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319" r:id="rId2"/>
    <p:sldId id="256" r:id="rId3"/>
    <p:sldId id="309" r:id="rId4"/>
    <p:sldId id="257" r:id="rId5"/>
    <p:sldId id="288" r:id="rId6"/>
    <p:sldId id="258" r:id="rId7"/>
    <p:sldId id="260" r:id="rId8"/>
    <p:sldId id="286" r:id="rId9"/>
    <p:sldId id="287" r:id="rId10"/>
    <p:sldId id="282" r:id="rId11"/>
    <p:sldId id="263" r:id="rId12"/>
    <p:sldId id="297" r:id="rId13"/>
    <p:sldId id="292" r:id="rId14"/>
    <p:sldId id="281" r:id="rId15"/>
    <p:sldId id="307" r:id="rId16"/>
    <p:sldId id="300" r:id="rId17"/>
    <p:sldId id="302" r:id="rId18"/>
    <p:sldId id="261" r:id="rId19"/>
    <p:sldId id="308" r:id="rId20"/>
    <p:sldId id="285" r:id="rId21"/>
    <p:sldId id="280" r:id="rId22"/>
    <p:sldId id="279" r:id="rId23"/>
    <p:sldId id="294" r:id="rId24"/>
    <p:sldId id="268" r:id="rId25"/>
    <p:sldId id="265" r:id="rId26"/>
    <p:sldId id="266" r:id="rId27"/>
    <p:sldId id="267" r:id="rId28"/>
    <p:sldId id="306" r:id="rId29"/>
    <p:sldId id="296" r:id="rId30"/>
    <p:sldId id="305" r:id="rId31"/>
    <p:sldId id="270" r:id="rId32"/>
    <p:sldId id="271" r:id="rId33"/>
    <p:sldId id="293" r:id="rId34"/>
    <p:sldId id="284" r:id="rId35"/>
    <p:sldId id="295" r:id="rId36"/>
    <p:sldId id="273" r:id="rId37"/>
    <p:sldId id="289" r:id="rId38"/>
    <p:sldId id="312" r:id="rId39"/>
    <p:sldId id="314" r:id="rId40"/>
    <p:sldId id="315" r:id="rId41"/>
    <p:sldId id="317" r:id="rId42"/>
    <p:sldId id="31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ie Reimann" initials="BR" lastIdx="13" clrIdx="6">
    <p:extLst/>
  </p:cmAuthor>
  <p:cmAuthor id="1" name="Courtney Cornelius" initials="CC" lastIdx="1" clrIdx="0">
    <p:extLst/>
  </p:cmAuthor>
  <p:cmAuthor id="2" name="Hannah Huntt" initials="HH" lastIdx="1" clrIdx="1">
    <p:extLst/>
  </p:cmAuthor>
  <p:cmAuthor id="3" name="Hannah Huntt" initials="HH [2]" lastIdx="1" clrIdx="2">
    <p:extLst/>
  </p:cmAuthor>
  <p:cmAuthor id="4" name="Hannah Huntt" initials="HH [3]" lastIdx="1" clrIdx="3">
    <p:extLst/>
  </p:cmAuthor>
  <p:cmAuthor id="5" name="Mindy Klowden" initials="MK" lastIdx="10" clrIdx="4">
    <p:extLst/>
  </p:cmAuthor>
  <p:cmAuthor id="6" name="Ross, Alexander (HRSA)" initials="RA(" lastIdx="8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9" autoAdjust="0"/>
    <p:restoredTop sz="60773" autoAdjust="0"/>
  </p:normalViewPr>
  <p:slideViewPr>
    <p:cSldViewPr snapToGrid="0">
      <p:cViewPr varScale="1">
        <p:scale>
          <a:sx n="49" d="100"/>
          <a:sy n="49" d="100"/>
        </p:scale>
        <p:origin x="1464" y="4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5E9B1-48B9-46BC-96B6-917235FFE58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B8285D15-C92E-4D04-BC17-45197C6D7FC0}">
      <dgm:prSet phldrT="[Text]"/>
      <dgm:spPr>
        <a:solidFill>
          <a:schemeClr val="accent1">
            <a:lumMod val="60000"/>
            <a:lumOff val="40000"/>
          </a:schemeClr>
        </a:solidFill>
      </dgm:spPr>
      <dgm:t>
        <a:bodyPr/>
        <a:lstStyle/>
        <a:p>
          <a:r>
            <a:rPr lang="en-US" b="1" dirty="0"/>
            <a:t>Integrated Care</a:t>
          </a:r>
        </a:p>
      </dgm:t>
    </dgm:pt>
    <dgm:pt modelId="{20A22817-6864-4FB4-8FF7-E253A126ED02}" type="parTrans" cxnId="{47993947-64EE-4534-B855-A11EACE77C47}">
      <dgm:prSet/>
      <dgm:spPr/>
      <dgm:t>
        <a:bodyPr/>
        <a:lstStyle/>
        <a:p>
          <a:endParaRPr lang="en-US"/>
        </a:p>
      </dgm:t>
    </dgm:pt>
    <dgm:pt modelId="{0DC48B0E-5CCD-4A7A-8E41-CD73185F2164}" type="sibTrans" cxnId="{47993947-64EE-4534-B855-A11EACE77C47}">
      <dgm:prSet/>
      <dgm:spPr/>
      <dgm:t>
        <a:bodyPr/>
        <a:lstStyle/>
        <a:p>
          <a:endParaRPr lang="en-US"/>
        </a:p>
      </dgm:t>
    </dgm:pt>
    <dgm:pt modelId="{FF786B19-2805-4FC5-A890-C94E519067CE}">
      <dgm:prSet phldrT="[Text]"/>
      <dgm:spPr>
        <a:solidFill>
          <a:schemeClr val="tx2"/>
        </a:solidFill>
      </dgm:spPr>
      <dgm:t>
        <a:bodyPr/>
        <a:lstStyle/>
        <a:p>
          <a:r>
            <a:rPr lang="en-US" dirty="0"/>
            <a:t>Improved Population Health </a:t>
          </a:r>
        </a:p>
      </dgm:t>
    </dgm:pt>
    <dgm:pt modelId="{B4A7BC0D-51FD-4491-9CDD-42352BDD3FE6}" type="parTrans" cxnId="{4345225E-19C9-429E-8D43-239DB1066432}">
      <dgm:prSet/>
      <dgm:spPr/>
      <dgm:t>
        <a:bodyPr/>
        <a:lstStyle/>
        <a:p>
          <a:endParaRPr lang="en-US"/>
        </a:p>
      </dgm:t>
    </dgm:pt>
    <dgm:pt modelId="{0ABC0885-E48E-439E-AB4B-16850E1B4A93}" type="sibTrans" cxnId="{4345225E-19C9-429E-8D43-239DB1066432}">
      <dgm:prSet/>
      <dgm:spPr/>
      <dgm:t>
        <a:bodyPr/>
        <a:lstStyle/>
        <a:p>
          <a:endParaRPr lang="en-US"/>
        </a:p>
      </dgm:t>
    </dgm:pt>
    <dgm:pt modelId="{69D9FA61-37C1-48E5-8CED-4FE71494E47C}">
      <dgm:prSet phldrT="[Text]"/>
      <dgm:spPr>
        <a:solidFill>
          <a:schemeClr val="tx2"/>
        </a:solidFill>
      </dgm:spPr>
      <dgm:t>
        <a:bodyPr/>
        <a:lstStyle/>
        <a:p>
          <a:r>
            <a:rPr lang="en-US" dirty="0"/>
            <a:t>Improved Experience of Care</a:t>
          </a:r>
        </a:p>
      </dgm:t>
    </dgm:pt>
    <dgm:pt modelId="{F9443FFD-666D-49CD-9746-FE41DAF7A6FF}" type="parTrans" cxnId="{21914046-F9B6-40BD-9706-C3E8CC3DE276}">
      <dgm:prSet/>
      <dgm:spPr/>
      <dgm:t>
        <a:bodyPr/>
        <a:lstStyle/>
        <a:p>
          <a:endParaRPr lang="en-US"/>
        </a:p>
      </dgm:t>
    </dgm:pt>
    <dgm:pt modelId="{7817F59D-89A2-4160-BED6-E12F2B8AF6AC}" type="sibTrans" cxnId="{21914046-F9B6-40BD-9706-C3E8CC3DE276}">
      <dgm:prSet/>
      <dgm:spPr/>
      <dgm:t>
        <a:bodyPr/>
        <a:lstStyle/>
        <a:p>
          <a:endParaRPr lang="en-US"/>
        </a:p>
      </dgm:t>
    </dgm:pt>
    <dgm:pt modelId="{E3FE157C-326E-4D02-A873-FBA6728EECFD}">
      <dgm:prSet phldrT="[Text]"/>
      <dgm:spPr>
        <a:solidFill>
          <a:schemeClr val="tx2"/>
        </a:solidFill>
      </dgm:spPr>
      <dgm:t>
        <a:bodyPr/>
        <a:lstStyle/>
        <a:p>
          <a:r>
            <a:rPr lang="en-US" dirty="0"/>
            <a:t>Bending</a:t>
          </a:r>
          <a:r>
            <a:rPr lang="en-US" baseline="0" dirty="0"/>
            <a:t> the Cost Curve</a:t>
          </a:r>
          <a:endParaRPr lang="en-US" dirty="0"/>
        </a:p>
      </dgm:t>
    </dgm:pt>
    <dgm:pt modelId="{DDF85436-6B8E-4EF9-9649-D96372E759CB}" type="parTrans" cxnId="{46A4F763-4D28-4C3D-82F2-BF2481575FD8}">
      <dgm:prSet/>
      <dgm:spPr/>
      <dgm:t>
        <a:bodyPr/>
        <a:lstStyle/>
        <a:p>
          <a:endParaRPr lang="en-US"/>
        </a:p>
      </dgm:t>
    </dgm:pt>
    <dgm:pt modelId="{6F1788CE-7DCD-439E-B3AB-6A84A7345FA6}" type="sibTrans" cxnId="{46A4F763-4D28-4C3D-82F2-BF2481575FD8}">
      <dgm:prSet/>
      <dgm:spPr/>
      <dgm:t>
        <a:bodyPr/>
        <a:lstStyle/>
        <a:p>
          <a:endParaRPr lang="en-US"/>
        </a:p>
      </dgm:t>
    </dgm:pt>
    <dgm:pt modelId="{2DB08AF8-8370-44B8-AD84-365C2470F6DE}">
      <dgm:prSet phldrT="[Text]"/>
      <dgm:spPr>
        <a:solidFill>
          <a:schemeClr val="tx2"/>
        </a:solidFill>
      </dgm:spPr>
      <dgm:t>
        <a:bodyPr/>
        <a:lstStyle/>
        <a:p>
          <a:r>
            <a:rPr lang="en-US" dirty="0"/>
            <a:t>Improved Provider Satisfaction</a:t>
          </a:r>
        </a:p>
      </dgm:t>
    </dgm:pt>
    <dgm:pt modelId="{3893E7B3-B432-4018-BAB0-324D52B6C60E}" type="parTrans" cxnId="{FA877A76-87F0-486F-8807-AA8889DD760D}">
      <dgm:prSet/>
      <dgm:spPr/>
      <dgm:t>
        <a:bodyPr/>
        <a:lstStyle/>
        <a:p>
          <a:endParaRPr lang="en-US"/>
        </a:p>
      </dgm:t>
    </dgm:pt>
    <dgm:pt modelId="{99690A73-C67D-4B89-9269-F3A4F19106BD}" type="sibTrans" cxnId="{FA877A76-87F0-486F-8807-AA8889DD760D}">
      <dgm:prSet/>
      <dgm:spPr/>
      <dgm:t>
        <a:bodyPr/>
        <a:lstStyle/>
        <a:p>
          <a:endParaRPr lang="en-US"/>
        </a:p>
      </dgm:t>
    </dgm:pt>
    <dgm:pt modelId="{C32FD3EE-C877-4331-9758-F2BEF74F46C9}" type="pres">
      <dgm:prSet presAssocID="{06A5E9B1-48B9-46BC-96B6-917235FFE586}" presName="diagram" presStyleCnt="0">
        <dgm:presLayoutVars>
          <dgm:chMax val="1"/>
          <dgm:dir/>
          <dgm:animLvl val="ctr"/>
          <dgm:resizeHandles val="exact"/>
        </dgm:presLayoutVars>
      </dgm:prSet>
      <dgm:spPr/>
    </dgm:pt>
    <dgm:pt modelId="{C3CC8F3E-E591-4D2E-975D-5FA6506101AB}" type="pres">
      <dgm:prSet presAssocID="{06A5E9B1-48B9-46BC-96B6-917235FFE586}" presName="matrix" presStyleCnt="0"/>
      <dgm:spPr/>
    </dgm:pt>
    <dgm:pt modelId="{6E0EF0D4-B9DE-4F5E-A299-AD87C5F0C5E9}" type="pres">
      <dgm:prSet presAssocID="{06A5E9B1-48B9-46BC-96B6-917235FFE586}" presName="tile1" presStyleLbl="node1" presStyleIdx="0" presStyleCnt="4"/>
      <dgm:spPr/>
    </dgm:pt>
    <dgm:pt modelId="{1847201F-4BEC-465C-8A00-B5DA2FA147AC}" type="pres">
      <dgm:prSet presAssocID="{06A5E9B1-48B9-46BC-96B6-917235FFE586}" presName="tile1text" presStyleLbl="node1" presStyleIdx="0" presStyleCnt="4">
        <dgm:presLayoutVars>
          <dgm:chMax val="0"/>
          <dgm:chPref val="0"/>
          <dgm:bulletEnabled val="1"/>
        </dgm:presLayoutVars>
      </dgm:prSet>
      <dgm:spPr/>
    </dgm:pt>
    <dgm:pt modelId="{01158737-7E66-41BC-9AF4-063AA5F18DBB}" type="pres">
      <dgm:prSet presAssocID="{06A5E9B1-48B9-46BC-96B6-917235FFE586}" presName="tile2" presStyleLbl="node1" presStyleIdx="1" presStyleCnt="4"/>
      <dgm:spPr/>
    </dgm:pt>
    <dgm:pt modelId="{694133BF-244A-4EE9-A968-EF655464E5F6}" type="pres">
      <dgm:prSet presAssocID="{06A5E9B1-48B9-46BC-96B6-917235FFE586}" presName="tile2text" presStyleLbl="node1" presStyleIdx="1" presStyleCnt="4">
        <dgm:presLayoutVars>
          <dgm:chMax val="0"/>
          <dgm:chPref val="0"/>
          <dgm:bulletEnabled val="1"/>
        </dgm:presLayoutVars>
      </dgm:prSet>
      <dgm:spPr/>
    </dgm:pt>
    <dgm:pt modelId="{58E37EFD-60A5-4986-943D-BA94E132ACDC}" type="pres">
      <dgm:prSet presAssocID="{06A5E9B1-48B9-46BC-96B6-917235FFE586}" presName="tile3" presStyleLbl="node1" presStyleIdx="2" presStyleCnt="4"/>
      <dgm:spPr/>
    </dgm:pt>
    <dgm:pt modelId="{D25C4034-7979-4121-99E6-F081A4D7D544}" type="pres">
      <dgm:prSet presAssocID="{06A5E9B1-48B9-46BC-96B6-917235FFE586}" presName="tile3text" presStyleLbl="node1" presStyleIdx="2" presStyleCnt="4">
        <dgm:presLayoutVars>
          <dgm:chMax val="0"/>
          <dgm:chPref val="0"/>
          <dgm:bulletEnabled val="1"/>
        </dgm:presLayoutVars>
      </dgm:prSet>
      <dgm:spPr/>
    </dgm:pt>
    <dgm:pt modelId="{D1F26D40-EACF-4282-A2E2-D29AC952F536}" type="pres">
      <dgm:prSet presAssocID="{06A5E9B1-48B9-46BC-96B6-917235FFE586}" presName="tile4" presStyleLbl="node1" presStyleIdx="3" presStyleCnt="4"/>
      <dgm:spPr/>
    </dgm:pt>
    <dgm:pt modelId="{4C376084-F03E-47E5-A9C5-59C1D7FCBEE4}" type="pres">
      <dgm:prSet presAssocID="{06A5E9B1-48B9-46BC-96B6-917235FFE586}" presName="tile4text" presStyleLbl="node1" presStyleIdx="3" presStyleCnt="4">
        <dgm:presLayoutVars>
          <dgm:chMax val="0"/>
          <dgm:chPref val="0"/>
          <dgm:bulletEnabled val="1"/>
        </dgm:presLayoutVars>
      </dgm:prSet>
      <dgm:spPr/>
    </dgm:pt>
    <dgm:pt modelId="{9D67B569-CC9A-4759-AE1A-1DF6D477FB40}" type="pres">
      <dgm:prSet presAssocID="{06A5E9B1-48B9-46BC-96B6-917235FFE586}" presName="centerTile" presStyleLbl="fgShp" presStyleIdx="0" presStyleCnt="1">
        <dgm:presLayoutVars>
          <dgm:chMax val="0"/>
          <dgm:chPref val="0"/>
        </dgm:presLayoutVars>
      </dgm:prSet>
      <dgm:spPr/>
    </dgm:pt>
  </dgm:ptLst>
  <dgm:cxnLst>
    <dgm:cxn modelId="{82F84A0E-6B11-436D-AF0A-CC98419F92E7}" type="presOf" srcId="{E3FE157C-326E-4D02-A873-FBA6728EECFD}" destId="{58E37EFD-60A5-4986-943D-BA94E132ACDC}" srcOrd="0" destOrd="0" presId="urn:microsoft.com/office/officeart/2005/8/layout/matrix1"/>
    <dgm:cxn modelId="{3F9C051A-759D-4EAD-8C0E-88DC1EA45788}" type="presOf" srcId="{06A5E9B1-48B9-46BC-96B6-917235FFE586}" destId="{C32FD3EE-C877-4331-9758-F2BEF74F46C9}" srcOrd="0" destOrd="0" presId="urn:microsoft.com/office/officeart/2005/8/layout/matrix1"/>
    <dgm:cxn modelId="{401BC738-CBA7-4861-BA09-BC7A00193F7C}" type="presOf" srcId="{69D9FA61-37C1-48E5-8CED-4FE71494E47C}" destId="{01158737-7E66-41BC-9AF4-063AA5F18DBB}" srcOrd="0" destOrd="0" presId="urn:microsoft.com/office/officeart/2005/8/layout/matrix1"/>
    <dgm:cxn modelId="{4345225E-19C9-429E-8D43-239DB1066432}" srcId="{B8285D15-C92E-4D04-BC17-45197C6D7FC0}" destId="{FF786B19-2805-4FC5-A890-C94E519067CE}" srcOrd="0" destOrd="0" parTransId="{B4A7BC0D-51FD-4491-9CDD-42352BDD3FE6}" sibTransId="{0ABC0885-E48E-439E-AB4B-16850E1B4A93}"/>
    <dgm:cxn modelId="{CAB5B562-A362-46E8-9816-BED93875AF49}" type="presOf" srcId="{FF786B19-2805-4FC5-A890-C94E519067CE}" destId="{1847201F-4BEC-465C-8A00-B5DA2FA147AC}" srcOrd="1" destOrd="0" presId="urn:microsoft.com/office/officeart/2005/8/layout/matrix1"/>
    <dgm:cxn modelId="{46A4F763-4D28-4C3D-82F2-BF2481575FD8}" srcId="{B8285D15-C92E-4D04-BC17-45197C6D7FC0}" destId="{E3FE157C-326E-4D02-A873-FBA6728EECFD}" srcOrd="2" destOrd="0" parTransId="{DDF85436-6B8E-4EF9-9649-D96372E759CB}" sibTransId="{6F1788CE-7DCD-439E-B3AB-6A84A7345FA6}"/>
    <dgm:cxn modelId="{31855A65-CF68-462E-8638-DDA5DE424285}" type="presOf" srcId="{E3FE157C-326E-4D02-A873-FBA6728EECFD}" destId="{D25C4034-7979-4121-99E6-F081A4D7D544}" srcOrd="1" destOrd="0" presId="urn:microsoft.com/office/officeart/2005/8/layout/matrix1"/>
    <dgm:cxn modelId="{21914046-F9B6-40BD-9706-C3E8CC3DE276}" srcId="{B8285D15-C92E-4D04-BC17-45197C6D7FC0}" destId="{69D9FA61-37C1-48E5-8CED-4FE71494E47C}" srcOrd="1" destOrd="0" parTransId="{F9443FFD-666D-49CD-9746-FE41DAF7A6FF}" sibTransId="{7817F59D-89A2-4160-BED6-E12F2B8AF6AC}"/>
    <dgm:cxn modelId="{47993947-64EE-4534-B855-A11EACE77C47}" srcId="{06A5E9B1-48B9-46BC-96B6-917235FFE586}" destId="{B8285D15-C92E-4D04-BC17-45197C6D7FC0}" srcOrd="0" destOrd="0" parTransId="{20A22817-6864-4FB4-8FF7-E253A126ED02}" sibTransId="{0DC48B0E-5CCD-4A7A-8E41-CD73185F2164}"/>
    <dgm:cxn modelId="{FA877A76-87F0-486F-8807-AA8889DD760D}" srcId="{B8285D15-C92E-4D04-BC17-45197C6D7FC0}" destId="{2DB08AF8-8370-44B8-AD84-365C2470F6DE}" srcOrd="3" destOrd="0" parTransId="{3893E7B3-B432-4018-BAB0-324D52B6C60E}" sibTransId="{99690A73-C67D-4B89-9269-F3A4F19106BD}"/>
    <dgm:cxn modelId="{E1B3ADA9-ECAA-40A1-BF10-48877C4E2864}" type="presOf" srcId="{2DB08AF8-8370-44B8-AD84-365C2470F6DE}" destId="{4C376084-F03E-47E5-A9C5-59C1D7FCBEE4}" srcOrd="1" destOrd="0" presId="urn:microsoft.com/office/officeart/2005/8/layout/matrix1"/>
    <dgm:cxn modelId="{6780A9B1-CEB5-4CCF-BEA0-7439E5560900}" type="presOf" srcId="{B8285D15-C92E-4D04-BC17-45197C6D7FC0}" destId="{9D67B569-CC9A-4759-AE1A-1DF6D477FB40}" srcOrd="0" destOrd="0" presId="urn:microsoft.com/office/officeart/2005/8/layout/matrix1"/>
    <dgm:cxn modelId="{29B88EC0-3FED-4C78-A450-633EB510B5D2}" type="presOf" srcId="{2DB08AF8-8370-44B8-AD84-365C2470F6DE}" destId="{D1F26D40-EACF-4282-A2E2-D29AC952F536}" srcOrd="0" destOrd="0" presId="urn:microsoft.com/office/officeart/2005/8/layout/matrix1"/>
    <dgm:cxn modelId="{C9E968DB-5EEB-4516-A21B-651223148A18}" type="presOf" srcId="{FF786B19-2805-4FC5-A890-C94E519067CE}" destId="{6E0EF0D4-B9DE-4F5E-A299-AD87C5F0C5E9}" srcOrd="0" destOrd="0" presId="urn:microsoft.com/office/officeart/2005/8/layout/matrix1"/>
    <dgm:cxn modelId="{A11E87E5-1470-4C4F-8D82-5024614A7EAB}" type="presOf" srcId="{69D9FA61-37C1-48E5-8CED-4FE71494E47C}" destId="{694133BF-244A-4EE9-A968-EF655464E5F6}" srcOrd="1" destOrd="0" presId="urn:microsoft.com/office/officeart/2005/8/layout/matrix1"/>
    <dgm:cxn modelId="{63481D9F-C76A-48DD-BA18-8DC1A5678572}" type="presParOf" srcId="{C32FD3EE-C877-4331-9758-F2BEF74F46C9}" destId="{C3CC8F3E-E591-4D2E-975D-5FA6506101AB}" srcOrd="0" destOrd="0" presId="urn:microsoft.com/office/officeart/2005/8/layout/matrix1"/>
    <dgm:cxn modelId="{FF2093F5-63D1-4F6A-B570-B5401B85F443}" type="presParOf" srcId="{C3CC8F3E-E591-4D2E-975D-5FA6506101AB}" destId="{6E0EF0D4-B9DE-4F5E-A299-AD87C5F0C5E9}" srcOrd="0" destOrd="0" presId="urn:microsoft.com/office/officeart/2005/8/layout/matrix1"/>
    <dgm:cxn modelId="{B59D9FAC-B943-4DE8-9C9D-4A6AC488E066}" type="presParOf" srcId="{C3CC8F3E-E591-4D2E-975D-5FA6506101AB}" destId="{1847201F-4BEC-465C-8A00-B5DA2FA147AC}" srcOrd="1" destOrd="0" presId="urn:microsoft.com/office/officeart/2005/8/layout/matrix1"/>
    <dgm:cxn modelId="{5160A7AC-B4B7-4EF0-B9B5-2DBB74FA78B4}" type="presParOf" srcId="{C3CC8F3E-E591-4D2E-975D-5FA6506101AB}" destId="{01158737-7E66-41BC-9AF4-063AA5F18DBB}" srcOrd="2" destOrd="0" presId="urn:microsoft.com/office/officeart/2005/8/layout/matrix1"/>
    <dgm:cxn modelId="{6D69FA09-3073-4BC5-8D99-E3366859970E}" type="presParOf" srcId="{C3CC8F3E-E591-4D2E-975D-5FA6506101AB}" destId="{694133BF-244A-4EE9-A968-EF655464E5F6}" srcOrd="3" destOrd="0" presId="urn:microsoft.com/office/officeart/2005/8/layout/matrix1"/>
    <dgm:cxn modelId="{C38A7738-6D5E-4555-8C83-AF1D3F4EAE91}" type="presParOf" srcId="{C3CC8F3E-E591-4D2E-975D-5FA6506101AB}" destId="{58E37EFD-60A5-4986-943D-BA94E132ACDC}" srcOrd="4" destOrd="0" presId="urn:microsoft.com/office/officeart/2005/8/layout/matrix1"/>
    <dgm:cxn modelId="{4B0FDC38-2189-4AF3-8FB2-24FB1736C750}" type="presParOf" srcId="{C3CC8F3E-E591-4D2E-975D-5FA6506101AB}" destId="{D25C4034-7979-4121-99E6-F081A4D7D544}" srcOrd="5" destOrd="0" presId="urn:microsoft.com/office/officeart/2005/8/layout/matrix1"/>
    <dgm:cxn modelId="{85060308-BBDC-46CD-8542-CF0415C074AB}" type="presParOf" srcId="{C3CC8F3E-E591-4D2E-975D-5FA6506101AB}" destId="{D1F26D40-EACF-4282-A2E2-D29AC952F536}" srcOrd="6" destOrd="0" presId="urn:microsoft.com/office/officeart/2005/8/layout/matrix1"/>
    <dgm:cxn modelId="{349C9972-F2F8-4224-9980-54FDD041A5E8}" type="presParOf" srcId="{C3CC8F3E-E591-4D2E-975D-5FA6506101AB}" destId="{4C376084-F03E-47E5-A9C5-59C1D7FCBEE4}" srcOrd="7" destOrd="0" presId="urn:microsoft.com/office/officeart/2005/8/layout/matrix1"/>
    <dgm:cxn modelId="{B4BD8447-58D9-4722-8015-4ED1BF35988B}" type="presParOf" srcId="{C32FD3EE-C877-4331-9758-F2BEF74F46C9}" destId="{9D67B569-CC9A-4759-AE1A-1DF6D477FB4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BC39DB-69C9-44A5-97AF-6547B6CB861F}" type="doc">
      <dgm:prSet loTypeId="urn:microsoft.com/office/officeart/2005/8/layout/vList2" loCatId="Inbox" qsTypeId="urn:microsoft.com/office/officeart/2005/8/quickstyle/simple1" qsCatId="simple" csTypeId="urn:microsoft.com/office/officeart/2005/8/colors/accent0_3" csCatId="mainScheme"/>
      <dgm:spPr/>
      <dgm:t>
        <a:bodyPr/>
        <a:lstStyle/>
        <a:p>
          <a:endParaRPr lang="en-US"/>
        </a:p>
      </dgm:t>
    </dgm:pt>
    <dgm:pt modelId="{7F033DE9-DF18-4CDC-8942-DE28AD093B71}">
      <dgm:prSet/>
      <dgm:spPr/>
      <dgm:t>
        <a:bodyPr/>
        <a:lstStyle/>
        <a:p>
          <a:r>
            <a:rPr lang="en-US" b="0" i="0" dirty="0"/>
            <a:t>Assess your organization’s current integration using the AHRQ Playbook or assessment tools such as the Integrated Care Practice Assessment Tool</a:t>
          </a:r>
          <a:endParaRPr lang="en-US" dirty="0"/>
        </a:p>
      </dgm:t>
    </dgm:pt>
    <dgm:pt modelId="{A86357D2-9630-4BB3-84B1-5799EDD70E9C}" type="parTrans" cxnId="{8BF726CB-42BE-42E4-9CE3-743929A65E99}">
      <dgm:prSet/>
      <dgm:spPr/>
      <dgm:t>
        <a:bodyPr/>
        <a:lstStyle/>
        <a:p>
          <a:endParaRPr lang="en-US"/>
        </a:p>
      </dgm:t>
    </dgm:pt>
    <dgm:pt modelId="{619C9818-77F7-45EC-BB66-5E44E71B113B}" type="sibTrans" cxnId="{8BF726CB-42BE-42E4-9CE3-743929A65E99}">
      <dgm:prSet/>
      <dgm:spPr/>
      <dgm:t>
        <a:bodyPr/>
        <a:lstStyle/>
        <a:p>
          <a:endParaRPr lang="en-US"/>
        </a:p>
      </dgm:t>
    </dgm:pt>
    <dgm:pt modelId="{37ABE243-15F7-4CE0-A7BB-433F829306B6}">
      <dgm:prSet/>
      <dgm:spPr/>
      <dgm:t>
        <a:bodyPr/>
        <a:lstStyle/>
        <a:p>
          <a:r>
            <a:rPr lang="en-US" b="0" i="0" dirty="0"/>
            <a:t>Review the Core Competencies for Integrated Care</a:t>
          </a:r>
          <a:endParaRPr lang="en-US" dirty="0"/>
        </a:p>
      </dgm:t>
    </dgm:pt>
    <dgm:pt modelId="{0C57EBE1-B40E-4E96-90D2-33DC1521E9A9}" type="parTrans" cxnId="{23566E61-3743-46E5-BE4E-B9E2E955E9E8}">
      <dgm:prSet/>
      <dgm:spPr/>
      <dgm:t>
        <a:bodyPr/>
        <a:lstStyle/>
        <a:p>
          <a:endParaRPr lang="en-US"/>
        </a:p>
      </dgm:t>
    </dgm:pt>
    <dgm:pt modelId="{33870672-CB13-4852-8DD5-6845AF52B397}" type="sibTrans" cxnId="{23566E61-3743-46E5-BE4E-B9E2E955E9E8}">
      <dgm:prSet/>
      <dgm:spPr/>
      <dgm:t>
        <a:bodyPr/>
        <a:lstStyle/>
        <a:p>
          <a:endParaRPr lang="en-US"/>
        </a:p>
      </dgm:t>
    </dgm:pt>
    <dgm:pt modelId="{C467A98E-4D47-42F8-BA0B-4B84549D1589}" type="pres">
      <dgm:prSet presAssocID="{36BC39DB-69C9-44A5-97AF-6547B6CB861F}" presName="linear" presStyleCnt="0">
        <dgm:presLayoutVars>
          <dgm:animLvl val="lvl"/>
          <dgm:resizeHandles val="exact"/>
        </dgm:presLayoutVars>
      </dgm:prSet>
      <dgm:spPr/>
    </dgm:pt>
    <dgm:pt modelId="{64895604-16B3-4F2A-A7EE-BD8FA212EDFB}" type="pres">
      <dgm:prSet presAssocID="{7F033DE9-DF18-4CDC-8942-DE28AD093B71}" presName="parentText" presStyleLbl="node1" presStyleIdx="0" presStyleCnt="2">
        <dgm:presLayoutVars>
          <dgm:chMax val="0"/>
          <dgm:bulletEnabled val="1"/>
        </dgm:presLayoutVars>
      </dgm:prSet>
      <dgm:spPr/>
    </dgm:pt>
    <dgm:pt modelId="{F3D0EE0A-AFCC-4AC9-8E50-41A7EB14490F}" type="pres">
      <dgm:prSet presAssocID="{619C9818-77F7-45EC-BB66-5E44E71B113B}" presName="spacer" presStyleCnt="0"/>
      <dgm:spPr/>
    </dgm:pt>
    <dgm:pt modelId="{A176E87A-29A9-4CC5-9EBE-AFE0800332D4}" type="pres">
      <dgm:prSet presAssocID="{37ABE243-15F7-4CE0-A7BB-433F829306B6}" presName="parentText" presStyleLbl="node1" presStyleIdx="1" presStyleCnt="2">
        <dgm:presLayoutVars>
          <dgm:chMax val="0"/>
          <dgm:bulletEnabled val="1"/>
        </dgm:presLayoutVars>
      </dgm:prSet>
      <dgm:spPr/>
    </dgm:pt>
  </dgm:ptLst>
  <dgm:cxnLst>
    <dgm:cxn modelId="{19325932-B824-43BC-8AA4-104F2BEB29EE}" type="presOf" srcId="{37ABE243-15F7-4CE0-A7BB-433F829306B6}" destId="{A176E87A-29A9-4CC5-9EBE-AFE0800332D4}" srcOrd="0" destOrd="0" presId="urn:microsoft.com/office/officeart/2005/8/layout/vList2"/>
    <dgm:cxn modelId="{23566E61-3743-46E5-BE4E-B9E2E955E9E8}" srcId="{36BC39DB-69C9-44A5-97AF-6547B6CB861F}" destId="{37ABE243-15F7-4CE0-A7BB-433F829306B6}" srcOrd="1" destOrd="0" parTransId="{0C57EBE1-B40E-4E96-90D2-33DC1521E9A9}" sibTransId="{33870672-CB13-4852-8DD5-6845AF52B397}"/>
    <dgm:cxn modelId="{FA091476-9466-4A3A-A8E2-5FE0C242BC55}" type="presOf" srcId="{7F033DE9-DF18-4CDC-8942-DE28AD093B71}" destId="{64895604-16B3-4F2A-A7EE-BD8FA212EDFB}" srcOrd="0" destOrd="0" presId="urn:microsoft.com/office/officeart/2005/8/layout/vList2"/>
    <dgm:cxn modelId="{1B509A77-D426-4038-BE45-99CE3870488C}" type="presOf" srcId="{36BC39DB-69C9-44A5-97AF-6547B6CB861F}" destId="{C467A98E-4D47-42F8-BA0B-4B84549D1589}" srcOrd="0" destOrd="0" presId="urn:microsoft.com/office/officeart/2005/8/layout/vList2"/>
    <dgm:cxn modelId="{8BF726CB-42BE-42E4-9CE3-743929A65E99}" srcId="{36BC39DB-69C9-44A5-97AF-6547B6CB861F}" destId="{7F033DE9-DF18-4CDC-8942-DE28AD093B71}" srcOrd="0" destOrd="0" parTransId="{A86357D2-9630-4BB3-84B1-5799EDD70E9C}" sibTransId="{619C9818-77F7-45EC-BB66-5E44E71B113B}"/>
    <dgm:cxn modelId="{FF167EFC-7C6A-4A1F-B4D1-7792DD6B6C44}" type="presParOf" srcId="{C467A98E-4D47-42F8-BA0B-4B84549D1589}" destId="{64895604-16B3-4F2A-A7EE-BD8FA212EDFB}" srcOrd="0" destOrd="0" presId="urn:microsoft.com/office/officeart/2005/8/layout/vList2"/>
    <dgm:cxn modelId="{50322A4C-FC83-46B7-B5FB-F086F151D5DC}" type="presParOf" srcId="{C467A98E-4D47-42F8-BA0B-4B84549D1589}" destId="{F3D0EE0A-AFCC-4AC9-8E50-41A7EB14490F}" srcOrd="1" destOrd="0" presId="urn:microsoft.com/office/officeart/2005/8/layout/vList2"/>
    <dgm:cxn modelId="{08439CDE-DB4E-43E4-809A-A75BF0276B07}" type="presParOf" srcId="{C467A98E-4D47-42F8-BA0B-4B84549D1589}" destId="{A176E87A-29A9-4CC5-9EBE-AFE0800332D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DC1C6B-FCFC-4BF1-BA80-425EBB0E3E78}" type="doc">
      <dgm:prSet loTypeId="urn:microsoft.com/office/officeart/2005/8/layout/vList5" loCatId="Inbox" qsTypeId="urn:microsoft.com/office/officeart/2005/8/quickstyle/simple4" qsCatId="simple" csTypeId="urn:microsoft.com/office/officeart/2005/8/colors/accent0_3" csCatId="mainScheme"/>
      <dgm:spPr/>
      <dgm:t>
        <a:bodyPr/>
        <a:lstStyle/>
        <a:p>
          <a:endParaRPr lang="en-US"/>
        </a:p>
      </dgm:t>
    </dgm:pt>
    <dgm:pt modelId="{7EC8D615-D172-44EE-B697-B10A695603F2}">
      <dgm:prSet/>
      <dgm:spPr/>
      <dgm:t>
        <a:bodyPr/>
        <a:lstStyle/>
        <a:p>
          <a:r>
            <a:rPr lang="en-US" b="1" i="0" dirty="0"/>
            <a:t>Leadership &amp; Organizational Commitment</a:t>
          </a:r>
          <a:endParaRPr lang="en-US" dirty="0"/>
        </a:p>
      </dgm:t>
    </dgm:pt>
    <dgm:pt modelId="{25C6955B-297A-4714-B759-D0213FB0FE31}" type="parTrans" cxnId="{23789802-385A-4EDE-A928-360DF979F5D1}">
      <dgm:prSet/>
      <dgm:spPr/>
      <dgm:t>
        <a:bodyPr/>
        <a:lstStyle/>
        <a:p>
          <a:endParaRPr lang="en-US"/>
        </a:p>
      </dgm:t>
    </dgm:pt>
    <dgm:pt modelId="{CA1F5A39-0B32-4593-8D2A-3137DE5DDB5B}" type="sibTrans" cxnId="{23789802-385A-4EDE-A928-360DF979F5D1}">
      <dgm:prSet/>
      <dgm:spPr/>
      <dgm:t>
        <a:bodyPr/>
        <a:lstStyle/>
        <a:p>
          <a:endParaRPr lang="en-US"/>
        </a:p>
      </dgm:t>
    </dgm:pt>
    <dgm:pt modelId="{1F033BB7-D6B7-491E-9CB0-73F82515B0C8}">
      <dgm:prSet/>
      <dgm:spPr/>
      <dgm:t>
        <a:bodyPr/>
        <a:lstStyle/>
        <a:p>
          <a:r>
            <a:rPr lang="en-US" b="0" i="0" dirty="0"/>
            <a:t>Leaders that are willing to allocate resources to the developmental process, including the time needed for cultural shifts, changes to practice, and team process</a:t>
          </a:r>
          <a:endParaRPr lang="en-US" dirty="0"/>
        </a:p>
      </dgm:t>
    </dgm:pt>
    <dgm:pt modelId="{B4D692D3-858C-4D5F-8245-E8192EDEBECF}" type="parTrans" cxnId="{46A95FD4-1380-419F-9117-4D584A91433C}">
      <dgm:prSet/>
      <dgm:spPr/>
      <dgm:t>
        <a:bodyPr/>
        <a:lstStyle/>
        <a:p>
          <a:endParaRPr lang="en-US"/>
        </a:p>
      </dgm:t>
    </dgm:pt>
    <dgm:pt modelId="{5C6CB160-ACE3-4A32-A53D-2A2611611516}" type="sibTrans" cxnId="{46A95FD4-1380-419F-9117-4D584A91433C}">
      <dgm:prSet/>
      <dgm:spPr/>
      <dgm:t>
        <a:bodyPr/>
        <a:lstStyle/>
        <a:p>
          <a:endParaRPr lang="en-US"/>
        </a:p>
      </dgm:t>
    </dgm:pt>
    <dgm:pt modelId="{084BDF57-6DF9-44A9-B4DF-31D3414C2711}">
      <dgm:prSet/>
      <dgm:spPr/>
      <dgm:t>
        <a:bodyPr/>
        <a:lstStyle/>
        <a:p>
          <a:r>
            <a:rPr lang="en-US" b="1" i="0" dirty="0"/>
            <a:t>Team Development</a:t>
          </a:r>
          <a:endParaRPr lang="en-US" dirty="0"/>
        </a:p>
      </dgm:t>
    </dgm:pt>
    <dgm:pt modelId="{F2FB1195-2B9B-43FF-85D4-223833DDAB27}" type="parTrans" cxnId="{4EC2A63A-C9BE-45E7-B517-1CFB43B7F6DE}">
      <dgm:prSet/>
      <dgm:spPr/>
      <dgm:t>
        <a:bodyPr/>
        <a:lstStyle/>
        <a:p>
          <a:endParaRPr lang="en-US"/>
        </a:p>
      </dgm:t>
    </dgm:pt>
    <dgm:pt modelId="{FDF90025-A11B-446D-881B-58F2FD0822D1}" type="sibTrans" cxnId="{4EC2A63A-C9BE-45E7-B517-1CFB43B7F6DE}">
      <dgm:prSet/>
      <dgm:spPr/>
      <dgm:t>
        <a:bodyPr/>
        <a:lstStyle/>
        <a:p>
          <a:endParaRPr lang="en-US"/>
        </a:p>
      </dgm:t>
    </dgm:pt>
    <dgm:pt modelId="{DF4A5966-3E73-4CE6-9786-3D2933118725}">
      <dgm:prSet/>
      <dgm:spPr/>
      <dgm:t>
        <a:bodyPr/>
        <a:lstStyle/>
        <a:p>
          <a:r>
            <a:rPr lang="en-US" b="0" i="0" dirty="0"/>
            <a:t>Providers are given clear expectations regarding team-based care, roles, and responsibilities</a:t>
          </a:r>
          <a:endParaRPr lang="en-US" dirty="0"/>
        </a:p>
      </dgm:t>
    </dgm:pt>
    <dgm:pt modelId="{4CC7311D-4AA1-4755-926B-FF29056D11A9}" type="parTrans" cxnId="{1FCBEA4F-EF20-434E-87D0-C14FB213D8ED}">
      <dgm:prSet/>
      <dgm:spPr/>
      <dgm:t>
        <a:bodyPr/>
        <a:lstStyle/>
        <a:p>
          <a:endParaRPr lang="en-US"/>
        </a:p>
      </dgm:t>
    </dgm:pt>
    <dgm:pt modelId="{ABB3C1C0-4339-4048-8778-479CB42B128A}" type="sibTrans" cxnId="{1FCBEA4F-EF20-434E-87D0-C14FB213D8ED}">
      <dgm:prSet/>
      <dgm:spPr/>
      <dgm:t>
        <a:bodyPr/>
        <a:lstStyle/>
        <a:p>
          <a:endParaRPr lang="en-US"/>
        </a:p>
      </dgm:t>
    </dgm:pt>
    <dgm:pt modelId="{0E6660B6-2C8A-48B1-881A-746CF7D7BB04}">
      <dgm:prSet/>
      <dgm:spPr/>
      <dgm:t>
        <a:bodyPr/>
        <a:lstStyle/>
        <a:p>
          <a:r>
            <a:rPr lang="en-US" b="1" i="0" dirty="0"/>
            <a:t>Team Process</a:t>
          </a:r>
          <a:endParaRPr lang="en-US" dirty="0"/>
        </a:p>
      </dgm:t>
    </dgm:pt>
    <dgm:pt modelId="{531AC39E-71E5-4F8F-9002-D81C96931D4D}" type="parTrans" cxnId="{73AF49BF-13F4-4CD5-9DBF-D7214007C8F5}">
      <dgm:prSet/>
      <dgm:spPr/>
      <dgm:t>
        <a:bodyPr/>
        <a:lstStyle/>
        <a:p>
          <a:endParaRPr lang="en-US"/>
        </a:p>
      </dgm:t>
    </dgm:pt>
    <dgm:pt modelId="{F0F6CD0A-5D26-45E7-A2B5-ED897C871502}" type="sibTrans" cxnId="{73AF49BF-13F4-4CD5-9DBF-D7214007C8F5}">
      <dgm:prSet/>
      <dgm:spPr/>
      <dgm:t>
        <a:bodyPr/>
        <a:lstStyle/>
        <a:p>
          <a:endParaRPr lang="en-US"/>
        </a:p>
      </dgm:t>
    </dgm:pt>
    <dgm:pt modelId="{87C284E3-38BD-4949-A6FF-D7054201174C}">
      <dgm:prSet/>
      <dgm:spPr/>
      <dgm:t>
        <a:bodyPr/>
        <a:lstStyle/>
        <a:p>
          <a:r>
            <a:rPr lang="en-US" b="0" i="0" dirty="0"/>
            <a:t>The team continuously reexamines team functioning and dynamics as the team grows</a:t>
          </a:r>
          <a:endParaRPr lang="en-US" dirty="0"/>
        </a:p>
      </dgm:t>
    </dgm:pt>
    <dgm:pt modelId="{1E261D41-73A6-4833-9627-D74213903071}" type="parTrans" cxnId="{59431E38-AECB-4CC9-A476-E2DAA5F0C3DB}">
      <dgm:prSet/>
      <dgm:spPr/>
      <dgm:t>
        <a:bodyPr/>
        <a:lstStyle/>
        <a:p>
          <a:endParaRPr lang="en-US"/>
        </a:p>
      </dgm:t>
    </dgm:pt>
    <dgm:pt modelId="{2FB5B4E2-E434-46B3-8B25-753DA4C66DA1}" type="sibTrans" cxnId="{59431E38-AECB-4CC9-A476-E2DAA5F0C3DB}">
      <dgm:prSet/>
      <dgm:spPr/>
      <dgm:t>
        <a:bodyPr/>
        <a:lstStyle/>
        <a:p>
          <a:endParaRPr lang="en-US"/>
        </a:p>
      </dgm:t>
    </dgm:pt>
    <dgm:pt modelId="{612B24AD-C278-4C8C-A109-1C4D20021DC3}">
      <dgm:prSet/>
      <dgm:spPr/>
      <dgm:t>
        <a:bodyPr/>
        <a:lstStyle/>
        <a:p>
          <a:r>
            <a:rPr lang="en-US" b="1" i="0" dirty="0"/>
            <a:t>Team Outcomes</a:t>
          </a:r>
          <a:endParaRPr lang="en-US" dirty="0"/>
        </a:p>
      </dgm:t>
    </dgm:pt>
    <dgm:pt modelId="{B7FAF3B7-BC8E-4EE0-A1BA-CECC66A13062}" type="parTrans" cxnId="{29CF02E2-C4E6-4362-8042-870538C7C7A8}">
      <dgm:prSet/>
      <dgm:spPr/>
      <dgm:t>
        <a:bodyPr/>
        <a:lstStyle/>
        <a:p>
          <a:endParaRPr lang="en-US"/>
        </a:p>
      </dgm:t>
    </dgm:pt>
    <dgm:pt modelId="{B35DF418-748D-45FD-BBD0-BE37B6711C82}" type="sibTrans" cxnId="{29CF02E2-C4E6-4362-8042-870538C7C7A8}">
      <dgm:prSet/>
      <dgm:spPr/>
      <dgm:t>
        <a:bodyPr/>
        <a:lstStyle/>
        <a:p>
          <a:endParaRPr lang="en-US"/>
        </a:p>
      </dgm:t>
    </dgm:pt>
    <dgm:pt modelId="{55FCC520-DE31-4D9F-A42D-C845B37F0556}">
      <dgm:prSet/>
      <dgm:spPr/>
      <dgm:t>
        <a:bodyPr/>
        <a:lstStyle/>
        <a:p>
          <a:r>
            <a:rPr lang="en-US" b="0" i="0" dirty="0"/>
            <a:t>Integrated teams track and monitor patients’ treatment through objective measures</a:t>
          </a:r>
          <a:endParaRPr lang="en-US" dirty="0"/>
        </a:p>
      </dgm:t>
    </dgm:pt>
    <dgm:pt modelId="{4478F423-85C7-4E88-AD42-9C97BDB83659}" type="parTrans" cxnId="{A36421E6-D5CD-4DC4-A136-AE2484466FDF}">
      <dgm:prSet/>
      <dgm:spPr/>
      <dgm:t>
        <a:bodyPr/>
        <a:lstStyle/>
        <a:p>
          <a:endParaRPr lang="en-US"/>
        </a:p>
      </dgm:t>
    </dgm:pt>
    <dgm:pt modelId="{A98F9D96-0490-43AA-95E0-617122461B9E}" type="sibTrans" cxnId="{A36421E6-D5CD-4DC4-A136-AE2484466FDF}">
      <dgm:prSet/>
      <dgm:spPr/>
      <dgm:t>
        <a:bodyPr/>
        <a:lstStyle/>
        <a:p>
          <a:endParaRPr lang="en-US"/>
        </a:p>
      </dgm:t>
    </dgm:pt>
    <dgm:pt modelId="{1AE0E8CA-E201-457F-A05F-E8C36025080D}" type="pres">
      <dgm:prSet presAssocID="{2BDC1C6B-FCFC-4BF1-BA80-425EBB0E3E78}" presName="Name0" presStyleCnt="0">
        <dgm:presLayoutVars>
          <dgm:dir/>
          <dgm:animLvl val="lvl"/>
          <dgm:resizeHandles val="exact"/>
        </dgm:presLayoutVars>
      </dgm:prSet>
      <dgm:spPr/>
    </dgm:pt>
    <dgm:pt modelId="{EEC2455E-CB56-4873-98E1-755CC2801B8F}" type="pres">
      <dgm:prSet presAssocID="{7EC8D615-D172-44EE-B697-B10A695603F2}" presName="linNode" presStyleCnt="0"/>
      <dgm:spPr/>
    </dgm:pt>
    <dgm:pt modelId="{783507F3-17DC-46C1-92F5-BE094FFE4F2A}" type="pres">
      <dgm:prSet presAssocID="{7EC8D615-D172-44EE-B697-B10A695603F2}" presName="parentText" presStyleLbl="node1" presStyleIdx="0" presStyleCnt="4">
        <dgm:presLayoutVars>
          <dgm:chMax val="1"/>
          <dgm:bulletEnabled val="1"/>
        </dgm:presLayoutVars>
      </dgm:prSet>
      <dgm:spPr/>
    </dgm:pt>
    <dgm:pt modelId="{268C9E6B-46F7-4D28-962F-40026210BF9C}" type="pres">
      <dgm:prSet presAssocID="{7EC8D615-D172-44EE-B697-B10A695603F2}" presName="descendantText" presStyleLbl="alignAccFollowNode1" presStyleIdx="0" presStyleCnt="4">
        <dgm:presLayoutVars>
          <dgm:bulletEnabled val="1"/>
        </dgm:presLayoutVars>
      </dgm:prSet>
      <dgm:spPr/>
    </dgm:pt>
    <dgm:pt modelId="{47B58CD7-4AC8-4A2A-ABD0-7C13E216B827}" type="pres">
      <dgm:prSet presAssocID="{CA1F5A39-0B32-4593-8D2A-3137DE5DDB5B}" presName="sp" presStyleCnt="0"/>
      <dgm:spPr/>
    </dgm:pt>
    <dgm:pt modelId="{08978584-543C-4EA4-92F2-E6520EE57CB8}" type="pres">
      <dgm:prSet presAssocID="{084BDF57-6DF9-44A9-B4DF-31D3414C2711}" presName="linNode" presStyleCnt="0"/>
      <dgm:spPr/>
    </dgm:pt>
    <dgm:pt modelId="{1E0F378B-2D3E-48A3-9B90-701C92BDDD5B}" type="pres">
      <dgm:prSet presAssocID="{084BDF57-6DF9-44A9-B4DF-31D3414C2711}" presName="parentText" presStyleLbl="node1" presStyleIdx="1" presStyleCnt="4">
        <dgm:presLayoutVars>
          <dgm:chMax val="1"/>
          <dgm:bulletEnabled val="1"/>
        </dgm:presLayoutVars>
      </dgm:prSet>
      <dgm:spPr/>
    </dgm:pt>
    <dgm:pt modelId="{452D0726-52EC-4D13-91BC-F469E245B198}" type="pres">
      <dgm:prSet presAssocID="{084BDF57-6DF9-44A9-B4DF-31D3414C2711}" presName="descendantText" presStyleLbl="alignAccFollowNode1" presStyleIdx="1" presStyleCnt="4">
        <dgm:presLayoutVars>
          <dgm:bulletEnabled val="1"/>
        </dgm:presLayoutVars>
      </dgm:prSet>
      <dgm:spPr/>
    </dgm:pt>
    <dgm:pt modelId="{7413D0CA-3CB5-4293-A10F-231B2A8636D1}" type="pres">
      <dgm:prSet presAssocID="{FDF90025-A11B-446D-881B-58F2FD0822D1}" presName="sp" presStyleCnt="0"/>
      <dgm:spPr/>
    </dgm:pt>
    <dgm:pt modelId="{29CE6EB1-8E83-455D-99F1-8DC552A99B22}" type="pres">
      <dgm:prSet presAssocID="{0E6660B6-2C8A-48B1-881A-746CF7D7BB04}" presName="linNode" presStyleCnt="0"/>
      <dgm:spPr/>
    </dgm:pt>
    <dgm:pt modelId="{FF5F4987-2DDE-4E80-8658-F3D64B909FA1}" type="pres">
      <dgm:prSet presAssocID="{0E6660B6-2C8A-48B1-881A-746CF7D7BB04}" presName="parentText" presStyleLbl="node1" presStyleIdx="2" presStyleCnt="4">
        <dgm:presLayoutVars>
          <dgm:chMax val="1"/>
          <dgm:bulletEnabled val="1"/>
        </dgm:presLayoutVars>
      </dgm:prSet>
      <dgm:spPr/>
    </dgm:pt>
    <dgm:pt modelId="{3989BD2F-B628-450C-B0B7-AF470EB59439}" type="pres">
      <dgm:prSet presAssocID="{0E6660B6-2C8A-48B1-881A-746CF7D7BB04}" presName="descendantText" presStyleLbl="alignAccFollowNode1" presStyleIdx="2" presStyleCnt="4">
        <dgm:presLayoutVars>
          <dgm:bulletEnabled val="1"/>
        </dgm:presLayoutVars>
      </dgm:prSet>
      <dgm:spPr/>
    </dgm:pt>
    <dgm:pt modelId="{D85E57AE-274C-40CE-B259-D46ACBB6DA07}" type="pres">
      <dgm:prSet presAssocID="{F0F6CD0A-5D26-45E7-A2B5-ED897C871502}" presName="sp" presStyleCnt="0"/>
      <dgm:spPr/>
    </dgm:pt>
    <dgm:pt modelId="{BDFE148B-0F28-401C-A9AA-2C263C999CF2}" type="pres">
      <dgm:prSet presAssocID="{612B24AD-C278-4C8C-A109-1C4D20021DC3}" presName="linNode" presStyleCnt="0"/>
      <dgm:spPr/>
    </dgm:pt>
    <dgm:pt modelId="{E3AFABDC-801C-4731-B7B4-2F6665805B22}" type="pres">
      <dgm:prSet presAssocID="{612B24AD-C278-4C8C-A109-1C4D20021DC3}" presName="parentText" presStyleLbl="node1" presStyleIdx="3" presStyleCnt="4">
        <dgm:presLayoutVars>
          <dgm:chMax val="1"/>
          <dgm:bulletEnabled val="1"/>
        </dgm:presLayoutVars>
      </dgm:prSet>
      <dgm:spPr/>
    </dgm:pt>
    <dgm:pt modelId="{1CDC841A-8BA8-44A6-9D5B-CBCEDE4B5AB8}" type="pres">
      <dgm:prSet presAssocID="{612B24AD-C278-4C8C-A109-1C4D20021DC3}" presName="descendantText" presStyleLbl="alignAccFollowNode1" presStyleIdx="3" presStyleCnt="4">
        <dgm:presLayoutVars>
          <dgm:bulletEnabled val="1"/>
        </dgm:presLayoutVars>
      </dgm:prSet>
      <dgm:spPr/>
    </dgm:pt>
  </dgm:ptLst>
  <dgm:cxnLst>
    <dgm:cxn modelId="{23789802-385A-4EDE-A928-360DF979F5D1}" srcId="{2BDC1C6B-FCFC-4BF1-BA80-425EBB0E3E78}" destId="{7EC8D615-D172-44EE-B697-B10A695603F2}" srcOrd="0" destOrd="0" parTransId="{25C6955B-297A-4714-B759-D0213FB0FE31}" sibTransId="{CA1F5A39-0B32-4593-8D2A-3137DE5DDB5B}"/>
    <dgm:cxn modelId="{59431E38-AECB-4CC9-A476-E2DAA5F0C3DB}" srcId="{0E6660B6-2C8A-48B1-881A-746CF7D7BB04}" destId="{87C284E3-38BD-4949-A6FF-D7054201174C}" srcOrd="0" destOrd="0" parTransId="{1E261D41-73A6-4833-9627-D74213903071}" sibTransId="{2FB5B4E2-E434-46B3-8B25-753DA4C66DA1}"/>
    <dgm:cxn modelId="{4EC2A63A-C9BE-45E7-B517-1CFB43B7F6DE}" srcId="{2BDC1C6B-FCFC-4BF1-BA80-425EBB0E3E78}" destId="{084BDF57-6DF9-44A9-B4DF-31D3414C2711}" srcOrd="1" destOrd="0" parTransId="{F2FB1195-2B9B-43FF-85D4-223833DDAB27}" sibTransId="{FDF90025-A11B-446D-881B-58F2FD0822D1}"/>
    <dgm:cxn modelId="{08C3284B-BCA7-40BE-90C8-633BDC07B5AD}" type="presOf" srcId="{DF4A5966-3E73-4CE6-9786-3D2933118725}" destId="{452D0726-52EC-4D13-91BC-F469E245B198}" srcOrd="0" destOrd="0" presId="urn:microsoft.com/office/officeart/2005/8/layout/vList5"/>
    <dgm:cxn modelId="{1FCBEA4F-EF20-434E-87D0-C14FB213D8ED}" srcId="{084BDF57-6DF9-44A9-B4DF-31D3414C2711}" destId="{DF4A5966-3E73-4CE6-9786-3D2933118725}" srcOrd="0" destOrd="0" parTransId="{4CC7311D-4AA1-4755-926B-FF29056D11A9}" sibTransId="{ABB3C1C0-4339-4048-8778-479CB42B128A}"/>
    <dgm:cxn modelId="{C3B37B97-CEE4-4087-B8A9-717F599C7592}" type="presOf" srcId="{612B24AD-C278-4C8C-A109-1C4D20021DC3}" destId="{E3AFABDC-801C-4731-B7B4-2F6665805B22}" srcOrd="0" destOrd="0" presId="urn:microsoft.com/office/officeart/2005/8/layout/vList5"/>
    <dgm:cxn modelId="{38F449A6-E607-415B-86D8-2F4151F70047}" type="presOf" srcId="{0E6660B6-2C8A-48B1-881A-746CF7D7BB04}" destId="{FF5F4987-2DDE-4E80-8658-F3D64B909FA1}" srcOrd="0" destOrd="0" presId="urn:microsoft.com/office/officeart/2005/8/layout/vList5"/>
    <dgm:cxn modelId="{CA650EBB-3B5D-4335-ABD4-E08FBF0DDD50}" type="presOf" srcId="{084BDF57-6DF9-44A9-B4DF-31D3414C2711}" destId="{1E0F378B-2D3E-48A3-9B90-701C92BDDD5B}" srcOrd="0" destOrd="0" presId="urn:microsoft.com/office/officeart/2005/8/layout/vList5"/>
    <dgm:cxn modelId="{73AF49BF-13F4-4CD5-9DBF-D7214007C8F5}" srcId="{2BDC1C6B-FCFC-4BF1-BA80-425EBB0E3E78}" destId="{0E6660B6-2C8A-48B1-881A-746CF7D7BB04}" srcOrd="2" destOrd="0" parTransId="{531AC39E-71E5-4F8F-9002-D81C96931D4D}" sibTransId="{F0F6CD0A-5D26-45E7-A2B5-ED897C871502}"/>
    <dgm:cxn modelId="{71FF52C5-93C6-409A-8A9E-4D5E930FF377}" type="presOf" srcId="{87C284E3-38BD-4949-A6FF-D7054201174C}" destId="{3989BD2F-B628-450C-B0B7-AF470EB59439}" srcOrd="0" destOrd="0" presId="urn:microsoft.com/office/officeart/2005/8/layout/vList5"/>
    <dgm:cxn modelId="{EF55B0CF-0122-4DE3-BF5B-82F74DEFC47D}" type="presOf" srcId="{1F033BB7-D6B7-491E-9CB0-73F82515B0C8}" destId="{268C9E6B-46F7-4D28-962F-40026210BF9C}" srcOrd="0" destOrd="0" presId="urn:microsoft.com/office/officeart/2005/8/layout/vList5"/>
    <dgm:cxn modelId="{46A95FD4-1380-419F-9117-4D584A91433C}" srcId="{7EC8D615-D172-44EE-B697-B10A695603F2}" destId="{1F033BB7-D6B7-491E-9CB0-73F82515B0C8}" srcOrd="0" destOrd="0" parTransId="{B4D692D3-858C-4D5F-8245-E8192EDEBECF}" sibTransId="{5C6CB160-ACE3-4A32-A53D-2A2611611516}"/>
    <dgm:cxn modelId="{8E118DDA-AFC5-4630-8CF5-F0ED0AE6FD30}" type="presOf" srcId="{2BDC1C6B-FCFC-4BF1-BA80-425EBB0E3E78}" destId="{1AE0E8CA-E201-457F-A05F-E8C36025080D}" srcOrd="0" destOrd="0" presId="urn:microsoft.com/office/officeart/2005/8/layout/vList5"/>
    <dgm:cxn modelId="{29CF02E2-C4E6-4362-8042-870538C7C7A8}" srcId="{2BDC1C6B-FCFC-4BF1-BA80-425EBB0E3E78}" destId="{612B24AD-C278-4C8C-A109-1C4D20021DC3}" srcOrd="3" destOrd="0" parTransId="{B7FAF3B7-BC8E-4EE0-A1BA-CECC66A13062}" sibTransId="{B35DF418-748D-45FD-BBD0-BE37B6711C82}"/>
    <dgm:cxn modelId="{A36421E6-D5CD-4DC4-A136-AE2484466FDF}" srcId="{612B24AD-C278-4C8C-A109-1C4D20021DC3}" destId="{55FCC520-DE31-4D9F-A42D-C845B37F0556}" srcOrd="0" destOrd="0" parTransId="{4478F423-85C7-4E88-AD42-9C97BDB83659}" sibTransId="{A98F9D96-0490-43AA-95E0-617122461B9E}"/>
    <dgm:cxn modelId="{C77EBBFE-D080-44C0-9546-C93F789B037E}" type="presOf" srcId="{55FCC520-DE31-4D9F-A42D-C845B37F0556}" destId="{1CDC841A-8BA8-44A6-9D5B-CBCEDE4B5AB8}" srcOrd="0" destOrd="0" presId="urn:microsoft.com/office/officeart/2005/8/layout/vList5"/>
    <dgm:cxn modelId="{BE39FCFE-DB7E-4777-A131-4CB060FB08FC}" type="presOf" srcId="{7EC8D615-D172-44EE-B697-B10A695603F2}" destId="{783507F3-17DC-46C1-92F5-BE094FFE4F2A}" srcOrd="0" destOrd="0" presId="urn:microsoft.com/office/officeart/2005/8/layout/vList5"/>
    <dgm:cxn modelId="{3A7570A0-7D08-446A-843D-769C47083694}" type="presParOf" srcId="{1AE0E8CA-E201-457F-A05F-E8C36025080D}" destId="{EEC2455E-CB56-4873-98E1-755CC2801B8F}" srcOrd="0" destOrd="0" presId="urn:microsoft.com/office/officeart/2005/8/layout/vList5"/>
    <dgm:cxn modelId="{7DA451BB-0E54-4142-AAE0-EE6FAAF34AA1}" type="presParOf" srcId="{EEC2455E-CB56-4873-98E1-755CC2801B8F}" destId="{783507F3-17DC-46C1-92F5-BE094FFE4F2A}" srcOrd="0" destOrd="0" presId="urn:microsoft.com/office/officeart/2005/8/layout/vList5"/>
    <dgm:cxn modelId="{865A45E1-5D64-4439-A440-1D515CA2C74B}" type="presParOf" srcId="{EEC2455E-CB56-4873-98E1-755CC2801B8F}" destId="{268C9E6B-46F7-4D28-962F-40026210BF9C}" srcOrd="1" destOrd="0" presId="urn:microsoft.com/office/officeart/2005/8/layout/vList5"/>
    <dgm:cxn modelId="{4A955D4D-AAB0-4815-B67F-23EA7783B479}" type="presParOf" srcId="{1AE0E8CA-E201-457F-A05F-E8C36025080D}" destId="{47B58CD7-4AC8-4A2A-ABD0-7C13E216B827}" srcOrd="1" destOrd="0" presId="urn:microsoft.com/office/officeart/2005/8/layout/vList5"/>
    <dgm:cxn modelId="{3D55411E-C81C-4B60-BFD0-E035E32B241D}" type="presParOf" srcId="{1AE0E8CA-E201-457F-A05F-E8C36025080D}" destId="{08978584-543C-4EA4-92F2-E6520EE57CB8}" srcOrd="2" destOrd="0" presId="urn:microsoft.com/office/officeart/2005/8/layout/vList5"/>
    <dgm:cxn modelId="{E9D63044-3DD0-4DE3-A367-DB245E26C20A}" type="presParOf" srcId="{08978584-543C-4EA4-92F2-E6520EE57CB8}" destId="{1E0F378B-2D3E-48A3-9B90-701C92BDDD5B}" srcOrd="0" destOrd="0" presId="urn:microsoft.com/office/officeart/2005/8/layout/vList5"/>
    <dgm:cxn modelId="{AE6F9A09-2FEB-432F-A613-B502084A8FB4}" type="presParOf" srcId="{08978584-543C-4EA4-92F2-E6520EE57CB8}" destId="{452D0726-52EC-4D13-91BC-F469E245B198}" srcOrd="1" destOrd="0" presId="urn:microsoft.com/office/officeart/2005/8/layout/vList5"/>
    <dgm:cxn modelId="{F65ED2FD-E3D6-4AAA-AB61-B29735C526D7}" type="presParOf" srcId="{1AE0E8CA-E201-457F-A05F-E8C36025080D}" destId="{7413D0CA-3CB5-4293-A10F-231B2A8636D1}" srcOrd="3" destOrd="0" presId="urn:microsoft.com/office/officeart/2005/8/layout/vList5"/>
    <dgm:cxn modelId="{D2019CA5-8915-4D36-AACF-4D652FFEA1B6}" type="presParOf" srcId="{1AE0E8CA-E201-457F-A05F-E8C36025080D}" destId="{29CE6EB1-8E83-455D-99F1-8DC552A99B22}" srcOrd="4" destOrd="0" presId="urn:microsoft.com/office/officeart/2005/8/layout/vList5"/>
    <dgm:cxn modelId="{733F7232-0657-49E7-939E-2929CE4E33B3}" type="presParOf" srcId="{29CE6EB1-8E83-455D-99F1-8DC552A99B22}" destId="{FF5F4987-2DDE-4E80-8658-F3D64B909FA1}" srcOrd="0" destOrd="0" presId="urn:microsoft.com/office/officeart/2005/8/layout/vList5"/>
    <dgm:cxn modelId="{B8109367-B74C-461C-B227-FD0656FBA433}" type="presParOf" srcId="{29CE6EB1-8E83-455D-99F1-8DC552A99B22}" destId="{3989BD2F-B628-450C-B0B7-AF470EB59439}" srcOrd="1" destOrd="0" presId="urn:microsoft.com/office/officeart/2005/8/layout/vList5"/>
    <dgm:cxn modelId="{BD0B3FD0-5D84-459C-BFDA-61D85FD45CBF}" type="presParOf" srcId="{1AE0E8CA-E201-457F-A05F-E8C36025080D}" destId="{D85E57AE-274C-40CE-B259-D46ACBB6DA07}" srcOrd="5" destOrd="0" presId="urn:microsoft.com/office/officeart/2005/8/layout/vList5"/>
    <dgm:cxn modelId="{6AF6F394-F0BA-4F19-8E0C-67C771958E4B}" type="presParOf" srcId="{1AE0E8CA-E201-457F-A05F-E8C36025080D}" destId="{BDFE148B-0F28-401C-A9AA-2C263C999CF2}" srcOrd="6" destOrd="0" presId="urn:microsoft.com/office/officeart/2005/8/layout/vList5"/>
    <dgm:cxn modelId="{F41FE2E9-4B04-4AA5-9A31-1CF9D6318E9E}" type="presParOf" srcId="{BDFE148B-0F28-401C-A9AA-2C263C999CF2}" destId="{E3AFABDC-801C-4731-B7B4-2F6665805B22}" srcOrd="0" destOrd="0" presId="urn:microsoft.com/office/officeart/2005/8/layout/vList5"/>
    <dgm:cxn modelId="{C2203E1B-62AE-4568-B47E-E30F37B0D493}" type="presParOf" srcId="{BDFE148B-0F28-401C-A9AA-2C263C999CF2}" destId="{1CDC841A-8BA8-44A6-9D5B-CBCEDE4B5AB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A5F09A-305F-544F-A6A2-6B07B2FBAB0B}" type="doc">
      <dgm:prSet loTypeId="urn:microsoft.com/office/officeart/2005/8/layout/vList2" loCatId="" qsTypeId="urn:microsoft.com/office/officeart/2005/8/quickstyle/simple2" qsCatId="simple" csTypeId="urn:microsoft.com/office/officeart/2005/8/colors/accent0_3" csCatId="mainScheme" phldr="1"/>
      <dgm:spPr/>
      <dgm:t>
        <a:bodyPr/>
        <a:lstStyle/>
        <a:p>
          <a:endParaRPr lang="en-US"/>
        </a:p>
      </dgm:t>
    </dgm:pt>
    <dgm:pt modelId="{7FB6D573-F6D8-9547-8FDF-660C5726F6FE}">
      <dgm:prSet phldrT="[Text]"/>
      <dgm:spPr/>
      <dgm:t>
        <a:bodyPr/>
        <a:lstStyle/>
        <a:p>
          <a:r>
            <a:rPr lang="en-US" dirty="0"/>
            <a:t>Person-Centered Team Care / Collaborative Care</a:t>
          </a:r>
        </a:p>
      </dgm:t>
    </dgm:pt>
    <dgm:pt modelId="{FC65EBAB-EA33-6449-B90D-4B866CB857E5}" type="parTrans" cxnId="{6B1D52E0-2BCF-C844-A16D-9D2CC201D982}">
      <dgm:prSet/>
      <dgm:spPr/>
      <dgm:t>
        <a:bodyPr/>
        <a:lstStyle/>
        <a:p>
          <a:endParaRPr lang="en-US"/>
        </a:p>
      </dgm:t>
    </dgm:pt>
    <dgm:pt modelId="{DC5DC885-E4ED-E740-82BE-23E79F16D7B3}" type="sibTrans" cxnId="{6B1D52E0-2BCF-C844-A16D-9D2CC201D982}">
      <dgm:prSet/>
      <dgm:spPr/>
      <dgm:t>
        <a:bodyPr/>
        <a:lstStyle/>
        <a:p>
          <a:endParaRPr lang="en-US"/>
        </a:p>
      </dgm:t>
    </dgm:pt>
    <dgm:pt modelId="{C6A89F72-67D4-6340-9CD0-6511F7B881E8}">
      <dgm:prSet phldrT="[Text]" custT="1"/>
      <dgm:spPr/>
      <dgm:t>
        <a:bodyPr/>
        <a:lstStyle/>
        <a:p>
          <a:r>
            <a:rPr lang="en-US" sz="1800" b="0" dirty="0"/>
            <a:t>Co-location is not collaboration. Team members learn to work differently</a:t>
          </a:r>
          <a:r>
            <a:rPr lang="en-US" sz="1600" b="0" dirty="0"/>
            <a:t>.</a:t>
          </a:r>
        </a:p>
      </dgm:t>
    </dgm:pt>
    <dgm:pt modelId="{5061238F-CCE7-8F40-A46B-F326B124D5F0}" type="parTrans" cxnId="{D9D205F6-AF6C-984A-961B-E451914BB10B}">
      <dgm:prSet/>
      <dgm:spPr/>
      <dgm:t>
        <a:bodyPr/>
        <a:lstStyle/>
        <a:p>
          <a:endParaRPr lang="en-US"/>
        </a:p>
      </dgm:t>
    </dgm:pt>
    <dgm:pt modelId="{A3850D24-374B-C74D-9404-1ACA56BCB6F8}" type="sibTrans" cxnId="{D9D205F6-AF6C-984A-961B-E451914BB10B}">
      <dgm:prSet/>
      <dgm:spPr/>
      <dgm:t>
        <a:bodyPr/>
        <a:lstStyle/>
        <a:p>
          <a:endParaRPr lang="en-US"/>
        </a:p>
      </dgm:t>
    </dgm:pt>
    <dgm:pt modelId="{03E75DEE-52B6-1A43-B654-B2A329068FEA}">
      <dgm:prSet phldrT="[Text]"/>
      <dgm:spPr/>
      <dgm:t>
        <a:bodyPr/>
        <a:lstStyle/>
        <a:p>
          <a:r>
            <a:rPr lang="en-US" dirty="0"/>
            <a:t>Measurement-Based Treatment to Target</a:t>
          </a:r>
        </a:p>
      </dgm:t>
    </dgm:pt>
    <dgm:pt modelId="{3C102591-C594-AB47-806E-4EA234A49CC7}" type="parTrans" cxnId="{A49E33CE-25A3-B44E-8250-60C37ED54AA2}">
      <dgm:prSet/>
      <dgm:spPr/>
      <dgm:t>
        <a:bodyPr/>
        <a:lstStyle/>
        <a:p>
          <a:endParaRPr lang="en-US"/>
        </a:p>
      </dgm:t>
    </dgm:pt>
    <dgm:pt modelId="{2E9CDFEF-1C91-C54A-8EBB-96C935C2FBDA}" type="sibTrans" cxnId="{A49E33CE-25A3-B44E-8250-60C37ED54AA2}">
      <dgm:prSet/>
      <dgm:spPr/>
      <dgm:t>
        <a:bodyPr/>
        <a:lstStyle/>
        <a:p>
          <a:endParaRPr lang="en-US"/>
        </a:p>
      </dgm:t>
    </dgm:pt>
    <dgm:pt modelId="{51CC6FA5-E7A8-C440-B127-4D2C97A2E7E3}">
      <dgm:prSet phldrT="[Text]"/>
      <dgm:spPr/>
      <dgm:t>
        <a:bodyPr/>
        <a:lstStyle/>
        <a:p>
          <a:r>
            <a:rPr lang="en-US" dirty="0"/>
            <a:t>Population-Based Care</a:t>
          </a:r>
        </a:p>
      </dgm:t>
    </dgm:pt>
    <dgm:pt modelId="{949D6070-E706-3A4E-8F76-67B7DC9C4AB5}" type="parTrans" cxnId="{13E0C84D-42A6-EC4F-B034-9C23DC2FE87D}">
      <dgm:prSet/>
      <dgm:spPr/>
      <dgm:t>
        <a:bodyPr/>
        <a:lstStyle/>
        <a:p>
          <a:endParaRPr lang="en-US"/>
        </a:p>
      </dgm:t>
    </dgm:pt>
    <dgm:pt modelId="{2F31C858-6DF7-B84E-84DE-3D3B2D5F87B3}" type="sibTrans" cxnId="{13E0C84D-42A6-EC4F-B034-9C23DC2FE87D}">
      <dgm:prSet/>
      <dgm:spPr/>
      <dgm:t>
        <a:bodyPr/>
        <a:lstStyle/>
        <a:p>
          <a:endParaRPr lang="en-US"/>
        </a:p>
      </dgm:t>
    </dgm:pt>
    <dgm:pt modelId="{C92F84E8-4EB2-7847-A960-B2F7FF7C9C14}">
      <dgm:prSet phldrT="[Text]" custT="1"/>
      <dgm:spPr/>
      <dgm:t>
        <a:bodyPr/>
        <a:lstStyle/>
        <a:p>
          <a:r>
            <a:rPr lang="en-US" sz="1800" dirty="0"/>
            <a:t>All patients tracked in a registry. No one “falls through the cracks.”</a:t>
          </a:r>
        </a:p>
      </dgm:t>
    </dgm:pt>
    <dgm:pt modelId="{7AEA1709-E7B6-1C46-98A6-B4A873880D7D}" type="parTrans" cxnId="{D575F7E2-667B-F74A-95E9-4AF20289D864}">
      <dgm:prSet/>
      <dgm:spPr/>
      <dgm:t>
        <a:bodyPr/>
        <a:lstStyle/>
        <a:p>
          <a:endParaRPr lang="en-US"/>
        </a:p>
      </dgm:t>
    </dgm:pt>
    <dgm:pt modelId="{6922CE94-F41C-3649-BB91-0CE44E2AF339}" type="sibTrans" cxnId="{D575F7E2-667B-F74A-95E9-4AF20289D864}">
      <dgm:prSet/>
      <dgm:spPr/>
      <dgm:t>
        <a:bodyPr/>
        <a:lstStyle/>
        <a:p>
          <a:endParaRPr lang="en-US"/>
        </a:p>
      </dgm:t>
    </dgm:pt>
    <dgm:pt modelId="{EC0D09C9-D477-8742-8EEB-A686E14B0B54}">
      <dgm:prSet phldrT="[Text]"/>
      <dgm:spPr/>
      <dgm:t>
        <a:bodyPr/>
        <a:lstStyle/>
        <a:p>
          <a:r>
            <a:rPr lang="en-US" dirty="0"/>
            <a:t>Evidence-Based Care</a:t>
          </a:r>
        </a:p>
      </dgm:t>
    </dgm:pt>
    <dgm:pt modelId="{BEB7CD2E-885B-3C42-96BD-C21F2C569627}" type="parTrans" cxnId="{059D0EF0-8E9C-E742-A049-BA64D79CF500}">
      <dgm:prSet/>
      <dgm:spPr/>
      <dgm:t>
        <a:bodyPr/>
        <a:lstStyle/>
        <a:p>
          <a:endParaRPr lang="en-US"/>
        </a:p>
      </dgm:t>
    </dgm:pt>
    <dgm:pt modelId="{B84670EE-2B04-C84C-940F-6923749B9036}" type="sibTrans" cxnId="{059D0EF0-8E9C-E742-A049-BA64D79CF500}">
      <dgm:prSet/>
      <dgm:spPr/>
      <dgm:t>
        <a:bodyPr/>
        <a:lstStyle/>
        <a:p>
          <a:endParaRPr lang="en-US"/>
        </a:p>
      </dgm:t>
    </dgm:pt>
    <dgm:pt modelId="{C9D29F69-00C8-694A-AB12-B2E279120715}">
      <dgm:prSet phldrT="[Text]"/>
      <dgm:spPr/>
      <dgm:t>
        <a:bodyPr/>
        <a:lstStyle/>
        <a:p>
          <a:r>
            <a:rPr lang="en-US" dirty="0"/>
            <a:t>Accountable Care</a:t>
          </a:r>
        </a:p>
      </dgm:t>
    </dgm:pt>
    <dgm:pt modelId="{63CD5F02-9D88-E345-B346-536C0B69C262}" type="parTrans" cxnId="{72AEEA58-2143-324A-A3C4-6C241E887230}">
      <dgm:prSet/>
      <dgm:spPr/>
      <dgm:t>
        <a:bodyPr/>
        <a:lstStyle/>
        <a:p>
          <a:endParaRPr lang="en-US"/>
        </a:p>
      </dgm:t>
    </dgm:pt>
    <dgm:pt modelId="{8AC384A7-CF5D-5945-AE97-7D6EB60CC810}" type="sibTrans" cxnId="{72AEEA58-2143-324A-A3C4-6C241E887230}">
      <dgm:prSet/>
      <dgm:spPr/>
      <dgm:t>
        <a:bodyPr/>
        <a:lstStyle/>
        <a:p>
          <a:endParaRPr lang="en-US"/>
        </a:p>
      </dgm:t>
    </dgm:pt>
    <dgm:pt modelId="{2B5427C4-11E6-4546-8E76-6B81AB5AF592}">
      <dgm:prSet phldrT="[Text]" custT="1"/>
      <dgm:spPr/>
      <dgm:t>
        <a:bodyPr/>
        <a:lstStyle/>
        <a:p>
          <a:r>
            <a:rPr lang="en-US" sz="1800" dirty="0"/>
            <a:t>Treatments are actively changed until the clinical goals are achieved</a:t>
          </a:r>
          <a:r>
            <a:rPr lang="en-US" sz="1700" dirty="0"/>
            <a:t>.</a:t>
          </a:r>
        </a:p>
      </dgm:t>
    </dgm:pt>
    <dgm:pt modelId="{582AD744-0C2B-524D-94C1-6B9A85D2B07D}" type="parTrans" cxnId="{D7E2EF42-0F21-3E46-BA7C-84BCA9CC287D}">
      <dgm:prSet/>
      <dgm:spPr/>
      <dgm:t>
        <a:bodyPr/>
        <a:lstStyle/>
        <a:p>
          <a:endParaRPr lang="en-US"/>
        </a:p>
      </dgm:t>
    </dgm:pt>
    <dgm:pt modelId="{1141871B-4C2C-E34E-93E3-E888EC7837CA}" type="sibTrans" cxnId="{D7E2EF42-0F21-3E46-BA7C-84BCA9CC287D}">
      <dgm:prSet/>
      <dgm:spPr/>
      <dgm:t>
        <a:bodyPr/>
        <a:lstStyle/>
        <a:p>
          <a:endParaRPr lang="en-US"/>
        </a:p>
      </dgm:t>
    </dgm:pt>
    <dgm:pt modelId="{1CB5E95F-E802-934D-826A-9F77E31B8AD1}">
      <dgm:prSet phldrT="[Text]" custT="1"/>
      <dgm:spPr/>
      <dgm:t>
        <a:bodyPr/>
        <a:lstStyle/>
        <a:p>
          <a:r>
            <a:rPr lang="en-US" sz="1800" dirty="0"/>
            <a:t>Treatments used are evidence-based. </a:t>
          </a:r>
        </a:p>
      </dgm:t>
    </dgm:pt>
    <dgm:pt modelId="{B982FF44-3F90-2249-BEF0-BE3980442B10}" type="parTrans" cxnId="{4E14AF79-BCAC-F443-ABE0-1E8BA400F96E}">
      <dgm:prSet/>
      <dgm:spPr/>
      <dgm:t>
        <a:bodyPr/>
        <a:lstStyle/>
        <a:p>
          <a:endParaRPr lang="en-US"/>
        </a:p>
      </dgm:t>
    </dgm:pt>
    <dgm:pt modelId="{0AF930F8-B56C-7E4D-A302-DFB1A0C69A1D}" type="sibTrans" cxnId="{4E14AF79-BCAC-F443-ABE0-1E8BA400F96E}">
      <dgm:prSet/>
      <dgm:spPr/>
      <dgm:t>
        <a:bodyPr/>
        <a:lstStyle/>
        <a:p>
          <a:endParaRPr lang="en-US"/>
        </a:p>
      </dgm:t>
    </dgm:pt>
    <dgm:pt modelId="{F86640B5-68C7-E04F-89F9-227AA1A29F79}">
      <dgm:prSet phldrT="[Text]" custT="1"/>
      <dgm:spPr/>
      <dgm:t>
        <a:bodyPr/>
        <a:lstStyle/>
        <a:p>
          <a:r>
            <a:rPr lang="en-US" sz="1800" dirty="0"/>
            <a:t>Providers are accountable and reimbursed for quality of care and clinical outcomes, not just the volume of care provided. </a:t>
          </a:r>
        </a:p>
      </dgm:t>
    </dgm:pt>
    <dgm:pt modelId="{1EB8EB60-A2ED-DC43-9767-DE2144D45B8A}" type="parTrans" cxnId="{D27F1C24-23C9-B04C-ACE0-B16CA12509C3}">
      <dgm:prSet/>
      <dgm:spPr/>
      <dgm:t>
        <a:bodyPr/>
        <a:lstStyle/>
        <a:p>
          <a:endParaRPr lang="en-US"/>
        </a:p>
      </dgm:t>
    </dgm:pt>
    <dgm:pt modelId="{FEB25D58-54CB-0649-BDA1-F75800BACB04}" type="sibTrans" cxnId="{D27F1C24-23C9-B04C-ACE0-B16CA12509C3}">
      <dgm:prSet/>
      <dgm:spPr/>
      <dgm:t>
        <a:bodyPr/>
        <a:lstStyle/>
        <a:p>
          <a:endParaRPr lang="en-US"/>
        </a:p>
      </dgm:t>
    </dgm:pt>
    <dgm:pt modelId="{9CA4AB48-E847-A44F-9651-6885491DF591}" type="pres">
      <dgm:prSet presAssocID="{25A5F09A-305F-544F-A6A2-6B07B2FBAB0B}" presName="linear" presStyleCnt="0">
        <dgm:presLayoutVars>
          <dgm:animLvl val="lvl"/>
          <dgm:resizeHandles val="exact"/>
        </dgm:presLayoutVars>
      </dgm:prSet>
      <dgm:spPr/>
    </dgm:pt>
    <dgm:pt modelId="{A786E125-4940-1F4D-A461-7B065F6B4248}" type="pres">
      <dgm:prSet presAssocID="{7FB6D573-F6D8-9547-8FDF-660C5726F6FE}" presName="parentText" presStyleLbl="node1" presStyleIdx="0" presStyleCnt="5">
        <dgm:presLayoutVars>
          <dgm:chMax val="0"/>
          <dgm:bulletEnabled val="1"/>
        </dgm:presLayoutVars>
      </dgm:prSet>
      <dgm:spPr/>
    </dgm:pt>
    <dgm:pt modelId="{0C72DDE3-64C4-5549-B877-82188244D7F0}" type="pres">
      <dgm:prSet presAssocID="{7FB6D573-F6D8-9547-8FDF-660C5726F6FE}" presName="childText" presStyleLbl="revTx" presStyleIdx="0" presStyleCnt="5">
        <dgm:presLayoutVars>
          <dgm:bulletEnabled val="1"/>
        </dgm:presLayoutVars>
      </dgm:prSet>
      <dgm:spPr/>
    </dgm:pt>
    <dgm:pt modelId="{B4817418-C2B7-4B4E-A0D8-5B7CEB3BC85D}" type="pres">
      <dgm:prSet presAssocID="{51CC6FA5-E7A8-C440-B127-4D2C97A2E7E3}" presName="parentText" presStyleLbl="node1" presStyleIdx="1" presStyleCnt="5">
        <dgm:presLayoutVars>
          <dgm:chMax val="0"/>
          <dgm:bulletEnabled val="1"/>
        </dgm:presLayoutVars>
      </dgm:prSet>
      <dgm:spPr/>
    </dgm:pt>
    <dgm:pt modelId="{9BB96954-F3B5-B040-AB47-B7E36813396C}" type="pres">
      <dgm:prSet presAssocID="{51CC6FA5-E7A8-C440-B127-4D2C97A2E7E3}" presName="childText" presStyleLbl="revTx" presStyleIdx="1" presStyleCnt="5">
        <dgm:presLayoutVars>
          <dgm:bulletEnabled val="1"/>
        </dgm:presLayoutVars>
      </dgm:prSet>
      <dgm:spPr/>
    </dgm:pt>
    <dgm:pt modelId="{8BDC5676-6A7E-4941-B6A1-CD53955ED67F}" type="pres">
      <dgm:prSet presAssocID="{03E75DEE-52B6-1A43-B654-B2A329068FEA}" presName="parentText" presStyleLbl="node1" presStyleIdx="2" presStyleCnt="5">
        <dgm:presLayoutVars>
          <dgm:chMax val="0"/>
          <dgm:bulletEnabled val="1"/>
        </dgm:presLayoutVars>
      </dgm:prSet>
      <dgm:spPr/>
    </dgm:pt>
    <dgm:pt modelId="{A46C8769-8135-0F49-B064-5AA5244B859B}" type="pres">
      <dgm:prSet presAssocID="{03E75DEE-52B6-1A43-B654-B2A329068FEA}" presName="childText" presStyleLbl="revTx" presStyleIdx="2" presStyleCnt="5">
        <dgm:presLayoutVars>
          <dgm:bulletEnabled val="1"/>
        </dgm:presLayoutVars>
      </dgm:prSet>
      <dgm:spPr/>
    </dgm:pt>
    <dgm:pt modelId="{FBB209DC-8D31-BC49-82DA-A5C2ADDC1038}" type="pres">
      <dgm:prSet presAssocID="{EC0D09C9-D477-8742-8EEB-A686E14B0B54}" presName="parentText" presStyleLbl="node1" presStyleIdx="3" presStyleCnt="5">
        <dgm:presLayoutVars>
          <dgm:chMax val="0"/>
          <dgm:bulletEnabled val="1"/>
        </dgm:presLayoutVars>
      </dgm:prSet>
      <dgm:spPr/>
    </dgm:pt>
    <dgm:pt modelId="{73163E4B-8803-144C-BCFE-5E6066703778}" type="pres">
      <dgm:prSet presAssocID="{EC0D09C9-D477-8742-8EEB-A686E14B0B54}" presName="childText" presStyleLbl="revTx" presStyleIdx="3" presStyleCnt="5">
        <dgm:presLayoutVars>
          <dgm:bulletEnabled val="1"/>
        </dgm:presLayoutVars>
      </dgm:prSet>
      <dgm:spPr/>
    </dgm:pt>
    <dgm:pt modelId="{DEAD14DE-9B2A-EE40-B1FD-2E9394E6219A}" type="pres">
      <dgm:prSet presAssocID="{C9D29F69-00C8-694A-AB12-B2E279120715}" presName="parentText" presStyleLbl="node1" presStyleIdx="4" presStyleCnt="5">
        <dgm:presLayoutVars>
          <dgm:chMax val="0"/>
          <dgm:bulletEnabled val="1"/>
        </dgm:presLayoutVars>
      </dgm:prSet>
      <dgm:spPr/>
    </dgm:pt>
    <dgm:pt modelId="{2EE5EE16-91C9-4B4F-B699-72E8BE6E5E07}" type="pres">
      <dgm:prSet presAssocID="{C9D29F69-00C8-694A-AB12-B2E279120715}" presName="childText" presStyleLbl="revTx" presStyleIdx="4" presStyleCnt="5">
        <dgm:presLayoutVars>
          <dgm:bulletEnabled val="1"/>
        </dgm:presLayoutVars>
      </dgm:prSet>
      <dgm:spPr/>
    </dgm:pt>
  </dgm:ptLst>
  <dgm:cxnLst>
    <dgm:cxn modelId="{59C2FA14-336C-453D-9DB0-285104D383F6}" type="presOf" srcId="{C6A89F72-67D4-6340-9CD0-6511F7B881E8}" destId="{0C72DDE3-64C4-5549-B877-82188244D7F0}" srcOrd="0" destOrd="0" presId="urn:microsoft.com/office/officeart/2005/8/layout/vList2"/>
    <dgm:cxn modelId="{15A31B1D-0DCF-48DF-985C-0F0B1795592B}" type="presOf" srcId="{25A5F09A-305F-544F-A6A2-6B07B2FBAB0B}" destId="{9CA4AB48-E847-A44F-9651-6885491DF591}" srcOrd="0" destOrd="0" presId="urn:microsoft.com/office/officeart/2005/8/layout/vList2"/>
    <dgm:cxn modelId="{D27F1C24-23C9-B04C-ACE0-B16CA12509C3}" srcId="{C9D29F69-00C8-694A-AB12-B2E279120715}" destId="{F86640B5-68C7-E04F-89F9-227AA1A29F79}" srcOrd="0" destOrd="0" parTransId="{1EB8EB60-A2ED-DC43-9767-DE2144D45B8A}" sibTransId="{FEB25D58-54CB-0649-BDA1-F75800BACB04}"/>
    <dgm:cxn modelId="{3DFC255D-396D-4794-9F8F-DED10B26C50D}" type="presOf" srcId="{1CB5E95F-E802-934D-826A-9F77E31B8AD1}" destId="{73163E4B-8803-144C-BCFE-5E6066703778}" srcOrd="0" destOrd="0" presId="urn:microsoft.com/office/officeart/2005/8/layout/vList2"/>
    <dgm:cxn modelId="{D7E2EF42-0F21-3E46-BA7C-84BCA9CC287D}" srcId="{03E75DEE-52B6-1A43-B654-B2A329068FEA}" destId="{2B5427C4-11E6-4546-8E76-6B81AB5AF592}" srcOrd="0" destOrd="0" parTransId="{582AD744-0C2B-524D-94C1-6B9A85D2B07D}" sibTransId="{1141871B-4C2C-E34E-93E3-E888EC7837CA}"/>
    <dgm:cxn modelId="{75F34449-B33F-49F5-96B9-8AE449FA5B72}" type="presOf" srcId="{2B5427C4-11E6-4546-8E76-6B81AB5AF592}" destId="{A46C8769-8135-0F49-B064-5AA5244B859B}" srcOrd="0" destOrd="0" presId="urn:microsoft.com/office/officeart/2005/8/layout/vList2"/>
    <dgm:cxn modelId="{4A4FC949-8E61-47AB-B4B7-92972F44AEAD}" type="presOf" srcId="{C9D29F69-00C8-694A-AB12-B2E279120715}" destId="{DEAD14DE-9B2A-EE40-B1FD-2E9394E6219A}" srcOrd="0" destOrd="0" presId="urn:microsoft.com/office/officeart/2005/8/layout/vList2"/>
    <dgm:cxn modelId="{13E0C84D-42A6-EC4F-B034-9C23DC2FE87D}" srcId="{25A5F09A-305F-544F-A6A2-6B07B2FBAB0B}" destId="{51CC6FA5-E7A8-C440-B127-4D2C97A2E7E3}" srcOrd="1" destOrd="0" parTransId="{949D6070-E706-3A4E-8F76-67B7DC9C4AB5}" sibTransId="{2F31C858-6DF7-B84E-84DE-3D3B2D5F87B3}"/>
    <dgm:cxn modelId="{89C1BB72-AF5B-4A14-8387-90E327ECD5E7}" type="presOf" srcId="{F86640B5-68C7-E04F-89F9-227AA1A29F79}" destId="{2EE5EE16-91C9-4B4F-B699-72E8BE6E5E07}" srcOrd="0" destOrd="0" presId="urn:microsoft.com/office/officeart/2005/8/layout/vList2"/>
    <dgm:cxn modelId="{35B95753-CF8D-460F-85A7-2B816664A35C}" type="presOf" srcId="{03E75DEE-52B6-1A43-B654-B2A329068FEA}" destId="{8BDC5676-6A7E-4941-B6A1-CD53955ED67F}" srcOrd="0" destOrd="0" presId="urn:microsoft.com/office/officeart/2005/8/layout/vList2"/>
    <dgm:cxn modelId="{72AEEA58-2143-324A-A3C4-6C241E887230}" srcId="{25A5F09A-305F-544F-A6A2-6B07B2FBAB0B}" destId="{C9D29F69-00C8-694A-AB12-B2E279120715}" srcOrd="4" destOrd="0" parTransId="{63CD5F02-9D88-E345-B346-536C0B69C262}" sibTransId="{8AC384A7-CF5D-5945-AE97-7D6EB60CC810}"/>
    <dgm:cxn modelId="{4E14AF79-BCAC-F443-ABE0-1E8BA400F96E}" srcId="{EC0D09C9-D477-8742-8EEB-A686E14B0B54}" destId="{1CB5E95F-E802-934D-826A-9F77E31B8AD1}" srcOrd="0" destOrd="0" parTransId="{B982FF44-3F90-2249-BEF0-BE3980442B10}" sibTransId="{0AF930F8-B56C-7E4D-A302-DFB1A0C69A1D}"/>
    <dgm:cxn modelId="{56DA777E-6468-408C-8C31-DA39EEE02FA3}" type="presOf" srcId="{7FB6D573-F6D8-9547-8FDF-660C5726F6FE}" destId="{A786E125-4940-1F4D-A461-7B065F6B4248}" srcOrd="0" destOrd="0" presId="urn:microsoft.com/office/officeart/2005/8/layout/vList2"/>
    <dgm:cxn modelId="{F18D6D92-3090-4E0A-930C-AE08B6244A5A}" type="presOf" srcId="{C92F84E8-4EB2-7847-A960-B2F7FF7C9C14}" destId="{9BB96954-F3B5-B040-AB47-B7E36813396C}" srcOrd="0" destOrd="0" presId="urn:microsoft.com/office/officeart/2005/8/layout/vList2"/>
    <dgm:cxn modelId="{BE72C4A2-3C03-4032-B80E-A8D5DDA52058}" type="presOf" srcId="{51CC6FA5-E7A8-C440-B127-4D2C97A2E7E3}" destId="{B4817418-C2B7-4B4E-A0D8-5B7CEB3BC85D}" srcOrd="0" destOrd="0" presId="urn:microsoft.com/office/officeart/2005/8/layout/vList2"/>
    <dgm:cxn modelId="{A49E33CE-25A3-B44E-8250-60C37ED54AA2}" srcId="{25A5F09A-305F-544F-A6A2-6B07B2FBAB0B}" destId="{03E75DEE-52B6-1A43-B654-B2A329068FEA}" srcOrd="2" destOrd="0" parTransId="{3C102591-C594-AB47-806E-4EA234A49CC7}" sibTransId="{2E9CDFEF-1C91-C54A-8EBB-96C935C2FBDA}"/>
    <dgm:cxn modelId="{6968B1D8-9AA0-479C-9DC5-9741836E70FF}" type="presOf" srcId="{EC0D09C9-D477-8742-8EEB-A686E14B0B54}" destId="{FBB209DC-8D31-BC49-82DA-A5C2ADDC1038}" srcOrd="0" destOrd="0" presId="urn:microsoft.com/office/officeart/2005/8/layout/vList2"/>
    <dgm:cxn modelId="{6B1D52E0-2BCF-C844-A16D-9D2CC201D982}" srcId="{25A5F09A-305F-544F-A6A2-6B07B2FBAB0B}" destId="{7FB6D573-F6D8-9547-8FDF-660C5726F6FE}" srcOrd="0" destOrd="0" parTransId="{FC65EBAB-EA33-6449-B90D-4B866CB857E5}" sibTransId="{DC5DC885-E4ED-E740-82BE-23E79F16D7B3}"/>
    <dgm:cxn modelId="{D575F7E2-667B-F74A-95E9-4AF20289D864}" srcId="{51CC6FA5-E7A8-C440-B127-4D2C97A2E7E3}" destId="{C92F84E8-4EB2-7847-A960-B2F7FF7C9C14}" srcOrd="0" destOrd="0" parTransId="{7AEA1709-E7B6-1C46-98A6-B4A873880D7D}" sibTransId="{6922CE94-F41C-3649-BB91-0CE44E2AF339}"/>
    <dgm:cxn modelId="{059D0EF0-8E9C-E742-A049-BA64D79CF500}" srcId="{25A5F09A-305F-544F-A6A2-6B07B2FBAB0B}" destId="{EC0D09C9-D477-8742-8EEB-A686E14B0B54}" srcOrd="3" destOrd="0" parTransId="{BEB7CD2E-885B-3C42-96BD-C21F2C569627}" sibTransId="{B84670EE-2B04-C84C-940F-6923749B9036}"/>
    <dgm:cxn modelId="{D9D205F6-AF6C-984A-961B-E451914BB10B}" srcId="{7FB6D573-F6D8-9547-8FDF-660C5726F6FE}" destId="{C6A89F72-67D4-6340-9CD0-6511F7B881E8}" srcOrd="0" destOrd="0" parTransId="{5061238F-CCE7-8F40-A46B-F326B124D5F0}" sibTransId="{A3850D24-374B-C74D-9404-1ACA56BCB6F8}"/>
    <dgm:cxn modelId="{21712342-BF61-41E9-9C97-4782A095EFC3}" type="presParOf" srcId="{9CA4AB48-E847-A44F-9651-6885491DF591}" destId="{A786E125-4940-1F4D-A461-7B065F6B4248}" srcOrd="0" destOrd="0" presId="urn:microsoft.com/office/officeart/2005/8/layout/vList2"/>
    <dgm:cxn modelId="{8598024A-DB57-4C7E-A525-102A9944EBF5}" type="presParOf" srcId="{9CA4AB48-E847-A44F-9651-6885491DF591}" destId="{0C72DDE3-64C4-5549-B877-82188244D7F0}" srcOrd="1" destOrd="0" presId="urn:microsoft.com/office/officeart/2005/8/layout/vList2"/>
    <dgm:cxn modelId="{12B60207-EB91-47D8-9BF6-DE04AA5F3C1A}" type="presParOf" srcId="{9CA4AB48-E847-A44F-9651-6885491DF591}" destId="{B4817418-C2B7-4B4E-A0D8-5B7CEB3BC85D}" srcOrd="2" destOrd="0" presId="urn:microsoft.com/office/officeart/2005/8/layout/vList2"/>
    <dgm:cxn modelId="{57D533BE-A549-4510-9C49-4CEC1251FDBE}" type="presParOf" srcId="{9CA4AB48-E847-A44F-9651-6885491DF591}" destId="{9BB96954-F3B5-B040-AB47-B7E36813396C}" srcOrd="3" destOrd="0" presId="urn:microsoft.com/office/officeart/2005/8/layout/vList2"/>
    <dgm:cxn modelId="{7BE122EA-39BF-4555-862C-E0716FDD9CAB}" type="presParOf" srcId="{9CA4AB48-E847-A44F-9651-6885491DF591}" destId="{8BDC5676-6A7E-4941-B6A1-CD53955ED67F}" srcOrd="4" destOrd="0" presId="urn:microsoft.com/office/officeart/2005/8/layout/vList2"/>
    <dgm:cxn modelId="{2645F6E3-159C-42A1-8991-3DFA2E8AC157}" type="presParOf" srcId="{9CA4AB48-E847-A44F-9651-6885491DF591}" destId="{A46C8769-8135-0F49-B064-5AA5244B859B}" srcOrd="5" destOrd="0" presId="urn:microsoft.com/office/officeart/2005/8/layout/vList2"/>
    <dgm:cxn modelId="{3C828CF9-E48C-4E58-8AE2-F05AD24483F9}" type="presParOf" srcId="{9CA4AB48-E847-A44F-9651-6885491DF591}" destId="{FBB209DC-8D31-BC49-82DA-A5C2ADDC1038}" srcOrd="6" destOrd="0" presId="urn:microsoft.com/office/officeart/2005/8/layout/vList2"/>
    <dgm:cxn modelId="{3D740AB2-CCE1-434E-8B74-9282FDD6A2EC}" type="presParOf" srcId="{9CA4AB48-E847-A44F-9651-6885491DF591}" destId="{73163E4B-8803-144C-BCFE-5E6066703778}" srcOrd="7" destOrd="0" presId="urn:microsoft.com/office/officeart/2005/8/layout/vList2"/>
    <dgm:cxn modelId="{8CD468A1-CF21-4570-85C5-CB5CBE715420}" type="presParOf" srcId="{9CA4AB48-E847-A44F-9651-6885491DF591}" destId="{DEAD14DE-9B2A-EE40-B1FD-2E9394E6219A}" srcOrd="8" destOrd="0" presId="urn:microsoft.com/office/officeart/2005/8/layout/vList2"/>
    <dgm:cxn modelId="{154ED58F-9C75-4F70-8CDE-B161B441A287}" type="presParOf" srcId="{9CA4AB48-E847-A44F-9651-6885491DF591}" destId="{2EE5EE16-91C9-4B4F-B699-72E8BE6E5E07}"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11575F-6F57-4341-BC63-B07E460BBE90}" type="doc">
      <dgm:prSet loTypeId="urn:microsoft.com/office/officeart/2005/8/layout/list1" loCatId="Inbox" qsTypeId="urn:microsoft.com/office/officeart/2005/8/quickstyle/simple4" qsCatId="simple" csTypeId="urn:microsoft.com/office/officeart/2005/8/colors/accent0_3" csCatId="mainScheme"/>
      <dgm:spPr/>
      <dgm:t>
        <a:bodyPr/>
        <a:lstStyle/>
        <a:p>
          <a:endParaRPr lang="en-US"/>
        </a:p>
      </dgm:t>
    </dgm:pt>
    <dgm:pt modelId="{AF345FEE-BD85-48E9-BBF5-3183F4F42F4B}">
      <dgm:prSet/>
      <dgm:spPr/>
      <dgm:t>
        <a:bodyPr/>
        <a:lstStyle/>
        <a:p>
          <a:r>
            <a:rPr lang="en-US" b="0" i="0" dirty="0"/>
            <a:t>Insert organizational data on patients here</a:t>
          </a:r>
          <a:endParaRPr lang="en-US" dirty="0"/>
        </a:p>
      </dgm:t>
    </dgm:pt>
    <dgm:pt modelId="{98406A93-9F12-46EA-B69D-9FBB7601DAB3}" type="parTrans" cxnId="{A1771CAE-8C56-4144-957A-680EF05FA550}">
      <dgm:prSet/>
      <dgm:spPr/>
      <dgm:t>
        <a:bodyPr/>
        <a:lstStyle/>
        <a:p>
          <a:endParaRPr lang="en-US"/>
        </a:p>
      </dgm:t>
    </dgm:pt>
    <dgm:pt modelId="{7E3C1137-F24A-480A-9426-91484B473AEA}" type="sibTrans" cxnId="{A1771CAE-8C56-4144-957A-680EF05FA550}">
      <dgm:prSet/>
      <dgm:spPr/>
      <dgm:t>
        <a:bodyPr/>
        <a:lstStyle/>
        <a:p>
          <a:endParaRPr lang="en-US"/>
        </a:p>
      </dgm:t>
    </dgm:pt>
    <dgm:pt modelId="{9790A2D5-D310-4B87-8915-E8825C8310EB}">
      <dgm:prSet/>
      <dgm:spPr/>
      <dgm:t>
        <a:bodyPr/>
        <a:lstStyle/>
        <a:p>
          <a:r>
            <a:rPr lang="en-US" b="0" i="0" dirty="0"/>
            <a:t>Prevalence of behavioral health disorders (# of patients with depression, SUD) </a:t>
          </a:r>
          <a:endParaRPr lang="en-US" dirty="0"/>
        </a:p>
      </dgm:t>
    </dgm:pt>
    <dgm:pt modelId="{FC57F284-52A4-4FCE-9DA7-50772587B3F9}" type="parTrans" cxnId="{49329954-FE1A-416B-965A-BB0AFD5BC4F9}">
      <dgm:prSet/>
      <dgm:spPr/>
      <dgm:t>
        <a:bodyPr/>
        <a:lstStyle/>
        <a:p>
          <a:endParaRPr lang="en-US"/>
        </a:p>
      </dgm:t>
    </dgm:pt>
    <dgm:pt modelId="{DA1D3603-30CC-4BA3-AE4F-3ED5F787F21A}" type="sibTrans" cxnId="{49329954-FE1A-416B-965A-BB0AFD5BC4F9}">
      <dgm:prSet/>
      <dgm:spPr/>
      <dgm:t>
        <a:bodyPr/>
        <a:lstStyle/>
        <a:p>
          <a:endParaRPr lang="en-US"/>
        </a:p>
      </dgm:t>
    </dgm:pt>
    <dgm:pt modelId="{15992249-696C-41CF-A91E-747BAA0F9158}">
      <dgm:prSet/>
      <dgm:spPr/>
      <dgm:t>
        <a:bodyPr/>
        <a:lstStyle/>
        <a:p>
          <a:r>
            <a:rPr lang="en-US" b="0" i="0" dirty="0"/>
            <a:t>Co-occurrence with physical health concerns </a:t>
          </a:r>
          <a:endParaRPr lang="en-US" dirty="0"/>
        </a:p>
      </dgm:t>
    </dgm:pt>
    <dgm:pt modelId="{2E270FC8-A27E-472D-84AF-3331053BED21}" type="parTrans" cxnId="{B4E82907-932B-49CA-996C-61D452BFA6F6}">
      <dgm:prSet/>
      <dgm:spPr/>
      <dgm:t>
        <a:bodyPr/>
        <a:lstStyle/>
        <a:p>
          <a:endParaRPr lang="en-US"/>
        </a:p>
      </dgm:t>
    </dgm:pt>
    <dgm:pt modelId="{FC5F9260-8348-4C66-87DF-51D9CB7564C6}" type="sibTrans" cxnId="{B4E82907-932B-49CA-996C-61D452BFA6F6}">
      <dgm:prSet/>
      <dgm:spPr/>
      <dgm:t>
        <a:bodyPr/>
        <a:lstStyle/>
        <a:p>
          <a:endParaRPr lang="en-US"/>
        </a:p>
      </dgm:t>
    </dgm:pt>
    <dgm:pt modelId="{5DB4F759-ECEE-4862-AE2E-1784175A342D}">
      <dgm:prSet/>
      <dgm:spPr/>
      <dgm:t>
        <a:bodyPr/>
        <a:lstStyle/>
        <a:p>
          <a:r>
            <a:rPr lang="en-US" b="0" i="0" dirty="0"/>
            <a:t>Integrated care efforts and approaches</a:t>
          </a:r>
          <a:endParaRPr lang="en-US" dirty="0"/>
        </a:p>
      </dgm:t>
    </dgm:pt>
    <dgm:pt modelId="{012A3387-F33F-49FC-9F8E-2E442B077A0E}" type="parTrans" cxnId="{833A5645-122A-40F4-BEDA-4864C248C7C7}">
      <dgm:prSet/>
      <dgm:spPr/>
      <dgm:t>
        <a:bodyPr/>
        <a:lstStyle/>
        <a:p>
          <a:endParaRPr lang="en-US"/>
        </a:p>
      </dgm:t>
    </dgm:pt>
    <dgm:pt modelId="{0DE37673-DABC-4FBD-96DE-C9B1B5F251B4}" type="sibTrans" cxnId="{833A5645-122A-40F4-BEDA-4864C248C7C7}">
      <dgm:prSet/>
      <dgm:spPr/>
      <dgm:t>
        <a:bodyPr/>
        <a:lstStyle/>
        <a:p>
          <a:endParaRPr lang="en-US"/>
        </a:p>
      </dgm:t>
    </dgm:pt>
    <dgm:pt modelId="{2719606F-6154-4E1B-B640-C1EBB8F7A975}">
      <dgm:prSet/>
      <dgm:spPr/>
      <dgm:t>
        <a:bodyPr/>
        <a:lstStyle/>
        <a:p>
          <a:r>
            <a:rPr lang="en-US" b="0" i="0" dirty="0"/>
            <a:t>Organization’s workforce capacity</a:t>
          </a:r>
          <a:endParaRPr lang="en-US" dirty="0"/>
        </a:p>
      </dgm:t>
    </dgm:pt>
    <dgm:pt modelId="{9A975E30-BD35-4E36-96BD-4FD2A8A06E79}" type="parTrans" cxnId="{67FEC060-F316-4772-AC2F-1AE18762CAD5}">
      <dgm:prSet/>
      <dgm:spPr/>
      <dgm:t>
        <a:bodyPr/>
        <a:lstStyle/>
        <a:p>
          <a:endParaRPr lang="en-US"/>
        </a:p>
      </dgm:t>
    </dgm:pt>
    <dgm:pt modelId="{A337E974-0A39-4A07-8192-B0B505E5BD3E}" type="sibTrans" cxnId="{67FEC060-F316-4772-AC2F-1AE18762CAD5}">
      <dgm:prSet/>
      <dgm:spPr/>
      <dgm:t>
        <a:bodyPr/>
        <a:lstStyle/>
        <a:p>
          <a:endParaRPr lang="en-US"/>
        </a:p>
      </dgm:t>
    </dgm:pt>
    <dgm:pt modelId="{7B08F5EC-3B6C-4CA5-9727-CD1EA69E5E34}">
      <dgm:prSet/>
      <dgm:spPr/>
      <dgm:t>
        <a:bodyPr/>
        <a:lstStyle/>
        <a:p>
          <a:r>
            <a:rPr lang="en-US" b="0" i="0" dirty="0"/>
            <a:t>EHR interoperability </a:t>
          </a:r>
          <a:endParaRPr lang="en-US" dirty="0"/>
        </a:p>
      </dgm:t>
    </dgm:pt>
    <dgm:pt modelId="{91DECCC9-0418-445E-9696-46CE8FA4AE34}" type="parTrans" cxnId="{35E7A5C5-D9D9-4AA6-AD88-77C63556D761}">
      <dgm:prSet/>
      <dgm:spPr/>
      <dgm:t>
        <a:bodyPr/>
        <a:lstStyle/>
        <a:p>
          <a:endParaRPr lang="en-US"/>
        </a:p>
      </dgm:t>
    </dgm:pt>
    <dgm:pt modelId="{663156C7-338E-4ACC-ADC3-3B797D259899}" type="sibTrans" cxnId="{35E7A5C5-D9D9-4AA6-AD88-77C63556D761}">
      <dgm:prSet/>
      <dgm:spPr/>
      <dgm:t>
        <a:bodyPr/>
        <a:lstStyle/>
        <a:p>
          <a:endParaRPr lang="en-US"/>
        </a:p>
      </dgm:t>
    </dgm:pt>
    <dgm:pt modelId="{161E5E17-89EF-42AF-AF0A-D69CC9A96013}">
      <dgm:prSet/>
      <dgm:spPr/>
      <dgm:t>
        <a:bodyPr/>
        <a:lstStyle/>
        <a:p>
          <a:r>
            <a:rPr lang="en-US" b="0" i="0" dirty="0"/>
            <a:t>Share any outcome data that demonstrates improvements achieved via integrated care</a:t>
          </a:r>
          <a:endParaRPr lang="en-US" dirty="0"/>
        </a:p>
      </dgm:t>
    </dgm:pt>
    <dgm:pt modelId="{21C87FA7-3F63-4DCD-8CF6-11FBDDBBA676}" type="parTrans" cxnId="{118D8610-5477-4099-85EE-56575D22AF0D}">
      <dgm:prSet/>
      <dgm:spPr/>
      <dgm:t>
        <a:bodyPr/>
        <a:lstStyle/>
        <a:p>
          <a:endParaRPr lang="en-US"/>
        </a:p>
      </dgm:t>
    </dgm:pt>
    <dgm:pt modelId="{663AFA63-50A1-497B-97FA-086C2B0B7C13}" type="sibTrans" cxnId="{118D8610-5477-4099-85EE-56575D22AF0D}">
      <dgm:prSet/>
      <dgm:spPr/>
      <dgm:t>
        <a:bodyPr/>
        <a:lstStyle/>
        <a:p>
          <a:endParaRPr lang="en-US"/>
        </a:p>
      </dgm:t>
    </dgm:pt>
    <dgm:pt modelId="{A16629D3-586A-4631-B1DA-41F7D5854901}">
      <dgm:prSet/>
      <dgm:spPr/>
      <dgm:t>
        <a:bodyPr/>
        <a:lstStyle/>
        <a:p>
          <a:r>
            <a:rPr lang="en-US" b="0" i="0" dirty="0"/>
            <a:t>Increased behavioral health screenings (depression, SUD)</a:t>
          </a:r>
          <a:endParaRPr lang="en-US" dirty="0"/>
        </a:p>
      </dgm:t>
    </dgm:pt>
    <dgm:pt modelId="{BB603385-400E-4273-9B54-FC87C4D12C9E}" type="parTrans" cxnId="{DA06EF08-F243-41CF-AD02-7DA0A0B48142}">
      <dgm:prSet/>
      <dgm:spPr/>
      <dgm:t>
        <a:bodyPr/>
        <a:lstStyle/>
        <a:p>
          <a:endParaRPr lang="en-US"/>
        </a:p>
      </dgm:t>
    </dgm:pt>
    <dgm:pt modelId="{601DDBFC-0E81-46CA-9FB5-C9472EC750BC}" type="sibTrans" cxnId="{DA06EF08-F243-41CF-AD02-7DA0A0B48142}">
      <dgm:prSet/>
      <dgm:spPr/>
      <dgm:t>
        <a:bodyPr/>
        <a:lstStyle/>
        <a:p>
          <a:endParaRPr lang="en-US"/>
        </a:p>
      </dgm:t>
    </dgm:pt>
    <dgm:pt modelId="{913D9DD8-EC0C-4BE9-9E5A-FA6770AD920C}">
      <dgm:prSet/>
      <dgm:spPr/>
      <dgm:t>
        <a:bodyPr/>
        <a:lstStyle/>
        <a:p>
          <a:r>
            <a:rPr lang="en-US" b="0" i="0" dirty="0"/>
            <a:t>Cost and utilization data- Reduced E.D. usage and/or hospitalization</a:t>
          </a:r>
          <a:endParaRPr lang="en-US" dirty="0"/>
        </a:p>
      </dgm:t>
    </dgm:pt>
    <dgm:pt modelId="{2AC55CEE-AA5A-409F-AADB-EAF749DFF109}" type="parTrans" cxnId="{3E4F16B4-77B7-4B41-AFA5-71D6A69653CF}">
      <dgm:prSet/>
      <dgm:spPr/>
      <dgm:t>
        <a:bodyPr/>
        <a:lstStyle/>
        <a:p>
          <a:endParaRPr lang="en-US"/>
        </a:p>
      </dgm:t>
    </dgm:pt>
    <dgm:pt modelId="{CC0AFB29-A8B2-4682-A784-9DC5A2B95AFF}" type="sibTrans" cxnId="{3E4F16B4-77B7-4B41-AFA5-71D6A69653CF}">
      <dgm:prSet/>
      <dgm:spPr/>
      <dgm:t>
        <a:bodyPr/>
        <a:lstStyle/>
        <a:p>
          <a:endParaRPr lang="en-US"/>
        </a:p>
      </dgm:t>
    </dgm:pt>
    <dgm:pt modelId="{14F34B9E-6A2F-443A-8E68-C47FB5A73E99}">
      <dgm:prSet/>
      <dgm:spPr/>
      <dgm:t>
        <a:bodyPr/>
        <a:lstStyle/>
        <a:p>
          <a:r>
            <a:rPr lang="en-US" b="0" i="0" dirty="0"/>
            <a:t>Improved care coordination</a:t>
          </a:r>
          <a:endParaRPr lang="en-US" dirty="0"/>
        </a:p>
      </dgm:t>
    </dgm:pt>
    <dgm:pt modelId="{B1910845-2F3C-49D7-BA67-94D1E24D168A}" type="parTrans" cxnId="{FE31F80A-860F-42DF-955F-467F28EB9D7F}">
      <dgm:prSet/>
      <dgm:spPr/>
      <dgm:t>
        <a:bodyPr/>
        <a:lstStyle/>
        <a:p>
          <a:endParaRPr lang="en-US"/>
        </a:p>
      </dgm:t>
    </dgm:pt>
    <dgm:pt modelId="{B074FC8F-08C3-43BA-9DB1-A0777E8E3A52}" type="sibTrans" cxnId="{FE31F80A-860F-42DF-955F-467F28EB9D7F}">
      <dgm:prSet/>
      <dgm:spPr/>
      <dgm:t>
        <a:bodyPr/>
        <a:lstStyle/>
        <a:p>
          <a:endParaRPr lang="en-US"/>
        </a:p>
      </dgm:t>
    </dgm:pt>
    <dgm:pt modelId="{C5D3B3EF-586A-4286-9F9A-FFA13825A038}">
      <dgm:prSet/>
      <dgm:spPr/>
      <dgm:t>
        <a:bodyPr/>
        <a:lstStyle/>
        <a:p>
          <a:r>
            <a:rPr lang="en-US" b="0" i="0" dirty="0"/>
            <a:t>Improved engagement in follow-up care</a:t>
          </a:r>
          <a:endParaRPr lang="en-US" dirty="0"/>
        </a:p>
      </dgm:t>
    </dgm:pt>
    <dgm:pt modelId="{30BB1BB2-6641-4797-A74D-946A68C183F7}" type="parTrans" cxnId="{83B5829D-B2F4-4684-B860-647FDFDF7978}">
      <dgm:prSet/>
      <dgm:spPr/>
      <dgm:t>
        <a:bodyPr/>
        <a:lstStyle/>
        <a:p>
          <a:endParaRPr lang="en-US"/>
        </a:p>
      </dgm:t>
    </dgm:pt>
    <dgm:pt modelId="{34ACE86E-3A35-4207-A0F3-462C87EE53A1}" type="sibTrans" cxnId="{83B5829D-B2F4-4684-B860-647FDFDF7978}">
      <dgm:prSet/>
      <dgm:spPr/>
      <dgm:t>
        <a:bodyPr/>
        <a:lstStyle/>
        <a:p>
          <a:endParaRPr lang="en-US"/>
        </a:p>
      </dgm:t>
    </dgm:pt>
    <dgm:pt modelId="{E90E9E68-E738-4175-A665-22296074D94B}">
      <dgm:prSet/>
      <dgm:spPr/>
      <dgm:t>
        <a:bodyPr/>
        <a:lstStyle/>
        <a:p>
          <a:r>
            <a:rPr lang="en-US" b="0" i="0" dirty="0"/>
            <a:t>Increased patient satisfaction</a:t>
          </a:r>
          <a:endParaRPr lang="en-US" dirty="0"/>
        </a:p>
      </dgm:t>
    </dgm:pt>
    <dgm:pt modelId="{BC746033-7062-4FD7-8240-E2E4552D21CA}" type="parTrans" cxnId="{697B1AC3-2BBE-4013-A31C-3B7E211135E8}">
      <dgm:prSet/>
      <dgm:spPr/>
      <dgm:t>
        <a:bodyPr/>
        <a:lstStyle/>
        <a:p>
          <a:endParaRPr lang="en-US"/>
        </a:p>
      </dgm:t>
    </dgm:pt>
    <dgm:pt modelId="{C72C64B4-26F0-4D4B-9F7A-ABFA1D1FF5F6}" type="sibTrans" cxnId="{697B1AC3-2BBE-4013-A31C-3B7E211135E8}">
      <dgm:prSet/>
      <dgm:spPr/>
      <dgm:t>
        <a:bodyPr/>
        <a:lstStyle/>
        <a:p>
          <a:endParaRPr lang="en-US"/>
        </a:p>
      </dgm:t>
    </dgm:pt>
    <dgm:pt modelId="{C1FD145E-48F1-4940-BD23-99D0A0348E1D}">
      <dgm:prSet/>
      <dgm:spPr/>
      <dgm:t>
        <a:bodyPr/>
        <a:lstStyle/>
        <a:p>
          <a:r>
            <a:rPr lang="en-US" b="0" i="0" dirty="0"/>
            <a:t>Other</a:t>
          </a:r>
          <a:endParaRPr lang="en-US" dirty="0"/>
        </a:p>
      </dgm:t>
    </dgm:pt>
    <dgm:pt modelId="{92C461F3-DDA7-4FB5-9ED1-420E9750CFF7}" type="parTrans" cxnId="{774092EA-AD3B-406F-958A-842DC5F57602}">
      <dgm:prSet/>
      <dgm:spPr/>
      <dgm:t>
        <a:bodyPr/>
        <a:lstStyle/>
        <a:p>
          <a:endParaRPr lang="en-US"/>
        </a:p>
      </dgm:t>
    </dgm:pt>
    <dgm:pt modelId="{B901E046-D656-42C8-8590-9E5D4A0D391E}" type="sibTrans" cxnId="{774092EA-AD3B-406F-958A-842DC5F57602}">
      <dgm:prSet/>
      <dgm:spPr/>
      <dgm:t>
        <a:bodyPr/>
        <a:lstStyle/>
        <a:p>
          <a:endParaRPr lang="en-US"/>
        </a:p>
      </dgm:t>
    </dgm:pt>
    <dgm:pt modelId="{058F0CD5-194E-4001-ADD7-308DCFBEF1B3}" type="pres">
      <dgm:prSet presAssocID="{0411575F-6F57-4341-BC63-B07E460BBE90}" presName="linear" presStyleCnt="0">
        <dgm:presLayoutVars>
          <dgm:dir/>
          <dgm:animLvl val="lvl"/>
          <dgm:resizeHandles val="exact"/>
        </dgm:presLayoutVars>
      </dgm:prSet>
      <dgm:spPr/>
    </dgm:pt>
    <dgm:pt modelId="{19C56BAA-DBB5-4651-B401-F624F017FB82}" type="pres">
      <dgm:prSet presAssocID="{AF345FEE-BD85-48E9-BBF5-3183F4F42F4B}" presName="parentLin" presStyleCnt="0"/>
      <dgm:spPr/>
    </dgm:pt>
    <dgm:pt modelId="{89A991AC-9AEA-4B07-BF33-002EF7CFC504}" type="pres">
      <dgm:prSet presAssocID="{AF345FEE-BD85-48E9-BBF5-3183F4F42F4B}" presName="parentLeftMargin" presStyleLbl="node1" presStyleIdx="0" presStyleCnt="2"/>
      <dgm:spPr/>
    </dgm:pt>
    <dgm:pt modelId="{5ADA689F-F195-41CF-A8FD-D523E2F7170B}" type="pres">
      <dgm:prSet presAssocID="{AF345FEE-BD85-48E9-BBF5-3183F4F42F4B}" presName="parentText" presStyleLbl="node1" presStyleIdx="0" presStyleCnt="2">
        <dgm:presLayoutVars>
          <dgm:chMax val="0"/>
          <dgm:bulletEnabled val="1"/>
        </dgm:presLayoutVars>
      </dgm:prSet>
      <dgm:spPr/>
    </dgm:pt>
    <dgm:pt modelId="{76B4C250-07B9-4731-BE72-1DF5FB0C2FD1}" type="pres">
      <dgm:prSet presAssocID="{AF345FEE-BD85-48E9-BBF5-3183F4F42F4B}" presName="negativeSpace" presStyleCnt="0"/>
      <dgm:spPr/>
    </dgm:pt>
    <dgm:pt modelId="{DE9E4B03-A042-49DD-8A1D-32B19A5608AA}" type="pres">
      <dgm:prSet presAssocID="{AF345FEE-BD85-48E9-BBF5-3183F4F42F4B}" presName="childText" presStyleLbl="conFgAcc1" presStyleIdx="0" presStyleCnt="2">
        <dgm:presLayoutVars>
          <dgm:bulletEnabled val="1"/>
        </dgm:presLayoutVars>
      </dgm:prSet>
      <dgm:spPr/>
    </dgm:pt>
    <dgm:pt modelId="{FF7B92BD-F7EA-4435-8F83-C650F0991A92}" type="pres">
      <dgm:prSet presAssocID="{7E3C1137-F24A-480A-9426-91484B473AEA}" presName="spaceBetweenRectangles" presStyleCnt="0"/>
      <dgm:spPr/>
    </dgm:pt>
    <dgm:pt modelId="{C5EE0F4D-0EB8-4456-8B06-CE637C8A5081}" type="pres">
      <dgm:prSet presAssocID="{161E5E17-89EF-42AF-AF0A-D69CC9A96013}" presName="parentLin" presStyleCnt="0"/>
      <dgm:spPr/>
    </dgm:pt>
    <dgm:pt modelId="{3ACD03FA-FB0A-40CB-A1A0-2A96724ED6E7}" type="pres">
      <dgm:prSet presAssocID="{161E5E17-89EF-42AF-AF0A-D69CC9A96013}" presName="parentLeftMargin" presStyleLbl="node1" presStyleIdx="0" presStyleCnt="2"/>
      <dgm:spPr/>
    </dgm:pt>
    <dgm:pt modelId="{ABD6B54B-5EBB-4A09-8766-C7A6899DF1CA}" type="pres">
      <dgm:prSet presAssocID="{161E5E17-89EF-42AF-AF0A-D69CC9A96013}" presName="parentText" presStyleLbl="node1" presStyleIdx="1" presStyleCnt="2">
        <dgm:presLayoutVars>
          <dgm:chMax val="0"/>
          <dgm:bulletEnabled val="1"/>
        </dgm:presLayoutVars>
      </dgm:prSet>
      <dgm:spPr/>
    </dgm:pt>
    <dgm:pt modelId="{0D1B9384-CD4B-4563-AA4F-BF901B897171}" type="pres">
      <dgm:prSet presAssocID="{161E5E17-89EF-42AF-AF0A-D69CC9A96013}" presName="negativeSpace" presStyleCnt="0"/>
      <dgm:spPr/>
    </dgm:pt>
    <dgm:pt modelId="{78C036E7-0E35-445A-9E2B-F30A6B8B81A1}" type="pres">
      <dgm:prSet presAssocID="{161E5E17-89EF-42AF-AF0A-D69CC9A96013}" presName="childText" presStyleLbl="conFgAcc1" presStyleIdx="1" presStyleCnt="2">
        <dgm:presLayoutVars>
          <dgm:bulletEnabled val="1"/>
        </dgm:presLayoutVars>
      </dgm:prSet>
      <dgm:spPr/>
    </dgm:pt>
  </dgm:ptLst>
  <dgm:cxnLst>
    <dgm:cxn modelId="{B4E82907-932B-49CA-996C-61D452BFA6F6}" srcId="{AF345FEE-BD85-48E9-BBF5-3183F4F42F4B}" destId="{15992249-696C-41CF-A91E-747BAA0F9158}" srcOrd="1" destOrd="0" parTransId="{2E270FC8-A27E-472D-84AF-3331053BED21}" sibTransId="{FC5F9260-8348-4C66-87DF-51D9CB7564C6}"/>
    <dgm:cxn modelId="{DA06EF08-F243-41CF-AD02-7DA0A0B48142}" srcId="{161E5E17-89EF-42AF-AF0A-D69CC9A96013}" destId="{A16629D3-586A-4631-B1DA-41F7D5854901}" srcOrd="0" destOrd="0" parTransId="{BB603385-400E-4273-9B54-FC87C4D12C9E}" sibTransId="{601DDBFC-0E81-46CA-9FB5-C9472EC750BC}"/>
    <dgm:cxn modelId="{FE31F80A-860F-42DF-955F-467F28EB9D7F}" srcId="{161E5E17-89EF-42AF-AF0A-D69CC9A96013}" destId="{14F34B9E-6A2F-443A-8E68-C47FB5A73E99}" srcOrd="2" destOrd="0" parTransId="{B1910845-2F3C-49D7-BA67-94D1E24D168A}" sibTransId="{B074FC8F-08C3-43BA-9DB1-A0777E8E3A52}"/>
    <dgm:cxn modelId="{118D8610-5477-4099-85EE-56575D22AF0D}" srcId="{0411575F-6F57-4341-BC63-B07E460BBE90}" destId="{161E5E17-89EF-42AF-AF0A-D69CC9A96013}" srcOrd="1" destOrd="0" parTransId="{21C87FA7-3F63-4DCD-8CF6-11FBDDBBA676}" sibTransId="{663AFA63-50A1-497B-97FA-086C2B0B7C13}"/>
    <dgm:cxn modelId="{BCA2B316-9B5E-4DA3-BAC7-0D6CC3EEDF80}" type="presOf" srcId="{AF345FEE-BD85-48E9-BBF5-3183F4F42F4B}" destId="{89A991AC-9AEA-4B07-BF33-002EF7CFC504}" srcOrd="0" destOrd="0" presId="urn:microsoft.com/office/officeart/2005/8/layout/list1"/>
    <dgm:cxn modelId="{5D63722A-BD85-489F-90CA-791882F2B7C7}" type="presOf" srcId="{161E5E17-89EF-42AF-AF0A-D69CC9A96013}" destId="{ABD6B54B-5EBB-4A09-8766-C7A6899DF1CA}" srcOrd="1" destOrd="0" presId="urn:microsoft.com/office/officeart/2005/8/layout/list1"/>
    <dgm:cxn modelId="{5533792E-F611-4282-A1A4-AEF7E76CEFEA}" type="presOf" srcId="{AF345FEE-BD85-48E9-BBF5-3183F4F42F4B}" destId="{5ADA689F-F195-41CF-A8FD-D523E2F7170B}" srcOrd="1" destOrd="0" presId="urn:microsoft.com/office/officeart/2005/8/layout/list1"/>
    <dgm:cxn modelId="{EA795236-F843-4D39-A4F0-86DD370B69CE}" type="presOf" srcId="{14F34B9E-6A2F-443A-8E68-C47FB5A73E99}" destId="{78C036E7-0E35-445A-9E2B-F30A6B8B81A1}" srcOrd="0" destOrd="2" presId="urn:microsoft.com/office/officeart/2005/8/layout/list1"/>
    <dgm:cxn modelId="{0E292840-87EE-4890-A8DE-4AD091B8F8BB}" type="presOf" srcId="{5DB4F759-ECEE-4862-AE2E-1784175A342D}" destId="{DE9E4B03-A042-49DD-8A1D-32B19A5608AA}" srcOrd="0" destOrd="2" presId="urn:microsoft.com/office/officeart/2005/8/layout/list1"/>
    <dgm:cxn modelId="{67FEC060-F316-4772-AC2F-1AE18762CAD5}" srcId="{AF345FEE-BD85-48E9-BBF5-3183F4F42F4B}" destId="{2719606F-6154-4E1B-B640-C1EBB8F7A975}" srcOrd="3" destOrd="0" parTransId="{9A975E30-BD35-4E36-96BD-4FD2A8A06E79}" sibTransId="{A337E974-0A39-4A07-8192-B0B505E5BD3E}"/>
    <dgm:cxn modelId="{833A5645-122A-40F4-BEDA-4864C248C7C7}" srcId="{AF345FEE-BD85-48E9-BBF5-3183F4F42F4B}" destId="{5DB4F759-ECEE-4862-AE2E-1784175A342D}" srcOrd="2" destOrd="0" parTransId="{012A3387-F33F-49FC-9F8E-2E442B077A0E}" sibTransId="{0DE37673-DABC-4FBD-96DE-C9B1B5F251B4}"/>
    <dgm:cxn modelId="{B6B03770-2168-4AA4-BCA5-64C7A003B119}" type="presOf" srcId="{9790A2D5-D310-4B87-8915-E8825C8310EB}" destId="{DE9E4B03-A042-49DD-8A1D-32B19A5608AA}" srcOrd="0" destOrd="0" presId="urn:microsoft.com/office/officeart/2005/8/layout/list1"/>
    <dgm:cxn modelId="{BAD2AD50-F45B-4281-8860-68BB43E60E99}" type="presOf" srcId="{C1FD145E-48F1-4940-BD23-99D0A0348E1D}" destId="{78C036E7-0E35-445A-9E2B-F30A6B8B81A1}" srcOrd="0" destOrd="5" presId="urn:microsoft.com/office/officeart/2005/8/layout/list1"/>
    <dgm:cxn modelId="{CB27B972-1F0D-42C2-8432-D35A0013232C}" type="presOf" srcId="{15992249-696C-41CF-A91E-747BAA0F9158}" destId="{DE9E4B03-A042-49DD-8A1D-32B19A5608AA}" srcOrd="0" destOrd="1" presId="urn:microsoft.com/office/officeart/2005/8/layout/list1"/>
    <dgm:cxn modelId="{3BBBF973-BA2F-4852-9F0C-C5FA29746BDE}" type="presOf" srcId="{2719606F-6154-4E1B-B640-C1EBB8F7A975}" destId="{DE9E4B03-A042-49DD-8A1D-32B19A5608AA}" srcOrd="0" destOrd="3" presId="urn:microsoft.com/office/officeart/2005/8/layout/list1"/>
    <dgm:cxn modelId="{49329954-FE1A-416B-965A-BB0AFD5BC4F9}" srcId="{AF345FEE-BD85-48E9-BBF5-3183F4F42F4B}" destId="{9790A2D5-D310-4B87-8915-E8825C8310EB}" srcOrd="0" destOrd="0" parTransId="{FC57F284-52A4-4FCE-9DA7-50772587B3F9}" sibTransId="{DA1D3603-30CC-4BA3-AE4F-3ED5F787F21A}"/>
    <dgm:cxn modelId="{AA14EA87-E25F-41E4-AAEF-095F8248CA10}" type="presOf" srcId="{161E5E17-89EF-42AF-AF0A-D69CC9A96013}" destId="{3ACD03FA-FB0A-40CB-A1A0-2A96724ED6E7}" srcOrd="0" destOrd="0" presId="urn:microsoft.com/office/officeart/2005/8/layout/list1"/>
    <dgm:cxn modelId="{9B36038F-5741-4A61-9021-F27986FFFF67}" type="presOf" srcId="{E90E9E68-E738-4175-A665-22296074D94B}" destId="{78C036E7-0E35-445A-9E2B-F30A6B8B81A1}" srcOrd="0" destOrd="4" presId="urn:microsoft.com/office/officeart/2005/8/layout/list1"/>
    <dgm:cxn modelId="{EFF9179B-3612-4FB6-85EB-5BA2A63FD4DE}" type="presOf" srcId="{0411575F-6F57-4341-BC63-B07E460BBE90}" destId="{058F0CD5-194E-4001-ADD7-308DCFBEF1B3}" srcOrd="0" destOrd="0" presId="urn:microsoft.com/office/officeart/2005/8/layout/list1"/>
    <dgm:cxn modelId="{83B5829D-B2F4-4684-B860-647FDFDF7978}" srcId="{161E5E17-89EF-42AF-AF0A-D69CC9A96013}" destId="{C5D3B3EF-586A-4286-9F9A-FFA13825A038}" srcOrd="3" destOrd="0" parTransId="{30BB1BB2-6641-4797-A74D-946A68C183F7}" sibTransId="{34ACE86E-3A35-4207-A0F3-462C87EE53A1}"/>
    <dgm:cxn modelId="{A1771CAE-8C56-4144-957A-680EF05FA550}" srcId="{0411575F-6F57-4341-BC63-B07E460BBE90}" destId="{AF345FEE-BD85-48E9-BBF5-3183F4F42F4B}" srcOrd="0" destOrd="0" parTransId="{98406A93-9F12-46EA-B69D-9FBB7601DAB3}" sibTransId="{7E3C1137-F24A-480A-9426-91484B473AEA}"/>
    <dgm:cxn modelId="{3E4F16B4-77B7-4B41-AFA5-71D6A69653CF}" srcId="{161E5E17-89EF-42AF-AF0A-D69CC9A96013}" destId="{913D9DD8-EC0C-4BE9-9E5A-FA6770AD920C}" srcOrd="1" destOrd="0" parTransId="{2AC55CEE-AA5A-409F-AADB-EAF749DFF109}" sibTransId="{CC0AFB29-A8B2-4682-A784-9DC5A2B95AFF}"/>
    <dgm:cxn modelId="{697B1AC3-2BBE-4013-A31C-3B7E211135E8}" srcId="{161E5E17-89EF-42AF-AF0A-D69CC9A96013}" destId="{E90E9E68-E738-4175-A665-22296074D94B}" srcOrd="4" destOrd="0" parTransId="{BC746033-7062-4FD7-8240-E2E4552D21CA}" sibTransId="{C72C64B4-26F0-4D4B-9F7A-ABFA1D1FF5F6}"/>
    <dgm:cxn modelId="{35E7A5C5-D9D9-4AA6-AD88-77C63556D761}" srcId="{AF345FEE-BD85-48E9-BBF5-3183F4F42F4B}" destId="{7B08F5EC-3B6C-4CA5-9727-CD1EA69E5E34}" srcOrd="4" destOrd="0" parTransId="{91DECCC9-0418-445E-9696-46CE8FA4AE34}" sibTransId="{663156C7-338E-4ACC-ADC3-3B797D259899}"/>
    <dgm:cxn modelId="{A536DCC5-C6F4-44B0-BAF8-6B0700F08A43}" type="presOf" srcId="{7B08F5EC-3B6C-4CA5-9727-CD1EA69E5E34}" destId="{DE9E4B03-A042-49DD-8A1D-32B19A5608AA}" srcOrd="0" destOrd="4" presId="urn:microsoft.com/office/officeart/2005/8/layout/list1"/>
    <dgm:cxn modelId="{85D83DDE-7CCF-49C7-8590-DF9F524DBF43}" type="presOf" srcId="{A16629D3-586A-4631-B1DA-41F7D5854901}" destId="{78C036E7-0E35-445A-9E2B-F30A6B8B81A1}" srcOrd="0" destOrd="0" presId="urn:microsoft.com/office/officeart/2005/8/layout/list1"/>
    <dgm:cxn modelId="{774092EA-AD3B-406F-958A-842DC5F57602}" srcId="{161E5E17-89EF-42AF-AF0A-D69CC9A96013}" destId="{C1FD145E-48F1-4940-BD23-99D0A0348E1D}" srcOrd="5" destOrd="0" parTransId="{92C461F3-DDA7-4FB5-9ED1-420E9750CFF7}" sibTransId="{B901E046-D656-42C8-8590-9E5D4A0D391E}"/>
    <dgm:cxn modelId="{9A4216F1-E642-4400-9027-35F59EEDD9C9}" type="presOf" srcId="{C5D3B3EF-586A-4286-9F9A-FFA13825A038}" destId="{78C036E7-0E35-445A-9E2B-F30A6B8B81A1}" srcOrd="0" destOrd="3" presId="urn:microsoft.com/office/officeart/2005/8/layout/list1"/>
    <dgm:cxn modelId="{5E58FBF3-A4B8-4673-8398-41832F4AE086}" type="presOf" srcId="{913D9DD8-EC0C-4BE9-9E5A-FA6770AD920C}" destId="{78C036E7-0E35-445A-9E2B-F30A6B8B81A1}" srcOrd="0" destOrd="1" presId="urn:microsoft.com/office/officeart/2005/8/layout/list1"/>
    <dgm:cxn modelId="{60289574-1CC8-4FB3-BDC8-8747BA863672}" type="presParOf" srcId="{058F0CD5-194E-4001-ADD7-308DCFBEF1B3}" destId="{19C56BAA-DBB5-4651-B401-F624F017FB82}" srcOrd="0" destOrd="0" presId="urn:microsoft.com/office/officeart/2005/8/layout/list1"/>
    <dgm:cxn modelId="{EDAE4C69-E10C-4E8E-9CDF-3B3DBAC15ACA}" type="presParOf" srcId="{19C56BAA-DBB5-4651-B401-F624F017FB82}" destId="{89A991AC-9AEA-4B07-BF33-002EF7CFC504}" srcOrd="0" destOrd="0" presId="urn:microsoft.com/office/officeart/2005/8/layout/list1"/>
    <dgm:cxn modelId="{8E764B96-275E-4A06-8F04-FD4D41DF7EF5}" type="presParOf" srcId="{19C56BAA-DBB5-4651-B401-F624F017FB82}" destId="{5ADA689F-F195-41CF-A8FD-D523E2F7170B}" srcOrd="1" destOrd="0" presId="urn:microsoft.com/office/officeart/2005/8/layout/list1"/>
    <dgm:cxn modelId="{5C4A5B2A-AFFD-4DCF-9F02-E27AFBC0149A}" type="presParOf" srcId="{058F0CD5-194E-4001-ADD7-308DCFBEF1B3}" destId="{76B4C250-07B9-4731-BE72-1DF5FB0C2FD1}" srcOrd="1" destOrd="0" presId="urn:microsoft.com/office/officeart/2005/8/layout/list1"/>
    <dgm:cxn modelId="{3D0368C4-02BD-46AB-AE87-801FE2F8E191}" type="presParOf" srcId="{058F0CD5-194E-4001-ADD7-308DCFBEF1B3}" destId="{DE9E4B03-A042-49DD-8A1D-32B19A5608AA}" srcOrd="2" destOrd="0" presId="urn:microsoft.com/office/officeart/2005/8/layout/list1"/>
    <dgm:cxn modelId="{35E5F0B2-6380-411F-92BD-C0E30108BFCD}" type="presParOf" srcId="{058F0CD5-194E-4001-ADD7-308DCFBEF1B3}" destId="{FF7B92BD-F7EA-4435-8F83-C650F0991A92}" srcOrd="3" destOrd="0" presId="urn:microsoft.com/office/officeart/2005/8/layout/list1"/>
    <dgm:cxn modelId="{106AE110-BD9E-453F-92A5-439CDDF48C00}" type="presParOf" srcId="{058F0CD5-194E-4001-ADD7-308DCFBEF1B3}" destId="{C5EE0F4D-0EB8-4456-8B06-CE637C8A5081}" srcOrd="4" destOrd="0" presId="urn:microsoft.com/office/officeart/2005/8/layout/list1"/>
    <dgm:cxn modelId="{DBD99B24-2565-449D-AAB5-9074DA1765F8}" type="presParOf" srcId="{C5EE0F4D-0EB8-4456-8B06-CE637C8A5081}" destId="{3ACD03FA-FB0A-40CB-A1A0-2A96724ED6E7}" srcOrd="0" destOrd="0" presId="urn:microsoft.com/office/officeart/2005/8/layout/list1"/>
    <dgm:cxn modelId="{DA192660-E0CF-4EAD-812C-AA5C4456F241}" type="presParOf" srcId="{C5EE0F4D-0EB8-4456-8B06-CE637C8A5081}" destId="{ABD6B54B-5EBB-4A09-8766-C7A6899DF1CA}" srcOrd="1" destOrd="0" presId="urn:microsoft.com/office/officeart/2005/8/layout/list1"/>
    <dgm:cxn modelId="{A27F35B6-72A1-42B2-AAB0-DC121BC63CFA}" type="presParOf" srcId="{058F0CD5-194E-4001-ADD7-308DCFBEF1B3}" destId="{0D1B9384-CD4B-4563-AA4F-BF901B897171}" srcOrd="5" destOrd="0" presId="urn:microsoft.com/office/officeart/2005/8/layout/list1"/>
    <dgm:cxn modelId="{7678D2B2-6B7E-481A-96C6-BDC2471FE870}" type="presParOf" srcId="{058F0CD5-194E-4001-ADD7-308DCFBEF1B3}" destId="{78C036E7-0E35-445A-9E2B-F30A6B8B81A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59F6D7-59F2-4CFA-AD00-1CDAF3650ADF}" type="doc">
      <dgm:prSet loTypeId="urn:microsoft.com/office/officeart/2016/7/layout/BasicLinearProcessNumbered" loCatId="process" qsTypeId="urn:microsoft.com/office/officeart/2005/8/quickstyle/simple4" qsCatId="simple" csTypeId="urn:microsoft.com/office/officeart/2005/8/colors/accent0_3" csCatId="mainScheme" phldr="1"/>
      <dgm:spPr/>
      <dgm:t>
        <a:bodyPr/>
        <a:lstStyle/>
        <a:p>
          <a:endParaRPr lang="en-US"/>
        </a:p>
      </dgm:t>
    </dgm:pt>
    <dgm:pt modelId="{AE36A7A7-4575-4EB4-90D9-FBB16329FEC9}">
      <dgm:prSet/>
      <dgm:spPr/>
      <dgm:t>
        <a:bodyPr/>
        <a:lstStyle/>
        <a:p>
          <a:r>
            <a:rPr lang="en-US" b="1" i="0" dirty="0"/>
            <a:t>Define </a:t>
          </a:r>
          <a:r>
            <a:rPr lang="en-US" b="0" i="0" dirty="0"/>
            <a:t>why you need to benchmark and what will the benchmark be</a:t>
          </a:r>
          <a:endParaRPr lang="en-US" dirty="0"/>
        </a:p>
      </dgm:t>
    </dgm:pt>
    <dgm:pt modelId="{9E8429A4-78C3-4F72-8895-CF30827E31A6}" type="parTrans" cxnId="{EE46F1BF-7C3D-4037-9087-33E01022AC9F}">
      <dgm:prSet/>
      <dgm:spPr/>
      <dgm:t>
        <a:bodyPr/>
        <a:lstStyle/>
        <a:p>
          <a:endParaRPr lang="en-US"/>
        </a:p>
      </dgm:t>
    </dgm:pt>
    <dgm:pt modelId="{251D54C2-259E-470A-843C-363EA03A8281}" type="sibTrans" cxnId="{EE46F1BF-7C3D-4037-9087-33E01022AC9F}">
      <dgm:prSet phldrT="1" phldr="0"/>
      <dgm:spPr/>
      <dgm:t>
        <a:bodyPr/>
        <a:lstStyle/>
        <a:p>
          <a:r>
            <a:rPr lang="en-US" dirty="0"/>
            <a:t>1</a:t>
          </a:r>
        </a:p>
      </dgm:t>
    </dgm:pt>
    <dgm:pt modelId="{D8BBCAE1-879C-449A-8BA4-B5D9C3889D67}">
      <dgm:prSet/>
      <dgm:spPr/>
      <dgm:t>
        <a:bodyPr/>
        <a:lstStyle/>
        <a:p>
          <a:r>
            <a:rPr lang="en-US" b="1" i="0" dirty="0"/>
            <a:t>Describe</a:t>
          </a:r>
          <a:r>
            <a:rPr lang="en-US" b="0" i="0" dirty="0"/>
            <a:t> the steps your organization will take to achieve the benchmark target. </a:t>
          </a:r>
          <a:endParaRPr lang="en-US" dirty="0"/>
        </a:p>
      </dgm:t>
    </dgm:pt>
    <dgm:pt modelId="{889D688D-E6E2-4F98-B1EE-5595D694F20F}" type="parTrans" cxnId="{4022BF8C-F353-432C-A921-76CED4D09A62}">
      <dgm:prSet/>
      <dgm:spPr/>
      <dgm:t>
        <a:bodyPr/>
        <a:lstStyle/>
        <a:p>
          <a:endParaRPr lang="en-US"/>
        </a:p>
      </dgm:t>
    </dgm:pt>
    <dgm:pt modelId="{0F1EAF61-907A-448E-8D87-679DCB92C45F}" type="sibTrans" cxnId="{4022BF8C-F353-432C-A921-76CED4D09A62}">
      <dgm:prSet phldrT="2" phldr="0"/>
      <dgm:spPr/>
      <dgm:t>
        <a:bodyPr/>
        <a:lstStyle/>
        <a:p>
          <a:r>
            <a:rPr lang="en-US" dirty="0"/>
            <a:t>2</a:t>
          </a:r>
        </a:p>
      </dgm:t>
    </dgm:pt>
    <dgm:pt modelId="{753E6D34-A71B-4C4F-B092-F8B5A3D959F0}">
      <dgm:prSet/>
      <dgm:spPr/>
      <dgm:t>
        <a:bodyPr/>
        <a:lstStyle/>
        <a:p>
          <a:r>
            <a:rPr lang="en-US" b="1" i="0" dirty="0"/>
            <a:t>Develop </a:t>
          </a:r>
          <a:r>
            <a:rPr lang="en-US" b="0" i="0" dirty="0"/>
            <a:t>new organizational processes to achieve the benchmark(s) target</a:t>
          </a:r>
          <a:endParaRPr lang="en-US" dirty="0"/>
        </a:p>
      </dgm:t>
    </dgm:pt>
    <dgm:pt modelId="{D4544AEB-7747-4DCB-ADD0-754C985FA4DE}" type="parTrans" cxnId="{6AD24FAE-ACF9-46DD-B7F2-3DF63A765421}">
      <dgm:prSet/>
      <dgm:spPr/>
      <dgm:t>
        <a:bodyPr/>
        <a:lstStyle/>
        <a:p>
          <a:endParaRPr lang="en-US"/>
        </a:p>
      </dgm:t>
    </dgm:pt>
    <dgm:pt modelId="{13588B62-62E0-48ED-BC56-316306AA2F3D}" type="sibTrans" cxnId="{6AD24FAE-ACF9-46DD-B7F2-3DF63A765421}">
      <dgm:prSet phldrT="3" phldr="0"/>
      <dgm:spPr/>
      <dgm:t>
        <a:bodyPr/>
        <a:lstStyle/>
        <a:p>
          <a:r>
            <a:rPr lang="en-US" dirty="0"/>
            <a:t>3</a:t>
          </a:r>
        </a:p>
      </dgm:t>
    </dgm:pt>
    <dgm:pt modelId="{7EA5D99D-B779-4071-BD57-219DECB8CEC8}">
      <dgm:prSet/>
      <dgm:spPr/>
      <dgm:t>
        <a:bodyPr/>
        <a:lstStyle/>
        <a:p>
          <a:r>
            <a:rPr lang="en-US" b="1" i="0" dirty="0"/>
            <a:t>(with) Diligence </a:t>
          </a:r>
          <a:r>
            <a:rPr lang="en-US" b="0" i="0" dirty="0"/>
            <a:t>maintain the benchmark through dashboard monitoring and continuous quality improvement. </a:t>
          </a:r>
          <a:endParaRPr lang="en-US" dirty="0"/>
        </a:p>
      </dgm:t>
    </dgm:pt>
    <dgm:pt modelId="{BE9CA209-048D-4053-8900-56452858317F}" type="parTrans" cxnId="{F00DF429-FBAF-4B3A-AF1B-92F522BD72A6}">
      <dgm:prSet/>
      <dgm:spPr/>
      <dgm:t>
        <a:bodyPr/>
        <a:lstStyle/>
        <a:p>
          <a:endParaRPr lang="en-US"/>
        </a:p>
      </dgm:t>
    </dgm:pt>
    <dgm:pt modelId="{E4C44BE5-5ABC-4318-AE00-7F6A259AB7E7}" type="sibTrans" cxnId="{F00DF429-FBAF-4B3A-AF1B-92F522BD72A6}">
      <dgm:prSet phldrT="4" phldr="0"/>
      <dgm:spPr/>
      <dgm:t>
        <a:bodyPr/>
        <a:lstStyle/>
        <a:p>
          <a:r>
            <a:rPr lang="en-US" dirty="0"/>
            <a:t>4</a:t>
          </a:r>
        </a:p>
      </dgm:t>
    </dgm:pt>
    <dgm:pt modelId="{6A9D1C35-6ACE-4262-A7F6-30D17CEBF70D}" type="pres">
      <dgm:prSet presAssocID="{3F59F6D7-59F2-4CFA-AD00-1CDAF3650ADF}" presName="Name0" presStyleCnt="0">
        <dgm:presLayoutVars>
          <dgm:animLvl val="lvl"/>
          <dgm:resizeHandles val="exact"/>
        </dgm:presLayoutVars>
      </dgm:prSet>
      <dgm:spPr/>
    </dgm:pt>
    <dgm:pt modelId="{93A270A7-0E48-4528-87FB-3C08C0C3E9B7}" type="pres">
      <dgm:prSet presAssocID="{AE36A7A7-4575-4EB4-90D9-FBB16329FEC9}" presName="compositeNode" presStyleCnt="0">
        <dgm:presLayoutVars>
          <dgm:bulletEnabled val="1"/>
        </dgm:presLayoutVars>
      </dgm:prSet>
      <dgm:spPr/>
    </dgm:pt>
    <dgm:pt modelId="{40F875FA-3C11-49E4-BE43-5E44B3B00AD8}" type="pres">
      <dgm:prSet presAssocID="{AE36A7A7-4575-4EB4-90D9-FBB16329FEC9}" presName="bgRect" presStyleLbl="bgAccFollowNode1" presStyleIdx="0" presStyleCnt="4"/>
      <dgm:spPr/>
    </dgm:pt>
    <dgm:pt modelId="{CB54AC46-B2AD-40DA-B2EB-2620D4DD81B7}" type="pres">
      <dgm:prSet presAssocID="{251D54C2-259E-470A-843C-363EA03A8281}" presName="sibTransNodeCircle" presStyleLbl="alignNode1" presStyleIdx="0" presStyleCnt="8">
        <dgm:presLayoutVars>
          <dgm:chMax val="0"/>
          <dgm:bulletEnabled/>
        </dgm:presLayoutVars>
      </dgm:prSet>
      <dgm:spPr/>
    </dgm:pt>
    <dgm:pt modelId="{66BF5917-B243-483E-89DF-DBC866FA5E7F}" type="pres">
      <dgm:prSet presAssocID="{AE36A7A7-4575-4EB4-90D9-FBB16329FEC9}" presName="bottomLine" presStyleLbl="alignNode1" presStyleIdx="1" presStyleCnt="8">
        <dgm:presLayoutVars/>
      </dgm:prSet>
      <dgm:spPr/>
    </dgm:pt>
    <dgm:pt modelId="{E2C22928-4513-4D3C-8E43-4DE938E624B2}" type="pres">
      <dgm:prSet presAssocID="{AE36A7A7-4575-4EB4-90D9-FBB16329FEC9}" presName="nodeText" presStyleLbl="bgAccFollowNode1" presStyleIdx="0" presStyleCnt="4">
        <dgm:presLayoutVars>
          <dgm:bulletEnabled val="1"/>
        </dgm:presLayoutVars>
      </dgm:prSet>
      <dgm:spPr/>
    </dgm:pt>
    <dgm:pt modelId="{963C3E66-6EC6-4ED3-9AEC-3C92278944AD}" type="pres">
      <dgm:prSet presAssocID="{251D54C2-259E-470A-843C-363EA03A8281}" presName="sibTrans" presStyleCnt="0"/>
      <dgm:spPr/>
    </dgm:pt>
    <dgm:pt modelId="{430E5FD7-2687-4E9D-BFAF-83904AC1F6FF}" type="pres">
      <dgm:prSet presAssocID="{D8BBCAE1-879C-449A-8BA4-B5D9C3889D67}" presName="compositeNode" presStyleCnt="0">
        <dgm:presLayoutVars>
          <dgm:bulletEnabled val="1"/>
        </dgm:presLayoutVars>
      </dgm:prSet>
      <dgm:spPr/>
    </dgm:pt>
    <dgm:pt modelId="{70166773-7D4B-4196-BBAA-EB9A12CAF22E}" type="pres">
      <dgm:prSet presAssocID="{D8BBCAE1-879C-449A-8BA4-B5D9C3889D67}" presName="bgRect" presStyleLbl="bgAccFollowNode1" presStyleIdx="1" presStyleCnt="4"/>
      <dgm:spPr/>
    </dgm:pt>
    <dgm:pt modelId="{69F2A496-ADA7-4B47-8B01-C7AAA2BBBACA}" type="pres">
      <dgm:prSet presAssocID="{0F1EAF61-907A-448E-8D87-679DCB92C45F}" presName="sibTransNodeCircle" presStyleLbl="alignNode1" presStyleIdx="2" presStyleCnt="8">
        <dgm:presLayoutVars>
          <dgm:chMax val="0"/>
          <dgm:bulletEnabled/>
        </dgm:presLayoutVars>
      </dgm:prSet>
      <dgm:spPr/>
    </dgm:pt>
    <dgm:pt modelId="{F3BC0548-0A42-4664-BE37-30E7FC7BA9D6}" type="pres">
      <dgm:prSet presAssocID="{D8BBCAE1-879C-449A-8BA4-B5D9C3889D67}" presName="bottomLine" presStyleLbl="alignNode1" presStyleIdx="3" presStyleCnt="8">
        <dgm:presLayoutVars/>
      </dgm:prSet>
      <dgm:spPr/>
    </dgm:pt>
    <dgm:pt modelId="{5E961A9A-6D43-4601-AC9C-460B60FE2DC3}" type="pres">
      <dgm:prSet presAssocID="{D8BBCAE1-879C-449A-8BA4-B5D9C3889D67}" presName="nodeText" presStyleLbl="bgAccFollowNode1" presStyleIdx="1" presStyleCnt="4">
        <dgm:presLayoutVars>
          <dgm:bulletEnabled val="1"/>
        </dgm:presLayoutVars>
      </dgm:prSet>
      <dgm:spPr/>
    </dgm:pt>
    <dgm:pt modelId="{96013232-8161-4C31-A2EF-16404666D540}" type="pres">
      <dgm:prSet presAssocID="{0F1EAF61-907A-448E-8D87-679DCB92C45F}" presName="sibTrans" presStyleCnt="0"/>
      <dgm:spPr/>
    </dgm:pt>
    <dgm:pt modelId="{6EE4EDED-1A15-4F53-B5B5-3FF5C4F108A2}" type="pres">
      <dgm:prSet presAssocID="{753E6D34-A71B-4C4F-B092-F8B5A3D959F0}" presName="compositeNode" presStyleCnt="0">
        <dgm:presLayoutVars>
          <dgm:bulletEnabled val="1"/>
        </dgm:presLayoutVars>
      </dgm:prSet>
      <dgm:spPr/>
    </dgm:pt>
    <dgm:pt modelId="{C6E88E37-85C0-48E8-95A5-6FEC64059152}" type="pres">
      <dgm:prSet presAssocID="{753E6D34-A71B-4C4F-B092-F8B5A3D959F0}" presName="bgRect" presStyleLbl="bgAccFollowNode1" presStyleIdx="2" presStyleCnt="4"/>
      <dgm:spPr/>
    </dgm:pt>
    <dgm:pt modelId="{0A7E2208-3E6D-46A1-A93D-9C8D18572318}" type="pres">
      <dgm:prSet presAssocID="{13588B62-62E0-48ED-BC56-316306AA2F3D}" presName="sibTransNodeCircle" presStyleLbl="alignNode1" presStyleIdx="4" presStyleCnt="8">
        <dgm:presLayoutVars>
          <dgm:chMax val="0"/>
          <dgm:bulletEnabled/>
        </dgm:presLayoutVars>
      </dgm:prSet>
      <dgm:spPr/>
    </dgm:pt>
    <dgm:pt modelId="{D138CB67-AFB1-4CFF-BF4B-E7F38AC97C95}" type="pres">
      <dgm:prSet presAssocID="{753E6D34-A71B-4C4F-B092-F8B5A3D959F0}" presName="bottomLine" presStyleLbl="alignNode1" presStyleIdx="5" presStyleCnt="8">
        <dgm:presLayoutVars/>
      </dgm:prSet>
      <dgm:spPr/>
    </dgm:pt>
    <dgm:pt modelId="{0E374652-9783-416C-9DA2-E5E243E765E3}" type="pres">
      <dgm:prSet presAssocID="{753E6D34-A71B-4C4F-B092-F8B5A3D959F0}" presName="nodeText" presStyleLbl="bgAccFollowNode1" presStyleIdx="2" presStyleCnt="4">
        <dgm:presLayoutVars>
          <dgm:bulletEnabled val="1"/>
        </dgm:presLayoutVars>
      </dgm:prSet>
      <dgm:spPr/>
    </dgm:pt>
    <dgm:pt modelId="{6EFB297F-8163-49F2-8C63-514F41C02B78}" type="pres">
      <dgm:prSet presAssocID="{13588B62-62E0-48ED-BC56-316306AA2F3D}" presName="sibTrans" presStyleCnt="0"/>
      <dgm:spPr/>
    </dgm:pt>
    <dgm:pt modelId="{33CB69C7-9B18-4DD2-A187-BDF972B535E4}" type="pres">
      <dgm:prSet presAssocID="{7EA5D99D-B779-4071-BD57-219DECB8CEC8}" presName="compositeNode" presStyleCnt="0">
        <dgm:presLayoutVars>
          <dgm:bulletEnabled val="1"/>
        </dgm:presLayoutVars>
      </dgm:prSet>
      <dgm:spPr/>
    </dgm:pt>
    <dgm:pt modelId="{4A2A4B30-0E5B-4F0A-B929-F54CB89847E6}" type="pres">
      <dgm:prSet presAssocID="{7EA5D99D-B779-4071-BD57-219DECB8CEC8}" presName="bgRect" presStyleLbl="bgAccFollowNode1" presStyleIdx="3" presStyleCnt="4"/>
      <dgm:spPr/>
    </dgm:pt>
    <dgm:pt modelId="{C9D10076-F0BA-45E8-948E-EA8DCCE535C6}" type="pres">
      <dgm:prSet presAssocID="{E4C44BE5-5ABC-4318-AE00-7F6A259AB7E7}" presName="sibTransNodeCircle" presStyleLbl="alignNode1" presStyleIdx="6" presStyleCnt="8">
        <dgm:presLayoutVars>
          <dgm:chMax val="0"/>
          <dgm:bulletEnabled/>
        </dgm:presLayoutVars>
      </dgm:prSet>
      <dgm:spPr/>
    </dgm:pt>
    <dgm:pt modelId="{8FDF32C9-9EF7-4F2A-929F-87810F846B31}" type="pres">
      <dgm:prSet presAssocID="{7EA5D99D-B779-4071-BD57-219DECB8CEC8}" presName="bottomLine" presStyleLbl="alignNode1" presStyleIdx="7" presStyleCnt="8">
        <dgm:presLayoutVars/>
      </dgm:prSet>
      <dgm:spPr/>
    </dgm:pt>
    <dgm:pt modelId="{3D4963BC-30F3-4598-978C-5BA0A1816BC4}" type="pres">
      <dgm:prSet presAssocID="{7EA5D99D-B779-4071-BD57-219DECB8CEC8}" presName="nodeText" presStyleLbl="bgAccFollowNode1" presStyleIdx="3" presStyleCnt="4">
        <dgm:presLayoutVars>
          <dgm:bulletEnabled val="1"/>
        </dgm:presLayoutVars>
      </dgm:prSet>
      <dgm:spPr/>
    </dgm:pt>
  </dgm:ptLst>
  <dgm:cxnLst>
    <dgm:cxn modelId="{DA273205-D99B-4A02-8154-76CC2682A74D}" type="presOf" srcId="{AE36A7A7-4575-4EB4-90D9-FBB16329FEC9}" destId="{40F875FA-3C11-49E4-BE43-5E44B3B00AD8}" srcOrd="0" destOrd="0" presId="urn:microsoft.com/office/officeart/2016/7/layout/BasicLinearProcessNumbered"/>
    <dgm:cxn modelId="{D8EF0621-25BE-4955-8701-D879B30C79DB}" type="presOf" srcId="{753E6D34-A71B-4C4F-B092-F8B5A3D959F0}" destId="{C6E88E37-85C0-48E8-95A5-6FEC64059152}" srcOrd="0" destOrd="0" presId="urn:microsoft.com/office/officeart/2016/7/layout/BasicLinearProcessNumbered"/>
    <dgm:cxn modelId="{F00DF429-FBAF-4B3A-AF1B-92F522BD72A6}" srcId="{3F59F6D7-59F2-4CFA-AD00-1CDAF3650ADF}" destId="{7EA5D99D-B779-4071-BD57-219DECB8CEC8}" srcOrd="3" destOrd="0" parTransId="{BE9CA209-048D-4053-8900-56452858317F}" sibTransId="{E4C44BE5-5ABC-4318-AE00-7F6A259AB7E7}"/>
    <dgm:cxn modelId="{8EB6103B-6F57-4ADE-ABE5-1BB1CAC39E0C}" type="presOf" srcId="{D8BBCAE1-879C-449A-8BA4-B5D9C3889D67}" destId="{5E961A9A-6D43-4601-AC9C-460B60FE2DC3}" srcOrd="1" destOrd="0" presId="urn:microsoft.com/office/officeart/2016/7/layout/BasicLinearProcessNumbered"/>
    <dgm:cxn modelId="{2254734D-9937-462D-94E0-779AD9D09562}" type="presOf" srcId="{251D54C2-259E-470A-843C-363EA03A8281}" destId="{CB54AC46-B2AD-40DA-B2EB-2620D4DD81B7}" srcOrd="0" destOrd="0" presId="urn:microsoft.com/office/officeart/2016/7/layout/BasicLinearProcessNumbered"/>
    <dgm:cxn modelId="{6454494E-ED26-423F-ABA8-89F3F39943FA}" type="presOf" srcId="{D8BBCAE1-879C-449A-8BA4-B5D9C3889D67}" destId="{70166773-7D4B-4196-BBAA-EB9A12CAF22E}" srcOrd="0" destOrd="0" presId="urn:microsoft.com/office/officeart/2016/7/layout/BasicLinearProcessNumbered"/>
    <dgm:cxn modelId="{A397A94F-FDAC-4565-9100-2562D8065DF3}" type="presOf" srcId="{AE36A7A7-4575-4EB4-90D9-FBB16329FEC9}" destId="{E2C22928-4513-4D3C-8E43-4DE938E624B2}" srcOrd="1" destOrd="0" presId="urn:microsoft.com/office/officeart/2016/7/layout/BasicLinearProcessNumbered"/>
    <dgm:cxn modelId="{52286385-4AB1-42FA-B8D3-4422B9F3C8FB}" type="presOf" srcId="{0F1EAF61-907A-448E-8D87-679DCB92C45F}" destId="{69F2A496-ADA7-4B47-8B01-C7AAA2BBBACA}" srcOrd="0" destOrd="0" presId="urn:microsoft.com/office/officeart/2016/7/layout/BasicLinearProcessNumbered"/>
    <dgm:cxn modelId="{685A6C85-49F2-4F58-9EE1-5F6F6B5C0071}" type="presOf" srcId="{753E6D34-A71B-4C4F-B092-F8B5A3D959F0}" destId="{0E374652-9783-416C-9DA2-E5E243E765E3}" srcOrd="1" destOrd="0" presId="urn:microsoft.com/office/officeart/2016/7/layout/BasicLinearProcessNumbered"/>
    <dgm:cxn modelId="{4022BF8C-F353-432C-A921-76CED4D09A62}" srcId="{3F59F6D7-59F2-4CFA-AD00-1CDAF3650ADF}" destId="{D8BBCAE1-879C-449A-8BA4-B5D9C3889D67}" srcOrd="1" destOrd="0" parTransId="{889D688D-E6E2-4F98-B1EE-5595D694F20F}" sibTransId="{0F1EAF61-907A-448E-8D87-679DCB92C45F}"/>
    <dgm:cxn modelId="{8EE24AA4-0FEE-406F-983E-41960F136936}" type="presOf" srcId="{7EA5D99D-B779-4071-BD57-219DECB8CEC8}" destId="{4A2A4B30-0E5B-4F0A-B929-F54CB89847E6}" srcOrd="0" destOrd="0" presId="urn:microsoft.com/office/officeart/2016/7/layout/BasicLinearProcessNumbered"/>
    <dgm:cxn modelId="{6AD24FAE-ACF9-46DD-B7F2-3DF63A765421}" srcId="{3F59F6D7-59F2-4CFA-AD00-1CDAF3650ADF}" destId="{753E6D34-A71B-4C4F-B092-F8B5A3D959F0}" srcOrd="2" destOrd="0" parTransId="{D4544AEB-7747-4DCB-ADD0-754C985FA4DE}" sibTransId="{13588B62-62E0-48ED-BC56-316306AA2F3D}"/>
    <dgm:cxn modelId="{D8C922B9-650D-42B7-851C-32D890E5218C}" type="presOf" srcId="{3F59F6D7-59F2-4CFA-AD00-1CDAF3650ADF}" destId="{6A9D1C35-6ACE-4262-A7F6-30D17CEBF70D}" srcOrd="0" destOrd="0" presId="urn:microsoft.com/office/officeart/2016/7/layout/BasicLinearProcessNumbered"/>
    <dgm:cxn modelId="{EE46F1BF-7C3D-4037-9087-33E01022AC9F}" srcId="{3F59F6D7-59F2-4CFA-AD00-1CDAF3650ADF}" destId="{AE36A7A7-4575-4EB4-90D9-FBB16329FEC9}" srcOrd="0" destOrd="0" parTransId="{9E8429A4-78C3-4F72-8895-CF30827E31A6}" sibTransId="{251D54C2-259E-470A-843C-363EA03A8281}"/>
    <dgm:cxn modelId="{764CA8D9-A3DD-4364-9EE6-64487A7AC51C}" type="presOf" srcId="{7EA5D99D-B779-4071-BD57-219DECB8CEC8}" destId="{3D4963BC-30F3-4598-978C-5BA0A1816BC4}" srcOrd="1" destOrd="0" presId="urn:microsoft.com/office/officeart/2016/7/layout/BasicLinearProcessNumbered"/>
    <dgm:cxn modelId="{275145E8-D5B8-4360-A5CF-FA79A08A3E2A}" type="presOf" srcId="{E4C44BE5-5ABC-4318-AE00-7F6A259AB7E7}" destId="{C9D10076-F0BA-45E8-948E-EA8DCCE535C6}" srcOrd="0" destOrd="0" presId="urn:microsoft.com/office/officeart/2016/7/layout/BasicLinearProcessNumbered"/>
    <dgm:cxn modelId="{2EF594FE-F83E-4C93-BEBB-937DFED5AD24}" type="presOf" srcId="{13588B62-62E0-48ED-BC56-316306AA2F3D}" destId="{0A7E2208-3E6D-46A1-A93D-9C8D18572318}" srcOrd="0" destOrd="0" presId="urn:microsoft.com/office/officeart/2016/7/layout/BasicLinearProcessNumbered"/>
    <dgm:cxn modelId="{FA13C938-9B8D-4A01-B704-E8D123BA40AC}" type="presParOf" srcId="{6A9D1C35-6ACE-4262-A7F6-30D17CEBF70D}" destId="{93A270A7-0E48-4528-87FB-3C08C0C3E9B7}" srcOrd="0" destOrd="0" presId="urn:microsoft.com/office/officeart/2016/7/layout/BasicLinearProcessNumbered"/>
    <dgm:cxn modelId="{FE9ED3E3-1343-4488-8EEB-D2675098990B}" type="presParOf" srcId="{93A270A7-0E48-4528-87FB-3C08C0C3E9B7}" destId="{40F875FA-3C11-49E4-BE43-5E44B3B00AD8}" srcOrd="0" destOrd="0" presId="urn:microsoft.com/office/officeart/2016/7/layout/BasicLinearProcessNumbered"/>
    <dgm:cxn modelId="{033EC823-AB08-4940-A92F-D3BE8BDCCC3B}" type="presParOf" srcId="{93A270A7-0E48-4528-87FB-3C08C0C3E9B7}" destId="{CB54AC46-B2AD-40DA-B2EB-2620D4DD81B7}" srcOrd="1" destOrd="0" presId="urn:microsoft.com/office/officeart/2016/7/layout/BasicLinearProcessNumbered"/>
    <dgm:cxn modelId="{B0B3CAEC-7EF2-464F-AB4B-4C8FC97D3C6E}" type="presParOf" srcId="{93A270A7-0E48-4528-87FB-3C08C0C3E9B7}" destId="{66BF5917-B243-483E-89DF-DBC866FA5E7F}" srcOrd="2" destOrd="0" presId="urn:microsoft.com/office/officeart/2016/7/layout/BasicLinearProcessNumbered"/>
    <dgm:cxn modelId="{65E421BF-64F5-48AD-96AA-5720D76DB69C}" type="presParOf" srcId="{93A270A7-0E48-4528-87FB-3C08C0C3E9B7}" destId="{E2C22928-4513-4D3C-8E43-4DE938E624B2}" srcOrd="3" destOrd="0" presId="urn:microsoft.com/office/officeart/2016/7/layout/BasicLinearProcessNumbered"/>
    <dgm:cxn modelId="{74E07E9E-44E3-49F5-8C37-089672DC85F5}" type="presParOf" srcId="{6A9D1C35-6ACE-4262-A7F6-30D17CEBF70D}" destId="{963C3E66-6EC6-4ED3-9AEC-3C92278944AD}" srcOrd="1" destOrd="0" presId="urn:microsoft.com/office/officeart/2016/7/layout/BasicLinearProcessNumbered"/>
    <dgm:cxn modelId="{17ED6ADB-F00B-457E-9223-36922AEB2B1B}" type="presParOf" srcId="{6A9D1C35-6ACE-4262-A7F6-30D17CEBF70D}" destId="{430E5FD7-2687-4E9D-BFAF-83904AC1F6FF}" srcOrd="2" destOrd="0" presId="urn:microsoft.com/office/officeart/2016/7/layout/BasicLinearProcessNumbered"/>
    <dgm:cxn modelId="{6D640ECE-B045-440B-AE97-E82E5C3F2A40}" type="presParOf" srcId="{430E5FD7-2687-4E9D-BFAF-83904AC1F6FF}" destId="{70166773-7D4B-4196-BBAA-EB9A12CAF22E}" srcOrd="0" destOrd="0" presId="urn:microsoft.com/office/officeart/2016/7/layout/BasicLinearProcessNumbered"/>
    <dgm:cxn modelId="{7078AD1D-277A-4CE7-8F6B-70A135C07FD5}" type="presParOf" srcId="{430E5FD7-2687-4E9D-BFAF-83904AC1F6FF}" destId="{69F2A496-ADA7-4B47-8B01-C7AAA2BBBACA}" srcOrd="1" destOrd="0" presId="urn:microsoft.com/office/officeart/2016/7/layout/BasicLinearProcessNumbered"/>
    <dgm:cxn modelId="{179810DE-1A4D-40BC-9471-4D51D61A8444}" type="presParOf" srcId="{430E5FD7-2687-4E9D-BFAF-83904AC1F6FF}" destId="{F3BC0548-0A42-4664-BE37-30E7FC7BA9D6}" srcOrd="2" destOrd="0" presId="urn:microsoft.com/office/officeart/2016/7/layout/BasicLinearProcessNumbered"/>
    <dgm:cxn modelId="{DCDB9628-B432-486E-82E8-224382FDE038}" type="presParOf" srcId="{430E5FD7-2687-4E9D-BFAF-83904AC1F6FF}" destId="{5E961A9A-6D43-4601-AC9C-460B60FE2DC3}" srcOrd="3" destOrd="0" presId="urn:microsoft.com/office/officeart/2016/7/layout/BasicLinearProcessNumbered"/>
    <dgm:cxn modelId="{C9B5A1B9-23F7-44EE-84DC-2BD9D8819B47}" type="presParOf" srcId="{6A9D1C35-6ACE-4262-A7F6-30D17CEBF70D}" destId="{96013232-8161-4C31-A2EF-16404666D540}" srcOrd="3" destOrd="0" presId="urn:microsoft.com/office/officeart/2016/7/layout/BasicLinearProcessNumbered"/>
    <dgm:cxn modelId="{FEFABCE2-B907-4954-9CAF-9699E311B020}" type="presParOf" srcId="{6A9D1C35-6ACE-4262-A7F6-30D17CEBF70D}" destId="{6EE4EDED-1A15-4F53-B5B5-3FF5C4F108A2}" srcOrd="4" destOrd="0" presId="urn:microsoft.com/office/officeart/2016/7/layout/BasicLinearProcessNumbered"/>
    <dgm:cxn modelId="{3CE195DD-5F3A-470F-8C63-310CBE5884D7}" type="presParOf" srcId="{6EE4EDED-1A15-4F53-B5B5-3FF5C4F108A2}" destId="{C6E88E37-85C0-48E8-95A5-6FEC64059152}" srcOrd="0" destOrd="0" presId="urn:microsoft.com/office/officeart/2016/7/layout/BasicLinearProcessNumbered"/>
    <dgm:cxn modelId="{5BA4B39F-1AF4-4547-B8B8-106A3C53A964}" type="presParOf" srcId="{6EE4EDED-1A15-4F53-B5B5-3FF5C4F108A2}" destId="{0A7E2208-3E6D-46A1-A93D-9C8D18572318}" srcOrd="1" destOrd="0" presId="urn:microsoft.com/office/officeart/2016/7/layout/BasicLinearProcessNumbered"/>
    <dgm:cxn modelId="{765FBA10-E3F6-4DB6-BBFE-3EB4BED320C9}" type="presParOf" srcId="{6EE4EDED-1A15-4F53-B5B5-3FF5C4F108A2}" destId="{D138CB67-AFB1-4CFF-BF4B-E7F38AC97C95}" srcOrd="2" destOrd="0" presId="urn:microsoft.com/office/officeart/2016/7/layout/BasicLinearProcessNumbered"/>
    <dgm:cxn modelId="{FC6B2D96-7DDB-4CDF-9FBD-56308E58A273}" type="presParOf" srcId="{6EE4EDED-1A15-4F53-B5B5-3FF5C4F108A2}" destId="{0E374652-9783-416C-9DA2-E5E243E765E3}" srcOrd="3" destOrd="0" presId="urn:microsoft.com/office/officeart/2016/7/layout/BasicLinearProcessNumbered"/>
    <dgm:cxn modelId="{4F981FAD-160E-4DBC-8181-5980A7FBFD4A}" type="presParOf" srcId="{6A9D1C35-6ACE-4262-A7F6-30D17CEBF70D}" destId="{6EFB297F-8163-49F2-8C63-514F41C02B78}" srcOrd="5" destOrd="0" presId="urn:microsoft.com/office/officeart/2016/7/layout/BasicLinearProcessNumbered"/>
    <dgm:cxn modelId="{2CC95021-1285-4FE4-8546-84500DCF61EA}" type="presParOf" srcId="{6A9D1C35-6ACE-4262-A7F6-30D17CEBF70D}" destId="{33CB69C7-9B18-4DD2-A187-BDF972B535E4}" srcOrd="6" destOrd="0" presId="urn:microsoft.com/office/officeart/2016/7/layout/BasicLinearProcessNumbered"/>
    <dgm:cxn modelId="{4389CFE1-F5FE-4B39-878B-6AD793BE15B4}" type="presParOf" srcId="{33CB69C7-9B18-4DD2-A187-BDF972B535E4}" destId="{4A2A4B30-0E5B-4F0A-B929-F54CB89847E6}" srcOrd="0" destOrd="0" presId="urn:microsoft.com/office/officeart/2016/7/layout/BasicLinearProcessNumbered"/>
    <dgm:cxn modelId="{90DE5D71-A984-4F91-AA3B-6F8765155103}" type="presParOf" srcId="{33CB69C7-9B18-4DD2-A187-BDF972B535E4}" destId="{C9D10076-F0BA-45E8-948E-EA8DCCE535C6}" srcOrd="1" destOrd="0" presId="urn:microsoft.com/office/officeart/2016/7/layout/BasicLinearProcessNumbered"/>
    <dgm:cxn modelId="{DEADD21D-0905-4D11-9B59-4AD753384097}" type="presParOf" srcId="{33CB69C7-9B18-4DD2-A187-BDF972B535E4}" destId="{8FDF32C9-9EF7-4F2A-929F-87810F846B31}" srcOrd="2" destOrd="0" presId="urn:microsoft.com/office/officeart/2016/7/layout/BasicLinearProcessNumbered"/>
    <dgm:cxn modelId="{BB64082D-C2D4-4AD9-99E2-4B50C66FF430}" type="presParOf" srcId="{33CB69C7-9B18-4DD2-A187-BDF972B535E4}" destId="{3D4963BC-30F3-4598-978C-5BA0A1816BC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F0D4-B9DE-4F5E-A299-AD87C5F0C5E9}">
      <dsp:nvSpPr>
        <dsp:cNvPr id="0" name=""/>
        <dsp:cNvSpPr/>
      </dsp:nvSpPr>
      <dsp:spPr>
        <a:xfrm rot="16200000">
          <a:off x="1386680" y="-1386680"/>
          <a:ext cx="1956594" cy="4729956"/>
        </a:xfrm>
        <a:prstGeom prst="round1Rect">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Improved Population Health </a:t>
          </a:r>
        </a:p>
      </dsp:txBody>
      <dsp:txXfrm rot="5400000">
        <a:off x="0" y="0"/>
        <a:ext cx="4729956" cy="1467445"/>
      </dsp:txXfrm>
    </dsp:sp>
    <dsp:sp modelId="{01158737-7E66-41BC-9AF4-063AA5F18DBB}">
      <dsp:nvSpPr>
        <dsp:cNvPr id="0" name=""/>
        <dsp:cNvSpPr/>
      </dsp:nvSpPr>
      <dsp:spPr>
        <a:xfrm>
          <a:off x="4729956" y="0"/>
          <a:ext cx="4729956" cy="1956594"/>
        </a:xfrm>
        <a:prstGeom prst="round1Rect">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Improved Experience of Care</a:t>
          </a:r>
        </a:p>
      </dsp:txBody>
      <dsp:txXfrm>
        <a:off x="4729956" y="0"/>
        <a:ext cx="4729956" cy="1467445"/>
      </dsp:txXfrm>
    </dsp:sp>
    <dsp:sp modelId="{58E37EFD-60A5-4986-943D-BA94E132ACDC}">
      <dsp:nvSpPr>
        <dsp:cNvPr id="0" name=""/>
        <dsp:cNvSpPr/>
      </dsp:nvSpPr>
      <dsp:spPr>
        <a:xfrm rot="10800000">
          <a:off x="0" y="1956594"/>
          <a:ext cx="4729956" cy="1956594"/>
        </a:xfrm>
        <a:prstGeom prst="round1Rect">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Bending</a:t>
          </a:r>
          <a:r>
            <a:rPr lang="en-US" sz="2500" kern="1200" baseline="0" dirty="0"/>
            <a:t> the Cost Curve</a:t>
          </a:r>
          <a:endParaRPr lang="en-US" sz="2500" kern="1200" dirty="0"/>
        </a:p>
      </dsp:txBody>
      <dsp:txXfrm rot="10800000">
        <a:off x="0" y="2445742"/>
        <a:ext cx="4729956" cy="1467445"/>
      </dsp:txXfrm>
    </dsp:sp>
    <dsp:sp modelId="{D1F26D40-EACF-4282-A2E2-D29AC952F536}">
      <dsp:nvSpPr>
        <dsp:cNvPr id="0" name=""/>
        <dsp:cNvSpPr/>
      </dsp:nvSpPr>
      <dsp:spPr>
        <a:xfrm rot="5400000">
          <a:off x="6116636" y="569913"/>
          <a:ext cx="1956594" cy="4729956"/>
        </a:xfrm>
        <a:prstGeom prst="round1Rect">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Improved Provider Satisfaction</a:t>
          </a:r>
        </a:p>
      </dsp:txBody>
      <dsp:txXfrm rot="-5400000">
        <a:off x="4729956" y="2445742"/>
        <a:ext cx="4729956" cy="1467445"/>
      </dsp:txXfrm>
    </dsp:sp>
    <dsp:sp modelId="{9D67B569-CC9A-4759-AE1A-1DF6D477FB40}">
      <dsp:nvSpPr>
        <dsp:cNvPr id="0" name=""/>
        <dsp:cNvSpPr/>
      </dsp:nvSpPr>
      <dsp:spPr>
        <a:xfrm>
          <a:off x="3310969" y="1467445"/>
          <a:ext cx="2837973" cy="978297"/>
        </a:xfrm>
        <a:prstGeom prst="round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Integrated Care</a:t>
          </a:r>
        </a:p>
      </dsp:txBody>
      <dsp:txXfrm>
        <a:off x="3358726" y="1515202"/>
        <a:ext cx="2742459" cy="882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95604-16B3-4F2A-A7EE-BD8FA212EDFB}">
      <dsp:nvSpPr>
        <dsp:cNvPr id="0" name=""/>
        <dsp:cNvSpPr/>
      </dsp:nvSpPr>
      <dsp:spPr>
        <a:xfrm>
          <a:off x="0" y="70763"/>
          <a:ext cx="6391275" cy="251081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dirty="0"/>
            <a:t>Assess your organization’s current integration using the AHRQ Playbook or assessment tools such as the Integrated Care Practice Assessment Tool</a:t>
          </a:r>
          <a:endParaRPr lang="en-US" sz="2900" kern="1200" dirty="0"/>
        </a:p>
      </dsp:txBody>
      <dsp:txXfrm>
        <a:off x="122568" y="193331"/>
        <a:ext cx="6146139" cy="2265683"/>
      </dsp:txXfrm>
    </dsp:sp>
    <dsp:sp modelId="{A176E87A-29A9-4CC5-9EBE-AFE0800332D4}">
      <dsp:nvSpPr>
        <dsp:cNvPr id="0" name=""/>
        <dsp:cNvSpPr/>
      </dsp:nvSpPr>
      <dsp:spPr>
        <a:xfrm>
          <a:off x="0" y="2665103"/>
          <a:ext cx="6391275" cy="251081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dirty="0"/>
            <a:t>Review the Core Competencies for Integrated Care</a:t>
          </a:r>
          <a:endParaRPr lang="en-US" sz="2900" kern="1200" dirty="0"/>
        </a:p>
      </dsp:txBody>
      <dsp:txXfrm>
        <a:off x="122568" y="2787671"/>
        <a:ext cx="6146139" cy="22656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C9E6B-46F7-4D28-962F-40026210BF9C}">
      <dsp:nvSpPr>
        <dsp:cNvPr id="0" name=""/>
        <dsp:cNvSpPr/>
      </dsp:nvSpPr>
      <dsp:spPr>
        <a:xfrm rot="5400000">
          <a:off x="6290525" y="-2689962"/>
          <a:ext cx="688964" cy="6244712"/>
        </a:xfrm>
        <a:prstGeom prst="round2Same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0" i="0" kern="1200" dirty="0"/>
            <a:t>Leaders that are willing to allocate resources to the developmental process, including the time needed for cultural shifts, changes to practice, and team process</a:t>
          </a:r>
          <a:endParaRPr lang="en-US" sz="1300" kern="1200" dirty="0"/>
        </a:p>
      </dsp:txBody>
      <dsp:txXfrm rot="-5400000">
        <a:off x="3512651" y="121544"/>
        <a:ext cx="6211080" cy="621700"/>
      </dsp:txXfrm>
    </dsp:sp>
    <dsp:sp modelId="{783507F3-17DC-46C1-92F5-BE094FFE4F2A}">
      <dsp:nvSpPr>
        <dsp:cNvPr id="0" name=""/>
        <dsp:cNvSpPr/>
      </dsp:nvSpPr>
      <dsp:spPr>
        <a:xfrm>
          <a:off x="0" y="1790"/>
          <a:ext cx="3512651" cy="861206"/>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i="0" kern="1200" dirty="0"/>
            <a:t>Leadership &amp; Organizational Commitment</a:t>
          </a:r>
          <a:endParaRPr lang="en-US" sz="1800" kern="1200" dirty="0"/>
        </a:p>
      </dsp:txBody>
      <dsp:txXfrm>
        <a:off x="42041" y="43831"/>
        <a:ext cx="3428569" cy="777124"/>
      </dsp:txXfrm>
    </dsp:sp>
    <dsp:sp modelId="{452D0726-52EC-4D13-91BC-F469E245B198}">
      <dsp:nvSpPr>
        <dsp:cNvPr id="0" name=""/>
        <dsp:cNvSpPr/>
      </dsp:nvSpPr>
      <dsp:spPr>
        <a:xfrm rot="5400000">
          <a:off x="6290525" y="-1785696"/>
          <a:ext cx="688964" cy="6244712"/>
        </a:xfrm>
        <a:prstGeom prst="round2Same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0" i="0" kern="1200" dirty="0"/>
            <a:t>Providers are given clear expectations regarding team-based care, roles, and responsibilities</a:t>
          </a:r>
          <a:endParaRPr lang="en-US" sz="1300" kern="1200" dirty="0"/>
        </a:p>
      </dsp:txBody>
      <dsp:txXfrm rot="-5400000">
        <a:off x="3512651" y="1025810"/>
        <a:ext cx="6211080" cy="621700"/>
      </dsp:txXfrm>
    </dsp:sp>
    <dsp:sp modelId="{1E0F378B-2D3E-48A3-9B90-701C92BDDD5B}">
      <dsp:nvSpPr>
        <dsp:cNvPr id="0" name=""/>
        <dsp:cNvSpPr/>
      </dsp:nvSpPr>
      <dsp:spPr>
        <a:xfrm>
          <a:off x="0" y="906056"/>
          <a:ext cx="3512651" cy="861206"/>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i="0" kern="1200" dirty="0"/>
            <a:t>Team Development</a:t>
          </a:r>
          <a:endParaRPr lang="en-US" sz="1800" kern="1200" dirty="0"/>
        </a:p>
      </dsp:txBody>
      <dsp:txXfrm>
        <a:off x="42041" y="948097"/>
        <a:ext cx="3428569" cy="777124"/>
      </dsp:txXfrm>
    </dsp:sp>
    <dsp:sp modelId="{3989BD2F-B628-450C-B0B7-AF470EB59439}">
      <dsp:nvSpPr>
        <dsp:cNvPr id="0" name=""/>
        <dsp:cNvSpPr/>
      </dsp:nvSpPr>
      <dsp:spPr>
        <a:xfrm rot="5400000">
          <a:off x="6290525" y="-881430"/>
          <a:ext cx="688964" cy="6244712"/>
        </a:xfrm>
        <a:prstGeom prst="round2Same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0" i="0" kern="1200" dirty="0"/>
            <a:t>The team continuously reexamines team functioning and dynamics as the team grows</a:t>
          </a:r>
          <a:endParaRPr lang="en-US" sz="1300" kern="1200" dirty="0"/>
        </a:p>
      </dsp:txBody>
      <dsp:txXfrm rot="-5400000">
        <a:off x="3512651" y="1930076"/>
        <a:ext cx="6211080" cy="621700"/>
      </dsp:txXfrm>
    </dsp:sp>
    <dsp:sp modelId="{FF5F4987-2DDE-4E80-8658-F3D64B909FA1}">
      <dsp:nvSpPr>
        <dsp:cNvPr id="0" name=""/>
        <dsp:cNvSpPr/>
      </dsp:nvSpPr>
      <dsp:spPr>
        <a:xfrm>
          <a:off x="0" y="1810323"/>
          <a:ext cx="3512651" cy="861206"/>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i="0" kern="1200" dirty="0"/>
            <a:t>Team Process</a:t>
          </a:r>
          <a:endParaRPr lang="en-US" sz="1800" kern="1200" dirty="0"/>
        </a:p>
      </dsp:txBody>
      <dsp:txXfrm>
        <a:off x="42041" y="1852364"/>
        <a:ext cx="3428569" cy="777124"/>
      </dsp:txXfrm>
    </dsp:sp>
    <dsp:sp modelId="{1CDC841A-8BA8-44A6-9D5B-CBCEDE4B5AB8}">
      <dsp:nvSpPr>
        <dsp:cNvPr id="0" name=""/>
        <dsp:cNvSpPr/>
      </dsp:nvSpPr>
      <dsp:spPr>
        <a:xfrm rot="5400000">
          <a:off x="6290525" y="22835"/>
          <a:ext cx="688964" cy="6244712"/>
        </a:xfrm>
        <a:prstGeom prst="round2Same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0" i="0" kern="1200" dirty="0"/>
            <a:t>Integrated teams track and monitor patients’ treatment through objective measures</a:t>
          </a:r>
          <a:endParaRPr lang="en-US" sz="1300" kern="1200" dirty="0"/>
        </a:p>
      </dsp:txBody>
      <dsp:txXfrm rot="-5400000">
        <a:off x="3512651" y="2834341"/>
        <a:ext cx="6211080" cy="621700"/>
      </dsp:txXfrm>
    </dsp:sp>
    <dsp:sp modelId="{E3AFABDC-801C-4731-B7B4-2F6665805B22}">
      <dsp:nvSpPr>
        <dsp:cNvPr id="0" name=""/>
        <dsp:cNvSpPr/>
      </dsp:nvSpPr>
      <dsp:spPr>
        <a:xfrm>
          <a:off x="0" y="2714589"/>
          <a:ext cx="3512651" cy="861206"/>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i="0" kern="1200" dirty="0"/>
            <a:t>Team Outcomes</a:t>
          </a:r>
          <a:endParaRPr lang="en-US" sz="1800" kern="1200" dirty="0"/>
        </a:p>
      </dsp:txBody>
      <dsp:txXfrm>
        <a:off x="42041" y="2756630"/>
        <a:ext cx="3428569" cy="777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6E125-4940-1F4D-A461-7B065F6B4248}">
      <dsp:nvSpPr>
        <dsp:cNvPr id="0" name=""/>
        <dsp:cNvSpPr/>
      </dsp:nvSpPr>
      <dsp:spPr>
        <a:xfrm>
          <a:off x="0" y="32144"/>
          <a:ext cx="7924800" cy="431730"/>
        </a:xfrm>
        <a:prstGeom prst="round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Person-Centered Team Care / Collaborative Care</a:t>
          </a:r>
        </a:p>
      </dsp:txBody>
      <dsp:txXfrm>
        <a:off x="21075" y="53219"/>
        <a:ext cx="7882650" cy="389580"/>
      </dsp:txXfrm>
    </dsp:sp>
    <dsp:sp modelId="{0C72DDE3-64C4-5549-B877-82188244D7F0}">
      <dsp:nvSpPr>
        <dsp:cNvPr id="0" name=""/>
        <dsp:cNvSpPr/>
      </dsp:nvSpPr>
      <dsp:spPr>
        <a:xfrm>
          <a:off x="0" y="463874"/>
          <a:ext cx="7924800"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kern="1200" dirty="0"/>
            <a:t>Co-location is not collaboration. Team members learn to work differently</a:t>
          </a:r>
          <a:r>
            <a:rPr lang="en-US" sz="1600" b="0" kern="1200" dirty="0"/>
            <a:t>.</a:t>
          </a:r>
        </a:p>
      </dsp:txBody>
      <dsp:txXfrm>
        <a:off x="0" y="463874"/>
        <a:ext cx="7924800" cy="558900"/>
      </dsp:txXfrm>
    </dsp:sp>
    <dsp:sp modelId="{B4817418-C2B7-4B4E-A0D8-5B7CEB3BC85D}">
      <dsp:nvSpPr>
        <dsp:cNvPr id="0" name=""/>
        <dsp:cNvSpPr/>
      </dsp:nvSpPr>
      <dsp:spPr>
        <a:xfrm>
          <a:off x="0" y="1022774"/>
          <a:ext cx="7924800" cy="431730"/>
        </a:xfrm>
        <a:prstGeom prst="round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Population-Based Care</a:t>
          </a:r>
        </a:p>
      </dsp:txBody>
      <dsp:txXfrm>
        <a:off x="21075" y="1043849"/>
        <a:ext cx="7882650" cy="389580"/>
      </dsp:txXfrm>
    </dsp:sp>
    <dsp:sp modelId="{9BB96954-F3B5-B040-AB47-B7E36813396C}">
      <dsp:nvSpPr>
        <dsp:cNvPr id="0" name=""/>
        <dsp:cNvSpPr/>
      </dsp:nvSpPr>
      <dsp:spPr>
        <a:xfrm>
          <a:off x="0" y="1454504"/>
          <a:ext cx="79248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All patients tracked in a registry. No one “falls through the cracks.”</a:t>
          </a:r>
        </a:p>
      </dsp:txBody>
      <dsp:txXfrm>
        <a:off x="0" y="1454504"/>
        <a:ext cx="7924800" cy="298080"/>
      </dsp:txXfrm>
    </dsp:sp>
    <dsp:sp modelId="{8BDC5676-6A7E-4941-B6A1-CD53955ED67F}">
      <dsp:nvSpPr>
        <dsp:cNvPr id="0" name=""/>
        <dsp:cNvSpPr/>
      </dsp:nvSpPr>
      <dsp:spPr>
        <a:xfrm>
          <a:off x="0" y="1752585"/>
          <a:ext cx="7924800" cy="431730"/>
        </a:xfrm>
        <a:prstGeom prst="round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Measurement-Based Treatment to Target</a:t>
          </a:r>
        </a:p>
      </dsp:txBody>
      <dsp:txXfrm>
        <a:off x="21075" y="1773660"/>
        <a:ext cx="7882650" cy="389580"/>
      </dsp:txXfrm>
    </dsp:sp>
    <dsp:sp modelId="{A46C8769-8135-0F49-B064-5AA5244B859B}">
      <dsp:nvSpPr>
        <dsp:cNvPr id="0" name=""/>
        <dsp:cNvSpPr/>
      </dsp:nvSpPr>
      <dsp:spPr>
        <a:xfrm>
          <a:off x="0" y="2184315"/>
          <a:ext cx="7924800"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Treatments are actively changed until the clinical goals are achieved</a:t>
          </a:r>
          <a:r>
            <a:rPr lang="en-US" sz="1700" kern="1200" dirty="0"/>
            <a:t>.</a:t>
          </a:r>
        </a:p>
      </dsp:txBody>
      <dsp:txXfrm>
        <a:off x="0" y="2184315"/>
        <a:ext cx="7924800" cy="558900"/>
      </dsp:txXfrm>
    </dsp:sp>
    <dsp:sp modelId="{FBB209DC-8D31-BC49-82DA-A5C2ADDC1038}">
      <dsp:nvSpPr>
        <dsp:cNvPr id="0" name=""/>
        <dsp:cNvSpPr/>
      </dsp:nvSpPr>
      <dsp:spPr>
        <a:xfrm>
          <a:off x="0" y="2743214"/>
          <a:ext cx="7924800" cy="431730"/>
        </a:xfrm>
        <a:prstGeom prst="round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Evidence-Based Care</a:t>
          </a:r>
        </a:p>
      </dsp:txBody>
      <dsp:txXfrm>
        <a:off x="21075" y="2764289"/>
        <a:ext cx="7882650" cy="389580"/>
      </dsp:txXfrm>
    </dsp:sp>
    <dsp:sp modelId="{73163E4B-8803-144C-BCFE-5E6066703778}">
      <dsp:nvSpPr>
        <dsp:cNvPr id="0" name=""/>
        <dsp:cNvSpPr/>
      </dsp:nvSpPr>
      <dsp:spPr>
        <a:xfrm>
          <a:off x="0" y="3174945"/>
          <a:ext cx="79248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Treatments used are evidence-based. </a:t>
          </a:r>
        </a:p>
      </dsp:txBody>
      <dsp:txXfrm>
        <a:off x="0" y="3174945"/>
        <a:ext cx="7924800" cy="298080"/>
      </dsp:txXfrm>
    </dsp:sp>
    <dsp:sp modelId="{DEAD14DE-9B2A-EE40-B1FD-2E9394E6219A}">
      <dsp:nvSpPr>
        <dsp:cNvPr id="0" name=""/>
        <dsp:cNvSpPr/>
      </dsp:nvSpPr>
      <dsp:spPr>
        <a:xfrm>
          <a:off x="0" y="3473025"/>
          <a:ext cx="7924800" cy="431730"/>
        </a:xfrm>
        <a:prstGeom prst="roundRect">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Accountable Care</a:t>
          </a:r>
        </a:p>
      </dsp:txBody>
      <dsp:txXfrm>
        <a:off x="21075" y="3494100"/>
        <a:ext cx="7882650" cy="389580"/>
      </dsp:txXfrm>
    </dsp:sp>
    <dsp:sp modelId="{2EE5EE16-91C9-4B4F-B699-72E8BE6E5E07}">
      <dsp:nvSpPr>
        <dsp:cNvPr id="0" name=""/>
        <dsp:cNvSpPr/>
      </dsp:nvSpPr>
      <dsp:spPr>
        <a:xfrm>
          <a:off x="0" y="3904755"/>
          <a:ext cx="7924800"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Providers are accountable and reimbursed for quality of care and clinical outcomes, not just the volume of care provided. </a:t>
          </a:r>
        </a:p>
      </dsp:txBody>
      <dsp:txXfrm>
        <a:off x="0" y="3904755"/>
        <a:ext cx="7924800" cy="558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E4B03-A042-49DD-8A1D-32B19A5608AA}">
      <dsp:nvSpPr>
        <dsp:cNvPr id="0" name=""/>
        <dsp:cNvSpPr/>
      </dsp:nvSpPr>
      <dsp:spPr>
        <a:xfrm>
          <a:off x="0" y="504794"/>
          <a:ext cx="9891928" cy="1212750"/>
        </a:xfrm>
        <a:prstGeom prst="rect">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24" tIns="229108" rIns="767724" bIns="78232" numCol="1" spcCol="1270" anchor="t" anchorCtr="0">
          <a:noAutofit/>
        </a:bodyPr>
        <a:lstStyle/>
        <a:p>
          <a:pPr marL="57150" lvl="1" indent="-57150" algn="l" defTabSz="488950">
            <a:lnSpc>
              <a:spcPct val="90000"/>
            </a:lnSpc>
            <a:spcBef>
              <a:spcPct val="0"/>
            </a:spcBef>
            <a:spcAft>
              <a:spcPct val="15000"/>
            </a:spcAft>
            <a:buChar char="•"/>
          </a:pPr>
          <a:r>
            <a:rPr lang="en-US" sz="1100" b="0" i="0" kern="1200" dirty="0"/>
            <a:t>Prevalence of behavioral health disorders (# of patients with depression, SUD) </a:t>
          </a:r>
          <a:endParaRPr lang="en-US" sz="1100" kern="1200" dirty="0"/>
        </a:p>
        <a:p>
          <a:pPr marL="57150" lvl="1" indent="-57150" algn="l" defTabSz="488950">
            <a:lnSpc>
              <a:spcPct val="90000"/>
            </a:lnSpc>
            <a:spcBef>
              <a:spcPct val="0"/>
            </a:spcBef>
            <a:spcAft>
              <a:spcPct val="15000"/>
            </a:spcAft>
            <a:buChar char="•"/>
          </a:pPr>
          <a:r>
            <a:rPr lang="en-US" sz="1100" b="0" i="0" kern="1200" dirty="0"/>
            <a:t>Co-occurrence with physical health concerns </a:t>
          </a:r>
          <a:endParaRPr lang="en-US" sz="1100" kern="1200" dirty="0"/>
        </a:p>
        <a:p>
          <a:pPr marL="57150" lvl="1" indent="-57150" algn="l" defTabSz="488950">
            <a:lnSpc>
              <a:spcPct val="90000"/>
            </a:lnSpc>
            <a:spcBef>
              <a:spcPct val="0"/>
            </a:spcBef>
            <a:spcAft>
              <a:spcPct val="15000"/>
            </a:spcAft>
            <a:buChar char="•"/>
          </a:pPr>
          <a:r>
            <a:rPr lang="en-US" sz="1100" b="0" i="0" kern="1200" dirty="0"/>
            <a:t>Integrated care efforts and approaches</a:t>
          </a:r>
          <a:endParaRPr lang="en-US" sz="1100" kern="1200" dirty="0"/>
        </a:p>
        <a:p>
          <a:pPr marL="57150" lvl="1" indent="-57150" algn="l" defTabSz="488950">
            <a:lnSpc>
              <a:spcPct val="90000"/>
            </a:lnSpc>
            <a:spcBef>
              <a:spcPct val="0"/>
            </a:spcBef>
            <a:spcAft>
              <a:spcPct val="15000"/>
            </a:spcAft>
            <a:buChar char="•"/>
          </a:pPr>
          <a:r>
            <a:rPr lang="en-US" sz="1100" b="0" i="0" kern="1200" dirty="0"/>
            <a:t>Organization’s workforce capacity</a:t>
          </a:r>
          <a:endParaRPr lang="en-US" sz="1100" kern="1200" dirty="0"/>
        </a:p>
        <a:p>
          <a:pPr marL="57150" lvl="1" indent="-57150" algn="l" defTabSz="488950">
            <a:lnSpc>
              <a:spcPct val="90000"/>
            </a:lnSpc>
            <a:spcBef>
              <a:spcPct val="0"/>
            </a:spcBef>
            <a:spcAft>
              <a:spcPct val="15000"/>
            </a:spcAft>
            <a:buChar char="•"/>
          </a:pPr>
          <a:r>
            <a:rPr lang="en-US" sz="1100" b="0" i="0" kern="1200" dirty="0"/>
            <a:t>EHR interoperability </a:t>
          </a:r>
          <a:endParaRPr lang="en-US" sz="1100" kern="1200" dirty="0"/>
        </a:p>
      </dsp:txBody>
      <dsp:txXfrm>
        <a:off x="0" y="504794"/>
        <a:ext cx="9891928" cy="1212750"/>
      </dsp:txXfrm>
    </dsp:sp>
    <dsp:sp modelId="{5ADA689F-F195-41CF-A8FD-D523E2F7170B}">
      <dsp:nvSpPr>
        <dsp:cNvPr id="0" name=""/>
        <dsp:cNvSpPr/>
      </dsp:nvSpPr>
      <dsp:spPr>
        <a:xfrm>
          <a:off x="494596" y="342434"/>
          <a:ext cx="6924349" cy="324720"/>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1724" tIns="0" rIns="261724" bIns="0" numCol="1" spcCol="1270" anchor="ctr" anchorCtr="0">
          <a:noAutofit/>
        </a:bodyPr>
        <a:lstStyle/>
        <a:p>
          <a:pPr marL="0" lvl="0" indent="0" algn="l" defTabSz="488950">
            <a:lnSpc>
              <a:spcPct val="90000"/>
            </a:lnSpc>
            <a:spcBef>
              <a:spcPct val="0"/>
            </a:spcBef>
            <a:spcAft>
              <a:spcPct val="35000"/>
            </a:spcAft>
            <a:buNone/>
          </a:pPr>
          <a:r>
            <a:rPr lang="en-US" sz="1100" b="0" i="0" kern="1200" dirty="0"/>
            <a:t>Insert organizational data on patients here</a:t>
          </a:r>
          <a:endParaRPr lang="en-US" sz="1100" kern="1200" dirty="0"/>
        </a:p>
      </dsp:txBody>
      <dsp:txXfrm>
        <a:off x="510448" y="358286"/>
        <a:ext cx="6892645" cy="293016"/>
      </dsp:txXfrm>
    </dsp:sp>
    <dsp:sp modelId="{78C036E7-0E35-445A-9E2B-F30A6B8B81A1}">
      <dsp:nvSpPr>
        <dsp:cNvPr id="0" name=""/>
        <dsp:cNvSpPr/>
      </dsp:nvSpPr>
      <dsp:spPr>
        <a:xfrm>
          <a:off x="0" y="1939304"/>
          <a:ext cx="9891928" cy="1386000"/>
        </a:xfrm>
        <a:prstGeom prst="rect">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724" tIns="229108" rIns="767724" bIns="78232" numCol="1" spcCol="1270" anchor="t" anchorCtr="0">
          <a:noAutofit/>
        </a:bodyPr>
        <a:lstStyle/>
        <a:p>
          <a:pPr marL="57150" lvl="1" indent="-57150" algn="l" defTabSz="488950">
            <a:lnSpc>
              <a:spcPct val="90000"/>
            </a:lnSpc>
            <a:spcBef>
              <a:spcPct val="0"/>
            </a:spcBef>
            <a:spcAft>
              <a:spcPct val="15000"/>
            </a:spcAft>
            <a:buChar char="•"/>
          </a:pPr>
          <a:r>
            <a:rPr lang="en-US" sz="1100" b="0" i="0" kern="1200" dirty="0"/>
            <a:t>Increased behavioral health screenings (depression, SUD)</a:t>
          </a:r>
          <a:endParaRPr lang="en-US" sz="1100" kern="1200" dirty="0"/>
        </a:p>
        <a:p>
          <a:pPr marL="57150" lvl="1" indent="-57150" algn="l" defTabSz="488950">
            <a:lnSpc>
              <a:spcPct val="90000"/>
            </a:lnSpc>
            <a:spcBef>
              <a:spcPct val="0"/>
            </a:spcBef>
            <a:spcAft>
              <a:spcPct val="15000"/>
            </a:spcAft>
            <a:buChar char="•"/>
          </a:pPr>
          <a:r>
            <a:rPr lang="en-US" sz="1100" b="0" i="0" kern="1200" dirty="0"/>
            <a:t>Cost and utilization data- Reduced E.D. usage and/or hospitalization</a:t>
          </a:r>
          <a:endParaRPr lang="en-US" sz="1100" kern="1200" dirty="0"/>
        </a:p>
        <a:p>
          <a:pPr marL="57150" lvl="1" indent="-57150" algn="l" defTabSz="488950">
            <a:lnSpc>
              <a:spcPct val="90000"/>
            </a:lnSpc>
            <a:spcBef>
              <a:spcPct val="0"/>
            </a:spcBef>
            <a:spcAft>
              <a:spcPct val="15000"/>
            </a:spcAft>
            <a:buChar char="•"/>
          </a:pPr>
          <a:r>
            <a:rPr lang="en-US" sz="1100" b="0" i="0" kern="1200" dirty="0"/>
            <a:t>Improved care coordination</a:t>
          </a:r>
          <a:endParaRPr lang="en-US" sz="1100" kern="1200" dirty="0"/>
        </a:p>
        <a:p>
          <a:pPr marL="57150" lvl="1" indent="-57150" algn="l" defTabSz="488950">
            <a:lnSpc>
              <a:spcPct val="90000"/>
            </a:lnSpc>
            <a:spcBef>
              <a:spcPct val="0"/>
            </a:spcBef>
            <a:spcAft>
              <a:spcPct val="15000"/>
            </a:spcAft>
            <a:buChar char="•"/>
          </a:pPr>
          <a:r>
            <a:rPr lang="en-US" sz="1100" b="0" i="0" kern="1200" dirty="0"/>
            <a:t>Improved engagement in follow-up care</a:t>
          </a:r>
          <a:endParaRPr lang="en-US" sz="1100" kern="1200" dirty="0"/>
        </a:p>
        <a:p>
          <a:pPr marL="57150" lvl="1" indent="-57150" algn="l" defTabSz="488950">
            <a:lnSpc>
              <a:spcPct val="90000"/>
            </a:lnSpc>
            <a:spcBef>
              <a:spcPct val="0"/>
            </a:spcBef>
            <a:spcAft>
              <a:spcPct val="15000"/>
            </a:spcAft>
            <a:buChar char="•"/>
          </a:pPr>
          <a:r>
            <a:rPr lang="en-US" sz="1100" b="0" i="0" kern="1200" dirty="0"/>
            <a:t>Increased patient satisfaction</a:t>
          </a:r>
          <a:endParaRPr lang="en-US" sz="1100" kern="1200" dirty="0"/>
        </a:p>
        <a:p>
          <a:pPr marL="57150" lvl="1" indent="-57150" algn="l" defTabSz="488950">
            <a:lnSpc>
              <a:spcPct val="90000"/>
            </a:lnSpc>
            <a:spcBef>
              <a:spcPct val="0"/>
            </a:spcBef>
            <a:spcAft>
              <a:spcPct val="15000"/>
            </a:spcAft>
            <a:buChar char="•"/>
          </a:pPr>
          <a:r>
            <a:rPr lang="en-US" sz="1100" b="0" i="0" kern="1200" dirty="0"/>
            <a:t>Other</a:t>
          </a:r>
          <a:endParaRPr lang="en-US" sz="1100" kern="1200" dirty="0"/>
        </a:p>
      </dsp:txBody>
      <dsp:txXfrm>
        <a:off x="0" y="1939304"/>
        <a:ext cx="9891928" cy="1386000"/>
      </dsp:txXfrm>
    </dsp:sp>
    <dsp:sp modelId="{ABD6B54B-5EBB-4A09-8766-C7A6899DF1CA}">
      <dsp:nvSpPr>
        <dsp:cNvPr id="0" name=""/>
        <dsp:cNvSpPr/>
      </dsp:nvSpPr>
      <dsp:spPr>
        <a:xfrm>
          <a:off x="494596" y="1776944"/>
          <a:ext cx="6924349" cy="324720"/>
        </a:xfrm>
        <a:prstGeom prst="round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1724" tIns="0" rIns="261724" bIns="0" numCol="1" spcCol="1270" anchor="ctr" anchorCtr="0">
          <a:noAutofit/>
        </a:bodyPr>
        <a:lstStyle/>
        <a:p>
          <a:pPr marL="0" lvl="0" indent="0" algn="l" defTabSz="488950">
            <a:lnSpc>
              <a:spcPct val="90000"/>
            </a:lnSpc>
            <a:spcBef>
              <a:spcPct val="0"/>
            </a:spcBef>
            <a:spcAft>
              <a:spcPct val="35000"/>
            </a:spcAft>
            <a:buNone/>
          </a:pPr>
          <a:r>
            <a:rPr lang="en-US" sz="1100" b="0" i="0" kern="1200" dirty="0"/>
            <a:t>Share any outcome data that demonstrates improvements achieved via integrated care</a:t>
          </a:r>
          <a:endParaRPr lang="en-US" sz="1100" kern="1200" dirty="0"/>
        </a:p>
      </dsp:txBody>
      <dsp:txXfrm>
        <a:off x="510448" y="1792796"/>
        <a:ext cx="6892645" cy="293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875FA-3C11-49E4-BE43-5E44B3B00AD8}">
      <dsp:nvSpPr>
        <dsp:cNvPr id="0" name=""/>
        <dsp:cNvSpPr/>
      </dsp:nvSpPr>
      <dsp:spPr>
        <a:xfrm>
          <a:off x="2819" y="0"/>
          <a:ext cx="2237149" cy="3086461"/>
        </a:xfrm>
        <a:prstGeom prst="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4417" tIns="330200" rIns="174417" bIns="330200" numCol="1" spcCol="1270" anchor="t" anchorCtr="0">
          <a:noAutofit/>
        </a:bodyPr>
        <a:lstStyle/>
        <a:p>
          <a:pPr marL="0" lvl="0" indent="0" algn="l" defTabSz="577850">
            <a:lnSpc>
              <a:spcPct val="90000"/>
            </a:lnSpc>
            <a:spcBef>
              <a:spcPct val="0"/>
            </a:spcBef>
            <a:spcAft>
              <a:spcPct val="35000"/>
            </a:spcAft>
            <a:buNone/>
          </a:pPr>
          <a:r>
            <a:rPr lang="en-US" sz="1300" b="1" i="0" kern="1200" dirty="0"/>
            <a:t>Define </a:t>
          </a:r>
          <a:r>
            <a:rPr lang="en-US" sz="1300" b="0" i="0" kern="1200" dirty="0"/>
            <a:t>why you need to benchmark and what will the benchmark be</a:t>
          </a:r>
          <a:endParaRPr lang="en-US" sz="1300" kern="1200" dirty="0"/>
        </a:p>
      </dsp:txBody>
      <dsp:txXfrm>
        <a:off x="2819" y="1172855"/>
        <a:ext cx="2237149" cy="1851876"/>
      </dsp:txXfrm>
    </dsp:sp>
    <dsp:sp modelId="{CB54AC46-B2AD-40DA-B2EB-2620D4DD81B7}">
      <dsp:nvSpPr>
        <dsp:cNvPr id="0" name=""/>
        <dsp:cNvSpPr/>
      </dsp:nvSpPr>
      <dsp:spPr>
        <a:xfrm>
          <a:off x="658425" y="308646"/>
          <a:ext cx="925938" cy="925938"/>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2190" tIns="12700" rIns="72190" bIns="12700" numCol="1" spcCol="1270" anchor="ctr" anchorCtr="0">
          <a:noAutofit/>
        </a:bodyPr>
        <a:lstStyle/>
        <a:p>
          <a:pPr marL="0" lvl="0" indent="0" algn="ctr" defTabSz="1955800">
            <a:lnSpc>
              <a:spcPct val="90000"/>
            </a:lnSpc>
            <a:spcBef>
              <a:spcPct val="0"/>
            </a:spcBef>
            <a:spcAft>
              <a:spcPct val="35000"/>
            </a:spcAft>
            <a:buNone/>
          </a:pPr>
          <a:r>
            <a:rPr lang="en-US" sz="4400" kern="1200" dirty="0"/>
            <a:t>1</a:t>
          </a:r>
        </a:p>
      </dsp:txBody>
      <dsp:txXfrm>
        <a:off x="794025" y="444246"/>
        <a:ext cx="654738" cy="654738"/>
      </dsp:txXfrm>
    </dsp:sp>
    <dsp:sp modelId="{66BF5917-B243-483E-89DF-DBC866FA5E7F}">
      <dsp:nvSpPr>
        <dsp:cNvPr id="0" name=""/>
        <dsp:cNvSpPr/>
      </dsp:nvSpPr>
      <dsp:spPr>
        <a:xfrm>
          <a:off x="2819" y="3086389"/>
          <a:ext cx="2237149" cy="72"/>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0166773-7D4B-4196-BBAA-EB9A12CAF22E}">
      <dsp:nvSpPr>
        <dsp:cNvPr id="0" name=""/>
        <dsp:cNvSpPr/>
      </dsp:nvSpPr>
      <dsp:spPr>
        <a:xfrm>
          <a:off x="2463684" y="0"/>
          <a:ext cx="2237149" cy="3086461"/>
        </a:xfrm>
        <a:prstGeom prst="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4417" tIns="330200" rIns="174417" bIns="330200" numCol="1" spcCol="1270" anchor="t" anchorCtr="0">
          <a:noAutofit/>
        </a:bodyPr>
        <a:lstStyle/>
        <a:p>
          <a:pPr marL="0" lvl="0" indent="0" algn="l" defTabSz="577850">
            <a:lnSpc>
              <a:spcPct val="90000"/>
            </a:lnSpc>
            <a:spcBef>
              <a:spcPct val="0"/>
            </a:spcBef>
            <a:spcAft>
              <a:spcPct val="35000"/>
            </a:spcAft>
            <a:buNone/>
          </a:pPr>
          <a:r>
            <a:rPr lang="en-US" sz="1300" b="1" i="0" kern="1200" dirty="0"/>
            <a:t>Describe</a:t>
          </a:r>
          <a:r>
            <a:rPr lang="en-US" sz="1300" b="0" i="0" kern="1200" dirty="0"/>
            <a:t> the steps your organization will take to achieve the benchmark target. </a:t>
          </a:r>
          <a:endParaRPr lang="en-US" sz="1300" kern="1200" dirty="0"/>
        </a:p>
      </dsp:txBody>
      <dsp:txXfrm>
        <a:off x="2463684" y="1172855"/>
        <a:ext cx="2237149" cy="1851876"/>
      </dsp:txXfrm>
    </dsp:sp>
    <dsp:sp modelId="{69F2A496-ADA7-4B47-8B01-C7AAA2BBBACA}">
      <dsp:nvSpPr>
        <dsp:cNvPr id="0" name=""/>
        <dsp:cNvSpPr/>
      </dsp:nvSpPr>
      <dsp:spPr>
        <a:xfrm>
          <a:off x="3119290" y="308646"/>
          <a:ext cx="925938" cy="925938"/>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2190" tIns="12700" rIns="72190" bIns="12700" numCol="1" spcCol="1270" anchor="ctr" anchorCtr="0">
          <a:noAutofit/>
        </a:bodyPr>
        <a:lstStyle/>
        <a:p>
          <a:pPr marL="0" lvl="0" indent="0" algn="ctr" defTabSz="1955800">
            <a:lnSpc>
              <a:spcPct val="90000"/>
            </a:lnSpc>
            <a:spcBef>
              <a:spcPct val="0"/>
            </a:spcBef>
            <a:spcAft>
              <a:spcPct val="35000"/>
            </a:spcAft>
            <a:buNone/>
          </a:pPr>
          <a:r>
            <a:rPr lang="en-US" sz="4400" kern="1200" dirty="0"/>
            <a:t>2</a:t>
          </a:r>
        </a:p>
      </dsp:txBody>
      <dsp:txXfrm>
        <a:off x="3254890" y="444246"/>
        <a:ext cx="654738" cy="654738"/>
      </dsp:txXfrm>
    </dsp:sp>
    <dsp:sp modelId="{F3BC0548-0A42-4664-BE37-30E7FC7BA9D6}">
      <dsp:nvSpPr>
        <dsp:cNvPr id="0" name=""/>
        <dsp:cNvSpPr/>
      </dsp:nvSpPr>
      <dsp:spPr>
        <a:xfrm>
          <a:off x="2463684" y="3086389"/>
          <a:ext cx="2237149" cy="72"/>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C6E88E37-85C0-48E8-95A5-6FEC64059152}">
      <dsp:nvSpPr>
        <dsp:cNvPr id="0" name=""/>
        <dsp:cNvSpPr/>
      </dsp:nvSpPr>
      <dsp:spPr>
        <a:xfrm>
          <a:off x="4924548" y="0"/>
          <a:ext cx="2237149" cy="3086461"/>
        </a:xfrm>
        <a:prstGeom prst="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4417" tIns="330200" rIns="174417" bIns="330200" numCol="1" spcCol="1270" anchor="t" anchorCtr="0">
          <a:noAutofit/>
        </a:bodyPr>
        <a:lstStyle/>
        <a:p>
          <a:pPr marL="0" lvl="0" indent="0" algn="l" defTabSz="577850">
            <a:lnSpc>
              <a:spcPct val="90000"/>
            </a:lnSpc>
            <a:spcBef>
              <a:spcPct val="0"/>
            </a:spcBef>
            <a:spcAft>
              <a:spcPct val="35000"/>
            </a:spcAft>
            <a:buNone/>
          </a:pPr>
          <a:r>
            <a:rPr lang="en-US" sz="1300" b="1" i="0" kern="1200" dirty="0"/>
            <a:t>Develop </a:t>
          </a:r>
          <a:r>
            <a:rPr lang="en-US" sz="1300" b="0" i="0" kern="1200" dirty="0"/>
            <a:t>new organizational processes to achieve the benchmark(s) target</a:t>
          </a:r>
          <a:endParaRPr lang="en-US" sz="1300" kern="1200" dirty="0"/>
        </a:p>
      </dsp:txBody>
      <dsp:txXfrm>
        <a:off x="4924548" y="1172855"/>
        <a:ext cx="2237149" cy="1851876"/>
      </dsp:txXfrm>
    </dsp:sp>
    <dsp:sp modelId="{0A7E2208-3E6D-46A1-A93D-9C8D18572318}">
      <dsp:nvSpPr>
        <dsp:cNvPr id="0" name=""/>
        <dsp:cNvSpPr/>
      </dsp:nvSpPr>
      <dsp:spPr>
        <a:xfrm>
          <a:off x="5580154" y="308646"/>
          <a:ext cx="925938" cy="925938"/>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2190" tIns="12700" rIns="72190" bIns="12700" numCol="1" spcCol="1270" anchor="ctr" anchorCtr="0">
          <a:noAutofit/>
        </a:bodyPr>
        <a:lstStyle/>
        <a:p>
          <a:pPr marL="0" lvl="0" indent="0" algn="ctr" defTabSz="1955800">
            <a:lnSpc>
              <a:spcPct val="90000"/>
            </a:lnSpc>
            <a:spcBef>
              <a:spcPct val="0"/>
            </a:spcBef>
            <a:spcAft>
              <a:spcPct val="35000"/>
            </a:spcAft>
            <a:buNone/>
          </a:pPr>
          <a:r>
            <a:rPr lang="en-US" sz="4400" kern="1200" dirty="0"/>
            <a:t>3</a:t>
          </a:r>
        </a:p>
      </dsp:txBody>
      <dsp:txXfrm>
        <a:off x="5715754" y="444246"/>
        <a:ext cx="654738" cy="654738"/>
      </dsp:txXfrm>
    </dsp:sp>
    <dsp:sp modelId="{D138CB67-AFB1-4CFF-BF4B-E7F38AC97C95}">
      <dsp:nvSpPr>
        <dsp:cNvPr id="0" name=""/>
        <dsp:cNvSpPr/>
      </dsp:nvSpPr>
      <dsp:spPr>
        <a:xfrm>
          <a:off x="4924548" y="3086389"/>
          <a:ext cx="2237149" cy="72"/>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A2A4B30-0E5B-4F0A-B929-F54CB89847E6}">
      <dsp:nvSpPr>
        <dsp:cNvPr id="0" name=""/>
        <dsp:cNvSpPr/>
      </dsp:nvSpPr>
      <dsp:spPr>
        <a:xfrm>
          <a:off x="7385413" y="0"/>
          <a:ext cx="2237149" cy="3086461"/>
        </a:xfrm>
        <a:prstGeom prst="rect">
          <a:avLst/>
        </a:prstGeom>
        <a:solidFill>
          <a:schemeClr val="dk2">
            <a:alpha val="90000"/>
            <a:tint val="40000"/>
            <a:hueOff val="0"/>
            <a:satOff val="0"/>
            <a:lumOff val="0"/>
            <a:alphaOff val="0"/>
          </a:schemeClr>
        </a:solidFill>
        <a:ln w="9525"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4417" tIns="330200" rIns="174417" bIns="330200" numCol="1" spcCol="1270" anchor="t" anchorCtr="0">
          <a:noAutofit/>
        </a:bodyPr>
        <a:lstStyle/>
        <a:p>
          <a:pPr marL="0" lvl="0" indent="0" algn="l" defTabSz="577850">
            <a:lnSpc>
              <a:spcPct val="90000"/>
            </a:lnSpc>
            <a:spcBef>
              <a:spcPct val="0"/>
            </a:spcBef>
            <a:spcAft>
              <a:spcPct val="35000"/>
            </a:spcAft>
            <a:buNone/>
          </a:pPr>
          <a:r>
            <a:rPr lang="en-US" sz="1300" b="1" i="0" kern="1200" dirty="0"/>
            <a:t>(with) Diligence </a:t>
          </a:r>
          <a:r>
            <a:rPr lang="en-US" sz="1300" b="0" i="0" kern="1200" dirty="0"/>
            <a:t>maintain the benchmark through dashboard monitoring and continuous quality improvement. </a:t>
          </a:r>
          <a:endParaRPr lang="en-US" sz="1300" kern="1200" dirty="0"/>
        </a:p>
      </dsp:txBody>
      <dsp:txXfrm>
        <a:off x="7385413" y="1172855"/>
        <a:ext cx="2237149" cy="1851876"/>
      </dsp:txXfrm>
    </dsp:sp>
    <dsp:sp modelId="{C9D10076-F0BA-45E8-948E-EA8DCCE535C6}">
      <dsp:nvSpPr>
        <dsp:cNvPr id="0" name=""/>
        <dsp:cNvSpPr/>
      </dsp:nvSpPr>
      <dsp:spPr>
        <a:xfrm>
          <a:off x="8041019" y="308646"/>
          <a:ext cx="925938" cy="925938"/>
        </a:xfrm>
        <a:prstGeom prst="ellips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2190" tIns="12700" rIns="72190" bIns="12700" numCol="1" spcCol="1270" anchor="ctr" anchorCtr="0">
          <a:noAutofit/>
        </a:bodyPr>
        <a:lstStyle/>
        <a:p>
          <a:pPr marL="0" lvl="0" indent="0" algn="ctr" defTabSz="1955800">
            <a:lnSpc>
              <a:spcPct val="90000"/>
            </a:lnSpc>
            <a:spcBef>
              <a:spcPct val="0"/>
            </a:spcBef>
            <a:spcAft>
              <a:spcPct val="35000"/>
            </a:spcAft>
            <a:buNone/>
          </a:pPr>
          <a:r>
            <a:rPr lang="en-US" sz="4400" kern="1200" dirty="0"/>
            <a:t>4</a:t>
          </a:r>
        </a:p>
      </dsp:txBody>
      <dsp:txXfrm>
        <a:off x="8176619" y="444246"/>
        <a:ext cx="654738" cy="654738"/>
      </dsp:txXfrm>
    </dsp:sp>
    <dsp:sp modelId="{8FDF32C9-9EF7-4F2A-929F-87810F846B31}">
      <dsp:nvSpPr>
        <dsp:cNvPr id="0" name=""/>
        <dsp:cNvSpPr/>
      </dsp:nvSpPr>
      <dsp:spPr>
        <a:xfrm>
          <a:off x="7385413" y="3086389"/>
          <a:ext cx="2237149" cy="72"/>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D7DDBC-79A0-45B0-94C4-AF03625D035B}" type="datetimeFigureOut">
              <a:rPr lang="en-US" smtClean="0"/>
              <a:t>10/14/2018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E391C6-6FA5-4C44-AE14-1C8D14D49703}" type="slidenum">
              <a:rPr lang="en-US" smtClean="0"/>
              <a:t>‹#›</a:t>
            </a:fld>
            <a:endParaRPr lang="en-US" dirty="0"/>
          </a:p>
        </p:txBody>
      </p:sp>
    </p:spTree>
    <p:extLst>
      <p:ext uri="{BB962C8B-B14F-4D97-AF65-F5344CB8AC3E}">
        <p14:creationId xmlns:p14="http://schemas.microsoft.com/office/powerpoint/2010/main" val="3734535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4F806-344D-B44A-A225-15AC7E310F7B}" type="datetimeFigureOut">
              <a:rPr lang="en-US" smtClean="0"/>
              <a:t>10/14/2018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D2022-884F-E746-92BA-793BE58D9874}" type="slidenum">
              <a:rPr lang="en-US" smtClean="0"/>
              <a:t>‹#›</a:t>
            </a:fld>
            <a:endParaRPr lang="en-US" dirty="0"/>
          </a:p>
        </p:txBody>
      </p:sp>
    </p:spTree>
    <p:extLst>
      <p:ext uri="{BB962C8B-B14F-4D97-AF65-F5344CB8AC3E}">
        <p14:creationId xmlns:p14="http://schemas.microsoft.com/office/powerpoint/2010/main" val="140745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ntegrationacademy.ahrq.gov/resources/new-and-notables/quadruple-aim-proposed-address-workforce-burnou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cer-review.org/wp-content/uploads/2016/01/BHI-CEPAC-REPORT-FINAL-VERSION-FOR-POSTING-MARCH-231.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hrq.gov/professionals/prevention-chronic-care/improve/system/pfhandbook/mod7.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ahrq.gov/professionals/prevention-chronic-care/improve/system/pfhandbook/index.html"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aims.uw.edu/"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farleyhealthpolicycenter.org/tools-map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bit.ly/1FmQ9Iu"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1176338"/>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1</a:t>
            </a:fld>
            <a:endParaRPr lang="en-US" dirty="0"/>
          </a:p>
        </p:txBody>
      </p:sp>
    </p:spTree>
    <p:extLst>
      <p:ext uri="{BB962C8B-B14F-4D97-AF65-F5344CB8AC3E}">
        <p14:creationId xmlns:p14="http://schemas.microsoft.com/office/powerpoint/2010/main" val="794351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a:t>
            </a:r>
            <a:r>
              <a:rPr lang="en-US" sz="1200" baseline="0" dirty="0"/>
              <a:t> Quadruple Aim</a:t>
            </a:r>
            <a:r>
              <a:rPr lang="en-US" sz="1200" dirty="0"/>
              <a:t> is</a:t>
            </a:r>
            <a:r>
              <a:rPr lang="en-US" sz="1200" baseline="0" dirty="0"/>
              <a:t> one way to demonstrate the value of integrated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t>The Quadruple Aim focuses on improving patient experience, decreasing overall costs, improving quality, and improving provider satisfaction. This framework may help motivate your audience to take action. Depending on your audience, you may choose to focus on one of these areas such as saving costs to drive action and response.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t>Remember to tailor your message to make it most relevant to those you are speaking to, include supporting data whenever possible.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u="non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baseline="0" dirty="0"/>
              <a:t>Source: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baseline="0" dirty="0"/>
              <a:t>http://www.ihi.org/Engage/Initiatives/TripleAim/Pages/default.aspx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kern="1200" dirty="0">
                <a:solidFill>
                  <a:schemeClr val="tx1"/>
                </a:solidFill>
                <a:effectLst/>
                <a:latin typeface="+mn-lt"/>
                <a:ea typeface="+mn-ea"/>
                <a:cs typeface="+mn-cs"/>
                <a:hlinkClick r:id="rId3"/>
              </a:rPr>
              <a:t>https://integrationacademy.ahrq.gov/resources/new-and-notables/quadruple-aim-proposed-address-workforce-burnout</a:t>
            </a:r>
            <a:r>
              <a:rPr lang="en-US" sz="1200" kern="1200" dirty="0">
                <a:solidFill>
                  <a:schemeClr val="tx1"/>
                </a:solidFill>
                <a:effectLst/>
                <a:latin typeface="+mn-lt"/>
                <a:ea typeface="+mn-ea"/>
                <a:cs typeface="+mn-cs"/>
              </a:rPr>
              <a:t> </a:t>
            </a:r>
            <a:endParaRPr lang="en-US" sz="1200" b="0" u="non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baseline="0" dirty="0"/>
          </a:p>
          <a:p>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11</a:t>
            </a:fld>
            <a:endParaRPr lang="en-US" dirty="0"/>
          </a:p>
        </p:txBody>
      </p:sp>
    </p:spTree>
    <p:extLst>
      <p:ext uri="{BB962C8B-B14F-4D97-AF65-F5344CB8AC3E}">
        <p14:creationId xmlns:p14="http://schemas.microsoft.com/office/powerpoint/2010/main" val="184847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This section discusses key steps for organizations to consider around integration such as assessing where the organization is on the integrated care continuum, reviewing the essential elements to integrated care, and establishing goals.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The first step is to assess the organization’s current level of integration. There are many tools available that you may use to assess your organization’s integrated care levels. One simple tool is the Integrated Care Practice Assessment Tool or IPAT.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Another tool is the Agency for Healthcare Research and Quality (AHRQ) Integration Playbook, a guide to integrating behavioral health in primary care and other ambulatory settings. The IPAT and AHRQ Integration Playbook can also help you identify what areas of integrated care you want to focus on in the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baseline="0" dirty="0">
              <a:latin typeface="Calibri" pitchFamily="34"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dirty="0"/>
              <a:t>Tools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none" baseline="0" dirty="0"/>
              <a:t>SAMHSA-HRSA Center for Integrated Health Solutions Core Competencies: https://www.integration.samhsa.gov/workforce/integration_competencies_final.pdf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Integrated Practice Assessment Tool: </a:t>
            </a:r>
            <a:r>
              <a:rPr lang="en-US" b="0" u="none" baseline="0" dirty="0"/>
              <a:t>IPAT: https://www.integration.samhsa.gov/operations-administration/assessment-tools#IPAT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Agency for Healthcare Research and Quality Integration Playbook: </a:t>
            </a:r>
            <a:r>
              <a:rPr lang="en-US" b="0" u="none" baseline="0" dirty="0"/>
              <a:t>https://integrationacademy.ahrq.gov/playbook/about-playbook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12</a:t>
            </a:fld>
            <a:endParaRPr lang="en-US" dirty="0"/>
          </a:p>
        </p:txBody>
      </p:sp>
    </p:spTree>
    <p:extLst>
      <p:ext uri="{BB962C8B-B14F-4D97-AF65-F5344CB8AC3E}">
        <p14:creationId xmlns:p14="http://schemas.microsoft.com/office/powerpoint/2010/main" val="363127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This is another way to convey the different approaches to integrated care. Review with your audience and discuss where your organization is and where you hope to be (in the short, medium and long terms). This also prompts the opportunity to review your organization’s current state and identify what action steps need to occur to achieve your ideal state. For example, if you are presenting to your leadership, share with them that you currently have to refer all high risk patients to specialty behavioral health and your goal is to increase your team’s capacity to address behavioral health in your setting. Share with them the action steps you plan to take to achieve this.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baseline="0" dirty="0">
              <a:latin typeface="Calibri" pitchFamily="34"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latin typeface="Calibri" pitchFamily="34" charset="0"/>
                <a:ea typeface="ＭＳ Ｐゴシック" pitchFamily="34" charset="-128"/>
              </a:rPr>
              <a:t>Source: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Source: Peek CJ and the National Integration Academy Council. Lexicon for Behavioral Health and Primary Care Integration: AHRQ Publication No.13-IP001-EF. Rockville, MD</a:t>
            </a:r>
          </a:p>
        </p:txBody>
      </p:sp>
      <p:sp>
        <p:nvSpPr>
          <p:cNvPr id="4" name="Slide Number Placeholder 3"/>
          <p:cNvSpPr>
            <a:spLocks noGrp="1"/>
          </p:cNvSpPr>
          <p:nvPr>
            <p:ph type="sldNum" sz="quarter" idx="10"/>
          </p:nvPr>
        </p:nvSpPr>
        <p:spPr/>
        <p:txBody>
          <a:bodyPr/>
          <a:lstStyle/>
          <a:p>
            <a:fld id="{98DD2022-884F-E746-92BA-793BE58D9874}" type="slidenum">
              <a:rPr lang="en-US" smtClean="0"/>
              <a:t>13</a:t>
            </a:fld>
            <a:endParaRPr lang="en-US" dirty="0"/>
          </a:p>
        </p:txBody>
      </p:sp>
    </p:spTree>
    <p:extLst>
      <p:ext uri="{BB962C8B-B14F-4D97-AF65-F5344CB8AC3E}">
        <p14:creationId xmlns:p14="http://schemas.microsoft.com/office/powerpoint/2010/main" val="2542999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These are examples of different stages of integration including coordinated, co-location and integrated care. It will be important to identify where your organization is at currently and where you hope to be. The next step will be to identify goals to achieve integrated care. Use the IPAT or Playbook to determine where you are and where you want to go. </a:t>
            </a:r>
            <a:r>
              <a:rPr lang="en-US" sz="1200" dirty="0"/>
              <a:t>Integrated care models occur along a continuum from Coordination to co-location to fully integrated care. Clinics may be integrating through direct hire, partnership models, virtual integration, or mergers and acquisitions. The models along the continuum include:</a:t>
            </a:r>
          </a:p>
          <a:p>
            <a:pPr marL="742950" lvl="1" indent="-285750">
              <a:buFont typeface="Arial" panose="020B0604020202020204" pitchFamily="34" charset="0"/>
              <a:buChar char="•"/>
            </a:pPr>
            <a:r>
              <a:rPr lang="en-US" sz="1200" b="1" dirty="0"/>
              <a:t>Coordinated care </a:t>
            </a:r>
            <a:r>
              <a:rPr lang="en-US" sz="1200" dirty="0"/>
              <a:t>is the practice of working across health care settings to exchange the most critical pieces of information about a shared patient and help facilitate their access to care.</a:t>
            </a:r>
          </a:p>
          <a:p>
            <a:pPr marL="742950" lvl="1" indent="-285750">
              <a:buFont typeface="Arial" panose="020B0604020202020204" pitchFamily="34" charset="0"/>
              <a:buChar char="•"/>
            </a:pPr>
            <a:r>
              <a:rPr lang="en-US" sz="1200" b="1" dirty="0"/>
              <a:t>Co-location</a:t>
            </a:r>
            <a:r>
              <a:rPr lang="en-US" sz="1200" dirty="0"/>
              <a:t> is the practice of physically locating a behavioral health provider in a primary care or a primary care provider in a mental health setting with access to behavioral health by referral. Benefits of this model can include increased access to care and improved ability of providers to communicate. Many providers begin the integration process with co-location, where participating organizations operate out of separate entities, and establish goals toward developing a more comprehensive model. </a:t>
            </a:r>
          </a:p>
          <a:p>
            <a:pPr marL="742950" lvl="1" indent="-285750">
              <a:buFont typeface="Arial" panose="020B0604020202020204" pitchFamily="34" charset="0"/>
              <a:buChar char="•"/>
            </a:pPr>
            <a:r>
              <a:rPr lang="en-US" sz="1200" b="1" dirty="0"/>
              <a:t>Integrated Care </a:t>
            </a:r>
            <a:r>
              <a:rPr lang="en-US" sz="1200" dirty="0"/>
              <a:t>results from a practice team of primary care and behavioral health clinicians working with patients and families, using a systematic, seamless and cost-effective approach to provide patient-centered care for a defined population. </a:t>
            </a:r>
            <a:endParaRPr lang="en-US" sz="1200" b="0" u="non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baseline="0" dirty="0">
              <a:latin typeface="Calibri" pitchFamily="34"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latin typeface="Calibri" pitchFamily="34" charset="0"/>
                <a:ea typeface="ＭＳ Ｐゴシック" pitchFamily="34" charset="-128"/>
              </a:rPr>
              <a:t>Source: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a:latin typeface="Calibri" pitchFamily="34" charset="0"/>
                <a:ea typeface="ＭＳ Ｐゴシック" pitchFamily="34" charset="-128"/>
              </a:rPr>
              <a:t>https://www.milbank.org/wp-content/uploads/2016/04/Integrating-Primary-Care-Report.pdf</a:t>
            </a:r>
            <a:endParaRPr lang="en-US" dirty="0"/>
          </a:p>
          <a:p>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14</a:t>
            </a:fld>
            <a:endParaRPr lang="en-US" dirty="0"/>
          </a:p>
        </p:txBody>
      </p:sp>
    </p:spTree>
    <p:extLst>
      <p:ext uri="{BB962C8B-B14F-4D97-AF65-F5344CB8AC3E}">
        <p14:creationId xmlns:p14="http://schemas.microsoft.com/office/powerpoint/2010/main" val="865652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These are examples of essential elements of integrated teams from several providers who shared valuable insights and lessons learned on developing effective integrated care teams. It will be important to review the lessons learned and to identify the cultural shifts that may need to occur within your organization to enhance the team and to develop goals and objectives with the team.  For example an organization may need to consider identifying common language among care teams, work to clearly communicate roles and responsibilities, as well as identify common values among the team. Review the Essential Elements and discuss with the team what opportunities exist to enhance the care team. </a:t>
            </a:r>
            <a:endParaRPr lang="en-US" sz="1200" b="0" i="0" u="none" baseline="0" dirty="0">
              <a:latin typeface="Calibri" pitchFamily="34"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dirty="0">
              <a:latin typeface="Calibri" pitchFamily="34"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latin typeface="Calibri" pitchFamily="34" charset="0"/>
                <a:ea typeface="ＭＳ Ｐゴシック" pitchFamily="34" charset="-128"/>
              </a:rPr>
              <a:t>Source: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a:latin typeface="Calibri" pitchFamily="34" charset="0"/>
                <a:ea typeface="ＭＳ Ｐゴシック" pitchFamily="34" charset="-128"/>
              </a:rPr>
              <a:t>https://www.thenationalcouncil.org/wp-content/uploads/2013/10/Essential-Elements-of-an-Integrated-Team_FINAL_3_6_14.pdf</a:t>
            </a:r>
            <a:endParaRPr lang="en-US" b="0" dirty="0"/>
          </a:p>
        </p:txBody>
      </p:sp>
      <p:sp>
        <p:nvSpPr>
          <p:cNvPr id="4" name="Slide Number Placeholder 3"/>
          <p:cNvSpPr>
            <a:spLocks noGrp="1"/>
          </p:cNvSpPr>
          <p:nvPr>
            <p:ph type="sldNum" sz="quarter" idx="10"/>
          </p:nvPr>
        </p:nvSpPr>
        <p:spPr/>
        <p:txBody>
          <a:bodyPr/>
          <a:lstStyle/>
          <a:p>
            <a:fld id="{98DD2022-884F-E746-92BA-793BE58D9874}" type="slidenum">
              <a:rPr lang="en-US" smtClean="0"/>
              <a:t>15</a:t>
            </a:fld>
            <a:endParaRPr lang="en-US" dirty="0"/>
          </a:p>
        </p:txBody>
      </p:sp>
    </p:spTree>
    <p:extLst>
      <p:ext uri="{BB962C8B-B14F-4D97-AF65-F5344CB8AC3E}">
        <p14:creationId xmlns:p14="http://schemas.microsoft.com/office/powerpoint/2010/main" val="756874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sng" kern="1200" dirty="0">
                <a:solidFill>
                  <a:srgbClr val="0F4D7B"/>
                </a:solidFill>
                <a:latin typeface="+mn-lt"/>
              </a:rPr>
              <a:t>Review the following list of principles and discuss with your team. Consider is your organization currently: </a:t>
            </a:r>
            <a:endParaRPr lang="en-US" sz="1100" kern="1200" dirty="0">
              <a:solidFill>
                <a:srgbClr val="0F4D7B"/>
              </a:solidFill>
              <a:latin typeface="+mn-lt"/>
            </a:endParaRPr>
          </a:p>
          <a:p>
            <a:pPr marL="285750" lvl="0" indent="-285750" fontAlgn="auto">
              <a:spcBef>
                <a:spcPts val="0"/>
              </a:spcBef>
              <a:spcAft>
                <a:spcPts val="0"/>
              </a:spcAft>
              <a:buClrTx/>
              <a:buFont typeface="Arial" panose="020B0604020202020204" pitchFamily="34" charset="0"/>
              <a:buChar char="•"/>
            </a:pPr>
            <a:r>
              <a:rPr lang="en-US" sz="1200" kern="1200" dirty="0">
                <a:solidFill>
                  <a:srgbClr val="0F4D7B"/>
                </a:solidFill>
                <a:latin typeface="+mn-lt"/>
              </a:rPr>
              <a:t>Providing team-based care with non-physician staff to support primary care physicians (PCPs) and co-manage treatment </a:t>
            </a:r>
          </a:p>
          <a:p>
            <a:pPr marL="285750" lvl="0" indent="-285750" fontAlgn="auto">
              <a:spcBef>
                <a:spcPts val="0"/>
              </a:spcBef>
              <a:spcAft>
                <a:spcPts val="0"/>
              </a:spcAft>
              <a:buClrTx/>
              <a:buFont typeface="Arial" panose="020B0604020202020204" pitchFamily="34" charset="0"/>
              <a:buChar char="•"/>
            </a:pPr>
            <a:r>
              <a:rPr lang="en-US" sz="1200" kern="1200" dirty="0">
                <a:solidFill>
                  <a:srgbClr val="0F4D7B"/>
                </a:solidFill>
                <a:latin typeface="+mn-lt"/>
              </a:rPr>
              <a:t>Sharing information that facilitates coordination and communication across providers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0F4D7B"/>
                </a:solidFill>
                <a:latin typeface="+mn-lt"/>
              </a:rPr>
              <a:t>Using evidence based screening tools for depression, substance use, anxiety, and other behavioral disorders </a:t>
            </a:r>
          </a:p>
          <a:p>
            <a:pPr marL="285750" lvl="0" indent="-285750" fontAlgn="auto">
              <a:spcBef>
                <a:spcPts val="0"/>
              </a:spcBef>
              <a:spcAft>
                <a:spcPts val="0"/>
              </a:spcAft>
              <a:buClrTx/>
              <a:buFont typeface="Arial" panose="020B0604020202020204" pitchFamily="34" charset="0"/>
              <a:buChar char="•"/>
            </a:pPr>
            <a:r>
              <a:rPr lang="en-US" sz="1200" kern="1200" dirty="0">
                <a:solidFill>
                  <a:srgbClr val="0F4D7B"/>
                </a:solidFill>
                <a:latin typeface="+mn-lt"/>
              </a:rPr>
              <a:t>Providing a systematic review and measurement of patient outcomes using registries and patient tracking tools </a:t>
            </a:r>
          </a:p>
          <a:p>
            <a:pPr marL="285750" lvl="0" indent="-285750" fontAlgn="auto">
              <a:spcBef>
                <a:spcPts val="0"/>
              </a:spcBef>
              <a:spcAft>
                <a:spcPts val="0"/>
              </a:spcAft>
              <a:buClrTx/>
              <a:buFont typeface="Arial" panose="020B0604020202020204" pitchFamily="34" charset="0"/>
              <a:buChar char="•"/>
            </a:pPr>
            <a:r>
              <a:rPr lang="en-US" sz="1200" kern="1200" dirty="0">
                <a:solidFill>
                  <a:srgbClr val="0F4D7B"/>
                </a:solidFill>
                <a:latin typeface="+mn-lt"/>
              </a:rPr>
              <a:t>Engaging with broader community services such as hospitals, housing authorities, to provide comprehensive care and follow up</a:t>
            </a:r>
          </a:p>
          <a:p>
            <a:pPr marL="285750" lvl="0" indent="-285750" fontAlgn="auto">
              <a:spcBef>
                <a:spcPts val="0"/>
              </a:spcBef>
              <a:spcAft>
                <a:spcPts val="0"/>
              </a:spcAft>
              <a:buClrTx/>
              <a:buFont typeface="Arial" panose="020B0604020202020204" pitchFamily="34" charset="0"/>
              <a:buChar char="•"/>
            </a:pPr>
            <a:r>
              <a:rPr lang="en-US" sz="1200" kern="1200" dirty="0">
                <a:solidFill>
                  <a:srgbClr val="0F4D7B"/>
                </a:solidFill>
                <a:latin typeface="+mn-lt"/>
              </a:rPr>
              <a:t>Providing individualized, person-centered care that incorporates family members and caregivers into the treatment plan </a:t>
            </a:r>
          </a:p>
          <a:p>
            <a:pPr marL="0" lvl="0" indent="0" fontAlgn="auto">
              <a:spcBef>
                <a:spcPts val="0"/>
              </a:spcBef>
              <a:spcAft>
                <a:spcPts val="0"/>
              </a:spcAft>
              <a:buClrTx/>
            </a:pPr>
            <a:endParaRPr lang="en-US" sz="1100" kern="1200" dirty="0">
              <a:solidFill>
                <a:srgbClr val="0F4D7B"/>
              </a:solidFill>
              <a:latin typeface="+mn-lt"/>
            </a:endParaRPr>
          </a:p>
          <a:p>
            <a:pPr marL="0" lvl="0" indent="0" fontAlgn="auto">
              <a:spcBef>
                <a:spcPts val="0"/>
              </a:spcBef>
              <a:spcAft>
                <a:spcPts val="0"/>
              </a:spcAft>
              <a:buClrTx/>
            </a:pPr>
            <a:r>
              <a:rPr lang="en-US" sz="1000" b="1" kern="1200" dirty="0">
                <a:solidFill>
                  <a:srgbClr val="0F4D7B"/>
                </a:solidFill>
                <a:latin typeface="+mn-lt"/>
              </a:rPr>
              <a:t>Integrating Behavioral Health into Primary Care </a:t>
            </a:r>
            <a:endParaRPr lang="en-US" sz="1000" kern="1200" dirty="0">
              <a:solidFill>
                <a:srgbClr val="0F4D7B"/>
              </a:solidFill>
              <a:latin typeface="+mn-lt"/>
            </a:endParaRPr>
          </a:p>
          <a:p>
            <a:pPr marL="0" lvl="0" indent="0" fontAlgn="auto">
              <a:spcBef>
                <a:spcPts val="0"/>
              </a:spcBef>
              <a:spcAft>
                <a:spcPts val="0"/>
              </a:spcAft>
              <a:buClrTx/>
            </a:pPr>
            <a:r>
              <a:rPr lang="en-US" sz="1000" b="1" kern="1200" dirty="0">
                <a:solidFill>
                  <a:srgbClr val="0F4D7B"/>
                </a:solidFill>
                <a:latin typeface="+mn-lt"/>
              </a:rPr>
              <a:t>March 2015, pg. ES-3, ICER  </a:t>
            </a:r>
          </a:p>
          <a:p>
            <a:pPr marL="0" lvl="0" indent="0" fontAlgn="auto">
              <a:spcBef>
                <a:spcPts val="0"/>
              </a:spcBef>
              <a:spcAft>
                <a:spcPts val="0"/>
              </a:spcAft>
              <a:buClrTx/>
            </a:pPr>
            <a:r>
              <a:rPr lang="en-US" sz="1000" kern="1200" dirty="0">
                <a:solidFill>
                  <a:srgbClr val="0F4D7B"/>
                </a:solidFill>
                <a:latin typeface="+mn-lt"/>
                <a:hlinkClick r:id="rId3"/>
              </a:rPr>
              <a:t>icer-review.org/wp-content/uploads/2016/01/BHI-CEPAC-REPORT-FINAL-VERSION-FOR-POSTING-MARCH-231.pdf</a:t>
            </a:r>
            <a:endParaRPr lang="en-US" sz="1000" kern="1200" dirty="0">
              <a:solidFill>
                <a:srgbClr val="0F4D7B"/>
              </a:solidFill>
              <a:latin typeface="+mn-lt"/>
            </a:endParaRPr>
          </a:p>
          <a:p>
            <a:endParaRPr lang="en-US" dirty="0"/>
          </a:p>
        </p:txBody>
      </p:sp>
      <p:sp>
        <p:nvSpPr>
          <p:cNvPr id="4" name="Slide Number Placeholder 3"/>
          <p:cNvSpPr>
            <a:spLocks noGrp="1"/>
          </p:cNvSpPr>
          <p:nvPr>
            <p:ph type="sldNum" sz="quarter" idx="10"/>
          </p:nvPr>
        </p:nvSpPr>
        <p:spPr/>
        <p:txBody>
          <a:bodyPr/>
          <a:lstStyle/>
          <a:p>
            <a:fld id="{D60BA38F-8625-4B07-AE2F-F91A39B8DC92}" type="slidenum">
              <a:rPr lang="en-US" smtClean="0"/>
              <a:t>16</a:t>
            </a:fld>
            <a:endParaRPr lang="en-US" dirty="0"/>
          </a:p>
        </p:txBody>
      </p:sp>
    </p:spTree>
    <p:extLst>
      <p:ext uri="{BB962C8B-B14F-4D97-AF65-F5344CB8AC3E}">
        <p14:creationId xmlns:p14="http://schemas.microsoft.com/office/powerpoint/2010/main" val="368637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Facilitator Notes</a:t>
            </a:r>
            <a:endParaRPr lang="en-US" sz="1200" b="0" u="sng" dirty="0"/>
          </a:p>
          <a:p>
            <a:pPr marL="171450" indent="-171450">
              <a:buFont typeface="Arial" panose="020B0604020202020204" pitchFamily="34" charset="0"/>
              <a:buChar char="•"/>
            </a:pPr>
            <a:r>
              <a:rPr lang="en-US" b="0" dirty="0"/>
              <a:t>These are examples of integrated behavioral health services. There are other approaches and this is simply a list of examples.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You may choose to highlight:</a:t>
            </a:r>
            <a:r>
              <a:rPr lang="en-US" b="0" baseline="0" dirty="0"/>
              <a:t> S</a:t>
            </a:r>
            <a:r>
              <a:rPr lang="en-US" b="0" dirty="0"/>
              <a:t>creening, Brief Intervention, Referral to Treatment (SBIRT), psychiatric consultation model (Collaborative</a:t>
            </a:r>
            <a:r>
              <a:rPr lang="en-US" b="0" baseline="0" dirty="0"/>
              <a:t> Care – AIMS Center)</a:t>
            </a:r>
            <a:r>
              <a:rPr lang="en-US" b="0" dirty="0"/>
              <a:t>, or other models that align with your organization’s focus and services that can be paid for in your state. For example, in many states, providers</a:t>
            </a:r>
            <a:r>
              <a:rPr lang="en-US" b="0" baseline="0" dirty="0"/>
              <a:t> can</a:t>
            </a:r>
            <a:r>
              <a:rPr lang="en-US" b="0" dirty="0"/>
              <a:t> bill Medicaid for Screening services. It will be important to understand what services are reimbursable in your state and what qualifications are necessary to bill for services. </a:t>
            </a:r>
          </a:p>
        </p:txBody>
      </p:sp>
      <p:sp>
        <p:nvSpPr>
          <p:cNvPr id="4" name="Slide Number Placeholder 3"/>
          <p:cNvSpPr>
            <a:spLocks noGrp="1"/>
          </p:cNvSpPr>
          <p:nvPr>
            <p:ph type="sldNum" sz="quarter" idx="10"/>
          </p:nvPr>
        </p:nvSpPr>
        <p:spPr/>
        <p:txBody>
          <a:bodyPr/>
          <a:lstStyle/>
          <a:p>
            <a:fld id="{D60BA38F-8625-4B07-AE2F-F91A39B8DC92}" type="slidenum">
              <a:rPr lang="en-US" smtClean="0"/>
              <a:t>17</a:t>
            </a:fld>
            <a:endParaRPr lang="en-US" dirty="0"/>
          </a:p>
        </p:txBody>
      </p:sp>
    </p:spTree>
    <p:extLst>
      <p:ext uri="{BB962C8B-B14F-4D97-AF65-F5344CB8AC3E}">
        <p14:creationId xmlns:p14="http://schemas.microsoft.com/office/powerpoint/2010/main" val="553869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This is a deeper dive into one example. You may choose to highlight a different model that will resonate with your audience.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dirty="0"/>
              <a:t>Helpful Tool: </a:t>
            </a:r>
            <a:r>
              <a:rPr lang="en-US" sz="1200" dirty="0"/>
              <a:t>Guide to implementing Collaborative Care: https://aims.uw.edu/collaborative-care/implementation-guide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a:t>Source: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none" baseline="0" dirty="0"/>
              <a:t>http://www.nejm.org/doi/pdf/10.1056/NEJMp1614134 </a:t>
            </a:r>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18</a:t>
            </a:fld>
            <a:endParaRPr lang="en-US" dirty="0"/>
          </a:p>
        </p:txBody>
      </p:sp>
    </p:spTree>
    <p:extLst>
      <p:ext uri="{BB962C8B-B14F-4D97-AF65-F5344CB8AC3E}">
        <p14:creationId xmlns:p14="http://schemas.microsoft.com/office/powerpoint/2010/main" val="865652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The purpose of this section is to build the case for integration in your organization.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You may ask the group to reflect on why integrated care is important for your organization and to highlight areas where you are doing well and those components</a:t>
            </a:r>
            <a:r>
              <a:rPr lang="en-US" b="1" u="none" baseline="0" dirty="0"/>
              <a:t> </a:t>
            </a:r>
            <a:r>
              <a:rPr lang="en-US" b="0" u="none" baseline="0" dirty="0"/>
              <a:t>that you would like to establish goals to improve. </a:t>
            </a:r>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19</a:t>
            </a:fld>
            <a:endParaRPr lang="en-US" dirty="0"/>
          </a:p>
        </p:txBody>
      </p:sp>
    </p:spTree>
    <p:extLst>
      <p:ext uri="{BB962C8B-B14F-4D97-AF65-F5344CB8AC3E}">
        <p14:creationId xmlns:p14="http://schemas.microsoft.com/office/powerpoint/2010/main" val="2170086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indent="-171450">
              <a:buFont typeface="Arial" panose="020B0604020202020204" pitchFamily="34" charset="0"/>
              <a:buChar char="•"/>
            </a:pPr>
            <a:r>
              <a:rPr lang="en-US" b="0" dirty="0"/>
              <a:t>This quote </a:t>
            </a:r>
            <a:r>
              <a:rPr lang="en-US" dirty="0"/>
              <a:t>is an example of points to cover to help make the case for integration. There are several statistics </a:t>
            </a:r>
            <a:r>
              <a:rPr lang="en-US" b="0" dirty="0"/>
              <a:t>and </a:t>
            </a:r>
            <a:r>
              <a:rPr lang="en-US" dirty="0"/>
              <a:t>studies that can be shared </a:t>
            </a:r>
            <a:r>
              <a:rPr lang="en-US" b="0" dirty="0"/>
              <a:t>- </a:t>
            </a:r>
            <a:r>
              <a:rPr lang="en-US" dirty="0"/>
              <a:t>patient success stories </a:t>
            </a:r>
            <a:r>
              <a:rPr lang="en-US" b="0" strike="noStrike" dirty="0"/>
              <a:t>are helpful</a:t>
            </a:r>
            <a:r>
              <a:rPr lang="en-US" b="0" strike="noStrike" baseline="0" dirty="0"/>
              <a:t> as well.</a:t>
            </a:r>
            <a:r>
              <a:rPr lang="en-US" b="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b="1" u="sng" dirty="0"/>
              <a:t>Facilitator prompt: </a:t>
            </a:r>
            <a:r>
              <a:rPr lang="en-US" sz="1200" dirty="0"/>
              <a:t>Why might an integrated care approach improve care for a person living with depression, diabetes and coronary heart disease (consider the key components to integration):</a:t>
            </a:r>
          </a:p>
          <a:p>
            <a:pPr marL="628650" lvl="1" indent="-171450">
              <a:buFont typeface="Arial" panose="020B0604020202020204" pitchFamily="34" charset="0"/>
              <a:buChar char="•"/>
            </a:pPr>
            <a:r>
              <a:rPr lang="en-US" sz="1200" dirty="0"/>
              <a:t>Interdisciplinary team addressing both behavioral health and health concerns collaboratively</a:t>
            </a:r>
          </a:p>
          <a:p>
            <a:pPr marL="628650" lvl="1" indent="-171450">
              <a:buFont typeface="Arial" panose="020B0604020202020204" pitchFamily="34" charset="0"/>
              <a:buChar char="•"/>
            </a:pPr>
            <a:r>
              <a:rPr lang="en-US" sz="1200" dirty="0"/>
              <a:t>Single EHR to document </a:t>
            </a:r>
          </a:p>
          <a:p>
            <a:pPr marL="628650" lvl="1" indent="-171450">
              <a:buFont typeface="Arial" panose="020B0604020202020204" pitchFamily="34" charset="0"/>
              <a:buChar char="•"/>
            </a:pPr>
            <a:r>
              <a:rPr lang="en-US" sz="1200" dirty="0"/>
              <a:t>Population health management tools to monitor health outcomes</a:t>
            </a:r>
          </a:p>
          <a:p>
            <a:pPr marL="628650" lvl="1" indent="-171450">
              <a:buFont typeface="Arial" panose="020B0604020202020204" pitchFamily="34" charset="0"/>
              <a:buChar char="•"/>
            </a:pPr>
            <a:r>
              <a:rPr lang="en-US" sz="1200" dirty="0"/>
              <a:t>One treatment plan</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The </a:t>
            </a:r>
            <a:r>
              <a:rPr lang="en-US" sz="1200" i="1" dirty="0"/>
              <a:t>British Medical Journal</a:t>
            </a:r>
            <a:r>
              <a:rPr lang="en-US" sz="1200" dirty="0"/>
              <a:t> found that when primary care practices used a care manager (a social worker, nurse or psychologist) to help them treat older adults with depression, the patients were 24% less likely to die compared with those in usual care.</a:t>
            </a:r>
          </a:p>
          <a:p>
            <a:pPr marL="171450" indent="-171450">
              <a:buFont typeface="Arial" panose="020B0604020202020204" pitchFamily="34" charset="0"/>
              <a:buChar char="•"/>
            </a:pPr>
            <a:r>
              <a:rPr lang="en-US" sz="1200" dirty="0"/>
              <a:t>Depression occurs in up to 20% of patients with diabetes and coronary heart disease—two of the most common conditions in primary care—and patients who suffer from both problems are less likely to make lifestyle changes and adhere to medication regimens. </a:t>
            </a:r>
          </a:p>
          <a:p>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20</a:t>
            </a:fld>
            <a:endParaRPr lang="en-US" dirty="0"/>
          </a:p>
        </p:txBody>
      </p:sp>
    </p:spTree>
    <p:extLst>
      <p:ext uri="{BB962C8B-B14F-4D97-AF65-F5344CB8AC3E}">
        <p14:creationId xmlns:p14="http://schemas.microsoft.com/office/powerpoint/2010/main" val="80307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Note to presenter:</a:t>
            </a:r>
          </a:p>
          <a:p>
            <a:pPr marL="171450" indent="-171450">
              <a:buFont typeface="Arial" panose="020B0604020202020204" pitchFamily="34" charset="0"/>
              <a:buChar char="•"/>
            </a:pPr>
            <a:endParaRPr lang="en-US" sz="1200" dirty="0"/>
          </a:p>
          <a:p>
            <a:pPr marL="628650" lvl="1" indent="-171450">
              <a:buFont typeface="Arial" panose="020B0604020202020204" pitchFamily="34" charset="0"/>
              <a:buChar char="•"/>
            </a:pPr>
            <a:r>
              <a:rPr lang="en-US" sz="1200" dirty="0"/>
              <a:t>The ability to demonstrate financial value and return on investment and ultimately, sustainability, will be critical to the </a:t>
            </a:r>
            <a:r>
              <a:rPr lang="en-US" sz="1200" b="0" dirty="0">
                <a:solidFill>
                  <a:srgbClr val="FF0000"/>
                </a:solidFill>
              </a:rPr>
              <a:t>viability</a:t>
            </a:r>
            <a:r>
              <a:rPr lang="en-US" sz="1200" b="1" baseline="0" dirty="0">
                <a:solidFill>
                  <a:srgbClr val="FF0000"/>
                </a:solidFill>
              </a:rPr>
              <a:t> </a:t>
            </a:r>
            <a:r>
              <a:rPr lang="en-US" sz="1200" dirty="0"/>
              <a:t>of integrated behavioral health services </a:t>
            </a:r>
            <a:r>
              <a:rPr lang="en-US" sz="1200" b="0" dirty="0"/>
              <a:t>in your </a:t>
            </a:r>
            <a:r>
              <a:rPr lang="en-US" sz="1200" b="0" strike="noStrike" dirty="0"/>
              <a:t>organization</a:t>
            </a:r>
            <a:r>
              <a:rPr lang="en-US" sz="1200" b="0" dirty="0"/>
              <a:t>. </a:t>
            </a:r>
          </a:p>
          <a:p>
            <a:pPr marL="628650" lvl="1" indent="-171450">
              <a:buFont typeface="Arial" panose="020B0604020202020204" pitchFamily="34" charset="0"/>
              <a:buChar char="•"/>
            </a:pPr>
            <a:r>
              <a:rPr lang="en-US" sz="1200" dirty="0"/>
              <a:t>The ability to track revenue and value surrounding the implementation of integrated care can serve as a benchmark for organizations to help not only develop, but also sustain and grow, in your organization’s</a:t>
            </a:r>
            <a:r>
              <a:rPr lang="en-US" sz="1200" b="1" dirty="0"/>
              <a:t> </a:t>
            </a:r>
            <a:r>
              <a:rPr lang="en-US" sz="1200" dirty="0"/>
              <a:t>integrated care model.</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2</a:t>
            </a:fld>
            <a:endParaRPr lang="en-US" dirty="0"/>
          </a:p>
        </p:txBody>
      </p:sp>
    </p:spTree>
    <p:extLst>
      <p:ext uri="{BB962C8B-B14F-4D97-AF65-F5344CB8AC3E}">
        <p14:creationId xmlns:p14="http://schemas.microsoft.com/office/powerpoint/2010/main" val="577443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none" baseline="0" dirty="0"/>
              <a:t>Take this opportunity to reflect and share your organization’s mission to the audience. Consider: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How does integrated care fit into your organization mission?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What are the current gaps and opportunities to enhance care?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What workforce training is needed?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What administrative changes are necessary?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What are the benefits of working at your organization?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Do you have an action plan with SMART (Specific, Measurable, Achievable, and Relevant) goals included?</a:t>
            </a:r>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21</a:t>
            </a:fld>
            <a:endParaRPr lang="en-US" dirty="0"/>
          </a:p>
        </p:txBody>
      </p:sp>
    </p:spTree>
    <p:extLst>
      <p:ext uri="{BB962C8B-B14F-4D97-AF65-F5344CB8AC3E}">
        <p14:creationId xmlns:p14="http://schemas.microsoft.com/office/powerpoint/2010/main" val="279480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Include numbers of unique patients per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Include data on prevalence of substance use disorders, mental illness and health conditions of your patient population.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Discuss co-occurrence of physical health concerns and behavioral health (e.g. diabetes and depression)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Highlight integration efforts at your organizations. What steps have been taken? What needs to improve? Who are the champions?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Discuss workforce capacity. How are your providers trained in integrated care? How is your organization training and educating existing and future staff in integration? What established medical</a:t>
            </a:r>
            <a:r>
              <a:rPr lang="en-US" b="1" u="none" baseline="0" dirty="0"/>
              <a:t>,</a:t>
            </a:r>
            <a:r>
              <a:rPr lang="en-US" b="0" u="none" baseline="0" dirty="0"/>
              <a:t> psychology or social work school partnerships are in place to build the workforce?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22</a:t>
            </a:fld>
            <a:endParaRPr lang="en-US" dirty="0"/>
          </a:p>
        </p:txBody>
      </p:sp>
    </p:spTree>
    <p:extLst>
      <p:ext uri="{BB962C8B-B14F-4D97-AF65-F5344CB8AC3E}">
        <p14:creationId xmlns:p14="http://schemas.microsoft.com/office/powerpoint/2010/main" val="2879536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Build off the organizational self assessment tools (IPAT and AHRQ playbook).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Use this slide as a springboard to begin setting goals. </a:t>
            </a:r>
          </a:p>
          <a:p>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23</a:t>
            </a:fld>
            <a:endParaRPr lang="en-US" dirty="0"/>
          </a:p>
        </p:txBody>
      </p:sp>
    </p:spTree>
    <p:extLst>
      <p:ext uri="{BB962C8B-B14F-4D97-AF65-F5344CB8AC3E}">
        <p14:creationId xmlns:p14="http://schemas.microsoft.com/office/powerpoint/2010/main" val="47464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A</a:t>
            </a:r>
            <a:r>
              <a:rPr lang="en-US" sz="1200" b="0" baseline="0" dirty="0"/>
              <a:t> reminder that quotes and stories are always good to include; patient quotes (anonymously attributed can be an effective message)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If there is a name that people commonly know, this is always good to highlight.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Consider highlighting how an integrated approach to care can support organizational efforts to be a culturally competent provider organization.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p:txBody>
      </p:sp>
      <p:sp>
        <p:nvSpPr>
          <p:cNvPr id="4" name="Slide Number Placeholder 3"/>
          <p:cNvSpPr>
            <a:spLocks noGrp="1"/>
          </p:cNvSpPr>
          <p:nvPr>
            <p:ph type="sldNum" sz="quarter" idx="10"/>
          </p:nvPr>
        </p:nvSpPr>
        <p:spPr/>
        <p:txBody>
          <a:bodyPr/>
          <a:lstStyle/>
          <a:p>
            <a:fld id="{98DD2022-884F-E746-92BA-793BE58D9874}" type="slidenum">
              <a:rPr lang="en-US" smtClean="0"/>
              <a:t>24</a:t>
            </a:fld>
            <a:endParaRPr lang="en-US" dirty="0"/>
          </a:p>
        </p:txBody>
      </p:sp>
    </p:spTree>
    <p:extLst>
      <p:ext uri="{BB962C8B-B14F-4D97-AF65-F5344CB8AC3E}">
        <p14:creationId xmlns:p14="http://schemas.microsoft.com/office/powerpoint/2010/main" val="2177587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a:t>
            </a:r>
            <a:r>
              <a:rPr lang="en-US" sz="1200" baseline="0" dirty="0"/>
              <a:t>re are many tools available to measure costs of behavioral health services. Measuring your costs and value can help make the case under Delivery System Reform and Value Based Purchasing.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t>One such tool is MTM Services who offers consultation in this area. www.mtmservices.org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t>Other tools include: </a:t>
            </a:r>
            <a:r>
              <a:rPr lang="en-US" b="0" dirty="0"/>
              <a:t>the AIMS Center, https://aims.uw.edu/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t>You may also have resources in your state that are working toward tracking value. Link to these and share how they are being used or how you plan to use them in your integrated care planning.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t>Helpful tool: NACHC “Making the Business Case” highlights the key areas to help build the business case for integrating behavioral health services https://www.integration.samhsa.gov/resource/the-business-case-for-the-integration-of-behavioral-health-and-primary-care </a:t>
            </a:r>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25</a:t>
            </a:fld>
            <a:endParaRPr lang="en-US" dirty="0"/>
          </a:p>
        </p:txBody>
      </p:sp>
    </p:spTree>
    <p:extLst>
      <p:ext uri="{BB962C8B-B14F-4D97-AF65-F5344CB8AC3E}">
        <p14:creationId xmlns:p14="http://schemas.microsoft.com/office/powerpoint/2010/main" val="2802741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slide highlights</a:t>
            </a:r>
            <a:r>
              <a:rPr lang="en-US" sz="1200" baseline="0" dirty="0"/>
              <a:t> </a:t>
            </a:r>
            <a:r>
              <a:rPr lang="en-US" sz="1200" dirty="0"/>
              <a:t>how</a:t>
            </a:r>
            <a:r>
              <a:rPr lang="en-US" sz="1200" baseline="0" dirty="0"/>
              <a:t> to measure the value of integrated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Your organization’s goal may be to establish this formula to measure the value or to evaluate the data you have.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This </a:t>
            </a:r>
            <a:r>
              <a:rPr lang="en-US" sz="1200" b="0" baseline="0" dirty="0"/>
              <a:t>information is a place </a:t>
            </a:r>
            <a:r>
              <a:rPr lang="en-US" sz="1200" baseline="0" dirty="0"/>
              <a:t>to start. There may be other data points to consider. </a:t>
            </a:r>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26</a:t>
            </a:fld>
            <a:endParaRPr lang="en-US" dirty="0"/>
          </a:p>
        </p:txBody>
      </p:sp>
    </p:spTree>
    <p:extLst>
      <p:ext uri="{BB962C8B-B14F-4D97-AF65-F5344CB8AC3E}">
        <p14:creationId xmlns:p14="http://schemas.microsoft.com/office/powerpoint/2010/main" val="4066823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a:t>
            </a:r>
            <a:r>
              <a:rPr lang="en-US" sz="1200" baseline="0" dirty="0"/>
              <a:t> key is to discuss how your organization will measure value. Do you have a plan in 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This is also an opportunity to evaluate your workflows and efficiencies and to have a conversation about </a:t>
            </a:r>
            <a:r>
              <a:rPr lang="en-US" sz="1200" b="0" baseline="0" dirty="0"/>
              <a:t>the integrated care team and provider mix - </a:t>
            </a:r>
            <a:r>
              <a:rPr lang="en-US" sz="1200" baseline="0" dirty="0"/>
              <a:t>what is working well and what is not. </a:t>
            </a:r>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27</a:t>
            </a:fld>
            <a:endParaRPr lang="en-US" dirty="0"/>
          </a:p>
        </p:txBody>
      </p:sp>
    </p:spTree>
    <p:extLst>
      <p:ext uri="{BB962C8B-B14F-4D97-AF65-F5344CB8AC3E}">
        <p14:creationId xmlns:p14="http://schemas.microsoft.com/office/powerpoint/2010/main" val="1590550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is one definition of benchmarking.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Benchmarking is important to assess performance. Discuss with your team whether you are currently using benchmarking as a tool or what steps need to take place to establish benchmarking goals.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Source: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Knox, L. Brach, C. Practice Facilitation Handbook: </a:t>
            </a:r>
            <a:r>
              <a:rPr lang="en-US" u="sng" dirty="0">
                <a:hlinkClick r:id="rId3"/>
              </a:rPr>
              <a:t>Module 7. Measuring and Benchmarking Clinical Performance</a:t>
            </a:r>
            <a:r>
              <a:rPr lang="en-US" dirty="0"/>
              <a:t>. June 2013. Agency for Healthcare Research and Quality. Rockville, MD. </a:t>
            </a:r>
            <a:r>
              <a:rPr lang="en-US" u="sng" dirty="0">
                <a:hlinkClick r:id="rId4"/>
              </a:rPr>
              <a:t>http://www.ahrq.gov/professionals/prevention-chronic-care/improve/system/pfhandbook/index.html</a:t>
            </a:r>
            <a:r>
              <a:rPr lang="en-US" dirty="0"/>
              <a:t> 4/29/2016.</a:t>
            </a:r>
          </a:p>
          <a:p>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28</a:t>
            </a:fld>
            <a:endParaRPr lang="en-US" dirty="0"/>
          </a:p>
        </p:txBody>
      </p:sp>
    </p:spTree>
    <p:extLst>
      <p:ext uri="{BB962C8B-B14F-4D97-AF65-F5344CB8AC3E}">
        <p14:creationId xmlns:p14="http://schemas.microsoft.com/office/powerpoint/2010/main" val="2333320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Facilitator Notes</a:t>
            </a:r>
          </a:p>
          <a:p>
            <a:pPr marL="171450" indent="-171450">
              <a:buFont typeface="Arial" panose="020B0604020202020204" pitchFamily="34" charset="0"/>
              <a:buChar char="•"/>
            </a:pPr>
            <a:r>
              <a:rPr lang="en-US" dirty="0"/>
              <a:t>Teams can view the recorded webinar on the slide above to learn more about benchmarking </a:t>
            </a:r>
            <a:r>
              <a:rPr lang="en-US" b="0" dirty="0"/>
              <a:t>and how it fits within the model of integration that you choose.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29</a:t>
            </a:fld>
            <a:endParaRPr lang="en-US" dirty="0"/>
          </a:p>
        </p:txBody>
      </p:sp>
    </p:spTree>
    <p:extLst>
      <p:ext uri="{BB962C8B-B14F-4D97-AF65-F5344CB8AC3E}">
        <p14:creationId xmlns:p14="http://schemas.microsoft.com/office/powerpoint/2010/main" val="918828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Your team will establish what benchmark targets to develop and should consider developing a dashboard to monitor continuous quality improvement.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Examples of benchmarking targets include the following National Committee on Quality Assurance Standards for Medical Homes, https://www.integration.samhsa.gov/integrated-care-models/Behavioral_Health_Integration_and_the_Patient_Centered_Medical_Home_FINAL.pdf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Benchmarking Targets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Team-based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100% of care plans will be integrated as evidenced by inclusion of both behavioral and physical health goals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dirty="0"/>
              <a:t>Population Health Management</a:t>
            </a:r>
            <a:r>
              <a:rPr lang="en-US" b="0" u="none" dirty="0"/>
              <a:t>	</a:t>
            </a:r>
          </a:p>
          <a:p>
            <a:pPr marL="171450" indent="-171450">
              <a:buFont typeface="Arial" panose="020B0604020202020204" pitchFamily="34" charset="0"/>
              <a:buChar char="•"/>
            </a:pPr>
            <a:r>
              <a:rPr lang="en-US" altLang="en-US" dirty="0"/>
              <a:t>100% of patients are screened for depression, anxiety and substance use disorders </a:t>
            </a:r>
            <a:r>
              <a:rPr lang="en-US" altLang="en-US" b="0" dirty="0"/>
              <a:t>annually </a:t>
            </a:r>
          </a:p>
          <a:p>
            <a:pPr marL="171450" indent="-171450">
              <a:buFont typeface="Arial" panose="020B0604020202020204" pitchFamily="34" charset="0"/>
              <a:buChar char="•"/>
            </a:pPr>
            <a:r>
              <a:rPr lang="en-US" altLang="en-US" dirty="0"/>
              <a:t>Blood pressure, with the date of update for more than 80% of patients 3 years and older+</a:t>
            </a:r>
          </a:p>
          <a:p>
            <a:pPr marL="171450" indent="-171450">
              <a:buFont typeface="Arial" panose="020B0604020202020204" pitchFamily="34" charset="0"/>
              <a:buChar char="•"/>
            </a:pPr>
            <a:r>
              <a:rPr lang="en-US" altLang="en-US" dirty="0"/>
              <a:t>System plots and displays growth charts (length/height, weight and head circumference) and BMI for at least 80% of patients 0-20 years+</a:t>
            </a:r>
          </a:p>
          <a:p>
            <a:pPr marL="171450" indent="-171450">
              <a:buFont typeface="Arial" panose="020B0604020202020204" pitchFamily="34" charset="0"/>
              <a:buChar char="•"/>
            </a:pPr>
            <a:r>
              <a:rPr lang="en-US" altLang="en-US" dirty="0"/>
              <a:t>Status of tobacco use for patients 13 years and older for more than 80% of patients+</a:t>
            </a:r>
          </a:p>
          <a:p>
            <a:pPr marL="171450" indent="-171450">
              <a:buFont typeface="Arial" panose="020B0604020202020204" pitchFamily="34" charset="0"/>
              <a:buChar char="•"/>
            </a:pPr>
            <a:r>
              <a:rPr lang="en-US" altLang="en-US" dirty="0"/>
              <a:t>Status of prescription medications with date of updates for more than 80% of patients</a:t>
            </a:r>
          </a:p>
          <a:p>
            <a:r>
              <a:rPr lang="en-US" b="1" dirty="0"/>
              <a:t>Care Management Support</a:t>
            </a:r>
          </a:p>
          <a:p>
            <a:pPr marL="171450" indent="-171450">
              <a:buFont typeface="Arial" panose="020B0604020202020204" pitchFamily="34" charset="0"/>
              <a:buChar char="•"/>
            </a:pPr>
            <a:r>
              <a:rPr lang="en-US" dirty="0"/>
              <a:t>100% of high risk patients identified and referred for complex care management </a:t>
            </a:r>
          </a:p>
          <a:p>
            <a:pPr marL="0" indent="0">
              <a:buFont typeface="Arial" panose="020B0604020202020204" pitchFamily="34" charset="0"/>
              <a:buNone/>
            </a:pPr>
            <a:r>
              <a:rPr lang="en-US" b="1" dirty="0"/>
              <a:t>Care Coordination and Transitions</a:t>
            </a:r>
          </a:p>
          <a:p>
            <a:pPr marL="171450" indent="-171450">
              <a:buFont typeface="Arial" panose="020B0604020202020204" pitchFamily="34" charset="0"/>
              <a:buChar char="•"/>
            </a:pPr>
            <a:r>
              <a:rPr lang="en-US" dirty="0"/>
              <a:t>100% of referrals checked to confirm patient attended referral appointment</a:t>
            </a:r>
          </a:p>
        </p:txBody>
      </p:sp>
      <p:sp>
        <p:nvSpPr>
          <p:cNvPr id="4" name="Slide Number Placeholder 3"/>
          <p:cNvSpPr>
            <a:spLocks noGrp="1"/>
          </p:cNvSpPr>
          <p:nvPr>
            <p:ph type="sldNum" sz="quarter" idx="10"/>
          </p:nvPr>
        </p:nvSpPr>
        <p:spPr/>
        <p:txBody>
          <a:bodyPr/>
          <a:lstStyle/>
          <a:p>
            <a:fld id="{98DD2022-884F-E746-92BA-793BE58D9874}" type="slidenum">
              <a:rPr lang="en-US" smtClean="0"/>
              <a:t>30</a:t>
            </a:fld>
            <a:endParaRPr lang="en-US" dirty="0"/>
          </a:p>
        </p:txBody>
      </p:sp>
    </p:spTree>
    <p:extLst>
      <p:ext uri="{BB962C8B-B14F-4D97-AF65-F5344CB8AC3E}">
        <p14:creationId xmlns:p14="http://schemas.microsoft.com/office/powerpoint/2010/main" val="165822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a:t>
            </a:r>
            <a:r>
              <a:rPr lang="en-US" b="1" u="sng" baseline="0" dirty="0"/>
              <a:t> Notes</a:t>
            </a:r>
          </a:p>
          <a:p>
            <a:pPr marL="171450" indent="-171450">
              <a:buFont typeface="Arial" panose="020B0604020202020204" pitchFamily="34" charset="0"/>
              <a:buChar char="•"/>
            </a:pPr>
            <a:r>
              <a:rPr lang="en-US" b="0" u="none" baseline="0" dirty="0"/>
              <a:t>Customize with quote that will be meaningful to the audience. For example, if you are presenting to a team of primary care providers, consider a quote from a physician or nurse champion or a patient. If you are presenting to a team of legislators, include a quote from a legislator or patient story. </a:t>
            </a:r>
          </a:p>
          <a:p>
            <a:pPr marL="0" indent="0">
              <a:buFont typeface="Arial" panose="020B0604020202020204" pitchFamily="34" charset="0"/>
              <a:buNone/>
            </a:pPr>
            <a:endParaRPr lang="en-US" b="0" u="none" dirty="0"/>
          </a:p>
        </p:txBody>
      </p:sp>
      <p:sp>
        <p:nvSpPr>
          <p:cNvPr id="4" name="Slide Number Placeholder 3"/>
          <p:cNvSpPr>
            <a:spLocks noGrp="1"/>
          </p:cNvSpPr>
          <p:nvPr>
            <p:ph type="sldNum" sz="quarter" idx="10"/>
          </p:nvPr>
        </p:nvSpPr>
        <p:spPr/>
        <p:txBody>
          <a:bodyPr/>
          <a:lstStyle/>
          <a:p>
            <a:fld id="{98DD2022-884F-E746-92BA-793BE58D9874}" type="slidenum">
              <a:rPr lang="en-US" smtClean="0"/>
              <a:t>4</a:t>
            </a:fld>
            <a:endParaRPr lang="en-US" dirty="0"/>
          </a:p>
        </p:txBody>
      </p:sp>
    </p:spTree>
    <p:extLst>
      <p:ext uri="{BB962C8B-B14F-4D97-AF65-F5344CB8AC3E}">
        <p14:creationId xmlns:p14="http://schemas.microsoft.com/office/powerpoint/2010/main" val="592474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indent="-171450">
              <a:buFont typeface="Arial" panose="020B0604020202020204" pitchFamily="34" charset="0"/>
              <a:buChar char="•"/>
            </a:pPr>
            <a:r>
              <a:rPr lang="en-US" dirty="0"/>
              <a:t>There are tools that can provide minimum productivity and capacity benchmarks for </a:t>
            </a:r>
            <a:r>
              <a:rPr lang="en-US" b="0" dirty="0"/>
              <a:t>sustainability of integration. </a:t>
            </a:r>
          </a:p>
          <a:p>
            <a:pPr marL="171450" indent="-171450">
              <a:buFont typeface="Arial" panose="020B0604020202020204" pitchFamily="34" charset="0"/>
              <a:buChar char="•"/>
            </a:pPr>
            <a:r>
              <a:rPr lang="en-US" dirty="0"/>
              <a:t>Goals should</a:t>
            </a:r>
            <a:r>
              <a:rPr lang="en-US" baseline="0" dirty="0"/>
              <a:t> be m</a:t>
            </a:r>
            <a:r>
              <a:rPr lang="en-US" dirty="0"/>
              <a:t>easured against national benchmarks that will ensure an organization’s ability to set benchmarks that keep the program sustainable and are achievable by providers. </a:t>
            </a:r>
          </a:p>
          <a:p>
            <a:pPr marL="171450" indent="-171450">
              <a:buFont typeface="Arial" panose="020B0604020202020204" pitchFamily="34" charset="0"/>
              <a:buChar char="•"/>
            </a:pPr>
            <a:r>
              <a:rPr lang="en-US" dirty="0"/>
              <a:t>There are multiple tools available for use by organizations, including MTM services</a:t>
            </a:r>
            <a:r>
              <a:rPr lang="en-US" baseline="0" dirty="0"/>
              <a:t> and</a:t>
            </a:r>
            <a:r>
              <a:rPr lang="en-US" dirty="0"/>
              <a:t> the AIMS Center.</a:t>
            </a:r>
          </a:p>
          <a:p>
            <a:pPr marL="171450" indent="-171450">
              <a:buFont typeface="Arial" panose="020B0604020202020204" pitchFamily="34" charset="0"/>
              <a:buChar char="•"/>
            </a:pPr>
            <a:r>
              <a:rPr lang="en-US" dirty="0"/>
              <a:t>An organization’s ability to utilize a tool will help them decrease costs for behavioral health programs by optimizing provider time.</a:t>
            </a:r>
          </a:p>
          <a:p>
            <a:endParaRPr lang="en-US" dirty="0"/>
          </a:p>
          <a:p>
            <a:r>
              <a:rPr lang="en-US"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https://www.mtmservices.org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hlinkClick r:id="rId3"/>
              </a:rPr>
              <a:t>https://aims.uw.edu/</a:t>
            </a: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hlinkClick r:id="rId4"/>
              </a:rPr>
              <a:t>Eugene Farley Center COACH Tool: </a:t>
            </a:r>
            <a:r>
              <a:rPr lang="en-US" sz="1200" dirty="0">
                <a:hlinkClick r:id="rId4"/>
              </a:rPr>
              <a:t>http://farleyhealthpolicycenter.org/tools-maps/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31</a:t>
            </a:fld>
            <a:endParaRPr lang="en-US" dirty="0"/>
          </a:p>
        </p:txBody>
      </p:sp>
    </p:spTree>
    <p:extLst>
      <p:ext uri="{BB962C8B-B14F-4D97-AF65-F5344CB8AC3E}">
        <p14:creationId xmlns:p14="http://schemas.microsoft.com/office/powerpoint/2010/main" val="511059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indent="-171450">
              <a:buFont typeface="Arial" panose="020B0604020202020204" pitchFamily="34" charset="0"/>
              <a:buChar char="•"/>
            </a:pPr>
            <a:r>
              <a:rPr lang="en-US" dirty="0"/>
              <a:t>This slide</a:t>
            </a:r>
            <a:r>
              <a:rPr lang="en-US" baseline="0" dirty="0"/>
              <a:t> highlights value-based payments and improved quality outcomes. The Centers for Medicare &amp; Medicaid Services is a good resource that provides information on what value-based </a:t>
            </a:r>
            <a:r>
              <a:rPr lang="en-US" b="0" baseline="0" dirty="0"/>
              <a:t>programs are, why they are important. and information on examples of value-based programs. Review the CMS website and highlight a program that may be relevant to your audience and is a good fit with your organization.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Source</a:t>
            </a:r>
            <a:br>
              <a:rPr lang="en-US" baseline="0" dirty="0"/>
            </a:br>
            <a:r>
              <a:rPr lang="en-US" baseline="0" dirty="0"/>
              <a:t>https://www.cms.gov/Medicare/Quality-Initiatives-Patient-Assessment-Instruments/Value-Based-Programs/Value-Based-Programs.html</a:t>
            </a:r>
          </a:p>
        </p:txBody>
      </p:sp>
      <p:sp>
        <p:nvSpPr>
          <p:cNvPr id="4" name="Slide Number Placeholder 3"/>
          <p:cNvSpPr>
            <a:spLocks noGrp="1"/>
          </p:cNvSpPr>
          <p:nvPr>
            <p:ph type="sldNum" sz="quarter" idx="10"/>
          </p:nvPr>
        </p:nvSpPr>
        <p:spPr/>
        <p:txBody>
          <a:bodyPr/>
          <a:lstStyle/>
          <a:p>
            <a:fld id="{98DD2022-884F-E746-92BA-793BE58D9874}" type="slidenum">
              <a:rPr lang="en-US" smtClean="0"/>
              <a:t>32</a:t>
            </a:fld>
            <a:endParaRPr lang="en-US" dirty="0"/>
          </a:p>
        </p:txBody>
      </p:sp>
    </p:spTree>
    <p:extLst>
      <p:ext uri="{BB962C8B-B14F-4D97-AF65-F5344CB8AC3E}">
        <p14:creationId xmlns:p14="http://schemas.microsoft.com/office/powerpoint/2010/main" val="248764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indent="-171450">
              <a:buFont typeface="Arial" panose="020B0604020202020204" pitchFamily="34" charset="0"/>
              <a:buChar char="•"/>
            </a:pPr>
            <a:r>
              <a:rPr lang="en-US" dirty="0"/>
              <a:t>This slide</a:t>
            </a:r>
            <a:r>
              <a:rPr lang="en-US" baseline="0" dirty="0"/>
              <a:t> highlights a quote from Dr. Brian K. </a:t>
            </a:r>
            <a:r>
              <a:rPr lang="en-US" baseline="0" dirty="0" err="1"/>
              <a:t>Ahmedani</a:t>
            </a:r>
            <a:r>
              <a:rPr lang="en-US" baseline="0" dirty="0"/>
              <a:t> from Henry Ford Health System in Detroit Michigan about the importance of mental health and substance use screening using evidence-based tools to identify risk and provide appropriate interventions and treatment. Tools like Screening, Brief Intervention, Referral to Treatment (</a:t>
            </a:r>
            <a:r>
              <a:rPr lang="en-US" baseline="0" dirty="0" err="1"/>
              <a:t>SBIRT</a:t>
            </a:r>
            <a:r>
              <a:rPr lang="en-US" baseline="0" dirty="0"/>
              <a:t>) can be implemented to identify risk and inform the integrated care team about how to engage patient in the appropriate level of care needed. </a:t>
            </a:r>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33</a:t>
            </a:fld>
            <a:endParaRPr lang="en-US" dirty="0"/>
          </a:p>
        </p:txBody>
      </p:sp>
    </p:spTree>
    <p:extLst>
      <p:ext uri="{BB962C8B-B14F-4D97-AF65-F5344CB8AC3E}">
        <p14:creationId xmlns:p14="http://schemas.microsoft.com/office/powerpoint/2010/main" val="928762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The purpose of this slide is to highlight the value of integrating behavioral health that is meaningful to your audience. Consider adding a few points that will resonate with your audience. </a:t>
            </a:r>
            <a:r>
              <a:rPr lang="en-US" b="1" dirty="0"/>
              <a:t>This will</a:t>
            </a:r>
            <a:r>
              <a:rPr lang="en-US" b="1" baseline="0" dirty="0"/>
              <a:t> include information on your bottom line and the potential of integrated care to impact cost savings related to your service delivery.    </a:t>
            </a:r>
            <a:endParaRPr lang="en-US" b="1" u="sng" dirty="0"/>
          </a:p>
          <a:p>
            <a:pPr marL="171450" indent="-171450">
              <a:buFont typeface="Arial" panose="020B0604020202020204" pitchFamily="34" charset="0"/>
              <a:buChar char="•"/>
            </a:pPr>
            <a:r>
              <a:rPr lang="da-DK" sz="1200" b="0" i="0" kern="1200" dirty="0">
                <a:solidFill>
                  <a:schemeClr val="tx1"/>
                </a:solidFill>
                <a:effectLst/>
                <a:latin typeface="+mn-lt"/>
                <a:ea typeface="+mn-ea"/>
                <a:cs typeface="+mn-cs"/>
              </a:rPr>
              <a:t>Sometimes the savings go to other sectors like reduced ED utilization, increased productivity, etc. The healthcare organization may not see the cost savings but the broader system will. </a:t>
            </a:r>
          </a:p>
          <a:p>
            <a:pPr marL="171450" indent="-171450">
              <a:buFont typeface="Arial" panose="020B0604020202020204" pitchFamily="34" charset="0"/>
              <a:buChar char="•"/>
            </a:pPr>
            <a:r>
              <a:rPr lang="da-DK" sz="1200" b="1" i="0" u="sng" kern="1200" dirty="0">
                <a:solidFill>
                  <a:schemeClr val="tx1"/>
                </a:solidFill>
                <a:effectLst/>
                <a:latin typeface="+mn-lt"/>
                <a:ea typeface="+mn-ea"/>
                <a:cs typeface="+mn-cs"/>
              </a:rPr>
              <a:t>Discussion: </a:t>
            </a:r>
            <a:r>
              <a:rPr lang="da-DK" sz="1200" b="0" i="0" kern="1200" dirty="0">
                <a:solidFill>
                  <a:schemeClr val="tx1"/>
                </a:solidFill>
                <a:effectLst/>
                <a:latin typeface="+mn-lt"/>
                <a:ea typeface="+mn-ea"/>
                <a:cs typeface="+mn-cs"/>
              </a:rPr>
              <a:t>slide highlights idenitfying behavioral health concerns among patients. The facilitator may choose to include data on how the organization is doing around identyfing behavioral health disorders; what screening tools are being used, how staff members are being trained. This is a good discussion opportunity. </a:t>
            </a:r>
          </a:p>
          <a:p>
            <a:r>
              <a:rPr lang="en-US" b="1" dirty="0"/>
              <a:t>Some key examples you may choose to highlight: </a:t>
            </a:r>
          </a:p>
          <a:p>
            <a:pPr marL="171450" lvl="0" indent="-171450">
              <a:buFont typeface="Arial" panose="020B0604020202020204" pitchFamily="34" charset="0"/>
              <a:buChar char="•"/>
            </a:pPr>
            <a:r>
              <a:rPr lang="en-US" dirty="0"/>
              <a:t>Depression and anxiety are linked to higher hospital re-admission rates. Depression, anxiety and dementia are associated with higher 30-day re-admission rates for heart failure, acute myocardia infarction and pneumonia.</a:t>
            </a:r>
          </a:p>
          <a:p>
            <a:pPr marL="171450" lvl="0" indent="-171450">
              <a:buFont typeface="Arial" panose="020B0604020202020204" pitchFamily="34" charset="0"/>
              <a:buChar char="•"/>
            </a:pPr>
            <a:r>
              <a:rPr lang="en-US" dirty="0"/>
              <a:t>The rate of 30-day all-cause readmission was 32% higher among individuals with a psychiatric condition (21.7%) than among individuals without a psychiatric condition (16.5%, p&lt;0.001), </a:t>
            </a:r>
            <a:r>
              <a:rPr lang="en-US" b="0" dirty="0"/>
              <a:t>according to a February 1, 2017 </a:t>
            </a:r>
            <a:r>
              <a:rPr lang="en-US" b="0" i="1" dirty="0"/>
              <a:t>Psychiatric </a:t>
            </a:r>
            <a:r>
              <a:rPr lang="en-US" i="1" dirty="0"/>
              <a:t>Services</a:t>
            </a:r>
            <a:r>
              <a:rPr lang="en-US" dirty="0"/>
              <a:t> report.</a:t>
            </a:r>
          </a:p>
          <a:p>
            <a:pPr marL="171450" indent="-171450">
              <a:buFont typeface="Arial" panose="020B0604020202020204" pitchFamily="34" charset="0"/>
              <a:buChar char="•"/>
            </a:pPr>
            <a:endParaRPr lang="da-DK"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Trends in Emergency Department Visits Involving Mental and Substance Use Disorders, 2006-2013</a:t>
            </a:r>
          </a:p>
          <a:p>
            <a:r>
              <a:rPr lang="en-US" sz="1200" b="0" i="0" kern="1200" dirty="0">
                <a:solidFill>
                  <a:schemeClr val="tx1"/>
                </a:solidFill>
                <a:effectLst/>
                <a:latin typeface="+mn-lt"/>
                <a:ea typeface="+mn-ea"/>
                <a:cs typeface="+mn-cs"/>
              </a:rPr>
              <a:t>A</a:t>
            </a:r>
            <a:r>
              <a:rPr lang="en-US" sz="1200" b="0" i="1" kern="1200" dirty="0">
                <a:solidFill>
                  <a:schemeClr val="tx1"/>
                </a:solidFill>
                <a:effectLst/>
                <a:latin typeface="+mn-lt"/>
                <a:ea typeface="+mn-ea"/>
                <a:cs typeface="+mn-cs"/>
              </a:rPr>
              <a:t>udrey J. Weiss, Ph.D., Marguerite L. Barrett, M.S., Kevin C. Heslin, Ph.D., and Carol Stocks, Ph.D., R.N.</a:t>
            </a:r>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da-DK" sz="1200" b="0" i="0" kern="1200" dirty="0">
                <a:solidFill>
                  <a:schemeClr val="tx1"/>
                </a:solidFill>
                <a:effectLst/>
                <a:latin typeface="+mn-lt"/>
                <a:ea typeface="+mn-ea"/>
                <a:cs typeface="+mn-cs"/>
              </a:rPr>
              <a:t>SOURCE: </a:t>
            </a:r>
            <a:r>
              <a:rPr lang="da-DK" sz="1200" b="0" i="0" u="none" strike="noStrike" kern="1200" dirty="0">
                <a:solidFill>
                  <a:schemeClr val="tx1"/>
                </a:solidFill>
                <a:effectLst/>
                <a:latin typeface="+mn-lt"/>
                <a:ea typeface="+mn-ea"/>
                <a:cs typeface="+mn-cs"/>
                <a:hlinkClick r:id="rId3"/>
              </a:rPr>
              <a:t>http://bit.ly/1FmQ9Iu</a:t>
            </a:r>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Psychiatric Services 2015.</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34</a:t>
            </a:fld>
            <a:endParaRPr lang="en-US" dirty="0"/>
          </a:p>
        </p:txBody>
      </p:sp>
    </p:spTree>
    <p:extLst>
      <p:ext uri="{BB962C8B-B14F-4D97-AF65-F5344CB8AC3E}">
        <p14:creationId xmlns:p14="http://schemas.microsoft.com/office/powerpoint/2010/main" val="803078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indent="-171450">
              <a:buFont typeface="Arial" panose="020B0604020202020204" pitchFamily="34" charset="0"/>
              <a:buChar char="•"/>
            </a:pPr>
            <a:r>
              <a:rPr lang="en-US" dirty="0"/>
              <a:t>Organizations </a:t>
            </a:r>
            <a:r>
              <a:rPr lang="en-US" b="0" strike="noStrike" dirty="0"/>
              <a:t>should </a:t>
            </a:r>
            <a:r>
              <a:rPr lang="en-US" dirty="0"/>
              <a:t>add information on the value of integration specific to their organization. Key considerations about how to measure these should be discussed during the </a:t>
            </a:r>
            <a:r>
              <a:rPr lang="en-US" b="0" dirty="0"/>
              <a:t>planning stages and related to similar efforts on benchmarking. Identifying who will be responsible for measuring change (a team) - the tools needed to measure are important. </a:t>
            </a:r>
          </a:p>
        </p:txBody>
      </p:sp>
      <p:sp>
        <p:nvSpPr>
          <p:cNvPr id="4" name="Slide Number Placeholder 3"/>
          <p:cNvSpPr>
            <a:spLocks noGrp="1"/>
          </p:cNvSpPr>
          <p:nvPr>
            <p:ph type="sldNum" sz="quarter" idx="10"/>
          </p:nvPr>
        </p:nvSpPr>
        <p:spPr/>
        <p:txBody>
          <a:bodyPr/>
          <a:lstStyle/>
          <a:p>
            <a:fld id="{98DD2022-884F-E746-92BA-793BE58D9874}" type="slidenum">
              <a:rPr lang="en-US" smtClean="0"/>
              <a:t>35</a:t>
            </a:fld>
            <a:endParaRPr lang="en-US" dirty="0"/>
          </a:p>
        </p:txBody>
      </p:sp>
    </p:spTree>
    <p:extLst>
      <p:ext uri="{BB962C8B-B14F-4D97-AF65-F5344CB8AC3E}">
        <p14:creationId xmlns:p14="http://schemas.microsoft.com/office/powerpoint/2010/main" val="2739234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indent="-171450">
              <a:buFont typeface="Arial" panose="020B0604020202020204" pitchFamily="34" charset="0"/>
              <a:buChar char="•"/>
            </a:pPr>
            <a:r>
              <a:rPr lang="en-US" dirty="0"/>
              <a:t>What</a:t>
            </a:r>
            <a:r>
              <a:rPr lang="en-US" baseline="0" dirty="0"/>
              <a:t> are the next steps?</a:t>
            </a:r>
          </a:p>
          <a:p>
            <a:pPr marL="171450" indent="-171450">
              <a:buFont typeface="Arial" panose="020B0604020202020204" pitchFamily="34" charset="0"/>
              <a:buChar char="•"/>
            </a:pPr>
            <a:r>
              <a:rPr lang="en-US" baseline="0" dirty="0"/>
              <a:t>Does your organization have an action plan for integrated care?</a:t>
            </a:r>
          </a:p>
          <a:p>
            <a:pPr marL="171450" indent="-171450">
              <a:buFont typeface="Arial" panose="020B0604020202020204" pitchFamily="34" charset="0"/>
              <a:buChar char="•"/>
            </a:pPr>
            <a:r>
              <a:rPr lang="en-US" baseline="0" dirty="0"/>
              <a:t>What actions are required as follow up?</a:t>
            </a:r>
          </a:p>
          <a:p>
            <a:pPr marL="171450" indent="-171450">
              <a:buFont typeface="Arial" panose="020B0604020202020204" pitchFamily="34" charset="0"/>
              <a:buChar char="•"/>
            </a:pPr>
            <a:r>
              <a:rPr lang="en-US" baseline="0" dirty="0"/>
              <a:t>Do you have an integrated care team working on championing the </a:t>
            </a:r>
            <a:r>
              <a:rPr lang="en-US" b="0" baseline="0" dirty="0"/>
              <a:t>change – is leadership onboard?</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Review the following source to identify some of the outcomes of integrated care.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Source: </a:t>
            </a:r>
            <a:r>
              <a:rPr lang="en-US" sz="1200" b="0" u="sng" kern="1200" dirty="0">
                <a:solidFill>
                  <a:schemeClr val="tx1"/>
                </a:solidFill>
                <a:effectLst/>
                <a:latin typeface="+mn-lt"/>
                <a:ea typeface="+mn-ea"/>
                <a:cs typeface="+mn-cs"/>
              </a:rPr>
              <a:t>https://www.pcpcc.org/sites/default/files/resources/Effects%20of%20Integrated%20Delivery%20System%20on%20Cost%20and%20Quality.pdf</a:t>
            </a:r>
            <a:endParaRPr lang="en-US" sz="1200" b="1"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36</a:t>
            </a:fld>
            <a:endParaRPr lang="en-US" dirty="0"/>
          </a:p>
        </p:txBody>
      </p:sp>
    </p:spTree>
    <p:extLst>
      <p:ext uri="{BB962C8B-B14F-4D97-AF65-F5344CB8AC3E}">
        <p14:creationId xmlns:p14="http://schemas.microsoft.com/office/powerpoint/2010/main" val="1699067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10"/>
          </p:nvPr>
        </p:nvSpPr>
        <p:spPr/>
        <p:txBody>
          <a:bodyPr/>
          <a:lstStyle/>
          <a:p>
            <a:fld id="{98DD2022-884F-E746-92BA-793BE58D9874}" type="slidenum">
              <a:rPr lang="en-US" smtClean="0"/>
              <a:t>37</a:t>
            </a:fld>
            <a:endParaRPr lang="en-US" dirty="0"/>
          </a:p>
        </p:txBody>
      </p:sp>
    </p:spTree>
    <p:extLst>
      <p:ext uri="{BB962C8B-B14F-4D97-AF65-F5344CB8AC3E}">
        <p14:creationId xmlns:p14="http://schemas.microsoft.com/office/powerpoint/2010/main" val="4215191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238C8-7782-4EDA-A0FA-187CD8F3BB84}"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779354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238C8-7782-4EDA-A0FA-187CD8F3BB84}"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744023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238C8-7782-4EDA-A0FA-187CD8F3BB84}"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72800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a:t>
            </a:r>
            <a:r>
              <a:rPr lang="en-US" b="1" u="sng" baseline="0" dirty="0"/>
              <a:t> Notes</a:t>
            </a:r>
          </a:p>
          <a:p>
            <a:pPr marL="171450" indent="-171450">
              <a:buFont typeface="Arial" panose="020B0604020202020204" pitchFamily="34" charset="0"/>
              <a:buChar char="•"/>
            </a:pPr>
            <a:r>
              <a:rPr lang="en-US" b="0" u="none" baseline="0" dirty="0"/>
              <a:t>Share the definition of integrated care. This is one definition however there are several that you may choose from. </a:t>
            </a:r>
          </a:p>
          <a:p>
            <a:pPr marL="0" indent="0">
              <a:buFont typeface="Arial" panose="020B0604020202020204" pitchFamily="34" charset="0"/>
              <a:buNone/>
            </a:pPr>
            <a:endParaRPr lang="en-US" dirty="0"/>
          </a:p>
          <a:p>
            <a:r>
              <a:rPr lang="en-US" b="1" dirty="0"/>
              <a:t>Source</a:t>
            </a:r>
            <a:r>
              <a:rPr lang="en-US" dirty="0"/>
              <a:t>: </a:t>
            </a:r>
          </a:p>
          <a:p>
            <a:r>
              <a:rPr lang="en-US" dirty="0"/>
              <a:t>Peek CJ and the National Integration Academy Council. Lexicon for Behavioral Health and Primary Care Integration: Concepts and Definitions Developed by Expert Consensus. AHRQ Publication No. 13-IP001-EF. Rockville, MD: Agency for healthcare Research and Quality. 2013. </a:t>
            </a:r>
          </a:p>
        </p:txBody>
      </p:sp>
      <p:sp>
        <p:nvSpPr>
          <p:cNvPr id="4" name="Slide Number Placeholder 3"/>
          <p:cNvSpPr>
            <a:spLocks noGrp="1"/>
          </p:cNvSpPr>
          <p:nvPr>
            <p:ph type="sldNum" sz="quarter" idx="10"/>
          </p:nvPr>
        </p:nvSpPr>
        <p:spPr/>
        <p:txBody>
          <a:bodyPr/>
          <a:lstStyle/>
          <a:p>
            <a:fld id="{98DD2022-884F-E746-92BA-793BE58D9874}" type="slidenum">
              <a:rPr lang="en-US" smtClean="0"/>
              <a:t>5</a:t>
            </a:fld>
            <a:endParaRPr lang="en-US" dirty="0"/>
          </a:p>
        </p:txBody>
      </p:sp>
    </p:spTree>
    <p:extLst>
      <p:ext uri="{BB962C8B-B14F-4D97-AF65-F5344CB8AC3E}">
        <p14:creationId xmlns:p14="http://schemas.microsoft.com/office/powerpoint/2010/main" val="14869049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238C8-7782-4EDA-A0FA-187CD8F3BB84}"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3511450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D2022-884F-E746-92BA-793BE58D9874}" type="slidenum">
              <a:rPr lang="en-US" smtClean="0"/>
              <a:t>42</a:t>
            </a:fld>
            <a:endParaRPr lang="en-US" dirty="0"/>
          </a:p>
        </p:txBody>
      </p:sp>
    </p:spTree>
    <p:extLst>
      <p:ext uri="{BB962C8B-B14F-4D97-AF65-F5344CB8AC3E}">
        <p14:creationId xmlns:p14="http://schemas.microsoft.com/office/powerpoint/2010/main" val="213312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Customize to include information on the impact of integrated care in your community and primary care clinic.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Consider including statistics from your community. Depending on the audience, you may need to include information on the prevalence of mental illness and substance use disorders.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You may also consider including information on what is happening in your state around integration.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u="non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a:t>Source: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none" baseline="0" dirty="0"/>
              <a:t>http://www.aha.org/research/reports/tw/12jan-tw-behavhealth.pdf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none" dirty="0"/>
              <a:t>https://www.psychiatry.org/news-room/apa-blogs/apa-blog/2016/11/cms-shows-strong-support-for-collaborative-care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http://www.commonwealthfund.org/publications/newsletters/quality-matters/2014/august-september/in-focus</a:t>
            </a:r>
          </a:p>
        </p:txBody>
      </p:sp>
      <p:sp>
        <p:nvSpPr>
          <p:cNvPr id="4" name="Slide Number Placeholder 3"/>
          <p:cNvSpPr>
            <a:spLocks noGrp="1"/>
          </p:cNvSpPr>
          <p:nvPr>
            <p:ph type="sldNum" sz="quarter" idx="10"/>
          </p:nvPr>
        </p:nvSpPr>
        <p:spPr/>
        <p:txBody>
          <a:bodyPr/>
          <a:lstStyle/>
          <a:p>
            <a:fld id="{98DD2022-884F-E746-92BA-793BE58D9874}" type="slidenum">
              <a:rPr lang="en-US" smtClean="0"/>
              <a:t>6</a:t>
            </a:fld>
            <a:endParaRPr lang="en-US" dirty="0"/>
          </a:p>
        </p:txBody>
      </p:sp>
    </p:spTree>
    <p:extLst>
      <p:ext uri="{BB962C8B-B14F-4D97-AF65-F5344CB8AC3E}">
        <p14:creationId xmlns:p14="http://schemas.microsoft.com/office/powerpoint/2010/main" val="1732453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1252538"/>
            <a:ext cx="2855912" cy="1606550"/>
          </a:xfrm>
        </p:spPr>
      </p:sp>
      <p:sp>
        <p:nvSpPr>
          <p:cNvPr id="3" name="Notes Placeholder 2"/>
          <p:cNvSpPr>
            <a:spLocks noGrp="1"/>
          </p:cNvSpPr>
          <p:nvPr>
            <p:ph type="body" idx="1"/>
          </p:nvPr>
        </p:nvSpPr>
        <p:spPr>
          <a:xfrm>
            <a:off x="881349" y="3144627"/>
            <a:ext cx="5299114" cy="2473975"/>
          </a:xfrm>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Here your goal is to help build the buy in for integrated care. Share with the audience information about increased access to care, improved health outcomes and reductions in costs. Consider if there are additional points that will resonate with your audience such as national statistics, local statistics, etc. </a:t>
            </a:r>
            <a:r>
              <a:rPr lang="en-US" sz="1200" kern="1200" dirty="0">
                <a:solidFill>
                  <a:schemeClr val="tx1"/>
                </a:solidFill>
                <a:effectLst/>
                <a:latin typeface="+mn-lt"/>
                <a:ea typeface="+mn-ea"/>
                <a:cs typeface="+mn-cs"/>
              </a:rPr>
              <a:t>You may also want to include information about the impact of increased access to behavioral health care on other systems, such as the criminal justice system, homelessness, lost productivity in the workplace and/or schools, etc.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http://www.jabfm.org/content/30/1/25.full?sid=f635119b-7243-4bfe-bbd2-3241c11377f4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https://www.ncbi.nlm.nih.gov/pubmed/28379819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http://medicaleconomics.modernmedicine.com/medical-economics/content/tags/affordable-care-act/integrating-primary-care-and-mental-health-key-im?page=full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p>
        </p:txBody>
      </p:sp>
      <p:sp>
        <p:nvSpPr>
          <p:cNvPr id="4" name="Slide Number Placeholder 3"/>
          <p:cNvSpPr>
            <a:spLocks noGrp="1"/>
          </p:cNvSpPr>
          <p:nvPr>
            <p:ph type="sldNum" sz="quarter" idx="10"/>
          </p:nvPr>
        </p:nvSpPr>
        <p:spPr/>
        <p:txBody>
          <a:bodyPr/>
          <a:lstStyle/>
          <a:p>
            <a:fld id="{98DD2022-884F-E746-92BA-793BE58D9874}" type="slidenum">
              <a:rPr lang="en-US" smtClean="0"/>
              <a:t>7</a:t>
            </a:fld>
            <a:endParaRPr lang="en-US" dirty="0"/>
          </a:p>
        </p:txBody>
      </p:sp>
    </p:spTree>
    <p:extLst>
      <p:ext uri="{BB962C8B-B14F-4D97-AF65-F5344CB8AC3E}">
        <p14:creationId xmlns:p14="http://schemas.microsoft.com/office/powerpoint/2010/main" val="101481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Share information on the importance of integrating behavioral health for children. Even though your population may primarily be adults, the opportunity for integrating early identification of trauma, social and emotional disturbance in children, is important and there may be other partnering organizations in your community that focus on children and families.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a:t>Source: </a:t>
            </a:r>
          </a:p>
          <a:p>
            <a:r>
              <a:rPr lang="en-US" dirty="0"/>
              <a:t>https://www.samhsa.gov/capt/practicing-effective-prevention/prevention-behavioral-health/adverse-childhood-experiences</a:t>
            </a:r>
          </a:p>
        </p:txBody>
      </p:sp>
      <p:sp>
        <p:nvSpPr>
          <p:cNvPr id="4" name="Slide Number Placeholder 3"/>
          <p:cNvSpPr>
            <a:spLocks noGrp="1"/>
          </p:cNvSpPr>
          <p:nvPr>
            <p:ph type="sldNum" sz="quarter" idx="10"/>
          </p:nvPr>
        </p:nvSpPr>
        <p:spPr/>
        <p:txBody>
          <a:bodyPr/>
          <a:lstStyle/>
          <a:p>
            <a:fld id="{98DD2022-884F-E746-92BA-793BE58D9874}" type="slidenum">
              <a:rPr lang="en-US" smtClean="0"/>
              <a:t>8</a:t>
            </a:fld>
            <a:endParaRPr lang="en-US" dirty="0"/>
          </a:p>
        </p:txBody>
      </p:sp>
    </p:spTree>
    <p:extLst>
      <p:ext uri="{BB962C8B-B14F-4D97-AF65-F5344CB8AC3E}">
        <p14:creationId xmlns:p14="http://schemas.microsoft.com/office/powerpoint/2010/main" val="1408443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Discuss Adverse Childhood Experiences as there are links identified between childhood trauma and long term health outcomes. This may help put into context for some providers the prevalence of trauma and how it may impact many patients you see in your </a:t>
            </a:r>
            <a:r>
              <a:rPr lang="en-US" b="0" u="none" baseline="0" dirty="0">
                <a:solidFill>
                  <a:srgbClr val="C00000"/>
                </a:solidFill>
              </a:rPr>
              <a:t>provider organization.</a:t>
            </a:r>
            <a:r>
              <a:rPr lang="en-US" b="0" u="none" baseline="0" dirty="0">
                <a:solidFill>
                  <a:srgbClr val="FF0000"/>
                </a:solidFill>
              </a:rPr>
              <a:t> </a:t>
            </a:r>
            <a:r>
              <a:rPr lang="en-US" b="0" u="none" baseline="0" dirty="0"/>
              <a:t>Integrating behavioral health provides the opportunity to identity trauma and understand how trauma may be impacting the patients’ health as well as influence treatment planning.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a:t>Source: </a:t>
            </a:r>
          </a:p>
          <a:p>
            <a:r>
              <a:rPr lang="en-US" dirty="0"/>
              <a:t>https://www.samhsa.gov/capt/practicing-effective-prevention/prevention-behavioral-health/adverse-childhood-experiences</a:t>
            </a:r>
          </a:p>
          <a:p>
            <a:r>
              <a:rPr lang="en-US" dirty="0"/>
              <a:t>https://www.samhsa.gov/capt/sites/default/files/resources/aces-behavioral-health-problems.pdf</a:t>
            </a:r>
          </a:p>
          <a:p>
            <a:endParaRPr lang="en-US" altLang="en-US" b="1" dirty="0">
              <a:solidFill>
                <a:srgbClr val="FF0000"/>
              </a:solidFill>
              <a:ea typeface="MS PGothic" panose="020B0600070205080204" pitchFamily="34" charset="-128"/>
            </a:endParaRPr>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ＭＳ Ｐゴシック" charset="0"/>
              </a:defRPr>
            </a:lvl1pPr>
            <a:lvl2pPr marL="742950" indent="-285750" eaLnBrk="0" hangingPunct="0">
              <a:defRPr>
                <a:solidFill>
                  <a:schemeClr val="tx1"/>
                </a:solidFill>
                <a:latin typeface="Verdana" charset="0"/>
                <a:ea typeface="ＭＳ Ｐゴシック" charset="0"/>
              </a:defRPr>
            </a:lvl2pPr>
            <a:lvl3pPr marL="1143000" indent="-228600" eaLnBrk="0" hangingPunct="0">
              <a:defRPr>
                <a:solidFill>
                  <a:schemeClr val="tx1"/>
                </a:solidFill>
                <a:latin typeface="Verdana" charset="0"/>
                <a:ea typeface="ＭＳ Ｐゴシック" charset="0"/>
              </a:defRPr>
            </a:lvl3pPr>
            <a:lvl4pPr marL="1600200" indent="-228600" eaLnBrk="0" hangingPunct="0">
              <a:defRPr>
                <a:solidFill>
                  <a:schemeClr val="tx1"/>
                </a:solidFill>
                <a:latin typeface="Verdana" charset="0"/>
                <a:ea typeface="ＭＳ Ｐゴシック" charset="0"/>
              </a:defRPr>
            </a:lvl4pPr>
            <a:lvl5pPr marL="2057400" indent="-228600" eaLnBrk="0" hangingPunct="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9E669170-6717-46FA-832A-FCF8F2CC238A}" type="slidenum">
              <a:rPr kumimoji="0" lang="en-US" sz="1800" b="0" i="0" u="none" strike="noStrike" kern="0" cap="none" spc="0" normalizeH="0" baseline="0" noProof="0">
                <a:ln>
                  <a:noFill/>
                </a:ln>
                <a:solidFill>
                  <a:prstClr val="black"/>
                </a:solidFill>
                <a:effectLst/>
                <a:uLnTx/>
                <a:uFillTx/>
                <a:latin typeface="Verdana" charset="0"/>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prstClr val="black"/>
              </a:solidFill>
              <a:effectLst/>
              <a:uLnTx/>
              <a:uFillTx/>
              <a:latin typeface="Verdana" charset="0"/>
              <a:ea typeface="ＭＳ Ｐゴシック" charset="0"/>
            </a:endParaRPr>
          </a:p>
        </p:txBody>
      </p:sp>
    </p:spTree>
    <p:extLst>
      <p:ext uri="{BB962C8B-B14F-4D97-AF65-F5344CB8AC3E}">
        <p14:creationId xmlns:p14="http://schemas.microsoft.com/office/powerpoint/2010/main" val="2394042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These are examples of integrated care goals. Depending on your approach, you may choose to highlight other goals that align with your organization’s direction.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If your organization is just getting started with integrated care discussions, you may choose to take this opportunity to educate your audience on what different models exist, and use this time for a discussion about what might work in your context.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Many visits to the emergency room for physical diagnosis have underlying behavioral health diagnosis such as depression that impacts diabetes. How might the goal of integrating behavioral health help address ER visits? This may be a good discussion point for your audience or you may identify other talking points that resonate. </a:t>
            </a:r>
          </a:p>
        </p:txBody>
      </p:sp>
      <p:sp>
        <p:nvSpPr>
          <p:cNvPr id="4" name="Slide Number Placeholder 3"/>
          <p:cNvSpPr>
            <a:spLocks noGrp="1"/>
          </p:cNvSpPr>
          <p:nvPr>
            <p:ph type="sldNum" sz="quarter" idx="10"/>
          </p:nvPr>
        </p:nvSpPr>
        <p:spPr/>
        <p:txBody>
          <a:bodyPr/>
          <a:lstStyle/>
          <a:p>
            <a:fld id="{98DD2022-884F-E746-92BA-793BE58D9874}" type="slidenum">
              <a:rPr lang="en-US" smtClean="0"/>
              <a:t>10</a:t>
            </a:fld>
            <a:endParaRPr lang="en-US" dirty="0"/>
          </a:p>
        </p:txBody>
      </p:sp>
    </p:spTree>
    <p:extLst>
      <p:ext uri="{BB962C8B-B14F-4D97-AF65-F5344CB8AC3E}">
        <p14:creationId xmlns:p14="http://schemas.microsoft.com/office/powerpoint/2010/main" val="865652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a:pPr/>
              <a:t>10/14/2018</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a:t>10/14/2018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a:t>10/14/2018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a:t>10/14/2018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a:t>10/14/2018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a:t>10/14/2018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a:t>10/14/2018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a:t>10/14/2018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a:t>10/14/2018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8" name="Content Placeholder 2"/>
          <p:cNvSpPr>
            <a:spLocks noGrp="1"/>
          </p:cNvSpPr>
          <p:nvPr>
            <p:ph idx="1"/>
          </p:nvPr>
        </p:nvSpPr>
        <p:spPr>
          <a:xfrm>
            <a:off x="853440" y="1828801"/>
            <a:ext cx="10500360" cy="3840163"/>
          </a:xfrm>
        </p:spPr>
        <p:txBody>
          <a:bodyPr/>
          <a:lstStyle>
            <a:lvl2pPr>
              <a:spcBef>
                <a:spcPts val="150"/>
              </a:spcBef>
              <a:defRPr/>
            </a:lvl2pPr>
            <a:lvl3pPr>
              <a:spcBef>
                <a:spcPts val="150"/>
              </a:spcBef>
              <a:defRPr/>
            </a:lvl3pPr>
            <a:lvl4pPr>
              <a:spcBef>
                <a:spcPts val="150"/>
              </a:spcBef>
              <a:defRPr/>
            </a:lvl4pPr>
            <a:lvl5pPr>
              <a:spcBef>
                <a:spcPts val="150"/>
              </a:spcBef>
              <a:defRPr/>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853440" y="548643"/>
            <a:ext cx="10500360" cy="914083"/>
          </a:xfrm>
          <a:solidFill>
            <a:srgbClr val="2D9CAC">
              <a:alpha val="74902"/>
            </a:srgbClr>
          </a:solidFill>
        </p:spPr>
        <p:txBody>
          <a:bodyPr/>
          <a:lstStyle>
            <a:lvl1pPr algn="ctr">
              <a:defRPr/>
            </a:lvl1pPr>
          </a:lstStyle>
          <a:p>
            <a:r>
              <a:rPr lang="en-US" dirty="0"/>
              <a:t>Click to edit Master title style</a:t>
            </a:r>
          </a:p>
        </p:txBody>
      </p:sp>
      <p:sp>
        <p:nvSpPr>
          <p:cNvPr id="7" name="Date Placeholder 3"/>
          <p:cNvSpPr>
            <a:spLocks noGrp="1"/>
          </p:cNvSpPr>
          <p:nvPr>
            <p:ph type="dt" sz="half" idx="2"/>
          </p:nvPr>
        </p:nvSpPr>
        <p:spPr>
          <a:xfrm>
            <a:off x="8128000" y="6492878"/>
            <a:ext cx="2844800" cy="365125"/>
          </a:xfrm>
          <a:prstGeom prst="rect">
            <a:avLst/>
          </a:prstGeom>
        </p:spPr>
        <p:txBody>
          <a:bodyPr vert="horz" lIns="91440" tIns="45720" rIns="91440" bIns="45720" rtlCol="0" anchor="ctr"/>
          <a:lstStyle>
            <a:lvl1pPr algn="r">
              <a:defRPr sz="750" b="0">
                <a:solidFill>
                  <a:srgbClr val="007889"/>
                </a:solidFill>
                <a:latin typeface="Arial" pitchFamily="34" charset="0"/>
                <a:cs typeface="Arial" pitchFamily="34" charset="0"/>
              </a:defRPr>
            </a:lvl1pPr>
          </a:lstStyle>
          <a:p>
            <a:fld id="{A0CBACD1-9FD5-4583-912C-E2F6C220B721}" type="datetime1">
              <a:rPr lang="en-US" smtClean="0"/>
              <a:pPr/>
              <a:t>10/14/2018</a:t>
            </a:fld>
            <a:endParaRPr lang="en-US" dirty="0"/>
          </a:p>
        </p:txBody>
      </p:sp>
      <p:sp>
        <p:nvSpPr>
          <p:cNvPr id="9" name="Slide Number Placeholder 5"/>
          <p:cNvSpPr>
            <a:spLocks noGrp="1"/>
          </p:cNvSpPr>
          <p:nvPr>
            <p:ph type="sldNum" sz="quarter" idx="4"/>
          </p:nvPr>
        </p:nvSpPr>
        <p:spPr>
          <a:xfrm>
            <a:off x="10972800" y="6492878"/>
            <a:ext cx="508000" cy="365125"/>
          </a:xfrm>
          <a:prstGeom prst="rect">
            <a:avLst/>
          </a:prstGeom>
        </p:spPr>
        <p:txBody>
          <a:bodyPr vert="horz" lIns="91440" tIns="45720" rIns="91440" bIns="45720" rtlCol="0" anchor="ctr"/>
          <a:lstStyle>
            <a:lvl1pPr algn="r">
              <a:defRPr sz="750" b="0">
                <a:solidFill>
                  <a:srgbClr val="007889"/>
                </a:solidFill>
                <a:latin typeface="Arial" pitchFamily="34" charset="0"/>
                <a:cs typeface="Arial" pitchFamily="34" charset="0"/>
              </a:defRPr>
            </a:lvl1pPr>
          </a:lstStyle>
          <a:p>
            <a:fld id="{80E1AA81-0214-412B-B17C-F2329A732EE6}" type="slidenum">
              <a:rPr lang="en-US" smtClean="0"/>
              <a:pPr/>
              <a:t>‹#›</a:t>
            </a:fld>
            <a:endParaRPr lang="en-US" dirty="0"/>
          </a:p>
        </p:txBody>
      </p:sp>
      <p:cxnSp>
        <p:nvCxnSpPr>
          <p:cNvPr id="10" name="Straight Connector 9"/>
          <p:cNvCxnSpPr/>
          <p:nvPr userDrawn="1"/>
        </p:nvCxnSpPr>
        <p:spPr>
          <a:xfrm>
            <a:off x="838200" y="6477000"/>
            <a:ext cx="10515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92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a:t>10/14/2018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a:t>10/14/2018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a:t>10/14/2018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a:t>10/14/2018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a:t>10/14/2018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a:t>10/14/2018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a:t>10/14/2018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a:t>10/14/2018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a:t>10/14/2018</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integration.samhsa.gov/resource/standard-framework-for-levels-of-integrated-healthcar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integration.samhsa.gov/resource/four-quadrant-model" TargetMode="External"/><Relationship Id="rId5" Type="http://schemas.openxmlformats.org/officeDocument/2006/relationships/hyperlink" Target="http://www.integration.samhsa.gov/integrated-care-models/Lexicon.pdf" TargetMode="External"/><Relationship Id="rId4" Type="http://schemas.openxmlformats.org/officeDocument/2006/relationships/hyperlink" Target="http://www.integration.samhsa.gov/operations-administration/assessment-tools"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integration.samhsa.gov/integrated-care-models/Lexicon.pdf" TargetMode="External"/><Relationship Id="rId3" Type="http://schemas.openxmlformats.org/officeDocument/2006/relationships/hyperlink" Target="http://www.integration.samhsa.gov/integrated-care-models/A_Standard_Framework_for_Levels_of_Integrated_Healthcare.pdf" TargetMode="External"/><Relationship Id="rId7" Type="http://schemas.openxmlformats.org/officeDocument/2006/relationships/hyperlink" Target="http://www.integration.samhsa.gov/pbhci-learning-community/12_11_12_Approaches_to_Communications_in_an_Integrated_Setting.pdf"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www.integration.samhsa.gov/resource/quick-start-guide-to-behavioral-health-integration" TargetMode="External"/><Relationship Id="rId5" Type="http://schemas.openxmlformats.org/officeDocument/2006/relationships/hyperlink" Target="http://www.integration.samhsa.gov/operations-administration/telebehavioral-health" TargetMode="External"/><Relationship Id="rId4" Type="http://schemas.openxmlformats.org/officeDocument/2006/relationships/hyperlink" Target="http://www.integration.samhsa.gov/resource/four-quadrant-model"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integration.samhsa.gov/mental-health-first-aid" TargetMode="External"/><Relationship Id="rId3" Type="http://schemas.openxmlformats.org/officeDocument/2006/relationships/hyperlink" Target="http://www.integration.samhsa.gov/workforce/Integration_Competencies_Final.pdf" TargetMode="External"/><Relationship Id="rId7" Type="http://schemas.openxmlformats.org/officeDocument/2006/relationships/hyperlink" Target="http://www.integration.samhsa.gov/clinical-practice/motivational-interviewing"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www.integration.samhsa.gov/resource/sbirt-resource-page" TargetMode="External"/><Relationship Id="rId5" Type="http://schemas.openxmlformats.org/officeDocument/2006/relationships/hyperlink" Target="http://attcnetwork.org/advancingintegration/ATTC_WhitePaper5_10_16Final.pdf" TargetMode="External"/><Relationship Id="rId4" Type="http://schemas.openxmlformats.org/officeDocument/2006/relationships/hyperlink" Target="http://www.integration.samhsa.gov/workforce/team-members/Essential_Elements_of_an_Integrated_Team.pdf" TargetMode="External"/><Relationship Id="rId9" Type="http://schemas.openxmlformats.org/officeDocument/2006/relationships/hyperlink" Target="http://www.integration.samhsa.gov/health-wellness/wha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integration.samhsa.gov/about-us/esolutions-newsletter/e-solutions-february-2015" TargetMode="External"/><Relationship Id="rId3" Type="http://schemas.openxmlformats.org/officeDocument/2006/relationships/hyperlink" Target="http://www.integration.samhsa.gov/health-wellness/Health_Promotion_Guide.pdf" TargetMode="External"/><Relationship Id="rId7" Type="http://schemas.openxmlformats.org/officeDocument/2006/relationships/hyperlink" Target="http://www.integration.samhsa.gov/images/res/Chad%20morris.pdf"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www.integration.samhsa.gov/about-us/esolutions-newsletter/e-solutions-jan-2015" TargetMode="External"/><Relationship Id="rId5" Type="http://schemas.openxmlformats.org/officeDocument/2006/relationships/hyperlink" Target="http://www.integration.samhsa.gov/integrated-care-models/hrsa-supported-safety-net-providers/hrsa-supported-hiv-providers" TargetMode="External"/><Relationship Id="rId4" Type="http://schemas.openxmlformats.org/officeDocument/2006/relationships/hyperlink" Target="http://www.integration.samhsa.gov/integrated-care-models/older-adults" TargetMode="External"/><Relationship Id="rId9" Type="http://schemas.openxmlformats.org/officeDocument/2006/relationships/hyperlink" Target="https://integrationedge.readz.com/welcome"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integration.samhsa.gov/pbhci-learning-community/Sustainability_Report.pdf" TargetMode="External"/><Relationship Id="rId3" Type="http://schemas.openxmlformats.org/officeDocument/2006/relationships/hyperlink" Target="http://www.integration.samhsa.gov/financing/billing-tools#billing worksheets" TargetMode="External"/><Relationship Id="rId7" Type="http://schemas.openxmlformats.org/officeDocument/2006/relationships/hyperlink" Target="http://www.integration.samhsa.gov/about-us/esolutions-newsletter/june-2012"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www.integration.samhsa.gov/PBHCI_Sustainability_Checklist_revised.docx" TargetMode="External"/><Relationship Id="rId5" Type="http://schemas.openxmlformats.org/officeDocument/2006/relationships/hyperlink" Target="http://www.integration.samhsa.gov/resource/the-business-case-for-the-integration-of-behavioral-health-and-primary-care" TargetMode="External"/><Relationship Id="rId4" Type="http://schemas.openxmlformats.org/officeDocument/2006/relationships/hyperlink" Target="https://goto.webcasts.com/starthere.jsp?ei=1104190"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9C83-0EF7-EF45-B228-2897F4B7EECB}"/>
              </a:ext>
            </a:extLst>
          </p:cNvPr>
          <p:cNvSpPr>
            <a:spLocks noGrp="1"/>
          </p:cNvSpPr>
          <p:nvPr>
            <p:ph type="title"/>
          </p:nvPr>
        </p:nvSpPr>
        <p:spPr/>
        <p:txBody>
          <a:bodyPr/>
          <a:lstStyle/>
          <a:p>
            <a:r>
              <a:rPr lang="en-US" dirty="0"/>
              <a:t>DELETE THIS SLIDE BEFORE PRESENTING</a:t>
            </a:r>
          </a:p>
        </p:txBody>
      </p:sp>
      <p:sp>
        <p:nvSpPr>
          <p:cNvPr id="3" name="Content Placeholder 2">
            <a:extLst>
              <a:ext uri="{FF2B5EF4-FFF2-40B4-BE49-F238E27FC236}">
                <a16:creationId xmlns:a16="http://schemas.microsoft.com/office/drawing/2014/main" id="{9B357DC7-BF15-4140-A5D4-D5B07F7A209A}"/>
              </a:ext>
            </a:extLst>
          </p:cNvPr>
          <p:cNvSpPr>
            <a:spLocks noGrp="1"/>
          </p:cNvSpPr>
          <p:nvPr>
            <p:ph idx="1"/>
          </p:nvPr>
        </p:nvSpPr>
        <p:spPr>
          <a:xfrm>
            <a:off x="603504" y="2395728"/>
            <a:ext cx="11375136" cy="4187952"/>
          </a:xfrm>
        </p:spPr>
        <p:txBody>
          <a:bodyPr>
            <a:normAutofit/>
          </a:bodyPr>
          <a:lstStyle/>
          <a:p>
            <a:pPr marL="0" indent="0">
              <a:buNone/>
            </a:pPr>
            <a:r>
              <a:rPr lang="en-US" sz="2200" dirty="0">
                <a:solidFill>
                  <a:schemeClr val="tx1"/>
                </a:solidFill>
              </a:rPr>
              <a:t>This presentation may help you communicate the value of behavioral health integration (BHI) to providers, administrators, and others working in integrated settings. It will provide organizations with baseline information to help strengthen buy-in and to better engage key stakeholders such as public health officials, senior management, payers and funders, and policymakers. </a:t>
            </a:r>
          </a:p>
          <a:p>
            <a:pPr marL="457200" indent="-457200">
              <a:buFont typeface="+mj-lt"/>
              <a:buAutoNum type="arabicPeriod"/>
            </a:pPr>
            <a:r>
              <a:rPr lang="en-US" sz="2200" dirty="0">
                <a:solidFill>
                  <a:schemeClr val="tx1"/>
                </a:solidFill>
              </a:rPr>
              <a:t>Organizations should review and customize the slide deck using their </a:t>
            </a:r>
            <a:r>
              <a:rPr lang="en-US" sz="2200">
                <a:solidFill>
                  <a:schemeClr val="tx1"/>
                </a:solidFill>
              </a:rPr>
              <a:t>branded slides </a:t>
            </a:r>
            <a:r>
              <a:rPr lang="en-US" sz="2200" dirty="0">
                <a:solidFill>
                  <a:schemeClr val="tx1"/>
                </a:solidFill>
              </a:rPr>
              <a:t>to fit the needs of the organization. Consider where your organization is at on its path toward integration. </a:t>
            </a:r>
          </a:p>
          <a:p>
            <a:pPr marL="457200" indent="-457200">
              <a:buFont typeface="+mj-lt"/>
              <a:buAutoNum type="arabicPeriod"/>
            </a:pPr>
            <a:r>
              <a:rPr lang="en-US" sz="2200" dirty="0">
                <a:solidFill>
                  <a:schemeClr val="tx1"/>
                </a:solidFill>
              </a:rPr>
              <a:t>Users may mix, match and edit as appropriate to tailor to audience needs. </a:t>
            </a:r>
          </a:p>
          <a:p>
            <a:pPr marL="457200" indent="-457200">
              <a:buFont typeface="+mj-lt"/>
              <a:buAutoNum type="arabicPeriod"/>
            </a:pPr>
            <a:r>
              <a:rPr lang="en-US" sz="2200" dirty="0">
                <a:solidFill>
                  <a:schemeClr val="tx1"/>
                </a:solidFill>
              </a:rPr>
              <a:t>Customize the message depending on your audience. It may look one way if you are presenting to payers and another if you are presenting to legislators. </a:t>
            </a:r>
          </a:p>
          <a:p>
            <a:endParaRPr lang="en-US" dirty="0"/>
          </a:p>
        </p:txBody>
      </p:sp>
    </p:spTree>
    <p:extLst>
      <p:ext uri="{BB962C8B-B14F-4D97-AF65-F5344CB8AC3E}">
        <p14:creationId xmlns:p14="http://schemas.microsoft.com/office/powerpoint/2010/main" val="308877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C2C6-C3E2-46D1-8846-AB3568199E49}"/>
              </a:ext>
            </a:extLst>
          </p:cNvPr>
          <p:cNvSpPr>
            <a:spLocks noGrp="1"/>
          </p:cNvSpPr>
          <p:nvPr>
            <p:ph type="title"/>
          </p:nvPr>
        </p:nvSpPr>
        <p:spPr>
          <a:xfrm>
            <a:off x="1154953" y="1042680"/>
            <a:ext cx="8761413" cy="706964"/>
          </a:xfrm>
        </p:spPr>
        <p:txBody>
          <a:bodyPr/>
          <a:lstStyle/>
          <a:p>
            <a:r>
              <a:rPr lang="en-US" dirty="0"/>
              <a:t>Integrated Care Goals</a:t>
            </a:r>
            <a:br>
              <a:rPr lang="en-US" dirty="0"/>
            </a:br>
            <a:endParaRPr lang="en-US" dirty="0"/>
          </a:p>
        </p:txBody>
      </p:sp>
      <p:sp>
        <p:nvSpPr>
          <p:cNvPr id="3" name="Content Placeholder 2">
            <a:extLst>
              <a:ext uri="{FF2B5EF4-FFF2-40B4-BE49-F238E27FC236}">
                <a16:creationId xmlns:a16="http://schemas.microsoft.com/office/drawing/2014/main" id="{FB4A41A3-B4D9-4880-988A-977B00C2E9FF}"/>
              </a:ext>
            </a:extLst>
          </p:cNvPr>
          <p:cNvSpPr>
            <a:spLocks noGrp="1"/>
          </p:cNvSpPr>
          <p:nvPr>
            <p:ph idx="1"/>
          </p:nvPr>
        </p:nvSpPr>
        <p:spPr>
          <a:xfrm>
            <a:off x="999678" y="2517236"/>
            <a:ext cx="10231913" cy="4004334"/>
          </a:xfrm>
        </p:spPr>
        <p:txBody>
          <a:bodyPr>
            <a:normAutofit fontScale="92500" lnSpcReduction="20000"/>
          </a:bodyPr>
          <a:lstStyle/>
          <a:p>
            <a:pPr marL="0" indent="0">
              <a:buNone/>
            </a:pPr>
            <a:r>
              <a:rPr lang="en-US" sz="2600" dirty="0"/>
              <a:t>Integrated care enhances the primary care team through:</a:t>
            </a:r>
          </a:p>
          <a:p>
            <a:pPr>
              <a:buFont typeface="Arial" panose="020B0604020202020204" pitchFamily="34" charset="0"/>
              <a:buChar char="•"/>
            </a:pPr>
            <a:r>
              <a:rPr lang="en-US" sz="2600" dirty="0"/>
              <a:t>Expanding identification / screening for individuals with behavioral  health disorders.</a:t>
            </a:r>
          </a:p>
          <a:p>
            <a:pPr>
              <a:buFont typeface="Arial" panose="020B0604020202020204" pitchFamily="34" charset="0"/>
              <a:buChar char="•"/>
            </a:pPr>
            <a:r>
              <a:rPr lang="en-US" sz="2600" dirty="0"/>
              <a:t>Improving outcomes for both physical and behavioral health diagnosis.</a:t>
            </a:r>
          </a:p>
          <a:p>
            <a:pPr>
              <a:buFont typeface="Arial" panose="020B0604020202020204" pitchFamily="34" charset="0"/>
              <a:buChar char="•"/>
            </a:pPr>
            <a:r>
              <a:rPr lang="en-US" sz="2600" dirty="0"/>
              <a:t>Avoiding hospital admissions and readmission. </a:t>
            </a:r>
          </a:p>
          <a:p>
            <a:pPr>
              <a:buFont typeface="Arial" panose="020B0604020202020204" pitchFamily="34" charset="0"/>
              <a:buChar char="•"/>
            </a:pPr>
            <a:r>
              <a:rPr lang="en-US" sz="2600" dirty="0"/>
              <a:t>Reducing emergency room utilization for patients of the primary care practice.</a:t>
            </a:r>
          </a:p>
          <a:p>
            <a:pPr>
              <a:buFont typeface="Arial" panose="020B0604020202020204" pitchFamily="34" charset="0"/>
              <a:buChar char="•"/>
            </a:pPr>
            <a:r>
              <a:rPr lang="en-US" sz="2600" dirty="0"/>
              <a:t>Preparing the practice for value based payment models, case rate and episode-based reimbursement.</a:t>
            </a:r>
          </a:p>
          <a:p>
            <a:pPr marL="0" indent="0">
              <a:buNone/>
            </a:pPr>
            <a:endParaRPr lang="en-US" dirty="0"/>
          </a:p>
        </p:txBody>
      </p:sp>
      <p:sp>
        <p:nvSpPr>
          <p:cNvPr id="4" name="Content Placeholder 2">
            <a:extLst>
              <a:ext uri="{FF2B5EF4-FFF2-40B4-BE49-F238E27FC236}">
                <a16:creationId xmlns:a16="http://schemas.microsoft.com/office/drawing/2014/main" id="{0F42A301-18A4-4311-9592-0535192CD833}"/>
              </a:ext>
            </a:extLst>
          </p:cNvPr>
          <p:cNvSpPr txBox="1">
            <a:spLocks/>
          </p:cNvSpPr>
          <p:nvPr/>
        </p:nvSpPr>
        <p:spPr>
          <a:xfrm>
            <a:off x="655608" y="2691441"/>
            <a:ext cx="11059064" cy="42787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424211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69283" y="379562"/>
            <a:ext cx="184731" cy="369332"/>
          </a:xfrm>
          <a:prstGeom prst="rect">
            <a:avLst/>
          </a:prstGeom>
          <a:noFill/>
        </p:spPr>
        <p:txBody>
          <a:bodyPr wrap="none" rtlCol="0">
            <a:spAutoFit/>
          </a:bodyPr>
          <a:lstStyle/>
          <a:p>
            <a:endParaRPr lang="en-US" dirty="0"/>
          </a:p>
        </p:txBody>
      </p:sp>
      <p:sp>
        <p:nvSpPr>
          <p:cNvPr id="2" name="Title 1">
            <a:extLst>
              <a:ext uri="{FF2B5EF4-FFF2-40B4-BE49-F238E27FC236}">
                <a16:creationId xmlns:a16="http://schemas.microsoft.com/office/drawing/2014/main" id="{F13D1D05-F395-44E2-993A-E68DFBF66073}"/>
              </a:ext>
            </a:extLst>
          </p:cNvPr>
          <p:cNvSpPr>
            <a:spLocks noGrp="1"/>
          </p:cNvSpPr>
          <p:nvPr>
            <p:ph type="title" idx="4294967295"/>
          </p:nvPr>
        </p:nvSpPr>
        <p:spPr>
          <a:xfrm>
            <a:off x="321972" y="358572"/>
            <a:ext cx="8761413" cy="708025"/>
          </a:xfrm>
        </p:spPr>
        <p:txBody>
          <a:bodyPr/>
          <a:lstStyle/>
          <a:p>
            <a:r>
              <a:rPr lang="en-US" dirty="0">
                <a:solidFill>
                  <a:schemeClr val="tx1"/>
                </a:solidFill>
              </a:rPr>
              <a:t>The Quadruple Aim</a:t>
            </a:r>
          </a:p>
        </p:txBody>
      </p:sp>
      <p:graphicFrame>
        <p:nvGraphicFramePr>
          <p:cNvPr id="9" name="Content Placeholder 13">
            <a:extLst>
              <a:ext uri="{FF2B5EF4-FFF2-40B4-BE49-F238E27FC236}">
                <a16:creationId xmlns:a16="http://schemas.microsoft.com/office/drawing/2014/main" id="{5392D804-907F-48ED-A594-0FAE17A13833}"/>
              </a:ext>
            </a:extLst>
          </p:cNvPr>
          <p:cNvGraphicFramePr>
            <a:graphicFrameLocks noGrp="1"/>
          </p:cNvGraphicFramePr>
          <p:nvPr>
            <p:ph idx="4294967295"/>
            <p:extLst>
              <p:ext uri="{D42A27DB-BD31-4B8C-83A1-F6EECF244321}">
                <p14:modId xmlns:p14="http://schemas.microsoft.com/office/powerpoint/2010/main" val="2189536050"/>
              </p:ext>
            </p:extLst>
          </p:nvPr>
        </p:nvGraphicFramePr>
        <p:xfrm>
          <a:off x="1594102" y="1538534"/>
          <a:ext cx="9459912" cy="3913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7200BDA0-BBF7-4B93-882A-FC4B16FC0144}"/>
              </a:ext>
            </a:extLst>
          </p:cNvPr>
          <p:cNvSpPr/>
          <p:nvPr/>
        </p:nvSpPr>
        <p:spPr>
          <a:xfrm>
            <a:off x="2794000" y="6186295"/>
            <a:ext cx="7895772" cy="461665"/>
          </a:xfrm>
          <a:prstGeom prst="rect">
            <a:avLst/>
          </a:prstGeom>
        </p:spPr>
        <p:txBody>
          <a:bodyPr wrap="square">
            <a:spAutoFit/>
          </a:bodyPr>
          <a:lstStyle/>
          <a:p>
            <a:pPr algn="r">
              <a:defRPr/>
            </a:pPr>
            <a:r>
              <a:rPr lang="en-US" sz="1200" dirty="0"/>
              <a:t>Source: Berwick, Nolan, &amp; Whittington (2008). The Triple Aim: Care, Health, And Cost. </a:t>
            </a:r>
            <a:r>
              <a:rPr lang="en-US" sz="1200" i="1" dirty="0"/>
              <a:t>Health Affairs</a:t>
            </a:r>
            <a:r>
              <a:rPr lang="en-US" sz="1200" dirty="0"/>
              <a:t>. vol. 27 no.3, 759-769</a:t>
            </a:r>
          </a:p>
        </p:txBody>
      </p:sp>
    </p:spTree>
    <p:extLst>
      <p:ext uri="{BB962C8B-B14F-4D97-AF65-F5344CB8AC3E}">
        <p14:creationId xmlns:p14="http://schemas.microsoft.com/office/powerpoint/2010/main" val="265387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ECAF1E58-D170-4EF3-8E1A-992DA3688F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Oval 53">
            <a:extLst>
              <a:ext uri="{FF2B5EF4-FFF2-40B4-BE49-F238E27FC236}">
                <a16:creationId xmlns:a16="http://schemas.microsoft.com/office/drawing/2014/main" id="{3EACCB19-3F29-416E-BD93-24BDDE3739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6" name="Oval 55">
            <a:extLst>
              <a:ext uri="{FF2B5EF4-FFF2-40B4-BE49-F238E27FC236}">
                <a16:creationId xmlns:a16="http://schemas.microsoft.com/office/drawing/2014/main" id="{39C41423-F9F7-4333-A541-61582D3D23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8" name="Rectangle 57">
            <a:extLst>
              <a:ext uri="{FF2B5EF4-FFF2-40B4-BE49-F238E27FC236}">
                <a16:creationId xmlns:a16="http://schemas.microsoft.com/office/drawing/2014/main" id="{BA9F93AF-9489-4B8A-AA6B-1B00D3CA68C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60" name="Freeform 5">
            <a:extLst>
              <a:ext uri="{FF2B5EF4-FFF2-40B4-BE49-F238E27FC236}">
                <a16:creationId xmlns:a16="http://schemas.microsoft.com/office/drawing/2014/main" id="{A66DA090-6BD9-45CC-B782-02767069BFB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2" name="Freeform 5">
            <a:extLst>
              <a:ext uri="{FF2B5EF4-FFF2-40B4-BE49-F238E27FC236}">
                <a16:creationId xmlns:a16="http://schemas.microsoft.com/office/drawing/2014/main" id="{2F459F0B-865B-481D-9AC3-15C76A336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64" name="Freeform 5">
            <a:extLst>
              <a:ext uri="{FF2B5EF4-FFF2-40B4-BE49-F238E27FC236}">
                <a16:creationId xmlns:a16="http://schemas.microsoft.com/office/drawing/2014/main" id="{61CDB3A6-B686-4E1D-AD52-3DC038A45E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66" name="Rectangle 65">
            <a:extLst>
              <a:ext uri="{FF2B5EF4-FFF2-40B4-BE49-F238E27FC236}">
                <a16:creationId xmlns:a16="http://schemas.microsoft.com/office/drawing/2014/main" id="{3D38E400-4F30-481D-A5DC-5AA21A2CB8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37B9C08-76CF-4FB2-B54E-4A3CB0C5D378}"/>
              </a:ext>
            </a:extLst>
          </p:cNvPr>
          <p:cNvSpPr>
            <a:spLocks noGrp="1"/>
          </p:cNvSpPr>
          <p:nvPr>
            <p:ph type="title"/>
          </p:nvPr>
        </p:nvSpPr>
        <p:spPr>
          <a:xfrm>
            <a:off x="1154955" y="973667"/>
            <a:ext cx="2942210" cy="4833745"/>
          </a:xfrm>
        </p:spPr>
        <p:txBody>
          <a:bodyPr>
            <a:normAutofit/>
          </a:bodyPr>
          <a:lstStyle/>
          <a:p>
            <a:r>
              <a:rPr lang="en-US" dirty="0">
                <a:solidFill>
                  <a:srgbClr val="EBEBEB"/>
                </a:solidFill>
              </a:rPr>
              <a:t>Getting Started with Integration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63459721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127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0D6E68-7835-4BCF-888A-9F58DE5E28BE}"/>
              </a:ext>
            </a:extLst>
          </p:cNvPr>
          <p:cNvSpPr>
            <a:spLocks noGrp="1"/>
          </p:cNvSpPr>
          <p:nvPr>
            <p:ph idx="1"/>
          </p:nvPr>
        </p:nvSpPr>
        <p:spPr>
          <a:xfrm>
            <a:off x="1154955" y="2603500"/>
            <a:ext cx="8761412" cy="3416300"/>
          </a:xfrm>
        </p:spPr>
        <p:txBody>
          <a:bodyPr/>
          <a:lstStyle/>
          <a:p>
            <a:endParaRPr lang="en-US" dirty="0"/>
          </a:p>
        </p:txBody>
      </p:sp>
      <p:sp>
        <p:nvSpPr>
          <p:cNvPr id="6" name="Title 1">
            <a:extLst>
              <a:ext uri="{FF2B5EF4-FFF2-40B4-BE49-F238E27FC236}">
                <a16:creationId xmlns:a16="http://schemas.microsoft.com/office/drawing/2014/main" id="{CFF5BBA8-DDE5-4EAB-8868-1D3F47D46495}"/>
              </a:ext>
            </a:extLst>
          </p:cNvPr>
          <p:cNvSpPr txBox="1">
            <a:spLocks/>
          </p:cNvSpPr>
          <p:nvPr/>
        </p:nvSpPr>
        <p:spPr>
          <a:xfrm>
            <a:off x="3603458" y="6421842"/>
            <a:ext cx="8229600" cy="43615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j-ea"/>
              <a:cs typeface="+mj-cs"/>
            </a:endParaRPr>
          </a:p>
        </p:txBody>
      </p:sp>
      <p:pic>
        <p:nvPicPr>
          <p:cNvPr id="8" name="Picture 7">
            <a:extLst>
              <a:ext uri="{FF2B5EF4-FFF2-40B4-BE49-F238E27FC236}">
                <a16:creationId xmlns:a16="http://schemas.microsoft.com/office/drawing/2014/main" id="{2F1E025E-4F41-4B30-9B7A-ED14FA173D14}"/>
              </a:ext>
            </a:extLst>
          </p:cNvPr>
          <p:cNvPicPr>
            <a:picLocks noChangeAspect="1"/>
          </p:cNvPicPr>
          <p:nvPr/>
        </p:nvPicPr>
        <p:blipFill>
          <a:blip r:embed="rId3"/>
          <a:stretch>
            <a:fillRect/>
          </a:stretch>
        </p:blipFill>
        <p:spPr>
          <a:xfrm>
            <a:off x="730918" y="186708"/>
            <a:ext cx="10530639" cy="6292699"/>
          </a:xfrm>
          <a:prstGeom prst="rect">
            <a:avLst/>
          </a:prstGeom>
        </p:spPr>
      </p:pic>
      <p:sp>
        <p:nvSpPr>
          <p:cNvPr id="9" name="Rectangle 8">
            <a:extLst>
              <a:ext uri="{FF2B5EF4-FFF2-40B4-BE49-F238E27FC236}">
                <a16:creationId xmlns:a16="http://schemas.microsoft.com/office/drawing/2014/main" id="{59479FDD-1B65-426B-BFBD-E98E7D15F94E}"/>
              </a:ext>
            </a:extLst>
          </p:cNvPr>
          <p:cNvSpPr/>
          <p:nvPr/>
        </p:nvSpPr>
        <p:spPr>
          <a:xfrm>
            <a:off x="5535661" y="6421842"/>
            <a:ext cx="6096000" cy="400110"/>
          </a:xfrm>
          <a:prstGeom prst="rect">
            <a:avLst/>
          </a:prstGeom>
        </p:spPr>
        <p:txBody>
          <a:bodyPr>
            <a:spAutoFit/>
          </a:bodyPr>
          <a:lstStyle/>
          <a:p>
            <a:r>
              <a:rPr lang="en-US" sz="1000" dirty="0"/>
              <a:t>From: Peek CJ and the National Integration Academy Council. Lexicon for Behavioral Health and Primary Care Integration: AHRQ Publication No.13-IP001-EF. Rockville, MD</a:t>
            </a:r>
          </a:p>
        </p:txBody>
      </p:sp>
    </p:spTree>
    <p:extLst>
      <p:ext uri="{BB962C8B-B14F-4D97-AF65-F5344CB8AC3E}">
        <p14:creationId xmlns:p14="http://schemas.microsoft.com/office/powerpoint/2010/main" val="69499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C2C6-C3E2-46D1-8846-AB3568199E49}"/>
              </a:ext>
            </a:extLst>
          </p:cNvPr>
          <p:cNvSpPr>
            <a:spLocks noGrp="1"/>
          </p:cNvSpPr>
          <p:nvPr>
            <p:ph type="title"/>
          </p:nvPr>
        </p:nvSpPr>
        <p:spPr/>
        <p:txBody>
          <a:bodyPr/>
          <a:lstStyle/>
          <a:p>
            <a:r>
              <a:rPr lang="en-US" dirty="0"/>
              <a:t>The Integrated Care Continuum </a:t>
            </a:r>
            <a:br>
              <a:rPr lang="en-US" dirty="0"/>
            </a:br>
            <a:endParaRPr lang="en-US" dirty="0"/>
          </a:p>
        </p:txBody>
      </p:sp>
      <p:sp>
        <p:nvSpPr>
          <p:cNvPr id="3" name="Content Placeholder 2">
            <a:extLst>
              <a:ext uri="{FF2B5EF4-FFF2-40B4-BE49-F238E27FC236}">
                <a16:creationId xmlns:a16="http://schemas.microsoft.com/office/drawing/2014/main" id="{FB4A41A3-B4D9-4880-988A-977B00C2E9FF}"/>
              </a:ext>
            </a:extLst>
          </p:cNvPr>
          <p:cNvSpPr>
            <a:spLocks noGrp="1"/>
          </p:cNvSpPr>
          <p:nvPr>
            <p:ph idx="1"/>
          </p:nvPr>
        </p:nvSpPr>
        <p:spPr/>
        <p:txBody>
          <a:bodyPr/>
          <a:lstStyle/>
          <a:p>
            <a:pPr marL="0" indent="0">
              <a:buNone/>
            </a:pPr>
            <a:r>
              <a:rPr lang="en-US" i="1" dirty="0"/>
              <a:t> </a:t>
            </a:r>
            <a:endParaRPr lang="en-US" dirty="0"/>
          </a:p>
          <a:p>
            <a:pPr marL="0" indent="0">
              <a:buNone/>
            </a:pPr>
            <a:endParaRPr lang="en-US" dirty="0"/>
          </a:p>
        </p:txBody>
      </p:sp>
      <p:sp>
        <p:nvSpPr>
          <p:cNvPr id="5" name="Content Placeholder 2">
            <a:extLst>
              <a:ext uri="{FF2B5EF4-FFF2-40B4-BE49-F238E27FC236}">
                <a16:creationId xmlns:a16="http://schemas.microsoft.com/office/drawing/2014/main" id="{B472A296-89EE-4E70-9F97-5891DA6165A5}"/>
              </a:ext>
            </a:extLst>
          </p:cNvPr>
          <p:cNvSpPr txBox="1">
            <a:spLocks/>
          </p:cNvSpPr>
          <p:nvPr/>
        </p:nvSpPr>
        <p:spPr>
          <a:xfrm>
            <a:off x="1154954" y="2343200"/>
            <a:ext cx="9508754" cy="46410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1900" dirty="0"/>
              <a:t>Integrated care models occur along a continuum from:</a:t>
            </a:r>
          </a:p>
          <a:p>
            <a:pPr>
              <a:buFont typeface="Wingdings" panose="05000000000000000000" pitchFamily="2" charset="2"/>
              <a:buChar char="Ø"/>
            </a:pPr>
            <a:r>
              <a:rPr lang="en-US" b="1" dirty="0"/>
              <a:t>Coordination: </a:t>
            </a:r>
            <a:r>
              <a:rPr lang="en-US" dirty="0"/>
              <a:t>the practice of working across health care settings to exchange the most critical pieces of information about a shared patient and help facilitate their access to care.</a:t>
            </a:r>
          </a:p>
          <a:p>
            <a:pPr>
              <a:buFont typeface="Wingdings" panose="05000000000000000000" pitchFamily="2" charset="2"/>
              <a:buChar char="Ø"/>
            </a:pPr>
            <a:r>
              <a:rPr lang="en-US" b="1" dirty="0"/>
              <a:t>Co-location: </a:t>
            </a:r>
            <a:r>
              <a:rPr lang="en-US" dirty="0"/>
              <a:t>The practice of physically locating a behavioral health provider in a primary care or a primary care provider in a mental health or substance use treatment setting. </a:t>
            </a:r>
          </a:p>
          <a:p>
            <a:pPr>
              <a:buFont typeface="Wingdings" panose="05000000000000000000" pitchFamily="2" charset="2"/>
              <a:buChar char="Ø"/>
            </a:pPr>
            <a:r>
              <a:rPr lang="en-US" b="1" dirty="0"/>
              <a:t>Integrated Care: </a:t>
            </a:r>
            <a:r>
              <a:rPr lang="en-US" dirty="0"/>
              <a:t>The practice team includes primary care and behavioral health clinicians working with patients and families, using a systematic, seamless and cost-effective approach to provide patient-centered care for a defined population. </a:t>
            </a:r>
          </a:p>
        </p:txBody>
      </p:sp>
    </p:spTree>
    <p:extLst>
      <p:ext uri="{BB962C8B-B14F-4D97-AF65-F5344CB8AC3E}">
        <p14:creationId xmlns:p14="http://schemas.microsoft.com/office/powerpoint/2010/main" val="76301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485B-DACE-4E41-8B99-F4295BB4B3A5}"/>
              </a:ext>
            </a:extLst>
          </p:cNvPr>
          <p:cNvSpPr>
            <a:spLocks noGrp="1"/>
          </p:cNvSpPr>
          <p:nvPr>
            <p:ph type="title"/>
          </p:nvPr>
        </p:nvSpPr>
        <p:spPr>
          <a:xfrm>
            <a:off x="1154953" y="973668"/>
            <a:ext cx="8761413" cy="706964"/>
          </a:xfrm>
        </p:spPr>
        <p:txBody>
          <a:bodyPr>
            <a:normAutofit/>
          </a:bodyPr>
          <a:lstStyle/>
          <a:p>
            <a:r>
              <a:rPr lang="en-US" dirty="0">
                <a:solidFill>
                  <a:srgbClr val="EBEBEB"/>
                </a:solidFill>
              </a:rPr>
              <a:t>Consider the Essential Elements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177499537"/>
              </p:ext>
            </p:extLst>
          </p:nvPr>
        </p:nvGraphicFramePr>
        <p:xfrm>
          <a:off x="1154954" y="2434108"/>
          <a:ext cx="9757364" cy="357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1312CD33-764C-4B92-A8F3-1BC19409FB79}"/>
              </a:ext>
            </a:extLst>
          </p:cNvPr>
          <p:cNvSpPr txBox="1">
            <a:spLocks/>
          </p:cNvSpPr>
          <p:nvPr/>
        </p:nvSpPr>
        <p:spPr>
          <a:xfrm>
            <a:off x="3314700" y="6261328"/>
            <a:ext cx="8229600" cy="43615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a:ea typeface="+mj-ea"/>
                <a:cs typeface="+mj-cs"/>
              </a:rPr>
              <a:t>Lardieri</a:t>
            </a:r>
            <a:r>
              <a:rPr kumimoji="0" lang="en-US" sz="1200" b="0" i="0" u="none" strike="noStrike" kern="1200" cap="none" spc="0" normalizeH="0" baseline="0" noProof="0" dirty="0">
                <a:ln>
                  <a:noFill/>
                </a:ln>
                <a:solidFill>
                  <a:prstClr val="black"/>
                </a:solidFill>
                <a:effectLst/>
                <a:uLnTx/>
                <a:uFillTx/>
                <a:latin typeface="Calibri"/>
                <a:ea typeface="+mj-ea"/>
                <a:cs typeface="+mj-cs"/>
              </a:rPr>
              <a:t>, M, Lasky, G, and Raney, L. Essential Elements of Effective Integrated Primary and Behavioral Health Teams. Washington, D.C. SAMHSA-HRSA Center for Integrated Health Solutions. March, 2014. </a:t>
            </a:r>
          </a:p>
        </p:txBody>
      </p:sp>
    </p:spTree>
    <p:extLst>
      <p:ext uri="{BB962C8B-B14F-4D97-AF65-F5344CB8AC3E}">
        <p14:creationId xmlns:p14="http://schemas.microsoft.com/office/powerpoint/2010/main" val="154830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289957" y="881743"/>
            <a:ext cx="8001000" cy="838200"/>
          </a:xfrm>
        </p:spPr>
        <p:txBody>
          <a:bodyPr>
            <a:normAutofit fontScale="90000"/>
          </a:bodyPr>
          <a:lstStyle/>
          <a:p>
            <a:r>
              <a:rPr lang="en-US" altLang="en-US" sz="3500" dirty="0">
                <a:solidFill>
                  <a:schemeClr val="bg1"/>
                </a:solidFill>
              </a:rPr>
              <a:t>Principles of Effective Integrated </a:t>
            </a:r>
            <a:br>
              <a:rPr lang="en-US" altLang="en-US" sz="3500" dirty="0">
                <a:solidFill>
                  <a:schemeClr val="bg1"/>
                </a:solidFill>
              </a:rPr>
            </a:br>
            <a:r>
              <a:rPr lang="en-US" altLang="en-US" sz="3500" dirty="0">
                <a:solidFill>
                  <a:schemeClr val="bg1"/>
                </a:solidFill>
              </a:rPr>
              <a:t>Behavioral Healthcare</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839732274"/>
              </p:ext>
            </p:extLst>
          </p:nvPr>
        </p:nvGraphicFramePr>
        <p:xfrm>
          <a:off x="1905000" y="1953986"/>
          <a:ext cx="7924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3052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0" hangingPunct="0">
              <a:lnSpc>
                <a:spcPct val="110000"/>
              </a:lnSpc>
              <a:spcBef>
                <a:spcPts val="450"/>
              </a:spcBef>
              <a:spcAft>
                <a:spcPts val="450"/>
              </a:spcAft>
              <a:defRPr/>
            </a:pPr>
            <a:r>
              <a:rPr lang="en-US" sz="4000" dirty="0">
                <a:solidFill>
                  <a:schemeClr val="bg1"/>
                </a:solidFill>
                <a:latin typeface="Century Gothic" panose="020B0502020202020204" pitchFamily="34" charset="0"/>
                <a:cs typeface="+mn-cs"/>
              </a:rPr>
              <a:t>Examples of Behavioral Health Integration in Primary Care</a:t>
            </a:r>
          </a:p>
        </p:txBody>
      </p:sp>
      <p:sp>
        <p:nvSpPr>
          <p:cNvPr id="2" name="Content Placeholder 1">
            <a:extLst>
              <a:ext uri="{FF2B5EF4-FFF2-40B4-BE49-F238E27FC236}">
                <a16:creationId xmlns:a16="http://schemas.microsoft.com/office/drawing/2014/main" id="{A6C088D1-4CED-4F22-BA53-33C11BE08946}"/>
              </a:ext>
            </a:extLst>
          </p:cNvPr>
          <p:cNvSpPr>
            <a:spLocks noGrp="1"/>
          </p:cNvSpPr>
          <p:nvPr>
            <p:ph idx="1"/>
          </p:nvPr>
        </p:nvSpPr>
        <p:spPr/>
        <p:txBody>
          <a:bodyPr>
            <a:normAutofit/>
          </a:bodyPr>
          <a:lstStyle/>
          <a:p>
            <a:pPr>
              <a:spcBef>
                <a:spcPts val="450"/>
              </a:spcBef>
              <a:spcAft>
                <a:spcPts val="900"/>
              </a:spcAft>
              <a:buClrTx/>
              <a:buFont typeface="Arial" panose="020B0604020202020204" pitchFamily="34" charset="0"/>
              <a:buChar char="•"/>
              <a:defRPr/>
            </a:pPr>
            <a:r>
              <a:rPr lang="en-US" sz="2000" dirty="0">
                <a:solidFill>
                  <a:srgbClr val="000000"/>
                </a:solidFill>
              </a:rPr>
              <a:t>Screening patients for substance use (SBIRT).</a:t>
            </a:r>
          </a:p>
          <a:p>
            <a:pPr>
              <a:spcBef>
                <a:spcPts val="450"/>
              </a:spcBef>
              <a:spcAft>
                <a:spcPts val="900"/>
              </a:spcAft>
              <a:buClrTx/>
              <a:buFont typeface="Arial" panose="020B0604020202020204" pitchFamily="34" charset="0"/>
              <a:buChar char="•"/>
              <a:defRPr/>
            </a:pPr>
            <a:r>
              <a:rPr lang="en-US" sz="2000" dirty="0">
                <a:solidFill>
                  <a:srgbClr val="000000"/>
                </a:solidFill>
              </a:rPr>
              <a:t>Depression screening at well child visits.</a:t>
            </a:r>
          </a:p>
          <a:p>
            <a:pPr>
              <a:spcBef>
                <a:spcPts val="450"/>
              </a:spcBef>
              <a:spcAft>
                <a:spcPts val="900"/>
              </a:spcAft>
              <a:buClrTx/>
              <a:buFont typeface="Arial" panose="020B0604020202020204" pitchFamily="34" charset="0"/>
              <a:buChar char="•"/>
              <a:defRPr/>
            </a:pPr>
            <a:r>
              <a:rPr lang="en-US" sz="2000" dirty="0">
                <a:solidFill>
                  <a:srgbClr val="000000"/>
                </a:solidFill>
              </a:rPr>
              <a:t>Behavioral Health Consultants (BHCs) work alongside primary care providers (PCP) and make recommendations to the PCP. Shared records. </a:t>
            </a:r>
          </a:p>
          <a:p>
            <a:pPr>
              <a:spcBef>
                <a:spcPts val="450"/>
              </a:spcBef>
              <a:spcAft>
                <a:spcPts val="900"/>
              </a:spcAft>
              <a:buClrTx/>
              <a:buFont typeface="Arial" panose="020B0604020202020204" pitchFamily="34" charset="0"/>
              <a:buChar char="•"/>
              <a:defRPr/>
            </a:pPr>
            <a:r>
              <a:rPr lang="en-US" sz="2000" dirty="0">
                <a:solidFill>
                  <a:srgbClr val="000000"/>
                </a:solidFill>
              </a:rPr>
              <a:t>Consulting psychiatrist model: each team includes psychiatrists, licensed therapists, care coordinators and administrative support. </a:t>
            </a:r>
          </a:p>
          <a:p>
            <a:pPr>
              <a:spcBef>
                <a:spcPts val="450"/>
              </a:spcBef>
              <a:spcAft>
                <a:spcPts val="900"/>
              </a:spcAft>
              <a:buClrTx/>
              <a:buFont typeface="Arial" panose="020B0604020202020204" pitchFamily="34" charset="0"/>
              <a:buChar char="•"/>
              <a:defRPr/>
            </a:pPr>
            <a:r>
              <a:rPr lang="en-US" sz="2000" dirty="0">
                <a:solidFill>
                  <a:srgbClr val="000000"/>
                </a:solidFill>
              </a:rPr>
              <a:t>Tele-behavioral health model of care.</a:t>
            </a:r>
          </a:p>
          <a:p>
            <a:endParaRPr lang="en-US" dirty="0"/>
          </a:p>
        </p:txBody>
      </p:sp>
      <p:sp>
        <p:nvSpPr>
          <p:cNvPr id="8" name="Content Placeholder 2"/>
          <p:cNvSpPr txBox="1">
            <a:spLocks/>
          </p:cNvSpPr>
          <p:nvPr/>
        </p:nvSpPr>
        <p:spPr bwMode="auto">
          <a:xfrm>
            <a:off x="5074468" y="6019800"/>
            <a:ext cx="7767430" cy="2847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rgbClr val="16A21F"/>
              </a:buClr>
              <a:buFont typeface="Wingdings" pitchFamily="2" charset="2"/>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pitchFamily="2" charset="2"/>
              <a:buChar char="l"/>
              <a:defRPr sz="2000">
                <a:solidFill>
                  <a:schemeClr val="tx1"/>
                </a:solidFill>
                <a:latin typeface="+mn-lt"/>
                <a:ea typeface="+mn-ea"/>
                <a:cs typeface="+mn-cs"/>
              </a:defRPr>
            </a:lvl2pPr>
            <a:lvl3pPr marL="1143000" indent="-228600" algn="l" rtl="0" eaLnBrk="1" fontAlgn="base" hangingPunct="1">
              <a:spcBef>
                <a:spcPct val="20000"/>
              </a:spcBef>
              <a:spcAft>
                <a:spcPct val="0"/>
              </a:spcAft>
              <a:buClr>
                <a:schemeClr val="bg2"/>
              </a:buClr>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lr>
                <a:schemeClr val="bg2"/>
              </a:buClr>
              <a:buFont typeface="Times" pitchFamily="1" charset="0"/>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lr>
                <a:schemeClr val="bg2"/>
              </a:buClr>
              <a:buChar char="»"/>
              <a:defRPr sz="1600">
                <a:solidFill>
                  <a:schemeClr val="tx1"/>
                </a:solidFill>
                <a:latin typeface="+mn-lt"/>
                <a:ea typeface="+mn-ea"/>
                <a:cs typeface="+mn-cs"/>
              </a:defRPr>
            </a:lvl9pPr>
          </a:lstStyle>
          <a:p>
            <a:pPr marL="0" indent="0">
              <a:spcBef>
                <a:spcPts val="450"/>
              </a:spcBef>
              <a:spcAft>
                <a:spcPts val="900"/>
              </a:spcAft>
              <a:buClr>
                <a:srgbClr val="008000"/>
              </a:buClr>
              <a:defRPr/>
            </a:pPr>
            <a:br>
              <a:rPr lang="en-US" sz="2100" dirty="0">
                <a:solidFill>
                  <a:srgbClr val="000000"/>
                </a:solidFill>
              </a:rPr>
            </a:br>
            <a:endParaRPr lang="en-US" sz="1800" dirty="0">
              <a:solidFill>
                <a:srgbClr val="000000"/>
              </a:solidFill>
              <a:latin typeface="Arial Bold"/>
            </a:endParaRPr>
          </a:p>
        </p:txBody>
      </p:sp>
      <p:sp>
        <p:nvSpPr>
          <p:cNvPr id="9" name="TextBox 7"/>
          <p:cNvSpPr txBox="1">
            <a:spLocks noChangeArrowheads="1"/>
          </p:cNvSpPr>
          <p:nvPr/>
        </p:nvSpPr>
        <p:spPr bwMode="auto">
          <a:xfrm>
            <a:off x="4080486" y="5959972"/>
            <a:ext cx="6783457"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1400" dirty="0">
                <a:solidFill>
                  <a:srgbClr val="000000"/>
                </a:solidFill>
              </a:rPr>
              <a:t>Robinson, P.J. and Reiter, J.T. (2007). Behavioral Consultation and Primary Care (pp 1-16). N.Y.: Springer Science + Business Media. </a:t>
            </a:r>
          </a:p>
          <a:p>
            <a:pPr eaLnBrk="1" hangingPunct="1"/>
            <a:endParaRPr lang="en-US" sz="1050" dirty="0">
              <a:solidFill>
                <a:srgbClr val="000000"/>
              </a:solidFill>
            </a:endParaRPr>
          </a:p>
        </p:txBody>
      </p:sp>
    </p:spTree>
    <p:extLst>
      <p:ext uri="{BB962C8B-B14F-4D97-AF65-F5344CB8AC3E}">
        <p14:creationId xmlns:p14="http://schemas.microsoft.com/office/powerpoint/2010/main" val="93250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C2C6-C3E2-46D1-8846-AB3568199E49}"/>
              </a:ext>
            </a:extLst>
          </p:cNvPr>
          <p:cNvSpPr>
            <a:spLocks noGrp="1"/>
          </p:cNvSpPr>
          <p:nvPr>
            <p:ph type="title"/>
          </p:nvPr>
        </p:nvSpPr>
        <p:spPr>
          <a:xfrm>
            <a:off x="1154953" y="1042680"/>
            <a:ext cx="8761413" cy="706964"/>
          </a:xfrm>
        </p:spPr>
        <p:txBody>
          <a:bodyPr/>
          <a:lstStyle/>
          <a:p>
            <a:r>
              <a:rPr lang="en-US" dirty="0"/>
              <a:t>Models of Integrated Care - Example</a:t>
            </a:r>
            <a:br>
              <a:rPr lang="en-US" dirty="0"/>
            </a:br>
            <a:endParaRPr lang="en-US" dirty="0"/>
          </a:p>
        </p:txBody>
      </p:sp>
      <p:sp>
        <p:nvSpPr>
          <p:cNvPr id="3" name="Content Placeholder 2">
            <a:extLst>
              <a:ext uri="{FF2B5EF4-FFF2-40B4-BE49-F238E27FC236}">
                <a16:creationId xmlns:a16="http://schemas.microsoft.com/office/drawing/2014/main" id="{FB4A41A3-B4D9-4880-988A-977B00C2E9FF}"/>
              </a:ext>
            </a:extLst>
          </p:cNvPr>
          <p:cNvSpPr>
            <a:spLocks noGrp="1"/>
          </p:cNvSpPr>
          <p:nvPr>
            <p:ph idx="1"/>
          </p:nvPr>
        </p:nvSpPr>
        <p:spPr/>
        <p:txBody>
          <a:bodyPr/>
          <a:lstStyle/>
          <a:p>
            <a:pPr marL="0" indent="0">
              <a:buNone/>
            </a:pPr>
            <a:r>
              <a:rPr lang="en-US" i="1" dirty="0"/>
              <a:t> </a:t>
            </a:r>
            <a:endParaRPr lang="en-US" dirty="0"/>
          </a:p>
          <a:p>
            <a:pPr marL="0" indent="0">
              <a:buNone/>
            </a:pPr>
            <a:endParaRPr lang="en-US" dirty="0"/>
          </a:p>
        </p:txBody>
      </p:sp>
      <p:sp>
        <p:nvSpPr>
          <p:cNvPr id="4" name="Content Placeholder 2">
            <a:extLst>
              <a:ext uri="{FF2B5EF4-FFF2-40B4-BE49-F238E27FC236}">
                <a16:creationId xmlns:a16="http://schemas.microsoft.com/office/drawing/2014/main" id="{0F42A301-18A4-4311-9592-0535192CD833}"/>
              </a:ext>
            </a:extLst>
          </p:cNvPr>
          <p:cNvSpPr txBox="1">
            <a:spLocks/>
          </p:cNvSpPr>
          <p:nvPr/>
        </p:nvSpPr>
        <p:spPr>
          <a:xfrm>
            <a:off x="672861" y="2380890"/>
            <a:ext cx="11059064" cy="4278702"/>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t>The Collaborative Care Model (CoCM), seeks to enhance the identification and treatment of depression and anxiety by adding a Care Manager and Psychiatric Consultant to the primary care team. In particular, CoCM has multiple benefits, including:</a:t>
            </a:r>
          </a:p>
          <a:p>
            <a:pPr lvl="1"/>
            <a:r>
              <a:rPr lang="en-US" sz="2400" dirty="0"/>
              <a:t>Improved quality of care and patient satisfaction.</a:t>
            </a:r>
          </a:p>
          <a:p>
            <a:pPr lvl="1"/>
            <a:r>
              <a:rPr lang="en-US" sz="2400" dirty="0"/>
              <a:t>Improved mental and physical health outcomes.</a:t>
            </a:r>
          </a:p>
          <a:p>
            <a:pPr lvl="1"/>
            <a:r>
              <a:rPr lang="en-US" sz="2400" dirty="0"/>
              <a:t>Increased functioning in people with common behavioral health conditions. </a:t>
            </a:r>
          </a:p>
          <a:p>
            <a:pPr lvl="1"/>
            <a:r>
              <a:rPr lang="en-US" sz="2400" dirty="0"/>
              <a:t>Provides Benchmarking as tool to monitor improvements. </a:t>
            </a:r>
          </a:p>
          <a:p>
            <a:pPr lvl="1"/>
            <a:r>
              <a:rPr lang="en-US" sz="2400" dirty="0"/>
              <a:t>Reduced total health care expenditures.</a:t>
            </a:r>
          </a:p>
          <a:p>
            <a:pPr lvl="1"/>
            <a:r>
              <a:rPr lang="en-US" sz="2400" dirty="0"/>
              <a:t>Reimbursed by Medicare (and Medicaid in some states).</a:t>
            </a:r>
          </a:p>
          <a:p>
            <a:r>
              <a:rPr lang="en-US" sz="2400" b="1" u="sng" dirty="0"/>
              <a:t>Helpful Tool: </a:t>
            </a:r>
            <a:r>
              <a:rPr lang="en-US" sz="2400" dirty="0"/>
              <a:t>Guide to implementing Collaborative Care: https://aims.uw.edu/collaborative-care/implementation-guide </a:t>
            </a:r>
          </a:p>
        </p:txBody>
      </p:sp>
    </p:spTree>
    <p:extLst>
      <p:ext uri="{BB962C8B-B14F-4D97-AF65-F5344CB8AC3E}">
        <p14:creationId xmlns:p14="http://schemas.microsoft.com/office/powerpoint/2010/main" val="2302024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8BC645-D0B9-47EA-B92E-5AFBE4BFBA86}"/>
              </a:ext>
            </a:extLst>
          </p:cNvPr>
          <p:cNvSpPr>
            <a:spLocks noGrp="1"/>
          </p:cNvSpPr>
          <p:nvPr>
            <p:ph type="ctrTitle"/>
          </p:nvPr>
        </p:nvSpPr>
        <p:spPr/>
        <p:txBody>
          <a:bodyPr/>
          <a:lstStyle/>
          <a:p>
            <a:r>
              <a:rPr lang="en-US" dirty="0"/>
              <a:t>Building the Case</a:t>
            </a:r>
          </a:p>
        </p:txBody>
      </p:sp>
      <p:sp>
        <p:nvSpPr>
          <p:cNvPr id="5" name="Subtitle 4">
            <a:extLst>
              <a:ext uri="{FF2B5EF4-FFF2-40B4-BE49-F238E27FC236}">
                <a16:creationId xmlns:a16="http://schemas.microsoft.com/office/drawing/2014/main" id="{982A2655-4FEE-4AE8-A9C2-A3209EEC5DF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5609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4B024-A00A-4465-B16C-62536842C498}"/>
              </a:ext>
            </a:extLst>
          </p:cNvPr>
          <p:cNvSpPr>
            <a:spLocks noGrp="1"/>
          </p:cNvSpPr>
          <p:nvPr>
            <p:ph type="ctrTitle"/>
          </p:nvPr>
        </p:nvSpPr>
        <p:spPr/>
        <p:txBody>
          <a:bodyPr/>
          <a:lstStyle/>
          <a:p>
            <a:r>
              <a:rPr lang="en-US" dirty="0"/>
              <a:t>The Value of Integrated Behavioral Health</a:t>
            </a:r>
          </a:p>
        </p:txBody>
      </p:sp>
    </p:spTree>
    <p:extLst>
      <p:ext uri="{BB962C8B-B14F-4D97-AF65-F5344CB8AC3E}">
        <p14:creationId xmlns:p14="http://schemas.microsoft.com/office/powerpoint/2010/main" val="3695484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E942-C20D-409B-B3EA-9A10CAFD96DF}"/>
              </a:ext>
            </a:extLst>
          </p:cNvPr>
          <p:cNvSpPr>
            <a:spLocks noGrp="1"/>
          </p:cNvSpPr>
          <p:nvPr>
            <p:ph type="title"/>
          </p:nvPr>
        </p:nvSpPr>
        <p:spPr/>
        <p:txBody>
          <a:bodyPr/>
          <a:lstStyle/>
          <a:p>
            <a:r>
              <a:rPr lang="en-US" dirty="0"/>
              <a:t>Value of Improved Quality Through Integrated Care</a:t>
            </a:r>
          </a:p>
        </p:txBody>
      </p:sp>
      <p:sp>
        <p:nvSpPr>
          <p:cNvPr id="3" name="Content Placeholder 2">
            <a:extLst>
              <a:ext uri="{FF2B5EF4-FFF2-40B4-BE49-F238E27FC236}">
                <a16:creationId xmlns:a16="http://schemas.microsoft.com/office/drawing/2014/main" id="{591058A9-98E2-4811-9421-B8E48B00DA08}"/>
              </a:ext>
            </a:extLst>
          </p:cNvPr>
          <p:cNvSpPr>
            <a:spLocks noGrp="1"/>
          </p:cNvSpPr>
          <p:nvPr>
            <p:ph idx="1"/>
          </p:nvPr>
        </p:nvSpPr>
        <p:spPr>
          <a:xfrm>
            <a:off x="569343" y="2536166"/>
            <a:ext cx="11214340" cy="3864634"/>
          </a:xfrm>
        </p:spPr>
        <p:txBody>
          <a:bodyPr>
            <a:noAutofit/>
          </a:bodyPr>
          <a:lstStyle/>
          <a:p>
            <a:pPr marL="0" indent="0" algn="ctr">
              <a:buNone/>
            </a:pPr>
            <a:endParaRPr lang="en-US" sz="2000" i="1" dirty="0"/>
          </a:p>
          <a:p>
            <a:pPr marL="0" indent="0" algn="ctr">
              <a:buNone/>
            </a:pPr>
            <a:r>
              <a:rPr lang="en-US" sz="2000" i="1" dirty="0"/>
              <a:t>“Patients like to have their care delivered by the doctor they trust,” says Joji Suzuki, MD, associate psychiatrist at Brigham and Women’s Hospital in Boston. Another benefit of having a mental health professional on staff: the PCP can do a “hallway consult.” “Because the providers are physically here, they can talk to each other and make minor changes to a patient’s treatment plan without referring a patient to a psychiatrist or taking up an entire visit,” </a:t>
            </a:r>
            <a:endParaRPr lang="en-US" sz="2000" b="1" i="1" dirty="0"/>
          </a:p>
        </p:txBody>
      </p:sp>
    </p:spTree>
    <p:extLst>
      <p:ext uri="{BB962C8B-B14F-4D97-AF65-F5344CB8AC3E}">
        <p14:creationId xmlns:p14="http://schemas.microsoft.com/office/powerpoint/2010/main" val="3800116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Mission</a:t>
            </a:r>
          </a:p>
        </p:txBody>
      </p:sp>
      <p:sp>
        <p:nvSpPr>
          <p:cNvPr id="3" name="Content Placeholder 2"/>
          <p:cNvSpPr>
            <a:spLocks noGrp="1"/>
          </p:cNvSpPr>
          <p:nvPr>
            <p:ph idx="1"/>
          </p:nvPr>
        </p:nvSpPr>
        <p:spPr>
          <a:xfrm>
            <a:off x="1154954" y="2603499"/>
            <a:ext cx="9938615" cy="3935323"/>
          </a:xfrm>
        </p:spPr>
        <p:txBody>
          <a:bodyPr>
            <a:normAutofit lnSpcReduction="10000"/>
          </a:bodyPr>
          <a:lstStyle/>
          <a:p>
            <a:pPr marL="0" indent="0">
              <a:buNone/>
            </a:pPr>
            <a:r>
              <a:rPr lang="en-US" sz="2400" dirty="0"/>
              <a:t>Reflect on your organization’s mission. Consider: </a:t>
            </a:r>
          </a:p>
          <a:p>
            <a:pPr lvl="1"/>
            <a:r>
              <a:rPr lang="en-US" sz="2400" dirty="0"/>
              <a:t>How does your mission embrace integrated care?</a:t>
            </a:r>
          </a:p>
          <a:p>
            <a:pPr lvl="1"/>
            <a:r>
              <a:rPr lang="en-US" sz="2400" dirty="0"/>
              <a:t>What are the current gaps that exist?</a:t>
            </a:r>
          </a:p>
          <a:p>
            <a:pPr lvl="1"/>
            <a:r>
              <a:rPr lang="en-US" sz="2400" dirty="0"/>
              <a:t>What are the opportunities (training, workforce development) to enhance? </a:t>
            </a:r>
          </a:p>
          <a:p>
            <a:pPr lvl="1"/>
            <a:r>
              <a:rPr lang="en-US" sz="2400" dirty="0"/>
              <a:t>What are the benefits of working at your organization?</a:t>
            </a:r>
          </a:p>
          <a:p>
            <a:pPr lvl="1"/>
            <a:r>
              <a:rPr lang="en-US" sz="2400" dirty="0"/>
              <a:t>How does integration “align” with other state integration efforts such as patient center medical home, state innovation model planning, etc. </a:t>
            </a:r>
          </a:p>
          <a:p>
            <a:pPr lvl="1"/>
            <a:endParaRPr lang="en-US" sz="2400" dirty="0"/>
          </a:p>
          <a:p>
            <a:pPr marL="457200" lvl="1" indent="0">
              <a:buNone/>
            </a:pPr>
            <a:endParaRPr lang="en-US" sz="2400" dirty="0"/>
          </a:p>
        </p:txBody>
      </p:sp>
    </p:spTree>
    <p:extLst>
      <p:ext uri="{BB962C8B-B14F-4D97-AF65-F5344CB8AC3E}">
        <p14:creationId xmlns:p14="http://schemas.microsoft.com/office/powerpoint/2010/main" val="4144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706964"/>
          </a:xfrm>
        </p:spPr>
        <p:txBody>
          <a:bodyPr>
            <a:normAutofit/>
          </a:bodyPr>
          <a:lstStyle/>
          <a:p>
            <a:r>
              <a:rPr lang="en-US" dirty="0">
                <a:solidFill>
                  <a:srgbClr val="EBEBEB"/>
                </a:solidFill>
              </a:rPr>
              <a:t>Showcase your organization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0088023"/>
              </p:ext>
            </p:extLst>
          </p:nvPr>
        </p:nvGraphicFramePr>
        <p:xfrm>
          <a:off x="1286934" y="2343956"/>
          <a:ext cx="9891928" cy="3667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398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Organizational Action Steps</a:t>
            </a:r>
          </a:p>
        </p:txBody>
      </p:sp>
      <p:sp>
        <p:nvSpPr>
          <p:cNvPr id="3" name="Content Placeholder 2"/>
          <p:cNvSpPr>
            <a:spLocks noGrp="1"/>
          </p:cNvSpPr>
          <p:nvPr>
            <p:ph idx="1"/>
          </p:nvPr>
        </p:nvSpPr>
        <p:spPr>
          <a:xfrm>
            <a:off x="1154955" y="2603499"/>
            <a:ext cx="9921362" cy="4073345"/>
          </a:xfrm>
        </p:spPr>
        <p:txBody>
          <a:bodyPr>
            <a:normAutofit/>
          </a:bodyPr>
          <a:lstStyle/>
          <a:p>
            <a:pPr marL="0" indent="0">
              <a:buNone/>
            </a:pPr>
            <a:r>
              <a:rPr lang="en-US" sz="2400" dirty="0"/>
              <a:t>For discussion</a:t>
            </a:r>
          </a:p>
          <a:p>
            <a:pPr lvl="1"/>
            <a:r>
              <a:rPr lang="en-US" sz="2400" dirty="0"/>
              <a:t>What are next steps to achieve clinical integration?</a:t>
            </a:r>
          </a:p>
          <a:p>
            <a:pPr lvl="1"/>
            <a:r>
              <a:rPr lang="en-US" sz="2400" dirty="0"/>
              <a:t>What support will we need to achieve integrated care?</a:t>
            </a:r>
          </a:p>
          <a:p>
            <a:pPr lvl="1"/>
            <a:r>
              <a:rPr lang="en-US" sz="2400" dirty="0"/>
              <a:t>What evidence based practices are in place that align with integration?</a:t>
            </a:r>
          </a:p>
          <a:p>
            <a:pPr lvl="1"/>
            <a:r>
              <a:rPr lang="en-US" sz="2400" dirty="0"/>
              <a:t>How are we measuring the impact of integration?</a:t>
            </a:r>
          </a:p>
          <a:p>
            <a:pPr lvl="1"/>
            <a:r>
              <a:rPr lang="en-US" sz="2400" dirty="0"/>
              <a:t>What tools are we using to track population health outcomes?</a:t>
            </a:r>
          </a:p>
          <a:p>
            <a:pPr lvl="1"/>
            <a:endParaRPr lang="en-US" dirty="0"/>
          </a:p>
        </p:txBody>
      </p:sp>
    </p:spTree>
    <p:extLst>
      <p:ext uri="{BB962C8B-B14F-4D97-AF65-F5344CB8AC3E}">
        <p14:creationId xmlns:p14="http://schemas.microsoft.com/office/powerpoint/2010/main" val="230800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70F1-7CBA-42D3-B573-0B90A31AF719}"/>
              </a:ext>
            </a:extLst>
          </p:cNvPr>
          <p:cNvSpPr>
            <a:spLocks noGrp="1"/>
          </p:cNvSpPr>
          <p:nvPr>
            <p:ph type="title"/>
          </p:nvPr>
        </p:nvSpPr>
        <p:spPr/>
        <p:txBody>
          <a:bodyPr/>
          <a:lstStyle/>
          <a:p>
            <a:r>
              <a:rPr lang="en-US" dirty="0"/>
              <a:t>Defining and Measuring Value in Integrated Care Models</a:t>
            </a:r>
          </a:p>
        </p:txBody>
      </p:sp>
      <p:sp>
        <p:nvSpPr>
          <p:cNvPr id="3" name="Content Placeholder 2">
            <a:extLst>
              <a:ext uri="{FF2B5EF4-FFF2-40B4-BE49-F238E27FC236}">
                <a16:creationId xmlns:a16="http://schemas.microsoft.com/office/drawing/2014/main" id="{B3ADE276-9E47-4222-AF1D-2DBB8F5E0286}"/>
              </a:ext>
            </a:extLst>
          </p:cNvPr>
          <p:cNvSpPr>
            <a:spLocks noGrp="1"/>
          </p:cNvSpPr>
          <p:nvPr>
            <p:ph idx="1"/>
          </p:nvPr>
        </p:nvSpPr>
        <p:spPr>
          <a:xfrm>
            <a:off x="1154955" y="2603500"/>
            <a:ext cx="8761412" cy="3416300"/>
          </a:xfrm>
        </p:spPr>
        <p:txBody>
          <a:bodyPr>
            <a:normAutofit/>
          </a:bodyPr>
          <a:lstStyle/>
          <a:p>
            <a:pPr marL="0" indent="0">
              <a:buNone/>
            </a:pPr>
            <a:r>
              <a:rPr lang="en-US" sz="2400" i="1" dirty="0"/>
              <a:t>“Reviewing BH provider time is like creating a painting, productivity is only one color and you need more information ‘colors’ to create the full picture and truly measure value.” </a:t>
            </a:r>
          </a:p>
          <a:p>
            <a:endParaRPr lang="en-US" sz="2400" i="1" dirty="0"/>
          </a:p>
          <a:p>
            <a:pPr marL="0" indent="0" algn="r">
              <a:buNone/>
            </a:pPr>
            <a:r>
              <a:rPr lang="en-US" sz="2400" i="1" dirty="0"/>
              <a:t>-- Virna Little, Associate Director Strategic Planning</a:t>
            </a:r>
          </a:p>
          <a:p>
            <a:pPr marL="0" indent="0" algn="r">
              <a:buNone/>
            </a:pPr>
            <a:r>
              <a:rPr lang="en-US" sz="1700" i="1" dirty="0"/>
              <a:t>The City University of New York, School of Public Health, Center for Mental Health Innovations NYC Department of Health</a:t>
            </a:r>
          </a:p>
        </p:txBody>
      </p:sp>
    </p:spTree>
    <p:extLst>
      <p:ext uri="{BB962C8B-B14F-4D97-AF65-F5344CB8AC3E}">
        <p14:creationId xmlns:p14="http://schemas.microsoft.com/office/powerpoint/2010/main" val="73746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E346-A245-4342-AF99-BD769BB64EFD}"/>
              </a:ext>
            </a:extLst>
          </p:cNvPr>
          <p:cNvSpPr>
            <a:spLocks noGrp="1"/>
          </p:cNvSpPr>
          <p:nvPr>
            <p:ph type="title"/>
          </p:nvPr>
        </p:nvSpPr>
        <p:spPr>
          <a:xfrm>
            <a:off x="1154953" y="1077186"/>
            <a:ext cx="8761413" cy="706964"/>
          </a:xfrm>
        </p:spPr>
        <p:txBody>
          <a:bodyPr/>
          <a:lstStyle/>
          <a:p>
            <a:r>
              <a:rPr lang="en-US" dirty="0"/>
              <a:t>Defining and Measuring Value in Integrated Care Models</a:t>
            </a:r>
            <a:br>
              <a:rPr lang="en-US" dirty="0"/>
            </a:br>
            <a:endParaRPr lang="en-US" dirty="0"/>
          </a:p>
        </p:txBody>
      </p:sp>
      <p:sp>
        <p:nvSpPr>
          <p:cNvPr id="3" name="Content Placeholder 2">
            <a:extLst>
              <a:ext uri="{FF2B5EF4-FFF2-40B4-BE49-F238E27FC236}">
                <a16:creationId xmlns:a16="http://schemas.microsoft.com/office/drawing/2014/main" id="{F1BE1DBC-1ED4-4706-BA53-557B6ADCA39C}"/>
              </a:ext>
            </a:extLst>
          </p:cNvPr>
          <p:cNvSpPr>
            <a:spLocks noGrp="1"/>
          </p:cNvSpPr>
          <p:nvPr>
            <p:ph idx="1"/>
          </p:nvPr>
        </p:nvSpPr>
        <p:spPr>
          <a:xfrm>
            <a:off x="930667" y="2568994"/>
            <a:ext cx="10490705" cy="4038840"/>
          </a:xfrm>
        </p:spPr>
        <p:txBody>
          <a:bodyPr>
            <a:normAutofit/>
          </a:bodyPr>
          <a:lstStyle/>
          <a:p>
            <a:r>
              <a:rPr lang="en-US" sz="2400" dirty="0"/>
              <a:t>Generating revenue for integrated care, particularly behavioral health services in primary care settings, is often primarily calculated by fee-for-service revenue generation. </a:t>
            </a:r>
          </a:p>
          <a:p>
            <a:r>
              <a:rPr lang="en-US" sz="2400" dirty="0"/>
              <a:t>There are several ways to review, report and track behavioral health provider value and productivity.</a:t>
            </a:r>
          </a:p>
          <a:p>
            <a:r>
              <a:rPr lang="en-US" sz="2400" dirty="0"/>
              <a:t>There are tools available to help organizations review provider productivity ( number of patients seen) and capacity(time spent in direct contact with patients) and help construct provider time and measure value.</a:t>
            </a:r>
          </a:p>
          <a:p>
            <a:endParaRPr lang="en-US" dirty="0"/>
          </a:p>
        </p:txBody>
      </p:sp>
    </p:spTree>
    <p:extLst>
      <p:ext uri="{BB962C8B-B14F-4D97-AF65-F5344CB8AC3E}">
        <p14:creationId xmlns:p14="http://schemas.microsoft.com/office/powerpoint/2010/main" val="3113157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08A6-63F6-44C1-8DBD-F87CBCC6D999}"/>
              </a:ext>
            </a:extLst>
          </p:cNvPr>
          <p:cNvSpPr>
            <a:spLocks noGrp="1"/>
          </p:cNvSpPr>
          <p:nvPr>
            <p:ph type="title"/>
          </p:nvPr>
        </p:nvSpPr>
        <p:spPr/>
        <p:txBody>
          <a:bodyPr/>
          <a:lstStyle/>
          <a:p>
            <a:r>
              <a:rPr lang="en-US" dirty="0"/>
              <a:t>Evaluating Revenue for Integrated Care</a:t>
            </a:r>
          </a:p>
        </p:txBody>
      </p:sp>
      <p:sp>
        <p:nvSpPr>
          <p:cNvPr id="3" name="Content Placeholder 2">
            <a:extLst>
              <a:ext uri="{FF2B5EF4-FFF2-40B4-BE49-F238E27FC236}">
                <a16:creationId xmlns:a16="http://schemas.microsoft.com/office/drawing/2014/main" id="{193FCCD2-E7AE-40BC-A4D4-69821F2F4841}"/>
              </a:ext>
            </a:extLst>
          </p:cNvPr>
          <p:cNvSpPr>
            <a:spLocks noGrp="1"/>
          </p:cNvSpPr>
          <p:nvPr>
            <p:ph idx="1"/>
          </p:nvPr>
        </p:nvSpPr>
        <p:spPr>
          <a:xfrm>
            <a:off x="1154955" y="2617568"/>
            <a:ext cx="10507958" cy="3849058"/>
          </a:xfrm>
        </p:spPr>
        <p:txBody>
          <a:bodyPr>
            <a:normAutofit/>
          </a:bodyPr>
          <a:lstStyle/>
          <a:p>
            <a:pPr marL="0" indent="0">
              <a:buNone/>
            </a:pPr>
            <a:r>
              <a:rPr lang="en-US" sz="2400" dirty="0"/>
              <a:t>Key Data Points</a:t>
            </a:r>
          </a:p>
          <a:p>
            <a:r>
              <a:rPr lang="en-US" sz="2400" b="1" dirty="0"/>
              <a:t>Capacity: </a:t>
            </a:r>
            <a:r>
              <a:rPr lang="en-US" sz="2400" dirty="0"/>
              <a:t>percentage of face-to-face time spent with patients producing visits out of the total time available for patient care</a:t>
            </a:r>
          </a:p>
          <a:p>
            <a:r>
              <a:rPr lang="en-US" sz="2400" b="1" dirty="0"/>
              <a:t>Productivity: </a:t>
            </a:r>
            <a:r>
              <a:rPr lang="en-US" sz="2400" dirty="0"/>
              <a:t>count of visits provided</a:t>
            </a:r>
          </a:p>
          <a:p>
            <a:r>
              <a:rPr lang="en-US" sz="2400" dirty="0"/>
              <a:t>Average </a:t>
            </a:r>
            <a:r>
              <a:rPr lang="en-US" sz="2400" b="1" dirty="0"/>
              <a:t>reimbursement</a:t>
            </a:r>
            <a:r>
              <a:rPr lang="en-US" sz="2400" dirty="0"/>
              <a:t> for behavioral health services across all payers</a:t>
            </a:r>
          </a:p>
          <a:p>
            <a:r>
              <a:rPr lang="en-US" sz="2400" dirty="0"/>
              <a:t>Average </a:t>
            </a:r>
            <a:r>
              <a:rPr lang="en-US" sz="2400" b="1" dirty="0"/>
              <a:t>cost</a:t>
            </a:r>
            <a:r>
              <a:rPr lang="en-US" sz="2400" dirty="0"/>
              <a:t> of behavioral health visits across all providers</a:t>
            </a:r>
          </a:p>
          <a:p>
            <a:endParaRPr lang="en-US" dirty="0"/>
          </a:p>
        </p:txBody>
      </p:sp>
    </p:spTree>
    <p:extLst>
      <p:ext uri="{BB962C8B-B14F-4D97-AF65-F5344CB8AC3E}">
        <p14:creationId xmlns:p14="http://schemas.microsoft.com/office/powerpoint/2010/main" val="2820127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2109-1012-47B1-8079-1FF400E42616}"/>
              </a:ext>
            </a:extLst>
          </p:cNvPr>
          <p:cNvSpPr>
            <a:spLocks noGrp="1"/>
          </p:cNvSpPr>
          <p:nvPr>
            <p:ph type="title"/>
          </p:nvPr>
        </p:nvSpPr>
        <p:spPr/>
        <p:txBody>
          <a:bodyPr/>
          <a:lstStyle/>
          <a:p>
            <a:r>
              <a:rPr lang="en-US" dirty="0"/>
              <a:t>Defining and Measuring Value in Integrated Care Models</a:t>
            </a:r>
          </a:p>
        </p:txBody>
      </p:sp>
      <p:sp>
        <p:nvSpPr>
          <p:cNvPr id="3" name="Content Placeholder 2">
            <a:extLst>
              <a:ext uri="{FF2B5EF4-FFF2-40B4-BE49-F238E27FC236}">
                <a16:creationId xmlns:a16="http://schemas.microsoft.com/office/drawing/2014/main" id="{82A0696F-5CCF-46FE-A36A-B95A4857DD23}"/>
              </a:ext>
            </a:extLst>
          </p:cNvPr>
          <p:cNvSpPr>
            <a:spLocks noGrp="1"/>
          </p:cNvSpPr>
          <p:nvPr>
            <p:ph idx="1"/>
          </p:nvPr>
        </p:nvSpPr>
        <p:spPr/>
        <p:txBody>
          <a:bodyPr>
            <a:normAutofit fontScale="92500" lnSpcReduction="10000"/>
          </a:bodyPr>
          <a:lstStyle/>
          <a:p>
            <a:pPr marL="0" indent="0">
              <a:buNone/>
            </a:pPr>
            <a:r>
              <a:rPr lang="en-US" sz="2400" dirty="0"/>
              <a:t>Value can be measured in a variety of ways such as:</a:t>
            </a:r>
          </a:p>
          <a:p>
            <a:pPr lvl="1"/>
            <a:r>
              <a:rPr lang="en-US" sz="2200" dirty="0"/>
              <a:t>Productivity: Increasing access to behavioral health services will help primary care provider efficiency. </a:t>
            </a:r>
          </a:p>
          <a:p>
            <a:pPr lvl="1"/>
            <a:r>
              <a:rPr lang="en-US" sz="2200" dirty="0"/>
              <a:t>Health outcomes: Measuring improvement in health outcomes</a:t>
            </a:r>
          </a:p>
          <a:p>
            <a:pPr lvl="1"/>
            <a:r>
              <a:rPr lang="en-US" sz="2200" dirty="0"/>
              <a:t>Reduced healthcare costs </a:t>
            </a:r>
          </a:p>
          <a:p>
            <a:pPr lvl="1"/>
            <a:r>
              <a:rPr lang="en-US" sz="2200" dirty="0"/>
              <a:t>Increased engagement:  Behavioral health providers can, and should, provide multiple kinds of visits such as helping patients with self-care, individual or group treatment, “warm hand-offs” or other introductory visits, and group sessions to help with engagement</a:t>
            </a:r>
            <a:r>
              <a:rPr lang="en-US" sz="2400" dirty="0"/>
              <a:t>.  </a:t>
            </a:r>
          </a:p>
          <a:p>
            <a:endParaRPr lang="en-US" dirty="0"/>
          </a:p>
        </p:txBody>
      </p:sp>
    </p:spTree>
    <p:extLst>
      <p:ext uri="{BB962C8B-B14F-4D97-AF65-F5344CB8AC3E}">
        <p14:creationId xmlns:p14="http://schemas.microsoft.com/office/powerpoint/2010/main" val="3721927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9A6F-592D-46F7-BD02-05858A39BEE9}"/>
              </a:ext>
            </a:extLst>
          </p:cNvPr>
          <p:cNvSpPr>
            <a:spLocks noGrp="1"/>
          </p:cNvSpPr>
          <p:nvPr>
            <p:ph type="title"/>
          </p:nvPr>
        </p:nvSpPr>
        <p:spPr/>
        <p:txBody>
          <a:bodyPr/>
          <a:lstStyle/>
          <a:p>
            <a:r>
              <a:rPr lang="en-US" dirty="0"/>
              <a:t>Benchmarking to Measure Value</a:t>
            </a:r>
          </a:p>
        </p:txBody>
      </p:sp>
      <p:sp>
        <p:nvSpPr>
          <p:cNvPr id="3" name="Content Placeholder 2">
            <a:extLst>
              <a:ext uri="{FF2B5EF4-FFF2-40B4-BE49-F238E27FC236}">
                <a16:creationId xmlns:a16="http://schemas.microsoft.com/office/drawing/2014/main" id="{43483D53-DC83-42C7-93F0-D86437465267}"/>
              </a:ext>
            </a:extLst>
          </p:cNvPr>
          <p:cNvSpPr>
            <a:spLocks noGrp="1"/>
          </p:cNvSpPr>
          <p:nvPr>
            <p:ph idx="1"/>
          </p:nvPr>
        </p:nvSpPr>
        <p:spPr/>
        <p:txBody>
          <a:bodyPr/>
          <a:lstStyle/>
          <a:p>
            <a:pPr marL="0" indent="0" algn="ctr">
              <a:buNone/>
            </a:pPr>
            <a:r>
              <a:rPr lang="en-US" sz="2400" dirty="0"/>
              <a:t>The process of comparing a practice’s performance with an external standard. Benchmarking is an important tool to help health care providers and organizations assess how their performance compares to others – both externally and internally.   </a:t>
            </a:r>
          </a:p>
          <a:p>
            <a:endParaRPr lang="en-US" dirty="0"/>
          </a:p>
          <a:p>
            <a:endParaRPr lang="en-US" dirty="0"/>
          </a:p>
        </p:txBody>
      </p:sp>
    </p:spTree>
    <p:extLst>
      <p:ext uri="{BB962C8B-B14F-4D97-AF65-F5344CB8AC3E}">
        <p14:creationId xmlns:p14="http://schemas.microsoft.com/office/powerpoint/2010/main" val="894704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544D-C483-43A6-969A-BEBCA37B0470}"/>
              </a:ext>
            </a:extLst>
          </p:cNvPr>
          <p:cNvSpPr>
            <a:spLocks noGrp="1"/>
          </p:cNvSpPr>
          <p:nvPr>
            <p:ph type="title"/>
          </p:nvPr>
        </p:nvSpPr>
        <p:spPr/>
        <p:txBody>
          <a:bodyPr/>
          <a:lstStyle/>
          <a:p>
            <a:r>
              <a:rPr lang="en-US" dirty="0"/>
              <a:t>Benchmarking as a Tool to Help Measure Value</a:t>
            </a:r>
          </a:p>
        </p:txBody>
      </p:sp>
      <p:sp>
        <p:nvSpPr>
          <p:cNvPr id="3" name="Content Placeholder 2">
            <a:extLst>
              <a:ext uri="{FF2B5EF4-FFF2-40B4-BE49-F238E27FC236}">
                <a16:creationId xmlns:a16="http://schemas.microsoft.com/office/drawing/2014/main" id="{561740CB-E0CA-4E26-A547-BDEE9A3C4264}"/>
              </a:ext>
            </a:extLst>
          </p:cNvPr>
          <p:cNvSpPr>
            <a:spLocks noGrp="1"/>
          </p:cNvSpPr>
          <p:nvPr>
            <p:ph idx="1"/>
          </p:nvPr>
        </p:nvSpPr>
        <p:spPr>
          <a:xfrm>
            <a:off x="1154954" y="2454442"/>
            <a:ext cx="8761412" cy="3745832"/>
          </a:xfrm>
        </p:spPr>
        <p:txBody>
          <a:bodyPr>
            <a:noAutofit/>
          </a:bodyPr>
          <a:lstStyle/>
          <a:p>
            <a:r>
              <a:rPr lang="en-US" sz="2000" dirty="0"/>
              <a:t>Benchmarking is a tool to help define quality improvement priorities. </a:t>
            </a:r>
          </a:p>
          <a:p>
            <a:r>
              <a:rPr lang="en-US" sz="2000" dirty="0"/>
              <a:t>Helps staff during team huddles</a:t>
            </a:r>
            <a:r>
              <a:rPr lang="en-US" sz="2000" dirty="0">
                <a:solidFill>
                  <a:schemeClr val="tx1"/>
                </a:solidFill>
              </a:rPr>
              <a:t> and </a:t>
            </a:r>
            <a:r>
              <a:rPr lang="en-US" sz="2000" dirty="0"/>
              <a:t>team meetings to measure the outcomes of their work.</a:t>
            </a:r>
          </a:p>
          <a:p>
            <a:r>
              <a:rPr lang="en-US" sz="2000" dirty="0"/>
              <a:t>Benchmarking is a good team building tool to compare and share data to improve health outcomes.</a:t>
            </a:r>
          </a:p>
          <a:p>
            <a:r>
              <a:rPr lang="en-US" sz="2000" dirty="0"/>
              <a:t>Helps to measure whether the organization is seeing the right people and providing the right treatment. </a:t>
            </a:r>
          </a:p>
          <a:p>
            <a:r>
              <a:rPr lang="en-US" sz="2000" u="sng" dirty="0"/>
              <a:t>Visit the CIHS Webinar on Benchmarking: </a:t>
            </a:r>
            <a:r>
              <a:rPr lang="en-US" sz="2000" dirty="0"/>
              <a:t> https://www.youtube.com/watch?v=YqgnDbqRMDA&amp;index=7&amp;list=PLBXgZMI_zqfTcBUREZpGi3zi3Yqu7uIDF</a:t>
            </a:r>
          </a:p>
        </p:txBody>
      </p:sp>
    </p:spTree>
    <p:extLst>
      <p:ext uri="{BB962C8B-B14F-4D97-AF65-F5344CB8AC3E}">
        <p14:creationId xmlns:p14="http://schemas.microsoft.com/office/powerpoint/2010/main" val="51594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FE111B-9F2A-4D94-BF4D-0E57B3D6F100}"/>
              </a:ext>
            </a:extLst>
          </p:cNvPr>
          <p:cNvSpPr>
            <a:spLocks noGrp="1"/>
          </p:cNvSpPr>
          <p:nvPr>
            <p:ph type="title"/>
          </p:nvPr>
        </p:nvSpPr>
        <p:spPr/>
        <p:txBody>
          <a:bodyPr/>
          <a:lstStyle/>
          <a:p>
            <a:r>
              <a:rPr lang="en-US" dirty="0"/>
              <a:t>Building the Case for Integrated Care</a:t>
            </a:r>
          </a:p>
        </p:txBody>
      </p:sp>
      <p:sp>
        <p:nvSpPr>
          <p:cNvPr id="14" name="Text Placeholder 13">
            <a:extLst>
              <a:ext uri="{FF2B5EF4-FFF2-40B4-BE49-F238E27FC236}">
                <a16:creationId xmlns:a16="http://schemas.microsoft.com/office/drawing/2014/main" id="{72A79264-73EA-477D-9177-574BF3C24C9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08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6062-6F0D-44EE-AB63-2AA277AF6D17}"/>
              </a:ext>
            </a:extLst>
          </p:cNvPr>
          <p:cNvSpPr>
            <a:spLocks noGrp="1"/>
          </p:cNvSpPr>
          <p:nvPr>
            <p:ph type="title"/>
          </p:nvPr>
        </p:nvSpPr>
        <p:spPr>
          <a:xfrm>
            <a:off x="1154953" y="973668"/>
            <a:ext cx="8761413" cy="706964"/>
          </a:xfrm>
        </p:spPr>
        <p:txBody>
          <a:bodyPr>
            <a:normAutofit/>
          </a:bodyPr>
          <a:lstStyle/>
          <a:p>
            <a:r>
              <a:rPr lang="en-US" dirty="0">
                <a:solidFill>
                  <a:srgbClr val="EBEBEB"/>
                </a:solidFill>
              </a:rPr>
              <a:t>Four Steps to Benchmarking</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96154580"/>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8B01543C-CF12-4A52-A70C-E62707D4FA97}"/>
              </a:ext>
            </a:extLst>
          </p:cNvPr>
          <p:cNvSpPr/>
          <p:nvPr/>
        </p:nvSpPr>
        <p:spPr>
          <a:xfrm>
            <a:off x="4572000" y="6221655"/>
            <a:ext cx="6096000" cy="430887"/>
          </a:xfrm>
          <a:prstGeom prst="rect">
            <a:avLst/>
          </a:prstGeom>
        </p:spPr>
        <p:txBody>
          <a:bodyPr>
            <a:spAutoFit/>
          </a:bodyPr>
          <a:lstStyle/>
          <a:p>
            <a:r>
              <a:rPr lang="en-US" sz="1100" b="1" u="sng" dirty="0"/>
              <a:t>Visit the CIHS Webinar on Benchmarking: </a:t>
            </a:r>
            <a:r>
              <a:rPr lang="en-US" sz="1100" dirty="0"/>
              <a:t>https://www.integration.samhsa.gov/about-us/CIHS_National_Webinar_Benchmarking.pdf</a:t>
            </a:r>
          </a:p>
        </p:txBody>
      </p:sp>
    </p:spTree>
    <p:extLst>
      <p:ext uri="{BB962C8B-B14F-4D97-AF65-F5344CB8AC3E}">
        <p14:creationId xmlns:p14="http://schemas.microsoft.com/office/powerpoint/2010/main" val="2726744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02DA-D99A-4891-9AFA-2ACF02C5FCF0}"/>
              </a:ext>
            </a:extLst>
          </p:cNvPr>
          <p:cNvSpPr>
            <a:spLocks noGrp="1"/>
          </p:cNvSpPr>
          <p:nvPr>
            <p:ph type="title"/>
          </p:nvPr>
        </p:nvSpPr>
        <p:spPr/>
        <p:txBody>
          <a:bodyPr/>
          <a:lstStyle/>
          <a:p>
            <a:r>
              <a:rPr lang="en-US" dirty="0"/>
              <a:t>Defining and Measuring Value in Integrated Care Models</a:t>
            </a:r>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a:t>The best way to help determine value is to use established tools. </a:t>
            </a:r>
          </a:p>
          <a:p>
            <a:r>
              <a:rPr lang="en-US" sz="2400" dirty="0"/>
              <a:t>AIMS Center provides a way to determine value for Collaborative Care. </a:t>
            </a:r>
          </a:p>
          <a:p>
            <a:r>
              <a:rPr lang="en-US" sz="2400" dirty="0" err="1"/>
              <a:t>MTM</a:t>
            </a:r>
            <a:r>
              <a:rPr lang="en-US" sz="2400" dirty="0"/>
              <a:t> Services,</a:t>
            </a:r>
            <a:r>
              <a:rPr lang="en-US" sz="2400" baseline="30000" dirty="0"/>
              <a:t> </a:t>
            </a:r>
            <a:r>
              <a:rPr lang="en-US" sz="2400" dirty="0"/>
              <a:t>provides tools to help providers measure both productivity and capacity in their systems. </a:t>
            </a:r>
          </a:p>
          <a:p>
            <a:r>
              <a:rPr lang="en-US" sz="2400" dirty="0"/>
              <a:t>The Eugene Farley Center offers the COACH Tool that helps determine the estimated expenditure of integrating behavioral health and primary care.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70370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9CE3-BD8A-433B-BD02-3EDC340AC85C}"/>
              </a:ext>
            </a:extLst>
          </p:cNvPr>
          <p:cNvSpPr>
            <a:spLocks noGrp="1"/>
          </p:cNvSpPr>
          <p:nvPr>
            <p:ph type="title"/>
          </p:nvPr>
        </p:nvSpPr>
        <p:spPr/>
        <p:txBody>
          <a:bodyPr/>
          <a:lstStyle/>
          <a:p>
            <a:r>
              <a:rPr lang="en-US" dirty="0"/>
              <a:t>Value of Improved Quality Through Integrated Care</a:t>
            </a:r>
            <a:br>
              <a:rPr lang="en-US" dirty="0"/>
            </a:br>
            <a:endParaRPr lang="en-US" dirty="0"/>
          </a:p>
        </p:txBody>
      </p:sp>
      <p:sp>
        <p:nvSpPr>
          <p:cNvPr id="3" name="Content Placeholder 2">
            <a:extLst>
              <a:ext uri="{FF2B5EF4-FFF2-40B4-BE49-F238E27FC236}">
                <a16:creationId xmlns:a16="http://schemas.microsoft.com/office/drawing/2014/main" id="{CA90B8C8-BC9D-465F-A465-379B9DE4C189}"/>
              </a:ext>
            </a:extLst>
          </p:cNvPr>
          <p:cNvSpPr>
            <a:spLocks noGrp="1"/>
          </p:cNvSpPr>
          <p:nvPr>
            <p:ph idx="1"/>
          </p:nvPr>
        </p:nvSpPr>
        <p:spPr>
          <a:xfrm>
            <a:off x="465826" y="2415397"/>
            <a:ext cx="11369616" cy="4209690"/>
          </a:xfrm>
        </p:spPr>
        <p:txBody>
          <a:bodyPr>
            <a:normAutofit/>
          </a:bodyPr>
          <a:lstStyle/>
          <a:p>
            <a:r>
              <a:rPr lang="en-US" sz="2000" dirty="0"/>
              <a:t>Value-based payments are becoming a widespread form of payment. In these models, services aim to ensure patient health outcomes. </a:t>
            </a:r>
          </a:p>
          <a:p>
            <a:r>
              <a:rPr lang="en-US" sz="2000" dirty="0"/>
              <a:t>Many states have introduced value-based payment models into their Medicaid programs, and many private insurance carriers are also moving in this direction.</a:t>
            </a:r>
          </a:p>
          <a:p>
            <a:r>
              <a:rPr lang="en-US" sz="2000" dirty="0"/>
              <a:t>Holding all disciplines responsible for quality measures will help ensure an organization’s ability to be successful in quality and value-based environments. The ability to measure and demonstrate value can be a strong selling point to potential ACO and other kinds of business partners.</a:t>
            </a:r>
          </a:p>
          <a:p>
            <a:endParaRPr lang="en-US" sz="2000" dirty="0"/>
          </a:p>
          <a:p>
            <a:endParaRPr lang="en-US" sz="2000" dirty="0"/>
          </a:p>
        </p:txBody>
      </p:sp>
    </p:spTree>
    <p:extLst>
      <p:ext uri="{BB962C8B-B14F-4D97-AF65-F5344CB8AC3E}">
        <p14:creationId xmlns:p14="http://schemas.microsoft.com/office/powerpoint/2010/main" val="3050257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54954" y="2603500"/>
            <a:ext cx="10076637" cy="3745542"/>
          </a:xfrm>
        </p:spPr>
        <p:txBody>
          <a:bodyPr>
            <a:normAutofit/>
          </a:bodyPr>
          <a:lstStyle/>
          <a:p>
            <a:pPr marL="0" indent="0">
              <a:buNone/>
            </a:pPr>
            <a:r>
              <a:rPr lang="en-US" sz="2400" dirty="0"/>
              <a:t>"</a:t>
            </a:r>
            <a:r>
              <a:rPr lang="en-US" sz="2400" i="1" dirty="0"/>
              <a:t>We need to include mental health screening, assessment, and treatment within our readmissions-reduction programs,“…. "We believe mental health conditions are widely under diagnosed “</a:t>
            </a:r>
          </a:p>
          <a:p>
            <a:pPr marL="0" indent="0">
              <a:buNone/>
            </a:pPr>
            <a:endParaRPr lang="en-US" dirty="0"/>
          </a:p>
          <a:p>
            <a:pPr marL="0" indent="0">
              <a:buNone/>
            </a:pPr>
            <a:r>
              <a:rPr lang="en-US" sz="1100" b="1" dirty="0"/>
              <a:t>					</a:t>
            </a:r>
            <a:r>
              <a:rPr lang="en-US" sz="1200" b="1" dirty="0"/>
              <a:t>	</a:t>
            </a:r>
            <a:r>
              <a:rPr lang="en-US" sz="1600" b="1" dirty="0"/>
              <a:t>Dr. Brian K. Ahmedani, from Henry Ford Health System, Detroit, Michigan</a:t>
            </a:r>
          </a:p>
          <a:p>
            <a:endParaRPr lang="en-US" dirty="0"/>
          </a:p>
        </p:txBody>
      </p:sp>
    </p:spTree>
    <p:extLst>
      <p:ext uri="{BB962C8B-B14F-4D97-AF65-F5344CB8AC3E}">
        <p14:creationId xmlns:p14="http://schemas.microsoft.com/office/powerpoint/2010/main" val="239973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E942-C20D-409B-B3EA-9A10CAFD96DF}"/>
              </a:ext>
            </a:extLst>
          </p:cNvPr>
          <p:cNvSpPr>
            <a:spLocks noGrp="1"/>
          </p:cNvSpPr>
          <p:nvPr>
            <p:ph type="title"/>
          </p:nvPr>
        </p:nvSpPr>
        <p:spPr/>
        <p:txBody>
          <a:bodyPr/>
          <a:lstStyle/>
          <a:p>
            <a:r>
              <a:rPr lang="en-US" dirty="0"/>
              <a:t>Value of Improved Quality Through Integrated Care</a:t>
            </a:r>
          </a:p>
        </p:txBody>
      </p:sp>
      <p:sp>
        <p:nvSpPr>
          <p:cNvPr id="3" name="Content Placeholder 2">
            <a:extLst>
              <a:ext uri="{FF2B5EF4-FFF2-40B4-BE49-F238E27FC236}">
                <a16:creationId xmlns:a16="http://schemas.microsoft.com/office/drawing/2014/main" id="{591058A9-98E2-4811-9421-B8E48B00DA08}"/>
              </a:ext>
            </a:extLst>
          </p:cNvPr>
          <p:cNvSpPr>
            <a:spLocks noGrp="1"/>
          </p:cNvSpPr>
          <p:nvPr>
            <p:ph idx="1"/>
          </p:nvPr>
        </p:nvSpPr>
        <p:spPr>
          <a:xfrm>
            <a:off x="552091" y="2432649"/>
            <a:ext cx="11145328" cy="4157932"/>
          </a:xfrm>
        </p:spPr>
        <p:txBody>
          <a:bodyPr>
            <a:normAutofit/>
          </a:bodyPr>
          <a:lstStyle/>
          <a:p>
            <a:endParaRPr lang="en-US" dirty="0"/>
          </a:p>
          <a:p>
            <a:pPr marL="0" indent="0">
              <a:buNone/>
            </a:pPr>
            <a:r>
              <a:rPr lang="en-US" b="1" u="sng" dirty="0"/>
              <a:t>Takeaway: </a:t>
            </a:r>
            <a:r>
              <a:rPr lang="en-US" dirty="0"/>
              <a:t>Addressing behavioral health in primary health care settings makes good sense both from a quality of care perspective as well as a cost savings perspective. </a:t>
            </a:r>
          </a:p>
          <a:p>
            <a:pPr>
              <a:buFont typeface="Wingdings" panose="05000000000000000000" pitchFamily="2" charset="2"/>
              <a:buChar char="Ø"/>
            </a:pPr>
            <a:r>
              <a:rPr lang="en-US" dirty="0"/>
              <a:t>The ability of a practice to identify and treat behavioral health disorders will impact their ability to decrease emergency room utilization for their patients. </a:t>
            </a:r>
          </a:p>
          <a:p>
            <a:r>
              <a:rPr lang="en-US" dirty="0"/>
              <a:t>This Healthcare Cost and Utilization Project (HCUP) Statistical Brief presents data on trends from 2006 to 2013 in the rate of ED visits involving the following categories of M/SUDs: substance use disorders (SUDs); depression, anxiety or stress reactions; and psychoses or bipolar disorders</a:t>
            </a:r>
            <a:br>
              <a:rPr lang="en-US" dirty="0"/>
            </a:br>
            <a:endParaRPr lang="en-US" dirty="0"/>
          </a:p>
          <a:p>
            <a:pPr marL="0" indent="0" algn="ctr">
              <a:buNone/>
            </a:pPr>
            <a:br>
              <a:rPr lang="en-US" i="1" dirty="0"/>
            </a:br>
            <a:endParaRPr lang="en-US" i="1" dirty="0"/>
          </a:p>
          <a:p>
            <a:pPr marL="0" indent="0">
              <a:buNone/>
            </a:pPr>
            <a:r>
              <a:rPr lang="en-US" i="1" dirty="0"/>
              <a:t> </a:t>
            </a:r>
            <a:endParaRPr lang="en-US" b="1" dirty="0"/>
          </a:p>
        </p:txBody>
      </p:sp>
    </p:spTree>
    <p:extLst>
      <p:ext uri="{BB962C8B-B14F-4D97-AF65-F5344CB8AC3E}">
        <p14:creationId xmlns:p14="http://schemas.microsoft.com/office/powerpoint/2010/main" val="4032154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E942-C20D-409B-B3EA-9A10CAFD96DF}"/>
              </a:ext>
            </a:extLst>
          </p:cNvPr>
          <p:cNvSpPr>
            <a:spLocks noGrp="1"/>
          </p:cNvSpPr>
          <p:nvPr>
            <p:ph type="title"/>
          </p:nvPr>
        </p:nvSpPr>
        <p:spPr/>
        <p:txBody>
          <a:bodyPr/>
          <a:lstStyle/>
          <a:p>
            <a:r>
              <a:rPr lang="en-US" dirty="0"/>
              <a:t>Data on Improved Quality at Your Organization</a:t>
            </a:r>
          </a:p>
        </p:txBody>
      </p:sp>
      <p:sp>
        <p:nvSpPr>
          <p:cNvPr id="3" name="Content Placeholder 2">
            <a:extLst>
              <a:ext uri="{FF2B5EF4-FFF2-40B4-BE49-F238E27FC236}">
                <a16:creationId xmlns:a16="http://schemas.microsoft.com/office/drawing/2014/main" id="{591058A9-98E2-4811-9421-B8E48B00DA08}"/>
              </a:ext>
            </a:extLst>
          </p:cNvPr>
          <p:cNvSpPr>
            <a:spLocks noGrp="1"/>
          </p:cNvSpPr>
          <p:nvPr>
            <p:ph idx="1"/>
          </p:nvPr>
        </p:nvSpPr>
        <p:spPr/>
        <p:txBody>
          <a:bodyPr>
            <a:normAutofit/>
          </a:bodyPr>
          <a:lstStyle/>
          <a:p>
            <a:pPr marL="0" indent="0">
              <a:buNone/>
            </a:pPr>
            <a:r>
              <a:rPr lang="en-US" b="1" dirty="0"/>
              <a:t>Include specific data from your organization if available</a:t>
            </a:r>
          </a:p>
          <a:p>
            <a:r>
              <a:rPr lang="en-US" dirty="0"/>
              <a:t>Improved efficiencies (workflow, referrals to treatment)</a:t>
            </a:r>
          </a:p>
          <a:p>
            <a:r>
              <a:rPr lang="en-US" dirty="0"/>
              <a:t>Improved patient health outcomes</a:t>
            </a:r>
          </a:p>
          <a:p>
            <a:r>
              <a:rPr lang="en-US" dirty="0"/>
              <a:t>Improved patient satisfaction with care</a:t>
            </a:r>
          </a:p>
          <a:p>
            <a:r>
              <a:rPr lang="en-US" dirty="0"/>
              <a:t>Decreased healthcare costs</a:t>
            </a:r>
          </a:p>
          <a:p>
            <a:r>
              <a:rPr lang="en-US" dirty="0"/>
              <a:t>Improved job satisfaction among employees</a:t>
            </a:r>
          </a:p>
          <a:p>
            <a:endParaRPr lang="en-US" dirty="0"/>
          </a:p>
        </p:txBody>
      </p:sp>
    </p:spTree>
    <p:extLst>
      <p:ext uri="{BB962C8B-B14F-4D97-AF65-F5344CB8AC3E}">
        <p14:creationId xmlns:p14="http://schemas.microsoft.com/office/powerpoint/2010/main" val="3686872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C8D1-F41F-4BEF-B615-8B661FB22C1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DA98899-3937-4D0C-8278-46C12394308E}"/>
              </a:ext>
            </a:extLst>
          </p:cNvPr>
          <p:cNvSpPr>
            <a:spLocks noGrp="1"/>
          </p:cNvSpPr>
          <p:nvPr>
            <p:ph idx="1"/>
          </p:nvPr>
        </p:nvSpPr>
        <p:spPr>
          <a:xfrm>
            <a:off x="1154954" y="2603500"/>
            <a:ext cx="10135897" cy="3982830"/>
          </a:xfrm>
        </p:spPr>
        <p:txBody>
          <a:bodyPr>
            <a:normAutofit lnSpcReduction="10000"/>
          </a:bodyPr>
          <a:lstStyle/>
          <a:p>
            <a:r>
              <a:rPr lang="en-US" sz="2400" dirty="0"/>
              <a:t>Through years of research and practice, it is clear that integrated health care systems can achieve the Quadruple Aim</a:t>
            </a:r>
            <a:r>
              <a:rPr lang="en-US" sz="2400" b="1" dirty="0"/>
              <a:t>:</a:t>
            </a:r>
            <a:r>
              <a:rPr lang="en-US" sz="2400" dirty="0"/>
              <a:t> improved patient experience, improved population health, and reduced costs.</a:t>
            </a:r>
          </a:p>
          <a:p>
            <a:r>
              <a:rPr lang="en-US" sz="2400" dirty="0"/>
              <a:t>Increased communication and coordination between providers will lead to improved outcomes and service quality. </a:t>
            </a:r>
          </a:p>
          <a:p>
            <a:r>
              <a:rPr lang="en-US" sz="2400" baseline="30000" dirty="0"/>
              <a:t> </a:t>
            </a:r>
            <a:r>
              <a:rPr lang="en-US" sz="2400" dirty="0"/>
              <a:t>Integrated care will help our organization: </a:t>
            </a:r>
          </a:p>
          <a:p>
            <a:pPr lvl="1"/>
            <a:r>
              <a:rPr lang="en-US" sz="2200" dirty="0"/>
              <a:t>Improve access and efficiency </a:t>
            </a:r>
          </a:p>
          <a:p>
            <a:pPr lvl="1"/>
            <a:r>
              <a:rPr lang="en-US" sz="2200" dirty="0"/>
              <a:t>Increase clinical effectiveness</a:t>
            </a:r>
          </a:p>
          <a:p>
            <a:pPr lvl="1"/>
            <a:r>
              <a:rPr lang="en-US" sz="2200" dirty="0"/>
              <a:t>Reduce per patient per month (PMPM) costs</a:t>
            </a:r>
          </a:p>
        </p:txBody>
      </p:sp>
    </p:spTree>
    <p:extLst>
      <p:ext uri="{BB962C8B-B14F-4D97-AF65-F5344CB8AC3E}">
        <p14:creationId xmlns:p14="http://schemas.microsoft.com/office/powerpoint/2010/main" val="113820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and Resources</a:t>
            </a:r>
          </a:p>
        </p:txBody>
      </p:sp>
      <p:sp>
        <p:nvSpPr>
          <p:cNvPr id="3" name="Content Placeholder 2"/>
          <p:cNvSpPr>
            <a:spLocks noGrp="1"/>
          </p:cNvSpPr>
          <p:nvPr>
            <p:ph idx="1"/>
          </p:nvPr>
        </p:nvSpPr>
        <p:spPr>
          <a:xfrm>
            <a:off x="1154955" y="2603500"/>
            <a:ext cx="10128396" cy="4038840"/>
          </a:xfrm>
        </p:spPr>
        <p:txBody>
          <a:bodyPr>
            <a:normAutofit fontScale="92500"/>
          </a:bodyPr>
          <a:lstStyle/>
          <a:p>
            <a:pPr>
              <a:spcBef>
                <a:spcPts val="1200"/>
              </a:spcBef>
              <a:spcAft>
                <a:spcPts val="600"/>
              </a:spcAft>
            </a:pPr>
            <a:r>
              <a:rPr lang="en-US" altLang="en-US" sz="2400" dirty="0">
                <a:solidFill>
                  <a:schemeClr val="tx1"/>
                </a:solidFill>
              </a:rPr>
              <a:t>CIHS’</a:t>
            </a:r>
            <a:r>
              <a:rPr lang="en-US" altLang="en-US" sz="2400" dirty="0"/>
              <a:t> </a:t>
            </a:r>
            <a:r>
              <a:rPr lang="en-US" altLang="en-US" sz="2400" b="1" u="sng" dirty="0">
                <a:hlinkClick r:id="rId3"/>
              </a:rPr>
              <a:t>Standard Framework for Levels of Integrated Healthcare</a:t>
            </a:r>
            <a:r>
              <a:rPr lang="en-US" altLang="en-US" sz="2400" b="1" dirty="0"/>
              <a:t> </a:t>
            </a:r>
            <a:r>
              <a:rPr lang="en-US" altLang="en-US" sz="2400" dirty="0">
                <a:solidFill>
                  <a:schemeClr val="tx1"/>
                </a:solidFill>
              </a:rPr>
              <a:t>helps primary and behavioral healthcare provider organizations improve outcomes by helping them understand where they are on the integration continuum. There are a number of </a:t>
            </a:r>
            <a:r>
              <a:rPr lang="en-US" altLang="en-US" sz="2400" b="1" u="sng" dirty="0">
                <a:hlinkClick r:id="rId4"/>
              </a:rPr>
              <a:t>assessment tools</a:t>
            </a:r>
            <a:r>
              <a:rPr lang="en-US" altLang="en-US" sz="2400" b="1" dirty="0"/>
              <a:t> </a:t>
            </a:r>
            <a:r>
              <a:rPr lang="en-US" altLang="en-US" sz="2400" dirty="0">
                <a:solidFill>
                  <a:schemeClr val="tx1"/>
                </a:solidFill>
              </a:rPr>
              <a:t>designed to help provider planning</a:t>
            </a:r>
            <a:r>
              <a:rPr lang="en-US" altLang="en-US" sz="2400" dirty="0"/>
              <a:t>.</a:t>
            </a:r>
          </a:p>
          <a:p>
            <a:pPr>
              <a:spcBef>
                <a:spcPts val="1200"/>
              </a:spcBef>
              <a:spcAft>
                <a:spcPts val="600"/>
              </a:spcAft>
            </a:pPr>
            <a:r>
              <a:rPr lang="en-US" altLang="en-US" sz="2400" b="1" u="sng" dirty="0">
                <a:hlinkClick r:id="rId5"/>
              </a:rPr>
              <a:t>Lexicon for Behavioral Health and Primary Care Integration</a:t>
            </a:r>
            <a:r>
              <a:rPr lang="en-US" altLang="en-US" sz="2400" b="1" dirty="0"/>
              <a:t>. </a:t>
            </a:r>
            <a:r>
              <a:rPr lang="en-US" altLang="en-US" sz="2400" dirty="0">
                <a:solidFill>
                  <a:schemeClr val="tx1"/>
                </a:solidFill>
                <a:latin typeface="Century Gothic" panose="020B0502020202020204" pitchFamily="34" charset="0"/>
                <a:cs typeface="Calibri" panose="020F0502020204030204" pitchFamily="34" charset="0"/>
              </a:rPr>
              <a:t>Provides a common definitional framework for behavioral health integration </a:t>
            </a:r>
          </a:p>
          <a:p>
            <a:pPr>
              <a:spcBef>
                <a:spcPts val="1200"/>
              </a:spcBef>
              <a:spcAft>
                <a:spcPts val="600"/>
              </a:spcAft>
            </a:pPr>
            <a:r>
              <a:rPr lang="en-US" altLang="en-US" sz="2400" b="1" u="sng" dirty="0">
                <a:hlinkClick r:id="rId6"/>
              </a:rPr>
              <a:t>Four Quadrant Model</a:t>
            </a:r>
            <a:r>
              <a:rPr lang="en-US" altLang="en-US" sz="2400" b="1" dirty="0"/>
              <a:t>: </a:t>
            </a:r>
            <a:r>
              <a:rPr lang="en-US" altLang="en-US" sz="2400" dirty="0">
                <a:solidFill>
                  <a:schemeClr val="tx1"/>
                </a:solidFill>
              </a:rPr>
              <a:t>This model describes levels of integration in terms of primary care complexity and risk and MH/SU complexity and risk.</a:t>
            </a:r>
          </a:p>
          <a:p>
            <a:endParaRPr lang="en-US" sz="2400" dirty="0"/>
          </a:p>
          <a:p>
            <a:endParaRPr lang="en-US" dirty="0"/>
          </a:p>
          <a:p>
            <a:endParaRPr lang="en-US" dirty="0"/>
          </a:p>
        </p:txBody>
      </p:sp>
    </p:spTree>
    <p:extLst>
      <p:ext uri="{BB962C8B-B14F-4D97-AF65-F5344CB8AC3E}">
        <p14:creationId xmlns:p14="http://schemas.microsoft.com/office/powerpoint/2010/main" val="754793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457200"/>
            <a:ext cx="8458200" cy="838200"/>
          </a:xfrm>
        </p:spPr>
        <p:txBody>
          <a:bodyPr>
            <a:normAutofit/>
          </a:bodyPr>
          <a:lstStyle/>
          <a:p>
            <a:pPr algn="ctr"/>
            <a:r>
              <a:rPr lang="en-US" b="1" dirty="0">
                <a:solidFill>
                  <a:schemeClr val="bg1"/>
                </a:solidFill>
              </a:rPr>
              <a:t>Organizational Readiness - Tools</a:t>
            </a:r>
          </a:p>
        </p:txBody>
      </p:sp>
      <p:sp>
        <p:nvSpPr>
          <p:cNvPr id="5" name="Content Placeholder 4"/>
          <p:cNvSpPr>
            <a:spLocks noGrp="1"/>
          </p:cNvSpPr>
          <p:nvPr>
            <p:ph sz="half" idx="1"/>
          </p:nvPr>
        </p:nvSpPr>
        <p:spPr>
          <a:xfrm>
            <a:off x="1905000" y="1447800"/>
            <a:ext cx="3924300" cy="4978758"/>
          </a:xfrm>
          <a:solidFill>
            <a:schemeClr val="bg2"/>
          </a:solid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endParaRPr lang="en-US" sz="1600" dirty="0">
              <a:solidFill>
                <a:schemeClr val="tx1"/>
              </a:solidFill>
              <a:latin typeface="Calibri" panose="020F0502020204030204" pitchFamily="34" charset="0"/>
              <a:cs typeface="Calibri" panose="020F0502020204030204" pitchFamily="34" charset="0"/>
            </a:endParaRPr>
          </a:p>
          <a:p>
            <a:pPr marL="285750" indent="-285750">
              <a:spcBef>
                <a:spcPts val="0"/>
              </a:spcBef>
              <a:buFont typeface="Wingdings" panose="05000000000000000000" pitchFamily="2" charset="2"/>
              <a:buChar char="Ø"/>
            </a:pPr>
            <a:r>
              <a:rPr lang="en-US" sz="1600" dirty="0">
                <a:solidFill>
                  <a:srgbClr val="8A180E"/>
                </a:solidFill>
                <a:latin typeface="Calibri" panose="020F0502020204030204" pitchFamily="34" charset="0"/>
                <a:cs typeface="Calibri" panose="020F0502020204030204" pitchFamily="34" charset="0"/>
                <a:hlinkClick r:id="rId3"/>
              </a:rPr>
              <a:t>Standard Framework for Levels of Integrated Healthcare</a:t>
            </a:r>
            <a:r>
              <a:rPr lang="en-US" sz="1600" dirty="0">
                <a:solidFill>
                  <a:srgbClr val="333333"/>
                </a:solidFill>
                <a:latin typeface="Calibri" panose="020F0502020204030204" pitchFamily="34" charset="0"/>
                <a:cs typeface="Calibri" panose="020F0502020204030204" pitchFamily="34" charset="0"/>
              </a:rPr>
              <a:t> A six level framework that can be used for planning.</a:t>
            </a:r>
          </a:p>
          <a:p>
            <a:pPr marL="0" indent="0">
              <a:spcBef>
                <a:spcPts val="0"/>
              </a:spcBef>
            </a:pPr>
            <a:endParaRPr lang="en-US" sz="1600" dirty="0">
              <a:solidFill>
                <a:srgbClr val="333333"/>
              </a:solidFill>
              <a:latin typeface="Calibri" panose="020F0502020204030204" pitchFamily="34" charset="0"/>
              <a:cs typeface="Calibri" panose="020F0502020204030204" pitchFamily="34" charset="0"/>
            </a:endParaRPr>
          </a:p>
          <a:p>
            <a:pPr marL="285750" indent="-285750">
              <a:spcBef>
                <a:spcPts val="0"/>
              </a:spcBef>
              <a:buFont typeface="Wingdings" panose="05000000000000000000" pitchFamily="2" charset="2"/>
              <a:buChar char="Ø"/>
            </a:pPr>
            <a:r>
              <a:rPr lang="en-US" sz="1600" dirty="0">
                <a:solidFill>
                  <a:srgbClr val="333333"/>
                </a:solidFill>
                <a:latin typeface="Calibri" panose="020F0502020204030204" pitchFamily="34" charset="0"/>
                <a:cs typeface="Calibri" panose="020F0502020204030204" pitchFamily="34" charset="0"/>
                <a:hlinkClick r:id="rId4"/>
              </a:rPr>
              <a:t>Four Quadrant Model </a:t>
            </a:r>
            <a:r>
              <a:rPr lang="en-US" sz="1600" dirty="0">
                <a:solidFill>
                  <a:srgbClr val="333333"/>
                </a:solidFill>
                <a:latin typeface="Calibri" panose="020F0502020204030204" pitchFamily="34" charset="0"/>
                <a:cs typeface="Calibri" panose="020F0502020204030204" pitchFamily="34" charset="0"/>
              </a:rPr>
              <a:t>Describes levels of integration in terms of medical and behavioral health complexity and risk.</a:t>
            </a:r>
          </a:p>
          <a:p>
            <a:pPr marL="285750" indent="-285750">
              <a:spcBef>
                <a:spcPts val="0"/>
              </a:spcBef>
              <a:buFont typeface="Wingdings" panose="05000000000000000000" pitchFamily="2" charset="2"/>
              <a:buChar char="Ø"/>
            </a:pPr>
            <a:endParaRPr lang="en-US" sz="1600" dirty="0">
              <a:solidFill>
                <a:srgbClr val="333333"/>
              </a:solidFill>
              <a:latin typeface="Calibri" panose="020F0502020204030204" pitchFamily="34" charset="0"/>
              <a:cs typeface="Calibri" panose="020F0502020204030204" pitchFamily="34" charset="0"/>
              <a:hlinkClick r:id="" action="ppaction://noaction"/>
            </a:endParaRPr>
          </a:p>
          <a:p>
            <a:pPr marL="285750" indent="-285750">
              <a:spcBef>
                <a:spcPts val="0"/>
              </a:spcBef>
              <a:buFont typeface="Wingdings" panose="05000000000000000000" pitchFamily="2" charset="2"/>
              <a:buChar char="Ø"/>
            </a:pPr>
            <a:r>
              <a:rPr lang="en-US" sz="1600" dirty="0">
                <a:solidFill>
                  <a:srgbClr val="333333"/>
                </a:solidFill>
                <a:latin typeface="Calibri" panose="020F0502020204030204" pitchFamily="34" charset="0"/>
                <a:cs typeface="Calibri" panose="020F0502020204030204" pitchFamily="34" charset="0"/>
                <a:hlinkClick r:id="" action="ppaction://noaction"/>
              </a:rPr>
              <a:t>Integrated Practice Assessment Tool</a:t>
            </a:r>
            <a:r>
              <a:rPr lang="en-US" sz="1600" dirty="0">
                <a:solidFill>
                  <a:srgbClr val="333333"/>
                </a:solidFill>
                <a:latin typeface="Calibri" panose="020F0502020204030204" pitchFamily="34" charset="0"/>
                <a:cs typeface="Calibri" panose="020F0502020204030204" pitchFamily="34" charset="0"/>
              </a:rPr>
              <a:t> Simple tool to establish goals for integration. </a:t>
            </a:r>
            <a:endParaRPr lang="en-US" sz="1600" dirty="0">
              <a:solidFill>
                <a:srgbClr val="333333"/>
              </a:solidFill>
              <a:latin typeface="Calibri" panose="020F0502020204030204" pitchFamily="34" charset="0"/>
              <a:cs typeface="Calibri" panose="020F0502020204030204" pitchFamily="34" charset="0"/>
              <a:hlinkClick r:id="" action="ppaction://noaction"/>
            </a:endParaRPr>
          </a:p>
          <a:p>
            <a:pPr marL="0" indent="0">
              <a:spcBef>
                <a:spcPts val="0"/>
              </a:spcBef>
              <a:buNone/>
            </a:pPr>
            <a:endParaRPr lang="en-US" sz="1600" dirty="0">
              <a:solidFill>
                <a:srgbClr val="333333"/>
              </a:solidFill>
              <a:latin typeface="Calibri" panose="020F0502020204030204" pitchFamily="34" charset="0"/>
              <a:cs typeface="Calibri" panose="020F0502020204030204" pitchFamily="34" charset="0"/>
              <a:hlinkClick r:id="" action="ppaction://noaction"/>
            </a:endParaRPr>
          </a:p>
          <a:p>
            <a:pPr marL="285750" indent="-285750">
              <a:spcBef>
                <a:spcPts val="0"/>
              </a:spcBef>
              <a:buFont typeface="Wingdings" panose="05000000000000000000" pitchFamily="2" charset="2"/>
              <a:buChar char="Ø"/>
            </a:pPr>
            <a:r>
              <a:rPr lang="en-US" sz="1600" dirty="0">
                <a:solidFill>
                  <a:srgbClr val="333333"/>
                </a:solidFill>
                <a:latin typeface="Calibri" panose="020F0502020204030204" pitchFamily="34" charset="0"/>
                <a:cs typeface="Calibri" panose="020F0502020204030204" pitchFamily="34" charset="0"/>
                <a:hlinkClick r:id="" action="ppaction://noaction"/>
              </a:rPr>
              <a:t>Culture of Wellness Organizational Self Assessment </a:t>
            </a:r>
            <a:r>
              <a:rPr lang="en-US" sz="1600" dirty="0">
                <a:solidFill>
                  <a:srgbClr val="333333"/>
                </a:solidFill>
                <a:latin typeface="Calibri" panose="020F0502020204030204" pitchFamily="34" charset="0"/>
                <a:cs typeface="Calibri" panose="020F0502020204030204" pitchFamily="34" charset="0"/>
              </a:rPr>
              <a:t> A 10 domain questionnaire to assess organization’s readiness for wellness programming.</a:t>
            </a:r>
          </a:p>
          <a:p>
            <a:pPr marL="0" indent="0">
              <a:spcBef>
                <a:spcPts val="0"/>
              </a:spcBef>
              <a:buNone/>
            </a:pPr>
            <a:endParaRPr lang="en-US" sz="1600" dirty="0">
              <a:solidFill>
                <a:srgbClr val="333333"/>
              </a:solidFill>
              <a:latin typeface="Calibri" panose="020F0502020204030204" pitchFamily="34" charset="0"/>
              <a:cs typeface="Calibri" panose="020F0502020204030204" pitchFamily="34" charset="0"/>
            </a:endParaRPr>
          </a:p>
          <a:p>
            <a:pPr marL="285750" indent="-285750">
              <a:spcBef>
                <a:spcPts val="0"/>
              </a:spcBef>
              <a:buFont typeface="Wingdings" panose="05000000000000000000" pitchFamily="2" charset="2"/>
              <a:buChar char="Ø"/>
            </a:pPr>
            <a:r>
              <a:rPr lang="en-US" sz="1600" dirty="0">
                <a:solidFill>
                  <a:srgbClr val="333333"/>
                </a:solidFill>
                <a:latin typeface="Calibri" panose="020F0502020204030204" pitchFamily="34" charset="0"/>
                <a:cs typeface="Calibri" panose="020F0502020204030204" pitchFamily="34" charset="0"/>
                <a:hlinkClick r:id="rId5"/>
              </a:rPr>
              <a:t>Telebehavioral Health Support </a:t>
            </a:r>
            <a:r>
              <a:rPr lang="en-US" sz="1600" dirty="0">
                <a:solidFill>
                  <a:srgbClr val="333333"/>
                </a:solidFill>
                <a:latin typeface="Calibri" panose="020F0502020204030204" pitchFamily="34" charset="0"/>
                <a:cs typeface="Calibri" panose="020F0502020204030204" pitchFamily="34" charset="0"/>
              </a:rPr>
              <a:t>Tools and resources for launching telebehavioral health. </a:t>
            </a:r>
          </a:p>
          <a:p>
            <a:pPr marL="285750" indent="-285750">
              <a:spcBef>
                <a:spcPts val="0"/>
              </a:spcBef>
              <a:buFont typeface="Wingdings" panose="05000000000000000000" pitchFamily="2" charset="2"/>
              <a:buChar char="Ø"/>
            </a:pPr>
            <a:endParaRPr lang="en-US" sz="1600" dirty="0">
              <a:solidFill>
                <a:srgbClr val="333333"/>
              </a:solidFill>
              <a:latin typeface="Calibri" panose="020F0502020204030204" pitchFamily="34" charset="0"/>
              <a:cs typeface="Calibri" panose="020F0502020204030204" pitchFamily="34" charset="0"/>
            </a:endParaRPr>
          </a:p>
          <a:p>
            <a:pPr marL="285750" indent="-285750">
              <a:spcBef>
                <a:spcPts val="0"/>
              </a:spcBef>
              <a:buFont typeface="Wingdings" panose="05000000000000000000" pitchFamily="2" charset="2"/>
              <a:buChar char="Ø"/>
            </a:pPr>
            <a:endParaRPr lang="en-US" sz="1600" dirty="0">
              <a:solidFill>
                <a:srgbClr val="333333"/>
              </a:solidFill>
              <a:latin typeface="Arial" panose="020B0604020202020204" pitchFamily="34" charset="0"/>
            </a:endParaRPr>
          </a:p>
          <a:p>
            <a:pPr marL="285750" indent="-285750">
              <a:spcBef>
                <a:spcPts val="0"/>
              </a:spcBef>
              <a:buFont typeface="Wingdings" panose="05000000000000000000" pitchFamily="2" charset="2"/>
              <a:buChar char="Ø"/>
            </a:pPr>
            <a:endParaRPr lang="en-US" sz="1600" dirty="0">
              <a:solidFill>
                <a:srgbClr val="333333"/>
              </a:solidFill>
              <a:latin typeface="Arial" panose="020B0604020202020204" pitchFamily="34" charset="0"/>
            </a:endParaRPr>
          </a:p>
          <a:p>
            <a:pPr marL="285750" indent="-285750">
              <a:spcBef>
                <a:spcPts val="0"/>
              </a:spcBef>
              <a:buFont typeface="Wingdings" panose="05000000000000000000" pitchFamily="2" charset="2"/>
              <a:buChar char="Ø"/>
            </a:pPr>
            <a:endParaRPr lang="en-US" sz="1600" dirty="0">
              <a:solidFill>
                <a:srgbClr val="333333"/>
              </a:solidFill>
              <a:latin typeface="Arial" panose="020B0604020202020204" pitchFamily="34" charset="0"/>
            </a:endParaRPr>
          </a:p>
          <a:p>
            <a:pPr>
              <a:spcBef>
                <a:spcPts val="0"/>
              </a:spcBef>
              <a:buFont typeface="Arial" panose="020B0604020202020204" pitchFamily="34" charset="0"/>
              <a:buChar char="•"/>
            </a:pPr>
            <a:endParaRPr lang="en-US" sz="1600" dirty="0">
              <a:solidFill>
                <a:srgbClr val="333333"/>
              </a:solidFill>
              <a:latin typeface="Arial" panose="020B0604020202020204" pitchFamily="34" charset="0"/>
            </a:endParaRPr>
          </a:p>
        </p:txBody>
      </p:sp>
      <p:sp>
        <p:nvSpPr>
          <p:cNvPr id="6" name="Content Placeholder 5"/>
          <p:cNvSpPr>
            <a:spLocks noGrp="1"/>
          </p:cNvSpPr>
          <p:nvPr>
            <p:ph sz="half" idx="2"/>
          </p:nvPr>
        </p:nvSpPr>
        <p:spPr>
          <a:xfrm>
            <a:off x="6553200" y="1447800"/>
            <a:ext cx="3924300" cy="4978758"/>
          </a:xfrm>
          <a:solidFill>
            <a:schemeClr val="bg2"/>
          </a:solid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109728" indent="0">
              <a:buNone/>
            </a:pPr>
            <a:endParaRPr lang="en-US" sz="1600" dirty="0">
              <a:solidFill>
                <a:srgbClr val="000000"/>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1600" dirty="0">
                <a:solidFill>
                  <a:srgbClr val="000000"/>
                </a:solidFill>
                <a:latin typeface="Calibri" panose="020F0502020204030204" pitchFamily="34" charset="0"/>
                <a:cs typeface="Calibri" panose="020F0502020204030204" pitchFamily="34" charset="0"/>
                <a:hlinkClick r:id="rId6"/>
              </a:rPr>
              <a:t>Quick Start Guide to Behavioral Health Integration </a:t>
            </a:r>
            <a:r>
              <a:rPr lang="en-US" sz="1600" dirty="0">
                <a:solidFill>
                  <a:srgbClr val="000000"/>
                </a:solidFill>
                <a:latin typeface="Calibri" panose="020F0502020204030204" pitchFamily="34" charset="0"/>
                <a:cs typeface="Calibri" panose="020F0502020204030204" pitchFamily="34" charset="0"/>
              </a:rPr>
              <a:t>A</a:t>
            </a:r>
            <a:r>
              <a:rPr lang="en-US" sz="1600" dirty="0">
                <a:solidFill>
                  <a:srgbClr val="333333"/>
                </a:solidFill>
                <a:latin typeface="Calibri" panose="020F0502020204030204" pitchFamily="34" charset="0"/>
                <a:cs typeface="Calibri" panose="020F0502020204030204" pitchFamily="34" charset="0"/>
              </a:rPr>
              <a:t>n interactive flowchart for PC providers integrating behavioral health care.</a:t>
            </a:r>
          </a:p>
          <a:p>
            <a:pPr>
              <a:buFont typeface="Wingdings" panose="05000000000000000000" pitchFamily="2" charset="2"/>
              <a:buChar char="Ø"/>
            </a:pPr>
            <a:r>
              <a:rPr lang="en-US" sz="1600" dirty="0">
                <a:solidFill>
                  <a:srgbClr val="333333"/>
                </a:solidFill>
                <a:latin typeface="Calibri" panose="020F0502020204030204" pitchFamily="34" charset="0"/>
                <a:cs typeface="Calibri" panose="020F0502020204030204" pitchFamily="34" charset="0"/>
                <a:hlinkClick r:id="rId7"/>
              </a:rPr>
              <a:t>Bridging the Culture Gap: Approaches to Communication in an Integrated Care Setting</a:t>
            </a:r>
            <a:r>
              <a:rPr lang="en-US" sz="1600" dirty="0">
                <a:solidFill>
                  <a:srgbClr val="333333"/>
                </a:solidFill>
                <a:latin typeface="Calibri" panose="020F0502020204030204" pitchFamily="34" charset="0"/>
                <a:cs typeface="Calibri" panose="020F0502020204030204" pitchFamily="34" charset="0"/>
              </a:rPr>
              <a:t> Identif</a:t>
            </a:r>
            <a:r>
              <a:rPr lang="en-US" sz="1600" b="1" dirty="0">
                <a:solidFill>
                  <a:srgbClr val="333333"/>
                </a:solidFill>
                <a:latin typeface="Calibri" panose="020F0502020204030204" pitchFamily="34" charset="0"/>
                <a:cs typeface="Calibri" panose="020F0502020204030204" pitchFamily="34" charset="0"/>
              </a:rPr>
              <a:t>ies</a:t>
            </a:r>
            <a:r>
              <a:rPr lang="en-US" sz="1600" dirty="0">
                <a:solidFill>
                  <a:srgbClr val="333333"/>
                </a:solidFill>
                <a:latin typeface="Calibri" panose="020F0502020204030204" pitchFamily="34" charset="0"/>
                <a:cs typeface="Calibri" panose="020F0502020204030204" pitchFamily="34" charset="0"/>
              </a:rPr>
              <a:t> 3 approaches to effective communication across behavioral health and primary care providers.</a:t>
            </a:r>
          </a:p>
          <a:p>
            <a:pPr>
              <a:buFont typeface="Wingdings" panose="05000000000000000000" pitchFamily="2" charset="2"/>
              <a:buChar char="Ø"/>
            </a:pPr>
            <a:endParaRPr lang="en-US" sz="1600" dirty="0">
              <a:solidFill>
                <a:srgbClr val="333333"/>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en-US" altLang="en-US" sz="1500" u="sng" dirty="0">
                <a:solidFill>
                  <a:schemeClr val="tx1"/>
                </a:solidFill>
                <a:latin typeface="Calibri" panose="020F0502020204030204" pitchFamily="34" charset="0"/>
                <a:cs typeface="Calibri" panose="020F0502020204030204" pitchFamily="34" charset="0"/>
                <a:hlinkClick r:id="rId8"/>
              </a:rPr>
              <a:t>Lexicon for Behavioral Health and Primary Care Integration</a:t>
            </a:r>
            <a:r>
              <a:rPr lang="en-US" altLang="en-US" sz="1500" dirty="0">
                <a:latin typeface="Calibri" panose="020F0502020204030204" pitchFamily="34" charset="0"/>
                <a:cs typeface="Calibri" panose="020F0502020204030204" pitchFamily="34" charset="0"/>
              </a:rPr>
              <a:t>. Provides a common definitional framework for behavioral health integration.</a:t>
            </a:r>
          </a:p>
          <a:p>
            <a:pPr marL="0" indent="0">
              <a:buNone/>
            </a:pPr>
            <a:r>
              <a:rPr lang="en-US" altLang="en-US" sz="1500" dirty="0">
                <a:latin typeface="Calibri" panose="020F0502020204030204" pitchFamily="34" charset="0"/>
                <a:cs typeface="Calibri" panose="020F0502020204030204" pitchFamily="34" charset="0"/>
              </a:rPr>
              <a:t> </a:t>
            </a:r>
            <a:endParaRPr lang="en-US" sz="1600" dirty="0">
              <a:solidFill>
                <a:srgbClr val="333333"/>
              </a:solidFill>
              <a:latin typeface="Calibri" panose="020F0502020204030204" pitchFamily="34" charset="0"/>
              <a:cs typeface="Calibri" panose="020F0502020204030204" pitchFamily="34" charset="0"/>
              <a:hlinkClick r:id="" action="ppaction://noaction"/>
            </a:endParaRPr>
          </a:p>
          <a:p>
            <a:pPr>
              <a:buFont typeface="Wingdings" panose="05000000000000000000" pitchFamily="2" charset="2"/>
              <a:buChar char="Ø"/>
            </a:pPr>
            <a:r>
              <a:rPr lang="en-US" sz="1600" dirty="0">
                <a:solidFill>
                  <a:srgbClr val="333333"/>
                </a:solidFill>
                <a:latin typeface="Calibri" panose="020F0502020204030204" pitchFamily="34" charset="0"/>
                <a:cs typeface="Calibri" panose="020F0502020204030204" pitchFamily="34" charset="0"/>
                <a:hlinkClick r:id="" action="ppaction://noaction"/>
              </a:rPr>
              <a:t>MAT Checklist </a:t>
            </a:r>
            <a:r>
              <a:rPr lang="en-US" sz="1600" dirty="0">
                <a:solidFill>
                  <a:srgbClr val="333333"/>
                </a:solidFill>
                <a:latin typeface="Calibri" panose="020F0502020204030204" pitchFamily="34" charset="0"/>
                <a:cs typeface="Calibri" panose="020F0502020204030204" pitchFamily="34" charset="0"/>
              </a:rPr>
              <a:t>Key considerations before implementing MAT.</a:t>
            </a:r>
            <a:endParaRPr lang="en-US" sz="1600" dirty="0">
              <a:solidFill>
                <a:srgbClr val="333333"/>
              </a:solidFill>
              <a:latin typeface="Calibri" panose="020F0502020204030204" pitchFamily="34" charset="0"/>
              <a:cs typeface="Calibri" panose="020F0502020204030204" pitchFamily="34" charset="0"/>
              <a:hlinkClick r:id="" action="ppaction://noaction"/>
            </a:endParaRPr>
          </a:p>
          <a:p>
            <a:pPr>
              <a:buFont typeface="Wingdings" panose="05000000000000000000" pitchFamily="2" charset="2"/>
              <a:buChar char="Ø"/>
            </a:pPr>
            <a:endParaRPr lang="en-US" sz="1600" dirty="0">
              <a:solidFill>
                <a:srgbClr val="333333"/>
              </a:solidFill>
              <a:latin typeface="Calibri" panose="020F0502020204030204" pitchFamily="34" charset="0"/>
              <a:cs typeface="Calibri" panose="020F0502020204030204" pitchFamily="34" charset="0"/>
              <a:hlinkClick r:id="" action="ppaction://noaction"/>
            </a:endParaRPr>
          </a:p>
          <a:p>
            <a:pPr>
              <a:buFont typeface="Wingdings" panose="05000000000000000000" pitchFamily="2" charset="2"/>
              <a:buChar char="Ø"/>
            </a:pPr>
            <a:r>
              <a:rPr lang="en-US" sz="1600" dirty="0">
                <a:solidFill>
                  <a:srgbClr val="333333"/>
                </a:solidFill>
                <a:latin typeface="Calibri" panose="020F0502020204030204" pitchFamily="34" charset="0"/>
                <a:cs typeface="Calibri" panose="020F0502020204030204" pitchFamily="34" charset="0"/>
                <a:hlinkClick r:id="" action="ppaction://noaction"/>
              </a:rPr>
              <a:t>Integrated Care Team Huddle Checklist </a:t>
            </a:r>
            <a:r>
              <a:rPr lang="en-US" sz="1600" dirty="0">
                <a:solidFill>
                  <a:srgbClr val="333333"/>
                </a:solidFill>
                <a:latin typeface="Calibri" panose="020F0502020204030204" pitchFamily="34" charset="0"/>
                <a:cs typeface="Calibri" panose="020F0502020204030204" pitchFamily="34" charset="0"/>
              </a:rPr>
              <a:t>Learn about one organization’s game plan for Integrated Care Team huddles. </a:t>
            </a:r>
          </a:p>
          <a:p>
            <a:pPr>
              <a:buFont typeface="Wingdings" panose="05000000000000000000" pitchFamily="2" charset="2"/>
              <a:buChar char="Ø"/>
            </a:pPr>
            <a:endParaRPr lang="en-US" sz="1600" dirty="0">
              <a:solidFill>
                <a:srgbClr val="333333"/>
              </a:solidFill>
              <a:latin typeface="Arial" panose="020B0604020202020204" pitchFamily="34" charset="0"/>
            </a:endParaRPr>
          </a:p>
          <a:p>
            <a:pPr>
              <a:buFont typeface="Wingdings" panose="05000000000000000000" pitchFamily="2" charset="2"/>
              <a:buChar char="Ø"/>
            </a:pPr>
            <a:endParaRPr lang="en-US" sz="1600" dirty="0">
              <a:solidFill>
                <a:srgbClr val="333333"/>
              </a:solidFill>
              <a:latin typeface="Arial" panose="020B0604020202020204" pitchFamily="34" charset="0"/>
            </a:endParaRPr>
          </a:p>
          <a:p>
            <a:pPr>
              <a:buFont typeface="Wingdings" panose="05000000000000000000" pitchFamily="2" charset="2"/>
              <a:buChar char="Ø"/>
            </a:pPr>
            <a:endParaRPr lang="en-US" sz="1600" dirty="0">
              <a:solidFill>
                <a:srgbClr val="333333"/>
              </a:solidFill>
              <a:latin typeface="Arial" panose="020B0604020202020204" pitchFamily="34" charset="0"/>
            </a:endParaRPr>
          </a:p>
          <a:p>
            <a:pPr>
              <a:buFont typeface="Wingdings" panose="05000000000000000000" pitchFamily="2" charset="2"/>
              <a:buChar char="Ø"/>
            </a:pPr>
            <a:endParaRPr lang="en-US" sz="1600" dirty="0">
              <a:solidFill>
                <a:srgbClr val="333333"/>
              </a:solidFill>
              <a:latin typeface="Arial" panose="020B0604020202020204" pitchFamily="34" charset="0"/>
            </a:endParaRPr>
          </a:p>
        </p:txBody>
      </p:sp>
    </p:spTree>
    <p:extLst>
      <p:ext uri="{BB962C8B-B14F-4D97-AF65-F5344CB8AC3E}">
        <p14:creationId xmlns:p14="http://schemas.microsoft.com/office/powerpoint/2010/main" val="2619332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381000"/>
            <a:ext cx="8458200" cy="838200"/>
          </a:xfrm>
        </p:spPr>
        <p:txBody>
          <a:bodyPr>
            <a:normAutofit fontScale="90000"/>
          </a:bodyPr>
          <a:lstStyle/>
          <a:p>
            <a:pPr algn="ctr"/>
            <a:r>
              <a:rPr lang="en-US" b="1" dirty="0">
                <a:solidFill>
                  <a:schemeClr val="bg1"/>
                </a:solidFill>
              </a:rPr>
              <a:t>Workforce and Clinical Practice -Tools</a:t>
            </a:r>
          </a:p>
        </p:txBody>
      </p:sp>
      <p:sp>
        <p:nvSpPr>
          <p:cNvPr id="5" name="Content Placeholder 4"/>
          <p:cNvSpPr>
            <a:spLocks noGrp="1"/>
          </p:cNvSpPr>
          <p:nvPr>
            <p:ph sz="half" idx="1"/>
          </p:nvPr>
        </p:nvSpPr>
        <p:spPr>
          <a:xfrm>
            <a:off x="1905000" y="1447800"/>
            <a:ext cx="3924300" cy="4800600"/>
          </a:xfrm>
          <a:solidFill>
            <a:schemeClr val="bg2"/>
          </a:solidFill>
          <a:ln>
            <a:solidFill>
              <a:schemeClr val="tx1"/>
            </a:solidFill>
          </a:ln>
        </p:spPr>
        <p:style>
          <a:lnRef idx="1">
            <a:schemeClr val="accent1"/>
          </a:lnRef>
          <a:fillRef idx="2">
            <a:schemeClr val="accent1"/>
          </a:fillRef>
          <a:effectRef idx="1">
            <a:schemeClr val="accent1"/>
          </a:effectRef>
          <a:fontRef idx="minor">
            <a:schemeClr val="dk1"/>
          </a:fontRef>
        </p:style>
        <p:txBody>
          <a:bodyPr>
            <a:normAutofit/>
          </a:bodyPr>
          <a:lstStyle/>
          <a:p>
            <a:pPr marL="109728" indent="0">
              <a:buNone/>
            </a:pPr>
            <a:endParaRPr lang="en-US" sz="1900" dirty="0">
              <a:solidFill>
                <a:schemeClr val="tx1"/>
              </a:solidFill>
              <a:latin typeface="Calibri" panose="020F0502020204030204" pitchFamily="34" charset="0"/>
              <a:cs typeface="Calibri" panose="020F0502020204030204" pitchFamily="34" charset="0"/>
            </a:endParaRPr>
          </a:p>
          <a:p>
            <a:pPr marL="285750" indent="-285750">
              <a:spcBef>
                <a:spcPts val="0"/>
              </a:spcBef>
              <a:buFont typeface="Wingdings" panose="05000000000000000000" pitchFamily="2" charset="2"/>
              <a:buChar char="Ø"/>
            </a:pPr>
            <a:r>
              <a:rPr lang="en-US" sz="1700" dirty="0">
                <a:solidFill>
                  <a:srgbClr val="000000"/>
                </a:solidFill>
                <a:latin typeface="Calibri" panose="020F0502020204030204" pitchFamily="34" charset="0"/>
                <a:cs typeface="Calibri" panose="020F0502020204030204" pitchFamily="34" charset="0"/>
                <a:hlinkClick r:id="rId3"/>
              </a:rPr>
              <a:t>Core Competencies for Integrated Behavioral Health and Primary Care </a:t>
            </a:r>
            <a:r>
              <a:rPr lang="en-US" sz="1700" dirty="0">
                <a:solidFill>
                  <a:schemeClr val="tx1">
                    <a:lumMod val="75000"/>
                    <a:lumOff val="25000"/>
                  </a:schemeClr>
                </a:solidFill>
                <a:latin typeface="Calibri" panose="020F0502020204030204" pitchFamily="34" charset="0"/>
                <a:cs typeface="Calibri" panose="020F0502020204030204" pitchFamily="34" charset="0"/>
              </a:rPr>
              <a:t>Provides comprehensive overview of core competencies essential for integrated care team</a:t>
            </a:r>
          </a:p>
          <a:p>
            <a:pPr marL="0" indent="0">
              <a:spcBef>
                <a:spcPts val="0"/>
              </a:spcBef>
              <a:buNone/>
            </a:pPr>
            <a:endParaRPr lang="en-US" sz="1700" dirty="0">
              <a:solidFill>
                <a:srgbClr val="000000"/>
              </a:solidFill>
              <a:latin typeface="Calibri" panose="020F0502020204030204" pitchFamily="34" charset="0"/>
              <a:cs typeface="Calibri" panose="020F0502020204030204" pitchFamily="34" charset="0"/>
            </a:endParaRPr>
          </a:p>
          <a:p>
            <a:pPr marL="285750" indent="-285750">
              <a:spcBef>
                <a:spcPts val="0"/>
              </a:spcBef>
              <a:buFont typeface="Wingdings" panose="05000000000000000000" pitchFamily="2" charset="2"/>
              <a:buChar char="Ø"/>
            </a:pPr>
            <a:r>
              <a:rPr lang="en-US" sz="1700" dirty="0">
                <a:solidFill>
                  <a:srgbClr val="8A180E"/>
                </a:solidFill>
                <a:latin typeface="Calibri" panose="020F0502020204030204" pitchFamily="34" charset="0"/>
                <a:cs typeface="Calibri" panose="020F0502020204030204" pitchFamily="34" charset="0"/>
                <a:hlinkClick r:id="rId4"/>
              </a:rPr>
              <a:t>Essential Elements: Integrated Care </a:t>
            </a:r>
            <a:r>
              <a:rPr lang="en-US" sz="1700" dirty="0">
                <a:solidFill>
                  <a:schemeClr val="tx1">
                    <a:lumMod val="75000"/>
                    <a:lumOff val="25000"/>
                  </a:schemeClr>
                </a:solidFill>
                <a:latin typeface="Calibri" panose="020F0502020204030204" pitchFamily="34" charset="0"/>
                <a:cs typeface="Calibri" panose="020F0502020204030204" pitchFamily="34" charset="0"/>
              </a:rPr>
              <a:t> Summarizes the essential ingredients of integrated care.</a:t>
            </a:r>
          </a:p>
          <a:p>
            <a:pPr marL="285750" indent="-285750">
              <a:spcBef>
                <a:spcPts val="0"/>
              </a:spcBef>
              <a:buFont typeface="Wingdings" panose="05000000000000000000" pitchFamily="2" charset="2"/>
              <a:buChar char="Ø"/>
            </a:pPr>
            <a:endParaRPr lang="en-US" sz="1700" dirty="0">
              <a:solidFill>
                <a:srgbClr val="333333"/>
              </a:solidFill>
              <a:latin typeface="Calibri" panose="020F0502020204030204" pitchFamily="34" charset="0"/>
              <a:cs typeface="Calibri" panose="020F0502020204030204" pitchFamily="34" charset="0"/>
            </a:endParaRPr>
          </a:p>
          <a:p>
            <a:pPr marL="285750" indent="-285750">
              <a:spcBef>
                <a:spcPts val="0"/>
              </a:spcBef>
              <a:buFont typeface="Wingdings" panose="05000000000000000000" pitchFamily="2" charset="2"/>
              <a:buChar char="Ø"/>
            </a:pPr>
            <a:r>
              <a:rPr lang="en-US" sz="1700" dirty="0">
                <a:solidFill>
                  <a:srgbClr val="333333"/>
                </a:solidFill>
                <a:latin typeface="Calibri" panose="020F0502020204030204" pitchFamily="34" charset="0"/>
                <a:cs typeface="Calibri" panose="020F0502020204030204" pitchFamily="34" charset="0"/>
                <a:hlinkClick r:id="rId5"/>
              </a:rPr>
              <a:t>Building the Capacity for Behavioral Health Services within Primary Care and Medical Settings </a:t>
            </a:r>
            <a:r>
              <a:rPr lang="en-US" sz="1700" dirty="0">
                <a:solidFill>
                  <a:srgbClr val="333333"/>
                </a:solidFill>
                <a:latin typeface="Calibri" panose="020F0502020204030204" pitchFamily="34" charset="0"/>
                <a:cs typeface="Calibri" panose="020F0502020204030204" pitchFamily="34" charset="0"/>
              </a:rPr>
              <a:t> Recommendations to guide practitioners in achieving more integrated behavioral health services.</a:t>
            </a:r>
          </a:p>
          <a:p>
            <a:pPr marL="285750" indent="-285750">
              <a:spcBef>
                <a:spcPts val="0"/>
              </a:spcBef>
              <a:buFont typeface="Wingdings" panose="05000000000000000000" pitchFamily="2" charset="2"/>
              <a:buChar char="Ø"/>
            </a:pPr>
            <a:endParaRPr lang="en-US" sz="1600" dirty="0">
              <a:solidFill>
                <a:srgbClr val="333333"/>
              </a:solidFill>
              <a:latin typeface="Arial" panose="020B0604020202020204" pitchFamily="34" charset="0"/>
            </a:endParaRPr>
          </a:p>
          <a:p>
            <a:pPr marL="0" indent="0">
              <a:spcBef>
                <a:spcPts val="0"/>
              </a:spcBef>
              <a:buNone/>
            </a:pPr>
            <a:endParaRPr lang="en-US" sz="1600" dirty="0">
              <a:solidFill>
                <a:srgbClr val="333333"/>
              </a:solidFill>
              <a:latin typeface="Arial" panose="020B0604020202020204" pitchFamily="34" charset="0"/>
            </a:endParaRPr>
          </a:p>
          <a:p>
            <a:pPr>
              <a:spcBef>
                <a:spcPts val="0"/>
              </a:spcBef>
              <a:buFont typeface="Arial" panose="020B0604020202020204" pitchFamily="34" charset="0"/>
              <a:buChar char="•"/>
            </a:pPr>
            <a:endParaRPr lang="en-US" sz="1600" dirty="0">
              <a:solidFill>
                <a:srgbClr val="333333"/>
              </a:solidFill>
              <a:latin typeface="Arial" panose="020B0604020202020204" pitchFamily="34" charset="0"/>
            </a:endParaRPr>
          </a:p>
        </p:txBody>
      </p:sp>
      <p:sp>
        <p:nvSpPr>
          <p:cNvPr id="6" name="Content Placeholder 5"/>
          <p:cNvSpPr>
            <a:spLocks noGrp="1"/>
          </p:cNvSpPr>
          <p:nvPr>
            <p:ph sz="half" idx="2"/>
          </p:nvPr>
        </p:nvSpPr>
        <p:spPr>
          <a:xfrm>
            <a:off x="6553200" y="1447800"/>
            <a:ext cx="3924300" cy="4800600"/>
          </a:xfrm>
          <a:solidFill>
            <a:schemeClr val="bg2"/>
          </a:solidFill>
          <a:ln>
            <a:solidFill>
              <a:schemeClr val="tx1"/>
            </a:solidFill>
          </a:ln>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0" indent="0"/>
            <a:endParaRPr lang="en-US" sz="1100" b="1" dirty="0">
              <a:solidFill>
                <a:srgbClr val="000000"/>
              </a:solidFill>
              <a:latin typeface="Trebuchet MS" panose="020B0603020202020204" pitchFamily="34" charset="0"/>
            </a:endParaRPr>
          </a:p>
          <a:p>
            <a:pPr>
              <a:buFont typeface="Wingdings" panose="05000000000000000000" pitchFamily="2" charset="2"/>
              <a:buChar char="Ø"/>
            </a:pPr>
            <a:r>
              <a:rPr lang="en-US" sz="1900" dirty="0">
                <a:solidFill>
                  <a:srgbClr val="333333"/>
                </a:solidFill>
                <a:latin typeface="Calibri" panose="020F0502020204030204" pitchFamily="34" charset="0"/>
                <a:cs typeface="Calibri" panose="020F0502020204030204" pitchFamily="34" charset="0"/>
                <a:hlinkClick r:id="rId6"/>
              </a:rPr>
              <a:t>SBIRT  </a:t>
            </a:r>
            <a:r>
              <a:rPr lang="en-US" sz="1900" dirty="0">
                <a:solidFill>
                  <a:srgbClr val="333333"/>
                </a:solidFill>
                <a:latin typeface="Calibri" panose="020F0502020204030204" pitchFamily="34" charset="0"/>
                <a:cs typeface="Calibri" panose="020F0502020204030204" pitchFamily="34" charset="0"/>
              </a:rPr>
              <a:t>A public health approach to identifying and intervening for substance use. </a:t>
            </a:r>
          </a:p>
          <a:p>
            <a:pPr>
              <a:buFont typeface="Wingdings" panose="05000000000000000000" pitchFamily="2" charset="2"/>
              <a:buChar char="Ø"/>
            </a:pPr>
            <a:r>
              <a:rPr lang="en-US" sz="1900" dirty="0">
                <a:solidFill>
                  <a:srgbClr val="333333"/>
                </a:solidFill>
                <a:latin typeface="Calibri" panose="020F0502020204030204" pitchFamily="34" charset="0"/>
                <a:cs typeface="Calibri" panose="020F0502020204030204" pitchFamily="34" charset="0"/>
                <a:hlinkClick r:id="rId7"/>
              </a:rPr>
              <a:t>Motivational Interviewing </a:t>
            </a:r>
            <a:r>
              <a:rPr lang="en-US" sz="1900" dirty="0">
                <a:solidFill>
                  <a:srgbClr val="333333"/>
                </a:solidFill>
                <a:latin typeface="Calibri" panose="020F0502020204030204" pitchFamily="34" charset="0"/>
                <a:cs typeface="Calibri" panose="020F0502020204030204" pitchFamily="34" charset="0"/>
              </a:rPr>
              <a:t>An approach to help individuals with substance use and mental illness engage in healthy behavior change.</a:t>
            </a:r>
          </a:p>
          <a:p>
            <a:pPr marL="109728" indent="0">
              <a:buNone/>
            </a:pPr>
            <a:endParaRPr lang="en-US" sz="1900" dirty="0">
              <a:solidFill>
                <a:srgbClr val="333333"/>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1900" dirty="0">
                <a:solidFill>
                  <a:srgbClr val="333333"/>
                </a:solidFill>
                <a:latin typeface="Calibri" panose="020F0502020204030204" pitchFamily="34" charset="0"/>
                <a:cs typeface="Calibri" panose="020F0502020204030204" pitchFamily="34" charset="0"/>
                <a:hlinkClick r:id="rId8"/>
              </a:rPr>
              <a:t>Mental Health First Aid (MHFA) </a:t>
            </a:r>
            <a:r>
              <a:rPr lang="en-US" sz="1900" dirty="0">
                <a:solidFill>
                  <a:srgbClr val="333333"/>
                </a:solidFill>
                <a:latin typeface="Calibri" panose="020F0502020204030204" pitchFamily="34" charset="0"/>
                <a:cs typeface="Calibri" panose="020F0502020204030204" pitchFamily="34" charset="0"/>
              </a:rPr>
              <a:t>Training on identifying signs and symptoms of Mental Illness. </a:t>
            </a:r>
          </a:p>
          <a:p>
            <a:pPr>
              <a:buFont typeface="Wingdings" panose="05000000000000000000" pitchFamily="2" charset="2"/>
              <a:buChar char="Ø"/>
            </a:pPr>
            <a:endParaRPr lang="en-US" sz="1900" dirty="0">
              <a:solidFill>
                <a:srgbClr val="333333"/>
              </a:solidFill>
              <a:latin typeface="Calibri" panose="020F0502020204030204" pitchFamily="34" charset="0"/>
              <a:cs typeface="Calibri" panose="020F0502020204030204" pitchFamily="34" charset="0"/>
            </a:endParaRPr>
          </a:p>
          <a:p>
            <a:pPr lvl="0">
              <a:buFont typeface="Wingdings" panose="05000000000000000000" pitchFamily="2" charset="2"/>
              <a:buChar char="Ø"/>
            </a:pPr>
            <a:r>
              <a:rPr lang="en-US" sz="1900" dirty="0">
                <a:solidFill>
                  <a:srgbClr val="000000"/>
                </a:solidFill>
                <a:latin typeface="Calibri" panose="020F0502020204030204" pitchFamily="34" charset="0"/>
                <a:cs typeface="Calibri" panose="020F0502020204030204" pitchFamily="34" charset="0"/>
                <a:hlinkClick r:id="rId9"/>
              </a:rPr>
              <a:t>Whole Health Action Management</a:t>
            </a:r>
            <a:r>
              <a:rPr lang="en-US" sz="1900" dirty="0">
                <a:solidFill>
                  <a:srgbClr val="000000"/>
                </a:solidFill>
                <a:latin typeface="Calibri" panose="020F0502020204030204" pitchFamily="34" charset="0"/>
                <a:cs typeface="Calibri" panose="020F0502020204030204" pitchFamily="34" charset="0"/>
              </a:rPr>
              <a:t> </a:t>
            </a:r>
            <a:r>
              <a:rPr lang="en-US" sz="1900" dirty="0">
                <a:solidFill>
                  <a:srgbClr val="333333"/>
                </a:solidFill>
                <a:latin typeface="Calibri" panose="020F0502020204030204" pitchFamily="34" charset="0"/>
                <a:cs typeface="Calibri" panose="020F0502020204030204" pitchFamily="34" charset="0"/>
              </a:rPr>
              <a:t> Training program and peer support group model developed to encourage increased resiliency, wellness, and self-management of health and behavioral health among people with mental illnesses and substance use disorders.</a:t>
            </a:r>
            <a:endParaRPr lang="en-US" sz="1900" dirty="0">
              <a:solidFill>
                <a:srgbClr val="00000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en-US" sz="1900" dirty="0">
              <a:solidFill>
                <a:srgbClr val="333333"/>
              </a:solidFill>
              <a:latin typeface="Arial" panose="020B0604020202020204" pitchFamily="34" charset="0"/>
            </a:endParaRPr>
          </a:p>
          <a:p>
            <a:pPr>
              <a:buFont typeface="Wingdings" panose="05000000000000000000" pitchFamily="2" charset="2"/>
              <a:buChar char="Ø"/>
            </a:pPr>
            <a:endParaRPr lang="en-US" sz="1600" dirty="0">
              <a:solidFill>
                <a:srgbClr val="333333"/>
              </a:solidFill>
              <a:latin typeface="Arial" panose="020B0604020202020204" pitchFamily="34" charset="0"/>
            </a:endParaRPr>
          </a:p>
        </p:txBody>
      </p:sp>
    </p:spTree>
    <p:extLst>
      <p:ext uri="{BB962C8B-B14F-4D97-AF65-F5344CB8AC3E}">
        <p14:creationId xmlns:p14="http://schemas.microsoft.com/office/powerpoint/2010/main" val="11433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5488D9-3607-4307-9A17-163A7436F0CB}"/>
              </a:ext>
            </a:extLst>
          </p:cNvPr>
          <p:cNvSpPr>
            <a:spLocks noGrp="1"/>
          </p:cNvSpPr>
          <p:nvPr>
            <p:ph idx="1"/>
          </p:nvPr>
        </p:nvSpPr>
        <p:spPr>
          <a:xfrm>
            <a:off x="1486259" y="2616752"/>
            <a:ext cx="8761412" cy="3416300"/>
          </a:xfrm>
        </p:spPr>
        <p:txBody>
          <a:bodyPr>
            <a:noAutofit/>
          </a:bodyPr>
          <a:lstStyle/>
          <a:p>
            <a:pPr marL="0" indent="0">
              <a:buNone/>
            </a:pPr>
            <a:r>
              <a:rPr lang="en-US" sz="2400" dirty="0"/>
              <a:t>“We should not maintain state systems if the alternative is being part of the mainstream … we must lead to achieve integration of care everywhere … I believe that a few entrepreneurial leaders will embrace the challenges of true integration … from policy to plan to practice. These entrepreneurs will also succeed in business because the game will come to them.”</a:t>
            </a:r>
          </a:p>
          <a:p>
            <a:pPr marL="0" indent="0" algn="r">
              <a:buNone/>
            </a:pPr>
            <a:r>
              <a:rPr lang="en-US" sz="2400" dirty="0"/>
              <a:t>-- M. Hogan, Former Commissioner, NYS OMH</a:t>
            </a:r>
          </a:p>
          <a:p>
            <a:endParaRPr lang="en-US" sz="2400" dirty="0"/>
          </a:p>
        </p:txBody>
      </p:sp>
    </p:spTree>
    <p:extLst>
      <p:ext uri="{BB962C8B-B14F-4D97-AF65-F5344CB8AC3E}">
        <p14:creationId xmlns:p14="http://schemas.microsoft.com/office/powerpoint/2010/main" val="3365082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381000"/>
            <a:ext cx="8458200" cy="838200"/>
          </a:xfrm>
        </p:spPr>
        <p:txBody>
          <a:bodyPr/>
          <a:lstStyle/>
          <a:p>
            <a:pPr algn="ctr"/>
            <a:r>
              <a:rPr lang="en-US" b="1" dirty="0">
                <a:solidFill>
                  <a:schemeClr val="bg1"/>
                </a:solidFill>
              </a:rPr>
              <a:t>Health and Wellness - Tools</a:t>
            </a:r>
          </a:p>
        </p:txBody>
      </p:sp>
      <p:sp>
        <p:nvSpPr>
          <p:cNvPr id="5" name="Content Placeholder 4"/>
          <p:cNvSpPr>
            <a:spLocks noGrp="1"/>
          </p:cNvSpPr>
          <p:nvPr>
            <p:ph sz="half" idx="1"/>
          </p:nvPr>
        </p:nvSpPr>
        <p:spPr>
          <a:xfrm>
            <a:off x="1905000" y="1447800"/>
            <a:ext cx="3924300" cy="4800600"/>
          </a:xfrm>
          <a:solidFill>
            <a:schemeClr val="bg2"/>
          </a:solidFill>
          <a:ln>
            <a:solidFill>
              <a:schemeClr val="tx1"/>
            </a:solidFill>
          </a:ln>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spcBef>
                <a:spcPts val="0"/>
              </a:spcBef>
              <a:buNone/>
            </a:pPr>
            <a:endParaRPr lang="en-US" sz="1600" dirty="0">
              <a:solidFill>
                <a:srgbClr val="333333"/>
              </a:solidFill>
              <a:latin typeface="Arial" panose="020B0604020202020204" pitchFamily="34" charset="0"/>
            </a:endParaRPr>
          </a:p>
          <a:p>
            <a:pPr marL="0" indent="0">
              <a:spcBef>
                <a:spcPts val="0"/>
              </a:spcBef>
              <a:buNone/>
            </a:pPr>
            <a:endParaRPr lang="en-US" sz="1600" dirty="0">
              <a:solidFill>
                <a:srgbClr val="333333"/>
              </a:solidFill>
              <a:latin typeface="Arial" panose="020B0604020202020204" pitchFamily="34" charset="0"/>
            </a:endParaRPr>
          </a:p>
          <a:p>
            <a:pPr marL="285750" indent="-285750">
              <a:spcBef>
                <a:spcPts val="0"/>
              </a:spcBef>
              <a:buFont typeface="Wingdings" panose="05000000000000000000" pitchFamily="2" charset="2"/>
              <a:buChar char="Ø"/>
            </a:pPr>
            <a:r>
              <a:rPr lang="en-US" sz="1600" dirty="0">
                <a:solidFill>
                  <a:srgbClr val="8A180E"/>
                </a:solidFill>
                <a:latin typeface="Calibri" panose="020F0502020204030204" pitchFamily="34" charset="0"/>
                <a:cs typeface="Calibri" panose="020F0502020204030204" pitchFamily="34" charset="0"/>
                <a:hlinkClick r:id="rId3"/>
              </a:rPr>
              <a:t>Health Promotion Resource Guide</a:t>
            </a:r>
            <a:r>
              <a:rPr lang="en-US" sz="1600" dirty="0">
                <a:solidFill>
                  <a:srgbClr val="8A180E"/>
                </a:solidFill>
                <a:latin typeface="Calibri" panose="020F0502020204030204" pitchFamily="34" charset="0"/>
                <a:cs typeface="Calibri" panose="020F0502020204030204" pitchFamily="34" charset="0"/>
              </a:rPr>
              <a:t> </a:t>
            </a:r>
            <a:r>
              <a:rPr lang="en-US" sz="1600" dirty="0">
                <a:solidFill>
                  <a:schemeClr val="tx1">
                    <a:lumMod val="75000"/>
                    <a:lumOff val="25000"/>
                  </a:schemeClr>
                </a:solidFill>
                <a:latin typeface="Calibri" panose="020F0502020204030204" pitchFamily="34" charset="0"/>
                <a:cs typeface="Calibri" panose="020F0502020204030204" pitchFamily="34" charset="0"/>
              </a:rPr>
              <a:t> Resource to help providers and administrators select evidence based practices. </a:t>
            </a:r>
          </a:p>
          <a:p>
            <a:pPr marL="285750" indent="-285750">
              <a:spcBef>
                <a:spcPts val="0"/>
              </a:spcBef>
              <a:buFont typeface="Wingdings" panose="05000000000000000000" pitchFamily="2" charset="2"/>
              <a:buChar char="Ø"/>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spcBef>
                <a:spcPts val="0"/>
              </a:spcBef>
              <a:buFont typeface="Wingdings" panose="05000000000000000000" pitchFamily="2" charset="2"/>
              <a:buChar char="Ø"/>
            </a:pPr>
            <a:r>
              <a:rPr lang="en-US" sz="1600" dirty="0">
                <a:solidFill>
                  <a:srgbClr val="8A180E"/>
                </a:solidFill>
                <a:latin typeface="Calibri" panose="020F0502020204030204" pitchFamily="34" charset="0"/>
                <a:cs typeface="Calibri" panose="020F0502020204030204" pitchFamily="34" charset="0"/>
                <a:hlinkClick r:id="rId3"/>
              </a:rPr>
              <a:t>Helping Clients Make Healthy Food Choices and Increase Physical Activity</a:t>
            </a:r>
            <a:r>
              <a:rPr lang="en-US" sz="1600" dirty="0">
                <a:solidFill>
                  <a:schemeClr val="tx1">
                    <a:lumMod val="75000"/>
                    <a:lumOff val="25000"/>
                  </a:schemeClr>
                </a:solidFill>
                <a:latin typeface="Calibri" panose="020F0502020204030204" pitchFamily="34" charset="0"/>
                <a:cs typeface="Calibri" panose="020F0502020204030204" pitchFamily="34" charset="0"/>
              </a:rPr>
              <a:t>      A guide for providers on supporting people to take achievable steps toward their healthy living goals.</a:t>
            </a:r>
          </a:p>
          <a:p>
            <a:pPr marL="0" indent="0">
              <a:spcBef>
                <a:spcPts val="0"/>
              </a:spcBef>
              <a:buNone/>
            </a:pPr>
            <a:r>
              <a:rPr lang="en-US" sz="1600" dirty="0">
                <a:solidFill>
                  <a:schemeClr val="tx1">
                    <a:lumMod val="75000"/>
                    <a:lumOff val="25000"/>
                  </a:schemeClr>
                </a:solidFill>
                <a:latin typeface="Calibri" panose="020F0502020204030204" pitchFamily="34" charset="0"/>
                <a:cs typeface="Calibri" panose="020F0502020204030204" pitchFamily="34" charset="0"/>
              </a:rPr>
              <a:t> </a:t>
            </a:r>
            <a:endParaRPr lang="en-US" sz="1600" dirty="0">
              <a:solidFill>
                <a:srgbClr val="333333"/>
              </a:solidFill>
              <a:latin typeface="Calibri" panose="020F0502020204030204" pitchFamily="34" charset="0"/>
              <a:cs typeface="Calibri" panose="020F0502020204030204" pitchFamily="34" charset="0"/>
            </a:endParaRPr>
          </a:p>
          <a:p>
            <a:pPr marL="285750" indent="-285750">
              <a:spcBef>
                <a:spcPts val="0"/>
              </a:spcBef>
              <a:buFont typeface="Wingdings" panose="05000000000000000000" pitchFamily="2" charset="2"/>
              <a:buChar char="Ø"/>
            </a:pPr>
            <a:r>
              <a:rPr lang="en-US" sz="1600" dirty="0">
                <a:solidFill>
                  <a:srgbClr val="333333"/>
                </a:solidFill>
                <a:latin typeface="Calibri" panose="020F0502020204030204" pitchFamily="34" charset="0"/>
                <a:cs typeface="Calibri" panose="020F0502020204030204" pitchFamily="34" charset="0"/>
                <a:hlinkClick r:id="rId4"/>
              </a:rPr>
              <a:t>Growing Older: Providing Integrated Care to an Aging Population</a:t>
            </a:r>
            <a:r>
              <a:rPr lang="en-US" sz="1600" dirty="0">
                <a:solidFill>
                  <a:srgbClr val="333333"/>
                </a:solidFill>
                <a:latin typeface="Calibri" panose="020F0502020204030204" pitchFamily="34" charset="0"/>
                <a:cs typeface="Calibri" panose="020F0502020204030204" pitchFamily="34" charset="0"/>
              </a:rPr>
              <a:t> Provides resourced on caring for medical and behavioral health needs of an aging population</a:t>
            </a:r>
            <a:r>
              <a:rPr lang="en-US" sz="1600" dirty="0">
                <a:solidFill>
                  <a:srgbClr val="333333"/>
                </a:solidFill>
                <a:latin typeface="Arial" panose="020B0604020202020204" pitchFamily="34" charset="0"/>
              </a:rPr>
              <a:t>. </a:t>
            </a:r>
          </a:p>
          <a:p>
            <a:pPr marL="285750" indent="-285750">
              <a:spcBef>
                <a:spcPts val="0"/>
              </a:spcBef>
              <a:buFont typeface="Wingdings" panose="05000000000000000000" pitchFamily="2" charset="2"/>
              <a:buChar char="Ø"/>
            </a:pPr>
            <a:endParaRPr lang="en-US" sz="1600" dirty="0">
              <a:solidFill>
                <a:srgbClr val="333333"/>
              </a:solidFill>
              <a:latin typeface="Arial" panose="020B0604020202020204" pitchFamily="34" charset="0"/>
            </a:endParaRPr>
          </a:p>
          <a:p>
            <a:pPr marL="285750" indent="-285750">
              <a:spcBef>
                <a:spcPts val="0"/>
              </a:spcBef>
              <a:buFont typeface="Wingdings" panose="05000000000000000000" pitchFamily="2" charset="2"/>
              <a:buChar char="Ø"/>
            </a:pPr>
            <a:r>
              <a:rPr lang="en-US" sz="1600" dirty="0">
                <a:solidFill>
                  <a:srgbClr val="333333"/>
                </a:solidFill>
                <a:latin typeface="Calibri" panose="020F0502020204030204" pitchFamily="34" charset="0"/>
                <a:cs typeface="Calibri" panose="020F0502020204030204" pitchFamily="34" charset="0"/>
                <a:hlinkClick r:id="rId5"/>
              </a:rPr>
              <a:t>The Case for Behavioral Health Screening in HIV Settings</a:t>
            </a:r>
            <a:r>
              <a:rPr lang="en-US" sz="1600" dirty="0">
                <a:solidFill>
                  <a:srgbClr val="333333"/>
                </a:solidFill>
                <a:latin typeface="Calibri" panose="020F0502020204030204" pitchFamily="34" charset="0"/>
                <a:cs typeface="Calibri" panose="020F0502020204030204" pitchFamily="34" charset="0"/>
              </a:rPr>
              <a:t> Learn strategies for implementing behavioral health screenings in HIV settings. </a:t>
            </a:r>
          </a:p>
          <a:p>
            <a:pPr>
              <a:spcBef>
                <a:spcPts val="0"/>
              </a:spcBef>
              <a:buFont typeface="Arial" panose="020B0604020202020204" pitchFamily="34" charset="0"/>
              <a:buChar char="•"/>
            </a:pPr>
            <a:endParaRPr lang="en-US" sz="1600" dirty="0">
              <a:solidFill>
                <a:srgbClr val="333333"/>
              </a:solidFill>
              <a:latin typeface="Arial" panose="020B0604020202020204" pitchFamily="34" charset="0"/>
            </a:endParaRPr>
          </a:p>
        </p:txBody>
      </p:sp>
      <p:sp>
        <p:nvSpPr>
          <p:cNvPr id="6" name="Content Placeholder 5"/>
          <p:cNvSpPr>
            <a:spLocks noGrp="1"/>
          </p:cNvSpPr>
          <p:nvPr>
            <p:ph sz="half" idx="2"/>
          </p:nvPr>
        </p:nvSpPr>
        <p:spPr>
          <a:xfrm>
            <a:off x="6553200" y="1447800"/>
            <a:ext cx="3924300" cy="4800600"/>
          </a:xfrm>
          <a:solidFill>
            <a:schemeClr val="bg2"/>
          </a:solidFill>
          <a:ln>
            <a:solidFill>
              <a:schemeClr val="tx1"/>
            </a:solidFill>
          </a:ln>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buNone/>
            </a:pPr>
            <a:endParaRPr lang="en-US" sz="1100" b="1" dirty="0">
              <a:solidFill>
                <a:srgbClr val="000000"/>
              </a:solidFill>
              <a:latin typeface="Trebuchet MS" panose="020B0603020202020204" pitchFamily="34" charset="0"/>
            </a:endParaRPr>
          </a:p>
          <a:p>
            <a:pPr>
              <a:buFont typeface="Wingdings" panose="05000000000000000000" pitchFamily="2" charset="2"/>
              <a:buChar char="Ø"/>
            </a:pPr>
            <a:r>
              <a:rPr lang="en-US" sz="1600" dirty="0">
                <a:solidFill>
                  <a:srgbClr val="000000"/>
                </a:solidFill>
                <a:latin typeface="Calibri" panose="020F0502020204030204" pitchFamily="34" charset="0"/>
                <a:cs typeface="Calibri" panose="020F0502020204030204" pitchFamily="34" charset="0"/>
                <a:hlinkClick r:id="rId6"/>
              </a:rPr>
              <a:t>Oral Care is Rooted in Rooted in Whole Health </a:t>
            </a:r>
            <a:r>
              <a:rPr lang="en-US" sz="1600" dirty="0">
                <a:solidFill>
                  <a:schemeClr val="tx1">
                    <a:lumMod val="75000"/>
                    <a:lumOff val="25000"/>
                  </a:schemeClr>
                </a:solidFill>
                <a:latin typeface="Calibri" panose="020F0502020204030204" pitchFamily="34" charset="0"/>
                <a:cs typeface="Calibri" panose="020F0502020204030204" pitchFamily="34" charset="0"/>
              </a:rPr>
              <a:t>eSolutions on understanding the importance of addressing oral health in integrated settings.</a:t>
            </a:r>
          </a:p>
          <a:p>
            <a:pPr marL="109728" inden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1600" dirty="0">
                <a:solidFill>
                  <a:schemeClr val="tx1">
                    <a:lumMod val="75000"/>
                    <a:lumOff val="25000"/>
                  </a:schemeClr>
                </a:solidFill>
                <a:latin typeface="Calibri" panose="020F0502020204030204" pitchFamily="34" charset="0"/>
                <a:cs typeface="Calibri" panose="020F0502020204030204" pitchFamily="34" charset="0"/>
                <a:hlinkClick r:id="rId7" invalidUrl="http://www.integration.samhsa.gov/images/res/Chad morris.pdf"/>
              </a:rPr>
              <a:t>Establishing Tobacco Cessation Protocols in Health Centers  </a:t>
            </a:r>
            <a:r>
              <a:rPr lang="en-US" sz="1600" dirty="0">
                <a:solidFill>
                  <a:schemeClr val="tx1">
                    <a:lumMod val="75000"/>
                    <a:lumOff val="25000"/>
                  </a:schemeClr>
                </a:solidFill>
                <a:latin typeface="Calibri" panose="020F0502020204030204" pitchFamily="34" charset="0"/>
                <a:cs typeface="Calibri" panose="020F0502020204030204" pitchFamily="34" charset="0"/>
              </a:rPr>
              <a:t>Presentation on implementing tobacco cessation protocols in health centers.  </a:t>
            </a:r>
          </a:p>
          <a:p>
            <a:pPr marL="109728" indent="0">
              <a:buNone/>
            </a:pPr>
            <a:endParaRPr lang="en-US" sz="1600" dirty="0">
              <a:solidFill>
                <a:schemeClr val="tx1">
                  <a:lumMod val="75000"/>
                  <a:lumOff val="25000"/>
                </a:schemeClr>
              </a:solidFill>
              <a:latin typeface="Calibri" panose="020F0502020204030204" pitchFamily="34" charset="0"/>
              <a:cs typeface="Calibri" panose="020F0502020204030204" pitchFamily="34" charset="0"/>
              <a:hlinkClick r:id="rId8"/>
            </a:endParaRPr>
          </a:p>
          <a:p>
            <a:pPr>
              <a:buFont typeface="Wingdings" panose="05000000000000000000" pitchFamily="2" charset="2"/>
              <a:buChar char="Ø"/>
            </a:pPr>
            <a:r>
              <a:rPr lang="en-US" sz="1600" dirty="0">
                <a:solidFill>
                  <a:srgbClr val="333333"/>
                </a:solidFill>
                <a:latin typeface="Calibri" panose="020F0502020204030204" pitchFamily="34" charset="0"/>
                <a:cs typeface="Calibri" panose="020F0502020204030204" pitchFamily="34" charset="0"/>
                <a:hlinkClick r:id="rId8"/>
              </a:rPr>
              <a:t>The Heart of the Matter </a:t>
            </a:r>
            <a:r>
              <a:rPr lang="en-US" sz="1600" dirty="0">
                <a:solidFill>
                  <a:srgbClr val="333333"/>
                </a:solidFill>
                <a:latin typeface="Calibri" panose="020F0502020204030204" pitchFamily="34" charset="0"/>
                <a:cs typeface="Calibri" panose="020F0502020204030204" pitchFamily="34" charset="0"/>
              </a:rPr>
              <a:t>eSolutions on Heart Disease and Mental Illness. </a:t>
            </a:r>
          </a:p>
          <a:p>
            <a:pPr marL="109728" indent="0">
              <a:buNone/>
            </a:pPr>
            <a:endParaRPr lang="en-US" sz="1600" dirty="0">
              <a:solidFill>
                <a:srgbClr val="333333"/>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1600" dirty="0">
                <a:solidFill>
                  <a:srgbClr val="333333"/>
                </a:solidFill>
                <a:latin typeface="Calibri" panose="020F0502020204030204" pitchFamily="34" charset="0"/>
                <a:cs typeface="Calibri" panose="020F0502020204030204" pitchFamily="34" charset="0"/>
                <a:hlinkClick r:id="rId9"/>
              </a:rPr>
              <a:t>Integration Edge</a:t>
            </a:r>
            <a:r>
              <a:rPr lang="en-US" sz="1600" dirty="0">
                <a:solidFill>
                  <a:srgbClr val="333333"/>
                </a:solidFill>
                <a:latin typeface="Calibri" panose="020F0502020204030204" pitchFamily="34" charset="0"/>
                <a:cs typeface="Calibri" panose="020F0502020204030204" pitchFamily="34" charset="0"/>
              </a:rPr>
              <a:t> An interactive resource on practical applications, tips and resources for organizations integrating behavioral health and primary care. </a:t>
            </a:r>
          </a:p>
          <a:p>
            <a:pPr>
              <a:buFont typeface="Wingdings" panose="05000000000000000000" pitchFamily="2" charset="2"/>
              <a:buChar char="Ø"/>
            </a:pPr>
            <a:endParaRPr lang="en-US" sz="1600" dirty="0">
              <a:solidFill>
                <a:srgbClr val="333333"/>
              </a:solidFill>
              <a:latin typeface="Arial" panose="020B0604020202020204" pitchFamily="34" charset="0"/>
            </a:endParaRPr>
          </a:p>
        </p:txBody>
      </p:sp>
    </p:spTree>
    <p:extLst>
      <p:ext uri="{BB962C8B-B14F-4D97-AF65-F5344CB8AC3E}">
        <p14:creationId xmlns:p14="http://schemas.microsoft.com/office/powerpoint/2010/main" val="2901637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381000"/>
            <a:ext cx="8458200" cy="838200"/>
          </a:xfrm>
        </p:spPr>
        <p:txBody>
          <a:bodyPr/>
          <a:lstStyle/>
          <a:p>
            <a:pPr algn="ctr"/>
            <a:r>
              <a:rPr lang="en-US" b="1" dirty="0">
                <a:solidFill>
                  <a:schemeClr val="bg1"/>
                </a:solidFill>
              </a:rPr>
              <a:t>Financing and Sustainability- Tools</a:t>
            </a:r>
          </a:p>
        </p:txBody>
      </p:sp>
      <p:sp>
        <p:nvSpPr>
          <p:cNvPr id="5" name="Content Placeholder 4"/>
          <p:cNvSpPr>
            <a:spLocks noGrp="1"/>
          </p:cNvSpPr>
          <p:nvPr>
            <p:ph sz="half" idx="1"/>
          </p:nvPr>
        </p:nvSpPr>
        <p:spPr>
          <a:xfrm>
            <a:off x="1905000" y="1447800"/>
            <a:ext cx="3924300" cy="4800600"/>
          </a:xfrm>
          <a:solidFill>
            <a:schemeClr val="bg2"/>
          </a:solidFill>
          <a:ln>
            <a:solidFill>
              <a:schemeClr val="tx1"/>
            </a:solidFill>
          </a:ln>
        </p:spPr>
        <p:style>
          <a:lnRef idx="1">
            <a:schemeClr val="accent1"/>
          </a:lnRef>
          <a:fillRef idx="2">
            <a:schemeClr val="accent1"/>
          </a:fillRef>
          <a:effectRef idx="1">
            <a:schemeClr val="accent1"/>
          </a:effectRef>
          <a:fontRef idx="minor">
            <a:schemeClr val="dk1"/>
          </a:fontRef>
        </p:style>
        <p:txBody>
          <a:bodyPr>
            <a:normAutofit/>
          </a:bodyPr>
          <a:lstStyle/>
          <a:p>
            <a:pPr marL="0" indent="0">
              <a:spcBef>
                <a:spcPts val="0"/>
              </a:spcBef>
              <a:buNone/>
            </a:pPr>
            <a:endParaRPr lang="en-US" sz="1600" dirty="0">
              <a:solidFill>
                <a:srgbClr val="333333"/>
              </a:solidFill>
              <a:latin typeface="Arial" panose="020B0604020202020204" pitchFamily="34" charset="0"/>
            </a:endParaRPr>
          </a:p>
          <a:p>
            <a:pPr marL="285750" indent="-285750">
              <a:spcBef>
                <a:spcPts val="0"/>
              </a:spcBef>
              <a:buFont typeface="Wingdings" panose="05000000000000000000" pitchFamily="2" charset="2"/>
              <a:buChar char="Ø"/>
            </a:pPr>
            <a:r>
              <a:rPr lang="en-US" sz="1600" dirty="0">
                <a:solidFill>
                  <a:srgbClr val="8A180E"/>
                </a:solidFill>
                <a:latin typeface="Calibri" panose="020F0502020204030204" pitchFamily="34" charset="0"/>
                <a:cs typeface="Calibri" panose="020F0502020204030204" pitchFamily="34" charset="0"/>
                <a:hlinkClick r:id="rId3"/>
              </a:rPr>
              <a:t>Billing/Coding Worksheets</a:t>
            </a:r>
            <a:r>
              <a:rPr lang="en-US" sz="1600" dirty="0">
                <a:solidFill>
                  <a:srgbClr val="8A180E"/>
                </a:solidFill>
                <a:latin typeface="Calibri" panose="020F0502020204030204" pitchFamily="34" charset="0"/>
                <a:cs typeface="Calibri" panose="020F0502020204030204" pitchFamily="34" charset="0"/>
              </a:rPr>
              <a:t> </a:t>
            </a:r>
            <a:r>
              <a:rPr lang="en-US" sz="1600" dirty="0">
                <a:solidFill>
                  <a:schemeClr val="tx1">
                    <a:lumMod val="85000"/>
                    <a:lumOff val="15000"/>
                  </a:schemeClr>
                </a:solidFill>
                <a:latin typeface="Calibri" panose="020F0502020204030204" pitchFamily="34" charset="0"/>
                <a:cs typeface="Calibri" panose="020F0502020204030204" pitchFamily="34" charset="0"/>
              </a:rPr>
              <a:t>To help </a:t>
            </a:r>
            <a:r>
              <a:rPr lang="en-US" sz="1600" dirty="0">
                <a:solidFill>
                  <a:schemeClr val="tx1">
                    <a:lumMod val="75000"/>
                    <a:lumOff val="25000"/>
                  </a:schemeClr>
                </a:solidFill>
                <a:latin typeface="Calibri" panose="020F0502020204030204" pitchFamily="34" charset="0"/>
                <a:cs typeface="Calibri" panose="020F0502020204030204" pitchFamily="34" charset="0"/>
              </a:rPr>
              <a:t>clinic managers, integrated care project directors, and billing/coding staff bill for services related to integrated primary and behavioral health care. </a:t>
            </a:r>
          </a:p>
          <a:p>
            <a:pPr marL="0" indent="0">
              <a:spcBef>
                <a:spcPts val="0"/>
              </a:spcBef>
              <a:buNone/>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spcBef>
                <a:spcPts val="0"/>
              </a:spcBef>
              <a:buFont typeface="Wingdings" panose="05000000000000000000" pitchFamily="2" charset="2"/>
              <a:buChar char="Ø"/>
            </a:pPr>
            <a:r>
              <a:rPr lang="en-US" sz="1600" dirty="0">
                <a:solidFill>
                  <a:schemeClr val="tx1">
                    <a:lumMod val="75000"/>
                    <a:lumOff val="25000"/>
                  </a:schemeClr>
                </a:solidFill>
                <a:latin typeface="Calibri" panose="020F0502020204030204" pitchFamily="34" charset="0"/>
                <a:cs typeface="Calibri" panose="020F0502020204030204" pitchFamily="34" charset="0"/>
                <a:hlinkClick r:id="rId4"/>
              </a:rPr>
              <a:t>Billing Effectively (and accurately) for Behavioral Health </a:t>
            </a:r>
            <a:r>
              <a:rPr lang="en-US" sz="1600" dirty="0">
                <a:solidFill>
                  <a:schemeClr val="tx1">
                    <a:lumMod val="75000"/>
                    <a:lumOff val="25000"/>
                  </a:schemeClr>
                </a:solidFill>
                <a:latin typeface="Calibri" panose="020F0502020204030204" pitchFamily="34" charset="0"/>
                <a:cs typeface="Calibri" panose="020F0502020204030204" pitchFamily="34" charset="0"/>
              </a:rPr>
              <a:t>Presentation</a:t>
            </a:r>
            <a:r>
              <a:rPr lang="en-US" sz="1600" b="1" dirty="0">
                <a:solidFill>
                  <a:schemeClr val="tx1">
                    <a:lumMod val="75000"/>
                    <a:lumOff val="25000"/>
                  </a:schemeClr>
                </a:solidFill>
                <a:latin typeface="Calibri" panose="020F0502020204030204" pitchFamily="34" charset="0"/>
                <a:cs typeface="Calibri" panose="020F0502020204030204" pitchFamily="34" charset="0"/>
              </a:rPr>
              <a:t> on </a:t>
            </a:r>
            <a:r>
              <a:rPr lang="en-US" sz="1600" dirty="0">
                <a:solidFill>
                  <a:schemeClr val="tx1">
                    <a:lumMod val="75000"/>
                    <a:lumOff val="25000"/>
                  </a:schemeClr>
                </a:solidFill>
                <a:latin typeface="Calibri" panose="020F0502020204030204" pitchFamily="34" charset="0"/>
                <a:cs typeface="Calibri" panose="020F0502020204030204" pitchFamily="34" charset="0"/>
              </a:rPr>
              <a:t>billing for integrated care. </a:t>
            </a:r>
          </a:p>
          <a:p>
            <a:pPr marL="0" indent="0">
              <a:spcBef>
                <a:spcPts val="0"/>
              </a:spcBef>
              <a:buNone/>
            </a:pPr>
            <a:endParaRPr lang="en-US" sz="1600" dirty="0">
              <a:solidFill>
                <a:srgbClr val="333333"/>
              </a:solidFill>
              <a:latin typeface="Calibri" panose="020F0502020204030204" pitchFamily="34" charset="0"/>
              <a:cs typeface="Calibri" panose="020F0502020204030204" pitchFamily="34" charset="0"/>
            </a:endParaRPr>
          </a:p>
          <a:p>
            <a:pPr marL="285750" indent="-285750">
              <a:spcBef>
                <a:spcPts val="0"/>
              </a:spcBef>
              <a:buFont typeface="Wingdings" panose="05000000000000000000" pitchFamily="2" charset="2"/>
              <a:buChar char="Ø"/>
            </a:pPr>
            <a:r>
              <a:rPr lang="en-US" sz="1600" dirty="0">
                <a:solidFill>
                  <a:srgbClr val="333333"/>
                </a:solidFill>
                <a:latin typeface="Calibri" panose="020F0502020204030204" pitchFamily="34" charset="0"/>
                <a:cs typeface="Calibri" panose="020F0502020204030204" pitchFamily="34" charset="0"/>
                <a:hlinkClick r:id="rId5"/>
              </a:rPr>
              <a:t>The Business Case for the Integration of Behavioral Health and Primary Care</a:t>
            </a:r>
            <a:r>
              <a:rPr lang="en-US" sz="1600" dirty="0">
                <a:solidFill>
                  <a:srgbClr val="333333"/>
                </a:solidFill>
                <a:latin typeface="Calibri" panose="020F0502020204030204" pitchFamily="34" charset="0"/>
                <a:cs typeface="Calibri" panose="020F0502020204030204" pitchFamily="34" charset="0"/>
              </a:rPr>
              <a:t> Identify key talking points needed to help make the business case for integrated care. </a:t>
            </a:r>
          </a:p>
          <a:p>
            <a:pPr>
              <a:spcBef>
                <a:spcPts val="0"/>
              </a:spcBef>
              <a:buFont typeface="Arial" panose="020B0604020202020204" pitchFamily="34" charset="0"/>
              <a:buChar char="•"/>
            </a:pPr>
            <a:endParaRPr lang="en-US" sz="1600" dirty="0">
              <a:solidFill>
                <a:srgbClr val="333333"/>
              </a:solidFill>
              <a:latin typeface="Arial" panose="020B0604020202020204" pitchFamily="34" charset="0"/>
            </a:endParaRPr>
          </a:p>
        </p:txBody>
      </p:sp>
      <p:sp>
        <p:nvSpPr>
          <p:cNvPr id="6" name="Content Placeholder 5"/>
          <p:cNvSpPr>
            <a:spLocks noGrp="1"/>
          </p:cNvSpPr>
          <p:nvPr>
            <p:ph sz="half" idx="2"/>
          </p:nvPr>
        </p:nvSpPr>
        <p:spPr>
          <a:xfrm>
            <a:off x="6553200" y="1447800"/>
            <a:ext cx="3924300" cy="4800600"/>
          </a:xfrm>
          <a:solidFill>
            <a:schemeClr val="bg2"/>
          </a:solidFill>
          <a:ln>
            <a:solidFill>
              <a:schemeClr val="tx1"/>
            </a:solidFill>
          </a:ln>
        </p:spPr>
        <p:style>
          <a:lnRef idx="1">
            <a:schemeClr val="accent1"/>
          </a:lnRef>
          <a:fillRef idx="2">
            <a:schemeClr val="accent1"/>
          </a:fillRef>
          <a:effectRef idx="1">
            <a:schemeClr val="accent1"/>
          </a:effectRef>
          <a:fontRef idx="minor">
            <a:schemeClr val="dk1"/>
          </a:fontRef>
        </p:style>
        <p:txBody>
          <a:bodyPr>
            <a:normAutofit/>
          </a:bodyPr>
          <a:lstStyle/>
          <a:p>
            <a:pPr>
              <a:buFont typeface="Wingdings" panose="05000000000000000000" pitchFamily="2" charset="2"/>
              <a:buChar char="Ø"/>
            </a:pPr>
            <a:r>
              <a:rPr lang="en-US" sz="1600" dirty="0">
                <a:solidFill>
                  <a:srgbClr val="000000"/>
                </a:solidFill>
                <a:latin typeface="Calibri" panose="020F0502020204030204" pitchFamily="34" charset="0"/>
                <a:cs typeface="Calibri" panose="020F0502020204030204" pitchFamily="34" charset="0"/>
                <a:hlinkClick r:id="rId6"/>
              </a:rPr>
              <a:t>Sustainability Check List</a:t>
            </a:r>
            <a:r>
              <a:rPr lang="en-US" sz="1600" dirty="0">
                <a:solidFill>
                  <a:srgbClr val="000000"/>
                </a:solidFill>
                <a:latin typeface="Calibri" panose="020F0502020204030204" pitchFamily="34" charset="0"/>
                <a:cs typeface="Calibri" panose="020F0502020204030204" pitchFamily="34" charset="0"/>
              </a:rPr>
              <a:t> O</a:t>
            </a:r>
            <a:r>
              <a:rPr lang="en-US" sz="1600" dirty="0">
                <a:solidFill>
                  <a:schemeClr val="bg2">
                    <a:lumMod val="25000"/>
                  </a:schemeClr>
                </a:solidFill>
                <a:latin typeface="Calibri" panose="020F0502020204030204" pitchFamily="34" charset="0"/>
                <a:cs typeface="Calibri" panose="020F0502020204030204" pitchFamily="34" charset="0"/>
              </a:rPr>
              <a:t>rganizational self assessment tool that helps establish goals for sustainability. </a:t>
            </a:r>
            <a:endParaRPr lang="en-US" sz="1600" dirty="0">
              <a:solidFill>
                <a:schemeClr val="bg2">
                  <a:lumMod val="25000"/>
                </a:schemeClr>
              </a:solidFill>
              <a:latin typeface="Calibri" panose="020F0502020204030204" pitchFamily="34" charset="0"/>
              <a:cs typeface="Calibri" panose="020F0502020204030204" pitchFamily="34" charset="0"/>
              <a:hlinkClick r:id="rId7"/>
            </a:endParaRPr>
          </a:p>
          <a:p>
            <a:pPr marL="109728" indent="0">
              <a:buNone/>
            </a:pPr>
            <a:endParaRPr lang="en-US" sz="1600" dirty="0">
              <a:solidFill>
                <a:srgbClr val="000000"/>
              </a:solidFill>
              <a:latin typeface="Calibri" panose="020F0502020204030204" pitchFamily="34" charset="0"/>
              <a:cs typeface="Calibri" panose="020F0502020204030204" pitchFamily="34" charset="0"/>
              <a:hlinkClick r:id="rId7"/>
            </a:endParaRPr>
          </a:p>
          <a:p>
            <a:pPr>
              <a:buFont typeface="Wingdings" panose="05000000000000000000" pitchFamily="2" charset="2"/>
              <a:buChar char="Ø"/>
            </a:pPr>
            <a:r>
              <a:rPr lang="en-US" sz="1600" dirty="0">
                <a:solidFill>
                  <a:srgbClr val="000000"/>
                </a:solidFill>
                <a:latin typeface="Calibri" panose="020F0502020204030204" pitchFamily="34" charset="0"/>
                <a:cs typeface="Calibri" panose="020F0502020204030204" pitchFamily="34" charset="0"/>
                <a:hlinkClick r:id="rId8"/>
              </a:rPr>
              <a:t>Sustaining Integrated Care – Lessons Learned </a:t>
            </a:r>
            <a:r>
              <a:rPr lang="en-US" sz="1600" dirty="0">
                <a:solidFill>
                  <a:srgbClr val="000000"/>
                </a:solidFill>
                <a:latin typeface="Calibri" panose="020F0502020204030204" pitchFamily="34" charset="0"/>
                <a:cs typeface="Calibri" panose="020F0502020204030204" pitchFamily="34" charset="0"/>
              </a:rPr>
              <a:t>A</a:t>
            </a:r>
            <a:r>
              <a:rPr lang="en-US" sz="1600" dirty="0">
                <a:solidFill>
                  <a:schemeClr val="bg2">
                    <a:lumMod val="25000"/>
                  </a:schemeClr>
                </a:solidFill>
                <a:latin typeface="Calibri" panose="020F0502020204030204" pitchFamily="34" charset="0"/>
                <a:cs typeface="Calibri" panose="020F0502020204030204" pitchFamily="34" charset="0"/>
              </a:rPr>
              <a:t>n Issue Brief that outlines key strategies for integration. </a:t>
            </a:r>
            <a:endParaRPr lang="en-US" sz="1600" dirty="0">
              <a:solidFill>
                <a:schemeClr val="bg2">
                  <a:lumMod val="25000"/>
                </a:schemeClr>
              </a:solidFill>
              <a:latin typeface="Calibri" panose="020F0502020204030204" pitchFamily="34" charset="0"/>
              <a:cs typeface="Calibri" panose="020F0502020204030204" pitchFamily="34" charset="0"/>
              <a:hlinkClick r:id="rId7"/>
            </a:endParaRPr>
          </a:p>
          <a:p>
            <a:pPr>
              <a:buFont typeface="Wingdings" panose="05000000000000000000" pitchFamily="2" charset="2"/>
              <a:buChar char="Ø"/>
            </a:pPr>
            <a:endParaRPr lang="en-US" sz="1600" dirty="0">
              <a:solidFill>
                <a:srgbClr val="000000"/>
              </a:solidFill>
              <a:latin typeface="Calibri" panose="020F0502020204030204" pitchFamily="34" charset="0"/>
              <a:cs typeface="Calibri" panose="020F0502020204030204" pitchFamily="34" charset="0"/>
              <a:hlinkClick r:id="rId7"/>
            </a:endParaRPr>
          </a:p>
          <a:p>
            <a:pPr>
              <a:buFont typeface="Wingdings" panose="05000000000000000000" pitchFamily="2" charset="2"/>
              <a:buChar char="Ø"/>
            </a:pPr>
            <a:r>
              <a:rPr lang="en-US" sz="1600" dirty="0">
                <a:solidFill>
                  <a:srgbClr val="000000"/>
                </a:solidFill>
                <a:latin typeface="Calibri" panose="020F0502020204030204" pitchFamily="34" charset="0"/>
                <a:cs typeface="Calibri" panose="020F0502020204030204" pitchFamily="34" charset="0"/>
                <a:hlinkClick r:id="rId7"/>
              </a:rPr>
              <a:t>Lessons Learned from Integration Pioneers Footing the bill for Integrated Care </a:t>
            </a:r>
            <a:r>
              <a:rPr lang="en-US" sz="1600" dirty="0">
                <a:solidFill>
                  <a:schemeClr val="tx1">
                    <a:lumMod val="85000"/>
                    <a:lumOff val="15000"/>
                  </a:schemeClr>
                </a:solidFill>
                <a:latin typeface="Calibri" panose="020F0502020204030204" pitchFamily="34" charset="0"/>
                <a:cs typeface="Calibri" panose="020F0502020204030204" pitchFamily="34" charset="0"/>
              </a:rPr>
              <a:t>eSolutions guide and case study on sustaining integrated care. </a:t>
            </a:r>
          </a:p>
          <a:p>
            <a:pPr>
              <a:buFont typeface="Wingdings" panose="05000000000000000000" pitchFamily="2" charset="2"/>
              <a:buChar char="Ø"/>
            </a:pPr>
            <a:endParaRPr lang="en-US" sz="1600" dirty="0">
              <a:solidFill>
                <a:srgbClr val="333333"/>
              </a:solidFill>
              <a:latin typeface="Arial" panose="020B0604020202020204" pitchFamily="34" charset="0"/>
            </a:endParaRPr>
          </a:p>
        </p:txBody>
      </p:sp>
    </p:spTree>
    <p:extLst>
      <p:ext uri="{BB962C8B-B14F-4D97-AF65-F5344CB8AC3E}">
        <p14:creationId xmlns:p14="http://schemas.microsoft.com/office/powerpoint/2010/main" val="3977126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F423-2949-4BF6-98FC-24D691393CE6}"/>
              </a:ext>
            </a:extLst>
          </p:cNvPr>
          <p:cNvSpPr>
            <a:spLocks noGrp="1"/>
          </p:cNvSpPr>
          <p:nvPr>
            <p:ph type="title"/>
          </p:nvPr>
        </p:nvSpPr>
        <p:spPr/>
        <p:txBody>
          <a:bodyPr/>
          <a:lstStyle/>
          <a:p>
            <a:r>
              <a:rPr lang="en-US" dirty="0"/>
              <a:t>Contact CIHS for More Information!</a:t>
            </a:r>
          </a:p>
        </p:txBody>
      </p:sp>
      <p:sp>
        <p:nvSpPr>
          <p:cNvPr id="3" name="Content Placeholder 2">
            <a:extLst>
              <a:ext uri="{FF2B5EF4-FFF2-40B4-BE49-F238E27FC236}">
                <a16:creationId xmlns:a16="http://schemas.microsoft.com/office/drawing/2014/main" id="{25F7DD99-B3FB-44DF-994B-708E617B1E8E}"/>
              </a:ext>
            </a:extLst>
          </p:cNvPr>
          <p:cNvSpPr>
            <a:spLocks noGrp="1"/>
          </p:cNvSpPr>
          <p:nvPr>
            <p:ph idx="1"/>
          </p:nvPr>
        </p:nvSpPr>
        <p:spPr/>
        <p:txBody>
          <a:bodyPr>
            <a:normAutofit/>
          </a:bodyPr>
          <a:lstStyle/>
          <a:p>
            <a:pPr marL="0" indent="0">
              <a:buNone/>
            </a:pPr>
            <a:endParaRPr lang="en-US" dirty="0"/>
          </a:p>
          <a:p>
            <a:pPr marL="0" indent="0">
              <a:buNone/>
            </a:pPr>
            <a:r>
              <a:rPr lang="en-US" sz="1600" b="1" dirty="0"/>
              <a:t>Email the SAMHSA-HRSA Center for Integrated Health Solutions to: </a:t>
            </a:r>
          </a:p>
          <a:p>
            <a:pPr>
              <a:buFont typeface="Wingdings" panose="05000000000000000000" pitchFamily="2" charset="2"/>
              <a:buChar char="Ø"/>
            </a:pPr>
            <a:r>
              <a:rPr lang="en-US" dirty="0"/>
              <a:t>Ask us a question</a:t>
            </a:r>
          </a:p>
          <a:p>
            <a:pPr>
              <a:buFont typeface="Wingdings" panose="05000000000000000000" pitchFamily="2" charset="2"/>
              <a:buChar char="Ø"/>
            </a:pPr>
            <a:r>
              <a:rPr lang="en-US" dirty="0"/>
              <a:t>Locate resources and tools</a:t>
            </a:r>
          </a:p>
          <a:p>
            <a:pPr>
              <a:buFont typeface="Wingdings" panose="05000000000000000000" pitchFamily="2" charset="2"/>
              <a:buChar char="Ø"/>
            </a:pPr>
            <a:r>
              <a:rPr lang="en-US" dirty="0"/>
              <a:t>Share your integration goals and receive expert feedback</a:t>
            </a:r>
          </a:p>
          <a:p>
            <a:pPr>
              <a:buFont typeface="Wingdings" panose="05000000000000000000" pitchFamily="2" charset="2"/>
              <a:buChar char="Ø"/>
            </a:pPr>
            <a:endParaRPr lang="en-US" dirty="0"/>
          </a:p>
          <a:p>
            <a:pPr marL="0" indent="0" algn="ctr">
              <a:buNone/>
            </a:pPr>
            <a:r>
              <a:rPr lang="en-US" sz="2800" dirty="0"/>
              <a:t>               </a:t>
            </a:r>
            <a:r>
              <a:rPr lang="en-US" sz="2800" dirty="0" err="1"/>
              <a:t>Integration@TheNationalCouncil.org</a:t>
            </a:r>
            <a:endParaRPr lang="en-US" sz="2800" dirty="0"/>
          </a:p>
        </p:txBody>
      </p:sp>
    </p:spTree>
    <p:extLst>
      <p:ext uri="{BB962C8B-B14F-4D97-AF65-F5344CB8AC3E}">
        <p14:creationId xmlns:p14="http://schemas.microsoft.com/office/powerpoint/2010/main" val="23355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Integrated Care? </a:t>
            </a:r>
          </a:p>
        </p:txBody>
      </p:sp>
      <p:sp>
        <p:nvSpPr>
          <p:cNvPr id="3" name="Content Placeholder 2"/>
          <p:cNvSpPr>
            <a:spLocks noGrp="1"/>
          </p:cNvSpPr>
          <p:nvPr>
            <p:ph idx="1"/>
          </p:nvPr>
        </p:nvSpPr>
        <p:spPr/>
        <p:txBody>
          <a:bodyPr>
            <a:normAutofit/>
          </a:bodyPr>
          <a:lstStyle/>
          <a:p>
            <a:pPr marL="0" indent="0">
              <a:buNone/>
            </a:pPr>
            <a:r>
              <a:rPr lang="en-US" sz="2400" dirty="0"/>
              <a:t>The care that results from a practice team of primary care and behavioral health clinicians and other staff working with patients and families, using a systematic and cost-effective approach to provide patient-centered care for a defined population. </a:t>
            </a:r>
          </a:p>
          <a:p>
            <a:pPr marL="0" indent="0">
              <a:buNone/>
            </a:pPr>
            <a:endParaRPr lang="en-US" sz="2400" dirty="0"/>
          </a:p>
          <a:p>
            <a:pPr marL="0" indent="0">
              <a:buNone/>
            </a:pPr>
            <a:r>
              <a:rPr lang="en-US" dirty="0"/>
              <a:t>	</a:t>
            </a:r>
          </a:p>
        </p:txBody>
      </p:sp>
    </p:spTree>
    <p:extLst>
      <p:ext uri="{BB962C8B-B14F-4D97-AF65-F5344CB8AC3E}">
        <p14:creationId xmlns:p14="http://schemas.microsoft.com/office/powerpoint/2010/main" val="246660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49CA-22F4-447C-AD81-E83BBDD76ED2}"/>
              </a:ext>
            </a:extLst>
          </p:cNvPr>
          <p:cNvSpPr>
            <a:spLocks noGrp="1"/>
          </p:cNvSpPr>
          <p:nvPr>
            <p:ph type="title"/>
          </p:nvPr>
        </p:nvSpPr>
        <p:spPr>
          <a:xfrm>
            <a:off x="1154953" y="921909"/>
            <a:ext cx="8761413" cy="706964"/>
          </a:xfrm>
        </p:spPr>
        <p:txBody>
          <a:bodyPr/>
          <a:lstStyle/>
          <a:p>
            <a:r>
              <a:rPr lang="en-US" dirty="0"/>
              <a:t>Why Integrated Care?</a:t>
            </a:r>
          </a:p>
        </p:txBody>
      </p:sp>
      <p:sp>
        <p:nvSpPr>
          <p:cNvPr id="3" name="Content Placeholder 2">
            <a:extLst>
              <a:ext uri="{FF2B5EF4-FFF2-40B4-BE49-F238E27FC236}">
                <a16:creationId xmlns:a16="http://schemas.microsoft.com/office/drawing/2014/main" id="{A8A05859-849E-4576-940B-5E09E0C1F7B4}"/>
              </a:ext>
            </a:extLst>
          </p:cNvPr>
          <p:cNvSpPr>
            <a:spLocks noGrp="1"/>
          </p:cNvSpPr>
          <p:nvPr>
            <p:ph idx="1"/>
          </p:nvPr>
        </p:nvSpPr>
        <p:spPr>
          <a:xfrm>
            <a:off x="1154953" y="2450587"/>
            <a:ext cx="10249166" cy="4087999"/>
          </a:xfrm>
        </p:spPr>
        <p:txBody>
          <a:bodyPr>
            <a:normAutofit fontScale="92500" lnSpcReduction="10000"/>
          </a:bodyPr>
          <a:lstStyle/>
          <a:p>
            <a:r>
              <a:rPr lang="en-US" sz="2400" dirty="0"/>
              <a:t>As many as </a:t>
            </a:r>
            <a:r>
              <a:rPr lang="en-US" sz="2400" b="1" dirty="0">
                <a:solidFill>
                  <a:srgbClr val="92D050"/>
                </a:solidFill>
              </a:rPr>
              <a:t>40 percent </a:t>
            </a:r>
            <a:r>
              <a:rPr lang="en-US" sz="2400" dirty="0"/>
              <a:t>of all patients seen in primary care settings have a mental illness.</a:t>
            </a:r>
            <a:endParaRPr lang="en-US" sz="2400" baseline="30000" dirty="0"/>
          </a:p>
          <a:p>
            <a:r>
              <a:rPr lang="en-US" sz="2400" b="1" dirty="0">
                <a:solidFill>
                  <a:srgbClr val="92D050"/>
                </a:solidFill>
              </a:rPr>
              <a:t>27 percent </a:t>
            </a:r>
            <a:r>
              <a:rPr lang="en-US" sz="2400" dirty="0"/>
              <a:t>of Americans will suffer from a substance use disorder during their lifetime.</a:t>
            </a:r>
            <a:r>
              <a:rPr lang="en-US" sz="2400" baseline="30000" dirty="0"/>
              <a:t> </a:t>
            </a:r>
          </a:p>
          <a:p>
            <a:r>
              <a:rPr lang="en-US" sz="2400" b="1" dirty="0">
                <a:solidFill>
                  <a:srgbClr val="92D050"/>
                </a:solidFill>
              </a:rPr>
              <a:t>80 percent </a:t>
            </a:r>
            <a:r>
              <a:rPr lang="en-US" sz="2400" dirty="0"/>
              <a:t>of patients with behavioral health concerns present in ED or primary care clinics. </a:t>
            </a:r>
          </a:p>
          <a:p>
            <a:r>
              <a:rPr lang="en-US" sz="2400" dirty="0"/>
              <a:t>Approximately </a:t>
            </a:r>
            <a:r>
              <a:rPr lang="en-US" sz="2400" b="1" dirty="0">
                <a:solidFill>
                  <a:srgbClr val="92D050"/>
                </a:solidFill>
              </a:rPr>
              <a:t>67 percent </a:t>
            </a:r>
            <a:r>
              <a:rPr lang="en-US" sz="2400" dirty="0"/>
              <a:t>of patients with behavioral health disorders do not receive the care they need. </a:t>
            </a:r>
          </a:p>
          <a:p>
            <a:r>
              <a:rPr lang="en-US" sz="2400" b="1" dirty="0">
                <a:solidFill>
                  <a:srgbClr val="92D050"/>
                </a:solidFill>
              </a:rPr>
              <a:t>68 percent </a:t>
            </a:r>
            <a:r>
              <a:rPr lang="en-US" sz="2400" dirty="0"/>
              <a:t>of adults with mental disorders have comorbid chronic health disorders, and </a:t>
            </a:r>
            <a:r>
              <a:rPr lang="en-US" sz="2400" b="1" dirty="0">
                <a:solidFill>
                  <a:srgbClr val="92D050"/>
                </a:solidFill>
              </a:rPr>
              <a:t>29 percent </a:t>
            </a:r>
            <a:r>
              <a:rPr lang="en-US" sz="2400" dirty="0"/>
              <a:t>of adults with chronic health disorders have mental health disorders.</a:t>
            </a:r>
            <a:r>
              <a:rPr lang="en-US" sz="2400" baseline="30000" dirty="0"/>
              <a:t> </a:t>
            </a:r>
            <a:endParaRPr lang="en-US" sz="2400" dirty="0"/>
          </a:p>
          <a:p>
            <a:endParaRPr lang="en-US" sz="2800" baseline="-25000" dirty="0"/>
          </a:p>
          <a:p>
            <a:endParaRPr lang="en-US" dirty="0"/>
          </a:p>
        </p:txBody>
      </p:sp>
    </p:spTree>
    <p:extLst>
      <p:ext uri="{BB962C8B-B14F-4D97-AF65-F5344CB8AC3E}">
        <p14:creationId xmlns:p14="http://schemas.microsoft.com/office/powerpoint/2010/main" val="37309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0E29E-E4FD-457E-BC45-250547A79B68}"/>
              </a:ext>
            </a:extLst>
          </p:cNvPr>
          <p:cNvSpPr>
            <a:spLocks noGrp="1"/>
          </p:cNvSpPr>
          <p:nvPr>
            <p:ph type="title"/>
          </p:nvPr>
        </p:nvSpPr>
        <p:spPr/>
        <p:txBody>
          <a:bodyPr/>
          <a:lstStyle/>
          <a:p>
            <a:r>
              <a:rPr lang="en-US" dirty="0"/>
              <a:t>Why Integrated Care?</a:t>
            </a:r>
          </a:p>
        </p:txBody>
      </p:sp>
      <p:sp>
        <p:nvSpPr>
          <p:cNvPr id="3" name="Content Placeholder 2">
            <a:extLst>
              <a:ext uri="{FF2B5EF4-FFF2-40B4-BE49-F238E27FC236}">
                <a16:creationId xmlns:a16="http://schemas.microsoft.com/office/drawing/2014/main" id="{6A027A39-750F-4405-85EF-D62C3D250ECC}"/>
              </a:ext>
            </a:extLst>
          </p:cNvPr>
          <p:cNvSpPr>
            <a:spLocks noGrp="1"/>
          </p:cNvSpPr>
          <p:nvPr>
            <p:ph idx="1"/>
          </p:nvPr>
        </p:nvSpPr>
        <p:spPr>
          <a:xfrm>
            <a:off x="672860" y="2587926"/>
            <a:ext cx="11041811" cy="3692104"/>
          </a:xfrm>
        </p:spPr>
        <p:txBody>
          <a:bodyPr>
            <a:normAutofit lnSpcReduction="10000"/>
          </a:bodyPr>
          <a:lstStyle/>
          <a:p>
            <a:pPr marL="0" lvl="1" indent="0">
              <a:buNone/>
            </a:pPr>
            <a:r>
              <a:rPr lang="en-US" sz="2400" dirty="0"/>
              <a:t>Integration of behavioral health into primary care represents a worthwhile investment because it:</a:t>
            </a:r>
          </a:p>
          <a:p>
            <a:pPr lvl="1"/>
            <a:r>
              <a:rPr lang="en-US" sz="2400" dirty="0"/>
              <a:t>Increases access to behavioral health care.</a:t>
            </a:r>
          </a:p>
          <a:p>
            <a:pPr lvl="1"/>
            <a:r>
              <a:rPr lang="en-US" sz="2400" dirty="0"/>
              <a:t>Improves health outcomes for patients with mental illness and/or substance use disorders. </a:t>
            </a:r>
          </a:p>
          <a:p>
            <a:pPr lvl="1"/>
            <a:r>
              <a:rPr lang="en-US" sz="2400" dirty="0"/>
              <a:t>Improves health behaviors such as compliance with treatment recommendations, exercise, and diet. </a:t>
            </a:r>
          </a:p>
          <a:p>
            <a:pPr lvl="1"/>
            <a:r>
              <a:rPr lang="en-US" sz="2400" dirty="0"/>
              <a:t>Reduces overall health care costs, thus representing the opportunity for shared savings for primary care practices.</a:t>
            </a:r>
          </a:p>
          <a:p>
            <a:pPr lvl="1"/>
            <a:endParaRPr lang="en-US" b="1" dirty="0"/>
          </a:p>
        </p:txBody>
      </p:sp>
    </p:spTree>
    <p:extLst>
      <p:ext uri="{BB962C8B-B14F-4D97-AF65-F5344CB8AC3E}">
        <p14:creationId xmlns:p14="http://schemas.microsoft.com/office/powerpoint/2010/main" val="287001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Integrated Care? For Children</a:t>
            </a:r>
          </a:p>
        </p:txBody>
      </p:sp>
      <p:sp>
        <p:nvSpPr>
          <p:cNvPr id="3" name="Content Placeholder 2"/>
          <p:cNvSpPr>
            <a:spLocks noGrp="1"/>
          </p:cNvSpPr>
          <p:nvPr>
            <p:ph idx="1"/>
          </p:nvPr>
        </p:nvSpPr>
        <p:spPr/>
        <p:txBody>
          <a:bodyPr>
            <a:normAutofit/>
          </a:bodyPr>
          <a:lstStyle/>
          <a:p>
            <a:r>
              <a:rPr lang="en-US" sz="2400" dirty="0"/>
              <a:t>In pediatric practices, integration focuses on prevention, developmental screening, and early intervention.</a:t>
            </a:r>
          </a:p>
          <a:p>
            <a:r>
              <a:rPr lang="en-US" sz="2400" dirty="0"/>
              <a:t>Early identification of trauma, social and emotional disturbance in children, can lead to better quality of life and better health outcomes.</a:t>
            </a:r>
          </a:p>
          <a:p>
            <a:r>
              <a:rPr lang="en-US" sz="2400" dirty="0"/>
              <a:t>Integrated care for children often involves the entire family unit.</a:t>
            </a:r>
          </a:p>
          <a:p>
            <a:pPr marL="0" indent="0">
              <a:buNone/>
            </a:pPr>
            <a:endParaRPr lang="en-US" dirty="0"/>
          </a:p>
        </p:txBody>
      </p:sp>
    </p:spTree>
    <p:extLst>
      <p:ext uri="{BB962C8B-B14F-4D97-AF65-F5344CB8AC3E}">
        <p14:creationId xmlns:p14="http://schemas.microsoft.com/office/powerpoint/2010/main" val="3571833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1DD029FC-684F-483A-A8BD-1F092BFFB78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39" name="Rectangle 138">
              <a:extLst>
                <a:ext uri="{FF2B5EF4-FFF2-40B4-BE49-F238E27FC236}">
                  <a16:creationId xmlns:a16="http://schemas.microsoft.com/office/drawing/2014/main" id="{EF3C96DD-C9B2-4B53-AEC5-8CB276D3C71B}"/>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Oval 139">
              <a:extLst>
                <a:ext uri="{FF2B5EF4-FFF2-40B4-BE49-F238E27FC236}">
                  <a16:creationId xmlns:a16="http://schemas.microsoft.com/office/drawing/2014/main" id="{662F19CA-71D7-45F5-9123-CA712C5281F8}"/>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3886C2A0-05BA-4243-B351-00C64563A217}"/>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CC87CEB4-8F81-455D-A076-159940550D76}"/>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Oval 142">
              <a:extLst>
                <a:ext uri="{FF2B5EF4-FFF2-40B4-BE49-F238E27FC236}">
                  <a16:creationId xmlns:a16="http://schemas.microsoft.com/office/drawing/2014/main" id="{BC9FC7F0-1AE4-4459-B8F2-219D7598B958}"/>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Oval 143">
              <a:extLst>
                <a:ext uri="{FF2B5EF4-FFF2-40B4-BE49-F238E27FC236}">
                  <a16:creationId xmlns:a16="http://schemas.microsoft.com/office/drawing/2014/main" id="{DD48B9DA-44B2-4334-96CF-D089EFEC9AD5}"/>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5" name="Freeform 5">
              <a:extLst>
                <a:ext uri="{FF2B5EF4-FFF2-40B4-BE49-F238E27FC236}">
                  <a16:creationId xmlns:a16="http://schemas.microsoft.com/office/drawing/2014/main" id="{79089964-B99F-487E-840E-FD3D7E88CC09}"/>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6" name="Freeform 5">
              <a:extLst>
                <a:ext uri="{FF2B5EF4-FFF2-40B4-BE49-F238E27FC236}">
                  <a16:creationId xmlns:a16="http://schemas.microsoft.com/office/drawing/2014/main" id="{EC4611E9-9EAD-44EF-967C-9F3F3066D096}"/>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7" name="Freeform 5">
              <a:extLst>
                <a:ext uri="{FF2B5EF4-FFF2-40B4-BE49-F238E27FC236}">
                  <a16:creationId xmlns:a16="http://schemas.microsoft.com/office/drawing/2014/main" id="{5916A076-E219-44E3-8EB5-1C04EFCD17D6}"/>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9" name="Rectangle 148">
            <a:extLst>
              <a:ext uri="{FF2B5EF4-FFF2-40B4-BE49-F238E27FC236}">
                <a16:creationId xmlns:a16="http://schemas.microsoft.com/office/drawing/2014/main" id="{D764F0A0-D07C-4159-9427-D25058257D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51" name="Group 150">
            <a:extLst>
              <a:ext uri="{FF2B5EF4-FFF2-40B4-BE49-F238E27FC236}">
                <a16:creationId xmlns:a16="http://schemas.microsoft.com/office/drawing/2014/main" id="{5E47C794-DD90-4D91-829F-2F92D74D4CF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2" name="Rectangle 151">
              <a:extLst>
                <a:ext uri="{FF2B5EF4-FFF2-40B4-BE49-F238E27FC236}">
                  <a16:creationId xmlns:a16="http://schemas.microsoft.com/office/drawing/2014/main" id="{A9A91F91-27C6-4301-95BB-38D75819E4AC}"/>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Oval 152">
              <a:extLst>
                <a:ext uri="{FF2B5EF4-FFF2-40B4-BE49-F238E27FC236}">
                  <a16:creationId xmlns:a16="http://schemas.microsoft.com/office/drawing/2014/main" id="{A146DDC2-5A93-4B50-B8F4-B5311F9EC5D2}"/>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4" name="Oval 153">
              <a:extLst>
                <a:ext uri="{FF2B5EF4-FFF2-40B4-BE49-F238E27FC236}">
                  <a16:creationId xmlns:a16="http://schemas.microsoft.com/office/drawing/2014/main" id="{19AA3227-4C96-4188-B279-CBD4D28FA01C}"/>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5" name="Rectangle 154">
              <a:extLst>
                <a:ext uri="{FF2B5EF4-FFF2-40B4-BE49-F238E27FC236}">
                  <a16:creationId xmlns:a16="http://schemas.microsoft.com/office/drawing/2014/main" id="{63943AC8-1C36-402E-9CF9-236EC8994778}"/>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6" name="Freeform 5">
              <a:extLst>
                <a:ext uri="{FF2B5EF4-FFF2-40B4-BE49-F238E27FC236}">
                  <a16:creationId xmlns:a16="http://schemas.microsoft.com/office/drawing/2014/main" id="{107455A9-9423-4813-B4F5-5987FC507E29}"/>
                </a:ext>
              </a:extLst>
            </p:cNvPr>
            <p:cNvSpPr/>
            <p:nvPr>
              <p:extLst>
                <p:ext uri="{386F3935-93C4-4BCD-93E2-E3B085C9AB24}">
                  <p16:designElem xmlns:p16="http://schemas.microsoft.com/office/powerpoint/2015/main" val="1"/>
                </p:ext>
              </p:extLst>
            </p:nvPr>
          </p:nvSpPr>
          <p:spPr bwMode="gray">
            <a:xfrm rot="15922489">
              <a:off x="5523852" y="18006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7" name="Freeform 5">
              <a:extLst>
                <a:ext uri="{FF2B5EF4-FFF2-40B4-BE49-F238E27FC236}">
                  <a16:creationId xmlns:a16="http://schemas.microsoft.com/office/drawing/2014/main" id="{553DE0C0-A442-421A-BC88-7C91FBC0D812}"/>
                </a:ext>
              </a:extLst>
            </p:cNvPr>
            <p:cNvSpPr/>
            <p:nvPr>
              <p:extLst>
                <p:ext uri="{386F3935-93C4-4BCD-93E2-E3B085C9AB24}">
                  <p16:designElem xmlns:p16="http://schemas.microsoft.com/office/powerpoint/2015/main" val="1"/>
                </p:ext>
              </p:extLst>
            </p:nvPr>
          </p:nvSpPr>
          <p:spPr bwMode="gray">
            <a:xfrm rot="16200000">
              <a:off x="4612744" y="27763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8" name="Freeform 5">
              <a:extLst>
                <a:ext uri="{FF2B5EF4-FFF2-40B4-BE49-F238E27FC236}">
                  <a16:creationId xmlns:a16="http://schemas.microsoft.com/office/drawing/2014/main" id="{0D557BDA-150C-4379-BDD2-E21312590057}"/>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16389" name="Picture 5" descr="ace_pyramid_home.jpg"/>
          <p:cNvPicPr>
            <a:picLocks noChangeAspect="1"/>
          </p:cNvPicPr>
          <p:nvPr/>
        </p:nvPicPr>
        <p:blipFill rotWithShape="1">
          <a:blip r:embed="rId4"/>
          <a:srcRect/>
          <a:stretch/>
        </p:blipFill>
        <p:spPr bwMode="auto">
          <a:xfrm>
            <a:off x="7526328" y="2222391"/>
            <a:ext cx="4017216" cy="2430799"/>
          </a:xfrm>
          <a:prstGeom prst="rect">
            <a:avLst/>
          </a:prstGeom>
          <a:extLst>
            <a:ext uri="{909E8E84-426E-40DD-AFC4-6F175D3DCCD1}">
              <a14:hiddenFill xmlns:a14="http://schemas.microsoft.com/office/drawing/2010/main">
                <a:solidFill>
                  <a:srgbClr val="FFFFFF"/>
                </a:solidFill>
              </a14:hiddenFill>
            </a:ext>
          </a:extLst>
        </p:spPr>
      </p:pic>
      <p:sp>
        <p:nvSpPr>
          <p:cNvPr id="160" name="Rectangle 159">
            <a:extLst>
              <a:ext uri="{FF2B5EF4-FFF2-40B4-BE49-F238E27FC236}">
                <a16:creationId xmlns:a16="http://schemas.microsoft.com/office/drawing/2014/main" id="{190D4F95-AC40-4C7F-8794-DF2B6F7500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387" name="Content Placeholder 2"/>
          <p:cNvSpPr>
            <a:spLocks noGrp="1"/>
          </p:cNvSpPr>
          <p:nvPr>
            <p:ph idx="1"/>
          </p:nvPr>
        </p:nvSpPr>
        <p:spPr>
          <a:xfrm>
            <a:off x="555531" y="1625361"/>
            <a:ext cx="6456769" cy="3811740"/>
          </a:xfrm>
        </p:spPr>
        <p:txBody>
          <a:bodyPr vert="horz" lIns="91440" tIns="45720" rIns="91440" bIns="45720" rtlCol="0" anchor="ctr">
            <a:normAutofit/>
          </a:bodyPr>
          <a:lstStyle/>
          <a:p>
            <a:pPr marL="0" indent="0">
              <a:buNone/>
              <a:defRPr/>
            </a:pPr>
            <a:endParaRPr lang="en-US" dirty="0">
              <a:solidFill>
                <a:schemeClr val="bg1"/>
              </a:solidFill>
            </a:endParaRPr>
          </a:p>
          <a:p>
            <a:pPr>
              <a:defRPr/>
            </a:pPr>
            <a:r>
              <a:rPr lang="en-US" dirty="0">
                <a:solidFill>
                  <a:schemeClr val="bg1"/>
                </a:solidFill>
              </a:rPr>
              <a:t>Over 17,000 adults studied from 1995-1997.</a:t>
            </a:r>
          </a:p>
          <a:p>
            <a:pPr>
              <a:defRPr/>
            </a:pPr>
            <a:r>
              <a:rPr lang="en-US" dirty="0">
                <a:solidFill>
                  <a:schemeClr val="bg1"/>
                </a:solidFill>
              </a:rPr>
              <a:t>Almost 2/3 of participants reported at least one ACE, and over 1/5 reported three or more ACEs, including abuse, neglect, and other types of childhood trauma.</a:t>
            </a:r>
          </a:p>
          <a:p>
            <a:pPr>
              <a:defRPr/>
            </a:pPr>
            <a:r>
              <a:rPr lang="en-US" dirty="0">
                <a:solidFill>
                  <a:schemeClr val="bg1"/>
                </a:solidFill>
              </a:rPr>
              <a:t>Major links identified between early childhood trauma and long term health outcomes, behavioral health concerns, and early death.  </a:t>
            </a:r>
          </a:p>
        </p:txBody>
      </p:sp>
      <p:sp>
        <p:nvSpPr>
          <p:cNvPr id="16386" name="Title 1"/>
          <p:cNvSpPr>
            <a:spLocks noGrp="1"/>
          </p:cNvSpPr>
          <p:nvPr>
            <p:ph type="title"/>
          </p:nvPr>
        </p:nvSpPr>
        <p:spPr>
          <a:xfrm>
            <a:off x="639098" y="629265"/>
            <a:ext cx="6425580" cy="1622322"/>
          </a:xfrm>
          <a:noFill/>
        </p:spPr>
        <p:txBody>
          <a:bodyPr vert="horz" lIns="91440" tIns="45720" rIns="91440" bIns="45720" rtlCol="0" anchor="ctr">
            <a:normAutofit/>
          </a:bodyPr>
          <a:lstStyle/>
          <a:p>
            <a:pPr algn="l">
              <a:lnSpc>
                <a:spcPct val="90000"/>
              </a:lnSpc>
              <a:defRPr/>
            </a:pPr>
            <a:r>
              <a:rPr lang="en-US" sz="2800" dirty="0"/>
              <a:t>The Adverse Childhood Experience Study (ACES) Demonstrated the Need for Integrated Care</a:t>
            </a:r>
          </a:p>
        </p:txBody>
      </p:sp>
      <p:sp>
        <p:nvSpPr>
          <p:cNvPr id="8" name="Footer Placeholder 7"/>
          <p:cNvSpPr>
            <a:spLocks noGrp="1"/>
          </p:cNvSpPr>
          <p:nvPr>
            <p:ph type="ftr" sz="quarter" idx="4294967295"/>
          </p:nvPr>
        </p:nvSpPr>
        <p:spPr>
          <a:xfrm>
            <a:off x="528358" y="6391838"/>
            <a:ext cx="3859795" cy="304801"/>
          </a:xfrm>
          <a:prstGeom prst="rect">
            <a:avLst/>
          </a:prstGeom>
        </p:spPr>
        <p:txBody>
          <a:bodyPr vert="horz" lIns="91440" tIns="45720" rIns="91440" bIns="45720" rtlCol="0" anchor="b">
            <a:noAutofit/>
          </a:bodyPr>
          <a:lstStyle/>
          <a:p>
            <a:pPr defTabSz="914400">
              <a:lnSpc>
                <a:spcPct val="90000"/>
              </a:lnSpc>
              <a:spcAft>
                <a:spcPts val="600"/>
              </a:spcAft>
              <a:defRPr/>
            </a:pPr>
            <a:r>
              <a:rPr lang="en-US" b="1" i="0" kern="1200" dirty="0">
                <a:solidFill>
                  <a:schemeClr val="tx1"/>
                </a:solidFill>
                <a:latin typeface="+mn-lt"/>
                <a:ea typeface="+mn-ea"/>
                <a:cs typeface="+mn-cs"/>
              </a:rPr>
              <a:t>"Major Findings," Centers for Disease Control and Prevention (CDC)</a:t>
            </a:r>
          </a:p>
        </p:txBody>
      </p:sp>
    </p:spTree>
    <p:extLst>
      <p:ext uri="{BB962C8B-B14F-4D97-AF65-F5344CB8AC3E}">
        <p14:creationId xmlns:p14="http://schemas.microsoft.com/office/powerpoint/2010/main" val="2500250103"/>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4">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0C0C0C"/>
      </a:hlink>
      <a:folHlink>
        <a:srgbClr val="00000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12647</TotalTime>
  <Words>6847</Words>
  <Application>Microsoft Office PowerPoint</Application>
  <PresentationFormat>Widescreen</PresentationFormat>
  <Paragraphs>540</Paragraphs>
  <Slides>42</Slides>
  <Notes>41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ＭＳ Ｐゴシック</vt:lpstr>
      <vt:lpstr>ＭＳ Ｐゴシック</vt:lpstr>
      <vt:lpstr>Arial</vt:lpstr>
      <vt:lpstr>Arial Bold</vt:lpstr>
      <vt:lpstr>Calibri</vt:lpstr>
      <vt:lpstr>Century Gothic</vt:lpstr>
      <vt:lpstr>Trebuchet MS</vt:lpstr>
      <vt:lpstr>Verdana</vt:lpstr>
      <vt:lpstr>Wingdings</vt:lpstr>
      <vt:lpstr>Wingdings 3</vt:lpstr>
      <vt:lpstr>Ion Boardroom</vt:lpstr>
      <vt:lpstr>DELETE THIS SLIDE BEFORE PRESENTING</vt:lpstr>
      <vt:lpstr>The Value of Integrated Behavioral Health</vt:lpstr>
      <vt:lpstr>Building the Case for Integrated Care</vt:lpstr>
      <vt:lpstr>PowerPoint Presentation</vt:lpstr>
      <vt:lpstr>What is Integrated Care? </vt:lpstr>
      <vt:lpstr>Why Integrated Care?</vt:lpstr>
      <vt:lpstr>Why Integrated Care?</vt:lpstr>
      <vt:lpstr>Why Integrated Care? For Children</vt:lpstr>
      <vt:lpstr>The Adverse Childhood Experience Study (ACES) Demonstrated the Need for Integrated Care</vt:lpstr>
      <vt:lpstr>Integrated Care Goals </vt:lpstr>
      <vt:lpstr>The Quadruple Aim</vt:lpstr>
      <vt:lpstr>Getting Started with Integration</vt:lpstr>
      <vt:lpstr>PowerPoint Presentation</vt:lpstr>
      <vt:lpstr>The Integrated Care Continuum  </vt:lpstr>
      <vt:lpstr>Consider the Essential Elements</vt:lpstr>
      <vt:lpstr>Principles of Effective Integrated  Behavioral Healthcare</vt:lpstr>
      <vt:lpstr>Examples of Behavioral Health Integration in Primary Care</vt:lpstr>
      <vt:lpstr>Models of Integrated Care - Example </vt:lpstr>
      <vt:lpstr>Building the Case</vt:lpstr>
      <vt:lpstr>Value of Improved Quality Through Integrated Care</vt:lpstr>
      <vt:lpstr>Organization Mission</vt:lpstr>
      <vt:lpstr>Showcase your organization</vt:lpstr>
      <vt:lpstr>Our Organizational Action Steps</vt:lpstr>
      <vt:lpstr>Defining and Measuring Value in Integrated Care Models</vt:lpstr>
      <vt:lpstr>Defining and Measuring Value in Integrated Care Models </vt:lpstr>
      <vt:lpstr>Evaluating Revenue for Integrated Care</vt:lpstr>
      <vt:lpstr>Defining and Measuring Value in Integrated Care Models</vt:lpstr>
      <vt:lpstr>Benchmarking to Measure Value</vt:lpstr>
      <vt:lpstr>Benchmarking as a Tool to Help Measure Value</vt:lpstr>
      <vt:lpstr>Four Steps to Benchmarking</vt:lpstr>
      <vt:lpstr>Defining and Measuring Value in Integrated Care Models</vt:lpstr>
      <vt:lpstr>Value of Improved Quality Through Integrated Care </vt:lpstr>
      <vt:lpstr>PowerPoint Presentation</vt:lpstr>
      <vt:lpstr>Value of Improved Quality Through Integrated Care</vt:lpstr>
      <vt:lpstr>Data on Improved Quality at Your Organization</vt:lpstr>
      <vt:lpstr>Conclusion</vt:lpstr>
      <vt:lpstr>Tools and Resources</vt:lpstr>
      <vt:lpstr>Organizational Readiness - Tools</vt:lpstr>
      <vt:lpstr>Workforce and Clinical Practice -Tools</vt:lpstr>
      <vt:lpstr>Health and Wellness - Tools</vt:lpstr>
      <vt:lpstr>Financing and Sustainability- Tools</vt:lpstr>
      <vt:lpstr>Contact CIHS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of Integrated Behavioral Health</dc:title>
  <dc:creator>Courtney Cornelius</dc:creator>
  <cp:lastModifiedBy>Brie Reimann</cp:lastModifiedBy>
  <cp:revision>185</cp:revision>
  <dcterms:created xsi:type="dcterms:W3CDTF">2017-07-13T18:14:36Z</dcterms:created>
  <dcterms:modified xsi:type="dcterms:W3CDTF">2018-10-14T18:59:13Z</dcterms:modified>
</cp:coreProperties>
</file>