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9"/>
  </p:notesMasterIdLst>
  <p:sldIdLst>
    <p:sldId id="451" r:id="rId2"/>
    <p:sldId id="467" r:id="rId3"/>
    <p:sldId id="258" r:id="rId4"/>
    <p:sldId id="259" r:id="rId5"/>
    <p:sldId id="260" r:id="rId6"/>
    <p:sldId id="407" r:id="rId7"/>
    <p:sldId id="408" r:id="rId8"/>
    <p:sldId id="409" r:id="rId9"/>
    <p:sldId id="410" r:id="rId10"/>
    <p:sldId id="411" r:id="rId11"/>
    <p:sldId id="412" r:id="rId12"/>
    <p:sldId id="413" r:id="rId13"/>
    <p:sldId id="414" r:id="rId14"/>
    <p:sldId id="415" r:id="rId15"/>
    <p:sldId id="416" r:id="rId16"/>
    <p:sldId id="417" r:id="rId17"/>
    <p:sldId id="418" r:id="rId18"/>
    <p:sldId id="419" r:id="rId19"/>
    <p:sldId id="423" r:id="rId20"/>
    <p:sldId id="420" r:id="rId21"/>
    <p:sldId id="421" r:id="rId22"/>
    <p:sldId id="422" r:id="rId23"/>
    <p:sldId id="424" r:id="rId24"/>
    <p:sldId id="425" r:id="rId25"/>
    <p:sldId id="426" r:id="rId26"/>
    <p:sldId id="427" r:id="rId27"/>
    <p:sldId id="47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47586D6D-CAAC-49EB-AF54-B1AE8EE2D12D}">
          <p14:sldIdLst>
            <p14:sldId id="451"/>
            <p14:sldId id="467"/>
          </p14:sldIdLst>
        </p14:section>
        <p14:section name="Presentation" id="{A40170D9-CA5C-477F-8530-01B0F9484251}">
          <p14:sldIdLst>
            <p14:sldId id="258"/>
            <p14:sldId id="259"/>
            <p14:sldId id="260"/>
            <p14:sldId id="407"/>
            <p14:sldId id="408"/>
            <p14:sldId id="409"/>
            <p14:sldId id="410"/>
            <p14:sldId id="411"/>
            <p14:sldId id="412"/>
            <p14:sldId id="413"/>
            <p14:sldId id="414"/>
            <p14:sldId id="415"/>
            <p14:sldId id="416"/>
            <p14:sldId id="417"/>
            <p14:sldId id="418"/>
            <p14:sldId id="419"/>
            <p14:sldId id="423"/>
            <p14:sldId id="420"/>
            <p14:sldId id="421"/>
            <p14:sldId id="422"/>
            <p14:sldId id="424"/>
            <p14:sldId id="425"/>
            <p14:sldId id="426"/>
            <p14:sldId id="427"/>
            <p14:sldId id="47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 Schreiber" initials="JS" lastIdx="3" clrIdx="0">
    <p:extLst>
      <p:ext uri="{19B8F6BF-5375-455C-9EA6-DF929625EA0E}">
        <p15:presenceInfo xmlns:p15="http://schemas.microsoft.com/office/powerpoint/2012/main" userId="S-1-5-21-2265837169-2320977371-3061747733-4737" providerId="AD"/>
      </p:ext>
    </p:extLst>
  </p:cmAuthor>
  <p:cmAuthor id="2" name="Samantha Holcombe" initials="SH" lastIdx="2" clrIdx="1">
    <p:extLst>
      <p:ext uri="{19B8F6BF-5375-455C-9EA6-DF929625EA0E}">
        <p15:presenceInfo xmlns:p15="http://schemas.microsoft.com/office/powerpoint/2012/main" userId="S::SamanthaH@thenationalcouncil.org::d1fec6bf-ad07-4fdc-b47b-c030e7100509" providerId="AD"/>
      </p:ext>
    </p:extLst>
  </p:cmAuthor>
  <p:cmAuthor id="3" name="Nina Marshall" initials="NM" lastIdx="3" clrIdx="2">
    <p:extLst>
      <p:ext uri="{19B8F6BF-5375-455C-9EA6-DF929625EA0E}">
        <p15:presenceInfo xmlns:p15="http://schemas.microsoft.com/office/powerpoint/2012/main" userId="S::NinaM@thenationalcouncil.org::201790b1-a681-4b61-9c49-b2c3e93e36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8" autoAdjust="0"/>
    <p:restoredTop sz="73281" autoAdjust="0"/>
  </p:normalViewPr>
  <p:slideViewPr>
    <p:cSldViewPr snapToGrid="0" showGuides="1">
      <p:cViewPr varScale="1">
        <p:scale>
          <a:sx n="46" d="100"/>
          <a:sy n="46" d="100"/>
        </p:scale>
        <p:origin x="82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iagrams/_rels/data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image" Target="../media/image8.jpg"/><Relationship Id="rId4" Type="http://schemas.openxmlformats.org/officeDocument/2006/relationships/image" Target="../media/image11.jpg"/></Relationships>
</file>

<file path=ppt/diagrams/_rels/drawing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image" Target="../media/image8.jpg"/><Relationship Id="rId4" Type="http://schemas.openxmlformats.org/officeDocument/2006/relationships/image" Target="../media/image11.jp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C5B3B9-45C2-43B5-A07C-E9793F8828BF}" type="doc">
      <dgm:prSet loTypeId="urn:microsoft.com/office/officeart/2016/7/layout/BasicLinearProcessNumbered" loCatId="process" qsTypeId="urn:microsoft.com/office/officeart/2005/8/quickstyle/simple4" qsCatId="simple" csTypeId="urn:microsoft.com/office/officeart/2005/8/colors/colorful5" csCatId="colorful" phldr="1"/>
      <dgm:spPr/>
      <dgm:t>
        <a:bodyPr/>
        <a:lstStyle/>
        <a:p>
          <a:endParaRPr lang="en-US"/>
        </a:p>
      </dgm:t>
    </dgm:pt>
    <dgm:pt modelId="{4FC5E8E4-E7A2-4591-A07C-F30FAEAED347}">
      <dgm:prSet custT="1"/>
      <dgm:spPr/>
      <dgm:t>
        <a:bodyPr/>
        <a:lstStyle/>
        <a:p>
          <a:r>
            <a:rPr lang="en-US" sz="2800"/>
            <a:t>New payment methodologies require new skill sets and competencies.</a:t>
          </a:r>
          <a:endParaRPr lang="en-US" sz="2800" dirty="0"/>
        </a:p>
      </dgm:t>
    </dgm:pt>
    <dgm:pt modelId="{A621234E-920F-4986-AECB-CEB2EF8E756E}" type="parTrans" cxnId="{FD64CB32-7D22-42C5-9E87-C63A6A57FC62}">
      <dgm:prSet/>
      <dgm:spPr/>
      <dgm:t>
        <a:bodyPr/>
        <a:lstStyle/>
        <a:p>
          <a:endParaRPr lang="en-US"/>
        </a:p>
      </dgm:t>
    </dgm:pt>
    <dgm:pt modelId="{77F97D6B-2FD5-4A01-81C9-E417B2EBD6E0}" type="sibTrans" cxnId="{FD64CB32-7D22-42C5-9E87-C63A6A57FC62}">
      <dgm:prSet phldrT="2" phldr="0"/>
      <dgm:spPr/>
      <dgm:t>
        <a:bodyPr/>
        <a:lstStyle/>
        <a:p>
          <a:r>
            <a:rPr lang="en-US"/>
            <a:t>2</a:t>
          </a:r>
        </a:p>
      </dgm:t>
    </dgm:pt>
    <dgm:pt modelId="{F4A32B85-4DF9-4A4C-B565-AE8DFFC390DC}">
      <dgm:prSet custT="1"/>
      <dgm:spPr/>
      <dgm:t>
        <a:bodyPr/>
        <a:lstStyle/>
        <a:p>
          <a:r>
            <a:rPr lang="en-US" sz="2800" dirty="0"/>
            <a:t>We want clinicians and staff to feel prepared and supported.</a:t>
          </a:r>
        </a:p>
      </dgm:t>
    </dgm:pt>
    <dgm:pt modelId="{E90E25A8-18C7-43AB-82E7-46F93767DD7F}" type="parTrans" cxnId="{8A1212D6-816A-43FB-8913-D196CFAFFA93}">
      <dgm:prSet/>
      <dgm:spPr/>
      <dgm:t>
        <a:bodyPr/>
        <a:lstStyle/>
        <a:p>
          <a:endParaRPr lang="en-US"/>
        </a:p>
      </dgm:t>
    </dgm:pt>
    <dgm:pt modelId="{9AFF4900-5130-49BF-A33A-324C448DB33E}" type="sibTrans" cxnId="{8A1212D6-816A-43FB-8913-D196CFAFFA93}">
      <dgm:prSet phldrT="3" phldr="0"/>
      <dgm:spPr/>
      <dgm:t>
        <a:bodyPr/>
        <a:lstStyle/>
        <a:p>
          <a:r>
            <a:rPr lang="en-US"/>
            <a:t>3</a:t>
          </a:r>
        </a:p>
      </dgm:t>
    </dgm:pt>
    <dgm:pt modelId="{2A109B00-D94E-49E3-BA9D-2C548AC0CB72}">
      <dgm:prSet custT="1"/>
      <dgm:spPr/>
      <dgm:t>
        <a:bodyPr/>
        <a:lstStyle/>
        <a:p>
          <a:r>
            <a:rPr lang="en-US" sz="2800" dirty="0"/>
            <a:t>Value-based payment is increasingly becoming the norm.</a:t>
          </a:r>
        </a:p>
      </dgm:t>
    </dgm:pt>
    <dgm:pt modelId="{A4BA11D5-4DB6-4A6D-B7D6-A32371306BFE}" type="parTrans" cxnId="{21DAB165-6908-4C1C-B46C-B887E497F1D3}">
      <dgm:prSet/>
      <dgm:spPr/>
      <dgm:t>
        <a:bodyPr/>
        <a:lstStyle/>
        <a:p>
          <a:endParaRPr lang="en-US"/>
        </a:p>
      </dgm:t>
    </dgm:pt>
    <dgm:pt modelId="{4B983F50-62C5-49BA-8EF3-08025F374B5A}" type="sibTrans" cxnId="{21DAB165-6908-4C1C-B46C-B887E497F1D3}">
      <dgm:prSet phldrT="1" phldr="0"/>
      <dgm:spPr/>
      <dgm:t>
        <a:bodyPr/>
        <a:lstStyle/>
        <a:p>
          <a:r>
            <a:rPr lang="en-US"/>
            <a:t>1</a:t>
          </a:r>
        </a:p>
      </dgm:t>
    </dgm:pt>
    <dgm:pt modelId="{04C50E8E-A020-452D-97E0-B113B8C0804A}" type="pres">
      <dgm:prSet presAssocID="{78C5B3B9-45C2-43B5-A07C-E9793F8828BF}" presName="Name0" presStyleCnt="0">
        <dgm:presLayoutVars>
          <dgm:animLvl val="lvl"/>
          <dgm:resizeHandles val="exact"/>
        </dgm:presLayoutVars>
      </dgm:prSet>
      <dgm:spPr/>
    </dgm:pt>
    <dgm:pt modelId="{3DF5C43B-F894-4E04-AE06-0C31425F1E2D}" type="pres">
      <dgm:prSet presAssocID="{2A109B00-D94E-49E3-BA9D-2C548AC0CB72}" presName="compositeNode" presStyleCnt="0">
        <dgm:presLayoutVars>
          <dgm:bulletEnabled val="1"/>
        </dgm:presLayoutVars>
      </dgm:prSet>
      <dgm:spPr/>
    </dgm:pt>
    <dgm:pt modelId="{A4719D9E-FF7B-48F4-8E47-ACD7DA5DD27E}" type="pres">
      <dgm:prSet presAssocID="{2A109B00-D94E-49E3-BA9D-2C548AC0CB72}" presName="bgRect" presStyleLbl="bgAccFollowNode1" presStyleIdx="0" presStyleCnt="3"/>
      <dgm:spPr/>
    </dgm:pt>
    <dgm:pt modelId="{7B826F50-ADB9-4637-8CF8-BA787E502FAE}" type="pres">
      <dgm:prSet presAssocID="{4B983F50-62C5-49BA-8EF3-08025F374B5A}" presName="sibTransNodeCircle" presStyleLbl="alignNode1" presStyleIdx="0" presStyleCnt="6" custLinFactNeighborY="-8526">
        <dgm:presLayoutVars>
          <dgm:chMax val="0"/>
          <dgm:bulletEnabled/>
        </dgm:presLayoutVars>
      </dgm:prSet>
      <dgm:spPr/>
    </dgm:pt>
    <dgm:pt modelId="{9D4754D5-8FBC-4960-AFDA-03129E39CE4B}" type="pres">
      <dgm:prSet presAssocID="{2A109B00-D94E-49E3-BA9D-2C548AC0CB72}" presName="bottomLine" presStyleLbl="alignNode1" presStyleIdx="1" presStyleCnt="6">
        <dgm:presLayoutVars/>
      </dgm:prSet>
      <dgm:spPr/>
    </dgm:pt>
    <dgm:pt modelId="{E1914D0A-DEA5-4633-AC2D-BB8DFDB01978}" type="pres">
      <dgm:prSet presAssocID="{2A109B00-D94E-49E3-BA9D-2C548AC0CB72}" presName="nodeText" presStyleLbl="bgAccFollowNode1" presStyleIdx="0" presStyleCnt="3">
        <dgm:presLayoutVars>
          <dgm:bulletEnabled val="1"/>
        </dgm:presLayoutVars>
      </dgm:prSet>
      <dgm:spPr/>
    </dgm:pt>
    <dgm:pt modelId="{95CDE6A4-94A7-4A74-B184-929ECF6100F2}" type="pres">
      <dgm:prSet presAssocID="{4B983F50-62C5-49BA-8EF3-08025F374B5A}" presName="sibTrans" presStyleCnt="0"/>
      <dgm:spPr/>
    </dgm:pt>
    <dgm:pt modelId="{4D6EC91D-CB49-43D2-8889-5ECBB526B9F1}" type="pres">
      <dgm:prSet presAssocID="{4FC5E8E4-E7A2-4591-A07C-F30FAEAED347}" presName="compositeNode" presStyleCnt="0">
        <dgm:presLayoutVars>
          <dgm:bulletEnabled val="1"/>
        </dgm:presLayoutVars>
      </dgm:prSet>
      <dgm:spPr/>
    </dgm:pt>
    <dgm:pt modelId="{106451A8-C80A-4B1B-9569-A3C645178BEB}" type="pres">
      <dgm:prSet presAssocID="{4FC5E8E4-E7A2-4591-A07C-F30FAEAED347}" presName="bgRect" presStyleLbl="bgAccFollowNode1" presStyleIdx="1" presStyleCnt="3"/>
      <dgm:spPr/>
    </dgm:pt>
    <dgm:pt modelId="{26A3796A-5336-4402-B9ED-1216FA503E2E}" type="pres">
      <dgm:prSet presAssocID="{77F97D6B-2FD5-4A01-81C9-E417B2EBD6E0}" presName="sibTransNodeCircle" presStyleLbl="alignNode1" presStyleIdx="2" presStyleCnt="6" custLinFactNeighborY="-8526">
        <dgm:presLayoutVars>
          <dgm:chMax val="0"/>
          <dgm:bulletEnabled/>
        </dgm:presLayoutVars>
      </dgm:prSet>
      <dgm:spPr/>
    </dgm:pt>
    <dgm:pt modelId="{E297BCF5-9F68-4ABE-A460-A2CB568D834C}" type="pres">
      <dgm:prSet presAssocID="{4FC5E8E4-E7A2-4591-A07C-F30FAEAED347}" presName="bottomLine" presStyleLbl="alignNode1" presStyleIdx="3" presStyleCnt="6">
        <dgm:presLayoutVars/>
      </dgm:prSet>
      <dgm:spPr/>
    </dgm:pt>
    <dgm:pt modelId="{4BB14432-96FC-448E-9D38-D5243B0CE5F1}" type="pres">
      <dgm:prSet presAssocID="{4FC5E8E4-E7A2-4591-A07C-F30FAEAED347}" presName="nodeText" presStyleLbl="bgAccFollowNode1" presStyleIdx="1" presStyleCnt="3">
        <dgm:presLayoutVars>
          <dgm:bulletEnabled val="1"/>
        </dgm:presLayoutVars>
      </dgm:prSet>
      <dgm:spPr/>
    </dgm:pt>
    <dgm:pt modelId="{621801DA-769A-4748-80DB-01DF600DCE93}" type="pres">
      <dgm:prSet presAssocID="{77F97D6B-2FD5-4A01-81C9-E417B2EBD6E0}" presName="sibTrans" presStyleCnt="0"/>
      <dgm:spPr/>
    </dgm:pt>
    <dgm:pt modelId="{84421039-A95B-4196-913E-C11451DAC0C0}" type="pres">
      <dgm:prSet presAssocID="{F4A32B85-4DF9-4A4C-B565-AE8DFFC390DC}" presName="compositeNode" presStyleCnt="0">
        <dgm:presLayoutVars>
          <dgm:bulletEnabled val="1"/>
        </dgm:presLayoutVars>
      </dgm:prSet>
      <dgm:spPr/>
    </dgm:pt>
    <dgm:pt modelId="{B571E6C2-C238-460F-B32A-24A44D575541}" type="pres">
      <dgm:prSet presAssocID="{F4A32B85-4DF9-4A4C-B565-AE8DFFC390DC}" presName="bgRect" presStyleLbl="bgAccFollowNode1" presStyleIdx="2" presStyleCnt="3"/>
      <dgm:spPr/>
    </dgm:pt>
    <dgm:pt modelId="{90DC2C8E-A7BE-47EC-B2FD-8E83D0905DC4}" type="pres">
      <dgm:prSet presAssocID="{9AFF4900-5130-49BF-A33A-324C448DB33E}" presName="sibTransNodeCircle" presStyleLbl="alignNode1" presStyleIdx="4" presStyleCnt="6" custLinFactNeighborY="-8526">
        <dgm:presLayoutVars>
          <dgm:chMax val="0"/>
          <dgm:bulletEnabled/>
        </dgm:presLayoutVars>
      </dgm:prSet>
      <dgm:spPr/>
    </dgm:pt>
    <dgm:pt modelId="{70481748-4C6F-491D-9018-831ADA92544F}" type="pres">
      <dgm:prSet presAssocID="{F4A32B85-4DF9-4A4C-B565-AE8DFFC390DC}" presName="bottomLine" presStyleLbl="alignNode1" presStyleIdx="5" presStyleCnt="6">
        <dgm:presLayoutVars/>
      </dgm:prSet>
      <dgm:spPr/>
    </dgm:pt>
    <dgm:pt modelId="{2F9BEE87-9A0D-4CCA-80C1-FA6BF3D6F298}" type="pres">
      <dgm:prSet presAssocID="{F4A32B85-4DF9-4A4C-B565-AE8DFFC390DC}" presName="nodeText" presStyleLbl="bgAccFollowNode1" presStyleIdx="2" presStyleCnt="3">
        <dgm:presLayoutVars>
          <dgm:bulletEnabled val="1"/>
        </dgm:presLayoutVars>
      </dgm:prSet>
      <dgm:spPr/>
    </dgm:pt>
  </dgm:ptLst>
  <dgm:cxnLst>
    <dgm:cxn modelId="{356C302D-7C43-47FC-B595-76E44106696D}" type="presOf" srcId="{2A109B00-D94E-49E3-BA9D-2C548AC0CB72}" destId="{E1914D0A-DEA5-4633-AC2D-BB8DFDB01978}" srcOrd="1" destOrd="0" presId="urn:microsoft.com/office/officeart/2016/7/layout/BasicLinearProcessNumbered"/>
    <dgm:cxn modelId="{FD64CB32-7D22-42C5-9E87-C63A6A57FC62}" srcId="{78C5B3B9-45C2-43B5-A07C-E9793F8828BF}" destId="{4FC5E8E4-E7A2-4591-A07C-F30FAEAED347}" srcOrd="1" destOrd="0" parTransId="{A621234E-920F-4986-AECB-CEB2EF8E756E}" sibTransId="{77F97D6B-2FD5-4A01-81C9-E417B2EBD6E0}"/>
    <dgm:cxn modelId="{21DAB165-6908-4C1C-B46C-B887E497F1D3}" srcId="{78C5B3B9-45C2-43B5-A07C-E9793F8828BF}" destId="{2A109B00-D94E-49E3-BA9D-2C548AC0CB72}" srcOrd="0" destOrd="0" parTransId="{A4BA11D5-4DB6-4A6D-B7D6-A32371306BFE}" sibTransId="{4B983F50-62C5-49BA-8EF3-08025F374B5A}"/>
    <dgm:cxn modelId="{BD271B68-6DA3-476C-9183-3C11735DF085}" type="presOf" srcId="{4FC5E8E4-E7A2-4591-A07C-F30FAEAED347}" destId="{106451A8-C80A-4B1B-9569-A3C645178BEB}" srcOrd="0" destOrd="0" presId="urn:microsoft.com/office/officeart/2016/7/layout/BasicLinearProcessNumbered"/>
    <dgm:cxn modelId="{726D4449-4956-4F81-A2B2-5D7C03FCFFAD}" type="presOf" srcId="{9AFF4900-5130-49BF-A33A-324C448DB33E}" destId="{90DC2C8E-A7BE-47EC-B2FD-8E83D0905DC4}" srcOrd="0" destOrd="0" presId="urn:microsoft.com/office/officeart/2016/7/layout/BasicLinearProcessNumbered"/>
    <dgm:cxn modelId="{8F72216C-6660-4D02-BEC7-1764B2F7B070}" type="presOf" srcId="{F4A32B85-4DF9-4A4C-B565-AE8DFFC390DC}" destId="{2F9BEE87-9A0D-4CCA-80C1-FA6BF3D6F298}" srcOrd="1" destOrd="0" presId="urn:microsoft.com/office/officeart/2016/7/layout/BasicLinearProcessNumbered"/>
    <dgm:cxn modelId="{DA65EB9F-6A30-4DA6-9DEB-DE594CFB7959}" type="presOf" srcId="{4B983F50-62C5-49BA-8EF3-08025F374B5A}" destId="{7B826F50-ADB9-4637-8CF8-BA787E502FAE}" srcOrd="0" destOrd="0" presId="urn:microsoft.com/office/officeart/2016/7/layout/BasicLinearProcessNumbered"/>
    <dgm:cxn modelId="{E8A8C3B1-7F36-457D-8BB8-1C8AE200B878}" type="presOf" srcId="{77F97D6B-2FD5-4A01-81C9-E417B2EBD6E0}" destId="{26A3796A-5336-4402-B9ED-1216FA503E2E}" srcOrd="0" destOrd="0" presId="urn:microsoft.com/office/officeart/2016/7/layout/BasicLinearProcessNumbered"/>
    <dgm:cxn modelId="{C560E0CF-1312-439C-BFC6-44E4512D3D3F}" type="presOf" srcId="{F4A32B85-4DF9-4A4C-B565-AE8DFFC390DC}" destId="{B571E6C2-C238-460F-B32A-24A44D575541}" srcOrd="0" destOrd="0" presId="urn:microsoft.com/office/officeart/2016/7/layout/BasicLinearProcessNumbered"/>
    <dgm:cxn modelId="{8A1212D6-816A-43FB-8913-D196CFAFFA93}" srcId="{78C5B3B9-45C2-43B5-A07C-E9793F8828BF}" destId="{F4A32B85-4DF9-4A4C-B565-AE8DFFC390DC}" srcOrd="2" destOrd="0" parTransId="{E90E25A8-18C7-43AB-82E7-46F93767DD7F}" sibTransId="{9AFF4900-5130-49BF-A33A-324C448DB33E}"/>
    <dgm:cxn modelId="{43B798D6-67D7-4EC2-84E2-3A8357D6023B}" type="presOf" srcId="{78C5B3B9-45C2-43B5-A07C-E9793F8828BF}" destId="{04C50E8E-A020-452D-97E0-B113B8C0804A}" srcOrd="0" destOrd="0" presId="urn:microsoft.com/office/officeart/2016/7/layout/BasicLinearProcessNumbered"/>
    <dgm:cxn modelId="{502FF2E6-AF14-495B-8FCE-CB3EB96AF165}" type="presOf" srcId="{2A109B00-D94E-49E3-BA9D-2C548AC0CB72}" destId="{A4719D9E-FF7B-48F4-8E47-ACD7DA5DD27E}" srcOrd="0" destOrd="0" presId="urn:microsoft.com/office/officeart/2016/7/layout/BasicLinearProcessNumbered"/>
    <dgm:cxn modelId="{3C5E03F5-AF59-4D58-BE2B-F830399C000A}" type="presOf" srcId="{4FC5E8E4-E7A2-4591-A07C-F30FAEAED347}" destId="{4BB14432-96FC-448E-9D38-D5243B0CE5F1}" srcOrd="1" destOrd="0" presId="urn:microsoft.com/office/officeart/2016/7/layout/BasicLinearProcessNumbered"/>
    <dgm:cxn modelId="{0D969100-D7DB-4800-94C3-CE15ED6B6A79}" type="presParOf" srcId="{04C50E8E-A020-452D-97E0-B113B8C0804A}" destId="{3DF5C43B-F894-4E04-AE06-0C31425F1E2D}" srcOrd="0" destOrd="0" presId="urn:microsoft.com/office/officeart/2016/7/layout/BasicLinearProcessNumbered"/>
    <dgm:cxn modelId="{6B0EDA32-A79F-4447-8463-F36CF6618ADE}" type="presParOf" srcId="{3DF5C43B-F894-4E04-AE06-0C31425F1E2D}" destId="{A4719D9E-FF7B-48F4-8E47-ACD7DA5DD27E}" srcOrd="0" destOrd="0" presId="urn:microsoft.com/office/officeart/2016/7/layout/BasicLinearProcessNumbered"/>
    <dgm:cxn modelId="{4D1BF81D-B14E-4AD6-9488-BB45A869FDD7}" type="presParOf" srcId="{3DF5C43B-F894-4E04-AE06-0C31425F1E2D}" destId="{7B826F50-ADB9-4637-8CF8-BA787E502FAE}" srcOrd="1" destOrd="0" presId="urn:microsoft.com/office/officeart/2016/7/layout/BasicLinearProcessNumbered"/>
    <dgm:cxn modelId="{A2EC4D29-91CE-4513-9441-E98B7D0BA5CB}" type="presParOf" srcId="{3DF5C43B-F894-4E04-AE06-0C31425F1E2D}" destId="{9D4754D5-8FBC-4960-AFDA-03129E39CE4B}" srcOrd="2" destOrd="0" presId="urn:microsoft.com/office/officeart/2016/7/layout/BasicLinearProcessNumbered"/>
    <dgm:cxn modelId="{F32AC524-8ED8-4754-8DA8-26584320872D}" type="presParOf" srcId="{3DF5C43B-F894-4E04-AE06-0C31425F1E2D}" destId="{E1914D0A-DEA5-4633-AC2D-BB8DFDB01978}" srcOrd="3" destOrd="0" presId="urn:microsoft.com/office/officeart/2016/7/layout/BasicLinearProcessNumbered"/>
    <dgm:cxn modelId="{2AE05BF8-52BA-4555-B9EC-EB02C73D471F}" type="presParOf" srcId="{04C50E8E-A020-452D-97E0-B113B8C0804A}" destId="{95CDE6A4-94A7-4A74-B184-929ECF6100F2}" srcOrd="1" destOrd="0" presId="urn:microsoft.com/office/officeart/2016/7/layout/BasicLinearProcessNumbered"/>
    <dgm:cxn modelId="{5687FD1D-9737-43D7-B20A-8E447DF91E27}" type="presParOf" srcId="{04C50E8E-A020-452D-97E0-B113B8C0804A}" destId="{4D6EC91D-CB49-43D2-8889-5ECBB526B9F1}" srcOrd="2" destOrd="0" presId="urn:microsoft.com/office/officeart/2016/7/layout/BasicLinearProcessNumbered"/>
    <dgm:cxn modelId="{1D4CEDC8-88FA-4B0C-84D7-7E2BE80FDC45}" type="presParOf" srcId="{4D6EC91D-CB49-43D2-8889-5ECBB526B9F1}" destId="{106451A8-C80A-4B1B-9569-A3C645178BEB}" srcOrd="0" destOrd="0" presId="urn:microsoft.com/office/officeart/2016/7/layout/BasicLinearProcessNumbered"/>
    <dgm:cxn modelId="{14C39539-DAFE-4B88-9250-2A77194233C5}" type="presParOf" srcId="{4D6EC91D-CB49-43D2-8889-5ECBB526B9F1}" destId="{26A3796A-5336-4402-B9ED-1216FA503E2E}" srcOrd="1" destOrd="0" presId="urn:microsoft.com/office/officeart/2016/7/layout/BasicLinearProcessNumbered"/>
    <dgm:cxn modelId="{80413403-091C-450D-ACC4-8668BA70B284}" type="presParOf" srcId="{4D6EC91D-CB49-43D2-8889-5ECBB526B9F1}" destId="{E297BCF5-9F68-4ABE-A460-A2CB568D834C}" srcOrd="2" destOrd="0" presId="urn:microsoft.com/office/officeart/2016/7/layout/BasicLinearProcessNumbered"/>
    <dgm:cxn modelId="{D6372256-29EC-4516-94CF-B5770698733E}" type="presParOf" srcId="{4D6EC91D-CB49-43D2-8889-5ECBB526B9F1}" destId="{4BB14432-96FC-448E-9D38-D5243B0CE5F1}" srcOrd="3" destOrd="0" presId="urn:microsoft.com/office/officeart/2016/7/layout/BasicLinearProcessNumbered"/>
    <dgm:cxn modelId="{40F51EFD-DE89-4C51-A6E8-5C610994B6FB}" type="presParOf" srcId="{04C50E8E-A020-452D-97E0-B113B8C0804A}" destId="{621801DA-769A-4748-80DB-01DF600DCE93}" srcOrd="3" destOrd="0" presId="urn:microsoft.com/office/officeart/2016/7/layout/BasicLinearProcessNumbered"/>
    <dgm:cxn modelId="{54F67165-2BFD-4F5C-8571-1E7F7884EFDE}" type="presParOf" srcId="{04C50E8E-A020-452D-97E0-B113B8C0804A}" destId="{84421039-A95B-4196-913E-C11451DAC0C0}" srcOrd="4" destOrd="0" presId="urn:microsoft.com/office/officeart/2016/7/layout/BasicLinearProcessNumbered"/>
    <dgm:cxn modelId="{23D8F3F6-B4A5-4540-8C80-E684AB65DB27}" type="presParOf" srcId="{84421039-A95B-4196-913E-C11451DAC0C0}" destId="{B571E6C2-C238-460F-B32A-24A44D575541}" srcOrd="0" destOrd="0" presId="urn:microsoft.com/office/officeart/2016/7/layout/BasicLinearProcessNumbered"/>
    <dgm:cxn modelId="{142DCCC0-F438-47EF-96A7-FC9C2A8D5B3C}" type="presParOf" srcId="{84421039-A95B-4196-913E-C11451DAC0C0}" destId="{90DC2C8E-A7BE-47EC-B2FD-8E83D0905DC4}" srcOrd="1" destOrd="0" presId="urn:microsoft.com/office/officeart/2016/7/layout/BasicLinearProcessNumbered"/>
    <dgm:cxn modelId="{CFC16CA5-D305-4A10-8887-EA66EB14A310}" type="presParOf" srcId="{84421039-A95B-4196-913E-C11451DAC0C0}" destId="{70481748-4C6F-491D-9018-831ADA92544F}" srcOrd="2" destOrd="0" presId="urn:microsoft.com/office/officeart/2016/7/layout/BasicLinearProcessNumbered"/>
    <dgm:cxn modelId="{408FE1CA-DB2E-444E-861B-7320A230090D}" type="presParOf" srcId="{84421039-A95B-4196-913E-C11451DAC0C0}" destId="{2F9BEE87-9A0D-4CCA-80C1-FA6BF3D6F298}"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2BF8BA-ACD5-40AF-B61F-AFEA7DC76BF4}" type="doc">
      <dgm:prSet loTypeId="urn:microsoft.com/office/officeart/2005/8/layout/equation2" loCatId="relationship" qsTypeId="urn:microsoft.com/office/officeart/2005/8/quickstyle/simple1" qsCatId="simple" csTypeId="urn:microsoft.com/office/officeart/2005/8/colors/accent1_2" csCatId="accent1" phldr="1"/>
      <dgm:spPr/>
      <dgm:t>
        <a:bodyPr/>
        <a:lstStyle/>
        <a:p>
          <a:endParaRPr lang="en-US"/>
        </a:p>
      </dgm:t>
    </dgm:pt>
    <dgm:pt modelId="{8809280A-372D-4EA0-9D4A-60E464FA02C1}">
      <dgm:prSet phldrT="[Text]"/>
      <dgm:spPr/>
      <dgm:t>
        <a:bodyPr/>
        <a:lstStyle/>
        <a:p>
          <a:r>
            <a:rPr lang="en-US" b="1" dirty="0"/>
            <a:t>Services/ Encounters</a:t>
          </a:r>
        </a:p>
      </dgm:t>
    </dgm:pt>
    <dgm:pt modelId="{4983972B-B154-47B0-89AC-B7FE96D324F2}" type="parTrans" cxnId="{599C5345-13A4-4CFE-960C-FC5EC65FD7AF}">
      <dgm:prSet/>
      <dgm:spPr/>
      <dgm:t>
        <a:bodyPr/>
        <a:lstStyle/>
        <a:p>
          <a:endParaRPr lang="en-US"/>
        </a:p>
      </dgm:t>
    </dgm:pt>
    <dgm:pt modelId="{59FFD5ED-B745-4858-9FE2-0E827872B7E9}" type="sibTrans" cxnId="{599C5345-13A4-4CFE-960C-FC5EC65FD7AF}">
      <dgm:prSet/>
      <dgm:spPr/>
      <dgm:t>
        <a:bodyPr/>
        <a:lstStyle/>
        <a:p>
          <a:endParaRPr lang="en-US"/>
        </a:p>
      </dgm:t>
    </dgm:pt>
    <dgm:pt modelId="{BFB34DB9-16EF-4EBA-B3AE-37FB5C3A8347}">
      <dgm:prSet phldrT="[Text]"/>
      <dgm:spPr/>
      <dgm:t>
        <a:bodyPr/>
        <a:lstStyle/>
        <a:p>
          <a:r>
            <a:rPr lang="en-US" b="1" dirty="0"/>
            <a:t>Payment</a:t>
          </a:r>
        </a:p>
      </dgm:t>
    </dgm:pt>
    <dgm:pt modelId="{4027B1F2-427C-4B51-8156-AB43B1E78AD5}" type="parTrans" cxnId="{05DB5BEC-1AC5-4D58-922D-B93C99A72827}">
      <dgm:prSet/>
      <dgm:spPr/>
      <dgm:t>
        <a:bodyPr/>
        <a:lstStyle/>
        <a:p>
          <a:endParaRPr lang="en-US"/>
        </a:p>
      </dgm:t>
    </dgm:pt>
    <dgm:pt modelId="{E72911E8-0F51-432A-A560-2EBD353F5686}" type="sibTrans" cxnId="{05DB5BEC-1AC5-4D58-922D-B93C99A72827}">
      <dgm:prSet/>
      <dgm:spPr/>
      <dgm:t>
        <a:bodyPr/>
        <a:lstStyle/>
        <a:p>
          <a:endParaRPr lang="en-US"/>
        </a:p>
      </dgm:t>
    </dgm:pt>
    <dgm:pt modelId="{4C15417E-1531-4181-B3E2-13396FE4A50E}" type="pres">
      <dgm:prSet presAssocID="{BA2BF8BA-ACD5-40AF-B61F-AFEA7DC76BF4}" presName="Name0" presStyleCnt="0">
        <dgm:presLayoutVars>
          <dgm:dir/>
          <dgm:resizeHandles val="exact"/>
        </dgm:presLayoutVars>
      </dgm:prSet>
      <dgm:spPr/>
    </dgm:pt>
    <dgm:pt modelId="{BDCAE27C-5964-4D10-BD02-004B4F738D58}" type="pres">
      <dgm:prSet presAssocID="{BA2BF8BA-ACD5-40AF-B61F-AFEA7DC76BF4}" presName="vNodes" presStyleCnt="0"/>
      <dgm:spPr/>
    </dgm:pt>
    <dgm:pt modelId="{EBC3B4B2-4E7C-4F0E-85C9-E8FBF9CC51F4}" type="pres">
      <dgm:prSet presAssocID="{8809280A-372D-4EA0-9D4A-60E464FA02C1}" presName="node" presStyleLbl="node1" presStyleIdx="0" presStyleCnt="2">
        <dgm:presLayoutVars>
          <dgm:bulletEnabled val="1"/>
        </dgm:presLayoutVars>
      </dgm:prSet>
      <dgm:spPr/>
    </dgm:pt>
    <dgm:pt modelId="{747304AA-43F6-4200-B284-E86E16ADDD92}" type="pres">
      <dgm:prSet presAssocID="{BA2BF8BA-ACD5-40AF-B61F-AFEA7DC76BF4}" presName="sibTransLast" presStyleLbl="sibTrans2D1" presStyleIdx="0" presStyleCnt="1"/>
      <dgm:spPr/>
    </dgm:pt>
    <dgm:pt modelId="{464D1B0F-3BF2-4760-BA64-F199F39405F1}" type="pres">
      <dgm:prSet presAssocID="{BA2BF8BA-ACD5-40AF-B61F-AFEA7DC76BF4}" presName="connectorText" presStyleLbl="sibTrans2D1" presStyleIdx="0" presStyleCnt="1"/>
      <dgm:spPr/>
    </dgm:pt>
    <dgm:pt modelId="{998ACB35-F477-47D7-8A0F-4F4894C523F4}" type="pres">
      <dgm:prSet presAssocID="{BA2BF8BA-ACD5-40AF-B61F-AFEA7DC76BF4}" presName="lastNode" presStyleLbl="node1" presStyleIdx="1" presStyleCnt="2">
        <dgm:presLayoutVars>
          <dgm:bulletEnabled val="1"/>
        </dgm:presLayoutVars>
      </dgm:prSet>
      <dgm:spPr/>
    </dgm:pt>
  </dgm:ptLst>
  <dgm:cxnLst>
    <dgm:cxn modelId="{B3D09218-4D30-4086-8096-5D549CDC4636}" type="presOf" srcId="{8809280A-372D-4EA0-9D4A-60E464FA02C1}" destId="{EBC3B4B2-4E7C-4F0E-85C9-E8FBF9CC51F4}" srcOrd="0" destOrd="0" presId="urn:microsoft.com/office/officeart/2005/8/layout/equation2"/>
    <dgm:cxn modelId="{7BA11538-5FBE-4952-B2F4-A8215E032581}" type="presOf" srcId="{BFB34DB9-16EF-4EBA-B3AE-37FB5C3A8347}" destId="{998ACB35-F477-47D7-8A0F-4F4894C523F4}" srcOrd="0" destOrd="0" presId="urn:microsoft.com/office/officeart/2005/8/layout/equation2"/>
    <dgm:cxn modelId="{599C5345-13A4-4CFE-960C-FC5EC65FD7AF}" srcId="{BA2BF8BA-ACD5-40AF-B61F-AFEA7DC76BF4}" destId="{8809280A-372D-4EA0-9D4A-60E464FA02C1}" srcOrd="0" destOrd="0" parTransId="{4983972B-B154-47B0-89AC-B7FE96D324F2}" sibTransId="{59FFD5ED-B745-4858-9FE2-0E827872B7E9}"/>
    <dgm:cxn modelId="{BDB52C49-07EF-4AAC-9A65-4A3253FD02E8}" type="presOf" srcId="{BA2BF8BA-ACD5-40AF-B61F-AFEA7DC76BF4}" destId="{4C15417E-1531-4181-B3E2-13396FE4A50E}" srcOrd="0" destOrd="0" presId="urn:microsoft.com/office/officeart/2005/8/layout/equation2"/>
    <dgm:cxn modelId="{2DA28B84-AB58-4DF8-A7D3-21E62C1FD254}" type="presOf" srcId="{59FFD5ED-B745-4858-9FE2-0E827872B7E9}" destId="{464D1B0F-3BF2-4760-BA64-F199F39405F1}" srcOrd="1" destOrd="0" presId="urn:microsoft.com/office/officeart/2005/8/layout/equation2"/>
    <dgm:cxn modelId="{2A9EC397-D331-4F28-AEBB-E1C6683CB22A}" type="presOf" srcId="{59FFD5ED-B745-4858-9FE2-0E827872B7E9}" destId="{747304AA-43F6-4200-B284-E86E16ADDD92}" srcOrd="0" destOrd="0" presId="urn:microsoft.com/office/officeart/2005/8/layout/equation2"/>
    <dgm:cxn modelId="{05DB5BEC-1AC5-4D58-922D-B93C99A72827}" srcId="{BA2BF8BA-ACD5-40AF-B61F-AFEA7DC76BF4}" destId="{BFB34DB9-16EF-4EBA-B3AE-37FB5C3A8347}" srcOrd="1" destOrd="0" parTransId="{4027B1F2-427C-4B51-8156-AB43B1E78AD5}" sibTransId="{E72911E8-0F51-432A-A560-2EBD353F5686}"/>
    <dgm:cxn modelId="{79BDF07A-9DF3-4112-87B5-94F87691EB2D}" type="presParOf" srcId="{4C15417E-1531-4181-B3E2-13396FE4A50E}" destId="{BDCAE27C-5964-4D10-BD02-004B4F738D58}" srcOrd="0" destOrd="0" presId="urn:microsoft.com/office/officeart/2005/8/layout/equation2"/>
    <dgm:cxn modelId="{0F708050-6EE7-437E-8330-BE694BB6C09D}" type="presParOf" srcId="{BDCAE27C-5964-4D10-BD02-004B4F738D58}" destId="{EBC3B4B2-4E7C-4F0E-85C9-E8FBF9CC51F4}" srcOrd="0" destOrd="0" presId="urn:microsoft.com/office/officeart/2005/8/layout/equation2"/>
    <dgm:cxn modelId="{97ACDB79-2B36-427C-9DB3-FC70B6F1DFCA}" type="presParOf" srcId="{4C15417E-1531-4181-B3E2-13396FE4A50E}" destId="{747304AA-43F6-4200-B284-E86E16ADDD92}" srcOrd="1" destOrd="0" presId="urn:microsoft.com/office/officeart/2005/8/layout/equation2"/>
    <dgm:cxn modelId="{F45906BC-D1AD-4BEA-AB42-BF2CCD31D8BF}" type="presParOf" srcId="{747304AA-43F6-4200-B284-E86E16ADDD92}" destId="{464D1B0F-3BF2-4760-BA64-F199F39405F1}" srcOrd="0" destOrd="0" presId="urn:microsoft.com/office/officeart/2005/8/layout/equation2"/>
    <dgm:cxn modelId="{861E2D25-E3A9-4A5E-8068-0A1E062E4BAC}" type="presParOf" srcId="{4C15417E-1531-4181-B3E2-13396FE4A50E}" destId="{998ACB35-F477-47D7-8A0F-4F4894C523F4}"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EF208E-300E-44C4-B808-4203F3AF9F74}" type="doc">
      <dgm:prSet loTypeId="urn:microsoft.com/office/officeart/2005/8/layout/equation2" loCatId="process" qsTypeId="urn:microsoft.com/office/officeart/2005/8/quickstyle/simple1" qsCatId="simple" csTypeId="urn:microsoft.com/office/officeart/2005/8/colors/accent1_2" csCatId="accent1" phldr="1"/>
      <dgm:spPr/>
    </dgm:pt>
    <dgm:pt modelId="{3AD000E8-FD94-45CA-8DC3-D91FEEDCB87F}">
      <dgm:prSet phldrT="[Text]"/>
      <dgm:spPr>
        <a:solidFill>
          <a:schemeClr val="accent4"/>
        </a:solidFill>
      </dgm:spPr>
      <dgm:t>
        <a:bodyPr/>
        <a:lstStyle/>
        <a:p>
          <a:r>
            <a:rPr lang="en-US" b="1" dirty="0"/>
            <a:t>Achieve outcomes</a:t>
          </a:r>
        </a:p>
      </dgm:t>
    </dgm:pt>
    <dgm:pt modelId="{FF3A92C6-F127-4975-817D-B90A88241428}" type="parTrans" cxnId="{455D0960-FE00-43D4-AA4F-ECB7764BF56E}">
      <dgm:prSet/>
      <dgm:spPr/>
      <dgm:t>
        <a:bodyPr/>
        <a:lstStyle/>
        <a:p>
          <a:endParaRPr lang="en-US"/>
        </a:p>
      </dgm:t>
    </dgm:pt>
    <dgm:pt modelId="{0C9BDE3A-FCEF-4235-9736-AED54EAA3E84}" type="sibTrans" cxnId="{455D0960-FE00-43D4-AA4F-ECB7764BF56E}">
      <dgm:prSet/>
      <dgm:spPr>
        <a:solidFill>
          <a:schemeClr val="accent2"/>
        </a:solidFill>
      </dgm:spPr>
      <dgm:t>
        <a:bodyPr/>
        <a:lstStyle/>
        <a:p>
          <a:endParaRPr lang="en-US"/>
        </a:p>
      </dgm:t>
    </dgm:pt>
    <dgm:pt modelId="{912FC0BB-5CE3-4BF6-B11D-B74C128D1E95}">
      <dgm:prSet phldrT="[Text]"/>
      <dgm:spPr>
        <a:solidFill>
          <a:schemeClr val="tx2"/>
        </a:solidFill>
      </dgm:spPr>
      <dgm:t>
        <a:bodyPr/>
        <a:lstStyle/>
        <a:p>
          <a:r>
            <a:rPr lang="en-US" b="1" dirty="0"/>
            <a:t>More co</a:t>
          </a:r>
          <a:r>
            <a:rPr lang="en-US" b="1" dirty="0">
              <a:solidFill>
                <a:schemeClr val="bg1"/>
              </a:solidFill>
            </a:rPr>
            <a:t>st-</a:t>
          </a:r>
          <a:r>
            <a:rPr lang="en-US" b="1" dirty="0"/>
            <a:t>effective</a:t>
          </a:r>
        </a:p>
      </dgm:t>
    </dgm:pt>
    <dgm:pt modelId="{08C1D08D-E7D9-4D1C-88B6-09DF4578C22E}" type="parTrans" cxnId="{BBE7B291-96F8-4D7C-A967-4D3BCDA82EE6}">
      <dgm:prSet/>
      <dgm:spPr/>
      <dgm:t>
        <a:bodyPr/>
        <a:lstStyle/>
        <a:p>
          <a:endParaRPr lang="en-US"/>
        </a:p>
      </dgm:t>
    </dgm:pt>
    <dgm:pt modelId="{B35F3477-5F4B-4D6A-923A-6A0A0F32387E}" type="sibTrans" cxnId="{BBE7B291-96F8-4D7C-A967-4D3BCDA82EE6}">
      <dgm:prSet/>
      <dgm:spPr>
        <a:solidFill>
          <a:schemeClr val="accent2"/>
        </a:solidFill>
      </dgm:spPr>
      <dgm:t>
        <a:bodyPr/>
        <a:lstStyle/>
        <a:p>
          <a:endParaRPr lang="en-US"/>
        </a:p>
      </dgm:t>
    </dgm:pt>
    <dgm:pt modelId="{903312A9-4136-49D3-B02A-E8E70E4B13FF}">
      <dgm:prSet phldrT="[Text]"/>
      <dgm:spPr>
        <a:solidFill>
          <a:schemeClr val="tx2"/>
        </a:solidFill>
      </dgm:spPr>
      <dgm:t>
        <a:bodyPr/>
        <a:lstStyle/>
        <a:p>
          <a:r>
            <a:rPr lang="en-US" dirty="0"/>
            <a:t>Value</a:t>
          </a:r>
        </a:p>
      </dgm:t>
    </dgm:pt>
    <dgm:pt modelId="{43EF106C-33D4-4655-BA23-F1D5DEA9DDAC}" type="parTrans" cxnId="{16494F7C-B31F-4918-9A0D-D9CEF55C2D24}">
      <dgm:prSet/>
      <dgm:spPr/>
      <dgm:t>
        <a:bodyPr/>
        <a:lstStyle/>
        <a:p>
          <a:endParaRPr lang="en-US"/>
        </a:p>
      </dgm:t>
    </dgm:pt>
    <dgm:pt modelId="{BCD91F57-3E3E-4256-BB43-F66638D7A111}" type="sibTrans" cxnId="{16494F7C-B31F-4918-9A0D-D9CEF55C2D24}">
      <dgm:prSet/>
      <dgm:spPr/>
      <dgm:t>
        <a:bodyPr/>
        <a:lstStyle/>
        <a:p>
          <a:endParaRPr lang="en-US"/>
        </a:p>
      </dgm:t>
    </dgm:pt>
    <dgm:pt modelId="{672ED5AF-1242-4F08-A9E6-08100379B16E}" type="pres">
      <dgm:prSet presAssocID="{1DEF208E-300E-44C4-B808-4203F3AF9F74}" presName="Name0" presStyleCnt="0">
        <dgm:presLayoutVars>
          <dgm:dir/>
          <dgm:resizeHandles val="exact"/>
        </dgm:presLayoutVars>
      </dgm:prSet>
      <dgm:spPr/>
    </dgm:pt>
    <dgm:pt modelId="{0D2DF04E-4009-486D-91BB-E38CB16EF7D0}" type="pres">
      <dgm:prSet presAssocID="{1DEF208E-300E-44C4-B808-4203F3AF9F74}" presName="vNodes" presStyleCnt="0"/>
      <dgm:spPr/>
    </dgm:pt>
    <dgm:pt modelId="{E7ACB1DD-152E-4F4E-9F06-9D5649EEFAFF}" type="pres">
      <dgm:prSet presAssocID="{3AD000E8-FD94-45CA-8DC3-D91FEEDCB87F}" presName="node" presStyleLbl="node1" presStyleIdx="0" presStyleCnt="3">
        <dgm:presLayoutVars>
          <dgm:bulletEnabled val="1"/>
        </dgm:presLayoutVars>
      </dgm:prSet>
      <dgm:spPr/>
    </dgm:pt>
    <dgm:pt modelId="{7F0BA092-2860-4153-B6B0-38DF38A0FA1E}" type="pres">
      <dgm:prSet presAssocID="{0C9BDE3A-FCEF-4235-9736-AED54EAA3E84}" presName="spacerT" presStyleCnt="0"/>
      <dgm:spPr/>
    </dgm:pt>
    <dgm:pt modelId="{4BEF8B1C-2913-440D-8D64-20544E2B73F2}" type="pres">
      <dgm:prSet presAssocID="{0C9BDE3A-FCEF-4235-9736-AED54EAA3E84}" presName="sibTrans" presStyleLbl="sibTrans2D1" presStyleIdx="0" presStyleCnt="2"/>
      <dgm:spPr/>
    </dgm:pt>
    <dgm:pt modelId="{B0C8F357-A2C6-4056-93A2-C56D56B217F3}" type="pres">
      <dgm:prSet presAssocID="{0C9BDE3A-FCEF-4235-9736-AED54EAA3E84}" presName="spacerB" presStyleCnt="0"/>
      <dgm:spPr/>
    </dgm:pt>
    <dgm:pt modelId="{4917B154-6EA5-4A75-B50E-940CC11E7F74}" type="pres">
      <dgm:prSet presAssocID="{912FC0BB-5CE3-4BF6-B11D-B74C128D1E95}" presName="node" presStyleLbl="node1" presStyleIdx="1" presStyleCnt="3">
        <dgm:presLayoutVars>
          <dgm:bulletEnabled val="1"/>
        </dgm:presLayoutVars>
      </dgm:prSet>
      <dgm:spPr/>
    </dgm:pt>
    <dgm:pt modelId="{446119B6-98E3-4E15-9D0C-A7E5ED668407}" type="pres">
      <dgm:prSet presAssocID="{1DEF208E-300E-44C4-B808-4203F3AF9F74}" presName="sibTransLast" presStyleLbl="sibTrans2D1" presStyleIdx="1" presStyleCnt="2"/>
      <dgm:spPr/>
    </dgm:pt>
    <dgm:pt modelId="{AC2F2682-7E36-46E0-8B5A-AB98169A16C5}" type="pres">
      <dgm:prSet presAssocID="{1DEF208E-300E-44C4-B808-4203F3AF9F74}" presName="connectorText" presStyleLbl="sibTrans2D1" presStyleIdx="1" presStyleCnt="2"/>
      <dgm:spPr/>
    </dgm:pt>
    <dgm:pt modelId="{6B347A9B-F2EA-4801-8EB6-4C5BDAC3EF27}" type="pres">
      <dgm:prSet presAssocID="{1DEF208E-300E-44C4-B808-4203F3AF9F74}" presName="lastNode" presStyleLbl="node1" presStyleIdx="2" presStyleCnt="3">
        <dgm:presLayoutVars>
          <dgm:bulletEnabled val="1"/>
        </dgm:presLayoutVars>
      </dgm:prSet>
      <dgm:spPr/>
    </dgm:pt>
  </dgm:ptLst>
  <dgm:cxnLst>
    <dgm:cxn modelId="{DC5B5B01-FE4E-4FEB-9B22-32FDC203BD99}" type="presOf" srcId="{3AD000E8-FD94-45CA-8DC3-D91FEEDCB87F}" destId="{E7ACB1DD-152E-4F4E-9F06-9D5649EEFAFF}" srcOrd="0" destOrd="0" presId="urn:microsoft.com/office/officeart/2005/8/layout/equation2"/>
    <dgm:cxn modelId="{455D0960-FE00-43D4-AA4F-ECB7764BF56E}" srcId="{1DEF208E-300E-44C4-B808-4203F3AF9F74}" destId="{3AD000E8-FD94-45CA-8DC3-D91FEEDCB87F}" srcOrd="0" destOrd="0" parTransId="{FF3A92C6-F127-4975-817D-B90A88241428}" sibTransId="{0C9BDE3A-FCEF-4235-9736-AED54EAA3E84}"/>
    <dgm:cxn modelId="{BB68B241-D70A-4F3B-A499-42E96AEB86CF}" type="presOf" srcId="{B35F3477-5F4B-4D6A-923A-6A0A0F32387E}" destId="{AC2F2682-7E36-46E0-8B5A-AB98169A16C5}" srcOrd="1" destOrd="0" presId="urn:microsoft.com/office/officeart/2005/8/layout/equation2"/>
    <dgm:cxn modelId="{16494F7C-B31F-4918-9A0D-D9CEF55C2D24}" srcId="{1DEF208E-300E-44C4-B808-4203F3AF9F74}" destId="{903312A9-4136-49D3-B02A-E8E70E4B13FF}" srcOrd="2" destOrd="0" parTransId="{43EF106C-33D4-4655-BA23-F1D5DEA9DDAC}" sibTransId="{BCD91F57-3E3E-4256-BB43-F66638D7A111}"/>
    <dgm:cxn modelId="{BBE7B291-96F8-4D7C-A967-4D3BCDA82EE6}" srcId="{1DEF208E-300E-44C4-B808-4203F3AF9F74}" destId="{912FC0BB-5CE3-4BF6-B11D-B74C128D1E95}" srcOrd="1" destOrd="0" parTransId="{08C1D08D-E7D9-4D1C-88B6-09DF4578C22E}" sibTransId="{B35F3477-5F4B-4D6A-923A-6A0A0F32387E}"/>
    <dgm:cxn modelId="{CE06A897-2DFF-4651-9FEB-094621814D75}" type="presOf" srcId="{912FC0BB-5CE3-4BF6-B11D-B74C128D1E95}" destId="{4917B154-6EA5-4A75-B50E-940CC11E7F74}" srcOrd="0" destOrd="0" presId="urn:microsoft.com/office/officeart/2005/8/layout/equation2"/>
    <dgm:cxn modelId="{222BE9B5-292C-464D-B73C-2D8C6EB0759D}" type="presOf" srcId="{B35F3477-5F4B-4D6A-923A-6A0A0F32387E}" destId="{446119B6-98E3-4E15-9D0C-A7E5ED668407}" srcOrd="0" destOrd="0" presId="urn:microsoft.com/office/officeart/2005/8/layout/equation2"/>
    <dgm:cxn modelId="{5044F7BA-0118-4FA9-8300-1244D5249BD3}" type="presOf" srcId="{903312A9-4136-49D3-B02A-E8E70E4B13FF}" destId="{6B347A9B-F2EA-4801-8EB6-4C5BDAC3EF27}" srcOrd="0" destOrd="0" presId="urn:microsoft.com/office/officeart/2005/8/layout/equation2"/>
    <dgm:cxn modelId="{E60C54D0-D94C-459E-9B84-C7196C98C265}" type="presOf" srcId="{1DEF208E-300E-44C4-B808-4203F3AF9F74}" destId="{672ED5AF-1242-4F08-A9E6-08100379B16E}" srcOrd="0" destOrd="0" presId="urn:microsoft.com/office/officeart/2005/8/layout/equation2"/>
    <dgm:cxn modelId="{1AA20AF7-0533-4063-84D4-A67A16A9844D}" type="presOf" srcId="{0C9BDE3A-FCEF-4235-9736-AED54EAA3E84}" destId="{4BEF8B1C-2913-440D-8D64-20544E2B73F2}" srcOrd="0" destOrd="0" presId="urn:microsoft.com/office/officeart/2005/8/layout/equation2"/>
    <dgm:cxn modelId="{1D6202E8-86B7-4353-9A48-5D48F5C74F31}" type="presParOf" srcId="{672ED5AF-1242-4F08-A9E6-08100379B16E}" destId="{0D2DF04E-4009-486D-91BB-E38CB16EF7D0}" srcOrd="0" destOrd="0" presId="urn:microsoft.com/office/officeart/2005/8/layout/equation2"/>
    <dgm:cxn modelId="{4A2E15C8-36EC-478B-B24E-1A40C04F24C2}" type="presParOf" srcId="{0D2DF04E-4009-486D-91BB-E38CB16EF7D0}" destId="{E7ACB1DD-152E-4F4E-9F06-9D5649EEFAFF}" srcOrd="0" destOrd="0" presId="urn:microsoft.com/office/officeart/2005/8/layout/equation2"/>
    <dgm:cxn modelId="{D0049938-F5AE-41E8-9525-5A3FC2B91C9F}" type="presParOf" srcId="{0D2DF04E-4009-486D-91BB-E38CB16EF7D0}" destId="{7F0BA092-2860-4153-B6B0-38DF38A0FA1E}" srcOrd="1" destOrd="0" presId="urn:microsoft.com/office/officeart/2005/8/layout/equation2"/>
    <dgm:cxn modelId="{A88D121C-4EA2-41BA-A21C-3FAA2FB102D8}" type="presParOf" srcId="{0D2DF04E-4009-486D-91BB-E38CB16EF7D0}" destId="{4BEF8B1C-2913-440D-8D64-20544E2B73F2}" srcOrd="2" destOrd="0" presId="urn:microsoft.com/office/officeart/2005/8/layout/equation2"/>
    <dgm:cxn modelId="{CD78ECB5-283E-4E72-805D-EE565E83E0C0}" type="presParOf" srcId="{0D2DF04E-4009-486D-91BB-E38CB16EF7D0}" destId="{B0C8F357-A2C6-4056-93A2-C56D56B217F3}" srcOrd="3" destOrd="0" presId="urn:microsoft.com/office/officeart/2005/8/layout/equation2"/>
    <dgm:cxn modelId="{459640AA-73AF-4831-A3CD-15AC1FCF0A02}" type="presParOf" srcId="{0D2DF04E-4009-486D-91BB-E38CB16EF7D0}" destId="{4917B154-6EA5-4A75-B50E-940CC11E7F74}" srcOrd="4" destOrd="0" presId="urn:microsoft.com/office/officeart/2005/8/layout/equation2"/>
    <dgm:cxn modelId="{3CCD1FE3-5FAD-4416-9E39-7AACD5F5027E}" type="presParOf" srcId="{672ED5AF-1242-4F08-A9E6-08100379B16E}" destId="{446119B6-98E3-4E15-9D0C-A7E5ED668407}" srcOrd="1" destOrd="0" presId="urn:microsoft.com/office/officeart/2005/8/layout/equation2"/>
    <dgm:cxn modelId="{0AC89BA4-A4DD-439A-863E-8C623F3678E4}" type="presParOf" srcId="{446119B6-98E3-4E15-9D0C-A7E5ED668407}" destId="{AC2F2682-7E36-46E0-8B5A-AB98169A16C5}" srcOrd="0" destOrd="0" presId="urn:microsoft.com/office/officeart/2005/8/layout/equation2"/>
    <dgm:cxn modelId="{000E4731-F80E-4FE3-94B9-8B337134636D}" type="presParOf" srcId="{672ED5AF-1242-4F08-A9E6-08100379B16E}" destId="{6B347A9B-F2EA-4801-8EB6-4C5BDAC3EF27}" srcOrd="2" destOrd="0" presId="urn:microsoft.com/office/officeart/2005/8/layout/equati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5055A4-529E-4F1B-BC56-D89A1BDCBB32}" type="doc">
      <dgm:prSet loTypeId="urn:microsoft.com/office/officeart/2005/8/layout/pList2" loCatId="list" qsTypeId="urn:microsoft.com/office/officeart/2005/8/quickstyle/simple1" qsCatId="simple" csTypeId="urn:microsoft.com/office/officeart/2005/8/colors/colorful5" csCatId="colorful" phldr="1"/>
      <dgm:spPr/>
      <dgm:t>
        <a:bodyPr/>
        <a:lstStyle/>
        <a:p>
          <a:endParaRPr lang="en-US"/>
        </a:p>
      </dgm:t>
    </dgm:pt>
    <dgm:pt modelId="{A6EB0C44-6867-4608-BB78-3B8AB13124E1}">
      <dgm:prSet phldrT="[Text]" custT="1"/>
      <dgm:spPr/>
      <dgm:t>
        <a:bodyPr/>
        <a:lstStyle/>
        <a:p>
          <a:r>
            <a:rPr lang="en-US" sz="2800" b="1" dirty="0"/>
            <a:t>Population Health</a:t>
          </a:r>
        </a:p>
      </dgm:t>
    </dgm:pt>
    <dgm:pt modelId="{035C1DEB-F119-4BD6-8137-24D465C2DEF1}" type="parTrans" cxnId="{20E44B43-8D2C-461A-BA2E-0C9670611F46}">
      <dgm:prSet/>
      <dgm:spPr/>
      <dgm:t>
        <a:bodyPr/>
        <a:lstStyle/>
        <a:p>
          <a:endParaRPr lang="en-US"/>
        </a:p>
      </dgm:t>
    </dgm:pt>
    <dgm:pt modelId="{D38075BD-AE2F-4881-A313-8D449A3E276A}" type="sibTrans" cxnId="{20E44B43-8D2C-461A-BA2E-0C9670611F46}">
      <dgm:prSet/>
      <dgm:spPr/>
      <dgm:t>
        <a:bodyPr/>
        <a:lstStyle/>
        <a:p>
          <a:endParaRPr lang="en-US"/>
        </a:p>
      </dgm:t>
    </dgm:pt>
    <dgm:pt modelId="{34BCE0E8-FC72-43F7-9A6F-A894B5E26AD0}">
      <dgm:prSet phldrT="[Text]" custT="1"/>
      <dgm:spPr/>
      <dgm:t>
        <a:bodyPr/>
        <a:lstStyle/>
        <a:p>
          <a:r>
            <a:rPr lang="en-US" sz="2800" b="1" dirty="0"/>
            <a:t>Experience of Care</a:t>
          </a:r>
        </a:p>
      </dgm:t>
    </dgm:pt>
    <dgm:pt modelId="{93FC2E9E-E80F-4E81-8CA7-193F28B61B3B}" type="parTrans" cxnId="{FEF2B1F7-B1E8-462A-A966-FC12EEC4B19E}">
      <dgm:prSet/>
      <dgm:spPr/>
      <dgm:t>
        <a:bodyPr/>
        <a:lstStyle/>
        <a:p>
          <a:endParaRPr lang="en-US"/>
        </a:p>
      </dgm:t>
    </dgm:pt>
    <dgm:pt modelId="{02BED4A2-6DDA-4FD7-BCF6-91E95CF54E27}" type="sibTrans" cxnId="{FEF2B1F7-B1E8-462A-A966-FC12EEC4B19E}">
      <dgm:prSet/>
      <dgm:spPr/>
      <dgm:t>
        <a:bodyPr/>
        <a:lstStyle/>
        <a:p>
          <a:endParaRPr lang="en-US"/>
        </a:p>
      </dgm:t>
    </dgm:pt>
    <dgm:pt modelId="{EAC2396C-8950-4482-9FDE-080684F77068}">
      <dgm:prSet phldrT="[Text]" custT="1"/>
      <dgm:spPr/>
      <dgm:t>
        <a:bodyPr/>
        <a:lstStyle/>
        <a:p>
          <a:r>
            <a:rPr lang="en-US" sz="2800" b="1" dirty="0"/>
            <a:t>Per Capita Cost</a:t>
          </a:r>
        </a:p>
      </dgm:t>
    </dgm:pt>
    <dgm:pt modelId="{925CABE6-5106-4A1F-95E5-F74BA2A7E776}" type="parTrans" cxnId="{19E18C81-9DD5-47C8-B639-2DCE0C6CD913}">
      <dgm:prSet/>
      <dgm:spPr/>
      <dgm:t>
        <a:bodyPr/>
        <a:lstStyle/>
        <a:p>
          <a:endParaRPr lang="en-US"/>
        </a:p>
      </dgm:t>
    </dgm:pt>
    <dgm:pt modelId="{71671696-14E3-43E1-9233-81867A7DCF93}" type="sibTrans" cxnId="{19E18C81-9DD5-47C8-B639-2DCE0C6CD913}">
      <dgm:prSet/>
      <dgm:spPr/>
      <dgm:t>
        <a:bodyPr/>
        <a:lstStyle/>
        <a:p>
          <a:endParaRPr lang="en-US"/>
        </a:p>
      </dgm:t>
    </dgm:pt>
    <dgm:pt modelId="{DE608032-3891-4C3A-8A6B-1FDCA845FCFC}">
      <dgm:prSet phldrT="[Text]" custT="1"/>
      <dgm:spPr/>
      <dgm:t>
        <a:bodyPr/>
        <a:lstStyle/>
        <a:p>
          <a:r>
            <a:rPr lang="en-US" sz="2800" b="1" dirty="0"/>
            <a:t>Provider Satisfaction</a:t>
          </a:r>
        </a:p>
      </dgm:t>
    </dgm:pt>
    <dgm:pt modelId="{959E09E8-D7B7-4DCF-8147-6C0CF2039761}" type="parTrans" cxnId="{D4304512-9B02-4C60-AA0A-12929E7BEF98}">
      <dgm:prSet/>
      <dgm:spPr/>
      <dgm:t>
        <a:bodyPr/>
        <a:lstStyle/>
        <a:p>
          <a:endParaRPr lang="en-US"/>
        </a:p>
      </dgm:t>
    </dgm:pt>
    <dgm:pt modelId="{380B4B16-3D24-4A90-AA85-2E3E0AE89B63}" type="sibTrans" cxnId="{D4304512-9B02-4C60-AA0A-12929E7BEF98}">
      <dgm:prSet/>
      <dgm:spPr/>
      <dgm:t>
        <a:bodyPr/>
        <a:lstStyle/>
        <a:p>
          <a:endParaRPr lang="en-US"/>
        </a:p>
      </dgm:t>
    </dgm:pt>
    <dgm:pt modelId="{4BDFF051-3206-41BA-B8F4-368933650B42}" type="pres">
      <dgm:prSet presAssocID="{C85055A4-529E-4F1B-BC56-D89A1BDCBB32}" presName="Name0" presStyleCnt="0">
        <dgm:presLayoutVars>
          <dgm:dir/>
          <dgm:resizeHandles val="exact"/>
        </dgm:presLayoutVars>
      </dgm:prSet>
      <dgm:spPr/>
    </dgm:pt>
    <dgm:pt modelId="{96168507-465F-44AD-8AD5-BE8B0D23572B}" type="pres">
      <dgm:prSet presAssocID="{C85055A4-529E-4F1B-BC56-D89A1BDCBB32}" presName="bkgdShp" presStyleLbl="alignAccFollowNode1" presStyleIdx="0" presStyleCnt="1"/>
      <dgm:spPr/>
    </dgm:pt>
    <dgm:pt modelId="{6130691F-BFD2-4555-808E-EB029C9C4D48}" type="pres">
      <dgm:prSet presAssocID="{C85055A4-529E-4F1B-BC56-D89A1BDCBB32}" presName="linComp" presStyleCnt="0"/>
      <dgm:spPr/>
    </dgm:pt>
    <dgm:pt modelId="{1529DF30-9D7C-4FB1-B025-4C8B68613C2B}" type="pres">
      <dgm:prSet presAssocID="{A6EB0C44-6867-4608-BB78-3B8AB13124E1}" presName="compNode" presStyleCnt="0"/>
      <dgm:spPr/>
    </dgm:pt>
    <dgm:pt modelId="{6346C331-45B0-4D86-89BF-1564D7ACF749}" type="pres">
      <dgm:prSet presAssocID="{A6EB0C44-6867-4608-BB78-3B8AB13124E1}" presName="node" presStyleLbl="node1" presStyleIdx="0" presStyleCnt="4" custScaleY="45904" custLinFactNeighborY="-40653">
        <dgm:presLayoutVars>
          <dgm:bulletEnabled val="1"/>
        </dgm:presLayoutVars>
      </dgm:prSet>
      <dgm:spPr/>
    </dgm:pt>
    <dgm:pt modelId="{7C189642-1B45-45BA-B2E3-83BA4823D240}" type="pres">
      <dgm:prSet presAssocID="{A6EB0C44-6867-4608-BB78-3B8AB13124E1}" presName="invisiNode" presStyleLbl="node1" presStyleIdx="0" presStyleCnt="4"/>
      <dgm:spPr/>
    </dgm:pt>
    <dgm:pt modelId="{3B9D2558-F7BF-4950-8B61-67374BD72862}" type="pres">
      <dgm:prSet presAssocID="{A6EB0C44-6867-4608-BB78-3B8AB13124E1}" presName="imagNode" presStyleLbl="fgImgPlace1" presStyleIdx="0" presStyleCnt="4" custLinFactNeighborY="-21672"/>
      <dgm:spPr>
        <a:blipFill>
          <a:blip xmlns:r="http://schemas.openxmlformats.org/officeDocument/2006/relationships" r:embed="rId1">
            <a:extLst>
              <a:ext uri="{28A0092B-C50C-407E-A947-70E740481C1C}">
                <a14:useLocalDpi xmlns:a14="http://schemas.microsoft.com/office/drawing/2010/main" val="0"/>
              </a:ext>
            </a:extLst>
          </a:blip>
          <a:srcRect/>
          <a:stretch>
            <a:fillRect t="-4000" b="-4000"/>
          </a:stretch>
        </a:blipFill>
      </dgm:spPr>
    </dgm:pt>
    <dgm:pt modelId="{7F235EE0-05F1-4A9F-A79A-3CED9B447234}" type="pres">
      <dgm:prSet presAssocID="{D38075BD-AE2F-4881-A313-8D449A3E276A}" presName="sibTrans" presStyleLbl="sibTrans2D1" presStyleIdx="0" presStyleCnt="0"/>
      <dgm:spPr/>
    </dgm:pt>
    <dgm:pt modelId="{FA018BFB-F4EB-4472-94F5-0F6A7D5D63F0}" type="pres">
      <dgm:prSet presAssocID="{34BCE0E8-FC72-43F7-9A6F-A894B5E26AD0}" presName="compNode" presStyleCnt="0"/>
      <dgm:spPr/>
    </dgm:pt>
    <dgm:pt modelId="{330538FA-46A3-437E-A4B4-74584F7B9090}" type="pres">
      <dgm:prSet presAssocID="{34BCE0E8-FC72-43F7-9A6F-A894B5E26AD0}" presName="node" presStyleLbl="node1" presStyleIdx="1" presStyleCnt="4" custScaleY="45904" custLinFactNeighborY="-40653">
        <dgm:presLayoutVars>
          <dgm:bulletEnabled val="1"/>
        </dgm:presLayoutVars>
      </dgm:prSet>
      <dgm:spPr/>
    </dgm:pt>
    <dgm:pt modelId="{ED9C4466-62AC-4EC5-A2F3-26D1EBE1FB72}" type="pres">
      <dgm:prSet presAssocID="{34BCE0E8-FC72-43F7-9A6F-A894B5E26AD0}" presName="invisiNode" presStyleLbl="node1" presStyleIdx="1" presStyleCnt="4"/>
      <dgm:spPr/>
    </dgm:pt>
    <dgm:pt modelId="{80752C1F-713D-4DA3-9CAF-4ECB06894335}" type="pres">
      <dgm:prSet presAssocID="{34BCE0E8-FC72-43F7-9A6F-A894B5E26AD0}" presName="imagNode" presStyleLbl="fgImgPlace1" presStyleIdx="1" presStyleCnt="4" custLinFactNeighborY="-21672"/>
      <dgm:spPr>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dgm:spPr>
    </dgm:pt>
    <dgm:pt modelId="{C4CCA5C0-DCC8-44B4-A091-6C13B4A87FD4}" type="pres">
      <dgm:prSet presAssocID="{02BED4A2-6DDA-4FD7-BCF6-91E95CF54E27}" presName="sibTrans" presStyleLbl="sibTrans2D1" presStyleIdx="0" presStyleCnt="0"/>
      <dgm:spPr/>
    </dgm:pt>
    <dgm:pt modelId="{A5EF5452-C30B-430F-914A-0B071A41A672}" type="pres">
      <dgm:prSet presAssocID="{EAC2396C-8950-4482-9FDE-080684F77068}" presName="compNode" presStyleCnt="0"/>
      <dgm:spPr/>
    </dgm:pt>
    <dgm:pt modelId="{7E607F6C-01CF-4C55-BDC1-4DA37E54B77F}" type="pres">
      <dgm:prSet presAssocID="{EAC2396C-8950-4482-9FDE-080684F77068}" presName="node" presStyleLbl="node1" presStyleIdx="2" presStyleCnt="4" custScaleY="45904" custLinFactNeighborY="-40653">
        <dgm:presLayoutVars>
          <dgm:bulletEnabled val="1"/>
        </dgm:presLayoutVars>
      </dgm:prSet>
      <dgm:spPr/>
    </dgm:pt>
    <dgm:pt modelId="{26DF95FF-1754-4ECD-BFA3-DA6153B12950}" type="pres">
      <dgm:prSet presAssocID="{EAC2396C-8950-4482-9FDE-080684F77068}" presName="invisiNode" presStyleLbl="node1" presStyleIdx="2" presStyleCnt="4"/>
      <dgm:spPr/>
    </dgm:pt>
    <dgm:pt modelId="{761BEE11-8AC2-4CB1-994E-5F6A3656DC14}" type="pres">
      <dgm:prSet presAssocID="{EAC2396C-8950-4482-9FDE-080684F77068}" presName="imagNode" presStyleLbl="fgImgPlace1" presStyleIdx="2" presStyleCnt="4" custLinFactNeighborY="-21672"/>
      <dgm:spPr>
        <a:blipFill>
          <a:blip xmlns:r="http://schemas.openxmlformats.org/officeDocument/2006/relationships" r:embed="rId3">
            <a:extLst>
              <a:ext uri="{28A0092B-C50C-407E-A947-70E740481C1C}">
                <a14:useLocalDpi xmlns:a14="http://schemas.microsoft.com/office/drawing/2010/main" val="0"/>
              </a:ext>
            </a:extLst>
          </a:blip>
          <a:srcRect/>
          <a:stretch>
            <a:fillRect l="-11000" r="-11000"/>
          </a:stretch>
        </a:blipFill>
      </dgm:spPr>
    </dgm:pt>
    <dgm:pt modelId="{2AEB637E-B9C9-48A4-9061-A6814F4D692C}" type="pres">
      <dgm:prSet presAssocID="{71671696-14E3-43E1-9233-81867A7DCF93}" presName="sibTrans" presStyleLbl="sibTrans2D1" presStyleIdx="0" presStyleCnt="0"/>
      <dgm:spPr/>
    </dgm:pt>
    <dgm:pt modelId="{7CA55FE6-AE98-4FA7-99BF-46573FE87410}" type="pres">
      <dgm:prSet presAssocID="{DE608032-3891-4C3A-8A6B-1FDCA845FCFC}" presName="compNode" presStyleCnt="0"/>
      <dgm:spPr/>
    </dgm:pt>
    <dgm:pt modelId="{0EDB03F4-C3D2-4395-AE83-98A312192E66}" type="pres">
      <dgm:prSet presAssocID="{DE608032-3891-4C3A-8A6B-1FDCA845FCFC}" presName="node" presStyleLbl="node1" presStyleIdx="3" presStyleCnt="4" custScaleY="45904" custLinFactNeighborY="-40653">
        <dgm:presLayoutVars>
          <dgm:bulletEnabled val="1"/>
        </dgm:presLayoutVars>
      </dgm:prSet>
      <dgm:spPr/>
    </dgm:pt>
    <dgm:pt modelId="{5BA8439A-9BEC-4739-887A-42AC16B17A18}" type="pres">
      <dgm:prSet presAssocID="{DE608032-3891-4C3A-8A6B-1FDCA845FCFC}" presName="invisiNode" presStyleLbl="node1" presStyleIdx="3" presStyleCnt="4"/>
      <dgm:spPr/>
    </dgm:pt>
    <dgm:pt modelId="{010F9DA1-02BB-4041-BC7D-A125067A1E98}" type="pres">
      <dgm:prSet presAssocID="{DE608032-3891-4C3A-8A6B-1FDCA845FCFC}" presName="imagNode" presStyleLbl="fgImgPlace1" presStyleIdx="3" presStyleCnt="4" custLinFactNeighborY="-21672"/>
      <dgm:spPr>
        <a:blipFill>
          <a:blip xmlns:r="http://schemas.openxmlformats.org/officeDocument/2006/relationships" r:embed="rId4">
            <a:extLst>
              <a:ext uri="{28A0092B-C50C-407E-A947-70E740481C1C}">
                <a14:useLocalDpi xmlns:a14="http://schemas.microsoft.com/office/drawing/2010/main" val="0"/>
              </a:ext>
            </a:extLst>
          </a:blip>
          <a:srcRect/>
          <a:stretch>
            <a:fillRect t="-5000" b="-5000"/>
          </a:stretch>
        </a:blipFill>
      </dgm:spPr>
    </dgm:pt>
  </dgm:ptLst>
  <dgm:cxnLst>
    <dgm:cxn modelId="{EC979C08-A206-4AD2-9375-0E46A4D0F485}" type="presOf" srcId="{D38075BD-AE2F-4881-A313-8D449A3E276A}" destId="{7F235EE0-05F1-4A9F-A79A-3CED9B447234}" srcOrd="0" destOrd="0" presId="urn:microsoft.com/office/officeart/2005/8/layout/pList2"/>
    <dgm:cxn modelId="{1847420A-A810-4329-9BF2-ED0B50A9C496}" type="presOf" srcId="{34BCE0E8-FC72-43F7-9A6F-A894B5E26AD0}" destId="{330538FA-46A3-437E-A4B4-74584F7B9090}" srcOrd="0" destOrd="0" presId="urn:microsoft.com/office/officeart/2005/8/layout/pList2"/>
    <dgm:cxn modelId="{D4304512-9B02-4C60-AA0A-12929E7BEF98}" srcId="{C85055A4-529E-4F1B-BC56-D89A1BDCBB32}" destId="{DE608032-3891-4C3A-8A6B-1FDCA845FCFC}" srcOrd="3" destOrd="0" parTransId="{959E09E8-D7B7-4DCF-8147-6C0CF2039761}" sibTransId="{380B4B16-3D24-4A90-AA85-2E3E0AE89B63}"/>
    <dgm:cxn modelId="{4BDC2B20-2F74-41DC-8D90-F2D3055A5FA9}" type="presOf" srcId="{A6EB0C44-6867-4608-BB78-3B8AB13124E1}" destId="{6346C331-45B0-4D86-89BF-1564D7ACF749}" srcOrd="0" destOrd="0" presId="urn:microsoft.com/office/officeart/2005/8/layout/pList2"/>
    <dgm:cxn modelId="{DCD12F3F-EC5D-4CFD-A863-D060EF8BC3B8}" type="presOf" srcId="{EAC2396C-8950-4482-9FDE-080684F77068}" destId="{7E607F6C-01CF-4C55-BDC1-4DA37E54B77F}" srcOrd="0" destOrd="0" presId="urn:microsoft.com/office/officeart/2005/8/layout/pList2"/>
    <dgm:cxn modelId="{20E44B43-8D2C-461A-BA2E-0C9670611F46}" srcId="{C85055A4-529E-4F1B-BC56-D89A1BDCBB32}" destId="{A6EB0C44-6867-4608-BB78-3B8AB13124E1}" srcOrd="0" destOrd="0" parTransId="{035C1DEB-F119-4BD6-8137-24D465C2DEF1}" sibTransId="{D38075BD-AE2F-4881-A313-8D449A3E276A}"/>
    <dgm:cxn modelId="{19E18C81-9DD5-47C8-B639-2DCE0C6CD913}" srcId="{C85055A4-529E-4F1B-BC56-D89A1BDCBB32}" destId="{EAC2396C-8950-4482-9FDE-080684F77068}" srcOrd="2" destOrd="0" parTransId="{925CABE6-5106-4A1F-95E5-F74BA2A7E776}" sibTransId="{71671696-14E3-43E1-9233-81867A7DCF93}"/>
    <dgm:cxn modelId="{586CDB9C-4432-47B4-9A93-6B7BEFE04207}" type="presOf" srcId="{71671696-14E3-43E1-9233-81867A7DCF93}" destId="{2AEB637E-B9C9-48A4-9061-A6814F4D692C}" srcOrd="0" destOrd="0" presId="urn:microsoft.com/office/officeart/2005/8/layout/pList2"/>
    <dgm:cxn modelId="{8F3A06E6-3909-4F63-9C4D-85E5AA9B042B}" type="presOf" srcId="{C85055A4-529E-4F1B-BC56-D89A1BDCBB32}" destId="{4BDFF051-3206-41BA-B8F4-368933650B42}" srcOrd="0" destOrd="0" presId="urn:microsoft.com/office/officeart/2005/8/layout/pList2"/>
    <dgm:cxn modelId="{9F0664F7-7129-4396-93C9-FEF00533129F}" type="presOf" srcId="{02BED4A2-6DDA-4FD7-BCF6-91E95CF54E27}" destId="{C4CCA5C0-DCC8-44B4-A091-6C13B4A87FD4}" srcOrd="0" destOrd="0" presId="urn:microsoft.com/office/officeart/2005/8/layout/pList2"/>
    <dgm:cxn modelId="{FEF2B1F7-B1E8-462A-A966-FC12EEC4B19E}" srcId="{C85055A4-529E-4F1B-BC56-D89A1BDCBB32}" destId="{34BCE0E8-FC72-43F7-9A6F-A894B5E26AD0}" srcOrd="1" destOrd="0" parTransId="{93FC2E9E-E80F-4E81-8CA7-193F28B61B3B}" sibTransId="{02BED4A2-6DDA-4FD7-BCF6-91E95CF54E27}"/>
    <dgm:cxn modelId="{673DC6FA-AFEC-466D-B25F-F2084451855C}" type="presOf" srcId="{DE608032-3891-4C3A-8A6B-1FDCA845FCFC}" destId="{0EDB03F4-C3D2-4395-AE83-98A312192E66}" srcOrd="0" destOrd="0" presId="urn:microsoft.com/office/officeart/2005/8/layout/pList2"/>
    <dgm:cxn modelId="{A567F440-D458-4444-978B-30D27570336E}" type="presParOf" srcId="{4BDFF051-3206-41BA-B8F4-368933650B42}" destId="{96168507-465F-44AD-8AD5-BE8B0D23572B}" srcOrd="0" destOrd="0" presId="urn:microsoft.com/office/officeart/2005/8/layout/pList2"/>
    <dgm:cxn modelId="{9A068190-19D7-4501-A20A-E0E7FBACD739}" type="presParOf" srcId="{4BDFF051-3206-41BA-B8F4-368933650B42}" destId="{6130691F-BFD2-4555-808E-EB029C9C4D48}" srcOrd="1" destOrd="0" presId="urn:microsoft.com/office/officeart/2005/8/layout/pList2"/>
    <dgm:cxn modelId="{1808A575-85FA-4C2F-B5A9-C69D8A1891E2}" type="presParOf" srcId="{6130691F-BFD2-4555-808E-EB029C9C4D48}" destId="{1529DF30-9D7C-4FB1-B025-4C8B68613C2B}" srcOrd="0" destOrd="0" presId="urn:microsoft.com/office/officeart/2005/8/layout/pList2"/>
    <dgm:cxn modelId="{F5BDA397-D016-44E2-8338-651BDA79317C}" type="presParOf" srcId="{1529DF30-9D7C-4FB1-B025-4C8B68613C2B}" destId="{6346C331-45B0-4D86-89BF-1564D7ACF749}" srcOrd="0" destOrd="0" presId="urn:microsoft.com/office/officeart/2005/8/layout/pList2"/>
    <dgm:cxn modelId="{1AB72475-A328-4293-97C1-291E6B560147}" type="presParOf" srcId="{1529DF30-9D7C-4FB1-B025-4C8B68613C2B}" destId="{7C189642-1B45-45BA-B2E3-83BA4823D240}" srcOrd="1" destOrd="0" presId="urn:microsoft.com/office/officeart/2005/8/layout/pList2"/>
    <dgm:cxn modelId="{DA29405D-85B8-40FF-855F-2002AED261ED}" type="presParOf" srcId="{1529DF30-9D7C-4FB1-B025-4C8B68613C2B}" destId="{3B9D2558-F7BF-4950-8B61-67374BD72862}" srcOrd="2" destOrd="0" presId="urn:microsoft.com/office/officeart/2005/8/layout/pList2"/>
    <dgm:cxn modelId="{B201E1FA-DBA1-4B0F-8755-579B3E376868}" type="presParOf" srcId="{6130691F-BFD2-4555-808E-EB029C9C4D48}" destId="{7F235EE0-05F1-4A9F-A79A-3CED9B447234}" srcOrd="1" destOrd="0" presId="urn:microsoft.com/office/officeart/2005/8/layout/pList2"/>
    <dgm:cxn modelId="{D81700D1-1D21-42C8-84DA-7A3261AC2F4C}" type="presParOf" srcId="{6130691F-BFD2-4555-808E-EB029C9C4D48}" destId="{FA018BFB-F4EB-4472-94F5-0F6A7D5D63F0}" srcOrd="2" destOrd="0" presId="urn:microsoft.com/office/officeart/2005/8/layout/pList2"/>
    <dgm:cxn modelId="{B839553B-E766-4ED4-AE9D-44A3AE5A1712}" type="presParOf" srcId="{FA018BFB-F4EB-4472-94F5-0F6A7D5D63F0}" destId="{330538FA-46A3-437E-A4B4-74584F7B9090}" srcOrd="0" destOrd="0" presId="urn:microsoft.com/office/officeart/2005/8/layout/pList2"/>
    <dgm:cxn modelId="{10983A70-18AA-40BA-A2E3-689A9D1AEDA7}" type="presParOf" srcId="{FA018BFB-F4EB-4472-94F5-0F6A7D5D63F0}" destId="{ED9C4466-62AC-4EC5-A2F3-26D1EBE1FB72}" srcOrd="1" destOrd="0" presId="urn:microsoft.com/office/officeart/2005/8/layout/pList2"/>
    <dgm:cxn modelId="{A6804084-3A50-4D46-9F0A-42EA760A2B76}" type="presParOf" srcId="{FA018BFB-F4EB-4472-94F5-0F6A7D5D63F0}" destId="{80752C1F-713D-4DA3-9CAF-4ECB06894335}" srcOrd="2" destOrd="0" presId="urn:microsoft.com/office/officeart/2005/8/layout/pList2"/>
    <dgm:cxn modelId="{3DE51F92-26F6-426E-B6EA-AC228D904AF2}" type="presParOf" srcId="{6130691F-BFD2-4555-808E-EB029C9C4D48}" destId="{C4CCA5C0-DCC8-44B4-A091-6C13B4A87FD4}" srcOrd="3" destOrd="0" presId="urn:microsoft.com/office/officeart/2005/8/layout/pList2"/>
    <dgm:cxn modelId="{8EFC528C-7A81-4F70-8125-EFF08C0B7BFD}" type="presParOf" srcId="{6130691F-BFD2-4555-808E-EB029C9C4D48}" destId="{A5EF5452-C30B-430F-914A-0B071A41A672}" srcOrd="4" destOrd="0" presId="urn:microsoft.com/office/officeart/2005/8/layout/pList2"/>
    <dgm:cxn modelId="{B9D077A8-883E-434A-B277-DDCB381638C9}" type="presParOf" srcId="{A5EF5452-C30B-430F-914A-0B071A41A672}" destId="{7E607F6C-01CF-4C55-BDC1-4DA37E54B77F}" srcOrd="0" destOrd="0" presId="urn:microsoft.com/office/officeart/2005/8/layout/pList2"/>
    <dgm:cxn modelId="{989BDA96-3274-4DD2-975C-A85B5DB3AAEE}" type="presParOf" srcId="{A5EF5452-C30B-430F-914A-0B071A41A672}" destId="{26DF95FF-1754-4ECD-BFA3-DA6153B12950}" srcOrd="1" destOrd="0" presId="urn:microsoft.com/office/officeart/2005/8/layout/pList2"/>
    <dgm:cxn modelId="{F9C0F63A-AFE0-43DF-9F8D-FADD025DB285}" type="presParOf" srcId="{A5EF5452-C30B-430F-914A-0B071A41A672}" destId="{761BEE11-8AC2-4CB1-994E-5F6A3656DC14}" srcOrd="2" destOrd="0" presId="urn:microsoft.com/office/officeart/2005/8/layout/pList2"/>
    <dgm:cxn modelId="{C6208346-579D-4DF6-9301-BD1639450CE1}" type="presParOf" srcId="{6130691F-BFD2-4555-808E-EB029C9C4D48}" destId="{2AEB637E-B9C9-48A4-9061-A6814F4D692C}" srcOrd="5" destOrd="0" presId="urn:microsoft.com/office/officeart/2005/8/layout/pList2"/>
    <dgm:cxn modelId="{84EBA9CC-D1B0-4073-9EFD-DE2DC7D9096D}" type="presParOf" srcId="{6130691F-BFD2-4555-808E-EB029C9C4D48}" destId="{7CA55FE6-AE98-4FA7-99BF-46573FE87410}" srcOrd="6" destOrd="0" presId="urn:microsoft.com/office/officeart/2005/8/layout/pList2"/>
    <dgm:cxn modelId="{1579C898-2127-4BA5-996B-E15F8A24208C}" type="presParOf" srcId="{7CA55FE6-AE98-4FA7-99BF-46573FE87410}" destId="{0EDB03F4-C3D2-4395-AE83-98A312192E66}" srcOrd="0" destOrd="0" presId="urn:microsoft.com/office/officeart/2005/8/layout/pList2"/>
    <dgm:cxn modelId="{E8A28D8E-2E57-4049-9B28-7248CFE20CEC}" type="presParOf" srcId="{7CA55FE6-AE98-4FA7-99BF-46573FE87410}" destId="{5BA8439A-9BEC-4739-887A-42AC16B17A18}" srcOrd="1" destOrd="0" presId="urn:microsoft.com/office/officeart/2005/8/layout/pList2"/>
    <dgm:cxn modelId="{7914EE64-0432-42CF-B8C5-77B098E29B24}" type="presParOf" srcId="{7CA55FE6-AE98-4FA7-99BF-46573FE87410}" destId="{010F9DA1-02BB-4041-BC7D-A125067A1E98}" srcOrd="2" destOrd="0" presId="urn:microsoft.com/office/officeart/2005/8/layout/p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99C5A-9C65-4613-A5A1-85FC01047AE2}" type="doc">
      <dgm:prSet loTypeId="urn:microsoft.com/office/officeart/2005/8/layout/vList5" loCatId="list" qsTypeId="urn:microsoft.com/office/officeart/2005/8/quickstyle/simple2" qsCatId="simple" csTypeId="urn:microsoft.com/office/officeart/2005/8/colors/colorful5" csCatId="colorful" phldr="1"/>
      <dgm:spPr/>
      <dgm:t>
        <a:bodyPr/>
        <a:lstStyle/>
        <a:p>
          <a:endParaRPr lang="en-US"/>
        </a:p>
      </dgm:t>
    </dgm:pt>
    <dgm:pt modelId="{C478BE02-0F2E-48BA-9F22-73D75B793E1A}">
      <dgm:prSet/>
      <dgm:spPr/>
      <dgm:t>
        <a:bodyPr/>
        <a:lstStyle/>
        <a:p>
          <a:pPr algn="r"/>
          <a:r>
            <a:rPr lang="en-US" dirty="0"/>
            <a:t>Define</a:t>
          </a:r>
        </a:p>
      </dgm:t>
    </dgm:pt>
    <dgm:pt modelId="{ADAA6B4E-02E5-46DF-9BE2-34D01A5650C2}" type="parTrans" cxnId="{1D2660C5-15BA-4519-A0EF-ADC05CB74551}">
      <dgm:prSet/>
      <dgm:spPr/>
      <dgm:t>
        <a:bodyPr/>
        <a:lstStyle/>
        <a:p>
          <a:endParaRPr lang="en-US"/>
        </a:p>
      </dgm:t>
    </dgm:pt>
    <dgm:pt modelId="{0EA2117B-6081-40F7-A9BD-5F407ECC2ED8}" type="sibTrans" cxnId="{1D2660C5-15BA-4519-A0EF-ADC05CB74551}">
      <dgm:prSet/>
      <dgm:spPr/>
      <dgm:t>
        <a:bodyPr/>
        <a:lstStyle/>
        <a:p>
          <a:endParaRPr lang="en-US"/>
        </a:p>
      </dgm:t>
    </dgm:pt>
    <dgm:pt modelId="{E73662C2-EE89-40D3-99A4-5932E7FF1AC6}">
      <dgm:prSet/>
      <dgm:spPr/>
      <dgm:t>
        <a:bodyPr/>
        <a:lstStyle/>
        <a:p>
          <a:pPr>
            <a:buNone/>
          </a:pPr>
          <a:r>
            <a:rPr lang="en-US" dirty="0"/>
            <a:t>the population</a:t>
          </a:r>
        </a:p>
      </dgm:t>
    </dgm:pt>
    <dgm:pt modelId="{900A8C01-FD02-448E-9BE1-868404125AFA}" type="parTrans" cxnId="{D7D19DCA-1E90-4C1B-AF61-0D59FBC65840}">
      <dgm:prSet/>
      <dgm:spPr/>
      <dgm:t>
        <a:bodyPr/>
        <a:lstStyle/>
        <a:p>
          <a:endParaRPr lang="en-US"/>
        </a:p>
      </dgm:t>
    </dgm:pt>
    <dgm:pt modelId="{3E98A561-0AA2-4E5B-8B7F-46D8DF24A5D0}" type="sibTrans" cxnId="{D7D19DCA-1E90-4C1B-AF61-0D59FBC65840}">
      <dgm:prSet/>
      <dgm:spPr/>
      <dgm:t>
        <a:bodyPr/>
        <a:lstStyle/>
        <a:p>
          <a:endParaRPr lang="en-US"/>
        </a:p>
      </dgm:t>
    </dgm:pt>
    <dgm:pt modelId="{D2E09A1E-CF0B-401B-A53F-8EB9B5BC089E}">
      <dgm:prSet/>
      <dgm:spPr/>
      <dgm:t>
        <a:bodyPr/>
        <a:lstStyle/>
        <a:p>
          <a:pPr algn="r"/>
          <a:r>
            <a:rPr lang="en-US" dirty="0"/>
            <a:t>Identify</a:t>
          </a:r>
        </a:p>
      </dgm:t>
    </dgm:pt>
    <dgm:pt modelId="{9F76CF89-66C3-4FF6-A12D-C08E80E570C2}" type="parTrans" cxnId="{9D0F894D-C81A-4598-AB93-C35E1013FD3D}">
      <dgm:prSet/>
      <dgm:spPr/>
      <dgm:t>
        <a:bodyPr/>
        <a:lstStyle/>
        <a:p>
          <a:endParaRPr lang="en-US"/>
        </a:p>
      </dgm:t>
    </dgm:pt>
    <dgm:pt modelId="{C5D80C6D-9D4D-40C3-9594-597CFEC46B76}" type="sibTrans" cxnId="{9D0F894D-C81A-4598-AB93-C35E1013FD3D}">
      <dgm:prSet/>
      <dgm:spPr/>
      <dgm:t>
        <a:bodyPr/>
        <a:lstStyle/>
        <a:p>
          <a:endParaRPr lang="en-US"/>
        </a:p>
      </dgm:t>
    </dgm:pt>
    <dgm:pt modelId="{B55EDEBB-8546-4B28-925B-CFC60ED420F9}">
      <dgm:prSet/>
      <dgm:spPr/>
      <dgm:t>
        <a:bodyPr/>
        <a:lstStyle/>
        <a:p>
          <a:pPr>
            <a:buNone/>
          </a:pPr>
          <a:r>
            <a:rPr lang="en-US" dirty="0"/>
            <a:t>gaps in care</a:t>
          </a:r>
        </a:p>
      </dgm:t>
    </dgm:pt>
    <dgm:pt modelId="{80659D43-9E98-4DE7-B776-EA8F9B730733}" type="parTrans" cxnId="{38252DA6-E9D0-42FB-A2B8-92C97E224459}">
      <dgm:prSet/>
      <dgm:spPr/>
      <dgm:t>
        <a:bodyPr/>
        <a:lstStyle/>
        <a:p>
          <a:endParaRPr lang="en-US"/>
        </a:p>
      </dgm:t>
    </dgm:pt>
    <dgm:pt modelId="{DE292482-E273-4E87-A5F5-4B766D4029BE}" type="sibTrans" cxnId="{38252DA6-E9D0-42FB-A2B8-92C97E224459}">
      <dgm:prSet/>
      <dgm:spPr/>
      <dgm:t>
        <a:bodyPr/>
        <a:lstStyle/>
        <a:p>
          <a:endParaRPr lang="en-US"/>
        </a:p>
      </dgm:t>
    </dgm:pt>
    <dgm:pt modelId="{F87E6D35-1478-46D1-9683-BD29DDD1604A}">
      <dgm:prSet/>
      <dgm:spPr/>
      <dgm:t>
        <a:bodyPr/>
        <a:lstStyle/>
        <a:p>
          <a:pPr algn="r"/>
          <a:r>
            <a:rPr lang="en-US" dirty="0"/>
            <a:t>Stratify</a:t>
          </a:r>
        </a:p>
      </dgm:t>
    </dgm:pt>
    <dgm:pt modelId="{8E259B34-BF50-4453-B830-F97B2764A60B}" type="parTrans" cxnId="{C86B4BB0-72CC-40BB-83A5-7207041AF790}">
      <dgm:prSet/>
      <dgm:spPr/>
      <dgm:t>
        <a:bodyPr/>
        <a:lstStyle/>
        <a:p>
          <a:endParaRPr lang="en-US"/>
        </a:p>
      </dgm:t>
    </dgm:pt>
    <dgm:pt modelId="{F580A950-FB12-4A1F-ACEC-0B27FA32531B}" type="sibTrans" cxnId="{C86B4BB0-72CC-40BB-83A5-7207041AF790}">
      <dgm:prSet/>
      <dgm:spPr/>
      <dgm:t>
        <a:bodyPr/>
        <a:lstStyle/>
        <a:p>
          <a:endParaRPr lang="en-US"/>
        </a:p>
      </dgm:t>
    </dgm:pt>
    <dgm:pt modelId="{ABF0354D-E606-4C83-B8BB-46269F83F810}">
      <dgm:prSet/>
      <dgm:spPr/>
      <dgm:t>
        <a:bodyPr/>
        <a:lstStyle/>
        <a:p>
          <a:pPr>
            <a:buNone/>
          </a:pPr>
          <a:r>
            <a:rPr lang="en-US" dirty="0"/>
            <a:t>risk</a:t>
          </a:r>
        </a:p>
      </dgm:t>
    </dgm:pt>
    <dgm:pt modelId="{EAF046EE-C54F-4567-A4F0-1D4FFC8FA95B}" type="parTrans" cxnId="{BC9C3DCF-386D-4823-ADC2-66E60FB9908A}">
      <dgm:prSet/>
      <dgm:spPr/>
      <dgm:t>
        <a:bodyPr/>
        <a:lstStyle/>
        <a:p>
          <a:endParaRPr lang="en-US"/>
        </a:p>
      </dgm:t>
    </dgm:pt>
    <dgm:pt modelId="{361C1F85-878A-4FB8-A89E-0CFDF065A7FA}" type="sibTrans" cxnId="{BC9C3DCF-386D-4823-ADC2-66E60FB9908A}">
      <dgm:prSet/>
      <dgm:spPr/>
      <dgm:t>
        <a:bodyPr/>
        <a:lstStyle/>
        <a:p>
          <a:endParaRPr lang="en-US"/>
        </a:p>
      </dgm:t>
    </dgm:pt>
    <dgm:pt modelId="{AAB59C0C-7A31-4B5B-8E5B-167BC1C5B2AA}">
      <dgm:prSet/>
      <dgm:spPr/>
      <dgm:t>
        <a:bodyPr/>
        <a:lstStyle/>
        <a:p>
          <a:pPr algn="r"/>
          <a:r>
            <a:rPr lang="en-US" dirty="0"/>
            <a:t>Engage</a:t>
          </a:r>
        </a:p>
      </dgm:t>
    </dgm:pt>
    <dgm:pt modelId="{2A68A335-DE47-4C22-8C2B-6F5F166F5EBB}" type="parTrans" cxnId="{E71FEA5A-BB14-4BA5-9DB3-75300F708470}">
      <dgm:prSet/>
      <dgm:spPr/>
      <dgm:t>
        <a:bodyPr/>
        <a:lstStyle/>
        <a:p>
          <a:endParaRPr lang="en-US"/>
        </a:p>
      </dgm:t>
    </dgm:pt>
    <dgm:pt modelId="{C1AFF9B8-5B82-47C3-B69A-737114F5FC65}" type="sibTrans" cxnId="{E71FEA5A-BB14-4BA5-9DB3-75300F708470}">
      <dgm:prSet/>
      <dgm:spPr/>
      <dgm:t>
        <a:bodyPr/>
        <a:lstStyle/>
        <a:p>
          <a:endParaRPr lang="en-US"/>
        </a:p>
      </dgm:t>
    </dgm:pt>
    <dgm:pt modelId="{2893F104-CBC5-474E-A84D-C6FBE408C703}">
      <dgm:prSet/>
      <dgm:spPr/>
      <dgm:t>
        <a:bodyPr/>
        <a:lstStyle/>
        <a:p>
          <a:pPr>
            <a:buNone/>
          </a:pPr>
          <a:r>
            <a:rPr lang="en-US" dirty="0"/>
            <a:t>patients</a:t>
          </a:r>
        </a:p>
      </dgm:t>
    </dgm:pt>
    <dgm:pt modelId="{1B339787-497D-4C0D-A8AA-30CD45C6CE4D}" type="parTrans" cxnId="{7D16EE1C-059C-4AED-8C04-42C2E5902EAF}">
      <dgm:prSet/>
      <dgm:spPr/>
      <dgm:t>
        <a:bodyPr/>
        <a:lstStyle/>
        <a:p>
          <a:endParaRPr lang="en-US"/>
        </a:p>
      </dgm:t>
    </dgm:pt>
    <dgm:pt modelId="{AAA929C6-0AF8-45AA-B44F-14E619A5A64A}" type="sibTrans" cxnId="{7D16EE1C-059C-4AED-8C04-42C2E5902EAF}">
      <dgm:prSet/>
      <dgm:spPr/>
      <dgm:t>
        <a:bodyPr/>
        <a:lstStyle/>
        <a:p>
          <a:endParaRPr lang="en-US"/>
        </a:p>
      </dgm:t>
    </dgm:pt>
    <dgm:pt modelId="{B50A05EB-AAF7-4CF2-9176-07851233A559}">
      <dgm:prSet/>
      <dgm:spPr/>
      <dgm:t>
        <a:bodyPr/>
        <a:lstStyle/>
        <a:p>
          <a:pPr algn="r"/>
          <a:r>
            <a:rPr lang="en-US"/>
            <a:t>Manage</a:t>
          </a:r>
        </a:p>
      </dgm:t>
    </dgm:pt>
    <dgm:pt modelId="{A5BBB8D7-93A1-4832-BBDD-6EC1F72C3595}" type="parTrans" cxnId="{693256D9-562D-40A8-83A5-AE1B515D1BAF}">
      <dgm:prSet/>
      <dgm:spPr/>
      <dgm:t>
        <a:bodyPr/>
        <a:lstStyle/>
        <a:p>
          <a:endParaRPr lang="en-US"/>
        </a:p>
      </dgm:t>
    </dgm:pt>
    <dgm:pt modelId="{B9AB10FB-55A7-42E1-B728-318F365E2A0D}" type="sibTrans" cxnId="{693256D9-562D-40A8-83A5-AE1B515D1BAF}">
      <dgm:prSet/>
      <dgm:spPr/>
      <dgm:t>
        <a:bodyPr/>
        <a:lstStyle/>
        <a:p>
          <a:endParaRPr lang="en-US"/>
        </a:p>
      </dgm:t>
    </dgm:pt>
    <dgm:pt modelId="{34051712-E938-4CEC-B026-C11733870A53}">
      <dgm:prSet/>
      <dgm:spPr/>
      <dgm:t>
        <a:bodyPr/>
        <a:lstStyle/>
        <a:p>
          <a:pPr>
            <a:buNone/>
          </a:pPr>
          <a:r>
            <a:rPr lang="en-US" dirty="0"/>
            <a:t>care</a:t>
          </a:r>
        </a:p>
      </dgm:t>
    </dgm:pt>
    <dgm:pt modelId="{3CFAE699-FEAF-4986-BC3A-3B05BF9CF6D6}" type="parTrans" cxnId="{01255038-1949-4C1F-B180-08DE8AEC75CC}">
      <dgm:prSet/>
      <dgm:spPr/>
      <dgm:t>
        <a:bodyPr/>
        <a:lstStyle/>
        <a:p>
          <a:endParaRPr lang="en-US"/>
        </a:p>
      </dgm:t>
    </dgm:pt>
    <dgm:pt modelId="{787B9724-49AD-47FC-8442-730C05E300F4}" type="sibTrans" cxnId="{01255038-1949-4C1F-B180-08DE8AEC75CC}">
      <dgm:prSet/>
      <dgm:spPr/>
      <dgm:t>
        <a:bodyPr/>
        <a:lstStyle/>
        <a:p>
          <a:endParaRPr lang="en-US"/>
        </a:p>
      </dgm:t>
    </dgm:pt>
    <dgm:pt modelId="{567EF212-E9F5-4257-A637-2871CDEB471F}">
      <dgm:prSet/>
      <dgm:spPr/>
      <dgm:t>
        <a:bodyPr/>
        <a:lstStyle/>
        <a:p>
          <a:pPr algn="r"/>
          <a:r>
            <a:rPr lang="en-US" dirty="0"/>
            <a:t>Measure</a:t>
          </a:r>
        </a:p>
      </dgm:t>
    </dgm:pt>
    <dgm:pt modelId="{8C104FF0-45C6-40A2-8DE5-395269987665}" type="parTrans" cxnId="{1E878408-5009-4F0A-ADF0-8AC5FD6F298C}">
      <dgm:prSet/>
      <dgm:spPr/>
      <dgm:t>
        <a:bodyPr/>
        <a:lstStyle/>
        <a:p>
          <a:endParaRPr lang="en-US"/>
        </a:p>
      </dgm:t>
    </dgm:pt>
    <dgm:pt modelId="{9B2638E2-F737-4F68-BF0B-41C2C29136EE}" type="sibTrans" cxnId="{1E878408-5009-4F0A-ADF0-8AC5FD6F298C}">
      <dgm:prSet/>
      <dgm:spPr/>
      <dgm:t>
        <a:bodyPr/>
        <a:lstStyle/>
        <a:p>
          <a:endParaRPr lang="en-US"/>
        </a:p>
      </dgm:t>
    </dgm:pt>
    <dgm:pt modelId="{6BE58ACB-9459-43CB-A2E1-FE108D5748C5}">
      <dgm:prSet/>
      <dgm:spPr/>
      <dgm:t>
        <a:bodyPr/>
        <a:lstStyle/>
        <a:p>
          <a:pPr>
            <a:buNone/>
          </a:pPr>
          <a:r>
            <a:rPr lang="en-US" dirty="0"/>
            <a:t>outcomes</a:t>
          </a:r>
        </a:p>
      </dgm:t>
    </dgm:pt>
    <dgm:pt modelId="{1BB55AB8-0B4D-476C-801A-A97E49B69710}" type="sibTrans" cxnId="{1D85702A-FEAC-4397-8A61-4ED42E9C1F54}">
      <dgm:prSet/>
      <dgm:spPr/>
      <dgm:t>
        <a:bodyPr/>
        <a:lstStyle/>
        <a:p>
          <a:endParaRPr lang="en-US"/>
        </a:p>
      </dgm:t>
    </dgm:pt>
    <dgm:pt modelId="{4ADB8271-2CD3-4E09-95EF-CE7D21857B00}" type="parTrans" cxnId="{1D85702A-FEAC-4397-8A61-4ED42E9C1F54}">
      <dgm:prSet/>
      <dgm:spPr/>
      <dgm:t>
        <a:bodyPr/>
        <a:lstStyle/>
        <a:p>
          <a:endParaRPr lang="en-US"/>
        </a:p>
      </dgm:t>
    </dgm:pt>
    <dgm:pt modelId="{789EA01A-4633-4CF8-A290-5D22472BF5EB}" type="pres">
      <dgm:prSet presAssocID="{ED599C5A-9C65-4613-A5A1-85FC01047AE2}" presName="Name0" presStyleCnt="0">
        <dgm:presLayoutVars>
          <dgm:dir/>
          <dgm:animLvl val="lvl"/>
          <dgm:resizeHandles val="exact"/>
        </dgm:presLayoutVars>
      </dgm:prSet>
      <dgm:spPr/>
    </dgm:pt>
    <dgm:pt modelId="{3A329F44-7428-4783-B3EB-C493B0E23470}" type="pres">
      <dgm:prSet presAssocID="{C478BE02-0F2E-48BA-9F22-73D75B793E1A}" presName="linNode" presStyleCnt="0"/>
      <dgm:spPr/>
    </dgm:pt>
    <dgm:pt modelId="{2CA9783D-1FC4-4CF1-BE68-C6FE95DB75AC}" type="pres">
      <dgm:prSet presAssocID="{C478BE02-0F2E-48BA-9F22-73D75B793E1A}" presName="parentText" presStyleLbl="node1" presStyleIdx="0" presStyleCnt="6">
        <dgm:presLayoutVars>
          <dgm:chMax val="1"/>
          <dgm:bulletEnabled val="1"/>
        </dgm:presLayoutVars>
      </dgm:prSet>
      <dgm:spPr/>
    </dgm:pt>
    <dgm:pt modelId="{E1A98A9E-F9C0-4F0D-86CB-26077264D646}" type="pres">
      <dgm:prSet presAssocID="{C478BE02-0F2E-48BA-9F22-73D75B793E1A}" presName="descendantText" presStyleLbl="alignAccFollowNode1" presStyleIdx="0" presStyleCnt="6">
        <dgm:presLayoutVars>
          <dgm:bulletEnabled val="1"/>
        </dgm:presLayoutVars>
      </dgm:prSet>
      <dgm:spPr/>
    </dgm:pt>
    <dgm:pt modelId="{2B507071-84A3-4D6A-A8B9-A89971BB6579}" type="pres">
      <dgm:prSet presAssocID="{0EA2117B-6081-40F7-A9BD-5F407ECC2ED8}" presName="sp" presStyleCnt="0"/>
      <dgm:spPr/>
    </dgm:pt>
    <dgm:pt modelId="{52FF404C-FDBB-4DA9-A7DF-5FAEC9917873}" type="pres">
      <dgm:prSet presAssocID="{D2E09A1E-CF0B-401B-A53F-8EB9B5BC089E}" presName="linNode" presStyleCnt="0"/>
      <dgm:spPr/>
    </dgm:pt>
    <dgm:pt modelId="{DF593655-4BA9-4F2F-B52C-4F24AB94DE34}" type="pres">
      <dgm:prSet presAssocID="{D2E09A1E-CF0B-401B-A53F-8EB9B5BC089E}" presName="parentText" presStyleLbl="node1" presStyleIdx="1" presStyleCnt="6">
        <dgm:presLayoutVars>
          <dgm:chMax val="1"/>
          <dgm:bulletEnabled val="1"/>
        </dgm:presLayoutVars>
      </dgm:prSet>
      <dgm:spPr/>
    </dgm:pt>
    <dgm:pt modelId="{3BEFEC92-E142-4D69-ADA2-FB27ACF5DB5D}" type="pres">
      <dgm:prSet presAssocID="{D2E09A1E-CF0B-401B-A53F-8EB9B5BC089E}" presName="descendantText" presStyleLbl="alignAccFollowNode1" presStyleIdx="1" presStyleCnt="6">
        <dgm:presLayoutVars>
          <dgm:bulletEnabled val="1"/>
        </dgm:presLayoutVars>
      </dgm:prSet>
      <dgm:spPr/>
    </dgm:pt>
    <dgm:pt modelId="{1BDEA7EE-55FB-4D8B-A45C-5127BA8B986D}" type="pres">
      <dgm:prSet presAssocID="{C5D80C6D-9D4D-40C3-9594-597CFEC46B76}" presName="sp" presStyleCnt="0"/>
      <dgm:spPr/>
    </dgm:pt>
    <dgm:pt modelId="{29C1EEAD-700F-411F-8BFB-CB713105716C}" type="pres">
      <dgm:prSet presAssocID="{F87E6D35-1478-46D1-9683-BD29DDD1604A}" presName="linNode" presStyleCnt="0"/>
      <dgm:spPr/>
    </dgm:pt>
    <dgm:pt modelId="{754875E2-490B-412B-BF7E-D7A10547DAC5}" type="pres">
      <dgm:prSet presAssocID="{F87E6D35-1478-46D1-9683-BD29DDD1604A}" presName="parentText" presStyleLbl="node1" presStyleIdx="2" presStyleCnt="6">
        <dgm:presLayoutVars>
          <dgm:chMax val="1"/>
          <dgm:bulletEnabled val="1"/>
        </dgm:presLayoutVars>
      </dgm:prSet>
      <dgm:spPr/>
    </dgm:pt>
    <dgm:pt modelId="{33B82CB6-7B89-4D49-8060-0D47C83E3408}" type="pres">
      <dgm:prSet presAssocID="{F87E6D35-1478-46D1-9683-BD29DDD1604A}" presName="descendantText" presStyleLbl="alignAccFollowNode1" presStyleIdx="2" presStyleCnt="6">
        <dgm:presLayoutVars>
          <dgm:bulletEnabled val="1"/>
        </dgm:presLayoutVars>
      </dgm:prSet>
      <dgm:spPr/>
    </dgm:pt>
    <dgm:pt modelId="{E0E2B8E3-2D7B-4CDE-8091-4CDC8E9D374B}" type="pres">
      <dgm:prSet presAssocID="{F580A950-FB12-4A1F-ACEC-0B27FA32531B}" presName="sp" presStyleCnt="0"/>
      <dgm:spPr/>
    </dgm:pt>
    <dgm:pt modelId="{CE49273E-4CA4-47F7-8040-FA8CBFA797FE}" type="pres">
      <dgm:prSet presAssocID="{AAB59C0C-7A31-4B5B-8E5B-167BC1C5B2AA}" presName="linNode" presStyleCnt="0"/>
      <dgm:spPr/>
    </dgm:pt>
    <dgm:pt modelId="{230A4514-E542-484D-BF89-63D3F06D2EF4}" type="pres">
      <dgm:prSet presAssocID="{AAB59C0C-7A31-4B5B-8E5B-167BC1C5B2AA}" presName="parentText" presStyleLbl="node1" presStyleIdx="3" presStyleCnt="6">
        <dgm:presLayoutVars>
          <dgm:chMax val="1"/>
          <dgm:bulletEnabled val="1"/>
        </dgm:presLayoutVars>
      </dgm:prSet>
      <dgm:spPr/>
    </dgm:pt>
    <dgm:pt modelId="{3B534C5F-965A-4639-BA8E-5BA5C5263764}" type="pres">
      <dgm:prSet presAssocID="{AAB59C0C-7A31-4B5B-8E5B-167BC1C5B2AA}" presName="descendantText" presStyleLbl="alignAccFollowNode1" presStyleIdx="3" presStyleCnt="6">
        <dgm:presLayoutVars>
          <dgm:bulletEnabled val="1"/>
        </dgm:presLayoutVars>
      </dgm:prSet>
      <dgm:spPr/>
    </dgm:pt>
    <dgm:pt modelId="{205AE398-B075-410B-B769-F84DA493F870}" type="pres">
      <dgm:prSet presAssocID="{C1AFF9B8-5B82-47C3-B69A-737114F5FC65}" presName="sp" presStyleCnt="0"/>
      <dgm:spPr/>
    </dgm:pt>
    <dgm:pt modelId="{40E72926-EFB0-4E71-8925-17D5D9F880CE}" type="pres">
      <dgm:prSet presAssocID="{B50A05EB-AAF7-4CF2-9176-07851233A559}" presName="linNode" presStyleCnt="0"/>
      <dgm:spPr/>
    </dgm:pt>
    <dgm:pt modelId="{73BA76A9-39DD-4183-9D96-2D4187997BD7}" type="pres">
      <dgm:prSet presAssocID="{B50A05EB-AAF7-4CF2-9176-07851233A559}" presName="parentText" presStyleLbl="node1" presStyleIdx="4" presStyleCnt="6">
        <dgm:presLayoutVars>
          <dgm:chMax val="1"/>
          <dgm:bulletEnabled val="1"/>
        </dgm:presLayoutVars>
      </dgm:prSet>
      <dgm:spPr/>
    </dgm:pt>
    <dgm:pt modelId="{77B79261-7138-47BB-B21C-D27725EB609C}" type="pres">
      <dgm:prSet presAssocID="{B50A05EB-AAF7-4CF2-9176-07851233A559}" presName="descendantText" presStyleLbl="alignAccFollowNode1" presStyleIdx="4" presStyleCnt="6">
        <dgm:presLayoutVars>
          <dgm:bulletEnabled val="1"/>
        </dgm:presLayoutVars>
      </dgm:prSet>
      <dgm:spPr/>
    </dgm:pt>
    <dgm:pt modelId="{5887255F-B996-497A-AFAC-67DE978D3598}" type="pres">
      <dgm:prSet presAssocID="{B9AB10FB-55A7-42E1-B728-318F365E2A0D}" presName="sp" presStyleCnt="0"/>
      <dgm:spPr/>
    </dgm:pt>
    <dgm:pt modelId="{58C863FF-A17D-4479-8265-F757F608C809}" type="pres">
      <dgm:prSet presAssocID="{567EF212-E9F5-4257-A637-2871CDEB471F}" presName="linNode" presStyleCnt="0"/>
      <dgm:spPr/>
    </dgm:pt>
    <dgm:pt modelId="{2FE7A17B-3835-48B8-9FDD-BEABA0EC37B7}" type="pres">
      <dgm:prSet presAssocID="{567EF212-E9F5-4257-A637-2871CDEB471F}" presName="parentText" presStyleLbl="node1" presStyleIdx="5" presStyleCnt="6">
        <dgm:presLayoutVars>
          <dgm:chMax val="1"/>
          <dgm:bulletEnabled val="1"/>
        </dgm:presLayoutVars>
      </dgm:prSet>
      <dgm:spPr/>
    </dgm:pt>
    <dgm:pt modelId="{367D7D5F-D20E-49C0-8520-9AEBC42A43F0}" type="pres">
      <dgm:prSet presAssocID="{567EF212-E9F5-4257-A637-2871CDEB471F}" presName="descendantText" presStyleLbl="alignAccFollowNode1" presStyleIdx="5" presStyleCnt="6">
        <dgm:presLayoutVars>
          <dgm:bulletEnabled val="1"/>
        </dgm:presLayoutVars>
      </dgm:prSet>
      <dgm:spPr/>
    </dgm:pt>
  </dgm:ptLst>
  <dgm:cxnLst>
    <dgm:cxn modelId="{1E878408-5009-4F0A-ADF0-8AC5FD6F298C}" srcId="{ED599C5A-9C65-4613-A5A1-85FC01047AE2}" destId="{567EF212-E9F5-4257-A637-2871CDEB471F}" srcOrd="5" destOrd="0" parTransId="{8C104FF0-45C6-40A2-8DE5-395269987665}" sibTransId="{9B2638E2-F737-4F68-BF0B-41C2C29136EE}"/>
    <dgm:cxn modelId="{B9A80F12-1A88-49F0-BE25-DAD308733EAA}" type="presOf" srcId="{34051712-E938-4CEC-B026-C11733870A53}" destId="{77B79261-7138-47BB-B21C-D27725EB609C}" srcOrd="0" destOrd="0" presId="urn:microsoft.com/office/officeart/2005/8/layout/vList5"/>
    <dgm:cxn modelId="{7D16EE1C-059C-4AED-8C04-42C2E5902EAF}" srcId="{AAB59C0C-7A31-4B5B-8E5B-167BC1C5B2AA}" destId="{2893F104-CBC5-474E-A84D-C6FBE408C703}" srcOrd="0" destOrd="0" parTransId="{1B339787-497D-4C0D-A8AA-30CD45C6CE4D}" sibTransId="{AAA929C6-0AF8-45AA-B44F-14E619A5A64A}"/>
    <dgm:cxn modelId="{4A8D8128-44EC-41BB-9E40-3A08410C151D}" type="presOf" srcId="{ABF0354D-E606-4C83-B8BB-46269F83F810}" destId="{33B82CB6-7B89-4D49-8060-0D47C83E3408}" srcOrd="0" destOrd="0" presId="urn:microsoft.com/office/officeart/2005/8/layout/vList5"/>
    <dgm:cxn modelId="{1D85702A-FEAC-4397-8A61-4ED42E9C1F54}" srcId="{567EF212-E9F5-4257-A637-2871CDEB471F}" destId="{6BE58ACB-9459-43CB-A2E1-FE108D5748C5}" srcOrd="0" destOrd="0" parTransId="{4ADB8271-2CD3-4E09-95EF-CE7D21857B00}" sibTransId="{1BB55AB8-0B4D-476C-801A-A97E49B69710}"/>
    <dgm:cxn modelId="{FCE2472F-C353-48B9-91D5-8A86030AC525}" type="presOf" srcId="{D2E09A1E-CF0B-401B-A53F-8EB9B5BC089E}" destId="{DF593655-4BA9-4F2F-B52C-4F24AB94DE34}" srcOrd="0" destOrd="0" presId="urn:microsoft.com/office/officeart/2005/8/layout/vList5"/>
    <dgm:cxn modelId="{01255038-1949-4C1F-B180-08DE8AEC75CC}" srcId="{B50A05EB-AAF7-4CF2-9176-07851233A559}" destId="{34051712-E938-4CEC-B026-C11733870A53}" srcOrd="0" destOrd="0" parTransId="{3CFAE699-FEAF-4986-BC3A-3B05BF9CF6D6}" sibTransId="{787B9724-49AD-47FC-8442-730C05E300F4}"/>
    <dgm:cxn modelId="{F444D13A-183B-4167-8C5B-BEDA0191F018}" type="presOf" srcId="{E73662C2-EE89-40D3-99A4-5932E7FF1AC6}" destId="{E1A98A9E-F9C0-4F0D-86CB-26077264D646}" srcOrd="0" destOrd="0" presId="urn:microsoft.com/office/officeart/2005/8/layout/vList5"/>
    <dgm:cxn modelId="{E8157740-69F7-4B74-8C63-D9DFBD0BF926}" type="presOf" srcId="{B55EDEBB-8546-4B28-925B-CFC60ED420F9}" destId="{3BEFEC92-E142-4D69-ADA2-FB27ACF5DB5D}" srcOrd="0" destOrd="0" presId="urn:microsoft.com/office/officeart/2005/8/layout/vList5"/>
    <dgm:cxn modelId="{D39F145E-1843-44DE-A3A6-D1B9634EDA71}" type="presOf" srcId="{567EF212-E9F5-4257-A637-2871CDEB471F}" destId="{2FE7A17B-3835-48B8-9FDD-BEABA0EC37B7}" srcOrd="0" destOrd="0" presId="urn:microsoft.com/office/officeart/2005/8/layout/vList5"/>
    <dgm:cxn modelId="{9D0F894D-C81A-4598-AB93-C35E1013FD3D}" srcId="{ED599C5A-9C65-4613-A5A1-85FC01047AE2}" destId="{D2E09A1E-CF0B-401B-A53F-8EB9B5BC089E}" srcOrd="1" destOrd="0" parTransId="{9F76CF89-66C3-4FF6-A12D-C08E80E570C2}" sibTransId="{C5D80C6D-9D4D-40C3-9594-597CFEC46B76}"/>
    <dgm:cxn modelId="{E71FEA5A-BB14-4BA5-9DB3-75300F708470}" srcId="{ED599C5A-9C65-4613-A5A1-85FC01047AE2}" destId="{AAB59C0C-7A31-4B5B-8E5B-167BC1C5B2AA}" srcOrd="3" destOrd="0" parTransId="{2A68A335-DE47-4C22-8C2B-6F5F166F5EBB}" sibTransId="{C1AFF9B8-5B82-47C3-B69A-737114F5FC65}"/>
    <dgm:cxn modelId="{007FC27D-6279-4659-89AC-344650A9C378}" type="presOf" srcId="{ED599C5A-9C65-4613-A5A1-85FC01047AE2}" destId="{789EA01A-4633-4CF8-A290-5D22472BF5EB}" srcOrd="0" destOrd="0" presId="urn:microsoft.com/office/officeart/2005/8/layout/vList5"/>
    <dgm:cxn modelId="{7D2D8B87-15DE-49FF-8F01-1C02CB02DF35}" type="presOf" srcId="{6BE58ACB-9459-43CB-A2E1-FE108D5748C5}" destId="{367D7D5F-D20E-49C0-8520-9AEBC42A43F0}" srcOrd="0" destOrd="0" presId="urn:microsoft.com/office/officeart/2005/8/layout/vList5"/>
    <dgm:cxn modelId="{E9EA1396-2AAD-4FF1-8B0E-DF9EF45307B1}" type="presOf" srcId="{F87E6D35-1478-46D1-9683-BD29DDD1604A}" destId="{754875E2-490B-412B-BF7E-D7A10547DAC5}" srcOrd="0" destOrd="0" presId="urn:microsoft.com/office/officeart/2005/8/layout/vList5"/>
    <dgm:cxn modelId="{C4E60AA4-1BC5-4D40-A786-9494DB983442}" type="presOf" srcId="{C478BE02-0F2E-48BA-9F22-73D75B793E1A}" destId="{2CA9783D-1FC4-4CF1-BE68-C6FE95DB75AC}" srcOrd="0" destOrd="0" presId="urn:microsoft.com/office/officeart/2005/8/layout/vList5"/>
    <dgm:cxn modelId="{38252DA6-E9D0-42FB-A2B8-92C97E224459}" srcId="{D2E09A1E-CF0B-401B-A53F-8EB9B5BC089E}" destId="{B55EDEBB-8546-4B28-925B-CFC60ED420F9}" srcOrd="0" destOrd="0" parTransId="{80659D43-9E98-4DE7-B776-EA8F9B730733}" sibTransId="{DE292482-E273-4E87-A5F5-4B766D4029BE}"/>
    <dgm:cxn modelId="{C86B4BB0-72CC-40BB-83A5-7207041AF790}" srcId="{ED599C5A-9C65-4613-A5A1-85FC01047AE2}" destId="{F87E6D35-1478-46D1-9683-BD29DDD1604A}" srcOrd="2" destOrd="0" parTransId="{8E259B34-BF50-4453-B830-F97B2764A60B}" sibTransId="{F580A950-FB12-4A1F-ACEC-0B27FA32531B}"/>
    <dgm:cxn modelId="{1D2660C5-15BA-4519-A0EF-ADC05CB74551}" srcId="{ED599C5A-9C65-4613-A5A1-85FC01047AE2}" destId="{C478BE02-0F2E-48BA-9F22-73D75B793E1A}" srcOrd="0" destOrd="0" parTransId="{ADAA6B4E-02E5-46DF-9BE2-34D01A5650C2}" sibTransId="{0EA2117B-6081-40F7-A9BD-5F407ECC2ED8}"/>
    <dgm:cxn modelId="{D7D19DCA-1E90-4C1B-AF61-0D59FBC65840}" srcId="{C478BE02-0F2E-48BA-9F22-73D75B793E1A}" destId="{E73662C2-EE89-40D3-99A4-5932E7FF1AC6}" srcOrd="0" destOrd="0" parTransId="{900A8C01-FD02-448E-9BE1-868404125AFA}" sibTransId="{3E98A561-0AA2-4E5B-8B7F-46D8DF24A5D0}"/>
    <dgm:cxn modelId="{BC9C3DCF-386D-4823-ADC2-66E60FB9908A}" srcId="{F87E6D35-1478-46D1-9683-BD29DDD1604A}" destId="{ABF0354D-E606-4C83-B8BB-46269F83F810}" srcOrd="0" destOrd="0" parTransId="{EAF046EE-C54F-4567-A4F0-1D4FFC8FA95B}" sibTransId="{361C1F85-878A-4FB8-A89E-0CFDF065A7FA}"/>
    <dgm:cxn modelId="{C8041ED0-2F9F-4D30-A10C-646CAD7EF337}" type="presOf" srcId="{B50A05EB-AAF7-4CF2-9176-07851233A559}" destId="{73BA76A9-39DD-4183-9D96-2D4187997BD7}" srcOrd="0" destOrd="0" presId="urn:microsoft.com/office/officeart/2005/8/layout/vList5"/>
    <dgm:cxn modelId="{693256D9-562D-40A8-83A5-AE1B515D1BAF}" srcId="{ED599C5A-9C65-4613-A5A1-85FC01047AE2}" destId="{B50A05EB-AAF7-4CF2-9176-07851233A559}" srcOrd="4" destOrd="0" parTransId="{A5BBB8D7-93A1-4832-BBDD-6EC1F72C3595}" sibTransId="{B9AB10FB-55A7-42E1-B728-318F365E2A0D}"/>
    <dgm:cxn modelId="{186740DF-E6F4-401A-AD09-A15633F2F5BF}" type="presOf" srcId="{2893F104-CBC5-474E-A84D-C6FBE408C703}" destId="{3B534C5F-965A-4639-BA8E-5BA5C5263764}" srcOrd="0" destOrd="0" presId="urn:microsoft.com/office/officeart/2005/8/layout/vList5"/>
    <dgm:cxn modelId="{EA4673F6-661A-4C07-9BEB-88461BA166C0}" type="presOf" srcId="{AAB59C0C-7A31-4B5B-8E5B-167BC1C5B2AA}" destId="{230A4514-E542-484D-BF89-63D3F06D2EF4}" srcOrd="0" destOrd="0" presId="urn:microsoft.com/office/officeart/2005/8/layout/vList5"/>
    <dgm:cxn modelId="{B6B99131-13B3-4337-B87A-4EDE50D9CEE7}" type="presParOf" srcId="{789EA01A-4633-4CF8-A290-5D22472BF5EB}" destId="{3A329F44-7428-4783-B3EB-C493B0E23470}" srcOrd="0" destOrd="0" presId="urn:microsoft.com/office/officeart/2005/8/layout/vList5"/>
    <dgm:cxn modelId="{88A74CA5-F358-49B6-85FF-D72654BCDDF2}" type="presParOf" srcId="{3A329F44-7428-4783-B3EB-C493B0E23470}" destId="{2CA9783D-1FC4-4CF1-BE68-C6FE95DB75AC}" srcOrd="0" destOrd="0" presId="urn:microsoft.com/office/officeart/2005/8/layout/vList5"/>
    <dgm:cxn modelId="{FF84BCB0-9D7A-40BF-A1D7-EBB72BCF48FF}" type="presParOf" srcId="{3A329F44-7428-4783-B3EB-C493B0E23470}" destId="{E1A98A9E-F9C0-4F0D-86CB-26077264D646}" srcOrd="1" destOrd="0" presId="urn:microsoft.com/office/officeart/2005/8/layout/vList5"/>
    <dgm:cxn modelId="{4F48D3D0-86D7-433C-A5ED-1131F766E64A}" type="presParOf" srcId="{789EA01A-4633-4CF8-A290-5D22472BF5EB}" destId="{2B507071-84A3-4D6A-A8B9-A89971BB6579}" srcOrd="1" destOrd="0" presId="urn:microsoft.com/office/officeart/2005/8/layout/vList5"/>
    <dgm:cxn modelId="{18413CD3-72F6-4723-944B-E07EA10CEA70}" type="presParOf" srcId="{789EA01A-4633-4CF8-A290-5D22472BF5EB}" destId="{52FF404C-FDBB-4DA9-A7DF-5FAEC9917873}" srcOrd="2" destOrd="0" presId="urn:microsoft.com/office/officeart/2005/8/layout/vList5"/>
    <dgm:cxn modelId="{6C8FB805-9EDB-48C8-9541-41A7276091CF}" type="presParOf" srcId="{52FF404C-FDBB-4DA9-A7DF-5FAEC9917873}" destId="{DF593655-4BA9-4F2F-B52C-4F24AB94DE34}" srcOrd="0" destOrd="0" presId="urn:microsoft.com/office/officeart/2005/8/layout/vList5"/>
    <dgm:cxn modelId="{0FB2AAFF-DE6A-4C9F-86E5-49D9837A6712}" type="presParOf" srcId="{52FF404C-FDBB-4DA9-A7DF-5FAEC9917873}" destId="{3BEFEC92-E142-4D69-ADA2-FB27ACF5DB5D}" srcOrd="1" destOrd="0" presId="urn:microsoft.com/office/officeart/2005/8/layout/vList5"/>
    <dgm:cxn modelId="{8A1A19DE-A7B0-4493-A52C-8D67051AE917}" type="presParOf" srcId="{789EA01A-4633-4CF8-A290-5D22472BF5EB}" destId="{1BDEA7EE-55FB-4D8B-A45C-5127BA8B986D}" srcOrd="3" destOrd="0" presId="urn:microsoft.com/office/officeart/2005/8/layout/vList5"/>
    <dgm:cxn modelId="{F59582F1-AEF7-4F33-A70E-F3468704CF3F}" type="presParOf" srcId="{789EA01A-4633-4CF8-A290-5D22472BF5EB}" destId="{29C1EEAD-700F-411F-8BFB-CB713105716C}" srcOrd="4" destOrd="0" presId="urn:microsoft.com/office/officeart/2005/8/layout/vList5"/>
    <dgm:cxn modelId="{A70F5156-03AC-4774-A8D5-60CA78F64D33}" type="presParOf" srcId="{29C1EEAD-700F-411F-8BFB-CB713105716C}" destId="{754875E2-490B-412B-BF7E-D7A10547DAC5}" srcOrd="0" destOrd="0" presId="urn:microsoft.com/office/officeart/2005/8/layout/vList5"/>
    <dgm:cxn modelId="{976BE302-1E16-44ED-9FBE-7F8D48BB2A89}" type="presParOf" srcId="{29C1EEAD-700F-411F-8BFB-CB713105716C}" destId="{33B82CB6-7B89-4D49-8060-0D47C83E3408}" srcOrd="1" destOrd="0" presId="urn:microsoft.com/office/officeart/2005/8/layout/vList5"/>
    <dgm:cxn modelId="{F4742D86-3BB3-4F15-AAD5-9A00FFB7E647}" type="presParOf" srcId="{789EA01A-4633-4CF8-A290-5D22472BF5EB}" destId="{E0E2B8E3-2D7B-4CDE-8091-4CDC8E9D374B}" srcOrd="5" destOrd="0" presId="urn:microsoft.com/office/officeart/2005/8/layout/vList5"/>
    <dgm:cxn modelId="{3958110B-E86E-44F1-A327-C2C7AD69470E}" type="presParOf" srcId="{789EA01A-4633-4CF8-A290-5D22472BF5EB}" destId="{CE49273E-4CA4-47F7-8040-FA8CBFA797FE}" srcOrd="6" destOrd="0" presId="urn:microsoft.com/office/officeart/2005/8/layout/vList5"/>
    <dgm:cxn modelId="{C57188A1-015A-4977-B099-624B05A16CDF}" type="presParOf" srcId="{CE49273E-4CA4-47F7-8040-FA8CBFA797FE}" destId="{230A4514-E542-484D-BF89-63D3F06D2EF4}" srcOrd="0" destOrd="0" presId="urn:microsoft.com/office/officeart/2005/8/layout/vList5"/>
    <dgm:cxn modelId="{2189800E-B5B7-4BDC-9E27-2F33C6A7077B}" type="presParOf" srcId="{CE49273E-4CA4-47F7-8040-FA8CBFA797FE}" destId="{3B534C5F-965A-4639-BA8E-5BA5C5263764}" srcOrd="1" destOrd="0" presId="urn:microsoft.com/office/officeart/2005/8/layout/vList5"/>
    <dgm:cxn modelId="{FA0BFDBE-A1D6-4640-ABB8-1A0535B23C0A}" type="presParOf" srcId="{789EA01A-4633-4CF8-A290-5D22472BF5EB}" destId="{205AE398-B075-410B-B769-F84DA493F870}" srcOrd="7" destOrd="0" presId="urn:microsoft.com/office/officeart/2005/8/layout/vList5"/>
    <dgm:cxn modelId="{5A7C150D-8898-467E-B827-5FB00F5D9F3A}" type="presParOf" srcId="{789EA01A-4633-4CF8-A290-5D22472BF5EB}" destId="{40E72926-EFB0-4E71-8925-17D5D9F880CE}" srcOrd="8" destOrd="0" presId="urn:microsoft.com/office/officeart/2005/8/layout/vList5"/>
    <dgm:cxn modelId="{7D164457-4CE6-4793-9854-11C5022E0D09}" type="presParOf" srcId="{40E72926-EFB0-4E71-8925-17D5D9F880CE}" destId="{73BA76A9-39DD-4183-9D96-2D4187997BD7}" srcOrd="0" destOrd="0" presId="urn:microsoft.com/office/officeart/2005/8/layout/vList5"/>
    <dgm:cxn modelId="{2AFB2128-9CDE-4F49-87D3-47341F41F3BF}" type="presParOf" srcId="{40E72926-EFB0-4E71-8925-17D5D9F880CE}" destId="{77B79261-7138-47BB-B21C-D27725EB609C}" srcOrd="1" destOrd="0" presId="urn:microsoft.com/office/officeart/2005/8/layout/vList5"/>
    <dgm:cxn modelId="{C0FE5534-6F79-4889-8DB0-09746555D834}" type="presParOf" srcId="{789EA01A-4633-4CF8-A290-5D22472BF5EB}" destId="{5887255F-B996-497A-AFAC-67DE978D3598}" srcOrd="9" destOrd="0" presId="urn:microsoft.com/office/officeart/2005/8/layout/vList5"/>
    <dgm:cxn modelId="{9D0B0AD7-A90B-4165-9FBD-615F8C74461B}" type="presParOf" srcId="{789EA01A-4633-4CF8-A290-5D22472BF5EB}" destId="{58C863FF-A17D-4479-8265-F757F608C809}" srcOrd="10" destOrd="0" presId="urn:microsoft.com/office/officeart/2005/8/layout/vList5"/>
    <dgm:cxn modelId="{D7391619-337A-475E-81DD-ADFFC8869895}" type="presParOf" srcId="{58C863FF-A17D-4479-8265-F757F608C809}" destId="{2FE7A17B-3835-48B8-9FDD-BEABA0EC37B7}" srcOrd="0" destOrd="0" presId="urn:microsoft.com/office/officeart/2005/8/layout/vList5"/>
    <dgm:cxn modelId="{903EB928-7CC4-49E6-80C0-3A8313F07DDC}" type="presParOf" srcId="{58C863FF-A17D-4479-8265-F757F608C809}" destId="{367D7D5F-D20E-49C0-8520-9AEBC42A43F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FF7B241-D546-4433-B67C-964D6856DE08}"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F41B33F1-0EFF-4FF8-AEA6-C8A5438CA490}">
      <dgm:prSet/>
      <dgm:spPr/>
      <dgm:t>
        <a:bodyPr/>
        <a:lstStyle/>
        <a:p>
          <a:r>
            <a:rPr lang="en-US" dirty="0"/>
            <a:t>Pay for Performance</a:t>
          </a:r>
        </a:p>
      </dgm:t>
    </dgm:pt>
    <dgm:pt modelId="{A7D25813-F75A-487E-B0CC-F85B25F71206}" type="parTrans" cxnId="{83358188-5BDE-483D-8F00-2866D5071DBB}">
      <dgm:prSet/>
      <dgm:spPr/>
      <dgm:t>
        <a:bodyPr/>
        <a:lstStyle/>
        <a:p>
          <a:endParaRPr lang="en-US"/>
        </a:p>
      </dgm:t>
    </dgm:pt>
    <dgm:pt modelId="{8F6DCA7F-30BC-4A52-8D6F-43107F2AE365}" type="sibTrans" cxnId="{83358188-5BDE-483D-8F00-2866D5071DBB}">
      <dgm:prSet/>
      <dgm:spPr/>
      <dgm:t>
        <a:bodyPr/>
        <a:lstStyle/>
        <a:p>
          <a:endParaRPr lang="en-US"/>
        </a:p>
      </dgm:t>
    </dgm:pt>
    <dgm:pt modelId="{DFE9EFCC-9ECF-4E49-8BCC-1008AAC565CF}">
      <dgm:prSet/>
      <dgm:spPr/>
      <dgm:t>
        <a:bodyPr/>
        <a:lstStyle/>
        <a:p>
          <a:r>
            <a:rPr lang="en-US" dirty="0"/>
            <a:t>Incentive Payments or Care Coordination/PCMH/Health Home Payments</a:t>
          </a:r>
        </a:p>
      </dgm:t>
    </dgm:pt>
    <dgm:pt modelId="{3DD1AC0A-EDEA-4659-980B-9FB46C7F29AD}" type="parTrans" cxnId="{D2DB17F4-98FF-46B6-9D6B-61D272024153}">
      <dgm:prSet/>
      <dgm:spPr/>
      <dgm:t>
        <a:bodyPr/>
        <a:lstStyle/>
        <a:p>
          <a:endParaRPr lang="en-US"/>
        </a:p>
      </dgm:t>
    </dgm:pt>
    <dgm:pt modelId="{AA4A941A-215B-4544-993E-6972FD10A404}" type="sibTrans" cxnId="{D2DB17F4-98FF-46B6-9D6B-61D272024153}">
      <dgm:prSet/>
      <dgm:spPr/>
      <dgm:t>
        <a:bodyPr/>
        <a:lstStyle/>
        <a:p>
          <a:endParaRPr lang="en-US"/>
        </a:p>
      </dgm:t>
    </dgm:pt>
    <dgm:pt modelId="{7F1AC554-BBD0-4C9F-BA9E-6D2208A89418}">
      <dgm:prSet/>
      <dgm:spPr/>
      <dgm:t>
        <a:bodyPr/>
        <a:lstStyle/>
        <a:p>
          <a:r>
            <a:rPr lang="en-US"/>
            <a:t>Shared Savings</a:t>
          </a:r>
        </a:p>
      </dgm:t>
    </dgm:pt>
    <dgm:pt modelId="{C176BAF3-63A2-47CE-B2EA-638A987B04D7}" type="parTrans" cxnId="{E42E6DFE-7211-4F65-AC4B-7BE75DA9A640}">
      <dgm:prSet/>
      <dgm:spPr/>
      <dgm:t>
        <a:bodyPr/>
        <a:lstStyle/>
        <a:p>
          <a:endParaRPr lang="en-US"/>
        </a:p>
      </dgm:t>
    </dgm:pt>
    <dgm:pt modelId="{13647C92-B822-418E-BE58-4963F3C5BBF9}" type="sibTrans" cxnId="{E42E6DFE-7211-4F65-AC4B-7BE75DA9A640}">
      <dgm:prSet/>
      <dgm:spPr/>
      <dgm:t>
        <a:bodyPr/>
        <a:lstStyle/>
        <a:p>
          <a:endParaRPr lang="en-US"/>
        </a:p>
      </dgm:t>
    </dgm:pt>
    <dgm:pt modelId="{94DC79AC-1646-4513-9F1E-7357B2E92C73}">
      <dgm:prSet/>
      <dgm:spPr/>
      <dgm:t>
        <a:bodyPr/>
        <a:lstStyle/>
        <a:p>
          <a:r>
            <a:rPr lang="en-US" dirty="0"/>
            <a:t>Two-</a:t>
          </a:r>
          <a:r>
            <a:rPr lang="en-US" dirty="0">
              <a:solidFill>
                <a:schemeClr val="bg1"/>
              </a:solidFill>
            </a:rPr>
            <a:t>s</a:t>
          </a:r>
          <a:r>
            <a:rPr lang="en-US" dirty="0"/>
            <a:t>ided/Shared Risk</a:t>
          </a:r>
        </a:p>
      </dgm:t>
    </dgm:pt>
    <dgm:pt modelId="{1F31BDC2-91C8-4F1F-99AA-8D3958EC593C}" type="parTrans" cxnId="{D4E2C858-89E5-4F56-964B-DE0C578B610C}">
      <dgm:prSet/>
      <dgm:spPr/>
      <dgm:t>
        <a:bodyPr/>
        <a:lstStyle/>
        <a:p>
          <a:endParaRPr lang="en-US"/>
        </a:p>
      </dgm:t>
    </dgm:pt>
    <dgm:pt modelId="{8BE52EBD-DDA8-482F-91E8-639F6E42964F}" type="sibTrans" cxnId="{D4E2C858-89E5-4F56-964B-DE0C578B610C}">
      <dgm:prSet/>
      <dgm:spPr/>
      <dgm:t>
        <a:bodyPr/>
        <a:lstStyle/>
        <a:p>
          <a:endParaRPr lang="en-US"/>
        </a:p>
      </dgm:t>
    </dgm:pt>
    <dgm:pt modelId="{C33B8AF1-119E-4B5C-A48D-37C2B67AD18B}">
      <dgm:prSet/>
      <dgm:spPr/>
      <dgm:t>
        <a:bodyPr/>
        <a:lstStyle/>
        <a:p>
          <a:r>
            <a:rPr lang="en-US" dirty="0"/>
            <a:t>Population-</a:t>
          </a:r>
          <a:r>
            <a:rPr lang="en-US" dirty="0">
              <a:solidFill>
                <a:schemeClr val="bg1"/>
              </a:solidFill>
            </a:rPr>
            <a:t>b</a:t>
          </a:r>
          <a:r>
            <a:rPr lang="en-US" dirty="0"/>
            <a:t>ased Payments: Full or Partial Capitation</a:t>
          </a:r>
        </a:p>
      </dgm:t>
    </dgm:pt>
    <dgm:pt modelId="{A5B6216B-4CB3-4417-8926-EC993CC7CC1B}" type="parTrans" cxnId="{DFBE26AE-8D4A-449A-AA78-E3A159079DCB}">
      <dgm:prSet/>
      <dgm:spPr/>
      <dgm:t>
        <a:bodyPr/>
        <a:lstStyle/>
        <a:p>
          <a:endParaRPr lang="en-US"/>
        </a:p>
      </dgm:t>
    </dgm:pt>
    <dgm:pt modelId="{34F0FAF1-5CFC-41B2-9C44-528C0AC26ED7}" type="sibTrans" cxnId="{DFBE26AE-8D4A-449A-AA78-E3A159079DCB}">
      <dgm:prSet/>
      <dgm:spPr/>
      <dgm:t>
        <a:bodyPr/>
        <a:lstStyle/>
        <a:p>
          <a:endParaRPr lang="en-US"/>
        </a:p>
      </dgm:t>
    </dgm:pt>
    <dgm:pt modelId="{413044E7-3F85-4CE5-98E2-8836ABFC7A46}" type="pres">
      <dgm:prSet presAssocID="{1FF7B241-D546-4433-B67C-964D6856DE08}" presName="linear" presStyleCnt="0">
        <dgm:presLayoutVars>
          <dgm:animLvl val="lvl"/>
          <dgm:resizeHandles val="exact"/>
        </dgm:presLayoutVars>
      </dgm:prSet>
      <dgm:spPr/>
    </dgm:pt>
    <dgm:pt modelId="{B49F5E88-EC71-4449-8725-0A89201CA832}" type="pres">
      <dgm:prSet presAssocID="{F41B33F1-0EFF-4FF8-AEA6-C8A5438CA490}" presName="parentText" presStyleLbl="node1" presStyleIdx="0" presStyleCnt="5">
        <dgm:presLayoutVars>
          <dgm:chMax val="0"/>
          <dgm:bulletEnabled val="1"/>
        </dgm:presLayoutVars>
      </dgm:prSet>
      <dgm:spPr/>
    </dgm:pt>
    <dgm:pt modelId="{B5159DE2-E5E7-4227-949E-30A0E1C9BB64}" type="pres">
      <dgm:prSet presAssocID="{8F6DCA7F-30BC-4A52-8D6F-43107F2AE365}" presName="spacer" presStyleCnt="0"/>
      <dgm:spPr/>
    </dgm:pt>
    <dgm:pt modelId="{9C118A22-C061-4612-9F65-3596E6C2DF68}" type="pres">
      <dgm:prSet presAssocID="{DFE9EFCC-9ECF-4E49-8BCC-1008AAC565CF}" presName="parentText" presStyleLbl="node1" presStyleIdx="1" presStyleCnt="5">
        <dgm:presLayoutVars>
          <dgm:chMax val="0"/>
          <dgm:bulletEnabled val="1"/>
        </dgm:presLayoutVars>
      </dgm:prSet>
      <dgm:spPr/>
    </dgm:pt>
    <dgm:pt modelId="{19BD890B-E145-4E96-8268-632732461D82}" type="pres">
      <dgm:prSet presAssocID="{AA4A941A-215B-4544-993E-6972FD10A404}" presName="spacer" presStyleCnt="0"/>
      <dgm:spPr/>
    </dgm:pt>
    <dgm:pt modelId="{73622DFE-2EBE-4992-B32F-2E053CDBEAAD}" type="pres">
      <dgm:prSet presAssocID="{7F1AC554-BBD0-4C9F-BA9E-6D2208A89418}" presName="parentText" presStyleLbl="node1" presStyleIdx="2" presStyleCnt="5">
        <dgm:presLayoutVars>
          <dgm:chMax val="0"/>
          <dgm:bulletEnabled val="1"/>
        </dgm:presLayoutVars>
      </dgm:prSet>
      <dgm:spPr/>
    </dgm:pt>
    <dgm:pt modelId="{D55F1544-6AE5-4F32-A7B0-2BCE530F7AF2}" type="pres">
      <dgm:prSet presAssocID="{13647C92-B822-418E-BE58-4963F3C5BBF9}" presName="spacer" presStyleCnt="0"/>
      <dgm:spPr/>
    </dgm:pt>
    <dgm:pt modelId="{89DC852E-794C-49D3-BF8C-E854C6984F70}" type="pres">
      <dgm:prSet presAssocID="{94DC79AC-1646-4513-9F1E-7357B2E92C73}" presName="parentText" presStyleLbl="node1" presStyleIdx="3" presStyleCnt="5">
        <dgm:presLayoutVars>
          <dgm:chMax val="0"/>
          <dgm:bulletEnabled val="1"/>
        </dgm:presLayoutVars>
      </dgm:prSet>
      <dgm:spPr/>
    </dgm:pt>
    <dgm:pt modelId="{2770F63D-E999-46FC-957D-9618D71DA77A}" type="pres">
      <dgm:prSet presAssocID="{8BE52EBD-DDA8-482F-91E8-639F6E42964F}" presName="spacer" presStyleCnt="0"/>
      <dgm:spPr/>
    </dgm:pt>
    <dgm:pt modelId="{B0F6DE8B-ED42-4BB9-B2DF-4014380C7460}" type="pres">
      <dgm:prSet presAssocID="{C33B8AF1-119E-4B5C-A48D-37C2B67AD18B}" presName="parentText" presStyleLbl="node1" presStyleIdx="4" presStyleCnt="5">
        <dgm:presLayoutVars>
          <dgm:chMax val="0"/>
          <dgm:bulletEnabled val="1"/>
        </dgm:presLayoutVars>
      </dgm:prSet>
      <dgm:spPr/>
    </dgm:pt>
  </dgm:ptLst>
  <dgm:cxnLst>
    <dgm:cxn modelId="{04586C1A-1C5B-4B0F-9256-B7AC4BB28B8B}" type="presOf" srcId="{DFE9EFCC-9ECF-4E49-8BCC-1008AAC565CF}" destId="{9C118A22-C061-4612-9F65-3596E6C2DF68}" srcOrd="0" destOrd="0" presId="urn:microsoft.com/office/officeart/2005/8/layout/vList2"/>
    <dgm:cxn modelId="{110D9E74-9817-4211-85B8-54B771E604D0}" type="presOf" srcId="{94DC79AC-1646-4513-9F1E-7357B2E92C73}" destId="{89DC852E-794C-49D3-BF8C-E854C6984F70}" srcOrd="0" destOrd="0" presId="urn:microsoft.com/office/officeart/2005/8/layout/vList2"/>
    <dgm:cxn modelId="{D4E2C858-89E5-4F56-964B-DE0C578B610C}" srcId="{1FF7B241-D546-4433-B67C-964D6856DE08}" destId="{94DC79AC-1646-4513-9F1E-7357B2E92C73}" srcOrd="3" destOrd="0" parTransId="{1F31BDC2-91C8-4F1F-99AA-8D3958EC593C}" sibTransId="{8BE52EBD-DDA8-482F-91E8-639F6E42964F}"/>
    <dgm:cxn modelId="{25539687-680B-415A-9CE5-81ACD92AD00A}" type="presOf" srcId="{F41B33F1-0EFF-4FF8-AEA6-C8A5438CA490}" destId="{B49F5E88-EC71-4449-8725-0A89201CA832}" srcOrd="0" destOrd="0" presId="urn:microsoft.com/office/officeart/2005/8/layout/vList2"/>
    <dgm:cxn modelId="{83358188-5BDE-483D-8F00-2866D5071DBB}" srcId="{1FF7B241-D546-4433-B67C-964D6856DE08}" destId="{F41B33F1-0EFF-4FF8-AEA6-C8A5438CA490}" srcOrd="0" destOrd="0" parTransId="{A7D25813-F75A-487E-B0CC-F85B25F71206}" sibTransId="{8F6DCA7F-30BC-4A52-8D6F-43107F2AE365}"/>
    <dgm:cxn modelId="{F81E719D-A6F3-474D-870C-2129D16E95BD}" type="presOf" srcId="{1FF7B241-D546-4433-B67C-964D6856DE08}" destId="{413044E7-3F85-4CE5-98E2-8836ABFC7A46}" srcOrd="0" destOrd="0" presId="urn:microsoft.com/office/officeart/2005/8/layout/vList2"/>
    <dgm:cxn modelId="{DFBE26AE-8D4A-449A-AA78-E3A159079DCB}" srcId="{1FF7B241-D546-4433-B67C-964D6856DE08}" destId="{C33B8AF1-119E-4B5C-A48D-37C2B67AD18B}" srcOrd="4" destOrd="0" parTransId="{A5B6216B-4CB3-4417-8926-EC993CC7CC1B}" sibTransId="{34F0FAF1-5CFC-41B2-9C44-528C0AC26ED7}"/>
    <dgm:cxn modelId="{BBB066DB-4EFA-45A4-9CA8-9BFCAA7529C0}" type="presOf" srcId="{C33B8AF1-119E-4B5C-A48D-37C2B67AD18B}" destId="{B0F6DE8B-ED42-4BB9-B2DF-4014380C7460}" srcOrd="0" destOrd="0" presId="urn:microsoft.com/office/officeart/2005/8/layout/vList2"/>
    <dgm:cxn modelId="{FC6D44E9-86FE-42AC-8E5B-641C37689E49}" type="presOf" srcId="{7F1AC554-BBD0-4C9F-BA9E-6D2208A89418}" destId="{73622DFE-2EBE-4992-B32F-2E053CDBEAAD}" srcOrd="0" destOrd="0" presId="urn:microsoft.com/office/officeart/2005/8/layout/vList2"/>
    <dgm:cxn modelId="{D2DB17F4-98FF-46B6-9D6B-61D272024153}" srcId="{1FF7B241-D546-4433-B67C-964D6856DE08}" destId="{DFE9EFCC-9ECF-4E49-8BCC-1008AAC565CF}" srcOrd="1" destOrd="0" parTransId="{3DD1AC0A-EDEA-4659-980B-9FB46C7F29AD}" sibTransId="{AA4A941A-215B-4544-993E-6972FD10A404}"/>
    <dgm:cxn modelId="{E42E6DFE-7211-4F65-AC4B-7BE75DA9A640}" srcId="{1FF7B241-D546-4433-B67C-964D6856DE08}" destId="{7F1AC554-BBD0-4C9F-BA9E-6D2208A89418}" srcOrd="2" destOrd="0" parTransId="{C176BAF3-63A2-47CE-B2EA-638A987B04D7}" sibTransId="{13647C92-B822-418E-BE58-4963F3C5BBF9}"/>
    <dgm:cxn modelId="{04162142-7314-4F2B-AE38-483B18C2B5CB}" type="presParOf" srcId="{413044E7-3F85-4CE5-98E2-8836ABFC7A46}" destId="{B49F5E88-EC71-4449-8725-0A89201CA832}" srcOrd="0" destOrd="0" presId="urn:microsoft.com/office/officeart/2005/8/layout/vList2"/>
    <dgm:cxn modelId="{8A8C268D-94E4-4DA8-BD29-F9E03C7ABCA7}" type="presParOf" srcId="{413044E7-3F85-4CE5-98E2-8836ABFC7A46}" destId="{B5159DE2-E5E7-4227-949E-30A0E1C9BB64}" srcOrd="1" destOrd="0" presId="urn:microsoft.com/office/officeart/2005/8/layout/vList2"/>
    <dgm:cxn modelId="{CE738671-E6A3-45CE-8174-41C38A1E1F34}" type="presParOf" srcId="{413044E7-3F85-4CE5-98E2-8836ABFC7A46}" destId="{9C118A22-C061-4612-9F65-3596E6C2DF68}" srcOrd="2" destOrd="0" presId="urn:microsoft.com/office/officeart/2005/8/layout/vList2"/>
    <dgm:cxn modelId="{6B812267-664F-479D-B869-0A33232EC616}" type="presParOf" srcId="{413044E7-3F85-4CE5-98E2-8836ABFC7A46}" destId="{19BD890B-E145-4E96-8268-632732461D82}" srcOrd="3" destOrd="0" presId="urn:microsoft.com/office/officeart/2005/8/layout/vList2"/>
    <dgm:cxn modelId="{F3226608-2B28-4053-991F-97EFAF2C44D6}" type="presParOf" srcId="{413044E7-3F85-4CE5-98E2-8836ABFC7A46}" destId="{73622DFE-2EBE-4992-B32F-2E053CDBEAAD}" srcOrd="4" destOrd="0" presId="urn:microsoft.com/office/officeart/2005/8/layout/vList2"/>
    <dgm:cxn modelId="{C7540E42-0AEF-4FF8-A12A-BCC8B0457D3B}" type="presParOf" srcId="{413044E7-3F85-4CE5-98E2-8836ABFC7A46}" destId="{D55F1544-6AE5-4F32-A7B0-2BCE530F7AF2}" srcOrd="5" destOrd="0" presId="urn:microsoft.com/office/officeart/2005/8/layout/vList2"/>
    <dgm:cxn modelId="{51959774-CC8B-46F0-A591-A9A4F2612126}" type="presParOf" srcId="{413044E7-3F85-4CE5-98E2-8836ABFC7A46}" destId="{89DC852E-794C-49D3-BF8C-E854C6984F70}" srcOrd="6" destOrd="0" presId="urn:microsoft.com/office/officeart/2005/8/layout/vList2"/>
    <dgm:cxn modelId="{6AAE67A8-DFAC-4927-9FA5-D6CD5F7144FC}" type="presParOf" srcId="{413044E7-3F85-4CE5-98E2-8836ABFC7A46}" destId="{2770F63D-E999-46FC-957D-9618D71DA77A}" srcOrd="7" destOrd="0" presId="urn:microsoft.com/office/officeart/2005/8/layout/vList2"/>
    <dgm:cxn modelId="{494CF5DB-FFB1-4E42-B545-686A40E61EC3}" type="presParOf" srcId="{413044E7-3F85-4CE5-98E2-8836ABFC7A46}" destId="{B0F6DE8B-ED42-4BB9-B2DF-4014380C7460}"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B656C9-2EA6-494E-92B1-7A25A2CB8D83}" type="doc">
      <dgm:prSet loTypeId="urn:microsoft.com/office/officeart/2005/8/layout/cycle6" loCatId="cycle" qsTypeId="urn:microsoft.com/office/officeart/2005/8/quickstyle/simple5" qsCatId="simple" csTypeId="urn:microsoft.com/office/officeart/2005/8/colors/accent1_2" csCatId="accent1"/>
      <dgm:spPr/>
      <dgm:t>
        <a:bodyPr/>
        <a:lstStyle/>
        <a:p>
          <a:endParaRPr lang="en-US"/>
        </a:p>
      </dgm:t>
    </dgm:pt>
    <dgm:pt modelId="{74EBE451-707C-4C79-9BF9-E79D2755B774}">
      <dgm:prSet/>
      <dgm:spPr/>
      <dgm:t>
        <a:bodyPr/>
        <a:lstStyle/>
        <a:p>
          <a:r>
            <a:rPr lang="en-US" b="1" dirty="0"/>
            <a:t>Greater engagement</a:t>
          </a:r>
          <a:endParaRPr lang="en-US" dirty="0"/>
        </a:p>
      </dgm:t>
    </dgm:pt>
    <dgm:pt modelId="{7D6D37AB-06B3-4D74-9A25-006CC9C0E42C}" type="parTrans" cxnId="{A0F71B83-2FD4-4655-9C9F-E045EC27E1CF}">
      <dgm:prSet/>
      <dgm:spPr/>
      <dgm:t>
        <a:bodyPr/>
        <a:lstStyle/>
        <a:p>
          <a:endParaRPr lang="en-US"/>
        </a:p>
      </dgm:t>
    </dgm:pt>
    <dgm:pt modelId="{C9690E45-A965-471A-81C7-0078AD51D3D0}" type="sibTrans" cxnId="{A0F71B83-2FD4-4655-9C9F-E045EC27E1CF}">
      <dgm:prSet/>
      <dgm:spPr/>
      <dgm:t>
        <a:bodyPr/>
        <a:lstStyle/>
        <a:p>
          <a:endParaRPr lang="en-US"/>
        </a:p>
      </dgm:t>
    </dgm:pt>
    <dgm:pt modelId="{42167EE3-13AC-4CC7-A778-9EFCA9C40E37}">
      <dgm:prSet/>
      <dgm:spPr/>
      <dgm:t>
        <a:bodyPr/>
        <a:lstStyle/>
        <a:p>
          <a:r>
            <a:rPr lang="en-US" b="1" dirty="0"/>
            <a:t>More opportunities to give input on patient satisfaction; advisory boards</a:t>
          </a:r>
          <a:endParaRPr lang="en-US" dirty="0"/>
        </a:p>
      </dgm:t>
    </dgm:pt>
    <dgm:pt modelId="{A13D91FD-AEAB-4D06-8497-FB55CC5E8565}" type="parTrans" cxnId="{27E095DE-505E-4B3C-A186-33BB6FEA07C4}">
      <dgm:prSet/>
      <dgm:spPr/>
      <dgm:t>
        <a:bodyPr/>
        <a:lstStyle/>
        <a:p>
          <a:endParaRPr lang="en-US"/>
        </a:p>
      </dgm:t>
    </dgm:pt>
    <dgm:pt modelId="{89D847B1-AA14-41C8-B408-536E44E8AE8E}" type="sibTrans" cxnId="{27E095DE-505E-4B3C-A186-33BB6FEA07C4}">
      <dgm:prSet/>
      <dgm:spPr/>
      <dgm:t>
        <a:bodyPr/>
        <a:lstStyle/>
        <a:p>
          <a:endParaRPr lang="en-US"/>
        </a:p>
      </dgm:t>
    </dgm:pt>
    <dgm:pt modelId="{6ACECD51-328A-45CC-A592-432CEFFB7CB3}" type="pres">
      <dgm:prSet presAssocID="{D3B656C9-2EA6-494E-92B1-7A25A2CB8D83}" presName="cycle" presStyleCnt="0">
        <dgm:presLayoutVars>
          <dgm:dir/>
          <dgm:resizeHandles val="exact"/>
        </dgm:presLayoutVars>
      </dgm:prSet>
      <dgm:spPr/>
    </dgm:pt>
    <dgm:pt modelId="{A9A3EC8C-96F1-4332-995C-D023CF914192}" type="pres">
      <dgm:prSet presAssocID="{74EBE451-707C-4C79-9BF9-E79D2755B774}" presName="node" presStyleLbl="node1" presStyleIdx="0" presStyleCnt="2">
        <dgm:presLayoutVars>
          <dgm:bulletEnabled val="1"/>
        </dgm:presLayoutVars>
      </dgm:prSet>
      <dgm:spPr/>
    </dgm:pt>
    <dgm:pt modelId="{DE9186EE-891B-43F0-BE9D-794A495E0F13}" type="pres">
      <dgm:prSet presAssocID="{74EBE451-707C-4C79-9BF9-E79D2755B774}" presName="spNode" presStyleCnt="0"/>
      <dgm:spPr/>
    </dgm:pt>
    <dgm:pt modelId="{FB7185EA-B0AD-420D-9DC0-D3178B122836}" type="pres">
      <dgm:prSet presAssocID="{C9690E45-A965-471A-81C7-0078AD51D3D0}" presName="sibTrans" presStyleLbl="sibTrans1D1" presStyleIdx="0" presStyleCnt="2"/>
      <dgm:spPr/>
    </dgm:pt>
    <dgm:pt modelId="{C25A5186-FC25-4A80-8EE9-67A5F9BA4E55}" type="pres">
      <dgm:prSet presAssocID="{42167EE3-13AC-4CC7-A778-9EFCA9C40E37}" presName="node" presStyleLbl="node1" presStyleIdx="1" presStyleCnt="2">
        <dgm:presLayoutVars>
          <dgm:bulletEnabled val="1"/>
        </dgm:presLayoutVars>
      </dgm:prSet>
      <dgm:spPr/>
    </dgm:pt>
    <dgm:pt modelId="{1F4922C5-01E2-4C90-B932-05D0F3FBA4CB}" type="pres">
      <dgm:prSet presAssocID="{42167EE3-13AC-4CC7-A778-9EFCA9C40E37}" presName="spNode" presStyleCnt="0"/>
      <dgm:spPr/>
    </dgm:pt>
    <dgm:pt modelId="{E24462AD-51E5-49C6-A16A-BB4096F107C1}" type="pres">
      <dgm:prSet presAssocID="{89D847B1-AA14-41C8-B408-536E44E8AE8E}" presName="sibTrans" presStyleLbl="sibTrans1D1" presStyleIdx="1" presStyleCnt="2"/>
      <dgm:spPr/>
    </dgm:pt>
  </dgm:ptLst>
  <dgm:cxnLst>
    <dgm:cxn modelId="{12A0002C-AF73-4A1E-A506-602A61D605E1}" type="presOf" srcId="{C9690E45-A965-471A-81C7-0078AD51D3D0}" destId="{FB7185EA-B0AD-420D-9DC0-D3178B122836}" srcOrd="0" destOrd="0" presId="urn:microsoft.com/office/officeart/2005/8/layout/cycle6"/>
    <dgm:cxn modelId="{F9253B3B-5872-4011-8884-61E22C5A34C6}" type="presOf" srcId="{D3B656C9-2EA6-494E-92B1-7A25A2CB8D83}" destId="{6ACECD51-328A-45CC-A592-432CEFFB7CB3}" srcOrd="0" destOrd="0" presId="urn:microsoft.com/office/officeart/2005/8/layout/cycle6"/>
    <dgm:cxn modelId="{A0F71B83-2FD4-4655-9C9F-E045EC27E1CF}" srcId="{D3B656C9-2EA6-494E-92B1-7A25A2CB8D83}" destId="{74EBE451-707C-4C79-9BF9-E79D2755B774}" srcOrd="0" destOrd="0" parTransId="{7D6D37AB-06B3-4D74-9A25-006CC9C0E42C}" sibTransId="{C9690E45-A965-471A-81C7-0078AD51D3D0}"/>
    <dgm:cxn modelId="{88690C89-F42B-4C69-A43A-8F6230D410B8}" type="presOf" srcId="{89D847B1-AA14-41C8-B408-536E44E8AE8E}" destId="{E24462AD-51E5-49C6-A16A-BB4096F107C1}" srcOrd="0" destOrd="0" presId="urn:microsoft.com/office/officeart/2005/8/layout/cycle6"/>
    <dgm:cxn modelId="{27E095DE-505E-4B3C-A186-33BB6FEA07C4}" srcId="{D3B656C9-2EA6-494E-92B1-7A25A2CB8D83}" destId="{42167EE3-13AC-4CC7-A778-9EFCA9C40E37}" srcOrd="1" destOrd="0" parTransId="{A13D91FD-AEAB-4D06-8497-FB55CC5E8565}" sibTransId="{89D847B1-AA14-41C8-B408-536E44E8AE8E}"/>
    <dgm:cxn modelId="{86E2F1E4-2321-4DE4-B24C-16CAD99D7426}" type="presOf" srcId="{42167EE3-13AC-4CC7-A778-9EFCA9C40E37}" destId="{C25A5186-FC25-4A80-8EE9-67A5F9BA4E55}" srcOrd="0" destOrd="0" presId="urn:microsoft.com/office/officeart/2005/8/layout/cycle6"/>
    <dgm:cxn modelId="{CDC965FE-6C64-4290-B293-A7F9B6DCABFC}" type="presOf" srcId="{74EBE451-707C-4C79-9BF9-E79D2755B774}" destId="{A9A3EC8C-96F1-4332-995C-D023CF914192}" srcOrd="0" destOrd="0" presId="urn:microsoft.com/office/officeart/2005/8/layout/cycle6"/>
    <dgm:cxn modelId="{0BC136FE-546E-4F07-959D-EF4736C248B3}" type="presParOf" srcId="{6ACECD51-328A-45CC-A592-432CEFFB7CB3}" destId="{A9A3EC8C-96F1-4332-995C-D023CF914192}" srcOrd="0" destOrd="0" presId="urn:microsoft.com/office/officeart/2005/8/layout/cycle6"/>
    <dgm:cxn modelId="{0062D2AC-DA28-492E-B8FA-594F92C9A491}" type="presParOf" srcId="{6ACECD51-328A-45CC-A592-432CEFFB7CB3}" destId="{DE9186EE-891B-43F0-BE9D-794A495E0F13}" srcOrd="1" destOrd="0" presId="urn:microsoft.com/office/officeart/2005/8/layout/cycle6"/>
    <dgm:cxn modelId="{EB2A967D-3A42-4896-B1F2-B616EF86795A}" type="presParOf" srcId="{6ACECD51-328A-45CC-A592-432CEFFB7CB3}" destId="{FB7185EA-B0AD-420D-9DC0-D3178B122836}" srcOrd="2" destOrd="0" presId="urn:microsoft.com/office/officeart/2005/8/layout/cycle6"/>
    <dgm:cxn modelId="{A8A57547-C113-46CE-81DF-8312FD02BCC0}" type="presParOf" srcId="{6ACECD51-328A-45CC-A592-432CEFFB7CB3}" destId="{C25A5186-FC25-4A80-8EE9-67A5F9BA4E55}" srcOrd="3" destOrd="0" presId="urn:microsoft.com/office/officeart/2005/8/layout/cycle6"/>
    <dgm:cxn modelId="{E3DE0F95-0095-4CDC-9724-84385553325C}" type="presParOf" srcId="{6ACECD51-328A-45CC-A592-432CEFFB7CB3}" destId="{1F4922C5-01E2-4C90-B932-05D0F3FBA4CB}" srcOrd="4" destOrd="0" presId="urn:microsoft.com/office/officeart/2005/8/layout/cycle6"/>
    <dgm:cxn modelId="{08208BF4-EE83-472D-9257-3348ECC559AE}" type="presParOf" srcId="{6ACECD51-328A-45CC-A592-432CEFFB7CB3}" destId="{E24462AD-51E5-49C6-A16A-BB4096F107C1}" srcOrd="5" destOrd="0" presId="urn:microsoft.com/office/officeart/2005/8/layout/cycle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8C5B3B9-45C2-43B5-A07C-E9793F8828BF}" type="doc">
      <dgm:prSet loTypeId="urn:microsoft.com/office/officeart/2008/layout/VerticalCurvedList" loCatId="list" qsTypeId="urn:microsoft.com/office/officeart/2005/8/quickstyle/simple2" qsCatId="simple" csTypeId="urn:microsoft.com/office/officeart/2005/8/colors/accent1_1" csCatId="accent1" phldr="1"/>
      <dgm:spPr/>
      <dgm:t>
        <a:bodyPr/>
        <a:lstStyle/>
        <a:p>
          <a:endParaRPr lang="en-US"/>
        </a:p>
      </dgm:t>
    </dgm:pt>
    <dgm:pt modelId="{6B09E6CC-E432-4370-809F-7F4EF47BDF03}">
      <dgm:prSet custT="1"/>
      <dgm:spPr/>
      <dgm:t>
        <a:bodyPr/>
        <a:lstStyle/>
        <a:p>
          <a:pPr algn="l"/>
          <a:r>
            <a:rPr lang="en-US" sz="2200" dirty="0"/>
            <a:t>Additional staff development opportunities to be offered.</a:t>
          </a:r>
        </a:p>
      </dgm:t>
    </dgm:pt>
    <dgm:pt modelId="{726495C4-11B2-4B44-8A6B-6F1CA06C5875}" type="parTrans" cxnId="{0AA1DCB2-7D41-4857-AABA-C7FA711E47AA}">
      <dgm:prSet/>
      <dgm:spPr/>
      <dgm:t>
        <a:bodyPr/>
        <a:lstStyle/>
        <a:p>
          <a:endParaRPr lang="en-US"/>
        </a:p>
      </dgm:t>
    </dgm:pt>
    <dgm:pt modelId="{D267C19F-331F-48D3-842C-3A881715C161}" type="sibTrans" cxnId="{0AA1DCB2-7D41-4857-AABA-C7FA711E47AA}">
      <dgm:prSet phldrT="1" phldr="0"/>
      <dgm:spPr/>
      <dgm:t>
        <a:bodyPr/>
        <a:lstStyle/>
        <a:p>
          <a:endParaRPr lang="en-US"/>
        </a:p>
      </dgm:t>
    </dgm:pt>
    <dgm:pt modelId="{BCC7B558-4582-496F-A241-489A73BDB600}">
      <dgm:prSet custT="1"/>
      <dgm:spPr/>
      <dgm:t>
        <a:bodyPr/>
        <a:lstStyle/>
        <a:p>
          <a:pPr algn="l"/>
          <a:r>
            <a:rPr lang="en-US" sz="2200" dirty="0"/>
            <a:t>Opportunities to work in cross-functional teams and/or CQI teams.</a:t>
          </a:r>
        </a:p>
      </dgm:t>
    </dgm:pt>
    <dgm:pt modelId="{BBA2CC8C-0405-4C9C-A593-F3D6098B0C76}" type="parTrans" cxnId="{8CF25085-6982-489D-847A-8E5517441971}">
      <dgm:prSet/>
      <dgm:spPr/>
      <dgm:t>
        <a:bodyPr/>
        <a:lstStyle/>
        <a:p>
          <a:endParaRPr lang="en-US"/>
        </a:p>
      </dgm:t>
    </dgm:pt>
    <dgm:pt modelId="{6E252249-8FC5-4CD2-BF7E-25FC4A52F904}" type="sibTrans" cxnId="{8CF25085-6982-489D-847A-8E5517441971}">
      <dgm:prSet phldrT="2" phldr="0"/>
      <dgm:spPr/>
      <dgm:t>
        <a:bodyPr/>
        <a:lstStyle/>
        <a:p>
          <a:endParaRPr lang="en-US"/>
        </a:p>
      </dgm:t>
    </dgm:pt>
    <dgm:pt modelId="{AAA72951-7BD9-4123-B627-6416AEE27C89}">
      <dgm:prSet custT="1"/>
      <dgm:spPr/>
      <dgm:t>
        <a:bodyPr/>
        <a:lstStyle/>
        <a:p>
          <a:pPr algn="l"/>
          <a:r>
            <a:rPr lang="en-US" sz="2200" dirty="0"/>
            <a:t>Increased access to information and transparency of data, including financial data and contract stipulations.</a:t>
          </a:r>
        </a:p>
      </dgm:t>
    </dgm:pt>
    <dgm:pt modelId="{39D57ED3-5E74-424D-AB0E-B1C93DF51D7D}" type="parTrans" cxnId="{D48DB225-862B-4D55-ACC3-F3A81A2079AF}">
      <dgm:prSet/>
      <dgm:spPr/>
      <dgm:t>
        <a:bodyPr/>
        <a:lstStyle/>
        <a:p>
          <a:endParaRPr lang="en-US"/>
        </a:p>
      </dgm:t>
    </dgm:pt>
    <dgm:pt modelId="{46264AB2-1C7F-478A-BDFB-50D0C6483A9A}" type="sibTrans" cxnId="{D48DB225-862B-4D55-ACC3-F3A81A2079AF}">
      <dgm:prSet phldrT="3" phldr="0"/>
      <dgm:spPr/>
      <dgm:t>
        <a:bodyPr/>
        <a:lstStyle/>
        <a:p>
          <a:endParaRPr lang="en-US"/>
        </a:p>
      </dgm:t>
    </dgm:pt>
    <dgm:pt modelId="{3B89B74C-0AB3-4141-80F8-BE53A4CEF1A9}">
      <dgm:prSet custT="1"/>
      <dgm:spPr/>
      <dgm:t>
        <a:bodyPr/>
        <a:lstStyle/>
        <a:p>
          <a:pPr algn="l"/>
          <a:r>
            <a:rPr lang="en-US" sz="2200" dirty="0"/>
            <a:t>Investment in health information technology and population health management tools such as registries, care management software and upgrades to the electronic health record.</a:t>
          </a:r>
        </a:p>
      </dgm:t>
    </dgm:pt>
    <dgm:pt modelId="{B3A5DE05-F93A-47DF-A636-D8439DB796EF}" type="parTrans" cxnId="{0AD13D4F-3D20-4D25-AFEB-5241435B2BC4}">
      <dgm:prSet/>
      <dgm:spPr/>
      <dgm:t>
        <a:bodyPr/>
        <a:lstStyle/>
        <a:p>
          <a:endParaRPr lang="en-US"/>
        </a:p>
      </dgm:t>
    </dgm:pt>
    <dgm:pt modelId="{285B4F7C-C0CF-493F-A2BD-AF3BD1D7B131}" type="sibTrans" cxnId="{0AD13D4F-3D20-4D25-AFEB-5241435B2BC4}">
      <dgm:prSet phldrT="4" phldr="0"/>
      <dgm:spPr/>
      <dgm:t>
        <a:bodyPr/>
        <a:lstStyle/>
        <a:p>
          <a:endParaRPr lang="en-US"/>
        </a:p>
      </dgm:t>
    </dgm:pt>
    <dgm:pt modelId="{2B08C039-E078-4953-8FBA-CF34754E729F}">
      <dgm:prSet custT="1"/>
      <dgm:spPr/>
      <dgm:t>
        <a:bodyPr/>
        <a:lstStyle/>
        <a:p>
          <a:pPr algn="l">
            <a:lnSpc>
              <a:spcPct val="100000"/>
            </a:lnSpc>
            <a:spcAft>
              <a:spcPts val="0"/>
            </a:spcAft>
          </a:pPr>
          <a:r>
            <a:rPr lang="en-US" sz="2200" dirty="0"/>
            <a:t>Supervisors/managers will both support and hold their teams accountable.</a:t>
          </a:r>
        </a:p>
      </dgm:t>
    </dgm:pt>
    <dgm:pt modelId="{B206DFED-A20C-422E-858C-B9A232226E9F}" type="parTrans" cxnId="{49739F4A-36BD-4419-A0D9-D4F26AFEDE73}">
      <dgm:prSet/>
      <dgm:spPr/>
      <dgm:t>
        <a:bodyPr/>
        <a:lstStyle/>
        <a:p>
          <a:endParaRPr lang="en-US"/>
        </a:p>
      </dgm:t>
    </dgm:pt>
    <dgm:pt modelId="{D311A293-4228-4718-9145-D4559689FCBE}" type="sibTrans" cxnId="{49739F4A-36BD-4419-A0D9-D4F26AFEDE73}">
      <dgm:prSet phldrT="5" phldr="0"/>
      <dgm:spPr/>
      <dgm:t>
        <a:bodyPr/>
        <a:lstStyle/>
        <a:p>
          <a:endParaRPr lang="en-US"/>
        </a:p>
      </dgm:t>
    </dgm:pt>
    <dgm:pt modelId="{D0E1E8FB-B167-4C5E-BE5E-50E81A9E2613}" type="pres">
      <dgm:prSet presAssocID="{78C5B3B9-45C2-43B5-A07C-E9793F8828BF}" presName="Name0" presStyleCnt="0">
        <dgm:presLayoutVars>
          <dgm:chMax val="7"/>
          <dgm:chPref val="7"/>
          <dgm:dir/>
        </dgm:presLayoutVars>
      </dgm:prSet>
      <dgm:spPr/>
    </dgm:pt>
    <dgm:pt modelId="{744B8E8C-92F8-4DAB-84EF-131EC1D20B41}" type="pres">
      <dgm:prSet presAssocID="{78C5B3B9-45C2-43B5-A07C-E9793F8828BF}" presName="Name1" presStyleCnt="0"/>
      <dgm:spPr/>
    </dgm:pt>
    <dgm:pt modelId="{84271543-1D20-4BC5-A567-EE551FC98193}" type="pres">
      <dgm:prSet presAssocID="{78C5B3B9-45C2-43B5-A07C-E9793F8828BF}" presName="cycle" presStyleCnt="0"/>
      <dgm:spPr/>
    </dgm:pt>
    <dgm:pt modelId="{D9731867-212F-4094-8A65-E221E8EE7C0D}" type="pres">
      <dgm:prSet presAssocID="{78C5B3B9-45C2-43B5-A07C-E9793F8828BF}" presName="srcNode" presStyleLbl="node1" presStyleIdx="0" presStyleCnt="5"/>
      <dgm:spPr/>
    </dgm:pt>
    <dgm:pt modelId="{160F7A8F-5CC3-48FF-A204-7959F31FD0F7}" type="pres">
      <dgm:prSet presAssocID="{78C5B3B9-45C2-43B5-A07C-E9793F8828BF}" presName="conn" presStyleLbl="parChTrans1D2" presStyleIdx="0" presStyleCnt="1"/>
      <dgm:spPr/>
    </dgm:pt>
    <dgm:pt modelId="{00FE5B51-F715-4BED-BF9D-7E410A9973C6}" type="pres">
      <dgm:prSet presAssocID="{78C5B3B9-45C2-43B5-A07C-E9793F8828BF}" presName="extraNode" presStyleLbl="node1" presStyleIdx="0" presStyleCnt="5"/>
      <dgm:spPr/>
    </dgm:pt>
    <dgm:pt modelId="{CD209F65-CB2E-4CD7-AF2F-F159F73E6997}" type="pres">
      <dgm:prSet presAssocID="{78C5B3B9-45C2-43B5-A07C-E9793F8828BF}" presName="dstNode" presStyleLbl="node1" presStyleIdx="0" presStyleCnt="5"/>
      <dgm:spPr/>
    </dgm:pt>
    <dgm:pt modelId="{284D6F87-7322-4C17-813D-7F2304083FC8}" type="pres">
      <dgm:prSet presAssocID="{6B09E6CC-E432-4370-809F-7F4EF47BDF03}" presName="text_1" presStyleLbl="node1" presStyleIdx="0" presStyleCnt="5" custScaleY="128914">
        <dgm:presLayoutVars>
          <dgm:bulletEnabled val="1"/>
        </dgm:presLayoutVars>
      </dgm:prSet>
      <dgm:spPr/>
    </dgm:pt>
    <dgm:pt modelId="{A1C66BD2-911F-4E83-BD07-846D5DCB31E8}" type="pres">
      <dgm:prSet presAssocID="{6B09E6CC-E432-4370-809F-7F4EF47BDF03}" presName="accent_1" presStyleCnt="0"/>
      <dgm:spPr/>
    </dgm:pt>
    <dgm:pt modelId="{47F3ED22-EEB3-454D-B80F-82092ADEF9E4}" type="pres">
      <dgm:prSet presAssocID="{6B09E6CC-E432-4370-809F-7F4EF47BDF03}" presName="accentRepeatNode" presStyleLbl="solidFgAcc1" presStyleIdx="0" presStyleCnt="5"/>
      <dgm:spPr/>
    </dgm:pt>
    <dgm:pt modelId="{C4503FFC-11E4-42B3-A0B2-D5AC39F18F82}" type="pres">
      <dgm:prSet presAssocID="{BCC7B558-4582-496F-A241-489A73BDB600}" presName="text_2" presStyleLbl="node1" presStyleIdx="1" presStyleCnt="5" custScaleY="128914">
        <dgm:presLayoutVars>
          <dgm:bulletEnabled val="1"/>
        </dgm:presLayoutVars>
      </dgm:prSet>
      <dgm:spPr/>
    </dgm:pt>
    <dgm:pt modelId="{FA0FFC7E-CC96-4BDD-A8B6-BF2CB6771851}" type="pres">
      <dgm:prSet presAssocID="{BCC7B558-4582-496F-A241-489A73BDB600}" presName="accent_2" presStyleCnt="0"/>
      <dgm:spPr/>
    </dgm:pt>
    <dgm:pt modelId="{9D93E149-85A5-4B5E-87B3-3E6839C3621B}" type="pres">
      <dgm:prSet presAssocID="{BCC7B558-4582-496F-A241-489A73BDB600}" presName="accentRepeatNode" presStyleLbl="solidFgAcc1" presStyleIdx="1" presStyleCnt="5"/>
      <dgm:spPr/>
    </dgm:pt>
    <dgm:pt modelId="{73A099D4-A5DB-422A-8C0B-FACC2F2893AD}" type="pres">
      <dgm:prSet presAssocID="{AAA72951-7BD9-4123-B627-6416AEE27C89}" presName="text_3" presStyleLbl="node1" presStyleIdx="2" presStyleCnt="5" custScaleY="128914">
        <dgm:presLayoutVars>
          <dgm:bulletEnabled val="1"/>
        </dgm:presLayoutVars>
      </dgm:prSet>
      <dgm:spPr/>
    </dgm:pt>
    <dgm:pt modelId="{FB2A0128-FE7C-4795-8B98-AD4AEDBEDCE9}" type="pres">
      <dgm:prSet presAssocID="{AAA72951-7BD9-4123-B627-6416AEE27C89}" presName="accent_3" presStyleCnt="0"/>
      <dgm:spPr/>
    </dgm:pt>
    <dgm:pt modelId="{3E42AF35-46D2-4B2F-AC86-ABED1CA77DB9}" type="pres">
      <dgm:prSet presAssocID="{AAA72951-7BD9-4123-B627-6416AEE27C89}" presName="accentRepeatNode" presStyleLbl="solidFgAcc1" presStyleIdx="2" presStyleCnt="5"/>
      <dgm:spPr/>
    </dgm:pt>
    <dgm:pt modelId="{25C0FCF7-90C8-44F3-9B57-359A3C086F0B}" type="pres">
      <dgm:prSet presAssocID="{3B89B74C-0AB3-4141-80F8-BE53A4CEF1A9}" presName="text_4" presStyleLbl="node1" presStyleIdx="3" presStyleCnt="5" custScaleY="128914">
        <dgm:presLayoutVars>
          <dgm:bulletEnabled val="1"/>
        </dgm:presLayoutVars>
      </dgm:prSet>
      <dgm:spPr/>
    </dgm:pt>
    <dgm:pt modelId="{09797083-D29C-4136-BA4D-CCAB7CFCE9C4}" type="pres">
      <dgm:prSet presAssocID="{3B89B74C-0AB3-4141-80F8-BE53A4CEF1A9}" presName="accent_4" presStyleCnt="0"/>
      <dgm:spPr/>
    </dgm:pt>
    <dgm:pt modelId="{6DAB082E-A74E-4D09-8691-CE4F88DB8388}" type="pres">
      <dgm:prSet presAssocID="{3B89B74C-0AB3-4141-80F8-BE53A4CEF1A9}" presName="accentRepeatNode" presStyleLbl="solidFgAcc1" presStyleIdx="3" presStyleCnt="5"/>
      <dgm:spPr/>
    </dgm:pt>
    <dgm:pt modelId="{F6BAC8C0-0DCF-4208-A913-05D65FB75F39}" type="pres">
      <dgm:prSet presAssocID="{2B08C039-E078-4953-8FBA-CF34754E729F}" presName="text_5" presStyleLbl="node1" presStyleIdx="4" presStyleCnt="5" custScaleY="128914">
        <dgm:presLayoutVars>
          <dgm:bulletEnabled val="1"/>
        </dgm:presLayoutVars>
      </dgm:prSet>
      <dgm:spPr/>
    </dgm:pt>
    <dgm:pt modelId="{04C7098F-C210-4918-BE88-78A8B39D3387}" type="pres">
      <dgm:prSet presAssocID="{2B08C039-E078-4953-8FBA-CF34754E729F}" presName="accent_5" presStyleCnt="0"/>
      <dgm:spPr/>
    </dgm:pt>
    <dgm:pt modelId="{12059CF0-EEB1-4667-8A00-92DDD89C141C}" type="pres">
      <dgm:prSet presAssocID="{2B08C039-E078-4953-8FBA-CF34754E729F}" presName="accentRepeatNode" presStyleLbl="solidFgAcc1" presStyleIdx="4" presStyleCnt="5"/>
      <dgm:spPr/>
    </dgm:pt>
  </dgm:ptLst>
  <dgm:cxnLst>
    <dgm:cxn modelId="{D48DB225-862B-4D55-ACC3-F3A81A2079AF}" srcId="{78C5B3B9-45C2-43B5-A07C-E9793F8828BF}" destId="{AAA72951-7BD9-4123-B627-6416AEE27C89}" srcOrd="2" destOrd="0" parTransId="{39D57ED3-5E74-424D-AB0E-B1C93DF51D7D}" sibTransId="{46264AB2-1C7F-478A-BDFB-50D0C6483A9A}"/>
    <dgm:cxn modelId="{92785D28-DC42-49EA-B8BE-8C88EFB5333B}" type="presOf" srcId="{6B09E6CC-E432-4370-809F-7F4EF47BDF03}" destId="{284D6F87-7322-4C17-813D-7F2304083FC8}" srcOrd="0" destOrd="0" presId="urn:microsoft.com/office/officeart/2008/layout/VerticalCurvedList"/>
    <dgm:cxn modelId="{49739F4A-36BD-4419-A0D9-D4F26AFEDE73}" srcId="{78C5B3B9-45C2-43B5-A07C-E9793F8828BF}" destId="{2B08C039-E078-4953-8FBA-CF34754E729F}" srcOrd="4" destOrd="0" parTransId="{B206DFED-A20C-422E-858C-B9A232226E9F}" sibTransId="{D311A293-4228-4718-9145-D4559689FCBE}"/>
    <dgm:cxn modelId="{0AD13D4F-3D20-4D25-AFEB-5241435B2BC4}" srcId="{78C5B3B9-45C2-43B5-A07C-E9793F8828BF}" destId="{3B89B74C-0AB3-4141-80F8-BE53A4CEF1A9}" srcOrd="3" destOrd="0" parTransId="{B3A5DE05-F93A-47DF-A636-D8439DB796EF}" sibTransId="{285B4F7C-C0CF-493F-A2BD-AF3BD1D7B131}"/>
    <dgm:cxn modelId="{CC9D9672-3E62-4018-A750-77423EC00B3A}" type="presOf" srcId="{AAA72951-7BD9-4123-B627-6416AEE27C89}" destId="{73A099D4-A5DB-422A-8C0B-FACC2F2893AD}" srcOrd="0" destOrd="0" presId="urn:microsoft.com/office/officeart/2008/layout/VerticalCurvedList"/>
    <dgm:cxn modelId="{AA70E780-EDE0-4108-A76C-B97925F5AA1C}" type="presOf" srcId="{78C5B3B9-45C2-43B5-A07C-E9793F8828BF}" destId="{D0E1E8FB-B167-4C5E-BE5E-50E81A9E2613}" srcOrd="0" destOrd="0" presId="urn:microsoft.com/office/officeart/2008/layout/VerticalCurvedList"/>
    <dgm:cxn modelId="{8CF25085-6982-489D-847A-8E5517441971}" srcId="{78C5B3B9-45C2-43B5-A07C-E9793F8828BF}" destId="{BCC7B558-4582-496F-A241-489A73BDB600}" srcOrd="1" destOrd="0" parTransId="{BBA2CC8C-0405-4C9C-A593-F3D6098B0C76}" sibTransId="{6E252249-8FC5-4CD2-BF7E-25FC4A52F904}"/>
    <dgm:cxn modelId="{4BC68A88-0A28-4DC1-A7F2-1F690BC76DD3}" type="presOf" srcId="{D267C19F-331F-48D3-842C-3A881715C161}" destId="{160F7A8F-5CC3-48FF-A204-7959F31FD0F7}" srcOrd="0" destOrd="0" presId="urn:microsoft.com/office/officeart/2008/layout/VerticalCurvedList"/>
    <dgm:cxn modelId="{69B4C29D-FDAF-4776-827B-A486D7CE8A04}" type="presOf" srcId="{BCC7B558-4582-496F-A241-489A73BDB600}" destId="{C4503FFC-11E4-42B3-A0B2-D5AC39F18F82}" srcOrd="0" destOrd="0" presId="urn:microsoft.com/office/officeart/2008/layout/VerticalCurvedList"/>
    <dgm:cxn modelId="{0AA1DCB2-7D41-4857-AABA-C7FA711E47AA}" srcId="{78C5B3B9-45C2-43B5-A07C-E9793F8828BF}" destId="{6B09E6CC-E432-4370-809F-7F4EF47BDF03}" srcOrd="0" destOrd="0" parTransId="{726495C4-11B2-4B44-8A6B-6F1CA06C5875}" sibTransId="{D267C19F-331F-48D3-842C-3A881715C161}"/>
    <dgm:cxn modelId="{463CD1C9-18AA-488A-8183-D45E01214956}" type="presOf" srcId="{3B89B74C-0AB3-4141-80F8-BE53A4CEF1A9}" destId="{25C0FCF7-90C8-44F3-9B57-359A3C086F0B}" srcOrd="0" destOrd="0" presId="urn:microsoft.com/office/officeart/2008/layout/VerticalCurvedList"/>
    <dgm:cxn modelId="{ADD105CA-D103-45F7-9533-8B680D199240}" type="presOf" srcId="{2B08C039-E078-4953-8FBA-CF34754E729F}" destId="{F6BAC8C0-0DCF-4208-A913-05D65FB75F39}" srcOrd="0" destOrd="0" presId="urn:microsoft.com/office/officeart/2008/layout/VerticalCurvedList"/>
    <dgm:cxn modelId="{950BDB55-1FC6-455D-9844-285FAA83BA58}" type="presParOf" srcId="{D0E1E8FB-B167-4C5E-BE5E-50E81A9E2613}" destId="{744B8E8C-92F8-4DAB-84EF-131EC1D20B41}" srcOrd="0" destOrd="0" presId="urn:microsoft.com/office/officeart/2008/layout/VerticalCurvedList"/>
    <dgm:cxn modelId="{18F56889-17EE-4A4D-B216-BAD8F612297C}" type="presParOf" srcId="{744B8E8C-92F8-4DAB-84EF-131EC1D20B41}" destId="{84271543-1D20-4BC5-A567-EE551FC98193}" srcOrd="0" destOrd="0" presId="urn:microsoft.com/office/officeart/2008/layout/VerticalCurvedList"/>
    <dgm:cxn modelId="{72094945-903C-457E-ADA0-5CC96811D309}" type="presParOf" srcId="{84271543-1D20-4BC5-A567-EE551FC98193}" destId="{D9731867-212F-4094-8A65-E221E8EE7C0D}" srcOrd="0" destOrd="0" presId="urn:microsoft.com/office/officeart/2008/layout/VerticalCurvedList"/>
    <dgm:cxn modelId="{47C5676F-E8BB-4183-BF93-6FF20B15E305}" type="presParOf" srcId="{84271543-1D20-4BC5-A567-EE551FC98193}" destId="{160F7A8F-5CC3-48FF-A204-7959F31FD0F7}" srcOrd="1" destOrd="0" presId="urn:microsoft.com/office/officeart/2008/layout/VerticalCurvedList"/>
    <dgm:cxn modelId="{226A906A-4FB1-4CBD-8399-9F3FAE55E3ED}" type="presParOf" srcId="{84271543-1D20-4BC5-A567-EE551FC98193}" destId="{00FE5B51-F715-4BED-BF9D-7E410A9973C6}" srcOrd="2" destOrd="0" presId="urn:microsoft.com/office/officeart/2008/layout/VerticalCurvedList"/>
    <dgm:cxn modelId="{A4F6ACCF-ECBB-420C-9A25-6FE8C63F7953}" type="presParOf" srcId="{84271543-1D20-4BC5-A567-EE551FC98193}" destId="{CD209F65-CB2E-4CD7-AF2F-F159F73E6997}" srcOrd="3" destOrd="0" presId="urn:microsoft.com/office/officeart/2008/layout/VerticalCurvedList"/>
    <dgm:cxn modelId="{271105E7-7B0C-451A-9D98-51A53ABC1276}" type="presParOf" srcId="{744B8E8C-92F8-4DAB-84EF-131EC1D20B41}" destId="{284D6F87-7322-4C17-813D-7F2304083FC8}" srcOrd="1" destOrd="0" presId="urn:microsoft.com/office/officeart/2008/layout/VerticalCurvedList"/>
    <dgm:cxn modelId="{F7A155CE-621B-4580-946E-22B82A9391E6}" type="presParOf" srcId="{744B8E8C-92F8-4DAB-84EF-131EC1D20B41}" destId="{A1C66BD2-911F-4E83-BD07-846D5DCB31E8}" srcOrd="2" destOrd="0" presId="urn:microsoft.com/office/officeart/2008/layout/VerticalCurvedList"/>
    <dgm:cxn modelId="{CAC53886-B7B1-4F94-A077-C32631E30931}" type="presParOf" srcId="{A1C66BD2-911F-4E83-BD07-846D5DCB31E8}" destId="{47F3ED22-EEB3-454D-B80F-82092ADEF9E4}" srcOrd="0" destOrd="0" presId="urn:microsoft.com/office/officeart/2008/layout/VerticalCurvedList"/>
    <dgm:cxn modelId="{8A4943A4-F341-4923-AB0E-2BDDD8EA7211}" type="presParOf" srcId="{744B8E8C-92F8-4DAB-84EF-131EC1D20B41}" destId="{C4503FFC-11E4-42B3-A0B2-D5AC39F18F82}" srcOrd="3" destOrd="0" presId="urn:microsoft.com/office/officeart/2008/layout/VerticalCurvedList"/>
    <dgm:cxn modelId="{D2A984E9-4F57-4548-9DEF-49E89984216E}" type="presParOf" srcId="{744B8E8C-92F8-4DAB-84EF-131EC1D20B41}" destId="{FA0FFC7E-CC96-4BDD-A8B6-BF2CB6771851}" srcOrd="4" destOrd="0" presId="urn:microsoft.com/office/officeart/2008/layout/VerticalCurvedList"/>
    <dgm:cxn modelId="{7FD7BD99-4A93-44BC-81C4-5DF8AAD50B88}" type="presParOf" srcId="{FA0FFC7E-CC96-4BDD-A8B6-BF2CB6771851}" destId="{9D93E149-85A5-4B5E-87B3-3E6839C3621B}" srcOrd="0" destOrd="0" presId="urn:microsoft.com/office/officeart/2008/layout/VerticalCurvedList"/>
    <dgm:cxn modelId="{6C6C5CBA-EC92-4E9A-BFD5-67C8FA87E641}" type="presParOf" srcId="{744B8E8C-92F8-4DAB-84EF-131EC1D20B41}" destId="{73A099D4-A5DB-422A-8C0B-FACC2F2893AD}" srcOrd="5" destOrd="0" presId="urn:microsoft.com/office/officeart/2008/layout/VerticalCurvedList"/>
    <dgm:cxn modelId="{0B076992-5B45-48DB-99C8-96AB45698CFD}" type="presParOf" srcId="{744B8E8C-92F8-4DAB-84EF-131EC1D20B41}" destId="{FB2A0128-FE7C-4795-8B98-AD4AEDBEDCE9}" srcOrd="6" destOrd="0" presId="urn:microsoft.com/office/officeart/2008/layout/VerticalCurvedList"/>
    <dgm:cxn modelId="{3CA74915-AD0A-4D39-9D12-481993317F61}" type="presParOf" srcId="{FB2A0128-FE7C-4795-8B98-AD4AEDBEDCE9}" destId="{3E42AF35-46D2-4B2F-AC86-ABED1CA77DB9}" srcOrd="0" destOrd="0" presId="urn:microsoft.com/office/officeart/2008/layout/VerticalCurvedList"/>
    <dgm:cxn modelId="{AD325DF6-A329-41D7-ACA4-D9B1E48742E8}" type="presParOf" srcId="{744B8E8C-92F8-4DAB-84EF-131EC1D20B41}" destId="{25C0FCF7-90C8-44F3-9B57-359A3C086F0B}" srcOrd="7" destOrd="0" presId="urn:microsoft.com/office/officeart/2008/layout/VerticalCurvedList"/>
    <dgm:cxn modelId="{C4AD860E-DC87-4619-94DF-437841C14A40}" type="presParOf" srcId="{744B8E8C-92F8-4DAB-84EF-131EC1D20B41}" destId="{09797083-D29C-4136-BA4D-CCAB7CFCE9C4}" srcOrd="8" destOrd="0" presId="urn:microsoft.com/office/officeart/2008/layout/VerticalCurvedList"/>
    <dgm:cxn modelId="{98AD6F83-82BD-4A8E-9330-FE1C9CD39F4F}" type="presParOf" srcId="{09797083-D29C-4136-BA4D-CCAB7CFCE9C4}" destId="{6DAB082E-A74E-4D09-8691-CE4F88DB8388}" srcOrd="0" destOrd="0" presId="urn:microsoft.com/office/officeart/2008/layout/VerticalCurvedList"/>
    <dgm:cxn modelId="{02ED15F6-5E28-42B7-84AE-09320D170A54}" type="presParOf" srcId="{744B8E8C-92F8-4DAB-84EF-131EC1D20B41}" destId="{F6BAC8C0-0DCF-4208-A913-05D65FB75F39}" srcOrd="9" destOrd="0" presId="urn:microsoft.com/office/officeart/2008/layout/VerticalCurvedList"/>
    <dgm:cxn modelId="{1089D3B3-70E7-44E6-BB94-434ECDE95085}" type="presParOf" srcId="{744B8E8C-92F8-4DAB-84EF-131EC1D20B41}" destId="{04C7098F-C210-4918-BE88-78A8B39D3387}" srcOrd="10" destOrd="0" presId="urn:microsoft.com/office/officeart/2008/layout/VerticalCurvedList"/>
    <dgm:cxn modelId="{93399AE6-779D-457A-BC7C-D7B6A3142519}" type="presParOf" srcId="{04C7098F-C210-4918-BE88-78A8B39D3387}" destId="{12059CF0-EEB1-4667-8A00-92DDD89C141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19D9E-FF7B-48F4-8E47-ACD7DA5DD27E}">
      <dsp:nvSpPr>
        <dsp:cNvPr id="0" name=""/>
        <dsp:cNvSpPr/>
      </dsp:nvSpPr>
      <dsp:spPr>
        <a:xfrm>
          <a:off x="0" y="0"/>
          <a:ext cx="3549602" cy="4469775"/>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76741" tIns="330200" rIns="276741" bIns="330200" numCol="1" spcCol="1270" anchor="t" anchorCtr="0">
          <a:noAutofit/>
        </a:bodyPr>
        <a:lstStyle/>
        <a:p>
          <a:pPr marL="0" lvl="0" indent="0" algn="l" defTabSz="1244600">
            <a:lnSpc>
              <a:spcPct val="90000"/>
            </a:lnSpc>
            <a:spcBef>
              <a:spcPct val="0"/>
            </a:spcBef>
            <a:spcAft>
              <a:spcPct val="35000"/>
            </a:spcAft>
            <a:buNone/>
          </a:pPr>
          <a:r>
            <a:rPr lang="en-US" sz="2800" kern="1200" dirty="0"/>
            <a:t>Value-based payment is increasingly becoming the norm.</a:t>
          </a:r>
        </a:p>
      </dsp:txBody>
      <dsp:txXfrm>
        <a:off x="0" y="1698514"/>
        <a:ext cx="3549602" cy="2681865"/>
      </dsp:txXfrm>
    </dsp:sp>
    <dsp:sp modelId="{7B826F50-ADB9-4637-8CF8-BA787E502FAE}">
      <dsp:nvSpPr>
        <dsp:cNvPr id="0" name=""/>
        <dsp:cNvSpPr/>
      </dsp:nvSpPr>
      <dsp:spPr>
        <a:xfrm>
          <a:off x="1104334" y="332649"/>
          <a:ext cx="1340932" cy="1340932"/>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4544" tIns="12700" rIns="104544"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300709" y="529024"/>
        <a:ext cx="948182" cy="948182"/>
      </dsp:txXfrm>
    </dsp:sp>
    <dsp:sp modelId="{9D4754D5-8FBC-4960-AFDA-03129E39CE4B}">
      <dsp:nvSpPr>
        <dsp:cNvPr id="0" name=""/>
        <dsp:cNvSpPr/>
      </dsp:nvSpPr>
      <dsp:spPr>
        <a:xfrm>
          <a:off x="0" y="4469703"/>
          <a:ext cx="3549602" cy="72"/>
        </a:xfrm>
        <a:prstGeom prst="rect">
          <a:avLst/>
        </a:prstGeom>
        <a:gradFill rotWithShape="0">
          <a:gsLst>
            <a:gs pos="0">
              <a:schemeClr val="accent5">
                <a:hueOff val="-1351709"/>
                <a:satOff val="-3484"/>
                <a:lumOff val="-2353"/>
                <a:alphaOff val="0"/>
                <a:satMod val="103000"/>
                <a:lumMod val="102000"/>
                <a:tint val="94000"/>
              </a:schemeClr>
            </a:gs>
            <a:gs pos="50000">
              <a:schemeClr val="accent5">
                <a:hueOff val="-1351709"/>
                <a:satOff val="-3484"/>
                <a:lumOff val="-2353"/>
                <a:alphaOff val="0"/>
                <a:satMod val="110000"/>
                <a:lumMod val="100000"/>
                <a:shade val="100000"/>
              </a:schemeClr>
            </a:gs>
            <a:gs pos="100000">
              <a:schemeClr val="accent5">
                <a:hueOff val="-1351709"/>
                <a:satOff val="-3484"/>
                <a:lumOff val="-2353"/>
                <a:alphaOff val="0"/>
                <a:lumMod val="99000"/>
                <a:satMod val="120000"/>
                <a:shade val="78000"/>
              </a:schemeClr>
            </a:gs>
          </a:gsLst>
          <a:lin ang="5400000" scaled="0"/>
        </a:gradFill>
        <a:ln w="6350" cap="flat" cmpd="sng" algn="ctr">
          <a:solidFill>
            <a:schemeClr val="accent5">
              <a:hueOff val="-1351709"/>
              <a:satOff val="-3484"/>
              <a:lumOff val="-235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06451A8-C80A-4B1B-9569-A3C645178BEB}">
      <dsp:nvSpPr>
        <dsp:cNvPr id="0" name=""/>
        <dsp:cNvSpPr/>
      </dsp:nvSpPr>
      <dsp:spPr>
        <a:xfrm>
          <a:off x="3904562" y="0"/>
          <a:ext cx="3549602" cy="4469775"/>
        </a:xfrm>
        <a:prstGeom prst="rect">
          <a:avLst/>
        </a:prstGeom>
        <a:solidFill>
          <a:schemeClr val="accent5">
            <a:tint val="40000"/>
            <a:alpha val="90000"/>
            <a:hueOff val="-3369881"/>
            <a:satOff val="-11416"/>
            <a:lumOff val="-1464"/>
            <a:alphaOff val="0"/>
          </a:schemeClr>
        </a:solidFill>
        <a:ln w="6350" cap="flat" cmpd="sng" algn="ctr">
          <a:solidFill>
            <a:schemeClr val="accent5">
              <a:tint val="40000"/>
              <a:alpha val="90000"/>
              <a:hueOff val="-3369881"/>
              <a:satOff val="-11416"/>
              <a:lumOff val="-146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76741" tIns="330200" rIns="276741" bIns="330200" numCol="1" spcCol="1270" anchor="t" anchorCtr="0">
          <a:noAutofit/>
        </a:bodyPr>
        <a:lstStyle/>
        <a:p>
          <a:pPr marL="0" lvl="0" indent="0" algn="l" defTabSz="1244600">
            <a:lnSpc>
              <a:spcPct val="90000"/>
            </a:lnSpc>
            <a:spcBef>
              <a:spcPct val="0"/>
            </a:spcBef>
            <a:spcAft>
              <a:spcPct val="35000"/>
            </a:spcAft>
            <a:buNone/>
          </a:pPr>
          <a:r>
            <a:rPr lang="en-US" sz="2800" kern="1200"/>
            <a:t>New payment methodologies require new skill sets and competencies.</a:t>
          </a:r>
          <a:endParaRPr lang="en-US" sz="2800" kern="1200" dirty="0"/>
        </a:p>
      </dsp:txBody>
      <dsp:txXfrm>
        <a:off x="3904562" y="1698514"/>
        <a:ext cx="3549602" cy="2681865"/>
      </dsp:txXfrm>
    </dsp:sp>
    <dsp:sp modelId="{26A3796A-5336-4402-B9ED-1216FA503E2E}">
      <dsp:nvSpPr>
        <dsp:cNvPr id="0" name=""/>
        <dsp:cNvSpPr/>
      </dsp:nvSpPr>
      <dsp:spPr>
        <a:xfrm>
          <a:off x="5008897" y="332649"/>
          <a:ext cx="1340932" cy="1340932"/>
        </a:xfrm>
        <a:prstGeom prst="ellipse">
          <a:avLst/>
        </a:prstGeom>
        <a:gradFill rotWithShape="0">
          <a:gsLst>
            <a:gs pos="0">
              <a:schemeClr val="accent5">
                <a:hueOff val="-2703417"/>
                <a:satOff val="-6968"/>
                <a:lumOff val="-4706"/>
                <a:alphaOff val="0"/>
                <a:satMod val="103000"/>
                <a:lumMod val="102000"/>
                <a:tint val="94000"/>
              </a:schemeClr>
            </a:gs>
            <a:gs pos="50000">
              <a:schemeClr val="accent5">
                <a:hueOff val="-2703417"/>
                <a:satOff val="-6968"/>
                <a:lumOff val="-4706"/>
                <a:alphaOff val="0"/>
                <a:satMod val="110000"/>
                <a:lumMod val="100000"/>
                <a:shade val="100000"/>
              </a:schemeClr>
            </a:gs>
            <a:gs pos="100000">
              <a:schemeClr val="accent5">
                <a:hueOff val="-2703417"/>
                <a:satOff val="-6968"/>
                <a:lumOff val="-4706"/>
                <a:alphaOff val="0"/>
                <a:lumMod val="99000"/>
                <a:satMod val="120000"/>
                <a:shade val="78000"/>
              </a:schemeClr>
            </a:gs>
          </a:gsLst>
          <a:lin ang="5400000" scaled="0"/>
        </a:gradFill>
        <a:ln w="6350" cap="flat" cmpd="sng" algn="ctr">
          <a:solidFill>
            <a:schemeClr val="accent5">
              <a:hueOff val="-2703417"/>
              <a:satOff val="-6968"/>
              <a:lumOff val="-4706"/>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4544" tIns="12700" rIns="104544"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205272" y="529024"/>
        <a:ext cx="948182" cy="948182"/>
      </dsp:txXfrm>
    </dsp:sp>
    <dsp:sp modelId="{E297BCF5-9F68-4ABE-A460-A2CB568D834C}">
      <dsp:nvSpPr>
        <dsp:cNvPr id="0" name=""/>
        <dsp:cNvSpPr/>
      </dsp:nvSpPr>
      <dsp:spPr>
        <a:xfrm>
          <a:off x="3904562" y="4469703"/>
          <a:ext cx="3549602" cy="72"/>
        </a:xfrm>
        <a:prstGeom prst="rect">
          <a:avLst/>
        </a:prstGeom>
        <a:gradFill rotWithShape="0">
          <a:gsLst>
            <a:gs pos="0">
              <a:schemeClr val="accent5">
                <a:hueOff val="-4055126"/>
                <a:satOff val="-10451"/>
                <a:lumOff val="-7059"/>
                <a:alphaOff val="0"/>
                <a:satMod val="103000"/>
                <a:lumMod val="102000"/>
                <a:tint val="94000"/>
              </a:schemeClr>
            </a:gs>
            <a:gs pos="50000">
              <a:schemeClr val="accent5">
                <a:hueOff val="-4055126"/>
                <a:satOff val="-10451"/>
                <a:lumOff val="-7059"/>
                <a:alphaOff val="0"/>
                <a:satMod val="110000"/>
                <a:lumMod val="100000"/>
                <a:shade val="100000"/>
              </a:schemeClr>
            </a:gs>
            <a:gs pos="100000">
              <a:schemeClr val="accent5">
                <a:hueOff val="-4055126"/>
                <a:satOff val="-10451"/>
                <a:lumOff val="-7059"/>
                <a:alphaOff val="0"/>
                <a:lumMod val="99000"/>
                <a:satMod val="120000"/>
                <a:shade val="78000"/>
              </a:schemeClr>
            </a:gs>
          </a:gsLst>
          <a:lin ang="5400000" scaled="0"/>
        </a:gradFill>
        <a:ln w="6350" cap="flat" cmpd="sng" algn="ctr">
          <a:solidFill>
            <a:schemeClr val="accent5">
              <a:hueOff val="-4055126"/>
              <a:satOff val="-10451"/>
              <a:lumOff val="-7059"/>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571E6C2-C238-460F-B32A-24A44D575541}">
      <dsp:nvSpPr>
        <dsp:cNvPr id="0" name=""/>
        <dsp:cNvSpPr/>
      </dsp:nvSpPr>
      <dsp:spPr>
        <a:xfrm>
          <a:off x="7809124" y="0"/>
          <a:ext cx="3549602" cy="4469775"/>
        </a:xfrm>
        <a:prstGeom prst="rect">
          <a:avLst/>
        </a:prstGeom>
        <a:solidFill>
          <a:schemeClr val="accent5">
            <a:tint val="40000"/>
            <a:alpha val="90000"/>
            <a:hueOff val="-6739762"/>
            <a:satOff val="-22832"/>
            <a:lumOff val="-2928"/>
            <a:alphaOff val="0"/>
          </a:schemeClr>
        </a:solidFill>
        <a:ln w="6350" cap="flat" cmpd="sng" algn="ctr">
          <a:solidFill>
            <a:schemeClr val="accent5">
              <a:tint val="40000"/>
              <a:alpha val="90000"/>
              <a:hueOff val="-6739762"/>
              <a:satOff val="-22832"/>
              <a:lumOff val="-29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76741" tIns="330200" rIns="276741" bIns="330200" numCol="1" spcCol="1270" anchor="t" anchorCtr="0">
          <a:noAutofit/>
        </a:bodyPr>
        <a:lstStyle/>
        <a:p>
          <a:pPr marL="0" lvl="0" indent="0" algn="l" defTabSz="1244600">
            <a:lnSpc>
              <a:spcPct val="90000"/>
            </a:lnSpc>
            <a:spcBef>
              <a:spcPct val="0"/>
            </a:spcBef>
            <a:spcAft>
              <a:spcPct val="35000"/>
            </a:spcAft>
            <a:buNone/>
          </a:pPr>
          <a:r>
            <a:rPr lang="en-US" sz="2800" kern="1200" dirty="0"/>
            <a:t>We want clinicians and staff to feel prepared and supported.</a:t>
          </a:r>
        </a:p>
      </dsp:txBody>
      <dsp:txXfrm>
        <a:off x="7809124" y="1698514"/>
        <a:ext cx="3549602" cy="2681865"/>
      </dsp:txXfrm>
    </dsp:sp>
    <dsp:sp modelId="{90DC2C8E-A7BE-47EC-B2FD-8E83D0905DC4}">
      <dsp:nvSpPr>
        <dsp:cNvPr id="0" name=""/>
        <dsp:cNvSpPr/>
      </dsp:nvSpPr>
      <dsp:spPr>
        <a:xfrm>
          <a:off x="8913459" y="332649"/>
          <a:ext cx="1340932" cy="1340932"/>
        </a:xfrm>
        <a:prstGeom prst="ellipse">
          <a:avLst/>
        </a:prstGeom>
        <a:gradFill rotWithShape="0">
          <a:gsLst>
            <a:gs pos="0">
              <a:schemeClr val="accent5">
                <a:hueOff val="-5406834"/>
                <a:satOff val="-13935"/>
                <a:lumOff val="-9412"/>
                <a:alphaOff val="0"/>
                <a:satMod val="103000"/>
                <a:lumMod val="102000"/>
                <a:tint val="94000"/>
              </a:schemeClr>
            </a:gs>
            <a:gs pos="50000">
              <a:schemeClr val="accent5">
                <a:hueOff val="-5406834"/>
                <a:satOff val="-13935"/>
                <a:lumOff val="-9412"/>
                <a:alphaOff val="0"/>
                <a:satMod val="110000"/>
                <a:lumMod val="100000"/>
                <a:shade val="100000"/>
              </a:schemeClr>
            </a:gs>
            <a:gs pos="100000">
              <a:schemeClr val="accent5">
                <a:hueOff val="-5406834"/>
                <a:satOff val="-13935"/>
                <a:lumOff val="-9412"/>
                <a:alphaOff val="0"/>
                <a:lumMod val="99000"/>
                <a:satMod val="120000"/>
                <a:shade val="78000"/>
              </a:schemeClr>
            </a:gs>
          </a:gsLst>
          <a:lin ang="5400000" scaled="0"/>
        </a:gradFill>
        <a:ln w="6350" cap="flat" cmpd="sng" algn="ctr">
          <a:solidFill>
            <a:schemeClr val="accent5">
              <a:hueOff val="-5406834"/>
              <a:satOff val="-13935"/>
              <a:lumOff val="-941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4544" tIns="12700" rIns="104544"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9109834" y="529024"/>
        <a:ext cx="948182" cy="948182"/>
      </dsp:txXfrm>
    </dsp:sp>
    <dsp:sp modelId="{70481748-4C6F-491D-9018-831ADA92544F}">
      <dsp:nvSpPr>
        <dsp:cNvPr id="0" name=""/>
        <dsp:cNvSpPr/>
      </dsp:nvSpPr>
      <dsp:spPr>
        <a:xfrm>
          <a:off x="7809124" y="4469703"/>
          <a:ext cx="3549602" cy="72"/>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3B4B2-4E7C-4F0E-85C9-E8FBF9CC51F4}">
      <dsp:nvSpPr>
        <dsp:cNvPr id="0" name=""/>
        <dsp:cNvSpPr/>
      </dsp:nvSpPr>
      <dsp:spPr>
        <a:xfrm>
          <a:off x="2099" y="876095"/>
          <a:ext cx="1835785" cy="18357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t>Services/ Encounters</a:t>
          </a:r>
        </a:p>
      </dsp:txBody>
      <dsp:txXfrm>
        <a:off x="270943" y="1144939"/>
        <a:ext cx="1298097" cy="1298097"/>
      </dsp:txXfrm>
    </dsp:sp>
    <dsp:sp modelId="{747304AA-43F6-4200-B284-E86E16ADDD92}">
      <dsp:nvSpPr>
        <dsp:cNvPr id="0" name=""/>
        <dsp:cNvSpPr/>
      </dsp:nvSpPr>
      <dsp:spPr>
        <a:xfrm>
          <a:off x="2113252" y="1452532"/>
          <a:ext cx="583779" cy="6829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113252" y="1589114"/>
        <a:ext cx="408645" cy="409748"/>
      </dsp:txXfrm>
    </dsp:sp>
    <dsp:sp modelId="{998ACB35-F477-47D7-8A0F-4F4894C523F4}">
      <dsp:nvSpPr>
        <dsp:cNvPr id="0" name=""/>
        <dsp:cNvSpPr/>
      </dsp:nvSpPr>
      <dsp:spPr>
        <a:xfrm>
          <a:off x="2939356" y="876095"/>
          <a:ext cx="1835785" cy="18357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t>Payment</a:t>
          </a:r>
        </a:p>
      </dsp:txBody>
      <dsp:txXfrm>
        <a:off x="3208200" y="1144939"/>
        <a:ext cx="1298097" cy="12980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CB1DD-152E-4F4E-9F06-9D5649EEFAFF}">
      <dsp:nvSpPr>
        <dsp:cNvPr id="0" name=""/>
        <dsp:cNvSpPr/>
      </dsp:nvSpPr>
      <dsp:spPr>
        <a:xfrm>
          <a:off x="177159" y="3031"/>
          <a:ext cx="1341352" cy="1341352"/>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b="1" kern="1200" dirty="0"/>
            <a:t>Achieve outcomes</a:t>
          </a:r>
        </a:p>
      </dsp:txBody>
      <dsp:txXfrm>
        <a:off x="373595" y="199467"/>
        <a:ext cx="948480" cy="948480"/>
      </dsp:txXfrm>
    </dsp:sp>
    <dsp:sp modelId="{4BEF8B1C-2913-440D-8D64-20544E2B73F2}">
      <dsp:nvSpPr>
        <dsp:cNvPr id="0" name=""/>
        <dsp:cNvSpPr/>
      </dsp:nvSpPr>
      <dsp:spPr>
        <a:xfrm>
          <a:off x="458843" y="1453301"/>
          <a:ext cx="777984" cy="777984"/>
        </a:xfrm>
        <a:prstGeom prst="mathPlus">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61965" y="1750802"/>
        <a:ext cx="571740" cy="182982"/>
      </dsp:txXfrm>
    </dsp:sp>
    <dsp:sp modelId="{4917B154-6EA5-4A75-B50E-940CC11E7F74}">
      <dsp:nvSpPr>
        <dsp:cNvPr id="0" name=""/>
        <dsp:cNvSpPr/>
      </dsp:nvSpPr>
      <dsp:spPr>
        <a:xfrm>
          <a:off x="177159" y="2340203"/>
          <a:ext cx="1341352" cy="1341352"/>
        </a:xfrm>
        <a:prstGeom prst="ellipse">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b="1" kern="1200" dirty="0"/>
            <a:t>More co</a:t>
          </a:r>
          <a:r>
            <a:rPr lang="en-US" sz="1700" b="1" kern="1200" dirty="0">
              <a:solidFill>
                <a:schemeClr val="bg1"/>
              </a:solidFill>
            </a:rPr>
            <a:t>st-</a:t>
          </a:r>
          <a:r>
            <a:rPr lang="en-US" sz="1700" b="1" kern="1200" dirty="0"/>
            <a:t>effective</a:t>
          </a:r>
        </a:p>
      </dsp:txBody>
      <dsp:txXfrm>
        <a:off x="373595" y="2536639"/>
        <a:ext cx="948480" cy="948480"/>
      </dsp:txXfrm>
    </dsp:sp>
    <dsp:sp modelId="{446119B6-98E3-4E15-9D0C-A7E5ED668407}">
      <dsp:nvSpPr>
        <dsp:cNvPr id="0" name=""/>
        <dsp:cNvSpPr/>
      </dsp:nvSpPr>
      <dsp:spPr>
        <a:xfrm>
          <a:off x="1719714" y="1592802"/>
          <a:ext cx="426550" cy="498983"/>
        </a:xfrm>
        <a:prstGeom prs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719714" y="1692599"/>
        <a:ext cx="298585" cy="299389"/>
      </dsp:txXfrm>
    </dsp:sp>
    <dsp:sp modelId="{6B347A9B-F2EA-4801-8EB6-4C5BDAC3EF27}">
      <dsp:nvSpPr>
        <dsp:cNvPr id="0" name=""/>
        <dsp:cNvSpPr/>
      </dsp:nvSpPr>
      <dsp:spPr>
        <a:xfrm>
          <a:off x="2323323" y="500941"/>
          <a:ext cx="2682704" cy="2682704"/>
        </a:xfrm>
        <a:prstGeom prst="ellipse">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r>
            <a:rPr lang="en-US" sz="6100" kern="1200" dirty="0"/>
            <a:t>Value</a:t>
          </a:r>
        </a:p>
      </dsp:txBody>
      <dsp:txXfrm>
        <a:off x="2716196" y="893814"/>
        <a:ext cx="1896958" cy="18969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168507-465F-44AD-8AD5-BE8B0D23572B}">
      <dsp:nvSpPr>
        <dsp:cNvPr id="0" name=""/>
        <dsp:cNvSpPr/>
      </dsp:nvSpPr>
      <dsp:spPr>
        <a:xfrm>
          <a:off x="0" y="192177"/>
          <a:ext cx="10202778" cy="2325290"/>
        </a:xfrm>
        <a:prstGeom prst="roundRect">
          <a:avLst>
            <a:gd name="adj" fmla="val 1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9D2558-F7BF-4950-8B61-67374BD72862}">
      <dsp:nvSpPr>
        <dsp:cNvPr id="0" name=""/>
        <dsp:cNvSpPr/>
      </dsp:nvSpPr>
      <dsp:spPr>
        <a:xfrm>
          <a:off x="308893" y="517017"/>
          <a:ext cx="2229067" cy="170521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4000" b="-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346C331-45B0-4D86-89BF-1564D7ACF749}">
      <dsp:nvSpPr>
        <dsp:cNvPr id="0" name=""/>
        <dsp:cNvSpPr/>
      </dsp:nvSpPr>
      <dsp:spPr>
        <a:xfrm rot="10800000">
          <a:off x="308893" y="2515165"/>
          <a:ext cx="2229067" cy="1304601"/>
        </a:xfrm>
        <a:prstGeom prst="round2SameRect">
          <a:avLst>
            <a:gd name="adj1" fmla="val 10500"/>
            <a:gd name="adj2" fmla="val 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sz="2800" b="1" kern="1200" dirty="0"/>
            <a:t>Population Health</a:t>
          </a:r>
        </a:p>
      </dsp:txBody>
      <dsp:txXfrm rot="10800000">
        <a:off x="349014" y="2515165"/>
        <a:ext cx="2148825" cy="1264480"/>
      </dsp:txXfrm>
    </dsp:sp>
    <dsp:sp modelId="{80752C1F-713D-4DA3-9CAF-4ECB06894335}">
      <dsp:nvSpPr>
        <dsp:cNvPr id="0" name=""/>
        <dsp:cNvSpPr/>
      </dsp:nvSpPr>
      <dsp:spPr>
        <a:xfrm>
          <a:off x="2760867" y="517017"/>
          <a:ext cx="2229067" cy="170521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30538FA-46A3-437E-A4B4-74584F7B9090}">
      <dsp:nvSpPr>
        <dsp:cNvPr id="0" name=""/>
        <dsp:cNvSpPr/>
      </dsp:nvSpPr>
      <dsp:spPr>
        <a:xfrm rot="10800000">
          <a:off x="2760867" y="2515165"/>
          <a:ext cx="2229067" cy="1304601"/>
        </a:xfrm>
        <a:prstGeom prst="round2SameRect">
          <a:avLst>
            <a:gd name="adj1" fmla="val 10500"/>
            <a:gd name="adj2" fmla="val 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sz="2800" b="1" kern="1200" dirty="0"/>
            <a:t>Experience of Care</a:t>
          </a:r>
        </a:p>
      </dsp:txBody>
      <dsp:txXfrm rot="10800000">
        <a:off x="2800988" y="2515165"/>
        <a:ext cx="2148825" cy="1264480"/>
      </dsp:txXfrm>
    </dsp:sp>
    <dsp:sp modelId="{761BEE11-8AC2-4CB1-994E-5F6A3656DC14}">
      <dsp:nvSpPr>
        <dsp:cNvPr id="0" name=""/>
        <dsp:cNvSpPr/>
      </dsp:nvSpPr>
      <dsp:spPr>
        <a:xfrm>
          <a:off x="5212842" y="517017"/>
          <a:ext cx="2229067" cy="170521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1000" r="-1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607F6C-01CF-4C55-BDC1-4DA37E54B77F}">
      <dsp:nvSpPr>
        <dsp:cNvPr id="0" name=""/>
        <dsp:cNvSpPr/>
      </dsp:nvSpPr>
      <dsp:spPr>
        <a:xfrm rot="10800000">
          <a:off x="5212842" y="2515165"/>
          <a:ext cx="2229067" cy="1304601"/>
        </a:xfrm>
        <a:prstGeom prst="round2SameRect">
          <a:avLst>
            <a:gd name="adj1" fmla="val 10500"/>
            <a:gd name="adj2" fmla="val 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sz="2800" b="1" kern="1200" dirty="0"/>
            <a:t>Per Capita Cost</a:t>
          </a:r>
        </a:p>
      </dsp:txBody>
      <dsp:txXfrm rot="10800000">
        <a:off x="5252963" y="2515165"/>
        <a:ext cx="2148825" cy="1264480"/>
      </dsp:txXfrm>
    </dsp:sp>
    <dsp:sp modelId="{010F9DA1-02BB-4041-BC7D-A125067A1E98}">
      <dsp:nvSpPr>
        <dsp:cNvPr id="0" name=""/>
        <dsp:cNvSpPr/>
      </dsp:nvSpPr>
      <dsp:spPr>
        <a:xfrm>
          <a:off x="7664817" y="517017"/>
          <a:ext cx="2229067" cy="1705212"/>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5000" b="-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DB03F4-C3D2-4395-AE83-98A312192E66}">
      <dsp:nvSpPr>
        <dsp:cNvPr id="0" name=""/>
        <dsp:cNvSpPr/>
      </dsp:nvSpPr>
      <dsp:spPr>
        <a:xfrm rot="10800000">
          <a:off x="7664817" y="2515165"/>
          <a:ext cx="2229067" cy="1304601"/>
        </a:xfrm>
        <a:prstGeom prst="round2SameRect">
          <a:avLst>
            <a:gd name="adj1" fmla="val 10500"/>
            <a:gd name="adj2" fmla="val 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sz="2800" b="1" kern="1200" dirty="0"/>
            <a:t>Provider Satisfaction</a:t>
          </a:r>
        </a:p>
      </dsp:txBody>
      <dsp:txXfrm rot="10800000">
        <a:off x="7704938" y="2515165"/>
        <a:ext cx="2148825" cy="12644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A98A9E-F9C0-4F0D-86CB-26077264D646}">
      <dsp:nvSpPr>
        <dsp:cNvPr id="0" name=""/>
        <dsp:cNvSpPr/>
      </dsp:nvSpPr>
      <dsp:spPr>
        <a:xfrm rot="5400000">
          <a:off x="6945979" y="-3038186"/>
          <a:ext cx="588256" cy="6814219"/>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None/>
          </a:pPr>
          <a:r>
            <a:rPr lang="en-US" sz="2900" kern="1200" dirty="0"/>
            <a:t>the population</a:t>
          </a:r>
        </a:p>
      </dsp:txBody>
      <dsp:txXfrm rot="-5400000">
        <a:off x="3832998" y="103511"/>
        <a:ext cx="6785503" cy="530824"/>
      </dsp:txXfrm>
    </dsp:sp>
    <dsp:sp modelId="{2CA9783D-1FC4-4CF1-BE68-C6FE95DB75AC}">
      <dsp:nvSpPr>
        <dsp:cNvPr id="0" name=""/>
        <dsp:cNvSpPr/>
      </dsp:nvSpPr>
      <dsp:spPr>
        <a:xfrm>
          <a:off x="0" y="1262"/>
          <a:ext cx="3832998" cy="73532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r" defTabSz="1644650">
            <a:lnSpc>
              <a:spcPct val="90000"/>
            </a:lnSpc>
            <a:spcBef>
              <a:spcPct val="0"/>
            </a:spcBef>
            <a:spcAft>
              <a:spcPct val="35000"/>
            </a:spcAft>
            <a:buNone/>
          </a:pPr>
          <a:r>
            <a:rPr lang="en-US" sz="3700" kern="1200" dirty="0"/>
            <a:t>Define</a:t>
          </a:r>
        </a:p>
      </dsp:txBody>
      <dsp:txXfrm>
        <a:off x="35895" y="37157"/>
        <a:ext cx="3761208" cy="663530"/>
      </dsp:txXfrm>
    </dsp:sp>
    <dsp:sp modelId="{3BEFEC92-E142-4D69-ADA2-FB27ACF5DB5D}">
      <dsp:nvSpPr>
        <dsp:cNvPr id="0" name=""/>
        <dsp:cNvSpPr/>
      </dsp:nvSpPr>
      <dsp:spPr>
        <a:xfrm rot="5400000">
          <a:off x="6945979" y="-2266099"/>
          <a:ext cx="588256" cy="6814219"/>
        </a:xfrm>
        <a:prstGeom prst="round2SameRect">
          <a:avLst/>
        </a:prstGeom>
        <a:solidFill>
          <a:schemeClr val="accent5">
            <a:tint val="40000"/>
            <a:alpha val="90000"/>
            <a:hueOff val="-1347952"/>
            <a:satOff val="-4566"/>
            <a:lumOff val="-586"/>
            <a:alphaOff val="0"/>
          </a:schemeClr>
        </a:solidFill>
        <a:ln w="12700" cap="flat" cmpd="sng" algn="ctr">
          <a:solidFill>
            <a:schemeClr val="accent5">
              <a:tint val="40000"/>
              <a:alpha val="90000"/>
              <a:hueOff val="-1347952"/>
              <a:satOff val="-4566"/>
              <a:lumOff val="-58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None/>
          </a:pPr>
          <a:r>
            <a:rPr lang="en-US" sz="2900" kern="1200" dirty="0"/>
            <a:t>gaps in care</a:t>
          </a:r>
        </a:p>
      </dsp:txBody>
      <dsp:txXfrm rot="-5400000">
        <a:off x="3832998" y="875598"/>
        <a:ext cx="6785503" cy="530824"/>
      </dsp:txXfrm>
    </dsp:sp>
    <dsp:sp modelId="{DF593655-4BA9-4F2F-B52C-4F24AB94DE34}">
      <dsp:nvSpPr>
        <dsp:cNvPr id="0" name=""/>
        <dsp:cNvSpPr/>
      </dsp:nvSpPr>
      <dsp:spPr>
        <a:xfrm>
          <a:off x="0" y="773349"/>
          <a:ext cx="3832998" cy="735320"/>
        </a:xfrm>
        <a:prstGeom prst="roundRect">
          <a:avLst/>
        </a:prstGeom>
        <a:solidFill>
          <a:schemeClr val="accent5">
            <a:hueOff val="-1351709"/>
            <a:satOff val="-3484"/>
            <a:lumOff val="-235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r" defTabSz="1644650">
            <a:lnSpc>
              <a:spcPct val="90000"/>
            </a:lnSpc>
            <a:spcBef>
              <a:spcPct val="0"/>
            </a:spcBef>
            <a:spcAft>
              <a:spcPct val="35000"/>
            </a:spcAft>
            <a:buNone/>
          </a:pPr>
          <a:r>
            <a:rPr lang="en-US" sz="3700" kern="1200" dirty="0"/>
            <a:t>Identify</a:t>
          </a:r>
        </a:p>
      </dsp:txBody>
      <dsp:txXfrm>
        <a:off x="35895" y="809244"/>
        <a:ext cx="3761208" cy="663530"/>
      </dsp:txXfrm>
    </dsp:sp>
    <dsp:sp modelId="{33B82CB6-7B89-4D49-8060-0D47C83E3408}">
      <dsp:nvSpPr>
        <dsp:cNvPr id="0" name=""/>
        <dsp:cNvSpPr/>
      </dsp:nvSpPr>
      <dsp:spPr>
        <a:xfrm rot="5400000">
          <a:off x="6945979" y="-1494013"/>
          <a:ext cx="588256" cy="6814219"/>
        </a:xfrm>
        <a:prstGeom prst="round2SameRect">
          <a:avLst/>
        </a:prstGeom>
        <a:solidFill>
          <a:schemeClr val="accent5">
            <a:tint val="40000"/>
            <a:alpha val="90000"/>
            <a:hueOff val="-2695905"/>
            <a:satOff val="-9133"/>
            <a:lumOff val="-1171"/>
            <a:alphaOff val="0"/>
          </a:schemeClr>
        </a:solidFill>
        <a:ln w="12700" cap="flat" cmpd="sng" algn="ctr">
          <a:solidFill>
            <a:schemeClr val="accent5">
              <a:tint val="40000"/>
              <a:alpha val="90000"/>
              <a:hueOff val="-2695905"/>
              <a:satOff val="-9133"/>
              <a:lumOff val="-117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None/>
          </a:pPr>
          <a:r>
            <a:rPr lang="en-US" sz="2900" kern="1200" dirty="0"/>
            <a:t>risk</a:t>
          </a:r>
        </a:p>
      </dsp:txBody>
      <dsp:txXfrm rot="-5400000">
        <a:off x="3832998" y="1647684"/>
        <a:ext cx="6785503" cy="530824"/>
      </dsp:txXfrm>
    </dsp:sp>
    <dsp:sp modelId="{754875E2-490B-412B-BF7E-D7A10547DAC5}">
      <dsp:nvSpPr>
        <dsp:cNvPr id="0" name=""/>
        <dsp:cNvSpPr/>
      </dsp:nvSpPr>
      <dsp:spPr>
        <a:xfrm>
          <a:off x="0" y="1545436"/>
          <a:ext cx="3832998" cy="735320"/>
        </a:xfrm>
        <a:prstGeom prst="roundRect">
          <a:avLst/>
        </a:prstGeom>
        <a:solidFill>
          <a:schemeClr val="accent5">
            <a:hueOff val="-2703417"/>
            <a:satOff val="-6968"/>
            <a:lumOff val="-470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r" defTabSz="1644650">
            <a:lnSpc>
              <a:spcPct val="90000"/>
            </a:lnSpc>
            <a:spcBef>
              <a:spcPct val="0"/>
            </a:spcBef>
            <a:spcAft>
              <a:spcPct val="35000"/>
            </a:spcAft>
            <a:buNone/>
          </a:pPr>
          <a:r>
            <a:rPr lang="en-US" sz="3700" kern="1200" dirty="0"/>
            <a:t>Stratify</a:t>
          </a:r>
        </a:p>
      </dsp:txBody>
      <dsp:txXfrm>
        <a:off x="35895" y="1581331"/>
        <a:ext cx="3761208" cy="663530"/>
      </dsp:txXfrm>
    </dsp:sp>
    <dsp:sp modelId="{3B534C5F-965A-4639-BA8E-5BA5C5263764}">
      <dsp:nvSpPr>
        <dsp:cNvPr id="0" name=""/>
        <dsp:cNvSpPr/>
      </dsp:nvSpPr>
      <dsp:spPr>
        <a:xfrm rot="5400000">
          <a:off x="6945979" y="-721926"/>
          <a:ext cx="588256" cy="6814219"/>
        </a:xfrm>
        <a:prstGeom prst="round2SameRect">
          <a:avLst/>
        </a:prstGeom>
        <a:solidFill>
          <a:schemeClr val="accent5">
            <a:tint val="40000"/>
            <a:alpha val="90000"/>
            <a:hueOff val="-4043857"/>
            <a:satOff val="-13699"/>
            <a:lumOff val="-1757"/>
            <a:alphaOff val="0"/>
          </a:schemeClr>
        </a:solidFill>
        <a:ln w="12700" cap="flat" cmpd="sng" algn="ctr">
          <a:solidFill>
            <a:schemeClr val="accent5">
              <a:tint val="40000"/>
              <a:alpha val="90000"/>
              <a:hueOff val="-4043857"/>
              <a:satOff val="-13699"/>
              <a:lumOff val="-175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None/>
          </a:pPr>
          <a:r>
            <a:rPr lang="en-US" sz="2900" kern="1200" dirty="0"/>
            <a:t>patients</a:t>
          </a:r>
        </a:p>
      </dsp:txBody>
      <dsp:txXfrm rot="-5400000">
        <a:off x="3832998" y="2419771"/>
        <a:ext cx="6785503" cy="530824"/>
      </dsp:txXfrm>
    </dsp:sp>
    <dsp:sp modelId="{230A4514-E542-484D-BF89-63D3F06D2EF4}">
      <dsp:nvSpPr>
        <dsp:cNvPr id="0" name=""/>
        <dsp:cNvSpPr/>
      </dsp:nvSpPr>
      <dsp:spPr>
        <a:xfrm>
          <a:off x="0" y="2317523"/>
          <a:ext cx="3832998" cy="735320"/>
        </a:xfrm>
        <a:prstGeom prst="roundRect">
          <a:avLst/>
        </a:prstGeom>
        <a:solidFill>
          <a:schemeClr val="accent5">
            <a:hueOff val="-4055126"/>
            <a:satOff val="-10451"/>
            <a:lumOff val="-705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r" defTabSz="1644650">
            <a:lnSpc>
              <a:spcPct val="90000"/>
            </a:lnSpc>
            <a:spcBef>
              <a:spcPct val="0"/>
            </a:spcBef>
            <a:spcAft>
              <a:spcPct val="35000"/>
            </a:spcAft>
            <a:buNone/>
          </a:pPr>
          <a:r>
            <a:rPr lang="en-US" sz="3700" kern="1200" dirty="0"/>
            <a:t>Engage</a:t>
          </a:r>
        </a:p>
      </dsp:txBody>
      <dsp:txXfrm>
        <a:off x="35895" y="2353418"/>
        <a:ext cx="3761208" cy="663530"/>
      </dsp:txXfrm>
    </dsp:sp>
    <dsp:sp modelId="{77B79261-7138-47BB-B21C-D27725EB609C}">
      <dsp:nvSpPr>
        <dsp:cNvPr id="0" name=""/>
        <dsp:cNvSpPr/>
      </dsp:nvSpPr>
      <dsp:spPr>
        <a:xfrm rot="5400000">
          <a:off x="6945979" y="50160"/>
          <a:ext cx="588256" cy="6814219"/>
        </a:xfrm>
        <a:prstGeom prst="round2SameRect">
          <a:avLst/>
        </a:prstGeom>
        <a:solidFill>
          <a:schemeClr val="accent5">
            <a:tint val="40000"/>
            <a:alpha val="90000"/>
            <a:hueOff val="-5391810"/>
            <a:satOff val="-18266"/>
            <a:lumOff val="-2342"/>
            <a:alphaOff val="0"/>
          </a:schemeClr>
        </a:solidFill>
        <a:ln w="12700" cap="flat" cmpd="sng" algn="ctr">
          <a:solidFill>
            <a:schemeClr val="accent5">
              <a:tint val="40000"/>
              <a:alpha val="90000"/>
              <a:hueOff val="-5391810"/>
              <a:satOff val="-18266"/>
              <a:lumOff val="-234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None/>
          </a:pPr>
          <a:r>
            <a:rPr lang="en-US" sz="2900" kern="1200" dirty="0"/>
            <a:t>care</a:t>
          </a:r>
        </a:p>
      </dsp:txBody>
      <dsp:txXfrm rot="-5400000">
        <a:off x="3832998" y="3191857"/>
        <a:ext cx="6785503" cy="530824"/>
      </dsp:txXfrm>
    </dsp:sp>
    <dsp:sp modelId="{73BA76A9-39DD-4183-9D96-2D4187997BD7}">
      <dsp:nvSpPr>
        <dsp:cNvPr id="0" name=""/>
        <dsp:cNvSpPr/>
      </dsp:nvSpPr>
      <dsp:spPr>
        <a:xfrm>
          <a:off x="0" y="3089609"/>
          <a:ext cx="3832998" cy="735320"/>
        </a:xfrm>
        <a:prstGeom prst="roundRect">
          <a:avLst/>
        </a:prstGeom>
        <a:solidFill>
          <a:schemeClr val="accent5">
            <a:hueOff val="-5406834"/>
            <a:satOff val="-13935"/>
            <a:lumOff val="-941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r" defTabSz="1644650">
            <a:lnSpc>
              <a:spcPct val="90000"/>
            </a:lnSpc>
            <a:spcBef>
              <a:spcPct val="0"/>
            </a:spcBef>
            <a:spcAft>
              <a:spcPct val="35000"/>
            </a:spcAft>
            <a:buNone/>
          </a:pPr>
          <a:r>
            <a:rPr lang="en-US" sz="3700" kern="1200"/>
            <a:t>Manage</a:t>
          </a:r>
        </a:p>
      </dsp:txBody>
      <dsp:txXfrm>
        <a:off x="35895" y="3125504"/>
        <a:ext cx="3761208" cy="663530"/>
      </dsp:txXfrm>
    </dsp:sp>
    <dsp:sp modelId="{367D7D5F-D20E-49C0-8520-9AEBC42A43F0}">
      <dsp:nvSpPr>
        <dsp:cNvPr id="0" name=""/>
        <dsp:cNvSpPr/>
      </dsp:nvSpPr>
      <dsp:spPr>
        <a:xfrm rot="5400000">
          <a:off x="6945979" y="822246"/>
          <a:ext cx="588256" cy="6814219"/>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None/>
          </a:pPr>
          <a:r>
            <a:rPr lang="en-US" sz="2900" kern="1200" dirty="0"/>
            <a:t>outcomes</a:t>
          </a:r>
        </a:p>
      </dsp:txBody>
      <dsp:txXfrm rot="-5400000">
        <a:off x="3832998" y="3963943"/>
        <a:ext cx="6785503" cy="530824"/>
      </dsp:txXfrm>
    </dsp:sp>
    <dsp:sp modelId="{2FE7A17B-3835-48B8-9FDD-BEABA0EC37B7}">
      <dsp:nvSpPr>
        <dsp:cNvPr id="0" name=""/>
        <dsp:cNvSpPr/>
      </dsp:nvSpPr>
      <dsp:spPr>
        <a:xfrm>
          <a:off x="0" y="3861696"/>
          <a:ext cx="3832998" cy="735320"/>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r" defTabSz="1644650">
            <a:lnSpc>
              <a:spcPct val="90000"/>
            </a:lnSpc>
            <a:spcBef>
              <a:spcPct val="0"/>
            </a:spcBef>
            <a:spcAft>
              <a:spcPct val="35000"/>
            </a:spcAft>
            <a:buNone/>
          </a:pPr>
          <a:r>
            <a:rPr lang="en-US" sz="3700" kern="1200" dirty="0"/>
            <a:t>Measure</a:t>
          </a:r>
        </a:p>
      </dsp:txBody>
      <dsp:txXfrm>
        <a:off x="35895" y="3897591"/>
        <a:ext cx="3761208" cy="6635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F5E88-EC71-4449-8725-0A89201CA832}">
      <dsp:nvSpPr>
        <dsp:cNvPr id="0" name=""/>
        <dsp:cNvSpPr/>
      </dsp:nvSpPr>
      <dsp:spPr>
        <a:xfrm>
          <a:off x="0" y="401161"/>
          <a:ext cx="10515600" cy="64759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Pay for Performance</a:t>
          </a:r>
        </a:p>
      </dsp:txBody>
      <dsp:txXfrm>
        <a:off x="31613" y="432774"/>
        <a:ext cx="10452374" cy="584369"/>
      </dsp:txXfrm>
    </dsp:sp>
    <dsp:sp modelId="{9C118A22-C061-4612-9F65-3596E6C2DF68}">
      <dsp:nvSpPr>
        <dsp:cNvPr id="0" name=""/>
        <dsp:cNvSpPr/>
      </dsp:nvSpPr>
      <dsp:spPr>
        <a:xfrm>
          <a:off x="0" y="1126516"/>
          <a:ext cx="10515600" cy="647595"/>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Incentive Payments or Care Coordination/PCMH/Health Home Payments</a:t>
          </a:r>
        </a:p>
      </dsp:txBody>
      <dsp:txXfrm>
        <a:off x="31613" y="1158129"/>
        <a:ext cx="10452374" cy="584369"/>
      </dsp:txXfrm>
    </dsp:sp>
    <dsp:sp modelId="{73622DFE-2EBE-4992-B32F-2E053CDBEAAD}">
      <dsp:nvSpPr>
        <dsp:cNvPr id="0" name=""/>
        <dsp:cNvSpPr/>
      </dsp:nvSpPr>
      <dsp:spPr>
        <a:xfrm>
          <a:off x="0" y="1851871"/>
          <a:ext cx="10515600" cy="64759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Shared Savings</a:t>
          </a:r>
        </a:p>
      </dsp:txBody>
      <dsp:txXfrm>
        <a:off x="31613" y="1883484"/>
        <a:ext cx="10452374" cy="584369"/>
      </dsp:txXfrm>
    </dsp:sp>
    <dsp:sp modelId="{89DC852E-794C-49D3-BF8C-E854C6984F70}">
      <dsp:nvSpPr>
        <dsp:cNvPr id="0" name=""/>
        <dsp:cNvSpPr/>
      </dsp:nvSpPr>
      <dsp:spPr>
        <a:xfrm>
          <a:off x="0" y="2577226"/>
          <a:ext cx="10515600" cy="647595"/>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Two-</a:t>
          </a:r>
          <a:r>
            <a:rPr lang="en-US" sz="2700" kern="1200" dirty="0">
              <a:solidFill>
                <a:schemeClr val="bg1"/>
              </a:solidFill>
            </a:rPr>
            <a:t>s</a:t>
          </a:r>
          <a:r>
            <a:rPr lang="en-US" sz="2700" kern="1200" dirty="0"/>
            <a:t>ided/Shared Risk</a:t>
          </a:r>
        </a:p>
      </dsp:txBody>
      <dsp:txXfrm>
        <a:off x="31613" y="2608839"/>
        <a:ext cx="10452374" cy="584369"/>
      </dsp:txXfrm>
    </dsp:sp>
    <dsp:sp modelId="{B0F6DE8B-ED42-4BB9-B2DF-4014380C7460}">
      <dsp:nvSpPr>
        <dsp:cNvPr id="0" name=""/>
        <dsp:cNvSpPr/>
      </dsp:nvSpPr>
      <dsp:spPr>
        <a:xfrm>
          <a:off x="0" y="3302581"/>
          <a:ext cx="10515600" cy="64759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Population-</a:t>
          </a:r>
          <a:r>
            <a:rPr lang="en-US" sz="2700" kern="1200" dirty="0">
              <a:solidFill>
                <a:schemeClr val="bg1"/>
              </a:solidFill>
            </a:rPr>
            <a:t>b</a:t>
          </a:r>
          <a:r>
            <a:rPr lang="en-US" sz="2700" kern="1200" dirty="0"/>
            <a:t>ased Payments: Full or Partial Capitation</a:t>
          </a:r>
        </a:p>
      </dsp:txBody>
      <dsp:txXfrm>
        <a:off x="31613" y="3334194"/>
        <a:ext cx="10452374" cy="5843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3EC8C-96F1-4332-995C-D023CF914192}">
      <dsp:nvSpPr>
        <dsp:cNvPr id="0" name=""/>
        <dsp:cNvSpPr/>
      </dsp:nvSpPr>
      <dsp:spPr>
        <a:xfrm>
          <a:off x="333" y="1373102"/>
          <a:ext cx="3157694" cy="205250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Greater engagement</a:t>
          </a:r>
          <a:endParaRPr lang="en-US" sz="2600" kern="1200" dirty="0"/>
        </a:p>
      </dsp:txBody>
      <dsp:txXfrm>
        <a:off x="100528" y="1473297"/>
        <a:ext cx="2957304" cy="1852111"/>
      </dsp:txXfrm>
    </dsp:sp>
    <dsp:sp modelId="{FB7185EA-B0AD-420D-9DC0-D3178B122836}">
      <dsp:nvSpPr>
        <dsp:cNvPr id="0" name=""/>
        <dsp:cNvSpPr/>
      </dsp:nvSpPr>
      <dsp:spPr>
        <a:xfrm>
          <a:off x="1579180" y="658740"/>
          <a:ext cx="3481225" cy="3481225"/>
        </a:xfrm>
        <a:custGeom>
          <a:avLst/>
          <a:gdLst/>
          <a:ahLst/>
          <a:cxnLst/>
          <a:rect l="0" t="0" r="0" b="0"/>
          <a:pathLst>
            <a:path>
              <a:moveTo>
                <a:pt x="351477" y="691786"/>
              </a:moveTo>
              <a:arcTo wR="1740612" hR="1740612" stAng="13023215" swAng="635356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25A5186-FC25-4A80-8EE9-67A5F9BA4E55}">
      <dsp:nvSpPr>
        <dsp:cNvPr id="0" name=""/>
        <dsp:cNvSpPr/>
      </dsp:nvSpPr>
      <dsp:spPr>
        <a:xfrm>
          <a:off x="3481559" y="1373102"/>
          <a:ext cx="3157694" cy="205250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More opportunities to give input on patient satisfaction; advisory boards</a:t>
          </a:r>
          <a:endParaRPr lang="en-US" sz="2600" kern="1200" dirty="0"/>
        </a:p>
      </dsp:txBody>
      <dsp:txXfrm>
        <a:off x="3581754" y="1473297"/>
        <a:ext cx="2957304" cy="1852111"/>
      </dsp:txXfrm>
    </dsp:sp>
    <dsp:sp modelId="{E24462AD-51E5-49C6-A16A-BB4096F107C1}">
      <dsp:nvSpPr>
        <dsp:cNvPr id="0" name=""/>
        <dsp:cNvSpPr/>
      </dsp:nvSpPr>
      <dsp:spPr>
        <a:xfrm>
          <a:off x="1579180" y="658740"/>
          <a:ext cx="3481225" cy="3481225"/>
        </a:xfrm>
        <a:custGeom>
          <a:avLst/>
          <a:gdLst/>
          <a:ahLst/>
          <a:cxnLst/>
          <a:rect l="0" t="0" r="0" b="0"/>
          <a:pathLst>
            <a:path>
              <a:moveTo>
                <a:pt x="3129747" y="2789439"/>
              </a:moveTo>
              <a:arcTo wR="1740612" hR="1740612" stAng="2223215" swAng="635356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F7A8F-5CC3-48FF-A204-7959F31FD0F7}">
      <dsp:nvSpPr>
        <dsp:cNvPr id="0" name=""/>
        <dsp:cNvSpPr/>
      </dsp:nvSpPr>
      <dsp:spPr>
        <a:xfrm>
          <a:off x="-5772555" y="-883528"/>
          <a:ext cx="6872456" cy="6872456"/>
        </a:xfrm>
        <a:prstGeom prst="blockArc">
          <a:avLst>
            <a:gd name="adj1" fmla="val 18900000"/>
            <a:gd name="adj2" fmla="val 2700000"/>
            <a:gd name="adj3" fmla="val 31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4D6F87-7322-4C17-813D-7F2304083FC8}">
      <dsp:nvSpPr>
        <dsp:cNvPr id="0" name=""/>
        <dsp:cNvSpPr/>
      </dsp:nvSpPr>
      <dsp:spPr>
        <a:xfrm>
          <a:off x="480769" y="226694"/>
          <a:ext cx="11639595" cy="82296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671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Additional staff development opportunities to be offered.</a:t>
          </a:r>
        </a:p>
      </dsp:txBody>
      <dsp:txXfrm>
        <a:off x="480769" y="226694"/>
        <a:ext cx="11639595" cy="822960"/>
      </dsp:txXfrm>
    </dsp:sp>
    <dsp:sp modelId="{47F3ED22-EEB3-454D-B80F-82092ADEF9E4}">
      <dsp:nvSpPr>
        <dsp:cNvPr id="0" name=""/>
        <dsp:cNvSpPr/>
      </dsp:nvSpPr>
      <dsp:spPr>
        <a:xfrm>
          <a:off x="81782" y="239187"/>
          <a:ext cx="797973" cy="79797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503FFC-11E4-42B3-A0B2-D5AC39F18F82}">
      <dsp:nvSpPr>
        <dsp:cNvPr id="0" name=""/>
        <dsp:cNvSpPr/>
      </dsp:nvSpPr>
      <dsp:spPr>
        <a:xfrm>
          <a:off x="938213" y="1183957"/>
          <a:ext cx="11182152" cy="82296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671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Opportunities to work in cross-functional teams and/or CQI teams.</a:t>
          </a:r>
        </a:p>
      </dsp:txBody>
      <dsp:txXfrm>
        <a:off x="938213" y="1183957"/>
        <a:ext cx="11182152" cy="822960"/>
      </dsp:txXfrm>
    </dsp:sp>
    <dsp:sp modelId="{9D93E149-85A5-4B5E-87B3-3E6839C3621B}">
      <dsp:nvSpPr>
        <dsp:cNvPr id="0" name=""/>
        <dsp:cNvSpPr/>
      </dsp:nvSpPr>
      <dsp:spPr>
        <a:xfrm>
          <a:off x="539226" y="1196450"/>
          <a:ext cx="797973" cy="79797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A099D4-A5DB-422A-8C0B-FACC2F2893AD}">
      <dsp:nvSpPr>
        <dsp:cNvPr id="0" name=""/>
        <dsp:cNvSpPr/>
      </dsp:nvSpPr>
      <dsp:spPr>
        <a:xfrm>
          <a:off x="1078612" y="2141219"/>
          <a:ext cx="11041753" cy="82296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671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Increased access to information and transparency of data, including financial data and contract stipulations.</a:t>
          </a:r>
        </a:p>
      </dsp:txBody>
      <dsp:txXfrm>
        <a:off x="1078612" y="2141219"/>
        <a:ext cx="11041753" cy="822960"/>
      </dsp:txXfrm>
    </dsp:sp>
    <dsp:sp modelId="{3E42AF35-46D2-4B2F-AC86-ABED1CA77DB9}">
      <dsp:nvSpPr>
        <dsp:cNvPr id="0" name=""/>
        <dsp:cNvSpPr/>
      </dsp:nvSpPr>
      <dsp:spPr>
        <a:xfrm>
          <a:off x="679625" y="2153712"/>
          <a:ext cx="797973" cy="79797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C0FCF7-90C8-44F3-9B57-359A3C086F0B}">
      <dsp:nvSpPr>
        <dsp:cNvPr id="0" name=""/>
        <dsp:cNvSpPr/>
      </dsp:nvSpPr>
      <dsp:spPr>
        <a:xfrm>
          <a:off x="938213" y="3098481"/>
          <a:ext cx="11182152" cy="82296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671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Investment in health information technology and population health management tools such as registries, care management software and upgrades to the electronic health record.</a:t>
          </a:r>
        </a:p>
      </dsp:txBody>
      <dsp:txXfrm>
        <a:off x="938213" y="3098481"/>
        <a:ext cx="11182152" cy="822960"/>
      </dsp:txXfrm>
    </dsp:sp>
    <dsp:sp modelId="{6DAB082E-A74E-4D09-8691-CE4F88DB8388}">
      <dsp:nvSpPr>
        <dsp:cNvPr id="0" name=""/>
        <dsp:cNvSpPr/>
      </dsp:nvSpPr>
      <dsp:spPr>
        <a:xfrm>
          <a:off x="539226" y="3110974"/>
          <a:ext cx="797973" cy="79797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BAC8C0-0DCF-4208-A913-05D65FB75F39}">
      <dsp:nvSpPr>
        <dsp:cNvPr id="0" name=""/>
        <dsp:cNvSpPr/>
      </dsp:nvSpPr>
      <dsp:spPr>
        <a:xfrm>
          <a:off x="480769" y="4055744"/>
          <a:ext cx="11639595" cy="82296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6713" tIns="55880" rIns="55880" bIns="55880" numCol="1" spcCol="1270" anchor="ctr" anchorCtr="0">
          <a:noAutofit/>
        </a:bodyPr>
        <a:lstStyle/>
        <a:p>
          <a:pPr marL="0" lvl="0" indent="0" algn="l" defTabSz="977900">
            <a:lnSpc>
              <a:spcPct val="100000"/>
            </a:lnSpc>
            <a:spcBef>
              <a:spcPct val="0"/>
            </a:spcBef>
            <a:spcAft>
              <a:spcPts val="0"/>
            </a:spcAft>
            <a:buNone/>
          </a:pPr>
          <a:r>
            <a:rPr lang="en-US" sz="2200" kern="1200" dirty="0"/>
            <a:t>Supervisors/managers will both support and hold their teams accountable.</a:t>
          </a:r>
        </a:p>
      </dsp:txBody>
      <dsp:txXfrm>
        <a:off x="480769" y="4055744"/>
        <a:ext cx="11639595" cy="822960"/>
      </dsp:txXfrm>
    </dsp:sp>
    <dsp:sp modelId="{12059CF0-EEB1-4667-8A00-92DDD89C141C}">
      <dsp:nvSpPr>
        <dsp:cNvPr id="0" name=""/>
        <dsp:cNvSpPr/>
      </dsp:nvSpPr>
      <dsp:spPr>
        <a:xfrm>
          <a:off x="81782" y="4068237"/>
          <a:ext cx="797973" cy="79797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34ABE7-91B3-407D-9746-A19E1A93BCEF}" type="datetimeFigureOut">
              <a:rPr lang="en-US" smtClean="0"/>
              <a:t>12/10/2018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CD6C3D-DD49-471A-94E8-410BAD917225}" type="slidenum">
              <a:rPr lang="en-US" smtClean="0"/>
              <a:t>‹#›</a:t>
            </a:fld>
            <a:endParaRPr lang="en-US"/>
          </a:p>
        </p:txBody>
      </p:sp>
    </p:spTree>
    <p:extLst>
      <p:ext uri="{BB962C8B-B14F-4D97-AF65-F5344CB8AC3E}">
        <p14:creationId xmlns:p14="http://schemas.microsoft.com/office/powerpoint/2010/main" val="1029549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ahpnet.com/AHPNet/media/AHPNetMediaLibrary/White%20Papers/AHP-Whitepaper.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379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tailor this page to include any tools currently being used or that will be implemented in the near future. </a:t>
            </a:r>
          </a:p>
        </p:txBody>
      </p:sp>
      <p:sp>
        <p:nvSpPr>
          <p:cNvPr id="4" name="Slide Number Placeholder 3"/>
          <p:cNvSpPr>
            <a:spLocks noGrp="1"/>
          </p:cNvSpPr>
          <p:nvPr>
            <p:ph type="sldNum" sz="quarter" idx="10"/>
          </p:nvPr>
        </p:nvSpPr>
        <p:spPr/>
        <p:txBody>
          <a:bodyPr/>
          <a:lstStyle/>
          <a:p>
            <a:fld id="{A3FD1E37-DDBC-44C9-A494-F09FAB0CA0BF}" type="slidenum">
              <a:rPr lang="en-US" smtClean="0"/>
              <a:t>11</a:t>
            </a:fld>
            <a:endParaRPr lang="en-US"/>
          </a:p>
        </p:txBody>
      </p:sp>
    </p:spTree>
    <p:extLst>
      <p:ext uri="{BB962C8B-B14F-4D97-AF65-F5344CB8AC3E}">
        <p14:creationId xmlns:p14="http://schemas.microsoft.com/office/powerpoint/2010/main" val="359033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the idea that there are multiple types of value-based payment contracts. These fall along a continuum with providers assuming more responsibility but gaining increased flexibility in ways the funds can be used. For example, earnings from a shared savings agreement may be reinvested by the agency to help enhance population health management capabilities, or it may be used to provide staff incentive payments or additional training, etc. The further away from fee-for-service payment methodologies you move, the less payment is tied to provision of specific services or procedures.</a:t>
            </a:r>
          </a:p>
        </p:txBody>
      </p:sp>
      <p:sp>
        <p:nvSpPr>
          <p:cNvPr id="4" name="Slide Number Placeholder 3"/>
          <p:cNvSpPr>
            <a:spLocks noGrp="1"/>
          </p:cNvSpPr>
          <p:nvPr>
            <p:ph type="sldNum" sz="quarter" idx="10"/>
          </p:nvPr>
        </p:nvSpPr>
        <p:spPr/>
        <p:txBody>
          <a:bodyPr/>
          <a:lstStyle/>
          <a:p>
            <a:fld id="{A3FD1E37-DDBC-44C9-A494-F09FAB0CA0BF}" type="slidenum">
              <a:rPr lang="en-US" smtClean="0"/>
              <a:t>12</a:t>
            </a:fld>
            <a:endParaRPr lang="en-US"/>
          </a:p>
        </p:txBody>
      </p:sp>
    </p:spTree>
    <p:extLst>
      <p:ext uri="{BB962C8B-B14F-4D97-AF65-F5344CB8AC3E}">
        <p14:creationId xmlns:p14="http://schemas.microsoft.com/office/powerpoint/2010/main" val="2235706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showing the same information in a different way, by level of risk and accountability. As providers move up the payment reform continuum, they have increased responsibility for population health management, and must have increasingly sophisticated systems of utilization management, predictive analytics, ability to take on financial risk and ability to collaborate and share information with other health care providers.</a:t>
            </a:r>
          </a:p>
        </p:txBody>
      </p:sp>
      <p:sp>
        <p:nvSpPr>
          <p:cNvPr id="4" name="Slide Number Placeholder 3"/>
          <p:cNvSpPr>
            <a:spLocks noGrp="1"/>
          </p:cNvSpPr>
          <p:nvPr>
            <p:ph type="sldNum" sz="quarter" idx="10"/>
          </p:nvPr>
        </p:nvSpPr>
        <p:spPr/>
        <p:txBody>
          <a:bodyPr/>
          <a:lstStyle/>
          <a:p>
            <a:fld id="{A3FD1E37-DDBC-44C9-A494-F09FAB0CA0BF}" type="slidenum">
              <a:rPr lang="en-US" smtClean="0"/>
              <a:t>13</a:t>
            </a:fld>
            <a:endParaRPr lang="en-US"/>
          </a:p>
        </p:txBody>
      </p:sp>
    </p:spTree>
    <p:extLst>
      <p:ext uri="{BB962C8B-B14F-4D97-AF65-F5344CB8AC3E}">
        <p14:creationId xmlns:p14="http://schemas.microsoft.com/office/powerpoint/2010/main" val="409649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B80DF750-3835-464E-8610-64528FA0B10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include any pertinent examples from their own contracting. Discuss need to have strong tracking mechanisms in place to know if you are reaching the required benchmarks, and strong CQI to help ensure success in achieving them.</a:t>
            </a:r>
          </a:p>
          <a:p>
            <a:endParaRPr lang="en-US" dirty="0"/>
          </a:p>
        </p:txBody>
      </p:sp>
    </p:spTree>
    <p:extLst>
      <p:ext uri="{BB962C8B-B14F-4D97-AF65-F5344CB8AC3E}">
        <p14:creationId xmlns:p14="http://schemas.microsoft.com/office/powerpoint/2010/main" val="3605519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ABC6DD7-AA92-4D95-BBC0-FD48A174005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include any pertinent examples from their own contracting. Discuss any efforts in place to achieve particular accreditations or implement specific programming.</a:t>
            </a:r>
          </a:p>
        </p:txBody>
      </p:sp>
    </p:spTree>
    <p:extLst>
      <p:ext uri="{BB962C8B-B14F-4D97-AF65-F5344CB8AC3E}">
        <p14:creationId xmlns:p14="http://schemas.microsoft.com/office/powerpoint/2010/main" val="2820337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B123ADBF-4C88-4698-BACD-E4721856332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include any pertinent information from their current contracts, or information about any shared savings initiatives they are aware of in their state.</a:t>
            </a:r>
          </a:p>
        </p:txBody>
      </p:sp>
    </p:spTree>
    <p:extLst>
      <p:ext uri="{BB962C8B-B14F-4D97-AF65-F5344CB8AC3E}">
        <p14:creationId xmlns:p14="http://schemas.microsoft.com/office/powerpoint/2010/main" val="2568352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include any pertinent information from their current contracts, or information about any shared risk contracts they are aware of in their state.</a:t>
            </a:r>
          </a:p>
          <a:p>
            <a:endParaRPr lang="en-US" dirty="0"/>
          </a:p>
        </p:txBody>
      </p:sp>
      <p:sp>
        <p:nvSpPr>
          <p:cNvPr id="4" name="Slide Number Placeholder 3"/>
          <p:cNvSpPr>
            <a:spLocks noGrp="1"/>
          </p:cNvSpPr>
          <p:nvPr>
            <p:ph type="sldNum" sz="quarter" idx="10"/>
          </p:nvPr>
        </p:nvSpPr>
        <p:spPr/>
        <p:txBody>
          <a:bodyPr/>
          <a:lstStyle/>
          <a:p>
            <a:fld id="{06CD6C3D-DD49-471A-94E8-410BAD917225}" type="slidenum">
              <a:rPr lang="en-US" smtClean="0"/>
              <a:t>17</a:t>
            </a:fld>
            <a:endParaRPr lang="en-US"/>
          </a:p>
        </p:txBody>
      </p:sp>
    </p:spTree>
    <p:extLst>
      <p:ext uri="{BB962C8B-B14F-4D97-AF65-F5344CB8AC3E}">
        <p14:creationId xmlns:p14="http://schemas.microsoft.com/office/powerpoint/2010/main" val="688746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481439F1-D3EE-4DC3-B321-452631400C8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include any pertinent information from their current contracts, or information about </a:t>
            </a:r>
            <a:r>
              <a:rPr lang="en-US"/>
              <a:t>any population-based </a:t>
            </a:r>
            <a:r>
              <a:rPr lang="en-US" dirty="0"/>
              <a:t>payment initiatives they are aware of in their state.</a:t>
            </a:r>
          </a:p>
          <a:p>
            <a:endParaRPr lang="en-US" dirty="0"/>
          </a:p>
        </p:txBody>
      </p:sp>
    </p:spTree>
    <p:extLst>
      <p:ext uri="{BB962C8B-B14F-4D97-AF65-F5344CB8AC3E}">
        <p14:creationId xmlns:p14="http://schemas.microsoft.com/office/powerpoint/2010/main" val="1498140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Adapt the next 5 slides with agency’s own messaging about expectations of different staff members and implications you see about how VBP contracting will impact their roles and responsibilities.</a:t>
            </a:r>
          </a:p>
        </p:txBody>
      </p:sp>
      <p:sp>
        <p:nvSpPr>
          <p:cNvPr id="4" name="Slide Number Placeholder 3"/>
          <p:cNvSpPr>
            <a:spLocks noGrp="1"/>
          </p:cNvSpPr>
          <p:nvPr>
            <p:ph type="sldNum" sz="quarter" idx="10"/>
          </p:nvPr>
        </p:nvSpPr>
        <p:spPr/>
        <p:txBody>
          <a:bodyPr/>
          <a:lstStyle/>
          <a:p>
            <a:fld id="{A3FD1E37-DDBC-44C9-A494-F09FAB0CA0BF}" type="slidenum">
              <a:rPr lang="en-US" smtClean="0"/>
              <a:t>19</a:t>
            </a:fld>
            <a:endParaRPr lang="en-US"/>
          </a:p>
        </p:txBody>
      </p:sp>
    </p:spTree>
    <p:extLst>
      <p:ext uri="{BB962C8B-B14F-4D97-AF65-F5344CB8AC3E}">
        <p14:creationId xmlns:p14="http://schemas.microsoft.com/office/powerpoint/2010/main" val="1859614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Discuss how the agency will engage clinicians in quality improvement work, applying risk stratification tools, working towards new accountability standards, etc.</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“treat-to-target” concept is based on identification and specific definition of appropriate treatment targets, using available evidence. In some conditions, such as hypertension or diabetes, it is relatively simple to identify treatment targets, whereas in behavioral health it may be less well defined but could for example be tied to achieving treatment plan goals.</a:t>
            </a:r>
            <a:endParaRPr lang="en-US" dirty="0"/>
          </a:p>
        </p:txBody>
      </p:sp>
      <p:sp>
        <p:nvSpPr>
          <p:cNvPr id="4" name="Slide Number Placeholder 3"/>
          <p:cNvSpPr>
            <a:spLocks noGrp="1"/>
          </p:cNvSpPr>
          <p:nvPr>
            <p:ph type="sldNum" sz="quarter" idx="10"/>
          </p:nvPr>
        </p:nvSpPr>
        <p:spPr/>
        <p:txBody>
          <a:bodyPr/>
          <a:lstStyle/>
          <a:p>
            <a:fld id="{A3FD1E37-DDBC-44C9-A494-F09FAB0CA0BF}" type="slidenum">
              <a:rPr lang="en-US" smtClean="0"/>
              <a:t>20</a:t>
            </a:fld>
            <a:endParaRPr lang="en-US"/>
          </a:p>
        </p:txBody>
      </p:sp>
    </p:spTree>
    <p:extLst>
      <p:ext uri="{BB962C8B-B14F-4D97-AF65-F5344CB8AC3E}">
        <p14:creationId xmlns:p14="http://schemas.microsoft.com/office/powerpoint/2010/main" val="3359963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Agency can add their logo</a:t>
            </a:r>
          </a:p>
        </p:txBody>
      </p:sp>
      <p:sp>
        <p:nvSpPr>
          <p:cNvPr id="4" name="Slide Number Placeholder 3"/>
          <p:cNvSpPr>
            <a:spLocks noGrp="1"/>
          </p:cNvSpPr>
          <p:nvPr>
            <p:ph type="sldNum" sz="quarter" idx="10"/>
          </p:nvPr>
        </p:nvSpPr>
        <p:spPr/>
        <p:txBody>
          <a:bodyPr/>
          <a:lstStyle/>
          <a:p>
            <a:fld id="{06CD6C3D-DD49-471A-94E8-410BAD917225}" type="slidenum">
              <a:rPr lang="en-US" smtClean="0"/>
              <a:t>3</a:t>
            </a:fld>
            <a:endParaRPr lang="en-US"/>
          </a:p>
        </p:txBody>
      </p:sp>
    </p:spTree>
    <p:extLst>
      <p:ext uri="{BB962C8B-B14F-4D97-AF65-F5344CB8AC3E}">
        <p14:creationId xmlns:p14="http://schemas.microsoft.com/office/powerpoint/2010/main" val="20178574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tailor this slide based on what they will be doing. Listed here are just general ideas. Identify your next steps!</a:t>
            </a:r>
          </a:p>
        </p:txBody>
      </p:sp>
      <p:sp>
        <p:nvSpPr>
          <p:cNvPr id="4" name="Slide Number Placeholder 3"/>
          <p:cNvSpPr>
            <a:spLocks noGrp="1"/>
          </p:cNvSpPr>
          <p:nvPr>
            <p:ph type="sldNum" sz="quarter" idx="10"/>
          </p:nvPr>
        </p:nvSpPr>
        <p:spPr/>
        <p:txBody>
          <a:bodyPr/>
          <a:lstStyle/>
          <a:p>
            <a:fld id="{A3FD1E37-DDBC-44C9-A494-F09FAB0CA0BF}" type="slidenum">
              <a:rPr lang="en-US" smtClean="0"/>
              <a:t>24</a:t>
            </a:fld>
            <a:endParaRPr lang="en-US"/>
          </a:p>
        </p:txBody>
      </p:sp>
    </p:spTree>
    <p:extLst>
      <p:ext uri="{BB962C8B-B14F-4D97-AF65-F5344CB8AC3E}">
        <p14:creationId xmlns:p14="http://schemas.microsoft.com/office/powerpoint/2010/main" val="2224161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additional resources can help your staff to learn more and get started. Agencies can modify to add in any additional resources they have found useful.</a:t>
            </a:r>
          </a:p>
        </p:txBody>
      </p:sp>
      <p:sp>
        <p:nvSpPr>
          <p:cNvPr id="4" name="Slide Number Placeholder 3"/>
          <p:cNvSpPr>
            <a:spLocks noGrp="1"/>
          </p:cNvSpPr>
          <p:nvPr>
            <p:ph type="sldNum" sz="quarter" idx="10"/>
          </p:nvPr>
        </p:nvSpPr>
        <p:spPr/>
        <p:txBody>
          <a:bodyPr/>
          <a:lstStyle/>
          <a:p>
            <a:fld id="{A3FD1E37-DDBC-44C9-A494-F09FAB0CA0BF}" type="slidenum">
              <a:rPr lang="en-US" smtClean="0"/>
              <a:t>25</a:t>
            </a:fld>
            <a:endParaRPr lang="en-US"/>
          </a:p>
        </p:txBody>
      </p:sp>
    </p:spTree>
    <p:extLst>
      <p:ext uri="{BB962C8B-B14F-4D97-AF65-F5344CB8AC3E}">
        <p14:creationId xmlns:p14="http://schemas.microsoft.com/office/powerpoint/2010/main" val="1967762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allow time for staff to ask questions and anticipate what some of the most likely questions will be. For example, clinicians may want to know what some of the specific outcome measures they will be held accountable to entail, or how participation in CQI activities will impact their required clinical service hours/encounters. Provide time and opportunity for both group and 1-on-1 discussion.</a:t>
            </a:r>
          </a:p>
        </p:txBody>
      </p:sp>
      <p:sp>
        <p:nvSpPr>
          <p:cNvPr id="4" name="Slide Number Placeholder 3"/>
          <p:cNvSpPr>
            <a:spLocks noGrp="1"/>
          </p:cNvSpPr>
          <p:nvPr>
            <p:ph type="sldNum" sz="quarter" idx="10"/>
          </p:nvPr>
        </p:nvSpPr>
        <p:spPr/>
        <p:txBody>
          <a:bodyPr/>
          <a:lstStyle/>
          <a:p>
            <a:fld id="{A3FD1E37-DDBC-44C9-A494-F09FAB0CA0BF}" type="slidenum">
              <a:rPr lang="en-US" smtClean="0"/>
              <a:t>26</a:t>
            </a:fld>
            <a:endParaRPr lang="en-US"/>
          </a:p>
        </p:txBody>
      </p:sp>
    </p:spTree>
    <p:extLst>
      <p:ext uri="{BB962C8B-B14F-4D97-AF65-F5344CB8AC3E}">
        <p14:creationId xmlns:p14="http://schemas.microsoft.com/office/powerpoint/2010/main" val="37296082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CD6C3D-DD49-471A-94E8-410BAD917225}" type="slidenum">
              <a:rPr lang="en-US" smtClean="0"/>
              <a:t>27</a:t>
            </a:fld>
            <a:endParaRPr lang="en-US"/>
          </a:p>
        </p:txBody>
      </p:sp>
    </p:spTree>
    <p:extLst>
      <p:ext uri="{BB962C8B-B14F-4D97-AF65-F5344CB8AC3E}">
        <p14:creationId xmlns:p14="http://schemas.microsoft.com/office/powerpoint/2010/main" val="1372548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Agency should tailor this to reflect their organizational values and messaging from leadership. Include any specifics that would be helpful to share in terms of current and upcoming contracting.</a:t>
            </a:r>
          </a:p>
          <a:p>
            <a:endParaRPr lang="en-US" dirty="0"/>
          </a:p>
        </p:txBody>
      </p:sp>
      <p:sp>
        <p:nvSpPr>
          <p:cNvPr id="4" name="Slide Number Placeholder 3"/>
          <p:cNvSpPr>
            <a:spLocks noGrp="1"/>
          </p:cNvSpPr>
          <p:nvPr>
            <p:ph type="sldNum" sz="quarter" idx="10"/>
          </p:nvPr>
        </p:nvSpPr>
        <p:spPr/>
        <p:txBody>
          <a:bodyPr/>
          <a:lstStyle/>
          <a:p>
            <a:fld id="{06CD6C3D-DD49-471A-94E8-410BAD917225}" type="slidenum">
              <a:rPr lang="en-US" smtClean="0"/>
              <a:t>4</a:t>
            </a:fld>
            <a:endParaRPr lang="en-US"/>
          </a:p>
        </p:txBody>
      </p:sp>
    </p:spTree>
    <p:extLst>
      <p:ext uri="{BB962C8B-B14F-4D97-AF65-F5344CB8AC3E}">
        <p14:creationId xmlns:p14="http://schemas.microsoft.com/office/powerpoint/2010/main" val="3567904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Citation: Medicaid and CHIP Payment and Access Commission. “Chapter 4: Behavioral Health in the Medicaid Program – People, Use and Expenditures. Report to Congress on the Medicaid and CHIP.” June 2015.</a:t>
            </a:r>
          </a:p>
          <a:p>
            <a:endParaRPr lang="en-US" dirty="0"/>
          </a:p>
        </p:txBody>
      </p:sp>
      <p:sp>
        <p:nvSpPr>
          <p:cNvPr id="4" name="Slide Number Placeholder 3"/>
          <p:cNvSpPr>
            <a:spLocks noGrp="1"/>
          </p:cNvSpPr>
          <p:nvPr>
            <p:ph type="sldNum" sz="quarter" idx="10"/>
          </p:nvPr>
        </p:nvSpPr>
        <p:spPr/>
        <p:txBody>
          <a:bodyPr/>
          <a:lstStyle/>
          <a:p>
            <a:fld id="{06CD6C3D-DD49-471A-94E8-410BAD917225}" type="slidenum">
              <a:rPr lang="en-US" smtClean="0"/>
              <a:t>5</a:t>
            </a:fld>
            <a:endParaRPr lang="en-US"/>
          </a:p>
        </p:txBody>
      </p:sp>
    </p:spTree>
    <p:extLst>
      <p:ext uri="{BB962C8B-B14F-4D97-AF65-F5344CB8AC3E}">
        <p14:creationId xmlns:p14="http://schemas.microsoft.com/office/powerpoint/2010/main" val="4234848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VBP: Moving away from the traditional fee-for-service (FFS) payment system that rewards volume to a payment system that rewards providers for achieving better outcomes while containing costs. </a:t>
            </a:r>
          </a:p>
          <a:p>
            <a:endParaRPr lang="en-US" dirty="0"/>
          </a:p>
          <a:p>
            <a:r>
              <a:rPr lang="en-US" dirty="0"/>
              <a:t>What is wrong with FFS? As many of you know, the United States has one of the most expensive health care systems in the world, yet we don’t necessarily have the best health outcomes. FFS has historically incentivized providers to deliver more services, perform more procedures, get as many patients through the door, without necessarily focusing on the highest quality of care with the best outcomes.</a:t>
            </a:r>
          </a:p>
        </p:txBody>
      </p:sp>
      <p:sp>
        <p:nvSpPr>
          <p:cNvPr id="4" name="Slide Number Placeholder 3"/>
          <p:cNvSpPr>
            <a:spLocks noGrp="1"/>
          </p:cNvSpPr>
          <p:nvPr>
            <p:ph type="sldNum" sz="quarter" idx="10"/>
          </p:nvPr>
        </p:nvSpPr>
        <p:spPr/>
        <p:txBody>
          <a:bodyPr/>
          <a:lstStyle/>
          <a:p>
            <a:fld id="{06CD6C3D-DD49-471A-94E8-410BAD917225}" type="slidenum">
              <a:rPr lang="en-US" smtClean="0"/>
              <a:t>6</a:t>
            </a:fld>
            <a:endParaRPr lang="en-US"/>
          </a:p>
        </p:txBody>
      </p:sp>
    </p:spTree>
    <p:extLst>
      <p:ext uri="{BB962C8B-B14F-4D97-AF65-F5344CB8AC3E}">
        <p14:creationId xmlns:p14="http://schemas.microsoft.com/office/powerpoint/2010/main" val="3197919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CMS, value-based payment supports their three-part aim: Better care for individuals, Better health for populations, at a Lower cost.  We’ve added in a 4</a:t>
            </a:r>
            <a:r>
              <a:rPr lang="en-US" baseline="30000" dirty="0"/>
              <a:t>th</a:t>
            </a:r>
            <a:r>
              <a:rPr lang="en-US" dirty="0"/>
              <a:t> aim, which is increased provider satisfaction.</a:t>
            </a:r>
          </a:p>
          <a:p>
            <a:endParaRPr lang="en-US" dirty="0"/>
          </a:p>
          <a:p>
            <a:r>
              <a:rPr lang="en-US" dirty="0"/>
              <a:t>For providers like us, VBP means an increased level of attention must be paid to things like our clinical outcomes – how do we know our patients are getting healthier? Also,  patient satisfaction – how do our patients experience our care? How welcome do they feel when they come in for services? Are we offering culturally competent services? Are we seeing clients on a weekly basis because that's what's actually what is clinically indicated? .... or is that because that's our default scheduling model?</a:t>
            </a:r>
          </a:p>
          <a:p>
            <a:endParaRPr lang="en-US" dirty="0"/>
          </a:p>
          <a:p>
            <a:r>
              <a:rPr lang="en-US" dirty="0"/>
              <a:t>Access to care is also critical – how quickly are we able to get a patient in for a psychiatric appointment? Therapy appointment? Meeting with a care manager?</a:t>
            </a:r>
          </a:p>
          <a:p>
            <a:endParaRPr lang="en-US" dirty="0"/>
          </a:p>
          <a:p>
            <a:r>
              <a:rPr lang="en-US" dirty="0"/>
              <a:t>VBP also means that we are providing services in an efficient manner, being strong stewards of resources and ensuring the right level of care. For example, are we focusing on prevention and early intervention? Are we taking steps to ensure our patients are not over-utilizing the emergency room for health concerns best served in a primary care setting?</a:t>
            </a:r>
          </a:p>
          <a:p>
            <a:endParaRPr lang="en-US" dirty="0"/>
          </a:p>
        </p:txBody>
      </p:sp>
      <p:sp>
        <p:nvSpPr>
          <p:cNvPr id="4" name="Slide Number Placeholder 3"/>
          <p:cNvSpPr>
            <a:spLocks noGrp="1"/>
          </p:cNvSpPr>
          <p:nvPr>
            <p:ph type="sldNum" sz="quarter" idx="10"/>
          </p:nvPr>
        </p:nvSpPr>
        <p:spPr/>
        <p:txBody>
          <a:bodyPr/>
          <a:lstStyle/>
          <a:p>
            <a:fld id="{06CD6C3D-DD49-471A-94E8-410BAD917225}" type="slidenum">
              <a:rPr lang="en-US" smtClean="0"/>
              <a:t>7</a:t>
            </a:fld>
            <a:endParaRPr lang="en-US"/>
          </a:p>
        </p:txBody>
      </p:sp>
    </p:spTree>
    <p:extLst>
      <p:ext uri="{BB962C8B-B14F-4D97-AF65-F5344CB8AC3E}">
        <p14:creationId xmlns:p14="http://schemas.microsoft.com/office/powerpoint/2010/main" val="1880920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Agency should add in any specific measures they are being held accountable to in their state Medicaid program and/or contracts with managed care organizations, private payers, etc.</a:t>
            </a:r>
          </a:p>
          <a:p>
            <a:pPr marL="171450" indent="-171450">
              <a:buFont typeface="Arial" panose="020B0604020202020204" pitchFamily="34" charset="0"/>
              <a:buChar char="•"/>
            </a:pPr>
            <a:r>
              <a:rPr lang="en-US" dirty="0"/>
              <a:t>Note that CQMs may include both process and outcome measures. </a:t>
            </a:r>
          </a:p>
          <a:p>
            <a:pPr marL="628650" lvl="1" indent="-171450">
              <a:buFont typeface="Arial" panose="020B0604020202020204" pitchFamily="34" charset="0"/>
              <a:buChar char="•"/>
            </a:pPr>
            <a:r>
              <a:rPr lang="en-US" dirty="0"/>
              <a:t>Process measures – Used to determine if the providers are following the protocol defined in the measure.</a:t>
            </a:r>
          </a:p>
          <a:p>
            <a:pPr marL="628650" lvl="1" indent="-171450">
              <a:buFont typeface="Arial" panose="020B0604020202020204" pitchFamily="34" charset="0"/>
              <a:buChar char="•"/>
            </a:pPr>
            <a:r>
              <a:rPr lang="en-US" dirty="0"/>
              <a:t>Outcome measures – Used to determine if the protocol is having the desired effect based on a clinical measure, such as a lab or vital sign.</a:t>
            </a:r>
          </a:p>
          <a:p>
            <a:pPr marL="171450" indent="-171450">
              <a:buFont typeface="Arial" panose="020B0604020202020204" pitchFamily="34" charset="0"/>
              <a:buChar char="•"/>
            </a:pPr>
            <a:r>
              <a:rPr lang="en-US" dirty="0"/>
              <a:t>Provide examples of unnecessary or avoidable </a:t>
            </a:r>
            <a:r>
              <a:rPr lang="en-US" sz="1200" b="0" i="0" kern="1200" dirty="0">
                <a:solidFill>
                  <a:schemeClr val="tx1"/>
                </a:solidFill>
                <a:effectLst/>
                <a:latin typeface="+mn-lt"/>
                <a:ea typeface="+mn-ea"/>
                <a:cs typeface="+mn-cs"/>
              </a:rPr>
              <a:t>emergency department (</a:t>
            </a:r>
            <a:r>
              <a:rPr lang="en-US" dirty="0"/>
              <a:t>ED) visits – such as for symptoms or conditions that could be treated in primary care, or for non-urgent matters </a:t>
            </a:r>
            <a:r>
              <a:rPr lang="en-US" sz="1200" b="0" i="0" kern="1200" dirty="0">
                <a:solidFill>
                  <a:schemeClr val="tx1"/>
                </a:solidFill>
                <a:effectLst/>
                <a:latin typeface="+mn-lt"/>
                <a:ea typeface="+mn-ea"/>
                <a:cs typeface="+mn-cs"/>
              </a:rPr>
              <a:t>not requiring any diagnostic tests, procedures or medications.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Potentially preventable or avoidable hospitalizations – in-patient stays that might be avoided with the delivery of high-quality outpatient treatment and chronic disease management. Medical conditions such as asthma, urinary tract infections and complications of diabetes are considered ambulatory care sensitive conditions, meaning that when those conditions are present, primary or preventive health care can reduce the need for ED visits and inpatient hospitalization. </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CD6C3D-DD49-471A-94E8-410BAD917225}" type="slidenum">
              <a:rPr lang="en-US" smtClean="0"/>
              <a:t>8</a:t>
            </a:fld>
            <a:endParaRPr lang="en-US"/>
          </a:p>
        </p:txBody>
      </p:sp>
    </p:spTree>
    <p:extLst>
      <p:ext uri="{BB962C8B-B14F-4D97-AF65-F5344CB8AC3E}">
        <p14:creationId xmlns:p14="http://schemas.microsoft.com/office/powerpoint/2010/main" val="3907609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Population health management moves care upstream – from treating patients when they become sick to helping them stay well. Important to identify targeted groups of patients, or all patients seen in a practice who have been diagnosed with a particular condition. For example: all patients with depression, diabetes or hypertension.</a:t>
            </a:r>
          </a:p>
          <a:p>
            <a:endParaRPr lang="en-US" dirty="0"/>
          </a:p>
          <a:p>
            <a:r>
              <a:rPr lang="en-US" dirty="0"/>
              <a:t>Provide examples of population health management strategies currently in use and the tools the agency is using to facilitate it. For example, is the agency using the PHQ-9 and tracking progress in a disease registry? Is the agency monitoring all patients at risk of cardiovascular disease? </a:t>
            </a:r>
          </a:p>
          <a:p>
            <a:endParaRPr lang="en-US" dirty="0"/>
          </a:p>
          <a:p>
            <a:r>
              <a:rPr lang="en-US" dirty="0"/>
              <a:t>Discuss the chronic conditions most prevalent among your patient population.</a:t>
            </a:r>
          </a:p>
          <a:p>
            <a:endParaRPr lang="en-US" dirty="0"/>
          </a:p>
          <a:p>
            <a:r>
              <a:rPr lang="en-US" sz="1200" b="0" i="0" kern="1200" dirty="0">
                <a:solidFill>
                  <a:schemeClr val="tx1"/>
                </a:solidFill>
                <a:effectLst/>
                <a:latin typeface="+mn-lt"/>
                <a:ea typeface="+mn-ea"/>
                <a:cs typeface="+mn-cs"/>
              </a:rPr>
              <a:t>A disease registry is a tool for tracking the clinical care and outcomes of a defined patient population. Most disease registries are used to support care management for groups of patients with one or more chronic diseases, such as diabetes, coronary artery disease or asthma.</a:t>
            </a:r>
            <a:endParaRPr lang="en-US" b="0" dirty="0"/>
          </a:p>
          <a:p>
            <a:endParaRPr lang="en-US" dirty="0"/>
          </a:p>
          <a:p>
            <a:r>
              <a:rPr lang="en-US" dirty="0"/>
              <a:t>To be successful in a VBP environment, providers must incorporate population health activities that ensure patient care is proactively managed, and that high-risk, high-cost patients get services and interventions that can reduce avoidable inpatient and emergency department (ED) admissions. </a:t>
            </a:r>
          </a:p>
        </p:txBody>
      </p:sp>
      <p:sp>
        <p:nvSpPr>
          <p:cNvPr id="4" name="Slide Number Placeholder 3"/>
          <p:cNvSpPr>
            <a:spLocks noGrp="1"/>
          </p:cNvSpPr>
          <p:nvPr>
            <p:ph type="sldNum" sz="quarter" idx="10"/>
          </p:nvPr>
        </p:nvSpPr>
        <p:spPr/>
        <p:txBody>
          <a:bodyPr/>
          <a:lstStyle/>
          <a:p>
            <a:fld id="{A3FD1E37-DDBC-44C9-A494-F09FAB0CA0BF}" type="slidenum">
              <a:rPr lang="en-US" smtClean="0"/>
              <a:t>9</a:t>
            </a:fld>
            <a:endParaRPr lang="en-US"/>
          </a:p>
        </p:txBody>
      </p:sp>
    </p:spTree>
    <p:extLst>
      <p:ext uri="{BB962C8B-B14F-4D97-AF65-F5344CB8AC3E}">
        <p14:creationId xmlns:p14="http://schemas.microsoft.com/office/powerpoint/2010/main" val="1209521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Advocates for Human Potential, 2015 </a:t>
            </a:r>
            <a:r>
              <a:rPr lang="en-US" dirty="0">
                <a:hlinkClick r:id="rId3"/>
              </a:rPr>
              <a:t>http://www.ahpnet.com/AHPNet/media/AHPNetMediaLibrary/White%20Papers/AHP-Whitepaper.pdf</a:t>
            </a:r>
            <a:endParaRPr lang="en-US" dirty="0"/>
          </a:p>
          <a:p>
            <a:endParaRPr lang="en-US" dirty="0"/>
          </a:p>
          <a:p>
            <a:r>
              <a:rPr lang="en-US" dirty="0"/>
              <a:t>Define the population(s) you want to target. For example, all patients with depression or all patients with diabetes.</a:t>
            </a:r>
          </a:p>
          <a:p>
            <a:endParaRPr lang="en-US" dirty="0"/>
          </a:p>
          <a:p>
            <a:r>
              <a:rPr lang="en-US" dirty="0"/>
              <a:t>Identify any service gaps you may have. For example, are you offering diabetes self-management groups?</a:t>
            </a:r>
          </a:p>
          <a:p>
            <a:endParaRPr lang="en-US" dirty="0"/>
          </a:p>
          <a:p>
            <a:r>
              <a:rPr lang="en-US" dirty="0"/>
              <a:t>Apply risk stratification criteria. For example, you may prioritize patients who have co-morbid diabetes and depression. </a:t>
            </a:r>
          </a:p>
          <a:p>
            <a:endParaRPr lang="en-US" dirty="0"/>
          </a:p>
          <a:p>
            <a:r>
              <a:rPr lang="en-US" dirty="0"/>
              <a:t>Once you have identified the patients at highest risk, implement targeted outreach strategies to engage patients. Target more intensive care management services to those patients identified as highest risk </a:t>
            </a:r>
          </a:p>
          <a:p>
            <a:endParaRPr lang="en-US" dirty="0"/>
          </a:p>
          <a:p>
            <a:r>
              <a:rPr lang="en-US" dirty="0"/>
              <a:t>Manage care: utilize a disease registry, care management software or other health information technology to help you track those patients and ensure patients are engaged in the appropriate level of care.</a:t>
            </a:r>
          </a:p>
          <a:p>
            <a:endParaRPr lang="en-US" dirty="0"/>
          </a:p>
          <a:p>
            <a:r>
              <a:rPr lang="en-US" dirty="0"/>
              <a:t>Measure outcomes: monitor patients using standardized assessment tools and evidence based medicine.  Measure outcomes in the aggregate and use the data to help inform your programming.</a:t>
            </a:r>
          </a:p>
        </p:txBody>
      </p:sp>
      <p:sp>
        <p:nvSpPr>
          <p:cNvPr id="4" name="Slide Number Placeholder 3"/>
          <p:cNvSpPr>
            <a:spLocks noGrp="1"/>
          </p:cNvSpPr>
          <p:nvPr>
            <p:ph type="sldNum" sz="quarter" idx="10"/>
          </p:nvPr>
        </p:nvSpPr>
        <p:spPr/>
        <p:txBody>
          <a:bodyPr/>
          <a:lstStyle/>
          <a:p>
            <a:fld id="{A3FD1E37-DDBC-44C9-A494-F09FAB0CA0BF}" type="slidenum">
              <a:rPr lang="en-US" smtClean="0"/>
              <a:t>10</a:t>
            </a:fld>
            <a:endParaRPr lang="en-US"/>
          </a:p>
        </p:txBody>
      </p:sp>
    </p:spTree>
    <p:extLst>
      <p:ext uri="{BB962C8B-B14F-4D97-AF65-F5344CB8AC3E}">
        <p14:creationId xmlns:p14="http://schemas.microsoft.com/office/powerpoint/2010/main" val="29882540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A5E7C86-2A35-430A-926C-3824AC16A809}"/>
              </a:ext>
            </a:extLst>
          </p:cNvPr>
          <p:cNvSpPr>
            <a:spLocks noGrp="1"/>
          </p:cNvSpPr>
          <p:nvPr>
            <p:ph type="title"/>
          </p:nvPr>
        </p:nvSpPr>
        <p:spPr>
          <a:xfrm>
            <a:off x="5063577" y="1896978"/>
            <a:ext cx="6053603" cy="2133685"/>
          </a:xfrm>
        </p:spPr>
        <p:txBody>
          <a:bodyPr anchor="b">
            <a:normAutofit/>
          </a:bodyPr>
          <a:lstStyle>
            <a:lvl1pPr>
              <a:lnSpc>
                <a:spcPct val="100000"/>
              </a:lnSpc>
              <a:defRPr sz="5400">
                <a:solidFill>
                  <a:schemeClr val="bg1"/>
                </a:solidFill>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C071EA98-0D75-492E-81F4-1FBE552CCB90}"/>
              </a:ext>
            </a:extLst>
          </p:cNvPr>
          <p:cNvSpPr>
            <a:spLocks noGrp="1"/>
          </p:cNvSpPr>
          <p:nvPr>
            <p:ph type="subTitle" idx="1"/>
          </p:nvPr>
        </p:nvSpPr>
        <p:spPr>
          <a:xfrm>
            <a:off x="5063576" y="4191000"/>
            <a:ext cx="6053603" cy="609600"/>
          </a:xfrm>
        </p:spPr>
        <p:txBody>
          <a:bodyPr anchor="b">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052092616"/>
      </p:ext>
    </p:extLst>
  </p:cSld>
  <p:clrMapOvr>
    <a:masterClrMapping/>
  </p:clrMapOvr>
  <p:extLst mod="1">
    <p:ext uri="{DCECCB84-F9BA-43D5-87BE-67443E8EF086}">
      <p15:sldGuideLst xmlns:p15="http://schemas.microsoft.com/office/powerpoint/2012/main">
        <p15:guide id="1" orient="horz" pos="3024">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6E186-CC02-44F3-BC8A-9D3F963D6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2666AB-AB88-419B-838E-74454409C0D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2E894-4AC3-4344-B239-3CD3063A930B}"/>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5" name="Footer Placeholder 4">
            <a:extLst>
              <a:ext uri="{FF2B5EF4-FFF2-40B4-BE49-F238E27FC236}">
                <a16:creationId xmlns:a16="http://schemas.microsoft.com/office/drawing/2014/main" id="{D8394F67-9C82-4CF8-88EE-066355B906B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973CA79-6A94-4E49-80A4-CAC5BE445DCF}"/>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5960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6F5F8-658F-4791-B91A-7E0A53B255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67FDDA-C6A2-4454-A284-12A84AD601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F3E6DF7-CE2A-46DA-92D0-230EA52C44F5}"/>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5" name="Footer Placeholder 4">
            <a:extLst>
              <a:ext uri="{FF2B5EF4-FFF2-40B4-BE49-F238E27FC236}">
                <a16:creationId xmlns:a16="http://schemas.microsoft.com/office/drawing/2014/main" id="{A9E757F8-373F-4FFD-ACC5-F7839F342B1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6F859EB-1DE6-4DB2-9E9B-49DBBC50E119}"/>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4130382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A23D1-57B8-4693-9B2D-97DB626F9F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999ECF-B44C-45F2-A792-10E72750FC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E743F-4CD7-47C3-977E-B6DF44A975D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796145-999A-45B8-B0C7-A5175944F113}"/>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6" name="Footer Placeholder 5">
            <a:extLst>
              <a:ext uri="{FF2B5EF4-FFF2-40B4-BE49-F238E27FC236}">
                <a16:creationId xmlns:a16="http://schemas.microsoft.com/office/drawing/2014/main" id="{5E629746-338B-4809-AEC4-DFFDDAAF3D6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258B623-6DA4-48C5-B439-AFD49BFE3419}"/>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1737473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B4021-57D7-445A-9729-6C27767A11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DE040B-C0C5-4DB4-AF73-8164FD41D6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A52373C-D09B-49D9-A122-F3E609FB911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68A2D5-4DE4-4F52-804E-2F225BA658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4A0E12A-A0F9-45FA-BFA0-112421CF37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518F2C-2BBB-44B9-A410-365A5F4E5A53}"/>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8" name="Footer Placeholder 7">
            <a:extLst>
              <a:ext uri="{FF2B5EF4-FFF2-40B4-BE49-F238E27FC236}">
                <a16:creationId xmlns:a16="http://schemas.microsoft.com/office/drawing/2014/main" id="{EA849D34-F3FC-4CED-9D6D-6C3BE75D218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F6D7AB9-CAE6-40D0-8C98-09D61929E865}"/>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2608097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8C314-19D8-4266-9365-72FAA96792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D9E1E6-404B-4229-9D2D-0F7C7DAFE291}"/>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4" name="Footer Placeholder 3">
            <a:extLst>
              <a:ext uri="{FF2B5EF4-FFF2-40B4-BE49-F238E27FC236}">
                <a16:creationId xmlns:a16="http://schemas.microsoft.com/office/drawing/2014/main" id="{B72D79BC-3951-4605-A9B4-2F9E1CD1C66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0F12394-6785-4FC7-B937-8CFB4A9EDE0D}"/>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3517558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BD96F6-6C6E-41FC-A4FF-16AE2724722D}"/>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3" name="Footer Placeholder 2">
            <a:extLst>
              <a:ext uri="{FF2B5EF4-FFF2-40B4-BE49-F238E27FC236}">
                <a16:creationId xmlns:a16="http://schemas.microsoft.com/office/drawing/2014/main" id="{4C7E80C8-BD87-4E1A-96D6-BBF6F7759BD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85DEDE2-16AB-416F-AFC3-B6D4420C2236}"/>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151305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9823-8B50-454C-8312-1599BBE785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7AEEBD-1844-46F6-ABD7-7EDCC0033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07B850-E0D3-4BEB-A956-C1BF200138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9F0BC2-7747-4826-8258-E0B4F43C6D36}"/>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6" name="Footer Placeholder 5">
            <a:extLst>
              <a:ext uri="{FF2B5EF4-FFF2-40B4-BE49-F238E27FC236}">
                <a16:creationId xmlns:a16="http://schemas.microsoft.com/office/drawing/2014/main" id="{48DEFF7D-A76A-4C6A-B2A6-092AE78503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9C62080-CFBA-4D17-8A24-EDD5A5DE6460}"/>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54220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2CB3-606B-48CE-86E3-D800852447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0A919B-0BA9-48A4-8EFF-B9C756212E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C47AAD1-4AA8-436E-B1C4-940FF41744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75A164-DD6C-46B8-BAC0-C663F1D7CE28}"/>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6" name="Footer Placeholder 5">
            <a:extLst>
              <a:ext uri="{FF2B5EF4-FFF2-40B4-BE49-F238E27FC236}">
                <a16:creationId xmlns:a16="http://schemas.microsoft.com/office/drawing/2014/main" id="{1C8E5D5B-2754-4CF3-B905-929D25D7B73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1671DAA-6694-4252-BD12-C5CE8A384A6D}"/>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3749871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29EFE-C1C1-43E5-AB01-2302049B6B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C2202E-8793-4CB1-ADE4-28ADA4E766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D99515-35F2-4840-8DB0-35585581A032}"/>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5" name="Footer Placeholder 4">
            <a:extLst>
              <a:ext uri="{FF2B5EF4-FFF2-40B4-BE49-F238E27FC236}">
                <a16:creationId xmlns:a16="http://schemas.microsoft.com/office/drawing/2014/main" id="{5DDA2EE0-60EE-47B5-ADA5-4EEC141E8FF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63B6675-6759-4507-AE76-64588BEB7FB5}"/>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1803001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3C2160-E09D-4832-9C2B-A18989C21F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9D86BB-E5AE-442C-8534-4DCF1A1AB8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DA458-D7D5-45C1-9ADB-B780048944AF}"/>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5" name="Footer Placeholder 4">
            <a:extLst>
              <a:ext uri="{FF2B5EF4-FFF2-40B4-BE49-F238E27FC236}">
                <a16:creationId xmlns:a16="http://schemas.microsoft.com/office/drawing/2014/main" id="{EE572755-10F3-4C9C-BF66-2CE0C0F4CEE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56F3DF4-BA0D-4784-A076-1B75DEAEFF5D}"/>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369868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7A72-FEDC-469A-A3D5-94335983A56C}"/>
              </a:ext>
            </a:extLst>
          </p:cNvPr>
          <p:cNvSpPr>
            <a:spLocks noGrp="1"/>
          </p:cNvSpPr>
          <p:nvPr>
            <p:ph type="title" hasCustomPrompt="1"/>
          </p:nvPr>
        </p:nvSpPr>
        <p:spPr>
          <a:xfrm>
            <a:off x="836612" y="114300"/>
            <a:ext cx="10517188" cy="1380671"/>
          </a:xfrm>
        </p:spPr>
        <p:txBody>
          <a:bodyPr/>
          <a:lstStyle>
            <a:lvl1pPr algn="ctr">
              <a:lnSpc>
                <a:spcPct val="100000"/>
              </a:lnSpc>
              <a:defRPr>
                <a:solidFill>
                  <a:schemeClr val="bg1"/>
                </a:solidFill>
              </a:defRPr>
            </a:lvl1pPr>
          </a:lstStyle>
          <a:p>
            <a:r>
              <a:rPr lang="en-US" dirty="0"/>
              <a:t>Click to edit slide title style</a:t>
            </a:r>
          </a:p>
        </p:txBody>
      </p:sp>
      <p:sp>
        <p:nvSpPr>
          <p:cNvPr id="10" name="Content Placeholder 2">
            <a:extLst>
              <a:ext uri="{FF2B5EF4-FFF2-40B4-BE49-F238E27FC236}">
                <a16:creationId xmlns:a16="http://schemas.microsoft.com/office/drawing/2014/main" id="{AAEBC2F6-024A-453C-B259-05EBC30D718A}"/>
              </a:ext>
            </a:extLst>
          </p:cNvPr>
          <p:cNvSpPr>
            <a:spLocks noGrp="1"/>
          </p:cNvSpPr>
          <p:nvPr>
            <p:ph idx="1"/>
          </p:nvPr>
        </p:nvSpPr>
        <p:spPr>
          <a:xfrm>
            <a:off x="837406" y="1857829"/>
            <a:ext cx="10517188" cy="44226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2">
            <a:extLst>
              <a:ext uri="{FF2B5EF4-FFF2-40B4-BE49-F238E27FC236}">
                <a16:creationId xmlns:a16="http://schemas.microsoft.com/office/drawing/2014/main" id="{15F26BA1-4D03-408D-B3F7-F90F848CE8E4}"/>
              </a:ext>
            </a:extLst>
          </p:cNvPr>
          <p:cNvSpPr>
            <a:spLocks noGrp="1"/>
          </p:cNvSpPr>
          <p:nvPr>
            <p:ph type="dt" sz="half" idx="10"/>
          </p:nvPr>
        </p:nvSpPr>
        <p:spPr>
          <a:xfrm>
            <a:off x="9069572" y="6477222"/>
            <a:ext cx="1754372" cy="274320"/>
          </a:xfrm>
          <a:prstGeom prst="rect">
            <a:avLst/>
          </a:prstGeom>
        </p:spPr>
        <p:txBody>
          <a:bodyPr/>
          <a:lstStyle>
            <a:lvl1pPr algn="r">
              <a:defRPr>
                <a:solidFill>
                  <a:srgbClr val="808080"/>
                </a:solidFill>
              </a:defRPr>
            </a:lvl1pPr>
          </a:lstStyle>
          <a:p>
            <a:fld id="{EA8B34F4-4086-4A76-A6E1-179E890A85E3}" type="datetimeFigureOut">
              <a:rPr lang="en-US" smtClean="0"/>
              <a:t>12/10/2018</a:t>
            </a:fld>
            <a:endParaRPr lang="en-US"/>
          </a:p>
        </p:txBody>
      </p:sp>
      <p:sp>
        <p:nvSpPr>
          <p:cNvPr id="15" name="Footer Placeholder 3">
            <a:extLst>
              <a:ext uri="{FF2B5EF4-FFF2-40B4-BE49-F238E27FC236}">
                <a16:creationId xmlns:a16="http://schemas.microsoft.com/office/drawing/2014/main" id="{245C4567-2C74-4D1A-84CF-75E7E6C57872}"/>
              </a:ext>
            </a:extLst>
          </p:cNvPr>
          <p:cNvSpPr>
            <a:spLocks noGrp="1"/>
          </p:cNvSpPr>
          <p:nvPr>
            <p:ph type="ftr" sz="quarter" idx="11"/>
          </p:nvPr>
        </p:nvSpPr>
        <p:spPr>
          <a:xfrm>
            <a:off x="836387" y="6476225"/>
            <a:ext cx="8105594" cy="283033"/>
          </a:xfrm>
          <a:prstGeom prst="rect">
            <a:avLst/>
          </a:prstGeom>
        </p:spPr>
        <p:txBody>
          <a:bodyPr/>
          <a:lstStyle>
            <a:lvl1pPr>
              <a:defRPr>
                <a:solidFill>
                  <a:srgbClr val="808080"/>
                </a:solidFill>
              </a:defRPr>
            </a:lvl1pPr>
          </a:lstStyle>
          <a:p>
            <a:endParaRPr lang="en-US"/>
          </a:p>
        </p:txBody>
      </p:sp>
      <p:sp>
        <p:nvSpPr>
          <p:cNvPr id="16" name="Slide Number Placeholder 4">
            <a:extLst>
              <a:ext uri="{FF2B5EF4-FFF2-40B4-BE49-F238E27FC236}">
                <a16:creationId xmlns:a16="http://schemas.microsoft.com/office/drawing/2014/main" id="{DAD8FEEE-CDE3-4C00-8FE6-10FBCE87CB40}"/>
              </a:ext>
            </a:extLst>
          </p:cNvPr>
          <p:cNvSpPr>
            <a:spLocks noGrp="1"/>
          </p:cNvSpPr>
          <p:nvPr>
            <p:ph type="sldNum" sz="quarter" idx="12"/>
          </p:nvPr>
        </p:nvSpPr>
        <p:spPr>
          <a:xfrm>
            <a:off x="10823944" y="6476225"/>
            <a:ext cx="531670" cy="274320"/>
          </a:xfrm>
          <a:prstGeom prst="rect">
            <a:avLst/>
          </a:prstGeom>
        </p:spPr>
        <p:txBody>
          <a:bodyPr lIns="0"/>
          <a:lstStyle>
            <a:lvl1pPr>
              <a:defRPr>
                <a:solidFill>
                  <a:srgbClr val="808080"/>
                </a:solidFill>
              </a:defRPr>
            </a:lvl1pPr>
          </a:lstStyle>
          <a:p>
            <a:fld id="{9126C715-9098-446C-90FB-189A263FE7AC}" type="slidenum">
              <a:rPr lang="en-US" smtClean="0"/>
              <a:t>‹#›</a:t>
            </a:fld>
            <a:endParaRPr lang="en-US"/>
          </a:p>
        </p:txBody>
      </p:sp>
    </p:spTree>
    <p:extLst>
      <p:ext uri="{BB962C8B-B14F-4D97-AF65-F5344CB8AC3E}">
        <p14:creationId xmlns:p14="http://schemas.microsoft.com/office/powerpoint/2010/main" val="3492261246"/>
      </p:ext>
    </p:extLst>
  </p:cSld>
  <p:clrMapOvr>
    <a:masterClrMapping/>
  </p:clrMapOvr>
  <p:extLst mod="1">
    <p:ext uri="{DCECCB84-F9BA-43D5-87BE-67443E8EF086}">
      <p15:sldGuideLst xmlns:p15="http://schemas.microsoft.com/office/powerpoint/2012/main">
        <p15:guide id="1" orient="horz" pos="1152">
          <p15:clr>
            <a:srgbClr val="FBAE40"/>
          </p15:clr>
        </p15:guide>
        <p15:guide id="2" pos="48">
          <p15:clr>
            <a:srgbClr val="FBAE40"/>
          </p15:clr>
        </p15:guide>
        <p15:guide id="3" pos="7632">
          <p15:clr>
            <a:srgbClr val="FBAE40"/>
          </p15:clr>
        </p15:guide>
        <p15:guide id="4" orient="horz" pos="427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6170D7D-87E3-4891-ADA1-D4DE9A3C338C}"/>
              </a:ext>
            </a:extLst>
          </p:cNvPr>
          <p:cNvSpPr>
            <a:spLocks noGrp="1"/>
          </p:cNvSpPr>
          <p:nvPr>
            <p:ph type="title" hasCustomPrompt="1"/>
          </p:nvPr>
        </p:nvSpPr>
        <p:spPr>
          <a:xfrm>
            <a:off x="838200" y="203976"/>
            <a:ext cx="8289758" cy="1325563"/>
          </a:xfrm>
        </p:spPr>
        <p:txBody>
          <a:bodyPr/>
          <a:lstStyle>
            <a:lvl1pPr algn="ctr">
              <a:lnSpc>
                <a:spcPct val="100000"/>
              </a:lnSpc>
              <a:defRPr/>
            </a:lvl1pPr>
          </a:lstStyle>
          <a:p>
            <a:r>
              <a:rPr lang="en-US" dirty="0"/>
              <a:t>Click to edit slide title style</a:t>
            </a:r>
          </a:p>
        </p:txBody>
      </p:sp>
      <p:sp>
        <p:nvSpPr>
          <p:cNvPr id="7" name="Content Placeholder 2">
            <a:extLst>
              <a:ext uri="{FF2B5EF4-FFF2-40B4-BE49-F238E27FC236}">
                <a16:creationId xmlns:a16="http://schemas.microsoft.com/office/drawing/2014/main" id="{BB960031-EF8C-43A8-B311-A9CC046B1DBD}"/>
              </a:ext>
            </a:extLst>
          </p:cNvPr>
          <p:cNvSpPr>
            <a:spLocks noGrp="1"/>
          </p:cNvSpPr>
          <p:nvPr>
            <p:ph idx="1"/>
          </p:nvPr>
        </p:nvSpPr>
        <p:spPr>
          <a:xfrm>
            <a:off x="838200" y="1828801"/>
            <a:ext cx="8289758" cy="4348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2">
            <a:extLst>
              <a:ext uri="{FF2B5EF4-FFF2-40B4-BE49-F238E27FC236}">
                <a16:creationId xmlns:a16="http://schemas.microsoft.com/office/drawing/2014/main" id="{8D71C063-97F8-4200-83F5-C3E21C2EF773}"/>
              </a:ext>
            </a:extLst>
          </p:cNvPr>
          <p:cNvSpPr>
            <a:spLocks noGrp="1"/>
          </p:cNvSpPr>
          <p:nvPr>
            <p:ph type="dt" sz="half" idx="10"/>
          </p:nvPr>
        </p:nvSpPr>
        <p:spPr>
          <a:xfrm>
            <a:off x="10202778" y="6176963"/>
            <a:ext cx="1439327" cy="574579"/>
          </a:xfrm>
          <a:prstGeom prst="rect">
            <a:avLst/>
          </a:prstGeom>
        </p:spPr>
        <p:txBody>
          <a:bodyPr anchor="b"/>
          <a:lstStyle>
            <a:lvl1pPr algn="r">
              <a:defRPr>
                <a:solidFill>
                  <a:schemeClr val="bg1"/>
                </a:solidFill>
              </a:defRPr>
            </a:lvl1pPr>
          </a:lstStyle>
          <a:p>
            <a:fld id="{EA8B34F4-4086-4A76-A6E1-179E890A85E3}" type="datetimeFigureOut">
              <a:rPr lang="en-US" smtClean="0"/>
              <a:t>12/10/2018</a:t>
            </a:fld>
            <a:endParaRPr lang="en-US"/>
          </a:p>
        </p:txBody>
      </p:sp>
      <p:sp>
        <p:nvSpPr>
          <p:cNvPr id="9" name="Footer Placeholder 3">
            <a:extLst>
              <a:ext uri="{FF2B5EF4-FFF2-40B4-BE49-F238E27FC236}">
                <a16:creationId xmlns:a16="http://schemas.microsoft.com/office/drawing/2014/main" id="{38480A01-5664-4324-B779-8C3EDE58A9E5}"/>
              </a:ext>
            </a:extLst>
          </p:cNvPr>
          <p:cNvSpPr>
            <a:spLocks noGrp="1"/>
          </p:cNvSpPr>
          <p:nvPr>
            <p:ph type="ftr" sz="quarter" idx="11"/>
          </p:nvPr>
        </p:nvSpPr>
        <p:spPr>
          <a:xfrm>
            <a:off x="836386" y="6476225"/>
            <a:ext cx="8292821" cy="283033"/>
          </a:xfrm>
          <a:prstGeom prst="rect">
            <a:avLst/>
          </a:prstGeom>
        </p:spPr>
        <p:txBody>
          <a:bodyPr/>
          <a:lstStyle>
            <a:lvl1pPr>
              <a:defRPr>
                <a:solidFill>
                  <a:srgbClr val="808080"/>
                </a:solidFill>
              </a:defRPr>
            </a:lvl1pPr>
          </a:lstStyle>
          <a:p>
            <a:endParaRPr lang="en-US"/>
          </a:p>
        </p:txBody>
      </p:sp>
      <p:sp>
        <p:nvSpPr>
          <p:cNvPr id="10" name="Slide Number Placeholder 4">
            <a:extLst>
              <a:ext uri="{FF2B5EF4-FFF2-40B4-BE49-F238E27FC236}">
                <a16:creationId xmlns:a16="http://schemas.microsoft.com/office/drawing/2014/main" id="{9467F900-FB71-4076-845C-5C2125F7E46A}"/>
              </a:ext>
            </a:extLst>
          </p:cNvPr>
          <p:cNvSpPr>
            <a:spLocks noGrp="1"/>
          </p:cNvSpPr>
          <p:nvPr>
            <p:ph type="sldNum" sz="quarter" idx="12"/>
          </p:nvPr>
        </p:nvSpPr>
        <p:spPr>
          <a:xfrm>
            <a:off x="11642106" y="6476225"/>
            <a:ext cx="531670" cy="274320"/>
          </a:xfrm>
          <a:prstGeom prst="rect">
            <a:avLst/>
          </a:prstGeom>
        </p:spPr>
        <p:txBody>
          <a:bodyPr lIns="0"/>
          <a:lstStyle>
            <a:lvl1pPr>
              <a:defRPr>
                <a:solidFill>
                  <a:schemeClr val="bg1"/>
                </a:solidFill>
              </a:defRPr>
            </a:lvl1pPr>
          </a:lstStyle>
          <a:p>
            <a:fld id="{9126C715-9098-446C-90FB-189A263FE7AC}" type="slidenum">
              <a:rPr lang="en-US" smtClean="0"/>
              <a:t>‹#›</a:t>
            </a:fld>
            <a:endParaRPr lang="en-US"/>
          </a:p>
        </p:txBody>
      </p:sp>
    </p:spTree>
    <p:extLst>
      <p:ext uri="{BB962C8B-B14F-4D97-AF65-F5344CB8AC3E}">
        <p14:creationId xmlns:p14="http://schemas.microsoft.com/office/powerpoint/2010/main" val="2884433400"/>
      </p:ext>
    </p:extLst>
  </p:cSld>
  <p:clrMapOvr>
    <a:masterClrMapping/>
  </p:clrMapOvr>
  <p:extLst mod="1">
    <p:ext uri="{DCECCB84-F9BA-43D5-87BE-67443E8EF086}">
      <p15:sldGuideLst xmlns:p15="http://schemas.microsoft.com/office/powerpoint/2012/main">
        <p15:guide id="1" orient="horz" pos="1152">
          <p15:clr>
            <a:srgbClr val="FBAE40"/>
          </p15:clr>
        </p15:guide>
        <p15:guide id="2" pos="3840">
          <p15:clr>
            <a:srgbClr val="FBAE40"/>
          </p15:clr>
        </p15:guide>
        <p15:guide id="3" orient="horz" pos="9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894D-9E71-41B7-B907-79648A011A43}"/>
              </a:ext>
            </a:extLst>
          </p:cNvPr>
          <p:cNvSpPr>
            <a:spLocks noGrp="1"/>
          </p:cNvSpPr>
          <p:nvPr>
            <p:ph type="title" hasCustomPrompt="1"/>
          </p:nvPr>
        </p:nvSpPr>
        <p:spPr>
          <a:xfrm>
            <a:off x="838200" y="3802743"/>
            <a:ext cx="10515600" cy="1973943"/>
          </a:xfrm>
        </p:spPr>
        <p:txBody>
          <a:bodyPr/>
          <a:lstStyle>
            <a:lvl1pPr>
              <a:lnSpc>
                <a:spcPct val="100000"/>
              </a:lnSpc>
              <a:defRPr>
                <a:solidFill>
                  <a:schemeClr val="bg1"/>
                </a:solidFill>
              </a:defRPr>
            </a:lvl1pPr>
          </a:lstStyle>
          <a:p>
            <a:r>
              <a:rPr lang="en-US" dirty="0"/>
              <a:t>Click to edit master title style</a:t>
            </a:r>
          </a:p>
        </p:txBody>
      </p:sp>
      <p:sp>
        <p:nvSpPr>
          <p:cNvPr id="7" name="Date Placeholder 2">
            <a:extLst>
              <a:ext uri="{FF2B5EF4-FFF2-40B4-BE49-F238E27FC236}">
                <a16:creationId xmlns:a16="http://schemas.microsoft.com/office/drawing/2014/main" id="{A7B935FC-01A8-4C10-8A30-D1256611A29F}"/>
              </a:ext>
            </a:extLst>
          </p:cNvPr>
          <p:cNvSpPr>
            <a:spLocks noGrp="1"/>
          </p:cNvSpPr>
          <p:nvPr>
            <p:ph type="dt" sz="half" idx="10"/>
          </p:nvPr>
        </p:nvSpPr>
        <p:spPr>
          <a:xfrm>
            <a:off x="9069572" y="6477222"/>
            <a:ext cx="1754372" cy="274320"/>
          </a:xfrm>
          <a:prstGeom prst="rect">
            <a:avLst/>
          </a:prstGeom>
        </p:spPr>
        <p:txBody>
          <a:bodyPr/>
          <a:lstStyle>
            <a:lvl1pPr algn="r">
              <a:defRPr>
                <a:solidFill>
                  <a:srgbClr val="808080"/>
                </a:solidFill>
              </a:defRPr>
            </a:lvl1pPr>
          </a:lstStyle>
          <a:p>
            <a:fld id="{51065492-EC17-408B-929D-92442D789824}" type="datetimeFigureOut">
              <a:rPr lang="en-US" smtClean="0"/>
              <a:t>12/10/2018</a:t>
            </a:fld>
            <a:endParaRPr lang="en-US"/>
          </a:p>
        </p:txBody>
      </p:sp>
      <p:sp>
        <p:nvSpPr>
          <p:cNvPr id="8" name="Footer Placeholder 3">
            <a:extLst>
              <a:ext uri="{FF2B5EF4-FFF2-40B4-BE49-F238E27FC236}">
                <a16:creationId xmlns:a16="http://schemas.microsoft.com/office/drawing/2014/main" id="{1A2621C8-FCE3-46B4-B53B-ACFEF895E21A}"/>
              </a:ext>
            </a:extLst>
          </p:cNvPr>
          <p:cNvSpPr>
            <a:spLocks noGrp="1"/>
          </p:cNvSpPr>
          <p:nvPr>
            <p:ph type="ftr" sz="quarter" idx="11"/>
          </p:nvPr>
        </p:nvSpPr>
        <p:spPr>
          <a:xfrm>
            <a:off x="836387" y="6476225"/>
            <a:ext cx="8105594" cy="283033"/>
          </a:xfrm>
          <a:prstGeom prst="rect">
            <a:avLst/>
          </a:prstGeom>
        </p:spPr>
        <p:txBody>
          <a:bodyPr/>
          <a:lstStyle>
            <a:lvl1pPr>
              <a:defRPr>
                <a:solidFill>
                  <a:srgbClr val="808080"/>
                </a:solidFill>
              </a:defRPr>
            </a:lvl1pPr>
          </a:lstStyle>
          <a:p>
            <a:endParaRPr lang="en-US"/>
          </a:p>
        </p:txBody>
      </p:sp>
      <p:sp>
        <p:nvSpPr>
          <p:cNvPr id="9" name="Slide Number Placeholder 4">
            <a:extLst>
              <a:ext uri="{FF2B5EF4-FFF2-40B4-BE49-F238E27FC236}">
                <a16:creationId xmlns:a16="http://schemas.microsoft.com/office/drawing/2014/main" id="{258969A9-393D-4CE6-9700-DDF8EB4244FD}"/>
              </a:ext>
            </a:extLst>
          </p:cNvPr>
          <p:cNvSpPr>
            <a:spLocks noGrp="1"/>
          </p:cNvSpPr>
          <p:nvPr>
            <p:ph type="sldNum" sz="quarter" idx="12"/>
          </p:nvPr>
        </p:nvSpPr>
        <p:spPr>
          <a:xfrm>
            <a:off x="10823944" y="6476225"/>
            <a:ext cx="531670" cy="274320"/>
          </a:xfrm>
          <a:prstGeom prst="rect">
            <a:avLst/>
          </a:prstGeom>
        </p:spPr>
        <p:txBody>
          <a:bodyPr lIns="0"/>
          <a:lstStyle>
            <a:lvl1pPr>
              <a:defRPr>
                <a:solidFill>
                  <a:srgbClr val="808080"/>
                </a:solidFill>
              </a:defRPr>
            </a:lvl1pPr>
          </a:lstStyle>
          <a:p>
            <a:fld id="{21CBCCD7-B207-457E-88B9-1221ED54D034}" type="slidenum">
              <a:rPr lang="en-US" smtClean="0"/>
              <a:t>‹#›</a:t>
            </a:fld>
            <a:endParaRPr lang="en-US"/>
          </a:p>
        </p:txBody>
      </p:sp>
    </p:spTree>
    <p:extLst>
      <p:ext uri="{BB962C8B-B14F-4D97-AF65-F5344CB8AC3E}">
        <p14:creationId xmlns:p14="http://schemas.microsoft.com/office/powerpoint/2010/main" val="2231087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601159-49EC-4D9B-9DA6-4ABA353A7F86}"/>
              </a:ext>
            </a:extLst>
          </p:cNvPr>
          <p:cNvSpPr>
            <a:spLocks noGrp="1"/>
          </p:cNvSpPr>
          <p:nvPr>
            <p:ph sz="half" idx="1"/>
          </p:nvPr>
        </p:nvSpPr>
        <p:spPr>
          <a:xfrm>
            <a:off x="838200" y="1674358"/>
            <a:ext cx="5181600" cy="450260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03D773-7A0E-4F2C-8ADA-A5D938B6CF4D}"/>
              </a:ext>
            </a:extLst>
          </p:cNvPr>
          <p:cNvSpPr>
            <a:spLocks noGrp="1"/>
          </p:cNvSpPr>
          <p:nvPr>
            <p:ph sz="half" idx="2"/>
          </p:nvPr>
        </p:nvSpPr>
        <p:spPr>
          <a:xfrm>
            <a:off x="6172200" y="1674358"/>
            <a:ext cx="5181600" cy="450260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a:extLst>
              <a:ext uri="{FF2B5EF4-FFF2-40B4-BE49-F238E27FC236}">
                <a16:creationId xmlns:a16="http://schemas.microsoft.com/office/drawing/2014/main" id="{D29A24E9-8719-41D6-915B-A3276BCA5610}"/>
              </a:ext>
            </a:extLst>
          </p:cNvPr>
          <p:cNvSpPr>
            <a:spLocks noGrp="1"/>
          </p:cNvSpPr>
          <p:nvPr>
            <p:ph type="title" hasCustomPrompt="1"/>
          </p:nvPr>
        </p:nvSpPr>
        <p:spPr>
          <a:xfrm>
            <a:off x="836612" y="114300"/>
            <a:ext cx="10517188" cy="1380671"/>
          </a:xfrm>
        </p:spPr>
        <p:txBody>
          <a:bodyPr/>
          <a:lstStyle>
            <a:lvl1pPr algn="ctr">
              <a:lnSpc>
                <a:spcPct val="100000"/>
              </a:lnSpc>
              <a:defRPr>
                <a:solidFill>
                  <a:schemeClr val="bg1"/>
                </a:solidFill>
              </a:defRPr>
            </a:lvl1pPr>
          </a:lstStyle>
          <a:p>
            <a:r>
              <a:rPr lang="en-US" dirty="0"/>
              <a:t>Click to edit slide title style</a:t>
            </a:r>
          </a:p>
        </p:txBody>
      </p:sp>
      <p:sp>
        <p:nvSpPr>
          <p:cNvPr id="12" name="Date Placeholder 2">
            <a:extLst>
              <a:ext uri="{FF2B5EF4-FFF2-40B4-BE49-F238E27FC236}">
                <a16:creationId xmlns:a16="http://schemas.microsoft.com/office/drawing/2014/main" id="{220FEBD7-5FDD-4310-A96D-1858A12A3BE5}"/>
              </a:ext>
            </a:extLst>
          </p:cNvPr>
          <p:cNvSpPr>
            <a:spLocks noGrp="1"/>
          </p:cNvSpPr>
          <p:nvPr>
            <p:ph type="dt" sz="half" idx="10"/>
          </p:nvPr>
        </p:nvSpPr>
        <p:spPr>
          <a:xfrm>
            <a:off x="9069572" y="6477222"/>
            <a:ext cx="1754372" cy="274320"/>
          </a:xfrm>
          <a:prstGeom prst="rect">
            <a:avLst/>
          </a:prstGeom>
        </p:spPr>
        <p:txBody>
          <a:bodyPr/>
          <a:lstStyle>
            <a:lvl1pPr algn="r">
              <a:defRPr>
                <a:solidFill>
                  <a:srgbClr val="808080"/>
                </a:solidFill>
              </a:defRPr>
            </a:lvl1pPr>
          </a:lstStyle>
          <a:p>
            <a:fld id="{51065492-EC17-408B-929D-92442D789824}" type="datetimeFigureOut">
              <a:rPr lang="en-US" smtClean="0"/>
              <a:t>12/10/2018</a:t>
            </a:fld>
            <a:endParaRPr lang="en-US"/>
          </a:p>
        </p:txBody>
      </p:sp>
      <p:sp>
        <p:nvSpPr>
          <p:cNvPr id="13" name="Footer Placeholder 3">
            <a:extLst>
              <a:ext uri="{FF2B5EF4-FFF2-40B4-BE49-F238E27FC236}">
                <a16:creationId xmlns:a16="http://schemas.microsoft.com/office/drawing/2014/main" id="{8C94667C-A9D0-4F4F-AB4E-E3A5B245E94B}"/>
              </a:ext>
            </a:extLst>
          </p:cNvPr>
          <p:cNvSpPr>
            <a:spLocks noGrp="1"/>
          </p:cNvSpPr>
          <p:nvPr>
            <p:ph type="ftr" sz="quarter" idx="11"/>
          </p:nvPr>
        </p:nvSpPr>
        <p:spPr>
          <a:xfrm>
            <a:off x="836387" y="6476225"/>
            <a:ext cx="8105594" cy="283033"/>
          </a:xfrm>
          <a:prstGeom prst="rect">
            <a:avLst/>
          </a:prstGeom>
        </p:spPr>
        <p:txBody>
          <a:bodyPr/>
          <a:lstStyle>
            <a:lvl1pPr>
              <a:defRPr>
                <a:solidFill>
                  <a:srgbClr val="808080"/>
                </a:solidFill>
              </a:defRPr>
            </a:lvl1pPr>
          </a:lstStyle>
          <a:p>
            <a:endParaRPr lang="en-US"/>
          </a:p>
        </p:txBody>
      </p:sp>
      <p:sp>
        <p:nvSpPr>
          <p:cNvPr id="14" name="Slide Number Placeholder 4">
            <a:extLst>
              <a:ext uri="{FF2B5EF4-FFF2-40B4-BE49-F238E27FC236}">
                <a16:creationId xmlns:a16="http://schemas.microsoft.com/office/drawing/2014/main" id="{E5189A54-60F2-4889-B487-F31FD2F01963}"/>
              </a:ext>
            </a:extLst>
          </p:cNvPr>
          <p:cNvSpPr>
            <a:spLocks noGrp="1"/>
          </p:cNvSpPr>
          <p:nvPr>
            <p:ph type="sldNum" sz="quarter" idx="12"/>
          </p:nvPr>
        </p:nvSpPr>
        <p:spPr>
          <a:xfrm>
            <a:off x="10823944" y="6476225"/>
            <a:ext cx="531670" cy="274320"/>
          </a:xfrm>
          <a:prstGeom prst="rect">
            <a:avLst/>
          </a:prstGeom>
        </p:spPr>
        <p:txBody>
          <a:bodyPr lIns="0"/>
          <a:lstStyle>
            <a:lvl1pPr>
              <a:defRPr>
                <a:solidFill>
                  <a:srgbClr val="808080"/>
                </a:solidFill>
              </a:defRPr>
            </a:lvl1pPr>
          </a:lstStyle>
          <a:p>
            <a:fld id="{21CBCCD7-B207-457E-88B9-1221ED54D034}" type="slidenum">
              <a:rPr lang="en-US" smtClean="0"/>
              <a:t>‹#›</a:t>
            </a:fld>
            <a:endParaRPr lang="en-US"/>
          </a:p>
        </p:txBody>
      </p:sp>
    </p:spTree>
    <p:extLst>
      <p:ext uri="{BB962C8B-B14F-4D97-AF65-F5344CB8AC3E}">
        <p14:creationId xmlns:p14="http://schemas.microsoft.com/office/powerpoint/2010/main" val="1384261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DE040B-C0C5-4DB4-AF73-8164FD41D6E4}"/>
              </a:ext>
            </a:extLst>
          </p:cNvPr>
          <p:cNvSpPr>
            <a:spLocks noGrp="1"/>
          </p:cNvSpPr>
          <p:nvPr>
            <p:ph type="body" idx="1"/>
          </p:nvPr>
        </p:nvSpPr>
        <p:spPr>
          <a:xfrm>
            <a:off x="839788" y="163762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A52373C-D09B-49D9-A122-F3E609FB9111}"/>
              </a:ext>
            </a:extLst>
          </p:cNvPr>
          <p:cNvSpPr>
            <a:spLocks noGrp="1"/>
          </p:cNvSpPr>
          <p:nvPr>
            <p:ph sz="half" idx="2"/>
          </p:nvPr>
        </p:nvSpPr>
        <p:spPr>
          <a:xfrm>
            <a:off x="839788" y="2461532"/>
            <a:ext cx="5157787" cy="373606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68A2D5-4DE4-4F52-804E-2F225BA658D8}"/>
              </a:ext>
            </a:extLst>
          </p:cNvPr>
          <p:cNvSpPr>
            <a:spLocks noGrp="1"/>
          </p:cNvSpPr>
          <p:nvPr>
            <p:ph type="body" sz="quarter" idx="3"/>
          </p:nvPr>
        </p:nvSpPr>
        <p:spPr>
          <a:xfrm>
            <a:off x="6172200" y="163762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4A0E12A-A0F9-45FA-BFA0-112421CF3727}"/>
              </a:ext>
            </a:extLst>
          </p:cNvPr>
          <p:cNvSpPr>
            <a:spLocks noGrp="1"/>
          </p:cNvSpPr>
          <p:nvPr>
            <p:ph sz="quarter" idx="4"/>
          </p:nvPr>
        </p:nvSpPr>
        <p:spPr>
          <a:xfrm>
            <a:off x="6172200" y="2461532"/>
            <a:ext cx="5183188" cy="373606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a:extLst>
              <a:ext uri="{FF2B5EF4-FFF2-40B4-BE49-F238E27FC236}">
                <a16:creationId xmlns:a16="http://schemas.microsoft.com/office/drawing/2014/main" id="{7900419F-B1A9-4FF6-8FA1-65555801702A}"/>
              </a:ext>
            </a:extLst>
          </p:cNvPr>
          <p:cNvSpPr>
            <a:spLocks noGrp="1"/>
          </p:cNvSpPr>
          <p:nvPr>
            <p:ph type="title" hasCustomPrompt="1"/>
          </p:nvPr>
        </p:nvSpPr>
        <p:spPr>
          <a:xfrm>
            <a:off x="836612" y="114300"/>
            <a:ext cx="10517188" cy="1380671"/>
          </a:xfrm>
        </p:spPr>
        <p:txBody>
          <a:bodyPr/>
          <a:lstStyle>
            <a:lvl1pPr algn="ctr">
              <a:lnSpc>
                <a:spcPct val="100000"/>
              </a:lnSpc>
              <a:defRPr>
                <a:solidFill>
                  <a:schemeClr val="bg1"/>
                </a:solidFill>
              </a:defRPr>
            </a:lvl1pPr>
          </a:lstStyle>
          <a:p>
            <a:r>
              <a:rPr lang="en-US" dirty="0"/>
              <a:t>Click to edit slide title style</a:t>
            </a:r>
          </a:p>
        </p:txBody>
      </p:sp>
      <p:sp>
        <p:nvSpPr>
          <p:cNvPr id="13" name="Date Placeholder 2">
            <a:extLst>
              <a:ext uri="{FF2B5EF4-FFF2-40B4-BE49-F238E27FC236}">
                <a16:creationId xmlns:a16="http://schemas.microsoft.com/office/drawing/2014/main" id="{78DE8F1A-DEE0-433C-98D5-99601551C8C1}"/>
              </a:ext>
            </a:extLst>
          </p:cNvPr>
          <p:cNvSpPr>
            <a:spLocks noGrp="1"/>
          </p:cNvSpPr>
          <p:nvPr>
            <p:ph type="dt" sz="half" idx="10"/>
          </p:nvPr>
        </p:nvSpPr>
        <p:spPr>
          <a:xfrm>
            <a:off x="9069572" y="6477222"/>
            <a:ext cx="1754372" cy="274320"/>
          </a:xfrm>
          <a:prstGeom prst="rect">
            <a:avLst/>
          </a:prstGeom>
        </p:spPr>
        <p:txBody>
          <a:bodyPr/>
          <a:lstStyle>
            <a:lvl1pPr algn="r">
              <a:defRPr>
                <a:solidFill>
                  <a:srgbClr val="808080"/>
                </a:solidFill>
              </a:defRPr>
            </a:lvl1pPr>
          </a:lstStyle>
          <a:p>
            <a:fld id="{51065492-EC17-408B-929D-92442D789824}" type="datetimeFigureOut">
              <a:rPr lang="en-US" smtClean="0"/>
              <a:t>12/10/2018</a:t>
            </a:fld>
            <a:endParaRPr lang="en-US"/>
          </a:p>
        </p:txBody>
      </p:sp>
      <p:sp>
        <p:nvSpPr>
          <p:cNvPr id="14" name="Footer Placeholder 3">
            <a:extLst>
              <a:ext uri="{FF2B5EF4-FFF2-40B4-BE49-F238E27FC236}">
                <a16:creationId xmlns:a16="http://schemas.microsoft.com/office/drawing/2014/main" id="{44FEA430-DB01-4B55-9597-562A814C8374}"/>
              </a:ext>
            </a:extLst>
          </p:cNvPr>
          <p:cNvSpPr>
            <a:spLocks noGrp="1"/>
          </p:cNvSpPr>
          <p:nvPr>
            <p:ph type="ftr" sz="quarter" idx="11"/>
          </p:nvPr>
        </p:nvSpPr>
        <p:spPr>
          <a:xfrm>
            <a:off x="836387" y="6476225"/>
            <a:ext cx="8105594" cy="283033"/>
          </a:xfrm>
          <a:prstGeom prst="rect">
            <a:avLst/>
          </a:prstGeom>
        </p:spPr>
        <p:txBody>
          <a:bodyPr/>
          <a:lstStyle>
            <a:lvl1pPr>
              <a:defRPr>
                <a:solidFill>
                  <a:srgbClr val="808080"/>
                </a:solidFill>
              </a:defRPr>
            </a:lvl1pPr>
          </a:lstStyle>
          <a:p>
            <a:endParaRPr lang="en-US"/>
          </a:p>
        </p:txBody>
      </p:sp>
      <p:sp>
        <p:nvSpPr>
          <p:cNvPr id="15" name="Slide Number Placeholder 4">
            <a:extLst>
              <a:ext uri="{FF2B5EF4-FFF2-40B4-BE49-F238E27FC236}">
                <a16:creationId xmlns:a16="http://schemas.microsoft.com/office/drawing/2014/main" id="{50A49730-62FB-438A-B6D9-1207117A31B1}"/>
              </a:ext>
            </a:extLst>
          </p:cNvPr>
          <p:cNvSpPr>
            <a:spLocks noGrp="1"/>
          </p:cNvSpPr>
          <p:nvPr>
            <p:ph type="sldNum" sz="quarter" idx="12"/>
          </p:nvPr>
        </p:nvSpPr>
        <p:spPr>
          <a:xfrm>
            <a:off x="10823944" y="6476225"/>
            <a:ext cx="531670" cy="274320"/>
          </a:xfrm>
          <a:prstGeom prst="rect">
            <a:avLst/>
          </a:prstGeom>
        </p:spPr>
        <p:txBody>
          <a:bodyPr lIns="0"/>
          <a:lstStyle>
            <a:lvl1pPr>
              <a:defRPr>
                <a:solidFill>
                  <a:srgbClr val="808080"/>
                </a:solidFill>
              </a:defRPr>
            </a:lvl1pPr>
          </a:lstStyle>
          <a:p>
            <a:fld id="{21CBCCD7-B207-457E-88B9-1221ED54D034}" type="slidenum">
              <a:rPr lang="en-US" smtClean="0"/>
              <a:t>‹#›</a:t>
            </a:fld>
            <a:endParaRPr lang="en-US"/>
          </a:p>
        </p:txBody>
      </p:sp>
    </p:spTree>
    <p:extLst>
      <p:ext uri="{BB962C8B-B14F-4D97-AF65-F5344CB8AC3E}">
        <p14:creationId xmlns:p14="http://schemas.microsoft.com/office/powerpoint/2010/main" val="764516441"/>
      </p:ext>
    </p:extLst>
  </p:cSld>
  <p:clrMapOvr>
    <a:masterClrMapping/>
  </p:clrMapOvr>
  <p:extLst mod="1">
    <p:ext uri="{DCECCB84-F9BA-43D5-87BE-67443E8EF086}">
      <p15:sldGuideLst xmlns:p15="http://schemas.microsoft.com/office/powerpoint/2012/main">
        <p15:guide id="1" orient="horz" pos="1032">
          <p15:clr>
            <a:srgbClr val="FBAE40"/>
          </p15:clr>
        </p15:guide>
        <p15:guide id="2" pos="3840">
          <p15:clr>
            <a:srgbClr val="FBAE40"/>
          </p15:clr>
        </p15:guide>
        <p15:guide id="3" orient="horz" pos="9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7BE51B1-059C-4DB2-912C-E859F5265D53}"/>
              </a:ext>
            </a:extLst>
          </p:cNvPr>
          <p:cNvSpPr>
            <a:spLocks noGrp="1"/>
          </p:cNvSpPr>
          <p:nvPr>
            <p:ph type="title" hasCustomPrompt="1"/>
          </p:nvPr>
        </p:nvSpPr>
        <p:spPr>
          <a:xfrm>
            <a:off x="836612" y="114300"/>
            <a:ext cx="10517188" cy="1380671"/>
          </a:xfrm>
        </p:spPr>
        <p:txBody>
          <a:bodyPr/>
          <a:lstStyle>
            <a:lvl1pPr algn="ctr">
              <a:lnSpc>
                <a:spcPct val="100000"/>
              </a:lnSpc>
              <a:defRPr>
                <a:solidFill>
                  <a:schemeClr val="bg1"/>
                </a:solidFill>
              </a:defRPr>
            </a:lvl1pPr>
          </a:lstStyle>
          <a:p>
            <a:r>
              <a:rPr lang="en-US" dirty="0"/>
              <a:t>Click to edit slide title style</a:t>
            </a:r>
          </a:p>
        </p:txBody>
      </p:sp>
      <p:sp>
        <p:nvSpPr>
          <p:cNvPr id="13" name="Date Placeholder 2">
            <a:extLst>
              <a:ext uri="{FF2B5EF4-FFF2-40B4-BE49-F238E27FC236}">
                <a16:creationId xmlns:a16="http://schemas.microsoft.com/office/drawing/2014/main" id="{183A9D24-A436-4B5E-B015-2196F2BAA035}"/>
              </a:ext>
            </a:extLst>
          </p:cNvPr>
          <p:cNvSpPr>
            <a:spLocks noGrp="1"/>
          </p:cNvSpPr>
          <p:nvPr>
            <p:ph type="dt" sz="half" idx="10"/>
          </p:nvPr>
        </p:nvSpPr>
        <p:spPr>
          <a:xfrm>
            <a:off x="9069572" y="6477222"/>
            <a:ext cx="1754372" cy="274320"/>
          </a:xfrm>
          <a:prstGeom prst="rect">
            <a:avLst/>
          </a:prstGeom>
        </p:spPr>
        <p:txBody>
          <a:bodyPr/>
          <a:lstStyle>
            <a:lvl1pPr algn="r">
              <a:defRPr>
                <a:solidFill>
                  <a:srgbClr val="808080"/>
                </a:solidFill>
              </a:defRPr>
            </a:lvl1pPr>
          </a:lstStyle>
          <a:p>
            <a:fld id="{EA8B34F4-4086-4A76-A6E1-179E890A85E3}" type="datetimeFigureOut">
              <a:rPr lang="en-US" smtClean="0"/>
              <a:t>12/10/2018</a:t>
            </a:fld>
            <a:endParaRPr lang="en-US"/>
          </a:p>
        </p:txBody>
      </p:sp>
      <p:sp>
        <p:nvSpPr>
          <p:cNvPr id="14" name="Footer Placeholder 3">
            <a:extLst>
              <a:ext uri="{FF2B5EF4-FFF2-40B4-BE49-F238E27FC236}">
                <a16:creationId xmlns:a16="http://schemas.microsoft.com/office/drawing/2014/main" id="{CAD925C1-A3F7-4A5D-8A94-37F1E25B63CB}"/>
              </a:ext>
            </a:extLst>
          </p:cNvPr>
          <p:cNvSpPr>
            <a:spLocks noGrp="1"/>
          </p:cNvSpPr>
          <p:nvPr>
            <p:ph type="ftr" sz="quarter" idx="11"/>
          </p:nvPr>
        </p:nvSpPr>
        <p:spPr>
          <a:xfrm>
            <a:off x="836387" y="6476225"/>
            <a:ext cx="8105594" cy="283033"/>
          </a:xfrm>
          <a:prstGeom prst="rect">
            <a:avLst/>
          </a:prstGeom>
        </p:spPr>
        <p:txBody>
          <a:bodyPr/>
          <a:lstStyle>
            <a:lvl1pPr>
              <a:defRPr>
                <a:solidFill>
                  <a:srgbClr val="808080"/>
                </a:solidFill>
              </a:defRPr>
            </a:lvl1pPr>
          </a:lstStyle>
          <a:p>
            <a:endParaRPr lang="en-US"/>
          </a:p>
        </p:txBody>
      </p:sp>
      <p:sp>
        <p:nvSpPr>
          <p:cNvPr id="15" name="Slide Number Placeholder 4">
            <a:extLst>
              <a:ext uri="{FF2B5EF4-FFF2-40B4-BE49-F238E27FC236}">
                <a16:creationId xmlns:a16="http://schemas.microsoft.com/office/drawing/2014/main" id="{E6F0CC14-1643-416C-B674-6038CC9EEA44}"/>
              </a:ext>
            </a:extLst>
          </p:cNvPr>
          <p:cNvSpPr>
            <a:spLocks noGrp="1"/>
          </p:cNvSpPr>
          <p:nvPr>
            <p:ph type="sldNum" sz="quarter" idx="12"/>
          </p:nvPr>
        </p:nvSpPr>
        <p:spPr>
          <a:xfrm>
            <a:off x="10823944" y="6476225"/>
            <a:ext cx="531670" cy="274320"/>
          </a:xfrm>
          <a:prstGeom prst="rect">
            <a:avLst/>
          </a:prstGeom>
        </p:spPr>
        <p:txBody>
          <a:bodyPr lIns="0"/>
          <a:lstStyle>
            <a:lvl1pPr>
              <a:defRPr>
                <a:solidFill>
                  <a:srgbClr val="808080"/>
                </a:solidFill>
              </a:defRPr>
            </a:lvl1pPr>
          </a:lstStyle>
          <a:p>
            <a:fld id="{9126C715-9098-446C-90FB-189A263FE7AC}" type="slidenum">
              <a:rPr lang="en-US" smtClean="0"/>
              <a:t>‹#›</a:t>
            </a:fld>
            <a:endParaRPr lang="en-US"/>
          </a:p>
        </p:txBody>
      </p:sp>
    </p:spTree>
    <p:extLst>
      <p:ext uri="{BB962C8B-B14F-4D97-AF65-F5344CB8AC3E}">
        <p14:creationId xmlns:p14="http://schemas.microsoft.com/office/powerpoint/2010/main" val="2592444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3DE99A3-A0B5-4C4C-AD27-19987B447AE9}"/>
              </a:ext>
            </a:extLst>
          </p:cNvPr>
          <p:cNvSpPr/>
          <p:nvPr/>
        </p:nvSpPr>
        <p:spPr>
          <a:xfrm>
            <a:off x="355600" y="253999"/>
            <a:ext cx="11514667" cy="6366934"/>
          </a:xfrm>
          <a:prstGeom prst="roundRect">
            <a:avLst/>
          </a:prstGeom>
          <a:noFill/>
          <a:ln w="2286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a:extLst>
              <a:ext uri="{FF2B5EF4-FFF2-40B4-BE49-F238E27FC236}">
                <a16:creationId xmlns:a16="http://schemas.microsoft.com/office/drawing/2014/main" id="{87DFF7E7-9CC4-442B-B39C-EF965D41ED00}"/>
              </a:ext>
            </a:extLst>
          </p:cNvPr>
          <p:cNvSpPr>
            <a:spLocks noGrp="1"/>
          </p:cNvSpPr>
          <p:nvPr>
            <p:ph type="dt" sz="half" idx="10"/>
          </p:nvPr>
        </p:nvSpPr>
        <p:spPr/>
        <p:txBody>
          <a:bodyPr/>
          <a:lstStyle>
            <a:lvl1pPr>
              <a:defRPr>
                <a:solidFill>
                  <a:schemeClr val="bg1"/>
                </a:solidFill>
              </a:defRPr>
            </a:lvl1pPr>
          </a:lstStyle>
          <a:p>
            <a:fld id="{367CF114-3A22-4BF7-8DC2-D0993E92CFC1}" type="datetimeFigureOut">
              <a:rPr lang="en-US" smtClean="0"/>
              <a:t>12/10/2018</a:t>
            </a:fld>
            <a:endParaRPr lang="en-US"/>
          </a:p>
        </p:txBody>
      </p:sp>
      <p:sp>
        <p:nvSpPr>
          <p:cNvPr id="4" name="Footer Placeholder 3">
            <a:extLst>
              <a:ext uri="{FF2B5EF4-FFF2-40B4-BE49-F238E27FC236}">
                <a16:creationId xmlns:a16="http://schemas.microsoft.com/office/drawing/2014/main" id="{A4CD3455-ACFF-43ED-94CE-106C33CB76E2}"/>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25A0AE4F-2938-44EA-94F6-19B95C1AB97F}"/>
              </a:ext>
            </a:extLst>
          </p:cNvPr>
          <p:cNvSpPr>
            <a:spLocks noGrp="1"/>
          </p:cNvSpPr>
          <p:nvPr>
            <p:ph type="sldNum" sz="quarter" idx="12"/>
          </p:nvPr>
        </p:nvSpPr>
        <p:spPr/>
        <p:txBody>
          <a:bodyPr/>
          <a:lstStyle>
            <a:lvl1pPr>
              <a:defRPr>
                <a:solidFill>
                  <a:schemeClr val="bg1"/>
                </a:solidFill>
              </a:defRPr>
            </a:lvl1pPr>
          </a:lstStyle>
          <a:p>
            <a:fld id="{5E5B4ADF-5BFB-40CA-B495-15D910FB364F}" type="slidenum">
              <a:rPr lang="en-US" smtClean="0"/>
              <a:t>‹#›</a:t>
            </a:fld>
            <a:endParaRPr lang="en-US"/>
          </a:p>
        </p:txBody>
      </p:sp>
      <p:sp>
        <p:nvSpPr>
          <p:cNvPr id="8" name="Content Placeholder 7">
            <a:extLst>
              <a:ext uri="{FF2B5EF4-FFF2-40B4-BE49-F238E27FC236}">
                <a16:creationId xmlns:a16="http://schemas.microsoft.com/office/drawing/2014/main" id="{08F1AFF3-1180-4594-9109-0DB8300B4BC2}"/>
              </a:ext>
            </a:extLst>
          </p:cNvPr>
          <p:cNvSpPr>
            <a:spLocks noGrp="1"/>
          </p:cNvSpPr>
          <p:nvPr>
            <p:ph sz="quarter" idx="13"/>
          </p:nvPr>
        </p:nvSpPr>
        <p:spPr>
          <a:xfrm>
            <a:off x="982663" y="1845733"/>
            <a:ext cx="10372725" cy="44988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a:extLst>
              <a:ext uri="{FF2B5EF4-FFF2-40B4-BE49-F238E27FC236}">
                <a16:creationId xmlns:a16="http://schemas.microsoft.com/office/drawing/2014/main" id="{97222DC3-3FC5-4ED8-8886-BF99705B8B9F}"/>
              </a:ext>
            </a:extLst>
          </p:cNvPr>
          <p:cNvSpPr>
            <a:spLocks noGrp="1"/>
          </p:cNvSpPr>
          <p:nvPr>
            <p:ph type="title" hasCustomPrompt="1"/>
          </p:nvPr>
        </p:nvSpPr>
        <p:spPr>
          <a:xfrm>
            <a:off x="982663" y="513381"/>
            <a:ext cx="10515600" cy="1199749"/>
          </a:xfrm>
        </p:spPr>
        <p:txBody>
          <a:bodyPr/>
          <a:lstStyle>
            <a:lvl1pPr>
              <a:lnSpc>
                <a:spcPct val="100000"/>
              </a:lnSpc>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086579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21675-5165-4FBB-95A4-3D825C4D35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EE5B65-D411-4CCD-8612-1641CCC2A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85B4E9-76AF-4E39-903A-23B57CDACB3C}"/>
              </a:ext>
            </a:extLst>
          </p:cNvPr>
          <p:cNvSpPr>
            <a:spLocks noGrp="1"/>
          </p:cNvSpPr>
          <p:nvPr>
            <p:ph type="dt" sz="half" idx="10"/>
          </p:nvPr>
        </p:nvSpPr>
        <p:spPr>
          <a:xfrm>
            <a:off x="838200" y="6356350"/>
            <a:ext cx="2743200" cy="365125"/>
          </a:xfrm>
          <a:prstGeom prst="rect">
            <a:avLst/>
          </a:prstGeom>
        </p:spPr>
        <p:txBody>
          <a:bodyPr/>
          <a:lstStyle/>
          <a:p>
            <a:fld id="{51065492-EC17-408B-929D-92442D789824}" type="datetimeFigureOut">
              <a:rPr lang="en-US" smtClean="0"/>
              <a:t>12/10/2018</a:t>
            </a:fld>
            <a:endParaRPr lang="en-US"/>
          </a:p>
        </p:txBody>
      </p:sp>
      <p:sp>
        <p:nvSpPr>
          <p:cNvPr id="5" name="Footer Placeholder 4">
            <a:extLst>
              <a:ext uri="{FF2B5EF4-FFF2-40B4-BE49-F238E27FC236}">
                <a16:creationId xmlns:a16="http://schemas.microsoft.com/office/drawing/2014/main" id="{A5F7C9FE-8877-40D3-A32F-3B2C4D85CB2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0E3EC6E-6328-4841-960B-AD54DC1C17BB}"/>
              </a:ext>
            </a:extLst>
          </p:cNvPr>
          <p:cNvSpPr>
            <a:spLocks noGrp="1"/>
          </p:cNvSpPr>
          <p:nvPr>
            <p:ph type="sldNum" sz="quarter" idx="12"/>
          </p:nvPr>
        </p:nvSpPr>
        <p:spPr>
          <a:xfrm>
            <a:off x="8610600" y="6356350"/>
            <a:ext cx="2743200" cy="365125"/>
          </a:xfrm>
          <a:prstGeom prst="rect">
            <a:avLst/>
          </a:prstGeom>
        </p:spPr>
        <p:txBody>
          <a:bodyPr/>
          <a:lstStyle/>
          <a:p>
            <a:fld id="{21CBCCD7-B207-457E-88B9-1221ED54D034}" type="slidenum">
              <a:rPr lang="en-US" smtClean="0"/>
              <a:t>‹#›</a:t>
            </a:fld>
            <a:endParaRPr lang="en-US"/>
          </a:p>
        </p:txBody>
      </p:sp>
    </p:spTree>
    <p:extLst>
      <p:ext uri="{BB962C8B-B14F-4D97-AF65-F5344CB8AC3E}">
        <p14:creationId xmlns:p14="http://schemas.microsoft.com/office/powerpoint/2010/main" val="4091511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460E1F-2DF7-4980-9B62-2E3BC6ED49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6CB98A3-6B2A-47FF-AAE9-8A855D6081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2">
            <a:extLst>
              <a:ext uri="{FF2B5EF4-FFF2-40B4-BE49-F238E27FC236}">
                <a16:creationId xmlns:a16="http://schemas.microsoft.com/office/drawing/2014/main" id="{E624177A-A22B-444F-AA4B-9E2D9FEBBB26}"/>
              </a:ext>
            </a:extLst>
          </p:cNvPr>
          <p:cNvSpPr>
            <a:spLocks noGrp="1"/>
          </p:cNvSpPr>
          <p:nvPr>
            <p:ph type="dt" sz="half" idx="2"/>
          </p:nvPr>
        </p:nvSpPr>
        <p:spPr>
          <a:xfrm>
            <a:off x="9069572" y="6477222"/>
            <a:ext cx="1754372" cy="274320"/>
          </a:xfrm>
          <a:prstGeom prst="rect">
            <a:avLst/>
          </a:prstGeom>
        </p:spPr>
        <p:txBody>
          <a:bodyPr/>
          <a:lstStyle>
            <a:lvl1pPr algn="r">
              <a:defRPr sz="1200">
                <a:solidFill>
                  <a:srgbClr val="808080"/>
                </a:solidFill>
              </a:defRPr>
            </a:lvl1pPr>
          </a:lstStyle>
          <a:p>
            <a:fld id="{51065492-EC17-408B-929D-92442D789824}" type="datetimeFigureOut">
              <a:rPr lang="en-US" smtClean="0"/>
              <a:t>12/10/2018</a:t>
            </a:fld>
            <a:endParaRPr lang="en-US"/>
          </a:p>
        </p:txBody>
      </p:sp>
      <p:sp>
        <p:nvSpPr>
          <p:cNvPr id="8" name="Footer Placeholder 3">
            <a:extLst>
              <a:ext uri="{FF2B5EF4-FFF2-40B4-BE49-F238E27FC236}">
                <a16:creationId xmlns:a16="http://schemas.microsoft.com/office/drawing/2014/main" id="{16A3A80E-021B-4DA9-A061-0A25CADA61FC}"/>
              </a:ext>
            </a:extLst>
          </p:cNvPr>
          <p:cNvSpPr>
            <a:spLocks noGrp="1"/>
          </p:cNvSpPr>
          <p:nvPr>
            <p:ph type="ftr" sz="quarter" idx="3"/>
          </p:nvPr>
        </p:nvSpPr>
        <p:spPr>
          <a:xfrm>
            <a:off x="836387" y="6476226"/>
            <a:ext cx="8054950" cy="274320"/>
          </a:xfrm>
          <a:prstGeom prst="rect">
            <a:avLst/>
          </a:prstGeom>
        </p:spPr>
        <p:txBody>
          <a:bodyPr/>
          <a:lstStyle>
            <a:lvl1pPr algn="ctr">
              <a:defRPr sz="1200">
                <a:solidFill>
                  <a:srgbClr val="808080"/>
                </a:solidFill>
              </a:defRPr>
            </a:lvl1pPr>
          </a:lstStyle>
          <a:p>
            <a:endParaRPr lang="en-US"/>
          </a:p>
        </p:txBody>
      </p:sp>
      <p:sp>
        <p:nvSpPr>
          <p:cNvPr id="9" name="Slide Number Placeholder 4">
            <a:extLst>
              <a:ext uri="{FF2B5EF4-FFF2-40B4-BE49-F238E27FC236}">
                <a16:creationId xmlns:a16="http://schemas.microsoft.com/office/drawing/2014/main" id="{FF0E62A3-3BFF-4319-8693-38B89940BDC5}"/>
              </a:ext>
            </a:extLst>
          </p:cNvPr>
          <p:cNvSpPr>
            <a:spLocks noGrp="1"/>
          </p:cNvSpPr>
          <p:nvPr>
            <p:ph type="sldNum" sz="quarter" idx="4"/>
          </p:nvPr>
        </p:nvSpPr>
        <p:spPr>
          <a:xfrm>
            <a:off x="10823944" y="6476225"/>
            <a:ext cx="531670" cy="274320"/>
          </a:xfrm>
          <a:prstGeom prst="rect">
            <a:avLst/>
          </a:prstGeom>
        </p:spPr>
        <p:txBody>
          <a:bodyPr lIns="0"/>
          <a:lstStyle>
            <a:lvl1pPr>
              <a:defRPr sz="1200">
                <a:solidFill>
                  <a:srgbClr val="808080"/>
                </a:solidFill>
              </a:defRPr>
            </a:lvl1pPr>
          </a:lstStyle>
          <a:p>
            <a:fld id="{21CBCCD7-B207-457E-88B9-1221ED54D034}" type="slidenum">
              <a:rPr lang="en-US" smtClean="0"/>
              <a:t>‹#›</a:t>
            </a:fld>
            <a:endParaRPr lang="en-US"/>
          </a:p>
        </p:txBody>
      </p:sp>
    </p:spTree>
    <p:extLst>
      <p:ext uri="{BB962C8B-B14F-4D97-AF65-F5344CB8AC3E}">
        <p14:creationId xmlns:p14="http://schemas.microsoft.com/office/powerpoint/2010/main" val="384620307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57785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263650" indent="-16827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600200" indent="-16827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indyK@TheNationalCouncil.org"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hyperlink" Target="http://www.caretransitionsnetwork.org/"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8.png"/><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5.xml.rels><?xml version="1.0" encoding="UTF-8" standalone="yes"?>
<Relationships xmlns="http://schemas.openxmlformats.org/package/2006/relationships"><Relationship Id="rId8" Type="http://schemas.openxmlformats.org/officeDocument/2006/relationships/hyperlink" Target="https://www.thenationalcouncil.org/wp-content/uploads/2016/11/VBP-Planning-Guide_FINAL-1.pdf" TargetMode="External"/><Relationship Id="rId3" Type="http://schemas.openxmlformats.org/officeDocument/2006/relationships/hyperlink" Target="https://www.youtube.com/watch?v=XRwsQdLHvn8" TargetMode="External"/><Relationship Id="rId7" Type="http://schemas.openxmlformats.org/officeDocument/2006/relationships/hyperlink" Target="https://www.health.ny.gov/health_care/medicaid/redesign/dsrip/vbp_library/docs/2017-11_final_vbp_roadmap.pdf"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hyperlink" Target="https://hcp-lan.org/apm-refresh-white-paper/" TargetMode="External"/><Relationship Id="rId11" Type="http://schemas.openxmlformats.org/officeDocument/2006/relationships/image" Target="../media/image19.png"/><Relationship Id="rId5" Type="http://schemas.openxmlformats.org/officeDocument/2006/relationships/hyperlink" Target="https://www.thenationalcouncil.org/wp-content/uploads/2014/09/14_Creeping-and-leaping.pdf" TargetMode="External"/><Relationship Id="rId10" Type="http://schemas.openxmlformats.org/officeDocument/2006/relationships/hyperlink" Target="https://www.thenationalcouncil.org/wp-content/uploads/2017/01/Care-Transitions-Network-VBP-Tools-User-Guide_Version-1.0_FINAL.pdf" TargetMode="External"/><Relationship Id="rId4" Type="http://schemas.openxmlformats.org/officeDocument/2006/relationships/hyperlink" Target="https://www.youtube.com/watch?v=5UjbjBFaTsw" TargetMode="External"/><Relationship Id="rId9" Type="http://schemas.openxmlformats.org/officeDocument/2006/relationships/hyperlink" Target="https://www.thenationalcouncil.org/wp-content/uploads/2017/01/Risk-Stratification-Tool-11Jan2017_FINAL.xls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3E647-761B-45DE-9570-E78FE0F8B275}"/>
              </a:ext>
            </a:extLst>
          </p:cNvPr>
          <p:cNvSpPr>
            <a:spLocks noGrp="1"/>
          </p:cNvSpPr>
          <p:nvPr>
            <p:ph type="title"/>
          </p:nvPr>
        </p:nvSpPr>
        <p:spPr/>
        <p:txBody>
          <a:bodyPr>
            <a:normAutofit/>
          </a:bodyPr>
          <a:lstStyle/>
          <a:p>
            <a:r>
              <a:rPr lang="en-US" dirty="0"/>
              <a:t>Introduction</a:t>
            </a:r>
          </a:p>
        </p:txBody>
      </p:sp>
      <p:sp>
        <p:nvSpPr>
          <p:cNvPr id="3" name="Content Placeholder 2">
            <a:extLst>
              <a:ext uri="{FF2B5EF4-FFF2-40B4-BE49-F238E27FC236}">
                <a16:creationId xmlns:a16="http://schemas.microsoft.com/office/drawing/2014/main" id="{6DA5DA70-2A96-44DE-876A-6E2D14D05021}"/>
              </a:ext>
            </a:extLst>
          </p:cNvPr>
          <p:cNvSpPr>
            <a:spLocks noGrp="1"/>
          </p:cNvSpPr>
          <p:nvPr>
            <p:ph idx="1"/>
          </p:nvPr>
        </p:nvSpPr>
        <p:spPr>
          <a:xfrm>
            <a:off x="838200" y="1529539"/>
            <a:ext cx="8289758" cy="4647424"/>
          </a:xfrm>
        </p:spPr>
        <p:txBody>
          <a:bodyPr anchor="ctr">
            <a:normAutofit fontScale="92500" lnSpcReduction="20000"/>
          </a:bodyPr>
          <a:lstStyle/>
          <a:p>
            <a:pPr marL="0" indent="0">
              <a:buNone/>
            </a:pPr>
            <a:r>
              <a:rPr lang="en-US" sz="1600" dirty="0"/>
              <a:t>The National Council for Behavioral Health developed this PowerPoint template, </a:t>
            </a:r>
            <a:r>
              <a:rPr lang="en-US" sz="1600" i="1" dirty="0"/>
              <a:t>Understanding Value-based Payment: A Primer for Staff</a:t>
            </a:r>
            <a:r>
              <a:rPr lang="en-US" sz="1600" dirty="0"/>
              <a:t>, to support behavioral health provider organizations in their efforts to facilitate the shift to value-based payment (VBP). As VBP is increasingly being used by Medicare, state Medicaid programs, managed care organizations and private payers, it is critical that behavioral health provider organizations help educate and prepare their staff for the changes ahead. </a:t>
            </a:r>
          </a:p>
          <a:p>
            <a:pPr marL="0" indent="0">
              <a:buNone/>
            </a:pPr>
            <a:r>
              <a:rPr lang="en-US" sz="1600" dirty="0"/>
              <a:t>This PowerPoint template offers sample content organizations can use “off-the-shelf,” or modify and adapt, to teach clinicians and staff about the fundamentals of VBP and to help them understand their role in VBP. It provides foundational information about why health care payment systems are changing, what different payment methodologies entail and how providers may need to adapt workflows and practices. It discusses the vital role of continuous quality improvement and population health management in ensuring providers succeed in a VBP environment.</a:t>
            </a:r>
          </a:p>
          <a:p>
            <a:pPr marL="0" indent="0">
              <a:buNone/>
            </a:pPr>
            <a:r>
              <a:rPr lang="en-US" sz="1600" dirty="0"/>
              <a:t>Organizations can use this template to train staff through formal training sessions, lunch n’ learns, presentations at full staff or team meetings or other formats that may work best in your respective settings. The material can also be divided into shorter segments to accommodate limited meeting/training times. The template includes helpful tips for presenters and offers guidance on how organizations may want to adapt or tailor the information. These appear in the presenter’s notes for each slide.</a:t>
            </a:r>
          </a:p>
          <a:p>
            <a:pPr marL="0" indent="0">
              <a:buNone/>
            </a:pPr>
            <a:r>
              <a:rPr lang="en-US" sz="1600" dirty="0"/>
              <a:t>As this is a primer, it is not intended to replace more comprehensive training that the organization may need to offer clinicians and staff on related topics, such as implementing population health management strategies or utilizing new health information technology. </a:t>
            </a:r>
          </a:p>
          <a:p>
            <a:pPr marL="0" indent="0">
              <a:buNone/>
            </a:pPr>
            <a:r>
              <a:rPr lang="en-US" sz="1600" dirty="0"/>
              <a:t>We hope you find this useful! Should you have questions or need assistance, please contact Mindy Klowden, Director, Training and Technical Assistance at </a:t>
            </a:r>
            <a:r>
              <a:rPr lang="en-US" sz="1600" u="sng" dirty="0">
                <a:hlinkClick r:id="rId3"/>
              </a:rPr>
              <a:t>MindyK@TheNationalCouncil.org</a:t>
            </a:r>
            <a:r>
              <a:rPr lang="en-US" sz="1600" u="sng" dirty="0"/>
              <a:t> .</a:t>
            </a:r>
            <a:endParaRPr lang="en-US" sz="1600" u="sng" dirty="0">
              <a:solidFill>
                <a:srgbClr val="FF0000"/>
              </a:solidFill>
            </a:endParaRPr>
          </a:p>
          <a:p>
            <a:pPr marL="0" indent="0">
              <a:buNone/>
            </a:pPr>
            <a:r>
              <a:rPr lang="en-US" sz="1600" dirty="0"/>
              <a:t>Additional resources related to value-based payment for behavioral health providers can be found at </a:t>
            </a:r>
            <a:r>
              <a:rPr lang="en-US" sz="1600" u="sng" dirty="0">
                <a:hlinkClick r:id="rId4"/>
              </a:rPr>
              <a:t>www.CareTransitionsNetwork.org</a:t>
            </a:r>
            <a:endParaRPr lang="en-US" sz="1600" u="sng" dirty="0"/>
          </a:p>
          <a:p>
            <a:pPr marL="0" indent="0">
              <a:buNone/>
            </a:pPr>
            <a:endParaRPr lang="en-US" sz="1600" u="sng" dirty="0"/>
          </a:p>
          <a:p>
            <a:pPr marL="0" indent="0">
              <a:buNone/>
            </a:pPr>
            <a:endParaRPr lang="en-US" sz="1600" dirty="0"/>
          </a:p>
        </p:txBody>
      </p:sp>
      <p:pic>
        <p:nvPicPr>
          <p:cNvPr id="7" name="Graphic 6" descr="Presentation with Checklist">
            <a:extLst>
              <a:ext uri="{FF2B5EF4-FFF2-40B4-BE49-F238E27FC236}">
                <a16:creationId xmlns:a16="http://schemas.microsoft.com/office/drawing/2014/main" id="{B1977537-B3FE-459F-B076-4E638E5103A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02621" y="2882186"/>
            <a:ext cx="1142998" cy="1142998"/>
          </a:xfrm>
          <a:prstGeom prst="rect">
            <a:avLst/>
          </a:prstGeom>
        </p:spPr>
      </p:pic>
    </p:spTree>
    <p:extLst>
      <p:ext uri="{BB962C8B-B14F-4D97-AF65-F5344CB8AC3E}">
        <p14:creationId xmlns:p14="http://schemas.microsoft.com/office/powerpoint/2010/main" val="167111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EB570-E52E-410F-A06F-75C346C78C68}"/>
              </a:ext>
            </a:extLst>
          </p:cNvPr>
          <p:cNvSpPr>
            <a:spLocks noGrp="1"/>
          </p:cNvSpPr>
          <p:nvPr>
            <p:ph type="title"/>
          </p:nvPr>
        </p:nvSpPr>
        <p:spPr>
          <a:xfrm>
            <a:off x="0" y="114300"/>
            <a:ext cx="12192000" cy="1380671"/>
          </a:xfrm>
        </p:spPr>
        <p:txBody>
          <a:bodyPr>
            <a:normAutofit/>
          </a:bodyPr>
          <a:lstStyle/>
          <a:p>
            <a:r>
              <a:rPr lang="en-US" dirty="0"/>
              <a:t>Key Components of Population Health Management</a:t>
            </a:r>
          </a:p>
        </p:txBody>
      </p:sp>
      <p:graphicFrame>
        <p:nvGraphicFramePr>
          <p:cNvPr id="3" name="Content Placeholder 1">
            <a:extLst>
              <a:ext uri="{FF2B5EF4-FFF2-40B4-BE49-F238E27FC236}">
                <a16:creationId xmlns:a16="http://schemas.microsoft.com/office/drawing/2014/main" id="{127791D6-CB0D-42D7-B72B-6A007EE49B46}"/>
              </a:ext>
            </a:extLst>
          </p:cNvPr>
          <p:cNvGraphicFramePr>
            <a:graphicFrameLocks/>
          </p:cNvGraphicFramePr>
          <p:nvPr>
            <p:extLst>
              <p:ext uri="{D42A27DB-BD31-4B8C-83A1-F6EECF244321}">
                <p14:modId xmlns:p14="http://schemas.microsoft.com/office/powerpoint/2010/main" val="3379477384"/>
              </p:ext>
            </p:extLst>
          </p:nvPr>
        </p:nvGraphicFramePr>
        <p:xfrm>
          <a:off x="772391" y="1870364"/>
          <a:ext cx="10647218" cy="4598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249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581EF-CEF7-4790-8B9D-AB370471CA9B}"/>
              </a:ext>
            </a:extLst>
          </p:cNvPr>
          <p:cNvSpPr>
            <a:spLocks noGrp="1"/>
          </p:cNvSpPr>
          <p:nvPr>
            <p:ph type="title"/>
          </p:nvPr>
        </p:nvSpPr>
        <p:spPr>
          <a:xfrm>
            <a:off x="-1" y="365125"/>
            <a:ext cx="10183091" cy="1325563"/>
          </a:xfrm>
        </p:spPr>
        <p:txBody>
          <a:bodyPr>
            <a:normAutofit fontScale="90000"/>
          </a:bodyPr>
          <a:lstStyle/>
          <a:p>
            <a:r>
              <a:rPr lang="en-US" dirty="0"/>
              <a:t>Population health management often requires use of new tools and technology, such as:</a:t>
            </a:r>
          </a:p>
        </p:txBody>
      </p:sp>
      <p:sp>
        <p:nvSpPr>
          <p:cNvPr id="3" name="Content Placeholder 2">
            <a:extLst>
              <a:ext uri="{FF2B5EF4-FFF2-40B4-BE49-F238E27FC236}">
                <a16:creationId xmlns:a16="http://schemas.microsoft.com/office/drawing/2014/main" id="{1DCEF5DF-F7AB-4209-AD59-3EEAD7EB89E8}"/>
              </a:ext>
            </a:extLst>
          </p:cNvPr>
          <p:cNvSpPr>
            <a:spLocks noGrp="1"/>
          </p:cNvSpPr>
          <p:nvPr>
            <p:ph idx="1"/>
          </p:nvPr>
        </p:nvSpPr>
        <p:spPr/>
        <p:txBody>
          <a:bodyPr>
            <a:normAutofit/>
          </a:bodyPr>
          <a:lstStyle/>
          <a:p>
            <a:r>
              <a:rPr lang="en-US" dirty="0"/>
              <a:t>Disease registries that facilitate proactive identification and tracking, and management of individuals with certain health conditions who may require specific, targeted services.</a:t>
            </a:r>
          </a:p>
          <a:p>
            <a:r>
              <a:rPr lang="en-US" dirty="0"/>
              <a:t>EHRs that facilitate data tracking for performance and quality improvement.</a:t>
            </a:r>
          </a:p>
          <a:p>
            <a:r>
              <a:rPr lang="en-US" dirty="0"/>
              <a:t>Care management tools that support clinical decision-making and/or care coordination.</a:t>
            </a:r>
          </a:p>
          <a:p>
            <a:r>
              <a:rPr lang="en-US" dirty="0"/>
              <a:t>Data analytics tools that support the clinic’s ability to understand cost of care for a particular population.</a:t>
            </a:r>
          </a:p>
        </p:txBody>
      </p:sp>
      <p:pic>
        <p:nvPicPr>
          <p:cNvPr id="6" name="Picture 5">
            <a:extLst>
              <a:ext uri="{FF2B5EF4-FFF2-40B4-BE49-F238E27FC236}">
                <a16:creationId xmlns:a16="http://schemas.microsoft.com/office/drawing/2014/main" id="{F9C67650-9C74-4F27-8DE0-809C02E51EE0}"/>
              </a:ext>
            </a:extLst>
          </p:cNvPr>
          <p:cNvPicPr>
            <a:picLocks noChangeAspect="1"/>
          </p:cNvPicPr>
          <p:nvPr/>
        </p:nvPicPr>
        <p:blipFill rotWithShape="1">
          <a:blip r:embed="rId3">
            <a:duotone>
              <a:schemeClr val="accent1">
                <a:shade val="45000"/>
                <a:satMod val="135000"/>
              </a:schemeClr>
              <a:prstClr val="white"/>
            </a:duotone>
          </a:blip>
          <a:srcRect l="24089" t="20676" r="22793" b="28571"/>
          <a:stretch/>
        </p:blipFill>
        <p:spPr>
          <a:xfrm>
            <a:off x="9713720" y="2900631"/>
            <a:ext cx="968720" cy="996778"/>
          </a:xfrm>
          <a:prstGeom prst="rect">
            <a:avLst/>
          </a:prstGeom>
        </p:spPr>
      </p:pic>
    </p:spTree>
    <p:extLst>
      <p:ext uri="{BB962C8B-B14F-4D97-AF65-F5344CB8AC3E}">
        <p14:creationId xmlns:p14="http://schemas.microsoft.com/office/powerpoint/2010/main" val="947103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C9912-B8AC-41FD-AA67-D987C3C58075}"/>
              </a:ext>
            </a:extLst>
          </p:cNvPr>
          <p:cNvSpPr>
            <a:spLocks noGrp="1"/>
          </p:cNvSpPr>
          <p:nvPr>
            <p:ph type="title"/>
          </p:nvPr>
        </p:nvSpPr>
        <p:spPr/>
        <p:txBody>
          <a:bodyPr/>
          <a:lstStyle/>
          <a:p>
            <a:r>
              <a:rPr lang="en-US" dirty="0"/>
              <a:t>Types of Value-based Payment Arrangements</a:t>
            </a:r>
          </a:p>
        </p:txBody>
      </p:sp>
      <p:graphicFrame>
        <p:nvGraphicFramePr>
          <p:cNvPr id="3" name="Content Placeholder 2">
            <a:extLst>
              <a:ext uri="{FF2B5EF4-FFF2-40B4-BE49-F238E27FC236}">
                <a16:creationId xmlns:a16="http://schemas.microsoft.com/office/drawing/2014/main" id="{C4946143-9F81-4A4D-8730-577BBE157F76}"/>
              </a:ext>
            </a:extLst>
          </p:cNvPr>
          <p:cNvGraphicFramePr>
            <a:graphicFrameLocks/>
          </p:cNvGraphicFramePr>
          <p:nvPr>
            <p:extLst>
              <p:ext uri="{D42A27DB-BD31-4B8C-83A1-F6EECF244321}">
                <p14:modId xmlns:p14="http://schemas.microsoft.com/office/powerpoint/2010/main" val="1596035882"/>
              </p:ext>
            </p:extLst>
          </p:nvPr>
        </p:nvGraphicFramePr>
        <p:xfrm>
          <a:off x="838198" y="20542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5553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C35C1-FCFF-4F2E-9176-3054804B4E16}"/>
              </a:ext>
            </a:extLst>
          </p:cNvPr>
          <p:cNvSpPr>
            <a:spLocks noGrp="1"/>
          </p:cNvSpPr>
          <p:nvPr>
            <p:ph type="title"/>
          </p:nvPr>
        </p:nvSpPr>
        <p:spPr/>
        <p:txBody>
          <a:bodyPr/>
          <a:lstStyle/>
          <a:p>
            <a:r>
              <a:rPr lang="en-US" sz="4800" dirty="0"/>
              <a:t>Payment</a:t>
            </a:r>
            <a:r>
              <a:rPr lang="en-US" dirty="0"/>
              <a:t> Reform Continuum</a:t>
            </a:r>
          </a:p>
        </p:txBody>
      </p:sp>
      <p:cxnSp>
        <p:nvCxnSpPr>
          <p:cNvPr id="13" name="Straight Arrow Connector 12">
            <a:extLst>
              <a:ext uri="{FF2B5EF4-FFF2-40B4-BE49-F238E27FC236}">
                <a16:creationId xmlns:a16="http://schemas.microsoft.com/office/drawing/2014/main" id="{787FF1EA-A2D6-4E38-A000-AF39EE9F32F7}"/>
              </a:ext>
            </a:extLst>
          </p:cNvPr>
          <p:cNvCxnSpPr>
            <a:cxnSpLocks/>
          </p:cNvCxnSpPr>
          <p:nvPr/>
        </p:nvCxnSpPr>
        <p:spPr>
          <a:xfrm flipV="1">
            <a:off x="838200" y="6428070"/>
            <a:ext cx="10845800" cy="85408"/>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B756F63-A7D5-4F9B-9105-2DA8F1BFD973}"/>
              </a:ext>
            </a:extLst>
          </p:cNvPr>
          <p:cNvCxnSpPr>
            <a:cxnSpLocks/>
          </p:cNvCxnSpPr>
          <p:nvPr/>
        </p:nvCxnSpPr>
        <p:spPr>
          <a:xfrm flipH="1" flipV="1">
            <a:off x="838199" y="1839042"/>
            <a:ext cx="28051" cy="4669472"/>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5321B9F-DBB9-47E8-A72F-85F661C00A8D}"/>
              </a:ext>
            </a:extLst>
          </p:cNvPr>
          <p:cNvSpPr txBox="1"/>
          <p:nvPr/>
        </p:nvSpPr>
        <p:spPr>
          <a:xfrm rot="16200000">
            <a:off x="-1224058" y="3989112"/>
            <a:ext cx="3676552" cy="369332"/>
          </a:xfrm>
          <a:prstGeom prst="rect">
            <a:avLst/>
          </a:prstGeom>
          <a:noFill/>
        </p:spPr>
        <p:txBody>
          <a:bodyPr wrap="square" rtlCol="0">
            <a:spAutoFit/>
          </a:bodyPr>
          <a:lstStyle/>
          <a:p>
            <a:pPr algn="ctr"/>
            <a:r>
              <a:rPr lang="en-US" b="1" dirty="0"/>
              <a:t>Flexibility for Use of Funds</a:t>
            </a:r>
          </a:p>
        </p:txBody>
      </p:sp>
      <p:sp>
        <p:nvSpPr>
          <p:cNvPr id="16" name="TextBox 15">
            <a:extLst>
              <a:ext uri="{FF2B5EF4-FFF2-40B4-BE49-F238E27FC236}">
                <a16:creationId xmlns:a16="http://schemas.microsoft.com/office/drawing/2014/main" id="{71DB1A25-736A-482B-ACE6-DE22C4FA2E95}"/>
              </a:ext>
            </a:extLst>
          </p:cNvPr>
          <p:cNvSpPr txBox="1"/>
          <p:nvPr/>
        </p:nvSpPr>
        <p:spPr>
          <a:xfrm>
            <a:off x="4131641" y="6488668"/>
            <a:ext cx="4258917" cy="369332"/>
          </a:xfrm>
          <a:prstGeom prst="rect">
            <a:avLst/>
          </a:prstGeom>
          <a:noFill/>
        </p:spPr>
        <p:txBody>
          <a:bodyPr wrap="square" rtlCol="0">
            <a:spAutoFit/>
          </a:bodyPr>
          <a:lstStyle/>
          <a:p>
            <a:pPr algn="ctr"/>
            <a:r>
              <a:rPr lang="en-US" b="1" dirty="0"/>
              <a:t>Provider Risk and Accountability</a:t>
            </a:r>
          </a:p>
        </p:txBody>
      </p:sp>
      <p:sp>
        <p:nvSpPr>
          <p:cNvPr id="17" name="Rounded Rectangle 11">
            <a:extLst>
              <a:ext uri="{FF2B5EF4-FFF2-40B4-BE49-F238E27FC236}">
                <a16:creationId xmlns:a16="http://schemas.microsoft.com/office/drawing/2014/main" id="{457478E1-AB3C-4E49-A7D1-12DC5E7223CD}"/>
              </a:ext>
            </a:extLst>
          </p:cNvPr>
          <p:cNvSpPr/>
          <p:nvPr/>
        </p:nvSpPr>
        <p:spPr>
          <a:xfrm>
            <a:off x="944880" y="5351110"/>
            <a:ext cx="2057715" cy="1076960"/>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Fe</a:t>
            </a:r>
            <a:r>
              <a:rPr lang="en-US" dirty="0">
                <a:solidFill>
                  <a:schemeClr val="tx1"/>
                </a:solidFill>
              </a:rPr>
              <a:t>e-for-Ser</a:t>
            </a:r>
            <a:r>
              <a:rPr lang="en-US" dirty="0"/>
              <a:t>vice</a:t>
            </a:r>
          </a:p>
        </p:txBody>
      </p:sp>
      <p:sp>
        <p:nvSpPr>
          <p:cNvPr id="18" name="Rounded Rectangle 14">
            <a:extLst>
              <a:ext uri="{FF2B5EF4-FFF2-40B4-BE49-F238E27FC236}">
                <a16:creationId xmlns:a16="http://schemas.microsoft.com/office/drawing/2014/main" id="{7AC4D684-C4EA-492A-A754-49A77D8BE846}"/>
              </a:ext>
            </a:extLst>
          </p:cNvPr>
          <p:cNvSpPr/>
          <p:nvPr/>
        </p:nvSpPr>
        <p:spPr>
          <a:xfrm>
            <a:off x="2988947" y="4363050"/>
            <a:ext cx="2057715" cy="1076960"/>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Pay for Performance or Incentive Payments</a:t>
            </a:r>
          </a:p>
        </p:txBody>
      </p:sp>
      <p:sp>
        <p:nvSpPr>
          <p:cNvPr id="19" name="Rounded Rectangle 15">
            <a:extLst>
              <a:ext uri="{FF2B5EF4-FFF2-40B4-BE49-F238E27FC236}">
                <a16:creationId xmlns:a16="http://schemas.microsoft.com/office/drawing/2014/main" id="{FB2CEFAE-E59C-4EEA-AF8C-BEB3B66B5A42}"/>
              </a:ext>
            </a:extLst>
          </p:cNvPr>
          <p:cNvSpPr/>
          <p:nvPr/>
        </p:nvSpPr>
        <p:spPr>
          <a:xfrm>
            <a:off x="5019366" y="3369724"/>
            <a:ext cx="2057715" cy="1076960"/>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Shared Savings</a:t>
            </a:r>
          </a:p>
        </p:txBody>
      </p:sp>
      <p:sp>
        <p:nvSpPr>
          <p:cNvPr id="20" name="Rounded Rectangle 16">
            <a:extLst>
              <a:ext uri="{FF2B5EF4-FFF2-40B4-BE49-F238E27FC236}">
                <a16:creationId xmlns:a16="http://schemas.microsoft.com/office/drawing/2014/main" id="{1B36A3D4-3BF5-4001-8233-49B9230968F5}"/>
              </a:ext>
            </a:extLst>
          </p:cNvPr>
          <p:cNvSpPr/>
          <p:nvPr/>
        </p:nvSpPr>
        <p:spPr>
          <a:xfrm>
            <a:off x="7049785" y="2383711"/>
            <a:ext cx="2057715" cy="1076960"/>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Tw</a:t>
            </a:r>
            <a:r>
              <a:rPr lang="en-US" dirty="0">
                <a:solidFill>
                  <a:schemeClr val="tx1"/>
                </a:solidFill>
              </a:rPr>
              <a:t>o-sid</a:t>
            </a:r>
            <a:r>
              <a:rPr lang="en-US" dirty="0"/>
              <a:t>ed or Shared Risk</a:t>
            </a:r>
          </a:p>
        </p:txBody>
      </p:sp>
      <p:sp>
        <p:nvSpPr>
          <p:cNvPr id="21" name="Rounded Rectangle 16">
            <a:extLst>
              <a:ext uri="{FF2B5EF4-FFF2-40B4-BE49-F238E27FC236}">
                <a16:creationId xmlns:a16="http://schemas.microsoft.com/office/drawing/2014/main" id="{A86373A8-D48B-4716-B85E-77D4CD51D816}"/>
              </a:ext>
            </a:extLst>
          </p:cNvPr>
          <p:cNvSpPr/>
          <p:nvPr/>
        </p:nvSpPr>
        <p:spPr>
          <a:xfrm>
            <a:off x="9072136" y="1374374"/>
            <a:ext cx="2057715" cy="1076960"/>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Population-based Payments (Full or Partial Capitation)</a:t>
            </a:r>
          </a:p>
        </p:txBody>
      </p:sp>
    </p:spTree>
    <p:extLst>
      <p:ext uri="{BB962C8B-B14F-4D97-AF65-F5344CB8AC3E}">
        <p14:creationId xmlns:p14="http://schemas.microsoft.com/office/powerpoint/2010/main" val="236004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C29F4C-1D74-4EE5-A81E-2E05075FC25E}"/>
              </a:ext>
            </a:extLst>
          </p:cNvPr>
          <p:cNvSpPr>
            <a:spLocks noGrp="1"/>
          </p:cNvSpPr>
          <p:nvPr>
            <p:ph sz="quarter" idx="13"/>
          </p:nvPr>
        </p:nvSpPr>
        <p:spPr>
          <a:xfrm>
            <a:off x="982663" y="1828800"/>
            <a:ext cx="10372725" cy="4515819"/>
          </a:xfrm>
        </p:spPr>
        <p:txBody>
          <a:bodyPr anchor="t">
            <a:normAutofit/>
          </a:bodyPr>
          <a:lstStyle/>
          <a:p>
            <a:r>
              <a:rPr lang="en-US" sz="2400" dirty="0"/>
              <a:t>Services are billed fee-for-service, but provider qualifies for additional funds if certain benchmarks are reached.</a:t>
            </a:r>
          </a:p>
          <a:p>
            <a:pPr lvl="1"/>
            <a:r>
              <a:rPr lang="en-US" dirty="0"/>
              <a:t>Example 1: % of patients seen within 7 days post hospitalization.</a:t>
            </a:r>
          </a:p>
          <a:p>
            <a:pPr lvl="1"/>
            <a:r>
              <a:rPr lang="en-US" dirty="0"/>
              <a:t>Example 2: % of patients screened for depression.</a:t>
            </a:r>
          </a:p>
          <a:p>
            <a:r>
              <a:rPr lang="en-US" sz="2400" dirty="0"/>
              <a:t>Requires strong data collection and reporting capabilities; continuous quality improvement processes in place.</a:t>
            </a:r>
          </a:p>
          <a:p>
            <a:r>
              <a:rPr lang="en-US" sz="2400" dirty="0"/>
              <a:t>Payment typically received on the “backside” or upon completion of the contract deliverables.</a:t>
            </a:r>
          </a:p>
        </p:txBody>
      </p:sp>
      <p:sp>
        <p:nvSpPr>
          <p:cNvPr id="2" name="Title 1">
            <a:extLst>
              <a:ext uri="{FF2B5EF4-FFF2-40B4-BE49-F238E27FC236}">
                <a16:creationId xmlns:a16="http://schemas.microsoft.com/office/drawing/2014/main" id="{2B3682D8-BB80-4D2C-95B0-C28D67B809FE}"/>
              </a:ext>
            </a:extLst>
          </p:cNvPr>
          <p:cNvSpPr>
            <a:spLocks noGrp="1"/>
          </p:cNvSpPr>
          <p:nvPr>
            <p:ph type="title"/>
          </p:nvPr>
        </p:nvSpPr>
        <p:spPr/>
        <p:txBody>
          <a:bodyPr>
            <a:normAutofit/>
          </a:bodyPr>
          <a:lstStyle/>
          <a:p>
            <a:pPr algn="ctr"/>
            <a:r>
              <a:rPr lang="en-US" dirty="0"/>
              <a:t>Pay for Performance</a:t>
            </a:r>
          </a:p>
        </p:txBody>
      </p:sp>
    </p:spTree>
    <p:extLst>
      <p:ext uri="{BB962C8B-B14F-4D97-AF65-F5344CB8AC3E}">
        <p14:creationId xmlns:p14="http://schemas.microsoft.com/office/powerpoint/2010/main" val="4226853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BD94D6-4880-42AE-9CD1-66E638BB4FE6}"/>
              </a:ext>
            </a:extLst>
          </p:cNvPr>
          <p:cNvSpPr>
            <a:spLocks noGrp="1"/>
          </p:cNvSpPr>
          <p:nvPr>
            <p:ph sz="quarter" idx="13"/>
          </p:nvPr>
        </p:nvSpPr>
        <p:spPr/>
        <p:txBody>
          <a:bodyPr anchor="t">
            <a:normAutofit/>
          </a:bodyPr>
          <a:lstStyle/>
          <a:p>
            <a:r>
              <a:rPr lang="en-US" sz="2400" dirty="0"/>
              <a:t>Services are billed fee-for-service, but provider qualifies for additional funds for offering a prescribed set of additional, non-billable services or for meeting pre-determined benchmarks</a:t>
            </a:r>
            <a:r>
              <a:rPr lang="en-US" sz="2400" dirty="0">
                <a:solidFill>
                  <a:srgbClr val="FF0000"/>
                </a:solidFill>
              </a:rPr>
              <a:t>.</a:t>
            </a:r>
            <a:endParaRPr lang="en-US" sz="2400" dirty="0"/>
          </a:p>
          <a:p>
            <a:pPr lvl="1">
              <a:spcBef>
                <a:spcPts val="1000"/>
              </a:spcBef>
            </a:pPr>
            <a:r>
              <a:rPr lang="en-US" dirty="0"/>
              <a:t>Example 1: Incentive payment tied to meeting NCQA Patient Centered Medical Home standards. </a:t>
            </a:r>
          </a:p>
          <a:p>
            <a:pPr lvl="1"/>
            <a:r>
              <a:rPr lang="en-US" dirty="0"/>
              <a:t>Example 2: Incentive payment tied to offering care coordination services.</a:t>
            </a:r>
          </a:p>
          <a:p>
            <a:r>
              <a:rPr lang="en-US" sz="2400" dirty="0"/>
              <a:t>Payment typically received on a per-member/per-month basis.</a:t>
            </a:r>
          </a:p>
          <a:p>
            <a:r>
              <a:rPr lang="en-US" sz="2400" dirty="0"/>
              <a:t>Requires ability to track patients served according to pre-determined attribution methodology and demonstrate program requirements have been met. </a:t>
            </a:r>
          </a:p>
        </p:txBody>
      </p:sp>
      <p:sp>
        <p:nvSpPr>
          <p:cNvPr id="2" name="Title 1">
            <a:extLst>
              <a:ext uri="{FF2B5EF4-FFF2-40B4-BE49-F238E27FC236}">
                <a16:creationId xmlns:a16="http://schemas.microsoft.com/office/drawing/2014/main" id="{712450E1-BC46-461B-8C96-D24FF8D93B3F}"/>
              </a:ext>
            </a:extLst>
          </p:cNvPr>
          <p:cNvSpPr>
            <a:spLocks noGrp="1"/>
          </p:cNvSpPr>
          <p:nvPr>
            <p:ph type="title"/>
          </p:nvPr>
        </p:nvSpPr>
        <p:spPr/>
        <p:txBody>
          <a:bodyPr>
            <a:normAutofit/>
          </a:bodyPr>
          <a:lstStyle/>
          <a:p>
            <a:pPr algn="ctr"/>
            <a:r>
              <a:rPr lang="en-US" dirty="0"/>
              <a:t>Incentive Payments</a:t>
            </a:r>
          </a:p>
        </p:txBody>
      </p:sp>
    </p:spTree>
    <p:extLst>
      <p:ext uri="{BB962C8B-B14F-4D97-AF65-F5344CB8AC3E}">
        <p14:creationId xmlns:p14="http://schemas.microsoft.com/office/powerpoint/2010/main" val="834812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2A38E-74BD-41FE-A88B-CEAD28ED2A8A}"/>
              </a:ext>
            </a:extLst>
          </p:cNvPr>
          <p:cNvSpPr>
            <a:spLocks noGrp="1"/>
          </p:cNvSpPr>
          <p:nvPr>
            <p:ph sz="quarter" idx="13"/>
          </p:nvPr>
        </p:nvSpPr>
        <p:spPr>
          <a:xfrm>
            <a:off x="982663" y="1828801"/>
            <a:ext cx="10372725" cy="4515818"/>
          </a:xfrm>
        </p:spPr>
        <p:txBody>
          <a:bodyPr anchor="t">
            <a:normAutofit/>
          </a:bodyPr>
          <a:lstStyle/>
          <a:p>
            <a:pPr>
              <a:spcBef>
                <a:spcPts val="600"/>
              </a:spcBef>
              <a:spcAft>
                <a:spcPts val="600"/>
              </a:spcAft>
            </a:pPr>
            <a:r>
              <a:rPr lang="en-US" sz="2400" dirty="0"/>
              <a:t>Shared savings reward providers that reduce total health care spending on their patients below an expected level as set by the health plan. The provider is then entitled to a share of the savings. The goal is that the payer spends less on a patients’ treatment than it would have otherwise spent, and the provider gets more revenue than it would have just by billing.</a:t>
            </a:r>
          </a:p>
          <a:p>
            <a:pPr lvl="1">
              <a:spcBef>
                <a:spcPts val="600"/>
              </a:spcBef>
              <a:spcAft>
                <a:spcPts val="600"/>
              </a:spcAft>
            </a:pPr>
            <a:r>
              <a:rPr lang="en-US" dirty="0"/>
              <a:t>Provider qualifies for a percentage of overall health care savings achieved, typically paid upon completion of contract deliverables.</a:t>
            </a:r>
          </a:p>
          <a:p>
            <a:pPr lvl="1">
              <a:spcBef>
                <a:spcPts val="600"/>
              </a:spcBef>
              <a:spcAft>
                <a:spcPts val="600"/>
              </a:spcAft>
            </a:pPr>
            <a:r>
              <a:rPr lang="en-US" dirty="0"/>
              <a:t>Often tied to reduction in unnecessary ED utilization, hospitalization and/or readmissions.</a:t>
            </a:r>
          </a:p>
          <a:p>
            <a:pPr>
              <a:spcBef>
                <a:spcPts val="600"/>
              </a:spcBef>
              <a:spcAft>
                <a:spcPts val="600"/>
              </a:spcAft>
            </a:pPr>
            <a:r>
              <a:rPr lang="en-US" sz="2400" dirty="0"/>
              <a:t>Requires access to claims data and strong data collection and tracking systems; enhanced population management capabilities.</a:t>
            </a:r>
          </a:p>
        </p:txBody>
      </p:sp>
      <p:sp>
        <p:nvSpPr>
          <p:cNvPr id="2" name="Title 1">
            <a:extLst>
              <a:ext uri="{FF2B5EF4-FFF2-40B4-BE49-F238E27FC236}">
                <a16:creationId xmlns:a16="http://schemas.microsoft.com/office/drawing/2014/main" id="{2C2B90C3-3CB2-4EF2-83A6-9B6755B9C5FD}"/>
              </a:ext>
            </a:extLst>
          </p:cNvPr>
          <p:cNvSpPr>
            <a:spLocks noGrp="1"/>
          </p:cNvSpPr>
          <p:nvPr>
            <p:ph type="title"/>
          </p:nvPr>
        </p:nvSpPr>
        <p:spPr/>
        <p:txBody>
          <a:bodyPr>
            <a:normAutofit/>
          </a:bodyPr>
          <a:lstStyle/>
          <a:p>
            <a:pPr algn="ctr"/>
            <a:r>
              <a:rPr lang="en-US" dirty="0"/>
              <a:t>Shared Savings</a:t>
            </a:r>
          </a:p>
        </p:txBody>
      </p:sp>
    </p:spTree>
    <p:extLst>
      <p:ext uri="{BB962C8B-B14F-4D97-AF65-F5344CB8AC3E}">
        <p14:creationId xmlns:p14="http://schemas.microsoft.com/office/powerpoint/2010/main" val="2644125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48B641-975E-4C90-AA77-DE2D10D1736A}"/>
              </a:ext>
            </a:extLst>
          </p:cNvPr>
          <p:cNvSpPr>
            <a:spLocks noGrp="1"/>
          </p:cNvSpPr>
          <p:nvPr>
            <p:ph sz="quarter" idx="13"/>
          </p:nvPr>
        </p:nvSpPr>
        <p:spPr/>
        <p:txBody>
          <a:bodyPr anchor="t">
            <a:normAutofit/>
          </a:bodyPr>
          <a:lstStyle/>
          <a:p>
            <a:pPr>
              <a:spcBef>
                <a:spcPts val="600"/>
              </a:spcBef>
              <a:spcAft>
                <a:spcPts val="600"/>
              </a:spcAft>
            </a:pPr>
            <a:r>
              <a:rPr lang="en-US" sz="2400" dirty="0"/>
              <a:t>Like shared savings models, providers benefit from a reduction in overall health care costs. However in a shared risk model, providers are also held financially liable if savings targets are not achieved.</a:t>
            </a:r>
          </a:p>
          <a:p>
            <a:pPr lvl="1">
              <a:spcBef>
                <a:spcPts val="600"/>
              </a:spcBef>
              <a:spcAft>
                <a:spcPts val="600"/>
              </a:spcAft>
            </a:pPr>
            <a:r>
              <a:rPr lang="en-US" dirty="0"/>
              <a:t>Typically the opportunity for upside financial gain is larger. </a:t>
            </a:r>
          </a:p>
          <a:p>
            <a:pPr lvl="1">
              <a:spcBef>
                <a:spcPts val="600"/>
              </a:spcBef>
              <a:spcAft>
                <a:spcPts val="600"/>
              </a:spcAft>
            </a:pPr>
            <a:r>
              <a:rPr lang="en-US" dirty="0"/>
              <a:t>Often tied to reduction in unnecessary ED utilization, hospitalization</a:t>
            </a:r>
            <a:r>
              <a:rPr lang="en-US" dirty="0">
                <a:solidFill>
                  <a:srgbClr val="FF0000"/>
                </a:solidFill>
              </a:rPr>
              <a:t> </a:t>
            </a:r>
            <a:r>
              <a:rPr lang="en-US" dirty="0"/>
              <a:t>and/or readmissions.</a:t>
            </a:r>
          </a:p>
          <a:p>
            <a:pPr lvl="1">
              <a:spcBef>
                <a:spcPts val="600"/>
              </a:spcBef>
              <a:spcAft>
                <a:spcPts val="600"/>
              </a:spcAft>
            </a:pPr>
            <a:r>
              <a:rPr lang="en-US" sz="2400" dirty="0"/>
              <a:t>Requires providers to have financial reserves, strong financial forecasting capabilities</a:t>
            </a:r>
            <a:r>
              <a:rPr lang="en-US" dirty="0"/>
              <a:t> </a:t>
            </a:r>
            <a:r>
              <a:rPr lang="en-US" sz="2400" dirty="0"/>
              <a:t>and strong data analytics</a:t>
            </a:r>
            <a:r>
              <a:rPr lang="en-US" dirty="0"/>
              <a:t>.</a:t>
            </a:r>
            <a:endParaRPr lang="en-US" sz="2400" dirty="0"/>
          </a:p>
        </p:txBody>
      </p:sp>
      <p:sp>
        <p:nvSpPr>
          <p:cNvPr id="2" name="Title 1">
            <a:extLst>
              <a:ext uri="{FF2B5EF4-FFF2-40B4-BE49-F238E27FC236}">
                <a16:creationId xmlns:a16="http://schemas.microsoft.com/office/drawing/2014/main" id="{9472A9A5-9B23-48BB-A529-8C949BB67419}"/>
              </a:ext>
            </a:extLst>
          </p:cNvPr>
          <p:cNvSpPr>
            <a:spLocks noGrp="1"/>
          </p:cNvSpPr>
          <p:nvPr>
            <p:ph type="title"/>
          </p:nvPr>
        </p:nvSpPr>
        <p:spPr/>
        <p:txBody>
          <a:bodyPr>
            <a:normAutofit/>
          </a:bodyPr>
          <a:lstStyle/>
          <a:p>
            <a:pPr algn="ctr"/>
            <a:r>
              <a:rPr lang="en-US" dirty="0"/>
              <a:t>Two-sided/Shared Risk</a:t>
            </a:r>
          </a:p>
        </p:txBody>
      </p:sp>
    </p:spTree>
    <p:extLst>
      <p:ext uri="{BB962C8B-B14F-4D97-AF65-F5344CB8AC3E}">
        <p14:creationId xmlns:p14="http://schemas.microsoft.com/office/powerpoint/2010/main" val="1563807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50ED-87AF-4522-B0DE-F44A58F5D7D2}"/>
              </a:ext>
            </a:extLst>
          </p:cNvPr>
          <p:cNvSpPr>
            <a:spLocks noGrp="1"/>
          </p:cNvSpPr>
          <p:nvPr>
            <p:ph sz="quarter" idx="13"/>
          </p:nvPr>
        </p:nvSpPr>
        <p:spPr>
          <a:xfrm>
            <a:off x="982663" y="1828800"/>
            <a:ext cx="10372725" cy="4290967"/>
          </a:xfrm>
        </p:spPr>
        <p:txBody>
          <a:bodyPr anchor="t">
            <a:normAutofit fontScale="92500" lnSpcReduction="10000"/>
          </a:bodyPr>
          <a:lstStyle/>
          <a:p>
            <a:pPr>
              <a:spcBef>
                <a:spcPts val="600"/>
              </a:spcBef>
              <a:spcAft>
                <a:spcPts val="600"/>
              </a:spcAft>
            </a:pPr>
            <a:r>
              <a:rPr lang="en-US" sz="2200" b="1" dirty="0"/>
              <a:t>Full Capitation</a:t>
            </a:r>
            <a:r>
              <a:rPr lang="en-US" sz="2200" dirty="0"/>
              <a:t>: A provider organization, or group of organizations such as an ACO, receives a single fixed payment for the entirety of health care services a patient could receive. Typically paid as a per member per month for a given period of time. </a:t>
            </a:r>
          </a:p>
          <a:p>
            <a:pPr lvl="1">
              <a:spcBef>
                <a:spcPts val="600"/>
              </a:spcBef>
              <a:spcAft>
                <a:spcPts val="600"/>
              </a:spcAft>
            </a:pPr>
            <a:r>
              <a:rPr lang="en-US" sz="1900" dirty="0"/>
              <a:t>Example: Per member per month based for all health care services, including hospitalization, for an attributed patient population.</a:t>
            </a:r>
          </a:p>
          <a:p>
            <a:pPr>
              <a:spcBef>
                <a:spcPts val="600"/>
              </a:spcBef>
              <a:spcAft>
                <a:spcPts val="600"/>
              </a:spcAft>
            </a:pPr>
            <a:r>
              <a:rPr lang="en-US" sz="2200" b="1" dirty="0"/>
              <a:t>Partial Capitation</a:t>
            </a:r>
            <a:r>
              <a:rPr lang="en-US" sz="2200" dirty="0"/>
              <a:t>: the single monthly fee that is paid to the provider only covers a defined set of health care services (e.g., may exclude hospitalization or prescription medication).</a:t>
            </a:r>
          </a:p>
          <a:p>
            <a:pPr lvl="1">
              <a:spcBef>
                <a:spcPts val="600"/>
              </a:spcBef>
              <a:spcAft>
                <a:spcPts val="600"/>
              </a:spcAft>
            </a:pPr>
            <a:r>
              <a:rPr lang="en-US" sz="1900" dirty="0"/>
              <a:t>Example: Per-member/per-month payment for all outpatient mental health care needs for people with serious mental illness based on level of care. </a:t>
            </a:r>
          </a:p>
          <a:p>
            <a:pPr>
              <a:spcBef>
                <a:spcPts val="600"/>
              </a:spcBef>
              <a:spcAft>
                <a:spcPts val="600"/>
              </a:spcAft>
            </a:pPr>
            <a:r>
              <a:rPr lang="en-US" sz="2200" dirty="0"/>
              <a:t>With either full or partial capitation, the provider assumes some of the insurer’s role, such as utilization management.</a:t>
            </a:r>
          </a:p>
          <a:p>
            <a:pPr>
              <a:spcBef>
                <a:spcPts val="600"/>
              </a:spcBef>
              <a:spcAft>
                <a:spcPts val="600"/>
              </a:spcAft>
            </a:pPr>
            <a:r>
              <a:rPr lang="en-US" sz="2200" dirty="0"/>
              <a:t>Requires ability to accurately predict patient behavior and service utilization, strong data analytics and sophistication with population health management.</a:t>
            </a:r>
          </a:p>
          <a:p>
            <a:pPr marL="0" indent="0">
              <a:spcBef>
                <a:spcPts val="600"/>
              </a:spcBef>
              <a:spcAft>
                <a:spcPts val="600"/>
              </a:spcAft>
              <a:buNone/>
            </a:pPr>
            <a:endParaRPr lang="en-US" sz="2200" dirty="0"/>
          </a:p>
        </p:txBody>
      </p:sp>
      <p:sp>
        <p:nvSpPr>
          <p:cNvPr id="2" name="Title 1">
            <a:extLst>
              <a:ext uri="{FF2B5EF4-FFF2-40B4-BE49-F238E27FC236}">
                <a16:creationId xmlns:a16="http://schemas.microsoft.com/office/drawing/2014/main" id="{54D285A1-958B-4A36-BB82-8E1041AAAA23}"/>
              </a:ext>
            </a:extLst>
          </p:cNvPr>
          <p:cNvSpPr>
            <a:spLocks noGrp="1"/>
          </p:cNvSpPr>
          <p:nvPr>
            <p:ph type="title"/>
          </p:nvPr>
        </p:nvSpPr>
        <p:spPr/>
        <p:txBody>
          <a:bodyPr>
            <a:normAutofit fontScale="90000"/>
          </a:bodyPr>
          <a:lstStyle/>
          <a:p>
            <a:pPr algn="ctr"/>
            <a:r>
              <a:rPr lang="en-US" dirty="0"/>
              <a:t>Population-Based Payments: Full or Partial Capitation</a:t>
            </a:r>
          </a:p>
        </p:txBody>
      </p:sp>
    </p:spTree>
    <p:extLst>
      <p:ext uri="{BB962C8B-B14F-4D97-AF65-F5344CB8AC3E}">
        <p14:creationId xmlns:p14="http://schemas.microsoft.com/office/powerpoint/2010/main" val="2808455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4F192-5989-4B32-A6AE-98611808A6D5}"/>
              </a:ext>
            </a:extLst>
          </p:cNvPr>
          <p:cNvSpPr>
            <a:spLocks noGrp="1"/>
          </p:cNvSpPr>
          <p:nvPr>
            <p:ph type="title"/>
          </p:nvPr>
        </p:nvSpPr>
        <p:spPr/>
        <p:txBody>
          <a:bodyPr>
            <a:normAutofit fontScale="90000"/>
          </a:bodyPr>
          <a:lstStyle/>
          <a:p>
            <a:r>
              <a:rPr lang="en-US" dirty="0"/>
              <a:t>How Does This Impact…</a:t>
            </a:r>
            <a:br>
              <a:rPr lang="en-US" dirty="0"/>
            </a:br>
            <a:r>
              <a:rPr lang="en-US" dirty="0"/>
              <a:t>Front Line Staff</a:t>
            </a:r>
          </a:p>
        </p:txBody>
      </p:sp>
      <p:sp>
        <p:nvSpPr>
          <p:cNvPr id="3" name="Content Placeholder 2">
            <a:extLst>
              <a:ext uri="{FF2B5EF4-FFF2-40B4-BE49-F238E27FC236}">
                <a16:creationId xmlns:a16="http://schemas.microsoft.com/office/drawing/2014/main" id="{449FADBC-4041-4677-988F-448C595BFA5B}"/>
              </a:ext>
            </a:extLst>
          </p:cNvPr>
          <p:cNvSpPr>
            <a:spLocks noGrp="1"/>
          </p:cNvSpPr>
          <p:nvPr>
            <p:ph idx="1"/>
          </p:nvPr>
        </p:nvSpPr>
        <p:spPr/>
        <p:txBody>
          <a:bodyPr/>
          <a:lstStyle/>
          <a:p>
            <a:pPr lvl="0"/>
            <a:r>
              <a:rPr lang="en-US" sz="2400" dirty="0"/>
              <a:t>Critical role in ensuring efficient workflows.</a:t>
            </a:r>
          </a:p>
          <a:p>
            <a:pPr lvl="0"/>
            <a:r>
              <a:rPr lang="en-US" sz="2400" dirty="0"/>
              <a:t>Strong customer services = increased patient satisfaction/improved experience of care.</a:t>
            </a:r>
          </a:p>
          <a:p>
            <a:pPr lvl="0"/>
            <a:r>
              <a:rPr lang="en-US" sz="2400" dirty="0"/>
              <a:t>May be asked to implement changes in intake or other workflow processes.</a:t>
            </a:r>
          </a:p>
        </p:txBody>
      </p:sp>
      <p:pic>
        <p:nvPicPr>
          <p:cNvPr id="4" name="Picture 3">
            <a:extLst>
              <a:ext uri="{FF2B5EF4-FFF2-40B4-BE49-F238E27FC236}">
                <a16:creationId xmlns:a16="http://schemas.microsoft.com/office/drawing/2014/main" id="{ED673B6E-4414-4E99-A033-99193A3E7B26}"/>
              </a:ext>
            </a:extLst>
          </p:cNvPr>
          <p:cNvPicPr>
            <a:picLocks noChangeAspect="1"/>
          </p:cNvPicPr>
          <p:nvPr/>
        </p:nvPicPr>
        <p:blipFill rotWithShape="1">
          <a:blip r:embed="rId3">
            <a:duotone>
              <a:schemeClr val="accent1">
                <a:shade val="45000"/>
                <a:satMod val="135000"/>
              </a:schemeClr>
              <a:prstClr val="white"/>
            </a:duotone>
          </a:blip>
          <a:srcRect l="5299" t="18333" r="2824" b="28480"/>
          <a:stretch/>
        </p:blipFill>
        <p:spPr>
          <a:xfrm>
            <a:off x="9575715" y="3063198"/>
            <a:ext cx="1266075" cy="791563"/>
          </a:xfrm>
          <a:prstGeom prst="rect">
            <a:avLst/>
          </a:prstGeom>
        </p:spPr>
      </p:pic>
    </p:spTree>
    <p:extLst>
      <p:ext uri="{BB962C8B-B14F-4D97-AF65-F5344CB8AC3E}">
        <p14:creationId xmlns:p14="http://schemas.microsoft.com/office/powerpoint/2010/main" val="180662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CD43A-BEDD-4AA2-9369-86E5C06C332B}"/>
              </a:ext>
            </a:extLst>
          </p:cNvPr>
          <p:cNvSpPr>
            <a:spLocks noGrp="1"/>
          </p:cNvSpPr>
          <p:nvPr>
            <p:ph type="title"/>
          </p:nvPr>
        </p:nvSpPr>
        <p:spPr/>
        <p:txBody>
          <a:bodyPr/>
          <a:lstStyle/>
          <a:p>
            <a:r>
              <a:rPr lang="en-US" dirty="0"/>
              <a:t>Acronyms</a:t>
            </a:r>
          </a:p>
        </p:txBody>
      </p:sp>
      <p:sp>
        <p:nvSpPr>
          <p:cNvPr id="3" name="Content Placeholder 2">
            <a:extLst>
              <a:ext uri="{FF2B5EF4-FFF2-40B4-BE49-F238E27FC236}">
                <a16:creationId xmlns:a16="http://schemas.microsoft.com/office/drawing/2014/main" id="{8EBE1A93-553C-4583-BFF3-726B5EBC40A2}"/>
              </a:ext>
            </a:extLst>
          </p:cNvPr>
          <p:cNvSpPr>
            <a:spLocks noGrp="1"/>
          </p:cNvSpPr>
          <p:nvPr>
            <p:ph idx="1"/>
          </p:nvPr>
        </p:nvSpPr>
        <p:spPr>
          <a:xfrm>
            <a:off x="837406" y="1828800"/>
            <a:ext cx="10517188" cy="4422655"/>
          </a:xfrm>
        </p:spPr>
        <p:txBody>
          <a:bodyPr>
            <a:normAutofit fontScale="92500" lnSpcReduction="10000"/>
          </a:bodyPr>
          <a:lstStyle/>
          <a:p>
            <a:pPr marL="0" indent="0">
              <a:buNone/>
            </a:pPr>
            <a:r>
              <a:rPr lang="en-US" dirty="0"/>
              <a:t>CMS: Centers for Medicare and Medicaid Services</a:t>
            </a:r>
          </a:p>
          <a:p>
            <a:pPr marL="0" indent="0">
              <a:buNone/>
            </a:pPr>
            <a:r>
              <a:rPr lang="en-US" dirty="0"/>
              <a:t>CQI: Continuous Quality Improvement </a:t>
            </a:r>
          </a:p>
          <a:p>
            <a:pPr marL="0" indent="0">
              <a:buNone/>
            </a:pPr>
            <a:r>
              <a:rPr lang="en-US" dirty="0"/>
              <a:t>CQM: Clinical Quality Measure</a:t>
            </a:r>
          </a:p>
          <a:p>
            <a:pPr marL="0" indent="0">
              <a:buNone/>
            </a:pPr>
            <a:r>
              <a:rPr lang="en-US" dirty="0"/>
              <a:t>ED: Emergency Department</a:t>
            </a:r>
          </a:p>
          <a:p>
            <a:pPr marL="0" indent="0">
              <a:buNone/>
            </a:pPr>
            <a:r>
              <a:rPr lang="en-US" dirty="0"/>
              <a:t>FFS: Fee-for-Service</a:t>
            </a:r>
          </a:p>
          <a:p>
            <a:pPr marL="0" indent="0">
              <a:buNone/>
            </a:pPr>
            <a:r>
              <a:rPr lang="en-US" dirty="0"/>
              <a:t>PDSA: Plan-Do-Study-Act </a:t>
            </a:r>
          </a:p>
          <a:p>
            <a:pPr marL="0" indent="0">
              <a:buNone/>
            </a:pPr>
            <a:r>
              <a:rPr lang="en-US" dirty="0"/>
              <a:t>QI: Quality Improvement</a:t>
            </a:r>
          </a:p>
          <a:p>
            <a:pPr marL="0" indent="0">
              <a:buNone/>
            </a:pPr>
            <a:r>
              <a:rPr lang="en-US" dirty="0"/>
              <a:t>SBIRT: Screening, Brief Intervention and Referral to Treatment</a:t>
            </a:r>
          </a:p>
          <a:p>
            <a:pPr marL="0" indent="0">
              <a:buNone/>
            </a:pPr>
            <a:r>
              <a:rPr lang="en-US" dirty="0"/>
              <a:t>VBP: Value-based Payment</a:t>
            </a:r>
          </a:p>
        </p:txBody>
      </p:sp>
    </p:spTree>
    <p:extLst>
      <p:ext uri="{BB962C8B-B14F-4D97-AF65-F5344CB8AC3E}">
        <p14:creationId xmlns:p14="http://schemas.microsoft.com/office/powerpoint/2010/main" val="1001257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202C7-648C-4585-867A-EFC6DE98B2D1}"/>
              </a:ext>
            </a:extLst>
          </p:cNvPr>
          <p:cNvSpPr>
            <a:spLocks noGrp="1"/>
          </p:cNvSpPr>
          <p:nvPr>
            <p:ph type="title"/>
          </p:nvPr>
        </p:nvSpPr>
        <p:spPr/>
        <p:txBody>
          <a:bodyPr>
            <a:normAutofit fontScale="90000"/>
          </a:bodyPr>
          <a:lstStyle/>
          <a:p>
            <a:r>
              <a:rPr lang="en-US" dirty="0"/>
              <a:t>How Does This Impact…</a:t>
            </a:r>
            <a:br>
              <a:rPr lang="en-US" dirty="0"/>
            </a:br>
            <a:r>
              <a:rPr lang="en-US" dirty="0"/>
              <a:t>Clinicians</a:t>
            </a:r>
          </a:p>
        </p:txBody>
      </p:sp>
      <p:sp>
        <p:nvSpPr>
          <p:cNvPr id="3" name="Content Placeholder 2">
            <a:extLst>
              <a:ext uri="{FF2B5EF4-FFF2-40B4-BE49-F238E27FC236}">
                <a16:creationId xmlns:a16="http://schemas.microsoft.com/office/drawing/2014/main" id="{739445CB-5C5C-4C25-AA95-A7EA8621530D}"/>
              </a:ext>
            </a:extLst>
          </p:cNvPr>
          <p:cNvSpPr>
            <a:spLocks noGrp="1"/>
          </p:cNvSpPr>
          <p:nvPr>
            <p:ph idx="1"/>
          </p:nvPr>
        </p:nvSpPr>
        <p:spPr/>
        <p:txBody>
          <a:bodyPr>
            <a:normAutofit fontScale="85000" lnSpcReduction="20000"/>
          </a:bodyPr>
          <a:lstStyle/>
          <a:p>
            <a:pPr fontAlgn="t"/>
            <a:r>
              <a:rPr lang="en-US" dirty="0">
                <a:solidFill>
                  <a:srgbClr val="000000"/>
                </a:solidFill>
              </a:rPr>
              <a:t>Need to become more familiar with what data is available and how to use it.</a:t>
            </a:r>
            <a:r>
              <a:rPr lang="en-US" dirty="0">
                <a:solidFill>
                  <a:srgbClr val="FF0000"/>
                </a:solidFill>
              </a:rPr>
              <a:t> </a:t>
            </a:r>
            <a:endParaRPr lang="en-US" dirty="0">
              <a:solidFill>
                <a:srgbClr val="000000"/>
              </a:solidFill>
            </a:endParaRPr>
          </a:p>
          <a:p>
            <a:pPr fontAlgn="t"/>
            <a:r>
              <a:rPr lang="en-US" dirty="0">
                <a:solidFill>
                  <a:srgbClr val="000000"/>
                </a:solidFill>
              </a:rPr>
              <a:t>Treat-to-target.</a:t>
            </a:r>
            <a:r>
              <a:rPr lang="en-US" dirty="0">
                <a:solidFill>
                  <a:srgbClr val="FF0000"/>
                </a:solidFill>
              </a:rPr>
              <a:t>  </a:t>
            </a:r>
            <a:endParaRPr lang="en-US" dirty="0">
              <a:solidFill>
                <a:srgbClr val="000000"/>
              </a:solidFill>
            </a:endParaRPr>
          </a:p>
          <a:p>
            <a:pPr fontAlgn="t"/>
            <a:r>
              <a:rPr lang="en-US" dirty="0">
                <a:solidFill>
                  <a:srgbClr val="000000"/>
                </a:solidFill>
              </a:rPr>
              <a:t>Increased use of standardized assessment tools.</a:t>
            </a:r>
            <a:r>
              <a:rPr lang="en-US" dirty="0">
                <a:solidFill>
                  <a:srgbClr val="FF0000"/>
                </a:solidFill>
              </a:rPr>
              <a:t> </a:t>
            </a:r>
          </a:p>
          <a:p>
            <a:pPr fontAlgn="t"/>
            <a:r>
              <a:rPr lang="en-US" dirty="0">
                <a:solidFill>
                  <a:srgbClr val="000000"/>
                </a:solidFill>
              </a:rPr>
              <a:t>Held accountable to new standards or outcomes.</a:t>
            </a:r>
            <a:r>
              <a:rPr lang="en-US" dirty="0">
                <a:solidFill>
                  <a:srgbClr val="FF0000"/>
                </a:solidFill>
              </a:rPr>
              <a:t> </a:t>
            </a:r>
            <a:endParaRPr lang="en-US" dirty="0">
              <a:solidFill>
                <a:srgbClr val="000000"/>
              </a:solidFill>
            </a:endParaRPr>
          </a:p>
          <a:p>
            <a:pPr fontAlgn="t"/>
            <a:r>
              <a:rPr lang="en-US" dirty="0">
                <a:solidFill>
                  <a:srgbClr val="000000"/>
                </a:solidFill>
              </a:rPr>
              <a:t>More involved in continuous quality improvement work.</a:t>
            </a:r>
            <a:r>
              <a:rPr lang="en-US" dirty="0">
                <a:solidFill>
                  <a:srgbClr val="FF0000"/>
                </a:solidFill>
              </a:rPr>
              <a:t> </a:t>
            </a:r>
          </a:p>
          <a:p>
            <a:pPr fontAlgn="t"/>
            <a:r>
              <a:rPr lang="en-US" dirty="0">
                <a:solidFill>
                  <a:srgbClr val="000000"/>
                </a:solidFill>
              </a:rPr>
              <a:t>Use of risk stratification tools to help connect patients with needed services while being good stewards of finite resources.</a:t>
            </a:r>
            <a:r>
              <a:rPr lang="en-US" dirty="0">
                <a:solidFill>
                  <a:srgbClr val="FF0000"/>
                </a:solidFill>
              </a:rPr>
              <a:t> </a:t>
            </a:r>
          </a:p>
          <a:p>
            <a:pPr fontAlgn="t"/>
            <a:r>
              <a:rPr lang="en-US" dirty="0">
                <a:solidFill>
                  <a:srgbClr val="000000"/>
                </a:solidFill>
              </a:rPr>
              <a:t>Some changes to documentation may be required to capture data necessary to meet targets.</a:t>
            </a:r>
            <a:r>
              <a:rPr lang="en-US" dirty="0">
                <a:solidFill>
                  <a:srgbClr val="FF0000"/>
                </a:solidFill>
              </a:rPr>
              <a:t> </a:t>
            </a:r>
            <a:endParaRPr lang="en-US" dirty="0">
              <a:solidFill>
                <a:srgbClr val="000000"/>
              </a:solidFill>
            </a:endParaRPr>
          </a:p>
          <a:p>
            <a:pPr fontAlgn="t"/>
            <a:r>
              <a:rPr lang="en-US" dirty="0">
                <a:solidFill>
                  <a:srgbClr val="000000"/>
                </a:solidFill>
              </a:rPr>
              <a:t>Potentially increased collaboration with other providers and care team members as well as QI staff.</a:t>
            </a:r>
            <a:r>
              <a:rPr lang="en-US" dirty="0">
                <a:solidFill>
                  <a:srgbClr val="FF0000"/>
                </a:solidFill>
              </a:rPr>
              <a:t> </a:t>
            </a:r>
            <a:endParaRPr lang="en-US" dirty="0">
              <a:solidFill>
                <a:srgbClr val="000000"/>
              </a:solidFill>
            </a:endParaRPr>
          </a:p>
        </p:txBody>
      </p:sp>
      <p:pic>
        <p:nvPicPr>
          <p:cNvPr id="4" name="Picture 3">
            <a:extLst>
              <a:ext uri="{FF2B5EF4-FFF2-40B4-BE49-F238E27FC236}">
                <a16:creationId xmlns:a16="http://schemas.microsoft.com/office/drawing/2014/main" id="{FDA41E96-8C2E-4F0D-9042-0DF6D446784D}"/>
              </a:ext>
            </a:extLst>
          </p:cNvPr>
          <p:cNvPicPr>
            <a:picLocks noChangeAspect="1"/>
          </p:cNvPicPr>
          <p:nvPr/>
        </p:nvPicPr>
        <p:blipFill rotWithShape="1">
          <a:blip r:embed="rId3">
            <a:duotone>
              <a:schemeClr val="accent1">
                <a:shade val="45000"/>
                <a:satMod val="135000"/>
              </a:schemeClr>
              <a:prstClr val="white"/>
            </a:duotone>
          </a:blip>
          <a:srcRect l="11600" t="5555" r="9552" b="13889"/>
          <a:stretch/>
        </p:blipFill>
        <p:spPr>
          <a:xfrm>
            <a:off x="9741974" y="2922738"/>
            <a:ext cx="917653" cy="1012524"/>
          </a:xfrm>
          <a:prstGeom prst="rect">
            <a:avLst/>
          </a:prstGeom>
        </p:spPr>
      </p:pic>
    </p:spTree>
    <p:extLst>
      <p:ext uri="{BB962C8B-B14F-4D97-AF65-F5344CB8AC3E}">
        <p14:creationId xmlns:p14="http://schemas.microsoft.com/office/powerpoint/2010/main" val="1743194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6293-56C9-4912-80A9-FDD5E7CFCC75}"/>
              </a:ext>
            </a:extLst>
          </p:cNvPr>
          <p:cNvSpPr>
            <a:spLocks noGrp="1"/>
          </p:cNvSpPr>
          <p:nvPr>
            <p:ph type="title"/>
          </p:nvPr>
        </p:nvSpPr>
        <p:spPr/>
        <p:txBody>
          <a:bodyPr>
            <a:normAutofit fontScale="90000"/>
          </a:bodyPr>
          <a:lstStyle/>
          <a:p>
            <a:r>
              <a:rPr lang="en-US" dirty="0"/>
              <a:t>How Does This Impact…</a:t>
            </a:r>
            <a:br>
              <a:rPr lang="en-US" dirty="0"/>
            </a:br>
            <a:r>
              <a:rPr lang="en-US" dirty="0"/>
              <a:t>Administrators</a:t>
            </a:r>
          </a:p>
        </p:txBody>
      </p:sp>
      <p:sp>
        <p:nvSpPr>
          <p:cNvPr id="3" name="Content Placeholder 2">
            <a:extLst>
              <a:ext uri="{FF2B5EF4-FFF2-40B4-BE49-F238E27FC236}">
                <a16:creationId xmlns:a16="http://schemas.microsoft.com/office/drawing/2014/main" id="{E14F40F3-C8F9-4D38-8968-048DF91ED627}"/>
              </a:ext>
            </a:extLst>
          </p:cNvPr>
          <p:cNvSpPr>
            <a:spLocks noGrp="1"/>
          </p:cNvSpPr>
          <p:nvPr>
            <p:ph idx="1"/>
          </p:nvPr>
        </p:nvSpPr>
        <p:spPr/>
        <p:txBody>
          <a:bodyPr/>
          <a:lstStyle/>
          <a:p>
            <a:pPr fontAlgn="t"/>
            <a:r>
              <a:rPr lang="en-US" dirty="0">
                <a:solidFill>
                  <a:srgbClr val="000000"/>
                </a:solidFill>
              </a:rPr>
              <a:t>Invest in necessary health information technology infrastructure. </a:t>
            </a:r>
          </a:p>
          <a:p>
            <a:pPr fontAlgn="t"/>
            <a:r>
              <a:rPr lang="en-US" dirty="0">
                <a:solidFill>
                  <a:srgbClr val="000000"/>
                </a:solidFill>
              </a:rPr>
              <a:t>Provide adequate staff training.</a:t>
            </a:r>
            <a:r>
              <a:rPr lang="en-US" dirty="0">
                <a:solidFill>
                  <a:srgbClr val="FF0000"/>
                </a:solidFill>
              </a:rPr>
              <a:t> </a:t>
            </a:r>
          </a:p>
          <a:p>
            <a:pPr fontAlgn="t"/>
            <a:r>
              <a:rPr lang="en-US" dirty="0">
                <a:solidFill>
                  <a:srgbClr val="000000"/>
                </a:solidFill>
              </a:rPr>
              <a:t>Transparency around contract deliverables.</a:t>
            </a:r>
            <a:r>
              <a:rPr lang="en-US" dirty="0">
                <a:solidFill>
                  <a:srgbClr val="FF0000"/>
                </a:solidFill>
              </a:rPr>
              <a:t> </a:t>
            </a:r>
            <a:endParaRPr lang="en-US" dirty="0">
              <a:solidFill>
                <a:srgbClr val="000000"/>
              </a:solidFill>
            </a:endParaRPr>
          </a:p>
          <a:p>
            <a:pPr fontAlgn="t"/>
            <a:r>
              <a:rPr lang="en-US" dirty="0">
                <a:solidFill>
                  <a:srgbClr val="000000"/>
                </a:solidFill>
              </a:rPr>
              <a:t>Increased capacity around financial projections.</a:t>
            </a:r>
            <a:r>
              <a:rPr lang="en-US" dirty="0">
                <a:solidFill>
                  <a:srgbClr val="FF0000"/>
                </a:solidFill>
              </a:rPr>
              <a:t> </a:t>
            </a:r>
            <a:endParaRPr lang="en-US" dirty="0">
              <a:solidFill>
                <a:srgbClr val="000000"/>
              </a:solidFill>
            </a:endParaRPr>
          </a:p>
          <a:p>
            <a:pPr fontAlgn="t"/>
            <a:r>
              <a:rPr lang="en-US" dirty="0">
                <a:solidFill>
                  <a:srgbClr val="000000"/>
                </a:solidFill>
              </a:rPr>
              <a:t>Reinforce culture of learning and quality improvement.</a:t>
            </a:r>
            <a:r>
              <a:rPr lang="en-US" dirty="0">
                <a:solidFill>
                  <a:srgbClr val="FF0000"/>
                </a:solidFill>
              </a:rPr>
              <a:t> </a:t>
            </a:r>
            <a:endParaRPr lang="en-US" dirty="0">
              <a:solidFill>
                <a:srgbClr val="000000"/>
              </a:solidFill>
            </a:endParaRPr>
          </a:p>
        </p:txBody>
      </p:sp>
      <p:pic>
        <p:nvPicPr>
          <p:cNvPr id="4" name="Picture 3">
            <a:extLst>
              <a:ext uri="{FF2B5EF4-FFF2-40B4-BE49-F238E27FC236}">
                <a16:creationId xmlns:a16="http://schemas.microsoft.com/office/drawing/2014/main" id="{EA9F903F-A2A1-4C6C-AD0E-E1C2E4AC1F44}"/>
              </a:ext>
            </a:extLst>
          </p:cNvPr>
          <p:cNvPicPr>
            <a:picLocks noChangeAspect="1"/>
          </p:cNvPicPr>
          <p:nvPr/>
        </p:nvPicPr>
        <p:blipFill rotWithShape="1">
          <a:blip r:embed="rId2">
            <a:duotone>
              <a:schemeClr val="accent1">
                <a:shade val="45000"/>
                <a:satMod val="135000"/>
              </a:schemeClr>
              <a:prstClr val="white"/>
            </a:duotone>
          </a:blip>
          <a:srcRect l="13862" r="13356"/>
          <a:stretch/>
        </p:blipFill>
        <p:spPr>
          <a:xfrm>
            <a:off x="9824423" y="2848439"/>
            <a:ext cx="756860" cy="1039893"/>
          </a:xfrm>
          <a:prstGeom prst="rect">
            <a:avLst/>
          </a:prstGeom>
        </p:spPr>
      </p:pic>
    </p:spTree>
    <p:extLst>
      <p:ext uri="{BB962C8B-B14F-4D97-AF65-F5344CB8AC3E}">
        <p14:creationId xmlns:p14="http://schemas.microsoft.com/office/powerpoint/2010/main" val="3180053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B5471-33EA-4902-8725-46794754FDBD}"/>
              </a:ext>
            </a:extLst>
          </p:cNvPr>
          <p:cNvSpPr>
            <a:spLocks noGrp="1"/>
          </p:cNvSpPr>
          <p:nvPr>
            <p:ph type="title"/>
          </p:nvPr>
        </p:nvSpPr>
        <p:spPr/>
        <p:txBody>
          <a:bodyPr>
            <a:normAutofit fontScale="90000"/>
          </a:bodyPr>
          <a:lstStyle/>
          <a:p>
            <a:r>
              <a:rPr lang="en-US" dirty="0"/>
              <a:t>How Does This Impact…</a:t>
            </a:r>
            <a:br>
              <a:rPr lang="en-US" dirty="0"/>
            </a:br>
            <a:r>
              <a:rPr lang="en-US" dirty="0"/>
              <a:t>Quality Improvement Staff</a:t>
            </a:r>
          </a:p>
        </p:txBody>
      </p:sp>
      <p:sp>
        <p:nvSpPr>
          <p:cNvPr id="3" name="Content Placeholder 2">
            <a:extLst>
              <a:ext uri="{FF2B5EF4-FFF2-40B4-BE49-F238E27FC236}">
                <a16:creationId xmlns:a16="http://schemas.microsoft.com/office/drawing/2014/main" id="{C6FB26B6-3A0B-4E7D-90A8-9C36247122D0}"/>
              </a:ext>
            </a:extLst>
          </p:cNvPr>
          <p:cNvSpPr>
            <a:spLocks noGrp="1"/>
          </p:cNvSpPr>
          <p:nvPr>
            <p:ph idx="1"/>
          </p:nvPr>
        </p:nvSpPr>
        <p:spPr/>
        <p:txBody>
          <a:bodyPr/>
          <a:lstStyle/>
          <a:p>
            <a:pPr fontAlgn="t"/>
            <a:r>
              <a:rPr lang="en-US" dirty="0">
                <a:solidFill>
                  <a:srgbClr val="000000"/>
                </a:solidFill>
              </a:rPr>
              <a:t>Likely </a:t>
            </a:r>
            <a:r>
              <a:rPr lang="en-US" dirty="0"/>
              <a:t>will have expanded role and work more closely with clinicians.</a:t>
            </a:r>
          </a:p>
          <a:p>
            <a:pPr fontAlgn="t"/>
            <a:r>
              <a:rPr lang="en-US" dirty="0"/>
              <a:t>New or additional CQMs to track.</a:t>
            </a:r>
          </a:p>
          <a:p>
            <a:pPr fontAlgn="t"/>
            <a:r>
              <a:rPr lang="en-US" dirty="0"/>
              <a:t>Drive workflow/process mapping and use of PDSAs. </a:t>
            </a:r>
          </a:p>
          <a:p>
            <a:pPr fontAlgn="t"/>
            <a:r>
              <a:rPr lang="en-US" dirty="0"/>
              <a:t>Smaller clinics with limited or no QI staff may need to contract these services out, or rely more on clinicians (increased responsibility for data collection and input). </a:t>
            </a:r>
          </a:p>
        </p:txBody>
      </p:sp>
      <p:pic>
        <p:nvPicPr>
          <p:cNvPr id="4" name="Picture 3">
            <a:extLst>
              <a:ext uri="{FF2B5EF4-FFF2-40B4-BE49-F238E27FC236}">
                <a16:creationId xmlns:a16="http://schemas.microsoft.com/office/drawing/2014/main" id="{8544D628-9F5A-44BC-94F6-01C1CB50EEFC}"/>
              </a:ext>
            </a:extLst>
          </p:cNvPr>
          <p:cNvPicPr>
            <a:picLocks noChangeAspect="1"/>
          </p:cNvPicPr>
          <p:nvPr/>
        </p:nvPicPr>
        <p:blipFill rotWithShape="1">
          <a:blip r:embed="rId2">
            <a:duotone>
              <a:schemeClr val="accent1">
                <a:shade val="45000"/>
                <a:satMod val="135000"/>
              </a:schemeClr>
              <a:prstClr val="white"/>
            </a:duotone>
          </a:blip>
          <a:srcRect l="8677" r="8220"/>
          <a:stretch/>
        </p:blipFill>
        <p:spPr>
          <a:xfrm>
            <a:off x="9722033" y="2844870"/>
            <a:ext cx="970849" cy="1168260"/>
          </a:xfrm>
          <a:prstGeom prst="rect">
            <a:avLst/>
          </a:prstGeom>
        </p:spPr>
      </p:pic>
    </p:spTree>
    <p:extLst>
      <p:ext uri="{BB962C8B-B14F-4D97-AF65-F5344CB8AC3E}">
        <p14:creationId xmlns:p14="http://schemas.microsoft.com/office/powerpoint/2010/main" val="305824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EB36D-C960-4829-8926-D3222188AA80}"/>
              </a:ext>
            </a:extLst>
          </p:cNvPr>
          <p:cNvSpPr>
            <a:spLocks noGrp="1"/>
          </p:cNvSpPr>
          <p:nvPr>
            <p:ph type="title"/>
          </p:nvPr>
        </p:nvSpPr>
        <p:spPr/>
        <p:txBody>
          <a:bodyPr>
            <a:normAutofit fontScale="90000"/>
          </a:bodyPr>
          <a:lstStyle/>
          <a:p>
            <a:r>
              <a:rPr lang="en-US" dirty="0"/>
              <a:t>How Does This Impact…</a:t>
            </a:r>
            <a:br>
              <a:rPr lang="en-US" dirty="0"/>
            </a:br>
            <a:r>
              <a:rPr lang="en-US" dirty="0"/>
              <a:t>Patients</a:t>
            </a:r>
          </a:p>
        </p:txBody>
      </p:sp>
      <p:graphicFrame>
        <p:nvGraphicFramePr>
          <p:cNvPr id="4" name="Content Placeholder 2">
            <a:extLst>
              <a:ext uri="{FF2B5EF4-FFF2-40B4-BE49-F238E27FC236}">
                <a16:creationId xmlns:a16="http://schemas.microsoft.com/office/drawing/2014/main" id="{AD3DCDEE-26D7-4079-AB96-3756FC626260}"/>
              </a:ext>
            </a:extLst>
          </p:cNvPr>
          <p:cNvGraphicFramePr>
            <a:graphicFrameLocks/>
          </p:cNvGraphicFramePr>
          <p:nvPr>
            <p:extLst/>
          </p:nvPr>
        </p:nvGraphicFramePr>
        <p:xfrm>
          <a:off x="1724647" y="1577544"/>
          <a:ext cx="6639587" cy="4798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5EC63DF7-0321-4437-9EE5-EDF2E54BCBFE}"/>
              </a:ext>
            </a:extLst>
          </p:cNvPr>
          <p:cNvPicPr>
            <a:picLocks noChangeAspect="1"/>
          </p:cNvPicPr>
          <p:nvPr/>
        </p:nvPicPr>
        <p:blipFill>
          <a:blip r:embed="rId7">
            <a:duotone>
              <a:schemeClr val="accent1">
                <a:shade val="45000"/>
                <a:satMod val="135000"/>
              </a:schemeClr>
              <a:prstClr val="white"/>
            </a:duotone>
          </a:blip>
          <a:stretch>
            <a:fillRect/>
          </a:stretch>
        </p:blipFill>
        <p:spPr>
          <a:xfrm>
            <a:off x="9776291" y="2876496"/>
            <a:ext cx="858007" cy="1105008"/>
          </a:xfrm>
          <a:prstGeom prst="rect">
            <a:avLst/>
          </a:prstGeom>
        </p:spPr>
      </p:pic>
    </p:spTree>
    <p:extLst>
      <p:ext uri="{BB962C8B-B14F-4D97-AF65-F5344CB8AC3E}">
        <p14:creationId xmlns:p14="http://schemas.microsoft.com/office/powerpoint/2010/main" val="2559149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26357-BF85-4C2E-9969-465ABB3E6152}"/>
              </a:ext>
            </a:extLst>
          </p:cNvPr>
          <p:cNvSpPr>
            <a:spLocks noGrp="1"/>
          </p:cNvSpPr>
          <p:nvPr>
            <p:ph type="title"/>
          </p:nvPr>
        </p:nvSpPr>
        <p:spPr/>
        <p:txBody>
          <a:bodyPr/>
          <a:lstStyle/>
          <a:p>
            <a:r>
              <a:rPr lang="en-US" dirty="0"/>
              <a:t>How Will My Agency Help Me Prepare?</a:t>
            </a:r>
          </a:p>
        </p:txBody>
      </p:sp>
      <p:graphicFrame>
        <p:nvGraphicFramePr>
          <p:cNvPr id="4" name="Content Placeholder 2">
            <a:extLst>
              <a:ext uri="{FF2B5EF4-FFF2-40B4-BE49-F238E27FC236}">
                <a16:creationId xmlns:a16="http://schemas.microsoft.com/office/drawing/2014/main" id="{850D51FD-F96E-4F2C-9366-4B2B854BB356}"/>
              </a:ext>
            </a:extLst>
          </p:cNvPr>
          <p:cNvGraphicFramePr>
            <a:graphicFrameLocks/>
          </p:cNvGraphicFramePr>
          <p:nvPr>
            <p:extLst>
              <p:ext uri="{D42A27DB-BD31-4B8C-83A1-F6EECF244321}">
                <p14:modId xmlns:p14="http://schemas.microsoft.com/office/powerpoint/2010/main" val="1698676344"/>
              </p:ext>
            </p:extLst>
          </p:nvPr>
        </p:nvGraphicFramePr>
        <p:xfrm>
          <a:off x="-36093" y="1676401"/>
          <a:ext cx="12192000" cy="5105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7429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C0FBF0-9982-4505-8446-B768DDC11A65}"/>
              </a:ext>
            </a:extLst>
          </p:cNvPr>
          <p:cNvSpPr>
            <a:spLocks noGrp="1"/>
          </p:cNvSpPr>
          <p:nvPr>
            <p:ph type="title"/>
          </p:nvPr>
        </p:nvSpPr>
        <p:spPr/>
        <p:txBody>
          <a:bodyPr/>
          <a:lstStyle/>
          <a:p>
            <a:r>
              <a:rPr lang="en-US" dirty="0"/>
              <a:t>Additional Resources</a:t>
            </a:r>
          </a:p>
        </p:txBody>
      </p:sp>
      <p:sp>
        <p:nvSpPr>
          <p:cNvPr id="5" name="Content Placeholder 4">
            <a:extLst>
              <a:ext uri="{FF2B5EF4-FFF2-40B4-BE49-F238E27FC236}">
                <a16:creationId xmlns:a16="http://schemas.microsoft.com/office/drawing/2014/main" id="{A7464C17-BFA3-41FD-AEBE-2B3F9B2AC4E6}"/>
              </a:ext>
            </a:extLst>
          </p:cNvPr>
          <p:cNvSpPr>
            <a:spLocks noGrp="1"/>
          </p:cNvSpPr>
          <p:nvPr>
            <p:ph idx="1"/>
          </p:nvPr>
        </p:nvSpPr>
        <p:spPr>
          <a:xfrm>
            <a:off x="838200" y="1825624"/>
            <a:ext cx="8289758" cy="4817771"/>
          </a:xfrm>
        </p:spPr>
        <p:txBody>
          <a:bodyPr>
            <a:normAutofit fontScale="92500" lnSpcReduction="20000"/>
          </a:bodyPr>
          <a:lstStyle/>
          <a:p>
            <a:pPr marL="0" marR="0" indent="0">
              <a:lnSpc>
                <a:spcPct val="110000"/>
              </a:lnSpc>
              <a:spcBef>
                <a:spcPts val="0"/>
              </a:spcBef>
              <a:spcAft>
                <a:spcPts val="1200"/>
              </a:spcAft>
              <a:buNone/>
            </a:pPr>
            <a:r>
              <a:rPr lang="en-US" sz="1800" u="sng" dirty="0">
                <a:latin typeface="Calibri" panose="020F0502020204030204" pitchFamily="34" charset="0"/>
                <a:ea typeface="Calibri" panose="020F0502020204030204" pitchFamily="34" charset="0"/>
              </a:rPr>
              <a:t>Big Ideas Fast</a:t>
            </a:r>
            <a:r>
              <a:rPr lang="en-US" sz="1800" dirty="0">
                <a:latin typeface="Calibri" panose="020F0502020204030204" pitchFamily="34" charset="0"/>
                <a:ea typeface="Calibri" panose="020F0502020204030204" pitchFamily="34" charset="0"/>
              </a:rPr>
              <a:t> (2018): Brief videos, tailored to specific audiences, that distill complicated concepts into key messaging in just a few minutes.</a:t>
            </a:r>
          </a:p>
          <a:p>
            <a:pPr lvl="1">
              <a:lnSpc>
                <a:spcPct val="110000"/>
              </a:lnSpc>
              <a:spcBef>
                <a:spcPts val="0"/>
              </a:spcBef>
              <a:spcAft>
                <a:spcPts val="600"/>
              </a:spcAft>
            </a:pPr>
            <a:r>
              <a:rPr lang="en-US" sz="1700" dirty="0">
                <a:latin typeface="Calibri" panose="020F0502020204030204" pitchFamily="34" charset="0"/>
                <a:ea typeface="Calibri" panose="020F0502020204030204" pitchFamily="34" charset="0"/>
                <a:hlinkClick r:id="rId3"/>
              </a:rPr>
              <a:t>Value-based Payments for Administrators</a:t>
            </a:r>
            <a:endParaRPr lang="en-US" sz="1700" dirty="0">
              <a:latin typeface="Calibri" panose="020F0502020204030204" pitchFamily="34" charset="0"/>
              <a:ea typeface="Calibri" panose="020F0502020204030204" pitchFamily="34" charset="0"/>
            </a:endParaRPr>
          </a:p>
          <a:p>
            <a:pPr lvl="1">
              <a:lnSpc>
                <a:spcPct val="110000"/>
              </a:lnSpc>
              <a:spcBef>
                <a:spcPts val="0"/>
              </a:spcBef>
              <a:spcAft>
                <a:spcPts val="1200"/>
              </a:spcAft>
            </a:pPr>
            <a:r>
              <a:rPr lang="en-US" sz="1700" dirty="0">
                <a:latin typeface="Calibri" panose="020F0502020204030204" pitchFamily="34" charset="0"/>
                <a:ea typeface="Calibri" panose="020F0502020204030204" pitchFamily="34" charset="0"/>
                <a:hlinkClick r:id="rId4"/>
              </a:rPr>
              <a:t>Value-based Payments for Clinicians</a:t>
            </a:r>
            <a:endParaRPr lang="en-US" sz="1700" dirty="0">
              <a:latin typeface="Calibri" panose="020F0502020204030204" pitchFamily="34" charset="0"/>
              <a:ea typeface="Calibri" panose="020F0502020204030204" pitchFamily="34" charset="0"/>
            </a:endParaRPr>
          </a:p>
          <a:p>
            <a:pPr marL="0" marR="0" indent="0">
              <a:spcBef>
                <a:spcPts val="0"/>
              </a:spcBef>
              <a:spcAft>
                <a:spcPts val="1200"/>
              </a:spcAft>
              <a:buNone/>
            </a:pPr>
            <a:r>
              <a:rPr lang="en-US" sz="1800" u="sng" dirty="0">
                <a:latin typeface="Calibri" panose="020F0502020204030204" pitchFamily="34" charset="0"/>
                <a:ea typeface="Calibri" panose="020F0502020204030204" pitchFamily="34" charset="0"/>
                <a:hlinkClick r:id="rId5"/>
              </a:rPr>
              <a:t>Creeping and Leaping from Payment for Volume to Payment for Value</a:t>
            </a:r>
            <a:r>
              <a:rPr lang="en-US" sz="1800" dirty="0">
                <a:latin typeface="Calibri" panose="020F0502020204030204" pitchFamily="34" charset="0"/>
                <a:ea typeface="Calibri" panose="020F0502020204030204" pitchFamily="34" charset="0"/>
              </a:rPr>
              <a:t> (2014): An overview of the service delivery and payment models that are emerging for behavioral health providers as health reform continues to unfold.</a:t>
            </a:r>
          </a:p>
          <a:p>
            <a:pPr marL="0" marR="0" indent="0">
              <a:spcBef>
                <a:spcPts val="0"/>
              </a:spcBef>
              <a:spcAft>
                <a:spcPts val="1200"/>
              </a:spcAft>
              <a:buNone/>
            </a:pPr>
            <a:r>
              <a:rPr lang="en-US" sz="1800" dirty="0">
                <a:latin typeface="Calibri" panose="020F0502020204030204" pitchFamily="34" charset="0"/>
                <a:ea typeface="Calibri" panose="020F0502020204030204" pitchFamily="34" charset="0"/>
                <a:hlinkClick r:id="rId6"/>
              </a:rPr>
              <a:t>HCP-LAN Alternative Payment Model (APM) Framework</a:t>
            </a:r>
            <a:r>
              <a:rPr lang="en-US" sz="1800" dirty="0">
                <a:latin typeface="Calibri" panose="020F0502020204030204" pitchFamily="34" charset="0"/>
                <a:ea typeface="Calibri" panose="020F0502020204030204" pitchFamily="34" charset="0"/>
              </a:rPr>
              <a:t> (2017): A framework designed by Health Care Payment Learning &amp; Action Network to establish a common structure upon which payment reform progress can be measured.</a:t>
            </a:r>
            <a:endParaRPr lang="en-US" sz="1800" dirty="0">
              <a:latin typeface="Calibri" panose="020F0502020204030204" pitchFamily="34" charset="0"/>
            </a:endParaRPr>
          </a:p>
          <a:p>
            <a:pPr marL="0" marR="0" indent="0">
              <a:spcBef>
                <a:spcPts val="0"/>
              </a:spcBef>
              <a:spcAft>
                <a:spcPts val="1200"/>
              </a:spcAft>
              <a:buNone/>
            </a:pPr>
            <a:r>
              <a:rPr lang="en-US" sz="1800" u="sng" dirty="0">
                <a:latin typeface="Calibri" panose="020F0502020204030204" pitchFamily="34" charset="0"/>
                <a:ea typeface="Calibri" panose="020F0502020204030204" pitchFamily="34" charset="0"/>
                <a:hlinkClick r:id="rId7"/>
              </a:rPr>
              <a:t>New York State Roadmap for Medicaid Payment Reform Annual Update</a:t>
            </a:r>
            <a:r>
              <a:rPr lang="en-US" sz="1800" dirty="0">
                <a:latin typeface="Calibri" panose="020F0502020204030204" pitchFamily="34" charset="0"/>
                <a:ea typeface="Calibri" panose="020F0502020204030204" pitchFamily="34" charset="0"/>
              </a:rPr>
              <a:t> (2017): A roadmap that defines what arrangements constitute value-based agreements in New York State, including best practices and lessons learned.</a:t>
            </a:r>
            <a:endParaRPr lang="en-US" sz="1800" dirty="0">
              <a:latin typeface="Calibri" panose="020F0502020204030204" pitchFamily="34" charset="0"/>
            </a:endParaRPr>
          </a:p>
          <a:p>
            <a:pPr marL="0" marR="0" indent="0">
              <a:spcBef>
                <a:spcPts val="0"/>
              </a:spcBef>
              <a:spcAft>
                <a:spcPts val="1200"/>
              </a:spcAft>
              <a:buNone/>
            </a:pPr>
            <a:r>
              <a:rPr lang="en-US" sz="1800" u="sng" dirty="0">
                <a:latin typeface="Calibri" panose="020F0502020204030204" pitchFamily="34" charset="0"/>
                <a:ea typeface="Calibri" panose="020F0502020204030204" pitchFamily="34" charset="0"/>
                <a:hlinkClick r:id="rId8"/>
              </a:rPr>
              <a:t>Value-Based Payment Planning Guide</a:t>
            </a:r>
            <a:r>
              <a:rPr lang="en-US" sz="1800" dirty="0">
                <a:latin typeface="Calibri" panose="020F0502020204030204" pitchFamily="34" charset="0"/>
                <a:ea typeface="Calibri" panose="020F0502020204030204" pitchFamily="34" charset="0"/>
              </a:rPr>
              <a:t> (2017): A guide for provider organizations to create a systematic approach toward value-based payment transformation.</a:t>
            </a:r>
          </a:p>
          <a:p>
            <a:pPr marL="0" marR="0" indent="0">
              <a:spcBef>
                <a:spcPts val="0"/>
              </a:spcBef>
              <a:spcAft>
                <a:spcPts val="600"/>
              </a:spcAft>
              <a:buNone/>
            </a:pPr>
            <a:r>
              <a:rPr lang="en-US" sz="1800" u="sng" dirty="0">
                <a:latin typeface="Calibri" panose="020F0502020204030204" pitchFamily="34" charset="0"/>
                <a:ea typeface="Calibri" panose="020F0502020204030204" pitchFamily="34" charset="0"/>
                <a:hlinkClick r:id="rId9"/>
              </a:rPr>
              <a:t>Risk Stratification Tool</a:t>
            </a:r>
            <a:r>
              <a:rPr lang="en-US" sz="1800" dirty="0">
                <a:latin typeface="Calibri" panose="020F0502020204030204" pitchFamily="34" charset="0"/>
                <a:ea typeface="Calibri" panose="020F0502020204030204" pitchFamily="34" charset="0"/>
              </a:rPr>
              <a:t> and </a:t>
            </a:r>
            <a:r>
              <a:rPr lang="en-US" sz="1800" u="sng" dirty="0">
                <a:latin typeface="Calibri" panose="020F0502020204030204" pitchFamily="34" charset="0"/>
                <a:ea typeface="Calibri" panose="020F0502020204030204" pitchFamily="34" charset="0"/>
                <a:hlinkClick r:id="rId10"/>
              </a:rPr>
              <a:t>User Guide</a:t>
            </a:r>
            <a:r>
              <a:rPr lang="en-US" sz="1800" dirty="0">
                <a:latin typeface="Calibri" panose="020F0502020204030204" pitchFamily="34" charset="0"/>
                <a:ea typeface="Calibri" panose="020F0502020204030204" pitchFamily="34" charset="0"/>
              </a:rPr>
              <a:t> (2017): A tool that helps users take a population health management approach to both clinical care and business operations, and determine value as defined by patient health outcomes and cost of care.</a:t>
            </a:r>
          </a:p>
        </p:txBody>
      </p:sp>
      <p:pic>
        <p:nvPicPr>
          <p:cNvPr id="6" name="Picture 5">
            <a:extLst>
              <a:ext uri="{FF2B5EF4-FFF2-40B4-BE49-F238E27FC236}">
                <a16:creationId xmlns:a16="http://schemas.microsoft.com/office/drawing/2014/main" id="{06641B4D-80AF-4EAC-AF4A-E7DB0BF7E551}"/>
              </a:ext>
            </a:extLst>
          </p:cNvPr>
          <p:cNvPicPr>
            <a:picLocks noChangeAspect="1"/>
          </p:cNvPicPr>
          <p:nvPr/>
        </p:nvPicPr>
        <p:blipFill rotWithShape="1">
          <a:blip r:embed="rId11">
            <a:duotone>
              <a:schemeClr val="accent1">
                <a:shade val="45000"/>
                <a:satMod val="135000"/>
              </a:schemeClr>
              <a:prstClr val="white"/>
            </a:duotone>
          </a:blip>
          <a:srcRect l="24333" r="23929"/>
          <a:stretch/>
        </p:blipFill>
        <p:spPr>
          <a:xfrm>
            <a:off x="9702500" y="2928376"/>
            <a:ext cx="986712" cy="1001247"/>
          </a:xfrm>
          <a:prstGeom prst="rect">
            <a:avLst/>
          </a:prstGeom>
        </p:spPr>
      </p:pic>
    </p:spTree>
    <p:extLst>
      <p:ext uri="{BB962C8B-B14F-4D97-AF65-F5344CB8AC3E}">
        <p14:creationId xmlns:p14="http://schemas.microsoft.com/office/powerpoint/2010/main" val="2036140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3DCB-0A5E-4B5B-88D7-FB128BBB1C5F}"/>
              </a:ext>
            </a:extLst>
          </p:cNvPr>
          <p:cNvSpPr>
            <a:spLocks noGrp="1"/>
          </p:cNvSpPr>
          <p:nvPr>
            <p:ph type="title"/>
          </p:nvPr>
        </p:nvSpPr>
        <p:spPr/>
        <p:txBody>
          <a:bodyPr/>
          <a:lstStyle/>
          <a:p>
            <a:r>
              <a:rPr lang="en-US" dirty="0"/>
              <a:t>Discussion</a:t>
            </a:r>
          </a:p>
        </p:txBody>
      </p:sp>
      <p:pic>
        <p:nvPicPr>
          <p:cNvPr id="3" name="Content Placeholder 4" descr="A close up of a sign&#10;&#10;Description generated with very high confidence">
            <a:extLst>
              <a:ext uri="{FF2B5EF4-FFF2-40B4-BE49-F238E27FC236}">
                <a16:creationId xmlns:a16="http://schemas.microsoft.com/office/drawing/2014/main" id="{FCEAA0A5-A3A5-4229-A5C5-6A60F5079108}"/>
              </a:ext>
            </a:extLst>
          </p:cNvPr>
          <p:cNvPicPr>
            <a:picLocks noChangeAspect="1"/>
          </p:cNvPicPr>
          <p:nvPr/>
        </p:nvPicPr>
        <p:blipFill>
          <a:blip r:embed="rId3"/>
          <a:stretch>
            <a:fillRect/>
          </a:stretch>
        </p:blipFill>
        <p:spPr>
          <a:xfrm>
            <a:off x="2501900" y="2282655"/>
            <a:ext cx="7188199" cy="4384800"/>
          </a:xfrm>
          <a:prstGeom prst="rect">
            <a:avLst/>
          </a:prstGeom>
        </p:spPr>
      </p:pic>
    </p:spTree>
    <p:extLst>
      <p:ext uri="{BB962C8B-B14F-4D97-AF65-F5344CB8AC3E}">
        <p14:creationId xmlns:p14="http://schemas.microsoft.com/office/powerpoint/2010/main" val="224060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9CEABD-EF10-44AD-A9B1-5A3319F6EB77}"/>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id="{AB042E51-46D7-4B4E-9B07-A1D5E21EC6ED}"/>
              </a:ext>
            </a:extLst>
          </p:cNvPr>
          <p:cNvSpPr>
            <a:spLocks noGrp="1"/>
          </p:cNvSpPr>
          <p:nvPr>
            <p:ph idx="1"/>
          </p:nvPr>
        </p:nvSpPr>
        <p:spPr/>
        <p:txBody>
          <a:bodyPr/>
          <a:lstStyle/>
          <a:p>
            <a:pPr marL="0" indent="0" fontAlgn="ctr">
              <a:buNone/>
            </a:pPr>
            <a:r>
              <a:rPr lang="en-US" dirty="0"/>
              <a:t>This resource</a:t>
            </a:r>
            <a:r>
              <a:rPr lang="en-US" i="1" dirty="0"/>
              <a:t>, Understanding Value-based Payment: A Primer for Staff</a:t>
            </a:r>
            <a:r>
              <a:rPr lang="en-US" dirty="0"/>
              <a:t>, was developed by the National Council for Behavioral Health with funding from the U.S. Department of Health &amp; Human Services (HHS), Centers for Medicare &amp; Medicaid Services (Funding Opportunity Number: CMS-1L1-15-003). </a:t>
            </a:r>
          </a:p>
          <a:p>
            <a:pPr marL="0" indent="0" fontAlgn="ctr">
              <a:buNone/>
            </a:pPr>
            <a:endParaRPr lang="en-US" dirty="0"/>
          </a:p>
          <a:p>
            <a:pPr marL="0" indent="0" fontAlgn="ctr">
              <a:buNone/>
            </a:pPr>
            <a:r>
              <a:rPr lang="en-US" dirty="0"/>
              <a:t>Disclaimer: The contents provided are solely the responsibility of the authors and do not necessarily represent the official views of HHS or any of its agencies.</a:t>
            </a:r>
          </a:p>
        </p:txBody>
      </p:sp>
    </p:spTree>
    <p:extLst>
      <p:ext uri="{BB962C8B-B14F-4D97-AF65-F5344CB8AC3E}">
        <p14:creationId xmlns:p14="http://schemas.microsoft.com/office/powerpoint/2010/main" val="3429325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202-30AA-4F82-841C-A28C27D4BD4F}"/>
              </a:ext>
            </a:extLst>
          </p:cNvPr>
          <p:cNvSpPr>
            <a:spLocks noGrp="1"/>
          </p:cNvSpPr>
          <p:nvPr>
            <p:ph type="title"/>
          </p:nvPr>
        </p:nvSpPr>
        <p:spPr/>
        <p:txBody>
          <a:bodyPr>
            <a:normAutofit fontScale="90000"/>
          </a:bodyPr>
          <a:lstStyle/>
          <a:p>
            <a:r>
              <a:rPr lang="en-US" dirty="0">
                <a:solidFill>
                  <a:srgbClr val="FFFFFF"/>
                </a:solidFill>
              </a:rPr>
              <a:t>Understanding Value-</a:t>
            </a:r>
            <a:r>
              <a:rPr lang="en-US" dirty="0"/>
              <a:t>b</a:t>
            </a:r>
            <a:r>
              <a:rPr lang="en-US" dirty="0">
                <a:solidFill>
                  <a:srgbClr val="FFFFFF"/>
                </a:solidFill>
              </a:rPr>
              <a:t>ased Payment </a:t>
            </a:r>
            <a:endParaRPr lang="en-US" dirty="0"/>
          </a:p>
        </p:txBody>
      </p:sp>
      <p:sp>
        <p:nvSpPr>
          <p:cNvPr id="3" name="Subtitle 2">
            <a:extLst>
              <a:ext uri="{FF2B5EF4-FFF2-40B4-BE49-F238E27FC236}">
                <a16:creationId xmlns:a16="http://schemas.microsoft.com/office/drawing/2014/main" id="{2C6B2287-DEFA-4942-895C-4C3407ED247E}"/>
              </a:ext>
            </a:extLst>
          </p:cNvPr>
          <p:cNvSpPr>
            <a:spLocks noGrp="1"/>
          </p:cNvSpPr>
          <p:nvPr>
            <p:ph type="subTitle" idx="1"/>
          </p:nvPr>
        </p:nvSpPr>
        <p:spPr/>
        <p:txBody>
          <a:bodyPr/>
          <a:lstStyle/>
          <a:p>
            <a:r>
              <a:rPr lang="en-US" dirty="0">
                <a:solidFill>
                  <a:srgbClr val="FFFFFF"/>
                </a:solidFill>
              </a:rPr>
              <a:t>A Primer for Staff</a:t>
            </a:r>
          </a:p>
        </p:txBody>
      </p:sp>
      <p:sp>
        <p:nvSpPr>
          <p:cNvPr id="4" name="TextBox 3">
            <a:extLst>
              <a:ext uri="{FF2B5EF4-FFF2-40B4-BE49-F238E27FC236}">
                <a16:creationId xmlns:a16="http://schemas.microsoft.com/office/drawing/2014/main" id="{F818DD0F-87E8-4B9D-8E80-32B85AD28880}"/>
              </a:ext>
            </a:extLst>
          </p:cNvPr>
          <p:cNvSpPr txBox="1"/>
          <p:nvPr/>
        </p:nvSpPr>
        <p:spPr>
          <a:xfrm>
            <a:off x="1074820" y="3107333"/>
            <a:ext cx="1921397" cy="923330"/>
          </a:xfrm>
          <a:prstGeom prst="rect">
            <a:avLst/>
          </a:prstGeom>
          <a:solidFill>
            <a:srgbClr val="FFFF00"/>
          </a:solidFill>
        </p:spPr>
        <p:txBody>
          <a:bodyPr wrap="square" rtlCol="0">
            <a:spAutoFit/>
          </a:bodyPr>
          <a:lstStyle/>
          <a:p>
            <a:r>
              <a:rPr lang="en-US" dirty="0"/>
              <a:t>Placeholder for your Agency’s Logo</a:t>
            </a:r>
          </a:p>
        </p:txBody>
      </p:sp>
    </p:spTree>
    <p:extLst>
      <p:ext uri="{BB962C8B-B14F-4D97-AF65-F5344CB8AC3E}">
        <p14:creationId xmlns:p14="http://schemas.microsoft.com/office/powerpoint/2010/main" val="325156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69DA9-4355-4BEB-A9AA-C3CB5C3D6343}"/>
              </a:ext>
            </a:extLst>
          </p:cNvPr>
          <p:cNvSpPr>
            <a:spLocks noGrp="1"/>
          </p:cNvSpPr>
          <p:nvPr>
            <p:ph type="title"/>
          </p:nvPr>
        </p:nvSpPr>
        <p:spPr/>
        <p:txBody>
          <a:bodyPr/>
          <a:lstStyle/>
          <a:p>
            <a:r>
              <a:rPr lang="en-US" dirty="0"/>
              <a:t>Why Are We Doing This Training?</a:t>
            </a:r>
          </a:p>
        </p:txBody>
      </p:sp>
      <p:graphicFrame>
        <p:nvGraphicFramePr>
          <p:cNvPr id="4" name="Content Placeholder 2">
            <a:extLst>
              <a:ext uri="{FF2B5EF4-FFF2-40B4-BE49-F238E27FC236}">
                <a16:creationId xmlns:a16="http://schemas.microsoft.com/office/drawing/2014/main" id="{A8888B7A-959F-4B24-BD82-C0E076159D82}"/>
              </a:ext>
            </a:extLst>
          </p:cNvPr>
          <p:cNvGraphicFramePr>
            <a:graphicFrameLocks/>
          </p:cNvGraphicFramePr>
          <p:nvPr>
            <p:extLst>
              <p:ext uri="{D42A27DB-BD31-4B8C-83A1-F6EECF244321}">
                <p14:modId xmlns:p14="http://schemas.microsoft.com/office/powerpoint/2010/main" val="4265223547"/>
              </p:ext>
            </p:extLst>
          </p:nvPr>
        </p:nvGraphicFramePr>
        <p:xfrm>
          <a:off x="416636" y="1988175"/>
          <a:ext cx="11358727" cy="4469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9264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33E48-9670-4D42-AA77-913F8828C49F}"/>
              </a:ext>
            </a:extLst>
          </p:cNvPr>
          <p:cNvSpPr>
            <a:spLocks noGrp="1"/>
          </p:cNvSpPr>
          <p:nvPr>
            <p:ph type="title"/>
          </p:nvPr>
        </p:nvSpPr>
        <p:spPr/>
        <p:txBody>
          <a:bodyPr>
            <a:normAutofit fontScale="90000"/>
          </a:bodyPr>
          <a:lstStyle/>
          <a:p>
            <a:r>
              <a:rPr lang="en-US" dirty="0"/>
              <a:t>VBP Opportunity for Behavioral Health</a:t>
            </a:r>
          </a:p>
        </p:txBody>
      </p:sp>
      <p:sp>
        <p:nvSpPr>
          <p:cNvPr id="3" name="Content Placeholder 2">
            <a:extLst>
              <a:ext uri="{FF2B5EF4-FFF2-40B4-BE49-F238E27FC236}">
                <a16:creationId xmlns:a16="http://schemas.microsoft.com/office/drawing/2014/main" id="{FB868853-6BAB-4DC9-84FA-F0C4A1FE8875}"/>
              </a:ext>
            </a:extLst>
          </p:cNvPr>
          <p:cNvSpPr>
            <a:spLocks noGrp="1"/>
          </p:cNvSpPr>
          <p:nvPr>
            <p:ph idx="1"/>
          </p:nvPr>
        </p:nvSpPr>
        <p:spPr>
          <a:xfrm>
            <a:off x="838200" y="1825625"/>
            <a:ext cx="8289758" cy="4667250"/>
          </a:xfrm>
        </p:spPr>
        <p:txBody>
          <a:bodyPr>
            <a:normAutofit/>
          </a:bodyPr>
          <a:lstStyle/>
          <a:p>
            <a:r>
              <a:rPr lang="en-US" sz="2600" dirty="0"/>
              <a:t>VBP is a significant opportunity for providers of behavioral health services, given that:</a:t>
            </a:r>
          </a:p>
          <a:p>
            <a:pPr lvl="1"/>
            <a:r>
              <a:rPr lang="en-US" dirty="0"/>
              <a:t>Total spending per person for individuals with a behavioral health diagnosis is nearly four times higher than for those without.</a:t>
            </a:r>
          </a:p>
          <a:p>
            <a:pPr lvl="1"/>
            <a:r>
              <a:rPr lang="en-US" dirty="0"/>
              <a:t>20 percent of Medicaid enrollees who have a behavioral health diagnosis account for almost half of total Medicaid expenditures.</a:t>
            </a:r>
          </a:p>
          <a:p>
            <a:pPr lvl="1"/>
            <a:r>
              <a:rPr lang="en-US" dirty="0"/>
              <a:t>Many people with serious behavioral health disorders have a substantial number of comorbid acute or chronic medical conditions.</a:t>
            </a:r>
          </a:p>
        </p:txBody>
      </p:sp>
      <p:pic>
        <p:nvPicPr>
          <p:cNvPr id="4" name="Picture 3">
            <a:extLst>
              <a:ext uri="{FF2B5EF4-FFF2-40B4-BE49-F238E27FC236}">
                <a16:creationId xmlns:a16="http://schemas.microsoft.com/office/drawing/2014/main" id="{ECF67763-A5F7-40FE-B8F4-C20B4E1827F7}"/>
              </a:ext>
            </a:extLst>
          </p:cNvPr>
          <p:cNvPicPr>
            <a:picLocks noChangeAspect="1"/>
          </p:cNvPicPr>
          <p:nvPr/>
        </p:nvPicPr>
        <p:blipFill rotWithShape="1">
          <a:blip r:embed="rId3">
            <a:duotone>
              <a:schemeClr val="accent1">
                <a:shade val="45000"/>
                <a:satMod val="135000"/>
              </a:schemeClr>
              <a:prstClr val="white"/>
            </a:duotone>
          </a:blip>
          <a:srcRect l="3666" t="14937" r="5762" b="5718"/>
          <a:stretch/>
        </p:blipFill>
        <p:spPr>
          <a:xfrm>
            <a:off x="9619087" y="3015657"/>
            <a:ext cx="1106526" cy="969354"/>
          </a:xfrm>
          <a:prstGeom prst="rect">
            <a:avLst/>
          </a:prstGeom>
          <a:ln>
            <a:noFill/>
          </a:ln>
        </p:spPr>
      </p:pic>
    </p:spTree>
    <p:extLst>
      <p:ext uri="{BB962C8B-B14F-4D97-AF65-F5344CB8AC3E}">
        <p14:creationId xmlns:p14="http://schemas.microsoft.com/office/powerpoint/2010/main" val="745530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037003E-3471-424D-BDF3-02C3DFB73397}"/>
              </a:ext>
            </a:extLst>
          </p:cNvPr>
          <p:cNvSpPr>
            <a:spLocks noGrp="1"/>
          </p:cNvSpPr>
          <p:nvPr>
            <p:ph type="title"/>
          </p:nvPr>
        </p:nvSpPr>
        <p:spPr>
          <a:xfrm>
            <a:off x="1" y="114300"/>
            <a:ext cx="12192000" cy="1380671"/>
          </a:xfrm>
        </p:spPr>
        <p:txBody>
          <a:bodyPr>
            <a:noAutofit/>
          </a:bodyPr>
          <a:lstStyle/>
          <a:p>
            <a:r>
              <a:rPr lang="en-US" dirty="0"/>
              <a:t>Fee-for-Service (FFS) vs. Value-based Payment (VBP)</a:t>
            </a:r>
          </a:p>
        </p:txBody>
      </p:sp>
      <p:sp>
        <p:nvSpPr>
          <p:cNvPr id="8" name="Text Placeholder 2">
            <a:extLst>
              <a:ext uri="{FF2B5EF4-FFF2-40B4-BE49-F238E27FC236}">
                <a16:creationId xmlns:a16="http://schemas.microsoft.com/office/drawing/2014/main" id="{A4CDC2A3-6230-4336-94E9-9D0DD3B2CAD4}"/>
              </a:ext>
            </a:extLst>
          </p:cNvPr>
          <p:cNvSpPr txBox="1">
            <a:spLocks/>
          </p:cNvSpPr>
          <p:nvPr/>
        </p:nvSpPr>
        <p:spPr>
          <a:xfrm>
            <a:off x="839788" y="1694733"/>
            <a:ext cx="4777241" cy="549703"/>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57785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263650" indent="-16827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600200" indent="-16827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FFS: Incentive for Volume</a:t>
            </a:r>
          </a:p>
        </p:txBody>
      </p:sp>
      <p:sp>
        <p:nvSpPr>
          <p:cNvPr id="9" name="Text Placeholder 4">
            <a:extLst>
              <a:ext uri="{FF2B5EF4-FFF2-40B4-BE49-F238E27FC236}">
                <a16:creationId xmlns:a16="http://schemas.microsoft.com/office/drawing/2014/main" id="{6CA7A1CC-D5A8-46F9-AE4C-9FAD4E74D286}"/>
              </a:ext>
            </a:extLst>
          </p:cNvPr>
          <p:cNvSpPr txBox="1">
            <a:spLocks/>
          </p:cNvSpPr>
          <p:nvPr/>
        </p:nvSpPr>
        <p:spPr>
          <a:xfrm>
            <a:off x="6172200" y="1694733"/>
            <a:ext cx="5183188" cy="549703"/>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57785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263650" indent="-16827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600200" indent="-16827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VBP: Incentive for Value</a:t>
            </a:r>
          </a:p>
        </p:txBody>
      </p:sp>
      <p:graphicFrame>
        <p:nvGraphicFramePr>
          <p:cNvPr id="10" name="Content Placeholder 8">
            <a:extLst>
              <a:ext uri="{FF2B5EF4-FFF2-40B4-BE49-F238E27FC236}">
                <a16:creationId xmlns:a16="http://schemas.microsoft.com/office/drawing/2014/main" id="{46799D8D-8A83-46FA-8890-F94F2652F2E9}"/>
              </a:ext>
            </a:extLst>
          </p:cNvPr>
          <p:cNvGraphicFramePr>
            <a:graphicFrameLocks/>
          </p:cNvGraphicFramePr>
          <p:nvPr>
            <p:extLst/>
          </p:nvPr>
        </p:nvGraphicFramePr>
        <p:xfrm>
          <a:off x="839788" y="2794189"/>
          <a:ext cx="4777241" cy="35879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Content Placeholder 3">
            <a:extLst>
              <a:ext uri="{FF2B5EF4-FFF2-40B4-BE49-F238E27FC236}">
                <a16:creationId xmlns:a16="http://schemas.microsoft.com/office/drawing/2014/main" id="{8A94A492-4960-4833-B086-6679059F307C}"/>
              </a:ext>
            </a:extLst>
          </p:cNvPr>
          <p:cNvGraphicFramePr>
            <a:graphicFrameLocks/>
          </p:cNvGraphicFramePr>
          <p:nvPr>
            <p:extLst>
              <p:ext uri="{D42A27DB-BD31-4B8C-83A1-F6EECF244321}">
                <p14:modId xmlns:p14="http://schemas.microsoft.com/office/powerpoint/2010/main" val="3563963488"/>
              </p:ext>
            </p:extLst>
          </p:nvPr>
        </p:nvGraphicFramePr>
        <p:xfrm>
          <a:off x="6172200" y="2697579"/>
          <a:ext cx="5183188" cy="36845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52836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dgm id="{E7ACB1DD-152E-4F4E-9F06-9D5649EEFAF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dgm id="{4BEF8B1C-2913-440D-8D64-20544E2B73F2}"/>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graphicEl>
                                              <a:dgm id="{4917B154-6EA5-4A75-B50E-940CC11E7F7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graphicEl>
                                              <a:dgm id="{446119B6-98E3-4E15-9D0C-A7E5ED668407}"/>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graphicEl>
                                              <a:dgm id="{6B347A9B-F2EA-4801-8EB6-4C5BDAC3EF2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842C-220F-47DF-B9DB-7B3820EE1EB4}"/>
              </a:ext>
            </a:extLst>
          </p:cNvPr>
          <p:cNvSpPr>
            <a:spLocks noGrp="1"/>
          </p:cNvSpPr>
          <p:nvPr>
            <p:ph type="title"/>
          </p:nvPr>
        </p:nvSpPr>
        <p:spPr/>
        <p:txBody>
          <a:bodyPr/>
          <a:lstStyle/>
          <a:p>
            <a:r>
              <a:rPr lang="en-US" dirty="0"/>
              <a:t>The Drivers of VBP: The “Quadruple Aim”</a:t>
            </a:r>
          </a:p>
        </p:txBody>
      </p:sp>
      <p:graphicFrame>
        <p:nvGraphicFramePr>
          <p:cNvPr id="3" name="Content Placeholder 5">
            <a:extLst>
              <a:ext uri="{FF2B5EF4-FFF2-40B4-BE49-F238E27FC236}">
                <a16:creationId xmlns:a16="http://schemas.microsoft.com/office/drawing/2014/main" id="{6B284E0D-635C-4606-BBB1-2F6F5D339C59}"/>
              </a:ext>
            </a:extLst>
          </p:cNvPr>
          <p:cNvGraphicFramePr>
            <a:graphicFrameLocks/>
          </p:cNvGraphicFramePr>
          <p:nvPr>
            <p:extLst/>
          </p:nvPr>
        </p:nvGraphicFramePr>
        <p:xfrm>
          <a:off x="994611" y="2155909"/>
          <a:ext cx="10202778" cy="5167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0577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B1154-30D3-4FBE-89B5-6267FD2E9F69}"/>
              </a:ext>
            </a:extLst>
          </p:cNvPr>
          <p:cNvSpPr>
            <a:spLocks noGrp="1"/>
          </p:cNvSpPr>
          <p:nvPr>
            <p:ph type="title"/>
          </p:nvPr>
        </p:nvSpPr>
        <p:spPr/>
        <p:txBody>
          <a:bodyPr>
            <a:noAutofit/>
          </a:bodyPr>
          <a:lstStyle/>
          <a:p>
            <a:r>
              <a:rPr lang="en-US" dirty="0"/>
              <a:t>Examples of Common Quality Domains </a:t>
            </a:r>
            <a:br>
              <a:rPr lang="en-US" dirty="0"/>
            </a:br>
            <a:r>
              <a:rPr lang="en-US" dirty="0"/>
              <a:t>and Metrics Used in VBP</a:t>
            </a:r>
          </a:p>
        </p:txBody>
      </p:sp>
      <p:graphicFrame>
        <p:nvGraphicFramePr>
          <p:cNvPr id="3" name="Content Placeholder 3">
            <a:extLst>
              <a:ext uri="{FF2B5EF4-FFF2-40B4-BE49-F238E27FC236}">
                <a16:creationId xmlns:a16="http://schemas.microsoft.com/office/drawing/2014/main" id="{F8770459-5FB6-4089-9DD8-388D2532CF97}"/>
              </a:ext>
            </a:extLst>
          </p:cNvPr>
          <p:cNvGraphicFramePr>
            <a:graphicFrameLocks/>
          </p:cNvGraphicFramePr>
          <p:nvPr>
            <p:extLst>
              <p:ext uri="{D42A27DB-BD31-4B8C-83A1-F6EECF244321}">
                <p14:modId xmlns:p14="http://schemas.microsoft.com/office/powerpoint/2010/main" val="3528996707"/>
              </p:ext>
            </p:extLst>
          </p:nvPr>
        </p:nvGraphicFramePr>
        <p:xfrm>
          <a:off x="433137" y="1993232"/>
          <a:ext cx="11325726" cy="4501635"/>
        </p:xfrm>
        <a:graphic>
          <a:graphicData uri="http://schemas.openxmlformats.org/drawingml/2006/table">
            <a:tbl>
              <a:tblPr firstRow="1" bandRow="1">
                <a:tableStyleId>{5C22544A-7EE6-4342-B048-85BDC9FD1C3A}</a:tableStyleId>
              </a:tblPr>
              <a:tblGrid>
                <a:gridCol w="5443544">
                  <a:extLst>
                    <a:ext uri="{9D8B030D-6E8A-4147-A177-3AD203B41FA5}">
                      <a16:colId xmlns:a16="http://schemas.microsoft.com/office/drawing/2014/main" val="567993726"/>
                    </a:ext>
                  </a:extLst>
                </a:gridCol>
                <a:gridCol w="5882182">
                  <a:extLst>
                    <a:ext uri="{9D8B030D-6E8A-4147-A177-3AD203B41FA5}">
                      <a16:colId xmlns:a16="http://schemas.microsoft.com/office/drawing/2014/main" val="718048773"/>
                    </a:ext>
                  </a:extLst>
                </a:gridCol>
              </a:tblGrid>
              <a:tr h="409281">
                <a:tc>
                  <a:txBody>
                    <a:bodyPr/>
                    <a:lstStyle/>
                    <a:p>
                      <a:r>
                        <a:rPr lang="en-US" sz="2400" dirty="0"/>
                        <a:t>Domains</a:t>
                      </a:r>
                    </a:p>
                  </a:txBody>
                  <a:tcPr marL="90206" marR="90206" marT="45103" marB="45103"/>
                </a:tc>
                <a:tc>
                  <a:txBody>
                    <a:bodyPr/>
                    <a:lstStyle/>
                    <a:p>
                      <a:r>
                        <a:rPr lang="en-US" sz="2400" dirty="0"/>
                        <a:t>Sample Metrics</a:t>
                      </a:r>
                    </a:p>
                  </a:txBody>
                  <a:tcPr marL="90206" marR="90206" marT="45103" marB="45103"/>
                </a:tc>
                <a:extLst>
                  <a:ext uri="{0D108BD9-81ED-4DB2-BD59-A6C34878D82A}">
                    <a16:rowId xmlns:a16="http://schemas.microsoft.com/office/drawing/2014/main" val="3075172448"/>
                  </a:ext>
                </a:extLst>
              </a:tr>
              <a:tr h="12464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Reducing overall health care costs (e.g., unnecessary or avoidable ED utilization and/or hospitalization/readmissions)</a:t>
                      </a:r>
                    </a:p>
                  </a:txBody>
                  <a:tcPr marL="90206" marR="90206" marT="45103" marB="45103" anchor="ctr"/>
                </a:tc>
                <a:tc>
                  <a:txBody>
                    <a:bodyPr/>
                    <a:lstStyle/>
                    <a:p>
                      <a:r>
                        <a:rPr lang="en-US" sz="2000" dirty="0"/>
                        <a:t>%</a:t>
                      </a:r>
                      <a:r>
                        <a:rPr lang="en-US" sz="2000" dirty="0">
                          <a:solidFill>
                            <a:schemeClr val="tx1"/>
                          </a:solidFill>
                        </a:rPr>
                        <a:t> reduction </a:t>
                      </a:r>
                      <a:r>
                        <a:rPr lang="en-US" sz="2000" dirty="0"/>
                        <a:t>in unnecessary or avoidable ED utilization and/or hospitalization</a:t>
                      </a:r>
                    </a:p>
                  </a:txBody>
                  <a:tcPr marL="90206" marR="90206" marT="45103" marB="45103" anchor="ctr"/>
                </a:tc>
                <a:extLst>
                  <a:ext uri="{0D108BD9-81ED-4DB2-BD59-A6C34878D82A}">
                    <a16:rowId xmlns:a16="http://schemas.microsoft.com/office/drawing/2014/main" val="3585873341"/>
                  </a:ext>
                </a:extLst>
              </a:tr>
              <a:tr h="688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Improving health outcomes/specific clinical quality measures</a:t>
                      </a:r>
                    </a:p>
                  </a:txBody>
                  <a:tcPr marL="90206" marR="90206" marT="45103" marB="451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Improvements demonstrated in hemoglobin A1C, hypertension or depression </a:t>
                      </a:r>
                    </a:p>
                  </a:txBody>
                  <a:tcPr marL="90206" marR="90206" marT="45103" marB="45103" anchor="ctr"/>
                </a:tc>
                <a:extLst>
                  <a:ext uri="{0D108BD9-81ED-4DB2-BD59-A6C34878D82A}">
                    <a16:rowId xmlns:a16="http://schemas.microsoft.com/office/drawing/2014/main" val="2311180482"/>
                  </a:ext>
                </a:extLst>
              </a:tr>
              <a:tr h="688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Increasing access to care </a:t>
                      </a:r>
                    </a:p>
                  </a:txBody>
                  <a:tcPr marL="90206" marR="90206" marT="45103" marB="45103" anchor="ctr"/>
                </a:tc>
                <a:tc>
                  <a:txBody>
                    <a:bodyPr/>
                    <a:lstStyle/>
                    <a:p>
                      <a:r>
                        <a:rPr lang="en-US" sz="2000"/>
                        <a:t># days maximum between initial referral and appointment time</a:t>
                      </a:r>
                    </a:p>
                  </a:txBody>
                  <a:tcPr marL="90206" marR="90206" marT="45103" marB="45103" anchor="ctr"/>
                </a:tc>
                <a:extLst>
                  <a:ext uri="{0D108BD9-81ED-4DB2-BD59-A6C34878D82A}">
                    <a16:rowId xmlns:a16="http://schemas.microsoft.com/office/drawing/2014/main" val="796271888"/>
                  </a:ext>
                </a:extLst>
              </a:tr>
              <a:tr h="688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Patient satisfaction</a:t>
                      </a:r>
                    </a:p>
                  </a:txBody>
                  <a:tcPr marL="90206" marR="90206" marT="45103" marB="45103" anchor="ctr"/>
                </a:tc>
                <a:tc>
                  <a:txBody>
                    <a:bodyPr/>
                    <a:lstStyle/>
                    <a:p>
                      <a:r>
                        <a:rPr lang="en-US" sz="2000"/>
                        <a:t>% of patients indicate they are satisfied or very satisfied</a:t>
                      </a:r>
                    </a:p>
                  </a:txBody>
                  <a:tcPr marL="90206" marR="90206" marT="45103" marB="45103" anchor="ctr"/>
                </a:tc>
                <a:extLst>
                  <a:ext uri="{0D108BD9-81ED-4DB2-BD59-A6C34878D82A}">
                    <a16:rowId xmlns:a16="http://schemas.microsoft.com/office/drawing/2014/main" val="2408742119"/>
                  </a:ext>
                </a:extLst>
              </a:tr>
              <a:tr h="6587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Increasing safety and reducing risk</a:t>
                      </a:r>
                    </a:p>
                  </a:txBody>
                  <a:tcPr marL="90206" marR="90206" marT="45103" marB="45103" anchor="ctr"/>
                </a:tc>
                <a:tc>
                  <a:txBody>
                    <a:bodyPr/>
                    <a:lstStyle/>
                    <a:p>
                      <a:r>
                        <a:rPr lang="en-US" sz="2000" dirty="0"/>
                        <a:t>% of patients screened for suicide risk, SBIRT or risk of falls/home safety </a:t>
                      </a:r>
                    </a:p>
                  </a:txBody>
                  <a:tcPr marL="90206" marR="90206" marT="45103" marB="45103" anchor="ctr"/>
                </a:tc>
                <a:extLst>
                  <a:ext uri="{0D108BD9-81ED-4DB2-BD59-A6C34878D82A}">
                    <a16:rowId xmlns:a16="http://schemas.microsoft.com/office/drawing/2014/main" val="3149644894"/>
                  </a:ext>
                </a:extLst>
              </a:tr>
            </a:tbl>
          </a:graphicData>
        </a:graphic>
      </p:graphicFrame>
    </p:spTree>
    <p:extLst>
      <p:ext uri="{BB962C8B-B14F-4D97-AF65-F5344CB8AC3E}">
        <p14:creationId xmlns:p14="http://schemas.microsoft.com/office/powerpoint/2010/main" val="2483706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3CE6B-DEE1-44C0-BA19-2A3A8930546B}"/>
              </a:ext>
            </a:extLst>
          </p:cNvPr>
          <p:cNvSpPr>
            <a:spLocks noGrp="1"/>
          </p:cNvSpPr>
          <p:nvPr>
            <p:ph type="title"/>
          </p:nvPr>
        </p:nvSpPr>
        <p:spPr/>
        <p:txBody>
          <a:bodyPr>
            <a:normAutofit fontScale="90000"/>
          </a:bodyPr>
          <a:lstStyle/>
          <a:p>
            <a:r>
              <a:rPr lang="en-US" dirty="0"/>
              <a:t>VBP and Population Health Management</a:t>
            </a:r>
          </a:p>
        </p:txBody>
      </p:sp>
      <p:sp>
        <p:nvSpPr>
          <p:cNvPr id="3" name="Content Placeholder 2">
            <a:extLst>
              <a:ext uri="{FF2B5EF4-FFF2-40B4-BE49-F238E27FC236}">
                <a16:creationId xmlns:a16="http://schemas.microsoft.com/office/drawing/2014/main" id="{25493494-D26E-4A8C-B5E4-A9F145CC89C9}"/>
              </a:ext>
            </a:extLst>
          </p:cNvPr>
          <p:cNvSpPr>
            <a:spLocks noGrp="1"/>
          </p:cNvSpPr>
          <p:nvPr>
            <p:ph idx="1"/>
          </p:nvPr>
        </p:nvSpPr>
        <p:spPr>
          <a:xfrm>
            <a:off x="838200" y="1828800"/>
            <a:ext cx="8289758" cy="4553711"/>
          </a:xfrm>
        </p:spPr>
        <p:txBody>
          <a:bodyPr>
            <a:normAutofit fontScale="92500" lnSpcReduction="20000"/>
          </a:bodyPr>
          <a:lstStyle/>
          <a:p>
            <a:r>
              <a:rPr lang="en-US" dirty="0"/>
              <a:t>Population health management focuses on improving and maintaining the health of your entire patient population across the full continuum of care. It requires a shift from looking at the health care needs and outcomes of one individual patient, to managing the health of groups of patients.</a:t>
            </a:r>
          </a:p>
          <a:p>
            <a:r>
              <a:rPr lang="en-US" dirty="0"/>
              <a:t>VBP aligns with the implementation of population health management as a way to improve health care quality and decrease costs. </a:t>
            </a:r>
          </a:p>
          <a:p>
            <a:r>
              <a:rPr lang="en-US" dirty="0"/>
              <a:t>In practice, population health management might involve a) clinicians using standardized screening tools and entering data into a disease registry, b) quality improvement staff tracking outcomes on patients identified with a particular condition and c) care managers using targeted outreach to support patients most at risk.</a:t>
            </a:r>
          </a:p>
        </p:txBody>
      </p:sp>
      <p:pic>
        <p:nvPicPr>
          <p:cNvPr id="4" name="Picture 3">
            <a:extLst>
              <a:ext uri="{FF2B5EF4-FFF2-40B4-BE49-F238E27FC236}">
                <a16:creationId xmlns:a16="http://schemas.microsoft.com/office/drawing/2014/main" id="{86534D89-B45A-46DE-B39C-39289E317B25}"/>
              </a:ext>
            </a:extLst>
          </p:cNvPr>
          <p:cNvPicPr>
            <a:picLocks noChangeAspect="1"/>
          </p:cNvPicPr>
          <p:nvPr/>
        </p:nvPicPr>
        <p:blipFill rotWithShape="1">
          <a:blip r:embed="rId3">
            <a:duotone>
              <a:schemeClr val="accent1">
                <a:shade val="45000"/>
                <a:satMod val="135000"/>
              </a:schemeClr>
              <a:prstClr val="white"/>
            </a:duotone>
          </a:blip>
          <a:srcRect t="10787" b="10921"/>
          <a:stretch/>
        </p:blipFill>
        <p:spPr>
          <a:xfrm>
            <a:off x="9650832" y="3020278"/>
            <a:ext cx="1072586" cy="839745"/>
          </a:xfrm>
          <a:prstGeom prst="rect">
            <a:avLst/>
          </a:prstGeom>
        </p:spPr>
      </p:pic>
    </p:spTree>
    <p:extLst>
      <p:ext uri="{BB962C8B-B14F-4D97-AF65-F5344CB8AC3E}">
        <p14:creationId xmlns:p14="http://schemas.microsoft.com/office/powerpoint/2010/main" val="580038156"/>
      </p:ext>
    </p:extLst>
  </p:cSld>
  <p:clrMapOvr>
    <a:masterClrMapping/>
  </p:clrMapOvr>
</p:sld>
</file>

<file path=ppt/theme/theme1.xml><?xml version="1.0" encoding="utf-8"?>
<a:theme xmlns:a="http://schemas.openxmlformats.org/drawingml/2006/main" name="Simple Blu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mple Blue" id="{C1A134E7-728D-4DE9-9BAE-F18325DD4D04}" vid="{1D825495-D4B2-403C-B572-A6720D8FAE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Simple Blue</Template>
  <TotalTime>1771</TotalTime>
  <Words>3578</Words>
  <Application>Microsoft Office PowerPoint</Application>
  <PresentationFormat>Widescreen</PresentationFormat>
  <Paragraphs>245</Paragraphs>
  <Slides>27</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Simple Blue</vt:lpstr>
      <vt:lpstr>Introduction</vt:lpstr>
      <vt:lpstr>Acronyms</vt:lpstr>
      <vt:lpstr>Understanding Value-based Payment </vt:lpstr>
      <vt:lpstr>Why Are We Doing This Training?</vt:lpstr>
      <vt:lpstr>VBP Opportunity for Behavioral Health</vt:lpstr>
      <vt:lpstr>Fee-for-Service (FFS) vs. Value-based Payment (VBP)</vt:lpstr>
      <vt:lpstr>The Drivers of VBP: The “Quadruple Aim”</vt:lpstr>
      <vt:lpstr>Examples of Common Quality Domains  and Metrics Used in VBP</vt:lpstr>
      <vt:lpstr>VBP and Population Health Management</vt:lpstr>
      <vt:lpstr>Key Components of Population Health Management</vt:lpstr>
      <vt:lpstr>Population health management often requires use of new tools and technology, such as:</vt:lpstr>
      <vt:lpstr>Types of Value-based Payment Arrangements</vt:lpstr>
      <vt:lpstr>Payment Reform Continuum</vt:lpstr>
      <vt:lpstr>Pay for Performance</vt:lpstr>
      <vt:lpstr>Incentive Payments</vt:lpstr>
      <vt:lpstr>Shared Savings</vt:lpstr>
      <vt:lpstr>Two-sided/Shared Risk</vt:lpstr>
      <vt:lpstr>Population-Based Payments: Full or Partial Capitation</vt:lpstr>
      <vt:lpstr>How Does This Impact… Front Line Staff</vt:lpstr>
      <vt:lpstr>How Does This Impact… Clinicians</vt:lpstr>
      <vt:lpstr>How Does This Impact… Administrators</vt:lpstr>
      <vt:lpstr>How Does This Impact… Quality Improvement Staff</vt:lpstr>
      <vt:lpstr>How Does This Impact… Patients</vt:lpstr>
      <vt:lpstr>How Will My Agency Help Me Prepare?</vt:lpstr>
      <vt:lpstr>Additional Resources</vt:lpstr>
      <vt:lpstr>Discussion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Julia Schreiber</dc:creator>
  <cp:lastModifiedBy>Julia Schreiber</cp:lastModifiedBy>
  <cp:revision>38</cp:revision>
  <dcterms:created xsi:type="dcterms:W3CDTF">2018-11-08T20:26:01Z</dcterms:created>
  <dcterms:modified xsi:type="dcterms:W3CDTF">2018-12-11T02:04:11Z</dcterms:modified>
</cp:coreProperties>
</file>