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6"/>
  </p:notesMasterIdLst>
  <p:handoutMasterIdLst>
    <p:handoutMasterId r:id="rId47"/>
  </p:handoutMasterIdLst>
  <p:sldIdLst>
    <p:sldId id="379" r:id="rId2"/>
    <p:sldId id="393" r:id="rId3"/>
    <p:sldId id="378" r:id="rId4"/>
    <p:sldId id="387" r:id="rId5"/>
    <p:sldId id="396" r:id="rId6"/>
    <p:sldId id="397" r:id="rId7"/>
    <p:sldId id="433" r:id="rId8"/>
    <p:sldId id="434" r:id="rId9"/>
    <p:sldId id="435" r:id="rId10"/>
    <p:sldId id="436" r:id="rId11"/>
    <p:sldId id="437" r:id="rId12"/>
    <p:sldId id="357" r:id="rId13"/>
    <p:sldId id="358" r:id="rId14"/>
    <p:sldId id="359" r:id="rId15"/>
    <p:sldId id="368" r:id="rId16"/>
    <p:sldId id="369" r:id="rId17"/>
    <p:sldId id="367" r:id="rId18"/>
    <p:sldId id="388" r:id="rId19"/>
    <p:sldId id="389" r:id="rId20"/>
    <p:sldId id="390" r:id="rId21"/>
    <p:sldId id="391" r:id="rId22"/>
    <p:sldId id="349" r:id="rId23"/>
    <p:sldId id="398" r:id="rId24"/>
    <p:sldId id="399" r:id="rId25"/>
    <p:sldId id="432" r:id="rId26"/>
    <p:sldId id="416" r:id="rId27"/>
    <p:sldId id="417" r:id="rId28"/>
    <p:sldId id="429" r:id="rId29"/>
    <p:sldId id="405" r:id="rId30"/>
    <p:sldId id="407" r:id="rId31"/>
    <p:sldId id="408" r:id="rId32"/>
    <p:sldId id="419" r:id="rId33"/>
    <p:sldId id="420" r:id="rId34"/>
    <p:sldId id="423" r:id="rId35"/>
    <p:sldId id="422" r:id="rId36"/>
    <p:sldId id="426" r:id="rId37"/>
    <p:sldId id="427" r:id="rId38"/>
    <p:sldId id="428" r:id="rId39"/>
    <p:sldId id="431" r:id="rId40"/>
    <p:sldId id="438" r:id="rId41"/>
    <p:sldId id="439" r:id="rId42"/>
    <p:sldId id="440" r:id="rId43"/>
    <p:sldId id="441" r:id="rId44"/>
    <p:sldId id="442" r:id="rId45"/>
  </p:sldIdLst>
  <p:sldSz cx="9144000" cy="6858000" type="screen4x3"/>
  <p:notesSz cx="7010400" cy="9296400"/>
  <p:defaultTextStyle>
    <a:defPPr>
      <a:defRPr lang="en-US"/>
    </a:defPPr>
    <a:lvl1pPr algn="ctr" rtl="0" fontAlgn="base">
      <a:spcBef>
        <a:spcPct val="0"/>
      </a:spcBef>
      <a:spcAft>
        <a:spcPct val="0"/>
      </a:spcAft>
      <a:defRPr kern="1200">
        <a:solidFill>
          <a:schemeClr val="tx1"/>
        </a:solidFill>
        <a:latin typeface="Arial" panose="020B0604020202020204" pitchFamily="34" charset="0"/>
        <a:ea typeface="ヒラギノ角ゴ Pro W3" charset="-128"/>
        <a:cs typeface="+mn-cs"/>
      </a:defRPr>
    </a:lvl1pPr>
    <a:lvl2pPr marL="457200" algn="ctr" rtl="0" fontAlgn="base">
      <a:spcBef>
        <a:spcPct val="0"/>
      </a:spcBef>
      <a:spcAft>
        <a:spcPct val="0"/>
      </a:spcAft>
      <a:defRPr kern="1200">
        <a:solidFill>
          <a:schemeClr val="tx1"/>
        </a:solidFill>
        <a:latin typeface="Arial" panose="020B0604020202020204" pitchFamily="34" charset="0"/>
        <a:ea typeface="ヒラギノ角ゴ Pro W3" charset="-128"/>
        <a:cs typeface="+mn-cs"/>
      </a:defRPr>
    </a:lvl2pPr>
    <a:lvl3pPr marL="914400" algn="ctr" rtl="0" fontAlgn="base">
      <a:spcBef>
        <a:spcPct val="0"/>
      </a:spcBef>
      <a:spcAft>
        <a:spcPct val="0"/>
      </a:spcAft>
      <a:defRPr kern="1200">
        <a:solidFill>
          <a:schemeClr val="tx1"/>
        </a:solidFill>
        <a:latin typeface="Arial" panose="020B0604020202020204" pitchFamily="34" charset="0"/>
        <a:ea typeface="ヒラギノ角ゴ Pro W3" charset="-128"/>
        <a:cs typeface="+mn-cs"/>
      </a:defRPr>
    </a:lvl3pPr>
    <a:lvl4pPr marL="1371600" algn="ctr" rtl="0" fontAlgn="base">
      <a:spcBef>
        <a:spcPct val="0"/>
      </a:spcBef>
      <a:spcAft>
        <a:spcPct val="0"/>
      </a:spcAft>
      <a:defRPr kern="1200">
        <a:solidFill>
          <a:schemeClr val="tx1"/>
        </a:solidFill>
        <a:latin typeface="Arial" panose="020B0604020202020204" pitchFamily="34" charset="0"/>
        <a:ea typeface="ヒラギノ角ゴ Pro W3" charset="-128"/>
        <a:cs typeface="+mn-cs"/>
      </a:defRPr>
    </a:lvl4pPr>
    <a:lvl5pPr marL="1828800" algn="ctr" rtl="0" fontAlgn="base">
      <a:spcBef>
        <a:spcPct val="0"/>
      </a:spcBef>
      <a:spcAft>
        <a:spcPct val="0"/>
      </a:spcAft>
      <a:defRPr kern="1200">
        <a:solidFill>
          <a:schemeClr val="tx1"/>
        </a:solidFill>
        <a:latin typeface="Arial" panose="020B0604020202020204" pitchFamily="34" charset="0"/>
        <a:ea typeface="ヒラギノ角ゴ Pro W3" charset="-128"/>
        <a:cs typeface="+mn-cs"/>
      </a:defRPr>
    </a:lvl5pPr>
    <a:lvl6pPr marL="2286000" algn="l" defTabSz="914400" rtl="0" eaLnBrk="1" latinLnBrk="0" hangingPunct="1">
      <a:defRPr kern="1200">
        <a:solidFill>
          <a:schemeClr val="tx1"/>
        </a:solidFill>
        <a:latin typeface="Arial" panose="020B0604020202020204" pitchFamily="34" charset="0"/>
        <a:ea typeface="ヒラギノ角ゴ Pro W3" charset="-128"/>
        <a:cs typeface="+mn-cs"/>
      </a:defRPr>
    </a:lvl6pPr>
    <a:lvl7pPr marL="2743200" algn="l" defTabSz="914400" rtl="0" eaLnBrk="1" latinLnBrk="0" hangingPunct="1">
      <a:defRPr kern="1200">
        <a:solidFill>
          <a:schemeClr val="tx1"/>
        </a:solidFill>
        <a:latin typeface="Arial" panose="020B0604020202020204" pitchFamily="34" charset="0"/>
        <a:ea typeface="ヒラギノ角ゴ Pro W3" charset="-128"/>
        <a:cs typeface="+mn-cs"/>
      </a:defRPr>
    </a:lvl7pPr>
    <a:lvl8pPr marL="3200400" algn="l" defTabSz="914400" rtl="0" eaLnBrk="1" latinLnBrk="0" hangingPunct="1">
      <a:defRPr kern="1200">
        <a:solidFill>
          <a:schemeClr val="tx1"/>
        </a:solidFill>
        <a:latin typeface="Arial" panose="020B0604020202020204" pitchFamily="34" charset="0"/>
        <a:ea typeface="ヒラギノ角ゴ Pro W3" charset="-128"/>
        <a:cs typeface="+mn-cs"/>
      </a:defRPr>
    </a:lvl8pPr>
    <a:lvl9pPr marL="3657600" algn="l" defTabSz="914400" rtl="0" eaLnBrk="1" latinLnBrk="0" hangingPunct="1">
      <a:defRPr kern="1200">
        <a:solidFill>
          <a:schemeClr val="tx1"/>
        </a:solidFill>
        <a:latin typeface="Arial" panose="020B0604020202020204" pitchFamily="34" charset="0"/>
        <a:ea typeface="ヒラギノ角ゴ Pro W3" charset="-128"/>
        <a:cs typeface="+mn-cs"/>
      </a:defRPr>
    </a:lvl9pPr>
  </p:defaultTextStyle>
  <p:extLst>
    <p:ext uri="{EFAFB233-063F-42B5-8137-9DF3F51BA10A}">
      <p15:sldGuideLst xmlns:p15="http://schemas.microsoft.com/office/powerpoint/2012/main">
        <p15:guide id="1" orient="horz" pos="1776">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854" y="67"/>
      </p:cViewPr>
      <p:guideLst>
        <p:guide orient="horz" pos="1776"/>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wrap="square" lIns="88139" tIns="44070" rIns="88139" bIns="44070" numCol="1" anchor="t" anchorCtr="0" compatLnSpc="1">
            <a:prstTxWarp prst="textNoShape">
              <a:avLst/>
            </a:prstTxWarp>
          </a:bodyPr>
          <a:lstStyle>
            <a:lvl1pPr algn="l">
              <a:defRPr sz="1200" smtClean="0">
                <a:latin typeface="Calibri" charset="0"/>
                <a:ea typeface="ヒラギノ角ゴ Pro W3" charset="0"/>
                <a:cs typeface="ヒラギノ角ゴ Pro W3" charset="0"/>
              </a:defRPr>
            </a:lvl1pPr>
          </a:lstStyle>
          <a:p>
            <a:pPr>
              <a:defRPr/>
            </a:pPr>
            <a:endParaRPr lang="en-US"/>
          </a:p>
        </p:txBody>
      </p:sp>
      <p:sp>
        <p:nvSpPr>
          <p:cNvPr id="3" name="Date Placeholder 2"/>
          <p:cNvSpPr>
            <a:spLocks noGrp="1"/>
          </p:cNvSpPr>
          <p:nvPr>
            <p:ph type="dt" sz="quarter" idx="1"/>
          </p:nvPr>
        </p:nvSpPr>
        <p:spPr>
          <a:xfrm>
            <a:off x="3970338" y="0"/>
            <a:ext cx="3038475" cy="463550"/>
          </a:xfrm>
          <a:prstGeom prst="rect">
            <a:avLst/>
          </a:prstGeom>
        </p:spPr>
        <p:txBody>
          <a:bodyPr vert="horz" wrap="square" lIns="88139" tIns="44070" rIns="88139" bIns="44070" numCol="1" anchor="t" anchorCtr="0" compatLnSpc="1">
            <a:prstTxWarp prst="textNoShape">
              <a:avLst/>
            </a:prstTxWarp>
          </a:bodyPr>
          <a:lstStyle>
            <a:lvl1pPr algn="r">
              <a:defRPr sz="1200">
                <a:latin typeface="Calibri" panose="020F0502020204030204" pitchFamily="34" charset="0"/>
              </a:defRPr>
            </a:lvl1pPr>
          </a:lstStyle>
          <a:p>
            <a:fld id="{D2199322-0388-44FC-A1FE-0969E7827C77}" type="datetimeFigureOut">
              <a:rPr lang="en-US" altLang="en-US"/>
              <a:pPr/>
              <a:t>3/13/2017</a:t>
            </a:fld>
            <a:endParaRPr lang="en-US" altLang="en-US"/>
          </a:p>
        </p:txBody>
      </p:sp>
      <p:sp>
        <p:nvSpPr>
          <p:cNvPr id="4" name="Footer Placeholder 3"/>
          <p:cNvSpPr>
            <a:spLocks noGrp="1"/>
          </p:cNvSpPr>
          <p:nvPr>
            <p:ph type="ftr" sz="quarter" idx="2"/>
          </p:nvPr>
        </p:nvSpPr>
        <p:spPr>
          <a:xfrm>
            <a:off x="0" y="8831263"/>
            <a:ext cx="3038475" cy="463550"/>
          </a:xfrm>
          <a:prstGeom prst="rect">
            <a:avLst/>
          </a:prstGeom>
        </p:spPr>
        <p:txBody>
          <a:bodyPr vert="horz" wrap="square" lIns="88139" tIns="44070" rIns="88139" bIns="44070" numCol="1" anchor="b" anchorCtr="0" compatLnSpc="1">
            <a:prstTxWarp prst="textNoShape">
              <a:avLst/>
            </a:prstTxWarp>
          </a:bodyPr>
          <a:lstStyle>
            <a:lvl1pPr algn="l">
              <a:defRPr sz="1200" smtClean="0">
                <a:latin typeface="Calibri" charset="0"/>
                <a:ea typeface="ヒラギノ角ゴ Pro W3" charset="0"/>
                <a:cs typeface="ヒラギノ角ゴ Pro W3" charset="0"/>
              </a:defRPr>
            </a:lvl1pPr>
          </a:lstStyle>
          <a:p>
            <a:pPr>
              <a:defRPr/>
            </a:pPr>
            <a:endParaRPr lang="en-US"/>
          </a:p>
        </p:txBody>
      </p:sp>
      <p:sp>
        <p:nvSpPr>
          <p:cNvPr id="5" name="Slide Number Placeholder 4"/>
          <p:cNvSpPr>
            <a:spLocks noGrp="1"/>
          </p:cNvSpPr>
          <p:nvPr>
            <p:ph type="sldNum" sz="quarter" idx="3"/>
          </p:nvPr>
        </p:nvSpPr>
        <p:spPr>
          <a:xfrm>
            <a:off x="3970338" y="8831263"/>
            <a:ext cx="3038475" cy="463550"/>
          </a:xfrm>
          <a:prstGeom prst="rect">
            <a:avLst/>
          </a:prstGeom>
        </p:spPr>
        <p:txBody>
          <a:bodyPr vert="horz" wrap="square" lIns="88139" tIns="44070" rIns="88139" bIns="44070" numCol="1" anchor="b" anchorCtr="0" compatLnSpc="1">
            <a:prstTxWarp prst="textNoShape">
              <a:avLst/>
            </a:prstTxWarp>
          </a:bodyPr>
          <a:lstStyle>
            <a:lvl1pPr algn="r">
              <a:defRPr sz="1200">
                <a:latin typeface="Calibri" panose="020F0502020204030204" pitchFamily="34" charset="0"/>
              </a:defRPr>
            </a:lvl1pPr>
          </a:lstStyle>
          <a:p>
            <a:fld id="{47539F74-1D29-41E3-8AD3-186865697601}"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wrap="square" lIns="93172" tIns="46586" rIns="93172" bIns="46586" numCol="1" anchor="t" anchorCtr="0" compatLnSpc="1">
            <a:prstTxWarp prst="textNoShape">
              <a:avLst/>
            </a:prstTxWarp>
          </a:bodyPr>
          <a:lstStyle>
            <a:lvl1pPr algn="l">
              <a:defRPr sz="1300" smtClean="0">
                <a:latin typeface="Calibri" charset="0"/>
                <a:ea typeface="ヒラギノ角ゴ Pro W3" charset="0"/>
                <a:cs typeface="ヒラギノ角ゴ Pro W3"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3172" tIns="46586" rIns="93172" bIns="46586" numCol="1" anchor="t" anchorCtr="0" compatLnSpc="1">
            <a:prstTxWarp prst="textNoShape">
              <a:avLst/>
            </a:prstTxWarp>
          </a:bodyPr>
          <a:lstStyle>
            <a:lvl1pPr algn="r">
              <a:defRPr sz="1300">
                <a:latin typeface="Calibri" panose="020F0502020204030204" pitchFamily="34" charset="0"/>
              </a:defRPr>
            </a:lvl1pPr>
          </a:lstStyle>
          <a:p>
            <a:fld id="{9748FEED-7E56-439D-A6D5-3EB0487E1EB3}" type="datetimeFigureOut">
              <a:rPr lang="en-US" altLang="en-US"/>
              <a:pPr/>
              <a:t>3/13/2017</a:t>
            </a:fld>
            <a:endParaRPr lang="en-US" alt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2" tIns="46586" rIns="93172" bIns="4658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wrap="square" lIns="93172" tIns="46586" rIns="93172" bIns="46586" numCol="1" anchor="b" anchorCtr="0" compatLnSpc="1">
            <a:prstTxWarp prst="textNoShape">
              <a:avLst/>
            </a:prstTxWarp>
          </a:bodyPr>
          <a:lstStyle>
            <a:lvl1pPr algn="l">
              <a:defRPr sz="1300" smtClean="0">
                <a:latin typeface="Calibri" charset="0"/>
                <a:ea typeface="ヒラギノ角ゴ Pro W3" charset="0"/>
                <a:cs typeface="ヒラギノ角ゴ Pro W3" charset="0"/>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2" tIns="46586" rIns="93172" bIns="46586" numCol="1" anchor="b" anchorCtr="0" compatLnSpc="1">
            <a:prstTxWarp prst="textNoShape">
              <a:avLst/>
            </a:prstTxWarp>
          </a:bodyPr>
          <a:lstStyle>
            <a:lvl1pPr algn="r">
              <a:defRPr sz="1300">
                <a:latin typeface="Calibri" panose="020F0502020204030204" pitchFamily="34" charset="0"/>
              </a:defRPr>
            </a:lvl1pPr>
          </a:lstStyle>
          <a:p>
            <a:fld id="{F430FD8A-9900-4DDF-8E6A-7E8AC2569B53}"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ChangeArrowheads="1" noTextEdit="1"/>
          </p:cNvSpPr>
          <p:nvPr>
            <p:ph type="sldImg"/>
          </p:nvPr>
        </p:nvSpPr>
        <p:spPr bwMode="auto">
          <a:xfrm>
            <a:off x="1189038" y="701675"/>
            <a:ext cx="4632325" cy="3475038"/>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4" name="Rectangle 3"/>
          <p:cNvSpPr>
            <a:spLocks noChangeArrowheads="1"/>
          </p:cNvSpPr>
          <p:nvPr>
            <p:ph type="body" idx="1"/>
          </p:nvPr>
        </p:nvSpPr>
        <p:spPr bwMode="auto">
          <a:xfrm>
            <a:off x="933450" y="4414838"/>
            <a:ext cx="5143500" cy="41830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3810" tIns="46906" rIns="93810" bIns="46906" numCol="1" anchor="t" anchorCtr="0" compatLnSpc="1">
            <a:prstTxWarp prst="textNoShape">
              <a:avLst/>
            </a:prstTxWarp>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0" name="Notes Placeholder 2"/>
          <p:cNvSpPr>
            <a:spLocks noGrp="1"/>
          </p:cNvSpPr>
          <p:nvPr>
            <p:ph type="body" idx="1"/>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93177" tIns="46589" rIns="93177" bIns="46589" numCol="1" anchor="t" anchorCtr="0" compatLnSpc="1">
            <a:prstTxWarp prst="textNoShape">
              <a:avLst/>
            </a:prstTxWarp>
          </a:bodyPr>
          <a:lstStyle/>
          <a:p>
            <a:pPr eaLnBrk="1" hangingPunct="1"/>
            <a:endParaRPr lang="en-US" altLang="en-US"/>
          </a:p>
        </p:txBody>
      </p:sp>
      <p:sp>
        <p:nvSpPr>
          <p:cNvPr id="53251" name="Footer Placeholder 3"/>
          <p:cNvSpPr txBox="1">
            <a:spLocks noGrp="1"/>
          </p:cNvSpPr>
          <p:nvPr/>
        </p:nvSpPr>
        <p:spPr bwMode="auto">
          <a:xfrm>
            <a:off x="0"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2400">
                <a:solidFill>
                  <a:schemeClr val="tx1"/>
                </a:solidFill>
                <a:latin typeface="Arial" panose="020B0604020202020204" pitchFamily="34" charset="0"/>
                <a:ea typeface="ヒラギノ角ゴ Pro W3" charset="-128"/>
              </a:defRPr>
            </a:lvl1pPr>
            <a:lvl2pPr marL="742950" indent="-285750" defTabSz="931863" eaLnBrk="0" hangingPunct="0">
              <a:defRPr sz="2400">
                <a:solidFill>
                  <a:schemeClr val="tx1"/>
                </a:solidFill>
                <a:latin typeface="Arial" panose="020B0604020202020204" pitchFamily="34" charset="0"/>
                <a:ea typeface="ヒラギノ角ゴ Pro W3" charset="-128"/>
              </a:defRPr>
            </a:lvl2pPr>
            <a:lvl3pPr marL="1143000" indent="-228600" defTabSz="931863" eaLnBrk="0" hangingPunct="0">
              <a:defRPr sz="2400">
                <a:solidFill>
                  <a:schemeClr val="tx1"/>
                </a:solidFill>
                <a:latin typeface="Arial" panose="020B0604020202020204" pitchFamily="34" charset="0"/>
                <a:ea typeface="ヒラギノ角ゴ Pro W3" charset="-128"/>
              </a:defRPr>
            </a:lvl3pPr>
            <a:lvl4pPr marL="1600200" indent="-228600" defTabSz="931863" eaLnBrk="0" hangingPunct="0">
              <a:defRPr sz="2400">
                <a:solidFill>
                  <a:schemeClr val="tx1"/>
                </a:solidFill>
                <a:latin typeface="Arial" panose="020B0604020202020204" pitchFamily="34" charset="0"/>
                <a:ea typeface="ヒラギノ角ゴ Pro W3" charset="-128"/>
              </a:defRPr>
            </a:lvl4pPr>
            <a:lvl5pPr marL="2057400" indent="-228600" defTabSz="931863" eaLnBrk="0" hangingPunct="0">
              <a:defRPr sz="2400">
                <a:solidFill>
                  <a:schemeClr val="tx1"/>
                </a:solidFill>
                <a:latin typeface="Arial" panose="020B0604020202020204" pitchFamily="34" charset="0"/>
                <a:ea typeface="ヒラギノ角ゴ Pro W3"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algn="l" eaLnBrk="1" hangingPunct="1"/>
            <a:r>
              <a:rPr lang="en-US" altLang="en-US" sz="1200">
                <a:latin typeface="Calibri" panose="020F0502020204030204" pitchFamily="34" charset="0"/>
                <a:cs typeface="Arial" panose="020B0604020202020204" pitchFamily="34" charset="0"/>
              </a:rPr>
              <a:t>I-FAST Workshop, NLPRA, July 19-23, 2011</a:t>
            </a:r>
          </a:p>
        </p:txBody>
      </p:sp>
      <p:sp>
        <p:nvSpPr>
          <p:cNvPr id="53252" name="Slide Number Placeholder 4"/>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2400">
                <a:solidFill>
                  <a:schemeClr val="tx1"/>
                </a:solidFill>
                <a:latin typeface="Arial" panose="020B0604020202020204" pitchFamily="34" charset="0"/>
                <a:ea typeface="ヒラギノ角ゴ Pro W3" charset="-128"/>
              </a:defRPr>
            </a:lvl1pPr>
            <a:lvl2pPr marL="742950" indent="-285750" defTabSz="931863" eaLnBrk="0" hangingPunct="0">
              <a:defRPr sz="2400">
                <a:solidFill>
                  <a:schemeClr val="tx1"/>
                </a:solidFill>
                <a:latin typeface="Arial" panose="020B0604020202020204" pitchFamily="34" charset="0"/>
                <a:ea typeface="ヒラギノ角ゴ Pro W3" charset="-128"/>
              </a:defRPr>
            </a:lvl2pPr>
            <a:lvl3pPr marL="1143000" indent="-228600" defTabSz="931863" eaLnBrk="0" hangingPunct="0">
              <a:defRPr sz="2400">
                <a:solidFill>
                  <a:schemeClr val="tx1"/>
                </a:solidFill>
                <a:latin typeface="Arial" panose="020B0604020202020204" pitchFamily="34" charset="0"/>
                <a:ea typeface="ヒラギノ角ゴ Pro W3" charset="-128"/>
              </a:defRPr>
            </a:lvl3pPr>
            <a:lvl4pPr marL="1600200" indent="-228600" defTabSz="931863" eaLnBrk="0" hangingPunct="0">
              <a:defRPr sz="2400">
                <a:solidFill>
                  <a:schemeClr val="tx1"/>
                </a:solidFill>
                <a:latin typeface="Arial" panose="020B0604020202020204" pitchFamily="34" charset="0"/>
                <a:ea typeface="ヒラギノ角ゴ Pro W3" charset="-128"/>
              </a:defRPr>
            </a:lvl4pPr>
            <a:lvl5pPr marL="2057400" indent="-228600" defTabSz="931863" eaLnBrk="0" hangingPunct="0">
              <a:defRPr sz="2400">
                <a:solidFill>
                  <a:schemeClr val="tx1"/>
                </a:solidFill>
                <a:latin typeface="Arial" panose="020B0604020202020204" pitchFamily="34" charset="0"/>
                <a:ea typeface="ヒラギノ角ゴ Pro W3"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algn="r" eaLnBrk="1" hangingPunct="1"/>
            <a:fld id="{8FB51496-4562-4115-B9FB-C0AADADBE2E1}" type="slidenum">
              <a:rPr lang="en-US" altLang="en-US" sz="1200">
                <a:latin typeface="Calibri" panose="020F0502020204030204" pitchFamily="34" charset="0"/>
                <a:cs typeface="Arial" panose="020B0604020202020204" pitchFamily="34" charset="0"/>
              </a:rPr>
              <a:pPr algn="r" eaLnBrk="1" hangingPunct="1"/>
              <a:t>38</a:t>
            </a:fld>
            <a:endParaRPr lang="en-US" altLang="en-US" sz="1200">
              <a:latin typeface="Calibri" panose="020F050202020403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ChangeArrowheads="1" noTextEdit="1"/>
          </p:cNvSpPr>
          <p:nvPr>
            <p:ph type="sldImg"/>
          </p:nvPr>
        </p:nvSpPr>
        <p:spPr bwMode="auto">
          <a:xfrm>
            <a:off x="1189038" y="703263"/>
            <a:ext cx="4632325" cy="347345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5298" name="Rectangle 3"/>
          <p:cNvSpPr>
            <a:spLocks noChangeArrowheads="1"/>
          </p:cNvSpPr>
          <p:nvPr>
            <p:ph type="body" idx="1"/>
          </p:nvPr>
        </p:nvSpPr>
        <p:spPr bwMode="auto">
          <a:xfrm>
            <a:off x="935038" y="4414838"/>
            <a:ext cx="5140325" cy="4184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3613" tIns="46807" rIns="93613" bIns="46807" numCol="1" anchor="t" anchorCtr="0" compatLnSpc="1">
            <a:prstTxWarp prst="textNoShape">
              <a:avLst/>
            </a:prstTxWarp>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1">
                <a:latin typeface="Symbol" panose="05050102010706020507" pitchFamily="18" charset="2"/>
                <a:cs typeface="Times New Roman" panose="02020603050405020304" pitchFamily="18" charset="0"/>
              </a:rPr>
              <a:t>Discussion questions</a:t>
            </a:r>
            <a:r>
              <a:rPr lang="en-US" altLang="en-US">
                <a:latin typeface="Symbol" panose="05050102010706020507" pitchFamily="18" charset="2"/>
                <a:cs typeface="Times New Roman" panose="02020603050405020304" pitchFamily="18" charset="0"/>
              </a:rPr>
              <a:t>:</a:t>
            </a:r>
          </a:p>
          <a:p>
            <a:endParaRPr lang="en-US" altLang="en-US">
              <a:latin typeface="Times New Roman" panose="02020603050405020304" pitchFamily="18" charset="0"/>
              <a:cs typeface="Times New Roman" panose="02020603050405020304" pitchFamily="18" charset="0"/>
            </a:endParaRPr>
          </a:p>
          <a:p>
            <a:r>
              <a:rPr lang="en-US" altLang="en-US">
                <a:latin typeface="Times New Roman" panose="02020603050405020304" pitchFamily="18" charset="0"/>
                <a:cs typeface="Times New Roman" panose="02020603050405020304" pitchFamily="18" charset="0"/>
              </a:rPr>
              <a:t>Who would you include in the treatment process?</a:t>
            </a:r>
            <a:endParaRPr lang="en-US" altLang="en-US">
              <a:cs typeface="Times New Roman" panose="02020603050405020304" pitchFamily="18" charset="0"/>
            </a:endParaRPr>
          </a:p>
          <a:p>
            <a:r>
              <a:rPr lang="en-US" altLang="en-US">
                <a:latin typeface="Times New Roman" panose="02020603050405020304" pitchFamily="18" charset="0"/>
                <a:cs typeface="Times New Roman" panose="02020603050405020304" pitchFamily="18" charset="0"/>
              </a:rPr>
              <a:t>What are the factors that will need to be considered in treatment?</a:t>
            </a:r>
          </a:p>
          <a:p>
            <a:r>
              <a:rPr lang="en-US" altLang="en-US">
                <a:latin typeface="Times New Roman" panose="02020603050405020304" pitchFamily="18" charset="0"/>
                <a:cs typeface="Times New Roman" panose="02020603050405020304" pitchFamily="18" charset="0"/>
              </a:rPr>
              <a:t>What is the presenting problem from whom</a:t>
            </a:r>
            <a:r>
              <a:rPr lang="ja-JP" altLang="en-US">
                <a:cs typeface="Times New Roman" panose="02020603050405020304" pitchFamily="18" charset="0"/>
              </a:rPr>
              <a:t>’</a:t>
            </a:r>
            <a:r>
              <a:rPr lang="en-US" altLang="ja-JP">
                <a:latin typeface="Times New Roman" panose="02020603050405020304" pitchFamily="18" charset="0"/>
                <a:cs typeface="Times New Roman" panose="02020603050405020304" pitchFamily="18" charset="0"/>
              </a:rPr>
              <a:t>s perspectives?</a:t>
            </a:r>
          </a:p>
          <a:p>
            <a:r>
              <a:rPr lang="en-US" altLang="en-US">
                <a:latin typeface="Times New Roman" panose="02020603050405020304" pitchFamily="18" charset="0"/>
                <a:cs typeface="Times New Roman" panose="02020603050405020304" pitchFamily="18" charset="0"/>
              </a:rPr>
              <a:t>What is the identified problem pattern and what are the exceptions to the problem?</a:t>
            </a:r>
          </a:p>
          <a:p>
            <a:r>
              <a:rPr lang="en-US" altLang="en-US">
                <a:latin typeface="Times New Roman" panose="02020603050405020304" pitchFamily="18" charset="0"/>
                <a:cs typeface="Times New Roman" panose="02020603050405020304" pitchFamily="18" charset="0"/>
              </a:rPr>
              <a:t>How would you help Maria and the family to develop a useful and attainable goal for treatment?</a:t>
            </a:r>
          </a:p>
          <a:p>
            <a:r>
              <a:rPr lang="en-US" altLang="en-US">
                <a:latin typeface="Times New Roman" panose="02020603050405020304" pitchFamily="18" charset="0"/>
                <a:cs typeface="Times New Roman" panose="02020603050405020304" pitchFamily="18" charset="0"/>
              </a:rPr>
              <a:t>Suppose you are using SFBT, what would be some helpful intervention steps and procedures?</a:t>
            </a:r>
          </a:p>
          <a:p>
            <a:r>
              <a:rPr lang="en-US" altLang="en-US">
                <a:latin typeface="Times New Roman" panose="02020603050405020304" pitchFamily="18" charset="0"/>
                <a:cs typeface="Times New Roman" panose="02020603050405020304" pitchFamily="18" charset="0"/>
              </a:rPr>
              <a:t>Pick a model of integrated healthcare intervention model discussed in class and propose some potential helpful intervention steps and procedures.</a:t>
            </a:r>
          </a:p>
          <a:p>
            <a:endParaRPr lang="en-US" altLang="en-US">
              <a:latin typeface="Times New Roman" panose="02020603050405020304" pitchFamily="18" charset="0"/>
              <a:cs typeface="Times New Roman" panose="02020603050405020304" pitchFamily="18" charset="0"/>
            </a:endParaRPr>
          </a:p>
          <a:p>
            <a:endParaRPr lang="en-US" altLang="en-US">
              <a:latin typeface="Times New Roman" panose="02020603050405020304" pitchFamily="18" charset="0"/>
              <a:cs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Notes Placeholder 2"/>
          <p:cNvSpPr>
            <a:spLocks noGrp="1"/>
          </p:cNvSpPr>
          <p:nvPr>
            <p:ph type="body" idx="1"/>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93177" tIns="46589" rIns="93177" bIns="46589" numCol="1" anchor="t" anchorCtr="0" compatLnSpc="1">
            <a:prstTxWarp prst="textNoShape">
              <a:avLst/>
            </a:prstTxWarp>
          </a:bodyPr>
          <a:lstStyle/>
          <a:p>
            <a:endParaRPr lang="en-US" altLang="en-US"/>
          </a:p>
        </p:txBody>
      </p:sp>
      <p:sp>
        <p:nvSpPr>
          <p:cNvPr id="32771" name="Footer Placeholder 3"/>
          <p:cNvSpPr txBox="1">
            <a:spLocks noGrp="1"/>
          </p:cNvSpPr>
          <p:nvPr/>
        </p:nvSpPr>
        <p:spPr bwMode="auto">
          <a:xfrm>
            <a:off x="0"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2400">
                <a:solidFill>
                  <a:schemeClr val="tx1"/>
                </a:solidFill>
                <a:latin typeface="Arial" panose="020B0604020202020204" pitchFamily="34" charset="0"/>
                <a:ea typeface="ヒラギノ角ゴ Pro W3" charset="-128"/>
              </a:defRPr>
            </a:lvl1pPr>
            <a:lvl2pPr marL="742950" indent="-285750" defTabSz="931863" eaLnBrk="0" hangingPunct="0">
              <a:defRPr sz="2400">
                <a:solidFill>
                  <a:schemeClr val="tx1"/>
                </a:solidFill>
                <a:latin typeface="Arial" panose="020B0604020202020204" pitchFamily="34" charset="0"/>
                <a:ea typeface="ヒラギノ角ゴ Pro W3" charset="-128"/>
              </a:defRPr>
            </a:lvl2pPr>
            <a:lvl3pPr marL="1143000" indent="-228600" defTabSz="931863" eaLnBrk="0" hangingPunct="0">
              <a:defRPr sz="2400">
                <a:solidFill>
                  <a:schemeClr val="tx1"/>
                </a:solidFill>
                <a:latin typeface="Arial" panose="020B0604020202020204" pitchFamily="34" charset="0"/>
                <a:ea typeface="ヒラギノ角ゴ Pro W3" charset="-128"/>
              </a:defRPr>
            </a:lvl3pPr>
            <a:lvl4pPr marL="1600200" indent="-228600" defTabSz="931863" eaLnBrk="0" hangingPunct="0">
              <a:defRPr sz="2400">
                <a:solidFill>
                  <a:schemeClr val="tx1"/>
                </a:solidFill>
                <a:latin typeface="Arial" panose="020B0604020202020204" pitchFamily="34" charset="0"/>
                <a:ea typeface="ヒラギノ角ゴ Pro W3" charset="-128"/>
              </a:defRPr>
            </a:lvl4pPr>
            <a:lvl5pPr marL="2057400" indent="-228600" defTabSz="931863" eaLnBrk="0" hangingPunct="0">
              <a:defRPr sz="2400">
                <a:solidFill>
                  <a:schemeClr val="tx1"/>
                </a:solidFill>
                <a:latin typeface="Arial" panose="020B0604020202020204" pitchFamily="34" charset="0"/>
                <a:ea typeface="ヒラギノ角ゴ Pro W3"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algn="l" eaLnBrk="1" hangingPunct="1"/>
            <a:r>
              <a:rPr lang="en-US" altLang="en-US" sz="1200">
                <a:latin typeface="Calibri" panose="020F0502020204030204" pitchFamily="34" charset="0"/>
                <a:cs typeface="Arial" panose="020B0604020202020204" pitchFamily="34" charset="0"/>
              </a:rPr>
              <a:t>I-FAST Workshop, NLPRA, July 19-23, 2011</a:t>
            </a:r>
          </a:p>
        </p:txBody>
      </p:sp>
      <p:sp>
        <p:nvSpPr>
          <p:cNvPr id="32772" name="Slide Number Placeholder 4"/>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2400">
                <a:solidFill>
                  <a:schemeClr val="tx1"/>
                </a:solidFill>
                <a:latin typeface="Arial" panose="020B0604020202020204" pitchFamily="34" charset="0"/>
                <a:ea typeface="ヒラギノ角ゴ Pro W3" charset="-128"/>
              </a:defRPr>
            </a:lvl1pPr>
            <a:lvl2pPr marL="742950" indent="-285750" defTabSz="931863" eaLnBrk="0" hangingPunct="0">
              <a:defRPr sz="2400">
                <a:solidFill>
                  <a:schemeClr val="tx1"/>
                </a:solidFill>
                <a:latin typeface="Arial" panose="020B0604020202020204" pitchFamily="34" charset="0"/>
                <a:ea typeface="ヒラギノ角ゴ Pro W3" charset="-128"/>
              </a:defRPr>
            </a:lvl2pPr>
            <a:lvl3pPr marL="1143000" indent="-228600" defTabSz="931863" eaLnBrk="0" hangingPunct="0">
              <a:defRPr sz="2400">
                <a:solidFill>
                  <a:schemeClr val="tx1"/>
                </a:solidFill>
                <a:latin typeface="Arial" panose="020B0604020202020204" pitchFamily="34" charset="0"/>
                <a:ea typeface="ヒラギノ角ゴ Pro W3" charset="-128"/>
              </a:defRPr>
            </a:lvl3pPr>
            <a:lvl4pPr marL="1600200" indent="-228600" defTabSz="931863" eaLnBrk="0" hangingPunct="0">
              <a:defRPr sz="2400">
                <a:solidFill>
                  <a:schemeClr val="tx1"/>
                </a:solidFill>
                <a:latin typeface="Arial" panose="020B0604020202020204" pitchFamily="34" charset="0"/>
                <a:ea typeface="ヒラギノ角ゴ Pro W3" charset="-128"/>
              </a:defRPr>
            </a:lvl4pPr>
            <a:lvl5pPr marL="2057400" indent="-228600" defTabSz="931863" eaLnBrk="0" hangingPunct="0">
              <a:defRPr sz="2400">
                <a:solidFill>
                  <a:schemeClr val="tx1"/>
                </a:solidFill>
                <a:latin typeface="Arial" panose="020B0604020202020204" pitchFamily="34" charset="0"/>
                <a:ea typeface="ヒラギノ角ゴ Pro W3"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algn="r" eaLnBrk="1" hangingPunct="1"/>
            <a:fld id="{5584D4BE-D9C4-4986-B329-854860DD4048}" type="slidenum">
              <a:rPr lang="en-US" altLang="en-US" sz="1200">
                <a:latin typeface="Calibri" panose="020F0502020204030204" pitchFamily="34" charset="0"/>
                <a:cs typeface="Arial" panose="020B0604020202020204" pitchFamily="34" charset="0"/>
              </a:rPr>
              <a:pPr algn="r" eaLnBrk="1" hangingPunct="1"/>
              <a:t>26</a:t>
            </a:fld>
            <a:endParaRPr lang="en-US" altLang="en-US" sz="1200">
              <a:latin typeface="Calibri" panose="020F050202020403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8" name="Notes Placeholder 2"/>
          <p:cNvSpPr>
            <a:spLocks noGrp="1"/>
          </p:cNvSpPr>
          <p:nvPr>
            <p:ph type="body" idx="1"/>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93177" tIns="46589" rIns="93177" bIns="46589" numCol="1" anchor="t" anchorCtr="0" compatLnSpc="1">
            <a:prstTxWarp prst="textNoShape">
              <a:avLst/>
            </a:prstTxWarp>
          </a:bodyPr>
          <a:lstStyle/>
          <a:p>
            <a:endParaRPr lang="en-US" altLang="en-US"/>
          </a:p>
        </p:txBody>
      </p:sp>
      <p:sp>
        <p:nvSpPr>
          <p:cNvPr id="34819" name="Footer Placeholder 3"/>
          <p:cNvSpPr txBox="1">
            <a:spLocks noGrp="1"/>
          </p:cNvSpPr>
          <p:nvPr/>
        </p:nvSpPr>
        <p:spPr bwMode="auto">
          <a:xfrm>
            <a:off x="0"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2400">
                <a:solidFill>
                  <a:schemeClr val="tx1"/>
                </a:solidFill>
                <a:latin typeface="Arial" panose="020B0604020202020204" pitchFamily="34" charset="0"/>
                <a:ea typeface="ヒラギノ角ゴ Pro W3" charset="-128"/>
              </a:defRPr>
            </a:lvl1pPr>
            <a:lvl2pPr marL="742950" indent="-285750" defTabSz="931863" eaLnBrk="0" hangingPunct="0">
              <a:defRPr sz="2400">
                <a:solidFill>
                  <a:schemeClr val="tx1"/>
                </a:solidFill>
                <a:latin typeface="Arial" panose="020B0604020202020204" pitchFamily="34" charset="0"/>
                <a:ea typeface="ヒラギノ角ゴ Pro W3" charset="-128"/>
              </a:defRPr>
            </a:lvl2pPr>
            <a:lvl3pPr marL="1143000" indent="-228600" defTabSz="931863" eaLnBrk="0" hangingPunct="0">
              <a:defRPr sz="2400">
                <a:solidFill>
                  <a:schemeClr val="tx1"/>
                </a:solidFill>
                <a:latin typeface="Arial" panose="020B0604020202020204" pitchFamily="34" charset="0"/>
                <a:ea typeface="ヒラギノ角ゴ Pro W3" charset="-128"/>
              </a:defRPr>
            </a:lvl3pPr>
            <a:lvl4pPr marL="1600200" indent="-228600" defTabSz="931863" eaLnBrk="0" hangingPunct="0">
              <a:defRPr sz="2400">
                <a:solidFill>
                  <a:schemeClr val="tx1"/>
                </a:solidFill>
                <a:latin typeface="Arial" panose="020B0604020202020204" pitchFamily="34" charset="0"/>
                <a:ea typeface="ヒラギノ角ゴ Pro W3" charset="-128"/>
              </a:defRPr>
            </a:lvl4pPr>
            <a:lvl5pPr marL="2057400" indent="-228600" defTabSz="931863" eaLnBrk="0" hangingPunct="0">
              <a:defRPr sz="2400">
                <a:solidFill>
                  <a:schemeClr val="tx1"/>
                </a:solidFill>
                <a:latin typeface="Arial" panose="020B0604020202020204" pitchFamily="34" charset="0"/>
                <a:ea typeface="ヒラギノ角ゴ Pro W3"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algn="l" eaLnBrk="1" hangingPunct="1"/>
            <a:r>
              <a:rPr lang="en-US" altLang="en-US" sz="1200">
                <a:latin typeface="Calibri" panose="020F0502020204030204" pitchFamily="34" charset="0"/>
                <a:cs typeface="Arial" panose="020B0604020202020204" pitchFamily="34" charset="0"/>
              </a:rPr>
              <a:t>I-FAST Workshop, NLPRA, July 19-23, 2011</a:t>
            </a:r>
          </a:p>
        </p:txBody>
      </p:sp>
      <p:sp>
        <p:nvSpPr>
          <p:cNvPr id="34820" name="Slide Number Placeholder 4"/>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2400">
                <a:solidFill>
                  <a:schemeClr val="tx1"/>
                </a:solidFill>
                <a:latin typeface="Arial" panose="020B0604020202020204" pitchFamily="34" charset="0"/>
                <a:ea typeface="ヒラギノ角ゴ Pro W3" charset="-128"/>
              </a:defRPr>
            </a:lvl1pPr>
            <a:lvl2pPr marL="742950" indent="-285750" defTabSz="931863" eaLnBrk="0" hangingPunct="0">
              <a:defRPr sz="2400">
                <a:solidFill>
                  <a:schemeClr val="tx1"/>
                </a:solidFill>
                <a:latin typeface="Arial" panose="020B0604020202020204" pitchFamily="34" charset="0"/>
                <a:ea typeface="ヒラギノ角ゴ Pro W3" charset="-128"/>
              </a:defRPr>
            </a:lvl2pPr>
            <a:lvl3pPr marL="1143000" indent="-228600" defTabSz="931863" eaLnBrk="0" hangingPunct="0">
              <a:defRPr sz="2400">
                <a:solidFill>
                  <a:schemeClr val="tx1"/>
                </a:solidFill>
                <a:latin typeface="Arial" panose="020B0604020202020204" pitchFamily="34" charset="0"/>
                <a:ea typeface="ヒラギノ角ゴ Pro W3" charset="-128"/>
              </a:defRPr>
            </a:lvl3pPr>
            <a:lvl4pPr marL="1600200" indent="-228600" defTabSz="931863" eaLnBrk="0" hangingPunct="0">
              <a:defRPr sz="2400">
                <a:solidFill>
                  <a:schemeClr val="tx1"/>
                </a:solidFill>
                <a:latin typeface="Arial" panose="020B0604020202020204" pitchFamily="34" charset="0"/>
                <a:ea typeface="ヒラギノ角ゴ Pro W3" charset="-128"/>
              </a:defRPr>
            </a:lvl4pPr>
            <a:lvl5pPr marL="2057400" indent="-228600" defTabSz="931863" eaLnBrk="0" hangingPunct="0">
              <a:defRPr sz="2400">
                <a:solidFill>
                  <a:schemeClr val="tx1"/>
                </a:solidFill>
                <a:latin typeface="Arial" panose="020B0604020202020204" pitchFamily="34" charset="0"/>
                <a:ea typeface="ヒラギノ角ゴ Pro W3"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algn="r" eaLnBrk="1" hangingPunct="1"/>
            <a:fld id="{5BE13564-8A36-405F-99AC-803F2D5226F8}" type="slidenum">
              <a:rPr lang="en-US" altLang="en-US" sz="1200">
                <a:latin typeface="Calibri" panose="020F0502020204030204" pitchFamily="34" charset="0"/>
                <a:cs typeface="Arial" panose="020B0604020202020204" pitchFamily="34" charset="0"/>
              </a:rPr>
              <a:pPr algn="r" eaLnBrk="1" hangingPunct="1"/>
              <a:t>27</a:t>
            </a:fld>
            <a:endParaRPr lang="en-US" altLang="en-US" sz="1200">
              <a:latin typeface="Calibri" panose="020F050202020403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2" name="Notes Placeholder 2"/>
          <p:cNvSpPr>
            <a:spLocks noGrp="1"/>
          </p:cNvSpPr>
          <p:nvPr>
            <p:ph type="body" idx="1"/>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93177" tIns="46589" rIns="93177" bIns="46589" numCol="1" anchor="t" anchorCtr="0" compatLnSpc="1">
            <a:prstTxWarp prst="textNoShape">
              <a:avLst/>
            </a:prstTxWarp>
          </a:bodyPr>
          <a:lstStyle/>
          <a:p>
            <a:pPr eaLnBrk="1" hangingPunct="1"/>
            <a:endParaRPr lang="en-US" altLang="en-US"/>
          </a:p>
        </p:txBody>
      </p:sp>
      <p:sp>
        <p:nvSpPr>
          <p:cNvPr id="40963" name="Footer Placeholder 3"/>
          <p:cNvSpPr txBox="1">
            <a:spLocks noGrp="1"/>
          </p:cNvSpPr>
          <p:nvPr/>
        </p:nvSpPr>
        <p:spPr bwMode="auto">
          <a:xfrm>
            <a:off x="0"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2400">
                <a:solidFill>
                  <a:schemeClr val="tx1"/>
                </a:solidFill>
                <a:latin typeface="Arial" panose="020B0604020202020204" pitchFamily="34" charset="0"/>
                <a:ea typeface="ヒラギノ角ゴ Pro W3" charset="-128"/>
              </a:defRPr>
            </a:lvl1pPr>
            <a:lvl2pPr marL="742950" indent="-285750" defTabSz="931863" eaLnBrk="0" hangingPunct="0">
              <a:defRPr sz="2400">
                <a:solidFill>
                  <a:schemeClr val="tx1"/>
                </a:solidFill>
                <a:latin typeface="Arial" panose="020B0604020202020204" pitchFamily="34" charset="0"/>
                <a:ea typeface="ヒラギノ角ゴ Pro W3" charset="-128"/>
              </a:defRPr>
            </a:lvl2pPr>
            <a:lvl3pPr marL="1143000" indent="-228600" defTabSz="931863" eaLnBrk="0" hangingPunct="0">
              <a:defRPr sz="2400">
                <a:solidFill>
                  <a:schemeClr val="tx1"/>
                </a:solidFill>
                <a:latin typeface="Arial" panose="020B0604020202020204" pitchFamily="34" charset="0"/>
                <a:ea typeface="ヒラギノ角ゴ Pro W3" charset="-128"/>
              </a:defRPr>
            </a:lvl3pPr>
            <a:lvl4pPr marL="1600200" indent="-228600" defTabSz="931863" eaLnBrk="0" hangingPunct="0">
              <a:defRPr sz="2400">
                <a:solidFill>
                  <a:schemeClr val="tx1"/>
                </a:solidFill>
                <a:latin typeface="Arial" panose="020B0604020202020204" pitchFamily="34" charset="0"/>
                <a:ea typeface="ヒラギノ角ゴ Pro W3" charset="-128"/>
              </a:defRPr>
            </a:lvl4pPr>
            <a:lvl5pPr marL="2057400" indent="-228600" defTabSz="931863" eaLnBrk="0" hangingPunct="0">
              <a:defRPr sz="2400">
                <a:solidFill>
                  <a:schemeClr val="tx1"/>
                </a:solidFill>
                <a:latin typeface="Arial" panose="020B0604020202020204" pitchFamily="34" charset="0"/>
                <a:ea typeface="ヒラギノ角ゴ Pro W3"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algn="l" eaLnBrk="1" hangingPunct="1"/>
            <a:r>
              <a:rPr lang="en-US" altLang="en-US" sz="1200">
                <a:latin typeface="Calibri" panose="020F0502020204030204" pitchFamily="34" charset="0"/>
                <a:cs typeface="Arial" panose="020B0604020202020204" pitchFamily="34" charset="0"/>
              </a:rPr>
              <a:t>I-FAST Workshop, NLPRA, July 19-23, 2011</a:t>
            </a:r>
          </a:p>
        </p:txBody>
      </p:sp>
      <p:sp>
        <p:nvSpPr>
          <p:cNvPr id="40964" name="Slide Number Placeholder 4"/>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2400">
                <a:solidFill>
                  <a:schemeClr val="tx1"/>
                </a:solidFill>
                <a:latin typeface="Arial" panose="020B0604020202020204" pitchFamily="34" charset="0"/>
                <a:ea typeface="ヒラギノ角ゴ Pro W3" charset="-128"/>
              </a:defRPr>
            </a:lvl1pPr>
            <a:lvl2pPr marL="742950" indent="-285750" defTabSz="931863" eaLnBrk="0" hangingPunct="0">
              <a:defRPr sz="2400">
                <a:solidFill>
                  <a:schemeClr val="tx1"/>
                </a:solidFill>
                <a:latin typeface="Arial" panose="020B0604020202020204" pitchFamily="34" charset="0"/>
                <a:ea typeface="ヒラギノ角ゴ Pro W3" charset="-128"/>
              </a:defRPr>
            </a:lvl2pPr>
            <a:lvl3pPr marL="1143000" indent="-228600" defTabSz="931863" eaLnBrk="0" hangingPunct="0">
              <a:defRPr sz="2400">
                <a:solidFill>
                  <a:schemeClr val="tx1"/>
                </a:solidFill>
                <a:latin typeface="Arial" panose="020B0604020202020204" pitchFamily="34" charset="0"/>
                <a:ea typeface="ヒラギノ角ゴ Pro W3" charset="-128"/>
              </a:defRPr>
            </a:lvl3pPr>
            <a:lvl4pPr marL="1600200" indent="-228600" defTabSz="931863" eaLnBrk="0" hangingPunct="0">
              <a:defRPr sz="2400">
                <a:solidFill>
                  <a:schemeClr val="tx1"/>
                </a:solidFill>
                <a:latin typeface="Arial" panose="020B0604020202020204" pitchFamily="34" charset="0"/>
                <a:ea typeface="ヒラギノ角ゴ Pro W3" charset="-128"/>
              </a:defRPr>
            </a:lvl4pPr>
            <a:lvl5pPr marL="2057400" indent="-228600" defTabSz="931863" eaLnBrk="0" hangingPunct="0">
              <a:defRPr sz="2400">
                <a:solidFill>
                  <a:schemeClr val="tx1"/>
                </a:solidFill>
                <a:latin typeface="Arial" panose="020B0604020202020204" pitchFamily="34" charset="0"/>
                <a:ea typeface="ヒラギノ角ゴ Pro W3"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algn="r" eaLnBrk="1" hangingPunct="1"/>
            <a:fld id="{FADCBE8E-1494-4E0D-B1AF-E33873ACBEEB}" type="slidenum">
              <a:rPr lang="en-US" altLang="en-US" sz="1200">
                <a:latin typeface="Calibri" panose="020F0502020204030204" pitchFamily="34" charset="0"/>
                <a:cs typeface="Arial" panose="020B0604020202020204" pitchFamily="34" charset="0"/>
              </a:rPr>
              <a:pPr algn="r" eaLnBrk="1" hangingPunct="1"/>
              <a:t>32</a:t>
            </a:fld>
            <a:endParaRPr lang="en-US" altLang="en-US" sz="1200">
              <a:latin typeface="Calibri" panose="020F050202020403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0" name="Notes Placeholder 2"/>
          <p:cNvSpPr>
            <a:spLocks noGrp="1"/>
          </p:cNvSpPr>
          <p:nvPr>
            <p:ph type="body" idx="1"/>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93177" tIns="46589" rIns="93177" bIns="46589" numCol="1" anchor="t" anchorCtr="0" compatLnSpc="1">
            <a:prstTxWarp prst="textNoShape">
              <a:avLst/>
            </a:prstTxWarp>
          </a:bodyPr>
          <a:lstStyle/>
          <a:p>
            <a:endParaRPr lang="en-US" altLang="en-US"/>
          </a:p>
        </p:txBody>
      </p:sp>
      <p:sp>
        <p:nvSpPr>
          <p:cNvPr id="43011" name="Footer Placeholder 3"/>
          <p:cNvSpPr txBox="1">
            <a:spLocks noGrp="1"/>
          </p:cNvSpPr>
          <p:nvPr/>
        </p:nvSpPr>
        <p:spPr bwMode="auto">
          <a:xfrm>
            <a:off x="0"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2400">
                <a:solidFill>
                  <a:schemeClr val="tx1"/>
                </a:solidFill>
                <a:latin typeface="Arial" panose="020B0604020202020204" pitchFamily="34" charset="0"/>
                <a:ea typeface="ヒラギノ角ゴ Pro W3" charset="-128"/>
              </a:defRPr>
            </a:lvl1pPr>
            <a:lvl2pPr marL="742950" indent="-285750" defTabSz="931863" eaLnBrk="0" hangingPunct="0">
              <a:defRPr sz="2400">
                <a:solidFill>
                  <a:schemeClr val="tx1"/>
                </a:solidFill>
                <a:latin typeface="Arial" panose="020B0604020202020204" pitchFamily="34" charset="0"/>
                <a:ea typeface="ヒラギノ角ゴ Pro W3" charset="-128"/>
              </a:defRPr>
            </a:lvl2pPr>
            <a:lvl3pPr marL="1143000" indent="-228600" defTabSz="931863" eaLnBrk="0" hangingPunct="0">
              <a:defRPr sz="2400">
                <a:solidFill>
                  <a:schemeClr val="tx1"/>
                </a:solidFill>
                <a:latin typeface="Arial" panose="020B0604020202020204" pitchFamily="34" charset="0"/>
                <a:ea typeface="ヒラギノ角ゴ Pro W3" charset="-128"/>
              </a:defRPr>
            </a:lvl3pPr>
            <a:lvl4pPr marL="1600200" indent="-228600" defTabSz="931863" eaLnBrk="0" hangingPunct="0">
              <a:defRPr sz="2400">
                <a:solidFill>
                  <a:schemeClr val="tx1"/>
                </a:solidFill>
                <a:latin typeface="Arial" panose="020B0604020202020204" pitchFamily="34" charset="0"/>
                <a:ea typeface="ヒラギノ角ゴ Pro W3" charset="-128"/>
              </a:defRPr>
            </a:lvl4pPr>
            <a:lvl5pPr marL="2057400" indent="-228600" defTabSz="931863" eaLnBrk="0" hangingPunct="0">
              <a:defRPr sz="2400">
                <a:solidFill>
                  <a:schemeClr val="tx1"/>
                </a:solidFill>
                <a:latin typeface="Arial" panose="020B0604020202020204" pitchFamily="34" charset="0"/>
                <a:ea typeface="ヒラギノ角ゴ Pro W3"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algn="l" eaLnBrk="1" hangingPunct="1"/>
            <a:r>
              <a:rPr lang="en-US" altLang="en-US" sz="1200">
                <a:latin typeface="Calibri" panose="020F0502020204030204" pitchFamily="34" charset="0"/>
                <a:cs typeface="Arial" panose="020B0604020202020204" pitchFamily="34" charset="0"/>
              </a:rPr>
              <a:t>I-FAST Workshop, NLPRA, July 19-23, 2011</a:t>
            </a:r>
          </a:p>
        </p:txBody>
      </p:sp>
      <p:sp>
        <p:nvSpPr>
          <p:cNvPr id="43012" name="Slide Number Placeholder 4"/>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2400">
                <a:solidFill>
                  <a:schemeClr val="tx1"/>
                </a:solidFill>
                <a:latin typeface="Arial" panose="020B0604020202020204" pitchFamily="34" charset="0"/>
                <a:ea typeface="ヒラギノ角ゴ Pro W3" charset="-128"/>
              </a:defRPr>
            </a:lvl1pPr>
            <a:lvl2pPr marL="742950" indent="-285750" defTabSz="931863" eaLnBrk="0" hangingPunct="0">
              <a:defRPr sz="2400">
                <a:solidFill>
                  <a:schemeClr val="tx1"/>
                </a:solidFill>
                <a:latin typeface="Arial" panose="020B0604020202020204" pitchFamily="34" charset="0"/>
                <a:ea typeface="ヒラギノ角ゴ Pro W3" charset="-128"/>
              </a:defRPr>
            </a:lvl2pPr>
            <a:lvl3pPr marL="1143000" indent="-228600" defTabSz="931863" eaLnBrk="0" hangingPunct="0">
              <a:defRPr sz="2400">
                <a:solidFill>
                  <a:schemeClr val="tx1"/>
                </a:solidFill>
                <a:latin typeface="Arial" panose="020B0604020202020204" pitchFamily="34" charset="0"/>
                <a:ea typeface="ヒラギノ角ゴ Pro W3" charset="-128"/>
              </a:defRPr>
            </a:lvl3pPr>
            <a:lvl4pPr marL="1600200" indent="-228600" defTabSz="931863" eaLnBrk="0" hangingPunct="0">
              <a:defRPr sz="2400">
                <a:solidFill>
                  <a:schemeClr val="tx1"/>
                </a:solidFill>
                <a:latin typeface="Arial" panose="020B0604020202020204" pitchFamily="34" charset="0"/>
                <a:ea typeface="ヒラギノ角ゴ Pro W3" charset="-128"/>
              </a:defRPr>
            </a:lvl4pPr>
            <a:lvl5pPr marL="2057400" indent="-228600" defTabSz="931863" eaLnBrk="0" hangingPunct="0">
              <a:defRPr sz="2400">
                <a:solidFill>
                  <a:schemeClr val="tx1"/>
                </a:solidFill>
                <a:latin typeface="Arial" panose="020B0604020202020204" pitchFamily="34" charset="0"/>
                <a:ea typeface="ヒラギノ角ゴ Pro W3"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algn="r" eaLnBrk="1" hangingPunct="1"/>
            <a:fld id="{0AD66688-BFE3-4038-A21E-299B1A6CA4E4}" type="slidenum">
              <a:rPr lang="en-US" altLang="en-US" sz="1200">
                <a:latin typeface="Calibri" panose="020F0502020204030204" pitchFamily="34" charset="0"/>
                <a:cs typeface="Arial" panose="020B0604020202020204" pitchFamily="34" charset="0"/>
              </a:rPr>
              <a:pPr algn="r" eaLnBrk="1" hangingPunct="1"/>
              <a:t>33</a:t>
            </a:fld>
            <a:endParaRPr lang="en-US" altLang="en-US" sz="1200">
              <a:latin typeface="Calibri" panose="020F050202020403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Notes Placeholder 2"/>
          <p:cNvSpPr>
            <a:spLocks noGrp="1"/>
          </p:cNvSpPr>
          <p:nvPr>
            <p:ph type="body" idx="1"/>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93177" tIns="46589" rIns="93177" bIns="46589" numCol="1" anchor="t" anchorCtr="0" compatLnSpc="1">
            <a:prstTxWarp prst="textNoShape">
              <a:avLst/>
            </a:prstTxWarp>
          </a:bodyPr>
          <a:lstStyle/>
          <a:p>
            <a:endParaRPr lang="en-US" altLang="en-US"/>
          </a:p>
        </p:txBody>
      </p:sp>
      <p:sp>
        <p:nvSpPr>
          <p:cNvPr id="45059" name="Footer Placeholder 3"/>
          <p:cNvSpPr txBox="1">
            <a:spLocks noGrp="1"/>
          </p:cNvSpPr>
          <p:nvPr/>
        </p:nvSpPr>
        <p:spPr bwMode="auto">
          <a:xfrm>
            <a:off x="0"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2400">
                <a:solidFill>
                  <a:schemeClr val="tx1"/>
                </a:solidFill>
                <a:latin typeface="Arial" panose="020B0604020202020204" pitchFamily="34" charset="0"/>
                <a:ea typeface="ヒラギノ角ゴ Pro W3" charset="-128"/>
              </a:defRPr>
            </a:lvl1pPr>
            <a:lvl2pPr marL="742950" indent="-285750" defTabSz="931863" eaLnBrk="0" hangingPunct="0">
              <a:defRPr sz="2400">
                <a:solidFill>
                  <a:schemeClr val="tx1"/>
                </a:solidFill>
                <a:latin typeface="Arial" panose="020B0604020202020204" pitchFamily="34" charset="0"/>
                <a:ea typeface="ヒラギノ角ゴ Pro W3" charset="-128"/>
              </a:defRPr>
            </a:lvl2pPr>
            <a:lvl3pPr marL="1143000" indent="-228600" defTabSz="931863" eaLnBrk="0" hangingPunct="0">
              <a:defRPr sz="2400">
                <a:solidFill>
                  <a:schemeClr val="tx1"/>
                </a:solidFill>
                <a:latin typeface="Arial" panose="020B0604020202020204" pitchFamily="34" charset="0"/>
                <a:ea typeface="ヒラギノ角ゴ Pro W3" charset="-128"/>
              </a:defRPr>
            </a:lvl3pPr>
            <a:lvl4pPr marL="1600200" indent="-228600" defTabSz="931863" eaLnBrk="0" hangingPunct="0">
              <a:defRPr sz="2400">
                <a:solidFill>
                  <a:schemeClr val="tx1"/>
                </a:solidFill>
                <a:latin typeface="Arial" panose="020B0604020202020204" pitchFamily="34" charset="0"/>
                <a:ea typeface="ヒラギノ角ゴ Pro W3" charset="-128"/>
              </a:defRPr>
            </a:lvl4pPr>
            <a:lvl5pPr marL="2057400" indent="-228600" defTabSz="931863" eaLnBrk="0" hangingPunct="0">
              <a:defRPr sz="2400">
                <a:solidFill>
                  <a:schemeClr val="tx1"/>
                </a:solidFill>
                <a:latin typeface="Arial" panose="020B0604020202020204" pitchFamily="34" charset="0"/>
                <a:ea typeface="ヒラギノ角ゴ Pro W3"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algn="l" eaLnBrk="1" hangingPunct="1"/>
            <a:r>
              <a:rPr lang="en-US" altLang="en-US" sz="1200">
                <a:latin typeface="Calibri" panose="020F0502020204030204" pitchFamily="34" charset="0"/>
                <a:cs typeface="Arial" panose="020B0604020202020204" pitchFamily="34" charset="0"/>
              </a:rPr>
              <a:t>I-FAST Workshop, NLPRA, July 19-23, 2011</a:t>
            </a:r>
          </a:p>
        </p:txBody>
      </p:sp>
      <p:sp>
        <p:nvSpPr>
          <p:cNvPr id="45060" name="Slide Number Placeholder 4"/>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2400">
                <a:solidFill>
                  <a:schemeClr val="tx1"/>
                </a:solidFill>
                <a:latin typeface="Arial" panose="020B0604020202020204" pitchFamily="34" charset="0"/>
                <a:ea typeface="ヒラギノ角ゴ Pro W3" charset="-128"/>
              </a:defRPr>
            </a:lvl1pPr>
            <a:lvl2pPr marL="742950" indent="-285750" defTabSz="931863" eaLnBrk="0" hangingPunct="0">
              <a:defRPr sz="2400">
                <a:solidFill>
                  <a:schemeClr val="tx1"/>
                </a:solidFill>
                <a:latin typeface="Arial" panose="020B0604020202020204" pitchFamily="34" charset="0"/>
                <a:ea typeface="ヒラギノ角ゴ Pro W3" charset="-128"/>
              </a:defRPr>
            </a:lvl2pPr>
            <a:lvl3pPr marL="1143000" indent="-228600" defTabSz="931863" eaLnBrk="0" hangingPunct="0">
              <a:defRPr sz="2400">
                <a:solidFill>
                  <a:schemeClr val="tx1"/>
                </a:solidFill>
                <a:latin typeface="Arial" panose="020B0604020202020204" pitchFamily="34" charset="0"/>
                <a:ea typeface="ヒラギノ角ゴ Pro W3" charset="-128"/>
              </a:defRPr>
            </a:lvl3pPr>
            <a:lvl4pPr marL="1600200" indent="-228600" defTabSz="931863" eaLnBrk="0" hangingPunct="0">
              <a:defRPr sz="2400">
                <a:solidFill>
                  <a:schemeClr val="tx1"/>
                </a:solidFill>
                <a:latin typeface="Arial" panose="020B0604020202020204" pitchFamily="34" charset="0"/>
                <a:ea typeface="ヒラギノ角ゴ Pro W3" charset="-128"/>
              </a:defRPr>
            </a:lvl4pPr>
            <a:lvl5pPr marL="2057400" indent="-228600" defTabSz="931863" eaLnBrk="0" hangingPunct="0">
              <a:defRPr sz="2400">
                <a:solidFill>
                  <a:schemeClr val="tx1"/>
                </a:solidFill>
                <a:latin typeface="Arial" panose="020B0604020202020204" pitchFamily="34" charset="0"/>
                <a:ea typeface="ヒラギノ角ゴ Pro W3"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algn="r" eaLnBrk="1" hangingPunct="1"/>
            <a:fld id="{324792FD-F9AC-4AF0-BA28-CFE29F4CB2CD}" type="slidenum">
              <a:rPr lang="en-US" altLang="en-US" sz="1200">
                <a:latin typeface="Calibri" panose="020F0502020204030204" pitchFamily="34" charset="0"/>
                <a:cs typeface="Arial" panose="020B0604020202020204" pitchFamily="34" charset="0"/>
              </a:rPr>
              <a:pPr algn="r" eaLnBrk="1" hangingPunct="1"/>
              <a:t>34</a:t>
            </a:fld>
            <a:endParaRPr lang="en-US" altLang="en-US" sz="1200">
              <a:latin typeface="Calibri" panose="020F050202020403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6" name="Notes Placeholder 2"/>
          <p:cNvSpPr>
            <a:spLocks noGrp="1"/>
          </p:cNvSpPr>
          <p:nvPr>
            <p:ph type="body" idx="1"/>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93177" tIns="46589" rIns="93177" bIns="46589" numCol="1" anchor="t" anchorCtr="0" compatLnSpc="1">
            <a:prstTxWarp prst="textNoShape">
              <a:avLst/>
            </a:prstTxWarp>
          </a:bodyPr>
          <a:lstStyle/>
          <a:p>
            <a:endParaRPr lang="en-US" altLang="en-US"/>
          </a:p>
        </p:txBody>
      </p:sp>
      <p:sp>
        <p:nvSpPr>
          <p:cNvPr id="47107" name="Footer Placeholder 3"/>
          <p:cNvSpPr txBox="1">
            <a:spLocks noGrp="1"/>
          </p:cNvSpPr>
          <p:nvPr/>
        </p:nvSpPr>
        <p:spPr bwMode="auto">
          <a:xfrm>
            <a:off x="0"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2400">
                <a:solidFill>
                  <a:schemeClr val="tx1"/>
                </a:solidFill>
                <a:latin typeface="Arial" panose="020B0604020202020204" pitchFamily="34" charset="0"/>
                <a:ea typeface="ヒラギノ角ゴ Pro W3" charset="-128"/>
              </a:defRPr>
            </a:lvl1pPr>
            <a:lvl2pPr marL="742950" indent="-285750" defTabSz="931863" eaLnBrk="0" hangingPunct="0">
              <a:defRPr sz="2400">
                <a:solidFill>
                  <a:schemeClr val="tx1"/>
                </a:solidFill>
                <a:latin typeface="Arial" panose="020B0604020202020204" pitchFamily="34" charset="0"/>
                <a:ea typeface="ヒラギノ角ゴ Pro W3" charset="-128"/>
              </a:defRPr>
            </a:lvl2pPr>
            <a:lvl3pPr marL="1143000" indent="-228600" defTabSz="931863" eaLnBrk="0" hangingPunct="0">
              <a:defRPr sz="2400">
                <a:solidFill>
                  <a:schemeClr val="tx1"/>
                </a:solidFill>
                <a:latin typeface="Arial" panose="020B0604020202020204" pitchFamily="34" charset="0"/>
                <a:ea typeface="ヒラギノ角ゴ Pro W3" charset="-128"/>
              </a:defRPr>
            </a:lvl3pPr>
            <a:lvl4pPr marL="1600200" indent="-228600" defTabSz="931863" eaLnBrk="0" hangingPunct="0">
              <a:defRPr sz="2400">
                <a:solidFill>
                  <a:schemeClr val="tx1"/>
                </a:solidFill>
                <a:latin typeface="Arial" panose="020B0604020202020204" pitchFamily="34" charset="0"/>
                <a:ea typeface="ヒラギノ角ゴ Pro W3" charset="-128"/>
              </a:defRPr>
            </a:lvl4pPr>
            <a:lvl5pPr marL="2057400" indent="-228600" defTabSz="931863" eaLnBrk="0" hangingPunct="0">
              <a:defRPr sz="2400">
                <a:solidFill>
                  <a:schemeClr val="tx1"/>
                </a:solidFill>
                <a:latin typeface="Arial" panose="020B0604020202020204" pitchFamily="34" charset="0"/>
                <a:ea typeface="ヒラギノ角ゴ Pro W3"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algn="l" eaLnBrk="1" hangingPunct="1"/>
            <a:r>
              <a:rPr lang="en-US" altLang="en-US" sz="1200">
                <a:latin typeface="Calibri" panose="020F0502020204030204" pitchFamily="34" charset="0"/>
                <a:cs typeface="Arial" panose="020B0604020202020204" pitchFamily="34" charset="0"/>
              </a:rPr>
              <a:t>I-FAST Workshop, NLPRA, July 19-23, 2011</a:t>
            </a:r>
          </a:p>
        </p:txBody>
      </p:sp>
      <p:sp>
        <p:nvSpPr>
          <p:cNvPr id="47108" name="Slide Number Placeholder 4"/>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2400">
                <a:solidFill>
                  <a:schemeClr val="tx1"/>
                </a:solidFill>
                <a:latin typeface="Arial" panose="020B0604020202020204" pitchFamily="34" charset="0"/>
                <a:ea typeface="ヒラギノ角ゴ Pro W3" charset="-128"/>
              </a:defRPr>
            </a:lvl1pPr>
            <a:lvl2pPr marL="742950" indent="-285750" defTabSz="931863" eaLnBrk="0" hangingPunct="0">
              <a:defRPr sz="2400">
                <a:solidFill>
                  <a:schemeClr val="tx1"/>
                </a:solidFill>
                <a:latin typeface="Arial" panose="020B0604020202020204" pitchFamily="34" charset="0"/>
                <a:ea typeface="ヒラギノ角ゴ Pro W3" charset="-128"/>
              </a:defRPr>
            </a:lvl2pPr>
            <a:lvl3pPr marL="1143000" indent="-228600" defTabSz="931863" eaLnBrk="0" hangingPunct="0">
              <a:defRPr sz="2400">
                <a:solidFill>
                  <a:schemeClr val="tx1"/>
                </a:solidFill>
                <a:latin typeface="Arial" panose="020B0604020202020204" pitchFamily="34" charset="0"/>
                <a:ea typeface="ヒラギノ角ゴ Pro W3" charset="-128"/>
              </a:defRPr>
            </a:lvl3pPr>
            <a:lvl4pPr marL="1600200" indent="-228600" defTabSz="931863" eaLnBrk="0" hangingPunct="0">
              <a:defRPr sz="2400">
                <a:solidFill>
                  <a:schemeClr val="tx1"/>
                </a:solidFill>
                <a:latin typeface="Arial" panose="020B0604020202020204" pitchFamily="34" charset="0"/>
                <a:ea typeface="ヒラギノ角ゴ Pro W3" charset="-128"/>
              </a:defRPr>
            </a:lvl4pPr>
            <a:lvl5pPr marL="2057400" indent="-228600" defTabSz="931863" eaLnBrk="0" hangingPunct="0">
              <a:defRPr sz="2400">
                <a:solidFill>
                  <a:schemeClr val="tx1"/>
                </a:solidFill>
                <a:latin typeface="Arial" panose="020B0604020202020204" pitchFamily="34" charset="0"/>
                <a:ea typeface="ヒラギノ角ゴ Pro W3"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algn="r" eaLnBrk="1" hangingPunct="1"/>
            <a:fld id="{370070C3-BB3F-482D-8A9D-93D0B1F20B0C}" type="slidenum">
              <a:rPr lang="en-US" altLang="en-US" sz="1200">
                <a:latin typeface="Calibri" panose="020F0502020204030204" pitchFamily="34" charset="0"/>
                <a:cs typeface="Arial" panose="020B0604020202020204" pitchFamily="34" charset="0"/>
              </a:rPr>
              <a:pPr algn="r" eaLnBrk="1" hangingPunct="1"/>
              <a:t>35</a:t>
            </a:fld>
            <a:endParaRPr lang="en-US" altLang="en-US" sz="1200">
              <a:latin typeface="Calibri" panose="020F050202020403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Footer Placeholder 5"/>
          <p:cNvSpPr txBox="1">
            <a:spLocks noGrp="1"/>
          </p:cNvSpPr>
          <p:nvPr/>
        </p:nvSpPr>
        <p:spPr bwMode="auto">
          <a:xfrm>
            <a:off x="0"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2400">
                <a:solidFill>
                  <a:schemeClr val="tx1"/>
                </a:solidFill>
                <a:latin typeface="Arial" panose="020B0604020202020204" pitchFamily="34" charset="0"/>
                <a:ea typeface="ヒラギノ角ゴ Pro W3" charset="-128"/>
              </a:defRPr>
            </a:lvl1pPr>
            <a:lvl2pPr marL="742950" indent="-285750" defTabSz="931863" eaLnBrk="0" hangingPunct="0">
              <a:defRPr sz="2400">
                <a:solidFill>
                  <a:schemeClr val="tx1"/>
                </a:solidFill>
                <a:latin typeface="Arial" panose="020B0604020202020204" pitchFamily="34" charset="0"/>
                <a:ea typeface="ヒラギノ角ゴ Pro W3" charset="-128"/>
              </a:defRPr>
            </a:lvl2pPr>
            <a:lvl3pPr marL="1143000" indent="-228600" defTabSz="931863" eaLnBrk="0" hangingPunct="0">
              <a:defRPr sz="2400">
                <a:solidFill>
                  <a:schemeClr val="tx1"/>
                </a:solidFill>
                <a:latin typeface="Arial" panose="020B0604020202020204" pitchFamily="34" charset="0"/>
                <a:ea typeface="ヒラギノ角ゴ Pro W3" charset="-128"/>
              </a:defRPr>
            </a:lvl3pPr>
            <a:lvl4pPr marL="1600200" indent="-228600" defTabSz="931863" eaLnBrk="0" hangingPunct="0">
              <a:defRPr sz="2400">
                <a:solidFill>
                  <a:schemeClr val="tx1"/>
                </a:solidFill>
                <a:latin typeface="Arial" panose="020B0604020202020204" pitchFamily="34" charset="0"/>
                <a:ea typeface="ヒラギノ角ゴ Pro W3" charset="-128"/>
              </a:defRPr>
            </a:lvl4pPr>
            <a:lvl5pPr marL="2057400" indent="-228600" defTabSz="931863" eaLnBrk="0" hangingPunct="0">
              <a:defRPr sz="2400">
                <a:solidFill>
                  <a:schemeClr val="tx1"/>
                </a:solidFill>
                <a:latin typeface="Arial" panose="020B0604020202020204" pitchFamily="34" charset="0"/>
                <a:ea typeface="ヒラギノ角ゴ Pro W3"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algn="l" eaLnBrk="1" hangingPunct="1"/>
            <a:r>
              <a:rPr lang="en-US" altLang="en-US" sz="1200">
                <a:latin typeface="Calibri" panose="020F0502020204030204" pitchFamily="34" charset="0"/>
                <a:cs typeface="Arial" panose="020B0604020202020204" pitchFamily="34" charset="0"/>
              </a:rPr>
              <a:t>I-FAST Workshop, NLPRA, July 19-23, 2011</a:t>
            </a:r>
          </a:p>
        </p:txBody>
      </p:sp>
      <p:sp>
        <p:nvSpPr>
          <p:cNvPr id="49154"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93177" tIns="46589" rIns="93177" bIns="46589" numCol="1" anchor="t" anchorCtr="0" compatLnSpc="1">
            <a:prstTxWarp prst="textNoShape">
              <a:avLst/>
            </a:prstTxWarp>
          </a:bodyPr>
          <a:lstStyle/>
          <a:p>
            <a:pPr eaLnBrk="1" hangingPunct="1">
              <a:spcBef>
                <a:spcPct val="0"/>
              </a:spcBef>
            </a:pPr>
            <a:endParaRPr lang="en-US" altLang="en-US"/>
          </a:p>
        </p:txBody>
      </p:sp>
      <p:sp>
        <p:nvSpPr>
          <p:cNvPr id="49156" name="Slide Number Placeholder 3"/>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2400">
                <a:solidFill>
                  <a:schemeClr val="tx1"/>
                </a:solidFill>
                <a:latin typeface="Arial" panose="020B0604020202020204" pitchFamily="34" charset="0"/>
                <a:ea typeface="ヒラギノ角ゴ Pro W3" charset="-128"/>
              </a:defRPr>
            </a:lvl1pPr>
            <a:lvl2pPr marL="742950" indent="-285750" defTabSz="931863" eaLnBrk="0" hangingPunct="0">
              <a:defRPr sz="2400">
                <a:solidFill>
                  <a:schemeClr val="tx1"/>
                </a:solidFill>
                <a:latin typeface="Arial" panose="020B0604020202020204" pitchFamily="34" charset="0"/>
                <a:ea typeface="ヒラギノ角ゴ Pro W3" charset="-128"/>
              </a:defRPr>
            </a:lvl2pPr>
            <a:lvl3pPr marL="1143000" indent="-228600" defTabSz="931863" eaLnBrk="0" hangingPunct="0">
              <a:defRPr sz="2400">
                <a:solidFill>
                  <a:schemeClr val="tx1"/>
                </a:solidFill>
                <a:latin typeface="Arial" panose="020B0604020202020204" pitchFamily="34" charset="0"/>
                <a:ea typeface="ヒラギノ角ゴ Pro W3" charset="-128"/>
              </a:defRPr>
            </a:lvl3pPr>
            <a:lvl4pPr marL="1600200" indent="-228600" defTabSz="931863" eaLnBrk="0" hangingPunct="0">
              <a:defRPr sz="2400">
                <a:solidFill>
                  <a:schemeClr val="tx1"/>
                </a:solidFill>
                <a:latin typeface="Arial" panose="020B0604020202020204" pitchFamily="34" charset="0"/>
                <a:ea typeface="ヒラギノ角ゴ Pro W3" charset="-128"/>
              </a:defRPr>
            </a:lvl4pPr>
            <a:lvl5pPr marL="2057400" indent="-228600" defTabSz="931863" eaLnBrk="0" hangingPunct="0">
              <a:defRPr sz="2400">
                <a:solidFill>
                  <a:schemeClr val="tx1"/>
                </a:solidFill>
                <a:latin typeface="Arial" panose="020B0604020202020204" pitchFamily="34" charset="0"/>
                <a:ea typeface="ヒラギノ角ゴ Pro W3"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algn="r" eaLnBrk="1" hangingPunct="1"/>
            <a:fld id="{9B3F76F5-C481-4A8E-B545-36332C79BC8F}" type="slidenum">
              <a:rPr lang="en-US" altLang="en-US" sz="1200">
                <a:latin typeface="Calibri" panose="020F0502020204030204" pitchFamily="34" charset="0"/>
                <a:cs typeface="Arial" panose="020B0604020202020204" pitchFamily="34" charset="0"/>
              </a:rPr>
              <a:pPr algn="r" eaLnBrk="1" hangingPunct="1"/>
              <a:t>36</a:t>
            </a:fld>
            <a:endParaRPr lang="en-US" altLang="en-US" sz="1200">
              <a:latin typeface="Calibri" panose="020F050202020403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Notes Placeholder 2"/>
          <p:cNvSpPr>
            <a:spLocks noGrp="1"/>
          </p:cNvSpPr>
          <p:nvPr>
            <p:ph type="body" idx="1"/>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93177" tIns="46589" rIns="93177" bIns="46589" numCol="1" anchor="t" anchorCtr="0" compatLnSpc="1">
            <a:prstTxWarp prst="textNoShape">
              <a:avLst/>
            </a:prstTxWarp>
          </a:bodyPr>
          <a:lstStyle/>
          <a:p>
            <a:pPr eaLnBrk="1" hangingPunct="1"/>
            <a:endParaRPr lang="en-US" altLang="en-US"/>
          </a:p>
        </p:txBody>
      </p:sp>
      <p:sp>
        <p:nvSpPr>
          <p:cNvPr id="51203" name="Footer Placeholder 3"/>
          <p:cNvSpPr txBox="1">
            <a:spLocks noGrp="1"/>
          </p:cNvSpPr>
          <p:nvPr/>
        </p:nvSpPr>
        <p:spPr bwMode="auto">
          <a:xfrm>
            <a:off x="0"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2400">
                <a:solidFill>
                  <a:schemeClr val="tx1"/>
                </a:solidFill>
                <a:latin typeface="Arial" panose="020B0604020202020204" pitchFamily="34" charset="0"/>
                <a:ea typeface="ヒラギノ角ゴ Pro W3" charset="-128"/>
              </a:defRPr>
            </a:lvl1pPr>
            <a:lvl2pPr marL="742950" indent="-285750" defTabSz="931863" eaLnBrk="0" hangingPunct="0">
              <a:defRPr sz="2400">
                <a:solidFill>
                  <a:schemeClr val="tx1"/>
                </a:solidFill>
                <a:latin typeface="Arial" panose="020B0604020202020204" pitchFamily="34" charset="0"/>
                <a:ea typeface="ヒラギノ角ゴ Pro W3" charset="-128"/>
              </a:defRPr>
            </a:lvl2pPr>
            <a:lvl3pPr marL="1143000" indent="-228600" defTabSz="931863" eaLnBrk="0" hangingPunct="0">
              <a:defRPr sz="2400">
                <a:solidFill>
                  <a:schemeClr val="tx1"/>
                </a:solidFill>
                <a:latin typeface="Arial" panose="020B0604020202020204" pitchFamily="34" charset="0"/>
                <a:ea typeface="ヒラギノ角ゴ Pro W3" charset="-128"/>
              </a:defRPr>
            </a:lvl3pPr>
            <a:lvl4pPr marL="1600200" indent="-228600" defTabSz="931863" eaLnBrk="0" hangingPunct="0">
              <a:defRPr sz="2400">
                <a:solidFill>
                  <a:schemeClr val="tx1"/>
                </a:solidFill>
                <a:latin typeface="Arial" panose="020B0604020202020204" pitchFamily="34" charset="0"/>
                <a:ea typeface="ヒラギノ角ゴ Pro W3" charset="-128"/>
              </a:defRPr>
            </a:lvl4pPr>
            <a:lvl5pPr marL="2057400" indent="-228600" defTabSz="931863" eaLnBrk="0" hangingPunct="0">
              <a:defRPr sz="2400">
                <a:solidFill>
                  <a:schemeClr val="tx1"/>
                </a:solidFill>
                <a:latin typeface="Arial" panose="020B0604020202020204" pitchFamily="34" charset="0"/>
                <a:ea typeface="ヒラギノ角ゴ Pro W3"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algn="l" eaLnBrk="1" hangingPunct="1"/>
            <a:r>
              <a:rPr lang="en-US" altLang="en-US" sz="1200">
                <a:latin typeface="Calibri" panose="020F0502020204030204" pitchFamily="34" charset="0"/>
                <a:cs typeface="Arial" panose="020B0604020202020204" pitchFamily="34" charset="0"/>
              </a:rPr>
              <a:t>I-FAST Workshop, NLPRA, July 19-23, 2011</a:t>
            </a:r>
          </a:p>
        </p:txBody>
      </p:sp>
      <p:sp>
        <p:nvSpPr>
          <p:cNvPr id="51204" name="Slide Number Placeholder 4"/>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2400">
                <a:solidFill>
                  <a:schemeClr val="tx1"/>
                </a:solidFill>
                <a:latin typeface="Arial" panose="020B0604020202020204" pitchFamily="34" charset="0"/>
                <a:ea typeface="ヒラギノ角ゴ Pro W3" charset="-128"/>
              </a:defRPr>
            </a:lvl1pPr>
            <a:lvl2pPr marL="742950" indent="-285750" defTabSz="931863" eaLnBrk="0" hangingPunct="0">
              <a:defRPr sz="2400">
                <a:solidFill>
                  <a:schemeClr val="tx1"/>
                </a:solidFill>
                <a:latin typeface="Arial" panose="020B0604020202020204" pitchFamily="34" charset="0"/>
                <a:ea typeface="ヒラギノ角ゴ Pro W3" charset="-128"/>
              </a:defRPr>
            </a:lvl2pPr>
            <a:lvl3pPr marL="1143000" indent="-228600" defTabSz="931863" eaLnBrk="0" hangingPunct="0">
              <a:defRPr sz="2400">
                <a:solidFill>
                  <a:schemeClr val="tx1"/>
                </a:solidFill>
                <a:latin typeface="Arial" panose="020B0604020202020204" pitchFamily="34" charset="0"/>
                <a:ea typeface="ヒラギノ角ゴ Pro W3" charset="-128"/>
              </a:defRPr>
            </a:lvl3pPr>
            <a:lvl4pPr marL="1600200" indent="-228600" defTabSz="931863" eaLnBrk="0" hangingPunct="0">
              <a:defRPr sz="2400">
                <a:solidFill>
                  <a:schemeClr val="tx1"/>
                </a:solidFill>
                <a:latin typeface="Arial" panose="020B0604020202020204" pitchFamily="34" charset="0"/>
                <a:ea typeface="ヒラギノ角ゴ Pro W3" charset="-128"/>
              </a:defRPr>
            </a:lvl4pPr>
            <a:lvl5pPr marL="2057400" indent="-228600" defTabSz="931863" eaLnBrk="0" hangingPunct="0">
              <a:defRPr sz="2400">
                <a:solidFill>
                  <a:schemeClr val="tx1"/>
                </a:solidFill>
                <a:latin typeface="Arial" panose="020B0604020202020204" pitchFamily="34" charset="0"/>
                <a:ea typeface="ヒラギノ角ゴ Pro W3" charset="-128"/>
              </a:defRPr>
            </a:lvl5pPr>
            <a:lvl6pPr marL="25146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algn="ctr" defTabSz="93186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algn="r" eaLnBrk="1" hangingPunct="1"/>
            <a:fld id="{FE1035AE-E828-4DCE-886B-F71587047057}" type="slidenum">
              <a:rPr lang="en-US" altLang="en-US" sz="1200">
                <a:latin typeface="Calibri" panose="020F0502020204030204" pitchFamily="34" charset="0"/>
                <a:cs typeface="Arial" panose="020B0604020202020204" pitchFamily="34" charset="0"/>
              </a:rPr>
              <a:pPr algn="r" eaLnBrk="1" hangingPunct="1"/>
              <a:t>37</a:t>
            </a:fld>
            <a:endParaRPr lang="en-US" altLang="en-US" sz="1200">
              <a:latin typeface="Calibri" panose="020F050202020403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a:t>Click to edit Master subtitle style</a:t>
            </a:r>
          </a:p>
        </p:txBody>
      </p:sp>
    </p:spTree>
    <p:extLst>
      <p:ext uri="{BB962C8B-B14F-4D97-AF65-F5344CB8AC3E}">
        <p14:creationId xmlns:p14="http://schemas.microsoft.com/office/powerpoint/2010/main" val="2079463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5083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06881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01816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95158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87311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77364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1018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0767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204155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01274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779"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l" rtl="0" eaLnBrk="0" fontAlgn="base" hangingPunct="0">
        <a:spcBef>
          <a:spcPct val="0"/>
        </a:spcBef>
        <a:spcAft>
          <a:spcPct val="0"/>
        </a:spcAft>
        <a:defRPr sz="3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0" fontAlgn="base" hangingPunct="0">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0" fontAlgn="base" hangingPunct="0">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0" fontAlgn="base" hangingPunct="0">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0" fontAlgn="base" hangingPunct="0">
        <a:spcBef>
          <a:spcPct val="20000"/>
        </a:spcBef>
        <a:spcAft>
          <a:spcPct val="0"/>
        </a:spcAft>
        <a:buClr>
          <a:srgbClr val="16A21F"/>
        </a:buClr>
        <a:buFont typeface="Wingdings" panose="05000000000000000000" pitchFamily="2" charset="2"/>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Font typeface="Wingdings" panose="05000000000000000000" pitchFamily="2" charset="2"/>
        <a:buChar char="l"/>
        <a:defRPr sz="20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2"/>
        </a:buClr>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lr>
          <a:schemeClr val="bg2"/>
        </a:buClr>
        <a:buFont typeface="Times" panose="02020603050405020304" pitchFamily="18" charset="0"/>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itle 3"/>
          <p:cNvSpPr>
            <a:spLocks noGrp="1"/>
          </p:cNvSpPr>
          <p:nvPr>
            <p:ph type="ctrTitle" idx="4294967295"/>
          </p:nvPr>
        </p:nvSpPr>
        <p:spPr>
          <a:xfrm>
            <a:off x="685800" y="4038600"/>
            <a:ext cx="7772400" cy="685800"/>
          </a:xfrm>
        </p:spPr>
        <p:txBody>
          <a:bodyPr anchor="ctr"/>
          <a:lstStyle/>
          <a:p>
            <a:pPr algn="ctr" eaLnBrk="1" hangingPunct="1"/>
            <a:r>
              <a:rPr lang="en-US" altLang="en-US" sz="2800" b="1"/>
              <a:t>Advanced Clinical Social Work Practice in Integrated Behavioral Healthcare</a:t>
            </a:r>
            <a:br>
              <a:rPr lang="en-US" altLang="en-US" sz="2800"/>
            </a:br>
            <a:r>
              <a:rPr lang="en-US" altLang="en-US" sz="2000" b="1"/>
              <a:t>Module 11</a:t>
            </a:r>
            <a:br>
              <a:rPr lang="en-US" altLang="en-US" sz="2000" b="1"/>
            </a:br>
            <a:r>
              <a:rPr lang="en-US" altLang="en-US" sz="2000" b="1"/>
              <a:t>Interventions in Integrated Healthcare</a:t>
            </a:r>
            <a:br>
              <a:rPr lang="en-US" altLang="en-US" sz="2000" b="1"/>
            </a:br>
            <a:br>
              <a:rPr lang="en-US" altLang="en-US" sz="2000" b="1"/>
            </a:br>
            <a:r>
              <a:rPr lang="en-US" altLang="en-US" sz="2000"/>
              <a:t>Mo Yee Lee, PhD</a:t>
            </a:r>
            <a:br>
              <a:rPr lang="en-US" altLang="en-US" sz="2000"/>
            </a:br>
            <a:r>
              <a:rPr lang="en-US" altLang="en-US" sz="2000"/>
              <a:t>College of Social Work</a:t>
            </a:r>
            <a:br>
              <a:rPr lang="en-US" altLang="en-US" sz="2000"/>
            </a:br>
            <a:r>
              <a:rPr lang="en-US" altLang="en-US" sz="2000"/>
              <a:t>The Ohio State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a:xfrm>
            <a:off x="685800" y="1066800"/>
            <a:ext cx="8382000" cy="838200"/>
          </a:xfrm>
        </p:spPr>
        <p:txBody>
          <a:bodyPr/>
          <a:lstStyle/>
          <a:p>
            <a:r>
              <a:rPr lang="en-US" altLang="en-US" b="1"/>
              <a:t>Monitor Avoidance Behavior by ACTION</a:t>
            </a:r>
            <a:r>
              <a:rPr lang="en-US" altLang="en-US" b="1" baseline="30000"/>
              <a:t>11</a:t>
            </a:r>
            <a:endParaRPr lang="en-US" altLang="en-US" sz="1800"/>
          </a:p>
        </p:txBody>
      </p:sp>
      <p:sp>
        <p:nvSpPr>
          <p:cNvPr id="14338" name="Rectangle 3"/>
          <p:cNvSpPr>
            <a:spLocks noGrp="1" noChangeArrowheads="1"/>
          </p:cNvSpPr>
          <p:nvPr>
            <p:ph type="body" idx="1"/>
          </p:nvPr>
        </p:nvSpPr>
        <p:spPr/>
        <p:txBody>
          <a:bodyPr/>
          <a:lstStyle/>
          <a:p>
            <a:pPr>
              <a:buFont typeface="Arial" panose="020B0604020202020204" pitchFamily="34" charset="0"/>
              <a:buChar char="•"/>
            </a:pPr>
            <a:r>
              <a:rPr lang="en-US" altLang="en-US">
                <a:cs typeface="Times New Roman" panose="02020603050405020304" pitchFamily="18" charset="0"/>
              </a:rPr>
              <a:t>Assess how this behavior serves you</a:t>
            </a:r>
          </a:p>
          <a:p>
            <a:pPr>
              <a:buFont typeface="Arial" panose="020B0604020202020204" pitchFamily="34" charset="0"/>
              <a:buChar char="•"/>
            </a:pPr>
            <a:r>
              <a:rPr lang="en-US" altLang="en-US">
                <a:cs typeface="Times New Roman" panose="02020603050405020304" pitchFamily="18" charset="0"/>
              </a:rPr>
              <a:t>Choose either to avoid or activate</a:t>
            </a:r>
          </a:p>
          <a:p>
            <a:pPr>
              <a:buFont typeface="Arial" panose="020B0604020202020204" pitchFamily="34" charset="0"/>
              <a:buChar char="•"/>
            </a:pPr>
            <a:r>
              <a:rPr lang="en-US" altLang="en-US">
                <a:cs typeface="Times New Roman" panose="02020603050405020304" pitchFamily="18" charset="0"/>
              </a:rPr>
              <a:t>Try out whatever behavior has been chosen</a:t>
            </a:r>
          </a:p>
          <a:p>
            <a:pPr>
              <a:buFont typeface="Arial" panose="020B0604020202020204" pitchFamily="34" charset="0"/>
              <a:buChar char="•"/>
            </a:pPr>
            <a:r>
              <a:rPr lang="en-US" altLang="en-US">
                <a:cs typeface="Times New Roman" panose="02020603050405020304" pitchFamily="18" charset="0"/>
              </a:rPr>
              <a:t>Integrate any new behaviors into a routine</a:t>
            </a:r>
          </a:p>
          <a:p>
            <a:pPr>
              <a:buFont typeface="Arial" panose="020B0604020202020204" pitchFamily="34" charset="0"/>
              <a:buChar char="•"/>
            </a:pPr>
            <a:r>
              <a:rPr lang="en-US" altLang="en-US">
                <a:cs typeface="Times New Roman" panose="02020603050405020304" pitchFamily="18" charset="0"/>
              </a:rPr>
              <a:t>Observe the outcome</a:t>
            </a:r>
          </a:p>
          <a:p>
            <a:pPr>
              <a:buFont typeface="Arial" panose="020B0604020202020204" pitchFamily="34" charset="0"/>
              <a:buChar char="•"/>
            </a:pPr>
            <a:r>
              <a:rPr lang="en-US" altLang="en-US">
                <a:cs typeface="Times New Roman" panose="02020603050405020304" pitchFamily="18" charset="0"/>
              </a:rPr>
              <a:t>Never give up</a:t>
            </a:r>
          </a:p>
          <a:p>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p:txBody>
          <a:bodyPr/>
          <a:lstStyle/>
          <a:p>
            <a:r>
              <a:rPr lang="en-US" altLang="en-US" b="1"/>
              <a:t>Monitoring Avoidance: TRAP Vs TRAC</a:t>
            </a:r>
          </a:p>
        </p:txBody>
      </p:sp>
      <p:sp>
        <p:nvSpPr>
          <p:cNvPr id="15362" name="Rectangle 3"/>
          <p:cNvSpPr>
            <a:spLocks noGrp="1" noChangeArrowheads="1"/>
          </p:cNvSpPr>
          <p:nvPr>
            <p:ph type="body" idx="1"/>
          </p:nvPr>
        </p:nvSpPr>
        <p:spPr/>
        <p:txBody>
          <a:bodyPr/>
          <a:lstStyle/>
          <a:p>
            <a:r>
              <a:rPr lang="en-US" altLang="en-US" sz="2000">
                <a:cs typeface="Times New Roman" panose="02020603050405020304" pitchFamily="18" charset="0"/>
              </a:rPr>
              <a:t>Teach clients to identify TRAP </a:t>
            </a:r>
          </a:p>
          <a:p>
            <a:pPr>
              <a:buFont typeface="Arial" panose="020B0604020202020204" pitchFamily="34" charset="0"/>
              <a:buChar char="•"/>
            </a:pPr>
            <a:r>
              <a:rPr lang="en-US" altLang="en-US" sz="2000">
                <a:cs typeface="Times New Roman" panose="02020603050405020304" pitchFamily="18" charset="0"/>
              </a:rPr>
              <a:t>Trigger</a:t>
            </a:r>
          </a:p>
          <a:p>
            <a:pPr>
              <a:buFont typeface="Arial" panose="020B0604020202020204" pitchFamily="34" charset="0"/>
              <a:buChar char="•"/>
            </a:pPr>
            <a:r>
              <a:rPr lang="en-US" altLang="en-US" sz="2000">
                <a:cs typeface="Times New Roman" panose="02020603050405020304" pitchFamily="18" charset="0"/>
              </a:rPr>
              <a:t>Response</a:t>
            </a:r>
          </a:p>
          <a:p>
            <a:pPr>
              <a:buFont typeface="Arial" panose="020B0604020202020204" pitchFamily="34" charset="0"/>
              <a:buChar char="•"/>
            </a:pPr>
            <a:r>
              <a:rPr lang="en-US" altLang="en-US" sz="2000">
                <a:cs typeface="Times New Roman" panose="02020603050405020304" pitchFamily="18" charset="0"/>
              </a:rPr>
              <a:t>Avoidance Pattern</a:t>
            </a:r>
          </a:p>
          <a:p>
            <a:r>
              <a:rPr lang="en-US" altLang="en-US" sz="2000">
                <a:cs typeface="Times New Roman" panose="02020603050405020304" pitchFamily="18" charset="0"/>
              </a:rPr>
              <a:t> </a:t>
            </a:r>
          </a:p>
          <a:p>
            <a:r>
              <a:rPr lang="en-US" altLang="en-US" sz="2000">
                <a:cs typeface="Times New Roman" panose="02020603050405020304" pitchFamily="18" charset="0"/>
              </a:rPr>
              <a:t>Replace by TRAC</a:t>
            </a:r>
          </a:p>
          <a:p>
            <a:pPr>
              <a:buFont typeface="Arial" panose="020B0604020202020204" pitchFamily="34" charset="0"/>
              <a:buChar char="•"/>
            </a:pPr>
            <a:r>
              <a:rPr lang="en-US" altLang="en-US" sz="2000">
                <a:cs typeface="Times New Roman" panose="02020603050405020304" pitchFamily="18" charset="0"/>
              </a:rPr>
              <a:t>Trigger</a:t>
            </a:r>
          </a:p>
          <a:p>
            <a:pPr>
              <a:buFont typeface="Arial" panose="020B0604020202020204" pitchFamily="34" charset="0"/>
              <a:buChar char="•"/>
            </a:pPr>
            <a:r>
              <a:rPr lang="en-US" altLang="en-US" sz="2000">
                <a:cs typeface="Times New Roman" panose="02020603050405020304" pitchFamily="18" charset="0"/>
              </a:rPr>
              <a:t>Response</a:t>
            </a:r>
          </a:p>
          <a:p>
            <a:pPr>
              <a:buFont typeface="Arial" panose="020B0604020202020204" pitchFamily="34" charset="0"/>
              <a:buChar char="•"/>
            </a:pPr>
            <a:r>
              <a:rPr lang="en-US" altLang="en-US" sz="2000">
                <a:cs typeface="Times New Roman" panose="02020603050405020304" pitchFamily="18" charset="0"/>
              </a:rPr>
              <a:t>Alternate Coping behaviors</a:t>
            </a:r>
            <a:r>
              <a:rPr lang="en-US" altLang="en-US" sz="200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r>
              <a:rPr lang="en-US" altLang="en-US" b="1">
                <a:latin typeface="Arial" panose="020B0604020202020204" pitchFamily="34" charset="0"/>
              </a:rPr>
              <a:t>IMPACT Model</a:t>
            </a:r>
            <a:r>
              <a:rPr lang="en-US" altLang="en-US" b="1" baseline="30000">
                <a:latin typeface="Arial" panose="020B0604020202020204" pitchFamily="34" charset="0"/>
              </a:rPr>
              <a:t>12</a:t>
            </a:r>
            <a:r>
              <a:rPr lang="en-US" altLang="en-US" b="1">
                <a:latin typeface="Arial" panose="020B0604020202020204" pitchFamily="34" charset="0"/>
              </a:rPr>
              <a:t> </a:t>
            </a:r>
            <a:endParaRPr lang="en-US" altLang="en-US" sz="2400" b="1">
              <a:latin typeface="Arial" panose="020B0604020202020204" pitchFamily="34" charset="0"/>
              <a:cs typeface="Times New Roman" panose="02020603050405020304" pitchFamily="18" charset="0"/>
            </a:endParaRPr>
          </a:p>
        </p:txBody>
      </p:sp>
      <p:sp>
        <p:nvSpPr>
          <p:cNvPr id="16386" name="Rectangle 3"/>
          <p:cNvSpPr>
            <a:spLocks noGrp="1" noChangeArrowheads="1"/>
          </p:cNvSpPr>
          <p:nvPr>
            <p:ph type="body" idx="1"/>
          </p:nvPr>
        </p:nvSpPr>
        <p:spPr/>
        <p:txBody>
          <a:bodyPr/>
          <a:lstStyle/>
          <a:p>
            <a:r>
              <a:rPr lang="en-US" altLang="en-US"/>
              <a:t>Improving Mood-Promoting Access to Collaborative Treatment (IMPACT)</a:t>
            </a:r>
          </a:p>
          <a:p>
            <a:r>
              <a:rPr lang="en-US" altLang="en-US"/>
              <a:t>Collaborative Care Model</a:t>
            </a:r>
          </a:p>
          <a:p>
            <a:r>
              <a:rPr lang="en-US" altLang="en-US"/>
              <a:t>Onsite depression treatment in a primary care facility</a:t>
            </a:r>
          </a:p>
          <a:p>
            <a:r>
              <a:rPr lang="en-US" altLang="en-US"/>
              <a:t>Stepped Treatment</a:t>
            </a:r>
          </a:p>
          <a:p>
            <a:pPr lvl="1"/>
            <a:r>
              <a:rPr lang="en-US" altLang="en-US"/>
              <a:t>According to outcomes and evidence-based methods</a:t>
            </a:r>
          </a:p>
          <a:p>
            <a:pPr lvl="1"/>
            <a:r>
              <a:rPr lang="en-US" altLang="en-US"/>
              <a:t>50% symptom reduction in 10-12 weeks</a:t>
            </a:r>
          </a:p>
          <a:p>
            <a:pPr lvl="1"/>
            <a:r>
              <a:rPr lang="en-US" altLang="en-US"/>
              <a:t>If no improvement, change in treatment plan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US" altLang="en-US" b="1">
                <a:latin typeface="Arial" panose="020B0604020202020204" pitchFamily="34" charset="0"/>
              </a:rPr>
              <a:t>IMPACT Model</a:t>
            </a:r>
          </a:p>
        </p:txBody>
      </p:sp>
      <p:sp>
        <p:nvSpPr>
          <p:cNvPr id="17411" name="AutoShape 5"/>
          <p:cNvSpPr>
            <a:spLocks noChangeArrowheads="1"/>
          </p:cNvSpPr>
          <p:nvPr/>
        </p:nvSpPr>
        <p:spPr bwMode="auto">
          <a:xfrm>
            <a:off x="3649663" y="1676400"/>
            <a:ext cx="1963737" cy="1230313"/>
          </a:xfrm>
          <a:prstGeom prst="roundRect">
            <a:avLst>
              <a:gd name="adj" fmla="val 16667"/>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Arial" panose="020B0604020202020204" pitchFamily="34" charset="0"/>
                <a:ea typeface="ヒラギノ角ゴ Pro W3" charset="-128"/>
              </a:defRPr>
            </a:lvl1pPr>
            <a:lvl2pPr marL="742950" indent="-285750" eaLnBrk="0" hangingPunct="0">
              <a:defRPr sz="2400">
                <a:solidFill>
                  <a:schemeClr val="tx1"/>
                </a:solidFill>
                <a:latin typeface="Arial" panose="020B0604020202020204" pitchFamily="34" charset="0"/>
                <a:ea typeface="ヒラギノ角ゴ Pro W3" charset="-128"/>
              </a:defRPr>
            </a:lvl2pPr>
            <a:lvl3pPr marL="1143000" indent="-228600" eaLnBrk="0" hangingPunct="0">
              <a:defRPr sz="2400">
                <a:solidFill>
                  <a:schemeClr val="tx1"/>
                </a:solidFill>
                <a:latin typeface="Arial" panose="020B0604020202020204" pitchFamily="34" charset="0"/>
                <a:ea typeface="ヒラギノ角ゴ Pro W3" charset="-128"/>
              </a:defRPr>
            </a:lvl3pPr>
            <a:lvl4pPr marL="1600200" indent="-228600" eaLnBrk="0" hangingPunct="0">
              <a:defRPr sz="2400">
                <a:solidFill>
                  <a:schemeClr val="tx1"/>
                </a:solidFill>
                <a:latin typeface="Arial" panose="020B0604020202020204" pitchFamily="34" charset="0"/>
                <a:ea typeface="ヒラギノ角ゴ Pro W3" charset="-128"/>
              </a:defRPr>
            </a:lvl4pPr>
            <a:lvl5pPr marL="2057400" indent="-228600" eaLnBrk="0" hangingPunct="0">
              <a:defRPr sz="2400">
                <a:solidFill>
                  <a:schemeClr val="tx1"/>
                </a:solidFill>
                <a:latin typeface="Arial" panose="020B0604020202020204" pitchFamily="34" charset="0"/>
                <a:ea typeface="ヒラギノ角ゴ Pro W3"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r>
              <a:rPr lang="en-US" altLang="en-US">
                <a:ea typeface="MS PGothic" panose="020B0600070205080204" pitchFamily="34" charset="-128"/>
              </a:rPr>
              <a:t>Primary</a:t>
            </a:r>
          </a:p>
          <a:p>
            <a:r>
              <a:rPr lang="en-US" altLang="en-US">
                <a:ea typeface="MS PGothic" panose="020B0600070205080204" pitchFamily="34" charset="-128"/>
              </a:rPr>
              <a:t>Care</a:t>
            </a:r>
          </a:p>
          <a:p>
            <a:r>
              <a:rPr lang="en-US" altLang="en-US">
                <a:ea typeface="MS PGothic" panose="020B0600070205080204" pitchFamily="34" charset="-128"/>
              </a:rPr>
              <a:t>Provider</a:t>
            </a:r>
          </a:p>
        </p:txBody>
      </p:sp>
      <p:sp>
        <p:nvSpPr>
          <p:cNvPr id="17416" name="Freeform 12" descr="Arrow from Primary Care Provider to Psychiatrist"/>
          <p:cNvSpPr>
            <a:spLocks/>
          </p:cNvSpPr>
          <p:nvPr/>
        </p:nvSpPr>
        <p:spPr bwMode="auto">
          <a:xfrm rot="-5400000">
            <a:off x="5600700" y="2933700"/>
            <a:ext cx="1069975" cy="841375"/>
          </a:xfrm>
          <a:custGeom>
            <a:avLst/>
            <a:gdLst>
              <a:gd name="T0" fmla="*/ 0 w 537"/>
              <a:gd name="T1" fmla="*/ 2147483647 h 672"/>
              <a:gd name="T2" fmla="*/ 2147483647 w 537"/>
              <a:gd name="T3" fmla="*/ 2147483647 h 672"/>
              <a:gd name="T4" fmla="*/ 2147483647 w 537"/>
              <a:gd name="T5" fmla="*/ 0 h 672"/>
              <a:gd name="T6" fmla="*/ 0 60000 65536"/>
              <a:gd name="T7" fmla="*/ 0 60000 65536"/>
              <a:gd name="T8" fmla="*/ 0 60000 65536"/>
            </a:gdLst>
            <a:ahLst/>
            <a:cxnLst>
              <a:cxn ang="T6">
                <a:pos x="T0" y="T1"/>
              </a:cxn>
              <a:cxn ang="T7">
                <a:pos x="T2" y="T3"/>
              </a:cxn>
              <a:cxn ang="T8">
                <a:pos x="T4" y="T5"/>
              </a:cxn>
            </a:cxnLst>
            <a:rect l="0" t="0" r="r" b="b"/>
            <a:pathLst>
              <a:path w="537" h="672">
                <a:moveTo>
                  <a:pt x="0" y="672"/>
                </a:moveTo>
                <a:lnTo>
                  <a:pt x="161" y="476"/>
                </a:lnTo>
                <a:lnTo>
                  <a:pt x="537" y="0"/>
                </a:lnTo>
              </a:path>
            </a:pathLst>
          </a:custGeom>
          <a:noFill/>
          <a:ln w="9525">
            <a:solidFill>
              <a:schemeClr val="tx1"/>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412" name="AutoShape 6"/>
          <p:cNvSpPr>
            <a:spLocks noChangeArrowheads="1"/>
          </p:cNvSpPr>
          <p:nvPr/>
        </p:nvSpPr>
        <p:spPr bwMode="auto">
          <a:xfrm>
            <a:off x="5715000" y="3962400"/>
            <a:ext cx="1963738" cy="1230313"/>
          </a:xfrm>
          <a:prstGeom prst="roundRect">
            <a:avLst>
              <a:gd name="adj" fmla="val 16667"/>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Arial" panose="020B0604020202020204" pitchFamily="34" charset="0"/>
                <a:ea typeface="ヒラギノ角ゴ Pro W3" charset="-128"/>
              </a:defRPr>
            </a:lvl1pPr>
            <a:lvl2pPr marL="742950" indent="-285750" eaLnBrk="0" hangingPunct="0">
              <a:defRPr sz="2400">
                <a:solidFill>
                  <a:schemeClr val="tx1"/>
                </a:solidFill>
                <a:latin typeface="Arial" panose="020B0604020202020204" pitchFamily="34" charset="0"/>
                <a:ea typeface="ヒラギノ角ゴ Pro W3" charset="-128"/>
              </a:defRPr>
            </a:lvl2pPr>
            <a:lvl3pPr marL="1143000" indent="-228600" eaLnBrk="0" hangingPunct="0">
              <a:defRPr sz="2400">
                <a:solidFill>
                  <a:schemeClr val="tx1"/>
                </a:solidFill>
                <a:latin typeface="Arial" panose="020B0604020202020204" pitchFamily="34" charset="0"/>
                <a:ea typeface="ヒラギノ角ゴ Pro W3" charset="-128"/>
              </a:defRPr>
            </a:lvl3pPr>
            <a:lvl4pPr marL="1600200" indent="-228600" eaLnBrk="0" hangingPunct="0">
              <a:defRPr sz="2400">
                <a:solidFill>
                  <a:schemeClr val="tx1"/>
                </a:solidFill>
                <a:latin typeface="Arial" panose="020B0604020202020204" pitchFamily="34" charset="0"/>
                <a:ea typeface="ヒラギノ角ゴ Pro W3" charset="-128"/>
              </a:defRPr>
            </a:lvl4pPr>
            <a:lvl5pPr marL="2057400" indent="-228600" eaLnBrk="0" hangingPunct="0">
              <a:defRPr sz="2400">
                <a:solidFill>
                  <a:schemeClr val="tx1"/>
                </a:solidFill>
                <a:latin typeface="Arial" panose="020B0604020202020204" pitchFamily="34" charset="0"/>
                <a:ea typeface="ヒラギノ角ゴ Pro W3"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r>
              <a:rPr lang="en-US" altLang="en-US">
                <a:ea typeface="MS PGothic" panose="020B0600070205080204" pitchFamily="34" charset="-128"/>
              </a:rPr>
              <a:t>Psychiatrist</a:t>
            </a:r>
          </a:p>
        </p:txBody>
      </p:sp>
      <p:sp>
        <p:nvSpPr>
          <p:cNvPr id="17414" name="Line 8" descr="Arrow from Behavioral Health Consultant to Psychiatrist"/>
          <p:cNvSpPr>
            <a:spLocks noChangeShapeType="1"/>
          </p:cNvSpPr>
          <p:nvPr/>
        </p:nvSpPr>
        <p:spPr bwMode="auto">
          <a:xfrm>
            <a:off x="3911600" y="4627563"/>
            <a:ext cx="1636713"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7410" name="AutoShape 4"/>
          <p:cNvSpPr>
            <a:spLocks noChangeArrowheads="1"/>
          </p:cNvSpPr>
          <p:nvPr/>
        </p:nvSpPr>
        <p:spPr bwMode="auto">
          <a:xfrm>
            <a:off x="1752600" y="3951288"/>
            <a:ext cx="1963738" cy="1230312"/>
          </a:xfrm>
          <a:prstGeom prst="roundRect">
            <a:avLst>
              <a:gd name="adj" fmla="val 16667"/>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Arial" panose="020B0604020202020204" pitchFamily="34" charset="0"/>
                <a:ea typeface="ヒラギノ角ゴ Pro W3" charset="-128"/>
              </a:defRPr>
            </a:lvl1pPr>
            <a:lvl2pPr marL="742950" indent="-285750" eaLnBrk="0" hangingPunct="0">
              <a:defRPr sz="2400">
                <a:solidFill>
                  <a:schemeClr val="tx1"/>
                </a:solidFill>
                <a:latin typeface="Arial" panose="020B0604020202020204" pitchFamily="34" charset="0"/>
                <a:ea typeface="ヒラギノ角ゴ Pro W3" charset="-128"/>
              </a:defRPr>
            </a:lvl2pPr>
            <a:lvl3pPr marL="1143000" indent="-228600" eaLnBrk="0" hangingPunct="0">
              <a:defRPr sz="2400">
                <a:solidFill>
                  <a:schemeClr val="tx1"/>
                </a:solidFill>
                <a:latin typeface="Arial" panose="020B0604020202020204" pitchFamily="34" charset="0"/>
                <a:ea typeface="ヒラギノ角ゴ Pro W3" charset="-128"/>
              </a:defRPr>
            </a:lvl3pPr>
            <a:lvl4pPr marL="1600200" indent="-228600" eaLnBrk="0" hangingPunct="0">
              <a:defRPr sz="2400">
                <a:solidFill>
                  <a:schemeClr val="tx1"/>
                </a:solidFill>
                <a:latin typeface="Arial" panose="020B0604020202020204" pitchFamily="34" charset="0"/>
                <a:ea typeface="ヒラギノ角ゴ Pro W3" charset="-128"/>
              </a:defRPr>
            </a:lvl4pPr>
            <a:lvl5pPr marL="2057400" indent="-228600" eaLnBrk="0" hangingPunct="0">
              <a:defRPr sz="2400">
                <a:solidFill>
                  <a:schemeClr val="tx1"/>
                </a:solidFill>
                <a:latin typeface="Arial" panose="020B0604020202020204" pitchFamily="34" charset="0"/>
                <a:ea typeface="ヒラギノ角ゴ Pro W3"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r>
              <a:rPr lang="en-US" altLang="en-US">
                <a:ea typeface="MS PGothic" panose="020B0600070205080204" pitchFamily="34" charset="-128"/>
              </a:rPr>
              <a:t>Behavioral</a:t>
            </a:r>
          </a:p>
          <a:p>
            <a:r>
              <a:rPr lang="en-US" altLang="en-US">
                <a:ea typeface="MS PGothic" panose="020B0600070205080204" pitchFamily="34" charset="-128"/>
              </a:rPr>
              <a:t>Health</a:t>
            </a:r>
          </a:p>
          <a:p>
            <a:r>
              <a:rPr lang="en-US" altLang="en-US">
                <a:ea typeface="MS PGothic" panose="020B0600070205080204" pitchFamily="34" charset="-128"/>
              </a:rPr>
              <a:t>Consultant</a:t>
            </a:r>
          </a:p>
        </p:txBody>
      </p:sp>
      <p:sp>
        <p:nvSpPr>
          <p:cNvPr id="17413" name="Line 7" descr="Arrow from Behavioral Health Consultant to Primary Care Provider"/>
          <p:cNvSpPr>
            <a:spLocks noChangeShapeType="1"/>
          </p:cNvSpPr>
          <p:nvPr/>
        </p:nvSpPr>
        <p:spPr bwMode="auto">
          <a:xfrm flipV="1">
            <a:off x="2667000" y="2819400"/>
            <a:ext cx="852488" cy="1027113"/>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7415" name="AutoShape 10"/>
          <p:cNvSpPr>
            <a:spLocks noChangeArrowheads="1"/>
          </p:cNvSpPr>
          <p:nvPr/>
        </p:nvSpPr>
        <p:spPr bwMode="auto">
          <a:xfrm>
            <a:off x="3886200" y="3124200"/>
            <a:ext cx="1636713" cy="922338"/>
          </a:xfrm>
          <a:prstGeom prst="roundRect">
            <a:avLst>
              <a:gd name="adj" fmla="val 16667"/>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Arial" panose="020B0604020202020204" pitchFamily="34" charset="0"/>
                <a:ea typeface="ヒラギノ角ゴ Pro W3" charset="-128"/>
              </a:defRPr>
            </a:lvl1pPr>
            <a:lvl2pPr marL="742950" indent="-285750" eaLnBrk="0" hangingPunct="0">
              <a:defRPr sz="2400">
                <a:solidFill>
                  <a:schemeClr val="tx1"/>
                </a:solidFill>
                <a:latin typeface="Arial" panose="020B0604020202020204" pitchFamily="34" charset="0"/>
                <a:ea typeface="ヒラギノ角ゴ Pro W3" charset="-128"/>
              </a:defRPr>
            </a:lvl2pPr>
            <a:lvl3pPr marL="1143000" indent="-228600" eaLnBrk="0" hangingPunct="0">
              <a:defRPr sz="2400">
                <a:solidFill>
                  <a:schemeClr val="tx1"/>
                </a:solidFill>
                <a:latin typeface="Arial" panose="020B0604020202020204" pitchFamily="34" charset="0"/>
                <a:ea typeface="ヒラギノ角ゴ Pro W3" charset="-128"/>
              </a:defRPr>
            </a:lvl3pPr>
            <a:lvl4pPr marL="1600200" indent="-228600" eaLnBrk="0" hangingPunct="0">
              <a:defRPr sz="2400">
                <a:solidFill>
                  <a:schemeClr val="tx1"/>
                </a:solidFill>
                <a:latin typeface="Arial" panose="020B0604020202020204" pitchFamily="34" charset="0"/>
                <a:ea typeface="ヒラギノ角ゴ Pro W3" charset="-128"/>
              </a:defRPr>
            </a:lvl4pPr>
            <a:lvl5pPr marL="2057400" indent="-228600" eaLnBrk="0" hangingPunct="0">
              <a:defRPr sz="2400">
                <a:solidFill>
                  <a:schemeClr val="tx1"/>
                </a:solidFill>
                <a:latin typeface="Arial" panose="020B0604020202020204" pitchFamily="34" charset="0"/>
                <a:ea typeface="ヒラギノ角ゴ Pro W3"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r>
              <a:rPr lang="en-US" altLang="en-US">
                <a:ea typeface="MS PGothic" panose="020B0600070205080204" pitchFamily="34" charset="-128"/>
              </a:rPr>
              <a:t>Patient/</a:t>
            </a:r>
          </a:p>
          <a:p>
            <a:r>
              <a:rPr lang="en-US" altLang="en-US">
                <a:ea typeface="MS PGothic" panose="020B0600070205080204" pitchFamily="34" charset="-128"/>
              </a:rPr>
              <a:t>Client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r>
              <a:rPr lang="en-US" altLang="en-US" b="1" dirty="0">
                <a:latin typeface="Arial" panose="020B0604020202020204" pitchFamily="34" charset="0"/>
              </a:rPr>
              <a:t>IMPACT Model (Cont’d)</a:t>
            </a:r>
          </a:p>
        </p:txBody>
      </p:sp>
      <p:sp>
        <p:nvSpPr>
          <p:cNvPr id="18434" name="Rectangle 3"/>
          <p:cNvSpPr>
            <a:spLocks noGrp="1" noChangeArrowheads="1"/>
          </p:cNvSpPr>
          <p:nvPr>
            <p:ph type="body" idx="1"/>
          </p:nvPr>
        </p:nvSpPr>
        <p:spPr>
          <a:xfrm>
            <a:off x="609600" y="1676400"/>
            <a:ext cx="8001000" cy="3581400"/>
          </a:xfrm>
        </p:spPr>
        <p:txBody>
          <a:bodyPr/>
          <a:lstStyle/>
          <a:p>
            <a:pPr>
              <a:lnSpc>
                <a:spcPct val="90000"/>
              </a:lnSpc>
            </a:pPr>
            <a:r>
              <a:rPr lang="en-US" altLang="en-US" sz="2000" dirty="0"/>
              <a:t>Behavioral Health Consultant </a:t>
            </a:r>
          </a:p>
          <a:p>
            <a:pPr lvl="1">
              <a:lnSpc>
                <a:spcPct val="90000"/>
              </a:lnSpc>
            </a:pPr>
            <a:r>
              <a:rPr lang="en-US" altLang="en-US" sz="1800" dirty="0"/>
              <a:t>Depression education</a:t>
            </a:r>
          </a:p>
          <a:p>
            <a:pPr lvl="1">
              <a:lnSpc>
                <a:spcPct val="90000"/>
              </a:lnSpc>
            </a:pPr>
            <a:r>
              <a:rPr lang="en-US" altLang="en-US" sz="1800" dirty="0"/>
              <a:t>Medication therapy support</a:t>
            </a:r>
          </a:p>
          <a:p>
            <a:pPr lvl="1">
              <a:lnSpc>
                <a:spcPct val="90000"/>
              </a:lnSpc>
            </a:pPr>
            <a:r>
              <a:rPr lang="en-US" altLang="en-US" sz="1800" dirty="0"/>
              <a:t>Behavioral activation</a:t>
            </a:r>
          </a:p>
          <a:p>
            <a:pPr lvl="1">
              <a:lnSpc>
                <a:spcPct val="90000"/>
              </a:lnSpc>
            </a:pPr>
            <a:r>
              <a:rPr lang="en-US" altLang="en-US" sz="1800" dirty="0"/>
              <a:t>Brief counseling course </a:t>
            </a:r>
          </a:p>
          <a:p>
            <a:pPr lvl="1">
              <a:lnSpc>
                <a:spcPct val="90000"/>
              </a:lnSpc>
            </a:pPr>
            <a:r>
              <a:rPr lang="en-US" altLang="en-US" sz="1800" dirty="0"/>
              <a:t>Monitors symptoms and measures outcomes using a validated tool</a:t>
            </a:r>
          </a:p>
          <a:p>
            <a:pPr lvl="1">
              <a:lnSpc>
                <a:spcPct val="90000"/>
              </a:lnSpc>
            </a:pPr>
            <a:r>
              <a:rPr lang="en-US" altLang="en-US" sz="1800" dirty="0"/>
              <a:t>Relapse Prevention</a:t>
            </a:r>
          </a:p>
          <a:p>
            <a:pPr>
              <a:lnSpc>
                <a:spcPct val="90000"/>
              </a:lnSpc>
            </a:pPr>
            <a:r>
              <a:rPr lang="en-US" altLang="en-US" sz="2000" dirty="0"/>
              <a:t>Primary Care provider</a:t>
            </a:r>
          </a:p>
          <a:p>
            <a:pPr lvl="1">
              <a:lnSpc>
                <a:spcPct val="90000"/>
              </a:lnSpc>
            </a:pPr>
            <a:r>
              <a:rPr lang="en-US" altLang="en-US" sz="1800" dirty="0"/>
              <a:t>Works with behavioral health consultant</a:t>
            </a:r>
          </a:p>
          <a:p>
            <a:pPr lvl="1">
              <a:lnSpc>
                <a:spcPct val="90000"/>
              </a:lnSpc>
            </a:pPr>
            <a:r>
              <a:rPr lang="en-US" altLang="en-US" sz="1800" dirty="0"/>
              <a:t>Consults psychiatrist if needed</a:t>
            </a:r>
          </a:p>
          <a:p>
            <a:pPr>
              <a:lnSpc>
                <a:spcPct val="90000"/>
              </a:lnSpc>
            </a:pPr>
            <a:r>
              <a:rPr lang="en-US" altLang="en-US" sz="2000" dirty="0"/>
              <a:t>Designated psychiatrist</a:t>
            </a:r>
          </a:p>
          <a:p>
            <a:pPr lvl="1">
              <a:lnSpc>
                <a:spcPct val="90000"/>
              </a:lnSpc>
            </a:pPr>
            <a:r>
              <a:rPr lang="en-US" altLang="en-US" sz="1800" dirty="0"/>
              <a:t>Works with other two on patients who do not improve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r>
              <a:rPr lang="en-US" altLang="en-US" sz="2800" b="1">
                <a:latin typeface="Arial" panose="020B0604020202020204" pitchFamily="34" charset="0"/>
              </a:rPr>
              <a:t>SBIRT Model</a:t>
            </a:r>
            <a:r>
              <a:rPr lang="en-US" altLang="en-US" sz="2800" b="1" baseline="30000">
                <a:latin typeface="Arial" panose="020B0604020202020204" pitchFamily="34" charset="0"/>
              </a:rPr>
              <a:t>13</a:t>
            </a:r>
            <a:r>
              <a:rPr lang="en-US" altLang="en-US" sz="2800" b="1">
                <a:latin typeface="Arial" panose="020B0604020202020204" pitchFamily="34" charset="0"/>
              </a:rPr>
              <a:t> </a:t>
            </a:r>
            <a:endParaRPr lang="en-US" altLang="en-US" sz="2400" b="1">
              <a:latin typeface="Arial" panose="020B0604020202020204" pitchFamily="34" charset="0"/>
            </a:endParaRPr>
          </a:p>
        </p:txBody>
      </p:sp>
      <p:sp>
        <p:nvSpPr>
          <p:cNvPr id="19458" name="Rectangle 3"/>
          <p:cNvSpPr>
            <a:spLocks noGrp="1" noChangeArrowheads="1"/>
          </p:cNvSpPr>
          <p:nvPr>
            <p:ph type="body" idx="1"/>
          </p:nvPr>
        </p:nvSpPr>
        <p:spPr/>
        <p:txBody>
          <a:bodyPr/>
          <a:lstStyle/>
          <a:p>
            <a:r>
              <a:rPr lang="en-US" altLang="en-US"/>
              <a:t>Screening, Brief  Intervention, and Referral to Treatment (SBIRT)</a:t>
            </a:r>
          </a:p>
          <a:p>
            <a:pPr lvl="1"/>
            <a:r>
              <a:rPr lang="en-US" altLang="en-US"/>
              <a:t>Substance abuse care model</a:t>
            </a:r>
          </a:p>
          <a:p>
            <a:pPr lvl="1"/>
            <a:r>
              <a:rPr lang="en-US" altLang="en-US"/>
              <a:t>Easily used in primary care settings</a:t>
            </a:r>
          </a:p>
          <a:p>
            <a:pPr lvl="1"/>
            <a:r>
              <a:rPr lang="en-US" altLang="en-US"/>
              <a:t>Attempts to screen for those who may not be seeking help</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026"/>
          <p:cNvSpPr>
            <a:spLocks noGrp="1" noChangeArrowheads="1"/>
          </p:cNvSpPr>
          <p:nvPr>
            <p:ph type="title"/>
          </p:nvPr>
        </p:nvSpPr>
        <p:spPr/>
        <p:txBody>
          <a:bodyPr/>
          <a:lstStyle/>
          <a:p>
            <a:r>
              <a:rPr lang="en-US" altLang="en-US" b="1">
                <a:latin typeface="Arial" panose="020B0604020202020204" pitchFamily="34" charset="0"/>
              </a:rPr>
              <a:t>SBIRT Model</a:t>
            </a:r>
          </a:p>
        </p:txBody>
      </p:sp>
      <p:sp>
        <p:nvSpPr>
          <p:cNvPr id="20482" name="Rectangle 1027"/>
          <p:cNvSpPr>
            <a:spLocks noGrp="1" noChangeArrowheads="1"/>
          </p:cNvSpPr>
          <p:nvPr>
            <p:ph type="body" idx="1"/>
          </p:nvPr>
        </p:nvSpPr>
        <p:spPr>
          <a:xfrm>
            <a:off x="685800" y="1676400"/>
            <a:ext cx="8001000" cy="3810000"/>
          </a:xfrm>
        </p:spPr>
        <p:txBody>
          <a:bodyPr/>
          <a:lstStyle/>
          <a:p>
            <a:pPr>
              <a:lnSpc>
                <a:spcPct val="90000"/>
              </a:lnSpc>
            </a:pPr>
            <a:r>
              <a:rPr lang="en-US" altLang="en-US" sz="2000"/>
              <a:t>Screening</a:t>
            </a:r>
          </a:p>
          <a:p>
            <a:pPr lvl="1">
              <a:lnSpc>
                <a:spcPct val="90000"/>
              </a:lnSpc>
            </a:pPr>
            <a:r>
              <a:rPr lang="en-US" altLang="en-US" sz="1800"/>
              <a:t>Find those at risk of substance abuse</a:t>
            </a:r>
          </a:p>
          <a:p>
            <a:pPr lvl="1">
              <a:lnSpc>
                <a:spcPct val="90000"/>
              </a:lnSpc>
            </a:pPr>
            <a:r>
              <a:rPr lang="en-US" altLang="en-US" sz="1800"/>
              <a:t>Use a quick 1-3 question screen</a:t>
            </a:r>
          </a:p>
          <a:p>
            <a:pPr lvl="1">
              <a:lnSpc>
                <a:spcPct val="90000"/>
              </a:lnSpc>
            </a:pPr>
            <a:r>
              <a:rPr lang="en-US" altLang="en-US" sz="1800"/>
              <a:t>Use a standardized risk assessment tool if screen is positive</a:t>
            </a:r>
          </a:p>
          <a:p>
            <a:pPr>
              <a:lnSpc>
                <a:spcPct val="90000"/>
              </a:lnSpc>
            </a:pPr>
            <a:r>
              <a:rPr lang="en-US" altLang="en-US" sz="2000"/>
              <a:t>Brief Intervention</a:t>
            </a:r>
          </a:p>
          <a:p>
            <a:pPr lvl="1">
              <a:lnSpc>
                <a:spcPct val="90000"/>
              </a:lnSpc>
            </a:pPr>
            <a:r>
              <a:rPr lang="en-US" altLang="en-US" sz="1800"/>
              <a:t>Increase insight and awareness of substance abuse</a:t>
            </a:r>
          </a:p>
          <a:p>
            <a:pPr lvl="1">
              <a:lnSpc>
                <a:spcPct val="90000"/>
              </a:lnSpc>
            </a:pPr>
            <a:r>
              <a:rPr lang="en-US" altLang="en-US" sz="1800"/>
              <a:t>5-30 min discussion regarding substance abuse</a:t>
            </a:r>
          </a:p>
          <a:p>
            <a:pPr>
              <a:lnSpc>
                <a:spcPct val="90000"/>
              </a:lnSpc>
            </a:pPr>
            <a:r>
              <a:rPr lang="en-US" altLang="en-US" sz="2000"/>
              <a:t>Referral to Treatment</a:t>
            </a:r>
          </a:p>
          <a:p>
            <a:pPr lvl="1">
              <a:lnSpc>
                <a:spcPct val="90000"/>
              </a:lnSpc>
            </a:pPr>
            <a:r>
              <a:rPr lang="en-US" altLang="en-US" sz="1800"/>
              <a:t>Refer to specialized addiction treatments</a:t>
            </a:r>
          </a:p>
          <a:p>
            <a:pPr lvl="1">
              <a:lnSpc>
                <a:spcPct val="90000"/>
              </a:lnSpc>
            </a:pPr>
            <a:r>
              <a:rPr lang="en-US" altLang="en-US" sz="1800"/>
              <a:t>Assist patients with navigation of barriers</a:t>
            </a:r>
          </a:p>
          <a:p>
            <a:pPr lvl="2">
              <a:lnSpc>
                <a:spcPct val="90000"/>
              </a:lnSpc>
            </a:pPr>
            <a:r>
              <a:rPr lang="en-US" altLang="en-US" sz="1600"/>
              <a:t>Financial</a:t>
            </a:r>
          </a:p>
          <a:p>
            <a:pPr lvl="2">
              <a:lnSpc>
                <a:spcPct val="90000"/>
              </a:lnSpc>
            </a:pPr>
            <a:r>
              <a:rPr lang="en-US" altLang="en-US" sz="1600"/>
              <a:t>Transportation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609600" y="762000"/>
            <a:ext cx="8001000" cy="838200"/>
          </a:xfrm>
        </p:spPr>
        <p:txBody>
          <a:bodyPr/>
          <a:lstStyle/>
          <a:p>
            <a:r>
              <a:rPr lang="en-US" altLang="en-US" sz="2800" b="1">
                <a:latin typeface="Arial" panose="020B0604020202020204" pitchFamily="34" charset="0"/>
              </a:rPr>
              <a:t>Examples of Evidence-Informed Treatments</a:t>
            </a:r>
          </a:p>
        </p:txBody>
      </p:sp>
      <p:sp>
        <p:nvSpPr>
          <p:cNvPr id="21506" name="Rectangle 3"/>
          <p:cNvSpPr>
            <a:spLocks noGrp="1" noChangeArrowheads="1"/>
          </p:cNvSpPr>
          <p:nvPr>
            <p:ph type="body" idx="1"/>
          </p:nvPr>
        </p:nvSpPr>
        <p:spPr>
          <a:xfrm>
            <a:off x="685800" y="1524000"/>
            <a:ext cx="8001000" cy="3581400"/>
          </a:xfrm>
        </p:spPr>
        <p:txBody>
          <a:bodyPr/>
          <a:lstStyle/>
          <a:p>
            <a:pPr>
              <a:lnSpc>
                <a:spcPct val="90000"/>
              </a:lnSpc>
            </a:pPr>
            <a:r>
              <a:rPr lang="en-US" altLang="en-US" sz="1800"/>
              <a:t>Behavior therapy</a:t>
            </a:r>
          </a:p>
          <a:p>
            <a:pPr>
              <a:lnSpc>
                <a:spcPct val="90000"/>
              </a:lnSpc>
            </a:pPr>
            <a:r>
              <a:rPr lang="en-US" altLang="en-US" sz="1800"/>
              <a:t>Cognitive-behavior therapy</a:t>
            </a:r>
          </a:p>
          <a:p>
            <a:pPr lvl="1">
              <a:lnSpc>
                <a:spcPct val="90000"/>
              </a:lnSpc>
            </a:pPr>
            <a:r>
              <a:rPr lang="en-US" altLang="en-US" sz="1600"/>
              <a:t>E.g. for treating trauma (Trauma-focused CBT), depression, anxiety</a:t>
            </a:r>
          </a:p>
          <a:p>
            <a:pPr>
              <a:lnSpc>
                <a:spcPct val="90000"/>
              </a:lnSpc>
            </a:pPr>
            <a:r>
              <a:rPr lang="en-US" altLang="en-US" sz="1800"/>
              <a:t>Exposure therapy</a:t>
            </a:r>
          </a:p>
          <a:p>
            <a:pPr>
              <a:lnSpc>
                <a:spcPct val="90000"/>
              </a:lnSpc>
            </a:pPr>
            <a:r>
              <a:rPr lang="en-US" altLang="en-US" sz="1800"/>
              <a:t>Brief dynamic psychotherapy</a:t>
            </a:r>
          </a:p>
          <a:p>
            <a:pPr>
              <a:lnSpc>
                <a:spcPct val="90000"/>
              </a:lnSpc>
            </a:pPr>
            <a:r>
              <a:rPr lang="en-US" altLang="en-US" sz="1800"/>
              <a:t>Interpersonal therapy</a:t>
            </a:r>
          </a:p>
          <a:p>
            <a:pPr>
              <a:lnSpc>
                <a:spcPct val="90000"/>
              </a:lnSpc>
            </a:pPr>
            <a:r>
              <a:rPr lang="en-US" altLang="en-US" sz="1800"/>
              <a:t>Solution-focused brief therapy</a:t>
            </a:r>
          </a:p>
          <a:p>
            <a:pPr>
              <a:lnSpc>
                <a:spcPct val="90000"/>
              </a:lnSpc>
            </a:pPr>
            <a:r>
              <a:rPr lang="en-US" altLang="en-US" sz="1800"/>
              <a:t>Dialectical Behavioral therapy</a:t>
            </a:r>
          </a:p>
          <a:p>
            <a:pPr>
              <a:lnSpc>
                <a:spcPct val="90000"/>
              </a:lnSpc>
            </a:pPr>
            <a:r>
              <a:rPr lang="en-US" altLang="en-US" sz="1800"/>
              <a:t>EMDR</a:t>
            </a:r>
          </a:p>
          <a:p>
            <a:pPr>
              <a:lnSpc>
                <a:spcPct val="90000"/>
              </a:lnSpc>
            </a:pPr>
            <a:r>
              <a:rPr lang="en-US" altLang="en-US" sz="1800"/>
              <a:t>Emotional-focused therapy</a:t>
            </a:r>
          </a:p>
          <a:p>
            <a:pPr>
              <a:lnSpc>
                <a:spcPct val="90000"/>
              </a:lnSpc>
            </a:pPr>
            <a:r>
              <a:rPr lang="en-US" altLang="en-US" sz="1800"/>
              <a:t>Family treatment approaches: </a:t>
            </a:r>
          </a:p>
          <a:p>
            <a:pPr lvl="1">
              <a:lnSpc>
                <a:spcPct val="90000"/>
              </a:lnSpc>
            </a:pPr>
            <a:r>
              <a:rPr lang="en-US" altLang="en-US" sz="1600"/>
              <a:t>Multisystemic (MST)</a:t>
            </a:r>
          </a:p>
          <a:p>
            <a:pPr lvl="1">
              <a:lnSpc>
                <a:spcPct val="90000"/>
              </a:lnSpc>
            </a:pPr>
            <a:r>
              <a:rPr lang="en-US" altLang="en-US" sz="1600"/>
              <a:t>Integrative Family and Systems Treatment (I-FAST)</a:t>
            </a:r>
          </a:p>
          <a:p>
            <a:pPr lvl="1">
              <a:lnSpc>
                <a:spcPct val="90000"/>
              </a:lnSpc>
            </a:pPr>
            <a:r>
              <a:rPr lang="en-US" altLang="en-US" sz="1600"/>
              <a:t>Brief Strategic Family Therapy</a:t>
            </a:r>
          </a:p>
          <a:p>
            <a:pPr lvl="1">
              <a:lnSpc>
                <a:spcPct val="90000"/>
              </a:lnSpc>
            </a:pPr>
            <a:r>
              <a:rPr lang="en-US" altLang="en-US" sz="1600"/>
              <a:t>Multi-dimensional Family Therapy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762000" y="838200"/>
            <a:ext cx="8001000" cy="838200"/>
          </a:xfrm>
        </p:spPr>
        <p:txBody>
          <a:bodyPr/>
          <a:lstStyle/>
          <a:p>
            <a:r>
              <a:rPr lang="en-US" altLang="en-US" b="1">
                <a:latin typeface="Arial" panose="020B0604020202020204" pitchFamily="34" charset="0"/>
              </a:rPr>
              <a:t>Principles for adapting ESTs for Primary Care</a:t>
            </a:r>
            <a:r>
              <a:rPr lang="en-US" altLang="en-US" b="1" baseline="30000">
                <a:latin typeface="Arial" panose="020B0604020202020204" pitchFamily="34" charset="0"/>
              </a:rPr>
              <a:t>14</a:t>
            </a:r>
            <a:r>
              <a:rPr lang="en-US" altLang="en-US" b="1">
                <a:latin typeface="Arial" panose="020B0604020202020204" pitchFamily="34" charset="0"/>
              </a:rPr>
              <a:t> </a:t>
            </a:r>
            <a:endParaRPr lang="en-US" altLang="en-US" sz="2400" b="1">
              <a:latin typeface="Arial" panose="020B0604020202020204" pitchFamily="34" charset="0"/>
              <a:cs typeface="Times New Roman" panose="02020603050405020304" pitchFamily="18" charset="0"/>
            </a:endParaRPr>
          </a:p>
        </p:txBody>
      </p:sp>
      <p:sp>
        <p:nvSpPr>
          <p:cNvPr id="22530" name="Rectangle 3"/>
          <p:cNvSpPr>
            <a:spLocks noGrp="1" noChangeArrowheads="1"/>
          </p:cNvSpPr>
          <p:nvPr>
            <p:ph type="body" idx="1"/>
          </p:nvPr>
        </p:nvSpPr>
        <p:spPr>
          <a:xfrm>
            <a:off x="609600" y="2057400"/>
            <a:ext cx="8001000" cy="3581400"/>
          </a:xfrm>
        </p:spPr>
        <p:txBody>
          <a:bodyPr/>
          <a:lstStyle/>
          <a:p>
            <a:r>
              <a:rPr lang="en-US" altLang="en-US"/>
              <a:t>Embrace the Primary Care philosophy</a:t>
            </a:r>
          </a:p>
          <a:p>
            <a:pPr lvl="1"/>
            <a:r>
              <a:rPr lang="en-US" altLang="en-US"/>
              <a:t>Treat more people with less intensity</a:t>
            </a:r>
          </a:p>
          <a:p>
            <a:r>
              <a:rPr lang="en-US" altLang="en-US"/>
              <a:t>Expand the population to be served</a:t>
            </a:r>
          </a:p>
          <a:p>
            <a:pPr lvl="1"/>
            <a:r>
              <a:rPr lang="en-US" altLang="en-US"/>
              <a:t>Study/treat patients with</a:t>
            </a:r>
          </a:p>
          <a:p>
            <a:pPr lvl="2"/>
            <a:r>
              <a:rPr lang="en-US" altLang="en-US"/>
              <a:t>other disorders (co-morbidity)</a:t>
            </a:r>
          </a:p>
          <a:p>
            <a:pPr lvl="2"/>
            <a:r>
              <a:rPr lang="en-US" altLang="en-US"/>
              <a:t>sub-threshold symptoms</a:t>
            </a:r>
          </a:p>
          <a:p>
            <a:pPr lvl="2"/>
            <a:r>
              <a:rPr lang="en-US" altLang="en-US"/>
              <a:t>alcohol and drug usage</a:t>
            </a:r>
          </a:p>
          <a:p>
            <a:pPr lvl="1"/>
            <a:r>
              <a:rPr lang="en-US" altLang="en-US"/>
              <a:t>Plan for cultural, linguistic, and medical diversity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r>
              <a:rPr lang="en-US" altLang="en-US" b="1">
                <a:latin typeface="Arial" panose="020B0604020202020204" pitchFamily="34" charset="0"/>
              </a:rPr>
              <a:t>Principles for adapting ESTs for Primary Care</a:t>
            </a:r>
            <a:r>
              <a:rPr lang="en-US" altLang="en-US" b="1" baseline="30000">
                <a:latin typeface="Arial" panose="020B0604020202020204" pitchFamily="34" charset="0"/>
              </a:rPr>
              <a:t>15</a:t>
            </a:r>
            <a:r>
              <a:rPr lang="en-US" altLang="en-US" b="1">
                <a:latin typeface="Arial" panose="020B0604020202020204" pitchFamily="34" charset="0"/>
              </a:rPr>
              <a:t> </a:t>
            </a:r>
            <a:endParaRPr lang="en-US" altLang="en-US" sz="2400" b="1">
              <a:latin typeface="Arial" panose="020B0604020202020204" pitchFamily="34" charset="0"/>
              <a:cs typeface="Times New Roman" panose="02020603050405020304" pitchFamily="18" charset="0"/>
            </a:endParaRPr>
          </a:p>
        </p:txBody>
      </p:sp>
      <p:sp>
        <p:nvSpPr>
          <p:cNvPr id="23554" name="Rectangle 3"/>
          <p:cNvSpPr>
            <a:spLocks noGrp="1" noChangeArrowheads="1"/>
          </p:cNvSpPr>
          <p:nvPr>
            <p:ph type="body" idx="1"/>
          </p:nvPr>
        </p:nvSpPr>
        <p:spPr/>
        <p:txBody>
          <a:bodyPr/>
          <a:lstStyle/>
          <a:p>
            <a:r>
              <a:rPr lang="en-US" altLang="en-US"/>
              <a:t>Use a patient-centered approach</a:t>
            </a:r>
          </a:p>
          <a:p>
            <a:pPr lvl="1"/>
            <a:r>
              <a:rPr lang="en-US" altLang="en-US"/>
              <a:t>Deliver services in multiple formats</a:t>
            </a:r>
          </a:p>
          <a:p>
            <a:pPr lvl="2"/>
            <a:r>
              <a:rPr lang="en-US" altLang="en-US"/>
              <a:t>Individual, group, as well as telephone sessions</a:t>
            </a:r>
          </a:p>
          <a:p>
            <a:pPr lvl="1"/>
            <a:r>
              <a:rPr lang="en-US" altLang="en-US"/>
              <a:t>Reduce treatment length and Intensity</a:t>
            </a:r>
          </a:p>
          <a:p>
            <a:pPr lvl="2"/>
            <a:r>
              <a:rPr lang="en-US" altLang="en-US"/>
              <a:t>Use home materials and telephone consultation as well</a:t>
            </a:r>
          </a:p>
          <a:p>
            <a:pPr lvl="1"/>
            <a:r>
              <a:rPr lang="en-US" altLang="en-US"/>
              <a:t>Convert to a Patient Education Model</a:t>
            </a:r>
          </a:p>
          <a:p>
            <a:pPr lvl="2"/>
            <a:r>
              <a:rPr lang="en-US" altLang="en-US"/>
              <a:t>Help patients to manage symptoms through education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p:cNvSpPr>
            <a:spLocks noGrp="1" noChangeArrowheads="1"/>
          </p:cNvSpPr>
          <p:nvPr>
            <p:ph type="title"/>
          </p:nvPr>
        </p:nvSpPr>
        <p:spPr>
          <a:xfrm>
            <a:off x="533400" y="1066800"/>
            <a:ext cx="8458200" cy="838200"/>
          </a:xfrm>
        </p:spPr>
        <p:txBody>
          <a:bodyPr/>
          <a:lstStyle/>
          <a:p>
            <a:r>
              <a:rPr lang="en-US" altLang="en-US" b="1">
                <a:latin typeface="Arial" panose="020B0604020202020204" pitchFamily="34" charset="0"/>
              </a:rPr>
              <a:t>Module 11</a:t>
            </a:r>
            <a:br>
              <a:rPr lang="en-US" altLang="en-US" b="1">
                <a:latin typeface="Arial" panose="020B0604020202020204" pitchFamily="34" charset="0"/>
              </a:rPr>
            </a:br>
            <a:r>
              <a:rPr lang="en-US" altLang="en-US" b="1">
                <a:latin typeface="Arial" panose="020B0604020202020204" pitchFamily="34" charset="0"/>
              </a:rPr>
              <a:t>Interventions in Integrated Health: Outline</a:t>
            </a:r>
          </a:p>
        </p:txBody>
      </p:sp>
      <p:sp>
        <p:nvSpPr>
          <p:cNvPr id="6146" name="Rectangle 3"/>
          <p:cNvSpPr>
            <a:spLocks noGrp="1" noChangeArrowheads="1"/>
          </p:cNvSpPr>
          <p:nvPr>
            <p:ph type="body" idx="1"/>
          </p:nvPr>
        </p:nvSpPr>
        <p:spPr>
          <a:xfrm>
            <a:off x="609600" y="2286000"/>
            <a:ext cx="8001000" cy="3124200"/>
          </a:xfrm>
        </p:spPr>
        <p:txBody>
          <a:bodyPr/>
          <a:lstStyle/>
          <a:p>
            <a:pPr>
              <a:lnSpc>
                <a:spcPct val="90000"/>
              </a:lnSpc>
            </a:pPr>
            <a:r>
              <a:rPr lang="en-US" altLang="en-US" sz="2000"/>
              <a:t>Develop knowledge of intervention models used in integrated health</a:t>
            </a:r>
          </a:p>
          <a:p>
            <a:pPr lvl="1">
              <a:lnSpc>
                <a:spcPct val="90000"/>
              </a:lnSpc>
            </a:pPr>
            <a:r>
              <a:rPr lang="en-US" altLang="en-US" sz="1800"/>
              <a:t>Brief intervention</a:t>
            </a:r>
            <a:r>
              <a:rPr lang="en-US" altLang="en-US" sz="1800" baseline="30000"/>
              <a:t>1</a:t>
            </a:r>
            <a:r>
              <a:rPr lang="en-US" altLang="en-US" sz="1800"/>
              <a:t> </a:t>
            </a:r>
          </a:p>
          <a:p>
            <a:pPr lvl="1">
              <a:lnSpc>
                <a:spcPct val="90000"/>
              </a:lnSpc>
            </a:pPr>
            <a:r>
              <a:rPr lang="en-US" altLang="en-US" sz="1800"/>
              <a:t>Patient Activation</a:t>
            </a:r>
            <a:r>
              <a:rPr lang="en-US" altLang="en-US" sz="1800" baseline="30000"/>
              <a:t>2</a:t>
            </a:r>
            <a:r>
              <a:rPr lang="en-US" altLang="en-US" sz="1800"/>
              <a:t> </a:t>
            </a:r>
          </a:p>
          <a:p>
            <a:pPr lvl="1">
              <a:lnSpc>
                <a:spcPct val="90000"/>
              </a:lnSpc>
            </a:pPr>
            <a:r>
              <a:rPr lang="en-US" altLang="en-US" sz="1800"/>
              <a:t>Behavioral Activation</a:t>
            </a:r>
            <a:r>
              <a:rPr lang="en-US" altLang="en-US" sz="1800" baseline="30000"/>
              <a:t>3</a:t>
            </a:r>
            <a:r>
              <a:rPr lang="en-US" altLang="en-US" sz="1800"/>
              <a:t> </a:t>
            </a:r>
          </a:p>
          <a:p>
            <a:pPr lvl="1">
              <a:lnSpc>
                <a:spcPct val="90000"/>
              </a:lnSpc>
            </a:pPr>
            <a:r>
              <a:rPr lang="en-US" altLang="en-US" sz="1800"/>
              <a:t>IMPACT model</a:t>
            </a:r>
            <a:r>
              <a:rPr lang="en-US" altLang="en-US" sz="1800" baseline="30000"/>
              <a:t>4</a:t>
            </a:r>
            <a:r>
              <a:rPr lang="en-US" altLang="en-US" sz="1800"/>
              <a:t> </a:t>
            </a:r>
          </a:p>
          <a:p>
            <a:pPr lvl="1">
              <a:lnSpc>
                <a:spcPct val="90000"/>
              </a:lnSpc>
            </a:pPr>
            <a:r>
              <a:rPr lang="en-US" altLang="en-US" sz="1800"/>
              <a:t>SBIRT model</a:t>
            </a:r>
            <a:r>
              <a:rPr lang="en-US" altLang="en-US" sz="1800" baseline="30000"/>
              <a:t>5</a:t>
            </a:r>
            <a:r>
              <a:rPr lang="en-US" altLang="en-US" sz="1800"/>
              <a:t> </a:t>
            </a:r>
          </a:p>
          <a:p>
            <a:pPr>
              <a:lnSpc>
                <a:spcPct val="90000"/>
              </a:lnSpc>
            </a:pPr>
            <a:r>
              <a:rPr lang="en-US" altLang="en-US" sz="2000"/>
              <a:t>Develop knowledge of an overview of evidence-informed treatments </a:t>
            </a:r>
          </a:p>
          <a:p>
            <a:pPr>
              <a:lnSpc>
                <a:spcPct val="90000"/>
              </a:lnSpc>
            </a:pPr>
            <a:r>
              <a:rPr lang="en-US" altLang="en-US" sz="2000"/>
              <a:t>Develop knowledge on the principles in adapting ESTs in integrated health</a:t>
            </a:r>
          </a:p>
          <a:p>
            <a:pPr>
              <a:lnSpc>
                <a:spcPct val="90000"/>
              </a:lnSpc>
            </a:pPr>
            <a:r>
              <a:rPr lang="en-US" altLang="en-US" sz="2000"/>
              <a:t>Develop skills in a solution-focused approach to intervention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026"/>
          <p:cNvSpPr>
            <a:spLocks noGrp="1" noChangeArrowheads="1"/>
          </p:cNvSpPr>
          <p:nvPr>
            <p:ph type="title"/>
          </p:nvPr>
        </p:nvSpPr>
        <p:spPr/>
        <p:txBody>
          <a:bodyPr/>
          <a:lstStyle/>
          <a:p>
            <a:r>
              <a:rPr lang="en-US" altLang="en-US" b="1" dirty="0">
                <a:latin typeface="Arial" panose="020B0604020202020204" pitchFamily="34" charset="0"/>
              </a:rPr>
              <a:t>Principles for adapting ESTs for Primary Care</a:t>
            </a:r>
            <a:r>
              <a:rPr lang="en-US" altLang="en-US" b="1" baseline="30000" dirty="0">
                <a:latin typeface="Arial" panose="020B0604020202020204" pitchFamily="34" charset="0"/>
              </a:rPr>
              <a:t>15</a:t>
            </a:r>
            <a:r>
              <a:rPr lang="en-US" altLang="en-US" b="1" dirty="0">
                <a:latin typeface="Arial" panose="020B0604020202020204" pitchFamily="34" charset="0"/>
              </a:rPr>
              <a:t> </a:t>
            </a:r>
            <a:r>
              <a:rPr lang="en-US" altLang="en-US" sz="2400" b="1" dirty="0">
                <a:latin typeface="Arial" panose="020B0604020202020204" pitchFamily="34" charset="0"/>
              </a:rPr>
              <a:t>(Cont’d)</a:t>
            </a:r>
            <a:endParaRPr lang="en-US" altLang="en-US" sz="2400" b="1" dirty="0">
              <a:latin typeface="Arial" panose="020B0604020202020204" pitchFamily="34" charset="0"/>
              <a:cs typeface="Times New Roman" panose="02020603050405020304" pitchFamily="18" charset="0"/>
            </a:endParaRPr>
          </a:p>
        </p:txBody>
      </p:sp>
      <p:sp>
        <p:nvSpPr>
          <p:cNvPr id="24578" name="Rectangle 1027"/>
          <p:cNvSpPr>
            <a:spLocks noGrp="1" noChangeArrowheads="1"/>
          </p:cNvSpPr>
          <p:nvPr>
            <p:ph type="body" idx="1"/>
          </p:nvPr>
        </p:nvSpPr>
        <p:spPr/>
        <p:txBody>
          <a:bodyPr/>
          <a:lstStyle/>
          <a:p>
            <a:r>
              <a:rPr lang="en-US" altLang="en-US"/>
              <a:t>Adopt a Relapse Prevention Focus</a:t>
            </a:r>
          </a:p>
          <a:p>
            <a:pPr lvl="1"/>
            <a:r>
              <a:rPr lang="en-US" altLang="en-US"/>
              <a:t>Protocols for detecting at-risk patients</a:t>
            </a:r>
          </a:p>
          <a:p>
            <a:pPr lvl="1"/>
            <a:r>
              <a:rPr lang="en-US" altLang="en-US"/>
              <a:t>Schedule of </a:t>
            </a:r>
            <a:r>
              <a:rPr lang="ja-JP" altLang="en-US"/>
              <a:t>“</a:t>
            </a:r>
            <a:r>
              <a:rPr lang="en-US" altLang="ja-JP"/>
              <a:t>booster</a:t>
            </a:r>
            <a:r>
              <a:rPr lang="ja-JP" altLang="en-US"/>
              <a:t>”</a:t>
            </a:r>
            <a:r>
              <a:rPr lang="en-US" altLang="ja-JP"/>
              <a:t> contacts</a:t>
            </a:r>
          </a:p>
          <a:p>
            <a:r>
              <a:rPr lang="en-US" altLang="en-US"/>
              <a:t>Team-based Intervention</a:t>
            </a:r>
          </a:p>
          <a:p>
            <a:pPr lvl="1"/>
            <a:r>
              <a:rPr lang="en-US" altLang="en-US"/>
              <a:t>Physicians, nurses, etc. manage mental health alongside behavioral health providers</a:t>
            </a:r>
          </a:p>
          <a:p>
            <a:pPr lvl="1"/>
            <a:r>
              <a:rPr lang="en-US" altLang="en-US"/>
              <a:t>Increased communication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685800" y="914400"/>
            <a:ext cx="8001000" cy="838200"/>
          </a:xfrm>
        </p:spPr>
        <p:txBody>
          <a:bodyPr/>
          <a:lstStyle/>
          <a:p>
            <a:r>
              <a:rPr lang="en-US" altLang="en-US" b="1">
                <a:latin typeface="Arial" panose="020B0604020202020204" pitchFamily="34" charset="0"/>
              </a:rPr>
              <a:t>FLAIR Model: Selecting interventions</a:t>
            </a:r>
          </a:p>
        </p:txBody>
      </p:sp>
      <p:sp>
        <p:nvSpPr>
          <p:cNvPr id="25602" name="Rectangle 3"/>
          <p:cNvSpPr>
            <a:spLocks noGrp="1" noChangeArrowheads="1"/>
          </p:cNvSpPr>
          <p:nvPr>
            <p:ph type="body" idx="1"/>
          </p:nvPr>
        </p:nvSpPr>
        <p:spPr/>
        <p:txBody>
          <a:bodyPr/>
          <a:lstStyle/>
          <a:p>
            <a:pPr>
              <a:lnSpc>
                <a:spcPct val="90000"/>
              </a:lnSpc>
              <a:buClr>
                <a:schemeClr val="tx1"/>
              </a:buClr>
              <a:buFontTx/>
              <a:buNone/>
            </a:pPr>
            <a:r>
              <a:rPr lang="en-US" altLang="en-US"/>
              <a:t>A process to select appropriate ESTs:</a:t>
            </a:r>
          </a:p>
          <a:p>
            <a:pPr>
              <a:lnSpc>
                <a:spcPct val="90000"/>
              </a:lnSpc>
              <a:buClr>
                <a:schemeClr val="tx1"/>
              </a:buClr>
              <a:buFontTx/>
              <a:buChar char="•"/>
            </a:pPr>
            <a:r>
              <a:rPr lang="en-US" altLang="en-US"/>
              <a:t>Formulate an empirically relevant question answerable by data (e.g., </a:t>
            </a:r>
            <a:r>
              <a:rPr lang="ja-JP" altLang="en-US"/>
              <a:t>“</a:t>
            </a:r>
            <a:r>
              <a:rPr lang="en-US" altLang="ja-JP"/>
              <a:t>Why do members of X racial group often drop out of treatment?</a:t>
            </a:r>
            <a:r>
              <a:rPr lang="ja-JP" altLang="en-US"/>
              <a:t>”</a:t>
            </a:r>
            <a:r>
              <a:rPr lang="en-US" altLang="ja-JP"/>
              <a:t>)</a:t>
            </a:r>
          </a:p>
          <a:p>
            <a:pPr>
              <a:lnSpc>
                <a:spcPct val="90000"/>
              </a:lnSpc>
              <a:buClr>
                <a:schemeClr val="tx1"/>
              </a:buClr>
              <a:buFontTx/>
              <a:buChar char="•"/>
            </a:pPr>
            <a:r>
              <a:rPr lang="en-US" altLang="en-US"/>
              <a:t>Locate the best available evidence</a:t>
            </a:r>
          </a:p>
          <a:p>
            <a:pPr>
              <a:lnSpc>
                <a:spcPct val="90000"/>
              </a:lnSpc>
              <a:buClr>
                <a:schemeClr val="tx1"/>
              </a:buClr>
              <a:buFontTx/>
              <a:buChar char="•"/>
            </a:pPr>
            <a:r>
              <a:rPr lang="en-US" altLang="en-US"/>
              <a:t>Assess the quality of the evidence</a:t>
            </a:r>
          </a:p>
          <a:p>
            <a:pPr>
              <a:lnSpc>
                <a:spcPct val="90000"/>
              </a:lnSpc>
              <a:buClr>
                <a:schemeClr val="tx1"/>
              </a:buClr>
              <a:buFontTx/>
              <a:buChar char="•"/>
            </a:pPr>
            <a:r>
              <a:rPr lang="en-US" altLang="en-US"/>
              <a:t>Integrate the best available evidence with professional judgment, client factors, and social context</a:t>
            </a:r>
          </a:p>
          <a:p>
            <a:pPr>
              <a:lnSpc>
                <a:spcPct val="90000"/>
              </a:lnSpc>
              <a:buClr>
                <a:schemeClr val="tx1"/>
              </a:buClr>
              <a:buFontTx/>
              <a:buChar char="•"/>
            </a:pPr>
            <a:r>
              <a:rPr lang="en-US" altLang="en-US"/>
              <a:t>Review how treatment went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133600"/>
            <a:ext cx="6172200" cy="838200"/>
          </a:xfrm>
        </p:spPr>
        <p:txBody>
          <a:bodyPr/>
          <a:lstStyle/>
          <a:p>
            <a:pPr eaLnBrk="1" hangingPunct="1">
              <a:defRPr/>
            </a:pPr>
            <a:r>
              <a:rPr lang="en-US" b="1" dirty="0"/>
              <a:t>A Solution-Focused Approach </a:t>
            </a:r>
            <a:br>
              <a:rPr lang="en-US" b="1" dirty="0"/>
            </a:br>
            <a:r>
              <a:rPr lang="en-US" b="1" dirty="0"/>
              <a:t>to Integrated Health</a:t>
            </a:r>
            <a:br>
              <a:rPr lang="en-US" b="1" dirty="0"/>
            </a:b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609600" y="685800"/>
            <a:ext cx="8001000" cy="8382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lstStyle/>
          <a:p>
            <a:r>
              <a:rPr lang="en-US" altLang="en-US" b="1">
                <a:latin typeface="Arial" panose="020B0604020202020204" pitchFamily="34" charset="0"/>
              </a:rPr>
              <a:t>Resilience and Strengths</a:t>
            </a:r>
          </a:p>
        </p:txBody>
      </p:sp>
      <p:sp>
        <p:nvSpPr>
          <p:cNvPr id="25607" name="Rectangle 7"/>
          <p:cNvSpPr>
            <a:spLocks noChangeArrowheads="1"/>
          </p:cNvSpPr>
          <p:nvPr/>
        </p:nvSpPr>
        <p:spPr bwMode="auto">
          <a:xfrm>
            <a:off x="7086600" y="1600200"/>
            <a:ext cx="1563688" cy="822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algn="l" eaLnBrk="0" hangingPunct="0">
              <a:defRPr/>
            </a:pPr>
            <a:r>
              <a:rPr lang="en-US" sz="2400" b="1" dirty="0">
                <a:latin typeface="Book Antiqua" charset="0"/>
                <a:ea typeface="ヒラギノ角ゴ Pro W3" charset="0"/>
              </a:rPr>
              <a:t>Change is</a:t>
            </a:r>
          </a:p>
          <a:p>
            <a:pPr algn="l" eaLnBrk="0" hangingPunct="0">
              <a:defRPr/>
            </a:pPr>
            <a:r>
              <a:rPr lang="en-US" sz="2400" b="1" dirty="0">
                <a:latin typeface="Book Antiqua" charset="0"/>
                <a:ea typeface="ヒラギノ角ゴ Pro W3" charset="0"/>
              </a:rPr>
              <a:t>Constant</a:t>
            </a:r>
          </a:p>
        </p:txBody>
      </p:sp>
      <p:sp>
        <p:nvSpPr>
          <p:cNvPr id="25603" name="Oval 3" descr="Oval around text"/>
          <p:cNvSpPr>
            <a:spLocks noChangeArrowheads="1"/>
          </p:cNvSpPr>
          <p:nvPr/>
        </p:nvSpPr>
        <p:spPr bwMode="auto">
          <a:xfrm>
            <a:off x="1676400" y="1676400"/>
            <a:ext cx="5486400" cy="3352800"/>
          </a:xfrm>
          <a:prstGeom prst="ellipse">
            <a:avLst/>
          </a:prstGeom>
          <a:noFill/>
          <a:ln w="127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ヒラギノ角ゴ Pro W3" charset="0"/>
            </a:endParaRPr>
          </a:p>
        </p:txBody>
      </p:sp>
      <p:sp>
        <p:nvSpPr>
          <p:cNvPr id="25610" name="Rectangle 10"/>
          <p:cNvSpPr>
            <a:spLocks noChangeArrowheads="1"/>
          </p:cNvSpPr>
          <p:nvPr/>
        </p:nvSpPr>
        <p:spPr bwMode="auto">
          <a:xfrm>
            <a:off x="3200400" y="2057400"/>
            <a:ext cx="2800350" cy="822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algn="l" eaLnBrk="0" hangingPunct="0">
              <a:defRPr/>
            </a:pPr>
            <a:r>
              <a:rPr lang="en-US" sz="2400" b="1" dirty="0">
                <a:latin typeface="Book Antiqua" charset="0"/>
                <a:ea typeface="ヒラギノ角ゴ Pro W3" charset="0"/>
              </a:rPr>
              <a:t>Non-Problem state</a:t>
            </a:r>
          </a:p>
          <a:p>
            <a:pPr algn="l" eaLnBrk="0" hangingPunct="0">
              <a:defRPr/>
            </a:pPr>
            <a:r>
              <a:rPr lang="en-US" sz="2400" b="1" dirty="0">
                <a:latin typeface="Book Antiqua" charset="0"/>
                <a:ea typeface="ヒラギノ角ゴ Pro W3" charset="0"/>
              </a:rPr>
              <a:t>Exceptions</a:t>
            </a:r>
          </a:p>
        </p:txBody>
      </p:sp>
      <p:sp>
        <p:nvSpPr>
          <p:cNvPr id="25606" name="Rectangle 6"/>
          <p:cNvSpPr>
            <a:spLocks noChangeArrowheads="1"/>
          </p:cNvSpPr>
          <p:nvPr/>
        </p:nvSpPr>
        <p:spPr bwMode="auto">
          <a:xfrm>
            <a:off x="3733800" y="4114800"/>
            <a:ext cx="1622425" cy="822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algn="l" eaLnBrk="0" hangingPunct="0">
              <a:defRPr/>
            </a:pPr>
            <a:r>
              <a:rPr lang="en-US" sz="2400" b="1">
                <a:latin typeface="Book Antiqua" charset="0"/>
                <a:ea typeface="ヒラギノ角ゴ Pro W3" charset="0"/>
              </a:rPr>
              <a:t>Strengths</a:t>
            </a:r>
          </a:p>
          <a:p>
            <a:pPr algn="l" eaLnBrk="0" hangingPunct="0">
              <a:defRPr/>
            </a:pPr>
            <a:r>
              <a:rPr lang="en-US" sz="2400" b="1">
                <a:latin typeface="Book Antiqua" charset="0"/>
                <a:ea typeface="ヒラギノ角ゴ Pro W3" charset="0"/>
              </a:rPr>
              <a:t>Resilience</a:t>
            </a:r>
          </a:p>
        </p:txBody>
      </p:sp>
      <p:sp>
        <p:nvSpPr>
          <p:cNvPr id="25604" name="Oval 4" descr="Oval around &quot;Problem&quot;"/>
          <p:cNvSpPr>
            <a:spLocks noChangeArrowheads="1"/>
          </p:cNvSpPr>
          <p:nvPr/>
        </p:nvSpPr>
        <p:spPr bwMode="auto">
          <a:xfrm>
            <a:off x="3200400" y="2971800"/>
            <a:ext cx="2501900" cy="1054100"/>
          </a:xfrm>
          <a:prstGeom prst="ellipse">
            <a:avLst/>
          </a:prstGeom>
          <a:noFill/>
          <a:ln w="127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ヒラギノ角ゴ Pro W3" charset="0"/>
            </a:endParaRPr>
          </a:p>
        </p:txBody>
      </p:sp>
      <p:sp>
        <p:nvSpPr>
          <p:cNvPr id="25605" name="Rectangle 5"/>
          <p:cNvSpPr>
            <a:spLocks noChangeArrowheads="1"/>
          </p:cNvSpPr>
          <p:nvPr/>
        </p:nvSpPr>
        <p:spPr bwMode="auto">
          <a:xfrm>
            <a:off x="3657600" y="3276600"/>
            <a:ext cx="1370013"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algn="l" eaLnBrk="0" hangingPunct="0">
              <a:defRPr/>
            </a:pPr>
            <a:r>
              <a:rPr lang="en-US" sz="2400" b="1" dirty="0">
                <a:latin typeface="Book Antiqua" charset="0"/>
                <a:ea typeface="ヒラギノ角ゴ Pro W3" charset="0"/>
              </a:rPr>
              <a:t>Problem</a:t>
            </a:r>
          </a:p>
        </p:txBody>
      </p:sp>
      <p:sp>
        <p:nvSpPr>
          <p:cNvPr id="25608" name="Rectangle 8"/>
          <p:cNvSpPr>
            <a:spLocks noChangeArrowheads="1"/>
          </p:cNvSpPr>
          <p:nvPr/>
        </p:nvSpPr>
        <p:spPr bwMode="auto">
          <a:xfrm>
            <a:off x="381000" y="4648200"/>
            <a:ext cx="27432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algn="l" eaLnBrk="0" hangingPunct="0">
              <a:defRPr/>
            </a:pPr>
            <a:r>
              <a:rPr lang="en-US" sz="2400" b="1">
                <a:latin typeface="Book Antiqua" charset="0"/>
                <a:ea typeface="ヒラギノ角ゴ Pro W3" charset="0"/>
              </a:rPr>
              <a:t>Goal of Treatment</a:t>
            </a:r>
          </a:p>
        </p:txBody>
      </p:sp>
      <p:sp>
        <p:nvSpPr>
          <p:cNvPr id="25611" name="Line 11" descr="Arrow from Goal of Treatment to Strengths Resilience"/>
          <p:cNvSpPr>
            <a:spLocks noChangeShapeType="1"/>
          </p:cNvSpPr>
          <p:nvPr/>
        </p:nvSpPr>
        <p:spPr bwMode="auto">
          <a:xfrm flipV="1">
            <a:off x="2667000" y="4267200"/>
            <a:ext cx="609600" cy="533400"/>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ヒラギノ角ゴ Pro W3" charset="0"/>
            </a:endParaRPr>
          </a:p>
        </p:txBody>
      </p:sp>
      <p:sp>
        <p:nvSpPr>
          <p:cNvPr id="25609" name="Rectangle 9"/>
          <p:cNvSpPr>
            <a:spLocks noChangeArrowheads="1"/>
          </p:cNvSpPr>
          <p:nvPr/>
        </p:nvSpPr>
        <p:spPr bwMode="auto">
          <a:xfrm>
            <a:off x="5413375" y="4724400"/>
            <a:ext cx="3730625"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92075" tIns="46038" rIns="92075" bIns="46038">
            <a:spAutoFit/>
          </a:bodyPr>
          <a:lstStyle>
            <a:lvl1pPr eaLnBrk="0" hangingPunct="0">
              <a:defRPr sz="2400">
                <a:solidFill>
                  <a:schemeClr val="tx1"/>
                </a:solidFill>
                <a:latin typeface="Arial" panose="020B0604020202020204" pitchFamily="34" charset="0"/>
                <a:ea typeface="ヒラギノ角ゴ Pro W3" charset="-128"/>
              </a:defRPr>
            </a:lvl1pPr>
            <a:lvl2pPr marL="742950" indent="-285750" eaLnBrk="0" hangingPunct="0">
              <a:defRPr sz="2400">
                <a:solidFill>
                  <a:schemeClr val="tx1"/>
                </a:solidFill>
                <a:latin typeface="Arial" panose="020B0604020202020204" pitchFamily="34" charset="0"/>
                <a:ea typeface="ヒラギノ角ゴ Pro W3" charset="-128"/>
              </a:defRPr>
            </a:lvl2pPr>
            <a:lvl3pPr marL="1143000" indent="-228600" eaLnBrk="0" hangingPunct="0">
              <a:defRPr sz="2400">
                <a:solidFill>
                  <a:schemeClr val="tx1"/>
                </a:solidFill>
                <a:latin typeface="Arial" panose="020B0604020202020204" pitchFamily="34" charset="0"/>
                <a:ea typeface="ヒラギノ角ゴ Pro W3" charset="-128"/>
              </a:defRPr>
            </a:lvl3pPr>
            <a:lvl4pPr marL="1600200" indent="-228600" eaLnBrk="0" hangingPunct="0">
              <a:defRPr sz="2400">
                <a:solidFill>
                  <a:schemeClr val="tx1"/>
                </a:solidFill>
                <a:latin typeface="Arial" panose="020B0604020202020204" pitchFamily="34" charset="0"/>
                <a:ea typeface="ヒラギノ角ゴ Pro W3" charset="-128"/>
              </a:defRPr>
            </a:lvl4pPr>
            <a:lvl5pPr marL="2057400" indent="-228600" eaLnBrk="0" hangingPunct="0">
              <a:defRPr sz="2400">
                <a:solidFill>
                  <a:schemeClr val="tx1"/>
                </a:solidFill>
                <a:latin typeface="Arial" panose="020B0604020202020204" pitchFamily="34" charset="0"/>
                <a:ea typeface="ヒラギノ角ゴ Pro W3"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algn="l"/>
            <a:r>
              <a:rPr lang="en-US" altLang="en-US" b="1">
                <a:latin typeface="Book Antiqua" panose="02040602050305030304" pitchFamily="18" charset="0"/>
              </a:rPr>
              <a:t>Consumer</a:t>
            </a:r>
            <a:r>
              <a:rPr lang="ja-JP" altLang="en-US" b="1">
                <a:latin typeface="Book Antiqua" panose="02040602050305030304" pitchFamily="18" charset="0"/>
              </a:rPr>
              <a:t>’</a:t>
            </a:r>
            <a:r>
              <a:rPr lang="en-US" altLang="ja-JP" b="1">
                <a:latin typeface="Book Antiqua" panose="02040602050305030304" pitchFamily="18" charset="0"/>
              </a:rPr>
              <a:t>s Construction</a:t>
            </a:r>
            <a:endParaRPr lang="en-US" altLang="en-US" b="1">
              <a:latin typeface="Book Antiqua" panose="02040602050305030304" pitchFamily="18" charset="0"/>
            </a:endParaRPr>
          </a:p>
        </p:txBody>
      </p:sp>
      <p:sp>
        <p:nvSpPr>
          <p:cNvPr id="25612" name="Line 12" descr="Arrow from Consumer's Construction to Problem"/>
          <p:cNvSpPr>
            <a:spLocks noChangeShapeType="1"/>
          </p:cNvSpPr>
          <p:nvPr/>
        </p:nvSpPr>
        <p:spPr bwMode="auto">
          <a:xfrm flipH="1" flipV="1">
            <a:off x="5105400" y="3657600"/>
            <a:ext cx="914400" cy="1219200"/>
          </a:xfrm>
          <a:prstGeom prst="line">
            <a:avLst/>
          </a:prstGeom>
          <a:noFill/>
          <a:ln w="12700">
            <a:solidFill>
              <a:schemeClr val="tx1"/>
            </a:solidFill>
            <a:round/>
            <a:headEnd type="none" w="sm" len="sm"/>
            <a:tailEnd type="stealth" w="med"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ヒラギノ角ゴ Pro W3" charset="0"/>
            </a:endParaRPr>
          </a:p>
        </p:txBody>
      </p:sp>
      <p:sp>
        <p:nvSpPr>
          <p:cNvPr id="25613" name="Text Box 13"/>
          <p:cNvSpPr txBox="1">
            <a:spLocks noChangeArrowheads="1"/>
          </p:cNvSpPr>
          <p:nvPr/>
        </p:nvSpPr>
        <p:spPr bwMode="auto">
          <a:xfrm>
            <a:off x="609600" y="5105400"/>
            <a:ext cx="8061325" cy="8302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eaLnBrk="0" hangingPunct="0">
              <a:defRPr>
                <a:solidFill>
                  <a:schemeClr val="tx1"/>
                </a:solidFill>
                <a:latin typeface="Arial" charset="0"/>
                <a:ea typeface="ヒラギノ角ゴ Pro W3" charset="0"/>
                <a:cs typeface="ヒラギノ角ゴ Pro W3" charset="0"/>
              </a:defRPr>
            </a:lvl1pPr>
            <a:lvl2pPr marL="742950" indent="-285750" eaLnBrk="0" hangingPunct="0">
              <a:defRPr>
                <a:solidFill>
                  <a:schemeClr val="tx1"/>
                </a:solidFill>
                <a:latin typeface="Arial" charset="0"/>
                <a:ea typeface="ヒラギノ角ゴ Pro W3" charset="0"/>
                <a:cs typeface="ヒラギノ角ゴ Pro W3" charset="0"/>
              </a:defRPr>
            </a:lvl2pPr>
            <a:lvl3pPr marL="1143000" indent="-228600" eaLnBrk="0" hangingPunct="0">
              <a:defRPr>
                <a:solidFill>
                  <a:schemeClr val="tx1"/>
                </a:solidFill>
                <a:latin typeface="Arial" charset="0"/>
                <a:ea typeface="ヒラギノ角ゴ Pro W3" charset="0"/>
                <a:cs typeface="ヒラギノ角ゴ Pro W3" charset="0"/>
              </a:defRPr>
            </a:lvl3pPr>
            <a:lvl4pPr marL="1600200" indent="-228600" eaLnBrk="0" hangingPunct="0">
              <a:defRPr>
                <a:solidFill>
                  <a:schemeClr val="tx1"/>
                </a:solidFill>
                <a:latin typeface="Arial" charset="0"/>
                <a:ea typeface="ヒラギノ角ゴ Pro W3" charset="0"/>
                <a:cs typeface="ヒラギノ角ゴ Pro W3" charset="0"/>
              </a:defRPr>
            </a:lvl4pPr>
            <a:lvl5pPr marL="2057400" indent="-228600" eaLnBrk="0" hangingPunct="0">
              <a:defRPr>
                <a:solidFill>
                  <a:schemeClr val="tx1"/>
                </a:solidFill>
                <a:latin typeface="Arial" charset="0"/>
                <a:ea typeface="ヒラギノ角ゴ Pro W3" charset="0"/>
                <a:cs typeface="ヒラギノ角ゴ Pro W3" charset="0"/>
              </a:defRPr>
            </a:lvl5pPr>
            <a:lvl6pPr marL="2514600" indent="-228600" algn="ctr" eaLnBrk="0" fontAlgn="base" hangingPunct="0">
              <a:spcBef>
                <a:spcPct val="0"/>
              </a:spcBef>
              <a:spcAft>
                <a:spcPct val="0"/>
              </a:spcAft>
              <a:defRPr>
                <a:solidFill>
                  <a:schemeClr val="tx1"/>
                </a:solidFill>
                <a:latin typeface="Arial" charset="0"/>
                <a:ea typeface="ヒラギノ角ゴ Pro W3" charset="0"/>
                <a:cs typeface="ヒラギノ角ゴ Pro W3" charset="0"/>
              </a:defRPr>
            </a:lvl6pPr>
            <a:lvl7pPr marL="2971800" indent="-228600" algn="ctr" eaLnBrk="0" fontAlgn="base" hangingPunct="0">
              <a:spcBef>
                <a:spcPct val="0"/>
              </a:spcBef>
              <a:spcAft>
                <a:spcPct val="0"/>
              </a:spcAft>
              <a:defRPr>
                <a:solidFill>
                  <a:schemeClr val="tx1"/>
                </a:solidFill>
                <a:latin typeface="Arial" charset="0"/>
                <a:ea typeface="ヒラギノ角ゴ Pro W3" charset="0"/>
                <a:cs typeface="ヒラギノ角ゴ Pro W3" charset="0"/>
              </a:defRPr>
            </a:lvl7pPr>
            <a:lvl8pPr marL="3429000" indent="-228600" algn="ctr" eaLnBrk="0" fontAlgn="base" hangingPunct="0">
              <a:spcBef>
                <a:spcPct val="0"/>
              </a:spcBef>
              <a:spcAft>
                <a:spcPct val="0"/>
              </a:spcAft>
              <a:defRPr>
                <a:solidFill>
                  <a:schemeClr val="tx1"/>
                </a:solidFill>
                <a:latin typeface="Arial" charset="0"/>
                <a:ea typeface="ヒラギノ角ゴ Pro W3" charset="0"/>
                <a:cs typeface="ヒラギノ角ゴ Pro W3" charset="0"/>
              </a:defRPr>
            </a:lvl8pPr>
            <a:lvl9pPr marL="3886200" indent="-228600" algn="ctr" eaLnBrk="0" fontAlgn="base" hangingPunct="0">
              <a:spcBef>
                <a:spcPct val="0"/>
              </a:spcBef>
              <a:spcAft>
                <a:spcPct val="0"/>
              </a:spcAft>
              <a:defRPr>
                <a:solidFill>
                  <a:schemeClr val="tx1"/>
                </a:solidFill>
                <a:latin typeface="Arial" charset="0"/>
                <a:ea typeface="ヒラギノ角ゴ Pro W3" charset="0"/>
                <a:cs typeface="ヒラギノ角ゴ Pro W3" charset="0"/>
              </a:defRPr>
            </a:lvl9pPr>
          </a:lstStyle>
          <a:p>
            <a:pPr algn="l" eaLnBrk="1" hangingPunct="1">
              <a:defRPr/>
            </a:pPr>
            <a:r>
              <a:rPr lang="en-US" sz="2400">
                <a:latin typeface="Times New Roman" charset="0"/>
              </a:rPr>
              <a:t>What is noticed becomes reality, and what is unnoticed does not</a:t>
            </a:r>
          </a:p>
          <a:p>
            <a:pPr algn="l" eaLnBrk="1" hangingPunct="1">
              <a:defRPr/>
            </a:pPr>
            <a:r>
              <a:rPr lang="en-US" sz="2400">
                <a:latin typeface="Times New Roman" charset="0"/>
              </a:rPr>
              <a:t>exist</a:t>
            </a:r>
            <a:r>
              <a:rPr lang="en-US" sz="2400" baseline="30000">
                <a:latin typeface="Times New Roman" charset="0"/>
              </a:rPr>
              <a:t>16</a:t>
            </a:r>
            <a:r>
              <a:rPr lang="en-US" sz="2400">
                <a:latin typeface="Times New Roman" charset="0"/>
              </a:rPr>
              <a:t> </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r>
              <a:rPr lang="en-US" altLang="en-US" b="1">
                <a:latin typeface="Arial" panose="020B0604020202020204" pitchFamily="34" charset="0"/>
              </a:rPr>
              <a:t>Power of Language</a:t>
            </a:r>
          </a:p>
        </p:txBody>
      </p:sp>
      <p:sp>
        <p:nvSpPr>
          <p:cNvPr id="29698" name="Rectangle 3"/>
          <p:cNvSpPr>
            <a:spLocks noGrp="1" noChangeArrowheads="1"/>
          </p:cNvSpPr>
          <p:nvPr>
            <p:ph type="body" idx="1"/>
          </p:nvPr>
        </p:nvSpPr>
        <p:spPr>
          <a:xfrm>
            <a:off x="685800" y="1828800"/>
            <a:ext cx="8001000" cy="3581400"/>
          </a:xfrm>
        </p:spPr>
        <p:txBody>
          <a:bodyPr/>
          <a:lstStyle/>
          <a:p>
            <a:r>
              <a:rPr lang="en-US" altLang="en-US" b="1"/>
              <a:t>Language and reality</a:t>
            </a:r>
          </a:p>
          <a:p>
            <a:pPr lvl="1"/>
            <a:r>
              <a:rPr lang="en-US" altLang="en-US"/>
              <a:t>Reality is co-constructed through therapeutic conversation</a:t>
            </a:r>
          </a:p>
          <a:p>
            <a:pPr lvl="1"/>
            <a:r>
              <a:rPr lang="en-US" altLang="en-US"/>
              <a:t>What is noticed becomes reality and what is unnoticed does not exist</a:t>
            </a:r>
            <a:r>
              <a:rPr lang="en-US" altLang="en-US" baseline="30000"/>
              <a:t>17</a:t>
            </a:r>
            <a:r>
              <a:rPr lang="en-US" altLang="en-US"/>
              <a:t> </a:t>
            </a:r>
            <a:endParaRPr lang="en-US" altLang="en-US" sz="1800"/>
          </a:p>
          <a:p>
            <a:pPr lvl="1"/>
            <a:r>
              <a:rPr lang="en-US" altLang="en-US"/>
              <a:t>Pre-suppositional language: Expectation of change</a:t>
            </a:r>
          </a:p>
          <a:p>
            <a:r>
              <a:rPr lang="en-US" altLang="en-US" b="1"/>
              <a:t>Social construction</a:t>
            </a:r>
          </a:p>
          <a:p>
            <a:pPr lvl="1"/>
            <a:r>
              <a:rPr lang="en-US" altLang="en-US"/>
              <a:t>Problem and solution as client</a:t>
            </a:r>
            <a:r>
              <a:rPr lang="ja-JP" altLang="en-US"/>
              <a:t>’</a:t>
            </a:r>
            <a:r>
              <a:rPr lang="en-US" altLang="ja-JP"/>
              <a:t>s construction</a:t>
            </a:r>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026"/>
          <p:cNvSpPr>
            <a:spLocks noGrp="1" noChangeArrowheads="1"/>
          </p:cNvSpPr>
          <p:nvPr>
            <p:ph type="title"/>
          </p:nvPr>
        </p:nvSpPr>
        <p:spPr/>
        <p:txBody>
          <a:bodyPr/>
          <a:lstStyle/>
          <a:p>
            <a:r>
              <a:rPr lang="en-US" altLang="en-US" b="1">
                <a:latin typeface="Arial" panose="020B0604020202020204" pitchFamily="34" charset="0"/>
              </a:rPr>
              <a:t>Constructing useful questions</a:t>
            </a:r>
          </a:p>
        </p:txBody>
      </p:sp>
      <p:sp>
        <p:nvSpPr>
          <p:cNvPr id="30722" name="Rectangle 1027"/>
          <p:cNvSpPr>
            <a:spLocks noGrp="1" noChangeArrowheads="1"/>
          </p:cNvSpPr>
          <p:nvPr>
            <p:ph type="body" idx="1"/>
          </p:nvPr>
        </p:nvSpPr>
        <p:spPr/>
        <p:txBody>
          <a:bodyPr/>
          <a:lstStyle/>
          <a:p>
            <a:r>
              <a:rPr lang="en-US" altLang="en-US"/>
              <a:t>Constructing useful evaluative questions: Self-initiated feedback</a:t>
            </a:r>
          </a:p>
          <a:p>
            <a:pPr lvl="1"/>
            <a:r>
              <a:rPr lang="en-US" altLang="en-US"/>
              <a:t>if it is your idea, it is not their idea</a:t>
            </a:r>
          </a:p>
          <a:p>
            <a:pPr lvl="1"/>
            <a:r>
              <a:rPr lang="en-US" altLang="en-US"/>
              <a:t>Empowerment</a:t>
            </a:r>
          </a:p>
          <a:p>
            <a:r>
              <a:rPr lang="en-US" altLang="en-US"/>
              <a:t>Initiate a process of self-assessment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685800" y="685800"/>
            <a:ext cx="8001000" cy="838200"/>
          </a:xfrm>
        </p:spPr>
        <p:txBody>
          <a:bodyPr anchor="b"/>
          <a:lstStyle/>
          <a:p>
            <a:pPr eaLnBrk="1" hangingPunct="1"/>
            <a:r>
              <a:rPr lang="en-US" altLang="en-US" sz="2400" b="1">
                <a:latin typeface="Arial" panose="020B0604020202020204" pitchFamily="34" charset="0"/>
              </a:rPr>
              <a:t>Self-evaluative Questions for Initiating Change</a:t>
            </a:r>
            <a:r>
              <a:rPr lang="en-US" altLang="en-US" sz="2400" b="1" baseline="30000">
                <a:latin typeface="Arial" panose="020B0604020202020204" pitchFamily="34" charset="0"/>
              </a:rPr>
              <a:t>18</a:t>
            </a:r>
            <a:endParaRPr lang="en-US" altLang="en-US" sz="2400"/>
          </a:p>
        </p:txBody>
      </p:sp>
      <p:sp>
        <p:nvSpPr>
          <p:cNvPr id="31746" name="Rectangle 3"/>
          <p:cNvSpPr>
            <a:spLocks noGrp="1" noChangeArrowheads="1"/>
          </p:cNvSpPr>
          <p:nvPr>
            <p:ph type="body" idx="1"/>
          </p:nvPr>
        </p:nvSpPr>
        <p:spPr/>
        <p:txBody>
          <a:bodyPr/>
          <a:lstStyle/>
          <a:p>
            <a:pPr eaLnBrk="1" hangingPunct="1"/>
            <a:r>
              <a:rPr lang="en-US" altLang="en-US"/>
              <a:t>Exploring questions</a:t>
            </a:r>
          </a:p>
          <a:p>
            <a:pPr eaLnBrk="1" hangingPunct="1"/>
            <a:r>
              <a:rPr lang="en-US" altLang="en-US"/>
              <a:t>Difference questions</a:t>
            </a:r>
          </a:p>
          <a:p>
            <a:pPr eaLnBrk="1" hangingPunct="1"/>
            <a:r>
              <a:rPr lang="en-US" altLang="en-US"/>
              <a:t>Planning questions</a:t>
            </a:r>
          </a:p>
          <a:p>
            <a:pPr eaLnBrk="1" hangingPunct="1"/>
            <a:r>
              <a:rPr lang="en-US" altLang="en-US"/>
              <a:t>Effect questions</a:t>
            </a:r>
          </a:p>
          <a:p>
            <a:pPr eaLnBrk="1" hangingPunct="1"/>
            <a:r>
              <a:rPr lang="en-US" altLang="en-US"/>
              <a:t>Indicator questions</a:t>
            </a:r>
          </a:p>
          <a:p>
            <a:pPr eaLnBrk="1" hangingPunct="1"/>
            <a:r>
              <a:rPr lang="en-US" altLang="en-US"/>
              <a:t>Exception questions</a:t>
            </a:r>
          </a:p>
          <a:p>
            <a:pPr eaLnBrk="1" hangingPunct="1"/>
            <a:r>
              <a:rPr lang="en-US" altLang="en-US"/>
              <a:t>Outcome questions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idx="4294967295"/>
          </p:nvPr>
        </p:nvSpPr>
        <p:spPr>
          <a:xfrm>
            <a:off x="685800" y="838200"/>
            <a:ext cx="8001000" cy="838200"/>
          </a:xfrm>
        </p:spPr>
        <p:txBody>
          <a:bodyPr anchor="b"/>
          <a:lstStyle/>
          <a:p>
            <a:pPr eaLnBrk="1" hangingPunct="1"/>
            <a:r>
              <a:rPr lang="en-US" altLang="en-US" sz="2400" b="1">
                <a:latin typeface="Arial" panose="020B0604020202020204" pitchFamily="34" charset="0"/>
              </a:rPr>
              <a:t>Self-Evaluative Questions for Initiating Change</a:t>
            </a:r>
            <a:r>
              <a:rPr lang="en-US" altLang="en-US" sz="2400" b="1" baseline="30000">
                <a:latin typeface="Arial" panose="020B0604020202020204" pitchFamily="34" charset="0"/>
              </a:rPr>
              <a:t>19</a:t>
            </a:r>
            <a:endParaRPr lang="en-US" altLang="en-US" sz="2400" b="1">
              <a:latin typeface="Arial" panose="020B0604020202020204" pitchFamily="34" charset="0"/>
            </a:endParaRPr>
          </a:p>
        </p:txBody>
      </p:sp>
      <p:sp>
        <p:nvSpPr>
          <p:cNvPr id="33794" name="Rectangle 3"/>
          <p:cNvSpPr>
            <a:spLocks noGrp="1" noChangeArrowheads="1"/>
          </p:cNvSpPr>
          <p:nvPr>
            <p:ph type="body" idx="4294967295"/>
          </p:nvPr>
        </p:nvSpPr>
        <p:spPr/>
        <p:txBody>
          <a:bodyPr/>
          <a:lstStyle/>
          <a:p>
            <a:pPr eaLnBrk="1" hangingPunct="1"/>
            <a:r>
              <a:rPr lang="en-US" altLang="en-US"/>
              <a:t>Helpfulness questions</a:t>
            </a:r>
          </a:p>
          <a:p>
            <a:pPr eaLnBrk="1" hangingPunct="1"/>
            <a:r>
              <a:rPr lang="en-US" altLang="en-US"/>
              <a:t>Feasibility questions</a:t>
            </a:r>
          </a:p>
          <a:p>
            <a:pPr eaLnBrk="1" hangingPunct="1"/>
            <a:r>
              <a:rPr lang="en-US" altLang="en-US"/>
              <a:t>Resilience/Coping questions</a:t>
            </a:r>
          </a:p>
          <a:p>
            <a:pPr eaLnBrk="1" hangingPunct="1"/>
            <a:r>
              <a:rPr lang="en-US" altLang="en-US"/>
              <a:t>Meaning questions</a:t>
            </a:r>
          </a:p>
          <a:p>
            <a:pPr eaLnBrk="1" hangingPunct="1"/>
            <a:r>
              <a:rPr lang="en-US" altLang="en-US"/>
              <a:t>Past successes</a:t>
            </a:r>
          </a:p>
          <a:p>
            <a:pPr eaLnBrk="1" hangingPunct="1"/>
            <a:r>
              <a:rPr lang="en-US" altLang="en-US"/>
              <a:t>Relationship questions</a:t>
            </a:r>
          </a:p>
          <a:p>
            <a:pPr eaLnBrk="1" hangingPunct="1"/>
            <a:r>
              <a:rPr lang="en-US" altLang="en-US"/>
              <a:t>Scaling questions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026"/>
          <p:cNvSpPr>
            <a:spLocks noGrp="1" noChangeArrowheads="1"/>
          </p:cNvSpPr>
          <p:nvPr>
            <p:ph type="title"/>
          </p:nvPr>
        </p:nvSpPr>
        <p:spPr>
          <a:xfrm>
            <a:off x="685800" y="838200"/>
            <a:ext cx="8001000" cy="838200"/>
          </a:xfrm>
        </p:spPr>
        <p:txBody>
          <a:bodyPr/>
          <a:lstStyle/>
          <a:p>
            <a:r>
              <a:rPr lang="en-US" altLang="en-US" sz="2400" b="1">
                <a:latin typeface="Arial" panose="020B0604020202020204" pitchFamily="34" charset="0"/>
              </a:rPr>
              <a:t>Identifying exceptions to initiate the change process: The Miracle Question</a:t>
            </a:r>
            <a:r>
              <a:rPr lang="en-US" altLang="en-US" sz="2400" b="1" baseline="30000">
                <a:latin typeface="Arial" panose="020B0604020202020204" pitchFamily="34" charset="0"/>
              </a:rPr>
              <a:t>20</a:t>
            </a:r>
            <a:endParaRPr lang="en-US" altLang="en-US" sz="2400" b="1">
              <a:latin typeface="Arial" panose="020B0604020202020204" pitchFamily="34" charset="0"/>
            </a:endParaRPr>
          </a:p>
        </p:txBody>
      </p:sp>
      <p:sp>
        <p:nvSpPr>
          <p:cNvPr id="35842" name="Rectangle 1027"/>
          <p:cNvSpPr>
            <a:spLocks noGrp="1" noChangeArrowheads="1"/>
          </p:cNvSpPr>
          <p:nvPr>
            <p:ph type="body" idx="1"/>
          </p:nvPr>
        </p:nvSpPr>
        <p:spPr>
          <a:xfrm>
            <a:off x="762000" y="1752600"/>
            <a:ext cx="8001000" cy="3581400"/>
          </a:xfrm>
        </p:spPr>
        <p:txBody>
          <a:bodyPr/>
          <a:lstStyle/>
          <a:p>
            <a:pPr algn="just"/>
            <a:r>
              <a:rPr lang="en-GB" altLang="en-US" sz="1800"/>
              <a:t>Suppose that after our meeting today, you go home, do your things and go to bed.  While you are sleeping, a miracle happens and the problem that brought you here is suddenly solved, like magic.  </a:t>
            </a:r>
            <a:r>
              <a:rPr lang="en-GB" altLang="en-US" sz="1800" b="1"/>
              <a:t>The problem is gone</a:t>
            </a:r>
            <a:r>
              <a:rPr lang="en-GB" altLang="en-US" sz="1800"/>
              <a:t>. Because you were sleeping, you don</a:t>
            </a:r>
            <a:r>
              <a:rPr lang="en-GB" altLang="en-US" sz="1800">
                <a:latin typeface="Tahoma" panose="020B0604030504040204" pitchFamily="34" charset="0"/>
              </a:rPr>
              <a:t>’</a:t>
            </a:r>
            <a:r>
              <a:rPr lang="en-GB" altLang="ja-JP" sz="1800"/>
              <a:t>t know that a miracle happened, but when you wake up tomorrow morning, you will be different.  How will you know a miracle has happened?  What will be the first small sign that tells you that the problem is resolved?  How will your spouse, you child (any significant others) know that something is different? </a:t>
            </a:r>
            <a:endParaRPr lang="en-US" altLang="ja-JP" sz="1800"/>
          </a:p>
          <a:p>
            <a:pPr algn="just"/>
            <a:r>
              <a:rPr lang="en-GB" altLang="en-US" sz="1800"/>
              <a:t>What do you think have to be different for the miracle to start happening?</a:t>
            </a:r>
          </a:p>
          <a:p>
            <a:pPr algn="just"/>
            <a:r>
              <a:rPr lang="en-GB" altLang="en-US" sz="1800"/>
              <a:t>Are there times when that already happen a little bit? How come? What's different?</a:t>
            </a:r>
          </a:p>
          <a:p>
            <a:pPr algn="just"/>
            <a:r>
              <a:rPr lang="en-GB" altLang="en-US" sz="1800"/>
              <a:t>What will have to happen for that to happen more often?</a:t>
            </a:r>
            <a:endParaRPr lang="en-US"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685800" y="838200"/>
            <a:ext cx="8001000" cy="838200"/>
          </a:xfrm>
        </p:spPr>
        <p:txBody>
          <a:bodyPr/>
          <a:lstStyle/>
          <a:p>
            <a:r>
              <a:rPr lang="en-US" altLang="en-US" b="1">
                <a:latin typeface="Arial" panose="020B0604020202020204" pitchFamily="34" charset="0"/>
              </a:rPr>
              <a:t>Treatment process that builds exceptions and creates change</a:t>
            </a:r>
          </a:p>
        </p:txBody>
      </p:sp>
      <p:sp>
        <p:nvSpPr>
          <p:cNvPr id="36866" name="Rectangle 3"/>
          <p:cNvSpPr>
            <a:spLocks noGrp="1" noChangeArrowheads="1"/>
          </p:cNvSpPr>
          <p:nvPr>
            <p:ph type="body" idx="1"/>
          </p:nvPr>
        </p:nvSpPr>
        <p:spPr>
          <a:xfrm>
            <a:off x="762000" y="2209800"/>
            <a:ext cx="8001000" cy="3581400"/>
          </a:xfrm>
        </p:spPr>
        <p:txBody>
          <a:bodyPr/>
          <a:lstStyle/>
          <a:p>
            <a:r>
              <a:rPr lang="en-US" altLang="en-US" sz="2800"/>
              <a:t>Notice</a:t>
            </a:r>
          </a:p>
          <a:p>
            <a:r>
              <a:rPr lang="en-US" altLang="en-US" sz="2800"/>
              <a:t>Elicit</a:t>
            </a:r>
          </a:p>
          <a:p>
            <a:r>
              <a:rPr lang="en-US" altLang="en-US" sz="2800"/>
              <a:t>Amplify</a:t>
            </a:r>
          </a:p>
          <a:p>
            <a:r>
              <a:rPr lang="en-US" altLang="en-US" sz="2800"/>
              <a:t>Reinforce</a:t>
            </a:r>
          </a:p>
          <a:p>
            <a:r>
              <a:rPr lang="en-US" altLang="en-US" sz="2800"/>
              <a:t>Remember and consolidate</a:t>
            </a:r>
          </a:p>
          <a:p>
            <a:r>
              <a:rPr lang="en-US" altLang="en-US" sz="2800" i="1"/>
              <a:t>The devil is in the details</a:t>
            </a:r>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Grp="1" noChangeArrowheads="1"/>
          </p:cNvSpPr>
          <p:nvPr>
            <p:ph type="title"/>
          </p:nvPr>
        </p:nvSpPr>
        <p:spPr>
          <a:xfrm>
            <a:off x="685800" y="1066800"/>
            <a:ext cx="8001000" cy="685800"/>
          </a:xfrm>
        </p:spPr>
        <p:txBody>
          <a:bodyPr/>
          <a:lstStyle/>
          <a:p>
            <a:r>
              <a:rPr lang="en-US" altLang="en-US" b="1">
                <a:latin typeface="Arial" panose="020B0604020202020204" pitchFamily="34" charset="0"/>
              </a:rPr>
              <a:t>Components of Recovery</a:t>
            </a:r>
            <a:r>
              <a:rPr lang="en-US" altLang="en-US" b="1" baseline="30000">
                <a:latin typeface="Arial" panose="020B0604020202020204" pitchFamily="34" charset="0"/>
              </a:rPr>
              <a:t>6</a:t>
            </a:r>
            <a:endParaRPr lang="en-US" altLang="en-US" sz="2400" baseline="30000">
              <a:latin typeface="Arial" panose="020B0604020202020204" pitchFamily="34" charset="0"/>
            </a:endParaRPr>
          </a:p>
        </p:txBody>
      </p:sp>
      <p:sp>
        <p:nvSpPr>
          <p:cNvPr id="7170" name="Rectangle 3"/>
          <p:cNvSpPr>
            <a:spLocks noGrp="1" noChangeArrowheads="1"/>
          </p:cNvSpPr>
          <p:nvPr>
            <p:ph type="body" idx="1"/>
          </p:nvPr>
        </p:nvSpPr>
        <p:spPr/>
        <p:txBody>
          <a:bodyPr/>
          <a:lstStyle/>
          <a:p>
            <a:pPr>
              <a:lnSpc>
                <a:spcPct val="90000"/>
              </a:lnSpc>
            </a:pPr>
            <a:r>
              <a:rPr lang="en-US" altLang="en-US" sz="2000"/>
              <a:t>Self-Direction</a:t>
            </a:r>
          </a:p>
          <a:p>
            <a:pPr>
              <a:lnSpc>
                <a:spcPct val="90000"/>
              </a:lnSpc>
            </a:pPr>
            <a:r>
              <a:rPr lang="en-US" altLang="en-US" sz="2000"/>
              <a:t>Individualized and Person-Centered</a:t>
            </a:r>
          </a:p>
          <a:p>
            <a:pPr>
              <a:lnSpc>
                <a:spcPct val="90000"/>
              </a:lnSpc>
            </a:pPr>
            <a:r>
              <a:rPr lang="en-US" altLang="en-US" sz="2000"/>
              <a:t>Empowerment</a:t>
            </a:r>
          </a:p>
          <a:p>
            <a:pPr>
              <a:lnSpc>
                <a:spcPct val="90000"/>
              </a:lnSpc>
            </a:pPr>
            <a:r>
              <a:rPr lang="en-US" altLang="en-US" sz="2000"/>
              <a:t>Holistic</a:t>
            </a:r>
          </a:p>
          <a:p>
            <a:pPr>
              <a:lnSpc>
                <a:spcPct val="90000"/>
              </a:lnSpc>
            </a:pPr>
            <a:r>
              <a:rPr lang="en-US" altLang="en-US" sz="2000"/>
              <a:t>Non-Linear</a:t>
            </a:r>
          </a:p>
          <a:p>
            <a:pPr>
              <a:lnSpc>
                <a:spcPct val="90000"/>
              </a:lnSpc>
            </a:pPr>
            <a:r>
              <a:rPr lang="en-US" altLang="en-US" sz="2000"/>
              <a:t>Strengths-Based</a:t>
            </a:r>
          </a:p>
          <a:p>
            <a:pPr>
              <a:lnSpc>
                <a:spcPct val="90000"/>
              </a:lnSpc>
            </a:pPr>
            <a:r>
              <a:rPr lang="en-US" altLang="en-US" sz="2000"/>
              <a:t>Peer Support</a:t>
            </a:r>
          </a:p>
          <a:p>
            <a:pPr>
              <a:lnSpc>
                <a:spcPct val="90000"/>
              </a:lnSpc>
            </a:pPr>
            <a:r>
              <a:rPr lang="en-US" altLang="en-US" sz="2000"/>
              <a:t>Respect</a:t>
            </a:r>
          </a:p>
          <a:p>
            <a:pPr>
              <a:lnSpc>
                <a:spcPct val="90000"/>
              </a:lnSpc>
            </a:pPr>
            <a:r>
              <a:rPr lang="en-US" altLang="en-US" sz="2000"/>
              <a:t>Responsibility</a:t>
            </a:r>
          </a:p>
          <a:p>
            <a:pPr>
              <a:lnSpc>
                <a:spcPct val="90000"/>
              </a:lnSpc>
            </a:pPr>
            <a:r>
              <a:rPr lang="en-US" altLang="en-US" sz="2000"/>
              <a:t>Hope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r>
              <a:rPr lang="en-US" altLang="en-US" b="1">
                <a:latin typeface="Arial" panose="020B0604020202020204" pitchFamily="34" charset="0"/>
              </a:rPr>
              <a:t>Deciding when to focus on exceptions</a:t>
            </a:r>
            <a:r>
              <a:rPr lang="en-US" altLang="en-US"/>
              <a:t> </a:t>
            </a:r>
          </a:p>
        </p:txBody>
      </p:sp>
      <p:sp>
        <p:nvSpPr>
          <p:cNvPr id="37890" name="Rectangle 3"/>
          <p:cNvSpPr>
            <a:spLocks noGrp="1" noChangeArrowheads="1"/>
          </p:cNvSpPr>
          <p:nvPr>
            <p:ph type="body" idx="1"/>
          </p:nvPr>
        </p:nvSpPr>
        <p:spPr>
          <a:xfrm>
            <a:off x="762000" y="1828800"/>
            <a:ext cx="8001000" cy="3581400"/>
          </a:xfrm>
        </p:spPr>
        <p:txBody>
          <a:bodyPr/>
          <a:lstStyle/>
          <a:p>
            <a:r>
              <a:rPr lang="en-US" altLang="en-US" sz="2100"/>
              <a:t>Patients/clients are able to identify exceptions and the professional is able to help them develop useful treatment directions and goals based on this line of therapeutic dialogue</a:t>
            </a:r>
          </a:p>
          <a:p>
            <a:r>
              <a:rPr lang="en-US" altLang="en-US" sz="2100"/>
              <a:t>The professional observes that patients/clients are energized by these questioning sequences and becomes more hopeful and engaged in treatment</a:t>
            </a:r>
          </a:p>
          <a:p>
            <a:r>
              <a:rPr lang="en-US" altLang="en-US" sz="2100"/>
              <a:t>A process of change is triggered by this line of therapeutic dialogues as evident by positive, specific, and behavioral changes in the problem pattern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4"/>
          <p:cNvSpPr>
            <a:spLocks noGrp="1" noChangeArrowheads="1"/>
          </p:cNvSpPr>
          <p:nvPr>
            <p:ph type="title"/>
          </p:nvPr>
        </p:nvSpPr>
        <p:spPr/>
        <p:txBody>
          <a:bodyPr/>
          <a:lstStyle/>
          <a:p>
            <a:r>
              <a:rPr lang="en-US" altLang="en-US" b="1"/>
              <a:t>Identifying exceptions and use of language</a:t>
            </a:r>
            <a:r>
              <a:rPr lang="en-US" altLang="en-US" b="1" baseline="30000"/>
              <a:t>21</a:t>
            </a:r>
            <a:endParaRPr lang="en-US" altLang="en-US"/>
          </a:p>
        </p:txBody>
      </p:sp>
      <p:sp>
        <p:nvSpPr>
          <p:cNvPr id="38914" name="Rectangle 5"/>
          <p:cNvSpPr>
            <a:spLocks noGrp="1" noChangeArrowheads="1"/>
          </p:cNvSpPr>
          <p:nvPr>
            <p:ph type="body" idx="1"/>
          </p:nvPr>
        </p:nvSpPr>
        <p:spPr/>
        <p:txBody>
          <a:bodyPr/>
          <a:lstStyle/>
          <a:p>
            <a:r>
              <a:rPr lang="en-US" altLang="en-US" sz="2000"/>
              <a:t>Do use language that</a:t>
            </a:r>
          </a:p>
          <a:p>
            <a:pPr lvl="1"/>
            <a:r>
              <a:rPr lang="en-US" altLang="en-US" sz="1800"/>
              <a:t>implies the patient/client wants to change </a:t>
            </a:r>
          </a:p>
          <a:p>
            <a:pPr lvl="1"/>
            <a:r>
              <a:rPr lang="en-US" altLang="en-US" sz="1800"/>
              <a:t>implies that the patient/client is capable of change</a:t>
            </a:r>
          </a:p>
          <a:p>
            <a:pPr lvl="1"/>
            <a:r>
              <a:rPr lang="en-US" altLang="en-US" sz="1800"/>
              <a:t>implies change has occurred or is occurring</a:t>
            </a:r>
          </a:p>
          <a:p>
            <a:pPr lvl="1"/>
            <a:r>
              <a:rPr lang="en-US" altLang="en-US" sz="1800"/>
              <a:t>implies that the changes are meaningful</a:t>
            </a:r>
          </a:p>
          <a:p>
            <a:pPr lvl="1"/>
            <a:r>
              <a:rPr lang="en-US" altLang="en-US" sz="1800"/>
              <a:t>encourages the patient/client to explore possibilities for change</a:t>
            </a:r>
          </a:p>
          <a:p>
            <a:pPr lvl="1"/>
            <a:r>
              <a:rPr lang="en-US" altLang="en-US" sz="1800"/>
              <a:t>suggests that the patient/client can be creative and playful about life.</a:t>
            </a:r>
          </a:p>
          <a:p>
            <a:pPr lvl="1"/>
            <a:r>
              <a:rPr lang="en-US" altLang="en-US" sz="1800"/>
              <a:t>conveys recognition of the families</a:t>
            </a:r>
            <a:r>
              <a:rPr lang="ja-JP" altLang="en-US" sz="1800"/>
              <a:t>’</a:t>
            </a:r>
            <a:r>
              <a:rPr lang="en-US" altLang="ja-JP" sz="1800"/>
              <a:t> evolution of their personal story. </a:t>
            </a:r>
          </a:p>
          <a:p>
            <a:r>
              <a:rPr lang="en-US" altLang="en-US" sz="2000"/>
              <a:t>Limit energy expended in unproductive areas such as negative, blaming, self-defeating descriptions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p:cNvSpPr>
          <p:nvPr>
            <p:ph type="title"/>
          </p:nvPr>
        </p:nvSpPr>
        <p:spPr/>
        <p:txBody>
          <a:bodyPr anchor="ctr"/>
          <a:lstStyle/>
          <a:p>
            <a:pPr eaLnBrk="1" hangingPunct="1"/>
            <a:r>
              <a:rPr lang="en-US" altLang="en-US" b="1">
                <a:latin typeface="Arial" panose="020B0604020202020204" pitchFamily="34" charset="0"/>
              </a:rPr>
              <a:t>Solution-Focused Tasks</a:t>
            </a:r>
          </a:p>
        </p:txBody>
      </p:sp>
      <p:sp>
        <p:nvSpPr>
          <p:cNvPr id="39938" name="Rectangle 3"/>
          <p:cNvSpPr>
            <a:spLocks noGrp="1"/>
          </p:cNvSpPr>
          <p:nvPr>
            <p:ph type="body" idx="1"/>
          </p:nvPr>
        </p:nvSpPr>
        <p:spPr/>
        <p:txBody>
          <a:bodyPr/>
          <a:lstStyle/>
          <a:p>
            <a:pPr eaLnBrk="1" hangingPunct="1">
              <a:lnSpc>
                <a:spcPct val="90000"/>
              </a:lnSpc>
            </a:pPr>
            <a:r>
              <a:rPr lang="en-US" altLang="en-US"/>
              <a:t>Out-of-session tasks that allows people to further explore solutions</a:t>
            </a:r>
          </a:p>
          <a:p>
            <a:pPr lvl="1" eaLnBrk="1" hangingPunct="1">
              <a:lnSpc>
                <a:spcPct val="90000"/>
              </a:lnSpc>
            </a:pPr>
            <a:r>
              <a:rPr lang="en-US" altLang="en-US"/>
              <a:t>Do more of what works</a:t>
            </a:r>
          </a:p>
          <a:p>
            <a:pPr lvl="1" eaLnBrk="1" hangingPunct="1">
              <a:lnSpc>
                <a:spcPct val="90000"/>
              </a:lnSpc>
            </a:pPr>
            <a:r>
              <a:rPr lang="en-US" altLang="en-US"/>
              <a:t>Observation Tasks </a:t>
            </a:r>
          </a:p>
          <a:p>
            <a:pPr lvl="1" eaLnBrk="1" hangingPunct="1">
              <a:lnSpc>
                <a:spcPct val="90000"/>
              </a:lnSpc>
            </a:pPr>
            <a:r>
              <a:rPr lang="en-US" altLang="en-US"/>
              <a:t>Do Something Different</a:t>
            </a:r>
          </a:p>
          <a:p>
            <a:pPr lvl="1" eaLnBrk="1" hangingPunct="1">
              <a:lnSpc>
                <a:spcPct val="90000"/>
              </a:lnSpc>
            </a:pPr>
            <a:r>
              <a:rPr lang="en-US" altLang="en-US"/>
              <a:t>Pretending task </a:t>
            </a:r>
          </a:p>
          <a:p>
            <a:pPr eaLnBrk="1" hangingPunct="1">
              <a:lnSpc>
                <a:spcPct val="90000"/>
              </a:lnSpc>
            </a:pPr>
            <a:r>
              <a:rPr lang="en-US" altLang="en-US"/>
              <a:t>Solution Focused tasks suggest change has already occurred but has gone unrecognized. </a:t>
            </a:r>
          </a:p>
          <a:p>
            <a:pPr eaLnBrk="1" hangingPunct="1">
              <a:lnSpc>
                <a:spcPct val="90000"/>
              </a:lnSpc>
            </a:pPr>
            <a:r>
              <a:rPr lang="en-US" altLang="en-US"/>
              <a:t>Tasks are then arranged around looking for evidence of change (looking for exceptions).</a:t>
            </a:r>
            <a:endParaRPr lang="en-US" altLang="en-US" sz="28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nchor="ctr"/>
          <a:lstStyle/>
          <a:p>
            <a:pPr eaLnBrk="1" hangingPunct="1"/>
            <a:r>
              <a:rPr lang="en-US" altLang="en-US" sz="2800" b="1">
                <a:latin typeface="Arial" panose="020B0604020202020204" pitchFamily="34" charset="0"/>
              </a:rPr>
              <a:t>Utilizing Strengths and The Use of Tasks</a:t>
            </a:r>
          </a:p>
        </p:txBody>
      </p:sp>
      <p:sp>
        <p:nvSpPr>
          <p:cNvPr id="41986" name="Content Placeholder 2"/>
          <p:cNvSpPr>
            <a:spLocks noGrp="1"/>
          </p:cNvSpPr>
          <p:nvPr>
            <p:ph type="body" idx="1"/>
          </p:nvPr>
        </p:nvSpPr>
        <p:spPr/>
        <p:txBody>
          <a:bodyPr/>
          <a:lstStyle/>
          <a:p>
            <a:pPr eaLnBrk="1" hangingPunct="1"/>
            <a:r>
              <a:rPr lang="en-US" altLang="en-US"/>
              <a:t>There is no failure, just experimentation</a:t>
            </a:r>
          </a:p>
          <a:p>
            <a:pPr eaLnBrk="1" hangingPunct="1"/>
            <a:r>
              <a:rPr lang="en-US" altLang="en-US"/>
              <a:t>Make use of whatever response the patient/client gives to a task</a:t>
            </a:r>
          </a:p>
          <a:p>
            <a:pPr eaLnBrk="1" hangingPunct="1"/>
            <a:r>
              <a:rPr lang="en-US" altLang="en-US"/>
              <a:t>Professional suggests ideas for the task, but patients/clients must ultimately decide on a task for themselves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idx="4294967295"/>
          </p:nvPr>
        </p:nvSpPr>
        <p:spPr>
          <a:xfrm>
            <a:off x="685800" y="838200"/>
            <a:ext cx="8001000" cy="838200"/>
          </a:xfrm>
        </p:spPr>
        <p:txBody>
          <a:bodyPr anchor="b"/>
          <a:lstStyle/>
          <a:p>
            <a:pPr eaLnBrk="1" hangingPunct="1"/>
            <a:r>
              <a:rPr lang="en-US" altLang="en-US" sz="2800" b="1">
                <a:latin typeface="Arial" panose="020B0604020202020204" pitchFamily="34" charset="0"/>
              </a:rPr>
              <a:t>Noticing and amplifying positive changes: </a:t>
            </a:r>
            <a:br>
              <a:rPr lang="en-US" altLang="en-US" sz="2800" b="1">
                <a:latin typeface="Arial" panose="020B0604020202020204" pitchFamily="34" charset="0"/>
              </a:rPr>
            </a:br>
            <a:r>
              <a:rPr lang="en-US" altLang="en-US" sz="2800" b="1">
                <a:latin typeface="Arial" panose="020B0604020202020204" pitchFamily="34" charset="0"/>
              </a:rPr>
              <a:t>Go for DETAILS</a:t>
            </a:r>
          </a:p>
        </p:txBody>
      </p:sp>
      <p:sp>
        <p:nvSpPr>
          <p:cNvPr id="44034" name="Rectangle 3"/>
          <p:cNvSpPr>
            <a:spLocks noGrp="1" noChangeArrowheads="1"/>
          </p:cNvSpPr>
          <p:nvPr>
            <p:ph type="body" idx="4294967295"/>
          </p:nvPr>
        </p:nvSpPr>
        <p:spPr>
          <a:xfrm>
            <a:off x="990600" y="1752600"/>
            <a:ext cx="7772400" cy="4114800"/>
          </a:xfrm>
        </p:spPr>
        <p:txBody>
          <a:bodyPr/>
          <a:lstStyle/>
          <a:p>
            <a:pPr eaLnBrk="1" hangingPunct="1"/>
            <a:r>
              <a:rPr lang="en-US" altLang="en-US" sz="2000"/>
              <a:t>What</a:t>
            </a:r>
            <a:r>
              <a:rPr lang="ja-JP" altLang="en-US" sz="2000"/>
              <a:t>’</a:t>
            </a:r>
            <a:r>
              <a:rPr lang="en-US" altLang="ja-JP" sz="2000"/>
              <a:t>s better</a:t>
            </a:r>
          </a:p>
          <a:p>
            <a:pPr eaLnBrk="1" hangingPunct="1"/>
            <a:r>
              <a:rPr lang="en-US" altLang="en-US" sz="2000"/>
              <a:t>How questions</a:t>
            </a:r>
          </a:p>
          <a:p>
            <a:pPr lvl="1" eaLnBrk="1" hangingPunct="1"/>
            <a:r>
              <a:rPr lang="en-US" altLang="en-US"/>
              <a:t>How are you able to do that?</a:t>
            </a:r>
          </a:p>
          <a:p>
            <a:pPr lvl="1" eaLnBrk="1" hangingPunct="1"/>
            <a:r>
              <a:rPr lang="en-US" altLang="en-US"/>
              <a:t>How did you make this happen?</a:t>
            </a:r>
          </a:p>
          <a:p>
            <a:pPr eaLnBrk="1" hangingPunct="1"/>
            <a:r>
              <a:rPr lang="en-US" altLang="en-US" sz="2000"/>
              <a:t>What questions</a:t>
            </a:r>
          </a:p>
          <a:p>
            <a:pPr lvl="1" eaLnBrk="1" hangingPunct="1"/>
            <a:r>
              <a:rPr lang="en-US" altLang="en-US"/>
              <a:t>What have you done to make this happen?</a:t>
            </a:r>
          </a:p>
          <a:p>
            <a:pPr eaLnBrk="1" hangingPunct="1"/>
            <a:r>
              <a:rPr lang="en-US" altLang="en-US" sz="2000"/>
              <a:t>Difference questions</a:t>
            </a:r>
          </a:p>
          <a:p>
            <a:pPr eaLnBrk="1" hangingPunct="1"/>
            <a:r>
              <a:rPr lang="en-US" altLang="en-US" sz="2000"/>
              <a:t>Effect questions</a:t>
            </a:r>
          </a:p>
          <a:p>
            <a:pPr eaLnBrk="1" hangingPunct="1"/>
            <a:r>
              <a:rPr lang="en-US" altLang="en-US" sz="2000"/>
              <a:t>Relationship questions</a:t>
            </a:r>
          </a:p>
          <a:p>
            <a:pPr eaLnBrk="1" hangingPunct="1"/>
            <a:r>
              <a:rPr lang="en-US" altLang="en-US" sz="2000"/>
              <a:t>Scaling questions</a:t>
            </a:r>
          </a:p>
          <a:p>
            <a:pPr eaLnBrk="1" hangingPunct="1"/>
            <a:r>
              <a:rPr lang="en-US" altLang="en-US" sz="2000"/>
              <a:t>Compliment change efforts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idx="4294967295"/>
          </p:nvPr>
        </p:nvSpPr>
        <p:spPr/>
        <p:txBody>
          <a:bodyPr anchor="b"/>
          <a:lstStyle/>
          <a:p>
            <a:pPr eaLnBrk="1" hangingPunct="1"/>
            <a:r>
              <a:rPr lang="en-US" altLang="en-US" sz="2400" b="1">
                <a:latin typeface="Arial" panose="020B0604020202020204" pitchFamily="34" charset="0"/>
              </a:rPr>
              <a:t>Tracking Change: Self-Evaluative Questions for Consolidating and Sustaining Change</a:t>
            </a:r>
            <a:r>
              <a:rPr lang="en-US" altLang="en-US" sz="2400" b="1" baseline="30000">
                <a:latin typeface="Arial" panose="020B0604020202020204" pitchFamily="34" charset="0"/>
              </a:rPr>
              <a:t>22</a:t>
            </a:r>
            <a:r>
              <a:rPr lang="en-US" altLang="en-US" sz="2400" b="1">
                <a:latin typeface="Arial" panose="020B0604020202020204" pitchFamily="34" charset="0"/>
              </a:rPr>
              <a:t> </a:t>
            </a:r>
            <a:endParaRPr lang="en-US" altLang="en-US" sz="2000" b="1">
              <a:latin typeface="Arial" panose="020B0604020202020204" pitchFamily="34" charset="0"/>
            </a:endParaRPr>
          </a:p>
        </p:txBody>
      </p:sp>
      <p:sp>
        <p:nvSpPr>
          <p:cNvPr id="46082" name="Rectangle 3"/>
          <p:cNvSpPr>
            <a:spLocks noGrp="1" noChangeArrowheads="1"/>
          </p:cNvSpPr>
          <p:nvPr>
            <p:ph type="body" idx="4294967295"/>
          </p:nvPr>
        </p:nvSpPr>
        <p:spPr>
          <a:xfrm>
            <a:off x="685800" y="2017713"/>
            <a:ext cx="8269288" cy="4114800"/>
          </a:xfrm>
        </p:spPr>
        <p:txBody>
          <a:bodyPr/>
          <a:lstStyle/>
          <a:p>
            <a:pPr eaLnBrk="1" hangingPunct="1"/>
            <a:r>
              <a:rPr lang="en-US" altLang="en-US"/>
              <a:t>Connection questions: The mechanism of change</a:t>
            </a:r>
          </a:p>
          <a:p>
            <a:pPr eaLnBrk="1" hangingPunct="1"/>
            <a:r>
              <a:rPr lang="en-US" altLang="en-US"/>
              <a:t>Choice questions: Personal agency</a:t>
            </a:r>
          </a:p>
          <a:p>
            <a:pPr eaLnBrk="1" hangingPunct="1"/>
            <a:r>
              <a:rPr lang="en-US" altLang="en-US"/>
              <a:t>Comparison questions: Knowing the difference</a:t>
            </a:r>
          </a:p>
          <a:p>
            <a:pPr eaLnBrk="1" hangingPunct="1"/>
            <a:r>
              <a:rPr lang="en-US" altLang="en-US"/>
              <a:t>Meaning questions</a:t>
            </a:r>
          </a:p>
          <a:p>
            <a:pPr eaLnBrk="1" hangingPunct="1"/>
            <a:r>
              <a:rPr lang="en-US" altLang="en-US"/>
              <a:t>Ownership questions: Personal agency</a:t>
            </a:r>
          </a:p>
          <a:p>
            <a:pPr eaLnBrk="1" hangingPunct="1"/>
            <a:r>
              <a:rPr lang="en-US" altLang="en-US"/>
              <a:t>Relationship questions</a:t>
            </a:r>
          </a:p>
          <a:p>
            <a:pPr eaLnBrk="1" hangingPunct="1"/>
            <a:r>
              <a:rPr lang="en-US" altLang="en-US"/>
              <a:t>Scaling questions</a:t>
            </a:r>
          </a:p>
          <a:p>
            <a:pPr eaLnBrk="1" hangingPunct="1"/>
            <a:r>
              <a:rPr lang="en-US" altLang="en-US"/>
              <a:t>Compliments: Motivation and hope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nchor="ctr"/>
          <a:lstStyle/>
          <a:p>
            <a:pPr eaLnBrk="1" hangingPunct="1"/>
            <a:r>
              <a:rPr lang="en-US" altLang="en-US" sz="2800" b="1">
                <a:latin typeface="Arial" panose="020B0604020202020204" pitchFamily="34" charset="0"/>
              </a:rPr>
              <a:t>Give Patient/Client Credit</a:t>
            </a:r>
          </a:p>
        </p:txBody>
      </p:sp>
      <p:sp>
        <p:nvSpPr>
          <p:cNvPr id="48130" name="Content Placeholder 2"/>
          <p:cNvSpPr>
            <a:spLocks noGrp="1"/>
          </p:cNvSpPr>
          <p:nvPr>
            <p:ph type="body" idx="1"/>
          </p:nvPr>
        </p:nvSpPr>
        <p:spPr/>
        <p:txBody>
          <a:bodyPr/>
          <a:lstStyle/>
          <a:p>
            <a:pPr eaLnBrk="1" hangingPunct="1"/>
            <a:r>
              <a:rPr lang="en-US" altLang="en-US"/>
              <a:t>The patient/client must understand change as coming from his or her actions</a:t>
            </a:r>
          </a:p>
          <a:p>
            <a:pPr eaLnBrk="1" hangingPunct="1"/>
            <a:r>
              <a:rPr lang="en-US" altLang="en-US"/>
              <a:t>Make comprehensive lists of what the patient/client did to create change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p:cNvSpPr>
          <p:nvPr>
            <p:ph type="title" idx="4294967295"/>
          </p:nvPr>
        </p:nvSpPr>
        <p:spPr/>
        <p:txBody>
          <a:bodyPr anchor="ctr"/>
          <a:lstStyle/>
          <a:p>
            <a:pPr eaLnBrk="1" hangingPunct="1"/>
            <a:r>
              <a:rPr lang="en-US" altLang="en-US" sz="2800" b="1">
                <a:latin typeface="Arial" panose="020B0604020202020204" pitchFamily="34" charset="0"/>
              </a:rPr>
              <a:t>Indicators of the presence of </a:t>
            </a:r>
            <a:r>
              <a:rPr lang="ja-JP" altLang="en-US" sz="2800" b="1">
                <a:latin typeface="Arial" panose="020B0604020202020204" pitchFamily="34" charset="0"/>
              </a:rPr>
              <a:t>“</a:t>
            </a:r>
            <a:r>
              <a:rPr lang="en-US" altLang="ja-JP" sz="2800" b="1">
                <a:latin typeface="Arial" panose="020B0604020202020204" pitchFamily="34" charset="0"/>
              </a:rPr>
              <a:t>Black Holes</a:t>
            </a:r>
            <a:r>
              <a:rPr lang="ja-JP" altLang="en-US" sz="2800" b="1">
                <a:latin typeface="Arial" panose="020B0604020202020204" pitchFamily="34" charset="0"/>
              </a:rPr>
              <a:t>”</a:t>
            </a:r>
            <a:endParaRPr lang="en-US" altLang="en-US" sz="2800" b="1">
              <a:latin typeface="Arial" panose="020B0604020202020204" pitchFamily="34" charset="0"/>
            </a:endParaRPr>
          </a:p>
        </p:txBody>
      </p:sp>
      <p:sp>
        <p:nvSpPr>
          <p:cNvPr id="50178" name="Rectangle 3"/>
          <p:cNvSpPr>
            <a:spLocks noGrp="1"/>
          </p:cNvSpPr>
          <p:nvPr>
            <p:ph type="body" idx="4294967295"/>
          </p:nvPr>
        </p:nvSpPr>
        <p:spPr/>
        <p:txBody>
          <a:bodyPr/>
          <a:lstStyle/>
          <a:p>
            <a:pPr eaLnBrk="1" hangingPunct="1"/>
            <a:r>
              <a:rPr lang="en-US" altLang="en-US"/>
              <a:t>Blaming talk</a:t>
            </a:r>
          </a:p>
          <a:p>
            <a:pPr eaLnBrk="1" hangingPunct="1"/>
            <a:r>
              <a:rPr lang="en-US" altLang="en-US"/>
              <a:t>Repetition of ideas that amplify or maintain the problem patterns</a:t>
            </a:r>
          </a:p>
          <a:p>
            <a:pPr eaLnBrk="1" hangingPunct="1"/>
            <a:r>
              <a:rPr lang="en-US" altLang="en-US"/>
              <a:t>An individual working much harder than another with no apparent benefit, particularly if this person is the therapist</a:t>
            </a:r>
          </a:p>
          <a:p>
            <a:pPr eaLnBrk="1" hangingPunct="1"/>
            <a:r>
              <a:rPr lang="en-US" altLang="en-US"/>
              <a:t>Decreased energy of the patients/clients involved and/or service providers</a:t>
            </a:r>
            <a:endParaRPr lang="en-US" altLang="en-US">
              <a:latin typeface="Comic Sans MS" panose="030F0702030302020204" pitchFamily="66"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p:cNvSpPr>
          <p:nvPr>
            <p:ph type="title" idx="4294967295"/>
          </p:nvPr>
        </p:nvSpPr>
        <p:spPr/>
        <p:txBody>
          <a:bodyPr anchor="ctr"/>
          <a:lstStyle/>
          <a:p>
            <a:pPr eaLnBrk="1" hangingPunct="1"/>
            <a:r>
              <a:rPr lang="en-US" altLang="en-US" sz="2800" b="1">
                <a:latin typeface="Arial" panose="020B0604020202020204" pitchFamily="34" charset="0"/>
              </a:rPr>
              <a:t>How to Respond to </a:t>
            </a:r>
            <a:r>
              <a:rPr lang="ja-JP" altLang="en-US" sz="2800" b="1">
                <a:latin typeface="Arial" panose="020B0604020202020204" pitchFamily="34" charset="0"/>
              </a:rPr>
              <a:t>“</a:t>
            </a:r>
            <a:r>
              <a:rPr lang="en-US" altLang="ja-JP" sz="2800" b="1">
                <a:latin typeface="Arial" panose="020B0604020202020204" pitchFamily="34" charset="0"/>
              </a:rPr>
              <a:t>black holes</a:t>
            </a:r>
            <a:r>
              <a:rPr lang="ja-JP" altLang="en-US" sz="2800" b="1">
                <a:latin typeface="Arial" panose="020B0604020202020204" pitchFamily="34" charset="0"/>
              </a:rPr>
              <a:t>”</a:t>
            </a:r>
            <a:r>
              <a:rPr lang="en-US" altLang="ja-JP" sz="2800">
                <a:latin typeface="Comic Sans MS" panose="030F0702030302020204" pitchFamily="66" charset="0"/>
              </a:rPr>
              <a:t> </a:t>
            </a:r>
            <a:endParaRPr lang="en-US" altLang="en-US" sz="2800">
              <a:latin typeface="Comic Sans MS" panose="030F0702030302020204" pitchFamily="66" charset="0"/>
            </a:endParaRPr>
          </a:p>
        </p:txBody>
      </p:sp>
      <p:sp>
        <p:nvSpPr>
          <p:cNvPr id="52226" name="Rectangle 3"/>
          <p:cNvSpPr>
            <a:spLocks noGrp="1"/>
          </p:cNvSpPr>
          <p:nvPr>
            <p:ph type="body" idx="4294967295"/>
          </p:nvPr>
        </p:nvSpPr>
        <p:spPr/>
        <p:txBody>
          <a:bodyPr/>
          <a:lstStyle/>
          <a:p>
            <a:pPr eaLnBrk="1" hangingPunct="1"/>
            <a:r>
              <a:rPr lang="en-US" altLang="en-US"/>
              <a:t>Stop whatever you are doing </a:t>
            </a:r>
          </a:p>
          <a:p>
            <a:pPr eaLnBrk="1" hangingPunct="1"/>
            <a:r>
              <a:rPr lang="en-US" altLang="en-US"/>
              <a:t>Consider doing something different </a:t>
            </a:r>
          </a:p>
          <a:p>
            <a:pPr eaLnBrk="1" hangingPunct="1"/>
            <a:r>
              <a:rPr lang="en-US" altLang="en-US"/>
              <a:t>Engage in the opposite of what you are currently doing, therefore, redirecting energy to other potentially beneficial activities that have been neglected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lstStyle/>
          <a:p>
            <a:r>
              <a:rPr lang="en-US" altLang="en-US" sz="2800" b="1">
                <a:latin typeface="Arial" panose="020B0604020202020204" pitchFamily="34" charset="0"/>
              </a:rPr>
              <a:t>Principles of solution-focused therapy</a:t>
            </a:r>
            <a:r>
              <a:rPr lang="en-US" altLang="en-US" sz="2800" b="1" baseline="30000">
                <a:latin typeface="Arial" panose="020B0604020202020204" pitchFamily="34" charset="0"/>
              </a:rPr>
              <a:t>23</a:t>
            </a:r>
            <a:endParaRPr lang="en-US" altLang="en-US" sz="2400">
              <a:latin typeface="Arial" panose="020B0604020202020204" pitchFamily="34" charset="0"/>
            </a:endParaRPr>
          </a:p>
        </p:txBody>
      </p:sp>
      <p:sp>
        <p:nvSpPr>
          <p:cNvPr id="54274" name="Rectangle 3"/>
          <p:cNvSpPr>
            <a:spLocks noGrp="1" noChangeArrowheads="1"/>
          </p:cNvSpPr>
          <p:nvPr>
            <p:ph type="body" idx="1"/>
          </p:nvPr>
        </p:nvSpPr>
        <p:spPr>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US" altLang="en-US" sz="2800"/>
              <a:t>If it works, don't fix it.  Do more of it.</a:t>
            </a:r>
          </a:p>
          <a:p>
            <a:r>
              <a:rPr lang="en-US" altLang="en-US" sz="2800"/>
              <a:t>If it doesn't work, do something different--even if it seems illogical or crazy.</a:t>
            </a:r>
          </a:p>
          <a:p>
            <a:r>
              <a:rPr lang="en-US" altLang="en-US" sz="2800"/>
              <a:t>There is no failure, only feedback</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2"/>
          <p:cNvSpPr>
            <a:spLocks noGrp="1" noChangeArrowheads="1"/>
          </p:cNvSpPr>
          <p:nvPr>
            <p:ph type="title"/>
          </p:nvPr>
        </p:nvSpPr>
        <p:spPr/>
        <p:txBody>
          <a:bodyPr/>
          <a:lstStyle/>
          <a:p>
            <a:r>
              <a:rPr lang="en-US" altLang="en-US" b="1"/>
              <a:t>Models in Integrated Health</a:t>
            </a:r>
          </a:p>
        </p:txBody>
      </p:sp>
      <p:sp>
        <p:nvSpPr>
          <p:cNvPr id="8195" name="Rectangle 13"/>
          <p:cNvSpPr>
            <a:spLocks noGrp="1" noChangeArrowheads="1"/>
          </p:cNvSpPr>
          <p:nvPr>
            <p:ph type="body" idx="1"/>
          </p:nvPr>
        </p:nvSpPr>
        <p:spPr/>
        <p:txBody>
          <a:bodyPr/>
          <a:lstStyle/>
          <a:p>
            <a:r>
              <a:rPr lang="en-US" altLang="en-US"/>
              <a:t>Brief Intervention</a:t>
            </a:r>
          </a:p>
          <a:p>
            <a:r>
              <a:rPr lang="en-US" altLang="en-US"/>
              <a:t>Patient Activation</a:t>
            </a:r>
          </a:p>
          <a:p>
            <a:r>
              <a:rPr lang="en-US" altLang="en-US"/>
              <a:t>Behavioral Activation</a:t>
            </a:r>
          </a:p>
          <a:p>
            <a:r>
              <a:rPr lang="en-US" altLang="en-US"/>
              <a:t>IMPACT Model</a:t>
            </a:r>
          </a:p>
          <a:p>
            <a:r>
              <a:rPr lang="en-US" altLang="en-US"/>
              <a:t>SBIRT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r>
              <a:rPr lang="en-US" altLang="en-US" b="1"/>
              <a:t>Case Discussion</a:t>
            </a:r>
          </a:p>
        </p:txBody>
      </p:sp>
      <p:sp>
        <p:nvSpPr>
          <p:cNvPr id="56322" name="Rectangle 3"/>
          <p:cNvSpPr>
            <a:spLocks noGrp="1" noChangeArrowheads="1"/>
          </p:cNvSpPr>
          <p:nvPr>
            <p:ph type="body" idx="1"/>
          </p:nvPr>
        </p:nvSpPr>
        <p:spPr>
          <a:xfrm>
            <a:off x="685800" y="1905000"/>
            <a:ext cx="8001000" cy="3581400"/>
          </a:xfrm>
        </p:spPr>
        <p:txBody>
          <a:bodyPr/>
          <a:lstStyle/>
          <a:p>
            <a:pPr marL="0" indent="0">
              <a:lnSpc>
                <a:spcPct val="90000"/>
              </a:lnSpc>
            </a:pPr>
            <a:r>
              <a:rPr lang="en-US" altLang="en-US" sz="2000">
                <a:latin typeface="Times New Roman" panose="02020603050405020304" pitchFamily="18" charset="0"/>
                <a:cs typeface="Times New Roman" panose="02020603050405020304" pitchFamily="18" charset="0"/>
              </a:rPr>
              <a:t>Maria is a 32-year-old Latino female who is currently living with her husband (Jay, M/32) and her 2-year-old son, Kurt. Maria was diagnosed with breast cancer three months after she gave birth to Kurt, which took the whole family in shock.  Maria went through chemo and drug treatment and now is considered recovered.  However, Maria continues experiencing frequent headaches and sleepless nights, which seems to get worse recently. Maria shares with her doctor that she constantly feels anxious, worry, and unsettled during the recent follow-up check up.  Maria and Jay have a supportive relationship and Jay has a stable, well-paid job as a computer engineer.  Maria has a close relationship with her mother and 2 sisters although she does not have an active social life and spends most of her time at home.</a:t>
            </a:r>
            <a:endParaRPr lang="en-US" altLang="en-US" sz="2000">
              <a:latin typeface="Calibri" panose="020F0502020204030204" pitchFamily="34" charset="0"/>
              <a:cs typeface="Times New Roman" panose="02020603050405020304" pitchFamily="18" charset="0"/>
            </a:endParaRPr>
          </a:p>
          <a:p>
            <a:pPr marL="0" indent="0">
              <a:lnSpc>
                <a:spcPct val="90000"/>
              </a:lnSpc>
            </a:pPr>
            <a:endParaRPr lang="en-US" altLang="en-US" sz="20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p:txBody>
          <a:bodyPr/>
          <a:lstStyle/>
          <a:p>
            <a:r>
              <a:rPr lang="en-US" altLang="en-US" b="1"/>
              <a:t>Discussion questions</a:t>
            </a:r>
          </a:p>
        </p:txBody>
      </p:sp>
      <p:sp>
        <p:nvSpPr>
          <p:cNvPr id="58370" name="Rectangle 3"/>
          <p:cNvSpPr>
            <a:spLocks noGrp="1" noChangeArrowheads="1"/>
          </p:cNvSpPr>
          <p:nvPr>
            <p:ph type="body" idx="1"/>
          </p:nvPr>
        </p:nvSpPr>
        <p:spPr>
          <a:xfrm>
            <a:off x="685800" y="1828800"/>
            <a:ext cx="8001000" cy="3581400"/>
          </a:xfrm>
        </p:spPr>
        <p:txBody>
          <a:bodyPr/>
          <a:lstStyle/>
          <a:p>
            <a:pPr>
              <a:lnSpc>
                <a:spcPct val="90000"/>
              </a:lnSpc>
              <a:buFont typeface="Arial" panose="020B0604020202020204" pitchFamily="34" charset="0"/>
              <a:buChar char="•"/>
            </a:pPr>
            <a:r>
              <a:rPr lang="en-US" altLang="en-US" sz="2000">
                <a:solidFill>
                  <a:srgbClr val="000000"/>
                </a:solidFill>
                <a:cs typeface="Times New Roman" panose="02020603050405020304" pitchFamily="18" charset="0"/>
              </a:rPr>
              <a:t>Who would you collaborate in the treatment process (including both family members and professionals)?</a:t>
            </a:r>
            <a:endParaRPr lang="en-US" altLang="en-US" sz="2000">
              <a:cs typeface="Times New Roman" panose="02020603050405020304" pitchFamily="18" charset="0"/>
            </a:endParaRPr>
          </a:p>
          <a:p>
            <a:pPr>
              <a:lnSpc>
                <a:spcPct val="90000"/>
              </a:lnSpc>
              <a:spcBef>
                <a:spcPct val="30000"/>
              </a:spcBef>
              <a:buFont typeface="Arial" panose="020B0604020202020204" pitchFamily="34" charset="0"/>
              <a:buChar char="•"/>
            </a:pPr>
            <a:r>
              <a:rPr lang="en-US" altLang="en-US" sz="2000">
                <a:solidFill>
                  <a:srgbClr val="000000"/>
                </a:solidFill>
                <a:cs typeface="Times New Roman" panose="02020603050405020304" pitchFamily="18" charset="0"/>
              </a:rPr>
              <a:t>What are the factors that will need to be considered in treatment?</a:t>
            </a:r>
          </a:p>
          <a:p>
            <a:pPr>
              <a:lnSpc>
                <a:spcPct val="90000"/>
              </a:lnSpc>
              <a:spcBef>
                <a:spcPct val="30000"/>
              </a:spcBef>
              <a:buFont typeface="Arial" panose="020B0604020202020204" pitchFamily="34" charset="0"/>
              <a:buChar char="•"/>
            </a:pPr>
            <a:r>
              <a:rPr lang="en-US" altLang="en-US" sz="2000">
                <a:solidFill>
                  <a:srgbClr val="000000"/>
                </a:solidFill>
                <a:cs typeface="Times New Roman" panose="02020603050405020304" pitchFamily="18" charset="0"/>
              </a:rPr>
              <a:t>What is the presenting problem and from whom</a:t>
            </a:r>
            <a:r>
              <a:rPr lang="ja-JP" altLang="en-US" sz="2000">
                <a:solidFill>
                  <a:srgbClr val="000000"/>
                </a:solidFill>
                <a:cs typeface="Times New Roman" panose="02020603050405020304" pitchFamily="18" charset="0"/>
              </a:rPr>
              <a:t>’</a:t>
            </a:r>
            <a:r>
              <a:rPr lang="en-US" altLang="ja-JP" sz="2000">
                <a:solidFill>
                  <a:srgbClr val="000000"/>
                </a:solidFill>
                <a:cs typeface="Times New Roman" panose="02020603050405020304" pitchFamily="18" charset="0"/>
              </a:rPr>
              <a:t>s perspectives?</a:t>
            </a:r>
          </a:p>
          <a:p>
            <a:pPr>
              <a:lnSpc>
                <a:spcPct val="90000"/>
              </a:lnSpc>
              <a:spcBef>
                <a:spcPct val="30000"/>
              </a:spcBef>
              <a:buFont typeface="Arial" panose="020B0604020202020204" pitchFamily="34" charset="0"/>
              <a:buChar char="•"/>
            </a:pPr>
            <a:r>
              <a:rPr lang="en-US" altLang="en-US" sz="2000">
                <a:solidFill>
                  <a:srgbClr val="000000"/>
                </a:solidFill>
                <a:cs typeface="Times New Roman" panose="02020603050405020304" pitchFamily="18" charset="0"/>
              </a:rPr>
              <a:t>What is the identified problem pattern and what are the exceptions to the problem?</a:t>
            </a:r>
          </a:p>
          <a:p>
            <a:pPr>
              <a:lnSpc>
                <a:spcPct val="90000"/>
              </a:lnSpc>
              <a:spcBef>
                <a:spcPct val="30000"/>
              </a:spcBef>
              <a:buFont typeface="Arial" panose="020B0604020202020204" pitchFamily="34" charset="0"/>
              <a:buChar char="•"/>
            </a:pPr>
            <a:r>
              <a:rPr lang="en-US" altLang="en-US" sz="2000">
                <a:solidFill>
                  <a:srgbClr val="000000"/>
                </a:solidFill>
                <a:cs typeface="Times New Roman" panose="02020603050405020304" pitchFamily="18" charset="0"/>
              </a:rPr>
              <a:t>How would you help Maria and the family to develop a useful and attainable goal for treatment?</a:t>
            </a:r>
          </a:p>
          <a:p>
            <a:pPr>
              <a:lnSpc>
                <a:spcPct val="90000"/>
              </a:lnSpc>
              <a:spcBef>
                <a:spcPct val="30000"/>
              </a:spcBef>
              <a:buFont typeface="Arial" panose="020B0604020202020204" pitchFamily="34" charset="0"/>
              <a:buChar char="•"/>
            </a:pPr>
            <a:r>
              <a:rPr lang="en-US" altLang="en-US" sz="2000">
                <a:solidFill>
                  <a:srgbClr val="000000"/>
                </a:solidFill>
                <a:cs typeface="Times New Roman" panose="02020603050405020304" pitchFamily="18" charset="0"/>
              </a:rPr>
              <a:t>Suppose you are using SFBT, what would be some helpful intervention steps and procedures?</a:t>
            </a:r>
          </a:p>
          <a:p>
            <a:pPr>
              <a:lnSpc>
                <a:spcPct val="90000"/>
              </a:lnSpc>
              <a:spcBef>
                <a:spcPct val="30000"/>
              </a:spcBef>
              <a:buFont typeface="Arial" panose="020B0604020202020204" pitchFamily="34" charset="0"/>
              <a:buChar char="•"/>
            </a:pPr>
            <a:r>
              <a:rPr lang="en-US" altLang="en-US" sz="2000">
                <a:solidFill>
                  <a:srgbClr val="000000"/>
                </a:solidFill>
                <a:cs typeface="Times New Roman" panose="02020603050405020304" pitchFamily="18" charset="0"/>
              </a:rPr>
              <a:t>Pick an integrated healthcare intervention model and propose some potential helpful intervention steps and procedures.</a:t>
            </a:r>
          </a:p>
          <a:p>
            <a:pPr>
              <a:lnSpc>
                <a:spcPct val="90000"/>
              </a:lnSpc>
            </a:pPr>
            <a:endParaRPr lang="en-US" altLang="en-US" sz="20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a:xfrm>
            <a:off x="762000" y="304800"/>
            <a:ext cx="8001000" cy="838200"/>
          </a:xfrm>
        </p:spPr>
        <p:txBody>
          <a:bodyPr/>
          <a:lstStyle/>
          <a:p>
            <a:r>
              <a:rPr lang="en-US" altLang="en-US" b="1">
                <a:latin typeface="Arial" panose="020B0604020202020204" pitchFamily="34" charset="0"/>
              </a:rPr>
              <a:t>References</a:t>
            </a:r>
          </a:p>
        </p:txBody>
      </p:sp>
      <p:sp>
        <p:nvSpPr>
          <p:cNvPr id="59394" name="Rectangle 3"/>
          <p:cNvSpPr>
            <a:spLocks noGrp="1" noChangeArrowheads="1"/>
          </p:cNvSpPr>
          <p:nvPr>
            <p:ph type="body" idx="1"/>
          </p:nvPr>
        </p:nvSpPr>
        <p:spPr>
          <a:xfrm>
            <a:off x="685800" y="838200"/>
            <a:ext cx="8001000" cy="5029200"/>
          </a:xfrm>
        </p:spPr>
        <p:txBody>
          <a:bodyPr/>
          <a:lstStyle/>
          <a:p>
            <a:pPr>
              <a:buFont typeface="Arial Bold" panose="020B0704020202020204" pitchFamily="34" charset="0"/>
              <a:buAutoNum type="arabicPeriod"/>
            </a:pPr>
            <a:r>
              <a:rPr lang="en-US" altLang="en-US" sz="1400">
                <a:cs typeface="Times New Roman" panose="02020603050405020304" pitchFamily="18" charset="0"/>
              </a:rPr>
              <a:t>Munger &amp; Curtis. (2012) Brief treatment: A model for clinical guidelines to integrated care.  in </a:t>
            </a:r>
            <a:r>
              <a:rPr lang="en-US" altLang="en-US" sz="1400"/>
              <a:t>Curtis, R. &amp; Christian, E. </a:t>
            </a:r>
            <a:r>
              <a:rPr lang="en-US" altLang="en-US" sz="1400" i="1"/>
              <a:t>Integrated care: Applying theory to practice</a:t>
            </a:r>
            <a:r>
              <a:rPr lang="en-US" altLang="en-US" sz="1400"/>
              <a:t>. New York: Taylor &amp; Francis.</a:t>
            </a:r>
          </a:p>
          <a:p>
            <a:pPr>
              <a:buFont typeface="Arial Bold" panose="020B0704020202020204" pitchFamily="34" charset="0"/>
              <a:buAutoNum type="arabicPeriod"/>
            </a:pPr>
            <a:r>
              <a:rPr lang="en-US" altLang="en-US" sz="1400">
                <a:cs typeface="Times New Roman" panose="02020603050405020304" pitchFamily="18" charset="0"/>
              </a:rPr>
              <a:t>Von Korff, M., Gruman, J., Schaefer, J., Curry, S. J., &amp; Wagner, E. H. (1997). Collaborative management of chronic illness. </a:t>
            </a:r>
            <a:r>
              <a:rPr lang="en-US" altLang="en-US" sz="1400" i="1">
                <a:cs typeface="Times New Roman" panose="02020603050405020304" pitchFamily="18" charset="0"/>
              </a:rPr>
              <a:t>Annals of Internal Medicine, 127 (12),</a:t>
            </a:r>
            <a:r>
              <a:rPr lang="en-US" altLang="en-US" sz="1400">
                <a:cs typeface="Times New Roman" panose="02020603050405020304" pitchFamily="18" charset="0"/>
              </a:rPr>
              <a:t> 1097-1102. </a:t>
            </a:r>
          </a:p>
          <a:p>
            <a:pPr>
              <a:buFont typeface="Arial Bold" panose="020B0704020202020204" pitchFamily="34" charset="0"/>
              <a:buAutoNum type="arabicPeriod"/>
            </a:pPr>
            <a:r>
              <a:rPr lang="en-US" altLang="en-US" sz="1400">
                <a:cs typeface="Times New Roman" panose="02020603050405020304" pitchFamily="18" charset="0"/>
              </a:rPr>
              <a:t>Martell, C. R., Addis, M. E., &amp; Jacobson, N. S. (2001). </a:t>
            </a:r>
            <a:r>
              <a:rPr lang="en-US" altLang="en-US" sz="1400" i="1">
                <a:cs typeface="Times New Roman" panose="02020603050405020304" pitchFamily="18" charset="0"/>
              </a:rPr>
              <a:t>Depression in context: Strategies for guided action.</a:t>
            </a:r>
            <a:r>
              <a:rPr lang="en-US" altLang="en-US" sz="1400">
                <a:cs typeface="Times New Roman" panose="02020603050405020304" pitchFamily="18" charset="0"/>
              </a:rPr>
              <a:t> New York: W. W. Norton.</a:t>
            </a:r>
          </a:p>
          <a:p>
            <a:pPr>
              <a:buFont typeface="Arial Bold" panose="020B0704020202020204" pitchFamily="34" charset="0"/>
              <a:buAutoNum type="arabicPeriod"/>
            </a:pPr>
            <a:r>
              <a:rPr lang="en-US" altLang="en-US" sz="1400">
                <a:cs typeface="Times New Roman" panose="02020603050405020304" pitchFamily="18" charset="0"/>
              </a:rPr>
              <a:t>Mauer, B. J. (April 2009). </a:t>
            </a:r>
            <a:r>
              <a:rPr lang="en-US" altLang="en-US" sz="1400" i="1">
                <a:cs typeface="Times New Roman" panose="02020603050405020304" pitchFamily="18" charset="0"/>
              </a:rPr>
              <a:t>Behavioral Health/primary care integration and the person-centered healthcare home.</a:t>
            </a:r>
            <a:r>
              <a:rPr lang="en-US" altLang="en-US" sz="1400">
                <a:cs typeface="Times New Roman" panose="02020603050405020304" pitchFamily="18" charset="0"/>
              </a:rPr>
              <a:t> Washington, DC: National Council for community Behavioral Healthcare.</a:t>
            </a:r>
          </a:p>
          <a:p>
            <a:pPr>
              <a:buFont typeface="Arial Bold" panose="020B0704020202020204" pitchFamily="34" charset="0"/>
              <a:buAutoNum type="arabicPeriod"/>
            </a:pPr>
            <a:r>
              <a:rPr lang="en-US" altLang="en-US" sz="1400">
                <a:solidFill>
                  <a:srgbClr val="000000"/>
                </a:solidFill>
                <a:cs typeface="Times New Roman" panose="02020603050405020304" pitchFamily="18" charset="0"/>
              </a:rPr>
              <a:t>Madras, B. K., Compton, W. M., Avula, D. et al., (2009). Screening, brief interventions, referral to treatment (SBIRT) for illicit drug and alcohol use at multiple healthcare sites: Comparison at intake and six months later. </a:t>
            </a:r>
            <a:r>
              <a:rPr lang="en-US" altLang="en-US" sz="1400" i="1">
                <a:solidFill>
                  <a:srgbClr val="000000"/>
                </a:solidFill>
                <a:cs typeface="Times New Roman" panose="02020603050405020304" pitchFamily="18" charset="0"/>
              </a:rPr>
              <a:t>Drug and Alcohol Dependence,</a:t>
            </a:r>
            <a:r>
              <a:rPr lang="en-US" altLang="en-US" sz="1400">
                <a:solidFill>
                  <a:srgbClr val="000000"/>
                </a:solidFill>
                <a:cs typeface="Times New Roman" panose="02020603050405020304" pitchFamily="18" charset="0"/>
              </a:rPr>
              <a:t> 99, 280-295. </a:t>
            </a:r>
          </a:p>
          <a:p>
            <a:pPr>
              <a:buFont typeface="Arial Bold" panose="020B0704020202020204" pitchFamily="34" charset="0"/>
              <a:buAutoNum type="arabicPeriod"/>
            </a:pPr>
            <a:r>
              <a:rPr lang="en-US" altLang="en-US" sz="1400"/>
              <a:t>SAMHSA (Feb 2006). National consensus statement on mental health recovery. SAMHSA, CMHS. </a:t>
            </a:r>
          </a:p>
          <a:p>
            <a:pPr>
              <a:buFont typeface="Arial Bold" panose="020B0704020202020204" pitchFamily="34" charset="0"/>
              <a:buAutoNum type="arabicPeriod"/>
            </a:pPr>
            <a:r>
              <a:rPr lang="en-US" altLang="en-US" sz="1400">
                <a:cs typeface="Times New Roman" panose="02020603050405020304" pitchFamily="18" charset="0"/>
              </a:rPr>
              <a:t>Munger &amp; Curtis. (2012) Brief treatment: A model for clinical guidelines to integrated care.  in </a:t>
            </a:r>
            <a:r>
              <a:rPr lang="en-US" altLang="en-US" sz="1400"/>
              <a:t>Curtis, R. &amp; Christian, E. </a:t>
            </a:r>
            <a:r>
              <a:rPr lang="en-US" altLang="en-US" sz="1400" i="1"/>
              <a:t>Integrated care: Applying theory to practice</a:t>
            </a:r>
            <a:r>
              <a:rPr lang="en-US" altLang="en-US" sz="1400"/>
              <a:t>. New York: Taylor &amp; Francis.</a:t>
            </a:r>
          </a:p>
          <a:p>
            <a:pPr>
              <a:buFont typeface="Arial Bold" panose="020B0704020202020204" pitchFamily="34" charset="0"/>
              <a:buAutoNum type="arabicPeriod"/>
            </a:pPr>
            <a:r>
              <a:rPr lang="en-US" altLang="en-US" sz="1400">
                <a:cs typeface="Times New Roman" panose="02020603050405020304" pitchFamily="18" charset="0"/>
              </a:rPr>
              <a:t>Munger &amp; Curtis. (2012) Brief treatment: A model for clinical guidelines to integrated care.  in </a:t>
            </a:r>
            <a:r>
              <a:rPr lang="en-US" altLang="en-US" sz="1400"/>
              <a:t>Curtis, R. &amp; Christian, E. </a:t>
            </a:r>
            <a:r>
              <a:rPr lang="en-US" altLang="en-US" sz="1400" i="1"/>
              <a:t>Integrated care: Applying theory to practice</a:t>
            </a:r>
            <a:r>
              <a:rPr lang="en-US" altLang="en-US" sz="1400"/>
              <a:t>. New York: Taylor &amp; Francis.</a:t>
            </a:r>
          </a:p>
          <a:p>
            <a:pPr>
              <a:buFont typeface="Arial Bold" panose="020B0704020202020204" pitchFamily="34" charset="0"/>
              <a:buAutoNum type="arabicPeriod"/>
            </a:pPr>
            <a:r>
              <a:rPr lang="en-US" altLang="en-US" sz="1400">
                <a:cs typeface="Times New Roman" panose="02020603050405020304" pitchFamily="18" charset="0"/>
              </a:rPr>
              <a:t>Von Korff, M., Gruman, J., Schaefer, J., Curry, S. J., &amp; Wagner, E. H. (1997). Collaborative management of chronic illness. </a:t>
            </a:r>
            <a:r>
              <a:rPr lang="en-US" altLang="en-US" sz="1400" i="1">
                <a:cs typeface="Times New Roman" panose="02020603050405020304" pitchFamily="18" charset="0"/>
              </a:rPr>
              <a:t>Annals of Internal Medicine, 127 (12),</a:t>
            </a:r>
            <a:r>
              <a:rPr lang="en-US" altLang="en-US" sz="1400">
                <a:cs typeface="Times New Roman" panose="02020603050405020304" pitchFamily="18" charset="0"/>
              </a:rPr>
              <a:t> 1097-1102.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a:xfrm>
            <a:off x="762000" y="457200"/>
            <a:ext cx="8001000" cy="838200"/>
          </a:xfrm>
        </p:spPr>
        <p:txBody>
          <a:bodyPr/>
          <a:lstStyle/>
          <a:p>
            <a:r>
              <a:rPr lang="en-US" altLang="en-US" b="1" dirty="0">
                <a:latin typeface="Arial" panose="020B0604020202020204" pitchFamily="34" charset="0"/>
              </a:rPr>
              <a:t>References </a:t>
            </a:r>
            <a:r>
              <a:rPr lang="en-US" altLang="en-US" b="1" dirty="0">
                <a:latin typeface="Arial" panose="020B0604020202020204" pitchFamily="34" charset="0"/>
              </a:rPr>
              <a:t>(Cont’d)</a:t>
            </a:r>
            <a:endParaRPr lang="en-US" altLang="en-US" b="1" dirty="0">
              <a:latin typeface="Arial" panose="020B0604020202020204" pitchFamily="34" charset="0"/>
            </a:endParaRPr>
          </a:p>
        </p:txBody>
      </p:sp>
      <p:sp>
        <p:nvSpPr>
          <p:cNvPr id="60418" name="Rectangle 3"/>
          <p:cNvSpPr>
            <a:spLocks noGrp="1" noChangeArrowheads="1"/>
          </p:cNvSpPr>
          <p:nvPr>
            <p:ph type="body" idx="1"/>
          </p:nvPr>
        </p:nvSpPr>
        <p:spPr>
          <a:xfrm>
            <a:off x="685800" y="990600"/>
            <a:ext cx="8001000" cy="4191000"/>
          </a:xfrm>
        </p:spPr>
        <p:txBody>
          <a:bodyPr/>
          <a:lstStyle/>
          <a:p>
            <a:pPr>
              <a:buFont typeface="Arial Bold" panose="020B0704020202020204" pitchFamily="34" charset="0"/>
              <a:buAutoNum type="arabicPeriod" startAt="10"/>
            </a:pPr>
            <a:r>
              <a:rPr lang="en-US" altLang="en-US" sz="1400">
                <a:cs typeface="Times New Roman" panose="02020603050405020304" pitchFamily="18" charset="0"/>
              </a:rPr>
              <a:t>Martell, C. R., Addis, M. E., &amp; Jacobson, N. S. (2001). </a:t>
            </a:r>
            <a:r>
              <a:rPr lang="en-US" altLang="en-US" sz="1400" i="1">
                <a:cs typeface="Times New Roman" panose="02020603050405020304" pitchFamily="18" charset="0"/>
              </a:rPr>
              <a:t>Depression in context: Strategies for guided action.</a:t>
            </a:r>
            <a:r>
              <a:rPr lang="en-US" altLang="en-US" sz="1400">
                <a:cs typeface="Times New Roman" panose="02020603050405020304" pitchFamily="18" charset="0"/>
              </a:rPr>
              <a:t> New York: W. W. Norton.</a:t>
            </a:r>
          </a:p>
          <a:p>
            <a:pPr>
              <a:buFont typeface="Arial Bold" panose="020B0704020202020204" pitchFamily="34" charset="0"/>
              <a:buAutoNum type="arabicPeriod" startAt="10"/>
            </a:pPr>
            <a:r>
              <a:rPr lang="en-US" altLang="en-US" sz="1400">
                <a:cs typeface="Times New Roman" panose="02020603050405020304" pitchFamily="18" charset="0"/>
              </a:rPr>
              <a:t>Martell, C. R., Addis, M. E., &amp; Jacobson, N. S. (2001). </a:t>
            </a:r>
            <a:r>
              <a:rPr lang="en-US" altLang="en-US" sz="1400" i="1">
                <a:cs typeface="Times New Roman" panose="02020603050405020304" pitchFamily="18" charset="0"/>
              </a:rPr>
              <a:t>Depression in context: Strategies for guided action.</a:t>
            </a:r>
            <a:r>
              <a:rPr lang="en-US" altLang="en-US" sz="1400">
                <a:cs typeface="Times New Roman" panose="02020603050405020304" pitchFamily="18" charset="0"/>
              </a:rPr>
              <a:t> New York: W. W. Norton.</a:t>
            </a:r>
          </a:p>
          <a:p>
            <a:pPr>
              <a:buFont typeface="Arial Bold" panose="020B0704020202020204" pitchFamily="34" charset="0"/>
              <a:buAutoNum type="arabicPeriod" startAt="10"/>
            </a:pPr>
            <a:r>
              <a:rPr lang="en-US" altLang="en-US" sz="1400">
                <a:cs typeface="Times New Roman" panose="02020603050405020304" pitchFamily="18" charset="0"/>
              </a:rPr>
              <a:t>Mauer, B. J. (April 2009). </a:t>
            </a:r>
            <a:r>
              <a:rPr lang="en-US" altLang="en-US" sz="1400" i="1">
                <a:cs typeface="Times New Roman" panose="02020603050405020304" pitchFamily="18" charset="0"/>
              </a:rPr>
              <a:t>Behavioral Health/primary care integration and the person-centered healthcare home.</a:t>
            </a:r>
            <a:r>
              <a:rPr lang="en-US" altLang="en-US" sz="1400">
                <a:cs typeface="Times New Roman" panose="02020603050405020304" pitchFamily="18" charset="0"/>
              </a:rPr>
              <a:t> Washington, DC: National Council for community Behavioral Healthcare.</a:t>
            </a:r>
          </a:p>
          <a:p>
            <a:pPr>
              <a:buFont typeface="Arial Bold" panose="020B0704020202020204" pitchFamily="34" charset="0"/>
              <a:buAutoNum type="arabicPeriod" startAt="10"/>
            </a:pPr>
            <a:r>
              <a:rPr lang="en-US" altLang="en-US" sz="1400">
                <a:solidFill>
                  <a:srgbClr val="000000"/>
                </a:solidFill>
                <a:cs typeface="Times New Roman" panose="02020603050405020304" pitchFamily="18" charset="0"/>
              </a:rPr>
              <a:t>Madras, B. K., Compton, W. M., Avula, D. et al., (2009). Screening, brief interventions, referral to treatment (SBIRT) for illicit drug and alcohol use at multiple healthcare sites: Comparison at intake and six months later. </a:t>
            </a:r>
            <a:r>
              <a:rPr lang="en-US" altLang="en-US" sz="1400" i="1">
                <a:solidFill>
                  <a:srgbClr val="000000"/>
                </a:solidFill>
                <a:cs typeface="Times New Roman" panose="02020603050405020304" pitchFamily="18" charset="0"/>
              </a:rPr>
              <a:t>Drug and Alcohol Dependence,</a:t>
            </a:r>
            <a:r>
              <a:rPr lang="en-US" altLang="en-US" sz="1400">
                <a:solidFill>
                  <a:srgbClr val="000000"/>
                </a:solidFill>
                <a:cs typeface="Times New Roman" panose="02020603050405020304" pitchFamily="18" charset="0"/>
              </a:rPr>
              <a:t> 99, 280-295. </a:t>
            </a:r>
          </a:p>
          <a:p>
            <a:pPr>
              <a:buFont typeface="Arial Bold" panose="020B0704020202020204" pitchFamily="34" charset="0"/>
              <a:buAutoNum type="arabicPeriod" startAt="10"/>
            </a:pPr>
            <a:r>
              <a:rPr lang="en-US" altLang="en-US" sz="1400">
                <a:cs typeface="Times New Roman" panose="02020603050405020304" pitchFamily="18" charset="0"/>
              </a:rPr>
              <a:t>O</a:t>
            </a:r>
            <a:r>
              <a:rPr lang="ja-JP" altLang="en-US" sz="1400">
                <a:cs typeface="Times New Roman" panose="02020603050405020304" pitchFamily="18" charset="0"/>
              </a:rPr>
              <a:t>’</a:t>
            </a:r>
            <a:r>
              <a:rPr lang="en-US" altLang="ja-JP" sz="1400">
                <a:cs typeface="Times New Roman" panose="02020603050405020304" pitchFamily="18" charset="0"/>
              </a:rPr>
              <a:t>Donohoe, W., Cummings, N., Byrd, M., &amp; Henderson, D. (Eds.) (In Press). </a:t>
            </a:r>
            <a:r>
              <a:rPr lang="en-US" altLang="ja-JP" sz="1400" i="1">
                <a:cs typeface="Times New Roman" panose="02020603050405020304" pitchFamily="18" charset="0"/>
              </a:rPr>
              <a:t>Behavioral integrative care: Treatments that work in the primary care setting.</a:t>
            </a:r>
            <a:r>
              <a:rPr lang="en-US" altLang="ja-JP" sz="1400">
                <a:cs typeface="Times New Roman" panose="02020603050405020304" pitchFamily="18" charset="0"/>
              </a:rPr>
              <a:t> New York: Brunner-Routledge.</a:t>
            </a:r>
          </a:p>
          <a:p>
            <a:pPr>
              <a:buFont typeface="Arial Bold" panose="020B0704020202020204" pitchFamily="34" charset="0"/>
              <a:buAutoNum type="arabicPeriod" startAt="10"/>
            </a:pPr>
            <a:r>
              <a:rPr lang="en-US" altLang="en-US" sz="1400">
                <a:cs typeface="Times New Roman" panose="02020603050405020304" pitchFamily="18" charset="0"/>
              </a:rPr>
              <a:t>O</a:t>
            </a:r>
            <a:r>
              <a:rPr lang="ja-JP" altLang="en-US" sz="1400">
                <a:cs typeface="Times New Roman" panose="02020603050405020304" pitchFamily="18" charset="0"/>
              </a:rPr>
              <a:t>’</a:t>
            </a:r>
            <a:r>
              <a:rPr lang="en-US" altLang="ja-JP" sz="1400">
                <a:cs typeface="Times New Roman" panose="02020603050405020304" pitchFamily="18" charset="0"/>
              </a:rPr>
              <a:t>Donohoe, W., Cummings, N., Byrd, M., &amp; Henderson, D. (Eds.) (In Press). </a:t>
            </a:r>
            <a:r>
              <a:rPr lang="en-US" altLang="ja-JP" sz="1400" i="1">
                <a:cs typeface="Times New Roman" panose="02020603050405020304" pitchFamily="18" charset="0"/>
              </a:rPr>
              <a:t>Behavioral integrative care: Treatments that work in the primary care setting.</a:t>
            </a:r>
            <a:r>
              <a:rPr lang="en-US" altLang="ja-JP" sz="1400">
                <a:cs typeface="Times New Roman" panose="02020603050405020304" pitchFamily="18" charset="0"/>
              </a:rPr>
              <a:t> New York: Brunner-Routledge.</a:t>
            </a:r>
          </a:p>
          <a:p>
            <a:pPr>
              <a:buFont typeface="Arial Bold" panose="020B0704020202020204" pitchFamily="34" charset="0"/>
              <a:buAutoNum type="arabicPeriod" startAt="10"/>
            </a:pPr>
            <a:r>
              <a:rPr lang="en-US" altLang="en-US" sz="1400">
                <a:solidFill>
                  <a:srgbClr val="000000"/>
                </a:solidFill>
                <a:cs typeface="Times New Roman" panose="02020603050405020304" pitchFamily="18" charset="0"/>
              </a:rPr>
              <a:t>Lee, M. Y., Sebold, J., Uken, A. (2003). </a:t>
            </a:r>
            <a:r>
              <a:rPr lang="en-US" altLang="en-US" sz="1400" i="1">
                <a:solidFill>
                  <a:srgbClr val="000000"/>
                </a:solidFill>
                <a:cs typeface="Times New Roman" panose="02020603050405020304" pitchFamily="18" charset="0"/>
              </a:rPr>
              <a:t>Solution-focused treatment with domestic violence offenders: Accountability for change. </a:t>
            </a:r>
            <a:r>
              <a:rPr lang="en-US" altLang="en-US" sz="1400">
                <a:solidFill>
                  <a:srgbClr val="000000"/>
                </a:solidFill>
                <a:cs typeface="Times New Roman" panose="02020603050405020304" pitchFamily="18" charset="0"/>
              </a:rPr>
              <a:t>New York: Oxford University Press.</a:t>
            </a:r>
          </a:p>
          <a:p>
            <a:pPr>
              <a:buFont typeface="Arial Bold" panose="020B0704020202020204" pitchFamily="34" charset="0"/>
              <a:buAutoNum type="arabicPeriod" startAt="10"/>
            </a:pPr>
            <a:r>
              <a:rPr lang="en-US" altLang="en-US" sz="1400">
                <a:solidFill>
                  <a:srgbClr val="000000"/>
                </a:solidFill>
                <a:cs typeface="Times New Roman" panose="02020603050405020304" pitchFamily="18" charset="0"/>
              </a:rPr>
              <a:t>Lee, M. Y., Sebold, J., Uken, A. (2003). </a:t>
            </a:r>
            <a:r>
              <a:rPr lang="en-US" altLang="en-US" sz="1400" i="1">
                <a:solidFill>
                  <a:srgbClr val="000000"/>
                </a:solidFill>
                <a:cs typeface="Times New Roman" panose="02020603050405020304" pitchFamily="18" charset="0"/>
              </a:rPr>
              <a:t>Solution-focused treatment with domestic violence offenders: Accountability for change. </a:t>
            </a:r>
            <a:r>
              <a:rPr lang="en-US" altLang="en-US" sz="1400">
                <a:solidFill>
                  <a:srgbClr val="000000"/>
                </a:solidFill>
                <a:cs typeface="Times New Roman" panose="02020603050405020304" pitchFamily="18" charset="0"/>
              </a:rPr>
              <a:t>New York: Oxford University Press.</a:t>
            </a:r>
          </a:p>
          <a:p>
            <a:pPr>
              <a:buFont typeface="Arial Bold" panose="020B0704020202020204" pitchFamily="34" charset="0"/>
              <a:buAutoNum type="arabicPeriod" startAt="10"/>
            </a:pPr>
            <a:r>
              <a:rPr lang="en-US" altLang="en-US" sz="1400">
                <a:solidFill>
                  <a:srgbClr val="000000"/>
                </a:solidFill>
                <a:cs typeface="Times New Roman" panose="02020603050405020304" pitchFamily="18" charset="0"/>
              </a:rPr>
              <a:t>Lee, M. Y., Sebold, J., Uken, A. (2003). </a:t>
            </a:r>
            <a:r>
              <a:rPr lang="en-US" altLang="en-US" sz="1400" i="1">
                <a:solidFill>
                  <a:srgbClr val="000000"/>
                </a:solidFill>
                <a:cs typeface="Times New Roman" panose="02020603050405020304" pitchFamily="18" charset="0"/>
              </a:rPr>
              <a:t>Solution-focused treatment with domestic violence offenders: Accountability for change. </a:t>
            </a:r>
            <a:r>
              <a:rPr lang="en-US" altLang="en-US" sz="1400">
                <a:solidFill>
                  <a:srgbClr val="000000"/>
                </a:solidFill>
                <a:cs typeface="Times New Roman" panose="02020603050405020304" pitchFamily="18" charset="0"/>
              </a:rPr>
              <a:t>New York: Oxford University Press.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a:xfrm>
            <a:off x="685800" y="381000"/>
            <a:ext cx="8001000" cy="838200"/>
          </a:xfrm>
        </p:spPr>
        <p:txBody>
          <a:bodyPr/>
          <a:lstStyle/>
          <a:p>
            <a:r>
              <a:rPr lang="en-US" altLang="en-US" sz="3000" dirty="0"/>
              <a:t>References </a:t>
            </a:r>
            <a:r>
              <a:rPr lang="en-US" altLang="en-US" sz="3000" b="1" dirty="0">
                <a:latin typeface="Arial" panose="020B0604020202020204" pitchFamily="34" charset="0"/>
              </a:rPr>
              <a:t>(Cont’d - 2)</a:t>
            </a:r>
            <a:endParaRPr lang="en-US" altLang="en-US" sz="3000" dirty="0"/>
          </a:p>
        </p:txBody>
      </p:sp>
      <p:sp>
        <p:nvSpPr>
          <p:cNvPr id="61442" name="Content Placeholder 2"/>
          <p:cNvSpPr>
            <a:spLocks noGrp="1"/>
          </p:cNvSpPr>
          <p:nvPr>
            <p:ph idx="1"/>
          </p:nvPr>
        </p:nvSpPr>
        <p:spPr>
          <a:xfrm>
            <a:off x="685800" y="1066800"/>
            <a:ext cx="8001000" cy="3581400"/>
          </a:xfrm>
        </p:spPr>
        <p:txBody>
          <a:bodyPr/>
          <a:lstStyle/>
          <a:p>
            <a:pPr>
              <a:buFont typeface="Arial Bold" panose="020B0704020202020204" pitchFamily="34" charset="0"/>
              <a:buAutoNum type="arabicPeriod" startAt="19"/>
            </a:pPr>
            <a:r>
              <a:rPr lang="en-US" altLang="en-US" sz="1400">
                <a:solidFill>
                  <a:srgbClr val="000000"/>
                </a:solidFill>
                <a:cs typeface="Times New Roman" panose="02020603050405020304" pitchFamily="18" charset="0"/>
              </a:rPr>
              <a:t>Lee, M. Y., Sebold, J., Uken, A. (2003). </a:t>
            </a:r>
            <a:r>
              <a:rPr lang="en-US" altLang="en-US" sz="1400" i="1">
                <a:solidFill>
                  <a:srgbClr val="000000"/>
                </a:solidFill>
                <a:cs typeface="Times New Roman" panose="02020603050405020304" pitchFamily="18" charset="0"/>
              </a:rPr>
              <a:t>Solution-focused treatment with domestic violence offenders: Accountability for change. </a:t>
            </a:r>
            <a:r>
              <a:rPr lang="en-US" altLang="en-US" sz="1400">
                <a:solidFill>
                  <a:srgbClr val="000000"/>
                </a:solidFill>
                <a:cs typeface="Times New Roman" panose="02020603050405020304" pitchFamily="18" charset="0"/>
              </a:rPr>
              <a:t>New York: Oxford University Press.</a:t>
            </a:r>
          </a:p>
          <a:p>
            <a:pPr>
              <a:buFont typeface="Arial Bold" panose="020B0704020202020204" pitchFamily="34" charset="0"/>
              <a:buAutoNum type="arabicPeriod" startAt="19"/>
            </a:pPr>
            <a:r>
              <a:rPr lang="en-US" altLang="en-US" sz="1400">
                <a:solidFill>
                  <a:srgbClr val="000000"/>
                </a:solidFill>
                <a:cs typeface="Times New Roman" panose="02020603050405020304" pitchFamily="18" charset="0"/>
              </a:rPr>
              <a:t>Berg, I. K. &amp; Miller, S.D. (1992). </a:t>
            </a:r>
            <a:r>
              <a:rPr lang="en-US" altLang="en-US" sz="1400" i="1">
                <a:solidFill>
                  <a:srgbClr val="000000"/>
                </a:solidFill>
                <a:cs typeface="Times New Roman" panose="02020603050405020304" pitchFamily="18" charset="0"/>
              </a:rPr>
              <a:t>Working with the problem drinker: A solution-focused approach. </a:t>
            </a:r>
            <a:r>
              <a:rPr lang="en-US" altLang="en-US" sz="1400">
                <a:solidFill>
                  <a:srgbClr val="000000"/>
                </a:solidFill>
                <a:cs typeface="Times New Roman" panose="02020603050405020304" pitchFamily="18" charset="0"/>
              </a:rPr>
              <a:t>New York: W.W. Norton &amp; Co.</a:t>
            </a:r>
          </a:p>
          <a:p>
            <a:pPr>
              <a:buFont typeface="Arial Bold" panose="020B0704020202020204" pitchFamily="34" charset="0"/>
              <a:buAutoNum type="arabicPeriod" startAt="19"/>
            </a:pPr>
            <a:r>
              <a:rPr lang="en-US" altLang="en-US" sz="1400">
                <a:solidFill>
                  <a:srgbClr val="000000"/>
                </a:solidFill>
                <a:cs typeface="Times New Roman" panose="02020603050405020304" pitchFamily="18" charset="0"/>
              </a:rPr>
              <a:t>Lee, M. Y., Sebold, J., Uken, A. (2003). </a:t>
            </a:r>
            <a:r>
              <a:rPr lang="en-US" altLang="en-US" sz="1400" i="1">
                <a:solidFill>
                  <a:srgbClr val="000000"/>
                </a:solidFill>
                <a:cs typeface="Times New Roman" panose="02020603050405020304" pitchFamily="18" charset="0"/>
              </a:rPr>
              <a:t>Solution-focused treatment with domestic violence offenders: Accountability for change. </a:t>
            </a:r>
            <a:r>
              <a:rPr lang="en-US" altLang="en-US" sz="1400">
                <a:solidFill>
                  <a:srgbClr val="000000"/>
                </a:solidFill>
                <a:cs typeface="Times New Roman" panose="02020603050405020304" pitchFamily="18" charset="0"/>
              </a:rPr>
              <a:t>New York: Oxford University Press.</a:t>
            </a:r>
          </a:p>
          <a:p>
            <a:pPr>
              <a:buFont typeface="Arial Bold" panose="020B0704020202020204" pitchFamily="34" charset="0"/>
              <a:buAutoNum type="arabicPeriod" startAt="19"/>
            </a:pPr>
            <a:r>
              <a:rPr lang="en-US" altLang="en-US" sz="1400">
                <a:solidFill>
                  <a:srgbClr val="000000"/>
                </a:solidFill>
                <a:cs typeface="Times New Roman" panose="02020603050405020304" pitchFamily="18" charset="0"/>
              </a:rPr>
              <a:t>Lee, M. Y., Sebold, J., Uken, A. (2003). </a:t>
            </a:r>
            <a:r>
              <a:rPr lang="en-US" altLang="en-US" sz="1400" i="1">
                <a:solidFill>
                  <a:srgbClr val="000000"/>
                </a:solidFill>
                <a:cs typeface="Times New Roman" panose="02020603050405020304" pitchFamily="18" charset="0"/>
              </a:rPr>
              <a:t>Solution-focused treatment with domestic violence offenders: Accountability for change. </a:t>
            </a:r>
            <a:r>
              <a:rPr lang="en-US" altLang="en-US" sz="1400">
                <a:solidFill>
                  <a:srgbClr val="000000"/>
                </a:solidFill>
                <a:cs typeface="Times New Roman" panose="02020603050405020304" pitchFamily="18" charset="0"/>
              </a:rPr>
              <a:t>New York: Oxford University Press.</a:t>
            </a:r>
          </a:p>
          <a:p>
            <a:pPr>
              <a:buFont typeface="Arial Bold" panose="020B0704020202020204" pitchFamily="34" charset="0"/>
              <a:buAutoNum type="arabicPeriod" startAt="19"/>
            </a:pPr>
            <a:r>
              <a:rPr lang="en-US" altLang="en-US" sz="1400">
                <a:solidFill>
                  <a:srgbClr val="000000"/>
                </a:solidFill>
                <a:cs typeface="Times New Roman" panose="02020603050405020304" pitchFamily="18" charset="0"/>
              </a:rPr>
              <a:t>de Shazer, S. (1988).  </a:t>
            </a:r>
            <a:r>
              <a:rPr lang="en-US" altLang="en-US" sz="1400" i="1">
                <a:solidFill>
                  <a:srgbClr val="000000"/>
                </a:solidFill>
                <a:cs typeface="Times New Roman" panose="02020603050405020304" pitchFamily="18" charset="0"/>
              </a:rPr>
              <a:t>Clues: Investigating solutions in brief therapy.</a:t>
            </a:r>
            <a:r>
              <a:rPr lang="en-US" altLang="en-US" sz="1400">
                <a:solidFill>
                  <a:srgbClr val="000000"/>
                </a:solidFill>
                <a:cs typeface="Times New Roman" panose="02020603050405020304" pitchFamily="18" charset="0"/>
              </a:rPr>
              <a:t>  New York: W. W. Norton.</a:t>
            </a:r>
          </a:p>
          <a:p>
            <a:pPr>
              <a:buFont typeface="Arial Bold" panose="020B0704020202020204" pitchFamily="34" charset="0"/>
              <a:buAutoNum type="arabicPeriod" startAt="19"/>
            </a:pPr>
            <a:endParaRPr lang="en-US" altLang="en-US"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a:spLocks noGrp="1" noChangeArrowheads="1"/>
          </p:cNvSpPr>
          <p:nvPr>
            <p:ph type="title"/>
          </p:nvPr>
        </p:nvSpPr>
        <p:spPr/>
        <p:txBody>
          <a:bodyPr/>
          <a:lstStyle/>
          <a:p>
            <a:r>
              <a:rPr lang="en-US" altLang="en-US" b="1">
                <a:latin typeface="Arial" panose="020B0604020202020204" pitchFamily="34" charset="0"/>
              </a:rPr>
              <a:t>Brief Intervention</a:t>
            </a:r>
            <a:r>
              <a:rPr lang="en-US" altLang="en-US" b="1" baseline="30000">
                <a:latin typeface="Arial" panose="020B0604020202020204" pitchFamily="34" charset="0"/>
              </a:rPr>
              <a:t>7</a:t>
            </a:r>
            <a:r>
              <a:rPr lang="en-US" altLang="en-US" b="1">
                <a:latin typeface="Arial" panose="020B0604020202020204" pitchFamily="34" charset="0"/>
              </a:rPr>
              <a:t> </a:t>
            </a:r>
            <a:endParaRPr lang="en-US" altLang="en-US" sz="2400" b="1">
              <a:latin typeface="Arial" panose="020B0604020202020204" pitchFamily="34" charset="0"/>
            </a:endParaRPr>
          </a:p>
        </p:txBody>
      </p:sp>
      <p:sp>
        <p:nvSpPr>
          <p:cNvPr id="9218" name="Rectangle 3"/>
          <p:cNvSpPr>
            <a:spLocks noGrp="1" noChangeArrowheads="1"/>
          </p:cNvSpPr>
          <p:nvPr>
            <p:ph type="body" idx="1"/>
          </p:nvPr>
        </p:nvSpPr>
        <p:spPr>
          <a:xfrm>
            <a:off x="685800" y="1752600"/>
            <a:ext cx="8001000" cy="3581400"/>
          </a:xfrm>
        </p:spPr>
        <p:txBody>
          <a:bodyPr/>
          <a:lstStyle/>
          <a:p>
            <a:r>
              <a:rPr lang="en-US" altLang="en-US"/>
              <a:t>Intervention principles based on </a:t>
            </a:r>
            <a:r>
              <a:rPr lang="ja-JP" altLang="en-US"/>
              <a:t>“</a:t>
            </a:r>
            <a:r>
              <a:rPr lang="en-US" altLang="ja-JP"/>
              <a:t>Concept of Effective Parsimony</a:t>
            </a:r>
            <a:r>
              <a:rPr lang="ja-JP" altLang="en-US"/>
              <a:t>”</a:t>
            </a:r>
            <a:r>
              <a:rPr lang="en-US" altLang="ja-JP"/>
              <a:t>: </a:t>
            </a:r>
          </a:p>
          <a:p>
            <a:pPr lvl="1"/>
            <a:r>
              <a:rPr lang="en-US" altLang="en-US"/>
              <a:t>Least disruptive treatment for positive outcomes</a:t>
            </a:r>
          </a:p>
          <a:p>
            <a:pPr lvl="1"/>
            <a:r>
              <a:rPr lang="en-US" altLang="en-US"/>
              <a:t>Least extensive treatment for positive outcomes</a:t>
            </a:r>
          </a:p>
          <a:p>
            <a:pPr lvl="1"/>
            <a:r>
              <a:rPr lang="en-US" altLang="en-US"/>
              <a:t>Least intensive treatment for positive outcomes</a:t>
            </a:r>
          </a:p>
          <a:p>
            <a:pPr lvl="1"/>
            <a:r>
              <a:rPr lang="en-US" altLang="en-US"/>
              <a:t>Least expensive treatment for positive outcomes</a:t>
            </a:r>
          </a:p>
          <a:p>
            <a:pPr lvl="1"/>
            <a:r>
              <a:rPr lang="en-US" altLang="en-US"/>
              <a:t>Least expensive training of professionals to provide effective treatment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026"/>
          <p:cNvSpPr>
            <a:spLocks noGrp="1" noChangeArrowheads="1"/>
          </p:cNvSpPr>
          <p:nvPr>
            <p:ph type="title"/>
          </p:nvPr>
        </p:nvSpPr>
        <p:spPr/>
        <p:txBody>
          <a:bodyPr/>
          <a:lstStyle/>
          <a:p>
            <a:r>
              <a:rPr lang="en-US" altLang="en-US" b="1">
                <a:latin typeface="Arial" panose="020B0604020202020204" pitchFamily="34" charset="0"/>
              </a:rPr>
              <a:t>Brief Interventions: Stepped Care</a:t>
            </a:r>
            <a:r>
              <a:rPr lang="en-US" altLang="en-US" b="1" baseline="30000">
                <a:latin typeface="Arial" panose="020B0604020202020204" pitchFamily="34" charset="0"/>
              </a:rPr>
              <a:t>8</a:t>
            </a:r>
            <a:r>
              <a:rPr lang="en-US" altLang="en-US" b="1">
                <a:latin typeface="Arial" panose="020B0604020202020204" pitchFamily="34" charset="0"/>
              </a:rPr>
              <a:t> </a:t>
            </a:r>
            <a:endParaRPr lang="en-US" altLang="en-US" sz="2400" b="1">
              <a:latin typeface="Arial" panose="020B0604020202020204" pitchFamily="34" charset="0"/>
            </a:endParaRPr>
          </a:p>
        </p:txBody>
      </p:sp>
      <p:sp>
        <p:nvSpPr>
          <p:cNvPr id="10242" name="Rectangle 1027"/>
          <p:cNvSpPr>
            <a:spLocks noGrp="1" noChangeArrowheads="1"/>
          </p:cNvSpPr>
          <p:nvPr>
            <p:ph type="body" idx="1"/>
          </p:nvPr>
        </p:nvSpPr>
        <p:spPr/>
        <p:txBody>
          <a:bodyPr/>
          <a:lstStyle/>
          <a:p>
            <a:pPr marL="457200" indent="-457200"/>
            <a:r>
              <a:rPr lang="en-US" altLang="en-US"/>
              <a:t>Intensity of treatment is based on problem severity and client</a:t>
            </a:r>
            <a:r>
              <a:rPr lang="ja-JP" altLang="en-US"/>
              <a:t>’</a:t>
            </a:r>
            <a:r>
              <a:rPr lang="en-US" altLang="ja-JP"/>
              <a:t>s response:</a:t>
            </a:r>
          </a:p>
          <a:p>
            <a:pPr marL="838200" lvl="1" indent="-381000"/>
            <a:r>
              <a:rPr lang="en-US" altLang="en-US"/>
              <a:t>Minimal educational efforts and information sharing</a:t>
            </a:r>
          </a:p>
          <a:p>
            <a:pPr marL="838200" lvl="1" indent="-381000"/>
            <a:r>
              <a:rPr lang="en-US" altLang="en-US"/>
              <a:t>Psycho-educational interventions </a:t>
            </a:r>
          </a:p>
          <a:p>
            <a:pPr marL="838200" lvl="1" indent="-381000"/>
            <a:r>
              <a:rPr lang="en-US" altLang="en-US"/>
              <a:t>Provide illness/diagnoses-specific behavioral interventions</a:t>
            </a:r>
          </a:p>
          <a:p>
            <a:pPr marL="838200" lvl="1" indent="-381000"/>
            <a:r>
              <a:rPr lang="en-US" altLang="en-US"/>
              <a:t>If no improvement, refer to specialty mental health system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ChangeArrowheads="1"/>
          </p:cNvSpPr>
          <p:nvPr>
            <p:ph type="title"/>
          </p:nvPr>
        </p:nvSpPr>
        <p:spPr>
          <a:xfrm>
            <a:off x="685800" y="533400"/>
            <a:ext cx="8001000" cy="838200"/>
          </a:xfrm>
        </p:spPr>
        <p:txBody>
          <a:bodyPr/>
          <a:lstStyle/>
          <a:p>
            <a:r>
              <a:rPr lang="en-US" altLang="en-US" b="1"/>
              <a:t>Patient Activation</a:t>
            </a:r>
            <a:r>
              <a:rPr lang="en-US" altLang="en-US" b="1" baseline="30000"/>
              <a:t>9</a:t>
            </a:r>
            <a:r>
              <a:rPr lang="en-US" altLang="en-US" b="1"/>
              <a:t> </a:t>
            </a:r>
            <a:endParaRPr lang="en-US" altLang="en-US" sz="1800" b="1"/>
          </a:p>
        </p:txBody>
      </p:sp>
      <p:sp>
        <p:nvSpPr>
          <p:cNvPr id="11266" name="Rectangle 3"/>
          <p:cNvSpPr>
            <a:spLocks noGrp="1" noChangeArrowheads="1"/>
          </p:cNvSpPr>
          <p:nvPr>
            <p:ph type="body" idx="1"/>
          </p:nvPr>
        </p:nvSpPr>
        <p:spPr>
          <a:xfrm>
            <a:off x="609600" y="1219200"/>
            <a:ext cx="8001000" cy="3810000"/>
          </a:xfrm>
        </p:spPr>
        <p:txBody>
          <a:bodyPr/>
          <a:lstStyle/>
          <a:p>
            <a:pPr>
              <a:lnSpc>
                <a:spcPct val="90000"/>
              </a:lnSpc>
            </a:pPr>
            <a:r>
              <a:rPr lang="en-US" altLang="en-US" sz="2000"/>
              <a:t>A patient-oriented care </a:t>
            </a:r>
            <a:r>
              <a:rPr lang="en-US" altLang="en-US" sz="2000">
                <a:cs typeface="Times New Roman" panose="02020603050405020304" pitchFamily="18" charset="0"/>
              </a:rPr>
              <a:t>with patients and their families integrated as members of the care team:</a:t>
            </a:r>
            <a:endParaRPr lang="en-US" altLang="en-US" sz="2000"/>
          </a:p>
          <a:p>
            <a:pPr>
              <a:lnSpc>
                <a:spcPct val="90000"/>
              </a:lnSpc>
              <a:buFont typeface="Arial" panose="020B0604020202020204" pitchFamily="34" charset="0"/>
              <a:buChar char="•"/>
            </a:pPr>
            <a:r>
              <a:rPr lang="en-US" altLang="en-US" sz="2000">
                <a:cs typeface="Times New Roman" panose="02020603050405020304" pitchFamily="18" charset="0"/>
              </a:rPr>
              <a:t>Collaborative definition of problems attending to both patient-defined and medical problems diagnosed by physicians</a:t>
            </a:r>
          </a:p>
          <a:p>
            <a:pPr>
              <a:lnSpc>
                <a:spcPct val="90000"/>
              </a:lnSpc>
              <a:buFont typeface="Arial" panose="020B0604020202020204" pitchFamily="34" charset="0"/>
              <a:buChar char="•"/>
            </a:pPr>
            <a:r>
              <a:rPr lang="en-US" altLang="en-US" sz="2000">
                <a:cs typeface="Times New Roman" panose="02020603050405020304" pitchFamily="18" charset="0"/>
              </a:rPr>
              <a:t>Targeting, goal setting, and planning, in which patients and providers focus on a specific problem, set realistic objectives, and develop an action plan for attaining those objectives in the context of patient preferences and readiness</a:t>
            </a:r>
          </a:p>
          <a:p>
            <a:pPr>
              <a:lnSpc>
                <a:spcPct val="90000"/>
              </a:lnSpc>
              <a:buFont typeface="Arial" panose="020B0604020202020204" pitchFamily="34" charset="0"/>
              <a:buChar char="•"/>
            </a:pPr>
            <a:r>
              <a:rPr lang="en-US" altLang="en-US" sz="2000">
                <a:cs typeface="Times New Roman" panose="02020603050405020304" pitchFamily="18" charset="0"/>
              </a:rPr>
              <a:t>Creation of a continuum of self-management training and support services, in which patients have access to services that teach skills needed to carry out medical regimens, guide health behavior changes, and provide emotional support</a:t>
            </a:r>
          </a:p>
          <a:p>
            <a:pPr>
              <a:lnSpc>
                <a:spcPct val="90000"/>
              </a:lnSpc>
              <a:buFont typeface="Arial" panose="020B0604020202020204" pitchFamily="34" charset="0"/>
              <a:buChar char="•"/>
            </a:pPr>
            <a:r>
              <a:rPr lang="en-US" altLang="en-US" sz="2000">
                <a:cs typeface="Times New Roman" panose="02020603050405020304" pitchFamily="18" charset="0"/>
              </a:rPr>
              <a:t>Active and sustained follow-up, in which patients are contacted at specified intervals to monitor health status, identify potential complications, and check and reinforce progress in implementing the care plan.</a:t>
            </a:r>
          </a:p>
          <a:p>
            <a:pPr>
              <a:lnSpc>
                <a:spcPct val="90000"/>
              </a:lnSpc>
              <a:buFont typeface="Wingdings" panose="05000000000000000000" pitchFamily="2" charset="2"/>
              <a:buChar char="•"/>
            </a:pPr>
            <a:endParaRPr lang="en-US" altLang="en-US"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ChangeArrowheads="1"/>
          </p:cNvSpPr>
          <p:nvPr>
            <p:ph type="title"/>
          </p:nvPr>
        </p:nvSpPr>
        <p:spPr/>
        <p:txBody>
          <a:bodyPr/>
          <a:lstStyle/>
          <a:p>
            <a:r>
              <a:rPr lang="en-US" altLang="en-US" b="1"/>
              <a:t>Behavioral Activation</a:t>
            </a:r>
            <a:r>
              <a:rPr lang="en-US" altLang="en-US" b="1" baseline="30000"/>
              <a:t>10</a:t>
            </a:r>
            <a:r>
              <a:rPr lang="en-US" altLang="en-US" b="1"/>
              <a:t> </a:t>
            </a:r>
            <a:endParaRPr lang="en-US" altLang="en-US" sz="1800" b="1"/>
          </a:p>
        </p:txBody>
      </p:sp>
      <p:sp>
        <p:nvSpPr>
          <p:cNvPr id="12290" name="Rectangle 3"/>
          <p:cNvSpPr>
            <a:spLocks noGrp="1" noChangeArrowheads="1"/>
          </p:cNvSpPr>
          <p:nvPr>
            <p:ph type="body" idx="1"/>
          </p:nvPr>
        </p:nvSpPr>
        <p:spPr/>
        <p:txBody>
          <a:bodyPr/>
          <a:lstStyle/>
          <a:p>
            <a:r>
              <a:rPr lang="en-US" altLang="en-US">
                <a:cs typeface="Times New Roman" panose="02020603050405020304" pitchFamily="18" charset="0"/>
              </a:rPr>
              <a:t>Activating clients for targeted, desirable behaviors</a:t>
            </a:r>
          </a:p>
          <a:p>
            <a:r>
              <a:rPr lang="en-US" altLang="en-US">
                <a:cs typeface="Times New Roman" panose="02020603050405020304" pitchFamily="18" charset="0"/>
              </a:rPr>
              <a:t>Monitor ongoing avoidance patterns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title"/>
          </p:nvPr>
        </p:nvSpPr>
        <p:spPr/>
        <p:txBody>
          <a:bodyPr/>
          <a:lstStyle/>
          <a:p>
            <a:r>
              <a:rPr lang="en-US" altLang="en-US" b="1">
                <a:cs typeface="Times New Roman" panose="02020603050405020304" pitchFamily="18" charset="0"/>
              </a:rPr>
              <a:t>Behavioral activation techniques</a:t>
            </a:r>
          </a:p>
        </p:txBody>
      </p:sp>
      <p:sp>
        <p:nvSpPr>
          <p:cNvPr id="13314" name="Rectangle 3"/>
          <p:cNvSpPr>
            <a:spLocks noGrp="1" noChangeArrowheads="1"/>
          </p:cNvSpPr>
          <p:nvPr>
            <p:ph type="body" idx="1"/>
          </p:nvPr>
        </p:nvSpPr>
        <p:spPr/>
        <p:txBody>
          <a:bodyPr/>
          <a:lstStyle/>
          <a:p>
            <a:pPr>
              <a:buFont typeface="Arial" panose="020B0604020202020204" pitchFamily="34" charset="0"/>
              <a:buChar char="•"/>
            </a:pPr>
            <a:r>
              <a:rPr lang="en-US" altLang="en-US" sz="2000">
                <a:cs typeface="Times New Roman" panose="02020603050405020304" pitchFamily="18" charset="0"/>
              </a:rPr>
              <a:t>Scheduling behavioral activities</a:t>
            </a:r>
          </a:p>
          <a:p>
            <a:pPr>
              <a:buFont typeface="Arial" panose="020B0604020202020204" pitchFamily="34" charset="0"/>
              <a:buChar char="•"/>
            </a:pPr>
            <a:r>
              <a:rPr lang="en-US" altLang="en-US" sz="2000">
                <a:cs typeface="Times New Roman" panose="02020603050405020304" pitchFamily="18" charset="0"/>
              </a:rPr>
              <a:t>Graded homework assignments</a:t>
            </a:r>
          </a:p>
          <a:p>
            <a:pPr>
              <a:buFont typeface="Arial" panose="020B0604020202020204" pitchFamily="34" charset="0"/>
              <a:buChar char="•"/>
            </a:pPr>
            <a:r>
              <a:rPr lang="en-US" altLang="en-US" sz="2000">
                <a:cs typeface="Times New Roman" panose="02020603050405020304" pitchFamily="18" charset="0"/>
              </a:rPr>
              <a:t>In-session rehearsal and role playing of targeted behaviors</a:t>
            </a:r>
          </a:p>
          <a:p>
            <a:pPr>
              <a:buFont typeface="Arial" panose="020B0604020202020204" pitchFamily="34" charset="0"/>
              <a:buChar char="•"/>
            </a:pPr>
            <a:r>
              <a:rPr lang="en-US" altLang="en-US" sz="2000">
                <a:cs typeface="Times New Roman" panose="02020603050405020304" pitchFamily="18" charset="0"/>
              </a:rPr>
              <a:t>Therapist modeling of targeted behaviors</a:t>
            </a:r>
          </a:p>
          <a:p>
            <a:pPr>
              <a:buFont typeface="Arial" panose="020B0604020202020204" pitchFamily="34" charset="0"/>
              <a:buChar char="•"/>
            </a:pPr>
            <a:r>
              <a:rPr lang="en-US" altLang="en-US" sz="2000">
                <a:cs typeface="Times New Roman" panose="02020603050405020304" pitchFamily="18" charset="0"/>
              </a:rPr>
              <a:t>Managing situational contingencies to facilitate initiation and successful completion of targeted behavior more likely</a:t>
            </a:r>
          </a:p>
          <a:p>
            <a:pPr>
              <a:buFont typeface="Arial" panose="020B0604020202020204" pitchFamily="34" charset="0"/>
              <a:buChar char="•"/>
            </a:pPr>
            <a:r>
              <a:rPr lang="en-US" altLang="en-US" sz="2000">
                <a:cs typeface="Times New Roman" panose="02020603050405020304" pitchFamily="18" charset="0"/>
              </a:rPr>
              <a:t>Problem solving to identify specific behavioral targets</a:t>
            </a:r>
          </a:p>
          <a:p>
            <a:pPr>
              <a:buFont typeface="Arial" panose="020B0604020202020204" pitchFamily="34" charset="0"/>
              <a:buChar char="•"/>
            </a:pPr>
            <a:r>
              <a:rPr lang="en-US" altLang="en-US" sz="2000">
                <a:cs typeface="Times New Roman" panose="02020603050405020304" pitchFamily="18" charset="0"/>
              </a:rPr>
              <a:t>Training to overcome skills deficits that interfere with initiation and maintenance of targeted behaviors</a:t>
            </a:r>
            <a:r>
              <a:rPr lang="en-US" altLang="en-US" sz="2000"/>
              <a:t> </a:t>
            </a:r>
          </a:p>
        </p:txBody>
      </p:sp>
    </p:spTree>
  </p:cSld>
  <p:clrMapOvr>
    <a:masterClrMapping/>
  </p:clrMapOvr>
</p:sld>
</file>

<file path=ppt/theme/theme1.xml><?xml version="1.0" encoding="utf-8"?>
<a:theme xmlns:a="http://schemas.openxmlformats.org/drawingml/2006/main" name="Theme2">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3716</TotalTime>
  <Words>3111</Words>
  <Application>Microsoft Office PowerPoint</Application>
  <PresentationFormat>On-screen Show (4:3)</PresentationFormat>
  <Paragraphs>350</Paragraphs>
  <Slides>44</Slides>
  <Notes>12</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44</vt:i4>
      </vt:variant>
    </vt:vector>
  </HeadingPairs>
  <TitlesOfParts>
    <vt:vector size="58" baseType="lpstr">
      <vt:lpstr>Arial</vt:lpstr>
      <vt:lpstr>ヒラギノ角ゴ Pro W3</vt:lpstr>
      <vt:lpstr>Arial Bold</vt:lpstr>
      <vt:lpstr>Wingdings</vt:lpstr>
      <vt:lpstr>Times</vt:lpstr>
      <vt:lpstr>Calibri</vt:lpstr>
      <vt:lpstr>MS PGothic</vt:lpstr>
      <vt:lpstr>MS PGothic</vt:lpstr>
      <vt:lpstr>Book Antiqua</vt:lpstr>
      <vt:lpstr>Times New Roman</vt:lpstr>
      <vt:lpstr>Tahoma</vt:lpstr>
      <vt:lpstr>Comic Sans MS</vt:lpstr>
      <vt:lpstr>Symbol</vt:lpstr>
      <vt:lpstr>Theme2</vt:lpstr>
      <vt:lpstr>Advanced Clinical Social Work Practice in Integrated Behavioral Healthcare Module 11 Interventions in Integrated Healthcare  Mo Yee Lee, PhD College of Social Work The Ohio State University</vt:lpstr>
      <vt:lpstr>Module 11 Interventions in Integrated Health: Outline</vt:lpstr>
      <vt:lpstr>Components of Recovery6</vt:lpstr>
      <vt:lpstr>Models in Integrated Health</vt:lpstr>
      <vt:lpstr>Brief Intervention7 </vt:lpstr>
      <vt:lpstr>Brief Interventions: Stepped Care8 </vt:lpstr>
      <vt:lpstr>Patient Activation9 </vt:lpstr>
      <vt:lpstr>Behavioral Activation10 </vt:lpstr>
      <vt:lpstr>Behavioral activation techniques</vt:lpstr>
      <vt:lpstr>Monitor Avoidance Behavior by ACTION11</vt:lpstr>
      <vt:lpstr>Monitoring Avoidance: TRAP Vs TRAC</vt:lpstr>
      <vt:lpstr>IMPACT Model12 </vt:lpstr>
      <vt:lpstr>IMPACT Model</vt:lpstr>
      <vt:lpstr>IMPACT Model (Cont’d)</vt:lpstr>
      <vt:lpstr>SBIRT Model13 </vt:lpstr>
      <vt:lpstr>SBIRT Model</vt:lpstr>
      <vt:lpstr>Examples of Evidence-Informed Treatments</vt:lpstr>
      <vt:lpstr>Principles for adapting ESTs for Primary Care14 </vt:lpstr>
      <vt:lpstr>Principles for adapting ESTs for Primary Care15 </vt:lpstr>
      <vt:lpstr>Principles for adapting ESTs for Primary Care15 (Cont’d)</vt:lpstr>
      <vt:lpstr>FLAIR Model: Selecting interventions</vt:lpstr>
      <vt:lpstr>A Solution-Focused Approach  to Integrated Health </vt:lpstr>
      <vt:lpstr>Resilience and Strengths</vt:lpstr>
      <vt:lpstr>Power of Language</vt:lpstr>
      <vt:lpstr>Constructing useful questions</vt:lpstr>
      <vt:lpstr>Self-evaluative Questions for Initiating Change18</vt:lpstr>
      <vt:lpstr>Self-Evaluative Questions for Initiating Change19</vt:lpstr>
      <vt:lpstr>Identifying exceptions to initiate the change process: The Miracle Question20</vt:lpstr>
      <vt:lpstr>Treatment process that builds exceptions and creates change</vt:lpstr>
      <vt:lpstr>Deciding when to focus on exceptions </vt:lpstr>
      <vt:lpstr>Identifying exceptions and use of language21</vt:lpstr>
      <vt:lpstr>Solution-Focused Tasks</vt:lpstr>
      <vt:lpstr>Utilizing Strengths and The Use of Tasks</vt:lpstr>
      <vt:lpstr>Noticing and amplifying positive changes:  Go for DETAILS</vt:lpstr>
      <vt:lpstr>Tracking Change: Self-Evaluative Questions for Consolidating and Sustaining Change22 </vt:lpstr>
      <vt:lpstr>Give Patient/Client Credit</vt:lpstr>
      <vt:lpstr>Indicators of the presence of “Black Holes”</vt:lpstr>
      <vt:lpstr>How to Respond to “black holes” </vt:lpstr>
      <vt:lpstr>Principles of solution-focused therapy23</vt:lpstr>
      <vt:lpstr>Case Discussion</vt:lpstr>
      <vt:lpstr>Discussion questions</vt:lpstr>
      <vt:lpstr>References</vt:lpstr>
      <vt:lpstr>References (Cont’d)</vt:lpstr>
      <vt:lpstr>References (Cont’d - 2)</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laurag</dc:creator>
  <cp:lastModifiedBy>Rashida Asante-Eccleston</cp:lastModifiedBy>
  <cp:revision>233</cp:revision>
  <dcterms:created xsi:type="dcterms:W3CDTF">2011-02-02T13:26:25Z</dcterms:created>
  <dcterms:modified xsi:type="dcterms:W3CDTF">2017-03-13T15:58:17Z</dcterms:modified>
</cp:coreProperties>
</file>