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9" r:id="rId2"/>
    <p:sldId id="30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301" r:id="rId26"/>
    <p:sldId id="302" r:id="rId27"/>
    <p:sldId id="303" r:id="rId28"/>
    <p:sldId id="304" r:id="rId29"/>
    <p:sldId id="305" r:id="rId30"/>
    <p:sldId id="306" r:id="rId31"/>
    <p:sldId id="282" r:id="rId32"/>
    <p:sldId id="283" r:id="rId33"/>
    <p:sldId id="284" r:id="rId34"/>
    <p:sldId id="285" r:id="rId35"/>
    <p:sldId id="286" r:id="rId36"/>
    <p:sldId id="287" r:id="rId37"/>
    <p:sldId id="288" r:id="rId38"/>
    <p:sldId id="289" r:id="rId39"/>
    <p:sldId id="290" r:id="rId40"/>
    <p:sldId id="291" r:id="rId41"/>
    <p:sldId id="300" r:id="rId42"/>
    <p:sldId id="292" r:id="rId43"/>
    <p:sldId id="293" r:id="rId44"/>
    <p:sldId id="294" r:id="rId45"/>
    <p:sldId id="295" r:id="rId46"/>
    <p:sldId id="296" r:id="rId47"/>
    <p:sldId id="297" r:id="rId48"/>
    <p:sldId id="298" r:id="rId49"/>
    <p:sldId id="308" r:id="rId50"/>
    <p:sldId id="309" r:id="rId5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26" autoAdjust="0"/>
  </p:normalViewPr>
  <p:slideViewPr>
    <p:cSldViewPr>
      <p:cViewPr varScale="1">
        <p:scale>
          <a:sx n="68" d="100"/>
          <a:sy n="68" d="100"/>
        </p:scale>
        <p:origin x="629"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244E96-E9A1-4E27-BA58-8198CA0DB82C}" type="datetimeFigureOut">
              <a:rPr lang="en-US" smtClean="0"/>
              <a:pPr/>
              <a:t>3/14/2017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3AF56-C8DE-40F9-9A27-C3A2CEA9BFF4}" type="slidenum">
              <a:rPr lang="en-US" smtClean="0"/>
              <a:pPr/>
              <a:t>‹#›</a:t>
            </a:fld>
            <a:endParaRPr lang="en-US"/>
          </a:p>
        </p:txBody>
      </p:sp>
    </p:spTree>
    <p:extLst>
      <p:ext uri="{BB962C8B-B14F-4D97-AF65-F5344CB8AC3E}">
        <p14:creationId xmlns:p14="http://schemas.microsoft.com/office/powerpoint/2010/main" val="2482598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hstat2.nlm.nih.gov/download/410922561205.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A5862EE-E135-4C1B-AA0B-8AB9A03195F8}" type="slidenum">
              <a:rPr lang="en-US" smtClean="0"/>
              <a:pPr/>
              <a:t>1</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a:ln/>
        </p:spPr>
      </p:sp>
      <p:sp>
        <p:nvSpPr>
          <p:cNvPr id="59395" name="Rectangle 3"/>
          <p:cNvSpPr>
            <a:spLocks noGrp="1"/>
          </p:cNvSpPr>
          <p:nvPr>
            <p:ph type="body" idx="1"/>
          </p:nvPr>
        </p:nvSpPr>
        <p:spPr>
          <a:noFill/>
          <a:ln/>
        </p:spPr>
        <p:txBody>
          <a:bodyPr/>
          <a:lstStyle/>
          <a:p>
            <a:r>
              <a:rPr lang="en-US"/>
              <a:t>Motivational interviewing is distinct from other therapies/interventions. It is probably most distinct from a confrontation of denial approach, but is also distinct from skills training approaches and from strictly client-centered therapy.</a:t>
            </a:r>
          </a:p>
          <a:p>
            <a:endParaRPr lang="en-US"/>
          </a:p>
          <a:p>
            <a:r>
              <a:rPr lang="en-US"/>
              <a:t>The intervention is not MI if it:</a:t>
            </a:r>
          </a:p>
          <a:p>
            <a:pPr>
              <a:buFontTx/>
              <a:buChar char="•"/>
            </a:pPr>
            <a:r>
              <a:rPr lang="en-US"/>
              <a:t>Argues that person has a problem and needs to change – emphasis on acceptance of problem. This is more confrontation of denial. MI de-emphasizes labels as unnecessary of change to occur.</a:t>
            </a:r>
          </a:p>
          <a:p>
            <a:endParaRPr lang="en-US"/>
          </a:p>
          <a:p>
            <a:pPr>
              <a:buFontTx/>
              <a:buChar char="•"/>
            </a:pPr>
            <a:r>
              <a:rPr lang="en-US"/>
              <a:t>Offers direct advice or prescribes solutions (e.g., coping strategies) without actively encouraging person to make his/her choices – this is also used in more confrontational approaches, but also in skills training approaches. MI elicits solutions from the client.</a:t>
            </a:r>
          </a:p>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a:ln/>
        </p:spPr>
      </p:sp>
      <p:sp>
        <p:nvSpPr>
          <p:cNvPr id="60419" name="Rectangle 3"/>
          <p:cNvSpPr>
            <a:spLocks noGrp="1"/>
          </p:cNvSpPr>
          <p:nvPr>
            <p:ph type="body" idx="1"/>
          </p:nvPr>
        </p:nvSpPr>
        <p:spPr>
          <a:noFill/>
          <a:ln/>
        </p:spPr>
        <p:txBody>
          <a:bodyPr/>
          <a:lstStyle/>
          <a:p>
            <a:r>
              <a:rPr lang="en-US"/>
              <a:t>The intervention is not MI if:</a:t>
            </a:r>
          </a:p>
          <a:p>
            <a:pPr>
              <a:buFontTx/>
              <a:buChar char="•"/>
            </a:pPr>
            <a:r>
              <a:rPr lang="en-US"/>
              <a:t>Uses authoritative/expert stance and leaves client in passive role – MI is a collaborative and eliciting approach.</a:t>
            </a:r>
          </a:p>
          <a:p>
            <a:pPr>
              <a:buFontTx/>
              <a:buChar char="•"/>
            </a:pPr>
            <a:endParaRPr lang="en-US"/>
          </a:p>
          <a:p>
            <a:pPr>
              <a:buFontTx/>
              <a:buChar char="•"/>
            </a:pPr>
            <a:r>
              <a:rPr lang="en-US"/>
              <a:t>Does most of talking or if acts as unidirectional information system – this is used in skills training approaches where the focus is on instruction/teaching coping, problem-solving etc. In MI the client does most of the talking, we are not imparting information, knowledge or even motivation, we are eliciting it from the client.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a:ln/>
        </p:spPr>
      </p:sp>
      <p:sp>
        <p:nvSpPr>
          <p:cNvPr id="61443" name="Rectangle 3"/>
          <p:cNvSpPr>
            <a:spLocks noGrp="1"/>
          </p:cNvSpPr>
          <p:nvPr>
            <p:ph type="body" idx="1"/>
          </p:nvPr>
        </p:nvSpPr>
        <p:spPr>
          <a:noFill/>
          <a:ln/>
        </p:spPr>
        <p:txBody>
          <a:bodyPr/>
          <a:lstStyle/>
          <a:p>
            <a:r>
              <a:rPr lang="en-US"/>
              <a:t>The intervention is not MI if:</a:t>
            </a:r>
          </a:p>
          <a:p>
            <a:pPr>
              <a:buFontTx/>
              <a:buChar char="•"/>
            </a:pPr>
            <a:r>
              <a:rPr lang="en-US"/>
              <a:t>Identifies and modifies maladaptive cognitions – this is generally a cognitive behavioral approach. In MI we explore and reflect perceptions without labeling or correcting them.</a:t>
            </a:r>
          </a:p>
          <a:p>
            <a:pPr>
              <a:buFontTx/>
              <a:buChar char="•"/>
            </a:pPr>
            <a:endParaRPr lang="en-US"/>
          </a:p>
          <a:p>
            <a:pPr>
              <a:buFontTx/>
              <a:buChar char="•"/>
            </a:pPr>
            <a:r>
              <a:rPr lang="en-US"/>
              <a:t>Allows the client to determine the content and direction of the counseling – in strictly client centered therapy, the therapist follows the client in a non-directive way. In MI, the counselor systematically directs the client toward motivation for change, reflection/reinforcement is used selectively.</a:t>
            </a:r>
          </a:p>
          <a:p>
            <a:pPr>
              <a:buFontTx/>
              <a:buChar char="•"/>
            </a:pPr>
            <a:endParaRPr lang="en-US"/>
          </a:p>
          <a:p>
            <a:pPr>
              <a:buFontTx/>
              <a:buChar char="•"/>
            </a:pPr>
            <a:r>
              <a:rPr lang="en-US"/>
              <a:t>Behaves in a punitive or coercive manner – MI emphasizes acceptance and non-judgment of the person. External contingencies are not used, rather the focus is on internal or intrinsic motivation.</a:t>
            </a:r>
          </a:p>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F476184-7C2B-44E2-B2CE-D30C04DCBFC5}" type="slidenum">
              <a:rPr lang="en-US" smtClean="0"/>
              <a:pPr/>
              <a:t>15</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9CA11E18-8C1F-4104-A1B2-56A312EE9AC0}" type="slidenum">
              <a:rPr lang="en-US" smtClean="0"/>
              <a:pPr/>
              <a:t>16</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D366DBC5-8ED2-4DA5-9073-E3B4E15857E0}" type="slidenum">
              <a:rPr lang="en-US" smtClean="0"/>
              <a:pPr/>
              <a:t>17</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879CDF4C-FDF4-4C12-8CAE-52942E305207}" type="slidenum">
              <a:rPr lang="en-US" smtClean="0"/>
              <a:pPr/>
              <a:t>18</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TextEdit="1"/>
          </p:cNvSpPr>
          <p:nvPr>
            <p:ph type="sldImg"/>
          </p:nvPr>
        </p:nvSpPr>
        <p:spPr>
          <a:ln/>
        </p:spPr>
      </p:sp>
      <p:sp>
        <p:nvSpPr>
          <p:cNvPr id="66563" name="Rectangle 3"/>
          <p:cNvSpPr>
            <a:spLocks noGrp="1"/>
          </p:cNvSpPr>
          <p:nvPr>
            <p:ph type="body" idx="1"/>
          </p:nvPr>
        </p:nvSpPr>
        <p:spPr>
          <a:noFill/>
          <a:ln/>
        </p:spPr>
        <p:txBody>
          <a:bodyPr/>
          <a:lstStyle/>
          <a:p>
            <a:pPr>
              <a:spcBef>
                <a:spcPct val="0"/>
              </a:spcBef>
            </a:pPr>
            <a:r>
              <a:rPr lang="en-US" dirty="0"/>
              <a:t>From a motivational interviewing perspective, the answer is ambivalence.</a:t>
            </a:r>
          </a:p>
          <a:p>
            <a:pPr>
              <a:spcBef>
                <a:spcPct val="0"/>
              </a:spcBef>
            </a:pPr>
            <a:r>
              <a:rPr lang="en-US" dirty="0"/>
              <a:t>Ambivalence simply means that although the person wants change, he or she also wants to stay the same. It is important to note that just because a person is not ready for change, this does not mean they do not </a:t>
            </a:r>
            <a:r>
              <a:rPr lang="en-US" i="1" dirty="0"/>
              <a:t>want</a:t>
            </a:r>
            <a:r>
              <a:rPr lang="en-US" dirty="0"/>
              <a:t> to change; they just </a:t>
            </a:r>
            <a:r>
              <a:rPr lang="en-US" i="1" dirty="0"/>
              <a:t>also</a:t>
            </a:r>
            <a:r>
              <a:rPr lang="en-US" dirty="0"/>
              <a:t> want to stay the same. </a:t>
            </a:r>
          </a:p>
          <a:p>
            <a:pPr>
              <a:spcBef>
                <a:spcPct val="0"/>
              </a:spcBef>
            </a:pPr>
            <a:endParaRPr lang="en-US" dirty="0"/>
          </a:p>
          <a:p>
            <a:pPr>
              <a:buFontTx/>
              <a:buChar char="•"/>
            </a:pPr>
            <a:r>
              <a:rPr lang="en-US" dirty="0"/>
              <a:t>Very few decisions in life are made with 100% certainty – most people have mixed feelings about change at least at first.</a:t>
            </a:r>
          </a:p>
          <a:p>
            <a:pPr>
              <a:buFontTx/>
              <a:buChar char="•"/>
            </a:pPr>
            <a:r>
              <a:rPr lang="en-US" i="1" dirty="0"/>
              <a:t>Ambivalence is normal</a:t>
            </a:r>
            <a:r>
              <a:rPr lang="en-US" dirty="0"/>
              <a:t> and part of the change process for everyone – rather than view ambivalence and resistance as “pathological” we need to understand that they are a normal part of the change process and work with them. Misinterpretation of ambivalence as pathological often leads to the therapist concluding that there is something wrong with the person’s judgment, knowledge base, or reasoning which then leads to the conclusion that a person needs to be educated about and persuaded to take a specific course of action, which increases resistance.</a:t>
            </a:r>
          </a:p>
          <a:p>
            <a:pPr>
              <a:buFontTx/>
              <a:buChar char="•"/>
            </a:pPr>
            <a:endParaRPr lang="en-US" dirty="0"/>
          </a:p>
          <a:p>
            <a:pPr>
              <a:spcBef>
                <a:spcPct val="0"/>
              </a:spcBef>
            </a:pPr>
            <a:r>
              <a:rPr lang="en-US" dirty="0"/>
              <a:t>A key assumption of motivational interviewing is that most people are not completely ready for change. If they were, it would be appropriate to promote skills development and other action-related tasks.</a:t>
            </a:r>
          </a:p>
          <a:p>
            <a:endParaRPr lang="en-US" dirty="0"/>
          </a:p>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a:ln/>
        </p:spPr>
      </p:sp>
      <p:sp>
        <p:nvSpPr>
          <p:cNvPr id="67587" name="Rectangle 3"/>
          <p:cNvSpPr>
            <a:spLocks noGrp="1"/>
          </p:cNvSpPr>
          <p:nvPr>
            <p:ph type="body" idx="1"/>
          </p:nvPr>
        </p:nvSpPr>
        <p:spPr>
          <a:noFill/>
          <a:ln/>
        </p:spPr>
        <p:txBody>
          <a:bodyPr/>
          <a:lstStyle/>
          <a:p>
            <a:pPr marL="228600" indent="-228600"/>
            <a:r>
              <a:rPr lang="en-US" dirty="0"/>
              <a:t>To demonstrate how this ambivalence can play out in our interactions with others we are going to do an exercise.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TextEdit="1"/>
          </p:cNvSpPr>
          <p:nvPr>
            <p:ph type="sldImg"/>
          </p:nvPr>
        </p:nvSpPr>
        <p:spPr>
          <a:ln/>
        </p:spPr>
      </p:sp>
      <p:sp>
        <p:nvSpPr>
          <p:cNvPr id="68611" name="Rectangle 3"/>
          <p:cNvSpPr>
            <a:spLocks noGrp="1"/>
          </p:cNvSpPr>
          <p:nvPr>
            <p:ph type="body" idx="1"/>
          </p:nvPr>
        </p:nvSpPr>
        <p:spPr>
          <a:xfrm>
            <a:off x="685800" y="4343400"/>
            <a:ext cx="5715000" cy="4114800"/>
          </a:xfrm>
          <a:noFill/>
          <a:ln/>
        </p:spPr>
        <p:txBody>
          <a:bodyPr/>
          <a:lstStyle/>
          <a:p>
            <a:pPr marL="228600" indent="-228600">
              <a:lnSpc>
                <a:spcPct val="80000"/>
              </a:lnSpc>
            </a:pPr>
            <a:r>
              <a:rPr lang="en-US" dirty="0"/>
              <a:t>Debrief the exercise. </a:t>
            </a:r>
          </a:p>
          <a:p>
            <a:pPr marL="228600" indent="-228600"/>
            <a:r>
              <a:rPr lang="en-US" dirty="0"/>
              <a:t>So, how does this exercise apply to motivational interviewing:</a:t>
            </a:r>
          </a:p>
          <a:p>
            <a:pPr marL="228600" indent="-228600"/>
            <a:r>
              <a:rPr lang="en-US" dirty="0"/>
              <a:t>If the counselor resists the impulse to voice the reason/argue for change but instead helps the person explore the reasons to stay the same several things typically happen:</a:t>
            </a:r>
          </a:p>
          <a:p>
            <a:pPr marL="228600" indent="-228600">
              <a:spcBef>
                <a:spcPct val="0"/>
              </a:spcBef>
            </a:pPr>
            <a:r>
              <a:rPr lang="en-US" dirty="0"/>
              <a:t>1. Person perceives that the counselor is empathetic, interested in her or him.</a:t>
            </a:r>
          </a:p>
          <a:p>
            <a:pPr marL="228600" indent="-228600">
              <a:spcBef>
                <a:spcPct val="0"/>
              </a:spcBef>
            </a:pPr>
            <a:r>
              <a:rPr lang="en-US" dirty="0"/>
              <a:t>2. The person may be surprised to find that the expected outcome of the encounter (being coerced or judged) is not occurring.</a:t>
            </a:r>
          </a:p>
          <a:p>
            <a:pPr marL="228600" indent="-228600">
              <a:spcBef>
                <a:spcPct val="0"/>
              </a:spcBef>
            </a:pPr>
            <a:r>
              <a:rPr lang="en-US" dirty="0"/>
              <a:t>3. Counselor has the opportunity to learn about the thoughts, feelings, and behavior patterns that underlie the maintenance of problem behavior or present barriers to resolution.</a:t>
            </a:r>
          </a:p>
          <a:p>
            <a:pPr marL="228600" indent="-228600">
              <a:spcBef>
                <a:spcPct val="0"/>
              </a:spcBef>
            </a:pPr>
            <a:r>
              <a:rPr lang="en-US" dirty="0"/>
              <a:t>4. If the counselor helps the client explore the many good reasons that he or she is persisting in the behavior, the client feels a reduced need to protect that side of ambivalence.</a:t>
            </a:r>
          </a:p>
          <a:p>
            <a:pPr marL="228600" indent="-228600"/>
            <a:endParaRPr lang="en-US" dirty="0"/>
          </a:p>
          <a:p>
            <a:pPr marL="228600" indent="-228600"/>
            <a:r>
              <a:rPr lang="en-US" dirty="0"/>
              <a:t>This approach to ambivalence is part of MI.</a:t>
            </a:r>
          </a:p>
          <a:p>
            <a:pPr marL="228600" indent="-228600">
              <a:lnSpc>
                <a:spcPct val="80000"/>
              </a:lnSpc>
            </a:pP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1B2BB6A-6B8C-4177-BAE7-15D9B170765A}" type="slidenum">
              <a:rPr lang="en-US" smtClean="0"/>
              <a:pPr/>
              <a:t>3</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a:ln/>
        </p:spPr>
      </p:sp>
      <p:sp>
        <p:nvSpPr>
          <p:cNvPr id="69635" name="Rectangle 3"/>
          <p:cNvSpPr>
            <a:spLocks noGrp="1"/>
          </p:cNvSpPr>
          <p:nvPr>
            <p:ph type="body" idx="1"/>
          </p:nvPr>
        </p:nvSpPr>
        <p:spPr>
          <a:noFill/>
          <a:ln/>
        </p:spPr>
        <p:txBody>
          <a:bodyPr/>
          <a:lstStyle/>
          <a:p>
            <a:pPr>
              <a:lnSpc>
                <a:spcPct val="80000"/>
              </a:lnSpc>
            </a:pP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A57E5408-9174-4163-9E86-0FE9A42D4D98}" type="slidenum">
              <a:rPr lang="en-US" smtClean="0"/>
              <a:pPr/>
              <a:t>24</a:t>
            </a:fld>
            <a:endParaRPr lang="en-US"/>
          </a:p>
        </p:txBody>
      </p:sp>
      <p:sp>
        <p:nvSpPr>
          <p:cNvPr id="7065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815" tIns="45908" rIns="91815" bIns="45908" anchor="b"/>
          <a:lstStyle/>
          <a:p>
            <a:pPr algn="r" defTabSz="915988"/>
            <a:fld id="{46E6C86C-9280-453B-9AB5-F44A1E1C00D9}" type="slidenum">
              <a:rPr lang="en-US" sz="1200"/>
              <a:pPr algn="r" defTabSz="915988"/>
              <a:t>24</a:t>
            </a:fld>
            <a:endParaRPr lang="en-US" sz="1200"/>
          </a:p>
        </p:txBody>
      </p:sp>
      <p:sp>
        <p:nvSpPr>
          <p:cNvPr id="70660" name="Rectangle 2"/>
          <p:cNvSpPr>
            <a:spLocks noGrp="1" noRot="1" noChangeAspect="1" noChangeArrowheads="1" noTextEdit="1"/>
          </p:cNvSpPr>
          <p:nvPr>
            <p:ph type="sldImg"/>
          </p:nvPr>
        </p:nvSpPr>
        <p:spPr>
          <a:ln/>
        </p:spPr>
      </p:sp>
      <p:sp>
        <p:nvSpPr>
          <p:cNvPr id="70661" name="Rectangle 3"/>
          <p:cNvSpPr>
            <a:spLocks noGrp="1" noChangeArrowheads="1"/>
          </p:cNvSpPr>
          <p:nvPr>
            <p:ph type="body" idx="1"/>
          </p:nvPr>
        </p:nvSpPr>
        <p:spPr>
          <a:xfrm>
            <a:off x="685800" y="4343400"/>
            <a:ext cx="5486400" cy="4114800"/>
          </a:xfrm>
          <a:noFill/>
          <a:ln/>
        </p:spPr>
        <p:txBody>
          <a:bodyPr lIns="91815" tIns="45908" rIns="91815" bIns="45908"/>
          <a:lstStyle/>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B331DD9-2A6F-4077-9A75-14181456897E}" type="slidenum">
              <a:rPr lang="en-US" smtClean="0"/>
              <a:pPr/>
              <a:t>25</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588AF7F-0A6E-4EB6-A925-4C489E94AB89}" type="slidenum">
              <a:rPr lang="en-US" smtClean="0"/>
              <a:pPr/>
              <a:t>26</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D2B6021-51C6-4DDE-A31E-B01387D7F4D2}" type="slidenum">
              <a:rPr lang="en-US" smtClean="0"/>
              <a:pPr/>
              <a:t>27</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z="900">
              <a:latin typeface="Arial Unicode MS" pitchFamily="34" charset="-128"/>
            </a:endParaRPr>
          </a:p>
          <a:p>
            <a:pPr eaLnBrk="1" hangingPunct="1"/>
            <a:endParaRPr lang="en-US" sz="900" b="1">
              <a:latin typeface="Arial Unicode MS" pitchFamily="34" charset="-128"/>
            </a:endParaRPr>
          </a:p>
          <a:p>
            <a:pPr eaLnBrk="1" hangingPunct="1"/>
            <a:endParaRPr lang="en-US">
              <a:latin typeface="Times New Roman"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E6E7943-5C09-49BA-A0C7-C8470F97F68F}" type="slidenum">
              <a:rPr lang="en-US" smtClean="0"/>
              <a:pPr/>
              <a:t>28</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latin typeface="Times New Roman"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BFA0B993-436D-42D0-8A68-47B70D18A9ED}" type="slidenum">
              <a:rPr lang="en-US" smtClean="0"/>
              <a:pPr/>
              <a:t>29</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buFont typeface="Wingdings" pitchFamily="2" charset="2"/>
              <a:buNone/>
            </a:pPr>
            <a:endParaRPr lang="en-US" sz="800" b="1">
              <a:latin typeface="Arial Unicode MS"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432F75B6-6B2D-4605-A56E-DD95399E3061}" type="slidenum">
              <a:rPr lang="en-US" smtClean="0"/>
              <a:pPr/>
              <a:t>30</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latin typeface="Times New Roman"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2EDF8ECA-C2E8-4437-8C92-8404077758FD}" type="slidenum">
              <a:rPr lang="en-US" smtClean="0"/>
              <a:pPr/>
              <a:t>31</a:t>
            </a:fld>
            <a:endParaRPr lang="en-US"/>
          </a:p>
        </p:txBody>
      </p:sp>
      <p:sp>
        <p:nvSpPr>
          <p:cNvPr id="716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815" tIns="45908" rIns="91815" bIns="45908" anchor="b"/>
          <a:lstStyle/>
          <a:p>
            <a:pPr algn="r" defTabSz="915988"/>
            <a:fld id="{067CB621-DBA8-4119-B886-E3934D2B6DCA}" type="slidenum">
              <a:rPr lang="en-US" sz="1200"/>
              <a:pPr algn="r" defTabSz="915988"/>
              <a:t>31</a:t>
            </a:fld>
            <a:endParaRPr lang="en-US" sz="1200"/>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xfrm>
            <a:off x="685800" y="4343400"/>
            <a:ext cx="5486400" cy="4114800"/>
          </a:xfrm>
          <a:noFill/>
          <a:ln/>
        </p:spPr>
        <p:txBody>
          <a:bodyPr lIns="91815" tIns="45908" rIns="91815" bIns="45908"/>
          <a:lstStyle/>
          <a:p>
            <a:pPr eaLnBrk="1" hangingPunct="1"/>
            <a:r>
              <a:rPr lang="en-US"/>
              <a:t>How important is it for you to learn about motivational interviewing?</a:t>
            </a:r>
          </a:p>
          <a:p>
            <a:pPr eaLnBrk="1" hangingPunct="1"/>
            <a:r>
              <a:rPr lang="en-US"/>
              <a:t>How confident are you that you can learn motivational interviewing?</a:t>
            </a:r>
          </a:p>
          <a:p>
            <a:pPr eaLnBrk="1" hangingPunct="1"/>
            <a:r>
              <a:rPr lang="en-US"/>
              <a:t>How ready are you at this point to do some of these things in your practice?</a:t>
            </a:r>
          </a:p>
          <a:p>
            <a:pPr eaLnBrk="1" hangingPunct="1"/>
            <a:r>
              <a:rPr lang="en-US"/>
              <a:t>Look at graphical line representation of ruler in Stage of change group book</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AF522041-8987-43AE-9C0E-094E9585C9AB}" type="slidenum">
              <a:rPr lang="en-US" smtClean="0"/>
              <a:pPr/>
              <a:t>32</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BD89243-AE78-4023-8CEA-1D1BD4AAA509}" type="slidenum">
              <a:rPr lang="en-US" smtClean="0"/>
              <a:pPr/>
              <a:t>5</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9E46C59E-B204-4B67-AF7E-BD04112C1CA6}" type="slidenum">
              <a:rPr lang="en-US" smtClean="0"/>
              <a:pPr/>
              <a:t>33</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F55BF9E4-CD31-45D4-8661-B0697FFCD0F4}" type="slidenum">
              <a:rPr lang="en-US" smtClean="0"/>
              <a:pPr/>
              <a:t>34</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842F530-2FBD-4B4D-B515-A630E60CA9EF}" type="slidenum">
              <a:rPr lang="en-US" smtClean="0"/>
              <a:pPr/>
              <a:t>35</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E6819875-D75F-4ED7-8BDF-3C3E2BB08213}" type="slidenum">
              <a:rPr lang="en-US" smtClean="0"/>
              <a:pPr/>
              <a:t>36</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C5A38C2A-2558-4B82-8C69-4D148271B74C}" type="slidenum">
              <a:rPr lang="en-US" smtClean="0"/>
              <a:pPr/>
              <a:t>37</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BEE94C2E-0168-4442-ADD7-B4F04B23C833}" type="slidenum">
              <a:rPr lang="en-US" smtClean="0"/>
              <a:pPr/>
              <a:t>38</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90564DB3-64EC-4DD8-8B94-440ED1766B37}" type="slidenum">
              <a:rPr lang="en-US" smtClean="0"/>
              <a:pPr/>
              <a:t>39</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85382ACA-3717-4D65-9CCC-D84460181F1F}" type="slidenum">
              <a:rPr lang="en-US" smtClean="0"/>
              <a:pPr/>
              <a:t>40</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US" dirty="0"/>
              <a:t>Main component behind motivational interviewing is the idea of developing discrepancy. By enhancing the client’s consciousness of the discrepancies between where they are at and where they would like to be with regard to their behaviors and self image one can instigate change. This can also be done by using reflection to raise the individuals awareness of the negative consequences of their behavior. The idea here is to reflect and enhance the dissonance in the clients actions so that they will want to change their behavior to be more in line with how they see themselves.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553EEA73-F988-495E-B942-69B6DFDB06B8}" type="slidenum">
              <a:rPr lang="en-US" smtClean="0"/>
              <a:pPr/>
              <a:t>42</a:t>
            </a:fld>
            <a:endParaRPr 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en-US" dirty="0"/>
              <a:t>These Cases are for class examples or student</a:t>
            </a:r>
            <a:r>
              <a:rPr lang="en-US" baseline="0" dirty="0"/>
              <a:t> role plays. What would be a MI consistent response to each scenario?</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AB05936E-6A0D-4169-B3CE-81A7A08D7FC1}" type="slidenum">
              <a:rPr lang="en-US" smtClean="0"/>
              <a:pPr/>
              <a:t>43</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These Cases are for class examples or student</a:t>
            </a:r>
            <a:r>
              <a:rPr lang="en-US" baseline="0" dirty="0"/>
              <a:t> role plays. What would be a MI consistent response to each scenario?</a:t>
            </a:r>
          </a:p>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7D6981D-87DD-4DD1-8F36-D621A4BD1E8C}" type="slidenum">
              <a:rPr lang="en-US" smtClean="0"/>
              <a:pPr/>
              <a:t>6</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9C96860-9CAD-4328-A9D3-6173D52AC32C}" type="slidenum">
              <a:rPr lang="en-US" smtClean="0"/>
              <a:pPr/>
              <a:t>44</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dirty="0"/>
              <a:t>These Cases are for class examples or student</a:t>
            </a:r>
            <a:r>
              <a:rPr lang="en-US" baseline="0" dirty="0"/>
              <a:t> role plays. What would be a MI consistent response to each scenario?</a:t>
            </a:r>
          </a:p>
          <a:p>
            <a:pPr eaLnBrk="1" hangingPunct="1"/>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13E3EF58-2376-49B6-9015-3E474EE9A9FE}" type="slidenum">
              <a:rPr lang="en-US" smtClean="0"/>
              <a:pPr/>
              <a:t>45</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6CF4FB31-45FB-4B46-BC23-9238DABBA033}" type="slidenum">
              <a:rPr lang="en-US" smtClean="0"/>
              <a:pPr/>
              <a:t>46</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E1E95EAE-6F16-4651-99B9-400E67E8ABE2}" type="slidenum">
              <a:rPr lang="en-US" smtClean="0"/>
              <a:pPr/>
              <a:t>47</a:t>
            </a:fld>
            <a:endParaRPr 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D20D77F7-9FDD-4128-A3EA-7F0642F54D58}" type="slidenum">
              <a:rPr lang="en-US" smtClean="0"/>
              <a:pPr/>
              <a:t>48</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a:ln/>
        </p:spPr>
      </p:sp>
      <p:sp>
        <p:nvSpPr>
          <p:cNvPr id="54275" name="Rectangle 3"/>
          <p:cNvSpPr>
            <a:spLocks noGrp="1"/>
          </p:cNvSpPr>
          <p:nvPr>
            <p:ph type="body" idx="1"/>
          </p:nvPr>
        </p:nvSpPr>
        <p:spPr>
          <a:xfrm>
            <a:off x="533400" y="4267200"/>
            <a:ext cx="5867400" cy="4800600"/>
          </a:xfrm>
          <a:noFill/>
          <a:ln/>
        </p:spPr>
        <p:txBody>
          <a:bodyPr/>
          <a:lstStyle/>
          <a:p>
            <a:pPr marL="228600" indent="-228600">
              <a:lnSpc>
                <a:spcPct val="80000"/>
              </a:lnSpc>
            </a:pPr>
            <a:r>
              <a:rPr lang="en-US" sz="900" b="1" dirty="0"/>
              <a:t>Until a person is motivated to change, there is not much we can do – False – </a:t>
            </a:r>
            <a:r>
              <a:rPr lang="en-US" sz="900" dirty="0"/>
              <a:t>motivation is accessible and can be modified or enhanced at many points in the change process. Clients may not have to "hit bottom" or experience terrible, irreparable consequences of their behaviors to become aware of the need for change. Clinicians and others can access and enhance a person's motivation to change well before extensive damage is done to health, relationships, reputation, or self-image. </a:t>
            </a:r>
          </a:p>
          <a:p>
            <a:pPr marL="228600" indent="-228600">
              <a:lnSpc>
                <a:spcPct val="80000"/>
              </a:lnSpc>
            </a:pPr>
            <a:endParaRPr lang="en-US" sz="900" dirty="0"/>
          </a:p>
          <a:p>
            <a:pPr marL="228600" indent="-228600">
              <a:lnSpc>
                <a:spcPct val="80000"/>
              </a:lnSpc>
            </a:pPr>
            <a:r>
              <a:rPr lang="en-US" sz="900" b="1" dirty="0"/>
              <a:t>It usually takes a significant crisis (“hitting bottom”) to motivate a person to change – False – </a:t>
            </a:r>
            <a:r>
              <a:rPr lang="en-US" sz="900" dirty="0"/>
              <a:t>Sometimes this is how it happens, BUT clients do not have to "hit bottom" or experience irreparable consequences of their behaviors to become aware of the need for change. Clinicians and others can access and enhance a person's motivation to change well before extensive damage is done to health, relationships, reputation, or self-image. There are </a:t>
            </a:r>
            <a:r>
              <a:rPr lang="en-US" sz="900" b="1" dirty="0"/>
              <a:t> </a:t>
            </a:r>
            <a:r>
              <a:rPr lang="en-US" sz="900" dirty="0"/>
              <a:t>several types of experiences that may have effects, either increasing or decreasing motivation. Experiences such as: </a:t>
            </a:r>
          </a:p>
          <a:p>
            <a:pPr marL="685800" lvl="1" indent="-228600">
              <a:lnSpc>
                <a:spcPct val="80000"/>
              </a:lnSpc>
              <a:buFontTx/>
              <a:buChar char="•"/>
            </a:pPr>
            <a:r>
              <a:rPr lang="en-US" sz="800" i="1" dirty="0"/>
              <a:t>Distress levels: </a:t>
            </a:r>
            <a:r>
              <a:rPr lang="en-US" sz="800" dirty="0"/>
              <a:t>e.g., increased anxiety about the problem.</a:t>
            </a:r>
          </a:p>
          <a:p>
            <a:pPr marL="685800" lvl="1" indent="-228600">
              <a:lnSpc>
                <a:spcPct val="80000"/>
              </a:lnSpc>
              <a:buFontTx/>
              <a:buChar char="•"/>
            </a:pPr>
            <a:r>
              <a:rPr lang="en-US" sz="800" i="1" dirty="0"/>
              <a:t>Critical life events:</a:t>
            </a:r>
            <a:r>
              <a:rPr lang="en-US" sz="800" dirty="0"/>
              <a:t> e.g., spiritual inspiration/religious conversion through traumatic accidents or severe illnesses, deaths of loved ones, being fired, becoming pregnant, or getting married.</a:t>
            </a:r>
          </a:p>
          <a:p>
            <a:pPr marL="685800" lvl="1" indent="-228600">
              <a:lnSpc>
                <a:spcPct val="80000"/>
              </a:lnSpc>
              <a:buFontTx/>
              <a:buChar char="•"/>
            </a:pPr>
            <a:r>
              <a:rPr lang="en-US" sz="800" i="1" dirty="0"/>
              <a:t>Cognitive evaluation or appraisal</a:t>
            </a:r>
            <a:r>
              <a:rPr lang="en-US" sz="800" dirty="0"/>
              <a:t>, of the impact of substances in one’s life, can lead to change. This weighing of the pros and cons of substance use accounts for 30 to 60 percent of the changes reported in natural recovery studies.</a:t>
            </a:r>
          </a:p>
          <a:p>
            <a:pPr marL="685800" lvl="1" indent="-228600">
              <a:lnSpc>
                <a:spcPct val="80000"/>
              </a:lnSpc>
              <a:buFontTx/>
              <a:buChar char="•"/>
            </a:pPr>
            <a:r>
              <a:rPr lang="en-US" sz="800" i="1" dirty="0"/>
              <a:t>Recognizing negative consequences</a:t>
            </a:r>
            <a:r>
              <a:rPr lang="en-US" sz="800" dirty="0"/>
              <a:t> and the harm or hurt one has inflicted on others or oneself helps motivate some people to change. Helping clients see the connection between substance use and adverse consequences to themselves or others is an important motivational strategy. </a:t>
            </a:r>
          </a:p>
          <a:p>
            <a:pPr marL="685800" lvl="1" indent="-228600">
              <a:lnSpc>
                <a:spcPct val="80000"/>
              </a:lnSpc>
              <a:buFontTx/>
              <a:buChar char="•"/>
            </a:pPr>
            <a:r>
              <a:rPr lang="en-US" sz="800" i="1" dirty="0"/>
              <a:t>Positive and negative external incentives:</a:t>
            </a:r>
            <a:r>
              <a:rPr lang="en-US" sz="800" dirty="0"/>
              <a:t> Supportive and empathic friends, rewards, or coercion of various types may stimulate motivation for change.</a:t>
            </a:r>
          </a:p>
          <a:p>
            <a:pPr marL="228600" indent="-228600">
              <a:lnSpc>
                <a:spcPct val="80000"/>
              </a:lnSpc>
            </a:pPr>
            <a:endParaRPr lang="en-US" sz="800" dirty="0"/>
          </a:p>
          <a:p>
            <a:pPr marL="228600" indent="-228600">
              <a:lnSpc>
                <a:spcPct val="80000"/>
              </a:lnSpc>
            </a:pPr>
            <a:r>
              <a:rPr lang="en-US" sz="900" b="1" dirty="0"/>
              <a:t>Motivation is influenced by human connections</a:t>
            </a:r>
            <a:r>
              <a:rPr lang="en-US" sz="900" dirty="0"/>
              <a:t> </a:t>
            </a:r>
            <a:r>
              <a:rPr lang="en-US" sz="900" b="1" dirty="0"/>
              <a:t>– True – </a:t>
            </a:r>
            <a:r>
              <a:rPr lang="en-US" sz="900" dirty="0"/>
              <a:t>Motivation belongs to one person, yet it can be understood to result from the interactions between the individual and other people or environmental factors. A person’s readiness for change fluctuates over time and depends a lot on the situation; it is not a static personal attribute. Motivation can vacillate between conflicting objectives. Motivation also varies in intensity, faltering in response to doubts and increasing as these are resolved. Motivation to change can be strongly influenced by family, friends, emotions, and community support. </a:t>
            </a:r>
          </a:p>
          <a:p>
            <a:pPr marL="228600" indent="-228600">
              <a:lnSpc>
                <a:spcPct val="80000"/>
              </a:lnSpc>
            </a:pPr>
            <a:endParaRPr lang="en-US" sz="900" dirty="0"/>
          </a:p>
          <a:p>
            <a:pPr marL="228600" indent="-228600">
              <a:lnSpc>
                <a:spcPct val="80000"/>
              </a:lnSpc>
            </a:pPr>
            <a:r>
              <a:rPr lang="en-US" sz="900" b="1" dirty="0"/>
              <a:t>Resistance to change arises from deep-seated defense mechanisms – False – </a:t>
            </a:r>
            <a:r>
              <a:rPr lang="en-US" sz="900" dirty="0"/>
              <a:t>Denial, rationalization, resistance, and arguing, as assertions of personal freedom, are common defense mechanisms that many people use instinctively to protect themselves emotionally. When clients are labeled pejoratively as </a:t>
            </a:r>
            <a:r>
              <a:rPr lang="en-US" sz="900" i="1" dirty="0"/>
              <a:t>alcoholic</a:t>
            </a:r>
            <a:r>
              <a:rPr lang="en-US" sz="900" dirty="0"/>
              <a:t> or </a:t>
            </a:r>
            <a:r>
              <a:rPr lang="en-US" sz="900" i="1" dirty="0"/>
              <a:t>manipulative </a:t>
            </a:r>
            <a:r>
              <a:rPr lang="en-US" sz="900" dirty="0"/>
              <a:t>or </a:t>
            </a:r>
            <a:r>
              <a:rPr lang="en-US" sz="900" i="1" dirty="0"/>
              <a:t>resistant</a:t>
            </a:r>
            <a:r>
              <a:rPr lang="en-US" sz="900" dirty="0"/>
              <a:t>, given no voice in selecting treatment goals, or directed authoritatively to do or not to do something, the result is a predictable--and quite normal--response of defiance. Additionally, </a:t>
            </a:r>
            <a:r>
              <a:rPr lang="en-US" sz="900" b="1" dirty="0"/>
              <a:t>ambivalence is normal</a:t>
            </a:r>
            <a:r>
              <a:rPr lang="en-US" sz="900" dirty="0"/>
              <a:t>.</a:t>
            </a:r>
          </a:p>
          <a:p>
            <a:pPr marL="228600" indent="-228600">
              <a:lnSpc>
                <a:spcPct val="80000"/>
              </a:lnSpc>
            </a:pPr>
            <a:endParaRPr lang="en-US" sz="9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a:ln/>
        </p:spPr>
      </p:sp>
      <p:sp>
        <p:nvSpPr>
          <p:cNvPr id="55299" name="Rectangle 3"/>
          <p:cNvSpPr>
            <a:spLocks noGrp="1"/>
          </p:cNvSpPr>
          <p:nvPr>
            <p:ph type="body" idx="1"/>
          </p:nvPr>
        </p:nvSpPr>
        <p:spPr>
          <a:noFill/>
          <a:ln/>
        </p:spPr>
        <p:txBody>
          <a:bodyPr/>
          <a:lstStyle/>
          <a:p>
            <a:pPr marL="228600" indent="-228600">
              <a:lnSpc>
                <a:spcPct val="90000"/>
              </a:lnSpc>
            </a:pPr>
            <a:r>
              <a:rPr lang="en-US" b="1" dirty="0"/>
              <a:t>People choose whether or not they will change – ultimately True – </a:t>
            </a:r>
            <a:r>
              <a:rPr lang="en-US" dirty="0"/>
              <a:t>Although change is the responsibility of the client and many people change their excessive substance-using behavior on their own without therapeutic intervention</a:t>
            </a:r>
            <a:r>
              <a:rPr lang="en-US" dirty="0">
                <a:hlinkClick r:id="rId3"/>
              </a:rPr>
              <a:t>,</a:t>
            </a:r>
            <a:r>
              <a:rPr lang="en-US" dirty="0"/>
              <a:t> you can enhance your client's motivation for beneficial change at each stage of the change process. </a:t>
            </a:r>
          </a:p>
          <a:p>
            <a:pPr marL="228600" indent="-228600">
              <a:lnSpc>
                <a:spcPct val="90000"/>
              </a:lnSpc>
            </a:pPr>
            <a:endParaRPr lang="en-US" dirty="0"/>
          </a:p>
          <a:p>
            <a:pPr marL="228600" indent="-228600">
              <a:lnSpc>
                <a:spcPct val="90000"/>
              </a:lnSpc>
            </a:pPr>
            <a:r>
              <a:rPr lang="en-US" b="1" dirty="0"/>
              <a:t>Readiness for change involves a  balancing of “pros” and “cons” – True – </a:t>
            </a:r>
            <a:r>
              <a:rPr lang="en-US" dirty="0"/>
              <a:t>Ambivalence needs to be resolved before the change can progress.</a:t>
            </a:r>
          </a:p>
          <a:p>
            <a:pPr marL="228600" indent="-228600">
              <a:lnSpc>
                <a:spcPct val="90000"/>
              </a:lnSpc>
            </a:pPr>
            <a:endParaRPr lang="en-US" dirty="0"/>
          </a:p>
          <a:p>
            <a:pPr marL="228600" indent="-228600">
              <a:lnSpc>
                <a:spcPct val="90000"/>
              </a:lnSpc>
            </a:pPr>
            <a:r>
              <a:rPr lang="en-US" b="1" dirty="0"/>
              <a:t>Creating motivation for change usually requires confrontation – False – </a:t>
            </a:r>
            <a:r>
              <a:rPr lang="en-US" dirty="0"/>
              <a:t>confrontation may promote resistance rather than motivation to change or cooperate. Research suggests that the more frequently clinicians use adversarial confrontational techniques with substance-using clients, the less likely clients will change. </a:t>
            </a:r>
          </a:p>
          <a:p>
            <a:pPr marL="228600" indent="-228600">
              <a:lnSpc>
                <a:spcPct val="90000"/>
              </a:lnSpc>
            </a:pPr>
            <a:endParaRPr lang="en-US" dirty="0"/>
          </a:p>
          <a:p>
            <a:pPr marL="228600" indent="-228600">
              <a:lnSpc>
                <a:spcPct val="90000"/>
              </a:lnSpc>
            </a:pPr>
            <a:r>
              <a:rPr lang="en-US" b="1" dirty="0"/>
              <a:t>Denial is not a client problem, it is a therapist skill problem – True – </a:t>
            </a:r>
            <a:r>
              <a:rPr lang="en-US" dirty="0"/>
              <a:t>MI views denial and resistance as behaviors evoked by environmental conditions, not as traits characteristic of substance abusers.  A direct comparison of counselor styles suggested that a confrontational and directive approach may precipitate more immediate client resistance and, ultimately, poorer outcomes than a client-centered, supportive, and empathic style that uses reflective listening and gentle persuasion. </a:t>
            </a:r>
          </a:p>
          <a:p>
            <a:pPr marL="228600" indent="-228600">
              <a:lnSpc>
                <a:spcPct val="90000"/>
              </a:lnSpc>
            </a:pPr>
            <a:endParaRPr lang="en-US" dirty="0"/>
          </a:p>
          <a:p>
            <a:pPr marL="228600" indent="-228600">
              <a:lnSpc>
                <a:spcPct val="90000"/>
              </a:lnSpc>
            </a:pP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9DD8ECF-19EB-4B5E-B448-7BA86336B088}" type="slidenum">
              <a:rPr lang="en-US" smtClean="0"/>
              <a:pPr/>
              <a:t>9</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2B1FF22-83D8-44F9-973A-1E01CA0074DA}" type="slidenum">
              <a:rPr lang="en-US" smtClean="0"/>
              <a:pPr/>
              <a:t>10</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a:ln/>
        </p:spPr>
      </p:sp>
      <p:sp>
        <p:nvSpPr>
          <p:cNvPr id="58371" name="Rectangle 3"/>
          <p:cNvSpPr>
            <a:spLocks noGrp="1"/>
          </p:cNvSpPr>
          <p:nvPr>
            <p:ph type="body" idx="1"/>
          </p:nvPr>
        </p:nvSpPr>
        <p:spPr>
          <a:noFill/>
          <a:ln/>
        </p:spPr>
        <p:txBody>
          <a:bodyPr/>
          <a:lstStyle/>
          <a:p>
            <a:r>
              <a:rPr lang="en-US"/>
              <a:t>The righting reflex and responses that follow (advise, teach, persuade) are not necessarily bad responses, they are just misfit to the problem of unresolved ambivalence and resistance.</a:t>
            </a:r>
          </a:p>
          <a:p>
            <a:endParaRPr lang="en-US"/>
          </a:p>
          <a:p>
            <a:r>
              <a:rPr lang="en-US"/>
              <a:t>Some things we might hear ourselves say if following the righting reflex include:</a:t>
            </a:r>
          </a:p>
          <a:p>
            <a:pPr lvl="1">
              <a:buFontTx/>
              <a:buChar char="•"/>
            </a:pPr>
            <a:r>
              <a:rPr lang="en-US"/>
              <a:t>Why don’t you want to change?</a:t>
            </a:r>
          </a:p>
          <a:p>
            <a:pPr lvl="1">
              <a:buFontTx/>
              <a:buChar char="•"/>
            </a:pPr>
            <a:r>
              <a:rPr lang="en-US"/>
              <a:t>Why don’t you try… ? – and when we hear, “yes, but…”</a:t>
            </a:r>
          </a:p>
          <a:p>
            <a:pPr lvl="2">
              <a:buFontTx/>
              <a:buChar char="•"/>
            </a:pPr>
            <a:r>
              <a:rPr lang="en-US"/>
              <a:t>Okay then, how about…</a:t>
            </a:r>
          </a:p>
          <a:p>
            <a:pPr lvl="1">
              <a:buFontTx/>
              <a:buChar char="•"/>
            </a:pPr>
            <a:r>
              <a:rPr lang="en-US"/>
              <a:t>What makes you think you are not at risk?</a:t>
            </a:r>
          </a:p>
          <a:p>
            <a:pPr lvl="1">
              <a:buFontTx/>
              <a:buChar char="•"/>
            </a:pPr>
            <a:r>
              <a:rPr lang="en-US"/>
              <a:t>How can you tell me you don’t have a problem?</a:t>
            </a:r>
          </a:p>
          <a:p>
            <a:pPr>
              <a:buFontTx/>
              <a:buChar char="•"/>
            </a:pPr>
            <a:endParaRPr lang="en-US"/>
          </a:p>
          <a:p>
            <a:r>
              <a:rPr lang="en-US"/>
              <a:t>The righting reflex is not MI.</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FBCEF4C1-1590-4E53-9491-D96DE2A29345}" type="datetimeFigureOut">
              <a:rPr lang="en-US"/>
              <a:pPr>
                <a:defRPr/>
              </a:pPr>
              <a:t>3/14/2017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EA8C785-40CB-48FA-B6CD-C02CB6292FF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6586538" y="612775"/>
            <a:ext cx="957262" cy="457200"/>
          </a:xfrm>
          <a:prstGeom prst="rect">
            <a:avLst/>
          </a:prstGeom>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5257800" y="612775"/>
            <a:ext cx="1325563" cy="457200"/>
          </a:xfrm>
          <a:prstGeom prst="rect">
            <a:avLst/>
          </a:prstGeom>
        </p:spPr>
        <p:txBody>
          <a:bodyPr/>
          <a:lstStyle>
            <a:lvl1pPr>
              <a:defRPr/>
            </a:lvl1pPr>
          </a:lstStyle>
          <a:p>
            <a:pPr>
              <a:defRPr/>
            </a:pPr>
            <a:r>
              <a:rPr lang="en-US"/>
              <a:t>www.jonathanfader.com</a:t>
            </a:r>
          </a:p>
        </p:txBody>
      </p:sp>
      <p:sp>
        <p:nvSpPr>
          <p:cNvPr id="7" name="Slide Number Placeholder 6"/>
          <p:cNvSpPr>
            <a:spLocks noGrp="1" noChangeArrowheads="1"/>
          </p:cNvSpPr>
          <p:nvPr>
            <p:ph type="sldNum" sz="quarter" idx="12"/>
          </p:nvPr>
        </p:nvSpPr>
        <p:spPr>
          <a:xfrm>
            <a:off x="8174038" y="1588"/>
            <a:ext cx="762000" cy="366712"/>
          </a:xfrm>
          <a:prstGeom prst="rect">
            <a:avLst/>
          </a:prstGeom>
        </p:spPr>
        <p:txBody>
          <a:bodyPr/>
          <a:lstStyle>
            <a:lvl1pPr>
              <a:defRPr/>
            </a:lvl1pPr>
          </a:lstStyle>
          <a:p>
            <a:pPr>
              <a:defRPr/>
            </a:pPr>
            <a:fld id="{6C379027-8E57-47D2-AE86-5F1477E3718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4" r:id="rId12"/>
    <p:sldLayoutId id="2147483685" r:id="rId13"/>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971800"/>
            <a:ext cx="7772400" cy="1143000"/>
          </a:xfrm>
        </p:spPr>
        <p:txBody>
          <a:bodyPr/>
          <a:lstStyle/>
          <a:p>
            <a:r>
              <a:rPr lang="en-US" b="1" dirty="0"/>
              <a:t>Motivational Interviewing Overview</a:t>
            </a:r>
            <a:br>
              <a:rPr lang="en-US" b="1" dirty="0"/>
            </a:br>
            <a:endParaRPr lang="en-US" dirty="0"/>
          </a:p>
        </p:txBody>
      </p:sp>
      <p:sp>
        <p:nvSpPr>
          <p:cNvPr id="7172" name="Subtitle 4"/>
          <p:cNvSpPr>
            <a:spLocks noGrp="1"/>
          </p:cNvSpPr>
          <p:nvPr>
            <p:ph type="subTitle" idx="1"/>
          </p:nvPr>
        </p:nvSpPr>
        <p:spPr/>
        <p:txBody>
          <a:bodyPr/>
          <a:lstStyle/>
          <a:p>
            <a:r>
              <a:rPr lang="en-US" dirty="0"/>
              <a:t>Module 12</a:t>
            </a:r>
          </a:p>
          <a:p>
            <a:r>
              <a:rPr lang="en-US" dirty="0"/>
              <a:t>Blake Beecher, PhD</a:t>
            </a:r>
          </a:p>
          <a:p>
            <a:r>
              <a:rPr lang="en-US" dirty="0"/>
              <a:t>Eastern Washington University</a:t>
            </a:r>
          </a:p>
          <a:p>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sz="4800" dirty="0">
                <a:solidFill>
                  <a:schemeClr val="tx1"/>
                </a:solidFill>
                <a:latin typeface="+mn-lt"/>
              </a:rPr>
              <a:t>Readiness for What?</a:t>
            </a:r>
          </a:p>
        </p:txBody>
      </p:sp>
      <p:sp>
        <p:nvSpPr>
          <p:cNvPr id="15363" name="Rectangle 3"/>
          <p:cNvSpPr>
            <a:spLocks noGrp="1" noChangeArrowheads="1"/>
          </p:cNvSpPr>
          <p:nvPr>
            <p:ph idx="1"/>
          </p:nvPr>
        </p:nvSpPr>
        <p:spPr/>
        <p:txBody>
          <a:bodyPr/>
          <a:lstStyle/>
          <a:p>
            <a:pPr eaLnBrk="1" hangingPunct="1"/>
            <a:r>
              <a:rPr lang="en-US" sz="3600" dirty="0"/>
              <a:t>Rather than asking: “Why isn’t this person motivated?” </a:t>
            </a:r>
          </a:p>
          <a:p>
            <a:pPr eaLnBrk="1" hangingPunct="1"/>
            <a:endParaRPr lang="en-US" sz="3600" dirty="0"/>
          </a:p>
          <a:p>
            <a:pPr eaLnBrk="1" hangingPunct="1"/>
            <a:r>
              <a:rPr lang="en-US" sz="3600" dirty="0"/>
              <a:t>Ask: “What is this person motivated for?”</a:t>
            </a:r>
          </a:p>
          <a:p>
            <a:pPr eaLnBrk="1" hangingPunct="1"/>
            <a:r>
              <a:rPr lang="en-US" sz="3600" dirty="0"/>
              <a:t>Potential Pitfall: Assuming you know.</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914400"/>
            <a:ext cx="8229600" cy="1066800"/>
          </a:xfrm>
        </p:spPr>
        <p:txBody>
          <a:bodyPr/>
          <a:lstStyle/>
          <a:p>
            <a:pPr eaLnBrk="1" hangingPunct="1">
              <a:defRPr/>
            </a:pPr>
            <a:r>
              <a:rPr lang="en-US" sz="3600" dirty="0">
                <a:latin typeface="+mn-lt"/>
              </a:rPr>
              <a:t>The Righting Reflex: </a:t>
            </a:r>
            <a:br>
              <a:rPr lang="en-US" sz="3600" dirty="0">
                <a:latin typeface="+mn-lt"/>
              </a:rPr>
            </a:br>
            <a:r>
              <a:rPr lang="en-US" sz="3600" dirty="0">
                <a:latin typeface="+mn-lt"/>
              </a:rPr>
              <a:t>NOT Motivational Interviewing</a:t>
            </a:r>
          </a:p>
        </p:txBody>
      </p:sp>
      <p:sp>
        <p:nvSpPr>
          <p:cNvPr id="16387" name="Rectangle 3"/>
          <p:cNvSpPr>
            <a:spLocks noGrp="1" noChangeArrowheads="1"/>
          </p:cNvSpPr>
          <p:nvPr>
            <p:ph type="body" idx="1"/>
          </p:nvPr>
        </p:nvSpPr>
        <p:spPr>
          <a:xfrm>
            <a:off x="609600" y="2057400"/>
            <a:ext cx="8229600" cy="3581400"/>
          </a:xfrm>
        </p:spPr>
        <p:txBody>
          <a:bodyPr/>
          <a:lstStyle/>
          <a:p>
            <a:pPr eaLnBrk="1" hangingPunct="1">
              <a:buFontTx/>
              <a:buNone/>
            </a:pPr>
            <a:r>
              <a:rPr lang="en-US" sz="2800" dirty="0"/>
              <a:t>If following the righting instinct, you will ineffectively ask:</a:t>
            </a:r>
          </a:p>
          <a:p>
            <a:pPr eaLnBrk="1" hangingPunct="1"/>
            <a:r>
              <a:rPr lang="en-US" sz="2800" dirty="0"/>
              <a:t>Why don’t you want to change?</a:t>
            </a:r>
          </a:p>
          <a:p>
            <a:pPr eaLnBrk="1" hangingPunct="1"/>
            <a:r>
              <a:rPr lang="en-US" sz="2800" dirty="0"/>
              <a:t>Why don’t you try… ?</a:t>
            </a:r>
          </a:p>
          <a:p>
            <a:pPr lvl="1" eaLnBrk="1" hangingPunct="1"/>
            <a:r>
              <a:rPr lang="en-US" sz="2800" dirty="0"/>
              <a:t>Okay then, how about…</a:t>
            </a:r>
          </a:p>
          <a:p>
            <a:pPr eaLnBrk="1" hangingPunct="1"/>
            <a:r>
              <a:rPr lang="en-US" sz="2800" dirty="0"/>
              <a:t>What makes you think you are not at risk?</a:t>
            </a:r>
          </a:p>
          <a:p>
            <a:pPr eaLnBrk="1" hangingPunct="1"/>
            <a:r>
              <a:rPr lang="en-US" sz="2800" dirty="0"/>
              <a:t>How can you tell me you don’t have a problem?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z="4000" u="sng" dirty="0">
                <a:latin typeface="+mn-lt"/>
              </a:rPr>
              <a:t>NOT</a:t>
            </a:r>
            <a:r>
              <a:rPr lang="en-US" sz="4000" dirty="0">
                <a:latin typeface="+mn-lt"/>
              </a:rPr>
              <a:t> Motivational Interviewing</a:t>
            </a:r>
          </a:p>
        </p:txBody>
      </p:sp>
      <p:sp>
        <p:nvSpPr>
          <p:cNvPr id="17411" name="Rectangle 3"/>
          <p:cNvSpPr>
            <a:spLocks noGrp="1" noChangeArrowheads="1"/>
          </p:cNvSpPr>
          <p:nvPr>
            <p:ph type="body" idx="1"/>
          </p:nvPr>
        </p:nvSpPr>
        <p:spPr/>
        <p:txBody>
          <a:bodyPr/>
          <a:lstStyle/>
          <a:p>
            <a:pPr eaLnBrk="1" hangingPunct="1"/>
            <a:r>
              <a:rPr lang="en-US" sz="2800" dirty="0"/>
              <a:t>Argues that person has a problem and needs to change – emphasis on acceptance of problem/diagnosis.</a:t>
            </a:r>
          </a:p>
          <a:p>
            <a:pPr eaLnBrk="1" hangingPunct="1"/>
            <a:endParaRPr lang="en-US" sz="2800" dirty="0"/>
          </a:p>
          <a:p>
            <a:pPr eaLnBrk="1" hangingPunct="1"/>
            <a:r>
              <a:rPr lang="en-US" sz="2800" dirty="0"/>
              <a:t>Offers direct advice or prescribes solutions (e.g., coping strategies) without actively encouraging person to make his/her choices.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4000" u="sng" dirty="0">
                <a:latin typeface="+mn-lt"/>
              </a:rPr>
              <a:t>NOT</a:t>
            </a:r>
            <a:r>
              <a:rPr lang="en-US" sz="4000" dirty="0">
                <a:latin typeface="+mn-lt"/>
              </a:rPr>
              <a:t> Motivational Interviewing (Cont’d)</a:t>
            </a:r>
          </a:p>
        </p:txBody>
      </p:sp>
      <p:sp>
        <p:nvSpPr>
          <p:cNvPr id="18435" name="Rectangle 3"/>
          <p:cNvSpPr>
            <a:spLocks noGrp="1" noChangeArrowheads="1"/>
          </p:cNvSpPr>
          <p:nvPr>
            <p:ph type="body" idx="1"/>
          </p:nvPr>
        </p:nvSpPr>
        <p:spPr>
          <a:xfrm>
            <a:off x="668867" y="2438400"/>
            <a:ext cx="8001000" cy="3276600"/>
          </a:xfrm>
        </p:spPr>
        <p:txBody>
          <a:bodyPr/>
          <a:lstStyle/>
          <a:p>
            <a:pPr eaLnBrk="1" hangingPunct="1"/>
            <a:r>
              <a:rPr lang="en-US" sz="2800" dirty="0"/>
              <a:t>Uses authoritative/expert stance and leaves client in passive role.</a:t>
            </a:r>
          </a:p>
          <a:p>
            <a:pPr eaLnBrk="1" hangingPunct="1">
              <a:buFont typeface="Arial" charset="0"/>
              <a:buNone/>
            </a:pPr>
            <a:endParaRPr lang="en-US" sz="2800" dirty="0"/>
          </a:p>
          <a:p>
            <a:pPr eaLnBrk="1" hangingPunct="1"/>
            <a:r>
              <a:rPr lang="en-US" sz="2800" dirty="0"/>
              <a:t>Does most of talking or if acts as unidirectional information system – focus on imparting information.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pPr eaLnBrk="1" hangingPunct="1">
              <a:defRPr/>
            </a:pPr>
            <a:r>
              <a:rPr lang="en-US" sz="4000" u="sng" dirty="0">
                <a:latin typeface="+mn-lt"/>
              </a:rPr>
              <a:t>NOT</a:t>
            </a:r>
            <a:r>
              <a:rPr lang="en-US" sz="4000" dirty="0">
                <a:latin typeface="+mn-lt"/>
              </a:rPr>
              <a:t> Motivational Interviewing (Cont’d – 2)</a:t>
            </a:r>
          </a:p>
        </p:txBody>
      </p:sp>
      <p:sp>
        <p:nvSpPr>
          <p:cNvPr id="19459" name="Rectangle 3"/>
          <p:cNvSpPr>
            <a:spLocks noGrp="1"/>
          </p:cNvSpPr>
          <p:nvPr>
            <p:ph type="body" idx="1"/>
          </p:nvPr>
        </p:nvSpPr>
        <p:spPr>
          <a:xfrm>
            <a:off x="685800" y="2362200"/>
            <a:ext cx="8001000" cy="3581400"/>
          </a:xfrm>
        </p:spPr>
        <p:txBody>
          <a:bodyPr/>
          <a:lstStyle/>
          <a:p>
            <a:pPr eaLnBrk="1" hangingPunct="1"/>
            <a:r>
              <a:rPr lang="en-US" sz="2800" dirty="0"/>
              <a:t>Identifies and modifies maladaptive cognitions.</a:t>
            </a:r>
          </a:p>
          <a:p>
            <a:pPr eaLnBrk="1" hangingPunct="1"/>
            <a:endParaRPr lang="en-US" sz="2800" dirty="0"/>
          </a:p>
          <a:p>
            <a:pPr eaLnBrk="1" hangingPunct="1"/>
            <a:r>
              <a:rPr lang="en-US" sz="2800" dirty="0"/>
              <a:t>Allows the client to determine the content and direction of the counseling.</a:t>
            </a:r>
          </a:p>
          <a:p>
            <a:pPr eaLnBrk="1" hangingPunct="1"/>
            <a:endParaRPr lang="en-US" sz="2800" dirty="0"/>
          </a:p>
          <a:p>
            <a:pPr eaLnBrk="1" hangingPunct="1"/>
            <a:r>
              <a:rPr lang="en-US" sz="2800" dirty="0"/>
              <a:t>Behaves in a punitive or coercive manner.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z="4000" dirty="0">
                <a:solidFill>
                  <a:schemeClr val="tx1"/>
                </a:solidFill>
                <a:latin typeface="+mn-lt"/>
              </a:rPr>
              <a:t>You take one side; I another</a:t>
            </a:r>
          </a:p>
        </p:txBody>
      </p:sp>
      <p:sp>
        <p:nvSpPr>
          <p:cNvPr id="20483" name="Rectangle 3"/>
          <p:cNvSpPr>
            <a:spLocks noGrp="1" noChangeArrowheads="1"/>
          </p:cNvSpPr>
          <p:nvPr>
            <p:ph idx="1"/>
          </p:nvPr>
        </p:nvSpPr>
        <p:spPr/>
        <p:txBody>
          <a:bodyPr/>
          <a:lstStyle/>
          <a:p>
            <a:pPr eaLnBrk="1" hangingPunct="1"/>
            <a:r>
              <a:rPr lang="en-US" sz="2800" dirty="0"/>
              <a:t>When you strong argue one side, the ambivalent naturally argue the other</a:t>
            </a:r>
          </a:p>
          <a:p>
            <a:pPr eaLnBrk="1" hangingPunct="1"/>
            <a:r>
              <a:rPr lang="en-US" sz="2800" dirty="0"/>
              <a:t>The stronger the argument the less likely      change occurs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838200"/>
            <a:ext cx="8839200" cy="609600"/>
          </a:xfrm>
        </p:spPr>
        <p:txBody>
          <a:bodyPr>
            <a:normAutofit fontScale="90000"/>
          </a:bodyPr>
          <a:lstStyle/>
          <a:p>
            <a:pPr eaLnBrk="1" fontAlgn="auto" hangingPunct="1">
              <a:spcAft>
                <a:spcPts val="0"/>
              </a:spcAft>
              <a:defRPr/>
            </a:pPr>
            <a:r>
              <a:rPr lang="en-US" dirty="0">
                <a:solidFill>
                  <a:schemeClr val="tx1"/>
                </a:solidFill>
                <a:latin typeface="+mn-lt"/>
              </a:rPr>
              <a:t>Common Human Reactions to the Righting Reflex</a:t>
            </a:r>
          </a:p>
        </p:txBody>
      </p:sp>
      <p:sp>
        <p:nvSpPr>
          <p:cNvPr id="21507" name="Rectangle 3"/>
          <p:cNvSpPr>
            <a:spLocks noGrp="1" noChangeArrowheads="1"/>
          </p:cNvSpPr>
          <p:nvPr>
            <p:ph sz="half" idx="1"/>
          </p:nvPr>
        </p:nvSpPr>
        <p:spPr>
          <a:xfrm>
            <a:off x="609600" y="1371600"/>
            <a:ext cx="3505200" cy="5029200"/>
          </a:xfrm>
        </p:spPr>
        <p:txBody>
          <a:bodyPr/>
          <a:lstStyle/>
          <a:p>
            <a:pPr eaLnBrk="1" hangingPunct="1"/>
            <a:r>
              <a:rPr lang="en-US" sz="3200" dirty="0"/>
              <a:t>Angry, agitated</a:t>
            </a:r>
          </a:p>
          <a:p>
            <a:pPr eaLnBrk="1" hangingPunct="1"/>
            <a:r>
              <a:rPr lang="en-US" sz="3200" dirty="0"/>
              <a:t>Oppositional</a:t>
            </a:r>
          </a:p>
          <a:p>
            <a:pPr eaLnBrk="1" hangingPunct="1"/>
            <a:r>
              <a:rPr lang="en-US" sz="3200" dirty="0"/>
              <a:t>Discounting</a:t>
            </a:r>
          </a:p>
          <a:p>
            <a:pPr eaLnBrk="1" hangingPunct="1"/>
            <a:r>
              <a:rPr lang="en-US" sz="3200" dirty="0"/>
              <a:t>Defensive</a:t>
            </a:r>
          </a:p>
          <a:p>
            <a:pPr eaLnBrk="1" hangingPunct="1"/>
            <a:r>
              <a:rPr lang="en-US" sz="3200" dirty="0"/>
              <a:t>Justifying</a:t>
            </a:r>
          </a:p>
          <a:p>
            <a:pPr eaLnBrk="1" hangingPunct="1"/>
            <a:r>
              <a:rPr lang="en-US" sz="3200" dirty="0"/>
              <a:t>Not understood</a:t>
            </a:r>
          </a:p>
          <a:p>
            <a:pPr eaLnBrk="1" hangingPunct="1"/>
            <a:r>
              <a:rPr lang="en-US" sz="3200" dirty="0"/>
              <a:t>Not heard</a:t>
            </a:r>
          </a:p>
          <a:p>
            <a:pPr eaLnBrk="1" hangingPunct="1"/>
            <a:r>
              <a:rPr lang="en-US" sz="3200" dirty="0"/>
              <a:t>Procrastinate</a:t>
            </a:r>
          </a:p>
        </p:txBody>
      </p:sp>
      <p:sp>
        <p:nvSpPr>
          <p:cNvPr id="21508" name="Rectangle 4"/>
          <p:cNvSpPr>
            <a:spLocks noGrp="1" noChangeArrowheads="1"/>
          </p:cNvSpPr>
          <p:nvPr>
            <p:ph sz="half" idx="2"/>
          </p:nvPr>
        </p:nvSpPr>
        <p:spPr>
          <a:xfrm>
            <a:off x="3886200" y="1371600"/>
            <a:ext cx="5486400" cy="4572000"/>
          </a:xfrm>
        </p:spPr>
        <p:txBody>
          <a:bodyPr/>
          <a:lstStyle/>
          <a:p>
            <a:pPr marL="533400" indent="-533400" eaLnBrk="1" hangingPunct="1">
              <a:buFont typeface="Wingdings" pitchFamily="2" charset="2"/>
              <a:buNone/>
            </a:pPr>
            <a:r>
              <a:rPr lang="en-US" sz="3200" b="1" dirty="0">
                <a:sym typeface="Symbol" pitchFamily="18" charset="2"/>
              </a:rPr>
              <a:t></a:t>
            </a:r>
            <a:r>
              <a:rPr lang="en-US" sz="3200" dirty="0"/>
              <a:t> Afraid</a:t>
            </a:r>
          </a:p>
          <a:p>
            <a:pPr marL="533400" indent="-533400" eaLnBrk="1" hangingPunct="1">
              <a:buFont typeface="Wingdings" pitchFamily="2" charset="2"/>
              <a:buNone/>
            </a:pPr>
            <a:r>
              <a:rPr lang="en-US" sz="3200" b="1" dirty="0">
                <a:sym typeface="Symbol" pitchFamily="18" charset="2"/>
              </a:rPr>
              <a:t></a:t>
            </a:r>
            <a:r>
              <a:rPr lang="en-US" sz="3200" dirty="0"/>
              <a:t> Helpless, overwhelmed</a:t>
            </a:r>
          </a:p>
          <a:p>
            <a:pPr marL="533400" indent="-533400" eaLnBrk="1" hangingPunct="1">
              <a:buFont typeface="Wingdings" pitchFamily="2" charset="2"/>
              <a:buNone/>
            </a:pPr>
            <a:r>
              <a:rPr lang="en-US" sz="3200" b="1" dirty="0">
                <a:sym typeface="Symbol" pitchFamily="18" charset="2"/>
              </a:rPr>
              <a:t></a:t>
            </a:r>
            <a:r>
              <a:rPr lang="en-US" sz="3200" dirty="0"/>
              <a:t> Ashamed</a:t>
            </a:r>
          </a:p>
          <a:p>
            <a:pPr marL="533400" indent="-533400" eaLnBrk="1" hangingPunct="1">
              <a:buFont typeface="Wingdings" pitchFamily="2" charset="2"/>
              <a:buNone/>
            </a:pPr>
            <a:r>
              <a:rPr lang="en-US" sz="3200" b="1" dirty="0">
                <a:sym typeface="Symbol" pitchFamily="18" charset="2"/>
              </a:rPr>
              <a:t></a:t>
            </a:r>
            <a:r>
              <a:rPr lang="en-US" sz="3200" dirty="0"/>
              <a:t> Trapped</a:t>
            </a:r>
          </a:p>
          <a:p>
            <a:pPr marL="533400" indent="-533400" eaLnBrk="1" hangingPunct="1">
              <a:buFont typeface="Wingdings" pitchFamily="2" charset="2"/>
              <a:buNone/>
            </a:pPr>
            <a:r>
              <a:rPr lang="en-US" sz="3200" b="1" dirty="0">
                <a:sym typeface="Symbol" pitchFamily="18" charset="2"/>
              </a:rPr>
              <a:t></a:t>
            </a:r>
            <a:r>
              <a:rPr lang="en-US" sz="3200" dirty="0"/>
              <a:t> Disengaged</a:t>
            </a:r>
          </a:p>
          <a:p>
            <a:pPr marL="533400" indent="-533400" eaLnBrk="1" hangingPunct="1">
              <a:buFont typeface="Wingdings" pitchFamily="2" charset="2"/>
              <a:buNone/>
            </a:pPr>
            <a:r>
              <a:rPr lang="en-US" sz="3200" b="1" dirty="0">
                <a:sym typeface="Symbol" pitchFamily="18" charset="2"/>
              </a:rPr>
              <a:t></a:t>
            </a:r>
            <a:r>
              <a:rPr lang="en-US" sz="3200" dirty="0"/>
              <a:t> Don’t come back – avoid</a:t>
            </a:r>
          </a:p>
          <a:p>
            <a:pPr marL="533400" indent="-533400" eaLnBrk="1" hangingPunct="1">
              <a:buFont typeface="Wingdings" pitchFamily="2" charset="2"/>
              <a:buNone/>
            </a:pPr>
            <a:r>
              <a:rPr lang="en-US" sz="3200" b="1" dirty="0">
                <a:sym typeface="Symbol" pitchFamily="18" charset="2"/>
              </a:rPr>
              <a:t></a:t>
            </a:r>
            <a:r>
              <a:rPr lang="en-US" sz="3200" dirty="0"/>
              <a:t> Uncomfortable</a:t>
            </a:r>
          </a:p>
          <a:p>
            <a:pPr marL="533400" indent="-533400" eaLnBrk="1" hangingPunct="1">
              <a:buFont typeface="Wingdings" pitchFamily="2" charset="2"/>
              <a:buNone/>
            </a:pPr>
            <a:r>
              <a:rPr lang="en-US" sz="3200" b="1" dirty="0">
                <a:sym typeface="Symbol" pitchFamily="18" charset="2"/>
              </a:rPr>
              <a:t></a:t>
            </a:r>
            <a:r>
              <a:rPr lang="en-US" sz="3200" dirty="0"/>
              <a:t> Resistant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762000"/>
            <a:ext cx="8915400" cy="914400"/>
          </a:xfrm>
        </p:spPr>
        <p:txBody>
          <a:bodyPr>
            <a:noAutofit/>
          </a:bodyPr>
          <a:lstStyle/>
          <a:p>
            <a:pPr eaLnBrk="1" fontAlgn="auto" hangingPunct="1">
              <a:spcAft>
                <a:spcPts val="0"/>
              </a:spcAft>
              <a:defRPr/>
            </a:pPr>
            <a:r>
              <a:rPr lang="en-US" dirty="0">
                <a:solidFill>
                  <a:schemeClr val="tx1"/>
                </a:solidFill>
                <a:latin typeface="+mn-lt"/>
              </a:rPr>
              <a:t>Common Human Reactions to Being Listened to</a:t>
            </a:r>
          </a:p>
        </p:txBody>
      </p:sp>
      <p:sp>
        <p:nvSpPr>
          <p:cNvPr id="22531" name="Rectangle 3"/>
          <p:cNvSpPr>
            <a:spLocks noGrp="1" noChangeArrowheads="1"/>
          </p:cNvSpPr>
          <p:nvPr>
            <p:ph sz="half" idx="1"/>
          </p:nvPr>
        </p:nvSpPr>
        <p:spPr>
          <a:xfrm>
            <a:off x="609600" y="1600200"/>
            <a:ext cx="3884613" cy="4419600"/>
          </a:xfrm>
        </p:spPr>
        <p:txBody>
          <a:bodyPr/>
          <a:lstStyle/>
          <a:p>
            <a:pPr eaLnBrk="1" hangingPunct="1"/>
            <a:r>
              <a:rPr lang="en-US" sz="2800"/>
              <a:t>Understood</a:t>
            </a:r>
          </a:p>
          <a:p>
            <a:pPr eaLnBrk="1" hangingPunct="1"/>
            <a:r>
              <a:rPr lang="en-US" sz="2800"/>
              <a:t>Want to talk more</a:t>
            </a:r>
          </a:p>
          <a:p>
            <a:pPr eaLnBrk="1" hangingPunct="1"/>
            <a:r>
              <a:rPr lang="en-US" sz="2800"/>
              <a:t>Liking the counselor</a:t>
            </a:r>
          </a:p>
          <a:p>
            <a:pPr eaLnBrk="1" hangingPunct="1"/>
            <a:r>
              <a:rPr lang="en-US" sz="2800"/>
              <a:t>Open</a:t>
            </a:r>
          </a:p>
          <a:p>
            <a:pPr eaLnBrk="1" hangingPunct="1"/>
            <a:r>
              <a:rPr lang="en-US" sz="2800"/>
              <a:t>Accepted</a:t>
            </a:r>
          </a:p>
          <a:p>
            <a:pPr eaLnBrk="1" hangingPunct="1"/>
            <a:r>
              <a:rPr lang="en-US" sz="2800"/>
              <a:t>Respected</a:t>
            </a:r>
          </a:p>
          <a:p>
            <a:pPr eaLnBrk="1" hangingPunct="1"/>
            <a:r>
              <a:rPr lang="en-US" sz="2800"/>
              <a:t>Engaged</a:t>
            </a:r>
          </a:p>
          <a:p>
            <a:pPr eaLnBrk="1" hangingPunct="1"/>
            <a:r>
              <a:rPr lang="en-US" sz="2800"/>
              <a:t>Able to change</a:t>
            </a:r>
          </a:p>
          <a:p>
            <a:pPr eaLnBrk="1" hangingPunct="1">
              <a:buFont typeface="Wingdings" pitchFamily="2" charset="2"/>
              <a:buNone/>
            </a:pPr>
            <a:endParaRPr lang="en-US" sz="2800"/>
          </a:p>
        </p:txBody>
      </p:sp>
      <p:sp>
        <p:nvSpPr>
          <p:cNvPr id="22532" name="Rectangle 4"/>
          <p:cNvSpPr>
            <a:spLocks noGrp="1" noChangeArrowheads="1"/>
          </p:cNvSpPr>
          <p:nvPr>
            <p:ph sz="half" idx="2"/>
          </p:nvPr>
        </p:nvSpPr>
        <p:spPr>
          <a:xfrm>
            <a:off x="4343400" y="1524000"/>
            <a:ext cx="4419600" cy="4114800"/>
          </a:xfrm>
        </p:spPr>
        <p:txBody>
          <a:bodyPr/>
          <a:lstStyle/>
          <a:p>
            <a:pPr eaLnBrk="1" hangingPunct="1"/>
            <a:r>
              <a:rPr lang="en-US" sz="2800" dirty="0"/>
              <a:t>Safe</a:t>
            </a:r>
          </a:p>
          <a:p>
            <a:pPr eaLnBrk="1" hangingPunct="1"/>
            <a:r>
              <a:rPr lang="en-US" sz="2800" dirty="0"/>
              <a:t>Empowered</a:t>
            </a:r>
          </a:p>
          <a:p>
            <a:pPr eaLnBrk="1" hangingPunct="1"/>
            <a:r>
              <a:rPr lang="en-US" sz="2800" dirty="0"/>
              <a:t>Hopeful</a:t>
            </a:r>
          </a:p>
          <a:p>
            <a:pPr eaLnBrk="1" hangingPunct="1"/>
            <a:r>
              <a:rPr lang="en-US" sz="2800" dirty="0"/>
              <a:t>Comfortable</a:t>
            </a:r>
          </a:p>
          <a:p>
            <a:pPr eaLnBrk="1" hangingPunct="1"/>
            <a:r>
              <a:rPr lang="en-US" sz="2800" dirty="0"/>
              <a:t>Interested</a:t>
            </a:r>
          </a:p>
          <a:p>
            <a:pPr eaLnBrk="1" hangingPunct="1"/>
            <a:r>
              <a:rPr lang="en-US" sz="2800" dirty="0"/>
              <a:t>Want to come back</a:t>
            </a:r>
          </a:p>
          <a:p>
            <a:pPr eaLnBrk="1" hangingPunct="1"/>
            <a:r>
              <a:rPr lang="en-US" sz="2800" dirty="0"/>
              <a:t>Cooperative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533400"/>
            <a:ext cx="7924800" cy="762000"/>
          </a:xfrm>
        </p:spPr>
        <p:txBody>
          <a:bodyPr/>
          <a:lstStyle/>
          <a:p>
            <a:pPr eaLnBrk="1" hangingPunct="1">
              <a:defRPr/>
            </a:pPr>
            <a:r>
              <a:rPr lang="en-US" sz="4000" dirty="0">
                <a:solidFill>
                  <a:schemeClr val="tx1"/>
                </a:solidFill>
                <a:latin typeface="+mn-lt"/>
              </a:rPr>
              <a:t>A Change of Role</a:t>
            </a:r>
          </a:p>
        </p:txBody>
      </p:sp>
      <p:sp>
        <p:nvSpPr>
          <p:cNvPr id="141315" name="Rectangle 3"/>
          <p:cNvSpPr>
            <a:spLocks noGrp="1" noChangeArrowheads="1"/>
          </p:cNvSpPr>
          <p:nvPr>
            <p:ph idx="1"/>
          </p:nvPr>
        </p:nvSpPr>
        <p:spPr>
          <a:xfrm>
            <a:off x="533400" y="1295400"/>
            <a:ext cx="8610600" cy="5181600"/>
          </a:xfrm>
        </p:spPr>
        <p:txBody>
          <a:bodyPr/>
          <a:lstStyle/>
          <a:p>
            <a:pPr eaLnBrk="1" hangingPunct="1"/>
            <a:r>
              <a:rPr lang="en-US" sz="3600" dirty="0"/>
              <a:t>You don’t have to </a:t>
            </a:r>
            <a:r>
              <a:rPr lang="en-US" sz="3600" i="1" dirty="0"/>
              <a:t>make</a:t>
            </a:r>
            <a:r>
              <a:rPr lang="en-US" sz="3600" dirty="0"/>
              <a:t> change happen</a:t>
            </a:r>
          </a:p>
          <a:p>
            <a:pPr eaLnBrk="1" hangingPunct="1">
              <a:buFont typeface="Wingdings" pitchFamily="2" charset="2"/>
              <a:buNone/>
            </a:pPr>
            <a:r>
              <a:rPr lang="en-US" sz="3600" dirty="0"/>
              <a:t>		You can’t</a:t>
            </a:r>
          </a:p>
          <a:p>
            <a:pPr eaLnBrk="1" hangingPunct="1"/>
            <a:r>
              <a:rPr lang="en-US" sz="3600" dirty="0"/>
              <a:t>You don’t have to come up with all the answers</a:t>
            </a:r>
          </a:p>
          <a:p>
            <a:pPr eaLnBrk="1" hangingPunct="1">
              <a:buFont typeface="Wingdings" pitchFamily="2" charset="2"/>
              <a:buNone/>
            </a:pPr>
            <a:r>
              <a:rPr lang="en-US" sz="3600" dirty="0"/>
              <a:t>   You probably don’t have the best ones  </a:t>
            </a:r>
          </a:p>
          <a:p>
            <a:pPr eaLnBrk="1" hangingPunct="1"/>
            <a:r>
              <a:rPr lang="en-US" sz="3600" dirty="0"/>
              <a:t>You’re not wrestling</a:t>
            </a:r>
          </a:p>
          <a:p>
            <a:pPr eaLnBrk="1" hangingPunct="1">
              <a:buFont typeface="Wingdings" pitchFamily="2" charset="2"/>
              <a:buNone/>
            </a:pPr>
            <a:r>
              <a:rPr lang="en-US" sz="3600" dirty="0"/>
              <a:t>		You’re dancing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1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1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13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13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13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413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a:xfrm>
            <a:off x="457200" y="685800"/>
            <a:ext cx="8229600" cy="1066800"/>
          </a:xfrm>
        </p:spPr>
        <p:txBody>
          <a:bodyPr/>
          <a:lstStyle/>
          <a:p>
            <a:pPr eaLnBrk="1" hangingPunct="1">
              <a:defRPr/>
            </a:pPr>
            <a:r>
              <a:rPr lang="en-US" sz="4000" dirty="0">
                <a:latin typeface="+mn-lt"/>
              </a:rPr>
              <a:t>Ambivalence</a:t>
            </a:r>
          </a:p>
        </p:txBody>
      </p:sp>
      <p:sp>
        <p:nvSpPr>
          <p:cNvPr id="24579" name="Rectangle 3"/>
          <p:cNvSpPr>
            <a:spLocks noGrp="1"/>
          </p:cNvSpPr>
          <p:nvPr>
            <p:ph type="body" idx="1"/>
          </p:nvPr>
        </p:nvSpPr>
        <p:spPr>
          <a:xfrm>
            <a:off x="457200" y="1752600"/>
            <a:ext cx="8229600" cy="4821238"/>
          </a:xfrm>
        </p:spPr>
        <p:txBody>
          <a:bodyPr/>
          <a:lstStyle/>
          <a:p>
            <a:pPr algn="ctr" eaLnBrk="1" hangingPunct="1">
              <a:buFont typeface="Arial" charset="0"/>
              <a:buNone/>
            </a:pPr>
            <a:r>
              <a:rPr lang="en-US" sz="3200" b="1" dirty="0"/>
              <a:t>“I want to change, </a:t>
            </a:r>
            <a:br>
              <a:rPr lang="en-US" sz="3200" b="1" dirty="0"/>
            </a:br>
            <a:r>
              <a:rPr lang="en-US" sz="3200" b="1" dirty="0"/>
              <a:t>but I don’t want to change.”</a:t>
            </a:r>
          </a:p>
          <a:p>
            <a:pPr algn="ctr" eaLnBrk="1" hangingPunct="1">
              <a:buFont typeface="Arial" charset="0"/>
              <a:buNone/>
            </a:pPr>
            <a:endParaRPr lang="en-US" sz="3200" b="1" dirty="0"/>
          </a:p>
          <a:p>
            <a:pPr eaLnBrk="1" hangingPunct="1"/>
            <a:r>
              <a:rPr lang="en-US" sz="3200" dirty="0"/>
              <a:t>Very few decisions in life are made with 100% certainty</a:t>
            </a:r>
          </a:p>
          <a:p>
            <a:pPr eaLnBrk="1" hangingPunct="1"/>
            <a:r>
              <a:rPr lang="en-US" sz="3200" i="1" dirty="0"/>
              <a:t>Ambivalence is normal</a:t>
            </a:r>
            <a:r>
              <a:rPr lang="en-US" sz="3200" dirty="0"/>
              <a:t> and part of the change process for everyone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pPr marL="457200" lvl="0" indent="-457200">
              <a:buFont typeface="+mj-lt"/>
              <a:buAutoNum type="arabicPeriod"/>
            </a:pPr>
            <a:r>
              <a:rPr lang="en-US" dirty="0"/>
              <a:t>Spirit of MI, DEARS</a:t>
            </a:r>
          </a:p>
          <a:p>
            <a:pPr marL="457200" lvl="0" indent="-457200">
              <a:buFont typeface="+mj-lt"/>
              <a:buAutoNum type="arabicPeriod"/>
            </a:pPr>
            <a:r>
              <a:rPr lang="en-US" dirty="0"/>
              <a:t>OARS practice</a:t>
            </a:r>
          </a:p>
          <a:p>
            <a:pPr marL="457200" lvl="0" indent="-457200">
              <a:buFont typeface="+mj-lt"/>
              <a:buAutoNum type="arabicPeriod"/>
            </a:pPr>
            <a:r>
              <a:rPr lang="en-US" dirty="0"/>
              <a:t>Stages of Change informed Intervention</a:t>
            </a:r>
          </a:p>
          <a:p>
            <a:pPr marL="457200" lvl="0" indent="-457200">
              <a:buFont typeface="+mj-lt"/>
              <a:buAutoNum type="arabicPeriod"/>
            </a:pPr>
            <a:r>
              <a:rPr lang="en-US" dirty="0"/>
              <a:t>Eliciting, recognizing, and sustaining change talk</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381000" y="533400"/>
            <a:ext cx="8229600" cy="1066800"/>
          </a:xfrm>
        </p:spPr>
        <p:txBody>
          <a:bodyPr/>
          <a:lstStyle/>
          <a:p>
            <a:pPr eaLnBrk="1" hangingPunct="1">
              <a:defRPr/>
            </a:pPr>
            <a:r>
              <a:rPr lang="en-US">
                <a:latin typeface="+mn-lt"/>
              </a:rPr>
              <a:t>Ambivalence Exercise</a:t>
            </a:r>
          </a:p>
        </p:txBody>
      </p:sp>
      <p:sp>
        <p:nvSpPr>
          <p:cNvPr id="25603" name="Rectangle 3"/>
          <p:cNvSpPr>
            <a:spLocks noGrp="1"/>
          </p:cNvSpPr>
          <p:nvPr>
            <p:ph type="body" idx="1"/>
          </p:nvPr>
        </p:nvSpPr>
        <p:spPr>
          <a:xfrm>
            <a:off x="457200" y="1295400"/>
            <a:ext cx="8229600" cy="5278438"/>
          </a:xfrm>
        </p:spPr>
        <p:txBody>
          <a:bodyPr/>
          <a:lstStyle/>
          <a:p>
            <a:pPr marL="457200" indent="-457200" eaLnBrk="1" hangingPunct="1">
              <a:lnSpc>
                <a:spcPct val="90000"/>
              </a:lnSpc>
              <a:buFont typeface="Arial" charset="0"/>
              <a:buAutoNum type="arabicPeriod"/>
            </a:pPr>
            <a:r>
              <a:rPr lang="en-US" sz="2400" dirty="0"/>
              <a:t>Find a partner.</a:t>
            </a:r>
          </a:p>
          <a:p>
            <a:pPr marL="457200" indent="-457200" eaLnBrk="1" hangingPunct="1">
              <a:lnSpc>
                <a:spcPct val="90000"/>
              </a:lnSpc>
              <a:buFont typeface="Arial" charset="0"/>
              <a:buAutoNum type="arabicPeriod"/>
            </a:pPr>
            <a:r>
              <a:rPr lang="en-US" sz="2400" dirty="0"/>
              <a:t>Each of you write down something you are interested in doing but have mixed feelings about (e.g., studying, buying a new car, quitting smoking, exercising, etc.).</a:t>
            </a:r>
          </a:p>
          <a:p>
            <a:pPr marL="457200" indent="-457200" eaLnBrk="1" hangingPunct="1">
              <a:lnSpc>
                <a:spcPct val="90000"/>
              </a:lnSpc>
              <a:buFont typeface="Arial" charset="0"/>
              <a:buAutoNum type="arabicPeriod"/>
            </a:pPr>
            <a:r>
              <a:rPr lang="en-US" sz="2400" dirty="0"/>
              <a:t>Select who will speak first.</a:t>
            </a:r>
          </a:p>
          <a:p>
            <a:pPr marL="457200" indent="-457200" eaLnBrk="1" hangingPunct="1">
              <a:lnSpc>
                <a:spcPct val="90000"/>
              </a:lnSpc>
              <a:buFont typeface="Arial" charset="0"/>
              <a:buAutoNum type="arabicPeriod"/>
            </a:pPr>
            <a:r>
              <a:rPr lang="en-US" sz="2400" dirty="0"/>
              <a:t>The speaker presents what it is that s/he would like to do (but haven’t done yet).</a:t>
            </a:r>
          </a:p>
          <a:p>
            <a:pPr marL="457200" indent="-457200" eaLnBrk="1" hangingPunct="1">
              <a:lnSpc>
                <a:spcPct val="90000"/>
              </a:lnSpc>
              <a:buFont typeface="Arial" charset="0"/>
              <a:buAutoNum type="arabicPeriod"/>
            </a:pPr>
            <a:r>
              <a:rPr lang="en-US" sz="2400" dirty="0"/>
              <a:t>The listener then argues strongly in favor of one of the options or sides.</a:t>
            </a:r>
          </a:p>
          <a:p>
            <a:pPr marL="457200" indent="-457200" eaLnBrk="1" hangingPunct="1">
              <a:lnSpc>
                <a:spcPct val="90000"/>
              </a:lnSpc>
              <a:buFont typeface="Arial" charset="0"/>
              <a:buAutoNum type="arabicPeriod"/>
            </a:pPr>
            <a:r>
              <a:rPr lang="en-US" sz="2400" dirty="0"/>
              <a:t>Speaker, your job is to listen and note what you are thinking and feeling.</a:t>
            </a:r>
          </a:p>
          <a:p>
            <a:pPr marL="457200" indent="-457200" eaLnBrk="1" hangingPunct="1">
              <a:lnSpc>
                <a:spcPct val="90000"/>
              </a:lnSpc>
              <a:buFont typeface="Arial" charset="0"/>
              <a:buAutoNum type="arabicPeriod"/>
            </a:pPr>
            <a:r>
              <a:rPr lang="en-US" sz="2400" dirty="0"/>
              <a:t>Switch roles.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pPr eaLnBrk="1" hangingPunct="1">
              <a:defRPr/>
            </a:pPr>
            <a:r>
              <a:rPr lang="en-US" sz="4000" dirty="0">
                <a:latin typeface="+mn-lt"/>
              </a:rPr>
              <a:t>Ambivalence Exercise (Cont’d)</a:t>
            </a:r>
          </a:p>
        </p:txBody>
      </p:sp>
      <p:sp>
        <p:nvSpPr>
          <p:cNvPr id="26627" name="Rectangle 3"/>
          <p:cNvSpPr>
            <a:spLocks noGrp="1"/>
          </p:cNvSpPr>
          <p:nvPr>
            <p:ph type="body" idx="1"/>
          </p:nvPr>
        </p:nvSpPr>
        <p:spPr>
          <a:xfrm>
            <a:off x="457200" y="1600200"/>
            <a:ext cx="8229600" cy="4953000"/>
          </a:xfrm>
        </p:spPr>
        <p:txBody>
          <a:bodyPr/>
          <a:lstStyle/>
          <a:p>
            <a:pPr marL="609600" indent="-609600" eaLnBrk="1" hangingPunct="1">
              <a:buFont typeface="Arial" charset="0"/>
              <a:buNone/>
            </a:pPr>
            <a:endParaRPr lang="en-US" sz="3200" dirty="0"/>
          </a:p>
          <a:p>
            <a:pPr marL="609600" indent="-609600" eaLnBrk="1" hangingPunct="1">
              <a:buFont typeface="Arial" charset="0"/>
              <a:buNone/>
            </a:pPr>
            <a:r>
              <a:rPr lang="en-US" sz="3200" dirty="0"/>
              <a:t>What were your thoughts/feelings as the speaker?</a:t>
            </a:r>
          </a:p>
          <a:p>
            <a:pPr marL="609600" indent="-609600" eaLnBrk="1" hangingPunct="1">
              <a:buFont typeface="Arial" charset="0"/>
              <a:buNone/>
            </a:pPr>
            <a:endParaRPr lang="en-US" sz="3200" dirty="0"/>
          </a:p>
          <a:p>
            <a:pPr marL="609600" indent="-609600" eaLnBrk="1" hangingPunct="1">
              <a:buFont typeface="Arial" charset="0"/>
              <a:buNone/>
            </a:pPr>
            <a:r>
              <a:rPr lang="en-US" sz="3200" dirty="0"/>
              <a:t>What happens when ambivalence collides with persuasion, prescription, convincing?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533400" y="762000"/>
            <a:ext cx="7772400" cy="762000"/>
          </a:xfrm>
        </p:spPr>
        <p:txBody>
          <a:bodyPr anchorCtr="1"/>
          <a:lstStyle/>
          <a:p>
            <a:pPr eaLnBrk="1" hangingPunct="1">
              <a:defRPr/>
            </a:pPr>
            <a:r>
              <a:rPr lang="en-US" dirty="0">
                <a:latin typeface="+mn-lt"/>
              </a:rPr>
              <a:t>	Motivational Interviewing</a:t>
            </a:r>
          </a:p>
        </p:txBody>
      </p:sp>
      <p:sp>
        <p:nvSpPr>
          <p:cNvPr id="27651" name="Rectangle 3"/>
          <p:cNvSpPr>
            <a:spLocks noGrp="1" noChangeArrowheads="1"/>
          </p:cNvSpPr>
          <p:nvPr>
            <p:ph type="body" idx="4294967295"/>
          </p:nvPr>
        </p:nvSpPr>
        <p:spPr>
          <a:xfrm>
            <a:off x="381000" y="1524000"/>
            <a:ext cx="8610600" cy="5486400"/>
          </a:xfrm>
        </p:spPr>
        <p:txBody>
          <a:bodyPr/>
          <a:lstStyle/>
          <a:p>
            <a:pPr eaLnBrk="1" hangingPunct="1">
              <a:lnSpc>
                <a:spcPct val="80000"/>
              </a:lnSpc>
              <a:buFontTx/>
              <a:buNone/>
            </a:pPr>
            <a:r>
              <a:rPr lang="en-US" dirty="0"/>
              <a:t>Motivational interviewing is a </a:t>
            </a:r>
            <a:r>
              <a:rPr lang="en-US" b="1" u="sng" dirty="0"/>
              <a:t>semi-directive</a:t>
            </a:r>
            <a:r>
              <a:rPr lang="en-US" dirty="0"/>
              <a:t>, client-centered counseling style that </a:t>
            </a:r>
            <a:r>
              <a:rPr lang="en-US" b="1" u="sng" dirty="0"/>
              <a:t>enhances motivation</a:t>
            </a:r>
            <a:r>
              <a:rPr lang="en-US" dirty="0"/>
              <a:t> for change by helping the </a:t>
            </a:r>
            <a:r>
              <a:rPr lang="en-US" b="1" u="sng" dirty="0"/>
              <a:t>client</a:t>
            </a:r>
            <a:r>
              <a:rPr lang="en-US" dirty="0"/>
              <a:t> clarify and resolve </a:t>
            </a:r>
            <a:r>
              <a:rPr lang="en-US" b="1" u="sng" dirty="0"/>
              <a:t>ambivalence</a:t>
            </a:r>
            <a:r>
              <a:rPr lang="en-US" dirty="0"/>
              <a:t> about behavior change.</a:t>
            </a:r>
          </a:p>
          <a:p>
            <a:pPr eaLnBrk="1" hangingPunct="1">
              <a:lnSpc>
                <a:spcPct val="80000"/>
              </a:lnSpc>
              <a:buFontTx/>
              <a:buNone/>
            </a:pPr>
            <a:endParaRPr lang="en-US" dirty="0"/>
          </a:p>
          <a:p>
            <a:pPr eaLnBrk="1" hangingPunct="1">
              <a:lnSpc>
                <a:spcPct val="80000"/>
              </a:lnSpc>
              <a:buFontTx/>
              <a:buNone/>
            </a:pPr>
            <a:r>
              <a:rPr lang="en-US" dirty="0"/>
              <a:t> The goal of motivational interviewing is to </a:t>
            </a:r>
            <a:r>
              <a:rPr lang="en-US" b="1" u="sng" dirty="0"/>
              <a:t>create</a:t>
            </a:r>
            <a:r>
              <a:rPr lang="en-US" dirty="0"/>
              <a:t> and </a:t>
            </a:r>
            <a:r>
              <a:rPr lang="en-US" b="1" u="sng" dirty="0"/>
              <a:t>amplify discrepancy</a:t>
            </a:r>
            <a:r>
              <a:rPr lang="en-US" dirty="0"/>
              <a:t> between present behavior and broader goals.</a:t>
            </a:r>
          </a:p>
          <a:p>
            <a:pPr eaLnBrk="1" hangingPunct="1">
              <a:lnSpc>
                <a:spcPct val="80000"/>
              </a:lnSpc>
              <a:buFontTx/>
              <a:buNone/>
            </a:pPr>
            <a:endParaRPr lang="en-US" dirty="0"/>
          </a:p>
          <a:p>
            <a:pPr algn="ctr" eaLnBrk="1" hangingPunct="1">
              <a:lnSpc>
                <a:spcPct val="80000"/>
              </a:lnSpc>
              <a:buFontTx/>
              <a:buNone/>
            </a:pPr>
            <a:r>
              <a:rPr lang="en-US" b="1" dirty="0">
                <a:solidFill>
                  <a:srgbClr val="FF0000"/>
                </a:solidFill>
              </a:rPr>
              <a:t>Create cognitive dissonance between</a:t>
            </a:r>
          </a:p>
          <a:p>
            <a:pPr eaLnBrk="1" hangingPunct="1">
              <a:lnSpc>
                <a:spcPct val="80000"/>
              </a:lnSpc>
              <a:buFontTx/>
              <a:buNone/>
            </a:pPr>
            <a:endParaRPr lang="en-US" b="1" dirty="0">
              <a:solidFill>
                <a:srgbClr val="FF0000"/>
              </a:solidFill>
            </a:endParaRPr>
          </a:p>
          <a:p>
            <a:pPr eaLnBrk="1" hangingPunct="1">
              <a:lnSpc>
                <a:spcPct val="80000"/>
              </a:lnSpc>
              <a:buFontTx/>
              <a:buNone/>
            </a:pPr>
            <a:r>
              <a:rPr lang="en-US" b="1" dirty="0"/>
              <a:t>	Where one				Where one</a:t>
            </a:r>
          </a:p>
          <a:p>
            <a:pPr eaLnBrk="1" hangingPunct="1">
              <a:lnSpc>
                <a:spcPct val="80000"/>
              </a:lnSpc>
              <a:buFontTx/>
              <a:buNone/>
            </a:pPr>
            <a:r>
              <a:rPr lang="en-US" b="1" dirty="0"/>
              <a:t>	Is now					wants to be</a:t>
            </a:r>
          </a:p>
        </p:txBody>
      </p:sp>
      <p:sp>
        <p:nvSpPr>
          <p:cNvPr id="27652" name="Line 4" descr="Arrow from Where one is now to Where one wants to be"/>
          <p:cNvSpPr>
            <a:spLocks noChangeShapeType="1"/>
          </p:cNvSpPr>
          <p:nvPr/>
        </p:nvSpPr>
        <p:spPr bwMode="auto">
          <a:xfrm>
            <a:off x="3352800" y="5257800"/>
            <a:ext cx="1600200" cy="0"/>
          </a:xfrm>
          <a:prstGeom prst="line">
            <a:avLst/>
          </a:prstGeom>
          <a:noFill/>
          <a:ln w="127000" cmpd="tri">
            <a:solidFill>
              <a:srgbClr val="FF0000"/>
            </a:solidFill>
            <a:round/>
            <a:headEnd/>
            <a:tailEnd type="triangle" w="med" len="med"/>
          </a:ln>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457200" y="457200"/>
            <a:ext cx="7924800" cy="762000"/>
          </a:xfrm>
        </p:spPr>
        <p:txBody>
          <a:bodyPr/>
          <a:lstStyle/>
          <a:p>
            <a:pPr eaLnBrk="1" hangingPunct="1">
              <a:defRPr/>
            </a:pPr>
            <a:r>
              <a:rPr lang="en-US" dirty="0">
                <a:latin typeface="+mn-lt"/>
              </a:rPr>
              <a:t>MI is Semi-Directive</a:t>
            </a:r>
          </a:p>
        </p:txBody>
      </p:sp>
      <p:graphicFrame>
        <p:nvGraphicFramePr>
          <p:cNvPr id="725023" name="Group 31" descr="Nondirective/ Rogerian vs Motivational Interviewing"/>
          <p:cNvGraphicFramePr>
            <a:graphicFrameLocks noGrp="1"/>
          </p:cNvGraphicFramePr>
          <p:nvPr>
            <p:ph type="tbl" idx="1"/>
            <p:extLst>
              <p:ext uri="{D42A27DB-BD31-4B8C-83A1-F6EECF244321}">
                <p14:modId xmlns:p14="http://schemas.microsoft.com/office/powerpoint/2010/main" val="331674854"/>
              </p:ext>
            </p:extLst>
          </p:nvPr>
        </p:nvGraphicFramePr>
        <p:xfrm>
          <a:off x="457200" y="1219200"/>
          <a:ext cx="8534400" cy="4649543"/>
        </p:xfrm>
        <a:graphic>
          <a:graphicData uri="http://schemas.openxmlformats.org/drawingml/2006/table">
            <a:tbl>
              <a:tblPr firstRow="1"/>
              <a:tblGrid>
                <a:gridCol w="41148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626183">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1" i="0" u="none" strike="noStrike" cap="none" normalizeH="0" baseline="0" dirty="0">
                          <a:ln>
                            <a:noFill/>
                          </a:ln>
                          <a:solidFill>
                            <a:schemeClr val="tx1"/>
                          </a:solidFill>
                          <a:effectLst/>
                          <a:latin typeface="Calibri" pitchFamily="34" charset="0"/>
                        </a:rPr>
                        <a:t>Nondirective/ </a:t>
                      </a:r>
                      <a:r>
                        <a:rPr kumimoji="0" lang="en-US" sz="2400" b="1" i="0" u="none" strike="noStrike" cap="none" normalizeH="0" baseline="0" dirty="0" err="1">
                          <a:ln>
                            <a:noFill/>
                          </a:ln>
                          <a:solidFill>
                            <a:schemeClr val="tx1"/>
                          </a:solidFill>
                          <a:effectLst/>
                          <a:latin typeface="Calibri" pitchFamily="34" charset="0"/>
                        </a:rPr>
                        <a:t>Rogerian</a:t>
                      </a:r>
                      <a:endParaRPr kumimoji="0" lang="en-US" sz="2400" b="1" i="0" u="none" strike="noStrike" cap="none" normalizeH="0" baseline="0" dirty="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1" i="0" u="none" strike="noStrike" cap="none" normalizeH="0" baseline="0" dirty="0">
                          <a:ln>
                            <a:noFill/>
                          </a:ln>
                          <a:solidFill>
                            <a:schemeClr val="tx1"/>
                          </a:solidFill>
                          <a:effectLst/>
                          <a:latin typeface="Calibri" pitchFamily="34" charset="0"/>
                        </a:rPr>
                        <a:t>Motivational Interviewing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20782">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dirty="0">
                          <a:ln>
                            <a:noFill/>
                          </a:ln>
                          <a:solidFill>
                            <a:schemeClr val="tx1"/>
                          </a:solidFill>
                          <a:effectLst/>
                          <a:latin typeface="Calibri" pitchFamily="34" charset="0"/>
                        </a:rPr>
                        <a:t>Allows client to determine content and direction of counseling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a:ln>
                            <a:noFill/>
                          </a:ln>
                          <a:solidFill>
                            <a:schemeClr val="tx1"/>
                          </a:solidFill>
                          <a:effectLst/>
                          <a:latin typeface="Calibri" pitchFamily="34" charset="0"/>
                        </a:rPr>
                        <a:t>Systematically directs client toward motivation for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20782">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a:ln>
                            <a:noFill/>
                          </a:ln>
                          <a:solidFill>
                            <a:schemeClr val="tx1"/>
                          </a:solidFill>
                          <a:effectLst/>
                          <a:latin typeface="Calibri" pitchFamily="34" charset="0"/>
                        </a:rPr>
                        <a:t>Explores client’s conflicts and emotions without specific goals for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a:ln>
                            <a:noFill/>
                          </a:ln>
                          <a:solidFill>
                            <a:schemeClr val="tx1"/>
                          </a:solidFill>
                          <a:effectLst/>
                          <a:latin typeface="Calibri" pitchFamily="34" charset="0"/>
                        </a:rPr>
                        <a:t>Seeks to evoke and amplify discrepancy to enhance motivation for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5926">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a:ln>
                            <a:noFill/>
                          </a:ln>
                          <a:solidFill>
                            <a:schemeClr val="tx1"/>
                          </a:solidFill>
                          <a:effectLst/>
                          <a:latin typeface="Calibri" pitchFamily="34" charset="0"/>
                        </a:rPr>
                        <a:t>Uses empathic reflection noncontingently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a:ln>
                            <a:noFill/>
                          </a:ln>
                          <a:solidFill>
                            <a:schemeClr val="tx1"/>
                          </a:solidFill>
                          <a:effectLst/>
                          <a:latin typeface="Calibri" pitchFamily="34" charset="0"/>
                        </a:rPr>
                        <a:t>Uses reflection selectively to reinforce motivation for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75926">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a:ln>
                            <a:noFill/>
                          </a:ln>
                          <a:solidFill>
                            <a:schemeClr val="tx1"/>
                          </a:solidFill>
                          <a:effectLst/>
                          <a:latin typeface="Calibri" pitchFamily="34" charset="0"/>
                        </a:rPr>
                        <a:t>Avoids interjecting counselor’s advice/feedback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400" b="0" i="0" u="none" strike="noStrike" cap="none" normalizeH="0" baseline="0" dirty="0">
                          <a:ln>
                            <a:noFill/>
                          </a:ln>
                          <a:solidFill>
                            <a:schemeClr val="tx1"/>
                          </a:solidFill>
                          <a:effectLst/>
                          <a:latin typeface="Calibri" pitchFamily="34" charset="0"/>
                        </a:rPr>
                        <a:t>Offers feedback where appropriate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457200" y="914400"/>
            <a:ext cx="8686800" cy="838200"/>
          </a:xfrm>
        </p:spPr>
        <p:txBody>
          <a:bodyPr>
            <a:noAutofit/>
          </a:bodyPr>
          <a:lstStyle/>
          <a:p>
            <a:pPr eaLnBrk="1" fontAlgn="auto" hangingPunct="1">
              <a:spcAft>
                <a:spcPts val="0"/>
              </a:spcAft>
              <a:defRPr/>
            </a:pPr>
            <a:r>
              <a:rPr lang="en-US" sz="4000" dirty="0">
                <a:solidFill>
                  <a:schemeClr val="tx1"/>
                </a:solidFill>
                <a:latin typeface="+mn-lt"/>
              </a:rPr>
              <a:t>Two Phases of MI</a:t>
            </a:r>
          </a:p>
        </p:txBody>
      </p:sp>
      <p:sp>
        <p:nvSpPr>
          <p:cNvPr id="29699" name="Rectangle 3"/>
          <p:cNvSpPr>
            <a:spLocks noGrp="1" noChangeArrowheads="1"/>
          </p:cNvSpPr>
          <p:nvPr>
            <p:ph type="body" idx="4294967295"/>
          </p:nvPr>
        </p:nvSpPr>
        <p:spPr>
          <a:xfrm>
            <a:off x="381000" y="2438400"/>
            <a:ext cx="8763000" cy="3886200"/>
          </a:xfrm>
        </p:spPr>
        <p:txBody>
          <a:bodyPr/>
          <a:lstStyle/>
          <a:p>
            <a:pPr marL="609600" indent="-609600" eaLnBrk="1" hangingPunct="1">
              <a:buClr>
                <a:srgbClr val="FF0000"/>
              </a:buClr>
              <a:buFontTx/>
              <a:buNone/>
            </a:pPr>
            <a:r>
              <a:rPr lang="en-US" sz="3600" dirty="0"/>
              <a:t>Phase I: 	Building Motivation to Change</a:t>
            </a:r>
          </a:p>
          <a:p>
            <a:pPr marL="609600" indent="-609600" eaLnBrk="1" hangingPunct="1">
              <a:buClr>
                <a:srgbClr val="FF0000"/>
              </a:buClr>
              <a:buFontTx/>
              <a:buNone/>
            </a:pPr>
            <a:endParaRPr lang="en-US" sz="3600" dirty="0"/>
          </a:p>
          <a:p>
            <a:pPr marL="609600" indent="-609600" eaLnBrk="1" hangingPunct="1">
              <a:buClr>
                <a:srgbClr val="FF0000"/>
              </a:buClr>
              <a:buFontTx/>
              <a:buNone/>
            </a:pPr>
            <a:r>
              <a:rPr lang="en-US" sz="3600" dirty="0"/>
              <a:t>Phase II: Strengthening commitment to change</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914400"/>
            <a:ext cx="8420100" cy="381000"/>
          </a:xfrm>
        </p:spPr>
        <p:txBody>
          <a:bodyPr/>
          <a:lstStyle/>
          <a:p>
            <a:r>
              <a:rPr lang="en-US" sz="2400" b="1" dirty="0">
                <a:latin typeface="Arial Unicode MS" pitchFamily="34" charset="-128"/>
                <a:ea typeface="Arial Unicode MS" pitchFamily="34" charset="-128"/>
                <a:cs typeface="Arial Unicode MS" pitchFamily="34" charset="-128"/>
              </a:rPr>
              <a:t>Appropriate Motivational Strategies for Each Stage of Change</a:t>
            </a:r>
            <a:endParaRPr lang="en-US" sz="2400" dirty="0"/>
          </a:p>
        </p:txBody>
      </p:sp>
      <p:graphicFrame>
        <p:nvGraphicFramePr>
          <p:cNvPr id="10320" name="Group 80" descr="Appropriate Motivational Strategies for Each Stage of Change&#10;"/>
          <p:cNvGraphicFramePr>
            <a:graphicFrameLocks noGrp="1"/>
          </p:cNvGraphicFramePr>
          <p:nvPr>
            <p:ph type="tbl" idx="4294967295"/>
            <p:extLst>
              <p:ext uri="{D42A27DB-BD31-4B8C-83A1-F6EECF244321}">
                <p14:modId xmlns:p14="http://schemas.microsoft.com/office/powerpoint/2010/main" val="2072363805"/>
              </p:ext>
            </p:extLst>
          </p:nvPr>
        </p:nvGraphicFramePr>
        <p:xfrm>
          <a:off x="838200" y="1524000"/>
          <a:ext cx="7772400" cy="4268788"/>
        </p:xfrm>
        <a:graphic>
          <a:graphicData uri="http://schemas.openxmlformats.org/drawingml/2006/table">
            <a:tbl>
              <a:tblPr firstRow="1"/>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762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0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0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p>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0" lang="en-US" sz="20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01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sng" strike="noStrike" cap="none" normalizeH="0" baseline="0" dirty="0" err="1">
                          <a:ln>
                            <a:noFill/>
                          </a:ln>
                          <a:solidFill>
                            <a:schemeClr val="tx1"/>
                          </a:solidFill>
                          <a:effectLst/>
                          <a:latin typeface="Arial Unicode MS" pitchFamily="34" charset="-128"/>
                          <a:ea typeface="Arial Unicode MS" pitchFamily="34" charset="-128"/>
                          <a:cs typeface="Arial Unicode MS" pitchFamily="34" charset="-128"/>
                        </a:rPr>
                        <a:t>Precontemplation</a:t>
                      </a:r>
                      <a:endParaRPr kumimoji="0" lang="en-US" sz="2400" b="1" i="0" u="sng"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endParaRPr>
                    </a:p>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endParaRPr kumimoji="0" lang="en-US" sz="2400" b="1" i="0" u="sng"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endParaRPr>
                    </a:p>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none" strike="noStrike" cap="none" normalizeH="0" baseline="0" dirty="0">
                          <a:ln>
                            <a:noFill/>
                          </a:ln>
                          <a:solidFill>
                            <a:schemeClr val="tx1"/>
                          </a:solidFill>
                          <a:effectLst/>
                          <a:latin typeface="Arial Unicode MS" pitchFamily="34" charset="-128"/>
                          <a:cs typeface="Times New Roman" pitchFamily="18" charset="0"/>
                        </a:rPr>
                        <a:t>The client is not yet considering change or is unwilling or unable to change.</a:t>
                      </a:r>
                      <a:r>
                        <a:rPr kumimoji="0" lang="en-US" sz="24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Establish rapport, ask permission, and build trust.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Raise doubts or concerns in the client about problematic patterns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a:ln>
                            <a:noFill/>
                          </a:ln>
                          <a:solidFill>
                            <a:schemeClr val="tx1"/>
                          </a:solidFill>
                          <a:effectLst/>
                          <a:latin typeface="Arial Unicode MS" pitchFamily="34" charset="-128"/>
                          <a:cs typeface="Times New Roman" pitchFamily="18" charset="0"/>
                        </a:rPr>
                        <a:t>Express concern and keep the door open.</a:t>
                      </a:r>
                      <a:r>
                        <a:rPr kumimoji="0" lang="en-US" sz="2400" b="0" i="0" u="none" strike="noStrike" cap="none" normalizeH="0" baseline="0" dirty="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br>
              <a:rPr lang="en-US" sz="2000">
                <a:latin typeface="Arial Unicode MS" pitchFamily="34" charset="-128"/>
                <a:ea typeface="Arial Unicode MS" pitchFamily="34" charset="-128"/>
                <a:cs typeface="Arial Unicode MS" pitchFamily="34" charset="-128"/>
              </a:rPr>
            </a:br>
            <a:endParaRPr lang="en-US">
              <a:latin typeface="Arial Unicode MS" pitchFamily="34" charset="-128"/>
              <a:ea typeface="Arial Unicode MS" pitchFamily="34" charset="-128"/>
              <a:cs typeface="Arial Unicode MS" pitchFamily="34" charset="-128"/>
            </a:endParaRPr>
          </a:p>
        </p:txBody>
      </p:sp>
      <p:graphicFrame>
        <p:nvGraphicFramePr>
          <p:cNvPr id="11304" name="Group 40" descr="Client's Stage of Change and Appropriate Motivational Strategies for the Clinician"/>
          <p:cNvGraphicFramePr>
            <a:graphicFrameLocks noGrp="1"/>
          </p:cNvGraphicFramePr>
          <p:nvPr>
            <p:ph type="tbl" idx="1"/>
            <p:extLst>
              <p:ext uri="{D42A27DB-BD31-4B8C-83A1-F6EECF244321}">
                <p14:modId xmlns:p14="http://schemas.microsoft.com/office/powerpoint/2010/main" val="3149780201"/>
              </p:ext>
            </p:extLst>
          </p:nvPr>
        </p:nvGraphicFramePr>
        <p:xfrm>
          <a:off x="762000" y="838200"/>
          <a:ext cx="7772400" cy="5193792"/>
        </p:xfrm>
        <a:graphic>
          <a:graphicData uri="http://schemas.openxmlformats.org/drawingml/2006/table">
            <a:tbl>
              <a:tblPr firstRow="1"/>
              <a:tblGrid>
                <a:gridCol w="37338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800" b="0"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954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sng" strike="noStrike" cap="none" normalizeH="0" baseline="0">
                          <a:ln>
                            <a:noFill/>
                          </a:ln>
                          <a:solidFill>
                            <a:schemeClr val="tx1"/>
                          </a:solidFill>
                          <a:effectLst/>
                          <a:latin typeface="Arial Unicode MS" pitchFamily="34" charset="-128"/>
                          <a:ea typeface="Arial Unicode MS" pitchFamily="34" charset="-128"/>
                          <a:cs typeface="Arial Unicode MS" pitchFamily="34" charset="-128"/>
                        </a:rPr>
                        <a:t>Contemplation</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br>
                        <a:rPr kumimoji="0" lang="en-US" sz="2400" b="1" i="0" u="none" strike="noStrike" cap="none" normalizeH="0" baseline="0">
                          <a:ln>
                            <a:noFill/>
                          </a:ln>
                          <a:solidFill>
                            <a:schemeClr val="tx1"/>
                          </a:solidFill>
                          <a:effectLst/>
                          <a:latin typeface="Arial Unicode MS" pitchFamily="34" charset="-128"/>
                          <a:cs typeface="Times New Roman" pitchFamily="18" charset="0"/>
                        </a:rPr>
                      </a:br>
                      <a:br>
                        <a:rPr kumimoji="0" lang="en-US" sz="2400" b="1" i="0" u="none" strike="noStrike" cap="none" normalizeH="0" baseline="0">
                          <a:ln>
                            <a:noFill/>
                          </a:ln>
                          <a:solidFill>
                            <a:schemeClr val="tx1"/>
                          </a:solidFill>
                          <a:effectLst/>
                          <a:latin typeface="Arial Unicode MS" pitchFamily="34" charset="-128"/>
                          <a:cs typeface="Times New Roman" pitchFamily="18" charset="0"/>
                        </a:rPr>
                      </a:br>
                      <a:r>
                        <a:rPr kumimoji="0" lang="en-US" sz="2400" b="1" i="0" u="none" strike="noStrike" cap="none" normalizeH="0" baseline="0">
                          <a:ln>
                            <a:noFill/>
                          </a:ln>
                          <a:solidFill>
                            <a:schemeClr val="tx1"/>
                          </a:solidFill>
                          <a:effectLst/>
                          <a:latin typeface="Arial Unicode MS" pitchFamily="34" charset="-128"/>
                          <a:cs typeface="Times New Roman" pitchFamily="18" charset="0"/>
                        </a:rPr>
                        <a:t>The client acknowledges concerns and is considering the possibility of change but is ambivalent and uncertain.</a:t>
                      </a:r>
                      <a:r>
                        <a:rPr kumimoji="0" lang="en-US" sz="2400" b="1" i="0" u="none" strike="noStrike" cap="none" normalizeH="0" baseline="0">
                          <a:ln>
                            <a:noFill/>
                          </a:ln>
                          <a:solidFill>
                            <a:schemeClr val="tx1"/>
                          </a:solidFill>
                          <a:effectLst/>
                          <a:latin typeface="Arial Unicode MS" pitchFamily="34" charset="-128"/>
                          <a:ea typeface="Arial Unicode MS" pitchFamily="34" charset="-128"/>
                          <a:cs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Normalize ambivalence.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Help the client "tip the decisional balance scales" toward change.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a:ln>
                            <a:noFill/>
                          </a:ln>
                          <a:solidFill>
                            <a:schemeClr val="tx1"/>
                          </a:solidFill>
                          <a:effectLst/>
                          <a:latin typeface="Arial Unicode MS" pitchFamily="34" charset="-128"/>
                        </a:rPr>
                        <a:t>Elicit and summarize self-motivational statements of intent and commitment from the client.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a:ln>
                            <a:noFill/>
                          </a:ln>
                          <a:solidFill>
                            <a:schemeClr val="tx1"/>
                          </a:solidFill>
                          <a:effectLst/>
                          <a:latin typeface="Arial Unicode MS" pitchFamily="34" charset="-128"/>
                        </a:rPr>
                        <a:t>Elicit ideas regarding the client's perceived self-efficacy and expectations regarding treatment.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8001000" cy="838200"/>
          </a:xfrm>
        </p:spPr>
        <p:txBody>
          <a:bodyPr/>
          <a:lstStyle/>
          <a:p>
            <a:r>
              <a:rPr lang="en-US" b="1" dirty="0">
                <a:ea typeface="Arial Unicode MS"/>
                <a:cs typeface="Tahoma" panose="020B0604030504040204" pitchFamily="34" charset="0"/>
              </a:rPr>
              <a:t>Preparation</a:t>
            </a:r>
          </a:p>
        </p:txBody>
      </p:sp>
      <p:graphicFrame>
        <p:nvGraphicFramePr>
          <p:cNvPr id="14442" name="Group 106" descr="Rectangle around text"/>
          <p:cNvGraphicFramePr>
            <a:graphicFrameLocks noGrp="1"/>
          </p:cNvGraphicFramePr>
          <p:nvPr>
            <p:ph type="tbl" idx="4294967295"/>
            <p:extLst>
              <p:ext uri="{D42A27DB-BD31-4B8C-83A1-F6EECF244321}">
                <p14:modId xmlns:p14="http://schemas.microsoft.com/office/powerpoint/2010/main" val="2156887878"/>
              </p:ext>
            </p:extLst>
          </p:nvPr>
        </p:nvGraphicFramePr>
        <p:xfrm>
          <a:off x="990600" y="1238956"/>
          <a:ext cx="7772399" cy="4622510"/>
        </p:xfrm>
        <a:graphic>
          <a:graphicData uri="http://schemas.openxmlformats.org/drawingml/2006/table">
            <a:tbl>
              <a:tblPr firstRow="1"/>
              <a:tblGrid>
                <a:gridCol w="3816803">
                  <a:extLst>
                    <a:ext uri="{9D8B030D-6E8A-4147-A177-3AD203B41FA5}">
                      <a16:colId xmlns:a16="http://schemas.microsoft.com/office/drawing/2014/main" val="20000"/>
                    </a:ext>
                  </a:extLst>
                </a:gridCol>
                <a:gridCol w="3955596">
                  <a:extLst>
                    <a:ext uri="{9D8B030D-6E8A-4147-A177-3AD203B41FA5}">
                      <a16:colId xmlns:a16="http://schemas.microsoft.com/office/drawing/2014/main" val="20001"/>
                    </a:ext>
                  </a:extLst>
                </a:gridCol>
              </a:tblGrid>
              <a:tr h="58293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6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marL="83276" marR="83276" marT="41638" marB="416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6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600" b="0"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endParaRPr>
                    </a:p>
                  </a:txBody>
                  <a:tcPr marL="83276" marR="83276" marT="41638" marB="41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1388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500" b="1" i="0" u="sng"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Preparation</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br>
                        <a:rPr kumimoji="0" lang="en-US" sz="2500" b="0" i="0" u="none" strike="noStrike" cap="none" normalizeH="0" baseline="0" dirty="0">
                          <a:ln>
                            <a:noFill/>
                          </a:ln>
                          <a:solidFill>
                            <a:schemeClr val="tx1"/>
                          </a:solidFill>
                          <a:effectLst/>
                          <a:latin typeface="Tahoma" charset="0"/>
                          <a:cs typeface="Times New Roman" pitchFamily="18" charset="0"/>
                        </a:rPr>
                      </a:br>
                      <a:br>
                        <a:rPr kumimoji="0" lang="en-US" sz="2500" b="0" i="0" u="none" strike="noStrike" cap="none" normalizeH="0" baseline="0" dirty="0">
                          <a:ln>
                            <a:noFill/>
                          </a:ln>
                          <a:solidFill>
                            <a:schemeClr val="tx1"/>
                          </a:solidFill>
                          <a:effectLst/>
                          <a:latin typeface="Tahoma" charset="0"/>
                          <a:cs typeface="Times New Roman" pitchFamily="18" charset="0"/>
                        </a:rPr>
                      </a:br>
                      <a:r>
                        <a:rPr kumimoji="0" lang="en-US" sz="2500" b="0" i="0" u="none" strike="noStrike" cap="none" normalizeH="0" baseline="0" dirty="0">
                          <a:ln>
                            <a:noFill/>
                          </a:ln>
                          <a:solidFill>
                            <a:schemeClr val="tx1"/>
                          </a:solidFill>
                          <a:effectLst/>
                          <a:latin typeface="Tahoma" charset="0"/>
                          <a:cs typeface="Times New Roman" pitchFamily="18" charset="0"/>
                        </a:rPr>
                        <a:t>The client is committed to and planning to make a change in the near future but is still considering what to do.</a:t>
                      </a:r>
                      <a:r>
                        <a:rPr kumimoji="0" lang="en-US" sz="2500" b="0" i="0" u="none" strike="noStrike" cap="none" normalizeH="0" baseline="0" dirty="0">
                          <a:ln>
                            <a:noFill/>
                          </a:ln>
                          <a:solidFill>
                            <a:schemeClr val="tx1"/>
                          </a:solidFill>
                          <a:effectLst/>
                          <a:latin typeface="Tahoma" charset="0"/>
                        </a:rPr>
                        <a:t> </a:t>
                      </a:r>
                    </a:p>
                  </a:txBody>
                  <a:tcPr marL="83276" marR="83276" marT="41638" marB="416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200" b="1" i="0" u="none" strike="noStrike" cap="none" normalizeH="0" baseline="0" dirty="0">
                          <a:ln>
                            <a:noFill/>
                          </a:ln>
                          <a:solidFill>
                            <a:schemeClr val="tx1"/>
                          </a:solidFill>
                          <a:effectLst/>
                          <a:latin typeface="Arial Unicode MS" pitchFamily="34" charset="-128"/>
                        </a:rPr>
                        <a:t>Explore treatment       expectancies and the client's role.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200" b="1" i="0" u="none" strike="noStrike" cap="none" normalizeH="0" baseline="0" dirty="0">
                          <a:ln>
                            <a:noFill/>
                          </a:ln>
                          <a:solidFill>
                            <a:schemeClr val="tx1"/>
                          </a:solidFill>
                          <a:effectLst/>
                          <a:latin typeface="Arial Unicode MS" pitchFamily="34" charset="-128"/>
                        </a:rPr>
                        <a:t>Clarify the client's own goals.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200" b="1" i="0" u="none" strike="noStrike" cap="none" normalizeH="0" baseline="0" dirty="0">
                          <a:ln>
                            <a:noFill/>
                          </a:ln>
                          <a:solidFill>
                            <a:schemeClr val="tx1"/>
                          </a:solidFill>
                          <a:effectLst/>
                          <a:latin typeface="Arial Unicode MS" pitchFamily="34" charset="-128"/>
                        </a:rPr>
                        <a:t>Negotiate a change--or treatment--plan and behavior contract.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200" b="1" i="0" u="none" strike="noStrike" cap="none" normalizeH="0" baseline="0" dirty="0">
                          <a:ln>
                            <a:noFill/>
                          </a:ln>
                          <a:solidFill>
                            <a:schemeClr val="tx1"/>
                          </a:solidFill>
                          <a:effectLst/>
                          <a:latin typeface="Arial Unicode MS" pitchFamily="34" charset="-128"/>
                        </a:rPr>
                        <a:t>Consider and lower barriers to change.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200" b="1" i="0" u="none" strike="noStrike" cap="none" normalizeH="0" baseline="0" dirty="0">
                          <a:ln>
                            <a:noFill/>
                          </a:ln>
                          <a:solidFill>
                            <a:schemeClr val="tx1"/>
                          </a:solidFill>
                          <a:effectLst/>
                          <a:latin typeface="Arial Unicode MS" pitchFamily="34" charset="-128"/>
                          <a:cs typeface="Times New Roman" pitchFamily="18" charset="0"/>
                        </a:rPr>
                        <a:t>Help the client enlist social support. </a:t>
                      </a:r>
                    </a:p>
                  </a:txBody>
                  <a:tcPr marL="83276" marR="83276" marT="41638" marB="41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8001000" cy="838200"/>
          </a:xfrm>
        </p:spPr>
        <p:txBody>
          <a:bodyPr/>
          <a:lstStyle/>
          <a:p>
            <a:r>
              <a:rPr lang="en-US" dirty="0"/>
              <a:t>Action</a:t>
            </a:r>
          </a:p>
        </p:txBody>
      </p:sp>
      <p:graphicFrame>
        <p:nvGraphicFramePr>
          <p:cNvPr id="16457" name="Group 73" descr="Rectangle around text"/>
          <p:cNvGraphicFramePr>
            <a:graphicFrameLocks noGrp="1"/>
          </p:cNvGraphicFramePr>
          <p:nvPr>
            <p:ph type="tbl" idx="4294967295"/>
            <p:extLst>
              <p:ext uri="{D42A27DB-BD31-4B8C-83A1-F6EECF244321}">
                <p14:modId xmlns:p14="http://schemas.microsoft.com/office/powerpoint/2010/main" val="2583181899"/>
              </p:ext>
            </p:extLst>
          </p:nvPr>
        </p:nvGraphicFramePr>
        <p:xfrm>
          <a:off x="914400" y="1066800"/>
          <a:ext cx="7848600" cy="4877936"/>
        </p:xfrm>
        <a:graphic>
          <a:graphicData uri="http://schemas.openxmlformats.org/drawingml/2006/table">
            <a:tbl>
              <a:tblPr firstRow="1"/>
              <a:tblGrid>
                <a:gridCol w="3535405">
                  <a:extLst>
                    <a:ext uri="{9D8B030D-6E8A-4147-A177-3AD203B41FA5}">
                      <a16:colId xmlns:a16="http://schemas.microsoft.com/office/drawing/2014/main" val="20000"/>
                    </a:ext>
                  </a:extLst>
                </a:gridCol>
                <a:gridCol w="4313195">
                  <a:extLst>
                    <a:ext uri="{9D8B030D-6E8A-4147-A177-3AD203B41FA5}">
                      <a16:colId xmlns:a16="http://schemas.microsoft.com/office/drawing/2014/main" val="20001"/>
                    </a:ext>
                  </a:extLst>
                </a:gridCol>
              </a:tblGrid>
              <a:tr h="682687">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7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marL="84849" marR="84849" marT="42425" marB="424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7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700" b="0"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endParaRPr>
                    </a:p>
                  </a:txBody>
                  <a:tcPr marL="84849" marR="84849" marT="42425" marB="424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52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600" b="1" i="0" u="sng"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Action</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br>
                        <a:rPr kumimoji="0" lang="en-US" sz="2600" b="0" i="0" u="none" strike="noStrike" cap="none" normalizeH="0" baseline="0" dirty="0">
                          <a:ln>
                            <a:noFill/>
                          </a:ln>
                          <a:solidFill>
                            <a:schemeClr val="tx1"/>
                          </a:solidFill>
                          <a:effectLst/>
                          <a:latin typeface="Arial Unicode MS" pitchFamily="34" charset="-128"/>
                          <a:cs typeface="Times New Roman" pitchFamily="18" charset="0"/>
                        </a:rPr>
                      </a:br>
                      <a:br>
                        <a:rPr kumimoji="0" lang="en-US" sz="2600" b="0" i="0" u="none" strike="noStrike" cap="none" normalizeH="0" baseline="0" dirty="0">
                          <a:ln>
                            <a:noFill/>
                          </a:ln>
                          <a:solidFill>
                            <a:schemeClr val="tx1"/>
                          </a:solidFill>
                          <a:effectLst/>
                          <a:latin typeface="Arial Unicode MS" pitchFamily="34" charset="-128"/>
                          <a:cs typeface="Times New Roman" pitchFamily="18" charset="0"/>
                        </a:rPr>
                      </a:br>
                      <a:r>
                        <a:rPr kumimoji="0" lang="en-US" sz="2600" b="0" i="0" u="none" strike="noStrike" cap="none" normalizeH="0" baseline="0" dirty="0">
                          <a:ln>
                            <a:noFill/>
                          </a:ln>
                          <a:solidFill>
                            <a:schemeClr val="tx1"/>
                          </a:solidFill>
                          <a:effectLst/>
                          <a:latin typeface="Arial Unicode MS" pitchFamily="34" charset="-128"/>
                          <a:cs typeface="Times New Roman" pitchFamily="18" charset="0"/>
                        </a:rPr>
                        <a:t>The client is actively taking steps to change but has not yet reached a stable state.</a:t>
                      </a:r>
                      <a:r>
                        <a:rPr kumimoji="0" lang="en-US" sz="2600" b="0" i="0" u="none" strike="noStrike" cap="none" normalizeH="0" baseline="0" dirty="0">
                          <a:ln>
                            <a:noFill/>
                          </a:ln>
                          <a:solidFill>
                            <a:schemeClr val="tx1"/>
                          </a:solidFill>
                          <a:effectLst/>
                          <a:latin typeface="Tahoma" charset="0"/>
                        </a:rPr>
                        <a:t> </a:t>
                      </a:r>
                    </a:p>
                  </a:txBody>
                  <a:tcPr marL="84849" marR="84849" marT="42425" marB="424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a:ln>
                            <a:noFill/>
                          </a:ln>
                          <a:solidFill>
                            <a:schemeClr val="tx1"/>
                          </a:solidFill>
                          <a:effectLst/>
                          <a:latin typeface="Arial Unicode MS" pitchFamily="34" charset="-128"/>
                        </a:rPr>
                        <a:t>Engage the client in treatment and reinforce the importance of retaining behavior change.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a:ln>
                            <a:noFill/>
                          </a:ln>
                          <a:solidFill>
                            <a:schemeClr val="tx1"/>
                          </a:solidFill>
                          <a:effectLst/>
                          <a:latin typeface="Arial Unicode MS" pitchFamily="34" charset="-128"/>
                        </a:rPr>
                        <a:t>Acknowledge difficulties for the client in early stages of change.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300" b="1" i="0" u="none" strike="noStrike" cap="none" normalizeH="0" baseline="0" dirty="0">
                          <a:ln>
                            <a:noFill/>
                          </a:ln>
                          <a:solidFill>
                            <a:schemeClr val="tx1"/>
                          </a:solidFill>
                          <a:effectLst/>
                          <a:latin typeface="Arial Unicode MS" pitchFamily="34" charset="-128"/>
                        </a:rPr>
                        <a:t>Help the client identify high-risk situations through a functional analysis and develop appropriate coping strategies to overcome these. </a:t>
                      </a:r>
                    </a:p>
                  </a:txBody>
                  <a:tcPr marL="84849" marR="84849" marT="42425" marB="424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001000" cy="838200"/>
          </a:xfrm>
        </p:spPr>
        <p:txBody>
          <a:bodyPr/>
          <a:lstStyle/>
          <a:p>
            <a:r>
              <a:rPr lang="en-US" b="1" dirty="0">
                <a:latin typeface="Arial Unicode MS" pitchFamily="34" charset="-128"/>
                <a:ea typeface="Arial Unicode MS" pitchFamily="34" charset="-128"/>
                <a:cs typeface="Arial Unicode MS" pitchFamily="34" charset="-128"/>
              </a:rPr>
              <a:t>Maintenance</a:t>
            </a:r>
            <a:endParaRPr lang="en-US" dirty="0"/>
          </a:p>
        </p:txBody>
      </p:sp>
      <p:graphicFrame>
        <p:nvGraphicFramePr>
          <p:cNvPr id="17471" name="Group 63" descr="Rectangle around text"/>
          <p:cNvGraphicFramePr>
            <a:graphicFrameLocks noGrp="1"/>
          </p:cNvGraphicFramePr>
          <p:nvPr>
            <p:ph type="tbl" idx="4294967295"/>
            <p:extLst>
              <p:ext uri="{D42A27DB-BD31-4B8C-83A1-F6EECF244321}">
                <p14:modId xmlns:p14="http://schemas.microsoft.com/office/powerpoint/2010/main" val="2110362628"/>
              </p:ext>
            </p:extLst>
          </p:nvPr>
        </p:nvGraphicFramePr>
        <p:xfrm>
          <a:off x="1066801" y="1219200"/>
          <a:ext cx="7620000" cy="4772454"/>
        </p:xfrm>
        <a:graphic>
          <a:graphicData uri="http://schemas.openxmlformats.org/drawingml/2006/table">
            <a:tbl>
              <a:tblPr firstRow="1"/>
              <a:tblGrid>
                <a:gridCol w="3775676">
                  <a:extLst>
                    <a:ext uri="{9D8B030D-6E8A-4147-A177-3AD203B41FA5}">
                      <a16:colId xmlns:a16="http://schemas.microsoft.com/office/drawing/2014/main" val="20000"/>
                    </a:ext>
                  </a:extLst>
                </a:gridCol>
                <a:gridCol w="3844324">
                  <a:extLst>
                    <a:ext uri="{9D8B030D-6E8A-4147-A177-3AD203B41FA5}">
                      <a16:colId xmlns:a16="http://schemas.microsoft.com/office/drawing/2014/main" val="20001"/>
                    </a:ext>
                  </a:extLst>
                </a:gridCol>
              </a:tblGrid>
              <a:tr h="58526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6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marL="82378" marR="82378" marT="41189" marB="411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6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600" b="0"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endParaRPr>
                    </a:p>
                  </a:txBody>
                  <a:tcPr marL="82378" marR="82378" marT="41189" marB="411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8718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100" b="1" i="0" u="sng"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Maintenance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br>
                        <a:rPr kumimoji="0" lang="en-US" sz="2100" b="1" i="0" u="none" strike="noStrike" cap="none" normalizeH="0" baseline="0" dirty="0">
                          <a:ln>
                            <a:noFill/>
                          </a:ln>
                          <a:solidFill>
                            <a:schemeClr val="tx1"/>
                          </a:solidFill>
                          <a:effectLst/>
                          <a:latin typeface="Tahoma" charset="0"/>
                          <a:cs typeface="Times New Roman" pitchFamily="18" charset="0"/>
                        </a:rPr>
                      </a:br>
                      <a:br>
                        <a:rPr kumimoji="0" lang="en-US" sz="2100" b="1" i="0" u="none" strike="noStrike" cap="none" normalizeH="0" baseline="0" dirty="0">
                          <a:ln>
                            <a:noFill/>
                          </a:ln>
                          <a:solidFill>
                            <a:schemeClr val="tx1"/>
                          </a:solidFill>
                          <a:effectLst/>
                          <a:latin typeface="Tahoma" charset="0"/>
                          <a:cs typeface="Times New Roman" pitchFamily="18" charset="0"/>
                        </a:rPr>
                      </a:br>
                      <a:r>
                        <a:rPr kumimoji="0" lang="en-US" sz="2100" b="1" i="0" u="none" strike="noStrike" cap="none" normalizeH="0" baseline="0" dirty="0">
                          <a:ln>
                            <a:noFill/>
                          </a:ln>
                          <a:solidFill>
                            <a:schemeClr val="tx1"/>
                          </a:solidFill>
                          <a:effectLst/>
                          <a:latin typeface="Tahoma" charset="0"/>
                          <a:cs typeface="Times New Roman" pitchFamily="18" charset="0"/>
                        </a:rPr>
                        <a:t>The client has achieved initial goals such as abstinence and is now working to maintain gains.</a:t>
                      </a:r>
                      <a:r>
                        <a:rPr kumimoji="0" lang="en-US" sz="2100" b="1" i="0" u="none" strike="noStrike" cap="none" normalizeH="0" baseline="0" dirty="0">
                          <a:ln>
                            <a:noFill/>
                          </a:ln>
                          <a:solidFill>
                            <a:schemeClr val="tx1"/>
                          </a:solidFill>
                          <a:effectLst/>
                          <a:latin typeface="Tahoma" charset="0"/>
                        </a:rPr>
                        <a:t> </a:t>
                      </a:r>
                    </a:p>
                  </a:txBody>
                  <a:tcPr marL="82378" marR="82378" marT="41189" marB="411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100" b="1" i="0" u="none" strike="noStrike" cap="none" normalizeH="0" baseline="0" dirty="0">
                          <a:ln>
                            <a:noFill/>
                          </a:ln>
                          <a:solidFill>
                            <a:schemeClr val="tx1"/>
                          </a:solidFill>
                          <a:effectLst/>
                          <a:latin typeface="Arial Unicode MS" pitchFamily="34" charset="-128"/>
                        </a:rPr>
                        <a:t>Support lifestyle changes.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100" b="1" i="0" u="none" strike="noStrike" cap="none" normalizeH="0" baseline="0" dirty="0">
                          <a:ln>
                            <a:noFill/>
                          </a:ln>
                          <a:solidFill>
                            <a:schemeClr val="tx1"/>
                          </a:solidFill>
                          <a:effectLst/>
                          <a:latin typeface="Arial Unicode MS" pitchFamily="34" charset="-128"/>
                        </a:rPr>
                        <a:t>Affirm the client's resolve and self-efficacy.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100" b="1" i="0" u="none" strike="noStrike" cap="none" normalizeH="0" baseline="0" dirty="0">
                          <a:ln>
                            <a:noFill/>
                          </a:ln>
                          <a:solidFill>
                            <a:schemeClr val="tx1"/>
                          </a:solidFill>
                          <a:effectLst/>
                          <a:latin typeface="Arial Unicode MS" pitchFamily="34" charset="-128"/>
                        </a:rPr>
                        <a:t>Help the client practice and use new coping strategies to avoid a relapse.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100" b="1" i="0" u="none" strike="noStrike" cap="none" normalizeH="0" baseline="0" dirty="0">
                          <a:ln>
                            <a:noFill/>
                          </a:ln>
                          <a:solidFill>
                            <a:schemeClr val="tx1"/>
                          </a:solidFill>
                          <a:effectLst/>
                          <a:latin typeface="Arial Unicode MS" pitchFamily="34" charset="-128"/>
                        </a:rPr>
                        <a:t>Develop a "fire escape" plan if the client resumes problematic behaviors.</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100" b="1" i="0" u="none" strike="noStrike" cap="none" normalizeH="0" baseline="0" dirty="0">
                          <a:ln>
                            <a:noFill/>
                          </a:ln>
                          <a:solidFill>
                            <a:schemeClr val="tx1"/>
                          </a:solidFill>
                          <a:effectLst/>
                          <a:latin typeface="Arial Unicode MS" pitchFamily="34" charset="-128"/>
                          <a:cs typeface="Times New Roman" pitchFamily="18" charset="0"/>
                        </a:rPr>
                        <a:t>Review long-term goals with the client.</a:t>
                      </a:r>
                      <a:r>
                        <a:rPr kumimoji="0" lang="en-US" sz="2100" b="1" i="0" u="none" strike="noStrike" cap="none" normalizeH="0" baseline="0" dirty="0">
                          <a:ln>
                            <a:noFill/>
                          </a:ln>
                          <a:solidFill>
                            <a:schemeClr val="tx1"/>
                          </a:solidFill>
                          <a:effectLst/>
                          <a:latin typeface="Arial Unicode MS" pitchFamily="34" charset="-128"/>
                        </a:rPr>
                        <a:t> </a:t>
                      </a:r>
                    </a:p>
                  </a:txBody>
                  <a:tcPr marL="82378" marR="82378" marT="41189" marB="411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609600"/>
            <a:ext cx="8229600" cy="1066800"/>
          </a:xfrm>
        </p:spPr>
        <p:txBody>
          <a:bodyPr/>
          <a:lstStyle/>
          <a:p>
            <a:pPr eaLnBrk="1" hangingPunct="1">
              <a:defRPr/>
            </a:pPr>
            <a:r>
              <a:rPr lang="en-US" dirty="0">
                <a:solidFill>
                  <a:schemeClr val="tx1"/>
                </a:solidFill>
                <a:latin typeface="+mn-lt"/>
              </a:rPr>
              <a:t>You would think . . . </a:t>
            </a:r>
          </a:p>
        </p:txBody>
      </p:sp>
      <p:sp>
        <p:nvSpPr>
          <p:cNvPr id="215043" name="Rectangle 3"/>
          <p:cNvSpPr>
            <a:spLocks noGrp="1" noChangeArrowheads="1"/>
          </p:cNvSpPr>
          <p:nvPr>
            <p:ph idx="1"/>
          </p:nvPr>
        </p:nvSpPr>
        <p:spPr>
          <a:xfrm>
            <a:off x="533400" y="1524000"/>
            <a:ext cx="8229600" cy="4440238"/>
          </a:xfrm>
        </p:spPr>
        <p:txBody>
          <a:bodyPr/>
          <a:lstStyle/>
          <a:p>
            <a:pPr eaLnBrk="1" hangingPunct="1"/>
            <a:r>
              <a:rPr lang="en-US" sz="2800" dirty="0"/>
              <a:t>that having had a heart attack would be enough to persuade a man to quit smoking, change his diet, exercise more, and take his medication</a:t>
            </a:r>
          </a:p>
          <a:p>
            <a:pPr eaLnBrk="1" hangingPunct="1"/>
            <a:r>
              <a:rPr lang="en-US" sz="2800" dirty="0"/>
              <a:t>that hangovers, damaged relationships, an auto crash, and memory blackouts would be enough to convince a woman to stop drinking</a:t>
            </a:r>
          </a:p>
          <a:p>
            <a:pPr eaLnBrk="1" hangingPunct="1"/>
            <a:r>
              <a:rPr lang="en-US" sz="2800" dirty="0"/>
              <a:t>losing one’s life savings and children’s inheritance in slot machines would be enough to help a man to quit gambling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50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4038600" cy="838200"/>
          </a:xfrm>
        </p:spPr>
        <p:txBody>
          <a:bodyPr/>
          <a:lstStyle/>
          <a:p>
            <a:r>
              <a:rPr lang="en-US" b="1" dirty="0">
                <a:latin typeface="Arial Unicode MS" pitchFamily="34" charset="-128"/>
                <a:ea typeface="Arial Unicode MS" pitchFamily="34" charset="-128"/>
                <a:cs typeface="Arial Unicode MS" pitchFamily="34" charset="-128"/>
              </a:rPr>
              <a:t>Recurrence</a:t>
            </a:r>
            <a:endParaRPr lang="en-US" dirty="0"/>
          </a:p>
        </p:txBody>
      </p:sp>
      <p:graphicFrame>
        <p:nvGraphicFramePr>
          <p:cNvPr id="18487" name="Group 55" descr="Rectangle around text"/>
          <p:cNvGraphicFramePr>
            <a:graphicFrameLocks noGrp="1"/>
          </p:cNvGraphicFramePr>
          <p:nvPr>
            <p:ph type="tbl" idx="4294967295"/>
            <p:extLst>
              <p:ext uri="{D42A27DB-BD31-4B8C-83A1-F6EECF244321}">
                <p14:modId xmlns:p14="http://schemas.microsoft.com/office/powerpoint/2010/main" val="1429215865"/>
              </p:ext>
            </p:extLst>
          </p:nvPr>
        </p:nvGraphicFramePr>
        <p:xfrm>
          <a:off x="762000" y="1219200"/>
          <a:ext cx="8077200" cy="4771870"/>
        </p:xfrm>
        <a:graphic>
          <a:graphicData uri="http://schemas.openxmlformats.org/drawingml/2006/table">
            <a:tbl>
              <a:tblPr firstRow="1"/>
              <a:tblGrid>
                <a:gridCol w="38100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51641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Client's Stage of Change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1800" b="1"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Appropriate Motivational Strategies for the Clinician</a:t>
                      </a:r>
                      <a:endParaRPr kumimoji="0" lang="en-US" sz="1800" b="0" i="0" u="none"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3179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400" b="1" i="0" u="sng" strike="noStrike" cap="none" normalizeH="0" baseline="0" dirty="0">
                          <a:ln>
                            <a:noFill/>
                          </a:ln>
                          <a:solidFill>
                            <a:schemeClr val="tx1"/>
                          </a:solidFill>
                          <a:effectLst/>
                          <a:latin typeface="Arial Unicode MS" pitchFamily="34" charset="-128"/>
                          <a:ea typeface="Arial Unicode MS" pitchFamily="34" charset="-128"/>
                          <a:cs typeface="Arial Unicode MS" pitchFamily="34" charset="-128"/>
                        </a:rPr>
                        <a:t>Recurrence</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br>
                        <a:rPr kumimoji="0" lang="en-US" sz="2400" b="1" i="0" u="none" strike="noStrike" cap="none" normalizeH="0" baseline="0" dirty="0">
                          <a:ln>
                            <a:noFill/>
                          </a:ln>
                          <a:solidFill>
                            <a:schemeClr val="tx1"/>
                          </a:solidFill>
                          <a:effectLst/>
                          <a:latin typeface="Arial Unicode MS" pitchFamily="34" charset="-128"/>
                          <a:cs typeface="Times New Roman" pitchFamily="18" charset="0"/>
                        </a:rPr>
                      </a:br>
                      <a:br>
                        <a:rPr kumimoji="0" lang="en-US" sz="2400" b="1" i="0" u="none" strike="noStrike" cap="none" normalizeH="0" baseline="0" dirty="0">
                          <a:ln>
                            <a:noFill/>
                          </a:ln>
                          <a:solidFill>
                            <a:schemeClr val="tx1"/>
                          </a:solidFill>
                          <a:effectLst/>
                          <a:latin typeface="Arial Unicode MS" pitchFamily="34" charset="-128"/>
                          <a:cs typeface="Times New Roman" pitchFamily="18" charset="0"/>
                        </a:rPr>
                      </a:br>
                      <a:r>
                        <a:rPr kumimoji="0" lang="en-US" sz="2400" b="1" i="0" u="none" strike="noStrike" cap="none" normalizeH="0" baseline="0" dirty="0">
                          <a:ln>
                            <a:noFill/>
                          </a:ln>
                          <a:solidFill>
                            <a:schemeClr val="tx1"/>
                          </a:solidFill>
                          <a:effectLst/>
                          <a:latin typeface="Arial Unicode MS" pitchFamily="34" charset="-128"/>
                          <a:cs typeface="Times New Roman" pitchFamily="18" charset="0"/>
                        </a:rPr>
                        <a:t>The client has experienced a recurrence of symptoms and must now cope with consequences and decide what to do next.</a:t>
                      </a:r>
                      <a:r>
                        <a:rPr kumimoji="0" lang="en-US" sz="2400" b="1" i="0" u="none" strike="noStrike" cap="none" normalizeH="0" baseline="0" dirty="0">
                          <a:ln>
                            <a:noFill/>
                          </a:ln>
                          <a:solidFill>
                            <a:schemeClr val="tx1"/>
                          </a:solidFill>
                          <a:effectLst/>
                          <a:latin typeface="Arial Unicode MS" pitchFamily="34" charset="-128"/>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a:ln>
                            <a:noFill/>
                          </a:ln>
                          <a:solidFill>
                            <a:schemeClr val="tx1"/>
                          </a:solidFill>
                          <a:effectLst/>
                          <a:latin typeface="Arial Unicode MS" pitchFamily="34" charset="-128"/>
                        </a:rPr>
                        <a:t>Help the client reenter the change cycle and commend any willingness to reconsider positive change.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a:ln>
                            <a:noFill/>
                          </a:ln>
                          <a:solidFill>
                            <a:schemeClr val="tx1"/>
                          </a:solidFill>
                          <a:effectLst/>
                          <a:latin typeface="Arial Unicode MS" pitchFamily="34" charset="-128"/>
                        </a:rPr>
                        <a:t>Explore the meaning and reality of the recurrence as a learning opportunity.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a:ln>
                            <a:noFill/>
                          </a:ln>
                          <a:solidFill>
                            <a:schemeClr val="tx1"/>
                          </a:solidFill>
                          <a:effectLst/>
                          <a:latin typeface="Arial Unicode MS" pitchFamily="34" charset="-128"/>
                        </a:rPr>
                        <a:t>Assist the client in finding alternative coping strategies. </a:t>
                      </a:r>
                    </a:p>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r:embed="rId3"/>
                        </a:buBlip>
                        <a:tabLst/>
                      </a:pPr>
                      <a:r>
                        <a:rPr kumimoji="0" lang="en-US" sz="2400" b="1" i="0" u="none" strike="noStrike" cap="none" normalizeH="0" baseline="0" dirty="0">
                          <a:ln>
                            <a:noFill/>
                          </a:ln>
                          <a:solidFill>
                            <a:schemeClr val="tx1"/>
                          </a:solidFill>
                          <a:effectLst/>
                          <a:latin typeface="Arial Unicode MS" pitchFamily="34" charset="-128"/>
                          <a:cs typeface="Times New Roman" pitchFamily="18" charset="0"/>
                        </a:rPr>
                        <a:t>Maintain supportive contact.</a:t>
                      </a:r>
                      <a:r>
                        <a:rPr kumimoji="0" lang="en-US" sz="2400" b="1" i="0" u="none" strike="noStrike" cap="none" normalizeH="0" baseline="0" dirty="0">
                          <a:ln>
                            <a:noFill/>
                          </a:ln>
                          <a:solidFill>
                            <a:schemeClr val="tx1"/>
                          </a:solidFill>
                          <a:effectLst/>
                          <a:latin typeface="Arial Unicode MS" pitchFamily="34" charset="-12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304800" y="457200"/>
            <a:ext cx="8610600" cy="1066800"/>
          </a:xfrm>
        </p:spPr>
        <p:txBody>
          <a:bodyPr>
            <a:noAutofit/>
          </a:bodyPr>
          <a:lstStyle/>
          <a:p>
            <a:pPr eaLnBrk="1" fontAlgn="auto" hangingPunct="1">
              <a:spcAft>
                <a:spcPts val="0"/>
              </a:spcAft>
              <a:defRPr/>
            </a:pPr>
            <a:r>
              <a:rPr lang="en-US" sz="3600" dirty="0">
                <a:latin typeface="+mn-lt"/>
              </a:rPr>
              <a:t>3 Critical Components </a:t>
            </a:r>
            <a:br>
              <a:rPr lang="en-US" sz="3600" dirty="0">
                <a:latin typeface="+mn-lt"/>
              </a:rPr>
            </a:br>
            <a:r>
              <a:rPr lang="en-US" sz="3600" dirty="0">
                <a:latin typeface="+mn-lt"/>
              </a:rPr>
              <a:t>of Motivation: Readiness Ruler - WAR</a:t>
            </a:r>
          </a:p>
        </p:txBody>
      </p:sp>
      <p:sp>
        <p:nvSpPr>
          <p:cNvPr id="30724" name="Text Box 4"/>
          <p:cNvSpPr txBox="1">
            <a:spLocks noChangeArrowheads="1"/>
          </p:cNvSpPr>
          <p:nvPr/>
        </p:nvSpPr>
        <p:spPr bwMode="auto">
          <a:xfrm>
            <a:off x="5486400" y="1828800"/>
            <a:ext cx="2436813" cy="914400"/>
          </a:xfrm>
          <a:prstGeom prst="rect">
            <a:avLst/>
          </a:prstGeom>
          <a:noFill/>
          <a:ln w="9525">
            <a:noFill/>
            <a:miter lim="800000"/>
            <a:headEnd/>
            <a:tailEnd/>
          </a:ln>
        </p:spPr>
        <p:txBody>
          <a:bodyPr>
            <a:spAutoFit/>
          </a:bodyPr>
          <a:lstStyle/>
          <a:p>
            <a:pPr algn="ctr">
              <a:spcBef>
                <a:spcPct val="50000"/>
              </a:spcBef>
            </a:pPr>
            <a:r>
              <a:rPr lang="en-US" sz="5400">
                <a:cs typeface="Arial" charset="0"/>
              </a:rPr>
              <a:t>Able</a:t>
            </a:r>
          </a:p>
        </p:txBody>
      </p:sp>
      <p:sp>
        <p:nvSpPr>
          <p:cNvPr id="30725" name="Text Box 5"/>
          <p:cNvSpPr txBox="1">
            <a:spLocks noChangeArrowheads="1"/>
          </p:cNvSpPr>
          <p:nvPr/>
        </p:nvSpPr>
        <p:spPr bwMode="auto">
          <a:xfrm rot="5078394">
            <a:off x="6089878" y="3970568"/>
            <a:ext cx="2698750" cy="914400"/>
          </a:xfrm>
          <a:prstGeom prst="rect">
            <a:avLst/>
          </a:prstGeom>
          <a:noFill/>
          <a:ln w="9525">
            <a:noFill/>
            <a:miter lim="800000"/>
            <a:headEnd/>
            <a:tailEnd/>
          </a:ln>
        </p:spPr>
        <p:txBody>
          <a:bodyPr>
            <a:spAutoFit/>
          </a:bodyPr>
          <a:lstStyle/>
          <a:p>
            <a:pPr algn="ctr">
              <a:spcBef>
                <a:spcPct val="50000"/>
              </a:spcBef>
            </a:pPr>
            <a:r>
              <a:rPr lang="en-US" sz="5400" dirty="0">
                <a:cs typeface="Arial" charset="0"/>
              </a:rPr>
              <a:t>Ready</a:t>
            </a:r>
          </a:p>
        </p:txBody>
      </p:sp>
      <p:sp>
        <p:nvSpPr>
          <p:cNvPr id="30726" name="Text Box 6"/>
          <p:cNvSpPr txBox="1">
            <a:spLocks noChangeArrowheads="1"/>
          </p:cNvSpPr>
          <p:nvPr/>
        </p:nvSpPr>
        <p:spPr bwMode="auto">
          <a:xfrm rot="-5540999">
            <a:off x="4643681" y="3860927"/>
            <a:ext cx="2392363" cy="914400"/>
          </a:xfrm>
          <a:prstGeom prst="rect">
            <a:avLst/>
          </a:prstGeom>
          <a:noFill/>
          <a:ln w="9525">
            <a:noFill/>
            <a:miter lim="800000"/>
            <a:headEnd/>
            <a:tailEnd/>
          </a:ln>
        </p:spPr>
        <p:txBody>
          <a:bodyPr>
            <a:spAutoFit/>
          </a:bodyPr>
          <a:lstStyle/>
          <a:p>
            <a:pPr algn="ctr">
              <a:spcBef>
                <a:spcPct val="50000"/>
              </a:spcBef>
            </a:pPr>
            <a:r>
              <a:rPr lang="en-US" sz="5400" dirty="0">
                <a:cs typeface="Arial" charset="0"/>
              </a:rPr>
              <a:t>Willing</a:t>
            </a:r>
          </a:p>
        </p:txBody>
      </p:sp>
      <p:sp>
        <p:nvSpPr>
          <p:cNvPr id="30727" name="Rectangle 7"/>
          <p:cNvSpPr>
            <a:spLocks noGrp="1" noChangeArrowheads="1"/>
          </p:cNvSpPr>
          <p:nvPr>
            <p:ph type="body" idx="4294967295"/>
          </p:nvPr>
        </p:nvSpPr>
        <p:spPr>
          <a:xfrm>
            <a:off x="381000" y="1600200"/>
            <a:ext cx="4495800" cy="5410200"/>
          </a:xfrm>
        </p:spPr>
        <p:txBody>
          <a:bodyPr/>
          <a:lstStyle/>
          <a:p>
            <a:pPr eaLnBrk="1" hangingPunct="1"/>
            <a:r>
              <a:rPr lang="en-US" b="1" dirty="0"/>
              <a:t>Willing</a:t>
            </a:r>
            <a:r>
              <a:rPr lang="en-US" dirty="0"/>
              <a:t>: </a:t>
            </a:r>
          </a:p>
          <a:p>
            <a:pPr eaLnBrk="1" hangingPunct="1">
              <a:buFontTx/>
              <a:buNone/>
            </a:pPr>
            <a:r>
              <a:rPr lang="en-US" dirty="0"/>
              <a:t>	The importance of change: desires, wants or wills change</a:t>
            </a:r>
          </a:p>
          <a:p>
            <a:pPr eaLnBrk="1" hangingPunct="1"/>
            <a:r>
              <a:rPr lang="en-US" b="1" dirty="0"/>
              <a:t>Able</a:t>
            </a:r>
            <a:r>
              <a:rPr lang="en-US" dirty="0"/>
              <a:t>: Confidence for change; feels willing but unable- “I wish I could” may use defense mech.</a:t>
            </a:r>
          </a:p>
          <a:p>
            <a:pPr eaLnBrk="1" hangingPunct="1"/>
            <a:r>
              <a:rPr lang="en-US" b="1" dirty="0"/>
              <a:t>Ready</a:t>
            </a:r>
            <a:r>
              <a:rPr lang="en-US" dirty="0"/>
              <a:t>: </a:t>
            </a:r>
          </a:p>
          <a:p>
            <a:pPr eaLnBrk="1" hangingPunct="1">
              <a:buFontTx/>
              <a:buNone/>
            </a:pPr>
            <a:r>
              <a:rPr lang="en-US" dirty="0"/>
              <a:t>	A matter of priorities; “I want to but not now.”</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762000"/>
            <a:ext cx="8305800" cy="609600"/>
          </a:xfrm>
        </p:spPr>
        <p:txBody>
          <a:bodyPr/>
          <a:lstStyle/>
          <a:p>
            <a:pPr eaLnBrk="1" hangingPunct="1">
              <a:defRPr/>
            </a:pPr>
            <a:r>
              <a:rPr lang="en-US" sz="4000" b="1" dirty="0">
                <a:solidFill>
                  <a:schemeClr val="tx1"/>
                </a:solidFill>
                <a:latin typeface="+mn-lt"/>
              </a:rPr>
              <a:t>Five Principles of MI-- DEARS</a:t>
            </a:r>
          </a:p>
        </p:txBody>
      </p:sp>
      <p:sp>
        <p:nvSpPr>
          <p:cNvPr id="31748" name="Line 5"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31747" name="Rectangle 3"/>
          <p:cNvSpPr>
            <a:spLocks noGrp="1" noChangeArrowheads="1"/>
          </p:cNvSpPr>
          <p:nvPr>
            <p:ph idx="1"/>
          </p:nvPr>
        </p:nvSpPr>
        <p:spPr>
          <a:xfrm>
            <a:off x="533400" y="1600200"/>
            <a:ext cx="8077200" cy="4114800"/>
          </a:xfrm>
        </p:spPr>
        <p:txBody>
          <a:bodyPr/>
          <a:lstStyle/>
          <a:p>
            <a:pPr eaLnBrk="1" hangingPunct="1">
              <a:lnSpc>
                <a:spcPct val="90000"/>
              </a:lnSpc>
            </a:pPr>
            <a:r>
              <a:rPr lang="en-US" sz="4400" b="1" dirty="0"/>
              <a:t>D</a:t>
            </a:r>
            <a:r>
              <a:rPr lang="en-US" b="1" dirty="0"/>
              <a:t>evelop Discrepancy</a:t>
            </a:r>
          </a:p>
          <a:p>
            <a:pPr lvl="1" eaLnBrk="1" hangingPunct="1">
              <a:lnSpc>
                <a:spcPct val="90000"/>
              </a:lnSpc>
            </a:pPr>
            <a:r>
              <a:rPr lang="en-US" dirty="0">
                <a:solidFill>
                  <a:schemeClr val="tx1"/>
                </a:solidFill>
              </a:rPr>
              <a:t>Person rather than the counselor should present the arguments for change</a:t>
            </a:r>
          </a:p>
          <a:p>
            <a:pPr lvl="1" eaLnBrk="1" hangingPunct="1">
              <a:lnSpc>
                <a:spcPct val="90000"/>
              </a:lnSpc>
            </a:pPr>
            <a:r>
              <a:rPr lang="en-US" dirty="0">
                <a:solidFill>
                  <a:schemeClr val="tx1"/>
                </a:solidFill>
              </a:rPr>
              <a:t>Change is motivated by a perceived discrepancy between present behavior and important personal goals or values</a:t>
            </a:r>
          </a:p>
          <a:p>
            <a:pPr eaLnBrk="1" hangingPunct="1">
              <a:lnSpc>
                <a:spcPct val="90000"/>
              </a:lnSpc>
            </a:pPr>
            <a:r>
              <a:rPr lang="en-US" sz="4400" b="1" dirty="0"/>
              <a:t>E</a:t>
            </a:r>
            <a:r>
              <a:rPr lang="en-US" b="1" dirty="0"/>
              <a:t>xpress Empathy</a:t>
            </a:r>
          </a:p>
          <a:p>
            <a:pPr lvl="1" eaLnBrk="1" hangingPunct="1">
              <a:lnSpc>
                <a:spcPct val="90000"/>
              </a:lnSpc>
            </a:pPr>
            <a:r>
              <a:rPr lang="en-US" dirty="0">
                <a:solidFill>
                  <a:schemeClr val="tx1"/>
                </a:solidFill>
              </a:rPr>
              <a:t>Research indicating importance of empathy</a:t>
            </a:r>
          </a:p>
          <a:p>
            <a:pPr lvl="1" eaLnBrk="1" hangingPunct="1">
              <a:lnSpc>
                <a:spcPct val="90000"/>
              </a:lnSpc>
            </a:pPr>
            <a:r>
              <a:rPr lang="en-US" dirty="0">
                <a:solidFill>
                  <a:schemeClr val="tx1"/>
                </a:solidFill>
              </a:rPr>
              <a:t>Skillful reflective listening is fundamental</a:t>
            </a:r>
          </a:p>
          <a:p>
            <a:pPr lvl="1" eaLnBrk="1" hangingPunct="1">
              <a:lnSpc>
                <a:spcPct val="90000"/>
              </a:lnSpc>
            </a:pPr>
            <a:r>
              <a:rPr lang="en-US" dirty="0">
                <a:solidFill>
                  <a:schemeClr val="tx1"/>
                </a:solidFill>
              </a:rPr>
              <a:t>Ambivalence is normal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762000"/>
            <a:ext cx="7772400" cy="609600"/>
          </a:xfrm>
        </p:spPr>
        <p:txBody>
          <a:bodyPr/>
          <a:lstStyle/>
          <a:p>
            <a:pPr eaLnBrk="1" hangingPunct="1">
              <a:defRPr/>
            </a:pPr>
            <a:r>
              <a:rPr lang="en-US" sz="4000" b="1" dirty="0">
                <a:solidFill>
                  <a:schemeClr val="tx1"/>
                </a:solidFill>
                <a:latin typeface="+mn-lt"/>
              </a:rPr>
              <a:t>Five Principles of MI</a:t>
            </a:r>
          </a:p>
        </p:txBody>
      </p:sp>
      <p:sp>
        <p:nvSpPr>
          <p:cNvPr id="32772" name="Line 4"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32771" name="Rectangle 3"/>
          <p:cNvSpPr>
            <a:spLocks noGrp="1" noChangeArrowheads="1"/>
          </p:cNvSpPr>
          <p:nvPr>
            <p:ph idx="1"/>
          </p:nvPr>
        </p:nvSpPr>
        <p:spPr/>
        <p:txBody>
          <a:bodyPr/>
          <a:lstStyle/>
          <a:p>
            <a:pPr eaLnBrk="1" hangingPunct="1">
              <a:buFontTx/>
              <a:buNone/>
            </a:pPr>
            <a:r>
              <a:rPr lang="en-US" sz="4400" b="1"/>
              <a:t>A</a:t>
            </a:r>
            <a:r>
              <a:rPr lang="en-US" b="1"/>
              <a:t>void Argumentation</a:t>
            </a:r>
          </a:p>
          <a:p>
            <a:pPr lvl="1" eaLnBrk="1" hangingPunct="1"/>
            <a:r>
              <a:rPr lang="en-US" sz="3000">
                <a:solidFill>
                  <a:schemeClr val="tx1"/>
                </a:solidFill>
              </a:rPr>
              <a:t>Confrontation increases client resistance to change</a:t>
            </a:r>
          </a:p>
          <a:p>
            <a:pPr lvl="1" eaLnBrk="1" hangingPunct="1"/>
            <a:r>
              <a:rPr lang="en-US" sz="3000">
                <a:solidFill>
                  <a:schemeClr val="tx1"/>
                </a:solidFill>
              </a:rPr>
              <a:t>Labeling is unnecessary</a:t>
            </a:r>
          </a:p>
          <a:p>
            <a:pPr lvl="1" eaLnBrk="1" hangingPunct="1"/>
            <a:endParaRPr lang="en-US" sz="300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761999"/>
            <a:ext cx="7772400" cy="838201"/>
          </a:xfrm>
        </p:spPr>
        <p:txBody>
          <a:bodyPr/>
          <a:lstStyle/>
          <a:p>
            <a:pPr eaLnBrk="1" hangingPunct="1">
              <a:defRPr/>
            </a:pPr>
            <a:r>
              <a:rPr lang="en-US" b="1" dirty="0">
                <a:solidFill>
                  <a:schemeClr val="tx1"/>
                </a:solidFill>
                <a:latin typeface="+mn-lt"/>
              </a:rPr>
              <a:t>Five Principles of MI (Cont’d)</a:t>
            </a:r>
          </a:p>
        </p:txBody>
      </p:sp>
      <p:sp>
        <p:nvSpPr>
          <p:cNvPr id="33796" name="Line 4"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580611" name="Rectangle 3"/>
          <p:cNvSpPr>
            <a:spLocks noGrp="1" noChangeArrowheads="1"/>
          </p:cNvSpPr>
          <p:nvPr>
            <p:ph idx="1"/>
          </p:nvPr>
        </p:nvSpPr>
        <p:spPr>
          <a:xfrm>
            <a:off x="609600" y="1752600"/>
            <a:ext cx="7772400" cy="4114800"/>
          </a:xfrm>
        </p:spPr>
        <p:txBody>
          <a:bodyPr>
            <a:normAutofit fontScale="92500" lnSpcReduction="10000"/>
          </a:bodyPr>
          <a:lstStyle/>
          <a:p>
            <a:pPr marL="365760" indent="-256032" eaLnBrk="1" fontAlgn="auto" hangingPunct="1">
              <a:lnSpc>
                <a:spcPct val="90000"/>
              </a:lnSpc>
              <a:spcAft>
                <a:spcPts val="0"/>
              </a:spcAft>
              <a:buClr>
                <a:schemeClr val="accent3"/>
              </a:buClr>
              <a:buFontTx/>
              <a:buNone/>
              <a:defRPr/>
            </a:pPr>
            <a:r>
              <a:rPr lang="en-US" sz="4400" b="1" dirty="0"/>
              <a:t>R</a:t>
            </a:r>
            <a:r>
              <a:rPr lang="en-US" b="1" dirty="0"/>
              <a:t>oll with Resistance</a:t>
            </a:r>
          </a:p>
          <a:p>
            <a:pPr marL="658368" lvl="1" indent="-246888" eaLnBrk="1" fontAlgn="auto" hangingPunct="1">
              <a:lnSpc>
                <a:spcPct val="90000"/>
              </a:lnSpc>
              <a:spcAft>
                <a:spcPts val="0"/>
              </a:spcAft>
              <a:buFont typeface="Georgia"/>
              <a:buChar char="▫"/>
              <a:defRPr/>
            </a:pPr>
            <a:r>
              <a:rPr lang="en-US" sz="3000" dirty="0">
                <a:solidFill>
                  <a:schemeClr val="tx1"/>
                </a:solidFill>
              </a:rPr>
              <a:t>Provider’s role is to reduce resistance, since this is correlated with poorer outcomes</a:t>
            </a:r>
          </a:p>
          <a:p>
            <a:pPr marL="658368" lvl="1" indent="-246888" eaLnBrk="1" fontAlgn="auto" hangingPunct="1">
              <a:lnSpc>
                <a:spcPct val="90000"/>
              </a:lnSpc>
              <a:spcAft>
                <a:spcPts val="0"/>
              </a:spcAft>
              <a:buFont typeface="Georgia"/>
              <a:buChar char="▫"/>
              <a:defRPr/>
            </a:pPr>
            <a:r>
              <a:rPr lang="en-US" sz="3000" dirty="0">
                <a:solidFill>
                  <a:schemeClr val="tx1"/>
                </a:solidFill>
              </a:rPr>
              <a:t>If resistance increases, providers shift to different strategies</a:t>
            </a:r>
          </a:p>
          <a:p>
            <a:pPr marL="658368" lvl="1" indent="-246888" eaLnBrk="1" fontAlgn="auto" hangingPunct="1">
              <a:lnSpc>
                <a:spcPct val="90000"/>
              </a:lnSpc>
              <a:spcAft>
                <a:spcPts val="0"/>
              </a:spcAft>
              <a:buFont typeface="Georgia"/>
              <a:buChar char="▫"/>
              <a:defRPr/>
            </a:pPr>
            <a:r>
              <a:rPr lang="en-US" sz="3000" dirty="0">
                <a:solidFill>
                  <a:schemeClr val="tx1"/>
                </a:solidFill>
              </a:rPr>
              <a:t>The person’s objections or minimization do not demand a response</a:t>
            </a:r>
          </a:p>
          <a:p>
            <a:pPr marL="658368" lvl="1" indent="-246888" eaLnBrk="1" fontAlgn="auto" hangingPunct="1">
              <a:lnSpc>
                <a:spcPct val="90000"/>
              </a:lnSpc>
              <a:spcAft>
                <a:spcPts val="0"/>
              </a:spcAft>
              <a:buFont typeface="Georgia"/>
              <a:buChar char="▫"/>
              <a:defRPr/>
            </a:pPr>
            <a:r>
              <a:rPr lang="en-US" sz="3000" dirty="0">
                <a:solidFill>
                  <a:schemeClr val="tx1"/>
                </a:solidFill>
              </a:rPr>
              <a:t>The person is a primary resource in finding answers and solutions</a:t>
            </a:r>
          </a:p>
          <a:p>
            <a:pPr marL="658368" lvl="1" indent="-246888" eaLnBrk="1" fontAlgn="auto" hangingPunct="1">
              <a:lnSpc>
                <a:spcPct val="90000"/>
              </a:lnSpc>
              <a:spcAft>
                <a:spcPts val="0"/>
              </a:spcAft>
              <a:buFont typeface="Georgia"/>
              <a:buChar char="▫"/>
              <a:defRPr/>
            </a:pPr>
            <a:endParaRPr lang="en-US" sz="3000" dirty="0">
              <a:solidFill>
                <a:schemeClr val="tx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762000"/>
            <a:ext cx="8153400" cy="609600"/>
          </a:xfrm>
        </p:spPr>
        <p:txBody>
          <a:bodyPr/>
          <a:lstStyle/>
          <a:p>
            <a:pPr eaLnBrk="1" hangingPunct="1">
              <a:defRPr/>
            </a:pPr>
            <a:r>
              <a:rPr lang="en-US" sz="4000" b="1" dirty="0">
                <a:solidFill>
                  <a:schemeClr val="tx1"/>
                </a:solidFill>
                <a:latin typeface="+mn-lt"/>
              </a:rPr>
              <a:t>Five Principles of MI (Cont’d – 2)</a:t>
            </a:r>
          </a:p>
        </p:txBody>
      </p:sp>
      <p:sp>
        <p:nvSpPr>
          <p:cNvPr id="34820" name="Line 4"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582659" name="Rectangle 3"/>
          <p:cNvSpPr>
            <a:spLocks noGrp="1" noChangeArrowheads="1"/>
          </p:cNvSpPr>
          <p:nvPr>
            <p:ph idx="1"/>
          </p:nvPr>
        </p:nvSpPr>
        <p:spPr>
          <a:xfrm>
            <a:off x="685800" y="1752600"/>
            <a:ext cx="7772400" cy="4114800"/>
          </a:xfrm>
        </p:spPr>
        <p:txBody>
          <a:bodyPr>
            <a:normAutofit fontScale="92500" lnSpcReduction="10000"/>
          </a:bodyPr>
          <a:lstStyle/>
          <a:p>
            <a:pPr marL="365760" indent="-256032" eaLnBrk="1" fontAlgn="auto" hangingPunct="1">
              <a:spcAft>
                <a:spcPts val="0"/>
              </a:spcAft>
              <a:buClr>
                <a:schemeClr val="accent3"/>
              </a:buClr>
              <a:buFontTx/>
              <a:buNone/>
              <a:defRPr/>
            </a:pPr>
            <a:r>
              <a:rPr lang="en-US" sz="4400" b="1" dirty="0"/>
              <a:t>S</a:t>
            </a:r>
            <a:r>
              <a:rPr lang="en-US" b="1" dirty="0"/>
              <a:t>upport Self-Efficacy</a:t>
            </a:r>
          </a:p>
          <a:p>
            <a:pPr marL="658368" lvl="1" indent="-246888" eaLnBrk="1" fontAlgn="auto" hangingPunct="1">
              <a:spcAft>
                <a:spcPts val="0"/>
              </a:spcAft>
              <a:buFont typeface="Georgia"/>
              <a:buChar char="▫"/>
              <a:defRPr/>
            </a:pPr>
            <a:r>
              <a:rPr lang="en-US" sz="3000" dirty="0">
                <a:solidFill>
                  <a:schemeClr val="tx1"/>
                </a:solidFill>
              </a:rPr>
              <a:t>A person’s belief in the possibility of change is an important motivator</a:t>
            </a:r>
          </a:p>
          <a:p>
            <a:pPr marL="658368" lvl="1" indent="-246888" eaLnBrk="1" fontAlgn="auto" hangingPunct="1">
              <a:spcAft>
                <a:spcPts val="0"/>
              </a:spcAft>
              <a:buFont typeface="Georgia"/>
              <a:buChar char="▫"/>
              <a:defRPr/>
            </a:pPr>
            <a:r>
              <a:rPr lang="en-US" sz="3000" dirty="0">
                <a:solidFill>
                  <a:schemeClr val="tx1"/>
                </a:solidFill>
              </a:rPr>
              <a:t>The person, not the counselor, is responsible for choosing and carrying out change</a:t>
            </a:r>
          </a:p>
          <a:p>
            <a:pPr marL="658368" lvl="1" indent="-246888" eaLnBrk="1" fontAlgn="auto" hangingPunct="1">
              <a:spcAft>
                <a:spcPts val="0"/>
              </a:spcAft>
              <a:buFont typeface="Georgia"/>
              <a:buChar char="▫"/>
              <a:defRPr/>
            </a:pPr>
            <a:r>
              <a:rPr lang="en-US" sz="3000" dirty="0">
                <a:solidFill>
                  <a:schemeClr val="tx1"/>
                </a:solidFill>
              </a:rPr>
              <a:t>The counselor’s own belief in the person’s ability to change becomes a self-fulfilling prophecy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22263" y="685800"/>
            <a:ext cx="8288337" cy="755650"/>
          </a:xfrm>
        </p:spPr>
        <p:txBody>
          <a:bodyPr/>
          <a:lstStyle/>
          <a:p>
            <a:pPr eaLnBrk="1" hangingPunct="1">
              <a:defRPr/>
            </a:pPr>
            <a:r>
              <a:rPr lang="en-US" sz="4800" b="1" dirty="0">
                <a:solidFill>
                  <a:schemeClr val="tx1"/>
                </a:solidFill>
                <a:latin typeface="+mn-lt"/>
              </a:rPr>
              <a:t>What Is Resistance?</a:t>
            </a:r>
          </a:p>
        </p:txBody>
      </p:sp>
      <p:sp>
        <p:nvSpPr>
          <p:cNvPr id="35844" name="Line 4"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35843" name="Rectangle 3"/>
          <p:cNvSpPr>
            <a:spLocks noGrp="1" noChangeArrowheads="1"/>
          </p:cNvSpPr>
          <p:nvPr>
            <p:ph idx="1"/>
          </p:nvPr>
        </p:nvSpPr>
        <p:spPr>
          <a:xfrm>
            <a:off x="533400" y="1828800"/>
            <a:ext cx="8339138" cy="3952875"/>
          </a:xfrm>
        </p:spPr>
        <p:txBody>
          <a:bodyPr/>
          <a:lstStyle/>
          <a:p>
            <a:pPr eaLnBrk="1" hangingPunct="1">
              <a:lnSpc>
                <a:spcPct val="90000"/>
              </a:lnSpc>
            </a:pPr>
            <a:r>
              <a:rPr lang="en-US" sz="3000" dirty="0"/>
              <a:t>Verbal and non-verbal behaviors</a:t>
            </a:r>
          </a:p>
          <a:p>
            <a:pPr eaLnBrk="1" hangingPunct="1">
              <a:lnSpc>
                <a:spcPct val="90000"/>
              </a:lnSpc>
            </a:pPr>
            <a:r>
              <a:rPr lang="en-US" sz="3000" dirty="0"/>
              <a:t>Expected and normal</a:t>
            </a:r>
          </a:p>
          <a:p>
            <a:pPr eaLnBrk="1" hangingPunct="1">
              <a:lnSpc>
                <a:spcPct val="90000"/>
              </a:lnSpc>
            </a:pPr>
            <a:r>
              <a:rPr lang="en-US" sz="3000" dirty="0"/>
              <a:t>Function of interpersonal communication</a:t>
            </a:r>
          </a:p>
          <a:p>
            <a:pPr eaLnBrk="1" hangingPunct="1">
              <a:lnSpc>
                <a:spcPct val="90000"/>
              </a:lnSpc>
            </a:pPr>
            <a:r>
              <a:rPr lang="en-US" sz="3000" dirty="0"/>
              <a:t>Continued resistance predictive of reduced change</a:t>
            </a:r>
          </a:p>
          <a:p>
            <a:pPr eaLnBrk="1" hangingPunct="1">
              <a:lnSpc>
                <a:spcPct val="90000"/>
              </a:lnSpc>
            </a:pPr>
            <a:r>
              <a:rPr lang="en-US" sz="3000" dirty="0"/>
              <a:t>Resistance is highly responsive to counselor style</a:t>
            </a:r>
          </a:p>
          <a:p>
            <a:pPr eaLnBrk="1" hangingPunct="1">
              <a:lnSpc>
                <a:spcPct val="90000"/>
              </a:lnSpc>
            </a:pPr>
            <a:r>
              <a:rPr lang="en-US" sz="3000" dirty="0"/>
              <a:t>Getting resistance?  Change strategies.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762000"/>
            <a:ext cx="7772400" cy="762000"/>
          </a:xfrm>
        </p:spPr>
        <p:txBody>
          <a:bodyPr/>
          <a:lstStyle/>
          <a:p>
            <a:pPr eaLnBrk="1" hangingPunct="1">
              <a:defRPr/>
            </a:pPr>
            <a:r>
              <a:rPr lang="en-US" sz="4000" b="1" dirty="0">
                <a:solidFill>
                  <a:schemeClr val="tx1"/>
                </a:solidFill>
                <a:latin typeface="+mn-lt"/>
              </a:rPr>
              <a:t>Types of Resistance</a:t>
            </a:r>
          </a:p>
        </p:txBody>
      </p:sp>
      <p:sp>
        <p:nvSpPr>
          <p:cNvPr id="36869" name="Line 5"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36867" name="Rectangle 3"/>
          <p:cNvSpPr>
            <a:spLocks noGrp="1" noChangeArrowheads="1"/>
          </p:cNvSpPr>
          <p:nvPr>
            <p:ph sz="half" idx="1"/>
          </p:nvPr>
        </p:nvSpPr>
        <p:spPr>
          <a:xfrm>
            <a:off x="609600" y="1828800"/>
            <a:ext cx="3810000" cy="4114800"/>
          </a:xfrm>
        </p:spPr>
        <p:txBody>
          <a:bodyPr/>
          <a:lstStyle/>
          <a:p>
            <a:pPr eaLnBrk="1" hangingPunct="1">
              <a:lnSpc>
                <a:spcPct val="80000"/>
              </a:lnSpc>
            </a:pPr>
            <a:r>
              <a:rPr lang="en-US" sz="3200" b="1"/>
              <a:t>Argument</a:t>
            </a:r>
          </a:p>
          <a:p>
            <a:pPr lvl="1" eaLnBrk="1" hangingPunct="1">
              <a:lnSpc>
                <a:spcPct val="80000"/>
              </a:lnSpc>
            </a:pPr>
            <a:r>
              <a:rPr lang="en-US" sz="2000">
                <a:solidFill>
                  <a:schemeClr val="tx1"/>
                </a:solidFill>
              </a:rPr>
              <a:t>Challenging</a:t>
            </a:r>
          </a:p>
          <a:p>
            <a:pPr lvl="1" eaLnBrk="1" hangingPunct="1">
              <a:lnSpc>
                <a:spcPct val="80000"/>
              </a:lnSpc>
            </a:pPr>
            <a:r>
              <a:rPr lang="en-US" sz="2000">
                <a:solidFill>
                  <a:schemeClr val="tx1"/>
                </a:solidFill>
              </a:rPr>
              <a:t>Discounting</a:t>
            </a:r>
          </a:p>
          <a:p>
            <a:pPr lvl="1" eaLnBrk="1" hangingPunct="1">
              <a:lnSpc>
                <a:spcPct val="80000"/>
              </a:lnSpc>
            </a:pPr>
            <a:r>
              <a:rPr lang="en-US" sz="2000">
                <a:solidFill>
                  <a:schemeClr val="tx1"/>
                </a:solidFill>
              </a:rPr>
              <a:t>Hostility</a:t>
            </a:r>
          </a:p>
          <a:p>
            <a:pPr eaLnBrk="1" hangingPunct="1">
              <a:lnSpc>
                <a:spcPct val="80000"/>
              </a:lnSpc>
            </a:pPr>
            <a:r>
              <a:rPr lang="en-US" sz="3200" b="1"/>
              <a:t>Interruption</a:t>
            </a:r>
          </a:p>
          <a:p>
            <a:pPr lvl="1" eaLnBrk="1" hangingPunct="1">
              <a:lnSpc>
                <a:spcPct val="80000"/>
              </a:lnSpc>
            </a:pPr>
            <a:r>
              <a:rPr lang="en-US" sz="2000">
                <a:solidFill>
                  <a:schemeClr val="tx1"/>
                </a:solidFill>
              </a:rPr>
              <a:t>Talking over</a:t>
            </a:r>
          </a:p>
          <a:p>
            <a:pPr lvl="1" eaLnBrk="1" hangingPunct="1">
              <a:lnSpc>
                <a:spcPct val="80000"/>
              </a:lnSpc>
            </a:pPr>
            <a:r>
              <a:rPr lang="en-US" sz="2000">
                <a:solidFill>
                  <a:schemeClr val="tx1"/>
                </a:solidFill>
              </a:rPr>
              <a:t>Cutting off</a:t>
            </a:r>
          </a:p>
          <a:p>
            <a:pPr eaLnBrk="1" hangingPunct="1">
              <a:lnSpc>
                <a:spcPct val="80000"/>
              </a:lnSpc>
            </a:pPr>
            <a:r>
              <a:rPr lang="en-US" sz="3200" b="1"/>
              <a:t>Ignoring</a:t>
            </a:r>
          </a:p>
          <a:p>
            <a:pPr lvl="1" eaLnBrk="1" hangingPunct="1">
              <a:lnSpc>
                <a:spcPct val="80000"/>
              </a:lnSpc>
            </a:pPr>
            <a:r>
              <a:rPr lang="en-US" sz="2000">
                <a:solidFill>
                  <a:schemeClr val="tx1"/>
                </a:solidFill>
              </a:rPr>
              <a:t>Inattention</a:t>
            </a:r>
          </a:p>
          <a:p>
            <a:pPr lvl="1" eaLnBrk="1" hangingPunct="1">
              <a:lnSpc>
                <a:spcPct val="80000"/>
              </a:lnSpc>
            </a:pPr>
            <a:r>
              <a:rPr lang="en-US" sz="2000">
                <a:solidFill>
                  <a:schemeClr val="tx1"/>
                </a:solidFill>
              </a:rPr>
              <a:t>Non-response</a:t>
            </a:r>
          </a:p>
          <a:p>
            <a:pPr lvl="1" eaLnBrk="1" hangingPunct="1">
              <a:lnSpc>
                <a:spcPct val="80000"/>
              </a:lnSpc>
            </a:pPr>
            <a:r>
              <a:rPr lang="en-US" sz="2000">
                <a:solidFill>
                  <a:schemeClr val="tx1"/>
                </a:solidFill>
              </a:rPr>
              <a:t>Non-answer</a:t>
            </a:r>
          </a:p>
          <a:p>
            <a:pPr lvl="1" eaLnBrk="1" hangingPunct="1">
              <a:lnSpc>
                <a:spcPct val="80000"/>
              </a:lnSpc>
            </a:pPr>
            <a:r>
              <a:rPr lang="en-US" sz="2000">
                <a:solidFill>
                  <a:schemeClr val="tx1"/>
                </a:solidFill>
              </a:rPr>
              <a:t>Side-tracking</a:t>
            </a:r>
            <a:endParaRPr lang="en-US">
              <a:solidFill>
                <a:schemeClr val="tx1"/>
              </a:solidFill>
            </a:endParaRPr>
          </a:p>
        </p:txBody>
      </p:sp>
      <p:sp>
        <p:nvSpPr>
          <p:cNvPr id="36868" name="Rectangle 4"/>
          <p:cNvSpPr>
            <a:spLocks noGrp="1" noChangeArrowheads="1"/>
          </p:cNvSpPr>
          <p:nvPr>
            <p:ph sz="half" idx="2"/>
          </p:nvPr>
        </p:nvSpPr>
        <p:spPr>
          <a:xfrm>
            <a:off x="4495800" y="1905000"/>
            <a:ext cx="3810000" cy="4114800"/>
          </a:xfrm>
        </p:spPr>
        <p:txBody>
          <a:bodyPr/>
          <a:lstStyle/>
          <a:p>
            <a:pPr eaLnBrk="1" hangingPunct="1"/>
            <a:r>
              <a:rPr lang="en-US" sz="3200" b="1"/>
              <a:t>Denial</a:t>
            </a:r>
          </a:p>
          <a:p>
            <a:pPr lvl="1" eaLnBrk="1" hangingPunct="1"/>
            <a:r>
              <a:rPr lang="en-US" sz="2000">
                <a:solidFill>
                  <a:schemeClr val="tx1"/>
                </a:solidFill>
              </a:rPr>
              <a:t>Blaming</a:t>
            </a:r>
          </a:p>
          <a:p>
            <a:pPr lvl="1" eaLnBrk="1" hangingPunct="1"/>
            <a:r>
              <a:rPr lang="en-US" sz="2000">
                <a:solidFill>
                  <a:schemeClr val="tx1"/>
                </a:solidFill>
              </a:rPr>
              <a:t>Disagreeing</a:t>
            </a:r>
          </a:p>
          <a:p>
            <a:pPr lvl="1" eaLnBrk="1" hangingPunct="1"/>
            <a:r>
              <a:rPr lang="en-US" sz="2000">
                <a:solidFill>
                  <a:schemeClr val="tx1"/>
                </a:solidFill>
              </a:rPr>
              <a:t>Excusing</a:t>
            </a:r>
          </a:p>
          <a:p>
            <a:pPr lvl="1" eaLnBrk="1" hangingPunct="1"/>
            <a:r>
              <a:rPr lang="en-US" sz="2000">
                <a:solidFill>
                  <a:schemeClr val="tx1"/>
                </a:solidFill>
              </a:rPr>
              <a:t>Reluctance</a:t>
            </a:r>
          </a:p>
          <a:p>
            <a:pPr lvl="1" eaLnBrk="1" hangingPunct="1"/>
            <a:r>
              <a:rPr lang="en-US" sz="2000">
                <a:solidFill>
                  <a:schemeClr val="tx1"/>
                </a:solidFill>
              </a:rPr>
              <a:t>Minimizing</a:t>
            </a:r>
          </a:p>
          <a:p>
            <a:pPr lvl="1" eaLnBrk="1" hangingPunct="1"/>
            <a:r>
              <a:rPr lang="en-US" sz="2000">
                <a:solidFill>
                  <a:schemeClr val="tx1"/>
                </a:solidFill>
              </a:rPr>
              <a:t>Pessimism</a:t>
            </a:r>
          </a:p>
          <a:p>
            <a:pPr lvl="1" eaLnBrk="1" hangingPunct="1"/>
            <a:r>
              <a:rPr lang="en-US" sz="2000">
                <a:solidFill>
                  <a:schemeClr val="tx1"/>
                </a:solidFill>
              </a:rPr>
              <a:t>Unwillingness to change</a:t>
            </a:r>
          </a:p>
          <a:p>
            <a:pPr lvl="1" eaLnBrk="1" hangingPunct="1"/>
            <a:r>
              <a:rPr lang="en-US">
                <a:solidFill>
                  <a:schemeClr val="tx1"/>
                </a:solidFill>
              </a:rPr>
              <a:t>Claiming immunity</a:t>
            </a:r>
          </a:p>
          <a:p>
            <a:pPr lvl="1" eaLnBrk="1" hangingPunct="1"/>
            <a:r>
              <a:rPr lang="en-US">
                <a:solidFill>
                  <a:schemeClr val="tx1"/>
                </a:solidFill>
              </a:rPr>
              <a:t>WHAT ELSE?????</a:t>
            </a:r>
          </a:p>
          <a:p>
            <a:pPr lvl="1" eaLnBrk="1" hangingPunct="1"/>
            <a:endParaRPr lang="en-US">
              <a:solidFill>
                <a:schemeClr val="tx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762000"/>
            <a:ext cx="7772400" cy="685800"/>
          </a:xfrm>
        </p:spPr>
        <p:txBody>
          <a:bodyPr/>
          <a:lstStyle/>
          <a:p>
            <a:pPr eaLnBrk="1" hangingPunct="1">
              <a:defRPr/>
            </a:pPr>
            <a:r>
              <a:rPr lang="en-US" sz="4000" b="1" dirty="0">
                <a:solidFill>
                  <a:schemeClr val="tx1"/>
                </a:solidFill>
                <a:latin typeface="+mn-lt"/>
              </a:rPr>
              <a:t>Resistance and Persuasion</a:t>
            </a:r>
          </a:p>
        </p:txBody>
      </p:sp>
      <p:sp>
        <p:nvSpPr>
          <p:cNvPr id="37892" name="Line 5"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37891" name="Rectangle 3"/>
          <p:cNvSpPr>
            <a:spLocks noGrp="1" noChangeArrowheads="1"/>
          </p:cNvSpPr>
          <p:nvPr>
            <p:ph idx="1"/>
          </p:nvPr>
        </p:nvSpPr>
        <p:spPr>
          <a:xfrm>
            <a:off x="685800" y="1752600"/>
            <a:ext cx="8001000" cy="3886200"/>
          </a:xfrm>
        </p:spPr>
        <p:txBody>
          <a:bodyPr/>
          <a:lstStyle/>
          <a:p>
            <a:pPr eaLnBrk="1" hangingPunct="1"/>
            <a:r>
              <a:rPr lang="en-US" sz="3200" dirty="0"/>
              <a:t>Many older approaches to behavior change relied on the counselor to persuade or even intimidate client into changing</a:t>
            </a:r>
          </a:p>
          <a:p>
            <a:pPr eaLnBrk="1" hangingPunct="1"/>
            <a:endParaRPr lang="en-US" sz="3200" dirty="0"/>
          </a:p>
          <a:p>
            <a:pPr eaLnBrk="1" hangingPunct="1"/>
            <a:r>
              <a:rPr lang="en-US" sz="3200" dirty="0"/>
              <a:t>These approaches often elicit reactance and reduce the chances that a resistant client will consider changing a problem behavior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62000" y="762000"/>
            <a:ext cx="7772400" cy="609600"/>
          </a:xfrm>
        </p:spPr>
        <p:txBody>
          <a:bodyPr/>
          <a:lstStyle/>
          <a:p>
            <a:pPr eaLnBrk="1" hangingPunct="1">
              <a:defRPr/>
            </a:pPr>
            <a:r>
              <a:rPr lang="en-US" sz="4000" b="1" dirty="0">
                <a:solidFill>
                  <a:schemeClr val="tx1"/>
                </a:solidFill>
                <a:latin typeface="+mn-lt"/>
              </a:rPr>
              <a:t>Dancing vs. Wrestling</a:t>
            </a:r>
          </a:p>
        </p:txBody>
      </p:sp>
      <p:sp>
        <p:nvSpPr>
          <p:cNvPr id="38917" name="Line 5"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38915" name="Rectangle 3"/>
          <p:cNvSpPr>
            <a:spLocks noGrp="1" noChangeArrowheads="1"/>
          </p:cNvSpPr>
          <p:nvPr>
            <p:ph idx="1"/>
          </p:nvPr>
        </p:nvSpPr>
        <p:spPr>
          <a:xfrm>
            <a:off x="2209800" y="1828800"/>
            <a:ext cx="5410200" cy="4572000"/>
          </a:xfrm>
        </p:spPr>
        <p:txBody>
          <a:bodyPr/>
          <a:lstStyle/>
          <a:p>
            <a:pPr eaLnBrk="1" hangingPunct="1">
              <a:buFontTx/>
              <a:buNone/>
            </a:pPr>
            <a:r>
              <a:rPr lang="en-US" sz="3200" dirty="0"/>
              <a:t>Many MI proponents use the metaphor of dancing with clients to illustrate this method of gently moving with them around the ambivalence of change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6578" name="Rectangle 2"/>
          <p:cNvSpPr>
            <a:spLocks noGrp="1" noChangeArrowheads="1"/>
          </p:cNvSpPr>
          <p:nvPr>
            <p:ph type="title"/>
          </p:nvPr>
        </p:nvSpPr>
        <p:spPr>
          <a:xfrm>
            <a:off x="457200" y="815622"/>
            <a:ext cx="8229600" cy="685800"/>
          </a:xfrm>
        </p:spPr>
        <p:txBody>
          <a:bodyPr/>
          <a:lstStyle/>
          <a:p>
            <a:pPr>
              <a:defRPr/>
            </a:pPr>
            <a:r>
              <a:rPr lang="en-US" sz="4000" dirty="0">
                <a:latin typeface="+mn-lt"/>
              </a:rPr>
              <a:t>You would think . . . (Cont’d) </a:t>
            </a:r>
          </a:p>
        </p:txBody>
      </p:sp>
      <p:sp>
        <p:nvSpPr>
          <p:cNvPr id="1176579" name="Rectangle 3"/>
          <p:cNvSpPr>
            <a:spLocks noGrp="1" noChangeArrowheads="1"/>
          </p:cNvSpPr>
          <p:nvPr>
            <p:ph type="body" idx="1"/>
          </p:nvPr>
        </p:nvSpPr>
        <p:spPr>
          <a:xfrm>
            <a:off x="609600" y="1524000"/>
            <a:ext cx="8229600" cy="4343400"/>
          </a:xfrm>
        </p:spPr>
        <p:txBody>
          <a:bodyPr/>
          <a:lstStyle/>
          <a:p>
            <a:r>
              <a:rPr lang="en-US" sz="3300" dirty="0"/>
              <a:t>that the very real threats of blindness, amputations and other complications from diabetes would be enough to motivate weight loss and </a:t>
            </a:r>
            <a:r>
              <a:rPr lang="en-US" sz="3300" dirty="0" err="1"/>
              <a:t>glycemic</a:t>
            </a:r>
            <a:r>
              <a:rPr lang="en-US" sz="3300" dirty="0"/>
              <a:t> control</a:t>
            </a:r>
          </a:p>
          <a:p>
            <a:r>
              <a:rPr lang="en-US" sz="3300" dirty="0"/>
              <a:t>that time spent in the dehumanizing privations of prison would dissuade people from re-offending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6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765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6579"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title"/>
          </p:nvPr>
        </p:nvSpPr>
        <p:spPr>
          <a:xfrm>
            <a:off x="457200" y="685800"/>
            <a:ext cx="8001000" cy="838200"/>
          </a:xfrm>
        </p:spPr>
        <p:txBody>
          <a:bodyPr/>
          <a:lstStyle/>
          <a:p>
            <a:pPr>
              <a:defRPr/>
            </a:pPr>
            <a:r>
              <a:rPr lang="en-US" sz="4000" dirty="0">
                <a:ea typeface="Arial Unicode MS" pitchFamily="34" charset="-128"/>
                <a:cs typeface="Arial Unicode MS" pitchFamily="34" charset="-128"/>
              </a:rPr>
              <a:t>The Importance of Values “The Hook”</a:t>
            </a:r>
            <a:endParaRPr lang="en-US" sz="4000" b="1" dirty="0">
              <a:solidFill>
                <a:schemeClr val="tx1"/>
              </a:solidFill>
              <a:latin typeface="+mn-lt"/>
            </a:endParaRPr>
          </a:p>
        </p:txBody>
      </p:sp>
      <p:sp>
        <p:nvSpPr>
          <p:cNvPr id="39939" name="Rectangle 2"/>
          <p:cNvSpPr>
            <a:spLocks noGrp="1" noChangeArrowheads="1"/>
          </p:cNvSpPr>
          <p:nvPr>
            <p:ph type="body" sz="half" idx="1"/>
          </p:nvPr>
        </p:nvSpPr>
        <p:spPr>
          <a:xfrm>
            <a:off x="457200" y="1828800"/>
            <a:ext cx="8534400" cy="4800600"/>
          </a:xfrm>
        </p:spPr>
        <p:txBody>
          <a:bodyPr/>
          <a:lstStyle/>
          <a:p>
            <a:pPr eaLnBrk="1" hangingPunct="1">
              <a:buFontTx/>
              <a:buNone/>
            </a:pPr>
            <a:r>
              <a:rPr lang="en-US" sz="3600" dirty="0">
                <a:ea typeface="Arial Unicode MS" pitchFamily="34" charset="-128"/>
                <a:cs typeface="Arial Unicode MS" pitchFamily="34" charset="-128"/>
              </a:rPr>
              <a:t>If Values are not identified, there is no discrepancy—a main component of MI</a:t>
            </a:r>
          </a:p>
          <a:p>
            <a:pPr lvl="1" eaLnBrk="1" hangingPunct="1"/>
            <a:r>
              <a:rPr lang="en-US" sz="3200" dirty="0">
                <a:solidFill>
                  <a:schemeClr val="tx1"/>
                </a:solidFill>
                <a:ea typeface="Arial Unicode MS" pitchFamily="34" charset="-128"/>
                <a:cs typeface="Arial Unicode MS" pitchFamily="34" charset="-128"/>
              </a:rPr>
              <a:t>What makes their life worth living?</a:t>
            </a:r>
          </a:p>
          <a:p>
            <a:pPr lvl="1" eaLnBrk="1" hangingPunct="1"/>
            <a:r>
              <a:rPr lang="en-US" sz="3200" dirty="0">
                <a:solidFill>
                  <a:schemeClr val="tx1"/>
                </a:solidFill>
                <a:ea typeface="Arial Unicode MS" pitchFamily="34" charset="-128"/>
                <a:cs typeface="Arial Unicode MS" pitchFamily="34" charset="-128"/>
              </a:rPr>
              <a:t>What do they value in their life that is affected by the problem?</a:t>
            </a:r>
          </a:p>
          <a:p>
            <a:pPr lvl="1" eaLnBrk="1" hangingPunct="1"/>
            <a:r>
              <a:rPr lang="en-US" sz="3200" dirty="0">
                <a:solidFill>
                  <a:schemeClr val="tx1"/>
                </a:solidFill>
                <a:ea typeface="Arial Unicode MS" pitchFamily="34" charset="-128"/>
                <a:cs typeface="Arial Unicode MS" pitchFamily="34" charset="-128"/>
              </a:rPr>
              <a:t>What is most important to them?</a:t>
            </a:r>
          </a:p>
          <a:p>
            <a:pPr lvl="1" eaLnBrk="1" hangingPunct="1"/>
            <a:r>
              <a:rPr lang="en-US" sz="3200" dirty="0">
                <a:solidFill>
                  <a:schemeClr val="tx1"/>
                </a:solidFill>
                <a:ea typeface="Arial Unicode MS" pitchFamily="34" charset="-128"/>
                <a:cs typeface="Arial Unicode MS" pitchFamily="34" charset="-128"/>
              </a:rPr>
              <a:t>What gives their life meaning?</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457200" y="457200"/>
            <a:ext cx="4495800" cy="609600"/>
          </a:xfrm>
        </p:spPr>
        <p:txBody>
          <a:bodyPr>
            <a:noAutofit/>
          </a:bodyPr>
          <a:lstStyle/>
          <a:p>
            <a:pPr marL="54861" eaLnBrk="1" fontAlgn="auto" hangingPunct="1">
              <a:spcAft>
                <a:spcPts val="0"/>
              </a:spcAft>
              <a:defRPr/>
            </a:pPr>
            <a:r>
              <a:rPr lang="en-US" sz="4000" dirty="0"/>
              <a:t>Areas of Values</a:t>
            </a:r>
          </a:p>
        </p:txBody>
      </p:sp>
      <p:sp>
        <p:nvSpPr>
          <p:cNvPr id="11267" name="Rectangle 3"/>
          <p:cNvSpPr>
            <a:spLocks noGrp="1" noChangeArrowheads="1"/>
          </p:cNvSpPr>
          <p:nvPr>
            <p:ph idx="1"/>
          </p:nvPr>
        </p:nvSpPr>
        <p:spPr>
          <a:xfrm>
            <a:off x="533400" y="1371600"/>
            <a:ext cx="4946650" cy="5121274"/>
          </a:xfrm>
        </p:spPr>
        <p:txBody>
          <a:bodyPr/>
          <a:lstStyle/>
          <a:p>
            <a:pPr marL="514350" indent="-514350" eaLnBrk="1" hangingPunct="1">
              <a:buFont typeface="+mj-lt"/>
              <a:buAutoNum type="arabicPeriod"/>
            </a:pPr>
            <a:r>
              <a:rPr lang="en-US" sz="3200" dirty="0"/>
              <a:t>Family/Parenting</a:t>
            </a:r>
          </a:p>
          <a:p>
            <a:pPr marL="514350" indent="-514350" eaLnBrk="1" hangingPunct="1">
              <a:buFont typeface="+mj-lt"/>
              <a:buAutoNum type="arabicPeriod"/>
            </a:pPr>
            <a:r>
              <a:rPr lang="en-US" sz="3200" dirty="0"/>
              <a:t>Love/Intimate relationships</a:t>
            </a:r>
          </a:p>
          <a:p>
            <a:pPr marL="514350" indent="-514350" eaLnBrk="1" hangingPunct="1">
              <a:buFont typeface="+mj-lt"/>
              <a:buAutoNum type="arabicPeriod"/>
            </a:pPr>
            <a:r>
              <a:rPr lang="en-US" sz="3200" dirty="0"/>
              <a:t>Friends/Social connectedness</a:t>
            </a:r>
          </a:p>
          <a:p>
            <a:pPr marL="514350" indent="-514350" eaLnBrk="1" hangingPunct="1">
              <a:buFont typeface="+mj-lt"/>
              <a:buAutoNum type="arabicPeriod"/>
            </a:pPr>
            <a:r>
              <a:rPr lang="en-US" sz="3200" dirty="0"/>
              <a:t>Work/Career</a:t>
            </a:r>
          </a:p>
          <a:p>
            <a:pPr marL="514350" indent="-514350" eaLnBrk="1" hangingPunct="1">
              <a:buFont typeface="+mj-lt"/>
              <a:buAutoNum type="arabicPeriod"/>
            </a:pPr>
            <a:r>
              <a:rPr lang="en-US" sz="3200" dirty="0"/>
              <a:t>Education/Training</a:t>
            </a:r>
          </a:p>
          <a:p>
            <a:pPr marL="514350" indent="-514350" eaLnBrk="1" hangingPunct="1">
              <a:buFont typeface="+mj-lt"/>
              <a:buAutoNum type="arabicPeriod"/>
            </a:pPr>
            <a:r>
              <a:rPr lang="en-US" sz="3200" dirty="0"/>
              <a:t>Recreation/Fun</a:t>
            </a:r>
          </a:p>
          <a:p>
            <a:pPr eaLnBrk="1" hangingPunct="1"/>
            <a:endParaRPr lang="en-US" sz="3200" dirty="0"/>
          </a:p>
        </p:txBody>
      </p:sp>
      <p:sp>
        <p:nvSpPr>
          <p:cNvPr id="4" name="Rectangle 3"/>
          <p:cNvSpPr txBox="1">
            <a:spLocks noChangeArrowheads="1"/>
          </p:cNvSpPr>
          <p:nvPr/>
        </p:nvSpPr>
        <p:spPr bwMode="auto">
          <a:xfrm>
            <a:off x="4495800" y="1371600"/>
            <a:ext cx="4648200" cy="504507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marR="0" lvl="0" indent="-514350" algn="l" defTabSz="914400" rtl="0" eaLnBrk="1" fontAlgn="base" latinLnBrk="0" hangingPunct="1">
              <a:lnSpc>
                <a:spcPct val="100000"/>
              </a:lnSpc>
              <a:spcBef>
                <a:spcPct val="20000"/>
              </a:spcBef>
              <a:spcAft>
                <a:spcPct val="0"/>
              </a:spcAft>
              <a:buClr>
                <a:srgbClr val="16A21F"/>
              </a:buClr>
              <a:buSzTx/>
              <a:buFont typeface="+mj-lt"/>
              <a:buAutoNum type="arabicPeriod" startAt="7"/>
              <a:tabLst/>
              <a:defRPr/>
            </a:pPr>
            <a:r>
              <a:rPr kumimoji="0" lang="en-US" sz="3200" b="0" i="0" u="none" strike="noStrike" kern="0" cap="none" spc="0" normalizeH="0" baseline="0" noProof="0" dirty="0">
                <a:ln>
                  <a:noFill/>
                </a:ln>
                <a:solidFill>
                  <a:schemeClr val="tx1"/>
                </a:solidFill>
                <a:effectLst/>
                <a:uLnTx/>
                <a:uFillTx/>
                <a:latin typeface="+mn-lt"/>
                <a:ea typeface="+mn-ea"/>
                <a:cs typeface="+mn-cs"/>
              </a:rPr>
              <a:t>Spirituality</a:t>
            </a:r>
          </a:p>
          <a:p>
            <a:pPr marL="514350" marR="0" lvl="0" indent="-514350" algn="l" defTabSz="914400" rtl="0" eaLnBrk="1" fontAlgn="base" latinLnBrk="0" hangingPunct="1">
              <a:lnSpc>
                <a:spcPct val="100000"/>
              </a:lnSpc>
              <a:spcBef>
                <a:spcPct val="20000"/>
              </a:spcBef>
              <a:spcAft>
                <a:spcPct val="0"/>
              </a:spcAft>
              <a:buClr>
                <a:srgbClr val="16A21F"/>
              </a:buClr>
              <a:buSzTx/>
              <a:buFont typeface="+mj-lt"/>
              <a:buAutoNum type="arabicPeriod" startAt="7"/>
              <a:tabLst/>
              <a:defRPr/>
            </a:pPr>
            <a:r>
              <a:rPr kumimoji="0" lang="en-US" sz="3200" b="0" i="0" u="none" strike="noStrike" kern="0" cap="none" spc="0" normalizeH="0" baseline="0" noProof="0" dirty="0">
                <a:ln>
                  <a:noFill/>
                </a:ln>
                <a:solidFill>
                  <a:schemeClr val="tx1"/>
                </a:solidFill>
                <a:effectLst/>
                <a:uLnTx/>
                <a:uFillTx/>
                <a:latin typeface="+mn-lt"/>
                <a:ea typeface="+mn-ea"/>
                <a:cs typeface="+mn-cs"/>
              </a:rPr>
              <a:t>Citizenship/ Community Life</a:t>
            </a:r>
          </a:p>
          <a:p>
            <a:pPr marL="514350" marR="0" lvl="0" indent="-514350" algn="l" defTabSz="914400" rtl="0" eaLnBrk="1" fontAlgn="base" latinLnBrk="0" hangingPunct="1">
              <a:lnSpc>
                <a:spcPct val="100000"/>
              </a:lnSpc>
              <a:spcBef>
                <a:spcPct val="20000"/>
              </a:spcBef>
              <a:spcAft>
                <a:spcPct val="0"/>
              </a:spcAft>
              <a:buClr>
                <a:srgbClr val="16A21F"/>
              </a:buClr>
              <a:buSzTx/>
              <a:buFont typeface="+mj-lt"/>
              <a:buAutoNum type="arabicPeriod" startAt="7"/>
              <a:tabLst/>
              <a:defRPr/>
            </a:pPr>
            <a:r>
              <a:rPr kumimoji="0" lang="en-US" sz="3200" b="0" i="0" u="none" strike="noStrike" kern="0" cap="none" spc="0" normalizeH="0" baseline="0" noProof="0" dirty="0">
                <a:ln>
                  <a:noFill/>
                </a:ln>
                <a:solidFill>
                  <a:schemeClr val="tx1"/>
                </a:solidFill>
                <a:effectLst/>
                <a:uLnTx/>
                <a:uFillTx/>
                <a:latin typeface="+mn-lt"/>
                <a:ea typeface="+mn-ea"/>
                <a:cs typeface="+mn-cs"/>
              </a:rPr>
              <a:t>Health/Physical Self Care</a:t>
            </a:r>
          </a:p>
          <a:p>
            <a:pPr marL="342900" marR="0" lvl="0" indent="-342900" algn="l"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582613" y="457200"/>
            <a:ext cx="8104187" cy="942975"/>
          </a:xfrm>
        </p:spPr>
        <p:txBody>
          <a:bodyPr/>
          <a:lstStyle/>
          <a:p>
            <a:pPr eaLnBrk="1" hangingPunct="1">
              <a:defRPr/>
            </a:pPr>
            <a:r>
              <a:rPr lang="en-US" b="1">
                <a:solidFill>
                  <a:schemeClr val="tx1"/>
                </a:solidFill>
                <a:latin typeface="+mn-lt"/>
              </a:rPr>
              <a:t>Case # 1</a:t>
            </a:r>
          </a:p>
        </p:txBody>
      </p:sp>
      <p:sp>
        <p:nvSpPr>
          <p:cNvPr id="40964" name="Line 5"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40963" name="Rectangle 3"/>
          <p:cNvSpPr>
            <a:spLocks noGrp="1" noChangeArrowheads="1"/>
          </p:cNvSpPr>
          <p:nvPr>
            <p:ph idx="1"/>
          </p:nvPr>
        </p:nvSpPr>
        <p:spPr>
          <a:xfrm>
            <a:off x="304800" y="2133600"/>
            <a:ext cx="8382000" cy="5181600"/>
          </a:xfrm>
        </p:spPr>
        <p:txBody>
          <a:bodyPr/>
          <a:lstStyle/>
          <a:p>
            <a:pPr eaLnBrk="1" hangingPunct="1">
              <a:buFontTx/>
              <a:buNone/>
            </a:pPr>
            <a:r>
              <a:rPr lang="en-US" dirty="0">
                <a:cs typeface="Times New Roman" pitchFamily="18" charset="0"/>
              </a:rPr>
              <a:t>	Juan is a 40 year old unemployed plumber who would like to get back to work, but has difficulty working due to obesity and uncontrolled diabetes. Juan has tried to alter his diet and take his medication consistently a few times in the past, but has slipped back each time has made any changes.  He is in the clinic due to his diabetes and you received a referral to meet with him.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27136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xfrm>
            <a:off x="609600" y="304800"/>
            <a:ext cx="8077200" cy="1143000"/>
          </a:xfrm>
        </p:spPr>
        <p:txBody>
          <a:bodyPr/>
          <a:lstStyle/>
          <a:p>
            <a:pPr eaLnBrk="1" hangingPunct="1">
              <a:defRPr/>
            </a:pPr>
            <a:r>
              <a:rPr lang="en-US" b="1">
                <a:solidFill>
                  <a:schemeClr val="tx1"/>
                </a:solidFill>
                <a:latin typeface="+mn-lt"/>
              </a:rPr>
              <a:t>Case # 2</a:t>
            </a:r>
          </a:p>
        </p:txBody>
      </p:sp>
      <p:sp>
        <p:nvSpPr>
          <p:cNvPr id="41988" name="Line 5"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41987" name="Rectangle 3"/>
          <p:cNvSpPr>
            <a:spLocks noGrp="1" noChangeArrowheads="1"/>
          </p:cNvSpPr>
          <p:nvPr>
            <p:ph type="body" sz="half" idx="1"/>
          </p:nvPr>
        </p:nvSpPr>
        <p:spPr>
          <a:xfrm>
            <a:off x="304800" y="1676400"/>
            <a:ext cx="8305800" cy="4114800"/>
          </a:xfrm>
        </p:spPr>
        <p:txBody>
          <a:bodyPr/>
          <a:lstStyle/>
          <a:p>
            <a:pPr eaLnBrk="1" hangingPunct="1">
              <a:buFontTx/>
              <a:buNone/>
            </a:pPr>
            <a:endParaRPr lang="en-US" dirty="0">
              <a:cs typeface="Times New Roman" pitchFamily="18" charset="0"/>
            </a:endParaRPr>
          </a:p>
          <a:p>
            <a:pPr eaLnBrk="1" hangingPunct="1">
              <a:buFontTx/>
              <a:buNone/>
            </a:pPr>
            <a:r>
              <a:rPr lang="en-US" dirty="0">
                <a:cs typeface="Times New Roman" pitchFamily="18" charset="0"/>
              </a:rPr>
              <a:t>	Gina is a 42 year-old part time college student.  She is a single mother with 4 kids and is working part time. She has hypertension, anxiety, and depression, and receives her medication from the clinic for all three.  She comes to the clinic frequently stressed about her health problems and her life situation.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2734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p:cNvSpPr>
            <a:spLocks noGrp="1" noChangeArrowheads="1"/>
          </p:cNvSpPr>
          <p:nvPr>
            <p:ph type="title"/>
          </p:nvPr>
        </p:nvSpPr>
        <p:spPr>
          <a:xfrm>
            <a:off x="685800" y="304800"/>
            <a:ext cx="7772400" cy="1143000"/>
          </a:xfrm>
        </p:spPr>
        <p:txBody>
          <a:bodyPr/>
          <a:lstStyle/>
          <a:p>
            <a:pPr eaLnBrk="1" hangingPunct="1">
              <a:defRPr/>
            </a:pPr>
            <a:r>
              <a:rPr lang="en-US" b="1">
                <a:solidFill>
                  <a:schemeClr val="tx1"/>
                </a:solidFill>
                <a:latin typeface="+mn-lt"/>
              </a:rPr>
              <a:t>Case # 3</a:t>
            </a:r>
          </a:p>
        </p:txBody>
      </p:sp>
      <p:sp>
        <p:nvSpPr>
          <p:cNvPr id="43012" name="Line 5" descr="Line beneath title"/>
          <p:cNvSpPr>
            <a:spLocks noChangeShapeType="1"/>
          </p:cNvSpPr>
          <p:nvPr/>
        </p:nvSpPr>
        <p:spPr bwMode="auto">
          <a:xfrm>
            <a:off x="533400" y="1447800"/>
            <a:ext cx="8153400" cy="0"/>
          </a:xfrm>
          <a:prstGeom prst="line">
            <a:avLst/>
          </a:prstGeom>
          <a:noFill/>
          <a:ln w="63500">
            <a:solidFill>
              <a:schemeClr val="hlink"/>
            </a:solidFill>
            <a:round/>
            <a:headEnd/>
            <a:tailEnd/>
          </a:ln>
        </p:spPr>
        <p:txBody>
          <a:bodyPr/>
          <a:lstStyle/>
          <a:p>
            <a:endParaRPr lang="en-US"/>
          </a:p>
        </p:txBody>
      </p:sp>
      <p:sp>
        <p:nvSpPr>
          <p:cNvPr id="43011" name="Rectangle 3"/>
          <p:cNvSpPr>
            <a:spLocks noGrp="1" noChangeArrowheads="1"/>
          </p:cNvSpPr>
          <p:nvPr>
            <p:ph type="body" sz="half" idx="1"/>
          </p:nvPr>
        </p:nvSpPr>
        <p:spPr>
          <a:xfrm>
            <a:off x="381000" y="1981200"/>
            <a:ext cx="8305800" cy="4114800"/>
          </a:xfrm>
        </p:spPr>
        <p:txBody>
          <a:bodyPr/>
          <a:lstStyle/>
          <a:p>
            <a:pPr eaLnBrk="1" hangingPunct="1">
              <a:buFontTx/>
              <a:buNone/>
            </a:pPr>
            <a:r>
              <a:rPr lang="en-US">
                <a:cs typeface="Times New Roman" pitchFamily="18" charset="0"/>
              </a:rPr>
              <a:t>    Rafael is a 29 year old man who is HIV+. </a:t>
            </a:r>
          </a:p>
          <a:p>
            <a:pPr eaLnBrk="1" hangingPunct="1">
              <a:buFontTx/>
              <a:buNone/>
            </a:pPr>
            <a:r>
              <a:rPr lang="en-US">
                <a:cs typeface="Times New Roman" pitchFamily="18" charset="0"/>
              </a:rPr>
              <a:t>    He reports to you that he is having regular unprotected sex. He tells you that he usually goes to church right afterwards and prays for forgiveness but “can’t seem to stop” himself from continuing this behavior. He also remarks that although he has been feeling “fine” he visits his primary care doctor frequently.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63897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897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title"/>
          </p:nvPr>
        </p:nvSpPr>
        <p:spPr>
          <a:xfrm>
            <a:off x="381000" y="381000"/>
            <a:ext cx="7553325" cy="990600"/>
          </a:xfrm>
        </p:spPr>
        <p:txBody>
          <a:bodyPr/>
          <a:lstStyle/>
          <a:p>
            <a:pPr eaLnBrk="1" hangingPunct="1">
              <a:defRPr/>
            </a:pPr>
            <a:r>
              <a:rPr lang="en-US" sz="4000" b="1" dirty="0">
                <a:latin typeface="+mn-lt"/>
              </a:rPr>
              <a:t>The “</a:t>
            </a:r>
            <a:r>
              <a:rPr lang="en-US" sz="4000" b="1" dirty="0">
                <a:solidFill>
                  <a:schemeClr val="tx1"/>
                </a:solidFill>
                <a:latin typeface="+mn-lt"/>
              </a:rPr>
              <a:t>Spirit of MI”</a:t>
            </a:r>
            <a:r>
              <a:rPr lang="en-US" sz="4000" b="1" baseline="30000" dirty="0">
                <a:solidFill>
                  <a:schemeClr val="tx1"/>
                </a:solidFill>
                <a:latin typeface="+mn-lt"/>
              </a:rPr>
              <a:t>1</a:t>
            </a:r>
          </a:p>
        </p:txBody>
      </p:sp>
      <p:sp>
        <p:nvSpPr>
          <p:cNvPr id="44035" name="Rectangle 2"/>
          <p:cNvSpPr>
            <a:spLocks noGrp="1" noChangeArrowheads="1"/>
          </p:cNvSpPr>
          <p:nvPr>
            <p:ph idx="1"/>
          </p:nvPr>
        </p:nvSpPr>
        <p:spPr>
          <a:xfrm>
            <a:off x="381000" y="1219200"/>
            <a:ext cx="8610600" cy="5410200"/>
          </a:xfrm>
        </p:spPr>
        <p:txBody>
          <a:bodyPr/>
          <a:lstStyle/>
          <a:p>
            <a:pPr eaLnBrk="1" hangingPunct="1">
              <a:buFontTx/>
              <a:buNone/>
            </a:pPr>
            <a:r>
              <a:rPr lang="en-US" sz="2800" dirty="0">
                <a:ea typeface="Arial Unicode MS" pitchFamily="34" charset="-128"/>
                <a:cs typeface="Arial Unicode MS" pitchFamily="34" charset="-128"/>
              </a:rPr>
              <a:t>Too much focus on the techniques of MI results in a loss of its essential style, “sprit” or way of being </a:t>
            </a:r>
          </a:p>
          <a:p>
            <a:pPr eaLnBrk="1" hangingPunct="1">
              <a:buFontTx/>
              <a:buNone/>
            </a:pPr>
            <a:endParaRPr lang="en-US" sz="2800" dirty="0">
              <a:ea typeface="Arial Unicode MS" pitchFamily="34" charset="-128"/>
              <a:cs typeface="Arial Unicode MS" pitchFamily="34" charset="-128"/>
            </a:endParaRPr>
          </a:p>
          <a:p>
            <a:pPr lvl="1" eaLnBrk="1" hangingPunct="1">
              <a:buFont typeface="Arial" charset="0"/>
              <a:buChar char="•"/>
            </a:pPr>
            <a:r>
              <a:rPr lang="en-US" sz="2800" dirty="0">
                <a:solidFill>
                  <a:schemeClr val="tx1"/>
                </a:solidFill>
              </a:rPr>
              <a:t>Motivation elicited from the client, not imposed from without </a:t>
            </a:r>
          </a:p>
          <a:p>
            <a:pPr lvl="1" eaLnBrk="1" hangingPunct="1">
              <a:buFont typeface="Arial" charset="0"/>
              <a:buChar char="•"/>
            </a:pPr>
            <a:r>
              <a:rPr lang="en-US" sz="2800" dirty="0">
                <a:solidFill>
                  <a:schemeClr val="tx1"/>
                </a:solidFill>
              </a:rPr>
              <a:t>Client's task, not the counselor's, to articulate + resolve ambivalence</a:t>
            </a:r>
          </a:p>
          <a:p>
            <a:pPr lvl="1" eaLnBrk="1" hangingPunct="1">
              <a:buFont typeface="Arial" charset="0"/>
              <a:buChar char="•"/>
            </a:pPr>
            <a:r>
              <a:rPr lang="en-US" sz="2800" dirty="0">
                <a:solidFill>
                  <a:schemeClr val="tx1"/>
                </a:solidFill>
              </a:rPr>
              <a:t>Persuasion is not an effective method for resolving ambivalence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title"/>
          </p:nvPr>
        </p:nvSpPr>
        <p:spPr>
          <a:xfrm>
            <a:off x="457200" y="457200"/>
            <a:ext cx="7553325" cy="914400"/>
          </a:xfrm>
        </p:spPr>
        <p:txBody>
          <a:bodyPr/>
          <a:lstStyle/>
          <a:p>
            <a:pPr eaLnBrk="1" hangingPunct="1">
              <a:defRPr/>
            </a:pPr>
            <a:r>
              <a:rPr lang="en-US" sz="4000" b="1" dirty="0">
                <a:solidFill>
                  <a:schemeClr val="tx1"/>
                </a:solidFill>
                <a:latin typeface="+mn-lt"/>
              </a:rPr>
              <a:t>“Spirit of MI”</a:t>
            </a:r>
            <a:r>
              <a:rPr lang="en-US" sz="4000" b="1" baseline="30000" dirty="0">
                <a:solidFill>
                  <a:schemeClr val="tx1"/>
                </a:solidFill>
                <a:latin typeface="+mn-lt"/>
              </a:rPr>
              <a:t>2</a:t>
            </a:r>
          </a:p>
        </p:txBody>
      </p:sp>
      <p:sp>
        <p:nvSpPr>
          <p:cNvPr id="45059" name="Rectangle 2"/>
          <p:cNvSpPr>
            <a:spLocks noGrp="1" noChangeArrowheads="1"/>
          </p:cNvSpPr>
          <p:nvPr>
            <p:ph idx="1"/>
          </p:nvPr>
        </p:nvSpPr>
        <p:spPr>
          <a:xfrm>
            <a:off x="228600" y="1219200"/>
            <a:ext cx="8458200" cy="5410200"/>
          </a:xfrm>
        </p:spPr>
        <p:txBody>
          <a:bodyPr/>
          <a:lstStyle/>
          <a:p>
            <a:pPr eaLnBrk="1" hangingPunct="1">
              <a:buFontTx/>
              <a:buNone/>
            </a:pPr>
            <a:endParaRPr lang="en-US" sz="2800" dirty="0"/>
          </a:p>
          <a:p>
            <a:pPr eaLnBrk="1" hangingPunct="1">
              <a:buFontTx/>
              <a:buNone/>
            </a:pPr>
            <a:endParaRPr lang="en-US" sz="2800" dirty="0"/>
          </a:p>
          <a:p>
            <a:pPr lvl="1" eaLnBrk="1" hangingPunct="1">
              <a:buFont typeface="Arial" charset="0"/>
              <a:buChar char="•"/>
            </a:pPr>
            <a:r>
              <a:rPr lang="en-US" sz="2800" dirty="0">
                <a:solidFill>
                  <a:schemeClr val="tx1"/>
                </a:solidFill>
              </a:rPr>
              <a:t>Readiness to change not a client trait, but a fluctuating product of interpersonal interaction</a:t>
            </a:r>
          </a:p>
          <a:p>
            <a:pPr lvl="1" eaLnBrk="1" hangingPunct="1">
              <a:buFontTx/>
              <a:buNone/>
            </a:pPr>
            <a:endParaRPr lang="en-US" sz="2800" dirty="0">
              <a:solidFill>
                <a:schemeClr val="tx1"/>
              </a:solidFill>
            </a:endParaRPr>
          </a:p>
          <a:p>
            <a:pPr lvl="1" eaLnBrk="1" hangingPunct="1">
              <a:buFont typeface="Arial" charset="0"/>
              <a:buChar char="•"/>
            </a:pPr>
            <a:r>
              <a:rPr lang="en-US" sz="2800" dirty="0">
                <a:solidFill>
                  <a:schemeClr val="tx1"/>
                </a:solidFill>
              </a:rPr>
              <a:t>The therapeutic relationship is a partnership rather than expert/recipient roles</a:t>
            </a:r>
          </a:p>
          <a:p>
            <a:pPr marL="457200" lvl="1" indent="0" eaLnBrk="1" hangingPunct="1">
              <a:buNone/>
            </a:pPr>
            <a:endParaRPr lang="en-US" sz="2800" dirty="0">
              <a:solidFill>
                <a:schemeClr val="tx1"/>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title"/>
          </p:nvPr>
        </p:nvSpPr>
        <p:spPr>
          <a:xfrm>
            <a:off x="381000" y="381000"/>
            <a:ext cx="7553325" cy="914400"/>
          </a:xfrm>
        </p:spPr>
        <p:txBody>
          <a:bodyPr/>
          <a:lstStyle/>
          <a:p>
            <a:pPr eaLnBrk="1" hangingPunct="1">
              <a:defRPr/>
            </a:pPr>
            <a:r>
              <a:rPr lang="en-US" sz="4000" b="1" dirty="0">
                <a:solidFill>
                  <a:schemeClr val="tx1"/>
                </a:solidFill>
                <a:latin typeface="+mn-lt"/>
              </a:rPr>
              <a:t>“Spirit of MI”</a:t>
            </a:r>
            <a:r>
              <a:rPr lang="en-US" sz="4000" b="1" baseline="30000" dirty="0">
                <a:solidFill>
                  <a:schemeClr val="tx1"/>
                </a:solidFill>
                <a:latin typeface="+mn-lt"/>
              </a:rPr>
              <a:t>3</a:t>
            </a:r>
          </a:p>
        </p:txBody>
      </p:sp>
      <p:sp>
        <p:nvSpPr>
          <p:cNvPr id="46083" name="Rectangle 2"/>
          <p:cNvSpPr>
            <a:spLocks noGrp="1" noChangeArrowheads="1"/>
          </p:cNvSpPr>
          <p:nvPr>
            <p:ph idx="1"/>
          </p:nvPr>
        </p:nvSpPr>
        <p:spPr>
          <a:xfrm>
            <a:off x="381000" y="1219200"/>
            <a:ext cx="8534400" cy="5410200"/>
          </a:xfrm>
        </p:spPr>
        <p:txBody>
          <a:bodyPr/>
          <a:lstStyle/>
          <a:p>
            <a:pPr eaLnBrk="1" hangingPunct="1">
              <a:buFontTx/>
              <a:buNone/>
            </a:pPr>
            <a:r>
              <a:rPr lang="en-US" dirty="0">
                <a:ea typeface="Arial Unicode MS" pitchFamily="34" charset="-128"/>
                <a:cs typeface="Arial Unicode MS" pitchFamily="34" charset="-128"/>
              </a:rPr>
              <a:t>Central therapist behaviors</a:t>
            </a:r>
          </a:p>
          <a:p>
            <a:pPr eaLnBrk="1" hangingPunct="1">
              <a:buFontTx/>
              <a:buNone/>
            </a:pPr>
            <a:endParaRPr lang="en-US" sz="700" dirty="0">
              <a:ea typeface="Arial Unicode MS" pitchFamily="34" charset="-128"/>
              <a:cs typeface="Arial Unicode MS" pitchFamily="34" charset="-128"/>
            </a:endParaRPr>
          </a:p>
          <a:p>
            <a:pPr lvl="1" eaLnBrk="1" hangingPunct="1">
              <a:buFont typeface="Arial" charset="0"/>
              <a:buChar char="•"/>
            </a:pPr>
            <a:r>
              <a:rPr lang="en-US" sz="2400" dirty="0">
                <a:solidFill>
                  <a:schemeClr val="tx1"/>
                </a:solidFill>
              </a:rPr>
              <a:t>Understand the person's frame of reference via reflective listening  </a:t>
            </a:r>
          </a:p>
          <a:p>
            <a:pPr lvl="1" eaLnBrk="1" hangingPunct="1">
              <a:buFont typeface="Arial" charset="0"/>
              <a:buChar char="•"/>
            </a:pPr>
            <a:r>
              <a:rPr lang="en-US" sz="2400" dirty="0">
                <a:solidFill>
                  <a:schemeClr val="tx1"/>
                </a:solidFill>
              </a:rPr>
              <a:t>Express acceptance and affirmation  </a:t>
            </a:r>
          </a:p>
          <a:p>
            <a:pPr lvl="1" eaLnBrk="1" hangingPunct="1">
              <a:buFont typeface="Arial" charset="0"/>
              <a:buChar char="•"/>
            </a:pPr>
            <a:r>
              <a:rPr lang="en-US" sz="2400" dirty="0">
                <a:solidFill>
                  <a:schemeClr val="tx1"/>
                </a:solidFill>
              </a:rPr>
              <a:t>Eliciting + reinforcing the client's self motivational statements expressions of problem recognition</a:t>
            </a:r>
          </a:p>
          <a:p>
            <a:pPr lvl="1" eaLnBrk="1" hangingPunct="1">
              <a:buFont typeface="Arial" charset="0"/>
              <a:buChar char="•"/>
            </a:pPr>
            <a:r>
              <a:rPr lang="en-US" sz="2400" dirty="0">
                <a:solidFill>
                  <a:schemeClr val="tx1"/>
                </a:solidFill>
              </a:rPr>
              <a:t>Monitoring the client's degree of readiness to change + ensuring that resistance is not generated </a:t>
            </a:r>
          </a:p>
          <a:p>
            <a:pPr lvl="1" eaLnBrk="1" hangingPunct="1">
              <a:buFont typeface="Arial" charset="0"/>
              <a:buChar char="•"/>
            </a:pPr>
            <a:r>
              <a:rPr lang="en-US" sz="2400" dirty="0">
                <a:solidFill>
                  <a:schemeClr val="tx1"/>
                </a:solidFill>
              </a:rPr>
              <a:t>Affirming the client's freedom of choice and self-direction  							</a:t>
            </a:r>
          </a:p>
          <a:p>
            <a:pPr lvl="1" eaLnBrk="1" hangingPunct="1">
              <a:buFontTx/>
              <a:buNone/>
            </a:pPr>
            <a:r>
              <a:rPr lang="en-US" sz="1400" dirty="0">
                <a:solidFill>
                  <a:schemeClr val="tx1"/>
                </a:solidFill>
              </a:rPr>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762000" y="685800"/>
            <a:ext cx="7772400" cy="762000"/>
          </a:xfrm>
        </p:spPr>
        <p:txBody>
          <a:bodyPr/>
          <a:lstStyle/>
          <a:p>
            <a:pPr eaLnBrk="1" hangingPunct="1">
              <a:defRPr/>
            </a:pPr>
            <a:r>
              <a:rPr lang="en-US" b="1" dirty="0">
                <a:solidFill>
                  <a:schemeClr val="tx1"/>
                </a:solidFill>
                <a:latin typeface="+mn-lt"/>
              </a:rPr>
              <a:t>Motivational Interviewing</a:t>
            </a:r>
          </a:p>
        </p:txBody>
      </p:sp>
      <p:sp>
        <p:nvSpPr>
          <p:cNvPr id="47122" name="Text Box 18"/>
          <p:cNvSpPr txBox="1">
            <a:spLocks noChangeArrowheads="1"/>
          </p:cNvSpPr>
          <p:nvPr/>
        </p:nvSpPr>
        <p:spPr bwMode="auto">
          <a:xfrm rot="-5367704">
            <a:off x="-2261473" y="3083718"/>
            <a:ext cx="5710453" cy="461665"/>
          </a:xfrm>
          <a:prstGeom prst="rect">
            <a:avLst/>
          </a:prstGeom>
          <a:noFill/>
          <a:ln w="9525">
            <a:noFill/>
            <a:miter lim="800000"/>
            <a:headEnd/>
            <a:tailEnd/>
          </a:ln>
        </p:spPr>
        <p:txBody>
          <a:bodyPr wrap="square">
            <a:spAutoFit/>
          </a:bodyPr>
          <a:lstStyle/>
          <a:p>
            <a:r>
              <a:rPr lang="en-US" b="1" dirty="0">
                <a:latin typeface="Times New Roman" pitchFamily="18" charset="0"/>
              </a:rPr>
              <a:t>Being                               	</a:t>
            </a:r>
            <a:r>
              <a:rPr lang="en-US" b="1" dirty="0">
                <a:latin typeface="Times New Roman" pitchFamily="18" charset="0"/>
                <a:sym typeface="Wingdings" pitchFamily="2" charset="2"/>
              </a:rPr>
              <a:t>      Behaving</a:t>
            </a:r>
            <a:endParaRPr lang="en-US" b="1" dirty="0">
              <a:latin typeface="Times New Roman" pitchFamily="18" charset="0"/>
            </a:endParaRPr>
          </a:p>
        </p:txBody>
      </p:sp>
      <p:sp>
        <p:nvSpPr>
          <p:cNvPr id="47123" name="Line 19" descr="Arrow from Being to Behaving"/>
          <p:cNvSpPr>
            <a:spLocks noChangeShapeType="1"/>
          </p:cNvSpPr>
          <p:nvPr/>
        </p:nvSpPr>
        <p:spPr bwMode="auto">
          <a:xfrm flipV="1">
            <a:off x="609600" y="2057400"/>
            <a:ext cx="0" cy="3048000"/>
          </a:xfrm>
          <a:prstGeom prst="line">
            <a:avLst/>
          </a:prstGeom>
          <a:ln>
            <a:headEnd type="triangle" w="med" len="med"/>
            <a:tailEnd type="triangle" w="med" len="med"/>
          </a:ln>
        </p:spPr>
        <p:style>
          <a:lnRef idx="3">
            <a:schemeClr val="accent4"/>
          </a:lnRef>
          <a:fillRef idx="0">
            <a:schemeClr val="accent4"/>
          </a:fillRef>
          <a:effectRef idx="2">
            <a:schemeClr val="accent4"/>
          </a:effectRef>
          <a:fontRef idx="minor">
            <a:schemeClr val="tx1"/>
          </a:fontRef>
        </p:style>
        <p:txBody>
          <a:bodyPr/>
          <a:lstStyle/>
          <a:p>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7121" name="Text Box 17"/>
          <p:cNvSpPr txBox="1">
            <a:spLocks noChangeArrowheads="1"/>
          </p:cNvSpPr>
          <p:nvPr/>
        </p:nvSpPr>
        <p:spPr bwMode="auto">
          <a:xfrm>
            <a:off x="609600" y="1295400"/>
            <a:ext cx="1827213" cy="457200"/>
          </a:xfrm>
          <a:prstGeom prst="rect">
            <a:avLst/>
          </a:prstGeom>
          <a:noFill/>
          <a:ln w="9525">
            <a:noFill/>
            <a:miter lim="800000"/>
            <a:headEnd/>
            <a:tailEnd/>
          </a:ln>
        </p:spPr>
        <p:txBody>
          <a:bodyPr wrap="none">
            <a:spAutoFit/>
          </a:bodyPr>
          <a:lstStyle/>
          <a:p>
            <a:r>
              <a:rPr lang="en-US" dirty="0">
                <a:latin typeface="Times New Roman" pitchFamily="18" charset="0"/>
              </a:rPr>
              <a:t> </a:t>
            </a:r>
            <a:r>
              <a:rPr lang="en-US" b="1" dirty="0">
                <a:solidFill>
                  <a:schemeClr val="folHlink"/>
                </a:solidFill>
                <a:latin typeface="Times New Roman" pitchFamily="18" charset="0"/>
              </a:rPr>
              <a:t>Techniques </a:t>
            </a:r>
          </a:p>
        </p:txBody>
      </p:sp>
      <p:sp>
        <p:nvSpPr>
          <p:cNvPr id="47116" name="Rectangle 12"/>
          <p:cNvSpPr>
            <a:spLocks noChangeArrowheads="1"/>
          </p:cNvSpPr>
          <p:nvPr/>
        </p:nvSpPr>
        <p:spPr bwMode="auto">
          <a:xfrm>
            <a:off x="8382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dirty="0">
                <a:latin typeface="Times New Roman" pitchFamily="18" charset="0"/>
              </a:rPr>
              <a:t>Open-ended</a:t>
            </a:r>
          </a:p>
          <a:p>
            <a:pPr algn="ctr"/>
            <a:r>
              <a:rPr lang="en-US" sz="2000" dirty="0">
                <a:latin typeface="Times New Roman" pitchFamily="18" charset="0"/>
              </a:rPr>
              <a:t>Questions</a:t>
            </a:r>
          </a:p>
        </p:txBody>
      </p:sp>
      <p:sp>
        <p:nvSpPr>
          <p:cNvPr id="47117" name="Rectangle 13"/>
          <p:cNvSpPr>
            <a:spLocks noChangeArrowheads="1"/>
          </p:cNvSpPr>
          <p:nvPr/>
        </p:nvSpPr>
        <p:spPr bwMode="auto">
          <a:xfrm>
            <a:off x="23622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Reflective</a:t>
            </a:r>
          </a:p>
          <a:p>
            <a:pPr algn="ctr"/>
            <a:r>
              <a:rPr lang="en-US" sz="2000">
                <a:latin typeface="Times New Roman" pitchFamily="18" charset="0"/>
              </a:rPr>
              <a:t>Listening</a:t>
            </a:r>
          </a:p>
        </p:txBody>
      </p:sp>
      <p:sp>
        <p:nvSpPr>
          <p:cNvPr id="47118" name="Rectangle 14"/>
          <p:cNvSpPr>
            <a:spLocks noChangeArrowheads="1"/>
          </p:cNvSpPr>
          <p:nvPr/>
        </p:nvSpPr>
        <p:spPr bwMode="auto">
          <a:xfrm>
            <a:off x="39624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Affirm</a:t>
            </a:r>
          </a:p>
        </p:txBody>
      </p:sp>
      <p:sp>
        <p:nvSpPr>
          <p:cNvPr id="47119" name="Rectangle 15"/>
          <p:cNvSpPr>
            <a:spLocks noChangeArrowheads="1"/>
          </p:cNvSpPr>
          <p:nvPr/>
        </p:nvSpPr>
        <p:spPr bwMode="auto">
          <a:xfrm>
            <a:off x="55626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Summarize</a:t>
            </a:r>
          </a:p>
        </p:txBody>
      </p:sp>
      <p:sp>
        <p:nvSpPr>
          <p:cNvPr id="47120" name="Rectangle 16"/>
          <p:cNvSpPr>
            <a:spLocks noChangeArrowheads="1"/>
          </p:cNvSpPr>
          <p:nvPr/>
        </p:nvSpPr>
        <p:spPr bwMode="auto">
          <a:xfrm>
            <a:off x="7086600" y="1752600"/>
            <a:ext cx="1371600" cy="914400"/>
          </a:xfrm>
          <a:prstGeom prst="rect">
            <a:avLst/>
          </a:prstGeom>
          <a:solidFill>
            <a:schemeClr val="accent1"/>
          </a:solidFill>
          <a:ln w="9525">
            <a:solidFill>
              <a:schemeClr val="tx2"/>
            </a:solidFill>
            <a:miter lim="800000"/>
            <a:headEnd/>
            <a:tailEnd/>
          </a:ln>
        </p:spPr>
        <p:txBody>
          <a:bodyPr wrap="none" anchor="ctr"/>
          <a:lstStyle/>
          <a:p>
            <a:pPr algn="ctr"/>
            <a:r>
              <a:rPr lang="en-US" sz="2000" dirty="0">
                <a:latin typeface="Times New Roman" pitchFamily="18" charset="0"/>
              </a:rPr>
              <a:t>Elicit</a:t>
            </a:r>
          </a:p>
          <a:p>
            <a:pPr algn="ctr"/>
            <a:r>
              <a:rPr lang="en-US" sz="2000" dirty="0">
                <a:latin typeface="Times New Roman" pitchFamily="18" charset="0"/>
              </a:rPr>
              <a:t>Change Talk</a:t>
            </a:r>
          </a:p>
        </p:txBody>
      </p:sp>
      <p:sp>
        <p:nvSpPr>
          <p:cNvPr id="47115" name="Text Box 11"/>
          <p:cNvSpPr txBox="1">
            <a:spLocks noChangeArrowheads="1"/>
          </p:cNvSpPr>
          <p:nvPr/>
        </p:nvSpPr>
        <p:spPr bwMode="auto">
          <a:xfrm>
            <a:off x="685800" y="2819400"/>
            <a:ext cx="2547938" cy="457200"/>
          </a:xfrm>
          <a:prstGeom prst="rect">
            <a:avLst/>
          </a:prstGeom>
          <a:noFill/>
          <a:ln w="9525">
            <a:noFill/>
            <a:miter lim="800000"/>
            <a:headEnd/>
            <a:tailEnd/>
          </a:ln>
        </p:spPr>
        <p:txBody>
          <a:bodyPr wrap="none">
            <a:spAutoFit/>
          </a:bodyPr>
          <a:lstStyle/>
          <a:p>
            <a:r>
              <a:rPr lang="en-US" b="1" dirty="0">
                <a:solidFill>
                  <a:schemeClr val="folHlink"/>
                </a:solidFill>
                <a:latin typeface="Times New Roman" pitchFamily="18" charset="0"/>
              </a:rPr>
              <a:t>Core Components</a:t>
            </a:r>
          </a:p>
        </p:txBody>
      </p:sp>
      <p:sp>
        <p:nvSpPr>
          <p:cNvPr id="47111" name="Rectangle 7"/>
          <p:cNvSpPr>
            <a:spLocks noChangeArrowheads="1"/>
          </p:cNvSpPr>
          <p:nvPr/>
        </p:nvSpPr>
        <p:spPr bwMode="auto">
          <a:xfrm>
            <a:off x="685800" y="3352800"/>
            <a:ext cx="1600200" cy="1143000"/>
          </a:xfrm>
          <a:prstGeom prst="rect">
            <a:avLst/>
          </a:prstGeom>
          <a:solidFill>
            <a:schemeClr val="accent1"/>
          </a:solidFill>
          <a:ln w="9525">
            <a:solidFill>
              <a:schemeClr val="tx2"/>
            </a:solidFill>
            <a:miter lim="800000"/>
            <a:headEnd/>
            <a:tailEnd/>
          </a:ln>
        </p:spPr>
        <p:txBody>
          <a:bodyPr wrap="none" anchor="ctr"/>
          <a:lstStyle/>
          <a:p>
            <a:pPr algn="ctr"/>
            <a:r>
              <a:rPr lang="en-US" dirty="0">
                <a:latin typeface="Times New Roman" pitchFamily="18" charset="0"/>
              </a:rPr>
              <a:t>Express</a:t>
            </a:r>
          </a:p>
          <a:p>
            <a:pPr algn="ctr"/>
            <a:r>
              <a:rPr lang="en-US" dirty="0">
                <a:latin typeface="Times New Roman" pitchFamily="18" charset="0"/>
              </a:rPr>
              <a:t>Empathy</a:t>
            </a:r>
          </a:p>
        </p:txBody>
      </p:sp>
      <p:sp>
        <p:nvSpPr>
          <p:cNvPr id="47125" name="Rectangle 21"/>
          <p:cNvSpPr>
            <a:spLocks noChangeArrowheads="1"/>
          </p:cNvSpPr>
          <p:nvPr/>
        </p:nvSpPr>
        <p:spPr bwMode="auto">
          <a:xfrm>
            <a:off x="2438400" y="3429000"/>
            <a:ext cx="1600200" cy="990600"/>
          </a:xfrm>
          <a:prstGeom prst="rect">
            <a:avLst/>
          </a:prstGeom>
          <a:solidFill>
            <a:schemeClr val="accent1"/>
          </a:solidFill>
          <a:ln w="9525">
            <a:solidFill>
              <a:schemeClr val="tx2"/>
            </a:solidFill>
            <a:miter lim="800000"/>
            <a:headEnd/>
            <a:tailEnd/>
          </a:ln>
        </p:spPr>
        <p:txBody>
          <a:bodyPr wrap="none" anchor="ctr"/>
          <a:lstStyle/>
          <a:p>
            <a:pPr algn="ctr"/>
            <a:r>
              <a:rPr lang="en-US" sz="2000" dirty="0">
                <a:latin typeface="Times New Roman" pitchFamily="18" charset="0"/>
              </a:rPr>
              <a:t>Avoid </a:t>
            </a:r>
          </a:p>
          <a:p>
            <a:pPr algn="ctr"/>
            <a:r>
              <a:rPr lang="en-US" sz="2000" dirty="0">
                <a:latin typeface="Times New Roman" pitchFamily="18" charset="0"/>
              </a:rPr>
              <a:t>Argumentation</a:t>
            </a:r>
          </a:p>
        </p:txBody>
      </p:sp>
      <p:sp>
        <p:nvSpPr>
          <p:cNvPr id="47113" name="Rectangle 9"/>
          <p:cNvSpPr>
            <a:spLocks noChangeArrowheads="1"/>
          </p:cNvSpPr>
          <p:nvPr/>
        </p:nvSpPr>
        <p:spPr bwMode="auto">
          <a:xfrm>
            <a:off x="4191000" y="3429000"/>
            <a:ext cx="1600200" cy="990600"/>
          </a:xfrm>
          <a:prstGeom prst="rect">
            <a:avLst/>
          </a:prstGeom>
          <a:solidFill>
            <a:schemeClr val="accent1"/>
          </a:solidFill>
          <a:ln w="9525">
            <a:solidFill>
              <a:schemeClr val="tx2"/>
            </a:solidFill>
            <a:miter lim="800000"/>
            <a:headEnd/>
            <a:tailEnd/>
          </a:ln>
        </p:spPr>
        <p:txBody>
          <a:bodyPr wrap="none" anchor="ctr"/>
          <a:lstStyle/>
          <a:p>
            <a:pPr algn="ctr"/>
            <a:r>
              <a:rPr lang="en-US" dirty="0">
                <a:latin typeface="Times New Roman" pitchFamily="18" charset="0"/>
              </a:rPr>
              <a:t>Roll with</a:t>
            </a:r>
          </a:p>
          <a:p>
            <a:pPr algn="ctr"/>
            <a:r>
              <a:rPr lang="en-US" dirty="0">
                <a:latin typeface="Times New Roman" pitchFamily="18" charset="0"/>
              </a:rPr>
              <a:t>Resistance</a:t>
            </a:r>
          </a:p>
        </p:txBody>
      </p:sp>
      <p:sp>
        <p:nvSpPr>
          <p:cNvPr id="47112" name="Rectangle 8"/>
          <p:cNvSpPr>
            <a:spLocks noChangeArrowheads="1"/>
          </p:cNvSpPr>
          <p:nvPr/>
        </p:nvSpPr>
        <p:spPr bwMode="auto">
          <a:xfrm>
            <a:off x="5943600" y="3429000"/>
            <a:ext cx="1447800" cy="10668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Develop</a:t>
            </a:r>
          </a:p>
          <a:p>
            <a:pPr algn="ctr"/>
            <a:r>
              <a:rPr lang="en-US" sz="2000">
                <a:latin typeface="Times New Roman" pitchFamily="18" charset="0"/>
              </a:rPr>
              <a:t>Discrepancy</a:t>
            </a:r>
          </a:p>
        </p:txBody>
      </p:sp>
      <p:sp>
        <p:nvSpPr>
          <p:cNvPr id="47114" name="Rectangle 10"/>
          <p:cNvSpPr>
            <a:spLocks noChangeArrowheads="1"/>
          </p:cNvSpPr>
          <p:nvPr/>
        </p:nvSpPr>
        <p:spPr bwMode="auto">
          <a:xfrm>
            <a:off x="7543800" y="3429000"/>
            <a:ext cx="1371600" cy="1066800"/>
          </a:xfrm>
          <a:prstGeom prst="rect">
            <a:avLst/>
          </a:prstGeom>
          <a:solidFill>
            <a:schemeClr val="accent1"/>
          </a:solidFill>
          <a:ln w="9525">
            <a:solidFill>
              <a:schemeClr val="tx2"/>
            </a:solidFill>
            <a:miter lim="800000"/>
            <a:headEnd/>
            <a:tailEnd/>
          </a:ln>
        </p:spPr>
        <p:txBody>
          <a:bodyPr wrap="none" anchor="ctr"/>
          <a:lstStyle/>
          <a:p>
            <a:pPr algn="ctr"/>
            <a:r>
              <a:rPr lang="en-US" sz="2000">
                <a:latin typeface="Times New Roman" pitchFamily="18" charset="0"/>
              </a:rPr>
              <a:t>Support</a:t>
            </a:r>
          </a:p>
          <a:p>
            <a:pPr algn="ctr"/>
            <a:r>
              <a:rPr lang="en-US" sz="2000">
                <a:latin typeface="Times New Roman" pitchFamily="18" charset="0"/>
              </a:rPr>
              <a:t>Self-efficacy</a:t>
            </a:r>
          </a:p>
        </p:txBody>
      </p:sp>
      <p:sp>
        <p:nvSpPr>
          <p:cNvPr id="47110" name="Text Box 6"/>
          <p:cNvSpPr txBox="1">
            <a:spLocks noChangeArrowheads="1"/>
          </p:cNvSpPr>
          <p:nvPr/>
        </p:nvSpPr>
        <p:spPr bwMode="auto">
          <a:xfrm>
            <a:off x="762000" y="4495800"/>
            <a:ext cx="928688" cy="457200"/>
          </a:xfrm>
          <a:prstGeom prst="rect">
            <a:avLst/>
          </a:prstGeom>
          <a:noFill/>
          <a:ln w="9525">
            <a:noFill/>
            <a:miter lim="800000"/>
            <a:headEnd/>
            <a:tailEnd/>
          </a:ln>
        </p:spPr>
        <p:txBody>
          <a:bodyPr wrap="none">
            <a:spAutoFit/>
          </a:bodyPr>
          <a:lstStyle/>
          <a:p>
            <a:r>
              <a:rPr lang="en-US" b="1">
                <a:solidFill>
                  <a:schemeClr val="folHlink"/>
                </a:solidFill>
                <a:latin typeface="Times New Roman" pitchFamily="18" charset="0"/>
              </a:rPr>
              <a:t>Spirit</a:t>
            </a:r>
          </a:p>
        </p:txBody>
      </p:sp>
      <p:sp>
        <p:nvSpPr>
          <p:cNvPr id="47107" name="Rectangle 3"/>
          <p:cNvSpPr>
            <a:spLocks noChangeArrowheads="1"/>
          </p:cNvSpPr>
          <p:nvPr/>
        </p:nvSpPr>
        <p:spPr bwMode="auto">
          <a:xfrm>
            <a:off x="762000" y="4953000"/>
            <a:ext cx="2209800" cy="1295400"/>
          </a:xfrm>
          <a:prstGeom prst="rect">
            <a:avLst/>
          </a:prstGeom>
          <a:solidFill>
            <a:schemeClr val="accent1"/>
          </a:solidFill>
          <a:ln w="9525">
            <a:solidFill>
              <a:schemeClr val="tx2"/>
            </a:solidFill>
            <a:miter lim="800000"/>
            <a:headEnd/>
            <a:tailEnd/>
          </a:ln>
        </p:spPr>
        <p:txBody>
          <a:bodyPr wrap="none" anchor="ctr"/>
          <a:lstStyle/>
          <a:p>
            <a:pPr algn="ctr"/>
            <a:r>
              <a:rPr lang="en-US" sz="2800" dirty="0">
                <a:latin typeface="Times New Roman" pitchFamily="18" charset="0"/>
              </a:rPr>
              <a:t>Collaboration</a:t>
            </a:r>
          </a:p>
        </p:txBody>
      </p:sp>
      <p:sp>
        <p:nvSpPr>
          <p:cNvPr id="47108" name="Rectangle 4"/>
          <p:cNvSpPr>
            <a:spLocks noChangeArrowheads="1"/>
          </p:cNvSpPr>
          <p:nvPr/>
        </p:nvSpPr>
        <p:spPr bwMode="auto">
          <a:xfrm>
            <a:off x="3657600" y="4953000"/>
            <a:ext cx="2209800" cy="1295400"/>
          </a:xfrm>
          <a:prstGeom prst="rect">
            <a:avLst/>
          </a:prstGeom>
          <a:solidFill>
            <a:schemeClr val="accent1"/>
          </a:solidFill>
          <a:ln w="9525">
            <a:solidFill>
              <a:schemeClr val="tx2"/>
            </a:solidFill>
            <a:miter lim="800000"/>
            <a:headEnd/>
            <a:tailEnd/>
          </a:ln>
        </p:spPr>
        <p:txBody>
          <a:bodyPr wrap="none" anchor="ctr"/>
          <a:lstStyle/>
          <a:p>
            <a:pPr algn="ctr"/>
            <a:r>
              <a:rPr lang="en-US" sz="2800">
                <a:latin typeface="Times New Roman" pitchFamily="18" charset="0"/>
              </a:rPr>
              <a:t>Evocation</a:t>
            </a:r>
          </a:p>
        </p:txBody>
      </p:sp>
      <p:sp>
        <p:nvSpPr>
          <p:cNvPr id="47109" name="Rectangle 5"/>
          <p:cNvSpPr>
            <a:spLocks noChangeArrowheads="1"/>
          </p:cNvSpPr>
          <p:nvPr/>
        </p:nvSpPr>
        <p:spPr bwMode="auto">
          <a:xfrm>
            <a:off x="6477000" y="4953000"/>
            <a:ext cx="2209800" cy="1295400"/>
          </a:xfrm>
          <a:prstGeom prst="rect">
            <a:avLst/>
          </a:prstGeom>
          <a:solidFill>
            <a:schemeClr val="accent1"/>
          </a:solidFill>
          <a:ln w="9525">
            <a:solidFill>
              <a:schemeClr val="tx2"/>
            </a:solidFill>
            <a:miter lim="800000"/>
            <a:headEnd/>
            <a:tailEnd/>
          </a:ln>
        </p:spPr>
        <p:txBody>
          <a:bodyPr wrap="none" anchor="ctr"/>
          <a:lstStyle/>
          <a:p>
            <a:pPr algn="ctr"/>
            <a:r>
              <a:rPr lang="en-US" sz="2800">
                <a:latin typeface="Times New Roman" pitchFamily="18" charset="0"/>
              </a:rPr>
              <a:t>Autonomy</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914400"/>
            <a:ext cx="8610600" cy="838200"/>
          </a:xfrm>
        </p:spPr>
        <p:txBody>
          <a:bodyPr/>
          <a:lstStyle/>
          <a:p>
            <a:r>
              <a:rPr lang="en-US" dirty="0"/>
              <a:t>MI Research Support in Health Settings</a:t>
            </a:r>
            <a:r>
              <a:rPr lang="en-US" baseline="30000" dirty="0"/>
              <a:t>4, 5, 6</a:t>
            </a:r>
          </a:p>
        </p:txBody>
      </p:sp>
      <p:sp>
        <p:nvSpPr>
          <p:cNvPr id="4" name="Content Placeholder 3"/>
          <p:cNvSpPr>
            <a:spLocks noGrp="1"/>
          </p:cNvSpPr>
          <p:nvPr>
            <p:ph idx="1"/>
          </p:nvPr>
        </p:nvSpPr>
        <p:spPr>
          <a:xfrm>
            <a:off x="685800" y="1600200"/>
            <a:ext cx="8001000" cy="4038600"/>
          </a:xfrm>
        </p:spPr>
        <p:txBody>
          <a:bodyPr/>
          <a:lstStyle/>
          <a:p>
            <a:r>
              <a:rPr lang="en-US" dirty="0"/>
              <a:t>Substance use decrease</a:t>
            </a:r>
          </a:p>
          <a:p>
            <a:r>
              <a:rPr lang="en-US" dirty="0"/>
              <a:t>Treatment adherence increase</a:t>
            </a:r>
          </a:p>
          <a:p>
            <a:r>
              <a:rPr lang="en-US" dirty="0"/>
              <a:t>Treatment engagement increase</a:t>
            </a:r>
          </a:p>
          <a:p>
            <a:r>
              <a:rPr lang="en-US" dirty="0"/>
              <a:t>HIV risk reduction</a:t>
            </a:r>
          </a:p>
          <a:p>
            <a:r>
              <a:rPr lang="en-US" dirty="0"/>
              <a:t>Diet and exercise</a:t>
            </a:r>
          </a:p>
          <a:p>
            <a:r>
              <a:rPr lang="en-US" dirty="0"/>
              <a:t>Gambling decrease</a:t>
            </a:r>
          </a:p>
          <a:p>
            <a:r>
              <a:rPr lang="en-US" dirty="0"/>
              <a:t>Healthy behavioral change</a:t>
            </a:r>
          </a:p>
          <a:p>
            <a:r>
              <a:rPr lang="en-US" sz="2000" dirty="0"/>
              <a:t>	Motivational interviewing consistently outperforms traditional advice giving in the treatment of a broad range of behavioral problems and diseases.</a:t>
            </a:r>
          </a:p>
          <a:p>
            <a:pPr algn="r"/>
            <a:r>
              <a:rPr lang="en-US" sz="1800" dirty="0" err="1"/>
              <a:t>Hettema</a:t>
            </a:r>
            <a:r>
              <a:rPr lang="en-US" sz="1800" dirty="0"/>
              <a:t>, J. et al., 2005; </a:t>
            </a:r>
            <a:r>
              <a:rPr lang="en-US" sz="1800" dirty="0" err="1"/>
              <a:t>Lundahl</a:t>
            </a:r>
            <a:r>
              <a:rPr lang="en-US" sz="1800" dirty="0"/>
              <a:t> &amp; Burke 2009; </a:t>
            </a:r>
            <a:r>
              <a:rPr lang="en-US" sz="1800" dirty="0" err="1"/>
              <a:t>Ruback</a:t>
            </a:r>
            <a:r>
              <a:rPr lang="en-US" sz="1800" dirty="0"/>
              <a:t>, S. et al., 2005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066800"/>
            <a:ext cx="8001000" cy="3657600"/>
          </a:xfrm>
        </p:spPr>
        <p:txBody>
          <a:bodyPr>
            <a:noAutofit/>
          </a:bodyPr>
          <a:lstStyle/>
          <a:p>
            <a:pPr eaLnBrk="1" fontAlgn="auto" hangingPunct="1">
              <a:spcAft>
                <a:spcPts val="0"/>
              </a:spcAft>
              <a:defRPr/>
            </a:pPr>
            <a:r>
              <a:rPr lang="en-US" sz="3300" dirty="0">
                <a:solidFill>
                  <a:schemeClr val="tx1"/>
                </a:solidFill>
                <a:latin typeface="+mn-lt"/>
              </a:rPr>
              <a:t>And yet so often it is not enough for people to change: What is the Key to change?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838200"/>
          </a:xfrm>
        </p:spPr>
        <p:txBody>
          <a:bodyPr/>
          <a:lstStyle/>
          <a:p>
            <a:r>
              <a:rPr lang="en-US" dirty="0"/>
              <a:t>References</a:t>
            </a:r>
          </a:p>
        </p:txBody>
      </p:sp>
      <p:sp>
        <p:nvSpPr>
          <p:cNvPr id="3" name="Content Placeholder 2"/>
          <p:cNvSpPr>
            <a:spLocks noGrp="1"/>
          </p:cNvSpPr>
          <p:nvPr>
            <p:ph idx="1"/>
          </p:nvPr>
        </p:nvSpPr>
        <p:spPr>
          <a:xfrm>
            <a:off x="381000" y="1143000"/>
            <a:ext cx="8610600" cy="4648200"/>
          </a:xfrm>
        </p:spPr>
        <p:txBody>
          <a:bodyPr/>
          <a:lstStyle/>
          <a:p>
            <a:pPr>
              <a:buFont typeface="+mj-lt"/>
              <a:buAutoNum type="arabicPeriod"/>
            </a:pPr>
            <a:r>
              <a:rPr lang="en-US" sz="1600" dirty="0"/>
              <a:t>Miller, W.R. &amp; </a:t>
            </a:r>
            <a:r>
              <a:rPr lang="en-US" sz="1600" dirty="0" err="1"/>
              <a:t>Rollnick</a:t>
            </a:r>
            <a:r>
              <a:rPr lang="en-US" sz="1600" dirty="0"/>
              <a:t>, S. (2002). Motivational interviewing (2nd ed.): Preparing people for change. New York: Guilford Press.</a:t>
            </a:r>
          </a:p>
          <a:p>
            <a:pPr>
              <a:buFont typeface="+mj-lt"/>
              <a:buAutoNum type="arabicPeriod"/>
            </a:pPr>
            <a:r>
              <a:rPr lang="en-US" sz="1600" dirty="0"/>
              <a:t>Miller, W.R. &amp; </a:t>
            </a:r>
            <a:r>
              <a:rPr lang="en-US" sz="1600" dirty="0" err="1"/>
              <a:t>Rollnick</a:t>
            </a:r>
            <a:r>
              <a:rPr lang="en-US" sz="1600" dirty="0"/>
              <a:t>, S. (2002). Motivational interviewing (2nd ed.): Preparing people for change. New York: Guilford Press.</a:t>
            </a:r>
          </a:p>
          <a:p>
            <a:pPr>
              <a:buFont typeface="+mj-lt"/>
              <a:buAutoNum type="arabicPeriod"/>
            </a:pPr>
            <a:r>
              <a:rPr lang="en-US" sz="1600" dirty="0"/>
              <a:t>Miller, W.R. &amp; </a:t>
            </a:r>
            <a:r>
              <a:rPr lang="en-US" sz="1600" dirty="0" err="1"/>
              <a:t>Rollnick</a:t>
            </a:r>
            <a:r>
              <a:rPr lang="en-US" sz="1600" dirty="0"/>
              <a:t>, S. (2002). Motivational interviewing (2nd ed.): Preparing people for change. New York: Guilford Press.</a:t>
            </a:r>
          </a:p>
          <a:p>
            <a:pPr>
              <a:buFont typeface="+mj-lt"/>
              <a:buAutoNum type="arabicPeriod"/>
            </a:pPr>
            <a:r>
              <a:rPr lang="en-US" sz="1600" dirty="0"/>
              <a:t>4. </a:t>
            </a:r>
            <a:r>
              <a:rPr lang="en-US" sz="1600" dirty="0" err="1"/>
              <a:t>Hettema</a:t>
            </a:r>
            <a:r>
              <a:rPr lang="en-US" sz="1600" dirty="0"/>
              <a:t>, J., Steele, J., &amp; Miller, W. (2005). Motivational Interviewing. Annual Review of Clinical Psychology, 91–111.</a:t>
            </a:r>
          </a:p>
          <a:p>
            <a:pPr>
              <a:buFont typeface="+mj-lt"/>
              <a:buAutoNum type="arabicPeriod"/>
            </a:pPr>
            <a:r>
              <a:rPr lang="en-US" sz="1600" dirty="0"/>
              <a:t>5. </a:t>
            </a:r>
            <a:r>
              <a:rPr lang="en-US" sz="1600" dirty="0" err="1"/>
              <a:t>Lundahl</a:t>
            </a:r>
            <a:r>
              <a:rPr lang="en-US" sz="1600" dirty="0"/>
              <a:t>, B. W., &amp; Burke, B. L. (2009). The effectiveness and applicability of motivational interviewing:  A practice-friendly review of four meta-analyses. </a:t>
            </a:r>
            <a:r>
              <a:rPr lang="en-US" sz="1600" i="1" dirty="0"/>
              <a:t>Journal of Clinical Psychology: In session, 65</a:t>
            </a:r>
            <a:r>
              <a:rPr lang="en-US" sz="1600" dirty="0"/>
              <a:t>, 1232-1245.</a:t>
            </a:r>
          </a:p>
          <a:p>
            <a:pPr>
              <a:buFont typeface="+mj-lt"/>
              <a:buAutoNum type="arabicPeriod"/>
            </a:pPr>
            <a:r>
              <a:rPr lang="en-US" sz="1600" dirty="0"/>
              <a:t>6. </a:t>
            </a:r>
            <a:r>
              <a:rPr lang="en-US" sz="1600" dirty="0" err="1"/>
              <a:t>Ruback</a:t>
            </a:r>
            <a:r>
              <a:rPr lang="en-US" sz="1600" dirty="0"/>
              <a:t>, S., </a:t>
            </a:r>
            <a:r>
              <a:rPr lang="en-US" sz="1600" dirty="0" err="1"/>
              <a:t>Sandbaek</a:t>
            </a:r>
            <a:r>
              <a:rPr lang="en-US" sz="1600" dirty="0"/>
              <a:t>, A., </a:t>
            </a:r>
            <a:r>
              <a:rPr lang="en-US" sz="1600" dirty="0" err="1"/>
              <a:t>Lauritzen</a:t>
            </a:r>
            <a:r>
              <a:rPr lang="en-US" sz="1600" dirty="0"/>
              <a:t>, T., &amp; Christensen, B. (2005). Motivational interviewing: A systematic review and meta-analyses. British Journal of General Practice, April, 305-312.</a:t>
            </a:r>
          </a:p>
          <a:p>
            <a:pPr>
              <a:buFont typeface="+mj-lt"/>
              <a:buAutoNum type="arabicPeriod"/>
            </a:pPr>
            <a:r>
              <a:rPr lang="en-US" sz="1600" dirty="0"/>
              <a:t>Center for Substance Abuse Treatment. Enhancing Motivation for Change in Substance Abuse Treatment. Rockville (MD): Substance Abuse and Mental Health Services Administration (US); 1999. (Treatment Improvement Protocol (TIP) Series, No. 35.) Available from: http://www.ncbi.nlm.nih.gov/books/NBK64967/</a:t>
            </a:r>
          </a:p>
          <a:p>
            <a:pPr>
              <a:buFont typeface="+mj-lt"/>
              <a:buAutoNum type="arabicPeriod"/>
            </a:pP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838200"/>
            <a:ext cx="8915400" cy="762000"/>
          </a:xfrm>
        </p:spPr>
        <p:txBody>
          <a:bodyPr/>
          <a:lstStyle/>
          <a:p>
            <a:pPr eaLnBrk="1" hangingPunct="1">
              <a:defRPr/>
            </a:pPr>
            <a:r>
              <a:rPr lang="en-US" sz="3900" dirty="0">
                <a:solidFill>
                  <a:schemeClr val="tx1"/>
                </a:solidFill>
                <a:latin typeface="+mn-lt"/>
              </a:rPr>
              <a:t>  Client Motivation is a Key to Change</a:t>
            </a:r>
          </a:p>
        </p:txBody>
      </p:sp>
      <p:sp>
        <p:nvSpPr>
          <p:cNvPr id="11267" name="Rectangle 3"/>
          <p:cNvSpPr>
            <a:spLocks noGrp="1" noChangeArrowheads="1"/>
          </p:cNvSpPr>
          <p:nvPr>
            <p:ph idx="1"/>
          </p:nvPr>
        </p:nvSpPr>
        <p:spPr>
          <a:xfrm>
            <a:off x="533400" y="1828800"/>
            <a:ext cx="8077200" cy="4267200"/>
          </a:xfrm>
        </p:spPr>
        <p:txBody>
          <a:bodyPr/>
          <a:lstStyle/>
          <a:p>
            <a:pPr eaLnBrk="1" hangingPunct="1"/>
            <a:r>
              <a:rPr lang="en-US" sz="2800" dirty="0"/>
              <a:t>Successful treatment outcomes are predicted by:</a:t>
            </a:r>
          </a:p>
          <a:p>
            <a:pPr lvl="1" eaLnBrk="1" hangingPunct="1"/>
            <a:r>
              <a:rPr lang="en-US" sz="2800" dirty="0">
                <a:solidFill>
                  <a:schemeClr val="tx1"/>
                </a:solidFill>
              </a:rPr>
              <a:t>Pretreatment motivation measures</a:t>
            </a:r>
          </a:p>
          <a:p>
            <a:pPr lvl="1" eaLnBrk="1" hangingPunct="1"/>
            <a:r>
              <a:rPr lang="en-US" sz="2800" dirty="0">
                <a:solidFill>
                  <a:schemeClr val="tx1"/>
                </a:solidFill>
              </a:rPr>
              <a:t>Treatment attendance</a:t>
            </a:r>
          </a:p>
          <a:p>
            <a:pPr lvl="1" eaLnBrk="1" hangingPunct="1"/>
            <a:r>
              <a:rPr lang="en-US" sz="2800" dirty="0">
                <a:solidFill>
                  <a:schemeClr val="tx1"/>
                </a:solidFill>
              </a:rPr>
              <a:t>Treatment adherence/compliance</a:t>
            </a:r>
          </a:p>
          <a:p>
            <a:pPr lvl="1" eaLnBrk="1" hangingPunct="1"/>
            <a:r>
              <a:rPr lang="en-US" sz="2800" dirty="0">
                <a:solidFill>
                  <a:schemeClr val="tx1"/>
                </a:solidFill>
              </a:rPr>
              <a:t>Counselor ratings of motivation and prognosis</a:t>
            </a:r>
          </a:p>
          <a:p>
            <a:pPr eaLnBrk="1" hangingPunct="1"/>
            <a:r>
              <a:rPr lang="en-US" sz="2800" dirty="0"/>
              <a:t>That is, more “motivated” clients do better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609600" y="762000"/>
            <a:ext cx="8001000" cy="838200"/>
          </a:xfrm>
        </p:spPr>
        <p:txBody>
          <a:bodyPr>
            <a:normAutofit fontScale="90000"/>
          </a:bodyPr>
          <a:lstStyle/>
          <a:p>
            <a:pPr eaLnBrk="1" fontAlgn="auto" hangingPunct="1">
              <a:spcAft>
                <a:spcPts val="0"/>
              </a:spcAft>
              <a:defRPr/>
            </a:pPr>
            <a:r>
              <a:rPr lang="en-US" sz="3600" dirty="0">
                <a:latin typeface="+mn-lt"/>
              </a:rPr>
              <a:t>Beliefs About Motivation</a:t>
            </a:r>
            <a:r>
              <a:rPr lang="en-US" dirty="0">
                <a:latin typeface="+mn-lt"/>
              </a:rPr>
              <a:t> </a:t>
            </a:r>
            <a:br>
              <a:rPr lang="en-US" dirty="0">
                <a:latin typeface="+mn-lt"/>
              </a:rPr>
            </a:br>
            <a:r>
              <a:rPr lang="en-US" sz="2800" dirty="0">
                <a:latin typeface="+mn-lt"/>
              </a:rPr>
              <a:t>(True or False?)</a:t>
            </a:r>
          </a:p>
        </p:txBody>
      </p:sp>
      <p:sp>
        <p:nvSpPr>
          <p:cNvPr id="754691" name="Rectangle 3"/>
          <p:cNvSpPr>
            <a:spLocks noGrp="1" noChangeArrowheads="1"/>
          </p:cNvSpPr>
          <p:nvPr>
            <p:ph type="body" idx="1"/>
          </p:nvPr>
        </p:nvSpPr>
        <p:spPr/>
        <p:txBody>
          <a:bodyPr/>
          <a:lstStyle/>
          <a:p>
            <a:pPr marL="609600" indent="-609600" eaLnBrk="1" hangingPunct="1">
              <a:lnSpc>
                <a:spcPct val="80000"/>
              </a:lnSpc>
              <a:buFontTx/>
              <a:buAutoNum type="arabicPeriod"/>
            </a:pPr>
            <a:r>
              <a:rPr lang="en-US"/>
              <a:t>Until a person is motivated to change, there is not much we can do.</a:t>
            </a:r>
          </a:p>
          <a:p>
            <a:pPr marL="609600" indent="-609600" eaLnBrk="1" hangingPunct="1">
              <a:lnSpc>
                <a:spcPct val="80000"/>
              </a:lnSpc>
              <a:buFontTx/>
              <a:buAutoNum type="arabicPeriod"/>
            </a:pPr>
            <a:endParaRPr lang="en-US"/>
          </a:p>
          <a:p>
            <a:pPr marL="609600" indent="-609600" eaLnBrk="1" hangingPunct="1">
              <a:lnSpc>
                <a:spcPct val="80000"/>
              </a:lnSpc>
              <a:buFontTx/>
              <a:buAutoNum type="arabicPeriod"/>
            </a:pPr>
            <a:r>
              <a:rPr lang="en-US"/>
              <a:t>It usually takes a significant crisis (“hitting bottom”) to motivate a person to change.</a:t>
            </a:r>
          </a:p>
          <a:p>
            <a:pPr marL="609600" indent="-609600" eaLnBrk="1" hangingPunct="1">
              <a:lnSpc>
                <a:spcPct val="80000"/>
              </a:lnSpc>
              <a:buFontTx/>
              <a:buAutoNum type="arabicPeriod"/>
            </a:pPr>
            <a:endParaRPr lang="en-US"/>
          </a:p>
          <a:p>
            <a:pPr marL="609600" indent="-609600" eaLnBrk="1" hangingPunct="1">
              <a:lnSpc>
                <a:spcPct val="80000"/>
              </a:lnSpc>
              <a:buFontTx/>
              <a:buAutoNum type="arabicPeriod"/>
            </a:pPr>
            <a:r>
              <a:rPr lang="en-US"/>
              <a:t>Motivation is influenced by human connections.</a:t>
            </a:r>
          </a:p>
          <a:p>
            <a:pPr marL="609600" indent="-609600" eaLnBrk="1" hangingPunct="1">
              <a:lnSpc>
                <a:spcPct val="80000"/>
              </a:lnSpc>
              <a:buFontTx/>
              <a:buAutoNum type="arabicPeriod"/>
            </a:pPr>
            <a:endParaRPr lang="en-US"/>
          </a:p>
          <a:p>
            <a:pPr marL="609600" indent="-609600" eaLnBrk="1" hangingPunct="1">
              <a:lnSpc>
                <a:spcPct val="80000"/>
              </a:lnSpc>
              <a:buFontTx/>
              <a:buAutoNum type="arabicPeriod"/>
            </a:pPr>
            <a:r>
              <a:rPr lang="en-US"/>
              <a:t>Resistance to change arises from deep-seated defense mechanisms.</a:t>
            </a:r>
          </a:p>
          <a:p>
            <a:pPr marL="609600" indent="-609600" eaLnBrk="1" hangingPunct="1">
              <a:lnSpc>
                <a:spcPct val="80000"/>
              </a:lnSpc>
            </a:pPr>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46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469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46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09600" y="762000"/>
            <a:ext cx="8001000" cy="838200"/>
          </a:xfrm>
        </p:spPr>
        <p:txBody>
          <a:bodyPr>
            <a:normAutofit fontScale="90000"/>
          </a:bodyPr>
          <a:lstStyle/>
          <a:p>
            <a:pPr eaLnBrk="1" fontAlgn="auto" hangingPunct="1">
              <a:spcAft>
                <a:spcPts val="0"/>
              </a:spcAft>
              <a:defRPr/>
            </a:pPr>
            <a:r>
              <a:rPr lang="en-US" sz="3600" dirty="0">
                <a:latin typeface="+mn-lt"/>
              </a:rPr>
              <a:t>Beliefs About Motivation (Cont’d)</a:t>
            </a:r>
            <a:r>
              <a:rPr lang="en-US" dirty="0">
                <a:latin typeface="+mn-lt"/>
              </a:rPr>
              <a:t> </a:t>
            </a:r>
            <a:br>
              <a:rPr lang="en-US" dirty="0">
                <a:latin typeface="+mn-lt"/>
              </a:rPr>
            </a:br>
            <a:r>
              <a:rPr lang="en-US" sz="2800" dirty="0">
                <a:latin typeface="+mn-lt"/>
              </a:rPr>
              <a:t>(True or False?)</a:t>
            </a:r>
          </a:p>
        </p:txBody>
      </p:sp>
      <p:sp>
        <p:nvSpPr>
          <p:cNvPr id="756739" name="Rectangle 3"/>
          <p:cNvSpPr>
            <a:spLocks noGrp="1" noChangeArrowheads="1"/>
          </p:cNvSpPr>
          <p:nvPr>
            <p:ph type="body" idx="1"/>
          </p:nvPr>
        </p:nvSpPr>
        <p:spPr/>
        <p:txBody>
          <a:bodyPr/>
          <a:lstStyle/>
          <a:p>
            <a:pPr marL="609600" indent="-609600" eaLnBrk="1" hangingPunct="1">
              <a:lnSpc>
                <a:spcPct val="80000"/>
              </a:lnSpc>
              <a:buFontTx/>
              <a:buAutoNum type="arabicPeriod" startAt="5"/>
            </a:pPr>
            <a:r>
              <a:rPr lang="en-US"/>
              <a:t>People choose whether or not they will change.</a:t>
            </a:r>
          </a:p>
          <a:p>
            <a:pPr marL="609600" indent="-609600" eaLnBrk="1" hangingPunct="1">
              <a:lnSpc>
                <a:spcPct val="80000"/>
              </a:lnSpc>
              <a:buFontTx/>
              <a:buAutoNum type="arabicPeriod" startAt="5"/>
            </a:pPr>
            <a:endParaRPr lang="en-US"/>
          </a:p>
          <a:p>
            <a:pPr marL="609600" indent="-609600" eaLnBrk="1" hangingPunct="1">
              <a:lnSpc>
                <a:spcPct val="80000"/>
              </a:lnSpc>
              <a:buFontTx/>
              <a:buAutoNum type="arabicPeriod" startAt="5"/>
            </a:pPr>
            <a:r>
              <a:rPr lang="en-US"/>
              <a:t>Readiness for change involves a balancing of “pros” and “cons.”</a:t>
            </a:r>
          </a:p>
          <a:p>
            <a:pPr marL="609600" indent="-609600" eaLnBrk="1" hangingPunct="1">
              <a:lnSpc>
                <a:spcPct val="80000"/>
              </a:lnSpc>
              <a:buFontTx/>
              <a:buAutoNum type="arabicPeriod" startAt="5"/>
            </a:pPr>
            <a:endParaRPr lang="en-US"/>
          </a:p>
          <a:p>
            <a:pPr marL="609600" indent="-609600" eaLnBrk="1" hangingPunct="1">
              <a:lnSpc>
                <a:spcPct val="80000"/>
              </a:lnSpc>
              <a:buFontTx/>
              <a:buAutoNum type="arabicPeriod" startAt="5"/>
            </a:pPr>
            <a:r>
              <a:rPr lang="en-US"/>
              <a:t>Creating motivation for change usually requires confrontation.</a:t>
            </a:r>
          </a:p>
          <a:p>
            <a:pPr marL="609600" indent="-609600" eaLnBrk="1" hangingPunct="1">
              <a:lnSpc>
                <a:spcPct val="80000"/>
              </a:lnSpc>
              <a:buFontTx/>
              <a:buAutoNum type="arabicPeriod" startAt="5"/>
            </a:pPr>
            <a:endParaRPr lang="en-US"/>
          </a:p>
          <a:p>
            <a:pPr marL="609600" indent="-609600" eaLnBrk="1" hangingPunct="1">
              <a:lnSpc>
                <a:spcPct val="80000"/>
              </a:lnSpc>
              <a:buFontTx/>
              <a:buAutoNum type="arabicPeriod" startAt="5"/>
            </a:pPr>
            <a:r>
              <a:rPr lang="en-US"/>
              <a:t>Denial is not a client problem, it is a therapist skill problem.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673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673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67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914400"/>
            <a:ext cx="8229600" cy="914400"/>
          </a:xfrm>
        </p:spPr>
        <p:txBody>
          <a:bodyPr>
            <a:noAutofit/>
          </a:bodyPr>
          <a:lstStyle/>
          <a:p>
            <a:pPr eaLnBrk="1" fontAlgn="auto" hangingPunct="1">
              <a:spcAft>
                <a:spcPts val="0"/>
              </a:spcAft>
              <a:defRPr/>
            </a:pPr>
            <a:r>
              <a:rPr lang="en-US" sz="3600" dirty="0">
                <a:solidFill>
                  <a:schemeClr val="tx1"/>
                </a:solidFill>
                <a:latin typeface="+mn-lt"/>
              </a:rPr>
              <a:t>Client Motivation is Greatly Influenced by the Counselor</a:t>
            </a:r>
          </a:p>
        </p:txBody>
      </p:sp>
      <p:sp>
        <p:nvSpPr>
          <p:cNvPr id="14339" name="Rectangle 3"/>
          <p:cNvSpPr>
            <a:spLocks noGrp="1" noChangeArrowheads="1"/>
          </p:cNvSpPr>
          <p:nvPr>
            <p:ph idx="1"/>
          </p:nvPr>
        </p:nvSpPr>
        <p:spPr>
          <a:xfrm>
            <a:off x="533400" y="2057400"/>
            <a:ext cx="8382000" cy="4800600"/>
          </a:xfrm>
        </p:spPr>
        <p:txBody>
          <a:bodyPr/>
          <a:lstStyle/>
          <a:p>
            <a:pPr eaLnBrk="1" hangingPunct="1"/>
            <a:r>
              <a:rPr lang="en-US" sz="2800" dirty="0"/>
              <a:t>Clients’ motivation, retention and outcome vary with the particular counselor to whom they are assigned</a:t>
            </a:r>
          </a:p>
          <a:p>
            <a:pPr eaLnBrk="1" hangingPunct="1"/>
            <a:r>
              <a:rPr lang="en-US" sz="2800" dirty="0"/>
              <a:t>Counselor style strongly drives client resistance (confrontation drives it up, empathic listening brings it down)</a:t>
            </a:r>
          </a:p>
          <a:p>
            <a:pPr eaLnBrk="1" hangingPunct="1"/>
            <a:r>
              <a:rPr lang="en-US" sz="2800" dirty="0"/>
              <a:t>That is, the </a:t>
            </a:r>
            <a:r>
              <a:rPr lang="en-US" sz="2800" i="1" dirty="0"/>
              <a:t>counselor</a:t>
            </a:r>
            <a:r>
              <a:rPr lang="en-US" sz="2800" dirty="0"/>
              <a:t> is one of the biggest determinants of client motivation and change</a:t>
            </a:r>
          </a:p>
          <a:p>
            <a:pPr eaLnBrk="1" hangingPunct="1">
              <a:buFont typeface="Wingdings" pitchFamily="2" charset="2"/>
              <a:buNone/>
            </a:pPr>
            <a:endParaRPr lang="en-US" sz="2800" dirty="0"/>
          </a:p>
          <a:p>
            <a:pPr eaLnBrk="1" hangingPunct="1">
              <a:buFont typeface="Wingdings" pitchFamily="2" charset="2"/>
              <a:buNone/>
            </a:pPr>
            <a:endParaRPr lang="en-US" sz="2800" dirty="0"/>
          </a:p>
        </p:txBody>
      </p:sp>
    </p:spTree>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322</TotalTime>
  <Words>3940</Words>
  <Application>Microsoft Office PowerPoint</Application>
  <PresentationFormat>On-screen Show (4:3)</PresentationFormat>
  <Paragraphs>474</Paragraphs>
  <Slides>50</Slides>
  <Notes>44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50</vt:i4>
      </vt:variant>
    </vt:vector>
  </HeadingPairs>
  <TitlesOfParts>
    <vt:vector size="62" baseType="lpstr">
      <vt:lpstr>Arial</vt:lpstr>
      <vt:lpstr>Arial Bold</vt:lpstr>
      <vt:lpstr>Arial Unicode MS</vt:lpstr>
      <vt:lpstr>Calibri</vt:lpstr>
      <vt:lpstr>Georgia</vt:lpstr>
      <vt:lpstr>Symbol</vt:lpstr>
      <vt:lpstr>Tahoma</vt:lpstr>
      <vt:lpstr>Times</vt:lpstr>
      <vt:lpstr>Times New Roman</vt:lpstr>
      <vt:lpstr>Wingdings</vt:lpstr>
      <vt:lpstr>ヒラギノ角ゴ Pro W3</vt:lpstr>
      <vt:lpstr>CIHS Powerpoint Template</vt:lpstr>
      <vt:lpstr>Motivational Interviewing Overview </vt:lpstr>
      <vt:lpstr>Learning Objectives:</vt:lpstr>
      <vt:lpstr>You would think . . . </vt:lpstr>
      <vt:lpstr>You would think . . . (Cont’d) </vt:lpstr>
      <vt:lpstr>And yet so often it is not enough for people to change: What is the Key to change?</vt:lpstr>
      <vt:lpstr>  Client Motivation is a Key to Change</vt:lpstr>
      <vt:lpstr>Beliefs About Motivation  (True or False?)</vt:lpstr>
      <vt:lpstr>Beliefs About Motivation (Cont’d)  (True or False?)</vt:lpstr>
      <vt:lpstr>Client Motivation is Greatly Influenced by the Counselor</vt:lpstr>
      <vt:lpstr>Readiness for What?</vt:lpstr>
      <vt:lpstr>The Righting Reflex:  NOT Motivational Interviewing</vt:lpstr>
      <vt:lpstr>NOT Motivational Interviewing</vt:lpstr>
      <vt:lpstr>NOT Motivational Interviewing (Cont’d)</vt:lpstr>
      <vt:lpstr>NOT Motivational Interviewing (Cont’d – 2)</vt:lpstr>
      <vt:lpstr>You take one side; I another</vt:lpstr>
      <vt:lpstr>Common Human Reactions to the Righting Reflex</vt:lpstr>
      <vt:lpstr>Common Human Reactions to Being Listened to</vt:lpstr>
      <vt:lpstr>A Change of Role</vt:lpstr>
      <vt:lpstr>Ambivalence</vt:lpstr>
      <vt:lpstr>Ambivalence Exercise</vt:lpstr>
      <vt:lpstr>Ambivalence Exercise (Cont’d)</vt:lpstr>
      <vt:lpstr> Motivational Interviewing</vt:lpstr>
      <vt:lpstr>MI is Semi-Directive</vt:lpstr>
      <vt:lpstr>Two Phases of MI</vt:lpstr>
      <vt:lpstr>Appropriate Motivational Strategies for Each Stage of Change</vt:lpstr>
      <vt:lpstr> </vt:lpstr>
      <vt:lpstr>Preparation</vt:lpstr>
      <vt:lpstr>Action</vt:lpstr>
      <vt:lpstr>Maintenance</vt:lpstr>
      <vt:lpstr>Recurrence</vt:lpstr>
      <vt:lpstr>3 Critical Components  of Motivation: Readiness Ruler - WAR</vt:lpstr>
      <vt:lpstr>Five Principles of MI-- DEARS</vt:lpstr>
      <vt:lpstr>Five Principles of MI</vt:lpstr>
      <vt:lpstr>Five Principles of MI (Cont’d)</vt:lpstr>
      <vt:lpstr>Five Principles of MI (Cont’d – 2)</vt:lpstr>
      <vt:lpstr>What Is Resistance?</vt:lpstr>
      <vt:lpstr>Types of Resistance</vt:lpstr>
      <vt:lpstr>Resistance and Persuasion</vt:lpstr>
      <vt:lpstr>Dancing vs. Wrestling</vt:lpstr>
      <vt:lpstr>The Importance of Values “The Hook”</vt:lpstr>
      <vt:lpstr>Areas of Values</vt:lpstr>
      <vt:lpstr>Case # 1</vt:lpstr>
      <vt:lpstr>Case # 2</vt:lpstr>
      <vt:lpstr>Case # 3</vt:lpstr>
      <vt:lpstr>The “Spirit of MI”1</vt:lpstr>
      <vt:lpstr>“Spirit of MI”2</vt:lpstr>
      <vt:lpstr>“Spirit of MI”3</vt:lpstr>
      <vt:lpstr>Motivational Interviewing</vt:lpstr>
      <vt:lpstr>MI Research Support in Health Settings4, 5, 6</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Rashida Asante-Eccleston</cp:lastModifiedBy>
  <cp:revision>34</cp:revision>
  <dcterms:created xsi:type="dcterms:W3CDTF">2012-02-08T16:22:52Z</dcterms:created>
  <dcterms:modified xsi:type="dcterms:W3CDTF">2017-03-14T14:04:29Z</dcterms:modified>
</cp:coreProperties>
</file>