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256" r:id="rId2"/>
    <p:sldId id="257" r:id="rId3"/>
    <p:sldId id="262" r:id="rId4"/>
    <p:sldId id="264" r:id="rId5"/>
    <p:sldId id="261" r:id="rId6"/>
    <p:sldId id="259" r:id="rId7"/>
    <p:sldId id="260" r:id="rId8"/>
    <p:sldId id="265" r:id="rId9"/>
    <p:sldId id="266" r:id="rId10"/>
    <p:sldId id="280" r:id="rId11"/>
    <p:sldId id="268" r:id="rId12"/>
    <p:sldId id="267" r:id="rId13"/>
    <p:sldId id="281" r:id="rId14"/>
    <p:sldId id="269" r:id="rId15"/>
    <p:sldId id="270" r:id="rId16"/>
    <p:sldId id="271" r:id="rId17"/>
    <p:sldId id="272" r:id="rId18"/>
    <p:sldId id="273" r:id="rId19"/>
    <p:sldId id="274" r:id="rId20"/>
    <p:sldId id="275" r:id="rId21"/>
    <p:sldId id="276" r:id="rId22"/>
    <p:sldId id="277" r:id="rId23"/>
    <p:sldId id="282" r:id="rId24"/>
    <p:sldId id="278" r:id="rId25"/>
    <p:sldId id="279" r:id="rId26"/>
    <p:sldId id="283" r:id="rId27"/>
    <p:sldId id="284" r:id="rId28"/>
    <p:sldId id="285" r:id="rId29"/>
    <p:sldId id="286" r:id="rId30"/>
  </p:sldIdLst>
  <p:sldSz cx="9144000" cy="6858000" type="screen4x3"/>
  <p:notesSz cx="6858000" cy="92964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96" autoAdjust="0"/>
    <p:restoredTop sz="92884" autoAdjust="0"/>
  </p:normalViewPr>
  <p:slideViewPr>
    <p:cSldViewPr>
      <p:cViewPr varScale="1">
        <p:scale>
          <a:sx n="80" d="100"/>
          <a:sy n="80" d="100"/>
        </p:scale>
        <p:origin x="658" y="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110" d="100"/>
          <a:sy n="110" d="100"/>
        </p:scale>
        <p:origin x="-1420" y="84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1"/>
            <a:ext cx="2971800" cy="464820"/>
          </a:xfrm>
          <a:prstGeom prst="rect">
            <a:avLst/>
          </a:prstGeom>
        </p:spPr>
        <p:txBody>
          <a:bodyPr vert="horz" lIns="91440" tIns="45720" rIns="91440" bIns="45720" rtlCol="0"/>
          <a:lstStyle>
            <a:lvl1pPr algn="r">
              <a:defRPr sz="1200"/>
            </a:lvl1pPr>
          </a:lstStyle>
          <a:p>
            <a:fld id="{858E6B55-823E-4E04-B3D0-A28D8B1D6749}" type="datetimeFigureOut">
              <a:rPr lang="en-US" smtClean="0"/>
              <a:pPr/>
              <a:t>3/14/2017</a:t>
            </a:fld>
            <a:endParaRPr lang="en-US"/>
          </a:p>
        </p:txBody>
      </p:sp>
      <p:sp>
        <p:nvSpPr>
          <p:cNvPr id="4" name="Footer Placeholder 3"/>
          <p:cNvSpPr>
            <a:spLocks noGrp="1"/>
          </p:cNvSpPr>
          <p:nvPr>
            <p:ph type="ftr" sz="quarter" idx="2"/>
          </p:nvPr>
        </p:nvSpPr>
        <p:spPr>
          <a:xfrm>
            <a:off x="0" y="8829968"/>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8"/>
            <a:ext cx="2971800" cy="464820"/>
          </a:xfrm>
          <a:prstGeom prst="rect">
            <a:avLst/>
          </a:prstGeom>
        </p:spPr>
        <p:txBody>
          <a:bodyPr vert="horz" lIns="91440" tIns="45720" rIns="91440" bIns="45720" rtlCol="0" anchor="b"/>
          <a:lstStyle>
            <a:lvl1pPr algn="r">
              <a:defRPr sz="1200"/>
            </a:lvl1pPr>
          </a:lstStyle>
          <a:p>
            <a:fld id="{CE8C8451-CDA2-4310-A10C-741CD8760A78}" type="slidenum">
              <a:rPr lang="en-US" smtClean="0"/>
              <a:pPr/>
              <a:t>‹#›</a:t>
            </a:fld>
            <a:endParaRPr lang="en-US"/>
          </a:p>
        </p:txBody>
      </p:sp>
    </p:spTree>
    <p:extLst>
      <p:ext uri="{BB962C8B-B14F-4D97-AF65-F5344CB8AC3E}">
        <p14:creationId xmlns:p14="http://schemas.microsoft.com/office/powerpoint/2010/main" val="9444224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5E4AF7DF-7817-4BF1-AC5B-90607AA3B4F1}" type="datetimeFigureOut">
              <a:rPr lang="en-US" smtClean="0"/>
              <a:t>3/14/2017</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168B23F6-169A-4AB9-BD99-28B44E3088F3}" type="slidenum">
              <a:rPr lang="en-US" smtClean="0"/>
              <a:t>‹#›</a:t>
            </a:fld>
            <a:endParaRPr lang="en-US"/>
          </a:p>
        </p:txBody>
      </p:sp>
    </p:spTree>
    <p:extLst>
      <p:ext uri="{BB962C8B-B14F-4D97-AF65-F5344CB8AC3E}">
        <p14:creationId xmlns:p14="http://schemas.microsoft.com/office/powerpoint/2010/main" val="2377646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information on health outcome measures can be found at http://www.bmj.com/content/324/7351/1417.1</a:t>
            </a:r>
          </a:p>
        </p:txBody>
      </p:sp>
      <p:sp>
        <p:nvSpPr>
          <p:cNvPr id="4" name="Slide Number Placeholder 3"/>
          <p:cNvSpPr>
            <a:spLocks noGrp="1"/>
          </p:cNvSpPr>
          <p:nvPr>
            <p:ph type="sldNum" sz="quarter" idx="10"/>
          </p:nvPr>
        </p:nvSpPr>
        <p:spPr/>
        <p:txBody>
          <a:bodyPr/>
          <a:lstStyle/>
          <a:p>
            <a:fld id="{168B23F6-169A-4AB9-BD99-28B44E3088F3}" type="slidenum">
              <a:rPr lang="en-US" smtClean="0"/>
              <a:t>17</a:t>
            </a:fld>
            <a:endParaRPr lang="en-US"/>
          </a:p>
        </p:txBody>
      </p:sp>
    </p:spTree>
    <p:extLst>
      <p:ext uri="{BB962C8B-B14F-4D97-AF65-F5344CB8AC3E}">
        <p14:creationId xmlns:p14="http://schemas.microsoft.com/office/powerpoint/2010/main" val="3197111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Social workers have a important role to play in CQI.  They provide necessary feedback and information on patient progress to inform ongoing  care planning and provide for outcome tracking &amp; the monitoring of service utilization.</a:t>
            </a:r>
          </a:p>
        </p:txBody>
      </p:sp>
      <p:sp>
        <p:nvSpPr>
          <p:cNvPr id="4" name="Slide Number Placeholder 3"/>
          <p:cNvSpPr>
            <a:spLocks noGrp="1"/>
          </p:cNvSpPr>
          <p:nvPr>
            <p:ph type="sldNum" sz="quarter" idx="10"/>
          </p:nvPr>
        </p:nvSpPr>
        <p:spPr/>
        <p:txBody>
          <a:bodyPr/>
          <a:lstStyle/>
          <a:p>
            <a:fld id="{168B23F6-169A-4AB9-BD99-28B44E3088F3}" type="slidenum">
              <a:rPr lang="en-US" smtClean="0"/>
              <a:t>19</a:t>
            </a:fld>
            <a:endParaRPr lang="en-US"/>
          </a:p>
        </p:txBody>
      </p:sp>
    </p:spTree>
    <p:extLst>
      <p:ext uri="{BB962C8B-B14F-4D97-AF65-F5344CB8AC3E}">
        <p14:creationId xmlns:p14="http://schemas.microsoft.com/office/powerpoint/2010/main" val="26667476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cms.gov/EHRIncentivePrograms/25_Certification.asp"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438400"/>
            <a:ext cx="7772400" cy="2438400"/>
          </a:xfrm>
        </p:spPr>
        <p:txBody>
          <a:bodyPr>
            <a:noAutofit/>
          </a:bodyPr>
          <a:lstStyle/>
          <a:p>
            <a:r>
              <a:rPr lang="en-US" sz="2800" b="1" dirty="0">
                <a:cs typeface="Arial" pitchFamily="34" charset="0"/>
              </a:rPr>
              <a:t>Advanced Clinical Social Work Practice </a:t>
            </a:r>
            <a:br>
              <a:rPr lang="en-US" sz="2800" b="1" dirty="0">
                <a:cs typeface="Arial" pitchFamily="34" charset="0"/>
              </a:rPr>
            </a:br>
            <a:r>
              <a:rPr lang="en-US" sz="2800" b="1" dirty="0">
                <a:cs typeface="Arial" pitchFamily="34" charset="0"/>
              </a:rPr>
              <a:t>in Integrated Healthcare</a:t>
            </a:r>
            <a:br>
              <a:rPr lang="en-US" sz="2800" b="1" dirty="0">
                <a:cs typeface="Arial" pitchFamily="34" charset="0"/>
              </a:rPr>
            </a:br>
            <a:r>
              <a:rPr lang="en-US" sz="2800" b="1" dirty="0">
                <a:cs typeface="Arial" pitchFamily="34" charset="0"/>
              </a:rPr>
              <a:t>Module 15</a:t>
            </a:r>
            <a:endParaRPr lang="en-US" sz="2800" dirty="0"/>
          </a:p>
        </p:txBody>
      </p:sp>
      <p:sp>
        <p:nvSpPr>
          <p:cNvPr id="3" name="Subtitle 2"/>
          <p:cNvSpPr>
            <a:spLocks noGrp="1"/>
          </p:cNvSpPr>
          <p:nvPr>
            <p:ph type="subTitle" idx="1"/>
          </p:nvPr>
        </p:nvSpPr>
        <p:spPr>
          <a:xfrm>
            <a:off x="1600200" y="4572000"/>
            <a:ext cx="6400800" cy="1524000"/>
          </a:xfrm>
        </p:spPr>
        <p:txBody>
          <a:bodyPr/>
          <a:lstStyle/>
          <a:p>
            <a:r>
              <a:rPr lang="en-US" b="1" dirty="0">
                <a:solidFill>
                  <a:schemeClr val="tx1"/>
                </a:solidFill>
                <a:cs typeface="Arial" pitchFamily="34" charset="0"/>
              </a:rPr>
              <a:t>Marion Becker, PhD</a:t>
            </a:r>
          </a:p>
          <a:p>
            <a:r>
              <a:rPr lang="en-US" b="1" dirty="0">
                <a:solidFill>
                  <a:schemeClr val="tx1"/>
                </a:solidFill>
                <a:cs typeface="Arial" pitchFamily="34" charset="0"/>
              </a:rPr>
              <a:t>School of Social Work</a:t>
            </a:r>
          </a:p>
          <a:p>
            <a:r>
              <a:rPr lang="en-US" b="1" dirty="0">
                <a:solidFill>
                  <a:schemeClr val="tx1"/>
                </a:solidFill>
                <a:cs typeface="Arial" pitchFamily="34" charset="0"/>
              </a:rPr>
              <a:t>University of South Florida</a:t>
            </a:r>
            <a:endParaRPr lang="en-US" dirty="0">
              <a:solidFill>
                <a:schemeClr val="tx1"/>
              </a:solidFill>
              <a:cs typeface="Arial" pitchFamily="34" charset="0"/>
            </a:endParaRPr>
          </a:p>
          <a:p>
            <a:endParaRPr lang="en-US" dirty="0"/>
          </a:p>
        </p:txBody>
      </p:sp>
    </p:spTree>
    <p:extLst>
      <p:ext uri="{BB962C8B-B14F-4D97-AF65-F5344CB8AC3E}">
        <p14:creationId xmlns:p14="http://schemas.microsoft.com/office/powerpoint/2010/main" val="3762768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001000" cy="3581400"/>
          </a:xfrm>
        </p:spPr>
        <p:txBody>
          <a:bodyPr/>
          <a:lstStyle/>
          <a:p>
            <a:pPr>
              <a:buFont typeface="Arial" pitchFamily="34" charset="0"/>
              <a:buChar char="•"/>
            </a:pPr>
            <a:r>
              <a:rPr lang="en-US" sz="2000" dirty="0"/>
              <a:t>Health complexity is a composite measure of interacting historical, current state, and vulnerability health risks and health needs. It measures both care and case complexity by examining biological, psychological social and health system factors.</a:t>
            </a:r>
            <a:r>
              <a:rPr lang="en-US" sz="2000" baseline="30000" dirty="0"/>
              <a:t>4 </a:t>
            </a:r>
          </a:p>
          <a:p>
            <a:pPr>
              <a:buFont typeface="Arial" pitchFamily="34" charset="0"/>
              <a:buChar char="•"/>
            </a:pPr>
            <a:endParaRPr lang="en-US" sz="2000" dirty="0"/>
          </a:p>
          <a:p>
            <a:pPr>
              <a:buFont typeface="Arial" pitchFamily="34" charset="0"/>
              <a:buChar char="•"/>
            </a:pPr>
            <a:r>
              <a:rPr lang="en-US" sz="2000" dirty="0"/>
              <a:t>Health complexity measurement goes beyond the usual measures of acuity and severity traditionally used in case mix adjustment for outcome evaluation.   Health complexity also focuses on health system factors which can be a important barrier to optimal healthcare outcomes.</a:t>
            </a:r>
            <a:endParaRPr lang="en-US" sz="2000" baseline="30000" dirty="0"/>
          </a:p>
          <a:p>
            <a:pPr>
              <a:buFont typeface="Arial" pitchFamily="34" charset="0"/>
              <a:buChar char="•"/>
            </a:pPr>
            <a:endParaRPr lang="en-US" sz="2000" dirty="0"/>
          </a:p>
        </p:txBody>
      </p:sp>
      <p:sp>
        <p:nvSpPr>
          <p:cNvPr id="4" name="Title 1"/>
          <p:cNvSpPr>
            <a:spLocks noGrp="1"/>
          </p:cNvSpPr>
          <p:nvPr>
            <p:ph type="title"/>
          </p:nvPr>
        </p:nvSpPr>
        <p:spPr>
          <a:xfrm>
            <a:off x="457200" y="914400"/>
            <a:ext cx="8001000" cy="838200"/>
          </a:xfrm>
        </p:spPr>
        <p:txBody>
          <a:bodyPr>
            <a:normAutofit/>
          </a:bodyPr>
          <a:lstStyle/>
          <a:p>
            <a:r>
              <a:rPr lang="en-US" sz="2800" b="1" dirty="0"/>
              <a:t>Health Complexity and IC (Cont’d)</a:t>
            </a:r>
          </a:p>
        </p:txBody>
      </p:sp>
    </p:spTree>
    <p:extLst>
      <p:ext uri="{BB962C8B-B14F-4D97-AF65-F5344CB8AC3E}">
        <p14:creationId xmlns:p14="http://schemas.microsoft.com/office/powerpoint/2010/main" val="3004297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838200"/>
          </a:xfrm>
        </p:spPr>
        <p:txBody>
          <a:bodyPr>
            <a:normAutofit/>
          </a:bodyPr>
          <a:lstStyle/>
          <a:p>
            <a:r>
              <a:rPr lang="en-US" sz="2800" b="1" dirty="0"/>
              <a:t>Health Complexity and IC (Cont’d – 2)</a:t>
            </a:r>
            <a:endParaRPr lang="en-US" sz="2800" dirty="0"/>
          </a:p>
        </p:txBody>
      </p:sp>
      <p:sp>
        <p:nvSpPr>
          <p:cNvPr id="3" name="Content Placeholder 2"/>
          <p:cNvSpPr>
            <a:spLocks noGrp="1"/>
          </p:cNvSpPr>
          <p:nvPr>
            <p:ph idx="1"/>
          </p:nvPr>
        </p:nvSpPr>
        <p:spPr>
          <a:xfrm>
            <a:off x="457200" y="1493837"/>
            <a:ext cx="8229600" cy="4983163"/>
          </a:xfrm>
        </p:spPr>
        <p:txBody>
          <a:bodyPr>
            <a:normAutofit/>
          </a:bodyPr>
          <a:lstStyle/>
          <a:p>
            <a:pPr>
              <a:buFont typeface="Arial" pitchFamily="34" charset="0"/>
              <a:buChar char="•"/>
            </a:pPr>
            <a:endParaRPr lang="en-US" sz="2000" dirty="0"/>
          </a:p>
          <a:p>
            <a:pPr>
              <a:buFont typeface="Arial" pitchFamily="34" charset="0"/>
              <a:buChar char="•"/>
            </a:pPr>
            <a:r>
              <a:rPr lang="en-US" sz="2000" dirty="0"/>
              <a:t>The cost off-set and economic value of IC may be greatest for complex patients with co-occurring mental and physical health conditions.  For example, research has documented the value of IC for patients with co-occurring medical (e.g. diabetes and rheumatoid arthritis) and mental health conditions (e.g. depression and anxiety). Research with long-term follow-up of these patients indicates that early clinical improvement and cost reductions persist up to 5 years.</a:t>
            </a:r>
            <a:r>
              <a:rPr lang="en-US" sz="2000" baseline="30000" dirty="0"/>
              <a:t>5-6</a:t>
            </a:r>
          </a:p>
          <a:p>
            <a:pPr>
              <a:buFont typeface="Arial" pitchFamily="34" charset="0"/>
              <a:buChar char="•"/>
            </a:pPr>
            <a:endParaRPr lang="en-US" sz="2000" dirty="0"/>
          </a:p>
        </p:txBody>
      </p:sp>
    </p:spTree>
    <p:extLst>
      <p:ext uri="{BB962C8B-B14F-4D97-AF65-F5344CB8AC3E}">
        <p14:creationId xmlns:p14="http://schemas.microsoft.com/office/powerpoint/2010/main" val="3997941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62000"/>
          </a:xfrm>
        </p:spPr>
        <p:txBody>
          <a:bodyPr>
            <a:normAutofit/>
          </a:bodyPr>
          <a:lstStyle/>
          <a:p>
            <a:r>
              <a:rPr lang="en-US" sz="2800" b="1" dirty="0"/>
              <a:t>INTERMED Methodology</a:t>
            </a:r>
            <a:endParaRPr lang="en-US" sz="2800" dirty="0"/>
          </a:p>
        </p:txBody>
      </p:sp>
      <p:sp>
        <p:nvSpPr>
          <p:cNvPr id="3" name="Content Placeholder 2"/>
          <p:cNvSpPr>
            <a:spLocks noGrp="1"/>
          </p:cNvSpPr>
          <p:nvPr>
            <p:ph idx="1"/>
          </p:nvPr>
        </p:nvSpPr>
        <p:spPr>
          <a:xfrm>
            <a:off x="457200" y="1493837"/>
            <a:ext cx="8458200" cy="4906963"/>
          </a:xfrm>
        </p:spPr>
        <p:txBody>
          <a:bodyPr/>
          <a:lstStyle/>
          <a:p>
            <a:pPr>
              <a:buFont typeface="Arial" pitchFamily="34" charset="0"/>
              <a:buChar char="•"/>
            </a:pPr>
            <a:endParaRPr lang="en-US" sz="2000" dirty="0"/>
          </a:p>
          <a:p>
            <a:pPr>
              <a:buFont typeface="Arial" pitchFamily="34" charset="0"/>
              <a:buChar char="•"/>
            </a:pPr>
            <a:r>
              <a:rPr lang="en-US" sz="2000" dirty="0"/>
              <a:t>Health complexity can be measured efficiently with  INTERMED methodology using the IMTERMED-Complexity Assessment Grid (IM-CAG).</a:t>
            </a:r>
            <a:r>
              <a:rPr lang="en-US" sz="2000" baseline="30000" dirty="0"/>
              <a:t>3</a:t>
            </a:r>
          </a:p>
          <a:p>
            <a:pPr>
              <a:buFont typeface="Arial" pitchFamily="34" charset="0"/>
              <a:buChar char="•"/>
            </a:pPr>
            <a:endParaRPr lang="en-US" sz="2000" dirty="0"/>
          </a:p>
          <a:p>
            <a:pPr>
              <a:buFont typeface="Arial" pitchFamily="34" charset="0"/>
              <a:buChar char="•"/>
            </a:pPr>
            <a:r>
              <a:rPr lang="en-US" sz="2000" dirty="0"/>
              <a:t>INTERMED is the formal name for a method of health complexity measurement and outcome assessment that has been developed to reconnect traditionally ignored (siloed) factors  including service system characteristics that influence patient outcomes. It has undergone development, standardization and validation in seven languages over the last 15 years.</a:t>
            </a:r>
            <a:r>
              <a:rPr lang="en-US" sz="2000" baseline="30000" dirty="0"/>
              <a:t>7 </a:t>
            </a:r>
          </a:p>
        </p:txBody>
      </p:sp>
    </p:spTree>
    <p:extLst>
      <p:ext uri="{BB962C8B-B14F-4D97-AF65-F5344CB8AC3E}">
        <p14:creationId xmlns:p14="http://schemas.microsoft.com/office/powerpoint/2010/main" val="1799290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382000" cy="4191000"/>
          </a:xfrm>
        </p:spPr>
        <p:txBody>
          <a:bodyPr/>
          <a:lstStyle/>
          <a:p>
            <a:pPr>
              <a:buFont typeface="Arial" pitchFamily="34" charset="0"/>
              <a:buChar char="•"/>
            </a:pPr>
            <a:r>
              <a:rPr lang="en-US" sz="2000" dirty="0"/>
              <a:t>With the INTERMED method all the patient health risks and needs are assessed and translated into scores which lead to provider action and care planning.  Interdisciplinary medical and mental health communication is facilitated when using  INTERMRD by the organization of health risks and care needs in a Complexity Assessment  Grid (CAG) in which seriousness of risks and needs are recorded and visualized with colors for easy identification  and discussion by team members.</a:t>
            </a:r>
          </a:p>
          <a:p>
            <a:pPr>
              <a:buFont typeface="Arial" pitchFamily="34" charset="0"/>
              <a:buChar char="•"/>
            </a:pPr>
            <a:endParaRPr lang="en-US" sz="2000" dirty="0"/>
          </a:p>
          <a:p>
            <a:pPr>
              <a:buFont typeface="Arial" pitchFamily="34" charset="0"/>
              <a:buChar char="•"/>
            </a:pPr>
            <a:r>
              <a:rPr lang="en-US" sz="2000" dirty="0"/>
              <a:t>The CAG was specifically designed for IC.  It provides an overall picture of the healthcare needs and risks of complex patients and it can  also used to direct care planning and evaluation of clinically complex patient care outcomes. </a:t>
            </a:r>
          </a:p>
          <a:p>
            <a:pPr>
              <a:buFont typeface="Arial" pitchFamily="34" charset="0"/>
              <a:buChar char="•"/>
            </a:pPr>
            <a:endParaRPr lang="en-US" sz="2000" dirty="0"/>
          </a:p>
        </p:txBody>
      </p:sp>
      <p:sp>
        <p:nvSpPr>
          <p:cNvPr id="4" name="Title 1"/>
          <p:cNvSpPr>
            <a:spLocks noGrp="1"/>
          </p:cNvSpPr>
          <p:nvPr>
            <p:ph type="title"/>
          </p:nvPr>
        </p:nvSpPr>
        <p:spPr>
          <a:xfrm>
            <a:off x="457200" y="914400"/>
            <a:ext cx="8001000" cy="838200"/>
          </a:xfrm>
        </p:spPr>
        <p:txBody>
          <a:bodyPr>
            <a:normAutofit/>
          </a:bodyPr>
          <a:lstStyle/>
          <a:p>
            <a:r>
              <a:rPr lang="en-US" sz="2800" b="1" dirty="0"/>
              <a:t>INTERMED Methodology (Cont’d)</a:t>
            </a:r>
            <a:endParaRPr lang="en-US" sz="2800" dirty="0"/>
          </a:p>
        </p:txBody>
      </p:sp>
    </p:spTree>
    <p:extLst>
      <p:ext uri="{BB962C8B-B14F-4D97-AF65-F5344CB8AC3E}">
        <p14:creationId xmlns:p14="http://schemas.microsoft.com/office/powerpoint/2010/main" val="256243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ormAutofit/>
          </a:bodyPr>
          <a:lstStyle/>
          <a:p>
            <a:r>
              <a:rPr lang="en-US" sz="2800" b="1" dirty="0"/>
              <a:t>INTERMED Methodology (Cont’d – 2)</a:t>
            </a:r>
            <a:endParaRPr lang="en-US" sz="2800" dirty="0"/>
          </a:p>
        </p:txBody>
      </p:sp>
      <p:sp>
        <p:nvSpPr>
          <p:cNvPr id="3" name="Content Placeholder 2"/>
          <p:cNvSpPr>
            <a:spLocks noGrp="1"/>
          </p:cNvSpPr>
          <p:nvPr>
            <p:ph idx="1"/>
          </p:nvPr>
        </p:nvSpPr>
        <p:spPr>
          <a:xfrm>
            <a:off x="457200" y="1600200"/>
            <a:ext cx="8610600" cy="5440363"/>
          </a:xfrm>
        </p:spPr>
        <p:txBody>
          <a:bodyPr>
            <a:normAutofit/>
          </a:bodyPr>
          <a:lstStyle/>
          <a:p>
            <a:pPr>
              <a:buFont typeface="Arial" pitchFamily="34" charset="0"/>
              <a:buChar char="•"/>
            </a:pPr>
            <a:r>
              <a:rPr lang="en-US" sz="2000" dirty="0"/>
              <a:t>The IM-CAG is constructed with an understanding  that the relationship between the patient, family and social worker or other care provider is what drives the achievement of goals and leads to improvement and good healthcare outcomes. It is therefore patient-centered and can be enhanced with motivational interviewing techniques.</a:t>
            </a:r>
          </a:p>
          <a:p>
            <a:pPr>
              <a:buFont typeface="Arial" pitchFamily="34" charset="0"/>
              <a:buChar char="•"/>
            </a:pPr>
            <a:endParaRPr lang="en-US" sz="2000" dirty="0"/>
          </a:p>
          <a:p>
            <a:pPr>
              <a:buFont typeface="Arial" pitchFamily="34" charset="0"/>
              <a:buChar char="•"/>
            </a:pPr>
            <a:r>
              <a:rPr lang="en-US" sz="2000" dirty="0"/>
              <a:t>INTERMED methodology is endorsed by the Case Management Society of America and supported with software found at www.intermedfoundation.org.</a:t>
            </a:r>
          </a:p>
          <a:p>
            <a:pPr>
              <a:buFont typeface="Arial" pitchFamily="34" charset="0"/>
              <a:buChar char="•"/>
            </a:pPr>
            <a:endParaRPr lang="en-US" sz="2000" dirty="0"/>
          </a:p>
          <a:p>
            <a:pPr>
              <a:buFont typeface="Arial" pitchFamily="34" charset="0"/>
              <a:buChar char="•"/>
            </a:pPr>
            <a:endParaRPr lang="en-US" sz="2000" dirty="0"/>
          </a:p>
          <a:p>
            <a:pPr>
              <a:buFont typeface="Arial" pitchFamily="34" charset="0"/>
              <a:buChar char="•"/>
            </a:pPr>
            <a:endParaRPr lang="en-US" sz="2000" dirty="0"/>
          </a:p>
        </p:txBody>
      </p:sp>
    </p:spTree>
    <p:extLst>
      <p:ext uri="{BB962C8B-B14F-4D97-AF65-F5344CB8AC3E}">
        <p14:creationId xmlns:p14="http://schemas.microsoft.com/office/powerpoint/2010/main" val="814259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792162"/>
          </a:xfrm>
        </p:spPr>
        <p:txBody>
          <a:bodyPr>
            <a:normAutofit/>
          </a:bodyPr>
          <a:lstStyle/>
          <a:p>
            <a:r>
              <a:rPr lang="en-US" sz="2800" b="1" dirty="0"/>
              <a:t>Developing and Evaluating Care Plans</a:t>
            </a:r>
          </a:p>
        </p:txBody>
      </p:sp>
      <p:sp>
        <p:nvSpPr>
          <p:cNvPr id="3" name="Content Placeholder 2"/>
          <p:cNvSpPr>
            <a:spLocks noGrp="1"/>
          </p:cNvSpPr>
          <p:nvPr>
            <p:ph idx="1"/>
          </p:nvPr>
        </p:nvSpPr>
        <p:spPr>
          <a:xfrm>
            <a:off x="381000" y="1524000"/>
            <a:ext cx="8229600" cy="4983163"/>
          </a:xfrm>
        </p:spPr>
        <p:txBody>
          <a:bodyPr>
            <a:normAutofit/>
          </a:bodyPr>
          <a:lstStyle/>
          <a:p>
            <a:pPr>
              <a:buFont typeface="Arial" pitchFamily="34" charset="0"/>
              <a:buChar char="•"/>
            </a:pPr>
            <a:r>
              <a:rPr lang="en-US" sz="2000" dirty="0"/>
              <a:t>The IM-CAG is also a convenient tool for developing care plans and monitoring client progress. When the IM-CAG care management software is used the care planning process can work seamlessly with the electronic comprehensive assessment grid using an electronic record instead of relying on paper records and care plans.</a:t>
            </a:r>
          </a:p>
          <a:p>
            <a:pPr marL="0" indent="0"/>
            <a:endParaRPr lang="en-US" sz="2000" dirty="0"/>
          </a:p>
          <a:p>
            <a:pPr>
              <a:buFont typeface="Arial" pitchFamily="34" charset="0"/>
              <a:buChar char="•"/>
            </a:pPr>
            <a:r>
              <a:rPr lang="en-US" sz="2000" dirty="0"/>
              <a:t>The  advantage of the IM-CAG method and IM-CAG scores is that they produce a holistic picture of patient health status and healthcare needs and identify areas that may need immediate attention. The CAG automatically  records longitudinal assessments of client progress.  It identifies potential  barriers to improvement and actions need to reverse them, as well as, actions needed to improve the patient’s health and well-being.</a:t>
            </a:r>
          </a:p>
          <a:p>
            <a:pPr>
              <a:buFont typeface="Arial" pitchFamily="34" charset="0"/>
              <a:buChar char="•"/>
            </a:pPr>
            <a:endParaRPr lang="en-US" sz="2000" dirty="0"/>
          </a:p>
        </p:txBody>
      </p:sp>
    </p:spTree>
    <p:extLst>
      <p:ext uri="{BB962C8B-B14F-4D97-AF65-F5344CB8AC3E}">
        <p14:creationId xmlns:p14="http://schemas.microsoft.com/office/powerpoint/2010/main" val="3744664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868362"/>
          </a:xfrm>
        </p:spPr>
        <p:txBody>
          <a:bodyPr>
            <a:normAutofit/>
          </a:bodyPr>
          <a:lstStyle/>
          <a:p>
            <a:r>
              <a:rPr lang="en-US" sz="2800" b="1" dirty="0"/>
              <a:t> Outcome Measurement</a:t>
            </a:r>
          </a:p>
        </p:txBody>
      </p:sp>
      <p:sp>
        <p:nvSpPr>
          <p:cNvPr id="3" name="Content Placeholder 2"/>
          <p:cNvSpPr>
            <a:spLocks noGrp="1"/>
          </p:cNvSpPr>
          <p:nvPr>
            <p:ph idx="1"/>
          </p:nvPr>
        </p:nvSpPr>
        <p:spPr>
          <a:xfrm>
            <a:off x="457200" y="1981200"/>
            <a:ext cx="8229600" cy="4419600"/>
          </a:xfrm>
        </p:spPr>
        <p:txBody>
          <a:bodyPr>
            <a:normAutofit/>
          </a:bodyPr>
          <a:lstStyle/>
          <a:p>
            <a:pPr>
              <a:buFont typeface="Arial" pitchFamily="34" charset="0"/>
              <a:buChar char="•"/>
            </a:pPr>
            <a:r>
              <a:rPr lang="en-US" sz="2000" dirty="0"/>
              <a:t>To develop increased support for IC it is necessary for social workers and other professionals to document the value that integrated care brings about in as many areas as possible.</a:t>
            </a:r>
          </a:p>
          <a:p>
            <a:pPr>
              <a:buFont typeface="Arial" pitchFamily="34" charset="0"/>
              <a:buChar char="•"/>
            </a:pPr>
            <a:endParaRPr lang="en-US" sz="2000" dirty="0"/>
          </a:p>
          <a:p>
            <a:pPr>
              <a:buFont typeface="Arial" pitchFamily="34" charset="0"/>
              <a:buChar char="•"/>
            </a:pPr>
            <a:r>
              <a:rPr lang="en-US" sz="2000" dirty="0"/>
              <a:t>INTERMED is just one of many available approaches  to comprehensive assessment , care planning and outcome evaluation. Social workers have many other options for monitoring and evaluating patient outcomes in their clinical practice. They can document changes and progress in clinical and functional status of patients that he or she works with, as well costs of the clinical care provided. </a:t>
            </a:r>
          </a:p>
          <a:p>
            <a:pPr>
              <a:buFont typeface="Arial" pitchFamily="34" charset="0"/>
              <a:buChar char="•"/>
            </a:pPr>
            <a:endParaRPr lang="en-US" sz="2000" dirty="0"/>
          </a:p>
        </p:txBody>
      </p:sp>
    </p:spTree>
    <p:extLst>
      <p:ext uri="{BB962C8B-B14F-4D97-AF65-F5344CB8AC3E}">
        <p14:creationId xmlns:p14="http://schemas.microsoft.com/office/powerpoint/2010/main" val="1399797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lstStyle/>
          <a:p>
            <a:r>
              <a:rPr lang="en-US" sz="2800" b="1" dirty="0"/>
              <a:t>Outcome Measurement</a:t>
            </a:r>
            <a:endParaRPr lang="en-US" sz="2800" dirty="0"/>
          </a:p>
        </p:txBody>
      </p:sp>
      <p:sp>
        <p:nvSpPr>
          <p:cNvPr id="3" name="Content Placeholder 2"/>
          <p:cNvSpPr>
            <a:spLocks noGrp="1"/>
          </p:cNvSpPr>
          <p:nvPr>
            <p:ph idx="1"/>
          </p:nvPr>
        </p:nvSpPr>
        <p:spPr>
          <a:xfrm>
            <a:off x="457200" y="1600200"/>
            <a:ext cx="8001000" cy="4114800"/>
          </a:xfrm>
        </p:spPr>
        <p:txBody>
          <a:bodyPr>
            <a:noAutofit/>
          </a:bodyPr>
          <a:lstStyle/>
          <a:p>
            <a:pPr>
              <a:buFont typeface="Arial" pitchFamily="34" charset="0"/>
              <a:buChar char="•"/>
            </a:pPr>
            <a:r>
              <a:rPr lang="en-US" sz="2000" dirty="0"/>
              <a:t>Common outcome measures used in primary care  settings include HbA1c, Personal Health Questionnaire 9 (PH-9) evaluations,  weight measurements, Generalized Anxiety Disorder-7 (GAD-7) evaluations, health care service use, emergency room visits, hospital admissions and readmissions, and total cost of care. Other measures include </a:t>
            </a:r>
            <a:r>
              <a:rPr lang="en-US" sz="2000" b="1" dirty="0"/>
              <a:t> </a:t>
            </a:r>
            <a:r>
              <a:rPr lang="en-US" sz="2000" dirty="0"/>
              <a:t>ORS,  SRS, CORS, CSRS,  and YCORS/SRS.</a:t>
            </a:r>
          </a:p>
          <a:p>
            <a:pPr>
              <a:buFont typeface="Arial" pitchFamily="34" charset="0"/>
              <a:buChar char="•"/>
            </a:pPr>
            <a:endParaRPr lang="en-US" sz="2000" dirty="0"/>
          </a:p>
          <a:p>
            <a:pPr>
              <a:buFont typeface="Arial" pitchFamily="34" charset="0"/>
              <a:buChar char="•"/>
            </a:pPr>
            <a:r>
              <a:rPr lang="en-US" sz="2000" dirty="0"/>
              <a:t>While personal health information needs to be  protected with appropriate assurances, HIPPA allows aggregated assessment of employed populations on relevant measurement, such as disability costs, workers compensation, absenteeism  and productivity which can be used to assess the value of IC.</a:t>
            </a:r>
          </a:p>
          <a:p>
            <a:pPr>
              <a:buFont typeface="Arial" pitchFamily="34" charset="0"/>
              <a:buChar char="•"/>
            </a:pPr>
            <a:endParaRPr lang="en-US" sz="2000" dirty="0"/>
          </a:p>
        </p:txBody>
      </p:sp>
    </p:spTree>
    <p:extLst>
      <p:ext uri="{BB962C8B-B14F-4D97-AF65-F5344CB8AC3E}">
        <p14:creationId xmlns:p14="http://schemas.microsoft.com/office/powerpoint/2010/main" val="1592234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noAutofit/>
          </a:bodyPr>
          <a:lstStyle/>
          <a:p>
            <a:r>
              <a:rPr lang="en-US" sz="2800" b="1" dirty="0"/>
              <a:t>Evidence-based Practices for MH Used and Researched in Primary Care </a:t>
            </a:r>
            <a:endParaRPr lang="en-US" sz="2800" dirty="0"/>
          </a:p>
        </p:txBody>
      </p:sp>
      <p:sp>
        <p:nvSpPr>
          <p:cNvPr id="3" name="Content Placeholder 2"/>
          <p:cNvSpPr>
            <a:spLocks noGrp="1"/>
          </p:cNvSpPr>
          <p:nvPr>
            <p:ph idx="1"/>
          </p:nvPr>
        </p:nvSpPr>
        <p:spPr>
          <a:xfrm>
            <a:off x="457200" y="1905000"/>
            <a:ext cx="8001000" cy="3581400"/>
          </a:xfrm>
        </p:spPr>
        <p:txBody>
          <a:bodyPr>
            <a:normAutofit/>
          </a:bodyPr>
          <a:lstStyle/>
          <a:p>
            <a:pPr>
              <a:buFont typeface="Arial" pitchFamily="34" charset="0"/>
              <a:buChar char="•"/>
            </a:pPr>
            <a:r>
              <a:rPr lang="en-US" sz="2000" dirty="0"/>
              <a:t>There are a number of  evidence-based practices (EBP) for persons with mental and substance use disorders they have been  researched and evaluated for use  in  primary care settings including:  BRITE, DIAMOND, IMPACT, PRISM-E, PROSPECT, RESPECT-D  and TEAM. Each of these EBP approaches to practice has it’s own specific protocol and associated outcome measures. </a:t>
            </a:r>
          </a:p>
          <a:p>
            <a:pPr>
              <a:buFont typeface="Arial" pitchFamily="34" charset="0"/>
              <a:buChar char="•"/>
            </a:pPr>
            <a:endParaRPr lang="en-US" sz="2000" dirty="0"/>
          </a:p>
          <a:p>
            <a:pPr>
              <a:buFont typeface="Arial" pitchFamily="34" charset="0"/>
              <a:buChar char="•"/>
            </a:pPr>
            <a:r>
              <a:rPr lang="en-US" sz="2000" dirty="0"/>
              <a:t>The EBPs listed above are described and reviewed in detail in the AHRQ Publication No. 09-E003 “Evidence Report/Technology Assessment Number 173”.</a:t>
            </a:r>
          </a:p>
          <a:p>
            <a:pPr>
              <a:buFont typeface="Arial" pitchFamily="34" charset="0"/>
              <a:buChar char="•"/>
            </a:pPr>
            <a:endParaRPr lang="en-US" sz="2000" dirty="0"/>
          </a:p>
        </p:txBody>
      </p:sp>
    </p:spTree>
    <p:extLst>
      <p:ext uri="{BB962C8B-B14F-4D97-AF65-F5344CB8AC3E}">
        <p14:creationId xmlns:p14="http://schemas.microsoft.com/office/powerpoint/2010/main" val="23417105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normAutofit/>
          </a:bodyPr>
          <a:lstStyle/>
          <a:p>
            <a:r>
              <a:rPr lang="en-US" sz="2800" b="1" dirty="0"/>
              <a:t>Continuous Quality Improvement (CQI)</a:t>
            </a:r>
            <a:endParaRPr lang="en-US" sz="2800" dirty="0"/>
          </a:p>
        </p:txBody>
      </p:sp>
      <p:sp>
        <p:nvSpPr>
          <p:cNvPr id="3" name="Content Placeholder 2"/>
          <p:cNvSpPr>
            <a:spLocks noGrp="1"/>
          </p:cNvSpPr>
          <p:nvPr>
            <p:ph idx="1"/>
          </p:nvPr>
        </p:nvSpPr>
        <p:spPr>
          <a:xfrm>
            <a:off x="457200" y="1524000"/>
            <a:ext cx="8305800" cy="4191000"/>
          </a:xfrm>
        </p:spPr>
        <p:txBody>
          <a:bodyPr>
            <a:noAutofit/>
          </a:bodyPr>
          <a:lstStyle/>
          <a:p>
            <a:pPr>
              <a:buFont typeface="Arial" pitchFamily="34" charset="0"/>
              <a:buChar char="•"/>
            </a:pPr>
            <a:r>
              <a:rPr lang="en-US" sz="2000" dirty="0"/>
              <a:t>Continuous Quality Improvement (CQI) programs are essential to improving healthcare outcomes.  CQI in integrated healthcare is a process of creating an environment in which management and care providers work together to create constantly improving healthcare quality.</a:t>
            </a:r>
          </a:p>
          <a:p>
            <a:pPr>
              <a:buFont typeface="Arial" pitchFamily="34" charset="0"/>
              <a:buChar char="•"/>
            </a:pPr>
            <a:endParaRPr lang="en-US" sz="2000" dirty="0"/>
          </a:p>
          <a:p>
            <a:pPr>
              <a:buFont typeface="Arial" pitchFamily="34" charset="0"/>
              <a:buChar char="•"/>
            </a:pPr>
            <a:r>
              <a:rPr lang="en-US" sz="2000" dirty="0"/>
              <a:t>CQI is a theory-based management system that looks at processes as well as outcomes and promotes a patient-centered philosophy of care that is supported with process and outcomes data.</a:t>
            </a:r>
          </a:p>
          <a:p>
            <a:pPr>
              <a:buFont typeface="Arial" pitchFamily="34" charset="0"/>
              <a:buChar char="•"/>
            </a:pPr>
            <a:endParaRPr lang="en-US" sz="2000" dirty="0"/>
          </a:p>
          <a:p>
            <a:pPr>
              <a:buFont typeface="Arial" pitchFamily="34" charset="0"/>
              <a:buChar char="•"/>
            </a:pPr>
            <a:r>
              <a:rPr lang="en-US" sz="2000" dirty="0"/>
              <a:t>The following slides contain information about key agencies that support and are devoted to CQI.  Visit their websites for detailed information about their activities.</a:t>
            </a:r>
          </a:p>
          <a:p>
            <a:pPr>
              <a:buFont typeface="Arial" pitchFamily="34" charset="0"/>
              <a:buChar char="•"/>
            </a:pPr>
            <a:endParaRPr lang="en-US" sz="2000" dirty="0"/>
          </a:p>
          <a:p>
            <a:pPr>
              <a:buFont typeface="Arial" pitchFamily="34" charset="0"/>
              <a:buChar char="•"/>
            </a:pPr>
            <a:endParaRPr lang="en-US" sz="2000" dirty="0"/>
          </a:p>
        </p:txBody>
      </p:sp>
    </p:spTree>
    <p:extLst>
      <p:ext uri="{BB962C8B-B14F-4D97-AF65-F5344CB8AC3E}">
        <p14:creationId xmlns:p14="http://schemas.microsoft.com/office/powerpoint/2010/main" val="2326684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057400"/>
          </a:xfrm>
        </p:spPr>
        <p:txBody>
          <a:bodyPr>
            <a:noAutofit/>
          </a:bodyPr>
          <a:lstStyle/>
          <a:p>
            <a:br>
              <a:rPr lang="en-US" sz="2800" b="1" dirty="0"/>
            </a:br>
            <a:r>
              <a:rPr lang="en-US" sz="2800" b="1" dirty="0"/>
              <a:t>Evaluation of Client Progress and Treatment Effectiveness</a:t>
            </a:r>
            <a:br>
              <a:rPr lang="en-US" sz="2800" b="1" dirty="0"/>
            </a:br>
            <a:r>
              <a:rPr lang="en-US" sz="2800" b="1" dirty="0"/>
              <a:t>Module 15: Outline</a:t>
            </a:r>
            <a:br>
              <a:rPr lang="en-US" sz="2800" b="1" dirty="0"/>
            </a:br>
            <a:endParaRPr lang="en-US" sz="2800" dirty="0"/>
          </a:p>
        </p:txBody>
      </p:sp>
      <p:sp>
        <p:nvSpPr>
          <p:cNvPr id="3" name="Content Placeholder 2"/>
          <p:cNvSpPr>
            <a:spLocks noGrp="1"/>
          </p:cNvSpPr>
          <p:nvPr>
            <p:ph idx="1"/>
          </p:nvPr>
        </p:nvSpPr>
        <p:spPr>
          <a:xfrm>
            <a:off x="685800" y="2514600"/>
            <a:ext cx="8001000" cy="3124200"/>
          </a:xfrm>
        </p:spPr>
        <p:txBody>
          <a:bodyPr/>
          <a:lstStyle/>
          <a:p>
            <a:pPr lvl="1">
              <a:buClr>
                <a:srgbClr val="00B050"/>
              </a:buClr>
              <a:buFont typeface="Arial" pitchFamily="34" charset="0"/>
              <a:buChar char="•"/>
            </a:pPr>
            <a:r>
              <a:rPr lang="en-US" sz="2400" dirty="0"/>
              <a:t>Using technology to evaluate progress</a:t>
            </a:r>
          </a:p>
          <a:p>
            <a:pPr lvl="1">
              <a:buClr>
                <a:srgbClr val="00B050"/>
              </a:buClr>
              <a:buFont typeface="Arial" pitchFamily="34" charset="0"/>
              <a:buChar char="•"/>
            </a:pPr>
            <a:r>
              <a:rPr lang="en-US" sz="2400" dirty="0"/>
              <a:t>Electronic Health Record</a:t>
            </a:r>
          </a:p>
          <a:p>
            <a:pPr lvl="1">
              <a:buClr>
                <a:srgbClr val="00B050"/>
              </a:buClr>
              <a:buFont typeface="Arial" pitchFamily="34" charset="0"/>
              <a:buChar char="•"/>
            </a:pPr>
            <a:r>
              <a:rPr lang="en-US" sz="2400" dirty="0"/>
              <a:t>Health Complexity</a:t>
            </a:r>
          </a:p>
          <a:p>
            <a:pPr lvl="1">
              <a:buClr>
                <a:srgbClr val="00B050"/>
              </a:buClr>
              <a:buFont typeface="Arial" pitchFamily="34" charset="0"/>
              <a:buChar char="•"/>
            </a:pPr>
            <a:r>
              <a:rPr lang="en-US" sz="2400" dirty="0"/>
              <a:t>INTERMD Methodology </a:t>
            </a:r>
          </a:p>
          <a:p>
            <a:pPr lvl="1">
              <a:buClr>
                <a:srgbClr val="00B050"/>
              </a:buClr>
              <a:buFont typeface="Arial" pitchFamily="34" charset="0"/>
              <a:buChar char="•"/>
            </a:pPr>
            <a:r>
              <a:rPr lang="en-US" sz="2400" dirty="0"/>
              <a:t>Care Plan Development and Evaluation</a:t>
            </a:r>
          </a:p>
          <a:p>
            <a:pPr lvl="1">
              <a:buClr>
                <a:srgbClr val="00B050"/>
              </a:buClr>
              <a:buFont typeface="Arial" pitchFamily="34" charset="0"/>
              <a:buChar char="•"/>
            </a:pPr>
            <a:r>
              <a:rPr lang="en-US" sz="2400" dirty="0"/>
              <a:t>Outcome Measurement</a:t>
            </a:r>
          </a:p>
        </p:txBody>
      </p:sp>
    </p:spTree>
    <p:extLst>
      <p:ext uri="{BB962C8B-B14F-4D97-AF65-F5344CB8AC3E}">
        <p14:creationId xmlns:p14="http://schemas.microsoft.com/office/powerpoint/2010/main" val="1077791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normAutofit/>
          </a:bodyPr>
          <a:lstStyle/>
          <a:p>
            <a:pPr algn="l"/>
            <a:r>
              <a:rPr lang="en-US" sz="2800" b="1" dirty="0"/>
              <a:t> CQI-AHRQ</a:t>
            </a:r>
            <a:endParaRPr lang="en-US" sz="2800" dirty="0"/>
          </a:p>
        </p:txBody>
      </p:sp>
      <p:sp>
        <p:nvSpPr>
          <p:cNvPr id="3" name="Content Placeholder 2"/>
          <p:cNvSpPr>
            <a:spLocks noGrp="1"/>
          </p:cNvSpPr>
          <p:nvPr>
            <p:ph idx="1"/>
          </p:nvPr>
        </p:nvSpPr>
        <p:spPr>
          <a:xfrm>
            <a:off x="457200" y="1417637"/>
            <a:ext cx="8458200" cy="4830763"/>
          </a:xfrm>
        </p:spPr>
        <p:txBody>
          <a:bodyPr>
            <a:noAutofit/>
          </a:bodyPr>
          <a:lstStyle/>
          <a:p>
            <a:pPr>
              <a:buFont typeface="Arial" pitchFamily="34" charset="0"/>
              <a:buChar char="•"/>
            </a:pPr>
            <a:r>
              <a:rPr lang="en-US" sz="2000" dirty="0"/>
              <a:t>AHRQ is part of the U.S. Department of Health and Human Services. It is the lead federal agency charged with supporting research designed to improve the quality of healthcare, reduce its cost, and broaden access to essential services. AHRQ-supported research is leading to a rethinking of what does and does not work at the healthcare systems level.</a:t>
            </a:r>
          </a:p>
          <a:p>
            <a:pPr>
              <a:buFont typeface="Arial" pitchFamily="34" charset="0"/>
              <a:buChar char="•"/>
            </a:pPr>
            <a:endParaRPr lang="en-US" sz="2000" dirty="0"/>
          </a:p>
          <a:p>
            <a:pPr>
              <a:buFont typeface="Arial" pitchFamily="34" charset="0"/>
              <a:buChar char="•"/>
            </a:pPr>
            <a:r>
              <a:rPr lang="en-US" sz="2000" dirty="0"/>
              <a:t>AHRQ is the agency responsible for and maintains the Consumer Assessment of Health Plans (CAHPS) website. This website has comprehensive information on medical errors and patient safety. Under consumer health it also features the "Improving Healthcare Quality – A Guide for Patients and Families", which provides very complete information about how to get healthcare quality.  </a:t>
            </a:r>
          </a:p>
          <a:p>
            <a:pPr>
              <a:buFont typeface="Arial" pitchFamily="34" charset="0"/>
              <a:buChar char="•"/>
            </a:pPr>
            <a:endParaRPr lang="en-US" sz="2000" dirty="0"/>
          </a:p>
        </p:txBody>
      </p:sp>
    </p:spTree>
    <p:extLst>
      <p:ext uri="{BB962C8B-B14F-4D97-AF65-F5344CB8AC3E}">
        <p14:creationId xmlns:p14="http://schemas.microsoft.com/office/powerpoint/2010/main" val="12228750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lstStyle/>
          <a:p>
            <a:pPr algn="l"/>
            <a:r>
              <a:rPr lang="en-US" sz="2800" b="1" dirty="0"/>
              <a:t>CQI-IHI</a:t>
            </a:r>
            <a:endParaRPr lang="en-US" sz="2800" dirty="0"/>
          </a:p>
        </p:txBody>
      </p:sp>
      <p:sp>
        <p:nvSpPr>
          <p:cNvPr id="3" name="Content Placeholder 2"/>
          <p:cNvSpPr>
            <a:spLocks noGrp="1"/>
          </p:cNvSpPr>
          <p:nvPr>
            <p:ph idx="1"/>
          </p:nvPr>
        </p:nvSpPr>
        <p:spPr>
          <a:xfrm>
            <a:off x="457200" y="1524000"/>
            <a:ext cx="8458200" cy="3581400"/>
          </a:xfrm>
        </p:spPr>
        <p:txBody>
          <a:bodyPr>
            <a:normAutofit/>
          </a:bodyPr>
          <a:lstStyle/>
          <a:p>
            <a:pPr>
              <a:buFont typeface="Arial" pitchFamily="34" charset="0"/>
              <a:buChar char="•"/>
            </a:pPr>
            <a:r>
              <a:rPr lang="en-US" sz="2000" dirty="0"/>
              <a:t>The Institute for Healthcare Improvement (IHI) is a non-profit organization working to accelerate improvement in healthcare systems in the United States, Canada, and Europe by fostering collaboration among healthcare organizations. </a:t>
            </a:r>
          </a:p>
          <a:p>
            <a:pPr>
              <a:buFont typeface="Arial" pitchFamily="34" charset="0"/>
              <a:buChar char="•"/>
            </a:pPr>
            <a:endParaRPr lang="en-US" sz="2000" dirty="0"/>
          </a:p>
          <a:p>
            <a:pPr>
              <a:buFont typeface="Arial" pitchFamily="34" charset="0"/>
              <a:buChar char="•"/>
            </a:pPr>
            <a:r>
              <a:rPr lang="en-US" sz="2000" dirty="0"/>
              <a:t>It is also recognized as an organization that hosts both seminars and a collaborative approach to reducing error in healthcare, and therefore, contributes to improving patient safety. One important service is their Breakthrough Series Collaborative on reducing adverse drug events and medical errors. Their Website has a very good resource section with relevant documents on CQI and patient safety.</a:t>
            </a:r>
          </a:p>
        </p:txBody>
      </p:sp>
    </p:spTree>
    <p:extLst>
      <p:ext uri="{BB962C8B-B14F-4D97-AF65-F5344CB8AC3E}">
        <p14:creationId xmlns:p14="http://schemas.microsoft.com/office/powerpoint/2010/main" val="37759357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lstStyle/>
          <a:p>
            <a:pPr algn="l"/>
            <a:r>
              <a:rPr lang="en-US" sz="2800" b="1" dirty="0"/>
              <a:t>CQI-JCAHO</a:t>
            </a:r>
            <a:endParaRPr lang="en-US" sz="2800" dirty="0"/>
          </a:p>
        </p:txBody>
      </p:sp>
      <p:sp>
        <p:nvSpPr>
          <p:cNvPr id="3" name="Content Placeholder 2"/>
          <p:cNvSpPr>
            <a:spLocks noGrp="1"/>
          </p:cNvSpPr>
          <p:nvPr>
            <p:ph idx="1"/>
          </p:nvPr>
        </p:nvSpPr>
        <p:spPr>
          <a:xfrm>
            <a:off x="457200" y="1447800"/>
            <a:ext cx="8458200" cy="5410200"/>
          </a:xfrm>
        </p:spPr>
        <p:txBody>
          <a:bodyPr>
            <a:noAutofit/>
          </a:bodyPr>
          <a:lstStyle/>
          <a:p>
            <a:pPr>
              <a:buFont typeface="Arial" pitchFamily="34" charset="0"/>
              <a:buChar char="•"/>
            </a:pPr>
            <a:endParaRPr lang="en-US" sz="2000" dirty="0"/>
          </a:p>
          <a:p>
            <a:pPr>
              <a:buFont typeface="Arial" pitchFamily="34" charset="0"/>
              <a:buChar char="•"/>
            </a:pPr>
            <a:r>
              <a:rPr lang="en-US" sz="2000" dirty="0"/>
              <a:t>The mission of the Joint Commission on Accreditation of Healthcare Organizations is to continuously improve the safety and quality of care provided to the public through the provision of healthcare accreditation and related services that support performance improvement in healthcare organizations.</a:t>
            </a:r>
          </a:p>
          <a:p>
            <a:pPr>
              <a:buFont typeface="Arial" pitchFamily="34" charset="0"/>
              <a:buChar char="•"/>
            </a:pPr>
            <a:endParaRPr lang="en-US" sz="2000" dirty="0"/>
          </a:p>
          <a:p>
            <a:pPr>
              <a:buFont typeface="Arial" pitchFamily="34" charset="0"/>
              <a:buChar char="•"/>
            </a:pPr>
            <a:r>
              <a:rPr lang="en-US" sz="2000" dirty="0"/>
              <a:t>The Joint Commission is a nationally recognized accreditation agency for hospitals, managed care entities and other types of healthcare facilities. Accreditation by the JCAHO is often used as a general mark of quality to enhance consumer confidence, meet certain certification requirements. </a:t>
            </a:r>
          </a:p>
        </p:txBody>
      </p:sp>
    </p:spTree>
    <p:extLst>
      <p:ext uri="{BB962C8B-B14F-4D97-AF65-F5344CB8AC3E}">
        <p14:creationId xmlns:p14="http://schemas.microsoft.com/office/powerpoint/2010/main" val="460821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458200" cy="3581400"/>
          </a:xfrm>
        </p:spPr>
        <p:txBody>
          <a:bodyPr/>
          <a:lstStyle/>
          <a:p>
            <a:pPr>
              <a:buFont typeface="Arial" pitchFamily="34" charset="0"/>
              <a:buChar char="•"/>
            </a:pPr>
            <a:endParaRPr lang="en-US" sz="2000" dirty="0"/>
          </a:p>
          <a:p>
            <a:pPr>
              <a:buFont typeface="Arial" pitchFamily="34" charset="0"/>
              <a:buChar char="•"/>
            </a:pPr>
            <a:r>
              <a:rPr lang="en-US" sz="2000" dirty="0"/>
              <a:t>JCAHO uses outcome and other performance measures to compile reports made available to the public. </a:t>
            </a:r>
          </a:p>
          <a:p>
            <a:pPr>
              <a:buFont typeface="Arial" pitchFamily="34" charset="0"/>
              <a:buChar char="•"/>
            </a:pPr>
            <a:endParaRPr lang="en-US" sz="2000" dirty="0"/>
          </a:p>
          <a:p>
            <a:pPr>
              <a:buFont typeface="Arial" pitchFamily="34" charset="0"/>
              <a:buChar char="•"/>
            </a:pPr>
            <a:r>
              <a:rPr lang="en-US" sz="2000" dirty="0"/>
              <a:t>Their website is divided into four main sections to provide customized information to different interest groups. </a:t>
            </a:r>
          </a:p>
          <a:p>
            <a:pPr marL="800100" lvl="1" indent="-342900">
              <a:buClrTx/>
              <a:buFont typeface="+mj-lt"/>
              <a:buAutoNum type="arabicPeriod"/>
            </a:pPr>
            <a:r>
              <a:rPr lang="en-US" dirty="0"/>
              <a:t>general public</a:t>
            </a:r>
          </a:p>
          <a:p>
            <a:pPr marL="800100" lvl="1" indent="-342900">
              <a:buClrTx/>
              <a:buFont typeface="+mj-lt"/>
              <a:buAutoNum type="arabicPeriod"/>
            </a:pPr>
            <a:r>
              <a:rPr lang="en-US" dirty="0"/>
              <a:t>healthcare organizations and professionals</a:t>
            </a:r>
          </a:p>
          <a:p>
            <a:pPr marL="800100" lvl="1" indent="-342900">
              <a:buClrTx/>
              <a:buFont typeface="+mj-lt"/>
              <a:buAutoNum type="arabicPeriod"/>
            </a:pPr>
            <a:r>
              <a:rPr lang="en-US" dirty="0"/>
              <a:t>purchasers, employers, and unions</a:t>
            </a:r>
          </a:p>
          <a:p>
            <a:pPr marL="800100" lvl="1" indent="-342900">
              <a:buClrTx/>
              <a:buFont typeface="+mj-lt"/>
              <a:buAutoNum type="arabicPeriod"/>
            </a:pPr>
            <a:r>
              <a:rPr lang="en-US" dirty="0"/>
              <a:t>the international community</a:t>
            </a:r>
          </a:p>
          <a:p>
            <a:pPr>
              <a:buFont typeface="Arial" pitchFamily="34" charset="0"/>
              <a:buChar char="•"/>
            </a:pPr>
            <a:endParaRPr lang="en-US" sz="2000" dirty="0"/>
          </a:p>
        </p:txBody>
      </p:sp>
      <p:sp>
        <p:nvSpPr>
          <p:cNvPr id="4" name="Title 1"/>
          <p:cNvSpPr>
            <a:spLocks noGrp="1"/>
          </p:cNvSpPr>
          <p:nvPr>
            <p:ph type="title"/>
          </p:nvPr>
        </p:nvSpPr>
        <p:spPr>
          <a:xfrm>
            <a:off x="457200" y="914400"/>
            <a:ext cx="8001000" cy="838200"/>
          </a:xfrm>
        </p:spPr>
        <p:txBody>
          <a:bodyPr/>
          <a:lstStyle/>
          <a:p>
            <a:pPr algn="l"/>
            <a:r>
              <a:rPr lang="en-US" sz="2800" b="1" dirty="0"/>
              <a:t>CQI-JCAHO (Cont’d)</a:t>
            </a:r>
            <a:endParaRPr lang="en-US" sz="2800" dirty="0"/>
          </a:p>
        </p:txBody>
      </p:sp>
    </p:spTree>
    <p:extLst>
      <p:ext uri="{BB962C8B-B14F-4D97-AF65-F5344CB8AC3E}">
        <p14:creationId xmlns:p14="http://schemas.microsoft.com/office/powerpoint/2010/main" val="616409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lstStyle/>
          <a:p>
            <a:pPr algn="l"/>
            <a:r>
              <a:rPr lang="en-US" sz="2800" b="1" dirty="0"/>
              <a:t>CQI-NAHQ</a:t>
            </a:r>
            <a:endParaRPr lang="en-US" sz="2800" dirty="0"/>
          </a:p>
        </p:txBody>
      </p:sp>
      <p:sp>
        <p:nvSpPr>
          <p:cNvPr id="3" name="Content Placeholder 2"/>
          <p:cNvSpPr>
            <a:spLocks noGrp="1"/>
          </p:cNvSpPr>
          <p:nvPr>
            <p:ph idx="1"/>
          </p:nvPr>
        </p:nvSpPr>
        <p:spPr>
          <a:xfrm>
            <a:off x="457200" y="1570037"/>
            <a:ext cx="8458200" cy="4525963"/>
          </a:xfrm>
        </p:spPr>
        <p:txBody>
          <a:bodyPr>
            <a:normAutofit/>
          </a:bodyPr>
          <a:lstStyle/>
          <a:p>
            <a:pPr>
              <a:buFont typeface="Arial" pitchFamily="34" charset="0"/>
              <a:buChar char="•"/>
            </a:pPr>
            <a:endParaRPr lang="en-US" sz="2000" dirty="0"/>
          </a:p>
          <a:p>
            <a:pPr>
              <a:buFont typeface="Arial" pitchFamily="34" charset="0"/>
              <a:buChar char="•"/>
            </a:pPr>
            <a:r>
              <a:rPr lang="en-US" sz="2000" dirty="0"/>
              <a:t>The National Association for Healthcare Quality (NAHQ) is a leading organization for healthcare quality professionals. The association is dedicated to the continuous improvement of quality in healthcare and to supporting the development of professionals in healthcare quality. </a:t>
            </a:r>
          </a:p>
          <a:p>
            <a:pPr>
              <a:buFont typeface="Arial" pitchFamily="34" charset="0"/>
              <a:buChar char="•"/>
            </a:pPr>
            <a:endParaRPr lang="en-US" sz="2000" dirty="0"/>
          </a:p>
          <a:p>
            <a:pPr>
              <a:buFont typeface="Arial" pitchFamily="34" charset="0"/>
              <a:buChar char="•"/>
            </a:pPr>
            <a:r>
              <a:rPr lang="en-US" sz="2000" dirty="0"/>
              <a:t>NAHQA publishes the Journal for Healthcare Quality (JHQ), which is a professional forum that endeavors to advance healthcare quality. It also provides other publications and products related to CQI, with a focus on building continuous quality improvement in healthcare teams.</a:t>
            </a:r>
          </a:p>
        </p:txBody>
      </p:sp>
    </p:spTree>
    <p:extLst>
      <p:ext uri="{BB962C8B-B14F-4D97-AF65-F5344CB8AC3E}">
        <p14:creationId xmlns:p14="http://schemas.microsoft.com/office/powerpoint/2010/main" val="168230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09600"/>
          </a:xfrm>
        </p:spPr>
        <p:txBody>
          <a:bodyPr/>
          <a:lstStyle/>
          <a:p>
            <a:pPr algn="l"/>
            <a:r>
              <a:rPr lang="en-US" sz="2800" b="1" dirty="0"/>
              <a:t>CQI-NCQA</a:t>
            </a:r>
            <a:endParaRPr lang="en-US" sz="2800" dirty="0"/>
          </a:p>
        </p:txBody>
      </p:sp>
      <p:sp>
        <p:nvSpPr>
          <p:cNvPr id="3" name="Content Placeholder 2"/>
          <p:cNvSpPr>
            <a:spLocks noGrp="1"/>
          </p:cNvSpPr>
          <p:nvPr>
            <p:ph idx="1"/>
          </p:nvPr>
        </p:nvSpPr>
        <p:spPr>
          <a:xfrm>
            <a:off x="457200" y="1524000"/>
            <a:ext cx="8534400" cy="4830763"/>
          </a:xfrm>
        </p:spPr>
        <p:txBody>
          <a:bodyPr>
            <a:noAutofit/>
          </a:bodyPr>
          <a:lstStyle/>
          <a:p>
            <a:pPr>
              <a:buFont typeface="Arial" pitchFamily="34" charset="0"/>
              <a:buChar char="•"/>
            </a:pPr>
            <a:endParaRPr lang="en-US" sz="2000" dirty="0"/>
          </a:p>
          <a:p>
            <a:pPr>
              <a:buFont typeface="Arial" pitchFamily="34" charset="0"/>
              <a:buChar char="•"/>
            </a:pPr>
            <a:r>
              <a:rPr lang="en-US" sz="2000" dirty="0"/>
              <a:t>The National Committee for Quality Assurance (NCQA) is a non-profit organization devoted to assessing and reporting on the quality of managed care plans. </a:t>
            </a:r>
          </a:p>
          <a:p>
            <a:pPr>
              <a:buFont typeface="Arial" pitchFamily="34" charset="0"/>
              <a:buChar char="•"/>
            </a:pPr>
            <a:endParaRPr lang="en-US" sz="2000" dirty="0"/>
          </a:p>
          <a:p>
            <a:pPr>
              <a:buFont typeface="Arial" pitchFamily="34" charset="0"/>
              <a:buChar char="•"/>
            </a:pPr>
            <a:r>
              <a:rPr lang="en-US" sz="2000" dirty="0"/>
              <a:t>NCQA's mission is "to improve the quality of health care delivered to people everywhere and to provide information that enables purchasers and consumers of managed healthcare to distinguish among plans based on quality, thereby allowing them to make more informed decisions."  </a:t>
            </a:r>
          </a:p>
          <a:p>
            <a:pPr>
              <a:buFont typeface="Arial" pitchFamily="34" charset="0"/>
              <a:buChar char="•"/>
            </a:pPr>
            <a:endParaRPr lang="en-US" sz="2000" dirty="0"/>
          </a:p>
        </p:txBody>
      </p:sp>
    </p:spTree>
    <p:extLst>
      <p:ext uri="{BB962C8B-B14F-4D97-AF65-F5344CB8AC3E}">
        <p14:creationId xmlns:p14="http://schemas.microsoft.com/office/powerpoint/2010/main" val="7537819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382000" cy="5486400"/>
          </a:xfrm>
        </p:spPr>
        <p:txBody>
          <a:bodyPr/>
          <a:lstStyle/>
          <a:p>
            <a:pPr>
              <a:buFont typeface="Arial" pitchFamily="34" charset="0"/>
              <a:buChar char="•"/>
            </a:pPr>
            <a:r>
              <a:rPr lang="en-US" sz="2000" dirty="0"/>
              <a:t>The NCQA website identifies and explains the processes of accreditation and performance measurement, including the HEDIS report card. HEDIS, the Health Plan Employer Data and Information Set, is the most widely used set of performance measures for analyzing the quality of managed care plans. </a:t>
            </a:r>
          </a:p>
          <a:p>
            <a:pPr>
              <a:buFont typeface="Arial" pitchFamily="34" charset="0"/>
              <a:buChar char="•"/>
            </a:pPr>
            <a:endParaRPr lang="en-US" sz="2000" dirty="0"/>
          </a:p>
          <a:p>
            <a:pPr>
              <a:buFont typeface="Arial" pitchFamily="34" charset="0"/>
              <a:buChar char="•"/>
            </a:pPr>
            <a:r>
              <a:rPr lang="en-US" sz="2000" dirty="0"/>
              <a:t>NCQA is also in charge of the Managed Behavioral Health Accreditation Program for managed behavioral healthcare organizations (MBHOs). It will require the MBHO to implement a quality improvement (QI) process centered on structure, process and outcome, and to use this process to demonstrate improvements in the care and service its members receive. Their website is informative and lends itself to easy navigation. </a:t>
            </a:r>
          </a:p>
          <a:p>
            <a:endParaRPr lang="en-US" sz="2000" dirty="0"/>
          </a:p>
        </p:txBody>
      </p:sp>
      <p:sp>
        <p:nvSpPr>
          <p:cNvPr id="4" name="Title 1"/>
          <p:cNvSpPr>
            <a:spLocks noGrp="1"/>
          </p:cNvSpPr>
          <p:nvPr>
            <p:ph type="title"/>
          </p:nvPr>
        </p:nvSpPr>
        <p:spPr>
          <a:xfrm>
            <a:off x="457200" y="914400"/>
            <a:ext cx="8001000" cy="838200"/>
          </a:xfrm>
        </p:spPr>
        <p:txBody>
          <a:bodyPr/>
          <a:lstStyle/>
          <a:p>
            <a:pPr algn="l"/>
            <a:r>
              <a:rPr lang="en-US" sz="2800" b="1" dirty="0"/>
              <a:t>CQI-NCQA (Cont’d)</a:t>
            </a:r>
            <a:endParaRPr lang="en-US" sz="2800" dirty="0"/>
          </a:p>
        </p:txBody>
      </p:sp>
    </p:spTree>
    <p:extLst>
      <p:ext uri="{BB962C8B-B14F-4D97-AF65-F5344CB8AC3E}">
        <p14:creationId xmlns:p14="http://schemas.microsoft.com/office/powerpoint/2010/main" val="25109209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3581400"/>
          </a:xfrm>
        </p:spPr>
        <p:txBody>
          <a:bodyPr/>
          <a:lstStyle/>
          <a:p>
            <a:pPr>
              <a:buFont typeface="Arial" pitchFamily="34" charset="0"/>
              <a:buChar char="•"/>
            </a:pPr>
            <a:endParaRPr lang="en-US" sz="2000" dirty="0"/>
          </a:p>
          <a:p>
            <a:pPr>
              <a:buFont typeface="Arial" pitchFamily="34" charset="0"/>
              <a:buChar char="•"/>
            </a:pPr>
            <a:r>
              <a:rPr lang="en-US" sz="2000" dirty="0"/>
              <a:t>Included on the NAHQ website are reports on quality, descriptions of quality measures, a list of NCQA accredited managed care organizations, and separate sections with information dedicated to consumer, employer, provider, and government issues. </a:t>
            </a:r>
          </a:p>
          <a:p>
            <a:pPr>
              <a:buFont typeface="Arial" pitchFamily="34" charset="0"/>
              <a:buChar char="•"/>
            </a:pPr>
            <a:endParaRPr lang="en-US" sz="2000" dirty="0"/>
          </a:p>
        </p:txBody>
      </p:sp>
      <p:sp>
        <p:nvSpPr>
          <p:cNvPr id="4" name="Title 1"/>
          <p:cNvSpPr>
            <a:spLocks noGrp="1"/>
          </p:cNvSpPr>
          <p:nvPr>
            <p:ph type="title"/>
          </p:nvPr>
        </p:nvSpPr>
        <p:spPr>
          <a:xfrm>
            <a:off x="457200" y="914400"/>
            <a:ext cx="8001000" cy="838200"/>
          </a:xfrm>
        </p:spPr>
        <p:txBody>
          <a:bodyPr/>
          <a:lstStyle/>
          <a:p>
            <a:pPr algn="l"/>
            <a:r>
              <a:rPr lang="en-US" sz="2800" b="1" dirty="0"/>
              <a:t>CQI-NCQA (Cont’d – 2)</a:t>
            </a:r>
            <a:endParaRPr lang="en-US" sz="2800" dirty="0"/>
          </a:p>
        </p:txBody>
      </p:sp>
    </p:spTree>
    <p:extLst>
      <p:ext uri="{BB962C8B-B14F-4D97-AF65-F5344CB8AC3E}">
        <p14:creationId xmlns:p14="http://schemas.microsoft.com/office/powerpoint/2010/main" val="2189968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algn="l"/>
            <a:br>
              <a:rPr lang="en-US" sz="2800" b="1"/>
            </a:br>
            <a:r>
              <a:rPr lang="en-US" sz="2800" b="1"/>
              <a:t>References</a:t>
            </a:r>
            <a:endParaRPr lang="en-US" sz="2800" b="1" dirty="0"/>
          </a:p>
        </p:txBody>
      </p:sp>
      <p:sp>
        <p:nvSpPr>
          <p:cNvPr id="3" name="Content Placeholder 2"/>
          <p:cNvSpPr>
            <a:spLocks noGrp="1"/>
          </p:cNvSpPr>
          <p:nvPr>
            <p:ph idx="1"/>
          </p:nvPr>
        </p:nvSpPr>
        <p:spPr>
          <a:xfrm>
            <a:off x="533400" y="1066800"/>
            <a:ext cx="8229600" cy="5334000"/>
          </a:xfrm>
        </p:spPr>
        <p:txBody>
          <a:bodyPr>
            <a:normAutofit/>
          </a:bodyPr>
          <a:lstStyle/>
          <a:p>
            <a:pPr marL="457200" indent="-457200">
              <a:buFont typeface="+mj-lt"/>
              <a:buAutoNum type="arabicPeriod"/>
            </a:pPr>
            <a:endParaRPr lang="en-US" sz="2000" dirty="0"/>
          </a:p>
          <a:p>
            <a:pPr marL="457200" indent="-457200">
              <a:buFont typeface="+mj-lt"/>
              <a:buAutoNum type="arabicPeriod"/>
            </a:pPr>
            <a:r>
              <a:rPr lang="en-US" sz="2000" dirty="0"/>
              <a:t>U.S. Department of Health and Human Services. (2000). </a:t>
            </a:r>
            <a:r>
              <a:rPr lang="en-US" sz="2000" i="1" dirty="0"/>
              <a:t>Healthy people 2010, With understanding and improving health and objectives for improving health (2 vols.) </a:t>
            </a:r>
            <a:r>
              <a:rPr lang="en-US" sz="2000" dirty="0"/>
              <a:t> (2nd ed.). Washington, DC: U.S. Government Printing Office.</a:t>
            </a:r>
          </a:p>
          <a:p>
            <a:pPr marL="457200" indent="-457200">
              <a:buFont typeface="+mj-lt"/>
              <a:buAutoNum type="arabicPeriod"/>
            </a:pPr>
            <a:r>
              <a:rPr lang="en-US" sz="2000" dirty="0"/>
              <a:t>CMS </a:t>
            </a:r>
            <a:r>
              <a:rPr lang="en-US" sz="2000" dirty="0">
                <a:hlinkClick r:id="rId2"/>
              </a:rPr>
              <a:t>Electronic Health Records (EHR) Incentive Programs</a:t>
            </a:r>
            <a:endParaRPr lang="en-US" sz="2000" dirty="0"/>
          </a:p>
          <a:p>
            <a:pPr marL="457200" indent="-457200">
              <a:buFont typeface="+mj-lt"/>
              <a:buAutoNum type="arabicPeriod"/>
            </a:pPr>
            <a:r>
              <a:rPr lang="en-US" sz="2000" dirty="0" err="1"/>
              <a:t>Jha</a:t>
            </a:r>
            <a:r>
              <a:rPr lang="en-US" sz="2000" dirty="0"/>
              <a:t> AK, </a:t>
            </a:r>
            <a:r>
              <a:rPr lang="en-US" sz="2000" dirty="0" err="1"/>
              <a:t>DesRoches</a:t>
            </a:r>
            <a:r>
              <a:rPr lang="en-US" sz="2000" dirty="0"/>
              <a:t> CD, Campbell EG, et al</a:t>
            </a:r>
            <a:r>
              <a:rPr lang="en-US" sz="2000" i="1" dirty="0"/>
              <a:t>. Use of electronic health records in U.S. hospitals. New England Journal Med 2009;</a:t>
            </a:r>
            <a:r>
              <a:rPr lang="en-US" sz="2000" b="1" i="1" dirty="0"/>
              <a:t>360</a:t>
            </a:r>
            <a:r>
              <a:rPr lang="en-US" sz="2000" i="1" dirty="0"/>
              <a:t>:1628–38.</a:t>
            </a:r>
            <a:endParaRPr lang="en-US" sz="2000" dirty="0"/>
          </a:p>
          <a:p>
            <a:pPr marL="457200" indent="-457200">
              <a:buFont typeface="+mj-lt"/>
              <a:buAutoNum type="arabicPeriod"/>
            </a:pPr>
            <a:r>
              <a:rPr lang="en-US" sz="2000" dirty="0" err="1"/>
              <a:t>deJonge</a:t>
            </a:r>
            <a:r>
              <a:rPr lang="en-US" sz="2000" dirty="0"/>
              <a:t>, P.M , Bauer, I., </a:t>
            </a:r>
            <a:r>
              <a:rPr lang="en-US" sz="2000" dirty="0" err="1"/>
              <a:t>Huyse</a:t>
            </a:r>
            <a:r>
              <a:rPr lang="en-US" sz="2000" dirty="0"/>
              <a:t>, F.J., &amp; </a:t>
            </a:r>
            <a:r>
              <a:rPr lang="en-US" sz="2000" dirty="0" err="1"/>
              <a:t>Latour</a:t>
            </a:r>
            <a:r>
              <a:rPr lang="en-US" sz="2000" dirty="0"/>
              <a:t>, C.H. (2003). Medical inpatients at risk of extended hospital stay and poor discharge health status: Detection with COMPRI and INTERMED. </a:t>
            </a:r>
            <a:r>
              <a:rPr lang="en-US" sz="2000" i="1" dirty="0"/>
              <a:t>Psychosomatic Medicine </a:t>
            </a:r>
            <a:r>
              <a:rPr lang="en-US" sz="2000" dirty="0"/>
              <a:t>65(4)m 534-541</a:t>
            </a:r>
          </a:p>
          <a:p>
            <a:endParaRPr lang="en-US" dirty="0"/>
          </a:p>
        </p:txBody>
      </p:sp>
    </p:spTree>
    <p:extLst>
      <p:ext uri="{BB962C8B-B14F-4D97-AF65-F5344CB8AC3E}">
        <p14:creationId xmlns:p14="http://schemas.microsoft.com/office/powerpoint/2010/main" val="2757308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pPr algn="l"/>
            <a:br>
              <a:rPr lang="en-US" sz="2800" b="1" dirty="0"/>
            </a:br>
            <a:r>
              <a:rPr lang="en-US" sz="2800" b="1" dirty="0"/>
              <a:t>References </a:t>
            </a:r>
            <a:r>
              <a:rPr lang="en-US" sz="2800" b="1"/>
              <a:t>(Cont’d)</a:t>
            </a:r>
            <a:endParaRPr lang="en-US" sz="2800" dirty="0"/>
          </a:p>
        </p:txBody>
      </p:sp>
      <p:sp>
        <p:nvSpPr>
          <p:cNvPr id="3" name="Content Placeholder 2"/>
          <p:cNvSpPr>
            <a:spLocks noGrp="1"/>
          </p:cNvSpPr>
          <p:nvPr>
            <p:ph idx="1"/>
          </p:nvPr>
        </p:nvSpPr>
        <p:spPr>
          <a:xfrm>
            <a:off x="457200" y="1066800"/>
            <a:ext cx="8229600" cy="5059363"/>
          </a:xfrm>
        </p:spPr>
        <p:txBody>
          <a:bodyPr>
            <a:normAutofit lnSpcReduction="10000"/>
          </a:bodyPr>
          <a:lstStyle/>
          <a:p>
            <a:pPr marL="457200" indent="-457200">
              <a:buFont typeface="+mj-lt"/>
              <a:buAutoNum type="arabicPeriod"/>
            </a:pPr>
            <a:endParaRPr lang="en-US" sz="2400" dirty="0"/>
          </a:p>
          <a:p>
            <a:pPr marL="457200" indent="-457200">
              <a:buFont typeface="+mj-lt"/>
              <a:buAutoNum type="arabicPeriod" startAt="5"/>
            </a:pPr>
            <a:r>
              <a:rPr lang="en-US" sz="2000" dirty="0" err="1"/>
              <a:t>Urutzer</a:t>
            </a:r>
            <a:r>
              <a:rPr lang="en-US" sz="2000" dirty="0"/>
              <a:t>. J., Knox, W., Callahan, C., Williams, J. et al. (2008). Collaborative care management of late-life depression in the primary care setting: A randomized controlled trial. </a:t>
            </a:r>
            <a:r>
              <a:rPr lang="en-US" sz="2000" i="1" dirty="0"/>
              <a:t>The Journal of the American Medical Association</a:t>
            </a:r>
            <a:r>
              <a:rPr lang="en-US" sz="2000" dirty="0"/>
              <a:t>, 288(22) 2836-2845</a:t>
            </a:r>
          </a:p>
          <a:p>
            <a:pPr marL="457200" indent="-457200">
              <a:buFont typeface="+mj-lt"/>
              <a:buAutoNum type="arabicPeriod" startAt="5"/>
            </a:pPr>
            <a:r>
              <a:rPr lang="en-US" sz="2000" dirty="0" err="1"/>
              <a:t>Stiefel</a:t>
            </a:r>
            <a:r>
              <a:rPr lang="en-US" sz="2000" dirty="0"/>
              <a:t>, F.C. </a:t>
            </a:r>
            <a:r>
              <a:rPr lang="en-US" sz="2000" dirty="0" err="1"/>
              <a:t>Zdrojewski</a:t>
            </a:r>
            <a:r>
              <a:rPr lang="en-US" sz="2000" dirty="0"/>
              <a:t>, C., </a:t>
            </a:r>
            <a:r>
              <a:rPr lang="en-US" sz="2000" dirty="0" err="1"/>
              <a:t>Bel</a:t>
            </a:r>
            <a:r>
              <a:rPr lang="en-US" sz="2000" dirty="0"/>
              <a:t> </a:t>
            </a:r>
            <a:r>
              <a:rPr lang="en-US" sz="2000" dirty="0" err="1"/>
              <a:t>Hadj</a:t>
            </a:r>
            <a:r>
              <a:rPr lang="en-US" sz="2000" dirty="0"/>
              <a:t>, F., </a:t>
            </a:r>
            <a:r>
              <a:rPr lang="en-US" sz="2000" dirty="0" err="1"/>
              <a:t>Boffa</a:t>
            </a:r>
            <a:r>
              <a:rPr lang="en-US" sz="2000" dirty="0"/>
              <a:t>, D., </a:t>
            </a:r>
            <a:r>
              <a:rPr lang="en-US" sz="2000" dirty="0" err="1"/>
              <a:t>Dorogi</a:t>
            </a:r>
            <a:r>
              <a:rPr lang="en-US" sz="2000" dirty="0"/>
              <a:t>, Y. et al. (2008). Effects </a:t>
            </a:r>
            <a:r>
              <a:rPr lang="en-US" sz="2000" dirty="0" err="1"/>
              <a:t>pf</a:t>
            </a:r>
            <a:r>
              <a:rPr lang="en-US" sz="2000" dirty="0"/>
              <a:t> multifaceted psychiatric intervention targeted for complex medically ill: A randomized controlled trial. Psychotherapy Psychosomatics, 77 (4) 247-256.</a:t>
            </a:r>
          </a:p>
          <a:p>
            <a:pPr marL="457200" indent="-457200">
              <a:buFont typeface="+mj-lt"/>
              <a:buAutoNum type="arabicPeriod" startAt="5"/>
            </a:pPr>
            <a:r>
              <a:rPr lang="en-US" sz="2000" dirty="0" err="1"/>
              <a:t>Stiefel</a:t>
            </a:r>
            <a:r>
              <a:rPr lang="en-US" sz="2000" dirty="0"/>
              <a:t>, F.C., de </a:t>
            </a:r>
            <a:r>
              <a:rPr lang="en-US" sz="2000" dirty="0" err="1"/>
              <a:t>Jonge</a:t>
            </a:r>
            <a:r>
              <a:rPr lang="en-US" sz="2000" dirty="0"/>
              <a:t>, P.,M, </a:t>
            </a:r>
            <a:r>
              <a:rPr lang="en-US" sz="2000" dirty="0" err="1"/>
              <a:t>Huyne</a:t>
            </a:r>
            <a:r>
              <a:rPr lang="en-US" sz="2000" dirty="0"/>
              <a:t>, F. J.,</a:t>
            </a:r>
            <a:r>
              <a:rPr lang="en-US" sz="2000" dirty="0" err="1"/>
              <a:t>Guex</a:t>
            </a:r>
            <a:r>
              <a:rPr lang="en-US" sz="2000" dirty="0"/>
              <a:t>, P. et al (1999). “INTERMED” a method to assess health service needs. Results on its validity and clinical use. </a:t>
            </a:r>
            <a:r>
              <a:rPr lang="en-US" sz="2000" i="1" dirty="0"/>
              <a:t>General Hospital Psychiatry</a:t>
            </a:r>
            <a:r>
              <a:rPr lang="en-US" sz="2000" dirty="0"/>
              <a:t>, 21(1), 49-56. </a:t>
            </a:r>
          </a:p>
          <a:p>
            <a:pPr marL="457200" indent="-457200">
              <a:buFont typeface="+mj-lt"/>
              <a:buAutoNum type="arabicPeriod" startAt="5"/>
            </a:pPr>
            <a:r>
              <a:rPr lang="en-US" sz="2000" dirty="0"/>
              <a:t>De </a:t>
            </a:r>
            <a:r>
              <a:rPr lang="en-US" sz="2000" dirty="0" err="1"/>
              <a:t>Jonge</a:t>
            </a:r>
            <a:r>
              <a:rPr lang="en-US" sz="2000" dirty="0"/>
              <a:t>, P.M., </a:t>
            </a:r>
            <a:r>
              <a:rPr lang="en-US" sz="2000" dirty="0" err="1"/>
              <a:t>Huyse</a:t>
            </a:r>
            <a:r>
              <a:rPr lang="en-US" sz="2000" dirty="0"/>
              <a:t>, F.J., . &amp; </a:t>
            </a:r>
            <a:r>
              <a:rPr lang="en-US" sz="2000" dirty="0" err="1"/>
              <a:t>Stiefel</a:t>
            </a:r>
            <a:r>
              <a:rPr lang="en-US" sz="2000" dirty="0"/>
              <a:t>, F.C. (2006). Case and care complexity in the medically ill. </a:t>
            </a:r>
            <a:r>
              <a:rPr lang="en-US" sz="2000" i="1" dirty="0"/>
              <a:t>Medical Clinics of North America. 90(4), 679-692.</a:t>
            </a:r>
          </a:p>
        </p:txBody>
      </p:sp>
    </p:spTree>
    <p:extLst>
      <p:ext uri="{BB962C8B-B14F-4D97-AF65-F5344CB8AC3E}">
        <p14:creationId xmlns:p14="http://schemas.microsoft.com/office/powerpoint/2010/main" val="2058398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noAutofit/>
          </a:bodyPr>
          <a:lstStyle/>
          <a:p>
            <a:r>
              <a:rPr lang="en-US" sz="2800" b="1" dirty="0"/>
              <a:t>Using Technology to Improve Care</a:t>
            </a:r>
            <a:br>
              <a:rPr lang="en-US" sz="2800" b="1" dirty="0"/>
            </a:br>
            <a:endParaRPr lang="en-US" sz="2800" dirty="0"/>
          </a:p>
        </p:txBody>
      </p:sp>
      <p:sp>
        <p:nvSpPr>
          <p:cNvPr id="3" name="Content Placeholder 2"/>
          <p:cNvSpPr>
            <a:spLocks noGrp="1"/>
          </p:cNvSpPr>
          <p:nvPr>
            <p:ph idx="1"/>
          </p:nvPr>
        </p:nvSpPr>
        <p:spPr>
          <a:xfrm>
            <a:off x="457200" y="1371600"/>
            <a:ext cx="8229600" cy="4906963"/>
          </a:xfrm>
        </p:spPr>
        <p:txBody>
          <a:bodyPr>
            <a:normAutofit/>
          </a:bodyPr>
          <a:lstStyle/>
          <a:p>
            <a:pPr>
              <a:buFont typeface="Arial" pitchFamily="34" charset="0"/>
              <a:buChar char="•"/>
            </a:pPr>
            <a:r>
              <a:rPr lang="en-US" sz="2000" dirty="0"/>
              <a:t>For decades federal reports have prioritized the development of a national telecommunication system for surveillance of health and mental health data for monitoring and improving the health and mental health of Americans. </a:t>
            </a:r>
            <a:r>
              <a:rPr lang="en-US" sz="2000" baseline="30000" dirty="0"/>
              <a:t>1</a:t>
            </a:r>
            <a:r>
              <a:rPr lang="en-US" sz="2000" dirty="0"/>
              <a:t> </a:t>
            </a:r>
          </a:p>
          <a:p>
            <a:pPr>
              <a:buFont typeface="Arial" pitchFamily="34" charset="0"/>
              <a:buChar char="•"/>
            </a:pPr>
            <a:endParaRPr lang="en-US" sz="2000" dirty="0"/>
          </a:p>
          <a:p>
            <a:pPr>
              <a:buFont typeface="Arial" pitchFamily="34" charset="0"/>
              <a:buChar char="•"/>
            </a:pPr>
            <a:r>
              <a:rPr lang="en-US" sz="2000" dirty="0"/>
              <a:t>The G.W. Bush administration created the Office of the National Coordinator for Health IT. The Obama administration is continuing &amp; enhancing this. H IT is bi-partisan solution</a:t>
            </a:r>
          </a:p>
          <a:p>
            <a:pPr>
              <a:buFont typeface="Arial" pitchFamily="34" charset="0"/>
              <a:buChar char="•"/>
            </a:pPr>
            <a:endParaRPr lang="en-US" sz="2000" dirty="0"/>
          </a:p>
          <a:p>
            <a:pPr>
              <a:buFont typeface="Arial" pitchFamily="34" charset="0"/>
              <a:buChar char="•"/>
            </a:pPr>
            <a:r>
              <a:rPr lang="en-US" sz="2000" dirty="0"/>
              <a:t>As a result America faces an unprecedented opportunity to improve healthcare through technology use and creation.</a:t>
            </a:r>
          </a:p>
          <a:p>
            <a:pPr>
              <a:buFont typeface="Arial" pitchFamily="34" charset="0"/>
              <a:buChar char="•"/>
            </a:pPr>
            <a:endParaRPr lang="en-US" sz="2000" dirty="0"/>
          </a:p>
          <a:p>
            <a:pPr>
              <a:buFont typeface="Arial" pitchFamily="34" charset="0"/>
              <a:buChar char="•"/>
            </a:pPr>
            <a:endParaRPr lang="en-US" sz="2000" dirty="0"/>
          </a:p>
          <a:p>
            <a:pPr>
              <a:buFont typeface="Arial" pitchFamily="34" charset="0"/>
              <a:buChar char="•"/>
            </a:pPr>
            <a:endParaRPr lang="en-US" sz="2000" dirty="0"/>
          </a:p>
          <a:p>
            <a:pPr>
              <a:buFont typeface="Arial" pitchFamily="34" charset="0"/>
              <a:buChar char="•"/>
            </a:pPr>
            <a:endParaRPr lang="en-US" sz="2000" dirty="0"/>
          </a:p>
        </p:txBody>
      </p:sp>
    </p:spTree>
    <p:extLst>
      <p:ext uri="{BB962C8B-B14F-4D97-AF65-F5344CB8AC3E}">
        <p14:creationId xmlns:p14="http://schemas.microsoft.com/office/powerpoint/2010/main" val="2308992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4238"/>
            <a:ext cx="8229600" cy="715962"/>
          </a:xfrm>
        </p:spPr>
        <p:txBody>
          <a:bodyPr>
            <a:normAutofit/>
          </a:bodyPr>
          <a:lstStyle/>
          <a:p>
            <a:r>
              <a:rPr lang="en-US" sz="2800" b="1" dirty="0"/>
              <a:t>Electronic Health Record (EHR)</a:t>
            </a:r>
          </a:p>
        </p:txBody>
      </p:sp>
      <p:sp>
        <p:nvSpPr>
          <p:cNvPr id="3" name="Content Placeholder 2"/>
          <p:cNvSpPr>
            <a:spLocks noGrp="1"/>
          </p:cNvSpPr>
          <p:nvPr>
            <p:ph idx="1"/>
          </p:nvPr>
        </p:nvSpPr>
        <p:spPr>
          <a:xfrm>
            <a:off x="457200" y="1371600"/>
            <a:ext cx="8229600" cy="4754563"/>
          </a:xfrm>
        </p:spPr>
        <p:txBody>
          <a:bodyPr>
            <a:normAutofit/>
          </a:bodyPr>
          <a:lstStyle/>
          <a:p>
            <a:pPr>
              <a:buFont typeface="Arial" pitchFamily="34" charset="0"/>
              <a:buChar char="•"/>
            </a:pPr>
            <a:r>
              <a:rPr lang="en-US" sz="2000" dirty="0"/>
              <a:t>The Electronic Health Record (EHR) is a longitudinal electronic record of patient health information generated by one or more encounters in any care delivery setting. </a:t>
            </a:r>
          </a:p>
          <a:p>
            <a:pPr>
              <a:buFont typeface="Arial" pitchFamily="34" charset="0"/>
              <a:buChar char="•"/>
            </a:pPr>
            <a:endParaRPr lang="en-US" sz="2000" dirty="0"/>
          </a:p>
          <a:p>
            <a:pPr>
              <a:buFont typeface="Arial" pitchFamily="34" charset="0"/>
              <a:buChar char="•"/>
            </a:pPr>
            <a:r>
              <a:rPr lang="en-US" sz="2000" dirty="0"/>
              <a:t>Included in EHR information are patient demographics, progress notes, problems, medications, vital signs, past medical history, immunizations, laboratory data and radiology reports. </a:t>
            </a:r>
          </a:p>
          <a:p>
            <a:pPr>
              <a:buFont typeface="Arial" pitchFamily="34" charset="0"/>
              <a:buChar char="•"/>
            </a:pPr>
            <a:endParaRPr lang="en-US" sz="2000" dirty="0"/>
          </a:p>
          <a:p>
            <a:pPr>
              <a:buFont typeface="Arial" pitchFamily="34" charset="0"/>
              <a:buChar char="•"/>
            </a:pPr>
            <a:r>
              <a:rPr lang="en-US" sz="2000" dirty="0"/>
              <a:t>The EHR automates and streamlines the clinician's workflow. The EHR has the ability to generate a complete record of a clinical patient encounter - as well as supporting other care-related activities directly or indirectly via interface - including evidence-based decision support, quality management, and outcomes reporting</a:t>
            </a:r>
            <a:r>
              <a:rPr lang="en-US" sz="2000" baseline="30000" dirty="0"/>
              <a:t>. 2</a:t>
            </a:r>
          </a:p>
          <a:p>
            <a:pPr>
              <a:buFont typeface="Arial" pitchFamily="34" charset="0"/>
              <a:buChar char="•"/>
            </a:pPr>
            <a:endParaRPr lang="en-US" sz="2000" dirty="0"/>
          </a:p>
        </p:txBody>
      </p:sp>
    </p:spTree>
    <p:extLst>
      <p:ext uri="{BB962C8B-B14F-4D97-AF65-F5344CB8AC3E}">
        <p14:creationId xmlns:p14="http://schemas.microsoft.com/office/powerpoint/2010/main" val="1598098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85800"/>
          </a:xfrm>
        </p:spPr>
        <p:txBody>
          <a:bodyPr>
            <a:noAutofit/>
          </a:bodyPr>
          <a:lstStyle/>
          <a:p>
            <a:r>
              <a:rPr lang="en-US" sz="2800" b="1" dirty="0"/>
              <a:t>Electronic Health Record (EHR)</a:t>
            </a:r>
            <a:br>
              <a:rPr lang="en-US" sz="2800" b="1" dirty="0"/>
            </a:br>
            <a:endParaRPr lang="en-US" sz="2800" dirty="0"/>
          </a:p>
        </p:txBody>
      </p:sp>
      <p:sp>
        <p:nvSpPr>
          <p:cNvPr id="3" name="Content Placeholder 2"/>
          <p:cNvSpPr>
            <a:spLocks noGrp="1"/>
          </p:cNvSpPr>
          <p:nvPr>
            <p:ph idx="1"/>
          </p:nvPr>
        </p:nvSpPr>
        <p:spPr>
          <a:xfrm>
            <a:off x="457200" y="1447800"/>
            <a:ext cx="8001000" cy="4267200"/>
          </a:xfrm>
        </p:spPr>
        <p:txBody>
          <a:bodyPr>
            <a:normAutofit/>
          </a:bodyPr>
          <a:lstStyle/>
          <a:p>
            <a:pPr>
              <a:buFont typeface="Arial" pitchFamily="34" charset="0"/>
              <a:buChar char="•"/>
            </a:pPr>
            <a:r>
              <a:rPr lang="en-US" sz="2000" dirty="0"/>
              <a:t>To encourage the use of EHRs the government funds  Medicare and Medicaid EHR Incentive Programs that provide incentive payments to eligible professionals, eligible hospitals and critical access hospitals (CAHs) if they adopt, implement, upgrade or demonstrate meaningful use of certified EHR technology to improve care outcomes. </a:t>
            </a:r>
            <a:r>
              <a:rPr lang="en-US" sz="2000" baseline="30000" dirty="0"/>
              <a:t>2</a:t>
            </a:r>
          </a:p>
          <a:p>
            <a:pPr>
              <a:buFont typeface="Arial" pitchFamily="34" charset="0"/>
              <a:buChar char="•"/>
            </a:pPr>
            <a:endParaRPr lang="en-US" sz="2000" dirty="0"/>
          </a:p>
          <a:p>
            <a:pPr>
              <a:buFont typeface="Arial" pitchFamily="34" charset="0"/>
              <a:buChar char="•"/>
            </a:pPr>
            <a:r>
              <a:rPr lang="en-US" sz="2000" dirty="0"/>
              <a:t>Within the private sector, many companies are now moving forward in the development, establishment and implementation of EHRs as well as medical record banks and health information exchanges to support continuous quality improvement programs</a:t>
            </a:r>
          </a:p>
          <a:p>
            <a:pPr>
              <a:buFont typeface="Arial" pitchFamily="34" charset="0"/>
              <a:buChar char="•"/>
            </a:pPr>
            <a:endParaRPr lang="en-US" sz="2000" dirty="0"/>
          </a:p>
        </p:txBody>
      </p:sp>
    </p:spTree>
    <p:extLst>
      <p:ext uri="{BB962C8B-B14F-4D97-AF65-F5344CB8AC3E}">
        <p14:creationId xmlns:p14="http://schemas.microsoft.com/office/powerpoint/2010/main" val="2021131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001000" cy="838200"/>
          </a:xfrm>
        </p:spPr>
        <p:txBody>
          <a:bodyPr>
            <a:noAutofit/>
          </a:bodyPr>
          <a:lstStyle/>
          <a:p>
            <a:pPr lvl="1" rtl="0">
              <a:spcBef>
                <a:spcPct val="0"/>
              </a:spcBef>
            </a:pPr>
            <a:r>
              <a:rPr lang="en-US" sz="2800" b="1" dirty="0">
                <a:latin typeface="+mj-lt"/>
              </a:rPr>
              <a:t>Using Technology to Evaluate Progress</a:t>
            </a:r>
            <a:br>
              <a:rPr lang="en-US" sz="2800" b="1" dirty="0">
                <a:latin typeface="+mj-lt"/>
              </a:rPr>
            </a:br>
            <a:endParaRPr lang="en-US" sz="2800" b="1" dirty="0">
              <a:latin typeface="+mj-lt"/>
            </a:endParaRPr>
          </a:p>
        </p:txBody>
      </p:sp>
      <p:sp>
        <p:nvSpPr>
          <p:cNvPr id="3" name="Content Placeholder 2"/>
          <p:cNvSpPr>
            <a:spLocks noGrp="1"/>
          </p:cNvSpPr>
          <p:nvPr>
            <p:ph idx="1"/>
          </p:nvPr>
        </p:nvSpPr>
        <p:spPr>
          <a:xfrm>
            <a:off x="457200" y="1447800"/>
            <a:ext cx="8229600" cy="5059363"/>
          </a:xfrm>
        </p:spPr>
        <p:txBody>
          <a:bodyPr>
            <a:normAutofit/>
          </a:bodyPr>
          <a:lstStyle/>
          <a:p>
            <a:pPr>
              <a:buFont typeface="Arial" pitchFamily="34" charset="0"/>
              <a:buChar char="•"/>
            </a:pPr>
            <a:r>
              <a:rPr lang="en-US" sz="2000" dirty="0"/>
              <a:t>In our fragmented healthcare system medical and mental health providers have historically used different parameters and outcome measures to evaluate client progress and provider effectiveness. </a:t>
            </a:r>
          </a:p>
          <a:p>
            <a:pPr>
              <a:buFont typeface="Arial" pitchFamily="34" charset="0"/>
              <a:buChar char="•"/>
            </a:pPr>
            <a:endParaRPr lang="en-US" sz="2000" dirty="0"/>
          </a:p>
          <a:p>
            <a:pPr>
              <a:buFont typeface="Arial" pitchFamily="34" charset="0"/>
              <a:buChar char="•"/>
            </a:pPr>
            <a:r>
              <a:rPr lang="en-US" sz="2000" dirty="0"/>
              <a:t>Before information from EHRs or other data sources can be used to evaluate client progress and/or provider effectiveness  a common set of outcome measures and metrics must be agree upon  to document  client progress over time in particular outcomes. </a:t>
            </a:r>
          </a:p>
          <a:p>
            <a:pPr>
              <a:buFont typeface="Arial" pitchFamily="34" charset="0"/>
              <a:buChar char="•"/>
            </a:pPr>
            <a:endParaRPr lang="en-US" sz="2000" dirty="0"/>
          </a:p>
          <a:p>
            <a:pPr>
              <a:buFont typeface="Arial" pitchFamily="34" charset="0"/>
              <a:buChar char="•"/>
            </a:pPr>
            <a:r>
              <a:rPr lang="en-US" sz="2000" dirty="0"/>
              <a:t>In addition to traditional clinical and functional outcome measures social workers focus on other outcome parameters emphasizing  quality of life, client goal attainment  and client satisfaction with services  as markers of provider effectiveness and client progress.</a:t>
            </a:r>
          </a:p>
          <a:p>
            <a:pPr>
              <a:buFont typeface="Arial" pitchFamily="34" charset="0"/>
              <a:buChar char="•"/>
            </a:pPr>
            <a:endParaRPr lang="en-US" sz="2000" dirty="0"/>
          </a:p>
        </p:txBody>
      </p:sp>
    </p:spTree>
    <p:extLst>
      <p:ext uri="{BB962C8B-B14F-4D97-AF65-F5344CB8AC3E}">
        <p14:creationId xmlns:p14="http://schemas.microsoft.com/office/powerpoint/2010/main" val="516195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74712"/>
            <a:ext cx="8534400" cy="533400"/>
          </a:xfrm>
        </p:spPr>
        <p:txBody>
          <a:bodyPr>
            <a:noAutofit/>
          </a:bodyPr>
          <a:lstStyle/>
          <a:p>
            <a:pPr algn="l"/>
            <a:r>
              <a:rPr lang="en-US" sz="2800" b="1" dirty="0"/>
              <a:t>Using Technology to Evaluate Progress (Cont’d)</a:t>
            </a:r>
            <a:br>
              <a:rPr lang="en-US" sz="2800" b="1" dirty="0"/>
            </a:br>
            <a:endParaRPr lang="en-US" sz="2800" dirty="0"/>
          </a:p>
        </p:txBody>
      </p:sp>
      <p:sp>
        <p:nvSpPr>
          <p:cNvPr id="3" name="Content Placeholder 2"/>
          <p:cNvSpPr>
            <a:spLocks noGrp="1"/>
          </p:cNvSpPr>
          <p:nvPr>
            <p:ph idx="1"/>
          </p:nvPr>
        </p:nvSpPr>
        <p:spPr>
          <a:xfrm>
            <a:off x="457200" y="1417637"/>
            <a:ext cx="8229600" cy="5059363"/>
          </a:xfrm>
        </p:spPr>
        <p:txBody>
          <a:bodyPr>
            <a:normAutofit/>
          </a:bodyPr>
          <a:lstStyle/>
          <a:p>
            <a:pPr>
              <a:buFont typeface="Arial" pitchFamily="34" charset="0"/>
              <a:buChar char="•"/>
            </a:pPr>
            <a:r>
              <a:rPr lang="en-US" sz="2000" dirty="0"/>
              <a:t>Systematically collected clinical outcomes data and information from electronic health records (EHRs) can now be used to serve clinical, organizational and research needs.  The data can also be used to gain evidence about best clinical practices for optimal health outcomes among different populations. </a:t>
            </a:r>
          </a:p>
          <a:p>
            <a:pPr marL="0" indent="0"/>
            <a:endParaRPr lang="en-US" sz="2000" dirty="0"/>
          </a:p>
          <a:p>
            <a:pPr>
              <a:buFont typeface="Arial" pitchFamily="34" charset="0"/>
              <a:buChar char="•"/>
            </a:pPr>
            <a:r>
              <a:rPr lang="en-US" sz="2000" dirty="0"/>
              <a:t>However, to be used effectively, clinical information must be collected regularly, stored and made accessible for those who will use the data.  Social workers should involve themselves in institutional records, policies and the  development of electronic health records (EHR) to assure the inclusion of comprehensive biopsychosocial information needed to evaluate social work practice outcomes.</a:t>
            </a:r>
            <a:br>
              <a:rPr lang="en-US" sz="2000" b="1" dirty="0"/>
            </a:br>
            <a:endParaRPr lang="en-US" sz="2000" dirty="0"/>
          </a:p>
          <a:p>
            <a:pPr>
              <a:buFont typeface="Arial" pitchFamily="34" charset="0"/>
              <a:buChar char="•"/>
            </a:pPr>
            <a:endParaRPr lang="en-US" sz="2000" dirty="0"/>
          </a:p>
          <a:p>
            <a:pPr>
              <a:buFont typeface="Arial" pitchFamily="34" charset="0"/>
              <a:buChar char="•"/>
            </a:pPr>
            <a:endParaRPr lang="en-US" sz="2000" dirty="0"/>
          </a:p>
          <a:p>
            <a:pPr>
              <a:buFont typeface="Arial" pitchFamily="34" charset="0"/>
              <a:buChar char="•"/>
            </a:pPr>
            <a:endParaRPr lang="en-US" sz="2000" dirty="0"/>
          </a:p>
          <a:p>
            <a:pPr>
              <a:buFont typeface="Arial" pitchFamily="34" charset="0"/>
              <a:buChar char="•"/>
            </a:pPr>
            <a:endParaRPr lang="en-US" sz="2000" dirty="0"/>
          </a:p>
        </p:txBody>
      </p:sp>
    </p:spTree>
    <p:extLst>
      <p:ext uri="{BB962C8B-B14F-4D97-AF65-F5344CB8AC3E}">
        <p14:creationId xmlns:p14="http://schemas.microsoft.com/office/powerpoint/2010/main" val="2670387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685800"/>
          </a:xfrm>
        </p:spPr>
        <p:txBody>
          <a:bodyPr>
            <a:normAutofit/>
          </a:bodyPr>
          <a:lstStyle/>
          <a:p>
            <a:r>
              <a:rPr lang="en-US" sz="2800" b="1" dirty="0"/>
              <a:t>Evaluating Outcomes for IC</a:t>
            </a:r>
          </a:p>
        </p:txBody>
      </p:sp>
      <p:sp>
        <p:nvSpPr>
          <p:cNvPr id="3" name="Content Placeholder 2"/>
          <p:cNvSpPr>
            <a:spLocks noGrp="1"/>
          </p:cNvSpPr>
          <p:nvPr>
            <p:ph idx="1"/>
          </p:nvPr>
        </p:nvSpPr>
        <p:spPr>
          <a:xfrm>
            <a:off x="457200" y="1447800"/>
            <a:ext cx="8229600" cy="4602163"/>
          </a:xfrm>
        </p:spPr>
        <p:txBody>
          <a:bodyPr>
            <a:normAutofit/>
          </a:bodyPr>
          <a:lstStyle/>
          <a:p>
            <a:pPr>
              <a:buFont typeface="Arial" pitchFamily="34" charset="0"/>
              <a:buChar char="•"/>
            </a:pPr>
            <a:r>
              <a:rPr lang="en-US" sz="2000" dirty="0"/>
              <a:t>Currently professionals in IC settings are lacking in agreement and common procedures for identifying patient needs and evaluating outcomes for the clinically complex clients they serve.</a:t>
            </a:r>
          </a:p>
          <a:p>
            <a:pPr>
              <a:buFont typeface="Arial" pitchFamily="34" charset="0"/>
              <a:buChar char="•"/>
            </a:pPr>
            <a:endParaRPr lang="en-US" sz="2000" dirty="0"/>
          </a:p>
          <a:p>
            <a:pPr>
              <a:buFont typeface="Arial" pitchFamily="34" charset="0"/>
              <a:buChar char="•"/>
            </a:pPr>
            <a:r>
              <a:rPr lang="en-US" sz="2000" dirty="0"/>
              <a:t>For accurate evaluation of IC outcomes (including client progress and provider effectiveness) or comparison of different treatment approaches over time, agreed upon measures and metrics that are collected during care are an essential first step. </a:t>
            </a:r>
          </a:p>
          <a:p>
            <a:pPr>
              <a:buFont typeface="Arial" pitchFamily="34" charset="0"/>
              <a:buChar char="•"/>
            </a:pPr>
            <a:endParaRPr lang="en-US" sz="2000" dirty="0"/>
          </a:p>
          <a:p>
            <a:pPr>
              <a:buFont typeface="Arial" pitchFamily="34" charset="0"/>
              <a:buChar char="•"/>
            </a:pPr>
            <a:r>
              <a:rPr lang="en-US" sz="2000" dirty="0"/>
              <a:t>However, it is also essential to adjust outcomes based on the case mix or health complexity of clients served.</a:t>
            </a:r>
          </a:p>
        </p:txBody>
      </p:sp>
    </p:spTree>
    <p:extLst>
      <p:ext uri="{BB962C8B-B14F-4D97-AF65-F5344CB8AC3E}">
        <p14:creationId xmlns:p14="http://schemas.microsoft.com/office/powerpoint/2010/main" val="2236801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15962"/>
          </a:xfrm>
        </p:spPr>
        <p:txBody>
          <a:bodyPr>
            <a:normAutofit/>
          </a:bodyPr>
          <a:lstStyle/>
          <a:p>
            <a:r>
              <a:rPr lang="en-US" sz="2800" b="1" dirty="0"/>
              <a:t>Health Complexity and IC</a:t>
            </a:r>
          </a:p>
        </p:txBody>
      </p:sp>
      <p:sp>
        <p:nvSpPr>
          <p:cNvPr id="3" name="Content Placeholder 2"/>
          <p:cNvSpPr>
            <a:spLocks noGrp="1"/>
          </p:cNvSpPr>
          <p:nvPr>
            <p:ph idx="1"/>
          </p:nvPr>
        </p:nvSpPr>
        <p:spPr>
          <a:xfrm>
            <a:off x="381000" y="1524000"/>
            <a:ext cx="8458200" cy="5135563"/>
          </a:xfrm>
        </p:spPr>
        <p:txBody>
          <a:bodyPr>
            <a:noAutofit/>
          </a:bodyPr>
          <a:lstStyle/>
          <a:p>
            <a:pPr>
              <a:buFont typeface="Arial" pitchFamily="34" charset="0"/>
              <a:buChar char="•"/>
            </a:pPr>
            <a:r>
              <a:rPr lang="en-US" sz="2000" dirty="0"/>
              <a:t>Health complexity is an important concept in healthcare outcome measurement in that it helps identify those patients who are at risk for high service use and poor outcomes. It is a necessary component of outcome measurement particularly in IC settings where many patients have complex needs and co-occurring disorders </a:t>
            </a:r>
            <a:r>
              <a:rPr lang="en-US" sz="2000" baseline="30000" dirty="0"/>
              <a:t>4</a:t>
            </a:r>
          </a:p>
          <a:p>
            <a:pPr>
              <a:buFont typeface="Arial" pitchFamily="34" charset="0"/>
              <a:buChar char="•"/>
            </a:pPr>
            <a:endParaRPr lang="en-US" sz="2000" dirty="0"/>
          </a:p>
          <a:p>
            <a:pPr>
              <a:buFont typeface="Arial" pitchFamily="34" charset="0"/>
              <a:buChar char="•"/>
            </a:pPr>
            <a:r>
              <a:rPr lang="en-US" sz="2000" dirty="0"/>
              <a:t>Health complexity is the interference in standard care by biological, psychological, social and health system factors, which require a shift from standard biomedical care to integrated care for patients to improve. Clinically complex patients with co-occurring  disorders are a top priority for IC.</a:t>
            </a:r>
          </a:p>
        </p:txBody>
      </p:sp>
    </p:spTree>
    <p:extLst>
      <p:ext uri="{BB962C8B-B14F-4D97-AF65-F5344CB8AC3E}">
        <p14:creationId xmlns:p14="http://schemas.microsoft.com/office/powerpoint/2010/main" val="32646959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830</TotalTime>
  <Words>2737</Words>
  <Application>Microsoft Office PowerPoint</Application>
  <PresentationFormat>On-screen Show (4:3)</PresentationFormat>
  <Paragraphs>149</Paragraphs>
  <Slides>29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Arial Bold</vt:lpstr>
      <vt:lpstr>Calibri</vt:lpstr>
      <vt:lpstr>Times</vt:lpstr>
      <vt:lpstr>Wingdings</vt:lpstr>
      <vt:lpstr>ヒラギノ角ゴ Pro W3</vt:lpstr>
      <vt:lpstr>CIHS Powerpoint Template</vt:lpstr>
      <vt:lpstr>Advanced Clinical Social Work Practice  in Integrated Healthcare Module 15</vt:lpstr>
      <vt:lpstr> Evaluation of Client Progress and Treatment Effectiveness Module 15: Outline </vt:lpstr>
      <vt:lpstr>Using Technology to Improve Care </vt:lpstr>
      <vt:lpstr>Electronic Health Record (EHR)</vt:lpstr>
      <vt:lpstr>Electronic Health Record (EHR) </vt:lpstr>
      <vt:lpstr>Using Technology to Evaluate Progress </vt:lpstr>
      <vt:lpstr>Using Technology to Evaluate Progress (Cont’d) </vt:lpstr>
      <vt:lpstr>Evaluating Outcomes for IC</vt:lpstr>
      <vt:lpstr>Health Complexity and IC</vt:lpstr>
      <vt:lpstr>Health Complexity and IC (Cont’d)</vt:lpstr>
      <vt:lpstr>Health Complexity and IC (Cont’d – 2)</vt:lpstr>
      <vt:lpstr>INTERMED Methodology</vt:lpstr>
      <vt:lpstr>INTERMED Methodology (Cont’d)</vt:lpstr>
      <vt:lpstr>INTERMED Methodology (Cont’d – 2)</vt:lpstr>
      <vt:lpstr>Developing and Evaluating Care Plans</vt:lpstr>
      <vt:lpstr> Outcome Measurement</vt:lpstr>
      <vt:lpstr>Outcome Measurement</vt:lpstr>
      <vt:lpstr>Evidence-based Practices for MH Used and Researched in Primary Care </vt:lpstr>
      <vt:lpstr>Continuous Quality Improvement (CQI)</vt:lpstr>
      <vt:lpstr> CQI-AHRQ</vt:lpstr>
      <vt:lpstr>CQI-IHI</vt:lpstr>
      <vt:lpstr>CQI-JCAHO</vt:lpstr>
      <vt:lpstr>CQI-JCAHO (Cont’d)</vt:lpstr>
      <vt:lpstr>CQI-NAHQ</vt:lpstr>
      <vt:lpstr>CQI-NCQA</vt:lpstr>
      <vt:lpstr>CQI-NCQA (Cont’d)</vt:lpstr>
      <vt:lpstr>CQI-NCQA (Cont’d – 2)</vt:lpstr>
      <vt:lpstr> References</vt:lpstr>
      <vt:lpstr> References (Cont’d)</vt:lpstr>
    </vt:vector>
  </TitlesOfParts>
  <Company>University of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Clinical Social Work Practice  in Integrated Healthcare Module 14</dc:title>
  <dc:creator>fmhi</dc:creator>
  <cp:lastModifiedBy>Rashida Asante-Eccleston</cp:lastModifiedBy>
  <cp:revision>139</cp:revision>
  <cp:lastPrinted>2012-07-20T15:00:17Z</cp:lastPrinted>
  <dcterms:created xsi:type="dcterms:W3CDTF">2012-07-07T18:12:07Z</dcterms:created>
  <dcterms:modified xsi:type="dcterms:W3CDTF">2017-03-14T14:37:53Z</dcterms:modified>
</cp:coreProperties>
</file>