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5" r:id="rId1"/>
    <p:sldMasterId id="2147483698" r:id="rId2"/>
  </p:sldMasterIdLst>
  <p:notesMasterIdLst>
    <p:notesMasterId r:id="rId60"/>
  </p:notesMasterIdLst>
  <p:sldIdLst>
    <p:sldId id="259" r:id="rId3"/>
    <p:sldId id="260" r:id="rId4"/>
    <p:sldId id="368" r:id="rId5"/>
    <p:sldId id="359" r:id="rId6"/>
    <p:sldId id="257" r:id="rId7"/>
    <p:sldId id="261" r:id="rId8"/>
    <p:sldId id="367" r:id="rId9"/>
    <p:sldId id="267" r:id="rId10"/>
    <p:sldId id="344" r:id="rId11"/>
    <p:sldId id="357" r:id="rId12"/>
    <p:sldId id="342" r:id="rId13"/>
    <p:sldId id="358" r:id="rId14"/>
    <p:sldId id="382" r:id="rId15"/>
    <p:sldId id="348" r:id="rId16"/>
    <p:sldId id="383" r:id="rId17"/>
    <p:sldId id="384" r:id="rId18"/>
    <p:sldId id="328" r:id="rId19"/>
    <p:sldId id="289" r:id="rId20"/>
    <p:sldId id="292" r:id="rId21"/>
    <p:sldId id="354" r:id="rId22"/>
    <p:sldId id="293" r:id="rId23"/>
    <p:sldId id="373" r:id="rId24"/>
    <p:sldId id="329" r:id="rId25"/>
    <p:sldId id="330" r:id="rId26"/>
    <p:sldId id="335" r:id="rId27"/>
    <p:sldId id="331" r:id="rId28"/>
    <p:sldId id="356" r:id="rId29"/>
    <p:sldId id="370" r:id="rId30"/>
    <p:sldId id="371" r:id="rId31"/>
    <p:sldId id="351" r:id="rId32"/>
    <p:sldId id="282" r:id="rId33"/>
    <p:sldId id="283" r:id="rId34"/>
    <p:sldId id="389" r:id="rId35"/>
    <p:sldId id="390" r:id="rId36"/>
    <p:sldId id="388" r:id="rId37"/>
    <p:sldId id="312" r:id="rId38"/>
    <p:sldId id="313" r:id="rId39"/>
    <p:sldId id="378" r:id="rId40"/>
    <p:sldId id="325" r:id="rId41"/>
    <p:sldId id="362" r:id="rId42"/>
    <p:sldId id="377" r:id="rId43"/>
    <p:sldId id="352" r:id="rId44"/>
    <p:sldId id="324" r:id="rId45"/>
    <p:sldId id="364" r:id="rId46"/>
    <p:sldId id="307" r:id="rId47"/>
    <p:sldId id="385" r:id="rId48"/>
    <p:sldId id="369" r:id="rId49"/>
    <p:sldId id="337" r:id="rId50"/>
    <p:sldId id="314" r:id="rId51"/>
    <p:sldId id="315" r:id="rId52"/>
    <p:sldId id="338" r:id="rId53"/>
    <p:sldId id="306" r:id="rId54"/>
    <p:sldId id="266" r:id="rId55"/>
    <p:sldId id="319" r:id="rId56"/>
    <p:sldId id="320" r:id="rId57"/>
    <p:sldId id="372" r:id="rId58"/>
    <p:sldId id="321"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Partain" initials="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E4B94E"/>
    <a:srgbClr val="990000"/>
    <a:srgbClr val="996600"/>
    <a:srgbClr val="FF33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9938" autoAdjust="0"/>
  </p:normalViewPr>
  <p:slideViewPr>
    <p:cSldViewPr>
      <p:cViewPr varScale="1">
        <p:scale>
          <a:sx n="78" d="100"/>
          <a:sy n="78" d="100"/>
        </p:scale>
        <p:origin x="341" y="62"/>
      </p:cViewPr>
      <p:guideLst>
        <p:guide orient="horz" pos="2160"/>
        <p:guide pos="2880"/>
      </p:guideLst>
    </p:cSldViewPr>
  </p:slideViewPr>
  <p:notesTextViewPr>
    <p:cViewPr>
      <p:scale>
        <a:sx n="1" d="1"/>
        <a:sy n="1" d="1"/>
      </p:scale>
      <p:origin x="0" y="0"/>
    </p:cViewPr>
  </p:notesTextViewPr>
  <p:sorterViewPr>
    <p:cViewPr>
      <p:scale>
        <a:sx n="100" d="100"/>
        <a:sy n="100" d="100"/>
      </p:scale>
      <p:origin x="0" y="73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slapp1\home\john.kern\Dropbox\Presentations\Images%20for%20Presentations\PBHCI%20outcome%20data%20ending%20Oct%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77579776212145E-2"/>
          <c:y val="3.6135170603674875E-2"/>
          <c:w val="0.92470253718285211"/>
          <c:h val="0.80054054665580665"/>
        </c:manualLayout>
      </c:layout>
      <c:barChart>
        <c:barDir val="col"/>
        <c:grouping val="stacked"/>
        <c:varyColors val="1"/>
        <c:ser>
          <c:idx val="0"/>
          <c:order val="0"/>
          <c:tx>
            <c:strRef>
              <c:f>Sheet1!$B$1</c:f>
              <c:strCache>
                <c:ptCount val="1"/>
                <c:pt idx="0">
                  <c:v>Series 1</c:v>
                </c:pt>
              </c:strCache>
            </c:strRef>
          </c:tx>
          <c:spPr>
            <a:scene3d>
              <a:camera prst="orthographicFront"/>
              <a:lightRig rig="threePt" dir="t"/>
            </a:scene3d>
            <a:sp3d>
              <a:bevelT w="254000"/>
            </a:sp3d>
          </c:spPr>
          <c:invertIfNegative val="0"/>
          <c:dPt>
            <c:idx val="0"/>
            <c:invertIfNegative val="0"/>
            <c:bubble3D val="0"/>
            <c:extLst>
              <c:ext xmlns:c16="http://schemas.microsoft.com/office/drawing/2014/chart" uri="{C3380CC4-5D6E-409C-BE32-E72D297353CC}">
                <c16:uniqueId val="{00000000-A943-4392-A18B-1D649030484B}"/>
              </c:ext>
            </c:extLst>
          </c:dPt>
          <c:dPt>
            <c:idx val="1"/>
            <c:invertIfNegative val="0"/>
            <c:bubble3D val="0"/>
            <c:extLst>
              <c:ext xmlns:c16="http://schemas.microsoft.com/office/drawing/2014/chart" uri="{C3380CC4-5D6E-409C-BE32-E72D297353CC}">
                <c16:uniqueId val="{00000001-A943-4392-A18B-1D649030484B}"/>
              </c:ext>
            </c:extLst>
          </c:dPt>
          <c:dPt>
            <c:idx val="2"/>
            <c:invertIfNegative val="0"/>
            <c:bubble3D val="0"/>
            <c:spPr>
              <a:solidFill>
                <a:srgbClr val="E4B94E"/>
              </a:solidFill>
              <a:scene3d>
                <a:camera prst="orthographicFront"/>
                <a:lightRig rig="threePt" dir="t"/>
              </a:scene3d>
              <a:sp3d>
                <a:bevelT w="254000"/>
              </a:sp3d>
            </c:spPr>
            <c:extLst>
              <c:ext xmlns:c16="http://schemas.microsoft.com/office/drawing/2014/chart" uri="{C3380CC4-5D6E-409C-BE32-E72D297353CC}">
                <c16:uniqueId val="{00000003-A943-4392-A18B-1D649030484B}"/>
              </c:ext>
            </c:extLst>
          </c:dPt>
          <c:cat>
            <c:strRef>
              <c:f>Sheet1!$A$2:$A$4</c:f>
              <c:strCache>
                <c:ptCount val="3"/>
                <c:pt idx="0">
                  <c:v>No Mental Disorder</c:v>
                </c:pt>
                <c:pt idx="1">
                  <c:v>Any Mental Disorder General Population</c:v>
                </c:pt>
                <c:pt idx="2">
                  <c:v>Any Mental Disorder Public Sector</c:v>
                </c:pt>
              </c:strCache>
            </c:strRef>
          </c:cat>
          <c:val>
            <c:numRef>
              <c:f>Sheet1!$B$2:$B$4</c:f>
              <c:numCache>
                <c:formatCode>General</c:formatCode>
                <c:ptCount val="3"/>
                <c:pt idx="0">
                  <c:v>77.97</c:v>
                </c:pt>
                <c:pt idx="1">
                  <c:v>66.2</c:v>
                </c:pt>
                <c:pt idx="2">
                  <c:v>51.8</c:v>
                </c:pt>
              </c:numCache>
            </c:numRef>
          </c:val>
          <c:extLst>
            <c:ext xmlns:c16="http://schemas.microsoft.com/office/drawing/2014/chart" uri="{C3380CC4-5D6E-409C-BE32-E72D297353CC}">
              <c16:uniqueId val="{00000004-A943-4392-A18B-1D649030484B}"/>
            </c:ext>
          </c:extLst>
        </c:ser>
        <c:dLbls>
          <c:showLegendKey val="0"/>
          <c:showVal val="0"/>
          <c:showCatName val="0"/>
          <c:showSerName val="0"/>
          <c:showPercent val="0"/>
          <c:showBubbleSize val="0"/>
        </c:dLbls>
        <c:gapWidth val="150"/>
        <c:overlap val="100"/>
        <c:axId val="33731584"/>
        <c:axId val="81962112"/>
      </c:barChart>
      <c:catAx>
        <c:axId val="33731584"/>
        <c:scaling>
          <c:orientation val="minMax"/>
        </c:scaling>
        <c:delete val="0"/>
        <c:axPos val="b"/>
        <c:numFmt formatCode="General" sourceLinked="1"/>
        <c:majorTickMark val="out"/>
        <c:minorTickMark val="none"/>
        <c:tickLblPos val="nextTo"/>
        <c:crossAx val="81962112"/>
        <c:crosses val="autoZero"/>
        <c:auto val="1"/>
        <c:lblAlgn val="ctr"/>
        <c:lblOffset val="100"/>
        <c:noMultiLvlLbl val="0"/>
      </c:catAx>
      <c:valAx>
        <c:axId val="81962112"/>
        <c:scaling>
          <c:orientation val="minMax"/>
          <c:max val="80"/>
          <c:min val="40"/>
        </c:scaling>
        <c:delete val="0"/>
        <c:axPos val="l"/>
        <c:majorGridlines/>
        <c:numFmt formatCode="General" sourceLinked="1"/>
        <c:majorTickMark val="out"/>
        <c:minorTickMark val="none"/>
        <c:tickLblPos val="nextTo"/>
        <c:crossAx val="33731584"/>
        <c:crosses val="autoZero"/>
        <c:crossBetween val="between"/>
      </c:valAx>
      <c:spPr>
        <a:noFill/>
        <a:ln w="25398">
          <a:noFill/>
        </a:ln>
      </c:spPr>
    </c:plotArea>
    <c:plotVisOnly val="1"/>
    <c:dispBlanksAs val="gap"/>
    <c:showDLblsOverMax val="0"/>
  </c:chart>
  <c:spPr>
    <a:noFill/>
  </c:spPr>
  <c:txPr>
    <a:bodyPr/>
    <a:lstStyle/>
    <a:p>
      <a:pPr>
        <a:defRPr sz="175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883599260415313E-2"/>
          <c:y val="4.3698753116295057E-2"/>
          <c:w val="0.86688588338614248"/>
          <c:h val="0.78077121389005955"/>
        </c:manualLayout>
      </c:layout>
      <c:barChart>
        <c:barDir val="col"/>
        <c:grouping val="clustered"/>
        <c:varyColors val="0"/>
        <c:ser>
          <c:idx val="0"/>
          <c:order val="0"/>
          <c:tx>
            <c:strRef>
              <c:f>Sheet1!$B$1</c:f>
              <c:strCache>
                <c:ptCount val="1"/>
                <c:pt idx="0">
                  <c:v>Series 1</c:v>
                </c:pt>
              </c:strCache>
            </c:strRef>
          </c:tx>
          <c:invertIfNegative val="0"/>
          <c:cat>
            <c:strRef>
              <c:f>Sheet1!$A$2:$A$4</c:f>
              <c:strCache>
                <c:ptCount val="3"/>
                <c:pt idx="1">
                  <c:v>Age Group</c:v>
                </c:pt>
                <c:pt idx="2">
                  <c:v>Gender</c:v>
                </c:pt>
              </c:strCache>
            </c:strRef>
          </c:cat>
          <c:val>
            <c:numRef>
              <c:f>Sheet1!$B$2:$B$4</c:f>
              <c:numCache>
                <c:formatCode>0.00%</c:formatCode>
                <c:ptCount val="3"/>
                <c:pt idx="1">
                  <c:v>7.3000000000000009E-2</c:v>
                </c:pt>
                <c:pt idx="2">
                  <c:v>3.2000000000000042E-2</c:v>
                </c:pt>
              </c:numCache>
            </c:numRef>
          </c:val>
          <c:extLst>
            <c:ext xmlns:c16="http://schemas.microsoft.com/office/drawing/2014/chart" uri="{C3380CC4-5D6E-409C-BE32-E72D297353CC}">
              <c16:uniqueId val="{00000000-D1A0-4E7D-BBA4-FAB1622D4469}"/>
            </c:ext>
          </c:extLst>
        </c:ser>
        <c:ser>
          <c:idx val="1"/>
          <c:order val="1"/>
          <c:tx>
            <c:strRef>
              <c:f>Sheet1!$C$1</c:f>
              <c:strCache>
                <c:ptCount val="1"/>
                <c:pt idx="0">
                  <c:v>Series 2</c:v>
                </c:pt>
              </c:strCache>
            </c:strRef>
          </c:tx>
          <c:invertIfNegative val="0"/>
          <c:cat>
            <c:strRef>
              <c:f>Sheet1!$A$2:$A$4</c:f>
              <c:strCache>
                <c:ptCount val="3"/>
                <c:pt idx="1">
                  <c:v>Age Group</c:v>
                </c:pt>
                <c:pt idx="2">
                  <c:v>Gender</c:v>
                </c:pt>
              </c:strCache>
            </c:strRef>
          </c:cat>
          <c:val>
            <c:numRef>
              <c:f>Sheet1!$C$2:$C$4</c:f>
              <c:numCache>
                <c:formatCode>0.00%</c:formatCode>
                <c:ptCount val="3"/>
                <c:pt idx="0">
                  <c:v>4.8000000000000001E-2</c:v>
                </c:pt>
                <c:pt idx="1">
                  <c:v>5.900000000000008E-2</c:v>
                </c:pt>
                <c:pt idx="2">
                  <c:v>6.4000000000000112E-2</c:v>
                </c:pt>
              </c:numCache>
            </c:numRef>
          </c:val>
          <c:extLst>
            <c:ext xmlns:c16="http://schemas.microsoft.com/office/drawing/2014/chart" uri="{C3380CC4-5D6E-409C-BE32-E72D297353CC}">
              <c16:uniqueId val="{00000001-D1A0-4E7D-BBA4-FAB1622D4469}"/>
            </c:ext>
          </c:extLst>
        </c:ser>
        <c:ser>
          <c:idx val="2"/>
          <c:order val="2"/>
          <c:tx>
            <c:strRef>
              <c:f>Sheet1!$D$1</c:f>
              <c:strCache>
                <c:ptCount val="1"/>
                <c:pt idx="0">
                  <c:v>Series 3</c:v>
                </c:pt>
              </c:strCache>
            </c:strRef>
          </c:tx>
          <c:spPr>
            <a:solidFill>
              <a:schemeClr val="accent1">
                <a:lumMod val="50000"/>
              </a:schemeClr>
            </a:solidFill>
          </c:spPr>
          <c:invertIfNegative val="0"/>
          <c:cat>
            <c:strRef>
              <c:f>Sheet1!$A$2:$A$4</c:f>
              <c:strCache>
                <c:ptCount val="3"/>
                <c:pt idx="1">
                  <c:v>Age Group</c:v>
                </c:pt>
                <c:pt idx="2">
                  <c:v>Gender</c:v>
                </c:pt>
              </c:strCache>
            </c:strRef>
          </c:cat>
          <c:val>
            <c:numRef>
              <c:f>Sheet1!$D$2:$D$4</c:f>
              <c:numCache>
                <c:formatCode>0.00%</c:formatCode>
                <c:ptCount val="3"/>
                <c:pt idx="1">
                  <c:v>2.8000000000000001E-2</c:v>
                </c:pt>
              </c:numCache>
            </c:numRef>
          </c:val>
          <c:extLst>
            <c:ext xmlns:c16="http://schemas.microsoft.com/office/drawing/2014/chart" uri="{C3380CC4-5D6E-409C-BE32-E72D297353CC}">
              <c16:uniqueId val="{00000002-D1A0-4E7D-BBA4-FAB1622D4469}"/>
            </c:ext>
          </c:extLst>
        </c:ser>
        <c:dLbls>
          <c:showLegendKey val="0"/>
          <c:showVal val="0"/>
          <c:showCatName val="0"/>
          <c:showSerName val="0"/>
          <c:showPercent val="0"/>
          <c:showBubbleSize val="0"/>
        </c:dLbls>
        <c:gapWidth val="150"/>
        <c:axId val="35919360"/>
        <c:axId val="81964416"/>
      </c:barChart>
      <c:catAx>
        <c:axId val="35919360"/>
        <c:scaling>
          <c:orientation val="minMax"/>
        </c:scaling>
        <c:delete val="0"/>
        <c:axPos val="b"/>
        <c:numFmt formatCode="General" sourceLinked="0"/>
        <c:majorTickMark val="out"/>
        <c:minorTickMark val="none"/>
        <c:tickLblPos val="nextTo"/>
        <c:crossAx val="81964416"/>
        <c:crosses val="autoZero"/>
        <c:auto val="1"/>
        <c:lblAlgn val="ctr"/>
        <c:lblOffset val="100"/>
        <c:noMultiLvlLbl val="0"/>
      </c:catAx>
      <c:valAx>
        <c:axId val="81964416"/>
        <c:scaling>
          <c:orientation val="minMax"/>
        </c:scaling>
        <c:delete val="0"/>
        <c:axPos val="l"/>
        <c:majorGridlines/>
        <c:numFmt formatCode="0%" sourceLinked="0"/>
        <c:majorTickMark val="out"/>
        <c:minorTickMark val="none"/>
        <c:tickLblPos val="nextTo"/>
        <c:crossAx val="35919360"/>
        <c:crosses val="autoZero"/>
        <c:crossBetween val="between"/>
      </c:valAx>
    </c:plotArea>
    <c:plotVisOnly val="1"/>
    <c:dispBlanksAs val="gap"/>
    <c:showDLblsOverMax val="0"/>
  </c:chart>
  <c:txPr>
    <a:bodyPr/>
    <a:lstStyle/>
    <a:p>
      <a:pPr>
        <a:defRPr sz="1800">
          <a:solidFill>
            <a:schemeClr val="tx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35616797900264"/>
          <c:y val="8.4956330889673276E-2"/>
          <c:w val="0.50813727034120726"/>
          <c:h val="0.87609874196759874"/>
        </c:manualLayout>
      </c:layout>
      <c:pieChart>
        <c:varyColors val="1"/>
        <c:ser>
          <c:idx val="0"/>
          <c:order val="0"/>
          <c:tx>
            <c:strRef>
              <c:f>Sheet1!$B$1</c:f>
              <c:strCache>
                <c:ptCount val="1"/>
                <c:pt idx="0">
                  <c:v>Preventable Causes of Death</c:v>
                </c:pt>
              </c:strCache>
            </c:strRef>
          </c:tx>
          <c:explosion val="2"/>
          <c:dPt>
            <c:idx val="0"/>
            <c:bubble3D val="0"/>
            <c:extLst>
              <c:ext xmlns:c16="http://schemas.microsoft.com/office/drawing/2014/chart" uri="{C3380CC4-5D6E-409C-BE32-E72D297353CC}">
                <c16:uniqueId val="{00000000-C9C6-4411-889C-707D848C2142}"/>
              </c:ext>
            </c:extLst>
          </c:dPt>
          <c:dPt>
            <c:idx val="1"/>
            <c:bubble3D val="0"/>
            <c:spPr>
              <a:solidFill>
                <a:schemeClr val="accent6">
                  <a:lumMod val="60000"/>
                  <a:lumOff val="40000"/>
                </a:schemeClr>
              </a:solidFill>
            </c:spPr>
            <c:extLst>
              <c:ext xmlns:c16="http://schemas.microsoft.com/office/drawing/2014/chart" uri="{C3380CC4-5D6E-409C-BE32-E72D297353CC}">
                <c16:uniqueId val="{00000002-C9C6-4411-889C-707D848C2142}"/>
              </c:ext>
            </c:extLst>
          </c:dPt>
          <c:dPt>
            <c:idx val="2"/>
            <c:bubble3D val="0"/>
            <c:spPr>
              <a:solidFill>
                <a:srgbClr val="FFC000"/>
              </a:solidFill>
            </c:spPr>
            <c:extLst>
              <c:ext xmlns:c16="http://schemas.microsoft.com/office/drawing/2014/chart" uri="{C3380CC4-5D6E-409C-BE32-E72D297353CC}">
                <c16:uniqueId val="{00000004-C9C6-4411-889C-707D848C2142}"/>
              </c:ext>
            </c:extLst>
          </c:dPt>
          <c:dPt>
            <c:idx val="3"/>
            <c:bubble3D val="0"/>
            <c:spPr>
              <a:solidFill>
                <a:srgbClr val="00B050"/>
              </a:solidFill>
            </c:spPr>
            <c:extLst>
              <c:ext xmlns:c16="http://schemas.microsoft.com/office/drawing/2014/chart" uri="{C3380CC4-5D6E-409C-BE32-E72D297353CC}">
                <c16:uniqueId val="{00000006-C9C6-4411-889C-707D848C2142}"/>
              </c:ext>
            </c:extLst>
          </c:dPt>
          <c:dLbls>
            <c:dLbl>
              <c:idx val="0"/>
              <c:layout>
                <c:manualLayout>
                  <c:x val="-8.6559317585301901E-2"/>
                  <c:y val="0.13721264367816091"/>
                </c:manualLayout>
              </c:layout>
              <c:tx>
                <c:rich>
                  <a:bodyPr/>
                  <a:lstStyle/>
                  <a:p>
                    <a:r>
                      <a:rPr lang="en-US" sz="1600" dirty="0"/>
                      <a:t>Healthcare</a:t>
                    </a:r>
                  </a:p>
                  <a:p>
                    <a:r>
                      <a:rPr lang="en-US" dirty="0"/>
                      <a:t>10%</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C6-4411-889C-707D848C2142}"/>
                </c:ext>
              </c:extLst>
            </c:dLbl>
            <c:dLbl>
              <c:idx val="1"/>
              <c:layout>
                <c:manualLayout>
                  <c:x val="-0.20136102362204725"/>
                  <c:y val="-9.4925332609285915E-2"/>
                </c:manualLayout>
              </c:layout>
              <c:tx>
                <c:rich>
                  <a:bodyPr/>
                  <a:lstStyle/>
                  <a:p>
                    <a:r>
                      <a:rPr lang="en-US" dirty="0"/>
                      <a:t>Health Behaviors 40%</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C6-4411-889C-707D848C2142}"/>
                </c:ext>
              </c:extLst>
            </c:dLbl>
            <c:dLbl>
              <c:idx val="2"/>
              <c:layout>
                <c:manualLayout>
                  <c:x val="0.16356312335958012"/>
                  <c:y val="-0.17877432346818717"/>
                </c:manualLayout>
              </c:layout>
              <c:tx>
                <c:rich>
                  <a:bodyPr/>
                  <a:lstStyle/>
                  <a:p>
                    <a:r>
                      <a:rPr lang="en-US" dirty="0"/>
                      <a:t>Genetics </a:t>
                    </a:r>
                  </a:p>
                  <a:p>
                    <a:r>
                      <a:rPr lang="en-US" dirty="0"/>
                      <a:t>30%</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C6-4411-889C-707D848C2142}"/>
                </c:ext>
              </c:extLst>
            </c:dLbl>
            <c:dLbl>
              <c:idx val="3"/>
              <c:layout>
                <c:manualLayout>
                  <c:x val="0.1540233595800525"/>
                  <c:y val="0.20833333333333334"/>
                </c:manualLayout>
              </c:layout>
              <c:tx>
                <c:rich>
                  <a:bodyPr/>
                  <a:lstStyle/>
                  <a:p>
                    <a:r>
                      <a:rPr lang="en-US" sz="1700" dirty="0"/>
                      <a:t>Social/ Environmental </a:t>
                    </a:r>
                    <a:r>
                      <a:rPr lang="en-US" dirty="0"/>
                      <a:t>20%</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C6-4411-889C-707D848C2142}"/>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Health Care</c:v>
                </c:pt>
                <c:pt idx="1">
                  <c:v>Health Behaviors</c:v>
                </c:pt>
                <c:pt idx="2">
                  <c:v>Genetics</c:v>
                </c:pt>
                <c:pt idx="3">
                  <c:v>Social/ Enviornmental</c:v>
                </c:pt>
              </c:strCache>
            </c:strRef>
          </c:cat>
          <c:val>
            <c:numRef>
              <c:f>Sheet1!$B$2:$B$5</c:f>
              <c:numCache>
                <c:formatCode>0%</c:formatCode>
                <c:ptCount val="4"/>
                <c:pt idx="0">
                  <c:v>0.1</c:v>
                </c:pt>
                <c:pt idx="1">
                  <c:v>0.4</c:v>
                </c:pt>
                <c:pt idx="2">
                  <c:v>0.3</c:v>
                </c:pt>
                <c:pt idx="3">
                  <c:v>0.2</c:v>
                </c:pt>
              </c:numCache>
            </c:numRef>
          </c:val>
          <c:extLst>
            <c:ext xmlns:c16="http://schemas.microsoft.com/office/drawing/2014/chart" uri="{C3380CC4-5D6E-409C-BE32-E72D297353CC}">
              <c16:uniqueId val="{00000007-C9C6-4411-889C-707D848C2142}"/>
            </c:ext>
          </c:extLst>
        </c:ser>
        <c:dLbls>
          <c:showLegendKey val="0"/>
          <c:showVal val="1"/>
          <c:showCatName val="1"/>
          <c:showSerName val="0"/>
          <c:showPercent val="0"/>
          <c:showBubbleSize val="0"/>
          <c:showLeaderLines val="1"/>
        </c:dLbls>
        <c:firstSliceAng val="0"/>
      </c:pieChart>
      <c:spPr>
        <a:noFill/>
        <a:ln w="25407">
          <a:noFill/>
        </a:ln>
      </c:spPr>
    </c:plotArea>
    <c:plotVisOnly val="1"/>
    <c:dispBlanksAs val="zero"/>
    <c:showDLblsOverMax val="0"/>
  </c:chart>
  <c:txPr>
    <a:bodyPr/>
    <a:lstStyle/>
    <a:p>
      <a:pPr>
        <a:defRPr sz="1802"/>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3295663585530071"/>
          <c:y val="0.23627450980392162"/>
          <c:w val="0.69655426223895922"/>
          <c:h val="0.48606511502238692"/>
        </c:manualLayout>
      </c:layout>
      <c:bar3DChart>
        <c:barDir val="col"/>
        <c:grouping val="clustered"/>
        <c:varyColors val="0"/>
        <c:ser>
          <c:idx val="0"/>
          <c:order val="0"/>
          <c:tx>
            <c:strRef>
              <c:f>Sheet1!$B$1</c:f>
              <c:strCache>
                <c:ptCount val="1"/>
                <c:pt idx="0">
                  <c:v>At-risk at Baseline</c:v>
                </c:pt>
              </c:strCache>
            </c:strRef>
          </c:tx>
          <c:invertIfNegative val="0"/>
          <c:cat>
            <c:strRef>
              <c:f>Sheet1!$A$2:$A$12</c:f>
              <c:strCache>
                <c:ptCount val="11"/>
                <c:pt idx="0">
                  <c:v>Blood Pressure - Systolic</c:v>
                </c:pt>
                <c:pt idx="1">
                  <c:v>Blood Pressure - Diastolic</c:v>
                </c:pt>
                <c:pt idx="2">
                  <c:v>Blood Pressure - Combined</c:v>
                </c:pt>
                <c:pt idx="3">
                  <c:v>BMI</c:v>
                </c:pt>
                <c:pt idx="4">
                  <c:v>Waist Circumference</c:v>
                </c:pt>
                <c:pt idx="5">
                  <c:v>Breath CO</c:v>
                </c:pt>
                <c:pt idx="6">
                  <c:v>Plasma Glucose (fasting)</c:v>
                </c:pt>
                <c:pt idx="7">
                  <c:v>GhbA1c</c:v>
                </c:pt>
                <c:pt idx="8">
                  <c:v>HDL Cholesterol</c:v>
                </c:pt>
                <c:pt idx="9">
                  <c:v>LDL Cholesterol</c:v>
                </c:pt>
                <c:pt idx="10">
                  <c:v>Triglycerides</c:v>
                </c:pt>
              </c:strCache>
            </c:strRef>
          </c:cat>
          <c:val>
            <c:numRef>
              <c:f>Sheet1!$B$2:$B$12</c:f>
              <c:numCache>
                <c:formatCode>0%</c:formatCode>
                <c:ptCount val="11"/>
                <c:pt idx="0">
                  <c:v>0.37800000000000028</c:v>
                </c:pt>
                <c:pt idx="1">
                  <c:v>0.30400000000000027</c:v>
                </c:pt>
                <c:pt idx="2">
                  <c:v>0.45</c:v>
                </c:pt>
                <c:pt idx="3">
                  <c:v>0.79</c:v>
                </c:pt>
                <c:pt idx="4">
                  <c:v>0.64900000000000069</c:v>
                </c:pt>
                <c:pt idx="5">
                  <c:v>0.44600000000000001</c:v>
                </c:pt>
                <c:pt idx="6">
                  <c:v>0.38400000000000034</c:v>
                </c:pt>
                <c:pt idx="7">
                  <c:v>0.60300000000000054</c:v>
                </c:pt>
                <c:pt idx="8">
                  <c:v>0.32100000000000034</c:v>
                </c:pt>
                <c:pt idx="9">
                  <c:v>0.27700000000000002</c:v>
                </c:pt>
                <c:pt idx="10">
                  <c:v>0.42300000000000026</c:v>
                </c:pt>
              </c:numCache>
            </c:numRef>
          </c:val>
          <c:extLst>
            <c:ext xmlns:c16="http://schemas.microsoft.com/office/drawing/2014/chart" uri="{C3380CC4-5D6E-409C-BE32-E72D297353CC}">
              <c16:uniqueId val="{00000000-86CE-4BC1-A65E-E9AB569B9B6D}"/>
            </c:ext>
          </c:extLst>
        </c:ser>
        <c:ser>
          <c:idx val="1"/>
          <c:order val="1"/>
          <c:tx>
            <c:v>Still at risk</c:v>
          </c:tx>
          <c:invertIfNegative val="0"/>
          <c:val>
            <c:numRef>
              <c:f>Sheet1!$F$2:$F$12</c:f>
              <c:numCache>
                <c:formatCode>0%</c:formatCode>
                <c:ptCount val="11"/>
                <c:pt idx="0">
                  <c:v>0.21800000000000014</c:v>
                </c:pt>
                <c:pt idx="1">
                  <c:v>0.14900000000000013</c:v>
                </c:pt>
                <c:pt idx="2">
                  <c:v>0.28000000000000008</c:v>
                </c:pt>
                <c:pt idx="3">
                  <c:v>0.74100000000000055</c:v>
                </c:pt>
                <c:pt idx="4">
                  <c:v>0.58000000000000007</c:v>
                </c:pt>
                <c:pt idx="5">
                  <c:v>0.34</c:v>
                </c:pt>
                <c:pt idx="6">
                  <c:v>0.28500000000000025</c:v>
                </c:pt>
                <c:pt idx="7">
                  <c:v>0.51700000000000002</c:v>
                </c:pt>
                <c:pt idx="8">
                  <c:v>0.255</c:v>
                </c:pt>
                <c:pt idx="9">
                  <c:v>0.16900000000000001</c:v>
                </c:pt>
                <c:pt idx="10">
                  <c:v>0.32000000000000034</c:v>
                </c:pt>
              </c:numCache>
            </c:numRef>
          </c:val>
          <c:extLst>
            <c:ext xmlns:c16="http://schemas.microsoft.com/office/drawing/2014/chart" uri="{C3380CC4-5D6E-409C-BE32-E72D297353CC}">
              <c16:uniqueId val="{00000001-86CE-4BC1-A65E-E9AB569B9B6D}"/>
            </c:ext>
          </c:extLst>
        </c:ser>
        <c:dLbls>
          <c:showLegendKey val="0"/>
          <c:showVal val="0"/>
          <c:showCatName val="0"/>
          <c:showSerName val="0"/>
          <c:showPercent val="0"/>
          <c:showBubbleSize val="0"/>
        </c:dLbls>
        <c:gapWidth val="150"/>
        <c:shape val="box"/>
        <c:axId val="266847232"/>
        <c:axId val="3643008"/>
        <c:axId val="0"/>
      </c:bar3DChart>
      <c:catAx>
        <c:axId val="266847232"/>
        <c:scaling>
          <c:orientation val="minMax"/>
        </c:scaling>
        <c:delete val="0"/>
        <c:axPos val="b"/>
        <c:numFmt formatCode="General" sourceLinked="0"/>
        <c:majorTickMark val="out"/>
        <c:minorTickMark val="none"/>
        <c:tickLblPos val="nextTo"/>
        <c:crossAx val="3643008"/>
        <c:crosses val="autoZero"/>
        <c:auto val="1"/>
        <c:lblAlgn val="ctr"/>
        <c:lblOffset val="100"/>
        <c:noMultiLvlLbl val="0"/>
      </c:catAx>
      <c:valAx>
        <c:axId val="3643008"/>
        <c:scaling>
          <c:orientation val="minMax"/>
          <c:max val="1"/>
        </c:scaling>
        <c:delete val="0"/>
        <c:axPos val="l"/>
        <c:majorGridlines/>
        <c:numFmt formatCode="0%" sourceLinked="1"/>
        <c:majorTickMark val="out"/>
        <c:minorTickMark val="none"/>
        <c:tickLblPos val="nextTo"/>
        <c:crossAx val="266847232"/>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D6253-D3CE-4153-961D-7E338C33DE93}" type="doc">
      <dgm:prSet loTypeId="urn:microsoft.com/office/officeart/2005/8/layout/default#6" loCatId="list" qsTypeId="urn:microsoft.com/office/officeart/2005/8/quickstyle/simple3" qsCatId="simple" csTypeId="urn:microsoft.com/office/officeart/2005/8/colors/accent6_2" csCatId="accent6" phldr="1"/>
      <dgm:spPr/>
      <dgm:t>
        <a:bodyPr/>
        <a:lstStyle/>
        <a:p>
          <a:endParaRPr lang="en-US"/>
        </a:p>
      </dgm:t>
    </dgm:pt>
    <dgm:pt modelId="{9D8EEC86-946D-499A-B830-A433E29BA7D3}">
      <dgm:prSet phldrT="[Text]"/>
      <dgm:spPr/>
      <dgm:t>
        <a:bodyPr/>
        <a:lstStyle/>
        <a:p>
          <a:pPr algn="ctr"/>
          <a:r>
            <a:rPr lang="en-US" b="1" dirty="0"/>
            <a:t>Cultural</a:t>
          </a:r>
        </a:p>
      </dgm:t>
    </dgm:pt>
    <dgm:pt modelId="{DB40AEEE-46B1-4E89-9E6E-CA9664D90A2D}" type="parTrans" cxnId="{2407A99E-B1CA-4CA3-AB38-1855D06238ED}">
      <dgm:prSet/>
      <dgm:spPr/>
      <dgm:t>
        <a:bodyPr/>
        <a:lstStyle/>
        <a:p>
          <a:endParaRPr lang="en-US"/>
        </a:p>
      </dgm:t>
    </dgm:pt>
    <dgm:pt modelId="{DAB33143-B451-478A-9AA6-80B13F0D5766}" type="sibTrans" cxnId="{2407A99E-B1CA-4CA3-AB38-1855D06238ED}">
      <dgm:prSet/>
      <dgm:spPr/>
      <dgm:t>
        <a:bodyPr/>
        <a:lstStyle/>
        <a:p>
          <a:endParaRPr lang="en-US"/>
        </a:p>
      </dgm:t>
    </dgm:pt>
    <dgm:pt modelId="{E9C517D7-50C5-410F-94BA-9490635909EB}">
      <dgm:prSet/>
      <dgm:spPr/>
      <dgm:t>
        <a:bodyPr/>
        <a:lstStyle/>
        <a:p>
          <a:pPr algn="l"/>
          <a:r>
            <a:rPr lang="en-US" dirty="0"/>
            <a:t>Mental health staff and patients not used to incorporating primary care as part of job</a:t>
          </a:r>
        </a:p>
      </dgm:t>
    </dgm:pt>
    <dgm:pt modelId="{019E386D-D2AD-443B-8ADD-7FFE11028B26}" type="parTrans" cxnId="{B02967A6-70BA-4E71-80AB-7A3F4DE19614}">
      <dgm:prSet/>
      <dgm:spPr/>
      <dgm:t>
        <a:bodyPr/>
        <a:lstStyle/>
        <a:p>
          <a:endParaRPr lang="en-US"/>
        </a:p>
      </dgm:t>
    </dgm:pt>
    <dgm:pt modelId="{5826D420-7823-4FE8-8995-8EA317CFF79E}" type="sibTrans" cxnId="{B02967A6-70BA-4E71-80AB-7A3F4DE19614}">
      <dgm:prSet/>
      <dgm:spPr/>
      <dgm:t>
        <a:bodyPr/>
        <a:lstStyle/>
        <a:p>
          <a:endParaRPr lang="en-US"/>
        </a:p>
      </dgm:t>
    </dgm:pt>
    <dgm:pt modelId="{63866CBC-D97A-44C7-82B5-7E2FD1DCD35E}">
      <dgm:prSet/>
      <dgm:spPr/>
      <dgm:t>
        <a:bodyPr/>
        <a:lstStyle/>
        <a:p>
          <a:pPr algn="ctr"/>
          <a:r>
            <a:rPr lang="en-US" b="1" dirty="0"/>
            <a:t>Financial</a:t>
          </a:r>
        </a:p>
      </dgm:t>
    </dgm:pt>
    <dgm:pt modelId="{E016D93D-EA14-411D-8DA0-22322F196475}" type="parTrans" cxnId="{96679F7A-0E77-4B2D-A08C-FEA87668C77C}">
      <dgm:prSet/>
      <dgm:spPr/>
      <dgm:t>
        <a:bodyPr/>
        <a:lstStyle/>
        <a:p>
          <a:endParaRPr lang="en-US"/>
        </a:p>
      </dgm:t>
    </dgm:pt>
    <dgm:pt modelId="{A6D2112C-813C-4373-AA08-4AC5BF5C920E}" type="sibTrans" cxnId="{96679F7A-0E77-4B2D-A08C-FEA87668C77C}">
      <dgm:prSet/>
      <dgm:spPr/>
      <dgm:t>
        <a:bodyPr/>
        <a:lstStyle/>
        <a:p>
          <a:endParaRPr lang="en-US"/>
        </a:p>
      </dgm:t>
    </dgm:pt>
    <dgm:pt modelId="{022C5077-E2B5-4265-AAD3-8F7A9EFECEC2}">
      <dgm:prSet/>
      <dgm:spPr/>
      <dgm:t>
        <a:bodyPr/>
        <a:lstStyle/>
        <a:p>
          <a:pPr algn="l"/>
          <a:r>
            <a:rPr lang="en-US" dirty="0"/>
            <a:t>Rarely funded</a:t>
          </a:r>
        </a:p>
      </dgm:t>
    </dgm:pt>
    <dgm:pt modelId="{BAF2A60C-F80C-4A53-AEC9-C3A0D7F6FB8D}" type="parTrans" cxnId="{0F6337FA-0C52-4F48-AFEC-41C40A6731FF}">
      <dgm:prSet/>
      <dgm:spPr/>
      <dgm:t>
        <a:bodyPr/>
        <a:lstStyle/>
        <a:p>
          <a:endParaRPr lang="en-US"/>
        </a:p>
      </dgm:t>
    </dgm:pt>
    <dgm:pt modelId="{3A704C19-3767-4545-A6BE-F24796B5ED06}" type="sibTrans" cxnId="{0F6337FA-0C52-4F48-AFEC-41C40A6731FF}">
      <dgm:prSet/>
      <dgm:spPr/>
      <dgm:t>
        <a:bodyPr/>
        <a:lstStyle/>
        <a:p>
          <a:endParaRPr lang="en-US"/>
        </a:p>
      </dgm:t>
    </dgm:pt>
    <dgm:pt modelId="{5EEC9D4B-E96E-4FE2-8FDC-2EFE6939199F}">
      <dgm:prSet/>
      <dgm:spPr/>
      <dgm:t>
        <a:bodyPr/>
        <a:lstStyle/>
        <a:p>
          <a:pPr algn="l"/>
          <a:r>
            <a:rPr lang="en-US" dirty="0"/>
            <a:t>Billing medical services challenging</a:t>
          </a:r>
        </a:p>
      </dgm:t>
    </dgm:pt>
    <dgm:pt modelId="{D052A070-20F7-430A-ADA4-87FC13AC02AC}" type="parTrans" cxnId="{03BBC411-9A07-43E2-A3A0-C9EDCD467AF0}">
      <dgm:prSet/>
      <dgm:spPr/>
      <dgm:t>
        <a:bodyPr/>
        <a:lstStyle/>
        <a:p>
          <a:endParaRPr lang="en-US"/>
        </a:p>
      </dgm:t>
    </dgm:pt>
    <dgm:pt modelId="{374BDF00-BF99-4F3C-8F30-B3A22CE3D0C6}" type="sibTrans" cxnId="{03BBC411-9A07-43E2-A3A0-C9EDCD467AF0}">
      <dgm:prSet/>
      <dgm:spPr/>
      <dgm:t>
        <a:bodyPr/>
        <a:lstStyle/>
        <a:p>
          <a:endParaRPr lang="en-US"/>
        </a:p>
      </dgm:t>
    </dgm:pt>
    <dgm:pt modelId="{BAA50762-8A27-484E-8B79-94119649EF04}">
      <dgm:prSet/>
      <dgm:spPr/>
      <dgm:t>
        <a:bodyPr/>
        <a:lstStyle/>
        <a:p>
          <a:pPr algn="ctr"/>
          <a:r>
            <a:rPr lang="en-US" b="1" dirty="0"/>
            <a:t>Motivational</a:t>
          </a:r>
        </a:p>
      </dgm:t>
    </dgm:pt>
    <dgm:pt modelId="{E8652E25-C4D7-4D43-9FD3-A8832F7C24E0}" type="parTrans" cxnId="{98A22592-B13D-47ED-9083-87821B7B0FD1}">
      <dgm:prSet/>
      <dgm:spPr/>
      <dgm:t>
        <a:bodyPr/>
        <a:lstStyle/>
        <a:p>
          <a:endParaRPr lang="en-US"/>
        </a:p>
      </dgm:t>
    </dgm:pt>
    <dgm:pt modelId="{2C5E93C2-D508-4CA5-AB2E-409E077754AC}" type="sibTrans" cxnId="{98A22592-B13D-47ED-9083-87821B7B0FD1}">
      <dgm:prSet/>
      <dgm:spPr/>
      <dgm:t>
        <a:bodyPr/>
        <a:lstStyle/>
        <a:p>
          <a:endParaRPr lang="en-US"/>
        </a:p>
      </dgm:t>
    </dgm:pt>
    <dgm:pt modelId="{6ABBC889-7294-496E-A3FB-4F46E0A4FF76}">
      <dgm:prSet/>
      <dgm:spPr/>
      <dgm:t>
        <a:bodyPr/>
        <a:lstStyle/>
        <a:p>
          <a:pPr algn="l"/>
          <a:r>
            <a:rPr lang="en-US" dirty="0"/>
            <a:t>Lack of perceived need for care</a:t>
          </a:r>
        </a:p>
      </dgm:t>
    </dgm:pt>
    <dgm:pt modelId="{594179B2-9B7E-412E-8957-C03402D25861}" type="parTrans" cxnId="{3B77701D-A439-4D44-8A76-25FA08F738BC}">
      <dgm:prSet/>
      <dgm:spPr/>
      <dgm:t>
        <a:bodyPr/>
        <a:lstStyle/>
        <a:p>
          <a:endParaRPr lang="en-US"/>
        </a:p>
      </dgm:t>
    </dgm:pt>
    <dgm:pt modelId="{12F3B361-DC77-404D-AAE1-78046F65A569}" type="sibTrans" cxnId="{3B77701D-A439-4D44-8A76-25FA08F738BC}">
      <dgm:prSet/>
      <dgm:spPr/>
      <dgm:t>
        <a:bodyPr/>
        <a:lstStyle/>
        <a:p>
          <a:endParaRPr lang="en-US"/>
        </a:p>
      </dgm:t>
    </dgm:pt>
    <dgm:pt modelId="{6830ECBA-DA61-4E13-824A-A4E4F93ABD0C}">
      <dgm:prSet/>
      <dgm:spPr/>
      <dgm:t>
        <a:bodyPr/>
        <a:lstStyle/>
        <a:p>
          <a:pPr algn="ctr"/>
          <a:r>
            <a:rPr lang="en-US" b="1" dirty="0"/>
            <a:t>Organizational</a:t>
          </a:r>
        </a:p>
      </dgm:t>
    </dgm:pt>
    <dgm:pt modelId="{DF51F6A5-BA3D-41FC-9E8D-B762C0DABB23}" type="parTrans" cxnId="{04720718-B5E3-48CC-94D1-88B760F01B61}">
      <dgm:prSet/>
      <dgm:spPr/>
      <dgm:t>
        <a:bodyPr/>
        <a:lstStyle/>
        <a:p>
          <a:endParaRPr lang="en-US"/>
        </a:p>
      </dgm:t>
    </dgm:pt>
    <dgm:pt modelId="{7F6997DF-437A-4788-A6B4-CA59B5F32862}" type="sibTrans" cxnId="{04720718-B5E3-48CC-94D1-88B760F01B61}">
      <dgm:prSet/>
      <dgm:spPr/>
      <dgm:t>
        <a:bodyPr/>
        <a:lstStyle/>
        <a:p>
          <a:endParaRPr lang="en-US"/>
        </a:p>
      </dgm:t>
    </dgm:pt>
    <dgm:pt modelId="{B74A329F-0F00-48F0-A6D1-070634B54367}">
      <dgm:prSet/>
      <dgm:spPr/>
      <dgm:t>
        <a:bodyPr/>
        <a:lstStyle/>
        <a:p>
          <a:pPr algn="l"/>
          <a:r>
            <a:rPr lang="en-US" dirty="0"/>
            <a:t>Devoting space, time, and money</a:t>
          </a:r>
        </a:p>
      </dgm:t>
    </dgm:pt>
    <dgm:pt modelId="{E9C3FEEA-E55E-458A-B824-2D2F034797B6}" type="parTrans" cxnId="{5CDB6C5D-89F4-4146-A6FA-56A57917D4B7}">
      <dgm:prSet/>
      <dgm:spPr/>
      <dgm:t>
        <a:bodyPr/>
        <a:lstStyle/>
        <a:p>
          <a:endParaRPr lang="en-US"/>
        </a:p>
      </dgm:t>
    </dgm:pt>
    <dgm:pt modelId="{849559CB-7196-4BD1-B1BA-C3478C026011}" type="sibTrans" cxnId="{5CDB6C5D-89F4-4146-A6FA-56A57917D4B7}">
      <dgm:prSet/>
      <dgm:spPr/>
      <dgm:t>
        <a:bodyPr/>
        <a:lstStyle/>
        <a:p>
          <a:endParaRPr lang="en-US"/>
        </a:p>
      </dgm:t>
    </dgm:pt>
    <dgm:pt modelId="{067F2129-6201-41E8-84F5-1C4CFB7DE6D9}">
      <dgm:prSet/>
      <dgm:spPr/>
      <dgm:t>
        <a:bodyPr/>
        <a:lstStyle/>
        <a:p>
          <a:pPr algn="ctr"/>
          <a:r>
            <a:rPr lang="en-US" b="1" dirty="0"/>
            <a:t>Logistical</a:t>
          </a:r>
        </a:p>
      </dgm:t>
    </dgm:pt>
    <dgm:pt modelId="{473C2B9E-8F9E-4A57-A25A-2D7008B73160}" type="parTrans" cxnId="{991091CA-F7D4-4436-89C5-72A5FA4F00A0}">
      <dgm:prSet/>
      <dgm:spPr/>
      <dgm:t>
        <a:bodyPr/>
        <a:lstStyle/>
        <a:p>
          <a:endParaRPr lang="en-US"/>
        </a:p>
      </dgm:t>
    </dgm:pt>
    <dgm:pt modelId="{8BC14981-6904-4588-8F49-850B0DE452DF}" type="sibTrans" cxnId="{991091CA-F7D4-4436-89C5-72A5FA4F00A0}">
      <dgm:prSet/>
      <dgm:spPr/>
      <dgm:t>
        <a:bodyPr/>
        <a:lstStyle/>
        <a:p>
          <a:endParaRPr lang="en-US"/>
        </a:p>
      </dgm:t>
    </dgm:pt>
    <dgm:pt modelId="{D346BBE6-6047-4D2E-B355-FCFA386E530F}">
      <dgm:prSet/>
      <dgm:spPr/>
      <dgm:t>
        <a:bodyPr/>
        <a:lstStyle/>
        <a:p>
          <a:pPr algn="l"/>
          <a:r>
            <a:rPr lang="en-US" dirty="0"/>
            <a:t>Clinic location not always </a:t>
          </a:r>
          <a:r>
            <a:rPr lang="en-US"/>
            <a:t>close proximity, which is crucial to success</a:t>
          </a:r>
          <a:endParaRPr lang="en-US" dirty="0"/>
        </a:p>
      </dgm:t>
    </dgm:pt>
    <dgm:pt modelId="{114721DF-19BD-4778-80CC-1806CB226494}" type="parTrans" cxnId="{3C103B8D-7D78-465F-A3B0-BF28C12A0772}">
      <dgm:prSet/>
      <dgm:spPr/>
      <dgm:t>
        <a:bodyPr/>
        <a:lstStyle/>
        <a:p>
          <a:endParaRPr lang="en-US"/>
        </a:p>
      </dgm:t>
    </dgm:pt>
    <dgm:pt modelId="{ECCFB513-8A0D-4F2D-A0A5-5D9889C05FB1}" type="sibTrans" cxnId="{3C103B8D-7D78-465F-A3B0-BF28C12A0772}">
      <dgm:prSet/>
      <dgm:spPr/>
      <dgm:t>
        <a:bodyPr/>
        <a:lstStyle/>
        <a:p>
          <a:endParaRPr lang="en-US"/>
        </a:p>
      </dgm:t>
    </dgm:pt>
    <dgm:pt modelId="{01D4AEC1-B66F-4B1D-B83F-C8220D40CC89}">
      <dgm:prSet/>
      <dgm:spPr/>
      <dgm:t>
        <a:bodyPr/>
        <a:lstStyle/>
        <a:p>
          <a:pPr algn="l"/>
          <a:r>
            <a:rPr lang="en-US" dirty="0"/>
            <a:t>Space limitations</a:t>
          </a:r>
        </a:p>
      </dgm:t>
    </dgm:pt>
    <dgm:pt modelId="{79A1F375-1925-4829-880F-277338BBD110}" type="parTrans" cxnId="{E393571F-F045-4E47-8CA5-C1176F855EA4}">
      <dgm:prSet/>
      <dgm:spPr/>
      <dgm:t>
        <a:bodyPr/>
        <a:lstStyle/>
        <a:p>
          <a:endParaRPr lang="en-US"/>
        </a:p>
      </dgm:t>
    </dgm:pt>
    <dgm:pt modelId="{111DEAED-F6A1-4AA8-9615-3A0EBEC8773C}" type="sibTrans" cxnId="{E393571F-F045-4E47-8CA5-C1176F855EA4}">
      <dgm:prSet/>
      <dgm:spPr/>
      <dgm:t>
        <a:bodyPr/>
        <a:lstStyle/>
        <a:p>
          <a:endParaRPr lang="en-US"/>
        </a:p>
      </dgm:t>
    </dgm:pt>
    <dgm:pt modelId="{2BB4B454-D474-4FCF-8B36-BEA3DB520266}">
      <dgm:prSet/>
      <dgm:spPr/>
      <dgm:t>
        <a:bodyPr/>
        <a:lstStyle/>
        <a:p>
          <a:pPr algn="l"/>
          <a:r>
            <a:rPr lang="en-US" dirty="0"/>
            <a:t>Specialists do not cross boundaries</a:t>
          </a:r>
        </a:p>
      </dgm:t>
    </dgm:pt>
    <dgm:pt modelId="{08B417E7-7D13-4134-A256-90587BC79C3D}" type="parTrans" cxnId="{13D2678E-CAB2-41F5-9ED0-1000CE928E0C}">
      <dgm:prSet/>
      <dgm:spPr/>
      <dgm:t>
        <a:bodyPr/>
        <a:lstStyle/>
        <a:p>
          <a:endParaRPr lang="en-US"/>
        </a:p>
      </dgm:t>
    </dgm:pt>
    <dgm:pt modelId="{DD248496-CFF6-4E21-836A-9B3D75A490EC}" type="sibTrans" cxnId="{13D2678E-CAB2-41F5-9ED0-1000CE928E0C}">
      <dgm:prSet/>
      <dgm:spPr/>
      <dgm:t>
        <a:bodyPr/>
        <a:lstStyle/>
        <a:p>
          <a:endParaRPr lang="en-US"/>
        </a:p>
      </dgm:t>
    </dgm:pt>
    <dgm:pt modelId="{FB080E68-A7FC-4739-AFE6-5E2CAB926E2A}">
      <dgm:prSet/>
      <dgm:spPr/>
      <dgm:t>
        <a:bodyPr/>
        <a:lstStyle/>
        <a:p>
          <a:pPr algn="l"/>
          <a:r>
            <a:rPr lang="en-US" dirty="0"/>
            <a:t>High no show rate, take extra time</a:t>
          </a:r>
        </a:p>
      </dgm:t>
    </dgm:pt>
    <dgm:pt modelId="{6B21A388-DC3D-4B40-9DE4-72DCC009752D}" type="parTrans" cxnId="{8B299C8C-E548-489A-9BD2-AB23289B2D12}">
      <dgm:prSet/>
      <dgm:spPr/>
      <dgm:t>
        <a:bodyPr/>
        <a:lstStyle/>
        <a:p>
          <a:endParaRPr lang="en-US"/>
        </a:p>
      </dgm:t>
    </dgm:pt>
    <dgm:pt modelId="{AC434A09-2EE0-499D-8BD7-76B7E9942113}" type="sibTrans" cxnId="{8B299C8C-E548-489A-9BD2-AB23289B2D12}">
      <dgm:prSet/>
      <dgm:spPr/>
      <dgm:t>
        <a:bodyPr/>
        <a:lstStyle/>
        <a:p>
          <a:endParaRPr lang="en-US"/>
        </a:p>
      </dgm:t>
    </dgm:pt>
    <dgm:pt modelId="{C4722B9E-BE6F-46EE-BD84-397A080B3498}">
      <dgm:prSet/>
      <dgm:spPr/>
      <dgm:t>
        <a:bodyPr/>
        <a:lstStyle/>
        <a:p>
          <a:pPr algn="l"/>
          <a:r>
            <a:rPr lang="en-US" dirty="0"/>
            <a:t>Different languages</a:t>
          </a:r>
        </a:p>
      </dgm:t>
    </dgm:pt>
    <dgm:pt modelId="{15DFD2C5-400A-46EE-A5BF-5E17BC6D9082}" type="parTrans" cxnId="{8F9DE4CC-B2D7-46B7-9200-BEDAB1482EBA}">
      <dgm:prSet/>
      <dgm:spPr/>
      <dgm:t>
        <a:bodyPr/>
        <a:lstStyle/>
        <a:p>
          <a:endParaRPr lang="en-US"/>
        </a:p>
      </dgm:t>
    </dgm:pt>
    <dgm:pt modelId="{C06CC57F-2F19-434F-8B7B-29DBE8F6694C}" type="sibTrans" cxnId="{8F9DE4CC-B2D7-46B7-9200-BEDAB1482EBA}">
      <dgm:prSet/>
      <dgm:spPr/>
      <dgm:t>
        <a:bodyPr/>
        <a:lstStyle/>
        <a:p>
          <a:endParaRPr lang="en-US"/>
        </a:p>
      </dgm:t>
    </dgm:pt>
    <dgm:pt modelId="{2DAD2FF9-C6BC-4C29-AB83-422EAB408E5B}">
      <dgm:prSet/>
      <dgm:spPr/>
      <dgm:t>
        <a:bodyPr/>
        <a:lstStyle/>
        <a:p>
          <a:pPr algn="l"/>
          <a:endParaRPr lang="en-US" dirty="0"/>
        </a:p>
      </dgm:t>
    </dgm:pt>
    <dgm:pt modelId="{CE5D5093-2629-430C-82B5-4B8C01075168}" type="parTrans" cxnId="{0FCB6A1A-4401-4A47-95AA-CB81A1F0E68B}">
      <dgm:prSet/>
      <dgm:spPr/>
      <dgm:t>
        <a:bodyPr/>
        <a:lstStyle/>
        <a:p>
          <a:endParaRPr lang="en-US"/>
        </a:p>
      </dgm:t>
    </dgm:pt>
    <dgm:pt modelId="{5D0CA1C4-9885-4334-A8DD-1790D23A2B1B}" type="sibTrans" cxnId="{0FCB6A1A-4401-4A47-95AA-CB81A1F0E68B}">
      <dgm:prSet/>
      <dgm:spPr/>
      <dgm:t>
        <a:bodyPr/>
        <a:lstStyle/>
        <a:p>
          <a:endParaRPr lang="en-US"/>
        </a:p>
      </dgm:t>
    </dgm:pt>
    <dgm:pt modelId="{7345982E-AB73-41F4-81D6-41602E9B957D}">
      <dgm:prSet/>
      <dgm:spPr/>
      <dgm:t>
        <a:bodyPr/>
        <a:lstStyle/>
        <a:p>
          <a:pPr algn="l"/>
          <a:r>
            <a:rPr lang="en-US" dirty="0"/>
            <a:t>Psychiatric staff not provided resources to provide care (medical assistants to take vitals before appointments, blood pressure cuffs, scales)</a:t>
          </a:r>
        </a:p>
      </dgm:t>
    </dgm:pt>
    <dgm:pt modelId="{BDCC4520-BD2B-4FF1-91D7-CE853F0D136F}" type="parTrans" cxnId="{7B3EC1C4-6A80-419F-9037-0C457B289A7F}">
      <dgm:prSet/>
      <dgm:spPr/>
      <dgm:t>
        <a:bodyPr/>
        <a:lstStyle/>
        <a:p>
          <a:endParaRPr lang="en-US"/>
        </a:p>
      </dgm:t>
    </dgm:pt>
    <dgm:pt modelId="{8FA15EC4-6216-4F96-BF7B-9B720CF37F4C}" type="sibTrans" cxnId="{7B3EC1C4-6A80-419F-9037-0C457B289A7F}">
      <dgm:prSet/>
      <dgm:spPr/>
      <dgm:t>
        <a:bodyPr/>
        <a:lstStyle/>
        <a:p>
          <a:endParaRPr lang="en-US"/>
        </a:p>
      </dgm:t>
    </dgm:pt>
    <dgm:pt modelId="{718A301F-0584-4404-A8A7-62ECBAE01807}">
      <dgm:prSet/>
      <dgm:spPr/>
      <dgm:t>
        <a:bodyPr/>
        <a:lstStyle/>
        <a:p>
          <a:pPr algn="l"/>
          <a:r>
            <a:rPr lang="en-US" dirty="0"/>
            <a:t>Mental health staff feel time pressure to address screening, vital signs and may feel “out of scope of practice” </a:t>
          </a:r>
        </a:p>
      </dgm:t>
    </dgm:pt>
    <dgm:pt modelId="{B4C953F3-DEDE-40C3-9D45-C74A7AACB61A}" type="parTrans" cxnId="{84D34F19-7333-429D-83C8-7BD982180B8B}">
      <dgm:prSet/>
      <dgm:spPr/>
      <dgm:t>
        <a:bodyPr/>
        <a:lstStyle/>
        <a:p>
          <a:endParaRPr lang="en-US"/>
        </a:p>
      </dgm:t>
    </dgm:pt>
    <dgm:pt modelId="{1026C56B-1009-454E-A3E2-92377880A46C}" type="sibTrans" cxnId="{84D34F19-7333-429D-83C8-7BD982180B8B}">
      <dgm:prSet/>
      <dgm:spPr/>
      <dgm:t>
        <a:bodyPr/>
        <a:lstStyle/>
        <a:p>
          <a:endParaRPr lang="en-US"/>
        </a:p>
      </dgm:t>
    </dgm:pt>
    <dgm:pt modelId="{488E3A06-E93A-47CB-9ED9-594E16079C42}">
      <dgm:prSet/>
      <dgm:spPr/>
      <dgm:t>
        <a:bodyPr/>
        <a:lstStyle/>
        <a:p>
          <a:pPr algn="l"/>
          <a:r>
            <a:rPr lang="en-US" dirty="0"/>
            <a:t>Lack of motivation as part of negative symptoms of schizophrenia </a:t>
          </a:r>
        </a:p>
      </dgm:t>
    </dgm:pt>
    <dgm:pt modelId="{244840BE-336C-403B-8FF1-0267F651329F}" type="parTrans" cxnId="{990A0B87-3EE4-4279-BCDC-1E925C8971F9}">
      <dgm:prSet/>
      <dgm:spPr/>
      <dgm:t>
        <a:bodyPr/>
        <a:lstStyle/>
        <a:p>
          <a:endParaRPr lang="en-US"/>
        </a:p>
      </dgm:t>
    </dgm:pt>
    <dgm:pt modelId="{8CDBDEB2-B05A-4295-976A-BDE00E1B7712}" type="sibTrans" cxnId="{990A0B87-3EE4-4279-BCDC-1E925C8971F9}">
      <dgm:prSet/>
      <dgm:spPr/>
      <dgm:t>
        <a:bodyPr/>
        <a:lstStyle/>
        <a:p>
          <a:endParaRPr lang="en-US"/>
        </a:p>
      </dgm:t>
    </dgm:pt>
    <dgm:pt modelId="{8C1E6791-A079-401A-A69A-2C6B47C9421E}">
      <dgm:prSet/>
      <dgm:spPr/>
      <dgm:t>
        <a:bodyPr/>
        <a:lstStyle/>
        <a:p>
          <a:pPr algn="l"/>
          <a:r>
            <a:rPr lang="en-US" dirty="0"/>
            <a:t>Behavioral health EHRs may lack capacity to track physical health indicators</a:t>
          </a:r>
        </a:p>
      </dgm:t>
    </dgm:pt>
    <dgm:pt modelId="{9D82A5A4-789C-4AE3-A503-E9720C1CB8B7}" type="parTrans" cxnId="{7D52B0E6-9983-4AEC-AF97-6D5B27CB52F7}">
      <dgm:prSet/>
      <dgm:spPr/>
      <dgm:t>
        <a:bodyPr/>
        <a:lstStyle/>
        <a:p>
          <a:endParaRPr lang="en-US"/>
        </a:p>
      </dgm:t>
    </dgm:pt>
    <dgm:pt modelId="{3927629B-47E9-4630-BC42-273116037126}" type="sibTrans" cxnId="{7D52B0E6-9983-4AEC-AF97-6D5B27CB52F7}">
      <dgm:prSet/>
      <dgm:spPr/>
      <dgm:t>
        <a:bodyPr/>
        <a:lstStyle/>
        <a:p>
          <a:endParaRPr lang="en-US"/>
        </a:p>
      </dgm:t>
    </dgm:pt>
    <dgm:pt modelId="{E54D320E-22EC-4C5C-81AE-E6DA72DCCBCC}">
      <dgm:prSet/>
      <dgm:spPr/>
      <dgm:t>
        <a:bodyPr/>
        <a:lstStyle/>
        <a:p>
          <a:pPr algn="l"/>
          <a:r>
            <a:rPr lang="en-US" dirty="0"/>
            <a:t>Not perceived as part of the mission</a:t>
          </a:r>
        </a:p>
      </dgm:t>
    </dgm:pt>
    <dgm:pt modelId="{A2724426-B83F-4B5F-A52B-14121BBFB9ED}" type="parTrans" cxnId="{C6C77D4A-3FF2-4255-B3F2-941280C705E1}">
      <dgm:prSet/>
      <dgm:spPr/>
      <dgm:t>
        <a:bodyPr/>
        <a:lstStyle/>
        <a:p>
          <a:endParaRPr lang="en-US"/>
        </a:p>
      </dgm:t>
    </dgm:pt>
    <dgm:pt modelId="{5C7DE69B-CD36-4586-8753-514CC533FB12}" type="sibTrans" cxnId="{C6C77D4A-3FF2-4255-B3F2-941280C705E1}">
      <dgm:prSet/>
      <dgm:spPr/>
      <dgm:t>
        <a:bodyPr/>
        <a:lstStyle/>
        <a:p>
          <a:endParaRPr lang="en-US"/>
        </a:p>
      </dgm:t>
    </dgm:pt>
    <dgm:pt modelId="{AD0A9D5F-3987-4263-B22B-84D46487D58E}">
      <dgm:prSet/>
      <dgm:spPr/>
      <dgm:t>
        <a:bodyPr/>
        <a:lstStyle/>
        <a:p>
          <a:pPr algn="l"/>
          <a:r>
            <a:rPr lang="en-US" dirty="0"/>
            <a:t>Not always in same building </a:t>
          </a:r>
        </a:p>
      </dgm:t>
    </dgm:pt>
    <dgm:pt modelId="{A4222AD5-2850-4BA5-918D-8EB1BA80D07F}" type="parTrans" cxnId="{07A617C4-8FCD-43E0-ADB4-38AF790C9D48}">
      <dgm:prSet/>
      <dgm:spPr/>
      <dgm:t>
        <a:bodyPr/>
        <a:lstStyle/>
        <a:p>
          <a:endParaRPr lang="en-US"/>
        </a:p>
      </dgm:t>
    </dgm:pt>
    <dgm:pt modelId="{D57E9B1D-C175-4314-BA4B-D8AFF9121EA7}" type="sibTrans" cxnId="{07A617C4-8FCD-43E0-ADB4-38AF790C9D48}">
      <dgm:prSet/>
      <dgm:spPr/>
      <dgm:t>
        <a:bodyPr/>
        <a:lstStyle/>
        <a:p>
          <a:endParaRPr lang="en-US"/>
        </a:p>
      </dgm:t>
    </dgm:pt>
    <dgm:pt modelId="{8351FDBC-3614-47E0-955B-F2C458ACD8FD}" type="pres">
      <dgm:prSet presAssocID="{1CAD6253-D3CE-4153-961D-7E338C33DE93}" presName="diagram" presStyleCnt="0">
        <dgm:presLayoutVars>
          <dgm:dir/>
          <dgm:resizeHandles val="exact"/>
        </dgm:presLayoutVars>
      </dgm:prSet>
      <dgm:spPr/>
    </dgm:pt>
    <dgm:pt modelId="{AD6AB6BA-EFED-4895-BDCE-C03FBCFE74B9}" type="pres">
      <dgm:prSet presAssocID="{9D8EEC86-946D-499A-B830-A433E29BA7D3}" presName="node" presStyleLbl="node1" presStyleIdx="0" presStyleCnt="5" custScaleX="103037" custScaleY="112029" custLinFactNeighborX="-32" custLinFactNeighborY="3496">
        <dgm:presLayoutVars>
          <dgm:bulletEnabled val="1"/>
        </dgm:presLayoutVars>
      </dgm:prSet>
      <dgm:spPr/>
    </dgm:pt>
    <dgm:pt modelId="{C42C6D13-512F-44EB-89FB-9FC73563A7F4}" type="pres">
      <dgm:prSet presAssocID="{DAB33143-B451-478A-9AA6-80B13F0D5766}" presName="sibTrans" presStyleCnt="0"/>
      <dgm:spPr/>
    </dgm:pt>
    <dgm:pt modelId="{5769176B-8C20-44D6-9B79-97898183C4A7}" type="pres">
      <dgm:prSet presAssocID="{63866CBC-D97A-44C7-82B5-7E2FD1DCD35E}" presName="node" presStyleLbl="node1" presStyleIdx="1" presStyleCnt="5" custScaleY="112029" custLinFactNeighborX="997" custLinFactNeighborY="3496">
        <dgm:presLayoutVars>
          <dgm:bulletEnabled val="1"/>
        </dgm:presLayoutVars>
      </dgm:prSet>
      <dgm:spPr/>
    </dgm:pt>
    <dgm:pt modelId="{FB3B9358-9246-48DE-BF1F-EB51EC170D09}" type="pres">
      <dgm:prSet presAssocID="{A6D2112C-813C-4373-AA08-4AC5BF5C920E}" presName="sibTrans" presStyleCnt="0"/>
      <dgm:spPr/>
    </dgm:pt>
    <dgm:pt modelId="{1DC87973-77E3-43C0-B5A6-BA637510A7D2}" type="pres">
      <dgm:prSet presAssocID="{BAA50762-8A27-484E-8B79-94119649EF04}" presName="node" presStyleLbl="node1" presStyleIdx="2" presStyleCnt="5" custScaleX="77383" custScaleY="102693">
        <dgm:presLayoutVars>
          <dgm:bulletEnabled val="1"/>
        </dgm:presLayoutVars>
      </dgm:prSet>
      <dgm:spPr/>
    </dgm:pt>
    <dgm:pt modelId="{CCB9ABBC-CDB2-42D9-9E36-2CF6273E7E2B}" type="pres">
      <dgm:prSet presAssocID="{2C5E93C2-D508-4CA5-AB2E-409E077754AC}" presName="sibTrans" presStyleCnt="0"/>
      <dgm:spPr/>
    </dgm:pt>
    <dgm:pt modelId="{129C11BD-D1A0-4966-99EC-8E26CD0ACE97}" type="pres">
      <dgm:prSet presAssocID="{6830ECBA-DA61-4E13-824A-A4E4F93ABD0C}" presName="node" presStyleLbl="node1" presStyleIdx="3" presStyleCnt="5">
        <dgm:presLayoutVars>
          <dgm:bulletEnabled val="1"/>
        </dgm:presLayoutVars>
      </dgm:prSet>
      <dgm:spPr/>
    </dgm:pt>
    <dgm:pt modelId="{3AF90166-7382-4E77-93AA-07E8453B75CB}" type="pres">
      <dgm:prSet presAssocID="{7F6997DF-437A-4788-A6B4-CA59B5F32862}" presName="sibTrans" presStyleCnt="0"/>
      <dgm:spPr/>
    </dgm:pt>
    <dgm:pt modelId="{1AB03716-F7C2-4217-A0EF-2970080D4328}" type="pres">
      <dgm:prSet presAssocID="{067F2129-6201-41E8-84F5-1C4CFB7DE6D9}" presName="node" presStyleLbl="node1" presStyleIdx="4" presStyleCnt="5">
        <dgm:presLayoutVars>
          <dgm:bulletEnabled val="1"/>
        </dgm:presLayoutVars>
      </dgm:prSet>
      <dgm:spPr/>
    </dgm:pt>
  </dgm:ptLst>
  <dgm:cxnLst>
    <dgm:cxn modelId="{92176FB4-1983-45C3-8010-D862C615F956}" type="presOf" srcId="{6ABBC889-7294-496E-A3FB-4F46E0A4FF76}" destId="{1DC87973-77E3-43C0-B5A6-BA637510A7D2}" srcOrd="0" destOrd="1" presId="urn:microsoft.com/office/officeart/2005/8/layout/default#6"/>
    <dgm:cxn modelId="{B3DEF54D-3E77-4546-9BBF-24B13265EFA0}" type="presOf" srcId="{E54D320E-22EC-4C5C-81AE-E6DA72DCCBCC}" destId="{129C11BD-D1A0-4966-99EC-8E26CD0ACE97}" srcOrd="0" destOrd="5" presId="urn:microsoft.com/office/officeart/2005/8/layout/default#6"/>
    <dgm:cxn modelId="{8ABBB22F-AC7C-40B1-93BB-3242036F38D0}" type="presOf" srcId="{2DAD2FF9-C6BC-4C29-AB83-422EAB408E5B}" destId="{AD6AB6BA-EFED-4895-BDCE-C03FBCFE74B9}" srcOrd="0" destOrd="3" presId="urn:microsoft.com/office/officeart/2005/8/layout/default#6"/>
    <dgm:cxn modelId="{5CDB6C5D-89F4-4146-A6FA-56A57917D4B7}" srcId="{6830ECBA-DA61-4E13-824A-A4E4F93ABD0C}" destId="{B74A329F-0F00-48F0-A6D1-070634B54367}" srcOrd="0" destOrd="0" parTransId="{E9C3FEEA-E55E-458A-B824-2D2F034797B6}" sibTransId="{849559CB-7196-4BD1-B1BA-C3478C026011}"/>
    <dgm:cxn modelId="{98E54143-B0D0-48B4-B736-4C85B6C91197}" type="presOf" srcId="{488E3A06-E93A-47CB-9ED9-594E16079C42}" destId="{1DC87973-77E3-43C0-B5A6-BA637510A7D2}" srcOrd="0" destOrd="2" presId="urn:microsoft.com/office/officeart/2005/8/layout/default#6"/>
    <dgm:cxn modelId="{374FE201-56FD-4AC2-B2FD-4B09D30C7D31}" type="presOf" srcId="{D346BBE6-6047-4D2E-B355-FCFA386E530F}" destId="{1AB03716-F7C2-4217-A0EF-2970080D4328}" srcOrd="0" destOrd="1" presId="urn:microsoft.com/office/officeart/2005/8/layout/default#6"/>
    <dgm:cxn modelId="{B02967A6-70BA-4E71-80AB-7A3F4DE19614}" srcId="{9D8EEC86-946D-499A-B830-A433E29BA7D3}" destId="{E9C517D7-50C5-410F-94BA-9490635909EB}" srcOrd="0" destOrd="0" parTransId="{019E386D-D2AD-443B-8ADD-7FFE11028B26}" sibTransId="{5826D420-7823-4FE8-8995-8EA317CFF79E}"/>
    <dgm:cxn modelId="{8075E859-ED7E-45DC-9164-2B4232FA1173}" type="presOf" srcId="{E9C517D7-50C5-410F-94BA-9490635909EB}" destId="{AD6AB6BA-EFED-4895-BDCE-C03FBCFE74B9}" srcOrd="0" destOrd="1" presId="urn:microsoft.com/office/officeart/2005/8/layout/default#6"/>
    <dgm:cxn modelId="{0F6337FA-0C52-4F48-AFEC-41C40A6731FF}" srcId="{63866CBC-D97A-44C7-82B5-7E2FD1DCD35E}" destId="{022C5077-E2B5-4265-AAD3-8F7A9EFECEC2}" srcOrd="0" destOrd="0" parTransId="{BAF2A60C-F80C-4A53-AEC9-C3A0D7F6FB8D}" sibTransId="{3A704C19-3767-4545-A6BE-F24796B5ED06}"/>
    <dgm:cxn modelId="{2407A99E-B1CA-4CA3-AB38-1855D06238ED}" srcId="{1CAD6253-D3CE-4153-961D-7E338C33DE93}" destId="{9D8EEC86-946D-499A-B830-A433E29BA7D3}" srcOrd="0" destOrd="0" parTransId="{DB40AEEE-46B1-4E89-9E6E-CA9664D90A2D}" sibTransId="{DAB33143-B451-478A-9AA6-80B13F0D5766}"/>
    <dgm:cxn modelId="{03BBC411-9A07-43E2-A3A0-C9EDCD467AF0}" srcId="{63866CBC-D97A-44C7-82B5-7E2FD1DCD35E}" destId="{5EEC9D4B-E96E-4FE2-8FDC-2EFE6939199F}" srcOrd="1" destOrd="0" parTransId="{D052A070-20F7-430A-ADA4-87FC13AC02AC}" sibTransId="{374BDF00-BF99-4F3C-8F30-B3A22CE3D0C6}"/>
    <dgm:cxn modelId="{991091CA-F7D4-4436-89C5-72A5FA4F00A0}" srcId="{1CAD6253-D3CE-4153-961D-7E338C33DE93}" destId="{067F2129-6201-41E8-84F5-1C4CFB7DE6D9}" srcOrd="4" destOrd="0" parTransId="{473C2B9E-8F9E-4A57-A25A-2D7008B73160}" sibTransId="{8BC14981-6904-4588-8F49-850B0DE452DF}"/>
    <dgm:cxn modelId="{8DFEE1E0-976C-4F92-9173-A94BCF388FA4}" type="presOf" srcId="{718A301F-0584-4404-A8A7-62ECBAE01807}" destId="{AD6AB6BA-EFED-4895-BDCE-C03FBCFE74B9}" srcOrd="0" destOrd="2" presId="urn:microsoft.com/office/officeart/2005/8/layout/default#6"/>
    <dgm:cxn modelId="{4A34B1F9-F322-4A77-9892-7B96EB800524}" type="presOf" srcId="{8C1E6791-A079-401A-A69A-2C6B47C9421E}" destId="{129C11BD-D1A0-4966-99EC-8E26CD0ACE97}" srcOrd="0" destOrd="4" presId="urn:microsoft.com/office/officeart/2005/8/layout/default#6"/>
    <dgm:cxn modelId="{4EAF05E4-E0C0-4548-A6CD-9332A54AAEE4}" type="presOf" srcId="{5EEC9D4B-E96E-4FE2-8FDC-2EFE6939199F}" destId="{5769176B-8C20-44D6-9B79-97898183C4A7}" srcOrd="0" destOrd="2" presId="urn:microsoft.com/office/officeart/2005/8/layout/default#6"/>
    <dgm:cxn modelId="{5C6CD0BF-7CF0-4917-B703-6D84AC1D7706}" type="presOf" srcId="{AD0A9D5F-3987-4263-B22B-84D46487D58E}" destId="{1AB03716-F7C2-4217-A0EF-2970080D4328}" srcOrd="0" destOrd="2" presId="urn:microsoft.com/office/officeart/2005/8/layout/default#6"/>
    <dgm:cxn modelId="{0FCB6A1A-4401-4A47-95AA-CB81A1F0E68B}" srcId="{9D8EEC86-946D-499A-B830-A433E29BA7D3}" destId="{2DAD2FF9-C6BC-4C29-AB83-422EAB408E5B}" srcOrd="2" destOrd="0" parTransId="{CE5D5093-2629-430C-82B5-4B8C01075168}" sibTransId="{5D0CA1C4-9885-4334-A8DD-1790D23A2B1B}"/>
    <dgm:cxn modelId="{8F9DE4CC-B2D7-46B7-9200-BEDAB1482EBA}" srcId="{6830ECBA-DA61-4E13-824A-A4E4F93ABD0C}" destId="{C4722B9E-BE6F-46EE-BD84-397A080B3498}" srcOrd="2" destOrd="0" parTransId="{15DFD2C5-400A-46EE-A5BF-5E17BC6D9082}" sibTransId="{C06CC57F-2F19-434F-8B7B-29DBE8F6694C}"/>
    <dgm:cxn modelId="{3C103B8D-7D78-465F-A3B0-BF28C12A0772}" srcId="{067F2129-6201-41E8-84F5-1C4CFB7DE6D9}" destId="{D346BBE6-6047-4D2E-B355-FCFA386E530F}" srcOrd="0" destOrd="0" parTransId="{114721DF-19BD-4778-80CC-1806CB226494}" sibTransId="{ECCFB513-8A0D-4F2D-A0A5-5D9889C05FB1}"/>
    <dgm:cxn modelId="{7D52B0E6-9983-4AEC-AF97-6D5B27CB52F7}" srcId="{6830ECBA-DA61-4E13-824A-A4E4F93ABD0C}" destId="{8C1E6791-A079-401A-A69A-2C6B47C9421E}" srcOrd="3" destOrd="0" parTransId="{9D82A5A4-789C-4AE3-A503-E9720C1CB8B7}" sibTransId="{3927629B-47E9-4630-BC42-273116037126}"/>
    <dgm:cxn modelId="{2685D889-63AD-47FB-95B2-7200F6C33988}" type="presOf" srcId="{C4722B9E-BE6F-46EE-BD84-397A080B3498}" destId="{129C11BD-D1A0-4966-99EC-8E26CD0ACE97}" srcOrd="0" destOrd="3" presId="urn:microsoft.com/office/officeart/2005/8/layout/default#6"/>
    <dgm:cxn modelId="{07A617C4-8FCD-43E0-ADB4-38AF790C9D48}" srcId="{067F2129-6201-41E8-84F5-1C4CFB7DE6D9}" destId="{AD0A9D5F-3987-4263-B22B-84D46487D58E}" srcOrd="1" destOrd="0" parTransId="{A4222AD5-2850-4BA5-918D-8EB1BA80D07F}" sibTransId="{D57E9B1D-C175-4314-BA4B-D8AFF9121EA7}"/>
    <dgm:cxn modelId="{791BCBB3-0771-4634-8F26-535A60B6C8DA}" type="presOf" srcId="{022C5077-E2B5-4265-AAD3-8F7A9EFECEC2}" destId="{5769176B-8C20-44D6-9B79-97898183C4A7}" srcOrd="0" destOrd="1" presId="urn:microsoft.com/office/officeart/2005/8/layout/default#6"/>
    <dgm:cxn modelId="{3B77701D-A439-4D44-8A76-25FA08F738BC}" srcId="{BAA50762-8A27-484E-8B79-94119649EF04}" destId="{6ABBC889-7294-496E-A3FB-4F46E0A4FF76}" srcOrd="0" destOrd="0" parTransId="{594179B2-9B7E-412E-8957-C03402D25861}" sibTransId="{12F3B361-DC77-404D-AAE1-78046F65A569}"/>
    <dgm:cxn modelId="{709EBE58-DB4F-4645-8DA3-C8A240BB8747}" type="presOf" srcId="{63866CBC-D97A-44C7-82B5-7E2FD1DCD35E}" destId="{5769176B-8C20-44D6-9B79-97898183C4A7}" srcOrd="0" destOrd="0" presId="urn:microsoft.com/office/officeart/2005/8/layout/default#6"/>
    <dgm:cxn modelId="{98A22592-B13D-47ED-9083-87821B7B0FD1}" srcId="{1CAD6253-D3CE-4153-961D-7E338C33DE93}" destId="{BAA50762-8A27-484E-8B79-94119649EF04}" srcOrd="2" destOrd="0" parTransId="{E8652E25-C4D7-4D43-9FD3-A8832F7C24E0}" sibTransId="{2C5E93C2-D508-4CA5-AB2E-409E077754AC}"/>
    <dgm:cxn modelId="{01DB01C8-7EFE-49B8-A28A-5EBA356D2855}" type="presOf" srcId="{FB080E68-A7FC-4739-AFE6-5E2CAB926E2A}" destId="{5769176B-8C20-44D6-9B79-97898183C4A7}" srcOrd="0" destOrd="3" presId="urn:microsoft.com/office/officeart/2005/8/layout/default#6"/>
    <dgm:cxn modelId="{F15358CB-544A-46B5-83E9-081923DABFE5}" type="presOf" srcId="{01D4AEC1-B66F-4B1D-B83F-C8220D40CC89}" destId="{1AB03716-F7C2-4217-A0EF-2970080D4328}" srcOrd="0" destOrd="3" presId="urn:microsoft.com/office/officeart/2005/8/layout/default#6"/>
    <dgm:cxn modelId="{32876EEF-1CAB-4684-860E-5BCD6A2B70C5}" type="presOf" srcId="{B74A329F-0F00-48F0-A6D1-070634B54367}" destId="{129C11BD-D1A0-4966-99EC-8E26CD0ACE97}" srcOrd="0" destOrd="1" presId="urn:microsoft.com/office/officeart/2005/8/layout/default#6"/>
    <dgm:cxn modelId="{64EB43EE-6577-49C1-A0CC-BF19EEBCEF46}" type="presOf" srcId="{2BB4B454-D474-4FCF-8B36-BEA3DB520266}" destId="{129C11BD-D1A0-4966-99EC-8E26CD0ACE97}" srcOrd="0" destOrd="2" presId="urn:microsoft.com/office/officeart/2005/8/layout/default#6"/>
    <dgm:cxn modelId="{04720718-B5E3-48CC-94D1-88B760F01B61}" srcId="{1CAD6253-D3CE-4153-961D-7E338C33DE93}" destId="{6830ECBA-DA61-4E13-824A-A4E4F93ABD0C}" srcOrd="3" destOrd="0" parTransId="{DF51F6A5-BA3D-41FC-9E8D-B762C0DABB23}" sibTransId="{7F6997DF-437A-4788-A6B4-CA59B5F32862}"/>
    <dgm:cxn modelId="{718256C6-79F6-4314-90D0-4CC1F49EEC59}" type="presOf" srcId="{7345982E-AB73-41F4-81D6-41602E9B957D}" destId="{5769176B-8C20-44D6-9B79-97898183C4A7}" srcOrd="0" destOrd="4" presId="urn:microsoft.com/office/officeart/2005/8/layout/default#6"/>
    <dgm:cxn modelId="{2464D73F-8D91-434C-83C4-5D966839B821}" type="presOf" srcId="{BAA50762-8A27-484E-8B79-94119649EF04}" destId="{1DC87973-77E3-43C0-B5A6-BA637510A7D2}" srcOrd="0" destOrd="0" presId="urn:microsoft.com/office/officeart/2005/8/layout/default#6"/>
    <dgm:cxn modelId="{8B299C8C-E548-489A-9BD2-AB23289B2D12}" srcId="{63866CBC-D97A-44C7-82B5-7E2FD1DCD35E}" destId="{FB080E68-A7FC-4739-AFE6-5E2CAB926E2A}" srcOrd="2" destOrd="0" parTransId="{6B21A388-DC3D-4B40-9DE4-72DCC009752D}" sibTransId="{AC434A09-2EE0-499D-8BD7-76B7E9942113}"/>
    <dgm:cxn modelId="{7B3EC1C4-6A80-419F-9037-0C457B289A7F}" srcId="{63866CBC-D97A-44C7-82B5-7E2FD1DCD35E}" destId="{7345982E-AB73-41F4-81D6-41602E9B957D}" srcOrd="3" destOrd="0" parTransId="{BDCC4520-BD2B-4FF1-91D7-CE853F0D136F}" sibTransId="{8FA15EC4-6216-4F96-BF7B-9B720CF37F4C}"/>
    <dgm:cxn modelId="{7C5E0DBA-BF5B-46D3-83D8-71A029C20AE9}" type="presOf" srcId="{6830ECBA-DA61-4E13-824A-A4E4F93ABD0C}" destId="{129C11BD-D1A0-4966-99EC-8E26CD0ACE97}" srcOrd="0" destOrd="0" presId="urn:microsoft.com/office/officeart/2005/8/layout/default#6"/>
    <dgm:cxn modelId="{E393571F-F045-4E47-8CA5-C1176F855EA4}" srcId="{067F2129-6201-41E8-84F5-1C4CFB7DE6D9}" destId="{01D4AEC1-B66F-4B1D-B83F-C8220D40CC89}" srcOrd="2" destOrd="0" parTransId="{79A1F375-1925-4829-880F-277338BBD110}" sibTransId="{111DEAED-F6A1-4AA8-9615-3A0EBEC8773C}"/>
    <dgm:cxn modelId="{13D2678E-CAB2-41F5-9ED0-1000CE928E0C}" srcId="{6830ECBA-DA61-4E13-824A-A4E4F93ABD0C}" destId="{2BB4B454-D474-4FCF-8B36-BEA3DB520266}" srcOrd="1" destOrd="0" parTransId="{08B417E7-7D13-4134-A256-90587BC79C3D}" sibTransId="{DD248496-CFF6-4E21-836A-9B3D75A490EC}"/>
    <dgm:cxn modelId="{08827897-3430-4B6F-9DE4-2A06CB084D03}" type="presOf" srcId="{067F2129-6201-41E8-84F5-1C4CFB7DE6D9}" destId="{1AB03716-F7C2-4217-A0EF-2970080D4328}" srcOrd="0" destOrd="0" presId="urn:microsoft.com/office/officeart/2005/8/layout/default#6"/>
    <dgm:cxn modelId="{C6EE3EB2-BBA3-4383-A0D4-DC92C41A9B63}" type="presOf" srcId="{9D8EEC86-946D-499A-B830-A433E29BA7D3}" destId="{AD6AB6BA-EFED-4895-BDCE-C03FBCFE74B9}" srcOrd="0" destOrd="0" presId="urn:microsoft.com/office/officeart/2005/8/layout/default#6"/>
    <dgm:cxn modelId="{96679F7A-0E77-4B2D-A08C-FEA87668C77C}" srcId="{1CAD6253-D3CE-4153-961D-7E338C33DE93}" destId="{63866CBC-D97A-44C7-82B5-7E2FD1DCD35E}" srcOrd="1" destOrd="0" parTransId="{E016D93D-EA14-411D-8DA0-22322F196475}" sibTransId="{A6D2112C-813C-4373-AA08-4AC5BF5C920E}"/>
    <dgm:cxn modelId="{C6C77D4A-3FF2-4255-B3F2-941280C705E1}" srcId="{6830ECBA-DA61-4E13-824A-A4E4F93ABD0C}" destId="{E54D320E-22EC-4C5C-81AE-E6DA72DCCBCC}" srcOrd="4" destOrd="0" parTransId="{A2724426-B83F-4B5F-A52B-14121BBFB9ED}" sibTransId="{5C7DE69B-CD36-4586-8753-514CC533FB12}"/>
    <dgm:cxn modelId="{84D34F19-7333-429D-83C8-7BD982180B8B}" srcId="{9D8EEC86-946D-499A-B830-A433E29BA7D3}" destId="{718A301F-0584-4404-A8A7-62ECBAE01807}" srcOrd="1" destOrd="0" parTransId="{B4C953F3-DEDE-40C3-9D45-C74A7AACB61A}" sibTransId="{1026C56B-1009-454E-A3E2-92377880A46C}"/>
    <dgm:cxn modelId="{990A0B87-3EE4-4279-BCDC-1E925C8971F9}" srcId="{BAA50762-8A27-484E-8B79-94119649EF04}" destId="{488E3A06-E93A-47CB-9ED9-594E16079C42}" srcOrd="1" destOrd="0" parTransId="{244840BE-336C-403B-8FF1-0267F651329F}" sibTransId="{8CDBDEB2-B05A-4295-976A-BDE00E1B7712}"/>
    <dgm:cxn modelId="{496D5513-CA00-470B-9969-23CEF61F120C}" type="presOf" srcId="{1CAD6253-D3CE-4153-961D-7E338C33DE93}" destId="{8351FDBC-3614-47E0-955B-F2C458ACD8FD}" srcOrd="0" destOrd="0" presId="urn:microsoft.com/office/officeart/2005/8/layout/default#6"/>
    <dgm:cxn modelId="{35EB0B17-960F-49EE-A0EB-66675ABDF3F5}" type="presParOf" srcId="{8351FDBC-3614-47E0-955B-F2C458ACD8FD}" destId="{AD6AB6BA-EFED-4895-BDCE-C03FBCFE74B9}" srcOrd="0" destOrd="0" presId="urn:microsoft.com/office/officeart/2005/8/layout/default#6"/>
    <dgm:cxn modelId="{C52F627F-D7A7-4649-91C1-B4DFF478F49D}" type="presParOf" srcId="{8351FDBC-3614-47E0-955B-F2C458ACD8FD}" destId="{C42C6D13-512F-44EB-89FB-9FC73563A7F4}" srcOrd="1" destOrd="0" presId="urn:microsoft.com/office/officeart/2005/8/layout/default#6"/>
    <dgm:cxn modelId="{B2C8F5CE-9321-4778-BBC8-3624760587BF}" type="presParOf" srcId="{8351FDBC-3614-47E0-955B-F2C458ACD8FD}" destId="{5769176B-8C20-44D6-9B79-97898183C4A7}" srcOrd="2" destOrd="0" presId="urn:microsoft.com/office/officeart/2005/8/layout/default#6"/>
    <dgm:cxn modelId="{10115076-206E-498D-AFA7-681FF8A6F94C}" type="presParOf" srcId="{8351FDBC-3614-47E0-955B-F2C458ACD8FD}" destId="{FB3B9358-9246-48DE-BF1F-EB51EC170D09}" srcOrd="3" destOrd="0" presId="urn:microsoft.com/office/officeart/2005/8/layout/default#6"/>
    <dgm:cxn modelId="{826EBA53-E0DB-4B49-8438-249F4024EBA5}" type="presParOf" srcId="{8351FDBC-3614-47E0-955B-F2C458ACD8FD}" destId="{1DC87973-77E3-43C0-B5A6-BA637510A7D2}" srcOrd="4" destOrd="0" presId="urn:microsoft.com/office/officeart/2005/8/layout/default#6"/>
    <dgm:cxn modelId="{13DD8D43-4C40-44F2-A7B3-0CB548F86E92}" type="presParOf" srcId="{8351FDBC-3614-47E0-955B-F2C458ACD8FD}" destId="{CCB9ABBC-CDB2-42D9-9E36-2CF6273E7E2B}" srcOrd="5" destOrd="0" presId="urn:microsoft.com/office/officeart/2005/8/layout/default#6"/>
    <dgm:cxn modelId="{DFE37A73-BB0A-4280-A619-95E821932D8D}" type="presParOf" srcId="{8351FDBC-3614-47E0-955B-F2C458ACD8FD}" destId="{129C11BD-D1A0-4966-99EC-8E26CD0ACE97}" srcOrd="6" destOrd="0" presId="urn:microsoft.com/office/officeart/2005/8/layout/default#6"/>
    <dgm:cxn modelId="{13781F85-AFC5-41DD-8BA1-17E092F450E1}" type="presParOf" srcId="{8351FDBC-3614-47E0-955B-F2C458ACD8FD}" destId="{3AF90166-7382-4E77-93AA-07E8453B75CB}" srcOrd="7" destOrd="0" presId="urn:microsoft.com/office/officeart/2005/8/layout/default#6"/>
    <dgm:cxn modelId="{CA5F5951-F3FF-4FF6-8610-5A9D21269C8F}" type="presParOf" srcId="{8351FDBC-3614-47E0-955B-F2C458ACD8FD}" destId="{1AB03716-F7C2-4217-A0EF-2970080D4328}" srcOrd="8"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5F09A-305F-544F-A6A2-6B07B2FBAB0B}" type="doc">
      <dgm:prSet loTypeId="urn:microsoft.com/office/officeart/2005/8/layout/vList2" loCatId="" qsTypeId="urn:microsoft.com/office/officeart/2005/8/quickstyle/simple5" qsCatId="simple" csTypeId="urn:microsoft.com/office/officeart/2005/8/colors/accent1_2" csCatId="accent1" phldr="1"/>
      <dgm:spPr/>
      <dgm:t>
        <a:bodyPr/>
        <a:lstStyle/>
        <a:p>
          <a:endParaRPr lang="en-US"/>
        </a:p>
      </dgm:t>
    </dgm:pt>
    <dgm:pt modelId="{7FB6D573-F6D8-9547-8FDF-660C5726F6FE}">
      <dgm:prSet phldrT="[Text]"/>
      <dgm:spPr>
        <a:solidFill>
          <a:schemeClr val="tx1">
            <a:lumMod val="75000"/>
            <a:lumOff val="25000"/>
          </a:schemeClr>
        </a:solidFill>
      </dgm:spPr>
      <dgm:t>
        <a:bodyPr/>
        <a:lstStyle/>
        <a:p>
          <a:r>
            <a:rPr lang="en-US" dirty="0"/>
            <a:t>Person-Centered Team Care / Collaborative Care</a:t>
          </a:r>
        </a:p>
      </dgm:t>
    </dgm:pt>
    <dgm:pt modelId="{FC65EBAB-EA33-6449-B90D-4B866CB857E5}" type="parTrans" cxnId="{6B1D52E0-2BCF-C844-A16D-9D2CC201D982}">
      <dgm:prSet/>
      <dgm:spPr/>
      <dgm:t>
        <a:bodyPr/>
        <a:lstStyle/>
        <a:p>
          <a:endParaRPr lang="en-US"/>
        </a:p>
      </dgm:t>
    </dgm:pt>
    <dgm:pt modelId="{DC5DC885-E4ED-E740-82BE-23E79F16D7B3}" type="sibTrans" cxnId="{6B1D52E0-2BCF-C844-A16D-9D2CC201D982}">
      <dgm:prSet/>
      <dgm:spPr/>
      <dgm:t>
        <a:bodyPr/>
        <a:lstStyle/>
        <a:p>
          <a:endParaRPr lang="en-US"/>
        </a:p>
      </dgm:t>
    </dgm:pt>
    <dgm:pt modelId="{C6A89F72-67D4-6340-9CD0-6511F7B881E8}">
      <dgm:prSet phldrT="[Text]"/>
      <dgm:spPr/>
      <dgm:t>
        <a:bodyPr/>
        <a:lstStyle/>
        <a:p>
          <a:r>
            <a:rPr lang="en-US" b="0" dirty="0" err="1"/>
            <a:t>Colocation</a:t>
          </a:r>
          <a:r>
            <a:rPr lang="en-US" b="0" dirty="0"/>
            <a:t> is not Collaboration. Team members learn to work differently.</a:t>
          </a:r>
        </a:p>
      </dgm:t>
    </dgm:pt>
    <dgm:pt modelId="{5061238F-CCE7-8F40-A46B-F326B124D5F0}" type="parTrans" cxnId="{D9D205F6-AF6C-984A-961B-E451914BB10B}">
      <dgm:prSet/>
      <dgm:spPr/>
      <dgm:t>
        <a:bodyPr/>
        <a:lstStyle/>
        <a:p>
          <a:endParaRPr lang="en-US"/>
        </a:p>
      </dgm:t>
    </dgm:pt>
    <dgm:pt modelId="{A3850D24-374B-C74D-9404-1ACA56BCB6F8}" type="sibTrans" cxnId="{D9D205F6-AF6C-984A-961B-E451914BB10B}">
      <dgm:prSet/>
      <dgm:spPr/>
      <dgm:t>
        <a:bodyPr/>
        <a:lstStyle/>
        <a:p>
          <a:endParaRPr lang="en-US"/>
        </a:p>
      </dgm:t>
    </dgm:pt>
    <dgm:pt modelId="{03E75DEE-52B6-1A43-B654-B2A329068FEA}">
      <dgm:prSet phldrT="[Text]"/>
      <dgm:spPr>
        <a:solidFill>
          <a:schemeClr val="tx1">
            <a:lumMod val="75000"/>
            <a:lumOff val="25000"/>
          </a:schemeClr>
        </a:solidFill>
      </dgm:spPr>
      <dgm:t>
        <a:bodyPr/>
        <a:lstStyle/>
        <a:p>
          <a:r>
            <a:rPr lang="en-US" dirty="0"/>
            <a:t>Measurement-Based Treatment to Target</a:t>
          </a:r>
        </a:p>
      </dgm:t>
    </dgm:pt>
    <dgm:pt modelId="{3C102591-C594-AB47-806E-4EA234A49CC7}" type="parTrans" cxnId="{A49E33CE-25A3-B44E-8250-60C37ED54AA2}">
      <dgm:prSet/>
      <dgm:spPr/>
      <dgm:t>
        <a:bodyPr/>
        <a:lstStyle/>
        <a:p>
          <a:endParaRPr lang="en-US"/>
        </a:p>
      </dgm:t>
    </dgm:pt>
    <dgm:pt modelId="{2E9CDFEF-1C91-C54A-8EBB-96C935C2FBDA}" type="sibTrans" cxnId="{A49E33CE-25A3-B44E-8250-60C37ED54AA2}">
      <dgm:prSet/>
      <dgm:spPr/>
      <dgm:t>
        <a:bodyPr/>
        <a:lstStyle/>
        <a:p>
          <a:endParaRPr lang="en-US"/>
        </a:p>
      </dgm:t>
    </dgm:pt>
    <dgm:pt modelId="{51CC6FA5-E7A8-C440-B127-4D2C97A2E7E3}">
      <dgm:prSet phldrT="[Text]"/>
      <dgm:spPr>
        <a:solidFill>
          <a:schemeClr val="tx1">
            <a:lumMod val="75000"/>
            <a:lumOff val="25000"/>
          </a:schemeClr>
        </a:solidFill>
      </dgm:spPr>
      <dgm:t>
        <a:bodyPr/>
        <a:lstStyle/>
        <a:p>
          <a:r>
            <a:rPr lang="en-US" dirty="0"/>
            <a:t>Population-Based Care</a:t>
          </a:r>
        </a:p>
      </dgm:t>
    </dgm:pt>
    <dgm:pt modelId="{949D6070-E706-3A4E-8F76-67B7DC9C4AB5}" type="parTrans" cxnId="{13E0C84D-42A6-EC4F-B034-9C23DC2FE87D}">
      <dgm:prSet/>
      <dgm:spPr/>
      <dgm:t>
        <a:bodyPr/>
        <a:lstStyle/>
        <a:p>
          <a:endParaRPr lang="en-US"/>
        </a:p>
      </dgm:t>
    </dgm:pt>
    <dgm:pt modelId="{2F31C858-6DF7-B84E-84DE-3D3B2D5F87B3}" type="sibTrans" cxnId="{13E0C84D-42A6-EC4F-B034-9C23DC2FE87D}">
      <dgm:prSet/>
      <dgm:spPr/>
      <dgm:t>
        <a:bodyPr/>
        <a:lstStyle/>
        <a:p>
          <a:endParaRPr lang="en-US"/>
        </a:p>
      </dgm:t>
    </dgm:pt>
    <dgm:pt modelId="{C92F84E8-4EB2-7847-A960-B2F7FF7C9C14}">
      <dgm:prSet phldrT="[Text]"/>
      <dgm:spPr/>
      <dgm:t>
        <a:bodyPr/>
        <a:lstStyle/>
        <a:p>
          <a:r>
            <a:rPr lang="en-US" dirty="0"/>
            <a:t>All patients tracked in a registry: no one “falls through the cracks.”</a:t>
          </a:r>
        </a:p>
      </dgm:t>
    </dgm:pt>
    <dgm:pt modelId="{7AEA1709-E7B6-1C46-98A6-B4A873880D7D}" type="parTrans" cxnId="{D575F7E2-667B-F74A-95E9-4AF20289D864}">
      <dgm:prSet/>
      <dgm:spPr/>
      <dgm:t>
        <a:bodyPr/>
        <a:lstStyle/>
        <a:p>
          <a:endParaRPr lang="en-US"/>
        </a:p>
      </dgm:t>
    </dgm:pt>
    <dgm:pt modelId="{6922CE94-F41C-3649-BB91-0CE44E2AF339}" type="sibTrans" cxnId="{D575F7E2-667B-F74A-95E9-4AF20289D864}">
      <dgm:prSet/>
      <dgm:spPr/>
      <dgm:t>
        <a:bodyPr/>
        <a:lstStyle/>
        <a:p>
          <a:endParaRPr lang="en-US"/>
        </a:p>
      </dgm:t>
    </dgm:pt>
    <dgm:pt modelId="{EC0D09C9-D477-8742-8EEB-A686E14B0B54}">
      <dgm:prSet phldrT="[Text]"/>
      <dgm:spPr>
        <a:solidFill>
          <a:schemeClr val="tx1">
            <a:lumMod val="75000"/>
            <a:lumOff val="25000"/>
          </a:schemeClr>
        </a:solidFill>
      </dgm:spPr>
      <dgm:t>
        <a:bodyPr/>
        <a:lstStyle/>
        <a:p>
          <a:r>
            <a:rPr lang="en-US" dirty="0"/>
            <a:t>Evidence-Based Care</a:t>
          </a:r>
        </a:p>
      </dgm:t>
    </dgm:pt>
    <dgm:pt modelId="{BEB7CD2E-885B-3C42-96BD-C21F2C569627}" type="parTrans" cxnId="{059D0EF0-8E9C-E742-A049-BA64D79CF500}">
      <dgm:prSet/>
      <dgm:spPr/>
      <dgm:t>
        <a:bodyPr/>
        <a:lstStyle/>
        <a:p>
          <a:endParaRPr lang="en-US"/>
        </a:p>
      </dgm:t>
    </dgm:pt>
    <dgm:pt modelId="{B84670EE-2B04-C84C-940F-6923749B9036}" type="sibTrans" cxnId="{059D0EF0-8E9C-E742-A049-BA64D79CF500}">
      <dgm:prSet/>
      <dgm:spPr/>
      <dgm:t>
        <a:bodyPr/>
        <a:lstStyle/>
        <a:p>
          <a:endParaRPr lang="en-US"/>
        </a:p>
      </dgm:t>
    </dgm:pt>
    <dgm:pt modelId="{C9D29F69-00C8-694A-AB12-B2E279120715}">
      <dgm:prSet phldrT="[Text]"/>
      <dgm:spPr>
        <a:solidFill>
          <a:schemeClr val="tx1">
            <a:lumMod val="75000"/>
            <a:lumOff val="25000"/>
          </a:schemeClr>
        </a:solidFill>
      </dgm:spPr>
      <dgm:t>
        <a:bodyPr/>
        <a:lstStyle/>
        <a:p>
          <a:r>
            <a:rPr lang="en-US" dirty="0"/>
            <a:t>Accountable Care</a:t>
          </a:r>
        </a:p>
      </dgm:t>
    </dgm:pt>
    <dgm:pt modelId="{63CD5F02-9D88-E345-B346-536C0B69C262}" type="parTrans" cxnId="{72AEEA58-2143-324A-A3C4-6C241E887230}">
      <dgm:prSet/>
      <dgm:spPr/>
      <dgm:t>
        <a:bodyPr/>
        <a:lstStyle/>
        <a:p>
          <a:endParaRPr lang="en-US"/>
        </a:p>
      </dgm:t>
    </dgm:pt>
    <dgm:pt modelId="{8AC384A7-CF5D-5945-AE97-7D6EB60CC810}" type="sibTrans" cxnId="{72AEEA58-2143-324A-A3C4-6C241E887230}">
      <dgm:prSet/>
      <dgm:spPr/>
      <dgm:t>
        <a:bodyPr/>
        <a:lstStyle/>
        <a:p>
          <a:endParaRPr lang="en-US"/>
        </a:p>
      </dgm:t>
    </dgm:pt>
    <dgm:pt modelId="{2B5427C4-11E6-4546-8E76-6B81AB5AF592}">
      <dgm:prSet phldrT="[Text]"/>
      <dgm:spPr/>
      <dgm:t>
        <a:bodyPr/>
        <a:lstStyle/>
        <a:p>
          <a:r>
            <a:rPr lang="en-US" dirty="0"/>
            <a:t>Treatments are actively changed until the clinical goals are achieved.</a:t>
          </a:r>
        </a:p>
      </dgm:t>
    </dgm:pt>
    <dgm:pt modelId="{582AD744-0C2B-524D-94C1-6B9A85D2B07D}" type="parTrans" cxnId="{D7E2EF42-0F21-3E46-BA7C-84BCA9CC287D}">
      <dgm:prSet/>
      <dgm:spPr/>
      <dgm:t>
        <a:bodyPr/>
        <a:lstStyle/>
        <a:p>
          <a:endParaRPr lang="en-US"/>
        </a:p>
      </dgm:t>
    </dgm:pt>
    <dgm:pt modelId="{1141871B-4C2C-E34E-93E3-E888EC7837CA}" type="sibTrans" cxnId="{D7E2EF42-0F21-3E46-BA7C-84BCA9CC287D}">
      <dgm:prSet/>
      <dgm:spPr/>
      <dgm:t>
        <a:bodyPr/>
        <a:lstStyle/>
        <a:p>
          <a:endParaRPr lang="en-US"/>
        </a:p>
      </dgm:t>
    </dgm:pt>
    <dgm:pt modelId="{1CB5E95F-E802-934D-826A-9F77E31B8AD1}">
      <dgm:prSet phldrT="[Text]"/>
      <dgm:spPr/>
      <dgm:t>
        <a:bodyPr/>
        <a:lstStyle/>
        <a:p>
          <a:r>
            <a:rPr lang="en-US" dirty="0"/>
            <a:t>Treatments used are ‘evidence-based.’ </a:t>
          </a:r>
        </a:p>
      </dgm:t>
    </dgm:pt>
    <dgm:pt modelId="{B982FF44-3F90-2249-BEF0-BE3980442B10}" type="parTrans" cxnId="{4E14AF79-BCAC-F443-ABE0-1E8BA400F96E}">
      <dgm:prSet/>
      <dgm:spPr/>
      <dgm:t>
        <a:bodyPr/>
        <a:lstStyle/>
        <a:p>
          <a:endParaRPr lang="en-US"/>
        </a:p>
      </dgm:t>
    </dgm:pt>
    <dgm:pt modelId="{0AF930F8-B56C-7E4D-A302-DFB1A0C69A1D}" type="sibTrans" cxnId="{4E14AF79-BCAC-F443-ABE0-1E8BA400F96E}">
      <dgm:prSet/>
      <dgm:spPr/>
      <dgm:t>
        <a:bodyPr/>
        <a:lstStyle/>
        <a:p>
          <a:endParaRPr lang="en-US"/>
        </a:p>
      </dgm:t>
    </dgm:pt>
    <dgm:pt modelId="{F86640B5-68C7-E04F-89F9-227AA1A29F79}">
      <dgm:prSet phldrT="[Text]"/>
      <dgm:spPr/>
      <dgm:t>
        <a:bodyPr/>
        <a:lstStyle/>
        <a:p>
          <a:r>
            <a:rPr lang="en-US" dirty="0"/>
            <a:t>Providers are accountable and reimbursed for quality of care and clinical outcomes, not just the volume of care provided. </a:t>
          </a:r>
        </a:p>
      </dgm:t>
    </dgm:pt>
    <dgm:pt modelId="{1EB8EB60-A2ED-DC43-9767-DE2144D45B8A}" type="parTrans" cxnId="{D27F1C24-23C9-B04C-ACE0-B16CA12509C3}">
      <dgm:prSet/>
      <dgm:spPr/>
      <dgm:t>
        <a:bodyPr/>
        <a:lstStyle/>
        <a:p>
          <a:endParaRPr lang="en-US"/>
        </a:p>
      </dgm:t>
    </dgm:pt>
    <dgm:pt modelId="{FEB25D58-54CB-0649-BDA1-F75800BACB04}" type="sibTrans" cxnId="{D27F1C24-23C9-B04C-ACE0-B16CA12509C3}">
      <dgm:prSet/>
      <dgm:spPr/>
      <dgm:t>
        <a:bodyPr/>
        <a:lstStyle/>
        <a:p>
          <a:endParaRPr lang="en-US"/>
        </a:p>
      </dgm:t>
    </dgm:pt>
    <dgm:pt modelId="{9CA4AB48-E847-A44F-9651-6885491DF591}" type="pres">
      <dgm:prSet presAssocID="{25A5F09A-305F-544F-A6A2-6B07B2FBAB0B}" presName="linear" presStyleCnt="0">
        <dgm:presLayoutVars>
          <dgm:animLvl val="lvl"/>
          <dgm:resizeHandles val="exact"/>
        </dgm:presLayoutVars>
      </dgm:prSet>
      <dgm:spPr/>
    </dgm:pt>
    <dgm:pt modelId="{A786E125-4940-1F4D-A461-7B065F6B4248}" type="pres">
      <dgm:prSet presAssocID="{7FB6D573-F6D8-9547-8FDF-660C5726F6FE}" presName="parentText" presStyleLbl="node1" presStyleIdx="0" presStyleCnt="5">
        <dgm:presLayoutVars>
          <dgm:chMax val="0"/>
          <dgm:bulletEnabled val="1"/>
        </dgm:presLayoutVars>
      </dgm:prSet>
      <dgm:spPr/>
    </dgm:pt>
    <dgm:pt modelId="{0C72DDE3-64C4-5549-B877-82188244D7F0}" type="pres">
      <dgm:prSet presAssocID="{7FB6D573-F6D8-9547-8FDF-660C5726F6FE}" presName="childText" presStyleLbl="revTx" presStyleIdx="0" presStyleCnt="5">
        <dgm:presLayoutVars>
          <dgm:bulletEnabled val="1"/>
        </dgm:presLayoutVars>
      </dgm:prSet>
      <dgm:spPr/>
    </dgm:pt>
    <dgm:pt modelId="{B4817418-C2B7-4B4E-A0D8-5B7CEB3BC85D}" type="pres">
      <dgm:prSet presAssocID="{51CC6FA5-E7A8-C440-B127-4D2C97A2E7E3}" presName="parentText" presStyleLbl="node1" presStyleIdx="1" presStyleCnt="5">
        <dgm:presLayoutVars>
          <dgm:chMax val="0"/>
          <dgm:bulletEnabled val="1"/>
        </dgm:presLayoutVars>
      </dgm:prSet>
      <dgm:spPr/>
    </dgm:pt>
    <dgm:pt modelId="{9BB96954-F3B5-B040-AB47-B7E36813396C}" type="pres">
      <dgm:prSet presAssocID="{51CC6FA5-E7A8-C440-B127-4D2C97A2E7E3}" presName="childText" presStyleLbl="revTx" presStyleIdx="1" presStyleCnt="5">
        <dgm:presLayoutVars>
          <dgm:bulletEnabled val="1"/>
        </dgm:presLayoutVars>
      </dgm:prSet>
      <dgm:spPr/>
    </dgm:pt>
    <dgm:pt modelId="{8BDC5676-6A7E-4941-B6A1-CD53955ED67F}" type="pres">
      <dgm:prSet presAssocID="{03E75DEE-52B6-1A43-B654-B2A329068FEA}" presName="parentText" presStyleLbl="node1" presStyleIdx="2" presStyleCnt="5">
        <dgm:presLayoutVars>
          <dgm:chMax val="0"/>
          <dgm:bulletEnabled val="1"/>
        </dgm:presLayoutVars>
      </dgm:prSet>
      <dgm:spPr/>
    </dgm:pt>
    <dgm:pt modelId="{A46C8769-8135-0F49-B064-5AA5244B859B}" type="pres">
      <dgm:prSet presAssocID="{03E75DEE-52B6-1A43-B654-B2A329068FEA}" presName="childText" presStyleLbl="revTx" presStyleIdx="2" presStyleCnt="5">
        <dgm:presLayoutVars>
          <dgm:bulletEnabled val="1"/>
        </dgm:presLayoutVars>
      </dgm:prSet>
      <dgm:spPr/>
    </dgm:pt>
    <dgm:pt modelId="{FBB209DC-8D31-BC49-82DA-A5C2ADDC1038}" type="pres">
      <dgm:prSet presAssocID="{EC0D09C9-D477-8742-8EEB-A686E14B0B54}" presName="parentText" presStyleLbl="node1" presStyleIdx="3" presStyleCnt="5">
        <dgm:presLayoutVars>
          <dgm:chMax val="0"/>
          <dgm:bulletEnabled val="1"/>
        </dgm:presLayoutVars>
      </dgm:prSet>
      <dgm:spPr/>
    </dgm:pt>
    <dgm:pt modelId="{73163E4B-8803-144C-BCFE-5E6066703778}" type="pres">
      <dgm:prSet presAssocID="{EC0D09C9-D477-8742-8EEB-A686E14B0B54}" presName="childText" presStyleLbl="revTx" presStyleIdx="3" presStyleCnt="5">
        <dgm:presLayoutVars>
          <dgm:bulletEnabled val="1"/>
        </dgm:presLayoutVars>
      </dgm:prSet>
      <dgm:spPr/>
    </dgm:pt>
    <dgm:pt modelId="{DEAD14DE-9B2A-EE40-B1FD-2E9394E6219A}" type="pres">
      <dgm:prSet presAssocID="{C9D29F69-00C8-694A-AB12-B2E279120715}" presName="parentText" presStyleLbl="node1" presStyleIdx="4" presStyleCnt="5">
        <dgm:presLayoutVars>
          <dgm:chMax val="0"/>
          <dgm:bulletEnabled val="1"/>
        </dgm:presLayoutVars>
      </dgm:prSet>
      <dgm:spPr/>
    </dgm:pt>
    <dgm:pt modelId="{2EE5EE16-91C9-4B4F-B699-72E8BE6E5E07}" type="pres">
      <dgm:prSet presAssocID="{C9D29F69-00C8-694A-AB12-B2E279120715}" presName="childText" presStyleLbl="revTx" presStyleIdx="4" presStyleCnt="5">
        <dgm:presLayoutVars>
          <dgm:bulletEnabled val="1"/>
        </dgm:presLayoutVars>
      </dgm:prSet>
      <dgm:spPr/>
    </dgm:pt>
  </dgm:ptLst>
  <dgm:cxnLst>
    <dgm:cxn modelId="{4E14AF79-BCAC-F443-ABE0-1E8BA400F96E}" srcId="{EC0D09C9-D477-8742-8EEB-A686E14B0B54}" destId="{1CB5E95F-E802-934D-826A-9F77E31B8AD1}" srcOrd="0" destOrd="0" parTransId="{B982FF44-3F90-2249-BEF0-BE3980442B10}" sibTransId="{0AF930F8-B56C-7E4D-A302-DFB1A0C69A1D}"/>
    <dgm:cxn modelId="{D575F7E2-667B-F74A-95E9-4AF20289D864}" srcId="{51CC6FA5-E7A8-C440-B127-4D2C97A2E7E3}" destId="{C92F84E8-4EB2-7847-A960-B2F7FF7C9C14}" srcOrd="0" destOrd="0" parTransId="{7AEA1709-E7B6-1C46-98A6-B4A873880D7D}" sibTransId="{6922CE94-F41C-3649-BB91-0CE44E2AF339}"/>
    <dgm:cxn modelId="{F5B71D83-2F4C-47B3-A614-7C868AB5BFE8}" type="presOf" srcId="{F86640B5-68C7-E04F-89F9-227AA1A29F79}" destId="{2EE5EE16-91C9-4B4F-B699-72E8BE6E5E07}" srcOrd="0" destOrd="0" presId="urn:microsoft.com/office/officeart/2005/8/layout/vList2"/>
    <dgm:cxn modelId="{72AEEA58-2143-324A-A3C4-6C241E887230}" srcId="{25A5F09A-305F-544F-A6A2-6B07B2FBAB0B}" destId="{C9D29F69-00C8-694A-AB12-B2E279120715}" srcOrd="4" destOrd="0" parTransId="{63CD5F02-9D88-E345-B346-536C0B69C262}" sibTransId="{8AC384A7-CF5D-5945-AE97-7D6EB60CC810}"/>
    <dgm:cxn modelId="{6B1D52E0-2BCF-C844-A16D-9D2CC201D982}" srcId="{25A5F09A-305F-544F-A6A2-6B07B2FBAB0B}" destId="{7FB6D573-F6D8-9547-8FDF-660C5726F6FE}" srcOrd="0" destOrd="0" parTransId="{FC65EBAB-EA33-6449-B90D-4B866CB857E5}" sibTransId="{DC5DC885-E4ED-E740-82BE-23E79F16D7B3}"/>
    <dgm:cxn modelId="{C7AA22DA-49EA-4309-B917-EE93CE7D6041}" type="presOf" srcId="{03E75DEE-52B6-1A43-B654-B2A329068FEA}" destId="{8BDC5676-6A7E-4941-B6A1-CD53955ED67F}" srcOrd="0" destOrd="0" presId="urn:microsoft.com/office/officeart/2005/8/layout/vList2"/>
    <dgm:cxn modelId="{D27F1C24-23C9-B04C-ACE0-B16CA12509C3}" srcId="{C9D29F69-00C8-694A-AB12-B2E279120715}" destId="{F86640B5-68C7-E04F-89F9-227AA1A29F79}" srcOrd="0" destOrd="0" parTransId="{1EB8EB60-A2ED-DC43-9767-DE2144D45B8A}" sibTransId="{FEB25D58-54CB-0649-BDA1-F75800BACB04}"/>
    <dgm:cxn modelId="{D7E2EF42-0F21-3E46-BA7C-84BCA9CC287D}" srcId="{03E75DEE-52B6-1A43-B654-B2A329068FEA}" destId="{2B5427C4-11E6-4546-8E76-6B81AB5AF592}" srcOrd="0" destOrd="0" parTransId="{582AD744-0C2B-524D-94C1-6B9A85D2B07D}" sibTransId="{1141871B-4C2C-E34E-93E3-E888EC7837CA}"/>
    <dgm:cxn modelId="{A86D615A-F549-49A6-9689-49DB2CBE0DFE}" type="presOf" srcId="{EC0D09C9-D477-8742-8EEB-A686E14B0B54}" destId="{FBB209DC-8D31-BC49-82DA-A5C2ADDC1038}" srcOrd="0" destOrd="0" presId="urn:microsoft.com/office/officeart/2005/8/layout/vList2"/>
    <dgm:cxn modelId="{90BE5C51-5E2F-4A0A-973A-E2349975D991}" type="presOf" srcId="{C92F84E8-4EB2-7847-A960-B2F7FF7C9C14}" destId="{9BB96954-F3B5-B040-AB47-B7E36813396C}" srcOrd="0" destOrd="0" presId="urn:microsoft.com/office/officeart/2005/8/layout/vList2"/>
    <dgm:cxn modelId="{4B6E8B48-AD48-494E-AE0C-3D8ECE872CDC}" type="presOf" srcId="{C6A89F72-67D4-6340-9CD0-6511F7B881E8}" destId="{0C72DDE3-64C4-5549-B877-82188244D7F0}" srcOrd="0" destOrd="0" presId="urn:microsoft.com/office/officeart/2005/8/layout/vList2"/>
    <dgm:cxn modelId="{9CF15483-FE8A-409E-8E7D-F035AE34CE49}" type="presOf" srcId="{C9D29F69-00C8-694A-AB12-B2E279120715}" destId="{DEAD14DE-9B2A-EE40-B1FD-2E9394E6219A}" srcOrd="0" destOrd="0" presId="urn:microsoft.com/office/officeart/2005/8/layout/vList2"/>
    <dgm:cxn modelId="{A49E33CE-25A3-B44E-8250-60C37ED54AA2}" srcId="{25A5F09A-305F-544F-A6A2-6B07B2FBAB0B}" destId="{03E75DEE-52B6-1A43-B654-B2A329068FEA}" srcOrd="2" destOrd="0" parTransId="{3C102591-C594-AB47-806E-4EA234A49CC7}" sibTransId="{2E9CDFEF-1C91-C54A-8EBB-96C935C2FBDA}"/>
    <dgm:cxn modelId="{059D0EF0-8E9C-E742-A049-BA64D79CF500}" srcId="{25A5F09A-305F-544F-A6A2-6B07B2FBAB0B}" destId="{EC0D09C9-D477-8742-8EEB-A686E14B0B54}" srcOrd="3" destOrd="0" parTransId="{BEB7CD2E-885B-3C42-96BD-C21F2C569627}" sibTransId="{B84670EE-2B04-C84C-940F-6923749B9036}"/>
    <dgm:cxn modelId="{D9D205F6-AF6C-984A-961B-E451914BB10B}" srcId="{7FB6D573-F6D8-9547-8FDF-660C5726F6FE}" destId="{C6A89F72-67D4-6340-9CD0-6511F7B881E8}" srcOrd="0" destOrd="0" parTransId="{5061238F-CCE7-8F40-A46B-F326B124D5F0}" sibTransId="{A3850D24-374B-C74D-9404-1ACA56BCB6F8}"/>
    <dgm:cxn modelId="{CE0F6BC5-94A0-4B96-8BE9-5DB5FC80AB95}" type="presOf" srcId="{7FB6D573-F6D8-9547-8FDF-660C5726F6FE}" destId="{A786E125-4940-1F4D-A461-7B065F6B4248}" srcOrd="0" destOrd="0" presId="urn:microsoft.com/office/officeart/2005/8/layout/vList2"/>
    <dgm:cxn modelId="{13E0C84D-42A6-EC4F-B034-9C23DC2FE87D}" srcId="{25A5F09A-305F-544F-A6A2-6B07B2FBAB0B}" destId="{51CC6FA5-E7A8-C440-B127-4D2C97A2E7E3}" srcOrd="1" destOrd="0" parTransId="{949D6070-E706-3A4E-8F76-67B7DC9C4AB5}" sibTransId="{2F31C858-6DF7-B84E-84DE-3D3B2D5F87B3}"/>
    <dgm:cxn modelId="{6D4BAEDF-541E-4343-8D37-70EB83BA039F}" type="presOf" srcId="{1CB5E95F-E802-934D-826A-9F77E31B8AD1}" destId="{73163E4B-8803-144C-BCFE-5E6066703778}" srcOrd="0" destOrd="0" presId="urn:microsoft.com/office/officeart/2005/8/layout/vList2"/>
    <dgm:cxn modelId="{FEEECEEC-2CCA-4165-895C-D8F100B021A1}" type="presOf" srcId="{25A5F09A-305F-544F-A6A2-6B07B2FBAB0B}" destId="{9CA4AB48-E847-A44F-9651-6885491DF591}" srcOrd="0" destOrd="0" presId="urn:microsoft.com/office/officeart/2005/8/layout/vList2"/>
    <dgm:cxn modelId="{7AAEC440-1E81-4A6D-9F60-E216E046A5D0}" type="presOf" srcId="{2B5427C4-11E6-4546-8E76-6B81AB5AF592}" destId="{A46C8769-8135-0F49-B064-5AA5244B859B}" srcOrd="0" destOrd="0" presId="urn:microsoft.com/office/officeart/2005/8/layout/vList2"/>
    <dgm:cxn modelId="{EA531F8A-EFBC-4F5A-8A2D-58F9A2BD70A8}" type="presOf" srcId="{51CC6FA5-E7A8-C440-B127-4D2C97A2E7E3}" destId="{B4817418-C2B7-4B4E-A0D8-5B7CEB3BC85D}" srcOrd="0" destOrd="0" presId="urn:microsoft.com/office/officeart/2005/8/layout/vList2"/>
    <dgm:cxn modelId="{8FD8A2C8-E31D-418F-AAF1-F98DC0C1E4DA}" type="presParOf" srcId="{9CA4AB48-E847-A44F-9651-6885491DF591}" destId="{A786E125-4940-1F4D-A461-7B065F6B4248}" srcOrd="0" destOrd="0" presId="urn:microsoft.com/office/officeart/2005/8/layout/vList2"/>
    <dgm:cxn modelId="{9565DF1A-67B5-4258-8A70-B3C8181A47CF}" type="presParOf" srcId="{9CA4AB48-E847-A44F-9651-6885491DF591}" destId="{0C72DDE3-64C4-5549-B877-82188244D7F0}" srcOrd="1" destOrd="0" presId="urn:microsoft.com/office/officeart/2005/8/layout/vList2"/>
    <dgm:cxn modelId="{BDE793A4-9418-4CAE-8EB7-0E797B640EB9}" type="presParOf" srcId="{9CA4AB48-E847-A44F-9651-6885491DF591}" destId="{B4817418-C2B7-4B4E-A0D8-5B7CEB3BC85D}" srcOrd="2" destOrd="0" presId="urn:microsoft.com/office/officeart/2005/8/layout/vList2"/>
    <dgm:cxn modelId="{10B2C165-7142-45D9-A7AB-ADE72DF8A4E7}" type="presParOf" srcId="{9CA4AB48-E847-A44F-9651-6885491DF591}" destId="{9BB96954-F3B5-B040-AB47-B7E36813396C}" srcOrd="3" destOrd="0" presId="urn:microsoft.com/office/officeart/2005/8/layout/vList2"/>
    <dgm:cxn modelId="{E612536C-ACBA-4540-A1EF-98D58B4F250C}" type="presParOf" srcId="{9CA4AB48-E847-A44F-9651-6885491DF591}" destId="{8BDC5676-6A7E-4941-B6A1-CD53955ED67F}" srcOrd="4" destOrd="0" presId="urn:microsoft.com/office/officeart/2005/8/layout/vList2"/>
    <dgm:cxn modelId="{C4DA0194-423C-4ECD-BEF3-0393B818D176}" type="presParOf" srcId="{9CA4AB48-E847-A44F-9651-6885491DF591}" destId="{A46C8769-8135-0F49-B064-5AA5244B859B}" srcOrd="5" destOrd="0" presId="urn:microsoft.com/office/officeart/2005/8/layout/vList2"/>
    <dgm:cxn modelId="{6F7B170D-118B-4D5A-9C7E-402295A274CB}" type="presParOf" srcId="{9CA4AB48-E847-A44F-9651-6885491DF591}" destId="{FBB209DC-8D31-BC49-82DA-A5C2ADDC1038}" srcOrd="6" destOrd="0" presId="urn:microsoft.com/office/officeart/2005/8/layout/vList2"/>
    <dgm:cxn modelId="{2676117E-2EC1-4610-A173-7B4C328BE132}" type="presParOf" srcId="{9CA4AB48-E847-A44F-9651-6885491DF591}" destId="{73163E4B-8803-144C-BCFE-5E6066703778}" srcOrd="7" destOrd="0" presId="urn:microsoft.com/office/officeart/2005/8/layout/vList2"/>
    <dgm:cxn modelId="{B151D26B-6B1E-43EE-87A3-302EEF29A467}" type="presParOf" srcId="{9CA4AB48-E847-A44F-9651-6885491DF591}" destId="{DEAD14DE-9B2A-EE40-B1FD-2E9394E6219A}" srcOrd="8" destOrd="0" presId="urn:microsoft.com/office/officeart/2005/8/layout/vList2"/>
    <dgm:cxn modelId="{975868AB-CB45-44AA-9C6D-9D05B376741C}" type="presParOf" srcId="{9CA4AB48-E847-A44F-9651-6885491DF591}" destId="{2EE5EE16-91C9-4B4F-B699-72E8BE6E5E07}"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AEE69-A8B3-45A9-8C06-5315A757FC2A}" type="doc">
      <dgm:prSet loTypeId="urn:microsoft.com/office/officeart/2005/8/layout/venn1" loCatId="relationship" qsTypeId="urn:microsoft.com/office/officeart/2005/8/quickstyle/3d6" qsCatId="3D" csTypeId="urn:microsoft.com/office/officeart/2005/8/colors/accent1_2" csCatId="accent1" phldr="1"/>
      <dgm:spPr/>
    </dgm:pt>
    <dgm:pt modelId="{1C863040-F428-475E-857D-C7A23DF5E7B4}">
      <dgm:prSet phldrT="[Text]" custT="1"/>
      <dgm:spPr/>
      <dgm:t>
        <a:bodyPr/>
        <a:lstStyle/>
        <a:p>
          <a:pPr algn="ctr"/>
          <a:r>
            <a:rPr lang="en-US" sz="3200" dirty="0"/>
            <a:t>Behavioral   Health in Primary Care  Settings</a:t>
          </a:r>
        </a:p>
      </dgm:t>
    </dgm:pt>
    <dgm:pt modelId="{80718241-1CE7-4226-9B8B-18BB9104BA46}" type="parTrans" cxnId="{31E81801-FBB1-4977-BE8B-C40A59B86FA6}">
      <dgm:prSet/>
      <dgm:spPr/>
      <dgm:t>
        <a:bodyPr/>
        <a:lstStyle/>
        <a:p>
          <a:endParaRPr lang="en-US"/>
        </a:p>
      </dgm:t>
    </dgm:pt>
    <dgm:pt modelId="{5F416159-B1FD-412E-A332-F45A48187A33}" type="sibTrans" cxnId="{31E81801-FBB1-4977-BE8B-C40A59B86FA6}">
      <dgm:prSet/>
      <dgm:spPr/>
      <dgm:t>
        <a:bodyPr/>
        <a:lstStyle/>
        <a:p>
          <a:endParaRPr lang="en-US"/>
        </a:p>
      </dgm:t>
    </dgm:pt>
    <dgm:pt modelId="{C0EC60AD-469F-4B02-A141-CCE4C9DC3DA8}">
      <dgm:prSet phldrT="[Text]" custT="1"/>
      <dgm:spPr/>
      <dgm:t>
        <a:bodyPr/>
        <a:lstStyle/>
        <a:p>
          <a:pPr marL="0" indent="0"/>
          <a:r>
            <a:rPr lang="en-US" sz="3200" dirty="0"/>
            <a:t>Primary Care in Behavioral Health Settings</a:t>
          </a:r>
        </a:p>
      </dgm:t>
    </dgm:pt>
    <dgm:pt modelId="{AE2425DD-FC30-454D-8C99-7B0B2750AE29}" type="parTrans" cxnId="{242E148E-2716-41E9-BB62-747D5499C1D0}">
      <dgm:prSet/>
      <dgm:spPr/>
      <dgm:t>
        <a:bodyPr/>
        <a:lstStyle/>
        <a:p>
          <a:endParaRPr lang="en-US"/>
        </a:p>
      </dgm:t>
    </dgm:pt>
    <dgm:pt modelId="{F6D1D4E0-A16A-46EA-8DE5-0FB5201BB6E2}" type="sibTrans" cxnId="{242E148E-2716-41E9-BB62-747D5499C1D0}">
      <dgm:prSet/>
      <dgm:spPr/>
      <dgm:t>
        <a:bodyPr/>
        <a:lstStyle/>
        <a:p>
          <a:endParaRPr lang="en-US"/>
        </a:p>
      </dgm:t>
    </dgm:pt>
    <dgm:pt modelId="{9623B1C9-D7A0-4988-BEE5-941A01B17FDA}" type="pres">
      <dgm:prSet presAssocID="{0B0AEE69-A8B3-45A9-8C06-5315A757FC2A}" presName="compositeShape" presStyleCnt="0">
        <dgm:presLayoutVars>
          <dgm:chMax val="7"/>
          <dgm:dir/>
          <dgm:resizeHandles val="exact"/>
        </dgm:presLayoutVars>
      </dgm:prSet>
      <dgm:spPr/>
    </dgm:pt>
    <dgm:pt modelId="{63E0B7D2-91BE-4948-9F9C-D24702ACF945}" type="pres">
      <dgm:prSet presAssocID="{1C863040-F428-475E-857D-C7A23DF5E7B4}" presName="circ1" presStyleLbl="vennNode1" presStyleIdx="0" presStyleCnt="2" custScaleX="74771" custScaleY="69986" custLinFactNeighborX="10844" custLinFactNeighborY="-3928"/>
      <dgm:spPr/>
    </dgm:pt>
    <dgm:pt modelId="{B4AE808A-276E-4C5E-8AD7-ED9C184DB0BF}" type="pres">
      <dgm:prSet presAssocID="{1C863040-F428-475E-857D-C7A23DF5E7B4}" presName="circ1Tx" presStyleLbl="revTx" presStyleIdx="0" presStyleCnt="0">
        <dgm:presLayoutVars>
          <dgm:chMax val="0"/>
          <dgm:chPref val="0"/>
          <dgm:bulletEnabled val="1"/>
        </dgm:presLayoutVars>
      </dgm:prSet>
      <dgm:spPr/>
    </dgm:pt>
    <dgm:pt modelId="{007A0EF7-3F0E-475E-969E-B2D37100072D}" type="pres">
      <dgm:prSet presAssocID="{C0EC60AD-469F-4B02-A141-CCE4C9DC3DA8}" presName="circ2" presStyleLbl="vennNode1" presStyleIdx="1" presStyleCnt="2" custScaleX="77232" custScaleY="66706" custLinFactNeighborX="3249" custLinFactNeighborY="-5445"/>
      <dgm:spPr/>
    </dgm:pt>
    <dgm:pt modelId="{C161118B-93AF-4F14-AD1F-6A89990F52BE}" type="pres">
      <dgm:prSet presAssocID="{C0EC60AD-469F-4B02-A141-CCE4C9DC3DA8}" presName="circ2Tx" presStyleLbl="revTx" presStyleIdx="0" presStyleCnt="0">
        <dgm:presLayoutVars>
          <dgm:chMax val="0"/>
          <dgm:chPref val="0"/>
          <dgm:bulletEnabled val="1"/>
        </dgm:presLayoutVars>
      </dgm:prSet>
      <dgm:spPr/>
    </dgm:pt>
  </dgm:ptLst>
  <dgm:cxnLst>
    <dgm:cxn modelId="{242E148E-2716-41E9-BB62-747D5499C1D0}" srcId="{0B0AEE69-A8B3-45A9-8C06-5315A757FC2A}" destId="{C0EC60AD-469F-4B02-A141-CCE4C9DC3DA8}" srcOrd="1" destOrd="0" parTransId="{AE2425DD-FC30-454D-8C99-7B0B2750AE29}" sibTransId="{F6D1D4E0-A16A-46EA-8DE5-0FB5201BB6E2}"/>
    <dgm:cxn modelId="{34BC8186-2806-4B62-A43A-0EDD33607995}" type="presOf" srcId="{1C863040-F428-475E-857D-C7A23DF5E7B4}" destId="{63E0B7D2-91BE-4948-9F9C-D24702ACF945}" srcOrd="0" destOrd="0" presId="urn:microsoft.com/office/officeart/2005/8/layout/venn1"/>
    <dgm:cxn modelId="{31E81801-FBB1-4977-BE8B-C40A59B86FA6}" srcId="{0B0AEE69-A8B3-45A9-8C06-5315A757FC2A}" destId="{1C863040-F428-475E-857D-C7A23DF5E7B4}" srcOrd="0" destOrd="0" parTransId="{80718241-1CE7-4226-9B8B-18BB9104BA46}" sibTransId="{5F416159-B1FD-412E-A332-F45A48187A33}"/>
    <dgm:cxn modelId="{ABA26F80-F1EF-495F-9DE2-27E2BB2C8146}" type="presOf" srcId="{1C863040-F428-475E-857D-C7A23DF5E7B4}" destId="{B4AE808A-276E-4C5E-8AD7-ED9C184DB0BF}" srcOrd="1" destOrd="0" presId="urn:microsoft.com/office/officeart/2005/8/layout/venn1"/>
    <dgm:cxn modelId="{6BA98802-6511-43AD-A653-BC7530CC4259}" type="presOf" srcId="{C0EC60AD-469F-4B02-A141-CCE4C9DC3DA8}" destId="{007A0EF7-3F0E-475E-969E-B2D37100072D}" srcOrd="0" destOrd="0" presId="urn:microsoft.com/office/officeart/2005/8/layout/venn1"/>
    <dgm:cxn modelId="{0A6DFCE2-FEBD-40C9-8E5F-46AE5B395FC9}" type="presOf" srcId="{C0EC60AD-469F-4B02-A141-CCE4C9DC3DA8}" destId="{C161118B-93AF-4F14-AD1F-6A89990F52BE}" srcOrd="1" destOrd="0" presId="urn:microsoft.com/office/officeart/2005/8/layout/venn1"/>
    <dgm:cxn modelId="{D565734C-B52D-44CE-B4BC-F05B82A6E405}" type="presOf" srcId="{0B0AEE69-A8B3-45A9-8C06-5315A757FC2A}" destId="{9623B1C9-D7A0-4988-BEE5-941A01B17FDA}" srcOrd="0" destOrd="0" presId="urn:microsoft.com/office/officeart/2005/8/layout/venn1"/>
    <dgm:cxn modelId="{E5262303-E5FF-47EF-B524-893FFAD6FD06}" type="presParOf" srcId="{9623B1C9-D7A0-4988-BEE5-941A01B17FDA}" destId="{63E0B7D2-91BE-4948-9F9C-D24702ACF945}" srcOrd="0" destOrd="0" presId="urn:microsoft.com/office/officeart/2005/8/layout/venn1"/>
    <dgm:cxn modelId="{E7EA9985-0000-48CC-AD8E-E36D6FC09545}" type="presParOf" srcId="{9623B1C9-D7A0-4988-BEE5-941A01B17FDA}" destId="{B4AE808A-276E-4C5E-8AD7-ED9C184DB0BF}" srcOrd="1" destOrd="0" presId="urn:microsoft.com/office/officeart/2005/8/layout/venn1"/>
    <dgm:cxn modelId="{51ECB20E-F2DF-4FFC-B00D-332EF96EFAB7}" type="presParOf" srcId="{9623B1C9-D7A0-4988-BEE5-941A01B17FDA}" destId="{007A0EF7-3F0E-475E-969E-B2D37100072D}" srcOrd="2" destOrd="0" presId="urn:microsoft.com/office/officeart/2005/8/layout/venn1"/>
    <dgm:cxn modelId="{04F30818-9059-42D2-91C3-B55AD299D70A}" type="presParOf" srcId="{9623B1C9-D7A0-4988-BEE5-941A01B17FDA}" destId="{C161118B-93AF-4F14-AD1F-6A89990F52B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FFBF22-00C6-4BBA-AF6A-6FC1D5CB0C57}" type="doc">
      <dgm:prSet loTypeId="urn:microsoft.com/office/officeart/2005/8/layout/hProcess9" loCatId="process" qsTypeId="urn:microsoft.com/office/officeart/2005/8/quickstyle/simple1" qsCatId="simple" csTypeId="urn:microsoft.com/office/officeart/2005/8/colors/accent1_2" csCatId="accent1" phldr="1"/>
      <dgm:spPr/>
    </dgm:pt>
    <dgm:pt modelId="{DEB2F93B-C3E8-4816-AE5B-64EEABB9A139}">
      <dgm:prSet phldrT="[Text]"/>
      <dgm:spPr>
        <a:solidFill>
          <a:srgbClr val="990000"/>
        </a:solidFill>
      </dgm:spPr>
      <dgm:t>
        <a:bodyPr/>
        <a:lstStyle/>
        <a:p>
          <a:r>
            <a:rPr lang="en-US" b="1" dirty="0">
              <a:solidFill>
                <a:schemeClr val="bg1"/>
              </a:solidFill>
            </a:rPr>
            <a:t>COORDINATION</a:t>
          </a:r>
        </a:p>
        <a:p>
          <a:r>
            <a:rPr lang="en-US" dirty="0"/>
            <a:t>We discuss patients, exchange information if needed</a:t>
          </a:r>
        </a:p>
        <a:p>
          <a:r>
            <a:rPr lang="en-US" dirty="0"/>
            <a:t>Collaboration from a distance</a:t>
          </a:r>
        </a:p>
      </dgm:t>
    </dgm:pt>
    <dgm:pt modelId="{A08DB1FD-6C46-4F22-AD90-1BB84C58A80B}" type="parTrans" cxnId="{F7CD08B6-E0A0-438E-8C79-98429487946C}">
      <dgm:prSet/>
      <dgm:spPr/>
      <dgm:t>
        <a:bodyPr/>
        <a:lstStyle/>
        <a:p>
          <a:endParaRPr lang="en-US"/>
        </a:p>
      </dgm:t>
    </dgm:pt>
    <dgm:pt modelId="{7741772C-D133-4704-B97C-EFA738E32FAA}" type="sibTrans" cxnId="{F7CD08B6-E0A0-438E-8C79-98429487946C}">
      <dgm:prSet/>
      <dgm:spPr/>
      <dgm:t>
        <a:bodyPr/>
        <a:lstStyle/>
        <a:p>
          <a:endParaRPr lang="en-US"/>
        </a:p>
      </dgm:t>
    </dgm:pt>
    <dgm:pt modelId="{08F4F262-AE5C-43E2-8962-BE9C200A85AA}">
      <dgm:prSet phldrT="[Text]"/>
      <dgm:spPr>
        <a:solidFill>
          <a:srgbClr val="990000"/>
        </a:solidFill>
      </dgm:spPr>
      <dgm:t>
        <a:bodyPr/>
        <a:lstStyle/>
        <a:p>
          <a:r>
            <a:rPr lang="en-US" b="1" dirty="0">
              <a:solidFill>
                <a:schemeClr val="bg1"/>
              </a:solidFill>
            </a:rPr>
            <a:t>CO-LOCATION</a:t>
          </a:r>
        </a:p>
        <a:p>
          <a:r>
            <a:rPr lang="en-US" dirty="0"/>
            <a:t>We are in the same facility, may share some functions/staffing, discuss patients </a:t>
          </a:r>
        </a:p>
        <a:p>
          <a:endParaRPr lang="en-US" dirty="0"/>
        </a:p>
      </dgm:t>
    </dgm:pt>
    <dgm:pt modelId="{58A1B5B9-A866-43FB-B95F-B78EF9B0F4F6}" type="parTrans" cxnId="{A85AE283-F347-4CC6-AAEC-2CAA7A105930}">
      <dgm:prSet/>
      <dgm:spPr/>
      <dgm:t>
        <a:bodyPr/>
        <a:lstStyle/>
        <a:p>
          <a:endParaRPr lang="en-US"/>
        </a:p>
      </dgm:t>
    </dgm:pt>
    <dgm:pt modelId="{BF516FDB-5C4B-47B7-A25D-778E468F0A42}" type="sibTrans" cxnId="{A85AE283-F347-4CC6-AAEC-2CAA7A105930}">
      <dgm:prSet/>
      <dgm:spPr/>
      <dgm:t>
        <a:bodyPr/>
        <a:lstStyle/>
        <a:p>
          <a:endParaRPr lang="en-US"/>
        </a:p>
      </dgm:t>
    </dgm:pt>
    <dgm:pt modelId="{34AEA188-D166-4E9E-9170-689549EAD5AF}">
      <dgm:prSet phldrT="[Text]"/>
      <dgm:spPr>
        <a:solidFill>
          <a:srgbClr val="990000"/>
        </a:solidFill>
      </dgm:spPr>
      <dgm:t>
        <a:bodyPr/>
        <a:lstStyle/>
        <a:p>
          <a:r>
            <a:rPr lang="en-US" b="1" dirty="0">
              <a:solidFill>
                <a:schemeClr val="bg1"/>
              </a:solidFill>
            </a:rPr>
            <a:t>INTEGRATION</a:t>
          </a:r>
        </a:p>
        <a:p>
          <a:r>
            <a:rPr lang="en-US" dirty="0"/>
            <a:t>System–wide transformation, merged practice, frequent communication as a team</a:t>
          </a:r>
        </a:p>
      </dgm:t>
    </dgm:pt>
    <dgm:pt modelId="{875CDC36-E14B-452A-969B-8F346027BCD0}" type="parTrans" cxnId="{5FC9602B-238B-44FC-B5DC-EE559A544E5B}">
      <dgm:prSet/>
      <dgm:spPr/>
      <dgm:t>
        <a:bodyPr/>
        <a:lstStyle/>
        <a:p>
          <a:endParaRPr lang="en-US"/>
        </a:p>
      </dgm:t>
    </dgm:pt>
    <dgm:pt modelId="{FBB35CA8-01D7-49D6-B43B-110F95C7E09C}" type="sibTrans" cxnId="{5FC9602B-238B-44FC-B5DC-EE559A544E5B}">
      <dgm:prSet/>
      <dgm:spPr/>
      <dgm:t>
        <a:bodyPr/>
        <a:lstStyle/>
        <a:p>
          <a:endParaRPr lang="en-US"/>
        </a:p>
      </dgm:t>
    </dgm:pt>
    <dgm:pt modelId="{8E98FCA0-E9BC-43C3-BE59-9B2B51017CDC}" type="pres">
      <dgm:prSet presAssocID="{C8FFBF22-00C6-4BBA-AF6A-6FC1D5CB0C57}" presName="CompostProcess" presStyleCnt="0">
        <dgm:presLayoutVars>
          <dgm:dir/>
          <dgm:resizeHandles val="exact"/>
        </dgm:presLayoutVars>
      </dgm:prSet>
      <dgm:spPr/>
    </dgm:pt>
    <dgm:pt modelId="{6E83D992-DFC3-4137-BEA9-1152C4E765FB}" type="pres">
      <dgm:prSet presAssocID="{C8FFBF22-00C6-4BBA-AF6A-6FC1D5CB0C57}" presName="arrow" presStyleLbl="bgShp" presStyleIdx="0" presStyleCnt="1" custScaleY="90661" custLinFactNeighborX="-2696" custLinFactNeighborY="-1399"/>
      <dgm:spPr>
        <a:solidFill>
          <a:srgbClr val="E4B94E"/>
        </a:solidFill>
      </dgm:spPr>
    </dgm:pt>
    <dgm:pt modelId="{A1AC0496-95ED-4E60-940A-AA4B22566545}" type="pres">
      <dgm:prSet presAssocID="{C8FFBF22-00C6-4BBA-AF6A-6FC1D5CB0C57}" presName="linearProcess" presStyleCnt="0"/>
      <dgm:spPr/>
    </dgm:pt>
    <dgm:pt modelId="{EFD28910-5AE4-470A-9CDC-25A46E82937F}" type="pres">
      <dgm:prSet presAssocID="{DEB2F93B-C3E8-4816-AE5B-64EEABB9A139}" presName="textNode" presStyleLbl="node1" presStyleIdx="0" presStyleCnt="3" custScaleY="123551">
        <dgm:presLayoutVars>
          <dgm:bulletEnabled val="1"/>
        </dgm:presLayoutVars>
      </dgm:prSet>
      <dgm:spPr/>
    </dgm:pt>
    <dgm:pt modelId="{B20FDD78-4E50-4D02-8A64-4EFB4C77C0CE}" type="pres">
      <dgm:prSet presAssocID="{7741772C-D133-4704-B97C-EFA738E32FAA}" presName="sibTrans" presStyleCnt="0"/>
      <dgm:spPr/>
    </dgm:pt>
    <dgm:pt modelId="{CBC1CA6F-E837-4274-8559-9F67982CB22F}" type="pres">
      <dgm:prSet presAssocID="{08F4F262-AE5C-43E2-8962-BE9C200A85AA}" presName="textNode" presStyleLbl="node1" presStyleIdx="1" presStyleCnt="3" custScaleY="123551">
        <dgm:presLayoutVars>
          <dgm:bulletEnabled val="1"/>
        </dgm:presLayoutVars>
      </dgm:prSet>
      <dgm:spPr/>
    </dgm:pt>
    <dgm:pt modelId="{CC1FAFCE-1860-456D-97E3-DA146F67300E}" type="pres">
      <dgm:prSet presAssocID="{BF516FDB-5C4B-47B7-A25D-778E468F0A42}" presName="sibTrans" presStyleCnt="0"/>
      <dgm:spPr/>
    </dgm:pt>
    <dgm:pt modelId="{7448819E-5FE9-4B25-906E-3E0B1A8FF628}" type="pres">
      <dgm:prSet presAssocID="{34AEA188-D166-4E9E-9170-689549EAD5AF}" presName="textNode" presStyleLbl="node1" presStyleIdx="2" presStyleCnt="3" custScaleY="123551">
        <dgm:presLayoutVars>
          <dgm:bulletEnabled val="1"/>
        </dgm:presLayoutVars>
      </dgm:prSet>
      <dgm:spPr/>
    </dgm:pt>
  </dgm:ptLst>
  <dgm:cxnLst>
    <dgm:cxn modelId="{A85AE283-F347-4CC6-AAEC-2CAA7A105930}" srcId="{C8FFBF22-00C6-4BBA-AF6A-6FC1D5CB0C57}" destId="{08F4F262-AE5C-43E2-8962-BE9C200A85AA}" srcOrd="1" destOrd="0" parTransId="{58A1B5B9-A866-43FB-B95F-B78EF9B0F4F6}" sibTransId="{BF516FDB-5C4B-47B7-A25D-778E468F0A42}"/>
    <dgm:cxn modelId="{2ECD914C-4505-4E5C-99C9-38E84084B243}" type="presOf" srcId="{08F4F262-AE5C-43E2-8962-BE9C200A85AA}" destId="{CBC1CA6F-E837-4274-8559-9F67982CB22F}" srcOrd="0" destOrd="0" presId="urn:microsoft.com/office/officeart/2005/8/layout/hProcess9"/>
    <dgm:cxn modelId="{52F7A353-A641-4C14-A1C7-8C5E601C883A}" type="presOf" srcId="{34AEA188-D166-4E9E-9170-689549EAD5AF}" destId="{7448819E-5FE9-4B25-906E-3E0B1A8FF628}" srcOrd="0" destOrd="0" presId="urn:microsoft.com/office/officeart/2005/8/layout/hProcess9"/>
    <dgm:cxn modelId="{A587ACAE-52E4-4C41-BC93-56CA6A6C0062}" type="presOf" srcId="{C8FFBF22-00C6-4BBA-AF6A-6FC1D5CB0C57}" destId="{8E98FCA0-E9BC-43C3-BE59-9B2B51017CDC}" srcOrd="0" destOrd="0" presId="urn:microsoft.com/office/officeart/2005/8/layout/hProcess9"/>
    <dgm:cxn modelId="{53BDF100-0324-41B2-9C4E-17A8EE44955F}" type="presOf" srcId="{DEB2F93B-C3E8-4816-AE5B-64EEABB9A139}" destId="{EFD28910-5AE4-470A-9CDC-25A46E82937F}" srcOrd="0" destOrd="0" presId="urn:microsoft.com/office/officeart/2005/8/layout/hProcess9"/>
    <dgm:cxn modelId="{5FC9602B-238B-44FC-B5DC-EE559A544E5B}" srcId="{C8FFBF22-00C6-4BBA-AF6A-6FC1D5CB0C57}" destId="{34AEA188-D166-4E9E-9170-689549EAD5AF}" srcOrd="2" destOrd="0" parTransId="{875CDC36-E14B-452A-969B-8F346027BCD0}" sibTransId="{FBB35CA8-01D7-49D6-B43B-110F95C7E09C}"/>
    <dgm:cxn modelId="{F7CD08B6-E0A0-438E-8C79-98429487946C}" srcId="{C8FFBF22-00C6-4BBA-AF6A-6FC1D5CB0C57}" destId="{DEB2F93B-C3E8-4816-AE5B-64EEABB9A139}" srcOrd="0" destOrd="0" parTransId="{A08DB1FD-6C46-4F22-AD90-1BB84C58A80B}" sibTransId="{7741772C-D133-4704-B97C-EFA738E32FAA}"/>
    <dgm:cxn modelId="{40CCDB7D-BFF2-471E-8FBF-A09840ECDFE5}" type="presParOf" srcId="{8E98FCA0-E9BC-43C3-BE59-9B2B51017CDC}" destId="{6E83D992-DFC3-4137-BEA9-1152C4E765FB}" srcOrd="0" destOrd="0" presId="urn:microsoft.com/office/officeart/2005/8/layout/hProcess9"/>
    <dgm:cxn modelId="{B3BA61D0-B6D2-4C0A-82CA-2DF3C34B6D38}" type="presParOf" srcId="{8E98FCA0-E9BC-43C3-BE59-9B2B51017CDC}" destId="{A1AC0496-95ED-4E60-940A-AA4B22566545}" srcOrd="1" destOrd="0" presId="urn:microsoft.com/office/officeart/2005/8/layout/hProcess9"/>
    <dgm:cxn modelId="{9F90DE45-711E-4100-B95A-27407A11EF7E}" type="presParOf" srcId="{A1AC0496-95ED-4E60-940A-AA4B22566545}" destId="{EFD28910-5AE4-470A-9CDC-25A46E82937F}" srcOrd="0" destOrd="0" presId="urn:microsoft.com/office/officeart/2005/8/layout/hProcess9"/>
    <dgm:cxn modelId="{26C6E4EA-87E7-4574-88EC-BD1547ADF588}" type="presParOf" srcId="{A1AC0496-95ED-4E60-940A-AA4B22566545}" destId="{B20FDD78-4E50-4D02-8A64-4EFB4C77C0CE}" srcOrd="1" destOrd="0" presId="urn:microsoft.com/office/officeart/2005/8/layout/hProcess9"/>
    <dgm:cxn modelId="{4E5F09BA-8498-42C4-9073-AF01CD733D6E}" type="presParOf" srcId="{A1AC0496-95ED-4E60-940A-AA4B22566545}" destId="{CBC1CA6F-E837-4274-8559-9F67982CB22F}" srcOrd="2" destOrd="0" presId="urn:microsoft.com/office/officeart/2005/8/layout/hProcess9"/>
    <dgm:cxn modelId="{D046F50C-2065-458C-A8E9-9374BAFC0EAB}" type="presParOf" srcId="{A1AC0496-95ED-4E60-940A-AA4B22566545}" destId="{CC1FAFCE-1860-456D-97E3-DA146F67300E}" srcOrd="3" destOrd="0" presId="urn:microsoft.com/office/officeart/2005/8/layout/hProcess9"/>
    <dgm:cxn modelId="{1376CF99-BF29-4147-A1CC-F0FB5F77BAAB}" type="presParOf" srcId="{A1AC0496-95ED-4E60-940A-AA4B22566545}" destId="{7448819E-5FE9-4B25-906E-3E0B1A8FF62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A5F09A-305F-544F-A6A2-6B07B2FBAB0B}"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7FB6D573-F6D8-9547-8FDF-660C5726F6FE}">
      <dgm:prSet phldrT="[Text]"/>
      <dgm:spPr>
        <a:solidFill>
          <a:schemeClr val="tx2">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Patient-Centered Care Teams</a:t>
          </a:r>
        </a:p>
      </dgm:t>
    </dgm:pt>
    <dgm:pt modelId="{FC65EBAB-EA33-6449-B90D-4B866CB857E5}" type="parTrans" cxnId="{6B1D52E0-2BCF-C844-A16D-9D2CC201D982}">
      <dgm:prSet/>
      <dgm:spPr/>
      <dgm:t>
        <a:bodyPr/>
        <a:lstStyle/>
        <a:p>
          <a:endParaRPr lang="en-US"/>
        </a:p>
      </dgm:t>
    </dgm:pt>
    <dgm:pt modelId="{DC5DC885-E4ED-E740-82BE-23E79F16D7B3}" type="sibTrans" cxnId="{6B1D52E0-2BCF-C844-A16D-9D2CC201D982}">
      <dgm:prSet/>
      <dgm:spPr/>
      <dgm:t>
        <a:bodyPr/>
        <a:lstStyle/>
        <a:p>
          <a:endParaRPr lang="en-US"/>
        </a:p>
      </dgm:t>
    </dgm:pt>
    <dgm:pt modelId="{C6A89F72-67D4-6340-9CD0-6511F7B881E8}">
      <dgm:prSet phldrT="[Text]"/>
      <dgm:spPr/>
      <dgm:t>
        <a:bodyPr/>
        <a:lstStyle/>
        <a:p>
          <a:r>
            <a:rPr lang="en-US" u="none" dirty="0"/>
            <a:t>Team-based care: effective collaboration </a:t>
          </a:r>
          <a:r>
            <a:rPr lang="en-US" dirty="0"/>
            <a:t>between PCPs and behavioral health providers.</a:t>
          </a:r>
        </a:p>
      </dgm:t>
    </dgm:pt>
    <dgm:pt modelId="{5061238F-CCE7-8F40-A46B-F326B124D5F0}" type="parTrans" cxnId="{D9D205F6-AF6C-984A-961B-E451914BB10B}">
      <dgm:prSet/>
      <dgm:spPr/>
      <dgm:t>
        <a:bodyPr/>
        <a:lstStyle/>
        <a:p>
          <a:endParaRPr lang="en-US"/>
        </a:p>
      </dgm:t>
    </dgm:pt>
    <dgm:pt modelId="{A3850D24-374B-C74D-9404-1ACA56BCB6F8}" type="sibTrans" cxnId="{D9D205F6-AF6C-984A-961B-E451914BB10B}">
      <dgm:prSet/>
      <dgm:spPr/>
      <dgm:t>
        <a:bodyPr/>
        <a:lstStyle/>
        <a:p>
          <a:endParaRPr lang="en-US"/>
        </a:p>
      </dgm:t>
    </dgm:pt>
    <dgm:pt modelId="{03E75DEE-52B6-1A43-B654-B2A329068FEA}">
      <dgm:prSet phldrT="[Text]"/>
      <dgm:spPr>
        <a:solidFill>
          <a:schemeClr val="tx2">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Measurement-Based Treatment to Target</a:t>
          </a:r>
        </a:p>
      </dgm:t>
    </dgm:pt>
    <dgm:pt modelId="{3C102591-C594-AB47-806E-4EA234A49CC7}" type="parTrans" cxnId="{A49E33CE-25A3-B44E-8250-60C37ED54AA2}">
      <dgm:prSet/>
      <dgm:spPr/>
      <dgm:t>
        <a:bodyPr/>
        <a:lstStyle/>
        <a:p>
          <a:endParaRPr lang="en-US"/>
        </a:p>
      </dgm:t>
    </dgm:pt>
    <dgm:pt modelId="{2E9CDFEF-1C91-C54A-8EBB-96C935C2FBDA}" type="sibTrans" cxnId="{A49E33CE-25A3-B44E-8250-60C37ED54AA2}">
      <dgm:prSet/>
      <dgm:spPr/>
      <dgm:t>
        <a:bodyPr/>
        <a:lstStyle/>
        <a:p>
          <a:endParaRPr lang="en-US"/>
        </a:p>
      </dgm:t>
    </dgm:pt>
    <dgm:pt modelId="{51CC6FA5-E7A8-C440-B127-4D2C97A2E7E3}">
      <dgm:prSet phldrT="[Text]"/>
      <dgm:spPr>
        <a:solidFill>
          <a:schemeClr val="tx2">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Population-Based Care</a:t>
          </a:r>
          <a:endParaRPr lang="en-US" dirty="0"/>
        </a:p>
      </dgm:t>
    </dgm:pt>
    <dgm:pt modelId="{949D6070-E706-3A4E-8F76-67B7DC9C4AB5}" type="parTrans" cxnId="{13E0C84D-42A6-EC4F-B034-9C23DC2FE87D}">
      <dgm:prSet/>
      <dgm:spPr/>
      <dgm:t>
        <a:bodyPr/>
        <a:lstStyle/>
        <a:p>
          <a:endParaRPr lang="en-US"/>
        </a:p>
      </dgm:t>
    </dgm:pt>
    <dgm:pt modelId="{2F31C858-6DF7-B84E-84DE-3D3B2D5F87B3}" type="sibTrans" cxnId="{13E0C84D-42A6-EC4F-B034-9C23DC2FE87D}">
      <dgm:prSet/>
      <dgm:spPr/>
      <dgm:t>
        <a:bodyPr/>
        <a:lstStyle/>
        <a:p>
          <a:endParaRPr lang="en-US"/>
        </a:p>
      </dgm:t>
    </dgm:pt>
    <dgm:pt modelId="{C92F84E8-4EB2-7847-A960-B2F7FF7C9C14}">
      <dgm:prSet phldrT="[Text]"/>
      <dgm:spPr/>
      <dgm:t>
        <a:bodyPr/>
        <a:lstStyle/>
        <a:p>
          <a:r>
            <a:rPr lang="en-US" dirty="0"/>
            <a:t>Behavioral health patients tracked in a registry: no one “falls through the cracks.”</a:t>
          </a:r>
        </a:p>
      </dgm:t>
    </dgm:pt>
    <dgm:pt modelId="{7AEA1709-E7B6-1C46-98A6-B4A873880D7D}" type="parTrans" cxnId="{D575F7E2-667B-F74A-95E9-4AF20289D864}">
      <dgm:prSet/>
      <dgm:spPr/>
      <dgm:t>
        <a:bodyPr/>
        <a:lstStyle/>
        <a:p>
          <a:endParaRPr lang="en-US"/>
        </a:p>
      </dgm:t>
    </dgm:pt>
    <dgm:pt modelId="{6922CE94-F41C-3649-BB91-0CE44E2AF339}" type="sibTrans" cxnId="{D575F7E2-667B-F74A-95E9-4AF20289D864}">
      <dgm:prSet/>
      <dgm:spPr/>
      <dgm:t>
        <a:bodyPr/>
        <a:lstStyle/>
        <a:p>
          <a:endParaRPr lang="en-US"/>
        </a:p>
      </dgm:t>
    </dgm:pt>
    <dgm:pt modelId="{2B5427C4-11E6-4546-8E76-6B81AB5AF592}">
      <dgm:prSet phldrT="[Text]"/>
      <dgm:spPr/>
      <dgm:t>
        <a:bodyPr/>
        <a:lstStyle/>
        <a:p>
          <a:r>
            <a:rPr lang="en-US" dirty="0"/>
            <a:t>Measurable treatment goals clearly defined and tracked for each patient.</a:t>
          </a:r>
        </a:p>
      </dgm:t>
    </dgm:pt>
    <dgm:pt modelId="{582AD744-0C2B-524D-94C1-6B9A85D2B07D}" type="parTrans" cxnId="{D7E2EF42-0F21-3E46-BA7C-84BCA9CC287D}">
      <dgm:prSet/>
      <dgm:spPr/>
      <dgm:t>
        <a:bodyPr/>
        <a:lstStyle/>
        <a:p>
          <a:endParaRPr lang="en-US"/>
        </a:p>
      </dgm:t>
    </dgm:pt>
    <dgm:pt modelId="{1141871B-4C2C-E34E-93E3-E888EC7837CA}" type="sibTrans" cxnId="{D7E2EF42-0F21-3E46-BA7C-84BCA9CC287D}">
      <dgm:prSet/>
      <dgm:spPr/>
      <dgm:t>
        <a:bodyPr/>
        <a:lstStyle/>
        <a:p>
          <a:endParaRPr lang="en-US"/>
        </a:p>
      </dgm:t>
    </dgm:pt>
    <dgm:pt modelId="{1CB5E95F-E802-934D-826A-9F77E31B8AD1}">
      <dgm:prSet phldrT="[Text]"/>
      <dgm:spPr/>
      <dgm:t>
        <a:bodyPr/>
        <a:lstStyle/>
        <a:p>
          <a:r>
            <a:rPr lang="en-US" dirty="0"/>
            <a:t>Treatments are evidence-based.					 </a:t>
          </a:r>
        </a:p>
      </dgm:t>
    </dgm:pt>
    <dgm:pt modelId="{B982FF44-3F90-2249-BEF0-BE3980442B10}" type="parTrans" cxnId="{4E14AF79-BCAC-F443-ABE0-1E8BA400F96E}">
      <dgm:prSet/>
      <dgm:spPr/>
      <dgm:t>
        <a:bodyPr/>
        <a:lstStyle/>
        <a:p>
          <a:endParaRPr lang="en-US"/>
        </a:p>
      </dgm:t>
    </dgm:pt>
    <dgm:pt modelId="{0AF930F8-B56C-7E4D-A302-DFB1A0C69A1D}" type="sibTrans" cxnId="{4E14AF79-BCAC-F443-ABE0-1E8BA400F96E}">
      <dgm:prSet/>
      <dgm:spPr/>
      <dgm:t>
        <a:bodyPr/>
        <a:lstStyle/>
        <a:p>
          <a:endParaRPr lang="en-US"/>
        </a:p>
      </dgm:t>
    </dgm:pt>
    <dgm:pt modelId="{D7A8589C-B0B4-453B-BCE0-4591CB3EAD5B}">
      <dgm:prSet phldrT="[Text]"/>
      <dgm:spPr/>
      <dgm:t>
        <a:bodyPr/>
        <a:lstStyle/>
        <a:p>
          <a:r>
            <a:rPr lang="en-US" dirty="0"/>
            <a:t>Treatments are actively changed until the clinical goals are achieved.</a:t>
          </a:r>
        </a:p>
      </dgm:t>
    </dgm:pt>
    <dgm:pt modelId="{DDB32051-456F-42FC-B4C3-8BE66A160C21}" type="parTrans" cxnId="{06A9B060-AA4B-430D-BBCE-761648195C2D}">
      <dgm:prSet/>
      <dgm:spPr/>
      <dgm:t>
        <a:bodyPr/>
        <a:lstStyle/>
        <a:p>
          <a:endParaRPr lang="en-US"/>
        </a:p>
      </dgm:t>
    </dgm:pt>
    <dgm:pt modelId="{7FE059C0-04FA-4578-84CD-EB348D4EA82B}" type="sibTrans" cxnId="{06A9B060-AA4B-430D-BBCE-761648195C2D}">
      <dgm:prSet/>
      <dgm:spPr/>
      <dgm:t>
        <a:bodyPr/>
        <a:lstStyle/>
        <a:p>
          <a:endParaRPr lang="en-US"/>
        </a:p>
      </dgm:t>
    </dgm:pt>
    <dgm:pt modelId="{5F654369-38C4-40AC-AC2E-AEFA582DBA76}">
      <dgm:prSet phldrT="[Text]"/>
      <dgm:spPr/>
      <dgm:t>
        <a:bodyPr/>
        <a:lstStyle/>
        <a:p>
          <a:r>
            <a:rPr lang="en-US" dirty="0"/>
            <a:t>Nurses, social workers, psychologists, psychiatrists, licensed counselors, pharmacists, and medical assistants can all play an important role. </a:t>
          </a:r>
          <a:endParaRPr lang="en-US" b="1" i="1" dirty="0"/>
        </a:p>
      </dgm:t>
    </dgm:pt>
    <dgm:pt modelId="{EABE619E-61DC-452C-A9BB-075BDE574ABC}" type="parTrans" cxnId="{9625ACB4-5444-42B3-8B30-BEEAAEB12649}">
      <dgm:prSet/>
      <dgm:spPr/>
      <dgm:t>
        <a:bodyPr/>
        <a:lstStyle/>
        <a:p>
          <a:endParaRPr lang="en-US"/>
        </a:p>
      </dgm:t>
    </dgm:pt>
    <dgm:pt modelId="{CABD90E5-3EAA-4A48-A187-6979898969BF}" type="sibTrans" cxnId="{9625ACB4-5444-42B3-8B30-BEEAAEB12649}">
      <dgm:prSet/>
      <dgm:spPr/>
      <dgm:t>
        <a:bodyPr/>
        <a:lstStyle/>
        <a:p>
          <a:endParaRPr lang="en-US"/>
        </a:p>
      </dgm:t>
    </dgm:pt>
    <dgm:pt modelId="{EC0D09C9-D477-8742-8EEB-A686E14B0B54}">
      <dgm:prSet phldrT="[Text]"/>
      <dgm:spPr>
        <a:solidFill>
          <a:schemeClr val="tx2">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Evidence-Based Care</a:t>
          </a:r>
          <a:endParaRPr lang="en-US" dirty="0"/>
        </a:p>
      </dgm:t>
    </dgm:pt>
    <dgm:pt modelId="{B84670EE-2B04-C84C-940F-6923749B9036}" type="sibTrans" cxnId="{059D0EF0-8E9C-E742-A049-BA64D79CF500}">
      <dgm:prSet/>
      <dgm:spPr/>
      <dgm:t>
        <a:bodyPr/>
        <a:lstStyle/>
        <a:p>
          <a:endParaRPr lang="en-US"/>
        </a:p>
      </dgm:t>
    </dgm:pt>
    <dgm:pt modelId="{BEB7CD2E-885B-3C42-96BD-C21F2C569627}" type="parTrans" cxnId="{059D0EF0-8E9C-E742-A049-BA64D79CF500}">
      <dgm:prSet/>
      <dgm:spPr/>
      <dgm:t>
        <a:bodyPr/>
        <a:lstStyle/>
        <a:p>
          <a:endParaRPr lang="en-US"/>
        </a:p>
      </dgm:t>
    </dgm:pt>
    <dgm:pt modelId="{9CA4AB48-E847-A44F-9651-6885491DF591}" type="pres">
      <dgm:prSet presAssocID="{25A5F09A-305F-544F-A6A2-6B07B2FBAB0B}" presName="linear" presStyleCnt="0">
        <dgm:presLayoutVars>
          <dgm:animLvl val="lvl"/>
          <dgm:resizeHandles val="exact"/>
        </dgm:presLayoutVars>
      </dgm:prSet>
      <dgm:spPr/>
    </dgm:pt>
    <dgm:pt modelId="{A786E125-4940-1F4D-A461-7B065F6B4248}" type="pres">
      <dgm:prSet presAssocID="{7FB6D573-F6D8-9547-8FDF-660C5726F6FE}" presName="parentText" presStyleLbl="node1" presStyleIdx="0" presStyleCnt="4" custScaleY="101230">
        <dgm:presLayoutVars>
          <dgm:chMax val="0"/>
          <dgm:bulletEnabled val="1"/>
        </dgm:presLayoutVars>
      </dgm:prSet>
      <dgm:spPr/>
    </dgm:pt>
    <dgm:pt modelId="{0C72DDE3-64C4-5549-B877-82188244D7F0}" type="pres">
      <dgm:prSet presAssocID="{7FB6D573-F6D8-9547-8FDF-660C5726F6FE}" presName="childText" presStyleLbl="revTx" presStyleIdx="0" presStyleCnt="4">
        <dgm:presLayoutVars>
          <dgm:bulletEnabled val="1"/>
        </dgm:presLayoutVars>
      </dgm:prSet>
      <dgm:spPr/>
    </dgm:pt>
    <dgm:pt modelId="{B4817418-C2B7-4B4E-A0D8-5B7CEB3BC85D}" type="pres">
      <dgm:prSet presAssocID="{51CC6FA5-E7A8-C440-B127-4D2C97A2E7E3}" presName="parentText" presStyleLbl="node1" presStyleIdx="1" presStyleCnt="4">
        <dgm:presLayoutVars>
          <dgm:chMax val="0"/>
          <dgm:bulletEnabled val="1"/>
        </dgm:presLayoutVars>
      </dgm:prSet>
      <dgm:spPr/>
    </dgm:pt>
    <dgm:pt modelId="{9BB96954-F3B5-B040-AB47-B7E36813396C}" type="pres">
      <dgm:prSet presAssocID="{51CC6FA5-E7A8-C440-B127-4D2C97A2E7E3}" presName="childText" presStyleLbl="revTx" presStyleIdx="1" presStyleCnt="4">
        <dgm:presLayoutVars>
          <dgm:bulletEnabled val="1"/>
        </dgm:presLayoutVars>
      </dgm:prSet>
      <dgm:spPr/>
    </dgm:pt>
    <dgm:pt modelId="{8BDC5676-6A7E-4941-B6A1-CD53955ED67F}" type="pres">
      <dgm:prSet presAssocID="{03E75DEE-52B6-1A43-B654-B2A329068FEA}" presName="parentText" presStyleLbl="node1" presStyleIdx="2" presStyleCnt="4">
        <dgm:presLayoutVars>
          <dgm:chMax val="0"/>
          <dgm:bulletEnabled val="1"/>
        </dgm:presLayoutVars>
      </dgm:prSet>
      <dgm:spPr/>
    </dgm:pt>
    <dgm:pt modelId="{A46C8769-8135-0F49-B064-5AA5244B859B}" type="pres">
      <dgm:prSet presAssocID="{03E75DEE-52B6-1A43-B654-B2A329068FEA}" presName="childText" presStyleLbl="revTx" presStyleIdx="2" presStyleCnt="4">
        <dgm:presLayoutVars>
          <dgm:bulletEnabled val="1"/>
        </dgm:presLayoutVars>
      </dgm:prSet>
      <dgm:spPr/>
    </dgm:pt>
    <dgm:pt modelId="{FBB209DC-8D31-BC49-82DA-A5C2ADDC1038}" type="pres">
      <dgm:prSet presAssocID="{EC0D09C9-D477-8742-8EEB-A686E14B0B54}" presName="parentText" presStyleLbl="node1" presStyleIdx="3" presStyleCnt="4">
        <dgm:presLayoutVars>
          <dgm:chMax val="0"/>
          <dgm:bulletEnabled val="1"/>
        </dgm:presLayoutVars>
      </dgm:prSet>
      <dgm:spPr/>
    </dgm:pt>
    <dgm:pt modelId="{73163E4B-8803-144C-BCFE-5E6066703778}" type="pres">
      <dgm:prSet presAssocID="{EC0D09C9-D477-8742-8EEB-A686E14B0B54}" presName="childText" presStyleLbl="revTx" presStyleIdx="3" presStyleCnt="4">
        <dgm:presLayoutVars>
          <dgm:bulletEnabled val="1"/>
        </dgm:presLayoutVars>
      </dgm:prSet>
      <dgm:spPr/>
    </dgm:pt>
  </dgm:ptLst>
  <dgm:cxnLst>
    <dgm:cxn modelId="{4E14AF79-BCAC-F443-ABE0-1E8BA400F96E}" srcId="{EC0D09C9-D477-8742-8EEB-A686E14B0B54}" destId="{1CB5E95F-E802-934D-826A-9F77E31B8AD1}" srcOrd="0" destOrd="0" parTransId="{B982FF44-3F90-2249-BEF0-BE3980442B10}" sibTransId="{0AF930F8-B56C-7E4D-A302-DFB1A0C69A1D}"/>
    <dgm:cxn modelId="{D575F7E2-667B-F74A-95E9-4AF20289D864}" srcId="{51CC6FA5-E7A8-C440-B127-4D2C97A2E7E3}" destId="{C92F84E8-4EB2-7847-A960-B2F7FF7C9C14}" srcOrd="0" destOrd="0" parTransId="{7AEA1709-E7B6-1C46-98A6-B4A873880D7D}" sibTransId="{6922CE94-F41C-3649-BB91-0CE44E2AF339}"/>
    <dgm:cxn modelId="{606D111C-470F-4326-A893-BA2A1DB1561C}" type="presOf" srcId="{D7A8589C-B0B4-453B-BCE0-4591CB3EAD5B}" destId="{A46C8769-8135-0F49-B064-5AA5244B859B}" srcOrd="0" destOrd="1" presId="urn:microsoft.com/office/officeart/2005/8/layout/vList2"/>
    <dgm:cxn modelId="{4902816D-733F-4E67-9638-C4D042A4E3D3}" type="presOf" srcId="{C92F84E8-4EB2-7847-A960-B2F7FF7C9C14}" destId="{9BB96954-F3B5-B040-AB47-B7E36813396C}" srcOrd="0" destOrd="0" presId="urn:microsoft.com/office/officeart/2005/8/layout/vList2"/>
    <dgm:cxn modelId="{6B1D52E0-2BCF-C844-A16D-9D2CC201D982}" srcId="{25A5F09A-305F-544F-A6A2-6B07B2FBAB0B}" destId="{7FB6D573-F6D8-9547-8FDF-660C5726F6FE}" srcOrd="0" destOrd="0" parTransId="{FC65EBAB-EA33-6449-B90D-4B866CB857E5}" sibTransId="{DC5DC885-E4ED-E740-82BE-23E79F16D7B3}"/>
    <dgm:cxn modelId="{31B65B21-3940-465D-9382-42E54355E69A}" type="presOf" srcId="{5F654369-38C4-40AC-AC2E-AEFA582DBA76}" destId="{0C72DDE3-64C4-5549-B877-82188244D7F0}" srcOrd="0" destOrd="1" presId="urn:microsoft.com/office/officeart/2005/8/layout/vList2"/>
    <dgm:cxn modelId="{B9FA492A-8537-4AED-A908-A701D4E406C6}" type="presOf" srcId="{25A5F09A-305F-544F-A6A2-6B07B2FBAB0B}" destId="{9CA4AB48-E847-A44F-9651-6885491DF591}" srcOrd="0" destOrd="0" presId="urn:microsoft.com/office/officeart/2005/8/layout/vList2"/>
    <dgm:cxn modelId="{D7E2EF42-0F21-3E46-BA7C-84BCA9CC287D}" srcId="{03E75DEE-52B6-1A43-B654-B2A329068FEA}" destId="{2B5427C4-11E6-4546-8E76-6B81AB5AF592}" srcOrd="0" destOrd="0" parTransId="{582AD744-0C2B-524D-94C1-6B9A85D2B07D}" sibTransId="{1141871B-4C2C-E34E-93E3-E888EC7837CA}"/>
    <dgm:cxn modelId="{DBF5E8B7-2667-40FE-B528-FED2110B7E15}" type="presOf" srcId="{7FB6D573-F6D8-9547-8FDF-660C5726F6FE}" destId="{A786E125-4940-1F4D-A461-7B065F6B4248}" srcOrd="0" destOrd="0" presId="urn:microsoft.com/office/officeart/2005/8/layout/vList2"/>
    <dgm:cxn modelId="{9E7FCEF6-A28F-483F-A178-D9DAC7B0B628}" type="presOf" srcId="{51CC6FA5-E7A8-C440-B127-4D2C97A2E7E3}" destId="{B4817418-C2B7-4B4E-A0D8-5B7CEB3BC85D}" srcOrd="0" destOrd="0" presId="urn:microsoft.com/office/officeart/2005/8/layout/vList2"/>
    <dgm:cxn modelId="{A49E33CE-25A3-B44E-8250-60C37ED54AA2}" srcId="{25A5F09A-305F-544F-A6A2-6B07B2FBAB0B}" destId="{03E75DEE-52B6-1A43-B654-B2A329068FEA}" srcOrd="2" destOrd="0" parTransId="{3C102591-C594-AB47-806E-4EA234A49CC7}" sibTransId="{2E9CDFEF-1C91-C54A-8EBB-96C935C2FBDA}"/>
    <dgm:cxn modelId="{059D0EF0-8E9C-E742-A049-BA64D79CF500}" srcId="{25A5F09A-305F-544F-A6A2-6B07B2FBAB0B}" destId="{EC0D09C9-D477-8742-8EEB-A686E14B0B54}" srcOrd="3" destOrd="0" parTransId="{BEB7CD2E-885B-3C42-96BD-C21F2C569627}" sibTransId="{B84670EE-2B04-C84C-940F-6923749B9036}"/>
    <dgm:cxn modelId="{D9D205F6-AF6C-984A-961B-E451914BB10B}" srcId="{7FB6D573-F6D8-9547-8FDF-660C5726F6FE}" destId="{C6A89F72-67D4-6340-9CD0-6511F7B881E8}" srcOrd="0" destOrd="0" parTransId="{5061238F-CCE7-8F40-A46B-F326B124D5F0}" sibTransId="{A3850D24-374B-C74D-9404-1ACA56BCB6F8}"/>
    <dgm:cxn modelId="{06A9B060-AA4B-430D-BBCE-761648195C2D}" srcId="{03E75DEE-52B6-1A43-B654-B2A329068FEA}" destId="{D7A8589C-B0B4-453B-BCE0-4591CB3EAD5B}" srcOrd="1" destOrd="0" parTransId="{DDB32051-456F-42FC-B4C3-8BE66A160C21}" sibTransId="{7FE059C0-04FA-4578-84CD-EB348D4EA82B}"/>
    <dgm:cxn modelId="{3CAA00D9-D648-4080-B0A8-26680034DA6A}" type="presOf" srcId="{2B5427C4-11E6-4546-8E76-6B81AB5AF592}" destId="{A46C8769-8135-0F49-B064-5AA5244B859B}" srcOrd="0" destOrd="0" presId="urn:microsoft.com/office/officeart/2005/8/layout/vList2"/>
    <dgm:cxn modelId="{9625ACB4-5444-42B3-8B30-BEEAAEB12649}" srcId="{7FB6D573-F6D8-9547-8FDF-660C5726F6FE}" destId="{5F654369-38C4-40AC-AC2E-AEFA582DBA76}" srcOrd="1" destOrd="0" parTransId="{EABE619E-61DC-452C-A9BB-075BDE574ABC}" sibTransId="{CABD90E5-3EAA-4A48-A187-6979898969BF}"/>
    <dgm:cxn modelId="{13E0C84D-42A6-EC4F-B034-9C23DC2FE87D}" srcId="{25A5F09A-305F-544F-A6A2-6B07B2FBAB0B}" destId="{51CC6FA5-E7A8-C440-B127-4D2C97A2E7E3}" srcOrd="1" destOrd="0" parTransId="{949D6070-E706-3A4E-8F76-67B7DC9C4AB5}" sibTransId="{2F31C858-6DF7-B84E-84DE-3D3B2D5F87B3}"/>
    <dgm:cxn modelId="{26B09DFB-862B-405A-B6B4-1DC851C8A7FC}" type="presOf" srcId="{C6A89F72-67D4-6340-9CD0-6511F7B881E8}" destId="{0C72DDE3-64C4-5549-B877-82188244D7F0}" srcOrd="0" destOrd="0" presId="urn:microsoft.com/office/officeart/2005/8/layout/vList2"/>
    <dgm:cxn modelId="{318D2196-42CD-4E69-A23F-2988F7BC97EE}" type="presOf" srcId="{1CB5E95F-E802-934D-826A-9F77E31B8AD1}" destId="{73163E4B-8803-144C-BCFE-5E6066703778}" srcOrd="0" destOrd="0" presId="urn:microsoft.com/office/officeart/2005/8/layout/vList2"/>
    <dgm:cxn modelId="{ABA517ED-3679-437B-B6ED-287DC877E62A}" type="presOf" srcId="{03E75DEE-52B6-1A43-B654-B2A329068FEA}" destId="{8BDC5676-6A7E-4941-B6A1-CD53955ED67F}" srcOrd="0" destOrd="0" presId="urn:microsoft.com/office/officeart/2005/8/layout/vList2"/>
    <dgm:cxn modelId="{38DF1673-7D6E-4A05-9B34-FC9DB8E62F13}" type="presOf" srcId="{EC0D09C9-D477-8742-8EEB-A686E14B0B54}" destId="{FBB209DC-8D31-BC49-82DA-A5C2ADDC1038}" srcOrd="0" destOrd="0" presId="urn:microsoft.com/office/officeart/2005/8/layout/vList2"/>
    <dgm:cxn modelId="{98F62D6F-39F4-490A-AD81-D169BC217964}" type="presParOf" srcId="{9CA4AB48-E847-A44F-9651-6885491DF591}" destId="{A786E125-4940-1F4D-A461-7B065F6B4248}" srcOrd="0" destOrd="0" presId="urn:microsoft.com/office/officeart/2005/8/layout/vList2"/>
    <dgm:cxn modelId="{1223E4FB-E2D2-4EB7-BF41-4AC772B1C8CB}" type="presParOf" srcId="{9CA4AB48-E847-A44F-9651-6885491DF591}" destId="{0C72DDE3-64C4-5549-B877-82188244D7F0}" srcOrd="1" destOrd="0" presId="urn:microsoft.com/office/officeart/2005/8/layout/vList2"/>
    <dgm:cxn modelId="{5D197C54-C43D-40C7-B327-EAE7444450B5}" type="presParOf" srcId="{9CA4AB48-E847-A44F-9651-6885491DF591}" destId="{B4817418-C2B7-4B4E-A0D8-5B7CEB3BC85D}" srcOrd="2" destOrd="0" presId="urn:microsoft.com/office/officeart/2005/8/layout/vList2"/>
    <dgm:cxn modelId="{B9D4C2AD-7D54-4687-A867-91ABE800AEF2}" type="presParOf" srcId="{9CA4AB48-E847-A44F-9651-6885491DF591}" destId="{9BB96954-F3B5-B040-AB47-B7E36813396C}" srcOrd="3" destOrd="0" presId="urn:microsoft.com/office/officeart/2005/8/layout/vList2"/>
    <dgm:cxn modelId="{F33D67F9-DA2B-4A8D-A0C0-4692105E071A}" type="presParOf" srcId="{9CA4AB48-E847-A44F-9651-6885491DF591}" destId="{8BDC5676-6A7E-4941-B6A1-CD53955ED67F}" srcOrd="4" destOrd="0" presId="urn:microsoft.com/office/officeart/2005/8/layout/vList2"/>
    <dgm:cxn modelId="{71D76DA3-0411-4204-A0FE-7B22B8952592}" type="presParOf" srcId="{9CA4AB48-E847-A44F-9651-6885491DF591}" destId="{A46C8769-8135-0F49-B064-5AA5244B859B}" srcOrd="5" destOrd="0" presId="urn:microsoft.com/office/officeart/2005/8/layout/vList2"/>
    <dgm:cxn modelId="{BCD08619-DA2E-4FDD-9659-2D48683D45D4}" type="presParOf" srcId="{9CA4AB48-E847-A44F-9651-6885491DF591}" destId="{FBB209DC-8D31-BC49-82DA-A5C2ADDC1038}" srcOrd="6" destOrd="0" presId="urn:microsoft.com/office/officeart/2005/8/layout/vList2"/>
    <dgm:cxn modelId="{D9CB2E32-1D01-40B9-9361-EA1C15480F4A}" type="presParOf" srcId="{9CA4AB48-E847-A44F-9651-6885491DF591}" destId="{73163E4B-8803-144C-BCFE-5E606670377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4831D8-A0BE-4C71-894C-53BE7920B2B8}" type="doc">
      <dgm:prSet loTypeId="urn:microsoft.com/office/officeart/2005/8/layout/default#2" loCatId="list" qsTypeId="urn:microsoft.com/office/officeart/2005/8/quickstyle/3d2" qsCatId="3D" csTypeId="urn:microsoft.com/office/officeart/2005/8/colors/accent1_2" csCatId="accent1" phldr="1"/>
      <dgm:spPr/>
      <dgm:t>
        <a:bodyPr/>
        <a:lstStyle/>
        <a:p>
          <a:endParaRPr lang="en-US"/>
        </a:p>
      </dgm:t>
    </dgm:pt>
    <dgm:pt modelId="{3FAB0BCB-9F94-4000-A394-2B9079F6F773}">
      <dgm:prSet custT="1"/>
      <dgm:spPr>
        <a:solidFill>
          <a:schemeClr val="accent2">
            <a:lumMod val="20000"/>
            <a:lumOff val="80000"/>
          </a:schemeClr>
        </a:solidFill>
        <a:ln>
          <a:solidFill>
            <a:schemeClr val="tx2">
              <a:lumMod val="65000"/>
              <a:lumOff val="35000"/>
            </a:schemeClr>
          </a:solidFill>
        </a:ln>
      </dgm:spPr>
      <dgm:t>
        <a:bodyPr anchor="t"/>
        <a:lstStyle/>
        <a:p>
          <a:pPr marL="111125" indent="0"/>
          <a:r>
            <a:rPr lang="en-US" sz="2400" b="1" u="none" dirty="0">
              <a:solidFill>
                <a:schemeClr val="tx1"/>
              </a:solidFill>
            </a:rPr>
            <a:t>Find Patients: </a:t>
          </a:r>
        </a:p>
        <a:p>
          <a:pPr marL="111125" indent="0" algn="l"/>
          <a:r>
            <a:rPr lang="en-US" sz="2000" dirty="0">
              <a:solidFill>
                <a:schemeClr val="tx1"/>
              </a:solidFill>
            </a:rPr>
            <a:t>Screening, identification  and determination of medical diagnoses </a:t>
          </a:r>
        </a:p>
        <a:p>
          <a:pPr algn="l"/>
          <a:endParaRPr lang="en-US" sz="2100" dirty="0"/>
        </a:p>
      </dgm:t>
    </dgm:pt>
    <dgm:pt modelId="{0E524D2F-4571-4E79-A94A-58455C85095A}" type="parTrans" cxnId="{F53799FE-F252-4ED6-9D50-7E24CC61C719}">
      <dgm:prSet/>
      <dgm:spPr/>
      <dgm:t>
        <a:bodyPr/>
        <a:lstStyle/>
        <a:p>
          <a:endParaRPr lang="en-US"/>
        </a:p>
      </dgm:t>
    </dgm:pt>
    <dgm:pt modelId="{854967F1-EC38-4FAD-9B11-DF0C2B764542}" type="sibTrans" cxnId="{F53799FE-F252-4ED6-9D50-7E24CC61C719}">
      <dgm:prSet/>
      <dgm:spPr/>
      <dgm:t>
        <a:bodyPr/>
        <a:lstStyle/>
        <a:p>
          <a:endParaRPr lang="en-US"/>
        </a:p>
      </dgm:t>
    </dgm:pt>
    <dgm:pt modelId="{E7D3F748-B622-4E20-9DB5-BFB144D9604B}">
      <dgm:prSet custT="1"/>
      <dgm:spPr>
        <a:solidFill>
          <a:schemeClr val="accent2">
            <a:lumMod val="20000"/>
            <a:lumOff val="80000"/>
          </a:schemeClr>
        </a:solidFill>
        <a:ln>
          <a:solidFill>
            <a:schemeClr val="tx2">
              <a:lumMod val="65000"/>
              <a:lumOff val="35000"/>
            </a:schemeClr>
          </a:solidFill>
        </a:ln>
      </dgm:spPr>
      <dgm:t>
        <a:bodyPr anchor="t"/>
        <a:lstStyle/>
        <a:p>
          <a:pPr marL="111125" indent="0" algn="l"/>
          <a:r>
            <a:rPr lang="en-US" sz="2400" b="1" u="none" dirty="0">
              <a:solidFill>
                <a:schemeClr val="tx1"/>
              </a:solidFill>
            </a:rPr>
            <a:t>Track Patients: </a:t>
          </a:r>
        </a:p>
        <a:p>
          <a:pPr marL="111125" indent="0" algn="l"/>
          <a:r>
            <a:rPr lang="en-US" sz="2000" dirty="0">
              <a:solidFill>
                <a:schemeClr val="tx1"/>
              </a:solidFill>
            </a:rPr>
            <a:t>Systematic follow-up and use of registry</a:t>
          </a:r>
        </a:p>
      </dgm:t>
    </dgm:pt>
    <dgm:pt modelId="{83AABE94-BE87-421D-B25D-689867F9A797}" type="parTrans" cxnId="{DF6BFE1A-8F43-4F2B-9440-742BE0226C12}">
      <dgm:prSet/>
      <dgm:spPr/>
      <dgm:t>
        <a:bodyPr/>
        <a:lstStyle/>
        <a:p>
          <a:endParaRPr lang="en-US"/>
        </a:p>
      </dgm:t>
    </dgm:pt>
    <dgm:pt modelId="{774E2389-AC81-490B-A025-B89C9F715797}" type="sibTrans" cxnId="{DF6BFE1A-8F43-4F2B-9440-742BE0226C12}">
      <dgm:prSet/>
      <dgm:spPr/>
      <dgm:t>
        <a:bodyPr/>
        <a:lstStyle/>
        <a:p>
          <a:endParaRPr lang="en-US"/>
        </a:p>
      </dgm:t>
    </dgm:pt>
    <dgm:pt modelId="{7234C075-0191-4EF1-89FA-B6CB8F776DAA}">
      <dgm:prSet custT="1"/>
      <dgm:spPr>
        <a:solidFill>
          <a:schemeClr val="accent2">
            <a:lumMod val="20000"/>
            <a:lumOff val="80000"/>
          </a:schemeClr>
        </a:solidFill>
        <a:ln>
          <a:solidFill>
            <a:schemeClr val="tx2">
              <a:lumMod val="65000"/>
              <a:lumOff val="35000"/>
            </a:schemeClr>
          </a:solidFill>
        </a:ln>
      </dgm:spPr>
      <dgm:t>
        <a:bodyPr anchor="t"/>
        <a:lstStyle/>
        <a:p>
          <a:pPr marL="111125" indent="0" algn="l"/>
          <a:r>
            <a:rPr lang="en-US" sz="2000" b="1" u="none" dirty="0">
              <a:solidFill>
                <a:schemeClr val="tx1"/>
              </a:solidFill>
            </a:rPr>
            <a:t>Program Oversight and Quality Improvement:</a:t>
          </a:r>
        </a:p>
        <a:p>
          <a:pPr marL="111125" indent="0" algn="l"/>
          <a:r>
            <a:rPr lang="en-US" sz="2000" u="none" dirty="0">
              <a:solidFill>
                <a:schemeClr val="tx1"/>
              </a:solidFill>
            </a:rPr>
            <a:t>Review outcomes, determine priorities, make adjustments </a:t>
          </a:r>
        </a:p>
      </dgm:t>
    </dgm:pt>
    <dgm:pt modelId="{914EACA9-6D1C-485C-AF86-BA09E21BF068}" type="parTrans" cxnId="{84CC863F-4A9B-48CB-AFE0-3F1BA5257BF2}">
      <dgm:prSet/>
      <dgm:spPr/>
      <dgm:t>
        <a:bodyPr/>
        <a:lstStyle/>
        <a:p>
          <a:endParaRPr lang="en-US"/>
        </a:p>
      </dgm:t>
    </dgm:pt>
    <dgm:pt modelId="{8BB316B2-3983-45C9-A580-91BEBC1F8E62}" type="sibTrans" cxnId="{84CC863F-4A9B-48CB-AFE0-3F1BA5257BF2}">
      <dgm:prSet/>
      <dgm:spPr/>
      <dgm:t>
        <a:bodyPr/>
        <a:lstStyle/>
        <a:p>
          <a:endParaRPr lang="en-US"/>
        </a:p>
      </dgm:t>
    </dgm:pt>
    <dgm:pt modelId="{B2D22FD6-EB2B-4192-A6D7-697CDEC8FB96}">
      <dgm:prSet custT="1"/>
      <dgm:spPr>
        <a:solidFill>
          <a:schemeClr val="accent2">
            <a:lumMod val="20000"/>
            <a:lumOff val="80000"/>
          </a:schemeClr>
        </a:solidFill>
        <a:ln>
          <a:solidFill>
            <a:schemeClr val="tx2">
              <a:lumMod val="65000"/>
              <a:lumOff val="35000"/>
            </a:schemeClr>
          </a:solidFill>
        </a:ln>
      </dgm:spPr>
      <dgm:t>
        <a:bodyPr anchor="t"/>
        <a:lstStyle/>
        <a:p>
          <a:pPr algn="l"/>
          <a:r>
            <a:rPr lang="en-US" sz="2400" b="1" u="none" dirty="0">
              <a:solidFill>
                <a:schemeClr val="tx1"/>
              </a:solidFill>
            </a:rPr>
            <a:t>Treat Patients:</a:t>
          </a:r>
        </a:p>
        <a:p>
          <a:pPr algn="l"/>
          <a:r>
            <a:rPr lang="en-US" sz="2000" dirty="0">
              <a:solidFill>
                <a:schemeClr val="tx1"/>
              </a:solidFill>
            </a:rPr>
            <a:t>- Evidence-based treatment of medical and mental health conditions</a:t>
          </a:r>
        </a:p>
        <a:p>
          <a:pPr algn="l"/>
          <a:r>
            <a:rPr lang="en-US" sz="2000" dirty="0">
              <a:solidFill>
                <a:schemeClr val="tx1"/>
              </a:solidFill>
            </a:rPr>
            <a:t>- Heath behavior change</a:t>
          </a:r>
        </a:p>
        <a:p>
          <a:pPr algn="l"/>
          <a:r>
            <a:rPr lang="en-US" sz="2000" dirty="0">
              <a:solidFill>
                <a:schemeClr val="tx1"/>
              </a:solidFill>
            </a:rPr>
            <a:t>- Timely treatment adjust</a:t>
          </a:r>
        </a:p>
      </dgm:t>
    </dgm:pt>
    <dgm:pt modelId="{C1AB13E9-4AEF-45DD-AE4D-4AC741E3AA0F}" type="parTrans" cxnId="{EA1B87F8-EE64-4B6F-91F1-4C6F654BD215}">
      <dgm:prSet/>
      <dgm:spPr/>
      <dgm:t>
        <a:bodyPr/>
        <a:lstStyle/>
        <a:p>
          <a:endParaRPr lang="en-US"/>
        </a:p>
      </dgm:t>
    </dgm:pt>
    <dgm:pt modelId="{476166B8-0298-4805-99C9-0B57828B36C5}" type="sibTrans" cxnId="{EA1B87F8-EE64-4B6F-91F1-4C6F654BD215}">
      <dgm:prSet/>
      <dgm:spPr/>
      <dgm:t>
        <a:bodyPr/>
        <a:lstStyle/>
        <a:p>
          <a:endParaRPr lang="en-US"/>
        </a:p>
      </dgm:t>
    </dgm:pt>
    <dgm:pt modelId="{7599A107-816C-4888-AB75-6972BF4AF8CF}" type="pres">
      <dgm:prSet presAssocID="{154831D8-A0BE-4C71-894C-53BE7920B2B8}" presName="diagram" presStyleCnt="0">
        <dgm:presLayoutVars>
          <dgm:dir/>
          <dgm:resizeHandles val="exact"/>
        </dgm:presLayoutVars>
      </dgm:prSet>
      <dgm:spPr/>
    </dgm:pt>
    <dgm:pt modelId="{ACA38DFF-BEA9-497F-BE7D-DC646C0791AD}" type="pres">
      <dgm:prSet presAssocID="{3FAB0BCB-9F94-4000-A394-2B9079F6F773}" presName="node" presStyleLbl="node1" presStyleIdx="0" presStyleCnt="4">
        <dgm:presLayoutVars>
          <dgm:bulletEnabled val="1"/>
        </dgm:presLayoutVars>
      </dgm:prSet>
      <dgm:spPr/>
    </dgm:pt>
    <dgm:pt modelId="{B308B231-ED78-48EE-BCAA-845A05F47FEE}" type="pres">
      <dgm:prSet presAssocID="{854967F1-EC38-4FAD-9B11-DF0C2B764542}" presName="sibTrans" presStyleCnt="0"/>
      <dgm:spPr/>
    </dgm:pt>
    <dgm:pt modelId="{1642E590-6E19-477D-8162-BFEED3648487}" type="pres">
      <dgm:prSet presAssocID="{E7D3F748-B622-4E20-9DB5-BFB144D9604B}" presName="node" presStyleLbl="node1" presStyleIdx="1" presStyleCnt="4">
        <dgm:presLayoutVars>
          <dgm:bulletEnabled val="1"/>
        </dgm:presLayoutVars>
      </dgm:prSet>
      <dgm:spPr/>
    </dgm:pt>
    <dgm:pt modelId="{B9677393-C0FA-4CE9-A50B-62379BA46601}" type="pres">
      <dgm:prSet presAssocID="{774E2389-AC81-490B-A025-B89C9F715797}" presName="sibTrans" presStyleCnt="0"/>
      <dgm:spPr/>
    </dgm:pt>
    <dgm:pt modelId="{4A891BE9-8863-463C-B261-CA9EA2EA997B}" type="pres">
      <dgm:prSet presAssocID="{B2D22FD6-EB2B-4192-A6D7-697CDEC8FB96}" presName="node" presStyleLbl="node1" presStyleIdx="2" presStyleCnt="4" custScaleY="113234">
        <dgm:presLayoutVars>
          <dgm:bulletEnabled val="1"/>
        </dgm:presLayoutVars>
      </dgm:prSet>
      <dgm:spPr/>
    </dgm:pt>
    <dgm:pt modelId="{01943A9D-92A1-4C0C-B1C9-799A3A98C7A7}" type="pres">
      <dgm:prSet presAssocID="{476166B8-0298-4805-99C9-0B57828B36C5}" presName="sibTrans" presStyleCnt="0"/>
      <dgm:spPr/>
    </dgm:pt>
    <dgm:pt modelId="{CC502FC2-5ABF-4D71-98AC-7C4F39876632}" type="pres">
      <dgm:prSet presAssocID="{7234C075-0191-4EF1-89FA-B6CB8F776DAA}" presName="node" presStyleLbl="node1" presStyleIdx="3" presStyleCnt="4" custScaleY="113413">
        <dgm:presLayoutVars>
          <dgm:bulletEnabled val="1"/>
        </dgm:presLayoutVars>
      </dgm:prSet>
      <dgm:spPr/>
    </dgm:pt>
  </dgm:ptLst>
  <dgm:cxnLst>
    <dgm:cxn modelId="{F325D725-9AC0-404F-A1FA-78759068C0B1}" type="presOf" srcId="{B2D22FD6-EB2B-4192-A6D7-697CDEC8FB96}" destId="{4A891BE9-8863-463C-B261-CA9EA2EA997B}" srcOrd="0" destOrd="0" presId="urn:microsoft.com/office/officeart/2005/8/layout/default#2"/>
    <dgm:cxn modelId="{3212F25A-27B1-4B3E-A97B-9ABE0B595D0E}" type="presOf" srcId="{154831D8-A0BE-4C71-894C-53BE7920B2B8}" destId="{7599A107-816C-4888-AB75-6972BF4AF8CF}" srcOrd="0" destOrd="0" presId="urn:microsoft.com/office/officeart/2005/8/layout/default#2"/>
    <dgm:cxn modelId="{DF6BFE1A-8F43-4F2B-9440-742BE0226C12}" srcId="{154831D8-A0BE-4C71-894C-53BE7920B2B8}" destId="{E7D3F748-B622-4E20-9DB5-BFB144D9604B}" srcOrd="1" destOrd="0" parTransId="{83AABE94-BE87-421D-B25D-689867F9A797}" sibTransId="{774E2389-AC81-490B-A025-B89C9F715797}"/>
    <dgm:cxn modelId="{F53799FE-F252-4ED6-9D50-7E24CC61C719}" srcId="{154831D8-A0BE-4C71-894C-53BE7920B2B8}" destId="{3FAB0BCB-9F94-4000-A394-2B9079F6F773}" srcOrd="0" destOrd="0" parTransId="{0E524D2F-4571-4E79-A94A-58455C85095A}" sibTransId="{854967F1-EC38-4FAD-9B11-DF0C2B764542}"/>
    <dgm:cxn modelId="{EA1B87F8-EE64-4B6F-91F1-4C6F654BD215}" srcId="{154831D8-A0BE-4C71-894C-53BE7920B2B8}" destId="{B2D22FD6-EB2B-4192-A6D7-697CDEC8FB96}" srcOrd="2" destOrd="0" parTransId="{C1AB13E9-4AEF-45DD-AE4D-4AC741E3AA0F}" sibTransId="{476166B8-0298-4805-99C9-0B57828B36C5}"/>
    <dgm:cxn modelId="{28655D7D-D6A1-4383-A40E-72AB5E70B272}" type="presOf" srcId="{E7D3F748-B622-4E20-9DB5-BFB144D9604B}" destId="{1642E590-6E19-477D-8162-BFEED3648487}" srcOrd="0" destOrd="0" presId="urn:microsoft.com/office/officeart/2005/8/layout/default#2"/>
    <dgm:cxn modelId="{84CC863F-4A9B-48CB-AFE0-3F1BA5257BF2}" srcId="{154831D8-A0BE-4C71-894C-53BE7920B2B8}" destId="{7234C075-0191-4EF1-89FA-B6CB8F776DAA}" srcOrd="3" destOrd="0" parTransId="{914EACA9-6D1C-485C-AF86-BA09E21BF068}" sibTransId="{8BB316B2-3983-45C9-A580-91BEBC1F8E62}"/>
    <dgm:cxn modelId="{CBE261D6-DE7F-4E56-8564-24CAC95D43DE}" type="presOf" srcId="{7234C075-0191-4EF1-89FA-B6CB8F776DAA}" destId="{CC502FC2-5ABF-4D71-98AC-7C4F39876632}" srcOrd="0" destOrd="0" presId="urn:microsoft.com/office/officeart/2005/8/layout/default#2"/>
    <dgm:cxn modelId="{4D3789BF-D2B5-4191-9282-0E3E1D659792}" type="presOf" srcId="{3FAB0BCB-9F94-4000-A394-2B9079F6F773}" destId="{ACA38DFF-BEA9-497F-BE7D-DC646C0791AD}" srcOrd="0" destOrd="0" presId="urn:microsoft.com/office/officeart/2005/8/layout/default#2"/>
    <dgm:cxn modelId="{B7DF8022-D541-45AA-9750-84FC5B4E2DEE}" type="presParOf" srcId="{7599A107-816C-4888-AB75-6972BF4AF8CF}" destId="{ACA38DFF-BEA9-497F-BE7D-DC646C0791AD}" srcOrd="0" destOrd="0" presId="urn:microsoft.com/office/officeart/2005/8/layout/default#2"/>
    <dgm:cxn modelId="{C9BA24CB-D8F5-4603-BE28-3B472885DCEF}" type="presParOf" srcId="{7599A107-816C-4888-AB75-6972BF4AF8CF}" destId="{B308B231-ED78-48EE-BCAA-845A05F47FEE}" srcOrd="1" destOrd="0" presId="urn:microsoft.com/office/officeart/2005/8/layout/default#2"/>
    <dgm:cxn modelId="{F7DF209C-FDC7-424F-B2C0-193FBA39C2C5}" type="presParOf" srcId="{7599A107-816C-4888-AB75-6972BF4AF8CF}" destId="{1642E590-6E19-477D-8162-BFEED3648487}" srcOrd="2" destOrd="0" presId="urn:microsoft.com/office/officeart/2005/8/layout/default#2"/>
    <dgm:cxn modelId="{7445EA92-5436-4E80-A98F-D028576855B9}" type="presParOf" srcId="{7599A107-816C-4888-AB75-6972BF4AF8CF}" destId="{B9677393-C0FA-4CE9-A50B-62379BA46601}" srcOrd="3" destOrd="0" presId="urn:microsoft.com/office/officeart/2005/8/layout/default#2"/>
    <dgm:cxn modelId="{BA2021BE-2E73-4899-80A6-E2CD959D24FD}" type="presParOf" srcId="{7599A107-816C-4888-AB75-6972BF4AF8CF}" destId="{4A891BE9-8863-463C-B261-CA9EA2EA997B}" srcOrd="4" destOrd="0" presId="urn:microsoft.com/office/officeart/2005/8/layout/default#2"/>
    <dgm:cxn modelId="{9F926006-1FD1-4365-9A7D-1BA9FB899D02}" type="presParOf" srcId="{7599A107-816C-4888-AB75-6972BF4AF8CF}" destId="{01943A9D-92A1-4C0C-B1C9-799A3A98C7A7}" srcOrd="5" destOrd="0" presId="urn:microsoft.com/office/officeart/2005/8/layout/default#2"/>
    <dgm:cxn modelId="{D8EE9C58-E8F5-4D71-970A-F775A33C2029}" type="presParOf" srcId="{7599A107-816C-4888-AB75-6972BF4AF8CF}" destId="{CC502FC2-5ABF-4D71-98AC-7C4F39876632}"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9FAC85-5B43-4370-8DEA-86B95014191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4B50AE8-7ABF-498D-8C1F-CECC49CF1D62}">
      <dgm:prSet phldrT="[Text]"/>
      <dgm:spPr>
        <a:ln>
          <a:solidFill>
            <a:schemeClr val="tx1"/>
          </a:solidFill>
        </a:ln>
      </dgm:spPr>
      <dgm:t>
        <a:bodyPr/>
        <a:lstStyle/>
        <a:p>
          <a:r>
            <a:rPr lang="en-US" dirty="0"/>
            <a:t>Direct Care</a:t>
          </a:r>
        </a:p>
      </dgm:t>
    </dgm:pt>
    <dgm:pt modelId="{9454781D-1A09-4C91-A3CA-060969BF83F3}" type="parTrans" cxnId="{035C4343-6AA4-44C7-B5B4-BCA6CB70A73F}">
      <dgm:prSet/>
      <dgm:spPr/>
      <dgm:t>
        <a:bodyPr/>
        <a:lstStyle/>
        <a:p>
          <a:endParaRPr lang="en-US"/>
        </a:p>
      </dgm:t>
    </dgm:pt>
    <dgm:pt modelId="{C2475D85-DB2A-4A06-B276-0A5814C7E84F}" type="sibTrans" cxnId="{035C4343-6AA4-44C7-B5B4-BCA6CB70A73F}">
      <dgm:prSet/>
      <dgm:spPr/>
      <dgm:t>
        <a:bodyPr/>
        <a:lstStyle/>
        <a:p>
          <a:endParaRPr lang="en-US"/>
        </a:p>
      </dgm:t>
    </dgm:pt>
    <dgm:pt modelId="{1C4A6299-7573-4191-8C49-F15EC8E1F75F}">
      <dgm:prSet phldrT="[Text]"/>
      <dgm:spPr/>
      <dgm:t>
        <a:bodyPr/>
        <a:lstStyle/>
        <a:p>
          <a:r>
            <a:rPr lang="en-US" dirty="0"/>
            <a:t>Chronic medical conditions</a:t>
          </a:r>
        </a:p>
      </dgm:t>
    </dgm:pt>
    <dgm:pt modelId="{48F41A13-EF3A-4B9D-ADFD-95425083AEAA}" type="parTrans" cxnId="{DA56A5F2-ABC6-434B-A48C-605C7EDF4872}">
      <dgm:prSet/>
      <dgm:spPr/>
      <dgm:t>
        <a:bodyPr/>
        <a:lstStyle/>
        <a:p>
          <a:endParaRPr lang="en-US"/>
        </a:p>
      </dgm:t>
    </dgm:pt>
    <dgm:pt modelId="{2435066D-5842-4889-B18E-3B147E7628DF}" type="sibTrans" cxnId="{DA56A5F2-ABC6-434B-A48C-605C7EDF4872}">
      <dgm:prSet/>
      <dgm:spPr/>
      <dgm:t>
        <a:bodyPr/>
        <a:lstStyle/>
        <a:p>
          <a:endParaRPr lang="en-US"/>
        </a:p>
      </dgm:t>
    </dgm:pt>
    <dgm:pt modelId="{045527F2-6C88-48B6-BFE8-F852078FF03F}">
      <dgm:prSet phldrT="[Text]"/>
      <dgm:spPr/>
      <dgm:t>
        <a:bodyPr/>
        <a:lstStyle/>
        <a:p>
          <a:r>
            <a:rPr lang="en-US" dirty="0"/>
            <a:t>Preventive care</a:t>
          </a:r>
        </a:p>
      </dgm:t>
    </dgm:pt>
    <dgm:pt modelId="{FE5A16DC-908D-4F61-B525-26082BB6CA9B}" type="parTrans" cxnId="{EC2C2376-4DBB-4799-B476-CDC26FB5CC57}">
      <dgm:prSet/>
      <dgm:spPr/>
      <dgm:t>
        <a:bodyPr/>
        <a:lstStyle/>
        <a:p>
          <a:endParaRPr lang="en-US"/>
        </a:p>
      </dgm:t>
    </dgm:pt>
    <dgm:pt modelId="{6C7CF2BF-AEC0-4448-B9E1-1AB6AC8DCF1E}" type="sibTrans" cxnId="{EC2C2376-4DBB-4799-B476-CDC26FB5CC57}">
      <dgm:prSet/>
      <dgm:spPr/>
      <dgm:t>
        <a:bodyPr/>
        <a:lstStyle/>
        <a:p>
          <a:endParaRPr lang="en-US"/>
        </a:p>
      </dgm:t>
    </dgm:pt>
    <dgm:pt modelId="{70B1B667-EE6B-444C-9027-198FD6E18D36}">
      <dgm:prSet phldrT="[Text]"/>
      <dgm:spPr>
        <a:ln>
          <a:solidFill>
            <a:schemeClr val="tx1"/>
          </a:solidFill>
        </a:ln>
      </dgm:spPr>
      <dgm:t>
        <a:bodyPr/>
        <a:lstStyle/>
        <a:p>
          <a:r>
            <a:rPr lang="en-US" dirty="0"/>
            <a:t>Collaboration</a:t>
          </a:r>
        </a:p>
      </dgm:t>
    </dgm:pt>
    <dgm:pt modelId="{6150F0A5-24A9-4928-9D9E-9DB434F087EB}" type="parTrans" cxnId="{7781EDA9-9307-4163-ABC4-D7E8AAED0D07}">
      <dgm:prSet/>
      <dgm:spPr/>
      <dgm:t>
        <a:bodyPr/>
        <a:lstStyle/>
        <a:p>
          <a:endParaRPr lang="en-US"/>
        </a:p>
      </dgm:t>
    </dgm:pt>
    <dgm:pt modelId="{7789FE80-4FEC-4D4B-B78E-2EFD46271E9B}" type="sibTrans" cxnId="{7781EDA9-9307-4163-ABC4-D7E8AAED0D07}">
      <dgm:prSet/>
      <dgm:spPr/>
      <dgm:t>
        <a:bodyPr/>
        <a:lstStyle/>
        <a:p>
          <a:endParaRPr lang="en-US"/>
        </a:p>
      </dgm:t>
    </dgm:pt>
    <dgm:pt modelId="{E8EF3A32-5280-4E63-96DD-9E53AB1DFB7C}">
      <dgm:prSet phldrT="[Text]"/>
      <dgm:spPr/>
      <dgm:t>
        <a:bodyPr/>
        <a:lstStyle/>
        <a:p>
          <a:r>
            <a:rPr lang="en-US" dirty="0"/>
            <a:t>Psychiatric providers</a:t>
          </a:r>
        </a:p>
      </dgm:t>
    </dgm:pt>
    <dgm:pt modelId="{D6CA4D56-EBC9-4448-BA70-DCC5292338A8}" type="parTrans" cxnId="{9568DA79-6093-4E8A-934F-B965F6BAEDD0}">
      <dgm:prSet/>
      <dgm:spPr/>
      <dgm:t>
        <a:bodyPr/>
        <a:lstStyle/>
        <a:p>
          <a:endParaRPr lang="en-US"/>
        </a:p>
      </dgm:t>
    </dgm:pt>
    <dgm:pt modelId="{46C89445-C84B-4741-9A2A-2B033A966F84}" type="sibTrans" cxnId="{9568DA79-6093-4E8A-934F-B965F6BAEDD0}">
      <dgm:prSet/>
      <dgm:spPr/>
      <dgm:t>
        <a:bodyPr/>
        <a:lstStyle/>
        <a:p>
          <a:endParaRPr lang="en-US"/>
        </a:p>
      </dgm:t>
    </dgm:pt>
    <dgm:pt modelId="{F09ACCBF-70C3-4237-A26E-D3532B8F77C1}">
      <dgm:prSet phldrT="[Text]"/>
      <dgm:spPr/>
      <dgm:t>
        <a:bodyPr/>
        <a:lstStyle/>
        <a:p>
          <a:r>
            <a:rPr lang="en-US" dirty="0"/>
            <a:t>Care managers, case managers</a:t>
          </a:r>
        </a:p>
      </dgm:t>
    </dgm:pt>
    <dgm:pt modelId="{F186328F-C2DD-48A6-9C7B-D677CA494A2D}" type="parTrans" cxnId="{0510D296-02DC-4884-A462-5E6B672319A3}">
      <dgm:prSet/>
      <dgm:spPr/>
      <dgm:t>
        <a:bodyPr/>
        <a:lstStyle/>
        <a:p>
          <a:endParaRPr lang="en-US"/>
        </a:p>
      </dgm:t>
    </dgm:pt>
    <dgm:pt modelId="{134E2EC9-0237-4E03-91D1-4B1B577C2562}" type="sibTrans" cxnId="{0510D296-02DC-4884-A462-5E6B672319A3}">
      <dgm:prSet/>
      <dgm:spPr/>
      <dgm:t>
        <a:bodyPr/>
        <a:lstStyle/>
        <a:p>
          <a:endParaRPr lang="en-US"/>
        </a:p>
      </dgm:t>
    </dgm:pt>
    <dgm:pt modelId="{F517D7C7-CEC0-4D51-B19D-DC6DCB7559E7}">
      <dgm:prSet phldrT="[Text]"/>
      <dgm:spPr>
        <a:ln>
          <a:solidFill>
            <a:schemeClr val="tx1"/>
          </a:solidFill>
        </a:ln>
      </dgm:spPr>
      <dgm:t>
        <a:bodyPr/>
        <a:lstStyle/>
        <a:p>
          <a:r>
            <a:rPr lang="en-US" dirty="0"/>
            <a:t>Population-Based Care</a:t>
          </a:r>
        </a:p>
      </dgm:t>
    </dgm:pt>
    <dgm:pt modelId="{A48ABA06-E205-4735-B5CC-21D3A7144C5A}" type="parTrans" cxnId="{C99686B8-0326-4EDF-992E-DB2831CB89B6}">
      <dgm:prSet/>
      <dgm:spPr/>
      <dgm:t>
        <a:bodyPr/>
        <a:lstStyle/>
        <a:p>
          <a:endParaRPr lang="en-US"/>
        </a:p>
      </dgm:t>
    </dgm:pt>
    <dgm:pt modelId="{AFFC321E-AD65-49D0-BE90-CFBC1B1B9BC6}" type="sibTrans" cxnId="{C99686B8-0326-4EDF-992E-DB2831CB89B6}">
      <dgm:prSet/>
      <dgm:spPr/>
      <dgm:t>
        <a:bodyPr/>
        <a:lstStyle/>
        <a:p>
          <a:endParaRPr lang="en-US"/>
        </a:p>
      </dgm:t>
    </dgm:pt>
    <dgm:pt modelId="{A96BDB83-7695-4085-B01A-29FF610DA23E}">
      <dgm:prSet phldrT="[Text]"/>
      <dgm:spPr/>
      <dgm:t>
        <a:bodyPr/>
        <a:lstStyle/>
        <a:p>
          <a:r>
            <a:rPr lang="en-US" dirty="0"/>
            <a:t>Establishing priorities</a:t>
          </a:r>
        </a:p>
      </dgm:t>
    </dgm:pt>
    <dgm:pt modelId="{20EEDB52-103F-4110-B032-0F843281DFD1}" type="parTrans" cxnId="{19C30440-730C-4E5F-9ABE-899095544BB5}">
      <dgm:prSet/>
      <dgm:spPr/>
      <dgm:t>
        <a:bodyPr/>
        <a:lstStyle/>
        <a:p>
          <a:endParaRPr lang="en-US"/>
        </a:p>
      </dgm:t>
    </dgm:pt>
    <dgm:pt modelId="{969B8531-559F-41F4-815D-7653E64D2F84}" type="sibTrans" cxnId="{19C30440-730C-4E5F-9ABE-899095544BB5}">
      <dgm:prSet/>
      <dgm:spPr/>
      <dgm:t>
        <a:bodyPr/>
        <a:lstStyle/>
        <a:p>
          <a:endParaRPr lang="en-US"/>
        </a:p>
      </dgm:t>
    </dgm:pt>
    <dgm:pt modelId="{D1A91780-7CD6-4A5C-BF54-4EB6CEA6B1C2}">
      <dgm:prSet phldrT="[Text]"/>
      <dgm:spPr/>
      <dgm:t>
        <a:bodyPr/>
        <a:lstStyle/>
        <a:p>
          <a:r>
            <a:rPr lang="en-US" dirty="0"/>
            <a:t>Track outcomes, adjust care </a:t>
          </a:r>
        </a:p>
      </dgm:t>
    </dgm:pt>
    <dgm:pt modelId="{DC7EAD4D-8CAC-4A5A-82FF-B7A275F391D2}" type="parTrans" cxnId="{2EBB90B7-3095-4F6C-934D-FAC0D7EE3D0F}">
      <dgm:prSet/>
      <dgm:spPr/>
      <dgm:t>
        <a:bodyPr/>
        <a:lstStyle/>
        <a:p>
          <a:endParaRPr lang="en-US"/>
        </a:p>
      </dgm:t>
    </dgm:pt>
    <dgm:pt modelId="{93D2FCF7-E16A-4702-BAC6-70054020763A}" type="sibTrans" cxnId="{2EBB90B7-3095-4F6C-934D-FAC0D7EE3D0F}">
      <dgm:prSet/>
      <dgm:spPr/>
      <dgm:t>
        <a:bodyPr/>
        <a:lstStyle/>
        <a:p>
          <a:endParaRPr lang="en-US"/>
        </a:p>
      </dgm:t>
    </dgm:pt>
    <dgm:pt modelId="{B4E61058-1CF3-4F7C-814C-D7DA413905AD}">
      <dgm:prSet/>
      <dgm:spPr>
        <a:ln>
          <a:solidFill>
            <a:schemeClr val="tx1"/>
          </a:solidFill>
        </a:ln>
      </dgm:spPr>
      <dgm:t>
        <a:bodyPr/>
        <a:lstStyle/>
        <a:p>
          <a:r>
            <a:rPr lang="en-US" dirty="0"/>
            <a:t>Education</a:t>
          </a:r>
        </a:p>
      </dgm:t>
    </dgm:pt>
    <dgm:pt modelId="{7CB54068-BC44-4C58-B233-BB563334F08B}" type="parTrans" cxnId="{24072803-433D-4BBB-BDC6-1C23FF647FDD}">
      <dgm:prSet/>
      <dgm:spPr/>
      <dgm:t>
        <a:bodyPr/>
        <a:lstStyle/>
        <a:p>
          <a:endParaRPr lang="en-US"/>
        </a:p>
      </dgm:t>
    </dgm:pt>
    <dgm:pt modelId="{79F534EC-5559-47BC-B12F-285443059E7C}" type="sibTrans" cxnId="{24072803-433D-4BBB-BDC6-1C23FF647FDD}">
      <dgm:prSet/>
      <dgm:spPr/>
      <dgm:t>
        <a:bodyPr/>
        <a:lstStyle/>
        <a:p>
          <a:endParaRPr lang="en-US"/>
        </a:p>
      </dgm:t>
    </dgm:pt>
    <dgm:pt modelId="{70511FBB-CB8E-4E52-9218-41C87B3842D0}">
      <dgm:prSet/>
      <dgm:spPr>
        <a:ln>
          <a:solidFill>
            <a:schemeClr val="tx1"/>
          </a:solidFill>
        </a:ln>
      </dgm:spPr>
      <dgm:t>
        <a:bodyPr/>
        <a:lstStyle/>
        <a:p>
          <a:r>
            <a:rPr lang="en-US" dirty="0"/>
            <a:t>Leader</a:t>
          </a:r>
        </a:p>
      </dgm:t>
    </dgm:pt>
    <dgm:pt modelId="{E06D4EF0-3561-426C-B6F3-431C475C85B2}" type="parTrans" cxnId="{7026E7F5-5FA8-4459-A3C5-719B4348F260}">
      <dgm:prSet/>
      <dgm:spPr/>
      <dgm:t>
        <a:bodyPr/>
        <a:lstStyle/>
        <a:p>
          <a:endParaRPr lang="en-US"/>
        </a:p>
      </dgm:t>
    </dgm:pt>
    <dgm:pt modelId="{E4004AD3-50E6-42A8-A911-9F29EBA8A0DC}" type="sibTrans" cxnId="{7026E7F5-5FA8-4459-A3C5-719B4348F260}">
      <dgm:prSet/>
      <dgm:spPr/>
      <dgm:t>
        <a:bodyPr/>
        <a:lstStyle/>
        <a:p>
          <a:endParaRPr lang="en-US"/>
        </a:p>
      </dgm:t>
    </dgm:pt>
    <dgm:pt modelId="{AD3745CA-AF49-482A-8346-1AA64C78F3C2}" type="pres">
      <dgm:prSet presAssocID="{F39FAC85-5B43-4370-8DEA-86B95014191A}" presName="Name0" presStyleCnt="0">
        <dgm:presLayoutVars>
          <dgm:chMax val="7"/>
          <dgm:dir/>
          <dgm:animLvl val="lvl"/>
          <dgm:resizeHandles val="exact"/>
        </dgm:presLayoutVars>
      </dgm:prSet>
      <dgm:spPr/>
    </dgm:pt>
    <dgm:pt modelId="{37E98A99-CC88-43B5-A81B-818584898364}" type="pres">
      <dgm:prSet presAssocID="{84B50AE8-7ABF-498D-8C1F-CECC49CF1D62}" presName="circle1" presStyleLbl="node1" presStyleIdx="0" presStyleCnt="5"/>
      <dgm:spPr>
        <a:solidFill>
          <a:srgbClr val="CC9900"/>
        </a:solidFill>
      </dgm:spPr>
    </dgm:pt>
    <dgm:pt modelId="{476ED8BB-1E5D-426A-B04D-AF308EFF7542}" type="pres">
      <dgm:prSet presAssocID="{84B50AE8-7ABF-498D-8C1F-CECC49CF1D62}" presName="space" presStyleCnt="0"/>
      <dgm:spPr/>
    </dgm:pt>
    <dgm:pt modelId="{CAB01956-6596-41DE-A7BF-302CBF60401E}" type="pres">
      <dgm:prSet presAssocID="{84B50AE8-7ABF-498D-8C1F-CECC49CF1D62}" presName="rect1" presStyleLbl="alignAcc1" presStyleIdx="0" presStyleCnt="5"/>
      <dgm:spPr/>
    </dgm:pt>
    <dgm:pt modelId="{EC60CBEF-14C2-4E43-8C4F-32E9DAB38A61}" type="pres">
      <dgm:prSet presAssocID="{70B1B667-EE6B-444C-9027-198FD6E18D36}" presName="vertSpace2" presStyleLbl="node1" presStyleIdx="0" presStyleCnt="5"/>
      <dgm:spPr/>
    </dgm:pt>
    <dgm:pt modelId="{892C38F0-F816-4949-AF34-151556C92B75}" type="pres">
      <dgm:prSet presAssocID="{70B1B667-EE6B-444C-9027-198FD6E18D36}" presName="circle2" presStyleLbl="node1" presStyleIdx="1" presStyleCnt="5"/>
      <dgm:spPr>
        <a:solidFill>
          <a:srgbClr val="990000"/>
        </a:solidFill>
      </dgm:spPr>
    </dgm:pt>
    <dgm:pt modelId="{1A58B5DA-CE72-4883-BA13-4E1872B85FB8}" type="pres">
      <dgm:prSet presAssocID="{70B1B667-EE6B-444C-9027-198FD6E18D36}" presName="rect2" presStyleLbl="alignAcc1" presStyleIdx="1" presStyleCnt="5"/>
      <dgm:spPr/>
    </dgm:pt>
    <dgm:pt modelId="{1E56D25B-95BD-4558-A4F0-BA2EA52BA982}" type="pres">
      <dgm:prSet presAssocID="{F517D7C7-CEC0-4D51-B19D-DC6DCB7559E7}" presName="vertSpace3" presStyleLbl="node1" presStyleIdx="1" presStyleCnt="5"/>
      <dgm:spPr/>
    </dgm:pt>
    <dgm:pt modelId="{4ACEA53A-8670-4071-9B08-9FB7CFB916EF}" type="pres">
      <dgm:prSet presAssocID="{F517D7C7-CEC0-4D51-B19D-DC6DCB7559E7}" presName="circle3" presStyleLbl="node1" presStyleIdx="2" presStyleCnt="5"/>
      <dgm:spPr>
        <a:solidFill>
          <a:srgbClr val="CC9900"/>
        </a:solidFill>
      </dgm:spPr>
    </dgm:pt>
    <dgm:pt modelId="{9B60296B-8029-47EE-810E-FDBC519DF4F2}" type="pres">
      <dgm:prSet presAssocID="{F517D7C7-CEC0-4D51-B19D-DC6DCB7559E7}" presName="rect3" presStyleLbl="alignAcc1" presStyleIdx="2" presStyleCnt="5"/>
      <dgm:spPr/>
    </dgm:pt>
    <dgm:pt modelId="{A0A108F7-7CEB-4EF8-B60D-5777B238BBC6}" type="pres">
      <dgm:prSet presAssocID="{B4E61058-1CF3-4F7C-814C-D7DA413905AD}" presName="vertSpace4" presStyleLbl="node1" presStyleIdx="2" presStyleCnt="5"/>
      <dgm:spPr/>
    </dgm:pt>
    <dgm:pt modelId="{21E5D112-9772-4563-928D-F4FB87EF8810}" type="pres">
      <dgm:prSet presAssocID="{B4E61058-1CF3-4F7C-814C-D7DA413905AD}" presName="circle4" presStyleLbl="node1" presStyleIdx="3" presStyleCnt="5"/>
      <dgm:spPr>
        <a:solidFill>
          <a:srgbClr val="990000"/>
        </a:solidFill>
      </dgm:spPr>
    </dgm:pt>
    <dgm:pt modelId="{5CB15E80-7F2C-4716-985E-5D1041EBC694}" type="pres">
      <dgm:prSet presAssocID="{B4E61058-1CF3-4F7C-814C-D7DA413905AD}" presName="rect4" presStyleLbl="alignAcc1" presStyleIdx="3" presStyleCnt="5"/>
      <dgm:spPr/>
    </dgm:pt>
    <dgm:pt modelId="{47ACE964-2F7A-47E0-A239-CB589D725A08}" type="pres">
      <dgm:prSet presAssocID="{70511FBB-CB8E-4E52-9218-41C87B3842D0}" presName="vertSpace5" presStyleLbl="node1" presStyleIdx="3" presStyleCnt="5"/>
      <dgm:spPr/>
    </dgm:pt>
    <dgm:pt modelId="{10BF25FA-003A-4000-A731-13156566A9A1}" type="pres">
      <dgm:prSet presAssocID="{70511FBB-CB8E-4E52-9218-41C87B3842D0}" presName="circle5" presStyleLbl="node1" presStyleIdx="4" presStyleCnt="5"/>
      <dgm:spPr>
        <a:solidFill>
          <a:srgbClr val="7F7F7F"/>
        </a:solidFill>
      </dgm:spPr>
    </dgm:pt>
    <dgm:pt modelId="{58D89505-CD36-4BD6-8F5A-FFE78F855BE2}" type="pres">
      <dgm:prSet presAssocID="{70511FBB-CB8E-4E52-9218-41C87B3842D0}" presName="rect5" presStyleLbl="alignAcc1" presStyleIdx="4" presStyleCnt="5"/>
      <dgm:spPr/>
    </dgm:pt>
    <dgm:pt modelId="{9EA1EDAF-CC30-4F63-AFD9-50C34B37DDEA}" type="pres">
      <dgm:prSet presAssocID="{84B50AE8-7ABF-498D-8C1F-CECC49CF1D62}" presName="rect1ParTx" presStyleLbl="alignAcc1" presStyleIdx="4" presStyleCnt="5">
        <dgm:presLayoutVars>
          <dgm:chMax val="1"/>
          <dgm:bulletEnabled val="1"/>
        </dgm:presLayoutVars>
      </dgm:prSet>
      <dgm:spPr/>
    </dgm:pt>
    <dgm:pt modelId="{C9790CD0-3BD1-4787-9C82-D135955D0A3E}" type="pres">
      <dgm:prSet presAssocID="{84B50AE8-7ABF-498D-8C1F-CECC49CF1D62}" presName="rect1ChTx" presStyleLbl="alignAcc1" presStyleIdx="4" presStyleCnt="5">
        <dgm:presLayoutVars>
          <dgm:bulletEnabled val="1"/>
        </dgm:presLayoutVars>
      </dgm:prSet>
      <dgm:spPr/>
    </dgm:pt>
    <dgm:pt modelId="{B74B92D0-30F5-4EEE-BB84-801FBE45C558}" type="pres">
      <dgm:prSet presAssocID="{70B1B667-EE6B-444C-9027-198FD6E18D36}" presName="rect2ParTx" presStyleLbl="alignAcc1" presStyleIdx="4" presStyleCnt="5">
        <dgm:presLayoutVars>
          <dgm:chMax val="1"/>
          <dgm:bulletEnabled val="1"/>
        </dgm:presLayoutVars>
      </dgm:prSet>
      <dgm:spPr/>
    </dgm:pt>
    <dgm:pt modelId="{2998F70A-E19B-42E2-9F66-331C0729ACA4}" type="pres">
      <dgm:prSet presAssocID="{70B1B667-EE6B-444C-9027-198FD6E18D36}" presName="rect2ChTx" presStyleLbl="alignAcc1" presStyleIdx="4" presStyleCnt="5">
        <dgm:presLayoutVars>
          <dgm:bulletEnabled val="1"/>
        </dgm:presLayoutVars>
      </dgm:prSet>
      <dgm:spPr/>
    </dgm:pt>
    <dgm:pt modelId="{C48EE9B2-E1BC-43CF-A0B5-BE774E5F7605}" type="pres">
      <dgm:prSet presAssocID="{F517D7C7-CEC0-4D51-B19D-DC6DCB7559E7}" presName="rect3ParTx" presStyleLbl="alignAcc1" presStyleIdx="4" presStyleCnt="5">
        <dgm:presLayoutVars>
          <dgm:chMax val="1"/>
          <dgm:bulletEnabled val="1"/>
        </dgm:presLayoutVars>
      </dgm:prSet>
      <dgm:spPr/>
    </dgm:pt>
    <dgm:pt modelId="{8CA0DD48-CA65-4663-AD24-747E457CB05C}" type="pres">
      <dgm:prSet presAssocID="{F517D7C7-CEC0-4D51-B19D-DC6DCB7559E7}" presName="rect3ChTx" presStyleLbl="alignAcc1" presStyleIdx="4" presStyleCnt="5">
        <dgm:presLayoutVars>
          <dgm:bulletEnabled val="1"/>
        </dgm:presLayoutVars>
      </dgm:prSet>
      <dgm:spPr/>
    </dgm:pt>
    <dgm:pt modelId="{4BA19B07-98CC-4987-892F-08AFF6974CBA}" type="pres">
      <dgm:prSet presAssocID="{B4E61058-1CF3-4F7C-814C-D7DA413905AD}" presName="rect4ParTx" presStyleLbl="alignAcc1" presStyleIdx="4" presStyleCnt="5">
        <dgm:presLayoutVars>
          <dgm:chMax val="1"/>
          <dgm:bulletEnabled val="1"/>
        </dgm:presLayoutVars>
      </dgm:prSet>
      <dgm:spPr/>
    </dgm:pt>
    <dgm:pt modelId="{F94BBD72-E0CB-46D8-AAE0-F7495CB99329}" type="pres">
      <dgm:prSet presAssocID="{B4E61058-1CF3-4F7C-814C-D7DA413905AD}" presName="rect4ChTx" presStyleLbl="alignAcc1" presStyleIdx="4" presStyleCnt="5">
        <dgm:presLayoutVars>
          <dgm:bulletEnabled val="1"/>
        </dgm:presLayoutVars>
      </dgm:prSet>
      <dgm:spPr/>
    </dgm:pt>
    <dgm:pt modelId="{6E8708E9-CCB3-489F-8045-7CB9382A1D40}" type="pres">
      <dgm:prSet presAssocID="{70511FBB-CB8E-4E52-9218-41C87B3842D0}" presName="rect5ParTx" presStyleLbl="alignAcc1" presStyleIdx="4" presStyleCnt="5">
        <dgm:presLayoutVars>
          <dgm:chMax val="1"/>
          <dgm:bulletEnabled val="1"/>
        </dgm:presLayoutVars>
      </dgm:prSet>
      <dgm:spPr/>
    </dgm:pt>
    <dgm:pt modelId="{793B4152-D68B-4E1E-97FE-771FEA52253F}" type="pres">
      <dgm:prSet presAssocID="{70511FBB-CB8E-4E52-9218-41C87B3842D0}" presName="rect5ChTx" presStyleLbl="alignAcc1" presStyleIdx="4" presStyleCnt="5">
        <dgm:presLayoutVars>
          <dgm:bulletEnabled val="1"/>
        </dgm:presLayoutVars>
      </dgm:prSet>
      <dgm:spPr/>
    </dgm:pt>
  </dgm:ptLst>
  <dgm:cxnLst>
    <dgm:cxn modelId="{DA56A5F2-ABC6-434B-A48C-605C7EDF4872}" srcId="{84B50AE8-7ABF-498D-8C1F-CECC49CF1D62}" destId="{1C4A6299-7573-4191-8C49-F15EC8E1F75F}" srcOrd="0" destOrd="0" parTransId="{48F41A13-EF3A-4B9D-ADFD-95425083AEAA}" sibTransId="{2435066D-5842-4889-B18E-3B147E7628DF}"/>
    <dgm:cxn modelId="{EC2C2376-4DBB-4799-B476-CDC26FB5CC57}" srcId="{84B50AE8-7ABF-498D-8C1F-CECC49CF1D62}" destId="{045527F2-6C88-48B6-BFE8-F852078FF03F}" srcOrd="1" destOrd="0" parTransId="{FE5A16DC-908D-4F61-B525-26082BB6CA9B}" sibTransId="{6C7CF2BF-AEC0-4448-B9E1-1AB6AC8DCF1E}"/>
    <dgm:cxn modelId="{E1020096-C61C-46F2-9081-2A1484FD1ACF}" type="presOf" srcId="{F517D7C7-CEC0-4D51-B19D-DC6DCB7559E7}" destId="{9B60296B-8029-47EE-810E-FDBC519DF4F2}" srcOrd="0" destOrd="0" presId="urn:microsoft.com/office/officeart/2005/8/layout/target3"/>
    <dgm:cxn modelId="{CCE43ACC-FB4A-41E9-8A6C-C35AE1FE8862}" type="presOf" srcId="{B4E61058-1CF3-4F7C-814C-D7DA413905AD}" destId="{4BA19B07-98CC-4987-892F-08AFF6974CBA}" srcOrd="1" destOrd="0" presId="urn:microsoft.com/office/officeart/2005/8/layout/target3"/>
    <dgm:cxn modelId="{F278F80B-E053-4D12-A296-B5B64A8B5E8C}" type="presOf" srcId="{70511FBB-CB8E-4E52-9218-41C87B3842D0}" destId="{58D89505-CD36-4BD6-8F5A-FFE78F855BE2}" srcOrd="0" destOrd="0" presId="urn:microsoft.com/office/officeart/2005/8/layout/target3"/>
    <dgm:cxn modelId="{24072803-433D-4BBB-BDC6-1C23FF647FDD}" srcId="{F39FAC85-5B43-4370-8DEA-86B95014191A}" destId="{B4E61058-1CF3-4F7C-814C-D7DA413905AD}" srcOrd="3" destOrd="0" parTransId="{7CB54068-BC44-4C58-B233-BB563334F08B}" sibTransId="{79F534EC-5559-47BC-B12F-285443059E7C}"/>
    <dgm:cxn modelId="{CA0DCCD0-74CF-4DBC-B2CE-3654075D67B3}" type="presOf" srcId="{70B1B667-EE6B-444C-9027-198FD6E18D36}" destId="{1A58B5DA-CE72-4883-BA13-4E1872B85FB8}" srcOrd="0" destOrd="0" presId="urn:microsoft.com/office/officeart/2005/8/layout/target3"/>
    <dgm:cxn modelId="{2EBB90B7-3095-4F6C-934D-FAC0D7EE3D0F}" srcId="{F517D7C7-CEC0-4D51-B19D-DC6DCB7559E7}" destId="{D1A91780-7CD6-4A5C-BF54-4EB6CEA6B1C2}" srcOrd="1" destOrd="0" parTransId="{DC7EAD4D-8CAC-4A5A-82FF-B7A275F391D2}" sibTransId="{93D2FCF7-E16A-4702-BAC6-70054020763A}"/>
    <dgm:cxn modelId="{8263F016-B299-406E-BF58-5E360026C8EA}" type="presOf" srcId="{A96BDB83-7695-4085-B01A-29FF610DA23E}" destId="{8CA0DD48-CA65-4663-AD24-747E457CB05C}" srcOrd="0" destOrd="0" presId="urn:microsoft.com/office/officeart/2005/8/layout/target3"/>
    <dgm:cxn modelId="{C99686B8-0326-4EDF-992E-DB2831CB89B6}" srcId="{F39FAC85-5B43-4370-8DEA-86B95014191A}" destId="{F517D7C7-CEC0-4D51-B19D-DC6DCB7559E7}" srcOrd="2" destOrd="0" parTransId="{A48ABA06-E205-4735-B5CC-21D3A7144C5A}" sibTransId="{AFFC321E-AD65-49D0-BE90-CFBC1B1B9BC6}"/>
    <dgm:cxn modelId="{19C30440-730C-4E5F-9ABE-899095544BB5}" srcId="{F517D7C7-CEC0-4D51-B19D-DC6DCB7559E7}" destId="{A96BDB83-7695-4085-B01A-29FF610DA23E}" srcOrd="0" destOrd="0" parTransId="{20EEDB52-103F-4110-B032-0F843281DFD1}" sibTransId="{969B8531-559F-41F4-815D-7653E64D2F84}"/>
    <dgm:cxn modelId="{C56FE6DD-A491-4967-9E90-FAAC2C3C7BF6}" type="presOf" srcId="{D1A91780-7CD6-4A5C-BF54-4EB6CEA6B1C2}" destId="{8CA0DD48-CA65-4663-AD24-747E457CB05C}" srcOrd="0" destOrd="1" presId="urn:microsoft.com/office/officeart/2005/8/layout/target3"/>
    <dgm:cxn modelId="{2D31E610-5E1D-468C-9627-CAF0188983B7}" type="presOf" srcId="{84B50AE8-7ABF-498D-8C1F-CECC49CF1D62}" destId="{9EA1EDAF-CC30-4F63-AFD9-50C34B37DDEA}" srcOrd="1" destOrd="0" presId="urn:microsoft.com/office/officeart/2005/8/layout/target3"/>
    <dgm:cxn modelId="{7026E7F5-5FA8-4459-A3C5-719B4348F260}" srcId="{F39FAC85-5B43-4370-8DEA-86B95014191A}" destId="{70511FBB-CB8E-4E52-9218-41C87B3842D0}" srcOrd="4" destOrd="0" parTransId="{E06D4EF0-3561-426C-B6F3-431C475C85B2}" sibTransId="{E4004AD3-50E6-42A8-A911-9F29EBA8A0DC}"/>
    <dgm:cxn modelId="{3B4B8337-9F98-4A86-9A64-C265A6FA007A}" type="presOf" srcId="{1C4A6299-7573-4191-8C49-F15EC8E1F75F}" destId="{C9790CD0-3BD1-4787-9C82-D135955D0A3E}" srcOrd="0" destOrd="0" presId="urn:microsoft.com/office/officeart/2005/8/layout/target3"/>
    <dgm:cxn modelId="{7781EDA9-9307-4163-ABC4-D7E8AAED0D07}" srcId="{F39FAC85-5B43-4370-8DEA-86B95014191A}" destId="{70B1B667-EE6B-444C-9027-198FD6E18D36}" srcOrd="1" destOrd="0" parTransId="{6150F0A5-24A9-4928-9D9E-9DB434F087EB}" sibTransId="{7789FE80-4FEC-4D4B-B78E-2EFD46271E9B}"/>
    <dgm:cxn modelId="{7C118543-8BC2-4DE6-96E7-F8D99FA72A0A}" type="presOf" srcId="{70B1B667-EE6B-444C-9027-198FD6E18D36}" destId="{B74B92D0-30F5-4EEE-BB84-801FBE45C558}" srcOrd="1" destOrd="0" presId="urn:microsoft.com/office/officeart/2005/8/layout/target3"/>
    <dgm:cxn modelId="{B2981B06-BADC-4864-B90E-E32036004B6F}" type="presOf" srcId="{045527F2-6C88-48B6-BFE8-F852078FF03F}" destId="{C9790CD0-3BD1-4787-9C82-D135955D0A3E}" srcOrd="0" destOrd="1" presId="urn:microsoft.com/office/officeart/2005/8/layout/target3"/>
    <dgm:cxn modelId="{0510D296-02DC-4884-A462-5E6B672319A3}" srcId="{70B1B667-EE6B-444C-9027-198FD6E18D36}" destId="{F09ACCBF-70C3-4237-A26E-D3532B8F77C1}" srcOrd="1" destOrd="0" parTransId="{F186328F-C2DD-48A6-9C7B-D677CA494A2D}" sibTransId="{134E2EC9-0237-4E03-91D1-4B1B577C2562}"/>
    <dgm:cxn modelId="{869D1BC3-E416-493C-A7E8-68ECDAFB3264}" type="presOf" srcId="{F39FAC85-5B43-4370-8DEA-86B95014191A}" destId="{AD3745CA-AF49-482A-8346-1AA64C78F3C2}" srcOrd="0" destOrd="0" presId="urn:microsoft.com/office/officeart/2005/8/layout/target3"/>
    <dgm:cxn modelId="{C0DCB59B-F0FE-49E8-B69C-45C772855948}" type="presOf" srcId="{84B50AE8-7ABF-498D-8C1F-CECC49CF1D62}" destId="{CAB01956-6596-41DE-A7BF-302CBF60401E}" srcOrd="0" destOrd="0" presId="urn:microsoft.com/office/officeart/2005/8/layout/target3"/>
    <dgm:cxn modelId="{9568DA79-6093-4E8A-934F-B965F6BAEDD0}" srcId="{70B1B667-EE6B-444C-9027-198FD6E18D36}" destId="{E8EF3A32-5280-4E63-96DD-9E53AB1DFB7C}" srcOrd="0" destOrd="0" parTransId="{D6CA4D56-EBC9-4448-BA70-DCC5292338A8}" sibTransId="{46C89445-C84B-4741-9A2A-2B033A966F84}"/>
    <dgm:cxn modelId="{5197BCEA-DC96-4059-AB45-4D566121E3B9}" type="presOf" srcId="{70511FBB-CB8E-4E52-9218-41C87B3842D0}" destId="{6E8708E9-CCB3-489F-8045-7CB9382A1D40}" srcOrd="1" destOrd="0" presId="urn:microsoft.com/office/officeart/2005/8/layout/target3"/>
    <dgm:cxn modelId="{64643B6F-63B6-49C9-8301-8DD39AC5CCB4}" type="presOf" srcId="{F517D7C7-CEC0-4D51-B19D-DC6DCB7559E7}" destId="{C48EE9B2-E1BC-43CF-A0B5-BE774E5F7605}" srcOrd="1" destOrd="0" presId="urn:microsoft.com/office/officeart/2005/8/layout/target3"/>
    <dgm:cxn modelId="{035C4343-6AA4-44C7-B5B4-BCA6CB70A73F}" srcId="{F39FAC85-5B43-4370-8DEA-86B95014191A}" destId="{84B50AE8-7ABF-498D-8C1F-CECC49CF1D62}" srcOrd="0" destOrd="0" parTransId="{9454781D-1A09-4C91-A3CA-060969BF83F3}" sibTransId="{C2475D85-DB2A-4A06-B276-0A5814C7E84F}"/>
    <dgm:cxn modelId="{4624752F-8FD1-49CB-AD18-B81BC9072D52}" type="presOf" srcId="{E8EF3A32-5280-4E63-96DD-9E53AB1DFB7C}" destId="{2998F70A-E19B-42E2-9F66-331C0729ACA4}" srcOrd="0" destOrd="0" presId="urn:microsoft.com/office/officeart/2005/8/layout/target3"/>
    <dgm:cxn modelId="{7581D4FE-2BE2-4AC6-B743-76F1E0E1AC17}" type="presOf" srcId="{F09ACCBF-70C3-4237-A26E-D3532B8F77C1}" destId="{2998F70A-E19B-42E2-9F66-331C0729ACA4}" srcOrd="0" destOrd="1" presId="urn:microsoft.com/office/officeart/2005/8/layout/target3"/>
    <dgm:cxn modelId="{E52E2D79-4F78-4EFA-8500-470892FFBE0A}" type="presOf" srcId="{B4E61058-1CF3-4F7C-814C-D7DA413905AD}" destId="{5CB15E80-7F2C-4716-985E-5D1041EBC694}" srcOrd="0" destOrd="0" presId="urn:microsoft.com/office/officeart/2005/8/layout/target3"/>
    <dgm:cxn modelId="{6878600D-B23F-4676-9807-A5A79C230B39}" type="presParOf" srcId="{AD3745CA-AF49-482A-8346-1AA64C78F3C2}" destId="{37E98A99-CC88-43B5-A81B-818584898364}" srcOrd="0" destOrd="0" presId="urn:microsoft.com/office/officeart/2005/8/layout/target3"/>
    <dgm:cxn modelId="{5E814881-76F2-41A2-A782-97356A52382A}" type="presParOf" srcId="{AD3745CA-AF49-482A-8346-1AA64C78F3C2}" destId="{476ED8BB-1E5D-426A-B04D-AF308EFF7542}" srcOrd="1" destOrd="0" presId="urn:microsoft.com/office/officeart/2005/8/layout/target3"/>
    <dgm:cxn modelId="{5915A222-5B18-4EF3-BCA7-F37214F7F7E7}" type="presParOf" srcId="{AD3745CA-AF49-482A-8346-1AA64C78F3C2}" destId="{CAB01956-6596-41DE-A7BF-302CBF60401E}" srcOrd="2" destOrd="0" presId="urn:microsoft.com/office/officeart/2005/8/layout/target3"/>
    <dgm:cxn modelId="{01A62693-47A3-4722-B39C-111B1CA7D4C3}" type="presParOf" srcId="{AD3745CA-AF49-482A-8346-1AA64C78F3C2}" destId="{EC60CBEF-14C2-4E43-8C4F-32E9DAB38A61}" srcOrd="3" destOrd="0" presId="urn:microsoft.com/office/officeart/2005/8/layout/target3"/>
    <dgm:cxn modelId="{6FBB20C0-1F0C-4EF6-9C20-D4ED40C9DD19}" type="presParOf" srcId="{AD3745CA-AF49-482A-8346-1AA64C78F3C2}" destId="{892C38F0-F816-4949-AF34-151556C92B75}" srcOrd="4" destOrd="0" presId="urn:microsoft.com/office/officeart/2005/8/layout/target3"/>
    <dgm:cxn modelId="{F755F2F2-3CDB-4CF6-B717-79ECFE148DCD}" type="presParOf" srcId="{AD3745CA-AF49-482A-8346-1AA64C78F3C2}" destId="{1A58B5DA-CE72-4883-BA13-4E1872B85FB8}" srcOrd="5" destOrd="0" presId="urn:microsoft.com/office/officeart/2005/8/layout/target3"/>
    <dgm:cxn modelId="{8CD2ECDB-6023-4789-A1FD-CAB6783658B4}" type="presParOf" srcId="{AD3745CA-AF49-482A-8346-1AA64C78F3C2}" destId="{1E56D25B-95BD-4558-A4F0-BA2EA52BA982}" srcOrd="6" destOrd="0" presId="urn:microsoft.com/office/officeart/2005/8/layout/target3"/>
    <dgm:cxn modelId="{75426C92-EF0A-4EA1-AB63-59D4ECA939FB}" type="presParOf" srcId="{AD3745CA-AF49-482A-8346-1AA64C78F3C2}" destId="{4ACEA53A-8670-4071-9B08-9FB7CFB916EF}" srcOrd="7" destOrd="0" presId="urn:microsoft.com/office/officeart/2005/8/layout/target3"/>
    <dgm:cxn modelId="{13B323A3-7BC2-43AC-94AD-EE4821372A29}" type="presParOf" srcId="{AD3745CA-AF49-482A-8346-1AA64C78F3C2}" destId="{9B60296B-8029-47EE-810E-FDBC519DF4F2}" srcOrd="8" destOrd="0" presId="urn:microsoft.com/office/officeart/2005/8/layout/target3"/>
    <dgm:cxn modelId="{0CB3FDC4-31AB-4506-938D-0204B2E40ED8}" type="presParOf" srcId="{AD3745CA-AF49-482A-8346-1AA64C78F3C2}" destId="{A0A108F7-7CEB-4EF8-B60D-5777B238BBC6}" srcOrd="9" destOrd="0" presId="urn:microsoft.com/office/officeart/2005/8/layout/target3"/>
    <dgm:cxn modelId="{471202FF-6DC7-4AFD-A3D1-1CE7B4373660}" type="presParOf" srcId="{AD3745CA-AF49-482A-8346-1AA64C78F3C2}" destId="{21E5D112-9772-4563-928D-F4FB87EF8810}" srcOrd="10" destOrd="0" presId="urn:microsoft.com/office/officeart/2005/8/layout/target3"/>
    <dgm:cxn modelId="{EABB309F-9866-4DCB-9C2B-2DAFAAF51E1E}" type="presParOf" srcId="{AD3745CA-AF49-482A-8346-1AA64C78F3C2}" destId="{5CB15E80-7F2C-4716-985E-5D1041EBC694}" srcOrd="11" destOrd="0" presId="urn:microsoft.com/office/officeart/2005/8/layout/target3"/>
    <dgm:cxn modelId="{08503AFF-0AE8-447F-8CF6-31A4F89CE471}" type="presParOf" srcId="{AD3745CA-AF49-482A-8346-1AA64C78F3C2}" destId="{47ACE964-2F7A-47E0-A239-CB589D725A08}" srcOrd="12" destOrd="0" presId="urn:microsoft.com/office/officeart/2005/8/layout/target3"/>
    <dgm:cxn modelId="{6ED37BF0-6EB6-490D-B939-215839C47672}" type="presParOf" srcId="{AD3745CA-AF49-482A-8346-1AA64C78F3C2}" destId="{10BF25FA-003A-4000-A731-13156566A9A1}" srcOrd="13" destOrd="0" presId="urn:microsoft.com/office/officeart/2005/8/layout/target3"/>
    <dgm:cxn modelId="{A03D365F-5604-4CA2-97B9-A27D7C7047EE}" type="presParOf" srcId="{AD3745CA-AF49-482A-8346-1AA64C78F3C2}" destId="{58D89505-CD36-4BD6-8F5A-FFE78F855BE2}" srcOrd="14" destOrd="0" presId="urn:microsoft.com/office/officeart/2005/8/layout/target3"/>
    <dgm:cxn modelId="{4BB38BD1-5189-4EDC-8CC5-E8E92407B7F1}" type="presParOf" srcId="{AD3745CA-AF49-482A-8346-1AA64C78F3C2}" destId="{9EA1EDAF-CC30-4F63-AFD9-50C34B37DDEA}" srcOrd="15" destOrd="0" presId="urn:microsoft.com/office/officeart/2005/8/layout/target3"/>
    <dgm:cxn modelId="{60CCE196-4536-4E10-954D-32645DABB739}" type="presParOf" srcId="{AD3745CA-AF49-482A-8346-1AA64C78F3C2}" destId="{C9790CD0-3BD1-4787-9C82-D135955D0A3E}" srcOrd="16" destOrd="0" presId="urn:microsoft.com/office/officeart/2005/8/layout/target3"/>
    <dgm:cxn modelId="{B2F5D43F-6C6D-4FCF-9E86-4840625BDEE4}" type="presParOf" srcId="{AD3745CA-AF49-482A-8346-1AA64C78F3C2}" destId="{B74B92D0-30F5-4EEE-BB84-801FBE45C558}" srcOrd="17" destOrd="0" presId="urn:microsoft.com/office/officeart/2005/8/layout/target3"/>
    <dgm:cxn modelId="{40D3CEAA-4F2F-4D3F-977D-6B35FC6E6102}" type="presParOf" srcId="{AD3745CA-AF49-482A-8346-1AA64C78F3C2}" destId="{2998F70A-E19B-42E2-9F66-331C0729ACA4}" srcOrd="18" destOrd="0" presId="urn:microsoft.com/office/officeart/2005/8/layout/target3"/>
    <dgm:cxn modelId="{3EF36957-2ADE-4BA8-9144-CEFC5ACB0703}" type="presParOf" srcId="{AD3745CA-AF49-482A-8346-1AA64C78F3C2}" destId="{C48EE9B2-E1BC-43CF-A0B5-BE774E5F7605}" srcOrd="19" destOrd="0" presId="urn:microsoft.com/office/officeart/2005/8/layout/target3"/>
    <dgm:cxn modelId="{F69F10F5-E20D-4F62-830B-0B724FE77045}" type="presParOf" srcId="{AD3745CA-AF49-482A-8346-1AA64C78F3C2}" destId="{8CA0DD48-CA65-4663-AD24-747E457CB05C}" srcOrd="20" destOrd="0" presId="urn:microsoft.com/office/officeart/2005/8/layout/target3"/>
    <dgm:cxn modelId="{73AFA9F0-B63E-4256-8FAC-092ADCD03786}" type="presParOf" srcId="{AD3745CA-AF49-482A-8346-1AA64C78F3C2}" destId="{4BA19B07-98CC-4987-892F-08AFF6974CBA}" srcOrd="21" destOrd="0" presId="urn:microsoft.com/office/officeart/2005/8/layout/target3"/>
    <dgm:cxn modelId="{96E05F0B-FB2A-4FFB-A600-4ECD7E33631D}" type="presParOf" srcId="{AD3745CA-AF49-482A-8346-1AA64C78F3C2}" destId="{F94BBD72-E0CB-46D8-AAE0-F7495CB99329}" srcOrd="22" destOrd="0" presId="urn:microsoft.com/office/officeart/2005/8/layout/target3"/>
    <dgm:cxn modelId="{740EF9C5-B264-4963-A272-1A6E63C7D43C}" type="presParOf" srcId="{AD3745CA-AF49-482A-8346-1AA64C78F3C2}" destId="{6E8708E9-CCB3-489F-8045-7CB9382A1D40}" srcOrd="23" destOrd="0" presId="urn:microsoft.com/office/officeart/2005/8/layout/target3"/>
    <dgm:cxn modelId="{DF46745B-BD98-44BA-BF35-9218942FE79E}" type="presParOf" srcId="{AD3745CA-AF49-482A-8346-1AA64C78F3C2}" destId="{793B4152-D68B-4E1E-97FE-771FEA52253F}" srcOrd="2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AB6BA-EFED-4895-BDCE-C03FBCFE74B9}">
      <dsp:nvSpPr>
        <dsp:cNvPr id="0" name=""/>
        <dsp:cNvSpPr/>
      </dsp:nvSpPr>
      <dsp:spPr>
        <a:xfrm>
          <a:off x="27572" y="57512"/>
          <a:ext cx="2803048" cy="182860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t>Cultural</a:t>
          </a:r>
        </a:p>
        <a:p>
          <a:pPr marL="114300" lvl="1" indent="-114300" algn="l" defTabSz="533400">
            <a:lnSpc>
              <a:spcPct val="90000"/>
            </a:lnSpc>
            <a:spcBef>
              <a:spcPct val="0"/>
            </a:spcBef>
            <a:spcAft>
              <a:spcPct val="15000"/>
            </a:spcAft>
            <a:buChar char="•"/>
          </a:pPr>
          <a:r>
            <a:rPr lang="en-US" sz="1200" kern="1200" dirty="0"/>
            <a:t>Mental health staff and patients not used to incorporating primary care as part of job</a:t>
          </a:r>
        </a:p>
        <a:p>
          <a:pPr marL="114300" lvl="1" indent="-114300" algn="l" defTabSz="533400">
            <a:lnSpc>
              <a:spcPct val="90000"/>
            </a:lnSpc>
            <a:spcBef>
              <a:spcPct val="0"/>
            </a:spcBef>
            <a:spcAft>
              <a:spcPct val="15000"/>
            </a:spcAft>
            <a:buChar char="•"/>
          </a:pPr>
          <a:r>
            <a:rPr lang="en-US" sz="1200" kern="1200" dirty="0"/>
            <a:t>Mental health staff feel time pressure to address screening, vital signs and may feel “out of scope of practice” </a:t>
          </a:r>
        </a:p>
        <a:p>
          <a:pPr marL="114300" lvl="1" indent="-114300" algn="l" defTabSz="533400">
            <a:lnSpc>
              <a:spcPct val="90000"/>
            </a:lnSpc>
            <a:spcBef>
              <a:spcPct val="0"/>
            </a:spcBef>
            <a:spcAft>
              <a:spcPct val="15000"/>
            </a:spcAft>
            <a:buChar char="•"/>
          </a:pPr>
          <a:endParaRPr lang="en-US" sz="1200" kern="1200" dirty="0"/>
        </a:p>
      </dsp:txBody>
      <dsp:txXfrm>
        <a:off x="27572" y="57512"/>
        <a:ext cx="2803048" cy="1828601"/>
      </dsp:txXfrm>
    </dsp:sp>
    <dsp:sp modelId="{5769176B-8C20-44D6-9B79-97898183C4A7}">
      <dsp:nvSpPr>
        <dsp:cNvPr id="0" name=""/>
        <dsp:cNvSpPr/>
      </dsp:nvSpPr>
      <dsp:spPr>
        <a:xfrm>
          <a:off x="3130657" y="57512"/>
          <a:ext cx="2720429" cy="182860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t>Financial</a:t>
          </a:r>
        </a:p>
        <a:p>
          <a:pPr marL="114300" lvl="1" indent="-114300" algn="l" defTabSz="533400">
            <a:lnSpc>
              <a:spcPct val="90000"/>
            </a:lnSpc>
            <a:spcBef>
              <a:spcPct val="0"/>
            </a:spcBef>
            <a:spcAft>
              <a:spcPct val="15000"/>
            </a:spcAft>
            <a:buChar char="•"/>
          </a:pPr>
          <a:r>
            <a:rPr lang="en-US" sz="1200" kern="1200" dirty="0"/>
            <a:t>Rarely funded</a:t>
          </a:r>
        </a:p>
        <a:p>
          <a:pPr marL="114300" lvl="1" indent="-114300" algn="l" defTabSz="533400">
            <a:lnSpc>
              <a:spcPct val="90000"/>
            </a:lnSpc>
            <a:spcBef>
              <a:spcPct val="0"/>
            </a:spcBef>
            <a:spcAft>
              <a:spcPct val="15000"/>
            </a:spcAft>
            <a:buChar char="•"/>
          </a:pPr>
          <a:r>
            <a:rPr lang="en-US" sz="1200" kern="1200" dirty="0"/>
            <a:t>Billing medical services challenging</a:t>
          </a:r>
        </a:p>
        <a:p>
          <a:pPr marL="114300" lvl="1" indent="-114300" algn="l" defTabSz="533400">
            <a:lnSpc>
              <a:spcPct val="90000"/>
            </a:lnSpc>
            <a:spcBef>
              <a:spcPct val="0"/>
            </a:spcBef>
            <a:spcAft>
              <a:spcPct val="15000"/>
            </a:spcAft>
            <a:buChar char="•"/>
          </a:pPr>
          <a:r>
            <a:rPr lang="en-US" sz="1200" kern="1200" dirty="0"/>
            <a:t>High no show rate, take extra time</a:t>
          </a:r>
        </a:p>
        <a:p>
          <a:pPr marL="114300" lvl="1" indent="-114300" algn="l" defTabSz="533400">
            <a:lnSpc>
              <a:spcPct val="90000"/>
            </a:lnSpc>
            <a:spcBef>
              <a:spcPct val="0"/>
            </a:spcBef>
            <a:spcAft>
              <a:spcPct val="15000"/>
            </a:spcAft>
            <a:buChar char="•"/>
          </a:pPr>
          <a:r>
            <a:rPr lang="en-US" sz="1200" kern="1200" dirty="0"/>
            <a:t>Psychiatric staff not provided resources to provide care (medical assistants to take vitals before appointments, blood pressure cuffs, scales)</a:t>
          </a:r>
        </a:p>
      </dsp:txBody>
      <dsp:txXfrm>
        <a:off x="3130657" y="57512"/>
        <a:ext cx="2720429" cy="1828601"/>
      </dsp:txXfrm>
    </dsp:sp>
    <dsp:sp modelId="{1DC87973-77E3-43C0-B5A6-BA637510A7D2}">
      <dsp:nvSpPr>
        <dsp:cNvPr id="0" name=""/>
        <dsp:cNvSpPr/>
      </dsp:nvSpPr>
      <dsp:spPr>
        <a:xfrm>
          <a:off x="6096007" y="76642"/>
          <a:ext cx="2105149" cy="167621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t>Motivational</a:t>
          </a:r>
        </a:p>
        <a:p>
          <a:pPr marL="114300" lvl="1" indent="-114300" algn="l" defTabSz="533400">
            <a:lnSpc>
              <a:spcPct val="90000"/>
            </a:lnSpc>
            <a:spcBef>
              <a:spcPct val="0"/>
            </a:spcBef>
            <a:spcAft>
              <a:spcPct val="15000"/>
            </a:spcAft>
            <a:buChar char="•"/>
          </a:pPr>
          <a:r>
            <a:rPr lang="en-US" sz="1200" kern="1200" dirty="0"/>
            <a:t>Lack of perceived need for care</a:t>
          </a:r>
        </a:p>
        <a:p>
          <a:pPr marL="114300" lvl="1" indent="-114300" algn="l" defTabSz="533400">
            <a:lnSpc>
              <a:spcPct val="90000"/>
            </a:lnSpc>
            <a:spcBef>
              <a:spcPct val="0"/>
            </a:spcBef>
            <a:spcAft>
              <a:spcPct val="15000"/>
            </a:spcAft>
            <a:buChar char="•"/>
          </a:pPr>
          <a:r>
            <a:rPr lang="en-US" sz="1200" kern="1200" dirty="0"/>
            <a:t>Lack of motivation as part of negative symptoms of schizophrenia </a:t>
          </a:r>
        </a:p>
      </dsp:txBody>
      <dsp:txXfrm>
        <a:off x="6096007" y="76642"/>
        <a:ext cx="2105149" cy="1676214"/>
      </dsp:txXfrm>
    </dsp:sp>
    <dsp:sp modelId="{129C11BD-D1A0-4966-99EC-8E26CD0ACE97}">
      <dsp:nvSpPr>
        <dsp:cNvPr id="0" name=""/>
        <dsp:cNvSpPr/>
      </dsp:nvSpPr>
      <dsp:spPr>
        <a:xfrm>
          <a:off x="1258349" y="2101093"/>
          <a:ext cx="2720429" cy="163225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t>Organizational</a:t>
          </a:r>
        </a:p>
        <a:p>
          <a:pPr marL="114300" lvl="1" indent="-114300" algn="l" defTabSz="533400">
            <a:lnSpc>
              <a:spcPct val="90000"/>
            </a:lnSpc>
            <a:spcBef>
              <a:spcPct val="0"/>
            </a:spcBef>
            <a:spcAft>
              <a:spcPct val="15000"/>
            </a:spcAft>
            <a:buChar char="•"/>
          </a:pPr>
          <a:r>
            <a:rPr lang="en-US" sz="1200" kern="1200" dirty="0"/>
            <a:t>Devoting space, time, and money</a:t>
          </a:r>
        </a:p>
        <a:p>
          <a:pPr marL="114300" lvl="1" indent="-114300" algn="l" defTabSz="533400">
            <a:lnSpc>
              <a:spcPct val="90000"/>
            </a:lnSpc>
            <a:spcBef>
              <a:spcPct val="0"/>
            </a:spcBef>
            <a:spcAft>
              <a:spcPct val="15000"/>
            </a:spcAft>
            <a:buChar char="•"/>
          </a:pPr>
          <a:r>
            <a:rPr lang="en-US" sz="1200" kern="1200" dirty="0"/>
            <a:t>Specialists do not cross boundaries</a:t>
          </a:r>
        </a:p>
        <a:p>
          <a:pPr marL="114300" lvl="1" indent="-114300" algn="l" defTabSz="533400">
            <a:lnSpc>
              <a:spcPct val="90000"/>
            </a:lnSpc>
            <a:spcBef>
              <a:spcPct val="0"/>
            </a:spcBef>
            <a:spcAft>
              <a:spcPct val="15000"/>
            </a:spcAft>
            <a:buChar char="•"/>
          </a:pPr>
          <a:r>
            <a:rPr lang="en-US" sz="1200" kern="1200" dirty="0"/>
            <a:t>Different languages</a:t>
          </a:r>
        </a:p>
        <a:p>
          <a:pPr marL="114300" lvl="1" indent="-114300" algn="l" defTabSz="533400">
            <a:lnSpc>
              <a:spcPct val="90000"/>
            </a:lnSpc>
            <a:spcBef>
              <a:spcPct val="0"/>
            </a:spcBef>
            <a:spcAft>
              <a:spcPct val="15000"/>
            </a:spcAft>
            <a:buChar char="•"/>
          </a:pPr>
          <a:r>
            <a:rPr lang="en-US" sz="1200" kern="1200" dirty="0"/>
            <a:t>Behavioral health EHRs may lack capacity to track physical health indicators</a:t>
          </a:r>
        </a:p>
        <a:p>
          <a:pPr marL="114300" lvl="1" indent="-114300" algn="l" defTabSz="533400">
            <a:lnSpc>
              <a:spcPct val="90000"/>
            </a:lnSpc>
            <a:spcBef>
              <a:spcPct val="0"/>
            </a:spcBef>
            <a:spcAft>
              <a:spcPct val="15000"/>
            </a:spcAft>
            <a:buChar char="•"/>
          </a:pPr>
          <a:r>
            <a:rPr lang="en-US" sz="1200" kern="1200" dirty="0"/>
            <a:t>Not perceived as part of the mission</a:t>
          </a:r>
        </a:p>
      </dsp:txBody>
      <dsp:txXfrm>
        <a:off x="1258349" y="2101093"/>
        <a:ext cx="2720429" cy="1632257"/>
      </dsp:txXfrm>
    </dsp:sp>
    <dsp:sp modelId="{1AB03716-F7C2-4217-A0EF-2970080D4328}">
      <dsp:nvSpPr>
        <dsp:cNvPr id="0" name=""/>
        <dsp:cNvSpPr/>
      </dsp:nvSpPr>
      <dsp:spPr>
        <a:xfrm>
          <a:off x="4250821" y="2101093"/>
          <a:ext cx="2720429" cy="163225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t>Logistical</a:t>
          </a:r>
        </a:p>
        <a:p>
          <a:pPr marL="114300" lvl="1" indent="-114300" algn="l" defTabSz="533400">
            <a:lnSpc>
              <a:spcPct val="90000"/>
            </a:lnSpc>
            <a:spcBef>
              <a:spcPct val="0"/>
            </a:spcBef>
            <a:spcAft>
              <a:spcPct val="15000"/>
            </a:spcAft>
            <a:buChar char="•"/>
          </a:pPr>
          <a:r>
            <a:rPr lang="en-US" sz="1200" kern="1200" dirty="0"/>
            <a:t>Clinic location not always </a:t>
          </a:r>
          <a:r>
            <a:rPr lang="en-US" sz="1200" kern="1200"/>
            <a:t>close proximity, which is crucial to success</a:t>
          </a:r>
          <a:endParaRPr lang="en-US" sz="1200" kern="1200" dirty="0"/>
        </a:p>
        <a:p>
          <a:pPr marL="114300" lvl="1" indent="-114300" algn="l" defTabSz="533400">
            <a:lnSpc>
              <a:spcPct val="90000"/>
            </a:lnSpc>
            <a:spcBef>
              <a:spcPct val="0"/>
            </a:spcBef>
            <a:spcAft>
              <a:spcPct val="15000"/>
            </a:spcAft>
            <a:buChar char="•"/>
          </a:pPr>
          <a:r>
            <a:rPr lang="en-US" sz="1200" kern="1200" dirty="0"/>
            <a:t>Not always in same building </a:t>
          </a:r>
        </a:p>
        <a:p>
          <a:pPr marL="114300" lvl="1" indent="-114300" algn="l" defTabSz="533400">
            <a:lnSpc>
              <a:spcPct val="90000"/>
            </a:lnSpc>
            <a:spcBef>
              <a:spcPct val="0"/>
            </a:spcBef>
            <a:spcAft>
              <a:spcPct val="15000"/>
            </a:spcAft>
            <a:buChar char="•"/>
          </a:pPr>
          <a:r>
            <a:rPr lang="en-US" sz="1200" kern="1200" dirty="0"/>
            <a:t>Space limitations</a:t>
          </a:r>
        </a:p>
      </dsp:txBody>
      <dsp:txXfrm>
        <a:off x="4250821" y="2101093"/>
        <a:ext cx="2720429" cy="1632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6E125-4940-1F4D-A461-7B065F6B4248}">
      <dsp:nvSpPr>
        <dsp:cNvPr id="0" name=""/>
        <dsp:cNvSpPr/>
      </dsp:nvSpPr>
      <dsp:spPr>
        <a:xfrm>
          <a:off x="0" y="8152"/>
          <a:ext cx="8001000" cy="421200"/>
        </a:xfrm>
        <a:prstGeom prst="round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Person-Centered Team Care / Collaborative Care</a:t>
          </a:r>
        </a:p>
      </dsp:txBody>
      <dsp:txXfrm>
        <a:off x="20561" y="28713"/>
        <a:ext cx="7959878" cy="380078"/>
      </dsp:txXfrm>
    </dsp:sp>
    <dsp:sp modelId="{0C72DDE3-64C4-5549-B877-82188244D7F0}">
      <dsp:nvSpPr>
        <dsp:cNvPr id="0" name=""/>
        <dsp:cNvSpPr/>
      </dsp:nvSpPr>
      <dsp:spPr>
        <a:xfrm>
          <a:off x="0" y="429352"/>
          <a:ext cx="8001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kern="1200" dirty="0" err="1"/>
            <a:t>Colocation</a:t>
          </a:r>
          <a:r>
            <a:rPr lang="en-US" sz="1400" b="0" kern="1200" dirty="0"/>
            <a:t> is not Collaboration. Team members learn to work differently.</a:t>
          </a:r>
        </a:p>
      </dsp:txBody>
      <dsp:txXfrm>
        <a:off x="0" y="429352"/>
        <a:ext cx="8001000" cy="298080"/>
      </dsp:txXfrm>
    </dsp:sp>
    <dsp:sp modelId="{B4817418-C2B7-4B4E-A0D8-5B7CEB3BC85D}">
      <dsp:nvSpPr>
        <dsp:cNvPr id="0" name=""/>
        <dsp:cNvSpPr/>
      </dsp:nvSpPr>
      <dsp:spPr>
        <a:xfrm>
          <a:off x="0" y="727432"/>
          <a:ext cx="8001000" cy="421200"/>
        </a:xfrm>
        <a:prstGeom prst="round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Population-Based Care</a:t>
          </a:r>
        </a:p>
      </dsp:txBody>
      <dsp:txXfrm>
        <a:off x="20561" y="747993"/>
        <a:ext cx="7959878" cy="380078"/>
      </dsp:txXfrm>
    </dsp:sp>
    <dsp:sp modelId="{9BB96954-F3B5-B040-AB47-B7E36813396C}">
      <dsp:nvSpPr>
        <dsp:cNvPr id="0" name=""/>
        <dsp:cNvSpPr/>
      </dsp:nvSpPr>
      <dsp:spPr>
        <a:xfrm>
          <a:off x="0" y="1148632"/>
          <a:ext cx="8001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All patients tracked in a registry: no one “falls through the cracks.”</a:t>
          </a:r>
        </a:p>
      </dsp:txBody>
      <dsp:txXfrm>
        <a:off x="0" y="1148632"/>
        <a:ext cx="8001000" cy="298080"/>
      </dsp:txXfrm>
    </dsp:sp>
    <dsp:sp modelId="{8BDC5676-6A7E-4941-B6A1-CD53955ED67F}">
      <dsp:nvSpPr>
        <dsp:cNvPr id="0" name=""/>
        <dsp:cNvSpPr/>
      </dsp:nvSpPr>
      <dsp:spPr>
        <a:xfrm>
          <a:off x="0" y="1446712"/>
          <a:ext cx="8001000" cy="421200"/>
        </a:xfrm>
        <a:prstGeom prst="round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Measurement-Based Treatment to Target</a:t>
          </a:r>
        </a:p>
      </dsp:txBody>
      <dsp:txXfrm>
        <a:off x="20561" y="1467273"/>
        <a:ext cx="7959878" cy="380078"/>
      </dsp:txXfrm>
    </dsp:sp>
    <dsp:sp modelId="{A46C8769-8135-0F49-B064-5AA5244B859B}">
      <dsp:nvSpPr>
        <dsp:cNvPr id="0" name=""/>
        <dsp:cNvSpPr/>
      </dsp:nvSpPr>
      <dsp:spPr>
        <a:xfrm>
          <a:off x="0" y="1867912"/>
          <a:ext cx="8001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Treatments are actively changed until the clinical goals are achieved.</a:t>
          </a:r>
        </a:p>
      </dsp:txBody>
      <dsp:txXfrm>
        <a:off x="0" y="1867912"/>
        <a:ext cx="8001000" cy="298080"/>
      </dsp:txXfrm>
    </dsp:sp>
    <dsp:sp modelId="{FBB209DC-8D31-BC49-82DA-A5C2ADDC1038}">
      <dsp:nvSpPr>
        <dsp:cNvPr id="0" name=""/>
        <dsp:cNvSpPr/>
      </dsp:nvSpPr>
      <dsp:spPr>
        <a:xfrm>
          <a:off x="0" y="2165992"/>
          <a:ext cx="8001000" cy="421200"/>
        </a:xfrm>
        <a:prstGeom prst="round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Evidence-Based Care</a:t>
          </a:r>
        </a:p>
      </dsp:txBody>
      <dsp:txXfrm>
        <a:off x="20561" y="2186553"/>
        <a:ext cx="7959878" cy="380078"/>
      </dsp:txXfrm>
    </dsp:sp>
    <dsp:sp modelId="{73163E4B-8803-144C-BCFE-5E6066703778}">
      <dsp:nvSpPr>
        <dsp:cNvPr id="0" name=""/>
        <dsp:cNvSpPr/>
      </dsp:nvSpPr>
      <dsp:spPr>
        <a:xfrm>
          <a:off x="0" y="2587192"/>
          <a:ext cx="80010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Treatments used are ‘evidence-based.’ </a:t>
          </a:r>
        </a:p>
      </dsp:txBody>
      <dsp:txXfrm>
        <a:off x="0" y="2587192"/>
        <a:ext cx="8001000" cy="298080"/>
      </dsp:txXfrm>
    </dsp:sp>
    <dsp:sp modelId="{DEAD14DE-9B2A-EE40-B1FD-2E9394E6219A}">
      <dsp:nvSpPr>
        <dsp:cNvPr id="0" name=""/>
        <dsp:cNvSpPr/>
      </dsp:nvSpPr>
      <dsp:spPr>
        <a:xfrm>
          <a:off x="0" y="2885272"/>
          <a:ext cx="8001000" cy="421200"/>
        </a:xfrm>
        <a:prstGeom prst="round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Accountable Care</a:t>
          </a:r>
        </a:p>
      </dsp:txBody>
      <dsp:txXfrm>
        <a:off x="20561" y="2905833"/>
        <a:ext cx="7959878" cy="380078"/>
      </dsp:txXfrm>
    </dsp:sp>
    <dsp:sp modelId="{2EE5EE16-91C9-4B4F-B699-72E8BE6E5E07}">
      <dsp:nvSpPr>
        <dsp:cNvPr id="0" name=""/>
        <dsp:cNvSpPr/>
      </dsp:nvSpPr>
      <dsp:spPr>
        <a:xfrm>
          <a:off x="0" y="3306472"/>
          <a:ext cx="8001000"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Providers are accountable and reimbursed for quality of care and clinical outcomes, not just the volume of care provided. </a:t>
          </a:r>
        </a:p>
      </dsp:txBody>
      <dsp:txXfrm>
        <a:off x="0" y="3306472"/>
        <a:ext cx="8001000" cy="419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0B7D2-91BE-4948-9F9C-D24702ACF945}">
      <dsp:nvSpPr>
        <dsp:cNvPr id="0" name=""/>
        <dsp:cNvSpPr/>
      </dsp:nvSpPr>
      <dsp:spPr>
        <a:xfrm>
          <a:off x="1316479" y="550626"/>
          <a:ext cx="3626595" cy="3394510"/>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Behavioral   Health in Primary Care  Settings</a:t>
          </a:r>
        </a:p>
      </dsp:txBody>
      <dsp:txXfrm>
        <a:off x="1822895" y="950912"/>
        <a:ext cx="2091010" cy="2593938"/>
      </dsp:txXfrm>
    </dsp:sp>
    <dsp:sp modelId="{007A0EF7-3F0E-475E-969E-B2D37100072D}">
      <dsp:nvSpPr>
        <dsp:cNvPr id="0" name=""/>
        <dsp:cNvSpPr/>
      </dsp:nvSpPr>
      <dsp:spPr>
        <a:xfrm>
          <a:off x="4384108" y="556592"/>
          <a:ext cx="3745960" cy="3235421"/>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Primary Care in Behavioral Health Settings</a:t>
          </a:r>
        </a:p>
      </dsp:txBody>
      <dsp:txXfrm>
        <a:off x="5447151" y="938117"/>
        <a:ext cx="2159833" cy="2472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3D992-DFC3-4137-BEA9-1152C4E765FB}">
      <dsp:nvSpPr>
        <dsp:cNvPr id="0" name=""/>
        <dsp:cNvSpPr/>
      </dsp:nvSpPr>
      <dsp:spPr>
        <a:xfrm>
          <a:off x="432599" y="142324"/>
          <a:ext cx="7059930" cy="3945343"/>
        </a:xfrm>
        <a:prstGeom prst="rightArrow">
          <a:avLst/>
        </a:prstGeom>
        <a:solidFill>
          <a:srgbClr val="E4B94E"/>
        </a:solidFill>
        <a:ln>
          <a:noFill/>
        </a:ln>
        <a:effectLst/>
      </dsp:spPr>
      <dsp:style>
        <a:lnRef idx="0">
          <a:scrgbClr r="0" g="0" b="0"/>
        </a:lnRef>
        <a:fillRef idx="1">
          <a:scrgbClr r="0" g="0" b="0"/>
        </a:fillRef>
        <a:effectRef idx="0">
          <a:scrgbClr r="0" g="0" b="0"/>
        </a:effectRef>
        <a:fontRef idx="minor"/>
      </dsp:style>
    </dsp:sp>
    <dsp:sp modelId="{EFD28910-5AE4-470A-9CDC-25A46E82937F}">
      <dsp:nvSpPr>
        <dsp:cNvPr id="0" name=""/>
        <dsp:cNvSpPr/>
      </dsp:nvSpPr>
      <dsp:spPr>
        <a:xfrm>
          <a:off x="281456" y="1100549"/>
          <a:ext cx="2491740" cy="2150654"/>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COORDINATION</a:t>
          </a:r>
        </a:p>
        <a:p>
          <a:pPr marL="0" lvl="0" indent="0" algn="ctr" defTabSz="711200">
            <a:lnSpc>
              <a:spcPct val="90000"/>
            </a:lnSpc>
            <a:spcBef>
              <a:spcPct val="0"/>
            </a:spcBef>
            <a:spcAft>
              <a:spcPct val="35000"/>
            </a:spcAft>
            <a:buNone/>
          </a:pPr>
          <a:r>
            <a:rPr lang="en-US" sz="1600" kern="1200" dirty="0"/>
            <a:t>We discuss patients, exchange information if needed</a:t>
          </a:r>
        </a:p>
        <a:p>
          <a:pPr marL="0" lvl="0" indent="0" algn="ctr" defTabSz="711200">
            <a:lnSpc>
              <a:spcPct val="90000"/>
            </a:lnSpc>
            <a:spcBef>
              <a:spcPct val="0"/>
            </a:spcBef>
            <a:spcAft>
              <a:spcPct val="35000"/>
            </a:spcAft>
            <a:buNone/>
          </a:pPr>
          <a:r>
            <a:rPr lang="en-US" sz="1600" kern="1200" dirty="0"/>
            <a:t>Collaboration from a distance</a:t>
          </a:r>
        </a:p>
      </dsp:txBody>
      <dsp:txXfrm>
        <a:off x="386442" y="1205535"/>
        <a:ext cx="2281768" cy="1940682"/>
      </dsp:txXfrm>
    </dsp:sp>
    <dsp:sp modelId="{CBC1CA6F-E837-4274-8559-9F67982CB22F}">
      <dsp:nvSpPr>
        <dsp:cNvPr id="0" name=""/>
        <dsp:cNvSpPr/>
      </dsp:nvSpPr>
      <dsp:spPr>
        <a:xfrm>
          <a:off x="2907029" y="1100549"/>
          <a:ext cx="2491740" cy="2150654"/>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CO-LOCATION</a:t>
          </a:r>
        </a:p>
        <a:p>
          <a:pPr marL="0" lvl="0" indent="0" algn="ctr" defTabSz="711200">
            <a:lnSpc>
              <a:spcPct val="90000"/>
            </a:lnSpc>
            <a:spcBef>
              <a:spcPct val="0"/>
            </a:spcBef>
            <a:spcAft>
              <a:spcPct val="35000"/>
            </a:spcAft>
            <a:buNone/>
          </a:pPr>
          <a:r>
            <a:rPr lang="en-US" sz="1600" kern="1200" dirty="0"/>
            <a:t>We are in the same facility, may share some functions/staffing, discuss patients </a:t>
          </a:r>
        </a:p>
        <a:p>
          <a:pPr marL="0" lvl="0" indent="0" algn="ctr" defTabSz="711200">
            <a:lnSpc>
              <a:spcPct val="90000"/>
            </a:lnSpc>
            <a:spcBef>
              <a:spcPct val="0"/>
            </a:spcBef>
            <a:spcAft>
              <a:spcPct val="35000"/>
            </a:spcAft>
            <a:buNone/>
          </a:pPr>
          <a:endParaRPr lang="en-US" sz="1600" kern="1200" dirty="0"/>
        </a:p>
      </dsp:txBody>
      <dsp:txXfrm>
        <a:off x="3012015" y="1205535"/>
        <a:ext cx="2281768" cy="1940682"/>
      </dsp:txXfrm>
    </dsp:sp>
    <dsp:sp modelId="{7448819E-5FE9-4B25-906E-3E0B1A8FF628}">
      <dsp:nvSpPr>
        <dsp:cNvPr id="0" name=""/>
        <dsp:cNvSpPr/>
      </dsp:nvSpPr>
      <dsp:spPr>
        <a:xfrm>
          <a:off x="5532603" y="1100549"/>
          <a:ext cx="2491740" cy="2150654"/>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INTEGRATION</a:t>
          </a:r>
        </a:p>
        <a:p>
          <a:pPr marL="0" lvl="0" indent="0" algn="ctr" defTabSz="711200">
            <a:lnSpc>
              <a:spcPct val="90000"/>
            </a:lnSpc>
            <a:spcBef>
              <a:spcPct val="0"/>
            </a:spcBef>
            <a:spcAft>
              <a:spcPct val="35000"/>
            </a:spcAft>
            <a:buNone/>
          </a:pPr>
          <a:r>
            <a:rPr lang="en-US" sz="1600" kern="1200" dirty="0"/>
            <a:t>System–wide transformation, merged practice, frequent communication as a team</a:t>
          </a:r>
        </a:p>
      </dsp:txBody>
      <dsp:txXfrm>
        <a:off x="5637589" y="1205535"/>
        <a:ext cx="2281768" cy="1940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6E125-4940-1F4D-A461-7B065F6B4248}">
      <dsp:nvSpPr>
        <dsp:cNvPr id="0" name=""/>
        <dsp:cNvSpPr/>
      </dsp:nvSpPr>
      <dsp:spPr>
        <a:xfrm>
          <a:off x="0" y="35038"/>
          <a:ext cx="8229600" cy="521132"/>
        </a:xfrm>
        <a:prstGeom prst="roundRect">
          <a:avLst/>
        </a:prstGeom>
        <a:solidFill>
          <a:schemeClr val="tx2">
            <a:lumMod val="65000"/>
            <a:lumOff val="3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Patient-Centered Care Teams</a:t>
          </a:r>
        </a:p>
      </dsp:txBody>
      <dsp:txXfrm>
        <a:off x="25440" y="60478"/>
        <a:ext cx="8178720" cy="470252"/>
      </dsp:txXfrm>
    </dsp:sp>
    <dsp:sp modelId="{0C72DDE3-64C4-5549-B877-82188244D7F0}">
      <dsp:nvSpPr>
        <dsp:cNvPr id="0" name=""/>
        <dsp:cNvSpPr/>
      </dsp:nvSpPr>
      <dsp:spPr>
        <a:xfrm>
          <a:off x="0" y="556171"/>
          <a:ext cx="8229600" cy="100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u="none" kern="1200" dirty="0"/>
            <a:t>Team-based care: effective collaboration </a:t>
          </a:r>
          <a:r>
            <a:rPr lang="en-US" sz="1700" kern="1200" dirty="0"/>
            <a:t>between PCPs and behavioral health providers.</a:t>
          </a:r>
        </a:p>
        <a:p>
          <a:pPr marL="171450" lvl="1" indent="-171450" algn="l" defTabSz="755650">
            <a:lnSpc>
              <a:spcPct val="90000"/>
            </a:lnSpc>
            <a:spcBef>
              <a:spcPct val="0"/>
            </a:spcBef>
            <a:spcAft>
              <a:spcPct val="20000"/>
            </a:spcAft>
            <a:buChar char="•"/>
          </a:pPr>
          <a:r>
            <a:rPr lang="en-US" sz="1700" kern="1200" dirty="0"/>
            <a:t>Nurses, social workers, psychologists, psychiatrists, licensed counselors, pharmacists, and medical assistants can all play an important role. </a:t>
          </a:r>
          <a:endParaRPr lang="en-US" sz="1700" b="1" i="1" kern="1200" dirty="0"/>
        </a:p>
      </dsp:txBody>
      <dsp:txXfrm>
        <a:off x="0" y="556171"/>
        <a:ext cx="8229600" cy="1001880"/>
      </dsp:txXfrm>
    </dsp:sp>
    <dsp:sp modelId="{B4817418-C2B7-4B4E-A0D8-5B7CEB3BC85D}">
      <dsp:nvSpPr>
        <dsp:cNvPr id="0" name=""/>
        <dsp:cNvSpPr/>
      </dsp:nvSpPr>
      <dsp:spPr>
        <a:xfrm>
          <a:off x="0" y="1558051"/>
          <a:ext cx="8229600" cy="514800"/>
        </a:xfrm>
        <a:prstGeom prst="roundRect">
          <a:avLst/>
        </a:prstGeom>
        <a:solidFill>
          <a:schemeClr val="tx2">
            <a:lumMod val="65000"/>
            <a:lumOff val="3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Population-Based Care</a:t>
          </a:r>
          <a:endParaRPr lang="en-US" sz="2200" kern="1200" dirty="0"/>
        </a:p>
      </dsp:txBody>
      <dsp:txXfrm>
        <a:off x="25130" y="1583181"/>
        <a:ext cx="8179340" cy="464540"/>
      </dsp:txXfrm>
    </dsp:sp>
    <dsp:sp modelId="{9BB96954-F3B5-B040-AB47-B7E36813396C}">
      <dsp:nvSpPr>
        <dsp:cNvPr id="0" name=""/>
        <dsp:cNvSpPr/>
      </dsp:nvSpPr>
      <dsp:spPr>
        <a:xfrm>
          <a:off x="0" y="2072851"/>
          <a:ext cx="8229600"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Behavioral health patients tracked in a registry: no one “falls through the cracks.”</a:t>
          </a:r>
        </a:p>
      </dsp:txBody>
      <dsp:txXfrm>
        <a:off x="0" y="2072851"/>
        <a:ext cx="8229600" cy="512325"/>
      </dsp:txXfrm>
    </dsp:sp>
    <dsp:sp modelId="{8BDC5676-6A7E-4941-B6A1-CD53955ED67F}">
      <dsp:nvSpPr>
        <dsp:cNvPr id="0" name=""/>
        <dsp:cNvSpPr/>
      </dsp:nvSpPr>
      <dsp:spPr>
        <a:xfrm>
          <a:off x="0" y="2585176"/>
          <a:ext cx="8229600" cy="514800"/>
        </a:xfrm>
        <a:prstGeom prst="roundRect">
          <a:avLst/>
        </a:prstGeom>
        <a:solidFill>
          <a:schemeClr val="tx2">
            <a:lumMod val="65000"/>
            <a:lumOff val="3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Measurement-Based Treatment to Target</a:t>
          </a:r>
        </a:p>
      </dsp:txBody>
      <dsp:txXfrm>
        <a:off x="25130" y="2610306"/>
        <a:ext cx="8179340" cy="464540"/>
      </dsp:txXfrm>
    </dsp:sp>
    <dsp:sp modelId="{A46C8769-8135-0F49-B064-5AA5244B859B}">
      <dsp:nvSpPr>
        <dsp:cNvPr id="0" name=""/>
        <dsp:cNvSpPr/>
      </dsp:nvSpPr>
      <dsp:spPr>
        <a:xfrm>
          <a:off x="0" y="3099976"/>
          <a:ext cx="8229600" cy="55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Measurable treatment goals clearly defined and tracked for each patient.</a:t>
          </a:r>
        </a:p>
        <a:p>
          <a:pPr marL="171450" lvl="1" indent="-171450" algn="l" defTabSz="755650">
            <a:lnSpc>
              <a:spcPct val="90000"/>
            </a:lnSpc>
            <a:spcBef>
              <a:spcPct val="0"/>
            </a:spcBef>
            <a:spcAft>
              <a:spcPct val="20000"/>
            </a:spcAft>
            <a:buChar char="•"/>
          </a:pPr>
          <a:r>
            <a:rPr lang="en-US" sz="1700" kern="1200" dirty="0"/>
            <a:t>Treatments are actively changed until the clinical goals are achieved.</a:t>
          </a:r>
        </a:p>
      </dsp:txBody>
      <dsp:txXfrm>
        <a:off x="0" y="3099976"/>
        <a:ext cx="8229600" cy="557865"/>
      </dsp:txXfrm>
    </dsp:sp>
    <dsp:sp modelId="{FBB209DC-8D31-BC49-82DA-A5C2ADDC1038}">
      <dsp:nvSpPr>
        <dsp:cNvPr id="0" name=""/>
        <dsp:cNvSpPr/>
      </dsp:nvSpPr>
      <dsp:spPr>
        <a:xfrm>
          <a:off x="0" y="3657841"/>
          <a:ext cx="8229600" cy="514800"/>
        </a:xfrm>
        <a:prstGeom prst="roundRect">
          <a:avLst/>
        </a:prstGeom>
        <a:solidFill>
          <a:schemeClr val="tx2">
            <a:lumMod val="65000"/>
            <a:lumOff val="35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Evidence-Based Care</a:t>
          </a:r>
          <a:endParaRPr lang="en-US" sz="2200" kern="1200" dirty="0"/>
        </a:p>
      </dsp:txBody>
      <dsp:txXfrm>
        <a:off x="25130" y="3682971"/>
        <a:ext cx="8179340" cy="464540"/>
      </dsp:txXfrm>
    </dsp:sp>
    <dsp:sp modelId="{73163E4B-8803-144C-BCFE-5E6066703778}">
      <dsp:nvSpPr>
        <dsp:cNvPr id="0" name=""/>
        <dsp:cNvSpPr/>
      </dsp:nvSpPr>
      <dsp:spPr>
        <a:xfrm>
          <a:off x="0" y="4172641"/>
          <a:ext cx="82296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Treatments are evidence-based.					 </a:t>
          </a:r>
        </a:p>
      </dsp:txBody>
      <dsp:txXfrm>
        <a:off x="0" y="4172641"/>
        <a:ext cx="8229600" cy="364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38DFF-BEA9-497F-BE7D-DC646C0791AD}">
      <dsp:nvSpPr>
        <dsp:cNvPr id="0" name=""/>
        <dsp:cNvSpPr/>
      </dsp:nvSpPr>
      <dsp:spPr>
        <a:xfrm>
          <a:off x="1101119" y="2220"/>
          <a:ext cx="3087885" cy="1852731"/>
        </a:xfrm>
        <a:prstGeom prst="rect">
          <a:avLst/>
        </a:prstGeom>
        <a:solidFill>
          <a:schemeClr val="accent2">
            <a:lumMod val="20000"/>
            <a:lumOff val="80000"/>
          </a:schemeClr>
        </a:solidFill>
        <a:ln>
          <a:solidFill>
            <a:schemeClr val="tx2">
              <a:lumMod val="65000"/>
              <a:lumOff val="35000"/>
            </a:schemeClr>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111125" lvl="0" indent="0" defTabSz="1066800">
            <a:lnSpc>
              <a:spcPct val="90000"/>
            </a:lnSpc>
            <a:spcBef>
              <a:spcPct val="0"/>
            </a:spcBef>
            <a:spcAft>
              <a:spcPct val="35000"/>
            </a:spcAft>
            <a:buNone/>
          </a:pPr>
          <a:r>
            <a:rPr lang="en-US" sz="2400" b="1" u="none" kern="1200" dirty="0">
              <a:solidFill>
                <a:schemeClr val="tx1"/>
              </a:solidFill>
            </a:rPr>
            <a:t>Find Patients: </a:t>
          </a:r>
        </a:p>
        <a:p>
          <a:pPr marL="111125" lvl="0" indent="0" algn="l" defTabSz="1066800">
            <a:lnSpc>
              <a:spcPct val="90000"/>
            </a:lnSpc>
            <a:spcBef>
              <a:spcPct val="0"/>
            </a:spcBef>
            <a:spcAft>
              <a:spcPct val="35000"/>
            </a:spcAft>
            <a:buNone/>
          </a:pPr>
          <a:r>
            <a:rPr lang="en-US" sz="2000" kern="1200" dirty="0">
              <a:solidFill>
                <a:schemeClr val="tx1"/>
              </a:solidFill>
            </a:rPr>
            <a:t>Screening, identification  and determination of medical diagnoses </a:t>
          </a:r>
        </a:p>
        <a:p>
          <a:pPr lvl="0" algn="l" defTabSz="1066800">
            <a:lnSpc>
              <a:spcPct val="90000"/>
            </a:lnSpc>
            <a:spcBef>
              <a:spcPct val="0"/>
            </a:spcBef>
            <a:spcAft>
              <a:spcPct val="35000"/>
            </a:spcAft>
            <a:buNone/>
          </a:pPr>
          <a:endParaRPr lang="en-US" sz="2100" kern="1200" dirty="0"/>
        </a:p>
      </dsp:txBody>
      <dsp:txXfrm>
        <a:off x="1101119" y="2220"/>
        <a:ext cx="3087885" cy="1852731"/>
      </dsp:txXfrm>
    </dsp:sp>
    <dsp:sp modelId="{1642E590-6E19-477D-8162-BFEED3648487}">
      <dsp:nvSpPr>
        <dsp:cNvPr id="0" name=""/>
        <dsp:cNvSpPr/>
      </dsp:nvSpPr>
      <dsp:spPr>
        <a:xfrm>
          <a:off x="4497794" y="2220"/>
          <a:ext cx="3087885" cy="1852731"/>
        </a:xfrm>
        <a:prstGeom prst="rect">
          <a:avLst/>
        </a:prstGeom>
        <a:solidFill>
          <a:schemeClr val="accent2">
            <a:lumMod val="20000"/>
            <a:lumOff val="80000"/>
          </a:schemeClr>
        </a:solidFill>
        <a:ln>
          <a:solidFill>
            <a:schemeClr val="tx2">
              <a:lumMod val="65000"/>
              <a:lumOff val="35000"/>
            </a:schemeClr>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111125" lvl="0" indent="0" algn="l" defTabSz="1066800">
            <a:lnSpc>
              <a:spcPct val="90000"/>
            </a:lnSpc>
            <a:spcBef>
              <a:spcPct val="0"/>
            </a:spcBef>
            <a:spcAft>
              <a:spcPct val="35000"/>
            </a:spcAft>
            <a:buNone/>
          </a:pPr>
          <a:r>
            <a:rPr lang="en-US" sz="2400" b="1" u="none" kern="1200" dirty="0">
              <a:solidFill>
                <a:schemeClr val="tx1"/>
              </a:solidFill>
            </a:rPr>
            <a:t>Track Patients: </a:t>
          </a:r>
        </a:p>
        <a:p>
          <a:pPr marL="111125" lvl="0" indent="0" algn="l" defTabSz="1066800">
            <a:lnSpc>
              <a:spcPct val="90000"/>
            </a:lnSpc>
            <a:spcBef>
              <a:spcPct val="0"/>
            </a:spcBef>
            <a:spcAft>
              <a:spcPct val="35000"/>
            </a:spcAft>
            <a:buNone/>
          </a:pPr>
          <a:r>
            <a:rPr lang="en-US" sz="2000" kern="1200" dirty="0">
              <a:solidFill>
                <a:schemeClr val="tx1"/>
              </a:solidFill>
            </a:rPr>
            <a:t>Systematic follow-up and use of registry</a:t>
          </a:r>
        </a:p>
      </dsp:txBody>
      <dsp:txXfrm>
        <a:off x="4497794" y="2220"/>
        <a:ext cx="3087885" cy="1852731"/>
      </dsp:txXfrm>
    </dsp:sp>
    <dsp:sp modelId="{4A891BE9-8863-463C-B261-CA9EA2EA997B}">
      <dsp:nvSpPr>
        <dsp:cNvPr id="0" name=""/>
        <dsp:cNvSpPr/>
      </dsp:nvSpPr>
      <dsp:spPr>
        <a:xfrm>
          <a:off x="1101119" y="2165398"/>
          <a:ext cx="3087885" cy="2097922"/>
        </a:xfrm>
        <a:prstGeom prst="rect">
          <a:avLst/>
        </a:prstGeom>
        <a:solidFill>
          <a:schemeClr val="accent2">
            <a:lumMod val="20000"/>
            <a:lumOff val="80000"/>
          </a:schemeClr>
        </a:solidFill>
        <a:ln>
          <a:solidFill>
            <a:schemeClr val="tx2">
              <a:lumMod val="65000"/>
              <a:lumOff val="35000"/>
            </a:schemeClr>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u="none" kern="1200" dirty="0">
              <a:solidFill>
                <a:schemeClr val="tx1"/>
              </a:solidFill>
            </a:rPr>
            <a:t>Treat Patients:</a:t>
          </a:r>
        </a:p>
        <a:p>
          <a:pPr marL="0" lvl="0" indent="0" algn="l" defTabSz="1066800">
            <a:lnSpc>
              <a:spcPct val="90000"/>
            </a:lnSpc>
            <a:spcBef>
              <a:spcPct val="0"/>
            </a:spcBef>
            <a:spcAft>
              <a:spcPct val="35000"/>
            </a:spcAft>
            <a:buNone/>
          </a:pPr>
          <a:r>
            <a:rPr lang="en-US" sz="2000" kern="1200" dirty="0">
              <a:solidFill>
                <a:schemeClr val="tx1"/>
              </a:solidFill>
            </a:rPr>
            <a:t>- Evidence-based treatment of medical and mental health conditions</a:t>
          </a:r>
        </a:p>
        <a:p>
          <a:pPr marL="0" lvl="0" indent="0" algn="l" defTabSz="1066800">
            <a:lnSpc>
              <a:spcPct val="90000"/>
            </a:lnSpc>
            <a:spcBef>
              <a:spcPct val="0"/>
            </a:spcBef>
            <a:spcAft>
              <a:spcPct val="35000"/>
            </a:spcAft>
            <a:buNone/>
          </a:pPr>
          <a:r>
            <a:rPr lang="en-US" sz="2000" kern="1200" dirty="0">
              <a:solidFill>
                <a:schemeClr val="tx1"/>
              </a:solidFill>
            </a:rPr>
            <a:t>- Heath behavior change</a:t>
          </a:r>
        </a:p>
        <a:p>
          <a:pPr marL="0" lvl="0" indent="0" algn="l" defTabSz="1066800">
            <a:lnSpc>
              <a:spcPct val="90000"/>
            </a:lnSpc>
            <a:spcBef>
              <a:spcPct val="0"/>
            </a:spcBef>
            <a:spcAft>
              <a:spcPct val="35000"/>
            </a:spcAft>
            <a:buNone/>
          </a:pPr>
          <a:r>
            <a:rPr lang="en-US" sz="2000" kern="1200" dirty="0">
              <a:solidFill>
                <a:schemeClr val="tx1"/>
              </a:solidFill>
            </a:rPr>
            <a:t>- Timely treatment adjust</a:t>
          </a:r>
        </a:p>
      </dsp:txBody>
      <dsp:txXfrm>
        <a:off x="1101119" y="2165398"/>
        <a:ext cx="3087885" cy="2097922"/>
      </dsp:txXfrm>
    </dsp:sp>
    <dsp:sp modelId="{CC502FC2-5ABF-4D71-98AC-7C4F39876632}">
      <dsp:nvSpPr>
        <dsp:cNvPr id="0" name=""/>
        <dsp:cNvSpPr/>
      </dsp:nvSpPr>
      <dsp:spPr>
        <a:xfrm>
          <a:off x="4497794" y="2163740"/>
          <a:ext cx="3087885" cy="2101238"/>
        </a:xfrm>
        <a:prstGeom prst="rect">
          <a:avLst/>
        </a:prstGeom>
        <a:solidFill>
          <a:schemeClr val="accent2">
            <a:lumMod val="20000"/>
            <a:lumOff val="80000"/>
          </a:schemeClr>
        </a:solidFill>
        <a:ln>
          <a:solidFill>
            <a:schemeClr val="tx2">
              <a:lumMod val="65000"/>
              <a:lumOff val="35000"/>
            </a:schemeClr>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111125" lvl="0" indent="0" algn="l" defTabSz="889000">
            <a:lnSpc>
              <a:spcPct val="90000"/>
            </a:lnSpc>
            <a:spcBef>
              <a:spcPct val="0"/>
            </a:spcBef>
            <a:spcAft>
              <a:spcPct val="35000"/>
            </a:spcAft>
            <a:buNone/>
          </a:pPr>
          <a:r>
            <a:rPr lang="en-US" sz="2000" b="1" u="none" kern="1200" dirty="0">
              <a:solidFill>
                <a:schemeClr val="tx1"/>
              </a:solidFill>
            </a:rPr>
            <a:t>Program Oversight and Quality Improvement:</a:t>
          </a:r>
        </a:p>
        <a:p>
          <a:pPr marL="111125" lvl="0" indent="0" algn="l" defTabSz="889000">
            <a:lnSpc>
              <a:spcPct val="90000"/>
            </a:lnSpc>
            <a:spcBef>
              <a:spcPct val="0"/>
            </a:spcBef>
            <a:spcAft>
              <a:spcPct val="35000"/>
            </a:spcAft>
            <a:buNone/>
          </a:pPr>
          <a:r>
            <a:rPr lang="en-US" sz="2000" u="none" kern="1200" dirty="0">
              <a:solidFill>
                <a:schemeClr val="tx1"/>
              </a:solidFill>
            </a:rPr>
            <a:t>Review outcomes, determine priorities, make adjustments </a:t>
          </a:r>
        </a:p>
      </dsp:txBody>
      <dsp:txXfrm>
        <a:off x="4497794" y="2163740"/>
        <a:ext cx="3087885" cy="21012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98A99-CC88-43B5-A81B-818584898364}">
      <dsp:nvSpPr>
        <dsp:cNvPr id="0" name=""/>
        <dsp:cNvSpPr/>
      </dsp:nvSpPr>
      <dsp:spPr>
        <a:xfrm>
          <a:off x="0" y="0"/>
          <a:ext cx="3886200" cy="3886200"/>
        </a:xfrm>
        <a:prstGeom prst="pie">
          <a:avLst>
            <a:gd name="adj1" fmla="val 5400000"/>
            <a:gd name="adj2" fmla="val 1620000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01956-6596-41DE-A7BF-302CBF60401E}">
      <dsp:nvSpPr>
        <dsp:cNvPr id="0" name=""/>
        <dsp:cNvSpPr/>
      </dsp:nvSpPr>
      <dsp:spPr>
        <a:xfrm>
          <a:off x="1943100" y="0"/>
          <a:ext cx="6210300" cy="3886200"/>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Direct Care</a:t>
          </a:r>
        </a:p>
      </dsp:txBody>
      <dsp:txXfrm>
        <a:off x="1943100" y="0"/>
        <a:ext cx="3105150" cy="621791"/>
      </dsp:txXfrm>
    </dsp:sp>
    <dsp:sp modelId="{892C38F0-F816-4949-AF34-151556C92B75}">
      <dsp:nvSpPr>
        <dsp:cNvPr id="0" name=""/>
        <dsp:cNvSpPr/>
      </dsp:nvSpPr>
      <dsp:spPr>
        <a:xfrm>
          <a:off x="408050" y="621791"/>
          <a:ext cx="3070098" cy="3070098"/>
        </a:xfrm>
        <a:prstGeom prst="pie">
          <a:avLst>
            <a:gd name="adj1" fmla="val 5400000"/>
            <a:gd name="adj2" fmla="val 16200000"/>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58B5DA-CE72-4883-BA13-4E1872B85FB8}">
      <dsp:nvSpPr>
        <dsp:cNvPr id="0" name=""/>
        <dsp:cNvSpPr/>
      </dsp:nvSpPr>
      <dsp:spPr>
        <a:xfrm>
          <a:off x="1943100" y="621791"/>
          <a:ext cx="6210300" cy="3070098"/>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Collaboration</a:t>
          </a:r>
        </a:p>
      </dsp:txBody>
      <dsp:txXfrm>
        <a:off x="1943100" y="621791"/>
        <a:ext cx="3105150" cy="621791"/>
      </dsp:txXfrm>
    </dsp:sp>
    <dsp:sp modelId="{4ACEA53A-8670-4071-9B08-9FB7CFB916EF}">
      <dsp:nvSpPr>
        <dsp:cNvPr id="0" name=""/>
        <dsp:cNvSpPr/>
      </dsp:nvSpPr>
      <dsp:spPr>
        <a:xfrm>
          <a:off x="816101" y="1243583"/>
          <a:ext cx="2253996" cy="2253996"/>
        </a:xfrm>
        <a:prstGeom prst="pie">
          <a:avLst>
            <a:gd name="adj1" fmla="val 5400000"/>
            <a:gd name="adj2" fmla="val 1620000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0296B-8029-47EE-810E-FDBC519DF4F2}">
      <dsp:nvSpPr>
        <dsp:cNvPr id="0" name=""/>
        <dsp:cNvSpPr/>
      </dsp:nvSpPr>
      <dsp:spPr>
        <a:xfrm>
          <a:off x="1943100" y="1243583"/>
          <a:ext cx="6210300" cy="2253996"/>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Population-Based Care</a:t>
          </a:r>
        </a:p>
      </dsp:txBody>
      <dsp:txXfrm>
        <a:off x="1943100" y="1243583"/>
        <a:ext cx="3105150" cy="621791"/>
      </dsp:txXfrm>
    </dsp:sp>
    <dsp:sp modelId="{21E5D112-9772-4563-928D-F4FB87EF8810}">
      <dsp:nvSpPr>
        <dsp:cNvPr id="0" name=""/>
        <dsp:cNvSpPr/>
      </dsp:nvSpPr>
      <dsp:spPr>
        <a:xfrm>
          <a:off x="1224153" y="1865375"/>
          <a:ext cx="1437894" cy="1437894"/>
        </a:xfrm>
        <a:prstGeom prst="pie">
          <a:avLst>
            <a:gd name="adj1" fmla="val 5400000"/>
            <a:gd name="adj2" fmla="val 16200000"/>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15E80-7F2C-4716-985E-5D1041EBC694}">
      <dsp:nvSpPr>
        <dsp:cNvPr id="0" name=""/>
        <dsp:cNvSpPr/>
      </dsp:nvSpPr>
      <dsp:spPr>
        <a:xfrm>
          <a:off x="1943100" y="1865375"/>
          <a:ext cx="6210300" cy="1437894"/>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Education</a:t>
          </a:r>
        </a:p>
      </dsp:txBody>
      <dsp:txXfrm>
        <a:off x="1943100" y="1865375"/>
        <a:ext cx="3105150" cy="621791"/>
      </dsp:txXfrm>
    </dsp:sp>
    <dsp:sp modelId="{10BF25FA-003A-4000-A731-13156566A9A1}">
      <dsp:nvSpPr>
        <dsp:cNvPr id="0" name=""/>
        <dsp:cNvSpPr/>
      </dsp:nvSpPr>
      <dsp:spPr>
        <a:xfrm>
          <a:off x="1632204" y="2487167"/>
          <a:ext cx="621792" cy="621792"/>
        </a:xfrm>
        <a:prstGeom prst="pie">
          <a:avLst>
            <a:gd name="adj1" fmla="val 5400000"/>
            <a:gd name="adj2" fmla="val 16200000"/>
          </a:avLst>
        </a:prstGeom>
        <a:solidFill>
          <a:srgbClr val="7F7F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89505-CD36-4BD6-8F5A-FFE78F855BE2}">
      <dsp:nvSpPr>
        <dsp:cNvPr id="0" name=""/>
        <dsp:cNvSpPr/>
      </dsp:nvSpPr>
      <dsp:spPr>
        <a:xfrm>
          <a:off x="1943100" y="2487167"/>
          <a:ext cx="6210300" cy="621792"/>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Leader</a:t>
          </a:r>
        </a:p>
      </dsp:txBody>
      <dsp:txXfrm>
        <a:off x="1943100" y="2487167"/>
        <a:ext cx="3105150" cy="621792"/>
      </dsp:txXfrm>
    </dsp:sp>
    <dsp:sp modelId="{C9790CD0-3BD1-4787-9C82-D135955D0A3E}">
      <dsp:nvSpPr>
        <dsp:cNvPr id="0" name=""/>
        <dsp:cNvSpPr/>
      </dsp:nvSpPr>
      <dsp:spPr>
        <a:xfrm>
          <a:off x="5048250" y="0"/>
          <a:ext cx="3105150" cy="6217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Chronic medical conditions</a:t>
          </a:r>
        </a:p>
        <a:p>
          <a:pPr marL="114300" lvl="1" indent="-114300" algn="l" defTabSz="666750">
            <a:lnSpc>
              <a:spcPct val="90000"/>
            </a:lnSpc>
            <a:spcBef>
              <a:spcPct val="0"/>
            </a:spcBef>
            <a:spcAft>
              <a:spcPct val="15000"/>
            </a:spcAft>
            <a:buChar char="•"/>
          </a:pPr>
          <a:r>
            <a:rPr lang="en-US" sz="1500" kern="1200" dirty="0"/>
            <a:t>Preventive care</a:t>
          </a:r>
        </a:p>
      </dsp:txBody>
      <dsp:txXfrm>
        <a:off x="5048250" y="0"/>
        <a:ext cx="3105150" cy="621791"/>
      </dsp:txXfrm>
    </dsp:sp>
    <dsp:sp modelId="{2998F70A-E19B-42E2-9F66-331C0729ACA4}">
      <dsp:nvSpPr>
        <dsp:cNvPr id="0" name=""/>
        <dsp:cNvSpPr/>
      </dsp:nvSpPr>
      <dsp:spPr>
        <a:xfrm>
          <a:off x="5048250" y="621791"/>
          <a:ext cx="3105150" cy="6217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Psychiatric providers</a:t>
          </a:r>
        </a:p>
        <a:p>
          <a:pPr marL="114300" lvl="1" indent="-114300" algn="l" defTabSz="666750">
            <a:lnSpc>
              <a:spcPct val="90000"/>
            </a:lnSpc>
            <a:spcBef>
              <a:spcPct val="0"/>
            </a:spcBef>
            <a:spcAft>
              <a:spcPct val="15000"/>
            </a:spcAft>
            <a:buChar char="•"/>
          </a:pPr>
          <a:r>
            <a:rPr lang="en-US" sz="1500" kern="1200" dirty="0"/>
            <a:t>Care managers, case managers</a:t>
          </a:r>
        </a:p>
      </dsp:txBody>
      <dsp:txXfrm>
        <a:off x="5048250" y="621791"/>
        <a:ext cx="3105150" cy="621791"/>
      </dsp:txXfrm>
    </dsp:sp>
    <dsp:sp modelId="{8CA0DD48-CA65-4663-AD24-747E457CB05C}">
      <dsp:nvSpPr>
        <dsp:cNvPr id="0" name=""/>
        <dsp:cNvSpPr/>
      </dsp:nvSpPr>
      <dsp:spPr>
        <a:xfrm>
          <a:off x="5048250" y="1243583"/>
          <a:ext cx="3105150" cy="6217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Establishing priorities</a:t>
          </a:r>
        </a:p>
        <a:p>
          <a:pPr marL="114300" lvl="1" indent="-114300" algn="l" defTabSz="666750">
            <a:lnSpc>
              <a:spcPct val="90000"/>
            </a:lnSpc>
            <a:spcBef>
              <a:spcPct val="0"/>
            </a:spcBef>
            <a:spcAft>
              <a:spcPct val="15000"/>
            </a:spcAft>
            <a:buChar char="•"/>
          </a:pPr>
          <a:r>
            <a:rPr lang="en-US" sz="1500" kern="1200" dirty="0"/>
            <a:t>Track outcomes, adjust care </a:t>
          </a:r>
        </a:p>
      </dsp:txBody>
      <dsp:txXfrm>
        <a:off x="5048250" y="1243583"/>
        <a:ext cx="3105150" cy="6217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0.58161</cdr:x>
      <cdr:y>0.28926</cdr:y>
    </cdr:from>
    <cdr:to>
      <cdr:x>0.61374</cdr:x>
      <cdr:y>0.50225</cdr:y>
    </cdr:to>
    <cdr:sp macro="" textlink="">
      <cdr:nvSpPr>
        <cdr:cNvPr id="2" name="Down Arrow 1" descr="Early mortality drop-off among 50+ age group"/>
        <cdr:cNvSpPr/>
      </cdr:nvSpPr>
      <cdr:spPr bwMode="auto">
        <a:xfrm xmlns:a="http://schemas.openxmlformats.org/drawingml/2006/main" rot="1195526">
          <a:off x="4494765" y="1265605"/>
          <a:ext cx="248305" cy="931913"/>
        </a:xfrm>
        <a:prstGeom xmlns:a="http://schemas.openxmlformats.org/drawingml/2006/main" prst="downArrow">
          <a:avLst/>
        </a:prstGeom>
        <a:solidFill xmlns:a="http://schemas.openxmlformats.org/drawingml/2006/main">
          <a:srgbClr val="C00000"/>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solidFill>
              <a:srgbClr val="C00000"/>
            </a:solidFill>
          </a:endParaRPr>
        </a:p>
      </cdr:txBody>
    </cdr:sp>
  </cdr:relSizeAnchor>
  <cdr:relSizeAnchor xmlns:cdr="http://schemas.openxmlformats.org/drawingml/2006/chartDrawing">
    <cdr:from>
      <cdr:x>0.58628</cdr:x>
      <cdr:y>0.14664</cdr:y>
    </cdr:from>
    <cdr:to>
      <cdr:x>0.70392</cdr:x>
      <cdr:y>0.2895</cdr:y>
    </cdr:to>
    <cdr:sp macro="" textlink="">
      <cdr:nvSpPr>
        <cdr:cNvPr id="5" name="TextBox 4"/>
        <cdr:cNvSpPr txBox="1"/>
      </cdr:nvSpPr>
      <cdr:spPr>
        <a:xfrm xmlns:a="http://schemas.openxmlformats.org/drawingml/2006/main">
          <a:off x="4530812" y="641588"/>
          <a:ext cx="909136" cy="6250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Here’s the early </a:t>
          </a:r>
        </a:p>
        <a:p xmlns:a="http://schemas.openxmlformats.org/drawingml/2006/main">
          <a:r>
            <a:rPr lang="en-US" sz="1100" dirty="0"/>
            <a:t>mortality </a:t>
          </a:r>
        </a:p>
        <a:p xmlns:a="http://schemas.openxmlformats.org/drawingml/2006/main">
          <a:r>
            <a:rPr lang="en-US" sz="1100" dirty="0"/>
            <a:t>drop-off</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D06CC-8FF0-4CBF-A877-BBCCD69D9818}" type="datetimeFigureOut">
              <a:rPr lang="en-US" smtClean="0"/>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728CF-B02C-4EFC-A4CC-573ED3891EE6}" type="slidenum">
              <a:rPr lang="en-US" smtClean="0"/>
              <a:t>‹#›</a:t>
            </a:fld>
            <a:endParaRPr lang="en-US"/>
          </a:p>
        </p:txBody>
      </p:sp>
    </p:spTree>
    <p:extLst>
      <p:ext uri="{BB962C8B-B14F-4D97-AF65-F5344CB8AC3E}">
        <p14:creationId xmlns:p14="http://schemas.microsoft.com/office/powerpoint/2010/main" val="208225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a:t>
            </a:r>
            <a:r>
              <a:rPr lang="en-US" baseline="0" dirty="0"/>
              <a:t> subsequent studies across other settings has led to adjustment of this early figure of 25 years to 15-20</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9</a:t>
            </a:fld>
            <a:endParaRPr lang="en-US"/>
          </a:p>
        </p:txBody>
      </p:sp>
    </p:spTree>
    <p:extLst>
      <p:ext uri="{BB962C8B-B14F-4D97-AF65-F5344CB8AC3E}">
        <p14:creationId xmlns:p14="http://schemas.microsoft.com/office/powerpoint/2010/main" val="388178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Bipolar disorder accounts</a:t>
            </a:r>
            <a:r>
              <a:rPr lang="en-US" baseline="0" dirty="0"/>
              <a:t> for only 1-6% of all mood disorders, compared to 15-20% major depression.</a:t>
            </a:r>
            <a:endParaRPr lang="en-US" dirty="0"/>
          </a:p>
        </p:txBody>
      </p:sp>
      <p:sp>
        <p:nvSpPr>
          <p:cNvPr id="4" name="Slide Number Placeholder 3"/>
          <p:cNvSpPr>
            <a:spLocks noGrp="1"/>
          </p:cNvSpPr>
          <p:nvPr>
            <p:ph type="sldNum" sz="quarter" idx="10"/>
          </p:nvPr>
        </p:nvSpPr>
        <p:spPr/>
        <p:txBody>
          <a:bodyPr/>
          <a:lstStyle/>
          <a:p>
            <a:fld id="{AFB914E4-B15D-44D8-8220-AFF7F8693154}"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criteria.  Disorganized behavior</a:t>
            </a:r>
            <a:r>
              <a:rPr lang="en-US" baseline="0" dirty="0"/>
              <a:t> refers to actions such as grimacing, postures, odd statements, unpredictable or inappropriate emotional responses, behaviors that appear bizarre and have no purpose, lack of inhibition or impulse control. Catatonia includes a reduction in movements and speech to the point of almost ceasing these activities.  Resistance to change position and may sometimes hold an awkward or uncomfortable position for hours.</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23</a:t>
            </a:fld>
            <a:endParaRPr lang="en-US"/>
          </a:p>
        </p:txBody>
      </p:sp>
    </p:spTree>
    <p:extLst>
      <p:ext uri="{BB962C8B-B14F-4D97-AF65-F5344CB8AC3E}">
        <p14:creationId xmlns:p14="http://schemas.microsoft.com/office/powerpoint/2010/main" val="42991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Hypomania</a:t>
            </a:r>
            <a:r>
              <a:rPr lang="en-US" baseline="0" dirty="0"/>
              <a:t> is a less severe form of mania where patients often feel good, have more energy, are more productive.  Can evolve to manic episode in some.  </a:t>
            </a:r>
            <a:br>
              <a:rPr lang="en-US" baseline="0" dirty="0"/>
            </a:br>
            <a:r>
              <a:rPr lang="en-US" baseline="0" dirty="0"/>
              <a:t>If accompanied by psychosis is considered mania and not hypomania</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24</a:t>
            </a:fld>
            <a:endParaRPr lang="en-US"/>
          </a:p>
        </p:txBody>
      </p:sp>
    </p:spTree>
    <p:extLst>
      <p:ext uri="{BB962C8B-B14F-4D97-AF65-F5344CB8AC3E}">
        <p14:creationId xmlns:p14="http://schemas.microsoft.com/office/powerpoint/2010/main" val="22085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Schizoaffective</a:t>
            </a:r>
            <a:r>
              <a:rPr lang="en-US" baseline="0" dirty="0"/>
              <a:t> DO represents a hybrid of the two</a:t>
            </a:r>
            <a:r>
              <a:rPr lang="en-US" baseline="0"/>
              <a:t>.  Tih</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25</a:t>
            </a:fld>
            <a:endParaRPr lang="en-US"/>
          </a:p>
        </p:txBody>
      </p:sp>
    </p:spTree>
    <p:extLst>
      <p:ext uri="{BB962C8B-B14F-4D97-AF65-F5344CB8AC3E}">
        <p14:creationId xmlns:p14="http://schemas.microsoft.com/office/powerpoint/2010/main" val="393006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disorders such as schizophrenia are known to be included in the SMI realm, and d</a:t>
            </a:r>
            <a:r>
              <a:rPr lang="en-US" dirty="0"/>
              <a:t>epression and anxiety</a:t>
            </a:r>
            <a:r>
              <a:rPr lang="en-US" baseline="0" dirty="0"/>
              <a:t> are usually not, sometimes depression and  anxiety can reach a level of severity where they would be considered as serious mental illnesses</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27</a:t>
            </a:fld>
            <a:endParaRPr lang="en-US"/>
          </a:p>
        </p:txBody>
      </p:sp>
    </p:spTree>
    <p:extLst>
      <p:ext uri="{BB962C8B-B14F-4D97-AF65-F5344CB8AC3E}">
        <p14:creationId xmlns:p14="http://schemas.microsoft.com/office/powerpoint/2010/main" val="3616242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to SMI, other behavioral health disorders can be diagnosed in addition</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28</a:t>
            </a:fld>
            <a:endParaRPr lang="en-US"/>
          </a:p>
        </p:txBody>
      </p:sp>
    </p:spTree>
    <p:extLst>
      <p:ext uri="{BB962C8B-B14F-4D97-AF65-F5344CB8AC3E}">
        <p14:creationId xmlns:p14="http://schemas.microsoft.com/office/powerpoint/2010/main" val="3758085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shows slightly</a:t>
            </a:r>
            <a:r>
              <a:rPr lang="en-US" baseline="0" dirty="0"/>
              <a:t> different rates of alcohol use and compares with other mental illnesses</a:t>
            </a:r>
            <a:endParaRPr lang="en-US" dirty="0"/>
          </a:p>
        </p:txBody>
      </p:sp>
      <p:sp>
        <p:nvSpPr>
          <p:cNvPr id="4" name="Slide Number Placeholder 3"/>
          <p:cNvSpPr>
            <a:spLocks noGrp="1"/>
          </p:cNvSpPr>
          <p:nvPr>
            <p:ph type="sldNum" sz="quarter" idx="10"/>
          </p:nvPr>
        </p:nvSpPr>
        <p:spPr/>
        <p:txBody>
          <a:bodyPr/>
          <a:lstStyle/>
          <a:p>
            <a:fld id="{77215271-D9A4-4D91-A177-484E51AA1E3D}" type="slidenum">
              <a:rPr lang="en-US" smtClean="0"/>
              <a:t>29</a:t>
            </a:fld>
            <a:endParaRPr lang="en-US"/>
          </a:p>
        </p:txBody>
      </p:sp>
    </p:spTree>
    <p:extLst>
      <p:ext uri="{BB962C8B-B14F-4D97-AF65-F5344CB8AC3E}">
        <p14:creationId xmlns:p14="http://schemas.microsoft.com/office/powerpoint/2010/main" val="1759822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a:t>
            </a:r>
            <a:r>
              <a:rPr lang="en-US" baseline="0" dirty="0"/>
              <a:t> transitions the audience to a discussion of reasons why there are healthcare issues in this population and proceeds in subsequent slides to look at this in more detail</a:t>
            </a:r>
            <a:endParaRPr lang="en-US" dirty="0"/>
          </a:p>
        </p:txBody>
      </p:sp>
      <p:sp>
        <p:nvSpPr>
          <p:cNvPr id="4" name="Slide Number Placeholder 3"/>
          <p:cNvSpPr>
            <a:spLocks noGrp="1"/>
          </p:cNvSpPr>
          <p:nvPr>
            <p:ph type="sldNum" sz="quarter" idx="10"/>
          </p:nvPr>
        </p:nvSpPr>
        <p:spPr/>
        <p:txBody>
          <a:bodyPr/>
          <a:lstStyle/>
          <a:p>
            <a:pPr>
              <a:defRPr/>
            </a:pPr>
            <a:fld id="{3FA28E33-E5B5-4A30-BDC9-8CAE68BE53BE}" type="slidenum">
              <a:rPr lang="en-US" smtClean="0"/>
              <a:pPr>
                <a:defRPr/>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 number of factors leading to struggles with getting the healthcare needed</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31</a:t>
            </a:fld>
            <a:endParaRPr lang="en-US"/>
          </a:p>
        </p:txBody>
      </p:sp>
    </p:spTree>
    <p:extLst>
      <p:ext uri="{BB962C8B-B14F-4D97-AF65-F5344CB8AC3E}">
        <p14:creationId xmlns:p14="http://schemas.microsoft.com/office/powerpoint/2010/main" val="297146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t>
            </a:r>
            <a:r>
              <a:rPr lang="en-US" baseline="0" dirty="0"/>
              <a:t>e is not a robust evidence base for addressing chronic medical conditions in public mental health settings. This list is what has been investigated and current studies underway. Each will be discussed in subsequent slides</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36</a:t>
            </a:fld>
            <a:endParaRPr lang="en-US"/>
          </a:p>
        </p:txBody>
      </p:sp>
    </p:spTree>
    <p:extLst>
      <p:ext uri="{BB962C8B-B14F-4D97-AF65-F5344CB8AC3E}">
        <p14:creationId xmlns:p14="http://schemas.microsoft.com/office/powerpoint/2010/main" val="360729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pitchFamily="34" charset="0"/>
              </a:rPr>
              <a:t>Here</a:t>
            </a:r>
            <a:r>
              <a:rPr lang="en-US" baseline="0" dirty="0">
                <a:latin typeface="Arial" pitchFamily="34" charset="0"/>
              </a:rPr>
              <a:t> it is again but includes a separate category for any mental illness compared to those in public sector who often have SMI</a:t>
            </a:r>
            <a:endParaRPr lang="en-US" dirty="0">
              <a:latin typeface="Arial"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pitchFamily="64" charset="-128"/>
              </a:defRPr>
            </a:lvl1pPr>
            <a:lvl2pPr marL="742950" indent="-285750">
              <a:defRPr sz="2400">
                <a:solidFill>
                  <a:schemeClr val="tx1"/>
                </a:solidFill>
                <a:latin typeface="Arial" pitchFamily="34" charset="0"/>
                <a:ea typeface="ヒラギノ角ゴ Pro W3" pitchFamily="64" charset="-128"/>
              </a:defRPr>
            </a:lvl2pPr>
            <a:lvl3pPr marL="1143000" indent="-228600">
              <a:defRPr sz="2400">
                <a:solidFill>
                  <a:schemeClr val="tx1"/>
                </a:solidFill>
                <a:latin typeface="Arial" pitchFamily="34" charset="0"/>
                <a:ea typeface="ヒラギノ角ゴ Pro W3" pitchFamily="64" charset="-128"/>
              </a:defRPr>
            </a:lvl3pPr>
            <a:lvl4pPr marL="1600200" indent="-228600">
              <a:defRPr sz="2400">
                <a:solidFill>
                  <a:schemeClr val="tx1"/>
                </a:solidFill>
                <a:latin typeface="Arial" pitchFamily="34" charset="0"/>
                <a:ea typeface="ヒラギノ角ゴ Pro W3" pitchFamily="64" charset="-128"/>
              </a:defRPr>
            </a:lvl4pPr>
            <a:lvl5pPr marL="2057400" indent="-228600">
              <a:defRPr sz="2400">
                <a:solidFill>
                  <a:schemeClr val="tx1"/>
                </a:solidFill>
                <a:latin typeface="Arial" pitchFamily="34"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9pPr>
          </a:lstStyle>
          <a:p>
            <a:fld id="{6DDA2474-FFA4-46CA-9643-A32EA008CD61}" type="slidenum">
              <a:rPr lang="en-US" sz="1200" smtClean="0"/>
              <a:pPr/>
              <a:t>10</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study to</a:t>
            </a:r>
            <a:r>
              <a:rPr lang="en-US" baseline="0" dirty="0"/>
              <a:t> show if you successfully connect patients with SMI with primary care services you can get enhanced outcomes</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37</a:t>
            </a:fld>
            <a:endParaRPr lang="en-US"/>
          </a:p>
        </p:txBody>
      </p:sp>
    </p:spTree>
    <p:extLst>
      <p:ext uri="{BB962C8B-B14F-4D97-AF65-F5344CB8AC3E}">
        <p14:creationId xmlns:p14="http://schemas.microsoft.com/office/powerpoint/2010/main" val="3134066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 1 has </a:t>
            </a:r>
            <a:r>
              <a:rPr lang="en-US"/>
              <a:t>13 grantees,</a:t>
            </a:r>
            <a:r>
              <a:rPr lang="en-US" baseline="0"/>
              <a:t> 3 in RI</a:t>
            </a:r>
            <a:endParaRPr lang="en-US"/>
          </a:p>
        </p:txBody>
      </p:sp>
      <p:sp>
        <p:nvSpPr>
          <p:cNvPr id="4" name="Slide Number Placeholder 3"/>
          <p:cNvSpPr>
            <a:spLocks noGrp="1"/>
          </p:cNvSpPr>
          <p:nvPr>
            <p:ph type="sldNum" sz="quarter" idx="10"/>
          </p:nvPr>
        </p:nvSpPr>
        <p:spPr/>
        <p:txBody>
          <a:bodyPr/>
          <a:lstStyle/>
          <a:p>
            <a:fld id="{44B5BAD5-9E3A-4639-9C57-02544109C163}" type="slidenum">
              <a:rPr lang="en-US" smtClean="0"/>
              <a:t>38</a:t>
            </a:fld>
            <a:endParaRPr lang="en-US"/>
          </a:p>
        </p:txBody>
      </p:sp>
    </p:spTree>
    <p:extLst>
      <p:ext uri="{BB962C8B-B14F-4D97-AF65-F5344CB8AC3E}">
        <p14:creationId xmlns:p14="http://schemas.microsoft.com/office/powerpoint/2010/main" val="128013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t>
            </a:r>
            <a:r>
              <a:rPr lang="en-US" baseline="0" dirty="0"/>
              <a:t> members added to the typical mental health treatment team</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39</a:t>
            </a:fld>
            <a:endParaRPr lang="en-US"/>
          </a:p>
        </p:txBody>
      </p:sp>
    </p:spTree>
    <p:extLst>
      <p:ext uri="{BB962C8B-B14F-4D97-AF65-F5344CB8AC3E}">
        <p14:creationId xmlns:p14="http://schemas.microsoft.com/office/powerpoint/2010/main" val="3834496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blood</a:t>
            </a:r>
            <a:r>
              <a:rPr lang="en-US" baseline="0" dirty="0"/>
              <a:t> pressure, glucose and cholesterol are promising</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40</a:t>
            </a:fld>
            <a:endParaRPr lang="en-US"/>
          </a:p>
        </p:txBody>
      </p:sp>
    </p:spTree>
    <p:extLst>
      <p:ext uri="{BB962C8B-B14F-4D97-AF65-F5344CB8AC3E}">
        <p14:creationId xmlns:p14="http://schemas.microsoft.com/office/powerpoint/2010/main" val="353644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published evaluation</a:t>
            </a:r>
            <a:r>
              <a:rPr lang="en-US" baseline="0" dirty="0"/>
              <a:t> of PBHCI</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41</a:t>
            </a:fld>
            <a:endParaRPr lang="en-US"/>
          </a:p>
        </p:txBody>
      </p:sp>
    </p:spTree>
    <p:extLst>
      <p:ext uri="{BB962C8B-B14F-4D97-AF65-F5344CB8AC3E}">
        <p14:creationId xmlns:p14="http://schemas.microsoft.com/office/powerpoint/2010/main" val="1103196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Eight states approved;  Rhode Island, Missouri, Oregon, North Carolina, New York, Ohio, Idaho, and Iowa</a:t>
            </a:r>
          </a:p>
          <a:p>
            <a:r>
              <a:rPr lang="en-US" dirty="0"/>
              <a:t>All use a version of per member per month or case rate payments</a:t>
            </a:r>
          </a:p>
          <a:p>
            <a:r>
              <a:rPr lang="en-US" dirty="0"/>
              <a:t>All except NC include SPMI; Missouri, Ohio, Rhode Island and NY Sate focus on it.</a:t>
            </a:r>
          </a:p>
          <a:p>
            <a:endParaRPr lang="en-US" dirty="0"/>
          </a:p>
          <a:p>
            <a:r>
              <a:rPr lang="en-US" dirty="0"/>
              <a:t>All allow CMHCS to be providers.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pitchFamily="64" charset="-128"/>
              </a:defRPr>
            </a:lvl1pPr>
            <a:lvl2pPr marL="742883" indent="-285724">
              <a:defRPr sz="2400">
                <a:solidFill>
                  <a:schemeClr val="tx1"/>
                </a:solidFill>
                <a:latin typeface="Arial" pitchFamily="34" charset="0"/>
                <a:ea typeface="ヒラギノ角ゴ Pro W3" pitchFamily="64" charset="-128"/>
              </a:defRPr>
            </a:lvl2pPr>
            <a:lvl3pPr marL="1142898" indent="-228580">
              <a:defRPr sz="2400">
                <a:solidFill>
                  <a:schemeClr val="tx1"/>
                </a:solidFill>
                <a:latin typeface="Arial" pitchFamily="34" charset="0"/>
                <a:ea typeface="ヒラギノ角ゴ Pro W3" pitchFamily="64" charset="-128"/>
              </a:defRPr>
            </a:lvl3pPr>
            <a:lvl4pPr marL="1600057" indent="-228580">
              <a:defRPr sz="2400">
                <a:solidFill>
                  <a:schemeClr val="tx1"/>
                </a:solidFill>
                <a:latin typeface="Arial" pitchFamily="34" charset="0"/>
                <a:ea typeface="ヒラギノ角ゴ Pro W3" pitchFamily="64" charset="-128"/>
              </a:defRPr>
            </a:lvl4pPr>
            <a:lvl5pPr marL="2057217" indent="-228580">
              <a:defRPr sz="2400">
                <a:solidFill>
                  <a:schemeClr val="tx1"/>
                </a:solidFill>
                <a:latin typeface="Arial" pitchFamily="34" charset="0"/>
                <a:ea typeface="ヒラギノ角ゴ Pro W3" pitchFamily="64" charset="-128"/>
              </a:defRPr>
            </a:lvl5pPr>
            <a:lvl6pPr marL="2514376" indent="-228580" eaLnBrk="0" fontAlgn="base" hangingPunct="0">
              <a:spcBef>
                <a:spcPct val="0"/>
              </a:spcBef>
              <a:spcAft>
                <a:spcPct val="0"/>
              </a:spcAft>
              <a:defRPr sz="2400">
                <a:solidFill>
                  <a:schemeClr val="tx1"/>
                </a:solidFill>
                <a:latin typeface="Arial" pitchFamily="34" charset="0"/>
                <a:ea typeface="ヒラギノ角ゴ Pro W3" pitchFamily="64" charset="-128"/>
              </a:defRPr>
            </a:lvl6pPr>
            <a:lvl7pPr marL="2971535" indent="-228580" eaLnBrk="0" fontAlgn="base" hangingPunct="0">
              <a:spcBef>
                <a:spcPct val="0"/>
              </a:spcBef>
              <a:spcAft>
                <a:spcPct val="0"/>
              </a:spcAft>
              <a:defRPr sz="2400">
                <a:solidFill>
                  <a:schemeClr val="tx1"/>
                </a:solidFill>
                <a:latin typeface="Arial" pitchFamily="34" charset="0"/>
                <a:ea typeface="ヒラギノ角ゴ Pro W3" pitchFamily="64" charset="-128"/>
              </a:defRPr>
            </a:lvl7pPr>
            <a:lvl8pPr marL="3428695" indent="-228580" eaLnBrk="0" fontAlgn="base" hangingPunct="0">
              <a:spcBef>
                <a:spcPct val="0"/>
              </a:spcBef>
              <a:spcAft>
                <a:spcPct val="0"/>
              </a:spcAft>
              <a:defRPr sz="2400">
                <a:solidFill>
                  <a:schemeClr val="tx1"/>
                </a:solidFill>
                <a:latin typeface="Arial" pitchFamily="34" charset="0"/>
                <a:ea typeface="ヒラギノ角ゴ Pro W3" pitchFamily="64" charset="-128"/>
              </a:defRPr>
            </a:lvl8pPr>
            <a:lvl9pPr marL="3885854" indent="-228580" eaLnBrk="0" fontAlgn="base" hangingPunct="0">
              <a:spcBef>
                <a:spcPct val="0"/>
              </a:spcBef>
              <a:spcAft>
                <a:spcPct val="0"/>
              </a:spcAft>
              <a:defRPr sz="2400">
                <a:solidFill>
                  <a:schemeClr val="tx1"/>
                </a:solidFill>
                <a:latin typeface="Arial" pitchFamily="34" charset="0"/>
                <a:ea typeface="ヒラギノ角ゴ Pro W3" pitchFamily="64" charset="-128"/>
              </a:defRPr>
            </a:lvl9pPr>
          </a:lstStyle>
          <a:p>
            <a:fld id="{8F12D22E-5EEC-4088-B9DA-46028569D1F1}" type="slidenum">
              <a:rPr lang="en-US" sz="1200"/>
              <a:pPr/>
              <a:t>42</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Consultant</a:t>
            </a:r>
            <a:r>
              <a:rPr lang="en-US" baseline="0" dirty="0"/>
              <a:t> (or Embedded) PCPs are added to the team along with Care Managers.  Clinical Support Workers (MI) or Qualified Health Home Specialists (OH) are added or current case managers are retrained to fulfill this role.  PCP consultants provide caseload review, population data analysis to set priorities and adjust treatment approach.  </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43</a:t>
            </a:fld>
            <a:endParaRPr lang="en-US"/>
          </a:p>
        </p:txBody>
      </p:sp>
    </p:spTree>
    <p:extLst>
      <p:ext uri="{BB962C8B-B14F-4D97-AF65-F5344CB8AC3E}">
        <p14:creationId xmlns:p14="http://schemas.microsoft.com/office/powerpoint/2010/main" val="2505877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Missouri</a:t>
            </a:r>
            <a:r>
              <a:rPr lang="en-US" baseline="0" dirty="0"/>
              <a:t> on showing impact of behavioral health home interventions to improve compliance with care</a:t>
            </a:r>
            <a:endParaRPr lang="en-US" dirty="0"/>
          </a:p>
        </p:txBody>
      </p:sp>
      <p:sp>
        <p:nvSpPr>
          <p:cNvPr id="4" name="Slide Number Placeholder 3"/>
          <p:cNvSpPr>
            <a:spLocks noGrp="1"/>
          </p:cNvSpPr>
          <p:nvPr>
            <p:ph type="sldNum" sz="quarter" idx="10"/>
          </p:nvPr>
        </p:nvSpPr>
        <p:spPr/>
        <p:txBody>
          <a:bodyPr/>
          <a:lstStyle/>
          <a:p>
            <a:fld id="{B024B469-5A7B-447A-844B-5499E3924ACC}" type="slidenum">
              <a:rPr lang="en-US" smtClean="0"/>
              <a:pPr/>
              <a:t>44</a:t>
            </a:fld>
            <a:endParaRPr lang="en-US"/>
          </a:p>
        </p:txBody>
      </p:sp>
    </p:spTree>
    <p:extLst>
      <p:ext uri="{BB962C8B-B14F-4D97-AF65-F5344CB8AC3E}">
        <p14:creationId xmlns:p14="http://schemas.microsoft.com/office/powerpoint/2010/main" val="4177639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begins and introduction to collaborative care</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45</a:t>
            </a:fld>
            <a:endParaRPr lang="en-US"/>
          </a:p>
        </p:txBody>
      </p:sp>
    </p:spTree>
    <p:extLst>
      <p:ext uri="{BB962C8B-B14F-4D97-AF65-F5344CB8AC3E}">
        <p14:creationId xmlns:p14="http://schemas.microsoft.com/office/powerpoint/2010/main" val="2271017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a:t>
            </a:r>
            <a:r>
              <a:rPr lang="en-US" baseline="0" dirty="0"/>
              <a:t> of Integrated Care from the Agency for Health Research and Quality</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47</a:t>
            </a:fld>
            <a:endParaRPr lang="en-US"/>
          </a:p>
        </p:txBody>
      </p:sp>
    </p:spTree>
    <p:extLst>
      <p:ext uri="{BB962C8B-B14F-4D97-AF65-F5344CB8AC3E}">
        <p14:creationId xmlns:p14="http://schemas.microsoft.com/office/powerpoint/2010/main" val="26189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patients die before the age of 50 reflecting the mortality from all causes. Data from SAMHSA</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11</a:t>
            </a:fld>
            <a:endParaRPr lang="en-US"/>
          </a:p>
        </p:txBody>
      </p:sp>
    </p:spTree>
    <p:extLst>
      <p:ext uri="{BB962C8B-B14F-4D97-AF65-F5344CB8AC3E}">
        <p14:creationId xmlns:p14="http://schemas.microsoft.com/office/powerpoint/2010/main" val="3519381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a:t>
            </a:r>
            <a:r>
              <a:rPr lang="en-US" baseline="0" dirty="0"/>
              <a:t>e different ways to approach how primary care and behavioral health come in contact with each other and this slide demonstrates that spectrum</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48</a:t>
            </a:fld>
            <a:endParaRPr lang="en-US"/>
          </a:p>
        </p:txBody>
      </p:sp>
    </p:spTree>
    <p:extLst>
      <p:ext uri="{BB962C8B-B14F-4D97-AF65-F5344CB8AC3E}">
        <p14:creationId xmlns:p14="http://schemas.microsoft.com/office/powerpoint/2010/main" val="2789605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4 principles are widely used to describe what is needed to make integration effective</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49</a:t>
            </a:fld>
            <a:endParaRPr lang="en-US"/>
          </a:p>
        </p:txBody>
      </p:sp>
    </p:spTree>
    <p:extLst>
      <p:ext uri="{BB962C8B-B14F-4D97-AF65-F5344CB8AC3E}">
        <p14:creationId xmlns:p14="http://schemas.microsoft.com/office/powerpoint/2010/main" val="383689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how the Core Principles are adapted to care in the behavioral health setting</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50</a:t>
            </a:fld>
            <a:endParaRPr lang="en-US"/>
          </a:p>
        </p:txBody>
      </p:sp>
    </p:spTree>
    <p:extLst>
      <p:ext uri="{BB962C8B-B14F-4D97-AF65-F5344CB8AC3E}">
        <p14:creationId xmlns:p14="http://schemas.microsoft.com/office/powerpoint/2010/main" val="3347745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look</a:t>
            </a:r>
            <a:r>
              <a:rPr lang="en-US" baseline="0" dirty="0"/>
              <a:t> at</a:t>
            </a:r>
            <a:r>
              <a:rPr lang="en-US" dirty="0"/>
              <a:t> the roles for PCPs – this will be a theme for the remainder of the Modules given the</a:t>
            </a:r>
            <a:r>
              <a:rPr lang="en-US" baseline="0" dirty="0"/>
              <a:t> introduction in Module 1 </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51</a:t>
            </a:fld>
            <a:endParaRPr lang="en-US"/>
          </a:p>
        </p:txBody>
      </p:sp>
    </p:spTree>
    <p:extLst>
      <p:ext uri="{BB962C8B-B14F-4D97-AF65-F5344CB8AC3E}">
        <p14:creationId xmlns:p14="http://schemas.microsoft.com/office/powerpoint/2010/main" val="223373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ヒラギノ角ゴ Pro W3" pitchFamily="64" charset="-128"/>
              </a:defRPr>
            </a:lvl1pPr>
            <a:lvl2pPr marL="742950" indent="-285750">
              <a:defRPr sz="2400">
                <a:solidFill>
                  <a:schemeClr val="tx1"/>
                </a:solidFill>
                <a:latin typeface="Arial" pitchFamily="34" charset="0"/>
                <a:ea typeface="ヒラギノ角ゴ Pro W3" pitchFamily="64" charset="-128"/>
              </a:defRPr>
            </a:lvl2pPr>
            <a:lvl3pPr marL="1143000" indent="-228600">
              <a:defRPr sz="2400">
                <a:solidFill>
                  <a:schemeClr val="tx1"/>
                </a:solidFill>
                <a:latin typeface="Arial" pitchFamily="34" charset="0"/>
                <a:ea typeface="ヒラギノ角ゴ Pro W3" pitchFamily="64" charset="-128"/>
              </a:defRPr>
            </a:lvl3pPr>
            <a:lvl4pPr marL="1600200" indent="-228600">
              <a:defRPr sz="2400">
                <a:solidFill>
                  <a:schemeClr val="tx1"/>
                </a:solidFill>
                <a:latin typeface="Arial" pitchFamily="34" charset="0"/>
                <a:ea typeface="ヒラギノ角ゴ Pro W3" pitchFamily="64" charset="-128"/>
              </a:defRPr>
            </a:lvl4pPr>
            <a:lvl5pPr marL="2057400" indent="-228600">
              <a:defRPr sz="2400">
                <a:solidFill>
                  <a:schemeClr val="tx1"/>
                </a:solidFill>
                <a:latin typeface="Arial" pitchFamily="34"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64" charset="-128"/>
              </a:defRPr>
            </a:lvl9pPr>
          </a:lstStyle>
          <a:p>
            <a:fld id="{D1A0173C-5338-409D-A156-760A6EC98A7E}" type="slidenum">
              <a:rPr lang="en-US" sz="1200" smtClean="0"/>
              <a:pPr/>
              <a:t>12</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0" dirty="0">
                <a:solidFill>
                  <a:schemeClr val="tx1"/>
                </a:solidFill>
              </a:rPr>
              <a:t>Medications, especially the atypical antipsychotic drugs, effect on weight gain, </a:t>
            </a:r>
            <a:r>
              <a:rPr lang="en-US" b="0" dirty="0" err="1">
                <a:solidFill>
                  <a:schemeClr val="tx1"/>
                </a:solidFill>
              </a:rPr>
              <a:t>dyslipidemia</a:t>
            </a:r>
            <a:r>
              <a:rPr lang="en-US" b="0" dirty="0">
                <a:solidFill>
                  <a:schemeClr val="tx1"/>
                </a:solidFill>
              </a:rPr>
              <a:t> and glucose metabolism</a:t>
            </a:r>
            <a:endParaRPr lang="en-US" dirty="0">
              <a:solidFill>
                <a:schemeClr val="tx1"/>
              </a:solidFill>
            </a:endParaRPr>
          </a:p>
          <a:p>
            <a:pPr lvl="0"/>
            <a:r>
              <a:rPr lang="en-US" b="0" dirty="0">
                <a:solidFill>
                  <a:schemeClr val="tx1"/>
                </a:solidFill>
              </a:rPr>
              <a:t>High rates of smoking, lack of weight management/nutrition, and physical inactivity</a:t>
            </a:r>
          </a:p>
          <a:p>
            <a:pPr lvl="0"/>
            <a:r>
              <a:rPr lang="en-US" b="0" dirty="0">
                <a:solidFill>
                  <a:schemeClr val="tx1"/>
                </a:solidFill>
              </a:rPr>
              <a:t>Lack of access to/utilization of preventive community healthcare, including health promotion services and resources</a:t>
            </a:r>
          </a:p>
          <a:p>
            <a:pPr lvl="0"/>
            <a:r>
              <a:rPr lang="en-US" b="0" dirty="0">
                <a:solidFill>
                  <a:schemeClr val="tx1"/>
                </a:solidFill>
              </a:rPr>
              <a:t>Poverty</a:t>
            </a:r>
          </a:p>
          <a:p>
            <a:pPr lvl="0"/>
            <a:r>
              <a:rPr lang="en-US" b="0" dirty="0">
                <a:solidFill>
                  <a:schemeClr val="tx1"/>
                </a:solidFill>
              </a:rPr>
              <a:t>Social isolation – increases</a:t>
            </a:r>
            <a:r>
              <a:rPr lang="en-US" b="0" baseline="0" dirty="0">
                <a:solidFill>
                  <a:schemeClr val="tx1"/>
                </a:solidFill>
              </a:rPr>
              <a:t> the risk of premature death</a:t>
            </a:r>
            <a:endParaRPr lang="en-US" b="0" dirty="0">
              <a:solidFill>
                <a:schemeClr val="tx1"/>
              </a:solidFill>
            </a:endParaRPr>
          </a:p>
          <a:p>
            <a:pPr lvl="0"/>
            <a:r>
              <a:rPr lang="en-US" b="0" dirty="0">
                <a:solidFill>
                  <a:schemeClr val="tx1"/>
                </a:solidFill>
              </a:rPr>
              <a:t>Separation of health and mental health into separate systems at the federal, state and local level with lack of coordinated infrastructure.</a:t>
            </a:r>
          </a:p>
          <a:p>
            <a:endParaRPr lang="en-US" dirty="0"/>
          </a:p>
        </p:txBody>
      </p:sp>
      <p:sp>
        <p:nvSpPr>
          <p:cNvPr id="4" name="Slide Number Placeholder 3"/>
          <p:cNvSpPr>
            <a:spLocks noGrp="1"/>
          </p:cNvSpPr>
          <p:nvPr>
            <p:ph type="sldNum" sz="quarter" idx="10"/>
          </p:nvPr>
        </p:nvSpPr>
        <p:spPr/>
        <p:txBody>
          <a:bodyPr/>
          <a:lstStyle/>
          <a:p>
            <a:pPr>
              <a:defRPr/>
            </a:pPr>
            <a:fld id="{3FA28E33-E5B5-4A30-BDC9-8CAE68BE53BE}" type="slidenum">
              <a:rPr lang="en-US" smtClean="0"/>
              <a:pPr>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17</a:t>
            </a:fld>
            <a:endParaRPr lang="en-US"/>
          </a:p>
        </p:txBody>
      </p:sp>
    </p:spTree>
    <p:extLst>
      <p:ext uri="{BB962C8B-B14F-4D97-AF65-F5344CB8AC3E}">
        <p14:creationId xmlns:p14="http://schemas.microsoft.com/office/powerpoint/2010/main" val="287383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Evolved from “Chronically Mentally Ill”</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Chronically mentally ill used to identify pts who lived in long-term institutions</a:t>
            </a:r>
            <a:r>
              <a:rPr lang="en-US" baseline="0" dirty="0"/>
              <a:t> or hospitals. After passage of Kennedy’s Community Mental Health Centers Act in 1963, deinstitutionalization and increased use of antipsychotics moved care of CMI patients from institutions to communities. Also, with successful treatment, some pts were no longer chronic.</a:t>
            </a:r>
          </a:p>
          <a:p>
            <a:endParaRPr lang="en-US" dirty="0"/>
          </a:p>
        </p:txBody>
      </p:sp>
      <p:sp>
        <p:nvSpPr>
          <p:cNvPr id="4" name="Slide Number Placeholder 3"/>
          <p:cNvSpPr>
            <a:spLocks noGrp="1"/>
          </p:cNvSpPr>
          <p:nvPr>
            <p:ph type="sldNum" sz="quarter" idx="10"/>
          </p:nvPr>
        </p:nvSpPr>
        <p:spPr/>
        <p:txBody>
          <a:bodyPr/>
          <a:lstStyle/>
          <a:p>
            <a:fld id="{AFB914E4-B15D-44D8-8220-AFF7F8693154}"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scale was recently eliminated from DSM V but is useful in assessing level of functioning </a:t>
            </a:r>
            <a:endParaRPr lang="en-US" dirty="0"/>
          </a:p>
        </p:txBody>
      </p:sp>
      <p:sp>
        <p:nvSpPr>
          <p:cNvPr id="4" name="Slide Number Placeholder 3"/>
          <p:cNvSpPr>
            <a:spLocks noGrp="1"/>
          </p:cNvSpPr>
          <p:nvPr>
            <p:ph type="sldNum" sz="quarter" idx="10"/>
          </p:nvPr>
        </p:nvSpPr>
        <p:spPr/>
        <p:txBody>
          <a:bodyPr/>
          <a:lstStyle/>
          <a:p>
            <a:fld id="{FF98A029-C9B3-4FFD-B0BC-08A9F636A8CB}" type="slidenum">
              <a:rPr lang="en-US" smtClean="0"/>
              <a:t>19</a:t>
            </a:fld>
            <a:endParaRPr lang="en-US"/>
          </a:p>
        </p:txBody>
      </p:sp>
    </p:spTree>
    <p:extLst>
      <p:ext uri="{BB962C8B-B14F-4D97-AF65-F5344CB8AC3E}">
        <p14:creationId xmlns:p14="http://schemas.microsoft.com/office/powerpoint/2010/main" val="168534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a:t>
            </a:r>
            <a:r>
              <a:rPr lang="en-US" baseline="0" dirty="0"/>
              <a:t> Quadrant model was developed to help consider the location and types of services that could be provided to best meet the needs of patients.  Quadrant IV represents the population in public settings with SMI</a:t>
            </a:r>
            <a:endParaRPr lang="en-US" dirty="0"/>
          </a:p>
        </p:txBody>
      </p:sp>
      <p:sp>
        <p:nvSpPr>
          <p:cNvPr id="4" name="Slide Number Placeholder 3"/>
          <p:cNvSpPr>
            <a:spLocks noGrp="1"/>
          </p:cNvSpPr>
          <p:nvPr>
            <p:ph type="sldNum" sz="quarter" idx="10"/>
          </p:nvPr>
        </p:nvSpPr>
        <p:spPr/>
        <p:txBody>
          <a:bodyPr/>
          <a:lstStyle/>
          <a:p>
            <a:fld id="{C62728CF-B02C-4EFC-A4CC-573ED3891EE6}" type="slidenum">
              <a:rPr lang="en-US" smtClean="0"/>
              <a:t>20</a:t>
            </a:fld>
            <a:endParaRPr lang="en-US"/>
          </a:p>
        </p:txBody>
      </p:sp>
    </p:spTree>
    <p:extLst>
      <p:ext uri="{BB962C8B-B14F-4D97-AF65-F5344CB8AC3E}">
        <p14:creationId xmlns:p14="http://schemas.microsoft.com/office/powerpoint/2010/main" val="2027133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CIHS_ppt_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ctrTitle"/>
          </p:nvPr>
        </p:nvSpPr>
        <p:spPr>
          <a:xfrm>
            <a:off x="685800" y="3124200"/>
            <a:ext cx="7772400" cy="1143000"/>
          </a:xfrm>
        </p:spPr>
        <p:txBody>
          <a:bodyPr anchor="ctr"/>
          <a:lstStyle>
            <a:lvl1pPr algn="ctr">
              <a:defRPr sz="3600"/>
            </a:lvl1pPr>
          </a:lstStyle>
          <a:p>
            <a:pPr lvl="0"/>
            <a:r>
              <a:rPr lang="en-US" noProof="0"/>
              <a:t>Click to edit Master title style</a:t>
            </a:r>
          </a:p>
        </p:txBody>
      </p:sp>
      <p:sp>
        <p:nvSpPr>
          <p:cNvPr id="13316" name="Rectangle 4"/>
          <p:cNvSpPr>
            <a:spLocks noGrp="1" noChangeArrowheads="1"/>
          </p:cNvSpPr>
          <p:nvPr>
            <p:ph type="subTitle" idx="1"/>
          </p:nvPr>
        </p:nvSpPr>
        <p:spPr>
          <a:xfrm>
            <a:off x="1371600" y="4267200"/>
            <a:ext cx="6400800" cy="1295400"/>
          </a:xfrm>
        </p:spPr>
        <p:txBody>
          <a:bodyPr anchor="ctr"/>
          <a:lstStyle>
            <a:lvl1pPr marL="0" indent="0" algn="ctr">
              <a:defRPr/>
            </a:lvl1pPr>
          </a:lstStyle>
          <a:p>
            <a:pPr lvl="0"/>
            <a:r>
              <a:rPr lang="en-US" noProof="0"/>
              <a:t>Click to edit Master subtitle style</a:t>
            </a:r>
          </a:p>
        </p:txBody>
      </p:sp>
    </p:spTree>
    <p:extLst>
      <p:ext uri="{BB962C8B-B14F-4D97-AF65-F5344CB8AC3E}">
        <p14:creationId xmlns:p14="http://schemas.microsoft.com/office/powerpoint/2010/main" val="378276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11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066800"/>
            <a:ext cx="200025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84835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781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4"/>
          </p:nvPr>
        </p:nvSpPr>
        <p:spPr>
          <a:xfrm>
            <a:off x="4645152" y="1600200"/>
            <a:ext cx="4270248" cy="2185416"/>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5"/>
          </p:nvPr>
        </p:nvSpPr>
        <p:spPr>
          <a:xfrm>
            <a:off x="4645152" y="3941064"/>
            <a:ext cx="4270248" cy="2185416"/>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6"/>
          </p:nvPr>
        </p:nvSpPr>
        <p:spPr>
          <a:xfrm>
            <a:off x="228600" y="1600200"/>
            <a:ext cx="42672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7"/>
          </p:nvPr>
        </p:nvSpPr>
        <p:spPr>
          <a:xfrm>
            <a:off x="457200" y="6416675"/>
            <a:ext cx="2133600" cy="365125"/>
          </a:xfrm>
          <a:prstGeom prst="rect">
            <a:avLst/>
          </a:prstGeom>
        </p:spPr>
        <p:txBody>
          <a:bodyPr/>
          <a:lstStyle>
            <a:lvl1pPr>
              <a:defRPr/>
            </a:lvl1pPr>
          </a:lstStyle>
          <a:p>
            <a:pPr>
              <a:defRPr/>
            </a:pPr>
            <a:endParaRPr lang="en-US" dirty="0"/>
          </a:p>
        </p:txBody>
      </p:sp>
      <p:sp>
        <p:nvSpPr>
          <p:cNvPr id="7" name="Footer Placeholder 4"/>
          <p:cNvSpPr>
            <a:spLocks noGrp="1"/>
          </p:cNvSpPr>
          <p:nvPr>
            <p:ph type="ftr" sz="quarter" idx="18"/>
          </p:nvPr>
        </p:nvSpPr>
        <p:spPr>
          <a:xfrm>
            <a:off x="3124200" y="6416675"/>
            <a:ext cx="2895600" cy="365125"/>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9"/>
          </p:nvPr>
        </p:nvSpPr>
        <p:spPr>
          <a:xfrm>
            <a:off x="6553200" y="6416675"/>
            <a:ext cx="2133600" cy="365125"/>
          </a:xfrm>
          <a:prstGeom prst="rect">
            <a:avLst/>
          </a:prstGeom>
        </p:spPr>
        <p:txBody>
          <a:bodyPr/>
          <a:lstStyle>
            <a:lvl1pPr>
              <a:defRPr/>
            </a:lvl1pPr>
          </a:lstStyle>
          <a:p>
            <a:pPr>
              <a:defRPr/>
            </a:pPr>
            <a:fld id="{EC84D68D-7B2E-4237-AFD8-D3648D310A0C}" type="slidenum">
              <a:rPr lang="en-US"/>
              <a:pPr>
                <a:defRPr/>
              </a:pPr>
              <a:t>‹#›</a:t>
            </a:fld>
            <a:endParaRPr lang="en-US" dirty="0"/>
          </a:p>
        </p:txBody>
      </p:sp>
    </p:spTree>
    <p:extLst>
      <p:ext uri="{BB962C8B-B14F-4D97-AF65-F5344CB8AC3E}">
        <p14:creationId xmlns:p14="http://schemas.microsoft.com/office/powerpoint/2010/main" val="3169171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CIHS_presentation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type="ctrTitle"/>
          </p:nvPr>
        </p:nvSpPr>
        <p:spPr>
          <a:xfrm>
            <a:off x="685800" y="3124200"/>
            <a:ext cx="7772400" cy="1143000"/>
          </a:xfrm>
        </p:spPr>
        <p:txBody>
          <a:bodyPr anchor="ctr"/>
          <a:lstStyle>
            <a:lvl1pPr algn="ctr">
              <a:defRPr sz="3600"/>
            </a:lvl1pPr>
          </a:lstStyle>
          <a:p>
            <a:pPr lvl="0"/>
            <a:r>
              <a:rPr lang="en-US" noProof="0"/>
              <a:t>Click to edit Master title style</a:t>
            </a:r>
          </a:p>
        </p:txBody>
      </p:sp>
      <p:sp>
        <p:nvSpPr>
          <p:cNvPr id="13316" name="Rectangle 4"/>
          <p:cNvSpPr>
            <a:spLocks noGrp="1" noChangeArrowheads="1"/>
          </p:cNvSpPr>
          <p:nvPr>
            <p:ph type="subTitle" idx="1"/>
          </p:nvPr>
        </p:nvSpPr>
        <p:spPr>
          <a:xfrm>
            <a:off x="1371600" y="4267200"/>
            <a:ext cx="6400800" cy="1295400"/>
          </a:xfrm>
        </p:spPr>
        <p:txBody>
          <a:bodyPr anchor="ctr"/>
          <a:lstStyle>
            <a:lvl1pPr marL="0" indent="0" algn="ctr">
              <a:defRPr/>
            </a:lvl1pPr>
          </a:lstStyle>
          <a:p>
            <a:pPr lvl="0"/>
            <a:r>
              <a:rPr lang="en-US" noProof="0"/>
              <a:t>Click to edit Master subtitle style</a:t>
            </a:r>
          </a:p>
        </p:txBody>
      </p:sp>
    </p:spTree>
    <p:extLst>
      <p:ext uri="{BB962C8B-B14F-4D97-AF65-F5344CB8AC3E}">
        <p14:creationId xmlns:p14="http://schemas.microsoft.com/office/powerpoint/2010/main" val="3148501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5049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52487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1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2643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7732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96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814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4943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404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0601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066800"/>
            <a:ext cx="200025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84835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912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89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2057400"/>
            <a:ext cx="39243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63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31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642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56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88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339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IHS_ppt_background_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1066800"/>
            <a:ext cx="8001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2057400"/>
            <a:ext cx="8001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p:cNvSpPr txBox="1"/>
          <p:nvPr userDrawn="1"/>
        </p:nvSpPr>
        <p:spPr>
          <a:xfrm>
            <a:off x="8648700" y="5867400"/>
            <a:ext cx="495300" cy="307777"/>
          </a:xfrm>
          <a:prstGeom prst="rect">
            <a:avLst/>
          </a:prstGeom>
          <a:noFill/>
        </p:spPr>
        <p:txBody>
          <a:bodyPr wrap="square" rtlCol="0">
            <a:spAutoFit/>
          </a:bodyPr>
          <a:lstStyle/>
          <a:p>
            <a:fld id="{67B2DF05-1EB6-4893-A5A0-F9C5DA63574B}" type="slidenum">
              <a:rPr lang="en-US" sz="1400" smtClean="0">
                <a:solidFill>
                  <a:schemeClr val="bg1"/>
                </a:solidFill>
                <a:latin typeface="+mj-lt"/>
              </a:rPr>
              <a:t>‹#›</a:t>
            </a:fld>
            <a:endParaRPr lang="en-US"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IHS_presentation_backg.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685800" y="1066800"/>
            <a:ext cx="8001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057400"/>
            <a:ext cx="8001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447328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2pPr>
      <a:lvl3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3pPr>
      <a:lvl4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4pPr>
      <a:lvl5pPr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5pPr>
      <a:lvl6pPr marL="4572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6pPr>
      <a:lvl7pPr marL="9144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7pPr>
      <a:lvl8pPr marL="13716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8pPr>
      <a:lvl9pPr marL="1828800" algn="l" rtl="0" eaLnBrk="1" fontAlgn="base" hangingPunct="1">
        <a:spcBef>
          <a:spcPct val="0"/>
        </a:spcBef>
        <a:spcAft>
          <a:spcPct val="0"/>
        </a:spcAft>
        <a:defRPr sz="3200">
          <a:solidFill>
            <a:schemeClr val="tx1"/>
          </a:solidFill>
          <a:latin typeface="Arial Bold"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5.wmf"/><Relationship Id="rId7"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7.wmf"/><Relationship Id="rId10" Type="http://schemas.openxmlformats.org/officeDocument/2006/relationships/image" Target="../media/image9.jpeg"/><Relationship Id="rId4" Type="http://schemas.openxmlformats.org/officeDocument/2006/relationships/image" Target="../media/image16.wmf"/><Relationship Id="rId9" Type="http://schemas.openxmlformats.org/officeDocument/2006/relationships/image" Target="../media/image20.gif"/></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wmf"/><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integrationacademy.ahrq.gov/lexic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7772400" cy="1143000"/>
          </a:xfrm>
        </p:spPr>
        <p:txBody>
          <a:bodyPr/>
          <a:lstStyle/>
          <a:p>
            <a:r>
              <a:rPr lang="en-US" sz="3200" dirty="0"/>
              <a:t>Primary Care Providers Working in Mental Health Settings:</a:t>
            </a:r>
            <a:br>
              <a:rPr lang="en-US" sz="3200" dirty="0"/>
            </a:br>
            <a:r>
              <a:rPr lang="en-US" sz="3200" dirty="0"/>
              <a:t>Improving Health Status in Persons with Mental Illness</a:t>
            </a:r>
            <a:br>
              <a:rPr lang="en-US" sz="3200" dirty="0"/>
            </a:br>
            <a:endParaRPr lang="en-US" sz="3200" dirty="0"/>
          </a:p>
        </p:txBody>
      </p:sp>
      <p:sp>
        <p:nvSpPr>
          <p:cNvPr id="7" name="Rectangle 5"/>
          <p:cNvSpPr txBox="1">
            <a:spLocks noChangeArrowheads="1"/>
          </p:cNvSpPr>
          <p:nvPr/>
        </p:nvSpPr>
        <p:spPr bwMode="auto">
          <a:xfrm>
            <a:off x="1524000" y="4648200"/>
            <a:ext cx="6400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r>
              <a:rPr lang="en-US" sz="2200" i="1" kern="0" dirty="0"/>
              <a:t>Lori Raney, MD</a:t>
            </a:r>
          </a:p>
          <a:p>
            <a:r>
              <a:rPr lang="en-US" sz="2000" i="1" kern="0" dirty="0"/>
              <a:t>With:  Katie </a:t>
            </a:r>
            <a:r>
              <a:rPr lang="en-US" sz="2000" i="1" kern="0" dirty="0" err="1"/>
              <a:t>Friedebach</a:t>
            </a:r>
            <a:r>
              <a:rPr lang="en-US" sz="2000" i="1" kern="0" dirty="0"/>
              <a:t>, MD; Todd </a:t>
            </a:r>
            <a:r>
              <a:rPr lang="en-US" sz="2000" i="1" kern="0" dirty="0" err="1"/>
              <a:t>Wahrenburger</a:t>
            </a:r>
            <a:r>
              <a:rPr lang="en-US" sz="2000" i="1" kern="0" dirty="0"/>
              <a:t>, MD; Jeff Levine, MD; and Susan </a:t>
            </a:r>
            <a:r>
              <a:rPr lang="en-US" sz="2000" i="1" kern="0" dirty="0" err="1"/>
              <a:t>Girois</a:t>
            </a:r>
            <a:r>
              <a:rPr lang="en-US" sz="2000" i="1" kern="0" dirty="0"/>
              <a:t>, MD</a:t>
            </a:r>
          </a:p>
        </p:txBody>
      </p:sp>
    </p:spTree>
    <p:extLst>
      <p:ext uri="{BB962C8B-B14F-4D97-AF65-F5344CB8AC3E}">
        <p14:creationId xmlns:p14="http://schemas.microsoft.com/office/powerpoint/2010/main" val="403833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838200"/>
            <a:ext cx="8382000" cy="838200"/>
          </a:xfrm>
        </p:spPr>
        <p:txBody>
          <a:bodyPr/>
          <a:lstStyle/>
          <a:p>
            <a:r>
              <a:rPr lang="en-US" b="1" dirty="0">
                <a:latin typeface="+mn-lt"/>
                <a:cs typeface="Open Sans" pitchFamily="64" charset="0"/>
              </a:rPr>
              <a:t>Life Span with and Without Mental Disorders</a:t>
            </a:r>
          </a:p>
        </p:txBody>
      </p:sp>
      <p:graphicFrame>
        <p:nvGraphicFramePr>
          <p:cNvPr id="11" name="Content Placeholder 3" descr="Chart of life span with and without mental disorders"/>
          <p:cNvGraphicFramePr>
            <a:graphicFrameLocks noGrp="1"/>
          </p:cNvGraphicFramePr>
          <p:nvPr>
            <p:ph idx="1"/>
            <p:extLst>
              <p:ext uri="{D42A27DB-BD31-4B8C-83A1-F6EECF244321}">
                <p14:modId xmlns:p14="http://schemas.microsoft.com/office/powerpoint/2010/main" val="3198679646"/>
              </p:ext>
            </p:extLst>
          </p:nvPr>
        </p:nvGraphicFramePr>
        <p:xfrm>
          <a:off x="909320" y="1981200"/>
          <a:ext cx="777748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567928" y="5605046"/>
            <a:ext cx="1576072" cy="338554"/>
          </a:xfrm>
          <a:prstGeom prst="rect">
            <a:avLst/>
          </a:prstGeom>
          <a:noFill/>
        </p:spPr>
        <p:txBody>
          <a:bodyPr wrap="none" rtlCol="0">
            <a:spAutoFit/>
          </a:bodyPr>
          <a:lstStyle/>
          <a:p>
            <a:r>
              <a:rPr lang="en-US" sz="1600" i="1" dirty="0"/>
              <a:t>Ben Druss, MD</a:t>
            </a:r>
          </a:p>
        </p:txBody>
      </p:sp>
    </p:spTree>
    <p:extLst>
      <p:ext uri="{BB962C8B-B14F-4D97-AF65-F5344CB8AC3E}">
        <p14:creationId xmlns:p14="http://schemas.microsoft.com/office/powerpoint/2010/main" val="389815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20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chart seriesIdx="0" categoryIdx="0" bldStep="ptInSeries"/>
                                            </p:graphicEl>
                                          </p:spTgt>
                                        </p:tgtEl>
                                        <p:attrNameLst>
                                          <p:attrName>style.visibility</p:attrName>
                                        </p:attrNameLst>
                                      </p:cBhvr>
                                      <p:to>
                                        <p:strVal val="visible"/>
                                      </p:to>
                                    </p:set>
                                    <p:animEffect transition="in" filter="fade">
                                      <p:cBhvr>
                                        <p:cTn id="12" dur="2000"/>
                                        <p:tgtEl>
                                          <p:spTgt spid="11">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chart seriesIdx="0" categoryIdx="1" bldStep="ptInSeries"/>
                                            </p:graphicEl>
                                          </p:spTgt>
                                        </p:tgtEl>
                                        <p:attrNameLst>
                                          <p:attrName>style.visibility</p:attrName>
                                        </p:attrNameLst>
                                      </p:cBhvr>
                                      <p:to>
                                        <p:strVal val="visible"/>
                                      </p:to>
                                    </p:set>
                                    <p:animEffect transition="in" filter="fade">
                                      <p:cBhvr>
                                        <p:cTn id="17" dur="2000"/>
                                        <p:tgtEl>
                                          <p:spTgt spid="11">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graphicEl>
                                              <a:chart seriesIdx="0" categoryIdx="2" bldStep="ptInSeries"/>
                                            </p:graphicEl>
                                          </p:spTgt>
                                        </p:tgtEl>
                                        <p:attrNameLst>
                                          <p:attrName>style.visibility</p:attrName>
                                        </p:attrNameLst>
                                      </p:cBhvr>
                                      <p:to>
                                        <p:strVal val="visible"/>
                                      </p:to>
                                    </p:set>
                                    <p:animEffect transition="in" filter="fade">
                                      <p:cBhvr>
                                        <p:cTn id="22" dur="2000"/>
                                        <p:tgtEl>
                                          <p:spTgt spid="11">
                                            <p:graphicEl>
                                              <a:chart seriesIdx="0" categoryIdx="2"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El"/>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49" y="914400"/>
            <a:ext cx="8305800" cy="685800"/>
          </a:xfrm>
        </p:spPr>
        <p:txBody>
          <a:bodyPr>
            <a:noAutofit/>
          </a:bodyPr>
          <a:lstStyle/>
          <a:p>
            <a:r>
              <a:rPr lang="en-US" dirty="0"/>
              <a:t>Past Year SMI Among Adults</a:t>
            </a:r>
          </a:p>
        </p:txBody>
      </p:sp>
      <p:graphicFrame>
        <p:nvGraphicFramePr>
          <p:cNvPr id="4" name="Content Placeholder 3" descr="Chart of past year SMI among adults"/>
          <p:cNvGraphicFramePr>
            <a:graphicFrameLocks noGrp="1"/>
          </p:cNvGraphicFramePr>
          <p:nvPr>
            <p:ph idx="1"/>
            <p:extLst>
              <p:ext uri="{D42A27DB-BD31-4B8C-83A1-F6EECF244321}">
                <p14:modId xmlns:p14="http://schemas.microsoft.com/office/powerpoint/2010/main" val="4188390729"/>
              </p:ext>
            </p:extLst>
          </p:nvPr>
        </p:nvGraphicFramePr>
        <p:xfrm>
          <a:off x="761999" y="1568212"/>
          <a:ext cx="7728121" cy="4375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758236" y="5127506"/>
            <a:ext cx="1518364" cy="369332"/>
          </a:xfrm>
          <a:prstGeom prst="rect">
            <a:avLst/>
          </a:prstGeom>
          <a:noFill/>
        </p:spPr>
        <p:txBody>
          <a:bodyPr wrap="none" rtlCol="0">
            <a:spAutoFit/>
          </a:bodyPr>
          <a:lstStyle/>
          <a:p>
            <a:r>
              <a:rPr lang="en-US" sz="1800" b="0" dirty="0"/>
              <a:t>18 and Older</a:t>
            </a:r>
          </a:p>
        </p:txBody>
      </p:sp>
      <p:sp>
        <p:nvSpPr>
          <p:cNvPr id="5" name="TextBox 4"/>
          <p:cNvSpPr txBox="1"/>
          <p:nvPr/>
        </p:nvSpPr>
        <p:spPr>
          <a:xfrm>
            <a:off x="3810000" y="5105400"/>
            <a:ext cx="641521" cy="307777"/>
          </a:xfrm>
          <a:prstGeom prst="rect">
            <a:avLst/>
          </a:prstGeom>
          <a:noFill/>
        </p:spPr>
        <p:txBody>
          <a:bodyPr wrap="none" rtlCol="0">
            <a:spAutoFit/>
          </a:bodyPr>
          <a:lstStyle/>
          <a:p>
            <a:r>
              <a:rPr lang="en-US" sz="1400" dirty="0"/>
              <a:t>18-25</a:t>
            </a:r>
          </a:p>
        </p:txBody>
      </p:sp>
      <p:sp>
        <p:nvSpPr>
          <p:cNvPr id="6" name="TextBox 5"/>
          <p:cNvSpPr txBox="1"/>
          <p:nvPr/>
        </p:nvSpPr>
        <p:spPr>
          <a:xfrm>
            <a:off x="4381500" y="5105400"/>
            <a:ext cx="641522" cy="307777"/>
          </a:xfrm>
          <a:prstGeom prst="rect">
            <a:avLst/>
          </a:prstGeom>
          <a:noFill/>
        </p:spPr>
        <p:txBody>
          <a:bodyPr wrap="none" rtlCol="0">
            <a:spAutoFit/>
          </a:bodyPr>
          <a:lstStyle/>
          <a:p>
            <a:r>
              <a:rPr lang="en-US" sz="1400" dirty="0"/>
              <a:t>26-49</a:t>
            </a:r>
          </a:p>
        </p:txBody>
      </p:sp>
      <p:sp>
        <p:nvSpPr>
          <p:cNvPr id="7" name="TextBox 6"/>
          <p:cNvSpPr txBox="1"/>
          <p:nvPr/>
        </p:nvSpPr>
        <p:spPr>
          <a:xfrm>
            <a:off x="5023022" y="5105400"/>
            <a:ext cx="539578" cy="307777"/>
          </a:xfrm>
          <a:prstGeom prst="rect">
            <a:avLst/>
          </a:prstGeom>
          <a:noFill/>
        </p:spPr>
        <p:txBody>
          <a:bodyPr wrap="square" rtlCol="0">
            <a:spAutoFit/>
          </a:bodyPr>
          <a:lstStyle/>
          <a:p>
            <a:r>
              <a:rPr lang="en-US" sz="1400" dirty="0"/>
              <a:t>50+</a:t>
            </a:r>
          </a:p>
        </p:txBody>
      </p:sp>
      <p:sp>
        <p:nvSpPr>
          <p:cNvPr id="8" name="TextBox 7"/>
          <p:cNvSpPr txBox="1"/>
          <p:nvPr/>
        </p:nvSpPr>
        <p:spPr>
          <a:xfrm>
            <a:off x="6172200" y="5105400"/>
            <a:ext cx="582211" cy="307777"/>
          </a:xfrm>
          <a:prstGeom prst="rect">
            <a:avLst/>
          </a:prstGeom>
          <a:noFill/>
        </p:spPr>
        <p:txBody>
          <a:bodyPr wrap="none" rtlCol="0">
            <a:spAutoFit/>
          </a:bodyPr>
          <a:lstStyle/>
          <a:p>
            <a:r>
              <a:rPr lang="en-US" sz="1400" dirty="0"/>
              <a:t>Male</a:t>
            </a:r>
          </a:p>
        </p:txBody>
      </p:sp>
      <p:sp>
        <p:nvSpPr>
          <p:cNvPr id="9" name="TextBox 8"/>
          <p:cNvSpPr txBox="1"/>
          <p:nvPr/>
        </p:nvSpPr>
        <p:spPr>
          <a:xfrm>
            <a:off x="6665777" y="5105400"/>
            <a:ext cx="801823" cy="307777"/>
          </a:xfrm>
          <a:prstGeom prst="rect">
            <a:avLst/>
          </a:prstGeom>
          <a:noFill/>
        </p:spPr>
        <p:txBody>
          <a:bodyPr wrap="none" rtlCol="0">
            <a:spAutoFit/>
          </a:bodyPr>
          <a:lstStyle/>
          <a:p>
            <a:r>
              <a:rPr lang="en-US" sz="1400" dirty="0"/>
              <a:t>Female</a:t>
            </a:r>
          </a:p>
        </p:txBody>
      </p:sp>
      <p:sp>
        <p:nvSpPr>
          <p:cNvPr id="11" name="TextBox 10"/>
          <p:cNvSpPr txBox="1"/>
          <p:nvPr/>
        </p:nvSpPr>
        <p:spPr>
          <a:xfrm>
            <a:off x="6846576" y="5638800"/>
            <a:ext cx="2297424" cy="307777"/>
          </a:xfrm>
          <a:prstGeom prst="rect">
            <a:avLst/>
          </a:prstGeom>
          <a:noFill/>
        </p:spPr>
        <p:txBody>
          <a:bodyPr wrap="none" rtlCol="0">
            <a:spAutoFit/>
          </a:bodyPr>
          <a:lstStyle/>
          <a:p>
            <a:r>
              <a:rPr lang="en-US" sz="1400" i="1" dirty="0"/>
              <a:t>Data courtesy of SAMHSA</a:t>
            </a:r>
          </a:p>
        </p:txBody>
      </p:sp>
    </p:spTree>
    <p:extLst>
      <p:ext uri="{BB962C8B-B14F-4D97-AF65-F5344CB8AC3E}">
        <p14:creationId xmlns:p14="http://schemas.microsoft.com/office/powerpoint/2010/main" val="3106134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990600"/>
            <a:ext cx="8766175" cy="990600"/>
          </a:xfrm>
        </p:spPr>
        <p:txBody>
          <a:bodyPr/>
          <a:lstStyle/>
          <a:p>
            <a:r>
              <a:rPr lang="en-US" dirty="0">
                <a:latin typeface="Arial Bold" pitchFamily="34" charset="0"/>
                <a:cs typeface="Arial Bold" pitchFamily="34" charset="0"/>
              </a:rPr>
              <a:t>Preventable Causes of Death</a:t>
            </a:r>
          </a:p>
        </p:txBody>
      </p:sp>
      <p:graphicFrame>
        <p:nvGraphicFramePr>
          <p:cNvPr id="5" name="Chart 4" descr="Pie chart of preventable causes of death"/>
          <p:cNvGraphicFramePr>
            <a:graphicFrameLocks/>
          </p:cNvGraphicFramePr>
          <p:nvPr>
            <p:extLst>
              <p:ext uri="{D42A27DB-BD31-4B8C-83A1-F6EECF244321}">
                <p14:modId xmlns:p14="http://schemas.microsoft.com/office/powerpoint/2010/main" val="300120437"/>
              </p:ext>
            </p:extLst>
          </p:nvPr>
        </p:nvGraphicFramePr>
        <p:xfrm>
          <a:off x="533400" y="1349791"/>
          <a:ext cx="7620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1267" name="Rectangle 3"/>
          <p:cNvSpPr>
            <a:spLocks noChangeArrowheads="1"/>
          </p:cNvSpPr>
          <p:nvPr/>
        </p:nvSpPr>
        <p:spPr bwMode="auto">
          <a:xfrm>
            <a:off x="2819400" y="5635823"/>
            <a:ext cx="6324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400" i="1" dirty="0"/>
              <a:t>N </a:t>
            </a:r>
            <a:r>
              <a:rPr lang="en-US" sz="1400" i="1" dirty="0" err="1"/>
              <a:t>Engl</a:t>
            </a:r>
            <a:r>
              <a:rPr lang="en-US" sz="1400" i="1" dirty="0"/>
              <a:t> J Med. 2007 Sep 20;357(12):1221-8. </a:t>
            </a:r>
          </a:p>
        </p:txBody>
      </p:sp>
    </p:spTree>
    <p:extLst>
      <p:ext uri="{BB962C8B-B14F-4D97-AF65-F5344CB8AC3E}">
        <p14:creationId xmlns:p14="http://schemas.microsoft.com/office/powerpoint/2010/main" val="365568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2" dur="500"/>
                                        <p:tgtEl>
                                          <p:spTgt spid="5">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7" dur="500"/>
                                        <p:tgtEl>
                                          <p:spTgt spid="5">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22" dur="500"/>
                                        <p:tgtEl>
                                          <p:spTgt spid="5">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27" dur="500"/>
                                        <p:tgtEl>
                                          <p:spTgt spid="5">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47786"/>
            <a:ext cx="8001000" cy="838200"/>
          </a:xfrm>
        </p:spPr>
        <p:txBody>
          <a:bodyPr/>
          <a:lstStyle/>
          <a:p>
            <a:r>
              <a:rPr lang="en-US" b="1" dirty="0">
                <a:ea typeface="MS PGothic" pitchFamily="34" charset="-128"/>
                <a:cs typeface="Open Sans" pitchFamily="64" charset="0"/>
              </a:rPr>
              <a:t>Cardiovascular Disease Risk Factors</a:t>
            </a:r>
            <a:br>
              <a:rPr lang="en-US" b="1" dirty="0">
                <a:ea typeface="MS PGothic" pitchFamily="34" charset="-128"/>
                <a:cs typeface="Open Sans" pitchFamily="64" charset="0"/>
              </a:rPr>
            </a:br>
            <a:endParaRPr lang="en-US" dirty="0"/>
          </a:p>
        </p:txBody>
      </p:sp>
      <p:graphicFrame>
        <p:nvGraphicFramePr>
          <p:cNvPr id="7" name="Table 6" descr="Chart of Cardiovascular Disease Risk Factors"/>
          <p:cNvGraphicFramePr>
            <a:graphicFrameLocks noGrp="1"/>
          </p:cNvGraphicFramePr>
          <p:nvPr>
            <p:extLst>
              <p:ext uri="{D42A27DB-BD31-4B8C-83A1-F6EECF244321}">
                <p14:modId xmlns:p14="http://schemas.microsoft.com/office/powerpoint/2010/main" val="1548998934"/>
              </p:ext>
            </p:extLst>
          </p:nvPr>
        </p:nvGraphicFramePr>
        <p:xfrm>
          <a:off x="762000" y="1432561"/>
          <a:ext cx="7924800" cy="3825239"/>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3417664633"/>
                    </a:ext>
                  </a:extLst>
                </a:gridCol>
                <a:gridCol w="2641600">
                  <a:extLst>
                    <a:ext uri="{9D8B030D-6E8A-4147-A177-3AD203B41FA5}">
                      <a16:colId xmlns:a16="http://schemas.microsoft.com/office/drawing/2014/main" val="4024899483"/>
                    </a:ext>
                  </a:extLst>
                </a:gridCol>
                <a:gridCol w="2641600">
                  <a:extLst>
                    <a:ext uri="{9D8B030D-6E8A-4147-A177-3AD203B41FA5}">
                      <a16:colId xmlns:a16="http://schemas.microsoft.com/office/drawing/2014/main" val="1696556226"/>
                    </a:ext>
                  </a:extLst>
                </a:gridCol>
              </a:tblGrid>
              <a:tr h="16106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000000"/>
                          </a:solidFill>
                          <a:effectLst/>
                          <a:latin typeface="+mn-lt"/>
                          <a:ea typeface="MS PGothic" pitchFamily="34" charset="-128"/>
                        </a:rPr>
                        <a:t>Modifiable Risk Factors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cap="none" normalizeH="0" baseline="0" dirty="0">
                          <a:ln>
                            <a:noFill/>
                          </a:ln>
                          <a:solidFill>
                            <a:srgbClr val="000000"/>
                          </a:solidFill>
                          <a:effectLst/>
                          <a:latin typeface="+mn-lt"/>
                          <a:ea typeface="MS PGothic" pitchFamily="34" charset="-128"/>
                        </a:rPr>
                        <a:t>Schizophrenia</a:t>
                      </a:r>
                      <a:r>
                        <a:rPr kumimoji="0" lang="en-US" sz="1800" b="1" i="0" u="none" strike="noStrike" cap="none" normalizeH="0" baseline="0" dirty="0">
                          <a:ln>
                            <a:noFill/>
                          </a:ln>
                          <a:solidFill>
                            <a:schemeClr val="lt1"/>
                          </a:solidFill>
                          <a:effectLst/>
                          <a:latin typeface="+mn-lt"/>
                          <a:ea typeface="+mn-ea"/>
                        </a:rPr>
                        <a:t> - </a:t>
                      </a:r>
                      <a:r>
                        <a:rPr kumimoji="0" lang="en-US" sz="1800" b="1" i="0" u="none" strike="noStrike" cap="none" normalizeH="0" baseline="0" dirty="0">
                          <a:ln>
                            <a:noFill/>
                          </a:ln>
                          <a:solidFill>
                            <a:srgbClr val="000000"/>
                          </a:solidFill>
                          <a:effectLst/>
                          <a:latin typeface="+mn-lt"/>
                          <a:ea typeface="MS PGothic" pitchFamily="34" charset="-128"/>
                        </a:rPr>
                        <a:t>Estimated Prevalence and Relative Risk (RR)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lt1"/>
                          </a:solidFill>
                          <a:effectLst/>
                          <a:latin typeface="+mn-lt"/>
                          <a:ea typeface="+mn-ea"/>
                        </a:rPr>
                        <a:t> </a:t>
                      </a:r>
                      <a:endParaRPr kumimoji="0" lang="en-US" sz="1800" b="0" i="1" u="none" strike="noStrike" cap="none" normalizeH="0" baseline="0" dirty="0">
                        <a:ln>
                          <a:noFill/>
                        </a:ln>
                        <a:solidFill>
                          <a:srgbClr val="000000"/>
                        </a:solidFill>
                        <a:effectLst/>
                        <a:latin typeface="+mn-lt"/>
                        <a:ea typeface="MS PGothic" pitchFamily="34"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cap="none" normalizeH="0" baseline="0" dirty="0">
                          <a:ln>
                            <a:noFill/>
                          </a:ln>
                          <a:solidFill>
                            <a:srgbClr val="000000"/>
                          </a:solidFill>
                          <a:effectLst/>
                          <a:latin typeface="+mn-lt"/>
                          <a:ea typeface="MS PGothic" pitchFamily="34" charset="-128"/>
                        </a:rPr>
                        <a:t>Bipolar Disorder</a:t>
                      </a:r>
                      <a:r>
                        <a:rPr kumimoji="0" lang="en-US" sz="1800" b="1" i="0" u="none" strike="noStrike" cap="none" normalizeH="0" baseline="0" dirty="0">
                          <a:ln>
                            <a:noFill/>
                          </a:ln>
                          <a:solidFill>
                            <a:schemeClr val="lt1"/>
                          </a:solidFill>
                          <a:effectLst/>
                          <a:latin typeface="+mn-lt"/>
                          <a:ea typeface="+mn-ea"/>
                        </a:rPr>
                        <a:t> - </a:t>
                      </a:r>
                      <a:r>
                        <a:rPr kumimoji="0" lang="en-US" sz="1800" b="1" i="0" u="none" strike="noStrike" cap="none" normalizeH="0" baseline="0" dirty="0">
                          <a:ln>
                            <a:noFill/>
                          </a:ln>
                          <a:solidFill>
                            <a:srgbClr val="000000"/>
                          </a:solidFill>
                          <a:effectLst/>
                          <a:latin typeface="+mn-lt"/>
                          <a:ea typeface="MS PGothic" pitchFamily="34" charset="-128"/>
                        </a:rPr>
                        <a:t>Estimated Prevalence and Relative Risk (RR)</a:t>
                      </a:r>
                      <a:r>
                        <a:rPr kumimoji="0" lang="en-US" sz="1800" b="1" i="0" u="none" strike="noStrike" cap="none" normalizeH="0" baseline="0" dirty="0">
                          <a:ln>
                            <a:noFill/>
                          </a:ln>
                          <a:solidFill>
                            <a:schemeClr val="lt1"/>
                          </a:solidFill>
                          <a:effectLst/>
                          <a:latin typeface="+mn-lt"/>
                          <a:ea typeface="+mn-ea"/>
                        </a:rPr>
                        <a:t> </a:t>
                      </a:r>
                      <a:endParaRPr kumimoji="0" lang="en-US" sz="1800" b="0" i="1" u="none" strike="noStrike" cap="none" normalizeH="0" baseline="0" dirty="0">
                        <a:ln>
                          <a:noFill/>
                        </a:ln>
                        <a:solidFill>
                          <a:srgbClr val="000000"/>
                        </a:solidFill>
                        <a:effectLst/>
                        <a:latin typeface="+mn-lt"/>
                        <a:ea typeface="MS PGothic" pitchFamily="34" charset="-128"/>
                      </a:endParaRPr>
                    </a:p>
                  </a:txBody>
                  <a:tcPr/>
                </a:tc>
                <a:extLst>
                  <a:ext uri="{0D108BD9-81ED-4DB2-BD59-A6C34878D82A}">
                    <a16:rowId xmlns:a16="http://schemas.microsoft.com/office/drawing/2014/main" val="186383053"/>
                  </a:ext>
                </a:extLst>
              </a:tr>
              <a:tr h="369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Obesity</a:t>
                      </a:r>
                    </a:p>
                  </a:txBody>
                  <a:tcPr marL="91430" marR="9143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45–55%, 1.5-2X RR</a:t>
                      </a:r>
                      <a:r>
                        <a:rPr kumimoji="0" lang="en-US" sz="1600" b="0" i="0" u="none" strike="noStrike" cap="none" normalizeH="0" baseline="30000" dirty="0">
                          <a:ln>
                            <a:noFill/>
                          </a:ln>
                          <a:solidFill>
                            <a:srgbClr val="000000"/>
                          </a:solidFill>
                          <a:effectLst/>
                          <a:latin typeface="+mn-lt"/>
                          <a:ea typeface="MS PGothic" pitchFamily="34" charset="-128"/>
                        </a:rPr>
                        <a:t>1</a:t>
                      </a:r>
                    </a:p>
                  </a:txBody>
                  <a:tcPr marL="91430" marR="9143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26%</a:t>
                      </a:r>
                      <a:r>
                        <a:rPr kumimoji="0" lang="en-US" sz="1600" b="0" i="0" u="none" strike="noStrike" cap="none" normalizeH="0" baseline="30000" dirty="0">
                          <a:ln>
                            <a:noFill/>
                          </a:ln>
                          <a:solidFill>
                            <a:srgbClr val="000000"/>
                          </a:solidFill>
                          <a:effectLst/>
                          <a:latin typeface="+mn-lt"/>
                          <a:ea typeface="MS PGothic" pitchFamily="34" charset="-128"/>
                        </a:rPr>
                        <a:t>5</a:t>
                      </a:r>
                    </a:p>
                  </a:txBody>
                  <a:tcPr marL="91430" marR="91430" anchor="ctr" horzOverflow="overflow"/>
                </a:tc>
                <a:extLst>
                  <a:ext uri="{0D108BD9-81ED-4DB2-BD59-A6C34878D82A}">
                    <a16:rowId xmlns:a16="http://schemas.microsoft.com/office/drawing/2014/main" val="767843130"/>
                  </a:ext>
                </a:extLst>
              </a:tr>
              <a:tr h="369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Smoking </a:t>
                      </a:r>
                    </a:p>
                  </a:txBody>
                  <a:tcPr marL="91430" marR="9143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50–80%, 2-3X RR</a:t>
                      </a:r>
                      <a:r>
                        <a:rPr kumimoji="0" lang="en-US" sz="1600" b="0" i="0" u="none" strike="noStrike" cap="none" normalizeH="0" baseline="30000" dirty="0">
                          <a:ln>
                            <a:noFill/>
                          </a:ln>
                          <a:solidFill>
                            <a:srgbClr val="000000"/>
                          </a:solidFill>
                          <a:effectLst/>
                          <a:latin typeface="+mn-lt"/>
                          <a:ea typeface="MS PGothic" pitchFamily="34" charset="-128"/>
                        </a:rPr>
                        <a:t>2</a:t>
                      </a:r>
                    </a:p>
                  </a:txBody>
                  <a:tcPr marL="91430" marR="9143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55%</a:t>
                      </a:r>
                      <a:r>
                        <a:rPr kumimoji="0" lang="en-US" sz="1600" b="0" i="0" u="none" strike="noStrike" cap="none" normalizeH="0" baseline="30000" dirty="0">
                          <a:ln>
                            <a:noFill/>
                          </a:ln>
                          <a:solidFill>
                            <a:srgbClr val="000000"/>
                          </a:solidFill>
                          <a:effectLst/>
                          <a:latin typeface="+mn-lt"/>
                          <a:ea typeface="MS PGothic" pitchFamily="34" charset="-128"/>
                        </a:rPr>
                        <a:t>6</a:t>
                      </a:r>
                    </a:p>
                  </a:txBody>
                  <a:tcPr marL="91430" marR="91430" anchor="ctr" horzOverflow="overflow"/>
                </a:tc>
                <a:extLst>
                  <a:ext uri="{0D108BD9-81ED-4DB2-BD59-A6C34878D82A}">
                    <a16:rowId xmlns:a16="http://schemas.microsoft.com/office/drawing/2014/main" val="2929588574"/>
                  </a:ext>
                </a:extLst>
              </a:tr>
              <a:tr h="369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Diabetes</a:t>
                      </a:r>
                    </a:p>
                  </a:txBody>
                  <a:tcPr marL="91430" marR="9143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10–14%, 2X RR</a:t>
                      </a:r>
                      <a:r>
                        <a:rPr kumimoji="0" lang="en-US" sz="1600" b="0" i="0" u="none" strike="noStrike" cap="none" normalizeH="0" baseline="30000" dirty="0">
                          <a:ln>
                            <a:noFill/>
                          </a:ln>
                          <a:solidFill>
                            <a:srgbClr val="000000"/>
                          </a:solidFill>
                          <a:effectLst/>
                          <a:latin typeface="+mn-lt"/>
                          <a:ea typeface="MS PGothic" pitchFamily="34" charset="-128"/>
                        </a:rPr>
                        <a:t>3</a:t>
                      </a:r>
                    </a:p>
                  </a:txBody>
                  <a:tcPr marL="91430" marR="9143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10%</a:t>
                      </a:r>
                      <a:r>
                        <a:rPr kumimoji="0" lang="en-US" sz="1600" b="0" i="0" u="none" strike="noStrike" cap="none" normalizeH="0" baseline="30000" dirty="0">
                          <a:ln>
                            <a:noFill/>
                          </a:ln>
                          <a:solidFill>
                            <a:srgbClr val="000000"/>
                          </a:solidFill>
                          <a:effectLst/>
                          <a:latin typeface="+mn-lt"/>
                          <a:ea typeface="MS PGothic" pitchFamily="34" charset="-128"/>
                        </a:rPr>
                        <a:t>7</a:t>
                      </a:r>
                      <a:endParaRPr kumimoji="0" lang="en-US" sz="1600" b="0" i="0" u="none" strike="noStrike" cap="none" normalizeH="0" baseline="0" dirty="0">
                        <a:ln>
                          <a:noFill/>
                        </a:ln>
                        <a:solidFill>
                          <a:srgbClr val="000000"/>
                        </a:solidFill>
                        <a:effectLst/>
                        <a:latin typeface="+mn-lt"/>
                        <a:ea typeface="MS PGothic" pitchFamily="34" charset="-128"/>
                      </a:endParaRPr>
                    </a:p>
                  </a:txBody>
                  <a:tcPr marL="91430" marR="91430" anchor="ctr" horzOverflow="overflow"/>
                </a:tc>
                <a:extLst>
                  <a:ext uri="{0D108BD9-81ED-4DB2-BD59-A6C34878D82A}">
                    <a16:rowId xmlns:a16="http://schemas.microsoft.com/office/drawing/2014/main" val="1002802580"/>
                  </a:ext>
                </a:extLst>
              </a:tr>
              <a:tr h="369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Hypertension</a:t>
                      </a:r>
                    </a:p>
                  </a:txBody>
                  <a:tcPr marL="91430" marR="9143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≥18%</a:t>
                      </a:r>
                      <a:r>
                        <a:rPr kumimoji="0" lang="en-US" sz="1600" b="0" i="0" u="none" strike="noStrike" cap="none" normalizeH="0" baseline="30000" dirty="0">
                          <a:ln>
                            <a:noFill/>
                          </a:ln>
                          <a:solidFill>
                            <a:srgbClr val="000000"/>
                          </a:solidFill>
                          <a:effectLst/>
                          <a:latin typeface="+mn-lt"/>
                          <a:ea typeface="MS PGothic" pitchFamily="34" charset="-128"/>
                        </a:rPr>
                        <a:t>4</a:t>
                      </a:r>
                    </a:p>
                  </a:txBody>
                  <a:tcPr marL="91430" marR="9143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15%</a:t>
                      </a:r>
                      <a:r>
                        <a:rPr kumimoji="0" lang="en-US" sz="1600" b="0" i="0" u="none" strike="noStrike" cap="none" normalizeH="0" baseline="30000" dirty="0">
                          <a:ln>
                            <a:noFill/>
                          </a:ln>
                          <a:solidFill>
                            <a:srgbClr val="000000"/>
                          </a:solidFill>
                          <a:effectLst/>
                          <a:latin typeface="+mn-lt"/>
                          <a:ea typeface="MS PGothic" pitchFamily="34" charset="-128"/>
                        </a:rPr>
                        <a:t>5</a:t>
                      </a:r>
                    </a:p>
                  </a:txBody>
                  <a:tcPr marL="91430" marR="91430" anchor="ctr" horzOverflow="overflow"/>
                </a:tc>
                <a:extLst>
                  <a:ext uri="{0D108BD9-81ED-4DB2-BD59-A6C34878D82A}">
                    <a16:rowId xmlns:a16="http://schemas.microsoft.com/office/drawing/2014/main" val="552312268"/>
                  </a:ext>
                </a:extLst>
              </a:tr>
              <a:tr h="369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Dyslipidemia</a:t>
                      </a:r>
                    </a:p>
                  </a:txBody>
                  <a:tcPr marL="91430" marR="91430" anchor="ctr"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Up to 5X RR</a:t>
                      </a:r>
                      <a:r>
                        <a:rPr kumimoji="0" lang="en-US" sz="1600" b="0" i="0" u="none" strike="noStrike" cap="none" normalizeH="0" baseline="30000" dirty="0">
                          <a:ln>
                            <a:noFill/>
                          </a:ln>
                          <a:solidFill>
                            <a:srgbClr val="000000"/>
                          </a:solidFill>
                          <a:effectLst/>
                          <a:latin typeface="+mn-lt"/>
                          <a:ea typeface="MS PGothic" pitchFamily="34" charset="-128"/>
                        </a:rPr>
                        <a:t>8</a:t>
                      </a:r>
                    </a:p>
                  </a:txBody>
                  <a:tcPr marL="91430" marR="9143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42%</a:t>
                      </a:r>
                    </a:p>
                  </a:txBody>
                  <a:tcPr marL="91430" marR="91430" anchor="ctr" horzOverflow="overflow"/>
                </a:tc>
                <a:extLst>
                  <a:ext uri="{0D108BD9-81ED-4DB2-BD59-A6C34878D82A}">
                    <a16:rowId xmlns:a16="http://schemas.microsoft.com/office/drawing/2014/main" val="3990135246"/>
                  </a:ext>
                </a:extLst>
              </a:tr>
              <a:tr h="3691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Metabolic syndrome</a:t>
                      </a:r>
                    </a:p>
                  </a:txBody>
                  <a:tcPr marL="91430" marR="91430" anchor="ctr" horzOverflow="overflow"/>
                </a:tc>
                <a:tc>
                  <a:txBody>
                    <a:bodyPr/>
                    <a:lstStyle/>
                    <a:p>
                      <a:pPr marL="0" marR="0" lvl="0" indent="0" algn="ctr" defTabSz="914400" rtl="0" eaLnBrk="1" fontAlgn="base" latinLnBrk="0" hangingPunct="1">
                        <a:lnSpc>
                          <a:spcPct val="100000"/>
                        </a:lnSpc>
                        <a:spcBef>
                          <a:spcPts val="1200"/>
                        </a:spcBef>
                        <a:spcAft>
                          <a:spcPct val="0"/>
                        </a:spcAft>
                        <a:buClrTx/>
                        <a:buSzTx/>
                        <a:buFontTx/>
                        <a:buNone/>
                        <a:tabLst/>
                      </a:pPr>
                      <a:r>
                        <a:rPr kumimoji="0" lang="en-US" sz="2400" b="0" i="0" u="none" strike="noStrike" cap="none" normalizeH="0" baseline="30000" dirty="0">
                          <a:ln>
                            <a:noFill/>
                          </a:ln>
                          <a:solidFill>
                            <a:srgbClr val="000000"/>
                          </a:solidFill>
                          <a:effectLst/>
                          <a:latin typeface="+mn-lt"/>
                          <a:ea typeface="MS PGothic" pitchFamily="34" charset="-128"/>
                        </a:rPr>
                        <a:t>43%</a:t>
                      </a:r>
                    </a:p>
                  </a:txBody>
                  <a:tcPr marL="91430" marR="91430"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0000"/>
                          </a:solidFill>
                          <a:effectLst/>
                          <a:latin typeface="+mn-lt"/>
                          <a:ea typeface="MS PGothic" pitchFamily="34" charset="-128"/>
                        </a:rPr>
                        <a:t>37%</a:t>
                      </a:r>
                    </a:p>
                  </a:txBody>
                  <a:tcPr marL="91430" marR="91430" anchor="ctr" horzOverflow="overflow"/>
                </a:tc>
                <a:extLst>
                  <a:ext uri="{0D108BD9-81ED-4DB2-BD59-A6C34878D82A}">
                    <a16:rowId xmlns:a16="http://schemas.microsoft.com/office/drawing/2014/main" val="1378984796"/>
                  </a:ext>
                </a:extLst>
              </a:tr>
            </a:tbl>
          </a:graphicData>
        </a:graphic>
      </p:graphicFrame>
      <p:sp>
        <p:nvSpPr>
          <p:cNvPr id="6" name="Text Box 49"/>
          <p:cNvSpPr txBox="1">
            <a:spLocks noChangeArrowheads="1"/>
          </p:cNvSpPr>
          <p:nvPr/>
        </p:nvSpPr>
        <p:spPr bwMode="auto">
          <a:xfrm>
            <a:off x="762000" y="5257800"/>
            <a:ext cx="6334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spcAft>
                <a:spcPct val="25000"/>
              </a:spcAft>
            </a:pPr>
            <a:r>
              <a:rPr lang="en-US" sz="800" b="1" dirty="0">
                <a:latin typeface="Arial Narrow" pitchFamily="34" charset="0"/>
                <a:ea typeface="MS PGothic" pitchFamily="34" charset="-128"/>
              </a:rPr>
              <a:t>1. Davidson S, et al. </a:t>
            </a:r>
            <a:r>
              <a:rPr lang="en-US" sz="800" b="1" i="1" dirty="0" err="1">
                <a:latin typeface="Arial Narrow" pitchFamily="34" charset="0"/>
                <a:ea typeface="MS PGothic" pitchFamily="34" charset="-128"/>
              </a:rPr>
              <a:t>Aust</a:t>
            </a:r>
            <a:r>
              <a:rPr lang="en-US" sz="800" b="1" i="1" dirty="0">
                <a:latin typeface="Arial Narrow" pitchFamily="34" charset="0"/>
                <a:ea typeface="MS PGothic" pitchFamily="34" charset="-128"/>
              </a:rPr>
              <a:t> N Z J Psychiatry</a:t>
            </a:r>
            <a:r>
              <a:rPr lang="en-US" sz="800" b="1" dirty="0">
                <a:latin typeface="Arial Narrow" pitchFamily="34" charset="0"/>
                <a:ea typeface="MS PGothic" pitchFamily="34" charset="-128"/>
              </a:rPr>
              <a:t>. 2001;35:196-202. 2. Allison DB, et al. </a:t>
            </a:r>
            <a:r>
              <a:rPr lang="en-US" sz="800" b="1" i="1" dirty="0">
                <a:latin typeface="Arial Narrow" pitchFamily="34" charset="0"/>
                <a:ea typeface="MS PGothic" pitchFamily="34" charset="-128"/>
              </a:rPr>
              <a:t>J </a:t>
            </a:r>
            <a:r>
              <a:rPr lang="en-US" sz="800" b="1" i="1" dirty="0" err="1">
                <a:latin typeface="Arial Narrow" pitchFamily="34" charset="0"/>
                <a:ea typeface="MS PGothic" pitchFamily="34" charset="-128"/>
              </a:rPr>
              <a:t>Clin</a:t>
            </a:r>
            <a:r>
              <a:rPr lang="en-US" sz="800" b="1" i="1" dirty="0">
                <a:latin typeface="Arial Narrow" pitchFamily="34" charset="0"/>
                <a:ea typeface="MS PGothic" pitchFamily="34" charset="-128"/>
              </a:rPr>
              <a:t> Psychiatry</a:t>
            </a:r>
            <a:r>
              <a:rPr lang="en-US" sz="800" b="1" dirty="0">
                <a:latin typeface="Arial Narrow" pitchFamily="34" charset="0"/>
                <a:ea typeface="MS PGothic" pitchFamily="34" charset="-128"/>
              </a:rPr>
              <a:t>. 1999; 60:215-220. </a:t>
            </a:r>
            <a:br>
              <a:rPr lang="en-US" sz="800" b="1" dirty="0">
                <a:latin typeface="Arial Narrow" pitchFamily="34" charset="0"/>
                <a:ea typeface="MS PGothic" pitchFamily="34" charset="-128"/>
              </a:rPr>
            </a:br>
            <a:r>
              <a:rPr lang="en-US" sz="800" b="1" dirty="0">
                <a:latin typeface="Arial Narrow" pitchFamily="34" charset="0"/>
                <a:ea typeface="MS PGothic" pitchFamily="34" charset="-128"/>
              </a:rPr>
              <a:t>3. Dixon L, et al. </a:t>
            </a:r>
            <a:r>
              <a:rPr lang="en-US" sz="800" b="1" i="1" dirty="0">
                <a:latin typeface="Arial Narrow" pitchFamily="34" charset="0"/>
                <a:ea typeface="MS PGothic" pitchFamily="34" charset="-128"/>
              </a:rPr>
              <a:t>J </a:t>
            </a:r>
            <a:r>
              <a:rPr lang="en-US" sz="800" b="1" i="1" dirty="0" err="1">
                <a:latin typeface="Arial Narrow" pitchFamily="34" charset="0"/>
                <a:ea typeface="MS PGothic" pitchFamily="34" charset="-128"/>
              </a:rPr>
              <a:t>Nerv</a:t>
            </a:r>
            <a:r>
              <a:rPr lang="en-US" sz="800" b="1" i="1" dirty="0">
                <a:latin typeface="Arial Narrow" pitchFamily="34" charset="0"/>
                <a:ea typeface="MS PGothic" pitchFamily="34" charset="-128"/>
              </a:rPr>
              <a:t> </a:t>
            </a:r>
            <a:r>
              <a:rPr lang="en-US" sz="800" b="1" i="1" dirty="0" err="1">
                <a:latin typeface="Arial Narrow" pitchFamily="34" charset="0"/>
                <a:ea typeface="MS PGothic" pitchFamily="34" charset="-128"/>
              </a:rPr>
              <a:t>Ment</a:t>
            </a:r>
            <a:r>
              <a:rPr lang="en-US" sz="800" b="1" i="1" dirty="0">
                <a:latin typeface="Arial Narrow" pitchFamily="34" charset="0"/>
                <a:ea typeface="MS PGothic" pitchFamily="34" charset="-128"/>
              </a:rPr>
              <a:t> Dis</a:t>
            </a:r>
            <a:r>
              <a:rPr lang="en-US" sz="800" b="1" dirty="0">
                <a:latin typeface="Arial Narrow" pitchFamily="34" charset="0"/>
                <a:ea typeface="MS PGothic" pitchFamily="34" charset="-128"/>
              </a:rPr>
              <a:t>. 1999;187:496-502. 4. </a:t>
            </a:r>
            <a:r>
              <a:rPr lang="en-US" sz="800" b="1" dirty="0" err="1">
                <a:latin typeface="Arial Narrow" pitchFamily="34" charset="0"/>
                <a:ea typeface="MS PGothic" pitchFamily="34" charset="-128"/>
              </a:rPr>
              <a:t>Herran</a:t>
            </a:r>
            <a:r>
              <a:rPr lang="en-US" sz="800" b="1" dirty="0">
                <a:latin typeface="Arial Narrow" pitchFamily="34" charset="0"/>
                <a:ea typeface="MS PGothic" pitchFamily="34" charset="-128"/>
              </a:rPr>
              <a:t> A, et al. </a:t>
            </a:r>
            <a:r>
              <a:rPr lang="en-US" sz="800" b="1" i="1" dirty="0" err="1">
                <a:latin typeface="Arial Narrow" pitchFamily="34" charset="0"/>
                <a:ea typeface="MS PGothic" pitchFamily="34" charset="-128"/>
              </a:rPr>
              <a:t>Schizophr</a:t>
            </a:r>
            <a:r>
              <a:rPr lang="en-US" sz="800" b="1" i="1" dirty="0">
                <a:latin typeface="Arial Narrow" pitchFamily="34" charset="0"/>
                <a:ea typeface="MS PGothic" pitchFamily="34" charset="-128"/>
              </a:rPr>
              <a:t> Res</a:t>
            </a:r>
            <a:r>
              <a:rPr lang="en-US" sz="800" b="1" dirty="0">
                <a:latin typeface="Arial Narrow" pitchFamily="34" charset="0"/>
                <a:ea typeface="MS PGothic" pitchFamily="34" charset="-128"/>
              </a:rPr>
              <a:t>. 2000;41:373-381. </a:t>
            </a:r>
            <a:br>
              <a:rPr lang="en-US" sz="800" b="1" dirty="0">
                <a:latin typeface="Arial Narrow" pitchFamily="34" charset="0"/>
                <a:ea typeface="MS PGothic" pitchFamily="34" charset="-128"/>
              </a:rPr>
            </a:br>
            <a:r>
              <a:rPr lang="en-US" sz="800" b="1" dirty="0">
                <a:latin typeface="Arial Narrow" pitchFamily="34" charset="0"/>
                <a:ea typeface="MS PGothic" pitchFamily="34" charset="-128"/>
              </a:rPr>
              <a:t>5. </a:t>
            </a:r>
            <a:r>
              <a:rPr lang="en-US" sz="800" b="1" dirty="0" err="1">
                <a:latin typeface="Arial Narrow" pitchFamily="34" charset="0"/>
                <a:ea typeface="MS PGothic" pitchFamily="34" charset="-128"/>
              </a:rPr>
              <a:t>MeElroy</a:t>
            </a:r>
            <a:r>
              <a:rPr lang="en-US" sz="800" b="1" dirty="0">
                <a:latin typeface="Arial Narrow" pitchFamily="34" charset="0"/>
                <a:ea typeface="MS PGothic" pitchFamily="34" charset="-128"/>
              </a:rPr>
              <a:t> SL, et al. </a:t>
            </a:r>
            <a:r>
              <a:rPr lang="en-US" sz="800" b="1" i="1" dirty="0">
                <a:latin typeface="Arial Narrow" pitchFamily="34" charset="0"/>
                <a:ea typeface="MS PGothic" pitchFamily="34" charset="-128"/>
              </a:rPr>
              <a:t>J </a:t>
            </a:r>
            <a:r>
              <a:rPr lang="en-US" sz="800" b="1" i="1" dirty="0" err="1">
                <a:latin typeface="Arial Narrow" pitchFamily="34" charset="0"/>
                <a:ea typeface="MS PGothic" pitchFamily="34" charset="-128"/>
              </a:rPr>
              <a:t>Clin</a:t>
            </a:r>
            <a:r>
              <a:rPr lang="en-US" sz="800" b="1" i="1" dirty="0">
                <a:latin typeface="Arial Narrow" pitchFamily="34" charset="0"/>
                <a:ea typeface="MS PGothic" pitchFamily="34" charset="-128"/>
              </a:rPr>
              <a:t> Psychiatry</a:t>
            </a:r>
            <a:r>
              <a:rPr lang="en-US" sz="800" b="1" dirty="0">
                <a:latin typeface="Arial Narrow" pitchFamily="34" charset="0"/>
                <a:ea typeface="MS PGothic" pitchFamily="34" charset="-128"/>
              </a:rPr>
              <a:t>. 2002;63:207-213. 6. </a:t>
            </a:r>
            <a:r>
              <a:rPr lang="en-US" sz="800" b="1" dirty="0" err="1">
                <a:latin typeface="Arial Narrow" pitchFamily="34" charset="0"/>
                <a:ea typeface="MS PGothic" pitchFamily="34" charset="-128"/>
              </a:rPr>
              <a:t>Ucok</a:t>
            </a:r>
            <a:r>
              <a:rPr lang="en-US" sz="800" b="1" dirty="0">
                <a:latin typeface="Arial Narrow" pitchFamily="34" charset="0"/>
                <a:ea typeface="MS PGothic" pitchFamily="34" charset="-128"/>
              </a:rPr>
              <a:t> A, et al. Psychiatry </a:t>
            </a:r>
            <a:r>
              <a:rPr lang="en-US" sz="800" b="1" dirty="0" err="1">
                <a:latin typeface="Arial Narrow" pitchFamily="34" charset="0"/>
                <a:ea typeface="MS PGothic" pitchFamily="34" charset="-128"/>
              </a:rPr>
              <a:t>Clin</a:t>
            </a:r>
            <a:r>
              <a:rPr lang="en-US" sz="800" b="1" dirty="0">
                <a:latin typeface="Arial Narrow" pitchFamily="34" charset="0"/>
                <a:ea typeface="MS PGothic" pitchFamily="34" charset="-128"/>
              </a:rPr>
              <a:t> </a:t>
            </a:r>
            <a:r>
              <a:rPr lang="en-US" sz="800" b="1" dirty="0" err="1">
                <a:latin typeface="Arial Narrow" pitchFamily="34" charset="0"/>
                <a:ea typeface="MS PGothic" pitchFamily="34" charset="-128"/>
              </a:rPr>
              <a:t>Neurosci</a:t>
            </a:r>
            <a:r>
              <a:rPr lang="en-US" sz="800" b="1" dirty="0">
                <a:latin typeface="Arial Narrow" pitchFamily="34" charset="0"/>
                <a:ea typeface="MS PGothic" pitchFamily="34" charset="-128"/>
              </a:rPr>
              <a:t>. 2004;58:434-437. </a:t>
            </a:r>
            <a:br>
              <a:rPr lang="en-US" sz="800" b="1" dirty="0">
                <a:latin typeface="Arial Narrow" pitchFamily="34" charset="0"/>
                <a:ea typeface="MS PGothic" pitchFamily="34" charset="-128"/>
              </a:rPr>
            </a:br>
            <a:r>
              <a:rPr lang="en-US" sz="800" b="1" dirty="0">
                <a:latin typeface="Arial Narrow" pitchFamily="34" charset="0"/>
                <a:ea typeface="MS PGothic" pitchFamily="34" charset="-128"/>
              </a:rPr>
              <a:t>7. Cassidy F, et al. </a:t>
            </a:r>
            <a:r>
              <a:rPr lang="en-US" sz="800" b="1" i="1" dirty="0">
                <a:latin typeface="Arial Narrow" pitchFamily="34" charset="0"/>
                <a:ea typeface="MS PGothic" pitchFamily="34" charset="-128"/>
              </a:rPr>
              <a:t>Am J Psychiatry</a:t>
            </a:r>
            <a:r>
              <a:rPr lang="en-US" sz="800" b="1" dirty="0">
                <a:latin typeface="Arial Narrow" pitchFamily="34" charset="0"/>
                <a:ea typeface="MS PGothic" pitchFamily="34" charset="-128"/>
              </a:rPr>
              <a:t>. 1999;156:1417-1420. 8. </a:t>
            </a:r>
            <a:r>
              <a:rPr lang="en-US" sz="800" b="1" dirty="0" err="1">
                <a:latin typeface="Arial Narrow" pitchFamily="34" charset="0"/>
                <a:ea typeface="MS PGothic" pitchFamily="34" charset="-128"/>
              </a:rPr>
              <a:t>Allebeck</a:t>
            </a:r>
            <a:r>
              <a:rPr lang="en-US" sz="800" b="1" dirty="0">
                <a:latin typeface="Arial Narrow" pitchFamily="34" charset="0"/>
                <a:ea typeface="MS PGothic" pitchFamily="34" charset="-128"/>
              </a:rPr>
              <a:t>. </a:t>
            </a:r>
            <a:r>
              <a:rPr lang="en-US" sz="800" b="1" dirty="0" err="1">
                <a:latin typeface="Arial Narrow" pitchFamily="34" charset="0"/>
                <a:ea typeface="MS PGothic" pitchFamily="34" charset="-128"/>
              </a:rPr>
              <a:t>Schizophr</a:t>
            </a:r>
            <a:r>
              <a:rPr lang="en-US" sz="800" b="1" dirty="0">
                <a:latin typeface="Arial Narrow" pitchFamily="34" charset="0"/>
                <a:ea typeface="MS PGothic" pitchFamily="34" charset="-128"/>
              </a:rPr>
              <a:t> Bull. 1999;15(1)81-89. 9. </a:t>
            </a:r>
            <a:r>
              <a:rPr lang="en-US" sz="800" b="1" dirty="0" err="1">
                <a:latin typeface="Arial Narrow" pitchFamily="34" charset="0"/>
                <a:ea typeface="MS PGothic" pitchFamily="34" charset="-128"/>
              </a:rPr>
              <a:t>VanCampfort</a:t>
            </a:r>
            <a:r>
              <a:rPr lang="en-US" sz="800" b="1" dirty="0">
                <a:solidFill>
                  <a:schemeClr val="bg1"/>
                </a:solidFill>
                <a:latin typeface="Arial Narrow" pitchFamily="34" charset="0"/>
                <a:ea typeface="MS PGothic" pitchFamily="34" charset="-128"/>
              </a:rPr>
              <a:t>, AJP, 2013</a:t>
            </a:r>
          </a:p>
        </p:txBody>
      </p:sp>
    </p:spTree>
    <p:extLst>
      <p:ext uri="{BB962C8B-B14F-4D97-AF65-F5344CB8AC3E}">
        <p14:creationId xmlns:p14="http://schemas.microsoft.com/office/powerpoint/2010/main" val="4158371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48" y="990600"/>
            <a:ext cx="8001000" cy="685800"/>
          </a:xfrm>
        </p:spPr>
        <p:txBody>
          <a:bodyPr/>
          <a:lstStyle/>
          <a:p>
            <a:r>
              <a:rPr lang="en-US" dirty="0"/>
              <a:t>Cumulative Effect of Many Problems</a:t>
            </a:r>
          </a:p>
        </p:txBody>
      </p:sp>
      <p:pic>
        <p:nvPicPr>
          <p:cNvPr id="277507" name="Picture 3" descr="Image of a cigarette"/>
          <p:cNvPicPr>
            <a:picLocks noChangeAspect="1" noChangeArrowheads="1"/>
          </p:cNvPicPr>
          <p:nvPr/>
        </p:nvPicPr>
        <p:blipFill>
          <a:blip r:embed="rId3" cstate="print"/>
          <a:srcRect/>
          <a:stretch>
            <a:fillRect/>
          </a:stretch>
        </p:blipFill>
        <p:spPr bwMode="auto">
          <a:xfrm rot="920621">
            <a:off x="931644" y="1696719"/>
            <a:ext cx="1606550" cy="1066909"/>
          </a:xfrm>
          <a:prstGeom prst="rect">
            <a:avLst/>
          </a:prstGeom>
          <a:noFill/>
        </p:spPr>
      </p:pic>
      <p:sp>
        <p:nvSpPr>
          <p:cNvPr id="17" name="TextBox 16"/>
          <p:cNvSpPr txBox="1"/>
          <p:nvPr/>
        </p:nvSpPr>
        <p:spPr>
          <a:xfrm>
            <a:off x="651953" y="2956560"/>
            <a:ext cx="2226892" cy="830997"/>
          </a:xfrm>
          <a:prstGeom prst="rect">
            <a:avLst/>
          </a:prstGeom>
          <a:noFill/>
        </p:spPr>
        <p:txBody>
          <a:bodyPr wrap="none" rtlCol="0">
            <a:spAutoFit/>
          </a:bodyPr>
          <a:lstStyle/>
          <a:p>
            <a:pPr algn="ctr"/>
            <a:r>
              <a:rPr lang="en-US" sz="1600" dirty="0"/>
              <a:t>Modifiable risk factors:</a:t>
            </a:r>
          </a:p>
          <a:p>
            <a:pPr algn="ctr"/>
            <a:r>
              <a:rPr lang="en-US" sz="1600" dirty="0"/>
              <a:t>Smoking, weight </a:t>
            </a:r>
          </a:p>
          <a:p>
            <a:pPr algn="ctr"/>
            <a:r>
              <a:rPr lang="en-US" sz="1600" dirty="0"/>
              <a:t>and inactivity</a:t>
            </a:r>
          </a:p>
        </p:txBody>
      </p:sp>
      <p:pic>
        <p:nvPicPr>
          <p:cNvPr id="277509" name="Picture 5" descr="Graphic of a lonely person"/>
          <p:cNvPicPr>
            <a:picLocks noChangeAspect="1" noChangeArrowheads="1"/>
          </p:cNvPicPr>
          <p:nvPr/>
        </p:nvPicPr>
        <p:blipFill>
          <a:blip r:embed="rId4" cstate="print"/>
          <a:srcRect/>
          <a:stretch>
            <a:fillRect/>
          </a:stretch>
        </p:blipFill>
        <p:spPr bwMode="auto">
          <a:xfrm>
            <a:off x="3810000" y="1813668"/>
            <a:ext cx="1143000" cy="1332131"/>
          </a:xfrm>
          <a:prstGeom prst="rect">
            <a:avLst/>
          </a:prstGeom>
          <a:noFill/>
        </p:spPr>
      </p:pic>
      <p:sp>
        <p:nvSpPr>
          <p:cNvPr id="20" name="TextBox 19"/>
          <p:cNvSpPr txBox="1"/>
          <p:nvPr/>
        </p:nvSpPr>
        <p:spPr>
          <a:xfrm>
            <a:off x="3345255" y="3228924"/>
            <a:ext cx="2712987" cy="584775"/>
          </a:xfrm>
          <a:prstGeom prst="rect">
            <a:avLst/>
          </a:prstGeom>
          <a:noFill/>
        </p:spPr>
        <p:txBody>
          <a:bodyPr wrap="none" rtlCol="0">
            <a:spAutoFit/>
          </a:bodyPr>
          <a:lstStyle/>
          <a:p>
            <a:r>
              <a:rPr lang="en-US" sz="1600" dirty="0"/>
              <a:t>Social isolation/Vulnerability</a:t>
            </a:r>
          </a:p>
          <a:p>
            <a:pPr algn="ctr"/>
            <a:r>
              <a:rPr lang="en-US" sz="1600" dirty="0"/>
              <a:t>Violence</a:t>
            </a:r>
          </a:p>
        </p:txBody>
      </p:sp>
      <p:pic>
        <p:nvPicPr>
          <p:cNvPr id="277516" name="Picture 12" descr="Picture of a hat with a dollar bill and change"/>
          <p:cNvPicPr>
            <a:picLocks noChangeAspect="1" noChangeArrowheads="1"/>
          </p:cNvPicPr>
          <p:nvPr/>
        </p:nvPicPr>
        <p:blipFill>
          <a:blip r:embed="rId5" cstate="print"/>
          <a:srcRect/>
          <a:stretch>
            <a:fillRect/>
          </a:stretch>
        </p:blipFill>
        <p:spPr bwMode="auto">
          <a:xfrm>
            <a:off x="6495301" y="1904999"/>
            <a:ext cx="2021882" cy="1313765"/>
          </a:xfrm>
          <a:prstGeom prst="rect">
            <a:avLst/>
          </a:prstGeom>
          <a:noFill/>
        </p:spPr>
      </p:pic>
      <p:sp>
        <p:nvSpPr>
          <p:cNvPr id="18" name="TextBox 17"/>
          <p:cNvSpPr txBox="1"/>
          <p:nvPr/>
        </p:nvSpPr>
        <p:spPr>
          <a:xfrm>
            <a:off x="6695762" y="3352800"/>
            <a:ext cx="1620957" cy="584775"/>
          </a:xfrm>
          <a:prstGeom prst="rect">
            <a:avLst/>
          </a:prstGeom>
          <a:noFill/>
        </p:spPr>
        <p:txBody>
          <a:bodyPr wrap="none" rtlCol="0">
            <a:spAutoFit/>
          </a:bodyPr>
          <a:lstStyle/>
          <a:p>
            <a:pPr algn="ctr"/>
            <a:r>
              <a:rPr lang="en-US" sz="1600" dirty="0"/>
              <a:t>Unemployment/</a:t>
            </a:r>
          </a:p>
          <a:p>
            <a:pPr algn="ctr"/>
            <a:r>
              <a:rPr lang="en-US" sz="1600" dirty="0"/>
              <a:t>poverty</a:t>
            </a:r>
          </a:p>
        </p:txBody>
      </p:sp>
      <p:pic>
        <p:nvPicPr>
          <p:cNvPr id="236546" name="Picture 2" descr="Picture of a screen that says Access Denied"/>
          <p:cNvPicPr>
            <a:picLocks noChangeAspect="1" noChangeArrowheads="1"/>
          </p:cNvPicPr>
          <p:nvPr/>
        </p:nvPicPr>
        <p:blipFill>
          <a:blip r:embed="rId6" cstate="print"/>
          <a:srcRect/>
          <a:stretch>
            <a:fillRect/>
          </a:stretch>
        </p:blipFill>
        <p:spPr bwMode="auto">
          <a:xfrm>
            <a:off x="1160953" y="4108804"/>
            <a:ext cx="1821308" cy="1023654"/>
          </a:xfrm>
          <a:prstGeom prst="rect">
            <a:avLst/>
          </a:prstGeom>
          <a:noFill/>
        </p:spPr>
      </p:pic>
      <p:sp>
        <p:nvSpPr>
          <p:cNvPr id="19" name="TextBox 18"/>
          <p:cNvSpPr txBox="1"/>
          <p:nvPr/>
        </p:nvSpPr>
        <p:spPr>
          <a:xfrm>
            <a:off x="1075423" y="5132458"/>
            <a:ext cx="1965086" cy="584775"/>
          </a:xfrm>
          <a:prstGeom prst="rect">
            <a:avLst/>
          </a:prstGeom>
          <a:noFill/>
        </p:spPr>
        <p:txBody>
          <a:bodyPr wrap="square" rtlCol="0">
            <a:spAutoFit/>
          </a:bodyPr>
          <a:lstStyle/>
          <a:p>
            <a:pPr algn="ctr"/>
            <a:r>
              <a:rPr lang="en-US" sz="1600" dirty="0"/>
              <a:t>Lack of access</a:t>
            </a:r>
          </a:p>
          <a:p>
            <a:pPr algn="ctr"/>
            <a:r>
              <a:rPr lang="en-US" sz="1600" dirty="0"/>
              <a:t>to care</a:t>
            </a:r>
          </a:p>
        </p:txBody>
      </p:sp>
      <p:pic>
        <p:nvPicPr>
          <p:cNvPr id="277506" name="Picture 2" descr="Image of a prescription pill bottle next to a needle"/>
          <p:cNvPicPr>
            <a:picLocks noGrp="1" noChangeAspect="1" noChangeArrowheads="1"/>
          </p:cNvPicPr>
          <p:nvPr>
            <p:ph idx="1"/>
          </p:nvPr>
        </p:nvPicPr>
        <p:blipFill>
          <a:blip r:embed="rId7" cstate="print"/>
          <a:stretch>
            <a:fillRect/>
          </a:stretch>
        </p:blipFill>
        <p:spPr bwMode="auto">
          <a:xfrm>
            <a:off x="3880146" y="3828939"/>
            <a:ext cx="1643204" cy="1789568"/>
          </a:xfrm>
          <a:prstGeom prst="rect">
            <a:avLst/>
          </a:prstGeom>
          <a:noFill/>
        </p:spPr>
      </p:pic>
      <p:sp>
        <p:nvSpPr>
          <p:cNvPr id="16" name="TextBox 15"/>
          <p:cNvSpPr txBox="1"/>
          <p:nvPr/>
        </p:nvSpPr>
        <p:spPr>
          <a:xfrm>
            <a:off x="4534242" y="5178624"/>
            <a:ext cx="1524000" cy="584775"/>
          </a:xfrm>
          <a:prstGeom prst="rect">
            <a:avLst/>
          </a:prstGeom>
          <a:noFill/>
        </p:spPr>
        <p:txBody>
          <a:bodyPr wrap="square" rtlCol="0">
            <a:spAutoFit/>
          </a:bodyPr>
          <a:lstStyle/>
          <a:p>
            <a:pPr algn="ctr"/>
            <a:r>
              <a:rPr lang="en-US" sz="1600" dirty="0"/>
              <a:t>Medication/</a:t>
            </a:r>
          </a:p>
          <a:p>
            <a:pPr algn="ctr"/>
            <a:r>
              <a:rPr lang="en-US" sz="1600" dirty="0" err="1"/>
              <a:t>Polypharmacy</a:t>
            </a:r>
            <a:endParaRPr lang="en-US" sz="1600" dirty="0"/>
          </a:p>
        </p:txBody>
      </p:sp>
      <p:pic>
        <p:nvPicPr>
          <p:cNvPr id="277524" name="Picture 20" descr="Image of a person panicking"/>
          <p:cNvPicPr>
            <a:picLocks noChangeAspect="1" noChangeArrowheads="1"/>
          </p:cNvPicPr>
          <p:nvPr/>
        </p:nvPicPr>
        <p:blipFill>
          <a:blip r:embed="rId8" cstate="print"/>
          <a:srcRect/>
          <a:stretch>
            <a:fillRect/>
          </a:stretch>
        </p:blipFill>
        <p:spPr bwMode="auto">
          <a:xfrm>
            <a:off x="6698312" y="4191001"/>
            <a:ext cx="1394469" cy="1007238"/>
          </a:xfrm>
          <a:prstGeom prst="rect">
            <a:avLst/>
          </a:prstGeom>
          <a:noFill/>
        </p:spPr>
      </p:pic>
      <p:sp>
        <p:nvSpPr>
          <p:cNvPr id="21" name="TextBox 20"/>
          <p:cNvSpPr txBox="1"/>
          <p:nvPr/>
        </p:nvSpPr>
        <p:spPr>
          <a:xfrm>
            <a:off x="6210807" y="5132458"/>
            <a:ext cx="2590869" cy="338554"/>
          </a:xfrm>
          <a:prstGeom prst="rect">
            <a:avLst/>
          </a:prstGeom>
          <a:noFill/>
        </p:spPr>
        <p:txBody>
          <a:bodyPr wrap="square" rtlCol="0">
            <a:spAutoFit/>
          </a:bodyPr>
          <a:lstStyle/>
          <a:p>
            <a:pPr algn="ctr"/>
            <a:r>
              <a:rPr lang="en-US" sz="1600" dirty="0"/>
              <a:t>Separate silos of care </a:t>
            </a:r>
          </a:p>
        </p:txBody>
      </p:sp>
    </p:spTree>
    <p:extLst>
      <p:ext uri="{BB962C8B-B14F-4D97-AF65-F5344CB8AC3E}">
        <p14:creationId xmlns:p14="http://schemas.microsoft.com/office/powerpoint/2010/main" val="191297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990600"/>
            <a:ext cx="8001000" cy="838200"/>
          </a:xfrm>
        </p:spPr>
        <p:txBody>
          <a:bodyPr/>
          <a:lstStyle/>
          <a:p>
            <a:pPr eaLnBrk="1" hangingPunct="1"/>
            <a:r>
              <a:rPr lang="en-US" dirty="0">
                <a:ea typeface="ＭＳ Ｐゴシック" charset="0"/>
                <a:cs typeface="ＭＳ Ｐゴシック" charset="0"/>
              </a:rPr>
              <a:t>Rates of Non-treatment</a:t>
            </a:r>
          </a:p>
        </p:txBody>
      </p:sp>
      <p:pic>
        <p:nvPicPr>
          <p:cNvPr id="5" name="Content Placeholder 4" descr="TEMP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568" t="16323" b="29120"/>
          <a:stretch/>
        </p:blipFill>
        <p:spPr>
          <a:xfrm>
            <a:off x="838200" y="1752600"/>
            <a:ext cx="8081143" cy="3428999"/>
          </a:xfrm>
          <a:solidFill>
            <a:schemeClr val="bg2">
              <a:lumMod val="20000"/>
              <a:lumOff val="80000"/>
            </a:schemeClr>
          </a:solidFill>
        </p:spPr>
      </p:pic>
      <p:sp>
        <p:nvSpPr>
          <p:cNvPr id="6" name="Footer Placeholder 4"/>
          <p:cNvSpPr txBox="1">
            <a:spLocks/>
          </p:cNvSpPr>
          <p:nvPr/>
        </p:nvSpPr>
        <p:spPr>
          <a:xfrm>
            <a:off x="5105400" y="5577840"/>
            <a:ext cx="41148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a:lstStyle>
          <a:p>
            <a:pPr>
              <a:defRPr/>
            </a:pPr>
            <a:r>
              <a:rPr lang="en-US" sz="1400" i="1" dirty="0" err="1">
                <a:latin typeface="+mn-lt"/>
              </a:rPr>
              <a:t>Nasralla</a:t>
            </a:r>
            <a:r>
              <a:rPr lang="en-US" sz="1400" i="1" dirty="0">
                <a:latin typeface="+mn-lt"/>
              </a:rPr>
              <a:t>, et al Schizophrenia Research 2006(86)</a:t>
            </a:r>
          </a:p>
        </p:txBody>
      </p:sp>
    </p:spTree>
    <p:extLst>
      <p:ext uri="{BB962C8B-B14F-4D97-AF65-F5344CB8AC3E}">
        <p14:creationId xmlns:p14="http://schemas.microsoft.com/office/powerpoint/2010/main" val="143343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28040"/>
            <a:ext cx="8001000" cy="838200"/>
          </a:xfrm>
        </p:spPr>
        <p:txBody>
          <a:bodyPr/>
          <a:lstStyle/>
          <a:p>
            <a:r>
              <a:rPr lang="en-US" sz="2800" b="1" dirty="0"/>
              <a:t>Cigarette Smoking Among Persons With Schizophrenia or Bipolar Disorder</a:t>
            </a:r>
            <a:endParaRPr lang="en-US" sz="2800" dirty="0"/>
          </a:p>
        </p:txBody>
      </p:sp>
      <p:pic>
        <p:nvPicPr>
          <p:cNvPr id="15"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400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txBox="1">
            <a:spLocks/>
          </p:cNvSpPr>
          <p:nvPr/>
        </p:nvSpPr>
        <p:spPr bwMode="auto">
          <a:xfrm>
            <a:off x="609600" y="5029199"/>
            <a:ext cx="8153400" cy="60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1000" dirty="0"/>
              <a:t>Data are not shown for the bipolar disorder sample prior to 2007 or for the control group (no psychiatric illness) for 2004 because N&lt;10 for each of these years for these groups. Number of persons in each of the other groups, by year, follows. For schizophrenia: 1999, 15; 2000, 21; 2001, 10; 2002, 27; 2003, 34; 2004, 15; 2005, 48; 2006, 21; 2007, 26; 2008, 49; 2009, 77; 2010, 41; 2011, 37. For bipolar disorder: 2007, 15; 2008, 14; 2009, 20; 2010, 30; 2011, 33. For the no-disorder control group: 2002, 71; 2003, 28; 2005, 66; 2006, 35; 2007, 45; 2008, 64; 2009, 61; 2010, 35; 2011, 39</a:t>
            </a:r>
            <a:r>
              <a:rPr lang="en-US" sz="1000" b="1" dirty="0"/>
              <a:t>
</a:t>
            </a:r>
          </a:p>
        </p:txBody>
      </p:sp>
      <p:sp>
        <p:nvSpPr>
          <p:cNvPr id="10" name="Text Placeholder 2"/>
          <p:cNvSpPr txBox="1">
            <a:spLocks/>
          </p:cNvSpPr>
          <p:nvPr/>
        </p:nvSpPr>
        <p:spPr bwMode="auto">
          <a:xfrm>
            <a:off x="5486400" y="5715000"/>
            <a:ext cx="3657600" cy="22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800" b="1" dirty="0"/>
              <a:t>Psychiatric Services. 2013;64(1):44-50. doi:10.1176/appi.ps.201200143</a:t>
            </a:r>
          </a:p>
        </p:txBody>
      </p:sp>
    </p:spTree>
    <p:extLst>
      <p:ext uri="{BB962C8B-B14F-4D97-AF65-F5344CB8AC3E}">
        <p14:creationId xmlns:p14="http://schemas.microsoft.com/office/powerpoint/2010/main" val="3403911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990600"/>
            <a:ext cx="8001000" cy="838200"/>
          </a:xfrm>
        </p:spPr>
        <p:txBody>
          <a:bodyPr/>
          <a:lstStyle/>
          <a:p>
            <a:r>
              <a:rPr lang="en-US" dirty="0"/>
              <a:t>History of SMI Nomenclature</a:t>
            </a:r>
          </a:p>
        </p:txBody>
      </p:sp>
      <p:sp>
        <p:nvSpPr>
          <p:cNvPr id="6" name="Content Placeholder 5"/>
          <p:cNvSpPr>
            <a:spLocks noGrp="1"/>
          </p:cNvSpPr>
          <p:nvPr>
            <p:ph idx="1"/>
          </p:nvPr>
        </p:nvSpPr>
        <p:spPr>
          <a:xfrm>
            <a:off x="685800" y="1905000"/>
            <a:ext cx="8001000" cy="3581400"/>
          </a:xfrm>
        </p:spPr>
        <p:txBody>
          <a:bodyPr/>
          <a:lstStyle/>
          <a:p>
            <a:pPr>
              <a:buFont typeface="Arial" panose="020B0604020202020204" pitchFamily="34" charset="0"/>
              <a:buChar char="•"/>
            </a:pPr>
            <a:r>
              <a:rPr lang="en-US" dirty="0"/>
              <a:t>In 1993, at the request of the Senate, the National Advisory Mental Health Council enumerated and operationalized “severe mental disorders.” They were published in the </a:t>
            </a:r>
            <a:r>
              <a:rPr lang="en-US" i="1" dirty="0"/>
              <a:t>American Journal of Psychiatry</a:t>
            </a:r>
            <a:r>
              <a:rPr lang="en-US" dirty="0"/>
              <a:t>. </a:t>
            </a:r>
          </a:p>
          <a:p>
            <a:pPr>
              <a:buFont typeface="Arial" panose="020B0604020202020204" pitchFamily="34" charset="0"/>
              <a:buChar char="•"/>
            </a:pPr>
            <a:r>
              <a:rPr lang="en-US" dirty="0"/>
              <a:t>Includes schizophrenia, schizoaffective disorders, bipolar disorder, autism, and </a:t>
            </a:r>
            <a:r>
              <a:rPr lang="en-US" u="sng" dirty="0"/>
              <a:t>severe</a:t>
            </a:r>
            <a:r>
              <a:rPr lang="en-US" dirty="0"/>
              <a:t> forms of depression, panic disorder, and obsessive-compulsive disorder. </a:t>
            </a:r>
            <a:r>
              <a:rPr lang="en-US" i="1" dirty="0"/>
              <a:t>	</a:t>
            </a:r>
            <a:endParaRPr lang="en-US" dirty="0"/>
          </a:p>
        </p:txBody>
      </p:sp>
      <p:sp>
        <p:nvSpPr>
          <p:cNvPr id="2" name="Rectangle 1"/>
          <p:cNvSpPr/>
          <p:nvPr/>
        </p:nvSpPr>
        <p:spPr>
          <a:xfrm>
            <a:off x="7086600" y="5486400"/>
            <a:ext cx="1941750" cy="369332"/>
          </a:xfrm>
          <a:prstGeom prst="rect">
            <a:avLst/>
          </a:prstGeom>
        </p:spPr>
        <p:txBody>
          <a:bodyPr wrap="none">
            <a:spAutoFit/>
          </a:bodyPr>
          <a:lstStyle/>
          <a:p>
            <a:r>
              <a:rPr lang="en-US" sz="1800" i="1" dirty="0"/>
              <a:t>Fuller Torrey, MD</a:t>
            </a:r>
          </a:p>
        </p:txBody>
      </p:sp>
    </p:spTree>
    <p:extLst>
      <p:ext uri="{BB962C8B-B14F-4D97-AF65-F5344CB8AC3E}">
        <p14:creationId xmlns:p14="http://schemas.microsoft.com/office/powerpoint/2010/main" val="343716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01000" cy="685800"/>
          </a:xfrm>
        </p:spPr>
        <p:txBody>
          <a:bodyPr>
            <a:noAutofit/>
          </a:bodyPr>
          <a:lstStyle/>
          <a:p>
            <a:r>
              <a:rPr lang="en-US" dirty="0"/>
              <a:t>Definition: Serious Mental Illness (SMI)</a:t>
            </a:r>
          </a:p>
        </p:txBody>
      </p:sp>
      <p:sp>
        <p:nvSpPr>
          <p:cNvPr id="3" name="Content Placeholder 2"/>
          <p:cNvSpPr>
            <a:spLocks noGrp="1"/>
          </p:cNvSpPr>
          <p:nvPr>
            <p:ph idx="1"/>
          </p:nvPr>
        </p:nvSpPr>
        <p:spPr>
          <a:xfrm>
            <a:off x="762000" y="1905000"/>
            <a:ext cx="8153400" cy="3505200"/>
          </a:xfrm>
        </p:spPr>
        <p:txBody>
          <a:bodyPr/>
          <a:lstStyle/>
          <a:p>
            <a:pPr>
              <a:buFont typeface="Arial" panose="020B0604020202020204" pitchFamily="34" charset="0"/>
              <a:buChar char="•"/>
            </a:pPr>
            <a:r>
              <a:rPr lang="en-US" dirty="0"/>
              <a:t>A </a:t>
            </a:r>
            <a:r>
              <a:rPr lang="en-US" dirty="0">
                <a:solidFill>
                  <a:srgbClr val="FF0000"/>
                </a:solidFill>
              </a:rPr>
              <a:t>mental, behavioral, or emotional disorder </a:t>
            </a:r>
            <a:r>
              <a:rPr lang="en-US" dirty="0"/>
              <a:t>(excluding substance use and developmental disorders)</a:t>
            </a:r>
          </a:p>
          <a:p>
            <a:pPr>
              <a:buFont typeface="Arial" panose="020B0604020202020204" pitchFamily="34" charset="0"/>
              <a:buChar char="•"/>
            </a:pPr>
            <a:r>
              <a:rPr lang="en-US" dirty="0">
                <a:solidFill>
                  <a:srgbClr val="FF0000"/>
                </a:solidFill>
              </a:rPr>
              <a:t>Functional disability </a:t>
            </a:r>
            <a:r>
              <a:rPr lang="en-US" dirty="0"/>
              <a:t>in areas of social and occupational functioning</a:t>
            </a:r>
          </a:p>
          <a:p>
            <a:pPr>
              <a:buFont typeface="Arial" panose="020B0604020202020204" pitchFamily="34" charset="0"/>
              <a:buChar char="•"/>
            </a:pPr>
            <a:r>
              <a:rPr lang="en-US" dirty="0">
                <a:solidFill>
                  <a:srgbClr val="FF0000"/>
                </a:solidFill>
              </a:rPr>
              <a:t>Functional impairment</a:t>
            </a:r>
            <a:r>
              <a:rPr lang="en-US" dirty="0"/>
              <a:t> that substantially interferes with or limits one or more major life activities – GAF </a:t>
            </a:r>
            <a:r>
              <a:rPr lang="en-US" u="sng" dirty="0"/>
              <a:t>&lt;</a:t>
            </a:r>
            <a:r>
              <a:rPr lang="en-US" dirty="0"/>
              <a:t>50</a:t>
            </a:r>
            <a:br>
              <a:rPr lang="en-US" dirty="0"/>
            </a:br>
            <a:endParaRPr lang="en-US" dirty="0"/>
          </a:p>
          <a:p>
            <a:r>
              <a:rPr lang="en-US" b="1" dirty="0"/>
              <a:t>1:20 of general US population has an SMI (vs. 1:5 for all mental illnesses)</a:t>
            </a:r>
          </a:p>
        </p:txBody>
      </p:sp>
      <p:sp>
        <p:nvSpPr>
          <p:cNvPr id="4" name="TextBox 3"/>
          <p:cNvSpPr txBox="1"/>
          <p:nvPr/>
        </p:nvSpPr>
        <p:spPr>
          <a:xfrm>
            <a:off x="7010400" y="5501620"/>
            <a:ext cx="2057400" cy="369332"/>
          </a:xfrm>
          <a:prstGeom prst="rect">
            <a:avLst/>
          </a:prstGeom>
          <a:noFill/>
        </p:spPr>
        <p:txBody>
          <a:bodyPr wrap="square" rtlCol="0">
            <a:spAutoFit/>
          </a:bodyPr>
          <a:lstStyle/>
          <a:p>
            <a:pPr algn="r"/>
            <a:r>
              <a:rPr lang="en-US" sz="1600" b="0" i="1" dirty="0"/>
              <a:t>SAMHSA</a:t>
            </a:r>
            <a:r>
              <a:rPr lang="en-US" sz="1800" b="0" dirty="0"/>
              <a:t> </a:t>
            </a:r>
          </a:p>
        </p:txBody>
      </p:sp>
    </p:spTree>
    <p:extLst>
      <p:ext uri="{BB962C8B-B14F-4D97-AF65-F5344CB8AC3E}">
        <p14:creationId xmlns:p14="http://schemas.microsoft.com/office/powerpoint/2010/main" val="406317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620000" cy="838200"/>
          </a:xfrm>
        </p:spPr>
        <p:txBody>
          <a:bodyPr>
            <a:noAutofit/>
          </a:bodyPr>
          <a:lstStyle/>
          <a:p>
            <a:r>
              <a:rPr lang="en-US" dirty="0"/>
              <a:t>Global Assessment of Functioning (GAF) Score</a:t>
            </a:r>
          </a:p>
        </p:txBody>
      </p:sp>
      <p:sp>
        <p:nvSpPr>
          <p:cNvPr id="3" name="Content Placeholder 2"/>
          <p:cNvSpPr>
            <a:spLocks noGrp="1"/>
          </p:cNvSpPr>
          <p:nvPr>
            <p:ph idx="1"/>
          </p:nvPr>
        </p:nvSpPr>
        <p:spPr>
          <a:xfrm>
            <a:off x="762000" y="1905000"/>
            <a:ext cx="8229600" cy="3948499"/>
          </a:xfrm>
        </p:spPr>
        <p:txBody>
          <a:bodyPr>
            <a:noAutofit/>
          </a:bodyPr>
          <a:lstStyle/>
          <a:p>
            <a:r>
              <a:rPr lang="en-US" sz="1400" b="1" dirty="0"/>
              <a:t>61 – 100  No symptoms</a:t>
            </a:r>
            <a:r>
              <a:rPr lang="en-US" sz="1400" dirty="0"/>
              <a:t>. Superior functioning </a:t>
            </a:r>
            <a:r>
              <a:rPr lang="en-US" sz="1400" b="1" dirty="0"/>
              <a:t>in a wide range of activities - Mild symptoms (e.g., depressed mood and mild insomnia) OR some difficulty in social, occupational, or school</a:t>
            </a:r>
            <a:r>
              <a:rPr lang="en-US" sz="1400" dirty="0"/>
              <a:t>. </a:t>
            </a:r>
          </a:p>
          <a:p>
            <a:r>
              <a:rPr lang="en-US" sz="1400" b="1" dirty="0">
                <a:solidFill>
                  <a:srgbClr val="C00000"/>
                </a:solidFill>
              </a:rPr>
              <a:t>51 - 60 Moderate symptoms </a:t>
            </a:r>
            <a:r>
              <a:rPr lang="en-US" sz="1400" dirty="0"/>
              <a:t>(e.g., flat affect and circumstantial speech, occasional panic attacks) OR moderate difficulty in social, occupational, or school functioning</a:t>
            </a:r>
          </a:p>
          <a:p>
            <a:r>
              <a:rPr lang="en-US" sz="1400" b="1" dirty="0">
                <a:solidFill>
                  <a:srgbClr val="C00000"/>
                </a:solidFill>
              </a:rPr>
              <a:t>41 - 50 Serious symptoms </a:t>
            </a:r>
            <a:r>
              <a:rPr lang="en-US" sz="1400" dirty="0"/>
              <a:t>(e.g., suicidal ideation, severe obsessional rituals) OR any serious impairment in social, occupational, or school functioning </a:t>
            </a:r>
          </a:p>
          <a:p>
            <a:r>
              <a:rPr lang="en-US" sz="1400" b="1" dirty="0">
                <a:solidFill>
                  <a:srgbClr val="C00000"/>
                </a:solidFill>
              </a:rPr>
              <a:t>31 - 40 Some impairment in reality testing or communication </a:t>
            </a:r>
            <a:r>
              <a:rPr lang="en-US" sz="1400" dirty="0"/>
              <a:t>(e.g., speech is at times illogical,  or irrelevant) OR major impairment in several areas</a:t>
            </a:r>
          </a:p>
          <a:p>
            <a:r>
              <a:rPr lang="en-US" sz="1400" b="1" dirty="0">
                <a:solidFill>
                  <a:srgbClr val="C00000"/>
                </a:solidFill>
              </a:rPr>
              <a:t>21 - 30 Behavior is considerably influenced by delusions or hallucinations OR serious impairment</a:t>
            </a:r>
            <a:r>
              <a:rPr lang="en-US" sz="1400" b="1" dirty="0"/>
              <a:t> </a:t>
            </a:r>
            <a:r>
              <a:rPr lang="en-US" sz="1400" dirty="0"/>
              <a:t>in communication or judgment (e.g., sometimes incoherent, acts inappropriately, suicidal preoccupation) OR inability to function in almost all areas (e.g., stays in bed, no job)</a:t>
            </a:r>
          </a:p>
          <a:p>
            <a:r>
              <a:rPr lang="en-US" sz="1400" b="1" dirty="0">
                <a:solidFill>
                  <a:srgbClr val="C00000"/>
                </a:solidFill>
              </a:rPr>
              <a:t>11 - 20 Some danger of hurting self or others</a:t>
            </a:r>
            <a:r>
              <a:rPr lang="en-US" sz="1400" dirty="0">
                <a:solidFill>
                  <a:srgbClr val="C00000"/>
                </a:solidFill>
              </a:rPr>
              <a:t> </a:t>
            </a:r>
            <a:r>
              <a:rPr lang="en-US" sz="1400" dirty="0"/>
              <a:t>(e.g., suicide attempts without clear expectation of death; frequently violent; manic excitement) OR occasionally fails to maintain hygiene, OR severe impairment in communication (e.g., largely incoherent or mute)</a:t>
            </a:r>
          </a:p>
          <a:p>
            <a:r>
              <a:rPr lang="en-US" sz="1400" b="1" dirty="0">
                <a:solidFill>
                  <a:srgbClr val="C00000"/>
                </a:solidFill>
              </a:rPr>
              <a:t>1 - 10 Persistent danger of severely hurting self or others </a:t>
            </a:r>
            <a:r>
              <a:rPr lang="en-US" sz="1400" dirty="0"/>
              <a:t>(e.g., recurrent violence) OR persistent inability to maintain minimal personal hygiene OR serious suicidal act with clear expectation of death. </a:t>
            </a:r>
          </a:p>
        </p:txBody>
      </p:sp>
      <p:sp>
        <p:nvSpPr>
          <p:cNvPr id="4" name="TextBox 3"/>
          <p:cNvSpPr txBox="1"/>
          <p:nvPr/>
        </p:nvSpPr>
        <p:spPr>
          <a:xfrm>
            <a:off x="8042416" y="5635823"/>
            <a:ext cx="1101584" cy="307777"/>
          </a:xfrm>
          <a:prstGeom prst="rect">
            <a:avLst/>
          </a:prstGeom>
          <a:noFill/>
        </p:spPr>
        <p:txBody>
          <a:bodyPr wrap="none" rtlCol="0">
            <a:spAutoFit/>
          </a:bodyPr>
          <a:lstStyle/>
          <a:p>
            <a:r>
              <a:rPr lang="en-US" sz="1400" i="1" dirty="0"/>
              <a:t>DSM-IV TR</a:t>
            </a:r>
          </a:p>
        </p:txBody>
      </p:sp>
    </p:spTree>
    <p:extLst>
      <p:ext uri="{BB962C8B-B14F-4D97-AF65-F5344CB8AC3E}">
        <p14:creationId xmlns:p14="http://schemas.microsoft.com/office/powerpoint/2010/main" val="41224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Dr. Raney:  Consultant, National Council</a:t>
            </a:r>
          </a:p>
          <a:p>
            <a:r>
              <a:rPr lang="en-US" dirty="0"/>
              <a:t>Dr. Wahrenberger: Nothing to disclose</a:t>
            </a:r>
          </a:p>
          <a:p>
            <a:r>
              <a:rPr lang="en-US" dirty="0"/>
              <a:t>Dr. Girois:  PBHCI Grantee</a:t>
            </a:r>
          </a:p>
          <a:p>
            <a:r>
              <a:rPr lang="en-US" dirty="0"/>
              <a:t>Dr. Levine:  PBHCI Grantee</a:t>
            </a:r>
          </a:p>
          <a:p>
            <a:r>
              <a:rPr lang="en-US" dirty="0"/>
              <a:t>Dr. Friedebach: Nothing to disclose</a:t>
            </a:r>
          </a:p>
        </p:txBody>
      </p:sp>
    </p:spTree>
    <p:extLst>
      <p:ext uri="{BB962C8B-B14F-4D97-AF65-F5344CB8AC3E}">
        <p14:creationId xmlns:p14="http://schemas.microsoft.com/office/powerpoint/2010/main" val="309169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900" y="914400"/>
            <a:ext cx="8001000" cy="838200"/>
          </a:xfrm>
        </p:spPr>
        <p:txBody>
          <a:bodyPr/>
          <a:lstStyle/>
          <a:p>
            <a:r>
              <a:rPr lang="en-US" b="1" dirty="0"/>
              <a:t>Four Quadrant Model </a:t>
            </a:r>
            <a:endParaRPr lang="en-US" dirty="0"/>
          </a:p>
        </p:txBody>
      </p:sp>
      <p:pic>
        <p:nvPicPr>
          <p:cNvPr id="28674" name="Picture 2" descr="Chart of four quandrant model"/>
          <p:cNvPicPr>
            <a:picLocks noChangeAspect="1" noChangeArrowheads="1"/>
          </p:cNvPicPr>
          <p:nvPr/>
        </p:nvPicPr>
        <p:blipFill rotWithShape="1">
          <a:blip r:embed="rId3" cstate="print"/>
          <a:srcRect l="6301" t="9030" r="6210" b="5952"/>
          <a:stretch/>
        </p:blipFill>
        <p:spPr bwMode="auto">
          <a:xfrm>
            <a:off x="1985380" y="1590615"/>
            <a:ext cx="4984380" cy="4276785"/>
          </a:xfrm>
          <a:prstGeom prst="rect">
            <a:avLst/>
          </a:prstGeom>
          <a:noFill/>
          <a:ln w="9525">
            <a:noFill/>
            <a:miter lim="800000"/>
            <a:headEnd/>
            <a:tailEnd/>
          </a:ln>
        </p:spPr>
      </p:pic>
      <p:sp>
        <p:nvSpPr>
          <p:cNvPr id="2" name="Rectangle 1" descr="Red rectangle around Quadrant IV BH^ PH ^"/>
          <p:cNvSpPr/>
          <p:nvPr/>
        </p:nvSpPr>
        <p:spPr bwMode="auto">
          <a:xfrm>
            <a:off x="4724400" y="1752600"/>
            <a:ext cx="1905000" cy="1638914"/>
          </a:xfrm>
          <a:prstGeom prst="rect">
            <a:avLst/>
          </a:prstGeom>
          <a:no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0987361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44" y="990600"/>
            <a:ext cx="8001000" cy="838200"/>
          </a:xfrm>
        </p:spPr>
        <p:txBody>
          <a:bodyPr>
            <a:noAutofit/>
          </a:bodyPr>
          <a:lstStyle/>
          <a:p>
            <a:r>
              <a:rPr lang="en-US" dirty="0"/>
              <a:t>Common Diagnosis: SMI</a:t>
            </a:r>
          </a:p>
        </p:txBody>
      </p:sp>
      <p:sp>
        <p:nvSpPr>
          <p:cNvPr id="4" name="TextBox 3"/>
          <p:cNvSpPr txBox="1"/>
          <p:nvPr/>
        </p:nvSpPr>
        <p:spPr>
          <a:xfrm>
            <a:off x="838200" y="1925757"/>
            <a:ext cx="7620000" cy="2985433"/>
          </a:xfrm>
          <a:prstGeom prst="rect">
            <a:avLst/>
          </a:prstGeom>
          <a:noFill/>
        </p:spPr>
        <p:txBody>
          <a:bodyPr wrap="square" rtlCol="0">
            <a:spAutoFit/>
          </a:bodyPr>
          <a:lstStyle/>
          <a:p>
            <a:pPr marL="457200" indent="-457200">
              <a:spcBef>
                <a:spcPts val="600"/>
              </a:spcBef>
              <a:buClr>
                <a:srgbClr val="009900"/>
              </a:buClr>
              <a:buFont typeface="Arial" panose="020B0604020202020204" pitchFamily="34" charset="0"/>
              <a:buChar char="•"/>
            </a:pPr>
            <a:r>
              <a:rPr lang="en-US" sz="2800" dirty="0"/>
              <a:t>Major depression</a:t>
            </a:r>
          </a:p>
          <a:p>
            <a:pPr marL="457200" indent="-457200">
              <a:spcBef>
                <a:spcPts val="600"/>
              </a:spcBef>
              <a:buClr>
                <a:srgbClr val="009900"/>
              </a:buClr>
              <a:buFont typeface="Arial" panose="020B0604020202020204" pitchFamily="34" charset="0"/>
              <a:buChar char="•"/>
            </a:pPr>
            <a:r>
              <a:rPr lang="en-US" sz="2800" dirty="0"/>
              <a:t>Bipolar disorder</a:t>
            </a:r>
          </a:p>
          <a:p>
            <a:pPr marL="457200" indent="-457200">
              <a:spcBef>
                <a:spcPts val="600"/>
              </a:spcBef>
              <a:buClr>
                <a:srgbClr val="009900"/>
              </a:buClr>
              <a:buFont typeface="Arial" panose="020B0604020202020204" pitchFamily="34" charset="0"/>
              <a:buChar char="•"/>
            </a:pPr>
            <a:r>
              <a:rPr lang="en-US" sz="2800" dirty="0"/>
              <a:t>Anxiety: Severe OCD, PTSD </a:t>
            </a:r>
          </a:p>
          <a:p>
            <a:pPr marL="457200" indent="-457200">
              <a:spcBef>
                <a:spcPts val="600"/>
              </a:spcBef>
              <a:buClr>
                <a:srgbClr val="009900"/>
              </a:buClr>
              <a:buFont typeface="Arial" panose="020B0604020202020204" pitchFamily="34" charset="0"/>
              <a:buChar char="•"/>
            </a:pPr>
            <a:r>
              <a:rPr lang="en-US" sz="2800" dirty="0"/>
              <a:t>Schizophrenia</a:t>
            </a:r>
          </a:p>
          <a:p>
            <a:pPr marL="457200" indent="-457200">
              <a:spcBef>
                <a:spcPts val="600"/>
              </a:spcBef>
              <a:buClr>
                <a:srgbClr val="009900"/>
              </a:buClr>
              <a:buFont typeface="Arial" panose="020B0604020202020204" pitchFamily="34" charset="0"/>
              <a:buChar char="•"/>
            </a:pPr>
            <a:r>
              <a:rPr lang="en-US" sz="2800" dirty="0"/>
              <a:t>Borderline personality disorder</a:t>
            </a:r>
          </a:p>
          <a:p>
            <a:endParaRPr lang="en-US" sz="2800" dirty="0"/>
          </a:p>
        </p:txBody>
      </p:sp>
    </p:spTree>
    <p:extLst>
      <p:ext uri="{BB962C8B-B14F-4D97-AF65-F5344CB8AC3E}">
        <p14:creationId xmlns:p14="http://schemas.microsoft.com/office/powerpoint/2010/main" val="2850264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What Causes Mental Illness?</a:t>
            </a:r>
          </a:p>
        </p:txBody>
      </p:sp>
      <p:sp>
        <p:nvSpPr>
          <p:cNvPr id="3" name="Content Placeholder 2"/>
          <p:cNvSpPr>
            <a:spLocks noGrp="1"/>
          </p:cNvSpPr>
          <p:nvPr>
            <p:ph idx="1"/>
          </p:nvPr>
        </p:nvSpPr>
        <p:spPr>
          <a:xfrm>
            <a:off x="838200" y="2057400"/>
            <a:ext cx="8001000" cy="3352800"/>
          </a:xfrm>
        </p:spPr>
        <p:txBody>
          <a:bodyPr/>
          <a:lstStyle/>
          <a:p>
            <a:pPr>
              <a:buFont typeface="Arial" pitchFamily="34" charset="0"/>
              <a:buChar char="•"/>
            </a:pPr>
            <a:r>
              <a:rPr lang="en-US" sz="2800" dirty="0"/>
              <a:t>Genetics</a:t>
            </a:r>
          </a:p>
          <a:p>
            <a:pPr>
              <a:buFont typeface="Arial" pitchFamily="34" charset="0"/>
              <a:buChar char="•"/>
            </a:pPr>
            <a:r>
              <a:rPr lang="en-US" sz="2800" dirty="0"/>
              <a:t>Environment</a:t>
            </a:r>
          </a:p>
        </p:txBody>
      </p:sp>
    </p:spTree>
    <p:extLst>
      <p:ext uri="{BB962C8B-B14F-4D97-AF65-F5344CB8AC3E}">
        <p14:creationId xmlns:p14="http://schemas.microsoft.com/office/powerpoint/2010/main" val="293319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229600" cy="609600"/>
          </a:xfrm>
        </p:spPr>
        <p:txBody>
          <a:bodyPr>
            <a:normAutofit/>
          </a:bodyPr>
          <a:lstStyle/>
          <a:p>
            <a:r>
              <a:rPr lang="en-US" dirty="0"/>
              <a:t>Diagnostic Criteria: Schizophrenia</a:t>
            </a:r>
          </a:p>
        </p:txBody>
      </p:sp>
      <p:sp>
        <p:nvSpPr>
          <p:cNvPr id="3" name="Content Placeholder 2"/>
          <p:cNvSpPr>
            <a:spLocks noGrp="1"/>
          </p:cNvSpPr>
          <p:nvPr>
            <p:ph idx="1"/>
          </p:nvPr>
        </p:nvSpPr>
        <p:spPr>
          <a:xfrm>
            <a:off x="838200" y="1600199"/>
            <a:ext cx="8229600" cy="4285417"/>
          </a:xfrm>
        </p:spPr>
        <p:txBody>
          <a:bodyPr>
            <a:normAutofit/>
          </a:bodyPr>
          <a:lstStyle/>
          <a:p>
            <a:pPr>
              <a:buFont typeface="Arial" panose="020B0604020202020204" pitchFamily="34" charset="0"/>
              <a:buChar char="•"/>
            </a:pPr>
            <a:r>
              <a:rPr lang="en-US" b="1" i="1" dirty="0">
                <a:solidFill>
                  <a:srgbClr val="C00000"/>
                </a:solidFill>
              </a:rPr>
              <a:t>Positive</a:t>
            </a:r>
            <a:r>
              <a:rPr lang="en-US" dirty="0"/>
              <a:t> symptoms – at least two</a:t>
            </a:r>
          </a:p>
          <a:p>
            <a:pPr lvl="1">
              <a:buFont typeface="Arial" panose="020B0604020202020204" pitchFamily="34" charset="0"/>
              <a:buChar char="•"/>
            </a:pPr>
            <a:r>
              <a:rPr lang="en-US" dirty="0"/>
              <a:t>Hallucinations – auditory most common</a:t>
            </a:r>
          </a:p>
          <a:p>
            <a:pPr lvl="1">
              <a:buFont typeface="Arial" panose="020B0604020202020204" pitchFamily="34" charset="0"/>
              <a:buChar char="•"/>
            </a:pPr>
            <a:r>
              <a:rPr lang="en-US" dirty="0"/>
              <a:t>Delusions – paranoid, somatic, grandiose</a:t>
            </a:r>
          </a:p>
          <a:p>
            <a:pPr lvl="1">
              <a:buFont typeface="Arial" panose="020B0604020202020204" pitchFamily="34" charset="0"/>
              <a:buChar char="•"/>
            </a:pPr>
            <a:r>
              <a:rPr lang="en-US" dirty="0"/>
              <a:t>Disorganized speech</a:t>
            </a:r>
          </a:p>
          <a:p>
            <a:pPr lvl="1">
              <a:buFont typeface="Arial" panose="020B0604020202020204" pitchFamily="34" charset="0"/>
              <a:buChar char="•"/>
            </a:pPr>
            <a:r>
              <a:rPr lang="en-US" dirty="0"/>
              <a:t>Grossly disorganized or catatonic behavior</a:t>
            </a:r>
          </a:p>
          <a:p>
            <a:pPr>
              <a:buFont typeface="Arial" panose="020B0604020202020204" pitchFamily="34" charset="0"/>
              <a:buChar char="•"/>
            </a:pPr>
            <a:r>
              <a:rPr lang="en-US" b="1" i="1" dirty="0">
                <a:solidFill>
                  <a:srgbClr val="C00000"/>
                </a:solidFill>
              </a:rPr>
              <a:t>Negative</a:t>
            </a:r>
            <a:r>
              <a:rPr lang="en-US" dirty="0"/>
              <a:t> symptoms</a:t>
            </a:r>
          </a:p>
          <a:p>
            <a:pPr lvl="1">
              <a:buFont typeface="Arial" panose="020B0604020202020204" pitchFamily="34" charset="0"/>
              <a:buChar char="•"/>
            </a:pPr>
            <a:r>
              <a:rPr lang="en-US" dirty="0"/>
              <a:t>Flat affect – blank look, lack of expression</a:t>
            </a:r>
          </a:p>
          <a:p>
            <a:pPr lvl="1">
              <a:buFont typeface="Arial" panose="020B0604020202020204" pitchFamily="34" charset="0"/>
              <a:buChar char="•"/>
            </a:pPr>
            <a:r>
              <a:rPr lang="en-US" dirty="0"/>
              <a:t>Lack of motivation/drive/desire to pursue  goals </a:t>
            </a:r>
          </a:p>
          <a:p>
            <a:pPr lvl="1">
              <a:buFont typeface="Arial" panose="020B0604020202020204" pitchFamily="34" charset="0"/>
              <a:buChar char="•"/>
            </a:pPr>
            <a:r>
              <a:rPr lang="en-US" dirty="0"/>
              <a:t>Lack of additional, unprompted content seen in normal speech patterns – monotone, monosyllabic</a:t>
            </a:r>
          </a:p>
          <a:p>
            <a:pPr>
              <a:buFont typeface="Arial" panose="020B0604020202020204" pitchFamily="34" charset="0"/>
              <a:buChar char="•"/>
            </a:pPr>
            <a:r>
              <a:rPr lang="en-US" sz="2200" b="1" dirty="0">
                <a:solidFill>
                  <a:srgbClr val="C00000"/>
                </a:solidFill>
              </a:rPr>
              <a:t>Social/Occupational Dysfunction</a:t>
            </a:r>
            <a:r>
              <a:rPr lang="en-US" sz="2000" dirty="0"/>
              <a:t>	</a:t>
            </a:r>
            <a:endParaRPr lang="en-US" i="1" dirty="0"/>
          </a:p>
        </p:txBody>
      </p:sp>
      <p:sp>
        <p:nvSpPr>
          <p:cNvPr id="4" name="Rectangle 3"/>
          <p:cNvSpPr/>
          <p:nvPr/>
        </p:nvSpPr>
        <p:spPr>
          <a:xfrm>
            <a:off x="7912550" y="5577840"/>
            <a:ext cx="1200970" cy="307777"/>
          </a:xfrm>
          <a:prstGeom prst="rect">
            <a:avLst/>
          </a:prstGeom>
        </p:spPr>
        <p:txBody>
          <a:bodyPr wrap="none">
            <a:spAutoFit/>
          </a:bodyPr>
          <a:lstStyle/>
          <a:p>
            <a:r>
              <a:rPr lang="en-US" sz="1400" i="1" dirty="0"/>
              <a:t>DSM V 2013</a:t>
            </a:r>
          </a:p>
        </p:txBody>
      </p:sp>
    </p:spTree>
    <p:extLst>
      <p:ext uri="{BB962C8B-B14F-4D97-AF65-F5344CB8AC3E}">
        <p14:creationId xmlns:p14="http://schemas.microsoft.com/office/powerpoint/2010/main" val="334215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685800"/>
          </a:xfrm>
        </p:spPr>
        <p:txBody>
          <a:bodyPr/>
          <a:lstStyle/>
          <a:p>
            <a:r>
              <a:rPr lang="en-US" dirty="0"/>
              <a:t>Bipolar Disorder</a:t>
            </a:r>
          </a:p>
        </p:txBody>
      </p:sp>
      <p:sp>
        <p:nvSpPr>
          <p:cNvPr id="3" name="Content Placeholder 2"/>
          <p:cNvSpPr>
            <a:spLocks noGrp="1"/>
          </p:cNvSpPr>
          <p:nvPr>
            <p:ph idx="1"/>
          </p:nvPr>
        </p:nvSpPr>
        <p:spPr>
          <a:xfrm>
            <a:off x="762000" y="1676399"/>
            <a:ext cx="8001000" cy="3962401"/>
          </a:xfrm>
        </p:spPr>
        <p:txBody>
          <a:bodyPr/>
          <a:lstStyle/>
          <a:p>
            <a:r>
              <a:rPr lang="en-US" sz="1800" b="1" dirty="0"/>
              <a:t>Bipolar I Disorder</a:t>
            </a:r>
            <a:r>
              <a:rPr lang="en-US" sz="1800" dirty="0"/>
              <a:t> is mainly defined by </a:t>
            </a:r>
          </a:p>
          <a:p>
            <a:pPr>
              <a:buFont typeface="Arial" pitchFamily="34" charset="0"/>
              <a:buChar char="•"/>
            </a:pPr>
            <a:r>
              <a:rPr lang="en-US" sz="1800" b="1" dirty="0">
                <a:solidFill>
                  <a:srgbClr val="FF0000"/>
                </a:solidFill>
              </a:rPr>
              <a:t>Manic</a:t>
            </a:r>
            <a:r>
              <a:rPr lang="en-US" sz="1800" dirty="0"/>
              <a:t> or mixed episodes that last at least seven days</a:t>
            </a:r>
          </a:p>
          <a:p>
            <a:pPr>
              <a:buFont typeface="Arial" pitchFamily="34" charset="0"/>
              <a:buChar char="•"/>
            </a:pPr>
            <a:r>
              <a:rPr lang="en-US" sz="1800" dirty="0"/>
              <a:t>Severe manic symptoms that need immediate hospital care</a:t>
            </a:r>
          </a:p>
          <a:p>
            <a:pPr>
              <a:buFont typeface="Arial" pitchFamily="34" charset="0"/>
              <a:buChar char="•"/>
            </a:pPr>
            <a:r>
              <a:rPr lang="en-US" sz="1800" dirty="0"/>
              <a:t>Episodes of </a:t>
            </a:r>
            <a:r>
              <a:rPr lang="en-US" sz="1800" b="1" dirty="0">
                <a:solidFill>
                  <a:schemeClr val="accent2">
                    <a:lumMod val="50000"/>
                  </a:schemeClr>
                </a:solidFill>
              </a:rPr>
              <a:t>depression</a:t>
            </a:r>
            <a:r>
              <a:rPr lang="en-US" sz="1800" dirty="0"/>
              <a:t>, typically lasting at least two weeks. </a:t>
            </a:r>
          </a:p>
          <a:p>
            <a:pPr marL="0" indent="0"/>
            <a:endParaRPr lang="en-US" sz="1800" b="1" dirty="0"/>
          </a:p>
          <a:p>
            <a:pPr marL="0" indent="0"/>
            <a:r>
              <a:rPr lang="en-US" sz="1800" b="1" dirty="0"/>
              <a:t>Bipolar II Disorder</a:t>
            </a:r>
            <a:r>
              <a:rPr lang="en-US" sz="1800" dirty="0"/>
              <a:t> is defined by shifting back and forth between</a:t>
            </a:r>
          </a:p>
          <a:p>
            <a:pPr>
              <a:buFont typeface="Arial" pitchFamily="34" charset="0"/>
              <a:buChar char="•"/>
            </a:pPr>
            <a:r>
              <a:rPr lang="en-US" sz="1800" dirty="0"/>
              <a:t>Episodes of depression </a:t>
            </a:r>
          </a:p>
          <a:p>
            <a:pPr>
              <a:buFont typeface="Arial" pitchFamily="34" charset="0"/>
              <a:buChar char="•"/>
            </a:pPr>
            <a:r>
              <a:rPr lang="en-US" sz="1800" dirty="0">
                <a:solidFill>
                  <a:srgbClr val="FF3300"/>
                </a:solidFill>
              </a:rPr>
              <a:t>Hypomanic </a:t>
            </a:r>
            <a:r>
              <a:rPr lang="en-US" sz="1800" dirty="0"/>
              <a:t>episodes - less severe form of mania </a:t>
            </a:r>
          </a:p>
          <a:p>
            <a:pPr marL="0" indent="0"/>
            <a:endParaRPr lang="en-US" sz="1800" dirty="0"/>
          </a:p>
          <a:p>
            <a:r>
              <a:rPr lang="en-US" sz="1800" b="1" dirty="0"/>
              <a:t>Mania</a:t>
            </a:r>
            <a:r>
              <a:rPr lang="en-US" sz="1800" dirty="0"/>
              <a:t>: high energy, reduced sleep, euphoria, risk taking, irritable, talkative, racing thoughts, grandiose, increased activity</a:t>
            </a:r>
          </a:p>
        </p:txBody>
      </p:sp>
      <p:sp>
        <p:nvSpPr>
          <p:cNvPr id="4" name="TextBox 3"/>
          <p:cNvSpPr txBox="1"/>
          <p:nvPr/>
        </p:nvSpPr>
        <p:spPr>
          <a:xfrm>
            <a:off x="8305800" y="5562600"/>
            <a:ext cx="753732" cy="307777"/>
          </a:xfrm>
          <a:prstGeom prst="rect">
            <a:avLst/>
          </a:prstGeom>
          <a:noFill/>
        </p:spPr>
        <p:txBody>
          <a:bodyPr wrap="none" rtlCol="0">
            <a:spAutoFit/>
          </a:bodyPr>
          <a:lstStyle/>
          <a:p>
            <a:r>
              <a:rPr lang="en-US" sz="1400" i="1" dirty="0"/>
              <a:t>DSM V</a:t>
            </a:r>
          </a:p>
        </p:txBody>
      </p:sp>
    </p:spTree>
    <p:extLst>
      <p:ext uri="{BB962C8B-B14F-4D97-AF65-F5344CB8AC3E}">
        <p14:creationId xmlns:p14="http://schemas.microsoft.com/office/powerpoint/2010/main" val="2249329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870" y="990600"/>
            <a:ext cx="8001000" cy="838200"/>
          </a:xfrm>
        </p:spPr>
        <p:txBody>
          <a:bodyPr/>
          <a:lstStyle/>
          <a:p>
            <a:r>
              <a:rPr lang="en-US" dirty="0"/>
              <a:t>Schizoaffective Disorder</a:t>
            </a:r>
          </a:p>
        </p:txBody>
      </p:sp>
      <p:sp>
        <p:nvSpPr>
          <p:cNvPr id="3" name="Content Placeholder 2"/>
          <p:cNvSpPr>
            <a:spLocks noGrp="1"/>
          </p:cNvSpPr>
          <p:nvPr>
            <p:ph idx="1"/>
          </p:nvPr>
        </p:nvSpPr>
        <p:spPr>
          <a:xfrm>
            <a:off x="724190" y="1956525"/>
            <a:ext cx="8001000" cy="3581400"/>
          </a:xfrm>
        </p:spPr>
        <p:txBody>
          <a:bodyPr/>
          <a:lstStyle/>
          <a:p>
            <a:r>
              <a:rPr lang="en-US" dirty="0"/>
              <a:t>Schizophrenia + Bipolar disorder</a:t>
            </a:r>
          </a:p>
          <a:p>
            <a:endParaRPr lang="en-US" dirty="0"/>
          </a:p>
          <a:p>
            <a:r>
              <a:rPr lang="en-US" dirty="0"/>
              <a:t>An uninterrupted period of illness where at some point there is either a manic, depressed or mixed episode for the majority of the disorder’s duration after Criteria A for schizophrenia has been met</a:t>
            </a:r>
          </a:p>
        </p:txBody>
      </p:sp>
      <p:sp>
        <p:nvSpPr>
          <p:cNvPr id="4" name="TextBox 3"/>
          <p:cNvSpPr txBox="1"/>
          <p:nvPr/>
        </p:nvSpPr>
        <p:spPr>
          <a:xfrm>
            <a:off x="7086600" y="5334000"/>
            <a:ext cx="1638590" cy="400110"/>
          </a:xfrm>
          <a:prstGeom prst="rect">
            <a:avLst/>
          </a:prstGeom>
          <a:noFill/>
        </p:spPr>
        <p:txBody>
          <a:bodyPr wrap="none" rtlCol="0">
            <a:spAutoFit/>
          </a:bodyPr>
          <a:lstStyle/>
          <a:p>
            <a:r>
              <a:rPr lang="en-US" sz="2000" dirty="0"/>
              <a:t>DSM V 2013</a:t>
            </a:r>
          </a:p>
        </p:txBody>
      </p:sp>
    </p:spTree>
    <p:extLst>
      <p:ext uri="{BB962C8B-B14F-4D97-AF65-F5344CB8AC3E}">
        <p14:creationId xmlns:p14="http://schemas.microsoft.com/office/powerpoint/2010/main" val="1918596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Borderline Personality Disorder</a:t>
            </a:r>
          </a:p>
        </p:txBody>
      </p:sp>
      <p:sp>
        <p:nvSpPr>
          <p:cNvPr id="3" name="Content Placeholder 2"/>
          <p:cNvSpPr>
            <a:spLocks noGrp="1"/>
          </p:cNvSpPr>
          <p:nvPr>
            <p:ph idx="1"/>
          </p:nvPr>
        </p:nvSpPr>
        <p:spPr/>
        <p:txBody>
          <a:bodyPr/>
          <a:lstStyle/>
          <a:p>
            <a:pPr marL="0" indent="0"/>
            <a:r>
              <a:rPr lang="en-US" sz="2800" i="1" dirty="0">
                <a:solidFill>
                  <a:srgbClr val="FF0000"/>
                </a:solidFill>
              </a:rPr>
              <a:t>Personality disorder: </a:t>
            </a:r>
            <a:r>
              <a:rPr lang="en-US" sz="2800" dirty="0"/>
              <a:t>A lifelong pattern in the way a person thinks, feels, and behaves that is exceptionally rigid, extreme, maladaptive, damaging to self or others, and leads to social and/or occupational impairment.</a:t>
            </a:r>
          </a:p>
        </p:txBody>
      </p:sp>
    </p:spTree>
    <p:extLst>
      <p:ext uri="{BB962C8B-B14F-4D97-AF65-F5344CB8AC3E}">
        <p14:creationId xmlns:p14="http://schemas.microsoft.com/office/powerpoint/2010/main" val="812320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Depression and Anxiety Disorders</a:t>
            </a:r>
          </a:p>
        </p:txBody>
      </p:sp>
      <p:sp>
        <p:nvSpPr>
          <p:cNvPr id="3" name="Content Placeholder 2"/>
          <p:cNvSpPr>
            <a:spLocks noGrp="1"/>
          </p:cNvSpPr>
          <p:nvPr>
            <p:ph idx="1"/>
          </p:nvPr>
        </p:nvSpPr>
        <p:spPr>
          <a:xfrm>
            <a:off x="762000" y="1828800"/>
            <a:ext cx="8001000" cy="3810000"/>
          </a:xfrm>
        </p:spPr>
        <p:txBody>
          <a:bodyPr/>
          <a:lstStyle/>
          <a:p>
            <a:r>
              <a:rPr lang="en-US" sz="2800" u="sng" dirty="0"/>
              <a:t>Meet criteria for SMI when</a:t>
            </a:r>
            <a:r>
              <a:rPr lang="en-US" sz="2800" dirty="0"/>
              <a:t>:</a:t>
            </a:r>
          </a:p>
          <a:p>
            <a:pPr>
              <a:buFont typeface="Arial" pitchFamily="34" charset="0"/>
              <a:buChar char="•"/>
            </a:pPr>
            <a:r>
              <a:rPr lang="en-US" sz="2800" dirty="0"/>
              <a:t>Depression complicated by</a:t>
            </a:r>
          </a:p>
          <a:p>
            <a:pPr lvl="1">
              <a:buFont typeface="Arial" pitchFamily="34" charset="0"/>
              <a:buChar char="•"/>
            </a:pPr>
            <a:r>
              <a:rPr lang="en-US" sz="2400" dirty="0"/>
              <a:t>treatment resistance – failure to respond to medications or therapy</a:t>
            </a:r>
          </a:p>
          <a:p>
            <a:pPr lvl="1">
              <a:buFont typeface="Arial" pitchFamily="34" charset="0"/>
              <a:buChar char="•"/>
            </a:pPr>
            <a:r>
              <a:rPr lang="en-US" sz="2400" dirty="0"/>
              <a:t>psychosis</a:t>
            </a:r>
          </a:p>
          <a:p>
            <a:pPr>
              <a:buFont typeface="Arial" pitchFamily="34" charset="0"/>
              <a:buChar char="•"/>
            </a:pPr>
            <a:r>
              <a:rPr lang="en-US" sz="2800" dirty="0"/>
              <a:t>Anxiety complicated by</a:t>
            </a:r>
          </a:p>
          <a:p>
            <a:pPr lvl="1">
              <a:buFont typeface="Arial" pitchFamily="34" charset="0"/>
              <a:buChar char="•"/>
            </a:pPr>
            <a:r>
              <a:rPr lang="en-US" sz="2400" dirty="0"/>
              <a:t>treatment resistance</a:t>
            </a:r>
          </a:p>
          <a:p>
            <a:pPr lvl="1">
              <a:buFont typeface="Arial" pitchFamily="34" charset="0"/>
              <a:buChar char="•"/>
            </a:pPr>
            <a:r>
              <a:rPr lang="en-US" sz="2400" dirty="0"/>
              <a:t>co-morbid with personality disorder</a:t>
            </a:r>
          </a:p>
        </p:txBody>
      </p:sp>
    </p:spTree>
    <p:extLst>
      <p:ext uri="{BB962C8B-B14F-4D97-AF65-F5344CB8AC3E}">
        <p14:creationId xmlns:p14="http://schemas.microsoft.com/office/powerpoint/2010/main" val="4273713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Other Psychiatric Comorbidity with SMI</a:t>
            </a:r>
          </a:p>
        </p:txBody>
      </p:sp>
      <p:sp>
        <p:nvSpPr>
          <p:cNvPr id="3" name="Content Placeholder 2"/>
          <p:cNvSpPr>
            <a:spLocks noGrp="1"/>
          </p:cNvSpPr>
          <p:nvPr>
            <p:ph idx="1"/>
          </p:nvPr>
        </p:nvSpPr>
        <p:spPr>
          <a:xfrm>
            <a:off x="762000" y="1764695"/>
            <a:ext cx="7924800" cy="3886200"/>
          </a:xfrm>
        </p:spPr>
        <p:txBody>
          <a:bodyPr/>
          <a:lstStyle/>
          <a:p>
            <a:pPr marL="457200" indent="-457200">
              <a:buFont typeface="Arial" panose="020B0604020202020204" pitchFamily="34" charset="0"/>
              <a:buChar char="•"/>
            </a:pPr>
            <a:r>
              <a:rPr lang="en-US" dirty="0"/>
              <a:t>Depression – 25%</a:t>
            </a:r>
          </a:p>
          <a:p>
            <a:pPr marL="857250" lvl="1" indent="-457200">
              <a:buFont typeface="Arial" panose="020B0604020202020204" pitchFamily="34" charset="0"/>
              <a:buChar char="•"/>
            </a:pPr>
            <a:r>
              <a:rPr lang="en-US" dirty="0"/>
              <a:t>Suicide</a:t>
            </a:r>
          </a:p>
          <a:p>
            <a:pPr lvl="2" indent="-342900"/>
            <a:r>
              <a:rPr lang="en-US" dirty="0"/>
              <a:t>10% of depressed patients with schizophrenia</a:t>
            </a:r>
          </a:p>
          <a:p>
            <a:pPr lvl="2" indent="-342900"/>
            <a:r>
              <a:rPr lang="en-US" dirty="0"/>
              <a:t>5% (all causes)</a:t>
            </a:r>
          </a:p>
          <a:p>
            <a:pPr marL="457200" indent="-457200">
              <a:buFont typeface="Arial" panose="020B0604020202020204" pitchFamily="34" charset="0"/>
              <a:buChar char="•"/>
            </a:pPr>
            <a:r>
              <a:rPr lang="en-US" dirty="0"/>
              <a:t>Trauma – 29% PTSD</a:t>
            </a:r>
          </a:p>
          <a:p>
            <a:pPr marL="457200" indent="-457200">
              <a:buFont typeface="Arial" panose="020B0604020202020204" pitchFamily="34" charset="0"/>
              <a:buChar char="•"/>
            </a:pPr>
            <a:r>
              <a:rPr lang="en-US" dirty="0"/>
              <a:t>Substance Use Disorders</a:t>
            </a:r>
          </a:p>
          <a:p>
            <a:pPr marL="857250" lvl="1" indent="-457200">
              <a:buFont typeface="Arial" panose="020B0604020202020204" pitchFamily="34" charset="0"/>
              <a:buChar char="•"/>
            </a:pPr>
            <a:r>
              <a:rPr lang="en-US" dirty="0"/>
              <a:t>47% of SMI population use alcohol</a:t>
            </a:r>
          </a:p>
          <a:p>
            <a:pPr marL="857250" lvl="1" indent="-457200">
              <a:buFont typeface="Arial" panose="020B0604020202020204" pitchFamily="34" charset="0"/>
              <a:buChar char="•"/>
            </a:pPr>
            <a:r>
              <a:rPr lang="en-US" dirty="0"/>
              <a:t>44% Cannabis</a:t>
            </a:r>
          </a:p>
          <a:p>
            <a:pPr marL="857250" lvl="1" indent="-457200">
              <a:buFont typeface="Arial" panose="020B0604020202020204" pitchFamily="34" charset="0"/>
              <a:buChar char="•"/>
            </a:pPr>
            <a:r>
              <a:rPr lang="en-US" dirty="0"/>
              <a:t>50 – 80% use tobacco products</a:t>
            </a:r>
          </a:p>
        </p:txBody>
      </p:sp>
      <p:sp>
        <p:nvSpPr>
          <p:cNvPr id="4" name="TextBox 3"/>
          <p:cNvSpPr txBox="1"/>
          <p:nvPr/>
        </p:nvSpPr>
        <p:spPr>
          <a:xfrm>
            <a:off x="1905000" y="5486400"/>
            <a:ext cx="7239000" cy="400110"/>
          </a:xfrm>
          <a:prstGeom prst="rect">
            <a:avLst/>
          </a:prstGeom>
          <a:noFill/>
        </p:spPr>
        <p:txBody>
          <a:bodyPr wrap="square" rtlCol="0">
            <a:spAutoFit/>
          </a:bodyPr>
          <a:lstStyle/>
          <a:p>
            <a:r>
              <a:rPr lang="en-US" sz="1000" dirty="0"/>
              <a:t>Buckley, PF et al: 2009, Padgett, D.K., and E.L. </a:t>
            </a:r>
            <a:r>
              <a:rPr lang="en-US" sz="1000" dirty="0" err="1"/>
              <a:t>Struening</a:t>
            </a:r>
            <a:r>
              <a:rPr lang="en-US" sz="1000" dirty="0"/>
              <a:t> 1992, Carey KB, </a:t>
            </a:r>
            <a:r>
              <a:rPr lang="en-US" sz="1000" dirty="0" err="1"/>
              <a:t>CareyMP</a:t>
            </a:r>
            <a:r>
              <a:rPr lang="en-US" sz="1000" dirty="0"/>
              <a:t>, Simons JS. 2003, Kaylee H, Taylor M: 2010</a:t>
            </a:r>
          </a:p>
        </p:txBody>
      </p:sp>
    </p:spTree>
    <p:extLst>
      <p:ext uri="{BB962C8B-B14F-4D97-AF65-F5344CB8AC3E}">
        <p14:creationId xmlns:p14="http://schemas.microsoft.com/office/powerpoint/2010/main" val="2461644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914400"/>
            <a:ext cx="8458200" cy="762000"/>
          </a:xfrm>
        </p:spPr>
        <p:txBody>
          <a:bodyPr/>
          <a:lstStyle/>
          <a:p>
            <a:r>
              <a:rPr lang="en-US" dirty="0"/>
              <a:t>Comorbid Alcohol Disorders</a:t>
            </a:r>
          </a:p>
        </p:txBody>
      </p:sp>
      <p:graphicFrame>
        <p:nvGraphicFramePr>
          <p:cNvPr id="12" name="Table 11" descr="Chart of comorbid alcohol disorders"/>
          <p:cNvGraphicFramePr>
            <a:graphicFrameLocks noGrp="1"/>
          </p:cNvGraphicFramePr>
          <p:nvPr>
            <p:extLst>
              <p:ext uri="{D42A27DB-BD31-4B8C-83A1-F6EECF244321}">
                <p14:modId xmlns:p14="http://schemas.microsoft.com/office/powerpoint/2010/main" val="2058076393"/>
              </p:ext>
            </p:extLst>
          </p:nvPr>
        </p:nvGraphicFramePr>
        <p:xfrm>
          <a:off x="838200" y="1676401"/>
          <a:ext cx="7620000" cy="3666106"/>
        </p:xfrm>
        <a:graphic>
          <a:graphicData uri="http://schemas.openxmlformats.org/drawingml/2006/table">
            <a:tbl>
              <a:tblPr firstRow="1" bandRow="1">
                <a:tableStyleId>{21E4AEA4-8DFA-4A89-87EB-49C32662AFE0}</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10578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solidFill>
                            <a:schemeClr val="bg1"/>
                          </a:solidFill>
                        </a:rPr>
                        <a:t>Diagnosis</a:t>
                      </a:r>
                    </a:p>
                  </a:txBody>
                  <a:tcPr anchor="ctr"/>
                </a:tc>
                <a:tc>
                  <a:txBody>
                    <a:bodyPr/>
                    <a:lstStyle/>
                    <a:p>
                      <a:pPr algn="ctr"/>
                      <a:r>
                        <a:rPr lang="en-US" sz="2200" dirty="0">
                          <a:solidFill>
                            <a:schemeClr val="bg1"/>
                          </a:solidFill>
                        </a:rPr>
                        <a:t>Lifetime Prevalence of </a:t>
                      </a:r>
                    </a:p>
                    <a:p>
                      <a:pPr algn="ctr"/>
                      <a:r>
                        <a:rPr lang="en-US" sz="2200" dirty="0">
                          <a:solidFill>
                            <a:schemeClr val="bg1"/>
                          </a:solidFill>
                        </a:rPr>
                        <a:t>Alcohol abuse or dependence</a:t>
                      </a:r>
                    </a:p>
                  </a:txBody>
                  <a:tcPr/>
                </a:tc>
                <a:extLst>
                  <a:ext uri="{0D108BD9-81ED-4DB2-BD59-A6C34878D82A}">
                    <a16:rowId xmlns:a16="http://schemas.microsoft.com/office/drawing/2014/main" val="10000"/>
                  </a:ext>
                </a:extLst>
              </a:tr>
              <a:tr h="425302">
                <a:tc>
                  <a:txBody>
                    <a:bodyPr/>
                    <a:lstStyle/>
                    <a:p>
                      <a:r>
                        <a:rPr lang="en-US" sz="2200" dirty="0"/>
                        <a:t>Bipolar I</a:t>
                      </a:r>
                    </a:p>
                  </a:txBody>
                  <a:tcPr/>
                </a:tc>
                <a:tc>
                  <a:txBody>
                    <a:bodyPr/>
                    <a:lstStyle/>
                    <a:p>
                      <a:pPr algn="ctr"/>
                      <a:r>
                        <a:rPr lang="en-US" sz="2200" dirty="0"/>
                        <a:t>46.2%</a:t>
                      </a:r>
                    </a:p>
                  </a:txBody>
                  <a:tcPr/>
                </a:tc>
                <a:extLst>
                  <a:ext uri="{0D108BD9-81ED-4DB2-BD59-A6C34878D82A}">
                    <a16:rowId xmlns:a16="http://schemas.microsoft.com/office/drawing/2014/main" val="10001"/>
                  </a:ext>
                </a:extLst>
              </a:tr>
              <a:tr h="425302">
                <a:tc>
                  <a:txBody>
                    <a:bodyPr/>
                    <a:lstStyle/>
                    <a:p>
                      <a:r>
                        <a:rPr lang="en-US" sz="2200" dirty="0"/>
                        <a:t>Bipolar II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t>39.2%</a:t>
                      </a:r>
                    </a:p>
                  </a:txBody>
                  <a:tcPr/>
                </a:tc>
                <a:extLst>
                  <a:ext uri="{0D108BD9-81ED-4DB2-BD59-A6C34878D82A}">
                    <a16:rowId xmlns:a16="http://schemas.microsoft.com/office/drawing/2014/main" val="10002"/>
                  </a:ext>
                </a:extLst>
              </a:tr>
              <a:tr h="425302">
                <a:tc>
                  <a:txBody>
                    <a:bodyPr/>
                    <a:lstStyle/>
                    <a:p>
                      <a:r>
                        <a:rPr lang="en-US" sz="2200" dirty="0"/>
                        <a:t>Schizophrenia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t>33.7%</a:t>
                      </a:r>
                    </a:p>
                  </a:txBody>
                  <a:tcPr/>
                </a:tc>
                <a:extLst>
                  <a:ext uri="{0D108BD9-81ED-4DB2-BD59-A6C34878D82A}">
                    <a16:rowId xmlns:a16="http://schemas.microsoft.com/office/drawing/2014/main" val="10003"/>
                  </a:ext>
                </a:extLst>
              </a:tr>
              <a:tr h="425302">
                <a:tc>
                  <a:txBody>
                    <a:bodyPr/>
                    <a:lstStyle/>
                    <a:p>
                      <a:r>
                        <a:rPr lang="en-US" sz="2200" dirty="0"/>
                        <a:t>Panic Disorder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t>28.7%</a:t>
                      </a:r>
                    </a:p>
                  </a:txBody>
                  <a:tcPr/>
                </a:tc>
                <a:extLst>
                  <a:ext uri="{0D108BD9-81ED-4DB2-BD59-A6C34878D82A}">
                    <a16:rowId xmlns:a16="http://schemas.microsoft.com/office/drawing/2014/main" val="10004"/>
                  </a:ext>
                </a:extLst>
              </a:tr>
              <a:tr h="425302">
                <a:tc>
                  <a:txBody>
                    <a:bodyPr/>
                    <a:lstStyle/>
                    <a:p>
                      <a:r>
                        <a:rPr lang="en-US" sz="2200" dirty="0"/>
                        <a:t>Unipolar Depression</a:t>
                      </a:r>
                    </a:p>
                  </a:txBody>
                  <a:tcPr/>
                </a:tc>
                <a:tc>
                  <a:txBody>
                    <a:bodyPr/>
                    <a:lstStyle/>
                    <a:p>
                      <a:pPr algn="ctr"/>
                      <a:r>
                        <a:rPr lang="en-US" sz="2200" dirty="0"/>
                        <a:t>16.5%</a:t>
                      </a:r>
                    </a:p>
                  </a:txBody>
                  <a:tcPr/>
                </a:tc>
                <a:extLst>
                  <a:ext uri="{0D108BD9-81ED-4DB2-BD59-A6C34878D82A}">
                    <a16:rowId xmlns:a16="http://schemas.microsoft.com/office/drawing/2014/main" val="10005"/>
                  </a:ext>
                </a:extLst>
              </a:tr>
              <a:tr h="425302">
                <a:tc>
                  <a:txBody>
                    <a:bodyPr/>
                    <a:lstStyle/>
                    <a:p>
                      <a:r>
                        <a:rPr lang="en-US" sz="2200" b="1" dirty="0"/>
                        <a:t>General Population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a:t>13.8%</a:t>
                      </a:r>
                    </a:p>
                  </a:txBody>
                  <a:tcPr/>
                </a:tc>
                <a:extLst>
                  <a:ext uri="{0D108BD9-81ED-4DB2-BD59-A6C34878D82A}">
                    <a16:rowId xmlns:a16="http://schemas.microsoft.com/office/drawing/2014/main" val="10006"/>
                  </a:ext>
                </a:extLst>
              </a:tr>
            </a:tbl>
          </a:graphicData>
        </a:graphic>
      </p:graphicFrame>
      <p:sp>
        <p:nvSpPr>
          <p:cNvPr id="20" name="TextBox 19"/>
          <p:cNvSpPr txBox="1"/>
          <p:nvPr/>
        </p:nvSpPr>
        <p:spPr>
          <a:xfrm>
            <a:off x="6934200" y="5598538"/>
            <a:ext cx="1975221" cy="253916"/>
          </a:xfrm>
          <a:prstGeom prst="rect">
            <a:avLst/>
          </a:prstGeom>
          <a:noFill/>
        </p:spPr>
        <p:txBody>
          <a:bodyPr wrap="none" rtlCol="0">
            <a:spAutoFit/>
          </a:bodyPr>
          <a:lstStyle/>
          <a:p>
            <a:pPr algn="l"/>
            <a:r>
              <a:rPr lang="en-US" sz="1050" dirty="0" err="1"/>
              <a:t>Regier</a:t>
            </a:r>
            <a:r>
              <a:rPr lang="en-US" sz="1050" dirty="0"/>
              <a:t> DA et al. JAMA, 1990</a:t>
            </a:r>
          </a:p>
        </p:txBody>
      </p:sp>
    </p:spTree>
    <p:extLst>
      <p:ext uri="{BB962C8B-B14F-4D97-AF65-F5344CB8AC3E}">
        <p14:creationId xmlns:p14="http://schemas.microsoft.com/office/powerpoint/2010/main" val="26399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Course</a:t>
            </a:r>
          </a:p>
        </p:txBody>
      </p:sp>
      <p:sp>
        <p:nvSpPr>
          <p:cNvPr id="3" name="Content Placeholder 2"/>
          <p:cNvSpPr>
            <a:spLocks noGrp="1"/>
          </p:cNvSpPr>
          <p:nvPr>
            <p:ph idx="1"/>
          </p:nvPr>
        </p:nvSpPr>
        <p:spPr>
          <a:xfrm>
            <a:off x="685800" y="1905000"/>
            <a:ext cx="8001000" cy="3581400"/>
          </a:xfrm>
        </p:spPr>
        <p:txBody>
          <a:bodyPr/>
          <a:lstStyle/>
          <a:p>
            <a:r>
              <a:rPr lang="en-US" dirty="0"/>
              <a:t>These modules are intended for primary care providers (PCPs) working in public mental health settings, a growing trend across the country to deal with the health disparity experienced by people with serious mental illnesses (SMI).</a:t>
            </a:r>
          </a:p>
          <a:p>
            <a:endParaRPr lang="en-US" dirty="0"/>
          </a:p>
          <a:p>
            <a:r>
              <a:rPr lang="en-US" dirty="0"/>
              <a:t>The goal is to help facilitate their work in this environment, which may be unfamiliar to many PCPs, so they can best serve this population of patients.</a:t>
            </a:r>
          </a:p>
        </p:txBody>
      </p:sp>
    </p:spTree>
    <p:extLst>
      <p:ext uri="{BB962C8B-B14F-4D97-AF65-F5344CB8AC3E}">
        <p14:creationId xmlns:p14="http://schemas.microsoft.com/office/powerpoint/2010/main" val="1371527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990600"/>
            <a:ext cx="8001000" cy="838200"/>
          </a:xfrm>
        </p:spPr>
        <p:txBody>
          <a:bodyPr/>
          <a:lstStyle/>
          <a:p>
            <a:pPr eaLnBrk="1" hangingPunct="1"/>
            <a:r>
              <a:rPr lang="en-US" dirty="0"/>
              <a:t>Barriers to Providing Primary Care to Psychiatric Populations</a:t>
            </a:r>
            <a:endParaRPr lang="en-US" b="0" dirty="0"/>
          </a:p>
        </p:txBody>
      </p:sp>
      <p:graphicFrame>
        <p:nvGraphicFramePr>
          <p:cNvPr id="4" name="Content Placeholder 3" descr="Charter of barriers to providing primary care to psychiatric populations3"/>
          <p:cNvGraphicFramePr>
            <a:graphicFrameLocks noGrp="1"/>
          </p:cNvGraphicFramePr>
          <p:nvPr>
            <p:ph idx="1"/>
            <p:extLst>
              <p:ext uri="{D42A27DB-BD31-4B8C-83A1-F6EECF244321}">
                <p14:modId xmlns:p14="http://schemas.microsoft.com/office/powerpoint/2010/main" val="2785555554"/>
              </p:ext>
            </p:extLst>
          </p:nvPr>
        </p:nvGraphicFramePr>
        <p:xfrm>
          <a:off x="609600" y="2133600"/>
          <a:ext cx="822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986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838200"/>
          </a:xfrm>
        </p:spPr>
        <p:txBody>
          <a:bodyPr/>
          <a:lstStyle/>
          <a:p>
            <a:r>
              <a:rPr lang="en-US" dirty="0"/>
              <a:t>Patient Level Factors </a:t>
            </a:r>
          </a:p>
        </p:txBody>
      </p:sp>
      <p:pic>
        <p:nvPicPr>
          <p:cNvPr id="1026" name="Picture 2" descr="Picture of a person with a storm cloud over their hea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6858" y="1611448"/>
            <a:ext cx="1751990" cy="1435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3048000"/>
            <a:ext cx="2319866" cy="707886"/>
          </a:xfrm>
          <a:prstGeom prst="rect">
            <a:avLst/>
          </a:prstGeom>
          <a:noFill/>
        </p:spPr>
        <p:txBody>
          <a:bodyPr wrap="none" rtlCol="0">
            <a:spAutoFit/>
          </a:bodyPr>
          <a:lstStyle/>
          <a:p>
            <a:pPr algn="ctr"/>
            <a:r>
              <a:rPr lang="en-US" sz="2000" dirty="0"/>
              <a:t>Lack of motivation,</a:t>
            </a:r>
          </a:p>
          <a:p>
            <a:pPr algn="ctr"/>
            <a:r>
              <a:rPr lang="en-US" sz="2000" dirty="0"/>
              <a:t>apathy</a:t>
            </a:r>
          </a:p>
        </p:txBody>
      </p:sp>
      <p:pic>
        <p:nvPicPr>
          <p:cNvPr id="1030" name="Picture 6" descr="Picture of a brain with le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640" y="1893752"/>
            <a:ext cx="1447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3048000"/>
            <a:ext cx="1971594" cy="707886"/>
          </a:xfrm>
          <a:prstGeom prst="rect">
            <a:avLst/>
          </a:prstGeom>
          <a:noFill/>
        </p:spPr>
        <p:txBody>
          <a:bodyPr wrap="square" rtlCol="0">
            <a:spAutoFit/>
          </a:bodyPr>
          <a:lstStyle/>
          <a:p>
            <a:pPr algn="ctr"/>
            <a:r>
              <a:rPr lang="en-US" sz="2000" dirty="0"/>
              <a:t>Cognitive impairment</a:t>
            </a:r>
          </a:p>
        </p:txBody>
      </p:sp>
      <p:pic>
        <p:nvPicPr>
          <p:cNvPr id="1032" name="Picture 8" descr="Picture of a confused per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2898">
            <a:off x="5066643" y="1780618"/>
            <a:ext cx="168656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2510" y="3064770"/>
            <a:ext cx="2667000" cy="707886"/>
          </a:xfrm>
          <a:prstGeom prst="rect">
            <a:avLst/>
          </a:prstGeom>
          <a:noFill/>
        </p:spPr>
        <p:txBody>
          <a:bodyPr wrap="square" rtlCol="0">
            <a:spAutoFit/>
          </a:bodyPr>
          <a:lstStyle/>
          <a:p>
            <a:pPr algn="ctr"/>
            <a:r>
              <a:rPr lang="en-US" sz="2000" dirty="0"/>
              <a:t>Lack of perceived need for health care</a:t>
            </a:r>
          </a:p>
        </p:txBody>
      </p:sp>
      <p:pic>
        <p:nvPicPr>
          <p:cNvPr id="17" name="Picture 12" descr="Image of a hat with a dollar bill and change"/>
          <p:cNvPicPr>
            <a:picLocks noChangeAspect="1" noChangeArrowheads="1"/>
          </p:cNvPicPr>
          <p:nvPr/>
        </p:nvPicPr>
        <p:blipFill>
          <a:blip r:embed="rId6" cstate="print"/>
          <a:srcRect/>
          <a:stretch>
            <a:fillRect/>
          </a:stretch>
        </p:blipFill>
        <p:spPr bwMode="auto">
          <a:xfrm>
            <a:off x="7309216" y="1770269"/>
            <a:ext cx="1430583" cy="1313765"/>
          </a:xfrm>
          <a:prstGeom prst="rect">
            <a:avLst/>
          </a:prstGeom>
          <a:noFill/>
        </p:spPr>
      </p:pic>
      <p:sp>
        <p:nvSpPr>
          <p:cNvPr id="15" name="TextBox 14"/>
          <p:cNvSpPr txBox="1"/>
          <p:nvPr/>
        </p:nvSpPr>
        <p:spPr>
          <a:xfrm>
            <a:off x="7530959" y="3064770"/>
            <a:ext cx="1053494" cy="400110"/>
          </a:xfrm>
          <a:prstGeom prst="rect">
            <a:avLst/>
          </a:prstGeom>
          <a:noFill/>
        </p:spPr>
        <p:txBody>
          <a:bodyPr wrap="none" rtlCol="0">
            <a:spAutoFit/>
          </a:bodyPr>
          <a:lstStyle/>
          <a:p>
            <a:r>
              <a:rPr lang="en-US" sz="2000" dirty="0"/>
              <a:t>Poverty</a:t>
            </a:r>
          </a:p>
        </p:txBody>
      </p:sp>
      <p:pic>
        <p:nvPicPr>
          <p:cNvPr id="16" name="Picture 4" descr="Image of a glass of be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81786">
            <a:off x="691078" y="3965133"/>
            <a:ext cx="1528214" cy="13550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2414" y="5169431"/>
            <a:ext cx="1553630" cy="400110"/>
          </a:xfrm>
          <a:prstGeom prst="rect">
            <a:avLst/>
          </a:prstGeom>
          <a:noFill/>
        </p:spPr>
        <p:txBody>
          <a:bodyPr wrap="none" rtlCol="0">
            <a:spAutoFit/>
          </a:bodyPr>
          <a:lstStyle/>
          <a:p>
            <a:r>
              <a:rPr lang="en-US" sz="2000" dirty="0"/>
              <a:t>Comorbidity</a:t>
            </a:r>
          </a:p>
        </p:txBody>
      </p:sp>
      <p:pic>
        <p:nvPicPr>
          <p:cNvPr id="1036" name="Picture 12" descr="Graphic of a person with a fearful look on his fa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7200" y="3897406"/>
            <a:ext cx="1447800" cy="11086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10566" y="5169431"/>
            <a:ext cx="2149948" cy="400110"/>
          </a:xfrm>
          <a:prstGeom prst="rect">
            <a:avLst/>
          </a:prstGeom>
          <a:noFill/>
        </p:spPr>
        <p:txBody>
          <a:bodyPr wrap="none" rtlCol="0">
            <a:spAutoFit/>
          </a:bodyPr>
          <a:lstStyle/>
          <a:p>
            <a:r>
              <a:rPr lang="en-US" sz="2000" dirty="0"/>
              <a:t>Fear and distrust</a:t>
            </a:r>
          </a:p>
        </p:txBody>
      </p:sp>
      <p:pic>
        <p:nvPicPr>
          <p:cNvPr id="1037" name="Picture 13" descr="Image of two people standing apart from each othe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243081" y="4027507"/>
            <a:ext cx="1333684" cy="95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85914" y="5179258"/>
            <a:ext cx="2348947" cy="646331"/>
          </a:xfrm>
          <a:prstGeom prst="rect">
            <a:avLst/>
          </a:prstGeom>
          <a:noFill/>
        </p:spPr>
        <p:txBody>
          <a:bodyPr wrap="square" rtlCol="0">
            <a:spAutoFit/>
          </a:bodyPr>
          <a:lstStyle/>
          <a:p>
            <a:pPr algn="ctr"/>
            <a:r>
              <a:rPr lang="en-US" sz="1800" dirty="0"/>
              <a:t>Poor social,  communication skills</a:t>
            </a:r>
          </a:p>
        </p:txBody>
      </p:sp>
      <p:pic>
        <p:nvPicPr>
          <p:cNvPr id="19" name="Picture 2" descr="Image of a screen that says &quot;Access Denied&quot;"/>
          <p:cNvPicPr>
            <a:picLocks noChangeAspect="1" noChangeArrowheads="1"/>
          </p:cNvPicPr>
          <p:nvPr/>
        </p:nvPicPr>
        <p:blipFill>
          <a:blip r:embed="rId10" cstate="print"/>
          <a:srcRect/>
          <a:stretch>
            <a:fillRect/>
          </a:stretch>
        </p:blipFill>
        <p:spPr bwMode="auto">
          <a:xfrm>
            <a:off x="7309216" y="3939920"/>
            <a:ext cx="1519233" cy="1023654"/>
          </a:xfrm>
          <a:prstGeom prst="rect">
            <a:avLst/>
          </a:prstGeom>
          <a:noFill/>
        </p:spPr>
      </p:pic>
      <p:sp>
        <p:nvSpPr>
          <p:cNvPr id="18" name="TextBox 17"/>
          <p:cNvSpPr txBox="1"/>
          <p:nvPr/>
        </p:nvSpPr>
        <p:spPr>
          <a:xfrm>
            <a:off x="7086600" y="5144869"/>
            <a:ext cx="1965086" cy="646331"/>
          </a:xfrm>
          <a:prstGeom prst="rect">
            <a:avLst/>
          </a:prstGeom>
          <a:noFill/>
        </p:spPr>
        <p:txBody>
          <a:bodyPr wrap="square" rtlCol="0">
            <a:spAutoFit/>
          </a:bodyPr>
          <a:lstStyle/>
          <a:p>
            <a:pPr algn="ctr"/>
            <a:r>
              <a:rPr lang="en-US" sz="1800" dirty="0"/>
              <a:t>Lack of access</a:t>
            </a:r>
          </a:p>
          <a:p>
            <a:pPr algn="ctr"/>
            <a:r>
              <a:rPr lang="en-US" sz="1800" dirty="0"/>
              <a:t>to care</a:t>
            </a:r>
          </a:p>
        </p:txBody>
      </p:sp>
    </p:spTree>
    <p:extLst>
      <p:ext uri="{BB962C8B-B14F-4D97-AF65-F5344CB8AC3E}">
        <p14:creationId xmlns:p14="http://schemas.microsoft.com/office/powerpoint/2010/main" val="482200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70364"/>
            <a:ext cx="8001000" cy="838200"/>
          </a:xfrm>
        </p:spPr>
        <p:txBody>
          <a:bodyPr/>
          <a:lstStyle/>
          <a:p>
            <a:r>
              <a:rPr lang="en-US" dirty="0"/>
              <a:t>Provider Level Factors</a:t>
            </a:r>
          </a:p>
        </p:txBody>
      </p:sp>
      <p:sp>
        <p:nvSpPr>
          <p:cNvPr id="9" name="Oval 8"/>
          <p:cNvSpPr/>
          <p:nvPr/>
        </p:nvSpPr>
        <p:spPr bwMode="auto">
          <a:xfrm>
            <a:off x="5635446" y="950044"/>
            <a:ext cx="2213153" cy="208271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1700" dirty="0"/>
              <a:t>Why bother?</a:t>
            </a:r>
          </a:p>
          <a:p>
            <a:pPr algn="ctr"/>
            <a:r>
              <a:rPr lang="en-US" sz="1700" dirty="0"/>
              <a:t>“Just treat the Schizophrenia and leave the rest.”</a:t>
            </a:r>
            <a:endParaRPr kumimoji="0" lang="en-US" sz="1700" b="0" i="0" u="none" strike="noStrike" cap="none" normalizeH="0" baseline="0" dirty="0">
              <a:ln>
                <a:noFill/>
              </a:ln>
              <a:solidFill>
                <a:srgbClr val="000000"/>
              </a:solidFill>
              <a:effectLst/>
              <a:latin typeface="Arial" charset="0"/>
              <a:ea typeface="ヒラギノ角ゴ Pro W3" charset="0"/>
              <a:cs typeface="ヒラギノ角ゴ Pro W3" charset="0"/>
            </a:endParaRPr>
          </a:p>
        </p:txBody>
      </p:sp>
      <p:pic>
        <p:nvPicPr>
          <p:cNvPr id="2051" name="Picture 3" descr="Image of a confused person with a question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9054">
            <a:off x="1091212" y="1740864"/>
            <a:ext cx="1470142" cy="1737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3559015"/>
            <a:ext cx="2514600" cy="923330"/>
          </a:xfrm>
          <a:prstGeom prst="rect">
            <a:avLst/>
          </a:prstGeom>
          <a:noFill/>
        </p:spPr>
        <p:txBody>
          <a:bodyPr wrap="square" rtlCol="0">
            <a:spAutoFit/>
          </a:bodyPr>
          <a:lstStyle/>
          <a:p>
            <a:r>
              <a:rPr lang="en-US" sz="1800" dirty="0"/>
              <a:t>Lack of Knowledge about specific disorders</a:t>
            </a:r>
          </a:p>
        </p:txBody>
      </p:sp>
      <p:pic>
        <p:nvPicPr>
          <p:cNvPr id="2052" name="Picture 4" descr="Image of a blindfolded person throwing a da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03576" y="1916589"/>
            <a:ext cx="1848002" cy="11055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36912" y="3048000"/>
            <a:ext cx="2886392" cy="923330"/>
          </a:xfrm>
          <a:prstGeom prst="rect">
            <a:avLst/>
          </a:prstGeom>
          <a:noFill/>
        </p:spPr>
        <p:txBody>
          <a:bodyPr wrap="square" rtlCol="0">
            <a:spAutoFit/>
          </a:bodyPr>
          <a:lstStyle/>
          <a:p>
            <a:r>
              <a:rPr lang="en-US" sz="1800" dirty="0"/>
              <a:t>Attribute physical </a:t>
            </a:r>
            <a:r>
              <a:rPr lang="en-US" sz="1800" dirty="0" err="1"/>
              <a:t>sx</a:t>
            </a:r>
            <a:r>
              <a:rPr lang="en-US" sz="1800" dirty="0"/>
              <a:t> to mental illness and miss the problems</a:t>
            </a:r>
          </a:p>
        </p:txBody>
      </p:sp>
      <p:pic>
        <p:nvPicPr>
          <p:cNvPr id="13" name="Picture 12" descr="Image of a person with a fearful look on his 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344" y="4003576"/>
            <a:ext cx="1447800" cy="110868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07053" y="5172438"/>
            <a:ext cx="1954381" cy="369332"/>
          </a:xfrm>
          <a:prstGeom prst="rect">
            <a:avLst/>
          </a:prstGeom>
          <a:noFill/>
        </p:spPr>
        <p:txBody>
          <a:bodyPr wrap="none" rtlCol="0">
            <a:spAutoFit/>
          </a:bodyPr>
          <a:lstStyle/>
          <a:p>
            <a:r>
              <a:rPr lang="en-US" sz="1800" dirty="0"/>
              <a:t>Fear and Distrust</a:t>
            </a:r>
          </a:p>
        </p:txBody>
      </p:sp>
      <p:pic>
        <p:nvPicPr>
          <p:cNvPr id="2054" name="Picture 6" descr="Image of a person rubbing their temp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7731">
            <a:off x="5220792" y="3758731"/>
            <a:ext cx="1805026" cy="15983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424010" y="5341030"/>
            <a:ext cx="1287532" cy="369332"/>
          </a:xfrm>
          <a:prstGeom prst="rect">
            <a:avLst/>
          </a:prstGeom>
          <a:noFill/>
        </p:spPr>
        <p:txBody>
          <a:bodyPr wrap="none" rtlCol="0">
            <a:spAutoFit/>
          </a:bodyPr>
          <a:lstStyle/>
          <a:p>
            <a:r>
              <a:rPr lang="en-US" sz="1800" dirty="0"/>
              <a:t>Discomfort</a:t>
            </a:r>
          </a:p>
        </p:txBody>
      </p:sp>
      <p:pic>
        <p:nvPicPr>
          <p:cNvPr id="14338" name="Picture 2" descr="Image of money and a stopwat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3297330"/>
            <a:ext cx="1651000" cy="1177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15200" y="4500416"/>
            <a:ext cx="1676400" cy="1200329"/>
          </a:xfrm>
          <a:prstGeom prst="rect">
            <a:avLst/>
          </a:prstGeom>
          <a:noFill/>
        </p:spPr>
        <p:txBody>
          <a:bodyPr wrap="square" rtlCol="0">
            <a:spAutoFit/>
          </a:bodyPr>
          <a:lstStyle/>
          <a:p>
            <a:r>
              <a:rPr lang="en-US" sz="1800" dirty="0"/>
              <a:t>Take too long, high no-show, impacts bottom line</a:t>
            </a:r>
          </a:p>
        </p:txBody>
      </p:sp>
      <p:sp>
        <p:nvSpPr>
          <p:cNvPr id="3" name="TextBox 2"/>
          <p:cNvSpPr txBox="1"/>
          <p:nvPr/>
        </p:nvSpPr>
        <p:spPr>
          <a:xfrm>
            <a:off x="499537" y="5592972"/>
            <a:ext cx="5225392" cy="307777"/>
          </a:xfrm>
          <a:prstGeom prst="rect">
            <a:avLst/>
          </a:prstGeom>
          <a:noFill/>
        </p:spPr>
        <p:txBody>
          <a:bodyPr wrap="square" rtlCol="0">
            <a:spAutoFit/>
          </a:bodyPr>
          <a:lstStyle/>
          <a:p>
            <a:r>
              <a:rPr lang="en-US" sz="1400" i="1" dirty="0"/>
              <a:t>Lester HE. BMJ, doi.1136/bmj.38440.418426.8F 2005</a:t>
            </a:r>
          </a:p>
        </p:txBody>
      </p:sp>
    </p:spTree>
    <p:extLst>
      <p:ext uri="{BB962C8B-B14F-4D97-AF65-F5344CB8AC3E}">
        <p14:creationId xmlns:p14="http://schemas.microsoft.com/office/powerpoint/2010/main" val="628081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title"/>
          </p:nvPr>
        </p:nvSpPr>
        <p:spPr bwMode="auto">
          <a:xfrm>
            <a:off x="609600" y="816960"/>
            <a:ext cx="8305800" cy="55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eaLnBrk="0" hangingPunct="0">
              <a:spcBef>
                <a:spcPct val="50000"/>
              </a:spcBef>
            </a:pPr>
            <a:r>
              <a:rPr lang="en-US" sz="3000" b="1" dirty="0">
                <a:latin typeface="Arial" charset="0"/>
              </a:rPr>
              <a:t>Cost of Health Complexity </a:t>
            </a:r>
          </a:p>
        </p:txBody>
      </p:sp>
      <p:grpSp>
        <p:nvGrpSpPr>
          <p:cNvPr id="7" name="Group 4" descr="Cost of health complexity chart"/>
          <p:cNvGrpSpPr>
            <a:grpSpLocks/>
          </p:cNvGrpSpPr>
          <p:nvPr/>
        </p:nvGrpSpPr>
        <p:grpSpPr bwMode="auto">
          <a:xfrm>
            <a:off x="762000" y="1143000"/>
            <a:ext cx="7702550" cy="4546601"/>
            <a:chOff x="701" y="913"/>
            <a:chExt cx="4852" cy="2864"/>
          </a:xfrm>
        </p:grpSpPr>
        <p:sp>
          <p:nvSpPr>
            <p:cNvPr id="8" name="Rectangle 5"/>
            <p:cNvSpPr>
              <a:spLocks noChangeArrowheads="1"/>
            </p:cNvSpPr>
            <p:nvPr/>
          </p:nvSpPr>
          <p:spPr bwMode="auto">
            <a:xfrm>
              <a:off x="3282" y="1153"/>
              <a:ext cx="347" cy="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7788" tIns="39688" rIns="77788" bIns="39688">
              <a:spAutoFit/>
            </a:bodyPr>
            <a:lstStyle/>
            <a:p>
              <a:pPr algn="r" defTabSz="661988" fontAlgn="auto">
                <a:spcBef>
                  <a:spcPct val="50000"/>
                </a:spcBef>
                <a:spcAft>
                  <a:spcPts val="0"/>
                </a:spcAft>
              </a:pPr>
              <a:r>
                <a:rPr lang="en-US" sz="900" dirty="0">
                  <a:solidFill>
                    <a:srgbClr val="808080"/>
                  </a:solidFill>
                  <a:latin typeface="Arial" charset="0"/>
                  <a:ea typeface="ヒラギノ角ゴ Pro W3"/>
                </a:rPr>
                <a:t>100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90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80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70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60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50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40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30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20</a:t>
              </a:r>
            </a:p>
            <a:p>
              <a:pPr algn="r" defTabSz="661988" fontAlgn="auto">
                <a:spcBef>
                  <a:spcPct val="50000"/>
                </a:spcBef>
                <a:spcAft>
                  <a:spcPts val="0"/>
                </a:spcAft>
              </a:pPr>
              <a:endParaRPr lang="en-US" sz="900" dirty="0">
                <a:solidFill>
                  <a:srgbClr val="808080"/>
                </a:solidFill>
                <a:latin typeface="Arial" charset="0"/>
                <a:ea typeface="ヒラギノ角ゴ Pro W3"/>
              </a:endParaRPr>
            </a:p>
            <a:p>
              <a:pPr algn="r" defTabSz="661988" fontAlgn="auto">
                <a:spcBef>
                  <a:spcPct val="50000"/>
                </a:spcBef>
                <a:spcAft>
                  <a:spcPts val="0"/>
                </a:spcAft>
              </a:pPr>
              <a:r>
                <a:rPr lang="en-US" sz="900" dirty="0">
                  <a:solidFill>
                    <a:srgbClr val="808080"/>
                  </a:solidFill>
                  <a:latin typeface="Arial" charset="0"/>
                  <a:ea typeface="ヒラギノ角ゴ Pro W3"/>
                </a:rPr>
                <a:t>10</a:t>
              </a:r>
            </a:p>
            <a:p>
              <a:pPr algn="r" defTabSz="661988" fontAlgn="auto">
                <a:spcBef>
                  <a:spcPct val="50000"/>
                </a:spcBef>
                <a:spcAft>
                  <a:spcPts val="0"/>
                </a:spcAft>
              </a:pPr>
              <a:endParaRPr lang="en-US" sz="900" dirty="0">
                <a:solidFill>
                  <a:srgbClr val="808080"/>
                </a:solidFill>
                <a:latin typeface="Arial" charset="0"/>
                <a:ea typeface="ヒラギノ角ゴ Pro W3"/>
              </a:endParaRPr>
            </a:p>
          </p:txBody>
        </p:sp>
        <p:sp>
          <p:nvSpPr>
            <p:cNvPr id="9" name="Rectangle 6"/>
            <p:cNvSpPr>
              <a:spLocks noChangeArrowheads="1"/>
            </p:cNvSpPr>
            <p:nvPr/>
          </p:nvSpPr>
          <p:spPr bwMode="auto">
            <a:xfrm>
              <a:off x="3437" y="1026"/>
              <a:ext cx="85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fontAlgn="auto">
                <a:spcBef>
                  <a:spcPts val="0"/>
                </a:spcBef>
                <a:spcAft>
                  <a:spcPts val="0"/>
                </a:spcAft>
              </a:pPr>
              <a:r>
                <a:rPr lang="en-US" sz="1200" b="1" dirty="0">
                  <a:solidFill>
                    <a:srgbClr val="000000"/>
                  </a:solidFill>
                  <a:latin typeface="Arial" charset="0"/>
                  <a:ea typeface="ヒラギノ角ゴ Pro W3"/>
                </a:rPr>
                <a:t>% of Patients</a:t>
              </a:r>
            </a:p>
          </p:txBody>
        </p:sp>
        <p:sp>
          <p:nvSpPr>
            <p:cNvPr id="11" name="Rectangle 8"/>
            <p:cNvSpPr>
              <a:spLocks noChangeArrowheads="1"/>
            </p:cNvSpPr>
            <p:nvPr/>
          </p:nvSpPr>
          <p:spPr bwMode="auto">
            <a:xfrm>
              <a:off x="4836" y="913"/>
              <a:ext cx="717"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fontAlgn="auto">
                <a:spcBef>
                  <a:spcPts val="0"/>
                </a:spcBef>
                <a:spcAft>
                  <a:spcPts val="0"/>
                </a:spcAft>
              </a:pPr>
              <a:endParaRPr lang="en-US" sz="1200" b="1" u="sng" dirty="0">
                <a:solidFill>
                  <a:srgbClr val="FF3300"/>
                </a:solidFill>
                <a:latin typeface="Arial" charset="0"/>
                <a:ea typeface="ヒラギノ角ゴ Pro W3"/>
              </a:endParaRPr>
            </a:p>
          </p:txBody>
        </p:sp>
        <p:sp>
          <p:nvSpPr>
            <p:cNvPr id="12" name="Rectangle 9"/>
            <p:cNvSpPr>
              <a:spLocks noChangeArrowheads="1"/>
            </p:cNvSpPr>
            <p:nvPr/>
          </p:nvSpPr>
          <p:spPr bwMode="auto">
            <a:xfrm>
              <a:off x="701" y="1057"/>
              <a:ext cx="154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nchor="t">
              <a:spAutoFit/>
            </a:bodyPr>
            <a:lstStyle/>
            <a:p>
              <a:pPr fontAlgn="auto">
                <a:spcBef>
                  <a:spcPts val="0"/>
                </a:spcBef>
                <a:spcAft>
                  <a:spcPts val="0"/>
                </a:spcAft>
              </a:pPr>
              <a:r>
                <a:rPr lang="en-US" sz="1400" b="1" dirty="0">
                  <a:solidFill>
                    <a:srgbClr val="000000"/>
                  </a:solidFill>
                  <a:latin typeface="Arial" charset="0"/>
                  <a:ea typeface="ヒラギノ角ゴ Pro W3"/>
                </a:rPr>
                <a:t>Patient Type</a:t>
              </a:r>
            </a:p>
          </p:txBody>
        </p:sp>
        <p:sp>
          <p:nvSpPr>
            <p:cNvPr id="37" name="Rectangle 6"/>
            <p:cNvSpPr>
              <a:spLocks noChangeArrowheads="1"/>
            </p:cNvSpPr>
            <p:nvPr/>
          </p:nvSpPr>
          <p:spPr bwMode="auto">
            <a:xfrm>
              <a:off x="4360" y="1009"/>
              <a:ext cx="853"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fontAlgn="auto">
                <a:spcBef>
                  <a:spcPts val="0"/>
                </a:spcBef>
                <a:spcAft>
                  <a:spcPts val="0"/>
                </a:spcAft>
              </a:pPr>
              <a:r>
                <a:rPr lang="en-US" sz="1200" b="1" dirty="0">
                  <a:solidFill>
                    <a:srgbClr val="000000"/>
                  </a:solidFill>
                  <a:latin typeface="Arial" charset="0"/>
                  <a:ea typeface="ヒラギノ角ゴ Pro W3"/>
                </a:rPr>
                <a:t> % of Costs</a:t>
              </a:r>
            </a:p>
          </p:txBody>
        </p:sp>
      </p:grpSp>
      <p:sp>
        <p:nvSpPr>
          <p:cNvPr id="38" name="Rectangle 13" descr="Rectangle behind Acute Illness"/>
          <p:cNvSpPr>
            <a:spLocks noChangeArrowheads="1"/>
          </p:cNvSpPr>
          <p:nvPr/>
        </p:nvSpPr>
        <p:spPr bwMode="auto">
          <a:xfrm>
            <a:off x="838200" y="1752600"/>
            <a:ext cx="3429000" cy="838200"/>
          </a:xfrm>
          <a:prstGeom prst="rect">
            <a:avLst/>
          </a:prstGeom>
          <a:solidFill>
            <a:srgbClr val="D6A449"/>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14" name="Rectangle 12"/>
          <p:cNvSpPr>
            <a:spLocks noChangeArrowheads="1"/>
          </p:cNvSpPr>
          <p:nvPr/>
        </p:nvSpPr>
        <p:spPr bwMode="auto">
          <a:xfrm>
            <a:off x="838200" y="1769816"/>
            <a:ext cx="3429000" cy="782395"/>
          </a:xfrm>
          <a:prstGeom prst="rect">
            <a:avLst/>
          </a:prstGeom>
          <a:noFill/>
          <a:ln w="12700">
            <a:noFill/>
            <a:miter lim="800000"/>
            <a:headEnd/>
            <a:tailEnd/>
          </a:ln>
          <a:effectLst/>
          <a:extLst/>
        </p:spPr>
        <p:txBody>
          <a:bodyPr wrap="square" lIns="92075" tIns="46038" rIns="92075" bIns="46038">
            <a:spAutoFit/>
          </a:bodyPr>
          <a:lstStyle/>
          <a:p>
            <a:pPr marL="228600" indent="-228600" algn="ctr" fontAlgn="auto">
              <a:spcBef>
                <a:spcPts val="0"/>
              </a:spcBef>
              <a:spcAft>
                <a:spcPts val="0"/>
              </a:spcAft>
            </a:pPr>
            <a:r>
              <a:rPr lang="en-US" sz="1400" b="1" dirty="0">
                <a:solidFill>
                  <a:srgbClr val="FFFFFF"/>
                </a:solidFill>
                <a:latin typeface="Arial" charset="0"/>
                <a:ea typeface="ヒラギノ角ゴ Pro W3"/>
              </a:rPr>
              <a:t>Acute Illness</a:t>
            </a:r>
          </a:p>
          <a:p>
            <a:pPr marL="227013" indent="-227013" fontAlgn="auto">
              <a:lnSpc>
                <a:spcPct val="120000"/>
              </a:lnSpc>
              <a:spcBef>
                <a:spcPts val="0"/>
              </a:spcBef>
              <a:spcAft>
                <a:spcPts val="0"/>
              </a:spcAft>
              <a:buFont typeface="Arial"/>
              <a:buChar char="•"/>
            </a:pPr>
            <a:r>
              <a:rPr lang="en-US" sz="1400" dirty="0">
                <a:solidFill>
                  <a:srgbClr val="000000"/>
                </a:solidFill>
                <a:latin typeface="Arial" charset="0"/>
                <a:ea typeface="ヒラギノ角ゴ Pro W3"/>
              </a:rPr>
              <a:t>Self-resolving illness</a:t>
            </a:r>
          </a:p>
          <a:p>
            <a:pPr marL="227013" indent="-227013" fontAlgn="auto">
              <a:spcBef>
                <a:spcPts val="0"/>
              </a:spcBef>
              <a:spcAft>
                <a:spcPts val="0"/>
              </a:spcAft>
              <a:buFont typeface="Arial"/>
              <a:buChar char="•"/>
            </a:pPr>
            <a:r>
              <a:rPr lang="en-US" sz="1400" dirty="0">
                <a:solidFill>
                  <a:srgbClr val="000000"/>
                </a:solidFill>
                <a:latin typeface="Arial" charset="0"/>
                <a:ea typeface="ヒラギノ角ゴ Pro W3"/>
              </a:rPr>
              <a:t>Low grade acute illness</a:t>
            </a:r>
            <a:endParaRPr lang="en-US" sz="1400" b="1" dirty="0">
              <a:solidFill>
                <a:srgbClr val="000000"/>
              </a:solidFill>
              <a:latin typeface="Arial" charset="0"/>
              <a:ea typeface="ヒラギノ角ゴ Pro W3"/>
            </a:endParaRPr>
          </a:p>
        </p:txBody>
      </p:sp>
      <p:sp>
        <p:nvSpPr>
          <p:cNvPr id="13" name="Line 11" descr="Arrow from Acute illness to percentage of patients"/>
          <p:cNvSpPr>
            <a:spLocks noChangeShapeType="1"/>
          </p:cNvSpPr>
          <p:nvPr/>
        </p:nvSpPr>
        <p:spPr bwMode="auto">
          <a:xfrm>
            <a:off x="4070350" y="2133600"/>
            <a:ext cx="1111250" cy="0"/>
          </a:xfrm>
          <a:prstGeom prst="line">
            <a:avLst/>
          </a:prstGeom>
          <a:noFill/>
          <a:ln w="38100">
            <a:solidFill>
              <a:srgbClr val="D6A449"/>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39" name="Rectangle 13" descr="Rectangle behind serious chronic illness"/>
          <p:cNvSpPr>
            <a:spLocks noChangeArrowheads="1"/>
          </p:cNvSpPr>
          <p:nvPr/>
        </p:nvSpPr>
        <p:spPr bwMode="auto">
          <a:xfrm>
            <a:off x="838200" y="2514600"/>
            <a:ext cx="3429000" cy="914399"/>
          </a:xfrm>
          <a:prstGeom prst="rect">
            <a:avLst/>
          </a:prstGeom>
          <a:solidFill>
            <a:srgbClr val="BD431A"/>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19" name="Rectangle 18"/>
          <p:cNvSpPr>
            <a:spLocks noChangeArrowheads="1"/>
          </p:cNvSpPr>
          <p:nvPr/>
        </p:nvSpPr>
        <p:spPr bwMode="auto">
          <a:xfrm>
            <a:off x="838200" y="2628411"/>
            <a:ext cx="3429000" cy="782395"/>
          </a:xfrm>
          <a:prstGeom prst="rect">
            <a:avLst/>
          </a:prstGeom>
          <a:noFill/>
          <a:ln w="12700">
            <a:noFill/>
            <a:miter lim="800000"/>
            <a:headEnd/>
            <a:tailEnd/>
          </a:ln>
          <a:effectLst/>
          <a:extLst/>
        </p:spPr>
        <p:txBody>
          <a:bodyPr wrap="square" lIns="92075" tIns="46038" rIns="92075" bIns="46038">
            <a:spAutoFit/>
          </a:bodyPr>
          <a:lstStyle/>
          <a:p>
            <a:pPr marL="228600" indent="-228600" algn="ctr" fontAlgn="auto">
              <a:spcBef>
                <a:spcPts val="0"/>
              </a:spcBef>
              <a:spcAft>
                <a:spcPts val="0"/>
              </a:spcAft>
            </a:pPr>
            <a:r>
              <a:rPr lang="en-US" sz="1400" b="1" dirty="0">
                <a:solidFill>
                  <a:srgbClr val="FFFFFF"/>
                </a:solidFill>
                <a:latin typeface="Arial" charset="0"/>
                <a:ea typeface="ヒラギノ角ゴ Pro W3"/>
              </a:rPr>
              <a:t>Serious Chronic Illness</a:t>
            </a:r>
          </a:p>
          <a:p>
            <a:pPr marL="227013" indent="-227013" fontAlgn="auto">
              <a:lnSpc>
                <a:spcPct val="120000"/>
              </a:lnSpc>
              <a:spcBef>
                <a:spcPts val="0"/>
              </a:spcBef>
              <a:spcAft>
                <a:spcPts val="0"/>
              </a:spcAft>
              <a:buFont typeface="Arial"/>
              <a:buChar char="•"/>
            </a:pPr>
            <a:r>
              <a:rPr lang="en-US" sz="1400" dirty="0">
                <a:solidFill>
                  <a:srgbClr val="FFFFFF"/>
                </a:solidFill>
                <a:latin typeface="Arial" charset="0"/>
                <a:ea typeface="ヒラギノ角ゴ Pro W3"/>
              </a:rPr>
              <a:t>Chronic diseases</a:t>
            </a:r>
          </a:p>
          <a:p>
            <a:pPr marL="227013" indent="-227013" fontAlgn="auto">
              <a:spcBef>
                <a:spcPts val="0"/>
              </a:spcBef>
              <a:spcAft>
                <a:spcPts val="0"/>
              </a:spcAft>
              <a:buFont typeface="Arial"/>
              <a:buChar char="•"/>
            </a:pPr>
            <a:r>
              <a:rPr lang="en-US" sz="1400" dirty="0">
                <a:solidFill>
                  <a:srgbClr val="FFFFFF"/>
                </a:solidFill>
                <a:latin typeface="Arial" charset="0"/>
                <a:ea typeface="ヒラギノ角ゴ Pro W3"/>
              </a:rPr>
              <a:t>Moderate to severe acute illness</a:t>
            </a:r>
            <a:endParaRPr lang="en-US" sz="1400" b="1" dirty="0">
              <a:solidFill>
                <a:srgbClr val="FFFFFF"/>
              </a:solidFill>
              <a:latin typeface="Arial" charset="0"/>
              <a:ea typeface="ヒラギノ角ゴ Pro W3"/>
            </a:endParaRPr>
          </a:p>
        </p:txBody>
      </p:sp>
      <p:sp>
        <p:nvSpPr>
          <p:cNvPr id="18" name="Freeform 17" descr="Arrow from serious chronic diseases to percentage of patients (about 9%)"/>
          <p:cNvSpPr>
            <a:spLocks/>
          </p:cNvSpPr>
          <p:nvPr/>
        </p:nvSpPr>
        <p:spPr bwMode="auto">
          <a:xfrm>
            <a:off x="3917950" y="2971800"/>
            <a:ext cx="1416050" cy="2514600"/>
          </a:xfrm>
          <a:custGeom>
            <a:avLst/>
            <a:gdLst>
              <a:gd name="T0" fmla="*/ 0 w 542"/>
              <a:gd name="T1" fmla="*/ 0 h 1857"/>
              <a:gd name="T2" fmla="*/ 331 w 542"/>
              <a:gd name="T3" fmla="*/ 0 h 1857"/>
              <a:gd name="T4" fmla="*/ 331 w 542"/>
              <a:gd name="T5" fmla="*/ 1857 h 1857"/>
              <a:gd name="T6" fmla="*/ 542 w 542"/>
              <a:gd name="T7" fmla="*/ 1856 h 1857"/>
            </a:gdLst>
            <a:ahLst/>
            <a:cxnLst>
              <a:cxn ang="0">
                <a:pos x="T0" y="T1"/>
              </a:cxn>
              <a:cxn ang="0">
                <a:pos x="T2" y="T3"/>
              </a:cxn>
              <a:cxn ang="0">
                <a:pos x="T4" y="T5"/>
              </a:cxn>
              <a:cxn ang="0">
                <a:pos x="T6" y="T7"/>
              </a:cxn>
            </a:cxnLst>
            <a:rect l="0" t="0" r="r" b="b"/>
            <a:pathLst>
              <a:path w="542" h="1857">
                <a:moveTo>
                  <a:pt x="0" y="0"/>
                </a:moveTo>
                <a:lnTo>
                  <a:pt x="331" y="0"/>
                </a:lnTo>
                <a:lnTo>
                  <a:pt x="331" y="1857"/>
                </a:lnTo>
                <a:lnTo>
                  <a:pt x="542" y="1856"/>
                </a:lnTo>
              </a:path>
            </a:pathLst>
          </a:custGeom>
          <a:noFill/>
          <a:ln w="38100" cap="rnd" cmpd="sng">
            <a:solidFill>
              <a:srgbClr val="BD431A"/>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40" name="Rectangle 13" descr="Rectangle behind Health Complexity"/>
          <p:cNvSpPr>
            <a:spLocks noChangeArrowheads="1"/>
          </p:cNvSpPr>
          <p:nvPr/>
        </p:nvSpPr>
        <p:spPr bwMode="auto">
          <a:xfrm>
            <a:off x="838200" y="3429000"/>
            <a:ext cx="3429000" cy="2286000"/>
          </a:xfrm>
          <a:prstGeom prst="rect">
            <a:avLst/>
          </a:prstGeom>
          <a:solidFill>
            <a:srgbClr val="225A80"/>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26" name="Rectangle 28"/>
          <p:cNvSpPr>
            <a:spLocks noChangeArrowheads="1"/>
          </p:cNvSpPr>
          <p:nvPr/>
        </p:nvSpPr>
        <p:spPr bwMode="auto">
          <a:xfrm>
            <a:off x="838200" y="3505200"/>
            <a:ext cx="3429000" cy="2031967"/>
          </a:xfrm>
          <a:prstGeom prst="rect">
            <a:avLst/>
          </a:prstGeom>
          <a:noFill/>
          <a:ln w="12700">
            <a:noFill/>
            <a:miter lim="800000"/>
            <a:headEnd/>
            <a:tailEnd/>
          </a:ln>
          <a:effectLst/>
          <a:extLst/>
        </p:spPr>
        <p:txBody>
          <a:bodyPr wrap="square" lIns="92075" tIns="46038" rIns="92075" bIns="46038">
            <a:spAutoFit/>
          </a:bodyPr>
          <a:lstStyle/>
          <a:p>
            <a:pPr marL="228600" indent="-228600" algn="ctr" fontAlgn="auto">
              <a:spcBef>
                <a:spcPts val="0"/>
              </a:spcBef>
              <a:spcAft>
                <a:spcPct val="30000"/>
              </a:spcAft>
              <a:buFont typeface="Monotype Sorts" charset="0"/>
              <a:buNone/>
            </a:pPr>
            <a:r>
              <a:rPr lang="en-US" sz="1400" b="1" dirty="0">
                <a:solidFill>
                  <a:srgbClr val="FFFFFF"/>
                </a:solidFill>
                <a:latin typeface="Arial" charset="0"/>
                <a:ea typeface="ヒラギノ角ゴ Pro W3"/>
              </a:rPr>
              <a:t>Health Complexity</a:t>
            </a:r>
            <a:endParaRPr lang="en-US" sz="1400" b="1" u="sng" dirty="0">
              <a:solidFill>
                <a:srgbClr val="FFFFFF"/>
              </a:solidFill>
              <a:latin typeface="Arial" charset="0"/>
              <a:ea typeface="ヒラギノ角ゴ Pro W3"/>
            </a:endParaRPr>
          </a:p>
          <a:p>
            <a:pPr marL="227013" indent="-227013" fontAlgn="auto">
              <a:lnSpc>
                <a:spcPct val="120000"/>
              </a:lnSpc>
              <a:spcBef>
                <a:spcPts val="0"/>
              </a:spcBef>
              <a:spcAft>
                <a:spcPct val="30000"/>
              </a:spcAft>
              <a:buFont typeface="Arial"/>
              <a:buChar char="•"/>
            </a:pPr>
            <a:r>
              <a:rPr lang="en-US" sz="1400" dirty="0">
                <a:solidFill>
                  <a:srgbClr val="FFFFFF"/>
                </a:solidFill>
                <a:latin typeface="Arial" charset="0"/>
                <a:ea typeface="ヒラギノ角ゴ Pro W3"/>
              </a:rPr>
              <a:t>Multiple diagnoses</a:t>
            </a:r>
          </a:p>
          <a:p>
            <a:pPr marL="227013" indent="-227013" fontAlgn="auto">
              <a:spcBef>
                <a:spcPts val="0"/>
              </a:spcBef>
              <a:spcAft>
                <a:spcPct val="30000"/>
              </a:spcAft>
              <a:buFont typeface="Arial"/>
              <a:buChar char="•"/>
            </a:pPr>
            <a:r>
              <a:rPr lang="en-US" sz="1400" dirty="0">
                <a:solidFill>
                  <a:srgbClr val="FFFFFF"/>
                </a:solidFill>
                <a:latin typeface="Arial" charset="0"/>
                <a:ea typeface="ヒラギノ角ゴ Pro W3"/>
              </a:rPr>
              <a:t>Physical &amp; mental health co-morbidity</a:t>
            </a:r>
          </a:p>
          <a:p>
            <a:pPr marL="227013" indent="-227013" fontAlgn="auto">
              <a:spcBef>
                <a:spcPts val="0"/>
              </a:spcBef>
              <a:spcAft>
                <a:spcPct val="30000"/>
              </a:spcAft>
              <a:buFont typeface="Arial"/>
              <a:buChar char="•"/>
            </a:pPr>
            <a:r>
              <a:rPr lang="en-US" sz="1400" dirty="0">
                <a:solidFill>
                  <a:srgbClr val="FFFFFF"/>
                </a:solidFill>
                <a:latin typeface="Arial" charset="0"/>
                <a:ea typeface="ヒラギノ角ゴ Pro W3"/>
              </a:rPr>
              <a:t>High health service use</a:t>
            </a:r>
          </a:p>
          <a:p>
            <a:pPr marL="227013" indent="-227013" fontAlgn="auto">
              <a:spcBef>
                <a:spcPts val="0"/>
              </a:spcBef>
              <a:spcAft>
                <a:spcPct val="30000"/>
              </a:spcAft>
              <a:buFont typeface="Arial"/>
              <a:buChar char="•"/>
            </a:pPr>
            <a:r>
              <a:rPr lang="en-US" sz="1400" dirty="0">
                <a:solidFill>
                  <a:srgbClr val="FFFFFF"/>
                </a:solidFill>
                <a:latin typeface="Arial" charset="0"/>
                <a:ea typeface="ヒラギノ角ゴ Pro W3"/>
              </a:rPr>
              <a:t>Impairment and disability</a:t>
            </a:r>
          </a:p>
          <a:p>
            <a:pPr marL="227013" indent="-227013" fontAlgn="auto">
              <a:spcBef>
                <a:spcPts val="0"/>
              </a:spcBef>
              <a:spcAft>
                <a:spcPct val="30000"/>
              </a:spcAft>
              <a:buFont typeface="Arial"/>
              <a:buChar char="•"/>
            </a:pPr>
            <a:r>
              <a:rPr lang="en-US" sz="1400" dirty="0">
                <a:solidFill>
                  <a:srgbClr val="FFFFFF"/>
                </a:solidFill>
                <a:latin typeface="Arial" charset="0"/>
                <a:ea typeface="ヒラギノ角ゴ Pro W3"/>
              </a:rPr>
              <a:t>Personal, social, financial upheaval</a:t>
            </a:r>
          </a:p>
          <a:p>
            <a:pPr marL="227013" indent="-227013" fontAlgn="auto">
              <a:spcBef>
                <a:spcPts val="0"/>
              </a:spcBef>
              <a:spcAft>
                <a:spcPct val="30000"/>
              </a:spcAft>
              <a:buFont typeface="Arial"/>
              <a:buChar char="•"/>
            </a:pPr>
            <a:r>
              <a:rPr lang="en-US" sz="1400" dirty="0">
                <a:solidFill>
                  <a:srgbClr val="FFFFFF"/>
                </a:solidFill>
                <a:latin typeface="Arial" charset="0"/>
                <a:ea typeface="ヒラギノ角ゴ Pro W3"/>
              </a:rPr>
              <a:t>Health system issues</a:t>
            </a:r>
          </a:p>
        </p:txBody>
      </p:sp>
      <p:sp>
        <p:nvSpPr>
          <p:cNvPr id="27" name="Line 29" descr="Arrow from health complexity to percentage of patients"/>
          <p:cNvSpPr>
            <a:spLocks noChangeShapeType="1"/>
          </p:cNvSpPr>
          <p:nvPr/>
        </p:nvSpPr>
        <p:spPr bwMode="auto">
          <a:xfrm>
            <a:off x="4222750" y="5638800"/>
            <a:ext cx="1111250" cy="0"/>
          </a:xfrm>
          <a:prstGeom prst="line">
            <a:avLst/>
          </a:prstGeom>
          <a:noFill/>
          <a:ln w="38100">
            <a:solidFill>
              <a:srgbClr val="225A8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15" name="Rectangle 13" descr="Percentage of patients with acute illness - 90%"/>
          <p:cNvSpPr>
            <a:spLocks noChangeArrowheads="1"/>
          </p:cNvSpPr>
          <p:nvPr/>
        </p:nvSpPr>
        <p:spPr bwMode="auto">
          <a:xfrm>
            <a:off x="5370576" y="1600201"/>
            <a:ext cx="674594" cy="3672010"/>
          </a:xfrm>
          <a:prstGeom prst="rect">
            <a:avLst/>
          </a:prstGeom>
          <a:solidFill>
            <a:srgbClr val="D6A449"/>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21" name="Rectangle 20" descr="Percentage of health complexity patients (about 1%)"/>
          <p:cNvSpPr>
            <a:spLocks noChangeArrowheads="1"/>
          </p:cNvSpPr>
          <p:nvPr/>
        </p:nvSpPr>
        <p:spPr bwMode="auto">
          <a:xfrm>
            <a:off x="5370576" y="5269522"/>
            <a:ext cx="674594" cy="445478"/>
          </a:xfrm>
          <a:prstGeom prst="rect">
            <a:avLst/>
          </a:prstGeom>
          <a:solidFill>
            <a:srgbClr val="BD431A"/>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24" name="Rectangle 24" descr="Percentage of health complexity patients (about 1%)"/>
          <p:cNvSpPr>
            <a:spLocks noChangeArrowheads="1"/>
          </p:cNvSpPr>
          <p:nvPr/>
        </p:nvSpPr>
        <p:spPr bwMode="auto">
          <a:xfrm>
            <a:off x="5370576" y="5647638"/>
            <a:ext cx="678516" cy="67362"/>
          </a:xfrm>
          <a:prstGeom prst="rect">
            <a:avLst/>
          </a:prstGeom>
          <a:solidFill>
            <a:srgbClr val="225A80"/>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32" name="Oval 31" descr="Oval around percentage of health complexity patients"/>
          <p:cNvSpPr/>
          <p:nvPr/>
        </p:nvSpPr>
        <p:spPr bwMode="auto">
          <a:xfrm>
            <a:off x="5292004" y="5486400"/>
            <a:ext cx="803996" cy="381000"/>
          </a:xfrm>
          <a:prstGeom prst="ellips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ヒラギノ角ゴ Pro W3" charset="0"/>
            </a:endParaRPr>
          </a:p>
        </p:txBody>
      </p:sp>
      <p:sp>
        <p:nvSpPr>
          <p:cNvPr id="29" name="Line 31" descr="Arrow from percentage of serious chronic illness patients to  percentage of costs (medium 1/3)"/>
          <p:cNvSpPr>
            <a:spLocks noChangeShapeType="1"/>
          </p:cNvSpPr>
          <p:nvPr/>
        </p:nvSpPr>
        <p:spPr bwMode="auto">
          <a:xfrm flipV="1">
            <a:off x="6019800" y="3581400"/>
            <a:ext cx="838200" cy="1905000"/>
          </a:xfrm>
          <a:prstGeom prst="line">
            <a:avLst/>
          </a:prstGeom>
          <a:noFill/>
          <a:ln w="38100">
            <a:solidFill>
              <a:srgbClr val="BD431A"/>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16" name="Rectangle 14" descr="Rectangle behind Low 1/3"/>
          <p:cNvSpPr>
            <a:spLocks noChangeArrowheads="1"/>
          </p:cNvSpPr>
          <p:nvPr/>
        </p:nvSpPr>
        <p:spPr bwMode="auto">
          <a:xfrm>
            <a:off x="6877050" y="1600201"/>
            <a:ext cx="666750" cy="1371600"/>
          </a:xfrm>
          <a:prstGeom prst="rect">
            <a:avLst/>
          </a:prstGeom>
          <a:solidFill>
            <a:srgbClr val="D6A449"/>
          </a:solidFill>
          <a:ln w="12700">
            <a:noFill/>
            <a:miter lim="800000"/>
            <a:headEnd/>
            <a:tailEnd/>
          </a:ln>
          <a:effectLst/>
          <a:extLst/>
        </p:spPr>
        <p:txBody>
          <a:bodyPr wrap="none" anchor="ct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17" name="Text Box 16"/>
          <p:cNvSpPr txBox="1">
            <a:spLocks noChangeArrowheads="1"/>
          </p:cNvSpPr>
          <p:nvPr/>
        </p:nvSpPr>
        <p:spPr bwMode="auto">
          <a:xfrm>
            <a:off x="6937375" y="2144713"/>
            <a:ext cx="5461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ct val="50000"/>
              </a:spcBef>
              <a:spcAft>
                <a:spcPts val="0"/>
              </a:spcAft>
            </a:pPr>
            <a:r>
              <a:rPr lang="en-US" sz="1000" b="1">
                <a:solidFill>
                  <a:srgbClr val="000000"/>
                </a:solidFill>
                <a:latin typeface="Arial" charset="0"/>
                <a:ea typeface="ヒラギノ角ゴ Pro W3"/>
              </a:rPr>
              <a:t>Low</a:t>
            </a:r>
          </a:p>
          <a:p>
            <a:pPr algn="ctr" eaLnBrk="1" fontAlgn="auto" hangingPunct="1">
              <a:spcBef>
                <a:spcPct val="50000"/>
              </a:spcBef>
              <a:spcAft>
                <a:spcPts val="0"/>
              </a:spcAft>
            </a:pPr>
            <a:r>
              <a:rPr lang="en-US" sz="1000" b="1">
                <a:solidFill>
                  <a:srgbClr val="000000"/>
                </a:solidFill>
                <a:latin typeface="Arial" charset="0"/>
                <a:ea typeface="ヒラギノ角ゴ Pro W3"/>
              </a:rPr>
              <a:t>1/3</a:t>
            </a:r>
          </a:p>
        </p:txBody>
      </p:sp>
      <p:sp>
        <p:nvSpPr>
          <p:cNvPr id="35" name="Rectangle 14" descr="Rectangle behind Medium 1/3"/>
          <p:cNvSpPr>
            <a:spLocks noChangeArrowheads="1"/>
          </p:cNvSpPr>
          <p:nvPr/>
        </p:nvSpPr>
        <p:spPr bwMode="auto">
          <a:xfrm>
            <a:off x="6877050" y="2971800"/>
            <a:ext cx="666750" cy="1371600"/>
          </a:xfrm>
          <a:prstGeom prst="rect">
            <a:avLst/>
          </a:prstGeom>
          <a:solidFill>
            <a:srgbClr val="BD431A"/>
          </a:solidFill>
          <a:ln w="12700">
            <a:noFill/>
            <a:miter lim="800000"/>
            <a:headEnd/>
            <a:tailEnd/>
          </a:ln>
          <a:effectLst/>
          <a:extLst/>
        </p:spPr>
        <p:txBody>
          <a:bodyPr wrap="none" anchor="ctr"/>
          <a:lstStyle/>
          <a:p>
            <a:pPr eaLnBrk="1" fontAlgn="auto" hangingPunct="1">
              <a:spcBef>
                <a:spcPts val="0"/>
              </a:spcBef>
              <a:spcAft>
                <a:spcPts val="0"/>
              </a:spcAft>
            </a:pPr>
            <a:endParaRPr lang="en-US" sz="1800" dirty="0">
              <a:solidFill>
                <a:srgbClr val="000000"/>
              </a:solidFill>
              <a:latin typeface="Arial"/>
              <a:ea typeface="ヒラギノ角ゴ Pro W3"/>
            </a:endParaRPr>
          </a:p>
        </p:txBody>
      </p:sp>
      <p:sp>
        <p:nvSpPr>
          <p:cNvPr id="22" name="Text Box 22"/>
          <p:cNvSpPr txBox="1">
            <a:spLocks noChangeArrowheads="1"/>
          </p:cNvSpPr>
          <p:nvPr/>
        </p:nvSpPr>
        <p:spPr bwMode="auto">
          <a:xfrm>
            <a:off x="6877050" y="3533774"/>
            <a:ext cx="66675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fontAlgn="auto" hangingPunct="1">
              <a:spcBef>
                <a:spcPct val="50000"/>
              </a:spcBef>
              <a:spcAft>
                <a:spcPts val="0"/>
              </a:spcAft>
            </a:pPr>
            <a:r>
              <a:rPr lang="en-US" sz="1000" b="1" dirty="0">
                <a:solidFill>
                  <a:srgbClr val="FFFFFF"/>
                </a:solidFill>
                <a:latin typeface="Arial" charset="0"/>
                <a:ea typeface="ヒラギノ角ゴ Pro W3"/>
              </a:rPr>
              <a:t>Medium</a:t>
            </a:r>
          </a:p>
          <a:p>
            <a:pPr algn="ctr" eaLnBrk="1" fontAlgn="auto" hangingPunct="1">
              <a:spcBef>
                <a:spcPct val="50000"/>
              </a:spcBef>
              <a:spcAft>
                <a:spcPts val="0"/>
              </a:spcAft>
            </a:pPr>
            <a:r>
              <a:rPr lang="en-US" sz="1000" b="1" dirty="0">
                <a:solidFill>
                  <a:srgbClr val="FFFFFF"/>
                </a:solidFill>
                <a:latin typeface="Arial" charset="0"/>
                <a:ea typeface="ヒラギノ角ゴ Pro W3"/>
              </a:rPr>
              <a:t>1/3</a:t>
            </a:r>
          </a:p>
        </p:txBody>
      </p:sp>
      <p:sp>
        <p:nvSpPr>
          <p:cNvPr id="36" name="Rectangle 14" descr="Rectangle behind High 1/3"/>
          <p:cNvSpPr>
            <a:spLocks noChangeArrowheads="1"/>
          </p:cNvSpPr>
          <p:nvPr/>
        </p:nvSpPr>
        <p:spPr bwMode="auto">
          <a:xfrm>
            <a:off x="6877050" y="4343400"/>
            <a:ext cx="666750" cy="1371600"/>
          </a:xfrm>
          <a:prstGeom prst="rect">
            <a:avLst/>
          </a:prstGeom>
          <a:solidFill>
            <a:srgbClr val="225A80"/>
          </a:solidFill>
          <a:ln w="12700">
            <a:noFill/>
            <a:miter lim="800000"/>
            <a:headEnd/>
            <a:tailEnd/>
          </a:ln>
          <a:effectLst/>
          <a:extLst/>
        </p:spPr>
        <p:txBody>
          <a:bodyPr wrap="none" anchor="ctr"/>
          <a:lstStyle/>
          <a:p>
            <a:pPr eaLnBrk="1" fontAlgn="auto" hangingPunct="1">
              <a:spcBef>
                <a:spcPts val="0"/>
              </a:spcBef>
              <a:spcAft>
                <a:spcPts val="0"/>
              </a:spcAft>
            </a:pPr>
            <a:endParaRPr lang="en-US" sz="1800" dirty="0">
              <a:solidFill>
                <a:srgbClr val="000000"/>
              </a:solidFill>
              <a:latin typeface="Arial"/>
              <a:ea typeface="ヒラギノ角ゴ Pro W3"/>
            </a:endParaRPr>
          </a:p>
        </p:txBody>
      </p:sp>
      <p:sp>
        <p:nvSpPr>
          <p:cNvPr id="25" name="Text Box 25"/>
          <p:cNvSpPr txBox="1">
            <a:spLocks noChangeArrowheads="1"/>
          </p:cNvSpPr>
          <p:nvPr/>
        </p:nvSpPr>
        <p:spPr bwMode="auto">
          <a:xfrm>
            <a:off x="6937375" y="4724400"/>
            <a:ext cx="5461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ct val="50000"/>
              </a:spcBef>
              <a:spcAft>
                <a:spcPts val="0"/>
              </a:spcAft>
            </a:pPr>
            <a:r>
              <a:rPr lang="en-US" sz="1000" b="1" dirty="0">
                <a:solidFill>
                  <a:srgbClr val="FFFFFF"/>
                </a:solidFill>
                <a:latin typeface="Arial" charset="0"/>
                <a:ea typeface="ヒラギノ角ゴ Pro W3"/>
              </a:rPr>
              <a:t>High</a:t>
            </a:r>
          </a:p>
          <a:p>
            <a:pPr algn="ctr" eaLnBrk="1" fontAlgn="auto" hangingPunct="1">
              <a:spcBef>
                <a:spcPct val="50000"/>
              </a:spcBef>
              <a:spcAft>
                <a:spcPts val="0"/>
              </a:spcAft>
            </a:pPr>
            <a:r>
              <a:rPr lang="en-US" sz="1000" b="1" dirty="0">
                <a:solidFill>
                  <a:srgbClr val="FFFFFF"/>
                </a:solidFill>
                <a:latin typeface="Arial" charset="0"/>
                <a:ea typeface="ヒラギノ角ゴ Pro W3"/>
              </a:rPr>
              <a:t>1/3</a:t>
            </a:r>
          </a:p>
        </p:txBody>
      </p:sp>
      <p:sp>
        <p:nvSpPr>
          <p:cNvPr id="28" name="Line 30" descr="Arrow from percentage of health complexity patients to percentage of costs (high 1/3)"/>
          <p:cNvSpPr>
            <a:spLocks noChangeShapeType="1"/>
          </p:cNvSpPr>
          <p:nvPr/>
        </p:nvSpPr>
        <p:spPr bwMode="auto">
          <a:xfrm flipV="1">
            <a:off x="5988050" y="5257800"/>
            <a:ext cx="869950" cy="457200"/>
          </a:xfrm>
          <a:prstGeom prst="line">
            <a:avLst/>
          </a:prstGeom>
          <a:noFill/>
          <a:ln w="38100">
            <a:solidFill>
              <a:srgbClr val="225A8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30" name="Line 32" descr="Arrow from acute illness percentage of patients to percentage of costs (low 1/3)"/>
          <p:cNvSpPr>
            <a:spLocks noChangeShapeType="1"/>
          </p:cNvSpPr>
          <p:nvPr/>
        </p:nvSpPr>
        <p:spPr bwMode="auto">
          <a:xfrm>
            <a:off x="6019800" y="2133600"/>
            <a:ext cx="838200" cy="0"/>
          </a:xfrm>
          <a:prstGeom prst="line">
            <a:avLst/>
          </a:prstGeom>
          <a:noFill/>
          <a:ln w="38100">
            <a:solidFill>
              <a:srgbClr val="D6A449"/>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pPr>
            <a:endParaRPr lang="en-US" sz="1800">
              <a:solidFill>
                <a:srgbClr val="000000"/>
              </a:solidFill>
              <a:latin typeface="Arial"/>
              <a:ea typeface="ヒラギノ角ゴ Pro W3"/>
            </a:endParaRPr>
          </a:p>
        </p:txBody>
      </p:sp>
      <p:sp>
        <p:nvSpPr>
          <p:cNvPr id="34" name="TextBox 33"/>
          <p:cNvSpPr txBox="1"/>
          <p:nvPr/>
        </p:nvSpPr>
        <p:spPr>
          <a:xfrm>
            <a:off x="7696200" y="3200400"/>
            <a:ext cx="1066800" cy="698653"/>
          </a:xfrm>
          <a:prstGeom prst="rect">
            <a:avLst/>
          </a:prstGeom>
          <a:noFill/>
        </p:spPr>
        <p:txBody>
          <a:bodyPr wrap="square" rtlCol="0">
            <a:spAutoFit/>
          </a:bodyPr>
          <a:lstStyle/>
          <a:p>
            <a:pPr eaLnBrk="1" fontAlgn="auto" hangingPunct="1">
              <a:lnSpc>
                <a:spcPct val="110000"/>
              </a:lnSpc>
              <a:spcBef>
                <a:spcPts val="0"/>
              </a:spcBef>
              <a:spcAft>
                <a:spcPts val="0"/>
              </a:spcAft>
            </a:pPr>
            <a:r>
              <a:rPr lang="en-US" sz="1200" dirty="0">
                <a:solidFill>
                  <a:srgbClr val="000000"/>
                </a:solidFill>
                <a:latin typeface="Arial"/>
                <a:ea typeface="ヒラギノ角ゴ Pro W3"/>
              </a:rPr>
              <a:t>SMI population here</a:t>
            </a:r>
            <a:endParaRPr lang="en-US" sz="1800" dirty="0">
              <a:solidFill>
                <a:srgbClr val="000000"/>
              </a:solidFill>
              <a:latin typeface="Arial"/>
              <a:ea typeface="ヒラギノ角ゴ Pro W3"/>
            </a:endParaRPr>
          </a:p>
        </p:txBody>
      </p:sp>
      <p:sp>
        <p:nvSpPr>
          <p:cNvPr id="33" name="Down Arrow 32" descr="Arrow pointing to High 1/3 percentage of costs"/>
          <p:cNvSpPr/>
          <p:nvPr/>
        </p:nvSpPr>
        <p:spPr bwMode="auto">
          <a:xfrm rot="3060414">
            <a:off x="7766705" y="4255851"/>
            <a:ext cx="437544" cy="978408"/>
          </a:xfrm>
          <a:prstGeom prst="downArrow">
            <a:avLst/>
          </a:prstGeom>
          <a:solidFill>
            <a:srgbClr val="225A8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ヒラギノ角ゴ Pro W3" charset="0"/>
            </a:endParaRPr>
          </a:p>
        </p:txBody>
      </p:sp>
      <p:sp>
        <p:nvSpPr>
          <p:cNvPr id="2" name="Rectangle 1"/>
          <p:cNvSpPr/>
          <p:nvPr/>
        </p:nvSpPr>
        <p:spPr>
          <a:xfrm>
            <a:off x="457200" y="5788968"/>
            <a:ext cx="3733800" cy="230832"/>
          </a:xfrm>
          <a:prstGeom prst="rect">
            <a:avLst/>
          </a:prstGeom>
        </p:spPr>
        <p:txBody>
          <a:bodyPr wrap="square">
            <a:spAutoFit/>
          </a:bodyPr>
          <a:lstStyle/>
          <a:p>
            <a:pPr fontAlgn="auto">
              <a:spcBef>
                <a:spcPts val="0"/>
              </a:spcBef>
              <a:spcAft>
                <a:spcPts val="0"/>
              </a:spcAft>
            </a:pPr>
            <a:r>
              <a:rPr lang="en-US" sz="900" dirty="0">
                <a:solidFill>
                  <a:srgbClr val="000000"/>
                </a:solidFill>
                <a:latin typeface="Arial"/>
                <a:ea typeface="ヒラギノ角ゴ Pro W3"/>
              </a:rPr>
              <a:t>Adapted from Meier DE, J Pall Med, 7:119-134, 2004</a:t>
            </a:r>
          </a:p>
        </p:txBody>
      </p:sp>
    </p:spTree>
    <p:extLst>
      <p:ext uri="{BB962C8B-B14F-4D97-AF65-F5344CB8AC3E}">
        <p14:creationId xmlns:p14="http://schemas.microsoft.com/office/powerpoint/2010/main" val="2417284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024" descr="Arrow from word cloud to Improved outcomes">
            <a:hlinkClick r:id="" action="ppaction://ole?verb=0"/>
          </p:cNvPr>
          <p:cNvGraphicFramePr>
            <a:graphicFrameLocks/>
          </p:cNvGraphicFramePr>
          <p:nvPr>
            <p:extLst>
              <p:ext uri="{D42A27DB-BD31-4B8C-83A1-F6EECF244321}">
                <p14:modId xmlns:p14="http://schemas.microsoft.com/office/powerpoint/2010/main" val="2321387492"/>
              </p:ext>
            </p:extLst>
          </p:nvPr>
        </p:nvGraphicFramePr>
        <p:xfrm>
          <a:off x="2416175" y="3505200"/>
          <a:ext cx="4594226" cy="2057400"/>
        </p:xfrm>
        <a:graphic>
          <a:graphicData uri="http://schemas.openxmlformats.org/presentationml/2006/ole">
            <mc:AlternateContent xmlns:mc="http://schemas.openxmlformats.org/markup-compatibility/2006">
              <mc:Choice xmlns:v="urn:schemas-microsoft-com:vml" Requires="v">
                <p:oleObj spid="_x0000_s17441" name="Clip" r:id="rId3" imgW="5459400" imgH="2474640" progId="">
                  <p:embed/>
                </p:oleObj>
              </mc:Choice>
              <mc:Fallback>
                <p:oleObj name="Clip" r:id="rId3" imgW="5459400" imgH="247464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175" y="3505200"/>
                        <a:ext cx="4594226" cy="2057400"/>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a:xfrm>
            <a:off x="685801" y="860167"/>
            <a:ext cx="8001000" cy="838200"/>
          </a:xfrm>
        </p:spPr>
        <p:txBody>
          <a:bodyPr/>
          <a:lstStyle/>
          <a:p>
            <a:r>
              <a:rPr lang="en-US" b="1" dirty="0">
                <a:solidFill>
                  <a:srgbClr val="000000"/>
                </a:solidFill>
              </a:rPr>
              <a:t>The Wagner Chronic Care Model</a:t>
            </a:r>
            <a:endParaRPr lang="en-US" dirty="0"/>
          </a:p>
        </p:txBody>
      </p:sp>
      <p:sp>
        <p:nvSpPr>
          <p:cNvPr id="13" name="Oval 10" descr="Word cloud of Wagner chronic care model"/>
          <p:cNvSpPr>
            <a:spLocks noChangeArrowheads="1"/>
          </p:cNvSpPr>
          <p:nvPr/>
        </p:nvSpPr>
        <p:spPr bwMode="auto">
          <a:xfrm>
            <a:off x="685801" y="1447800"/>
            <a:ext cx="8094244" cy="2590800"/>
          </a:xfrm>
          <a:prstGeom prst="ellipse">
            <a:avLst/>
          </a:prstGeom>
          <a:solidFill>
            <a:srgbClr val="D6A449"/>
          </a:solidFill>
          <a:ln w="12700">
            <a:noFill/>
            <a:round/>
            <a:headEnd/>
            <a:tailEnd/>
          </a:ln>
        </p:spPr>
        <p:txBody>
          <a:bodyPr wrap="none" anchor="ctr"/>
          <a:lstStyle/>
          <a:p>
            <a:pPr eaLnBrk="1" fontAlgn="auto" hangingPunct="1">
              <a:spcBef>
                <a:spcPts val="0"/>
              </a:spcBef>
              <a:spcAft>
                <a:spcPts val="0"/>
              </a:spcAft>
            </a:pPr>
            <a:endParaRPr lang="en-US" sz="1800">
              <a:solidFill>
                <a:srgbClr val="000000"/>
              </a:solidFill>
              <a:latin typeface="Lucida Sans Unicode" pitchFamily="34" charset="0"/>
            </a:endParaRPr>
          </a:p>
        </p:txBody>
      </p:sp>
      <p:sp>
        <p:nvSpPr>
          <p:cNvPr id="14" name="Oval 11" descr="Oval behind word cloud"/>
          <p:cNvSpPr>
            <a:spLocks noChangeArrowheads="1"/>
          </p:cNvSpPr>
          <p:nvPr/>
        </p:nvSpPr>
        <p:spPr bwMode="auto">
          <a:xfrm>
            <a:off x="2280797" y="1653281"/>
            <a:ext cx="6499248" cy="2167383"/>
          </a:xfrm>
          <a:prstGeom prst="ellipse">
            <a:avLst/>
          </a:prstGeom>
          <a:gradFill rotWithShape="0">
            <a:gsLst>
              <a:gs pos="0">
                <a:srgbClr val="D6A449"/>
              </a:gs>
              <a:gs pos="100000">
                <a:srgbClr val="BD431A">
                  <a:alpha val="86000"/>
                </a:srgbClr>
              </a:gs>
            </a:gsLst>
            <a:lin ang="0" scaled="1"/>
          </a:gradFill>
          <a:ln w="12700">
            <a:noFill/>
            <a:round/>
            <a:headEnd/>
            <a:tailEnd/>
          </a:ln>
        </p:spPr>
        <p:txBody>
          <a:bodyPr wrap="none" anchor="ctr"/>
          <a:lstStyle/>
          <a:p>
            <a:pPr eaLnBrk="1" fontAlgn="auto" hangingPunct="1">
              <a:spcBef>
                <a:spcPts val="0"/>
              </a:spcBef>
              <a:spcAft>
                <a:spcPts val="0"/>
              </a:spcAft>
            </a:pPr>
            <a:endParaRPr lang="en-US" sz="1800">
              <a:solidFill>
                <a:srgbClr val="000000"/>
              </a:solidFill>
              <a:latin typeface="Lucida Sans Unicode" pitchFamily="34" charset="0"/>
            </a:endParaRPr>
          </a:p>
        </p:txBody>
      </p:sp>
      <p:sp>
        <p:nvSpPr>
          <p:cNvPr id="15" name="Rectangle 12"/>
          <p:cNvSpPr>
            <a:spLocks noChangeArrowheads="1"/>
          </p:cNvSpPr>
          <p:nvPr/>
        </p:nvSpPr>
        <p:spPr bwMode="auto">
          <a:xfrm>
            <a:off x="3810000" y="2889235"/>
            <a:ext cx="1295400" cy="828432"/>
          </a:xfrm>
          <a:prstGeom prst="rect">
            <a:avLst/>
          </a:prstGeom>
          <a:noFill/>
          <a:ln w="12700">
            <a:noFill/>
            <a:miter lim="800000"/>
            <a:headEnd/>
            <a:tailEnd/>
          </a:ln>
        </p:spPr>
        <p:txBody>
          <a:bodyPr lIns="90488" tIns="44450" rIns="90488" bIns="44450">
            <a:spAutoFit/>
          </a:bodyPr>
          <a:lstStyle/>
          <a:p>
            <a:pPr algn="ctr" fontAlgn="auto">
              <a:spcBef>
                <a:spcPts val="0"/>
              </a:spcBef>
              <a:spcAft>
                <a:spcPts val="0"/>
              </a:spcAft>
            </a:pPr>
            <a:r>
              <a:rPr lang="en-US" sz="1600" b="1" dirty="0">
                <a:solidFill>
                  <a:srgbClr val="000000"/>
                </a:solidFill>
                <a:latin typeface="Arial"/>
              </a:rPr>
              <a:t>Delivery</a:t>
            </a:r>
            <a:br>
              <a:rPr lang="en-US" sz="1600" b="1" dirty="0">
                <a:solidFill>
                  <a:srgbClr val="000000"/>
                </a:solidFill>
                <a:latin typeface="Arial"/>
              </a:rPr>
            </a:br>
            <a:r>
              <a:rPr lang="en-US" sz="1600" b="1" dirty="0">
                <a:solidFill>
                  <a:srgbClr val="000000"/>
                </a:solidFill>
                <a:latin typeface="Arial"/>
              </a:rPr>
              <a:t>System</a:t>
            </a:r>
          </a:p>
          <a:p>
            <a:pPr algn="ctr" fontAlgn="auto">
              <a:spcBef>
                <a:spcPts val="0"/>
              </a:spcBef>
              <a:spcAft>
                <a:spcPts val="0"/>
              </a:spcAft>
            </a:pPr>
            <a:r>
              <a:rPr lang="en-US" sz="1600" b="1" dirty="0">
                <a:solidFill>
                  <a:srgbClr val="000000"/>
                </a:solidFill>
                <a:latin typeface="Arial"/>
              </a:rPr>
              <a:t>Design</a:t>
            </a:r>
          </a:p>
        </p:txBody>
      </p:sp>
      <p:sp>
        <p:nvSpPr>
          <p:cNvPr id="16" name="Rectangle 13"/>
          <p:cNvSpPr>
            <a:spLocks noChangeArrowheads="1"/>
          </p:cNvSpPr>
          <p:nvPr/>
        </p:nvSpPr>
        <p:spPr bwMode="auto">
          <a:xfrm>
            <a:off x="5334000" y="3041635"/>
            <a:ext cx="1341438" cy="582211"/>
          </a:xfrm>
          <a:prstGeom prst="rect">
            <a:avLst/>
          </a:prstGeom>
          <a:noFill/>
          <a:ln w="12700">
            <a:noFill/>
            <a:miter lim="800000"/>
            <a:headEnd/>
            <a:tailEnd/>
          </a:ln>
        </p:spPr>
        <p:txBody>
          <a:bodyPr lIns="90488" tIns="44450" rIns="90488" bIns="44450">
            <a:spAutoFit/>
          </a:bodyPr>
          <a:lstStyle/>
          <a:p>
            <a:pPr algn="ctr" fontAlgn="auto">
              <a:spcBef>
                <a:spcPts val="0"/>
              </a:spcBef>
              <a:spcAft>
                <a:spcPts val="0"/>
              </a:spcAft>
            </a:pPr>
            <a:r>
              <a:rPr lang="en-US" sz="1600" b="1" dirty="0">
                <a:solidFill>
                  <a:srgbClr val="000000"/>
                </a:solidFill>
                <a:latin typeface="Arial"/>
              </a:rPr>
              <a:t>Decision</a:t>
            </a:r>
          </a:p>
          <a:p>
            <a:pPr algn="ctr" fontAlgn="auto">
              <a:spcBef>
                <a:spcPts val="0"/>
              </a:spcBef>
              <a:spcAft>
                <a:spcPts val="0"/>
              </a:spcAft>
            </a:pPr>
            <a:r>
              <a:rPr lang="en-US" sz="1600" b="1" dirty="0">
                <a:solidFill>
                  <a:srgbClr val="000000"/>
                </a:solidFill>
                <a:latin typeface="Arial"/>
              </a:rPr>
              <a:t>Support </a:t>
            </a:r>
          </a:p>
        </p:txBody>
      </p:sp>
      <p:sp>
        <p:nvSpPr>
          <p:cNvPr id="17" name="Rectangle 14"/>
          <p:cNvSpPr>
            <a:spLocks noChangeArrowheads="1"/>
          </p:cNvSpPr>
          <p:nvPr/>
        </p:nvSpPr>
        <p:spPr bwMode="auto">
          <a:xfrm>
            <a:off x="6781800" y="2508235"/>
            <a:ext cx="1589088" cy="828432"/>
          </a:xfrm>
          <a:prstGeom prst="rect">
            <a:avLst/>
          </a:prstGeom>
          <a:noFill/>
          <a:ln w="12700">
            <a:noFill/>
            <a:miter lim="800000"/>
            <a:headEnd/>
            <a:tailEnd/>
          </a:ln>
        </p:spPr>
        <p:txBody>
          <a:bodyPr lIns="90488" tIns="44450" rIns="90488" bIns="44450">
            <a:spAutoFit/>
          </a:bodyPr>
          <a:lstStyle/>
          <a:p>
            <a:pPr algn="ctr" fontAlgn="auto">
              <a:spcBef>
                <a:spcPts val="0"/>
              </a:spcBef>
              <a:spcAft>
                <a:spcPts val="0"/>
              </a:spcAft>
            </a:pPr>
            <a:r>
              <a:rPr lang="en-US" sz="1600" b="1" dirty="0">
                <a:solidFill>
                  <a:srgbClr val="000000"/>
                </a:solidFill>
                <a:latin typeface="Arial"/>
              </a:rPr>
              <a:t> Clinical</a:t>
            </a:r>
            <a:br>
              <a:rPr lang="en-US" sz="1600" b="1" dirty="0">
                <a:solidFill>
                  <a:srgbClr val="000000"/>
                </a:solidFill>
                <a:latin typeface="Arial"/>
              </a:rPr>
            </a:br>
            <a:r>
              <a:rPr lang="en-US" sz="1600" b="1" dirty="0">
                <a:solidFill>
                  <a:srgbClr val="000000"/>
                </a:solidFill>
                <a:latin typeface="Arial"/>
              </a:rPr>
              <a:t>Information</a:t>
            </a:r>
            <a:br>
              <a:rPr lang="en-US" sz="1600" b="1" dirty="0">
                <a:solidFill>
                  <a:srgbClr val="000000"/>
                </a:solidFill>
                <a:latin typeface="Arial"/>
              </a:rPr>
            </a:br>
            <a:r>
              <a:rPr lang="en-US" sz="1600" b="1" dirty="0">
                <a:solidFill>
                  <a:srgbClr val="000000"/>
                </a:solidFill>
                <a:latin typeface="Arial"/>
              </a:rPr>
              <a:t>Systems</a:t>
            </a:r>
          </a:p>
        </p:txBody>
      </p:sp>
      <p:sp>
        <p:nvSpPr>
          <p:cNvPr id="18" name="Rectangle 15"/>
          <p:cNvSpPr>
            <a:spLocks noChangeArrowheads="1"/>
          </p:cNvSpPr>
          <p:nvPr/>
        </p:nvSpPr>
        <p:spPr bwMode="auto">
          <a:xfrm>
            <a:off x="1828800" y="2813035"/>
            <a:ext cx="1947863" cy="828432"/>
          </a:xfrm>
          <a:prstGeom prst="rect">
            <a:avLst/>
          </a:prstGeom>
          <a:noFill/>
          <a:ln w="12700">
            <a:noFill/>
            <a:miter lim="800000"/>
            <a:headEnd/>
            <a:tailEnd/>
          </a:ln>
        </p:spPr>
        <p:txBody>
          <a:bodyPr lIns="90488" tIns="44450" rIns="90488" bIns="44450">
            <a:spAutoFit/>
          </a:bodyPr>
          <a:lstStyle/>
          <a:p>
            <a:pPr algn="ctr" fontAlgn="auto">
              <a:spcBef>
                <a:spcPts val="0"/>
              </a:spcBef>
              <a:spcAft>
                <a:spcPts val="0"/>
              </a:spcAft>
            </a:pPr>
            <a:r>
              <a:rPr lang="en-US" sz="1600" b="1" dirty="0">
                <a:solidFill>
                  <a:srgbClr val="000000"/>
                </a:solidFill>
                <a:latin typeface="Arial"/>
              </a:rPr>
              <a:t>Self-</a:t>
            </a:r>
            <a:br>
              <a:rPr lang="en-US" sz="1600" b="1" dirty="0">
                <a:solidFill>
                  <a:srgbClr val="000000"/>
                </a:solidFill>
                <a:latin typeface="Arial"/>
              </a:rPr>
            </a:br>
            <a:r>
              <a:rPr lang="en-US" sz="1600" b="1" dirty="0">
                <a:solidFill>
                  <a:srgbClr val="000000"/>
                </a:solidFill>
                <a:latin typeface="Arial"/>
              </a:rPr>
              <a:t>Management </a:t>
            </a:r>
            <a:br>
              <a:rPr lang="en-US" sz="1600" b="1" dirty="0">
                <a:solidFill>
                  <a:srgbClr val="000000"/>
                </a:solidFill>
                <a:latin typeface="Arial"/>
              </a:rPr>
            </a:br>
            <a:r>
              <a:rPr lang="en-US" sz="1600" b="1" dirty="0">
                <a:solidFill>
                  <a:srgbClr val="000000"/>
                </a:solidFill>
                <a:latin typeface="Arial"/>
              </a:rPr>
              <a:t>Support</a:t>
            </a:r>
          </a:p>
        </p:txBody>
      </p:sp>
      <p:sp>
        <p:nvSpPr>
          <p:cNvPr id="19" name="Rectangle 16"/>
          <p:cNvSpPr>
            <a:spLocks noChangeArrowheads="1"/>
          </p:cNvSpPr>
          <p:nvPr/>
        </p:nvSpPr>
        <p:spPr bwMode="auto">
          <a:xfrm>
            <a:off x="4343400" y="1645211"/>
            <a:ext cx="1596792" cy="335989"/>
          </a:xfrm>
          <a:prstGeom prst="rect">
            <a:avLst/>
          </a:prstGeom>
          <a:noFill/>
          <a:ln w="12700">
            <a:noFill/>
            <a:miter lim="800000"/>
            <a:headEnd/>
            <a:tailEnd/>
          </a:ln>
        </p:spPr>
        <p:txBody>
          <a:bodyPr wrap="none" lIns="90488" tIns="44450" rIns="90488" bIns="44450">
            <a:spAutoFit/>
          </a:bodyPr>
          <a:lstStyle/>
          <a:p>
            <a:pPr fontAlgn="auto">
              <a:spcBef>
                <a:spcPts val="0"/>
              </a:spcBef>
              <a:spcAft>
                <a:spcPts val="0"/>
              </a:spcAft>
            </a:pPr>
            <a:r>
              <a:rPr lang="en-US" sz="1600" b="1" dirty="0">
                <a:solidFill>
                  <a:srgbClr val="000000"/>
                </a:solidFill>
                <a:latin typeface="Arial"/>
              </a:rPr>
              <a:t>Health System</a:t>
            </a:r>
          </a:p>
        </p:txBody>
      </p:sp>
      <p:sp>
        <p:nvSpPr>
          <p:cNvPr id="20" name="Rectangle 17"/>
          <p:cNvSpPr>
            <a:spLocks noChangeArrowheads="1"/>
          </p:cNvSpPr>
          <p:nvPr/>
        </p:nvSpPr>
        <p:spPr bwMode="auto">
          <a:xfrm>
            <a:off x="1143000" y="2133600"/>
            <a:ext cx="1600200" cy="643766"/>
          </a:xfrm>
          <a:prstGeom prst="rect">
            <a:avLst/>
          </a:prstGeom>
          <a:noFill/>
          <a:ln w="12700">
            <a:noFill/>
            <a:miter lim="800000"/>
            <a:headEnd/>
            <a:tailEnd/>
          </a:ln>
        </p:spPr>
        <p:txBody>
          <a:bodyPr wrap="square" lIns="90488" tIns="44450" rIns="90488" bIns="44450">
            <a:spAutoFit/>
          </a:bodyPr>
          <a:lstStyle/>
          <a:p>
            <a:pPr fontAlgn="auto">
              <a:spcBef>
                <a:spcPts val="0"/>
              </a:spcBef>
              <a:spcAft>
                <a:spcPts val="0"/>
              </a:spcAft>
            </a:pPr>
            <a:r>
              <a:rPr lang="en-US" sz="1800" b="1" dirty="0">
                <a:solidFill>
                  <a:srgbClr val="000000"/>
                </a:solidFill>
                <a:latin typeface="Arial"/>
              </a:rPr>
              <a:t>Resources and Policies</a:t>
            </a:r>
          </a:p>
        </p:txBody>
      </p:sp>
      <p:sp>
        <p:nvSpPr>
          <p:cNvPr id="21" name="Rectangle 18"/>
          <p:cNvSpPr>
            <a:spLocks noChangeArrowheads="1"/>
          </p:cNvSpPr>
          <p:nvPr/>
        </p:nvSpPr>
        <p:spPr bwMode="auto">
          <a:xfrm>
            <a:off x="1600200" y="1676400"/>
            <a:ext cx="2063750" cy="335989"/>
          </a:xfrm>
          <a:prstGeom prst="rect">
            <a:avLst/>
          </a:prstGeom>
          <a:noFill/>
          <a:ln w="12700">
            <a:noFill/>
            <a:miter lim="800000"/>
            <a:headEnd/>
            <a:tailEnd/>
          </a:ln>
        </p:spPr>
        <p:txBody>
          <a:bodyPr lIns="90488" tIns="44450" rIns="90488" bIns="44450">
            <a:spAutoFit/>
          </a:bodyPr>
          <a:lstStyle/>
          <a:p>
            <a:pPr fontAlgn="auto">
              <a:spcBef>
                <a:spcPts val="0"/>
              </a:spcBef>
              <a:spcAft>
                <a:spcPts val="0"/>
              </a:spcAft>
            </a:pPr>
            <a:r>
              <a:rPr lang="en-US" sz="1600" b="1" dirty="0">
                <a:solidFill>
                  <a:srgbClr val="000000"/>
                </a:solidFill>
                <a:latin typeface="Arial"/>
              </a:rPr>
              <a:t>Community </a:t>
            </a:r>
          </a:p>
        </p:txBody>
      </p:sp>
      <p:sp>
        <p:nvSpPr>
          <p:cNvPr id="22" name="Rectangle 19"/>
          <p:cNvSpPr>
            <a:spLocks noChangeArrowheads="1"/>
          </p:cNvSpPr>
          <p:nvPr/>
        </p:nvSpPr>
        <p:spPr bwMode="auto">
          <a:xfrm>
            <a:off x="3956050" y="2209800"/>
            <a:ext cx="2940447" cy="366767"/>
          </a:xfrm>
          <a:prstGeom prst="rect">
            <a:avLst/>
          </a:prstGeom>
          <a:noFill/>
          <a:ln w="12700">
            <a:noFill/>
            <a:miter lim="800000"/>
            <a:headEnd/>
            <a:tailEnd/>
          </a:ln>
        </p:spPr>
        <p:txBody>
          <a:bodyPr wrap="none" lIns="90488" tIns="44450" rIns="90488" bIns="44450">
            <a:spAutoFit/>
          </a:bodyPr>
          <a:lstStyle/>
          <a:p>
            <a:pPr fontAlgn="auto">
              <a:spcBef>
                <a:spcPts val="0"/>
              </a:spcBef>
              <a:spcAft>
                <a:spcPts val="0"/>
              </a:spcAft>
            </a:pPr>
            <a:r>
              <a:rPr lang="en-US" sz="1800" b="1" dirty="0">
                <a:solidFill>
                  <a:srgbClr val="000000"/>
                </a:solidFill>
                <a:latin typeface="Arial"/>
              </a:rPr>
              <a:t>Health Care Organization</a:t>
            </a:r>
          </a:p>
        </p:txBody>
      </p:sp>
      <p:sp>
        <p:nvSpPr>
          <p:cNvPr id="30" name="Rectangle 6"/>
          <p:cNvSpPr>
            <a:spLocks noChangeArrowheads="1"/>
          </p:cNvSpPr>
          <p:nvPr/>
        </p:nvSpPr>
        <p:spPr bwMode="auto">
          <a:xfrm>
            <a:off x="3513271" y="4419600"/>
            <a:ext cx="2106347" cy="874598"/>
          </a:xfrm>
          <a:prstGeom prst="rect">
            <a:avLst/>
          </a:prstGeom>
          <a:noFill/>
          <a:ln w="12700">
            <a:noFill/>
            <a:miter lim="800000"/>
            <a:headEnd/>
            <a:tailEnd/>
          </a:ln>
        </p:spPr>
        <p:txBody>
          <a:bodyPr wrap="none" lIns="90488" tIns="44450" rIns="90488" bIns="44450">
            <a:spAutoFit/>
          </a:bodyPr>
          <a:lstStyle/>
          <a:p>
            <a:pPr algn="ctr" fontAlgn="auto">
              <a:lnSpc>
                <a:spcPct val="130000"/>
              </a:lnSpc>
              <a:spcBef>
                <a:spcPts val="0"/>
              </a:spcBef>
              <a:spcAft>
                <a:spcPts val="0"/>
              </a:spcAft>
            </a:pPr>
            <a:r>
              <a:rPr lang="en-US" sz="2000" b="1" dirty="0">
                <a:solidFill>
                  <a:srgbClr val="000000"/>
                </a:solidFill>
                <a:latin typeface="Arial"/>
              </a:rPr>
              <a:t>PRODUCTIVE</a:t>
            </a:r>
          </a:p>
          <a:p>
            <a:pPr algn="ctr" fontAlgn="auto">
              <a:lnSpc>
                <a:spcPct val="130000"/>
              </a:lnSpc>
              <a:spcBef>
                <a:spcPts val="0"/>
              </a:spcBef>
              <a:spcAft>
                <a:spcPts val="0"/>
              </a:spcAft>
            </a:pPr>
            <a:r>
              <a:rPr lang="en-US" sz="2000" b="1" dirty="0">
                <a:solidFill>
                  <a:srgbClr val="000000"/>
                </a:solidFill>
                <a:latin typeface="Arial"/>
              </a:rPr>
              <a:t>INTERACTIONS</a:t>
            </a:r>
          </a:p>
        </p:txBody>
      </p:sp>
      <p:sp>
        <p:nvSpPr>
          <p:cNvPr id="29" name="Oval 3" descr="Oval behind team description"/>
          <p:cNvSpPr>
            <a:spLocks noChangeArrowheads="1"/>
          </p:cNvSpPr>
          <p:nvPr/>
        </p:nvSpPr>
        <p:spPr bwMode="auto">
          <a:xfrm>
            <a:off x="5784850" y="4267200"/>
            <a:ext cx="2444750" cy="1447800"/>
          </a:xfrm>
          <a:prstGeom prst="ellipse">
            <a:avLst/>
          </a:prstGeom>
          <a:solidFill>
            <a:srgbClr val="7E7168"/>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eaLnBrk="1" fontAlgn="auto" hangingPunct="1">
              <a:spcBef>
                <a:spcPts val="0"/>
              </a:spcBef>
              <a:spcAft>
                <a:spcPts val="0"/>
              </a:spcAft>
            </a:pPr>
            <a:endParaRPr lang="en-US" sz="1800">
              <a:solidFill>
                <a:srgbClr val="FFFFFF"/>
              </a:solidFill>
              <a:latin typeface="Lucida Sans Unicode" pitchFamily="34" charset="0"/>
            </a:endParaRPr>
          </a:p>
        </p:txBody>
      </p:sp>
      <p:sp>
        <p:nvSpPr>
          <p:cNvPr id="31" name="Rectangle 9"/>
          <p:cNvSpPr>
            <a:spLocks noChangeArrowheads="1"/>
          </p:cNvSpPr>
          <p:nvPr/>
        </p:nvSpPr>
        <p:spPr bwMode="auto">
          <a:xfrm>
            <a:off x="5937631" y="4343400"/>
            <a:ext cx="2145538" cy="1197764"/>
          </a:xfrm>
          <a:prstGeom prst="rect">
            <a:avLst/>
          </a:prstGeom>
          <a:noFill/>
          <a:ln w="12700">
            <a:noFill/>
            <a:miter lim="800000"/>
            <a:headEnd/>
            <a:tailEnd/>
          </a:ln>
        </p:spPr>
        <p:txBody>
          <a:bodyPr wrap="square" lIns="90488" tIns="44450" rIns="90488" bIns="44450">
            <a:spAutoFit/>
          </a:bodyPr>
          <a:lstStyle/>
          <a:p>
            <a:pPr algn="ctr" fontAlgn="auto">
              <a:spcBef>
                <a:spcPts val="0"/>
              </a:spcBef>
              <a:spcAft>
                <a:spcPts val="0"/>
              </a:spcAft>
            </a:pPr>
            <a:r>
              <a:rPr lang="en-US" sz="1800" dirty="0">
                <a:solidFill>
                  <a:srgbClr val="FFFFFF"/>
                </a:solidFill>
                <a:latin typeface="Arial"/>
              </a:rPr>
              <a:t>Prepared,</a:t>
            </a:r>
          </a:p>
          <a:p>
            <a:pPr algn="ctr" fontAlgn="auto">
              <a:spcBef>
                <a:spcPts val="0"/>
              </a:spcBef>
              <a:spcAft>
                <a:spcPts val="0"/>
              </a:spcAft>
            </a:pPr>
            <a:r>
              <a:rPr lang="en-US" sz="1800" dirty="0">
                <a:solidFill>
                  <a:srgbClr val="FFFFFF"/>
                </a:solidFill>
                <a:latin typeface="Arial"/>
              </a:rPr>
              <a:t>Proactive,</a:t>
            </a:r>
          </a:p>
          <a:p>
            <a:pPr algn="ctr" fontAlgn="auto">
              <a:spcBef>
                <a:spcPts val="0"/>
              </a:spcBef>
              <a:spcAft>
                <a:spcPts val="0"/>
              </a:spcAft>
            </a:pPr>
            <a:r>
              <a:rPr lang="en-US" sz="1800" dirty="0">
                <a:solidFill>
                  <a:srgbClr val="FFFFFF"/>
                </a:solidFill>
                <a:latin typeface="Arial"/>
              </a:rPr>
              <a:t>Multidisciplinary</a:t>
            </a:r>
          </a:p>
          <a:p>
            <a:pPr algn="ctr" fontAlgn="auto">
              <a:spcBef>
                <a:spcPts val="0"/>
              </a:spcBef>
              <a:spcAft>
                <a:spcPts val="0"/>
              </a:spcAft>
            </a:pPr>
            <a:r>
              <a:rPr lang="en-US" sz="1800" dirty="0">
                <a:solidFill>
                  <a:srgbClr val="FFFFFF"/>
                </a:solidFill>
                <a:latin typeface="Arial"/>
              </a:rPr>
              <a:t>Practice Team</a:t>
            </a:r>
          </a:p>
        </p:txBody>
      </p:sp>
      <p:sp>
        <p:nvSpPr>
          <p:cNvPr id="32" name="Oval 10" descr="Oval behind improved outcomes"/>
          <p:cNvSpPr>
            <a:spLocks noChangeArrowheads="1"/>
          </p:cNvSpPr>
          <p:nvPr/>
        </p:nvSpPr>
        <p:spPr bwMode="auto">
          <a:xfrm>
            <a:off x="3217444" y="5486400"/>
            <a:ext cx="2573756" cy="685800"/>
          </a:xfrm>
          <a:prstGeom prst="ellipse">
            <a:avLst/>
          </a:prstGeom>
          <a:gradFill>
            <a:gsLst>
              <a:gs pos="0">
                <a:srgbClr val="D6A449"/>
              </a:gs>
              <a:gs pos="100000">
                <a:srgbClr val="D6A449"/>
              </a:gs>
            </a:gsLs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fontAlgn="auto" hangingPunct="1">
              <a:spcBef>
                <a:spcPts val="0"/>
              </a:spcBef>
              <a:spcAft>
                <a:spcPts val="0"/>
              </a:spcAft>
            </a:pPr>
            <a:endParaRPr lang="en-US" sz="1800">
              <a:solidFill>
                <a:srgbClr val="FFFFFF"/>
              </a:solidFill>
              <a:latin typeface="Lucida Sans Unicode" pitchFamily="34" charset="0"/>
            </a:endParaRPr>
          </a:p>
        </p:txBody>
      </p:sp>
      <p:sp>
        <p:nvSpPr>
          <p:cNvPr id="33" name="Text Box 21"/>
          <p:cNvSpPr txBox="1">
            <a:spLocks noChangeArrowheads="1"/>
          </p:cNvSpPr>
          <p:nvPr/>
        </p:nvSpPr>
        <p:spPr bwMode="auto">
          <a:xfrm>
            <a:off x="3373810" y="5645917"/>
            <a:ext cx="2261024" cy="366767"/>
          </a:xfrm>
          <a:prstGeom prst="rect">
            <a:avLst/>
          </a:prstGeom>
          <a:noFill/>
          <a:ln w="12700">
            <a:noFill/>
            <a:miter lim="800000"/>
            <a:headEnd/>
            <a:tailEnd/>
          </a:ln>
        </p:spPr>
        <p:txBody>
          <a:bodyPr wrap="none" lIns="90488" tIns="44450" rIns="90488" bIns="44450">
            <a:spAutoFit/>
          </a:bodyPr>
          <a:lstStyle/>
          <a:p>
            <a:pPr fontAlgn="auto">
              <a:spcBef>
                <a:spcPct val="10000"/>
              </a:spcBef>
              <a:spcAft>
                <a:spcPct val="50000"/>
              </a:spcAft>
            </a:pPr>
            <a:r>
              <a:rPr lang="en-US" sz="1800" dirty="0">
                <a:solidFill>
                  <a:srgbClr val="000000"/>
                </a:solidFill>
                <a:latin typeface="Arial"/>
              </a:rPr>
              <a:t>Improved Outcomes</a:t>
            </a:r>
          </a:p>
        </p:txBody>
      </p:sp>
      <p:sp>
        <p:nvSpPr>
          <p:cNvPr id="34" name="Oval 3" descr="Oval behind informed, activated patient/family"/>
          <p:cNvSpPr>
            <a:spLocks noChangeArrowheads="1"/>
          </p:cNvSpPr>
          <p:nvPr/>
        </p:nvSpPr>
        <p:spPr bwMode="auto">
          <a:xfrm>
            <a:off x="914400" y="4267200"/>
            <a:ext cx="2444750" cy="1447800"/>
          </a:xfrm>
          <a:prstGeom prst="ellipse">
            <a:avLst/>
          </a:prstGeom>
          <a:solidFill>
            <a:srgbClr val="7E7168"/>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eaLnBrk="1" fontAlgn="auto" hangingPunct="1">
              <a:spcBef>
                <a:spcPts val="0"/>
              </a:spcBef>
              <a:spcAft>
                <a:spcPts val="0"/>
              </a:spcAft>
            </a:pPr>
            <a:endParaRPr lang="en-US" sz="1800">
              <a:solidFill>
                <a:srgbClr val="FFFFFF"/>
              </a:solidFill>
              <a:latin typeface="Lucida Sans Unicode" pitchFamily="34" charset="0"/>
            </a:endParaRPr>
          </a:p>
        </p:txBody>
      </p:sp>
      <p:sp>
        <p:nvSpPr>
          <p:cNvPr id="35" name="Rectangle 5"/>
          <p:cNvSpPr>
            <a:spLocks noChangeArrowheads="1"/>
          </p:cNvSpPr>
          <p:nvPr/>
        </p:nvSpPr>
        <p:spPr bwMode="auto">
          <a:xfrm>
            <a:off x="1275649" y="4484551"/>
            <a:ext cx="1722252" cy="1013098"/>
          </a:xfrm>
          <a:prstGeom prst="rect">
            <a:avLst/>
          </a:prstGeom>
          <a:noFill/>
          <a:ln w="12700">
            <a:noFill/>
            <a:miter lim="800000"/>
            <a:headEnd/>
            <a:tailEnd/>
          </a:ln>
        </p:spPr>
        <p:txBody>
          <a:bodyPr wrap="none" lIns="90488" tIns="44450" rIns="90488" bIns="44450">
            <a:spAutoFit/>
          </a:bodyPr>
          <a:lstStyle/>
          <a:p>
            <a:pPr algn="ctr" fontAlgn="auto">
              <a:spcBef>
                <a:spcPts val="0"/>
              </a:spcBef>
              <a:spcAft>
                <a:spcPts val="0"/>
              </a:spcAft>
            </a:pPr>
            <a:r>
              <a:rPr lang="en-US" sz="2000" dirty="0">
                <a:solidFill>
                  <a:srgbClr val="FFFFFF"/>
                </a:solidFill>
                <a:latin typeface="Arial"/>
              </a:rPr>
              <a:t>Informed,</a:t>
            </a:r>
          </a:p>
          <a:p>
            <a:pPr algn="ctr" fontAlgn="auto">
              <a:spcBef>
                <a:spcPts val="0"/>
              </a:spcBef>
              <a:spcAft>
                <a:spcPts val="0"/>
              </a:spcAft>
            </a:pPr>
            <a:r>
              <a:rPr lang="en-US" sz="2000" dirty="0">
                <a:solidFill>
                  <a:srgbClr val="FFFFFF"/>
                </a:solidFill>
                <a:latin typeface="Arial"/>
              </a:rPr>
              <a:t>Activated</a:t>
            </a:r>
          </a:p>
          <a:p>
            <a:pPr algn="ctr" fontAlgn="auto">
              <a:spcBef>
                <a:spcPts val="0"/>
              </a:spcBef>
              <a:spcAft>
                <a:spcPts val="0"/>
              </a:spcAft>
            </a:pPr>
            <a:r>
              <a:rPr lang="en-US" sz="2000" dirty="0">
                <a:solidFill>
                  <a:srgbClr val="FFFFFF"/>
                </a:solidFill>
                <a:latin typeface="Arial"/>
              </a:rPr>
              <a:t>Patient/family</a:t>
            </a:r>
          </a:p>
        </p:txBody>
      </p:sp>
      <p:sp>
        <p:nvSpPr>
          <p:cNvPr id="36" name="Line 7" descr="Arrow from patient/family to practice team description"/>
          <p:cNvSpPr>
            <a:spLocks noChangeShapeType="1"/>
          </p:cNvSpPr>
          <p:nvPr/>
        </p:nvSpPr>
        <p:spPr bwMode="auto">
          <a:xfrm>
            <a:off x="3189288" y="4876800"/>
            <a:ext cx="2754312" cy="0"/>
          </a:xfrm>
          <a:prstGeom prst="line">
            <a:avLst/>
          </a:prstGeom>
          <a:noFill/>
          <a:ln w="12700">
            <a:solidFill>
              <a:schemeClr val="tx1"/>
            </a:solidFill>
            <a:round/>
            <a:headEnd type="triangle" w="med" len="med"/>
            <a:tailEnd type="triangle" w="med" len="med"/>
          </a:ln>
        </p:spPr>
        <p:txBody>
          <a:bodyPr wrap="none" anchor="ctr"/>
          <a:lstStyle/>
          <a:p>
            <a:pPr eaLnBrk="1" fontAlgn="auto" hangingPunct="1">
              <a:spcBef>
                <a:spcPts val="0"/>
              </a:spcBef>
              <a:spcAft>
                <a:spcPts val="0"/>
              </a:spcAft>
            </a:pPr>
            <a:endParaRPr lang="en-US" sz="1800">
              <a:solidFill>
                <a:srgbClr val="000000"/>
              </a:solidFill>
              <a:latin typeface="Arial"/>
            </a:endParaRPr>
          </a:p>
        </p:txBody>
      </p:sp>
      <p:sp>
        <p:nvSpPr>
          <p:cNvPr id="37" name="Line 8" descr="Arrow from practice team description to patient/family"/>
          <p:cNvSpPr>
            <a:spLocks noChangeShapeType="1"/>
          </p:cNvSpPr>
          <p:nvPr/>
        </p:nvSpPr>
        <p:spPr bwMode="auto">
          <a:xfrm flipV="1">
            <a:off x="3036888" y="5318758"/>
            <a:ext cx="3059112" cy="15242"/>
          </a:xfrm>
          <a:prstGeom prst="line">
            <a:avLst/>
          </a:prstGeom>
          <a:noFill/>
          <a:ln w="12700">
            <a:solidFill>
              <a:schemeClr val="tx1"/>
            </a:solidFill>
            <a:round/>
            <a:headEnd type="triangle" w="med" len="med"/>
            <a:tailEnd type="triangle" w="med" len="med"/>
          </a:ln>
        </p:spPr>
        <p:txBody>
          <a:bodyPr wrap="none" anchor="ctr"/>
          <a:lstStyle/>
          <a:p>
            <a:pPr eaLnBrk="1" fontAlgn="auto" hangingPunct="1">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1177659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914400"/>
            <a:ext cx="8001000" cy="838200"/>
          </a:xfrm>
        </p:spPr>
        <p:txBody>
          <a:bodyPr>
            <a:noAutofit/>
          </a:bodyPr>
          <a:lstStyle/>
          <a:p>
            <a:pPr>
              <a:defRPr/>
            </a:pPr>
            <a:r>
              <a:rPr lang="en-US" dirty="0"/>
              <a:t>Principles of Effective Integrated </a:t>
            </a:r>
            <a:br>
              <a:rPr lang="en-US" dirty="0"/>
            </a:br>
            <a:r>
              <a:rPr lang="en-US" dirty="0"/>
              <a:t>Behavioral Healthcare</a:t>
            </a:r>
          </a:p>
        </p:txBody>
      </p:sp>
      <p:graphicFrame>
        <p:nvGraphicFramePr>
          <p:cNvPr id="4" name="Content Placeholder 4" descr="Principles of effective integrated behavioral healthcar"/>
          <p:cNvGraphicFramePr>
            <a:graphicFrameLocks noGrp="1"/>
          </p:cNvGraphicFramePr>
          <p:nvPr>
            <p:ph idx="1"/>
            <p:extLst>
              <p:ext uri="{D42A27DB-BD31-4B8C-83A1-F6EECF244321}">
                <p14:modId xmlns:p14="http://schemas.microsoft.com/office/powerpoint/2010/main" val="1801339324"/>
              </p:ext>
            </p:extLst>
          </p:nvPr>
        </p:nvGraphicFramePr>
        <p:xfrm>
          <a:off x="685800" y="2057400"/>
          <a:ext cx="8001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768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450668" cy="858818"/>
          </a:xfrm>
        </p:spPr>
        <p:txBody>
          <a:bodyPr>
            <a:noAutofit/>
          </a:bodyPr>
          <a:lstStyle/>
          <a:p>
            <a:r>
              <a:rPr lang="en-US" dirty="0"/>
              <a:t>Developing Models</a:t>
            </a:r>
          </a:p>
        </p:txBody>
      </p:sp>
      <p:sp>
        <p:nvSpPr>
          <p:cNvPr id="3" name="Content Placeholder 2"/>
          <p:cNvSpPr>
            <a:spLocks noGrp="1"/>
          </p:cNvSpPr>
          <p:nvPr>
            <p:ph idx="1"/>
          </p:nvPr>
        </p:nvSpPr>
        <p:spPr>
          <a:xfrm>
            <a:off x="762000" y="1828800"/>
            <a:ext cx="8001000" cy="3886200"/>
          </a:xfrm>
        </p:spPr>
        <p:txBody>
          <a:bodyPr>
            <a:normAutofit lnSpcReduction="10000"/>
          </a:bodyPr>
          <a:lstStyle/>
          <a:p>
            <a:pPr>
              <a:buFont typeface="Arial" pitchFamily="34" charset="0"/>
              <a:buChar char="•"/>
            </a:pPr>
            <a:r>
              <a:rPr lang="en-US" sz="2800" dirty="0"/>
              <a:t>Primary Care Access, Referral and Evaluation (</a:t>
            </a:r>
            <a:r>
              <a:rPr lang="en-US" sz="2800" dirty="0">
                <a:solidFill>
                  <a:schemeClr val="tx1"/>
                </a:solidFill>
              </a:rPr>
              <a:t>PCARE) </a:t>
            </a:r>
          </a:p>
          <a:p>
            <a:pPr>
              <a:buFont typeface="Arial" pitchFamily="34" charset="0"/>
              <a:buChar char="•"/>
            </a:pPr>
            <a:r>
              <a:rPr lang="en-US" sz="2800" dirty="0"/>
              <a:t>SAMHSA/HRSA Primary and Behavioral Health Care Integration (PBHCI) Grantees</a:t>
            </a:r>
          </a:p>
          <a:p>
            <a:pPr>
              <a:buFont typeface="Arial" pitchFamily="34" charset="0"/>
              <a:buChar char="•"/>
            </a:pPr>
            <a:r>
              <a:rPr lang="en-US" sz="2800" dirty="0"/>
              <a:t>2703 Medicaid State Plan Amendments (SPA)</a:t>
            </a:r>
          </a:p>
          <a:p>
            <a:pPr lvl="1">
              <a:buFont typeface="Arial" pitchFamily="34" charset="0"/>
              <a:buChar char="•"/>
            </a:pPr>
            <a:r>
              <a:rPr lang="en-US" sz="2400" dirty="0"/>
              <a:t>Allow for enhanced Medicaid funding (usually case rate) for Health Home for patients with SMI </a:t>
            </a:r>
          </a:p>
          <a:p>
            <a:pPr lvl="1">
              <a:buFont typeface="Arial" pitchFamily="34" charset="0"/>
              <a:buChar char="•"/>
            </a:pPr>
            <a:r>
              <a:rPr lang="en-US" sz="2400" dirty="0"/>
              <a:t>May be located in a community mental health center so sometimes called “behavioral health home”</a:t>
            </a:r>
          </a:p>
          <a:p>
            <a:pPr marL="0" indent="0"/>
            <a:endParaRPr lang="en-US" sz="2000" dirty="0"/>
          </a:p>
        </p:txBody>
      </p:sp>
    </p:spTree>
    <p:extLst>
      <p:ext uri="{BB962C8B-B14F-4D97-AF65-F5344CB8AC3E}">
        <p14:creationId xmlns:p14="http://schemas.microsoft.com/office/powerpoint/2010/main" val="2044358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noAutofit/>
          </a:bodyPr>
          <a:lstStyle/>
          <a:p>
            <a:r>
              <a:rPr lang="en-US" b="1" dirty="0"/>
              <a:t>PCARE</a:t>
            </a:r>
            <a:endParaRPr lang="en-US" dirty="0"/>
          </a:p>
        </p:txBody>
      </p:sp>
      <p:sp>
        <p:nvSpPr>
          <p:cNvPr id="3" name="Content Placeholder 2"/>
          <p:cNvSpPr>
            <a:spLocks noGrp="1"/>
          </p:cNvSpPr>
          <p:nvPr>
            <p:ph idx="1"/>
          </p:nvPr>
        </p:nvSpPr>
        <p:spPr>
          <a:xfrm>
            <a:off x="762000" y="1600200"/>
            <a:ext cx="7848600" cy="4495800"/>
          </a:xfrm>
        </p:spPr>
        <p:txBody>
          <a:bodyPr>
            <a:normAutofit/>
          </a:bodyPr>
          <a:lstStyle/>
          <a:p>
            <a:pPr>
              <a:buFont typeface="Arial" pitchFamily="34" charset="0"/>
              <a:buChar char="•"/>
            </a:pPr>
            <a:r>
              <a:rPr lang="en-US" sz="2200" u="sng" dirty="0"/>
              <a:t>Study</a:t>
            </a:r>
            <a:r>
              <a:rPr lang="en-US" sz="2200" dirty="0"/>
              <a:t>:  Nurse care managers - communication and advocacy to overcome barriers to primary medical care. </a:t>
            </a:r>
            <a:r>
              <a:rPr lang="en-US" sz="2000" dirty="0"/>
              <a:t>(</a:t>
            </a:r>
            <a:r>
              <a:rPr lang="en-US" sz="2000" dirty="0" err="1"/>
              <a:t>Druss</a:t>
            </a:r>
            <a:r>
              <a:rPr lang="en-US" sz="2000" dirty="0"/>
              <a:t> et al, 2010)</a:t>
            </a:r>
            <a:endParaRPr lang="en-US" sz="2200" dirty="0"/>
          </a:p>
          <a:p>
            <a:pPr>
              <a:buFont typeface="Arial" pitchFamily="34" charset="0"/>
              <a:buChar char="•"/>
            </a:pPr>
            <a:r>
              <a:rPr lang="en-US" sz="2200" dirty="0"/>
              <a:t>Intervention group received</a:t>
            </a:r>
          </a:p>
          <a:p>
            <a:pPr lvl="1">
              <a:buFont typeface="Arial" pitchFamily="34" charset="0"/>
              <a:buChar char="•"/>
            </a:pPr>
            <a:r>
              <a:rPr lang="en-US" dirty="0"/>
              <a:t>more recommended preventive services</a:t>
            </a:r>
          </a:p>
          <a:p>
            <a:pPr lvl="1">
              <a:buFont typeface="Arial" pitchFamily="34" charset="0"/>
              <a:buChar char="•"/>
            </a:pPr>
            <a:r>
              <a:rPr lang="en-US" dirty="0"/>
              <a:t>higher proportion of evidence-based services for cardio metabolic conditions</a:t>
            </a:r>
          </a:p>
          <a:p>
            <a:pPr marL="57150" indent="0"/>
            <a:r>
              <a:rPr lang="en-US" dirty="0"/>
              <a:t>Results: </a:t>
            </a:r>
          </a:p>
          <a:p>
            <a:pPr>
              <a:spcBef>
                <a:spcPts val="0"/>
              </a:spcBef>
              <a:buFont typeface="Arial" pitchFamily="34" charset="0"/>
              <a:buChar char="•"/>
            </a:pPr>
            <a:r>
              <a:rPr lang="en-US" sz="2200" dirty="0"/>
              <a:t>more likely to have a primary care provider (71.2% versus 51.9%)</a:t>
            </a:r>
          </a:p>
          <a:p>
            <a:pPr>
              <a:spcBef>
                <a:spcPts val="0"/>
              </a:spcBef>
              <a:buFont typeface="Arial" pitchFamily="34" charset="0"/>
              <a:buChar char="•"/>
            </a:pPr>
            <a:r>
              <a:rPr lang="en-US" sz="2200" i="1" dirty="0">
                <a:solidFill>
                  <a:srgbClr val="C00000"/>
                </a:solidFill>
              </a:rPr>
              <a:t>Reduction in Framingham Cardiovascular Risk Index score in intervention group 6.9% compared to usual care 9.8%</a:t>
            </a:r>
          </a:p>
        </p:txBody>
      </p:sp>
    </p:spTree>
    <p:extLst>
      <p:ext uri="{BB962C8B-B14F-4D97-AF65-F5344CB8AC3E}">
        <p14:creationId xmlns:p14="http://schemas.microsoft.com/office/powerpoint/2010/main" val="1087755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0824" y="475917"/>
            <a:ext cx="8001000" cy="838200"/>
          </a:xfrm>
        </p:spPr>
        <p:txBody>
          <a:bodyPr/>
          <a:lstStyle/>
          <a:p>
            <a:r>
              <a:rPr lang="en-US" sz="1600" b="1" dirty="0"/>
              <a:t>PBHCI Grantees by HHS Region</a:t>
            </a:r>
            <a:endParaRPr lang="en-US" sz="1600" dirty="0"/>
          </a:p>
        </p:txBody>
      </p:sp>
      <p:grpSp>
        <p:nvGrpSpPr>
          <p:cNvPr id="5" name="Group 224" descr="PBHCI grantees by HHS Region"/>
          <p:cNvGrpSpPr>
            <a:grpSpLocks noGrp="1"/>
          </p:cNvGrpSpPr>
          <p:nvPr/>
        </p:nvGrpSpPr>
        <p:grpSpPr bwMode="auto">
          <a:xfrm>
            <a:off x="685800" y="685800"/>
            <a:ext cx="8211460" cy="5198347"/>
            <a:chOff x="-406239" y="-311281"/>
            <a:chExt cx="10082805" cy="6327725"/>
          </a:xfrm>
        </p:grpSpPr>
        <p:sp>
          <p:nvSpPr>
            <p:cNvPr id="6" name="Rectangle 235" descr="10%"/>
            <p:cNvSpPr>
              <a:spLocks noChangeArrowheads="1"/>
            </p:cNvSpPr>
            <p:nvPr/>
          </p:nvSpPr>
          <p:spPr bwMode="auto">
            <a:xfrm>
              <a:off x="4648200" y="25908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solidFill>
                  <a:srgbClr val="000000"/>
                </a:solidFill>
                <a:latin typeface="Calibri" pitchFamily="34" charset="0"/>
              </a:endParaRPr>
            </a:p>
          </p:txBody>
        </p:sp>
        <p:sp>
          <p:nvSpPr>
            <p:cNvPr id="7" name="Freeform 3"/>
            <p:cNvSpPr>
              <a:spLocks/>
            </p:cNvSpPr>
            <p:nvPr/>
          </p:nvSpPr>
          <p:spPr bwMode="auto">
            <a:xfrm>
              <a:off x="5443538" y="1333500"/>
              <a:ext cx="812800" cy="466725"/>
            </a:xfrm>
            <a:custGeom>
              <a:avLst/>
              <a:gdLst>
                <a:gd name="T0" fmla="*/ 2147483647 w 558"/>
                <a:gd name="T1" fmla="*/ 2147483647 h 330"/>
                <a:gd name="T2" fmla="*/ 2147483647 w 558"/>
                <a:gd name="T3" fmla="*/ 2147483647 h 330"/>
                <a:gd name="T4" fmla="*/ 2147483647 w 558"/>
                <a:gd name="T5" fmla="*/ 2147483647 h 330"/>
                <a:gd name="T6" fmla="*/ 2147483647 w 558"/>
                <a:gd name="T7" fmla="*/ 0 h 330"/>
                <a:gd name="T8" fmla="*/ 2147483647 w 558"/>
                <a:gd name="T9" fmla="*/ 2147483647 h 330"/>
                <a:gd name="T10" fmla="*/ 2147483647 w 558"/>
                <a:gd name="T11" fmla="*/ 2147483647 h 330"/>
                <a:gd name="T12" fmla="*/ 2147483647 w 558"/>
                <a:gd name="T13" fmla="*/ 2147483647 h 330"/>
                <a:gd name="T14" fmla="*/ 2147483647 w 558"/>
                <a:gd name="T15" fmla="*/ 2147483647 h 330"/>
                <a:gd name="T16" fmla="*/ 2147483647 w 558"/>
                <a:gd name="T17" fmla="*/ 2147483647 h 330"/>
                <a:gd name="T18" fmla="*/ 2147483647 w 558"/>
                <a:gd name="T19" fmla="*/ 2147483647 h 330"/>
                <a:gd name="T20" fmla="*/ 2147483647 w 558"/>
                <a:gd name="T21" fmla="*/ 2147483647 h 330"/>
                <a:gd name="T22" fmla="*/ 2147483647 w 558"/>
                <a:gd name="T23" fmla="*/ 2147483647 h 330"/>
                <a:gd name="T24" fmla="*/ 2147483647 w 558"/>
                <a:gd name="T25" fmla="*/ 2147483647 h 330"/>
                <a:gd name="T26" fmla="*/ 2147483647 w 558"/>
                <a:gd name="T27" fmla="*/ 2147483647 h 330"/>
                <a:gd name="T28" fmla="*/ 2147483647 w 558"/>
                <a:gd name="T29" fmla="*/ 2147483647 h 330"/>
                <a:gd name="T30" fmla="*/ 2147483647 w 558"/>
                <a:gd name="T31" fmla="*/ 2147483647 h 330"/>
                <a:gd name="T32" fmla="*/ 2147483647 w 558"/>
                <a:gd name="T33" fmla="*/ 2147483647 h 330"/>
                <a:gd name="T34" fmla="*/ 2147483647 w 558"/>
                <a:gd name="T35" fmla="*/ 2147483647 h 330"/>
                <a:gd name="T36" fmla="*/ 2147483647 w 558"/>
                <a:gd name="T37" fmla="*/ 2147483647 h 330"/>
                <a:gd name="T38" fmla="*/ 2147483647 w 558"/>
                <a:gd name="T39" fmla="*/ 2147483647 h 330"/>
                <a:gd name="T40" fmla="*/ 2147483647 w 558"/>
                <a:gd name="T41" fmla="*/ 2147483647 h 330"/>
                <a:gd name="T42" fmla="*/ 2147483647 w 558"/>
                <a:gd name="T43" fmla="*/ 2147483647 h 330"/>
                <a:gd name="T44" fmla="*/ 2147483647 w 558"/>
                <a:gd name="T45" fmla="*/ 2147483647 h 330"/>
                <a:gd name="T46" fmla="*/ 2147483647 w 558"/>
                <a:gd name="T47" fmla="*/ 2147483647 h 330"/>
                <a:gd name="T48" fmla="*/ 2147483647 w 558"/>
                <a:gd name="T49" fmla="*/ 2147483647 h 330"/>
                <a:gd name="T50" fmla="*/ 2147483647 w 558"/>
                <a:gd name="T51" fmla="*/ 2147483647 h 330"/>
                <a:gd name="T52" fmla="*/ 2147483647 w 558"/>
                <a:gd name="T53" fmla="*/ 2147483647 h 330"/>
                <a:gd name="T54" fmla="*/ 2147483647 w 558"/>
                <a:gd name="T55" fmla="*/ 2147483647 h 330"/>
                <a:gd name="T56" fmla="*/ 2147483647 w 558"/>
                <a:gd name="T57" fmla="*/ 2147483647 h 330"/>
                <a:gd name="T58" fmla="*/ 2147483647 w 558"/>
                <a:gd name="T59" fmla="*/ 2147483647 h 330"/>
                <a:gd name="T60" fmla="*/ 2147483647 w 558"/>
                <a:gd name="T61" fmla="*/ 2147483647 h 330"/>
                <a:gd name="T62" fmla="*/ 2147483647 w 558"/>
                <a:gd name="T63" fmla="*/ 2147483647 h 330"/>
                <a:gd name="T64" fmla="*/ 2147483647 w 558"/>
                <a:gd name="T65" fmla="*/ 2147483647 h 330"/>
                <a:gd name="T66" fmla="*/ 2147483647 w 558"/>
                <a:gd name="T67" fmla="*/ 2147483647 h 330"/>
                <a:gd name="T68" fmla="*/ 2147483647 w 558"/>
                <a:gd name="T69" fmla="*/ 2147483647 h 330"/>
                <a:gd name="T70" fmla="*/ 2147483647 w 558"/>
                <a:gd name="T71" fmla="*/ 2147483647 h 330"/>
                <a:gd name="T72" fmla="*/ 2147483647 w 558"/>
                <a:gd name="T73" fmla="*/ 2147483647 h 330"/>
                <a:gd name="T74" fmla="*/ 2147483647 w 558"/>
                <a:gd name="T75" fmla="*/ 2147483647 h 330"/>
                <a:gd name="T76" fmla="*/ 2147483647 w 558"/>
                <a:gd name="T77" fmla="*/ 2147483647 h 330"/>
                <a:gd name="T78" fmla="*/ 2147483647 w 558"/>
                <a:gd name="T79" fmla="*/ 2147483647 h 330"/>
                <a:gd name="T80" fmla="*/ 2147483647 w 558"/>
                <a:gd name="T81" fmla="*/ 2147483647 h 330"/>
                <a:gd name="T82" fmla="*/ 2147483647 w 558"/>
                <a:gd name="T83" fmla="*/ 2147483647 h 330"/>
                <a:gd name="T84" fmla="*/ 2147483647 w 558"/>
                <a:gd name="T85" fmla="*/ 2147483647 h 330"/>
                <a:gd name="T86" fmla="*/ 2147483647 w 558"/>
                <a:gd name="T87" fmla="*/ 2147483647 h 330"/>
                <a:gd name="T88" fmla="*/ 2147483647 w 558"/>
                <a:gd name="T89" fmla="*/ 2147483647 h 330"/>
                <a:gd name="T90" fmla="*/ 2147483647 w 558"/>
                <a:gd name="T91" fmla="*/ 2147483647 h 330"/>
                <a:gd name="T92" fmla="*/ 2147483647 w 558"/>
                <a:gd name="T93" fmla="*/ 2147483647 h 330"/>
                <a:gd name="T94" fmla="*/ 2147483647 w 558"/>
                <a:gd name="T95" fmla="*/ 2147483647 h 330"/>
                <a:gd name="T96" fmla="*/ 2147483647 w 558"/>
                <a:gd name="T97" fmla="*/ 2147483647 h 330"/>
                <a:gd name="T98" fmla="*/ 2147483647 w 558"/>
                <a:gd name="T99" fmla="*/ 2147483647 h 330"/>
                <a:gd name="T100" fmla="*/ 2147483647 w 558"/>
                <a:gd name="T101" fmla="*/ 2147483647 h 330"/>
                <a:gd name="T102" fmla="*/ 2147483647 w 558"/>
                <a:gd name="T103" fmla="*/ 2147483647 h 330"/>
                <a:gd name="T104" fmla="*/ 2147483647 w 558"/>
                <a:gd name="T105" fmla="*/ 2147483647 h 330"/>
                <a:gd name="T106" fmla="*/ 2147483647 w 558"/>
                <a:gd name="T107" fmla="*/ 2147483647 h 330"/>
                <a:gd name="T108" fmla="*/ 2147483647 w 558"/>
                <a:gd name="T109" fmla="*/ 2147483647 h 330"/>
                <a:gd name="T110" fmla="*/ 2147483647 w 558"/>
                <a:gd name="T111" fmla="*/ 2147483647 h 330"/>
                <a:gd name="T112" fmla="*/ 2147483647 w 558"/>
                <a:gd name="T113" fmla="*/ 2147483647 h 330"/>
                <a:gd name="T114" fmla="*/ 2147483647 w 558"/>
                <a:gd name="T115" fmla="*/ 2147483647 h 330"/>
                <a:gd name="T116" fmla="*/ 2147483647 w 558"/>
                <a:gd name="T117" fmla="*/ 2147483647 h 330"/>
                <a:gd name="T118" fmla="*/ 2147483647 w 558"/>
                <a:gd name="T119" fmla="*/ 2147483647 h 330"/>
                <a:gd name="T120" fmla="*/ 2147483647 w 558"/>
                <a:gd name="T121" fmla="*/ 2147483647 h 330"/>
                <a:gd name="T122" fmla="*/ 2147483647 w 558"/>
                <a:gd name="T123" fmla="*/ 2147483647 h 3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8"/>
                <a:gd name="T187" fmla="*/ 0 h 330"/>
                <a:gd name="T188" fmla="*/ 558 w 558"/>
                <a:gd name="T189" fmla="*/ 330 h 3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8" h="330">
                  <a:moveTo>
                    <a:pt x="0" y="150"/>
                  </a:moveTo>
                  <a:lnTo>
                    <a:pt x="1" y="145"/>
                  </a:lnTo>
                  <a:lnTo>
                    <a:pt x="7" y="135"/>
                  </a:lnTo>
                  <a:lnTo>
                    <a:pt x="19" y="122"/>
                  </a:lnTo>
                  <a:lnTo>
                    <a:pt x="41" y="110"/>
                  </a:lnTo>
                  <a:lnTo>
                    <a:pt x="48" y="109"/>
                  </a:lnTo>
                  <a:lnTo>
                    <a:pt x="55" y="105"/>
                  </a:lnTo>
                  <a:lnTo>
                    <a:pt x="60" y="103"/>
                  </a:lnTo>
                  <a:lnTo>
                    <a:pt x="67" y="100"/>
                  </a:lnTo>
                  <a:lnTo>
                    <a:pt x="72" y="95"/>
                  </a:lnTo>
                  <a:lnTo>
                    <a:pt x="79" y="90"/>
                  </a:lnTo>
                  <a:lnTo>
                    <a:pt x="86" y="83"/>
                  </a:lnTo>
                  <a:lnTo>
                    <a:pt x="97" y="74"/>
                  </a:lnTo>
                  <a:lnTo>
                    <a:pt x="102" y="65"/>
                  </a:lnTo>
                  <a:lnTo>
                    <a:pt x="109" y="52"/>
                  </a:lnTo>
                  <a:lnTo>
                    <a:pt x="117" y="38"/>
                  </a:lnTo>
                  <a:lnTo>
                    <a:pt x="124" y="29"/>
                  </a:lnTo>
                  <a:lnTo>
                    <a:pt x="128" y="27"/>
                  </a:lnTo>
                  <a:lnTo>
                    <a:pt x="135" y="22"/>
                  </a:lnTo>
                  <a:lnTo>
                    <a:pt x="145" y="15"/>
                  </a:lnTo>
                  <a:lnTo>
                    <a:pt x="157" y="8"/>
                  </a:lnTo>
                  <a:lnTo>
                    <a:pt x="167" y="3"/>
                  </a:lnTo>
                  <a:lnTo>
                    <a:pt x="178" y="0"/>
                  </a:lnTo>
                  <a:lnTo>
                    <a:pt x="185" y="0"/>
                  </a:lnTo>
                  <a:lnTo>
                    <a:pt x="186" y="5"/>
                  </a:lnTo>
                  <a:lnTo>
                    <a:pt x="188" y="5"/>
                  </a:lnTo>
                  <a:lnTo>
                    <a:pt x="190" y="5"/>
                  </a:lnTo>
                  <a:lnTo>
                    <a:pt x="192" y="5"/>
                  </a:lnTo>
                  <a:lnTo>
                    <a:pt x="192" y="10"/>
                  </a:lnTo>
                  <a:lnTo>
                    <a:pt x="192" y="14"/>
                  </a:lnTo>
                  <a:lnTo>
                    <a:pt x="188" y="17"/>
                  </a:lnTo>
                  <a:lnTo>
                    <a:pt x="185" y="19"/>
                  </a:lnTo>
                  <a:lnTo>
                    <a:pt x="183" y="20"/>
                  </a:lnTo>
                  <a:lnTo>
                    <a:pt x="181" y="20"/>
                  </a:lnTo>
                  <a:lnTo>
                    <a:pt x="179" y="19"/>
                  </a:lnTo>
                  <a:lnTo>
                    <a:pt x="178" y="17"/>
                  </a:lnTo>
                  <a:lnTo>
                    <a:pt x="174" y="22"/>
                  </a:lnTo>
                  <a:lnTo>
                    <a:pt x="173" y="27"/>
                  </a:lnTo>
                  <a:lnTo>
                    <a:pt x="173" y="34"/>
                  </a:lnTo>
                  <a:lnTo>
                    <a:pt x="173" y="39"/>
                  </a:lnTo>
                  <a:lnTo>
                    <a:pt x="171" y="38"/>
                  </a:lnTo>
                  <a:lnTo>
                    <a:pt x="169" y="38"/>
                  </a:lnTo>
                  <a:lnTo>
                    <a:pt x="167" y="38"/>
                  </a:lnTo>
                  <a:lnTo>
                    <a:pt x="166" y="39"/>
                  </a:lnTo>
                  <a:lnTo>
                    <a:pt x="166" y="41"/>
                  </a:lnTo>
                  <a:lnTo>
                    <a:pt x="164" y="43"/>
                  </a:lnTo>
                  <a:lnTo>
                    <a:pt x="164" y="45"/>
                  </a:lnTo>
                  <a:lnTo>
                    <a:pt x="162" y="48"/>
                  </a:lnTo>
                  <a:lnTo>
                    <a:pt x="160" y="46"/>
                  </a:lnTo>
                  <a:lnTo>
                    <a:pt x="159" y="45"/>
                  </a:lnTo>
                  <a:lnTo>
                    <a:pt x="157" y="45"/>
                  </a:lnTo>
                  <a:lnTo>
                    <a:pt x="154" y="48"/>
                  </a:lnTo>
                  <a:lnTo>
                    <a:pt x="152" y="50"/>
                  </a:lnTo>
                  <a:lnTo>
                    <a:pt x="152" y="53"/>
                  </a:lnTo>
                  <a:lnTo>
                    <a:pt x="152" y="57"/>
                  </a:lnTo>
                  <a:lnTo>
                    <a:pt x="150" y="57"/>
                  </a:lnTo>
                  <a:lnTo>
                    <a:pt x="148" y="57"/>
                  </a:lnTo>
                  <a:lnTo>
                    <a:pt x="145" y="64"/>
                  </a:lnTo>
                  <a:lnTo>
                    <a:pt x="145" y="69"/>
                  </a:lnTo>
                  <a:lnTo>
                    <a:pt x="143" y="76"/>
                  </a:lnTo>
                  <a:lnTo>
                    <a:pt x="143" y="83"/>
                  </a:lnTo>
                  <a:lnTo>
                    <a:pt x="143" y="84"/>
                  </a:lnTo>
                  <a:lnTo>
                    <a:pt x="145" y="84"/>
                  </a:lnTo>
                  <a:lnTo>
                    <a:pt x="148" y="84"/>
                  </a:lnTo>
                  <a:lnTo>
                    <a:pt x="150" y="84"/>
                  </a:lnTo>
                  <a:lnTo>
                    <a:pt x="152" y="83"/>
                  </a:lnTo>
                  <a:lnTo>
                    <a:pt x="154" y="79"/>
                  </a:lnTo>
                  <a:lnTo>
                    <a:pt x="154" y="77"/>
                  </a:lnTo>
                  <a:lnTo>
                    <a:pt x="155" y="76"/>
                  </a:lnTo>
                  <a:lnTo>
                    <a:pt x="160" y="77"/>
                  </a:lnTo>
                  <a:lnTo>
                    <a:pt x="166" y="77"/>
                  </a:lnTo>
                  <a:lnTo>
                    <a:pt x="171" y="77"/>
                  </a:lnTo>
                  <a:lnTo>
                    <a:pt x="176" y="76"/>
                  </a:lnTo>
                  <a:lnTo>
                    <a:pt x="183" y="74"/>
                  </a:lnTo>
                  <a:lnTo>
                    <a:pt x="190" y="74"/>
                  </a:lnTo>
                  <a:lnTo>
                    <a:pt x="197" y="74"/>
                  </a:lnTo>
                  <a:lnTo>
                    <a:pt x="204" y="72"/>
                  </a:lnTo>
                  <a:lnTo>
                    <a:pt x="207" y="72"/>
                  </a:lnTo>
                  <a:lnTo>
                    <a:pt x="211" y="77"/>
                  </a:lnTo>
                  <a:lnTo>
                    <a:pt x="214" y="83"/>
                  </a:lnTo>
                  <a:lnTo>
                    <a:pt x="217" y="88"/>
                  </a:lnTo>
                  <a:lnTo>
                    <a:pt x="216" y="88"/>
                  </a:lnTo>
                  <a:lnTo>
                    <a:pt x="216" y="90"/>
                  </a:lnTo>
                  <a:lnTo>
                    <a:pt x="216" y="91"/>
                  </a:lnTo>
                  <a:lnTo>
                    <a:pt x="217" y="95"/>
                  </a:lnTo>
                  <a:lnTo>
                    <a:pt x="221" y="97"/>
                  </a:lnTo>
                  <a:lnTo>
                    <a:pt x="224" y="98"/>
                  </a:lnTo>
                  <a:lnTo>
                    <a:pt x="226" y="102"/>
                  </a:lnTo>
                  <a:lnTo>
                    <a:pt x="228" y="103"/>
                  </a:lnTo>
                  <a:lnTo>
                    <a:pt x="230" y="105"/>
                  </a:lnTo>
                  <a:lnTo>
                    <a:pt x="233" y="105"/>
                  </a:lnTo>
                  <a:lnTo>
                    <a:pt x="236" y="107"/>
                  </a:lnTo>
                  <a:lnTo>
                    <a:pt x="235" y="109"/>
                  </a:lnTo>
                  <a:lnTo>
                    <a:pt x="235" y="110"/>
                  </a:lnTo>
                  <a:lnTo>
                    <a:pt x="235" y="114"/>
                  </a:lnTo>
                  <a:lnTo>
                    <a:pt x="236" y="116"/>
                  </a:lnTo>
                  <a:lnTo>
                    <a:pt x="242" y="109"/>
                  </a:lnTo>
                  <a:lnTo>
                    <a:pt x="249" y="107"/>
                  </a:lnTo>
                  <a:lnTo>
                    <a:pt x="257" y="105"/>
                  </a:lnTo>
                  <a:lnTo>
                    <a:pt x="264" y="103"/>
                  </a:lnTo>
                  <a:lnTo>
                    <a:pt x="266" y="103"/>
                  </a:lnTo>
                  <a:lnTo>
                    <a:pt x="268" y="105"/>
                  </a:lnTo>
                  <a:lnTo>
                    <a:pt x="268" y="107"/>
                  </a:lnTo>
                  <a:lnTo>
                    <a:pt x="266" y="109"/>
                  </a:lnTo>
                  <a:lnTo>
                    <a:pt x="264" y="110"/>
                  </a:lnTo>
                  <a:lnTo>
                    <a:pt x="264" y="112"/>
                  </a:lnTo>
                  <a:lnTo>
                    <a:pt x="269" y="116"/>
                  </a:lnTo>
                  <a:lnTo>
                    <a:pt x="274" y="114"/>
                  </a:lnTo>
                  <a:lnTo>
                    <a:pt x="280" y="110"/>
                  </a:lnTo>
                  <a:lnTo>
                    <a:pt x="285" y="107"/>
                  </a:lnTo>
                  <a:lnTo>
                    <a:pt x="285" y="112"/>
                  </a:lnTo>
                  <a:lnTo>
                    <a:pt x="288" y="114"/>
                  </a:lnTo>
                  <a:lnTo>
                    <a:pt x="292" y="116"/>
                  </a:lnTo>
                  <a:lnTo>
                    <a:pt x="293" y="117"/>
                  </a:lnTo>
                  <a:lnTo>
                    <a:pt x="293" y="121"/>
                  </a:lnTo>
                  <a:lnTo>
                    <a:pt x="295" y="124"/>
                  </a:lnTo>
                  <a:lnTo>
                    <a:pt x="297" y="129"/>
                  </a:lnTo>
                  <a:lnTo>
                    <a:pt x="297" y="133"/>
                  </a:lnTo>
                  <a:lnTo>
                    <a:pt x="297" y="135"/>
                  </a:lnTo>
                  <a:lnTo>
                    <a:pt x="299" y="133"/>
                  </a:lnTo>
                  <a:lnTo>
                    <a:pt x="300" y="131"/>
                  </a:lnTo>
                  <a:lnTo>
                    <a:pt x="302" y="129"/>
                  </a:lnTo>
                  <a:lnTo>
                    <a:pt x="306" y="126"/>
                  </a:lnTo>
                  <a:lnTo>
                    <a:pt x="309" y="121"/>
                  </a:lnTo>
                  <a:lnTo>
                    <a:pt x="312" y="117"/>
                  </a:lnTo>
                  <a:lnTo>
                    <a:pt x="314" y="112"/>
                  </a:lnTo>
                  <a:lnTo>
                    <a:pt x="316" y="114"/>
                  </a:lnTo>
                  <a:lnTo>
                    <a:pt x="318" y="114"/>
                  </a:lnTo>
                  <a:lnTo>
                    <a:pt x="319" y="114"/>
                  </a:lnTo>
                  <a:lnTo>
                    <a:pt x="319" y="112"/>
                  </a:lnTo>
                  <a:lnTo>
                    <a:pt x="319" y="110"/>
                  </a:lnTo>
                  <a:lnTo>
                    <a:pt x="318" y="109"/>
                  </a:lnTo>
                  <a:lnTo>
                    <a:pt x="316" y="107"/>
                  </a:lnTo>
                  <a:lnTo>
                    <a:pt x="314" y="107"/>
                  </a:lnTo>
                  <a:lnTo>
                    <a:pt x="312" y="107"/>
                  </a:lnTo>
                  <a:lnTo>
                    <a:pt x="318" y="107"/>
                  </a:lnTo>
                  <a:lnTo>
                    <a:pt x="321" y="103"/>
                  </a:lnTo>
                  <a:lnTo>
                    <a:pt x="323" y="98"/>
                  </a:lnTo>
                  <a:lnTo>
                    <a:pt x="325" y="95"/>
                  </a:lnTo>
                  <a:lnTo>
                    <a:pt x="328" y="97"/>
                  </a:lnTo>
                  <a:lnTo>
                    <a:pt x="331" y="95"/>
                  </a:lnTo>
                  <a:lnTo>
                    <a:pt x="333" y="91"/>
                  </a:lnTo>
                  <a:lnTo>
                    <a:pt x="337" y="95"/>
                  </a:lnTo>
                  <a:lnTo>
                    <a:pt x="340" y="93"/>
                  </a:lnTo>
                  <a:lnTo>
                    <a:pt x="342" y="90"/>
                  </a:lnTo>
                  <a:lnTo>
                    <a:pt x="344" y="88"/>
                  </a:lnTo>
                  <a:lnTo>
                    <a:pt x="345" y="84"/>
                  </a:lnTo>
                  <a:lnTo>
                    <a:pt x="349" y="88"/>
                  </a:lnTo>
                  <a:lnTo>
                    <a:pt x="350" y="86"/>
                  </a:lnTo>
                  <a:lnTo>
                    <a:pt x="354" y="84"/>
                  </a:lnTo>
                  <a:lnTo>
                    <a:pt x="357" y="84"/>
                  </a:lnTo>
                  <a:lnTo>
                    <a:pt x="359" y="83"/>
                  </a:lnTo>
                  <a:lnTo>
                    <a:pt x="361" y="81"/>
                  </a:lnTo>
                  <a:lnTo>
                    <a:pt x="363" y="79"/>
                  </a:lnTo>
                  <a:lnTo>
                    <a:pt x="363" y="77"/>
                  </a:lnTo>
                  <a:lnTo>
                    <a:pt x="371" y="77"/>
                  </a:lnTo>
                  <a:lnTo>
                    <a:pt x="380" y="77"/>
                  </a:lnTo>
                  <a:lnTo>
                    <a:pt x="388" y="76"/>
                  </a:lnTo>
                  <a:lnTo>
                    <a:pt x="395" y="72"/>
                  </a:lnTo>
                  <a:lnTo>
                    <a:pt x="402" y="71"/>
                  </a:lnTo>
                  <a:lnTo>
                    <a:pt x="409" y="69"/>
                  </a:lnTo>
                  <a:lnTo>
                    <a:pt x="414" y="65"/>
                  </a:lnTo>
                  <a:lnTo>
                    <a:pt x="421" y="62"/>
                  </a:lnTo>
                  <a:lnTo>
                    <a:pt x="421" y="60"/>
                  </a:lnTo>
                  <a:lnTo>
                    <a:pt x="421" y="58"/>
                  </a:lnTo>
                  <a:lnTo>
                    <a:pt x="421" y="57"/>
                  </a:lnTo>
                  <a:lnTo>
                    <a:pt x="423" y="57"/>
                  </a:lnTo>
                  <a:lnTo>
                    <a:pt x="426" y="57"/>
                  </a:lnTo>
                  <a:lnTo>
                    <a:pt x="428" y="58"/>
                  </a:lnTo>
                  <a:lnTo>
                    <a:pt x="430" y="60"/>
                  </a:lnTo>
                  <a:lnTo>
                    <a:pt x="432" y="58"/>
                  </a:lnTo>
                  <a:lnTo>
                    <a:pt x="432" y="57"/>
                  </a:lnTo>
                  <a:lnTo>
                    <a:pt x="432" y="55"/>
                  </a:lnTo>
                  <a:lnTo>
                    <a:pt x="435" y="55"/>
                  </a:lnTo>
                  <a:lnTo>
                    <a:pt x="439" y="57"/>
                  </a:lnTo>
                  <a:lnTo>
                    <a:pt x="440" y="57"/>
                  </a:lnTo>
                  <a:lnTo>
                    <a:pt x="444" y="57"/>
                  </a:lnTo>
                  <a:lnTo>
                    <a:pt x="444" y="58"/>
                  </a:lnTo>
                  <a:lnTo>
                    <a:pt x="444" y="60"/>
                  </a:lnTo>
                  <a:lnTo>
                    <a:pt x="445" y="62"/>
                  </a:lnTo>
                  <a:lnTo>
                    <a:pt x="445" y="64"/>
                  </a:lnTo>
                  <a:lnTo>
                    <a:pt x="447" y="64"/>
                  </a:lnTo>
                  <a:lnTo>
                    <a:pt x="447" y="65"/>
                  </a:lnTo>
                  <a:lnTo>
                    <a:pt x="449" y="65"/>
                  </a:lnTo>
                  <a:lnTo>
                    <a:pt x="447" y="67"/>
                  </a:lnTo>
                  <a:lnTo>
                    <a:pt x="445" y="69"/>
                  </a:lnTo>
                  <a:lnTo>
                    <a:pt x="445" y="71"/>
                  </a:lnTo>
                  <a:lnTo>
                    <a:pt x="444" y="76"/>
                  </a:lnTo>
                  <a:lnTo>
                    <a:pt x="444" y="81"/>
                  </a:lnTo>
                  <a:lnTo>
                    <a:pt x="445" y="86"/>
                  </a:lnTo>
                  <a:lnTo>
                    <a:pt x="449" y="90"/>
                  </a:lnTo>
                  <a:lnTo>
                    <a:pt x="451" y="90"/>
                  </a:lnTo>
                  <a:lnTo>
                    <a:pt x="452" y="88"/>
                  </a:lnTo>
                  <a:lnTo>
                    <a:pt x="454" y="88"/>
                  </a:lnTo>
                  <a:lnTo>
                    <a:pt x="454" y="90"/>
                  </a:lnTo>
                  <a:lnTo>
                    <a:pt x="456" y="91"/>
                  </a:lnTo>
                  <a:lnTo>
                    <a:pt x="456" y="95"/>
                  </a:lnTo>
                  <a:lnTo>
                    <a:pt x="458" y="95"/>
                  </a:lnTo>
                  <a:lnTo>
                    <a:pt x="459" y="95"/>
                  </a:lnTo>
                  <a:lnTo>
                    <a:pt x="461" y="93"/>
                  </a:lnTo>
                  <a:lnTo>
                    <a:pt x="461" y="91"/>
                  </a:lnTo>
                  <a:lnTo>
                    <a:pt x="463" y="90"/>
                  </a:lnTo>
                  <a:lnTo>
                    <a:pt x="466" y="93"/>
                  </a:lnTo>
                  <a:lnTo>
                    <a:pt x="471" y="97"/>
                  </a:lnTo>
                  <a:lnTo>
                    <a:pt x="475" y="100"/>
                  </a:lnTo>
                  <a:lnTo>
                    <a:pt x="477" y="105"/>
                  </a:lnTo>
                  <a:lnTo>
                    <a:pt x="478" y="103"/>
                  </a:lnTo>
                  <a:lnTo>
                    <a:pt x="480" y="102"/>
                  </a:lnTo>
                  <a:lnTo>
                    <a:pt x="482" y="100"/>
                  </a:lnTo>
                  <a:lnTo>
                    <a:pt x="483" y="98"/>
                  </a:lnTo>
                  <a:lnTo>
                    <a:pt x="489" y="95"/>
                  </a:lnTo>
                  <a:lnTo>
                    <a:pt x="494" y="93"/>
                  </a:lnTo>
                  <a:lnTo>
                    <a:pt x="499" y="93"/>
                  </a:lnTo>
                  <a:lnTo>
                    <a:pt x="504" y="95"/>
                  </a:lnTo>
                  <a:lnTo>
                    <a:pt x="518" y="102"/>
                  </a:lnTo>
                  <a:lnTo>
                    <a:pt x="530" y="112"/>
                  </a:lnTo>
                  <a:lnTo>
                    <a:pt x="541" y="126"/>
                  </a:lnTo>
                  <a:lnTo>
                    <a:pt x="553" y="138"/>
                  </a:lnTo>
                  <a:lnTo>
                    <a:pt x="556" y="143"/>
                  </a:lnTo>
                  <a:lnTo>
                    <a:pt x="558" y="150"/>
                  </a:lnTo>
                  <a:lnTo>
                    <a:pt x="554" y="155"/>
                  </a:lnTo>
                  <a:lnTo>
                    <a:pt x="551" y="157"/>
                  </a:lnTo>
                  <a:lnTo>
                    <a:pt x="549" y="157"/>
                  </a:lnTo>
                  <a:lnTo>
                    <a:pt x="544" y="159"/>
                  </a:lnTo>
                  <a:lnTo>
                    <a:pt x="537" y="160"/>
                  </a:lnTo>
                  <a:lnTo>
                    <a:pt x="528" y="160"/>
                  </a:lnTo>
                  <a:lnTo>
                    <a:pt x="520" y="162"/>
                  </a:lnTo>
                  <a:lnTo>
                    <a:pt x="511" y="162"/>
                  </a:lnTo>
                  <a:lnTo>
                    <a:pt x="502" y="160"/>
                  </a:lnTo>
                  <a:lnTo>
                    <a:pt x="497" y="159"/>
                  </a:lnTo>
                  <a:lnTo>
                    <a:pt x="494" y="155"/>
                  </a:lnTo>
                  <a:lnTo>
                    <a:pt x="492" y="150"/>
                  </a:lnTo>
                  <a:lnTo>
                    <a:pt x="489" y="148"/>
                  </a:lnTo>
                  <a:lnTo>
                    <a:pt x="485" y="148"/>
                  </a:lnTo>
                  <a:lnTo>
                    <a:pt x="482" y="152"/>
                  </a:lnTo>
                  <a:lnTo>
                    <a:pt x="480" y="155"/>
                  </a:lnTo>
                  <a:lnTo>
                    <a:pt x="482" y="162"/>
                  </a:lnTo>
                  <a:lnTo>
                    <a:pt x="482" y="167"/>
                  </a:lnTo>
                  <a:lnTo>
                    <a:pt x="478" y="167"/>
                  </a:lnTo>
                  <a:lnTo>
                    <a:pt x="475" y="169"/>
                  </a:lnTo>
                  <a:lnTo>
                    <a:pt x="475" y="174"/>
                  </a:lnTo>
                  <a:lnTo>
                    <a:pt x="475" y="178"/>
                  </a:lnTo>
                  <a:lnTo>
                    <a:pt x="471" y="176"/>
                  </a:lnTo>
                  <a:lnTo>
                    <a:pt x="470" y="174"/>
                  </a:lnTo>
                  <a:lnTo>
                    <a:pt x="468" y="173"/>
                  </a:lnTo>
                  <a:lnTo>
                    <a:pt x="466" y="171"/>
                  </a:lnTo>
                  <a:lnTo>
                    <a:pt x="464" y="171"/>
                  </a:lnTo>
                  <a:lnTo>
                    <a:pt x="464" y="173"/>
                  </a:lnTo>
                  <a:lnTo>
                    <a:pt x="464" y="174"/>
                  </a:lnTo>
                  <a:lnTo>
                    <a:pt x="461" y="169"/>
                  </a:lnTo>
                  <a:lnTo>
                    <a:pt x="458" y="166"/>
                  </a:lnTo>
                  <a:lnTo>
                    <a:pt x="452" y="162"/>
                  </a:lnTo>
                  <a:lnTo>
                    <a:pt x="449" y="157"/>
                  </a:lnTo>
                  <a:lnTo>
                    <a:pt x="447" y="157"/>
                  </a:lnTo>
                  <a:lnTo>
                    <a:pt x="445" y="157"/>
                  </a:lnTo>
                  <a:lnTo>
                    <a:pt x="444" y="157"/>
                  </a:lnTo>
                  <a:lnTo>
                    <a:pt x="442" y="157"/>
                  </a:lnTo>
                  <a:lnTo>
                    <a:pt x="440" y="155"/>
                  </a:lnTo>
                  <a:lnTo>
                    <a:pt x="440" y="152"/>
                  </a:lnTo>
                  <a:lnTo>
                    <a:pt x="439" y="150"/>
                  </a:lnTo>
                  <a:lnTo>
                    <a:pt x="437" y="148"/>
                  </a:lnTo>
                  <a:lnTo>
                    <a:pt x="435" y="148"/>
                  </a:lnTo>
                  <a:lnTo>
                    <a:pt x="435" y="150"/>
                  </a:lnTo>
                  <a:lnTo>
                    <a:pt x="435" y="152"/>
                  </a:lnTo>
                  <a:lnTo>
                    <a:pt x="433" y="150"/>
                  </a:lnTo>
                  <a:lnTo>
                    <a:pt x="432" y="148"/>
                  </a:lnTo>
                  <a:lnTo>
                    <a:pt x="430" y="148"/>
                  </a:lnTo>
                  <a:lnTo>
                    <a:pt x="428" y="148"/>
                  </a:lnTo>
                  <a:lnTo>
                    <a:pt x="426" y="148"/>
                  </a:lnTo>
                  <a:lnTo>
                    <a:pt x="425" y="148"/>
                  </a:lnTo>
                  <a:lnTo>
                    <a:pt x="425" y="150"/>
                  </a:lnTo>
                  <a:lnTo>
                    <a:pt x="425" y="154"/>
                  </a:lnTo>
                  <a:lnTo>
                    <a:pt x="425" y="157"/>
                  </a:lnTo>
                  <a:lnTo>
                    <a:pt x="423" y="159"/>
                  </a:lnTo>
                  <a:lnTo>
                    <a:pt x="420" y="162"/>
                  </a:lnTo>
                  <a:lnTo>
                    <a:pt x="421" y="164"/>
                  </a:lnTo>
                  <a:lnTo>
                    <a:pt x="421" y="166"/>
                  </a:lnTo>
                  <a:lnTo>
                    <a:pt x="421" y="167"/>
                  </a:lnTo>
                  <a:lnTo>
                    <a:pt x="420" y="167"/>
                  </a:lnTo>
                  <a:lnTo>
                    <a:pt x="418" y="167"/>
                  </a:lnTo>
                  <a:lnTo>
                    <a:pt x="416" y="167"/>
                  </a:lnTo>
                  <a:lnTo>
                    <a:pt x="414" y="169"/>
                  </a:lnTo>
                  <a:lnTo>
                    <a:pt x="414" y="171"/>
                  </a:lnTo>
                  <a:lnTo>
                    <a:pt x="414" y="173"/>
                  </a:lnTo>
                  <a:lnTo>
                    <a:pt x="416" y="174"/>
                  </a:lnTo>
                  <a:lnTo>
                    <a:pt x="416" y="176"/>
                  </a:lnTo>
                  <a:lnTo>
                    <a:pt x="409" y="178"/>
                  </a:lnTo>
                  <a:lnTo>
                    <a:pt x="401" y="178"/>
                  </a:lnTo>
                  <a:lnTo>
                    <a:pt x="392" y="178"/>
                  </a:lnTo>
                  <a:lnTo>
                    <a:pt x="385" y="185"/>
                  </a:lnTo>
                  <a:lnTo>
                    <a:pt x="383" y="183"/>
                  </a:lnTo>
                  <a:lnTo>
                    <a:pt x="382" y="181"/>
                  </a:lnTo>
                  <a:lnTo>
                    <a:pt x="378" y="179"/>
                  </a:lnTo>
                  <a:lnTo>
                    <a:pt x="376" y="178"/>
                  </a:lnTo>
                  <a:lnTo>
                    <a:pt x="371" y="183"/>
                  </a:lnTo>
                  <a:lnTo>
                    <a:pt x="364" y="188"/>
                  </a:lnTo>
                  <a:lnTo>
                    <a:pt x="357" y="192"/>
                  </a:lnTo>
                  <a:lnTo>
                    <a:pt x="352" y="200"/>
                  </a:lnTo>
                  <a:lnTo>
                    <a:pt x="350" y="198"/>
                  </a:lnTo>
                  <a:lnTo>
                    <a:pt x="349" y="198"/>
                  </a:lnTo>
                  <a:lnTo>
                    <a:pt x="347" y="198"/>
                  </a:lnTo>
                  <a:lnTo>
                    <a:pt x="345" y="202"/>
                  </a:lnTo>
                  <a:lnTo>
                    <a:pt x="342" y="205"/>
                  </a:lnTo>
                  <a:lnTo>
                    <a:pt x="340" y="207"/>
                  </a:lnTo>
                  <a:lnTo>
                    <a:pt x="337" y="211"/>
                  </a:lnTo>
                  <a:lnTo>
                    <a:pt x="333" y="218"/>
                  </a:lnTo>
                  <a:lnTo>
                    <a:pt x="331" y="223"/>
                  </a:lnTo>
                  <a:lnTo>
                    <a:pt x="328" y="230"/>
                  </a:lnTo>
                  <a:lnTo>
                    <a:pt x="321" y="235"/>
                  </a:lnTo>
                  <a:lnTo>
                    <a:pt x="321" y="233"/>
                  </a:lnTo>
                  <a:lnTo>
                    <a:pt x="319" y="231"/>
                  </a:lnTo>
                  <a:lnTo>
                    <a:pt x="319" y="230"/>
                  </a:lnTo>
                  <a:lnTo>
                    <a:pt x="318" y="228"/>
                  </a:lnTo>
                  <a:lnTo>
                    <a:pt x="316" y="228"/>
                  </a:lnTo>
                  <a:lnTo>
                    <a:pt x="316" y="230"/>
                  </a:lnTo>
                  <a:lnTo>
                    <a:pt x="314" y="231"/>
                  </a:lnTo>
                  <a:lnTo>
                    <a:pt x="314" y="233"/>
                  </a:lnTo>
                  <a:lnTo>
                    <a:pt x="312" y="226"/>
                  </a:lnTo>
                  <a:lnTo>
                    <a:pt x="312" y="218"/>
                  </a:lnTo>
                  <a:lnTo>
                    <a:pt x="314" y="212"/>
                  </a:lnTo>
                  <a:lnTo>
                    <a:pt x="311" y="211"/>
                  </a:lnTo>
                  <a:lnTo>
                    <a:pt x="306" y="212"/>
                  </a:lnTo>
                  <a:lnTo>
                    <a:pt x="302" y="214"/>
                  </a:lnTo>
                  <a:lnTo>
                    <a:pt x="299" y="216"/>
                  </a:lnTo>
                  <a:lnTo>
                    <a:pt x="292" y="218"/>
                  </a:lnTo>
                  <a:lnTo>
                    <a:pt x="293" y="216"/>
                  </a:lnTo>
                  <a:lnTo>
                    <a:pt x="293" y="214"/>
                  </a:lnTo>
                  <a:lnTo>
                    <a:pt x="295" y="214"/>
                  </a:lnTo>
                  <a:lnTo>
                    <a:pt x="295" y="212"/>
                  </a:lnTo>
                  <a:lnTo>
                    <a:pt x="293" y="211"/>
                  </a:lnTo>
                  <a:lnTo>
                    <a:pt x="293" y="209"/>
                  </a:lnTo>
                  <a:lnTo>
                    <a:pt x="292" y="209"/>
                  </a:lnTo>
                  <a:lnTo>
                    <a:pt x="290" y="207"/>
                  </a:lnTo>
                  <a:lnTo>
                    <a:pt x="288" y="209"/>
                  </a:lnTo>
                  <a:lnTo>
                    <a:pt x="287" y="209"/>
                  </a:lnTo>
                  <a:lnTo>
                    <a:pt x="285" y="211"/>
                  </a:lnTo>
                  <a:lnTo>
                    <a:pt x="285" y="212"/>
                  </a:lnTo>
                  <a:lnTo>
                    <a:pt x="287" y="221"/>
                  </a:lnTo>
                  <a:lnTo>
                    <a:pt x="287" y="230"/>
                  </a:lnTo>
                  <a:lnTo>
                    <a:pt x="285" y="238"/>
                  </a:lnTo>
                  <a:lnTo>
                    <a:pt x="283" y="243"/>
                  </a:lnTo>
                  <a:lnTo>
                    <a:pt x="274" y="254"/>
                  </a:lnTo>
                  <a:lnTo>
                    <a:pt x="268" y="266"/>
                  </a:lnTo>
                  <a:lnTo>
                    <a:pt x="262" y="278"/>
                  </a:lnTo>
                  <a:lnTo>
                    <a:pt x="257" y="290"/>
                  </a:lnTo>
                  <a:lnTo>
                    <a:pt x="254" y="300"/>
                  </a:lnTo>
                  <a:lnTo>
                    <a:pt x="250" y="309"/>
                  </a:lnTo>
                  <a:lnTo>
                    <a:pt x="245" y="320"/>
                  </a:lnTo>
                  <a:lnTo>
                    <a:pt x="242" y="330"/>
                  </a:lnTo>
                  <a:lnTo>
                    <a:pt x="0" y="15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5"/>
            <p:cNvSpPr>
              <a:spLocks/>
            </p:cNvSpPr>
            <p:nvPr/>
          </p:nvSpPr>
          <p:spPr bwMode="auto">
            <a:xfrm>
              <a:off x="3646488" y="1057275"/>
              <a:ext cx="977900" cy="615950"/>
            </a:xfrm>
            <a:custGeom>
              <a:avLst/>
              <a:gdLst>
                <a:gd name="T0" fmla="*/ 2147483647 w 670"/>
                <a:gd name="T1" fmla="*/ 0 h 434"/>
                <a:gd name="T2" fmla="*/ 0 w 670"/>
                <a:gd name="T3" fmla="*/ 2147483647 h 434"/>
                <a:gd name="T4" fmla="*/ 2147483647 w 670"/>
                <a:gd name="T5" fmla="*/ 2147483647 h 434"/>
                <a:gd name="T6" fmla="*/ 2147483647 w 670"/>
                <a:gd name="T7" fmla="*/ 2147483647 h 434"/>
                <a:gd name="T8" fmla="*/ 2147483647 w 670"/>
                <a:gd name="T9" fmla="*/ 2147483647 h 434"/>
                <a:gd name="T10" fmla="*/ 2147483647 w 670"/>
                <a:gd name="T11" fmla="*/ 2147483647 h 434"/>
                <a:gd name="T12" fmla="*/ 2147483647 w 670"/>
                <a:gd name="T13" fmla="*/ 2147483647 h 434"/>
                <a:gd name="T14" fmla="*/ 2147483647 w 670"/>
                <a:gd name="T15" fmla="*/ 2147483647 h 434"/>
                <a:gd name="T16" fmla="*/ 2147483647 w 670"/>
                <a:gd name="T17" fmla="*/ 2147483647 h 434"/>
                <a:gd name="T18" fmla="*/ 2147483647 w 670"/>
                <a:gd name="T19" fmla="*/ 2147483647 h 434"/>
                <a:gd name="T20" fmla="*/ 2147483647 w 670"/>
                <a:gd name="T21" fmla="*/ 2147483647 h 434"/>
                <a:gd name="T22" fmla="*/ 2147483647 w 670"/>
                <a:gd name="T23" fmla="*/ 2147483647 h 434"/>
                <a:gd name="T24" fmla="*/ 2147483647 w 670"/>
                <a:gd name="T25" fmla="*/ 2147483647 h 434"/>
                <a:gd name="T26" fmla="*/ 2147483647 w 670"/>
                <a:gd name="T27" fmla="*/ 2147483647 h 434"/>
                <a:gd name="T28" fmla="*/ 2147483647 w 670"/>
                <a:gd name="T29" fmla="*/ 2147483647 h 434"/>
                <a:gd name="T30" fmla="*/ 2147483647 w 670"/>
                <a:gd name="T31" fmla="*/ 2147483647 h 434"/>
                <a:gd name="T32" fmla="*/ 2147483647 w 670"/>
                <a:gd name="T33" fmla="*/ 2147483647 h 434"/>
                <a:gd name="T34" fmla="*/ 2147483647 w 670"/>
                <a:gd name="T35" fmla="*/ 2147483647 h 434"/>
                <a:gd name="T36" fmla="*/ 2147483647 w 670"/>
                <a:gd name="T37" fmla="*/ 2147483647 h 434"/>
                <a:gd name="T38" fmla="*/ 2147483647 w 670"/>
                <a:gd name="T39" fmla="*/ 2147483647 h 434"/>
                <a:gd name="T40" fmla="*/ 2147483647 w 670"/>
                <a:gd name="T41" fmla="*/ 2147483647 h 434"/>
                <a:gd name="T42" fmla="*/ 2147483647 w 670"/>
                <a:gd name="T43" fmla="*/ 2147483647 h 434"/>
                <a:gd name="T44" fmla="*/ 2147483647 w 670"/>
                <a:gd name="T45" fmla="*/ 2147483647 h 434"/>
                <a:gd name="T46" fmla="*/ 2147483647 w 670"/>
                <a:gd name="T47" fmla="*/ 2147483647 h 434"/>
                <a:gd name="T48" fmla="*/ 2147483647 w 670"/>
                <a:gd name="T49" fmla="*/ 2147483647 h 434"/>
                <a:gd name="T50" fmla="*/ 2147483647 w 670"/>
                <a:gd name="T51" fmla="*/ 2147483647 h 434"/>
                <a:gd name="T52" fmla="*/ 2147483647 w 670"/>
                <a:gd name="T53" fmla="*/ 2147483647 h 434"/>
                <a:gd name="T54" fmla="*/ 2147483647 w 670"/>
                <a:gd name="T55" fmla="*/ 2147483647 h 434"/>
                <a:gd name="T56" fmla="*/ 2147483647 w 670"/>
                <a:gd name="T57" fmla="*/ 2147483647 h 434"/>
                <a:gd name="T58" fmla="*/ 2147483647 w 670"/>
                <a:gd name="T59" fmla="*/ 2147483647 h 434"/>
                <a:gd name="T60" fmla="*/ 2147483647 w 670"/>
                <a:gd name="T61" fmla="*/ 2147483647 h 434"/>
                <a:gd name="T62" fmla="*/ 2147483647 w 670"/>
                <a:gd name="T63" fmla="*/ 2147483647 h 434"/>
                <a:gd name="T64" fmla="*/ 2147483647 w 670"/>
                <a:gd name="T65" fmla="*/ 2147483647 h 434"/>
                <a:gd name="T66" fmla="*/ 2147483647 w 670"/>
                <a:gd name="T67" fmla="*/ 2147483647 h 434"/>
                <a:gd name="T68" fmla="*/ 2147483647 w 670"/>
                <a:gd name="T69" fmla="*/ 2147483647 h 434"/>
                <a:gd name="T70" fmla="*/ 2147483647 w 670"/>
                <a:gd name="T71" fmla="*/ 2147483647 h 434"/>
                <a:gd name="T72" fmla="*/ 2147483647 w 670"/>
                <a:gd name="T73" fmla="*/ 2147483647 h 434"/>
                <a:gd name="T74" fmla="*/ 2147483647 w 670"/>
                <a:gd name="T75" fmla="*/ 2147483647 h 434"/>
                <a:gd name="T76" fmla="*/ 2147483647 w 670"/>
                <a:gd name="T77" fmla="*/ 2147483647 h 434"/>
                <a:gd name="T78" fmla="*/ 2147483647 w 670"/>
                <a:gd name="T79" fmla="*/ 2147483647 h 434"/>
                <a:gd name="T80" fmla="*/ 2147483647 w 670"/>
                <a:gd name="T81" fmla="*/ 2147483647 h 434"/>
                <a:gd name="T82" fmla="*/ 2147483647 w 670"/>
                <a:gd name="T83" fmla="*/ 2147483647 h 434"/>
                <a:gd name="T84" fmla="*/ 2147483647 w 670"/>
                <a:gd name="T85" fmla="*/ 2147483647 h 434"/>
                <a:gd name="T86" fmla="*/ 2147483647 w 670"/>
                <a:gd name="T87" fmla="*/ 2147483647 h 434"/>
                <a:gd name="T88" fmla="*/ 2147483647 w 670"/>
                <a:gd name="T89" fmla="*/ 2147483647 h 434"/>
                <a:gd name="T90" fmla="*/ 2147483647 w 670"/>
                <a:gd name="T91" fmla="*/ 2147483647 h 434"/>
                <a:gd name="T92" fmla="*/ 2147483647 w 670"/>
                <a:gd name="T93" fmla="*/ 2147483647 h 434"/>
                <a:gd name="T94" fmla="*/ 2147483647 w 670"/>
                <a:gd name="T95" fmla="*/ 2147483647 h 434"/>
                <a:gd name="T96" fmla="*/ 2147483647 w 670"/>
                <a:gd name="T97" fmla="*/ 2147483647 h 434"/>
                <a:gd name="T98" fmla="*/ 2147483647 w 670"/>
                <a:gd name="T99" fmla="*/ 0 h 4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0"/>
                <a:gd name="T151" fmla="*/ 0 h 434"/>
                <a:gd name="T152" fmla="*/ 670 w 670"/>
                <a:gd name="T153" fmla="*/ 434 h 4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0" h="434">
                  <a:moveTo>
                    <a:pt x="29" y="0"/>
                  </a:moveTo>
                  <a:lnTo>
                    <a:pt x="0" y="401"/>
                  </a:lnTo>
                  <a:lnTo>
                    <a:pt x="59" y="406"/>
                  </a:lnTo>
                  <a:lnTo>
                    <a:pt x="116" y="410"/>
                  </a:lnTo>
                  <a:lnTo>
                    <a:pt x="171" y="415"/>
                  </a:lnTo>
                  <a:lnTo>
                    <a:pt x="225" y="418"/>
                  </a:lnTo>
                  <a:lnTo>
                    <a:pt x="275" y="420"/>
                  </a:lnTo>
                  <a:lnTo>
                    <a:pt x="323" y="424"/>
                  </a:lnTo>
                  <a:lnTo>
                    <a:pt x="370" y="425"/>
                  </a:lnTo>
                  <a:lnTo>
                    <a:pt x="413" y="427"/>
                  </a:lnTo>
                  <a:lnTo>
                    <a:pt x="454" y="429"/>
                  </a:lnTo>
                  <a:lnTo>
                    <a:pt x="492" y="431"/>
                  </a:lnTo>
                  <a:lnTo>
                    <a:pt x="529" y="432"/>
                  </a:lnTo>
                  <a:lnTo>
                    <a:pt x="563" y="432"/>
                  </a:lnTo>
                  <a:lnTo>
                    <a:pt x="594" y="434"/>
                  </a:lnTo>
                  <a:lnTo>
                    <a:pt x="622" y="434"/>
                  </a:lnTo>
                  <a:lnTo>
                    <a:pt x="648" y="434"/>
                  </a:lnTo>
                  <a:lnTo>
                    <a:pt x="670" y="434"/>
                  </a:lnTo>
                  <a:lnTo>
                    <a:pt x="667" y="384"/>
                  </a:lnTo>
                  <a:lnTo>
                    <a:pt x="658" y="363"/>
                  </a:lnTo>
                  <a:lnTo>
                    <a:pt x="650" y="351"/>
                  </a:lnTo>
                  <a:lnTo>
                    <a:pt x="646" y="322"/>
                  </a:lnTo>
                  <a:lnTo>
                    <a:pt x="644" y="270"/>
                  </a:lnTo>
                  <a:lnTo>
                    <a:pt x="644" y="232"/>
                  </a:lnTo>
                  <a:lnTo>
                    <a:pt x="639" y="201"/>
                  </a:lnTo>
                  <a:lnTo>
                    <a:pt x="627" y="173"/>
                  </a:lnTo>
                  <a:lnTo>
                    <a:pt x="629" y="159"/>
                  </a:lnTo>
                  <a:lnTo>
                    <a:pt x="625" y="152"/>
                  </a:lnTo>
                  <a:lnTo>
                    <a:pt x="622" y="137"/>
                  </a:lnTo>
                  <a:lnTo>
                    <a:pt x="618" y="100"/>
                  </a:lnTo>
                  <a:lnTo>
                    <a:pt x="622" y="74"/>
                  </a:lnTo>
                  <a:lnTo>
                    <a:pt x="618" y="54"/>
                  </a:lnTo>
                  <a:lnTo>
                    <a:pt x="613" y="40"/>
                  </a:lnTo>
                  <a:lnTo>
                    <a:pt x="615" y="29"/>
                  </a:lnTo>
                  <a:lnTo>
                    <a:pt x="567" y="28"/>
                  </a:lnTo>
                  <a:lnTo>
                    <a:pt x="523" y="28"/>
                  </a:lnTo>
                  <a:lnTo>
                    <a:pt x="484" y="26"/>
                  </a:lnTo>
                  <a:lnTo>
                    <a:pt x="446" y="24"/>
                  </a:lnTo>
                  <a:lnTo>
                    <a:pt x="411" y="24"/>
                  </a:lnTo>
                  <a:lnTo>
                    <a:pt x="378" y="23"/>
                  </a:lnTo>
                  <a:lnTo>
                    <a:pt x="345" y="23"/>
                  </a:lnTo>
                  <a:lnTo>
                    <a:pt x="314" y="21"/>
                  </a:lnTo>
                  <a:lnTo>
                    <a:pt x="283" y="19"/>
                  </a:lnTo>
                  <a:lnTo>
                    <a:pt x="252" y="17"/>
                  </a:lnTo>
                  <a:lnTo>
                    <a:pt x="221" y="16"/>
                  </a:lnTo>
                  <a:lnTo>
                    <a:pt x="187" y="14"/>
                  </a:lnTo>
                  <a:lnTo>
                    <a:pt x="152" y="10"/>
                  </a:lnTo>
                  <a:lnTo>
                    <a:pt x="114" y="7"/>
                  </a:lnTo>
                  <a:lnTo>
                    <a:pt x="74" y="4"/>
                  </a:lnTo>
                  <a:lnTo>
                    <a:pt x="2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6"/>
            <p:cNvSpPr>
              <a:spLocks/>
            </p:cNvSpPr>
            <p:nvPr/>
          </p:nvSpPr>
          <p:spPr bwMode="auto">
            <a:xfrm>
              <a:off x="3027015" y="1259364"/>
              <a:ext cx="978211" cy="615092"/>
            </a:xfrm>
            <a:custGeom>
              <a:avLst/>
              <a:gdLst>
                <a:gd name="T0" fmla="*/ 42327 w 670"/>
                <a:gd name="T1" fmla="*/ 0 h 434"/>
                <a:gd name="T2" fmla="*/ 0 w 670"/>
                <a:gd name="T3" fmla="*/ 569115 h 434"/>
                <a:gd name="T4" fmla="*/ 0 w 670"/>
                <a:gd name="T5" fmla="*/ 569115 h 434"/>
                <a:gd name="T6" fmla="*/ 86114 w 670"/>
                <a:gd name="T7" fmla="*/ 576211 h 434"/>
                <a:gd name="T8" fmla="*/ 169308 w 670"/>
                <a:gd name="T9" fmla="*/ 581888 h 434"/>
                <a:gd name="T10" fmla="*/ 249583 w 670"/>
                <a:gd name="T11" fmla="*/ 588984 h 434"/>
                <a:gd name="T12" fmla="*/ 328399 w 670"/>
                <a:gd name="T13" fmla="*/ 593242 h 434"/>
                <a:gd name="T14" fmla="*/ 401377 w 670"/>
                <a:gd name="T15" fmla="*/ 596081 h 434"/>
                <a:gd name="T16" fmla="*/ 471435 w 670"/>
                <a:gd name="T17" fmla="*/ 601758 h 434"/>
                <a:gd name="T18" fmla="*/ 540034 w 670"/>
                <a:gd name="T19" fmla="*/ 603177 h 434"/>
                <a:gd name="T20" fmla="*/ 602795 w 670"/>
                <a:gd name="T21" fmla="*/ 606015 h 434"/>
                <a:gd name="T22" fmla="*/ 662637 w 670"/>
                <a:gd name="T23" fmla="*/ 608854 h 434"/>
                <a:gd name="T24" fmla="*/ 718100 w 670"/>
                <a:gd name="T25" fmla="*/ 611692 h 434"/>
                <a:gd name="T26" fmla="*/ 772103 w 670"/>
                <a:gd name="T27" fmla="*/ 613112 h 434"/>
                <a:gd name="T28" fmla="*/ 821728 w 670"/>
                <a:gd name="T29" fmla="*/ 613112 h 434"/>
                <a:gd name="T30" fmla="*/ 866974 w 670"/>
                <a:gd name="T31" fmla="*/ 615950 h 434"/>
                <a:gd name="T32" fmla="*/ 907842 w 670"/>
                <a:gd name="T33" fmla="*/ 615950 h 434"/>
                <a:gd name="T34" fmla="*/ 945790 w 670"/>
                <a:gd name="T35" fmla="*/ 615950 h 434"/>
                <a:gd name="T36" fmla="*/ 977900 w 670"/>
                <a:gd name="T37" fmla="*/ 615950 h 434"/>
                <a:gd name="T38" fmla="*/ 977900 w 670"/>
                <a:gd name="T39" fmla="*/ 615950 h 434"/>
                <a:gd name="T40" fmla="*/ 973521 w 670"/>
                <a:gd name="T41" fmla="*/ 544988 h 434"/>
                <a:gd name="T42" fmla="*/ 960385 w 670"/>
                <a:gd name="T43" fmla="*/ 515184 h 434"/>
                <a:gd name="T44" fmla="*/ 948709 w 670"/>
                <a:gd name="T45" fmla="*/ 498153 h 434"/>
                <a:gd name="T46" fmla="*/ 942871 w 670"/>
                <a:gd name="T47" fmla="*/ 456995 h 434"/>
                <a:gd name="T48" fmla="*/ 942871 w 670"/>
                <a:gd name="T49" fmla="*/ 456995 h 434"/>
                <a:gd name="T50" fmla="*/ 939952 w 670"/>
                <a:gd name="T51" fmla="*/ 383195 h 434"/>
                <a:gd name="T52" fmla="*/ 939952 w 670"/>
                <a:gd name="T53" fmla="*/ 329264 h 434"/>
                <a:gd name="T54" fmla="*/ 932654 w 670"/>
                <a:gd name="T55" fmla="*/ 285267 h 434"/>
                <a:gd name="T56" fmla="*/ 915139 w 670"/>
                <a:gd name="T57" fmla="*/ 245528 h 434"/>
                <a:gd name="T58" fmla="*/ 915139 w 670"/>
                <a:gd name="T59" fmla="*/ 245528 h 434"/>
                <a:gd name="T60" fmla="*/ 918058 w 670"/>
                <a:gd name="T61" fmla="*/ 225659 h 434"/>
                <a:gd name="T62" fmla="*/ 912220 w 670"/>
                <a:gd name="T63" fmla="*/ 215724 h 434"/>
                <a:gd name="T64" fmla="*/ 907842 w 670"/>
                <a:gd name="T65" fmla="*/ 194436 h 434"/>
                <a:gd name="T66" fmla="*/ 902003 w 670"/>
                <a:gd name="T67" fmla="*/ 141924 h 434"/>
                <a:gd name="T68" fmla="*/ 902003 w 670"/>
                <a:gd name="T69" fmla="*/ 141924 h 434"/>
                <a:gd name="T70" fmla="*/ 907842 w 670"/>
                <a:gd name="T71" fmla="*/ 105024 h 434"/>
                <a:gd name="T72" fmla="*/ 902003 w 670"/>
                <a:gd name="T73" fmla="*/ 76639 h 434"/>
                <a:gd name="T74" fmla="*/ 894706 w 670"/>
                <a:gd name="T75" fmla="*/ 56770 h 434"/>
                <a:gd name="T76" fmla="*/ 897625 w 670"/>
                <a:gd name="T77" fmla="*/ 41158 h 434"/>
                <a:gd name="T78" fmla="*/ 897625 w 670"/>
                <a:gd name="T79" fmla="*/ 41158 h 434"/>
                <a:gd name="T80" fmla="*/ 827566 w 670"/>
                <a:gd name="T81" fmla="*/ 39739 h 434"/>
                <a:gd name="T82" fmla="*/ 763346 w 670"/>
                <a:gd name="T83" fmla="*/ 39739 h 434"/>
                <a:gd name="T84" fmla="*/ 706423 w 670"/>
                <a:gd name="T85" fmla="*/ 36900 h 434"/>
                <a:gd name="T86" fmla="*/ 650960 w 670"/>
                <a:gd name="T87" fmla="*/ 34062 h 434"/>
                <a:gd name="T88" fmla="*/ 599876 w 670"/>
                <a:gd name="T89" fmla="*/ 34062 h 434"/>
                <a:gd name="T90" fmla="*/ 551711 w 670"/>
                <a:gd name="T91" fmla="*/ 32643 h 434"/>
                <a:gd name="T92" fmla="*/ 503546 w 670"/>
                <a:gd name="T93" fmla="*/ 32643 h 434"/>
                <a:gd name="T94" fmla="*/ 458299 w 670"/>
                <a:gd name="T95" fmla="*/ 29804 h 434"/>
                <a:gd name="T96" fmla="*/ 413053 w 670"/>
                <a:gd name="T97" fmla="*/ 26966 h 434"/>
                <a:gd name="T98" fmla="*/ 367807 w 670"/>
                <a:gd name="T99" fmla="*/ 24127 h 434"/>
                <a:gd name="T100" fmla="*/ 322561 w 670"/>
                <a:gd name="T101" fmla="*/ 22708 h 434"/>
                <a:gd name="T102" fmla="*/ 272936 w 670"/>
                <a:gd name="T103" fmla="*/ 19869 h 434"/>
                <a:gd name="T104" fmla="*/ 221852 w 670"/>
                <a:gd name="T105" fmla="*/ 14192 h 434"/>
                <a:gd name="T106" fmla="*/ 166389 w 670"/>
                <a:gd name="T107" fmla="*/ 9935 h 434"/>
                <a:gd name="T108" fmla="*/ 108007 w 670"/>
                <a:gd name="T109" fmla="*/ 5677 h 434"/>
                <a:gd name="T110" fmla="*/ 42327 w 670"/>
                <a:gd name="T111" fmla="*/ 0 h 4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0"/>
                <a:gd name="T169" fmla="*/ 0 h 434"/>
                <a:gd name="T170" fmla="*/ 670 w 670"/>
                <a:gd name="T171" fmla="*/ 434 h 4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0" h="434">
                  <a:moveTo>
                    <a:pt x="29" y="0"/>
                  </a:moveTo>
                  <a:lnTo>
                    <a:pt x="0" y="401"/>
                  </a:lnTo>
                  <a:lnTo>
                    <a:pt x="59" y="406"/>
                  </a:lnTo>
                  <a:lnTo>
                    <a:pt x="116" y="410"/>
                  </a:lnTo>
                  <a:lnTo>
                    <a:pt x="171" y="415"/>
                  </a:lnTo>
                  <a:lnTo>
                    <a:pt x="225" y="418"/>
                  </a:lnTo>
                  <a:lnTo>
                    <a:pt x="275" y="420"/>
                  </a:lnTo>
                  <a:lnTo>
                    <a:pt x="323" y="424"/>
                  </a:lnTo>
                  <a:lnTo>
                    <a:pt x="370" y="425"/>
                  </a:lnTo>
                  <a:lnTo>
                    <a:pt x="413" y="427"/>
                  </a:lnTo>
                  <a:lnTo>
                    <a:pt x="454" y="429"/>
                  </a:lnTo>
                  <a:lnTo>
                    <a:pt x="492" y="431"/>
                  </a:lnTo>
                  <a:lnTo>
                    <a:pt x="529" y="432"/>
                  </a:lnTo>
                  <a:lnTo>
                    <a:pt x="563" y="432"/>
                  </a:lnTo>
                  <a:lnTo>
                    <a:pt x="594" y="434"/>
                  </a:lnTo>
                  <a:lnTo>
                    <a:pt x="622" y="434"/>
                  </a:lnTo>
                  <a:lnTo>
                    <a:pt x="648" y="434"/>
                  </a:lnTo>
                  <a:lnTo>
                    <a:pt x="670" y="434"/>
                  </a:lnTo>
                  <a:lnTo>
                    <a:pt x="667" y="384"/>
                  </a:lnTo>
                  <a:lnTo>
                    <a:pt x="658" y="363"/>
                  </a:lnTo>
                  <a:lnTo>
                    <a:pt x="650" y="351"/>
                  </a:lnTo>
                  <a:lnTo>
                    <a:pt x="646" y="322"/>
                  </a:lnTo>
                  <a:lnTo>
                    <a:pt x="644" y="270"/>
                  </a:lnTo>
                  <a:lnTo>
                    <a:pt x="644" y="232"/>
                  </a:lnTo>
                  <a:lnTo>
                    <a:pt x="639" y="201"/>
                  </a:lnTo>
                  <a:lnTo>
                    <a:pt x="627" y="173"/>
                  </a:lnTo>
                  <a:lnTo>
                    <a:pt x="629" y="159"/>
                  </a:lnTo>
                  <a:lnTo>
                    <a:pt x="625" y="152"/>
                  </a:lnTo>
                  <a:lnTo>
                    <a:pt x="622" y="137"/>
                  </a:lnTo>
                  <a:lnTo>
                    <a:pt x="618" y="100"/>
                  </a:lnTo>
                  <a:lnTo>
                    <a:pt x="622" y="74"/>
                  </a:lnTo>
                  <a:lnTo>
                    <a:pt x="618" y="54"/>
                  </a:lnTo>
                  <a:lnTo>
                    <a:pt x="613" y="40"/>
                  </a:lnTo>
                  <a:lnTo>
                    <a:pt x="615" y="29"/>
                  </a:lnTo>
                  <a:lnTo>
                    <a:pt x="567" y="28"/>
                  </a:lnTo>
                  <a:lnTo>
                    <a:pt x="523" y="28"/>
                  </a:lnTo>
                  <a:lnTo>
                    <a:pt x="484" y="26"/>
                  </a:lnTo>
                  <a:lnTo>
                    <a:pt x="446" y="24"/>
                  </a:lnTo>
                  <a:lnTo>
                    <a:pt x="411" y="24"/>
                  </a:lnTo>
                  <a:lnTo>
                    <a:pt x="378" y="23"/>
                  </a:lnTo>
                  <a:lnTo>
                    <a:pt x="345" y="23"/>
                  </a:lnTo>
                  <a:lnTo>
                    <a:pt x="314" y="21"/>
                  </a:lnTo>
                  <a:lnTo>
                    <a:pt x="283" y="19"/>
                  </a:lnTo>
                  <a:lnTo>
                    <a:pt x="252" y="17"/>
                  </a:lnTo>
                  <a:lnTo>
                    <a:pt x="221" y="16"/>
                  </a:lnTo>
                  <a:lnTo>
                    <a:pt x="187" y="14"/>
                  </a:lnTo>
                  <a:lnTo>
                    <a:pt x="152" y="10"/>
                  </a:lnTo>
                  <a:lnTo>
                    <a:pt x="114" y="7"/>
                  </a:lnTo>
                  <a:lnTo>
                    <a:pt x="74" y="4"/>
                  </a:lnTo>
                  <a:lnTo>
                    <a:pt x="29" y="0"/>
                  </a:lnTo>
                </a:path>
              </a:pathLst>
            </a:custGeom>
            <a:solidFill>
              <a:srgbClr val="F6E686"/>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0" name="Freeform 7"/>
            <p:cNvSpPr>
              <a:spLocks/>
            </p:cNvSpPr>
            <p:nvPr/>
          </p:nvSpPr>
          <p:spPr bwMode="auto">
            <a:xfrm>
              <a:off x="3595688" y="1625600"/>
              <a:ext cx="1046162" cy="687388"/>
            </a:xfrm>
            <a:custGeom>
              <a:avLst/>
              <a:gdLst>
                <a:gd name="T0" fmla="*/ 2147483647 w 717"/>
                <a:gd name="T1" fmla="*/ 2147483647 h 484"/>
                <a:gd name="T2" fmla="*/ 2147483647 w 717"/>
                <a:gd name="T3" fmla="*/ 2147483647 h 484"/>
                <a:gd name="T4" fmla="*/ 2147483647 w 717"/>
                <a:gd name="T5" fmla="*/ 2147483647 h 484"/>
                <a:gd name="T6" fmla="*/ 2147483647 w 717"/>
                <a:gd name="T7" fmla="*/ 2147483647 h 484"/>
                <a:gd name="T8" fmla="*/ 2147483647 w 717"/>
                <a:gd name="T9" fmla="*/ 2147483647 h 484"/>
                <a:gd name="T10" fmla="*/ 2147483647 w 717"/>
                <a:gd name="T11" fmla="*/ 2147483647 h 484"/>
                <a:gd name="T12" fmla="*/ 2147483647 w 717"/>
                <a:gd name="T13" fmla="*/ 2147483647 h 484"/>
                <a:gd name="T14" fmla="*/ 2147483647 w 717"/>
                <a:gd name="T15" fmla="*/ 2147483647 h 484"/>
                <a:gd name="T16" fmla="*/ 2147483647 w 717"/>
                <a:gd name="T17" fmla="*/ 2147483647 h 484"/>
                <a:gd name="T18" fmla="*/ 2147483647 w 717"/>
                <a:gd name="T19" fmla="*/ 2147483647 h 484"/>
                <a:gd name="T20" fmla="*/ 2147483647 w 717"/>
                <a:gd name="T21" fmla="*/ 2147483647 h 484"/>
                <a:gd name="T22" fmla="*/ 2147483647 w 717"/>
                <a:gd name="T23" fmla="*/ 2147483647 h 484"/>
                <a:gd name="T24" fmla="*/ 2147483647 w 717"/>
                <a:gd name="T25" fmla="*/ 2147483647 h 484"/>
                <a:gd name="T26" fmla="*/ 2147483647 w 717"/>
                <a:gd name="T27" fmla="*/ 2147483647 h 484"/>
                <a:gd name="T28" fmla="*/ 2147483647 w 717"/>
                <a:gd name="T29" fmla="*/ 2147483647 h 484"/>
                <a:gd name="T30" fmla="*/ 2147483647 w 717"/>
                <a:gd name="T31" fmla="*/ 2147483647 h 484"/>
                <a:gd name="T32" fmla="*/ 2147483647 w 717"/>
                <a:gd name="T33" fmla="*/ 2147483647 h 484"/>
                <a:gd name="T34" fmla="*/ 2147483647 w 717"/>
                <a:gd name="T35" fmla="*/ 2147483647 h 484"/>
                <a:gd name="T36" fmla="*/ 2147483647 w 717"/>
                <a:gd name="T37" fmla="*/ 2147483647 h 484"/>
                <a:gd name="T38" fmla="*/ 2147483647 w 717"/>
                <a:gd name="T39" fmla="*/ 2147483647 h 484"/>
                <a:gd name="T40" fmla="*/ 2147483647 w 717"/>
                <a:gd name="T41" fmla="*/ 2147483647 h 484"/>
                <a:gd name="T42" fmla="*/ 2147483647 w 717"/>
                <a:gd name="T43" fmla="*/ 2147483647 h 484"/>
                <a:gd name="T44" fmla="*/ 0 w 717"/>
                <a:gd name="T45" fmla="*/ 2147483647 h 484"/>
                <a:gd name="T46" fmla="*/ 2147483647 w 717"/>
                <a:gd name="T47" fmla="*/ 2147483647 h 484"/>
                <a:gd name="T48" fmla="*/ 2147483647 w 717"/>
                <a:gd name="T49" fmla="*/ 0 h 484"/>
                <a:gd name="T50" fmla="*/ 2147483647 w 717"/>
                <a:gd name="T51" fmla="*/ 2147483647 h 484"/>
                <a:gd name="T52" fmla="*/ 2147483647 w 717"/>
                <a:gd name="T53" fmla="*/ 2147483647 h 484"/>
                <a:gd name="T54" fmla="*/ 2147483647 w 717"/>
                <a:gd name="T55" fmla="*/ 2147483647 h 484"/>
                <a:gd name="T56" fmla="*/ 2147483647 w 717"/>
                <a:gd name="T57" fmla="*/ 2147483647 h 484"/>
                <a:gd name="T58" fmla="*/ 2147483647 w 717"/>
                <a:gd name="T59" fmla="*/ 2147483647 h 484"/>
                <a:gd name="T60" fmla="*/ 2147483647 w 717"/>
                <a:gd name="T61" fmla="*/ 2147483647 h 484"/>
                <a:gd name="T62" fmla="*/ 2147483647 w 717"/>
                <a:gd name="T63" fmla="*/ 2147483647 h 484"/>
                <a:gd name="T64" fmla="*/ 2147483647 w 717"/>
                <a:gd name="T65" fmla="*/ 2147483647 h 484"/>
                <a:gd name="T66" fmla="*/ 2147483647 w 717"/>
                <a:gd name="T67" fmla="*/ 2147483647 h 484"/>
                <a:gd name="T68" fmla="*/ 2147483647 w 717"/>
                <a:gd name="T69" fmla="*/ 2147483647 h 484"/>
                <a:gd name="T70" fmla="*/ 2147483647 w 717"/>
                <a:gd name="T71" fmla="*/ 2147483647 h 484"/>
                <a:gd name="T72" fmla="*/ 2147483647 w 717"/>
                <a:gd name="T73" fmla="*/ 2147483647 h 4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7"/>
                <a:gd name="T112" fmla="*/ 0 h 484"/>
                <a:gd name="T113" fmla="*/ 717 w 717"/>
                <a:gd name="T114" fmla="*/ 484 h 4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7" h="484">
                  <a:moveTo>
                    <a:pt x="717" y="358"/>
                  </a:moveTo>
                  <a:lnTo>
                    <a:pt x="709" y="360"/>
                  </a:lnTo>
                  <a:lnTo>
                    <a:pt x="709" y="372"/>
                  </a:lnTo>
                  <a:lnTo>
                    <a:pt x="704" y="380"/>
                  </a:lnTo>
                  <a:lnTo>
                    <a:pt x="702" y="389"/>
                  </a:lnTo>
                  <a:lnTo>
                    <a:pt x="710" y="398"/>
                  </a:lnTo>
                  <a:lnTo>
                    <a:pt x="714" y="405"/>
                  </a:lnTo>
                  <a:lnTo>
                    <a:pt x="709" y="420"/>
                  </a:lnTo>
                  <a:lnTo>
                    <a:pt x="702" y="443"/>
                  </a:lnTo>
                  <a:lnTo>
                    <a:pt x="704" y="470"/>
                  </a:lnTo>
                  <a:lnTo>
                    <a:pt x="704" y="484"/>
                  </a:lnTo>
                  <a:lnTo>
                    <a:pt x="695" y="479"/>
                  </a:lnTo>
                  <a:lnTo>
                    <a:pt x="683" y="467"/>
                  </a:lnTo>
                  <a:lnTo>
                    <a:pt x="669" y="460"/>
                  </a:lnTo>
                  <a:lnTo>
                    <a:pt x="662" y="458"/>
                  </a:lnTo>
                  <a:lnTo>
                    <a:pt x="657" y="455"/>
                  </a:lnTo>
                  <a:lnTo>
                    <a:pt x="652" y="451"/>
                  </a:lnTo>
                  <a:lnTo>
                    <a:pt x="647" y="446"/>
                  </a:lnTo>
                  <a:lnTo>
                    <a:pt x="640" y="443"/>
                  </a:lnTo>
                  <a:lnTo>
                    <a:pt x="633" y="441"/>
                  </a:lnTo>
                  <a:lnTo>
                    <a:pt x="624" y="439"/>
                  </a:lnTo>
                  <a:lnTo>
                    <a:pt x="614" y="443"/>
                  </a:lnTo>
                  <a:lnTo>
                    <a:pt x="584" y="448"/>
                  </a:lnTo>
                  <a:lnTo>
                    <a:pt x="564" y="448"/>
                  </a:lnTo>
                  <a:lnTo>
                    <a:pt x="550" y="444"/>
                  </a:lnTo>
                  <a:lnTo>
                    <a:pt x="541" y="439"/>
                  </a:lnTo>
                  <a:lnTo>
                    <a:pt x="534" y="432"/>
                  </a:lnTo>
                  <a:lnTo>
                    <a:pt x="527" y="425"/>
                  </a:lnTo>
                  <a:lnTo>
                    <a:pt x="519" y="422"/>
                  </a:lnTo>
                  <a:lnTo>
                    <a:pt x="505" y="420"/>
                  </a:lnTo>
                  <a:lnTo>
                    <a:pt x="489" y="420"/>
                  </a:lnTo>
                  <a:lnTo>
                    <a:pt x="469" y="418"/>
                  </a:lnTo>
                  <a:lnTo>
                    <a:pt x="448" y="418"/>
                  </a:lnTo>
                  <a:lnTo>
                    <a:pt x="424" y="417"/>
                  </a:lnTo>
                  <a:lnTo>
                    <a:pt x="396" y="417"/>
                  </a:lnTo>
                  <a:lnTo>
                    <a:pt x="367" y="415"/>
                  </a:lnTo>
                  <a:lnTo>
                    <a:pt x="337" y="413"/>
                  </a:lnTo>
                  <a:lnTo>
                    <a:pt x="304" y="412"/>
                  </a:lnTo>
                  <a:lnTo>
                    <a:pt x="270" y="410"/>
                  </a:lnTo>
                  <a:lnTo>
                    <a:pt x="234" y="408"/>
                  </a:lnTo>
                  <a:lnTo>
                    <a:pt x="197" y="405"/>
                  </a:lnTo>
                  <a:lnTo>
                    <a:pt x="159" y="403"/>
                  </a:lnTo>
                  <a:lnTo>
                    <a:pt x="120" y="399"/>
                  </a:lnTo>
                  <a:lnTo>
                    <a:pt x="82" y="398"/>
                  </a:lnTo>
                  <a:lnTo>
                    <a:pt x="40" y="394"/>
                  </a:lnTo>
                  <a:lnTo>
                    <a:pt x="0" y="391"/>
                  </a:lnTo>
                  <a:lnTo>
                    <a:pt x="13" y="246"/>
                  </a:lnTo>
                  <a:lnTo>
                    <a:pt x="23" y="138"/>
                  </a:lnTo>
                  <a:lnTo>
                    <a:pt x="30" y="59"/>
                  </a:lnTo>
                  <a:lnTo>
                    <a:pt x="35" y="0"/>
                  </a:lnTo>
                  <a:lnTo>
                    <a:pt x="94" y="5"/>
                  </a:lnTo>
                  <a:lnTo>
                    <a:pt x="151" y="9"/>
                  </a:lnTo>
                  <a:lnTo>
                    <a:pt x="206" y="14"/>
                  </a:lnTo>
                  <a:lnTo>
                    <a:pt x="260" y="17"/>
                  </a:lnTo>
                  <a:lnTo>
                    <a:pt x="310" y="19"/>
                  </a:lnTo>
                  <a:lnTo>
                    <a:pt x="358" y="23"/>
                  </a:lnTo>
                  <a:lnTo>
                    <a:pt x="405" y="24"/>
                  </a:lnTo>
                  <a:lnTo>
                    <a:pt x="448" y="26"/>
                  </a:lnTo>
                  <a:lnTo>
                    <a:pt x="489" y="28"/>
                  </a:lnTo>
                  <a:lnTo>
                    <a:pt x="527" y="30"/>
                  </a:lnTo>
                  <a:lnTo>
                    <a:pt x="564" y="31"/>
                  </a:lnTo>
                  <a:lnTo>
                    <a:pt x="598" y="31"/>
                  </a:lnTo>
                  <a:lnTo>
                    <a:pt x="629" y="33"/>
                  </a:lnTo>
                  <a:lnTo>
                    <a:pt x="657" y="33"/>
                  </a:lnTo>
                  <a:lnTo>
                    <a:pt x="683" y="33"/>
                  </a:lnTo>
                  <a:lnTo>
                    <a:pt x="705" y="33"/>
                  </a:lnTo>
                  <a:lnTo>
                    <a:pt x="702" y="50"/>
                  </a:lnTo>
                  <a:lnTo>
                    <a:pt x="695" y="61"/>
                  </a:lnTo>
                  <a:lnTo>
                    <a:pt x="686" y="71"/>
                  </a:lnTo>
                  <a:lnTo>
                    <a:pt x="685" y="85"/>
                  </a:lnTo>
                  <a:lnTo>
                    <a:pt x="690" y="95"/>
                  </a:lnTo>
                  <a:lnTo>
                    <a:pt x="700" y="99"/>
                  </a:lnTo>
                  <a:lnTo>
                    <a:pt x="710" y="104"/>
                  </a:lnTo>
                  <a:lnTo>
                    <a:pt x="716" y="119"/>
                  </a:lnTo>
                  <a:lnTo>
                    <a:pt x="717" y="35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8"/>
            <p:cNvSpPr>
              <a:spLocks/>
            </p:cNvSpPr>
            <p:nvPr/>
          </p:nvSpPr>
          <p:spPr bwMode="auto">
            <a:xfrm>
              <a:off x="2966115" y="1761594"/>
              <a:ext cx="1046724" cy="686569"/>
            </a:xfrm>
            <a:custGeom>
              <a:avLst/>
              <a:gdLst>
                <a:gd name="T0" fmla="*/ 1034489 w 717"/>
                <a:gd name="T1" fmla="*/ 511280 h 484"/>
                <a:gd name="T2" fmla="*/ 1034489 w 717"/>
                <a:gd name="T3" fmla="*/ 528323 h 484"/>
                <a:gd name="T4" fmla="*/ 1024276 w 717"/>
                <a:gd name="T5" fmla="*/ 552467 h 484"/>
                <a:gd name="T6" fmla="*/ 1035948 w 717"/>
                <a:gd name="T7" fmla="*/ 565249 h 484"/>
                <a:gd name="T8" fmla="*/ 1034489 w 717"/>
                <a:gd name="T9" fmla="*/ 596494 h 484"/>
                <a:gd name="T10" fmla="*/ 1027194 w 717"/>
                <a:gd name="T11" fmla="*/ 667505 h 484"/>
                <a:gd name="T12" fmla="*/ 1027194 w 717"/>
                <a:gd name="T13" fmla="*/ 687388 h 484"/>
                <a:gd name="T14" fmla="*/ 996553 w 717"/>
                <a:gd name="T15" fmla="*/ 663244 h 484"/>
                <a:gd name="T16" fmla="*/ 976126 w 717"/>
                <a:gd name="T17" fmla="*/ 653303 h 484"/>
                <a:gd name="T18" fmla="*/ 958617 w 717"/>
                <a:gd name="T19" fmla="*/ 646202 h 484"/>
                <a:gd name="T20" fmla="*/ 944026 w 717"/>
                <a:gd name="T21" fmla="*/ 633420 h 484"/>
                <a:gd name="T22" fmla="*/ 923599 w 717"/>
                <a:gd name="T23" fmla="*/ 626318 h 484"/>
                <a:gd name="T24" fmla="*/ 895877 w 717"/>
                <a:gd name="T25" fmla="*/ 629159 h 484"/>
                <a:gd name="T26" fmla="*/ 852104 w 717"/>
                <a:gd name="T27" fmla="*/ 636260 h 484"/>
                <a:gd name="T28" fmla="*/ 802495 w 717"/>
                <a:gd name="T29" fmla="*/ 630579 h 484"/>
                <a:gd name="T30" fmla="*/ 779150 w 717"/>
                <a:gd name="T31" fmla="*/ 613536 h 484"/>
                <a:gd name="T32" fmla="*/ 757264 w 717"/>
                <a:gd name="T33" fmla="*/ 599334 h 484"/>
                <a:gd name="T34" fmla="*/ 736836 w 717"/>
                <a:gd name="T35" fmla="*/ 596494 h 484"/>
                <a:gd name="T36" fmla="*/ 684310 w 717"/>
                <a:gd name="T37" fmla="*/ 593653 h 484"/>
                <a:gd name="T38" fmla="*/ 618651 w 717"/>
                <a:gd name="T39" fmla="*/ 592233 h 484"/>
                <a:gd name="T40" fmla="*/ 535483 w 717"/>
                <a:gd name="T41" fmla="*/ 589393 h 484"/>
                <a:gd name="T42" fmla="*/ 443561 w 717"/>
                <a:gd name="T43" fmla="*/ 585132 h 484"/>
                <a:gd name="T44" fmla="*/ 341425 w 717"/>
                <a:gd name="T45" fmla="*/ 579451 h 484"/>
                <a:gd name="T46" fmla="*/ 231994 w 717"/>
                <a:gd name="T47" fmla="*/ 572350 h 484"/>
                <a:gd name="T48" fmla="*/ 119645 w 717"/>
                <a:gd name="T49" fmla="*/ 565249 h 484"/>
                <a:gd name="T50" fmla="*/ 0 w 717"/>
                <a:gd name="T51" fmla="*/ 555307 h 484"/>
                <a:gd name="T52" fmla="*/ 18968 w 717"/>
                <a:gd name="T53" fmla="*/ 349375 h 484"/>
                <a:gd name="T54" fmla="*/ 43772 w 717"/>
                <a:gd name="T55" fmla="*/ 83793 h 484"/>
                <a:gd name="T56" fmla="*/ 51068 w 717"/>
                <a:gd name="T57" fmla="*/ 0 h 484"/>
                <a:gd name="T58" fmla="*/ 220321 w 717"/>
                <a:gd name="T59" fmla="*/ 12782 h 484"/>
                <a:gd name="T60" fmla="*/ 379361 w 717"/>
                <a:gd name="T61" fmla="*/ 24144 h 484"/>
                <a:gd name="T62" fmla="*/ 522351 w 717"/>
                <a:gd name="T63" fmla="*/ 32665 h 484"/>
                <a:gd name="T64" fmla="*/ 653669 w 717"/>
                <a:gd name="T65" fmla="*/ 36926 h 484"/>
                <a:gd name="T66" fmla="*/ 768936 w 717"/>
                <a:gd name="T67" fmla="*/ 42607 h 484"/>
                <a:gd name="T68" fmla="*/ 872531 w 717"/>
                <a:gd name="T69" fmla="*/ 44027 h 484"/>
                <a:gd name="T70" fmla="*/ 958617 w 717"/>
                <a:gd name="T71" fmla="*/ 46867 h 484"/>
                <a:gd name="T72" fmla="*/ 1028653 w 717"/>
                <a:gd name="T73" fmla="*/ 46867 h 484"/>
                <a:gd name="T74" fmla="*/ 1024276 w 717"/>
                <a:gd name="T75" fmla="*/ 71011 h 484"/>
                <a:gd name="T76" fmla="*/ 1000930 w 717"/>
                <a:gd name="T77" fmla="*/ 100836 h 484"/>
                <a:gd name="T78" fmla="*/ 999471 w 717"/>
                <a:gd name="T79" fmla="*/ 120719 h 484"/>
                <a:gd name="T80" fmla="*/ 1021358 w 717"/>
                <a:gd name="T81" fmla="*/ 140602 h 484"/>
                <a:gd name="T82" fmla="*/ 1044703 w 717"/>
                <a:gd name="T83" fmla="*/ 169007 h 4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7"/>
                <a:gd name="T127" fmla="*/ 0 h 484"/>
                <a:gd name="T128" fmla="*/ 717 w 717"/>
                <a:gd name="T129" fmla="*/ 484 h 4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7" h="484">
                  <a:moveTo>
                    <a:pt x="717" y="358"/>
                  </a:moveTo>
                  <a:lnTo>
                    <a:pt x="709" y="360"/>
                  </a:lnTo>
                  <a:lnTo>
                    <a:pt x="709" y="372"/>
                  </a:lnTo>
                  <a:lnTo>
                    <a:pt x="704" y="380"/>
                  </a:lnTo>
                  <a:lnTo>
                    <a:pt x="702" y="389"/>
                  </a:lnTo>
                  <a:lnTo>
                    <a:pt x="710" y="398"/>
                  </a:lnTo>
                  <a:lnTo>
                    <a:pt x="714" y="405"/>
                  </a:lnTo>
                  <a:lnTo>
                    <a:pt x="709" y="420"/>
                  </a:lnTo>
                  <a:lnTo>
                    <a:pt x="702" y="443"/>
                  </a:lnTo>
                  <a:lnTo>
                    <a:pt x="704" y="470"/>
                  </a:lnTo>
                  <a:lnTo>
                    <a:pt x="704" y="484"/>
                  </a:lnTo>
                  <a:lnTo>
                    <a:pt x="695" y="479"/>
                  </a:lnTo>
                  <a:lnTo>
                    <a:pt x="683" y="467"/>
                  </a:lnTo>
                  <a:lnTo>
                    <a:pt x="669" y="460"/>
                  </a:lnTo>
                  <a:lnTo>
                    <a:pt x="662" y="458"/>
                  </a:lnTo>
                  <a:lnTo>
                    <a:pt x="657" y="455"/>
                  </a:lnTo>
                  <a:lnTo>
                    <a:pt x="652" y="451"/>
                  </a:lnTo>
                  <a:lnTo>
                    <a:pt x="647" y="446"/>
                  </a:lnTo>
                  <a:lnTo>
                    <a:pt x="640" y="443"/>
                  </a:lnTo>
                  <a:lnTo>
                    <a:pt x="633" y="441"/>
                  </a:lnTo>
                  <a:lnTo>
                    <a:pt x="624" y="439"/>
                  </a:lnTo>
                  <a:lnTo>
                    <a:pt x="614" y="443"/>
                  </a:lnTo>
                  <a:lnTo>
                    <a:pt x="584" y="448"/>
                  </a:lnTo>
                  <a:lnTo>
                    <a:pt x="564" y="448"/>
                  </a:lnTo>
                  <a:lnTo>
                    <a:pt x="550" y="444"/>
                  </a:lnTo>
                  <a:lnTo>
                    <a:pt x="541" y="439"/>
                  </a:lnTo>
                  <a:lnTo>
                    <a:pt x="534" y="432"/>
                  </a:lnTo>
                  <a:lnTo>
                    <a:pt x="527" y="425"/>
                  </a:lnTo>
                  <a:lnTo>
                    <a:pt x="519" y="422"/>
                  </a:lnTo>
                  <a:lnTo>
                    <a:pt x="505" y="420"/>
                  </a:lnTo>
                  <a:lnTo>
                    <a:pt x="489" y="420"/>
                  </a:lnTo>
                  <a:lnTo>
                    <a:pt x="469" y="418"/>
                  </a:lnTo>
                  <a:lnTo>
                    <a:pt x="448" y="418"/>
                  </a:lnTo>
                  <a:lnTo>
                    <a:pt x="424" y="417"/>
                  </a:lnTo>
                  <a:lnTo>
                    <a:pt x="396" y="417"/>
                  </a:lnTo>
                  <a:lnTo>
                    <a:pt x="367" y="415"/>
                  </a:lnTo>
                  <a:lnTo>
                    <a:pt x="337" y="413"/>
                  </a:lnTo>
                  <a:lnTo>
                    <a:pt x="304" y="412"/>
                  </a:lnTo>
                  <a:lnTo>
                    <a:pt x="270" y="410"/>
                  </a:lnTo>
                  <a:lnTo>
                    <a:pt x="234" y="408"/>
                  </a:lnTo>
                  <a:lnTo>
                    <a:pt x="197" y="405"/>
                  </a:lnTo>
                  <a:lnTo>
                    <a:pt x="159" y="403"/>
                  </a:lnTo>
                  <a:lnTo>
                    <a:pt x="120" y="399"/>
                  </a:lnTo>
                  <a:lnTo>
                    <a:pt x="82" y="398"/>
                  </a:lnTo>
                  <a:lnTo>
                    <a:pt x="40" y="394"/>
                  </a:lnTo>
                  <a:lnTo>
                    <a:pt x="0" y="391"/>
                  </a:lnTo>
                  <a:lnTo>
                    <a:pt x="13" y="246"/>
                  </a:lnTo>
                  <a:lnTo>
                    <a:pt x="23" y="138"/>
                  </a:lnTo>
                  <a:lnTo>
                    <a:pt x="30" y="59"/>
                  </a:lnTo>
                  <a:lnTo>
                    <a:pt x="35" y="0"/>
                  </a:lnTo>
                  <a:lnTo>
                    <a:pt x="94" y="5"/>
                  </a:lnTo>
                  <a:lnTo>
                    <a:pt x="151" y="9"/>
                  </a:lnTo>
                  <a:lnTo>
                    <a:pt x="206" y="14"/>
                  </a:lnTo>
                  <a:lnTo>
                    <a:pt x="260" y="17"/>
                  </a:lnTo>
                  <a:lnTo>
                    <a:pt x="310" y="19"/>
                  </a:lnTo>
                  <a:lnTo>
                    <a:pt x="358" y="23"/>
                  </a:lnTo>
                  <a:lnTo>
                    <a:pt x="405" y="24"/>
                  </a:lnTo>
                  <a:lnTo>
                    <a:pt x="448" y="26"/>
                  </a:lnTo>
                  <a:lnTo>
                    <a:pt x="489" y="28"/>
                  </a:lnTo>
                  <a:lnTo>
                    <a:pt x="527" y="30"/>
                  </a:lnTo>
                  <a:lnTo>
                    <a:pt x="564" y="31"/>
                  </a:lnTo>
                  <a:lnTo>
                    <a:pt x="598" y="31"/>
                  </a:lnTo>
                  <a:lnTo>
                    <a:pt x="629" y="33"/>
                  </a:lnTo>
                  <a:lnTo>
                    <a:pt x="657" y="33"/>
                  </a:lnTo>
                  <a:lnTo>
                    <a:pt x="683" y="33"/>
                  </a:lnTo>
                  <a:lnTo>
                    <a:pt x="705" y="33"/>
                  </a:lnTo>
                  <a:lnTo>
                    <a:pt x="702" y="50"/>
                  </a:lnTo>
                  <a:lnTo>
                    <a:pt x="695" y="61"/>
                  </a:lnTo>
                  <a:lnTo>
                    <a:pt x="686" y="71"/>
                  </a:lnTo>
                  <a:lnTo>
                    <a:pt x="685" y="85"/>
                  </a:lnTo>
                  <a:lnTo>
                    <a:pt x="690" y="95"/>
                  </a:lnTo>
                  <a:lnTo>
                    <a:pt x="700" y="99"/>
                  </a:lnTo>
                  <a:lnTo>
                    <a:pt x="710" y="104"/>
                  </a:lnTo>
                  <a:lnTo>
                    <a:pt x="716" y="119"/>
                  </a:lnTo>
                  <a:lnTo>
                    <a:pt x="717" y="358"/>
                  </a:lnTo>
                </a:path>
              </a:pathLst>
            </a:custGeom>
            <a:solidFill>
              <a:srgbClr val="F6E686"/>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2" name="Freeform 10"/>
            <p:cNvSpPr>
              <a:spLocks/>
            </p:cNvSpPr>
            <p:nvPr/>
          </p:nvSpPr>
          <p:spPr bwMode="auto">
            <a:xfrm>
              <a:off x="1980291" y="1853763"/>
              <a:ext cx="1033401" cy="874671"/>
            </a:xfrm>
            <a:custGeom>
              <a:avLst/>
              <a:gdLst>
                <a:gd name="T0" fmla="*/ 969116 w 707"/>
                <a:gd name="T1" fmla="*/ 874713 h 616"/>
                <a:gd name="T2" fmla="*/ 969116 w 707"/>
                <a:gd name="T3" fmla="*/ 874713 h 616"/>
                <a:gd name="T4" fmla="*/ 931169 w 707"/>
                <a:gd name="T5" fmla="*/ 871873 h 616"/>
                <a:gd name="T6" fmla="*/ 885924 w 707"/>
                <a:gd name="T7" fmla="*/ 866193 h 616"/>
                <a:gd name="T8" fmla="*/ 834841 w 707"/>
                <a:gd name="T9" fmla="*/ 861933 h 616"/>
                <a:gd name="T10" fmla="*/ 779380 w 707"/>
                <a:gd name="T11" fmla="*/ 856253 h 616"/>
                <a:gd name="T12" fmla="*/ 720999 w 707"/>
                <a:gd name="T13" fmla="*/ 849153 h 616"/>
                <a:gd name="T14" fmla="*/ 658240 w 707"/>
                <a:gd name="T15" fmla="*/ 842053 h 616"/>
                <a:gd name="T16" fmla="*/ 592562 w 707"/>
                <a:gd name="T17" fmla="*/ 834953 h 616"/>
                <a:gd name="T18" fmla="*/ 526884 w 707"/>
                <a:gd name="T19" fmla="*/ 825013 h 616"/>
                <a:gd name="T20" fmla="*/ 459746 w 707"/>
                <a:gd name="T21" fmla="*/ 815074 h 616"/>
                <a:gd name="T22" fmla="*/ 388230 w 707"/>
                <a:gd name="T23" fmla="*/ 805134 h 616"/>
                <a:gd name="T24" fmla="*/ 321093 w 707"/>
                <a:gd name="T25" fmla="*/ 795194 h 616"/>
                <a:gd name="T26" fmla="*/ 252496 w 707"/>
                <a:gd name="T27" fmla="*/ 785254 h 616"/>
                <a:gd name="T28" fmla="*/ 186818 w 707"/>
                <a:gd name="T29" fmla="*/ 775314 h 616"/>
                <a:gd name="T30" fmla="*/ 121140 w 707"/>
                <a:gd name="T31" fmla="*/ 763954 h 616"/>
                <a:gd name="T32" fmla="*/ 58380 w 707"/>
                <a:gd name="T33" fmla="*/ 754014 h 616"/>
                <a:gd name="T34" fmla="*/ 0 w 707"/>
                <a:gd name="T35" fmla="*/ 741234 h 616"/>
                <a:gd name="T36" fmla="*/ 110923 w 707"/>
                <a:gd name="T37" fmla="*/ 0 h 616"/>
                <a:gd name="T38" fmla="*/ 110923 w 707"/>
                <a:gd name="T39" fmla="*/ 0 h 616"/>
                <a:gd name="T40" fmla="*/ 126978 w 707"/>
                <a:gd name="T41" fmla="*/ 2840 h 616"/>
                <a:gd name="T42" fmla="*/ 151789 w 707"/>
                <a:gd name="T43" fmla="*/ 7100 h 616"/>
                <a:gd name="T44" fmla="*/ 186818 w 707"/>
                <a:gd name="T45" fmla="*/ 12780 h 616"/>
                <a:gd name="T46" fmla="*/ 227684 w 707"/>
                <a:gd name="T47" fmla="*/ 19880 h 616"/>
                <a:gd name="T48" fmla="*/ 277307 w 707"/>
                <a:gd name="T49" fmla="*/ 26980 h 616"/>
                <a:gd name="T50" fmla="*/ 335688 w 707"/>
                <a:gd name="T51" fmla="*/ 36920 h 616"/>
                <a:gd name="T52" fmla="*/ 396987 w 707"/>
                <a:gd name="T53" fmla="*/ 46860 h 616"/>
                <a:gd name="T54" fmla="*/ 461206 w 707"/>
                <a:gd name="T55" fmla="*/ 56800 h 616"/>
                <a:gd name="T56" fmla="*/ 532722 w 707"/>
                <a:gd name="T57" fmla="*/ 69579 h 616"/>
                <a:gd name="T58" fmla="*/ 602778 w 707"/>
                <a:gd name="T59" fmla="*/ 78099 h 616"/>
                <a:gd name="T60" fmla="*/ 678673 w 707"/>
                <a:gd name="T61" fmla="*/ 88039 h 616"/>
                <a:gd name="T62" fmla="*/ 751649 w 707"/>
                <a:gd name="T63" fmla="*/ 97979 h 616"/>
                <a:gd name="T64" fmla="*/ 824624 w 707"/>
                <a:gd name="T65" fmla="*/ 107919 h 616"/>
                <a:gd name="T66" fmla="*/ 896140 w 707"/>
                <a:gd name="T67" fmla="*/ 115019 h 616"/>
                <a:gd name="T68" fmla="*/ 966197 w 707"/>
                <a:gd name="T69" fmla="*/ 123539 h 616"/>
                <a:gd name="T70" fmla="*/ 1031875 w 707"/>
                <a:gd name="T71" fmla="*/ 127799 h 616"/>
                <a:gd name="T72" fmla="*/ 1031875 w 707"/>
                <a:gd name="T73" fmla="*/ 127799 h 616"/>
                <a:gd name="T74" fmla="*/ 1031875 w 707"/>
                <a:gd name="T75" fmla="*/ 127799 h 616"/>
                <a:gd name="T76" fmla="*/ 1026037 w 707"/>
                <a:gd name="T77" fmla="*/ 201638 h 616"/>
                <a:gd name="T78" fmla="*/ 1018739 w 707"/>
                <a:gd name="T79" fmla="*/ 286838 h 616"/>
                <a:gd name="T80" fmla="*/ 1008523 w 707"/>
                <a:gd name="T81" fmla="*/ 386237 h 616"/>
                <a:gd name="T82" fmla="*/ 998306 w 707"/>
                <a:gd name="T83" fmla="*/ 501256 h 616"/>
                <a:gd name="T84" fmla="*/ 969116 w 707"/>
                <a:gd name="T85" fmla="*/ 874713 h 6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7"/>
                <a:gd name="T130" fmla="*/ 0 h 616"/>
                <a:gd name="T131" fmla="*/ 707 w 707"/>
                <a:gd name="T132" fmla="*/ 616 h 6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7" h="616">
                  <a:moveTo>
                    <a:pt x="664" y="616"/>
                  </a:moveTo>
                  <a:lnTo>
                    <a:pt x="664" y="616"/>
                  </a:lnTo>
                  <a:lnTo>
                    <a:pt x="638" y="614"/>
                  </a:lnTo>
                  <a:lnTo>
                    <a:pt x="607" y="610"/>
                  </a:lnTo>
                  <a:lnTo>
                    <a:pt x="572" y="607"/>
                  </a:lnTo>
                  <a:lnTo>
                    <a:pt x="534" y="603"/>
                  </a:lnTo>
                  <a:lnTo>
                    <a:pt x="494" y="598"/>
                  </a:lnTo>
                  <a:lnTo>
                    <a:pt x="451" y="593"/>
                  </a:lnTo>
                  <a:lnTo>
                    <a:pt x="406" y="588"/>
                  </a:lnTo>
                  <a:lnTo>
                    <a:pt x="361" y="581"/>
                  </a:lnTo>
                  <a:lnTo>
                    <a:pt x="315" y="574"/>
                  </a:lnTo>
                  <a:lnTo>
                    <a:pt x="266" y="567"/>
                  </a:lnTo>
                  <a:lnTo>
                    <a:pt x="220" y="560"/>
                  </a:lnTo>
                  <a:lnTo>
                    <a:pt x="173" y="553"/>
                  </a:lnTo>
                  <a:lnTo>
                    <a:pt x="128" y="546"/>
                  </a:lnTo>
                  <a:lnTo>
                    <a:pt x="83" y="538"/>
                  </a:lnTo>
                  <a:lnTo>
                    <a:pt x="40" y="531"/>
                  </a:lnTo>
                  <a:lnTo>
                    <a:pt x="0" y="522"/>
                  </a:lnTo>
                  <a:lnTo>
                    <a:pt x="76" y="0"/>
                  </a:lnTo>
                  <a:lnTo>
                    <a:pt x="87" y="2"/>
                  </a:lnTo>
                  <a:lnTo>
                    <a:pt x="104" y="5"/>
                  </a:lnTo>
                  <a:lnTo>
                    <a:pt x="128" y="9"/>
                  </a:lnTo>
                  <a:lnTo>
                    <a:pt x="156" y="14"/>
                  </a:lnTo>
                  <a:lnTo>
                    <a:pt x="190" y="19"/>
                  </a:lnTo>
                  <a:lnTo>
                    <a:pt x="230" y="26"/>
                  </a:lnTo>
                  <a:lnTo>
                    <a:pt x="272" y="33"/>
                  </a:lnTo>
                  <a:lnTo>
                    <a:pt x="316" y="40"/>
                  </a:lnTo>
                  <a:lnTo>
                    <a:pt x="365" y="49"/>
                  </a:lnTo>
                  <a:lnTo>
                    <a:pt x="413" y="55"/>
                  </a:lnTo>
                  <a:lnTo>
                    <a:pt x="465" y="62"/>
                  </a:lnTo>
                  <a:lnTo>
                    <a:pt x="515" y="69"/>
                  </a:lnTo>
                  <a:lnTo>
                    <a:pt x="565" y="76"/>
                  </a:lnTo>
                  <a:lnTo>
                    <a:pt x="614" y="81"/>
                  </a:lnTo>
                  <a:lnTo>
                    <a:pt x="662" y="87"/>
                  </a:lnTo>
                  <a:lnTo>
                    <a:pt x="707" y="90"/>
                  </a:lnTo>
                  <a:lnTo>
                    <a:pt x="703" y="142"/>
                  </a:lnTo>
                  <a:lnTo>
                    <a:pt x="698" y="202"/>
                  </a:lnTo>
                  <a:lnTo>
                    <a:pt x="691" y="272"/>
                  </a:lnTo>
                  <a:lnTo>
                    <a:pt x="684" y="353"/>
                  </a:lnTo>
                  <a:lnTo>
                    <a:pt x="664" y="616"/>
                  </a:lnTo>
                </a:path>
              </a:pathLst>
            </a:custGeom>
            <a:solidFill>
              <a:srgbClr val="F6E686"/>
            </a:solidFill>
            <a:ln w="0">
              <a:solidFill>
                <a:schemeClr val="tx1"/>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3" name="Freeform 13"/>
            <p:cNvSpPr>
              <a:spLocks/>
            </p:cNvSpPr>
            <p:nvPr/>
          </p:nvSpPr>
          <p:spPr bwMode="auto">
            <a:xfrm>
              <a:off x="4733925" y="2655888"/>
              <a:ext cx="981075" cy="846137"/>
            </a:xfrm>
            <a:custGeom>
              <a:avLst/>
              <a:gdLst>
                <a:gd name="T0" fmla="*/ 2147483647 w 672"/>
                <a:gd name="T1" fmla="*/ 2147483647 h 597"/>
                <a:gd name="T2" fmla="*/ 2147483647 w 672"/>
                <a:gd name="T3" fmla="*/ 2147483647 h 597"/>
                <a:gd name="T4" fmla="*/ 2147483647 w 672"/>
                <a:gd name="T5" fmla="*/ 2147483647 h 597"/>
                <a:gd name="T6" fmla="*/ 2147483647 w 672"/>
                <a:gd name="T7" fmla="*/ 2147483647 h 597"/>
                <a:gd name="T8" fmla="*/ 2147483647 w 672"/>
                <a:gd name="T9" fmla="*/ 2147483647 h 597"/>
                <a:gd name="T10" fmla="*/ 2147483647 w 672"/>
                <a:gd name="T11" fmla="*/ 2147483647 h 597"/>
                <a:gd name="T12" fmla="*/ 2147483647 w 672"/>
                <a:gd name="T13" fmla="*/ 2147483647 h 597"/>
                <a:gd name="T14" fmla="*/ 2147483647 w 672"/>
                <a:gd name="T15" fmla="*/ 2147483647 h 597"/>
                <a:gd name="T16" fmla="*/ 2147483647 w 672"/>
                <a:gd name="T17" fmla="*/ 2147483647 h 597"/>
                <a:gd name="T18" fmla="*/ 2147483647 w 672"/>
                <a:gd name="T19" fmla="*/ 2147483647 h 597"/>
                <a:gd name="T20" fmla="*/ 2147483647 w 672"/>
                <a:gd name="T21" fmla="*/ 2147483647 h 597"/>
                <a:gd name="T22" fmla="*/ 2147483647 w 672"/>
                <a:gd name="T23" fmla="*/ 0 h 597"/>
                <a:gd name="T24" fmla="*/ 2147483647 w 672"/>
                <a:gd name="T25" fmla="*/ 2147483647 h 597"/>
                <a:gd name="T26" fmla="*/ 2147483647 w 672"/>
                <a:gd name="T27" fmla="*/ 2147483647 h 597"/>
                <a:gd name="T28" fmla="*/ 2147483647 w 672"/>
                <a:gd name="T29" fmla="*/ 2147483647 h 597"/>
                <a:gd name="T30" fmla="*/ 2147483647 w 672"/>
                <a:gd name="T31" fmla="*/ 2147483647 h 597"/>
                <a:gd name="T32" fmla="*/ 2147483647 w 672"/>
                <a:gd name="T33" fmla="*/ 2147483647 h 597"/>
                <a:gd name="T34" fmla="*/ 2147483647 w 672"/>
                <a:gd name="T35" fmla="*/ 2147483647 h 597"/>
                <a:gd name="T36" fmla="*/ 2147483647 w 672"/>
                <a:gd name="T37" fmla="*/ 2147483647 h 597"/>
                <a:gd name="T38" fmla="*/ 2147483647 w 672"/>
                <a:gd name="T39" fmla="*/ 2147483647 h 597"/>
                <a:gd name="T40" fmla="*/ 2147483647 w 672"/>
                <a:gd name="T41" fmla="*/ 2147483647 h 597"/>
                <a:gd name="T42" fmla="*/ 2147483647 w 672"/>
                <a:gd name="T43" fmla="*/ 2147483647 h 597"/>
                <a:gd name="T44" fmla="*/ 2147483647 w 672"/>
                <a:gd name="T45" fmla="*/ 2147483647 h 597"/>
                <a:gd name="T46" fmla="*/ 2147483647 w 672"/>
                <a:gd name="T47" fmla="*/ 2147483647 h 597"/>
                <a:gd name="T48" fmla="*/ 2147483647 w 672"/>
                <a:gd name="T49" fmla="*/ 2147483647 h 597"/>
                <a:gd name="T50" fmla="*/ 2147483647 w 672"/>
                <a:gd name="T51" fmla="*/ 2147483647 h 597"/>
                <a:gd name="T52" fmla="*/ 2147483647 w 672"/>
                <a:gd name="T53" fmla="*/ 2147483647 h 597"/>
                <a:gd name="T54" fmla="*/ 2147483647 w 672"/>
                <a:gd name="T55" fmla="*/ 2147483647 h 597"/>
                <a:gd name="T56" fmla="*/ 2147483647 w 672"/>
                <a:gd name="T57" fmla="*/ 2147483647 h 597"/>
                <a:gd name="T58" fmla="*/ 2147483647 w 672"/>
                <a:gd name="T59" fmla="*/ 2147483647 h 597"/>
                <a:gd name="T60" fmla="*/ 2147483647 w 672"/>
                <a:gd name="T61" fmla="*/ 2147483647 h 597"/>
                <a:gd name="T62" fmla="*/ 2147483647 w 672"/>
                <a:gd name="T63" fmla="*/ 2147483647 h 597"/>
                <a:gd name="T64" fmla="*/ 2147483647 w 672"/>
                <a:gd name="T65" fmla="*/ 2147483647 h 597"/>
                <a:gd name="T66" fmla="*/ 2147483647 w 672"/>
                <a:gd name="T67" fmla="*/ 2147483647 h 597"/>
                <a:gd name="T68" fmla="*/ 2147483647 w 672"/>
                <a:gd name="T69" fmla="*/ 2147483647 h 597"/>
                <a:gd name="T70" fmla="*/ 2147483647 w 672"/>
                <a:gd name="T71" fmla="*/ 2147483647 h 597"/>
                <a:gd name="T72" fmla="*/ 2147483647 w 672"/>
                <a:gd name="T73" fmla="*/ 2147483647 h 597"/>
                <a:gd name="T74" fmla="*/ 2147483647 w 672"/>
                <a:gd name="T75" fmla="*/ 2147483647 h 597"/>
                <a:gd name="T76" fmla="*/ 2147483647 w 672"/>
                <a:gd name="T77" fmla="*/ 2147483647 h 597"/>
                <a:gd name="T78" fmla="*/ 2147483647 w 672"/>
                <a:gd name="T79" fmla="*/ 2147483647 h 597"/>
                <a:gd name="T80" fmla="*/ 2147483647 w 672"/>
                <a:gd name="T81" fmla="*/ 2147483647 h 597"/>
                <a:gd name="T82" fmla="*/ 2147483647 w 672"/>
                <a:gd name="T83" fmla="*/ 2147483647 h 597"/>
                <a:gd name="T84" fmla="*/ 2147483647 w 672"/>
                <a:gd name="T85" fmla="*/ 2147483647 h 597"/>
                <a:gd name="T86" fmla="*/ 2147483647 w 672"/>
                <a:gd name="T87" fmla="*/ 2147483647 h 597"/>
                <a:gd name="T88" fmla="*/ 2147483647 w 672"/>
                <a:gd name="T89" fmla="*/ 2147483647 h 597"/>
                <a:gd name="T90" fmla="*/ 2147483647 w 672"/>
                <a:gd name="T91" fmla="*/ 2147483647 h 597"/>
                <a:gd name="T92" fmla="*/ 2147483647 w 672"/>
                <a:gd name="T93" fmla="*/ 2147483647 h 597"/>
                <a:gd name="T94" fmla="*/ 2147483647 w 672"/>
                <a:gd name="T95" fmla="*/ 2147483647 h 597"/>
                <a:gd name="T96" fmla="*/ 2147483647 w 672"/>
                <a:gd name="T97" fmla="*/ 2147483647 h 597"/>
                <a:gd name="T98" fmla="*/ 2147483647 w 672"/>
                <a:gd name="T99" fmla="*/ 2147483647 h 597"/>
                <a:gd name="T100" fmla="*/ 2147483647 w 672"/>
                <a:gd name="T101" fmla="*/ 2147483647 h 597"/>
                <a:gd name="T102" fmla="*/ 2147483647 w 672"/>
                <a:gd name="T103" fmla="*/ 2147483647 h 597"/>
                <a:gd name="T104" fmla="*/ 2147483647 w 672"/>
                <a:gd name="T105" fmla="*/ 2147483647 h 597"/>
                <a:gd name="T106" fmla="*/ 2147483647 w 672"/>
                <a:gd name="T107" fmla="*/ 2147483647 h 597"/>
                <a:gd name="T108" fmla="*/ 2147483647 w 672"/>
                <a:gd name="T109" fmla="*/ 2147483647 h 597"/>
                <a:gd name="T110" fmla="*/ 2147483647 w 672"/>
                <a:gd name="T111" fmla="*/ 2147483647 h 597"/>
                <a:gd name="T112" fmla="*/ 2147483647 w 672"/>
                <a:gd name="T113" fmla="*/ 2147483647 h 597"/>
                <a:gd name="T114" fmla="*/ 2147483647 w 672"/>
                <a:gd name="T115" fmla="*/ 2147483647 h 5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2"/>
                <a:gd name="T175" fmla="*/ 0 h 597"/>
                <a:gd name="T176" fmla="*/ 672 w 672"/>
                <a:gd name="T177" fmla="*/ 597 h 5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2" h="597">
                  <a:moveTo>
                    <a:pt x="24" y="66"/>
                  </a:moveTo>
                  <a:lnTo>
                    <a:pt x="21" y="59"/>
                  </a:lnTo>
                  <a:lnTo>
                    <a:pt x="14" y="54"/>
                  </a:lnTo>
                  <a:lnTo>
                    <a:pt x="9" y="45"/>
                  </a:lnTo>
                  <a:lnTo>
                    <a:pt x="7" y="35"/>
                  </a:lnTo>
                  <a:lnTo>
                    <a:pt x="7" y="28"/>
                  </a:lnTo>
                  <a:lnTo>
                    <a:pt x="7" y="21"/>
                  </a:lnTo>
                  <a:lnTo>
                    <a:pt x="4" y="17"/>
                  </a:lnTo>
                  <a:lnTo>
                    <a:pt x="0" y="14"/>
                  </a:lnTo>
                  <a:lnTo>
                    <a:pt x="35" y="14"/>
                  </a:lnTo>
                  <a:lnTo>
                    <a:pt x="71" y="14"/>
                  </a:lnTo>
                  <a:lnTo>
                    <a:pt x="104" y="14"/>
                  </a:lnTo>
                  <a:lnTo>
                    <a:pt x="139" y="14"/>
                  </a:lnTo>
                  <a:lnTo>
                    <a:pt x="170" y="12"/>
                  </a:lnTo>
                  <a:lnTo>
                    <a:pt x="201" y="11"/>
                  </a:lnTo>
                  <a:lnTo>
                    <a:pt x="230" y="11"/>
                  </a:lnTo>
                  <a:lnTo>
                    <a:pt x="259" y="9"/>
                  </a:lnTo>
                  <a:lnTo>
                    <a:pt x="285" y="7"/>
                  </a:lnTo>
                  <a:lnTo>
                    <a:pt x="308" y="5"/>
                  </a:lnTo>
                  <a:lnTo>
                    <a:pt x="330" y="4"/>
                  </a:lnTo>
                  <a:lnTo>
                    <a:pt x="349" y="4"/>
                  </a:lnTo>
                  <a:lnTo>
                    <a:pt x="365" y="2"/>
                  </a:lnTo>
                  <a:lnTo>
                    <a:pt x="379" y="0"/>
                  </a:lnTo>
                  <a:lnTo>
                    <a:pt x="387" y="0"/>
                  </a:lnTo>
                  <a:lnTo>
                    <a:pt x="394" y="0"/>
                  </a:lnTo>
                  <a:lnTo>
                    <a:pt x="399" y="9"/>
                  </a:lnTo>
                  <a:lnTo>
                    <a:pt x="406" y="16"/>
                  </a:lnTo>
                  <a:lnTo>
                    <a:pt x="411" y="24"/>
                  </a:lnTo>
                  <a:lnTo>
                    <a:pt x="417" y="31"/>
                  </a:lnTo>
                  <a:lnTo>
                    <a:pt x="417" y="68"/>
                  </a:lnTo>
                  <a:lnTo>
                    <a:pt x="425" y="97"/>
                  </a:lnTo>
                  <a:lnTo>
                    <a:pt x="437" y="119"/>
                  </a:lnTo>
                  <a:lnTo>
                    <a:pt x="453" y="137"/>
                  </a:lnTo>
                  <a:lnTo>
                    <a:pt x="470" y="152"/>
                  </a:lnTo>
                  <a:lnTo>
                    <a:pt x="484" y="164"/>
                  </a:lnTo>
                  <a:lnTo>
                    <a:pt x="494" y="178"/>
                  </a:lnTo>
                  <a:lnTo>
                    <a:pt x="500" y="192"/>
                  </a:lnTo>
                  <a:lnTo>
                    <a:pt x="498" y="208"/>
                  </a:lnTo>
                  <a:lnTo>
                    <a:pt x="501" y="218"/>
                  </a:lnTo>
                  <a:lnTo>
                    <a:pt x="506" y="221"/>
                  </a:lnTo>
                  <a:lnTo>
                    <a:pt x="517" y="218"/>
                  </a:lnTo>
                  <a:lnTo>
                    <a:pt x="531" y="213"/>
                  </a:lnTo>
                  <a:lnTo>
                    <a:pt x="541" y="211"/>
                  </a:lnTo>
                  <a:lnTo>
                    <a:pt x="550" y="218"/>
                  </a:lnTo>
                  <a:lnTo>
                    <a:pt x="557" y="232"/>
                  </a:lnTo>
                  <a:lnTo>
                    <a:pt x="558" y="256"/>
                  </a:lnTo>
                  <a:lnTo>
                    <a:pt x="551" y="270"/>
                  </a:lnTo>
                  <a:lnTo>
                    <a:pt x="543" y="282"/>
                  </a:lnTo>
                  <a:lnTo>
                    <a:pt x="539" y="298"/>
                  </a:lnTo>
                  <a:lnTo>
                    <a:pt x="544" y="311"/>
                  </a:lnTo>
                  <a:lnTo>
                    <a:pt x="553" y="322"/>
                  </a:lnTo>
                  <a:lnTo>
                    <a:pt x="564" y="329"/>
                  </a:lnTo>
                  <a:lnTo>
                    <a:pt x="574" y="336"/>
                  </a:lnTo>
                  <a:lnTo>
                    <a:pt x="586" y="339"/>
                  </a:lnTo>
                  <a:lnTo>
                    <a:pt x="595" y="344"/>
                  </a:lnTo>
                  <a:lnTo>
                    <a:pt x="603" y="348"/>
                  </a:lnTo>
                  <a:lnTo>
                    <a:pt x="607" y="353"/>
                  </a:lnTo>
                  <a:lnTo>
                    <a:pt x="615" y="365"/>
                  </a:lnTo>
                  <a:lnTo>
                    <a:pt x="626" y="374"/>
                  </a:lnTo>
                  <a:lnTo>
                    <a:pt x="633" y="384"/>
                  </a:lnTo>
                  <a:lnTo>
                    <a:pt x="633" y="400"/>
                  </a:lnTo>
                  <a:lnTo>
                    <a:pt x="634" y="417"/>
                  </a:lnTo>
                  <a:lnTo>
                    <a:pt x="631" y="420"/>
                  </a:lnTo>
                  <a:lnTo>
                    <a:pt x="627" y="422"/>
                  </a:lnTo>
                  <a:lnTo>
                    <a:pt x="627" y="427"/>
                  </a:lnTo>
                  <a:lnTo>
                    <a:pt x="634" y="439"/>
                  </a:lnTo>
                  <a:lnTo>
                    <a:pt x="645" y="453"/>
                  </a:lnTo>
                  <a:lnTo>
                    <a:pt x="655" y="462"/>
                  </a:lnTo>
                  <a:lnTo>
                    <a:pt x="662" y="455"/>
                  </a:lnTo>
                  <a:lnTo>
                    <a:pt x="662" y="451"/>
                  </a:lnTo>
                  <a:lnTo>
                    <a:pt x="662" y="450"/>
                  </a:lnTo>
                  <a:lnTo>
                    <a:pt x="664" y="455"/>
                  </a:lnTo>
                  <a:lnTo>
                    <a:pt x="669" y="465"/>
                  </a:lnTo>
                  <a:lnTo>
                    <a:pt x="669" y="479"/>
                  </a:lnTo>
                  <a:lnTo>
                    <a:pt x="672" y="495"/>
                  </a:lnTo>
                  <a:lnTo>
                    <a:pt x="669" y="508"/>
                  </a:lnTo>
                  <a:lnTo>
                    <a:pt x="648" y="510"/>
                  </a:lnTo>
                  <a:lnTo>
                    <a:pt x="648" y="515"/>
                  </a:lnTo>
                  <a:lnTo>
                    <a:pt x="645" y="517"/>
                  </a:lnTo>
                  <a:lnTo>
                    <a:pt x="640" y="517"/>
                  </a:lnTo>
                  <a:lnTo>
                    <a:pt x="631" y="517"/>
                  </a:lnTo>
                  <a:lnTo>
                    <a:pt x="626" y="517"/>
                  </a:lnTo>
                  <a:lnTo>
                    <a:pt x="631" y="524"/>
                  </a:lnTo>
                  <a:lnTo>
                    <a:pt x="636" y="533"/>
                  </a:lnTo>
                  <a:lnTo>
                    <a:pt x="633" y="541"/>
                  </a:lnTo>
                  <a:lnTo>
                    <a:pt x="627" y="557"/>
                  </a:lnTo>
                  <a:lnTo>
                    <a:pt x="629" y="572"/>
                  </a:lnTo>
                  <a:lnTo>
                    <a:pt x="631" y="586"/>
                  </a:lnTo>
                  <a:lnTo>
                    <a:pt x="624" y="597"/>
                  </a:lnTo>
                  <a:lnTo>
                    <a:pt x="551" y="597"/>
                  </a:lnTo>
                  <a:lnTo>
                    <a:pt x="570" y="576"/>
                  </a:lnTo>
                  <a:lnTo>
                    <a:pt x="581" y="564"/>
                  </a:lnTo>
                  <a:lnTo>
                    <a:pt x="584" y="557"/>
                  </a:lnTo>
                  <a:lnTo>
                    <a:pt x="583" y="553"/>
                  </a:lnTo>
                  <a:lnTo>
                    <a:pt x="579" y="552"/>
                  </a:lnTo>
                  <a:lnTo>
                    <a:pt x="576" y="550"/>
                  </a:lnTo>
                  <a:lnTo>
                    <a:pt x="574" y="543"/>
                  </a:lnTo>
                  <a:lnTo>
                    <a:pt x="577" y="533"/>
                  </a:lnTo>
                  <a:lnTo>
                    <a:pt x="116" y="538"/>
                  </a:lnTo>
                  <a:lnTo>
                    <a:pt x="113" y="220"/>
                  </a:lnTo>
                  <a:lnTo>
                    <a:pt x="111" y="204"/>
                  </a:lnTo>
                  <a:lnTo>
                    <a:pt x="100" y="194"/>
                  </a:lnTo>
                  <a:lnTo>
                    <a:pt x="92" y="185"/>
                  </a:lnTo>
                  <a:lnTo>
                    <a:pt x="87" y="177"/>
                  </a:lnTo>
                  <a:lnTo>
                    <a:pt x="81" y="164"/>
                  </a:lnTo>
                  <a:lnTo>
                    <a:pt x="75" y="156"/>
                  </a:lnTo>
                  <a:lnTo>
                    <a:pt x="68" y="149"/>
                  </a:lnTo>
                  <a:lnTo>
                    <a:pt x="69" y="142"/>
                  </a:lnTo>
                  <a:lnTo>
                    <a:pt x="76" y="128"/>
                  </a:lnTo>
                  <a:lnTo>
                    <a:pt x="78" y="116"/>
                  </a:lnTo>
                  <a:lnTo>
                    <a:pt x="73" y="109"/>
                  </a:lnTo>
                  <a:lnTo>
                    <a:pt x="59" y="107"/>
                  </a:lnTo>
                  <a:lnTo>
                    <a:pt x="49" y="104"/>
                  </a:lnTo>
                  <a:lnTo>
                    <a:pt x="43" y="95"/>
                  </a:lnTo>
                  <a:lnTo>
                    <a:pt x="38" y="85"/>
                  </a:lnTo>
                  <a:lnTo>
                    <a:pt x="30" y="81"/>
                  </a:lnTo>
                  <a:lnTo>
                    <a:pt x="24" y="6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p:cNvSpPr>
              <a:spLocks/>
            </p:cNvSpPr>
            <p:nvPr/>
          </p:nvSpPr>
          <p:spPr bwMode="auto">
            <a:xfrm>
              <a:off x="4429624" y="3095231"/>
              <a:ext cx="980115" cy="848337"/>
            </a:xfrm>
            <a:custGeom>
              <a:avLst/>
              <a:gdLst>
                <a:gd name="T0" fmla="*/ 44760082 w 672"/>
                <a:gd name="T1" fmla="*/ 118518703 h 597"/>
                <a:gd name="T2" fmla="*/ 14920516 w 672"/>
                <a:gd name="T3" fmla="*/ 70307317 h 597"/>
                <a:gd name="T4" fmla="*/ 14920516 w 672"/>
                <a:gd name="T5" fmla="*/ 42184955 h 597"/>
                <a:gd name="T6" fmla="*/ 0 w 672"/>
                <a:gd name="T7" fmla="*/ 28122362 h 597"/>
                <a:gd name="T8" fmla="*/ 221666023 w 672"/>
                <a:gd name="T9" fmla="*/ 28122362 h 597"/>
                <a:gd name="T10" fmla="*/ 428412996 w 672"/>
                <a:gd name="T11" fmla="*/ 22095936 h 597"/>
                <a:gd name="T12" fmla="*/ 607450359 w 672"/>
                <a:gd name="T13" fmla="*/ 14061181 h 597"/>
                <a:gd name="T14" fmla="*/ 743860613 w 672"/>
                <a:gd name="T15" fmla="*/ 8034758 h 597"/>
                <a:gd name="T16" fmla="*/ 824853471 w 672"/>
                <a:gd name="T17" fmla="*/ 0 h 597"/>
                <a:gd name="T18" fmla="*/ 850430028 w 672"/>
                <a:gd name="T19" fmla="*/ 18079267 h 597"/>
                <a:gd name="T20" fmla="*/ 888795595 w 672"/>
                <a:gd name="T21" fmla="*/ 62272562 h 597"/>
                <a:gd name="T22" fmla="*/ 905846146 w 672"/>
                <a:gd name="T23" fmla="*/ 194852462 h 597"/>
                <a:gd name="T24" fmla="*/ 1001759332 w 672"/>
                <a:gd name="T25" fmla="*/ 305334949 h 597"/>
                <a:gd name="T26" fmla="*/ 1065701456 w 672"/>
                <a:gd name="T27" fmla="*/ 385685421 h 597"/>
                <a:gd name="T28" fmla="*/ 1067832958 w 672"/>
                <a:gd name="T29" fmla="*/ 437914872 h 597"/>
                <a:gd name="T30" fmla="*/ 1101935521 w 672"/>
                <a:gd name="T31" fmla="*/ 437914872 h 597"/>
                <a:gd name="T32" fmla="*/ 1172272149 w 672"/>
                <a:gd name="T33" fmla="*/ 437914872 h 597"/>
                <a:gd name="T34" fmla="*/ 1189324161 w 672"/>
                <a:gd name="T35" fmla="*/ 514248587 h 597"/>
                <a:gd name="T36" fmla="*/ 1148827093 w 672"/>
                <a:gd name="T37" fmla="*/ 598617057 h 597"/>
                <a:gd name="T38" fmla="*/ 1178666654 w 672"/>
                <a:gd name="T39" fmla="*/ 646827004 h 597"/>
                <a:gd name="T40" fmla="*/ 1249003282 w 672"/>
                <a:gd name="T41" fmla="*/ 680977192 h 597"/>
                <a:gd name="T42" fmla="*/ 1293761893 w 672"/>
                <a:gd name="T43" fmla="*/ 709099543 h 597"/>
                <a:gd name="T44" fmla="*/ 1334258960 w 672"/>
                <a:gd name="T45" fmla="*/ 751284664 h 597"/>
                <a:gd name="T46" fmla="*/ 1349179471 w 672"/>
                <a:gd name="T47" fmla="*/ 803512697 h 597"/>
                <a:gd name="T48" fmla="*/ 1336390462 w 672"/>
                <a:gd name="T49" fmla="*/ 847705975 h 597"/>
                <a:gd name="T50" fmla="*/ 1351310972 w 672"/>
                <a:gd name="T51" fmla="*/ 881854747 h 597"/>
                <a:gd name="T52" fmla="*/ 1410990093 w 672"/>
                <a:gd name="T53" fmla="*/ 913995184 h 597"/>
                <a:gd name="T54" fmla="*/ 1410990093 w 672"/>
                <a:gd name="T55" fmla="*/ 903952094 h 597"/>
                <a:gd name="T56" fmla="*/ 1425909143 w 672"/>
                <a:gd name="T57" fmla="*/ 934082780 h 597"/>
                <a:gd name="T58" fmla="*/ 1425909143 w 672"/>
                <a:gd name="T59" fmla="*/ 1020461001 h 597"/>
                <a:gd name="T60" fmla="*/ 1381150533 w 672"/>
                <a:gd name="T61" fmla="*/ 1034522177 h 597"/>
                <a:gd name="T62" fmla="*/ 1344916468 w 672"/>
                <a:gd name="T63" fmla="*/ 1038540263 h 597"/>
                <a:gd name="T64" fmla="*/ 1344916468 w 672"/>
                <a:gd name="T65" fmla="*/ 1052601438 h 597"/>
                <a:gd name="T66" fmla="*/ 1349179471 w 672"/>
                <a:gd name="T67" fmla="*/ 1086750210 h 597"/>
                <a:gd name="T68" fmla="*/ 1344916468 w 672"/>
                <a:gd name="T69" fmla="*/ 1177146518 h 597"/>
                <a:gd name="T70" fmla="*/ 1174403651 w 672"/>
                <a:gd name="T71" fmla="*/ 1199242448 h 597"/>
                <a:gd name="T72" fmla="*/ 1244740279 w 672"/>
                <a:gd name="T73" fmla="*/ 1118890647 h 597"/>
                <a:gd name="T74" fmla="*/ 1227688267 w 672"/>
                <a:gd name="T75" fmla="*/ 1104829471 h 597"/>
                <a:gd name="T76" fmla="*/ 247242581 w 672"/>
                <a:gd name="T77" fmla="*/ 1080723789 h 597"/>
                <a:gd name="T78" fmla="*/ 236586534 w 672"/>
                <a:gd name="T79" fmla="*/ 409791104 h 597"/>
                <a:gd name="T80" fmla="*/ 185431913 w 672"/>
                <a:gd name="T81" fmla="*/ 355554648 h 597"/>
                <a:gd name="T82" fmla="*/ 159855355 w 672"/>
                <a:gd name="T83" fmla="*/ 313369704 h 597"/>
                <a:gd name="T84" fmla="*/ 147066347 w 672"/>
                <a:gd name="T85" fmla="*/ 285247353 h 597"/>
                <a:gd name="T86" fmla="*/ 155592352 w 672"/>
                <a:gd name="T87" fmla="*/ 218956727 h 597"/>
                <a:gd name="T88" fmla="*/ 104439237 w 672"/>
                <a:gd name="T89" fmla="*/ 208913638 h 597"/>
                <a:gd name="T90" fmla="*/ 63942147 w 672"/>
                <a:gd name="T91" fmla="*/ 162711981 h 5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72"/>
                <a:gd name="T139" fmla="*/ 0 h 597"/>
                <a:gd name="T140" fmla="*/ 672 w 672"/>
                <a:gd name="T141" fmla="*/ 597 h 5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72" h="597">
                  <a:moveTo>
                    <a:pt x="24" y="66"/>
                  </a:moveTo>
                  <a:lnTo>
                    <a:pt x="24" y="66"/>
                  </a:lnTo>
                  <a:lnTo>
                    <a:pt x="21" y="59"/>
                  </a:lnTo>
                  <a:lnTo>
                    <a:pt x="14" y="54"/>
                  </a:lnTo>
                  <a:lnTo>
                    <a:pt x="9" y="45"/>
                  </a:lnTo>
                  <a:lnTo>
                    <a:pt x="7" y="35"/>
                  </a:lnTo>
                  <a:lnTo>
                    <a:pt x="7" y="28"/>
                  </a:lnTo>
                  <a:lnTo>
                    <a:pt x="7" y="21"/>
                  </a:lnTo>
                  <a:lnTo>
                    <a:pt x="4" y="17"/>
                  </a:lnTo>
                  <a:lnTo>
                    <a:pt x="0" y="14"/>
                  </a:lnTo>
                  <a:lnTo>
                    <a:pt x="35" y="14"/>
                  </a:lnTo>
                  <a:lnTo>
                    <a:pt x="71" y="14"/>
                  </a:lnTo>
                  <a:lnTo>
                    <a:pt x="104" y="14"/>
                  </a:lnTo>
                  <a:lnTo>
                    <a:pt x="139" y="14"/>
                  </a:lnTo>
                  <a:lnTo>
                    <a:pt x="170" y="12"/>
                  </a:lnTo>
                  <a:lnTo>
                    <a:pt x="201" y="11"/>
                  </a:lnTo>
                  <a:lnTo>
                    <a:pt x="230" y="11"/>
                  </a:lnTo>
                  <a:lnTo>
                    <a:pt x="259" y="9"/>
                  </a:lnTo>
                  <a:lnTo>
                    <a:pt x="285" y="7"/>
                  </a:lnTo>
                  <a:lnTo>
                    <a:pt x="308" y="5"/>
                  </a:lnTo>
                  <a:lnTo>
                    <a:pt x="330" y="4"/>
                  </a:lnTo>
                  <a:lnTo>
                    <a:pt x="349" y="4"/>
                  </a:lnTo>
                  <a:lnTo>
                    <a:pt x="365" y="2"/>
                  </a:lnTo>
                  <a:lnTo>
                    <a:pt x="379" y="0"/>
                  </a:lnTo>
                  <a:lnTo>
                    <a:pt x="387" y="0"/>
                  </a:lnTo>
                  <a:lnTo>
                    <a:pt x="394" y="0"/>
                  </a:lnTo>
                  <a:lnTo>
                    <a:pt x="399" y="9"/>
                  </a:lnTo>
                  <a:lnTo>
                    <a:pt x="406" y="16"/>
                  </a:lnTo>
                  <a:lnTo>
                    <a:pt x="411" y="24"/>
                  </a:lnTo>
                  <a:lnTo>
                    <a:pt x="417" y="31"/>
                  </a:lnTo>
                  <a:lnTo>
                    <a:pt x="417" y="68"/>
                  </a:lnTo>
                  <a:lnTo>
                    <a:pt x="425" y="97"/>
                  </a:lnTo>
                  <a:lnTo>
                    <a:pt x="437" y="119"/>
                  </a:lnTo>
                  <a:lnTo>
                    <a:pt x="453" y="137"/>
                  </a:lnTo>
                  <a:lnTo>
                    <a:pt x="470" y="152"/>
                  </a:lnTo>
                  <a:lnTo>
                    <a:pt x="484" y="164"/>
                  </a:lnTo>
                  <a:lnTo>
                    <a:pt x="494" y="178"/>
                  </a:lnTo>
                  <a:lnTo>
                    <a:pt x="500" y="192"/>
                  </a:lnTo>
                  <a:lnTo>
                    <a:pt x="498" y="208"/>
                  </a:lnTo>
                  <a:lnTo>
                    <a:pt x="501" y="218"/>
                  </a:lnTo>
                  <a:lnTo>
                    <a:pt x="506" y="221"/>
                  </a:lnTo>
                  <a:lnTo>
                    <a:pt x="517" y="218"/>
                  </a:lnTo>
                  <a:lnTo>
                    <a:pt x="531" y="213"/>
                  </a:lnTo>
                  <a:lnTo>
                    <a:pt x="541" y="211"/>
                  </a:lnTo>
                  <a:lnTo>
                    <a:pt x="550" y="218"/>
                  </a:lnTo>
                  <a:lnTo>
                    <a:pt x="557" y="232"/>
                  </a:lnTo>
                  <a:lnTo>
                    <a:pt x="558" y="256"/>
                  </a:lnTo>
                  <a:lnTo>
                    <a:pt x="551" y="270"/>
                  </a:lnTo>
                  <a:lnTo>
                    <a:pt x="543" y="282"/>
                  </a:lnTo>
                  <a:lnTo>
                    <a:pt x="539" y="298"/>
                  </a:lnTo>
                  <a:lnTo>
                    <a:pt x="544" y="311"/>
                  </a:lnTo>
                  <a:lnTo>
                    <a:pt x="553" y="322"/>
                  </a:lnTo>
                  <a:lnTo>
                    <a:pt x="564" y="329"/>
                  </a:lnTo>
                  <a:lnTo>
                    <a:pt x="574" y="336"/>
                  </a:lnTo>
                  <a:lnTo>
                    <a:pt x="586" y="339"/>
                  </a:lnTo>
                  <a:lnTo>
                    <a:pt x="595" y="344"/>
                  </a:lnTo>
                  <a:lnTo>
                    <a:pt x="603" y="348"/>
                  </a:lnTo>
                  <a:lnTo>
                    <a:pt x="607" y="353"/>
                  </a:lnTo>
                  <a:lnTo>
                    <a:pt x="615" y="365"/>
                  </a:lnTo>
                  <a:lnTo>
                    <a:pt x="626" y="374"/>
                  </a:lnTo>
                  <a:lnTo>
                    <a:pt x="633" y="384"/>
                  </a:lnTo>
                  <a:lnTo>
                    <a:pt x="633" y="400"/>
                  </a:lnTo>
                  <a:lnTo>
                    <a:pt x="634" y="417"/>
                  </a:lnTo>
                  <a:lnTo>
                    <a:pt x="631" y="420"/>
                  </a:lnTo>
                  <a:lnTo>
                    <a:pt x="627" y="422"/>
                  </a:lnTo>
                  <a:lnTo>
                    <a:pt x="627" y="427"/>
                  </a:lnTo>
                  <a:lnTo>
                    <a:pt x="634" y="439"/>
                  </a:lnTo>
                  <a:lnTo>
                    <a:pt x="645" y="453"/>
                  </a:lnTo>
                  <a:lnTo>
                    <a:pt x="655" y="462"/>
                  </a:lnTo>
                  <a:lnTo>
                    <a:pt x="662" y="455"/>
                  </a:lnTo>
                  <a:lnTo>
                    <a:pt x="662" y="451"/>
                  </a:lnTo>
                  <a:lnTo>
                    <a:pt x="662" y="450"/>
                  </a:lnTo>
                  <a:lnTo>
                    <a:pt x="664" y="455"/>
                  </a:lnTo>
                  <a:lnTo>
                    <a:pt x="669" y="465"/>
                  </a:lnTo>
                  <a:lnTo>
                    <a:pt x="669" y="479"/>
                  </a:lnTo>
                  <a:lnTo>
                    <a:pt x="672" y="495"/>
                  </a:lnTo>
                  <a:lnTo>
                    <a:pt x="669" y="508"/>
                  </a:lnTo>
                  <a:lnTo>
                    <a:pt x="648" y="510"/>
                  </a:lnTo>
                  <a:lnTo>
                    <a:pt x="648" y="515"/>
                  </a:lnTo>
                  <a:lnTo>
                    <a:pt x="645" y="517"/>
                  </a:lnTo>
                  <a:lnTo>
                    <a:pt x="640" y="517"/>
                  </a:lnTo>
                  <a:lnTo>
                    <a:pt x="631" y="517"/>
                  </a:lnTo>
                  <a:lnTo>
                    <a:pt x="626" y="517"/>
                  </a:lnTo>
                  <a:lnTo>
                    <a:pt x="631" y="524"/>
                  </a:lnTo>
                  <a:lnTo>
                    <a:pt x="636" y="533"/>
                  </a:lnTo>
                  <a:lnTo>
                    <a:pt x="633" y="541"/>
                  </a:lnTo>
                  <a:lnTo>
                    <a:pt x="627" y="557"/>
                  </a:lnTo>
                  <a:lnTo>
                    <a:pt x="629" y="572"/>
                  </a:lnTo>
                  <a:lnTo>
                    <a:pt x="631" y="586"/>
                  </a:lnTo>
                  <a:lnTo>
                    <a:pt x="624" y="597"/>
                  </a:lnTo>
                  <a:lnTo>
                    <a:pt x="551" y="597"/>
                  </a:lnTo>
                  <a:lnTo>
                    <a:pt x="570" y="576"/>
                  </a:lnTo>
                  <a:lnTo>
                    <a:pt x="581" y="564"/>
                  </a:lnTo>
                  <a:lnTo>
                    <a:pt x="584" y="557"/>
                  </a:lnTo>
                  <a:lnTo>
                    <a:pt x="583" y="553"/>
                  </a:lnTo>
                  <a:lnTo>
                    <a:pt x="579" y="552"/>
                  </a:lnTo>
                  <a:lnTo>
                    <a:pt x="576" y="550"/>
                  </a:lnTo>
                  <a:lnTo>
                    <a:pt x="574" y="543"/>
                  </a:lnTo>
                  <a:lnTo>
                    <a:pt x="577" y="533"/>
                  </a:lnTo>
                  <a:lnTo>
                    <a:pt x="116" y="538"/>
                  </a:lnTo>
                  <a:lnTo>
                    <a:pt x="113" y="220"/>
                  </a:lnTo>
                  <a:lnTo>
                    <a:pt x="111" y="204"/>
                  </a:lnTo>
                  <a:lnTo>
                    <a:pt x="100" y="194"/>
                  </a:lnTo>
                  <a:lnTo>
                    <a:pt x="92" y="185"/>
                  </a:lnTo>
                  <a:lnTo>
                    <a:pt x="87" y="177"/>
                  </a:lnTo>
                  <a:lnTo>
                    <a:pt x="81" y="164"/>
                  </a:lnTo>
                  <a:lnTo>
                    <a:pt x="75" y="156"/>
                  </a:lnTo>
                  <a:lnTo>
                    <a:pt x="68" y="149"/>
                  </a:lnTo>
                  <a:lnTo>
                    <a:pt x="69" y="142"/>
                  </a:lnTo>
                  <a:lnTo>
                    <a:pt x="76" y="128"/>
                  </a:lnTo>
                  <a:lnTo>
                    <a:pt x="78" y="116"/>
                  </a:lnTo>
                  <a:lnTo>
                    <a:pt x="73" y="109"/>
                  </a:lnTo>
                  <a:lnTo>
                    <a:pt x="59" y="107"/>
                  </a:lnTo>
                  <a:lnTo>
                    <a:pt x="49" y="104"/>
                  </a:lnTo>
                  <a:lnTo>
                    <a:pt x="43" y="95"/>
                  </a:lnTo>
                  <a:lnTo>
                    <a:pt x="38" y="85"/>
                  </a:lnTo>
                  <a:lnTo>
                    <a:pt x="30" y="81"/>
                  </a:lnTo>
                  <a:lnTo>
                    <a:pt x="24" y="66"/>
                  </a:lnTo>
                </a:path>
              </a:pathLst>
            </a:custGeom>
            <a:solidFill>
              <a:srgbClr val="A2C3E8"/>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5" name="Freeform 15"/>
            <p:cNvSpPr>
              <a:spLocks/>
            </p:cNvSpPr>
            <p:nvPr/>
          </p:nvSpPr>
          <p:spPr bwMode="auto">
            <a:xfrm>
              <a:off x="4616450" y="2119313"/>
              <a:ext cx="900113" cy="588962"/>
            </a:xfrm>
            <a:custGeom>
              <a:avLst/>
              <a:gdLst>
                <a:gd name="T0" fmla="*/ 2147483647 w 617"/>
                <a:gd name="T1" fmla="*/ 2147483647 h 415"/>
                <a:gd name="T2" fmla="*/ 2147483647 w 617"/>
                <a:gd name="T3" fmla="*/ 2147483647 h 415"/>
                <a:gd name="T4" fmla="*/ 2147483647 w 617"/>
                <a:gd name="T5" fmla="*/ 2147483647 h 415"/>
                <a:gd name="T6" fmla="*/ 2147483647 w 617"/>
                <a:gd name="T7" fmla="*/ 2147483647 h 415"/>
                <a:gd name="T8" fmla="*/ 2147483647 w 617"/>
                <a:gd name="T9" fmla="*/ 2147483647 h 415"/>
                <a:gd name="T10" fmla="*/ 2147483647 w 617"/>
                <a:gd name="T11" fmla="*/ 2147483647 h 415"/>
                <a:gd name="T12" fmla="*/ 2147483647 w 617"/>
                <a:gd name="T13" fmla="*/ 2147483647 h 415"/>
                <a:gd name="T14" fmla="*/ 2147483647 w 617"/>
                <a:gd name="T15" fmla="*/ 2147483647 h 415"/>
                <a:gd name="T16" fmla="*/ 2147483647 w 617"/>
                <a:gd name="T17" fmla="*/ 2147483647 h 415"/>
                <a:gd name="T18" fmla="*/ 2147483647 w 617"/>
                <a:gd name="T19" fmla="*/ 2147483647 h 415"/>
                <a:gd name="T20" fmla="*/ 2147483647 w 617"/>
                <a:gd name="T21" fmla="*/ 2147483647 h 415"/>
                <a:gd name="T22" fmla="*/ 2147483647 w 617"/>
                <a:gd name="T23" fmla="*/ 2147483647 h 415"/>
                <a:gd name="T24" fmla="*/ 2147483647 w 617"/>
                <a:gd name="T25" fmla="*/ 2147483647 h 415"/>
                <a:gd name="T26" fmla="*/ 2147483647 w 617"/>
                <a:gd name="T27" fmla="*/ 2147483647 h 415"/>
                <a:gd name="T28" fmla="*/ 2147483647 w 617"/>
                <a:gd name="T29" fmla="*/ 2147483647 h 415"/>
                <a:gd name="T30" fmla="*/ 2147483647 w 617"/>
                <a:gd name="T31" fmla="*/ 2147483647 h 415"/>
                <a:gd name="T32" fmla="*/ 2147483647 w 617"/>
                <a:gd name="T33" fmla="*/ 2147483647 h 415"/>
                <a:gd name="T34" fmla="*/ 2147483647 w 617"/>
                <a:gd name="T35" fmla="*/ 2147483647 h 415"/>
                <a:gd name="T36" fmla="*/ 2147483647 w 617"/>
                <a:gd name="T37" fmla="*/ 2147483647 h 415"/>
                <a:gd name="T38" fmla="*/ 2147483647 w 617"/>
                <a:gd name="T39" fmla="*/ 2147483647 h 415"/>
                <a:gd name="T40" fmla="*/ 0 w 617"/>
                <a:gd name="T41" fmla="*/ 2147483647 h 415"/>
                <a:gd name="T42" fmla="*/ 2147483647 w 617"/>
                <a:gd name="T43" fmla="*/ 2147483647 h 415"/>
                <a:gd name="T44" fmla="*/ 2147483647 w 617"/>
                <a:gd name="T45" fmla="*/ 2147483647 h 415"/>
                <a:gd name="T46" fmla="*/ 2147483647 w 617"/>
                <a:gd name="T47" fmla="*/ 2147483647 h 415"/>
                <a:gd name="T48" fmla="*/ 2147483647 w 617"/>
                <a:gd name="T49" fmla="*/ 2147483647 h 415"/>
                <a:gd name="T50" fmla="*/ 2147483647 w 617"/>
                <a:gd name="T51" fmla="*/ 2147483647 h 415"/>
                <a:gd name="T52" fmla="*/ 2147483647 w 617"/>
                <a:gd name="T53" fmla="*/ 2147483647 h 415"/>
                <a:gd name="T54" fmla="*/ 2147483647 w 617"/>
                <a:gd name="T55" fmla="*/ 2147483647 h 415"/>
                <a:gd name="T56" fmla="*/ 2147483647 w 617"/>
                <a:gd name="T57" fmla="*/ 2147483647 h 415"/>
                <a:gd name="T58" fmla="*/ 2147483647 w 617"/>
                <a:gd name="T59" fmla="*/ 2147483647 h 415"/>
                <a:gd name="T60" fmla="*/ 2147483647 w 617"/>
                <a:gd name="T61" fmla="*/ 2147483647 h 415"/>
                <a:gd name="T62" fmla="*/ 2147483647 w 617"/>
                <a:gd name="T63" fmla="*/ 2147483647 h 415"/>
                <a:gd name="T64" fmla="*/ 2147483647 w 617"/>
                <a:gd name="T65" fmla="*/ 2147483647 h 415"/>
                <a:gd name="T66" fmla="*/ 2147483647 w 617"/>
                <a:gd name="T67" fmla="*/ 2147483647 h 415"/>
                <a:gd name="T68" fmla="*/ 2147483647 w 617"/>
                <a:gd name="T69" fmla="*/ 2147483647 h 415"/>
                <a:gd name="T70" fmla="*/ 2147483647 w 617"/>
                <a:gd name="T71" fmla="*/ 0 h 415"/>
                <a:gd name="T72" fmla="*/ 2147483647 w 617"/>
                <a:gd name="T73" fmla="*/ 2147483647 h 415"/>
                <a:gd name="T74" fmla="*/ 2147483647 w 617"/>
                <a:gd name="T75" fmla="*/ 2147483647 h 415"/>
                <a:gd name="T76" fmla="*/ 2147483647 w 617"/>
                <a:gd name="T77" fmla="*/ 2147483647 h 415"/>
                <a:gd name="T78" fmla="*/ 2147483647 w 617"/>
                <a:gd name="T79" fmla="*/ 2147483647 h 415"/>
                <a:gd name="T80" fmla="*/ 2147483647 w 617"/>
                <a:gd name="T81" fmla="*/ 2147483647 h 415"/>
                <a:gd name="T82" fmla="*/ 2147483647 w 617"/>
                <a:gd name="T83" fmla="*/ 2147483647 h 415"/>
                <a:gd name="T84" fmla="*/ 2147483647 w 617"/>
                <a:gd name="T85" fmla="*/ 2147483647 h 415"/>
                <a:gd name="T86" fmla="*/ 2147483647 w 617"/>
                <a:gd name="T87" fmla="*/ 2147483647 h 415"/>
                <a:gd name="T88" fmla="*/ 2147483647 w 617"/>
                <a:gd name="T89" fmla="*/ 2147483647 h 415"/>
                <a:gd name="T90" fmla="*/ 2147483647 w 617"/>
                <a:gd name="T91" fmla="*/ 2147483647 h 415"/>
                <a:gd name="T92" fmla="*/ 2147483647 w 617"/>
                <a:gd name="T93" fmla="*/ 2147483647 h 415"/>
                <a:gd name="T94" fmla="*/ 2147483647 w 617"/>
                <a:gd name="T95" fmla="*/ 2147483647 h 415"/>
                <a:gd name="T96" fmla="*/ 2147483647 w 617"/>
                <a:gd name="T97" fmla="*/ 2147483647 h 415"/>
                <a:gd name="T98" fmla="*/ 2147483647 w 617"/>
                <a:gd name="T99" fmla="*/ 2147483647 h 415"/>
                <a:gd name="T100" fmla="*/ 2147483647 w 617"/>
                <a:gd name="T101" fmla="*/ 2147483647 h 415"/>
                <a:gd name="T102" fmla="*/ 2147483647 w 617"/>
                <a:gd name="T103" fmla="*/ 2147483647 h 415"/>
                <a:gd name="T104" fmla="*/ 2147483647 w 617"/>
                <a:gd name="T105" fmla="*/ 2147483647 h 415"/>
                <a:gd name="T106" fmla="*/ 2147483647 w 617"/>
                <a:gd name="T107" fmla="*/ 2147483647 h 415"/>
                <a:gd name="T108" fmla="*/ 2147483647 w 617"/>
                <a:gd name="T109" fmla="*/ 2147483647 h 415"/>
                <a:gd name="T110" fmla="*/ 2147483647 w 617"/>
                <a:gd name="T111" fmla="*/ 2147483647 h 415"/>
                <a:gd name="T112" fmla="*/ 2147483647 w 617"/>
                <a:gd name="T113" fmla="*/ 2147483647 h 415"/>
                <a:gd name="T114" fmla="*/ 2147483647 w 617"/>
                <a:gd name="T115" fmla="*/ 2147483647 h 4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415"/>
                <a:gd name="T176" fmla="*/ 617 w 617"/>
                <a:gd name="T177" fmla="*/ 415 h 4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415">
                  <a:moveTo>
                    <a:pt x="498" y="409"/>
                  </a:moveTo>
                  <a:lnTo>
                    <a:pt x="492" y="402"/>
                  </a:lnTo>
                  <a:lnTo>
                    <a:pt x="487" y="394"/>
                  </a:lnTo>
                  <a:lnTo>
                    <a:pt x="480" y="387"/>
                  </a:lnTo>
                  <a:lnTo>
                    <a:pt x="475" y="378"/>
                  </a:lnTo>
                  <a:lnTo>
                    <a:pt x="468" y="378"/>
                  </a:lnTo>
                  <a:lnTo>
                    <a:pt x="460" y="378"/>
                  </a:lnTo>
                  <a:lnTo>
                    <a:pt x="446" y="380"/>
                  </a:lnTo>
                  <a:lnTo>
                    <a:pt x="430" y="382"/>
                  </a:lnTo>
                  <a:lnTo>
                    <a:pt x="411" y="382"/>
                  </a:lnTo>
                  <a:lnTo>
                    <a:pt x="389" y="383"/>
                  </a:lnTo>
                  <a:lnTo>
                    <a:pt x="366" y="385"/>
                  </a:lnTo>
                  <a:lnTo>
                    <a:pt x="340" y="387"/>
                  </a:lnTo>
                  <a:lnTo>
                    <a:pt x="311" y="389"/>
                  </a:lnTo>
                  <a:lnTo>
                    <a:pt x="282" y="389"/>
                  </a:lnTo>
                  <a:lnTo>
                    <a:pt x="251" y="390"/>
                  </a:lnTo>
                  <a:lnTo>
                    <a:pt x="220" y="392"/>
                  </a:lnTo>
                  <a:lnTo>
                    <a:pt x="185" y="392"/>
                  </a:lnTo>
                  <a:lnTo>
                    <a:pt x="152" y="392"/>
                  </a:lnTo>
                  <a:lnTo>
                    <a:pt x="116" y="392"/>
                  </a:lnTo>
                  <a:lnTo>
                    <a:pt x="81" y="392"/>
                  </a:lnTo>
                  <a:lnTo>
                    <a:pt x="76" y="387"/>
                  </a:lnTo>
                  <a:lnTo>
                    <a:pt x="73" y="383"/>
                  </a:lnTo>
                  <a:lnTo>
                    <a:pt x="71" y="376"/>
                  </a:lnTo>
                  <a:lnTo>
                    <a:pt x="71" y="370"/>
                  </a:lnTo>
                  <a:lnTo>
                    <a:pt x="71" y="347"/>
                  </a:lnTo>
                  <a:lnTo>
                    <a:pt x="67" y="337"/>
                  </a:lnTo>
                  <a:lnTo>
                    <a:pt x="64" y="330"/>
                  </a:lnTo>
                  <a:lnTo>
                    <a:pt x="67" y="316"/>
                  </a:lnTo>
                  <a:lnTo>
                    <a:pt x="62" y="309"/>
                  </a:lnTo>
                  <a:lnTo>
                    <a:pt x="61" y="297"/>
                  </a:lnTo>
                  <a:lnTo>
                    <a:pt x="59" y="287"/>
                  </a:lnTo>
                  <a:lnTo>
                    <a:pt x="52" y="274"/>
                  </a:lnTo>
                  <a:lnTo>
                    <a:pt x="45" y="261"/>
                  </a:lnTo>
                  <a:lnTo>
                    <a:pt x="45" y="242"/>
                  </a:lnTo>
                  <a:lnTo>
                    <a:pt x="42" y="221"/>
                  </a:lnTo>
                  <a:lnTo>
                    <a:pt x="28" y="197"/>
                  </a:lnTo>
                  <a:lnTo>
                    <a:pt x="23" y="186"/>
                  </a:lnTo>
                  <a:lnTo>
                    <a:pt x="19" y="176"/>
                  </a:lnTo>
                  <a:lnTo>
                    <a:pt x="14" y="160"/>
                  </a:lnTo>
                  <a:lnTo>
                    <a:pt x="0" y="136"/>
                  </a:lnTo>
                  <a:lnTo>
                    <a:pt x="2" y="136"/>
                  </a:lnTo>
                  <a:lnTo>
                    <a:pt x="4" y="134"/>
                  </a:lnTo>
                  <a:lnTo>
                    <a:pt x="4" y="129"/>
                  </a:lnTo>
                  <a:lnTo>
                    <a:pt x="4" y="122"/>
                  </a:lnTo>
                  <a:lnTo>
                    <a:pt x="2" y="95"/>
                  </a:lnTo>
                  <a:lnTo>
                    <a:pt x="9" y="72"/>
                  </a:lnTo>
                  <a:lnTo>
                    <a:pt x="14" y="57"/>
                  </a:lnTo>
                  <a:lnTo>
                    <a:pt x="10" y="50"/>
                  </a:lnTo>
                  <a:lnTo>
                    <a:pt x="2" y="41"/>
                  </a:lnTo>
                  <a:lnTo>
                    <a:pt x="4" y="32"/>
                  </a:lnTo>
                  <a:lnTo>
                    <a:pt x="9" y="24"/>
                  </a:lnTo>
                  <a:lnTo>
                    <a:pt x="9" y="12"/>
                  </a:lnTo>
                  <a:lnTo>
                    <a:pt x="17" y="10"/>
                  </a:lnTo>
                  <a:lnTo>
                    <a:pt x="54" y="10"/>
                  </a:lnTo>
                  <a:lnTo>
                    <a:pt x="93" y="10"/>
                  </a:lnTo>
                  <a:lnTo>
                    <a:pt x="131" y="10"/>
                  </a:lnTo>
                  <a:lnTo>
                    <a:pt x="171" y="8"/>
                  </a:lnTo>
                  <a:lnTo>
                    <a:pt x="209" y="8"/>
                  </a:lnTo>
                  <a:lnTo>
                    <a:pt x="249" y="7"/>
                  </a:lnTo>
                  <a:lnTo>
                    <a:pt x="285" y="7"/>
                  </a:lnTo>
                  <a:lnTo>
                    <a:pt x="321" y="5"/>
                  </a:lnTo>
                  <a:lnTo>
                    <a:pt x="354" y="5"/>
                  </a:lnTo>
                  <a:lnTo>
                    <a:pt x="387" y="3"/>
                  </a:lnTo>
                  <a:lnTo>
                    <a:pt x="415" y="3"/>
                  </a:lnTo>
                  <a:lnTo>
                    <a:pt x="441" y="1"/>
                  </a:lnTo>
                  <a:lnTo>
                    <a:pt x="461" y="1"/>
                  </a:lnTo>
                  <a:lnTo>
                    <a:pt x="479" y="1"/>
                  </a:lnTo>
                  <a:lnTo>
                    <a:pt x="492" y="0"/>
                  </a:lnTo>
                  <a:lnTo>
                    <a:pt x="499" y="0"/>
                  </a:lnTo>
                  <a:lnTo>
                    <a:pt x="503" y="1"/>
                  </a:lnTo>
                  <a:lnTo>
                    <a:pt x="505" y="5"/>
                  </a:lnTo>
                  <a:lnTo>
                    <a:pt x="505" y="10"/>
                  </a:lnTo>
                  <a:lnTo>
                    <a:pt x="510" y="15"/>
                  </a:lnTo>
                  <a:lnTo>
                    <a:pt x="518" y="24"/>
                  </a:lnTo>
                  <a:lnTo>
                    <a:pt x="517" y="32"/>
                  </a:lnTo>
                  <a:lnTo>
                    <a:pt x="511" y="48"/>
                  </a:lnTo>
                  <a:lnTo>
                    <a:pt x="513" y="74"/>
                  </a:lnTo>
                  <a:lnTo>
                    <a:pt x="525" y="96"/>
                  </a:lnTo>
                  <a:lnTo>
                    <a:pt x="543" y="109"/>
                  </a:lnTo>
                  <a:lnTo>
                    <a:pt x="556" y="115"/>
                  </a:lnTo>
                  <a:lnTo>
                    <a:pt x="563" y="122"/>
                  </a:lnTo>
                  <a:lnTo>
                    <a:pt x="567" y="133"/>
                  </a:lnTo>
                  <a:lnTo>
                    <a:pt x="574" y="140"/>
                  </a:lnTo>
                  <a:lnTo>
                    <a:pt x="579" y="145"/>
                  </a:lnTo>
                  <a:lnTo>
                    <a:pt x="582" y="148"/>
                  </a:lnTo>
                  <a:lnTo>
                    <a:pt x="593" y="160"/>
                  </a:lnTo>
                  <a:lnTo>
                    <a:pt x="608" y="169"/>
                  </a:lnTo>
                  <a:lnTo>
                    <a:pt x="617" y="183"/>
                  </a:lnTo>
                  <a:lnTo>
                    <a:pt x="613" y="207"/>
                  </a:lnTo>
                  <a:lnTo>
                    <a:pt x="603" y="228"/>
                  </a:lnTo>
                  <a:lnTo>
                    <a:pt x="600" y="242"/>
                  </a:lnTo>
                  <a:lnTo>
                    <a:pt x="593" y="252"/>
                  </a:lnTo>
                  <a:lnTo>
                    <a:pt x="579" y="255"/>
                  </a:lnTo>
                  <a:lnTo>
                    <a:pt x="551" y="266"/>
                  </a:lnTo>
                  <a:lnTo>
                    <a:pt x="536" y="276"/>
                  </a:lnTo>
                  <a:lnTo>
                    <a:pt x="530" y="288"/>
                  </a:lnTo>
                  <a:lnTo>
                    <a:pt x="534" y="300"/>
                  </a:lnTo>
                  <a:lnTo>
                    <a:pt x="537" y="313"/>
                  </a:lnTo>
                  <a:lnTo>
                    <a:pt x="543" y="323"/>
                  </a:lnTo>
                  <a:lnTo>
                    <a:pt x="543" y="333"/>
                  </a:lnTo>
                  <a:lnTo>
                    <a:pt x="536" y="340"/>
                  </a:lnTo>
                  <a:lnTo>
                    <a:pt x="532" y="345"/>
                  </a:lnTo>
                  <a:lnTo>
                    <a:pt x="534" y="352"/>
                  </a:lnTo>
                  <a:lnTo>
                    <a:pt x="532" y="361"/>
                  </a:lnTo>
                  <a:lnTo>
                    <a:pt x="524" y="373"/>
                  </a:lnTo>
                  <a:lnTo>
                    <a:pt x="506" y="380"/>
                  </a:lnTo>
                  <a:lnTo>
                    <a:pt x="503" y="389"/>
                  </a:lnTo>
                  <a:lnTo>
                    <a:pt x="506" y="399"/>
                  </a:lnTo>
                  <a:lnTo>
                    <a:pt x="506" y="406"/>
                  </a:lnTo>
                  <a:lnTo>
                    <a:pt x="505" y="413"/>
                  </a:lnTo>
                  <a:lnTo>
                    <a:pt x="503" y="415"/>
                  </a:lnTo>
                  <a:lnTo>
                    <a:pt x="499" y="413"/>
                  </a:lnTo>
                  <a:lnTo>
                    <a:pt x="498" y="40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6"/>
            <p:cNvSpPr>
              <a:spLocks/>
            </p:cNvSpPr>
            <p:nvPr/>
          </p:nvSpPr>
          <p:spPr bwMode="auto">
            <a:xfrm>
              <a:off x="4378240" y="2594882"/>
              <a:ext cx="902086" cy="588757"/>
            </a:xfrm>
            <a:custGeom>
              <a:avLst/>
              <a:gdLst>
                <a:gd name="T0" fmla="*/ 717756 w 617"/>
                <a:gd name="T1" fmla="*/ 570513 h 415"/>
                <a:gd name="T2" fmla="*/ 692956 w 617"/>
                <a:gd name="T3" fmla="*/ 536452 h 415"/>
                <a:gd name="T4" fmla="*/ 671073 w 617"/>
                <a:gd name="T5" fmla="*/ 536452 h 415"/>
                <a:gd name="T6" fmla="*/ 599589 w 617"/>
                <a:gd name="T7" fmla="*/ 542129 h 415"/>
                <a:gd name="T8" fmla="*/ 496010 w 617"/>
                <a:gd name="T9" fmla="*/ 549225 h 415"/>
                <a:gd name="T10" fmla="*/ 366172 w 617"/>
                <a:gd name="T11" fmla="*/ 553482 h 415"/>
                <a:gd name="T12" fmla="*/ 221746 w 617"/>
                <a:gd name="T13" fmla="*/ 556321 h 415"/>
                <a:gd name="T14" fmla="*/ 118167 w 617"/>
                <a:gd name="T15" fmla="*/ 556321 h 415"/>
                <a:gd name="T16" fmla="*/ 106496 w 617"/>
                <a:gd name="T17" fmla="*/ 543548 h 415"/>
                <a:gd name="T18" fmla="*/ 103579 w 617"/>
                <a:gd name="T19" fmla="*/ 525099 h 415"/>
                <a:gd name="T20" fmla="*/ 93367 w 617"/>
                <a:gd name="T21" fmla="*/ 468331 h 415"/>
                <a:gd name="T22" fmla="*/ 90449 w 617"/>
                <a:gd name="T23" fmla="*/ 438528 h 415"/>
                <a:gd name="T24" fmla="*/ 75860 w 617"/>
                <a:gd name="T25" fmla="*/ 388857 h 415"/>
                <a:gd name="T26" fmla="*/ 65648 w 617"/>
                <a:gd name="T27" fmla="*/ 343443 h 415"/>
                <a:gd name="T28" fmla="*/ 40848 w 617"/>
                <a:gd name="T29" fmla="*/ 279580 h 415"/>
                <a:gd name="T30" fmla="*/ 20424 w 617"/>
                <a:gd name="T31" fmla="*/ 227070 h 415"/>
                <a:gd name="T32" fmla="*/ 0 w 617"/>
                <a:gd name="T33" fmla="*/ 193009 h 415"/>
                <a:gd name="T34" fmla="*/ 5835 w 617"/>
                <a:gd name="T35" fmla="*/ 183075 h 415"/>
                <a:gd name="T36" fmla="*/ 2918 w 617"/>
                <a:gd name="T37" fmla="*/ 134823 h 415"/>
                <a:gd name="T38" fmla="*/ 14589 w 617"/>
                <a:gd name="T39" fmla="*/ 70959 h 415"/>
                <a:gd name="T40" fmla="*/ 5835 w 617"/>
                <a:gd name="T41" fmla="*/ 45414 h 415"/>
                <a:gd name="T42" fmla="*/ 24801 w 617"/>
                <a:gd name="T43" fmla="*/ 14192 h 415"/>
                <a:gd name="T44" fmla="*/ 135673 w 617"/>
                <a:gd name="T45" fmla="*/ 14192 h 415"/>
                <a:gd name="T46" fmla="*/ 304900 w 617"/>
                <a:gd name="T47" fmla="*/ 11353 h 415"/>
                <a:gd name="T48" fmla="*/ 468292 w 617"/>
                <a:gd name="T49" fmla="*/ 7096 h 415"/>
                <a:gd name="T50" fmla="*/ 605424 w 617"/>
                <a:gd name="T51" fmla="*/ 4258 h 415"/>
                <a:gd name="T52" fmla="*/ 698791 w 617"/>
                <a:gd name="T53" fmla="*/ 1419 h 415"/>
                <a:gd name="T54" fmla="*/ 727968 w 617"/>
                <a:gd name="T55" fmla="*/ 0 h 415"/>
                <a:gd name="T56" fmla="*/ 736721 w 617"/>
                <a:gd name="T57" fmla="*/ 14192 h 415"/>
                <a:gd name="T58" fmla="*/ 755686 w 617"/>
                <a:gd name="T59" fmla="*/ 34060 h 415"/>
                <a:gd name="T60" fmla="*/ 748392 w 617"/>
                <a:gd name="T61" fmla="*/ 105020 h 415"/>
                <a:gd name="T62" fmla="*/ 792158 w 617"/>
                <a:gd name="T63" fmla="*/ 154691 h 415"/>
                <a:gd name="T64" fmla="*/ 821335 w 617"/>
                <a:gd name="T65" fmla="*/ 173141 h 415"/>
                <a:gd name="T66" fmla="*/ 844677 w 617"/>
                <a:gd name="T67" fmla="*/ 205782 h 415"/>
                <a:gd name="T68" fmla="*/ 865101 w 617"/>
                <a:gd name="T69" fmla="*/ 227070 h 415"/>
                <a:gd name="T70" fmla="*/ 894278 w 617"/>
                <a:gd name="T71" fmla="*/ 293771 h 415"/>
                <a:gd name="T72" fmla="*/ 875312 w 617"/>
                <a:gd name="T73" fmla="*/ 343443 h 415"/>
                <a:gd name="T74" fmla="*/ 844677 w 617"/>
                <a:gd name="T75" fmla="*/ 361892 h 415"/>
                <a:gd name="T76" fmla="*/ 773193 w 617"/>
                <a:gd name="T77" fmla="*/ 408725 h 415"/>
                <a:gd name="T78" fmla="*/ 792158 w 617"/>
                <a:gd name="T79" fmla="*/ 458397 h 415"/>
                <a:gd name="T80" fmla="*/ 781946 w 617"/>
                <a:gd name="T81" fmla="*/ 482523 h 415"/>
                <a:gd name="T82" fmla="*/ 776110 w 617"/>
                <a:gd name="T83" fmla="*/ 512326 h 415"/>
                <a:gd name="T84" fmla="*/ 738180 w 617"/>
                <a:gd name="T85" fmla="*/ 539291 h 415"/>
                <a:gd name="T86" fmla="*/ 738180 w 617"/>
                <a:gd name="T87" fmla="*/ 576189 h 415"/>
                <a:gd name="T88" fmla="*/ 733804 w 617"/>
                <a:gd name="T89" fmla="*/ 588962 h 4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7"/>
                <a:gd name="T136" fmla="*/ 0 h 415"/>
                <a:gd name="T137" fmla="*/ 617 w 617"/>
                <a:gd name="T138" fmla="*/ 415 h 4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7" h="415">
                  <a:moveTo>
                    <a:pt x="498" y="409"/>
                  </a:moveTo>
                  <a:lnTo>
                    <a:pt x="498" y="409"/>
                  </a:lnTo>
                  <a:lnTo>
                    <a:pt x="492" y="402"/>
                  </a:lnTo>
                  <a:lnTo>
                    <a:pt x="487" y="394"/>
                  </a:lnTo>
                  <a:lnTo>
                    <a:pt x="480" y="387"/>
                  </a:lnTo>
                  <a:lnTo>
                    <a:pt x="475" y="378"/>
                  </a:lnTo>
                  <a:lnTo>
                    <a:pt x="468" y="378"/>
                  </a:lnTo>
                  <a:lnTo>
                    <a:pt x="460" y="378"/>
                  </a:lnTo>
                  <a:lnTo>
                    <a:pt x="446" y="380"/>
                  </a:lnTo>
                  <a:lnTo>
                    <a:pt x="430" y="382"/>
                  </a:lnTo>
                  <a:lnTo>
                    <a:pt x="411" y="382"/>
                  </a:lnTo>
                  <a:lnTo>
                    <a:pt x="389" y="383"/>
                  </a:lnTo>
                  <a:lnTo>
                    <a:pt x="366" y="385"/>
                  </a:lnTo>
                  <a:lnTo>
                    <a:pt x="340" y="387"/>
                  </a:lnTo>
                  <a:lnTo>
                    <a:pt x="311" y="389"/>
                  </a:lnTo>
                  <a:lnTo>
                    <a:pt x="282" y="389"/>
                  </a:lnTo>
                  <a:lnTo>
                    <a:pt x="251" y="390"/>
                  </a:lnTo>
                  <a:lnTo>
                    <a:pt x="220" y="392"/>
                  </a:lnTo>
                  <a:lnTo>
                    <a:pt x="185" y="392"/>
                  </a:lnTo>
                  <a:lnTo>
                    <a:pt x="152" y="392"/>
                  </a:lnTo>
                  <a:lnTo>
                    <a:pt x="116" y="392"/>
                  </a:lnTo>
                  <a:lnTo>
                    <a:pt x="81" y="392"/>
                  </a:lnTo>
                  <a:lnTo>
                    <a:pt x="76" y="387"/>
                  </a:lnTo>
                  <a:lnTo>
                    <a:pt x="73" y="383"/>
                  </a:lnTo>
                  <a:lnTo>
                    <a:pt x="71" y="376"/>
                  </a:lnTo>
                  <a:lnTo>
                    <a:pt x="71" y="370"/>
                  </a:lnTo>
                  <a:lnTo>
                    <a:pt x="71" y="347"/>
                  </a:lnTo>
                  <a:lnTo>
                    <a:pt x="67" y="337"/>
                  </a:lnTo>
                  <a:lnTo>
                    <a:pt x="64" y="330"/>
                  </a:lnTo>
                  <a:lnTo>
                    <a:pt x="67" y="316"/>
                  </a:lnTo>
                  <a:lnTo>
                    <a:pt x="62" y="309"/>
                  </a:lnTo>
                  <a:lnTo>
                    <a:pt x="61" y="297"/>
                  </a:lnTo>
                  <a:lnTo>
                    <a:pt x="59" y="287"/>
                  </a:lnTo>
                  <a:lnTo>
                    <a:pt x="52" y="274"/>
                  </a:lnTo>
                  <a:lnTo>
                    <a:pt x="45" y="261"/>
                  </a:lnTo>
                  <a:lnTo>
                    <a:pt x="45" y="242"/>
                  </a:lnTo>
                  <a:lnTo>
                    <a:pt x="42" y="221"/>
                  </a:lnTo>
                  <a:lnTo>
                    <a:pt x="28" y="197"/>
                  </a:lnTo>
                  <a:lnTo>
                    <a:pt x="23" y="186"/>
                  </a:lnTo>
                  <a:lnTo>
                    <a:pt x="19" y="176"/>
                  </a:lnTo>
                  <a:lnTo>
                    <a:pt x="14" y="160"/>
                  </a:lnTo>
                  <a:lnTo>
                    <a:pt x="0" y="136"/>
                  </a:lnTo>
                  <a:lnTo>
                    <a:pt x="2" y="136"/>
                  </a:lnTo>
                  <a:lnTo>
                    <a:pt x="4" y="134"/>
                  </a:lnTo>
                  <a:lnTo>
                    <a:pt x="4" y="129"/>
                  </a:lnTo>
                  <a:lnTo>
                    <a:pt x="4" y="122"/>
                  </a:lnTo>
                  <a:lnTo>
                    <a:pt x="2" y="95"/>
                  </a:lnTo>
                  <a:lnTo>
                    <a:pt x="9" y="72"/>
                  </a:lnTo>
                  <a:lnTo>
                    <a:pt x="14" y="57"/>
                  </a:lnTo>
                  <a:lnTo>
                    <a:pt x="10" y="50"/>
                  </a:lnTo>
                  <a:lnTo>
                    <a:pt x="2" y="41"/>
                  </a:lnTo>
                  <a:lnTo>
                    <a:pt x="4" y="32"/>
                  </a:lnTo>
                  <a:lnTo>
                    <a:pt x="9" y="24"/>
                  </a:lnTo>
                  <a:lnTo>
                    <a:pt x="9" y="12"/>
                  </a:lnTo>
                  <a:lnTo>
                    <a:pt x="17" y="10"/>
                  </a:lnTo>
                  <a:lnTo>
                    <a:pt x="54" y="10"/>
                  </a:lnTo>
                  <a:lnTo>
                    <a:pt x="93" y="10"/>
                  </a:lnTo>
                  <a:lnTo>
                    <a:pt x="131" y="10"/>
                  </a:lnTo>
                  <a:lnTo>
                    <a:pt x="171" y="8"/>
                  </a:lnTo>
                  <a:lnTo>
                    <a:pt x="209" y="8"/>
                  </a:lnTo>
                  <a:lnTo>
                    <a:pt x="249" y="7"/>
                  </a:lnTo>
                  <a:lnTo>
                    <a:pt x="285" y="7"/>
                  </a:lnTo>
                  <a:lnTo>
                    <a:pt x="321" y="5"/>
                  </a:lnTo>
                  <a:lnTo>
                    <a:pt x="354" y="5"/>
                  </a:lnTo>
                  <a:lnTo>
                    <a:pt x="387" y="3"/>
                  </a:lnTo>
                  <a:lnTo>
                    <a:pt x="415" y="3"/>
                  </a:lnTo>
                  <a:lnTo>
                    <a:pt x="441" y="1"/>
                  </a:lnTo>
                  <a:lnTo>
                    <a:pt x="461" y="1"/>
                  </a:lnTo>
                  <a:lnTo>
                    <a:pt x="479" y="1"/>
                  </a:lnTo>
                  <a:lnTo>
                    <a:pt x="492" y="0"/>
                  </a:lnTo>
                  <a:lnTo>
                    <a:pt x="499" y="0"/>
                  </a:lnTo>
                  <a:lnTo>
                    <a:pt x="503" y="1"/>
                  </a:lnTo>
                  <a:lnTo>
                    <a:pt x="505" y="5"/>
                  </a:lnTo>
                  <a:lnTo>
                    <a:pt x="505" y="10"/>
                  </a:lnTo>
                  <a:lnTo>
                    <a:pt x="510" y="15"/>
                  </a:lnTo>
                  <a:lnTo>
                    <a:pt x="518" y="24"/>
                  </a:lnTo>
                  <a:lnTo>
                    <a:pt x="517" y="32"/>
                  </a:lnTo>
                  <a:lnTo>
                    <a:pt x="511" y="48"/>
                  </a:lnTo>
                  <a:lnTo>
                    <a:pt x="513" y="74"/>
                  </a:lnTo>
                  <a:lnTo>
                    <a:pt x="525" y="96"/>
                  </a:lnTo>
                  <a:lnTo>
                    <a:pt x="543" y="109"/>
                  </a:lnTo>
                  <a:lnTo>
                    <a:pt x="556" y="115"/>
                  </a:lnTo>
                  <a:lnTo>
                    <a:pt x="563" y="122"/>
                  </a:lnTo>
                  <a:lnTo>
                    <a:pt x="567" y="133"/>
                  </a:lnTo>
                  <a:lnTo>
                    <a:pt x="574" y="140"/>
                  </a:lnTo>
                  <a:lnTo>
                    <a:pt x="579" y="145"/>
                  </a:lnTo>
                  <a:lnTo>
                    <a:pt x="582" y="148"/>
                  </a:lnTo>
                  <a:lnTo>
                    <a:pt x="593" y="160"/>
                  </a:lnTo>
                  <a:lnTo>
                    <a:pt x="608" y="169"/>
                  </a:lnTo>
                  <a:lnTo>
                    <a:pt x="617" y="183"/>
                  </a:lnTo>
                  <a:lnTo>
                    <a:pt x="613" y="207"/>
                  </a:lnTo>
                  <a:lnTo>
                    <a:pt x="603" y="228"/>
                  </a:lnTo>
                  <a:lnTo>
                    <a:pt x="600" y="242"/>
                  </a:lnTo>
                  <a:lnTo>
                    <a:pt x="593" y="252"/>
                  </a:lnTo>
                  <a:lnTo>
                    <a:pt x="579" y="255"/>
                  </a:lnTo>
                  <a:lnTo>
                    <a:pt x="551" y="266"/>
                  </a:lnTo>
                  <a:lnTo>
                    <a:pt x="536" y="276"/>
                  </a:lnTo>
                  <a:lnTo>
                    <a:pt x="530" y="288"/>
                  </a:lnTo>
                  <a:lnTo>
                    <a:pt x="534" y="300"/>
                  </a:lnTo>
                  <a:lnTo>
                    <a:pt x="537" y="313"/>
                  </a:lnTo>
                  <a:lnTo>
                    <a:pt x="543" y="323"/>
                  </a:lnTo>
                  <a:lnTo>
                    <a:pt x="543" y="333"/>
                  </a:lnTo>
                  <a:lnTo>
                    <a:pt x="536" y="340"/>
                  </a:lnTo>
                  <a:lnTo>
                    <a:pt x="532" y="345"/>
                  </a:lnTo>
                  <a:lnTo>
                    <a:pt x="534" y="352"/>
                  </a:lnTo>
                  <a:lnTo>
                    <a:pt x="532" y="361"/>
                  </a:lnTo>
                  <a:lnTo>
                    <a:pt x="524" y="373"/>
                  </a:lnTo>
                  <a:lnTo>
                    <a:pt x="506" y="380"/>
                  </a:lnTo>
                  <a:lnTo>
                    <a:pt x="503" y="389"/>
                  </a:lnTo>
                  <a:lnTo>
                    <a:pt x="506" y="399"/>
                  </a:lnTo>
                  <a:lnTo>
                    <a:pt x="506" y="406"/>
                  </a:lnTo>
                  <a:lnTo>
                    <a:pt x="505" y="413"/>
                  </a:lnTo>
                  <a:lnTo>
                    <a:pt x="503" y="415"/>
                  </a:lnTo>
                  <a:lnTo>
                    <a:pt x="499" y="413"/>
                  </a:lnTo>
                  <a:lnTo>
                    <a:pt x="498" y="409"/>
                  </a:lnTo>
                </a:path>
              </a:pathLst>
            </a:custGeom>
            <a:solidFill>
              <a:srgbClr val="A2C3E8"/>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7" name="Freeform 17"/>
            <p:cNvSpPr>
              <a:spLocks/>
            </p:cNvSpPr>
            <p:nvPr/>
          </p:nvSpPr>
          <p:spPr bwMode="auto">
            <a:xfrm>
              <a:off x="4540250" y="1063625"/>
              <a:ext cx="955675" cy="1069975"/>
            </a:xfrm>
            <a:custGeom>
              <a:avLst/>
              <a:gdLst>
                <a:gd name="T0" fmla="*/ 2147483647 w 655"/>
                <a:gd name="T1" fmla="*/ 2147483647 h 755"/>
                <a:gd name="T2" fmla="*/ 2147483647 w 655"/>
                <a:gd name="T3" fmla="*/ 2147483647 h 755"/>
                <a:gd name="T4" fmla="*/ 2147483647 w 655"/>
                <a:gd name="T5" fmla="*/ 2147483647 h 755"/>
                <a:gd name="T6" fmla="*/ 2147483647 w 655"/>
                <a:gd name="T7" fmla="*/ 2147483647 h 755"/>
                <a:gd name="T8" fmla="*/ 2147483647 w 655"/>
                <a:gd name="T9" fmla="*/ 2147483647 h 755"/>
                <a:gd name="T10" fmla="*/ 2147483647 w 655"/>
                <a:gd name="T11" fmla="*/ 2147483647 h 755"/>
                <a:gd name="T12" fmla="*/ 2147483647 w 655"/>
                <a:gd name="T13" fmla="*/ 2147483647 h 755"/>
                <a:gd name="T14" fmla="*/ 2147483647 w 655"/>
                <a:gd name="T15" fmla="*/ 2147483647 h 755"/>
                <a:gd name="T16" fmla="*/ 2147483647 w 655"/>
                <a:gd name="T17" fmla="*/ 2147483647 h 755"/>
                <a:gd name="T18" fmla="*/ 2147483647 w 655"/>
                <a:gd name="T19" fmla="*/ 2147483647 h 755"/>
                <a:gd name="T20" fmla="*/ 2147483647 w 655"/>
                <a:gd name="T21" fmla="*/ 2147483647 h 755"/>
                <a:gd name="T22" fmla="*/ 2147483647 w 655"/>
                <a:gd name="T23" fmla="*/ 2147483647 h 755"/>
                <a:gd name="T24" fmla="*/ 2147483647 w 655"/>
                <a:gd name="T25" fmla="*/ 2147483647 h 755"/>
                <a:gd name="T26" fmla="*/ 2147483647 w 655"/>
                <a:gd name="T27" fmla="*/ 2147483647 h 755"/>
                <a:gd name="T28" fmla="*/ 2147483647 w 655"/>
                <a:gd name="T29" fmla="*/ 2147483647 h 755"/>
                <a:gd name="T30" fmla="*/ 2147483647 w 655"/>
                <a:gd name="T31" fmla="*/ 2147483647 h 755"/>
                <a:gd name="T32" fmla="*/ 2147483647 w 655"/>
                <a:gd name="T33" fmla="*/ 2147483647 h 755"/>
                <a:gd name="T34" fmla="*/ 2147483647 w 655"/>
                <a:gd name="T35" fmla="*/ 2147483647 h 755"/>
                <a:gd name="T36" fmla="*/ 2147483647 w 655"/>
                <a:gd name="T37" fmla="*/ 2147483647 h 755"/>
                <a:gd name="T38" fmla="*/ 2147483647 w 655"/>
                <a:gd name="T39" fmla="*/ 2147483647 h 755"/>
                <a:gd name="T40" fmla="*/ 2147483647 w 655"/>
                <a:gd name="T41" fmla="*/ 2147483647 h 755"/>
                <a:gd name="T42" fmla="*/ 2147483647 w 655"/>
                <a:gd name="T43" fmla="*/ 2147483647 h 755"/>
                <a:gd name="T44" fmla="*/ 2147483647 w 655"/>
                <a:gd name="T45" fmla="*/ 2147483647 h 755"/>
                <a:gd name="T46" fmla="*/ 2147483647 w 655"/>
                <a:gd name="T47" fmla="*/ 2147483647 h 755"/>
                <a:gd name="T48" fmla="*/ 2147483647 w 655"/>
                <a:gd name="T49" fmla="*/ 2147483647 h 755"/>
                <a:gd name="T50" fmla="*/ 2147483647 w 655"/>
                <a:gd name="T51" fmla="*/ 2147483647 h 755"/>
                <a:gd name="T52" fmla="*/ 2147483647 w 655"/>
                <a:gd name="T53" fmla="*/ 2147483647 h 755"/>
                <a:gd name="T54" fmla="*/ 2147483647 w 655"/>
                <a:gd name="T55" fmla="*/ 2147483647 h 755"/>
                <a:gd name="T56" fmla="*/ 2147483647 w 655"/>
                <a:gd name="T57" fmla="*/ 2147483647 h 755"/>
                <a:gd name="T58" fmla="*/ 2147483647 w 655"/>
                <a:gd name="T59" fmla="*/ 2147483647 h 755"/>
                <a:gd name="T60" fmla="*/ 2147483647 w 655"/>
                <a:gd name="T61" fmla="*/ 2147483647 h 755"/>
                <a:gd name="T62" fmla="*/ 2147483647 w 655"/>
                <a:gd name="T63" fmla="*/ 2147483647 h 755"/>
                <a:gd name="T64" fmla="*/ 2147483647 w 655"/>
                <a:gd name="T65" fmla="*/ 2147483647 h 755"/>
                <a:gd name="T66" fmla="*/ 2147483647 w 655"/>
                <a:gd name="T67" fmla="*/ 2147483647 h 755"/>
                <a:gd name="T68" fmla="*/ 2147483647 w 655"/>
                <a:gd name="T69" fmla="*/ 2147483647 h 755"/>
                <a:gd name="T70" fmla="*/ 2147483647 w 655"/>
                <a:gd name="T71" fmla="*/ 2147483647 h 755"/>
                <a:gd name="T72" fmla="*/ 2147483647 w 655"/>
                <a:gd name="T73" fmla="*/ 2147483647 h 755"/>
                <a:gd name="T74" fmla="*/ 2147483647 w 655"/>
                <a:gd name="T75" fmla="*/ 2147483647 h 755"/>
                <a:gd name="T76" fmla="*/ 2147483647 w 655"/>
                <a:gd name="T77" fmla="*/ 2147483647 h 755"/>
                <a:gd name="T78" fmla="*/ 2147483647 w 655"/>
                <a:gd name="T79" fmla="*/ 2147483647 h 755"/>
                <a:gd name="T80" fmla="*/ 2147483647 w 655"/>
                <a:gd name="T81" fmla="*/ 2147483647 h 755"/>
                <a:gd name="T82" fmla="*/ 2147483647 w 655"/>
                <a:gd name="T83" fmla="*/ 2147483647 h 755"/>
                <a:gd name="T84" fmla="*/ 2147483647 w 655"/>
                <a:gd name="T85" fmla="*/ 2147483647 h 755"/>
                <a:gd name="T86" fmla="*/ 2147483647 w 655"/>
                <a:gd name="T87" fmla="*/ 2147483647 h 755"/>
                <a:gd name="T88" fmla="*/ 2147483647 w 655"/>
                <a:gd name="T89" fmla="*/ 2147483647 h 755"/>
                <a:gd name="T90" fmla="*/ 2147483647 w 655"/>
                <a:gd name="T91" fmla="*/ 2147483647 h 755"/>
                <a:gd name="T92" fmla="*/ 0 w 655"/>
                <a:gd name="T93" fmla="*/ 2147483647 h 755"/>
                <a:gd name="T94" fmla="*/ 2147483647 w 655"/>
                <a:gd name="T95" fmla="*/ 2147483647 h 755"/>
                <a:gd name="T96" fmla="*/ 2147483647 w 655"/>
                <a:gd name="T97" fmla="*/ 2147483647 h 755"/>
                <a:gd name="T98" fmla="*/ 2147483647 w 655"/>
                <a:gd name="T99" fmla="*/ 2147483647 h 755"/>
                <a:gd name="T100" fmla="*/ 2147483647 w 655"/>
                <a:gd name="T101" fmla="*/ 2147483647 h 755"/>
                <a:gd name="T102" fmla="*/ 2147483647 w 655"/>
                <a:gd name="T103" fmla="*/ 2147483647 h 755"/>
                <a:gd name="T104" fmla="*/ 2147483647 w 655"/>
                <a:gd name="T105" fmla="*/ 2147483647 h 755"/>
                <a:gd name="T106" fmla="*/ 2147483647 w 655"/>
                <a:gd name="T107" fmla="*/ 2147483647 h 755"/>
                <a:gd name="T108" fmla="*/ 2147483647 w 655"/>
                <a:gd name="T109" fmla="*/ 2147483647 h 7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5"/>
                <a:gd name="T166" fmla="*/ 0 h 755"/>
                <a:gd name="T167" fmla="*/ 655 w 655"/>
                <a:gd name="T168" fmla="*/ 755 h 7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5" h="755">
                  <a:moveTo>
                    <a:pt x="69" y="755"/>
                  </a:moveTo>
                  <a:lnTo>
                    <a:pt x="106" y="755"/>
                  </a:lnTo>
                  <a:lnTo>
                    <a:pt x="145" y="755"/>
                  </a:lnTo>
                  <a:lnTo>
                    <a:pt x="183" y="755"/>
                  </a:lnTo>
                  <a:lnTo>
                    <a:pt x="223" y="753"/>
                  </a:lnTo>
                  <a:lnTo>
                    <a:pt x="261" y="753"/>
                  </a:lnTo>
                  <a:lnTo>
                    <a:pt x="301" y="752"/>
                  </a:lnTo>
                  <a:lnTo>
                    <a:pt x="337" y="752"/>
                  </a:lnTo>
                  <a:lnTo>
                    <a:pt x="373" y="750"/>
                  </a:lnTo>
                  <a:lnTo>
                    <a:pt x="406" y="750"/>
                  </a:lnTo>
                  <a:lnTo>
                    <a:pt x="439" y="748"/>
                  </a:lnTo>
                  <a:lnTo>
                    <a:pt x="467" y="748"/>
                  </a:lnTo>
                  <a:lnTo>
                    <a:pt x="493" y="746"/>
                  </a:lnTo>
                  <a:lnTo>
                    <a:pt x="513" y="746"/>
                  </a:lnTo>
                  <a:lnTo>
                    <a:pt x="531" y="746"/>
                  </a:lnTo>
                  <a:lnTo>
                    <a:pt x="544" y="745"/>
                  </a:lnTo>
                  <a:lnTo>
                    <a:pt x="551" y="745"/>
                  </a:lnTo>
                  <a:lnTo>
                    <a:pt x="548" y="717"/>
                  </a:lnTo>
                  <a:lnTo>
                    <a:pt x="543" y="698"/>
                  </a:lnTo>
                  <a:lnTo>
                    <a:pt x="532" y="684"/>
                  </a:lnTo>
                  <a:lnTo>
                    <a:pt x="520" y="677"/>
                  </a:lnTo>
                  <a:lnTo>
                    <a:pt x="510" y="670"/>
                  </a:lnTo>
                  <a:lnTo>
                    <a:pt x="500" y="665"/>
                  </a:lnTo>
                  <a:lnTo>
                    <a:pt x="493" y="658"/>
                  </a:lnTo>
                  <a:lnTo>
                    <a:pt x="489" y="646"/>
                  </a:lnTo>
                  <a:lnTo>
                    <a:pt x="487" y="637"/>
                  </a:lnTo>
                  <a:lnTo>
                    <a:pt x="479" y="631"/>
                  </a:lnTo>
                  <a:lnTo>
                    <a:pt x="467" y="624"/>
                  </a:lnTo>
                  <a:lnTo>
                    <a:pt x="453" y="617"/>
                  </a:lnTo>
                  <a:lnTo>
                    <a:pt x="439" y="610"/>
                  </a:lnTo>
                  <a:lnTo>
                    <a:pt x="425" y="605"/>
                  </a:lnTo>
                  <a:lnTo>
                    <a:pt x="415" y="598"/>
                  </a:lnTo>
                  <a:lnTo>
                    <a:pt x="410" y="589"/>
                  </a:lnTo>
                  <a:lnTo>
                    <a:pt x="405" y="586"/>
                  </a:lnTo>
                  <a:lnTo>
                    <a:pt x="401" y="580"/>
                  </a:lnTo>
                  <a:lnTo>
                    <a:pt x="399" y="577"/>
                  </a:lnTo>
                  <a:lnTo>
                    <a:pt x="403" y="572"/>
                  </a:lnTo>
                  <a:lnTo>
                    <a:pt x="401" y="546"/>
                  </a:lnTo>
                  <a:lnTo>
                    <a:pt x="401" y="522"/>
                  </a:lnTo>
                  <a:lnTo>
                    <a:pt x="405" y="504"/>
                  </a:lnTo>
                  <a:lnTo>
                    <a:pt x="410" y="496"/>
                  </a:lnTo>
                  <a:lnTo>
                    <a:pt x="413" y="492"/>
                  </a:lnTo>
                  <a:lnTo>
                    <a:pt x="411" y="489"/>
                  </a:lnTo>
                  <a:lnTo>
                    <a:pt x="406" y="485"/>
                  </a:lnTo>
                  <a:lnTo>
                    <a:pt x="399" y="480"/>
                  </a:lnTo>
                  <a:lnTo>
                    <a:pt x="392" y="475"/>
                  </a:lnTo>
                  <a:lnTo>
                    <a:pt x="387" y="470"/>
                  </a:lnTo>
                  <a:lnTo>
                    <a:pt x="386" y="465"/>
                  </a:lnTo>
                  <a:lnTo>
                    <a:pt x="389" y="458"/>
                  </a:lnTo>
                  <a:lnTo>
                    <a:pt x="398" y="446"/>
                  </a:lnTo>
                  <a:lnTo>
                    <a:pt x="408" y="432"/>
                  </a:lnTo>
                  <a:lnTo>
                    <a:pt x="420" y="420"/>
                  </a:lnTo>
                  <a:lnTo>
                    <a:pt x="436" y="408"/>
                  </a:lnTo>
                  <a:lnTo>
                    <a:pt x="434" y="335"/>
                  </a:lnTo>
                  <a:lnTo>
                    <a:pt x="441" y="325"/>
                  </a:lnTo>
                  <a:lnTo>
                    <a:pt x="451" y="314"/>
                  </a:lnTo>
                  <a:lnTo>
                    <a:pt x="462" y="304"/>
                  </a:lnTo>
                  <a:lnTo>
                    <a:pt x="468" y="299"/>
                  </a:lnTo>
                  <a:lnTo>
                    <a:pt x="479" y="292"/>
                  </a:lnTo>
                  <a:lnTo>
                    <a:pt x="484" y="285"/>
                  </a:lnTo>
                  <a:lnTo>
                    <a:pt x="486" y="280"/>
                  </a:lnTo>
                  <a:lnTo>
                    <a:pt x="489" y="278"/>
                  </a:lnTo>
                  <a:lnTo>
                    <a:pt x="496" y="273"/>
                  </a:lnTo>
                  <a:lnTo>
                    <a:pt x="505" y="264"/>
                  </a:lnTo>
                  <a:lnTo>
                    <a:pt x="515" y="252"/>
                  </a:lnTo>
                  <a:lnTo>
                    <a:pt x="525" y="240"/>
                  </a:lnTo>
                  <a:lnTo>
                    <a:pt x="539" y="224"/>
                  </a:lnTo>
                  <a:lnTo>
                    <a:pt x="555" y="209"/>
                  </a:lnTo>
                  <a:lnTo>
                    <a:pt x="572" y="191"/>
                  </a:lnTo>
                  <a:lnTo>
                    <a:pt x="595" y="174"/>
                  </a:lnTo>
                  <a:lnTo>
                    <a:pt x="607" y="169"/>
                  </a:lnTo>
                  <a:lnTo>
                    <a:pt x="619" y="162"/>
                  </a:lnTo>
                  <a:lnTo>
                    <a:pt x="627" y="155"/>
                  </a:lnTo>
                  <a:lnTo>
                    <a:pt x="636" y="150"/>
                  </a:lnTo>
                  <a:lnTo>
                    <a:pt x="643" y="146"/>
                  </a:lnTo>
                  <a:lnTo>
                    <a:pt x="648" y="141"/>
                  </a:lnTo>
                  <a:lnTo>
                    <a:pt x="652" y="140"/>
                  </a:lnTo>
                  <a:lnTo>
                    <a:pt x="655" y="140"/>
                  </a:lnTo>
                  <a:lnTo>
                    <a:pt x="648" y="138"/>
                  </a:lnTo>
                  <a:lnTo>
                    <a:pt x="641" y="136"/>
                  </a:lnTo>
                  <a:lnTo>
                    <a:pt x="636" y="136"/>
                  </a:lnTo>
                  <a:lnTo>
                    <a:pt x="633" y="138"/>
                  </a:lnTo>
                  <a:lnTo>
                    <a:pt x="624" y="133"/>
                  </a:lnTo>
                  <a:lnTo>
                    <a:pt x="614" y="129"/>
                  </a:lnTo>
                  <a:lnTo>
                    <a:pt x="601" y="129"/>
                  </a:lnTo>
                  <a:lnTo>
                    <a:pt x="589" y="129"/>
                  </a:lnTo>
                  <a:lnTo>
                    <a:pt x="577" y="129"/>
                  </a:lnTo>
                  <a:lnTo>
                    <a:pt x="567" y="129"/>
                  </a:lnTo>
                  <a:lnTo>
                    <a:pt x="557" y="126"/>
                  </a:lnTo>
                  <a:lnTo>
                    <a:pt x="548" y="119"/>
                  </a:lnTo>
                  <a:lnTo>
                    <a:pt x="541" y="117"/>
                  </a:lnTo>
                  <a:lnTo>
                    <a:pt x="536" y="119"/>
                  </a:lnTo>
                  <a:lnTo>
                    <a:pt x="529" y="124"/>
                  </a:lnTo>
                  <a:lnTo>
                    <a:pt x="522" y="131"/>
                  </a:lnTo>
                  <a:lnTo>
                    <a:pt x="515" y="136"/>
                  </a:lnTo>
                  <a:lnTo>
                    <a:pt x="505" y="140"/>
                  </a:lnTo>
                  <a:lnTo>
                    <a:pt x="493" y="136"/>
                  </a:lnTo>
                  <a:lnTo>
                    <a:pt x="479" y="127"/>
                  </a:lnTo>
                  <a:lnTo>
                    <a:pt x="462" y="115"/>
                  </a:lnTo>
                  <a:lnTo>
                    <a:pt x="446" y="107"/>
                  </a:lnTo>
                  <a:lnTo>
                    <a:pt x="434" y="103"/>
                  </a:lnTo>
                  <a:lnTo>
                    <a:pt x="429" y="108"/>
                  </a:lnTo>
                  <a:lnTo>
                    <a:pt x="427" y="119"/>
                  </a:lnTo>
                  <a:lnTo>
                    <a:pt x="415" y="117"/>
                  </a:lnTo>
                  <a:lnTo>
                    <a:pt x="408" y="108"/>
                  </a:lnTo>
                  <a:lnTo>
                    <a:pt x="401" y="102"/>
                  </a:lnTo>
                  <a:lnTo>
                    <a:pt x="389" y="100"/>
                  </a:lnTo>
                  <a:lnTo>
                    <a:pt x="375" y="98"/>
                  </a:lnTo>
                  <a:lnTo>
                    <a:pt x="367" y="96"/>
                  </a:lnTo>
                  <a:lnTo>
                    <a:pt x="363" y="93"/>
                  </a:lnTo>
                  <a:lnTo>
                    <a:pt x="360" y="86"/>
                  </a:lnTo>
                  <a:lnTo>
                    <a:pt x="356" y="81"/>
                  </a:lnTo>
                  <a:lnTo>
                    <a:pt x="351" y="77"/>
                  </a:lnTo>
                  <a:lnTo>
                    <a:pt x="342" y="79"/>
                  </a:lnTo>
                  <a:lnTo>
                    <a:pt x="332" y="81"/>
                  </a:lnTo>
                  <a:lnTo>
                    <a:pt x="322" y="83"/>
                  </a:lnTo>
                  <a:lnTo>
                    <a:pt x="311" y="86"/>
                  </a:lnTo>
                  <a:lnTo>
                    <a:pt x="303" y="88"/>
                  </a:lnTo>
                  <a:lnTo>
                    <a:pt x="296" y="88"/>
                  </a:lnTo>
                  <a:lnTo>
                    <a:pt x="291" y="86"/>
                  </a:lnTo>
                  <a:lnTo>
                    <a:pt x="284" y="77"/>
                  </a:lnTo>
                  <a:lnTo>
                    <a:pt x="277" y="69"/>
                  </a:lnTo>
                  <a:lnTo>
                    <a:pt x="265" y="72"/>
                  </a:lnTo>
                  <a:lnTo>
                    <a:pt x="259" y="72"/>
                  </a:lnTo>
                  <a:lnTo>
                    <a:pt x="253" y="67"/>
                  </a:lnTo>
                  <a:lnTo>
                    <a:pt x="242" y="64"/>
                  </a:lnTo>
                  <a:lnTo>
                    <a:pt x="223" y="64"/>
                  </a:lnTo>
                  <a:lnTo>
                    <a:pt x="214" y="53"/>
                  </a:lnTo>
                  <a:lnTo>
                    <a:pt x="213" y="31"/>
                  </a:lnTo>
                  <a:lnTo>
                    <a:pt x="206" y="8"/>
                  </a:lnTo>
                  <a:lnTo>
                    <a:pt x="190" y="0"/>
                  </a:lnTo>
                  <a:lnTo>
                    <a:pt x="190" y="27"/>
                  </a:lnTo>
                  <a:lnTo>
                    <a:pt x="168" y="27"/>
                  </a:lnTo>
                  <a:lnTo>
                    <a:pt x="142" y="27"/>
                  </a:lnTo>
                  <a:lnTo>
                    <a:pt x="114" y="27"/>
                  </a:lnTo>
                  <a:lnTo>
                    <a:pt x="87" y="25"/>
                  </a:lnTo>
                  <a:lnTo>
                    <a:pt x="61" y="25"/>
                  </a:lnTo>
                  <a:lnTo>
                    <a:pt x="37" y="25"/>
                  </a:lnTo>
                  <a:lnTo>
                    <a:pt x="16" y="25"/>
                  </a:lnTo>
                  <a:lnTo>
                    <a:pt x="2" y="25"/>
                  </a:lnTo>
                  <a:lnTo>
                    <a:pt x="0" y="36"/>
                  </a:lnTo>
                  <a:lnTo>
                    <a:pt x="5" y="50"/>
                  </a:lnTo>
                  <a:lnTo>
                    <a:pt x="9" y="70"/>
                  </a:lnTo>
                  <a:lnTo>
                    <a:pt x="5" y="96"/>
                  </a:lnTo>
                  <a:lnTo>
                    <a:pt x="9" y="133"/>
                  </a:lnTo>
                  <a:lnTo>
                    <a:pt x="12" y="148"/>
                  </a:lnTo>
                  <a:lnTo>
                    <a:pt x="16" y="155"/>
                  </a:lnTo>
                  <a:lnTo>
                    <a:pt x="14" y="169"/>
                  </a:lnTo>
                  <a:lnTo>
                    <a:pt x="26" y="197"/>
                  </a:lnTo>
                  <a:lnTo>
                    <a:pt x="31" y="228"/>
                  </a:lnTo>
                  <a:lnTo>
                    <a:pt x="31" y="266"/>
                  </a:lnTo>
                  <a:lnTo>
                    <a:pt x="33" y="318"/>
                  </a:lnTo>
                  <a:lnTo>
                    <a:pt x="37" y="347"/>
                  </a:lnTo>
                  <a:lnTo>
                    <a:pt x="45" y="359"/>
                  </a:lnTo>
                  <a:lnTo>
                    <a:pt x="54" y="380"/>
                  </a:lnTo>
                  <a:lnTo>
                    <a:pt x="57" y="430"/>
                  </a:lnTo>
                  <a:lnTo>
                    <a:pt x="54" y="447"/>
                  </a:lnTo>
                  <a:lnTo>
                    <a:pt x="47" y="458"/>
                  </a:lnTo>
                  <a:lnTo>
                    <a:pt x="38" y="468"/>
                  </a:lnTo>
                  <a:lnTo>
                    <a:pt x="37" y="482"/>
                  </a:lnTo>
                  <a:lnTo>
                    <a:pt x="42" y="492"/>
                  </a:lnTo>
                  <a:lnTo>
                    <a:pt x="52" y="496"/>
                  </a:lnTo>
                  <a:lnTo>
                    <a:pt x="62" y="501"/>
                  </a:lnTo>
                  <a:lnTo>
                    <a:pt x="68" y="516"/>
                  </a:lnTo>
                  <a:lnTo>
                    <a:pt x="69" y="75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p:cNvSpPr>
              <a:spLocks/>
            </p:cNvSpPr>
            <p:nvPr/>
          </p:nvSpPr>
          <p:spPr bwMode="auto">
            <a:xfrm>
              <a:off x="4327179" y="714979"/>
              <a:ext cx="957225" cy="1074156"/>
            </a:xfrm>
            <a:custGeom>
              <a:avLst/>
              <a:gdLst>
                <a:gd name="T0" fmla="*/ 2147483647 w 655"/>
                <a:gd name="T1" fmla="*/ 2147483647 h 755"/>
                <a:gd name="T2" fmla="*/ 2147483647 w 655"/>
                <a:gd name="T3" fmla="*/ 2147483647 h 755"/>
                <a:gd name="T4" fmla="*/ 2147483647 w 655"/>
                <a:gd name="T5" fmla="*/ 2147483647 h 755"/>
                <a:gd name="T6" fmla="*/ 2147483647 w 655"/>
                <a:gd name="T7" fmla="*/ 2147483647 h 755"/>
                <a:gd name="T8" fmla="*/ 2147483647 w 655"/>
                <a:gd name="T9" fmla="*/ 2147483647 h 755"/>
                <a:gd name="T10" fmla="*/ 2147483647 w 655"/>
                <a:gd name="T11" fmla="*/ 2147483647 h 755"/>
                <a:gd name="T12" fmla="*/ 2147483647 w 655"/>
                <a:gd name="T13" fmla="*/ 2147483647 h 755"/>
                <a:gd name="T14" fmla="*/ 2147483647 w 655"/>
                <a:gd name="T15" fmla="*/ 2147483647 h 755"/>
                <a:gd name="T16" fmla="*/ 2147483647 w 655"/>
                <a:gd name="T17" fmla="*/ 2147483647 h 755"/>
                <a:gd name="T18" fmla="*/ 2147483647 w 655"/>
                <a:gd name="T19" fmla="*/ 2147483647 h 755"/>
                <a:gd name="T20" fmla="*/ 2147483647 w 655"/>
                <a:gd name="T21" fmla="*/ 2147483647 h 755"/>
                <a:gd name="T22" fmla="*/ 2147483647 w 655"/>
                <a:gd name="T23" fmla="*/ 2147483647 h 755"/>
                <a:gd name="T24" fmla="*/ 2147483647 w 655"/>
                <a:gd name="T25" fmla="*/ 2147483647 h 755"/>
                <a:gd name="T26" fmla="*/ 2147483647 w 655"/>
                <a:gd name="T27" fmla="*/ 2147483647 h 755"/>
                <a:gd name="T28" fmla="*/ 2147483647 w 655"/>
                <a:gd name="T29" fmla="*/ 2147483647 h 755"/>
                <a:gd name="T30" fmla="*/ 2147483647 w 655"/>
                <a:gd name="T31" fmla="*/ 2147483647 h 755"/>
                <a:gd name="T32" fmla="*/ 2147483647 w 655"/>
                <a:gd name="T33" fmla="*/ 2147483647 h 755"/>
                <a:gd name="T34" fmla="*/ 2147483647 w 655"/>
                <a:gd name="T35" fmla="*/ 2147483647 h 755"/>
                <a:gd name="T36" fmla="*/ 2147483647 w 655"/>
                <a:gd name="T37" fmla="*/ 2147483647 h 755"/>
                <a:gd name="T38" fmla="*/ 2147483647 w 655"/>
                <a:gd name="T39" fmla="*/ 2147483647 h 755"/>
                <a:gd name="T40" fmla="*/ 2147483647 w 655"/>
                <a:gd name="T41" fmla="*/ 2147483647 h 755"/>
                <a:gd name="T42" fmla="*/ 2147483647 w 655"/>
                <a:gd name="T43" fmla="*/ 2147483647 h 755"/>
                <a:gd name="T44" fmla="*/ 2147483647 w 655"/>
                <a:gd name="T45" fmla="*/ 2147483647 h 755"/>
                <a:gd name="T46" fmla="*/ 2147483647 w 655"/>
                <a:gd name="T47" fmla="*/ 2147483647 h 755"/>
                <a:gd name="T48" fmla="*/ 2147483647 w 655"/>
                <a:gd name="T49" fmla="*/ 2147483647 h 755"/>
                <a:gd name="T50" fmla="*/ 2147483647 w 655"/>
                <a:gd name="T51" fmla="*/ 2147483647 h 755"/>
                <a:gd name="T52" fmla="*/ 2147483647 w 655"/>
                <a:gd name="T53" fmla="*/ 2147483647 h 755"/>
                <a:gd name="T54" fmla="*/ 2147483647 w 655"/>
                <a:gd name="T55" fmla="*/ 2147483647 h 755"/>
                <a:gd name="T56" fmla="*/ 2147483647 w 655"/>
                <a:gd name="T57" fmla="*/ 2147483647 h 755"/>
                <a:gd name="T58" fmla="*/ 2147483647 w 655"/>
                <a:gd name="T59" fmla="*/ 2147483647 h 755"/>
                <a:gd name="T60" fmla="*/ 2147483647 w 655"/>
                <a:gd name="T61" fmla="*/ 2147483647 h 755"/>
                <a:gd name="T62" fmla="*/ 2147483647 w 655"/>
                <a:gd name="T63" fmla="*/ 2147483647 h 755"/>
                <a:gd name="T64" fmla="*/ 2147483647 w 655"/>
                <a:gd name="T65" fmla="*/ 2147483647 h 755"/>
                <a:gd name="T66" fmla="*/ 2147483647 w 655"/>
                <a:gd name="T67" fmla="*/ 2147483647 h 755"/>
                <a:gd name="T68" fmla="*/ 2147483647 w 655"/>
                <a:gd name="T69" fmla="*/ 2147483647 h 755"/>
                <a:gd name="T70" fmla="*/ 2147483647 w 655"/>
                <a:gd name="T71" fmla="*/ 2147483647 h 755"/>
                <a:gd name="T72" fmla="*/ 2147483647 w 655"/>
                <a:gd name="T73" fmla="*/ 2147483647 h 755"/>
                <a:gd name="T74" fmla="*/ 2147483647 w 655"/>
                <a:gd name="T75" fmla="*/ 0 h 755"/>
                <a:gd name="T76" fmla="*/ 2147483647 w 655"/>
                <a:gd name="T77" fmla="*/ 2147483647 h 755"/>
                <a:gd name="T78" fmla="*/ 2147483647 w 655"/>
                <a:gd name="T79" fmla="*/ 2147483647 h 755"/>
                <a:gd name="T80" fmla="*/ 0 w 655"/>
                <a:gd name="T81" fmla="*/ 2147483647 h 755"/>
                <a:gd name="T82" fmla="*/ 2147483647 w 655"/>
                <a:gd name="T83" fmla="*/ 2147483647 h 755"/>
                <a:gd name="T84" fmla="*/ 2147483647 w 655"/>
                <a:gd name="T85" fmla="*/ 2147483647 h 755"/>
                <a:gd name="T86" fmla="*/ 2147483647 w 655"/>
                <a:gd name="T87" fmla="*/ 2147483647 h 755"/>
                <a:gd name="T88" fmla="*/ 2147483647 w 655"/>
                <a:gd name="T89" fmla="*/ 2147483647 h 755"/>
                <a:gd name="T90" fmla="*/ 2147483647 w 655"/>
                <a:gd name="T91" fmla="*/ 2147483647 h 755"/>
                <a:gd name="T92" fmla="*/ 2147483647 w 655"/>
                <a:gd name="T93" fmla="*/ 2147483647 h 755"/>
                <a:gd name="T94" fmla="*/ 2147483647 w 655"/>
                <a:gd name="T95" fmla="*/ 2147483647 h 7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5"/>
                <a:gd name="T145" fmla="*/ 0 h 755"/>
                <a:gd name="T146" fmla="*/ 655 w 655"/>
                <a:gd name="T147" fmla="*/ 755 h 7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5" h="755">
                  <a:moveTo>
                    <a:pt x="69" y="755"/>
                  </a:moveTo>
                  <a:lnTo>
                    <a:pt x="69" y="755"/>
                  </a:lnTo>
                  <a:lnTo>
                    <a:pt x="106" y="755"/>
                  </a:lnTo>
                  <a:lnTo>
                    <a:pt x="145" y="755"/>
                  </a:lnTo>
                  <a:lnTo>
                    <a:pt x="183" y="755"/>
                  </a:lnTo>
                  <a:lnTo>
                    <a:pt x="223" y="753"/>
                  </a:lnTo>
                  <a:lnTo>
                    <a:pt x="261" y="753"/>
                  </a:lnTo>
                  <a:lnTo>
                    <a:pt x="301" y="752"/>
                  </a:lnTo>
                  <a:lnTo>
                    <a:pt x="337" y="752"/>
                  </a:lnTo>
                  <a:lnTo>
                    <a:pt x="373" y="750"/>
                  </a:lnTo>
                  <a:lnTo>
                    <a:pt x="406" y="750"/>
                  </a:lnTo>
                  <a:lnTo>
                    <a:pt x="439" y="748"/>
                  </a:lnTo>
                  <a:lnTo>
                    <a:pt x="467" y="748"/>
                  </a:lnTo>
                  <a:lnTo>
                    <a:pt x="493" y="746"/>
                  </a:lnTo>
                  <a:lnTo>
                    <a:pt x="513" y="746"/>
                  </a:lnTo>
                  <a:lnTo>
                    <a:pt x="531" y="746"/>
                  </a:lnTo>
                  <a:lnTo>
                    <a:pt x="544" y="745"/>
                  </a:lnTo>
                  <a:lnTo>
                    <a:pt x="551" y="745"/>
                  </a:lnTo>
                  <a:lnTo>
                    <a:pt x="548" y="717"/>
                  </a:lnTo>
                  <a:lnTo>
                    <a:pt x="543" y="698"/>
                  </a:lnTo>
                  <a:lnTo>
                    <a:pt x="532" y="684"/>
                  </a:lnTo>
                  <a:lnTo>
                    <a:pt x="520" y="677"/>
                  </a:lnTo>
                  <a:lnTo>
                    <a:pt x="510" y="670"/>
                  </a:lnTo>
                  <a:lnTo>
                    <a:pt x="500" y="665"/>
                  </a:lnTo>
                  <a:lnTo>
                    <a:pt x="493" y="658"/>
                  </a:lnTo>
                  <a:lnTo>
                    <a:pt x="489" y="646"/>
                  </a:lnTo>
                  <a:lnTo>
                    <a:pt x="487" y="637"/>
                  </a:lnTo>
                  <a:lnTo>
                    <a:pt x="479" y="631"/>
                  </a:lnTo>
                  <a:lnTo>
                    <a:pt x="467" y="624"/>
                  </a:lnTo>
                  <a:lnTo>
                    <a:pt x="453" y="617"/>
                  </a:lnTo>
                  <a:lnTo>
                    <a:pt x="439" y="610"/>
                  </a:lnTo>
                  <a:lnTo>
                    <a:pt x="425" y="605"/>
                  </a:lnTo>
                  <a:lnTo>
                    <a:pt x="415" y="598"/>
                  </a:lnTo>
                  <a:lnTo>
                    <a:pt x="410" y="589"/>
                  </a:lnTo>
                  <a:lnTo>
                    <a:pt x="405" y="586"/>
                  </a:lnTo>
                  <a:lnTo>
                    <a:pt x="401" y="580"/>
                  </a:lnTo>
                  <a:lnTo>
                    <a:pt x="399" y="577"/>
                  </a:lnTo>
                  <a:lnTo>
                    <a:pt x="403" y="572"/>
                  </a:lnTo>
                  <a:lnTo>
                    <a:pt x="401" y="546"/>
                  </a:lnTo>
                  <a:lnTo>
                    <a:pt x="401" y="522"/>
                  </a:lnTo>
                  <a:lnTo>
                    <a:pt x="405" y="504"/>
                  </a:lnTo>
                  <a:lnTo>
                    <a:pt x="410" y="496"/>
                  </a:lnTo>
                  <a:lnTo>
                    <a:pt x="413" y="492"/>
                  </a:lnTo>
                  <a:lnTo>
                    <a:pt x="411" y="489"/>
                  </a:lnTo>
                  <a:lnTo>
                    <a:pt x="406" y="485"/>
                  </a:lnTo>
                  <a:lnTo>
                    <a:pt x="399" y="480"/>
                  </a:lnTo>
                  <a:lnTo>
                    <a:pt x="392" y="475"/>
                  </a:lnTo>
                  <a:lnTo>
                    <a:pt x="387" y="470"/>
                  </a:lnTo>
                  <a:lnTo>
                    <a:pt x="386" y="465"/>
                  </a:lnTo>
                  <a:lnTo>
                    <a:pt x="389" y="458"/>
                  </a:lnTo>
                  <a:lnTo>
                    <a:pt x="398" y="446"/>
                  </a:lnTo>
                  <a:lnTo>
                    <a:pt x="408" y="432"/>
                  </a:lnTo>
                  <a:lnTo>
                    <a:pt x="420" y="420"/>
                  </a:lnTo>
                  <a:lnTo>
                    <a:pt x="436" y="408"/>
                  </a:lnTo>
                  <a:lnTo>
                    <a:pt x="434" y="335"/>
                  </a:lnTo>
                  <a:lnTo>
                    <a:pt x="441" y="325"/>
                  </a:lnTo>
                  <a:lnTo>
                    <a:pt x="451" y="314"/>
                  </a:lnTo>
                  <a:lnTo>
                    <a:pt x="462" y="304"/>
                  </a:lnTo>
                  <a:lnTo>
                    <a:pt x="468" y="299"/>
                  </a:lnTo>
                  <a:lnTo>
                    <a:pt x="479" y="292"/>
                  </a:lnTo>
                  <a:lnTo>
                    <a:pt x="484" y="285"/>
                  </a:lnTo>
                  <a:lnTo>
                    <a:pt x="486" y="280"/>
                  </a:lnTo>
                  <a:lnTo>
                    <a:pt x="489" y="278"/>
                  </a:lnTo>
                  <a:lnTo>
                    <a:pt x="496" y="273"/>
                  </a:lnTo>
                  <a:lnTo>
                    <a:pt x="505" y="264"/>
                  </a:lnTo>
                  <a:lnTo>
                    <a:pt x="515" y="252"/>
                  </a:lnTo>
                  <a:lnTo>
                    <a:pt x="525" y="240"/>
                  </a:lnTo>
                  <a:lnTo>
                    <a:pt x="539" y="224"/>
                  </a:lnTo>
                  <a:lnTo>
                    <a:pt x="555" y="209"/>
                  </a:lnTo>
                  <a:lnTo>
                    <a:pt x="572" y="191"/>
                  </a:lnTo>
                  <a:lnTo>
                    <a:pt x="595" y="174"/>
                  </a:lnTo>
                  <a:lnTo>
                    <a:pt x="607" y="169"/>
                  </a:lnTo>
                  <a:lnTo>
                    <a:pt x="619" y="162"/>
                  </a:lnTo>
                  <a:lnTo>
                    <a:pt x="627" y="155"/>
                  </a:lnTo>
                  <a:lnTo>
                    <a:pt x="636" y="150"/>
                  </a:lnTo>
                  <a:lnTo>
                    <a:pt x="643" y="146"/>
                  </a:lnTo>
                  <a:lnTo>
                    <a:pt x="648" y="141"/>
                  </a:lnTo>
                  <a:lnTo>
                    <a:pt x="652" y="140"/>
                  </a:lnTo>
                  <a:lnTo>
                    <a:pt x="655" y="140"/>
                  </a:lnTo>
                  <a:lnTo>
                    <a:pt x="648" y="138"/>
                  </a:lnTo>
                  <a:lnTo>
                    <a:pt x="641" y="136"/>
                  </a:lnTo>
                  <a:lnTo>
                    <a:pt x="636" y="136"/>
                  </a:lnTo>
                  <a:lnTo>
                    <a:pt x="633" y="138"/>
                  </a:lnTo>
                  <a:lnTo>
                    <a:pt x="624" y="133"/>
                  </a:lnTo>
                  <a:lnTo>
                    <a:pt x="614" y="129"/>
                  </a:lnTo>
                  <a:lnTo>
                    <a:pt x="601" y="129"/>
                  </a:lnTo>
                  <a:lnTo>
                    <a:pt x="589" y="129"/>
                  </a:lnTo>
                  <a:lnTo>
                    <a:pt x="577" y="129"/>
                  </a:lnTo>
                  <a:lnTo>
                    <a:pt x="567" y="129"/>
                  </a:lnTo>
                  <a:lnTo>
                    <a:pt x="557" y="126"/>
                  </a:lnTo>
                  <a:lnTo>
                    <a:pt x="548" y="119"/>
                  </a:lnTo>
                  <a:lnTo>
                    <a:pt x="541" y="117"/>
                  </a:lnTo>
                  <a:lnTo>
                    <a:pt x="536" y="119"/>
                  </a:lnTo>
                  <a:lnTo>
                    <a:pt x="529" y="124"/>
                  </a:lnTo>
                  <a:lnTo>
                    <a:pt x="522" y="131"/>
                  </a:lnTo>
                  <a:lnTo>
                    <a:pt x="515" y="136"/>
                  </a:lnTo>
                  <a:lnTo>
                    <a:pt x="505" y="140"/>
                  </a:lnTo>
                  <a:lnTo>
                    <a:pt x="493" y="136"/>
                  </a:lnTo>
                  <a:lnTo>
                    <a:pt x="479" y="127"/>
                  </a:lnTo>
                  <a:lnTo>
                    <a:pt x="462" y="115"/>
                  </a:lnTo>
                  <a:lnTo>
                    <a:pt x="446" y="107"/>
                  </a:lnTo>
                  <a:lnTo>
                    <a:pt x="434" y="103"/>
                  </a:lnTo>
                  <a:lnTo>
                    <a:pt x="429" y="108"/>
                  </a:lnTo>
                  <a:lnTo>
                    <a:pt x="427" y="119"/>
                  </a:lnTo>
                  <a:lnTo>
                    <a:pt x="415" y="117"/>
                  </a:lnTo>
                  <a:lnTo>
                    <a:pt x="408" y="108"/>
                  </a:lnTo>
                  <a:lnTo>
                    <a:pt x="401" y="102"/>
                  </a:lnTo>
                  <a:lnTo>
                    <a:pt x="389" y="100"/>
                  </a:lnTo>
                  <a:lnTo>
                    <a:pt x="375" y="98"/>
                  </a:lnTo>
                  <a:lnTo>
                    <a:pt x="367" y="96"/>
                  </a:lnTo>
                  <a:lnTo>
                    <a:pt x="363" y="93"/>
                  </a:lnTo>
                  <a:lnTo>
                    <a:pt x="360" y="86"/>
                  </a:lnTo>
                  <a:lnTo>
                    <a:pt x="356" y="81"/>
                  </a:lnTo>
                  <a:lnTo>
                    <a:pt x="351" y="77"/>
                  </a:lnTo>
                  <a:lnTo>
                    <a:pt x="342" y="79"/>
                  </a:lnTo>
                  <a:lnTo>
                    <a:pt x="332" y="81"/>
                  </a:lnTo>
                  <a:lnTo>
                    <a:pt x="322" y="83"/>
                  </a:lnTo>
                  <a:lnTo>
                    <a:pt x="311" y="86"/>
                  </a:lnTo>
                  <a:lnTo>
                    <a:pt x="303" y="88"/>
                  </a:lnTo>
                  <a:lnTo>
                    <a:pt x="296" y="88"/>
                  </a:lnTo>
                  <a:lnTo>
                    <a:pt x="291" y="86"/>
                  </a:lnTo>
                  <a:lnTo>
                    <a:pt x="284" y="77"/>
                  </a:lnTo>
                  <a:lnTo>
                    <a:pt x="277" y="69"/>
                  </a:lnTo>
                  <a:lnTo>
                    <a:pt x="265" y="72"/>
                  </a:lnTo>
                  <a:lnTo>
                    <a:pt x="259" y="72"/>
                  </a:lnTo>
                  <a:lnTo>
                    <a:pt x="253" y="67"/>
                  </a:lnTo>
                  <a:lnTo>
                    <a:pt x="242" y="64"/>
                  </a:lnTo>
                  <a:lnTo>
                    <a:pt x="223" y="64"/>
                  </a:lnTo>
                  <a:lnTo>
                    <a:pt x="214" y="53"/>
                  </a:lnTo>
                  <a:lnTo>
                    <a:pt x="213" y="31"/>
                  </a:lnTo>
                  <a:lnTo>
                    <a:pt x="206" y="8"/>
                  </a:lnTo>
                  <a:lnTo>
                    <a:pt x="190" y="0"/>
                  </a:lnTo>
                  <a:lnTo>
                    <a:pt x="190" y="27"/>
                  </a:lnTo>
                  <a:lnTo>
                    <a:pt x="168" y="27"/>
                  </a:lnTo>
                  <a:lnTo>
                    <a:pt x="142" y="27"/>
                  </a:lnTo>
                  <a:lnTo>
                    <a:pt x="114" y="27"/>
                  </a:lnTo>
                  <a:lnTo>
                    <a:pt x="87" y="25"/>
                  </a:lnTo>
                  <a:lnTo>
                    <a:pt x="61" y="25"/>
                  </a:lnTo>
                  <a:lnTo>
                    <a:pt x="37" y="25"/>
                  </a:lnTo>
                  <a:lnTo>
                    <a:pt x="16" y="25"/>
                  </a:lnTo>
                  <a:lnTo>
                    <a:pt x="2" y="25"/>
                  </a:lnTo>
                  <a:lnTo>
                    <a:pt x="0" y="36"/>
                  </a:lnTo>
                  <a:lnTo>
                    <a:pt x="5" y="50"/>
                  </a:lnTo>
                  <a:lnTo>
                    <a:pt x="9" y="70"/>
                  </a:lnTo>
                  <a:lnTo>
                    <a:pt x="5" y="96"/>
                  </a:lnTo>
                  <a:lnTo>
                    <a:pt x="9" y="133"/>
                  </a:lnTo>
                  <a:lnTo>
                    <a:pt x="12" y="148"/>
                  </a:lnTo>
                  <a:lnTo>
                    <a:pt x="16" y="155"/>
                  </a:lnTo>
                  <a:lnTo>
                    <a:pt x="14" y="169"/>
                  </a:lnTo>
                  <a:lnTo>
                    <a:pt x="26" y="197"/>
                  </a:lnTo>
                  <a:lnTo>
                    <a:pt x="31" y="228"/>
                  </a:lnTo>
                  <a:lnTo>
                    <a:pt x="31" y="266"/>
                  </a:lnTo>
                  <a:lnTo>
                    <a:pt x="33" y="318"/>
                  </a:lnTo>
                  <a:lnTo>
                    <a:pt x="37" y="347"/>
                  </a:lnTo>
                  <a:lnTo>
                    <a:pt x="45" y="359"/>
                  </a:lnTo>
                  <a:lnTo>
                    <a:pt x="54" y="380"/>
                  </a:lnTo>
                  <a:lnTo>
                    <a:pt x="57" y="430"/>
                  </a:lnTo>
                  <a:lnTo>
                    <a:pt x="54" y="447"/>
                  </a:lnTo>
                  <a:lnTo>
                    <a:pt x="47" y="458"/>
                  </a:lnTo>
                  <a:lnTo>
                    <a:pt x="38" y="468"/>
                  </a:lnTo>
                  <a:lnTo>
                    <a:pt x="37" y="482"/>
                  </a:lnTo>
                  <a:lnTo>
                    <a:pt x="42" y="492"/>
                  </a:lnTo>
                  <a:lnTo>
                    <a:pt x="52" y="496"/>
                  </a:lnTo>
                  <a:lnTo>
                    <a:pt x="62" y="501"/>
                  </a:lnTo>
                  <a:lnTo>
                    <a:pt x="68" y="516"/>
                  </a:lnTo>
                  <a:lnTo>
                    <a:pt x="69" y="755"/>
                  </a:lnTo>
                </a:path>
              </a:pathLst>
            </a:custGeom>
            <a:solidFill>
              <a:srgbClr val="FFC993"/>
            </a:solidFill>
            <a:ln w="0">
              <a:solidFill>
                <a:srgbClr val="000000"/>
              </a:solidFill>
              <a:round/>
              <a:headEnd/>
              <a:tailEnd/>
            </a:ln>
          </p:spPr>
          <p:txBody>
            <a:bodyPr/>
            <a:lstStyle/>
            <a:p>
              <a:endParaRPr lang="en-US"/>
            </a:p>
          </p:txBody>
        </p:sp>
        <p:sp>
          <p:nvSpPr>
            <p:cNvPr id="19" name="Freeform 19"/>
            <p:cNvSpPr>
              <a:spLocks/>
            </p:cNvSpPr>
            <p:nvPr/>
          </p:nvSpPr>
          <p:spPr bwMode="auto">
            <a:xfrm>
              <a:off x="5103813" y="1460500"/>
              <a:ext cx="735012" cy="831850"/>
            </a:xfrm>
            <a:custGeom>
              <a:avLst/>
              <a:gdLst>
                <a:gd name="T0" fmla="*/ 2147483647 w 504"/>
                <a:gd name="T1" fmla="*/ 2147483647 h 587"/>
                <a:gd name="T2" fmla="*/ 2147483647 w 504"/>
                <a:gd name="T3" fmla="*/ 2147483647 h 587"/>
                <a:gd name="T4" fmla="*/ 2147483647 w 504"/>
                <a:gd name="T5" fmla="*/ 2147483647 h 587"/>
                <a:gd name="T6" fmla="*/ 2147483647 w 504"/>
                <a:gd name="T7" fmla="*/ 2147483647 h 587"/>
                <a:gd name="T8" fmla="*/ 2147483647 w 504"/>
                <a:gd name="T9" fmla="*/ 2147483647 h 587"/>
                <a:gd name="T10" fmla="*/ 2147483647 w 504"/>
                <a:gd name="T11" fmla="*/ 2147483647 h 587"/>
                <a:gd name="T12" fmla="*/ 2147483647 w 504"/>
                <a:gd name="T13" fmla="*/ 2147483647 h 587"/>
                <a:gd name="T14" fmla="*/ 2147483647 w 504"/>
                <a:gd name="T15" fmla="*/ 2147483647 h 587"/>
                <a:gd name="T16" fmla="*/ 2147483647 w 504"/>
                <a:gd name="T17" fmla="*/ 2147483647 h 587"/>
                <a:gd name="T18" fmla="*/ 2147483647 w 504"/>
                <a:gd name="T19" fmla="*/ 2147483647 h 587"/>
                <a:gd name="T20" fmla="*/ 2147483647 w 504"/>
                <a:gd name="T21" fmla="*/ 2147483647 h 587"/>
                <a:gd name="T22" fmla="*/ 2147483647 w 504"/>
                <a:gd name="T23" fmla="*/ 2147483647 h 587"/>
                <a:gd name="T24" fmla="*/ 2147483647 w 504"/>
                <a:gd name="T25" fmla="*/ 2147483647 h 587"/>
                <a:gd name="T26" fmla="*/ 2147483647 w 504"/>
                <a:gd name="T27" fmla="*/ 2147483647 h 587"/>
                <a:gd name="T28" fmla="*/ 2147483647 w 504"/>
                <a:gd name="T29" fmla="*/ 2147483647 h 587"/>
                <a:gd name="T30" fmla="*/ 2147483647 w 504"/>
                <a:gd name="T31" fmla="*/ 2147483647 h 587"/>
                <a:gd name="T32" fmla="*/ 2147483647 w 504"/>
                <a:gd name="T33" fmla="*/ 2147483647 h 587"/>
                <a:gd name="T34" fmla="*/ 2147483647 w 504"/>
                <a:gd name="T35" fmla="*/ 2147483647 h 587"/>
                <a:gd name="T36" fmla="*/ 2147483647 w 504"/>
                <a:gd name="T37" fmla="*/ 2147483647 h 587"/>
                <a:gd name="T38" fmla="*/ 2147483647 w 504"/>
                <a:gd name="T39" fmla="*/ 2147483647 h 587"/>
                <a:gd name="T40" fmla="*/ 2147483647 w 504"/>
                <a:gd name="T41" fmla="*/ 2147483647 h 587"/>
                <a:gd name="T42" fmla="*/ 2147483647 w 504"/>
                <a:gd name="T43" fmla="*/ 2147483647 h 587"/>
                <a:gd name="T44" fmla="*/ 2147483647 w 504"/>
                <a:gd name="T45" fmla="*/ 0 h 587"/>
                <a:gd name="T46" fmla="*/ 2147483647 w 504"/>
                <a:gd name="T47" fmla="*/ 2147483647 h 587"/>
                <a:gd name="T48" fmla="*/ 2147483647 w 504"/>
                <a:gd name="T49" fmla="*/ 2147483647 h 587"/>
                <a:gd name="T50" fmla="*/ 2147483647 w 504"/>
                <a:gd name="T51" fmla="*/ 2147483647 h 587"/>
                <a:gd name="T52" fmla="*/ 2147483647 w 504"/>
                <a:gd name="T53" fmla="*/ 2147483647 h 587"/>
                <a:gd name="T54" fmla="*/ 2147483647 w 504"/>
                <a:gd name="T55" fmla="*/ 2147483647 h 587"/>
                <a:gd name="T56" fmla="*/ 2147483647 w 504"/>
                <a:gd name="T57" fmla="*/ 2147483647 h 587"/>
                <a:gd name="T58" fmla="*/ 2147483647 w 504"/>
                <a:gd name="T59" fmla="*/ 2147483647 h 587"/>
                <a:gd name="T60" fmla="*/ 2147483647 w 504"/>
                <a:gd name="T61" fmla="*/ 2147483647 h 587"/>
                <a:gd name="T62" fmla="*/ 2147483647 w 504"/>
                <a:gd name="T63" fmla="*/ 2147483647 h 587"/>
                <a:gd name="T64" fmla="*/ 2147483647 w 504"/>
                <a:gd name="T65" fmla="*/ 2147483647 h 587"/>
                <a:gd name="T66" fmla="*/ 2147483647 w 504"/>
                <a:gd name="T67" fmla="*/ 2147483647 h 587"/>
                <a:gd name="T68" fmla="*/ 2147483647 w 504"/>
                <a:gd name="T69" fmla="*/ 2147483647 h 587"/>
                <a:gd name="T70" fmla="*/ 2147483647 w 504"/>
                <a:gd name="T71" fmla="*/ 2147483647 h 587"/>
                <a:gd name="T72" fmla="*/ 2147483647 w 504"/>
                <a:gd name="T73" fmla="*/ 2147483647 h 587"/>
                <a:gd name="T74" fmla="*/ 2147483647 w 504"/>
                <a:gd name="T75" fmla="*/ 2147483647 h 587"/>
                <a:gd name="T76" fmla="*/ 2147483647 w 504"/>
                <a:gd name="T77" fmla="*/ 2147483647 h 587"/>
                <a:gd name="T78" fmla="*/ 2147483647 w 504"/>
                <a:gd name="T79" fmla="*/ 2147483647 h 587"/>
                <a:gd name="T80" fmla="*/ 2147483647 w 504"/>
                <a:gd name="T81" fmla="*/ 2147483647 h 587"/>
                <a:gd name="T82" fmla="*/ 2147483647 w 504"/>
                <a:gd name="T83" fmla="*/ 2147483647 h 587"/>
                <a:gd name="T84" fmla="*/ 2147483647 w 504"/>
                <a:gd name="T85" fmla="*/ 2147483647 h 587"/>
                <a:gd name="T86" fmla="*/ 2147483647 w 504"/>
                <a:gd name="T87" fmla="*/ 2147483647 h 587"/>
                <a:gd name="T88" fmla="*/ 2147483647 w 504"/>
                <a:gd name="T89" fmla="*/ 2147483647 h 587"/>
                <a:gd name="T90" fmla="*/ 2147483647 w 504"/>
                <a:gd name="T91" fmla="*/ 2147483647 h 587"/>
                <a:gd name="T92" fmla="*/ 2147483647 w 504"/>
                <a:gd name="T93" fmla="*/ 2147483647 h 587"/>
                <a:gd name="T94" fmla="*/ 2147483647 w 504"/>
                <a:gd name="T95" fmla="*/ 2147483647 h 587"/>
                <a:gd name="T96" fmla="*/ 2147483647 w 504"/>
                <a:gd name="T97" fmla="*/ 2147483647 h 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4"/>
                <a:gd name="T148" fmla="*/ 0 h 587"/>
                <a:gd name="T149" fmla="*/ 504 w 504"/>
                <a:gd name="T150" fmla="*/ 587 h 5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4" h="587">
                  <a:moveTo>
                    <a:pt x="229" y="587"/>
                  </a:moveTo>
                  <a:lnTo>
                    <a:pt x="222" y="580"/>
                  </a:lnTo>
                  <a:lnTo>
                    <a:pt x="209" y="574"/>
                  </a:lnTo>
                  <a:lnTo>
                    <a:pt x="191" y="561"/>
                  </a:lnTo>
                  <a:lnTo>
                    <a:pt x="179" y="539"/>
                  </a:lnTo>
                  <a:lnTo>
                    <a:pt x="177" y="513"/>
                  </a:lnTo>
                  <a:lnTo>
                    <a:pt x="183" y="497"/>
                  </a:lnTo>
                  <a:lnTo>
                    <a:pt x="184" y="489"/>
                  </a:lnTo>
                  <a:lnTo>
                    <a:pt x="176" y="480"/>
                  </a:lnTo>
                  <a:lnTo>
                    <a:pt x="171" y="475"/>
                  </a:lnTo>
                  <a:lnTo>
                    <a:pt x="171" y="470"/>
                  </a:lnTo>
                  <a:lnTo>
                    <a:pt x="169" y="466"/>
                  </a:lnTo>
                  <a:lnTo>
                    <a:pt x="165" y="465"/>
                  </a:lnTo>
                  <a:lnTo>
                    <a:pt x="162" y="437"/>
                  </a:lnTo>
                  <a:lnTo>
                    <a:pt x="157" y="418"/>
                  </a:lnTo>
                  <a:lnTo>
                    <a:pt x="146" y="404"/>
                  </a:lnTo>
                  <a:lnTo>
                    <a:pt x="134" y="397"/>
                  </a:lnTo>
                  <a:lnTo>
                    <a:pt x="124" y="390"/>
                  </a:lnTo>
                  <a:lnTo>
                    <a:pt x="114" y="385"/>
                  </a:lnTo>
                  <a:lnTo>
                    <a:pt x="107" y="378"/>
                  </a:lnTo>
                  <a:lnTo>
                    <a:pt x="103" y="366"/>
                  </a:lnTo>
                  <a:lnTo>
                    <a:pt x="101" y="357"/>
                  </a:lnTo>
                  <a:lnTo>
                    <a:pt x="93" y="351"/>
                  </a:lnTo>
                  <a:lnTo>
                    <a:pt x="81" y="344"/>
                  </a:lnTo>
                  <a:lnTo>
                    <a:pt x="67" y="337"/>
                  </a:lnTo>
                  <a:lnTo>
                    <a:pt x="53" y="330"/>
                  </a:lnTo>
                  <a:lnTo>
                    <a:pt x="39" y="325"/>
                  </a:lnTo>
                  <a:lnTo>
                    <a:pt x="29" y="318"/>
                  </a:lnTo>
                  <a:lnTo>
                    <a:pt x="24" y="309"/>
                  </a:lnTo>
                  <a:lnTo>
                    <a:pt x="19" y="306"/>
                  </a:lnTo>
                  <a:lnTo>
                    <a:pt x="15" y="300"/>
                  </a:lnTo>
                  <a:lnTo>
                    <a:pt x="13" y="297"/>
                  </a:lnTo>
                  <a:lnTo>
                    <a:pt x="17" y="292"/>
                  </a:lnTo>
                  <a:lnTo>
                    <a:pt x="15" y="266"/>
                  </a:lnTo>
                  <a:lnTo>
                    <a:pt x="15" y="242"/>
                  </a:lnTo>
                  <a:lnTo>
                    <a:pt x="19" y="224"/>
                  </a:lnTo>
                  <a:lnTo>
                    <a:pt x="24" y="216"/>
                  </a:lnTo>
                  <a:lnTo>
                    <a:pt x="27" y="212"/>
                  </a:lnTo>
                  <a:lnTo>
                    <a:pt x="25" y="209"/>
                  </a:lnTo>
                  <a:lnTo>
                    <a:pt x="20" y="205"/>
                  </a:lnTo>
                  <a:lnTo>
                    <a:pt x="13" y="200"/>
                  </a:lnTo>
                  <a:lnTo>
                    <a:pt x="6" y="195"/>
                  </a:lnTo>
                  <a:lnTo>
                    <a:pt x="1" y="190"/>
                  </a:lnTo>
                  <a:lnTo>
                    <a:pt x="0" y="185"/>
                  </a:lnTo>
                  <a:lnTo>
                    <a:pt x="3" y="178"/>
                  </a:lnTo>
                  <a:lnTo>
                    <a:pt x="12" y="166"/>
                  </a:lnTo>
                  <a:lnTo>
                    <a:pt x="22" y="152"/>
                  </a:lnTo>
                  <a:lnTo>
                    <a:pt x="34" y="140"/>
                  </a:lnTo>
                  <a:lnTo>
                    <a:pt x="50" y="128"/>
                  </a:lnTo>
                  <a:lnTo>
                    <a:pt x="48" y="55"/>
                  </a:lnTo>
                  <a:lnTo>
                    <a:pt x="50" y="53"/>
                  </a:lnTo>
                  <a:lnTo>
                    <a:pt x="51" y="55"/>
                  </a:lnTo>
                  <a:lnTo>
                    <a:pt x="53" y="53"/>
                  </a:lnTo>
                  <a:lnTo>
                    <a:pt x="57" y="50"/>
                  </a:lnTo>
                  <a:lnTo>
                    <a:pt x="58" y="48"/>
                  </a:lnTo>
                  <a:lnTo>
                    <a:pt x="60" y="46"/>
                  </a:lnTo>
                  <a:lnTo>
                    <a:pt x="62" y="46"/>
                  </a:lnTo>
                  <a:lnTo>
                    <a:pt x="65" y="46"/>
                  </a:lnTo>
                  <a:lnTo>
                    <a:pt x="77" y="46"/>
                  </a:lnTo>
                  <a:lnTo>
                    <a:pt x="89" y="43"/>
                  </a:lnTo>
                  <a:lnTo>
                    <a:pt x="101" y="39"/>
                  </a:lnTo>
                  <a:lnTo>
                    <a:pt x="114" y="34"/>
                  </a:lnTo>
                  <a:lnTo>
                    <a:pt x="124" y="29"/>
                  </a:lnTo>
                  <a:lnTo>
                    <a:pt x="136" y="24"/>
                  </a:lnTo>
                  <a:lnTo>
                    <a:pt x="146" y="19"/>
                  </a:lnTo>
                  <a:lnTo>
                    <a:pt x="155" y="17"/>
                  </a:lnTo>
                  <a:lnTo>
                    <a:pt x="167" y="12"/>
                  </a:lnTo>
                  <a:lnTo>
                    <a:pt x="177" y="5"/>
                  </a:lnTo>
                  <a:lnTo>
                    <a:pt x="183" y="0"/>
                  </a:lnTo>
                  <a:lnTo>
                    <a:pt x="188" y="1"/>
                  </a:lnTo>
                  <a:lnTo>
                    <a:pt x="190" y="7"/>
                  </a:lnTo>
                  <a:lnTo>
                    <a:pt x="186" y="13"/>
                  </a:lnTo>
                  <a:lnTo>
                    <a:pt x="181" y="24"/>
                  </a:lnTo>
                  <a:lnTo>
                    <a:pt x="174" y="32"/>
                  </a:lnTo>
                  <a:lnTo>
                    <a:pt x="174" y="34"/>
                  </a:lnTo>
                  <a:lnTo>
                    <a:pt x="177" y="36"/>
                  </a:lnTo>
                  <a:lnTo>
                    <a:pt x="177" y="41"/>
                  </a:lnTo>
                  <a:lnTo>
                    <a:pt x="174" y="53"/>
                  </a:lnTo>
                  <a:lnTo>
                    <a:pt x="177" y="60"/>
                  </a:lnTo>
                  <a:lnTo>
                    <a:pt x="183" y="53"/>
                  </a:lnTo>
                  <a:lnTo>
                    <a:pt x="188" y="46"/>
                  </a:lnTo>
                  <a:lnTo>
                    <a:pt x="196" y="46"/>
                  </a:lnTo>
                  <a:lnTo>
                    <a:pt x="205" y="55"/>
                  </a:lnTo>
                  <a:lnTo>
                    <a:pt x="212" y="55"/>
                  </a:lnTo>
                  <a:lnTo>
                    <a:pt x="217" y="51"/>
                  </a:lnTo>
                  <a:lnTo>
                    <a:pt x="222" y="50"/>
                  </a:lnTo>
                  <a:lnTo>
                    <a:pt x="229" y="55"/>
                  </a:lnTo>
                  <a:lnTo>
                    <a:pt x="234" y="60"/>
                  </a:lnTo>
                  <a:lnTo>
                    <a:pt x="240" y="67"/>
                  </a:lnTo>
                  <a:lnTo>
                    <a:pt x="241" y="74"/>
                  </a:lnTo>
                  <a:lnTo>
                    <a:pt x="240" y="81"/>
                  </a:lnTo>
                  <a:lnTo>
                    <a:pt x="241" y="86"/>
                  </a:lnTo>
                  <a:lnTo>
                    <a:pt x="248" y="88"/>
                  </a:lnTo>
                  <a:lnTo>
                    <a:pt x="262" y="88"/>
                  </a:lnTo>
                  <a:lnTo>
                    <a:pt x="276" y="89"/>
                  </a:lnTo>
                  <a:lnTo>
                    <a:pt x="293" y="93"/>
                  </a:lnTo>
                  <a:lnTo>
                    <a:pt x="311" y="98"/>
                  </a:lnTo>
                  <a:lnTo>
                    <a:pt x="330" y="105"/>
                  </a:lnTo>
                  <a:lnTo>
                    <a:pt x="349" y="112"/>
                  </a:lnTo>
                  <a:lnTo>
                    <a:pt x="368" y="117"/>
                  </a:lnTo>
                  <a:lnTo>
                    <a:pt x="385" y="121"/>
                  </a:lnTo>
                  <a:lnTo>
                    <a:pt x="399" y="121"/>
                  </a:lnTo>
                  <a:lnTo>
                    <a:pt x="416" y="117"/>
                  </a:lnTo>
                  <a:lnTo>
                    <a:pt x="425" y="117"/>
                  </a:lnTo>
                  <a:lnTo>
                    <a:pt x="430" y="121"/>
                  </a:lnTo>
                  <a:lnTo>
                    <a:pt x="430" y="124"/>
                  </a:lnTo>
                  <a:lnTo>
                    <a:pt x="430" y="129"/>
                  </a:lnTo>
                  <a:lnTo>
                    <a:pt x="428" y="136"/>
                  </a:lnTo>
                  <a:lnTo>
                    <a:pt x="428" y="140"/>
                  </a:lnTo>
                  <a:lnTo>
                    <a:pt x="430" y="143"/>
                  </a:lnTo>
                  <a:lnTo>
                    <a:pt x="440" y="143"/>
                  </a:lnTo>
                  <a:lnTo>
                    <a:pt x="447" y="145"/>
                  </a:lnTo>
                  <a:lnTo>
                    <a:pt x="452" y="155"/>
                  </a:lnTo>
                  <a:lnTo>
                    <a:pt x="454" y="176"/>
                  </a:lnTo>
                  <a:lnTo>
                    <a:pt x="452" y="183"/>
                  </a:lnTo>
                  <a:lnTo>
                    <a:pt x="449" y="186"/>
                  </a:lnTo>
                  <a:lnTo>
                    <a:pt x="445" y="191"/>
                  </a:lnTo>
                  <a:lnTo>
                    <a:pt x="445" y="198"/>
                  </a:lnTo>
                  <a:lnTo>
                    <a:pt x="454" y="197"/>
                  </a:lnTo>
                  <a:lnTo>
                    <a:pt x="459" y="197"/>
                  </a:lnTo>
                  <a:lnTo>
                    <a:pt x="463" y="202"/>
                  </a:lnTo>
                  <a:lnTo>
                    <a:pt x="464" y="216"/>
                  </a:lnTo>
                  <a:lnTo>
                    <a:pt x="468" y="228"/>
                  </a:lnTo>
                  <a:lnTo>
                    <a:pt x="473" y="228"/>
                  </a:lnTo>
                  <a:lnTo>
                    <a:pt x="476" y="228"/>
                  </a:lnTo>
                  <a:lnTo>
                    <a:pt x="475" y="240"/>
                  </a:lnTo>
                  <a:lnTo>
                    <a:pt x="464" y="252"/>
                  </a:lnTo>
                  <a:lnTo>
                    <a:pt x="454" y="266"/>
                  </a:lnTo>
                  <a:lnTo>
                    <a:pt x="447" y="283"/>
                  </a:lnTo>
                  <a:lnTo>
                    <a:pt x="444" y="299"/>
                  </a:lnTo>
                  <a:lnTo>
                    <a:pt x="445" y="309"/>
                  </a:lnTo>
                  <a:lnTo>
                    <a:pt x="450" y="312"/>
                  </a:lnTo>
                  <a:lnTo>
                    <a:pt x="456" y="311"/>
                  </a:lnTo>
                  <a:lnTo>
                    <a:pt x="461" y="302"/>
                  </a:lnTo>
                  <a:lnTo>
                    <a:pt x="469" y="287"/>
                  </a:lnTo>
                  <a:lnTo>
                    <a:pt x="485" y="268"/>
                  </a:lnTo>
                  <a:lnTo>
                    <a:pt x="499" y="259"/>
                  </a:lnTo>
                  <a:lnTo>
                    <a:pt x="504" y="274"/>
                  </a:lnTo>
                  <a:lnTo>
                    <a:pt x="495" y="314"/>
                  </a:lnTo>
                  <a:lnTo>
                    <a:pt x="482" y="370"/>
                  </a:lnTo>
                  <a:lnTo>
                    <a:pt x="475" y="442"/>
                  </a:lnTo>
                  <a:lnTo>
                    <a:pt x="485" y="537"/>
                  </a:lnTo>
                  <a:lnTo>
                    <a:pt x="488" y="548"/>
                  </a:lnTo>
                  <a:lnTo>
                    <a:pt x="490" y="555"/>
                  </a:lnTo>
                  <a:lnTo>
                    <a:pt x="490" y="563"/>
                  </a:lnTo>
                  <a:lnTo>
                    <a:pt x="490" y="574"/>
                  </a:lnTo>
                  <a:lnTo>
                    <a:pt x="229" y="58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1"/>
            <p:cNvSpPr>
              <a:spLocks/>
            </p:cNvSpPr>
            <p:nvPr/>
          </p:nvSpPr>
          <p:spPr bwMode="auto">
            <a:xfrm>
              <a:off x="5341938" y="2274888"/>
              <a:ext cx="579437" cy="1039812"/>
            </a:xfrm>
            <a:custGeom>
              <a:avLst/>
              <a:gdLst>
                <a:gd name="T0" fmla="*/ 2147483647 w 397"/>
                <a:gd name="T1" fmla="*/ 2147483647 h 734"/>
                <a:gd name="T2" fmla="*/ 2147483647 w 397"/>
                <a:gd name="T3" fmla="*/ 2147483647 h 734"/>
                <a:gd name="T4" fmla="*/ 2147483647 w 397"/>
                <a:gd name="T5" fmla="*/ 2147483647 h 734"/>
                <a:gd name="T6" fmla="*/ 2147483647 w 397"/>
                <a:gd name="T7" fmla="*/ 2147483647 h 734"/>
                <a:gd name="T8" fmla="*/ 2147483647 w 397"/>
                <a:gd name="T9" fmla="*/ 2147483647 h 734"/>
                <a:gd name="T10" fmla="*/ 2147483647 w 397"/>
                <a:gd name="T11" fmla="*/ 2147483647 h 734"/>
                <a:gd name="T12" fmla="*/ 2147483647 w 397"/>
                <a:gd name="T13" fmla="*/ 2147483647 h 734"/>
                <a:gd name="T14" fmla="*/ 2147483647 w 397"/>
                <a:gd name="T15" fmla="*/ 2147483647 h 734"/>
                <a:gd name="T16" fmla="*/ 2147483647 w 397"/>
                <a:gd name="T17" fmla="*/ 2147483647 h 734"/>
                <a:gd name="T18" fmla="*/ 2147483647 w 397"/>
                <a:gd name="T19" fmla="*/ 2147483647 h 734"/>
                <a:gd name="T20" fmla="*/ 2147483647 w 397"/>
                <a:gd name="T21" fmla="*/ 2147483647 h 734"/>
                <a:gd name="T22" fmla="*/ 2147483647 w 397"/>
                <a:gd name="T23" fmla="*/ 2147483647 h 734"/>
                <a:gd name="T24" fmla="*/ 2147483647 w 397"/>
                <a:gd name="T25" fmla="*/ 2147483647 h 734"/>
                <a:gd name="T26" fmla="*/ 2147483647 w 397"/>
                <a:gd name="T27" fmla="*/ 2147483647 h 734"/>
                <a:gd name="T28" fmla="*/ 0 w 397"/>
                <a:gd name="T29" fmla="*/ 2147483647 h 734"/>
                <a:gd name="T30" fmla="*/ 2147483647 w 397"/>
                <a:gd name="T31" fmla="*/ 2147483647 h 734"/>
                <a:gd name="T32" fmla="*/ 2147483647 w 397"/>
                <a:gd name="T33" fmla="*/ 2147483647 h 734"/>
                <a:gd name="T34" fmla="*/ 2147483647 w 397"/>
                <a:gd name="T35" fmla="*/ 2147483647 h 734"/>
                <a:gd name="T36" fmla="*/ 2147483647 w 397"/>
                <a:gd name="T37" fmla="*/ 2147483647 h 734"/>
                <a:gd name="T38" fmla="*/ 2147483647 w 397"/>
                <a:gd name="T39" fmla="*/ 2147483647 h 734"/>
                <a:gd name="T40" fmla="*/ 2147483647 w 397"/>
                <a:gd name="T41" fmla="*/ 2147483647 h 734"/>
                <a:gd name="T42" fmla="*/ 2147483647 w 397"/>
                <a:gd name="T43" fmla="*/ 2147483647 h 734"/>
                <a:gd name="T44" fmla="*/ 2147483647 w 397"/>
                <a:gd name="T45" fmla="*/ 2147483647 h 734"/>
                <a:gd name="T46" fmla="*/ 2147483647 w 397"/>
                <a:gd name="T47" fmla="*/ 2147483647 h 734"/>
                <a:gd name="T48" fmla="*/ 2147483647 w 397"/>
                <a:gd name="T49" fmla="*/ 2147483647 h 734"/>
                <a:gd name="T50" fmla="*/ 2147483647 w 397"/>
                <a:gd name="T51" fmla="*/ 0 h 734"/>
                <a:gd name="T52" fmla="*/ 2147483647 w 397"/>
                <a:gd name="T53" fmla="*/ 2147483647 h 734"/>
                <a:gd name="T54" fmla="*/ 2147483647 w 397"/>
                <a:gd name="T55" fmla="*/ 2147483647 h 734"/>
                <a:gd name="T56" fmla="*/ 2147483647 w 397"/>
                <a:gd name="T57" fmla="*/ 2147483647 h 734"/>
                <a:gd name="T58" fmla="*/ 2147483647 w 397"/>
                <a:gd name="T59" fmla="*/ 2147483647 h 734"/>
                <a:gd name="T60" fmla="*/ 2147483647 w 397"/>
                <a:gd name="T61" fmla="*/ 2147483647 h 734"/>
                <a:gd name="T62" fmla="*/ 2147483647 w 397"/>
                <a:gd name="T63" fmla="*/ 2147483647 h 734"/>
                <a:gd name="T64" fmla="*/ 2147483647 w 397"/>
                <a:gd name="T65" fmla="*/ 2147483647 h 734"/>
                <a:gd name="T66" fmla="*/ 2147483647 w 397"/>
                <a:gd name="T67" fmla="*/ 2147483647 h 734"/>
                <a:gd name="T68" fmla="*/ 2147483647 w 397"/>
                <a:gd name="T69" fmla="*/ 2147483647 h 734"/>
                <a:gd name="T70" fmla="*/ 2147483647 w 397"/>
                <a:gd name="T71" fmla="*/ 2147483647 h 734"/>
                <a:gd name="T72" fmla="*/ 2147483647 w 397"/>
                <a:gd name="T73" fmla="*/ 2147483647 h 734"/>
                <a:gd name="T74" fmla="*/ 2147483647 w 397"/>
                <a:gd name="T75" fmla="*/ 2147483647 h 734"/>
                <a:gd name="T76" fmla="*/ 2147483647 w 397"/>
                <a:gd name="T77" fmla="*/ 2147483647 h 734"/>
                <a:gd name="T78" fmla="*/ 2147483647 w 397"/>
                <a:gd name="T79" fmla="*/ 2147483647 h 734"/>
                <a:gd name="T80" fmla="*/ 2147483647 w 397"/>
                <a:gd name="T81" fmla="*/ 2147483647 h 734"/>
                <a:gd name="T82" fmla="*/ 2147483647 w 397"/>
                <a:gd name="T83" fmla="*/ 2147483647 h 734"/>
                <a:gd name="T84" fmla="*/ 2147483647 w 397"/>
                <a:gd name="T85" fmla="*/ 2147483647 h 734"/>
                <a:gd name="T86" fmla="*/ 2147483647 w 397"/>
                <a:gd name="T87" fmla="*/ 2147483647 h 734"/>
                <a:gd name="T88" fmla="*/ 2147483647 w 397"/>
                <a:gd name="T89" fmla="*/ 2147483647 h 734"/>
                <a:gd name="T90" fmla="*/ 2147483647 w 397"/>
                <a:gd name="T91" fmla="*/ 2147483647 h 7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7"/>
                <a:gd name="T139" fmla="*/ 0 h 734"/>
                <a:gd name="T140" fmla="*/ 397 w 397"/>
                <a:gd name="T141" fmla="*/ 734 h 7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7" h="734">
                  <a:moveTo>
                    <a:pt x="252" y="734"/>
                  </a:moveTo>
                  <a:lnTo>
                    <a:pt x="247" y="724"/>
                  </a:lnTo>
                  <a:lnTo>
                    <a:pt x="245" y="719"/>
                  </a:lnTo>
                  <a:lnTo>
                    <a:pt x="245" y="720"/>
                  </a:lnTo>
                  <a:lnTo>
                    <a:pt x="245" y="724"/>
                  </a:lnTo>
                  <a:lnTo>
                    <a:pt x="238" y="731"/>
                  </a:lnTo>
                  <a:lnTo>
                    <a:pt x="228" y="722"/>
                  </a:lnTo>
                  <a:lnTo>
                    <a:pt x="217" y="708"/>
                  </a:lnTo>
                  <a:lnTo>
                    <a:pt x="210" y="696"/>
                  </a:lnTo>
                  <a:lnTo>
                    <a:pt x="210" y="691"/>
                  </a:lnTo>
                  <a:lnTo>
                    <a:pt x="214" y="689"/>
                  </a:lnTo>
                  <a:lnTo>
                    <a:pt x="217" y="686"/>
                  </a:lnTo>
                  <a:lnTo>
                    <a:pt x="216" y="669"/>
                  </a:lnTo>
                  <a:lnTo>
                    <a:pt x="216" y="653"/>
                  </a:lnTo>
                  <a:lnTo>
                    <a:pt x="209" y="643"/>
                  </a:lnTo>
                  <a:lnTo>
                    <a:pt x="198" y="634"/>
                  </a:lnTo>
                  <a:lnTo>
                    <a:pt x="190" y="622"/>
                  </a:lnTo>
                  <a:lnTo>
                    <a:pt x="186" y="617"/>
                  </a:lnTo>
                  <a:lnTo>
                    <a:pt x="178" y="613"/>
                  </a:lnTo>
                  <a:lnTo>
                    <a:pt x="169" y="608"/>
                  </a:lnTo>
                  <a:lnTo>
                    <a:pt x="157" y="605"/>
                  </a:lnTo>
                  <a:lnTo>
                    <a:pt x="147" y="598"/>
                  </a:lnTo>
                  <a:lnTo>
                    <a:pt x="136" y="591"/>
                  </a:lnTo>
                  <a:lnTo>
                    <a:pt x="127" y="580"/>
                  </a:lnTo>
                  <a:lnTo>
                    <a:pt x="122" y="567"/>
                  </a:lnTo>
                  <a:lnTo>
                    <a:pt x="126" y="551"/>
                  </a:lnTo>
                  <a:lnTo>
                    <a:pt x="134" y="539"/>
                  </a:lnTo>
                  <a:lnTo>
                    <a:pt x="141" y="525"/>
                  </a:lnTo>
                  <a:lnTo>
                    <a:pt x="140" y="501"/>
                  </a:lnTo>
                  <a:lnTo>
                    <a:pt x="133" y="487"/>
                  </a:lnTo>
                  <a:lnTo>
                    <a:pt x="124" y="480"/>
                  </a:lnTo>
                  <a:lnTo>
                    <a:pt x="114" y="482"/>
                  </a:lnTo>
                  <a:lnTo>
                    <a:pt x="100" y="487"/>
                  </a:lnTo>
                  <a:lnTo>
                    <a:pt x="89" y="490"/>
                  </a:lnTo>
                  <a:lnTo>
                    <a:pt x="84" y="487"/>
                  </a:lnTo>
                  <a:lnTo>
                    <a:pt x="81" y="477"/>
                  </a:lnTo>
                  <a:lnTo>
                    <a:pt x="83" y="461"/>
                  </a:lnTo>
                  <a:lnTo>
                    <a:pt x="77" y="447"/>
                  </a:lnTo>
                  <a:lnTo>
                    <a:pt x="67" y="433"/>
                  </a:lnTo>
                  <a:lnTo>
                    <a:pt x="53" y="421"/>
                  </a:lnTo>
                  <a:lnTo>
                    <a:pt x="36" y="406"/>
                  </a:lnTo>
                  <a:lnTo>
                    <a:pt x="20" y="388"/>
                  </a:lnTo>
                  <a:lnTo>
                    <a:pt x="8" y="366"/>
                  </a:lnTo>
                  <a:lnTo>
                    <a:pt x="0" y="337"/>
                  </a:lnTo>
                  <a:lnTo>
                    <a:pt x="0" y="300"/>
                  </a:lnTo>
                  <a:lnTo>
                    <a:pt x="1" y="304"/>
                  </a:lnTo>
                  <a:lnTo>
                    <a:pt x="5" y="306"/>
                  </a:lnTo>
                  <a:lnTo>
                    <a:pt x="7" y="304"/>
                  </a:lnTo>
                  <a:lnTo>
                    <a:pt x="8" y="297"/>
                  </a:lnTo>
                  <a:lnTo>
                    <a:pt x="8" y="290"/>
                  </a:lnTo>
                  <a:lnTo>
                    <a:pt x="5" y="280"/>
                  </a:lnTo>
                  <a:lnTo>
                    <a:pt x="8" y="271"/>
                  </a:lnTo>
                  <a:lnTo>
                    <a:pt x="26" y="264"/>
                  </a:lnTo>
                  <a:lnTo>
                    <a:pt x="34" y="252"/>
                  </a:lnTo>
                  <a:lnTo>
                    <a:pt x="36" y="243"/>
                  </a:lnTo>
                  <a:lnTo>
                    <a:pt x="34" y="236"/>
                  </a:lnTo>
                  <a:lnTo>
                    <a:pt x="38" y="231"/>
                  </a:lnTo>
                  <a:lnTo>
                    <a:pt x="45" y="224"/>
                  </a:lnTo>
                  <a:lnTo>
                    <a:pt x="45" y="214"/>
                  </a:lnTo>
                  <a:lnTo>
                    <a:pt x="39" y="204"/>
                  </a:lnTo>
                  <a:lnTo>
                    <a:pt x="36" y="191"/>
                  </a:lnTo>
                  <a:lnTo>
                    <a:pt x="32" y="179"/>
                  </a:lnTo>
                  <a:lnTo>
                    <a:pt x="38" y="167"/>
                  </a:lnTo>
                  <a:lnTo>
                    <a:pt x="53" y="157"/>
                  </a:lnTo>
                  <a:lnTo>
                    <a:pt x="81" y="146"/>
                  </a:lnTo>
                  <a:lnTo>
                    <a:pt x="95" y="143"/>
                  </a:lnTo>
                  <a:lnTo>
                    <a:pt x="102" y="133"/>
                  </a:lnTo>
                  <a:lnTo>
                    <a:pt x="105" y="119"/>
                  </a:lnTo>
                  <a:lnTo>
                    <a:pt x="115" y="98"/>
                  </a:lnTo>
                  <a:lnTo>
                    <a:pt x="119" y="74"/>
                  </a:lnTo>
                  <a:lnTo>
                    <a:pt x="110" y="60"/>
                  </a:lnTo>
                  <a:lnTo>
                    <a:pt x="95" y="51"/>
                  </a:lnTo>
                  <a:lnTo>
                    <a:pt x="84" y="39"/>
                  </a:lnTo>
                  <a:lnTo>
                    <a:pt x="81" y="36"/>
                  </a:lnTo>
                  <a:lnTo>
                    <a:pt x="76" y="31"/>
                  </a:lnTo>
                  <a:lnTo>
                    <a:pt x="69" y="24"/>
                  </a:lnTo>
                  <a:lnTo>
                    <a:pt x="65" y="13"/>
                  </a:lnTo>
                  <a:lnTo>
                    <a:pt x="326" y="0"/>
                  </a:lnTo>
                  <a:lnTo>
                    <a:pt x="328" y="29"/>
                  </a:lnTo>
                  <a:lnTo>
                    <a:pt x="335" y="44"/>
                  </a:lnTo>
                  <a:lnTo>
                    <a:pt x="343" y="58"/>
                  </a:lnTo>
                  <a:lnTo>
                    <a:pt x="349" y="76"/>
                  </a:lnTo>
                  <a:lnTo>
                    <a:pt x="350" y="83"/>
                  </a:lnTo>
                  <a:lnTo>
                    <a:pt x="352" y="89"/>
                  </a:lnTo>
                  <a:lnTo>
                    <a:pt x="356" y="96"/>
                  </a:lnTo>
                  <a:lnTo>
                    <a:pt x="359" y="100"/>
                  </a:lnTo>
                  <a:lnTo>
                    <a:pt x="383" y="387"/>
                  </a:lnTo>
                  <a:lnTo>
                    <a:pt x="385" y="399"/>
                  </a:lnTo>
                  <a:lnTo>
                    <a:pt x="387" y="409"/>
                  </a:lnTo>
                  <a:lnTo>
                    <a:pt x="383" y="418"/>
                  </a:lnTo>
                  <a:lnTo>
                    <a:pt x="378" y="427"/>
                  </a:lnTo>
                  <a:lnTo>
                    <a:pt x="376" y="435"/>
                  </a:lnTo>
                  <a:lnTo>
                    <a:pt x="383" y="446"/>
                  </a:lnTo>
                  <a:lnTo>
                    <a:pt x="392" y="456"/>
                  </a:lnTo>
                  <a:lnTo>
                    <a:pt x="397" y="470"/>
                  </a:lnTo>
                  <a:lnTo>
                    <a:pt x="395" y="489"/>
                  </a:lnTo>
                  <a:lnTo>
                    <a:pt x="388" y="503"/>
                  </a:lnTo>
                  <a:lnTo>
                    <a:pt x="383" y="513"/>
                  </a:lnTo>
                  <a:lnTo>
                    <a:pt x="380" y="520"/>
                  </a:lnTo>
                  <a:lnTo>
                    <a:pt x="376" y="530"/>
                  </a:lnTo>
                  <a:lnTo>
                    <a:pt x="368" y="539"/>
                  </a:lnTo>
                  <a:lnTo>
                    <a:pt x="361" y="546"/>
                  </a:lnTo>
                  <a:lnTo>
                    <a:pt x="357" y="556"/>
                  </a:lnTo>
                  <a:lnTo>
                    <a:pt x="361" y="561"/>
                  </a:lnTo>
                  <a:lnTo>
                    <a:pt x="361" y="568"/>
                  </a:lnTo>
                  <a:lnTo>
                    <a:pt x="357" y="573"/>
                  </a:lnTo>
                  <a:lnTo>
                    <a:pt x="349" y="577"/>
                  </a:lnTo>
                  <a:lnTo>
                    <a:pt x="347" y="587"/>
                  </a:lnTo>
                  <a:lnTo>
                    <a:pt x="347" y="598"/>
                  </a:lnTo>
                  <a:lnTo>
                    <a:pt x="349" y="606"/>
                  </a:lnTo>
                  <a:lnTo>
                    <a:pt x="349" y="613"/>
                  </a:lnTo>
                  <a:lnTo>
                    <a:pt x="347" y="618"/>
                  </a:lnTo>
                  <a:lnTo>
                    <a:pt x="342" y="625"/>
                  </a:lnTo>
                  <a:lnTo>
                    <a:pt x="340" y="632"/>
                  </a:lnTo>
                  <a:lnTo>
                    <a:pt x="340" y="637"/>
                  </a:lnTo>
                  <a:lnTo>
                    <a:pt x="345" y="641"/>
                  </a:lnTo>
                  <a:lnTo>
                    <a:pt x="349" y="644"/>
                  </a:lnTo>
                  <a:lnTo>
                    <a:pt x="349" y="650"/>
                  </a:lnTo>
                  <a:lnTo>
                    <a:pt x="342" y="655"/>
                  </a:lnTo>
                  <a:lnTo>
                    <a:pt x="328" y="660"/>
                  </a:lnTo>
                  <a:lnTo>
                    <a:pt x="318" y="667"/>
                  </a:lnTo>
                  <a:lnTo>
                    <a:pt x="311" y="674"/>
                  </a:lnTo>
                  <a:lnTo>
                    <a:pt x="312" y="679"/>
                  </a:lnTo>
                  <a:lnTo>
                    <a:pt x="318" y="686"/>
                  </a:lnTo>
                  <a:lnTo>
                    <a:pt x="321" y="691"/>
                  </a:lnTo>
                  <a:lnTo>
                    <a:pt x="321" y="700"/>
                  </a:lnTo>
                  <a:lnTo>
                    <a:pt x="318" y="712"/>
                  </a:lnTo>
                  <a:lnTo>
                    <a:pt x="314" y="715"/>
                  </a:lnTo>
                  <a:lnTo>
                    <a:pt x="309" y="713"/>
                  </a:lnTo>
                  <a:lnTo>
                    <a:pt x="302" y="710"/>
                  </a:lnTo>
                  <a:lnTo>
                    <a:pt x="295" y="705"/>
                  </a:lnTo>
                  <a:lnTo>
                    <a:pt x="286" y="700"/>
                  </a:lnTo>
                  <a:lnTo>
                    <a:pt x="278" y="698"/>
                  </a:lnTo>
                  <a:lnTo>
                    <a:pt x="267" y="700"/>
                  </a:lnTo>
                  <a:lnTo>
                    <a:pt x="257" y="708"/>
                  </a:lnTo>
                  <a:lnTo>
                    <a:pt x="255" y="719"/>
                  </a:lnTo>
                  <a:lnTo>
                    <a:pt x="257" y="726"/>
                  </a:lnTo>
                  <a:lnTo>
                    <a:pt x="259" y="731"/>
                  </a:lnTo>
                  <a:lnTo>
                    <a:pt x="252" y="73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3"/>
            <p:cNvSpPr>
              <a:spLocks/>
            </p:cNvSpPr>
            <p:nvPr/>
          </p:nvSpPr>
          <p:spPr bwMode="auto">
            <a:xfrm>
              <a:off x="5848350" y="2366963"/>
              <a:ext cx="458788" cy="776287"/>
            </a:xfrm>
            <a:custGeom>
              <a:avLst/>
              <a:gdLst>
                <a:gd name="T0" fmla="*/ 2147483647 w 314"/>
                <a:gd name="T1" fmla="*/ 2147483647 h 548"/>
                <a:gd name="T2" fmla="*/ 0 w 314"/>
                <a:gd name="T3" fmla="*/ 2147483647 h 548"/>
                <a:gd name="T4" fmla="*/ 2147483647 w 314"/>
                <a:gd name="T5" fmla="*/ 2147483647 h 548"/>
                <a:gd name="T6" fmla="*/ 2147483647 w 314"/>
                <a:gd name="T7" fmla="*/ 2147483647 h 548"/>
                <a:gd name="T8" fmla="*/ 2147483647 w 314"/>
                <a:gd name="T9" fmla="*/ 2147483647 h 548"/>
                <a:gd name="T10" fmla="*/ 2147483647 w 314"/>
                <a:gd name="T11" fmla="*/ 2147483647 h 548"/>
                <a:gd name="T12" fmla="*/ 2147483647 w 314"/>
                <a:gd name="T13" fmla="*/ 2147483647 h 548"/>
                <a:gd name="T14" fmla="*/ 2147483647 w 314"/>
                <a:gd name="T15" fmla="*/ 2147483647 h 548"/>
                <a:gd name="T16" fmla="*/ 2147483647 w 314"/>
                <a:gd name="T17" fmla="*/ 2147483647 h 548"/>
                <a:gd name="T18" fmla="*/ 2147483647 w 314"/>
                <a:gd name="T19" fmla="*/ 2147483647 h 548"/>
                <a:gd name="T20" fmla="*/ 2147483647 w 314"/>
                <a:gd name="T21" fmla="*/ 2147483647 h 548"/>
                <a:gd name="T22" fmla="*/ 2147483647 w 314"/>
                <a:gd name="T23" fmla="*/ 2147483647 h 548"/>
                <a:gd name="T24" fmla="*/ 2147483647 w 314"/>
                <a:gd name="T25" fmla="*/ 2147483647 h 548"/>
                <a:gd name="T26" fmla="*/ 2147483647 w 314"/>
                <a:gd name="T27" fmla="*/ 2147483647 h 548"/>
                <a:gd name="T28" fmla="*/ 2147483647 w 314"/>
                <a:gd name="T29" fmla="*/ 2147483647 h 548"/>
                <a:gd name="T30" fmla="*/ 2147483647 w 314"/>
                <a:gd name="T31" fmla="*/ 2147483647 h 548"/>
                <a:gd name="T32" fmla="*/ 2147483647 w 314"/>
                <a:gd name="T33" fmla="*/ 2147483647 h 548"/>
                <a:gd name="T34" fmla="*/ 2147483647 w 314"/>
                <a:gd name="T35" fmla="*/ 2147483647 h 548"/>
                <a:gd name="T36" fmla="*/ 2147483647 w 314"/>
                <a:gd name="T37" fmla="*/ 2147483647 h 548"/>
                <a:gd name="T38" fmla="*/ 2147483647 w 314"/>
                <a:gd name="T39" fmla="*/ 2147483647 h 548"/>
                <a:gd name="T40" fmla="*/ 2147483647 w 314"/>
                <a:gd name="T41" fmla="*/ 2147483647 h 548"/>
                <a:gd name="T42" fmla="*/ 2147483647 w 314"/>
                <a:gd name="T43" fmla="*/ 2147483647 h 548"/>
                <a:gd name="T44" fmla="*/ 2147483647 w 314"/>
                <a:gd name="T45" fmla="*/ 2147483647 h 548"/>
                <a:gd name="T46" fmla="*/ 2147483647 w 314"/>
                <a:gd name="T47" fmla="*/ 2147483647 h 548"/>
                <a:gd name="T48" fmla="*/ 2147483647 w 314"/>
                <a:gd name="T49" fmla="*/ 2147483647 h 548"/>
                <a:gd name="T50" fmla="*/ 2147483647 w 314"/>
                <a:gd name="T51" fmla="*/ 2147483647 h 548"/>
                <a:gd name="T52" fmla="*/ 2147483647 w 314"/>
                <a:gd name="T53" fmla="*/ 2147483647 h 548"/>
                <a:gd name="T54" fmla="*/ 2147483647 w 314"/>
                <a:gd name="T55" fmla="*/ 2147483647 h 548"/>
                <a:gd name="T56" fmla="*/ 2147483647 w 314"/>
                <a:gd name="T57" fmla="*/ 2147483647 h 548"/>
                <a:gd name="T58" fmla="*/ 2147483647 w 314"/>
                <a:gd name="T59" fmla="*/ 2147483647 h 548"/>
                <a:gd name="T60" fmla="*/ 2147483647 w 314"/>
                <a:gd name="T61" fmla="*/ 2147483647 h 548"/>
                <a:gd name="T62" fmla="*/ 2147483647 w 314"/>
                <a:gd name="T63" fmla="*/ 2147483647 h 548"/>
                <a:gd name="T64" fmla="*/ 2147483647 w 314"/>
                <a:gd name="T65" fmla="*/ 2147483647 h 548"/>
                <a:gd name="T66" fmla="*/ 2147483647 w 314"/>
                <a:gd name="T67" fmla="*/ 2147483647 h 548"/>
                <a:gd name="T68" fmla="*/ 2147483647 w 314"/>
                <a:gd name="T69" fmla="*/ 2147483647 h 548"/>
                <a:gd name="T70" fmla="*/ 2147483647 w 314"/>
                <a:gd name="T71" fmla="*/ 2147483647 h 548"/>
                <a:gd name="T72" fmla="*/ 2147483647 w 314"/>
                <a:gd name="T73" fmla="*/ 2147483647 h 548"/>
                <a:gd name="T74" fmla="*/ 2147483647 w 314"/>
                <a:gd name="T75" fmla="*/ 2147483647 h 548"/>
                <a:gd name="T76" fmla="*/ 2147483647 w 314"/>
                <a:gd name="T77" fmla="*/ 2147483647 h 548"/>
                <a:gd name="T78" fmla="*/ 2147483647 w 314"/>
                <a:gd name="T79" fmla="*/ 2147483647 h 548"/>
                <a:gd name="T80" fmla="*/ 2147483647 w 314"/>
                <a:gd name="T81" fmla="*/ 2147483647 h 548"/>
                <a:gd name="T82" fmla="*/ 2147483647 w 314"/>
                <a:gd name="T83" fmla="*/ 2147483647 h 548"/>
                <a:gd name="T84" fmla="*/ 2147483647 w 314"/>
                <a:gd name="T85" fmla="*/ 2147483647 h 548"/>
                <a:gd name="T86" fmla="*/ 2147483647 w 314"/>
                <a:gd name="T87" fmla="*/ 2147483647 h 548"/>
                <a:gd name="T88" fmla="*/ 2147483647 w 314"/>
                <a:gd name="T89" fmla="*/ 2147483647 h 548"/>
                <a:gd name="T90" fmla="*/ 2147483647 w 314"/>
                <a:gd name="T91" fmla="*/ 2147483647 h 5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4"/>
                <a:gd name="T139" fmla="*/ 0 h 548"/>
                <a:gd name="T140" fmla="*/ 314 w 314"/>
                <a:gd name="T141" fmla="*/ 548 h 5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4" h="548">
                  <a:moveTo>
                    <a:pt x="2" y="548"/>
                  </a:moveTo>
                  <a:lnTo>
                    <a:pt x="2" y="541"/>
                  </a:lnTo>
                  <a:lnTo>
                    <a:pt x="0" y="533"/>
                  </a:lnTo>
                  <a:lnTo>
                    <a:pt x="0" y="522"/>
                  </a:lnTo>
                  <a:lnTo>
                    <a:pt x="2" y="512"/>
                  </a:lnTo>
                  <a:lnTo>
                    <a:pt x="10" y="508"/>
                  </a:lnTo>
                  <a:lnTo>
                    <a:pt x="14" y="503"/>
                  </a:lnTo>
                  <a:lnTo>
                    <a:pt x="14" y="496"/>
                  </a:lnTo>
                  <a:lnTo>
                    <a:pt x="10" y="491"/>
                  </a:lnTo>
                  <a:lnTo>
                    <a:pt x="14" y="481"/>
                  </a:lnTo>
                  <a:lnTo>
                    <a:pt x="21" y="474"/>
                  </a:lnTo>
                  <a:lnTo>
                    <a:pt x="29" y="465"/>
                  </a:lnTo>
                  <a:lnTo>
                    <a:pt x="33" y="455"/>
                  </a:lnTo>
                  <a:lnTo>
                    <a:pt x="36" y="448"/>
                  </a:lnTo>
                  <a:lnTo>
                    <a:pt x="41" y="438"/>
                  </a:lnTo>
                  <a:lnTo>
                    <a:pt x="48" y="424"/>
                  </a:lnTo>
                  <a:lnTo>
                    <a:pt x="50" y="405"/>
                  </a:lnTo>
                  <a:lnTo>
                    <a:pt x="45" y="391"/>
                  </a:lnTo>
                  <a:lnTo>
                    <a:pt x="36" y="381"/>
                  </a:lnTo>
                  <a:lnTo>
                    <a:pt x="29" y="370"/>
                  </a:lnTo>
                  <a:lnTo>
                    <a:pt x="31" y="362"/>
                  </a:lnTo>
                  <a:lnTo>
                    <a:pt x="36" y="353"/>
                  </a:lnTo>
                  <a:lnTo>
                    <a:pt x="40" y="344"/>
                  </a:lnTo>
                  <a:lnTo>
                    <a:pt x="38" y="334"/>
                  </a:lnTo>
                  <a:lnTo>
                    <a:pt x="36" y="322"/>
                  </a:lnTo>
                  <a:lnTo>
                    <a:pt x="12" y="35"/>
                  </a:lnTo>
                  <a:lnTo>
                    <a:pt x="17" y="40"/>
                  </a:lnTo>
                  <a:lnTo>
                    <a:pt x="24" y="43"/>
                  </a:lnTo>
                  <a:lnTo>
                    <a:pt x="33" y="43"/>
                  </a:lnTo>
                  <a:lnTo>
                    <a:pt x="40" y="42"/>
                  </a:lnTo>
                  <a:lnTo>
                    <a:pt x="48" y="38"/>
                  </a:lnTo>
                  <a:lnTo>
                    <a:pt x="57" y="33"/>
                  </a:lnTo>
                  <a:lnTo>
                    <a:pt x="66" y="28"/>
                  </a:lnTo>
                  <a:lnTo>
                    <a:pt x="72" y="21"/>
                  </a:lnTo>
                  <a:lnTo>
                    <a:pt x="268" y="0"/>
                  </a:lnTo>
                  <a:lnTo>
                    <a:pt x="306" y="341"/>
                  </a:lnTo>
                  <a:lnTo>
                    <a:pt x="302" y="353"/>
                  </a:lnTo>
                  <a:lnTo>
                    <a:pt x="306" y="356"/>
                  </a:lnTo>
                  <a:lnTo>
                    <a:pt x="313" y="360"/>
                  </a:lnTo>
                  <a:lnTo>
                    <a:pt x="314" y="377"/>
                  </a:lnTo>
                  <a:lnTo>
                    <a:pt x="309" y="384"/>
                  </a:lnTo>
                  <a:lnTo>
                    <a:pt x="299" y="386"/>
                  </a:lnTo>
                  <a:lnTo>
                    <a:pt x="288" y="387"/>
                  </a:lnTo>
                  <a:lnTo>
                    <a:pt x="282" y="394"/>
                  </a:lnTo>
                  <a:lnTo>
                    <a:pt x="275" y="401"/>
                  </a:lnTo>
                  <a:lnTo>
                    <a:pt x="264" y="403"/>
                  </a:lnTo>
                  <a:lnTo>
                    <a:pt x="254" y="405"/>
                  </a:lnTo>
                  <a:lnTo>
                    <a:pt x="249" y="415"/>
                  </a:lnTo>
                  <a:lnTo>
                    <a:pt x="245" y="432"/>
                  </a:lnTo>
                  <a:lnTo>
                    <a:pt x="238" y="439"/>
                  </a:lnTo>
                  <a:lnTo>
                    <a:pt x="231" y="446"/>
                  </a:lnTo>
                  <a:lnTo>
                    <a:pt x="231" y="460"/>
                  </a:lnTo>
                  <a:lnTo>
                    <a:pt x="214" y="462"/>
                  </a:lnTo>
                  <a:lnTo>
                    <a:pt x="212" y="476"/>
                  </a:lnTo>
                  <a:lnTo>
                    <a:pt x="209" y="488"/>
                  </a:lnTo>
                  <a:lnTo>
                    <a:pt x="204" y="498"/>
                  </a:lnTo>
                  <a:lnTo>
                    <a:pt x="199" y="503"/>
                  </a:lnTo>
                  <a:lnTo>
                    <a:pt x="188" y="503"/>
                  </a:lnTo>
                  <a:lnTo>
                    <a:pt x="183" y="500"/>
                  </a:lnTo>
                  <a:lnTo>
                    <a:pt x="180" y="495"/>
                  </a:lnTo>
                  <a:lnTo>
                    <a:pt x="171" y="493"/>
                  </a:lnTo>
                  <a:lnTo>
                    <a:pt x="157" y="495"/>
                  </a:lnTo>
                  <a:lnTo>
                    <a:pt x="154" y="502"/>
                  </a:lnTo>
                  <a:lnTo>
                    <a:pt x="152" y="510"/>
                  </a:lnTo>
                  <a:lnTo>
                    <a:pt x="150" y="515"/>
                  </a:lnTo>
                  <a:lnTo>
                    <a:pt x="147" y="522"/>
                  </a:lnTo>
                  <a:lnTo>
                    <a:pt x="148" y="527"/>
                  </a:lnTo>
                  <a:lnTo>
                    <a:pt x="147" y="527"/>
                  </a:lnTo>
                  <a:lnTo>
                    <a:pt x="138" y="519"/>
                  </a:lnTo>
                  <a:lnTo>
                    <a:pt x="129" y="515"/>
                  </a:lnTo>
                  <a:lnTo>
                    <a:pt x="123" y="512"/>
                  </a:lnTo>
                  <a:lnTo>
                    <a:pt x="116" y="510"/>
                  </a:lnTo>
                  <a:lnTo>
                    <a:pt x="112" y="515"/>
                  </a:lnTo>
                  <a:lnTo>
                    <a:pt x="109" y="524"/>
                  </a:lnTo>
                  <a:lnTo>
                    <a:pt x="105" y="533"/>
                  </a:lnTo>
                  <a:lnTo>
                    <a:pt x="100" y="540"/>
                  </a:lnTo>
                  <a:lnTo>
                    <a:pt x="98" y="541"/>
                  </a:lnTo>
                  <a:lnTo>
                    <a:pt x="93" y="536"/>
                  </a:lnTo>
                  <a:lnTo>
                    <a:pt x="85" y="529"/>
                  </a:lnTo>
                  <a:lnTo>
                    <a:pt x="72" y="526"/>
                  </a:lnTo>
                  <a:lnTo>
                    <a:pt x="62" y="529"/>
                  </a:lnTo>
                  <a:lnTo>
                    <a:pt x="59" y="533"/>
                  </a:lnTo>
                  <a:lnTo>
                    <a:pt x="57" y="536"/>
                  </a:lnTo>
                  <a:lnTo>
                    <a:pt x="55" y="540"/>
                  </a:lnTo>
                  <a:lnTo>
                    <a:pt x="47" y="540"/>
                  </a:lnTo>
                  <a:lnTo>
                    <a:pt x="40" y="536"/>
                  </a:lnTo>
                  <a:lnTo>
                    <a:pt x="29" y="531"/>
                  </a:lnTo>
                  <a:lnTo>
                    <a:pt x="21" y="533"/>
                  </a:lnTo>
                  <a:lnTo>
                    <a:pt x="21" y="545"/>
                  </a:lnTo>
                  <a:lnTo>
                    <a:pt x="24" y="548"/>
                  </a:lnTo>
                  <a:lnTo>
                    <a:pt x="22" y="548"/>
                  </a:lnTo>
                  <a:lnTo>
                    <a:pt x="14" y="548"/>
                  </a:lnTo>
                  <a:lnTo>
                    <a:pt x="2" y="54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p:cNvSpPr>
              <a:spLocks/>
            </p:cNvSpPr>
            <p:nvPr/>
          </p:nvSpPr>
          <p:spPr bwMode="auto">
            <a:xfrm>
              <a:off x="5953125" y="1622425"/>
              <a:ext cx="571500" cy="773113"/>
            </a:xfrm>
            <a:custGeom>
              <a:avLst/>
              <a:gdLst>
                <a:gd name="T0" fmla="*/ 2147483647 w 391"/>
                <a:gd name="T1" fmla="*/ 2147483647 h 546"/>
                <a:gd name="T2" fmla="*/ 2147483647 w 391"/>
                <a:gd name="T3" fmla="*/ 2147483647 h 546"/>
                <a:gd name="T4" fmla="*/ 2147483647 w 391"/>
                <a:gd name="T5" fmla="*/ 2147483647 h 546"/>
                <a:gd name="T6" fmla="*/ 2147483647 w 391"/>
                <a:gd name="T7" fmla="*/ 2147483647 h 546"/>
                <a:gd name="T8" fmla="*/ 2147483647 w 391"/>
                <a:gd name="T9" fmla="*/ 2147483647 h 546"/>
                <a:gd name="T10" fmla="*/ 2147483647 w 391"/>
                <a:gd name="T11" fmla="*/ 2147483647 h 546"/>
                <a:gd name="T12" fmla="*/ 2147483647 w 391"/>
                <a:gd name="T13" fmla="*/ 2147483647 h 546"/>
                <a:gd name="T14" fmla="*/ 2147483647 w 391"/>
                <a:gd name="T15" fmla="*/ 2147483647 h 546"/>
                <a:gd name="T16" fmla="*/ 2147483647 w 391"/>
                <a:gd name="T17" fmla="*/ 2147483647 h 546"/>
                <a:gd name="T18" fmla="*/ 2147483647 w 391"/>
                <a:gd name="T19" fmla="*/ 2147483647 h 546"/>
                <a:gd name="T20" fmla="*/ 2147483647 w 391"/>
                <a:gd name="T21" fmla="*/ 2147483647 h 546"/>
                <a:gd name="T22" fmla="*/ 2147483647 w 391"/>
                <a:gd name="T23" fmla="*/ 2147483647 h 546"/>
                <a:gd name="T24" fmla="*/ 2147483647 w 391"/>
                <a:gd name="T25" fmla="*/ 2147483647 h 546"/>
                <a:gd name="T26" fmla="*/ 2147483647 w 391"/>
                <a:gd name="T27" fmla="*/ 2147483647 h 546"/>
                <a:gd name="T28" fmla="*/ 2147483647 w 391"/>
                <a:gd name="T29" fmla="*/ 2147483647 h 546"/>
                <a:gd name="T30" fmla="*/ 2147483647 w 391"/>
                <a:gd name="T31" fmla="*/ 2147483647 h 546"/>
                <a:gd name="T32" fmla="*/ 2147483647 w 391"/>
                <a:gd name="T33" fmla="*/ 2147483647 h 546"/>
                <a:gd name="T34" fmla="*/ 2147483647 w 391"/>
                <a:gd name="T35" fmla="*/ 2147483647 h 546"/>
                <a:gd name="T36" fmla="*/ 2147483647 w 391"/>
                <a:gd name="T37" fmla="*/ 2147483647 h 546"/>
                <a:gd name="T38" fmla="*/ 2147483647 w 391"/>
                <a:gd name="T39" fmla="*/ 2147483647 h 546"/>
                <a:gd name="T40" fmla="*/ 2147483647 w 391"/>
                <a:gd name="T41" fmla="*/ 2147483647 h 546"/>
                <a:gd name="T42" fmla="*/ 2147483647 w 391"/>
                <a:gd name="T43" fmla="*/ 2147483647 h 546"/>
                <a:gd name="T44" fmla="*/ 2147483647 w 391"/>
                <a:gd name="T45" fmla="*/ 0 h 546"/>
                <a:gd name="T46" fmla="*/ 2147483647 w 391"/>
                <a:gd name="T47" fmla="*/ 2147483647 h 546"/>
                <a:gd name="T48" fmla="*/ 2147483647 w 391"/>
                <a:gd name="T49" fmla="*/ 2147483647 h 546"/>
                <a:gd name="T50" fmla="*/ 2147483647 w 391"/>
                <a:gd name="T51" fmla="*/ 2147483647 h 546"/>
                <a:gd name="T52" fmla="*/ 2147483647 w 391"/>
                <a:gd name="T53" fmla="*/ 2147483647 h 546"/>
                <a:gd name="T54" fmla="*/ 2147483647 w 391"/>
                <a:gd name="T55" fmla="*/ 2147483647 h 546"/>
                <a:gd name="T56" fmla="*/ 2147483647 w 391"/>
                <a:gd name="T57" fmla="*/ 2147483647 h 546"/>
                <a:gd name="T58" fmla="*/ 2147483647 w 391"/>
                <a:gd name="T59" fmla="*/ 2147483647 h 546"/>
                <a:gd name="T60" fmla="*/ 2147483647 w 391"/>
                <a:gd name="T61" fmla="*/ 2147483647 h 546"/>
                <a:gd name="T62" fmla="*/ 2147483647 w 391"/>
                <a:gd name="T63" fmla="*/ 2147483647 h 546"/>
                <a:gd name="T64" fmla="*/ 2147483647 w 391"/>
                <a:gd name="T65" fmla="*/ 2147483647 h 546"/>
                <a:gd name="T66" fmla="*/ 2147483647 w 391"/>
                <a:gd name="T67" fmla="*/ 2147483647 h 546"/>
                <a:gd name="T68" fmla="*/ 2147483647 w 391"/>
                <a:gd name="T69" fmla="*/ 2147483647 h 546"/>
                <a:gd name="T70" fmla="*/ 2147483647 w 391"/>
                <a:gd name="T71" fmla="*/ 2147483647 h 546"/>
                <a:gd name="T72" fmla="*/ 2147483647 w 391"/>
                <a:gd name="T73" fmla="*/ 2147483647 h 546"/>
                <a:gd name="T74" fmla="*/ 2147483647 w 391"/>
                <a:gd name="T75" fmla="*/ 2147483647 h 546"/>
                <a:gd name="T76" fmla="*/ 2147483647 w 391"/>
                <a:gd name="T77" fmla="*/ 2147483647 h 546"/>
                <a:gd name="T78" fmla="*/ 2147483647 w 391"/>
                <a:gd name="T79" fmla="*/ 2147483647 h 546"/>
                <a:gd name="T80" fmla="*/ 2147483647 w 391"/>
                <a:gd name="T81" fmla="*/ 2147483647 h 546"/>
                <a:gd name="T82" fmla="*/ 2147483647 w 391"/>
                <a:gd name="T83" fmla="*/ 2147483647 h 546"/>
                <a:gd name="T84" fmla="*/ 2147483647 w 391"/>
                <a:gd name="T85" fmla="*/ 2147483647 h 546"/>
                <a:gd name="T86" fmla="*/ 2147483647 w 391"/>
                <a:gd name="T87" fmla="*/ 2147483647 h 546"/>
                <a:gd name="T88" fmla="*/ 2147483647 w 391"/>
                <a:gd name="T89" fmla="*/ 2147483647 h 546"/>
                <a:gd name="T90" fmla="*/ 2147483647 w 391"/>
                <a:gd name="T91" fmla="*/ 2147483647 h 546"/>
                <a:gd name="T92" fmla="*/ 2147483647 w 391"/>
                <a:gd name="T93" fmla="*/ 2147483647 h 546"/>
                <a:gd name="T94" fmla="*/ 2147483647 w 391"/>
                <a:gd name="T95" fmla="*/ 2147483647 h 546"/>
                <a:gd name="T96" fmla="*/ 2147483647 w 391"/>
                <a:gd name="T97" fmla="*/ 2147483647 h 546"/>
                <a:gd name="T98" fmla="*/ 2147483647 w 391"/>
                <a:gd name="T99" fmla="*/ 2147483647 h 546"/>
                <a:gd name="T100" fmla="*/ 2147483647 w 391"/>
                <a:gd name="T101" fmla="*/ 2147483647 h 546"/>
                <a:gd name="T102" fmla="*/ 2147483647 w 391"/>
                <a:gd name="T103" fmla="*/ 2147483647 h 546"/>
                <a:gd name="T104" fmla="*/ 2147483647 w 391"/>
                <a:gd name="T105" fmla="*/ 2147483647 h 546"/>
                <a:gd name="T106" fmla="*/ 2147483647 w 391"/>
                <a:gd name="T107" fmla="*/ 2147483647 h 546"/>
                <a:gd name="T108" fmla="*/ 2147483647 w 391"/>
                <a:gd name="T109" fmla="*/ 2147483647 h 546"/>
                <a:gd name="T110" fmla="*/ 2147483647 w 391"/>
                <a:gd name="T111" fmla="*/ 2147483647 h 5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1"/>
                <a:gd name="T169" fmla="*/ 0 h 546"/>
                <a:gd name="T170" fmla="*/ 391 w 391"/>
                <a:gd name="T171" fmla="*/ 546 h 5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1" h="546">
                  <a:moveTo>
                    <a:pt x="324" y="515"/>
                  </a:moveTo>
                  <a:lnTo>
                    <a:pt x="196" y="525"/>
                  </a:lnTo>
                  <a:lnTo>
                    <a:pt x="0" y="546"/>
                  </a:lnTo>
                  <a:lnTo>
                    <a:pt x="14" y="529"/>
                  </a:lnTo>
                  <a:lnTo>
                    <a:pt x="28" y="506"/>
                  </a:lnTo>
                  <a:lnTo>
                    <a:pt x="37" y="482"/>
                  </a:lnTo>
                  <a:lnTo>
                    <a:pt x="44" y="454"/>
                  </a:lnTo>
                  <a:lnTo>
                    <a:pt x="47" y="427"/>
                  </a:lnTo>
                  <a:lnTo>
                    <a:pt x="45" y="399"/>
                  </a:lnTo>
                  <a:lnTo>
                    <a:pt x="38" y="371"/>
                  </a:lnTo>
                  <a:lnTo>
                    <a:pt x="26" y="344"/>
                  </a:lnTo>
                  <a:lnTo>
                    <a:pt x="11" y="311"/>
                  </a:lnTo>
                  <a:lnTo>
                    <a:pt x="11" y="287"/>
                  </a:lnTo>
                  <a:lnTo>
                    <a:pt x="13" y="269"/>
                  </a:lnTo>
                  <a:lnTo>
                    <a:pt x="7" y="256"/>
                  </a:lnTo>
                  <a:lnTo>
                    <a:pt x="6" y="240"/>
                  </a:lnTo>
                  <a:lnTo>
                    <a:pt x="14" y="221"/>
                  </a:lnTo>
                  <a:lnTo>
                    <a:pt x="21" y="195"/>
                  </a:lnTo>
                  <a:lnTo>
                    <a:pt x="19" y="159"/>
                  </a:lnTo>
                  <a:lnTo>
                    <a:pt x="21" y="148"/>
                  </a:lnTo>
                  <a:lnTo>
                    <a:pt x="26" y="148"/>
                  </a:lnTo>
                  <a:lnTo>
                    <a:pt x="32" y="145"/>
                  </a:lnTo>
                  <a:lnTo>
                    <a:pt x="32" y="129"/>
                  </a:lnTo>
                  <a:lnTo>
                    <a:pt x="51" y="112"/>
                  </a:lnTo>
                  <a:lnTo>
                    <a:pt x="64" y="96"/>
                  </a:lnTo>
                  <a:lnTo>
                    <a:pt x="71" y="86"/>
                  </a:lnTo>
                  <a:lnTo>
                    <a:pt x="73" y="90"/>
                  </a:lnTo>
                  <a:lnTo>
                    <a:pt x="73" y="131"/>
                  </a:lnTo>
                  <a:lnTo>
                    <a:pt x="85" y="126"/>
                  </a:lnTo>
                  <a:lnTo>
                    <a:pt x="89" y="98"/>
                  </a:lnTo>
                  <a:lnTo>
                    <a:pt x="90" y="69"/>
                  </a:lnTo>
                  <a:lnTo>
                    <a:pt x="101" y="58"/>
                  </a:lnTo>
                  <a:lnTo>
                    <a:pt x="108" y="60"/>
                  </a:lnTo>
                  <a:lnTo>
                    <a:pt x="116" y="58"/>
                  </a:lnTo>
                  <a:lnTo>
                    <a:pt x="121" y="53"/>
                  </a:lnTo>
                  <a:lnTo>
                    <a:pt x="121" y="45"/>
                  </a:lnTo>
                  <a:lnTo>
                    <a:pt x="113" y="43"/>
                  </a:lnTo>
                  <a:lnTo>
                    <a:pt x="106" y="36"/>
                  </a:lnTo>
                  <a:lnTo>
                    <a:pt x="104" y="27"/>
                  </a:lnTo>
                  <a:lnTo>
                    <a:pt x="109" y="19"/>
                  </a:lnTo>
                  <a:lnTo>
                    <a:pt x="113" y="14"/>
                  </a:lnTo>
                  <a:lnTo>
                    <a:pt x="113" y="7"/>
                  </a:lnTo>
                  <a:lnTo>
                    <a:pt x="116" y="3"/>
                  </a:lnTo>
                  <a:lnTo>
                    <a:pt x="127" y="5"/>
                  </a:lnTo>
                  <a:lnTo>
                    <a:pt x="133" y="1"/>
                  </a:lnTo>
                  <a:lnTo>
                    <a:pt x="139" y="0"/>
                  </a:lnTo>
                  <a:lnTo>
                    <a:pt x="147" y="3"/>
                  </a:lnTo>
                  <a:lnTo>
                    <a:pt x="158" y="8"/>
                  </a:lnTo>
                  <a:lnTo>
                    <a:pt x="168" y="12"/>
                  </a:lnTo>
                  <a:lnTo>
                    <a:pt x="177" y="14"/>
                  </a:lnTo>
                  <a:lnTo>
                    <a:pt x="182" y="15"/>
                  </a:lnTo>
                  <a:lnTo>
                    <a:pt x="191" y="22"/>
                  </a:lnTo>
                  <a:lnTo>
                    <a:pt x="197" y="26"/>
                  </a:lnTo>
                  <a:lnTo>
                    <a:pt x="206" y="29"/>
                  </a:lnTo>
                  <a:lnTo>
                    <a:pt x="215" y="31"/>
                  </a:lnTo>
                  <a:lnTo>
                    <a:pt x="225" y="31"/>
                  </a:lnTo>
                  <a:lnTo>
                    <a:pt x="234" y="33"/>
                  </a:lnTo>
                  <a:lnTo>
                    <a:pt x="242" y="33"/>
                  </a:lnTo>
                  <a:lnTo>
                    <a:pt x="251" y="34"/>
                  </a:lnTo>
                  <a:lnTo>
                    <a:pt x="258" y="36"/>
                  </a:lnTo>
                  <a:lnTo>
                    <a:pt x="267" y="43"/>
                  </a:lnTo>
                  <a:lnTo>
                    <a:pt x="272" y="52"/>
                  </a:lnTo>
                  <a:lnTo>
                    <a:pt x="275" y="60"/>
                  </a:lnTo>
                  <a:lnTo>
                    <a:pt x="275" y="64"/>
                  </a:lnTo>
                  <a:lnTo>
                    <a:pt x="272" y="65"/>
                  </a:lnTo>
                  <a:lnTo>
                    <a:pt x="267" y="71"/>
                  </a:lnTo>
                  <a:lnTo>
                    <a:pt x="265" y="79"/>
                  </a:lnTo>
                  <a:lnTo>
                    <a:pt x="272" y="91"/>
                  </a:lnTo>
                  <a:lnTo>
                    <a:pt x="284" y="109"/>
                  </a:lnTo>
                  <a:lnTo>
                    <a:pt x="291" y="135"/>
                  </a:lnTo>
                  <a:lnTo>
                    <a:pt x="289" y="159"/>
                  </a:lnTo>
                  <a:lnTo>
                    <a:pt x="277" y="178"/>
                  </a:lnTo>
                  <a:lnTo>
                    <a:pt x="273" y="192"/>
                  </a:lnTo>
                  <a:lnTo>
                    <a:pt x="272" y="202"/>
                  </a:lnTo>
                  <a:lnTo>
                    <a:pt x="265" y="212"/>
                  </a:lnTo>
                  <a:lnTo>
                    <a:pt x="246" y="218"/>
                  </a:lnTo>
                  <a:lnTo>
                    <a:pt x="244" y="233"/>
                  </a:lnTo>
                  <a:lnTo>
                    <a:pt x="244" y="249"/>
                  </a:lnTo>
                  <a:lnTo>
                    <a:pt x="249" y="261"/>
                  </a:lnTo>
                  <a:lnTo>
                    <a:pt x="261" y="264"/>
                  </a:lnTo>
                  <a:lnTo>
                    <a:pt x="270" y="264"/>
                  </a:lnTo>
                  <a:lnTo>
                    <a:pt x="279" y="262"/>
                  </a:lnTo>
                  <a:lnTo>
                    <a:pt x="284" y="256"/>
                  </a:lnTo>
                  <a:lnTo>
                    <a:pt x="287" y="245"/>
                  </a:lnTo>
                  <a:lnTo>
                    <a:pt x="291" y="233"/>
                  </a:lnTo>
                  <a:lnTo>
                    <a:pt x="298" y="223"/>
                  </a:lnTo>
                  <a:lnTo>
                    <a:pt x="306" y="216"/>
                  </a:lnTo>
                  <a:lnTo>
                    <a:pt x="313" y="212"/>
                  </a:lnTo>
                  <a:lnTo>
                    <a:pt x="318" y="207"/>
                  </a:lnTo>
                  <a:lnTo>
                    <a:pt x="325" y="200"/>
                  </a:lnTo>
                  <a:lnTo>
                    <a:pt x="334" y="198"/>
                  </a:lnTo>
                  <a:lnTo>
                    <a:pt x="346" y="211"/>
                  </a:lnTo>
                  <a:lnTo>
                    <a:pt x="356" y="228"/>
                  </a:lnTo>
                  <a:lnTo>
                    <a:pt x="363" y="240"/>
                  </a:lnTo>
                  <a:lnTo>
                    <a:pt x="368" y="250"/>
                  </a:lnTo>
                  <a:lnTo>
                    <a:pt x="368" y="266"/>
                  </a:lnTo>
                  <a:lnTo>
                    <a:pt x="372" y="283"/>
                  </a:lnTo>
                  <a:lnTo>
                    <a:pt x="382" y="300"/>
                  </a:lnTo>
                  <a:lnTo>
                    <a:pt x="391" y="325"/>
                  </a:lnTo>
                  <a:lnTo>
                    <a:pt x="391" y="356"/>
                  </a:lnTo>
                  <a:lnTo>
                    <a:pt x="384" y="373"/>
                  </a:lnTo>
                  <a:lnTo>
                    <a:pt x="375" y="378"/>
                  </a:lnTo>
                  <a:lnTo>
                    <a:pt x="368" y="382"/>
                  </a:lnTo>
                  <a:lnTo>
                    <a:pt x="365" y="397"/>
                  </a:lnTo>
                  <a:lnTo>
                    <a:pt x="360" y="411"/>
                  </a:lnTo>
                  <a:lnTo>
                    <a:pt x="353" y="418"/>
                  </a:lnTo>
                  <a:lnTo>
                    <a:pt x="344" y="430"/>
                  </a:lnTo>
                  <a:lnTo>
                    <a:pt x="343" y="458"/>
                  </a:lnTo>
                  <a:lnTo>
                    <a:pt x="341" y="475"/>
                  </a:lnTo>
                  <a:lnTo>
                    <a:pt x="334" y="480"/>
                  </a:lnTo>
                  <a:lnTo>
                    <a:pt x="327" y="489"/>
                  </a:lnTo>
                  <a:lnTo>
                    <a:pt x="324" y="51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8"/>
            <p:cNvSpPr>
              <a:spLocks/>
            </p:cNvSpPr>
            <p:nvPr/>
          </p:nvSpPr>
          <p:spPr bwMode="auto">
            <a:xfrm>
              <a:off x="3310581" y="2589240"/>
              <a:ext cx="1231328" cy="609448"/>
            </a:xfrm>
            <a:custGeom>
              <a:avLst/>
              <a:gdLst>
                <a:gd name="T0" fmla="*/ 264160 w 843"/>
                <a:gd name="T1" fmla="*/ 568487 h 430"/>
                <a:gd name="T2" fmla="*/ 274376 w 843"/>
                <a:gd name="T3" fmla="*/ 391278 h 430"/>
                <a:gd name="T4" fmla="*/ 226214 w 843"/>
                <a:gd name="T5" fmla="*/ 389861 h 430"/>
                <a:gd name="T6" fmla="*/ 150323 w 843"/>
                <a:gd name="T7" fmla="*/ 384190 h 430"/>
                <a:gd name="T8" fmla="*/ 67135 w 843"/>
                <a:gd name="T9" fmla="*/ 377101 h 430"/>
                <a:gd name="T10" fmla="*/ 0 w 843"/>
                <a:gd name="T11" fmla="*/ 372848 h 430"/>
                <a:gd name="T12" fmla="*/ 29189 w 843"/>
                <a:gd name="T13" fmla="*/ 0 h 430"/>
                <a:gd name="T14" fmla="*/ 148863 w 843"/>
                <a:gd name="T15" fmla="*/ 9924 h 430"/>
                <a:gd name="T16" fmla="*/ 261241 w 843"/>
                <a:gd name="T17" fmla="*/ 17012 h 430"/>
                <a:gd name="T18" fmla="*/ 370699 w 843"/>
                <a:gd name="T19" fmla="*/ 24100 h 430"/>
                <a:gd name="T20" fmla="*/ 472861 w 843"/>
                <a:gd name="T21" fmla="*/ 29771 h 430"/>
                <a:gd name="T22" fmla="*/ 564806 w 843"/>
                <a:gd name="T23" fmla="*/ 34024 h 430"/>
                <a:gd name="T24" fmla="*/ 647994 w 843"/>
                <a:gd name="T25" fmla="*/ 36860 h 430"/>
                <a:gd name="T26" fmla="*/ 713669 w 843"/>
                <a:gd name="T27" fmla="*/ 38277 h 430"/>
                <a:gd name="T28" fmla="*/ 766209 w 843"/>
                <a:gd name="T29" fmla="*/ 41113 h 430"/>
                <a:gd name="T30" fmla="*/ 786642 w 843"/>
                <a:gd name="T31" fmla="*/ 43948 h 430"/>
                <a:gd name="T32" fmla="*/ 808533 w 843"/>
                <a:gd name="T33" fmla="*/ 58125 h 430"/>
                <a:gd name="T34" fmla="*/ 831884 w 843"/>
                <a:gd name="T35" fmla="*/ 75137 h 430"/>
                <a:gd name="T36" fmla="*/ 881506 w 843"/>
                <a:gd name="T37" fmla="*/ 80807 h 430"/>
                <a:gd name="T38" fmla="*/ 925289 w 843"/>
                <a:gd name="T39" fmla="*/ 73719 h 430"/>
                <a:gd name="T40" fmla="*/ 953018 w 843"/>
                <a:gd name="T41" fmla="*/ 70884 h 430"/>
                <a:gd name="T42" fmla="*/ 973451 w 843"/>
                <a:gd name="T43" fmla="*/ 77972 h 430"/>
                <a:gd name="T44" fmla="*/ 988045 w 843"/>
                <a:gd name="T45" fmla="*/ 90731 h 430"/>
                <a:gd name="T46" fmla="*/ 1005558 w 843"/>
                <a:gd name="T47" fmla="*/ 97820 h 430"/>
                <a:gd name="T48" fmla="*/ 1018693 w 843"/>
                <a:gd name="T49" fmla="*/ 102073 h 430"/>
                <a:gd name="T50" fmla="*/ 1043504 w 843"/>
                <a:gd name="T51" fmla="*/ 124755 h 430"/>
                <a:gd name="T52" fmla="*/ 1050801 w 843"/>
                <a:gd name="T53" fmla="*/ 131844 h 430"/>
                <a:gd name="T54" fmla="*/ 1078531 w 843"/>
                <a:gd name="T55" fmla="*/ 188551 h 430"/>
                <a:gd name="T56" fmla="*/ 1091666 w 843"/>
                <a:gd name="T57" fmla="*/ 218322 h 430"/>
                <a:gd name="T58" fmla="*/ 1112098 w 843"/>
                <a:gd name="T59" fmla="*/ 252346 h 430"/>
                <a:gd name="T60" fmla="*/ 1116476 w 843"/>
                <a:gd name="T61" fmla="*/ 309053 h 430"/>
                <a:gd name="T62" fmla="*/ 1126692 w 843"/>
                <a:gd name="T63" fmla="*/ 327483 h 430"/>
                <a:gd name="T64" fmla="*/ 1139827 w 843"/>
                <a:gd name="T65" fmla="*/ 360089 h 430"/>
                <a:gd name="T66" fmla="*/ 1148584 w 843"/>
                <a:gd name="T67" fmla="*/ 387025 h 430"/>
                <a:gd name="T68" fmla="*/ 1144206 w 843"/>
                <a:gd name="T69" fmla="*/ 406873 h 430"/>
                <a:gd name="T70" fmla="*/ 1154422 w 843"/>
                <a:gd name="T71" fmla="*/ 430973 h 430"/>
                <a:gd name="T72" fmla="*/ 1154422 w 843"/>
                <a:gd name="T73" fmla="*/ 463580 h 430"/>
                <a:gd name="T74" fmla="*/ 1167557 w 843"/>
                <a:gd name="T75" fmla="*/ 491933 h 430"/>
                <a:gd name="T76" fmla="*/ 1179232 w 843"/>
                <a:gd name="T77" fmla="*/ 524540 h 430"/>
                <a:gd name="T78" fmla="*/ 1182151 w 843"/>
                <a:gd name="T79" fmla="*/ 538716 h 430"/>
                <a:gd name="T80" fmla="*/ 1199665 w 843"/>
                <a:gd name="T81" fmla="*/ 558564 h 430"/>
                <a:gd name="T82" fmla="*/ 1212800 w 843"/>
                <a:gd name="T83" fmla="*/ 589753 h 430"/>
                <a:gd name="T84" fmla="*/ 1220097 w 843"/>
                <a:gd name="T85" fmla="*/ 592588 h 430"/>
                <a:gd name="T86" fmla="*/ 1227394 w 843"/>
                <a:gd name="T87" fmla="*/ 599676 h 430"/>
                <a:gd name="T88" fmla="*/ 1230313 w 843"/>
                <a:gd name="T89" fmla="*/ 608182 h 430"/>
                <a:gd name="T90" fmla="*/ 1085828 w 843"/>
                <a:gd name="T91" fmla="*/ 609600 h 430"/>
                <a:gd name="T92" fmla="*/ 953018 w 843"/>
                <a:gd name="T93" fmla="*/ 608182 h 430"/>
                <a:gd name="T94" fmla="*/ 826047 w 843"/>
                <a:gd name="T95" fmla="*/ 605347 h 430"/>
                <a:gd name="T96" fmla="*/ 707831 w 843"/>
                <a:gd name="T97" fmla="*/ 602512 h 430"/>
                <a:gd name="T98" fmla="*/ 593995 w 843"/>
                <a:gd name="T99" fmla="*/ 595423 h 430"/>
                <a:gd name="T100" fmla="*/ 483077 w 843"/>
                <a:gd name="T101" fmla="*/ 588335 h 430"/>
                <a:gd name="T102" fmla="*/ 375078 w 843"/>
                <a:gd name="T103" fmla="*/ 578411 h 430"/>
                <a:gd name="T104" fmla="*/ 264160 w 843"/>
                <a:gd name="T105" fmla="*/ 568487 h 4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3"/>
                <a:gd name="T160" fmla="*/ 0 h 430"/>
                <a:gd name="T161" fmla="*/ 843 w 843"/>
                <a:gd name="T162" fmla="*/ 430 h 4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3" h="430">
                  <a:moveTo>
                    <a:pt x="181" y="401"/>
                  </a:moveTo>
                  <a:lnTo>
                    <a:pt x="181" y="401"/>
                  </a:lnTo>
                  <a:lnTo>
                    <a:pt x="188" y="276"/>
                  </a:lnTo>
                  <a:lnTo>
                    <a:pt x="174" y="275"/>
                  </a:lnTo>
                  <a:lnTo>
                    <a:pt x="155" y="275"/>
                  </a:lnTo>
                  <a:lnTo>
                    <a:pt x="131" y="273"/>
                  </a:lnTo>
                  <a:lnTo>
                    <a:pt x="103" y="271"/>
                  </a:lnTo>
                  <a:lnTo>
                    <a:pt x="74" y="270"/>
                  </a:lnTo>
                  <a:lnTo>
                    <a:pt x="46" y="266"/>
                  </a:lnTo>
                  <a:lnTo>
                    <a:pt x="20" y="264"/>
                  </a:lnTo>
                  <a:lnTo>
                    <a:pt x="0" y="263"/>
                  </a:lnTo>
                  <a:lnTo>
                    <a:pt x="20" y="0"/>
                  </a:lnTo>
                  <a:lnTo>
                    <a:pt x="60" y="3"/>
                  </a:lnTo>
                  <a:lnTo>
                    <a:pt x="102" y="7"/>
                  </a:lnTo>
                  <a:lnTo>
                    <a:pt x="140" y="8"/>
                  </a:lnTo>
                  <a:lnTo>
                    <a:pt x="179" y="12"/>
                  </a:lnTo>
                  <a:lnTo>
                    <a:pt x="217" y="14"/>
                  </a:lnTo>
                  <a:lnTo>
                    <a:pt x="254" y="17"/>
                  </a:lnTo>
                  <a:lnTo>
                    <a:pt x="290" y="19"/>
                  </a:lnTo>
                  <a:lnTo>
                    <a:pt x="324" y="21"/>
                  </a:lnTo>
                  <a:lnTo>
                    <a:pt x="357" y="22"/>
                  </a:lnTo>
                  <a:lnTo>
                    <a:pt x="387" y="24"/>
                  </a:lnTo>
                  <a:lnTo>
                    <a:pt x="416" y="26"/>
                  </a:lnTo>
                  <a:lnTo>
                    <a:pt x="444" y="26"/>
                  </a:lnTo>
                  <a:lnTo>
                    <a:pt x="468" y="27"/>
                  </a:lnTo>
                  <a:lnTo>
                    <a:pt x="489" y="27"/>
                  </a:lnTo>
                  <a:lnTo>
                    <a:pt x="509" y="29"/>
                  </a:lnTo>
                  <a:lnTo>
                    <a:pt x="525" y="29"/>
                  </a:lnTo>
                  <a:lnTo>
                    <a:pt x="539" y="31"/>
                  </a:lnTo>
                  <a:lnTo>
                    <a:pt x="547" y="34"/>
                  </a:lnTo>
                  <a:lnTo>
                    <a:pt x="554" y="41"/>
                  </a:lnTo>
                  <a:lnTo>
                    <a:pt x="561" y="48"/>
                  </a:lnTo>
                  <a:lnTo>
                    <a:pt x="570" y="53"/>
                  </a:lnTo>
                  <a:lnTo>
                    <a:pt x="584" y="57"/>
                  </a:lnTo>
                  <a:lnTo>
                    <a:pt x="604" y="57"/>
                  </a:lnTo>
                  <a:lnTo>
                    <a:pt x="634" y="52"/>
                  </a:lnTo>
                  <a:lnTo>
                    <a:pt x="644" y="48"/>
                  </a:lnTo>
                  <a:lnTo>
                    <a:pt x="653" y="50"/>
                  </a:lnTo>
                  <a:lnTo>
                    <a:pt x="660" y="52"/>
                  </a:lnTo>
                  <a:lnTo>
                    <a:pt x="667" y="55"/>
                  </a:lnTo>
                  <a:lnTo>
                    <a:pt x="672" y="60"/>
                  </a:lnTo>
                  <a:lnTo>
                    <a:pt x="677" y="64"/>
                  </a:lnTo>
                  <a:lnTo>
                    <a:pt x="682" y="67"/>
                  </a:lnTo>
                  <a:lnTo>
                    <a:pt x="689" y="69"/>
                  </a:lnTo>
                  <a:lnTo>
                    <a:pt x="698" y="72"/>
                  </a:lnTo>
                  <a:lnTo>
                    <a:pt x="708" y="79"/>
                  </a:lnTo>
                  <a:lnTo>
                    <a:pt x="715" y="88"/>
                  </a:lnTo>
                  <a:lnTo>
                    <a:pt x="720" y="93"/>
                  </a:lnTo>
                  <a:lnTo>
                    <a:pt x="734" y="117"/>
                  </a:lnTo>
                  <a:lnTo>
                    <a:pt x="739" y="133"/>
                  </a:lnTo>
                  <a:lnTo>
                    <a:pt x="743" y="143"/>
                  </a:lnTo>
                  <a:lnTo>
                    <a:pt x="748" y="154"/>
                  </a:lnTo>
                  <a:lnTo>
                    <a:pt x="762" y="178"/>
                  </a:lnTo>
                  <a:lnTo>
                    <a:pt x="765" y="199"/>
                  </a:lnTo>
                  <a:lnTo>
                    <a:pt x="765" y="218"/>
                  </a:lnTo>
                  <a:lnTo>
                    <a:pt x="772" y="231"/>
                  </a:lnTo>
                  <a:lnTo>
                    <a:pt x="779" y="244"/>
                  </a:lnTo>
                  <a:lnTo>
                    <a:pt x="781" y="254"/>
                  </a:lnTo>
                  <a:lnTo>
                    <a:pt x="782" y="266"/>
                  </a:lnTo>
                  <a:lnTo>
                    <a:pt x="787" y="273"/>
                  </a:lnTo>
                  <a:lnTo>
                    <a:pt x="784" y="287"/>
                  </a:lnTo>
                  <a:lnTo>
                    <a:pt x="787" y="294"/>
                  </a:lnTo>
                  <a:lnTo>
                    <a:pt x="791" y="304"/>
                  </a:lnTo>
                  <a:lnTo>
                    <a:pt x="791" y="327"/>
                  </a:lnTo>
                  <a:lnTo>
                    <a:pt x="791" y="339"/>
                  </a:lnTo>
                  <a:lnTo>
                    <a:pt x="800" y="347"/>
                  </a:lnTo>
                  <a:lnTo>
                    <a:pt x="806" y="356"/>
                  </a:lnTo>
                  <a:lnTo>
                    <a:pt x="808" y="370"/>
                  </a:lnTo>
                  <a:lnTo>
                    <a:pt x="810" y="380"/>
                  </a:lnTo>
                  <a:lnTo>
                    <a:pt x="815" y="389"/>
                  </a:lnTo>
                  <a:lnTo>
                    <a:pt x="822" y="394"/>
                  </a:lnTo>
                  <a:lnTo>
                    <a:pt x="825" y="401"/>
                  </a:lnTo>
                  <a:lnTo>
                    <a:pt x="831" y="416"/>
                  </a:lnTo>
                  <a:lnTo>
                    <a:pt x="836" y="418"/>
                  </a:lnTo>
                  <a:lnTo>
                    <a:pt x="838" y="420"/>
                  </a:lnTo>
                  <a:lnTo>
                    <a:pt x="841" y="423"/>
                  </a:lnTo>
                  <a:lnTo>
                    <a:pt x="843" y="429"/>
                  </a:lnTo>
                  <a:lnTo>
                    <a:pt x="793" y="429"/>
                  </a:lnTo>
                  <a:lnTo>
                    <a:pt x="744" y="430"/>
                  </a:lnTo>
                  <a:lnTo>
                    <a:pt x="698" y="430"/>
                  </a:lnTo>
                  <a:lnTo>
                    <a:pt x="653" y="429"/>
                  </a:lnTo>
                  <a:lnTo>
                    <a:pt x="608" y="429"/>
                  </a:lnTo>
                  <a:lnTo>
                    <a:pt x="566" y="427"/>
                  </a:lnTo>
                  <a:lnTo>
                    <a:pt x="525" y="427"/>
                  </a:lnTo>
                  <a:lnTo>
                    <a:pt x="485" y="425"/>
                  </a:lnTo>
                  <a:lnTo>
                    <a:pt x="445" y="422"/>
                  </a:lnTo>
                  <a:lnTo>
                    <a:pt x="407" y="420"/>
                  </a:lnTo>
                  <a:lnTo>
                    <a:pt x="369" y="418"/>
                  </a:lnTo>
                  <a:lnTo>
                    <a:pt x="331" y="415"/>
                  </a:lnTo>
                  <a:lnTo>
                    <a:pt x="295" y="411"/>
                  </a:lnTo>
                  <a:lnTo>
                    <a:pt x="257" y="408"/>
                  </a:lnTo>
                  <a:lnTo>
                    <a:pt x="219" y="404"/>
                  </a:lnTo>
                  <a:lnTo>
                    <a:pt x="181" y="401"/>
                  </a:lnTo>
                </a:path>
              </a:pathLst>
            </a:custGeom>
            <a:solidFill>
              <a:srgbClr val="00B0F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24" name="Freeform 29"/>
            <p:cNvSpPr>
              <a:spLocks/>
            </p:cNvSpPr>
            <p:nvPr/>
          </p:nvSpPr>
          <p:spPr bwMode="auto">
            <a:xfrm>
              <a:off x="3795713" y="2749550"/>
              <a:ext cx="1104900" cy="595313"/>
            </a:xfrm>
            <a:custGeom>
              <a:avLst/>
              <a:gdLst>
                <a:gd name="T0" fmla="*/ 2147483647 w 758"/>
                <a:gd name="T1" fmla="*/ 0 h 420"/>
                <a:gd name="T2" fmla="*/ 2147483647 w 758"/>
                <a:gd name="T3" fmla="*/ 2147483647 h 420"/>
                <a:gd name="T4" fmla="*/ 2147483647 w 758"/>
                <a:gd name="T5" fmla="*/ 2147483647 h 420"/>
                <a:gd name="T6" fmla="*/ 2147483647 w 758"/>
                <a:gd name="T7" fmla="*/ 2147483647 h 420"/>
                <a:gd name="T8" fmla="*/ 2147483647 w 758"/>
                <a:gd name="T9" fmla="*/ 2147483647 h 420"/>
                <a:gd name="T10" fmla="*/ 2147483647 w 758"/>
                <a:gd name="T11" fmla="*/ 2147483647 h 420"/>
                <a:gd name="T12" fmla="*/ 2147483647 w 758"/>
                <a:gd name="T13" fmla="*/ 2147483647 h 420"/>
                <a:gd name="T14" fmla="*/ 2147483647 w 758"/>
                <a:gd name="T15" fmla="*/ 2147483647 h 420"/>
                <a:gd name="T16" fmla="*/ 2147483647 w 758"/>
                <a:gd name="T17" fmla="*/ 2147483647 h 420"/>
                <a:gd name="T18" fmla="*/ 2147483647 w 758"/>
                <a:gd name="T19" fmla="*/ 2147483647 h 420"/>
                <a:gd name="T20" fmla="*/ 2147483647 w 758"/>
                <a:gd name="T21" fmla="*/ 2147483647 h 420"/>
                <a:gd name="T22" fmla="*/ 2147483647 w 758"/>
                <a:gd name="T23" fmla="*/ 2147483647 h 420"/>
                <a:gd name="T24" fmla="*/ 2147483647 w 758"/>
                <a:gd name="T25" fmla="*/ 2147483647 h 420"/>
                <a:gd name="T26" fmla="*/ 2147483647 w 758"/>
                <a:gd name="T27" fmla="*/ 2147483647 h 420"/>
                <a:gd name="T28" fmla="*/ 2147483647 w 758"/>
                <a:gd name="T29" fmla="*/ 2147483647 h 420"/>
                <a:gd name="T30" fmla="*/ 2147483647 w 758"/>
                <a:gd name="T31" fmla="*/ 2147483647 h 420"/>
                <a:gd name="T32" fmla="*/ 2147483647 w 758"/>
                <a:gd name="T33" fmla="*/ 2147483647 h 420"/>
                <a:gd name="T34" fmla="*/ 2147483647 w 758"/>
                <a:gd name="T35" fmla="*/ 2147483647 h 420"/>
                <a:gd name="T36" fmla="*/ 2147483647 w 758"/>
                <a:gd name="T37" fmla="*/ 2147483647 h 420"/>
                <a:gd name="T38" fmla="*/ 2147483647 w 758"/>
                <a:gd name="T39" fmla="*/ 2147483647 h 420"/>
                <a:gd name="T40" fmla="*/ 2147483647 w 758"/>
                <a:gd name="T41" fmla="*/ 2147483647 h 420"/>
                <a:gd name="T42" fmla="*/ 2147483647 w 758"/>
                <a:gd name="T43" fmla="*/ 2147483647 h 420"/>
                <a:gd name="T44" fmla="*/ 2147483647 w 758"/>
                <a:gd name="T45" fmla="*/ 2147483647 h 420"/>
                <a:gd name="T46" fmla="*/ 2147483647 w 758"/>
                <a:gd name="T47" fmla="*/ 2147483647 h 420"/>
                <a:gd name="T48" fmla="*/ 2147483647 w 758"/>
                <a:gd name="T49" fmla="*/ 2147483647 h 420"/>
                <a:gd name="T50" fmla="*/ 2147483647 w 758"/>
                <a:gd name="T51" fmla="*/ 2147483647 h 420"/>
                <a:gd name="T52" fmla="*/ 2147483647 w 758"/>
                <a:gd name="T53" fmla="*/ 2147483647 h 420"/>
                <a:gd name="T54" fmla="*/ 2147483647 w 758"/>
                <a:gd name="T55" fmla="*/ 2147483647 h 420"/>
                <a:gd name="T56" fmla="*/ 2147483647 w 758"/>
                <a:gd name="T57" fmla="*/ 2147483647 h 420"/>
                <a:gd name="T58" fmla="*/ 2147483647 w 758"/>
                <a:gd name="T59" fmla="*/ 2147483647 h 420"/>
                <a:gd name="T60" fmla="*/ 2147483647 w 758"/>
                <a:gd name="T61" fmla="*/ 2147483647 h 420"/>
                <a:gd name="T62" fmla="*/ 2147483647 w 758"/>
                <a:gd name="T63" fmla="*/ 2147483647 h 420"/>
                <a:gd name="T64" fmla="*/ 2147483647 w 758"/>
                <a:gd name="T65" fmla="*/ 2147483647 h 420"/>
                <a:gd name="T66" fmla="*/ 2147483647 w 758"/>
                <a:gd name="T67" fmla="*/ 2147483647 h 420"/>
                <a:gd name="T68" fmla="*/ 2147483647 w 758"/>
                <a:gd name="T69" fmla="*/ 2147483647 h 420"/>
                <a:gd name="T70" fmla="*/ 2147483647 w 758"/>
                <a:gd name="T71" fmla="*/ 2147483647 h 420"/>
                <a:gd name="T72" fmla="*/ 2147483647 w 758"/>
                <a:gd name="T73" fmla="*/ 2147483647 h 420"/>
                <a:gd name="T74" fmla="*/ 2147483647 w 758"/>
                <a:gd name="T75" fmla="*/ 2147483647 h 420"/>
                <a:gd name="T76" fmla="*/ 2147483647 w 758"/>
                <a:gd name="T77" fmla="*/ 2147483647 h 420"/>
                <a:gd name="T78" fmla="*/ 2147483647 w 758"/>
                <a:gd name="T79" fmla="*/ 2147483647 h 420"/>
                <a:gd name="T80" fmla="*/ 2147483647 w 758"/>
                <a:gd name="T81" fmla="*/ 2147483647 h 420"/>
                <a:gd name="T82" fmla="*/ 2147483647 w 758"/>
                <a:gd name="T83" fmla="*/ 2147483647 h 420"/>
                <a:gd name="T84" fmla="*/ 2147483647 w 758"/>
                <a:gd name="T85" fmla="*/ 2147483647 h 420"/>
                <a:gd name="T86" fmla="*/ 2147483647 w 758"/>
                <a:gd name="T87" fmla="*/ 2147483647 h 420"/>
                <a:gd name="T88" fmla="*/ 2147483647 w 758"/>
                <a:gd name="T89" fmla="*/ 2147483647 h 420"/>
                <a:gd name="T90" fmla="*/ 2147483647 w 758"/>
                <a:gd name="T91" fmla="*/ 2147483647 h 420"/>
                <a:gd name="T92" fmla="*/ 2147483647 w 758"/>
                <a:gd name="T93" fmla="*/ 2147483647 h 420"/>
                <a:gd name="T94" fmla="*/ 2147483647 w 758"/>
                <a:gd name="T95" fmla="*/ 2147483647 h 420"/>
                <a:gd name="T96" fmla="*/ 2147483647 w 758"/>
                <a:gd name="T97" fmla="*/ 2147483647 h 420"/>
                <a:gd name="T98" fmla="*/ 2147483647 w 758"/>
                <a:gd name="T99" fmla="*/ 2147483647 h 420"/>
                <a:gd name="T100" fmla="*/ 0 w 758"/>
                <a:gd name="T101" fmla="*/ 2147483647 h 420"/>
                <a:gd name="T102" fmla="*/ 2147483647 w 758"/>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8"/>
                <a:gd name="T157" fmla="*/ 0 h 420"/>
                <a:gd name="T158" fmla="*/ 758 w 758"/>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8" h="420">
                  <a:moveTo>
                    <a:pt x="24" y="0"/>
                  </a:moveTo>
                  <a:lnTo>
                    <a:pt x="62" y="3"/>
                  </a:lnTo>
                  <a:lnTo>
                    <a:pt x="100" y="7"/>
                  </a:lnTo>
                  <a:lnTo>
                    <a:pt x="138" y="10"/>
                  </a:lnTo>
                  <a:lnTo>
                    <a:pt x="174" y="14"/>
                  </a:lnTo>
                  <a:lnTo>
                    <a:pt x="212" y="15"/>
                  </a:lnTo>
                  <a:lnTo>
                    <a:pt x="250" y="19"/>
                  </a:lnTo>
                  <a:lnTo>
                    <a:pt x="288" y="21"/>
                  </a:lnTo>
                  <a:lnTo>
                    <a:pt x="328" y="22"/>
                  </a:lnTo>
                  <a:lnTo>
                    <a:pt x="368" y="24"/>
                  </a:lnTo>
                  <a:lnTo>
                    <a:pt x="409" y="26"/>
                  </a:lnTo>
                  <a:lnTo>
                    <a:pt x="451" y="28"/>
                  </a:lnTo>
                  <a:lnTo>
                    <a:pt x="496" y="28"/>
                  </a:lnTo>
                  <a:lnTo>
                    <a:pt x="541" y="28"/>
                  </a:lnTo>
                  <a:lnTo>
                    <a:pt x="587" y="28"/>
                  </a:lnTo>
                  <a:lnTo>
                    <a:pt x="636" y="28"/>
                  </a:lnTo>
                  <a:lnTo>
                    <a:pt x="686" y="28"/>
                  </a:lnTo>
                  <a:lnTo>
                    <a:pt x="689" y="33"/>
                  </a:lnTo>
                  <a:lnTo>
                    <a:pt x="693" y="38"/>
                  </a:lnTo>
                  <a:lnTo>
                    <a:pt x="696" y="41"/>
                  </a:lnTo>
                  <a:lnTo>
                    <a:pt x="703" y="41"/>
                  </a:lnTo>
                  <a:lnTo>
                    <a:pt x="717" y="43"/>
                  </a:lnTo>
                  <a:lnTo>
                    <a:pt x="722" y="50"/>
                  </a:lnTo>
                  <a:lnTo>
                    <a:pt x="720" y="62"/>
                  </a:lnTo>
                  <a:lnTo>
                    <a:pt x="713" y="76"/>
                  </a:lnTo>
                  <a:lnTo>
                    <a:pt x="712" y="83"/>
                  </a:lnTo>
                  <a:lnTo>
                    <a:pt x="719" y="90"/>
                  </a:lnTo>
                  <a:lnTo>
                    <a:pt x="725" y="98"/>
                  </a:lnTo>
                  <a:lnTo>
                    <a:pt x="731" y="111"/>
                  </a:lnTo>
                  <a:lnTo>
                    <a:pt x="736" y="119"/>
                  </a:lnTo>
                  <a:lnTo>
                    <a:pt x="744" y="128"/>
                  </a:lnTo>
                  <a:lnTo>
                    <a:pt x="755" y="138"/>
                  </a:lnTo>
                  <a:lnTo>
                    <a:pt x="757" y="154"/>
                  </a:lnTo>
                  <a:lnTo>
                    <a:pt x="758" y="420"/>
                  </a:lnTo>
                  <a:lnTo>
                    <a:pt x="701" y="420"/>
                  </a:lnTo>
                  <a:lnTo>
                    <a:pt x="643" y="420"/>
                  </a:lnTo>
                  <a:lnTo>
                    <a:pt x="582" y="420"/>
                  </a:lnTo>
                  <a:lnTo>
                    <a:pt x="522" y="420"/>
                  </a:lnTo>
                  <a:lnTo>
                    <a:pt x="461" y="418"/>
                  </a:lnTo>
                  <a:lnTo>
                    <a:pt x="402" y="417"/>
                  </a:lnTo>
                  <a:lnTo>
                    <a:pt x="345" y="415"/>
                  </a:lnTo>
                  <a:lnTo>
                    <a:pt x="290" y="413"/>
                  </a:lnTo>
                  <a:lnTo>
                    <a:pt x="237" y="411"/>
                  </a:lnTo>
                  <a:lnTo>
                    <a:pt x="188" y="410"/>
                  </a:lnTo>
                  <a:lnTo>
                    <a:pt x="143" y="408"/>
                  </a:lnTo>
                  <a:lnTo>
                    <a:pt x="102" y="406"/>
                  </a:lnTo>
                  <a:lnTo>
                    <a:pt x="67" y="404"/>
                  </a:lnTo>
                  <a:lnTo>
                    <a:pt x="38" y="403"/>
                  </a:lnTo>
                  <a:lnTo>
                    <a:pt x="15" y="401"/>
                  </a:lnTo>
                  <a:lnTo>
                    <a:pt x="0" y="401"/>
                  </a:lnTo>
                  <a:lnTo>
                    <a:pt x="2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0"/>
            <p:cNvSpPr>
              <a:spLocks/>
            </p:cNvSpPr>
            <p:nvPr/>
          </p:nvSpPr>
          <p:spPr bwMode="auto">
            <a:xfrm>
              <a:off x="3512314" y="3136614"/>
              <a:ext cx="1103818" cy="596281"/>
            </a:xfrm>
            <a:custGeom>
              <a:avLst/>
              <a:gdLst>
                <a:gd name="T0" fmla="*/ 34984 w 758"/>
                <a:gd name="T1" fmla="*/ 0 h 420"/>
                <a:gd name="T2" fmla="*/ 34984 w 758"/>
                <a:gd name="T3" fmla="*/ 0 h 420"/>
                <a:gd name="T4" fmla="*/ 90374 w 758"/>
                <a:gd name="T5" fmla="*/ 4252 h 420"/>
                <a:gd name="T6" fmla="*/ 145765 w 758"/>
                <a:gd name="T7" fmla="*/ 9922 h 420"/>
                <a:gd name="T8" fmla="*/ 201156 w 758"/>
                <a:gd name="T9" fmla="*/ 14174 h 420"/>
                <a:gd name="T10" fmla="*/ 253631 w 758"/>
                <a:gd name="T11" fmla="*/ 19844 h 420"/>
                <a:gd name="T12" fmla="*/ 309022 w 758"/>
                <a:gd name="T13" fmla="*/ 21261 h 420"/>
                <a:gd name="T14" fmla="*/ 364413 w 758"/>
                <a:gd name="T15" fmla="*/ 26931 h 420"/>
                <a:gd name="T16" fmla="*/ 419804 w 758"/>
                <a:gd name="T17" fmla="*/ 29766 h 420"/>
                <a:gd name="T18" fmla="*/ 478110 w 758"/>
                <a:gd name="T19" fmla="*/ 31183 h 420"/>
                <a:gd name="T20" fmla="*/ 536416 w 758"/>
                <a:gd name="T21" fmla="*/ 34018 h 420"/>
                <a:gd name="T22" fmla="*/ 596180 w 758"/>
                <a:gd name="T23" fmla="*/ 36853 h 420"/>
                <a:gd name="T24" fmla="*/ 657401 w 758"/>
                <a:gd name="T25" fmla="*/ 39688 h 420"/>
                <a:gd name="T26" fmla="*/ 722995 w 758"/>
                <a:gd name="T27" fmla="*/ 39688 h 420"/>
                <a:gd name="T28" fmla="*/ 788590 w 758"/>
                <a:gd name="T29" fmla="*/ 39688 h 420"/>
                <a:gd name="T30" fmla="*/ 855642 w 758"/>
                <a:gd name="T31" fmla="*/ 39688 h 420"/>
                <a:gd name="T32" fmla="*/ 927067 w 758"/>
                <a:gd name="T33" fmla="*/ 39688 h 420"/>
                <a:gd name="T34" fmla="*/ 999949 w 758"/>
                <a:gd name="T35" fmla="*/ 39688 h 420"/>
                <a:gd name="T36" fmla="*/ 999949 w 758"/>
                <a:gd name="T37" fmla="*/ 39688 h 420"/>
                <a:gd name="T38" fmla="*/ 999949 w 758"/>
                <a:gd name="T39" fmla="*/ 39688 h 420"/>
                <a:gd name="T40" fmla="*/ 1004322 w 758"/>
                <a:gd name="T41" fmla="*/ 46775 h 420"/>
                <a:gd name="T42" fmla="*/ 1010153 w 758"/>
                <a:gd name="T43" fmla="*/ 53862 h 420"/>
                <a:gd name="T44" fmla="*/ 1014526 w 758"/>
                <a:gd name="T45" fmla="*/ 58114 h 420"/>
                <a:gd name="T46" fmla="*/ 1024729 w 758"/>
                <a:gd name="T47" fmla="*/ 58114 h 420"/>
                <a:gd name="T48" fmla="*/ 1024729 w 758"/>
                <a:gd name="T49" fmla="*/ 58114 h 420"/>
                <a:gd name="T50" fmla="*/ 1045136 w 758"/>
                <a:gd name="T51" fmla="*/ 60949 h 420"/>
                <a:gd name="T52" fmla="*/ 1052425 w 758"/>
                <a:gd name="T53" fmla="*/ 70871 h 420"/>
                <a:gd name="T54" fmla="*/ 1049509 w 758"/>
                <a:gd name="T55" fmla="*/ 87880 h 420"/>
                <a:gd name="T56" fmla="*/ 1039306 w 758"/>
                <a:gd name="T57" fmla="*/ 107723 h 420"/>
                <a:gd name="T58" fmla="*/ 1039306 w 758"/>
                <a:gd name="T59" fmla="*/ 107723 h 420"/>
                <a:gd name="T60" fmla="*/ 1037848 w 758"/>
                <a:gd name="T61" fmla="*/ 117645 h 420"/>
                <a:gd name="T62" fmla="*/ 1048052 w 758"/>
                <a:gd name="T63" fmla="*/ 127567 h 420"/>
                <a:gd name="T64" fmla="*/ 1056798 w 758"/>
                <a:gd name="T65" fmla="*/ 138906 h 420"/>
                <a:gd name="T66" fmla="*/ 1065543 w 758"/>
                <a:gd name="T67" fmla="*/ 157333 h 420"/>
                <a:gd name="T68" fmla="*/ 1065543 w 758"/>
                <a:gd name="T69" fmla="*/ 157333 h 420"/>
                <a:gd name="T70" fmla="*/ 1072832 w 758"/>
                <a:gd name="T71" fmla="*/ 168672 h 420"/>
                <a:gd name="T72" fmla="*/ 1084493 w 758"/>
                <a:gd name="T73" fmla="*/ 181429 h 420"/>
                <a:gd name="T74" fmla="*/ 1100527 w 758"/>
                <a:gd name="T75" fmla="*/ 195603 h 420"/>
                <a:gd name="T76" fmla="*/ 1103442 w 758"/>
                <a:gd name="T77" fmla="*/ 218281 h 420"/>
                <a:gd name="T78" fmla="*/ 1104900 w 758"/>
                <a:gd name="T79" fmla="*/ 595313 h 420"/>
                <a:gd name="T80" fmla="*/ 1104900 w 758"/>
                <a:gd name="T81" fmla="*/ 595313 h 420"/>
                <a:gd name="T82" fmla="*/ 1021814 w 758"/>
                <a:gd name="T83" fmla="*/ 595313 h 420"/>
                <a:gd name="T84" fmla="*/ 937270 w 758"/>
                <a:gd name="T85" fmla="*/ 595313 h 420"/>
                <a:gd name="T86" fmla="*/ 848353 w 758"/>
                <a:gd name="T87" fmla="*/ 595313 h 420"/>
                <a:gd name="T88" fmla="*/ 760894 w 758"/>
                <a:gd name="T89" fmla="*/ 595313 h 420"/>
                <a:gd name="T90" fmla="*/ 671977 w 758"/>
                <a:gd name="T91" fmla="*/ 592478 h 420"/>
                <a:gd name="T92" fmla="*/ 585976 w 758"/>
                <a:gd name="T93" fmla="*/ 591061 h 420"/>
                <a:gd name="T94" fmla="*/ 502890 w 758"/>
                <a:gd name="T95" fmla="*/ 588226 h 420"/>
                <a:gd name="T96" fmla="*/ 422719 w 758"/>
                <a:gd name="T97" fmla="*/ 585391 h 420"/>
                <a:gd name="T98" fmla="*/ 345463 w 758"/>
                <a:gd name="T99" fmla="*/ 582556 h 420"/>
                <a:gd name="T100" fmla="*/ 274039 w 758"/>
                <a:gd name="T101" fmla="*/ 581139 h 420"/>
                <a:gd name="T102" fmla="*/ 208444 w 758"/>
                <a:gd name="T103" fmla="*/ 578304 h 420"/>
                <a:gd name="T104" fmla="*/ 148680 w 758"/>
                <a:gd name="T105" fmla="*/ 575469 h 420"/>
                <a:gd name="T106" fmla="*/ 97663 w 758"/>
                <a:gd name="T107" fmla="*/ 572634 h 420"/>
                <a:gd name="T108" fmla="*/ 55391 w 758"/>
                <a:gd name="T109" fmla="*/ 571217 h 420"/>
                <a:gd name="T110" fmla="*/ 21865 w 758"/>
                <a:gd name="T111" fmla="*/ 568382 h 420"/>
                <a:gd name="T112" fmla="*/ 0 w 758"/>
                <a:gd name="T113" fmla="*/ 568382 h 420"/>
                <a:gd name="T114" fmla="*/ 34984 w 758"/>
                <a:gd name="T115" fmla="*/ 0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8"/>
                <a:gd name="T175" fmla="*/ 0 h 420"/>
                <a:gd name="T176" fmla="*/ 758 w 758"/>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8" h="420">
                  <a:moveTo>
                    <a:pt x="24" y="0"/>
                  </a:moveTo>
                  <a:lnTo>
                    <a:pt x="24" y="0"/>
                  </a:lnTo>
                  <a:lnTo>
                    <a:pt x="62" y="3"/>
                  </a:lnTo>
                  <a:lnTo>
                    <a:pt x="100" y="7"/>
                  </a:lnTo>
                  <a:lnTo>
                    <a:pt x="138" y="10"/>
                  </a:lnTo>
                  <a:lnTo>
                    <a:pt x="174" y="14"/>
                  </a:lnTo>
                  <a:lnTo>
                    <a:pt x="212" y="15"/>
                  </a:lnTo>
                  <a:lnTo>
                    <a:pt x="250" y="19"/>
                  </a:lnTo>
                  <a:lnTo>
                    <a:pt x="288" y="21"/>
                  </a:lnTo>
                  <a:lnTo>
                    <a:pt x="328" y="22"/>
                  </a:lnTo>
                  <a:lnTo>
                    <a:pt x="368" y="24"/>
                  </a:lnTo>
                  <a:lnTo>
                    <a:pt x="409" y="26"/>
                  </a:lnTo>
                  <a:lnTo>
                    <a:pt x="451" y="28"/>
                  </a:lnTo>
                  <a:lnTo>
                    <a:pt x="496" y="28"/>
                  </a:lnTo>
                  <a:lnTo>
                    <a:pt x="541" y="28"/>
                  </a:lnTo>
                  <a:lnTo>
                    <a:pt x="587" y="28"/>
                  </a:lnTo>
                  <a:lnTo>
                    <a:pt x="636" y="28"/>
                  </a:lnTo>
                  <a:lnTo>
                    <a:pt x="686" y="28"/>
                  </a:lnTo>
                  <a:lnTo>
                    <a:pt x="689" y="33"/>
                  </a:lnTo>
                  <a:lnTo>
                    <a:pt x="693" y="38"/>
                  </a:lnTo>
                  <a:lnTo>
                    <a:pt x="696" y="41"/>
                  </a:lnTo>
                  <a:lnTo>
                    <a:pt x="703" y="41"/>
                  </a:lnTo>
                  <a:lnTo>
                    <a:pt x="717" y="43"/>
                  </a:lnTo>
                  <a:lnTo>
                    <a:pt x="722" y="50"/>
                  </a:lnTo>
                  <a:lnTo>
                    <a:pt x="720" y="62"/>
                  </a:lnTo>
                  <a:lnTo>
                    <a:pt x="713" y="76"/>
                  </a:lnTo>
                  <a:lnTo>
                    <a:pt x="712" y="83"/>
                  </a:lnTo>
                  <a:lnTo>
                    <a:pt x="719" y="90"/>
                  </a:lnTo>
                  <a:lnTo>
                    <a:pt x="725" y="98"/>
                  </a:lnTo>
                  <a:lnTo>
                    <a:pt x="731" y="111"/>
                  </a:lnTo>
                  <a:lnTo>
                    <a:pt x="736" y="119"/>
                  </a:lnTo>
                  <a:lnTo>
                    <a:pt x="744" y="128"/>
                  </a:lnTo>
                  <a:lnTo>
                    <a:pt x="755" y="138"/>
                  </a:lnTo>
                  <a:lnTo>
                    <a:pt x="757" y="154"/>
                  </a:lnTo>
                  <a:lnTo>
                    <a:pt x="758" y="420"/>
                  </a:lnTo>
                  <a:lnTo>
                    <a:pt x="701" y="420"/>
                  </a:lnTo>
                  <a:lnTo>
                    <a:pt x="643" y="420"/>
                  </a:lnTo>
                  <a:lnTo>
                    <a:pt x="582" y="420"/>
                  </a:lnTo>
                  <a:lnTo>
                    <a:pt x="522" y="420"/>
                  </a:lnTo>
                  <a:lnTo>
                    <a:pt x="461" y="418"/>
                  </a:lnTo>
                  <a:lnTo>
                    <a:pt x="402" y="417"/>
                  </a:lnTo>
                  <a:lnTo>
                    <a:pt x="345" y="415"/>
                  </a:lnTo>
                  <a:lnTo>
                    <a:pt x="290" y="413"/>
                  </a:lnTo>
                  <a:lnTo>
                    <a:pt x="237" y="411"/>
                  </a:lnTo>
                  <a:lnTo>
                    <a:pt x="188" y="410"/>
                  </a:lnTo>
                  <a:lnTo>
                    <a:pt x="143" y="408"/>
                  </a:lnTo>
                  <a:lnTo>
                    <a:pt x="102" y="406"/>
                  </a:lnTo>
                  <a:lnTo>
                    <a:pt x="67" y="404"/>
                  </a:lnTo>
                  <a:lnTo>
                    <a:pt x="38" y="403"/>
                  </a:lnTo>
                  <a:lnTo>
                    <a:pt x="15" y="401"/>
                  </a:lnTo>
                  <a:lnTo>
                    <a:pt x="0" y="401"/>
                  </a:lnTo>
                  <a:lnTo>
                    <a:pt x="24" y="0"/>
                  </a:lnTo>
                </a:path>
              </a:pathLst>
            </a:custGeom>
            <a:solidFill>
              <a:srgbClr val="A2C3E8"/>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26" name="Freeform 32"/>
            <p:cNvSpPr>
              <a:spLocks/>
            </p:cNvSpPr>
            <p:nvPr/>
          </p:nvSpPr>
          <p:spPr bwMode="auto">
            <a:xfrm>
              <a:off x="2100568" y="2639572"/>
              <a:ext cx="1073309" cy="850295"/>
            </a:xfrm>
            <a:custGeom>
              <a:avLst/>
              <a:gdLst>
                <a:gd name="T0" fmla="*/ 0 w 736"/>
                <a:gd name="T1" fmla="*/ 2147483647 h 600"/>
                <a:gd name="T2" fmla="*/ 2147483647 w 736"/>
                <a:gd name="T3" fmla="*/ 0 h 600"/>
                <a:gd name="T4" fmla="*/ 2147483647 w 736"/>
                <a:gd name="T5" fmla="*/ 0 h 600"/>
                <a:gd name="T6" fmla="*/ 2147483647 w 736"/>
                <a:gd name="T7" fmla="*/ 2147483647 h 600"/>
                <a:gd name="T8" fmla="*/ 2147483647 w 736"/>
                <a:gd name="T9" fmla="*/ 2147483647 h 600"/>
                <a:gd name="T10" fmla="*/ 2147483647 w 736"/>
                <a:gd name="T11" fmla="*/ 2147483647 h 600"/>
                <a:gd name="T12" fmla="*/ 2147483647 w 736"/>
                <a:gd name="T13" fmla="*/ 2147483647 h 600"/>
                <a:gd name="T14" fmla="*/ 2147483647 w 736"/>
                <a:gd name="T15" fmla="*/ 2147483647 h 600"/>
                <a:gd name="T16" fmla="*/ 2147483647 w 736"/>
                <a:gd name="T17" fmla="*/ 2147483647 h 600"/>
                <a:gd name="T18" fmla="*/ 2147483647 w 736"/>
                <a:gd name="T19" fmla="*/ 2147483647 h 600"/>
                <a:gd name="T20" fmla="*/ 2147483647 w 736"/>
                <a:gd name="T21" fmla="*/ 2147483647 h 600"/>
                <a:gd name="T22" fmla="*/ 2147483647 w 736"/>
                <a:gd name="T23" fmla="*/ 2147483647 h 600"/>
                <a:gd name="T24" fmla="*/ 2147483647 w 736"/>
                <a:gd name="T25" fmla="*/ 2147483647 h 600"/>
                <a:gd name="T26" fmla="*/ 2147483647 w 736"/>
                <a:gd name="T27" fmla="*/ 2147483647 h 600"/>
                <a:gd name="T28" fmla="*/ 2147483647 w 736"/>
                <a:gd name="T29" fmla="*/ 2147483647 h 600"/>
                <a:gd name="T30" fmla="*/ 2147483647 w 736"/>
                <a:gd name="T31" fmla="*/ 2147483647 h 600"/>
                <a:gd name="T32" fmla="*/ 2147483647 w 736"/>
                <a:gd name="T33" fmla="*/ 2147483647 h 600"/>
                <a:gd name="T34" fmla="*/ 2147483647 w 736"/>
                <a:gd name="T35" fmla="*/ 2147483647 h 600"/>
                <a:gd name="T36" fmla="*/ 2147483647 w 736"/>
                <a:gd name="T37" fmla="*/ 2147483647 h 600"/>
                <a:gd name="T38" fmla="*/ 2147483647 w 736"/>
                <a:gd name="T39" fmla="*/ 2147483647 h 600"/>
                <a:gd name="T40" fmla="*/ 2147483647 w 736"/>
                <a:gd name="T41" fmla="*/ 2147483647 h 600"/>
                <a:gd name="T42" fmla="*/ 2147483647 w 736"/>
                <a:gd name="T43" fmla="*/ 2147483647 h 600"/>
                <a:gd name="T44" fmla="*/ 2147483647 w 736"/>
                <a:gd name="T45" fmla="*/ 2147483647 h 600"/>
                <a:gd name="T46" fmla="*/ 2147483647 w 736"/>
                <a:gd name="T47" fmla="*/ 2147483647 h 600"/>
                <a:gd name="T48" fmla="*/ 2147483647 w 736"/>
                <a:gd name="T49" fmla="*/ 2147483647 h 600"/>
                <a:gd name="T50" fmla="*/ 2147483647 w 736"/>
                <a:gd name="T51" fmla="*/ 2147483647 h 600"/>
                <a:gd name="T52" fmla="*/ 2147483647 w 736"/>
                <a:gd name="T53" fmla="*/ 2147483647 h 600"/>
                <a:gd name="T54" fmla="*/ 2147483647 w 736"/>
                <a:gd name="T55" fmla="*/ 2147483647 h 600"/>
                <a:gd name="T56" fmla="*/ 2147483647 w 736"/>
                <a:gd name="T57" fmla="*/ 2147483647 h 600"/>
                <a:gd name="T58" fmla="*/ 2147483647 w 736"/>
                <a:gd name="T59" fmla="*/ 2147483647 h 600"/>
                <a:gd name="T60" fmla="*/ 2147483647 w 736"/>
                <a:gd name="T61" fmla="*/ 2147483647 h 600"/>
                <a:gd name="T62" fmla="*/ 2147483647 w 736"/>
                <a:gd name="T63" fmla="*/ 2147483647 h 600"/>
                <a:gd name="T64" fmla="*/ 2147483647 w 736"/>
                <a:gd name="T65" fmla="*/ 2147483647 h 600"/>
                <a:gd name="T66" fmla="*/ 2147483647 w 736"/>
                <a:gd name="T67" fmla="*/ 2147483647 h 600"/>
                <a:gd name="T68" fmla="*/ 2147483647 w 736"/>
                <a:gd name="T69" fmla="*/ 2147483647 h 600"/>
                <a:gd name="T70" fmla="*/ 2147483647 w 736"/>
                <a:gd name="T71" fmla="*/ 2147483647 h 600"/>
                <a:gd name="T72" fmla="*/ 2147483647 w 736"/>
                <a:gd name="T73" fmla="*/ 2147483647 h 600"/>
                <a:gd name="T74" fmla="*/ 2147483647 w 736"/>
                <a:gd name="T75" fmla="*/ 2147483647 h 600"/>
                <a:gd name="T76" fmla="*/ 2147483647 w 736"/>
                <a:gd name="T77" fmla="*/ 2147483647 h 600"/>
                <a:gd name="T78" fmla="*/ 2147483647 w 736"/>
                <a:gd name="T79" fmla="*/ 2147483647 h 600"/>
                <a:gd name="T80" fmla="*/ 2147483647 w 736"/>
                <a:gd name="T81" fmla="*/ 2147483647 h 600"/>
                <a:gd name="T82" fmla="*/ 2147483647 w 736"/>
                <a:gd name="T83" fmla="*/ 2147483647 h 600"/>
                <a:gd name="T84" fmla="*/ 2147483647 w 736"/>
                <a:gd name="T85" fmla="*/ 2147483647 h 600"/>
                <a:gd name="T86" fmla="*/ 2147483647 w 736"/>
                <a:gd name="T87" fmla="*/ 2147483647 h 600"/>
                <a:gd name="T88" fmla="*/ 2147483647 w 736"/>
                <a:gd name="T89" fmla="*/ 2147483647 h 600"/>
                <a:gd name="T90" fmla="*/ 2147483647 w 736"/>
                <a:gd name="T91" fmla="*/ 2147483647 h 600"/>
                <a:gd name="T92" fmla="*/ 2147483647 w 736"/>
                <a:gd name="T93" fmla="*/ 2147483647 h 600"/>
                <a:gd name="T94" fmla="*/ 0 w 736"/>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6"/>
                <a:gd name="T145" fmla="*/ 0 h 600"/>
                <a:gd name="T146" fmla="*/ 736 w 736"/>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6" h="600">
                  <a:moveTo>
                    <a:pt x="0" y="522"/>
                  </a:moveTo>
                  <a:lnTo>
                    <a:pt x="73" y="0"/>
                  </a:lnTo>
                  <a:lnTo>
                    <a:pt x="107" y="5"/>
                  </a:lnTo>
                  <a:lnTo>
                    <a:pt x="142" y="10"/>
                  </a:lnTo>
                  <a:lnTo>
                    <a:pt x="176" y="16"/>
                  </a:lnTo>
                  <a:lnTo>
                    <a:pt x="211" y="21"/>
                  </a:lnTo>
                  <a:lnTo>
                    <a:pt x="247" y="26"/>
                  </a:lnTo>
                  <a:lnTo>
                    <a:pt x="282" y="29"/>
                  </a:lnTo>
                  <a:lnTo>
                    <a:pt x="314" y="35"/>
                  </a:lnTo>
                  <a:lnTo>
                    <a:pt x="347" y="38"/>
                  </a:lnTo>
                  <a:lnTo>
                    <a:pt x="380" y="43"/>
                  </a:lnTo>
                  <a:lnTo>
                    <a:pt x="411" y="47"/>
                  </a:lnTo>
                  <a:lnTo>
                    <a:pt x="441" y="50"/>
                  </a:lnTo>
                  <a:lnTo>
                    <a:pt x="468" y="52"/>
                  </a:lnTo>
                  <a:lnTo>
                    <a:pt x="494" y="55"/>
                  </a:lnTo>
                  <a:lnTo>
                    <a:pt x="517" y="57"/>
                  </a:lnTo>
                  <a:lnTo>
                    <a:pt x="539" y="59"/>
                  </a:lnTo>
                  <a:lnTo>
                    <a:pt x="558" y="61"/>
                  </a:lnTo>
                  <a:lnTo>
                    <a:pt x="579" y="62"/>
                  </a:lnTo>
                  <a:lnTo>
                    <a:pt x="603" y="64"/>
                  </a:lnTo>
                  <a:lnTo>
                    <a:pt x="629" y="68"/>
                  </a:lnTo>
                  <a:lnTo>
                    <a:pt x="657" y="69"/>
                  </a:lnTo>
                  <a:lnTo>
                    <a:pt x="682" y="71"/>
                  </a:lnTo>
                  <a:lnTo>
                    <a:pt x="705" y="73"/>
                  </a:lnTo>
                  <a:lnTo>
                    <a:pt x="724" y="73"/>
                  </a:lnTo>
                  <a:lnTo>
                    <a:pt x="736" y="74"/>
                  </a:lnTo>
                  <a:lnTo>
                    <a:pt x="727" y="209"/>
                  </a:lnTo>
                  <a:lnTo>
                    <a:pt x="729" y="199"/>
                  </a:lnTo>
                  <a:lnTo>
                    <a:pt x="705" y="600"/>
                  </a:lnTo>
                  <a:lnTo>
                    <a:pt x="648" y="596"/>
                  </a:lnTo>
                  <a:lnTo>
                    <a:pt x="593" y="593"/>
                  </a:lnTo>
                  <a:lnTo>
                    <a:pt x="537" y="588"/>
                  </a:lnTo>
                  <a:lnTo>
                    <a:pt x="485" y="583"/>
                  </a:lnTo>
                  <a:lnTo>
                    <a:pt x="434" y="579"/>
                  </a:lnTo>
                  <a:lnTo>
                    <a:pt x="384" y="574"/>
                  </a:lnTo>
                  <a:lnTo>
                    <a:pt x="335" y="567"/>
                  </a:lnTo>
                  <a:lnTo>
                    <a:pt x="290" y="562"/>
                  </a:lnTo>
                  <a:lnTo>
                    <a:pt x="245" y="557"/>
                  </a:lnTo>
                  <a:lnTo>
                    <a:pt x="204" y="552"/>
                  </a:lnTo>
                  <a:lnTo>
                    <a:pt x="162" y="546"/>
                  </a:lnTo>
                  <a:lnTo>
                    <a:pt x="126" y="541"/>
                  </a:lnTo>
                  <a:lnTo>
                    <a:pt x="90" y="536"/>
                  </a:lnTo>
                  <a:lnTo>
                    <a:pt x="57" y="531"/>
                  </a:lnTo>
                  <a:lnTo>
                    <a:pt x="28" y="526"/>
                  </a:lnTo>
                  <a:lnTo>
                    <a:pt x="0" y="522"/>
                  </a:lnTo>
                </a:path>
              </a:pathLst>
            </a:custGeom>
            <a:solidFill>
              <a:srgbClr val="FFCC00"/>
            </a:solidFill>
            <a:ln w="0">
              <a:solidFill>
                <a:srgbClr val="000000"/>
              </a:solidFill>
              <a:round/>
              <a:headEnd/>
              <a:tailEnd/>
            </a:ln>
          </p:spPr>
          <p:txBody>
            <a:bodyPr/>
            <a:lstStyle/>
            <a:p>
              <a:endParaRPr lang="en-US"/>
            </a:p>
          </p:txBody>
        </p:sp>
        <p:sp>
          <p:nvSpPr>
            <p:cNvPr id="27" name="Freeform 33"/>
            <p:cNvSpPr>
              <a:spLocks/>
            </p:cNvSpPr>
            <p:nvPr/>
          </p:nvSpPr>
          <p:spPr bwMode="auto">
            <a:xfrm>
              <a:off x="3643313" y="3308350"/>
              <a:ext cx="1295400" cy="671513"/>
            </a:xfrm>
            <a:custGeom>
              <a:avLst/>
              <a:gdLst>
                <a:gd name="T0" fmla="*/ 2147483647 w 888"/>
                <a:gd name="T1" fmla="*/ 2147483647 h 474"/>
                <a:gd name="T2" fmla="*/ 2147483647 w 888"/>
                <a:gd name="T3" fmla="*/ 2147483647 h 474"/>
                <a:gd name="T4" fmla="*/ 2147483647 w 888"/>
                <a:gd name="T5" fmla="*/ 2147483647 h 474"/>
                <a:gd name="T6" fmla="*/ 2147483647 w 888"/>
                <a:gd name="T7" fmla="*/ 2147483647 h 474"/>
                <a:gd name="T8" fmla="*/ 2147483647 w 888"/>
                <a:gd name="T9" fmla="*/ 2147483647 h 474"/>
                <a:gd name="T10" fmla="*/ 2147483647 w 888"/>
                <a:gd name="T11" fmla="*/ 2147483647 h 474"/>
                <a:gd name="T12" fmla="*/ 2147483647 w 888"/>
                <a:gd name="T13" fmla="*/ 2147483647 h 474"/>
                <a:gd name="T14" fmla="*/ 2147483647 w 888"/>
                <a:gd name="T15" fmla="*/ 2147483647 h 474"/>
                <a:gd name="T16" fmla="*/ 2147483647 w 888"/>
                <a:gd name="T17" fmla="*/ 2147483647 h 474"/>
                <a:gd name="T18" fmla="*/ 2147483647 w 888"/>
                <a:gd name="T19" fmla="*/ 2147483647 h 474"/>
                <a:gd name="T20" fmla="*/ 2147483647 w 888"/>
                <a:gd name="T21" fmla="*/ 2147483647 h 474"/>
                <a:gd name="T22" fmla="*/ 2147483647 w 888"/>
                <a:gd name="T23" fmla="*/ 2147483647 h 474"/>
                <a:gd name="T24" fmla="*/ 2147483647 w 888"/>
                <a:gd name="T25" fmla="*/ 2147483647 h 474"/>
                <a:gd name="T26" fmla="*/ 2147483647 w 888"/>
                <a:gd name="T27" fmla="*/ 2147483647 h 474"/>
                <a:gd name="T28" fmla="*/ 2147483647 w 888"/>
                <a:gd name="T29" fmla="*/ 2147483647 h 474"/>
                <a:gd name="T30" fmla="*/ 2147483647 w 888"/>
                <a:gd name="T31" fmla="*/ 2147483647 h 474"/>
                <a:gd name="T32" fmla="*/ 2147483647 w 888"/>
                <a:gd name="T33" fmla="*/ 2147483647 h 474"/>
                <a:gd name="T34" fmla="*/ 2147483647 w 888"/>
                <a:gd name="T35" fmla="*/ 2147483647 h 474"/>
                <a:gd name="T36" fmla="*/ 2147483647 w 888"/>
                <a:gd name="T37" fmla="*/ 2147483647 h 474"/>
                <a:gd name="T38" fmla="*/ 2147483647 w 888"/>
                <a:gd name="T39" fmla="*/ 2147483647 h 474"/>
                <a:gd name="T40" fmla="*/ 2147483647 w 888"/>
                <a:gd name="T41" fmla="*/ 2147483647 h 474"/>
                <a:gd name="T42" fmla="*/ 2147483647 w 888"/>
                <a:gd name="T43" fmla="*/ 2147483647 h 474"/>
                <a:gd name="T44" fmla="*/ 2147483647 w 888"/>
                <a:gd name="T45" fmla="*/ 2147483647 h 474"/>
                <a:gd name="T46" fmla="*/ 2147483647 w 888"/>
                <a:gd name="T47" fmla="*/ 2147483647 h 474"/>
                <a:gd name="T48" fmla="*/ 2147483647 w 888"/>
                <a:gd name="T49" fmla="*/ 2147483647 h 474"/>
                <a:gd name="T50" fmla="*/ 2147483647 w 888"/>
                <a:gd name="T51" fmla="*/ 2147483647 h 474"/>
                <a:gd name="T52" fmla="*/ 2147483647 w 888"/>
                <a:gd name="T53" fmla="*/ 2147483647 h 474"/>
                <a:gd name="T54" fmla="*/ 2147483647 w 888"/>
                <a:gd name="T55" fmla="*/ 2147483647 h 474"/>
                <a:gd name="T56" fmla="*/ 2147483647 w 888"/>
                <a:gd name="T57" fmla="*/ 2147483647 h 474"/>
                <a:gd name="T58" fmla="*/ 2147483647 w 888"/>
                <a:gd name="T59" fmla="*/ 2147483647 h 474"/>
                <a:gd name="T60" fmla="*/ 2147483647 w 888"/>
                <a:gd name="T61" fmla="*/ 2147483647 h 474"/>
                <a:gd name="T62" fmla="*/ 2147483647 w 888"/>
                <a:gd name="T63" fmla="*/ 2147483647 h 474"/>
                <a:gd name="T64" fmla="*/ 2147483647 w 888"/>
                <a:gd name="T65" fmla="*/ 2147483647 h 474"/>
                <a:gd name="T66" fmla="*/ 2147483647 w 888"/>
                <a:gd name="T67" fmla="*/ 2147483647 h 474"/>
                <a:gd name="T68" fmla="*/ 2147483647 w 888"/>
                <a:gd name="T69" fmla="*/ 2147483647 h 474"/>
                <a:gd name="T70" fmla="*/ 2147483647 w 888"/>
                <a:gd name="T71" fmla="*/ 2147483647 h 474"/>
                <a:gd name="T72" fmla="*/ 2147483647 w 888"/>
                <a:gd name="T73" fmla="*/ 2147483647 h 474"/>
                <a:gd name="T74" fmla="*/ 2147483647 w 888"/>
                <a:gd name="T75" fmla="*/ 2147483647 h 474"/>
                <a:gd name="T76" fmla="*/ 2147483647 w 888"/>
                <a:gd name="T77" fmla="*/ 2147483647 h 474"/>
                <a:gd name="T78" fmla="*/ 2147483647 w 888"/>
                <a:gd name="T79" fmla="*/ 2147483647 h 474"/>
                <a:gd name="T80" fmla="*/ 2147483647 w 888"/>
                <a:gd name="T81" fmla="*/ 2147483647 h 474"/>
                <a:gd name="T82" fmla="*/ 2147483647 w 888"/>
                <a:gd name="T83" fmla="*/ 2147483647 h 474"/>
                <a:gd name="T84" fmla="*/ 2147483647 w 888"/>
                <a:gd name="T85" fmla="*/ 2147483647 h 474"/>
                <a:gd name="T86" fmla="*/ 2147483647 w 888"/>
                <a:gd name="T87" fmla="*/ 2147483647 h 474"/>
                <a:gd name="T88" fmla="*/ 2147483647 w 888"/>
                <a:gd name="T89" fmla="*/ 2147483647 h 474"/>
                <a:gd name="T90" fmla="*/ 2147483647 w 888"/>
                <a:gd name="T91" fmla="*/ 2147483647 h 474"/>
                <a:gd name="T92" fmla="*/ 2147483647 w 888"/>
                <a:gd name="T93" fmla="*/ 2147483647 h 474"/>
                <a:gd name="T94" fmla="*/ 2147483647 w 888"/>
                <a:gd name="T95" fmla="*/ 2147483647 h 474"/>
                <a:gd name="T96" fmla="*/ 2147483647 w 888"/>
                <a:gd name="T97" fmla="*/ 2147483647 h 474"/>
                <a:gd name="T98" fmla="*/ 2147483647 w 888"/>
                <a:gd name="T99" fmla="*/ 2147483647 h 474"/>
                <a:gd name="T100" fmla="*/ 2147483647 w 888"/>
                <a:gd name="T101" fmla="*/ 2147483647 h 474"/>
                <a:gd name="T102" fmla="*/ 2147483647 w 888"/>
                <a:gd name="T103" fmla="*/ 2147483647 h 474"/>
                <a:gd name="T104" fmla="*/ 2147483647 w 888"/>
                <a:gd name="T105" fmla="*/ 2147483647 h 474"/>
                <a:gd name="T106" fmla="*/ 0 w 888"/>
                <a:gd name="T107" fmla="*/ 0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8"/>
                <a:gd name="T163" fmla="*/ 0 h 474"/>
                <a:gd name="T164" fmla="*/ 888 w 888"/>
                <a:gd name="T165" fmla="*/ 474 h 4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8" h="474">
                  <a:moveTo>
                    <a:pt x="0" y="0"/>
                  </a:moveTo>
                  <a:lnTo>
                    <a:pt x="12" y="2"/>
                  </a:lnTo>
                  <a:lnTo>
                    <a:pt x="24" y="2"/>
                  </a:lnTo>
                  <a:lnTo>
                    <a:pt x="38" y="3"/>
                  </a:lnTo>
                  <a:lnTo>
                    <a:pt x="50" y="3"/>
                  </a:lnTo>
                  <a:lnTo>
                    <a:pt x="64" y="5"/>
                  </a:lnTo>
                  <a:lnTo>
                    <a:pt x="76" y="5"/>
                  </a:lnTo>
                  <a:lnTo>
                    <a:pt x="90" y="7"/>
                  </a:lnTo>
                  <a:lnTo>
                    <a:pt x="104" y="7"/>
                  </a:lnTo>
                  <a:lnTo>
                    <a:pt x="119" y="7"/>
                  </a:lnTo>
                  <a:lnTo>
                    <a:pt x="142" y="9"/>
                  </a:lnTo>
                  <a:lnTo>
                    <a:pt x="171" y="10"/>
                  </a:lnTo>
                  <a:lnTo>
                    <a:pt x="206" y="12"/>
                  </a:lnTo>
                  <a:lnTo>
                    <a:pt x="246" y="14"/>
                  </a:lnTo>
                  <a:lnTo>
                    <a:pt x="290" y="16"/>
                  </a:lnTo>
                  <a:lnTo>
                    <a:pt x="341" y="17"/>
                  </a:lnTo>
                  <a:lnTo>
                    <a:pt x="392" y="19"/>
                  </a:lnTo>
                  <a:lnTo>
                    <a:pt x="448" y="21"/>
                  </a:lnTo>
                  <a:lnTo>
                    <a:pt x="505" y="23"/>
                  </a:lnTo>
                  <a:lnTo>
                    <a:pt x="565" y="24"/>
                  </a:lnTo>
                  <a:lnTo>
                    <a:pt x="626" y="26"/>
                  </a:lnTo>
                  <a:lnTo>
                    <a:pt x="686" y="26"/>
                  </a:lnTo>
                  <a:lnTo>
                    <a:pt x="745" y="26"/>
                  </a:lnTo>
                  <a:lnTo>
                    <a:pt x="805" y="26"/>
                  </a:lnTo>
                  <a:lnTo>
                    <a:pt x="862" y="26"/>
                  </a:lnTo>
                  <a:lnTo>
                    <a:pt x="862" y="28"/>
                  </a:lnTo>
                  <a:lnTo>
                    <a:pt x="864" y="78"/>
                  </a:lnTo>
                  <a:lnTo>
                    <a:pt x="887" y="233"/>
                  </a:lnTo>
                  <a:lnTo>
                    <a:pt x="888" y="474"/>
                  </a:lnTo>
                  <a:lnTo>
                    <a:pt x="868" y="465"/>
                  </a:lnTo>
                  <a:lnTo>
                    <a:pt x="850" y="455"/>
                  </a:lnTo>
                  <a:lnTo>
                    <a:pt x="836" y="446"/>
                  </a:lnTo>
                  <a:lnTo>
                    <a:pt x="826" y="439"/>
                  </a:lnTo>
                  <a:lnTo>
                    <a:pt x="817" y="434"/>
                  </a:lnTo>
                  <a:lnTo>
                    <a:pt x="810" y="430"/>
                  </a:lnTo>
                  <a:lnTo>
                    <a:pt x="804" y="432"/>
                  </a:lnTo>
                  <a:lnTo>
                    <a:pt x="795" y="437"/>
                  </a:lnTo>
                  <a:lnTo>
                    <a:pt x="785" y="441"/>
                  </a:lnTo>
                  <a:lnTo>
                    <a:pt x="772" y="436"/>
                  </a:lnTo>
                  <a:lnTo>
                    <a:pt x="759" y="432"/>
                  </a:lnTo>
                  <a:lnTo>
                    <a:pt x="747" y="434"/>
                  </a:lnTo>
                  <a:lnTo>
                    <a:pt x="741" y="441"/>
                  </a:lnTo>
                  <a:lnTo>
                    <a:pt x="736" y="443"/>
                  </a:lnTo>
                  <a:lnTo>
                    <a:pt x="728" y="443"/>
                  </a:lnTo>
                  <a:lnTo>
                    <a:pt x="721" y="441"/>
                  </a:lnTo>
                  <a:lnTo>
                    <a:pt x="712" y="441"/>
                  </a:lnTo>
                  <a:lnTo>
                    <a:pt x="703" y="441"/>
                  </a:lnTo>
                  <a:lnTo>
                    <a:pt x="696" y="446"/>
                  </a:lnTo>
                  <a:lnTo>
                    <a:pt x="690" y="455"/>
                  </a:lnTo>
                  <a:lnTo>
                    <a:pt x="684" y="460"/>
                  </a:lnTo>
                  <a:lnTo>
                    <a:pt x="677" y="462"/>
                  </a:lnTo>
                  <a:lnTo>
                    <a:pt x="672" y="458"/>
                  </a:lnTo>
                  <a:lnTo>
                    <a:pt x="671" y="451"/>
                  </a:lnTo>
                  <a:lnTo>
                    <a:pt x="660" y="444"/>
                  </a:lnTo>
                  <a:lnTo>
                    <a:pt x="652" y="439"/>
                  </a:lnTo>
                  <a:lnTo>
                    <a:pt x="645" y="436"/>
                  </a:lnTo>
                  <a:lnTo>
                    <a:pt x="636" y="436"/>
                  </a:lnTo>
                  <a:lnTo>
                    <a:pt x="631" y="439"/>
                  </a:lnTo>
                  <a:lnTo>
                    <a:pt x="624" y="432"/>
                  </a:lnTo>
                  <a:lnTo>
                    <a:pt x="617" y="429"/>
                  </a:lnTo>
                  <a:lnTo>
                    <a:pt x="607" y="439"/>
                  </a:lnTo>
                  <a:lnTo>
                    <a:pt x="603" y="451"/>
                  </a:lnTo>
                  <a:lnTo>
                    <a:pt x="600" y="453"/>
                  </a:lnTo>
                  <a:lnTo>
                    <a:pt x="595" y="450"/>
                  </a:lnTo>
                  <a:lnTo>
                    <a:pt x="591" y="443"/>
                  </a:lnTo>
                  <a:lnTo>
                    <a:pt x="591" y="434"/>
                  </a:lnTo>
                  <a:lnTo>
                    <a:pt x="589" y="430"/>
                  </a:lnTo>
                  <a:lnTo>
                    <a:pt x="584" y="429"/>
                  </a:lnTo>
                  <a:lnTo>
                    <a:pt x="572" y="429"/>
                  </a:lnTo>
                  <a:lnTo>
                    <a:pt x="570" y="436"/>
                  </a:lnTo>
                  <a:lnTo>
                    <a:pt x="567" y="437"/>
                  </a:lnTo>
                  <a:lnTo>
                    <a:pt x="563" y="437"/>
                  </a:lnTo>
                  <a:lnTo>
                    <a:pt x="558" y="437"/>
                  </a:lnTo>
                  <a:lnTo>
                    <a:pt x="553" y="434"/>
                  </a:lnTo>
                  <a:lnTo>
                    <a:pt x="548" y="425"/>
                  </a:lnTo>
                  <a:lnTo>
                    <a:pt x="541" y="422"/>
                  </a:lnTo>
                  <a:lnTo>
                    <a:pt x="534" y="430"/>
                  </a:lnTo>
                  <a:lnTo>
                    <a:pt x="524" y="437"/>
                  </a:lnTo>
                  <a:lnTo>
                    <a:pt x="512" y="439"/>
                  </a:lnTo>
                  <a:lnTo>
                    <a:pt x="506" y="434"/>
                  </a:lnTo>
                  <a:lnTo>
                    <a:pt x="510" y="422"/>
                  </a:lnTo>
                  <a:lnTo>
                    <a:pt x="503" y="413"/>
                  </a:lnTo>
                  <a:lnTo>
                    <a:pt x="500" y="406"/>
                  </a:lnTo>
                  <a:lnTo>
                    <a:pt x="493" y="403"/>
                  </a:lnTo>
                  <a:lnTo>
                    <a:pt x="477" y="401"/>
                  </a:lnTo>
                  <a:lnTo>
                    <a:pt x="462" y="405"/>
                  </a:lnTo>
                  <a:lnTo>
                    <a:pt x="449" y="403"/>
                  </a:lnTo>
                  <a:lnTo>
                    <a:pt x="441" y="401"/>
                  </a:lnTo>
                  <a:lnTo>
                    <a:pt x="434" y="403"/>
                  </a:lnTo>
                  <a:lnTo>
                    <a:pt x="422" y="405"/>
                  </a:lnTo>
                  <a:lnTo>
                    <a:pt x="413" y="399"/>
                  </a:lnTo>
                  <a:lnTo>
                    <a:pt x="406" y="392"/>
                  </a:lnTo>
                  <a:lnTo>
                    <a:pt x="398" y="389"/>
                  </a:lnTo>
                  <a:lnTo>
                    <a:pt x="382" y="389"/>
                  </a:lnTo>
                  <a:lnTo>
                    <a:pt x="380" y="384"/>
                  </a:lnTo>
                  <a:lnTo>
                    <a:pt x="382" y="373"/>
                  </a:lnTo>
                  <a:lnTo>
                    <a:pt x="373" y="365"/>
                  </a:lnTo>
                  <a:lnTo>
                    <a:pt x="363" y="360"/>
                  </a:lnTo>
                  <a:lnTo>
                    <a:pt x="360" y="363"/>
                  </a:lnTo>
                  <a:lnTo>
                    <a:pt x="356" y="367"/>
                  </a:lnTo>
                  <a:lnTo>
                    <a:pt x="346" y="363"/>
                  </a:lnTo>
                  <a:lnTo>
                    <a:pt x="323" y="360"/>
                  </a:lnTo>
                  <a:lnTo>
                    <a:pt x="316" y="353"/>
                  </a:lnTo>
                  <a:lnTo>
                    <a:pt x="313" y="344"/>
                  </a:lnTo>
                  <a:lnTo>
                    <a:pt x="297" y="339"/>
                  </a:lnTo>
                  <a:lnTo>
                    <a:pt x="296" y="92"/>
                  </a:lnTo>
                  <a:lnTo>
                    <a:pt x="0" y="71"/>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4"/>
            <p:cNvSpPr>
              <a:spLocks/>
            </p:cNvSpPr>
            <p:nvPr/>
          </p:nvSpPr>
          <p:spPr bwMode="auto">
            <a:xfrm>
              <a:off x="2667322" y="3862684"/>
              <a:ext cx="1296035" cy="671522"/>
            </a:xfrm>
            <a:custGeom>
              <a:avLst/>
              <a:gdLst>
                <a:gd name="T0" fmla="*/ 0 w 888"/>
                <a:gd name="T1" fmla="*/ 0 h 474"/>
                <a:gd name="T2" fmla="*/ 51095676 w 888"/>
                <a:gd name="T3" fmla="*/ 4013913 h 474"/>
                <a:gd name="T4" fmla="*/ 106448474 w 888"/>
                <a:gd name="T5" fmla="*/ 6021578 h 474"/>
                <a:gd name="T6" fmla="*/ 161802732 w 888"/>
                <a:gd name="T7" fmla="*/ 10035490 h 474"/>
                <a:gd name="T8" fmla="*/ 221414111 w 888"/>
                <a:gd name="T9" fmla="*/ 14050820 h 474"/>
                <a:gd name="T10" fmla="*/ 253347632 w 888"/>
                <a:gd name="T11" fmla="*/ 14050820 h 474"/>
                <a:gd name="T12" fmla="*/ 364054687 w 888"/>
                <a:gd name="T13" fmla="*/ 20072397 h 474"/>
                <a:gd name="T14" fmla="*/ 523728129 w 888"/>
                <a:gd name="T15" fmla="*/ 28101640 h 474"/>
                <a:gd name="T16" fmla="*/ 725980084 w 888"/>
                <a:gd name="T17" fmla="*/ 34123217 h 474"/>
                <a:gd name="T18" fmla="*/ 953780607 w 888"/>
                <a:gd name="T19" fmla="*/ 42152460 h 474"/>
                <a:gd name="T20" fmla="*/ 1202871117 w 888"/>
                <a:gd name="T21" fmla="*/ 48174037 h 474"/>
                <a:gd name="T22" fmla="*/ 1460477330 w 888"/>
                <a:gd name="T23" fmla="*/ 52187950 h 474"/>
                <a:gd name="T24" fmla="*/ 1713824962 w 888"/>
                <a:gd name="T25" fmla="*/ 52187950 h 474"/>
                <a:gd name="T26" fmla="*/ 1835177011 w 888"/>
                <a:gd name="T27" fmla="*/ 56201863 h 474"/>
                <a:gd name="T28" fmla="*/ 1888400518 w 888"/>
                <a:gd name="T29" fmla="*/ 467685301 h 474"/>
                <a:gd name="T30" fmla="*/ 1890529809 w 888"/>
                <a:gd name="T31" fmla="*/ 951427669 h 474"/>
                <a:gd name="T32" fmla="*/ 1809628443 w 888"/>
                <a:gd name="T33" fmla="*/ 913290539 h 474"/>
                <a:gd name="T34" fmla="*/ 1758532767 w 888"/>
                <a:gd name="T35" fmla="*/ 881174987 h 474"/>
                <a:gd name="T36" fmla="*/ 1724469955 w 888"/>
                <a:gd name="T37" fmla="*/ 863108837 h 474"/>
                <a:gd name="T38" fmla="*/ 1692534975 w 888"/>
                <a:gd name="T39" fmla="*/ 877159657 h 474"/>
                <a:gd name="T40" fmla="*/ 1671244988 w 888"/>
                <a:gd name="T41" fmla="*/ 885188899 h 474"/>
                <a:gd name="T42" fmla="*/ 1615892190 w 888"/>
                <a:gd name="T43" fmla="*/ 867124167 h 474"/>
                <a:gd name="T44" fmla="*/ 1590345082 w 888"/>
                <a:gd name="T45" fmla="*/ 871138079 h 474"/>
                <a:gd name="T46" fmla="*/ 1566925804 w 888"/>
                <a:gd name="T47" fmla="*/ 889202812 h 474"/>
                <a:gd name="T48" fmla="*/ 1534990824 w 888"/>
                <a:gd name="T49" fmla="*/ 885188899 h 474"/>
                <a:gd name="T50" fmla="*/ 1496669432 w 888"/>
                <a:gd name="T51" fmla="*/ 885188899 h 474"/>
                <a:gd name="T52" fmla="*/ 1468993033 w 888"/>
                <a:gd name="T53" fmla="*/ 913290539 h 474"/>
                <a:gd name="T54" fmla="*/ 1456218749 w 888"/>
                <a:gd name="T55" fmla="*/ 923326029 h 474"/>
                <a:gd name="T56" fmla="*/ 1430671641 w 888"/>
                <a:gd name="T57" fmla="*/ 919312116 h 474"/>
                <a:gd name="T58" fmla="*/ 1428542350 w 888"/>
                <a:gd name="T59" fmla="*/ 905261297 h 474"/>
                <a:gd name="T60" fmla="*/ 1388091667 w 888"/>
                <a:gd name="T61" fmla="*/ 881174987 h 474"/>
                <a:gd name="T62" fmla="*/ 1354028856 w 888"/>
                <a:gd name="T63" fmla="*/ 875153409 h 474"/>
                <a:gd name="T64" fmla="*/ 1343383862 w 888"/>
                <a:gd name="T65" fmla="*/ 881174987 h 474"/>
                <a:gd name="T66" fmla="*/ 1313578173 w 888"/>
                <a:gd name="T67" fmla="*/ 861102589 h 474"/>
                <a:gd name="T68" fmla="*/ 1292288186 w 888"/>
                <a:gd name="T69" fmla="*/ 881174987 h 474"/>
                <a:gd name="T70" fmla="*/ 1277384611 w 888"/>
                <a:gd name="T71" fmla="*/ 909275209 h 474"/>
                <a:gd name="T72" fmla="*/ 1258223915 w 888"/>
                <a:gd name="T73" fmla="*/ 889202812 h 474"/>
                <a:gd name="T74" fmla="*/ 1258223915 w 888"/>
                <a:gd name="T75" fmla="*/ 871138079 h 474"/>
                <a:gd name="T76" fmla="*/ 1243321800 w 888"/>
                <a:gd name="T77" fmla="*/ 861102589 h 474"/>
                <a:gd name="T78" fmla="*/ 1217773232 w 888"/>
                <a:gd name="T79" fmla="*/ 861102589 h 474"/>
                <a:gd name="T80" fmla="*/ 1207129698 w 888"/>
                <a:gd name="T81" fmla="*/ 877159657 h 474"/>
                <a:gd name="T82" fmla="*/ 1187967543 w 888"/>
                <a:gd name="T83" fmla="*/ 877159657 h 474"/>
                <a:gd name="T84" fmla="*/ 1177324009 w 888"/>
                <a:gd name="T85" fmla="*/ 871138079 h 474"/>
                <a:gd name="T86" fmla="*/ 1151775441 w 888"/>
                <a:gd name="T87" fmla="*/ 847051769 h 474"/>
                <a:gd name="T88" fmla="*/ 1136873326 w 888"/>
                <a:gd name="T89" fmla="*/ 863108837 h 474"/>
                <a:gd name="T90" fmla="*/ 1090034771 w 888"/>
                <a:gd name="T91" fmla="*/ 881174987 h 474"/>
                <a:gd name="T92" fmla="*/ 1085777649 w 888"/>
                <a:gd name="T93" fmla="*/ 847051769 h 474"/>
                <a:gd name="T94" fmla="*/ 1070874075 w 888"/>
                <a:gd name="T95" fmla="*/ 828987037 h 474"/>
                <a:gd name="T96" fmla="*/ 1049584088 w 888"/>
                <a:gd name="T97" fmla="*/ 808914639 h 474"/>
                <a:gd name="T98" fmla="*/ 1015521277 w 888"/>
                <a:gd name="T99" fmla="*/ 804899310 h 474"/>
                <a:gd name="T100" fmla="*/ 955909898 w 888"/>
                <a:gd name="T101" fmla="*/ 808914639 h 474"/>
                <a:gd name="T102" fmla="*/ 923974918 w 888"/>
                <a:gd name="T103" fmla="*/ 808914639 h 474"/>
                <a:gd name="T104" fmla="*/ 898427809 w 888"/>
                <a:gd name="T105" fmla="*/ 812928552 h 474"/>
                <a:gd name="T106" fmla="*/ 864363538 w 888"/>
                <a:gd name="T107" fmla="*/ 786834577 h 474"/>
                <a:gd name="T108" fmla="*/ 847332133 w 888"/>
                <a:gd name="T109" fmla="*/ 780813000 h 474"/>
                <a:gd name="T110" fmla="*/ 809010740 w 888"/>
                <a:gd name="T111" fmla="*/ 770777509 h 474"/>
                <a:gd name="T112" fmla="*/ 794107166 w 888"/>
                <a:gd name="T113" fmla="*/ 732638962 h 474"/>
                <a:gd name="T114" fmla="*/ 772818639 w 888"/>
                <a:gd name="T115" fmla="*/ 722603472 h 474"/>
                <a:gd name="T116" fmla="*/ 757915064 w 888"/>
                <a:gd name="T117" fmla="*/ 736654292 h 474"/>
                <a:gd name="T118" fmla="*/ 736625077 w 888"/>
                <a:gd name="T119" fmla="*/ 728625050 h 474"/>
                <a:gd name="T120" fmla="*/ 672756576 w 888"/>
                <a:gd name="T121" fmla="*/ 708552652 h 474"/>
                <a:gd name="T122" fmla="*/ 632305893 w 888"/>
                <a:gd name="T123" fmla="*/ 680451013 h 474"/>
                <a:gd name="T124" fmla="*/ 0 w 888"/>
                <a:gd name="T125" fmla="*/ 142513030 h 4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8"/>
                <a:gd name="T190" fmla="*/ 0 h 474"/>
                <a:gd name="T191" fmla="*/ 888 w 888"/>
                <a:gd name="T192" fmla="*/ 474 h 4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8" h="474">
                  <a:moveTo>
                    <a:pt x="0" y="0"/>
                  </a:moveTo>
                  <a:lnTo>
                    <a:pt x="0" y="0"/>
                  </a:lnTo>
                  <a:lnTo>
                    <a:pt x="12" y="2"/>
                  </a:lnTo>
                  <a:lnTo>
                    <a:pt x="24" y="2"/>
                  </a:lnTo>
                  <a:lnTo>
                    <a:pt x="38" y="3"/>
                  </a:lnTo>
                  <a:lnTo>
                    <a:pt x="50" y="3"/>
                  </a:lnTo>
                  <a:lnTo>
                    <a:pt x="64" y="5"/>
                  </a:lnTo>
                  <a:lnTo>
                    <a:pt x="76" y="5"/>
                  </a:lnTo>
                  <a:lnTo>
                    <a:pt x="90" y="7"/>
                  </a:lnTo>
                  <a:lnTo>
                    <a:pt x="104" y="7"/>
                  </a:lnTo>
                  <a:lnTo>
                    <a:pt x="119" y="7"/>
                  </a:lnTo>
                  <a:lnTo>
                    <a:pt x="142" y="9"/>
                  </a:lnTo>
                  <a:lnTo>
                    <a:pt x="171" y="10"/>
                  </a:lnTo>
                  <a:lnTo>
                    <a:pt x="206" y="12"/>
                  </a:lnTo>
                  <a:lnTo>
                    <a:pt x="246" y="14"/>
                  </a:lnTo>
                  <a:lnTo>
                    <a:pt x="290" y="16"/>
                  </a:lnTo>
                  <a:lnTo>
                    <a:pt x="341" y="17"/>
                  </a:lnTo>
                  <a:lnTo>
                    <a:pt x="392" y="19"/>
                  </a:lnTo>
                  <a:lnTo>
                    <a:pt x="448" y="21"/>
                  </a:lnTo>
                  <a:lnTo>
                    <a:pt x="505" y="23"/>
                  </a:lnTo>
                  <a:lnTo>
                    <a:pt x="565" y="24"/>
                  </a:lnTo>
                  <a:lnTo>
                    <a:pt x="626" y="26"/>
                  </a:lnTo>
                  <a:lnTo>
                    <a:pt x="686" y="26"/>
                  </a:lnTo>
                  <a:lnTo>
                    <a:pt x="745" y="26"/>
                  </a:lnTo>
                  <a:lnTo>
                    <a:pt x="805" y="26"/>
                  </a:lnTo>
                  <a:lnTo>
                    <a:pt x="862" y="26"/>
                  </a:lnTo>
                  <a:lnTo>
                    <a:pt x="862" y="28"/>
                  </a:lnTo>
                  <a:lnTo>
                    <a:pt x="864" y="78"/>
                  </a:lnTo>
                  <a:lnTo>
                    <a:pt x="887" y="233"/>
                  </a:lnTo>
                  <a:lnTo>
                    <a:pt x="888" y="474"/>
                  </a:lnTo>
                  <a:lnTo>
                    <a:pt x="868" y="465"/>
                  </a:lnTo>
                  <a:lnTo>
                    <a:pt x="850" y="455"/>
                  </a:lnTo>
                  <a:lnTo>
                    <a:pt x="836" y="446"/>
                  </a:lnTo>
                  <a:lnTo>
                    <a:pt x="826" y="439"/>
                  </a:lnTo>
                  <a:lnTo>
                    <a:pt x="817" y="434"/>
                  </a:lnTo>
                  <a:lnTo>
                    <a:pt x="810" y="430"/>
                  </a:lnTo>
                  <a:lnTo>
                    <a:pt x="804" y="432"/>
                  </a:lnTo>
                  <a:lnTo>
                    <a:pt x="795" y="437"/>
                  </a:lnTo>
                  <a:lnTo>
                    <a:pt x="785" y="441"/>
                  </a:lnTo>
                  <a:lnTo>
                    <a:pt x="772" y="436"/>
                  </a:lnTo>
                  <a:lnTo>
                    <a:pt x="759" y="432"/>
                  </a:lnTo>
                  <a:lnTo>
                    <a:pt x="747" y="434"/>
                  </a:lnTo>
                  <a:lnTo>
                    <a:pt x="741" y="441"/>
                  </a:lnTo>
                  <a:lnTo>
                    <a:pt x="736" y="443"/>
                  </a:lnTo>
                  <a:lnTo>
                    <a:pt x="728" y="443"/>
                  </a:lnTo>
                  <a:lnTo>
                    <a:pt x="721" y="441"/>
                  </a:lnTo>
                  <a:lnTo>
                    <a:pt x="712" y="441"/>
                  </a:lnTo>
                  <a:lnTo>
                    <a:pt x="703" y="441"/>
                  </a:lnTo>
                  <a:lnTo>
                    <a:pt x="696" y="446"/>
                  </a:lnTo>
                  <a:lnTo>
                    <a:pt x="690" y="455"/>
                  </a:lnTo>
                  <a:lnTo>
                    <a:pt x="684" y="460"/>
                  </a:lnTo>
                  <a:lnTo>
                    <a:pt x="677" y="462"/>
                  </a:lnTo>
                  <a:lnTo>
                    <a:pt x="672" y="458"/>
                  </a:lnTo>
                  <a:lnTo>
                    <a:pt x="671" y="451"/>
                  </a:lnTo>
                  <a:lnTo>
                    <a:pt x="660" y="444"/>
                  </a:lnTo>
                  <a:lnTo>
                    <a:pt x="652" y="439"/>
                  </a:lnTo>
                  <a:lnTo>
                    <a:pt x="645" y="436"/>
                  </a:lnTo>
                  <a:lnTo>
                    <a:pt x="636" y="436"/>
                  </a:lnTo>
                  <a:lnTo>
                    <a:pt x="631" y="439"/>
                  </a:lnTo>
                  <a:lnTo>
                    <a:pt x="624" y="432"/>
                  </a:lnTo>
                  <a:lnTo>
                    <a:pt x="617" y="429"/>
                  </a:lnTo>
                  <a:lnTo>
                    <a:pt x="607" y="439"/>
                  </a:lnTo>
                  <a:lnTo>
                    <a:pt x="603" y="451"/>
                  </a:lnTo>
                  <a:lnTo>
                    <a:pt x="600" y="453"/>
                  </a:lnTo>
                  <a:lnTo>
                    <a:pt x="595" y="450"/>
                  </a:lnTo>
                  <a:lnTo>
                    <a:pt x="591" y="443"/>
                  </a:lnTo>
                  <a:lnTo>
                    <a:pt x="591" y="434"/>
                  </a:lnTo>
                  <a:lnTo>
                    <a:pt x="589" y="430"/>
                  </a:lnTo>
                  <a:lnTo>
                    <a:pt x="584" y="429"/>
                  </a:lnTo>
                  <a:lnTo>
                    <a:pt x="572" y="429"/>
                  </a:lnTo>
                  <a:lnTo>
                    <a:pt x="570" y="436"/>
                  </a:lnTo>
                  <a:lnTo>
                    <a:pt x="567" y="437"/>
                  </a:lnTo>
                  <a:lnTo>
                    <a:pt x="563" y="437"/>
                  </a:lnTo>
                  <a:lnTo>
                    <a:pt x="558" y="437"/>
                  </a:lnTo>
                  <a:lnTo>
                    <a:pt x="553" y="434"/>
                  </a:lnTo>
                  <a:lnTo>
                    <a:pt x="548" y="425"/>
                  </a:lnTo>
                  <a:lnTo>
                    <a:pt x="541" y="422"/>
                  </a:lnTo>
                  <a:lnTo>
                    <a:pt x="534" y="430"/>
                  </a:lnTo>
                  <a:lnTo>
                    <a:pt x="524" y="437"/>
                  </a:lnTo>
                  <a:lnTo>
                    <a:pt x="512" y="439"/>
                  </a:lnTo>
                  <a:lnTo>
                    <a:pt x="506" y="434"/>
                  </a:lnTo>
                  <a:lnTo>
                    <a:pt x="510" y="422"/>
                  </a:lnTo>
                  <a:lnTo>
                    <a:pt x="503" y="413"/>
                  </a:lnTo>
                  <a:lnTo>
                    <a:pt x="500" y="406"/>
                  </a:lnTo>
                  <a:lnTo>
                    <a:pt x="493" y="403"/>
                  </a:lnTo>
                  <a:lnTo>
                    <a:pt x="477" y="401"/>
                  </a:lnTo>
                  <a:lnTo>
                    <a:pt x="462" y="405"/>
                  </a:lnTo>
                  <a:lnTo>
                    <a:pt x="449" y="403"/>
                  </a:lnTo>
                  <a:lnTo>
                    <a:pt x="441" y="401"/>
                  </a:lnTo>
                  <a:lnTo>
                    <a:pt x="434" y="403"/>
                  </a:lnTo>
                  <a:lnTo>
                    <a:pt x="422" y="405"/>
                  </a:lnTo>
                  <a:lnTo>
                    <a:pt x="413" y="399"/>
                  </a:lnTo>
                  <a:lnTo>
                    <a:pt x="406" y="392"/>
                  </a:lnTo>
                  <a:lnTo>
                    <a:pt x="398" y="389"/>
                  </a:lnTo>
                  <a:lnTo>
                    <a:pt x="382" y="389"/>
                  </a:lnTo>
                  <a:lnTo>
                    <a:pt x="380" y="384"/>
                  </a:lnTo>
                  <a:lnTo>
                    <a:pt x="382" y="373"/>
                  </a:lnTo>
                  <a:lnTo>
                    <a:pt x="373" y="365"/>
                  </a:lnTo>
                  <a:lnTo>
                    <a:pt x="363" y="360"/>
                  </a:lnTo>
                  <a:lnTo>
                    <a:pt x="360" y="363"/>
                  </a:lnTo>
                  <a:lnTo>
                    <a:pt x="356" y="367"/>
                  </a:lnTo>
                  <a:lnTo>
                    <a:pt x="346" y="363"/>
                  </a:lnTo>
                  <a:lnTo>
                    <a:pt x="323" y="360"/>
                  </a:lnTo>
                  <a:lnTo>
                    <a:pt x="316" y="353"/>
                  </a:lnTo>
                  <a:lnTo>
                    <a:pt x="313" y="344"/>
                  </a:lnTo>
                  <a:lnTo>
                    <a:pt x="297" y="339"/>
                  </a:lnTo>
                  <a:lnTo>
                    <a:pt x="296" y="92"/>
                  </a:lnTo>
                  <a:lnTo>
                    <a:pt x="0" y="71"/>
                  </a:lnTo>
                  <a:lnTo>
                    <a:pt x="0" y="0"/>
                  </a:lnTo>
                </a:path>
              </a:pathLst>
            </a:custGeom>
            <a:solidFill>
              <a:srgbClr val="92D050"/>
            </a:solidFill>
            <a:ln w="0">
              <a:solidFill>
                <a:srgbClr val="000000"/>
              </a:solidFill>
              <a:round/>
              <a:headEnd/>
              <a:tailEnd/>
            </a:ln>
          </p:spPr>
          <p:txBody>
            <a:bodyPr/>
            <a:lstStyle/>
            <a:p>
              <a:pPr>
                <a:defRPr/>
              </a:pPr>
              <a:endParaRPr lang="en-US" dirty="0">
                <a:ea typeface="ヒラギノ角ゴ Pro W3" charset="-128"/>
                <a:cs typeface="+mn-cs"/>
              </a:endParaRPr>
            </a:p>
          </p:txBody>
        </p:sp>
        <p:sp>
          <p:nvSpPr>
            <p:cNvPr id="29" name="Freeform 35"/>
            <p:cNvSpPr>
              <a:spLocks/>
            </p:cNvSpPr>
            <p:nvPr/>
          </p:nvSpPr>
          <p:spPr bwMode="auto">
            <a:xfrm>
              <a:off x="4903788" y="3411538"/>
              <a:ext cx="744537" cy="663575"/>
            </a:xfrm>
            <a:custGeom>
              <a:avLst/>
              <a:gdLst>
                <a:gd name="T0" fmla="*/ 2147483647 w 511"/>
                <a:gd name="T1" fmla="*/ 2147483647 h 468"/>
                <a:gd name="T2" fmla="*/ 2147483647 w 511"/>
                <a:gd name="T3" fmla="*/ 2147483647 h 468"/>
                <a:gd name="T4" fmla="*/ 0 w 511"/>
                <a:gd name="T5" fmla="*/ 2147483647 h 468"/>
                <a:gd name="T6" fmla="*/ 2147483647 w 511"/>
                <a:gd name="T7" fmla="*/ 0 h 468"/>
                <a:gd name="T8" fmla="*/ 2147483647 w 511"/>
                <a:gd name="T9" fmla="*/ 2147483647 h 468"/>
                <a:gd name="T10" fmla="*/ 2147483647 w 511"/>
                <a:gd name="T11" fmla="*/ 2147483647 h 468"/>
                <a:gd name="T12" fmla="*/ 2147483647 w 511"/>
                <a:gd name="T13" fmla="*/ 2147483647 h 468"/>
                <a:gd name="T14" fmla="*/ 2147483647 w 511"/>
                <a:gd name="T15" fmla="*/ 2147483647 h 468"/>
                <a:gd name="T16" fmla="*/ 2147483647 w 511"/>
                <a:gd name="T17" fmla="*/ 2147483647 h 468"/>
                <a:gd name="T18" fmla="*/ 2147483647 w 511"/>
                <a:gd name="T19" fmla="*/ 2147483647 h 468"/>
                <a:gd name="T20" fmla="*/ 2147483647 w 511"/>
                <a:gd name="T21" fmla="*/ 2147483647 h 468"/>
                <a:gd name="T22" fmla="*/ 2147483647 w 511"/>
                <a:gd name="T23" fmla="*/ 2147483647 h 468"/>
                <a:gd name="T24" fmla="*/ 2147483647 w 511"/>
                <a:gd name="T25" fmla="*/ 2147483647 h 468"/>
                <a:gd name="T26" fmla="*/ 2147483647 w 511"/>
                <a:gd name="T27" fmla="*/ 2147483647 h 468"/>
                <a:gd name="T28" fmla="*/ 2147483647 w 511"/>
                <a:gd name="T29" fmla="*/ 2147483647 h 468"/>
                <a:gd name="T30" fmla="*/ 2147483647 w 511"/>
                <a:gd name="T31" fmla="*/ 2147483647 h 468"/>
                <a:gd name="T32" fmla="*/ 2147483647 w 511"/>
                <a:gd name="T33" fmla="*/ 2147483647 h 468"/>
                <a:gd name="T34" fmla="*/ 2147483647 w 511"/>
                <a:gd name="T35" fmla="*/ 2147483647 h 468"/>
                <a:gd name="T36" fmla="*/ 2147483647 w 511"/>
                <a:gd name="T37" fmla="*/ 2147483647 h 468"/>
                <a:gd name="T38" fmla="*/ 2147483647 w 511"/>
                <a:gd name="T39" fmla="*/ 2147483647 h 468"/>
                <a:gd name="T40" fmla="*/ 2147483647 w 511"/>
                <a:gd name="T41" fmla="*/ 2147483647 h 468"/>
                <a:gd name="T42" fmla="*/ 2147483647 w 511"/>
                <a:gd name="T43" fmla="*/ 2147483647 h 468"/>
                <a:gd name="T44" fmla="*/ 2147483647 w 511"/>
                <a:gd name="T45" fmla="*/ 2147483647 h 468"/>
                <a:gd name="T46" fmla="*/ 2147483647 w 511"/>
                <a:gd name="T47" fmla="*/ 2147483647 h 468"/>
                <a:gd name="T48" fmla="*/ 2147483647 w 511"/>
                <a:gd name="T49" fmla="*/ 2147483647 h 468"/>
                <a:gd name="T50" fmla="*/ 2147483647 w 511"/>
                <a:gd name="T51" fmla="*/ 2147483647 h 468"/>
                <a:gd name="T52" fmla="*/ 2147483647 w 511"/>
                <a:gd name="T53" fmla="*/ 2147483647 h 468"/>
                <a:gd name="T54" fmla="*/ 2147483647 w 511"/>
                <a:gd name="T55" fmla="*/ 2147483647 h 468"/>
                <a:gd name="T56" fmla="*/ 2147483647 w 511"/>
                <a:gd name="T57" fmla="*/ 2147483647 h 468"/>
                <a:gd name="T58" fmla="*/ 2147483647 w 511"/>
                <a:gd name="T59" fmla="*/ 2147483647 h 468"/>
                <a:gd name="T60" fmla="*/ 2147483647 w 511"/>
                <a:gd name="T61" fmla="*/ 2147483647 h 468"/>
                <a:gd name="T62" fmla="*/ 2147483647 w 511"/>
                <a:gd name="T63" fmla="*/ 2147483647 h 468"/>
                <a:gd name="T64" fmla="*/ 2147483647 w 511"/>
                <a:gd name="T65" fmla="*/ 2147483647 h 468"/>
                <a:gd name="T66" fmla="*/ 2147483647 w 511"/>
                <a:gd name="T67" fmla="*/ 2147483647 h 468"/>
                <a:gd name="T68" fmla="*/ 2147483647 w 511"/>
                <a:gd name="T69" fmla="*/ 2147483647 h 468"/>
                <a:gd name="T70" fmla="*/ 2147483647 w 511"/>
                <a:gd name="T71" fmla="*/ 2147483647 h 468"/>
                <a:gd name="T72" fmla="*/ 2147483647 w 511"/>
                <a:gd name="T73" fmla="*/ 2147483647 h 468"/>
                <a:gd name="T74" fmla="*/ 2147483647 w 511"/>
                <a:gd name="T75" fmla="*/ 2147483647 h 468"/>
                <a:gd name="T76" fmla="*/ 2147483647 w 511"/>
                <a:gd name="T77" fmla="*/ 2147483647 h 468"/>
                <a:gd name="T78" fmla="*/ 2147483647 w 511"/>
                <a:gd name="T79" fmla="*/ 2147483647 h 468"/>
                <a:gd name="T80" fmla="*/ 2147483647 w 511"/>
                <a:gd name="T81" fmla="*/ 2147483647 h 468"/>
                <a:gd name="T82" fmla="*/ 2147483647 w 511"/>
                <a:gd name="T83" fmla="*/ 2147483647 h 468"/>
                <a:gd name="T84" fmla="*/ 2147483647 w 511"/>
                <a:gd name="T85" fmla="*/ 2147483647 h 468"/>
                <a:gd name="T86" fmla="*/ 2147483647 w 511"/>
                <a:gd name="T87" fmla="*/ 2147483647 h 468"/>
                <a:gd name="T88" fmla="*/ 2147483647 w 511"/>
                <a:gd name="T89" fmla="*/ 2147483647 h 468"/>
                <a:gd name="T90" fmla="*/ 2147483647 w 511"/>
                <a:gd name="T91" fmla="*/ 2147483647 h 468"/>
                <a:gd name="T92" fmla="*/ 2147483647 w 511"/>
                <a:gd name="T93" fmla="*/ 2147483647 h 468"/>
                <a:gd name="T94" fmla="*/ 2147483647 w 511"/>
                <a:gd name="T95" fmla="*/ 2147483647 h 468"/>
                <a:gd name="T96" fmla="*/ 2147483647 w 511"/>
                <a:gd name="T97" fmla="*/ 2147483647 h 468"/>
                <a:gd name="T98" fmla="*/ 2147483647 w 511"/>
                <a:gd name="T99" fmla="*/ 2147483647 h 468"/>
                <a:gd name="T100" fmla="*/ 2147483647 w 511"/>
                <a:gd name="T101" fmla="*/ 2147483647 h 468"/>
                <a:gd name="T102" fmla="*/ 2147483647 w 511"/>
                <a:gd name="T103" fmla="*/ 2147483647 h 468"/>
                <a:gd name="T104" fmla="*/ 2147483647 w 511"/>
                <a:gd name="T105" fmla="*/ 2147483647 h 468"/>
                <a:gd name="T106" fmla="*/ 2147483647 w 511"/>
                <a:gd name="T107" fmla="*/ 2147483647 h 468"/>
                <a:gd name="T108" fmla="*/ 2147483647 w 511"/>
                <a:gd name="T109" fmla="*/ 2147483647 h 468"/>
                <a:gd name="T110" fmla="*/ 2147483647 w 511"/>
                <a:gd name="T111" fmla="*/ 2147483647 h 468"/>
                <a:gd name="T112" fmla="*/ 2147483647 w 511"/>
                <a:gd name="T113" fmla="*/ 2147483647 h 4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1"/>
                <a:gd name="T172" fmla="*/ 0 h 468"/>
                <a:gd name="T173" fmla="*/ 511 w 511"/>
                <a:gd name="T174" fmla="*/ 468 h 4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1" h="468">
                  <a:moveTo>
                    <a:pt x="24" y="401"/>
                  </a:moveTo>
                  <a:lnTo>
                    <a:pt x="23" y="160"/>
                  </a:lnTo>
                  <a:lnTo>
                    <a:pt x="0" y="5"/>
                  </a:lnTo>
                  <a:lnTo>
                    <a:pt x="461" y="0"/>
                  </a:lnTo>
                  <a:lnTo>
                    <a:pt x="458" y="10"/>
                  </a:lnTo>
                  <a:lnTo>
                    <a:pt x="460" y="17"/>
                  </a:lnTo>
                  <a:lnTo>
                    <a:pt x="463" y="19"/>
                  </a:lnTo>
                  <a:lnTo>
                    <a:pt x="467" y="20"/>
                  </a:lnTo>
                  <a:lnTo>
                    <a:pt x="468" y="24"/>
                  </a:lnTo>
                  <a:lnTo>
                    <a:pt x="465" y="31"/>
                  </a:lnTo>
                  <a:lnTo>
                    <a:pt x="454" y="43"/>
                  </a:lnTo>
                  <a:lnTo>
                    <a:pt x="435" y="64"/>
                  </a:lnTo>
                  <a:lnTo>
                    <a:pt x="508" y="64"/>
                  </a:lnTo>
                  <a:lnTo>
                    <a:pt x="511" y="77"/>
                  </a:lnTo>
                  <a:lnTo>
                    <a:pt x="501" y="83"/>
                  </a:lnTo>
                  <a:lnTo>
                    <a:pt x="499" y="90"/>
                  </a:lnTo>
                  <a:lnTo>
                    <a:pt x="498" y="96"/>
                  </a:lnTo>
                  <a:lnTo>
                    <a:pt x="487" y="102"/>
                  </a:lnTo>
                  <a:lnTo>
                    <a:pt x="492" y="115"/>
                  </a:lnTo>
                  <a:lnTo>
                    <a:pt x="482" y="128"/>
                  </a:lnTo>
                  <a:lnTo>
                    <a:pt x="470" y="141"/>
                  </a:lnTo>
                  <a:lnTo>
                    <a:pt x="467" y="164"/>
                  </a:lnTo>
                  <a:lnTo>
                    <a:pt x="475" y="178"/>
                  </a:lnTo>
                  <a:lnTo>
                    <a:pt x="468" y="186"/>
                  </a:lnTo>
                  <a:lnTo>
                    <a:pt x="460" y="193"/>
                  </a:lnTo>
                  <a:lnTo>
                    <a:pt x="454" y="202"/>
                  </a:lnTo>
                  <a:lnTo>
                    <a:pt x="456" y="212"/>
                  </a:lnTo>
                  <a:lnTo>
                    <a:pt x="449" y="214"/>
                  </a:lnTo>
                  <a:lnTo>
                    <a:pt x="446" y="216"/>
                  </a:lnTo>
                  <a:lnTo>
                    <a:pt x="444" y="219"/>
                  </a:lnTo>
                  <a:lnTo>
                    <a:pt x="444" y="224"/>
                  </a:lnTo>
                  <a:lnTo>
                    <a:pt x="434" y="236"/>
                  </a:lnTo>
                  <a:lnTo>
                    <a:pt x="430" y="249"/>
                  </a:lnTo>
                  <a:lnTo>
                    <a:pt x="428" y="262"/>
                  </a:lnTo>
                  <a:lnTo>
                    <a:pt x="422" y="275"/>
                  </a:lnTo>
                  <a:lnTo>
                    <a:pt x="415" y="290"/>
                  </a:lnTo>
                  <a:lnTo>
                    <a:pt x="408" y="299"/>
                  </a:lnTo>
                  <a:lnTo>
                    <a:pt x="401" y="307"/>
                  </a:lnTo>
                  <a:lnTo>
                    <a:pt x="397" y="319"/>
                  </a:lnTo>
                  <a:lnTo>
                    <a:pt x="394" y="330"/>
                  </a:lnTo>
                  <a:lnTo>
                    <a:pt x="390" y="338"/>
                  </a:lnTo>
                  <a:lnTo>
                    <a:pt x="387" y="349"/>
                  </a:lnTo>
                  <a:lnTo>
                    <a:pt x="385" y="363"/>
                  </a:lnTo>
                  <a:lnTo>
                    <a:pt x="382" y="375"/>
                  </a:lnTo>
                  <a:lnTo>
                    <a:pt x="375" y="382"/>
                  </a:lnTo>
                  <a:lnTo>
                    <a:pt x="368" y="387"/>
                  </a:lnTo>
                  <a:lnTo>
                    <a:pt x="366" y="396"/>
                  </a:lnTo>
                  <a:lnTo>
                    <a:pt x="373" y="409"/>
                  </a:lnTo>
                  <a:lnTo>
                    <a:pt x="380" y="423"/>
                  </a:lnTo>
                  <a:lnTo>
                    <a:pt x="384" y="440"/>
                  </a:lnTo>
                  <a:lnTo>
                    <a:pt x="380" y="466"/>
                  </a:lnTo>
                  <a:lnTo>
                    <a:pt x="74" y="468"/>
                  </a:lnTo>
                  <a:lnTo>
                    <a:pt x="73" y="406"/>
                  </a:lnTo>
                  <a:lnTo>
                    <a:pt x="61" y="402"/>
                  </a:lnTo>
                  <a:lnTo>
                    <a:pt x="48" y="402"/>
                  </a:lnTo>
                  <a:lnTo>
                    <a:pt x="36" y="402"/>
                  </a:lnTo>
                  <a:lnTo>
                    <a:pt x="24" y="40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36"/>
            <p:cNvSpPr>
              <a:spLocks/>
            </p:cNvSpPr>
            <p:nvPr/>
          </p:nvSpPr>
          <p:spPr bwMode="auto">
            <a:xfrm>
              <a:off x="3892941" y="3958617"/>
              <a:ext cx="742222" cy="663997"/>
            </a:xfrm>
            <a:custGeom>
              <a:avLst/>
              <a:gdLst>
                <a:gd name="T0" fmla="*/ 33511 w 511"/>
                <a:gd name="T1" fmla="*/ 226863 h 468"/>
                <a:gd name="T2" fmla="*/ 671686 w 511"/>
                <a:gd name="T3" fmla="*/ 0 h 468"/>
                <a:gd name="T4" fmla="*/ 667315 w 511"/>
                <a:gd name="T5" fmla="*/ 14179 h 468"/>
                <a:gd name="T6" fmla="*/ 674600 w 511"/>
                <a:gd name="T7" fmla="*/ 26940 h 468"/>
                <a:gd name="T8" fmla="*/ 681885 w 511"/>
                <a:gd name="T9" fmla="*/ 34029 h 468"/>
                <a:gd name="T10" fmla="*/ 661487 w 511"/>
                <a:gd name="T11" fmla="*/ 60970 h 468"/>
                <a:gd name="T12" fmla="*/ 740166 w 511"/>
                <a:gd name="T13" fmla="*/ 90745 h 468"/>
                <a:gd name="T14" fmla="*/ 744537 w 511"/>
                <a:gd name="T15" fmla="*/ 109178 h 468"/>
                <a:gd name="T16" fmla="*/ 727053 w 511"/>
                <a:gd name="T17" fmla="*/ 127611 h 468"/>
                <a:gd name="T18" fmla="*/ 709569 w 511"/>
                <a:gd name="T19" fmla="*/ 144625 h 468"/>
                <a:gd name="T20" fmla="*/ 716854 w 511"/>
                <a:gd name="T21" fmla="*/ 163058 h 468"/>
                <a:gd name="T22" fmla="*/ 684799 w 511"/>
                <a:gd name="T23" fmla="*/ 199923 h 468"/>
                <a:gd name="T24" fmla="*/ 680428 w 511"/>
                <a:gd name="T25" fmla="*/ 232535 h 468"/>
                <a:gd name="T26" fmla="*/ 681885 w 511"/>
                <a:gd name="T27" fmla="*/ 263729 h 468"/>
                <a:gd name="T28" fmla="*/ 661487 w 511"/>
                <a:gd name="T29" fmla="*/ 286415 h 468"/>
                <a:gd name="T30" fmla="*/ 664401 w 511"/>
                <a:gd name="T31" fmla="*/ 300594 h 468"/>
                <a:gd name="T32" fmla="*/ 649831 w 511"/>
                <a:gd name="T33" fmla="*/ 306265 h 468"/>
                <a:gd name="T34" fmla="*/ 646917 w 511"/>
                <a:gd name="T35" fmla="*/ 317609 h 468"/>
                <a:gd name="T36" fmla="*/ 632347 w 511"/>
                <a:gd name="T37" fmla="*/ 334623 h 468"/>
                <a:gd name="T38" fmla="*/ 623604 w 511"/>
                <a:gd name="T39" fmla="*/ 371489 h 468"/>
                <a:gd name="T40" fmla="*/ 614862 w 511"/>
                <a:gd name="T41" fmla="*/ 389921 h 468"/>
                <a:gd name="T42" fmla="*/ 594464 w 511"/>
                <a:gd name="T43" fmla="*/ 423951 h 468"/>
                <a:gd name="T44" fmla="*/ 578437 w 511"/>
                <a:gd name="T45" fmla="*/ 452309 h 468"/>
                <a:gd name="T46" fmla="*/ 574066 w 511"/>
                <a:gd name="T47" fmla="*/ 467905 h 468"/>
                <a:gd name="T48" fmla="*/ 563867 w 511"/>
                <a:gd name="T49" fmla="*/ 494846 h 468"/>
                <a:gd name="T50" fmla="*/ 560953 w 511"/>
                <a:gd name="T51" fmla="*/ 514696 h 468"/>
                <a:gd name="T52" fmla="*/ 546382 w 511"/>
                <a:gd name="T53" fmla="*/ 541636 h 468"/>
                <a:gd name="T54" fmla="*/ 533269 w 511"/>
                <a:gd name="T55" fmla="*/ 561487 h 468"/>
                <a:gd name="T56" fmla="*/ 543468 w 511"/>
                <a:gd name="T57" fmla="*/ 579919 h 468"/>
                <a:gd name="T58" fmla="*/ 559496 w 511"/>
                <a:gd name="T59" fmla="*/ 623874 h 468"/>
                <a:gd name="T60" fmla="*/ 107819 w 511"/>
                <a:gd name="T61" fmla="*/ 663575 h 468"/>
                <a:gd name="T62" fmla="*/ 106362 w 511"/>
                <a:gd name="T63" fmla="*/ 575666 h 468"/>
                <a:gd name="T64" fmla="*/ 69937 w 511"/>
                <a:gd name="T65" fmla="*/ 569994 h 468"/>
                <a:gd name="T66" fmla="*/ 34968 w 511"/>
                <a:gd name="T67" fmla="*/ 568576 h 4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1"/>
                <a:gd name="T103" fmla="*/ 0 h 468"/>
                <a:gd name="T104" fmla="*/ 511 w 511"/>
                <a:gd name="T105" fmla="*/ 468 h 4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1" h="468">
                  <a:moveTo>
                    <a:pt x="24" y="401"/>
                  </a:moveTo>
                  <a:lnTo>
                    <a:pt x="23" y="160"/>
                  </a:lnTo>
                  <a:lnTo>
                    <a:pt x="0" y="5"/>
                  </a:lnTo>
                  <a:lnTo>
                    <a:pt x="461" y="0"/>
                  </a:lnTo>
                  <a:lnTo>
                    <a:pt x="458" y="10"/>
                  </a:lnTo>
                  <a:lnTo>
                    <a:pt x="460" y="17"/>
                  </a:lnTo>
                  <a:lnTo>
                    <a:pt x="463" y="19"/>
                  </a:lnTo>
                  <a:lnTo>
                    <a:pt x="467" y="20"/>
                  </a:lnTo>
                  <a:lnTo>
                    <a:pt x="468" y="24"/>
                  </a:lnTo>
                  <a:lnTo>
                    <a:pt x="465" y="31"/>
                  </a:lnTo>
                  <a:lnTo>
                    <a:pt x="454" y="43"/>
                  </a:lnTo>
                  <a:lnTo>
                    <a:pt x="435" y="64"/>
                  </a:lnTo>
                  <a:lnTo>
                    <a:pt x="508" y="64"/>
                  </a:lnTo>
                  <a:lnTo>
                    <a:pt x="511" y="77"/>
                  </a:lnTo>
                  <a:lnTo>
                    <a:pt x="501" y="83"/>
                  </a:lnTo>
                  <a:lnTo>
                    <a:pt x="499" y="90"/>
                  </a:lnTo>
                  <a:lnTo>
                    <a:pt x="498" y="96"/>
                  </a:lnTo>
                  <a:lnTo>
                    <a:pt x="487" y="102"/>
                  </a:lnTo>
                  <a:lnTo>
                    <a:pt x="492" y="115"/>
                  </a:lnTo>
                  <a:lnTo>
                    <a:pt x="482" y="128"/>
                  </a:lnTo>
                  <a:lnTo>
                    <a:pt x="470" y="141"/>
                  </a:lnTo>
                  <a:lnTo>
                    <a:pt x="467" y="164"/>
                  </a:lnTo>
                  <a:lnTo>
                    <a:pt x="475" y="178"/>
                  </a:lnTo>
                  <a:lnTo>
                    <a:pt x="468" y="186"/>
                  </a:lnTo>
                  <a:lnTo>
                    <a:pt x="460" y="193"/>
                  </a:lnTo>
                  <a:lnTo>
                    <a:pt x="454" y="202"/>
                  </a:lnTo>
                  <a:lnTo>
                    <a:pt x="456" y="212"/>
                  </a:lnTo>
                  <a:lnTo>
                    <a:pt x="449" y="214"/>
                  </a:lnTo>
                  <a:lnTo>
                    <a:pt x="446" y="216"/>
                  </a:lnTo>
                  <a:lnTo>
                    <a:pt x="444" y="219"/>
                  </a:lnTo>
                  <a:lnTo>
                    <a:pt x="444" y="224"/>
                  </a:lnTo>
                  <a:lnTo>
                    <a:pt x="434" y="236"/>
                  </a:lnTo>
                  <a:lnTo>
                    <a:pt x="430" y="249"/>
                  </a:lnTo>
                  <a:lnTo>
                    <a:pt x="428" y="262"/>
                  </a:lnTo>
                  <a:lnTo>
                    <a:pt x="422" y="275"/>
                  </a:lnTo>
                  <a:lnTo>
                    <a:pt x="415" y="290"/>
                  </a:lnTo>
                  <a:lnTo>
                    <a:pt x="408" y="299"/>
                  </a:lnTo>
                  <a:lnTo>
                    <a:pt x="401" y="307"/>
                  </a:lnTo>
                  <a:lnTo>
                    <a:pt x="397" y="319"/>
                  </a:lnTo>
                  <a:lnTo>
                    <a:pt x="394" y="330"/>
                  </a:lnTo>
                  <a:lnTo>
                    <a:pt x="390" y="338"/>
                  </a:lnTo>
                  <a:lnTo>
                    <a:pt x="387" y="349"/>
                  </a:lnTo>
                  <a:lnTo>
                    <a:pt x="385" y="363"/>
                  </a:lnTo>
                  <a:lnTo>
                    <a:pt x="382" y="375"/>
                  </a:lnTo>
                  <a:lnTo>
                    <a:pt x="375" y="382"/>
                  </a:lnTo>
                  <a:lnTo>
                    <a:pt x="368" y="387"/>
                  </a:lnTo>
                  <a:lnTo>
                    <a:pt x="366" y="396"/>
                  </a:lnTo>
                  <a:lnTo>
                    <a:pt x="373" y="409"/>
                  </a:lnTo>
                  <a:lnTo>
                    <a:pt x="380" y="423"/>
                  </a:lnTo>
                  <a:lnTo>
                    <a:pt x="384" y="440"/>
                  </a:lnTo>
                  <a:lnTo>
                    <a:pt x="380" y="466"/>
                  </a:lnTo>
                  <a:lnTo>
                    <a:pt x="74" y="468"/>
                  </a:lnTo>
                  <a:lnTo>
                    <a:pt x="73" y="406"/>
                  </a:lnTo>
                  <a:lnTo>
                    <a:pt x="61" y="402"/>
                  </a:lnTo>
                  <a:lnTo>
                    <a:pt x="48" y="402"/>
                  </a:lnTo>
                  <a:lnTo>
                    <a:pt x="36" y="402"/>
                  </a:lnTo>
                  <a:lnTo>
                    <a:pt x="24" y="401"/>
                  </a:lnTo>
                </a:path>
              </a:pathLst>
            </a:custGeom>
            <a:solidFill>
              <a:srgbClr val="BFF676"/>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31" name="Freeform 37"/>
            <p:cNvSpPr>
              <a:spLocks/>
            </p:cNvSpPr>
            <p:nvPr/>
          </p:nvSpPr>
          <p:spPr bwMode="auto">
            <a:xfrm>
              <a:off x="5408613" y="3663950"/>
              <a:ext cx="525462" cy="915988"/>
            </a:xfrm>
            <a:custGeom>
              <a:avLst/>
              <a:gdLst>
                <a:gd name="T0" fmla="*/ 2147483647 w 361"/>
                <a:gd name="T1" fmla="*/ 2147483647 h 646"/>
                <a:gd name="T2" fmla="*/ 2147483647 w 361"/>
                <a:gd name="T3" fmla="*/ 2147483647 h 646"/>
                <a:gd name="T4" fmla="*/ 2147483647 w 361"/>
                <a:gd name="T5" fmla="*/ 2147483647 h 646"/>
                <a:gd name="T6" fmla="*/ 2147483647 w 361"/>
                <a:gd name="T7" fmla="*/ 2147483647 h 646"/>
                <a:gd name="T8" fmla="*/ 2147483647 w 361"/>
                <a:gd name="T9" fmla="*/ 2147483647 h 646"/>
                <a:gd name="T10" fmla="*/ 2147483647 w 361"/>
                <a:gd name="T11" fmla="*/ 2147483647 h 646"/>
                <a:gd name="T12" fmla="*/ 2147483647 w 361"/>
                <a:gd name="T13" fmla="*/ 2147483647 h 646"/>
                <a:gd name="T14" fmla="*/ 2147483647 w 361"/>
                <a:gd name="T15" fmla="*/ 2147483647 h 646"/>
                <a:gd name="T16" fmla="*/ 2147483647 w 361"/>
                <a:gd name="T17" fmla="*/ 2147483647 h 646"/>
                <a:gd name="T18" fmla="*/ 2147483647 w 361"/>
                <a:gd name="T19" fmla="*/ 2147483647 h 646"/>
                <a:gd name="T20" fmla="*/ 2147483647 w 361"/>
                <a:gd name="T21" fmla="*/ 2147483647 h 646"/>
                <a:gd name="T22" fmla="*/ 2147483647 w 361"/>
                <a:gd name="T23" fmla="*/ 2147483647 h 646"/>
                <a:gd name="T24" fmla="*/ 2147483647 w 361"/>
                <a:gd name="T25" fmla="*/ 2147483647 h 646"/>
                <a:gd name="T26" fmla="*/ 2147483647 w 361"/>
                <a:gd name="T27" fmla="*/ 2147483647 h 646"/>
                <a:gd name="T28" fmla="*/ 2147483647 w 361"/>
                <a:gd name="T29" fmla="*/ 2147483647 h 646"/>
                <a:gd name="T30" fmla="*/ 2147483647 w 361"/>
                <a:gd name="T31" fmla="*/ 2147483647 h 646"/>
                <a:gd name="T32" fmla="*/ 2147483647 w 361"/>
                <a:gd name="T33" fmla="*/ 2147483647 h 646"/>
                <a:gd name="T34" fmla="*/ 2147483647 w 361"/>
                <a:gd name="T35" fmla="*/ 2147483647 h 646"/>
                <a:gd name="T36" fmla="*/ 2147483647 w 361"/>
                <a:gd name="T37" fmla="*/ 2147483647 h 646"/>
                <a:gd name="T38" fmla="*/ 2147483647 w 361"/>
                <a:gd name="T39" fmla="*/ 2147483647 h 646"/>
                <a:gd name="T40" fmla="*/ 2147483647 w 361"/>
                <a:gd name="T41" fmla="*/ 2147483647 h 646"/>
                <a:gd name="T42" fmla="*/ 2147483647 w 361"/>
                <a:gd name="T43" fmla="*/ 2147483647 h 646"/>
                <a:gd name="T44" fmla="*/ 2147483647 w 361"/>
                <a:gd name="T45" fmla="*/ 2147483647 h 646"/>
                <a:gd name="T46" fmla="*/ 2147483647 w 361"/>
                <a:gd name="T47" fmla="*/ 2147483647 h 646"/>
                <a:gd name="T48" fmla="*/ 2147483647 w 361"/>
                <a:gd name="T49" fmla="*/ 2147483647 h 646"/>
                <a:gd name="T50" fmla="*/ 2147483647 w 361"/>
                <a:gd name="T51" fmla="*/ 2147483647 h 646"/>
                <a:gd name="T52" fmla="*/ 2147483647 w 361"/>
                <a:gd name="T53" fmla="*/ 2147483647 h 646"/>
                <a:gd name="T54" fmla="*/ 2147483647 w 361"/>
                <a:gd name="T55" fmla="*/ 2147483647 h 646"/>
                <a:gd name="T56" fmla="*/ 2147483647 w 361"/>
                <a:gd name="T57" fmla="*/ 2147483647 h 646"/>
                <a:gd name="T58" fmla="*/ 2147483647 w 361"/>
                <a:gd name="T59" fmla="*/ 2147483647 h 646"/>
                <a:gd name="T60" fmla="*/ 2147483647 w 361"/>
                <a:gd name="T61" fmla="*/ 2147483647 h 646"/>
                <a:gd name="T62" fmla="*/ 2147483647 w 361"/>
                <a:gd name="T63" fmla="*/ 2147483647 h 646"/>
                <a:gd name="T64" fmla="*/ 2147483647 w 361"/>
                <a:gd name="T65" fmla="*/ 2147483647 h 646"/>
                <a:gd name="T66" fmla="*/ 2147483647 w 361"/>
                <a:gd name="T67" fmla="*/ 2147483647 h 646"/>
                <a:gd name="T68" fmla="*/ 2147483647 w 361"/>
                <a:gd name="T69" fmla="*/ 2147483647 h 646"/>
                <a:gd name="T70" fmla="*/ 0 w 361"/>
                <a:gd name="T71" fmla="*/ 2147483647 h 646"/>
                <a:gd name="T72" fmla="*/ 2147483647 w 361"/>
                <a:gd name="T73" fmla="*/ 2147483647 h 646"/>
                <a:gd name="T74" fmla="*/ 2147483647 w 361"/>
                <a:gd name="T75" fmla="*/ 2147483647 h 646"/>
                <a:gd name="T76" fmla="*/ 2147483647 w 361"/>
                <a:gd name="T77" fmla="*/ 2147483647 h 646"/>
                <a:gd name="T78" fmla="*/ 2147483647 w 361"/>
                <a:gd name="T79" fmla="*/ 2147483647 h 646"/>
                <a:gd name="T80" fmla="*/ 2147483647 w 361"/>
                <a:gd name="T81" fmla="*/ 2147483647 h 646"/>
                <a:gd name="T82" fmla="*/ 2147483647 w 361"/>
                <a:gd name="T83" fmla="*/ 2147483647 h 646"/>
                <a:gd name="T84" fmla="*/ 2147483647 w 361"/>
                <a:gd name="T85" fmla="*/ 2147483647 h 646"/>
                <a:gd name="T86" fmla="*/ 2147483647 w 361"/>
                <a:gd name="T87" fmla="*/ 2147483647 h 646"/>
                <a:gd name="T88" fmla="*/ 2147483647 w 361"/>
                <a:gd name="T89" fmla="*/ 2147483647 h 646"/>
                <a:gd name="T90" fmla="*/ 2147483647 w 361"/>
                <a:gd name="T91" fmla="*/ 2147483647 h 646"/>
                <a:gd name="T92" fmla="*/ 2147483647 w 361"/>
                <a:gd name="T93" fmla="*/ 2147483647 h 646"/>
                <a:gd name="T94" fmla="*/ 2147483647 w 361"/>
                <a:gd name="T95" fmla="*/ 2147483647 h 646"/>
                <a:gd name="T96" fmla="*/ 2147483647 w 361"/>
                <a:gd name="T97" fmla="*/ 2147483647 h 646"/>
                <a:gd name="T98" fmla="*/ 2147483647 w 361"/>
                <a:gd name="T99" fmla="*/ 2147483647 h 646"/>
                <a:gd name="T100" fmla="*/ 2147483647 w 361"/>
                <a:gd name="T101" fmla="*/ 2147483647 h 6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1"/>
                <a:gd name="T154" fmla="*/ 0 h 646"/>
                <a:gd name="T155" fmla="*/ 361 w 361"/>
                <a:gd name="T156" fmla="*/ 646 h 6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1" h="646">
                  <a:moveTo>
                    <a:pt x="34" y="288"/>
                  </a:moveTo>
                  <a:lnTo>
                    <a:pt x="38" y="262"/>
                  </a:lnTo>
                  <a:lnTo>
                    <a:pt x="34" y="245"/>
                  </a:lnTo>
                  <a:lnTo>
                    <a:pt x="27" y="231"/>
                  </a:lnTo>
                  <a:lnTo>
                    <a:pt x="20" y="218"/>
                  </a:lnTo>
                  <a:lnTo>
                    <a:pt x="22" y="209"/>
                  </a:lnTo>
                  <a:lnTo>
                    <a:pt x="29" y="204"/>
                  </a:lnTo>
                  <a:lnTo>
                    <a:pt x="36" y="197"/>
                  </a:lnTo>
                  <a:lnTo>
                    <a:pt x="39" y="185"/>
                  </a:lnTo>
                  <a:lnTo>
                    <a:pt x="41" y="171"/>
                  </a:lnTo>
                  <a:lnTo>
                    <a:pt x="44" y="160"/>
                  </a:lnTo>
                  <a:lnTo>
                    <a:pt x="48" y="152"/>
                  </a:lnTo>
                  <a:lnTo>
                    <a:pt x="51" y="141"/>
                  </a:lnTo>
                  <a:lnTo>
                    <a:pt x="55" y="129"/>
                  </a:lnTo>
                  <a:lnTo>
                    <a:pt x="62" y="121"/>
                  </a:lnTo>
                  <a:lnTo>
                    <a:pt x="69" y="112"/>
                  </a:lnTo>
                  <a:lnTo>
                    <a:pt x="76" y="97"/>
                  </a:lnTo>
                  <a:lnTo>
                    <a:pt x="82" y="84"/>
                  </a:lnTo>
                  <a:lnTo>
                    <a:pt x="84" y="71"/>
                  </a:lnTo>
                  <a:lnTo>
                    <a:pt x="88" y="58"/>
                  </a:lnTo>
                  <a:lnTo>
                    <a:pt x="98" y="46"/>
                  </a:lnTo>
                  <a:lnTo>
                    <a:pt x="98" y="41"/>
                  </a:lnTo>
                  <a:lnTo>
                    <a:pt x="100" y="38"/>
                  </a:lnTo>
                  <a:lnTo>
                    <a:pt x="103" y="36"/>
                  </a:lnTo>
                  <a:lnTo>
                    <a:pt x="110" y="34"/>
                  </a:lnTo>
                  <a:lnTo>
                    <a:pt x="108" y="24"/>
                  </a:lnTo>
                  <a:lnTo>
                    <a:pt x="108" y="22"/>
                  </a:lnTo>
                  <a:lnTo>
                    <a:pt x="110" y="19"/>
                  </a:lnTo>
                  <a:lnTo>
                    <a:pt x="112" y="17"/>
                  </a:lnTo>
                  <a:lnTo>
                    <a:pt x="114" y="15"/>
                  </a:lnTo>
                  <a:lnTo>
                    <a:pt x="333" y="0"/>
                  </a:lnTo>
                  <a:lnTo>
                    <a:pt x="328" y="409"/>
                  </a:lnTo>
                  <a:lnTo>
                    <a:pt x="361" y="613"/>
                  </a:lnTo>
                  <a:lnTo>
                    <a:pt x="350" y="613"/>
                  </a:lnTo>
                  <a:lnTo>
                    <a:pt x="347" y="615"/>
                  </a:lnTo>
                  <a:lnTo>
                    <a:pt x="343" y="619"/>
                  </a:lnTo>
                  <a:lnTo>
                    <a:pt x="333" y="620"/>
                  </a:lnTo>
                  <a:lnTo>
                    <a:pt x="333" y="608"/>
                  </a:lnTo>
                  <a:lnTo>
                    <a:pt x="333" y="600"/>
                  </a:lnTo>
                  <a:lnTo>
                    <a:pt x="330" y="598"/>
                  </a:lnTo>
                  <a:lnTo>
                    <a:pt x="323" y="610"/>
                  </a:lnTo>
                  <a:lnTo>
                    <a:pt x="319" y="613"/>
                  </a:lnTo>
                  <a:lnTo>
                    <a:pt x="314" y="615"/>
                  </a:lnTo>
                  <a:lnTo>
                    <a:pt x="304" y="615"/>
                  </a:lnTo>
                  <a:lnTo>
                    <a:pt x="286" y="617"/>
                  </a:lnTo>
                  <a:lnTo>
                    <a:pt x="279" y="620"/>
                  </a:lnTo>
                  <a:lnTo>
                    <a:pt x="273" y="624"/>
                  </a:lnTo>
                  <a:lnTo>
                    <a:pt x="266" y="625"/>
                  </a:lnTo>
                  <a:lnTo>
                    <a:pt x="262" y="625"/>
                  </a:lnTo>
                  <a:lnTo>
                    <a:pt x="259" y="624"/>
                  </a:lnTo>
                  <a:lnTo>
                    <a:pt x="254" y="622"/>
                  </a:lnTo>
                  <a:lnTo>
                    <a:pt x="250" y="620"/>
                  </a:lnTo>
                  <a:lnTo>
                    <a:pt x="248" y="622"/>
                  </a:lnTo>
                  <a:lnTo>
                    <a:pt x="247" y="629"/>
                  </a:lnTo>
                  <a:lnTo>
                    <a:pt x="241" y="639"/>
                  </a:lnTo>
                  <a:lnTo>
                    <a:pt x="233" y="646"/>
                  </a:lnTo>
                  <a:lnTo>
                    <a:pt x="222" y="643"/>
                  </a:lnTo>
                  <a:lnTo>
                    <a:pt x="214" y="620"/>
                  </a:lnTo>
                  <a:lnTo>
                    <a:pt x="205" y="608"/>
                  </a:lnTo>
                  <a:lnTo>
                    <a:pt x="197" y="600"/>
                  </a:lnTo>
                  <a:lnTo>
                    <a:pt x="191" y="584"/>
                  </a:lnTo>
                  <a:lnTo>
                    <a:pt x="193" y="575"/>
                  </a:lnTo>
                  <a:lnTo>
                    <a:pt x="197" y="567"/>
                  </a:lnTo>
                  <a:lnTo>
                    <a:pt x="198" y="558"/>
                  </a:lnTo>
                  <a:lnTo>
                    <a:pt x="200" y="546"/>
                  </a:lnTo>
                  <a:lnTo>
                    <a:pt x="6" y="555"/>
                  </a:lnTo>
                  <a:lnTo>
                    <a:pt x="6" y="549"/>
                  </a:lnTo>
                  <a:lnTo>
                    <a:pt x="6" y="546"/>
                  </a:lnTo>
                  <a:lnTo>
                    <a:pt x="5" y="543"/>
                  </a:lnTo>
                  <a:lnTo>
                    <a:pt x="1" y="541"/>
                  </a:lnTo>
                  <a:lnTo>
                    <a:pt x="0" y="537"/>
                  </a:lnTo>
                  <a:lnTo>
                    <a:pt x="0" y="532"/>
                  </a:lnTo>
                  <a:lnTo>
                    <a:pt x="1" y="525"/>
                  </a:lnTo>
                  <a:lnTo>
                    <a:pt x="5" y="522"/>
                  </a:lnTo>
                  <a:lnTo>
                    <a:pt x="6" y="517"/>
                  </a:lnTo>
                  <a:lnTo>
                    <a:pt x="6" y="508"/>
                  </a:lnTo>
                  <a:lnTo>
                    <a:pt x="5" y="499"/>
                  </a:lnTo>
                  <a:lnTo>
                    <a:pt x="8" y="499"/>
                  </a:lnTo>
                  <a:lnTo>
                    <a:pt x="8" y="475"/>
                  </a:lnTo>
                  <a:lnTo>
                    <a:pt x="15" y="475"/>
                  </a:lnTo>
                  <a:lnTo>
                    <a:pt x="25" y="449"/>
                  </a:lnTo>
                  <a:lnTo>
                    <a:pt x="34" y="437"/>
                  </a:lnTo>
                  <a:lnTo>
                    <a:pt x="41" y="428"/>
                  </a:lnTo>
                  <a:lnTo>
                    <a:pt x="43" y="420"/>
                  </a:lnTo>
                  <a:lnTo>
                    <a:pt x="50" y="406"/>
                  </a:lnTo>
                  <a:lnTo>
                    <a:pt x="51" y="394"/>
                  </a:lnTo>
                  <a:lnTo>
                    <a:pt x="57" y="387"/>
                  </a:lnTo>
                  <a:lnTo>
                    <a:pt x="65" y="383"/>
                  </a:lnTo>
                  <a:lnTo>
                    <a:pt x="65" y="377"/>
                  </a:lnTo>
                  <a:lnTo>
                    <a:pt x="60" y="373"/>
                  </a:lnTo>
                  <a:lnTo>
                    <a:pt x="58" y="368"/>
                  </a:lnTo>
                  <a:lnTo>
                    <a:pt x="55" y="363"/>
                  </a:lnTo>
                  <a:lnTo>
                    <a:pt x="48" y="359"/>
                  </a:lnTo>
                  <a:lnTo>
                    <a:pt x="44" y="342"/>
                  </a:lnTo>
                  <a:lnTo>
                    <a:pt x="43" y="332"/>
                  </a:lnTo>
                  <a:lnTo>
                    <a:pt x="43" y="326"/>
                  </a:lnTo>
                  <a:lnTo>
                    <a:pt x="36" y="325"/>
                  </a:lnTo>
                  <a:lnTo>
                    <a:pt x="39" y="316"/>
                  </a:lnTo>
                  <a:lnTo>
                    <a:pt x="43" y="311"/>
                  </a:lnTo>
                  <a:lnTo>
                    <a:pt x="46" y="306"/>
                  </a:lnTo>
                  <a:lnTo>
                    <a:pt x="48" y="302"/>
                  </a:lnTo>
                  <a:lnTo>
                    <a:pt x="34" y="302"/>
                  </a:lnTo>
                  <a:lnTo>
                    <a:pt x="34" y="28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9"/>
            <p:cNvSpPr>
              <a:spLocks/>
            </p:cNvSpPr>
            <p:nvPr/>
          </p:nvSpPr>
          <p:spPr bwMode="auto">
            <a:xfrm>
              <a:off x="5886450" y="3627438"/>
              <a:ext cx="568325" cy="928687"/>
            </a:xfrm>
            <a:custGeom>
              <a:avLst/>
              <a:gdLst>
                <a:gd name="T0" fmla="*/ 0 w 390"/>
                <a:gd name="T1" fmla="*/ 2147483647 h 655"/>
                <a:gd name="T2" fmla="*/ 2147483647 w 390"/>
                <a:gd name="T3" fmla="*/ 0 h 655"/>
                <a:gd name="T4" fmla="*/ 2147483647 w 390"/>
                <a:gd name="T5" fmla="*/ 2147483647 h 655"/>
                <a:gd name="T6" fmla="*/ 2147483647 w 390"/>
                <a:gd name="T7" fmla="*/ 2147483647 h 655"/>
                <a:gd name="T8" fmla="*/ 2147483647 w 390"/>
                <a:gd name="T9" fmla="*/ 2147483647 h 655"/>
                <a:gd name="T10" fmla="*/ 2147483647 w 390"/>
                <a:gd name="T11" fmla="*/ 2147483647 h 655"/>
                <a:gd name="T12" fmla="*/ 2147483647 w 390"/>
                <a:gd name="T13" fmla="*/ 2147483647 h 655"/>
                <a:gd name="T14" fmla="*/ 2147483647 w 390"/>
                <a:gd name="T15" fmla="*/ 2147483647 h 655"/>
                <a:gd name="T16" fmla="*/ 2147483647 w 390"/>
                <a:gd name="T17" fmla="*/ 2147483647 h 655"/>
                <a:gd name="T18" fmla="*/ 2147483647 w 390"/>
                <a:gd name="T19" fmla="*/ 2147483647 h 655"/>
                <a:gd name="T20" fmla="*/ 2147483647 w 390"/>
                <a:gd name="T21" fmla="*/ 2147483647 h 655"/>
                <a:gd name="T22" fmla="*/ 2147483647 w 390"/>
                <a:gd name="T23" fmla="*/ 2147483647 h 655"/>
                <a:gd name="T24" fmla="*/ 2147483647 w 390"/>
                <a:gd name="T25" fmla="*/ 2147483647 h 655"/>
                <a:gd name="T26" fmla="*/ 2147483647 w 390"/>
                <a:gd name="T27" fmla="*/ 2147483647 h 655"/>
                <a:gd name="T28" fmla="*/ 2147483647 w 390"/>
                <a:gd name="T29" fmla="*/ 2147483647 h 655"/>
                <a:gd name="T30" fmla="*/ 2147483647 w 390"/>
                <a:gd name="T31" fmla="*/ 2147483647 h 655"/>
                <a:gd name="T32" fmla="*/ 2147483647 w 390"/>
                <a:gd name="T33" fmla="*/ 2147483647 h 655"/>
                <a:gd name="T34" fmla="*/ 2147483647 w 390"/>
                <a:gd name="T35" fmla="*/ 2147483647 h 655"/>
                <a:gd name="T36" fmla="*/ 2147483647 w 390"/>
                <a:gd name="T37" fmla="*/ 2147483647 h 655"/>
                <a:gd name="T38" fmla="*/ 2147483647 w 390"/>
                <a:gd name="T39" fmla="*/ 2147483647 h 655"/>
                <a:gd name="T40" fmla="*/ 2147483647 w 390"/>
                <a:gd name="T41" fmla="*/ 2147483647 h 655"/>
                <a:gd name="T42" fmla="*/ 2147483647 w 390"/>
                <a:gd name="T43" fmla="*/ 2147483647 h 655"/>
                <a:gd name="T44" fmla="*/ 2147483647 w 390"/>
                <a:gd name="T45" fmla="*/ 2147483647 h 655"/>
                <a:gd name="T46" fmla="*/ 2147483647 w 390"/>
                <a:gd name="T47" fmla="*/ 2147483647 h 655"/>
                <a:gd name="T48" fmla="*/ 2147483647 w 390"/>
                <a:gd name="T49" fmla="*/ 2147483647 h 655"/>
                <a:gd name="T50" fmla="*/ 2147483647 w 390"/>
                <a:gd name="T51" fmla="*/ 2147483647 h 655"/>
                <a:gd name="T52" fmla="*/ 2147483647 w 390"/>
                <a:gd name="T53" fmla="*/ 2147483647 h 655"/>
                <a:gd name="T54" fmla="*/ 2147483647 w 390"/>
                <a:gd name="T55" fmla="*/ 2147483647 h 655"/>
                <a:gd name="T56" fmla="*/ 2147483647 w 390"/>
                <a:gd name="T57" fmla="*/ 2147483647 h 655"/>
                <a:gd name="T58" fmla="*/ 2147483647 w 390"/>
                <a:gd name="T59" fmla="*/ 2147483647 h 655"/>
                <a:gd name="T60" fmla="*/ 2147483647 w 390"/>
                <a:gd name="T61" fmla="*/ 2147483647 h 655"/>
                <a:gd name="T62" fmla="*/ 2147483647 w 390"/>
                <a:gd name="T63" fmla="*/ 2147483647 h 655"/>
                <a:gd name="T64" fmla="*/ 2147483647 w 390"/>
                <a:gd name="T65" fmla="*/ 2147483647 h 6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0"/>
                <a:gd name="T100" fmla="*/ 0 h 655"/>
                <a:gd name="T101" fmla="*/ 390 w 390"/>
                <a:gd name="T102" fmla="*/ 655 h 6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0" h="655">
                  <a:moveTo>
                    <a:pt x="33" y="639"/>
                  </a:moveTo>
                  <a:lnTo>
                    <a:pt x="0" y="435"/>
                  </a:lnTo>
                  <a:lnTo>
                    <a:pt x="5" y="26"/>
                  </a:lnTo>
                  <a:lnTo>
                    <a:pt x="261" y="0"/>
                  </a:lnTo>
                  <a:lnTo>
                    <a:pt x="342" y="276"/>
                  </a:lnTo>
                  <a:lnTo>
                    <a:pt x="349" y="280"/>
                  </a:lnTo>
                  <a:lnTo>
                    <a:pt x="351" y="290"/>
                  </a:lnTo>
                  <a:lnTo>
                    <a:pt x="352" y="304"/>
                  </a:lnTo>
                  <a:lnTo>
                    <a:pt x="361" y="316"/>
                  </a:lnTo>
                  <a:lnTo>
                    <a:pt x="364" y="321"/>
                  </a:lnTo>
                  <a:lnTo>
                    <a:pt x="366" y="328"/>
                  </a:lnTo>
                  <a:lnTo>
                    <a:pt x="368" y="335"/>
                  </a:lnTo>
                  <a:lnTo>
                    <a:pt x="373" y="340"/>
                  </a:lnTo>
                  <a:lnTo>
                    <a:pt x="378" y="344"/>
                  </a:lnTo>
                  <a:lnTo>
                    <a:pt x="378" y="347"/>
                  </a:lnTo>
                  <a:lnTo>
                    <a:pt x="375" y="354"/>
                  </a:lnTo>
                  <a:lnTo>
                    <a:pt x="366" y="361"/>
                  </a:lnTo>
                  <a:lnTo>
                    <a:pt x="364" y="368"/>
                  </a:lnTo>
                  <a:lnTo>
                    <a:pt x="368" y="377"/>
                  </a:lnTo>
                  <a:lnTo>
                    <a:pt x="370" y="387"/>
                  </a:lnTo>
                  <a:lnTo>
                    <a:pt x="361" y="401"/>
                  </a:lnTo>
                  <a:lnTo>
                    <a:pt x="366" y="435"/>
                  </a:lnTo>
                  <a:lnTo>
                    <a:pt x="366" y="449"/>
                  </a:lnTo>
                  <a:lnTo>
                    <a:pt x="366" y="458"/>
                  </a:lnTo>
                  <a:lnTo>
                    <a:pt x="375" y="482"/>
                  </a:lnTo>
                  <a:lnTo>
                    <a:pt x="376" y="494"/>
                  </a:lnTo>
                  <a:lnTo>
                    <a:pt x="383" y="505"/>
                  </a:lnTo>
                  <a:lnTo>
                    <a:pt x="389" y="513"/>
                  </a:lnTo>
                  <a:lnTo>
                    <a:pt x="390" y="522"/>
                  </a:lnTo>
                  <a:lnTo>
                    <a:pt x="110" y="544"/>
                  </a:lnTo>
                  <a:lnTo>
                    <a:pt x="109" y="562"/>
                  </a:lnTo>
                  <a:lnTo>
                    <a:pt x="110" y="574"/>
                  </a:lnTo>
                  <a:lnTo>
                    <a:pt x="117" y="582"/>
                  </a:lnTo>
                  <a:lnTo>
                    <a:pt x="124" y="589"/>
                  </a:lnTo>
                  <a:lnTo>
                    <a:pt x="129" y="594"/>
                  </a:lnTo>
                  <a:lnTo>
                    <a:pt x="135" y="600"/>
                  </a:lnTo>
                  <a:lnTo>
                    <a:pt x="136" y="608"/>
                  </a:lnTo>
                  <a:lnTo>
                    <a:pt x="133" y="617"/>
                  </a:lnTo>
                  <a:lnTo>
                    <a:pt x="126" y="627"/>
                  </a:lnTo>
                  <a:lnTo>
                    <a:pt x="119" y="638"/>
                  </a:lnTo>
                  <a:lnTo>
                    <a:pt x="112" y="646"/>
                  </a:lnTo>
                  <a:lnTo>
                    <a:pt x="105" y="651"/>
                  </a:lnTo>
                  <a:lnTo>
                    <a:pt x="98" y="655"/>
                  </a:lnTo>
                  <a:lnTo>
                    <a:pt x="90" y="655"/>
                  </a:lnTo>
                  <a:lnTo>
                    <a:pt x="81" y="653"/>
                  </a:lnTo>
                  <a:lnTo>
                    <a:pt x="71" y="646"/>
                  </a:lnTo>
                  <a:lnTo>
                    <a:pt x="81" y="648"/>
                  </a:lnTo>
                  <a:lnTo>
                    <a:pt x="88" y="646"/>
                  </a:lnTo>
                  <a:lnTo>
                    <a:pt x="91" y="643"/>
                  </a:lnTo>
                  <a:lnTo>
                    <a:pt x="90" y="631"/>
                  </a:lnTo>
                  <a:lnTo>
                    <a:pt x="81" y="629"/>
                  </a:lnTo>
                  <a:lnTo>
                    <a:pt x="76" y="626"/>
                  </a:lnTo>
                  <a:lnTo>
                    <a:pt x="74" y="620"/>
                  </a:lnTo>
                  <a:lnTo>
                    <a:pt x="78" y="613"/>
                  </a:lnTo>
                  <a:lnTo>
                    <a:pt x="79" y="603"/>
                  </a:lnTo>
                  <a:lnTo>
                    <a:pt x="76" y="589"/>
                  </a:lnTo>
                  <a:lnTo>
                    <a:pt x="71" y="582"/>
                  </a:lnTo>
                  <a:lnTo>
                    <a:pt x="65" y="588"/>
                  </a:lnTo>
                  <a:lnTo>
                    <a:pt x="60" y="594"/>
                  </a:lnTo>
                  <a:lnTo>
                    <a:pt x="55" y="598"/>
                  </a:lnTo>
                  <a:lnTo>
                    <a:pt x="53" y="607"/>
                  </a:lnTo>
                  <a:lnTo>
                    <a:pt x="53" y="627"/>
                  </a:lnTo>
                  <a:lnTo>
                    <a:pt x="52" y="636"/>
                  </a:lnTo>
                  <a:lnTo>
                    <a:pt x="46" y="638"/>
                  </a:lnTo>
                  <a:lnTo>
                    <a:pt x="40" y="636"/>
                  </a:lnTo>
                  <a:lnTo>
                    <a:pt x="33" y="63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43"/>
            <p:cNvSpPr>
              <a:spLocks/>
            </p:cNvSpPr>
            <p:nvPr/>
          </p:nvSpPr>
          <p:spPr bwMode="auto">
            <a:xfrm>
              <a:off x="6619875" y="3492500"/>
              <a:ext cx="735013" cy="569913"/>
            </a:xfrm>
            <a:custGeom>
              <a:avLst/>
              <a:gdLst>
                <a:gd name="T0" fmla="*/ 2147483647 w 504"/>
                <a:gd name="T1" fmla="*/ 2147483647 h 402"/>
                <a:gd name="T2" fmla="*/ 2147483647 w 504"/>
                <a:gd name="T3" fmla="*/ 2147483647 h 402"/>
                <a:gd name="T4" fmla="*/ 2147483647 w 504"/>
                <a:gd name="T5" fmla="*/ 2147483647 h 402"/>
                <a:gd name="T6" fmla="*/ 2147483647 w 504"/>
                <a:gd name="T7" fmla="*/ 2147483647 h 402"/>
                <a:gd name="T8" fmla="*/ 2147483647 w 504"/>
                <a:gd name="T9" fmla="*/ 2147483647 h 402"/>
                <a:gd name="T10" fmla="*/ 2147483647 w 504"/>
                <a:gd name="T11" fmla="*/ 2147483647 h 402"/>
                <a:gd name="T12" fmla="*/ 2147483647 w 504"/>
                <a:gd name="T13" fmla="*/ 2147483647 h 402"/>
                <a:gd name="T14" fmla="*/ 2147483647 w 504"/>
                <a:gd name="T15" fmla="*/ 2147483647 h 402"/>
                <a:gd name="T16" fmla="*/ 2147483647 w 504"/>
                <a:gd name="T17" fmla="*/ 2147483647 h 402"/>
                <a:gd name="T18" fmla="*/ 2147483647 w 504"/>
                <a:gd name="T19" fmla="*/ 2147483647 h 402"/>
                <a:gd name="T20" fmla="*/ 2147483647 w 504"/>
                <a:gd name="T21" fmla="*/ 2147483647 h 402"/>
                <a:gd name="T22" fmla="*/ 2147483647 w 504"/>
                <a:gd name="T23" fmla="*/ 2147483647 h 402"/>
                <a:gd name="T24" fmla="*/ 2147483647 w 504"/>
                <a:gd name="T25" fmla="*/ 2147483647 h 402"/>
                <a:gd name="T26" fmla="*/ 2147483647 w 504"/>
                <a:gd name="T27" fmla="*/ 2147483647 h 402"/>
                <a:gd name="T28" fmla="*/ 2147483647 w 504"/>
                <a:gd name="T29" fmla="*/ 2147483647 h 402"/>
                <a:gd name="T30" fmla="*/ 2147483647 w 504"/>
                <a:gd name="T31" fmla="*/ 2147483647 h 402"/>
                <a:gd name="T32" fmla="*/ 2147483647 w 504"/>
                <a:gd name="T33" fmla="*/ 2147483647 h 402"/>
                <a:gd name="T34" fmla="*/ 2147483647 w 504"/>
                <a:gd name="T35" fmla="*/ 2147483647 h 402"/>
                <a:gd name="T36" fmla="*/ 2147483647 w 504"/>
                <a:gd name="T37" fmla="*/ 2147483647 h 402"/>
                <a:gd name="T38" fmla="*/ 2147483647 w 504"/>
                <a:gd name="T39" fmla="*/ 2147483647 h 402"/>
                <a:gd name="T40" fmla="*/ 2147483647 w 504"/>
                <a:gd name="T41" fmla="*/ 2147483647 h 402"/>
                <a:gd name="T42" fmla="*/ 2147483647 w 504"/>
                <a:gd name="T43" fmla="*/ 2147483647 h 402"/>
                <a:gd name="T44" fmla="*/ 2147483647 w 504"/>
                <a:gd name="T45" fmla="*/ 2147483647 h 402"/>
                <a:gd name="T46" fmla="*/ 2147483647 w 504"/>
                <a:gd name="T47" fmla="*/ 2147483647 h 402"/>
                <a:gd name="T48" fmla="*/ 2147483647 w 504"/>
                <a:gd name="T49" fmla="*/ 2147483647 h 402"/>
                <a:gd name="T50" fmla="*/ 2147483647 w 504"/>
                <a:gd name="T51" fmla="*/ 2147483647 h 402"/>
                <a:gd name="T52" fmla="*/ 2147483647 w 504"/>
                <a:gd name="T53" fmla="*/ 2147483647 h 402"/>
                <a:gd name="T54" fmla="*/ 2147483647 w 504"/>
                <a:gd name="T55" fmla="*/ 2147483647 h 402"/>
                <a:gd name="T56" fmla="*/ 2147483647 w 504"/>
                <a:gd name="T57" fmla="*/ 2147483647 h 402"/>
                <a:gd name="T58" fmla="*/ 2147483647 w 504"/>
                <a:gd name="T59" fmla="*/ 2147483647 h 402"/>
                <a:gd name="T60" fmla="*/ 2147483647 w 504"/>
                <a:gd name="T61" fmla="*/ 2147483647 h 402"/>
                <a:gd name="T62" fmla="*/ 2147483647 w 504"/>
                <a:gd name="T63" fmla="*/ 2147483647 h 402"/>
                <a:gd name="T64" fmla="*/ 2147483647 w 504"/>
                <a:gd name="T65" fmla="*/ 2147483647 h 402"/>
                <a:gd name="T66" fmla="*/ 2147483647 w 504"/>
                <a:gd name="T67" fmla="*/ 2147483647 h 402"/>
                <a:gd name="T68" fmla="*/ 2147483647 w 504"/>
                <a:gd name="T69" fmla="*/ 2147483647 h 402"/>
                <a:gd name="T70" fmla="*/ 2147483647 w 504"/>
                <a:gd name="T71" fmla="*/ 2147483647 h 402"/>
                <a:gd name="T72" fmla="*/ 2147483647 w 504"/>
                <a:gd name="T73" fmla="*/ 2147483647 h 402"/>
                <a:gd name="T74" fmla="*/ 2147483647 w 504"/>
                <a:gd name="T75" fmla="*/ 2147483647 h 402"/>
                <a:gd name="T76" fmla="*/ 2147483647 w 504"/>
                <a:gd name="T77" fmla="*/ 2147483647 h 402"/>
                <a:gd name="T78" fmla="*/ 2147483647 w 504"/>
                <a:gd name="T79" fmla="*/ 2147483647 h 402"/>
                <a:gd name="T80" fmla="*/ 2147483647 w 504"/>
                <a:gd name="T81" fmla="*/ 0 h 402"/>
                <a:gd name="T82" fmla="*/ 2147483647 w 504"/>
                <a:gd name="T83" fmla="*/ 2147483647 h 402"/>
                <a:gd name="T84" fmla="*/ 2147483647 w 504"/>
                <a:gd name="T85" fmla="*/ 2147483647 h 402"/>
                <a:gd name="T86" fmla="*/ 2147483647 w 504"/>
                <a:gd name="T87" fmla="*/ 2147483647 h 402"/>
                <a:gd name="T88" fmla="*/ 2147483647 w 504"/>
                <a:gd name="T89" fmla="*/ 2147483647 h 402"/>
                <a:gd name="T90" fmla="*/ 2147483647 w 504"/>
                <a:gd name="T91" fmla="*/ 2147483647 h 402"/>
                <a:gd name="T92" fmla="*/ 2147483647 w 504"/>
                <a:gd name="T93" fmla="*/ 2147483647 h 402"/>
                <a:gd name="T94" fmla="*/ 2147483647 w 504"/>
                <a:gd name="T95" fmla="*/ 2147483647 h 402"/>
                <a:gd name="T96" fmla="*/ 2147483647 w 504"/>
                <a:gd name="T97" fmla="*/ 2147483647 h 4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4"/>
                <a:gd name="T148" fmla="*/ 0 h 402"/>
                <a:gd name="T149" fmla="*/ 504 w 504"/>
                <a:gd name="T150" fmla="*/ 402 h 4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4" h="402">
                  <a:moveTo>
                    <a:pt x="15" y="64"/>
                  </a:moveTo>
                  <a:lnTo>
                    <a:pt x="3" y="79"/>
                  </a:lnTo>
                  <a:lnTo>
                    <a:pt x="0" y="96"/>
                  </a:lnTo>
                  <a:lnTo>
                    <a:pt x="3" y="112"/>
                  </a:lnTo>
                  <a:lnTo>
                    <a:pt x="20" y="124"/>
                  </a:lnTo>
                  <a:lnTo>
                    <a:pt x="38" y="129"/>
                  </a:lnTo>
                  <a:lnTo>
                    <a:pt x="48" y="129"/>
                  </a:lnTo>
                  <a:lnTo>
                    <a:pt x="53" y="136"/>
                  </a:lnTo>
                  <a:lnTo>
                    <a:pt x="63" y="155"/>
                  </a:lnTo>
                  <a:lnTo>
                    <a:pt x="79" y="173"/>
                  </a:lnTo>
                  <a:lnTo>
                    <a:pt x="93" y="183"/>
                  </a:lnTo>
                  <a:lnTo>
                    <a:pt x="103" y="192"/>
                  </a:lnTo>
                  <a:lnTo>
                    <a:pt x="112" y="195"/>
                  </a:lnTo>
                  <a:lnTo>
                    <a:pt x="119" y="200"/>
                  </a:lnTo>
                  <a:lnTo>
                    <a:pt x="124" y="204"/>
                  </a:lnTo>
                  <a:lnTo>
                    <a:pt x="129" y="207"/>
                  </a:lnTo>
                  <a:lnTo>
                    <a:pt x="136" y="216"/>
                  </a:lnTo>
                  <a:lnTo>
                    <a:pt x="146" y="233"/>
                  </a:lnTo>
                  <a:lnTo>
                    <a:pt x="160" y="249"/>
                  </a:lnTo>
                  <a:lnTo>
                    <a:pt x="174" y="259"/>
                  </a:lnTo>
                  <a:lnTo>
                    <a:pt x="188" y="268"/>
                  </a:lnTo>
                  <a:lnTo>
                    <a:pt x="200" y="276"/>
                  </a:lnTo>
                  <a:lnTo>
                    <a:pt x="209" y="283"/>
                  </a:lnTo>
                  <a:lnTo>
                    <a:pt x="216" y="290"/>
                  </a:lnTo>
                  <a:lnTo>
                    <a:pt x="217" y="297"/>
                  </a:lnTo>
                  <a:lnTo>
                    <a:pt x="224" y="316"/>
                  </a:lnTo>
                  <a:lnTo>
                    <a:pt x="233" y="332"/>
                  </a:lnTo>
                  <a:lnTo>
                    <a:pt x="241" y="344"/>
                  </a:lnTo>
                  <a:lnTo>
                    <a:pt x="250" y="351"/>
                  </a:lnTo>
                  <a:lnTo>
                    <a:pt x="259" y="358"/>
                  </a:lnTo>
                  <a:lnTo>
                    <a:pt x="266" y="364"/>
                  </a:lnTo>
                  <a:lnTo>
                    <a:pt x="269" y="371"/>
                  </a:lnTo>
                  <a:lnTo>
                    <a:pt x="271" y="380"/>
                  </a:lnTo>
                  <a:lnTo>
                    <a:pt x="271" y="387"/>
                  </a:lnTo>
                  <a:lnTo>
                    <a:pt x="273" y="392"/>
                  </a:lnTo>
                  <a:lnTo>
                    <a:pt x="273" y="397"/>
                  </a:lnTo>
                  <a:lnTo>
                    <a:pt x="274" y="402"/>
                  </a:lnTo>
                  <a:lnTo>
                    <a:pt x="290" y="402"/>
                  </a:lnTo>
                  <a:lnTo>
                    <a:pt x="300" y="401"/>
                  </a:lnTo>
                  <a:lnTo>
                    <a:pt x="305" y="397"/>
                  </a:lnTo>
                  <a:lnTo>
                    <a:pt x="305" y="390"/>
                  </a:lnTo>
                  <a:lnTo>
                    <a:pt x="305" y="380"/>
                  </a:lnTo>
                  <a:lnTo>
                    <a:pt x="307" y="370"/>
                  </a:lnTo>
                  <a:lnTo>
                    <a:pt x="307" y="361"/>
                  </a:lnTo>
                  <a:lnTo>
                    <a:pt x="302" y="356"/>
                  </a:lnTo>
                  <a:lnTo>
                    <a:pt x="298" y="351"/>
                  </a:lnTo>
                  <a:lnTo>
                    <a:pt x="298" y="345"/>
                  </a:lnTo>
                  <a:lnTo>
                    <a:pt x="304" y="340"/>
                  </a:lnTo>
                  <a:lnTo>
                    <a:pt x="317" y="339"/>
                  </a:lnTo>
                  <a:lnTo>
                    <a:pt x="336" y="339"/>
                  </a:lnTo>
                  <a:lnTo>
                    <a:pt x="350" y="335"/>
                  </a:lnTo>
                  <a:lnTo>
                    <a:pt x="359" y="332"/>
                  </a:lnTo>
                  <a:lnTo>
                    <a:pt x="361" y="323"/>
                  </a:lnTo>
                  <a:lnTo>
                    <a:pt x="364" y="318"/>
                  </a:lnTo>
                  <a:lnTo>
                    <a:pt x="373" y="318"/>
                  </a:lnTo>
                  <a:lnTo>
                    <a:pt x="383" y="311"/>
                  </a:lnTo>
                  <a:lnTo>
                    <a:pt x="388" y="288"/>
                  </a:lnTo>
                  <a:lnTo>
                    <a:pt x="390" y="285"/>
                  </a:lnTo>
                  <a:lnTo>
                    <a:pt x="392" y="283"/>
                  </a:lnTo>
                  <a:lnTo>
                    <a:pt x="395" y="285"/>
                  </a:lnTo>
                  <a:lnTo>
                    <a:pt x="399" y="288"/>
                  </a:lnTo>
                  <a:lnTo>
                    <a:pt x="406" y="292"/>
                  </a:lnTo>
                  <a:lnTo>
                    <a:pt x="409" y="285"/>
                  </a:lnTo>
                  <a:lnTo>
                    <a:pt x="411" y="276"/>
                  </a:lnTo>
                  <a:lnTo>
                    <a:pt x="414" y="273"/>
                  </a:lnTo>
                  <a:lnTo>
                    <a:pt x="421" y="268"/>
                  </a:lnTo>
                  <a:lnTo>
                    <a:pt x="425" y="257"/>
                  </a:lnTo>
                  <a:lnTo>
                    <a:pt x="428" y="249"/>
                  </a:lnTo>
                  <a:lnTo>
                    <a:pt x="437" y="245"/>
                  </a:lnTo>
                  <a:lnTo>
                    <a:pt x="452" y="230"/>
                  </a:lnTo>
                  <a:lnTo>
                    <a:pt x="456" y="223"/>
                  </a:lnTo>
                  <a:lnTo>
                    <a:pt x="452" y="216"/>
                  </a:lnTo>
                  <a:lnTo>
                    <a:pt x="449" y="207"/>
                  </a:lnTo>
                  <a:lnTo>
                    <a:pt x="454" y="209"/>
                  </a:lnTo>
                  <a:lnTo>
                    <a:pt x="459" y="207"/>
                  </a:lnTo>
                  <a:lnTo>
                    <a:pt x="461" y="200"/>
                  </a:lnTo>
                  <a:lnTo>
                    <a:pt x="459" y="186"/>
                  </a:lnTo>
                  <a:lnTo>
                    <a:pt x="469" y="173"/>
                  </a:lnTo>
                  <a:lnTo>
                    <a:pt x="480" y="154"/>
                  </a:lnTo>
                  <a:lnTo>
                    <a:pt x="490" y="136"/>
                  </a:lnTo>
                  <a:lnTo>
                    <a:pt x="504" y="126"/>
                  </a:lnTo>
                  <a:lnTo>
                    <a:pt x="338" y="0"/>
                  </a:lnTo>
                  <a:lnTo>
                    <a:pt x="312" y="3"/>
                  </a:lnTo>
                  <a:lnTo>
                    <a:pt x="276" y="7"/>
                  </a:lnTo>
                  <a:lnTo>
                    <a:pt x="235" y="10"/>
                  </a:lnTo>
                  <a:lnTo>
                    <a:pt x="191" y="15"/>
                  </a:lnTo>
                  <a:lnTo>
                    <a:pt x="148" y="19"/>
                  </a:lnTo>
                  <a:lnTo>
                    <a:pt x="114" y="22"/>
                  </a:lnTo>
                  <a:lnTo>
                    <a:pt x="89" y="24"/>
                  </a:lnTo>
                  <a:lnTo>
                    <a:pt x="81" y="26"/>
                  </a:lnTo>
                  <a:lnTo>
                    <a:pt x="74" y="27"/>
                  </a:lnTo>
                  <a:lnTo>
                    <a:pt x="67" y="33"/>
                  </a:lnTo>
                  <a:lnTo>
                    <a:pt x="58" y="39"/>
                  </a:lnTo>
                  <a:lnTo>
                    <a:pt x="50" y="45"/>
                  </a:lnTo>
                  <a:lnTo>
                    <a:pt x="41" y="52"/>
                  </a:lnTo>
                  <a:lnTo>
                    <a:pt x="32" y="57"/>
                  </a:lnTo>
                  <a:lnTo>
                    <a:pt x="24" y="62"/>
                  </a:lnTo>
                  <a:lnTo>
                    <a:pt x="15" y="6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45"/>
            <p:cNvSpPr>
              <a:spLocks/>
            </p:cNvSpPr>
            <p:nvPr/>
          </p:nvSpPr>
          <p:spPr bwMode="auto">
            <a:xfrm>
              <a:off x="2617788" y="3206750"/>
              <a:ext cx="1025525" cy="1069975"/>
            </a:xfrm>
            <a:custGeom>
              <a:avLst/>
              <a:gdLst>
                <a:gd name="T0" fmla="*/ 2147483647 w 703"/>
                <a:gd name="T1" fmla="*/ 0 h 754"/>
                <a:gd name="T2" fmla="*/ 2147483647 w 703"/>
                <a:gd name="T3" fmla="*/ 2147483647 h 754"/>
                <a:gd name="T4" fmla="*/ 2147483647 w 703"/>
                <a:gd name="T5" fmla="*/ 2147483647 h 754"/>
                <a:gd name="T6" fmla="*/ 2147483647 w 703"/>
                <a:gd name="T7" fmla="*/ 2147483647 h 754"/>
                <a:gd name="T8" fmla="*/ 2147483647 w 703"/>
                <a:gd name="T9" fmla="*/ 2147483647 h 754"/>
                <a:gd name="T10" fmla="*/ 2147483647 w 703"/>
                <a:gd name="T11" fmla="*/ 2147483647 h 754"/>
                <a:gd name="T12" fmla="*/ 2147483647 w 703"/>
                <a:gd name="T13" fmla="*/ 2147483647 h 754"/>
                <a:gd name="T14" fmla="*/ 2147483647 w 703"/>
                <a:gd name="T15" fmla="*/ 2147483647 h 754"/>
                <a:gd name="T16" fmla="*/ 2147483647 w 703"/>
                <a:gd name="T17" fmla="*/ 2147483647 h 754"/>
                <a:gd name="T18" fmla="*/ 2147483647 w 703"/>
                <a:gd name="T19" fmla="*/ 2147483647 h 754"/>
                <a:gd name="T20" fmla="*/ 2147483647 w 703"/>
                <a:gd name="T21" fmla="*/ 2147483647 h 754"/>
                <a:gd name="T22" fmla="*/ 2147483647 w 703"/>
                <a:gd name="T23" fmla="*/ 2147483647 h 754"/>
                <a:gd name="T24" fmla="*/ 2147483647 w 703"/>
                <a:gd name="T25" fmla="*/ 2147483647 h 754"/>
                <a:gd name="T26" fmla="*/ 2147483647 w 703"/>
                <a:gd name="T27" fmla="*/ 2147483647 h 754"/>
                <a:gd name="T28" fmla="*/ 2147483647 w 703"/>
                <a:gd name="T29" fmla="*/ 2147483647 h 754"/>
                <a:gd name="T30" fmla="*/ 2147483647 w 703"/>
                <a:gd name="T31" fmla="*/ 2147483647 h 754"/>
                <a:gd name="T32" fmla="*/ 2147483647 w 703"/>
                <a:gd name="T33" fmla="*/ 2147483647 h 754"/>
                <a:gd name="T34" fmla="*/ 2147483647 w 703"/>
                <a:gd name="T35" fmla="*/ 2147483647 h 754"/>
                <a:gd name="T36" fmla="*/ 2147483647 w 703"/>
                <a:gd name="T37" fmla="*/ 2147483647 h 754"/>
                <a:gd name="T38" fmla="*/ 2147483647 w 703"/>
                <a:gd name="T39" fmla="*/ 2147483647 h 754"/>
                <a:gd name="T40" fmla="*/ 2147483647 w 703"/>
                <a:gd name="T41" fmla="*/ 2147483647 h 754"/>
                <a:gd name="T42" fmla="*/ 2147483647 w 703"/>
                <a:gd name="T43" fmla="*/ 2147483647 h 754"/>
                <a:gd name="T44" fmla="*/ 2147483647 w 703"/>
                <a:gd name="T45" fmla="*/ 2147483647 h 754"/>
                <a:gd name="T46" fmla="*/ 2147483647 w 703"/>
                <a:gd name="T47" fmla="*/ 2147483647 h 754"/>
                <a:gd name="T48" fmla="*/ 0 w 703"/>
                <a:gd name="T49" fmla="*/ 2147483647 h 754"/>
                <a:gd name="T50" fmla="*/ 2147483647 w 703"/>
                <a:gd name="T51" fmla="*/ 2147483647 h 754"/>
                <a:gd name="T52" fmla="*/ 2147483647 w 703"/>
                <a:gd name="T53" fmla="*/ 2147483647 h 754"/>
                <a:gd name="T54" fmla="*/ 2147483647 w 703"/>
                <a:gd name="T55" fmla="*/ 2147483647 h 754"/>
                <a:gd name="T56" fmla="*/ 2147483647 w 703"/>
                <a:gd name="T57" fmla="*/ 2147483647 h 754"/>
                <a:gd name="T58" fmla="*/ 2147483647 w 703"/>
                <a:gd name="T59" fmla="*/ 2147483647 h 754"/>
                <a:gd name="T60" fmla="*/ 2147483647 w 703"/>
                <a:gd name="T61" fmla="*/ 2147483647 h 754"/>
                <a:gd name="T62" fmla="*/ 2147483647 w 703"/>
                <a:gd name="T63" fmla="*/ 2147483647 h 754"/>
                <a:gd name="T64" fmla="*/ 2147483647 w 703"/>
                <a:gd name="T65" fmla="*/ 0 h 7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3"/>
                <a:gd name="T100" fmla="*/ 0 h 754"/>
                <a:gd name="T101" fmla="*/ 703 w 703"/>
                <a:gd name="T102" fmla="*/ 754 h 7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3" h="754">
                  <a:moveTo>
                    <a:pt x="102" y="0"/>
                  </a:moveTo>
                  <a:lnTo>
                    <a:pt x="126" y="4"/>
                  </a:lnTo>
                  <a:lnTo>
                    <a:pt x="152" y="7"/>
                  </a:lnTo>
                  <a:lnTo>
                    <a:pt x="181" y="11"/>
                  </a:lnTo>
                  <a:lnTo>
                    <a:pt x="211" y="16"/>
                  </a:lnTo>
                  <a:lnTo>
                    <a:pt x="244" y="21"/>
                  </a:lnTo>
                  <a:lnTo>
                    <a:pt x="277" y="24"/>
                  </a:lnTo>
                  <a:lnTo>
                    <a:pt x="313" y="30"/>
                  </a:lnTo>
                  <a:lnTo>
                    <a:pt x="351" y="35"/>
                  </a:lnTo>
                  <a:lnTo>
                    <a:pt x="391" y="40"/>
                  </a:lnTo>
                  <a:lnTo>
                    <a:pt x="430" y="43"/>
                  </a:lnTo>
                  <a:lnTo>
                    <a:pt x="473" y="49"/>
                  </a:lnTo>
                  <a:lnTo>
                    <a:pt x="517" y="54"/>
                  </a:lnTo>
                  <a:lnTo>
                    <a:pt x="562" y="59"/>
                  </a:lnTo>
                  <a:lnTo>
                    <a:pt x="608" y="62"/>
                  </a:lnTo>
                  <a:lnTo>
                    <a:pt x="655" y="68"/>
                  </a:lnTo>
                  <a:lnTo>
                    <a:pt x="703" y="71"/>
                  </a:lnTo>
                  <a:lnTo>
                    <a:pt x="703" y="142"/>
                  </a:lnTo>
                  <a:lnTo>
                    <a:pt x="655" y="723"/>
                  </a:lnTo>
                  <a:lnTo>
                    <a:pt x="275" y="690"/>
                  </a:lnTo>
                  <a:lnTo>
                    <a:pt x="275" y="714"/>
                  </a:lnTo>
                  <a:lnTo>
                    <a:pt x="100" y="692"/>
                  </a:lnTo>
                  <a:lnTo>
                    <a:pt x="92" y="754"/>
                  </a:lnTo>
                  <a:lnTo>
                    <a:pt x="0" y="735"/>
                  </a:lnTo>
                  <a:lnTo>
                    <a:pt x="16" y="622"/>
                  </a:lnTo>
                  <a:lnTo>
                    <a:pt x="33" y="505"/>
                  </a:lnTo>
                  <a:lnTo>
                    <a:pt x="48" y="386"/>
                  </a:lnTo>
                  <a:lnTo>
                    <a:pt x="64" y="273"/>
                  </a:lnTo>
                  <a:lnTo>
                    <a:pt x="78" y="173"/>
                  </a:lnTo>
                  <a:lnTo>
                    <a:pt x="88" y="90"/>
                  </a:lnTo>
                  <a:lnTo>
                    <a:pt x="97" y="30"/>
                  </a:lnTo>
                  <a:lnTo>
                    <a:pt x="10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46"/>
            <p:cNvSpPr>
              <a:spLocks/>
            </p:cNvSpPr>
            <p:nvPr/>
          </p:nvSpPr>
          <p:spPr bwMode="auto">
            <a:xfrm>
              <a:off x="1698627" y="3762991"/>
              <a:ext cx="1023886" cy="1068415"/>
            </a:xfrm>
            <a:custGeom>
              <a:avLst/>
              <a:gdLst>
                <a:gd name="T0" fmla="*/ 148796 w 703"/>
                <a:gd name="T1" fmla="*/ 0 h 754"/>
                <a:gd name="T2" fmla="*/ 148796 w 703"/>
                <a:gd name="T3" fmla="*/ 0 h 754"/>
                <a:gd name="T4" fmla="*/ 183807 w 703"/>
                <a:gd name="T5" fmla="*/ 5676 h 754"/>
                <a:gd name="T6" fmla="*/ 221735 w 703"/>
                <a:gd name="T7" fmla="*/ 9933 h 754"/>
                <a:gd name="T8" fmla="*/ 264040 w 703"/>
                <a:gd name="T9" fmla="*/ 15610 h 754"/>
                <a:gd name="T10" fmla="*/ 307803 w 703"/>
                <a:gd name="T11" fmla="*/ 22705 h 754"/>
                <a:gd name="T12" fmla="*/ 355943 w 703"/>
                <a:gd name="T13" fmla="*/ 29800 h 754"/>
                <a:gd name="T14" fmla="*/ 404083 w 703"/>
                <a:gd name="T15" fmla="*/ 34058 h 754"/>
                <a:gd name="T16" fmla="*/ 456599 w 703"/>
                <a:gd name="T17" fmla="*/ 42572 h 754"/>
                <a:gd name="T18" fmla="*/ 512033 w 703"/>
                <a:gd name="T19" fmla="*/ 49667 h 754"/>
                <a:gd name="T20" fmla="*/ 570384 w 703"/>
                <a:gd name="T21" fmla="*/ 56763 h 754"/>
                <a:gd name="T22" fmla="*/ 627277 w 703"/>
                <a:gd name="T23" fmla="*/ 61020 h 754"/>
                <a:gd name="T24" fmla="*/ 690005 w 703"/>
                <a:gd name="T25" fmla="*/ 69534 h 754"/>
                <a:gd name="T26" fmla="*/ 754191 w 703"/>
                <a:gd name="T27" fmla="*/ 76630 h 754"/>
                <a:gd name="T28" fmla="*/ 819837 w 703"/>
                <a:gd name="T29" fmla="*/ 83725 h 754"/>
                <a:gd name="T30" fmla="*/ 886941 w 703"/>
                <a:gd name="T31" fmla="*/ 87982 h 754"/>
                <a:gd name="T32" fmla="*/ 955503 w 703"/>
                <a:gd name="T33" fmla="*/ 96496 h 754"/>
                <a:gd name="T34" fmla="*/ 1025525 w 703"/>
                <a:gd name="T35" fmla="*/ 100754 h 754"/>
                <a:gd name="T36" fmla="*/ 1025525 w 703"/>
                <a:gd name="T37" fmla="*/ 100754 h 754"/>
                <a:gd name="T38" fmla="*/ 1025525 w 703"/>
                <a:gd name="T39" fmla="*/ 201507 h 754"/>
                <a:gd name="T40" fmla="*/ 955503 w 703"/>
                <a:gd name="T41" fmla="*/ 1025984 h 754"/>
                <a:gd name="T42" fmla="*/ 401166 w 703"/>
                <a:gd name="T43" fmla="*/ 979155 h 754"/>
                <a:gd name="T44" fmla="*/ 401166 w 703"/>
                <a:gd name="T45" fmla="*/ 1013212 h 754"/>
                <a:gd name="T46" fmla="*/ 145878 w 703"/>
                <a:gd name="T47" fmla="*/ 981993 h 754"/>
                <a:gd name="T48" fmla="*/ 134208 w 703"/>
                <a:gd name="T49" fmla="*/ 1069975 h 754"/>
                <a:gd name="T50" fmla="*/ 0 w 703"/>
                <a:gd name="T51" fmla="*/ 1043013 h 754"/>
                <a:gd name="T52" fmla="*/ 0 w 703"/>
                <a:gd name="T53" fmla="*/ 1043013 h 754"/>
                <a:gd name="T54" fmla="*/ 23341 w 703"/>
                <a:gd name="T55" fmla="*/ 882658 h 754"/>
                <a:gd name="T56" fmla="*/ 48140 w 703"/>
                <a:gd name="T57" fmla="*/ 716628 h 754"/>
                <a:gd name="T58" fmla="*/ 70022 w 703"/>
                <a:gd name="T59" fmla="*/ 547759 h 754"/>
                <a:gd name="T60" fmla="*/ 93362 w 703"/>
                <a:gd name="T61" fmla="*/ 387405 h 754"/>
                <a:gd name="T62" fmla="*/ 113785 w 703"/>
                <a:gd name="T63" fmla="*/ 245498 h 754"/>
                <a:gd name="T64" fmla="*/ 128373 w 703"/>
                <a:gd name="T65" fmla="*/ 127716 h 754"/>
                <a:gd name="T66" fmla="*/ 141502 w 703"/>
                <a:gd name="T67" fmla="*/ 42572 h 754"/>
                <a:gd name="T68" fmla="*/ 148796 w 703"/>
                <a:gd name="T69" fmla="*/ 0 h 7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3"/>
                <a:gd name="T106" fmla="*/ 0 h 754"/>
                <a:gd name="T107" fmla="*/ 703 w 703"/>
                <a:gd name="T108" fmla="*/ 754 h 7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3" h="754">
                  <a:moveTo>
                    <a:pt x="102" y="0"/>
                  </a:moveTo>
                  <a:lnTo>
                    <a:pt x="102" y="0"/>
                  </a:lnTo>
                  <a:lnTo>
                    <a:pt x="126" y="4"/>
                  </a:lnTo>
                  <a:lnTo>
                    <a:pt x="152" y="7"/>
                  </a:lnTo>
                  <a:lnTo>
                    <a:pt x="181" y="11"/>
                  </a:lnTo>
                  <a:lnTo>
                    <a:pt x="211" y="16"/>
                  </a:lnTo>
                  <a:lnTo>
                    <a:pt x="244" y="21"/>
                  </a:lnTo>
                  <a:lnTo>
                    <a:pt x="277" y="24"/>
                  </a:lnTo>
                  <a:lnTo>
                    <a:pt x="313" y="30"/>
                  </a:lnTo>
                  <a:lnTo>
                    <a:pt x="351" y="35"/>
                  </a:lnTo>
                  <a:lnTo>
                    <a:pt x="391" y="40"/>
                  </a:lnTo>
                  <a:lnTo>
                    <a:pt x="430" y="43"/>
                  </a:lnTo>
                  <a:lnTo>
                    <a:pt x="473" y="49"/>
                  </a:lnTo>
                  <a:lnTo>
                    <a:pt x="517" y="54"/>
                  </a:lnTo>
                  <a:lnTo>
                    <a:pt x="562" y="59"/>
                  </a:lnTo>
                  <a:lnTo>
                    <a:pt x="608" y="62"/>
                  </a:lnTo>
                  <a:lnTo>
                    <a:pt x="655" y="68"/>
                  </a:lnTo>
                  <a:lnTo>
                    <a:pt x="703" y="71"/>
                  </a:lnTo>
                  <a:lnTo>
                    <a:pt x="703" y="142"/>
                  </a:lnTo>
                  <a:lnTo>
                    <a:pt x="655" y="723"/>
                  </a:lnTo>
                  <a:lnTo>
                    <a:pt x="275" y="690"/>
                  </a:lnTo>
                  <a:lnTo>
                    <a:pt x="275" y="714"/>
                  </a:lnTo>
                  <a:lnTo>
                    <a:pt x="100" y="692"/>
                  </a:lnTo>
                  <a:lnTo>
                    <a:pt x="92" y="754"/>
                  </a:lnTo>
                  <a:lnTo>
                    <a:pt x="0" y="735"/>
                  </a:lnTo>
                  <a:lnTo>
                    <a:pt x="16" y="622"/>
                  </a:lnTo>
                  <a:lnTo>
                    <a:pt x="33" y="505"/>
                  </a:lnTo>
                  <a:lnTo>
                    <a:pt x="48" y="386"/>
                  </a:lnTo>
                  <a:lnTo>
                    <a:pt x="64" y="273"/>
                  </a:lnTo>
                  <a:lnTo>
                    <a:pt x="78" y="173"/>
                  </a:lnTo>
                  <a:lnTo>
                    <a:pt x="88" y="90"/>
                  </a:lnTo>
                  <a:lnTo>
                    <a:pt x="97" y="30"/>
                  </a:lnTo>
                  <a:lnTo>
                    <a:pt x="102" y="0"/>
                  </a:lnTo>
                </a:path>
              </a:pathLst>
            </a:custGeom>
            <a:solidFill>
              <a:srgbClr val="BFF676"/>
            </a:solidFill>
            <a:ln w="0">
              <a:solidFill>
                <a:srgbClr val="000000"/>
              </a:solidFill>
              <a:round/>
              <a:headEnd/>
              <a:tailEnd/>
            </a:ln>
          </p:spPr>
          <p:txBody>
            <a:bodyPr/>
            <a:lstStyle/>
            <a:p>
              <a:pPr eaLnBrk="0" hangingPunct="0">
                <a:defRPr/>
              </a:pPr>
              <a:endParaRPr lang="en-US" dirty="0">
                <a:solidFill>
                  <a:srgbClr val="FF0000"/>
                </a:solidFill>
                <a:latin typeface="Calibri"/>
                <a:ea typeface="ヒラギノ角ゴ Pro W3" pitchFamily="1" charset="-128"/>
                <a:cs typeface="+mn-cs"/>
              </a:endParaRPr>
            </a:p>
          </p:txBody>
        </p:sp>
        <p:sp>
          <p:nvSpPr>
            <p:cNvPr id="36" name="Freeform 49"/>
            <p:cNvSpPr>
              <a:spLocks/>
            </p:cNvSpPr>
            <p:nvPr/>
          </p:nvSpPr>
          <p:spPr bwMode="auto">
            <a:xfrm>
              <a:off x="5646738" y="2843213"/>
              <a:ext cx="1095375" cy="579437"/>
            </a:xfrm>
            <a:custGeom>
              <a:avLst/>
              <a:gdLst>
                <a:gd name="T0" fmla="*/ 2147483647 w 751"/>
                <a:gd name="T1" fmla="*/ 2147483647 h 409"/>
                <a:gd name="T2" fmla="*/ 2147483647 w 751"/>
                <a:gd name="T3" fmla="*/ 2147483647 h 409"/>
                <a:gd name="T4" fmla="*/ 2147483647 w 751"/>
                <a:gd name="T5" fmla="*/ 2147483647 h 409"/>
                <a:gd name="T6" fmla="*/ 2147483647 w 751"/>
                <a:gd name="T7" fmla="*/ 2147483647 h 409"/>
                <a:gd name="T8" fmla="*/ 2147483647 w 751"/>
                <a:gd name="T9" fmla="*/ 2147483647 h 409"/>
                <a:gd name="T10" fmla="*/ 2147483647 w 751"/>
                <a:gd name="T11" fmla="*/ 2147483647 h 409"/>
                <a:gd name="T12" fmla="*/ 2147483647 w 751"/>
                <a:gd name="T13" fmla="*/ 2147483647 h 409"/>
                <a:gd name="T14" fmla="*/ 2147483647 w 751"/>
                <a:gd name="T15" fmla="*/ 2147483647 h 409"/>
                <a:gd name="T16" fmla="*/ 2147483647 w 751"/>
                <a:gd name="T17" fmla="*/ 2147483647 h 409"/>
                <a:gd name="T18" fmla="*/ 2147483647 w 751"/>
                <a:gd name="T19" fmla="*/ 2147483647 h 409"/>
                <a:gd name="T20" fmla="*/ 2147483647 w 751"/>
                <a:gd name="T21" fmla="*/ 2147483647 h 409"/>
                <a:gd name="T22" fmla="*/ 2147483647 w 751"/>
                <a:gd name="T23" fmla="*/ 2147483647 h 409"/>
                <a:gd name="T24" fmla="*/ 2147483647 w 751"/>
                <a:gd name="T25" fmla="*/ 2147483647 h 409"/>
                <a:gd name="T26" fmla="*/ 2147483647 w 751"/>
                <a:gd name="T27" fmla="*/ 2147483647 h 409"/>
                <a:gd name="T28" fmla="*/ 2147483647 w 751"/>
                <a:gd name="T29" fmla="*/ 2147483647 h 409"/>
                <a:gd name="T30" fmla="*/ 2147483647 w 751"/>
                <a:gd name="T31" fmla="*/ 2147483647 h 409"/>
                <a:gd name="T32" fmla="*/ 2147483647 w 751"/>
                <a:gd name="T33" fmla="*/ 2147483647 h 409"/>
                <a:gd name="T34" fmla="*/ 2147483647 w 751"/>
                <a:gd name="T35" fmla="*/ 2147483647 h 409"/>
                <a:gd name="T36" fmla="*/ 2147483647 w 751"/>
                <a:gd name="T37" fmla="*/ 2147483647 h 409"/>
                <a:gd name="T38" fmla="*/ 2147483647 w 751"/>
                <a:gd name="T39" fmla="*/ 2147483647 h 409"/>
                <a:gd name="T40" fmla="*/ 2147483647 w 751"/>
                <a:gd name="T41" fmla="*/ 2147483647 h 409"/>
                <a:gd name="T42" fmla="*/ 2147483647 w 751"/>
                <a:gd name="T43" fmla="*/ 2147483647 h 409"/>
                <a:gd name="T44" fmla="*/ 2147483647 w 751"/>
                <a:gd name="T45" fmla="*/ 2147483647 h 409"/>
                <a:gd name="T46" fmla="*/ 2147483647 w 751"/>
                <a:gd name="T47" fmla="*/ 2147483647 h 409"/>
                <a:gd name="T48" fmla="*/ 2147483647 w 751"/>
                <a:gd name="T49" fmla="*/ 2147483647 h 409"/>
                <a:gd name="T50" fmla="*/ 2147483647 w 751"/>
                <a:gd name="T51" fmla="*/ 2147483647 h 409"/>
                <a:gd name="T52" fmla="*/ 2147483647 w 751"/>
                <a:gd name="T53" fmla="*/ 2147483647 h 409"/>
                <a:gd name="T54" fmla="*/ 2147483647 w 751"/>
                <a:gd name="T55" fmla="*/ 2147483647 h 409"/>
                <a:gd name="T56" fmla="*/ 2147483647 w 751"/>
                <a:gd name="T57" fmla="*/ 2147483647 h 409"/>
                <a:gd name="T58" fmla="*/ 2147483647 w 751"/>
                <a:gd name="T59" fmla="*/ 2147483647 h 409"/>
                <a:gd name="T60" fmla="*/ 2147483647 w 751"/>
                <a:gd name="T61" fmla="*/ 2147483647 h 409"/>
                <a:gd name="T62" fmla="*/ 2147483647 w 751"/>
                <a:gd name="T63" fmla="*/ 2147483647 h 409"/>
                <a:gd name="T64" fmla="*/ 2147483647 w 751"/>
                <a:gd name="T65" fmla="*/ 2147483647 h 409"/>
                <a:gd name="T66" fmla="*/ 2147483647 w 751"/>
                <a:gd name="T67" fmla="*/ 2147483647 h 409"/>
                <a:gd name="T68" fmla="*/ 2147483647 w 751"/>
                <a:gd name="T69" fmla="*/ 2147483647 h 409"/>
                <a:gd name="T70" fmla="*/ 2147483647 w 751"/>
                <a:gd name="T71" fmla="*/ 2147483647 h 409"/>
                <a:gd name="T72" fmla="*/ 2147483647 w 751"/>
                <a:gd name="T73" fmla="*/ 2147483647 h 409"/>
                <a:gd name="T74" fmla="*/ 2147483647 w 751"/>
                <a:gd name="T75" fmla="*/ 2147483647 h 409"/>
                <a:gd name="T76" fmla="*/ 2147483647 w 751"/>
                <a:gd name="T77" fmla="*/ 2147483647 h 409"/>
                <a:gd name="T78" fmla="*/ 2147483647 w 751"/>
                <a:gd name="T79" fmla="*/ 2147483647 h 409"/>
                <a:gd name="T80" fmla="*/ 2147483647 w 751"/>
                <a:gd name="T81" fmla="*/ 2147483647 h 409"/>
                <a:gd name="T82" fmla="*/ 2147483647 w 751"/>
                <a:gd name="T83" fmla="*/ 2147483647 h 409"/>
                <a:gd name="T84" fmla="*/ 2147483647 w 751"/>
                <a:gd name="T85" fmla="*/ 2147483647 h 409"/>
                <a:gd name="T86" fmla="*/ 2147483647 w 751"/>
                <a:gd name="T87" fmla="*/ 2147483647 h 409"/>
                <a:gd name="T88" fmla="*/ 2147483647 w 751"/>
                <a:gd name="T89" fmla="*/ 2147483647 h 409"/>
                <a:gd name="T90" fmla="*/ 2147483647 w 751"/>
                <a:gd name="T91" fmla="*/ 2147483647 h 409"/>
                <a:gd name="T92" fmla="*/ 2147483647 w 751"/>
                <a:gd name="T93" fmla="*/ 2147483647 h 409"/>
                <a:gd name="T94" fmla="*/ 2147483647 w 751"/>
                <a:gd name="T95" fmla="*/ 2147483647 h 409"/>
                <a:gd name="T96" fmla="*/ 2147483647 w 751"/>
                <a:gd name="T97" fmla="*/ 2147483647 h 409"/>
                <a:gd name="T98" fmla="*/ 2147483647 w 751"/>
                <a:gd name="T99" fmla="*/ 2147483647 h 409"/>
                <a:gd name="T100" fmla="*/ 2147483647 w 751"/>
                <a:gd name="T101" fmla="*/ 2147483647 h 409"/>
                <a:gd name="T102" fmla="*/ 2147483647 w 751"/>
                <a:gd name="T103" fmla="*/ 2147483647 h 409"/>
                <a:gd name="T104" fmla="*/ 2147483647 w 751"/>
                <a:gd name="T105" fmla="*/ 2147483647 h 409"/>
                <a:gd name="T106" fmla="*/ 2147483647 w 751"/>
                <a:gd name="T107" fmla="*/ 2147483647 h 409"/>
                <a:gd name="T108" fmla="*/ 2147483647 w 751"/>
                <a:gd name="T109" fmla="*/ 2147483647 h 409"/>
                <a:gd name="T110" fmla="*/ 2147483647 w 751"/>
                <a:gd name="T111" fmla="*/ 2147483647 h 409"/>
                <a:gd name="T112" fmla="*/ 2147483647 w 751"/>
                <a:gd name="T113" fmla="*/ 2147483647 h 409"/>
                <a:gd name="T114" fmla="*/ 2147483647 w 751"/>
                <a:gd name="T115" fmla="*/ 0 h 409"/>
                <a:gd name="T116" fmla="*/ 2147483647 w 751"/>
                <a:gd name="T117" fmla="*/ 2147483647 h 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1"/>
                <a:gd name="T178" fmla="*/ 0 h 409"/>
                <a:gd name="T179" fmla="*/ 751 w 751"/>
                <a:gd name="T180" fmla="*/ 409 h 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1" h="409">
                  <a:moveTo>
                    <a:pt x="444" y="5"/>
                  </a:moveTo>
                  <a:lnTo>
                    <a:pt x="440" y="17"/>
                  </a:lnTo>
                  <a:lnTo>
                    <a:pt x="444" y="20"/>
                  </a:lnTo>
                  <a:lnTo>
                    <a:pt x="451" y="24"/>
                  </a:lnTo>
                  <a:lnTo>
                    <a:pt x="452" y="41"/>
                  </a:lnTo>
                  <a:lnTo>
                    <a:pt x="447" y="48"/>
                  </a:lnTo>
                  <a:lnTo>
                    <a:pt x="437" y="50"/>
                  </a:lnTo>
                  <a:lnTo>
                    <a:pt x="426" y="51"/>
                  </a:lnTo>
                  <a:lnTo>
                    <a:pt x="420" y="58"/>
                  </a:lnTo>
                  <a:lnTo>
                    <a:pt x="413" y="65"/>
                  </a:lnTo>
                  <a:lnTo>
                    <a:pt x="402" y="67"/>
                  </a:lnTo>
                  <a:lnTo>
                    <a:pt x="392" y="69"/>
                  </a:lnTo>
                  <a:lnTo>
                    <a:pt x="387" y="79"/>
                  </a:lnTo>
                  <a:lnTo>
                    <a:pt x="383" y="96"/>
                  </a:lnTo>
                  <a:lnTo>
                    <a:pt x="376" y="103"/>
                  </a:lnTo>
                  <a:lnTo>
                    <a:pt x="369" y="110"/>
                  </a:lnTo>
                  <a:lnTo>
                    <a:pt x="369" y="124"/>
                  </a:lnTo>
                  <a:lnTo>
                    <a:pt x="352" y="126"/>
                  </a:lnTo>
                  <a:lnTo>
                    <a:pt x="350" y="140"/>
                  </a:lnTo>
                  <a:lnTo>
                    <a:pt x="347" y="152"/>
                  </a:lnTo>
                  <a:lnTo>
                    <a:pt x="342" y="162"/>
                  </a:lnTo>
                  <a:lnTo>
                    <a:pt x="337" y="167"/>
                  </a:lnTo>
                  <a:lnTo>
                    <a:pt x="326" y="167"/>
                  </a:lnTo>
                  <a:lnTo>
                    <a:pt x="321" y="164"/>
                  </a:lnTo>
                  <a:lnTo>
                    <a:pt x="318" y="159"/>
                  </a:lnTo>
                  <a:lnTo>
                    <a:pt x="309" y="157"/>
                  </a:lnTo>
                  <a:lnTo>
                    <a:pt x="295" y="159"/>
                  </a:lnTo>
                  <a:lnTo>
                    <a:pt x="292" y="166"/>
                  </a:lnTo>
                  <a:lnTo>
                    <a:pt x="290" y="174"/>
                  </a:lnTo>
                  <a:lnTo>
                    <a:pt x="288" y="179"/>
                  </a:lnTo>
                  <a:lnTo>
                    <a:pt x="285" y="186"/>
                  </a:lnTo>
                  <a:lnTo>
                    <a:pt x="286" y="191"/>
                  </a:lnTo>
                  <a:lnTo>
                    <a:pt x="285" y="191"/>
                  </a:lnTo>
                  <a:lnTo>
                    <a:pt x="276" y="183"/>
                  </a:lnTo>
                  <a:lnTo>
                    <a:pt x="267" y="179"/>
                  </a:lnTo>
                  <a:lnTo>
                    <a:pt x="261" y="176"/>
                  </a:lnTo>
                  <a:lnTo>
                    <a:pt x="254" y="174"/>
                  </a:lnTo>
                  <a:lnTo>
                    <a:pt x="250" y="179"/>
                  </a:lnTo>
                  <a:lnTo>
                    <a:pt x="247" y="188"/>
                  </a:lnTo>
                  <a:lnTo>
                    <a:pt x="243" y="197"/>
                  </a:lnTo>
                  <a:lnTo>
                    <a:pt x="238" y="204"/>
                  </a:lnTo>
                  <a:lnTo>
                    <a:pt x="236" y="205"/>
                  </a:lnTo>
                  <a:lnTo>
                    <a:pt x="231" y="200"/>
                  </a:lnTo>
                  <a:lnTo>
                    <a:pt x="223" y="193"/>
                  </a:lnTo>
                  <a:lnTo>
                    <a:pt x="210" y="190"/>
                  </a:lnTo>
                  <a:lnTo>
                    <a:pt x="200" y="193"/>
                  </a:lnTo>
                  <a:lnTo>
                    <a:pt x="197" y="197"/>
                  </a:lnTo>
                  <a:lnTo>
                    <a:pt x="195" y="200"/>
                  </a:lnTo>
                  <a:lnTo>
                    <a:pt x="193" y="204"/>
                  </a:lnTo>
                  <a:lnTo>
                    <a:pt x="185" y="204"/>
                  </a:lnTo>
                  <a:lnTo>
                    <a:pt x="178" y="200"/>
                  </a:lnTo>
                  <a:lnTo>
                    <a:pt x="167" y="195"/>
                  </a:lnTo>
                  <a:lnTo>
                    <a:pt x="159" y="197"/>
                  </a:lnTo>
                  <a:lnTo>
                    <a:pt x="159" y="209"/>
                  </a:lnTo>
                  <a:lnTo>
                    <a:pt x="162" y="212"/>
                  </a:lnTo>
                  <a:lnTo>
                    <a:pt x="160" y="212"/>
                  </a:lnTo>
                  <a:lnTo>
                    <a:pt x="152" y="212"/>
                  </a:lnTo>
                  <a:lnTo>
                    <a:pt x="140" y="212"/>
                  </a:lnTo>
                  <a:lnTo>
                    <a:pt x="138" y="217"/>
                  </a:lnTo>
                  <a:lnTo>
                    <a:pt x="133" y="224"/>
                  </a:lnTo>
                  <a:lnTo>
                    <a:pt x="131" y="231"/>
                  </a:lnTo>
                  <a:lnTo>
                    <a:pt x="131" y="236"/>
                  </a:lnTo>
                  <a:lnTo>
                    <a:pt x="136" y="240"/>
                  </a:lnTo>
                  <a:lnTo>
                    <a:pt x="140" y="243"/>
                  </a:lnTo>
                  <a:lnTo>
                    <a:pt x="140" y="249"/>
                  </a:lnTo>
                  <a:lnTo>
                    <a:pt x="133" y="254"/>
                  </a:lnTo>
                  <a:lnTo>
                    <a:pt x="119" y="259"/>
                  </a:lnTo>
                  <a:lnTo>
                    <a:pt x="109" y="266"/>
                  </a:lnTo>
                  <a:lnTo>
                    <a:pt x="102" y="273"/>
                  </a:lnTo>
                  <a:lnTo>
                    <a:pt x="103" y="278"/>
                  </a:lnTo>
                  <a:lnTo>
                    <a:pt x="109" y="285"/>
                  </a:lnTo>
                  <a:lnTo>
                    <a:pt x="112" y="290"/>
                  </a:lnTo>
                  <a:lnTo>
                    <a:pt x="112" y="299"/>
                  </a:lnTo>
                  <a:lnTo>
                    <a:pt x="109" y="311"/>
                  </a:lnTo>
                  <a:lnTo>
                    <a:pt x="105" y="314"/>
                  </a:lnTo>
                  <a:lnTo>
                    <a:pt x="100" y="312"/>
                  </a:lnTo>
                  <a:lnTo>
                    <a:pt x="93" y="309"/>
                  </a:lnTo>
                  <a:lnTo>
                    <a:pt x="86" y="304"/>
                  </a:lnTo>
                  <a:lnTo>
                    <a:pt x="77" y="299"/>
                  </a:lnTo>
                  <a:lnTo>
                    <a:pt x="69" y="297"/>
                  </a:lnTo>
                  <a:lnTo>
                    <a:pt x="58" y="299"/>
                  </a:lnTo>
                  <a:lnTo>
                    <a:pt x="48" y="307"/>
                  </a:lnTo>
                  <a:lnTo>
                    <a:pt x="46" y="318"/>
                  </a:lnTo>
                  <a:lnTo>
                    <a:pt x="48" y="325"/>
                  </a:lnTo>
                  <a:lnTo>
                    <a:pt x="50" y="330"/>
                  </a:lnTo>
                  <a:lnTo>
                    <a:pt x="43" y="333"/>
                  </a:lnTo>
                  <a:lnTo>
                    <a:pt x="43" y="347"/>
                  </a:lnTo>
                  <a:lnTo>
                    <a:pt x="46" y="363"/>
                  </a:lnTo>
                  <a:lnTo>
                    <a:pt x="43" y="376"/>
                  </a:lnTo>
                  <a:lnTo>
                    <a:pt x="22" y="378"/>
                  </a:lnTo>
                  <a:lnTo>
                    <a:pt x="22" y="383"/>
                  </a:lnTo>
                  <a:lnTo>
                    <a:pt x="19" y="385"/>
                  </a:lnTo>
                  <a:lnTo>
                    <a:pt x="14" y="385"/>
                  </a:lnTo>
                  <a:lnTo>
                    <a:pt x="5" y="385"/>
                  </a:lnTo>
                  <a:lnTo>
                    <a:pt x="0" y="385"/>
                  </a:lnTo>
                  <a:lnTo>
                    <a:pt x="5" y="392"/>
                  </a:lnTo>
                  <a:lnTo>
                    <a:pt x="10" y="401"/>
                  </a:lnTo>
                  <a:lnTo>
                    <a:pt x="7" y="409"/>
                  </a:lnTo>
                  <a:lnTo>
                    <a:pt x="5" y="392"/>
                  </a:lnTo>
                  <a:lnTo>
                    <a:pt x="153" y="383"/>
                  </a:lnTo>
                  <a:lnTo>
                    <a:pt x="153" y="364"/>
                  </a:lnTo>
                  <a:lnTo>
                    <a:pt x="181" y="363"/>
                  </a:lnTo>
                  <a:lnTo>
                    <a:pt x="210" y="359"/>
                  </a:lnTo>
                  <a:lnTo>
                    <a:pt x="240" y="357"/>
                  </a:lnTo>
                  <a:lnTo>
                    <a:pt x="269" y="354"/>
                  </a:lnTo>
                  <a:lnTo>
                    <a:pt x="299" y="352"/>
                  </a:lnTo>
                  <a:lnTo>
                    <a:pt x="328" y="349"/>
                  </a:lnTo>
                  <a:lnTo>
                    <a:pt x="357" y="345"/>
                  </a:lnTo>
                  <a:lnTo>
                    <a:pt x="387" y="342"/>
                  </a:lnTo>
                  <a:lnTo>
                    <a:pt x="416" y="340"/>
                  </a:lnTo>
                  <a:lnTo>
                    <a:pt x="444" y="337"/>
                  </a:lnTo>
                  <a:lnTo>
                    <a:pt x="473" y="333"/>
                  </a:lnTo>
                  <a:lnTo>
                    <a:pt x="501" y="330"/>
                  </a:lnTo>
                  <a:lnTo>
                    <a:pt x="528" y="326"/>
                  </a:lnTo>
                  <a:lnTo>
                    <a:pt x="554" y="323"/>
                  </a:lnTo>
                  <a:lnTo>
                    <a:pt x="580" y="319"/>
                  </a:lnTo>
                  <a:lnTo>
                    <a:pt x="604" y="316"/>
                  </a:lnTo>
                  <a:lnTo>
                    <a:pt x="611" y="307"/>
                  </a:lnTo>
                  <a:lnTo>
                    <a:pt x="622" y="300"/>
                  </a:lnTo>
                  <a:lnTo>
                    <a:pt x="632" y="297"/>
                  </a:lnTo>
                  <a:lnTo>
                    <a:pt x="641" y="290"/>
                  </a:lnTo>
                  <a:lnTo>
                    <a:pt x="649" y="278"/>
                  </a:lnTo>
                  <a:lnTo>
                    <a:pt x="658" y="274"/>
                  </a:lnTo>
                  <a:lnTo>
                    <a:pt x="665" y="271"/>
                  </a:lnTo>
                  <a:lnTo>
                    <a:pt x="673" y="259"/>
                  </a:lnTo>
                  <a:lnTo>
                    <a:pt x="680" y="247"/>
                  </a:lnTo>
                  <a:lnTo>
                    <a:pt x="691" y="233"/>
                  </a:lnTo>
                  <a:lnTo>
                    <a:pt x="705" y="221"/>
                  </a:lnTo>
                  <a:lnTo>
                    <a:pt x="718" y="209"/>
                  </a:lnTo>
                  <a:lnTo>
                    <a:pt x="730" y="198"/>
                  </a:lnTo>
                  <a:lnTo>
                    <a:pt x="741" y="188"/>
                  </a:lnTo>
                  <a:lnTo>
                    <a:pt x="748" y="179"/>
                  </a:lnTo>
                  <a:lnTo>
                    <a:pt x="751" y="172"/>
                  </a:lnTo>
                  <a:lnTo>
                    <a:pt x="744" y="164"/>
                  </a:lnTo>
                  <a:lnTo>
                    <a:pt x="732" y="162"/>
                  </a:lnTo>
                  <a:lnTo>
                    <a:pt x="724" y="159"/>
                  </a:lnTo>
                  <a:lnTo>
                    <a:pt x="715" y="153"/>
                  </a:lnTo>
                  <a:lnTo>
                    <a:pt x="710" y="147"/>
                  </a:lnTo>
                  <a:lnTo>
                    <a:pt x="705" y="140"/>
                  </a:lnTo>
                  <a:lnTo>
                    <a:pt x="699" y="131"/>
                  </a:lnTo>
                  <a:lnTo>
                    <a:pt x="694" y="122"/>
                  </a:lnTo>
                  <a:lnTo>
                    <a:pt x="689" y="115"/>
                  </a:lnTo>
                  <a:lnTo>
                    <a:pt x="677" y="103"/>
                  </a:lnTo>
                  <a:lnTo>
                    <a:pt x="673" y="86"/>
                  </a:lnTo>
                  <a:lnTo>
                    <a:pt x="672" y="70"/>
                  </a:lnTo>
                  <a:lnTo>
                    <a:pt x="663" y="58"/>
                  </a:lnTo>
                  <a:lnTo>
                    <a:pt x="649" y="53"/>
                  </a:lnTo>
                  <a:lnTo>
                    <a:pt x="644" y="46"/>
                  </a:lnTo>
                  <a:lnTo>
                    <a:pt x="642" y="39"/>
                  </a:lnTo>
                  <a:lnTo>
                    <a:pt x="637" y="36"/>
                  </a:lnTo>
                  <a:lnTo>
                    <a:pt x="627" y="36"/>
                  </a:lnTo>
                  <a:lnTo>
                    <a:pt x="622" y="39"/>
                  </a:lnTo>
                  <a:lnTo>
                    <a:pt x="618" y="45"/>
                  </a:lnTo>
                  <a:lnTo>
                    <a:pt x="610" y="45"/>
                  </a:lnTo>
                  <a:lnTo>
                    <a:pt x="604" y="48"/>
                  </a:lnTo>
                  <a:lnTo>
                    <a:pt x="603" y="51"/>
                  </a:lnTo>
                  <a:lnTo>
                    <a:pt x="599" y="51"/>
                  </a:lnTo>
                  <a:lnTo>
                    <a:pt x="591" y="43"/>
                  </a:lnTo>
                  <a:lnTo>
                    <a:pt x="577" y="46"/>
                  </a:lnTo>
                  <a:lnTo>
                    <a:pt x="568" y="46"/>
                  </a:lnTo>
                  <a:lnTo>
                    <a:pt x="561" y="46"/>
                  </a:lnTo>
                  <a:lnTo>
                    <a:pt x="558" y="45"/>
                  </a:lnTo>
                  <a:lnTo>
                    <a:pt x="554" y="43"/>
                  </a:lnTo>
                  <a:lnTo>
                    <a:pt x="549" y="41"/>
                  </a:lnTo>
                  <a:lnTo>
                    <a:pt x="544" y="39"/>
                  </a:lnTo>
                  <a:lnTo>
                    <a:pt x="537" y="41"/>
                  </a:lnTo>
                  <a:lnTo>
                    <a:pt x="527" y="38"/>
                  </a:lnTo>
                  <a:lnTo>
                    <a:pt x="518" y="32"/>
                  </a:lnTo>
                  <a:lnTo>
                    <a:pt x="509" y="31"/>
                  </a:lnTo>
                  <a:lnTo>
                    <a:pt x="502" y="31"/>
                  </a:lnTo>
                  <a:lnTo>
                    <a:pt x="494" y="15"/>
                  </a:lnTo>
                  <a:lnTo>
                    <a:pt x="485" y="6"/>
                  </a:lnTo>
                  <a:lnTo>
                    <a:pt x="478" y="1"/>
                  </a:lnTo>
                  <a:lnTo>
                    <a:pt x="470" y="0"/>
                  </a:lnTo>
                  <a:lnTo>
                    <a:pt x="463" y="1"/>
                  </a:lnTo>
                  <a:lnTo>
                    <a:pt x="456" y="3"/>
                  </a:lnTo>
                  <a:lnTo>
                    <a:pt x="449" y="5"/>
                  </a:lnTo>
                  <a:lnTo>
                    <a:pt x="444" y="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53"/>
            <p:cNvSpPr>
              <a:spLocks/>
            </p:cNvSpPr>
            <p:nvPr/>
          </p:nvSpPr>
          <p:spPr bwMode="auto">
            <a:xfrm>
              <a:off x="6527800" y="2647950"/>
              <a:ext cx="1111250" cy="642938"/>
            </a:xfrm>
            <a:custGeom>
              <a:avLst/>
              <a:gdLst>
                <a:gd name="T0" fmla="*/ 2147483647 w 762"/>
                <a:gd name="T1" fmla="*/ 2147483647 h 453"/>
                <a:gd name="T2" fmla="*/ 2147483647 w 762"/>
                <a:gd name="T3" fmla="*/ 2147483647 h 453"/>
                <a:gd name="T4" fmla="*/ 2147483647 w 762"/>
                <a:gd name="T5" fmla="*/ 2147483647 h 453"/>
                <a:gd name="T6" fmla="*/ 2147483647 w 762"/>
                <a:gd name="T7" fmla="*/ 2147483647 h 453"/>
                <a:gd name="T8" fmla="*/ 2147483647 w 762"/>
                <a:gd name="T9" fmla="*/ 2147483647 h 453"/>
                <a:gd name="T10" fmla="*/ 2147483647 w 762"/>
                <a:gd name="T11" fmla="*/ 2147483647 h 453"/>
                <a:gd name="T12" fmla="*/ 2147483647 w 762"/>
                <a:gd name="T13" fmla="*/ 2147483647 h 453"/>
                <a:gd name="T14" fmla="*/ 2147483647 w 762"/>
                <a:gd name="T15" fmla="*/ 2147483647 h 453"/>
                <a:gd name="T16" fmla="*/ 2147483647 w 762"/>
                <a:gd name="T17" fmla="*/ 2147483647 h 453"/>
                <a:gd name="T18" fmla="*/ 2147483647 w 762"/>
                <a:gd name="T19" fmla="*/ 2147483647 h 453"/>
                <a:gd name="T20" fmla="*/ 2147483647 w 762"/>
                <a:gd name="T21" fmla="*/ 2147483647 h 453"/>
                <a:gd name="T22" fmla="*/ 2147483647 w 762"/>
                <a:gd name="T23" fmla="*/ 2147483647 h 453"/>
                <a:gd name="T24" fmla="*/ 2147483647 w 762"/>
                <a:gd name="T25" fmla="*/ 2147483647 h 453"/>
                <a:gd name="T26" fmla="*/ 2147483647 w 762"/>
                <a:gd name="T27" fmla="*/ 2147483647 h 453"/>
                <a:gd name="T28" fmla="*/ 2147483647 w 762"/>
                <a:gd name="T29" fmla="*/ 2147483647 h 453"/>
                <a:gd name="T30" fmla="*/ 2147483647 w 762"/>
                <a:gd name="T31" fmla="*/ 2147483647 h 453"/>
                <a:gd name="T32" fmla="*/ 2147483647 w 762"/>
                <a:gd name="T33" fmla="*/ 2147483647 h 453"/>
                <a:gd name="T34" fmla="*/ 2147483647 w 762"/>
                <a:gd name="T35" fmla="*/ 2147483647 h 453"/>
                <a:gd name="T36" fmla="*/ 2147483647 w 762"/>
                <a:gd name="T37" fmla="*/ 2147483647 h 453"/>
                <a:gd name="T38" fmla="*/ 2147483647 w 762"/>
                <a:gd name="T39" fmla="*/ 2147483647 h 453"/>
                <a:gd name="T40" fmla="*/ 2147483647 w 762"/>
                <a:gd name="T41" fmla="*/ 2147483647 h 453"/>
                <a:gd name="T42" fmla="*/ 2147483647 w 762"/>
                <a:gd name="T43" fmla="*/ 2147483647 h 453"/>
                <a:gd name="T44" fmla="*/ 2147483647 w 762"/>
                <a:gd name="T45" fmla="*/ 2147483647 h 453"/>
                <a:gd name="T46" fmla="*/ 2147483647 w 762"/>
                <a:gd name="T47" fmla="*/ 2147483647 h 453"/>
                <a:gd name="T48" fmla="*/ 2147483647 w 762"/>
                <a:gd name="T49" fmla="*/ 2147483647 h 453"/>
                <a:gd name="T50" fmla="*/ 2147483647 w 762"/>
                <a:gd name="T51" fmla="*/ 2147483647 h 453"/>
                <a:gd name="T52" fmla="*/ 2147483647 w 762"/>
                <a:gd name="T53" fmla="*/ 2147483647 h 453"/>
                <a:gd name="T54" fmla="*/ 2147483647 w 762"/>
                <a:gd name="T55" fmla="*/ 2147483647 h 453"/>
                <a:gd name="T56" fmla="*/ 2147483647 w 762"/>
                <a:gd name="T57" fmla="*/ 2147483647 h 453"/>
                <a:gd name="T58" fmla="*/ 2147483647 w 762"/>
                <a:gd name="T59" fmla="*/ 2147483647 h 453"/>
                <a:gd name="T60" fmla="*/ 2147483647 w 762"/>
                <a:gd name="T61" fmla="*/ 2147483647 h 453"/>
                <a:gd name="T62" fmla="*/ 2147483647 w 762"/>
                <a:gd name="T63" fmla="*/ 2147483647 h 453"/>
                <a:gd name="T64" fmla="*/ 2147483647 w 762"/>
                <a:gd name="T65" fmla="*/ 2147483647 h 453"/>
                <a:gd name="T66" fmla="*/ 2147483647 w 762"/>
                <a:gd name="T67" fmla="*/ 2147483647 h 453"/>
                <a:gd name="T68" fmla="*/ 2147483647 w 762"/>
                <a:gd name="T69" fmla="*/ 2147483647 h 453"/>
                <a:gd name="T70" fmla="*/ 2147483647 w 762"/>
                <a:gd name="T71" fmla="*/ 2147483647 h 453"/>
                <a:gd name="T72" fmla="*/ 2147483647 w 762"/>
                <a:gd name="T73" fmla="*/ 2147483647 h 453"/>
                <a:gd name="T74" fmla="*/ 2147483647 w 762"/>
                <a:gd name="T75" fmla="*/ 2147483647 h 453"/>
                <a:gd name="T76" fmla="*/ 2147483647 w 762"/>
                <a:gd name="T77" fmla="*/ 2147483647 h 453"/>
                <a:gd name="T78" fmla="*/ 2147483647 w 762"/>
                <a:gd name="T79" fmla="*/ 2147483647 h 453"/>
                <a:gd name="T80" fmla="*/ 2147483647 w 762"/>
                <a:gd name="T81" fmla="*/ 2147483647 h 453"/>
                <a:gd name="T82" fmla="*/ 2147483647 w 762"/>
                <a:gd name="T83" fmla="*/ 2147483647 h 453"/>
                <a:gd name="T84" fmla="*/ 2147483647 w 762"/>
                <a:gd name="T85" fmla="*/ 2147483647 h 453"/>
                <a:gd name="T86" fmla="*/ 2147483647 w 762"/>
                <a:gd name="T87" fmla="*/ 2147483647 h 453"/>
                <a:gd name="T88" fmla="*/ 2147483647 w 762"/>
                <a:gd name="T89" fmla="*/ 2147483647 h 453"/>
                <a:gd name="T90" fmla="*/ 2147483647 w 762"/>
                <a:gd name="T91" fmla="*/ 2147483647 h 453"/>
                <a:gd name="T92" fmla="*/ 2147483647 w 762"/>
                <a:gd name="T93" fmla="*/ 2147483647 h 453"/>
                <a:gd name="T94" fmla="*/ 2147483647 w 762"/>
                <a:gd name="T95" fmla="*/ 2147483647 h 453"/>
                <a:gd name="T96" fmla="*/ 2147483647 w 762"/>
                <a:gd name="T97" fmla="*/ 2147483647 h 4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2"/>
                <a:gd name="T148" fmla="*/ 0 h 453"/>
                <a:gd name="T149" fmla="*/ 762 w 762"/>
                <a:gd name="T150" fmla="*/ 453 h 4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2" h="453">
                  <a:moveTo>
                    <a:pt x="147" y="309"/>
                  </a:moveTo>
                  <a:lnTo>
                    <a:pt x="144" y="316"/>
                  </a:lnTo>
                  <a:lnTo>
                    <a:pt x="137" y="325"/>
                  </a:lnTo>
                  <a:lnTo>
                    <a:pt x="126" y="335"/>
                  </a:lnTo>
                  <a:lnTo>
                    <a:pt x="114" y="346"/>
                  </a:lnTo>
                  <a:lnTo>
                    <a:pt x="101" y="358"/>
                  </a:lnTo>
                  <a:lnTo>
                    <a:pt x="87" y="370"/>
                  </a:lnTo>
                  <a:lnTo>
                    <a:pt x="76" y="384"/>
                  </a:lnTo>
                  <a:lnTo>
                    <a:pt x="69" y="396"/>
                  </a:lnTo>
                  <a:lnTo>
                    <a:pt x="61" y="408"/>
                  </a:lnTo>
                  <a:lnTo>
                    <a:pt x="54" y="411"/>
                  </a:lnTo>
                  <a:lnTo>
                    <a:pt x="45" y="415"/>
                  </a:lnTo>
                  <a:lnTo>
                    <a:pt x="37" y="427"/>
                  </a:lnTo>
                  <a:lnTo>
                    <a:pt x="28" y="434"/>
                  </a:lnTo>
                  <a:lnTo>
                    <a:pt x="18" y="437"/>
                  </a:lnTo>
                  <a:lnTo>
                    <a:pt x="7" y="444"/>
                  </a:lnTo>
                  <a:lnTo>
                    <a:pt x="0" y="453"/>
                  </a:lnTo>
                  <a:lnTo>
                    <a:pt x="35" y="448"/>
                  </a:lnTo>
                  <a:lnTo>
                    <a:pt x="66" y="444"/>
                  </a:lnTo>
                  <a:lnTo>
                    <a:pt x="95" y="439"/>
                  </a:lnTo>
                  <a:lnTo>
                    <a:pt x="123" y="436"/>
                  </a:lnTo>
                  <a:lnTo>
                    <a:pt x="145" y="432"/>
                  </a:lnTo>
                  <a:lnTo>
                    <a:pt x="166" y="429"/>
                  </a:lnTo>
                  <a:lnTo>
                    <a:pt x="183" y="427"/>
                  </a:lnTo>
                  <a:lnTo>
                    <a:pt x="197" y="425"/>
                  </a:lnTo>
                  <a:lnTo>
                    <a:pt x="223" y="422"/>
                  </a:lnTo>
                  <a:lnTo>
                    <a:pt x="253" y="417"/>
                  </a:lnTo>
                  <a:lnTo>
                    <a:pt x="285" y="411"/>
                  </a:lnTo>
                  <a:lnTo>
                    <a:pt x="320" y="405"/>
                  </a:lnTo>
                  <a:lnTo>
                    <a:pt x="356" y="398"/>
                  </a:lnTo>
                  <a:lnTo>
                    <a:pt x="394" y="391"/>
                  </a:lnTo>
                  <a:lnTo>
                    <a:pt x="432" y="384"/>
                  </a:lnTo>
                  <a:lnTo>
                    <a:pt x="470" y="377"/>
                  </a:lnTo>
                  <a:lnTo>
                    <a:pt x="507" y="372"/>
                  </a:lnTo>
                  <a:lnTo>
                    <a:pt x="541" y="365"/>
                  </a:lnTo>
                  <a:lnTo>
                    <a:pt x="572" y="358"/>
                  </a:lnTo>
                  <a:lnTo>
                    <a:pt x="600" y="353"/>
                  </a:lnTo>
                  <a:lnTo>
                    <a:pt x="622" y="349"/>
                  </a:lnTo>
                  <a:lnTo>
                    <a:pt x="641" y="346"/>
                  </a:lnTo>
                  <a:lnTo>
                    <a:pt x="653" y="342"/>
                  </a:lnTo>
                  <a:lnTo>
                    <a:pt x="660" y="341"/>
                  </a:lnTo>
                  <a:lnTo>
                    <a:pt x="666" y="337"/>
                  </a:lnTo>
                  <a:lnTo>
                    <a:pt x="671" y="335"/>
                  </a:lnTo>
                  <a:lnTo>
                    <a:pt x="676" y="332"/>
                  </a:lnTo>
                  <a:lnTo>
                    <a:pt x="685" y="330"/>
                  </a:lnTo>
                  <a:lnTo>
                    <a:pt x="695" y="327"/>
                  </a:lnTo>
                  <a:lnTo>
                    <a:pt x="709" y="325"/>
                  </a:lnTo>
                  <a:lnTo>
                    <a:pt x="728" y="322"/>
                  </a:lnTo>
                  <a:lnTo>
                    <a:pt x="752" y="320"/>
                  </a:lnTo>
                  <a:lnTo>
                    <a:pt x="757" y="311"/>
                  </a:lnTo>
                  <a:lnTo>
                    <a:pt x="762" y="301"/>
                  </a:lnTo>
                  <a:lnTo>
                    <a:pt x="761" y="290"/>
                  </a:lnTo>
                  <a:lnTo>
                    <a:pt x="750" y="282"/>
                  </a:lnTo>
                  <a:lnTo>
                    <a:pt x="735" y="275"/>
                  </a:lnTo>
                  <a:lnTo>
                    <a:pt x="724" y="273"/>
                  </a:lnTo>
                  <a:lnTo>
                    <a:pt x="719" y="275"/>
                  </a:lnTo>
                  <a:lnTo>
                    <a:pt x="719" y="280"/>
                  </a:lnTo>
                  <a:lnTo>
                    <a:pt x="707" y="278"/>
                  </a:lnTo>
                  <a:lnTo>
                    <a:pt x="693" y="275"/>
                  </a:lnTo>
                  <a:lnTo>
                    <a:pt x="681" y="268"/>
                  </a:lnTo>
                  <a:lnTo>
                    <a:pt x="674" y="259"/>
                  </a:lnTo>
                  <a:lnTo>
                    <a:pt x="671" y="252"/>
                  </a:lnTo>
                  <a:lnTo>
                    <a:pt x="666" y="251"/>
                  </a:lnTo>
                  <a:lnTo>
                    <a:pt x="655" y="251"/>
                  </a:lnTo>
                  <a:lnTo>
                    <a:pt x="634" y="251"/>
                  </a:lnTo>
                  <a:lnTo>
                    <a:pt x="629" y="251"/>
                  </a:lnTo>
                  <a:lnTo>
                    <a:pt x="627" y="249"/>
                  </a:lnTo>
                  <a:lnTo>
                    <a:pt x="633" y="249"/>
                  </a:lnTo>
                  <a:lnTo>
                    <a:pt x="648" y="249"/>
                  </a:lnTo>
                  <a:lnTo>
                    <a:pt x="666" y="249"/>
                  </a:lnTo>
                  <a:lnTo>
                    <a:pt x="674" y="249"/>
                  </a:lnTo>
                  <a:lnTo>
                    <a:pt x="679" y="249"/>
                  </a:lnTo>
                  <a:lnTo>
                    <a:pt x="681" y="254"/>
                  </a:lnTo>
                  <a:lnTo>
                    <a:pt x="685" y="259"/>
                  </a:lnTo>
                  <a:lnTo>
                    <a:pt x="688" y="261"/>
                  </a:lnTo>
                  <a:lnTo>
                    <a:pt x="691" y="259"/>
                  </a:lnTo>
                  <a:lnTo>
                    <a:pt x="693" y="259"/>
                  </a:lnTo>
                  <a:lnTo>
                    <a:pt x="695" y="263"/>
                  </a:lnTo>
                  <a:lnTo>
                    <a:pt x="698" y="268"/>
                  </a:lnTo>
                  <a:lnTo>
                    <a:pt x="704" y="271"/>
                  </a:lnTo>
                  <a:lnTo>
                    <a:pt x="710" y="273"/>
                  </a:lnTo>
                  <a:lnTo>
                    <a:pt x="714" y="259"/>
                  </a:lnTo>
                  <a:lnTo>
                    <a:pt x="705" y="249"/>
                  </a:lnTo>
                  <a:lnTo>
                    <a:pt x="695" y="239"/>
                  </a:lnTo>
                  <a:lnTo>
                    <a:pt x="693" y="221"/>
                  </a:lnTo>
                  <a:lnTo>
                    <a:pt x="700" y="220"/>
                  </a:lnTo>
                  <a:lnTo>
                    <a:pt x="709" y="216"/>
                  </a:lnTo>
                  <a:lnTo>
                    <a:pt x="710" y="211"/>
                  </a:lnTo>
                  <a:lnTo>
                    <a:pt x="697" y="202"/>
                  </a:lnTo>
                  <a:lnTo>
                    <a:pt x="691" y="194"/>
                  </a:lnTo>
                  <a:lnTo>
                    <a:pt x="681" y="192"/>
                  </a:lnTo>
                  <a:lnTo>
                    <a:pt x="671" y="188"/>
                  </a:lnTo>
                  <a:lnTo>
                    <a:pt x="666" y="183"/>
                  </a:lnTo>
                  <a:lnTo>
                    <a:pt x="659" y="175"/>
                  </a:lnTo>
                  <a:lnTo>
                    <a:pt x="645" y="166"/>
                  </a:lnTo>
                  <a:lnTo>
                    <a:pt x="629" y="159"/>
                  </a:lnTo>
                  <a:lnTo>
                    <a:pt x="619" y="149"/>
                  </a:lnTo>
                  <a:lnTo>
                    <a:pt x="614" y="142"/>
                  </a:lnTo>
                  <a:lnTo>
                    <a:pt x="603" y="138"/>
                  </a:lnTo>
                  <a:lnTo>
                    <a:pt x="593" y="137"/>
                  </a:lnTo>
                  <a:lnTo>
                    <a:pt x="588" y="130"/>
                  </a:lnTo>
                  <a:lnTo>
                    <a:pt x="602" y="130"/>
                  </a:lnTo>
                  <a:lnTo>
                    <a:pt x="614" y="131"/>
                  </a:lnTo>
                  <a:lnTo>
                    <a:pt x="622" y="137"/>
                  </a:lnTo>
                  <a:lnTo>
                    <a:pt x="629" y="143"/>
                  </a:lnTo>
                  <a:lnTo>
                    <a:pt x="634" y="149"/>
                  </a:lnTo>
                  <a:lnTo>
                    <a:pt x="643" y="156"/>
                  </a:lnTo>
                  <a:lnTo>
                    <a:pt x="653" y="164"/>
                  </a:lnTo>
                  <a:lnTo>
                    <a:pt x="666" y="171"/>
                  </a:lnTo>
                  <a:lnTo>
                    <a:pt x="676" y="178"/>
                  </a:lnTo>
                  <a:lnTo>
                    <a:pt x="686" y="182"/>
                  </a:lnTo>
                  <a:lnTo>
                    <a:pt x="691" y="183"/>
                  </a:lnTo>
                  <a:lnTo>
                    <a:pt x="693" y="182"/>
                  </a:lnTo>
                  <a:lnTo>
                    <a:pt x="693" y="169"/>
                  </a:lnTo>
                  <a:lnTo>
                    <a:pt x="697" y="159"/>
                  </a:lnTo>
                  <a:lnTo>
                    <a:pt x="697" y="154"/>
                  </a:lnTo>
                  <a:lnTo>
                    <a:pt x="693" y="149"/>
                  </a:lnTo>
                  <a:lnTo>
                    <a:pt x="676" y="145"/>
                  </a:lnTo>
                  <a:lnTo>
                    <a:pt x="669" y="140"/>
                  </a:lnTo>
                  <a:lnTo>
                    <a:pt x="664" y="135"/>
                  </a:lnTo>
                  <a:lnTo>
                    <a:pt x="652" y="133"/>
                  </a:lnTo>
                  <a:lnTo>
                    <a:pt x="634" y="131"/>
                  </a:lnTo>
                  <a:lnTo>
                    <a:pt x="624" y="130"/>
                  </a:lnTo>
                  <a:lnTo>
                    <a:pt x="619" y="124"/>
                  </a:lnTo>
                  <a:lnTo>
                    <a:pt x="619" y="121"/>
                  </a:lnTo>
                  <a:lnTo>
                    <a:pt x="617" y="118"/>
                  </a:lnTo>
                  <a:lnTo>
                    <a:pt x="615" y="114"/>
                  </a:lnTo>
                  <a:lnTo>
                    <a:pt x="608" y="112"/>
                  </a:lnTo>
                  <a:lnTo>
                    <a:pt x="595" y="111"/>
                  </a:lnTo>
                  <a:lnTo>
                    <a:pt x="583" y="111"/>
                  </a:lnTo>
                  <a:lnTo>
                    <a:pt x="576" y="102"/>
                  </a:lnTo>
                  <a:lnTo>
                    <a:pt x="576" y="92"/>
                  </a:lnTo>
                  <a:lnTo>
                    <a:pt x="584" y="83"/>
                  </a:lnTo>
                  <a:lnTo>
                    <a:pt x="593" y="73"/>
                  </a:lnTo>
                  <a:lnTo>
                    <a:pt x="598" y="57"/>
                  </a:lnTo>
                  <a:lnTo>
                    <a:pt x="591" y="42"/>
                  </a:lnTo>
                  <a:lnTo>
                    <a:pt x="569" y="22"/>
                  </a:lnTo>
                  <a:lnTo>
                    <a:pt x="564" y="19"/>
                  </a:lnTo>
                  <a:lnTo>
                    <a:pt x="557" y="17"/>
                  </a:lnTo>
                  <a:lnTo>
                    <a:pt x="550" y="14"/>
                  </a:lnTo>
                  <a:lnTo>
                    <a:pt x="543" y="10"/>
                  </a:lnTo>
                  <a:lnTo>
                    <a:pt x="534" y="9"/>
                  </a:lnTo>
                  <a:lnTo>
                    <a:pt x="529" y="5"/>
                  </a:lnTo>
                  <a:lnTo>
                    <a:pt x="522" y="3"/>
                  </a:lnTo>
                  <a:lnTo>
                    <a:pt x="517" y="0"/>
                  </a:lnTo>
                  <a:lnTo>
                    <a:pt x="510" y="21"/>
                  </a:lnTo>
                  <a:lnTo>
                    <a:pt x="498" y="16"/>
                  </a:lnTo>
                  <a:lnTo>
                    <a:pt x="486" y="10"/>
                  </a:lnTo>
                  <a:lnTo>
                    <a:pt x="477" y="7"/>
                  </a:lnTo>
                  <a:lnTo>
                    <a:pt x="469" y="3"/>
                  </a:lnTo>
                  <a:lnTo>
                    <a:pt x="462" y="3"/>
                  </a:lnTo>
                  <a:lnTo>
                    <a:pt x="456" y="7"/>
                  </a:lnTo>
                  <a:lnTo>
                    <a:pt x="453" y="12"/>
                  </a:lnTo>
                  <a:lnTo>
                    <a:pt x="451" y="22"/>
                  </a:lnTo>
                  <a:lnTo>
                    <a:pt x="444" y="43"/>
                  </a:lnTo>
                  <a:lnTo>
                    <a:pt x="429" y="62"/>
                  </a:lnTo>
                  <a:lnTo>
                    <a:pt x="413" y="78"/>
                  </a:lnTo>
                  <a:lnTo>
                    <a:pt x="405" y="95"/>
                  </a:lnTo>
                  <a:lnTo>
                    <a:pt x="401" y="114"/>
                  </a:lnTo>
                  <a:lnTo>
                    <a:pt x="394" y="131"/>
                  </a:lnTo>
                  <a:lnTo>
                    <a:pt x="384" y="142"/>
                  </a:lnTo>
                  <a:lnTo>
                    <a:pt x="368" y="138"/>
                  </a:lnTo>
                  <a:lnTo>
                    <a:pt x="361" y="133"/>
                  </a:lnTo>
                  <a:lnTo>
                    <a:pt x="355" y="130"/>
                  </a:lnTo>
                  <a:lnTo>
                    <a:pt x="349" y="133"/>
                  </a:lnTo>
                  <a:lnTo>
                    <a:pt x="348" y="145"/>
                  </a:lnTo>
                  <a:lnTo>
                    <a:pt x="342" y="168"/>
                  </a:lnTo>
                  <a:lnTo>
                    <a:pt x="332" y="195"/>
                  </a:lnTo>
                  <a:lnTo>
                    <a:pt x="320" y="223"/>
                  </a:lnTo>
                  <a:lnTo>
                    <a:pt x="311" y="249"/>
                  </a:lnTo>
                  <a:lnTo>
                    <a:pt x="310" y="263"/>
                  </a:lnTo>
                  <a:lnTo>
                    <a:pt x="315" y="268"/>
                  </a:lnTo>
                  <a:lnTo>
                    <a:pt x="317" y="273"/>
                  </a:lnTo>
                  <a:lnTo>
                    <a:pt x="306" y="280"/>
                  </a:lnTo>
                  <a:lnTo>
                    <a:pt x="292" y="289"/>
                  </a:lnTo>
                  <a:lnTo>
                    <a:pt x="282" y="294"/>
                  </a:lnTo>
                  <a:lnTo>
                    <a:pt x="270" y="299"/>
                  </a:lnTo>
                  <a:lnTo>
                    <a:pt x="261" y="301"/>
                  </a:lnTo>
                  <a:lnTo>
                    <a:pt x="254" y="303"/>
                  </a:lnTo>
                  <a:lnTo>
                    <a:pt x="253" y="306"/>
                  </a:lnTo>
                  <a:lnTo>
                    <a:pt x="251" y="311"/>
                  </a:lnTo>
                  <a:lnTo>
                    <a:pt x="251" y="315"/>
                  </a:lnTo>
                  <a:lnTo>
                    <a:pt x="247" y="318"/>
                  </a:lnTo>
                  <a:lnTo>
                    <a:pt x="242" y="322"/>
                  </a:lnTo>
                  <a:lnTo>
                    <a:pt x="232" y="323"/>
                  </a:lnTo>
                  <a:lnTo>
                    <a:pt x="216" y="323"/>
                  </a:lnTo>
                  <a:lnTo>
                    <a:pt x="213" y="320"/>
                  </a:lnTo>
                  <a:lnTo>
                    <a:pt x="209" y="316"/>
                  </a:lnTo>
                  <a:lnTo>
                    <a:pt x="206" y="318"/>
                  </a:lnTo>
                  <a:lnTo>
                    <a:pt x="201" y="330"/>
                  </a:lnTo>
                  <a:lnTo>
                    <a:pt x="196" y="337"/>
                  </a:lnTo>
                  <a:lnTo>
                    <a:pt x="190" y="341"/>
                  </a:lnTo>
                  <a:lnTo>
                    <a:pt x="183" y="341"/>
                  </a:lnTo>
                  <a:lnTo>
                    <a:pt x="171" y="339"/>
                  </a:lnTo>
                  <a:lnTo>
                    <a:pt x="159" y="335"/>
                  </a:lnTo>
                  <a:lnTo>
                    <a:pt x="152" y="328"/>
                  </a:lnTo>
                  <a:lnTo>
                    <a:pt x="147" y="318"/>
                  </a:lnTo>
                  <a:lnTo>
                    <a:pt x="147" y="30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55"/>
            <p:cNvSpPr>
              <a:spLocks/>
            </p:cNvSpPr>
            <p:nvPr/>
          </p:nvSpPr>
          <p:spPr bwMode="auto">
            <a:xfrm>
              <a:off x="7378700" y="2736850"/>
              <a:ext cx="142875" cy="93663"/>
            </a:xfrm>
            <a:custGeom>
              <a:avLst/>
              <a:gdLst>
                <a:gd name="T0" fmla="*/ 2147483647 w 98"/>
                <a:gd name="T1" fmla="*/ 2147483647 h 66"/>
                <a:gd name="T2" fmla="*/ 0 w 98"/>
                <a:gd name="T3" fmla="*/ 2147483647 h 66"/>
                <a:gd name="T4" fmla="*/ 2147483647 w 98"/>
                <a:gd name="T5" fmla="*/ 2147483647 h 66"/>
                <a:gd name="T6" fmla="*/ 2147483647 w 98"/>
                <a:gd name="T7" fmla="*/ 2147483647 h 66"/>
                <a:gd name="T8" fmla="*/ 2147483647 w 98"/>
                <a:gd name="T9" fmla="*/ 2147483647 h 66"/>
                <a:gd name="T10" fmla="*/ 2147483647 w 98"/>
                <a:gd name="T11" fmla="*/ 2147483647 h 66"/>
                <a:gd name="T12" fmla="*/ 2147483647 w 98"/>
                <a:gd name="T13" fmla="*/ 2147483647 h 66"/>
                <a:gd name="T14" fmla="*/ 2147483647 w 98"/>
                <a:gd name="T15" fmla="*/ 2147483647 h 66"/>
                <a:gd name="T16" fmla="*/ 2147483647 w 98"/>
                <a:gd name="T17" fmla="*/ 2147483647 h 66"/>
                <a:gd name="T18" fmla="*/ 2147483647 w 98"/>
                <a:gd name="T19" fmla="*/ 2147483647 h 66"/>
                <a:gd name="T20" fmla="*/ 2147483647 w 98"/>
                <a:gd name="T21" fmla="*/ 2147483647 h 66"/>
                <a:gd name="T22" fmla="*/ 2147483647 w 98"/>
                <a:gd name="T23" fmla="*/ 2147483647 h 66"/>
                <a:gd name="T24" fmla="*/ 2147483647 w 98"/>
                <a:gd name="T25" fmla="*/ 2147483647 h 66"/>
                <a:gd name="T26" fmla="*/ 2147483647 w 98"/>
                <a:gd name="T27" fmla="*/ 2147483647 h 66"/>
                <a:gd name="T28" fmla="*/ 2147483647 w 98"/>
                <a:gd name="T29" fmla="*/ 2147483647 h 66"/>
                <a:gd name="T30" fmla="*/ 2147483647 w 98"/>
                <a:gd name="T31" fmla="*/ 2147483647 h 66"/>
                <a:gd name="T32" fmla="*/ 2147483647 w 98"/>
                <a:gd name="T33" fmla="*/ 2147483647 h 66"/>
                <a:gd name="T34" fmla="*/ 2147483647 w 98"/>
                <a:gd name="T35" fmla="*/ 2147483647 h 66"/>
                <a:gd name="T36" fmla="*/ 2147483647 w 98"/>
                <a:gd name="T37" fmla="*/ 0 h 66"/>
                <a:gd name="T38" fmla="*/ 2147483647 w 98"/>
                <a:gd name="T39" fmla="*/ 2147483647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66"/>
                <a:gd name="T62" fmla="*/ 98 w 98"/>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66">
                  <a:moveTo>
                    <a:pt x="1" y="21"/>
                  </a:moveTo>
                  <a:lnTo>
                    <a:pt x="0" y="31"/>
                  </a:lnTo>
                  <a:lnTo>
                    <a:pt x="3" y="38"/>
                  </a:lnTo>
                  <a:lnTo>
                    <a:pt x="8" y="42"/>
                  </a:lnTo>
                  <a:lnTo>
                    <a:pt x="10" y="35"/>
                  </a:lnTo>
                  <a:lnTo>
                    <a:pt x="27" y="33"/>
                  </a:lnTo>
                  <a:lnTo>
                    <a:pt x="36" y="47"/>
                  </a:lnTo>
                  <a:lnTo>
                    <a:pt x="50" y="49"/>
                  </a:lnTo>
                  <a:lnTo>
                    <a:pt x="62" y="50"/>
                  </a:lnTo>
                  <a:lnTo>
                    <a:pt x="74" y="54"/>
                  </a:lnTo>
                  <a:lnTo>
                    <a:pt x="86" y="62"/>
                  </a:lnTo>
                  <a:lnTo>
                    <a:pt x="93" y="66"/>
                  </a:lnTo>
                  <a:lnTo>
                    <a:pt x="98" y="64"/>
                  </a:lnTo>
                  <a:lnTo>
                    <a:pt x="96" y="59"/>
                  </a:lnTo>
                  <a:lnTo>
                    <a:pt x="89" y="49"/>
                  </a:lnTo>
                  <a:lnTo>
                    <a:pt x="83" y="38"/>
                  </a:lnTo>
                  <a:lnTo>
                    <a:pt x="83" y="30"/>
                  </a:lnTo>
                  <a:lnTo>
                    <a:pt x="81" y="18"/>
                  </a:lnTo>
                  <a:lnTo>
                    <a:pt x="67" y="0"/>
                  </a:lnTo>
                  <a:lnTo>
                    <a:pt x="1" y="2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57"/>
            <p:cNvSpPr>
              <a:spLocks/>
            </p:cNvSpPr>
            <p:nvPr/>
          </p:nvSpPr>
          <p:spPr bwMode="auto">
            <a:xfrm>
              <a:off x="6238875" y="2235200"/>
              <a:ext cx="617538" cy="695325"/>
            </a:xfrm>
            <a:custGeom>
              <a:avLst/>
              <a:gdLst>
                <a:gd name="T0" fmla="*/ 0 w 423"/>
                <a:gd name="T1" fmla="*/ 2147483647 h 491"/>
                <a:gd name="T2" fmla="*/ 2147483647 w 423"/>
                <a:gd name="T3" fmla="*/ 2147483647 h 491"/>
                <a:gd name="T4" fmla="*/ 2147483647 w 423"/>
                <a:gd name="T5" fmla="*/ 2147483647 h 491"/>
                <a:gd name="T6" fmla="*/ 2147483647 w 423"/>
                <a:gd name="T7" fmla="*/ 2147483647 h 491"/>
                <a:gd name="T8" fmla="*/ 2147483647 w 423"/>
                <a:gd name="T9" fmla="*/ 2147483647 h 491"/>
                <a:gd name="T10" fmla="*/ 2147483647 w 423"/>
                <a:gd name="T11" fmla="*/ 2147483647 h 491"/>
                <a:gd name="T12" fmla="*/ 2147483647 w 423"/>
                <a:gd name="T13" fmla="*/ 2147483647 h 491"/>
                <a:gd name="T14" fmla="*/ 2147483647 w 423"/>
                <a:gd name="T15" fmla="*/ 2147483647 h 491"/>
                <a:gd name="T16" fmla="*/ 2147483647 w 423"/>
                <a:gd name="T17" fmla="*/ 2147483647 h 491"/>
                <a:gd name="T18" fmla="*/ 2147483647 w 423"/>
                <a:gd name="T19" fmla="*/ 2147483647 h 491"/>
                <a:gd name="T20" fmla="*/ 2147483647 w 423"/>
                <a:gd name="T21" fmla="*/ 2147483647 h 491"/>
                <a:gd name="T22" fmla="*/ 2147483647 w 423"/>
                <a:gd name="T23" fmla="*/ 2147483647 h 491"/>
                <a:gd name="T24" fmla="*/ 2147483647 w 423"/>
                <a:gd name="T25" fmla="*/ 2147483647 h 491"/>
                <a:gd name="T26" fmla="*/ 2147483647 w 423"/>
                <a:gd name="T27" fmla="*/ 2147483647 h 491"/>
                <a:gd name="T28" fmla="*/ 2147483647 w 423"/>
                <a:gd name="T29" fmla="*/ 2147483647 h 491"/>
                <a:gd name="T30" fmla="*/ 2147483647 w 423"/>
                <a:gd name="T31" fmla="*/ 2147483647 h 491"/>
                <a:gd name="T32" fmla="*/ 2147483647 w 423"/>
                <a:gd name="T33" fmla="*/ 2147483647 h 491"/>
                <a:gd name="T34" fmla="*/ 2147483647 w 423"/>
                <a:gd name="T35" fmla="*/ 2147483647 h 491"/>
                <a:gd name="T36" fmla="*/ 2147483647 w 423"/>
                <a:gd name="T37" fmla="*/ 2147483647 h 491"/>
                <a:gd name="T38" fmla="*/ 2147483647 w 423"/>
                <a:gd name="T39" fmla="*/ 2147483647 h 491"/>
                <a:gd name="T40" fmla="*/ 2147483647 w 423"/>
                <a:gd name="T41" fmla="*/ 2147483647 h 491"/>
                <a:gd name="T42" fmla="*/ 2147483647 w 423"/>
                <a:gd name="T43" fmla="*/ 2147483647 h 491"/>
                <a:gd name="T44" fmla="*/ 2147483647 w 423"/>
                <a:gd name="T45" fmla="*/ 2147483647 h 491"/>
                <a:gd name="T46" fmla="*/ 2147483647 w 423"/>
                <a:gd name="T47" fmla="*/ 2147483647 h 491"/>
                <a:gd name="T48" fmla="*/ 2147483647 w 423"/>
                <a:gd name="T49" fmla="*/ 2147483647 h 491"/>
                <a:gd name="T50" fmla="*/ 2147483647 w 423"/>
                <a:gd name="T51" fmla="*/ 2147483647 h 491"/>
                <a:gd name="T52" fmla="*/ 2147483647 w 423"/>
                <a:gd name="T53" fmla="*/ 2147483647 h 491"/>
                <a:gd name="T54" fmla="*/ 2147483647 w 423"/>
                <a:gd name="T55" fmla="*/ 2147483647 h 491"/>
                <a:gd name="T56" fmla="*/ 2147483647 w 423"/>
                <a:gd name="T57" fmla="*/ 2147483647 h 491"/>
                <a:gd name="T58" fmla="*/ 2147483647 w 423"/>
                <a:gd name="T59" fmla="*/ 2147483647 h 491"/>
                <a:gd name="T60" fmla="*/ 2147483647 w 423"/>
                <a:gd name="T61" fmla="*/ 2147483647 h 491"/>
                <a:gd name="T62" fmla="*/ 2147483647 w 423"/>
                <a:gd name="T63" fmla="*/ 2147483647 h 491"/>
                <a:gd name="T64" fmla="*/ 2147483647 w 423"/>
                <a:gd name="T65" fmla="*/ 2147483647 h 491"/>
                <a:gd name="T66" fmla="*/ 2147483647 w 423"/>
                <a:gd name="T67" fmla="*/ 2147483647 h 491"/>
                <a:gd name="T68" fmla="*/ 2147483647 w 423"/>
                <a:gd name="T69" fmla="*/ 2147483647 h 491"/>
                <a:gd name="T70" fmla="*/ 2147483647 w 423"/>
                <a:gd name="T71" fmla="*/ 2147483647 h 491"/>
                <a:gd name="T72" fmla="*/ 2147483647 w 423"/>
                <a:gd name="T73" fmla="*/ 2147483647 h 491"/>
                <a:gd name="T74" fmla="*/ 2147483647 w 423"/>
                <a:gd name="T75" fmla="*/ 2147483647 h 491"/>
                <a:gd name="T76" fmla="*/ 2147483647 w 423"/>
                <a:gd name="T77" fmla="*/ 2147483647 h 491"/>
                <a:gd name="T78" fmla="*/ 2147483647 w 423"/>
                <a:gd name="T79" fmla="*/ 2147483647 h 491"/>
                <a:gd name="T80" fmla="*/ 2147483647 w 423"/>
                <a:gd name="T81" fmla="*/ 2147483647 h 491"/>
                <a:gd name="T82" fmla="*/ 2147483647 w 423"/>
                <a:gd name="T83" fmla="*/ 2147483647 h 491"/>
                <a:gd name="T84" fmla="*/ 2147483647 w 423"/>
                <a:gd name="T85" fmla="*/ 2147483647 h 491"/>
                <a:gd name="T86" fmla="*/ 2147483647 w 423"/>
                <a:gd name="T87" fmla="*/ 2147483647 h 491"/>
                <a:gd name="T88" fmla="*/ 2147483647 w 423"/>
                <a:gd name="T89" fmla="*/ 2147483647 h 491"/>
                <a:gd name="T90" fmla="*/ 2147483647 w 423"/>
                <a:gd name="T91" fmla="*/ 2147483647 h 491"/>
                <a:gd name="T92" fmla="*/ 2147483647 w 423"/>
                <a:gd name="T93" fmla="*/ 2147483647 h 491"/>
                <a:gd name="T94" fmla="*/ 2147483647 w 423"/>
                <a:gd name="T95" fmla="*/ 2147483647 h 491"/>
                <a:gd name="T96" fmla="*/ 2147483647 w 423"/>
                <a:gd name="T97" fmla="*/ 2147483647 h 491"/>
                <a:gd name="T98" fmla="*/ 2147483647 w 423"/>
                <a:gd name="T99" fmla="*/ 2147483647 h 4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3"/>
                <a:gd name="T151" fmla="*/ 0 h 491"/>
                <a:gd name="T152" fmla="*/ 423 w 423"/>
                <a:gd name="T153" fmla="*/ 491 h 4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3" h="491">
                  <a:moveTo>
                    <a:pt x="128" y="83"/>
                  </a:moveTo>
                  <a:lnTo>
                    <a:pt x="0" y="93"/>
                  </a:lnTo>
                  <a:lnTo>
                    <a:pt x="38" y="434"/>
                  </a:lnTo>
                  <a:lnTo>
                    <a:pt x="43" y="434"/>
                  </a:lnTo>
                  <a:lnTo>
                    <a:pt x="50" y="432"/>
                  </a:lnTo>
                  <a:lnTo>
                    <a:pt x="57" y="430"/>
                  </a:lnTo>
                  <a:lnTo>
                    <a:pt x="64" y="429"/>
                  </a:lnTo>
                  <a:lnTo>
                    <a:pt x="72" y="430"/>
                  </a:lnTo>
                  <a:lnTo>
                    <a:pt x="79" y="435"/>
                  </a:lnTo>
                  <a:lnTo>
                    <a:pt x="88" y="444"/>
                  </a:lnTo>
                  <a:lnTo>
                    <a:pt x="96" y="460"/>
                  </a:lnTo>
                  <a:lnTo>
                    <a:pt x="103" y="460"/>
                  </a:lnTo>
                  <a:lnTo>
                    <a:pt x="112" y="461"/>
                  </a:lnTo>
                  <a:lnTo>
                    <a:pt x="121" y="467"/>
                  </a:lnTo>
                  <a:lnTo>
                    <a:pt x="131" y="470"/>
                  </a:lnTo>
                  <a:lnTo>
                    <a:pt x="138" y="468"/>
                  </a:lnTo>
                  <a:lnTo>
                    <a:pt x="143" y="470"/>
                  </a:lnTo>
                  <a:lnTo>
                    <a:pt x="148" y="472"/>
                  </a:lnTo>
                  <a:lnTo>
                    <a:pt x="152" y="474"/>
                  </a:lnTo>
                  <a:lnTo>
                    <a:pt x="155" y="475"/>
                  </a:lnTo>
                  <a:lnTo>
                    <a:pt x="162" y="475"/>
                  </a:lnTo>
                  <a:lnTo>
                    <a:pt x="171" y="475"/>
                  </a:lnTo>
                  <a:lnTo>
                    <a:pt x="185" y="472"/>
                  </a:lnTo>
                  <a:lnTo>
                    <a:pt x="193" y="480"/>
                  </a:lnTo>
                  <a:lnTo>
                    <a:pt x="197" y="480"/>
                  </a:lnTo>
                  <a:lnTo>
                    <a:pt x="198" y="477"/>
                  </a:lnTo>
                  <a:lnTo>
                    <a:pt x="204" y="474"/>
                  </a:lnTo>
                  <a:lnTo>
                    <a:pt x="212" y="474"/>
                  </a:lnTo>
                  <a:lnTo>
                    <a:pt x="216" y="468"/>
                  </a:lnTo>
                  <a:lnTo>
                    <a:pt x="221" y="465"/>
                  </a:lnTo>
                  <a:lnTo>
                    <a:pt x="231" y="465"/>
                  </a:lnTo>
                  <a:lnTo>
                    <a:pt x="236" y="468"/>
                  </a:lnTo>
                  <a:lnTo>
                    <a:pt x="238" y="475"/>
                  </a:lnTo>
                  <a:lnTo>
                    <a:pt x="243" y="482"/>
                  </a:lnTo>
                  <a:lnTo>
                    <a:pt x="257" y="487"/>
                  </a:lnTo>
                  <a:lnTo>
                    <a:pt x="269" y="491"/>
                  </a:lnTo>
                  <a:lnTo>
                    <a:pt x="280" y="491"/>
                  </a:lnTo>
                  <a:lnTo>
                    <a:pt x="288" y="486"/>
                  </a:lnTo>
                  <a:lnTo>
                    <a:pt x="292" y="470"/>
                  </a:lnTo>
                  <a:lnTo>
                    <a:pt x="304" y="465"/>
                  </a:lnTo>
                  <a:lnTo>
                    <a:pt x="300" y="430"/>
                  </a:lnTo>
                  <a:lnTo>
                    <a:pt x="309" y="406"/>
                  </a:lnTo>
                  <a:lnTo>
                    <a:pt x="319" y="401"/>
                  </a:lnTo>
                  <a:lnTo>
                    <a:pt x="323" y="416"/>
                  </a:lnTo>
                  <a:lnTo>
                    <a:pt x="319" y="422"/>
                  </a:lnTo>
                  <a:lnTo>
                    <a:pt x="321" y="423"/>
                  </a:lnTo>
                  <a:lnTo>
                    <a:pt x="324" y="422"/>
                  </a:lnTo>
                  <a:lnTo>
                    <a:pt x="328" y="420"/>
                  </a:lnTo>
                  <a:lnTo>
                    <a:pt x="333" y="418"/>
                  </a:lnTo>
                  <a:lnTo>
                    <a:pt x="338" y="416"/>
                  </a:lnTo>
                  <a:lnTo>
                    <a:pt x="340" y="411"/>
                  </a:lnTo>
                  <a:lnTo>
                    <a:pt x="333" y="404"/>
                  </a:lnTo>
                  <a:lnTo>
                    <a:pt x="331" y="397"/>
                  </a:lnTo>
                  <a:lnTo>
                    <a:pt x="333" y="387"/>
                  </a:lnTo>
                  <a:lnTo>
                    <a:pt x="340" y="373"/>
                  </a:lnTo>
                  <a:lnTo>
                    <a:pt x="352" y="359"/>
                  </a:lnTo>
                  <a:lnTo>
                    <a:pt x="361" y="354"/>
                  </a:lnTo>
                  <a:lnTo>
                    <a:pt x="368" y="354"/>
                  </a:lnTo>
                  <a:lnTo>
                    <a:pt x="373" y="353"/>
                  </a:lnTo>
                  <a:lnTo>
                    <a:pt x="378" y="346"/>
                  </a:lnTo>
                  <a:lnTo>
                    <a:pt x="392" y="330"/>
                  </a:lnTo>
                  <a:lnTo>
                    <a:pt x="406" y="313"/>
                  </a:lnTo>
                  <a:lnTo>
                    <a:pt x="413" y="290"/>
                  </a:lnTo>
                  <a:lnTo>
                    <a:pt x="409" y="257"/>
                  </a:lnTo>
                  <a:lnTo>
                    <a:pt x="411" y="244"/>
                  </a:lnTo>
                  <a:lnTo>
                    <a:pt x="416" y="233"/>
                  </a:lnTo>
                  <a:lnTo>
                    <a:pt x="418" y="219"/>
                  </a:lnTo>
                  <a:lnTo>
                    <a:pt x="413" y="188"/>
                  </a:lnTo>
                  <a:lnTo>
                    <a:pt x="409" y="180"/>
                  </a:lnTo>
                  <a:lnTo>
                    <a:pt x="416" y="176"/>
                  </a:lnTo>
                  <a:lnTo>
                    <a:pt x="423" y="174"/>
                  </a:lnTo>
                  <a:lnTo>
                    <a:pt x="423" y="169"/>
                  </a:lnTo>
                  <a:lnTo>
                    <a:pt x="397" y="0"/>
                  </a:lnTo>
                  <a:lnTo>
                    <a:pt x="390" y="7"/>
                  </a:lnTo>
                  <a:lnTo>
                    <a:pt x="380" y="10"/>
                  </a:lnTo>
                  <a:lnTo>
                    <a:pt x="368" y="14"/>
                  </a:lnTo>
                  <a:lnTo>
                    <a:pt x="359" y="19"/>
                  </a:lnTo>
                  <a:lnTo>
                    <a:pt x="354" y="26"/>
                  </a:lnTo>
                  <a:lnTo>
                    <a:pt x="347" y="29"/>
                  </a:lnTo>
                  <a:lnTo>
                    <a:pt x="342" y="33"/>
                  </a:lnTo>
                  <a:lnTo>
                    <a:pt x="337" y="36"/>
                  </a:lnTo>
                  <a:lnTo>
                    <a:pt x="330" y="40"/>
                  </a:lnTo>
                  <a:lnTo>
                    <a:pt x="319" y="48"/>
                  </a:lnTo>
                  <a:lnTo>
                    <a:pt x="307" y="60"/>
                  </a:lnTo>
                  <a:lnTo>
                    <a:pt x="292" y="79"/>
                  </a:lnTo>
                  <a:lnTo>
                    <a:pt x="283" y="85"/>
                  </a:lnTo>
                  <a:lnTo>
                    <a:pt x="273" y="86"/>
                  </a:lnTo>
                  <a:lnTo>
                    <a:pt x="261" y="88"/>
                  </a:lnTo>
                  <a:lnTo>
                    <a:pt x="248" y="88"/>
                  </a:lnTo>
                  <a:lnTo>
                    <a:pt x="235" y="90"/>
                  </a:lnTo>
                  <a:lnTo>
                    <a:pt x="219" y="93"/>
                  </a:lnTo>
                  <a:lnTo>
                    <a:pt x="204" y="100"/>
                  </a:lnTo>
                  <a:lnTo>
                    <a:pt x="186" y="111"/>
                  </a:lnTo>
                  <a:lnTo>
                    <a:pt x="183" y="111"/>
                  </a:lnTo>
                  <a:lnTo>
                    <a:pt x="179" y="107"/>
                  </a:lnTo>
                  <a:lnTo>
                    <a:pt x="176" y="100"/>
                  </a:lnTo>
                  <a:lnTo>
                    <a:pt x="171" y="95"/>
                  </a:lnTo>
                  <a:lnTo>
                    <a:pt x="164" y="88"/>
                  </a:lnTo>
                  <a:lnTo>
                    <a:pt x="155" y="85"/>
                  </a:lnTo>
                  <a:lnTo>
                    <a:pt x="143" y="81"/>
                  </a:lnTo>
                  <a:lnTo>
                    <a:pt x="128" y="8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9"/>
            <p:cNvSpPr>
              <a:spLocks/>
            </p:cNvSpPr>
            <p:nvPr/>
          </p:nvSpPr>
          <p:spPr bwMode="auto">
            <a:xfrm>
              <a:off x="6818313" y="2087563"/>
              <a:ext cx="827087" cy="558800"/>
            </a:xfrm>
            <a:custGeom>
              <a:avLst/>
              <a:gdLst>
                <a:gd name="T0" fmla="*/ 2147483647 w 567"/>
                <a:gd name="T1" fmla="*/ 2147483647 h 394"/>
                <a:gd name="T2" fmla="*/ 2147483647 w 567"/>
                <a:gd name="T3" fmla="*/ 2147483647 h 394"/>
                <a:gd name="T4" fmla="*/ 2147483647 w 567"/>
                <a:gd name="T5" fmla="*/ 2147483647 h 394"/>
                <a:gd name="T6" fmla="*/ 2147483647 w 567"/>
                <a:gd name="T7" fmla="*/ 2147483647 h 394"/>
                <a:gd name="T8" fmla="*/ 2147483647 w 567"/>
                <a:gd name="T9" fmla="*/ 2147483647 h 394"/>
                <a:gd name="T10" fmla="*/ 2147483647 w 567"/>
                <a:gd name="T11" fmla="*/ 2147483647 h 394"/>
                <a:gd name="T12" fmla="*/ 2147483647 w 567"/>
                <a:gd name="T13" fmla="*/ 2147483647 h 394"/>
                <a:gd name="T14" fmla="*/ 2147483647 w 567"/>
                <a:gd name="T15" fmla="*/ 2147483647 h 394"/>
                <a:gd name="T16" fmla="*/ 2147483647 w 567"/>
                <a:gd name="T17" fmla="*/ 2147483647 h 394"/>
                <a:gd name="T18" fmla="*/ 2147483647 w 567"/>
                <a:gd name="T19" fmla="*/ 2147483647 h 394"/>
                <a:gd name="T20" fmla="*/ 2147483647 w 567"/>
                <a:gd name="T21" fmla="*/ 2147483647 h 394"/>
                <a:gd name="T22" fmla="*/ 2147483647 w 567"/>
                <a:gd name="T23" fmla="*/ 2147483647 h 394"/>
                <a:gd name="T24" fmla="*/ 2147483647 w 567"/>
                <a:gd name="T25" fmla="*/ 2147483647 h 394"/>
                <a:gd name="T26" fmla="*/ 2147483647 w 567"/>
                <a:gd name="T27" fmla="*/ 2147483647 h 394"/>
                <a:gd name="T28" fmla="*/ 2147483647 w 567"/>
                <a:gd name="T29" fmla="*/ 2147483647 h 394"/>
                <a:gd name="T30" fmla="*/ 2147483647 w 567"/>
                <a:gd name="T31" fmla="*/ 2147483647 h 394"/>
                <a:gd name="T32" fmla="*/ 2147483647 w 567"/>
                <a:gd name="T33" fmla="*/ 2147483647 h 394"/>
                <a:gd name="T34" fmla="*/ 2147483647 w 567"/>
                <a:gd name="T35" fmla="*/ 2147483647 h 394"/>
                <a:gd name="T36" fmla="*/ 2147483647 w 567"/>
                <a:gd name="T37" fmla="*/ 2147483647 h 394"/>
                <a:gd name="T38" fmla="*/ 2147483647 w 567"/>
                <a:gd name="T39" fmla="*/ 2147483647 h 394"/>
                <a:gd name="T40" fmla="*/ 2147483647 w 567"/>
                <a:gd name="T41" fmla="*/ 2147483647 h 394"/>
                <a:gd name="T42" fmla="*/ 0 w 567"/>
                <a:gd name="T43" fmla="*/ 2147483647 h 394"/>
                <a:gd name="T44" fmla="*/ 2147483647 w 567"/>
                <a:gd name="T45" fmla="*/ 2147483647 h 394"/>
                <a:gd name="T46" fmla="*/ 2147483647 w 567"/>
                <a:gd name="T47" fmla="*/ 2147483647 h 394"/>
                <a:gd name="T48" fmla="*/ 2147483647 w 567"/>
                <a:gd name="T49" fmla="*/ 2147483647 h 394"/>
                <a:gd name="T50" fmla="*/ 2147483647 w 567"/>
                <a:gd name="T51" fmla="*/ 2147483647 h 394"/>
                <a:gd name="T52" fmla="*/ 2147483647 w 567"/>
                <a:gd name="T53" fmla="*/ 2147483647 h 394"/>
                <a:gd name="T54" fmla="*/ 2147483647 w 567"/>
                <a:gd name="T55" fmla="*/ 2147483647 h 394"/>
                <a:gd name="T56" fmla="*/ 2147483647 w 567"/>
                <a:gd name="T57" fmla="*/ 2147483647 h 394"/>
                <a:gd name="T58" fmla="*/ 2147483647 w 567"/>
                <a:gd name="T59" fmla="*/ 2147483647 h 394"/>
                <a:gd name="T60" fmla="*/ 2147483647 w 567"/>
                <a:gd name="T61" fmla="*/ 2147483647 h 394"/>
                <a:gd name="T62" fmla="*/ 2147483647 w 567"/>
                <a:gd name="T63" fmla="*/ 2147483647 h 394"/>
                <a:gd name="T64" fmla="*/ 2147483647 w 567"/>
                <a:gd name="T65" fmla="*/ 2147483647 h 394"/>
                <a:gd name="T66" fmla="*/ 2147483647 w 567"/>
                <a:gd name="T67" fmla="*/ 2147483647 h 394"/>
                <a:gd name="T68" fmla="*/ 2147483647 w 567"/>
                <a:gd name="T69" fmla="*/ 2147483647 h 394"/>
                <a:gd name="T70" fmla="*/ 2147483647 w 567"/>
                <a:gd name="T71" fmla="*/ 2147483647 h 394"/>
                <a:gd name="T72" fmla="*/ 2147483647 w 567"/>
                <a:gd name="T73" fmla="*/ 2147483647 h 394"/>
                <a:gd name="T74" fmla="*/ 2147483647 w 567"/>
                <a:gd name="T75" fmla="*/ 2147483647 h 394"/>
                <a:gd name="T76" fmla="*/ 2147483647 w 567"/>
                <a:gd name="T77" fmla="*/ 2147483647 h 394"/>
                <a:gd name="T78" fmla="*/ 2147483647 w 567"/>
                <a:gd name="T79" fmla="*/ 2147483647 h 394"/>
                <a:gd name="T80" fmla="*/ 2147483647 w 567"/>
                <a:gd name="T81" fmla="*/ 2147483647 h 394"/>
                <a:gd name="T82" fmla="*/ 2147483647 w 567"/>
                <a:gd name="T83" fmla="*/ 2147483647 h 394"/>
                <a:gd name="T84" fmla="*/ 2147483647 w 567"/>
                <a:gd name="T85" fmla="*/ 2147483647 h 394"/>
                <a:gd name="T86" fmla="*/ 2147483647 w 567"/>
                <a:gd name="T87" fmla="*/ 2147483647 h 394"/>
                <a:gd name="T88" fmla="*/ 2147483647 w 567"/>
                <a:gd name="T89" fmla="*/ 2147483647 h 394"/>
                <a:gd name="T90" fmla="*/ 2147483647 w 567"/>
                <a:gd name="T91" fmla="*/ 2147483647 h 394"/>
                <a:gd name="T92" fmla="*/ 2147483647 w 567"/>
                <a:gd name="T93" fmla="*/ 2147483647 h 394"/>
                <a:gd name="T94" fmla="*/ 2147483647 w 567"/>
                <a:gd name="T95" fmla="*/ 2147483647 h 394"/>
                <a:gd name="T96" fmla="*/ 2147483647 w 567"/>
                <a:gd name="T97" fmla="*/ 2147483647 h 394"/>
                <a:gd name="T98" fmla="*/ 2147483647 w 567"/>
                <a:gd name="T99" fmla="*/ 0 h 3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7"/>
                <a:gd name="T151" fmla="*/ 0 h 394"/>
                <a:gd name="T152" fmla="*/ 567 w 567"/>
                <a:gd name="T153" fmla="*/ 394 h 3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7" h="394">
                  <a:moveTo>
                    <a:pt x="530" y="97"/>
                  </a:moveTo>
                  <a:lnTo>
                    <a:pt x="529" y="83"/>
                  </a:lnTo>
                  <a:lnTo>
                    <a:pt x="530" y="78"/>
                  </a:lnTo>
                  <a:lnTo>
                    <a:pt x="532" y="74"/>
                  </a:lnTo>
                  <a:lnTo>
                    <a:pt x="530" y="66"/>
                  </a:lnTo>
                  <a:lnTo>
                    <a:pt x="529" y="59"/>
                  </a:lnTo>
                  <a:lnTo>
                    <a:pt x="503" y="49"/>
                  </a:lnTo>
                  <a:lnTo>
                    <a:pt x="503" y="35"/>
                  </a:lnTo>
                  <a:lnTo>
                    <a:pt x="501" y="26"/>
                  </a:lnTo>
                  <a:lnTo>
                    <a:pt x="494" y="23"/>
                  </a:lnTo>
                  <a:lnTo>
                    <a:pt x="484" y="17"/>
                  </a:lnTo>
                  <a:lnTo>
                    <a:pt x="477" y="16"/>
                  </a:lnTo>
                  <a:lnTo>
                    <a:pt x="473" y="9"/>
                  </a:lnTo>
                  <a:lnTo>
                    <a:pt x="467" y="2"/>
                  </a:lnTo>
                  <a:lnTo>
                    <a:pt x="456" y="0"/>
                  </a:lnTo>
                  <a:lnTo>
                    <a:pt x="446" y="4"/>
                  </a:lnTo>
                  <a:lnTo>
                    <a:pt x="432" y="7"/>
                  </a:lnTo>
                  <a:lnTo>
                    <a:pt x="413" y="12"/>
                  </a:lnTo>
                  <a:lnTo>
                    <a:pt x="390" y="17"/>
                  </a:lnTo>
                  <a:lnTo>
                    <a:pt x="365" y="24"/>
                  </a:lnTo>
                  <a:lnTo>
                    <a:pt x="337" y="31"/>
                  </a:lnTo>
                  <a:lnTo>
                    <a:pt x="309" y="38"/>
                  </a:lnTo>
                  <a:lnTo>
                    <a:pt x="278" y="45"/>
                  </a:lnTo>
                  <a:lnTo>
                    <a:pt x="247" y="52"/>
                  </a:lnTo>
                  <a:lnTo>
                    <a:pt x="216" y="59"/>
                  </a:lnTo>
                  <a:lnTo>
                    <a:pt x="185" y="64"/>
                  </a:lnTo>
                  <a:lnTo>
                    <a:pt x="156" y="71"/>
                  </a:lnTo>
                  <a:lnTo>
                    <a:pt x="128" y="76"/>
                  </a:lnTo>
                  <a:lnTo>
                    <a:pt x="104" y="80"/>
                  </a:lnTo>
                  <a:lnTo>
                    <a:pt x="81" y="83"/>
                  </a:lnTo>
                  <a:lnTo>
                    <a:pt x="62" y="85"/>
                  </a:lnTo>
                  <a:lnTo>
                    <a:pt x="62" y="50"/>
                  </a:lnTo>
                  <a:lnTo>
                    <a:pt x="59" y="52"/>
                  </a:lnTo>
                  <a:lnTo>
                    <a:pt x="48" y="59"/>
                  </a:lnTo>
                  <a:lnTo>
                    <a:pt x="40" y="66"/>
                  </a:lnTo>
                  <a:lnTo>
                    <a:pt x="35" y="71"/>
                  </a:lnTo>
                  <a:lnTo>
                    <a:pt x="35" y="76"/>
                  </a:lnTo>
                  <a:lnTo>
                    <a:pt x="33" y="81"/>
                  </a:lnTo>
                  <a:lnTo>
                    <a:pt x="28" y="85"/>
                  </a:lnTo>
                  <a:lnTo>
                    <a:pt x="19" y="87"/>
                  </a:lnTo>
                  <a:lnTo>
                    <a:pt x="10" y="88"/>
                  </a:lnTo>
                  <a:lnTo>
                    <a:pt x="7" y="92"/>
                  </a:lnTo>
                  <a:lnTo>
                    <a:pt x="3" y="97"/>
                  </a:lnTo>
                  <a:lnTo>
                    <a:pt x="0" y="104"/>
                  </a:lnTo>
                  <a:lnTo>
                    <a:pt x="45" y="394"/>
                  </a:lnTo>
                  <a:lnTo>
                    <a:pt x="61" y="393"/>
                  </a:lnTo>
                  <a:lnTo>
                    <a:pt x="81" y="389"/>
                  </a:lnTo>
                  <a:lnTo>
                    <a:pt x="107" y="384"/>
                  </a:lnTo>
                  <a:lnTo>
                    <a:pt x="140" y="379"/>
                  </a:lnTo>
                  <a:lnTo>
                    <a:pt x="175" y="372"/>
                  </a:lnTo>
                  <a:lnTo>
                    <a:pt x="213" y="363"/>
                  </a:lnTo>
                  <a:lnTo>
                    <a:pt x="251" y="356"/>
                  </a:lnTo>
                  <a:lnTo>
                    <a:pt x="290" y="348"/>
                  </a:lnTo>
                  <a:lnTo>
                    <a:pt x="328" y="339"/>
                  </a:lnTo>
                  <a:lnTo>
                    <a:pt x="365" y="332"/>
                  </a:lnTo>
                  <a:lnTo>
                    <a:pt x="399" y="323"/>
                  </a:lnTo>
                  <a:lnTo>
                    <a:pt x="428" y="318"/>
                  </a:lnTo>
                  <a:lnTo>
                    <a:pt x="454" y="313"/>
                  </a:lnTo>
                  <a:lnTo>
                    <a:pt x="473" y="308"/>
                  </a:lnTo>
                  <a:lnTo>
                    <a:pt x="486" y="306"/>
                  </a:lnTo>
                  <a:lnTo>
                    <a:pt x="491" y="304"/>
                  </a:lnTo>
                  <a:lnTo>
                    <a:pt x="492" y="294"/>
                  </a:lnTo>
                  <a:lnTo>
                    <a:pt x="496" y="285"/>
                  </a:lnTo>
                  <a:lnTo>
                    <a:pt x="503" y="280"/>
                  </a:lnTo>
                  <a:lnTo>
                    <a:pt x="515" y="280"/>
                  </a:lnTo>
                  <a:lnTo>
                    <a:pt x="534" y="270"/>
                  </a:lnTo>
                  <a:lnTo>
                    <a:pt x="541" y="258"/>
                  </a:lnTo>
                  <a:lnTo>
                    <a:pt x="544" y="247"/>
                  </a:lnTo>
                  <a:lnTo>
                    <a:pt x="556" y="237"/>
                  </a:lnTo>
                  <a:lnTo>
                    <a:pt x="562" y="234"/>
                  </a:lnTo>
                  <a:lnTo>
                    <a:pt x="567" y="227"/>
                  </a:lnTo>
                  <a:lnTo>
                    <a:pt x="565" y="218"/>
                  </a:lnTo>
                  <a:lnTo>
                    <a:pt x="560" y="209"/>
                  </a:lnTo>
                  <a:lnTo>
                    <a:pt x="511" y="163"/>
                  </a:lnTo>
                  <a:lnTo>
                    <a:pt x="511" y="159"/>
                  </a:lnTo>
                  <a:lnTo>
                    <a:pt x="515" y="156"/>
                  </a:lnTo>
                  <a:lnTo>
                    <a:pt x="520" y="154"/>
                  </a:lnTo>
                  <a:lnTo>
                    <a:pt x="522" y="149"/>
                  </a:lnTo>
                  <a:lnTo>
                    <a:pt x="518" y="140"/>
                  </a:lnTo>
                  <a:lnTo>
                    <a:pt x="515" y="132"/>
                  </a:lnTo>
                  <a:lnTo>
                    <a:pt x="511" y="125"/>
                  </a:lnTo>
                  <a:lnTo>
                    <a:pt x="517" y="118"/>
                  </a:lnTo>
                  <a:lnTo>
                    <a:pt x="518" y="109"/>
                  </a:lnTo>
                  <a:lnTo>
                    <a:pt x="524" y="107"/>
                  </a:lnTo>
                  <a:lnTo>
                    <a:pt x="527" y="106"/>
                  </a:lnTo>
                  <a:lnTo>
                    <a:pt x="530" y="97"/>
                  </a:lnTo>
                  <a:lnTo>
                    <a:pt x="529" y="83"/>
                  </a:lnTo>
                  <a:lnTo>
                    <a:pt x="530" y="78"/>
                  </a:lnTo>
                  <a:lnTo>
                    <a:pt x="532" y="74"/>
                  </a:lnTo>
                  <a:lnTo>
                    <a:pt x="530" y="66"/>
                  </a:lnTo>
                  <a:lnTo>
                    <a:pt x="529" y="59"/>
                  </a:lnTo>
                  <a:lnTo>
                    <a:pt x="503" y="49"/>
                  </a:lnTo>
                  <a:lnTo>
                    <a:pt x="503" y="35"/>
                  </a:lnTo>
                  <a:lnTo>
                    <a:pt x="501" y="26"/>
                  </a:lnTo>
                  <a:lnTo>
                    <a:pt x="494" y="23"/>
                  </a:lnTo>
                  <a:lnTo>
                    <a:pt x="484" y="17"/>
                  </a:lnTo>
                  <a:lnTo>
                    <a:pt x="477" y="16"/>
                  </a:lnTo>
                  <a:lnTo>
                    <a:pt x="473" y="9"/>
                  </a:lnTo>
                  <a:lnTo>
                    <a:pt x="467" y="2"/>
                  </a:lnTo>
                  <a:lnTo>
                    <a:pt x="456" y="0"/>
                  </a:lnTo>
                  <a:lnTo>
                    <a:pt x="530" y="9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1"/>
            <p:cNvSpPr>
              <a:spLocks/>
            </p:cNvSpPr>
            <p:nvPr/>
          </p:nvSpPr>
          <p:spPr bwMode="auto">
            <a:xfrm>
              <a:off x="7534275" y="2484438"/>
              <a:ext cx="153988" cy="252412"/>
            </a:xfrm>
            <a:custGeom>
              <a:avLst/>
              <a:gdLst>
                <a:gd name="T0" fmla="*/ 0 w 105"/>
                <a:gd name="T1" fmla="*/ 2147483647 h 178"/>
                <a:gd name="T2" fmla="*/ 2147483647 w 105"/>
                <a:gd name="T3" fmla="*/ 2147483647 h 178"/>
                <a:gd name="T4" fmla="*/ 2147483647 w 105"/>
                <a:gd name="T5" fmla="*/ 2147483647 h 178"/>
                <a:gd name="T6" fmla="*/ 2147483647 w 105"/>
                <a:gd name="T7" fmla="*/ 0 h 178"/>
                <a:gd name="T8" fmla="*/ 2147483647 w 105"/>
                <a:gd name="T9" fmla="*/ 0 h 178"/>
                <a:gd name="T10" fmla="*/ 2147483647 w 105"/>
                <a:gd name="T11" fmla="*/ 2147483647 h 178"/>
                <a:gd name="T12" fmla="*/ 2147483647 w 105"/>
                <a:gd name="T13" fmla="*/ 2147483647 h 178"/>
                <a:gd name="T14" fmla="*/ 2147483647 w 105"/>
                <a:gd name="T15" fmla="*/ 2147483647 h 178"/>
                <a:gd name="T16" fmla="*/ 2147483647 w 105"/>
                <a:gd name="T17" fmla="*/ 2147483647 h 178"/>
                <a:gd name="T18" fmla="*/ 2147483647 w 105"/>
                <a:gd name="T19" fmla="*/ 2147483647 h 178"/>
                <a:gd name="T20" fmla="*/ 2147483647 w 105"/>
                <a:gd name="T21" fmla="*/ 2147483647 h 178"/>
                <a:gd name="T22" fmla="*/ 2147483647 w 105"/>
                <a:gd name="T23" fmla="*/ 2147483647 h 178"/>
                <a:gd name="T24" fmla="*/ 2147483647 w 105"/>
                <a:gd name="T25" fmla="*/ 2147483647 h 178"/>
                <a:gd name="T26" fmla="*/ 2147483647 w 105"/>
                <a:gd name="T27" fmla="*/ 2147483647 h 178"/>
                <a:gd name="T28" fmla="*/ 2147483647 w 105"/>
                <a:gd name="T29" fmla="*/ 2147483647 h 178"/>
                <a:gd name="T30" fmla="*/ 2147483647 w 105"/>
                <a:gd name="T31" fmla="*/ 2147483647 h 178"/>
                <a:gd name="T32" fmla="*/ 2147483647 w 105"/>
                <a:gd name="T33" fmla="*/ 2147483647 h 178"/>
                <a:gd name="T34" fmla="*/ 2147483647 w 105"/>
                <a:gd name="T35" fmla="*/ 2147483647 h 178"/>
                <a:gd name="T36" fmla="*/ 2147483647 w 105"/>
                <a:gd name="T37" fmla="*/ 2147483647 h 178"/>
                <a:gd name="T38" fmla="*/ 2147483647 w 105"/>
                <a:gd name="T39" fmla="*/ 2147483647 h 178"/>
                <a:gd name="T40" fmla="*/ 2147483647 w 105"/>
                <a:gd name="T41" fmla="*/ 2147483647 h 178"/>
                <a:gd name="T42" fmla="*/ 2147483647 w 105"/>
                <a:gd name="T43" fmla="*/ 2147483647 h 178"/>
                <a:gd name="T44" fmla="*/ 2147483647 w 105"/>
                <a:gd name="T45" fmla="*/ 2147483647 h 178"/>
                <a:gd name="T46" fmla="*/ 2147483647 w 105"/>
                <a:gd name="T47" fmla="*/ 2147483647 h 178"/>
                <a:gd name="T48" fmla="*/ 2147483647 w 105"/>
                <a:gd name="T49" fmla="*/ 2147483647 h 178"/>
                <a:gd name="T50" fmla="*/ 2147483647 w 105"/>
                <a:gd name="T51" fmla="*/ 2147483647 h 178"/>
                <a:gd name="T52" fmla="*/ 0 w 105"/>
                <a:gd name="T53" fmla="*/ 2147483647 h 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5"/>
                <a:gd name="T82" fmla="*/ 0 h 178"/>
                <a:gd name="T83" fmla="*/ 105 w 105"/>
                <a:gd name="T84" fmla="*/ 178 h 1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5" h="178">
                  <a:moveTo>
                    <a:pt x="0" y="24"/>
                  </a:moveTo>
                  <a:lnTo>
                    <a:pt x="1" y="14"/>
                  </a:lnTo>
                  <a:lnTo>
                    <a:pt x="5" y="5"/>
                  </a:lnTo>
                  <a:lnTo>
                    <a:pt x="12" y="0"/>
                  </a:lnTo>
                  <a:lnTo>
                    <a:pt x="24" y="0"/>
                  </a:lnTo>
                  <a:lnTo>
                    <a:pt x="22" y="7"/>
                  </a:lnTo>
                  <a:lnTo>
                    <a:pt x="22" y="11"/>
                  </a:lnTo>
                  <a:lnTo>
                    <a:pt x="22" y="14"/>
                  </a:lnTo>
                  <a:lnTo>
                    <a:pt x="15" y="17"/>
                  </a:lnTo>
                  <a:lnTo>
                    <a:pt x="15" y="23"/>
                  </a:lnTo>
                  <a:lnTo>
                    <a:pt x="17" y="28"/>
                  </a:lnTo>
                  <a:lnTo>
                    <a:pt x="20" y="35"/>
                  </a:lnTo>
                  <a:lnTo>
                    <a:pt x="22" y="40"/>
                  </a:lnTo>
                  <a:lnTo>
                    <a:pt x="24" y="45"/>
                  </a:lnTo>
                  <a:lnTo>
                    <a:pt x="27" y="52"/>
                  </a:lnTo>
                  <a:lnTo>
                    <a:pt x="34" y="61"/>
                  </a:lnTo>
                  <a:lnTo>
                    <a:pt x="46" y="71"/>
                  </a:lnTo>
                  <a:lnTo>
                    <a:pt x="57" y="80"/>
                  </a:lnTo>
                  <a:lnTo>
                    <a:pt x="62" y="95"/>
                  </a:lnTo>
                  <a:lnTo>
                    <a:pt x="71" y="113"/>
                  </a:lnTo>
                  <a:lnTo>
                    <a:pt x="86" y="126"/>
                  </a:lnTo>
                  <a:lnTo>
                    <a:pt x="95" y="138"/>
                  </a:lnTo>
                  <a:lnTo>
                    <a:pt x="102" y="149"/>
                  </a:lnTo>
                  <a:lnTo>
                    <a:pt x="105" y="159"/>
                  </a:lnTo>
                  <a:lnTo>
                    <a:pt x="102" y="171"/>
                  </a:lnTo>
                  <a:lnTo>
                    <a:pt x="39" y="178"/>
                  </a:lnTo>
                  <a:lnTo>
                    <a:pt x="0" y="2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63"/>
            <p:cNvSpPr>
              <a:spLocks/>
            </p:cNvSpPr>
            <p:nvPr/>
          </p:nvSpPr>
          <p:spPr bwMode="auto">
            <a:xfrm>
              <a:off x="9565441" y="1794063"/>
              <a:ext cx="111125" cy="136525"/>
            </a:xfrm>
            <a:custGeom>
              <a:avLst/>
              <a:gdLst>
                <a:gd name="T0" fmla="*/ 0 w 76"/>
                <a:gd name="T1" fmla="*/ 0 h 97"/>
                <a:gd name="T2" fmla="*/ 2147483647 w 76"/>
                <a:gd name="T3" fmla="*/ 2147483647 h 97"/>
                <a:gd name="T4" fmla="*/ 2147483647 w 76"/>
                <a:gd name="T5" fmla="*/ 2147483647 h 97"/>
                <a:gd name="T6" fmla="*/ 2147483647 w 76"/>
                <a:gd name="T7" fmla="*/ 2147483647 h 97"/>
                <a:gd name="T8" fmla="*/ 2147483647 w 76"/>
                <a:gd name="T9" fmla="*/ 2147483647 h 97"/>
                <a:gd name="T10" fmla="*/ 2147483647 w 76"/>
                <a:gd name="T11" fmla="*/ 2147483647 h 97"/>
                <a:gd name="T12" fmla="*/ 2147483647 w 76"/>
                <a:gd name="T13" fmla="*/ 2147483647 h 97"/>
                <a:gd name="T14" fmla="*/ 2147483647 w 76"/>
                <a:gd name="T15" fmla="*/ 2147483647 h 97"/>
                <a:gd name="T16" fmla="*/ 2147483647 w 76"/>
                <a:gd name="T17" fmla="*/ 2147483647 h 97"/>
                <a:gd name="T18" fmla="*/ 2147483647 w 76"/>
                <a:gd name="T19" fmla="*/ 2147483647 h 97"/>
                <a:gd name="T20" fmla="*/ 2147483647 w 76"/>
                <a:gd name="T21" fmla="*/ 2147483647 h 97"/>
                <a:gd name="T22" fmla="*/ 2147483647 w 76"/>
                <a:gd name="T23" fmla="*/ 2147483647 h 97"/>
                <a:gd name="T24" fmla="*/ 2147483647 w 76"/>
                <a:gd name="T25" fmla="*/ 2147483647 h 97"/>
                <a:gd name="T26" fmla="*/ 2147483647 w 76"/>
                <a:gd name="T27" fmla="*/ 2147483647 h 97"/>
                <a:gd name="T28" fmla="*/ 2147483647 w 76"/>
                <a:gd name="T29" fmla="*/ 2147483647 h 97"/>
                <a:gd name="T30" fmla="*/ 0 w 76"/>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97"/>
                <a:gd name="T50" fmla="*/ 76 w 76"/>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97">
                  <a:moveTo>
                    <a:pt x="0" y="0"/>
                  </a:moveTo>
                  <a:lnTo>
                    <a:pt x="11" y="2"/>
                  </a:lnTo>
                  <a:lnTo>
                    <a:pt x="17" y="9"/>
                  </a:lnTo>
                  <a:lnTo>
                    <a:pt x="21" y="16"/>
                  </a:lnTo>
                  <a:lnTo>
                    <a:pt x="28" y="17"/>
                  </a:lnTo>
                  <a:lnTo>
                    <a:pt x="38" y="23"/>
                  </a:lnTo>
                  <a:lnTo>
                    <a:pt x="45" y="26"/>
                  </a:lnTo>
                  <a:lnTo>
                    <a:pt x="47" y="35"/>
                  </a:lnTo>
                  <a:lnTo>
                    <a:pt x="47" y="49"/>
                  </a:lnTo>
                  <a:lnTo>
                    <a:pt x="73" y="59"/>
                  </a:lnTo>
                  <a:lnTo>
                    <a:pt x="74" y="66"/>
                  </a:lnTo>
                  <a:lnTo>
                    <a:pt x="76" y="74"/>
                  </a:lnTo>
                  <a:lnTo>
                    <a:pt x="74" y="78"/>
                  </a:lnTo>
                  <a:lnTo>
                    <a:pt x="73" y="83"/>
                  </a:lnTo>
                  <a:lnTo>
                    <a:pt x="74" y="97"/>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65"/>
            <p:cNvSpPr>
              <a:spLocks/>
            </p:cNvSpPr>
            <p:nvPr/>
          </p:nvSpPr>
          <p:spPr bwMode="auto">
            <a:xfrm>
              <a:off x="6811964" y="1489799"/>
              <a:ext cx="869950" cy="774700"/>
            </a:xfrm>
            <a:custGeom>
              <a:avLst/>
              <a:gdLst>
                <a:gd name="T0" fmla="*/ 2147483647 w 596"/>
                <a:gd name="T1" fmla="*/ 2147483647 h 546"/>
                <a:gd name="T2" fmla="*/ 2147483647 w 596"/>
                <a:gd name="T3" fmla="*/ 2147483647 h 546"/>
                <a:gd name="T4" fmla="*/ 2147483647 w 596"/>
                <a:gd name="T5" fmla="*/ 2147483647 h 546"/>
                <a:gd name="T6" fmla="*/ 2147483647 w 596"/>
                <a:gd name="T7" fmla="*/ 2147483647 h 546"/>
                <a:gd name="T8" fmla="*/ 2147483647 w 596"/>
                <a:gd name="T9" fmla="*/ 2147483647 h 546"/>
                <a:gd name="T10" fmla="*/ 2147483647 w 596"/>
                <a:gd name="T11" fmla="*/ 2147483647 h 546"/>
                <a:gd name="T12" fmla="*/ 2147483647 w 596"/>
                <a:gd name="T13" fmla="*/ 2147483647 h 546"/>
                <a:gd name="T14" fmla="*/ 2147483647 w 596"/>
                <a:gd name="T15" fmla="*/ 2147483647 h 546"/>
                <a:gd name="T16" fmla="*/ 0 w 596"/>
                <a:gd name="T17" fmla="*/ 2147483647 h 546"/>
                <a:gd name="T18" fmla="*/ 2147483647 w 596"/>
                <a:gd name="T19" fmla="*/ 2147483647 h 546"/>
                <a:gd name="T20" fmla="*/ 2147483647 w 596"/>
                <a:gd name="T21" fmla="*/ 2147483647 h 546"/>
                <a:gd name="T22" fmla="*/ 2147483647 w 596"/>
                <a:gd name="T23" fmla="*/ 2147483647 h 546"/>
                <a:gd name="T24" fmla="*/ 2147483647 w 596"/>
                <a:gd name="T25" fmla="*/ 2147483647 h 546"/>
                <a:gd name="T26" fmla="*/ 2147483647 w 596"/>
                <a:gd name="T27" fmla="*/ 2147483647 h 546"/>
                <a:gd name="T28" fmla="*/ 2147483647 w 596"/>
                <a:gd name="T29" fmla="*/ 2147483647 h 546"/>
                <a:gd name="T30" fmla="*/ 2147483647 w 596"/>
                <a:gd name="T31" fmla="*/ 2147483647 h 546"/>
                <a:gd name="T32" fmla="*/ 2147483647 w 596"/>
                <a:gd name="T33" fmla="*/ 2147483647 h 546"/>
                <a:gd name="T34" fmla="*/ 2147483647 w 596"/>
                <a:gd name="T35" fmla="*/ 2147483647 h 546"/>
                <a:gd name="T36" fmla="*/ 2147483647 w 596"/>
                <a:gd name="T37" fmla="*/ 2147483647 h 546"/>
                <a:gd name="T38" fmla="*/ 2147483647 w 596"/>
                <a:gd name="T39" fmla="*/ 2147483647 h 546"/>
                <a:gd name="T40" fmla="*/ 2147483647 w 596"/>
                <a:gd name="T41" fmla="*/ 2147483647 h 546"/>
                <a:gd name="T42" fmla="*/ 2147483647 w 596"/>
                <a:gd name="T43" fmla="*/ 2147483647 h 546"/>
                <a:gd name="T44" fmla="*/ 2147483647 w 596"/>
                <a:gd name="T45" fmla="*/ 2147483647 h 546"/>
                <a:gd name="T46" fmla="*/ 2147483647 w 596"/>
                <a:gd name="T47" fmla="*/ 2147483647 h 546"/>
                <a:gd name="T48" fmla="*/ 2147483647 w 596"/>
                <a:gd name="T49" fmla="*/ 2147483647 h 546"/>
                <a:gd name="T50" fmla="*/ 2147483647 w 596"/>
                <a:gd name="T51" fmla="*/ 2147483647 h 546"/>
                <a:gd name="T52" fmla="*/ 2147483647 w 596"/>
                <a:gd name="T53" fmla="*/ 2147483647 h 546"/>
                <a:gd name="T54" fmla="*/ 2147483647 w 596"/>
                <a:gd name="T55" fmla="*/ 2147483647 h 546"/>
                <a:gd name="T56" fmla="*/ 2147483647 w 596"/>
                <a:gd name="T57" fmla="*/ 2147483647 h 546"/>
                <a:gd name="T58" fmla="*/ 2147483647 w 596"/>
                <a:gd name="T59" fmla="*/ 2147483647 h 546"/>
                <a:gd name="T60" fmla="*/ 2147483647 w 596"/>
                <a:gd name="T61" fmla="*/ 2147483647 h 546"/>
                <a:gd name="T62" fmla="*/ 2147483647 w 596"/>
                <a:gd name="T63" fmla="*/ 2147483647 h 546"/>
                <a:gd name="T64" fmla="*/ 2147483647 w 596"/>
                <a:gd name="T65" fmla="*/ 2147483647 h 546"/>
                <a:gd name="T66" fmla="*/ 2147483647 w 596"/>
                <a:gd name="T67" fmla="*/ 2147483647 h 546"/>
                <a:gd name="T68" fmla="*/ 2147483647 w 596"/>
                <a:gd name="T69" fmla="*/ 2147483647 h 546"/>
                <a:gd name="T70" fmla="*/ 2147483647 w 596"/>
                <a:gd name="T71" fmla="*/ 2147483647 h 546"/>
                <a:gd name="T72" fmla="*/ 2147483647 w 596"/>
                <a:gd name="T73" fmla="*/ 2147483647 h 546"/>
                <a:gd name="T74" fmla="*/ 2147483647 w 596"/>
                <a:gd name="T75" fmla="*/ 2147483647 h 546"/>
                <a:gd name="T76" fmla="*/ 2147483647 w 596"/>
                <a:gd name="T77" fmla="*/ 2147483647 h 546"/>
                <a:gd name="T78" fmla="*/ 2147483647 w 596"/>
                <a:gd name="T79" fmla="*/ 2147483647 h 546"/>
                <a:gd name="T80" fmla="*/ 2147483647 w 596"/>
                <a:gd name="T81" fmla="*/ 2147483647 h 546"/>
                <a:gd name="T82" fmla="*/ 2147483647 w 596"/>
                <a:gd name="T83" fmla="*/ 2147483647 h 546"/>
                <a:gd name="T84" fmla="*/ 2147483647 w 596"/>
                <a:gd name="T85" fmla="*/ 2147483647 h 546"/>
                <a:gd name="T86" fmla="*/ 2147483647 w 596"/>
                <a:gd name="T87" fmla="*/ 2147483647 h 546"/>
                <a:gd name="T88" fmla="*/ 2147483647 w 596"/>
                <a:gd name="T89" fmla="*/ 2147483647 h 5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6"/>
                <a:gd name="T136" fmla="*/ 0 h 546"/>
                <a:gd name="T137" fmla="*/ 596 w 596"/>
                <a:gd name="T138" fmla="*/ 546 h 5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6" h="546">
                  <a:moveTo>
                    <a:pt x="468" y="498"/>
                  </a:moveTo>
                  <a:lnTo>
                    <a:pt x="467" y="491"/>
                  </a:lnTo>
                  <a:lnTo>
                    <a:pt x="441" y="481"/>
                  </a:lnTo>
                  <a:lnTo>
                    <a:pt x="441" y="467"/>
                  </a:lnTo>
                  <a:lnTo>
                    <a:pt x="439" y="458"/>
                  </a:lnTo>
                  <a:lnTo>
                    <a:pt x="432" y="455"/>
                  </a:lnTo>
                  <a:lnTo>
                    <a:pt x="422" y="449"/>
                  </a:lnTo>
                  <a:lnTo>
                    <a:pt x="415" y="448"/>
                  </a:lnTo>
                  <a:lnTo>
                    <a:pt x="411" y="441"/>
                  </a:lnTo>
                  <a:lnTo>
                    <a:pt x="405" y="434"/>
                  </a:lnTo>
                  <a:lnTo>
                    <a:pt x="394" y="432"/>
                  </a:lnTo>
                  <a:lnTo>
                    <a:pt x="384" y="436"/>
                  </a:lnTo>
                  <a:lnTo>
                    <a:pt x="370" y="439"/>
                  </a:lnTo>
                  <a:lnTo>
                    <a:pt x="351" y="444"/>
                  </a:lnTo>
                  <a:lnTo>
                    <a:pt x="328" y="449"/>
                  </a:lnTo>
                  <a:lnTo>
                    <a:pt x="303" y="456"/>
                  </a:lnTo>
                  <a:lnTo>
                    <a:pt x="275" y="463"/>
                  </a:lnTo>
                  <a:lnTo>
                    <a:pt x="247" y="470"/>
                  </a:lnTo>
                  <a:lnTo>
                    <a:pt x="216" y="477"/>
                  </a:lnTo>
                  <a:lnTo>
                    <a:pt x="185" y="484"/>
                  </a:lnTo>
                  <a:lnTo>
                    <a:pt x="154" y="491"/>
                  </a:lnTo>
                  <a:lnTo>
                    <a:pt x="123" y="496"/>
                  </a:lnTo>
                  <a:lnTo>
                    <a:pt x="94" y="503"/>
                  </a:lnTo>
                  <a:lnTo>
                    <a:pt x="66" y="508"/>
                  </a:lnTo>
                  <a:lnTo>
                    <a:pt x="42" y="512"/>
                  </a:lnTo>
                  <a:lnTo>
                    <a:pt x="19" y="515"/>
                  </a:lnTo>
                  <a:lnTo>
                    <a:pt x="0" y="517"/>
                  </a:lnTo>
                  <a:lnTo>
                    <a:pt x="0" y="482"/>
                  </a:lnTo>
                  <a:lnTo>
                    <a:pt x="11" y="472"/>
                  </a:lnTo>
                  <a:lnTo>
                    <a:pt x="23" y="462"/>
                  </a:lnTo>
                  <a:lnTo>
                    <a:pt x="30" y="451"/>
                  </a:lnTo>
                  <a:lnTo>
                    <a:pt x="31" y="443"/>
                  </a:lnTo>
                  <a:lnTo>
                    <a:pt x="40" y="436"/>
                  </a:lnTo>
                  <a:lnTo>
                    <a:pt x="43" y="429"/>
                  </a:lnTo>
                  <a:lnTo>
                    <a:pt x="45" y="423"/>
                  </a:lnTo>
                  <a:lnTo>
                    <a:pt x="54" y="417"/>
                  </a:lnTo>
                  <a:lnTo>
                    <a:pt x="61" y="411"/>
                  </a:lnTo>
                  <a:lnTo>
                    <a:pt x="62" y="406"/>
                  </a:lnTo>
                  <a:lnTo>
                    <a:pt x="61" y="401"/>
                  </a:lnTo>
                  <a:lnTo>
                    <a:pt x="56" y="396"/>
                  </a:lnTo>
                  <a:lnTo>
                    <a:pt x="54" y="389"/>
                  </a:lnTo>
                  <a:lnTo>
                    <a:pt x="56" y="382"/>
                  </a:lnTo>
                  <a:lnTo>
                    <a:pt x="54" y="375"/>
                  </a:lnTo>
                  <a:lnTo>
                    <a:pt x="42" y="366"/>
                  </a:lnTo>
                  <a:lnTo>
                    <a:pt x="38" y="361"/>
                  </a:lnTo>
                  <a:lnTo>
                    <a:pt x="38" y="351"/>
                  </a:lnTo>
                  <a:lnTo>
                    <a:pt x="42" y="342"/>
                  </a:lnTo>
                  <a:lnTo>
                    <a:pt x="50" y="337"/>
                  </a:lnTo>
                  <a:lnTo>
                    <a:pt x="56" y="335"/>
                  </a:lnTo>
                  <a:lnTo>
                    <a:pt x="61" y="334"/>
                  </a:lnTo>
                  <a:lnTo>
                    <a:pt x="66" y="330"/>
                  </a:lnTo>
                  <a:lnTo>
                    <a:pt x="71" y="327"/>
                  </a:lnTo>
                  <a:lnTo>
                    <a:pt x="78" y="323"/>
                  </a:lnTo>
                  <a:lnTo>
                    <a:pt x="85" y="320"/>
                  </a:lnTo>
                  <a:lnTo>
                    <a:pt x="92" y="316"/>
                  </a:lnTo>
                  <a:lnTo>
                    <a:pt x="102" y="316"/>
                  </a:lnTo>
                  <a:lnTo>
                    <a:pt x="111" y="316"/>
                  </a:lnTo>
                  <a:lnTo>
                    <a:pt x="119" y="315"/>
                  </a:lnTo>
                  <a:lnTo>
                    <a:pt x="128" y="315"/>
                  </a:lnTo>
                  <a:lnTo>
                    <a:pt x="137" y="315"/>
                  </a:lnTo>
                  <a:lnTo>
                    <a:pt x="144" y="315"/>
                  </a:lnTo>
                  <a:lnTo>
                    <a:pt x="152" y="316"/>
                  </a:lnTo>
                  <a:lnTo>
                    <a:pt x="161" y="320"/>
                  </a:lnTo>
                  <a:lnTo>
                    <a:pt x="171" y="325"/>
                  </a:lnTo>
                  <a:lnTo>
                    <a:pt x="180" y="323"/>
                  </a:lnTo>
                  <a:lnTo>
                    <a:pt x="182" y="318"/>
                  </a:lnTo>
                  <a:lnTo>
                    <a:pt x="183" y="311"/>
                  </a:lnTo>
                  <a:lnTo>
                    <a:pt x="192" y="308"/>
                  </a:lnTo>
                  <a:lnTo>
                    <a:pt x="201" y="308"/>
                  </a:lnTo>
                  <a:lnTo>
                    <a:pt x="208" y="306"/>
                  </a:lnTo>
                  <a:lnTo>
                    <a:pt x="216" y="304"/>
                  </a:lnTo>
                  <a:lnTo>
                    <a:pt x="223" y="302"/>
                  </a:lnTo>
                  <a:lnTo>
                    <a:pt x="230" y="299"/>
                  </a:lnTo>
                  <a:lnTo>
                    <a:pt x="239" y="292"/>
                  </a:lnTo>
                  <a:lnTo>
                    <a:pt x="247" y="283"/>
                  </a:lnTo>
                  <a:lnTo>
                    <a:pt x="258" y="271"/>
                  </a:lnTo>
                  <a:lnTo>
                    <a:pt x="263" y="266"/>
                  </a:lnTo>
                  <a:lnTo>
                    <a:pt x="273" y="258"/>
                  </a:lnTo>
                  <a:lnTo>
                    <a:pt x="282" y="249"/>
                  </a:lnTo>
                  <a:lnTo>
                    <a:pt x="280" y="242"/>
                  </a:lnTo>
                  <a:lnTo>
                    <a:pt x="273" y="233"/>
                  </a:lnTo>
                  <a:lnTo>
                    <a:pt x="270" y="223"/>
                  </a:lnTo>
                  <a:lnTo>
                    <a:pt x="270" y="214"/>
                  </a:lnTo>
                  <a:lnTo>
                    <a:pt x="275" y="209"/>
                  </a:lnTo>
                  <a:lnTo>
                    <a:pt x="278" y="206"/>
                  </a:lnTo>
                  <a:lnTo>
                    <a:pt x="278" y="199"/>
                  </a:lnTo>
                  <a:lnTo>
                    <a:pt x="273" y="194"/>
                  </a:lnTo>
                  <a:lnTo>
                    <a:pt x="261" y="190"/>
                  </a:lnTo>
                  <a:lnTo>
                    <a:pt x="256" y="188"/>
                  </a:lnTo>
                  <a:lnTo>
                    <a:pt x="256" y="183"/>
                  </a:lnTo>
                  <a:lnTo>
                    <a:pt x="259" y="178"/>
                  </a:lnTo>
                  <a:lnTo>
                    <a:pt x="266" y="169"/>
                  </a:lnTo>
                  <a:lnTo>
                    <a:pt x="275" y="161"/>
                  </a:lnTo>
                  <a:lnTo>
                    <a:pt x="284" y="154"/>
                  </a:lnTo>
                  <a:lnTo>
                    <a:pt x="290" y="147"/>
                  </a:lnTo>
                  <a:lnTo>
                    <a:pt x="294" y="142"/>
                  </a:lnTo>
                  <a:lnTo>
                    <a:pt x="297" y="135"/>
                  </a:lnTo>
                  <a:lnTo>
                    <a:pt x="299" y="128"/>
                  </a:lnTo>
                  <a:lnTo>
                    <a:pt x="303" y="118"/>
                  </a:lnTo>
                  <a:lnTo>
                    <a:pt x="306" y="107"/>
                  </a:lnTo>
                  <a:lnTo>
                    <a:pt x="311" y="95"/>
                  </a:lnTo>
                  <a:lnTo>
                    <a:pt x="322" y="79"/>
                  </a:lnTo>
                  <a:lnTo>
                    <a:pt x="335" y="64"/>
                  </a:lnTo>
                  <a:lnTo>
                    <a:pt x="356" y="45"/>
                  </a:lnTo>
                  <a:lnTo>
                    <a:pt x="365" y="40"/>
                  </a:lnTo>
                  <a:lnTo>
                    <a:pt x="379" y="35"/>
                  </a:lnTo>
                  <a:lnTo>
                    <a:pt x="396" y="28"/>
                  </a:lnTo>
                  <a:lnTo>
                    <a:pt x="417" y="21"/>
                  </a:lnTo>
                  <a:lnTo>
                    <a:pt x="439" y="14"/>
                  </a:lnTo>
                  <a:lnTo>
                    <a:pt x="460" y="9"/>
                  </a:lnTo>
                  <a:lnTo>
                    <a:pt x="481" y="3"/>
                  </a:lnTo>
                  <a:lnTo>
                    <a:pt x="496" y="0"/>
                  </a:lnTo>
                  <a:lnTo>
                    <a:pt x="501" y="22"/>
                  </a:lnTo>
                  <a:lnTo>
                    <a:pt x="505" y="50"/>
                  </a:lnTo>
                  <a:lnTo>
                    <a:pt x="510" y="79"/>
                  </a:lnTo>
                  <a:lnTo>
                    <a:pt x="515" y="100"/>
                  </a:lnTo>
                  <a:lnTo>
                    <a:pt x="515" y="126"/>
                  </a:lnTo>
                  <a:lnTo>
                    <a:pt x="520" y="145"/>
                  </a:lnTo>
                  <a:lnTo>
                    <a:pt x="524" y="159"/>
                  </a:lnTo>
                  <a:lnTo>
                    <a:pt x="524" y="171"/>
                  </a:lnTo>
                  <a:lnTo>
                    <a:pt x="529" y="180"/>
                  </a:lnTo>
                  <a:lnTo>
                    <a:pt x="534" y="180"/>
                  </a:lnTo>
                  <a:lnTo>
                    <a:pt x="538" y="180"/>
                  </a:lnTo>
                  <a:lnTo>
                    <a:pt x="543" y="187"/>
                  </a:lnTo>
                  <a:lnTo>
                    <a:pt x="569" y="287"/>
                  </a:lnTo>
                  <a:lnTo>
                    <a:pt x="574" y="385"/>
                  </a:lnTo>
                  <a:lnTo>
                    <a:pt x="596" y="494"/>
                  </a:lnTo>
                  <a:lnTo>
                    <a:pt x="581" y="510"/>
                  </a:lnTo>
                  <a:lnTo>
                    <a:pt x="588" y="519"/>
                  </a:lnTo>
                  <a:lnTo>
                    <a:pt x="582" y="524"/>
                  </a:lnTo>
                  <a:lnTo>
                    <a:pt x="577" y="534"/>
                  </a:lnTo>
                  <a:lnTo>
                    <a:pt x="574" y="543"/>
                  </a:lnTo>
                  <a:lnTo>
                    <a:pt x="572" y="546"/>
                  </a:lnTo>
                  <a:lnTo>
                    <a:pt x="572" y="532"/>
                  </a:lnTo>
                  <a:lnTo>
                    <a:pt x="468" y="49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7"/>
            <p:cNvSpPr>
              <a:spLocks/>
            </p:cNvSpPr>
            <p:nvPr/>
          </p:nvSpPr>
          <p:spPr bwMode="auto">
            <a:xfrm>
              <a:off x="7745413" y="1957388"/>
              <a:ext cx="250825" cy="252412"/>
            </a:xfrm>
            <a:custGeom>
              <a:avLst/>
              <a:gdLst>
                <a:gd name="T0" fmla="*/ 2147483647 w 171"/>
                <a:gd name="T1" fmla="*/ 2147483647 h 178"/>
                <a:gd name="T2" fmla="*/ 2147483647 w 171"/>
                <a:gd name="T3" fmla="*/ 2147483647 h 178"/>
                <a:gd name="T4" fmla="*/ 2147483647 w 171"/>
                <a:gd name="T5" fmla="*/ 2147483647 h 178"/>
                <a:gd name="T6" fmla="*/ 0 w 171"/>
                <a:gd name="T7" fmla="*/ 2147483647 h 178"/>
                <a:gd name="T8" fmla="*/ 2147483647 w 171"/>
                <a:gd name="T9" fmla="*/ 0 h 178"/>
                <a:gd name="T10" fmla="*/ 2147483647 w 171"/>
                <a:gd name="T11" fmla="*/ 2147483647 h 178"/>
                <a:gd name="T12" fmla="*/ 2147483647 w 171"/>
                <a:gd name="T13" fmla="*/ 2147483647 h 178"/>
                <a:gd name="T14" fmla="*/ 2147483647 w 171"/>
                <a:gd name="T15" fmla="*/ 2147483647 h 178"/>
                <a:gd name="T16" fmla="*/ 2147483647 w 171"/>
                <a:gd name="T17" fmla="*/ 2147483647 h 178"/>
                <a:gd name="T18" fmla="*/ 2147483647 w 171"/>
                <a:gd name="T19" fmla="*/ 2147483647 h 178"/>
                <a:gd name="T20" fmla="*/ 2147483647 w 171"/>
                <a:gd name="T21" fmla="*/ 2147483647 h 178"/>
                <a:gd name="T22" fmla="*/ 2147483647 w 171"/>
                <a:gd name="T23" fmla="*/ 2147483647 h 178"/>
                <a:gd name="T24" fmla="*/ 2147483647 w 171"/>
                <a:gd name="T25" fmla="*/ 2147483647 h 178"/>
                <a:gd name="T26" fmla="*/ 2147483647 w 171"/>
                <a:gd name="T27" fmla="*/ 2147483647 h 178"/>
                <a:gd name="T28" fmla="*/ 2147483647 w 171"/>
                <a:gd name="T29" fmla="*/ 2147483647 h 178"/>
                <a:gd name="T30" fmla="*/ 2147483647 w 171"/>
                <a:gd name="T31" fmla="*/ 2147483647 h 178"/>
                <a:gd name="T32" fmla="*/ 2147483647 w 171"/>
                <a:gd name="T33" fmla="*/ 2147483647 h 178"/>
                <a:gd name="T34" fmla="*/ 2147483647 w 171"/>
                <a:gd name="T35" fmla="*/ 2147483647 h 178"/>
                <a:gd name="T36" fmla="*/ 2147483647 w 171"/>
                <a:gd name="T37" fmla="*/ 2147483647 h 178"/>
                <a:gd name="T38" fmla="*/ 2147483647 w 171"/>
                <a:gd name="T39" fmla="*/ 2147483647 h 178"/>
                <a:gd name="T40" fmla="*/ 2147483647 w 171"/>
                <a:gd name="T41" fmla="*/ 2147483647 h 178"/>
                <a:gd name="T42" fmla="*/ 2147483647 w 171"/>
                <a:gd name="T43" fmla="*/ 2147483647 h 178"/>
                <a:gd name="T44" fmla="*/ 2147483647 w 171"/>
                <a:gd name="T45" fmla="*/ 2147483647 h 1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1"/>
                <a:gd name="T70" fmla="*/ 0 h 178"/>
                <a:gd name="T71" fmla="*/ 171 w 171"/>
                <a:gd name="T72" fmla="*/ 178 h 1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1" h="178">
                  <a:moveTo>
                    <a:pt x="14" y="178"/>
                  </a:moveTo>
                  <a:lnTo>
                    <a:pt x="7" y="169"/>
                  </a:lnTo>
                  <a:lnTo>
                    <a:pt x="22" y="153"/>
                  </a:lnTo>
                  <a:lnTo>
                    <a:pt x="0" y="44"/>
                  </a:lnTo>
                  <a:lnTo>
                    <a:pt x="154" y="0"/>
                  </a:lnTo>
                  <a:lnTo>
                    <a:pt x="171" y="89"/>
                  </a:lnTo>
                  <a:lnTo>
                    <a:pt x="166" y="89"/>
                  </a:lnTo>
                  <a:lnTo>
                    <a:pt x="159" y="91"/>
                  </a:lnTo>
                  <a:lnTo>
                    <a:pt x="152" y="95"/>
                  </a:lnTo>
                  <a:lnTo>
                    <a:pt x="143" y="102"/>
                  </a:lnTo>
                  <a:lnTo>
                    <a:pt x="133" y="108"/>
                  </a:lnTo>
                  <a:lnTo>
                    <a:pt x="121" y="112"/>
                  </a:lnTo>
                  <a:lnTo>
                    <a:pt x="107" y="115"/>
                  </a:lnTo>
                  <a:lnTo>
                    <a:pt x="100" y="117"/>
                  </a:lnTo>
                  <a:lnTo>
                    <a:pt x="93" y="119"/>
                  </a:lnTo>
                  <a:lnTo>
                    <a:pt x="86" y="121"/>
                  </a:lnTo>
                  <a:lnTo>
                    <a:pt x="78" y="124"/>
                  </a:lnTo>
                  <a:lnTo>
                    <a:pt x="69" y="127"/>
                  </a:lnTo>
                  <a:lnTo>
                    <a:pt x="62" y="133"/>
                  </a:lnTo>
                  <a:lnTo>
                    <a:pt x="50" y="143"/>
                  </a:lnTo>
                  <a:lnTo>
                    <a:pt x="38" y="153"/>
                  </a:lnTo>
                  <a:lnTo>
                    <a:pt x="27" y="162"/>
                  </a:lnTo>
                  <a:lnTo>
                    <a:pt x="14" y="17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9"/>
            <p:cNvSpPr>
              <a:spLocks/>
            </p:cNvSpPr>
            <p:nvPr/>
          </p:nvSpPr>
          <p:spPr bwMode="auto">
            <a:xfrm>
              <a:off x="7970838" y="1943100"/>
              <a:ext cx="69850" cy="141288"/>
            </a:xfrm>
            <a:custGeom>
              <a:avLst/>
              <a:gdLst>
                <a:gd name="T0" fmla="*/ 2147483647 w 48"/>
                <a:gd name="T1" fmla="*/ 2147483647 h 100"/>
                <a:gd name="T2" fmla="*/ 0 w 48"/>
                <a:gd name="T3" fmla="*/ 2147483647 h 100"/>
                <a:gd name="T4" fmla="*/ 2147483647 w 48"/>
                <a:gd name="T5" fmla="*/ 0 h 100"/>
                <a:gd name="T6" fmla="*/ 2147483647 w 48"/>
                <a:gd name="T7" fmla="*/ 2147483647 h 100"/>
                <a:gd name="T8" fmla="*/ 2147483647 w 48"/>
                <a:gd name="T9" fmla="*/ 2147483647 h 100"/>
                <a:gd name="T10" fmla="*/ 2147483647 w 48"/>
                <a:gd name="T11" fmla="*/ 2147483647 h 100"/>
                <a:gd name="T12" fmla="*/ 2147483647 w 48"/>
                <a:gd name="T13" fmla="*/ 2147483647 h 100"/>
                <a:gd name="T14" fmla="*/ 2147483647 w 48"/>
                <a:gd name="T15" fmla="*/ 2147483647 h 100"/>
                <a:gd name="T16" fmla="*/ 2147483647 w 48"/>
                <a:gd name="T17" fmla="*/ 2147483647 h 100"/>
                <a:gd name="T18" fmla="*/ 2147483647 w 48"/>
                <a:gd name="T19" fmla="*/ 2147483647 h 100"/>
                <a:gd name="T20" fmla="*/ 2147483647 w 48"/>
                <a:gd name="T21" fmla="*/ 2147483647 h 100"/>
                <a:gd name="T22" fmla="*/ 2147483647 w 48"/>
                <a:gd name="T23" fmla="*/ 2147483647 h 100"/>
                <a:gd name="T24" fmla="*/ 2147483647 w 48"/>
                <a:gd name="T25" fmla="*/ 2147483647 h 100"/>
                <a:gd name="T26" fmla="*/ 2147483647 w 48"/>
                <a:gd name="T27" fmla="*/ 2147483647 h 100"/>
                <a:gd name="T28" fmla="*/ 2147483647 w 48"/>
                <a:gd name="T29" fmla="*/ 2147483647 h 100"/>
                <a:gd name="T30" fmla="*/ 2147483647 w 48"/>
                <a:gd name="T31" fmla="*/ 2147483647 h 100"/>
                <a:gd name="T32" fmla="*/ 2147483647 w 48"/>
                <a:gd name="T33" fmla="*/ 2147483647 h 100"/>
                <a:gd name="T34" fmla="*/ 2147483647 w 48"/>
                <a:gd name="T35" fmla="*/ 2147483647 h 100"/>
                <a:gd name="T36" fmla="*/ 2147483647 w 48"/>
                <a:gd name="T37" fmla="*/ 2147483647 h 100"/>
                <a:gd name="T38" fmla="*/ 2147483647 w 48"/>
                <a:gd name="T39" fmla="*/ 2147483647 h 100"/>
                <a:gd name="T40" fmla="*/ 2147483647 w 48"/>
                <a:gd name="T41" fmla="*/ 2147483647 h 100"/>
                <a:gd name="T42" fmla="*/ 2147483647 w 48"/>
                <a:gd name="T43" fmla="*/ 2147483647 h 100"/>
                <a:gd name="T44" fmla="*/ 2147483647 w 48"/>
                <a:gd name="T45" fmla="*/ 2147483647 h 100"/>
                <a:gd name="T46" fmla="*/ 2147483647 w 48"/>
                <a:gd name="T47" fmla="*/ 2147483647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100"/>
                <a:gd name="T74" fmla="*/ 48 w 48"/>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100">
                  <a:moveTo>
                    <a:pt x="17" y="100"/>
                  </a:moveTo>
                  <a:lnTo>
                    <a:pt x="0" y="11"/>
                  </a:lnTo>
                  <a:lnTo>
                    <a:pt x="38" y="0"/>
                  </a:lnTo>
                  <a:lnTo>
                    <a:pt x="39" y="4"/>
                  </a:lnTo>
                  <a:lnTo>
                    <a:pt x="41" y="11"/>
                  </a:lnTo>
                  <a:lnTo>
                    <a:pt x="44" y="17"/>
                  </a:lnTo>
                  <a:lnTo>
                    <a:pt x="48" y="21"/>
                  </a:lnTo>
                  <a:lnTo>
                    <a:pt x="48" y="28"/>
                  </a:lnTo>
                  <a:lnTo>
                    <a:pt x="48" y="33"/>
                  </a:lnTo>
                  <a:lnTo>
                    <a:pt x="46" y="36"/>
                  </a:lnTo>
                  <a:lnTo>
                    <a:pt x="46" y="38"/>
                  </a:lnTo>
                  <a:lnTo>
                    <a:pt x="44" y="38"/>
                  </a:lnTo>
                  <a:lnTo>
                    <a:pt x="43" y="38"/>
                  </a:lnTo>
                  <a:lnTo>
                    <a:pt x="43" y="42"/>
                  </a:lnTo>
                  <a:lnTo>
                    <a:pt x="44" y="47"/>
                  </a:lnTo>
                  <a:lnTo>
                    <a:pt x="43" y="59"/>
                  </a:lnTo>
                  <a:lnTo>
                    <a:pt x="43" y="66"/>
                  </a:lnTo>
                  <a:lnTo>
                    <a:pt x="43" y="69"/>
                  </a:lnTo>
                  <a:lnTo>
                    <a:pt x="44" y="76"/>
                  </a:lnTo>
                  <a:lnTo>
                    <a:pt x="44" y="83"/>
                  </a:lnTo>
                  <a:lnTo>
                    <a:pt x="43" y="87"/>
                  </a:lnTo>
                  <a:lnTo>
                    <a:pt x="41" y="88"/>
                  </a:lnTo>
                  <a:lnTo>
                    <a:pt x="41" y="90"/>
                  </a:lnTo>
                  <a:lnTo>
                    <a:pt x="17" y="1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70" descr="Light vertical"/>
            <p:cNvSpPr>
              <a:spLocks/>
            </p:cNvSpPr>
            <p:nvPr/>
          </p:nvSpPr>
          <p:spPr bwMode="auto">
            <a:xfrm>
              <a:off x="8324099" y="1597375"/>
              <a:ext cx="74222" cy="150481"/>
            </a:xfrm>
            <a:custGeom>
              <a:avLst/>
              <a:gdLst>
                <a:gd name="T0" fmla="*/ 2147483647 w 48"/>
                <a:gd name="T1" fmla="*/ 2147483647 h 100"/>
                <a:gd name="T2" fmla="*/ 0 w 48"/>
                <a:gd name="T3" fmla="*/ 2147483647 h 100"/>
                <a:gd name="T4" fmla="*/ 2147483647 w 48"/>
                <a:gd name="T5" fmla="*/ 0 h 100"/>
                <a:gd name="T6" fmla="*/ 2147483647 w 48"/>
                <a:gd name="T7" fmla="*/ 0 h 100"/>
                <a:gd name="T8" fmla="*/ 2147483647 w 48"/>
                <a:gd name="T9" fmla="*/ 2147483647 h 100"/>
                <a:gd name="T10" fmla="*/ 2147483647 w 48"/>
                <a:gd name="T11" fmla="*/ 2147483647 h 100"/>
                <a:gd name="T12" fmla="*/ 2147483647 w 48"/>
                <a:gd name="T13" fmla="*/ 2147483647 h 100"/>
                <a:gd name="T14" fmla="*/ 2147483647 w 48"/>
                <a:gd name="T15" fmla="*/ 2147483647 h 100"/>
                <a:gd name="T16" fmla="*/ 2147483647 w 48"/>
                <a:gd name="T17" fmla="*/ 2147483647 h 100"/>
                <a:gd name="T18" fmla="*/ 2147483647 w 48"/>
                <a:gd name="T19" fmla="*/ 2147483647 h 100"/>
                <a:gd name="T20" fmla="*/ 2147483647 w 48"/>
                <a:gd name="T21" fmla="*/ 2147483647 h 100"/>
                <a:gd name="T22" fmla="*/ 2147483647 w 48"/>
                <a:gd name="T23" fmla="*/ 2147483647 h 100"/>
                <a:gd name="T24" fmla="*/ 2147483647 w 48"/>
                <a:gd name="T25" fmla="*/ 2147483647 h 100"/>
                <a:gd name="T26" fmla="*/ 2147483647 w 48"/>
                <a:gd name="T27" fmla="*/ 2147483647 h 100"/>
                <a:gd name="T28" fmla="*/ 2147483647 w 48"/>
                <a:gd name="T29" fmla="*/ 2147483647 h 100"/>
                <a:gd name="T30" fmla="*/ 2147483647 w 48"/>
                <a:gd name="T31" fmla="*/ 2147483647 h 100"/>
                <a:gd name="T32" fmla="*/ 2147483647 w 48"/>
                <a:gd name="T33" fmla="*/ 2147483647 h 100"/>
                <a:gd name="T34" fmla="*/ 2147483647 w 48"/>
                <a:gd name="T35" fmla="*/ 2147483647 h 100"/>
                <a:gd name="T36" fmla="*/ 2147483647 w 48"/>
                <a:gd name="T37" fmla="*/ 2147483647 h 100"/>
                <a:gd name="T38" fmla="*/ 2147483647 w 48"/>
                <a:gd name="T39" fmla="*/ 2147483647 h 100"/>
                <a:gd name="T40" fmla="*/ 2147483647 w 48"/>
                <a:gd name="T41" fmla="*/ 2147483647 h 100"/>
                <a:gd name="T42" fmla="*/ 2147483647 w 48"/>
                <a:gd name="T43" fmla="*/ 2147483647 h 100"/>
                <a:gd name="T44" fmla="*/ 2147483647 w 48"/>
                <a:gd name="T45" fmla="*/ 2147483647 h 100"/>
                <a:gd name="T46" fmla="*/ 2147483647 w 48"/>
                <a:gd name="T47" fmla="*/ 2147483647 h 100"/>
                <a:gd name="T48" fmla="*/ 2147483647 w 48"/>
                <a:gd name="T49" fmla="*/ 2147483647 h 100"/>
                <a:gd name="T50" fmla="*/ 2147483647 w 48"/>
                <a:gd name="T51" fmla="*/ 2147483647 h 100"/>
                <a:gd name="T52" fmla="*/ 2147483647 w 48"/>
                <a:gd name="T53" fmla="*/ 2147483647 h 100"/>
                <a:gd name="T54" fmla="*/ 2147483647 w 48"/>
                <a:gd name="T55" fmla="*/ 2147483647 h 100"/>
                <a:gd name="T56" fmla="*/ 2147483647 w 48"/>
                <a:gd name="T57" fmla="*/ 2147483647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100"/>
                <a:gd name="T89" fmla="*/ 48 w 48"/>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100">
                  <a:moveTo>
                    <a:pt x="17" y="100"/>
                  </a:moveTo>
                  <a:lnTo>
                    <a:pt x="0" y="11"/>
                  </a:lnTo>
                  <a:lnTo>
                    <a:pt x="38" y="0"/>
                  </a:lnTo>
                  <a:lnTo>
                    <a:pt x="39" y="4"/>
                  </a:lnTo>
                  <a:lnTo>
                    <a:pt x="41" y="11"/>
                  </a:lnTo>
                  <a:lnTo>
                    <a:pt x="44" y="17"/>
                  </a:lnTo>
                  <a:lnTo>
                    <a:pt x="48" y="21"/>
                  </a:lnTo>
                  <a:lnTo>
                    <a:pt x="48" y="28"/>
                  </a:lnTo>
                  <a:lnTo>
                    <a:pt x="48" y="33"/>
                  </a:lnTo>
                  <a:lnTo>
                    <a:pt x="46" y="36"/>
                  </a:lnTo>
                  <a:lnTo>
                    <a:pt x="46" y="38"/>
                  </a:lnTo>
                  <a:lnTo>
                    <a:pt x="44" y="38"/>
                  </a:lnTo>
                  <a:lnTo>
                    <a:pt x="43" y="38"/>
                  </a:lnTo>
                  <a:lnTo>
                    <a:pt x="43" y="42"/>
                  </a:lnTo>
                  <a:lnTo>
                    <a:pt x="44" y="47"/>
                  </a:lnTo>
                  <a:lnTo>
                    <a:pt x="43" y="59"/>
                  </a:lnTo>
                  <a:lnTo>
                    <a:pt x="43" y="66"/>
                  </a:lnTo>
                  <a:lnTo>
                    <a:pt x="43" y="69"/>
                  </a:lnTo>
                  <a:lnTo>
                    <a:pt x="44" y="76"/>
                  </a:lnTo>
                  <a:lnTo>
                    <a:pt x="44" y="83"/>
                  </a:lnTo>
                  <a:lnTo>
                    <a:pt x="43" y="87"/>
                  </a:lnTo>
                  <a:lnTo>
                    <a:pt x="41" y="88"/>
                  </a:lnTo>
                  <a:lnTo>
                    <a:pt x="41" y="90"/>
                  </a:lnTo>
                  <a:lnTo>
                    <a:pt x="17" y="100"/>
                  </a:lnTo>
                </a:path>
              </a:pathLst>
            </a:custGeom>
            <a:solidFill>
              <a:srgbClr val="C7ABFF"/>
            </a:solidFill>
            <a:ln w="0">
              <a:solidFill>
                <a:srgbClr val="000000"/>
              </a:solidFill>
              <a:round/>
              <a:headEnd/>
              <a:tailEnd/>
            </a:ln>
          </p:spPr>
          <p:txBody>
            <a:bodyPr/>
            <a:lstStyle/>
            <a:p>
              <a:endParaRPr lang="en-US"/>
            </a:p>
          </p:txBody>
        </p:sp>
        <p:sp>
          <p:nvSpPr>
            <p:cNvPr id="47" name="Freeform 71"/>
            <p:cNvSpPr>
              <a:spLocks/>
            </p:cNvSpPr>
            <p:nvPr/>
          </p:nvSpPr>
          <p:spPr bwMode="auto">
            <a:xfrm>
              <a:off x="7739063" y="1773238"/>
              <a:ext cx="495300" cy="257175"/>
            </a:xfrm>
            <a:custGeom>
              <a:avLst/>
              <a:gdLst>
                <a:gd name="T0" fmla="*/ 2147483647 w 340"/>
                <a:gd name="T1" fmla="*/ 2147483647 h 181"/>
                <a:gd name="T2" fmla="*/ 2147483647 w 340"/>
                <a:gd name="T3" fmla="*/ 2147483647 h 181"/>
                <a:gd name="T4" fmla="*/ 2147483647 w 340"/>
                <a:gd name="T5" fmla="*/ 2147483647 h 181"/>
                <a:gd name="T6" fmla="*/ 2147483647 w 340"/>
                <a:gd name="T7" fmla="*/ 2147483647 h 181"/>
                <a:gd name="T8" fmla="*/ 2147483647 w 340"/>
                <a:gd name="T9" fmla="*/ 2147483647 h 181"/>
                <a:gd name="T10" fmla="*/ 2147483647 w 340"/>
                <a:gd name="T11" fmla="*/ 2147483647 h 181"/>
                <a:gd name="T12" fmla="*/ 2147483647 w 340"/>
                <a:gd name="T13" fmla="*/ 2147483647 h 181"/>
                <a:gd name="T14" fmla="*/ 2147483647 w 340"/>
                <a:gd name="T15" fmla="*/ 2147483647 h 181"/>
                <a:gd name="T16" fmla="*/ 2147483647 w 340"/>
                <a:gd name="T17" fmla="*/ 2147483647 h 181"/>
                <a:gd name="T18" fmla="*/ 2147483647 w 340"/>
                <a:gd name="T19" fmla="*/ 2147483647 h 181"/>
                <a:gd name="T20" fmla="*/ 2147483647 w 340"/>
                <a:gd name="T21" fmla="*/ 2147483647 h 181"/>
                <a:gd name="T22" fmla="*/ 2147483647 w 340"/>
                <a:gd name="T23" fmla="*/ 2147483647 h 181"/>
                <a:gd name="T24" fmla="*/ 2147483647 w 340"/>
                <a:gd name="T25" fmla="*/ 2147483647 h 181"/>
                <a:gd name="T26" fmla="*/ 2147483647 w 340"/>
                <a:gd name="T27" fmla="*/ 2147483647 h 181"/>
                <a:gd name="T28" fmla="*/ 2147483647 w 340"/>
                <a:gd name="T29" fmla="*/ 2147483647 h 181"/>
                <a:gd name="T30" fmla="*/ 2147483647 w 340"/>
                <a:gd name="T31" fmla="*/ 2147483647 h 181"/>
                <a:gd name="T32" fmla="*/ 2147483647 w 340"/>
                <a:gd name="T33" fmla="*/ 2147483647 h 181"/>
                <a:gd name="T34" fmla="*/ 2147483647 w 340"/>
                <a:gd name="T35" fmla="*/ 2147483647 h 181"/>
                <a:gd name="T36" fmla="*/ 2147483647 w 340"/>
                <a:gd name="T37" fmla="*/ 2147483647 h 181"/>
                <a:gd name="T38" fmla="*/ 2147483647 w 340"/>
                <a:gd name="T39" fmla="*/ 2147483647 h 181"/>
                <a:gd name="T40" fmla="*/ 2147483647 w 340"/>
                <a:gd name="T41" fmla="*/ 2147483647 h 181"/>
                <a:gd name="T42" fmla="*/ 2147483647 w 340"/>
                <a:gd name="T43" fmla="*/ 2147483647 h 181"/>
                <a:gd name="T44" fmla="*/ 2147483647 w 340"/>
                <a:gd name="T45" fmla="*/ 2147483647 h 181"/>
                <a:gd name="T46" fmla="*/ 2147483647 w 340"/>
                <a:gd name="T47" fmla="*/ 2147483647 h 181"/>
                <a:gd name="T48" fmla="*/ 2147483647 w 340"/>
                <a:gd name="T49" fmla="*/ 2147483647 h 181"/>
                <a:gd name="T50" fmla="*/ 2147483647 w 340"/>
                <a:gd name="T51" fmla="*/ 2147483647 h 181"/>
                <a:gd name="T52" fmla="*/ 2147483647 w 340"/>
                <a:gd name="T53" fmla="*/ 2147483647 h 181"/>
                <a:gd name="T54" fmla="*/ 2147483647 w 340"/>
                <a:gd name="T55" fmla="*/ 2147483647 h 181"/>
                <a:gd name="T56" fmla="*/ 2147483647 w 340"/>
                <a:gd name="T57" fmla="*/ 2147483647 h 181"/>
                <a:gd name="T58" fmla="*/ 2147483647 w 340"/>
                <a:gd name="T59" fmla="*/ 2147483647 h 181"/>
                <a:gd name="T60" fmla="*/ 2147483647 w 340"/>
                <a:gd name="T61" fmla="*/ 2147483647 h 181"/>
                <a:gd name="T62" fmla="*/ 2147483647 w 340"/>
                <a:gd name="T63" fmla="*/ 2147483647 h 181"/>
                <a:gd name="T64" fmla="*/ 2147483647 w 340"/>
                <a:gd name="T65" fmla="*/ 2147483647 h 181"/>
                <a:gd name="T66" fmla="*/ 2147483647 w 340"/>
                <a:gd name="T67" fmla="*/ 2147483647 h 181"/>
                <a:gd name="T68" fmla="*/ 2147483647 w 340"/>
                <a:gd name="T69" fmla="*/ 2147483647 h 181"/>
                <a:gd name="T70" fmla="*/ 2147483647 w 340"/>
                <a:gd name="T71" fmla="*/ 2147483647 h 181"/>
                <a:gd name="T72" fmla="*/ 2147483647 w 340"/>
                <a:gd name="T73" fmla="*/ 2147483647 h 181"/>
                <a:gd name="T74" fmla="*/ 2147483647 w 340"/>
                <a:gd name="T75" fmla="*/ 2147483647 h 181"/>
                <a:gd name="T76" fmla="*/ 2147483647 w 340"/>
                <a:gd name="T77" fmla="*/ 2147483647 h 181"/>
                <a:gd name="T78" fmla="*/ 2147483647 w 340"/>
                <a:gd name="T79" fmla="*/ 2147483647 h 181"/>
                <a:gd name="T80" fmla="*/ 2147483647 w 340"/>
                <a:gd name="T81" fmla="*/ 2147483647 h 181"/>
                <a:gd name="T82" fmla="*/ 2147483647 w 340"/>
                <a:gd name="T83" fmla="*/ 2147483647 h 181"/>
                <a:gd name="T84" fmla="*/ 2147483647 w 340"/>
                <a:gd name="T85" fmla="*/ 2147483647 h 181"/>
                <a:gd name="T86" fmla="*/ 2147483647 w 340"/>
                <a:gd name="T87" fmla="*/ 0 h 181"/>
                <a:gd name="T88" fmla="*/ 2147483647 w 340"/>
                <a:gd name="T89" fmla="*/ 2147483647 h 181"/>
                <a:gd name="T90" fmla="*/ 2147483647 w 340"/>
                <a:gd name="T91" fmla="*/ 2147483647 h 181"/>
                <a:gd name="T92" fmla="*/ 2147483647 w 340"/>
                <a:gd name="T93" fmla="*/ 2147483647 h 181"/>
                <a:gd name="T94" fmla="*/ 2147483647 w 340"/>
                <a:gd name="T95" fmla="*/ 2147483647 h 1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0"/>
                <a:gd name="T145" fmla="*/ 0 h 181"/>
                <a:gd name="T146" fmla="*/ 340 w 340"/>
                <a:gd name="T147" fmla="*/ 181 h 1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0" h="181">
                  <a:moveTo>
                    <a:pt x="0" y="76"/>
                  </a:moveTo>
                  <a:lnTo>
                    <a:pt x="5" y="174"/>
                  </a:lnTo>
                  <a:lnTo>
                    <a:pt x="159" y="130"/>
                  </a:lnTo>
                  <a:lnTo>
                    <a:pt x="197" y="119"/>
                  </a:lnTo>
                  <a:lnTo>
                    <a:pt x="198" y="123"/>
                  </a:lnTo>
                  <a:lnTo>
                    <a:pt x="200" y="130"/>
                  </a:lnTo>
                  <a:lnTo>
                    <a:pt x="203" y="136"/>
                  </a:lnTo>
                  <a:lnTo>
                    <a:pt x="207" y="140"/>
                  </a:lnTo>
                  <a:lnTo>
                    <a:pt x="207" y="147"/>
                  </a:lnTo>
                  <a:lnTo>
                    <a:pt x="207" y="152"/>
                  </a:lnTo>
                  <a:lnTo>
                    <a:pt x="205" y="155"/>
                  </a:lnTo>
                  <a:lnTo>
                    <a:pt x="205" y="157"/>
                  </a:lnTo>
                  <a:lnTo>
                    <a:pt x="210" y="161"/>
                  </a:lnTo>
                  <a:lnTo>
                    <a:pt x="216" y="162"/>
                  </a:lnTo>
                  <a:lnTo>
                    <a:pt x="219" y="164"/>
                  </a:lnTo>
                  <a:lnTo>
                    <a:pt x="221" y="168"/>
                  </a:lnTo>
                  <a:lnTo>
                    <a:pt x="222" y="173"/>
                  </a:lnTo>
                  <a:lnTo>
                    <a:pt x="228" y="180"/>
                  </a:lnTo>
                  <a:lnTo>
                    <a:pt x="235" y="181"/>
                  </a:lnTo>
                  <a:lnTo>
                    <a:pt x="240" y="176"/>
                  </a:lnTo>
                  <a:lnTo>
                    <a:pt x="245" y="169"/>
                  </a:lnTo>
                  <a:lnTo>
                    <a:pt x="248" y="168"/>
                  </a:lnTo>
                  <a:lnTo>
                    <a:pt x="250" y="164"/>
                  </a:lnTo>
                  <a:lnTo>
                    <a:pt x="248" y="154"/>
                  </a:lnTo>
                  <a:lnTo>
                    <a:pt x="259" y="154"/>
                  </a:lnTo>
                  <a:lnTo>
                    <a:pt x="262" y="149"/>
                  </a:lnTo>
                  <a:lnTo>
                    <a:pt x="264" y="143"/>
                  </a:lnTo>
                  <a:lnTo>
                    <a:pt x="273" y="136"/>
                  </a:lnTo>
                  <a:lnTo>
                    <a:pt x="273" y="147"/>
                  </a:lnTo>
                  <a:lnTo>
                    <a:pt x="273" y="154"/>
                  </a:lnTo>
                  <a:lnTo>
                    <a:pt x="276" y="155"/>
                  </a:lnTo>
                  <a:lnTo>
                    <a:pt x="285" y="155"/>
                  </a:lnTo>
                  <a:lnTo>
                    <a:pt x="297" y="152"/>
                  </a:lnTo>
                  <a:lnTo>
                    <a:pt x="302" y="149"/>
                  </a:lnTo>
                  <a:lnTo>
                    <a:pt x="304" y="143"/>
                  </a:lnTo>
                  <a:lnTo>
                    <a:pt x="312" y="142"/>
                  </a:lnTo>
                  <a:lnTo>
                    <a:pt x="326" y="138"/>
                  </a:lnTo>
                  <a:lnTo>
                    <a:pt x="335" y="133"/>
                  </a:lnTo>
                  <a:lnTo>
                    <a:pt x="340" y="126"/>
                  </a:lnTo>
                  <a:lnTo>
                    <a:pt x="338" y="116"/>
                  </a:lnTo>
                  <a:lnTo>
                    <a:pt x="338" y="107"/>
                  </a:lnTo>
                  <a:lnTo>
                    <a:pt x="340" y="97"/>
                  </a:lnTo>
                  <a:lnTo>
                    <a:pt x="337" y="88"/>
                  </a:lnTo>
                  <a:lnTo>
                    <a:pt x="328" y="79"/>
                  </a:lnTo>
                  <a:lnTo>
                    <a:pt x="321" y="76"/>
                  </a:lnTo>
                  <a:lnTo>
                    <a:pt x="314" y="76"/>
                  </a:lnTo>
                  <a:lnTo>
                    <a:pt x="311" y="79"/>
                  </a:lnTo>
                  <a:lnTo>
                    <a:pt x="305" y="86"/>
                  </a:lnTo>
                  <a:lnTo>
                    <a:pt x="305" y="90"/>
                  </a:lnTo>
                  <a:lnTo>
                    <a:pt x="309" y="88"/>
                  </a:lnTo>
                  <a:lnTo>
                    <a:pt x="314" y="86"/>
                  </a:lnTo>
                  <a:lnTo>
                    <a:pt x="318" y="88"/>
                  </a:lnTo>
                  <a:lnTo>
                    <a:pt x="321" y="95"/>
                  </a:lnTo>
                  <a:lnTo>
                    <a:pt x="326" y="102"/>
                  </a:lnTo>
                  <a:lnTo>
                    <a:pt x="328" y="109"/>
                  </a:lnTo>
                  <a:lnTo>
                    <a:pt x="321" y="116"/>
                  </a:lnTo>
                  <a:lnTo>
                    <a:pt x="314" y="124"/>
                  </a:lnTo>
                  <a:lnTo>
                    <a:pt x="311" y="130"/>
                  </a:lnTo>
                  <a:lnTo>
                    <a:pt x="309" y="135"/>
                  </a:lnTo>
                  <a:lnTo>
                    <a:pt x="300" y="133"/>
                  </a:lnTo>
                  <a:lnTo>
                    <a:pt x="286" y="126"/>
                  </a:lnTo>
                  <a:lnTo>
                    <a:pt x="276" y="116"/>
                  </a:lnTo>
                  <a:lnTo>
                    <a:pt x="269" y="107"/>
                  </a:lnTo>
                  <a:lnTo>
                    <a:pt x="262" y="105"/>
                  </a:lnTo>
                  <a:lnTo>
                    <a:pt x="259" y="97"/>
                  </a:lnTo>
                  <a:lnTo>
                    <a:pt x="252" y="86"/>
                  </a:lnTo>
                  <a:lnTo>
                    <a:pt x="243" y="79"/>
                  </a:lnTo>
                  <a:lnTo>
                    <a:pt x="235" y="79"/>
                  </a:lnTo>
                  <a:lnTo>
                    <a:pt x="226" y="83"/>
                  </a:lnTo>
                  <a:lnTo>
                    <a:pt x="224" y="88"/>
                  </a:lnTo>
                  <a:lnTo>
                    <a:pt x="221" y="93"/>
                  </a:lnTo>
                  <a:lnTo>
                    <a:pt x="214" y="97"/>
                  </a:lnTo>
                  <a:lnTo>
                    <a:pt x="209" y="95"/>
                  </a:lnTo>
                  <a:lnTo>
                    <a:pt x="207" y="90"/>
                  </a:lnTo>
                  <a:lnTo>
                    <a:pt x="207" y="85"/>
                  </a:lnTo>
                  <a:lnTo>
                    <a:pt x="209" y="81"/>
                  </a:lnTo>
                  <a:lnTo>
                    <a:pt x="212" y="64"/>
                  </a:lnTo>
                  <a:lnTo>
                    <a:pt x="219" y="53"/>
                  </a:lnTo>
                  <a:lnTo>
                    <a:pt x="226" y="47"/>
                  </a:lnTo>
                  <a:lnTo>
                    <a:pt x="222" y="43"/>
                  </a:lnTo>
                  <a:lnTo>
                    <a:pt x="231" y="33"/>
                  </a:lnTo>
                  <a:lnTo>
                    <a:pt x="236" y="22"/>
                  </a:lnTo>
                  <a:lnTo>
                    <a:pt x="235" y="15"/>
                  </a:lnTo>
                  <a:lnTo>
                    <a:pt x="224" y="17"/>
                  </a:lnTo>
                  <a:lnTo>
                    <a:pt x="221" y="14"/>
                  </a:lnTo>
                  <a:lnTo>
                    <a:pt x="219" y="7"/>
                  </a:lnTo>
                  <a:lnTo>
                    <a:pt x="216" y="0"/>
                  </a:lnTo>
                  <a:lnTo>
                    <a:pt x="207" y="0"/>
                  </a:lnTo>
                  <a:lnTo>
                    <a:pt x="198" y="3"/>
                  </a:lnTo>
                  <a:lnTo>
                    <a:pt x="197" y="10"/>
                  </a:lnTo>
                  <a:lnTo>
                    <a:pt x="193" y="15"/>
                  </a:lnTo>
                  <a:lnTo>
                    <a:pt x="188" y="19"/>
                  </a:lnTo>
                  <a:lnTo>
                    <a:pt x="183" y="21"/>
                  </a:lnTo>
                  <a:lnTo>
                    <a:pt x="179" y="24"/>
                  </a:lnTo>
                  <a:lnTo>
                    <a:pt x="176" y="29"/>
                  </a:lnTo>
                  <a:lnTo>
                    <a:pt x="174" y="36"/>
                  </a:lnTo>
                  <a:lnTo>
                    <a:pt x="0" y="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73"/>
            <p:cNvSpPr>
              <a:spLocks/>
            </p:cNvSpPr>
            <p:nvPr/>
          </p:nvSpPr>
          <p:spPr bwMode="auto">
            <a:xfrm>
              <a:off x="7632700" y="1411288"/>
              <a:ext cx="228600" cy="469900"/>
            </a:xfrm>
            <a:custGeom>
              <a:avLst/>
              <a:gdLst>
                <a:gd name="T0" fmla="*/ 0 w 157"/>
                <a:gd name="T1" fmla="*/ 2147483647 h 332"/>
                <a:gd name="T2" fmla="*/ 2147483647 w 157"/>
                <a:gd name="T3" fmla="*/ 2147483647 h 332"/>
                <a:gd name="T4" fmla="*/ 2147483647 w 157"/>
                <a:gd name="T5" fmla="*/ 2147483647 h 332"/>
                <a:gd name="T6" fmla="*/ 2147483647 w 157"/>
                <a:gd name="T7" fmla="*/ 2147483647 h 332"/>
                <a:gd name="T8" fmla="*/ 2147483647 w 157"/>
                <a:gd name="T9" fmla="*/ 2147483647 h 332"/>
                <a:gd name="T10" fmla="*/ 2147483647 w 157"/>
                <a:gd name="T11" fmla="*/ 2147483647 h 332"/>
                <a:gd name="T12" fmla="*/ 2147483647 w 157"/>
                <a:gd name="T13" fmla="*/ 2147483647 h 332"/>
                <a:gd name="T14" fmla="*/ 2147483647 w 157"/>
                <a:gd name="T15" fmla="*/ 2147483647 h 332"/>
                <a:gd name="T16" fmla="*/ 2147483647 w 157"/>
                <a:gd name="T17" fmla="*/ 2147483647 h 332"/>
                <a:gd name="T18" fmla="*/ 2147483647 w 157"/>
                <a:gd name="T19" fmla="*/ 2147483647 h 332"/>
                <a:gd name="T20" fmla="*/ 2147483647 w 157"/>
                <a:gd name="T21" fmla="*/ 2147483647 h 332"/>
                <a:gd name="T22" fmla="*/ 2147483647 w 157"/>
                <a:gd name="T23" fmla="*/ 2147483647 h 332"/>
                <a:gd name="T24" fmla="*/ 2147483647 w 157"/>
                <a:gd name="T25" fmla="*/ 2147483647 h 332"/>
                <a:gd name="T26" fmla="*/ 2147483647 w 157"/>
                <a:gd name="T27" fmla="*/ 2147483647 h 332"/>
                <a:gd name="T28" fmla="*/ 2147483647 w 157"/>
                <a:gd name="T29" fmla="*/ 2147483647 h 332"/>
                <a:gd name="T30" fmla="*/ 2147483647 w 157"/>
                <a:gd name="T31" fmla="*/ 2147483647 h 332"/>
                <a:gd name="T32" fmla="*/ 2147483647 w 157"/>
                <a:gd name="T33" fmla="*/ 2147483647 h 332"/>
                <a:gd name="T34" fmla="*/ 2147483647 w 157"/>
                <a:gd name="T35" fmla="*/ 2147483647 h 332"/>
                <a:gd name="T36" fmla="*/ 2147483647 w 157"/>
                <a:gd name="T37" fmla="*/ 2147483647 h 332"/>
                <a:gd name="T38" fmla="*/ 2147483647 w 157"/>
                <a:gd name="T39" fmla="*/ 2147483647 h 332"/>
                <a:gd name="T40" fmla="*/ 2147483647 w 157"/>
                <a:gd name="T41" fmla="*/ 2147483647 h 332"/>
                <a:gd name="T42" fmla="*/ 2147483647 w 157"/>
                <a:gd name="T43" fmla="*/ 2147483647 h 332"/>
                <a:gd name="T44" fmla="*/ 2147483647 w 157"/>
                <a:gd name="T45" fmla="*/ 2147483647 h 332"/>
                <a:gd name="T46" fmla="*/ 2147483647 w 157"/>
                <a:gd name="T47" fmla="*/ 2147483647 h 332"/>
                <a:gd name="T48" fmla="*/ 2147483647 w 157"/>
                <a:gd name="T49" fmla="*/ 2147483647 h 332"/>
                <a:gd name="T50" fmla="*/ 2147483647 w 157"/>
                <a:gd name="T51" fmla="*/ 2147483647 h 332"/>
                <a:gd name="T52" fmla="*/ 2147483647 w 157"/>
                <a:gd name="T53" fmla="*/ 2147483647 h 332"/>
                <a:gd name="T54" fmla="*/ 2147483647 w 157"/>
                <a:gd name="T55" fmla="*/ 2147483647 h 332"/>
                <a:gd name="T56" fmla="*/ 2147483647 w 157"/>
                <a:gd name="T57" fmla="*/ 2147483647 h 332"/>
                <a:gd name="T58" fmla="*/ 2147483647 w 157"/>
                <a:gd name="T59" fmla="*/ 2147483647 h 332"/>
                <a:gd name="T60" fmla="*/ 2147483647 w 157"/>
                <a:gd name="T61" fmla="*/ 2147483647 h 332"/>
                <a:gd name="T62" fmla="*/ 2147483647 w 157"/>
                <a:gd name="T63" fmla="*/ 2147483647 h 332"/>
                <a:gd name="T64" fmla="*/ 2147483647 w 157"/>
                <a:gd name="T65" fmla="*/ 2147483647 h 332"/>
                <a:gd name="T66" fmla="*/ 2147483647 w 157"/>
                <a:gd name="T67" fmla="*/ 2147483647 h 332"/>
                <a:gd name="T68" fmla="*/ 2147483647 w 157"/>
                <a:gd name="T69" fmla="*/ 0 h 332"/>
                <a:gd name="T70" fmla="*/ 0 w 157"/>
                <a:gd name="T71" fmla="*/ 2147483647 h 3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7"/>
                <a:gd name="T109" fmla="*/ 0 h 332"/>
                <a:gd name="T110" fmla="*/ 157 w 157"/>
                <a:gd name="T111" fmla="*/ 332 h 3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7" h="332">
                  <a:moveTo>
                    <a:pt x="0" y="45"/>
                  </a:moveTo>
                  <a:lnTo>
                    <a:pt x="5" y="67"/>
                  </a:lnTo>
                  <a:lnTo>
                    <a:pt x="9" y="95"/>
                  </a:lnTo>
                  <a:lnTo>
                    <a:pt x="14" y="124"/>
                  </a:lnTo>
                  <a:lnTo>
                    <a:pt x="19" y="145"/>
                  </a:lnTo>
                  <a:lnTo>
                    <a:pt x="19" y="171"/>
                  </a:lnTo>
                  <a:lnTo>
                    <a:pt x="24" y="190"/>
                  </a:lnTo>
                  <a:lnTo>
                    <a:pt x="28" y="204"/>
                  </a:lnTo>
                  <a:lnTo>
                    <a:pt x="28" y="216"/>
                  </a:lnTo>
                  <a:lnTo>
                    <a:pt x="33" y="225"/>
                  </a:lnTo>
                  <a:lnTo>
                    <a:pt x="38" y="225"/>
                  </a:lnTo>
                  <a:lnTo>
                    <a:pt x="42" y="225"/>
                  </a:lnTo>
                  <a:lnTo>
                    <a:pt x="47" y="232"/>
                  </a:lnTo>
                  <a:lnTo>
                    <a:pt x="73" y="332"/>
                  </a:lnTo>
                  <a:lnTo>
                    <a:pt x="145" y="315"/>
                  </a:lnTo>
                  <a:lnTo>
                    <a:pt x="143" y="309"/>
                  </a:lnTo>
                  <a:lnTo>
                    <a:pt x="137" y="303"/>
                  </a:lnTo>
                  <a:lnTo>
                    <a:pt x="130" y="294"/>
                  </a:lnTo>
                  <a:lnTo>
                    <a:pt x="126" y="285"/>
                  </a:lnTo>
                  <a:lnTo>
                    <a:pt x="130" y="266"/>
                  </a:lnTo>
                  <a:lnTo>
                    <a:pt x="133" y="242"/>
                  </a:lnTo>
                  <a:lnTo>
                    <a:pt x="137" y="218"/>
                  </a:lnTo>
                  <a:lnTo>
                    <a:pt x="135" y="192"/>
                  </a:lnTo>
                  <a:lnTo>
                    <a:pt x="135" y="169"/>
                  </a:lnTo>
                  <a:lnTo>
                    <a:pt x="138" y="149"/>
                  </a:lnTo>
                  <a:lnTo>
                    <a:pt x="142" y="126"/>
                  </a:lnTo>
                  <a:lnTo>
                    <a:pt x="137" y="99"/>
                  </a:lnTo>
                  <a:lnTo>
                    <a:pt x="138" y="90"/>
                  </a:lnTo>
                  <a:lnTo>
                    <a:pt x="147" y="83"/>
                  </a:lnTo>
                  <a:lnTo>
                    <a:pt x="156" y="71"/>
                  </a:lnTo>
                  <a:lnTo>
                    <a:pt x="157" y="50"/>
                  </a:lnTo>
                  <a:lnTo>
                    <a:pt x="156" y="35"/>
                  </a:lnTo>
                  <a:lnTo>
                    <a:pt x="156" y="19"/>
                  </a:lnTo>
                  <a:lnTo>
                    <a:pt x="154" y="7"/>
                  </a:lnTo>
                  <a:lnTo>
                    <a:pt x="152" y="0"/>
                  </a:lnTo>
                  <a:lnTo>
                    <a:pt x="0" y="4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75"/>
            <p:cNvSpPr>
              <a:spLocks/>
            </p:cNvSpPr>
            <p:nvPr/>
          </p:nvSpPr>
          <p:spPr bwMode="auto">
            <a:xfrm>
              <a:off x="7816850" y="1349375"/>
              <a:ext cx="236538" cy="508000"/>
            </a:xfrm>
            <a:custGeom>
              <a:avLst/>
              <a:gdLst>
                <a:gd name="T0" fmla="*/ 2147483647 w 163"/>
                <a:gd name="T1" fmla="*/ 2147483647 h 358"/>
                <a:gd name="T2" fmla="*/ 2147483647 w 163"/>
                <a:gd name="T3" fmla="*/ 2147483647 h 358"/>
                <a:gd name="T4" fmla="*/ 2147483647 w 163"/>
                <a:gd name="T5" fmla="*/ 2147483647 h 358"/>
                <a:gd name="T6" fmla="*/ 2147483647 w 163"/>
                <a:gd name="T7" fmla="*/ 2147483647 h 358"/>
                <a:gd name="T8" fmla="*/ 2147483647 w 163"/>
                <a:gd name="T9" fmla="*/ 2147483647 h 358"/>
                <a:gd name="T10" fmla="*/ 2147483647 w 163"/>
                <a:gd name="T11" fmla="*/ 2147483647 h 358"/>
                <a:gd name="T12" fmla="*/ 2147483647 w 163"/>
                <a:gd name="T13" fmla="*/ 2147483647 h 358"/>
                <a:gd name="T14" fmla="*/ 2147483647 w 163"/>
                <a:gd name="T15" fmla="*/ 2147483647 h 358"/>
                <a:gd name="T16" fmla="*/ 2147483647 w 163"/>
                <a:gd name="T17" fmla="*/ 2147483647 h 358"/>
                <a:gd name="T18" fmla="*/ 2147483647 w 163"/>
                <a:gd name="T19" fmla="*/ 2147483647 h 358"/>
                <a:gd name="T20" fmla="*/ 2147483647 w 163"/>
                <a:gd name="T21" fmla="*/ 2147483647 h 358"/>
                <a:gd name="T22" fmla="*/ 2147483647 w 163"/>
                <a:gd name="T23" fmla="*/ 2147483647 h 358"/>
                <a:gd name="T24" fmla="*/ 2147483647 w 163"/>
                <a:gd name="T25" fmla="*/ 2147483647 h 358"/>
                <a:gd name="T26" fmla="*/ 2147483647 w 163"/>
                <a:gd name="T27" fmla="*/ 2147483647 h 358"/>
                <a:gd name="T28" fmla="*/ 2147483647 w 163"/>
                <a:gd name="T29" fmla="*/ 2147483647 h 358"/>
                <a:gd name="T30" fmla="*/ 2147483647 w 163"/>
                <a:gd name="T31" fmla="*/ 2147483647 h 358"/>
                <a:gd name="T32" fmla="*/ 0 w 163"/>
                <a:gd name="T33" fmla="*/ 2147483647 h 358"/>
                <a:gd name="T34" fmla="*/ 2147483647 w 163"/>
                <a:gd name="T35" fmla="*/ 2147483647 h 358"/>
                <a:gd name="T36" fmla="*/ 2147483647 w 163"/>
                <a:gd name="T37" fmla="*/ 2147483647 h 358"/>
                <a:gd name="T38" fmla="*/ 2147483647 w 163"/>
                <a:gd name="T39" fmla="*/ 2147483647 h 358"/>
                <a:gd name="T40" fmla="*/ 2147483647 w 163"/>
                <a:gd name="T41" fmla="*/ 2147483647 h 358"/>
                <a:gd name="T42" fmla="*/ 2147483647 w 163"/>
                <a:gd name="T43" fmla="*/ 2147483647 h 358"/>
                <a:gd name="T44" fmla="*/ 2147483647 w 163"/>
                <a:gd name="T45" fmla="*/ 2147483647 h 358"/>
                <a:gd name="T46" fmla="*/ 2147483647 w 163"/>
                <a:gd name="T47" fmla="*/ 2147483647 h 358"/>
                <a:gd name="T48" fmla="*/ 2147483647 w 163"/>
                <a:gd name="T49" fmla="*/ 2147483647 h 358"/>
                <a:gd name="T50" fmla="*/ 2147483647 w 163"/>
                <a:gd name="T51" fmla="*/ 2147483647 h 358"/>
                <a:gd name="T52" fmla="*/ 2147483647 w 163"/>
                <a:gd name="T53" fmla="*/ 2147483647 h 358"/>
                <a:gd name="T54" fmla="*/ 2147483647 w 163"/>
                <a:gd name="T55" fmla="*/ 2147483647 h 358"/>
                <a:gd name="T56" fmla="*/ 2147483647 w 163"/>
                <a:gd name="T57" fmla="*/ 2147483647 h 358"/>
                <a:gd name="T58" fmla="*/ 2147483647 w 163"/>
                <a:gd name="T59" fmla="*/ 2147483647 h 358"/>
                <a:gd name="T60" fmla="*/ 2147483647 w 163"/>
                <a:gd name="T61" fmla="*/ 2147483647 h 358"/>
                <a:gd name="T62" fmla="*/ 2147483647 w 163"/>
                <a:gd name="T63" fmla="*/ 2147483647 h 358"/>
                <a:gd name="T64" fmla="*/ 2147483647 w 163"/>
                <a:gd name="T65" fmla="*/ 2147483647 h 358"/>
                <a:gd name="T66" fmla="*/ 2147483647 w 163"/>
                <a:gd name="T67" fmla="*/ 2147483647 h 358"/>
                <a:gd name="T68" fmla="*/ 2147483647 w 163"/>
                <a:gd name="T69" fmla="*/ 2147483647 h 358"/>
                <a:gd name="T70" fmla="*/ 2147483647 w 163"/>
                <a:gd name="T71" fmla="*/ 2147483647 h 358"/>
                <a:gd name="T72" fmla="*/ 2147483647 w 163"/>
                <a:gd name="T73" fmla="*/ 2147483647 h 358"/>
                <a:gd name="T74" fmla="*/ 2147483647 w 163"/>
                <a:gd name="T75" fmla="*/ 2147483647 h 358"/>
                <a:gd name="T76" fmla="*/ 2147483647 w 163"/>
                <a:gd name="T77" fmla="*/ 2147483647 h 358"/>
                <a:gd name="T78" fmla="*/ 2147483647 w 163"/>
                <a:gd name="T79" fmla="*/ 2147483647 h 358"/>
                <a:gd name="T80" fmla="*/ 2147483647 w 163"/>
                <a:gd name="T81" fmla="*/ 2147483647 h 358"/>
                <a:gd name="T82" fmla="*/ 2147483647 w 163"/>
                <a:gd name="T83" fmla="*/ 2147483647 h 358"/>
                <a:gd name="T84" fmla="*/ 2147483647 w 163"/>
                <a:gd name="T85" fmla="*/ 2147483647 h 358"/>
                <a:gd name="T86" fmla="*/ 2147483647 w 163"/>
                <a:gd name="T87" fmla="*/ 2147483647 h 358"/>
                <a:gd name="T88" fmla="*/ 2147483647 w 163"/>
                <a:gd name="T89" fmla="*/ 2147483647 h 358"/>
                <a:gd name="T90" fmla="*/ 2147483647 w 163"/>
                <a:gd name="T91" fmla="*/ 2147483647 h 358"/>
                <a:gd name="T92" fmla="*/ 2147483647 w 163"/>
                <a:gd name="T93" fmla="*/ 0 h 358"/>
                <a:gd name="T94" fmla="*/ 2147483647 w 163"/>
                <a:gd name="T95" fmla="*/ 2147483647 h 358"/>
                <a:gd name="T96" fmla="*/ 2147483647 w 163"/>
                <a:gd name="T97" fmla="*/ 2147483647 h 358"/>
                <a:gd name="T98" fmla="*/ 2147483647 w 163"/>
                <a:gd name="T99" fmla="*/ 2147483647 h 358"/>
                <a:gd name="T100" fmla="*/ 2147483647 w 163"/>
                <a:gd name="T101" fmla="*/ 2147483647 h 358"/>
                <a:gd name="T102" fmla="*/ 2147483647 w 163"/>
                <a:gd name="T103" fmla="*/ 2147483647 h 358"/>
                <a:gd name="T104" fmla="*/ 2147483647 w 163"/>
                <a:gd name="T105" fmla="*/ 2147483647 h 358"/>
                <a:gd name="T106" fmla="*/ 2147483647 w 163"/>
                <a:gd name="T107" fmla="*/ 2147483647 h 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3"/>
                <a:gd name="T163" fmla="*/ 0 h 358"/>
                <a:gd name="T164" fmla="*/ 163 w 163"/>
                <a:gd name="T165" fmla="*/ 358 h 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3" h="358">
                  <a:moveTo>
                    <a:pt x="26" y="43"/>
                  </a:moveTo>
                  <a:lnTo>
                    <a:pt x="28" y="52"/>
                  </a:lnTo>
                  <a:lnTo>
                    <a:pt x="30" y="64"/>
                  </a:lnTo>
                  <a:lnTo>
                    <a:pt x="30" y="79"/>
                  </a:lnTo>
                  <a:lnTo>
                    <a:pt x="31" y="93"/>
                  </a:lnTo>
                  <a:lnTo>
                    <a:pt x="30" y="114"/>
                  </a:lnTo>
                  <a:lnTo>
                    <a:pt x="21" y="126"/>
                  </a:lnTo>
                  <a:lnTo>
                    <a:pt x="12" y="133"/>
                  </a:lnTo>
                  <a:lnTo>
                    <a:pt x="11" y="142"/>
                  </a:lnTo>
                  <a:lnTo>
                    <a:pt x="16" y="169"/>
                  </a:lnTo>
                  <a:lnTo>
                    <a:pt x="12" y="192"/>
                  </a:lnTo>
                  <a:lnTo>
                    <a:pt x="9" y="212"/>
                  </a:lnTo>
                  <a:lnTo>
                    <a:pt x="9" y="235"/>
                  </a:lnTo>
                  <a:lnTo>
                    <a:pt x="11" y="261"/>
                  </a:lnTo>
                  <a:lnTo>
                    <a:pt x="7" y="285"/>
                  </a:lnTo>
                  <a:lnTo>
                    <a:pt x="4" y="309"/>
                  </a:lnTo>
                  <a:lnTo>
                    <a:pt x="0" y="328"/>
                  </a:lnTo>
                  <a:lnTo>
                    <a:pt x="4" y="337"/>
                  </a:lnTo>
                  <a:lnTo>
                    <a:pt x="11" y="346"/>
                  </a:lnTo>
                  <a:lnTo>
                    <a:pt x="17" y="352"/>
                  </a:lnTo>
                  <a:lnTo>
                    <a:pt x="19" y="358"/>
                  </a:lnTo>
                  <a:lnTo>
                    <a:pt x="121" y="335"/>
                  </a:lnTo>
                  <a:lnTo>
                    <a:pt x="123" y="328"/>
                  </a:lnTo>
                  <a:lnTo>
                    <a:pt x="126" y="323"/>
                  </a:lnTo>
                  <a:lnTo>
                    <a:pt x="130" y="320"/>
                  </a:lnTo>
                  <a:lnTo>
                    <a:pt x="135" y="318"/>
                  </a:lnTo>
                  <a:lnTo>
                    <a:pt x="140" y="314"/>
                  </a:lnTo>
                  <a:lnTo>
                    <a:pt x="144" y="309"/>
                  </a:lnTo>
                  <a:lnTo>
                    <a:pt x="145" y="302"/>
                  </a:lnTo>
                  <a:lnTo>
                    <a:pt x="154" y="299"/>
                  </a:lnTo>
                  <a:lnTo>
                    <a:pt x="157" y="297"/>
                  </a:lnTo>
                  <a:lnTo>
                    <a:pt x="161" y="294"/>
                  </a:lnTo>
                  <a:lnTo>
                    <a:pt x="163" y="287"/>
                  </a:lnTo>
                  <a:lnTo>
                    <a:pt x="163" y="269"/>
                  </a:lnTo>
                  <a:lnTo>
                    <a:pt x="156" y="264"/>
                  </a:lnTo>
                  <a:lnTo>
                    <a:pt x="147" y="259"/>
                  </a:lnTo>
                  <a:lnTo>
                    <a:pt x="140" y="250"/>
                  </a:lnTo>
                  <a:lnTo>
                    <a:pt x="131" y="238"/>
                  </a:lnTo>
                  <a:lnTo>
                    <a:pt x="126" y="223"/>
                  </a:lnTo>
                  <a:lnTo>
                    <a:pt x="116" y="193"/>
                  </a:lnTo>
                  <a:lnTo>
                    <a:pt x="102" y="155"/>
                  </a:lnTo>
                  <a:lnTo>
                    <a:pt x="88" y="114"/>
                  </a:lnTo>
                  <a:lnTo>
                    <a:pt x="74" y="72"/>
                  </a:lnTo>
                  <a:lnTo>
                    <a:pt x="62" y="38"/>
                  </a:lnTo>
                  <a:lnTo>
                    <a:pt x="55" y="12"/>
                  </a:lnTo>
                  <a:lnTo>
                    <a:pt x="52" y="3"/>
                  </a:lnTo>
                  <a:lnTo>
                    <a:pt x="50" y="0"/>
                  </a:lnTo>
                  <a:lnTo>
                    <a:pt x="49" y="3"/>
                  </a:lnTo>
                  <a:lnTo>
                    <a:pt x="43" y="7"/>
                  </a:lnTo>
                  <a:lnTo>
                    <a:pt x="35" y="7"/>
                  </a:lnTo>
                  <a:lnTo>
                    <a:pt x="31" y="10"/>
                  </a:lnTo>
                  <a:lnTo>
                    <a:pt x="31" y="21"/>
                  </a:lnTo>
                  <a:lnTo>
                    <a:pt x="30" y="33"/>
                  </a:lnTo>
                  <a:lnTo>
                    <a:pt x="26" y="4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77"/>
            <p:cNvSpPr>
              <a:spLocks/>
            </p:cNvSpPr>
            <p:nvPr/>
          </p:nvSpPr>
          <p:spPr bwMode="auto">
            <a:xfrm>
              <a:off x="7891463" y="873125"/>
              <a:ext cx="544512" cy="858838"/>
            </a:xfrm>
            <a:custGeom>
              <a:avLst/>
              <a:gdLst>
                <a:gd name="T0" fmla="*/ 2147483647 w 373"/>
                <a:gd name="T1" fmla="*/ 2147483647 h 605"/>
                <a:gd name="T2" fmla="*/ 2147483647 w 373"/>
                <a:gd name="T3" fmla="*/ 2147483647 h 605"/>
                <a:gd name="T4" fmla="*/ 2147483647 w 373"/>
                <a:gd name="T5" fmla="*/ 2147483647 h 605"/>
                <a:gd name="T6" fmla="*/ 2147483647 w 373"/>
                <a:gd name="T7" fmla="*/ 2147483647 h 605"/>
                <a:gd name="T8" fmla="*/ 2147483647 w 373"/>
                <a:gd name="T9" fmla="*/ 2147483647 h 605"/>
                <a:gd name="T10" fmla="*/ 2147483647 w 373"/>
                <a:gd name="T11" fmla="*/ 2147483647 h 605"/>
                <a:gd name="T12" fmla="*/ 2147483647 w 373"/>
                <a:gd name="T13" fmla="*/ 2147483647 h 605"/>
                <a:gd name="T14" fmla="*/ 2147483647 w 373"/>
                <a:gd name="T15" fmla="*/ 2147483647 h 605"/>
                <a:gd name="T16" fmla="*/ 2147483647 w 373"/>
                <a:gd name="T17" fmla="*/ 2147483647 h 605"/>
                <a:gd name="T18" fmla="*/ 2147483647 w 373"/>
                <a:gd name="T19" fmla="*/ 2147483647 h 605"/>
                <a:gd name="T20" fmla="*/ 2147483647 w 373"/>
                <a:gd name="T21" fmla="*/ 2147483647 h 605"/>
                <a:gd name="T22" fmla="*/ 2147483647 w 373"/>
                <a:gd name="T23" fmla="*/ 2147483647 h 605"/>
                <a:gd name="T24" fmla="*/ 2147483647 w 373"/>
                <a:gd name="T25" fmla="*/ 2147483647 h 605"/>
                <a:gd name="T26" fmla="*/ 2147483647 w 373"/>
                <a:gd name="T27" fmla="*/ 2147483647 h 605"/>
                <a:gd name="T28" fmla="*/ 2147483647 w 373"/>
                <a:gd name="T29" fmla="*/ 2147483647 h 605"/>
                <a:gd name="T30" fmla="*/ 2147483647 w 373"/>
                <a:gd name="T31" fmla="*/ 2147483647 h 605"/>
                <a:gd name="T32" fmla="*/ 2147483647 w 373"/>
                <a:gd name="T33" fmla="*/ 2147483647 h 605"/>
                <a:gd name="T34" fmla="*/ 2147483647 w 373"/>
                <a:gd name="T35" fmla="*/ 2147483647 h 605"/>
                <a:gd name="T36" fmla="*/ 2147483647 w 373"/>
                <a:gd name="T37" fmla="*/ 2147483647 h 605"/>
                <a:gd name="T38" fmla="*/ 2147483647 w 373"/>
                <a:gd name="T39" fmla="*/ 2147483647 h 605"/>
                <a:gd name="T40" fmla="*/ 2147483647 w 373"/>
                <a:gd name="T41" fmla="*/ 2147483647 h 605"/>
                <a:gd name="T42" fmla="*/ 2147483647 w 373"/>
                <a:gd name="T43" fmla="*/ 2147483647 h 605"/>
                <a:gd name="T44" fmla="*/ 2147483647 w 373"/>
                <a:gd name="T45" fmla="*/ 2147483647 h 605"/>
                <a:gd name="T46" fmla="*/ 2147483647 w 373"/>
                <a:gd name="T47" fmla="*/ 2147483647 h 605"/>
                <a:gd name="T48" fmla="*/ 2147483647 w 373"/>
                <a:gd name="T49" fmla="*/ 2147483647 h 605"/>
                <a:gd name="T50" fmla="*/ 2147483647 w 373"/>
                <a:gd name="T51" fmla="*/ 2147483647 h 605"/>
                <a:gd name="T52" fmla="*/ 2147483647 w 373"/>
                <a:gd name="T53" fmla="*/ 2147483647 h 605"/>
                <a:gd name="T54" fmla="*/ 2147483647 w 373"/>
                <a:gd name="T55" fmla="*/ 2147483647 h 605"/>
                <a:gd name="T56" fmla="*/ 2147483647 w 373"/>
                <a:gd name="T57" fmla="*/ 2147483647 h 605"/>
                <a:gd name="T58" fmla="*/ 2147483647 w 373"/>
                <a:gd name="T59" fmla="*/ 2147483647 h 605"/>
                <a:gd name="T60" fmla="*/ 0 w 373"/>
                <a:gd name="T61" fmla="*/ 2147483647 h 605"/>
                <a:gd name="T62" fmla="*/ 2147483647 w 373"/>
                <a:gd name="T63" fmla="*/ 2147483647 h 605"/>
                <a:gd name="T64" fmla="*/ 2147483647 w 373"/>
                <a:gd name="T65" fmla="*/ 2147483647 h 605"/>
                <a:gd name="T66" fmla="*/ 2147483647 w 373"/>
                <a:gd name="T67" fmla="*/ 2147483647 h 605"/>
                <a:gd name="T68" fmla="*/ 2147483647 w 373"/>
                <a:gd name="T69" fmla="*/ 2147483647 h 605"/>
                <a:gd name="T70" fmla="*/ 2147483647 w 373"/>
                <a:gd name="T71" fmla="*/ 2147483647 h 605"/>
                <a:gd name="T72" fmla="*/ 2147483647 w 373"/>
                <a:gd name="T73" fmla="*/ 2147483647 h 605"/>
                <a:gd name="T74" fmla="*/ 2147483647 w 373"/>
                <a:gd name="T75" fmla="*/ 2147483647 h 605"/>
                <a:gd name="T76" fmla="*/ 2147483647 w 373"/>
                <a:gd name="T77" fmla="*/ 2147483647 h 605"/>
                <a:gd name="T78" fmla="*/ 2147483647 w 373"/>
                <a:gd name="T79" fmla="*/ 2147483647 h 605"/>
                <a:gd name="T80" fmla="*/ 2147483647 w 373"/>
                <a:gd name="T81" fmla="*/ 2147483647 h 605"/>
                <a:gd name="T82" fmla="*/ 2147483647 w 373"/>
                <a:gd name="T83" fmla="*/ 2147483647 h 605"/>
                <a:gd name="T84" fmla="*/ 2147483647 w 373"/>
                <a:gd name="T85" fmla="*/ 2147483647 h 605"/>
                <a:gd name="T86" fmla="*/ 2147483647 w 373"/>
                <a:gd name="T87" fmla="*/ 2147483647 h 605"/>
                <a:gd name="T88" fmla="*/ 2147483647 w 373"/>
                <a:gd name="T89" fmla="*/ 0 h 605"/>
                <a:gd name="T90" fmla="*/ 2147483647 w 373"/>
                <a:gd name="T91" fmla="*/ 2147483647 h 605"/>
                <a:gd name="T92" fmla="*/ 2147483647 w 373"/>
                <a:gd name="T93" fmla="*/ 2147483647 h 605"/>
                <a:gd name="T94" fmla="*/ 2147483647 w 373"/>
                <a:gd name="T95" fmla="*/ 2147483647 h 605"/>
                <a:gd name="T96" fmla="*/ 2147483647 w 373"/>
                <a:gd name="T97" fmla="*/ 2147483647 h 605"/>
                <a:gd name="T98" fmla="*/ 2147483647 w 373"/>
                <a:gd name="T99" fmla="*/ 2147483647 h 605"/>
                <a:gd name="T100" fmla="*/ 2147483647 w 373"/>
                <a:gd name="T101" fmla="*/ 2147483647 h 605"/>
                <a:gd name="T102" fmla="*/ 2147483647 w 373"/>
                <a:gd name="T103" fmla="*/ 2147483647 h 605"/>
                <a:gd name="T104" fmla="*/ 2147483647 w 373"/>
                <a:gd name="T105" fmla="*/ 2147483647 h 6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3"/>
                <a:gd name="T160" fmla="*/ 0 h 605"/>
                <a:gd name="T161" fmla="*/ 373 w 373"/>
                <a:gd name="T162" fmla="*/ 605 h 6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3" h="605">
                  <a:moveTo>
                    <a:pt x="309" y="242"/>
                  </a:moveTo>
                  <a:lnTo>
                    <a:pt x="323" y="251"/>
                  </a:lnTo>
                  <a:lnTo>
                    <a:pt x="328" y="246"/>
                  </a:lnTo>
                  <a:lnTo>
                    <a:pt x="335" y="241"/>
                  </a:lnTo>
                  <a:lnTo>
                    <a:pt x="354" y="248"/>
                  </a:lnTo>
                  <a:lnTo>
                    <a:pt x="363" y="256"/>
                  </a:lnTo>
                  <a:lnTo>
                    <a:pt x="365" y="261"/>
                  </a:lnTo>
                  <a:lnTo>
                    <a:pt x="359" y="267"/>
                  </a:lnTo>
                  <a:lnTo>
                    <a:pt x="354" y="272"/>
                  </a:lnTo>
                  <a:lnTo>
                    <a:pt x="358" y="275"/>
                  </a:lnTo>
                  <a:lnTo>
                    <a:pt x="366" y="279"/>
                  </a:lnTo>
                  <a:lnTo>
                    <a:pt x="373" y="284"/>
                  </a:lnTo>
                  <a:lnTo>
                    <a:pt x="370" y="294"/>
                  </a:lnTo>
                  <a:lnTo>
                    <a:pt x="370" y="303"/>
                  </a:lnTo>
                  <a:lnTo>
                    <a:pt x="361" y="306"/>
                  </a:lnTo>
                  <a:lnTo>
                    <a:pt x="347" y="310"/>
                  </a:lnTo>
                  <a:lnTo>
                    <a:pt x="333" y="315"/>
                  </a:lnTo>
                  <a:lnTo>
                    <a:pt x="333" y="327"/>
                  </a:lnTo>
                  <a:lnTo>
                    <a:pt x="328" y="334"/>
                  </a:lnTo>
                  <a:lnTo>
                    <a:pt x="321" y="338"/>
                  </a:lnTo>
                  <a:lnTo>
                    <a:pt x="313" y="338"/>
                  </a:lnTo>
                  <a:lnTo>
                    <a:pt x="313" y="350"/>
                  </a:lnTo>
                  <a:lnTo>
                    <a:pt x="309" y="351"/>
                  </a:lnTo>
                  <a:lnTo>
                    <a:pt x="306" y="351"/>
                  </a:lnTo>
                  <a:lnTo>
                    <a:pt x="306" y="357"/>
                  </a:lnTo>
                  <a:lnTo>
                    <a:pt x="308" y="365"/>
                  </a:lnTo>
                  <a:lnTo>
                    <a:pt x="308" y="374"/>
                  </a:lnTo>
                  <a:lnTo>
                    <a:pt x="308" y="379"/>
                  </a:lnTo>
                  <a:lnTo>
                    <a:pt x="304" y="377"/>
                  </a:lnTo>
                  <a:lnTo>
                    <a:pt x="304" y="374"/>
                  </a:lnTo>
                  <a:lnTo>
                    <a:pt x="302" y="370"/>
                  </a:lnTo>
                  <a:lnTo>
                    <a:pt x="299" y="365"/>
                  </a:lnTo>
                  <a:lnTo>
                    <a:pt x="292" y="358"/>
                  </a:lnTo>
                  <a:lnTo>
                    <a:pt x="292" y="360"/>
                  </a:lnTo>
                  <a:lnTo>
                    <a:pt x="290" y="360"/>
                  </a:lnTo>
                  <a:lnTo>
                    <a:pt x="287" y="358"/>
                  </a:lnTo>
                  <a:lnTo>
                    <a:pt x="280" y="350"/>
                  </a:lnTo>
                  <a:lnTo>
                    <a:pt x="280" y="355"/>
                  </a:lnTo>
                  <a:lnTo>
                    <a:pt x="280" y="360"/>
                  </a:lnTo>
                  <a:lnTo>
                    <a:pt x="276" y="362"/>
                  </a:lnTo>
                  <a:lnTo>
                    <a:pt x="270" y="365"/>
                  </a:lnTo>
                  <a:lnTo>
                    <a:pt x="266" y="372"/>
                  </a:lnTo>
                  <a:lnTo>
                    <a:pt x="254" y="377"/>
                  </a:lnTo>
                  <a:lnTo>
                    <a:pt x="238" y="377"/>
                  </a:lnTo>
                  <a:lnTo>
                    <a:pt x="225" y="379"/>
                  </a:lnTo>
                  <a:lnTo>
                    <a:pt x="223" y="391"/>
                  </a:lnTo>
                  <a:lnTo>
                    <a:pt x="218" y="403"/>
                  </a:lnTo>
                  <a:lnTo>
                    <a:pt x="214" y="417"/>
                  </a:lnTo>
                  <a:lnTo>
                    <a:pt x="216" y="431"/>
                  </a:lnTo>
                  <a:lnTo>
                    <a:pt x="219" y="436"/>
                  </a:lnTo>
                  <a:lnTo>
                    <a:pt x="219" y="441"/>
                  </a:lnTo>
                  <a:lnTo>
                    <a:pt x="218" y="448"/>
                  </a:lnTo>
                  <a:lnTo>
                    <a:pt x="214" y="453"/>
                  </a:lnTo>
                  <a:lnTo>
                    <a:pt x="207" y="452"/>
                  </a:lnTo>
                  <a:lnTo>
                    <a:pt x="204" y="448"/>
                  </a:lnTo>
                  <a:lnTo>
                    <a:pt x="199" y="446"/>
                  </a:lnTo>
                  <a:lnTo>
                    <a:pt x="192" y="452"/>
                  </a:lnTo>
                  <a:lnTo>
                    <a:pt x="192" y="465"/>
                  </a:lnTo>
                  <a:lnTo>
                    <a:pt x="185" y="471"/>
                  </a:lnTo>
                  <a:lnTo>
                    <a:pt x="171" y="472"/>
                  </a:lnTo>
                  <a:lnTo>
                    <a:pt x="155" y="474"/>
                  </a:lnTo>
                  <a:lnTo>
                    <a:pt x="155" y="478"/>
                  </a:lnTo>
                  <a:lnTo>
                    <a:pt x="154" y="481"/>
                  </a:lnTo>
                  <a:lnTo>
                    <a:pt x="150" y="486"/>
                  </a:lnTo>
                  <a:lnTo>
                    <a:pt x="145" y="490"/>
                  </a:lnTo>
                  <a:lnTo>
                    <a:pt x="140" y="497"/>
                  </a:lnTo>
                  <a:lnTo>
                    <a:pt x="135" y="505"/>
                  </a:lnTo>
                  <a:lnTo>
                    <a:pt x="133" y="514"/>
                  </a:lnTo>
                  <a:lnTo>
                    <a:pt x="133" y="521"/>
                  </a:lnTo>
                  <a:lnTo>
                    <a:pt x="140" y="528"/>
                  </a:lnTo>
                  <a:lnTo>
                    <a:pt x="138" y="533"/>
                  </a:lnTo>
                  <a:lnTo>
                    <a:pt x="131" y="540"/>
                  </a:lnTo>
                  <a:lnTo>
                    <a:pt x="126" y="545"/>
                  </a:lnTo>
                  <a:lnTo>
                    <a:pt x="126" y="554"/>
                  </a:lnTo>
                  <a:lnTo>
                    <a:pt x="121" y="562"/>
                  </a:lnTo>
                  <a:lnTo>
                    <a:pt x="116" y="569"/>
                  </a:lnTo>
                  <a:lnTo>
                    <a:pt x="114" y="576"/>
                  </a:lnTo>
                  <a:lnTo>
                    <a:pt x="116" y="581"/>
                  </a:lnTo>
                  <a:lnTo>
                    <a:pt x="116" y="590"/>
                  </a:lnTo>
                  <a:lnTo>
                    <a:pt x="116" y="599"/>
                  </a:lnTo>
                  <a:lnTo>
                    <a:pt x="111" y="605"/>
                  </a:lnTo>
                  <a:lnTo>
                    <a:pt x="104" y="600"/>
                  </a:lnTo>
                  <a:lnTo>
                    <a:pt x="95" y="595"/>
                  </a:lnTo>
                  <a:lnTo>
                    <a:pt x="88" y="586"/>
                  </a:lnTo>
                  <a:lnTo>
                    <a:pt x="79" y="574"/>
                  </a:lnTo>
                  <a:lnTo>
                    <a:pt x="74" y="559"/>
                  </a:lnTo>
                  <a:lnTo>
                    <a:pt x="64" y="529"/>
                  </a:lnTo>
                  <a:lnTo>
                    <a:pt x="50" y="491"/>
                  </a:lnTo>
                  <a:lnTo>
                    <a:pt x="36" y="450"/>
                  </a:lnTo>
                  <a:lnTo>
                    <a:pt x="22" y="408"/>
                  </a:lnTo>
                  <a:lnTo>
                    <a:pt x="10" y="374"/>
                  </a:lnTo>
                  <a:lnTo>
                    <a:pt x="3" y="348"/>
                  </a:lnTo>
                  <a:lnTo>
                    <a:pt x="0" y="339"/>
                  </a:lnTo>
                  <a:lnTo>
                    <a:pt x="0" y="331"/>
                  </a:lnTo>
                  <a:lnTo>
                    <a:pt x="3" y="324"/>
                  </a:lnTo>
                  <a:lnTo>
                    <a:pt x="5" y="324"/>
                  </a:lnTo>
                  <a:lnTo>
                    <a:pt x="10" y="331"/>
                  </a:lnTo>
                  <a:lnTo>
                    <a:pt x="16" y="336"/>
                  </a:lnTo>
                  <a:lnTo>
                    <a:pt x="19" y="334"/>
                  </a:lnTo>
                  <a:lnTo>
                    <a:pt x="21" y="324"/>
                  </a:lnTo>
                  <a:lnTo>
                    <a:pt x="17" y="312"/>
                  </a:lnTo>
                  <a:lnTo>
                    <a:pt x="24" y="306"/>
                  </a:lnTo>
                  <a:lnTo>
                    <a:pt x="24" y="299"/>
                  </a:lnTo>
                  <a:lnTo>
                    <a:pt x="21" y="293"/>
                  </a:lnTo>
                  <a:lnTo>
                    <a:pt x="24" y="287"/>
                  </a:lnTo>
                  <a:lnTo>
                    <a:pt x="29" y="279"/>
                  </a:lnTo>
                  <a:lnTo>
                    <a:pt x="31" y="268"/>
                  </a:lnTo>
                  <a:lnTo>
                    <a:pt x="35" y="260"/>
                  </a:lnTo>
                  <a:lnTo>
                    <a:pt x="41" y="251"/>
                  </a:lnTo>
                  <a:lnTo>
                    <a:pt x="40" y="223"/>
                  </a:lnTo>
                  <a:lnTo>
                    <a:pt x="36" y="204"/>
                  </a:lnTo>
                  <a:lnTo>
                    <a:pt x="36" y="184"/>
                  </a:lnTo>
                  <a:lnTo>
                    <a:pt x="48" y="154"/>
                  </a:lnTo>
                  <a:lnTo>
                    <a:pt x="43" y="142"/>
                  </a:lnTo>
                  <a:lnTo>
                    <a:pt x="40" y="130"/>
                  </a:lnTo>
                  <a:lnTo>
                    <a:pt x="40" y="120"/>
                  </a:lnTo>
                  <a:lnTo>
                    <a:pt x="45" y="106"/>
                  </a:lnTo>
                  <a:lnTo>
                    <a:pt x="54" y="87"/>
                  </a:lnTo>
                  <a:lnTo>
                    <a:pt x="62" y="63"/>
                  </a:lnTo>
                  <a:lnTo>
                    <a:pt x="69" y="40"/>
                  </a:lnTo>
                  <a:lnTo>
                    <a:pt x="74" y="25"/>
                  </a:lnTo>
                  <a:lnTo>
                    <a:pt x="78" y="16"/>
                  </a:lnTo>
                  <a:lnTo>
                    <a:pt x="83" y="9"/>
                  </a:lnTo>
                  <a:lnTo>
                    <a:pt x="92" y="9"/>
                  </a:lnTo>
                  <a:lnTo>
                    <a:pt x="100" y="19"/>
                  </a:lnTo>
                  <a:lnTo>
                    <a:pt x="107" y="28"/>
                  </a:lnTo>
                  <a:lnTo>
                    <a:pt x="114" y="32"/>
                  </a:lnTo>
                  <a:lnTo>
                    <a:pt x="121" y="32"/>
                  </a:lnTo>
                  <a:lnTo>
                    <a:pt x="128" y="28"/>
                  </a:lnTo>
                  <a:lnTo>
                    <a:pt x="135" y="23"/>
                  </a:lnTo>
                  <a:lnTo>
                    <a:pt x="142" y="16"/>
                  </a:lnTo>
                  <a:lnTo>
                    <a:pt x="149" y="13"/>
                  </a:lnTo>
                  <a:lnTo>
                    <a:pt x="157" y="9"/>
                  </a:lnTo>
                  <a:lnTo>
                    <a:pt x="162" y="2"/>
                  </a:lnTo>
                  <a:lnTo>
                    <a:pt x="168" y="0"/>
                  </a:lnTo>
                  <a:lnTo>
                    <a:pt x="176" y="2"/>
                  </a:lnTo>
                  <a:lnTo>
                    <a:pt x="183" y="6"/>
                  </a:lnTo>
                  <a:lnTo>
                    <a:pt x="192" y="11"/>
                  </a:lnTo>
                  <a:lnTo>
                    <a:pt x="199" y="16"/>
                  </a:lnTo>
                  <a:lnTo>
                    <a:pt x="207" y="21"/>
                  </a:lnTo>
                  <a:lnTo>
                    <a:pt x="213" y="26"/>
                  </a:lnTo>
                  <a:lnTo>
                    <a:pt x="218" y="30"/>
                  </a:lnTo>
                  <a:lnTo>
                    <a:pt x="223" y="38"/>
                  </a:lnTo>
                  <a:lnTo>
                    <a:pt x="228" y="52"/>
                  </a:lnTo>
                  <a:lnTo>
                    <a:pt x="233" y="68"/>
                  </a:lnTo>
                  <a:lnTo>
                    <a:pt x="238" y="89"/>
                  </a:lnTo>
                  <a:lnTo>
                    <a:pt x="247" y="113"/>
                  </a:lnTo>
                  <a:lnTo>
                    <a:pt x="256" y="139"/>
                  </a:lnTo>
                  <a:lnTo>
                    <a:pt x="268" y="170"/>
                  </a:lnTo>
                  <a:lnTo>
                    <a:pt x="276" y="191"/>
                  </a:lnTo>
                  <a:lnTo>
                    <a:pt x="290" y="198"/>
                  </a:lnTo>
                  <a:lnTo>
                    <a:pt x="302" y="199"/>
                  </a:lnTo>
                  <a:lnTo>
                    <a:pt x="308" y="206"/>
                  </a:lnTo>
                  <a:lnTo>
                    <a:pt x="304" y="213"/>
                  </a:lnTo>
                  <a:lnTo>
                    <a:pt x="301" y="215"/>
                  </a:lnTo>
                  <a:lnTo>
                    <a:pt x="299" y="217"/>
                  </a:lnTo>
                  <a:lnTo>
                    <a:pt x="302" y="220"/>
                  </a:lnTo>
                  <a:lnTo>
                    <a:pt x="308" y="225"/>
                  </a:lnTo>
                  <a:lnTo>
                    <a:pt x="311" y="232"/>
                  </a:lnTo>
                  <a:lnTo>
                    <a:pt x="313" y="237"/>
                  </a:lnTo>
                  <a:lnTo>
                    <a:pt x="309" y="24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9"/>
            <p:cNvSpPr>
              <a:spLocks/>
            </p:cNvSpPr>
            <p:nvPr/>
          </p:nvSpPr>
          <p:spPr bwMode="auto">
            <a:xfrm>
              <a:off x="7589838" y="2181225"/>
              <a:ext cx="4762" cy="42863"/>
            </a:xfrm>
            <a:custGeom>
              <a:avLst/>
              <a:gdLst>
                <a:gd name="T0" fmla="*/ 2147483647 w 3"/>
                <a:gd name="T1" fmla="*/ 2147483647 h 31"/>
                <a:gd name="T2" fmla="*/ 0 w 3"/>
                <a:gd name="T3" fmla="*/ 2147483647 h 31"/>
                <a:gd name="T4" fmla="*/ 2147483647 w 3"/>
                <a:gd name="T5" fmla="*/ 2147483647 h 31"/>
                <a:gd name="T6" fmla="*/ 2147483647 w 3"/>
                <a:gd name="T7" fmla="*/ 2147483647 h 31"/>
                <a:gd name="T8" fmla="*/ 2147483647 w 3"/>
                <a:gd name="T9" fmla="*/ 0 h 31"/>
                <a:gd name="T10" fmla="*/ 2147483647 w 3"/>
                <a:gd name="T11" fmla="*/ 2147483647 h 31"/>
                <a:gd name="T12" fmla="*/ 0 60000 65536"/>
                <a:gd name="T13" fmla="*/ 0 60000 65536"/>
                <a:gd name="T14" fmla="*/ 0 60000 65536"/>
                <a:gd name="T15" fmla="*/ 0 60000 65536"/>
                <a:gd name="T16" fmla="*/ 0 60000 65536"/>
                <a:gd name="T17" fmla="*/ 0 60000 65536"/>
                <a:gd name="T18" fmla="*/ 0 w 3"/>
                <a:gd name="T19" fmla="*/ 0 h 31"/>
                <a:gd name="T20" fmla="*/ 3 w 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 h="31">
                  <a:moveTo>
                    <a:pt x="1" y="31"/>
                  </a:moveTo>
                  <a:lnTo>
                    <a:pt x="0" y="17"/>
                  </a:lnTo>
                  <a:lnTo>
                    <a:pt x="1" y="12"/>
                  </a:lnTo>
                  <a:lnTo>
                    <a:pt x="3" y="8"/>
                  </a:lnTo>
                  <a:lnTo>
                    <a:pt x="1" y="0"/>
                  </a:lnTo>
                  <a:lnTo>
                    <a:pt x="1" y="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80"/>
            <p:cNvSpPr>
              <a:spLocks/>
            </p:cNvSpPr>
            <p:nvPr/>
          </p:nvSpPr>
          <p:spPr bwMode="auto">
            <a:xfrm>
              <a:off x="7589838" y="2181225"/>
              <a:ext cx="4762" cy="42863"/>
            </a:xfrm>
            <a:custGeom>
              <a:avLst/>
              <a:gdLst>
                <a:gd name="T0" fmla="*/ 2147483647 w 3"/>
                <a:gd name="T1" fmla="*/ 2147483647 h 31"/>
                <a:gd name="T2" fmla="*/ 2147483647 w 3"/>
                <a:gd name="T3" fmla="*/ 2147483647 h 31"/>
                <a:gd name="T4" fmla="*/ 0 w 3"/>
                <a:gd name="T5" fmla="*/ 2147483647 h 31"/>
                <a:gd name="T6" fmla="*/ 2147483647 w 3"/>
                <a:gd name="T7" fmla="*/ 2147483647 h 31"/>
                <a:gd name="T8" fmla="*/ 2147483647 w 3"/>
                <a:gd name="T9" fmla="*/ 2147483647 h 31"/>
                <a:gd name="T10" fmla="*/ 2147483647 w 3"/>
                <a:gd name="T11" fmla="*/ 0 h 31"/>
                <a:gd name="T12" fmla="*/ 0 60000 65536"/>
                <a:gd name="T13" fmla="*/ 0 60000 65536"/>
                <a:gd name="T14" fmla="*/ 0 60000 65536"/>
                <a:gd name="T15" fmla="*/ 0 60000 65536"/>
                <a:gd name="T16" fmla="*/ 0 60000 65536"/>
                <a:gd name="T17" fmla="*/ 0 60000 65536"/>
                <a:gd name="T18" fmla="*/ 0 w 3"/>
                <a:gd name="T19" fmla="*/ 0 h 31"/>
                <a:gd name="T20" fmla="*/ 3 w 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 h="31">
                  <a:moveTo>
                    <a:pt x="1" y="31"/>
                  </a:moveTo>
                  <a:lnTo>
                    <a:pt x="1" y="31"/>
                  </a:lnTo>
                  <a:lnTo>
                    <a:pt x="0" y="17"/>
                  </a:lnTo>
                  <a:lnTo>
                    <a:pt x="1" y="12"/>
                  </a:lnTo>
                  <a:lnTo>
                    <a:pt x="3" y="8"/>
                  </a:lnTo>
                  <a:lnTo>
                    <a:pt x="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81"/>
            <p:cNvSpPr>
              <a:spLocks/>
            </p:cNvSpPr>
            <p:nvPr/>
          </p:nvSpPr>
          <p:spPr bwMode="auto">
            <a:xfrm>
              <a:off x="7589838" y="2181225"/>
              <a:ext cx="4762" cy="42863"/>
            </a:xfrm>
            <a:custGeom>
              <a:avLst/>
              <a:gdLst>
                <a:gd name="T0" fmla="*/ 2147483647 w 3"/>
                <a:gd name="T1" fmla="*/ 0 h 31"/>
                <a:gd name="T2" fmla="*/ 2147483647 w 3"/>
                <a:gd name="T3" fmla="*/ 2147483647 h 31"/>
                <a:gd name="T4" fmla="*/ 2147483647 w 3"/>
                <a:gd name="T5" fmla="*/ 2147483647 h 31"/>
                <a:gd name="T6" fmla="*/ 0 w 3"/>
                <a:gd name="T7" fmla="*/ 2147483647 h 31"/>
                <a:gd name="T8" fmla="*/ 2147483647 w 3"/>
                <a:gd name="T9" fmla="*/ 2147483647 h 31"/>
                <a:gd name="T10" fmla="*/ 2147483647 w 3"/>
                <a:gd name="T11" fmla="*/ 0 h 31"/>
                <a:gd name="T12" fmla="*/ 0 60000 65536"/>
                <a:gd name="T13" fmla="*/ 0 60000 65536"/>
                <a:gd name="T14" fmla="*/ 0 60000 65536"/>
                <a:gd name="T15" fmla="*/ 0 60000 65536"/>
                <a:gd name="T16" fmla="*/ 0 60000 65536"/>
                <a:gd name="T17" fmla="*/ 0 60000 65536"/>
                <a:gd name="T18" fmla="*/ 0 w 3"/>
                <a:gd name="T19" fmla="*/ 0 h 31"/>
                <a:gd name="T20" fmla="*/ 3 w 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 h="31">
                  <a:moveTo>
                    <a:pt x="1" y="0"/>
                  </a:moveTo>
                  <a:lnTo>
                    <a:pt x="3" y="8"/>
                  </a:lnTo>
                  <a:lnTo>
                    <a:pt x="1" y="12"/>
                  </a:lnTo>
                  <a:lnTo>
                    <a:pt x="0" y="17"/>
                  </a:lnTo>
                  <a:lnTo>
                    <a:pt x="1" y="31"/>
                  </a:lnTo>
                  <a:lnTo>
                    <a:pt x="1"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82"/>
            <p:cNvSpPr>
              <a:spLocks/>
            </p:cNvSpPr>
            <p:nvPr/>
          </p:nvSpPr>
          <p:spPr bwMode="auto">
            <a:xfrm>
              <a:off x="7589838" y="2181225"/>
              <a:ext cx="4762" cy="42863"/>
            </a:xfrm>
            <a:custGeom>
              <a:avLst/>
              <a:gdLst>
                <a:gd name="T0" fmla="*/ 2147483647 w 3"/>
                <a:gd name="T1" fmla="*/ 0 h 31"/>
                <a:gd name="T2" fmla="*/ 2147483647 w 3"/>
                <a:gd name="T3" fmla="*/ 0 h 31"/>
                <a:gd name="T4" fmla="*/ 2147483647 w 3"/>
                <a:gd name="T5" fmla="*/ 2147483647 h 31"/>
                <a:gd name="T6" fmla="*/ 2147483647 w 3"/>
                <a:gd name="T7" fmla="*/ 2147483647 h 31"/>
                <a:gd name="T8" fmla="*/ 0 w 3"/>
                <a:gd name="T9" fmla="*/ 2147483647 h 31"/>
                <a:gd name="T10" fmla="*/ 2147483647 w 3"/>
                <a:gd name="T11" fmla="*/ 2147483647 h 31"/>
                <a:gd name="T12" fmla="*/ 0 60000 65536"/>
                <a:gd name="T13" fmla="*/ 0 60000 65536"/>
                <a:gd name="T14" fmla="*/ 0 60000 65536"/>
                <a:gd name="T15" fmla="*/ 0 60000 65536"/>
                <a:gd name="T16" fmla="*/ 0 60000 65536"/>
                <a:gd name="T17" fmla="*/ 0 60000 65536"/>
                <a:gd name="T18" fmla="*/ 0 w 3"/>
                <a:gd name="T19" fmla="*/ 0 h 31"/>
                <a:gd name="T20" fmla="*/ 3 w 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 h="31">
                  <a:moveTo>
                    <a:pt x="1" y="0"/>
                  </a:moveTo>
                  <a:lnTo>
                    <a:pt x="1" y="0"/>
                  </a:lnTo>
                  <a:lnTo>
                    <a:pt x="3" y="8"/>
                  </a:lnTo>
                  <a:lnTo>
                    <a:pt x="1" y="12"/>
                  </a:lnTo>
                  <a:lnTo>
                    <a:pt x="0" y="17"/>
                  </a:lnTo>
                  <a:lnTo>
                    <a:pt x="1" y="3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83"/>
            <p:cNvSpPr>
              <a:spLocks/>
            </p:cNvSpPr>
            <p:nvPr/>
          </p:nvSpPr>
          <p:spPr bwMode="auto">
            <a:xfrm>
              <a:off x="9414666" y="3062908"/>
              <a:ext cx="185737" cy="442913"/>
            </a:xfrm>
            <a:custGeom>
              <a:avLst/>
              <a:gdLst>
                <a:gd name="T0" fmla="*/ 2147483647 w 128"/>
                <a:gd name="T1" fmla="*/ 2147483647 h 313"/>
                <a:gd name="T2" fmla="*/ 2147483647 w 128"/>
                <a:gd name="T3" fmla="*/ 2147483647 h 313"/>
                <a:gd name="T4" fmla="*/ 0 w 128"/>
                <a:gd name="T5" fmla="*/ 2147483647 h 313"/>
                <a:gd name="T6" fmla="*/ 2147483647 w 128"/>
                <a:gd name="T7" fmla="*/ 2147483647 h 313"/>
                <a:gd name="T8" fmla="*/ 2147483647 w 128"/>
                <a:gd name="T9" fmla="*/ 2147483647 h 313"/>
                <a:gd name="T10" fmla="*/ 2147483647 w 128"/>
                <a:gd name="T11" fmla="*/ 2147483647 h 313"/>
                <a:gd name="T12" fmla="*/ 2147483647 w 128"/>
                <a:gd name="T13" fmla="*/ 2147483647 h 313"/>
                <a:gd name="T14" fmla="*/ 2147483647 w 128"/>
                <a:gd name="T15" fmla="*/ 2147483647 h 313"/>
                <a:gd name="T16" fmla="*/ 2147483647 w 128"/>
                <a:gd name="T17" fmla="*/ 2147483647 h 313"/>
                <a:gd name="T18" fmla="*/ 2147483647 w 128"/>
                <a:gd name="T19" fmla="*/ 2147483647 h 313"/>
                <a:gd name="T20" fmla="*/ 2147483647 w 128"/>
                <a:gd name="T21" fmla="*/ 0 h 313"/>
                <a:gd name="T22" fmla="*/ 2147483647 w 128"/>
                <a:gd name="T23" fmla="*/ 2147483647 h 313"/>
                <a:gd name="T24" fmla="*/ 2147483647 w 128"/>
                <a:gd name="T25" fmla="*/ 2147483647 h 313"/>
                <a:gd name="T26" fmla="*/ 2147483647 w 128"/>
                <a:gd name="T27" fmla="*/ 2147483647 h 313"/>
                <a:gd name="T28" fmla="*/ 2147483647 w 128"/>
                <a:gd name="T29" fmla="*/ 2147483647 h 313"/>
                <a:gd name="T30" fmla="*/ 2147483647 w 128"/>
                <a:gd name="T31" fmla="*/ 2147483647 h 313"/>
                <a:gd name="T32" fmla="*/ 2147483647 w 128"/>
                <a:gd name="T33" fmla="*/ 2147483647 h 313"/>
                <a:gd name="T34" fmla="*/ 2147483647 w 128"/>
                <a:gd name="T35" fmla="*/ 2147483647 h 313"/>
                <a:gd name="T36" fmla="*/ 2147483647 w 128"/>
                <a:gd name="T37" fmla="*/ 2147483647 h 313"/>
                <a:gd name="T38" fmla="*/ 2147483647 w 128"/>
                <a:gd name="T39" fmla="*/ 2147483647 h 313"/>
                <a:gd name="T40" fmla="*/ 2147483647 w 128"/>
                <a:gd name="T41" fmla="*/ 2147483647 h 313"/>
                <a:gd name="T42" fmla="*/ 2147483647 w 128"/>
                <a:gd name="T43" fmla="*/ 2147483647 h 313"/>
                <a:gd name="T44" fmla="*/ 2147483647 w 128"/>
                <a:gd name="T45" fmla="*/ 2147483647 h 313"/>
                <a:gd name="T46" fmla="*/ 2147483647 w 128"/>
                <a:gd name="T47" fmla="*/ 2147483647 h 313"/>
                <a:gd name="T48" fmla="*/ 2147483647 w 128"/>
                <a:gd name="T49" fmla="*/ 2147483647 h 313"/>
                <a:gd name="T50" fmla="*/ 2147483647 w 128"/>
                <a:gd name="T51" fmla="*/ 2147483647 h 313"/>
                <a:gd name="T52" fmla="*/ 2147483647 w 128"/>
                <a:gd name="T53" fmla="*/ 2147483647 h 313"/>
                <a:gd name="T54" fmla="*/ 2147483647 w 128"/>
                <a:gd name="T55" fmla="*/ 2147483647 h 313"/>
                <a:gd name="T56" fmla="*/ 2147483647 w 128"/>
                <a:gd name="T57" fmla="*/ 2147483647 h 313"/>
                <a:gd name="T58" fmla="*/ 2147483647 w 128"/>
                <a:gd name="T59" fmla="*/ 2147483647 h 313"/>
                <a:gd name="T60" fmla="*/ 2147483647 w 128"/>
                <a:gd name="T61" fmla="*/ 2147483647 h 313"/>
                <a:gd name="T62" fmla="*/ 2147483647 w 128"/>
                <a:gd name="T63" fmla="*/ 2147483647 h 313"/>
                <a:gd name="T64" fmla="*/ 2147483647 w 128"/>
                <a:gd name="T65" fmla="*/ 2147483647 h 313"/>
                <a:gd name="T66" fmla="*/ 2147483647 w 128"/>
                <a:gd name="T67" fmla="*/ 2147483647 h 3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8"/>
                <a:gd name="T103" fmla="*/ 0 h 313"/>
                <a:gd name="T104" fmla="*/ 128 w 128"/>
                <a:gd name="T105" fmla="*/ 313 h 3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8" h="313">
                  <a:moveTo>
                    <a:pt x="45" y="171"/>
                  </a:moveTo>
                  <a:lnTo>
                    <a:pt x="51" y="168"/>
                  </a:lnTo>
                  <a:lnTo>
                    <a:pt x="56" y="161"/>
                  </a:lnTo>
                  <a:lnTo>
                    <a:pt x="54" y="152"/>
                  </a:lnTo>
                  <a:lnTo>
                    <a:pt x="49" y="143"/>
                  </a:lnTo>
                  <a:lnTo>
                    <a:pt x="0" y="97"/>
                  </a:lnTo>
                  <a:lnTo>
                    <a:pt x="0" y="93"/>
                  </a:lnTo>
                  <a:lnTo>
                    <a:pt x="4" y="90"/>
                  </a:lnTo>
                  <a:lnTo>
                    <a:pt x="9" y="88"/>
                  </a:lnTo>
                  <a:lnTo>
                    <a:pt x="11" y="83"/>
                  </a:lnTo>
                  <a:lnTo>
                    <a:pt x="7" y="74"/>
                  </a:lnTo>
                  <a:lnTo>
                    <a:pt x="4" y="66"/>
                  </a:lnTo>
                  <a:lnTo>
                    <a:pt x="0" y="59"/>
                  </a:lnTo>
                  <a:lnTo>
                    <a:pt x="6" y="52"/>
                  </a:lnTo>
                  <a:lnTo>
                    <a:pt x="7" y="43"/>
                  </a:lnTo>
                  <a:lnTo>
                    <a:pt x="13" y="41"/>
                  </a:lnTo>
                  <a:lnTo>
                    <a:pt x="16" y="40"/>
                  </a:lnTo>
                  <a:lnTo>
                    <a:pt x="19" y="31"/>
                  </a:lnTo>
                  <a:lnTo>
                    <a:pt x="18" y="17"/>
                  </a:lnTo>
                  <a:lnTo>
                    <a:pt x="19" y="12"/>
                  </a:lnTo>
                  <a:lnTo>
                    <a:pt x="21" y="8"/>
                  </a:lnTo>
                  <a:lnTo>
                    <a:pt x="19" y="0"/>
                  </a:lnTo>
                  <a:lnTo>
                    <a:pt x="123" y="34"/>
                  </a:lnTo>
                  <a:lnTo>
                    <a:pt x="123" y="48"/>
                  </a:lnTo>
                  <a:lnTo>
                    <a:pt x="116" y="53"/>
                  </a:lnTo>
                  <a:lnTo>
                    <a:pt x="111" y="62"/>
                  </a:lnTo>
                  <a:lnTo>
                    <a:pt x="108" y="71"/>
                  </a:lnTo>
                  <a:lnTo>
                    <a:pt x="102" y="72"/>
                  </a:lnTo>
                  <a:lnTo>
                    <a:pt x="101" y="85"/>
                  </a:lnTo>
                  <a:lnTo>
                    <a:pt x="101" y="95"/>
                  </a:lnTo>
                  <a:lnTo>
                    <a:pt x="106" y="104"/>
                  </a:lnTo>
                  <a:lnTo>
                    <a:pt x="114" y="104"/>
                  </a:lnTo>
                  <a:lnTo>
                    <a:pt x="121" y="100"/>
                  </a:lnTo>
                  <a:lnTo>
                    <a:pt x="127" y="104"/>
                  </a:lnTo>
                  <a:lnTo>
                    <a:pt x="127" y="110"/>
                  </a:lnTo>
                  <a:lnTo>
                    <a:pt x="127" y="117"/>
                  </a:lnTo>
                  <a:lnTo>
                    <a:pt x="128" y="128"/>
                  </a:lnTo>
                  <a:lnTo>
                    <a:pt x="128" y="140"/>
                  </a:lnTo>
                  <a:lnTo>
                    <a:pt x="128" y="150"/>
                  </a:lnTo>
                  <a:lnTo>
                    <a:pt x="123" y="154"/>
                  </a:lnTo>
                  <a:lnTo>
                    <a:pt x="120" y="155"/>
                  </a:lnTo>
                  <a:lnTo>
                    <a:pt x="123" y="162"/>
                  </a:lnTo>
                  <a:lnTo>
                    <a:pt x="125" y="173"/>
                  </a:lnTo>
                  <a:lnTo>
                    <a:pt x="121" y="187"/>
                  </a:lnTo>
                  <a:lnTo>
                    <a:pt x="121" y="204"/>
                  </a:lnTo>
                  <a:lnTo>
                    <a:pt x="121" y="221"/>
                  </a:lnTo>
                  <a:lnTo>
                    <a:pt x="114" y="240"/>
                  </a:lnTo>
                  <a:lnTo>
                    <a:pt x="101" y="264"/>
                  </a:lnTo>
                  <a:lnTo>
                    <a:pt x="99" y="275"/>
                  </a:lnTo>
                  <a:lnTo>
                    <a:pt x="101" y="285"/>
                  </a:lnTo>
                  <a:lnTo>
                    <a:pt x="97" y="295"/>
                  </a:lnTo>
                  <a:lnTo>
                    <a:pt x="82" y="311"/>
                  </a:lnTo>
                  <a:lnTo>
                    <a:pt x="76" y="313"/>
                  </a:lnTo>
                  <a:lnTo>
                    <a:pt x="73" y="304"/>
                  </a:lnTo>
                  <a:lnTo>
                    <a:pt x="68" y="294"/>
                  </a:lnTo>
                  <a:lnTo>
                    <a:pt x="59" y="289"/>
                  </a:lnTo>
                  <a:lnTo>
                    <a:pt x="52" y="285"/>
                  </a:lnTo>
                  <a:lnTo>
                    <a:pt x="45" y="278"/>
                  </a:lnTo>
                  <a:lnTo>
                    <a:pt x="38" y="273"/>
                  </a:lnTo>
                  <a:lnTo>
                    <a:pt x="28" y="271"/>
                  </a:lnTo>
                  <a:lnTo>
                    <a:pt x="19" y="264"/>
                  </a:lnTo>
                  <a:lnTo>
                    <a:pt x="11" y="250"/>
                  </a:lnTo>
                  <a:lnTo>
                    <a:pt x="7" y="233"/>
                  </a:lnTo>
                  <a:lnTo>
                    <a:pt x="14" y="221"/>
                  </a:lnTo>
                  <a:lnTo>
                    <a:pt x="26" y="211"/>
                  </a:lnTo>
                  <a:lnTo>
                    <a:pt x="33" y="195"/>
                  </a:lnTo>
                  <a:lnTo>
                    <a:pt x="40" y="181"/>
                  </a:lnTo>
                  <a:lnTo>
                    <a:pt x="45" y="17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85"/>
            <p:cNvSpPr>
              <a:spLocks/>
            </p:cNvSpPr>
            <p:nvPr/>
          </p:nvSpPr>
          <p:spPr bwMode="auto">
            <a:xfrm>
              <a:off x="6615113" y="2474913"/>
              <a:ext cx="666750" cy="735012"/>
            </a:xfrm>
            <a:custGeom>
              <a:avLst/>
              <a:gdLst>
                <a:gd name="T0" fmla="*/ 2147483647 w 458"/>
                <a:gd name="T1" fmla="*/ 2147483647 h 519"/>
                <a:gd name="T2" fmla="*/ 2147483647 w 458"/>
                <a:gd name="T3" fmla="*/ 2147483647 h 519"/>
                <a:gd name="T4" fmla="*/ 2147483647 w 458"/>
                <a:gd name="T5" fmla="*/ 2147483647 h 519"/>
                <a:gd name="T6" fmla="*/ 2147483647 w 458"/>
                <a:gd name="T7" fmla="*/ 2147483647 h 519"/>
                <a:gd name="T8" fmla="*/ 2147483647 w 458"/>
                <a:gd name="T9" fmla="*/ 2147483647 h 519"/>
                <a:gd name="T10" fmla="*/ 2147483647 w 458"/>
                <a:gd name="T11" fmla="*/ 2147483647 h 519"/>
                <a:gd name="T12" fmla="*/ 2147483647 w 458"/>
                <a:gd name="T13" fmla="*/ 2147483647 h 519"/>
                <a:gd name="T14" fmla="*/ 2147483647 w 458"/>
                <a:gd name="T15" fmla="*/ 2147483647 h 519"/>
                <a:gd name="T16" fmla="*/ 2147483647 w 458"/>
                <a:gd name="T17" fmla="*/ 2147483647 h 519"/>
                <a:gd name="T18" fmla="*/ 2147483647 w 458"/>
                <a:gd name="T19" fmla="*/ 2147483647 h 519"/>
                <a:gd name="T20" fmla="*/ 2147483647 w 458"/>
                <a:gd name="T21" fmla="*/ 2147483647 h 519"/>
                <a:gd name="T22" fmla="*/ 2147483647 w 458"/>
                <a:gd name="T23" fmla="*/ 2147483647 h 519"/>
                <a:gd name="T24" fmla="*/ 2147483647 w 458"/>
                <a:gd name="T25" fmla="*/ 2147483647 h 519"/>
                <a:gd name="T26" fmla="*/ 2147483647 w 458"/>
                <a:gd name="T27" fmla="*/ 2147483647 h 519"/>
                <a:gd name="T28" fmla="*/ 2147483647 w 458"/>
                <a:gd name="T29" fmla="*/ 2147483647 h 519"/>
                <a:gd name="T30" fmla="*/ 2147483647 w 458"/>
                <a:gd name="T31" fmla="*/ 2147483647 h 519"/>
                <a:gd name="T32" fmla="*/ 2147483647 w 458"/>
                <a:gd name="T33" fmla="*/ 2147483647 h 519"/>
                <a:gd name="T34" fmla="*/ 2147483647 w 458"/>
                <a:gd name="T35" fmla="*/ 2147483647 h 519"/>
                <a:gd name="T36" fmla="*/ 2147483647 w 458"/>
                <a:gd name="T37" fmla="*/ 2147483647 h 519"/>
                <a:gd name="T38" fmla="*/ 2147483647 w 458"/>
                <a:gd name="T39" fmla="*/ 2147483647 h 519"/>
                <a:gd name="T40" fmla="*/ 2147483647 w 458"/>
                <a:gd name="T41" fmla="*/ 2147483647 h 519"/>
                <a:gd name="T42" fmla="*/ 2147483647 w 458"/>
                <a:gd name="T43" fmla="*/ 2147483647 h 519"/>
                <a:gd name="T44" fmla="*/ 2147483647 w 458"/>
                <a:gd name="T45" fmla="*/ 2147483647 h 519"/>
                <a:gd name="T46" fmla="*/ 2147483647 w 458"/>
                <a:gd name="T47" fmla="*/ 2147483647 h 519"/>
                <a:gd name="T48" fmla="*/ 2147483647 w 458"/>
                <a:gd name="T49" fmla="*/ 2147483647 h 519"/>
                <a:gd name="T50" fmla="*/ 2147483647 w 458"/>
                <a:gd name="T51" fmla="*/ 2147483647 h 519"/>
                <a:gd name="T52" fmla="*/ 2147483647 w 458"/>
                <a:gd name="T53" fmla="*/ 2147483647 h 519"/>
                <a:gd name="T54" fmla="*/ 2147483647 w 458"/>
                <a:gd name="T55" fmla="*/ 2147483647 h 519"/>
                <a:gd name="T56" fmla="*/ 2147483647 w 458"/>
                <a:gd name="T57" fmla="*/ 2147483647 h 519"/>
                <a:gd name="T58" fmla="*/ 2147483647 w 458"/>
                <a:gd name="T59" fmla="*/ 2147483647 h 519"/>
                <a:gd name="T60" fmla="*/ 2147483647 w 458"/>
                <a:gd name="T61" fmla="*/ 2147483647 h 519"/>
                <a:gd name="T62" fmla="*/ 2147483647 w 458"/>
                <a:gd name="T63" fmla="*/ 2147483647 h 519"/>
                <a:gd name="T64" fmla="*/ 2147483647 w 458"/>
                <a:gd name="T65" fmla="*/ 2147483647 h 519"/>
                <a:gd name="T66" fmla="*/ 2147483647 w 458"/>
                <a:gd name="T67" fmla="*/ 2147483647 h 519"/>
                <a:gd name="T68" fmla="*/ 2147483647 w 458"/>
                <a:gd name="T69" fmla="*/ 2147483647 h 519"/>
                <a:gd name="T70" fmla="*/ 2147483647 w 458"/>
                <a:gd name="T71" fmla="*/ 2147483647 h 519"/>
                <a:gd name="T72" fmla="*/ 2147483647 w 458"/>
                <a:gd name="T73" fmla="*/ 2147483647 h 519"/>
                <a:gd name="T74" fmla="*/ 2147483647 w 458"/>
                <a:gd name="T75" fmla="*/ 2147483647 h 519"/>
                <a:gd name="T76" fmla="*/ 2147483647 w 458"/>
                <a:gd name="T77" fmla="*/ 2147483647 h 519"/>
                <a:gd name="T78" fmla="*/ 2147483647 w 458"/>
                <a:gd name="T79" fmla="*/ 2147483647 h 519"/>
                <a:gd name="T80" fmla="*/ 2147483647 w 458"/>
                <a:gd name="T81" fmla="*/ 2147483647 h 519"/>
                <a:gd name="T82" fmla="*/ 2147483647 w 458"/>
                <a:gd name="T83" fmla="*/ 2147483647 h 519"/>
                <a:gd name="T84" fmla="*/ 2147483647 w 458"/>
                <a:gd name="T85" fmla="*/ 2147483647 h 519"/>
                <a:gd name="T86" fmla="*/ 2147483647 w 458"/>
                <a:gd name="T87" fmla="*/ 2147483647 h 519"/>
                <a:gd name="T88" fmla="*/ 2147483647 w 458"/>
                <a:gd name="T89" fmla="*/ 2147483647 h 519"/>
                <a:gd name="T90" fmla="*/ 2147483647 w 458"/>
                <a:gd name="T91" fmla="*/ 2147483647 h 519"/>
                <a:gd name="T92" fmla="*/ 2147483647 w 458"/>
                <a:gd name="T93" fmla="*/ 2147483647 h 519"/>
                <a:gd name="T94" fmla="*/ 2147483647 w 458"/>
                <a:gd name="T95" fmla="*/ 2147483647 h 519"/>
                <a:gd name="T96" fmla="*/ 2147483647 w 458"/>
                <a:gd name="T97" fmla="*/ 2147483647 h 519"/>
                <a:gd name="T98" fmla="*/ 2147483647 w 458"/>
                <a:gd name="T99" fmla="*/ 2147483647 h 5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8"/>
                <a:gd name="T151" fmla="*/ 0 h 519"/>
                <a:gd name="T152" fmla="*/ 458 w 458"/>
                <a:gd name="T153" fmla="*/ 519 h 51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8" h="519">
                  <a:moveTo>
                    <a:pt x="10" y="519"/>
                  </a:moveTo>
                  <a:lnTo>
                    <a:pt x="17" y="507"/>
                  </a:lnTo>
                  <a:lnTo>
                    <a:pt x="28" y="493"/>
                  </a:lnTo>
                  <a:lnTo>
                    <a:pt x="42" y="481"/>
                  </a:lnTo>
                  <a:lnTo>
                    <a:pt x="55" y="469"/>
                  </a:lnTo>
                  <a:lnTo>
                    <a:pt x="67" y="458"/>
                  </a:lnTo>
                  <a:lnTo>
                    <a:pt x="78" y="448"/>
                  </a:lnTo>
                  <a:lnTo>
                    <a:pt x="85" y="439"/>
                  </a:lnTo>
                  <a:lnTo>
                    <a:pt x="88" y="432"/>
                  </a:lnTo>
                  <a:lnTo>
                    <a:pt x="81" y="424"/>
                  </a:lnTo>
                  <a:lnTo>
                    <a:pt x="69" y="422"/>
                  </a:lnTo>
                  <a:lnTo>
                    <a:pt x="61" y="419"/>
                  </a:lnTo>
                  <a:lnTo>
                    <a:pt x="52" y="413"/>
                  </a:lnTo>
                  <a:lnTo>
                    <a:pt x="47" y="407"/>
                  </a:lnTo>
                  <a:lnTo>
                    <a:pt x="42" y="400"/>
                  </a:lnTo>
                  <a:lnTo>
                    <a:pt x="36" y="391"/>
                  </a:lnTo>
                  <a:lnTo>
                    <a:pt x="31" y="382"/>
                  </a:lnTo>
                  <a:lnTo>
                    <a:pt x="26" y="375"/>
                  </a:lnTo>
                  <a:lnTo>
                    <a:pt x="14" y="363"/>
                  </a:lnTo>
                  <a:lnTo>
                    <a:pt x="10" y="346"/>
                  </a:lnTo>
                  <a:lnTo>
                    <a:pt x="9" y="330"/>
                  </a:lnTo>
                  <a:lnTo>
                    <a:pt x="0" y="318"/>
                  </a:lnTo>
                  <a:lnTo>
                    <a:pt x="12" y="322"/>
                  </a:lnTo>
                  <a:lnTo>
                    <a:pt x="23" y="322"/>
                  </a:lnTo>
                  <a:lnTo>
                    <a:pt x="31" y="317"/>
                  </a:lnTo>
                  <a:lnTo>
                    <a:pt x="35" y="301"/>
                  </a:lnTo>
                  <a:lnTo>
                    <a:pt x="47" y="296"/>
                  </a:lnTo>
                  <a:lnTo>
                    <a:pt x="43" y="261"/>
                  </a:lnTo>
                  <a:lnTo>
                    <a:pt x="52" y="237"/>
                  </a:lnTo>
                  <a:lnTo>
                    <a:pt x="62" y="232"/>
                  </a:lnTo>
                  <a:lnTo>
                    <a:pt x="66" y="247"/>
                  </a:lnTo>
                  <a:lnTo>
                    <a:pt x="62" y="253"/>
                  </a:lnTo>
                  <a:lnTo>
                    <a:pt x="64" y="254"/>
                  </a:lnTo>
                  <a:lnTo>
                    <a:pt x="67" y="253"/>
                  </a:lnTo>
                  <a:lnTo>
                    <a:pt x="71" y="251"/>
                  </a:lnTo>
                  <a:lnTo>
                    <a:pt x="76" y="249"/>
                  </a:lnTo>
                  <a:lnTo>
                    <a:pt x="81" y="247"/>
                  </a:lnTo>
                  <a:lnTo>
                    <a:pt x="83" y="242"/>
                  </a:lnTo>
                  <a:lnTo>
                    <a:pt x="76" y="235"/>
                  </a:lnTo>
                  <a:lnTo>
                    <a:pt x="74" y="228"/>
                  </a:lnTo>
                  <a:lnTo>
                    <a:pt x="76" y="218"/>
                  </a:lnTo>
                  <a:lnTo>
                    <a:pt x="83" y="204"/>
                  </a:lnTo>
                  <a:lnTo>
                    <a:pt x="95" y="190"/>
                  </a:lnTo>
                  <a:lnTo>
                    <a:pt x="104" y="185"/>
                  </a:lnTo>
                  <a:lnTo>
                    <a:pt x="111" y="185"/>
                  </a:lnTo>
                  <a:lnTo>
                    <a:pt x="116" y="184"/>
                  </a:lnTo>
                  <a:lnTo>
                    <a:pt x="121" y="177"/>
                  </a:lnTo>
                  <a:lnTo>
                    <a:pt x="135" y="161"/>
                  </a:lnTo>
                  <a:lnTo>
                    <a:pt x="149" y="144"/>
                  </a:lnTo>
                  <a:lnTo>
                    <a:pt x="156" y="121"/>
                  </a:lnTo>
                  <a:lnTo>
                    <a:pt x="152" y="88"/>
                  </a:lnTo>
                  <a:lnTo>
                    <a:pt x="154" y="75"/>
                  </a:lnTo>
                  <a:lnTo>
                    <a:pt x="159" y="64"/>
                  </a:lnTo>
                  <a:lnTo>
                    <a:pt x="161" y="50"/>
                  </a:lnTo>
                  <a:lnTo>
                    <a:pt x="156" y="19"/>
                  </a:lnTo>
                  <a:lnTo>
                    <a:pt x="152" y="11"/>
                  </a:lnTo>
                  <a:lnTo>
                    <a:pt x="159" y="7"/>
                  </a:lnTo>
                  <a:lnTo>
                    <a:pt x="166" y="5"/>
                  </a:lnTo>
                  <a:lnTo>
                    <a:pt x="166" y="0"/>
                  </a:lnTo>
                  <a:lnTo>
                    <a:pt x="185" y="121"/>
                  </a:lnTo>
                  <a:lnTo>
                    <a:pt x="192" y="121"/>
                  </a:lnTo>
                  <a:lnTo>
                    <a:pt x="201" y="120"/>
                  </a:lnTo>
                  <a:lnTo>
                    <a:pt x="211" y="118"/>
                  </a:lnTo>
                  <a:lnTo>
                    <a:pt x="223" y="116"/>
                  </a:lnTo>
                  <a:lnTo>
                    <a:pt x="235" y="114"/>
                  </a:lnTo>
                  <a:lnTo>
                    <a:pt x="251" y="111"/>
                  </a:lnTo>
                  <a:lnTo>
                    <a:pt x="266" y="107"/>
                  </a:lnTo>
                  <a:lnTo>
                    <a:pt x="283" y="104"/>
                  </a:lnTo>
                  <a:lnTo>
                    <a:pt x="290" y="163"/>
                  </a:lnTo>
                  <a:lnTo>
                    <a:pt x="299" y="158"/>
                  </a:lnTo>
                  <a:lnTo>
                    <a:pt x="308" y="149"/>
                  </a:lnTo>
                  <a:lnTo>
                    <a:pt x="316" y="139"/>
                  </a:lnTo>
                  <a:lnTo>
                    <a:pt x="327" y="132"/>
                  </a:lnTo>
                  <a:lnTo>
                    <a:pt x="337" y="125"/>
                  </a:lnTo>
                  <a:lnTo>
                    <a:pt x="340" y="118"/>
                  </a:lnTo>
                  <a:lnTo>
                    <a:pt x="344" y="111"/>
                  </a:lnTo>
                  <a:lnTo>
                    <a:pt x="349" y="111"/>
                  </a:lnTo>
                  <a:lnTo>
                    <a:pt x="363" y="113"/>
                  </a:lnTo>
                  <a:lnTo>
                    <a:pt x="375" y="111"/>
                  </a:lnTo>
                  <a:lnTo>
                    <a:pt x="382" y="109"/>
                  </a:lnTo>
                  <a:lnTo>
                    <a:pt x="385" y="102"/>
                  </a:lnTo>
                  <a:lnTo>
                    <a:pt x="389" y="94"/>
                  </a:lnTo>
                  <a:lnTo>
                    <a:pt x="397" y="88"/>
                  </a:lnTo>
                  <a:lnTo>
                    <a:pt x="406" y="87"/>
                  </a:lnTo>
                  <a:lnTo>
                    <a:pt x="418" y="88"/>
                  </a:lnTo>
                  <a:lnTo>
                    <a:pt x="434" y="97"/>
                  </a:lnTo>
                  <a:lnTo>
                    <a:pt x="442" y="104"/>
                  </a:lnTo>
                  <a:lnTo>
                    <a:pt x="448" y="113"/>
                  </a:lnTo>
                  <a:lnTo>
                    <a:pt x="458" y="123"/>
                  </a:lnTo>
                  <a:lnTo>
                    <a:pt x="451" y="144"/>
                  </a:lnTo>
                  <a:lnTo>
                    <a:pt x="439" y="139"/>
                  </a:lnTo>
                  <a:lnTo>
                    <a:pt x="427" y="133"/>
                  </a:lnTo>
                  <a:lnTo>
                    <a:pt x="418" y="130"/>
                  </a:lnTo>
                  <a:lnTo>
                    <a:pt x="410" y="126"/>
                  </a:lnTo>
                  <a:lnTo>
                    <a:pt x="403" y="126"/>
                  </a:lnTo>
                  <a:lnTo>
                    <a:pt x="397" y="130"/>
                  </a:lnTo>
                  <a:lnTo>
                    <a:pt x="394" y="135"/>
                  </a:lnTo>
                  <a:lnTo>
                    <a:pt x="392" y="145"/>
                  </a:lnTo>
                  <a:lnTo>
                    <a:pt x="385" y="166"/>
                  </a:lnTo>
                  <a:lnTo>
                    <a:pt x="370" y="185"/>
                  </a:lnTo>
                  <a:lnTo>
                    <a:pt x="354" y="201"/>
                  </a:lnTo>
                  <a:lnTo>
                    <a:pt x="346" y="218"/>
                  </a:lnTo>
                  <a:lnTo>
                    <a:pt x="342" y="237"/>
                  </a:lnTo>
                  <a:lnTo>
                    <a:pt x="335" y="254"/>
                  </a:lnTo>
                  <a:lnTo>
                    <a:pt x="325" y="265"/>
                  </a:lnTo>
                  <a:lnTo>
                    <a:pt x="309" y="261"/>
                  </a:lnTo>
                  <a:lnTo>
                    <a:pt x="302" y="256"/>
                  </a:lnTo>
                  <a:lnTo>
                    <a:pt x="296" y="253"/>
                  </a:lnTo>
                  <a:lnTo>
                    <a:pt x="290" y="256"/>
                  </a:lnTo>
                  <a:lnTo>
                    <a:pt x="289" y="268"/>
                  </a:lnTo>
                  <a:lnTo>
                    <a:pt x="283" y="291"/>
                  </a:lnTo>
                  <a:lnTo>
                    <a:pt x="273" y="318"/>
                  </a:lnTo>
                  <a:lnTo>
                    <a:pt x="261" y="346"/>
                  </a:lnTo>
                  <a:lnTo>
                    <a:pt x="252" y="372"/>
                  </a:lnTo>
                  <a:lnTo>
                    <a:pt x="251" y="386"/>
                  </a:lnTo>
                  <a:lnTo>
                    <a:pt x="256" y="391"/>
                  </a:lnTo>
                  <a:lnTo>
                    <a:pt x="258" y="396"/>
                  </a:lnTo>
                  <a:lnTo>
                    <a:pt x="247" y="403"/>
                  </a:lnTo>
                  <a:lnTo>
                    <a:pt x="233" y="412"/>
                  </a:lnTo>
                  <a:lnTo>
                    <a:pt x="223" y="417"/>
                  </a:lnTo>
                  <a:lnTo>
                    <a:pt x="211" y="422"/>
                  </a:lnTo>
                  <a:lnTo>
                    <a:pt x="202" y="424"/>
                  </a:lnTo>
                  <a:lnTo>
                    <a:pt x="195" y="426"/>
                  </a:lnTo>
                  <a:lnTo>
                    <a:pt x="194" y="429"/>
                  </a:lnTo>
                  <a:lnTo>
                    <a:pt x="192" y="434"/>
                  </a:lnTo>
                  <a:lnTo>
                    <a:pt x="192" y="438"/>
                  </a:lnTo>
                  <a:lnTo>
                    <a:pt x="188" y="441"/>
                  </a:lnTo>
                  <a:lnTo>
                    <a:pt x="183" y="445"/>
                  </a:lnTo>
                  <a:lnTo>
                    <a:pt x="173" y="446"/>
                  </a:lnTo>
                  <a:lnTo>
                    <a:pt x="157" y="446"/>
                  </a:lnTo>
                  <a:lnTo>
                    <a:pt x="154" y="443"/>
                  </a:lnTo>
                  <a:lnTo>
                    <a:pt x="150" y="439"/>
                  </a:lnTo>
                  <a:lnTo>
                    <a:pt x="147" y="441"/>
                  </a:lnTo>
                  <a:lnTo>
                    <a:pt x="142" y="453"/>
                  </a:lnTo>
                  <a:lnTo>
                    <a:pt x="137" y="460"/>
                  </a:lnTo>
                  <a:lnTo>
                    <a:pt x="131" y="464"/>
                  </a:lnTo>
                  <a:lnTo>
                    <a:pt x="124" y="464"/>
                  </a:lnTo>
                  <a:lnTo>
                    <a:pt x="112" y="462"/>
                  </a:lnTo>
                  <a:lnTo>
                    <a:pt x="100" y="458"/>
                  </a:lnTo>
                  <a:lnTo>
                    <a:pt x="93" y="451"/>
                  </a:lnTo>
                  <a:lnTo>
                    <a:pt x="88" y="441"/>
                  </a:lnTo>
                  <a:lnTo>
                    <a:pt x="88" y="432"/>
                  </a:lnTo>
                  <a:lnTo>
                    <a:pt x="85" y="439"/>
                  </a:lnTo>
                  <a:lnTo>
                    <a:pt x="78" y="448"/>
                  </a:lnTo>
                  <a:lnTo>
                    <a:pt x="67" y="458"/>
                  </a:lnTo>
                  <a:lnTo>
                    <a:pt x="55" y="469"/>
                  </a:lnTo>
                  <a:lnTo>
                    <a:pt x="42" y="481"/>
                  </a:lnTo>
                  <a:lnTo>
                    <a:pt x="28" y="493"/>
                  </a:lnTo>
                  <a:lnTo>
                    <a:pt x="17" y="507"/>
                  </a:lnTo>
                  <a:lnTo>
                    <a:pt x="10" y="51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87"/>
            <p:cNvSpPr>
              <a:spLocks/>
            </p:cNvSpPr>
            <p:nvPr/>
          </p:nvSpPr>
          <p:spPr bwMode="auto">
            <a:xfrm>
              <a:off x="7027863" y="2517775"/>
              <a:ext cx="655637" cy="312738"/>
            </a:xfrm>
            <a:custGeom>
              <a:avLst/>
              <a:gdLst>
                <a:gd name="T0" fmla="*/ 2147483647 w 450"/>
                <a:gd name="T1" fmla="*/ 2147483647 h 220"/>
                <a:gd name="T2" fmla="*/ 2147483647 w 450"/>
                <a:gd name="T3" fmla="*/ 2147483647 h 220"/>
                <a:gd name="T4" fmla="*/ 2147483647 w 450"/>
                <a:gd name="T5" fmla="*/ 2147483647 h 220"/>
                <a:gd name="T6" fmla="*/ 2147483647 w 450"/>
                <a:gd name="T7" fmla="*/ 2147483647 h 220"/>
                <a:gd name="T8" fmla="*/ 2147483647 w 450"/>
                <a:gd name="T9" fmla="*/ 2147483647 h 220"/>
                <a:gd name="T10" fmla="*/ 2147483647 w 450"/>
                <a:gd name="T11" fmla="*/ 2147483647 h 220"/>
                <a:gd name="T12" fmla="*/ 2147483647 w 450"/>
                <a:gd name="T13" fmla="*/ 2147483647 h 220"/>
                <a:gd name="T14" fmla="*/ 2147483647 w 450"/>
                <a:gd name="T15" fmla="*/ 2147483647 h 220"/>
                <a:gd name="T16" fmla="*/ 2147483647 w 450"/>
                <a:gd name="T17" fmla="*/ 2147483647 h 220"/>
                <a:gd name="T18" fmla="*/ 2147483647 w 450"/>
                <a:gd name="T19" fmla="*/ 2147483647 h 220"/>
                <a:gd name="T20" fmla="*/ 2147483647 w 450"/>
                <a:gd name="T21" fmla="*/ 2147483647 h 220"/>
                <a:gd name="T22" fmla="*/ 2147483647 w 450"/>
                <a:gd name="T23" fmla="*/ 2147483647 h 220"/>
                <a:gd name="T24" fmla="*/ 2147483647 w 450"/>
                <a:gd name="T25" fmla="*/ 2147483647 h 220"/>
                <a:gd name="T26" fmla="*/ 2147483647 w 450"/>
                <a:gd name="T27" fmla="*/ 2147483647 h 220"/>
                <a:gd name="T28" fmla="*/ 2147483647 w 450"/>
                <a:gd name="T29" fmla="*/ 2147483647 h 220"/>
                <a:gd name="T30" fmla="*/ 2147483647 w 450"/>
                <a:gd name="T31" fmla="*/ 2147483647 h 220"/>
                <a:gd name="T32" fmla="*/ 2147483647 w 450"/>
                <a:gd name="T33" fmla="*/ 2147483647 h 220"/>
                <a:gd name="T34" fmla="*/ 2147483647 w 450"/>
                <a:gd name="T35" fmla="*/ 2147483647 h 220"/>
                <a:gd name="T36" fmla="*/ 2147483647 w 450"/>
                <a:gd name="T37" fmla="*/ 2147483647 h 220"/>
                <a:gd name="T38" fmla="*/ 2147483647 w 450"/>
                <a:gd name="T39" fmla="*/ 2147483647 h 220"/>
                <a:gd name="T40" fmla="*/ 2147483647 w 450"/>
                <a:gd name="T41" fmla="*/ 2147483647 h 220"/>
                <a:gd name="T42" fmla="*/ 2147483647 w 450"/>
                <a:gd name="T43" fmla="*/ 2147483647 h 220"/>
                <a:gd name="T44" fmla="*/ 2147483647 w 450"/>
                <a:gd name="T45" fmla="*/ 0 h 220"/>
                <a:gd name="T46" fmla="*/ 2147483647 w 450"/>
                <a:gd name="T47" fmla="*/ 2147483647 h 220"/>
                <a:gd name="T48" fmla="*/ 2147483647 w 450"/>
                <a:gd name="T49" fmla="*/ 2147483647 h 220"/>
                <a:gd name="T50" fmla="*/ 2147483647 w 450"/>
                <a:gd name="T51" fmla="*/ 2147483647 h 220"/>
                <a:gd name="T52" fmla="*/ 2147483647 w 450"/>
                <a:gd name="T53" fmla="*/ 2147483647 h 220"/>
                <a:gd name="T54" fmla="*/ 2147483647 w 450"/>
                <a:gd name="T55" fmla="*/ 2147483647 h 220"/>
                <a:gd name="T56" fmla="*/ 2147483647 w 450"/>
                <a:gd name="T57" fmla="*/ 2147483647 h 220"/>
                <a:gd name="T58" fmla="*/ 2147483647 w 450"/>
                <a:gd name="T59" fmla="*/ 2147483647 h 220"/>
                <a:gd name="T60" fmla="*/ 2147483647 w 450"/>
                <a:gd name="T61" fmla="*/ 2147483647 h 220"/>
                <a:gd name="T62" fmla="*/ 2147483647 w 450"/>
                <a:gd name="T63" fmla="*/ 2147483647 h 220"/>
                <a:gd name="T64" fmla="*/ 2147483647 w 450"/>
                <a:gd name="T65" fmla="*/ 2147483647 h 220"/>
                <a:gd name="T66" fmla="*/ 2147483647 w 450"/>
                <a:gd name="T67" fmla="*/ 2147483647 h 220"/>
                <a:gd name="T68" fmla="*/ 2147483647 w 450"/>
                <a:gd name="T69" fmla="*/ 2147483647 h 220"/>
                <a:gd name="T70" fmla="*/ 2147483647 w 450"/>
                <a:gd name="T71" fmla="*/ 2147483647 h 220"/>
                <a:gd name="T72" fmla="*/ 2147483647 w 450"/>
                <a:gd name="T73" fmla="*/ 2147483647 h 220"/>
                <a:gd name="T74" fmla="*/ 2147483647 w 450"/>
                <a:gd name="T75" fmla="*/ 2147483647 h 220"/>
                <a:gd name="T76" fmla="*/ 2147483647 w 450"/>
                <a:gd name="T77" fmla="*/ 2147483647 h 220"/>
                <a:gd name="T78" fmla="*/ 2147483647 w 450"/>
                <a:gd name="T79" fmla="*/ 2147483647 h 220"/>
                <a:gd name="T80" fmla="*/ 2147483647 w 450"/>
                <a:gd name="T81" fmla="*/ 2147483647 h 220"/>
                <a:gd name="T82" fmla="*/ 2147483647 w 450"/>
                <a:gd name="T83" fmla="*/ 2147483647 h 220"/>
                <a:gd name="T84" fmla="*/ 2147483647 w 450"/>
                <a:gd name="T85" fmla="*/ 2147483647 h 220"/>
                <a:gd name="T86" fmla="*/ 2147483647 w 450"/>
                <a:gd name="T87" fmla="*/ 2147483647 h 220"/>
                <a:gd name="T88" fmla="*/ 2147483647 w 450"/>
                <a:gd name="T89" fmla="*/ 2147483647 h 2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0"/>
                <a:gd name="T136" fmla="*/ 0 h 220"/>
                <a:gd name="T137" fmla="*/ 450 w 450"/>
                <a:gd name="T138" fmla="*/ 220 h 2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0" h="220">
                  <a:moveTo>
                    <a:pt x="308" y="154"/>
                  </a:moveTo>
                  <a:lnTo>
                    <a:pt x="322" y="172"/>
                  </a:lnTo>
                  <a:lnTo>
                    <a:pt x="324" y="184"/>
                  </a:lnTo>
                  <a:lnTo>
                    <a:pt x="324" y="192"/>
                  </a:lnTo>
                  <a:lnTo>
                    <a:pt x="330" y="203"/>
                  </a:lnTo>
                  <a:lnTo>
                    <a:pt x="337" y="213"/>
                  </a:lnTo>
                  <a:lnTo>
                    <a:pt x="339" y="218"/>
                  </a:lnTo>
                  <a:lnTo>
                    <a:pt x="334" y="220"/>
                  </a:lnTo>
                  <a:lnTo>
                    <a:pt x="327" y="216"/>
                  </a:lnTo>
                  <a:lnTo>
                    <a:pt x="315" y="208"/>
                  </a:lnTo>
                  <a:lnTo>
                    <a:pt x="303" y="204"/>
                  </a:lnTo>
                  <a:lnTo>
                    <a:pt x="291" y="203"/>
                  </a:lnTo>
                  <a:lnTo>
                    <a:pt x="277" y="201"/>
                  </a:lnTo>
                  <a:lnTo>
                    <a:pt x="268" y="187"/>
                  </a:lnTo>
                  <a:lnTo>
                    <a:pt x="251" y="189"/>
                  </a:lnTo>
                  <a:lnTo>
                    <a:pt x="249" y="196"/>
                  </a:lnTo>
                  <a:lnTo>
                    <a:pt x="244" y="192"/>
                  </a:lnTo>
                  <a:lnTo>
                    <a:pt x="241" y="185"/>
                  </a:lnTo>
                  <a:lnTo>
                    <a:pt x="242" y="175"/>
                  </a:lnTo>
                  <a:lnTo>
                    <a:pt x="251" y="165"/>
                  </a:lnTo>
                  <a:lnTo>
                    <a:pt x="256" y="149"/>
                  </a:lnTo>
                  <a:lnTo>
                    <a:pt x="249" y="134"/>
                  </a:lnTo>
                  <a:lnTo>
                    <a:pt x="227" y="114"/>
                  </a:lnTo>
                  <a:lnTo>
                    <a:pt x="222" y="111"/>
                  </a:lnTo>
                  <a:lnTo>
                    <a:pt x="215" y="109"/>
                  </a:lnTo>
                  <a:lnTo>
                    <a:pt x="208" y="106"/>
                  </a:lnTo>
                  <a:lnTo>
                    <a:pt x="201" y="102"/>
                  </a:lnTo>
                  <a:lnTo>
                    <a:pt x="192" y="101"/>
                  </a:lnTo>
                  <a:lnTo>
                    <a:pt x="187" y="97"/>
                  </a:lnTo>
                  <a:lnTo>
                    <a:pt x="180" y="95"/>
                  </a:lnTo>
                  <a:lnTo>
                    <a:pt x="175" y="92"/>
                  </a:lnTo>
                  <a:lnTo>
                    <a:pt x="165" y="82"/>
                  </a:lnTo>
                  <a:lnTo>
                    <a:pt x="159" y="73"/>
                  </a:lnTo>
                  <a:lnTo>
                    <a:pt x="151" y="66"/>
                  </a:lnTo>
                  <a:lnTo>
                    <a:pt x="135" y="57"/>
                  </a:lnTo>
                  <a:lnTo>
                    <a:pt x="123" y="56"/>
                  </a:lnTo>
                  <a:lnTo>
                    <a:pt x="114" y="57"/>
                  </a:lnTo>
                  <a:lnTo>
                    <a:pt x="106" y="63"/>
                  </a:lnTo>
                  <a:lnTo>
                    <a:pt x="102" y="71"/>
                  </a:lnTo>
                  <a:lnTo>
                    <a:pt x="99" y="78"/>
                  </a:lnTo>
                  <a:lnTo>
                    <a:pt x="92" y="80"/>
                  </a:lnTo>
                  <a:lnTo>
                    <a:pt x="80" y="82"/>
                  </a:lnTo>
                  <a:lnTo>
                    <a:pt x="66" y="80"/>
                  </a:lnTo>
                  <a:lnTo>
                    <a:pt x="61" y="80"/>
                  </a:lnTo>
                  <a:lnTo>
                    <a:pt x="57" y="87"/>
                  </a:lnTo>
                  <a:lnTo>
                    <a:pt x="54" y="94"/>
                  </a:lnTo>
                  <a:lnTo>
                    <a:pt x="44" y="101"/>
                  </a:lnTo>
                  <a:lnTo>
                    <a:pt x="33" y="108"/>
                  </a:lnTo>
                  <a:lnTo>
                    <a:pt x="25" y="118"/>
                  </a:lnTo>
                  <a:lnTo>
                    <a:pt x="16" y="127"/>
                  </a:lnTo>
                  <a:lnTo>
                    <a:pt x="7" y="132"/>
                  </a:lnTo>
                  <a:lnTo>
                    <a:pt x="0" y="73"/>
                  </a:lnTo>
                  <a:lnTo>
                    <a:pt x="2" y="73"/>
                  </a:lnTo>
                  <a:lnTo>
                    <a:pt x="28" y="68"/>
                  </a:lnTo>
                  <a:lnTo>
                    <a:pt x="56" y="63"/>
                  </a:lnTo>
                  <a:lnTo>
                    <a:pt x="83" y="57"/>
                  </a:lnTo>
                  <a:lnTo>
                    <a:pt x="113" y="51"/>
                  </a:lnTo>
                  <a:lnTo>
                    <a:pt x="142" y="45"/>
                  </a:lnTo>
                  <a:lnTo>
                    <a:pt x="170" y="38"/>
                  </a:lnTo>
                  <a:lnTo>
                    <a:pt x="197" y="33"/>
                  </a:lnTo>
                  <a:lnTo>
                    <a:pt x="225" y="26"/>
                  </a:lnTo>
                  <a:lnTo>
                    <a:pt x="251" y="21"/>
                  </a:lnTo>
                  <a:lnTo>
                    <a:pt x="273" y="16"/>
                  </a:lnTo>
                  <a:lnTo>
                    <a:pt x="294" y="12"/>
                  </a:lnTo>
                  <a:lnTo>
                    <a:pt x="313" y="7"/>
                  </a:lnTo>
                  <a:lnTo>
                    <a:pt x="327" y="6"/>
                  </a:lnTo>
                  <a:lnTo>
                    <a:pt x="339" y="2"/>
                  </a:lnTo>
                  <a:lnTo>
                    <a:pt x="346" y="0"/>
                  </a:lnTo>
                  <a:lnTo>
                    <a:pt x="348" y="0"/>
                  </a:lnTo>
                  <a:lnTo>
                    <a:pt x="387" y="154"/>
                  </a:lnTo>
                  <a:lnTo>
                    <a:pt x="450" y="147"/>
                  </a:lnTo>
                  <a:lnTo>
                    <a:pt x="446" y="165"/>
                  </a:lnTo>
                  <a:lnTo>
                    <a:pt x="441" y="175"/>
                  </a:lnTo>
                  <a:lnTo>
                    <a:pt x="438" y="184"/>
                  </a:lnTo>
                  <a:lnTo>
                    <a:pt x="438" y="197"/>
                  </a:lnTo>
                  <a:lnTo>
                    <a:pt x="438" y="203"/>
                  </a:lnTo>
                  <a:lnTo>
                    <a:pt x="436" y="204"/>
                  </a:lnTo>
                  <a:lnTo>
                    <a:pt x="434" y="206"/>
                  </a:lnTo>
                  <a:lnTo>
                    <a:pt x="403" y="211"/>
                  </a:lnTo>
                  <a:lnTo>
                    <a:pt x="398" y="216"/>
                  </a:lnTo>
                  <a:lnTo>
                    <a:pt x="391" y="220"/>
                  </a:lnTo>
                  <a:lnTo>
                    <a:pt x="387" y="220"/>
                  </a:lnTo>
                  <a:lnTo>
                    <a:pt x="384" y="215"/>
                  </a:lnTo>
                  <a:lnTo>
                    <a:pt x="384" y="210"/>
                  </a:lnTo>
                  <a:lnTo>
                    <a:pt x="384" y="204"/>
                  </a:lnTo>
                  <a:lnTo>
                    <a:pt x="381" y="204"/>
                  </a:lnTo>
                  <a:lnTo>
                    <a:pt x="377" y="206"/>
                  </a:lnTo>
                  <a:lnTo>
                    <a:pt x="372" y="208"/>
                  </a:lnTo>
                  <a:lnTo>
                    <a:pt x="372" y="203"/>
                  </a:lnTo>
                  <a:lnTo>
                    <a:pt x="372" y="197"/>
                  </a:lnTo>
                  <a:lnTo>
                    <a:pt x="374" y="192"/>
                  </a:lnTo>
                  <a:lnTo>
                    <a:pt x="374" y="187"/>
                  </a:lnTo>
                  <a:lnTo>
                    <a:pt x="374" y="180"/>
                  </a:lnTo>
                  <a:lnTo>
                    <a:pt x="370" y="178"/>
                  </a:lnTo>
                  <a:lnTo>
                    <a:pt x="363" y="180"/>
                  </a:lnTo>
                  <a:lnTo>
                    <a:pt x="355" y="184"/>
                  </a:lnTo>
                  <a:lnTo>
                    <a:pt x="339" y="177"/>
                  </a:lnTo>
                  <a:lnTo>
                    <a:pt x="327" y="158"/>
                  </a:lnTo>
                  <a:lnTo>
                    <a:pt x="324" y="123"/>
                  </a:lnTo>
                  <a:lnTo>
                    <a:pt x="327" y="120"/>
                  </a:lnTo>
                  <a:lnTo>
                    <a:pt x="332" y="121"/>
                  </a:lnTo>
                  <a:lnTo>
                    <a:pt x="334" y="120"/>
                  </a:lnTo>
                  <a:lnTo>
                    <a:pt x="334" y="111"/>
                  </a:lnTo>
                  <a:lnTo>
                    <a:pt x="332" y="99"/>
                  </a:lnTo>
                  <a:lnTo>
                    <a:pt x="327" y="95"/>
                  </a:lnTo>
                  <a:lnTo>
                    <a:pt x="322" y="95"/>
                  </a:lnTo>
                  <a:lnTo>
                    <a:pt x="322" y="89"/>
                  </a:lnTo>
                  <a:lnTo>
                    <a:pt x="318" y="76"/>
                  </a:lnTo>
                  <a:lnTo>
                    <a:pt x="317" y="66"/>
                  </a:lnTo>
                  <a:lnTo>
                    <a:pt x="320" y="57"/>
                  </a:lnTo>
                  <a:lnTo>
                    <a:pt x="330" y="49"/>
                  </a:lnTo>
                  <a:lnTo>
                    <a:pt x="334" y="44"/>
                  </a:lnTo>
                  <a:lnTo>
                    <a:pt x="337" y="38"/>
                  </a:lnTo>
                  <a:lnTo>
                    <a:pt x="341" y="33"/>
                  </a:lnTo>
                  <a:lnTo>
                    <a:pt x="343" y="32"/>
                  </a:lnTo>
                  <a:lnTo>
                    <a:pt x="344" y="21"/>
                  </a:lnTo>
                  <a:lnTo>
                    <a:pt x="337" y="26"/>
                  </a:lnTo>
                  <a:lnTo>
                    <a:pt x="332" y="25"/>
                  </a:lnTo>
                  <a:lnTo>
                    <a:pt x="329" y="21"/>
                  </a:lnTo>
                  <a:lnTo>
                    <a:pt x="324" y="21"/>
                  </a:lnTo>
                  <a:lnTo>
                    <a:pt x="320" y="32"/>
                  </a:lnTo>
                  <a:lnTo>
                    <a:pt x="317" y="40"/>
                  </a:lnTo>
                  <a:lnTo>
                    <a:pt x="310" y="47"/>
                  </a:lnTo>
                  <a:lnTo>
                    <a:pt x="303" y="51"/>
                  </a:lnTo>
                  <a:lnTo>
                    <a:pt x="299" y="54"/>
                  </a:lnTo>
                  <a:lnTo>
                    <a:pt x="299" y="61"/>
                  </a:lnTo>
                  <a:lnTo>
                    <a:pt x="299" y="68"/>
                  </a:lnTo>
                  <a:lnTo>
                    <a:pt x="299" y="73"/>
                  </a:lnTo>
                  <a:lnTo>
                    <a:pt x="301" y="80"/>
                  </a:lnTo>
                  <a:lnTo>
                    <a:pt x="303" y="89"/>
                  </a:lnTo>
                  <a:lnTo>
                    <a:pt x="303" y="99"/>
                  </a:lnTo>
                  <a:lnTo>
                    <a:pt x="301" y="111"/>
                  </a:lnTo>
                  <a:lnTo>
                    <a:pt x="299" y="121"/>
                  </a:lnTo>
                  <a:lnTo>
                    <a:pt x="303" y="135"/>
                  </a:lnTo>
                  <a:lnTo>
                    <a:pt x="306" y="146"/>
                  </a:lnTo>
                  <a:lnTo>
                    <a:pt x="308" y="15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89"/>
            <p:cNvSpPr>
              <a:spLocks/>
            </p:cNvSpPr>
            <p:nvPr/>
          </p:nvSpPr>
          <p:spPr bwMode="auto">
            <a:xfrm>
              <a:off x="7569200" y="2751931"/>
              <a:ext cx="76199" cy="182563"/>
            </a:xfrm>
            <a:custGeom>
              <a:avLst/>
              <a:gdLst>
                <a:gd name="T0" fmla="*/ 0 w 52"/>
                <a:gd name="T1" fmla="*/ 2147483647 h 128"/>
                <a:gd name="T2" fmla="*/ 2147483647 w 52"/>
                <a:gd name="T3" fmla="*/ 2147483647 h 128"/>
                <a:gd name="T4" fmla="*/ 2147483647 w 52"/>
                <a:gd name="T5" fmla="*/ 2147483647 h 128"/>
                <a:gd name="T6" fmla="*/ 2147483647 w 52"/>
                <a:gd name="T7" fmla="*/ 2147483647 h 128"/>
                <a:gd name="T8" fmla="*/ 2147483647 w 52"/>
                <a:gd name="T9" fmla="*/ 2147483647 h 128"/>
                <a:gd name="T10" fmla="*/ 2147483647 w 52"/>
                <a:gd name="T11" fmla="*/ 0 h 128"/>
                <a:gd name="T12" fmla="*/ 2147483647 w 52"/>
                <a:gd name="T13" fmla="*/ 2147483647 h 128"/>
                <a:gd name="T14" fmla="*/ 2147483647 w 52"/>
                <a:gd name="T15" fmla="*/ 2147483647 h 128"/>
                <a:gd name="T16" fmla="*/ 2147483647 w 52"/>
                <a:gd name="T17" fmla="*/ 2147483647 h 128"/>
                <a:gd name="T18" fmla="*/ 2147483647 w 52"/>
                <a:gd name="T19" fmla="*/ 2147483647 h 128"/>
                <a:gd name="T20" fmla="*/ 2147483647 w 52"/>
                <a:gd name="T21" fmla="*/ 2147483647 h 128"/>
                <a:gd name="T22" fmla="*/ 2147483647 w 52"/>
                <a:gd name="T23" fmla="*/ 2147483647 h 128"/>
                <a:gd name="T24" fmla="*/ 2147483647 w 52"/>
                <a:gd name="T25" fmla="*/ 2147483647 h 128"/>
                <a:gd name="T26" fmla="*/ 2147483647 w 52"/>
                <a:gd name="T27" fmla="*/ 2147483647 h 128"/>
                <a:gd name="T28" fmla="*/ 2147483647 w 52"/>
                <a:gd name="T29" fmla="*/ 2147483647 h 128"/>
                <a:gd name="T30" fmla="*/ 2147483647 w 52"/>
                <a:gd name="T31" fmla="*/ 2147483647 h 128"/>
                <a:gd name="T32" fmla="*/ 2147483647 w 52"/>
                <a:gd name="T33" fmla="*/ 2147483647 h 128"/>
                <a:gd name="T34" fmla="*/ 2147483647 w 52"/>
                <a:gd name="T35" fmla="*/ 2147483647 h 128"/>
                <a:gd name="T36" fmla="*/ 2147483647 w 52"/>
                <a:gd name="T37" fmla="*/ 2147483647 h 128"/>
                <a:gd name="T38" fmla="*/ 2147483647 w 52"/>
                <a:gd name="T39" fmla="*/ 2147483647 h 128"/>
                <a:gd name="T40" fmla="*/ 2147483647 w 52"/>
                <a:gd name="T41" fmla="*/ 2147483647 h 128"/>
                <a:gd name="T42" fmla="*/ 2147483647 w 52"/>
                <a:gd name="T43" fmla="*/ 2147483647 h 128"/>
                <a:gd name="T44" fmla="*/ 2147483647 w 52"/>
                <a:gd name="T45" fmla="*/ 2147483647 h 128"/>
                <a:gd name="T46" fmla="*/ 2147483647 w 52"/>
                <a:gd name="T47" fmla="*/ 2147483647 h 128"/>
                <a:gd name="T48" fmla="*/ 2147483647 w 52"/>
                <a:gd name="T49" fmla="*/ 2147483647 h 128"/>
                <a:gd name="T50" fmla="*/ 2147483647 w 52"/>
                <a:gd name="T51" fmla="*/ 2147483647 h 128"/>
                <a:gd name="T52" fmla="*/ 2147483647 w 52"/>
                <a:gd name="T53" fmla="*/ 2147483647 h 128"/>
                <a:gd name="T54" fmla="*/ 2147483647 w 52"/>
                <a:gd name="T55" fmla="*/ 2147483647 h 128"/>
                <a:gd name="T56" fmla="*/ 2147483647 w 52"/>
                <a:gd name="T57" fmla="*/ 2147483647 h 128"/>
                <a:gd name="T58" fmla="*/ 2147483647 w 52"/>
                <a:gd name="T59" fmla="*/ 2147483647 h 128"/>
                <a:gd name="T60" fmla="*/ 2147483647 w 52"/>
                <a:gd name="T61" fmla="*/ 2147483647 h 128"/>
                <a:gd name="T62" fmla="*/ 2147483647 w 52"/>
                <a:gd name="T63" fmla="*/ 2147483647 h 128"/>
                <a:gd name="T64" fmla="*/ 2147483647 w 52"/>
                <a:gd name="T65" fmla="*/ 2147483647 h 128"/>
                <a:gd name="T66" fmla="*/ 2147483647 w 52"/>
                <a:gd name="T67" fmla="*/ 2147483647 h 128"/>
                <a:gd name="T68" fmla="*/ 2147483647 w 52"/>
                <a:gd name="T69" fmla="*/ 2147483647 h 128"/>
                <a:gd name="T70" fmla="*/ 2147483647 w 52"/>
                <a:gd name="T71" fmla="*/ 2147483647 h 128"/>
                <a:gd name="T72" fmla="*/ 2147483647 w 52"/>
                <a:gd name="T73" fmla="*/ 2147483647 h 128"/>
                <a:gd name="T74" fmla="*/ 2147483647 w 52"/>
                <a:gd name="T75" fmla="*/ 2147483647 h 128"/>
                <a:gd name="T76" fmla="*/ 0 w 52"/>
                <a:gd name="T77" fmla="*/ 2147483647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128"/>
                <a:gd name="T119" fmla="*/ 52 w 52"/>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128">
                  <a:moveTo>
                    <a:pt x="0" y="9"/>
                  </a:moveTo>
                  <a:lnTo>
                    <a:pt x="3" y="14"/>
                  </a:lnTo>
                  <a:lnTo>
                    <a:pt x="7" y="14"/>
                  </a:lnTo>
                  <a:lnTo>
                    <a:pt x="14" y="10"/>
                  </a:lnTo>
                  <a:lnTo>
                    <a:pt x="19" y="5"/>
                  </a:lnTo>
                  <a:lnTo>
                    <a:pt x="50" y="0"/>
                  </a:lnTo>
                  <a:lnTo>
                    <a:pt x="52" y="9"/>
                  </a:lnTo>
                  <a:lnTo>
                    <a:pt x="52" y="17"/>
                  </a:lnTo>
                  <a:lnTo>
                    <a:pt x="50" y="24"/>
                  </a:lnTo>
                  <a:lnTo>
                    <a:pt x="45" y="31"/>
                  </a:lnTo>
                  <a:lnTo>
                    <a:pt x="41" y="38"/>
                  </a:lnTo>
                  <a:lnTo>
                    <a:pt x="40" y="45"/>
                  </a:lnTo>
                  <a:lnTo>
                    <a:pt x="40" y="50"/>
                  </a:lnTo>
                  <a:lnTo>
                    <a:pt x="36" y="55"/>
                  </a:lnTo>
                  <a:lnTo>
                    <a:pt x="33" y="62"/>
                  </a:lnTo>
                  <a:lnTo>
                    <a:pt x="33" y="71"/>
                  </a:lnTo>
                  <a:lnTo>
                    <a:pt x="31" y="78"/>
                  </a:lnTo>
                  <a:lnTo>
                    <a:pt x="28" y="83"/>
                  </a:lnTo>
                  <a:lnTo>
                    <a:pt x="24" y="90"/>
                  </a:lnTo>
                  <a:lnTo>
                    <a:pt x="21" y="99"/>
                  </a:lnTo>
                  <a:lnTo>
                    <a:pt x="21" y="107"/>
                  </a:lnTo>
                  <a:lnTo>
                    <a:pt x="24" y="114"/>
                  </a:lnTo>
                  <a:lnTo>
                    <a:pt x="26" y="119"/>
                  </a:lnTo>
                  <a:lnTo>
                    <a:pt x="24" y="125"/>
                  </a:lnTo>
                  <a:lnTo>
                    <a:pt x="21" y="128"/>
                  </a:lnTo>
                  <a:lnTo>
                    <a:pt x="16" y="126"/>
                  </a:lnTo>
                  <a:lnTo>
                    <a:pt x="10" y="123"/>
                  </a:lnTo>
                  <a:lnTo>
                    <a:pt x="7" y="118"/>
                  </a:lnTo>
                  <a:lnTo>
                    <a:pt x="5" y="112"/>
                  </a:lnTo>
                  <a:lnTo>
                    <a:pt x="5" y="107"/>
                  </a:lnTo>
                  <a:lnTo>
                    <a:pt x="7" y="85"/>
                  </a:lnTo>
                  <a:lnTo>
                    <a:pt x="10" y="66"/>
                  </a:lnTo>
                  <a:lnTo>
                    <a:pt x="12" y="54"/>
                  </a:lnTo>
                  <a:lnTo>
                    <a:pt x="14" y="50"/>
                  </a:lnTo>
                  <a:lnTo>
                    <a:pt x="21" y="40"/>
                  </a:lnTo>
                  <a:lnTo>
                    <a:pt x="24" y="29"/>
                  </a:lnTo>
                  <a:lnTo>
                    <a:pt x="24" y="17"/>
                  </a:lnTo>
                  <a:lnTo>
                    <a:pt x="19" y="5"/>
                  </a:lnTo>
                  <a:lnTo>
                    <a:pt x="0"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91"/>
            <p:cNvSpPr>
              <a:spLocks/>
            </p:cNvSpPr>
            <p:nvPr/>
          </p:nvSpPr>
          <p:spPr bwMode="auto">
            <a:xfrm>
              <a:off x="2019300" y="2151063"/>
              <a:ext cx="854075" cy="1055687"/>
            </a:xfrm>
            <a:custGeom>
              <a:avLst/>
              <a:gdLst>
                <a:gd name="T0" fmla="*/ 2147483647 w 586"/>
                <a:gd name="T1" fmla="*/ 2147483647 h 745"/>
                <a:gd name="T2" fmla="*/ 2147483647 w 586"/>
                <a:gd name="T3" fmla="*/ 2147483647 h 745"/>
                <a:gd name="T4" fmla="*/ 2147483647 w 586"/>
                <a:gd name="T5" fmla="*/ 2147483647 h 745"/>
                <a:gd name="T6" fmla="*/ 2147483647 w 586"/>
                <a:gd name="T7" fmla="*/ 2147483647 h 745"/>
                <a:gd name="T8" fmla="*/ 2147483647 w 586"/>
                <a:gd name="T9" fmla="*/ 2147483647 h 745"/>
                <a:gd name="T10" fmla="*/ 2147483647 w 586"/>
                <a:gd name="T11" fmla="*/ 2147483647 h 745"/>
                <a:gd name="T12" fmla="*/ 2147483647 w 586"/>
                <a:gd name="T13" fmla="*/ 2147483647 h 745"/>
                <a:gd name="T14" fmla="*/ 2147483647 w 586"/>
                <a:gd name="T15" fmla="*/ 2147483647 h 745"/>
                <a:gd name="T16" fmla="*/ 2147483647 w 586"/>
                <a:gd name="T17" fmla="*/ 2147483647 h 745"/>
                <a:gd name="T18" fmla="*/ 2147483647 w 586"/>
                <a:gd name="T19" fmla="*/ 2147483647 h 745"/>
                <a:gd name="T20" fmla="*/ 2147483647 w 586"/>
                <a:gd name="T21" fmla="*/ 0 h 745"/>
                <a:gd name="T22" fmla="*/ 0 w 586"/>
                <a:gd name="T23" fmla="*/ 2147483647 h 745"/>
                <a:gd name="T24" fmla="*/ 2147483647 w 586"/>
                <a:gd name="T25" fmla="*/ 2147483647 h 745"/>
                <a:gd name="T26" fmla="*/ 2147483647 w 586"/>
                <a:gd name="T27" fmla="*/ 2147483647 h 745"/>
                <a:gd name="T28" fmla="*/ 2147483647 w 586"/>
                <a:gd name="T29" fmla="*/ 2147483647 h 745"/>
                <a:gd name="T30" fmla="*/ 2147483647 w 586"/>
                <a:gd name="T31" fmla="*/ 2147483647 h 7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6"/>
                <a:gd name="T49" fmla="*/ 0 h 745"/>
                <a:gd name="T50" fmla="*/ 586 w 586"/>
                <a:gd name="T51" fmla="*/ 745 h 7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6" h="745">
                  <a:moveTo>
                    <a:pt x="580" y="223"/>
                  </a:moveTo>
                  <a:lnTo>
                    <a:pt x="556" y="220"/>
                  </a:lnTo>
                  <a:lnTo>
                    <a:pt x="532" y="214"/>
                  </a:lnTo>
                  <a:lnTo>
                    <a:pt x="508" y="211"/>
                  </a:lnTo>
                  <a:lnTo>
                    <a:pt x="485" y="208"/>
                  </a:lnTo>
                  <a:lnTo>
                    <a:pt x="463" y="204"/>
                  </a:lnTo>
                  <a:lnTo>
                    <a:pt x="440" y="199"/>
                  </a:lnTo>
                  <a:lnTo>
                    <a:pt x="418" y="195"/>
                  </a:lnTo>
                  <a:lnTo>
                    <a:pt x="397" y="190"/>
                  </a:lnTo>
                  <a:lnTo>
                    <a:pt x="416" y="64"/>
                  </a:lnTo>
                  <a:lnTo>
                    <a:pt x="131" y="0"/>
                  </a:lnTo>
                  <a:lnTo>
                    <a:pt x="0" y="652"/>
                  </a:lnTo>
                  <a:lnTo>
                    <a:pt x="513" y="745"/>
                  </a:lnTo>
                  <a:lnTo>
                    <a:pt x="584" y="228"/>
                  </a:lnTo>
                  <a:lnTo>
                    <a:pt x="586" y="223"/>
                  </a:lnTo>
                  <a:lnTo>
                    <a:pt x="580" y="22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92"/>
            <p:cNvSpPr>
              <a:spLocks/>
            </p:cNvSpPr>
            <p:nvPr/>
          </p:nvSpPr>
          <p:spPr bwMode="auto">
            <a:xfrm>
              <a:off x="1399788" y="2332338"/>
              <a:ext cx="854461" cy="1057225"/>
            </a:xfrm>
            <a:custGeom>
              <a:avLst/>
              <a:gdLst>
                <a:gd name="T0" fmla="*/ 2147483647 w 586"/>
                <a:gd name="T1" fmla="*/ 2147483647 h 745"/>
                <a:gd name="T2" fmla="*/ 2147483647 w 586"/>
                <a:gd name="T3" fmla="*/ 2147483647 h 745"/>
                <a:gd name="T4" fmla="*/ 2147483647 w 586"/>
                <a:gd name="T5" fmla="*/ 2147483647 h 745"/>
                <a:gd name="T6" fmla="*/ 2147483647 w 586"/>
                <a:gd name="T7" fmla="*/ 2147483647 h 745"/>
                <a:gd name="T8" fmla="*/ 2147483647 w 586"/>
                <a:gd name="T9" fmla="*/ 2147483647 h 745"/>
                <a:gd name="T10" fmla="*/ 2147483647 w 586"/>
                <a:gd name="T11" fmla="*/ 2147483647 h 745"/>
                <a:gd name="T12" fmla="*/ 2147483647 w 586"/>
                <a:gd name="T13" fmla="*/ 2147483647 h 745"/>
                <a:gd name="T14" fmla="*/ 2147483647 w 586"/>
                <a:gd name="T15" fmla="*/ 2147483647 h 745"/>
                <a:gd name="T16" fmla="*/ 2147483647 w 586"/>
                <a:gd name="T17" fmla="*/ 2147483647 h 745"/>
                <a:gd name="T18" fmla="*/ 2147483647 w 586"/>
                <a:gd name="T19" fmla="*/ 2147483647 h 745"/>
                <a:gd name="T20" fmla="*/ 2147483647 w 586"/>
                <a:gd name="T21" fmla="*/ 2147483647 h 745"/>
                <a:gd name="T22" fmla="*/ 2147483647 w 586"/>
                <a:gd name="T23" fmla="*/ 0 h 745"/>
                <a:gd name="T24" fmla="*/ 0 w 586"/>
                <a:gd name="T25" fmla="*/ 2147483647 h 745"/>
                <a:gd name="T26" fmla="*/ 2147483647 w 586"/>
                <a:gd name="T27" fmla="*/ 2147483647 h 745"/>
                <a:gd name="T28" fmla="*/ 2147483647 w 586"/>
                <a:gd name="T29" fmla="*/ 2147483647 h 745"/>
                <a:gd name="T30" fmla="*/ 2147483647 w 586"/>
                <a:gd name="T31" fmla="*/ 2147483647 h 745"/>
                <a:gd name="T32" fmla="*/ 2147483647 w 586"/>
                <a:gd name="T33" fmla="*/ 2147483647 h 7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6"/>
                <a:gd name="T52" fmla="*/ 0 h 745"/>
                <a:gd name="T53" fmla="*/ 586 w 586"/>
                <a:gd name="T54" fmla="*/ 745 h 7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6" h="745">
                  <a:moveTo>
                    <a:pt x="580" y="223"/>
                  </a:moveTo>
                  <a:lnTo>
                    <a:pt x="580" y="223"/>
                  </a:lnTo>
                  <a:lnTo>
                    <a:pt x="556" y="220"/>
                  </a:lnTo>
                  <a:lnTo>
                    <a:pt x="532" y="214"/>
                  </a:lnTo>
                  <a:lnTo>
                    <a:pt x="508" y="211"/>
                  </a:lnTo>
                  <a:lnTo>
                    <a:pt x="485" y="208"/>
                  </a:lnTo>
                  <a:lnTo>
                    <a:pt x="463" y="204"/>
                  </a:lnTo>
                  <a:lnTo>
                    <a:pt x="440" y="199"/>
                  </a:lnTo>
                  <a:lnTo>
                    <a:pt x="418" y="195"/>
                  </a:lnTo>
                  <a:lnTo>
                    <a:pt x="397" y="190"/>
                  </a:lnTo>
                  <a:lnTo>
                    <a:pt x="416" y="64"/>
                  </a:lnTo>
                  <a:lnTo>
                    <a:pt x="131" y="0"/>
                  </a:lnTo>
                  <a:lnTo>
                    <a:pt x="0" y="652"/>
                  </a:lnTo>
                  <a:lnTo>
                    <a:pt x="513" y="745"/>
                  </a:lnTo>
                  <a:lnTo>
                    <a:pt x="584" y="228"/>
                  </a:lnTo>
                  <a:lnTo>
                    <a:pt x="586" y="223"/>
                  </a:lnTo>
                  <a:lnTo>
                    <a:pt x="580" y="223"/>
                  </a:lnTo>
                </a:path>
              </a:pathLst>
            </a:custGeom>
            <a:solidFill>
              <a:srgbClr val="FFCC00"/>
            </a:solidFill>
            <a:ln w="0">
              <a:solidFill>
                <a:srgbClr val="000000"/>
              </a:solidFill>
              <a:round/>
              <a:headEnd/>
              <a:tailEnd/>
            </a:ln>
          </p:spPr>
          <p:txBody>
            <a:bodyPr/>
            <a:lstStyle/>
            <a:p>
              <a:endParaRPr lang="en-US"/>
            </a:p>
          </p:txBody>
        </p:sp>
        <p:sp>
          <p:nvSpPr>
            <p:cNvPr id="61" name="Freeform 93"/>
            <p:cNvSpPr>
              <a:spLocks/>
            </p:cNvSpPr>
            <p:nvPr/>
          </p:nvSpPr>
          <p:spPr bwMode="auto">
            <a:xfrm>
              <a:off x="1263650" y="1958975"/>
              <a:ext cx="946150" cy="1446213"/>
            </a:xfrm>
            <a:custGeom>
              <a:avLst/>
              <a:gdLst>
                <a:gd name="T0" fmla="*/ 2147483647 w 649"/>
                <a:gd name="T1" fmla="*/ 2147483647 h 1020"/>
                <a:gd name="T2" fmla="*/ 2147483647 w 649"/>
                <a:gd name="T3" fmla="*/ 2147483647 h 1020"/>
                <a:gd name="T4" fmla="*/ 2147483647 w 649"/>
                <a:gd name="T5" fmla="*/ 2147483647 h 1020"/>
                <a:gd name="T6" fmla="*/ 2147483647 w 649"/>
                <a:gd name="T7" fmla="*/ 2147483647 h 1020"/>
                <a:gd name="T8" fmla="*/ 2147483647 w 649"/>
                <a:gd name="T9" fmla="*/ 2147483647 h 1020"/>
                <a:gd name="T10" fmla="*/ 2147483647 w 649"/>
                <a:gd name="T11" fmla="*/ 2147483647 h 1020"/>
                <a:gd name="T12" fmla="*/ 2147483647 w 649"/>
                <a:gd name="T13" fmla="*/ 2147483647 h 1020"/>
                <a:gd name="T14" fmla="*/ 2147483647 w 649"/>
                <a:gd name="T15" fmla="*/ 2147483647 h 1020"/>
                <a:gd name="T16" fmla="*/ 2147483647 w 649"/>
                <a:gd name="T17" fmla="*/ 2147483647 h 1020"/>
                <a:gd name="T18" fmla="*/ 2147483647 w 649"/>
                <a:gd name="T19" fmla="*/ 0 h 1020"/>
                <a:gd name="T20" fmla="*/ 0 w 649"/>
                <a:gd name="T21" fmla="*/ 2147483647 h 1020"/>
                <a:gd name="T22" fmla="*/ 2147483647 w 649"/>
                <a:gd name="T23" fmla="*/ 2147483647 h 1020"/>
                <a:gd name="T24" fmla="*/ 2147483647 w 649"/>
                <a:gd name="T25" fmla="*/ 2147483647 h 1020"/>
                <a:gd name="T26" fmla="*/ 2147483647 w 649"/>
                <a:gd name="T27" fmla="*/ 2147483647 h 1020"/>
                <a:gd name="T28" fmla="*/ 2147483647 w 649"/>
                <a:gd name="T29" fmla="*/ 2147483647 h 1020"/>
                <a:gd name="T30" fmla="*/ 2147483647 w 649"/>
                <a:gd name="T31" fmla="*/ 2147483647 h 1020"/>
                <a:gd name="T32" fmla="*/ 2147483647 w 649"/>
                <a:gd name="T33" fmla="*/ 2147483647 h 1020"/>
                <a:gd name="T34" fmla="*/ 2147483647 w 649"/>
                <a:gd name="T35" fmla="*/ 2147483647 h 1020"/>
                <a:gd name="T36" fmla="*/ 2147483647 w 649"/>
                <a:gd name="T37" fmla="*/ 2147483647 h 1020"/>
                <a:gd name="T38" fmla="*/ 2147483647 w 649"/>
                <a:gd name="T39" fmla="*/ 2147483647 h 1020"/>
                <a:gd name="T40" fmla="*/ 2147483647 w 649"/>
                <a:gd name="T41" fmla="*/ 2147483647 h 1020"/>
                <a:gd name="T42" fmla="*/ 2147483647 w 649"/>
                <a:gd name="T43" fmla="*/ 2147483647 h 1020"/>
                <a:gd name="T44" fmla="*/ 2147483647 w 649"/>
                <a:gd name="T45" fmla="*/ 2147483647 h 1020"/>
                <a:gd name="T46" fmla="*/ 2147483647 w 649"/>
                <a:gd name="T47" fmla="*/ 2147483647 h 10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9"/>
                <a:gd name="T73" fmla="*/ 0 h 1020"/>
                <a:gd name="T74" fmla="*/ 649 w 649"/>
                <a:gd name="T75" fmla="*/ 1020 h 10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9" h="1020">
                  <a:moveTo>
                    <a:pt x="480" y="913"/>
                  </a:moveTo>
                  <a:lnTo>
                    <a:pt x="483" y="915"/>
                  </a:lnTo>
                  <a:lnTo>
                    <a:pt x="489" y="911"/>
                  </a:lnTo>
                  <a:lnTo>
                    <a:pt x="492" y="906"/>
                  </a:lnTo>
                  <a:lnTo>
                    <a:pt x="497" y="899"/>
                  </a:lnTo>
                  <a:lnTo>
                    <a:pt x="518" y="787"/>
                  </a:lnTo>
                  <a:lnTo>
                    <a:pt x="649" y="135"/>
                  </a:lnTo>
                  <a:lnTo>
                    <a:pt x="647" y="135"/>
                  </a:lnTo>
                  <a:lnTo>
                    <a:pt x="378" y="75"/>
                  </a:lnTo>
                  <a:lnTo>
                    <a:pt x="89" y="0"/>
                  </a:lnTo>
                  <a:lnTo>
                    <a:pt x="0" y="382"/>
                  </a:lnTo>
                  <a:lnTo>
                    <a:pt x="411" y="1020"/>
                  </a:lnTo>
                  <a:lnTo>
                    <a:pt x="418" y="1017"/>
                  </a:lnTo>
                  <a:lnTo>
                    <a:pt x="421" y="1008"/>
                  </a:lnTo>
                  <a:lnTo>
                    <a:pt x="425" y="982"/>
                  </a:lnTo>
                  <a:lnTo>
                    <a:pt x="428" y="922"/>
                  </a:lnTo>
                  <a:lnTo>
                    <a:pt x="430" y="915"/>
                  </a:lnTo>
                  <a:lnTo>
                    <a:pt x="433" y="911"/>
                  </a:lnTo>
                  <a:lnTo>
                    <a:pt x="438" y="911"/>
                  </a:lnTo>
                  <a:lnTo>
                    <a:pt x="447" y="911"/>
                  </a:lnTo>
                  <a:lnTo>
                    <a:pt x="454" y="906"/>
                  </a:lnTo>
                  <a:lnTo>
                    <a:pt x="463" y="901"/>
                  </a:lnTo>
                  <a:lnTo>
                    <a:pt x="471" y="903"/>
                  </a:lnTo>
                  <a:lnTo>
                    <a:pt x="480" y="91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96"/>
            <p:cNvSpPr>
              <a:spLocks/>
            </p:cNvSpPr>
            <p:nvPr/>
          </p:nvSpPr>
          <p:spPr bwMode="auto">
            <a:xfrm>
              <a:off x="592906" y="3678345"/>
              <a:ext cx="1025790" cy="1175633"/>
            </a:xfrm>
            <a:custGeom>
              <a:avLst/>
              <a:gdLst>
                <a:gd name="T0" fmla="*/ 1279216203 w 703"/>
                <a:gd name="T1" fmla="*/ 1668115206 h 828"/>
                <a:gd name="T2" fmla="*/ 1349456229 w 703"/>
                <a:gd name="T3" fmla="*/ 1204750502 h 828"/>
                <a:gd name="T4" fmla="*/ 1415438665 w 703"/>
                <a:gd name="T5" fmla="*/ 737355910 h 828"/>
                <a:gd name="T6" fmla="*/ 1466522453 w 703"/>
                <a:gd name="T7" fmla="*/ 368677955 h 828"/>
                <a:gd name="T8" fmla="*/ 1496321208 w 703"/>
                <a:gd name="T9" fmla="*/ 187361394 h 828"/>
                <a:gd name="T10" fmla="*/ 359712394 w 703"/>
                <a:gd name="T11" fmla="*/ 225638230 h 828"/>
                <a:gd name="T12" fmla="*/ 349071336 w 703"/>
                <a:gd name="T13" fmla="*/ 239741418 h 828"/>
                <a:gd name="T14" fmla="*/ 329913639 w 703"/>
                <a:gd name="T15" fmla="*/ 257873074 h 828"/>
                <a:gd name="T16" fmla="*/ 323528713 w 703"/>
                <a:gd name="T17" fmla="*/ 253843186 h 828"/>
                <a:gd name="T18" fmla="*/ 287345032 w 703"/>
                <a:gd name="T19" fmla="*/ 229668118 h 828"/>
                <a:gd name="T20" fmla="*/ 253288686 w 703"/>
                <a:gd name="T21" fmla="*/ 249814718 h 828"/>
                <a:gd name="T22" fmla="*/ 234132448 w 703"/>
                <a:gd name="T23" fmla="*/ 249814718 h 828"/>
                <a:gd name="T24" fmla="*/ 217105005 w 703"/>
                <a:gd name="T25" fmla="*/ 257873074 h 828"/>
                <a:gd name="T26" fmla="*/ 212847415 w 703"/>
                <a:gd name="T27" fmla="*/ 271974842 h 828"/>
                <a:gd name="T28" fmla="*/ 197948767 w 703"/>
                <a:gd name="T29" fmla="*/ 445233048 h 828"/>
                <a:gd name="T30" fmla="*/ 176663734 w 703"/>
                <a:gd name="T31" fmla="*/ 469409536 h 828"/>
                <a:gd name="T32" fmla="*/ 168150012 w 703"/>
                <a:gd name="T33" fmla="*/ 493584604 h 828"/>
                <a:gd name="T34" fmla="*/ 183048660 w 703"/>
                <a:gd name="T35" fmla="*/ 545964628 h 828"/>
                <a:gd name="T36" fmla="*/ 191563841 w 703"/>
                <a:gd name="T37" fmla="*/ 556037929 h 828"/>
                <a:gd name="T38" fmla="*/ 208591284 w 703"/>
                <a:gd name="T39" fmla="*/ 608419373 h 828"/>
                <a:gd name="T40" fmla="*/ 217105005 w 703"/>
                <a:gd name="T41" fmla="*/ 654755985 h 828"/>
                <a:gd name="T42" fmla="*/ 227747522 w 703"/>
                <a:gd name="T43" fmla="*/ 664827865 h 828"/>
                <a:gd name="T44" fmla="*/ 232003653 w 703"/>
                <a:gd name="T45" fmla="*/ 693032822 h 828"/>
                <a:gd name="T46" fmla="*/ 212847415 w 703"/>
                <a:gd name="T47" fmla="*/ 717209310 h 828"/>
                <a:gd name="T48" fmla="*/ 180921324 w 703"/>
                <a:gd name="T49" fmla="*/ 737355910 h 828"/>
                <a:gd name="T50" fmla="*/ 153249905 w 703"/>
                <a:gd name="T51" fmla="*/ 761530978 h 828"/>
                <a:gd name="T52" fmla="*/ 142608848 w 703"/>
                <a:gd name="T53" fmla="*/ 783692522 h 828"/>
                <a:gd name="T54" fmla="*/ 136222462 w 703"/>
                <a:gd name="T55" fmla="*/ 836072547 h 828"/>
                <a:gd name="T56" fmla="*/ 125579946 w 703"/>
                <a:gd name="T57" fmla="*/ 852189259 h 828"/>
                <a:gd name="T58" fmla="*/ 85138674 w 703"/>
                <a:gd name="T59" fmla="*/ 888452571 h 828"/>
                <a:gd name="T60" fmla="*/ 70240026 w 703"/>
                <a:gd name="T61" fmla="*/ 922700940 h 828"/>
                <a:gd name="T62" fmla="*/ 76624953 w 703"/>
                <a:gd name="T63" fmla="*/ 940832596 h 828"/>
                <a:gd name="T64" fmla="*/ 61726305 w 703"/>
                <a:gd name="T65" fmla="*/ 967022608 h 828"/>
                <a:gd name="T66" fmla="*/ 55339919 w 703"/>
                <a:gd name="T67" fmla="*/ 979110852 h 828"/>
                <a:gd name="T68" fmla="*/ 80882543 w 703"/>
                <a:gd name="T69" fmla="*/ 999257452 h 828"/>
                <a:gd name="T70" fmla="*/ 102167576 w 703"/>
                <a:gd name="T71" fmla="*/ 1031492296 h 828"/>
                <a:gd name="T72" fmla="*/ 95781191 w 703"/>
                <a:gd name="T73" fmla="*/ 1051637477 h 828"/>
                <a:gd name="T74" fmla="*/ 61726305 w 703"/>
                <a:gd name="T75" fmla="*/ 1075813965 h 828"/>
                <a:gd name="T76" fmla="*/ 0 w 703"/>
                <a:gd name="T77" fmla="*/ 1124164101 h 828"/>
                <a:gd name="T78" fmla="*/ 1279216203 w 703"/>
                <a:gd name="T79" fmla="*/ 1668115206 h 8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3"/>
                <a:gd name="T121" fmla="*/ 0 h 828"/>
                <a:gd name="T122" fmla="*/ 703 w 703"/>
                <a:gd name="T123" fmla="*/ 828 h 8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3" h="828">
                  <a:moveTo>
                    <a:pt x="601" y="828"/>
                  </a:moveTo>
                  <a:lnTo>
                    <a:pt x="601" y="828"/>
                  </a:lnTo>
                  <a:lnTo>
                    <a:pt x="617" y="715"/>
                  </a:lnTo>
                  <a:lnTo>
                    <a:pt x="634" y="598"/>
                  </a:lnTo>
                  <a:lnTo>
                    <a:pt x="649" y="479"/>
                  </a:lnTo>
                  <a:lnTo>
                    <a:pt x="665" y="366"/>
                  </a:lnTo>
                  <a:lnTo>
                    <a:pt x="679" y="266"/>
                  </a:lnTo>
                  <a:lnTo>
                    <a:pt x="689" y="183"/>
                  </a:lnTo>
                  <a:lnTo>
                    <a:pt x="698" y="123"/>
                  </a:lnTo>
                  <a:lnTo>
                    <a:pt x="703" y="93"/>
                  </a:lnTo>
                  <a:lnTo>
                    <a:pt x="190" y="0"/>
                  </a:lnTo>
                  <a:lnTo>
                    <a:pt x="169" y="112"/>
                  </a:lnTo>
                  <a:lnTo>
                    <a:pt x="164" y="119"/>
                  </a:lnTo>
                  <a:lnTo>
                    <a:pt x="161" y="124"/>
                  </a:lnTo>
                  <a:lnTo>
                    <a:pt x="155" y="128"/>
                  </a:lnTo>
                  <a:lnTo>
                    <a:pt x="152" y="126"/>
                  </a:lnTo>
                  <a:lnTo>
                    <a:pt x="143" y="116"/>
                  </a:lnTo>
                  <a:lnTo>
                    <a:pt x="135" y="114"/>
                  </a:lnTo>
                  <a:lnTo>
                    <a:pt x="126" y="119"/>
                  </a:lnTo>
                  <a:lnTo>
                    <a:pt x="119" y="124"/>
                  </a:lnTo>
                  <a:lnTo>
                    <a:pt x="110" y="124"/>
                  </a:lnTo>
                  <a:lnTo>
                    <a:pt x="105" y="124"/>
                  </a:lnTo>
                  <a:lnTo>
                    <a:pt x="102" y="128"/>
                  </a:lnTo>
                  <a:lnTo>
                    <a:pt x="100" y="135"/>
                  </a:lnTo>
                  <a:lnTo>
                    <a:pt x="97" y="195"/>
                  </a:lnTo>
                  <a:lnTo>
                    <a:pt x="93" y="221"/>
                  </a:lnTo>
                  <a:lnTo>
                    <a:pt x="90" y="230"/>
                  </a:lnTo>
                  <a:lnTo>
                    <a:pt x="83" y="233"/>
                  </a:lnTo>
                  <a:lnTo>
                    <a:pt x="79" y="245"/>
                  </a:lnTo>
                  <a:lnTo>
                    <a:pt x="81" y="259"/>
                  </a:lnTo>
                  <a:lnTo>
                    <a:pt x="86" y="271"/>
                  </a:lnTo>
                  <a:lnTo>
                    <a:pt x="90" y="276"/>
                  </a:lnTo>
                  <a:lnTo>
                    <a:pt x="97" y="289"/>
                  </a:lnTo>
                  <a:lnTo>
                    <a:pt x="98" y="302"/>
                  </a:lnTo>
                  <a:lnTo>
                    <a:pt x="100" y="316"/>
                  </a:lnTo>
                  <a:lnTo>
                    <a:pt x="102" y="325"/>
                  </a:lnTo>
                  <a:lnTo>
                    <a:pt x="107" y="330"/>
                  </a:lnTo>
                  <a:lnTo>
                    <a:pt x="110" y="335"/>
                  </a:lnTo>
                  <a:lnTo>
                    <a:pt x="109" y="344"/>
                  </a:lnTo>
                  <a:lnTo>
                    <a:pt x="100" y="356"/>
                  </a:lnTo>
                  <a:lnTo>
                    <a:pt x="90" y="365"/>
                  </a:lnTo>
                  <a:lnTo>
                    <a:pt x="85" y="366"/>
                  </a:lnTo>
                  <a:lnTo>
                    <a:pt x="79" y="368"/>
                  </a:lnTo>
                  <a:lnTo>
                    <a:pt x="72" y="378"/>
                  </a:lnTo>
                  <a:lnTo>
                    <a:pt x="67" y="389"/>
                  </a:lnTo>
                  <a:lnTo>
                    <a:pt x="66" y="403"/>
                  </a:lnTo>
                  <a:lnTo>
                    <a:pt x="64" y="415"/>
                  </a:lnTo>
                  <a:lnTo>
                    <a:pt x="59" y="423"/>
                  </a:lnTo>
                  <a:lnTo>
                    <a:pt x="50" y="430"/>
                  </a:lnTo>
                  <a:lnTo>
                    <a:pt x="40" y="441"/>
                  </a:lnTo>
                  <a:lnTo>
                    <a:pt x="33" y="449"/>
                  </a:lnTo>
                  <a:lnTo>
                    <a:pt x="33" y="458"/>
                  </a:lnTo>
                  <a:lnTo>
                    <a:pt x="36" y="467"/>
                  </a:lnTo>
                  <a:lnTo>
                    <a:pt x="33" y="473"/>
                  </a:lnTo>
                  <a:lnTo>
                    <a:pt x="29" y="480"/>
                  </a:lnTo>
                  <a:lnTo>
                    <a:pt x="26" y="486"/>
                  </a:lnTo>
                  <a:lnTo>
                    <a:pt x="31" y="491"/>
                  </a:lnTo>
                  <a:lnTo>
                    <a:pt x="38" y="496"/>
                  </a:lnTo>
                  <a:lnTo>
                    <a:pt x="47" y="503"/>
                  </a:lnTo>
                  <a:lnTo>
                    <a:pt x="48" y="512"/>
                  </a:lnTo>
                  <a:lnTo>
                    <a:pt x="45" y="522"/>
                  </a:lnTo>
                  <a:lnTo>
                    <a:pt x="40" y="529"/>
                  </a:lnTo>
                  <a:lnTo>
                    <a:pt x="29" y="534"/>
                  </a:lnTo>
                  <a:lnTo>
                    <a:pt x="15" y="536"/>
                  </a:lnTo>
                  <a:lnTo>
                    <a:pt x="0" y="558"/>
                  </a:lnTo>
                  <a:lnTo>
                    <a:pt x="370" y="795"/>
                  </a:lnTo>
                  <a:lnTo>
                    <a:pt x="601" y="828"/>
                  </a:lnTo>
                </a:path>
              </a:pathLst>
            </a:custGeom>
            <a:solidFill>
              <a:srgbClr val="FF7C80"/>
            </a:solidFill>
            <a:ln w="0">
              <a:solidFill>
                <a:srgbClr val="000000"/>
              </a:solidFill>
              <a:round/>
              <a:headEnd/>
              <a:tailEnd/>
            </a:ln>
          </p:spPr>
          <p:txBody>
            <a:bodyPr/>
            <a:lstStyle/>
            <a:p>
              <a:pPr>
                <a:defRPr/>
              </a:pPr>
              <a:endParaRPr lang="en-US" dirty="0">
                <a:ea typeface="ヒラギノ角ゴ Pro W3" charset="-128"/>
                <a:cs typeface="+mn-cs"/>
              </a:endParaRPr>
            </a:p>
          </p:txBody>
        </p:sp>
        <p:sp>
          <p:nvSpPr>
            <p:cNvPr id="63" name="Freeform 97"/>
            <p:cNvSpPr>
              <a:spLocks/>
            </p:cNvSpPr>
            <p:nvPr/>
          </p:nvSpPr>
          <p:spPr bwMode="auto">
            <a:xfrm>
              <a:off x="744538" y="1800225"/>
              <a:ext cx="1157287" cy="2035175"/>
            </a:xfrm>
            <a:custGeom>
              <a:avLst/>
              <a:gdLst>
                <a:gd name="T0" fmla="*/ 2147483647 w 794"/>
                <a:gd name="T1" fmla="*/ 2147483647 h 1435"/>
                <a:gd name="T2" fmla="*/ 2147483647 w 794"/>
                <a:gd name="T3" fmla="*/ 2147483647 h 1435"/>
                <a:gd name="T4" fmla="*/ 2147483647 w 794"/>
                <a:gd name="T5" fmla="*/ 2147483647 h 1435"/>
                <a:gd name="T6" fmla="*/ 2147483647 w 794"/>
                <a:gd name="T7" fmla="*/ 2147483647 h 1435"/>
                <a:gd name="T8" fmla="*/ 2147483647 w 794"/>
                <a:gd name="T9" fmla="*/ 2147483647 h 1435"/>
                <a:gd name="T10" fmla="*/ 2147483647 w 794"/>
                <a:gd name="T11" fmla="*/ 2147483647 h 1435"/>
                <a:gd name="T12" fmla="*/ 2147483647 w 794"/>
                <a:gd name="T13" fmla="*/ 2147483647 h 1435"/>
                <a:gd name="T14" fmla="*/ 2147483647 w 794"/>
                <a:gd name="T15" fmla="*/ 2147483647 h 1435"/>
                <a:gd name="T16" fmla="*/ 2147483647 w 794"/>
                <a:gd name="T17" fmla="*/ 2147483647 h 1435"/>
                <a:gd name="T18" fmla="*/ 2147483647 w 794"/>
                <a:gd name="T19" fmla="*/ 2147483647 h 1435"/>
                <a:gd name="T20" fmla="*/ 2147483647 w 794"/>
                <a:gd name="T21" fmla="*/ 2147483647 h 1435"/>
                <a:gd name="T22" fmla="*/ 2147483647 w 794"/>
                <a:gd name="T23" fmla="*/ 2147483647 h 1435"/>
                <a:gd name="T24" fmla="*/ 2147483647 w 794"/>
                <a:gd name="T25" fmla="*/ 2147483647 h 1435"/>
                <a:gd name="T26" fmla="*/ 2147483647 w 794"/>
                <a:gd name="T27" fmla="*/ 2147483647 h 1435"/>
                <a:gd name="T28" fmla="*/ 2147483647 w 794"/>
                <a:gd name="T29" fmla="*/ 2147483647 h 1435"/>
                <a:gd name="T30" fmla="*/ 2147483647 w 794"/>
                <a:gd name="T31" fmla="*/ 2147483647 h 1435"/>
                <a:gd name="T32" fmla="*/ 2147483647 w 794"/>
                <a:gd name="T33" fmla="*/ 2147483647 h 1435"/>
                <a:gd name="T34" fmla="*/ 2147483647 w 794"/>
                <a:gd name="T35" fmla="*/ 2147483647 h 1435"/>
                <a:gd name="T36" fmla="*/ 2147483647 w 794"/>
                <a:gd name="T37" fmla="*/ 2147483647 h 1435"/>
                <a:gd name="T38" fmla="*/ 2147483647 w 794"/>
                <a:gd name="T39" fmla="*/ 2147483647 h 1435"/>
                <a:gd name="T40" fmla="*/ 2147483647 w 794"/>
                <a:gd name="T41" fmla="*/ 2147483647 h 1435"/>
                <a:gd name="T42" fmla="*/ 2147483647 w 794"/>
                <a:gd name="T43" fmla="*/ 2147483647 h 1435"/>
                <a:gd name="T44" fmla="*/ 2147483647 w 794"/>
                <a:gd name="T45" fmla="*/ 2147483647 h 1435"/>
                <a:gd name="T46" fmla="*/ 2147483647 w 794"/>
                <a:gd name="T47" fmla="*/ 2147483647 h 1435"/>
                <a:gd name="T48" fmla="*/ 2147483647 w 794"/>
                <a:gd name="T49" fmla="*/ 2147483647 h 1435"/>
                <a:gd name="T50" fmla="*/ 2147483647 w 794"/>
                <a:gd name="T51" fmla="*/ 2147483647 h 1435"/>
                <a:gd name="T52" fmla="*/ 2147483647 w 794"/>
                <a:gd name="T53" fmla="*/ 2147483647 h 1435"/>
                <a:gd name="T54" fmla="*/ 2147483647 w 794"/>
                <a:gd name="T55" fmla="*/ 2147483647 h 1435"/>
                <a:gd name="T56" fmla="*/ 2147483647 w 794"/>
                <a:gd name="T57" fmla="*/ 2147483647 h 1435"/>
                <a:gd name="T58" fmla="*/ 2147483647 w 794"/>
                <a:gd name="T59" fmla="*/ 2147483647 h 1435"/>
                <a:gd name="T60" fmla="*/ 2147483647 w 794"/>
                <a:gd name="T61" fmla="*/ 2147483647 h 1435"/>
                <a:gd name="T62" fmla="*/ 2147483647 w 794"/>
                <a:gd name="T63" fmla="*/ 2147483647 h 1435"/>
                <a:gd name="T64" fmla="*/ 2147483647 w 794"/>
                <a:gd name="T65" fmla="*/ 2147483647 h 1435"/>
                <a:gd name="T66" fmla="*/ 2147483647 w 794"/>
                <a:gd name="T67" fmla="*/ 2147483647 h 1435"/>
                <a:gd name="T68" fmla="*/ 2147483647 w 794"/>
                <a:gd name="T69" fmla="*/ 2147483647 h 1435"/>
                <a:gd name="T70" fmla="*/ 2147483647 w 794"/>
                <a:gd name="T71" fmla="*/ 2147483647 h 1435"/>
                <a:gd name="T72" fmla="*/ 2147483647 w 794"/>
                <a:gd name="T73" fmla="*/ 2147483647 h 1435"/>
                <a:gd name="T74" fmla="*/ 2147483647 w 794"/>
                <a:gd name="T75" fmla="*/ 2147483647 h 1435"/>
                <a:gd name="T76" fmla="*/ 2147483647 w 794"/>
                <a:gd name="T77" fmla="*/ 2147483647 h 1435"/>
                <a:gd name="T78" fmla="*/ 2147483647 w 794"/>
                <a:gd name="T79" fmla="*/ 2147483647 h 1435"/>
                <a:gd name="T80" fmla="*/ 2147483647 w 794"/>
                <a:gd name="T81" fmla="*/ 2147483647 h 1435"/>
                <a:gd name="T82" fmla="*/ 2147483647 w 794"/>
                <a:gd name="T83" fmla="*/ 2147483647 h 1435"/>
                <a:gd name="T84" fmla="*/ 2147483647 w 794"/>
                <a:gd name="T85" fmla="*/ 2147483647 h 1435"/>
                <a:gd name="T86" fmla="*/ 2147483647 w 794"/>
                <a:gd name="T87" fmla="*/ 2147483647 h 1435"/>
                <a:gd name="T88" fmla="*/ 2147483647 w 794"/>
                <a:gd name="T89" fmla="*/ 2147483647 h 1435"/>
                <a:gd name="T90" fmla="*/ 2147483647 w 794"/>
                <a:gd name="T91" fmla="*/ 2147483647 h 1435"/>
                <a:gd name="T92" fmla="*/ 2147483647 w 794"/>
                <a:gd name="T93" fmla="*/ 2147483647 h 1435"/>
                <a:gd name="T94" fmla="*/ 2147483647 w 794"/>
                <a:gd name="T95" fmla="*/ 2147483647 h 1435"/>
                <a:gd name="T96" fmla="*/ 2147483647 w 794"/>
                <a:gd name="T97" fmla="*/ 2147483647 h 1435"/>
                <a:gd name="T98" fmla="*/ 2147483647 w 794"/>
                <a:gd name="T99" fmla="*/ 2147483647 h 1435"/>
                <a:gd name="T100" fmla="*/ 2147483647 w 794"/>
                <a:gd name="T101" fmla="*/ 2147483647 h 1435"/>
                <a:gd name="T102" fmla="*/ 2147483647 w 794"/>
                <a:gd name="T103" fmla="*/ 2147483647 h 1435"/>
                <a:gd name="T104" fmla="*/ 2147483647 w 794"/>
                <a:gd name="T105" fmla="*/ 2147483647 h 1435"/>
                <a:gd name="T106" fmla="*/ 2147483647 w 794"/>
                <a:gd name="T107" fmla="*/ 2147483647 h 1435"/>
                <a:gd name="T108" fmla="*/ 2147483647 w 794"/>
                <a:gd name="T109" fmla="*/ 2147483647 h 1435"/>
                <a:gd name="T110" fmla="*/ 2147483647 w 794"/>
                <a:gd name="T111" fmla="*/ 2147483647 h 1435"/>
                <a:gd name="T112" fmla="*/ 2147483647 w 794"/>
                <a:gd name="T113" fmla="*/ 2147483647 h 1435"/>
                <a:gd name="T114" fmla="*/ 2147483647 w 794"/>
                <a:gd name="T115" fmla="*/ 2147483647 h 1435"/>
                <a:gd name="T116" fmla="*/ 2147483647 w 794"/>
                <a:gd name="T117" fmla="*/ 0 h 14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4"/>
                <a:gd name="T178" fmla="*/ 0 h 1435"/>
                <a:gd name="T179" fmla="*/ 794 w 794"/>
                <a:gd name="T180" fmla="*/ 1435 h 14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4" h="1435">
                  <a:moveTo>
                    <a:pt x="445" y="112"/>
                  </a:moveTo>
                  <a:lnTo>
                    <a:pt x="356" y="494"/>
                  </a:lnTo>
                  <a:lnTo>
                    <a:pt x="767" y="1132"/>
                  </a:lnTo>
                  <a:lnTo>
                    <a:pt x="763" y="1144"/>
                  </a:lnTo>
                  <a:lnTo>
                    <a:pt x="765" y="1158"/>
                  </a:lnTo>
                  <a:lnTo>
                    <a:pt x="770" y="1170"/>
                  </a:lnTo>
                  <a:lnTo>
                    <a:pt x="774" y="1175"/>
                  </a:lnTo>
                  <a:lnTo>
                    <a:pt x="781" y="1188"/>
                  </a:lnTo>
                  <a:lnTo>
                    <a:pt x="782" y="1201"/>
                  </a:lnTo>
                  <a:lnTo>
                    <a:pt x="784" y="1215"/>
                  </a:lnTo>
                  <a:lnTo>
                    <a:pt x="786" y="1224"/>
                  </a:lnTo>
                  <a:lnTo>
                    <a:pt x="791" y="1229"/>
                  </a:lnTo>
                  <a:lnTo>
                    <a:pt x="794" y="1234"/>
                  </a:lnTo>
                  <a:lnTo>
                    <a:pt x="793" y="1243"/>
                  </a:lnTo>
                  <a:lnTo>
                    <a:pt x="784" y="1255"/>
                  </a:lnTo>
                  <a:lnTo>
                    <a:pt x="774" y="1264"/>
                  </a:lnTo>
                  <a:lnTo>
                    <a:pt x="769" y="1265"/>
                  </a:lnTo>
                  <a:lnTo>
                    <a:pt x="763" y="1267"/>
                  </a:lnTo>
                  <a:lnTo>
                    <a:pt x="756" y="1277"/>
                  </a:lnTo>
                  <a:lnTo>
                    <a:pt x="751" y="1288"/>
                  </a:lnTo>
                  <a:lnTo>
                    <a:pt x="750" y="1302"/>
                  </a:lnTo>
                  <a:lnTo>
                    <a:pt x="748" y="1314"/>
                  </a:lnTo>
                  <a:lnTo>
                    <a:pt x="743" y="1322"/>
                  </a:lnTo>
                  <a:lnTo>
                    <a:pt x="734" y="1329"/>
                  </a:lnTo>
                  <a:lnTo>
                    <a:pt x="724" y="1340"/>
                  </a:lnTo>
                  <a:lnTo>
                    <a:pt x="717" y="1348"/>
                  </a:lnTo>
                  <a:lnTo>
                    <a:pt x="717" y="1357"/>
                  </a:lnTo>
                  <a:lnTo>
                    <a:pt x="720" y="1366"/>
                  </a:lnTo>
                  <a:lnTo>
                    <a:pt x="717" y="1372"/>
                  </a:lnTo>
                  <a:lnTo>
                    <a:pt x="713" y="1379"/>
                  </a:lnTo>
                  <a:lnTo>
                    <a:pt x="710" y="1385"/>
                  </a:lnTo>
                  <a:lnTo>
                    <a:pt x="715" y="1390"/>
                  </a:lnTo>
                  <a:lnTo>
                    <a:pt x="722" y="1395"/>
                  </a:lnTo>
                  <a:lnTo>
                    <a:pt x="731" y="1402"/>
                  </a:lnTo>
                  <a:lnTo>
                    <a:pt x="732" y="1411"/>
                  </a:lnTo>
                  <a:lnTo>
                    <a:pt x="729" y="1421"/>
                  </a:lnTo>
                  <a:lnTo>
                    <a:pt x="724" y="1428"/>
                  </a:lnTo>
                  <a:lnTo>
                    <a:pt x="713" y="1433"/>
                  </a:lnTo>
                  <a:lnTo>
                    <a:pt x="699" y="1435"/>
                  </a:lnTo>
                  <a:lnTo>
                    <a:pt x="445" y="1397"/>
                  </a:lnTo>
                  <a:lnTo>
                    <a:pt x="442" y="1391"/>
                  </a:lnTo>
                  <a:lnTo>
                    <a:pt x="442" y="1381"/>
                  </a:lnTo>
                  <a:lnTo>
                    <a:pt x="440" y="1369"/>
                  </a:lnTo>
                  <a:lnTo>
                    <a:pt x="435" y="1362"/>
                  </a:lnTo>
                  <a:lnTo>
                    <a:pt x="433" y="1352"/>
                  </a:lnTo>
                  <a:lnTo>
                    <a:pt x="437" y="1331"/>
                  </a:lnTo>
                  <a:lnTo>
                    <a:pt x="435" y="1303"/>
                  </a:lnTo>
                  <a:lnTo>
                    <a:pt x="414" y="1272"/>
                  </a:lnTo>
                  <a:lnTo>
                    <a:pt x="407" y="1265"/>
                  </a:lnTo>
                  <a:lnTo>
                    <a:pt x="404" y="1251"/>
                  </a:lnTo>
                  <a:lnTo>
                    <a:pt x="401" y="1239"/>
                  </a:lnTo>
                  <a:lnTo>
                    <a:pt x="394" y="1238"/>
                  </a:lnTo>
                  <a:lnTo>
                    <a:pt x="392" y="1239"/>
                  </a:lnTo>
                  <a:lnTo>
                    <a:pt x="390" y="1239"/>
                  </a:lnTo>
                  <a:lnTo>
                    <a:pt x="388" y="1238"/>
                  </a:lnTo>
                  <a:lnTo>
                    <a:pt x="387" y="1232"/>
                  </a:lnTo>
                  <a:lnTo>
                    <a:pt x="383" y="1224"/>
                  </a:lnTo>
                  <a:lnTo>
                    <a:pt x="378" y="1215"/>
                  </a:lnTo>
                  <a:lnTo>
                    <a:pt x="368" y="1210"/>
                  </a:lnTo>
                  <a:lnTo>
                    <a:pt x="357" y="1210"/>
                  </a:lnTo>
                  <a:lnTo>
                    <a:pt x="354" y="1212"/>
                  </a:lnTo>
                  <a:lnTo>
                    <a:pt x="350" y="1210"/>
                  </a:lnTo>
                  <a:lnTo>
                    <a:pt x="349" y="1205"/>
                  </a:lnTo>
                  <a:lnTo>
                    <a:pt x="352" y="1200"/>
                  </a:lnTo>
                  <a:lnTo>
                    <a:pt x="354" y="1196"/>
                  </a:lnTo>
                  <a:lnTo>
                    <a:pt x="352" y="1191"/>
                  </a:lnTo>
                  <a:lnTo>
                    <a:pt x="349" y="1189"/>
                  </a:lnTo>
                  <a:lnTo>
                    <a:pt x="344" y="1188"/>
                  </a:lnTo>
                  <a:lnTo>
                    <a:pt x="342" y="1184"/>
                  </a:lnTo>
                  <a:lnTo>
                    <a:pt x="344" y="1175"/>
                  </a:lnTo>
                  <a:lnTo>
                    <a:pt x="342" y="1167"/>
                  </a:lnTo>
                  <a:lnTo>
                    <a:pt x="330" y="1160"/>
                  </a:lnTo>
                  <a:lnTo>
                    <a:pt x="312" y="1156"/>
                  </a:lnTo>
                  <a:lnTo>
                    <a:pt x="299" y="1151"/>
                  </a:lnTo>
                  <a:lnTo>
                    <a:pt x="288" y="1143"/>
                  </a:lnTo>
                  <a:lnTo>
                    <a:pt x="280" y="1132"/>
                  </a:lnTo>
                  <a:lnTo>
                    <a:pt x="276" y="1125"/>
                  </a:lnTo>
                  <a:lnTo>
                    <a:pt x="271" y="1118"/>
                  </a:lnTo>
                  <a:lnTo>
                    <a:pt x="264" y="1110"/>
                  </a:lnTo>
                  <a:lnTo>
                    <a:pt x="257" y="1103"/>
                  </a:lnTo>
                  <a:lnTo>
                    <a:pt x="249" y="1096"/>
                  </a:lnTo>
                  <a:lnTo>
                    <a:pt x="240" y="1091"/>
                  </a:lnTo>
                  <a:lnTo>
                    <a:pt x="231" y="1086"/>
                  </a:lnTo>
                  <a:lnTo>
                    <a:pt x="221" y="1084"/>
                  </a:lnTo>
                  <a:lnTo>
                    <a:pt x="211" y="1079"/>
                  </a:lnTo>
                  <a:lnTo>
                    <a:pt x="202" y="1072"/>
                  </a:lnTo>
                  <a:lnTo>
                    <a:pt x="193" y="1063"/>
                  </a:lnTo>
                  <a:lnTo>
                    <a:pt x="178" y="1056"/>
                  </a:lnTo>
                  <a:lnTo>
                    <a:pt x="169" y="1054"/>
                  </a:lnTo>
                  <a:lnTo>
                    <a:pt x="164" y="1053"/>
                  </a:lnTo>
                  <a:lnTo>
                    <a:pt x="159" y="1049"/>
                  </a:lnTo>
                  <a:lnTo>
                    <a:pt x="153" y="1046"/>
                  </a:lnTo>
                  <a:lnTo>
                    <a:pt x="153" y="1037"/>
                  </a:lnTo>
                  <a:lnTo>
                    <a:pt x="155" y="1028"/>
                  </a:lnTo>
                  <a:lnTo>
                    <a:pt x="157" y="1018"/>
                  </a:lnTo>
                  <a:lnTo>
                    <a:pt x="157" y="1008"/>
                  </a:lnTo>
                  <a:lnTo>
                    <a:pt x="157" y="994"/>
                  </a:lnTo>
                  <a:lnTo>
                    <a:pt x="162" y="978"/>
                  </a:lnTo>
                  <a:lnTo>
                    <a:pt x="162" y="963"/>
                  </a:lnTo>
                  <a:lnTo>
                    <a:pt x="155" y="954"/>
                  </a:lnTo>
                  <a:lnTo>
                    <a:pt x="152" y="947"/>
                  </a:lnTo>
                  <a:lnTo>
                    <a:pt x="152" y="940"/>
                  </a:lnTo>
                  <a:lnTo>
                    <a:pt x="150" y="932"/>
                  </a:lnTo>
                  <a:lnTo>
                    <a:pt x="147" y="926"/>
                  </a:lnTo>
                  <a:lnTo>
                    <a:pt x="143" y="920"/>
                  </a:lnTo>
                  <a:lnTo>
                    <a:pt x="141" y="911"/>
                  </a:lnTo>
                  <a:lnTo>
                    <a:pt x="136" y="902"/>
                  </a:lnTo>
                  <a:lnTo>
                    <a:pt x="129" y="894"/>
                  </a:lnTo>
                  <a:lnTo>
                    <a:pt x="122" y="885"/>
                  </a:lnTo>
                  <a:lnTo>
                    <a:pt x="122" y="878"/>
                  </a:lnTo>
                  <a:lnTo>
                    <a:pt x="124" y="871"/>
                  </a:lnTo>
                  <a:lnTo>
                    <a:pt x="124" y="866"/>
                  </a:lnTo>
                  <a:lnTo>
                    <a:pt x="121" y="861"/>
                  </a:lnTo>
                  <a:lnTo>
                    <a:pt x="115" y="854"/>
                  </a:lnTo>
                  <a:lnTo>
                    <a:pt x="112" y="843"/>
                  </a:lnTo>
                  <a:lnTo>
                    <a:pt x="112" y="835"/>
                  </a:lnTo>
                  <a:lnTo>
                    <a:pt x="105" y="824"/>
                  </a:lnTo>
                  <a:lnTo>
                    <a:pt x="96" y="811"/>
                  </a:lnTo>
                  <a:lnTo>
                    <a:pt x="90" y="795"/>
                  </a:lnTo>
                  <a:lnTo>
                    <a:pt x="84" y="785"/>
                  </a:lnTo>
                  <a:lnTo>
                    <a:pt x="81" y="778"/>
                  </a:lnTo>
                  <a:lnTo>
                    <a:pt x="79" y="771"/>
                  </a:lnTo>
                  <a:lnTo>
                    <a:pt x="81" y="764"/>
                  </a:lnTo>
                  <a:lnTo>
                    <a:pt x="90" y="757"/>
                  </a:lnTo>
                  <a:lnTo>
                    <a:pt x="98" y="748"/>
                  </a:lnTo>
                  <a:lnTo>
                    <a:pt x="102" y="740"/>
                  </a:lnTo>
                  <a:lnTo>
                    <a:pt x="105" y="733"/>
                  </a:lnTo>
                  <a:lnTo>
                    <a:pt x="110" y="729"/>
                  </a:lnTo>
                  <a:lnTo>
                    <a:pt x="114" y="721"/>
                  </a:lnTo>
                  <a:lnTo>
                    <a:pt x="112" y="712"/>
                  </a:lnTo>
                  <a:lnTo>
                    <a:pt x="103" y="703"/>
                  </a:lnTo>
                  <a:lnTo>
                    <a:pt x="90" y="700"/>
                  </a:lnTo>
                  <a:lnTo>
                    <a:pt x="81" y="691"/>
                  </a:lnTo>
                  <a:lnTo>
                    <a:pt x="72" y="676"/>
                  </a:lnTo>
                  <a:lnTo>
                    <a:pt x="69" y="659"/>
                  </a:lnTo>
                  <a:lnTo>
                    <a:pt x="71" y="645"/>
                  </a:lnTo>
                  <a:lnTo>
                    <a:pt x="72" y="634"/>
                  </a:lnTo>
                  <a:lnTo>
                    <a:pt x="69" y="627"/>
                  </a:lnTo>
                  <a:lnTo>
                    <a:pt x="64" y="620"/>
                  </a:lnTo>
                  <a:lnTo>
                    <a:pt x="65" y="612"/>
                  </a:lnTo>
                  <a:lnTo>
                    <a:pt x="69" y="607"/>
                  </a:lnTo>
                  <a:lnTo>
                    <a:pt x="72" y="603"/>
                  </a:lnTo>
                  <a:lnTo>
                    <a:pt x="72" y="600"/>
                  </a:lnTo>
                  <a:lnTo>
                    <a:pt x="72" y="595"/>
                  </a:lnTo>
                  <a:lnTo>
                    <a:pt x="74" y="589"/>
                  </a:lnTo>
                  <a:lnTo>
                    <a:pt x="77" y="589"/>
                  </a:lnTo>
                  <a:lnTo>
                    <a:pt x="81" y="593"/>
                  </a:lnTo>
                  <a:lnTo>
                    <a:pt x="81" y="600"/>
                  </a:lnTo>
                  <a:lnTo>
                    <a:pt x="84" y="607"/>
                  </a:lnTo>
                  <a:lnTo>
                    <a:pt x="90" y="610"/>
                  </a:lnTo>
                  <a:lnTo>
                    <a:pt x="93" y="615"/>
                  </a:lnTo>
                  <a:lnTo>
                    <a:pt x="95" y="622"/>
                  </a:lnTo>
                  <a:lnTo>
                    <a:pt x="98" y="627"/>
                  </a:lnTo>
                  <a:lnTo>
                    <a:pt x="103" y="631"/>
                  </a:lnTo>
                  <a:lnTo>
                    <a:pt x="109" y="631"/>
                  </a:lnTo>
                  <a:lnTo>
                    <a:pt x="110" y="629"/>
                  </a:lnTo>
                  <a:lnTo>
                    <a:pt x="110" y="626"/>
                  </a:lnTo>
                  <a:lnTo>
                    <a:pt x="110" y="619"/>
                  </a:lnTo>
                  <a:lnTo>
                    <a:pt x="109" y="610"/>
                  </a:lnTo>
                  <a:lnTo>
                    <a:pt x="103" y="603"/>
                  </a:lnTo>
                  <a:lnTo>
                    <a:pt x="98" y="593"/>
                  </a:lnTo>
                  <a:lnTo>
                    <a:pt x="102" y="582"/>
                  </a:lnTo>
                  <a:lnTo>
                    <a:pt x="103" y="572"/>
                  </a:lnTo>
                  <a:lnTo>
                    <a:pt x="98" y="563"/>
                  </a:lnTo>
                  <a:lnTo>
                    <a:pt x="100" y="560"/>
                  </a:lnTo>
                  <a:lnTo>
                    <a:pt x="105" y="558"/>
                  </a:lnTo>
                  <a:lnTo>
                    <a:pt x="109" y="560"/>
                  </a:lnTo>
                  <a:lnTo>
                    <a:pt x="115" y="563"/>
                  </a:lnTo>
                  <a:lnTo>
                    <a:pt x="122" y="567"/>
                  </a:lnTo>
                  <a:lnTo>
                    <a:pt x="129" y="567"/>
                  </a:lnTo>
                  <a:lnTo>
                    <a:pt x="138" y="569"/>
                  </a:lnTo>
                  <a:lnTo>
                    <a:pt x="147" y="576"/>
                  </a:lnTo>
                  <a:lnTo>
                    <a:pt x="159" y="579"/>
                  </a:lnTo>
                  <a:lnTo>
                    <a:pt x="166" y="579"/>
                  </a:lnTo>
                  <a:lnTo>
                    <a:pt x="166" y="577"/>
                  </a:lnTo>
                  <a:lnTo>
                    <a:pt x="162" y="572"/>
                  </a:lnTo>
                  <a:lnTo>
                    <a:pt x="159" y="565"/>
                  </a:lnTo>
                  <a:lnTo>
                    <a:pt x="160" y="562"/>
                  </a:lnTo>
                  <a:lnTo>
                    <a:pt x="160" y="558"/>
                  </a:lnTo>
                  <a:lnTo>
                    <a:pt x="157" y="558"/>
                  </a:lnTo>
                  <a:lnTo>
                    <a:pt x="148" y="558"/>
                  </a:lnTo>
                  <a:lnTo>
                    <a:pt x="140" y="557"/>
                  </a:lnTo>
                  <a:lnTo>
                    <a:pt x="129" y="555"/>
                  </a:lnTo>
                  <a:lnTo>
                    <a:pt x="121" y="555"/>
                  </a:lnTo>
                  <a:lnTo>
                    <a:pt x="119" y="548"/>
                  </a:lnTo>
                  <a:lnTo>
                    <a:pt x="114" y="543"/>
                  </a:lnTo>
                  <a:lnTo>
                    <a:pt x="105" y="541"/>
                  </a:lnTo>
                  <a:lnTo>
                    <a:pt x="90" y="541"/>
                  </a:lnTo>
                  <a:lnTo>
                    <a:pt x="84" y="544"/>
                  </a:lnTo>
                  <a:lnTo>
                    <a:pt x="79" y="546"/>
                  </a:lnTo>
                  <a:lnTo>
                    <a:pt x="76" y="550"/>
                  </a:lnTo>
                  <a:lnTo>
                    <a:pt x="74" y="553"/>
                  </a:lnTo>
                  <a:lnTo>
                    <a:pt x="72" y="557"/>
                  </a:lnTo>
                  <a:lnTo>
                    <a:pt x="71" y="557"/>
                  </a:lnTo>
                  <a:lnTo>
                    <a:pt x="65" y="553"/>
                  </a:lnTo>
                  <a:lnTo>
                    <a:pt x="60" y="550"/>
                  </a:lnTo>
                  <a:lnTo>
                    <a:pt x="52" y="544"/>
                  </a:lnTo>
                  <a:lnTo>
                    <a:pt x="46" y="538"/>
                  </a:lnTo>
                  <a:lnTo>
                    <a:pt x="45" y="529"/>
                  </a:lnTo>
                  <a:lnTo>
                    <a:pt x="48" y="517"/>
                  </a:lnTo>
                  <a:lnTo>
                    <a:pt x="50" y="503"/>
                  </a:lnTo>
                  <a:lnTo>
                    <a:pt x="43" y="480"/>
                  </a:lnTo>
                  <a:lnTo>
                    <a:pt x="33" y="455"/>
                  </a:lnTo>
                  <a:lnTo>
                    <a:pt x="20" y="430"/>
                  </a:lnTo>
                  <a:lnTo>
                    <a:pt x="12" y="411"/>
                  </a:lnTo>
                  <a:lnTo>
                    <a:pt x="8" y="396"/>
                  </a:lnTo>
                  <a:lnTo>
                    <a:pt x="8" y="382"/>
                  </a:lnTo>
                  <a:lnTo>
                    <a:pt x="15" y="366"/>
                  </a:lnTo>
                  <a:lnTo>
                    <a:pt x="20" y="353"/>
                  </a:lnTo>
                  <a:lnTo>
                    <a:pt x="17" y="339"/>
                  </a:lnTo>
                  <a:lnTo>
                    <a:pt x="15" y="327"/>
                  </a:lnTo>
                  <a:lnTo>
                    <a:pt x="20" y="315"/>
                  </a:lnTo>
                  <a:lnTo>
                    <a:pt x="27" y="301"/>
                  </a:lnTo>
                  <a:lnTo>
                    <a:pt x="29" y="287"/>
                  </a:lnTo>
                  <a:lnTo>
                    <a:pt x="27" y="271"/>
                  </a:lnTo>
                  <a:lnTo>
                    <a:pt x="22" y="256"/>
                  </a:lnTo>
                  <a:lnTo>
                    <a:pt x="15" y="237"/>
                  </a:lnTo>
                  <a:lnTo>
                    <a:pt x="5" y="216"/>
                  </a:lnTo>
                  <a:lnTo>
                    <a:pt x="0" y="195"/>
                  </a:lnTo>
                  <a:lnTo>
                    <a:pt x="3" y="183"/>
                  </a:lnTo>
                  <a:lnTo>
                    <a:pt x="15" y="173"/>
                  </a:lnTo>
                  <a:lnTo>
                    <a:pt x="31" y="159"/>
                  </a:lnTo>
                  <a:lnTo>
                    <a:pt x="41" y="142"/>
                  </a:lnTo>
                  <a:lnTo>
                    <a:pt x="43" y="121"/>
                  </a:lnTo>
                  <a:lnTo>
                    <a:pt x="48" y="112"/>
                  </a:lnTo>
                  <a:lnTo>
                    <a:pt x="58" y="100"/>
                  </a:lnTo>
                  <a:lnTo>
                    <a:pt x="69" y="86"/>
                  </a:lnTo>
                  <a:lnTo>
                    <a:pt x="74" y="76"/>
                  </a:lnTo>
                  <a:lnTo>
                    <a:pt x="74" y="62"/>
                  </a:lnTo>
                  <a:lnTo>
                    <a:pt x="74" y="41"/>
                  </a:lnTo>
                  <a:lnTo>
                    <a:pt x="74" y="22"/>
                  </a:lnTo>
                  <a:lnTo>
                    <a:pt x="77" y="10"/>
                  </a:lnTo>
                  <a:lnTo>
                    <a:pt x="79" y="7"/>
                  </a:lnTo>
                  <a:lnTo>
                    <a:pt x="79" y="3"/>
                  </a:lnTo>
                  <a:lnTo>
                    <a:pt x="76" y="2"/>
                  </a:lnTo>
                  <a:lnTo>
                    <a:pt x="74" y="0"/>
                  </a:lnTo>
                  <a:lnTo>
                    <a:pt x="445" y="1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99"/>
            <p:cNvSpPr>
              <a:spLocks/>
            </p:cNvSpPr>
            <p:nvPr/>
          </p:nvSpPr>
          <p:spPr bwMode="auto">
            <a:xfrm>
              <a:off x="838200" y="1065213"/>
              <a:ext cx="1190625" cy="1000125"/>
            </a:xfrm>
            <a:custGeom>
              <a:avLst/>
              <a:gdLst>
                <a:gd name="T0" fmla="*/ 2147483647 w 816"/>
                <a:gd name="T1" fmla="*/ 2147483647 h 706"/>
                <a:gd name="T2" fmla="*/ 2147483647 w 816"/>
                <a:gd name="T3" fmla="*/ 2147483647 h 706"/>
                <a:gd name="T4" fmla="*/ 2147483647 w 816"/>
                <a:gd name="T5" fmla="*/ 2147483647 h 706"/>
                <a:gd name="T6" fmla="*/ 2147483647 w 816"/>
                <a:gd name="T7" fmla="*/ 2147483647 h 706"/>
                <a:gd name="T8" fmla="*/ 2147483647 w 816"/>
                <a:gd name="T9" fmla="*/ 2147483647 h 706"/>
                <a:gd name="T10" fmla="*/ 2147483647 w 816"/>
                <a:gd name="T11" fmla="*/ 2147483647 h 706"/>
                <a:gd name="T12" fmla="*/ 2147483647 w 816"/>
                <a:gd name="T13" fmla="*/ 2147483647 h 706"/>
                <a:gd name="T14" fmla="*/ 2147483647 w 816"/>
                <a:gd name="T15" fmla="*/ 2147483647 h 706"/>
                <a:gd name="T16" fmla="*/ 2147483647 w 816"/>
                <a:gd name="T17" fmla="*/ 2147483647 h 706"/>
                <a:gd name="T18" fmla="*/ 2147483647 w 816"/>
                <a:gd name="T19" fmla="*/ 2147483647 h 706"/>
                <a:gd name="T20" fmla="*/ 2147483647 w 816"/>
                <a:gd name="T21" fmla="*/ 2147483647 h 706"/>
                <a:gd name="T22" fmla="*/ 2147483647 w 816"/>
                <a:gd name="T23" fmla="*/ 2147483647 h 706"/>
                <a:gd name="T24" fmla="*/ 2147483647 w 816"/>
                <a:gd name="T25" fmla="*/ 2147483647 h 706"/>
                <a:gd name="T26" fmla="*/ 2147483647 w 816"/>
                <a:gd name="T27" fmla="*/ 2147483647 h 706"/>
                <a:gd name="T28" fmla="*/ 2147483647 w 816"/>
                <a:gd name="T29" fmla="*/ 2147483647 h 706"/>
                <a:gd name="T30" fmla="*/ 2147483647 w 816"/>
                <a:gd name="T31" fmla="*/ 2147483647 h 706"/>
                <a:gd name="T32" fmla="*/ 2147483647 w 816"/>
                <a:gd name="T33" fmla="*/ 2147483647 h 706"/>
                <a:gd name="T34" fmla="*/ 2147483647 w 816"/>
                <a:gd name="T35" fmla="*/ 2147483647 h 706"/>
                <a:gd name="T36" fmla="*/ 2147483647 w 816"/>
                <a:gd name="T37" fmla="*/ 2147483647 h 706"/>
                <a:gd name="T38" fmla="*/ 2147483647 w 816"/>
                <a:gd name="T39" fmla="*/ 2147483647 h 706"/>
                <a:gd name="T40" fmla="*/ 2147483647 w 816"/>
                <a:gd name="T41" fmla="*/ 2147483647 h 706"/>
                <a:gd name="T42" fmla="*/ 2147483647 w 816"/>
                <a:gd name="T43" fmla="*/ 2147483647 h 706"/>
                <a:gd name="T44" fmla="*/ 2147483647 w 816"/>
                <a:gd name="T45" fmla="*/ 2147483647 h 706"/>
                <a:gd name="T46" fmla="*/ 2147483647 w 816"/>
                <a:gd name="T47" fmla="*/ 2147483647 h 706"/>
                <a:gd name="T48" fmla="*/ 2147483647 w 816"/>
                <a:gd name="T49" fmla="*/ 2147483647 h 706"/>
                <a:gd name="T50" fmla="*/ 2147483647 w 816"/>
                <a:gd name="T51" fmla="*/ 2147483647 h 706"/>
                <a:gd name="T52" fmla="*/ 2147483647 w 816"/>
                <a:gd name="T53" fmla="*/ 2147483647 h 706"/>
                <a:gd name="T54" fmla="*/ 2147483647 w 816"/>
                <a:gd name="T55" fmla="*/ 2147483647 h 706"/>
                <a:gd name="T56" fmla="*/ 2147483647 w 816"/>
                <a:gd name="T57" fmla="*/ 2147483647 h 706"/>
                <a:gd name="T58" fmla="*/ 2147483647 w 816"/>
                <a:gd name="T59" fmla="*/ 2147483647 h 706"/>
                <a:gd name="T60" fmla="*/ 2147483647 w 816"/>
                <a:gd name="T61" fmla="*/ 2147483647 h 706"/>
                <a:gd name="T62" fmla="*/ 2147483647 w 816"/>
                <a:gd name="T63" fmla="*/ 2147483647 h 706"/>
                <a:gd name="T64" fmla="*/ 2147483647 w 816"/>
                <a:gd name="T65" fmla="*/ 2147483647 h 706"/>
                <a:gd name="T66" fmla="*/ 2147483647 w 816"/>
                <a:gd name="T67" fmla="*/ 2147483647 h 706"/>
                <a:gd name="T68" fmla="*/ 2147483647 w 816"/>
                <a:gd name="T69" fmla="*/ 2147483647 h 706"/>
                <a:gd name="T70" fmla="*/ 2147483647 w 816"/>
                <a:gd name="T71" fmla="*/ 2147483647 h 706"/>
                <a:gd name="T72" fmla="*/ 2147483647 w 816"/>
                <a:gd name="T73" fmla="*/ 2147483647 h 706"/>
                <a:gd name="T74" fmla="*/ 2147483647 w 816"/>
                <a:gd name="T75" fmla="*/ 2147483647 h 706"/>
                <a:gd name="T76" fmla="*/ 2147483647 w 816"/>
                <a:gd name="T77" fmla="*/ 2147483647 h 706"/>
                <a:gd name="T78" fmla="*/ 2147483647 w 816"/>
                <a:gd name="T79" fmla="*/ 2147483647 h 706"/>
                <a:gd name="T80" fmla="*/ 2147483647 w 816"/>
                <a:gd name="T81" fmla="*/ 2147483647 h 706"/>
                <a:gd name="T82" fmla="*/ 2147483647 w 816"/>
                <a:gd name="T83" fmla="*/ 2147483647 h 706"/>
                <a:gd name="T84" fmla="*/ 2147483647 w 816"/>
                <a:gd name="T85" fmla="*/ 2147483647 h 706"/>
                <a:gd name="T86" fmla="*/ 2147483647 w 816"/>
                <a:gd name="T87" fmla="*/ 2147483647 h 706"/>
                <a:gd name="T88" fmla="*/ 2147483647 w 816"/>
                <a:gd name="T89" fmla="*/ 2147483647 h 7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6"/>
                <a:gd name="T136" fmla="*/ 0 h 706"/>
                <a:gd name="T137" fmla="*/ 816 w 816"/>
                <a:gd name="T138" fmla="*/ 706 h 7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6" h="706">
                  <a:moveTo>
                    <a:pt x="9" y="519"/>
                  </a:moveTo>
                  <a:lnTo>
                    <a:pt x="380" y="631"/>
                  </a:lnTo>
                  <a:lnTo>
                    <a:pt x="669" y="706"/>
                  </a:lnTo>
                  <a:lnTo>
                    <a:pt x="676" y="673"/>
                  </a:lnTo>
                  <a:lnTo>
                    <a:pt x="690" y="597"/>
                  </a:lnTo>
                  <a:lnTo>
                    <a:pt x="707" y="521"/>
                  </a:lnTo>
                  <a:lnTo>
                    <a:pt x="716" y="479"/>
                  </a:lnTo>
                  <a:lnTo>
                    <a:pt x="721" y="470"/>
                  </a:lnTo>
                  <a:lnTo>
                    <a:pt x="728" y="462"/>
                  </a:lnTo>
                  <a:lnTo>
                    <a:pt x="735" y="453"/>
                  </a:lnTo>
                  <a:lnTo>
                    <a:pt x="738" y="441"/>
                  </a:lnTo>
                  <a:lnTo>
                    <a:pt x="736" y="431"/>
                  </a:lnTo>
                  <a:lnTo>
                    <a:pt x="726" y="422"/>
                  </a:lnTo>
                  <a:lnTo>
                    <a:pt x="717" y="412"/>
                  </a:lnTo>
                  <a:lnTo>
                    <a:pt x="717" y="398"/>
                  </a:lnTo>
                  <a:lnTo>
                    <a:pt x="723" y="393"/>
                  </a:lnTo>
                  <a:lnTo>
                    <a:pt x="726" y="387"/>
                  </a:lnTo>
                  <a:lnTo>
                    <a:pt x="731" y="381"/>
                  </a:lnTo>
                  <a:lnTo>
                    <a:pt x="736" y="372"/>
                  </a:lnTo>
                  <a:lnTo>
                    <a:pt x="743" y="362"/>
                  </a:lnTo>
                  <a:lnTo>
                    <a:pt x="752" y="349"/>
                  </a:lnTo>
                  <a:lnTo>
                    <a:pt x="764" y="336"/>
                  </a:lnTo>
                  <a:lnTo>
                    <a:pt x="780" y="320"/>
                  </a:lnTo>
                  <a:lnTo>
                    <a:pt x="788" y="303"/>
                  </a:lnTo>
                  <a:lnTo>
                    <a:pt x="802" y="282"/>
                  </a:lnTo>
                  <a:lnTo>
                    <a:pt x="814" y="263"/>
                  </a:lnTo>
                  <a:lnTo>
                    <a:pt x="816" y="241"/>
                  </a:lnTo>
                  <a:lnTo>
                    <a:pt x="812" y="230"/>
                  </a:lnTo>
                  <a:lnTo>
                    <a:pt x="811" y="227"/>
                  </a:lnTo>
                  <a:lnTo>
                    <a:pt x="807" y="225"/>
                  </a:lnTo>
                  <a:lnTo>
                    <a:pt x="804" y="222"/>
                  </a:lnTo>
                  <a:lnTo>
                    <a:pt x="802" y="218"/>
                  </a:lnTo>
                  <a:lnTo>
                    <a:pt x="800" y="211"/>
                  </a:lnTo>
                  <a:lnTo>
                    <a:pt x="795" y="203"/>
                  </a:lnTo>
                  <a:lnTo>
                    <a:pt x="792" y="194"/>
                  </a:lnTo>
                  <a:lnTo>
                    <a:pt x="610" y="147"/>
                  </a:lnTo>
                  <a:lnTo>
                    <a:pt x="603" y="149"/>
                  </a:lnTo>
                  <a:lnTo>
                    <a:pt x="593" y="149"/>
                  </a:lnTo>
                  <a:lnTo>
                    <a:pt x="581" y="147"/>
                  </a:lnTo>
                  <a:lnTo>
                    <a:pt x="567" y="144"/>
                  </a:lnTo>
                  <a:lnTo>
                    <a:pt x="555" y="142"/>
                  </a:lnTo>
                  <a:lnTo>
                    <a:pt x="543" y="140"/>
                  </a:lnTo>
                  <a:lnTo>
                    <a:pt x="532" y="142"/>
                  </a:lnTo>
                  <a:lnTo>
                    <a:pt x="526" y="147"/>
                  </a:lnTo>
                  <a:lnTo>
                    <a:pt x="515" y="152"/>
                  </a:lnTo>
                  <a:lnTo>
                    <a:pt x="505" y="152"/>
                  </a:lnTo>
                  <a:lnTo>
                    <a:pt x="493" y="151"/>
                  </a:lnTo>
                  <a:lnTo>
                    <a:pt x="481" y="149"/>
                  </a:lnTo>
                  <a:lnTo>
                    <a:pt x="469" y="145"/>
                  </a:lnTo>
                  <a:lnTo>
                    <a:pt x="456" y="144"/>
                  </a:lnTo>
                  <a:lnTo>
                    <a:pt x="448" y="144"/>
                  </a:lnTo>
                  <a:lnTo>
                    <a:pt x="439" y="147"/>
                  </a:lnTo>
                  <a:lnTo>
                    <a:pt x="427" y="147"/>
                  </a:lnTo>
                  <a:lnTo>
                    <a:pt x="417" y="144"/>
                  </a:lnTo>
                  <a:lnTo>
                    <a:pt x="406" y="139"/>
                  </a:lnTo>
                  <a:lnTo>
                    <a:pt x="398" y="133"/>
                  </a:lnTo>
                  <a:lnTo>
                    <a:pt x="389" y="128"/>
                  </a:lnTo>
                  <a:lnTo>
                    <a:pt x="382" y="123"/>
                  </a:lnTo>
                  <a:lnTo>
                    <a:pt x="375" y="121"/>
                  </a:lnTo>
                  <a:lnTo>
                    <a:pt x="368" y="121"/>
                  </a:lnTo>
                  <a:lnTo>
                    <a:pt x="346" y="120"/>
                  </a:lnTo>
                  <a:lnTo>
                    <a:pt x="329" y="118"/>
                  </a:lnTo>
                  <a:lnTo>
                    <a:pt x="317" y="114"/>
                  </a:lnTo>
                  <a:lnTo>
                    <a:pt x="308" y="111"/>
                  </a:lnTo>
                  <a:lnTo>
                    <a:pt x="303" y="107"/>
                  </a:lnTo>
                  <a:lnTo>
                    <a:pt x="298" y="106"/>
                  </a:lnTo>
                  <a:lnTo>
                    <a:pt x="294" y="104"/>
                  </a:lnTo>
                  <a:lnTo>
                    <a:pt x="291" y="104"/>
                  </a:lnTo>
                  <a:lnTo>
                    <a:pt x="284" y="95"/>
                  </a:lnTo>
                  <a:lnTo>
                    <a:pt x="285" y="73"/>
                  </a:lnTo>
                  <a:lnTo>
                    <a:pt x="284" y="47"/>
                  </a:lnTo>
                  <a:lnTo>
                    <a:pt x="270" y="31"/>
                  </a:lnTo>
                  <a:lnTo>
                    <a:pt x="256" y="19"/>
                  </a:lnTo>
                  <a:lnTo>
                    <a:pt x="242" y="16"/>
                  </a:lnTo>
                  <a:lnTo>
                    <a:pt x="232" y="16"/>
                  </a:lnTo>
                  <a:lnTo>
                    <a:pt x="227" y="11"/>
                  </a:lnTo>
                  <a:lnTo>
                    <a:pt x="220" y="9"/>
                  </a:lnTo>
                  <a:lnTo>
                    <a:pt x="216" y="4"/>
                  </a:lnTo>
                  <a:lnTo>
                    <a:pt x="208" y="0"/>
                  </a:lnTo>
                  <a:lnTo>
                    <a:pt x="194" y="2"/>
                  </a:lnTo>
                  <a:lnTo>
                    <a:pt x="190" y="19"/>
                  </a:lnTo>
                  <a:lnTo>
                    <a:pt x="185" y="26"/>
                  </a:lnTo>
                  <a:lnTo>
                    <a:pt x="182" y="33"/>
                  </a:lnTo>
                  <a:lnTo>
                    <a:pt x="182" y="42"/>
                  </a:lnTo>
                  <a:lnTo>
                    <a:pt x="182" y="54"/>
                  </a:lnTo>
                  <a:lnTo>
                    <a:pt x="180" y="64"/>
                  </a:lnTo>
                  <a:lnTo>
                    <a:pt x="178" y="75"/>
                  </a:lnTo>
                  <a:lnTo>
                    <a:pt x="175" y="82"/>
                  </a:lnTo>
                  <a:lnTo>
                    <a:pt x="171" y="80"/>
                  </a:lnTo>
                  <a:lnTo>
                    <a:pt x="170" y="80"/>
                  </a:lnTo>
                  <a:lnTo>
                    <a:pt x="170" y="83"/>
                  </a:lnTo>
                  <a:lnTo>
                    <a:pt x="170" y="88"/>
                  </a:lnTo>
                  <a:lnTo>
                    <a:pt x="163" y="107"/>
                  </a:lnTo>
                  <a:lnTo>
                    <a:pt x="152" y="133"/>
                  </a:lnTo>
                  <a:lnTo>
                    <a:pt x="142" y="158"/>
                  </a:lnTo>
                  <a:lnTo>
                    <a:pt x="135" y="175"/>
                  </a:lnTo>
                  <a:lnTo>
                    <a:pt x="130" y="185"/>
                  </a:lnTo>
                  <a:lnTo>
                    <a:pt x="127" y="197"/>
                  </a:lnTo>
                  <a:lnTo>
                    <a:pt x="121" y="209"/>
                  </a:lnTo>
                  <a:lnTo>
                    <a:pt x="116" y="220"/>
                  </a:lnTo>
                  <a:lnTo>
                    <a:pt x="111" y="232"/>
                  </a:lnTo>
                  <a:lnTo>
                    <a:pt x="106" y="249"/>
                  </a:lnTo>
                  <a:lnTo>
                    <a:pt x="101" y="266"/>
                  </a:lnTo>
                  <a:lnTo>
                    <a:pt x="95" y="277"/>
                  </a:lnTo>
                  <a:lnTo>
                    <a:pt x="92" y="284"/>
                  </a:lnTo>
                  <a:lnTo>
                    <a:pt x="90" y="291"/>
                  </a:lnTo>
                  <a:lnTo>
                    <a:pt x="88" y="299"/>
                  </a:lnTo>
                  <a:lnTo>
                    <a:pt x="85" y="305"/>
                  </a:lnTo>
                  <a:lnTo>
                    <a:pt x="80" y="310"/>
                  </a:lnTo>
                  <a:lnTo>
                    <a:pt x="75" y="315"/>
                  </a:lnTo>
                  <a:lnTo>
                    <a:pt x="69" y="322"/>
                  </a:lnTo>
                  <a:lnTo>
                    <a:pt x="66" y="327"/>
                  </a:lnTo>
                  <a:lnTo>
                    <a:pt x="64" y="334"/>
                  </a:lnTo>
                  <a:lnTo>
                    <a:pt x="66" y="337"/>
                  </a:lnTo>
                  <a:lnTo>
                    <a:pt x="69" y="341"/>
                  </a:lnTo>
                  <a:lnTo>
                    <a:pt x="69" y="346"/>
                  </a:lnTo>
                  <a:lnTo>
                    <a:pt x="63" y="349"/>
                  </a:lnTo>
                  <a:lnTo>
                    <a:pt x="54" y="351"/>
                  </a:lnTo>
                  <a:lnTo>
                    <a:pt x="45" y="353"/>
                  </a:lnTo>
                  <a:lnTo>
                    <a:pt x="42" y="363"/>
                  </a:lnTo>
                  <a:lnTo>
                    <a:pt x="38" y="375"/>
                  </a:lnTo>
                  <a:lnTo>
                    <a:pt x="35" y="386"/>
                  </a:lnTo>
                  <a:lnTo>
                    <a:pt x="28" y="393"/>
                  </a:lnTo>
                  <a:lnTo>
                    <a:pt x="21" y="398"/>
                  </a:lnTo>
                  <a:lnTo>
                    <a:pt x="18" y="401"/>
                  </a:lnTo>
                  <a:lnTo>
                    <a:pt x="18" y="405"/>
                  </a:lnTo>
                  <a:lnTo>
                    <a:pt x="18" y="410"/>
                  </a:lnTo>
                  <a:lnTo>
                    <a:pt x="18" y="419"/>
                  </a:lnTo>
                  <a:lnTo>
                    <a:pt x="18" y="429"/>
                  </a:lnTo>
                  <a:lnTo>
                    <a:pt x="19" y="439"/>
                  </a:lnTo>
                  <a:lnTo>
                    <a:pt x="16" y="450"/>
                  </a:lnTo>
                  <a:lnTo>
                    <a:pt x="6" y="462"/>
                  </a:lnTo>
                  <a:lnTo>
                    <a:pt x="2" y="474"/>
                  </a:lnTo>
                  <a:lnTo>
                    <a:pt x="0" y="489"/>
                  </a:lnTo>
                  <a:lnTo>
                    <a:pt x="2" y="507"/>
                  </a:lnTo>
                  <a:lnTo>
                    <a:pt x="9" y="51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01"/>
            <p:cNvSpPr>
              <a:spLocks/>
            </p:cNvSpPr>
            <p:nvPr/>
          </p:nvSpPr>
          <p:spPr bwMode="auto">
            <a:xfrm>
              <a:off x="1122363" y="609600"/>
              <a:ext cx="993775" cy="730250"/>
            </a:xfrm>
            <a:custGeom>
              <a:avLst/>
              <a:gdLst>
                <a:gd name="T0" fmla="*/ 2147483647 w 682"/>
                <a:gd name="T1" fmla="*/ 2147483647 h 515"/>
                <a:gd name="T2" fmla="*/ 2147483647 w 682"/>
                <a:gd name="T3" fmla="*/ 2147483647 h 515"/>
                <a:gd name="T4" fmla="*/ 2147483647 w 682"/>
                <a:gd name="T5" fmla="*/ 2147483647 h 515"/>
                <a:gd name="T6" fmla="*/ 2147483647 w 682"/>
                <a:gd name="T7" fmla="*/ 2147483647 h 515"/>
                <a:gd name="T8" fmla="*/ 2147483647 w 682"/>
                <a:gd name="T9" fmla="*/ 2147483647 h 515"/>
                <a:gd name="T10" fmla="*/ 2147483647 w 682"/>
                <a:gd name="T11" fmla="*/ 2147483647 h 515"/>
                <a:gd name="T12" fmla="*/ 2147483647 w 682"/>
                <a:gd name="T13" fmla="*/ 2147483647 h 515"/>
                <a:gd name="T14" fmla="*/ 2147483647 w 682"/>
                <a:gd name="T15" fmla="*/ 2147483647 h 515"/>
                <a:gd name="T16" fmla="*/ 2147483647 w 682"/>
                <a:gd name="T17" fmla="*/ 2147483647 h 515"/>
                <a:gd name="T18" fmla="*/ 2147483647 w 682"/>
                <a:gd name="T19" fmla="*/ 2147483647 h 515"/>
                <a:gd name="T20" fmla="*/ 2147483647 w 682"/>
                <a:gd name="T21" fmla="*/ 2147483647 h 515"/>
                <a:gd name="T22" fmla="*/ 2147483647 w 682"/>
                <a:gd name="T23" fmla="*/ 2147483647 h 515"/>
                <a:gd name="T24" fmla="*/ 2147483647 w 682"/>
                <a:gd name="T25" fmla="*/ 2147483647 h 515"/>
                <a:gd name="T26" fmla="*/ 2147483647 w 682"/>
                <a:gd name="T27" fmla="*/ 2147483647 h 515"/>
                <a:gd name="T28" fmla="*/ 2147483647 w 682"/>
                <a:gd name="T29" fmla="*/ 0 h 515"/>
                <a:gd name="T30" fmla="*/ 2147483647 w 682"/>
                <a:gd name="T31" fmla="*/ 2147483647 h 515"/>
                <a:gd name="T32" fmla="*/ 2147483647 w 682"/>
                <a:gd name="T33" fmla="*/ 2147483647 h 515"/>
                <a:gd name="T34" fmla="*/ 2147483647 w 682"/>
                <a:gd name="T35" fmla="*/ 2147483647 h 515"/>
                <a:gd name="T36" fmla="*/ 2147483647 w 682"/>
                <a:gd name="T37" fmla="*/ 2147483647 h 515"/>
                <a:gd name="T38" fmla="*/ 2147483647 w 682"/>
                <a:gd name="T39" fmla="*/ 2147483647 h 515"/>
                <a:gd name="T40" fmla="*/ 2147483647 w 682"/>
                <a:gd name="T41" fmla="*/ 2147483647 h 515"/>
                <a:gd name="T42" fmla="*/ 2147483647 w 682"/>
                <a:gd name="T43" fmla="*/ 2147483647 h 515"/>
                <a:gd name="T44" fmla="*/ 2147483647 w 682"/>
                <a:gd name="T45" fmla="*/ 2147483647 h 515"/>
                <a:gd name="T46" fmla="*/ 2147483647 w 682"/>
                <a:gd name="T47" fmla="*/ 2147483647 h 515"/>
                <a:gd name="T48" fmla="*/ 2147483647 w 682"/>
                <a:gd name="T49" fmla="*/ 2147483647 h 515"/>
                <a:gd name="T50" fmla="*/ 2147483647 w 682"/>
                <a:gd name="T51" fmla="*/ 2147483647 h 515"/>
                <a:gd name="T52" fmla="*/ 2147483647 w 682"/>
                <a:gd name="T53" fmla="*/ 2147483647 h 515"/>
                <a:gd name="T54" fmla="*/ 2147483647 w 682"/>
                <a:gd name="T55" fmla="*/ 2147483647 h 515"/>
                <a:gd name="T56" fmla="*/ 2147483647 w 682"/>
                <a:gd name="T57" fmla="*/ 2147483647 h 515"/>
                <a:gd name="T58" fmla="*/ 2147483647 w 682"/>
                <a:gd name="T59" fmla="*/ 2147483647 h 515"/>
                <a:gd name="T60" fmla="*/ 2147483647 w 682"/>
                <a:gd name="T61" fmla="*/ 2147483647 h 515"/>
                <a:gd name="T62" fmla="*/ 2147483647 w 682"/>
                <a:gd name="T63" fmla="*/ 2147483647 h 515"/>
                <a:gd name="T64" fmla="*/ 2147483647 w 682"/>
                <a:gd name="T65" fmla="*/ 2147483647 h 515"/>
                <a:gd name="T66" fmla="*/ 2147483647 w 682"/>
                <a:gd name="T67" fmla="*/ 2147483647 h 515"/>
                <a:gd name="T68" fmla="*/ 2147483647 w 682"/>
                <a:gd name="T69" fmla="*/ 2147483647 h 515"/>
                <a:gd name="T70" fmla="*/ 2147483647 w 682"/>
                <a:gd name="T71" fmla="*/ 2147483647 h 515"/>
                <a:gd name="T72" fmla="*/ 2147483647 w 682"/>
                <a:gd name="T73" fmla="*/ 2147483647 h 515"/>
                <a:gd name="T74" fmla="*/ 2147483647 w 682"/>
                <a:gd name="T75" fmla="*/ 2147483647 h 515"/>
                <a:gd name="T76" fmla="*/ 2147483647 w 682"/>
                <a:gd name="T77" fmla="*/ 2147483647 h 515"/>
                <a:gd name="T78" fmla="*/ 2147483647 w 682"/>
                <a:gd name="T79" fmla="*/ 2147483647 h 515"/>
                <a:gd name="T80" fmla="*/ 2147483647 w 682"/>
                <a:gd name="T81" fmla="*/ 2147483647 h 515"/>
                <a:gd name="T82" fmla="*/ 2147483647 w 682"/>
                <a:gd name="T83" fmla="*/ 2147483647 h 515"/>
                <a:gd name="T84" fmla="*/ 2147483647 w 682"/>
                <a:gd name="T85" fmla="*/ 2147483647 h 515"/>
                <a:gd name="T86" fmla="*/ 2147483647 w 682"/>
                <a:gd name="T87" fmla="*/ 2147483647 h 515"/>
                <a:gd name="T88" fmla="*/ 2147483647 w 682"/>
                <a:gd name="T89" fmla="*/ 2147483647 h 515"/>
                <a:gd name="T90" fmla="*/ 2147483647 w 682"/>
                <a:gd name="T91" fmla="*/ 2147483647 h 515"/>
                <a:gd name="T92" fmla="*/ 2147483647 w 682"/>
                <a:gd name="T93" fmla="*/ 2147483647 h 515"/>
                <a:gd name="T94" fmla="*/ 2147483647 w 682"/>
                <a:gd name="T95" fmla="*/ 2147483647 h 515"/>
                <a:gd name="T96" fmla="*/ 2147483647 w 682"/>
                <a:gd name="T97" fmla="*/ 2147483647 h 515"/>
                <a:gd name="T98" fmla="*/ 2147483647 w 682"/>
                <a:gd name="T99" fmla="*/ 2147483647 h 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2"/>
                <a:gd name="T151" fmla="*/ 0 h 515"/>
                <a:gd name="T152" fmla="*/ 682 w 682"/>
                <a:gd name="T153" fmla="*/ 515 h 5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2" h="515">
                  <a:moveTo>
                    <a:pt x="33" y="332"/>
                  </a:moveTo>
                  <a:lnTo>
                    <a:pt x="38" y="337"/>
                  </a:lnTo>
                  <a:lnTo>
                    <a:pt x="48" y="337"/>
                  </a:lnTo>
                  <a:lnTo>
                    <a:pt x="62" y="340"/>
                  </a:lnTo>
                  <a:lnTo>
                    <a:pt x="76" y="352"/>
                  </a:lnTo>
                  <a:lnTo>
                    <a:pt x="90" y="368"/>
                  </a:lnTo>
                  <a:lnTo>
                    <a:pt x="91" y="394"/>
                  </a:lnTo>
                  <a:lnTo>
                    <a:pt x="90" y="416"/>
                  </a:lnTo>
                  <a:lnTo>
                    <a:pt x="97" y="425"/>
                  </a:lnTo>
                  <a:lnTo>
                    <a:pt x="100" y="425"/>
                  </a:lnTo>
                  <a:lnTo>
                    <a:pt x="104" y="427"/>
                  </a:lnTo>
                  <a:lnTo>
                    <a:pt x="109" y="428"/>
                  </a:lnTo>
                  <a:lnTo>
                    <a:pt x="114" y="432"/>
                  </a:lnTo>
                  <a:lnTo>
                    <a:pt x="123" y="435"/>
                  </a:lnTo>
                  <a:lnTo>
                    <a:pt x="135" y="439"/>
                  </a:lnTo>
                  <a:lnTo>
                    <a:pt x="152" y="441"/>
                  </a:lnTo>
                  <a:lnTo>
                    <a:pt x="174" y="442"/>
                  </a:lnTo>
                  <a:lnTo>
                    <a:pt x="181" y="442"/>
                  </a:lnTo>
                  <a:lnTo>
                    <a:pt x="188" y="444"/>
                  </a:lnTo>
                  <a:lnTo>
                    <a:pt x="195" y="449"/>
                  </a:lnTo>
                  <a:lnTo>
                    <a:pt x="204" y="454"/>
                  </a:lnTo>
                  <a:lnTo>
                    <a:pt x="212" y="460"/>
                  </a:lnTo>
                  <a:lnTo>
                    <a:pt x="223" y="465"/>
                  </a:lnTo>
                  <a:lnTo>
                    <a:pt x="233" y="468"/>
                  </a:lnTo>
                  <a:lnTo>
                    <a:pt x="245" y="468"/>
                  </a:lnTo>
                  <a:lnTo>
                    <a:pt x="254" y="465"/>
                  </a:lnTo>
                  <a:lnTo>
                    <a:pt x="262" y="465"/>
                  </a:lnTo>
                  <a:lnTo>
                    <a:pt x="275" y="466"/>
                  </a:lnTo>
                  <a:lnTo>
                    <a:pt x="287" y="470"/>
                  </a:lnTo>
                  <a:lnTo>
                    <a:pt x="299" y="472"/>
                  </a:lnTo>
                  <a:lnTo>
                    <a:pt x="311" y="473"/>
                  </a:lnTo>
                  <a:lnTo>
                    <a:pt x="321" y="473"/>
                  </a:lnTo>
                  <a:lnTo>
                    <a:pt x="332" y="468"/>
                  </a:lnTo>
                  <a:lnTo>
                    <a:pt x="338" y="463"/>
                  </a:lnTo>
                  <a:lnTo>
                    <a:pt x="349" y="461"/>
                  </a:lnTo>
                  <a:lnTo>
                    <a:pt x="361" y="463"/>
                  </a:lnTo>
                  <a:lnTo>
                    <a:pt x="373" y="465"/>
                  </a:lnTo>
                  <a:lnTo>
                    <a:pt x="387" y="468"/>
                  </a:lnTo>
                  <a:lnTo>
                    <a:pt x="399" y="470"/>
                  </a:lnTo>
                  <a:lnTo>
                    <a:pt x="409" y="470"/>
                  </a:lnTo>
                  <a:lnTo>
                    <a:pt x="416" y="468"/>
                  </a:lnTo>
                  <a:lnTo>
                    <a:pt x="598" y="515"/>
                  </a:lnTo>
                  <a:lnTo>
                    <a:pt x="682" y="140"/>
                  </a:lnTo>
                  <a:lnTo>
                    <a:pt x="643" y="129"/>
                  </a:lnTo>
                  <a:lnTo>
                    <a:pt x="601" y="117"/>
                  </a:lnTo>
                  <a:lnTo>
                    <a:pt x="561" y="105"/>
                  </a:lnTo>
                  <a:lnTo>
                    <a:pt x="522" y="95"/>
                  </a:lnTo>
                  <a:lnTo>
                    <a:pt x="482" y="83"/>
                  </a:lnTo>
                  <a:lnTo>
                    <a:pt x="444" y="72"/>
                  </a:lnTo>
                  <a:lnTo>
                    <a:pt x="408" y="60"/>
                  </a:lnTo>
                  <a:lnTo>
                    <a:pt x="373" y="50"/>
                  </a:lnTo>
                  <a:lnTo>
                    <a:pt x="342" y="41"/>
                  </a:lnTo>
                  <a:lnTo>
                    <a:pt x="313" y="33"/>
                  </a:lnTo>
                  <a:lnTo>
                    <a:pt x="285" y="24"/>
                  </a:lnTo>
                  <a:lnTo>
                    <a:pt x="262" y="17"/>
                  </a:lnTo>
                  <a:lnTo>
                    <a:pt x="243" y="12"/>
                  </a:lnTo>
                  <a:lnTo>
                    <a:pt x="228" y="7"/>
                  </a:lnTo>
                  <a:lnTo>
                    <a:pt x="218" y="3"/>
                  </a:lnTo>
                  <a:lnTo>
                    <a:pt x="212" y="1"/>
                  </a:lnTo>
                  <a:lnTo>
                    <a:pt x="209" y="0"/>
                  </a:lnTo>
                  <a:lnTo>
                    <a:pt x="205" y="1"/>
                  </a:lnTo>
                  <a:lnTo>
                    <a:pt x="205" y="5"/>
                  </a:lnTo>
                  <a:lnTo>
                    <a:pt x="209" y="10"/>
                  </a:lnTo>
                  <a:lnTo>
                    <a:pt x="211" y="14"/>
                  </a:lnTo>
                  <a:lnTo>
                    <a:pt x="214" y="17"/>
                  </a:lnTo>
                  <a:lnTo>
                    <a:pt x="218" y="20"/>
                  </a:lnTo>
                  <a:lnTo>
                    <a:pt x="219" y="26"/>
                  </a:lnTo>
                  <a:lnTo>
                    <a:pt x="221" y="34"/>
                  </a:lnTo>
                  <a:lnTo>
                    <a:pt x="221" y="41"/>
                  </a:lnTo>
                  <a:lnTo>
                    <a:pt x="221" y="46"/>
                  </a:lnTo>
                  <a:lnTo>
                    <a:pt x="218" y="50"/>
                  </a:lnTo>
                  <a:lnTo>
                    <a:pt x="218" y="57"/>
                  </a:lnTo>
                  <a:lnTo>
                    <a:pt x="219" y="64"/>
                  </a:lnTo>
                  <a:lnTo>
                    <a:pt x="218" y="69"/>
                  </a:lnTo>
                  <a:lnTo>
                    <a:pt x="214" y="72"/>
                  </a:lnTo>
                  <a:lnTo>
                    <a:pt x="211" y="79"/>
                  </a:lnTo>
                  <a:lnTo>
                    <a:pt x="211" y="84"/>
                  </a:lnTo>
                  <a:lnTo>
                    <a:pt x="212" y="88"/>
                  </a:lnTo>
                  <a:lnTo>
                    <a:pt x="216" y="90"/>
                  </a:lnTo>
                  <a:lnTo>
                    <a:pt x="219" y="91"/>
                  </a:lnTo>
                  <a:lnTo>
                    <a:pt x="221" y="93"/>
                  </a:lnTo>
                  <a:lnTo>
                    <a:pt x="221" y="95"/>
                  </a:lnTo>
                  <a:lnTo>
                    <a:pt x="218" y="97"/>
                  </a:lnTo>
                  <a:lnTo>
                    <a:pt x="216" y="98"/>
                  </a:lnTo>
                  <a:lnTo>
                    <a:pt x="216" y="102"/>
                  </a:lnTo>
                  <a:lnTo>
                    <a:pt x="218" y="107"/>
                  </a:lnTo>
                  <a:lnTo>
                    <a:pt x="218" y="112"/>
                  </a:lnTo>
                  <a:lnTo>
                    <a:pt x="216" y="116"/>
                  </a:lnTo>
                  <a:lnTo>
                    <a:pt x="214" y="117"/>
                  </a:lnTo>
                  <a:lnTo>
                    <a:pt x="212" y="121"/>
                  </a:lnTo>
                  <a:lnTo>
                    <a:pt x="214" y="124"/>
                  </a:lnTo>
                  <a:lnTo>
                    <a:pt x="219" y="128"/>
                  </a:lnTo>
                  <a:lnTo>
                    <a:pt x="223" y="129"/>
                  </a:lnTo>
                  <a:lnTo>
                    <a:pt x="221" y="135"/>
                  </a:lnTo>
                  <a:lnTo>
                    <a:pt x="216" y="141"/>
                  </a:lnTo>
                  <a:lnTo>
                    <a:pt x="207" y="152"/>
                  </a:lnTo>
                  <a:lnTo>
                    <a:pt x="200" y="160"/>
                  </a:lnTo>
                  <a:lnTo>
                    <a:pt x="195" y="169"/>
                  </a:lnTo>
                  <a:lnTo>
                    <a:pt x="193" y="178"/>
                  </a:lnTo>
                  <a:lnTo>
                    <a:pt x="193" y="190"/>
                  </a:lnTo>
                  <a:lnTo>
                    <a:pt x="188" y="202"/>
                  </a:lnTo>
                  <a:lnTo>
                    <a:pt x="181" y="214"/>
                  </a:lnTo>
                  <a:lnTo>
                    <a:pt x="167" y="221"/>
                  </a:lnTo>
                  <a:lnTo>
                    <a:pt x="159" y="224"/>
                  </a:lnTo>
                  <a:lnTo>
                    <a:pt x="154" y="226"/>
                  </a:lnTo>
                  <a:lnTo>
                    <a:pt x="148" y="230"/>
                  </a:lnTo>
                  <a:lnTo>
                    <a:pt x="143" y="233"/>
                  </a:lnTo>
                  <a:lnTo>
                    <a:pt x="138" y="237"/>
                  </a:lnTo>
                  <a:lnTo>
                    <a:pt x="135" y="238"/>
                  </a:lnTo>
                  <a:lnTo>
                    <a:pt x="131" y="238"/>
                  </a:lnTo>
                  <a:lnTo>
                    <a:pt x="129" y="238"/>
                  </a:lnTo>
                  <a:lnTo>
                    <a:pt x="128" y="238"/>
                  </a:lnTo>
                  <a:lnTo>
                    <a:pt x="123" y="237"/>
                  </a:lnTo>
                  <a:lnTo>
                    <a:pt x="119" y="231"/>
                  </a:lnTo>
                  <a:lnTo>
                    <a:pt x="119" y="219"/>
                  </a:lnTo>
                  <a:lnTo>
                    <a:pt x="123" y="214"/>
                  </a:lnTo>
                  <a:lnTo>
                    <a:pt x="126" y="207"/>
                  </a:lnTo>
                  <a:lnTo>
                    <a:pt x="126" y="204"/>
                  </a:lnTo>
                  <a:lnTo>
                    <a:pt x="117" y="204"/>
                  </a:lnTo>
                  <a:lnTo>
                    <a:pt x="116" y="199"/>
                  </a:lnTo>
                  <a:lnTo>
                    <a:pt x="117" y="192"/>
                  </a:lnTo>
                  <a:lnTo>
                    <a:pt x="119" y="185"/>
                  </a:lnTo>
                  <a:lnTo>
                    <a:pt x="119" y="183"/>
                  </a:lnTo>
                  <a:lnTo>
                    <a:pt x="124" y="176"/>
                  </a:lnTo>
                  <a:lnTo>
                    <a:pt x="136" y="164"/>
                  </a:lnTo>
                  <a:lnTo>
                    <a:pt x="148" y="154"/>
                  </a:lnTo>
                  <a:lnTo>
                    <a:pt x="157" y="152"/>
                  </a:lnTo>
                  <a:lnTo>
                    <a:pt x="161" y="155"/>
                  </a:lnTo>
                  <a:lnTo>
                    <a:pt x="164" y="154"/>
                  </a:lnTo>
                  <a:lnTo>
                    <a:pt x="166" y="152"/>
                  </a:lnTo>
                  <a:lnTo>
                    <a:pt x="167" y="150"/>
                  </a:lnTo>
                  <a:lnTo>
                    <a:pt x="169" y="150"/>
                  </a:lnTo>
                  <a:lnTo>
                    <a:pt x="173" y="148"/>
                  </a:lnTo>
                  <a:lnTo>
                    <a:pt x="174" y="143"/>
                  </a:lnTo>
                  <a:lnTo>
                    <a:pt x="174" y="131"/>
                  </a:lnTo>
                  <a:lnTo>
                    <a:pt x="173" y="126"/>
                  </a:lnTo>
                  <a:lnTo>
                    <a:pt x="169" y="122"/>
                  </a:lnTo>
                  <a:lnTo>
                    <a:pt x="166" y="121"/>
                  </a:lnTo>
                  <a:lnTo>
                    <a:pt x="164" y="117"/>
                  </a:lnTo>
                  <a:lnTo>
                    <a:pt x="162" y="112"/>
                  </a:lnTo>
                  <a:lnTo>
                    <a:pt x="162" y="110"/>
                  </a:lnTo>
                  <a:lnTo>
                    <a:pt x="164" y="109"/>
                  </a:lnTo>
                  <a:lnTo>
                    <a:pt x="166" y="109"/>
                  </a:lnTo>
                  <a:lnTo>
                    <a:pt x="167" y="110"/>
                  </a:lnTo>
                  <a:lnTo>
                    <a:pt x="167" y="114"/>
                  </a:lnTo>
                  <a:lnTo>
                    <a:pt x="166" y="114"/>
                  </a:lnTo>
                  <a:lnTo>
                    <a:pt x="162" y="110"/>
                  </a:lnTo>
                  <a:lnTo>
                    <a:pt x="157" y="103"/>
                  </a:lnTo>
                  <a:lnTo>
                    <a:pt x="152" y="100"/>
                  </a:lnTo>
                  <a:lnTo>
                    <a:pt x="145" y="97"/>
                  </a:lnTo>
                  <a:lnTo>
                    <a:pt x="135" y="95"/>
                  </a:lnTo>
                  <a:lnTo>
                    <a:pt x="126" y="91"/>
                  </a:lnTo>
                  <a:lnTo>
                    <a:pt x="121" y="86"/>
                  </a:lnTo>
                  <a:lnTo>
                    <a:pt x="112" y="79"/>
                  </a:lnTo>
                  <a:lnTo>
                    <a:pt x="95" y="74"/>
                  </a:lnTo>
                  <a:lnTo>
                    <a:pt x="88" y="69"/>
                  </a:lnTo>
                  <a:lnTo>
                    <a:pt x="81" y="64"/>
                  </a:lnTo>
                  <a:lnTo>
                    <a:pt x="72" y="60"/>
                  </a:lnTo>
                  <a:lnTo>
                    <a:pt x="66" y="55"/>
                  </a:lnTo>
                  <a:lnTo>
                    <a:pt x="57" y="46"/>
                  </a:lnTo>
                  <a:lnTo>
                    <a:pt x="41" y="33"/>
                  </a:lnTo>
                  <a:lnTo>
                    <a:pt x="28" y="26"/>
                  </a:lnTo>
                  <a:lnTo>
                    <a:pt x="21" y="36"/>
                  </a:lnTo>
                  <a:lnTo>
                    <a:pt x="19" y="60"/>
                  </a:lnTo>
                  <a:lnTo>
                    <a:pt x="22" y="83"/>
                  </a:lnTo>
                  <a:lnTo>
                    <a:pt x="24" y="105"/>
                  </a:lnTo>
                  <a:lnTo>
                    <a:pt x="22" y="121"/>
                  </a:lnTo>
                  <a:lnTo>
                    <a:pt x="21" y="138"/>
                  </a:lnTo>
                  <a:lnTo>
                    <a:pt x="19" y="160"/>
                  </a:lnTo>
                  <a:lnTo>
                    <a:pt x="19" y="183"/>
                  </a:lnTo>
                  <a:lnTo>
                    <a:pt x="19" y="199"/>
                  </a:lnTo>
                  <a:lnTo>
                    <a:pt x="22" y="202"/>
                  </a:lnTo>
                  <a:lnTo>
                    <a:pt x="29" y="205"/>
                  </a:lnTo>
                  <a:lnTo>
                    <a:pt x="34" y="209"/>
                  </a:lnTo>
                  <a:lnTo>
                    <a:pt x="38" y="214"/>
                  </a:lnTo>
                  <a:lnTo>
                    <a:pt x="36" y="221"/>
                  </a:lnTo>
                  <a:lnTo>
                    <a:pt x="33" y="226"/>
                  </a:lnTo>
                  <a:lnTo>
                    <a:pt x="26" y="231"/>
                  </a:lnTo>
                  <a:lnTo>
                    <a:pt x="19" y="235"/>
                  </a:lnTo>
                  <a:lnTo>
                    <a:pt x="15" y="238"/>
                  </a:lnTo>
                  <a:lnTo>
                    <a:pt x="15" y="243"/>
                  </a:lnTo>
                  <a:lnTo>
                    <a:pt x="17" y="249"/>
                  </a:lnTo>
                  <a:lnTo>
                    <a:pt x="19" y="252"/>
                  </a:lnTo>
                  <a:lnTo>
                    <a:pt x="22" y="254"/>
                  </a:lnTo>
                  <a:lnTo>
                    <a:pt x="29" y="254"/>
                  </a:lnTo>
                  <a:lnTo>
                    <a:pt x="34" y="256"/>
                  </a:lnTo>
                  <a:lnTo>
                    <a:pt x="33" y="259"/>
                  </a:lnTo>
                  <a:lnTo>
                    <a:pt x="28" y="266"/>
                  </a:lnTo>
                  <a:lnTo>
                    <a:pt x="22" y="271"/>
                  </a:lnTo>
                  <a:lnTo>
                    <a:pt x="19" y="278"/>
                  </a:lnTo>
                  <a:lnTo>
                    <a:pt x="17" y="285"/>
                  </a:lnTo>
                  <a:lnTo>
                    <a:pt x="12" y="290"/>
                  </a:lnTo>
                  <a:lnTo>
                    <a:pt x="3" y="292"/>
                  </a:lnTo>
                  <a:lnTo>
                    <a:pt x="0" y="297"/>
                  </a:lnTo>
                  <a:lnTo>
                    <a:pt x="5" y="306"/>
                  </a:lnTo>
                  <a:lnTo>
                    <a:pt x="17" y="313"/>
                  </a:lnTo>
                  <a:lnTo>
                    <a:pt x="28" y="313"/>
                  </a:lnTo>
                  <a:lnTo>
                    <a:pt x="34" y="313"/>
                  </a:lnTo>
                  <a:lnTo>
                    <a:pt x="36" y="318"/>
                  </a:lnTo>
                  <a:lnTo>
                    <a:pt x="40" y="323"/>
                  </a:lnTo>
                  <a:lnTo>
                    <a:pt x="43" y="323"/>
                  </a:lnTo>
                  <a:lnTo>
                    <a:pt x="43" y="325"/>
                  </a:lnTo>
                  <a:lnTo>
                    <a:pt x="33" y="33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04"/>
            <p:cNvSpPr>
              <a:spLocks/>
            </p:cNvSpPr>
            <p:nvPr/>
          </p:nvSpPr>
          <p:spPr bwMode="auto">
            <a:xfrm>
              <a:off x="1569214" y="1035524"/>
              <a:ext cx="1495863" cy="976245"/>
            </a:xfrm>
            <a:custGeom>
              <a:avLst/>
              <a:gdLst>
                <a:gd name="T0" fmla="*/ 35018 w 1026"/>
                <a:gd name="T1" fmla="*/ 26962 h 688"/>
                <a:gd name="T2" fmla="*/ 0 w 1026"/>
                <a:gd name="T3" fmla="*/ 194411 h 688"/>
                <a:gd name="T4" fmla="*/ 14591 w 1026"/>
                <a:gd name="T5" fmla="*/ 228469 h 688"/>
                <a:gd name="T6" fmla="*/ 23345 w 1026"/>
                <a:gd name="T7" fmla="*/ 279555 h 688"/>
                <a:gd name="T8" fmla="*/ 80249 w 1026"/>
                <a:gd name="T9" fmla="*/ 366117 h 688"/>
                <a:gd name="T10" fmla="*/ 107972 w 1026"/>
                <a:gd name="T11" fmla="*/ 437070 h 688"/>
                <a:gd name="T12" fmla="*/ 141530 w 1026"/>
                <a:gd name="T13" fmla="*/ 464032 h 688"/>
                <a:gd name="T14" fmla="*/ 154662 w 1026"/>
                <a:gd name="T15" fmla="*/ 478223 h 688"/>
                <a:gd name="T16" fmla="*/ 126940 w 1026"/>
                <a:gd name="T17" fmla="*/ 515119 h 688"/>
                <a:gd name="T18" fmla="*/ 110890 w 1026"/>
                <a:gd name="T19" fmla="*/ 593167 h 688"/>
                <a:gd name="T20" fmla="*/ 121103 w 1026"/>
                <a:gd name="T21" fmla="*/ 613034 h 688"/>
                <a:gd name="T22" fmla="*/ 89004 w 1026"/>
                <a:gd name="T23" fmla="*/ 638577 h 688"/>
                <a:gd name="T24" fmla="*/ 96299 w 1026"/>
                <a:gd name="T25" fmla="*/ 672634 h 688"/>
                <a:gd name="T26" fmla="*/ 135694 w 1026"/>
                <a:gd name="T27" fmla="*/ 669796 h 688"/>
                <a:gd name="T28" fmla="*/ 172171 w 1026"/>
                <a:gd name="T29" fmla="*/ 676891 h 688"/>
                <a:gd name="T30" fmla="*/ 176548 w 1026"/>
                <a:gd name="T31" fmla="*/ 719463 h 688"/>
                <a:gd name="T32" fmla="*/ 196975 w 1026"/>
                <a:gd name="T33" fmla="*/ 834407 h 688"/>
                <a:gd name="T34" fmla="*/ 211566 w 1026"/>
                <a:gd name="T35" fmla="*/ 828731 h 688"/>
                <a:gd name="T36" fmla="*/ 227616 w 1026"/>
                <a:gd name="T37" fmla="*/ 837245 h 688"/>
                <a:gd name="T38" fmla="*/ 252420 w 1026"/>
                <a:gd name="T39" fmla="*/ 909617 h 688"/>
                <a:gd name="T40" fmla="*/ 272847 w 1026"/>
                <a:gd name="T41" fmla="*/ 929484 h 688"/>
                <a:gd name="T42" fmla="*/ 277224 w 1026"/>
                <a:gd name="T43" fmla="*/ 922389 h 688"/>
                <a:gd name="T44" fmla="*/ 312242 w 1026"/>
                <a:gd name="T45" fmla="*/ 915293 h 688"/>
                <a:gd name="T46" fmla="*/ 350178 w 1026"/>
                <a:gd name="T47" fmla="*/ 918132 h 688"/>
                <a:gd name="T48" fmla="*/ 405623 w 1026"/>
                <a:gd name="T49" fmla="*/ 915293 h 688"/>
                <a:gd name="T50" fmla="*/ 426050 w 1026"/>
                <a:gd name="T51" fmla="*/ 915293 h 688"/>
                <a:gd name="T52" fmla="*/ 453773 w 1026"/>
                <a:gd name="T53" fmla="*/ 919551 h 688"/>
                <a:gd name="T54" fmla="*/ 478577 w 1026"/>
                <a:gd name="T55" fmla="*/ 899684 h 688"/>
                <a:gd name="T56" fmla="*/ 506299 w 1026"/>
                <a:gd name="T57" fmla="*/ 915293 h 688"/>
                <a:gd name="T58" fmla="*/ 516513 w 1026"/>
                <a:gd name="T59" fmla="*/ 848598 h 688"/>
                <a:gd name="T60" fmla="*/ 592385 w 1026"/>
                <a:gd name="T61" fmla="*/ 861369 h 688"/>
                <a:gd name="T62" fmla="*/ 741210 w 1026"/>
                <a:gd name="T63" fmla="*/ 885493 h 688"/>
                <a:gd name="T64" fmla="*/ 938186 w 1026"/>
                <a:gd name="T65" fmla="*/ 918132 h 688"/>
                <a:gd name="T66" fmla="*/ 1157047 w 1026"/>
                <a:gd name="T67" fmla="*/ 946513 h 688"/>
                <a:gd name="T68" fmla="*/ 1371531 w 1026"/>
                <a:gd name="T69" fmla="*/ 972056 h 688"/>
                <a:gd name="T70" fmla="*/ 1437190 w 1026"/>
                <a:gd name="T71" fmla="*/ 976313 h 688"/>
                <a:gd name="T72" fmla="*/ 1450321 w 1026"/>
                <a:gd name="T73" fmla="*/ 831569 h 688"/>
                <a:gd name="T74" fmla="*/ 1497012 w 1026"/>
                <a:gd name="T75" fmla="*/ 225630 h 688"/>
                <a:gd name="T76" fmla="*/ 1162883 w 1026"/>
                <a:gd name="T77" fmla="*/ 185897 h 688"/>
                <a:gd name="T78" fmla="*/ 830214 w 1026"/>
                <a:gd name="T79" fmla="*/ 140487 h 688"/>
                <a:gd name="T80" fmla="*/ 519431 w 1026"/>
                <a:gd name="T81" fmla="*/ 90820 h 688"/>
                <a:gd name="T82" fmla="*/ 262634 w 1026"/>
                <a:gd name="T83" fmla="*/ 46829 h 688"/>
                <a:gd name="T84" fmla="*/ 80249 w 1026"/>
                <a:gd name="T85" fmla="*/ 9933 h 6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6"/>
                <a:gd name="T130" fmla="*/ 0 h 688"/>
                <a:gd name="T131" fmla="*/ 1026 w 1026"/>
                <a:gd name="T132" fmla="*/ 688 h 6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6" h="688">
                  <a:moveTo>
                    <a:pt x="28" y="0"/>
                  </a:moveTo>
                  <a:lnTo>
                    <a:pt x="28" y="0"/>
                  </a:lnTo>
                  <a:lnTo>
                    <a:pt x="24" y="19"/>
                  </a:lnTo>
                  <a:lnTo>
                    <a:pt x="16" y="61"/>
                  </a:lnTo>
                  <a:lnTo>
                    <a:pt x="5" y="105"/>
                  </a:lnTo>
                  <a:lnTo>
                    <a:pt x="0" y="137"/>
                  </a:lnTo>
                  <a:lnTo>
                    <a:pt x="4" y="150"/>
                  </a:lnTo>
                  <a:lnTo>
                    <a:pt x="10" y="161"/>
                  </a:lnTo>
                  <a:lnTo>
                    <a:pt x="16" y="175"/>
                  </a:lnTo>
                  <a:lnTo>
                    <a:pt x="16" y="197"/>
                  </a:lnTo>
                  <a:lnTo>
                    <a:pt x="23" y="216"/>
                  </a:lnTo>
                  <a:lnTo>
                    <a:pt x="38" y="232"/>
                  </a:lnTo>
                  <a:lnTo>
                    <a:pt x="55" y="258"/>
                  </a:lnTo>
                  <a:lnTo>
                    <a:pt x="66" y="303"/>
                  </a:lnTo>
                  <a:lnTo>
                    <a:pt x="74" y="308"/>
                  </a:lnTo>
                  <a:lnTo>
                    <a:pt x="81" y="316"/>
                  </a:lnTo>
                  <a:lnTo>
                    <a:pt x="88" y="323"/>
                  </a:lnTo>
                  <a:lnTo>
                    <a:pt x="97" y="327"/>
                  </a:lnTo>
                  <a:lnTo>
                    <a:pt x="107" y="328"/>
                  </a:lnTo>
                  <a:lnTo>
                    <a:pt x="106" y="337"/>
                  </a:lnTo>
                  <a:lnTo>
                    <a:pt x="97" y="349"/>
                  </a:lnTo>
                  <a:lnTo>
                    <a:pt x="87" y="363"/>
                  </a:lnTo>
                  <a:lnTo>
                    <a:pt x="80" y="382"/>
                  </a:lnTo>
                  <a:lnTo>
                    <a:pt x="76" y="403"/>
                  </a:lnTo>
                  <a:lnTo>
                    <a:pt x="76" y="418"/>
                  </a:lnTo>
                  <a:lnTo>
                    <a:pt x="78" y="429"/>
                  </a:lnTo>
                  <a:lnTo>
                    <a:pt x="83" y="432"/>
                  </a:lnTo>
                  <a:lnTo>
                    <a:pt x="78" y="437"/>
                  </a:lnTo>
                  <a:lnTo>
                    <a:pt x="69" y="443"/>
                  </a:lnTo>
                  <a:lnTo>
                    <a:pt x="61" y="450"/>
                  </a:lnTo>
                  <a:lnTo>
                    <a:pt x="57" y="463"/>
                  </a:lnTo>
                  <a:lnTo>
                    <a:pt x="66" y="474"/>
                  </a:lnTo>
                  <a:lnTo>
                    <a:pt x="81" y="477"/>
                  </a:lnTo>
                  <a:lnTo>
                    <a:pt x="93" y="472"/>
                  </a:lnTo>
                  <a:lnTo>
                    <a:pt x="106" y="465"/>
                  </a:lnTo>
                  <a:lnTo>
                    <a:pt x="112" y="467"/>
                  </a:lnTo>
                  <a:lnTo>
                    <a:pt x="118" y="477"/>
                  </a:lnTo>
                  <a:lnTo>
                    <a:pt x="119" y="489"/>
                  </a:lnTo>
                  <a:lnTo>
                    <a:pt x="121" y="507"/>
                  </a:lnTo>
                  <a:lnTo>
                    <a:pt x="126" y="526"/>
                  </a:lnTo>
                  <a:lnTo>
                    <a:pt x="133" y="550"/>
                  </a:lnTo>
                  <a:lnTo>
                    <a:pt x="135" y="588"/>
                  </a:lnTo>
                  <a:lnTo>
                    <a:pt x="140" y="584"/>
                  </a:lnTo>
                  <a:lnTo>
                    <a:pt x="145" y="584"/>
                  </a:lnTo>
                  <a:lnTo>
                    <a:pt x="150" y="586"/>
                  </a:lnTo>
                  <a:lnTo>
                    <a:pt x="156" y="590"/>
                  </a:lnTo>
                  <a:lnTo>
                    <a:pt x="166" y="602"/>
                  </a:lnTo>
                  <a:lnTo>
                    <a:pt x="169" y="621"/>
                  </a:lnTo>
                  <a:lnTo>
                    <a:pt x="173" y="641"/>
                  </a:lnTo>
                  <a:lnTo>
                    <a:pt x="187" y="655"/>
                  </a:lnTo>
                  <a:lnTo>
                    <a:pt x="188" y="653"/>
                  </a:lnTo>
                  <a:lnTo>
                    <a:pt x="188" y="652"/>
                  </a:lnTo>
                  <a:lnTo>
                    <a:pt x="190" y="650"/>
                  </a:lnTo>
                  <a:lnTo>
                    <a:pt x="201" y="645"/>
                  </a:lnTo>
                  <a:lnTo>
                    <a:pt x="214" y="645"/>
                  </a:lnTo>
                  <a:lnTo>
                    <a:pt x="228" y="647"/>
                  </a:lnTo>
                  <a:lnTo>
                    <a:pt x="240" y="647"/>
                  </a:lnTo>
                  <a:lnTo>
                    <a:pt x="252" y="643"/>
                  </a:lnTo>
                  <a:lnTo>
                    <a:pt x="266" y="643"/>
                  </a:lnTo>
                  <a:lnTo>
                    <a:pt x="278" y="645"/>
                  </a:lnTo>
                  <a:lnTo>
                    <a:pt x="287" y="645"/>
                  </a:lnTo>
                  <a:lnTo>
                    <a:pt x="292" y="645"/>
                  </a:lnTo>
                  <a:lnTo>
                    <a:pt x="299" y="652"/>
                  </a:lnTo>
                  <a:lnTo>
                    <a:pt x="308" y="655"/>
                  </a:lnTo>
                  <a:lnTo>
                    <a:pt x="311" y="648"/>
                  </a:lnTo>
                  <a:lnTo>
                    <a:pt x="320" y="636"/>
                  </a:lnTo>
                  <a:lnTo>
                    <a:pt x="328" y="634"/>
                  </a:lnTo>
                  <a:lnTo>
                    <a:pt x="334" y="638"/>
                  </a:lnTo>
                  <a:lnTo>
                    <a:pt x="339" y="645"/>
                  </a:lnTo>
                  <a:lnTo>
                    <a:pt x="347" y="645"/>
                  </a:lnTo>
                  <a:lnTo>
                    <a:pt x="354" y="598"/>
                  </a:lnTo>
                  <a:lnTo>
                    <a:pt x="365" y="600"/>
                  </a:lnTo>
                  <a:lnTo>
                    <a:pt x="382" y="603"/>
                  </a:lnTo>
                  <a:lnTo>
                    <a:pt x="406" y="607"/>
                  </a:lnTo>
                  <a:lnTo>
                    <a:pt x="434" y="612"/>
                  </a:lnTo>
                  <a:lnTo>
                    <a:pt x="468" y="617"/>
                  </a:lnTo>
                  <a:lnTo>
                    <a:pt x="508" y="624"/>
                  </a:lnTo>
                  <a:lnTo>
                    <a:pt x="550" y="631"/>
                  </a:lnTo>
                  <a:lnTo>
                    <a:pt x="594" y="638"/>
                  </a:lnTo>
                  <a:lnTo>
                    <a:pt x="643" y="647"/>
                  </a:lnTo>
                  <a:lnTo>
                    <a:pt x="691" y="653"/>
                  </a:lnTo>
                  <a:lnTo>
                    <a:pt x="743" y="660"/>
                  </a:lnTo>
                  <a:lnTo>
                    <a:pt x="793" y="667"/>
                  </a:lnTo>
                  <a:lnTo>
                    <a:pt x="843" y="674"/>
                  </a:lnTo>
                  <a:lnTo>
                    <a:pt x="892" y="679"/>
                  </a:lnTo>
                  <a:lnTo>
                    <a:pt x="940" y="685"/>
                  </a:lnTo>
                  <a:lnTo>
                    <a:pt x="985" y="688"/>
                  </a:lnTo>
                  <a:lnTo>
                    <a:pt x="988" y="650"/>
                  </a:lnTo>
                  <a:lnTo>
                    <a:pt x="992" y="615"/>
                  </a:lnTo>
                  <a:lnTo>
                    <a:pt x="994" y="586"/>
                  </a:lnTo>
                  <a:lnTo>
                    <a:pt x="997" y="560"/>
                  </a:lnTo>
                  <a:lnTo>
                    <a:pt x="1026" y="159"/>
                  </a:lnTo>
                  <a:lnTo>
                    <a:pt x="950" y="150"/>
                  </a:lnTo>
                  <a:lnTo>
                    <a:pt x="874" y="142"/>
                  </a:lnTo>
                  <a:lnTo>
                    <a:pt x="797" y="131"/>
                  </a:lnTo>
                  <a:lnTo>
                    <a:pt x="719" y="121"/>
                  </a:lnTo>
                  <a:lnTo>
                    <a:pt x="643" y="111"/>
                  </a:lnTo>
                  <a:lnTo>
                    <a:pt x="569" y="99"/>
                  </a:lnTo>
                  <a:lnTo>
                    <a:pt x="494" y="86"/>
                  </a:lnTo>
                  <a:lnTo>
                    <a:pt x="423" y="76"/>
                  </a:lnTo>
                  <a:lnTo>
                    <a:pt x="356" y="64"/>
                  </a:lnTo>
                  <a:lnTo>
                    <a:pt x="294" y="54"/>
                  </a:lnTo>
                  <a:lnTo>
                    <a:pt x="233" y="42"/>
                  </a:lnTo>
                  <a:lnTo>
                    <a:pt x="180" y="33"/>
                  </a:lnTo>
                  <a:lnTo>
                    <a:pt x="131" y="23"/>
                  </a:lnTo>
                  <a:lnTo>
                    <a:pt x="90" y="14"/>
                  </a:lnTo>
                  <a:lnTo>
                    <a:pt x="55" y="7"/>
                  </a:lnTo>
                  <a:lnTo>
                    <a:pt x="28" y="0"/>
                  </a:lnTo>
                </a:path>
              </a:pathLst>
            </a:custGeom>
            <a:solidFill>
              <a:srgbClr val="F6E686"/>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67" name="Freeform 105"/>
            <p:cNvSpPr>
              <a:spLocks/>
            </p:cNvSpPr>
            <p:nvPr/>
          </p:nvSpPr>
          <p:spPr bwMode="auto">
            <a:xfrm>
              <a:off x="6045200" y="4321175"/>
              <a:ext cx="1341438" cy="1050925"/>
            </a:xfrm>
            <a:custGeom>
              <a:avLst/>
              <a:gdLst>
                <a:gd name="T0" fmla="*/ 2147483647 w 920"/>
                <a:gd name="T1" fmla="*/ 2147483647 h 742"/>
                <a:gd name="T2" fmla="*/ 2147483647 w 920"/>
                <a:gd name="T3" fmla="*/ 2147483647 h 742"/>
                <a:gd name="T4" fmla="*/ 2147483647 w 920"/>
                <a:gd name="T5" fmla="*/ 2147483647 h 742"/>
                <a:gd name="T6" fmla="*/ 2147483647 w 920"/>
                <a:gd name="T7" fmla="*/ 2147483647 h 742"/>
                <a:gd name="T8" fmla="*/ 2147483647 w 920"/>
                <a:gd name="T9" fmla="*/ 2147483647 h 742"/>
                <a:gd name="T10" fmla="*/ 2147483647 w 920"/>
                <a:gd name="T11" fmla="*/ 2147483647 h 742"/>
                <a:gd name="T12" fmla="*/ 2147483647 w 920"/>
                <a:gd name="T13" fmla="*/ 2147483647 h 742"/>
                <a:gd name="T14" fmla="*/ 2147483647 w 920"/>
                <a:gd name="T15" fmla="*/ 2147483647 h 742"/>
                <a:gd name="T16" fmla="*/ 2147483647 w 920"/>
                <a:gd name="T17" fmla="*/ 2147483647 h 742"/>
                <a:gd name="T18" fmla="*/ 2147483647 w 920"/>
                <a:gd name="T19" fmla="*/ 2147483647 h 742"/>
                <a:gd name="T20" fmla="*/ 2147483647 w 920"/>
                <a:gd name="T21" fmla="*/ 2147483647 h 742"/>
                <a:gd name="T22" fmla="*/ 2147483647 w 920"/>
                <a:gd name="T23" fmla="*/ 2147483647 h 742"/>
                <a:gd name="T24" fmla="*/ 2147483647 w 920"/>
                <a:gd name="T25" fmla="*/ 2147483647 h 742"/>
                <a:gd name="T26" fmla="*/ 2147483647 w 920"/>
                <a:gd name="T27" fmla="*/ 2147483647 h 742"/>
                <a:gd name="T28" fmla="*/ 2147483647 w 920"/>
                <a:gd name="T29" fmla="*/ 2147483647 h 742"/>
                <a:gd name="T30" fmla="*/ 2147483647 w 920"/>
                <a:gd name="T31" fmla="*/ 2147483647 h 742"/>
                <a:gd name="T32" fmla="*/ 2147483647 w 920"/>
                <a:gd name="T33" fmla="*/ 2147483647 h 742"/>
                <a:gd name="T34" fmla="*/ 2147483647 w 920"/>
                <a:gd name="T35" fmla="*/ 2147483647 h 742"/>
                <a:gd name="T36" fmla="*/ 2147483647 w 920"/>
                <a:gd name="T37" fmla="*/ 2147483647 h 742"/>
                <a:gd name="T38" fmla="*/ 2147483647 w 920"/>
                <a:gd name="T39" fmla="*/ 2147483647 h 742"/>
                <a:gd name="T40" fmla="*/ 2147483647 w 920"/>
                <a:gd name="T41" fmla="*/ 2147483647 h 742"/>
                <a:gd name="T42" fmla="*/ 2147483647 w 920"/>
                <a:gd name="T43" fmla="*/ 2147483647 h 742"/>
                <a:gd name="T44" fmla="*/ 2147483647 w 920"/>
                <a:gd name="T45" fmla="*/ 2147483647 h 742"/>
                <a:gd name="T46" fmla="*/ 2147483647 w 920"/>
                <a:gd name="T47" fmla="*/ 2147483647 h 742"/>
                <a:gd name="T48" fmla="*/ 2147483647 w 920"/>
                <a:gd name="T49" fmla="*/ 2147483647 h 742"/>
                <a:gd name="T50" fmla="*/ 2147483647 w 920"/>
                <a:gd name="T51" fmla="*/ 2147483647 h 742"/>
                <a:gd name="T52" fmla="*/ 2147483647 w 920"/>
                <a:gd name="T53" fmla="*/ 2147483647 h 742"/>
                <a:gd name="T54" fmla="*/ 2147483647 w 920"/>
                <a:gd name="T55" fmla="*/ 2147483647 h 742"/>
                <a:gd name="T56" fmla="*/ 2147483647 w 920"/>
                <a:gd name="T57" fmla="*/ 2147483647 h 742"/>
                <a:gd name="T58" fmla="*/ 2147483647 w 920"/>
                <a:gd name="T59" fmla="*/ 2147483647 h 742"/>
                <a:gd name="T60" fmla="*/ 2147483647 w 920"/>
                <a:gd name="T61" fmla="*/ 2147483647 h 742"/>
                <a:gd name="T62" fmla="*/ 2147483647 w 920"/>
                <a:gd name="T63" fmla="*/ 2147483647 h 742"/>
                <a:gd name="T64" fmla="*/ 2147483647 w 920"/>
                <a:gd name="T65" fmla="*/ 2147483647 h 742"/>
                <a:gd name="T66" fmla="*/ 2147483647 w 920"/>
                <a:gd name="T67" fmla="*/ 2147483647 h 742"/>
                <a:gd name="T68" fmla="*/ 2147483647 w 920"/>
                <a:gd name="T69" fmla="*/ 2147483647 h 742"/>
                <a:gd name="T70" fmla="*/ 2147483647 w 920"/>
                <a:gd name="T71" fmla="*/ 2147483647 h 742"/>
                <a:gd name="T72" fmla="*/ 2147483647 w 920"/>
                <a:gd name="T73" fmla="*/ 2147483647 h 742"/>
                <a:gd name="T74" fmla="*/ 2147483647 w 920"/>
                <a:gd name="T75" fmla="*/ 2147483647 h 742"/>
                <a:gd name="T76" fmla="*/ 2147483647 w 920"/>
                <a:gd name="T77" fmla="*/ 2147483647 h 742"/>
                <a:gd name="T78" fmla="*/ 2147483647 w 920"/>
                <a:gd name="T79" fmla="*/ 2147483647 h 742"/>
                <a:gd name="T80" fmla="*/ 2147483647 w 920"/>
                <a:gd name="T81" fmla="*/ 2147483647 h 742"/>
                <a:gd name="T82" fmla="*/ 2147483647 w 920"/>
                <a:gd name="T83" fmla="*/ 2147483647 h 742"/>
                <a:gd name="T84" fmla="*/ 2147483647 w 920"/>
                <a:gd name="T85" fmla="*/ 2147483647 h 742"/>
                <a:gd name="T86" fmla="*/ 2147483647 w 920"/>
                <a:gd name="T87" fmla="*/ 2147483647 h 742"/>
                <a:gd name="T88" fmla="*/ 2147483647 w 920"/>
                <a:gd name="T89" fmla="*/ 2147483647 h 742"/>
                <a:gd name="T90" fmla="*/ 2147483647 w 920"/>
                <a:gd name="T91" fmla="*/ 2147483647 h 742"/>
                <a:gd name="T92" fmla="*/ 2147483647 w 920"/>
                <a:gd name="T93" fmla="*/ 0 h 742"/>
                <a:gd name="T94" fmla="*/ 2147483647 w 920"/>
                <a:gd name="T95" fmla="*/ 2147483647 h 742"/>
                <a:gd name="T96" fmla="*/ 2147483647 w 920"/>
                <a:gd name="T97" fmla="*/ 2147483647 h 742"/>
                <a:gd name="T98" fmla="*/ 2147483647 w 920"/>
                <a:gd name="T99" fmla="*/ 2147483647 h 742"/>
                <a:gd name="T100" fmla="*/ 2147483647 w 920"/>
                <a:gd name="T101" fmla="*/ 2147483647 h 742"/>
                <a:gd name="T102" fmla="*/ 2147483647 w 920"/>
                <a:gd name="T103" fmla="*/ 2147483647 h 742"/>
                <a:gd name="T104" fmla="*/ 2147483647 w 920"/>
                <a:gd name="T105" fmla="*/ 2147483647 h 742"/>
                <a:gd name="T106" fmla="*/ 2147483647 w 920"/>
                <a:gd name="T107" fmla="*/ 2147483647 h 742"/>
                <a:gd name="T108" fmla="*/ 2147483647 w 920"/>
                <a:gd name="T109" fmla="*/ 2147483647 h 742"/>
                <a:gd name="T110" fmla="*/ 2147483647 w 920"/>
                <a:gd name="T111" fmla="*/ 2147483647 h 742"/>
                <a:gd name="T112" fmla="*/ 2147483647 w 920"/>
                <a:gd name="T113" fmla="*/ 2147483647 h 742"/>
                <a:gd name="T114" fmla="*/ 2147483647 w 920"/>
                <a:gd name="T115" fmla="*/ 2147483647 h 742"/>
                <a:gd name="T116" fmla="*/ 2147483647 w 920"/>
                <a:gd name="T117" fmla="*/ 2147483647 h 742"/>
                <a:gd name="T118" fmla="*/ 2147483647 w 920"/>
                <a:gd name="T119" fmla="*/ 2147483647 h 7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20"/>
                <a:gd name="T181" fmla="*/ 0 h 742"/>
                <a:gd name="T182" fmla="*/ 920 w 920"/>
                <a:gd name="T183" fmla="*/ 742 h 7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20" h="742">
                  <a:moveTo>
                    <a:pt x="920" y="615"/>
                  </a:moveTo>
                  <a:lnTo>
                    <a:pt x="919" y="622"/>
                  </a:lnTo>
                  <a:lnTo>
                    <a:pt x="915" y="629"/>
                  </a:lnTo>
                  <a:lnTo>
                    <a:pt x="914" y="634"/>
                  </a:lnTo>
                  <a:lnTo>
                    <a:pt x="912" y="640"/>
                  </a:lnTo>
                  <a:lnTo>
                    <a:pt x="912" y="645"/>
                  </a:lnTo>
                  <a:lnTo>
                    <a:pt x="910" y="648"/>
                  </a:lnTo>
                  <a:lnTo>
                    <a:pt x="908" y="655"/>
                  </a:lnTo>
                  <a:lnTo>
                    <a:pt x="908" y="664"/>
                  </a:lnTo>
                  <a:lnTo>
                    <a:pt x="910" y="676"/>
                  </a:lnTo>
                  <a:lnTo>
                    <a:pt x="910" y="688"/>
                  </a:lnTo>
                  <a:lnTo>
                    <a:pt x="910" y="697"/>
                  </a:lnTo>
                  <a:lnTo>
                    <a:pt x="908" y="704"/>
                  </a:lnTo>
                  <a:lnTo>
                    <a:pt x="903" y="707"/>
                  </a:lnTo>
                  <a:lnTo>
                    <a:pt x="898" y="710"/>
                  </a:lnTo>
                  <a:lnTo>
                    <a:pt x="893" y="714"/>
                  </a:lnTo>
                  <a:lnTo>
                    <a:pt x="888" y="716"/>
                  </a:lnTo>
                  <a:lnTo>
                    <a:pt x="882" y="719"/>
                  </a:lnTo>
                  <a:lnTo>
                    <a:pt x="879" y="724"/>
                  </a:lnTo>
                  <a:lnTo>
                    <a:pt x="876" y="728"/>
                  </a:lnTo>
                  <a:lnTo>
                    <a:pt x="874" y="730"/>
                  </a:lnTo>
                  <a:lnTo>
                    <a:pt x="872" y="730"/>
                  </a:lnTo>
                  <a:lnTo>
                    <a:pt x="869" y="730"/>
                  </a:lnTo>
                  <a:lnTo>
                    <a:pt x="862" y="731"/>
                  </a:lnTo>
                  <a:lnTo>
                    <a:pt x="857" y="731"/>
                  </a:lnTo>
                  <a:lnTo>
                    <a:pt x="853" y="733"/>
                  </a:lnTo>
                  <a:lnTo>
                    <a:pt x="850" y="736"/>
                  </a:lnTo>
                  <a:lnTo>
                    <a:pt x="843" y="740"/>
                  </a:lnTo>
                  <a:lnTo>
                    <a:pt x="827" y="742"/>
                  </a:lnTo>
                  <a:lnTo>
                    <a:pt x="824" y="742"/>
                  </a:lnTo>
                  <a:lnTo>
                    <a:pt x="819" y="738"/>
                  </a:lnTo>
                  <a:lnTo>
                    <a:pt x="815" y="735"/>
                  </a:lnTo>
                  <a:lnTo>
                    <a:pt x="812" y="736"/>
                  </a:lnTo>
                  <a:lnTo>
                    <a:pt x="812" y="733"/>
                  </a:lnTo>
                  <a:lnTo>
                    <a:pt x="812" y="721"/>
                  </a:lnTo>
                  <a:lnTo>
                    <a:pt x="810" y="707"/>
                  </a:lnTo>
                  <a:lnTo>
                    <a:pt x="801" y="695"/>
                  </a:lnTo>
                  <a:lnTo>
                    <a:pt x="798" y="688"/>
                  </a:lnTo>
                  <a:lnTo>
                    <a:pt x="794" y="681"/>
                  </a:lnTo>
                  <a:lnTo>
                    <a:pt x="791" y="676"/>
                  </a:lnTo>
                  <a:lnTo>
                    <a:pt x="787" y="676"/>
                  </a:lnTo>
                  <a:lnTo>
                    <a:pt x="782" y="667"/>
                  </a:lnTo>
                  <a:lnTo>
                    <a:pt x="775" y="655"/>
                  </a:lnTo>
                  <a:lnTo>
                    <a:pt x="765" y="647"/>
                  </a:lnTo>
                  <a:lnTo>
                    <a:pt x="756" y="641"/>
                  </a:lnTo>
                  <a:lnTo>
                    <a:pt x="748" y="640"/>
                  </a:lnTo>
                  <a:lnTo>
                    <a:pt x="739" y="638"/>
                  </a:lnTo>
                  <a:lnTo>
                    <a:pt x="730" y="633"/>
                  </a:lnTo>
                  <a:lnTo>
                    <a:pt x="722" y="624"/>
                  </a:lnTo>
                  <a:lnTo>
                    <a:pt x="717" y="610"/>
                  </a:lnTo>
                  <a:lnTo>
                    <a:pt x="713" y="595"/>
                  </a:lnTo>
                  <a:lnTo>
                    <a:pt x="710" y="583"/>
                  </a:lnTo>
                  <a:lnTo>
                    <a:pt x="705" y="576"/>
                  </a:lnTo>
                  <a:lnTo>
                    <a:pt x="698" y="570"/>
                  </a:lnTo>
                  <a:lnTo>
                    <a:pt x="691" y="564"/>
                  </a:lnTo>
                  <a:lnTo>
                    <a:pt x="684" y="555"/>
                  </a:lnTo>
                  <a:lnTo>
                    <a:pt x="679" y="543"/>
                  </a:lnTo>
                  <a:lnTo>
                    <a:pt x="675" y="531"/>
                  </a:lnTo>
                  <a:lnTo>
                    <a:pt x="673" y="520"/>
                  </a:lnTo>
                  <a:lnTo>
                    <a:pt x="668" y="517"/>
                  </a:lnTo>
                  <a:lnTo>
                    <a:pt x="661" y="515"/>
                  </a:lnTo>
                  <a:lnTo>
                    <a:pt x="667" y="520"/>
                  </a:lnTo>
                  <a:lnTo>
                    <a:pt x="668" y="526"/>
                  </a:lnTo>
                  <a:lnTo>
                    <a:pt x="665" y="531"/>
                  </a:lnTo>
                  <a:lnTo>
                    <a:pt x="653" y="529"/>
                  </a:lnTo>
                  <a:lnTo>
                    <a:pt x="644" y="522"/>
                  </a:lnTo>
                  <a:lnTo>
                    <a:pt x="634" y="512"/>
                  </a:lnTo>
                  <a:lnTo>
                    <a:pt x="625" y="498"/>
                  </a:lnTo>
                  <a:lnTo>
                    <a:pt x="618" y="487"/>
                  </a:lnTo>
                  <a:lnTo>
                    <a:pt x="615" y="477"/>
                  </a:lnTo>
                  <a:lnTo>
                    <a:pt x="613" y="468"/>
                  </a:lnTo>
                  <a:lnTo>
                    <a:pt x="608" y="458"/>
                  </a:lnTo>
                  <a:lnTo>
                    <a:pt x="603" y="451"/>
                  </a:lnTo>
                  <a:lnTo>
                    <a:pt x="599" y="446"/>
                  </a:lnTo>
                  <a:lnTo>
                    <a:pt x="603" y="439"/>
                  </a:lnTo>
                  <a:lnTo>
                    <a:pt x="606" y="432"/>
                  </a:lnTo>
                  <a:lnTo>
                    <a:pt x="606" y="427"/>
                  </a:lnTo>
                  <a:lnTo>
                    <a:pt x="610" y="420"/>
                  </a:lnTo>
                  <a:lnTo>
                    <a:pt x="615" y="411"/>
                  </a:lnTo>
                  <a:lnTo>
                    <a:pt x="620" y="403"/>
                  </a:lnTo>
                  <a:lnTo>
                    <a:pt x="618" y="394"/>
                  </a:lnTo>
                  <a:lnTo>
                    <a:pt x="613" y="389"/>
                  </a:lnTo>
                  <a:lnTo>
                    <a:pt x="608" y="387"/>
                  </a:lnTo>
                  <a:lnTo>
                    <a:pt x="606" y="389"/>
                  </a:lnTo>
                  <a:lnTo>
                    <a:pt x="608" y="396"/>
                  </a:lnTo>
                  <a:lnTo>
                    <a:pt x="608" y="401"/>
                  </a:lnTo>
                  <a:lnTo>
                    <a:pt x="604" y="403"/>
                  </a:lnTo>
                  <a:lnTo>
                    <a:pt x="601" y="401"/>
                  </a:lnTo>
                  <a:lnTo>
                    <a:pt x="596" y="394"/>
                  </a:lnTo>
                  <a:lnTo>
                    <a:pt x="592" y="387"/>
                  </a:lnTo>
                  <a:lnTo>
                    <a:pt x="589" y="384"/>
                  </a:lnTo>
                  <a:lnTo>
                    <a:pt x="587" y="385"/>
                  </a:lnTo>
                  <a:lnTo>
                    <a:pt x="587" y="391"/>
                  </a:lnTo>
                  <a:lnTo>
                    <a:pt x="591" y="399"/>
                  </a:lnTo>
                  <a:lnTo>
                    <a:pt x="594" y="408"/>
                  </a:lnTo>
                  <a:lnTo>
                    <a:pt x="594" y="417"/>
                  </a:lnTo>
                  <a:lnTo>
                    <a:pt x="591" y="420"/>
                  </a:lnTo>
                  <a:lnTo>
                    <a:pt x="585" y="418"/>
                  </a:lnTo>
                  <a:lnTo>
                    <a:pt x="582" y="415"/>
                  </a:lnTo>
                  <a:lnTo>
                    <a:pt x="577" y="411"/>
                  </a:lnTo>
                  <a:lnTo>
                    <a:pt x="572" y="411"/>
                  </a:lnTo>
                  <a:lnTo>
                    <a:pt x="568" y="387"/>
                  </a:lnTo>
                  <a:lnTo>
                    <a:pt x="572" y="354"/>
                  </a:lnTo>
                  <a:lnTo>
                    <a:pt x="575" y="322"/>
                  </a:lnTo>
                  <a:lnTo>
                    <a:pt x="573" y="297"/>
                  </a:lnTo>
                  <a:lnTo>
                    <a:pt x="570" y="287"/>
                  </a:lnTo>
                  <a:lnTo>
                    <a:pt x="570" y="275"/>
                  </a:lnTo>
                  <a:lnTo>
                    <a:pt x="565" y="263"/>
                  </a:lnTo>
                  <a:lnTo>
                    <a:pt x="549" y="249"/>
                  </a:lnTo>
                  <a:lnTo>
                    <a:pt x="547" y="242"/>
                  </a:lnTo>
                  <a:lnTo>
                    <a:pt x="544" y="237"/>
                  </a:lnTo>
                  <a:lnTo>
                    <a:pt x="537" y="233"/>
                  </a:lnTo>
                  <a:lnTo>
                    <a:pt x="525" y="237"/>
                  </a:lnTo>
                  <a:lnTo>
                    <a:pt x="523" y="244"/>
                  </a:lnTo>
                  <a:lnTo>
                    <a:pt x="521" y="249"/>
                  </a:lnTo>
                  <a:lnTo>
                    <a:pt x="518" y="251"/>
                  </a:lnTo>
                  <a:lnTo>
                    <a:pt x="516" y="247"/>
                  </a:lnTo>
                  <a:lnTo>
                    <a:pt x="513" y="237"/>
                  </a:lnTo>
                  <a:lnTo>
                    <a:pt x="508" y="223"/>
                  </a:lnTo>
                  <a:lnTo>
                    <a:pt x="501" y="213"/>
                  </a:lnTo>
                  <a:lnTo>
                    <a:pt x="492" y="206"/>
                  </a:lnTo>
                  <a:lnTo>
                    <a:pt x="485" y="202"/>
                  </a:lnTo>
                  <a:lnTo>
                    <a:pt x="480" y="199"/>
                  </a:lnTo>
                  <a:lnTo>
                    <a:pt x="475" y="190"/>
                  </a:lnTo>
                  <a:lnTo>
                    <a:pt x="471" y="176"/>
                  </a:lnTo>
                  <a:lnTo>
                    <a:pt x="466" y="175"/>
                  </a:lnTo>
                  <a:lnTo>
                    <a:pt x="459" y="169"/>
                  </a:lnTo>
                  <a:lnTo>
                    <a:pt x="451" y="161"/>
                  </a:lnTo>
                  <a:lnTo>
                    <a:pt x="435" y="145"/>
                  </a:lnTo>
                  <a:lnTo>
                    <a:pt x="428" y="143"/>
                  </a:lnTo>
                  <a:lnTo>
                    <a:pt x="418" y="138"/>
                  </a:lnTo>
                  <a:lnTo>
                    <a:pt x="407" y="133"/>
                  </a:lnTo>
                  <a:lnTo>
                    <a:pt x="397" y="131"/>
                  </a:lnTo>
                  <a:lnTo>
                    <a:pt x="388" y="133"/>
                  </a:lnTo>
                  <a:lnTo>
                    <a:pt x="385" y="135"/>
                  </a:lnTo>
                  <a:lnTo>
                    <a:pt x="381" y="133"/>
                  </a:lnTo>
                  <a:lnTo>
                    <a:pt x="378" y="133"/>
                  </a:lnTo>
                  <a:lnTo>
                    <a:pt x="371" y="135"/>
                  </a:lnTo>
                  <a:lnTo>
                    <a:pt x="366" y="140"/>
                  </a:lnTo>
                  <a:lnTo>
                    <a:pt x="361" y="147"/>
                  </a:lnTo>
                  <a:lnTo>
                    <a:pt x="361" y="154"/>
                  </a:lnTo>
                  <a:lnTo>
                    <a:pt x="359" y="157"/>
                  </a:lnTo>
                  <a:lnTo>
                    <a:pt x="352" y="157"/>
                  </a:lnTo>
                  <a:lnTo>
                    <a:pt x="343" y="159"/>
                  </a:lnTo>
                  <a:lnTo>
                    <a:pt x="337" y="164"/>
                  </a:lnTo>
                  <a:lnTo>
                    <a:pt x="331" y="173"/>
                  </a:lnTo>
                  <a:lnTo>
                    <a:pt x="324" y="180"/>
                  </a:lnTo>
                  <a:lnTo>
                    <a:pt x="316" y="183"/>
                  </a:lnTo>
                  <a:lnTo>
                    <a:pt x="304" y="183"/>
                  </a:lnTo>
                  <a:lnTo>
                    <a:pt x="302" y="185"/>
                  </a:lnTo>
                  <a:lnTo>
                    <a:pt x="304" y="190"/>
                  </a:lnTo>
                  <a:lnTo>
                    <a:pt x="300" y="195"/>
                  </a:lnTo>
                  <a:lnTo>
                    <a:pt x="280" y="197"/>
                  </a:lnTo>
                  <a:lnTo>
                    <a:pt x="267" y="201"/>
                  </a:lnTo>
                  <a:lnTo>
                    <a:pt x="261" y="202"/>
                  </a:lnTo>
                  <a:lnTo>
                    <a:pt x="257" y="202"/>
                  </a:lnTo>
                  <a:lnTo>
                    <a:pt x="257" y="199"/>
                  </a:lnTo>
                  <a:lnTo>
                    <a:pt x="259" y="194"/>
                  </a:lnTo>
                  <a:lnTo>
                    <a:pt x="261" y="192"/>
                  </a:lnTo>
                  <a:lnTo>
                    <a:pt x="261" y="190"/>
                  </a:lnTo>
                  <a:lnTo>
                    <a:pt x="261" y="187"/>
                  </a:lnTo>
                  <a:lnTo>
                    <a:pt x="255" y="173"/>
                  </a:lnTo>
                  <a:lnTo>
                    <a:pt x="243" y="166"/>
                  </a:lnTo>
                  <a:lnTo>
                    <a:pt x="233" y="161"/>
                  </a:lnTo>
                  <a:lnTo>
                    <a:pt x="226" y="154"/>
                  </a:lnTo>
                  <a:lnTo>
                    <a:pt x="223" y="145"/>
                  </a:lnTo>
                  <a:lnTo>
                    <a:pt x="226" y="138"/>
                  </a:lnTo>
                  <a:lnTo>
                    <a:pt x="224" y="133"/>
                  </a:lnTo>
                  <a:lnTo>
                    <a:pt x="209" y="133"/>
                  </a:lnTo>
                  <a:lnTo>
                    <a:pt x="212" y="137"/>
                  </a:lnTo>
                  <a:lnTo>
                    <a:pt x="214" y="140"/>
                  </a:lnTo>
                  <a:lnTo>
                    <a:pt x="207" y="142"/>
                  </a:lnTo>
                  <a:lnTo>
                    <a:pt x="186" y="138"/>
                  </a:lnTo>
                  <a:lnTo>
                    <a:pt x="174" y="133"/>
                  </a:lnTo>
                  <a:lnTo>
                    <a:pt x="166" y="130"/>
                  </a:lnTo>
                  <a:lnTo>
                    <a:pt x="155" y="126"/>
                  </a:lnTo>
                  <a:lnTo>
                    <a:pt x="141" y="126"/>
                  </a:lnTo>
                  <a:lnTo>
                    <a:pt x="134" y="124"/>
                  </a:lnTo>
                  <a:lnTo>
                    <a:pt x="134" y="123"/>
                  </a:lnTo>
                  <a:lnTo>
                    <a:pt x="140" y="121"/>
                  </a:lnTo>
                  <a:lnTo>
                    <a:pt x="147" y="121"/>
                  </a:lnTo>
                  <a:lnTo>
                    <a:pt x="153" y="119"/>
                  </a:lnTo>
                  <a:lnTo>
                    <a:pt x="159" y="118"/>
                  </a:lnTo>
                  <a:lnTo>
                    <a:pt x="159" y="114"/>
                  </a:lnTo>
                  <a:lnTo>
                    <a:pt x="155" y="111"/>
                  </a:lnTo>
                  <a:lnTo>
                    <a:pt x="143" y="109"/>
                  </a:lnTo>
                  <a:lnTo>
                    <a:pt x="131" y="109"/>
                  </a:lnTo>
                  <a:lnTo>
                    <a:pt x="121" y="114"/>
                  </a:lnTo>
                  <a:lnTo>
                    <a:pt x="109" y="121"/>
                  </a:lnTo>
                  <a:lnTo>
                    <a:pt x="98" y="124"/>
                  </a:lnTo>
                  <a:lnTo>
                    <a:pt x="86" y="124"/>
                  </a:lnTo>
                  <a:lnTo>
                    <a:pt x="76" y="124"/>
                  </a:lnTo>
                  <a:lnTo>
                    <a:pt x="67" y="124"/>
                  </a:lnTo>
                  <a:lnTo>
                    <a:pt x="67" y="123"/>
                  </a:lnTo>
                  <a:lnTo>
                    <a:pt x="74" y="118"/>
                  </a:lnTo>
                  <a:lnTo>
                    <a:pt x="74" y="112"/>
                  </a:lnTo>
                  <a:lnTo>
                    <a:pt x="58" y="109"/>
                  </a:lnTo>
                  <a:lnTo>
                    <a:pt x="50" y="109"/>
                  </a:lnTo>
                  <a:lnTo>
                    <a:pt x="48" y="112"/>
                  </a:lnTo>
                  <a:lnTo>
                    <a:pt x="48" y="118"/>
                  </a:lnTo>
                  <a:lnTo>
                    <a:pt x="43" y="124"/>
                  </a:lnTo>
                  <a:lnTo>
                    <a:pt x="36" y="131"/>
                  </a:lnTo>
                  <a:lnTo>
                    <a:pt x="29" y="137"/>
                  </a:lnTo>
                  <a:lnTo>
                    <a:pt x="22" y="135"/>
                  </a:lnTo>
                  <a:lnTo>
                    <a:pt x="24" y="128"/>
                  </a:lnTo>
                  <a:lnTo>
                    <a:pt x="27" y="119"/>
                  </a:lnTo>
                  <a:lnTo>
                    <a:pt x="26" y="111"/>
                  </a:lnTo>
                  <a:lnTo>
                    <a:pt x="20" y="105"/>
                  </a:lnTo>
                  <a:lnTo>
                    <a:pt x="15" y="100"/>
                  </a:lnTo>
                  <a:lnTo>
                    <a:pt x="8" y="93"/>
                  </a:lnTo>
                  <a:lnTo>
                    <a:pt x="1" y="85"/>
                  </a:lnTo>
                  <a:lnTo>
                    <a:pt x="0" y="73"/>
                  </a:lnTo>
                  <a:lnTo>
                    <a:pt x="1" y="55"/>
                  </a:lnTo>
                  <a:lnTo>
                    <a:pt x="281" y="33"/>
                  </a:lnTo>
                  <a:lnTo>
                    <a:pt x="283" y="45"/>
                  </a:lnTo>
                  <a:lnTo>
                    <a:pt x="285" y="54"/>
                  </a:lnTo>
                  <a:lnTo>
                    <a:pt x="288" y="57"/>
                  </a:lnTo>
                  <a:lnTo>
                    <a:pt x="293" y="59"/>
                  </a:lnTo>
                  <a:lnTo>
                    <a:pt x="304" y="59"/>
                  </a:lnTo>
                  <a:lnTo>
                    <a:pt x="331" y="57"/>
                  </a:lnTo>
                  <a:lnTo>
                    <a:pt x="369" y="54"/>
                  </a:lnTo>
                  <a:lnTo>
                    <a:pt x="414" y="50"/>
                  </a:lnTo>
                  <a:lnTo>
                    <a:pt x="461" y="48"/>
                  </a:lnTo>
                  <a:lnTo>
                    <a:pt x="504" y="45"/>
                  </a:lnTo>
                  <a:lnTo>
                    <a:pt x="537" y="43"/>
                  </a:lnTo>
                  <a:lnTo>
                    <a:pt x="556" y="41"/>
                  </a:lnTo>
                  <a:lnTo>
                    <a:pt x="572" y="41"/>
                  </a:lnTo>
                  <a:lnTo>
                    <a:pt x="580" y="43"/>
                  </a:lnTo>
                  <a:lnTo>
                    <a:pt x="585" y="48"/>
                  </a:lnTo>
                  <a:lnTo>
                    <a:pt x="591" y="57"/>
                  </a:lnTo>
                  <a:lnTo>
                    <a:pt x="608" y="62"/>
                  </a:lnTo>
                  <a:lnTo>
                    <a:pt x="608" y="50"/>
                  </a:lnTo>
                  <a:lnTo>
                    <a:pt x="603" y="28"/>
                  </a:lnTo>
                  <a:lnTo>
                    <a:pt x="604" y="9"/>
                  </a:lnTo>
                  <a:lnTo>
                    <a:pt x="611" y="0"/>
                  </a:lnTo>
                  <a:lnTo>
                    <a:pt x="622" y="3"/>
                  </a:lnTo>
                  <a:lnTo>
                    <a:pt x="634" y="9"/>
                  </a:lnTo>
                  <a:lnTo>
                    <a:pt x="653" y="5"/>
                  </a:lnTo>
                  <a:lnTo>
                    <a:pt x="660" y="7"/>
                  </a:lnTo>
                  <a:lnTo>
                    <a:pt x="665" y="10"/>
                  </a:lnTo>
                  <a:lnTo>
                    <a:pt x="667" y="16"/>
                  </a:lnTo>
                  <a:lnTo>
                    <a:pt x="667" y="19"/>
                  </a:lnTo>
                  <a:lnTo>
                    <a:pt x="668" y="24"/>
                  </a:lnTo>
                  <a:lnTo>
                    <a:pt x="672" y="28"/>
                  </a:lnTo>
                  <a:lnTo>
                    <a:pt x="675" y="33"/>
                  </a:lnTo>
                  <a:lnTo>
                    <a:pt x="675" y="38"/>
                  </a:lnTo>
                  <a:lnTo>
                    <a:pt x="670" y="43"/>
                  </a:lnTo>
                  <a:lnTo>
                    <a:pt x="661" y="45"/>
                  </a:lnTo>
                  <a:lnTo>
                    <a:pt x="654" y="47"/>
                  </a:lnTo>
                  <a:lnTo>
                    <a:pt x="656" y="48"/>
                  </a:lnTo>
                  <a:lnTo>
                    <a:pt x="665" y="50"/>
                  </a:lnTo>
                  <a:lnTo>
                    <a:pt x="675" y="50"/>
                  </a:lnTo>
                  <a:lnTo>
                    <a:pt x="682" y="54"/>
                  </a:lnTo>
                  <a:lnTo>
                    <a:pt x="686" y="59"/>
                  </a:lnTo>
                  <a:lnTo>
                    <a:pt x="691" y="76"/>
                  </a:lnTo>
                  <a:lnTo>
                    <a:pt x="696" y="86"/>
                  </a:lnTo>
                  <a:lnTo>
                    <a:pt x="698" y="92"/>
                  </a:lnTo>
                  <a:lnTo>
                    <a:pt x="699" y="95"/>
                  </a:lnTo>
                  <a:lnTo>
                    <a:pt x="705" y="111"/>
                  </a:lnTo>
                  <a:lnTo>
                    <a:pt x="718" y="140"/>
                  </a:lnTo>
                  <a:lnTo>
                    <a:pt x="734" y="173"/>
                  </a:lnTo>
                  <a:lnTo>
                    <a:pt x="746" y="192"/>
                  </a:lnTo>
                  <a:lnTo>
                    <a:pt x="749" y="197"/>
                  </a:lnTo>
                  <a:lnTo>
                    <a:pt x="755" y="204"/>
                  </a:lnTo>
                  <a:lnTo>
                    <a:pt x="760" y="211"/>
                  </a:lnTo>
                  <a:lnTo>
                    <a:pt x="767" y="220"/>
                  </a:lnTo>
                  <a:lnTo>
                    <a:pt x="774" y="226"/>
                  </a:lnTo>
                  <a:lnTo>
                    <a:pt x="782" y="235"/>
                  </a:lnTo>
                  <a:lnTo>
                    <a:pt x="791" y="244"/>
                  </a:lnTo>
                  <a:lnTo>
                    <a:pt x="800" y="252"/>
                  </a:lnTo>
                  <a:lnTo>
                    <a:pt x="801" y="259"/>
                  </a:lnTo>
                  <a:lnTo>
                    <a:pt x="800" y="264"/>
                  </a:lnTo>
                  <a:lnTo>
                    <a:pt x="796" y="266"/>
                  </a:lnTo>
                  <a:lnTo>
                    <a:pt x="789" y="266"/>
                  </a:lnTo>
                  <a:lnTo>
                    <a:pt x="786" y="261"/>
                  </a:lnTo>
                  <a:lnTo>
                    <a:pt x="781" y="254"/>
                  </a:lnTo>
                  <a:lnTo>
                    <a:pt x="779" y="251"/>
                  </a:lnTo>
                  <a:lnTo>
                    <a:pt x="777" y="256"/>
                  </a:lnTo>
                  <a:lnTo>
                    <a:pt x="779" y="266"/>
                  </a:lnTo>
                  <a:lnTo>
                    <a:pt x="782" y="273"/>
                  </a:lnTo>
                  <a:lnTo>
                    <a:pt x="787" y="282"/>
                  </a:lnTo>
                  <a:lnTo>
                    <a:pt x="793" y="290"/>
                  </a:lnTo>
                  <a:lnTo>
                    <a:pt x="796" y="296"/>
                  </a:lnTo>
                  <a:lnTo>
                    <a:pt x="800" y="301"/>
                  </a:lnTo>
                  <a:lnTo>
                    <a:pt x="801" y="308"/>
                  </a:lnTo>
                  <a:lnTo>
                    <a:pt x="801" y="316"/>
                  </a:lnTo>
                  <a:lnTo>
                    <a:pt x="806" y="325"/>
                  </a:lnTo>
                  <a:lnTo>
                    <a:pt x="815" y="341"/>
                  </a:lnTo>
                  <a:lnTo>
                    <a:pt x="827" y="361"/>
                  </a:lnTo>
                  <a:lnTo>
                    <a:pt x="841" y="384"/>
                  </a:lnTo>
                  <a:lnTo>
                    <a:pt x="855" y="406"/>
                  </a:lnTo>
                  <a:lnTo>
                    <a:pt x="867" y="429"/>
                  </a:lnTo>
                  <a:lnTo>
                    <a:pt x="879" y="448"/>
                  </a:lnTo>
                  <a:lnTo>
                    <a:pt x="886" y="462"/>
                  </a:lnTo>
                  <a:lnTo>
                    <a:pt x="895" y="479"/>
                  </a:lnTo>
                  <a:lnTo>
                    <a:pt x="903" y="491"/>
                  </a:lnTo>
                  <a:lnTo>
                    <a:pt x="908" y="498"/>
                  </a:lnTo>
                  <a:lnTo>
                    <a:pt x="912" y="503"/>
                  </a:lnTo>
                  <a:lnTo>
                    <a:pt x="919" y="534"/>
                  </a:lnTo>
                  <a:lnTo>
                    <a:pt x="919" y="567"/>
                  </a:lnTo>
                  <a:lnTo>
                    <a:pt x="917" y="595"/>
                  </a:lnTo>
                  <a:lnTo>
                    <a:pt x="920" y="61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08"/>
            <p:cNvSpPr>
              <a:spLocks/>
            </p:cNvSpPr>
            <p:nvPr/>
          </p:nvSpPr>
          <p:spPr bwMode="auto">
            <a:xfrm>
              <a:off x="3990001" y="4568065"/>
              <a:ext cx="824057" cy="739237"/>
            </a:xfrm>
            <a:custGeom>
              <a:avLst/>
              <a:gdLst>
                <a:gd name="T0" fmla="*/ 2147483647 w 564"/>
                <a:gd name="T1" fmla="*/ 2147483647 h 522"/>
                <a:gd name="T2" fmla="*/ 2147483647 w 564"/>
                <a:gd name="T3" fmla="*/ 2147483647 h 522"/>
                <a:gd name="T4" fmla="*/ 2147483647 w 564"/>
                <a:gd name="T5" fmla="*/ 2147483647 h 522"/>
                <a:gd name="T6" fmla="*/ 2147483647 w 564"/>
                <a:gd name="T7" fmla="*/ 2147483647 h 522"/>
                <a:gd name="T8" fmla="*/ 2147483647 w 564"/>
                <a:gd name="T9" fmla="*/ 2147483647 h 522"/>
                <a:gd name="T10" fmla="*/ 2147483647 w 564"/>
                <a:gd name="T11" fmla="*/ 2147483647 h 522"/>
                <a:gd name="T12" fmla="*/ 2147483647 w 564"/>
                <a:gd name="T13" fmla="*/ 2147483647 h 522"/>
                <a:gd name="T14" fmla="*/ 2147483647 w 564"/>
                <a:gd name="T15" fmla="*/ 2147483647 h 522"/>
                <a:gd name="T16" fmla="*/ 2147483647 w 564"/>
                <a:gd name="T17" fmla="*/ 2147483647 h 522"/>
                <a:gd name="T18" fmla="*/ 2147483647 w 564"/>
                <a:gd name="T19" fmla="*/ 2147483647 h 522"/>
                <a:gd name="T20" fmla="*/ 2147483647 w 564"/>
                <a:gd name="T21" fmla="*/ 2147483647 h 522"/>
                <a:gd name="T22" fmla="*/ 2147483647 w 564"/>
                <a:gd name="T23" fmla="*/ 2147483647 h 522"/>
                <a:gd name="T24" fmla="*/ 2147483647 w 564"/>
                <a:gd name="T25" fmla="*/ 2147483647 h 522"/>
                <a:gd name="T26" fmla="*/ 2147483647 w 564"/>
                <a:gd name="T27" fmla="*/ 2147483647 h 522"/>
                <a:gd name="T28" fmla="*/ 2147483647 w 564"/>
                <a:gd name="T29" fmla="*/ 2147483647 h 522"/>
                <a:gd name="T30" fmla="*/ 0 w 564"/>
                <a:gd name="T31" fmla="*/ 2147483647 h 522"/>
                <a:gd name="T32" fmla="*/ 2147483647 w 564"/>
                <a:gd name="T33" fmla="*/ 2147483647 h 522"/>
                <a:gd name="T34" fmla="*/ 2147483647 w 564"/>
                <a:gd name="T35" fmla="*/ 2147483647 h 522"/>
                <a:gd name="T36" fmla="*/ 2147483647 w 564"/>
                <a:gd name="T37" fmla="*/ 2147483647 h 522"/>
                <a:gd name="T38" fmla="*/ 2147483647 w 564"/>
                <a:gd name="T39" fmla="*/ 2147483647 h 522"/>
                <a:gd name="T40" fmla="*/ 2147483647 w 564"/>
                <a:gd name="T41" fmla="*/ 2147483647 h 522"/>
                <a:gd name="T42" fmla="*/ 2147483647 w 564"/>
                <a:gd name="T43" fmla="*/ 2147483647 h 522"/>
                <a:gd name="T44" fmla="*/ 2147483647 w 564"/>
                <a:gd name="T45" fmla="*/ 2147483647 h 522"/>
                <a:gd name="T46" fmla="*/ 2147483647 w 564"/>
                <a:gd name="T47" fmla="*/ 2147483647 h 522"/>
                <a:gd name="T48" fmla="*/ 2147483647 w 564"/>
                <a:gd name="T49" fmla="*/ 2147483647 h 522"/>
                <a:gd name="T50" fmla="*/ 2147483647 w 564"/>
                <a:gd name="T51" fmla="*/ 2147483647 h 522"/>
                <a:gd name="T52" fmla="*/ 2147483647 w 564"/>
                <a:gd name="T53" fmla="*/ 2147483647 h 522"/>
                <a:gd name="T54" fmla="*/ 2147483647 w 564"/>
                <a:gd name="T55" fmla="*/ 2147483647 h 522"/>
                <a:gd name="T56" fmla="*/ 2147483647 w 564"/>
                <a:gd name="T57" fmla="*/ 2147483647 h 522"/>
                <a:gd name="T58" fmla="*/ 2147483647 w 564"/>
                <a:gd name="T59" fmla="*/ 2147483647 h 522"/>
                <a:gd name="T60" fmla="*/ 2147483647 w 564"/>
                <a:gd name="T61" fmla="*/ 2147483647 h 522"/>
                <a:gd name="T62" fmla="*/ 2147483647 w 564"/>
                <a:gd name="T63" fmla="*/ 2147483647 h 522"/>
                <a:gd name="T64" fmla="*/ 2147483647 w 564"/>
                <a:gd name="T65" fmla="*/ 2147483647 h 522"/>
                <a:gd name="T66" fmla="*/ 2147483647 w 564"/>
                <a:gd name="T67" fmla="*/ 2147483647 h 522"/>
                <a:gd name="T68" fmla="*/ 2147483647 w 564"/>
                <a:gd name="T69" fmla="*/ 2147483647 h 522"/>
                <a:gd name="T70" fmla="*/ 2147483647 w 564"/>
                <a:gd name="T71" fmla="*/ 2147483647 h 522"/>
                <a:gd name="T72" fmla="*/ 2147483647 w 564"/>
                <a:gd name="T73" fmla="*/ 2147483647 h 522"/>
                <a:gd name="T74" fmla="*/ 2147483647 w 564"/>
                <a:gd name="T75" fmla="*/ 2147483647 h 522"/>
                <a:gd name="T76" fmla="*/ 2147483647 w 564"/>
                <a:gd name="T77" fmla="*/ 2147483647 h 522"/>
                <a:gd name="T78" fmla="*/ 2147483647 w 564"/>
                <a:gd name="T79" fmla="*/ 2147483647 h 522"/>
                <a:gd name="T80" fmla="*/ 2147483647 w 564"/>
                <a:gd name="T81" fmla="*/ 2147483647 h 522"/>
                <a:gd name="T82" fmla="*/ 2147483647 w 564"/>
                <a:gd name="T83" fmla="*/ 2147483647 h 522"/>
                <a:gd name="T84" fmla="*/ 2147483647 w 564"/>
                <a:gd name="T85" fmla="*/ 2147483647 h 522"/>
                <a:gd name="T86" fmla="*/ 2147483647 w 564"/>
                <a:gd name="T87" fmla="*/ 2147483647 h 522"/>
                <a:gd name="T88" fmla="*/ 2147483647 w 564"/>
                <a:gd name="T89" fmla="*/ 2147483647 h 522"/>
                <a:gd name="T90" fmla="*/ 2147483647 w 564"/>
                <a:gd name="T91" fmla="*/ 2147483647 h 522"/>
                <a:gd name="T92" fmla="*/ 2147483647 w 564"/>
                <a:gd name="T93" fmla="*/ 2147483647 h 522"/>
                <a:gd name="T94" fmla="*/ 2147483647 w 564"/>
                <a:gd name="T95" fmla="*/ 2147483647 h 522"/>
                <a:gd name="T96" fmla="*/ 2147483647 w 564"/>
                <a:gd name="T97" fmla="*/ 2147483647 h 522"/>
                <a:gd name="T98" fmla="*/ 2147483647 w 564"/>
                <a:gd name="T99" fmla="*/ 2147483647 h 522"/>
                <a:gd name="T100" fmla="*/ 2147483647 w 564"/>
                <a:gd name="T101" fmla="*/ 2147483647 h 522"/>
                <a:gd name="T102" fmla="*/ 2147483647 w 564"/>
                <a:gd name="T103" fmla="*/ 2147483647 h 522"/>
                <a:gd name="T104" fmla="*/ 2147483647 w 564"/>
                <a:gd name="T105" fmla="*/ 2147483647 h 522"/>
                <a:gd name="T106" fmla="*/ 2147483647 w 564"/>
                <a:gd name="T107" fmla="*/ 2147483647 h 522"/>
                <a:gd name="T108" fmla="*/ 2147483647 w 564"/>
                <a:gd name="T109" fmla="*/ 2147483647 h 522"/>
                <a:gd name="T110" fmla="*/ 2147483647 w 564"/>
                <a:gd name="T111" fmla="*/ 2147483647 h 522"/>
                <a:gd name="T112" fmla="*/ 2147483647 w 564"/>
                <a:gd name="T113" fmla="*/ 2147483647 h 522"/>
                <a:gd name="T114" fmla="*/ 2147483647 w 564"/>
                <a:gd name="T115" fmla="*/ 2147483647 h 522"/>
                <a:gd name="T116" fmla="*/ 2147483647 w 564"/>
                <a:gd name="T117" fmla="*/ 2147483647 h 522"/>
                <a:gd name="T118" fmla="*/ 2147483647 w 564"/>
                <a:gd name="T119" fmla="*/ 2147483647 h 5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4"/>
                <a:gd name="T181" fmla="*/ 0 h 522"/>
                <a:gd name="T182" fmla="*/ 564 w 564"/>
                <a:gd name="T183" fmla="*/ 522 h 5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4" h="522">
                  <a:moveTo>
                    <a:pt x="235" y="441"/>
                  </a:moveTo>
                  <a:lnTo>
                    <a:pt x="235" y="441"/>
                  </a:lnTo>
                  <a:lnTo>
                    <a:pt x="235" y="443"/>
                  </a:lnTo>
                  <a:lnTo>
                    <a:pt x="232" y="448"/>
                  </a:lnTo>
                  <a:lnTo>
                    <a:pt x="227" y="453"/>
                  </a:lnTo>
                  <a:lnTo>
                    <a:pt x="215" y="459"/>
                  </a:lnTo>
                  <a:lnTo>
                    <a:pt x="206" y="460"/>
                  </a:lnTo>
                  <a:lnTo>
                    <a:pt x="197" y="462"/>
                  </a:lnTo>
                  <a:lnTo>
                    <a:pt x="190" y="462"/>
                  </a:lnTo>
                  <a:lnTo>
                    <a:pt x="182" y="460"/>
                  </a:lnTo>
                  <a:lnTo>
                    <a:pt x="175" y="459"/>
                  </a:lnTo>
                  <a:lnTo>
                    <a:pt x="168" y="457"/>
                  </a:lnTo>
                  <a:lnTo>
                    <a:pt x="161" y="453"/>
                  </a:lnTo>
                  <a:lnTo>
                    <a:pt x="154" y="452"/>
                  </a:lnTo>
                  <a:lnTo>
                    <a:pt x="137" y="445"/>
                  </a:lnTo>
                  <a:lnTo>
                    <a:pt x="118" y="439"/>
                  </a:lnTo>
                  <a:lnTo>
                    <a:pt x="101" y="438"/>
                  </a:lnTo>
                  <a:lnTo>
                    <a:pt x="83" y="438"/>
                  </a:lnTo>
                  <a:lnTo>
                    <a:pt x="68" y="438"/>
                  </a:lnTo>
                  <a:lnTo>
                    <a:pt x="54" y="439"/>
                  </a:lnTo>
                  <a:lnTo>
                    <a:pt x="45" y="439"/>
                  </a:lnTo>
                  <a:lnTo>
                    <a:pt x="38" y="441"/>
                  </a:lnTo>
                  <a:lnTo>
                    <a:pt x="31" y="443"/>
                  </a:lnTo>
                  <a:lnTo>
                    <a:pt x="26" y="446"/>
                  </a:lnTo>
                  <a:lnTo>
                    <a:pt x="21" y="448"/>
                  </a:lnTo>
                  <a:lnTo>
                    <a:pt x="18" y="450"/>
                  </a:lnTo>
                  <a:lnTo>
                    <a:pt x="16" y="448"/>
                  </a:lnTo>
                  <a:lnTo>
                    <a:pt x="18" y="441"/>
                  </a:lnTo>
                  <a:lnTo>
                    <a:pt x="21" y="434"/>
                  </a:lnTo>
                  <a:lnTo>
                    <a:pt x="25" y="429"/>
                  </a:lnTo>
                  <a:lnTo>
                    <a:pt x="30" y="424"/>
                  </a:lnTo>
                  <a:lnTo>
                    <a:pt x="33" y="417"/>
                  </a:lnTo>
                  <a:lnTo>
                    <a:pt x="37" y="410"/>
                  </a:lnTo>
                  <a:lnTo>
                    <a:pt x="38" y="401"/>
                  </a:lnTo>
                  <a:lnTo>
                    <a:pt x="38" y="393"/>
                  </a:lnTo>
                  <a:lnTo>
                    <a:pt x="38" y="370"/>
                  </a:lnTo>
                  <a:lnTo>
                    <a:pt x="38" y="346"/>
                  </a:lnTo>
                  <a:lnTo>
                    <a:pt x="38" y="325"/>
                  </a:lnTo>
                  <a:lnTo>
                    <a:pt x="44" y="322"/>
                  </a:lnTo>
                  <a:lnTo>
                    <a:pt x="47" y="317"/>
                  </a:lnTo>
                  <a:lnTo>
                    <a:pt x="49" y="312"/>
                  </a:lnTo>
                  <a:lnTo>
                    <a:pt x="50" y="305"/>
                  </a:lnTo>
                  <a:lnTo>
                    <a:pt x="59" y="291"/>
                  </a:lnTo>
                  <a:lnTo>
                    <a:pt x="63" y="272"/>
                  </a:lnTo>
                  <a:lnTo>
                    <a:pt x="61" y="255"/>
                  </a:lnTo>
                  <a:lnTo>
                    <a:pt x="56" y="241"/>
                  </a:lnTo>
                  <a:lnTo>
                    <a:pt x="52" y="234"/>
                  </a:lnTo>
                  <a:lnTo>
                    <a:pt x="50" y="225"/>
                  </a:lnTo>
                  <a:lnTo>
                    <a:pt x="49" y="216"/>
                  </a:lnTo>
                  <a:lnTo>
                    <a:pt x="42" y="208"/>
                  </a:lnTo>
                  <a:lnTo>
                    <a:pt x="31" y="201"/>
                  </a:lnTo>
                  <a:lnTo>
                    <a:pt x="30" y="187"/>
                  </a:lnTo>
                  <a:lnTo>
                    <a:pt x="23" y="166"/>
                  </a:lnTo>
                  <a:lnTo>
                    <a:pt x="0" y="140"/>
                  </a:lnTo>
                  <a:lnTo>
                    <a:pt x="0" y="2"/>
                  </a:lnTo>
                  <a:lnTo>
                    <a:pt x="306" y="0"/>
                  </a:lnTo>
                  <a:lnTo>
                    <a:pt x="306" y="14"/>
                  </a:lnTo>
                  <a:lnTo>
                    <a:pt x="320" y="14"/>
                  </a:lnTo>
                  <a:lnTo>
                    <a:pt x="318" y="18"/>
                  </a:lnTo>
                  <a:lnTo>
                    <a:pt x="315" y="23"/>
                  </a:lnTo>
                  <a:lnTo>
                    <a:pt x="311" y="28"/>
                  </a:lnTo>
                  <a:lnTo>
                    <a:pt x="308" y="37"/>
                  </a:lnTo>
                  <a:lnTo>
                    <a:pt x="315" y="38"/>
                  </a:lnTo>
                  <a:lnTo>
                    <a:pt x="315" y="44"/>
                  </a:lnTo>
                  <a:lnTo>
                    <a:pt x="316" y="54"/>
                  </a:lnTo>
                  <a:lnTo>
                    <a:pt x="320" y="71"/>
                  </a:lnTo>
                  <a:lnTo>
                    <a:pt x="327" y="75"/>
                  </a:lnTo>
                  <a:lnTo>
                    <a:pt x="330" y="80"/>
                  </a:lnTo>
                  <a:lnTo>
                    <a:pt x="332" y="85"/>
                  </a:lnTo>
                  <a:lnTo>
                    <a:pt x="337" y="89"/>
                  </a:lnTo>
                  <a:lnTo>
                    <a:pt x="337" y="95"/>
                  </a:lnTo>
                  <a:lnTo>
                    <a:pt x="329" y="99"/>
                  </a:lnTo>
                  <a:lnTo>
                    <a:pt x="323" y="106"/>
                  </a:lnTo>
                  <a:lnTo>
                    <a:pt x="322" y="118"/>
                  </a:lnTo>
                  <a:lnTo>
                    <a:pt x="315" y="132"/>
                  </a:lnTo>
                  <a:lnTo>
                    <a:pt x="313" y="140"/>
                  </a:lnTo>
                  <a:lnTo>
                    <a:pt x="306" y="149"/>
                  </a:lnTo>
                  <a:lnTo>
                    <a:pt x="297" y="161"/>
                  </a:lnTo>
                  <a:lnTo>
                    <a:pt x="287" y="187"/>
                  </a:lnTo>
                  <a:lnTo>
                    <a:pt x="280" y="187"/>
                  </a:lnTo>
                  <a:lnTo>
                    <a:pt x="280" y="211"/>
                  </a:lnTo>
                  <a:lnTo>
                    <a:pt x="277" y="211"/>
                  </a:lnTo>
                  <a:lnTo>
                    <a:pt x="278" y="220"/>
                  </a:lnTo>
                  <a:lnTo>
                    <a:pt x="278" y="229"/>
                  </a:lnTo>
                  <a:lnTo>
                    <a:pt x="277" y="234"/>
                  </a:lnTo>
                  <a:lnTo>
                    <a:pt x="273" y="237"/>
                  </a:lnTo>
                  <a:lnTo>
                    <a:pt x="272" y="244"/>
                  </a:lnTo>
                  <a:lnTo>
                    <a:pt x="272" y="249"/>
                  </a:lnTo>
                  <a:lnTo>
                    <a:pt x="273" y="253"/>
                  </a:lnTo>
                  <a:lnTo>
                    <a:pt x="277" y="255"/>
                  </a:lnTo>
                  <a:lnTo>
                    <a:pt x="278" y="258"/>
                  </a:lnTo>
                  <a:lnTo>
                    <a:pt x="278" y="261"/>
                  </a:lnTo>
                  <a:lnTo>
                    <a:pt x="278" y="267"/>
                  </a:lnTo>
                  <a:lnTo>
                    <a:pt x="472" y="258"/>
                  </a:lnTo>
                  <a:lnTo>
                    <a:pt x="470" y="270"/>
                  </a:lnTo>
                  <a:lnTo>
                    <a:pt x="469" y="279"/>
                  </a:lnTo>
                  <a:lnTo>
                    <a:pt x="465" y="287"/>
                  </a:lnTo>
                  <a:lnTo>
                    <a:pt x="463" y="296"/>
                  </a:lnTo>
                  <a:lnTo>
                    <a:pt x="469" y="312"/>
                  </a:lnTo>
                  <a:lnTo>
                    <a:pt x="477" y="320"/>
                  </a:lnTo>
                  <a:lnTo>
                    <a:pt x="486" y="332"/>
                  </a:lnTo>
                  <a:lnTo>
                    <a:pt x="494" y="355"/>
                  </a:lnTo>
                  <a:lnTo>
                    <a:pt x="486" y="358"/>
                  </a:lnTo>
                  <a:lnTo>
                    <a:pt x="479" y="358"/>
                  </a:lnTo>
                  <a:lnTo>
                    <a:pt x="472" y="358"/>
                  </a:lnTo>
                  <a:lnTo>
                    <a:pt x="469" y="360"/>
                  </a:lnTo>
                  <a:lnTo>
                    <a:pt x="463" y="362"/>
                  </a:lnTo>
                  <a:lnTo>
                    <a:pt x="458" y="355"/>
                  </a:lnTo>
                  <a:lnTo>
                    <a:pt x="451" y="348"/>
                  </a:lnTo>
                  <a:lnTo>
                    <a:pt x="443" y="346"/>
                  </a:lnTo>
                  <a:lnTo>
                    <a:pt x="439" y="346"/>
                  </a:lnTo>
                  <a:lnTo>
                    <a:pt x="434" y="343"/>
                  </a:lnTo>
                  <a:lnTo>
                    <a:pt x="431" y="343"/>
                  </a:lnTo>
                  <a:lnTo>
                    <a:pt x="427" y="346"/>
                  </a:lnTo>
                  <a:lnTo>
                    <a:pt x="422" y="355"/>
                  </a:lnTo>
                  <a:lnTo>
                    <a:pt x="415" y="363"/>
                  </a:lnTo>
                  <a:lnTo>
                    <a:pt x="412" y="370"/>
                  </a:lnTo>
                  <a:lnTo>
                    <a:pt x="415" y="377"/>
                  </a:lnTo>
                  <a:lnTo>
                    <a:pt x="427" y="382"/>
                  </a:lnTo>
                  <a:lnTo>
                    <a:pt x="439" y="388"/>
                  </a:lnTo>
                  <a:lnTo>
                    <a:pt x="451" y="388"/>
                  </a:lnTo>
                  <a:lnTo>
                    <a:pt x="463" y="382"/>
                  </a:lnTo>
                  <a:lnTo>
                    <a:pt x="470" y="379"/>
                  </a:lnTo>
                  <a:lnTo>
                    <a:pt x="477" y="376"/>
                  </a:lnTo>
                  <a:lnTo>
                    <a:pt x="486" y="372"/>
                  </a:lnTo>
                  <a:lnTo>
                    <a:pt x="493" y="372"/>
                  </a:lnTo>
                  <a:lnTo>
                    <a:pt x="496" y="372"/>
                  </a:lnTo>
                  <a:lnTo>
                    <a:pt x="496" y="376"/>
                  </a:lnTo>
                  <a:lnTo>
                    <a:pt x="493" y="379"/>
                  </a:lnTo>
                  <a:lnTo>
                    <a:pt x="482" y="386"/>
                  </a:lnTo>
                  <a:lnTo>
                    <a:pt x="494" y="395"/>
                  </a:lnTo>
                  <a:lnTo>
                    <a:pt x="507" y="384"/>
                  </a:lnTo>
                  <a:lnTo>
                    <a:pt x="522" y="376"/>
                  </a:lnTo>
                  <a:lnTo>
                    <a:pt x="538" y="370"/>
                  </a:lnTo>
                  <a:lnTo>
                    <a:pt x="545" y="362"/>
                  </a:lnTo>
                  <a:lnTo>
                    <a:pt x="546" y="381"/>
                  </a:lnTo>
                  <a:lnTo>
                    <a:pt x="548" y="395"/>
                  </a:lnTo>
                  <a:lnTo>
                    <a:pt x="543" y="405"/>
                  </a:lnTo>
                  <a:lnTo>
                    <a:pt x="529" y="410"/>
                  </a:lnTo>
                  <a:lnTo>
                    <a:pt x="515" y="415"/>
                  </a:lnTo>
                  <a:lnTo>
                    <a:pt x="508" y="419"/>
                  </a:lnTo>
                  <a:lnTo>
                    <a:pt x="508" y="422"/>
                  </a:lnTo>
                  <a:lnTo>
                    <a:pt x="512" y="426"/>
                  </a:lnTo>
                  <a:lnTo>
                    <a:pt x="513" y="429"/>
                  </a:lnTo>
                  <a:lnTo>
                    <a:pt x="515" y="433"/>
                  </a:lnTo>
                  <a:lnTo>
                    <a:pt x="510" y="434"/>
                  </a:lnTo>
                  <a:lnTo>
                    <a:pt x="500" y="438"/>
                  </a:lnTo>
                  <a:lnTo>
                    <a:pt x="505" y="446"/>
                  </a:lnTo>
                  <a:lnTo>
                    <a:pt x="513" y="455"/>
                  </a:lnTo>
                  <a:lnTo>
                    <a:pt x="524" y="462"/>
                  </a:lnTo>
                  <a:lnTo>
                    <a:pt x="536" y="469"/>
                  </a:lnTo>
                  <a:lnTo>
                    <a:pt x="546" y="476"/>
                  </a:lnTo>
                  <a:lnTo>
                    <a:pt x="555" y="483"/>
                  </a:lnTo>
                  <a:lnTo>
                    <a:pt x="562" y="490"/>
                  </a:lnTo>
                  <a:lnTo>
                    <a:pt x="564" y="497"/>
                  </a:lnTo>
                  <a:lnTo>
                    <a:pt x="553" y="512"/>
                  </a:lnTo>
                  <a:lnTo>
                    <a:pt x="545" y="519"/>
                  </a:lnTo>
                  <a:lnTo>
                    <a:pt x="538" y="517"/>
                  </a:lnTo>
                  <a:lnTo>
                    <a:pt x="532" y="503"/>
                  </a:lnTo>
                  <a:lnTo>
                    <a:pt x="529" y="495"/>
                  </a:lnTo>
                  <a:lnTo>
                    <a:pt x="522" y="490"/>
                  </a:lnTo>
                  <a:lnTo>
                    <a:pt x="513" y="484"/>
                  </a:lnTo>
                  <a:lnTo>
                    <a:pt x="505" y="481"/>
                  </a:lnTo>
                  <a:lnTo>
                    <a:pt x="496" y="479"/>
                  </a:lnTo>
                  <a:lnTo>
                    <a:pt x="488" y="476"/>
                  </a:lnTo>
                  <a:lnTo>
                    <a:pt x="482" y="474"/>
                  </a:lnTo>
                  <a:lnTo>
                    <a:pt x="479" y="471"/>
                  </a:lnTo>
                  <a:lnTo>
                    <a:pt x="475" y="465"/>
                  </a:lnTo>
                  <a:lnTo>
                    <a:pt x="470" y="462"/>
                  </a:lnTo>
                  <a:lnTo>
                    <a:pt x="463" y="464"/>
                  </a:lnTo>
                  <a:lnTo>
                    <a:pt x="455" y="474"/>
                  </a:lnTo>
                  <a:lnTo>
                    <a:pt x="450" y="488"/>
                  </a:lnTo>
                  <a:lnTo>
                    <a:pt x="450" y="498"/>
                  </a:lnTo>
                  <a:lnTo>
                    <a:pt x="448" y="505"/>
                  </a:lnTo>
                  <a:lnTo>
                    <a:pt x="434" y="503"/>
                  </a:lnTo>
                  <a:lnTo>
                    <a:pt x="422" y="497"/>
                  </a:lnTo>
                  <a:lnTo>
                    <a:pt x="410" y="493"/>
                  </a:lnTo>
                  <a:lnTo>
                    <a:pt x="398" y="497"/>
                  </a:lnTo>
                  <a:lnTo>
                    <a:pt x="386" y="512"/>
                  </a:lnTo>
                  <a:lnTo>
                    <a:pt x="382" y="519"/>
                  </a:lnTo>
                  <a:lnTo>
                    <a:pt x="377" y="522"/>
                  </a:lnTo>
                  <a:lnTo>
                    <a:pt x="372" y="522"/>
                  </a:lnTo>
                  <a:lnTo>
                    <a:pt x="365" y="516"/>
                  </a:lnTo>
                  <a:lnTo>
                    <a:pt x="358" y="507"/>
                  </a:lnTo>
                  <a:lnTo>
                    <a:pt x="348" y="502"/>
                  </a:lnTo>
                  <a:lnTo>
                    <a:pt x="339" y="500"/>
                  </a:lnTo>
                  <a:lnTo>
                    <a:pt x="329" y="500"/>
                  </a:lnTo>
                  <a:lnTo>
                    <a:pt x="322" y="500"/>
                  </a:lnTo>
                  <a:lnTo>
                    <a:pt x="318" y="497"/>
                  </a:lnTo>
                  <a:lnTo>
                    <a:pt x="318" y="491"/>
                  </a:lnTo>
                  <a:lnTo>
                    <a:pt x="323" y="483"/>
                  </a:lnTo>
                  <a:lnTo>
                    <a:pt x="325" y="474"/>
                  </a:lnTo>
                  <a:lnTo>
                    <a:pt x="322" y="469"/>
                  </a:lnTo>
                  <a:lnTo>
                    <a:pt x="313" y="465"/>
                  </a:lnTo>
                  <a:lnTo>
                    <a:pt x="304" y="464"/>
                  </a:lnTo>
                  <a:lnTo>
                    <a:pt x="299" y="462"/>
                  </a:lnTo>
                  <a:lnTo>
                    <a:pt x="292" y="457"/>
                  </a:lnTo>
                  <a:lnTo>
                    <a:pt x="284" y="452"/>
                  </a:lnTo>
                  <a:lnTo>
                    <a:pt x="275" y="445"/>
                  </a:lnTo>
                  <a:lnTo>
                    <a:pt x="265" y="439"/>
                  </a:lnTo>
                  <a:lnTo>
                    <a:pt x="254" y="436"/>
                  </a:lnTo>
                  <a:lnTo>
                    <a:pt x="244" y="436"/>
                  </a:lnTo>
                  <a:lnTo>
                    <a:pt x="235" y="441"/>
                  </a:lnTo>
                </a:path>
              </a:pathLst>
            </a:custGeom>
            <a:solidFill>
              <a:srgbClr val="92D050"/>
            </a:solidFill>
            <a:ln w="0">
              <a:solidFill>
                <a:srgbClr val="000000"/>
              </a:solidFill>
              <a:round/>
              <a:headEnd/>
              <a:tailEnd/>
            </a:ln>
          </p:spPr>
          <p:txBody>
            <a:bodyPr/>
            <a:lstStyle/>
            <a:p>
              <a:pPr>
                <a:defRPr/>
              </a:pPr>
              <a:endParaRPr lang="en-US" dirty="0">
                <a:ea typeface="ヒラギノ角ゴ Pro W3" charset="-128"/>
                <a:cs typeface="+mn-cs"/>
              </a:endParaRPr>
            </a:p>
          </p:txBody>
        </p:sp>
        <p:sp>
          <p:nvSpPr>
            <p:cNvPr id="69" name="Freeform 109"/>
            <p:cNvSpPr>
              <a:spLocks/>
            </p:cNvSpPr>
            <p:nvPr/>
          </p:nvSpPr>
          <p:spPr bwMode="auto">
            <a:xfrm>
              <a:off x="2869268" y="3833782"/>
              <a:ext cx="2084388" cy="1995487"/>
            </a:xfrm>
            <a:custGeom>
              <a:avLst/>
              <a:gdLst>
                <a:gd name="T0" fmla="*/ 2147483647 w 1429"/>
                <a:gd name="T1" fmla="*/ 2147483647 h 1407"/>
                <a:gd name="T2" fmla="*/ 2147483647 w 1429"/>
                <a:gd name="T3" fmla="*/ 2147483647 h 1407"/>
                <a:gd name="T4" fmla="*/ 2147483647 w 1429"/>
                <a:gd name="T5" fmla="*/ 2147483647 h 1407"/>
                <a:gd name="T6" fmla="*/ 2147483647 w 1429"/>
                <a:gd name="T7" fmla="*/ 2147483647 h 1407"/>
                <a:gd name="T8" fmla="*/ 2147483647 w 1429"/>
                <a:gd name="T9" fmla="*/ 2147483647 h 1407"/>
                <a:gd name="T10" fmla="*/ 2147483647 w 1429"/>
                <a:gd name="T11" fmla="*/ 2147483647 h 1407"/>
                <a:gd name="T12" fmla="*/ 2147483647 w 1429"/>
                <a:gd name="T13" fmla="*/ 2147483647 h 1407"/>
                <a:gd name="T14" fmla="*/ 2147483647 w 1429"/>
                <a:gd name="T15" fmla="*/ 2147483647 h 1407"/>
                <a:gd name="T16" fmla="*/ 2147483647 w 1429"/>
                <a:gd name="T17" fmla="*/ 2147483647 h 1407"/>
                <a:gd name="T18" fmla="*/ 2147483647 w 1429"/>
                <a:gd name="T19" fmla="*/ 2147483647 h 1407"/>
                <a:gd name="T20" fmla="*/ 2147483647 w 1429"/>
                <a:gd name="T21" fmla="*/ 2147483647 h 1407"/>
                <a:gd name="T22" fmla="*/ 2147483647 w 1429"/>
                <a:gd name="T23" fmla="*/ 2147483647 h 1407"/>
                <a:gd name="T24" fmla="*/ 2147483647 w 1429"/>
                <a:gd name="T25" fmla="*/ 2147483647 h 1407"/>
                <a:gd name="T26" fmla="*/ 2147483647 w 1429"/>
                <a:gd name="T27" fmla="*/ 2147483647 h 1407"/>
                <a:gd name="T28" fmla="*/ 2147483647 w 1429"/>
                <a:gd name="T29" fmla="*/ 2147483647 h 1407"/>
                <a:gd name="T30" fmla="*/ 2147483647 w 1429"/>
                <a:gd name="T31" fmla="*/ 2147483647 h 1407"/>
                <a:gd name="T32" fmla="*/ 2147483647 w 1429"/>
                <a:gd name="T33" fmla="*/ 2147483647 h 1407"/>
                <a:gd name="T34" fmla="*/ 2147483647 w 1429"/>
                <a:gd name="T35" fmla="*/ 2147483647 h 1407"/>
                <a:gd name="T36" fmla="*/ 2147483647 w 1429"/>
                <a:gd name="T37" fmla="*/ 2147483647 h 1407"/>
                <a:gd name="T38" fmla="*/ 2147483647 w 1429"/>
                <a:gd name="T39" fmla="*/ 2147483647 h 1407"/>
                <a:gd name="T40" fmla="*/ 2147483647 w 1429"/>
                <a:gd name="T41" fmla="*/ 2147483647 h 1407"/>
                <a:gd name="T42" fmla="*/ 2147483647 w 1429"/>
                <a:gd name="T43" fmla="*/ 2147483647 h 1407"/>
                <a:gd name="T44" fmla="*/ 2147483647 w 1429"/>
                <a:gd name="T45" fmla="*/ 2147483647 h 1407"/>
                <a:gd name="T46" fmla="*/ 2147483647 w 1429"/>
                <a:gd name="T47" fmla="*/ 2147483647 h 1407"/>
                <a:gd name="T48" fmla="*/ 2147483647 w 1429"/>
                <a:gd name="T49" fmla="*/ 2147483647 h 1407"/>
                <a:gd name="T50" fmla="*/ 2147483647 w 1429"/>
                <a:gd name="T51" fmla="*/ 2147483647 h 1407"/>
                <a:gd name="T52" fmla="*/ 2147483647 w 1429"/>
                <a:gd name="T53" fmla="*/ 2147483647 h 1407"/>
                <a:gd name="T54" fmla="*/ 2147483647 w 1429"/>
                <a:gd name="T55" fmla="*/ 2147483647 h 1407"/>
                <a:gd name="T56" fmla="*/ 2147483647 w 1429"/>
                <a:gd name="T57" fmla="*/ 2147483647 h 1407"/>
                <a:gd name="T58" fmla="*/ 2147483647 w 1429"/>
                <a:gd name="T59" fmla="*/ 2147483647 h 1407"/>
                <a:gd name="T60" fmla="*/ 2147483647 w 1429"/>
                <a:gd name="T61" fmla="*/ 2147483647 h 1407"/>
                <a:gd name="T62" fmla="*/ 2147483647 w 1429"/>
                <a:gd name="T63" fmla="*/ 2147483647 h 1407"/>
                <a:gd name="T64" fmla="*/ 2147483647 w 1429"/>
                <a:gd name="T65" fmla="*/ 2147483647 h 1407"/>
                <a:gd name="T66" fmla="*/ 2147483647 w 1429"/>
                <a:gd name="T67" fmla="*/ 2147483647 h 1407"/>
                <a:gd name="T68" fmla="*/ 2147483647 w 1429"/>
                <a:gd name="T69" fmla="*/ 2147483647 h 1407"/>
                <a:gd name="T70" fmla="*/ 2147483647 w 1429"/>
                <a:gd name="T71" fmla="*/ 2147483647 h 1407"/>
                <a:gd name="T72" fmla="*/ 2147483647 w 1429"/>
                <a:gd name="T73" fmla="*/ 2147483647 h 1407"/>
                <a:gd name="T74" fmla="*/ 2147483647 w 1429"/>
                <a:gd name="T75" fmla="*/ 2147483647 h 1407"/>
                <a:gd name="T76" fmla="*/ 2147483647 w 1429"/>
                <a:gd name="T77" fmla="*/ 2147483647 h 1407"/>
                <a:gd name="T78" fmla="*/ 2147483647 w 1429"/>
                <a:gd name="T79" fmla="*/ 2147483647 h 1407"/>
                <a:gd name="T80" fmla="*/ 2147483647 w 1429"/>
                <a:gd name="T81" fmla="*/ 2147483647 h 1407"/>
                <a:gd name="T82" fmla="*/ 2147483647 w 1429"/>
                <a:gd name="T83" fmla="*/ 2147483647 h 1407"/>
                <a:gd name="T84" fmla="*/ 2147483647 w 1429"/>
                <a:gd name="T85" fmla="*/ 2147483647 h 1407"/>
                <a:gd name="T86" fmla="*/ 2147483647 w 1429"/>
                <a:gd name="T87" fmla="*/ 2147483647 h 1407"/>
                <a:gd name="T88" fmla="*/ 2147483647 w 1429"/>
                <a:gd name="T89" fmla="*/ 2147483647 h 1407"/>
                <a:gd name="T90" fmla="*/ 2147483647 w 1429"/>
                <a:gd name="T91" fmla="*/ 2147483647 h 1407"/>
                <a:gd name="T92" fmla="*/ 2147483647 w 1429"/>
                <a:gd name="T93" fmla="*/ 2147483647 h 1407"/>
                <a:gd name="T94" fmla="*/ 2147483647 w 1429"/>
                <a:gd name="T95" fmla="*/ 2147483647 h 1407"/>
                <a:gd name="T96" fmla="*/ 2147483647 w 1429"/>
                <a:gd name="T97" fmla="*/ 2147483647 h 1407"/>
                <a:gd name="T98" fmla="*/ 2147483647 w 1429"/>
                <a:gd name="T99" fmla="*/ 2147483647 h 1407"/>
                <a:gd name="T100" fmla="*/ 2147483647 w 1429"/>
                <a:gd name="T101" fmla="*/ 2147483647 h 1407"/>
                <a:gd name="T102" fmla="*/ 2147483647 w 1429"/>
                <a:gd name="T103" fmla="*/ 2147483647 h 1407"/>
                <a:gd name="T104" fmla="*/ 2147483647 w 1429"/>
                <a:gd name="T105" fmla="*/ 2147483647 h 1407"/>
                <a:gd name="T106" fmla="*/ 2147483647 w 1429"/>
                <a:gd name="T107" fmla="*/ 2147483647 h 1407"/>
                <a:gd name="T108" fmla="*/ 2147483647 w 1429"/>
                <a:gd name="T109" fmla="*/ 2147483647 h 1407"/>
                <a:gd name="T110" fmla="*/ 2147483647 w 1429"/>
                <a:gd name="T111" fmla="*/ 2147483647 h 14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29"/>
                <a:gd name="T169" fmla="*/ 0 h 1407"/>
                <a:gd name="T170" fmla="*/ 1429 w 1429"/>
                <a:gd name="T171" fmla="*/ 1407 h 14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29" h="1407">
                  <a:moveTo>
                    <a:pt x="1384" y="918"/>
                  </a:moveTo>
                  <a:lnTo>
                    <a:pt x="1382" y="916"/>
                  </a:lnTo>
                  <a:lnTo>
                    <a:pt x="1384" y="909"/>
                  </a:lnTo>
                  <a:lnTo>
                    <a:pt x="1387" y="902"/>
                  </a:lnTo>
                  <a:lnTo>
                    <a:pt x="1391" y="897"/>
                  </a:lnTo>
                  <a:lnTo>
                    <a:pt x="1396" y="892"/>
                  </a:lnTo>
                  <a:lnTo>
                    <a:pt x="1399" y="885"/>
                  </a:lnTo>
                  <a:lnTo>
                    <a:pt x="1403" y="878"/>
                  </a:lnTo>
                  <a:lnTo>
                    <a:pt x="1404" y="869"/>
                  </a:lnTo>
                  <a:lnTo>
                    <a:pt x="1404" y="861"/>
                  </a:lnTo>
                  <a:lnTo>
                    <a:pt x="1404" y="838"/>
                  </a:lnTo>
                  <a:lnTo>
                    <a:pt x="1404" y="814"/>
                  </a:lnTo>
                  <a:lnTo>
                    <a:pt x="1404" y="793"/>
                  </a:lnTo>
                  <a:lnTo>
                    <a:pt x="1410" y="790"/>
                  </a:lnTo>
                  <a:lnTo>
                    <a:pt x="1413" y="785"/>
                  </a:lnTo>
                  <a:lnTo>
                    <a:pt x="1415" y="780"/>
                  </a:lnTo>
                  <a:lnTo>
                    <a:pt x="1416" y="773"/>
                  </a:lnTo>
                  <a:lnTo>
                    <a:pt x="1425" y="759"/>
                  </a:lnTo>
                  <a:lnTo>
                    <a:pt x="1429" y="740"/>
                  </a:lnTo>
                  <a:lnTo>
                    <a:pt x="1427" y="723"/>
                  </a:lnTo>
                  <a:lnTo>
                    <a:pt x="1422" y="709"/>
                  </a:lnTo>
                  <a:lnTo>
                    <a:pt x="1418" y="702"/>
                  </a:lnTo>
                  <a:lnTo>
                    <a:pt x="1416" y="693"/>
                  </a:lnTo>
                  <a:lnTo>
                    <a:pt x="1415" y="684"/>
                  </a:lnTo>
                  <a:lnTo>
                    <a:pt x="1408" y="676"/>
                  </a:lnTo>
                  <a:lnTo>
                    <a:pt x="1397" y="669"/>
                  </a:lnTo>
                  <a:lnTo>
                    <a:pt x="1396" y="655"/>
                  </a:lnTo>
                  <a:lnTo>
                    <a:pt x="1389" y="634"/>
                  </a:lnTo>
                  <a:lnTo>
                    <a:pt x="1366" y="608"/>
                  </a:lnTo>
                  <a:lnTo>
                    <a:pt x="1366" y="470"/>
                  </a:lnTo>
                  <a:lnTo>
                    <a:pt x="1365" y="408"/>
                  </a:lnTo>
                  <a:lnTo>
                    <a:pt x="1353" y="404"/>
                  </a:lnTo>
                  <a:lnTo>
                    <a:pt x="1340" y="404"/>
                  </a:lnTo>
                  <a:lnTo>
                    <a:pt x="1328" y="404"/>
                  </a:lnTo>
                  <a:lnTo>
                    <a:pt x="1316" y="403"/>
                  </a:lnTo>
                  <a:lnTo>
                    <a:pt x="1296" y="394"/>
                  </a:lnTo>
                  <a:lnTo>
                    <a:pt x="1278" y="384"/>
                  </a:lnTo>
                  <a:lnTo>
                    <a:pt x="1264" y="375"/>
                  </a:lnTo>
                  <a:lnTo>
                    <a:pt x="1254" y="368"/>
                  </a:lnTo>
                  <a:lnTo>
                    <a:pt x="1245" y="363"/>
                  </a:lnTo>
                  <a:lnTo>
                    <a:pt x="1238" y="359"/>
                  </a:lnTo>
                  <a:lnTo>
                    <a:pt x="1232" y="361"/>
                  </a:lnTo>
                  <a:lnTo>
                    <a:pt x="1223" y="366"/>
                  </a:lnTo>
                  <a:lnTo>
                    <a:pt x="1213" y="370"/>
                  </a:lnTo>
                  <a:lnTo>
                    <a:pt x="1200" y="365"/>
                  </a:lnTo>
                  <a:lnTo>
                    <a:pt x="1187" y="361"/>
                  </a:lnTo>
                  <a:lnTo>
                    <a:pt x="1175" y="363"/>
                  </a:lnTo>
                  <a:lnTo>
                    <a:pt x="1169" y="370"/>
                  </a:lnTo>
                  <a:lnTo>
                    <a:pt x="1164" y="372"/>
                  </a:lnTo>
                  <a:lnTo>
                    <a:pt x="1156" y="372"/>
                  </a:lnTo>
                  <a:lnTo>
                    <a:pt x="1149" y="370"/>
                  </a:lnTo>
                  <a:lnTo>
                    <a:pt x="1140" y="370"/>
                  </a:lnTo>
                  <a:lnTo>
                    <a:pt x="1131" y="370"/>
                  </a:lnTo>
                  <a:lnTo>
                    <a:pt x="1124" y="375"/>
                  </a:lnTo>
                  <a:lnTo>
                    <a:pt x="1118" y="384"/>
                  </a:lnTo>
                  <a:lnTo>
                    <a:pt x="1112" y="389"/>
                  </a:lnTo>
                  <a:lnTo>
                    <a:pt x="1105" y="391"/>
                  </a:lnTo>
                  <a:lnTo>
                    <a:pt x="1100" y="387"/>
                  </a:lnTo>
                  <a:lnTo>
                    <a:pt x="1099" y="380"/>
                  </a:lnTo>
                  <a:lnTo>
                    <a:pt x="1088" y="373"/>
                  </a:lnTo>
                  <a:lnTo>
                    <a:pt x="1080" y="368"/>
                  </a:lnTo>
                  <a:lnTo>
                    <a:pt x="1073" y="365"/>
                  </a:lnTo>
                  <a:lnTo>
                    <a:pt x="1064" y="365"/>
                  </a:lnTo>
                  <a:lnTo>
                    <a:pt x="1059" y="368"/>
                  </a:lnTo>
                  <a:lnTo>
                    <a:pt x="1052" y="361"/>
                  </a:lnTo>
                  <a:lnTo>
                    <a:pt x="1045" y="358"/>
                  </a:lnTo>
                  <a:lnTo>
                    <a:pt x="1035" y="368"/>
                  </a:lnTo>
                  <a:lnTo>
                    <a:pt x="1031" y="380"/>
                  </a:lnTo>
                  <a:lnTo>
                    <a:pt x="1028" y="382"/>
                  </a:lnTo>
                  <a:lnTo>
                    <a:pt x="1023" y="379"/>
                  </a:lnTo>
                  <a:lnTo>
                    <a:pt x="1019" y="372"/>
                  </a:lnTo>
                  <a:lnTo>
                    <a:pt x="1019" y="363"/>
                  </a:lnTo>
                  <a:lnTo>
                    <a:pt x="1017" y="359"/>
                  </a:lnTo>
                  <a:lnTo>
                    <a:pt x="1012" y="358"/>
                  </a:lnTo>
                  <a:lnTo>
                    <a:pt x="1000" y="358"/>
                  </a:lnTo>
                  <a:lnTo>
                    <a:pt x="998" y="365"/>
                  </a:lnTo>
                  <a:lnTo>
                    <a:pt x="995" y="366"/>
                  </a:lnTo>
                  <a:lnTo>
                    <a:pt x="991" y="366"/>
                  </a:lnTo>
                  <a:lnTo>
                    <a:pt x="986" y="366"/>
                  </a:lnTo>
                  <a:lnTo>
                    <a:pt x="981" y="363"/>
                  </a:lnTo>
                  <a:lnTo>
                    <a:pt x="976" y="354"/>
                  </a:lnTo>
                  <a:lnTo>
                    <a:pt x="969" y="351"/>
                  </a:lnTo>
                  <a:lnTo>
                    <a:pt x="962" y="359"/>
                  </a:lnTo>
                  <a:lnTo>
                    <a:pt x="952" y="366"/>
                  </a:lnTo>
                  <a:lnTo>
                    <a:pt x="940" y="368"/>
                  </a:lnTo>
                  <a:lnTo>
                    <a:pt x="934" y="363"/>
                  </a:lnTo>
                  <a:lnTo>
                    <a:pt x="938" y="351"/>
                  </a:lnTo>
                  <a:lnTo>
                    <a:pt x="931" y="342"/>
                  </a:lnTo>
                  <a:lnTo>
                    <a:pt x="928" y="335"/>
                  </a:lnTo>
                  <a:lnTo>
                    <a:pt x="921" y="332"/>
                  </a:lnTo>
                  <a:lnTo>
                    <a:pt x="905" y="330"/>
                  </a:lnTo>
                  <a:lnTo>
                    <a:pt x="890" y="334"/>
                  </a:lnTo>
                  <a:lnTo>
                    <a:pt x="877" y="332"/>
                  </a:lnTo>
                  <a:lnTo>
                    <a:pt x="869" y="330"/>
                  </a:lnTo>
                  <a:lnTo>
                    <a:pt x="862" y="332"/>
                  </a:lnTo>
                  <a:lnTo>
                    <a:pt x="850" y="334"/>
                  </a:lnTo>
                  <a:lnTo>
                    <a:pt x="841" y="328"/>
                  </a:lnTo>
                  <a:lnTo>
                    <a:pt x="834" y="321"/>
                  </a:lnTo>
                  <a:lnTo>
                    <a:pt x="826" y="318"/>
                  </a:lnTo>
                  <a:lnTo>
                    <a:pt x="810" y="318"/>
                  </a:lnTo>
                  <a:lnTo>
                    <a:pt x="808" y="313"/>
                  </a:lnTo>
                  <a:lnTo>
                    <a:pt x="810" y="302"/>
                  </a:lnTo>
                  <a:lnTo>
                    <a:pt x="801" y="294"/>
                  </a:lnTo>
                  <a:lnTo>
                    <a:pt x="791" y="289"/>
                  </a:lnTo>
                  <a:lnTo>
                    <a:pt x="788" y="292"/>
                  </a:lnTo>
                  <a:lnTo>
                    <a:pt x="784" y="296"/>
                  </a:lnTo>
                  <a:lnTo>
                    <a:pt x="774" y="292"/>
                  </a:lnTo>
                  <a:lnTo>
                    <a:pt x="751" y="289"/>
                  </a:lnTo>
                  <a:lnTo>
                    <a:pt x="744" y="282"/>
                  </a:lnTo>
                  <a:lnTo>
                    <a:pt x="741" y="273"/>
                  </a:lnTo>
                  <a:lnTo>
                    <a:pt x="725" y="268"/>
                  </a:lnTo>
                  <a:lnTo>
                    <a:pt x="724" y="21"/>
                  </a:lnTo>
                  <a:lnTo>
                    <a:pt x="428" y="0"/>
                  </a:lnTo>
                  <a:lnTo>
                    <a:pt x="380" y="581"/>
                  </a:lnTo>
                  <a:lnTo>
                    <a:pt x="0" y="548"/>
                  </a:lnTo>
                  <a:lnTo>
                    <a:pt x="0" y="572"/>
                  </a:lnTo>
                  <a:lnTo>
                    <a:pt x="17" y="584"/>
                  </a:lnTo>
                  <a:lnTo>
                    <a:pt x="26" y="603"/>
                  </a:lnTo>
                  <a:lnTo>
                    <a:pt x="29" y="621"/>
                  </a:lnTo>
                  <a:lnTo>
                    <a:pt x="40" y="633"/>
                  </a:lnTo>
                  <a:lnTo>
                    <a:pt x="52" y="638"/>
                  </a:lnTo>
                  <a:lnTo>
                    <a:pt x="57" y="648"/>
                  </a:lnTo>
                  <a:lnTo>
                    <a:pt x="62" y="659"/>
                  </a:lnTo>
                  <a:lnTo>
                    <a:pt x="71" y="664"/>
                  </a:lnTo>
                  <a:lnTo>
                    <a:pt x="86" y="672"/>
                  </a:lnTo>
                  <a:lnTo>
                    <a:pt x="93" y="686"/>
                  </a:lnTo>
                  <a:lnTo>
                    <a:pt x="97" y="700"/>
                  </a:lnTo>
                  <a:lnTo>
                    <a:pt x="103" y="710"/>
                  </a:lnTo>
                  <a:lnTo>
                    <a:pt x="110" y="714"/>
                  </a:lnTo>
                  <a:lnTo>
                    <a:pt x="117" y="717"/>
                  </a:lnTo>
                  <a:lnTo>
                    <a:pt x="126" y="723"/>
                  </a:lnTo>
                  <a:lnTo>
                    <a:pt x="136" y="729"/>
                  </a:lnTo>
                  <a:lnTo>
                    <a:pt x="145" y="736"/>
                  </a:lnTo>
                  <a:lnTo>
                    <a:pt x="154" y="747"/>
                  </a:lnTo>
                  <a:lnTo>
                    <a:pt x="159" y="757"/>
                  </a:lnTo>
                  <a:lnTo>
                    <a:pt x="164" y="769"/>
                  </a:lnTo>
                  <a:lnTo>
                    <a:pt x="166" y="783"/>
                  </a:lnTo>
                  <a:lnTo>
                    <a:pt x="169" y="793"/>
                  </a:lnTo>
                  <a:lnTo>
                    <a:pt x="178" y="804"/>
                  </a:lnTo>
                  <a:lnTo>
                    <a:pt x="183" y="812"/>
                  </a:lnTo>
                  <a:lnTo>
                    <a:pt x="178" y="825"/>
                  </a:lnTo>
                  <a:lnTo>
                    <a:pt x="178" y="845"/>
                  </a:lnTo>
                  <a:lnTo>
                    <a:pt x="183" y="864"/>
                  </a:lnTo>
                  <a:lnTo>
                    <a:pt x="192" y="880"/>
                  </a:lnTo>
                  <a:lnTo>
                    <a:pt x="205" y="895"/>
                  </a:lnTo>
                  <a:lnTo>
                    <a:pt x="217" y="907"/>
                  </a:lnTo>
                  <a:lnTo>
                    <a:pt x="230" y="918"/>
                  </a:lnTo>
                  <a:lnTo>
                    <a:pt x="238" y="925"/>
                  </a:lnTo>
                  <a:lnTo>
                    <a:pt x="242" y="932"/>
                  </a:lnTo>
                  <a:lnTo>
                    <a:pt x="250" y="937"/>
                  </a:lnTo>
                  <a:lnTo>
                    <a:pt x="264" y="939"/>
                  </a:lnTo>
                  <a:lnTo>
                    <a:pt x="280" y="944"/>
                  </a:lnTo>
                  <a:lnTo>
                    <a:pt x="290" y="956"/>
                  </a:lnTo>
                  <a:lnTo>
                    <a:pt x="292" y="965"/>
                  </a:lnTo>
                  <a:lnTo>
                    <a:pt x="295" y="968"/>
                  </a:lnTo>
                  <a:lnTo>
                    <a:pt x="297" y="970"/>
                  </a:lnTo>
                  <a:lnTo>
                    <a:pt x="299" y="971"/>
                  </a:lnTo>
                  <a:lnTo>
                    <a:pt x="304" y="978"/>
                  </a:lnTo>
                  <a:lnTo>
                    <a:pt x="316" y="989"/>
                  </a:lnTo>
                  <a:lnTo>
                    <a:pt x="331" y="994"/>
                  </a:lnTo>
                  <a:lnTo>
                    <a:pt x="345" y="984"/>
                  </a:lnTo>
                  <a:lnTo>
                    <a:pt x="356" y="971"/>
                  </a:lnTo>
                  <a:lnTo>
                    <a:pt x="363" y="968"/>
                  </a:lnTo>
                  <a:lnTo>
                    <a:pt x="368" y="965"/>
                  </a:lnTo>
                  <a:lnTo>
                    <a:pt x="371" y="954"/>
                  </a:lnTo>
                  <a:lnTo>
                    <a:pt x="376" y="937"/>
                  </a:lnTo>
                  <a:lnTo>
                    <a:pt x="387" y="918"/>
                  </a:lnTo>
                  <a:lnTo>
                    <a:pt x="399" y="902"/>
                  </a:lnTo>
                  <a:lnTo>
                    <a:pt x="408" y="894"/>
                  </a:lnTo>
                  <a:lnTo>
                    <a:pt x="416" y="890"/>
                  </a:lnTo>
                  <a:lnTo>
                    <a:pt x="421" y="883"/>
                  </a:lnTo>
                  <a:lnTo>
                    <a:pt x="425" y="878"/>
                  </a:lnTo>
                  <a:lnTo>
                    <a:pt x="432" y="876"/>
                  </a:lnTo>
                  <a:lnTo>
                    <a:pt x="437" y="878"/>
                  </a:lnTo>
                  <a:lnTo>
                    <a:pt x="444" y="880"/>
                  </a:lnTo>
                  <a:lnTo>
                    <a:pt x="454" y="882"/>
                  </a:lnTo>
                  <a:lnTo>
                    <a:pt x="463" y="885"/>
                  </a:lnTo>
                  <a:lnTo>
                    <a:pt x="473" y="887"/>
                  </a:lnTo>
                  <a:lnTo>
                    <a:pt x="482" y="888"/>
                  </a:lnTo>
                  <a:lnTo>
                    <a:pt x="487" y="890"/>
                  </a:lnTo>
                  <a:lnTo>
                    <a:pt x="489" y="890"/>
                  </a:lnTo>
                  <a:lnTo>
                    <a:pt x="506" y="894"/>
                  </a:lnTo>
                  <a:lnTo>
                    <a:pt x="518" y="892"/>
                  </a:lnTo>
                  <a:lnTo>
                    <a:pt x="525" y="890"/>
                  </a:lnTo>
                  <a:lnTo>
                    <a:pt x="535" y="897"/>
                  </a:lnTo>
                  <a:lnTo>
                    <a:pt x="558" y="923"/>
                  </a:lnTo>
                  <a:lnTo>
                    <a:pt x="575" y="939"/>
                  </a:lnTo>
                  <a:lnTo>
                    <a:pt x="589" y="947"/>
                  </a:lnTo>
                  <a:lnTo>
                    <a:pt x="599" y="952"/>
                  </a:lnTo>
                  <a:lnTo>
                    <a:pt x="606" y="954"/>
                  </a:lnTo>
                  <a:lnTo>
                    <a:pt x="611" y="959"/>
                  </a:lnTo>
                  <a:lnTo>
                    <a:pt x="615" y="968"/>
                  </a:lnTo>
                  <a:lnTo>
                    <a:pt x="620" y="982"/>
                  </a:lnTo>
                  <a:lnTo>
                    <a:pt x="623" y="999"/>
                  </a:lnTo>
                  <a:lnTo>
                    <a:pt x="632" y="1015"/>
                  </a:lnTo>
                  <a:lnTo>
                    <a:pt x="637" y="1028"/>
                  </a:lnTo>
                  <a:lnTo>
                    <a:pt x="637" y="1042"/>
                  </a:lnTo>
                  <a:lnTo>
                    <a:pt x="639" y="1049"/>
                  </a:lnTo>
                  <a:lnTo>
                    <a:pt x="646" y="1056"/>
                  </a:lnTo>
                  <a:lnTo>
                    <a:pt x="651" y="1065"/>
                  </a:lnTo>
                  <a:lnTo>
                    <a:pt x="655" y="1079"/>
                  </a:lnTo>
                  <a:lnTo>
                    <a:pt x="663" y="1094"/>
                  </a:lnTo>
                  <a:lnTo>
                    <a:pt x="679" y="1111"/>
                  </a:lnTo>
                  <a:lnTo>
                    <a:pt x="694" y="1130"/>
                  </a:lnTo>
                  <a:lnTo>
                    <a:pt x="701" y="1148"/>
                  </a:lnTo>
                  <a:lnTo>
                    <a:pt x="706" y="1167"/>
                  </a:lnTo>
                  <a:lnTo>
                    <a:pt x="715" y="1170"/>
                  </a:lnTo>
                  <a:lnTo>
                    <a:pt x="727" y="1175"/>
                  </a:lnTo>
                  <a:lnTo>
                    <a:pt x="737" y="1193"/>
                  </a:lnTo>
                  <a:lnTo>
                    <a:pt x="743" y="1212"/>
                  </a:lnTo>
                  <a:lnTo>
                    <a:pt x="751" y="1232"/>
                  </a:lnTo>
                  <a:lnTo>
                    <a:pt x="760" y="1252"/>
                  </a:lnTo>
                  <a:lnTo>
                    <a:pt x="770" y="1269"/>
                  </a:lnTo>
                  <a:lnTo>
                    <a:pt x="779" y="1281"/>
                  </a:lnTo>
                  <a:lnTo>
                    <a:pt x="782" y="1290"/>
                  </a:lnTo>
                  <a:lnTo>
                    <a:pt x="784" y="1298"/>
                  </a:lnTo>
                  <a:lnTo>
                    <a:pt x="784" y="1307"/>
                  </a:lnTo>
                  <a:lnTo>
                    <a:pt x="786" y="1312"/>
                  </a:lnTo>
                  <a:lnTo>
                    <a:pt x="793" y="1314"/>
                  </a:lnTo>
                  <a:lnTo>
                    <a:pt x="798" y="1315"/>
                  </a:lnTo>
                  <a:lnTo>
                    <a:pt x="803" y="1324"/>
                  </a:lnTo>
                  <a:lnTo>
                    <a:pt x="810" y="1333"/>
                  </a:lnTo>
                  <a:lnTo>
                    <a:pt x="819" y="1338"/>
                  </a:lnTo>
                  <a:lnTo>
                    <a:pt x="827" y="1340"/>
                  </a:lnTo>
                  <a:lnTo>
                    <a:pt x="834" y="1345"/>
                  </a:lnTo>
                  <a:lnTo>
                    <a:pt x="841" y="1350"/>
                  </a:lnTo>
                  <a:lnTo>
                    <a:pt x="850" y="1352"/>
                  </a:lnTo>
                  <a:lnTo>
                    <a:pt x="858" y="1355"/>
                  </a:lnTo>
                  <a:lnTo>
                    <a:pt x="865" y="1360"/>
                  </a:lnTo>
                  <a:lnTo>
                    <a:pt x="874" y="1367"/>
                  </a:lnTo>
                  <a:lnTo>
                    <a:pt x="883" y="1369"/>
                  </a:lnTo>
                  <a:lnTo>
                    <a:pt x="891" y="1371"/>
                  </a:lnTo>
                  <a:lnTo>
                    <a:pt x="896" y="1378"/>
                  </a:lnTo>
                  <a:lnTo>
                    <a:pt x="902" y="1381"/>
                  </a:lnTo>
                  <a:lnTo>
                    <a:pt x="909" y="1383"/>
                  </a:lnTo>
                  <a:lnTo>
                    <a:pt x="919" y="1383"/>
                  </a:lnTo>
                  <a:lnTo>
                    <a:pt x="929" y="1383"/>
                  </a:lnTo>
                  <a:lnTo>
                    <a:pt x="941" y="1383"/>
                  </a:lnTo>
                  <a:lnTo>
                    <a:pt x="952" y="1385"/>
                  </a:lnTo>
                  <a:lnTo>
                    <a:pt x="960" y="1388"/>
                  </a:lnTo>
                  <a:lnTo>
                    <a:pt x="967" y="1393"/>
                  </a:lnTo>
                  <a:lnTo>
                    <a:pt x="972" y="1400"/>
                  </a:lnTo>
                  <a:lnTo>
                    <a:pt x="979" y="1404"/>
                  </a:lnTo>
                  <a:lnTo>
                    <a:pt x="988" y="1407"/>
                  </a:lnTo>
                  <a:lnTo>
                    <a:pt x="997" y="1407"/>
                  </a:lnTo>
                  <a:lnTo>
                    <a:pt x="1004" y="1407"/>
                  </a:lnTo>
                  <a:lnTo>
                    <a:pt x="1009" y="1404"/>
                  </a:lnTo>
                  <a:lnTo>
                    <a:pt x="1010" y="1400"/>
                  </a:lnTo>
                  <a:lnTo>
                    <a:pt x="1009" y="1395"/>
                  </a:lnTo>
                  <a:lnTo>
                    <a:pt x="1005" y="1388"/>
                  </a:lnTo>
                  <a:lnTo>
                    <a:pt x="1004" y="1379"/>
                  </a:lnTo>
                  <a:lnTo>
                    <a:pt x="1000" y="1369"/>
                  </a:lnTo>
                  <a:lnTo>
                    <a:pt x="993" y="1366"/>
                  </a:lnTo>
                  <a:lnTo>
                    <a:pt x="993" y="1357"/>
                  </a:lnTo>
                  <a:lnTo>
                    <a:pt x="990" y="1350"/>
                  </a:lnTo>
                  <a:lnTo>
                    <a:pt x="986" y="1343"/>
                  </a:lnTo>
                  <a:lnTo>
                    <a:pt x="983" y="1333"/>
                  </a:lnTo>
                  <a:lnTo>
                    <a:pt x="990" y="1328"/>
                  </a:lnTo>
                  <a:lnTo>
                    <a:pt x="993" y="1321"/>
                  </a:lnTo>
                  <a:lnTo>
                    <a:pt x="993" y="1312"/>
                  </a:lnTo>
                  <a:lnTo>
                    <a:pt x="988" y="1307"/>
                  </a:lnTo>
                  <a:lnTo>
                    <a:pt x="985" y="1300"/>
                  </a:lnTo>
                  <a:lnTo>
                    <a:pt x="986" y="1290"/>
                  </a:lnTo>
                  <a:lnTo>
                    <a:pt x="988" y="1281"/>
                  </a:lnTo>
                  <a:lnTo>
                    <a:pt x="985" y="1276"/>
                  </a:lnTo>
                  <a:lnTo>
                    <a:pt x="993" y="1269"/>
                  </a:lnTo>
                  <a:lnTo>
                    <a:pt x="995" y="1252"/>
                  </a:lnTo>
                  <a:lnTo>
                    <a:pt x="991" y="1239"/>
                  </a:lnTo>
                  <a:lnTo>
                    <a:pt x="985" y="1239"/>
                  </a:lnTo>
                  <a:lnTo>
                    <a:pt x="981" y="1241"/>
                  </a:lnTo>
                  <a:lnTo>
                    <a:pt x="974" y="1243"/>
                  </a:lnTo>
                  <a:lnTo>
                    <a:pt x="969" y="1239"/>
                  </a:lnTo>
                  <a:lnTo>
                    <a:pt x="974" y="1224"/>
                  </a:lnTo>
                  <a:lnTo>
                    <a:pt x="983" y="1222"/>
                  </a:lnTo>
                  <a:lnTo>
                    <a:pt x="995" y="1222"/>
                  </a:lnTo>
                  <a:lnTo>
                    <a:pt x="1002" y="1219"/>
                  </a:lnTo>
                  <a:lnTo>
                    <a:pt x="1004" y="1205"/>
                  </a:lnTo>
                  <a:lnTo>
                    <a:pt x="1007" y="1196"/>
                  </a:lnTo>
                  <a:lnTo>
                    <a:pt x="1005" y="1191"/>
                  </a:lnTo>
                  <a:lnTo>
                    <a:pt x="1000" y="1186"/>
                  </a:lnTo>
                  <a:lnTo>
                    <a:pt x="998" y="1179"/>
                  </a:lnTo>
                  <a:lnTo>
                    <a:pt x="990" y="1177"/>
                  </a:lnTo>
                  <a:lnTo>
                    <a:pt x="981" y="1170"/>
                  </a:lnTo>
                  <a:lnTo>
                    <a:pt x="979" y="1165"/>
                  </a:lnTo>
                  <a:lnTo>
                    <a:pt x="990" y="1163"/>
                  </a:lnTo>
                  <a:lnTo>
                    <a:pt x="1007" y="1165"/>
                  </a:lnTo>
                  <a:lnTo>
                    <a:pt x="1023" y="1165"/>
                  </a:lnTo>
                  <a:lnTo>
                    <a:pt x="1033" y="1162"/>
                  </a:lnTo>
                  <a:lnTo>
                    <a:pt x="1035" y="1148"/>
                  </a:lnTo>
                  <a:lnTo>
                    <a:pt x="1033" y="1146"/>
                  </a:lnTo>
                  <a:lnTo>
                    <a:pt x="1028" y="1150"/>
                  </a:lnTo>
                  <a:lnTo>
                    <a:pt x="1023" y="1151"/>
                  </a:lnTo>
                  <a:lnTo>
                    <a:pt x="1023" y="1141"/>
                  </a:lnTo>
                  <a:lnTo>
                    <a:pt x="1028" y="1130"/>
                  </a:lnTo>
                  <a:lnTo>
                    <a:pt x="1036" y="1130"/>
                  </a:lnTo>
                  <a:lnTo>
                    <a:pt x="1043" y="1129"/>
                  </a:lnTo>
                  <a:lnTo>
                    <a:pt x="1048" y="1120"/>
                  </a:lnTo>
                  <a:lnTo>
                    <a:pt x="1054" y="1124"/>
                  </a:lnTo>
                  <a:lnTo>
                    <a:pt x="1059" y="1122"/>
                  </a:lnTo>
                  <a:lnTo>
                    <a:pt x="1062" y="1117"/>
                  </a:lnTo>
                  <a:lnTo>
                    <a:pt x="1062" y="1105"/>
                  </a:lnTo>
                  <a:lnTo>
                    <a:pt x="1059" y="1094"/>
                  </a:lnTo>
                  <a:lnTo>
                    <a:pt x="1057" y="1092"/>
                  </a:lnTo>
                  <a:lnTo>
                    <a:pt x="1064" y="1091"/>
                  </a:lnTo>
                  <a:lnTo>
                    <a:pt x="1071" y="1094"/>
                  </a:lnTo>
                  <a:lnTo>
                    <a:pt x="1080" y="1101"/>
                  </a:lnTo>
                  <a:lnTo>
                    <a:pt x="1086" y="1105"/>
                  </a:lnTo>
                  <a:lnTo>
                    <a:pt x="1092" y="1101"/>
                  </a:lnTo>
                  <a:lnTo>
                    <a:pt x="1095" y="1091"/>
                  </a:lnTo>
                  <a:lnTo>
                    <a:pt x="1095" y="1082"/>
                  </a:lnTo>
                  <a:lnTo>
                    <a:pt x="1090" y="1077"/>
                  </a:lnTo>
                  <a:lnTo>
                    <a:pt x="1081" y="1075"/>
                  </a:lnTo>
                  <a:lnTo>
                    <a:pt x="1080" y="1068"/>
                  </a:lnTo>
                  <a:lnTo>
                    <a:pt x="1081" y="1056"/>
                  </a:lnTo>
                  <a:lnTo>
                    <a:pt x="1085" y="1049"/>
                  </a:lnTo>
                  <a:lnTo>
                    <a:pt x="1086" y="1056"/>
                  </a:lnTo>
                  <a:lnTo>
                    <a:pt x="1093" y="1061"/>
                  </a:lnTo>
                  <a:lnTo>
                    <a:pt x="1102" y="1063"/>
                  </a:lnTo>
                  <a:lnTo>
                    <a:pt x="1109" y="1061"/>
                  </a:lnTo>
                  <a:lnTo>
                    <a:pt x="1109" y="1053"/>
                  </a:lnTo>
                  <a:lnTo>
                    <a:pt x="1119" y="1051"/>
                  </a:lnTo>
                  <a:lnTo>
                    <a:pt x="1126" y="1051"/>
                  </a:lnTo>
                  <a:lnTo>
                    <a:pt x="1130" y="1051"/>
                  </a:lnTo>
                  <a:lnTo>
                    <a:pt x="1131" y="1046"/>
                  </a:lnTo>
                  <a:lnTo>
                    <a:pt x="1130" y="1048"/>
                  </a:lnTo>
                  <a:lnTo>
                    <a:pt x="1131" y="1056"/>
                  </a:lnTo>
                  <a:lnTo>
                    <a:pt x="1135" y="1065"/>
                  </a:lnTo>
                  <a:lnTo>
                    <a:pt x="1143" y="1061"/>
                  </a:lnTo>
                  <a:lnTo>
                    <a:pt x="1156" y="1051"/>
                  </a:lnTo>
                  <a:lnTo>
                    <a:pt x="1166" y="1046"/>
                  </a:lnTo>
                  <a:lnTo>
                    <a:pt x="1171" y="1048"/>
                  </a:lnTo>
                  <a:lnTo>
                    <a:pt x="1169" y="1053"/>
                  </a:lnTo>
                  <a:lnTo>
                    <a:pt x="1166" y="1058"/>
                  </a:lnTo>
                  <a:lnTo>
                    <a:pt x="1159" y="1063"/>
                  </a:lnTo>
                  <a:lnTo>
                    <a:pt x="1152" y="1070"/>
                  </a:lnTo>
                  <a:lnTo>
                    <a:pt x="1145" y="1075"/>
                  </a:lnTo>
                  <a:lnTo>
                    <a:pt x="1137" y="1080"/>
                  </a:lnTo>
                  <a:lnTo>
                    <a:pt x="1130" y="1086"/>
                  </a:lnTo>
                  <a:lnTo>
                    <a:pt x="1123" y="1089"/>
                  </a:lnTo>
                  <a:lnTo>
                    <a:pt x="1118" y="1091"/>
                  </a:lnTo>
                  <a:lnTo>
                    <a:pt x="1114" y="1091"/>
                  </a:lnTo>
                  <a:lnTo>
                    <a:pt x="1114" y="1092"/>
                  </a:lnTo>
                  <a:lnTo>
                    <a:pt x="1118" y="1094"/>
                  </a:lnTo>
                  <a:lnTo>
                    <a:pt x="1123" y="1094"/>
                  </a:lnTo>
                  <a:lnTo>
                    <a:pt x="1130" y="1092"/>
                  </a:lnTo>
                  <a:lnTo>
                    <a:pt x="1140" y="1089"/>
                  </a:lnTo>
                  <a:lnTo>
                    <a:pt x="1152" y="1082"/>
                  </a:lnTo>
                  <a:lnTo>
                    <a:pt x="1166" y="1072"/>
                  </a:lnTo>
                  <a:lnTo>
                    <a:pt x="1181" y="1060"/>
                  </a:lnTo>
                  <a:lnTo>
                    <a:pt x="1197" y="1046"/>
                  </a:lnTo>
                  <a:lnTo>
                    <a:pt x="1213" y="1035"/>
                  </a:lnTo>
                  <a:lnTo>
                    <a:pt x="1226" y="1025"/>
                  </a:lnTo>
                  <a:lnTo>
                    <a:pt x="1237" y="1016"/>
                  </a:lnTo>
                  <a:lnTo>
                    <a:pt x="1242" y="1011"/>
                  </a:lnTo>
                  <a:lnTo>
                    <a:pt x="1242" y="1008"/>
                  </a:lnTo>
                  <a:lnTo>
                    <a:pt x="1237" y="1006"/>
                  </a:lnTo>
                  <a:lnTo>
                    <a:pt x="1235" y="1003"/>
                  </a:lnTo>
                  <a:lnTo>
                    <a:pt x="1237" y="996"/>
                  </a:lnTo>
                  <a:lnTo>
                    <a:pt x="1244" y="989"/>
                  </a:lnTo>
                  <a:lnTo>
                    <a:pt x="1256" y="984"/>
                  </a:lnTo>
                  <a:lnTo>
                    <a:pt x="1266" y="978"/>
                  </a:lnTo>
                  <a:lnTo>
                    <a:pt x="1270" y="971"/>
                  </a:lnTo>
                  <a:lnTo>
                    <a:pt x="1266" y="968"/>
                  </a:lnTo>
                  <a:lnTo>
                    <a:pt x="1259" y="966"/>
                  </a:lnTo>
                  <a:lnTo>
                    <a:pt x="1261" y="956"/>
                  </a:lnTo>
                  <a:lnTo>
                    <a:pt x="1259" y="946"/>
                  </a:lnTo>
                  <a:lnTo>
                    <a:pt x="1256" y="933"/>
                  </a:lnTo>
                  <a:lnTo>
                    <a:pt x="1257" y="920"/>
                  </a:lnTo>
                  <a:lnTo>
                    <a:pt x="1273" y="918"/>
                  </a:lnTo>
                  <a:lnTo>
                    <a:pt x="1287" y="911"/>
                  </a:lnTo>
                  <a:lnTo>
                    <a:pt x="1297" y="906"/>
                  </a:lnTo>
                  <a:lnTo>
                    <a:pt x="1299" y="913"/>
                  </a:lnTo>
                  <a:lnTo>
                    <a:pt x="1292" y="925"/>
                  </a:lnTo>
                  <a:lnTo>
                    <a:pt x="1285" y="935"/>
                  </a:lnTo>
                  <a:lnTo>
                    <a:pt x="1283" y="942"/>
                  </a:lnTo>
                  <a:lnTo>
                    <a:pt x="1296" y="944"/>
                  </a:lnTo>
                  <a:lnTo>
                    <a:pt x="1308" y="942"/>
                  </a:lnTo>
                  <a:lnTo>
                    <a:pt x="1311" y="942"/>
                  </a:lnTo>
                  <a:lnTo>
                    <a:pt x="1306" y="946"/>
                  </a:lnTo>
                  <a:lnTo>
                    <a:pt x="1299" y="954"/>
                  </a:lnTo>
                  <a:lnTo>
                    <a:pt x="1292" y="965"/>
                  </a:lnTo>
                  <a:lnTo>
                    <a:pt x="1285" y="973"/>
                  </a:lnTo>
                  <a:lnTo>
                    <a:pt x="1287" y="973"/>
                  </a:lnTo>
                  <a:lnTo>
                    <a:pt x="1301" y="966"/>
                  </a:lnTo>
                  <a:lnTo>
                    <a:pt x="1315" y="958"/>
                  </a:lnTo>
                  <a:lnTo>
                    <a:pt x="1323" y="951"/>
                  </a:lnTo>
                  <a:lnTo>
                    <a:pt x="1328" y="944"/>
                  </a:lnTo>
                  <a:lnTo>
                    <a:pt x="1334" y="939"/>
                  </a:lnTo>
                  <a:lnTo>
                    <a:pt x="1337" y="933"/>
                  </a:lnTo>
                  <a:lnTo>
                    <a:pt x="1342" y="928"/>
                  </a:lnTo>
                  <a:lnTo>
                    <a:pt x="1349" y="925"/>
                  </a:lnTo>
                  <a:lnTo>
                    <a:pt x="1359" y="921"/>
                  </a:lnTo>
                  <a:lnTo>
                    <a:pt x="1368" y="923"/>
                  </a:lnTo>
                  <a:lnTo>
                    <a:pt x="1375" y="921"/>
                  </a:lnTo>
                  <a:lnTo>
                    <a:pt x="1382" y="920"/>
                  </a:lnTo>
                  <a:lnTo>
                    <a:pt x="1384" y="91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10"/>
            <p:cNvSpPr>
              <a:spLocks/>
            </p:cNvSpPr>
            <p:nvPr/>
          </p:nvSpPr>
          <p:spPr bwMode="auto">
            <a:xfrm>
              <a:off x="2048804" y="3951093"/>
              <a:ext cx="2085835" cy="1995753"/>
            </a:xfrm>
            <a:custGeom>
              <a:avLst/>
              <a:gdLst>
                <a:gd name="T0" fmla="*/ 2147483647 w 1429"/>
                <a:gd name="T1" fmla="*/ 1794617931 h 1407"/>
                <a:gd name="T2" fmla="*/ 2147483647 w 1429"/>
                <a:gd name="T3" fmla="*/ 1595438655 h 1407"/>
                <a:gd name="T4" fmla="*/ 2147483647 w 1429"/>
                <a:gd name="T5" fmla="*/ 1488808630 h 1407"/>
                <a:gd name="T6" fmla="*/ 2147483647 w 1429"/>
                <a:gd name="T7" fmla="*/ 1360045997 h 1407"/>
                <a:gd name="T8" fmla="*/ 2147483647 w 1429"/>
                <a:gd name="T9" fmla="*/ 812809419 h 1407"/>
                <a:gd name="T10" fmla="*/ 2147483647 w 1429"/>
                <a:gd name="T11" fmla="*/ 740379818 h 1407"/>
                <a:gd name="T12" fmla="*/ 2147483647 w 1429"/>
                <a:gd name="T13" fmla="*/ 726297624 h 1407"/>
                <a:gd name="T14" fmla="*/ 2147483647 w 1429"/>
                <a:gd name="T15" fmla="*/ 744404315 h 1407"/>
                <a:gd name="T16" fmla="*/ 2147483647 w 1429"/>
                <a:gd name="T17" fmla="*/ 764522545 h 1407"/>
                <a:gd name="T18" fmla="*/ 2147483647 w 1429"/>
                <a:gd name="T19" fmla="*/ 720261587 h 1407"/>
                <a:gd name="T20" fmla="*/ 2147483647 w 1429"/>
                <a:gd name="T21" fmla="*/ 730320702 h 1407"/>
                <a:gd name="T22" fmla="*/ 2099167989 w 1429"/>
                <a:gd name="T23" fmla="*/ 736356739 h 1407"/>
                <a:gd name="T24" fmla="*/ 2001235434 w 1429"/>
                <a:gd name="T25" fmla="*/ 740379818 h 1407"/>
                <a:gd name="T26" fmla="*/ 1926721628 w 1429"/>
                <a:gd name="T27" fmla="*/ 663928556 h 1407"/>
                <a:gd name="T28" fmla="*/ 1775564508 w 1429"/>
                <a:gd name="T29" fmla="*/ 645820446 h 1407"/>
                <a:gd name="T30" fmla="*/ 1684017557 w 1429"/>
                <a:gd name="T31" fmla="*/ 581439839 h 1407"/>
                <a:gd name="T32" fmla="*/ 1543506518 w 1429"/>
                <a:gd name="T33" fmla="*/ 539190421 h 1407"/>
                <a:gd name="T34" fmla="*/ 55352612 w 1429"/>
                <a:gd name="T35" fmla="*/ 1213178092 h 1407"/>
                <a:gd name="T36" fmla="*/ 151157120 w 1429"/>
                <a:gd name="T37" fmla="*/ 1335903269 h 1407"/>
                <a:gd name="T38" fmla="*/ 268250869 w 1429"/>
                <a:gd name="T39" fmla="*/ 1454605368 h 1407"/>
                <a:gd name="T40" fmla="*/ 359796360 w 1429"/>
                <a:gd name="T41" fmla="*/ 1595438655 h 1407"/>
                <a:gd name="T42" fmla="*/ 436439673 w 1429"/>
                <a:gd name="T43" fmla="*/ 1800653968 h 1407"/>
                <a:gd name="T44" fmla="*/ 596113366 w 1429"/>
                <a:gd name="T45" fmla="*/ 1899236418 h 1407"/>
                <a:gd name="T46" fmla="*/ 647208422 w 1429"/>
                <a:gd name="T47" fmla="*/ 1967641522 h 1407"/>
                <a:gd name="T48" fmla="*/ 789848969 w 1429"/>
                <a:gd name="T49" fmla="*/ 1919356067 h 1407"/>
                <a:gd name="T50" fmla="*/ 896298097 w 1429"/>
                <a:gd name="T51" fmla="*/ 1776509822 h 1407"/>
                <a:gd name="T52" fmla="*/ 1007004781 w 1429"/>
                <a:gd name="T53" fmla="*/ 1784557398 h 1407"/>
                <a:gd name="T54" fmla="*/ 1139000708 w 1429"/>
                <a:gd name="T55" fmla="*/ 1804677047 h 1407"/>
                <a:gd name="T56" fmla="*/ 1309319020 w 1429"/>
                <a:gd name="T57" fmla="*/ 1947521873 h 1407"/>
                <a:gd name="T58" fmla="*/ 1360414076 w 1429"/>
                <a:gd name="T59" fmla="*/ 2110486348 h 1407"/>
                <a:gd name="T60" fmla="*/ 1492410003 w 1429"/>
                <a:gd name="T61" fmla="*/ 2147483647 h 1407"/>
                <a:gd name="T62" fmla="*/ 1598859131 w 1429"/>
                <a:gd name="T63" fmla="*/ 2147483647 h 1407"/>
                <a:gd name="T64" fmla="*/ 1669115380 w 1429"/>
                <a:gd name="T65" fmla="*/ 2147483647 h 1407"/>
                <a:gd name="T66" fmla="*/ 1760660871 w 1429"/>
                <a:gd name="T67" fmla="*/ 2147483647 h 1407"/>
                <a:gd name="T68" fmla="*/ 1860722935 w 1429"/>
                <a:gd name="T69" fmla="*/ 2147483647 h 1407"/>
                <a:gd name="T70" fmla="*/ 1977816684 w 1429"/>
                <a:gd name="T71" fmla="*/ 2147483647 h 1407"/>
                <a:gd name="T72" fmla="*/ 2103425546 w 1429"/>
                <a:gd name="T73" fmla="*/ 2147483647 h 1407"/>
                <a:gd name="T74" fmla="*/ 2137488916 w 1429"/>
                <a:gd name="T75" fmla="*/ 2147483647 h 1407"/>
                <a:gd name="T76" fmla="*/ 2092780925 w 1429"/>
                <a:gd name="T77" fmla="*/ 2147483647 h 1407"/>
                <a:gd name="T78" fmla="*/ 2103425546 w 1429"/>
                <a:gd name="T79" fmla="*/ 2147483647 h 1407"/>
                <a:gd name="T80" fmla="*/ 2088523368 w 1429"/>
                <a:gd name="T81" fmla="*/ 2147483647 h 1407"/>
                <a:gd name="T82" fmla="*/ 2137488916 w 1429"/>
                <a:gd name="T83" fmla="*/ 2147483647 h 1407"/>
                <a:gd name="T84" fmla="*/ 2088523368 w 1429"/>
                <a:gd name="T85" fmla="*/ 2147483647 h 1407"/>
                <a:gd name="T86" fmla="*/ 2147483647 w 1429"/>
                <a:gd name="T87" fmla="*/ 2147483647 h 1407"/>
                <a:gd name="T88" fmla="*/ 2147483647 w 1429"/>
                <a:gd name="T89" fmla="*/ 2147483647 h 1407"/>
                <a:gd name="T90" fmla="*/ 2147483647 w 1429"/>
                <a:gd name="T91" fmla="*/ 2147483647 h 1407"/>
                <a:gd name="T92" fmla="*/ 2147483647 w 1429"/>
                <a:gd name="T93" fmla="*/ 2147483647 h 1407"/>
                <a:gd name="T94" fmla="*/ 2147483647 w 1429"/>
                <a:gd name="T95" fmla="*/ 2124569961 h 1407"/>
                <a:gd name="T96" fmla="*/ 2147483647 w 1429"/>
                <a:gd name="T97" fmla="*/ 2118533924 h 1407"/>
                <a:gd name="T98" fmla="*/ 2147483647 w 1429"/>
                <a:gd name="T99" fmla="*/ 2142676652 h 1407"/>
                <a:gd name="T100" fmla="*/ 2147483647 w 1429"/>
                <a:gd name="T101" fmla="*/ 2128594458 h 1407"/>
                <a:gd name="T102" fmla="*/ 2147483647 w 1429"/>
                <a:gd name="T103" fmla="*/ 2147483647 h 1407"/>
                <a:gd name="T104" fmla="*/ 2147483647 w 1429"/>
                <a:gd name="T105" fmla="*/ 2147483647 h 1407"/>
                <a:gd name="T106" fmla="*/ 2147483647 w 1429"/>
                <a:gd name="T107" fmla="*/ 2027997632 h 1407"/>
                <a:gd name="T108" fmla="*/ 2147483647 w 1429"/>
                <a:gd name="T109" fmla="*/ 1967641522 h 1407"/>
                <a:gd name="T110" fmla="*/ 2147483647 w 1429"/>
                <a:gd name="T111" fmla="*/ 1850950963 h 1407"/>
                <a:gd name="T112" fmla="*/ 2147483647 w 1429"/>
                <a:gd name="T113" fmla="*/ 1881129727 h 1407"/>
                <a:gd name="T114" fmla="*/ 2147483647 w 1429"/>
                <a:gd name="T115" fmla="*/ 1919356067 h 1407"/>
                <a:gd name="T116" fmla="*/ 2147483647 w 1429"/>
                <a:gd name="T117" fmla="*/ 1899236418 h 1407"/>
                <a:gd name="T118" fmla="*/ 2147483647 w 1429"/>
                <a:gd name="T119" fmla="*/ 1852962502 h 14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29"/>
                <a:gd name="T181" fmla="*/ 0 h 1407"/>
                <a:gd name="T182" fmla="*/ 1429 w 1429"/>
                <a:gd name="T183" fmla="*/ 1407 h 14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29" h="1407">
                  <a:moveTo>
                    <a:pt x="1384" y="918"/>
                  </a:moveTo>
                  <a:lnTo>
                    <a:pt x="1384" y="918"/>
                  </a:lnTo>
                  <a:lnTo>
                    <a:pt x="1382" y="916"/>
                  </a:lnTo>
                  <a:lnTo>
                    <a:pt x="1384" y="909"/>
                  </a:lnTo>
                  <a:lnTo>
                    <a:pt x="1387" y="902"/>
                  </a:lnTo>
                  <a:lnTo>
                    <a:pt x="1391" y="897"/>
                  </a:lnTo>
                  <a:lnTo>
                    <a:pt x="1396" y="892"/>
                  </a:lnTo>
                  <a:lnTo>
                    <a:pt x="1399" y="885"/>
                  </a:lnTo>
                  <a:lnTo>
                    <a:pt x="1403" y="878"/>
                  </a:lnTo>
                  <a:lnTo>
                    <a:pt x="1404" y="869"/>
                  </a:lnTo>
                  <a:lnTo>
                    <a:pt x="1404" y="861"/>
                  </a:lnTo>
                  <a:lnTo>
                    <a:pt x="1404" y="838"/>
                  </a:lnTo>
                  <a:lnTo>
                    <a:pt x="1404" y="814"/>
                  </a:lnTo>
                  <a:lnTo>
                    <a:pt x="1404" y="793"/>
                  </a:lnTo>
                  <a:lnTo>
                    <a:pt x="1410" y="790"/>
                  </a:lnTo>
                  <a:lnTo>
                    <a:pt x="1413" y="785"/>
                  </a:lnTo>
                  <a:lnTo>
                    <a:pt x="1415" y="780"/>
                  </a:lnTo>
                  <a:lnTo>
                    <a:pt x="1416" y="773"/>
                  </a:lnTo>
                  <a:lnTo>
                    <a:pt x="1425" y="759"/>
                  </a:lnTo>
                  <a:lnTo>
                    <a:pt x="1429" y="740"/>
                  </a:lnTo>
                  <a:lnTo>
                    <a:pt x="1427" y="723"/>
                  </a:lnTo>
                  <a:lnTo>
                    <a:pt x="1422" y="709"/>
                  </a:lnTo>
                  <a:lnTo>
                    <a:pt x="1418" y="702"/>
                  </a:lnTo>
                  <a:lnTo>
                    <a:pt x="1416" y="693"/>
                  </a:lnTo>
                  <a:lnTo>
                    <a:pt x="1415" y="684"/>
                  </a:lnTo>
                  <a:lnTo>
                    <a:pt x="1408" y="676"/>
                  </a:lnTo>
                  <a:lnTo>
                    <a:pt x="1397" y="669"/>
                  </a:lnTo>
                  <a:lnTo>
                    <a:pt x="1396" y="655"/>
                  </a:lnTo>
                  <a:lnTo>
                    <a:pt x="1389" y="634"/>
                  </a:lnTo>
                  <a:lnTo>
                    <a:pt x="1366" y="608"/>
                  </a:lnTo>
                  <a:lnTo>
                    <a:pt x="1366" y="470"/>
                  </a:lnTo>
                  <a:lnTo>
                    <a:pt x="1365" y="408"/>
                  </a:lnTo>
                  <a:lnTo>
                    <a:pt x="1353" y="404"/>
                  </a:lnTo>
                  <a:lnTo>
                    <a:pt x="1340" y="404"/>
                  </a:lnTo>
                  <a:lnTo>
                    <a:pt x="1328" y="404"/>
                  </a:lnTo>
                  <a:lnTo>
                    <a:pt x="1316" y="403"/>
                  </a:lnTo>
                  <a:lnTo>
                    <a:pt x="1296" y="394"/>
                  </a:lnTo>
                  <a:lnTo>
                    <a:pt x="1278" y="384"/>
                  </a:lnTo>
                  <a:lnTo>
                    <a:pt x="1264" y="375"/>
                  </a:lnTo>
                  <a:lnTo>
                    <a:pt x="1254" y="368"/>
                  </a:lnTo>
                  <a:lnTo>
                    <a:pt x="1245" y="363"/>
                  </a:lnTo>
                  <a:lnTo>
                    <a:pt x="1238" y="359"/>
                  </a:lnTo>
                  <a:lnTo>
                    <a:pt x="1232" y="361"/>
                  </a:lnTo>
                  <a:lnTo>
                    <a:pt x="1223" y="366"/>
                  </a:lnTo>
                  <a:lnTo>
                    <a:pt x="1213" y="370"/>
                  </a:lnTo>
                  <a:lnTo>
                    <a:pt x="1200" y="365"/>
                  </a:lnTo>
                  <a:lnTo>
                    <a:pt x="1187" y="361"/>
                  </a:lnTo>
                  <a:lnTo>
                    <a:pt x="1175" y="363"/>
                  </a:lnTo>
                  <a:lnTo>
                    <a:pt x="1169" y="370"/>
                  </a:lnTo>
                  <a:lnTo>
                    <a:pt x="1164" y="372"/>
                  </a:lnTo>
                  <a:lnTo>
                    <a:pt x="1156" y="372"/>
                  </a:lnTo>
                  <a:lnTo>
                    <a:pt x="1149" y="370"/>
                  </a:lnTo>
                  <a:lnTo>
                    <a:pt x="1140" y="370"/>
                  </a:lnTo>
                  <a:lnTo>
                    <a:pt x="1131" y="370"/>
                  </a:lnTo>
                  <a:lnTo>
                    <a:pt x="1124" y="375"/>
                  </a:lnTo>
                  <a:lnTo>
                    <a:pt x="1118" y="384"/>
                  </a:lnTo>
                  <a:lnTo>
                    <a:pt x="1112" y="389"/>
                  </a:lnTo>
                  <a:lnTo>
                    <a:pt x="1105" y="391"/>
                  </a:lnTo>
                  <a:lnTo>
                    <a:pt x="1100" y="387"/>
                  </a:lnTo>
                  <a:lnTo>
                    <a:pt x="1099" y="380"/>
                  </a:lnTo>
                  <a:lnTo>
                    <a:pt x="1088" y="373"/>
                  </a:lnTo>
                  <a:lnTo>
                    <a:pt x="1080" y="368"/>
                  </a:lnTo>
                  <a:lnTo>
                    <a:pt x="1073" y="365"/>
                  </a:lnTo>
                  <a:lnTo>
                    <a:pt x="1064" y="365"/>
                  </a:lnTo>
                  <a:lnTo>
                    <a:pt x="1059" y="368"/>
                  </a:lnTo>
                  <a:lnTo>
                    <a:pt x="1052" y="361"/>
                  </a:lnTo>
                  <a:lnTo>
                    <a:pt x="1045" y="358"/>
                  </a:lnTo>
                  <a:lnTo>
                    <a:pt x="1035" y="368"/>
                  </a:lnTo>
                  <a:lnTo>
                    <a:pt x="1031" y="380"/>
                  </a:lnTo>
                  <a:lnTo>
                    <a:pt x="1028" y="382"/>
                  </a:lnTo>
                  <a:lnTo>
                    <a:pt x="1023" y="379"/>
                  </a:lnTo>
                  <a:lnTo>
                    <a:pt x="1019" y="372"/>
                  </a:lnTo>
                  <a:lnTo>
                    <a:pt x="1019" y="363"/>
                  </a:lnTo>
                  <a:lnTo>
                    <a:pt x="1017" y="359"/>
                  </a:lnTo>
                  <a:lnTo>
                    <a:pt x="1012" y="358"/>
                  </a:lnTo>
                  <a:lnTo>
                    <a:pt x="1000" y="358"/>
                  </a:lnTo>
                  <a:lnTo>
                    <a:pt x="998" y="365"/>
                  </a:lnTo>
                  <a:lnTo>
                    <a:pt x="995" y="366"/>
                  </a:lnTo>
                  <a:lnTo>
                    <a:pt x="991" y="366"/>
                  </a:lnTo>
                  <a:lnTo>
                    <a:pt x="986" y="366"/>
                  </a:lnTo>
                  <a:lnTo>
                    <a:pt x="981" y="363"/>
                  </a:lnTo>
                  <a:lnTo>
                    <a:pt x="976" y="354"/>
                  </a:lnTo>
                  <a:lnTo>
                    <a:pt x="969" y="351"/>
                  </a:lnTo>
                  <a:lnTo>
                    <a:pt x="962" y="359"/>
                  </a:lnTo>
                  <a:lnTo>
                    <a:pt x="952" y="366"/>
                  </a:lnTo>
                  <a:lnTo>
                    <a:pt x="940" y="368"/>
                  </a:lnTo>
                  <a:lnTo>
                    <a:pt x="934" y="363"/>
                  </a:lnTo>
                  <a:lnTo>
                    <a:pt x="938" y="351"/>
                  </a:lnTo>
                  <a:lnTo>
                    <a:pt x="931" y="342"/>
                  </a:lnTo>
                  <a:lnTo>
                    <a:pt x="928" y="335"/>
                  </a:lnTo>
                  <a:lnTo>
                    <a:pt x="921" y="332"/>
                  </a:lnTo>
                  <a:lnTo>
                    <a:pt x="905" y="330"/>
                  </a:lnTo>
                  <a:lnTo>
                    <a:pt x="890" y="334"/>
                  </a:lnTo>
                  <a:lnTo>
                    <a:pt x="877" y="332"/>
                  </a:lnTo>
                  <a:lnTo>
                    <a:pt x="869" y="330"/>
                  </a:lnTo>
                  <a:lnTo>
                    <a:pt x="862" y="332"/>
                  </a:lnTo>
                  <a:lnTo>
                    <a:pt x="850" y="334"/>
                  </a:lnTo>
                  <a:lnTo>
                    <a:pt x="841" y="328"/>
                  </a:lnTo>
                  <a:lnTo>
                    <a:pt x="834" y="321"/>
                  </a:lnTo>
                  <a:lnTo>
                    <a:pt x="826" y="318"/>
                  </a:lnTo>
                  <a:lnTo>
                    <a:pt x="810" y="318"/>
                  </a:lnTo>
                  <a:lnTo>
                    <a:pt x="808" y="313"/>
                  </a:lnTo>
                  <a:lnTo>
                    <a:pt x="810" y="302"/>
                  </a:lnTo>
                  <a:lnTo>
                    <a:pt x="801" y="294"/>
                  </a:lnTo>
                  <a:lnTo>
                    <a:pt x="791" y="289"/>
                  </a:lnTo>
                  <a:lnTo>
                    <a:pt x="788" y="292"/>
                  </a:lnTo>
                  <a:lnTo>
                    <a:pt x="784" y="296"/>
                  </a:lnTo>
                  <a:lnTo>
                    <a:pt x="774" y="292"/>
                  </a:lnTo>
                  <a:lnTo>
                    <a:pt x="751" y="289"/>
                  </a:lnTo>
                  <a:lnTo>
                    <a:pt x="744" y="282"/>
                  </a:lnTo>
                  <a:lnTo>
                    <a:pt x="741" y="273"/>
                  </a:lnTo>
                  <a:lnTo>
                    <a:pt x="725" y="268"/>
                  </a:lnTo>
                  <a:lnTo>
                    <a:pt x="724" y="21"/>
                  </a:lnTo>
                  <a:lnTo>
                    <a:pt x="428" y="0"/>
                  </a:lnTo>
                  <a:lnTo>
                    <a:pt x="380" y="581"/>
                  </a:lnTo>
                  <a:lnTo>
                    <a:pt x="0" y="548"/>
                  </a:lnTo>
                  <a:lnTo>
                    <a:pt x="0" y="572"/>
                  </a:lnTo>
                  <a:lnTo>
                    <a:pt x="17" y="584"/>
                  </a:lnTo>
                  <a:lnTo>
                    <a:pt x="26" y="603"/>
                  </a:lnTo>
                  <a:lnTo>
                    <a:pt x="29" y="621"/>
                  </a:lnTo>
                  <a:lnTo>
                    <a:pt x="40" y="633"/>
                  </a:lnTo>
                  <a:lnTo>
                    <a:pt x="52" y="638"/>
                  </a:lnTo>
                  <a:lnTo>
                    <a:pt x="57" y="648"/>
                  </a:lnTo>
                  <a:lnTo>
                    <a:pt x="62" y="659"/>
                  </a:lnTo>
                  <a:lnTo>
                    <a:pt x="71" y="664"/>
                  </a:lnTo>
                  <a:lnTo>
                    <a:pt x="86" y="672"/>
                  </a:lnTo>
                  <a:lnTo>
                    <a:pt x="93" y="686"/>
                  </a:lnTo>
                  <a:lnTo>
                    <a:pt x="97" y="700"/>
                  </a:lnTo>
                  <a:lnTo>
                    <a:pt x="103" y="710"/>
                  </a:lnTo>
                  <a:lnTo>
                    <a:pt x="110" y="714"/>
                  </a:lnTo>
                  <a:lnTo>
                    <a:pt x="117" y="717"/>
                  </a:lnTo>
                  <a:lnTo>
                    <a:pt x="126" y="723"/>
                  </a:lnTo>
                  <a:lnTo>
                    <a:pt x="136" y="729"/>
                  </a:lnTo>
                  <a:lnTo>
                    <a:pt x="145" y="736"/>
                  </a:lnTo>
                  <a:lnTo>
                    <a:pt x="154" y="747"/>
                  </a:lnTo>
                  <a:lnTo>
                    <a:pt x="159" y="757"/>
                  </a:lnTo>
                  <a:lnTo>
                    <a:pt x="164" y="769"/>
                  </a:lnTo>
                  <a:lnTo>
                    <a:pt x="166" y="783"/>
                  </a:lnTo>
                  <a:lnTo>
                    <a:pt x="169" y="793"/>
                  </a:lnTo>
                  <a:lnTo>
                    <a:pt x="178" y="804"/>
                  </a:lnTo>
                  <a:lnTo>
                    <a:pt x="183" y="812"/>
                  </a:lnTo>
                  <a:lnTo>
                    <a:pt x="178" y="825"/>
                  </a:lnTo>
                  <a:lnTo>
                    <a:pt x="178" y="845"/>
                  </a:lnTo>
                  <a:lnTo>
                    <a:pt x="183" y="864"/>
                  </a:lnTo>
                  <a:lnTo>
                    <a:pt x="192" y="880"/>
                  </a:lnTo>
                  <a:lnTo>
                    <a:pt x="205" y="895"/>
                  </a:lnTo>
                  <a:lnTo>
                    <a:pt x="217" y="907"/>
                  </a:lnTo>
                  <a:lnTo>
                    <a:pt x="230" y="918"/>
                  </a:lnTo>
                  <a:lnTo>
                    <a:pt x="238" y="925"/>
                  </a:lnTo>
                  <a:lnTo>
                    <a:pt x="242" y="932"/>
                  </a:lnTo>
                  <a:lnTo>
                    <a:pt x="250" y="937"/>
                  </a:lnTo>
                  <a:lnTo>
                    <a:pt x="264" y="939"/>
                  </a:lnTo>
                  <a:lnTo>
                    <a:pt x="280" y="944"/>
                  </a:lnTo>
                  <a:lnTo>
                    <a:pt x="290" y="956"/>
                  </a:lnTo>
                  <a:lnTo>
                    <a:pt x="292" y="965"/>
                  </a:lnTo>
                  <a:lnTo>
                    <a:pt x="295" y="968"/>
                  </a:lnTo>
                  <a:lnTo>
                    <a:pt x="297" y="970"/>
                  </a:lnTo>
                  <a:lnTo>
                    <a:pt x="299" y="971"/>
                  </a:lnTo>
                  <a:lnTo>
                    <a:pt x="304" y="978"/>
                  </a:lnTo>
                  <a:lnTo>
                    <a:pt x="316" y="989"/>
                  </a:lnTo>
                  <a:lnTo>
                    <a:pt x="331" y="994"/>
                  </a:lnTo>
                  <a:lnTo>
                    <a:pt x="345" y="984"/>
                  </a:lnTo>
                  <a:lnTo>
                    <a:pt x="356" y="971"/>
                  </a:lnTo>
                  <a:lnTo>
                    <a:pt x="363" y="968"/>
                  </a:lnTo>
                  <a:lnTo>
                    <a:pt x="368" y="965"/>
                  </a:lnTo>
                  <a:lnTo>
                    <a:pt x="371" y="954"/>
                  </a:lnTo>
                  <a:lnTo>
                    <a:pt x="376" y="937"/>
                  </a:lnTo>
                  <a:lnTo>
                    <a:pt x="387" y="918"/>
                  </a:lnTo>
                  <a:lnTo>
                    <a:pt x="399" y="902"/>
                  </a:lnTo>
                  <a:lnTo>
                    <a:pt x="408" y="894"/>
                  </a:lnTo>
                  <a:lnTo>
                    <a:pt x="416" y="890"/>
                  </a:lnTo>
                  <a:lnTo>
                    <a:pt x="421" y="883"/>
                  </a:lnTo>
                  <a:lnTo>
                    <a:pt x="425" y="878"/>
                  </a:lnTo>
                  <a:lnTo>
                    <a:pt x="432" y="876"/>
                  </a:lnTo>
                  <a:lnTo>
                    <a:pt x="437" y="878"/>
                  </a:lnTo>
                  <a:lnTo>
                    <a:pt x="444" y="880"/>
                  </a:lnTo>
                  <a:lnTo>
                    <a:pt x="454" y="882"/>
                  </a:lnTo>
                  <a:lnTo>
                    <a:pt x="463" y="885"/>
                  </a:lnTo>
                  <a:lnTo>
                    <a:pt x="473" y="887"/>
                  </a:lnTo>
                  <a:lnTo>
                    <a:pt x="482" y="888"/>
                  </a:lnTo>
                  <a:lnTo>
                    <a:pt x="487" y="890"/>
                  </a:lnTo>
                  <a:lnTo>
                    <a:pt x="489" y="890"/>
                  </a:lnTo>
                  <a:lnTo>
                    <a:pt x="506" y="894"/>
                  </a:lnTo>
                  <a:lnTo>
                    <a:pt x="518" y="892"/>
                  </a:lnTo>
                  <a:lnTo>
                    <a:pt x="525" y="890"/>
                  </a:lnTo>
                  <a:lnTo>
                    <a:pt x="535" y="897"/>
                  </a:lnTo>
                  <a:lnTo>
                    <a:pt x="558" y="923"/>
                  </a:lnTo>
                  <a:lnTo>
                    <a:pt x="575" y="939"/>
                  </a:lnTo>
                  <a:lnTo>
                    <a:pt x="589" y="947"/>
                  </a:lnTo>
                  <a:lnTo>
                    <a:pt x="599" y="952"/>
                  </a:lnTo>
                  <a:lnTo>
                    <a:pt x="606" y="954"/>
                  </a:lnTo>
                  <a:lnTo>
                    <a:pt x="611" y="959"/>
                  </a:lnTo>
                  <a:lnTo>
                    <a:pt x="615" y="968"/>
                  </a:lnTo>
                  <a:lnTo>
                    <a:pt x="620" y="982"/>
                  </a:lnTo>
                  <a:lnTo>
                    <a:pt x="623" y="999"/>
                  </a:lnTo>
                  <a:lnTo>
                    <a:pt x="632" y="1015"/>
                  </a:lnTo>
                  <a:lnTo>
                    <a:pt x="637" y="1028"/>
                  </a:lnTo>
                  <a:lnTo>
                    <a:pt x="637" y="1042"/>
                  </a:lnTo>
                  <a:lnTo>
                    <a:pt x="639" y="1049"/>
                  </a:lnTo>
                  <a:lnTo>
                    <a:pt x="646" y="1056"/>
                  </a:lnTo>
                  <a:lnTo>
                    <a:pt x="651" y="1065"/>
                  </a:lnTo>
                  <a:lnTo>
                    <a:pt x="655" y="1079"/>
                  </a:lnTo>
                  <a:lnTo>
                    <a:pt x="663" y="1094"/>
                  </a:lnTo>
                  <a:lnTo>
                    <a:pt x="679" y="1111"/>
                  </a:lnTo>
                  <a:lnTo>
                    <a:pt x="694" y="1130"/>
                  </a:lnTo>
                  <a:lnTo>
                    <a:pt x="701" y="1148"/>
                  </a:lnTo>
                  <a:lnTo>
                    <a:pt x="706" y="1167"/>
                  </a:lnTo>
                  <a:lnTo>
                    <a:pt x="715" y="1170"/>
                  </a:lnTo>
                  <a:lnTo>
                    <a:pt x="727" y="1175"/>
                  </a:lnTo>
                  <a:lnTo>
                    <a:pt x="737" y="1193"/>
                  </a:lnTo>
                  <a:lnTo>
                    <a:pt x="743" y="1212"/>
                  </a:lnTo>
                  <a:lnTo>
                    <a:pt x="751" y="1232"/>
                  </a:lnTo>
                  <a:lnTo>
                    <a:pt x="760" y="1252"/>
                  </a:lnTo>
                  <a:lnTo>
                    <a:pt x="770" y="1269"/>
                  </a:lnTo>
                  <a:lnTo>
                    <a:pt x="779" y="1281"/>
                  </a:lnTo>
                  <a:lnTo>
                    <a:pt x="782" y="1290"/>
                  </a:lnTo>
                  <a:lnTo>
                    <a:pt x="784" y="1298"/>
                  </a:lnTo>
                  <a:lnTo>
                    <a:pt x="784" y="1307"/>
                  </a:lnTo>
                  <a:lnTo>
                    <a:pt x="786" y="1312"/>
                  </a:lnTo>
                  <a:lnTo>
                    <a:pt x="793" y="1314"/>
                  </a:lnTo>
                  <a:lnTo>
                    <a:pt x="798" y="1315"/>
                  </a:lnTo>
                  <a:lnTo>
                    <a:pt x="803" y="1324"/>
                  </a:lnTo>
                  <a:lnTo>
                    <a:pt x="810" y="1333"/>
                  </a:lnTo>
                  <a:lnTo>
                    <a:pt x="819" y="1338"/>
                  </a:lnTo>
                  <a:lnTo>
                    <a:pt x="827" y="1340"/>
                  </a:lnTo>
                  <a:lnTo>
                    <a:pt x="834" y="1345"/>
                  </a:lnTo>
                  <a:lnTo>
                    <a:pt x="841" y="1350"/>
                  </a:lnTo>
                  <a:lnTo>
                    <a:pt x="850" y="1352"/>
                  </a:lnTo>
                  <a:lnTo>
                    <a:pt x="858" y="1355"/>
                  </a:lnTo>
                  <a:lnTo>
                    <a:pt x="865" y="1360"/>
                  </a:lnTo>
                  <a:lnTo>
                    <a:pt x="874" y="1367"/>
                  </a:lnTo>
                  <a:lnTo>
                    <a:pt x="883" y="1369"/>
                  </a:lnTo>
                  <a:lnTo>
                    <a:pt x="891" y="1371"/>
                  </a:lnTo>
                  <a:lnTo>
                    <a:pt x="896" y="1378"/>
                  </a:lnTo>
                  <a:lnTo>
                    <a:pt x="902" y="1381"/>
                  </a:lnTo>
                  <a:lnTo>
                    <a:pt x="909" y="1383"/>
                  </a:lnTo>
                  <a:lnTo>
                    <a:pt x="919" y="1383"/>
                  </a:lnTo>
                  <a:lnTo>
                    <a:pt x="929" y="1383"/>
                  </a:lnTo>
                  <a:lnTo>
                    <a:pt x="941" y="1383"/>
                  </a:lnTo>
                  <a:lnTo>
                    <a:pt x="952" y="1385"/>
                  </a:lnTo>
                  <a:lnTo>
                    <a:pt x="960" y="1388"/>
                  </a:lnTo>
                  <a:lnTo>
                    <a:pt x="967" y="1393"/>
                  </a:lnTo>
                  <a:lnTo>
                    <a:pt x="972" y="1400"/>
                  </a:lnTo>
                  <a:lnTo>
                    <a:pt x="979" y="1404"/>
                  </a:lnTo>
                  <a:lnTo>
                    <a:pt x="988" y="1407"/>
                  </a:lnTo>
                  <a:lnTo>
                    <a:pt x="997" y="1407"/>
                  </a:lnTo>
                  <a:lnTo>
                    <a:pt x="1004" y="1407"/>
                  </a:lnTo>
                  <a:lnTo>
                    <a:pt x="1009" y="1404"/>
                  </a:lnTo>
                  <a:lnTo>
                    <a:pt x="1010" y="1400"/>
                  </a:lnTo>
                  <a:lnTo>
                    <a:pt x="1009" y="1395"/>
                  </a:lnTo>
                  <a:lnTo>
                    <a:pt x="1005" y="1388"/>
                  </a:lnTo>
                  <a:lnTo>
                    <a:pt x="1004" y="1379"/>
                  </a:lnTo>
                  <a:lnTo>
                    <a:pt x="1000" y="1369"/>
                  </a:lnTo>
                  <a:lnTo>
                    <a:pt x="993" y="1366"/>
                  </a:lnTo>
                  <a:lnTo>
                    <a:pt x="993" y="1357"/>
                  </a:lnTo>
                  <a:lnTo>
                    <a:pt x="990" y="1350"/>
                  </a:lnTo>
                  <a:lnTo>
                    <a:pt x="986" y="1343"/>
                  </a:lnTo>
                  <a:lnTo>
                    <a:pt x="983" y="1333"/>
                  </a:lnTo>
                  <a:lnTo>
                    <a:pt x="990" y="1328"/>
                  </a:lnTo>
                  <a:lnTo>
                    <a:pt x="993" y="1321"/>
                  </a:lnTo>
                  <a:lnTo>
                    <a:pt x="993" y="1312"/>
                  </a:lnTo>
                  <a:lnTo>
                    <a:pt x="988" y="1307"/>
                  </a:lnTo>
                  <a:lnTo>
                    <a:pt x="985" y="1300"/>
                  </a:lnTo>
                  <a:lnTo>
                    <a:pt x="986" y="1290"/>
                  </a:lnTo>
                  <a:lnTo>
                    <a:pt x="988" y="1281"/>
                  </a:lnTo>
                  <a:lnTo>
                    <a:pt x="985" y="1276"/>
                  </a:lnTo>
                  <a:lnTo>
                    <a:pt x="993" y="1269"/>
                  </a:lnTo>
                  <a:lnTo>
                    <a:pt x="995" y="1252"/>
                  </a:lnTo>
                  <a:lnTo>
                    <a:pt x="991" y="1239"/>
                  </a:lnTo>
                  <a:lnTo>
                    <a:pt x="985" y="1239"/>
                  </a:lnTo>
                  <a:lnTo>
                    <a:pt x="981" y="1241"/>
                  </a:lnTo>
                  <a:lnTo>
                    <a:pt x="974" y="1243"/>
                  </a:lnTo>
                  <a:lnTo>
                    <a:pt x="969" y="1239"/>
                  </a:lnTo>
                  <a:lnTo>
                    <a:pt x="974" y="1224"/>
                  </a:lnTo>
                  <a:lnTo>
                    <a:pt x="983" y="1222"/>
                  </a:lnTo>
                  <a:lnTo>
                    <a:pt x="995" y="1222"/>
                  </a:lnTo>
                  <a:lnTo>
                    <a:pt x="1002" y="1219"/>
                  </a:lnTo>
                  <a:lnTo>
                    <a:pt x="1004" y="1205"/>
                  </a:lnTo>
                  <a:lnTo>
                    <a:pt x="1007" y="1196"/>
                  </a:lnTo>
                  <a:lnTo>
                    <a:pt x="1005" y="1191"/>
                  </a:lnTo>
                  <a:lnTo>
                    <a:pt x="1000" y="1186"/>
                  </a:lnTo>
                  <a:lnTo>
                    <a:pt x="998" y="1179"/>
                  </a:lnTo>
                  <a:lnTo>
                    <a:pt x="990" y="1177"/>
                  </a:lnTo>
                  <a:lnTo>
                    <a:pt x="981" y="1170"/>
                  </a:lnTo>
                  <a:lnTo>
                    <a:pt x="979" y="1165"/>
                  </a:lnTo>
                  <a:lnTo>
                    <a:pt x="990" y="1163"/>
                  </a:lnTo>
                  <a:lnTo>
                    <a:pt x="1007" y="1165"/>
                  </a:lnTo>
                  <a:lnTo>
                    <a:pt x="1023" y="1165"/>
                  </a:lnTo>
                  <a:lnTo>
                    <a:pt x="1033" y="1162"/>
                  </a:lnTo>
                  <a:lnTo>
                    <a:pt x="1035" y="1148"/>
                  </a:lnTo>
                  <a:lnTo>
                    <a:pt x="1033" y="1146"/>
                  </a:lnTo>
                  <a:lnTo>
                    <a:pt x="1028" y="1150"/>
                  </a:lnTo>
                  <a:lnTo>
                    <a:pt x="1023" y="1151"/>
                  </a:lnTo>
                  <a:lnTo>
                    <a:pt x="1023" y="1141"/>
                  </a:lnTo>
                  <a:lnTo>
                    <a:pt x="1028" y="1130"/>
                  </a:lnTo>
                  <a:lnTo>
                    <a:pt x="1036" y="1130"/>
                  </a:lnTo>
                  <a:lnTo>
                    <a:pt x="1043" y="1129"/>
                  </a:lnTo>
                  <a:lnTo>
                    <a:pt x="1048" y="1120"/>
                  </a:lnTo>
                  <a:lnTo>
                    <a:pt x="1054" y="1124"/>
                  </a:lnTo>
                  <a:lnTo>
                    <a:pt x="1059" y="1122"/>
                  </a:lnTo>
                  <a:lnTo>
                    <a:pt x="1062" y="1117"/>
                  </a:lnTo>
                  <a:lnTo>
                    <a:pt x="1062" y="1105"/>
                  </a:lnTo>
                  <a:lnTo>
                    <a:pt x="1059" y="1094"/>
                  </a:lnTo>
                  <a:lnTo>
                    <a:pt x="1057" y="1092"/>
                  </a:lnTo>
                  <a:lnTo>
                    <a:pt x="1064" y="1091"/>
                  </a:lnTo>
                  <a:lnTo>
                    <a:pt x="1071" y="1094"/>
                  </a:lnTo>
                  <a:lnTo>
                    <a:pt x="1080" y="1101"/>
                  </a:lnTo>
                  <a:lnTo>
                    <a:pt x="1086" y="1105"/>
                  </a:lnTo>
                  <a:lnTo>
                    <a:pt x="1092" y="1101"/>
                  </a:lnTo>
                  <a:lnTo>
                    <a:pt x="1095" y="1091"/>
                  </a:lnTo>
                  <a:lnTo>
                    <a:pt x="1095" y="1082"/>
                  </a:lnTo>
                  <a:lnTo>
                    <a:pt x="1090" y="1077"/>
                  </a:lnTo>
                  <a:lnTo>
                    <a:pt x="1081" y="1075"/>
                  </a:lnTo>
                  <a:lnTo>
                    <a:pt x="1080" y="1068"/>
                  </a:lnTo>
                  <a:lnTo>
                    <a:pt x="1081" y="1056"/>
                  </a:lnTo>
                  <a:lnTo>
                    <a:pt x="1085" y="1049"/>
                  </a:lnTo>
                  <a:lnTo>
                    <a:pt x="1086" y="1056"/>
                  </a:lnTo>
                  <a:lnTo>
                    <a:pt x="1093" y="1061"/>
                  </a:lnTo>
                  <a:lnTo>
                    <a:pt x="1102" y="1063"/>
                  </a:lnTo>
                  <a:lnTo>
                    <a:pt x="1109" y="1061"/>
                  </a:lnTo>
                  <a:lnTo>
                    <a:pt x="1109" y="1053"/>
                  </a:lnTo>
                  <a:lnTo>
                    <a:pt x="1119" y="1051"/>
                  </a:lnTo>
                  <a:lnTo>
                    <a:pt x="1126" y="1051"/>
                  </a:lnTo>
                  <a:lnTo>
                    <a:pt x="1130" y="1051"/>
                  </a:lnTo>
                  <a:lnTo>
                    <a:pt x="1131" y="1046"/>
                  </a:lnTo>
                  <a:lnTo>
                    <a:pt x="1130" y="1048"/>
                  </a:lnTo>
                  <a:lnTo>
                    <a:pt x="1131" y="1056"/>
                  </a:lnTo>
                  <a:lnTo>
                    <a:pt x="1135" y="1065"/>
                  </a:lnTo>
                  <a:lnTo>
                    <a:pt x="1143" y="1061"/>
                  </a:lnTo>
                  <a:lnTo>
                    <a:pt x="1156" y="1051"/>
                  </a:lnTo>
                  <a:lnTo>
                    <a:pt x="1166" y="1046"/>
                  </a:lnTo>
                  <a:lnTo>
                    <a:pt x="1171" y="1048"/>
                  </a:lnTo>
                  <a:lnTo>
                    <a:pt x="1169" y="1053"/>
                  </a:lnTo>
                  <a:lnTo>
                    <a:pt x="1166" y="1058"/>
                  </a:lnTo>
                  <a:lnTo>
                    <a:pt x="1159" y="1063"/>
                  </a:lnTo>
                  <a:lnTo>
                    <a:pt x="1152" y="1070"/>
                  </a:lnTo>
                  <a:lnTo>
                    <a:pt x="1145" y="1075"/>
                  </a:lnTo>
                  <a:lnTo>
                    <a:pt x="1137" y="1080"/>
                  </a:lnTo>
                  <a:lnTo>
                    <a:pt x="1130" y="1086"/>
                  </a:lnTo>
                  <a:lnTo>
                    <a:pt x="1123" y="1089"/>
                  </a:lnTo>
                  <a:lnTo>
                    <a:pt x="1118" y="1091"/>
                  </a:lnTo>
                  <a:lnTo>
                    <a:pt x="1114" y="1091"/>
                  </a:lnTo>
                  <a:lnTo>
                    <a:pt x="1114" y="1092"/>
                  </a:lnTo>
                  <a:lnTo>
                    <a:pt x="1118" y="1094"/>
                  </a:lnTo>
                  <a:lnTo>
                    <a:pt x="1123" y="1094"/>
                  </a:lnTo>
                  <a:lnTo>
                    <a:pt x="1130" y="1092"/>
                  </a:lnTo>
                  <a:lnTo>
                    <a:pt x="1140" y="1089"/>
                  </a:lnTo>
                  <a:lnTo>
                    <a:pt x="1152" y="1082"/>
                  </a:lnTo>
                  <a:lnTo>
                    <a:pt x="1166" y="1072"/>
                  </a:lnTo>
                  <a:lnTo>
                    <a:pt x="1181" y="1060"/>
                  </a:lnTo>
                  <a:lnTo>
                    <a:pt x="1197" y="1046"/>
                  </a:lnTo>
                  <a:lnTo>
                    <a:pt x="1213" y="1035"/>
                  </a:lnTo>
                  <a:lnTo>
                    <a:pt x="1226" y="1025"/>
                  </a:lnTo>
                  <a:lnTo>
                    <a:pt x="1237" y="1016"/>
                  </a:lnTo>
                  <a:lnTo>
                    <a:pt x="1242" y="1011"/>
                  </a:lnTo>
                  <a:lnTo>
                    <a:pt x="1242" y="1008"/>
                  </a:lnTo>
                  <a:lnTo>
                    <a:pt x="1237" y="1006"/>
                  </a:lnTo>
                  <a:lnTo>
                    <a:pt x="1235" y="1003"/>
                  </a:lnTo>
                  <a:lnTo>
                    <a:pt x="1237" y="996"/>
                  </a:lnTo>
                  <a:lnTo>
                    <a:pt x="1244" y="989"/>
                  </a:lnTo>
                  <a:lnTo>
                    <a:pt x="1256" y="984"/>
                  </a:lnTo>
                  <a:lnTo>
                    <a:pt x="1266" y="978"/>
                  </a:lnTo>
                  <a:lnTo>
                    <a:pt x="1270" y="971"/>
                  </a:lnTo>
                  <a:lnTo>
                    <a:pt x="1266" y="968"/>
                  </a:lnTo>
                  <a:lnTo>
                    <a:pt x="1259" y="966"/>
                  </a:lnTo>
                  <a:lnTo>
                    <a:pt x="1261" y="956"/>
                  </a:lnTo>
                  <a:lnTo>
                    <a:pt x="1259" y="946"/>
                  </a:lnTo>
                  <a:lnTo>
                    <a:pt x="1256" y="933"/>
                  </a:lnTo>
                  <a:lnTo>
                    <a:pt x="1257" y="920"/>
                  </a:lnTo>
                  <a:lnTo>
                    <a:pt x="1273" y="918"/>
                  </a:lnTo>
                  <a:lnTo>
                    <a:pt x="1287" y="911"/>
                  </a:lnTo>
                  <a:lnTo>
                    <a:pt x="1297" y="906"/>
                  </a:lnTo>
                  <a:lnTo>
                    <a:pt x="1299" y="913"/>
                  </a:lnTo>
                  <a:lnTo>
                    <a:pt x="1292" y="925"/>
                  </a:lnTo>
                  <a:lnTo>
                    <a:pt x="1285" y="935"/>
                  </a:lnTo>
                  <a:lnTo>
                    <a:pt x="1283" y="942"/>
                  </a:lnTo>
                  <a:lnTo>
                    <a:pt x="1296" y="944"/>
                  </a:lnTo>
                  <a:lnTo>
                    <a:pt x="1308" y="942"/>
                  </a:lnTo>
                  <a:lnTo>
                    <a:pt x="1311" y="942"/>
                  </a:lnTo>
                  <a:lnTo>
                    <a:pt x="1306" y="946"/>
                  </a:lnTo>
                  <a:lnTo>
                    <a:pt x="1299" y="954"/>
                  </a:lnTo>
                  <a:lnTo>
                    <a:pt x="1292" y="965"/>
                  </a:lnTo>
                  <a:lnTo>
                    <a:pt x="1285" y="973"/>
                  </a:lnTo>
                  <a:lnTo>
                    <a:pt x="1287" y="973"/>
                  </a:lnTo>
                  <a:lnTo>
                    <a:pt x="1301" y="966"/>
                  </a:lnTo>
                  <a:lnTo>
                    <a:pt x="1315" y="958"/>
                  </a:lnTo>
                  <a:lnTo>
                    <a:pt x="1323" y="951"/>
                  </a:lnTo>
                  <a:lnTo>
                    <a:pt x="1328" y="944"/>
                  </a:lnTo>
                  <a:lnTo>
                    <a:pt x="1334" y="939"/>
                  </a:lnTo>
                  <a:lnTo>
                    <a:pt x="1337" y="933"/>
                  </a:lnTo>
                  <a:lnTo>
                    <a:pt x="1342" y="928"/>
                  </a:lnTo>
                  <a:lnTo>
                    <a:pt x="1349" y="925"/>
                  </a:lnTo>
                  <a:lnTo>
                    <a:pt x="1359" y="921"/>
                  </a:lnTo>
                  <a:lnTo>
                    <a:pt x="1368" y="923"/>
                  </a:lnTo>
                  <a:lnTo>
                    <a:pt x="1375" y="921"/>
                  </a:lnTo>
                  <a:lnTo>
                    <a:pt x="1382" y="920"/>
                  </a:lnTo>
                  <a:lnTo>
                    <a:pt x="1384" y="918"/>
                  </a:lnTo>
                </a:path>
              </a:pathLst>
            </a:custGeom>
            <a:solidFill>
              <a:srgbClr val="92D050"/>
            </a:solidFill>
            <a:ln w="0">
              <a:solidFill>
                <a:srgbClr val="000000"/>
              </a:solidFill>
              <a:round/>
              <a:headEnd/>
              <a:tailEnd/>
            </a:ln>
          </p:spPr>
          <p:txBody>
            <a:bodyPr/>
            <a:lstStyle/>
            <a:p>
              <a:pPr>
                <a:defRPr/>
              </a:pPr>
              <a:endParaRPr lang="en-US" dirty="0">
                <a:ea typeface="ヒラギノ角ゴ Pro W3" charset="-128"/>
                <a:cs typeface="+mn-cs"/>
              </a:endParaRPr>
            </a:p>
          </p:txBody>
        </p:sp>
        <p:sp>
          <p:nvSpPr>
            <p:cNvPr id="71" name="Freeform 111"/>
            <p:cNvSpPr>
              <a:spLocks/>
            </p:cNvSpPr>
            <p:nvPr/>
          </p:nvSpPr>
          <p:spPr bwMode="auto">
            <a:xfrm>
              <a:off x="5011738" y="4071938"/>
              <a:ext cx="446087" cy="3175"/>
            </a:xfrm>
            <a:custGeom>
              <a:avLst/>
              <a:gdLst>
                <a:gd name="T0" fmla="*/ 2147483647 w 306"/>
                <a:gd name="T1" fmla="*/ 0 h 2"/>
                <a:gd name="T2" fmla="*/ 0 w 306"/>
                <a:gd name="T3" fmla="*/ 2147483647 h 2"/>
                <a:gd name="T4" fmla="*/ 2147483647 w 306"/>
                <a:gd name="T5" fmla="*/ 0 h 2"/>
                <a:gd name="T6" fmla="*/ 0 60000 65536"/>
                <a:gd name="T7" fmla="*/ 0 60000 65536"/>
                <a:gd name="T8" fmla="*/ 0 60000 65536"/>
                <a:gd name="T9" fmla="*/ 0 w 306"/>
                <a:gd name="T10" fmla="*/ 0 h 2"/>
                <a:gd name="T11" fmla="*/ 306 w 306"/>
                <a:gd name="T12" fmla="*/ 2 h 2"/>
              </a:gdLst>
              <a:ahLst/>
              <a:cxnLst>
                <a:cxn ang="T6">
                  <a:pos x="T0" y="T1"/>
                </a:cxn>
                <a:cxn ang="T7">
                  <a:pos x="T2" y="T3"/>
                </a:cxn>
                <a:cxn ang="T8">
                  <a:pos x="T4" y="T5"/>
                </a:cxn>
              </a:cxnLst>
              <a:rect l="T9" t="T10" r="T11" b="T12"/>
              <a:pathLst>
                <a:path w="306" h="2">
                  <a:moveTo>
                    <a:pt x="306" y="0"/>
                  </a:moveTo>
                  <a:lnTo>
                    <a:pt x="0" y="2"/>
                  </a:lnTo>
                  <a:lnTo>
                    <a:pt x="30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13"/>
            <p:cNvSpPr>
              <a:spLocks/>
            </p:cNvSpPr>
            <p:nvPr/>
          </p:nvSpPr>
          <p:spPr bwMode="auto">
            <a:xfrm>
              <a:off x="5408613" y="4071938"/>
              <a:ext cx="323850" cy="503237"/>
            </a:xfrm>
            <a:custGeom>
              <a:avLst/>
              <a:gdLst>
                <a:gd name="T0" fmla="*/ 2147483647 w 222"/>
                <a:gd name="T1" fmla="*/ 2147483647 h 355"/>
                <a:gd name="T2" fmla="*/ 2147483647 w 222"/>
                <a:gd name="T3" fmla="*/ 2147483647 h 355"/>
                <a:gd name="T4" fmla="*/ 2147483647 w 222"/>
                <a:gd name="T5" fmla="*/ 2147483647 h 355"/>
                <a:gd name="T6" fmla="*/ 2147483647 w 222"/>
                <a:gd name="T7" fmla="*/ 2147483647 h 355"/>
                <a:gd name="T8" fmla="*/ 2147483647 w 222"/>
                <a:gd name="T9" fmla="*/ 2147483647 h 355"/>
                <a:gd name="T10" fmla="*/ 2147483647 w 222"/>
                <a:gd name="T11" fmla="*/ 2147483647 h 355"/>
                <a:gd name="T12" fmla="*/ 2147483647 w 222"/>
                <a:gd name="T13" fmla="*/ 2147483647 h 355"/>
                <a:gd name="T14" fmla="*/ 2147483647 w 222"/>
                <a:gd name="T15" fmla="*/ 2147483647 h 355"/>
                <a:gd name="T16" fmla="*/ 2147483647 w 222"/>
                <a:gd name="T17" fmla="*/ 2147483647 h 355"/>
                <a:gd name="T18" fmla="*/ 2147483647 w 222"/>
                <a:gd name="T19" fmla="*/ 2147483647 h 355"/>
                <a:gd name="T20" fmla="*/ 2147483647 w 222"/>
                <a:gd name="T21" fmla="*/ 2147483647 h 355"/>
                <a:gd name="T22" fmla="*/ 2147483647 w 222"/>
                <a:gd name="T23" fmla="*/ 2147483647 h 355"/>
                <a:gd name="T24" fmla="*/ 2147483647 w 222"/>
                <a:gd name="T25" fmla="*/ 2147483647 h 355"/>
                <a:gd name="T26" fmla="*/ 2147483647 w 222"/>
                <a:gd name="T27" fmla="*/ 2147483647 h 355"/>
                <a:gd name="T28" fmla="*/ 0 w 222"/>
                <a:gd name="T29" fmla="*/ 2147483647 h 355"/>
                <a:gd name="T30" fmla="*/ 0 w 222"/>
                <a:gd name="T31" fmla="*/ 2147483647 h 355"/>
                <a:gd name="T32" fmla="*/ 2147483647 w 222"/>
                <a:gd name="T33" fmla="*/ 2147483647 h 355"/>
                <a:gd name="T34" fmla="*/ 2147483647 w 222"/>
                <a:gd name="T35" fmla="*/ 2147483647 h 355"/>
                <a:gd name="T36" fmla="*/ 2147483647 w 222"/>
                <a:gd name="T37" fmla="*/ 2147483647 h 355"/>
                <a:gd name="T38" fmla="*/ 2147483647 w 222"/>
                <a:gd name="T39" fmla="*/ 2147483647 h 355"/>
                <a:gd name="T40" fmla="*/ 2147483647 w 222"/>
                <a:gd name="T41" fmla="*/ 2147483647 h 355"/>
                <a:gd name="T42" fmla="*/ 2147483647 w 222"/>
                <a:gd name="T43" fmla="*/ 2147483647 h 355"/>
                <a:gd name="T44" fmla="*/ 2147483647 w 222"/>
                <a:gd name="T45" fmla="*/ 2147483647 h 355"/>
                <a:gd name="T46" fmla="*/ 2147483647 w 222"/>
                <a:gd name="T47" fmla="*/ 2147483647 h 355"/>
                <a:gd name="T48" fmla="*/ 2147483647 w 222"/>
                <a:gd name="T49" fmla="*/ 2147483647 h 355"/>
                <a:gd name="T50" fmla="*/ 2147483647 w 222"/>
                <a:gd name="T51" fmla="*/ 2147483647 h 355"/>
                <a:gd name="T52" fmla="*/ 2147483647 w 222"/>
                <a:gd name="T53" fmla="*/ 2147483647 h 355"/>
                <a:gd name="T54" fmla="*/ 2147483647 w 222"/>
                <a:gd name="T55" fmla="*/ 2147483647 h 355"/>
                <a:gd name="T56" fmla="*/ 2147483647 w 222"/>
                <a:gd name="T57" fmla="*/ 2147483647 h 355"/>
                <a:gd name="T58" fmla="*/ 2147483647 w 222"/>
                <a:gd name="T59" fmla="*/ 2147483647 h 355"/>
                <a:gd name="T60" fmla="*/ 2147483647 w 222"/>
                <a:gd name="T61" fmla="*/ 2147483647 h 355"/>
                <a:gd name="T62" fmla="*/ 2147483647 w 222"/>
                <a:gd name="T63" fmla="*/ 2147483647 h 355"/>
                <a:gd name="T64" fmla="*/ 2147483647 w 222"/>
                <a:gd name="T65" fmla="*/ 2147483647 h 355"/>
                <a:gd name="T66" fmla="*/ 2147483647 w 222"/>
                <a:gd name="T67" fmla="*/ 2147483647 h 355"/>
                <a:gd name="T68" fmla="*/ 2147483647 w 222"/>
                <a:gd name="T69" fmla="*/ 2147483647 h 355"/>
                <a:gd name="T70" fmla="*/ 2147483647 w 222"/>
                <a:gd name="T71" fmla="*/ 2147483647 h 355"/>
                <a:gd name="T72" fmla="*/ 2147483647 w 222"/>
                <a:gd name="T73" fmla="*/ 2147483647 h 355"/>
                <a:gd name="T74" fmla="*/ 2147483647 w 222"/>
                <a:gd name="T75" fmla="*/ 2147483647 h 355"/>
                <a:gd name="T76" fmla="*/ 2147483647 w 222"/>
                <a:gd name="T77" fmla="*/ 2147483647 h 355"/>
                <a:gd name="T78" fmla="*/ 2147483647 w 222"/>
                <a:gd name="T79" fmla="*/ 2147483647 h 355"/>
                <a:gd name="T80" fmla="*/ 2147483647 w 222"/>
                <a:gd name="T81" fmla="*/ 2147483647 h 355"/>
                <a:gd name="T82" fmla="*/ 2147483647 w 222"/>
                <a:gd name="T83" fmla="*/ 2147483647 h 355"/>
                <a:gd name="T84" fmla="*/ 2147483647 w 222"/>
                <a:gd name="T85" fmla="*/ 2147483647 h 355"/>
                <a:gd name="T86" fmla="*/ 2147483647 w 222"/>
                <a:gd name="T87" fmla="*/ 2147483647 h 355"/>
                <a:gd name="T88" fmla="*/ 2147483647 w 222"/>
                <a:gd name="T89" fmla="*/ 2147483647 h 355"/>
                <a:gd name="T90" fmla="*/ 2147483647 w 222"/>
                <a:gd name="T91" fmla="*/ 2147483647 h 355"/>
                <a:gd name="T92" fmla="*/ 2147483647 w 222"/>
                <a:gd name="T93" fmla="*/ 0 h 355"/>
                <a:gd name="T94" fmla="*/ 2147483647 w 222"/>
                <a:gd name="T95" fmla="*/ 2147483647 h 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
                <a:gd name="T145" fmla="*/ 0 h 355"/>
                <a:gd name="T146" fmla="*/ 222 w 222"/>
                <a:gd name="T147" fmla="*/ 355 h 3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 h="355">
                  <a:moveTo>
                    <a:pt x="222" y="355"/>
                  </a:moveTo>
                  <a:lnTo>
                    <a:pt x="214" y="332"/>
                  </a:lnTo>
                  <a:lnTo>
                    <a:pt x="205" y="320"/>
                  </a:lnTo>
                  <a:lnTo>
                    <a:pt x="197" y="312"/>
                  </a:lnTo>
                  <a:lnTo>
                    <a:pt x="191" y="296"/>
                  </a:lnTo>
                  <a:lnTo>
                    <a:pt x="193" y="287"/>
                  </a:lnTo>
                  <a:lnTo>
                    <a:pt x="197" y="279"/>
                  </a:lnTo>
                  <a:lnTo>
                    <a:pt x="198" y="270"/>
                  </a:lnTo>
                  <a:lnTo>
                    <a:pt x="200" y="258"/>
                  </a:lnTo>
                  <a:lnTo>
                    <a:pt x="6" y="267"/>
                  </a:lnTo>
                  <a:lnTo>
                    <a:pt x="6" y="261"/>
                  </a:lnTo>
                  <a:lnTo>
                    <a:pt x="6" y="258"/>
                  </a:lnTo>
                  <a:lnTo>
                    <a:pt x="5" y="255"/>
                  </a:lnTo>
                  <a:lnTo>
                    <a:pt x="1" y="253"/>
                  </a:lnTo>
                  <a:lnTo>
                    <a:pt x="0" y="249"/>
                  </a:lnTo>
                  <a:lnTo>
                    <a:pt x="0" y="244"/>
                  </a:lnTo>
                  <a:lnTo>
                    <a:pt x="1" y="237"/>
                  </a:lnTo>
                  <a:lnTo>
                    <a:pt x="5" y="234"/>
                  </a:lnTo>
                  <a:lnTo>
                    <a:pt x="6" y="229"/>
                  </a:lnTo>
                  <a:lnTo>
                    <a:pt x="6" y="220"/>
                  </a:lnTo>
                  <a:lnTo>
                    <a:pt x="5" y="211"/>
                  </a:lnTo>
                  <a:lnTo>
                    <a:pt x="8" y="211"/>
                  </a:lnTo>
                  <a:lnTo>
                    <a:pt x="8" y="187"/>
                  </a:lnTo>
                  <a:lnTo>
                    <a:pt x="15" y="187"/>
                  </a:lnTo>
                  <a:lnTo>
                    <a:pt x="25" y="161"/>
                  </a:lnTo>
                  <a:lnTo>
                    <a:pt x="34" y="149"/>
                  </a:lnTo>
                  <a:lnTo>
                    <a:pt x="41" y="140"/>
                  </a:lnTo>
                  <a:lnTo>
                    <a:pt x="43" y="132"/>
                  </a:lnTo>
                  <a:lnTo>
                    <a:pt x="50" y="118"/>
                  </a:lnTo>
                  <a:lnTo>
                    <a:pt x="51" y="106"/>
                  </a:lnTo>
                  <a:lnTo>
                    <a:pt x="57" y="99"/>
                  </a:lnTo>
                  <a:lnTo>
                    <a:pt x="65" y="95"/>
                  </a:lnTo>
                  <a:lnTo>
                    <a:pt x="65" y="89"/>
                  </a:lnTo>
                  <a:lnTo>
                    <a:pt x="60" y="85"/>
                  </a:lnTo>
                  <a:lnTo>
                    <a:pt x="58" y="80"/>
                  </a:lnTo>
                  <a:lnTo>
                    <a:pt x="55" y="75"/>
                  </a:lnTo>
                  <a:lnTo>
                    <a:pt x="48" y="71"/>
                  </a:lnTo>
                  <a:lnTo>
                    <a:pt x="44" y="54"/>
                  </a:lnTo>
                  <a:lnTo>
                    <a:pt x="43" y="44"/>
                  </a:lnTo>
                  <a:lnTo>
                    <a:pt x="43" y="38"/>
                  </a:lnTo>
                  <a:lnTo>
                    <a:pt x="36" y="37"/>
                  </a:lnTo>
                  <a:lnTo>
                    <a:pt x="39" y="28"/>
                  </a:lnTo>
                  <a:lnTo>
                    <a:pt x="43" y="23"/>
                  </a:lnTo>
                  <a:lnTo>
                    <a:pt x="46" y="18"/>
                  </a:lnTo>
                  <a:lnTo>
                    <a:pt x="48" y="14"/>
                  </a:lnTo>
                  <a:lnTo>
                    <a:pt x="34" y="14"/>
                  </a:lnTo>
                  <a:lnTo>
                    <a:pt x="34" y="0"/>
                  </a:lnTo>
                  <a:lnTo>
                    <a:pt x="222" y="35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15"/>
            <p:cNvSpPr>
              <a:spLocks/>
            </p:cNvSpPr>
            <p:nvPr/>
          </p:nvSpPr>
          <p:spPr bwMode="auto">
            <a:xfrm>
              <a:off x="5011738" y="4071938"/>
              <a:ext cx="446087" cy="3175"/>
            </a:xfrm>
            <a:custGeom>
              <a:avLst/>
              <a:gdLst>
                <a:gd name="T0" fmla="*/ 2147483647 w 306"/>
                <a:gd name="T1" fmla="*/ 0 h 2"/>
                <a:gd name="T2" fmla="*/ 0 w 306"/>
                <a:gd name="T3" fmla="*/ 2147483647 h 2"/>
                <a:gd name="T4" fmla="*/ 2147483647 w 306"/>
                <a:gd name="T5" fmla="*/ 0 h 2"/>
                <a:gd name="T6" fmla="*/ 0 60000 65536"/>
                <a:gd name="T7" fmla="*/ 0 60000 65536"/>
                <a:gd name="T8" fmla="*/ 0 60000 65536"/>
                <a:gd name="T9" fmla="*/ 0 w 306"/>
                <a:gd name="T10" fmla="*/ 0 h 2"/>
                <a:gd name="T11" fmla="*/ 306 w 306"/>
                <a:gd name="T12" fmla="*/ 2 h 2"/>
              </a:gdLst>
              <a:ahLst/>
              <a:cxnLst>
                <a:cxn ang="T6">
                  <a:pos x="T0" y="T1"/>
                </a:cxn>
                <a:cxn ang="T7">
                  <a:pos x="T2" y="T3"/>
                </a:cxn>
                <a:cxn ang="T8">
                  <a:pos x="T4" y="T5"/>
                </a:cxn>
              </a:cxnLst>
              <a:rect l="T9" t="T10" r="T11" b="T12"/>
              <a:pathLst>
                <a:path w="306" h="2">
                  <a:moveTo>
                    <a:pt x="306" y="0"/>
                  </a:moveTo>
                  <a:lnTo>
                    <a:pt x="0" y="2"/>
                  </a:lnTo>
                  <a:lnTo>
                    <a:pt x="30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121"/>
            <p:cNvSpPr>
              <a:spLocks/>
            </p:cNvSpPr>
            <p:nvPr/>
          </p:nvSpPr>
          <p:spPr bwMode="auto">
            <a:xfrm>
              <a:off x="3260725" y="5056188"/>
              <a:ext cx="98425" cy="65087"/>
            </a:xfrm>
            <a:custGeom>
              <a:avLst/>
              <a:gdLst>
                <a:gd name="T0" fmla="*/ 2147483647 w 67"/>
                <a:gd name="T1" fmla="*/ 2147483647 h 46"/>
                <a:gd name="T2" fmla="*/ 2147483647 w 67"/>
                <a:gd name="T3" fmla="*/ 2147483647 h 46"/>
                <a:gd name="T4" fmla="*/ 2147483647 w 67"/>
                <a:gd name="T5" fmla="*/ 0 h 46"/>
                <a:gd name="T6" fmla="*/ 0 w 67"/>
                <a:gd name="T7" fmla="*/ 2147483647 h 46"/>
                <a:gd name="T8" fmla="*/ 2147483647 w 67"/>
                <a:gd name="T9" fmla="*/ 2147483647 h 46"/>
                <a:gd name="T10" fmla="*/ 2147483647 w 67"/>
                <a:gd name="T11" fmla="*/ 2147483647 h 46"/>
                <a:gd name="T12" fmla="*/ 2147483647 w 67"/>
                <a:gd name="T13" fmla="*/ 2147483647 h 46"/>
                <a:gd name="T14" fmla="*/ 2147483647 w 67"/>
                <a:gd name="T15" fmla="*/ 2147483647 h 46"/>
                <a:gd name="T16" fmla="*/ 2147483647 w 67"/>
                <a:gd name="T17" fmla="*/ 2147483647 h 46"/>
                <a:gd name="T18" fmla="*/ 2147483647 w 67"/>
                <a:gd name="T19" fmla="*/ 2147483647 h 46"/>
                <a:gd name="T20" fmla="*/ 2147483647 w 67"/>
                <a:gd name="T21" fmla="*/ 2147483647 h 46"/>
                <a:gd name="T22" fmla="*/ 2147483647 w 67"/>
                <a:gd name="T23" fmla="*/ 2147483647 h 46"/>
                <a:gd name="T24" fmla="*/ 2147483647 w 67"/>
                <a:gd name="T25" fmla="*/ 2147483647 h 46"/>
                <a:gd name="T26" fmla="*/ 2147483647 w 67"/>
                <a:gd name="T27" fmla="*/ 2147483647 h 46"/>
                <a:gd name="T28" fmla="*/ 2147483647 w 67"/>
                <a:gd name="T29" fmla="*/ 2147483647 h 46"/>
                <a:gd name="T30" fmla="*/ 2147483647 w 67"/>
                <a:gd name="T31" fmla="*/ 2147483647 h 46"/>
                <a:gd name="T32" fmla="*/ 2147483647 w 67"/>
                <a:gd name="T33" fmla="*/ 2147483647 h 46"/>
                <a:gd name="T34" fmla="*/ 2147483647 w 67"/>
                <a:gd name="T35" fmla="*/ 2147483647 h 46"/>
                <a:gd name="T36" fmla="*/ 2147483647 w 67"/>
                <a:gd name="T37" fmla="*/ 2147483647 h 46"/>
                <a:gd name="T38" fmla="*/ 2147483647 w 67"/>
                <a:gd name="T39" fmla="*/ 2147483647 h 46"/>
                <a:gd name="T40" fmla="*/ 2147483647 w 67"/>
                <a:gd name="T41" fmla="*/ 2147483647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46"/>
                <a:gd name="T65" fmla="*/ 67 w 67"/>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46">
                  <a:moveTo>
                    <a:pt x="24" y="13"/>
                  </a:moveTo>
                  <a:lnTo>
                    <a:pt x="15" y="3"/>
                  </a:lnTo>
                  <a:lnTo>
                    <a:pt x="5" y="0"/>
                  </a:lnTo>
                  <a:lnTo>
                    <a:pt x="0" y="5"/>
                  </a:lnTo>
                  <a:lnTo>
                    <a:pt x="3" y="19"/>
                  </a:lnTo>
                  <a:lnTo>
                    <a:pt x="13" y="26"/>
                  </a:lnTo>
                  <a:lnTo>
                    <a:pt x="20" y="29"/>
                  </a:lnTo>
                  <a:lnTo>
                    <a:pt x="20" y="32"/>
                  </a:lnTo>
                  <a:lnTo>
                    <a:pt x="19" y="39"/>
                  </a:lnTo>
                  <a:lnTo>
                    <a:pt x="24" y="45"/>
                  </a:lnTo>
                  <a:lnTo>
                    <a:pt x="36" y="46"/>
                  </a:lnTo>
                  <a:lnTo>
                    <a:pt x="53" y="41"/>
                  </a:lnTo>
                  <a:lnTo>
                    <a:pt x="64" y="32"/>
                  </a:lnTo>
                  <a:lnTo>
                    <a:pt x="67" y="26"/>
                  </a:lnTo>
                  <a:lnTo>
                    <a:pt x="64" y="26"/>
                  </a:lnTo>
                  <a:lnTo>
                    <a:pt x="58" y="24"/>
                  </a:lnTo>
                  <a:lnTo>
                    <a:pt x="53" y="19"/>
                  </a:lnTo>
                  <a:lnTo>
                    <a:pt x="48" y="13"/>
                  </a:lnTo>
                  <a:lnTo>
                    <a:pt x="39" y="12"/>
                  </a:lnTo>
                  <a:lnTo>
                    <a:pt x="32" y="12"/>
                  </a:lnTo>
                  <a:lnTo>
                    <a:pt x="24" y="1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23"/>
            <p:cNvSpPr>
              <a:spLocks/>
            </p:cNvSpPr>
            <p:nvPr/>
          </p:nvSpPr>
          <p:spPr bwMode="auto">
            <a:xfrm>
              <a:off x="3244850" y="5121275"/>
              <a:ext cx="33338" cy="17463"/>
            </a:xfrm>
            <a:custGeom>
              <a:avLst/>
              <a:gdLst>
                <a:gd name="T0" fmla="*/ 2147483647 w 23"/>
                <a:gd name="T1" fmla="*/ 2147483647 h 12"/>
                <a:gd name="T2" fmla="*/ 2147483647 w 23"/>
                <a:gd name="T3" fmla="*/ 0 h 12"/>
                <a:gd name="T4" fmla="*/ 2147483647 w 23"/>
                <a:gd name="T5" fmla="*/ 0 h 12"/>
                <a:gd name="T6" fmla="*/ 2147483647 w 23"/>
                <a:gd name="T7" fmla="*/ 2147483647 h 12"/>
                <a:gd name="T8" fmla="*/ 0 w 23"/>
                <a:gd name="T9" fmla="*/ 2147483647 h 12"/>
                <a:gd name="T10" fmla="*/ 2147483647 w 23"/>
                <a:gd name="T11" fmla="*/ 2147483647 h 12"/>
                <a:gd name="T12" fmla="*/ 2147483647 w 23"/>
                <a:gd name="T13" fmla="*/ 2147483647 h 12"/>
                <a:gd name="T14" fmla="*/ 2147483647 w 23"/>
                <a:gd name="T15" fmla="*/ 2147483647 h 12"/>
                <a:gd name="T16" fmla="*/ 2147483647 w 23"/>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2"/>
                <a:gd name="T29" fmla="*/ 23 w 2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2">
                  <a:moveTo>
                    <a:pt x="23" y="4"/>
                  </a:moveTo>
                  <a:lnTo>
                    <a:pt x="16" y="0"/>
                  </a:lnTo>
                  <a:lnTo>
                    <a:pt x="9" y="0"/>
                  </a:lnTo>
                  <a:lnTo>
                    <a:pt x="4" y="2"/>
                  </a:lnTo>
                  <a:lnTo>
                    <a:pt x="0" y="7"/>
                  </a:lnTo>
                  <a:lnTo>
                    <a:pt x="4" y="12"/>
                  </a:lnTo>
                  <a:lnTo>
                    <a:pt x="14" y="11"/>
                  </a:lnTo>
                  <a:lnTo>
                    <a:pt x="23" y="7"/>
                  </a:lnTo>
                  <a:lnTo>
                    <a:pt x="23"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25"/>
            <p:cNvSpPr>
              <a:spLocks/>
            </p:cNvSpPr>
            <p:nvPr/>
          </p:nvSpPr>
          <p:spPr bwMode="auto">
            <a:xfrm>
              <a:off x="3160713" y="5026025"/>
              <a:ext cx="98425" cy="25400"/>
            </a:xfrm>
            <a:custGeom>
              <a:avLst/>
              <a:gdLst>
                <a:gd name="T0" fmla="*/ 2147483647 w 67"/>
                <a:gd name="T1" fmla="*/ 2147483647 h 17"/>
                <a:gd name="T2" fmla="*/ 2147483647 w 67"/>
                <a:gd name="T3" fmla="*/ 2147483647 h 17"/>
                <a:gd name="T4" fmla="*/ 2147483647 w 67"/>
                <a:gd name="T5" fmla="*/ 2147483647 h 17"/>
                <a:gd name="T6" fmla="*/ 2147483647 w 67"/>
                <a:gd name="T7" fmla="*/ 2147483647 h 17"/>
                <a:gd name="T8" fmla="*/ 2147483647 w 67"/>
                <a:gd name="T9" fmla="*/ 2147483647 h 17"/>
                <a:gd name="T10" fmla="*/ 2147483647 w 67"/>
                <a:gd name="T11" fmla="*/ 0 h 17"/>
                <a:gd name="T12" fmla="*/ 2147483647 w 67"/>
                <a:gd name="T13" fmla="*/ 0 h 17"/>
                <a:gd name="T14" fmla="*/ 2147483647 w 67"/>
                <a:gd name="T15" fmla="*/ 2147483647 h 17"/>
                <a:gd name="T16" fmla="*/ 2147483647 w 67"/>
                <a:gd name="T17" fmla="*/ 2147483647 h 17"/>
                <a:gd name="T18" fmla="*/ 2147483647 w 67"/>
                <a:gd name="T19" fmla="*/ 2147483647 h 17"/>
                <a:gd name="T20" fmla="*/ 2147483647 w 67"/>
                <a:gd name="T21" fmla="*/ 2147483647 h 17"/>
                <a:gd name="T22" fmla="*/ 2147483647 w 67"/>
                <a:gd name="T23" fmla="*/ 2147483647 h 17"/>
                <a:gd name="T24" fmla="*/ 2147483647 w 67"/>
                <a:gd name="T25" fmla="*/ 2147483647 h 17"/>
                <a:gd name="T26" fmla="*/ 0 w 67"/>
                <a:gd name="T27" fmla="*/ 2147483647 h 17"/>
                <a:gd name="T28" fmla="*/ 2147483647 w 67"/>
                <a:gd name="T29" fmla="*/ 2147483647 h 17"/>
                <a:gd name="T30" fmla="*/ 2147483647 w 67"/>
                <a:gd name="T31" fmla="*/ 2147483647 h 17"/>
                <a:gd name="T32" fmla="*/ 2147483647 w 67"/>
                <a:gd name="T33" fmla="*/ 2147483647 h 17"/>
                <a:gd name="T34" fmla="*/ 2147483647 w 67"/>
                <a:gd name="T35" fmla="*/ 2147483647 h 17"/>
                <a:gd name="T36" fmla="*/ 2147483647 w 67"/>
                <a:gd name="T37" fmla="*/ 2147483647 h 17"/>
                <a:gd name="T38" fmla="*/ 2147483647 w 67"/>
                <a:gd name="T39" fmla="*/ 2147483647 h 17"/>
                <a:gd name="T40" fmla="*/ 2147483647 w 67"/>
                <a:gd name="T41" fmla="*/ 2147483647 h 17"/>
                <a:gd name="T42" fmla="*/ 2147483647 w 67"/>
                <a:gd name="T43" fmla="*/ 2147483647 h 17"/>
                <a:gd name="T44" fmla="*/ 2147483647 w 67"/>
                <a:gd name="T45" fmla="*/ 2147483647 h 17"/>
                <a:gd name="T46" fmla="*/ 2147483647 w 67"/>
                <a:gd name="T47" fmla="*/ 2147483647 h 17"/>
                <a:gd name="T48" fmla="*/ 2147483647 w 67"/>
                <a:gd name="T49" fmla="*/ 2147483647 h 17"/>
                <a:gd name="T50" fmla="*/ 2147483647 w 67"/>
                <a:gd name="T51" fmla="*/ 2147483647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17"/>
                <a:gd name="T80" fmla="*/ 67 w 67"/>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17">
                  <a:moveTo>
                    <a:pt x="67" y="7"/>
                  </a:moveTo>
                  <a:lnTo>
                    <a:pt x="65" y="5"/>
                  </a:lnTo>
                  <a:lnTo>
                    <a:pt x="63" y="3"/>
                  </a:lnTo>
                  <a:lnTo>
                    <a:pt x="60" y="2"/>
                  </a:lnTo>
                  <a:lnTo>
                    <a:pt x="55" y="2"/>
                  </a:lnTo>
                  <a:lnTo>
                    <a:pt x="48" y="0"/>
                  </a:lnTo>
                  <a:lnTo>
                    <a:pt x="39" y="0"/>
                  </a:lnTo>
                  <a:lnTo>
                    <a:pt x="29" y="2"/>
                  </a:lnTo>
                  <a:lnTo>
                    <a:pt x="15" y="2"/>
                  </a:lnTo>
                  <a:lnTo>
                    <a:pt x="12" y="3"/>
                  </a:lnTo>
                  <a:lnTo>
                    <a:pt x="10" y="5"/>
                  </a:lnTo>
                  <a:lnTo>
                    <a:pt x="8" y="9"/>
                  </a:lnTo>
                  <a:lnTo>
                    <a:pt x="3" y="10"/>
                  </a:lnTo>
                  <a:lnTo>
                    <a:pt x="0" y="12"/>
                  </a:lnTo>
                  <a:lnTo>
                    <a:pt x="1" y="15"/>
                  </a:lnTo>
                  <a:lnTo>
                    <a:pt x="6" y="17"/>
                  </a:lnTo>
                  <a:lnTo>
                    <a:pt x="13" y="17"/>
                  </a:lnTo>
                  <a:lnTo>
                    <a:pt x="27" y="15"/>
                  </a:lnTo>
                  <a:lnTo>
                    <a:pt x="43" y="15"/>
                  </a:lnTo>
                  <a:lnTo>
                    <a:pt x="57" y="17"/>
                  </a:lnTo>
                  <a:lnTo>
                    <a:pt x="62" y="14"/>
                  </a:lnTo>
                  <a:lnTo>
                    <a:pt x="65" y="10"/>
                  </a:lnTo>
                  <a:lnTo>
                    <a:pt x="67" y="7"/>
                  </a:lnTo>
                  <a:lnTo>
                    <a:pt x="65" y="3"/>
                  </a:lnTo>
                  <a:lnTo>
                    <a:pt x="60" y="3"/>
                  </a:lnTo>
                  <a:lnTo>
                    <a:pt x="67" y="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27"/>
            <p:cNvSpPr>
              <a:spLocks/>
            </p:cNvSpPr>
            <p:nvPr/>
          </p:nvSpPr>
          <p:spPr bwMode="auto">
            <a:xfrm>
              <a:off x="3022600" y="4953000"/>
              <a:ext cx="96838" cy="63500"/>
            </a:xfrm>
            <a:custGeom>
              <a:avLst/>
              <a:gdLst>
                <a:gd name="T0" fmla="*/ 2147483647 w 67"/>
                <a:gd name="T1" fmla="*/ 2147483647 h 45"/>
                <a:gd name="T2" fmla="*/ 2147483647 w 67"/>
                <a:gd name="T3" fmla="*/ 2147483647 h 45"/>
                <a:gd name="T4" fmla="*/ 2147483647 w 67"/>
                <a:gd name="T5" fmla="*/ 2147483647 h 45"/>
                <a:gd name="T6" fmla="*/ 2147483647 w 67"/>
                <a:gd name="T7" fmla="*/ 2147483647 h 45"/>
                <a:gd name="T8" fmla="*/ 2147483647 w 67"/>
                <a:gd name="T9" fmla="*/ 2147483647 h 45"/>
                <a:gd name="T10" fmla="*/ 2147483647 w 67"/>
                <a:gd name="T11" fmla="*/ 2147483647 h 45"/>
                <a:gd name="T12" fmla="*/ 2147483647 w 67"/>
                <a:gd name="T13" fmla="*/ 2147483647 h 45"/>
                <a:gd name="T14" fmla="*/ 2147483647 w 67"/>
                <a:gd name="T15" fmla="*/ 2147483647 h 45"/>
                <a:gd name="T16" fmla="*/ 2147483647 w 67"/>
                <a:gd name="T17" fmla="*/ 2147483647 h 45"/>
                <a:gd name="T18" fmla="*/ 2147483647 w 67"/>
                <a:gd name="T19" fmla="*/ 2147483647 h 45"/>
                <a:gd name="T20" fmla="*/ 2147483647 w 67"/>
                <a:gd name="T21" fmla="*/ 2147483647 h 45"/>
                <a:gd name="T22" fmla="*/ 2147483647 w 67"/>
                <a:gd name="T23" fmla="*/ 2147483647 h 45"/>
                <a:gd name="T24" fmla="*/ 2147483647 w 67"/>
                <a:gd name="T25" fmla="*/ 2147483647 h 45"/>
                <a:gd name="T26" fmla="*/ 2147483647 w 67"/>
                <a:gd name="T27" fmla="*/ 2147483647 h 45"/>
                <a:gd name="T28" fmla="*/ 2147483647 w 67"/>
                <a:gd name="T29" fmla="*/ 2147483647 h 45"/>
                <a:gd name="T30" fmla="*/ 2147483647 w 67"/>
                <a:gd name="T31" fmla="*/ 2147483647 h 45"/>
                <a:gd name="T32" fmla="*/ 2147483647 w 67"/>
                <a:gd name="T33" fmla="*/ 2147483647 h 45"/>
                <a:gd name="T34" fmla="*/ 2147483647 w 67"/>
                <a:gd name="T35" fmla="*/ 2147483647 h 45"/>
                <a:gd name="T36" fmla="*/ 2147483647 w 67"/>
                <a:gd name="T37" fmla="*/ 2147483647 h 45"/>
                <a:gd name="T38" fmla="*/ 2147483647 w 67"/>
                <a:gd name="T39" fmla="*/ 2147483647 h 45"/>
                <a:gd name="T40" fmla="*/ 2147483647 w 67"/>
                <a:gd name="T41" fmla="*/ 2147483647 h 45"/>
                <a:gd name="T42" fmla="*/ 2147483647 w 67"/>
                <a:gd name="T43" fmla="*/ 2147483647 h 45"/>
                <a:gd name="T44" fmla="*/ 2147483647 w 67"/>
                <a:gd name="T45" fmla="*/ 0 h 45"/>
                <a:gd name="T46" fmla="*/ 2147483647 w 67"/>
                <a:gd name="T47" fmla="*/ 0 h 45"/>
                <a:gd name="T48" fmla="*/ 2147483647 w 67"/>
                <a:gd name="T49" fmla="*/ 2147483647 h 45"/>
                <a:gd name="T50" fmla="*/ 2147483647 w 67"/>
                <a:gd name="T51" fmla="*/ 2147483647 h 45"/>
                <a:gd name="T52" fmla="*/ 2147483647 w 67"/>
                <a:gd name="T53" fmla="*/ 2147483647 h 45"/>
                <a:gd name="T54" fmla="*/ 0 w 67"/>
                <a:gd name="T55" fmla="*/ 2147483647 h 45"/>
                <a:gd name="T56" fmla="*/ 2147483647 w 67"/>
                <a:gd name="T57" fmla="*/ 2147483647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45"/>
                <a:gd name="T89" fmla="*/ 67 w 67"/>
                <a:gd name="T90" fmla="*/ 45 h 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45">
                  <a:moveTo>
                    <a:pt x="6" y="14"/>
                  </a:moveTo>
                  <a:lnTo>
                    <a:pt x="12" y="17"/>
                  </a:lnTo>
                  <a:lnTo>
                    <a:pt x="15" y="21"/>
                  </a:lnTo>
                  <a:lnTo>
                    <a:pt x="17" y="24"/>
                  </a:lnTo>
                  <a:lnTo>
                    <a:pt x="17" y="28"/>
                  </a:lnTo>
                  <a:lnTo>
                    <a:pt x="19" y="31"/>
                  </a:lnTo>
                  <a:lnTo>
                    <a:pt x="25" y="36"/>
                  </a:lnTo>
                  <a:lnTo>
                    <a:pt x="32" y="38"/>
                  </a:lnTo>
                  <a:lnTo>
                    <a:pt x="39" y="36"/>
                  </a:lnTo>
                  <a:lnTo>
                    <a:pt x="44" y="36"/>
                  </a:lnTo>
                  <a:lnTo>
                    <a:pt x="50" y="40"/>
                  </a:lnTo>
                  <a:lnTo>
                    <a:pt x="55" y="45"/>
                  </a:lnTo>
                  <a:lnTo>
                    <a:pt x="62" y="45"/>
                  </a:lnTo>
                  <a:lnTo>
                    <a:pt x="67" y="41"/>
                  </a:lnTo>
                  <a:lnTo>
                    <a:pt x="67" y="38"/>
                  </a:lnTo>
                  <a:lnTo>
                    <a:pt x="63" y="35"/>
                  </a:lnTo>
                  <a:lnTo>
                    <a:pt x="62" y="26"/>
                  </a:lnTo>
                  <a:lnTo>
                    <a:pt x="58" y="21"/>
                  </a:lnTo>
                  <a:lnTo>
                    <a:pt x="50" y="17"/>
                  </a:lnTo>
                  <a:lnTo>
                    <a:pt x="43" y="14"/>
                  </a:lnTo>
                  <a:lnTo>
                    <a:pt x="41" y="5"/>
                  </a:lnTo>
                  <a:lnTo>
                    <a:pt x="39" y="2"/>
                  </a:lnTo>
                  <a:lnTo>
                    <a:pt x="38" y="0"/>
                  </a:lnTo>
                  <a:lnTo>
                    <a:pt x="32" y="0"/>
                  </a:lnTo>
                  <a:lnTo>
                    <a:pt x="27" y="3"/>
                  </a:lnTo>
                  <a:lnTo>
                    <a:pt x="17" y="5"/>
                  </a:lnTo>
                  <a:lnTo>
                    <a:pt x="5" y="5"/>
                  </a:lnTo>
                  <a:lnTo>
                    <a:pt x="0" y="7"/>
                  </a:lnTo>
                  <a:lnTo>
                    <a:pt x="6" y="1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29"/>
            <p:cNvSpPr>
              <a:spLocks/>
            </p:cNvSpPr>
            <p:nvPr/>
          </p:nvSpPr>
          <p:spPr bwMode="auto">
            <a:xfrm>
              <a:off x="3213100" y="5070475"/>
              <a:ext cx="31750" cy="30163"/>
            </a:xfrm>
            <a:custGeom>
              <a:avLst/>
              <a:gdLst>
                <a:gd name="T0" fmla="*/ 0 w 22"/>
                <a:gd name="T1" fmla="*/ 0 h 21"/>
                <a:gd name="T2" fmla="*/ 2147483647 w 22"/>
                <a:gd name="T3" fmla="*/ 0 h 21"/>
                <a:gd name="T4" fmla="*/ 2147483647 w 22"/>
                <a:gd name="T5" fmla="*/ 0 h 21"/>
                <a:gd name="T6" fmla="*/ 2147483647 w 22"/>
                <a:gd name="T7" fmla="*/ 2147483647 h 21"/>
                <a:gd name="T8" fmla="*/ 2147483647 w 22"/>
                <a:gd name="T9" fmla="*/ 2147483647 h 21"/>
                <a:gd name="T10" fmla="*/ 2147483647 w 22"/>
                <a:gd name="T11" fmla="*/ 2147483647 h 21"/>
                <a:gd name="T12" fmla="*/ 2147483647 w 22"/>
                <a:gd name="T13" fmla="*/ 2147483647 h 21"/>
                <a:gd name="T14" fmla="*/ 2147483647 w 22"/>
                <a:gd name="T15" fmla="*/ 2147483647 h 21"/>
                <a:gd name="T16" fmla="*/ 2147483647 w 22"/>
                <a:gd name="T17" fmla="*/ 2147483647 h 21"/>
                <a:gd name="T18" fmla="*/ 2147483647 w 22"/>
                <a:gd name="T19" fmla="*/ 2147483647 h 21"/>
                <a:gd name="T20" fmla="*/ 2147483647 w 22"/>
                <a:gd name="T21" fmla="*/ 2147483647 h 21"/>
                <a:gd name="T22" fmla="*/ 0 w 22"/>
                <a:gd name="T23" fmla="*/ 2147483647 h 21"/>
                <a:gd name="T24" fmla="*/ 0 w 22"/>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1"/>
                <a:gd name="T41" fmla="*/ 22 w 2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1">
                  <a:moveTo>
                    <a:pt x="0" y="0"/>
                  </a:moveTo>
                  <a:lnTo>
                    <a:pt x="7" y="0"/>
                  </a:lnTo>
                  <a:lnTo>
                    <a:pt x="12" y="0"/>
                  </a:lnTo>
                  <a:lnTo>
                    <a:pt x="15" y="3"/>
                  </a:lnTo>
                  <a:lnTo>
                    <a:pt x="21" y="10"/>
                  </a:lnTo>
                  <a:lnTo>
                    <a:pt x="22" y="16"/>
                  </a:lnTo>
                  <a:lnTo>
                    <a:pt x="21" y="19"/>
                  </a:lnTo>
                  <a:lnTo>
                    <a:pt x="15" y="19"/>
                  </a:lnTo>
                  <a:lnTo>
                    <a:pt x="10" y="21"/>
                  </a:lnTo>
                  <a:lnTo>
                    <a:pt x="5" y="17"/>
                  </a:lnTo>
                  <a:lnTo>
                    <a:pt x="2" y="10"/>
                  </a:lnTo>
                  <a:lnTo>
                    <a:pt x="0" y="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31"/>
            <p:cNvSpPr>
              <a:spLocks/>
            </p:cNvSpPr>
            <p:nvPr/>
          </p:nvSpPr>
          <p:spPr bwMode="auto">
            <a:xfrm>
              <a:off x="2819400" y="4876800"/>
              <a:ext cx="84138" cy="60325"/>
            </a:xfrm>
            <a:custGeom>
              <a:avLst/>
              <a:gdLst>
                <a:gd name="T0" fmla="*/ 2147483647 w 58"/>
                <a:gd name="T1" fmla="*/ 2147483647 h 43"/>
                <a:gd name="T2" fmla="*/ 2147483647 w 58"/>
                <a:gd name="T3" fmla="*/ 2147483647 h 43"/>
                <a:gd name="T4" fmla="*/ 2147483647 w 58"/>
                <a:gd name="T5" fmla="*/ 2147483647 h 43"/>
                <a:gd name="T6" fmla="*/ 2147483647 w 58"/>
                <a:gd name="T7" fmla="*/ 2147483647 h 43"/>
                <a:gd name="T8" fmla="*/ 2147483647 w 58"/>
                <a:gd name="T9" fmla="*/ 2147483647 h 43"/>
                <a:gd name="T10" fmla="*/ 2147483647 w 58"/>
                <a:gd name="T11" fmla="*/ 2147483647 h 43"/>
                <a:gd name="T12" fmla="*/ 2147483647 w 58"/>
                <a:gd name="T13" fmla="*/ 2147483647 h 43"/>
                <a:gd name="T14" fmla="*/ 2147483647 w 58"/>
                <a:gd name="T15" fmla="*/ 2147483647 h 43"/>
                <a:gd name="T16" fmla="*/ 2147483647 w 58"/>
                <a:gd name="T17" fmla="*/ 2147483647 h 43"/>
                <a:gd name="T18" fmla="*/ 2147483647 w 58"/>
                <a:gd name="T19" fmla="*/ 0 h 43"/>
                <a:gd name="T20" fmla="*/ 2147483647 w 58"/>
                <a:gd name="T21" fmla="*/ 0 h 43"/>
                <a:gd name="T22" fmla="*/ 2147483647 w 58"/>
                <a:gd name="T23" fmla="*/ 2147483647 h 43"/>
                <a:gd name="T24" fmla="*/ 2147483647 w 58"/>
                <a:gd name="T25" fmla="*/ 2147483647 h 43"/>
                <a:gd name="T26" fmla="*/ 2147483647 w 58"/>
                <a:gd name="T27" fmla="*/ 2147483647 h 43"/>
                <a:gd name="T28" fmla="*/ 2147483647 w 58"/>
                <a:gd name="T29" fmla="*/ 2147483647 h 43"/>
                <a:gd name="T30" fmla="*/ 2147483647 w 58"/>
                <a:gd name="T31" fmla="*/ 2147483647 h 43"/>
                <a:gd name="T32" fmla="*/ 2147483647 w 58"/>
                <a:gd name="T33" fmla="*/ 2147483647 h 43"/>
                <a:gd name="T34" fmla="*/ 0 w 58"/>
                <a:gd name="T35" fmla="*/ 2147483647 h 43"/>
                <a:gd name="T36" fmla="*/ 0 w 58"/>
                <a:gd name="T37" fmla="*/ 2147483647 h 43"/>
                <a:gd name="T38" fmla="*/ 2147483647 w 58"/>
                <a:gd name="T39" fmla="*/ 2147483647 h 43"/>
                <a:gd name="T40" fmla="*/ 2147483647 w 58"/>
                <a:gd name="T41" fmla="*/ 2147483647 h 43"/>
                <a:gd name="T42" fmla="*/ 2147483647 w 58"/>
                <a:gd name="T43" fmla="*/ 2147483647 h 43"/>
                <a:gd name="T44" fmla="*/ 2147483647 w 58"/>
                <a:gd name="T45" fmla="*/ 2147483647 h 43"/>
                <a:gd name="T46" fmla="*/ 2147483647 w 58"/>
                <a:gd name="T47" fmla="*/ 2147483647 h 43"/>
                <a:gd name="T48" fmla="*/ 2147483647 w 58"/>
                <a:gd name="T49" fmla="*/ 2147483647 h 43"/>
                <a:gd name="T50" fmla="*/ 2147483647 w 58"/>
                <a:gd name="T51" fmla="*/ 2147483647 h 43"/>
                <a:gd name="T52" fmla="*/ 2147483647 w 58"/>
                <a:gd name="T53" fmla="*/ 2147483647 h 43"/>
                <a:gd name="T54" fmla="*/ 2147483647 w 58"/>
                <a:gd name="T55" fmla="*/ 2147483647 h 43"/>
                <a:gd name="T56" fmla="*/ 2147483647 w 58"/>
                <a:gd name="T57" fmla="*/ 2147483647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43"/>
                <a:gd name="T89" fmla="*/ 58 w 58"/>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43">
                  <a:moveTo>
                    <a:pt x="50" y="34"/>
                  </a:moveTo>
                  <a:lnTo>
                    <a:pt x="50" y="26"/>
                  </a:lnTo>
                  <a:lnTo>
                    <a:pt x="50" y="20"/>
                  </a:lnTo>
                  <a:lnTo>
                    <a:pt x="50" y="17"/>
                  </a:lnTo>
                  <a:lnTo>
                    <a:pt x="50" y="15"/>
                  </a:lnTo>
                  <a:lnTo>
                    <a:pt x="55" y="13"/>
                  </a:lnTo>
                  <a:lnTo>
                    <a:pt x="58" y="12"/>
                  </a:lnTo>
                  <a:lnTo>
                    <a:pt x="57" y="8"/>
                  </a:lnTo>
                  <a:lnTo>
                    <a:pt x="48" y="3"/>
                  </a:lnTo>
                  <a:lnTo>
                    <a:pt x="36" y="0"/>
                  </a:lnTo>
                  <a:lnTo>
                    <a:pt x="29" y="0"/>
                  </a:lnTo>
                  <a:lnTo>
                    <a:pt x="22" y="1"/>
                  </a:lnTo>
                  <a:lnTo>
                    <a:pt x="14" y="3"/>
                  </a:lnTo>
                  <a:lnTo>
                    <a:pt x="8" y="6"/>
                  </a:lnTo>
                  <a:lnTo>
                    <a:pt x="7" y="10"/>
                  </a:lnTo>
                  <a:lnTo>
                    <a:pt x="5" y="12"/>
                  </a:lnTo>
                  <a:lnTo>
                    <a:pt x="3" y="13"/>
                  </a:lnTo>
                  <a:lnTo>
                    <a:pt x="0" y="17"/>
                  </a:lnTo>
                  <a:lnTo>
                    <a:pt x="0" y="24"/>
                  </a:lnTo>
                  <a:lnTo>
                    <a:pt x="3" y="29"/>
                  </a:lnTo>
                  <a:lnTo>
                    <a:pt x="7" y="34"/>
                  </a:lnTo>
                  <a:lnTo>
                    <a:pt x="14" y="34"/>
                  </a:lnTo>
                  <a:lnTo>
                    <a:pt x="20" y="34"/>
                  </a:lnTo>
                  <a:lnTo>
                    <a:pt x="26" y="36"/>
                  </a:lnTo>
                  <a:lnTo>
                    <a:pt x="27" y="39"/>
                  </a:lnTo>
                  <a:lnTo>
                    <a:pt x="33" y="43"/>
                  </a:lnTo>
                  <a:lnTo>
                    <a:pt x="41" y="41"/>
                  </a:lnTo>
                  <a:lnTo>
                    <a:pt x="50" y="38"/>
                  </a:lnTo>
                  <a:lnTo>
                    <a:pt x="50" y="3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33"/>
            <p:cNvSpPr>
              <a:spLocks/>
            </p:cNvSpPr>
            <p:nvPr/>
          </p:nvSpPr>
          <p:spPr bwMode="auto">
            <a:xfrm>
              <a:off x="2757488" y="4891088"/>
              <a:ext cx="47625" cy="39687"/>
            </a:xfrm>
            <a:custGeom>
              <a:avLst/>
              <a:gdLst>
                <a:gd name="T0" fmla="*/ 2147483647 w 33"/>
                <a:gd name="T1" fmla="*/ 2147483647 h 27"/>
                <a:gd name="T2" fmla="*/ 2147483647 w 33"/>
                <a:gd name="T3" fmla="*/ 2147483647 h 27"/>
                <a:gd name="T4" fmla="*/ 2147483647 w 33"/>
                <a:gd name="T5" fmla="*/ 0 h 27"/>
                <a:gd name="T6" fmla="*/ 2147483647 w 33"/>
                <a:gd name="T7" fmla="*/ 0 h 27"/>
                <a:gd name="T8" fmla="*/ 2147483647 w 33"/>
                <a:gd name="T9" fmla="*/ 2147483647 h 27"/>
                <a:gd name="T10" fmla="*/ 2147483647 w 33"/>
                <a:gd name="T11" fmla="*/ 2147483647 h 27"/>
                <a:gd name="T12" fmla="*/ 2147483647 w 33"/>
                <a:gd name="T13" fmla="*/ 2147483647 h 27"/>
                <a:gd name="T14" fmla="*/ 2147483647 w 33"/>
                <a:gd name="T15" fmla="*/ 2147483647 h 27"/>
                <a:gd name="T16" fmla="*/ 2147483647 w 33"/>
                <a:gd name="T17" fmla="*/ 2147483647 h 27"/>
                <a:gd name="T18" fmla="*/ 0 w 33"/>
                <a:gd name="T19" fmla="*/ 2147483647 h 27"/>
                <a:gd name="T20" fmla="*/ 2147483647 w 33"/>
                <a:gd name="T21" fmla="*/ 2147483647 h 27"/>
                <a:gd name="T22" fmla="*/ 2147483647 w 33"/>
                <a:gd name="T23" fmla="*/ 2147483647 h 27"/>
                <a:gd name="T24" fmla="*/ 2147483647 w 33"/>
                <a:gd name="T25" fmla="*/ 2147483647 h 27"/>
                <a:gd name="T26" fmla="*/ 2147483647 w 33"/>
                <a:gd name="T27" fmla="*/ 2147483647 h 27"/>
                <a:gd name="T28" fmla="*/ 2147483647 w 33"/>
                <a:gd name="T29" fmla="*/ 2147483647 h 27"/>
                <a:gd name="T30" fmla="*/ 2147483647 w 33"/>
                <a:gd name="T31" fmla="*/ 2147483647 h 27"/>
                <a:gd name="T32" fmla="*/ 2147483647 w 33"/>
                <a:gd name="T33" fmla="*/ 214748364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7"/>
                <a:gd name="T53" fmla="*/ 33 w 33"/>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7">
                  <a:moveTo>
                    <a:pt x="31" y="8"/>
                  </a:moveTo>
                  <a:lnTo>
                    <a:pt x="31" y="3"/>
                  </a:lnTo>
                  <a:lnTo>
                    <a:pt x="28" y="0"/>
                  </a:lnTo>
                  <a:lnTo>
                    <a:pt x="23" y="0"/>
                  </a:lnTo>
                  <a:lnTo>
                    <a:pt x="17" y="3"/>
                  </a:lnTo>
                  <a:lnTo>
                    <a:pt x="12" y="10"/>
                  </a:lnTo>
                  <a:lnTo>
                    <a:pt x="9" y="14"/>
                  </a:lnTo>
                  <a:lnTo>
                    <a:pt x="5" y="19"/>
                  </a:lnTo>
                  <a:lnTo>
                    <a:pt x="2" y="21"/>
                  </a:lnTo>
                  <a:lnTo>
                    <a:pt x="0" y="22"/>
                  </a:lnTo>
                  <a:lnTo>
                    <a:pt x="2" y="26"/>
                  </a:lnTo>
                  <a:lnTo>
                    <a:pt x="9" y="27"/>
                  </a:lnTo>
                  <a:lnTo>
                    <a:pt x="17" y="22"/>
                  </a:lnTo>
                  <a:lnTo>
                    <a:pt x="26" y="15"/>
                  </a:lnTo>
                  <a:lnTo>
                    <a:pt x="31" y="12"/>
                  </a:lnTo>
                  <a:lnTo>
                    <a:pt x="33" y="10"/>
                  </a:lnTo>
                  <a:lnTo>
                    <a:pt x="31" y="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35"/>
            <p:cNvSpPr>
              <a:spLocks/>
            </p:cNvSpPr>
            <p:nvPr/>
          </p:nvSpPr>
          <p:spPr bwMode="auto">
            <a:xfrm>
              <a:off x="254951" y="3753109"/>
              <a:ext cx="1617663" cy="1233487"/>
            </a:xfrm>
            <a:custGeom>
              <a:avLst/>
              <a:gdLst>
                <a:gd name="T0" fmla="*/ 2147483647 w 1109"/>
                <a:gd name="T1" fmla="*/ 2147483647 h 870"/>
                <a:gd name="T2" fmla="*/ 2147483647 w 1109"/>
                <a:gd name="T3" fmla="*/ 2147483647 h 870"/>
                <a:gd name="T4" fmla="*/ 2147483647 w 1109"/>
                <a:gd name="T5" fmla="*/ 2147483647 h 870"/>
                <a:gd name="T6" fmla="*/ 2147483647 w 1109"/>
                <a:gd name="T7" fmla="*/ 2147483647 h 870"/>
                <a:gd name="T8" fmla="*/ 2147483647 w 1109"/>
                <a:gd name="T9" fmla="*/ 2147483647 h 870"/>
                <a:gd name="T10" fmla="*/ 2147483647 w 1109"/>
                <a:gd name="T11" fmla="*/ 2147483647 h 870"/>
                <a:gd name="T12" fmla="*/ 2147483647 w 1109"/>
                <a:gd name="T13" fmla="*/ 2147483647 h 870"/>
                <a:gd name="T14" fmla="*/ 2147483647 w 1109"/>
                <a:gd name="T15" fmla="*/ 2147483647 h 870"/>
                <a:gd name="T16" fmla="*/ 2147483647 w 1109"/>
                <a:gd name="T17" fmla="*/ 2147483647 h 870"/>
                <a:gd name="T18" fmla="*/ 2147483647 w 1109"/>
                <a:gd name="T19" fmla="*/ 2147483647 h 870"/>
                <a:gd name="T20" fmla="*/ 2147483647 w 1109"/>
                <a:gd name="T21" fmla="*/ 2147483647 h 870"/>
                <a:gd name="T22" fmla="*/ 2147483647 w 1109"/>
                <a:gd name="T23" fmla="*/ 2147483647 h 870"/>
                <a:gd name="T24" fmla="*/ 2147483647 w 1109"/>
                <a:gd name="T25" fmla="*/ 2147483647 h 870"/>
                <a:gd name="T26" fmla="*/ 2147483647 w 1109"/>
                <a:gd name="T27" fmla="*/ 2147483647 h 870"/>
                <a:gd name="T28" fmla="*/ 2147483647 w 1109"/>
                <a:gd name="T29" fmla="*/ 2147483647 h 870"/>
                <a:gd name="T30" fmla="*/ 2147483647 w 1109"/>
                <a:gd name="T31" fmla="*/ 2147483647 h 870"/>
                <a:gd name="T32" fmla="*/ 2147483647 w 1109"/>
                <a:gd name="T33" fmla="*/ 2147483647 h 870"/>
                <a:gd name="T34" fmla="*/ 2147483647 w 1109"/>
                <a:gd name="T35" fmla="*/ 2147483647 h 870"/>
                <a:gd name="T36" fmla="*/ 2147483647 w 1109"/>
                <a:gd name="T37" fmla="*/ 2147483647 h 870"/>
                <a:gd name="T38" fmla="*/ 2147483647 w 1109"/>
                <a:gd name="T39" fmla="*/ 2147483647 h 870"/>
                <a:gd name="T40" fmla="*/ 2147483647 w 1109"/>
                <a:gd name="T41" fmla="*/ 2147483647 h 870"/>
                <a:gd name="T42" fmla="*/ 2147483647 w 1109"/>
                <a:gd name="T43" fmla="*/ 2147483647 h 870"/>
                <a:gd name="T44" fmla="*/ 2147483647 w 1109"/>
                <a:gd name="T45" fmla="*/ 2147483647 h 870"/>
                <a:gd name="T46" fmla="*/ 2147483647 w 1109"/>
                <a:gd name="T47" fmla="*/ 2147483647 h 870"/>
                <a:gd name="T48" fmla="*/ 2147483647 w 1109"/>
                <a:gd name="T49" fmla="*/ 2147483647 h 870"/>
                <a:gd name="T50" fmla="*/ 2147483647 w 1109"/>
                <a:gd name="T51" fmla="*/ 2147483647 h 870"/>
                <a:gd name="T52" fmla="*/ 2147483647 w 1109"/>
                <a:gd name="T53" fmla="*/ 2147483647 h 870"/>
                <a:gd name="T54" fmla="*/ 2147483647 w 1109"/>
                <a:gd name="T55" fmla="*/ 2147483647 h 870"/>
                <a:gd name="T56" fmla="*/ 2147483647 w 1109"/>
                <a:gd name="T57" fmla="*/ 2147483647 h 870"/>
                <a:gd name="T58" fmla="*/ 2147483647 w 1109"/>
                <a:gd name="T59" fmla="*/ 2147483647 h 870"/>
                <a:gd name="T60" fmla="*/ 2147483647 w 1109"/>
                <a:gd name="T61" fmla="*/ 2147483647 h 870"/>
                <a:gd name="T62" fmla="*/ 2147483647 w 1109"/>
                <a:gd name="T63" fmla="*/ 2147483647 h 870"/>
                <a:gd name="T64" fmla="*/ 2147483647 w 1109"/>
                <a:gd name="T65" fmla="*/ 2147483647 h 870"/>
                <a:gd name="T66" fmla="*/ 2147483647 w 1109"/>
                <a:gd name="T67" fmla="*/ 2147483647 h 870"/>
                <a:gd name="T68" fmla="*/ 2147483647 w 1109"/>
                <a:gd name="T69" fmla="*/ 2147483647 h 870"/>
                <a:gd name="T70" fmla="*/ 2147483647 w 1109"/>
                <a:gd name="T71" fmla="*/ 2147483647 h 870"/>
                <a:gd name="T72" fmla="*/ 2147483647 w 1109"/>
                <a:gd name="T73" fmla="*/ 2147483647 h 870"/>
                <a:gd name="T74" fmla="*/ 2147483647 w 1109"/>
                <a:gd name="T75" fmla="*/ 2147483647 h 870"/>
                <a:gd name="T76" fmla="*/ 2147483647 w 1109"/>
                <a:gd name="T77" fmla="*/ 2147483647 h 870"/>
                <a:gd name="T78" fmla="*/ 2147483647 w 1109"/>
                <a:gd name="T79" fmla="*/ 2147483647 h 870"/>
                <a:gd name="T80" fmla="*/ 2147483647 w 1109"/>
                <a:gd name="T81" fmla="*/ 2147483647 h 870"/>
                <a:gd name="T82" fmla="*/ 2147483647 w 1109"/>
                <a:gd name="T83" fmla="*/ 2147483647 h 870"/>
                <a:gd name="T84" fmla="*/ 2147483647 w 1109"/>
                <a:gd name="T85" fmla="*/ 2147483647 h 870"/>
                <a:gd name="T86" fmla="*/ 2147483647 w 1109"/>
                <a:gd name="T87" fmla="*/ 2147483647 h 870"/>
                <a:gd name="T88" fmla="*/ 2147483647 w 1109"/>
                <a:gd name="T89" fmla="*/ 2147483647 h 870"/>
                <a:gd name="T90" fmla="*/ 2147483647 w 1109"/>
                <a:gd name="T91" fmla="*/ 2147483647 h 870"/>
                <a:gd name="T92" fmla="*/ 2147483647 w 1109"/>
                <a:gd name="T93" fmla="*/ 2147483647 h 870"/>
                <a:gd name="T94" fmla="*/ 2147483647 w 1109"/>
                <a:gd name="T95" fmla="*/ 2147483647 h 870"/>
                <a:gd name="T96" fmla="*/ 2147483647 w 1109"/>
                <a:gd name="T97" fmla="*/ 2147483647 h 870"/>
                <a:gd name="T98" fmla="*/ 2147483647 w 1109"/>
                <a:gd name="T99" fmla="*/ 2147483647 h 870"/>
                <a:gd name="T100" fmla="*/ 2147483647 w 1109"/>
                <a:gd name="T101" fmla="*/ 2147483647 h 870"/>
                <a:gd name="T102" fmla="*/ 2147483647 w 1109"/>
                <a:gd name="T103" fmla="*/ 2147483647 h 870"/>
                <a:gd name="T104" fmla="*/ 2147483647 w 1109"/>
                <a:gd name="T105" fmla="*/ 2147483647 h 870"/>
                <a:gd name="T106" fmla="*/ 2147483647 w 1109"/>
                <a:gd name="T107" fmla="*/ 2147483647 h 870"/>
                <a:gd name="T108" fmla="*/ 2147483647 w 1109"/>
                <a:gd name="T109" fmla="*/ 2147483647 h 870"/>
                <a:gd name="T110" fmla="*/ 2147483647 w 1109"/>
                <a:gd name="T111" fmla="*/ 2147483647 h 870"/>
                <a:gd name="T112" fmla="*/ 2147483647 w 1109"/>
                <a:gd name="T113" fmla="*/ 2147483647 h 870"/>
                <a:gd name="T114" fmla="*/ 2147483647 w 1109"/>
                <a:gd name="T115" fmla="*/ 2147483647 h 8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9"/>
                <a:gd name="T175" fmla="*/ 0 h 870"/>
                <a:gd name="T176" fmla="*/ 1109 w 1109"/>
                <a:gd name="T177" fmla="*/ 870 h 8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9" h="870">
                  <a:moveTo>
                    <a:pt x="752" y="562"/>
                  </a:moveTo>
                  <a:lnTo>
                    <a:pt x="707" y="97"/>
                  </a:lnTo>
                  <a:lnTo>
                    <a:pt x="703" y="88"/>
                  </a:lnTo>
                  <a:lnTo>
                    <a:pt x="696" y="83"/>
                  </a:lnTo>
                  <a:lnTo>
                    <a:pt x="688" y="81"/>
                  </a:lnTo>
                  <a:lnTo>
                    <a:pt x="677" y="81"/>
                  </a:lnTo>
                  <a:lnTo>
                    <a:pt x="672" y="78"/>
                  </a:lnTo>
                  <a:lnTo>
                    <a:pt x="669" y="69"/>
                  </a:lnTo>
                  <a:lnTo>
                    <a:pt x="662" y="66"/>
                  </a:lnTo>
                  <a:lnTo>
                    <a:pt x="650" y="81"/>
                  </a:lnTo>
                  <a:lnTo>
                    <a:pt x="646" y="80"/>
                  </a:lnTo>
                  <a:lnTo>
                    <a:pt x="636" y="76"/>
                  </a:lnTo>
                  <a:lnTo>
                    <a:pt x="625" y="74"/>
                  </a:lnTo>
                  <a:lnTo>
                    <a:pt x="617" y="78"/>
                  </a:lnTo>
                  <a:lnTo>
                    <a:pt x="612" y="80"/>
                  </a:lnTo>
                  <a:lnTo>
                    <a:pt x="608" y="76"/>
                  </a:lnTo>
                  <a:lnTo>
                    <a:pt x="603" y="71"/>
                  </a:lnTo>
                  <a:lnTo>
                    <a:pt x="593" y="71"/>
                  </a:lnTo>
                  <a:lnTo>
                    <a:pt x="584" y="67"/>
                  </a:lnTo>
                  <a:lnTo>
                    <a:pt x="577" y="64"/>
                  </a:lnTo>
                  <a:lnTo>
                    <a:pt x="570" y="62"/>
                  </a:lnTo>
                  <a:lnTo>
                    <a:pt x="563" y="66"/>
                  </a:lnTo>
                  <a:lnTo>
                    <a:pt x="560" y="55"/>
                  </a:lnTo>
                  <a:lnTo>
                    <a:pt x="553" y="55"/>
                  </a:lnTo>
                  <a:lnTo>
                    <a:pt x="544" y="57"/>
                  </a:lnTo>
                  <a:lnTo>
                    <a:pt x="541" y="55"/>
                  </a:lnTo>
                  <a:lnTo>
                    <a:pt x="534" y="54"/>
                  </a:lnTo>
                  <a:lnTo>
                    <a:pt x="527" y="54"/>
                  </a:lnTo>
                  <a:lnTo>
                    <a:pt x="522" y="55"/>
                  </a:lnTo>
                  <a:lnTo>
                    <a:pt x="518" y="59"/>
                  </a:lnTo>
                  <a:lnTo>
                    <a:pt x="517" y="61"/>
                  </a:lnTo>
                  <a:lnTo>
                    <a:pt x="513" y="57"/>
                  </a:lnTo>
                  <a:lnTo>
                    <a:pt x="508" y="50"/>
                  </a:lnTo>
                  <a:lnTo>
                    <a:pt x="498" y="45"/>
                  </a:lnTo>
                  <a:lnTo>
                    <a:pt x="498" y="36"/>
                  </a:lnTo>
                  <a:lnTo>
                    <a:pt x="494" y="28"/>
                  </a:lnTo>
                  <a:lnTo>
                    <a:pt x="487" y="26"/>
                  </a:lnTo>
                  <a:lnTo>
                    <a:pt x="479" y="31"/>
                  </a:lnTo>
                  <a:lnTo>
                    <a:pt x="479" y="36"/>
                  </a:lnTo>
                  <a:lnTo>
                    <a:pt x="487" y="40"/>
                  </a:lnTo>
                  <a:lnTo>
                    <a:pt x="494" y="45"/>
                  </a:lnTo>
                  <a:lnTo>
                    <a:pt x="489" y="50"/>
                  </a:lnTo>
                  <a:lnTo>
                    <a:pt x="485" y="54"/>
                  </a:lnTo>
                  <a:lnTo>
                    <a:pt x="484" y="55"/>
                  </a:lnTo>
                  <a:lnTo>
                    <a:pt x="480" y="54"/>
                  </a:lnTo>
                  <a:lnTo>
                    <a:pt x="475" y="50"/>
                  </a:lnTo>
                  <a:lnTo>
                    <a:pt x="473" y="45"/>
                  </a:lnTo>
                  <a:lnTo>
                    <a:pt x="473" y="40"/>
                  </a:lnTo>
                  <a:lnTo>
                    <a:pt x="472" y="36"/>
                  </a:lnTo>
                  <a:lnTo>
                    <a:pt x="468" y="35"/>
                  </a:lnTo>
                  <a:lnTo>
                    <a:pt x="466" y="31"/>
                  </a:lnTo>
                  <a:lnTo>
                    <a:pt x="466" y="24"/>
                  </a:lnTo>
                  <a:lnTo>
                    <a:pt x="466" y="21"/>
                  </a:lnTo>
                  <a:lnTo>
                    <a:pt x="460" y="21"/>
                  </a:lnTo>
                  <a:lnTo>
                    <a:pt x="451" y="23"/>
                  </a:lnTo>
                  <a:lnTo>
                    <a:pt x="447" y="26"/>
                  </a:lnTo>
                  <a:lnTo>
                    <a:pt x="446" y="29"/>
                  </a:lnTo>
                  <a:lnTo>
                    <a:pt x="446" y="35"/>
                  </a:lnTo>
                  <a:lnTo>
                    <a:pt x="444" y="35"/>
                  </a:lnTo>
                  <a:lnTo>
                    <a:pt x="446" y="26"/>
                  </a:lnTo>
                  <a:lnTo>
                    <a:pt x="444" y="17"/>
                  </a:lnTo>
                  <a:lnTo>
                    <a:pt x="439" y="14"/>
                  </a:lnTo>
                  <a:lnTo>
                    <a:pt x="435" y="12"/>
                  </a:lnTo>
                  <a:lnTo>
                    <a:pt x="437" y="5"/>
                  </a:lnTo>
                  <a:lnTo>
                    <a:pt x="435" y="0"/>
                  </a:lnTo>
                  <a:lnTo>
                    <a:pt x="423" y="5"/>
                  </a:lnTo>
                  <a:lnTo>
                    <a:pt x="420" y="12"/>
                  </a:lnTo>
                  <a:lnTo>
                    <a:pt x="415" y="16"/>
                  </a:lnTo>
                  <a:lnTo>
                    <a:pt x="408" y="17"/>
                  </a:lnTo>
                  <a:lnTo>
                    <a:pt x="394" y="17"/>
                  </a:lnTo>
                  <a:lnTo>
                    <a:pt x="380" y="19"/>
                  </a:lnTo>
                  <a:lnTo>
                    <a:pt x="373" y="24"/>
                  </a:lnTo>
                  <a:lnTo>
                    <a:pt x="371" y="31"/>
                  </a:lnTo>
                  <a:lnTo>
                    <a:pt x="371" y="33"/>
                  </a:lnTo>
                  <a:lnTo>
                    <a:pt x="371" y="35"/>
                  </a:lnTo>
                  <a:lnTo>
                    <a:pt x="370" y="36"/>
                  </a:lnTo>
                  <a:lnTo>
                    <a:pt x="366" y="38"/>
                  </a:lnTo>
                  <a:lnTo>
                    <a:pt x="361" y="35"/>
                  </a:lnTo>
                  <a:lnTo>
                    <a:pt x="358" y="33"/>
                  </a:lnTo>
                  <a:lnTo>
                    <a:pt x="351" y="35"/>
                  </a:lnTo>
                  <a:lnTo>
                    <a:pt x="342" y="36"/>
                  </a:lnTo>
                  <a:lnTo>
                    <a:pt x="333" y="40"/>
                  </a:lnTo>
                  <a:lnTo>
                    <a:pt x="323" y="45"/>
                  </a:lnTo>
                  <a:lnTo>
                    <a:pt x="316" y="52"/>
                  </a:lnTo>
                  <a:lnTo>
                    <a:pt x="309" y="59"/>
                  </a:lnTo>
                  <a:lnTo>
                    <a:pt x="306" y="67"/>
                  </a:lnTo>
                  <a:lnTo>
                    <a:pt x="297" y="83"/>
                  </a:lnTo>
                  <a:lnTo>
                    <a:pt x="282" y="93"/>
                  </a:lnTo>
                  <a:lnTo>
                    <a:pt x="268" y="99"/>
                  </a:lnTo>
                  <a:lnTo>
                    <a:pt x="257" y="99"/>
                  </a:lnTo>
                  <a:lnTo>
                    <a:pt x="252" y="95"/>
                  </a:lnTo>
                  <a:lnTo>
                    <a:pt x="245" y="92"/>
                  </a:lnTo>
                  <a:lnTo>
                    <a:pt x="237" y="93"/>
                  </a:lnTo>
                  <a:lnTo>
                    <a:pt x="232" y="100"/>
                  </a:lnTo>
                  <a:lnTo>
                    <a:pt x="225" y="105"/>
                  </a:lnTo>
                  <a:lnTo>
                    <a:pt x="218" y="107"/>
                  </a:lnTo>
                  <a:lnTo>
                    <a:pt x="216" y="109"/>
                  </a:lnTo>
                  <a:lnTo>
                    <a:pt x="225" y="119"/>
                  </a:lnTo>
                  <a:lnTo>
                    <a:pt x="237" y="133"/>
                  </a:lnTo>
                  <a:lnTo>
                    <a:pt x="247" y="147"/>
                  </a:lnTo>
                  <a:lnTo>
                    <a:pt x="254" y="161"/>
                  </a:lnTo>
                  <a:lnTo>
                    <a:pt x="257" y="180"/>
                  </a:lnTo>
                  <a:lnTo>
                    <a:pt x="257" y="192"/>
                  </a:lnTo>
                  <a:lnTo>
                    <a:pt x="261" y="201"/>
                  </a:lnTo>
                  <a:lnTo>
                    <a:pt x="266" y="206"/>
                  </a:lnTo>
                  <a:lnTo>
                    <a:pt x="275" y="207"/>
                  </a:lnTo>
                  <a:lnTo>
                    <a:pt x="285" y="207"/>
                  </a:lnTo>
                  <a:lnTo>
                    <a:pt x="295" y="209"/>
                  </a:lnTo>
                  <a:lnTo>
                    <a:pt x="299" y="214"/>
                  </a:lnTo>
                  <a:lnTo>
                    <a:pt x="294" y="221"/>
                  </a:lnTo>
                  <a:lnTo>
                    <a:pt x="287" y="230"/>
                  </a:lnTo>
                  <a:lnTo>
                    <a:pt x="289" y="237"/>
                  </a:lnTo>
                  <a:lnTo>
                    <a:pt x="295" y="239"/>
                  </a:lnTo>
                  <a:lnTo>
                    <a:pt x="308" y="237"/>
                  </a:lnTo>
                  <a:lnTo>
                    <a:pt x="321" y="235"/>
                  </a:lnTo>
                  <a:lnTo>
                    <a:pt x="328" y="239"/>
                  </a:lnTo>
                  <a:lnTo>
                    <a:pt x="325" y="246"/>
                  </a:lnTo>
                  <a:lnTo>
                    <a:pt x="309" y="247"/>
                  </a:lnTo>
                  <a:lnTo>
                    <a:pt x="302" y="247"/>
                  </a:lnTo>
                  <a:lnTo>
                    <a:pt x="297" y="249"/>
                  </a:lnTo>
                  <a:lnTo>
                    <a:pt x="294" y="252"/>
                  </a:lnTo>
                  <a:lnTo>
                    <a:pt x="295" y="252"/>
                  </a:lnTo>
                  <a:lnTo>
                    <a:pt x="289" y="252"/>
                  </a:lnTo>
                  <a:lnTo>
                    <a:pt x="282" y="254"/>
                  </a:lnTo>
                  <a:lnTo>
                    <a:pt x="280" y="259"/>
                  </a:lnTo>
                  <a:lnTo>
                    <a:pt x="270" y="258"/>
                  </a:lnTo>
                  <a:lnTo>
                    <a:pt x="259" y="254"/>
                  </a:lnTo>
                  <a:lnTo>
                    <a:pt x="249" y="251"/>
                  </a:lnTo>
                  <a:lnTo>
                    <a:pt x="242" y="249"/>
                  </a:lnTo>
                  <a:lnTo>
                    <a:pt x="238" y="247"/>
                  </a:lnTo>
                  <a:lnTo>
                    <a:pt x="235" y="244"/>
                  </a:lnTo>
                  <a:lnTo>
                    <a:pt x="235" y="240"/>
                  </a:lnTo>
                  <a:lnTo>
                    <a:pt x="238" y="237"/>
                  </a:lnTo>
                  <a:lnTo>
                    <a:pt x="242" y="233"/>
                  </a:lnTo>
                  <a:lnTo>
                    <a:pt x="244" y="227"/>
                  </a:lnTo>
                  <a:lnTo>
                    <a:pt x="238" y="223"/>
                  </a:lnTo>
                  <a:lnTo>
                    <a:pt x="225" y="227"/>
                  </a:lnTo>
                  <a:lnTo>
                    <a:pt x="219" y="228"/>
                  </a:lnTo>
                  <a:lnTo>
                    <a:pt x="216" y="232"/>
                  </a:lnTo>
                  <a:lnTo>
                    <a:pt x="211" y="233"/>
                  </a:lnTo>
                  <a:lnTo>
                    <a:pt x="206" y="233"/>
                  </a:lnTo>
                  <a:lnTo>
                    <a:pt x="199" y="233"/>
                  </a:lnTo>
                  <a:lnTo>
                    <a:pt x="190" y="233"/>
                  </a:lnTo>
                  <a:lnTo>
                    <a:pt x="183" y="237"/>
                  </a:lnTo>
                  <a:lnTo>
                    <a:pt x="174" y="239"/>
                  </a:lnTo>
                  <a:lnTo>
                    <a:pt x="168" y="242"/>
                  </a:lnTo>
                  <a:lnTo>
                    <a:pt x="161" y="246"/>
                  </a:lnTo>
                  <a:lnTo>
                    <a:pt x="154" y="246"/>
                  </a:lnTo>
                  <a:lnTo>
                    <a:pt x="150" y="246"/>
                  </a:lnTo>
                  <a:lnTo>
                    <a:pt x="143" y="246"/>
                  </a:lnTo>
                  <a:lnTo>
                    <a:pt x="145" y="249"/>
                  </a:lnTo>
                  <a:lnTo>
                    <a:pt x="150" y="252"/>
                  </a:lnTo>
                  <a:lnTo>
                    <a:pt x="159" y="259"/>
                  </a:lnTo>
                  <a:lnTo>
                    <a:pt x="168" y="265"/>
                  </a:lnTo>
                  <a:lnTo>
                    <a:pt x="174" y="271"/>
                  </a:lnTo>
                  <a:lnTo>
                    <a:pt x="176" y="278"/>
                  </a:lnTo>
                  <a:lnTo>
                    <a:pt x="171" y="284"/>
                  </a:lnTo>
                  <a:lnTo>
                    <a:pt x="168" y="292"/>
                  </a:lnTo>
                  <a:lnTo>
                    <a:pt x="169" y="303"/>
                  </a:lnTo>
                  <a:lnTo>
                    <a:pt x="176" y="315"/>
                  </a:lnTo>
                  <a:lnTo>
                    <a:pt x="188" y="327"/>
                  </a:lnTo>
                  <a:lnTo>
                    <a:pt x="193" y="330"/>
                  </a:lnTo>
                  <a:lnTo>
                    <a:pt x="200" y="328"/>
                  </a:lnTo>
                  <a:lnTo>
                    <a:pt x="207" y="328"/>
                  </a:lnTo>
                  <a:lnTo>
                    <a:pt x="211" y="328"/>
                  </a:lnTo>
                  <a:lnTo>
                    <a:pt x="218" y="330"/>
                  </a:lnTo>
                  <a:lnTo>
                    <a:pt x="230" y="328"/>
                  </a:lnTo>
                  <a:lnTo>
                    <a:pt x="240" y="328"/>
                  </a:lnTo>
                  <a:lnTo>
                    <a:pt x="242" y="332"/>
                  </a:lnTo>
                  <a:lnTo>
                    <a:pt x="240" y="337"/>
                  </a:lnTo>
                  <a:lnTo>
                    <a:pt x="244" y="339"/>
                  </a:lnTo>
                  <a:lnTo>
                    <a:pt x="247" y="339"/>
                  </a:lnTo>
                  <a:lnTo>
                    <a:pt x="252" y="339"/>
                  </a:lnTo>
                  <a:lnTo>
                    <a:pt x="261" y="334"/>
                  </a:lnTo>
                  <a:lnTo>
                    <a:pt x="275" y="327"/>
                  </a:lnTo>
                  <a:lnTo>
                    <a:pt x="283" y="328"/>
                  </a:lnTo>
                  <a:lnTo>
                    <a:pt x="278" y="342"/>
                  </a:lnTo>
                  <a:lnTo>
                    <a:pt x="273" y="353"/>
                  </a:lnTo>
                  <a:lnTo>
                    <a:pt x="278" y="368"/>
                  </a:lnTo>
                  <a:lnTo>
                    <a:pt x="276" y="386"/>
                  </a:lnTo>
                  <a:lnTo>
                    <a:pt x="257" y="396"/>
                  </a:lnTo>
                  <a:lnTo>
                    <a:pt x="244" y="394"/>
                  </a:lnTo>
                  <a:lnTo>
                    <a:pt x="233" y="399"/>
                  </a:lnTo>
                  <a:lnTo>
                    <a:pt x="225" y="406"/>
                  </a:lnTo>
                  <a:lnTo>
                    <a:pt x="218" y="405"/>
                  </a:lnTo>
                  <a:lnTo>
                    <a:pt x="207" y="399"/>
                  </a:lnTo>
                  <a:lnTo>
                    <a:pt x="193" y="398"/>
                  </a:lnTo>
                  <a:lnTo>
                    <a:pt x="180" y="403"/>
                  </a:lnTo>
                  <a:lnTo>
                    <a:pt x="173" y="420"/>
                  </a:lnTo>
                  <a:lnTo>
                    <a:pt x="166" y="427"/>
                  </a:lnTo>
                  <a:lnTo>
                    <a:pt x="157" y="434"/>
                  </a:lnTo>
                  <a:lnTo>
                    <a:pt x="149" y="439"/>
                  </a:lnTo>
                  <a:lnTo>
                    <a:pt x="147" y="444"/>
                  </a:lnTo>
                  <a:lnTo>
                    <a:pt x="145" y="450"/>
                  </a:lnTo>
                  <a:lnTo>
                    <a:pt x="140" y="453"/>
                  </a:lnTo>
                  <a:lnTo>
                    <a:pt x="135" y="456"/>
                  </a:lnTo>
                  <a:lnTo>
                    <a:pt x="128" y="462"/>
                  </a:lnTo>
                  <a:lnTo>
                    <a:pt x="126" y="470"/>
                  </a:lnTo>
                  <a:lnTo>
                    <a:pt x="128" y="481"/>
                  </a:lnTo>
                  <a:lnTo>
                    <a:pt x="131" y="491"/>
                  </a:lnTo>
                  <a:lnTo>
                    <a:pt x="133" y="494"/>
                  </a:lnTo>
                  <a:lnTo>
                    <a:pt x="140" y="500"/>
                  </a:lnTo>
                  <a:lnTo>
                    <a:pt x="142" y="519"/>
                  </a:lnTo>
                  <a:lnTo>
                    <a:pt x="136" y="519"/>
                  </a:lnTo>
                  <a:lnTo>
                    <a:pt x="131" y="517"/>
                  </a:lnTo>
                  <a:lnTo>
                    <a:pt x="130" y="519"/>
                  </a:lnTo>
                  <a:lnTo>
                    <a:pt x="133" y="524"/>
                  </a:lnTo>
                  <a:lnTo>
                    <a:pt x="138" y="532"/>
                  </a:lnTo>
                  <a:lnTo>
                    <a:pt x="147" y="543"/>
                  </a:lnTo>
                  <a:lnTo>
                    <a:pt x="152" y="551"/>
                  </a:lnTo>
                  <a:lnTo>
                    <a:pt x="152" y="560"/>
                  </a:lnTo>
                  <a:lnTo>
                    <a:pt x="154" y="569"/>
                  </a:lnTo>
                  <a:lnTo>
                    <a:pt x="164" y="579"/>
                  </a:lnTo>
                  <a:lnTo>
                    <a:pt x="178" y="583"/>
                  </a:lnTo>
                  <a:lnTo>
                    <a:pt x="190" y="577"/>
                  </a:lnTo>
                  <a:lnTo>
                    <a:pt x="199" y="567"/>
                  </a:lnTo>
                  <a:lnTo>
                    <a:pt x="206" y="560"/>
                  </a:lnTo>
                  <a:lnTo>
                    <a:pt x="207" y="560"/>
                  </a:lnTo>
                  <a:lnTo>
                    <a:pt x="206" y="569"/>
                  </a:lnTo>
                  <a:lnTo>
                    <a:pt x="204" y="583"/>
                  </a:lnTo>
                  <a:lnTo>
                    <a:pt x="204" y="596"/>
                  </a:lnTo>
                  <a:lnTo>
                    <a:pt x="206" y="607"/>
                  </a:lnTo>
                  <a:lnTo>
                    <a:pt x="207" y="610"/>
                  </a:lnTo>
                  <a:lnTo>
                    <a:pt x="202" y="615"/>
                  </a:lnTo>
                  <a:lnTo>
                    <a:pt x="200" y="619"/>
                  </a:lnTo>
                  <a:lnTo>
                    <a:pt x="200" y="622"/>
                  </a:lnTo>
                  <a:lnTo>
                    <a:pt x="200" y="633"/>
                  </a:lnTo>
                  <a:lnTo>
                    <a:pt x="199" y="643"/>
                  </a:lnTo>
                  <a:lnTo>
                    <a:pt x="197" y="650"/>
                  </a:lnTo>
                  <a:lnTo>
                    <a:pt x="192" y="652"/>
                  </a:lnTo>
                  <a:lnTo>
                    <a:pt x="187" y="647"/>
                  </a:lnTo>
                  <a:lnTo>
                    <a:pt x="183" y="643"/>
                  </a:lnTo>
                  <a:lnTo>
                    <a:pt x="181" y="648"/>
                  </a:lnTo>
                  <a:lnTo>
                    <a:pt x="185" y="655"/>
                  </a:lnTo>
                  <a:lnTo>
                    <a:pt x="192" y="659"/>
                  </a:lnTo>
                  <a:lnTo>
                    <a:pt x="202" y="657"/>
                  </a:lnTo>
                  <a:lnTo>
                    <a:pt x="212" y="653"/>
                  </a:lnTo>
                  <a:lnTo>
                    <a:pt x="221" y="650"/>
                  </a:lnTo>
                  <a:lnTo>
                    <a:pt x="225" y="648"/>
                  </a:lnTo>
                  <a:lnTo>
                    <a:pt x="233" y="659"/>
                  </a:lnTo>
                  <a:lnTo>
                    <a:pt x="247" y="659"/>
                  </a:lnTo>
                  <a:lnTo>
                    <a:pt x="261" y="685"/>
                  </a:lnTo>
                  <a:lnTo>
                    <a:pt x="264" y="690"/>
                  </a:lnTo>
                  <a:lnTo>
                    <a:pt x="270" y="692"/>
                  </a:lnTo>
                  <a:lnTo>
                    <a:pt x="273" y="690"/>
                  </a:lnTo>
                  <a:lnTo>
                    <a:pt x="271" y="683"/>
                  </a:lnTo>
                  <a:lnTo>
                    <a:pt x="271" y="676"/>
                  </a:lnTo>
                  <a:lnTo>
                    <a:pt x="275" y="673"/>
                  </a:lnTo>
                  <a:lnTo>
                    <a:pt x="278" y="669"/>
                  </a:lnTo>
                  <a:lnTo>
                    <a:pt x="278" y="660"/>
                  </a:lnTo>
                  <a:lnTo>
                    <a:pt x="276" y="655"/>
                  </a:lnTo>
                  <a:lnTo>
                    <a:pt x="282" y="655"/>
                  </a:lnTo>
                  <a:lnTo>
                    <a:pt x="285" y="655"/>
                  </a:lnTo>
                  <a:lnTo>
                    <a:pt x="285" y="647"/>
                  </a:lnTo>
                  <a:lnTo>
                    <a:pt x="289" y="643"/>
                  </a:lnTo>
                  <a:lnTo>
                    <a:pt x="292" y="643"/>
                  </a:lnTo>
                  <a:lnTo>
                    <a:pt x="295" y="647"/>
                  </a:lnTo>
                  <a:lnTo>
                    <a:pt x="294" y="652"/>
                  </a:lnTo>
                  <a:lnTo>
                    <a:pt x="290" y="660"/>
                  </a:lnTo>
                  <a:lnTo>
                    <a:pt x="290" y="667"/>
                  </a:lnTo>
                  <a:lnTo>
                    <a:pt x="292" y="671"/>
                  </a:lnTo>
                  <a:lnTo>
                    <a:pt x="301" y="671"/>
                  </a:lnTo>
                  <a:lnTo>
                    <a:pt x="311" y="669"/>
                  </a:lnTo>
                  <a:lnTo>
                    <a:pt x="320" y="666"/>
                  </a:lnTo>
                  <a:lnTo>
                    <a:pt x="327" y="666"/>
                  </a:lnTo>
                  <a:lnTo>
                    <a:pt x="327" y="669"/>
                  </a:lnTo>
                  <a:lnTo>
                    <a:pt x="323" y="674"/>
                  </a:lnTo>
                  <a:lnTo>
                    <a:pt x="314" y="678"/>
                  </a:lnTo>
                  <a:lnTo>
                    <a:pt x="308" y="679"/>
                  </a:lnTo>
                  <a:lnTo>
                    <a:pt x="306" y="685"/>
                  </a:lnTo>
                  <a:lnTo>
                    <a:pt x="308" y="690"/>
                  </a:lnTo>
                  <a:lnTo>
                    <a:pt x="311" y="695"/>
                  </a:lnTo>
                  <a:lnTo>
                    <a:pt x="311" y="698"/>
                  </a:lnTo>
                  <a:lnTo>
                    <a:pt x="309" y="702"/>
                  </a:lnTo>
                  <a:lnTo>
                    <a:pt x="306" y="705"/>
                  </a:lnTo>
                  <a:lnTo>
                    <a:pt x="304" y="709"/>
                  </a:lnTo>
                  <a:lnTo>
                    <a:pt x="302" y="716"/>
                  </a:lnTo>
                  <a:lnTo>
                    <a:pt x="301" y="723"/>
                  </a:lnTo>
                  <a:lnTo>
                    <a:pt x="299" y="728"/>
                  </a:lnTo>
                  <a:lnTo>
                    <a:pt x="294" y="730"/>
                  </a:lnTo>
                  <a:lnTo>
                    <a:pt x="289" y="731"/>
                  </a:lnTo>
                  <a:lnTo>
                    <a:pt x="280" y="738"/>
                  </a:lnTo>
                  <a:lnTo>
                    <a:pt x="273" y="749"/>
                  </a:lnTo>
                  <a:lnTo>
                    <a:pt x="270" y="759"/>
                  </a:lnTo>
                  <a:lnTo>
                    <a:pt x="264" y="766"/>
                  </a:lnTo>
                  <a:lnTo>
                    <a:pt x="257" y="769"/>
                  </a:lnTo>
                  <a:lnTo>
                    <a:pt x="247" y="773"/>
                  </a:lnTo>
                  <a:lnTo>
                    <a:pt x="232" y="778"/>
                  </a:lnTo>
                  <a:lnTo>
                    <a:pt x="218" y="785"/>
                  </a:lnTo>
                  <a:lnTo>
                    <a:pt x="212" y="792"/>
                  </a:lnTo>
                  <a:lnTo>
                    <a:pt x="211" y="799"/>
                  </a:lnTo>
                  <a:lnTo>
                    <a:pt x="211" y="806"/>
                  </a:lnTo>
                  <a:lnTo>
                    <a:pt x="207" y="811"/>
                  </a:lnTo>
                  <a:lnTo>
                    <a:pt x="200" y="811"/>
                  </a:lnTo>
                  <a:lnTo>
                    <a:pt x="195" y="807"/>
                  </a:lnTo>
                  <a:lnTo>
                    <a:pt x="195" y="802"/>
                  </a:lnTo>
                  <a:lnTo>
                    <a:pt x="193" y="799"/>
                  </a:lnTo>
                  <a:lnTo>
                    <a:pt x="181" y="799"/>
                  </a:lnTo>
                  <a:lnTo>
                    <a:pt x="164" y="802"/>
                  </a:lnTo>
                  <a:lnTo>
                    <a:pt x="152" y="806"/>
                  </a:lnTo>
                  <a:lnTo>
                    <a:pt x="143" y="813"/>
                  </a:lnTo>
                  <a:lnTo>
                    <a:pt x="142" y="819"/>
                  </a:lnTo>
                  <a:lnTo>
                    <a:pt x="138" y="825"/>
                  </a:lnTo>
                  <a:lnTo>
                    <a:pt x="131" y="826"/>
                  </a:lnTo>
                  <a:lnTo>
                    <a:pt x="123" y="826"/>
                  </a:lnTo>
                  <a:lnTo>
                    <a:pt x="119" y="828"/>
                  </a:lnTo>
                  <a:lnTo>
                    <a:pt x="114" y="832"/>
                  </a:lnTo>
                  <a:lnTo>
                    <a:pt x="102" y="832"/>
                  </a:lnTo>
                  <a:lnTo>
                    <a:pt x="90" y="835"/>
                  </a:lnTo>
                  <a:lnTo>
                    <a:pt x="78" y="840"/>
                  </a:lnTo>
                  <a:lnTo>
                    <a:pt x="67" y="847"/>
                  </a:lnTo>
                  <a:lnTo>
                    <a:pt x="60" y="854"/>
                  </a:lnTo>
                  <a:lnTo>
                    <a:pt x="54" y="857"/>
                  </a:lnTo>
                  <a:lnTo>
                    <a:pt x="48" y="859"/>
                  </a:lnTo>
                  <a:lnTo>
                    <a:pt x="43" y="859"/>
                  </a:lnTo>
                  <a:lnTo>
                    <a:pt x="36" y="857"/>
                  </a:lnTo>
                  <a:lnTo>
                    <a:pt x="29" y="857"/>
                  </a:lnTo>
                  <a:lnTo>
                    <a:pt x="24" y="859"/>
                  </a:lnTo>
                  <a:lnTo>
                    <a:pt x="19" y="863"/>
                  </a:lnTo>
                  <a:lnTo>
                    <a:pt x="10" y="866"/>
                  </a:lnTo>
                  <a:lnTo>
                    <a:pt x="3" y="868"/>
                  </a:lnTo>
                  <a:lnTo>
                    <a:pt x="0" y="870"/>
                  </a:lnTo>
                  <a:lnTo>
                    <a:pt x="31" y="868"/>
                  </a:lnTo>
                  <a:lnTo>
                    <a:pt x="57" y="863"/>
                  </a:lnTo>
                  <a:lnTo>
                    <a:pt x="102" y="851"/>
                  </a:lnTo>
                  <a:lnTo>
                    <a:pt x="102" y="852"/>
                  </a:lnTo>
                  <a:lnTo>
                    <a:pt x="102" y="856"/>
                  </a:lnTo>
                  <a:lnTo>
                    <a:pt x="104" y="856"/>
                  </a:lnTo>
                  <a:lnTo>
                    <a:pt x="107" y="851"/>
                  </a:lnTo>
                  <a:lnTo>
                    <a:pt x="111" y="844"/>
                  </a:lnTo>
                  <a:lnTo>
                    <a:pt x="114" y="840"/>
                  </a:lnTo>
                  <a:lnTo>
                    <a:pt x="119" y="840"/>
                  </a:lnTo>
                  <a:lnTo>
                    <a:pt x="126" y="840"/>
                  </a:lnTo>
                  <a:lnTo>
                    <a:pt x="135" y="842"/>
                  </a:lnTo>
                  <a:lnTo>
                    <a:pt x="143" y="840"/>
                  </a:lnTo>
                  <a:lnTo>
                    <a:pt x="150" y="840"/>
                  </a:lnTo>
                  <a:lnTo>
                    <a:pt x="155" y="837"/>
                  </a:lnTo>
                  <a:lnTo>
                    <a:pt x="161" y="830"/>
                  </a:lnTo>
                  <a:lnTo>
                    <a:pt x="166" y="825"/>
                  </a:lnTo>
                  <a:lnTo>
                    <a:pt x="171" y="821"/>
                  </a:lnTo>
                  <a:lnTo>
                    <a:pt x="174" y="826"/>
                  </a:lnTo>
                  <a:lnTo>
                    <a:pt x="183" y="830"/>
                  </a:lnTo>
                  <a:lnTo>
                    <a:pt x="199" y="826"/>
                  </a:lnTo>
                  <a:lnTo>
                    <a:pt x="212" y="819"/>
                  </a:lnTo>
                  <a:lnTo>
                    <a:pt x="219" y="816"/>
                  </a:lnTo>
                  <a:lnTo>
                    <a:pt x="221" y="816"/>
                  </a:lnTo>
                  <a:lnTo>
                    <a:pt x="228" y="814"/>
                  </a:lnTo>
                  <a:lnTo>
                    <a:pt x="237" y="814"/>
                  </a:lnTo>
                  <a:lnTo>
                    <a:pt x="247" y="813"/>
                  </a:lnTo>
                  <a:lnTo>
                    <a:pt x="256" y="811"/>
                  </a:lnTo>
                  <a:lnTo>
                    <a:pt x="263" y="807"/>
                  </a:lnTo>
                  <a:lnTo>
                    <a:pt x="268" y="806"/>
                  </a:lnTo>
                  <a:lnTo>
                    <a:pt x="266" y="802"/>
                  </a:lnTo>
                  <a:lnTo>
                    <a:pt x="264" y="795"/>
                  </a:lnTo>
                  <a:lnTo>
                    <a:pt x="271" y="790"/>
                  </a:lnTo>
                  <a:lnTo>
                    <a:pt x="283" y="785"/>
                  </a:lnTo>
                  <a:lnTo>
                    <a:pt x="292" y="780"/>
                  </a:lnTo>
                  <a:lnTo>
                    <a:pt x="299" y="775"/>
                  </a:lnTo>
                  <a:lnTo>
                    <a:pt x="311" y="771"/>
                  </a:lnTo>
                  <a:lnTo>
                    <a:pt x="321" y="769"/>
                  </a:lnTo>
                  <a:lnTo>
                    <a:pt x="328" y="768"/>
                  </a:lnTo>
                  <a:lnTo>
                    <a:pt x="333" y="761"/>
                  </a:lnTo>
                  <a:lnTo>
                    <a:pt x="337" y="750"/>
                  </a:lnTo>
                  <a:lnTo>
                    <a:pt x="340" y="740"/>
                  </a:lnTo>
                  <a:lnTo>
                    <a:pt x="344" y="735"/>
                  </a:lnTo>
                  <a:lnTo>
                    <a:pt x="349" y="733"/>
                  </a:lnTo>
                  <a:lnTo>
                    <a:pt x="354" y="730"/>
                  </a:lnTo>
                  <a:lnTo>
                    <a:pt x="358" y="726"/>
                  </a:lnTo>
                  <a:lnTo>
                    <a:pt x="359" y="724"/>
                  </a:lnTo>
                  <a:lnTo>
                    <a:pt x="373" y="723"/>
                  </a:lnTo>
                  <a:lnTo>
                    <a:pt x="389" y="719"/>
                  </a:lnTo>
                  <a:lnTo>
                    <a:pt x="399" y="716"/>
                  </a:lnTo>
                  <a:lnTo>
                    <a:pt x="403" y="705"/>
                  </a:lnTo>
                  <a:lnTo>
                    <a:pt x="406" y="695"/>
                  </a:lnTo>
                  <a:lnTo>
                    <a:pt x="418" y="686"/>
                  </a:lnTo>
                  <a:lnTo>
                    <a:pt x="427" y="678"/>
                  </a:lnTo>
                  <a:lnTo>
                    <a:pt x="425" y="664"/>
                  </a:lnTo>
                  <a:lnTo>
                    <a:pt x="418" y="650"/>
                  </a:lnTo>
                  <a:lnTo>
                    <a:pt x="418" y="641"/>
                  </a:lnTo>
                  <a:lnTo>
                    <a:pt x="423" y="636"/>
                  </a:lnTo>
                  <a:lnTo>
                    <a:pt x="428" y="634"/>
                  </a:lnTo>
                  <a:lnTo>
                    <a:pt x="435" y="633"/>
                  </a:lnTo>
                  <a:lnTo>
                    <a:pt x="444" y="628"/>
                  </a:lnTo>
                  <a:lnTo>
                    <a:pt x="453" y="621"/>
                  </a:lnTo>
                  <a:lnTo>
                    <a:pt x="456" y="615"/>
                  </a:lnTo>
                  <a:lnTo>
                    <a:pt x="456" y="612"/>
                  </a:lnTo>
                  <a:lnTo>
                    <a:pt x="454" y="609"/>
                  </a:lnTo>
                  <a:lnTo>
                    <a:pt x="453" y="607"/>
                  </a:lnTo>
                  <a:lnTo>
                    <a:pt x="449" y="603"/>
                  </a:lnTo>
                  <a:lnTo>
                    <a:pt x="447" y="602"/>
                  </a:lnTo>
                  <a:lnTo>
                    <a:pt x="449" y="600"/>
                  </a:lnTo>
                  <a:lnTo>
                    <a:pt x="453" y="596"/>
                  </a:lnTo>
                  <a:lnTo>
                    <a:pt x="454" y="593"/>
                  </a:lnTo>
                  <a:lnTo>
                    <a:pt x="458" y="590"/>
                  </a:lnTo>
                  <a:lnTo>
                    <a:pt x="463" y="584"/>
                  </a:lnTo>
                  <a:lnTo>
                    <a:pt x="470" y="581"/>
                  </a:lnTo>
                  <a:lnTo>
                    <a:pt x="479" y="577"/>
                  </a:lnTo>
                  <a:lnTo>
                    <a:pt x="487" y="571"/>
                  </a:lnTo>
                  <a:lnTo>
                    <a:pt x="498" y="560"/>
                  </a:lnTo>
                  <a:lnTo>
                    <a:pt x="506" y="550"/>
                  </a:lnTo>
                  <a:lnTo>
                    <a:pt x="515" y="548"/>
                  </a:lnTo>
                  <a:lnTo>
                    <a:pt x="522" y="546"/>
                  </a:lnTo>
                  <a:lnTo>
                    <a:pt x="530" y="541"/>
                  </a:lnTo>
                  <a:lnTo>
                    <a:pt x="534" y="543"/>
                  </a:lnTo>
                  <a:lnTo>
                    <a:pt x="529" y="557"/>
                  </a:lnTo>
                  <a:lnTo>
                    <a:pt x="534" y="564"/>
                  </a:lnTo>
                  <a:lnTo>
                    <a:pt x="536" y="569"/>
                  </a:lnTo>
                  <a:lnTo>
                    <a:pt x="532" y="572"/>
                  </a:lnTo>
                  <a:lnTo>
                    <a:pt x="522" y="572"/>
                  </a:lnTo>
                  <a:lnTo>
                    <a:pt x="510" y="572"/>
                  </a:lnTo>
                  <a:lnTo>
                    <a:pt x="499" y="574"/>
                  </a:lnTo>
                  <a:lnTo>
                    <a:pt x="492" y="579"/>
                  </a:lnTo>
                  <a:lnTo>
                    <a:pt x="487" y="586"/>
                  </a:lnTo>
                  <a:lnTo>
                    <a:pt x="485" y="596"/>
                  </a:lnTo>
                  <a:lnTo>
                    <a:pt x="482" y="610"/>
                  </a:lnTo>
                  <a:lnTo>
                    <a:pt x="479" y="624"/>
                  </a:lnTo>
                  <a:lnTo>
                    <a:pt x="472" y="629"/>
                  </a:lnTo>
                  <a:lnTo>
                    <a:pt x="479" y="629"/>
                  </a:lnTo>
                  <a:lnTo>
                    <a:pt x="485" y="631"/>
                  </a:lnTo>
                  <a:lnTo>
                    <a:pt x="484" y="634"/>
                  </a:lnTo>
                  <a:lnTo>
                    <a:pt x="475" y="643"/>
                  </a:lnTo>
                  <a:lnTo>
                    <a:pt x="468" y="650"/>
                  </a:lnTo>
                  <a:lnTo>
                    <a:pt x="466" y="657"/>
                  </a:lnTo>
                  <a:lnTo>
                    <a:pt x="468" y="660"/>
                  </a:lnTo>
                  <a:lnTo>
                    <a:pt x="475" y="660"/>
                  </a:lnTo>
                  <a:lnTo>
                    <a:pt x="482" y="659"/>
                  </a:lnTo>
                  <a:lnTo>
                    <a:pt x="491" y="657"/>
                  </a:lnTo>
                  <a:lnTo>
                    <a:pt x="498" y="653"/>
                  </a:lnTo>
                  <a:lnTo>
                    <a:pt x="513" y="643"/>
                  </a:lnTo>
                  <a:lnTo>
                    <a:pt x="527" y="631"/>
                  </a:lnTo>
                  <a:lnTo>
                    <a:pt x="537" y="621"/>
                  </a:lnTo>
                  <a:lnTo>
                    <a:pt x="542" y="621"/>
                  </a:lnTo>
                  <a:lnTo>
                    <a:pt x="551" y="622"/>
                  </a:lnTo>
                  <a:lnTo>
                    <a:pt x="558" y="621"/>
                  </a:lnTo>
                  <a:lnTo>
                    <a:pt x="560" y="617"/>
                  </a:lnTo>
                  <a:lnTo>
                    <a:pt x="558" y="614"/>
                  </a:lnTo>
                  <a:lnTo>
                    <a:pt x="558" y="609"/>
                  </a:lnTo>
                  <a:lnTo>
                    <a:pt x="565" y="600"/>
                  </a:lnTo>
                  <a:lnTo>
                    <a:pt x="568" y="591"/>
                  </a:lnTo>
                  <a:lnTo>
                    <a:pt x="563" y="586"/>
                  </a:lnTo>
                  <a:lnTo>
                    <a:pt x="563" y="577"/>
                  </a:lnTo>
                  <a:lnTo>
                    <a:pt x="565" y="567"/>
                  </a:lnTo>
                  <a:lnTo>
                    <a:pt x="570" y="560"/>
                  </a:lnTo>
                  <a:lnTo>
                    <a:pt x="577" y="560"/>
                  </a:lnTo>
                  <a:lnTo>
                    <a:pt x="586" y="565"/>
                  </a:lnTo>
                  <a:lnTo>
                    <a:pt x="596" y="567"/>
                  </a:lnTo>
                  <a:lnTo>
                    <a:pt x="605" y="565"/>
                  </a:lnTo>
                  <a:lnTo>
                    <a:pt x="610" y="558"/>
                  </a:lnTo>
                  <a:lnTo>
                    <a:pt x="615" y="553"/>
                  </a:lnTo>
                  <a:lnTo>
                    <a:pt x="620" y="553"/>
                  </a:lnTo>
                  <a:lnTo>
                    <a:pt x="622" y="555"/>
                  </a:lnTo>
                  <a:lnTo>
                    <a:pt x="618" y="558"/>
                  </a:lnTo>
                  <a:lnTo>
                    <a:pt x="613" y="564"/>
                  </a:lnTo>
                  <a:lnTo>
                    <a:pt x="612" y="567"/>
                  </a:lnTo>
                  <a:lnTo>
                    <a:pt x="612" y="572"/>
                  </a:lnTo>
                  <a:lnTo>
                    <a:pt x="613" y="577"/>
                  </a:lnTo>
                  <a:lnTo>
                    <a:pt x="620" y="583"/>
                  </a:lnTo>
                  <a:lnTo>
                    <a:pt x="632" y="586"/>
                  </a:lnTo>
                  <a:lnTo>
                    <a:pt x="646" y="590"/>
                  </a:lnTo>
                  <a:lnTo>
                    <a:pt x="651" y="591"/>
                  </a:lnTo>
                  <a:lnTo>
                    <a:pt x="653" y="598"/>
                  </a:lnTo>
                  <a:lnTo>
                    <a:pt x="658" y="602"/>
                  </a:lnTo>
                  <a:lnTo>
                    <a:pt x="663" y="605"/>
                  </a:lnTo>
                  <a:lnTo>
                    <a:pt x="667" y="612"/>
                  </a:lnTo>
                  <a:lnTo>
                    <a:pt x="670" y="619"/>
                  </a:lnTo>
                  <a:lnTo>
                    <a:pt x="674" y="622"/>
                  </a:lnTo>
                  <a:lnTo>
                    <a:pt x="679" y="622"/>
                  </a:lnTo>
                  <a:lnTo>
                    <a:pt x="682" y="621"/>
                  </a:lnTo>
                  <a:lnTo>
                    <a:pt x="688" y="619"/>
                  </a:lnTo>
                  <a:lnTo>
                    <a:pt x="696" y="621"/>
                  </a:lnTo>
                  <a:lnTo>
                    <a:pt x="703" y="621"/>
                  </a:lnTo>
                  <a:lnTo>
                    <a:pt x="708" y="619"/>
                  </a:lnTo>
                  <a:lnTo>
                    <a:pt x="714" y="614"/>
                  </a:lnTo>
                  <a:lnTo>
                    <a:pt x="719" y="610"/>
                  </a:lnTo>
                  <a:lnTo>
                    <a:pt x="722" y="609"/>
                  </a:lnTo>
                  <a:lnTo>
                    <a:pt x="726" y="612"/>
                  </a:lnTo>
                  <a:lnTo>
                    <a:pt x="731" y="615"/>
                  </a:lnTo>
                  <a:lnTo>
                    <a:pt x="738" y="615"/>
                  </a:lnTo>
                  <a:lnTo>
                    <a:pt x="745" y="619"/>
                  </a:lnTo>
                  <a:lnTo>
                    <a:pt x="748" y="624"/>
                  </a:lnTo>
                  <a:lnTo>
                    <a:pt x="752" y="629"/>
                  </a:lnTo>
                  <a:lnTo>
                    <a:pt x="760" y="631"/>
                  </a:lnTo>
                  <a:lnTo>
                    <a:pt x="772" y="629"/>
                  </a:lnTo>
                  <a:lnTo>
                    <a:pt x="783" y="624"/>
                  </a:lnTo>
                  <a:lnTo>
                    <a:pt x="793" y="619"/>
                  </a:lnTo>
                  <a:lnTo>
                    <a:pt x="802" y="617"/>
                  </a:lnTo>
                  <a:lnTo>
                    <a:pt x="807" y="622"/>
                  </a:lnTo>
                  <a:lnTo>
                    <a:pt x="805" y="631"/>
                  </a:lnTo>
                  <a:lnTo>
                    <a:pt x="805" y="641"/>
                  </a:lnTo>
                  <a:lnTo>
                    <a:pt x="810" y="648"/>
                  </a:lnTo>
                  <a:lnTo>
                    <a:pt x="817" y="652"/>
                  </a:lnTo>
                  <a:lnTo>
                    <a:pt x="826" y="655"/>
                  </a:lnTo>
                  <a:lnTo>
                    <a:pt x="831" y="660"/>
                  </a:lnTo>
                  <a:lnTo>
                    <a:pt x="834" y="667"/>
                  </a:lnTo>
                  <a:lnTo>
                    <a:pt x="834" y="674"/>
                  </a:lnTo>
                  <a:lnTo>
                    <a:pt x="838" y="679"/>
                  </a:lnTo>
                  <a:lnTo>
                    <a:pt x="848" y="683"/>
                  </a:lnTo>
                  <a:lnTo>
                    <a:pt x="864" y="688"/>
                  </a:lnTo>
                  <a:lnTo>
                    <a:pt x="879" y="697"/>
                  </a:lnTo>
                  <a:lnTo>
                    <a:pt x="888" y="704"/>
                  </a:lnTo>
                  <a:lnTo>
                    <a:pt x="891" y="707"/>
                  </a:lnTo>
                  <a:lnTo>
                    <a:pt x="895" y="707"/>
                  </a:lnTo>
                  <a:lnTo>
                    <a:pt x="898" y="704"/>
                  </a:lnTo>
                  <a:lnTo>
                    <a:pt x="904" y="700"/>
                  </a:lnTo>
                  <a:lnTo>
                    <a:pt x="912" y="697"/>
                  </a:lnTo>
                  <a:lnTo>
                    <a:pt x="924" y="695"/>
                  </a:lnTo>
                  <a:lnTo>
                    <a:pt x="935" y="695"/>
                  </a:lnTo>
                  <a:lnTo>
                    <a:pt x="940" y="698"/>
                  </a:lnTo>
                  <a:lnTo>
                    <a:pt x="943" y="704"/>
                  </a:lnTo>
                  <a:lnTo>
                    <a:pt x="952" y="709"/>
                  </a:lnTo>
                  <a:lnTo>
                    <a:pt x="961" y="714"/>
                  </a:lnTo>
                  <a:lnTo>
                    <a:pt x="966" y="723"/>
                  </a:lnTo>
                  <a:lnTo>
                    <a:pt x="971" y="733"/>
                  </a:lnTo>
                  <a:lnTo>
                    <a:pt x="980" y="740"/>
                  </a:lnTo>
                  <a:lnTo>
                    <a:pt x="986" y="745"/>
                  </a:lnTo>
                  <a:lnTo>
                    <a:pt x="992" y="747"/>
                  </a:lnTo>
                  <a:lnTo>
                    <a:pt x="997" y="747"/>
                  </a:lnTo>
                  <a:lnTo>
                    <a:pt x="1005" y="749"/>
                  </a:lnTo>
                  <a:lnTo>
                    <a:pt x="1012" y="754"/>
                  </a:lnTo>
                  <a:lnTo>
                    <a:pt x="1018" y="761"/>
                  </a:lnTo>
                  <a:lnTo>
                    <a:pt x="1021" y="766"/>
                  </a:lnTo>
                  <a:lnTo>
                    <a:pt x="1026" y="769"/>
                  </a:lnTo>
                  <a:lnTo>
                    <a:pt x="1033" y="773"/>
                  </a:lnTo>
                  <a:lnTo>
                    <a:pt x="1038" y="780"/>
                  </a:lnTo>
                  <a:lnTo>
                    <a:pt x="1045" y="788"/>
                  </a:lnTo>
                  <a:lnTo>
                    <a:pt x="1049" y="785"/>
                  </a:lnTo>
                  <a:lnTo>
                    <a:pt x="1050" y="778"/>
                  </a:lnTo>
                  <a:lnTo>
                    <a:pt x="1056" y="778"/>
                  </a:lnTo>
                  <a:lnTo>
                    <a:pt x="1064" y="787"/>
                  </a:lnTo>
                  <a:lnTo>
                    <a:pt x="1073" y="800"/>
                  </a:lnTo>
                  <a:lnTo>
                    <a:pt x="1078" y="816"/>
                  </a:lnTo>
                  <a:lnTo>
                    <a:pt x="1080" y="826"/>
                  </a:lnTo>
                  <a:lnTo>
                    <a:pt x="1083" y="833"/>
                  </a:lnTo>
                  <a:lnTo>
                    <a:pt x="1092" y="838"/>
                  </a:lnTo>
                  <a:lnTo>
                    <a:pt x="1100" y="840"/>
                  </a:lnTo>
                  <a:lnTo>
                    <a:pt x="1107" y="837"/>
                  </a:lnTo>
                  <a:lnTo>
                    <a:pt x="1109" y="823"/>
                  </a:lnTo>
                  <a:lnTo>
                    <a:pt x="1106" y="802"/>
                  </a:lnTo>
                  <a:lnTo>
                    <a:pt x="1099" y="783"/>
                  </a:lnTo>
                  <a:lnTo>
                    <a:pt x="1087" y="775"/>
                  </a:lnTo>
                  <a:lnTo>
                    <a:pt x="1071" y="773"/>
                  </a:lnTo>
                  <a:lnTo>
                    <a:pt x="1061" y="768"/>
                  </a:lnTo>
                  <a:lnTo>
                    <a:pt x="1050" y="764"/>
                  </a:lnTo>
                  <a:lnTo>
                    <a:pt x="1042" y="761"/>
                  </a:lnTo>
                  <a:lnTo>
                    <a:pt x="1037" y="757"/>
                  </a:lnTo>
                  <a:lnTo>
                    <a:pt x="1033" y="752"/>
                  </a:lnTo>
                  <a:lnTo>
                    <a:pt x="1030" y="745"/>
                  </a:lnTo>
                  <a:lnTo>
                    <a:pt x="1026" y="738"/>
                  </a:lnTo>
                  <a:lnTo>
                    <a:pt x="1019" y="731"/>
                  </a:lnTo>
                  <a:lnTo>
                    <a:pt x="1011" y="721"/>
                  </a:lnTo>
                  <a:lnTo>
                    <a:pt x="1002" y="712"/>
                  </a:lnTo>
                  <a:lnTo>
                    <a:pt x="999" y="704"/>
                  </a:lnTo>
                  <a:lnTo>
                    <a:pt x="993" y="697"/>
                  </a:lnTo>
                  <a:lnTo>
                    <a:pt x="985" y="686"/>
                  </a:lnTo>
                  <a:lnTo>
                    <a:pt x="976" y="676"/>
                  </a:lnTo>
                  <a:lnTo>
                    <a:pt x="969" y="669"/>
                  </a:lnTo>
                  <a:lnTo>
                    <a:pt x="954" y="655"/>
                  </a:lnTo>
                  <a:lnTo>
                    <a:pt x="940" y="640"/>
                  </a:lnTo>
                  <a:lnTo>
                    <a:pt x="929" y="628"/>
                  </a:lnTo>
                  <a:lnTo>
                    <a:pt x="923" y="617"/>
                  </a:lnTo>
                  <a:lnTo>
                    <a:pt x="916" y="610"/>
                  </a:lnTo>
                  <a:lnTo>
                    <a:pt x="909" y="607"/>
                  </a:lnTo>
                  <a:lnTo>
                    <a:pt x="902" y="609"/>
                  </a:lnTo>
                  <a:lnTo>
                    <a:pt x="893" y="615"/>
                  </a:lnTo>
                  <a:lnTo>
                    <a:pt x="878" y="631"/>
                  </a:lnTo>
                  <a:lnTo>
                    <a:pt x="866" y="643"/>
                  </a:lnTo>
                  <a:lnTo>
                    <a:pt x="855" y="645"/>
                  </a:lnTo>
                  <a:lnTo>
                    <a:pt x="847" y="634"/>
                  </a:lnTo>
                  <a:lnTo>
                    <a:pt x="838" y="624"/>
                  </a:lnTo>
                  <a:lnTo>
                    <a:pt x="826" y="621"/>
                  </a:lnTo>
                  <a:lnTo>
                    <a:pt x="814" y="615"/>
                  </a:lnTo>
                  <a:lnTo>
                    <a:pt x="807" y="602"/>
                  </a:lnTo>
                  <a:lnTo>
                    <a:pt x="803" y="593"/>
                  </a:lnTo>
                  <a:lnTo>
                    <a:pt x="795" y="590"/>
                  </a:lnTo>
                  <a:lnTo>
                    <a:pt x="784" y="590"/>
                  </a:lnTo>
                  <a:lnTo>
                    <a:pt x="774" y="591"/>
                  </a:lnTo>
                  <a:lnTo>
                    <a:pt x="764" y="591"/>
                  </a:lnTo>
                  <a:lnTo>
                    <a:pt x="755" y="590"/>
                  </a:lnTo>
                  <a:lnTo>
                    <a:pt x="752" y="579"/>
                  </a:lnTo>
                  <a:lnTo>
                    <a:pt x="752" y="56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Text Box 172"/>
            <p:cNvSpPr txBox="1">
              <a:spLocks noChangeArrowheads="1"/>
            </p:cNvSpPr>
            <p:nvPr/>
          </p:nvSpPr>
          <p:spPr bwMode="auto">
            <a:xfrm>
              <a:off x="1570056" y="2718848"/>
              <a:ext cx="546083" cy="43761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sz="900">
                  <a:solidFill>
                    <a:srgbClr val="0D0D0D"/>
                  </a:solidFill>
                  <a:latin typeface="Arial Black" pitchFamily="34" charset="0"/>
                </a:rPr>
                <a:t>UT</a:t>
              </a:r>
            </a:p>
            <a:p>
              <a:r>
                <a:rPr lang="en-US" sz="900">
                  <a:solidFill>
                    <a:srgbClr val="0D0D0D"/>
                  </a:solidFill>
                  <a:latin typeface="Arial Black" pitchFamily="34" charset="0"/>
                </a:rPr>
                <a:t>(1)</a:t>
              </a:r>
            </a:p>
          </p:txBody>
        </p:sp>
        <p:sp>
          <p:nvSpPr>
            <p:cNvPr id="83" name="Text Box 173"/>
            <p:cNvSpPr txBox="1">
              <a:spLocks noChangeArrowheads="1"/>
            </p:cNvSpPr>
            <p:nvPr/>
          </p:nvSpPr>
          <p:spPr bwMode="auto">
            <a:xfrm>
              <a:off x="907951" y="4015082"/>
              <a:ext cx="468367" cy="47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solidFill>
                    <a:srgbClr val="0D0D0D"/>
                  </a:solidFill>
                  <a:latin typeface="Arial Black" pitchFamily="34" charset="0"/>
                </a:rPr>
                <a:t>AZ</a:t>
              </a:r>
            </a:p>
            <a:p>
              <a:pPr algn="ctr"/>
              <a:r>
                <a:rPr lang="en-US" sz="1000">
                  <a:solidFill>
                    <a:srgbClr val="0D0D0D"/>
                  </a:solidFill>
                  <a:latin typeface="Arial Black" pitchFamily="34" charset="0"/>
                </a:rPr>
                <a:t>(1)</a:t>
              </a:r>
            </a:p>
          </p:txBody>
        </p:sp>
        <p:sp>
          <p:nvSpPr>
            <p:cNvPr id="84" name="Text Box 174"/>
            <p:cNvSpPr txBox="1">
              <a:spLocks noChangeArrowheads="1"/>
            </p:cNvSpPr>
            <p:nvPr/>
          </p:nvSpPr>
          <p:spPr bwMode="auto">
            <a:xfrm>
              <a:off x="1932809" y="4273328"/>
              <a:ext cx="534549" cy="2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D0D0D"/>
                  </a:solidFill>
                  <a:latin typeface="Arial Black" pitchFamily="34" charset="0"/>
                </a:rPr>
                <a:t>NM</a:t>
              </a:r>
            </a:p>
          </p:txBody>
        </p:sp>
        <p:sp>
          <p:nvSpPr>
            <p:cNvPr id="85" name="Text Box 176"/>
            <p:cNvSpPr txBox="1">
              <a:spLocks noChangeArrowheads="1"/>
            </p:cNvSpPr>
            <p:nvPr/>
          </p:nvSpPr>
          <p:spPr bwMode="auto">
            <a:xfrm>
              <a:off x="2254249" y="2188712"/>
              <a:ext cx="639461" cy="29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D0D0D"/>
                  </a:solidFill>
                  <a:latin typeface="Arial Black" pitchFamily="34" charset="0"/>
                </a:rPr>
                <a:t>WY</a:t>
              </a:r>
            </a:p>
          </p:txBody>
        </p:sp>
        <p:sp>
          <p:nvSpPr>
            <p:cNvPr id="86" name="Text Box 177"/>
            <p:cNvSpPr txBox="1">
              <a:spLocks noChangeArrowheads="1"/>
            </p:cNvSpPr>
            <p:nvPr/>
          </p:nvSpPr>
          <p:spPr bwMode="auto">
            <a:xfrm>
              <a:off x="2056851" y="1424091"/>
              <a:ext cx="609216" cy="28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D0D0D"/>
                  </a:solidFill>
                  <a:latin typeface="Arial Black" pitchFamily="34" charset="0"/>
                </a:rPr>
                <a:t>MT</a:t>
              </a:r>
            </a:p>
          </p:txBody>
        </p:sp>
        <p:sp>
          <p:nvSpPr>
            <p:cNvPr id="87" name="Text Box 178"/>
            <p:cNvSpPr txBox="1">
              <a:spLocks noChangeArrowheads="1"/>
            </p:cNvSpPr>
            <p:nvPr/>
          </p:nvSpPr>
          <p:spPr bwMode="auto">
            <a:xfrm>
              <a:off x="3251249" y="1477876"/>
              <a:ext cx="582177" cy="29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D0D0D"/>
                  </a:solidFill>
                  <a:latin typeface="Arial Black" pitchFamily="34" charset="0"/>
                </a:rPr>
                <a:t>ND</a:t>
              </a:r>
            </a:p>
          </p:txBody>
        </p:sp>
        <p:sp>
          <p:nvSpPr>
            <p:cNvPr id="88" name="Text Box 179"/>
            <p:cNvSpPr txBox="1">
              <a:spLocks noChangeArrowheads="1"/>
            </p:cNvSpPr>
            <p:nvPr/>
          </p:nvSpPr>
          <p:spPr bwMode="auto">
            <a:xfrm>
              <a:off x="3195771" y="2019844"/>
              <a:ext cx="609216" cy="2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D0D0D"/>
                  </a:solidFill>
                  <a:latin typeface="Arial Black" pitchFamily="34" charset="0"/>
                </a:rPr>
                <a:t>SD</a:t>
              </a:r>
            </a:p>
          </p:txBody>
        </p:sp>
        <p:sp>
          <p:nvSpPr>
            <p:cNvPr id="89" name="Text Box 180"/>
            <p:cNvSpPr txBox="1">
              <a:spLocks noChangeArrowheads="1"/>
            </p:cNvSpPr>
            <p:nvPr/>
          </p:nvSpPr>
          <p:spPr bwMode="auto">
            <a:xfrm>
              <a:off x="3504701" y="2747010"/>
              <a:ext cx="861577" cy="29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D0D0D"/>
                  </a:solidFill>
                  <a:latin typeface="Arial Black" pitchFamily="34" charset="0"/>
                </a:rPr>
                <a:t>NE (1)</a:t>
              </a:r>
            </a:p>
          </p:txBody>
        </p:sp>
        <p:sp>
          <p:nvSpPr>
            <p:cNvPr id="90" name="Text Box 181"/>
            <p:cNvSpPr txBox="1">
              <a:spLocks noChangeArrowheads="1"/>
            </p:cNvSpPr>
            <p:nvPr/>
          </p:nvSpPr>
          <p:spPr bwMode="auto">
            <a:xfrm>
              <a:off x="3855269" y="3290888"/>
              <a:ext cx="704931" cy="29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D0D0D"/>
                  </a:solidFill>
                  <a:latin typeface="Arial Black" pitchFamily="34" charset="0"/>
                </a:rPr>
                <a:t>KS</a:t>
              </a:r>
            </a:p>
          </p:txBody>
        </p:sp>
        <p:sp>
          <p:nvSpPr>
            <p:cNvPr id="91" name="Text Box 184"/>
            <p:cNvSpPr txBox="1">
              <a:spLocks noChangeArrowheads="1"/>
            </p:cNvSpPr>
            <p:nvPr/>
          </p:nvSpPr>
          <p:spPr bwMode="auto">
            <a:xfrm>
              <a:off x="3233104" y="4020513"/>
              <a:ext cx="534549" cy="47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solidFill>
                    <a:srgbClr val="0D0D0D"/>
                  </a:solidFill>
                  <a:latin typeface="Arial Black" pitchFamily="34" charset="0"/>
                </a:rPr>
                <a:t>OK</a:t>
              </a:r>
            </a:p>
            <a:p>
              <a:pPr algn="ctr"/>
              <a:r>
                <a:rPr lang="en-US" sz="1000">
                  <a:solidFill>
                    <a:srgbClr val="0D0D0D"/>
                  </a:solidFill>
                  <a:latin typeface="Arial Black" pitchFamily="34" charset="0"/>
                </a:rPr>
                <a:t>(4)</a:t>
              </a:r>
            </a:p>
          </p:txBody>
        </p:sp>
        <p:sp>
          <p:nvSpPr>
            <p:cNvPr id="92" name="Text Box 185"/>
            <p:cNvSpPr txBox="1">
              <a:spLocks noChangeArrowheads="1"/>
            </p:cNvSpPr>
            <p:nvPr/>
          </p:nvSpPr>
          <p:spPr bwMode="auto">
            <a:xfrm>
              <a:off x="2903538" y="4688486"/>
              <a:ext cx="517579" cy="47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solidFill>
                    <a:srgbClr val="0D0D0D"/>
                  </a:solidFill>
                  <a:latin typeface="Arial Black" pitchFamily="34" charset="0"/>
                </a:rPr>
                <a:t>TX</a:t>
              </a:r>
            </a:p>
            <a:p>
              <a:pPr algn="ctr"/>
              <a:r>
                <a:rPr lang="en-US" sz="1000">
                  <a:solidFill>
                    <a:srgbClr val="0D0D0D"/>
                  </a:solidFill>
                  <a:latin typeface="Arial Black" pitchFamily="34" charset="0"/>
                </a:rPr>
                <a:t>(3)</a:t>
              </a:r>
            </a:p>
          </p:txBody>
        </p:sp>
        <p:sp>
          <p:nvSpPr>
            <p:cNvPr id="93" name="Text Box 186"/>
            <p:cNvSpPr txBox="1">
              <a:spLocks noChangeArrowheads="1"/>
            </p:cNvSpPr>
            <p:nvPr/>
          </p:nvSpPr>
          <p:spPr bwMode="auto">
            <a:xfrm>
              <a:off x="4002132" y="4616954"/>
              <a:ext cx="514186" cy="47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solidFill>
                    <a:srgbClr val="0D0D0D"/>
                  </a:solidFill>
                  <a:latin typeface="Arial Black" pitchFamily="34" charset="0"/>
                </a:rPr>
                <a:t>LA</a:t>
              </a:r>
            </a:p>
            <a:p>
              <a:pPr algn="ctr"/>
              <a:r>
                <a:rPr lang="en-US" sz="1000">
                  <a:solidFill>
                    <a:srgbClr val="0D0D0D"/>
                  </a:solidFill>
                  <a:latin typeface="Arial Black" pitchFamily="34" charset="0"/>
                </a:rPr>
                <a:t>(1)</a:t>
              </a:r>
            </a:p>
          </p:txBody>
        </p:sp>
        <p:sp>
          <p:nvSpPr>
            <p:cNvPr id="94" name="Text Box 187"/>
            <p:cNvSpPr txBox="1">
              <a:spLocks noChangeArrowheads="1"/>
            </p:cNvSpPr>
            <p:nvPr/>
          </p:nvSpPr>
          <p:spPr bwMode="auto">
            <a:xfrm>
              <a:off x="4031157" y="4147982"/>
              <a:ext cx="509094" cy="2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D0D0D"/>
                  </a:solidFill>
                  <a:latin typeface="Arial Black" pitchFamily="34" charset="0"/>
                </a:rPr>
                <a:t>AR</a:t>
              </a:r>
            </a:p>
          </p:txBody>
        </p:sp>
        <p:sp>
          <p:nvSpPr>
            <p:cNvPr id="95" name="Text Box 188"/>
            <p:cNvSpPr txBox="1">
              <a:spLocks noChangeArrowheads="1"/>
            </p:cNvSpPr>
            <p:nvPr/>
          </p:nvSpPr>
          <p:spPr bwMode="auto">
            <a:xfrm>
              <a:off x="4641850" y="3342712"/>
              <a:ext cx="532852" cy="28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D0D0D"/>
                  </a:solidFill>
                  <a:latin typeface="Arial Black" pitchFamily="34" charset="0"/>
                </a:rPr>
                <a:t>MO</a:t>
              </a:r>
            </a:p>
          </p:txBody>
        </p:sp>
        <p:sp>
          <p:nvSpPr>
            <p:cNvPr id="96" name="Text Box 189"/>
            <p:cNvSpPr txBox="1">
              <a:spLocks noChangeArrowheads="1"/>
            </p:cNvSpPr>
            <p:nvPr/>
          </p:nvSpPr>
          <p:spPr bwMode="auto">
            <a:xfrm>
              <a:off x="4631604" y="2749550"/>
              <a:ext cx="456489" cy="2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D0D0D"/>
                  </a:solidFill>
                  <a:latin typeface="Arial Black" pitchFamily="34" charset="0"/>
                </a:rPr>
                <a:t>IA</a:t>
              </a:r>
            </a:p>
          </p:txBody>
        </p:sp>
        <p:sp>
          <p:nvSpPr>
            <p:cNvPr id="97" name="Text Box 190"/>
            <p:cNvSpPr txBox="1">
              <a:spLocks noChangeArrowheads="1"/>
            </p:cNvSpPr>
            <p:nvPr/>
          </p:nvSpPr>
          <p:spPr bwMode="auto">
            <a:xfrm>
              <a:off x="4424794" y="1007493"/>
              <a:ext cx="650355" cy="29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latin typeface="Arial Black" pitchFamily="34" charset="0"/>
                </a:rPr>
                <a:t>MN</a:t>
              </a:r>
            </a:p>
          </p:txBody>
        </p:sp>
        <p:grpSp>
          <p:nvGrpSpPr>
            <p:cNvPr id="98" name="Group 207"/>
            <p:cNvGrpSpPr>
              <a:grpSpLocks/>
            </p:cNvGrpSpPr>
            <p:nvPr/>
          </p:nvGrpSpPr>
          <p:grpSpPr bwMode="auto">
            <a:xfrm>
              <a:off x="4852415" y="988738"/>
              <a:ext cx="2386237" cy="3120359"/>
              <a:chOff x="4666678" y="982388"/>
              <a:chExt cx="2386237" cy="3120359"/>
            </a:xfrm>
          </p:grpSpPr>
          <p:sp>
            <p:nvSpPr>
              <p:cNvPr id="178" name="Freeform 20"/>
              <p:cNvSpPr>
                <a:spLocks/>
              </p:cNvSpPr>
              <p:nvPr/>
            </p:nvSpPr>
            <p:spPr bwMode="auto">
              <a:xfrm>
                <a:off x="4666678" y="1111203"/>
                <a:ext cx="734569" cy="829604"/>
              </a:xfrm>
              <a:custGeom>
                <a:avLst/>
                <a:gdLst>
                  <a:gd name="T0" fmla="*/ 2147483647 w 504"/>
                  <a:gd name="T1" fmla="*/ 2147483647 h 587"/>
                  <a:gd name="T2" fmla="*/ 2147483647 w 504"/>
                  <a:gd name="T3" fmla="*/ 2147483647 h 587"/>
                  <a:gd name="T4" fmla="*/ 2147483647 w 504"/>
                  <a:gd name="T5" fmla="*/ 2147483647 h 587"/>
                  <a:gd name="T6" fmla="*/ 2147483647 w 504"/>
                  <a:gd name="T7" fmla="*/ 2147483647 h 587"/>
                  <a:gd name="T8" fmla="*/ 2147483647 w 504"/>
                  <a:gd name="T9" fmla="*/ 2147483647 h 587"/>
                  <a:gd name="T10" fmla="*/ 2147483647 w 504"/>
                  <a:gd name="T11" fmla="*/ 2147483647 h 587"/>
                  <a:gd name="T12" fmla="*/ 2147483647 w 504"/>
                  <a:gd name="T13" fmla="*/ 2147483647 h 587"/>
                  <a:gd name="T14" fmla="*/ 2147483647 w 504"/>
                  <a:gd name="T15" fmla="*/ 2147483647 h 587"/>
                  <a:gd name="T16" fmla="*/ 2147483647 w 504"/>
                  <a:gd name="T17" fmla="*/ 2147483647 h 587"/>
                  <a:gd name="T18" fmla="*/ 2147483647 w 504"/>
                  <a:gd name="T19" fmla="*/ 2147483647 h 587"/>
                  <a:gd name="T20" fmla="*/ 2147483647 w 504"/>
                  <a:gd name="T21" fmla="*/ 2147483647 h 587"/>
                  <a:gd name="T22" fmla="*/ 2147483647 w 504"/>
                  <a:gd name="T23" fmla="*/ 2147483647 h 587"/>
                  <a:gd name="T24" fmla="*/ 2147483647 w 504"/>
                  <a:gd name="T25" fmla="*/ 2147483647 h 587"/>
                  <a:gd name="T26" fmla="*/ 2147483647 w 504"/>
                  <a:gd name="T27" fmla="*/ 2147483647 h 587"/>
                  <a:gd name="T28" fmla="*/ 2147483647 w 504"/>
                  <a:gd name="T29" fmla="*/ 2147483647 h 587"/>
                  <a:gd name="T30" fmla="*/ 2147483647 w 504"/>
                  <a:gd name="T31" fmla="*/ 2147483647 h 587"/>
                  <a:gd name="T32" fmla="*/ 2147483647 w 504"/>
                  <a:gd name="T33" fmla="*/ 2147483647 h 587"/>
                  <a:gd name="T34" fmla="*/ 2147483647 w 504"/>
                  <a:gd name="T35" fmla="*/ 2147483647 h 587"/>
                  <a:gd name="T36" fmla="*/ 2147483647 w 504"/>
                  <a:gd name="T37" fmla="*/ 2147483647 h 587"/>
                  <a:gd name="T38" fmla="*/ 2147483647 w 504"/>
                  <a:gd name="T39" fmla="*/ 2147483647 h 587"/>
                  <a:gd name="T40" fmla="*/ 2147483647 w 504"/>
                  <a:gd name="T41" fmla="*/ 2147483647 h 587"/>
                  <a:gd name="T42" fmla="*/ 2147483647 w 504"/>
                  <a:gd name="T43" fmla="*/ 2147483647 h 587"/>
                  <a:gd name="T44" fmla="*/ 2147483647 w 504"/>
                  <a:gd name="T45" fmla="*/ 2147483647 h 587"/>
                  <a:gd name="T46" fmla="*/ 2147483647 w 504"/>
                  <a:gd name="T47" fmla="*/ 2147483647 h 587"/>
                  <a:gd name="T48" fmla="*/ 2147483647 w 504"/>
                  <a:gd name="T49" fmla="*/ 2147483647 h 587"/>
                  <a:gd name="T50" fmla="*/ 2147483647 w 504"/>
                  <a:gd name="T51" fmla="*/ 2147483647 h 587"/>
                  <a:gd name="T52" fmla="*/ 2147483647 w 504"/>
                  <a:gd name="T53" fmla="*/ 2147483647 h 587"/>
                  <a:gd name="T54" fmla="*/ 2147483647 w 504"/>
                  <a:gd name="T55" fmla="*/ 2147483647 h 587"/>
                  <a:gd name="T56" fmla="*/ 2147483647 w 504"/>
                  <a:gd name="T57" fmla="*/ 2147483647 h 587"/>
                  <a:gd name="T58" fmla="*/ 2147483647 w 504"/>
                  <a:gd name="T59" fmla="*/ 2147483647 h 587"/>
                  <a:gd name="T60" fmla="*/ 2147483647 w 504"/>
                  <a:gd name="T61" fmla="*/ 2147483647 h 587"/>
                  <a:gd name="T62" fmla="*/ 2147483647 w 504"/>
                  <a:gd name="T63" fmla="*/ 2147483647 h 587"/>
                  <a:gd name="T64" fmla="*/ 2147483647 w 504"/>
                  <a:gd name="T65" fmla="*/ 2147483647 h 587"/>
                  <a:gd name="T66" fmla="*/ 2147483647 w 504"/>
                  <a:gd name="T67" fmla="*/ 2147483647 h 587"/>
                  <a:gd name="T68" fmla="*/ 2147483647 w 504"/>
                  <a:gd name="T69" fmla="*/ 2147483647 h 587"/>
                  <a:gd name="T70" fmla="*/ 2147483647 w 504"/>
                  <a:gd name="T71" fmla="*/ 2147483647 h 587"/>
                  <a:gd name="T72" fmla="*/ 2147483647 w 504"/>
                  <a:gd name="T73" fmla="*/ 2147483647 h 587"/>
                  <a:gd name="T74" fmla="*/ 2147483647 w 504"/>
                  <a:gd name="T75" fmla="*/ 2147483647 h 587"/>
                  <a:gd name="T76" fmla="*/ 2147483647 w 504"/>
                  <a:gd name="T77" fmla="*/ 2147483647 h 587"/>
                  <a:gd name="T78" fmla="*/ 2147483647 w 504"/>
                  <a:gd name="T79" fmla="*/ 2147483647 h 587"/>
                  <a:gd name="T80" fmla="*/ 2147483647 w 504"/>
                  <a:gd name="T81" fmla="*/ 2147483647 h 587"/>
                  <a:gd name="T82" fmla="*/ 2147483647 w 504"/>
                  <a:gd name="T83" fmla="*/ 2147483647 h 587"/>
                  <a:gd name="T84" fmla="*/ 2147483647 w 504"/>
                  <a:gd name="T85" fmla="*/ 2147483647 h 587"/>
                  <a:gd name="T86" fmla="*/ 2147483647 w 504"/>
                  <a:gd name="T87" fmla="*/ 2147483647 h 587"/>
                  <a:gd name="T88" fmla="*/ 2147483647 w 504"/>
                  <a:gd name="T89" fmla="*/ 2147483647 h 587"/>
                  <a:gd name="T90" fmla="*/ 2147483647 w 504"/>
                  <a:gd name="T91" fmla="*/ 2147483647 h 587"/>
                  <a:gd name="T92" fmla="*/ 2147483647 w 504"/>
                  <a:gd name="T93" fmla="*/ 2147483647 h 587"/>
                  <a:gd name="T94" fmla="*/ 2147483647 w 504"/>
                  <a:gd name="T95" fmla="*/ 2147483647 h 587"/>
                  <a:gd name="T96" fmla="*/ 2147483647 w 504"/>
                  <a:gd name="T97" fmla="*/ 2147483647 h 587"/>
                  <a:gd name="T98" fmla="*/ 2147483647 w 504"/>
                  <a:gd name="T99" fmla="*/ 2147483647 h 587"/>
                  <a:gd name="T100" fmla="*/ 2147483647 w 504"/>
                  <a:gd name="T101" fmla="*/ 2147483647 h 587"/>
                  <a:gd name="T102" fmla="*/ 2147483647 w 504"/>
                  <a:gd name="T103" fmla="*/ 2147483647 h 587"/>
                  <a:gd name="T104" fmla="*/ 2147483647 w 504"/>
                  <a:gd name="T105" fmla="*/ 2147483647 h 587"/>
                  <a:gd name="T106" fmla="*/ 2147483647 w 504"/>
                  <a:gd name="T107" fmla="*/ 2147483647 h 587"/>
                  <a:gd name="T108" fmla="*/ 2147483647 w 504"/>
                  <a:gd name="T109" fmla="*/ 2147483647 h 587"/>
                  <a:gd name="T110" fmla="*/ 2147483647 w 504"/>
                  <a:gd name="T111" fmla="*/ 2147483647 h 587"/>
                  <a:gd name="T112" fmla="*/ 2147483647 w 504"/>
                  <a:gd name="T113" fmla="*/ 2147483647 h 587"/>
                  <a:gd name="T114" fmla="*/ 2147483647 w 504"/>
                  <a:gd name="T115" fmla="*/ 2147483647 h 587"/>
                  <a:gd name="T116" fmla="*/ 2147483647 w 504"/>
                  <a:gd name="T117" fmla="*/ 2147483647 h 5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4"/>
                  <a:gd name="T178" fmla="*/ 0 h 587"/>
                  <a:gd name="T179" fmla="*/ 504 w 504"/>
                  <a:gd name="T180" fmla="*/ 587 h 5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4" h="587">
                    <a:moveTo>
                      <a:pt x="229" y="587"/>
                    </a:moveTo>
                    <a:lnTo>
                      <a:pt x="229" y="587"/>
                    </a:lnTo>
                    <a:lnTo>
                      <a:pt x="222" y="580"/>
                    </a:lnTo>
                    <a:lnTo>
                      <a:pt x="209" y="574"/>
                    </a:lnTo>
                    <a:lnTo>
                      <a:pt x="191" y="561"/>
                    </a:lnTo>
                    <a:lnTo>
                      <a:pt x="179" y="539"/>
                    </a:lnTo>
                    <a:lnTo>
                      <a:pt x="177" y="513"/>
                    </a:lnTo>
                    <a:lnTo>
                      <a:pt x="183" y="497"/>
                    </a:lnTo>
                    <a:lnTo>
                      <a:pt x="184" y="489"/>
                    </a:lnTo>
                    <a:lnTo>
                      <a:pt x="176" y="480"/>
                    </a:lnTo>
                    <a:lnTo>
                      <a:pt x="171" y="475"/>
                    </a:lnTo>
                    <a:lnTo>
                      <a:pt x="171" y="470"/>
                    </a:lnTo>
                    <a:lnTo>
                      <a:pt x="169" y="466"/>
                    </a:lnTo>
                    <a:lnTo>
                      <a:pt x="165" y="465"/>
                    </a:lnTo>
                    <a:lnTo>
                      <a:pt x="162" y="437"/>
                    </a:lnTo>
                    <a:lnTo>
                      <a:pt x="157" y="418"/>
                    </a:lnTo>
                    <a:lnTo>
                      <a:pt x="146" y="404"/>
                    </a:lnTo>
                    <a:lnTo>
                      <a:pt x="134" y="397"/>
                    </a:lnTo>
                    <a:lnTo>
                      <a:pt x="124" y="390"/>
                    </a:lnTo>
                    <a:lnTo>
                      <a:pt x="114" y="385"/>
                    </a:lnTo>
                    <a:lnTo>
                      <a:pt x="107" y="378"/>
                    </a:lnTo>
                    <a:lnTo>
                      <a:pt x="103" y="366"/>
                    </a:lnTo>
                    <a:lnTo>
                      <a:pt x="101" y="357"/>
                    </a:lnTo>
                    <a:lnTo>
                      <a:pt x="93" y="351"/>
                    </a:lnTo>
                    <a:lnTo>
                      <a:pt x="81" y="344"/>
                    </a:lnTo>
                    <a:lnTo>
                      <a:pt x="67" y="337"/>
                    </a:lnTo>
                    <a:lnTo>
                      <a:pt x="53" y="330"/>
                    </a:lnTo>
                    <a:lnTo>
                      <a:pt x="39" y="325"/>
                    </a:lnTo>
                    <a:lnTo>
                      <a:pt x="29" y="318"/>
                    </a:lnTo>
                    <a:lnTo>
                      <a:pt x="24" y="309"/>
                    </a:lnTo>
                    <a:lnTo>
                      <a:pt x="19" y="306"/>
                    </a:lnTo>
                    <a:lnTo>
                      <a:pt x="15" y="300"/>
                    </a:lnTo>
                    <a:lnTo>
                      <a:pt x="13" y="297"/>
                    </a:lnTo>
                    <a:lnTo>
                      <a:pt x="17" y="292"/>
                    </a:lnTo>
                    <a:lnTo>
                      <a:pt x="15" y="266"/>
                    </a:lnTo>
                    <a:lnTo>
                      <a:pt x="15" y="242"/>
                    </a:lnTo>
                    <a:lnTo>
                      <a:pt x="19" y="224"/>
                    </a:lnTo>
                    <a:lnTo>
                      <a:pt x="24" y="216"/>
                    </a:lnTo>
                    <a:lnTo>
                      <a:pt x="27" y="212"/>
                    </a:lnTo>
                    <a:lnTo>
                      <a:pt x="25" y="209"/>
                    </a:lnTo>
                    <a:lnTo>
                      <a:pt x="20" y="205"/>
                    </a:lnTo>
                    <a:lnTo>
                      <a:pt x="13" y="200"/>
                    </a:lnTo>
                    <a:lnTo>
                      <a:pt x="6" y="195"/>
                    </a:lnTo>
                    <a:lnTo>
                      <a:pt x="1" y="190"/>
                    </a:lnTo>
                    <a:lnTo>
                      <a:pt x="0" y="185"/>
                    </a:lnTo>
                    <a:lnTo>
                      <a:pt x="3" y="178"/>
                    </a:lnTo>
                    <a:lnTo>
                      <a:pt x="12" y="166"/>
                    </a:lnTo>
                    <a:lnTo>
                      <a:pt x="22" y="152"/>
                    </a:lnTo>
                    <a:lnTo>
                      <a:pt x="34" y="140"/>
                    </a:lnTo>
                    <a:lnTo>
                      <a:pt x="50" y="128"/>
                    </a:lnTo>
                    <a:lnTo>
                      <a:pt x="48" y="55"/>
                    </a:lnTo>
                    <a:lnTo>
                      <a:pt x="50" y="53"/>
                    </a:lnTo>
                    <a:lnTo>
                      <a:pt x="51" y="55"/>
                    </a:lnTo>
                    <a:lnTo>
                      <a:pt x="53" y="53"/>
                    </a:lnTo>
                    <a:lnTo>
                      <a:pt x="57" y="50"/>
                    </a:lnTo>
                    <a:lnTo>
                      <a:pt x="58" y="48"/>
                    </a:lnTo>
                    <a:lnTo>
                      <a:pt x="60" y="46"/>
                    </a:lnTo>
                    <a:lnTo>
                      <a:pt x="62" y="46"/>
                    </a:lnTo>
                    <a:lnTo>
                      <a:pt x="65" y="46"/>
                    </a:lnTo>
                    <a:lnTo>
                      <a:pt x="77" y="46"/>
                    </a:lnTo>
                    <a:lnTo>
                      <a:pt x="89" y="43"/>
                    </a:lnTo>
                    <a:lnTo>
                      <a:pt x="101" y="39"/>
                    </a:lnTo>
                    <a:lnTo>
                      <a:pt x="114" y="34"/>
                    </a:lnTo>
                    <a:lnTo>
                      <a:pt x="124" y="29"/>
                    </a:lnTo>
                    <a:lnTo>
                      <a:pt x="136" y="24"/>
                    </a:lnTo>
                    <a:lnTo>
                      <a:pt x="146" y="19"/>
                    </a:lnTo>
                    <a:lnTo>
                      <a:pt x="155" y="17"/>
                    </a:lnTo>
                    <a:lnTo>
                      <a:pt x="167" y="12"/>
                    </a:lnTo>
                    <a:lnTo>
                      <a:pt x="177" y="5"/>
                    </a:lnTo>
                    <a:lnTo>
                      <a:pt x="183" y="0"/>
                    </a:lnTo>
                    <a:lnTo>
                      <a:pt x="188" y="1"/>
                    </a:lnTo>
                    <a:lnTo>
                      <a:pt x="190" y="7"/>
                    </a:lnTo>
                    <a:lnTo>
                      <a:pt x="186" y="13"/>
                    </a:lnTo>
                    <a:lnTo>
                      <a:pt x="181" y="24"/>
                    </a:lnTo>
                    <a:lnTo>
                      <a:pt x="174" y="32"/>
                    </a:lnTo>
                    <a:lnTo>
                      <a:pt x="174" y="34"/>
                    </a:lnTo>
                    <a:lnTo>
                      <a:pt x="177" y="36"/>
                    </a:lnTo>
                    <a:lnTo>
                      <a:pt x="177" y="41"/>
                    </a:lnTo>
                    <a:lnTo>
                      <a:pt x="174" y="53"/>
                    </a:lnTo>
                    <a:lnTo>
                      <a:pt x="177" y="60"/>
                    </a:lnTo>
                    <a:lnTo>
                      <a:pt x="183" y="53"/>
                    </a:lnTo>
                    <a:lnTo>
                      <a:pt x="188" y="46"/>
                    </a:lnTo>
                    <a:lnTo>
                      <a:pt x="196" y="46"/>
                    </a:lnTo>
                    <a:lnTo>
                      <a:pt x="205" y="55"/>
                    </a:lnTo>
                    <a:lnTo>
                      <a:pt x="212" y="55"/>
                    </a:lnTo>
                    <a:lnTo>
                      <a:pt x="217" y="51"/>
                    </a:lnTo>
                    <a:lnTo>
                      <a:pt x="222" y="50"/>
                    </a:lnTo>
                    <a:lnTo>
                      <a:pt x="229" y="55"/>
                    </a:lnTo>
                    <a:lnTo>
                      <a:pt x="234" y="60"/>
                    </a:lnTo>
                    <a:lnTo>
                      <a:pt x="240" y="67"/>
                    </a:lnTo>
                    <a:lnTo>
                      <a:pt x="241" y="74"/>
                    </a:lnTo>
                    <a:lnTo>
                      <a:pt x="240" y="81"/>
                    </a:lnTo>
                    <a:lnTo>
                      <a:pt x="241" y="86"/>
                    </a:lnTo>
                    <a:lnTo>
                      <a:pt x="248" y="88"/>
                    </a:lnTo>
                    <a:lnTo>
                      <a:pt x="262" y="88"/>
                    </a:lnTo>
                    <a:lnTo>
                      <a:pt x="276" y="89"/>
                    </a:lnTo>
                    <a:lnTo>
                      <a:pt x="293" y="93"/>
                    </a:lnTo>
                    <a:lnTo>
                      <a:pt x="311" y="98"/>
                    </a:lnTo>
                    <a:lnTo>
                      <a:pt x="330" y="105"/>
                    </a:lnTo>
                    <a:lnTo>
                      <a:pt x="349" y="112"/>
                    </a:lnTo>
                    <a:lnTo>
                      <a:pt x="368" y="117"/>
                    </a:lnTo>
                    <a:lnTo>
                      <a:pt x="385" y="121"/>
                    </a:lnTo>
                    <a:lnTo>
                      <a:pt x="399" y="121"/>
                    </a:lnTo>
                    <a:lnTo>
                      <a:pt x="416" y="117"/>
                    </a:lnTo>
                    <a:lnTo>
                      <a:pt x="425" y="117"/>
                    </a:lnTo>
                    <a:lnTo>
                      <a:pt x="430" y="121"/>
                    </a:lnTo>
                    <a:lnTo>
                      <a:pt x="430" y="124"/>
                    </a:lnTo>
                    <a:lnTo>
                      <a:pt x="430" y="129"/>
                    </a:lnTo>
                    <a:lnTo>
                      <a:pt x="428" y="136"/>
                    </a:lnTo>
                    <a:lnTo>
                      <a:pt x="428" y="140"/>
                    </a:lnTo>
                    <a:lnTo>
                      <a:pt x="430" y="143"/>
                    </a:lnTo>
                    <a:lnTo>
                      <a:pt x="440" y="143"/>
                    </a:lnTo>
                    <a:lnTo>
                      <a:pt x="447" y="145"/>
                    </a:lnTo>
                    <a:lnTo>
                      <a:pt x="452" y="155"/>
                    </a:lnTo>
                    <a:lnTo>
                      <a:pt x="454" y="176"/>
                    </a:lnTo>
                    <a:lnTo>
                      <a:pt x="452" y="183"/>
                    </a:lnTo>
                    <a:lnTo>
                      <a:pt x="449" y="186"/>
                    </a:lnTo>
                    <a:lnTo>
                      <a:pt x="445" y="191"/>
                    </a:lnTo>
                    <a:lnTo>
                      <a:pt x="445" y="198"/>
                    </a:lnTo>
                    <a:lnTo>
                      <a:pt x="454" y="197"/>
                    </a:lnTo>
                    <a:lnTo>
                      <a:pt x="459" y="197"/>
                    </a:lnTo>
                    <a:lnTo>
                      <a:pt x="463" y="202"/>
                    </a:lnTo>
                    <a:lnTo>
                      <a:pt x="464" y="216"/>
                    </a:lnTo>
                    <a:lnTo>
                      <a:pt x="468" y="228"/>
                    </a:lnTo>
                    <a:lnTo>
                      <a:pt x="473" y="228"/>
                    </a:lnTo>
                    <a:lnTo>
                      <a:pt x="476" y="228"/>
                    </a:lnTo>
                    <a:lnTo>
                      <a:pt x="475" y="240"/>
                    </a:lnTo>
                    <a:lnTo>
                      <a:pt x="464" y="252"/>
                    </a:lnTo>
                    <a:lnTo>
                      <a:pt x="454" y="266"/>
                    </a:lnTo>
                    <a:lnTo>
                      <a:pt x="447" y="283"/>
                    </a:lnTo>
                    <a:lnTo>
                      <a:pt x="444" y="299"/>
                    </a:lnTo>
                    <a:lnTo>
                      <a:pt x="445" y="309"/>
                    </a:lnTo>
                    <a:lnTo>
                      <a:pt x="450" y="312"/>
                    </a:lnTo>
                    <a:lnTo>
                      <a:pt x="456" y="311"/>
                    </a:lnTo>
                    <a:lnTo>
                      <a:pt x="461" y="302"/>
                    </a:lnTo>
                    <a:lnTo>
                      <a:pt x="469" y="287"/>
                    </a:lnTo>
                    <a:lnTo>
                      <a:pt x="485" y="268"/>
                    </a:lnTo>
                    <a:lnTo>
                      <a:pt x="499" y="259"/>
                    </a:lnTo>
                    <a:lnTo>
                      <a:pt x="504" y="274"/>
                    </a:lnTo>
                    <a:lnTo>
                      <a:pt x="495" y="314"/>
                    </a:lnTo>
                    <a:lnTo>
                      <a:pt x="482" y="370"/>
                    </a:lnTo>
                    <a:lnTo>
                      <a:pt x="475" y="442"/>
                    </a:lnTo>
                    <a:lnTo>
                      <a:pt x="485" y="537"/>
                    </a:lnTo>
                    <a:lnTo>
                      <a:pt x="488" y="548"/>
                    </a:lnTo>
                    <a:lnTo>
                      <a:pt x="490" y="555"/>
                    </a:lnTo>
                    <a:lnTo>
                      <a:pt x="490" y="563"/>
                    </a:lnTo>
                    <a:lnTo>
                      <a:pt x="490" y="574"/>
                    </a:lnTo>
                    <a:lnTo>
                      <a:pt x="229" y="587"/>
                    </a:lnTo>
                  </a:path>
                </a:pathLst>
              </a:custGeom>
              <a:solidFill>
                <a:srgbClr val="FFC993"/>
              </a:solidFill>
              <a:ln w="0">
                <a:solidFill>
                  <a:srgbClr val="000000"/>
                </a:solidFill>
                <a:round/>
                <a:headEnd/>
                <a:tailEnd/>
              </a:ln>
            </p:spPr>
            <p:txBody>
              <a:bodyPr/>
              <a:lstStyle/>
              <a:p>
                <a:endParaRPr lang="en-US"/>
              </a:p>
            </p:txBody>
          </p:sp>
          <p:sp>
            <p:nvSpPr>
              <p:cNvPr id="179" name="Freeform 22"/>
              <p:cNvSpPr>
                <a:spLocks/>
              </p:cNvSpPr>
              <p:nvPr/>
            </p:nvSpPr>
            <p:spPr bwMode="auto">
              <a:xfrm>
                <a:off x="4904557" y="1923876"/>
                <a:ext cx="580423" cy="1040295"/>
              </a:xfrm>
              <a:custGeom>
                <a:avLst/>
                <a:gdLst>
                  <a:gd name="T0" fmla="*/ 2147483647 w 397"/>
                  <a:gd name="T1" fmla="*/ 2147483647 h 734"/>
                  <a:gd name="T2" fmla="*/ 2147483647 w 397"/>
                  <a:gd name="T3" fmla="*/ 2147483647 h 734"/>
                  <a:gd name="T4" fmla="*/ 2147483647 w 397"/>
                  <a:gd name="T5" fmla="*/ 2147483647 h 734"/>
                  <a:gd name="T6" fmla="*/ 2147483647 w 397"/>
                  <a:gd name="T7" fmla="*/ 2147483647 h 734"/>
                  <a:gd name="T8" fmla="*/ 2147483647 w 397"/>
                  <a:gd name="T9" fmla="*/ 2147483647 h 734"/>
                  <a:gd name="T10" fmla="*/ 2147483647 w 397"/>
                  <a:gd name="T11" fmla="*/ 2147483647 h 734"/>
                  <a:gd name="T12" fmla="*/ 2147483647 w 397"/>
                  <a:gd name="T13" fmla="*/ 2147483647 h 734"/>
                  <a:gd name="T14" fmla="*/ 2147483647 w 397"/>
                  <a:gd name="T15" fmla="*/ 2147483647 h 734"/>
                  <a:gd name="T16" fmla="*/ 2147483647 w 397"/>
                  <a:gd name="T17" fmla="*/ 2147483647 h 734"/>
                  <a:gd name="T18" fmla="*/ 2147483647 w 397"/>
                  <a:gd name="T19" fmla="*/ 2147483647 h 734"/>
                  <a:gd name="T20" fmla="*/ 2147483647 w 397"/>
                  <a:gd name="T21" fmla="*/ 2147483647 h 734"/>
                  <a:gd name="T22" fmla="*/ 2147483647 w 397"/>
                  <a:gd name="T23" fmla="*/ 2147483647 h 734"/>
                  <a:gd name="T24" fmla="*/ 2147483647 w 397"/>
                  <a:gd name="T25" fmla="*/ 2147483647 h 734"/>
                  <a:gd name="T26" fmla="*/ 2147483647 w 397"/>
                  <a:gd name="T27" fmla="*/ 2147483647 h 734"/>
                  <a:gd name="T28" fmla="*/ 2147483647 w 397"/>
                  <a:gd name="T29" fmla="*/ 2147483647 h 734"/>
                  <a:gd name="T30" fmla="*/ 2147483647 w 397"/>
                  <a:gd name="T31" fmla="*/ 2147483647 h 734"/>
                  <a:gd name="T32" fmla="*/ 2147483647 w 397"/>
                  <a:gd name="T33" fmla="*/ 2147483647 h 734"/>
                  <a:gd name="T34" fmla="*/ 0 w 397"/>
                  <a:gd name="T35" fmla="*/ 2147483647 h 734"/>
                  <a:gd name="T36" fmla="*/ 2147483647 w 397"/>
                  <a:gd name="T37" fmla="*/ 2147483647 h 734"/>
                  <a:gd name="T38" fmla="*/ 2147483647 w 397"/>
                  <a:gd name="T39" fmla="*/ 2147483647 h 734"/>
                  <a:gd name="T40" fmla="*/ 2147483647 w 397"/>
                  <a:gd name="T41" fmla="*/ 2147483647 h 734"/>
                  <a:gd name="T42" fmla="*/ 2147483647 w 397"/>
                  <a:gd name="T43" fmla="*/ 2147483647 h 734"/>
                  <a:gd name="T44" fmla="*/ 2147483647 w 397"/>
                  <a:gd name="T45" fmla="*/ 2147483647 h 734"/>
                  <a:gd name="T46" fmla="*/ 2147483647 w 397"/>
                  <a:gd name="T47" fmla="*/ 2147483647 h 734"/>
                  <a:gd name="T48" fmla="*/ 2147483647 w 397"/>
                  <a:gd name="T49" fmla="*/ 2147483647 h 734"/>
                  <a:gd name="T50" fmla="*/ 2147483647 w 397"/>
                  <a:gd name="T51" fmla="*/ 2147483647 h 734"/>
                  <a:gd name="T52" fmla="*/ 2147483647 w 397"/>
                  <a:gd name="T53" fmla="*/ 2147483647 h 734"/>
                  <a:gd name="T54" fmla="*/ 2147483647 w 397"/>
                  <a:gd name="T55" fmla="*/ 2147483647 h 734"/>
                  <a:gd name="T56" fmla="*/ 2147483647 w 397"/>
                  <a:gd name="T57" fmla="*/ 2147483647 h 734"/>
                  <a:gd name="T58" fmla="*/ 2147483647 w 397"/>
                  <a:gd name="T59" fmla="*/ 2147483647 h 734"/>
                  <a:gd name="T60" fmla="*/ 2147483647 w 397"/>
                  <a:gd name="T61" fmla="*/ 2147483647 h 734"/>
                  <a:gd name="T62" fmla="*/ 2147483647 w 397"/>
                  <a:gd name="T63" fmla="*/ 2147483647 h 734"/>
                  <a:gd name="T64" fmla="*/ 2147483647 w 397"/>
                  <a:gd name="T65" fmla="*/ 2147483647 h 734"/>
                  <a:gd name="T66" fmla="*/ 2147483647 w 397"/>
                  <a:gd name="T67" fmla="*/ 2147483647 h 734"/>
                  <a:gd name="T68" fmla="*/ 2147483647 w 397"/>
                  <a:gd name="T69" fmla="*/ 2147483647 h 734"/>
                  <a:gd name="T70" fmla="*/ 2147483647 w 397"/>
                  <a:gd name="T71" fmla="*/ 2147483647 h 734"/>
                  <a:gd name="T72" fmla="*/ 2147483647 w 397"/>
                  <a:gd name="T73" fmla="*/ 2147483647 h 734"/>
                  <a:gd name="T74" fmla="*/ 2147483647 w 397"/>
                  <a:gd name="T75" fmla="*/ 2147483647 h 734"/>
                  <a:gd name="T76" fmla="*/ 2147483647 w 397"/>
                  <a:gd name="T77" fmla="*/ 2147483647 h 734"/>
                  <a:gd name="T78" fmla="*/ 2147483647 w 397"/>
                  <a:gd name="T79" fmla="*/ 2147483647 h 734"/>
                  <a:gd name="T80" fmla="*/ 2147483647 w 397"/>
                  <a:gd name="T81" fmla="*/ 2147483647 h 734"/>
                  <a:gd name="T82" fmla="*/ 2147483647 w 397"/>
                  <a:gd name="T83" fmla="*/ 2147483647 h 734"/>
                  <a:gd name="T84" fmla="*/ 2147483647 w 397"/>
                  <a:gd name="T85" fmla="*/ 2147483647 h 734"/>
                  <a:gd name="T86" fmla="*/ 2147483647 w 397"/>
                  <a:gd name="T87" fmla="*/ 2147483647 h 734"/>
                  <a:gd name="T88" fmla="*/ 2147483647 w 397"/>
                  <a:gd name="T89" fmla="*/ 2147483647 h 734"/>
                  <a:gd name="T90" fmla="*/ 2147483647 w 397"/>
                  <a:gd name="T91" fmla="*/ 2147483647 h 734"/>
                  <a:gd name="T92" fmla="*/ 2147483647 w 397"/>
                  <a:gd name="T93" fmla="*/ 2147483647 h 734"/>
                  <a:gd name="T94" fmla="*/ 2147483647 w 397"/>
                  <a:gd name="T95" fmla="*/ 2147483647 h 734"/>
                  <a:gd name="T96" fmla="*/ 2147483647 w 397"/>
                  <a:gd name="T97" fmla="*/ 2147483647 h 734"/>
                  <a:gd name="T98" fmla="*/ 2147483647 w 397"/>
                  <a:gd name="T99" fmla="*/ 2147483647 h 734"/>
                  <a:gd name="T100" fmla="*/ 2147483647 w 397"/>
                  <a:gd name="T101" fmla="*/ 2147483647 h 734"/>
                  <a:gd name="T102" fmla="*/ 2147483647 w 397"/>
                  <a:gd name="T103" fmla="*/ 2147483647 h 734"/>
                  <a:gd name="T104" fmla="*/ 2147483647 w 397"/>
                  <a:gd name="T105" fmla="*/ 2147483647 h 734"/>
                  <a:gd name="T106" fmla="*/ 2147483647 w 397"/>
                  <a:gd name="T107" fmla="*/ 2147483647 h 734"/>
                  <a:gd name="T108" fmla="*/ 2147483647 w 397"/>
                  <a:gd name="T109" fmla="*/ 2147483647 h 734"/>
                  <a:gd name="T110" fmla="*/ 2147483647 w 397"/>
                  <a:gd name="T111" fmla="*/ 2147483647 h 7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7"/>
                  <a:gd name="T169" fmla="*/ 0 h 734"/>
                  <a:gd name="T170" fmla="*/ 397 w 397"/>
                  <a:gd name="T171" fmla="*/ 734 h 7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7" h="734">
                    <a:moveTo>
                      <a:pt x="252" y="734"/>
                    </a:moveTo>
                    <a:lnTo>
                      <a:pt x="252" y="734"/>
                    </a:lnTo>
                    <a:lnTo>
                      <a:pt x="247" y="724"/>
                    </a:lnTo>
                    <a:lnTo>
                      <a:pt x="245" y="719"/>
                    </a:lnTo>
                    <a:lnTo>
                      <a:pt x="245" y="720"/>
                    </a:lnTo>
                    <a:lnTo>
                      <a:pt x="245" y="724"/>
                    </a:lnTo>
                    <a:lnTo>
                      <a:pt x="238" y="731"/>
                    </a:lnTo>
                    <a:lnTo>
                      <a:pt x="228" y="722"/>
                    </a:lnTo>
                    <a:lnTo>
                      <a:pt x="217" y="708"/>
                    </a:lnTo>
                    <a:lnTo>
                      <a:pt x="210" y="696"/>
                    </a:lnTo>
                    <a:lnTo>
                      <a:pt x="210" y="691"/>
                    </a:lnTo>
                    <a:lnTo>
                      <a:pt x="214" y="689"/>
                    </a:lnTo>
                    <a:lnTo>
                      <a:pt x="217" y="686"/>
                    </a:lnTo>
                    <a:lnTo>
                      <a:pt x="216" y="669"/>
                    </a:lnTo>
                    <a:lnTo>
                      <a:pt x="216" y="653"/>
                    </a:lnTo>
                    <a:lnTo>
                      <a:pt x="209" y="643"/>
                    </a:lnTo>
                    <a:lnTo>
                      <a:pt x="198" y="634"/>
                    </a:lnTo>
                    <a:lnTo>
                      <a:pt x="190" y="622"/>
                    </a:lnTo>
                    <a:lnTo>
                      <a:pt x="186" y="617"/>
                    </a:lnTo>
                    <a:lnTo>
                      <a:pt x="178" y="613"/>
                    </a:lnTo>
                    <a:lnTo>
                      <a:pt x="169" y="608"/>
                    </a:lnTo>
                    <a:lnTo>
                      <a:pt x="157" y="605"/>
                    </a:lnTo>
                    <a:lnTo>
                      <a:pt x="147" y="598"/>
                    </a:lnTo>
                    <a:lnTo>
                      <a:pt x="136" y="591"/>
                    </a:lnTo>
                    <a:lnTo>
                      <a:pt x="127" y="580"/>
                    </a:lnTo>
                    <a:lnTo>
                      <a:pt x="122" y="567"/>
                    </a:lnTo>
                    <a:lnTo>
                      <a:pt x="126" y="551"/>
                    </a:lnTo>
                    <a:lnTo>
                      <a:pt x="134" y="539"/>
                    </a:lnTo>
                    <a:lnTo>
                      <a:pt x="141" y="525"/>
                    </a:lnTo>
                    <a:lnTo>
                      <a:pt x="140" y="501"/>
                    </a:lnTo>
                    <a:lnTo>
                      <a:pt x="133" y="487"/>
                    </a:lnTo>
                    <a:lnTo>
                      <a:pt x="124" y="480"/>
                    </a:lnTo>
                    <a:lnTo>
                      <a:pt x="114" y="482"/>
                    </a:lnTo>
                    <a:lnTo>
                      <a:pt x="100" y="487"/>
                    </a:lnTo>
                    <a:lnTo>
                      <a:pt x="89" y="490"/>
                    </a:lnTo>
                    <a:lnTo>
                      <a:pt x="84" y="487"/>
                    </a:lnTo>
                    <a:lnTo>
                      <a:pt x="81" y="477"/>
                    </a:lnTo>
                    <a:lnTo>
                      <a:pt x="83" y="461"/>
                    </a:lnTo>
                    <a:lnTo>
                      <a:pt x="77" y="447"/>
                    </a:lnTo>
                    <a:lnTo>
                      <a:pt x="67" y="433"/>
                    </a:lnTo>
                    <a:lnTo>
                      <a:pt x="53" y="421"/>
                    </a:lnTo>
                    <a:lnTo>
                      <a:pt x="36" y="406"/>
                    </a:lnTo>
                    <a:lnTo>
                      <a:pt x="20" y="388"/>
                    </a:lnTo>
                    <a:lnTo>
                      <a:pt x="8" y="366"/>
                    </a:lnTo>
                    <a:lnTo>
                      <a:pt x="0" y="337"/>
                    </a:lnTo>
                    <a:lnTo>
                      <a:pt x="0" y="300"/>
                    </a:lnTo>
                    <a:lnTo>
                      <a:pt x="1" y="304"/>
                    </a:lnTo>
                    <a:lnTo>
                      <a:pt x="5" y="306"/>
                    </a:lnTo>
                    <a:lnTo>
                      <a:pt x="7" y="304"/>
                    </a:lnTo>
                    <a:lnTo>
                      <a:pt x="8" y="297"/>
                    </a:lnTo>
                    <a:lnTo>
                      <a:pt x="8" y="290"/>
                    </a:lnTo>
                    <a:lnTo>
                      <a:pt x="5" y="280"/>
                    </a:lnTo>
                    <a:lnTo>
                      <a:pt x="8" y="271"/>
                    </a:lnTo>
                    <a:lnTo>
                      <a:pt x="26" y="264"/>
                    </a:lnTo>
                    <a:lnTo>
                      <a:pt x="34" y="252"/>
                    </a:lnTo>
                    <a:lnTo>
                      <a:pt x="36" y="243"/>
                    </a:lnTo>
                    <a:lnTo>
                      <a:pt x="34" y="236"/>
                    </a:lnTo>
                    <a:lnTo>
                      <a:pt x="38" y="231"/>
                    </a:lnTo>
                    <a:lnTo>
                      <a:pt x="45" y="224"/>
                    </a:lnTo>
                    <a:lnTo>
                      <a:pt x="45" y="214"/>
                    </a:lnTo>
                    <a:lnTo>
                      <a:pt x="39" y="204"/>
                    </a:lnTo>
                    <a:lnTo>
                      <a:pt x="36" y="191"/>
                    </a:lnTo>
                    <a:lnTo>
                      <a:pt x="32" y="179"/>
                    </a:lnTo>
                    <a:lnTo>
                      <a:pt x="38" y="167"/>
                    </a:lnTo>
                    <a:lnTo>
                      <a:pt x="53" y="157"/>
                    </a:lnTo>
                    <a:lnTo>
                      <a:pt x="81" y="146"/>
                    </a:lnTo>
                    <a:lnTo>
                      <a:pt x="95" y="143"/>
                    </a:lnTo>
                    <a:lnTo>
                      <a:pt x="102" y="133"/>
                    </a:lnTo>
                    <a:lnTo>
                      <a:pt x="105" y="119"/>
                    </a:lnTo>
                    <a:lnTo>
                      <a:pt x="115" y="98"/>
                    </a:lnTo>
                    <a:lnTo>
                      <a:pt x="119" y="74"/>
                    </a:lnTo>
                    <a:lnTo>
                      <a:pt x="110" y="60"/>
                    </a:lnTo>
                    <a:lnTo>
                      <a:pt x="95" y="51"/>
                    </a:lnTo>
                    <a:lnTo>
                      <a:pt x="84" y="39"/>
                    </a:lnTo>
                    <a:lnTo>
                      <a:pt x="81" y="36"/>
                    </a:lnTo>
                    <a:lnTo>
                      <a:pt x="76" y="31"/>
                    </a:lnTo>
                    <a:lnTo>
                      <a:pt x="69" y="24"/>
                    </a:lnTo>
                    <a:lnTo>
                      <a:pt x="65" y="13"/>
                    </a:lnTo>
                    <a:lnTo>
                      <a:pt x="326" y="0"/>
                    </a:lnTo>
                    <a:lnTo>
                      <a:pt x="328" y="29"/>
                    </a:lnTo>
                    <a:lnTo>
                      <a:pt x="335" y="44"/>
                    </a:lnTo>
                    <a:lnTo>
                      <a:pt x="343" y="58"/>
                    </a:lnTo>
                    <a:lnTo>
                      <a:pt x="349" y="76"/>
                    </a:lnTo>
                    <a:lnTo>
                      <a:pt x="350" y="83"/>
                    </a:lnTo>
                    <a:lnTo>
                      <a:pt x="352" y="89"/>
                    </a:lnTo>
                    <a:lnTo>
                      <a:pt x="356" y="96"/>
                    </a:lnTo>
                    <a:lnTo>
                      <a:pt x="359" y="100"/>
                    </a:lnTo>
                    <a:lnTo>
                      <a:pt x="383" y="387"/>
                    </a:lnTo>
                    <a:lnTo>
                      <a:pt x="385" y="399"/>
                    </a:lnTo>
                    <a:lnTo>
                      <a:pt x="387" y="409"/>
                    </a:lnTo>
                    <a:lnTo>
                      <a:pt x="383" y="418"/>
                    </a:lnTo>
                    <a:lnTo>
                      <a:pt x="378" y="427"/>
                    </a:lnTo>
                    <a:lnTo>
                      <a:pt x="376" y="435"/>
                    </a:lnTo>
                    <a:lnTo>
                      <a:pt x="383" y="446"/>
                    </a:lnTo>
                    <a:lnTo>
                      <a:pt x="392" y="456"/>
                    </a:lnTo>
                    <a:lnTo>
                      <a:pt x="397" y="470"/>
                    </a:lnTo>
                    <a:lnTo>
                      <a:pt x="395" y="489"/>
                    </a:lnTo>
                    <a:lnTo>
                      <a:pt x="388" y="503"/>
                    </a:lnTo>
                    <a:lnTo>
                      <a:pt x="383" y="513"/>
                    </a:lnTo>
                    <a:lnTo>
                      <a:pt x="380" y="520"/>
                    </a:lnTo>
                    <a:lnTo>
                      <a:pt x="376" y="530"/>
                    </a:lnTo>
                    <a:lnTo>
                      <a:pt x="368" y="539"/>
                    </a:lnTo>
                    <a:lnTo>
                      <a:pt x="361" y="546"/>
                    </a:lnTo>
                    <a:lnTo>
                      <a:pt x="357" y="556"/>
                    </a:lnTo>
                    <a:lnTo>
                      <a:pt x="361" y="561"/>
                    </a:lnTo>
                    <a:lnTo>
                      <a:pt x="361" y="568"/>
                    </a:lnTo>
                    <a:lnTo>
                      <a:pt x="357" y="573"/>
                    </a:lnTo>
                    <a:lnTo>
                      <a:pt x="349" y="577"/>
                    </a:lnTo>
                    <a:lnTo>
                      <a:pt x="347" y="587"/>
                    </a:lnTo>
                    <a:lnTo>
                      <a:pt x="347" y="598"/>
                    </a:lnTo>
                    <a:lnTo>
                      <a:pt x="349" y="606"/>
                    </a:lnTo>
                    <a:lnTo>
                      <a:pt x="349" y="613"/>
                    </a:lnTo>
                    <a:lnTo>
                      <a:pt x="347" y="618"/>
                    </a:lnTo>
                    <a:lnTo>
                      <a:pt x="342" y="625"/>
                    </a:lnTo>
                    <a:lnTo>
                      <a:pt x="340" y="632"/>
                    </a:lnTo>
                    <a:lnTo>
                      <a:pt x="340" y="637"/>
                    </a:lnTo>
                    <a:lnTo>
                      <a:pt x="345" y="641"/>
                    </a:lnTo>
                    <a:lnTo>
                      <a:pt x="349" y="644"/>
                    </a:lnTo>
                    <a:lnTo>
                      <a:pt x="349" y="650"/>
                    </a:lnTo>
                    <a:lnTo>
                      <a:pt x="342" y="655"/>
                    </a:lnTo>
                    <a:lnTo>
                      <a:pt x="328" y="660"/>
                    </a:lnTo>
                    <a:lnTo>
                      <a:pt x="318" y="667"/>
                    </a:lnTo>
                    <a:lnTo>
                      <a:pt x="311" y="674"/>
                    </a:lnTo>
                    <a:lnTo>
                      <a:pt x="312" y="679"/>
                    </a:lnTo>
                    <a:lnTo>
                      <a:pt x="318" y="686"/>
                    </a:lnTo>
                    <a:lnTo>
                      <a:pt x="321" y="691"/>
                    </a:lnTo>
                    <a:lnTo>
                      <a:pt x="321" y="700"/>
                    </a:lnTo>
                    <a:lnTo>
                      <a:pt x="318" y="712"/>
                    </a:lnTo>
                    <a:lnTo>
                      <a:pt x="314" y="715"/>
                    </a:lnTo>
                    <a:lnTo>
                      <a:pt x="309" y="713"/>
                    </a:lnTo>
                    <a:lnTo>
                      <a:pt x="302" y="710"/>
                    </a:lnTo>
                    <a:lnTo>
                      <a:pt x="295" y="705"/>
                    </a:lnTo>
                    <a:lnTo>
                      <a:pt x="286" y="700"/>
                    </a:lnTo>
                    <a:lnTo>
                      <a:pt x="278" y="698"/>
                    </a:lnTo>
                    <a:lnTo>
                      <a:pt x="267" y="700"/>
                    </a:lnTo>
                    <a:lnTo>
                      <a:pt x="257" y="708"/>
                    </a:lnTo>
                    <a:lnTo>
                      <a:pt x="255" y="719"/>
                    </a:lnTo>
                    <a:lnTo>
                      <a:pt x="257" y="726"/>
                    </a:lnTo>
                    <a:lnTo>
                      <a:pt x="259" y="731"/>
                    </a:lnTo>
                    <a:lnTo>
                      <a:pt x="252" y="734"/>
                    </a:lnTo>
                  </a:path>
                </a:pathLst>
              </a:custGeom>
              <a:solidFill>
                <a:srgbClr val="C38649"/>
              </a:solidFill>
              <a:ln w="0">
                <a:solidFill>
                  <a:srgbClr val="000000"/>
                </a:solidFill>
                <a:round/>
                <a:headEnd/>
                <a:tailEnd/>
              </a:ln>
            </p:spPr>
            <p:txBody>
              <a:bodyPr/>
              <a:lstStyle/>
              <a:p>
                <a:endParaRPr lang="en-US"/>
              </a:p>
            </p:txBody>
          </p:sp>
          <p:sp>
            <p:nvSpPr>
              <p:cNvPr id="180" name="Freeform 24"/>
              <p:cNvSpPr>
                <a:spLocks/>
              </p:cNvSpPr>
              <p:nvPr/>
            </p:nvSpPr>
            <p:spPr bwMode="auto">
              <a:xfrm>
                <a:off x="5410764" y="2016053"/>
                <a:ext cx="458630" cy="776928"/>
              </a:xfrm>
              <a:custGeom>
                <a:avLst/>
                <a:gdLst>
                  <a:gd name="T0" fmla="*/ 2147483647 w 314"/>
                  <a:gd name="T1" fmla="*/ 2147483647 h 548"/>
                  <a:gd name="T2" fmla="*/ 0 w 314"/>
                  <a:gd name="T3" fmla="*/ 2147483647 h 548"/>
                  <a:gd name="T4" fmla="*/ 2147483647 w 314"/>
                  <a:gd name="T5" fmla="*/ 2147483647 h 548"/>
                  <a:gd name="T6" fmla="*/ 2147483647 w 314"/>
                  <a:gd name="T7" fmla="*/ 2147483647 h 548"/>
                  <a:gd name="T8" fmla="*/ 2147483647 w 314"/>
                  <a:gd name="T9" fmla="*/ 2147483647 h 548"/>
                  <a:gd name="T10" fmla="*/ 2147483647 w 314"/>
                  <a:gd name="T11" fmla="*/ 2147483647 h 548"/>
                  <a:gd name="T12" fmla="*/ 2147483647 w 314"/>
                  <a:gd name="T13" fmla="*/ 2147483647 h 548"/>
                  <a:gd name="T14" fmla="*/ 2147483647 w 314"/>
                  <a:gd name="T15" fmla="*/ 2147483647 h 548"/>
                  <a:gd name="T16" fmla="*/ 2147483647 w 314"/>
                  <a:gd name="T17" fmla="*/ 2147483647 h 548"/>
                  <a:gd name="T18" fmla="*/ 2147483647 w 314"/>
                  <a:gd name="T19" fmla="*/ 2147483647 h 548"/>
                  <a:gd name="T20" fmla="*/ 2147483647 w 314"/>
                  <a:gd name="T21" fmla="*/ 2147483647 h 548"/>
                  <a:gd name="T22" fmla="*/ 2147483647 w 314"/>
                  <a:gd name="T23" fmla="*/ 2147483647 h 548"/>
                  <a:gd name="T24" fmla="*/ 2147483647 w 314"/>
                  <a:gd name="T25" fmla="*/ 2147483647 h 548"/>
                  <a:gd name="T26" fmla="*/ 2147483647 w 314"/>
                  <a:gd name="T27" fmla="*/ 2147483647 h 548"/>
                  <a:gd name="T28" fmla="*/ 2147483647 w 314"/>
                  <a:gd name="T29" fmla="*/ 2147483647 h 548"/>
                  <a:gd name="T30" fmla="*/ 2147483647 w 314"/>
                  <a:gd name="T31" fmla="*/ 2147483647 h 548"/>
                  <a:gd name="T32" fmla="*/ 2147483647 w 314"/>
                  <a:gd name="T33" fmla="*/ 2147483647 h 548"/>
                  <a:gd name="T34" fmla="*/ 2147483647 w 314"/>
                  <a:gd name="T35" fmla="*/ 2147483647 h 548"/>
                  <a:gd name="T36" fmla="*/ 2147483647 w 314"/>
                  <a:gd name="T37" fmla="*/ 2147483647 h 548"/>
                  <a:gd name="T38" fmla="*/ 2147483647 w 314"/>
                  <a:gd name="T39" fmla="*/ 2147483647 h 548"/>
                  <a:gd name="T40" fmla="*/ 2147483647 w 314"/>
                  <a:gd name="T41" fmla="*/ 0 h 548"/>
                  <a:gd name="T42" fmla="*/ 2147483647 w 314"/>
                  <a:gd name="T43" fmla="*/ 2147483647 h 548"/>
                  <a:gd name="T44" fmla="*/ 2147483647 w 314"/>
                  <a:gd name="T45" fmla="*/ 2147483647 h 548"/>
                  <a:gd name="T46" fmla="*/ 2147483647 w 314"/>
                  <a:gd name="T47" fmla="*/ 2147483647 h 548"/>
                  <a:gd name="T48" fmla="*/ 2147483647 w 314"/>
                  <a:gd name="T49" fmla="*/ 2147483647 h 548"/>
                  <a:gd name="T50" fmla="*/ 2147483647 w 314"/>
                  <a:gd name="T51" fmla="*/ 2147483647 h 548"/>
                  <a:gd name="T52" fmla="*/ 2147483647 w 314"/>
                  <a:gd name="T53" fmla="*/ 2147483647 h 548"/>
                  <a:gd name="T54" fmla="*/ 2147483647 w 314"/>
                  <a:gd name="T55" fmla="*/ 2147483647 h 548"/>
                  <a:gd name="T56" fmla="*/ 2147483647 w 314"/>
                  <a:gd name="T57" fmla="*/ 2147483647 h 548"/>
                  <a:gd name="T58" fmla="*/ 2147483647 w 314"/>
                  <a:gd name="T59" fmla="*/ 2147483647 h 548"/>
                  <a:gd name="T60" fmla="*/ 2147483647 w 314"/>
                  <a:gd name="T61" fmla="*/ 2147483647 h 548"/>
                  <a:gd name="T62" fmla="*/ 2147483647 w 314"/>
                  <a:gd name="T63" fmla="*/ 2147483647 h 548"/>
                  <a:gd name="T64" fmla="*/ 2147483647 w 314"/>
                  <a:gd name="T65" fmla="*/ 2147483647 h 548"/>
                  <a:gd name="T66" fmla="*/ 2147483647 w 314"/>
                  <a:gd name="T67" fmla="*/ 2147483647 h 548"/>
                  <a:gd name="T68" fmla="*/ 2147483647 w 314"/>
                  <a:gd name="T69" fmla="*/ 2147483647 h 548"/>
                  <a:gd name="T70" fmla="*/ 2147483647 w 314"/>
                  <a:gd name="T71" fmla="*/ 2147483647 h 548"/>
                  <a:gd name="T72" fmla="*/ 2147483647 w 314"/>
                  <a:gd name="T73" fmla="*/ 2147483647 h 548"/>
                  <a:gd name="T74" fmla="*/ 2147483647 w 314"/>
                  <a:gd name="T75" fmla="*/ 2147483647 h 548"/>
                  <a:gd name="T76" fmla="*/ 2147483647 w 314"/>
                  <a:gd name="T77" fmla="*/ 2147483647 h 548"/>
                  <a:gd name="T78" fmla="*/ 2147483647 w 314"/>
                  <a:gd name="T79" fmla="*/ 2147483647 h 548"/>
                  <a:gd name="T80" fmla="*/ 2147483647 w 314"/>
                  <a:gd name="T81" fmla="*/ 2147483647 h 548"/>
                  <a:gd name="T82" fmla="*/ 2147483647 w 314"/>
                  <a:gd name="T83" fmla="*/ 2147483647 h 548"/>
                  <a:gd name="T84" fmla="*/ 2147483647 w 314"/>
                  <a:gd name="T85" fmla="*/ 2147483647 h 548"/>
                  <a:gd name="T86" fmla="*/ 2147483647 w 314"/>
                  <a:gd name="T87" fmla="*/ 2147483647 h 548"/>
                  <a:gd name="T88" fmla="*/ 2147483647 w 314"/>
                  <a:gd name="T89" fmla="*/ 2147483647 h 548"/>
                  <a:gd name="T90" fmla="*/ 2147483647 w 314"/>
                  <a:gd name="T91" fmla="*/ 2147483647 h 548"/>
                  <a:gd name="T92" fmla="*/ 2147483647 w 314"/>
                  <a:gd name="T93" fmla="*/ 2147483647 h 548"/>
                  <a:gd name="T94" fmla="*/ 2147483647 w 314"/>
                  <a:gd name="T95" fmla="*/ 2147483647 h 548"/>
                  <a:gd name="T96" fmla="*/ 2147483647 w 314"/>
                  <a:gd name="T97" fmla="*/ 2147483647 h 548"/>
                  <a:gd name="T98" fmla="*/ 2147483647 w 314"/>
                  <a:gd name="T99" fmla="*/ 2147483647 h 548"/>
                  <a:gd name="T100" fmla="*/ 2147483647 w 314"/>
                  <a:gd name="T101" fmla="*/ 2147483647 h 548"/>
                  <a:gd name="T102" fmla="*/ 2147483647 w 314"/>
                  <a:gd name="T103" fmla="*/ 2147483647 h 548"/>
                  <a:gd name="T104" fmla="*/ 2147483647 w 314"/>
                  <a:gd name="T105" fmla="*/ 2147483647 h 548"/>
                  <a:gd name="T106" fmla="*/ 2147483647 w 314"/>
                  <a:gd name="T107" fmla="*/ 2147483647 h 548"/>
                  <a:gd name="T108" fmla="*/ 2147483647 w 314"/>
                  <a:gd name="T109" fmla="*/ 2147483647 h 548"/>
                  <a:gd name="T110" fmla="*/ 2147483647 w 314"/>
                  <a:gd name="T111" fmla="*/ 2147483647 h 548"/>
                  <a:gd name="T112" fmla="*/ 2147483647 w 314"/>
                  <a:gd name="T113" fmla="*/ 2147483647 h 5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
                  <a:gd name="T172" fmla="*/ 0 h 548"/>
                  <a:gd name="T173" fmla="*/ 314 w 314"/>
                  <a:gd name="T174" fmla="*/ 548 h 5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 h="548">
                    <a:moveTo>
                      <a:pt x="2" y="548"/>
                    </a:moveTo>
                    <a:lnTo>
                      <a:pt x="2" y="548"/>
                    </a:lnTo>
                    <a:lnTo>
                      <a:pt x="2" y="541"/>
                    </a:lnTo>
                    <a:lnTo>
                      <a:pt x="0" y="533"/>
                    </a:lnTo>
                    <a:lnTo>
                      <a:pt x="0" y="522"/>
                    </a:lnTo>
                    <a:lnTo>
                      <a:pt x="2" y="512"/>
                    </a:lnTo>
                    <a:lnTo>
                      <a:pt x="10" y="508"/>
                    </a:lnTo>
                    <a:lnTo>
                      <a:pt x="14" y="503"/>
                    </a:lnTo>
                    <a:lnTo>
                      <a:pt x="14" y="496"/>
                    </a:lnTo>
                    <a:lnTo>
                      <a:pt x="10" y="491"/>
                    </a:lnTo>
                    <a:lnTo>
                      <a:pt x="14" y="481"/>
                    </a:lnTo>
                    <a:lnTo>
                      <a:pt x="21" y="474"/>
                    </a:lnTo>
                    <a:lnTo>
                      <a:pt x="29" y="465"/>
                    </a:lnTo>
                    <a:lnTo>
                      <a:pt x="33" y="455"/>
                    </a:lnTo>
                    <a:lnTo>
                      <a:pt x="36" y="448"/>
                    </a:lnTo>
                    <a:lnTo>
                      <a:pt x="41" y="438"/>
                    </a:lnTo>
                    <a:lnTo>
                      <a:pt x="48" y="424"/>
                    </a:lnTo>
                    <a:lnTo>
                      <a:pt x="50" y="405"/>
                    </a:lnTo>
                    <a:lnTo>
                      <a:pt x="45" y="391"/>
                    </a:lnTo>
                    <a:lnTo>
                      <a:pt x="36" y="381"/>
                    </a:lnTo>
                    <a:lnTo>
                      <a:pt x="29" y="370"/>
                    </a:lnTo>
                    <a:lnTo>
                      <a:pt x="31" y="362"/>
                    </a:lnTo>
                    <a:lnTo>
                      <a:pt x="36" y="353"/>
                    </a:lnTo>
                    <a:lnTo>
                      <a:pt x="40" y="344"/>
                    </a:lnTo>
                    <a:lnTo>
                      <a:pt x="38" y="334"/>
                    </a:lnTo>
                    <a:lnTo>
                      <a:pt x="36" y="322"/>
                    </a:lnTo>
                    <a:lnTo>
                      <a:pt x="12" y="35"/>
                    </a:lnTo>
                    <a:lnTo>
                      <a:pt x="17" y="40"/>
                    </a:lnTo>
                    <a:lnTo>
                      <a:pt x="24" y="43"/>
                    </a:lnTo>
                    <a:lnTo>
                      <a:pt x="33" y="43"/>
                    </a:lnTo>
                    <a:lnTo>
                      <a:pt x="40" y="42"/>
                    </a:lnTo>
                    <a:lnTo>
                      <a:pt x="48" y="38"/>
                    </a:lnTo>
                    <a:lnTo>
                      <a:pt x="57" y="33"/>
                    </a:lnTo>
                    <a:lnTo>
                      <a:pt x="66" y="28"/>
                    </a:lnTo>
                    <a:lnTo>
                      <a:pt x="72" y="21"/>
                    </a:lnTo>
                    <a:lnTo>
                      <a:pt x="268" y="0"/>
                    </a:lnTo>
                    <a:lnTo>
                      <a:pt x="306" y="341"/>
                    </a:lnTo>
                    <a:lnTo>
                      <a:pt x="302" y="353"/>
                    </a:lnTo>
                    <a:lnTo>
                      <a:pt x="306" y="356"/>
                    </a:lnTo>
                    <a:lnTo>
                      <a:pt x="313" y="360"/>
                    </a:lnTo>
                    <a:lnTo>
                      <a:pt x="314" y="377"/>
                    </a:lnTo>
                    <a:lnTo>
                      <a:pt x="309" y="384"/>
                    </a:lnTo>
                    <a:lnTo>
                      <a:pt x="299" y="386"/>
                    </a:lnTo>
                    <a:lnTo>
                      <a:pt x="288" y="387"/>
                    </a:lnTo>
                    <a:lnTo>
                      <a:pt x="282" y="394"/>
                    </a:lnTo>
                    <a:lnTo>
                      <a:pt x="275" y="401"/>
                    </a:lnTo>
                    <a:lnTo>
                      <a:pt x="264" y="403"/>
                    </a:lnTo>
                    <a:lnTo>
                      <a:pt x="254" y="405"/>
                    </a:lnTo>
                    <a:lnTo>
                      <a:pt x="249" y="415"/>
                    </a:lnTo>
                    <a:lnTo>
                      <a:pt x="245" y="432"/>
                    </a:lnTo>
                    <a:lnTo>
                      <a:pt x="238" y="439"/>
                    </a:lnTo>
                    <a:lnTo>
                      <a:pt x="231" y="446"/>
                    </a:lnTo>
                    <a:lnTo>
                      <a:pt x="231" y="460"/>
                    </a:lnTo>
                    <a:lnTo>
                      <a:pt x="214" y="462"/>
                    </a:lnTo>
                    <a:lnTo>
                      <a:pt x="212" y="476"/>
                    </a:lnTo>
                    <a:lnTo>
                      <a:pt x="209" y="488"/>
                    </a:lnTo>
                    <a:lnTo>
                      <a:pt x="204" y="498"/>
                    </a:lnTo>
                    <a:lnTo>
                      <a:pt x="199" y="503"/>
                    </a:lnTo>
                    <a:lnTo>
                      <a:pt x="188" y="503"/>
                    </a:lnTo>
                    <a:lnTo>
                      <a:pt x="183" y="500"/>
                    </a:lnTo>
                    <a:lnTo>
                      <a:pt x="180" y="495"/>
                    </a:lnTo>
                    <a:lnTo>
                      <a:pt x="171" y="493"/>
                    </a:lnTo>
                    <a:lnTo>
                      <a:pt x="157" y="495"/>
                    </a:lnTo>
                    <a:lnTo>
                      <a:pt x="154" y="502"/>
                    </a:lnTo>
                    <a:lnTo>
                      <a:pt x="152" y="510"/>
                    </a:lnTo>
                    <a:lnTo>
                      <a:pt x="150" y="515"/>
                    </a:lnTo>
                    <a:lnTo>
                      <a:pt x="147" y="522"/>
                    </a:lnTo>
                    <a:lnTo>
                      <a:pt x="148" y="527"/>
                    </a:lnTo>
                    <a:lnTo>
                      <a:pt x="147" y="527"/>
                    </a:lnTo>
                    <a:lnTo>
                      <a:pt x="138" y="519"/>
                    </a:lnTo>
                    <a:lnTo>
                      <a:pt x="129" y="515"/>
                    </a:lnTo>
                    <a:lnTo>
                      <a:pt x="123" y="512"/>
                    </a:lnTo>
                    <a:lnTo>
                      <a:pt x="116" y="510"/>
                    </a:lnTo>
                    <a:lnTo>
                      <a:pt x="112" y="515"/>
                    </a:lnTo>
                    <a:lnTo>
                      <a:pt x="109" y="524"/>
                    </a:lnTo>
                    <a:lnTo>
                      <a:pt x="105" y="533"/>
                    </a:lnTo>
                    <a:lnTo>
                      <a:pt x="100" y="540"/>
                    </a:lnTo>
                    <a:lnTo>
                      <a:pt x="98" y="541"/>
                    </a:lnTo>
                    <a:lnTo>
                      <a:pt x="93" y="536"/>
                    </a:lnTo>
                    <a:lnTo>
                      <a:pt x="85" y="529"/>
                    </a:lnTo>
                    <a:lnTo>
                      <a:pt x="72" y="526"/>
                    </a:lnTo>
                    <a:lnTo>
                      <a:pt x="62" y="529"/>
                    </a:lnTo>
                    <a:lnTo>
                      <a:pt x="59" y="533"/>
                    </a:lnTo>
                    <a:lnTo>
                      <a:pt x="57" y="536"/>
                    </a:lnTo>
                    <a:lnTo>
                      <a:pt x="55" y="540"/>
                    </a:lnTo>
                    <a:lnTo>
                      <a:pt x="47" y="540"/>
                    </a:lnTo>
                    <a:lnTo>
                      <a:pt x="40" y="536"/>
                    </a:lnTo>
                    <a:lnTo>
                      <a:pt x="29" y="531"/>
                    </a:lnTo>
                    <a:lnTo>
                      <a:pt x="21" y="533"/>
                    </a:lnTo>
                    <a:lnTo>
                      <a:pt x="21" y="545"/>
                    </a:lnTo>
                    <a:lnTo>
                      <a:pt x="24" y="548"/>
                    </a:lnTo>
                    <a:lnTo>
                      <a:pt x="22" y="548"/>
                    </a:lnTo>
                    <a:lnTo>
                      <a:pt x="14" y="548"/>
                    </a:lnTo>
                    <a:lnTo>
                      <a:pt x="2" y="548"/>
                    </a:lnTo>
                  </a:path>
                </a:pathLst>
              </a:custGeom>
              <a:solidFill>
                <a:srgbClr val="C38649"/>
              </a:solidFill>
              <a:ln w="0">
                <a:solidFill>
                  <a:srgbClr val="000000"/>
                </a:solidFill>
                <a:round/>
                <a:headEnd/>
                <a:tailEnd/>
              </a:ln>
            </p:spPr>
            <p:txBody>
              <a:bodyPr/>
              <a:lstStyle/>
              <a:p>
                <a:endParaRPr lang="en-US"/>
              </a:p>
            </p:txBody>
          </p:sp>
          <p:grpSp>
            <p:nvGrpSpPr>
              <p:cNvPr id="181" name="Group 207"/>
              <p:cNvGrpSpPr/>
              <p:nvPr/>
            </p:nvGrpSpPr>
            <p:grpSpPr>
              <a:xfrm>
                <a:off x="5007732" y="982388"/>
                <a:ext cx="984802" cy="1098826"/>
                <a:chOff x="5007732" y="982388"/>
                <a:chExt cx="984802" cy="1098826"/>
              </a:xfrm>
              <a:solidFill>
                <a:schemeClr val="accent5">
                  <a:lumMod val="60000"/>
                  <a:lumOff val="40000"/>
                </a:schemeClr>
              </a:solidFill>
            </p:grpSpPr>
            <p:sp>
              <p:nvSpPr>
                <p:cNvPr id="192" name="Freeform 4"/>
                <p:cNvSpPr>
                  <a:spLocks/>
                </p:cNvSpPr>
                <p:nvPr/>
              </p:nvSpPr>
              <p:spPr bwMode="auto">
                <a:xfrm>
                  <a:off x="5007732" y="982388"/>
                  <a:ext cx="812800" cy="466725"/>
                </a:xfrm>
                <a:custGeom>
                  <a:avLst/>
                  <a:gdLst>
                    <a:gd name="T0" fmla="*/ 69918 w 558"/>
                    <a:gd name="T1" fmla="*/ 154161 h 330"/>
                    <a:gd name="T2" fmla="*/ 141293 w 558"/>
                    <a:gd name="T3" fmla="*/ 104660 h 330"/>
                    <a:gd name="T4" fmla="*/ 211211 w 558"/>
                    <a:gd name="T5" fmla="*/ 21215 h 330"/>
                    <a:gd name="T6" fmla="*/ 276760 w 558"/>
                    <a:gd name="T7" fmla="*/ 7072 h 330"/>
                    <a:gd name="T8" fmla="*/ 269477 w 558"/>
                    <a:gd name="T9" fmla="*/ 26872 h 330"/>
                    <a:gd name="T10" fmla="*/ 251997 w 558"/>
                    <a:gd name="T11" fmla="*/ 48087 h 330"/>
                    <a:gd name="T12" fmla="*/ 241801 w 558"/>
                    <a:gd name="T13" fmla="*/ 55158 h 330"/>
                    <a:gd name="T14" fmla="*/ 228691 w 558"/>
                    <a:gd name="T15" fmla="*/ 63644 h 330"/>
                    <a:gd name="T16" fmla="*/ 218495 w 558"/>
                    <a:gd name="T17" fmla="*/ 80616 h 330"/>
                    <a:gd name="T18" fmla="*/ 208298 w 558"/>
                    <a:gd name="T19" fmla="*/ 117388 h 330"/>
                    <a:gd name="T20" fmla="*/ 224321 w 558"/>
                    <a:gd name="T21" fmla="*/ 108903 h 330"/>
                    <a:gd name="T22" fmla="*/ 266563 w 558"/>
                    <a:gd name="T23" fmla="*/ 104660 h 330"/>
                    <a:gd name="T24" fmla="*/ 316089 w 558"/>
                    <a:gd name="T25" fmla="*/ 124460 h 330"/>
                    <a:gd name="T26" fmla="*/ 321915 w 558"/>
                    <a:gd name="T27" fmla="*/ 137189 h 330"/>
                    <a:gd name="T28" fmla="*/ 343765 w 558"/>
                    <a:gd name="T29" fmla="*/ 151332 h 330"/>
                    <a:gd name="T30" fmla="*/ 374354 w 558"/>
                    <a:gd name="T31" fmla="*/ 148503 h 330"/>
                    <a:gd name="T32" fmla="*/ 387464 w 558"/>
                    <a:gd name="T33" fmla="*/ 154161 h 330"/>
                    <a:gd name="T34" fmla="*/ 415140 w 558"/>
                    <a:gd name="T35" fmla="*/ 151332 h 330"/>
                    <a:gd name="T36" fmla="*/ 429706 w 558"/>
                    <a:gd name="T37" fmla="*/ 175375 h 330"/>
                    <a:gd name="T38" fmla="*/ 439902 w 558"/>
                    <a:gd name="T39" fmla="*/ 182447 h 330"/>
                    <a:gd name="T40" fmla="*/ 460295 w 558"/>
                    <a:gd name="T41" fmla="*/ 161232 h 330"/>
                    <a:gd name="T42" fmla="*/ 463209 w 558"/>
                    <a:gd name="T43" fmla="*/ 154161 h 330"/>
                    <a:gd name="T44" fmla="*/ 473405 w 558"/>
                    <a:gd name="T45" fmla="*/ 134360 h 330"/>
                    <a:gd name="T46" fmla="*/ 498168 w 558"/>
                    <a:gd name="T47" fmla="*/ 127289 h 330"/>
                    <a:gd name="T48" fmla="*/ 520017 w 558"/>
                    <a:gd name="T49" fmla="*/ 118803 h 330"/>
                    <a:gd name="T50" fmla="*/ 565173 w 558"/>
                    <a:gd name="T51" fmla="*/ 107488 h 330"/>
                    <a:gd name="T52" fmla="*/ 613241 w 558"/>
                    <a:gd name="T53" fmla="*/ 87688 h 330"/>
                    <a:gd name="T54" fmla="*/ 626351 w 558"/>
                    <a:gd name="T55" fmla="*/ 84859 h 330"/>
                    <a:gd name="T56" fmla="*/ 639461 w 558"/>
                    <a:gd name="T57" fmla="*/ 80616 h 330"/>
                    <a:gd name="T58" fmla="*/ 648201 w 558"/>
                    <a:gd name="T59" fmla="*/ 87688 h 330"/>
                    <a:gd name="T60" fmla="*/ 648201 w 558"/>
                    <a:gd name="T61" fmla="*/ 97588 h 330"/>
                    <a:gd name="T62" fmla="*/ 656940 w 558"/>
                    <a:gd name="T63" fmla="*/ 127289 h 330"/>
                    <a:gd name="T64" fmla="*/ 667137 w 558"/>
                    <a:gd name="T65" fmla="*/ 134360 h 330"/>
                    <a:gd name="T66" fmla="*/ 686073 w 558"/>
                    <a:gd name="T67" fmla="*/ 137189 h 330"/>
                    <a:gd name="T68" fmla="*/ 703553 w 558"/>
                    <a:gd name="T69" fmla="*/ 138603 h 330"/>
                    <a:gd name="T70" fmla="*/ 788037 w 558"/>
                    <a:gd name="T71" fmla="*/ 178204 h 330"/>
                    <a:gd name="T72" fmla="*/ 799690 w 558"/>
                    <a:gd name="T73" fmla="*/ 222048 h 330"/>
                    <a:gd name="T74" fmla="*/ 723945 w 558"/>
                    <a:gd name="T75" fmla="*/ 224877 h 330"/>
                    <a:gd name="T76" fmla="*/ 702096 w 558"/>
                    <a:gd name="T77" fmla="*/ 229120 h 330"/>
                    <a:gd name="T78" fmla="*/ 686073 w 558"/>
                    <a:gd name="T79" fmla="*/ 248920 h 330"/>
                    <a:gd name="T80" fmla="*/ 675877 w 558"/>
                    <a:gd name="T81" fmla="*/ 246091 h 330"/>
                    <a:gd name="T82" fmla="*/ 648201 w 558"/>
                    <a:gd name="T83" fmla="*/ 222048 h 330"/>
                    <a:gd name="T84" fmla="*/ 636548 w 558"/>
                    <a:gd name="T85" fmla="*/ 209319 h 330"/>
                    <a:gd name="T86" fmla="*/ 629264 w 558"/>
                    <a:gd name="T87" fmla="*/ 209319 h 330"/>
                    <a:gd name="T88" fmla="*/ 619068 w 558"/>
                    <a:gd name="T89" fmla="*/ 217805 h 330"/>
                    <a:gd name="T90" fmla="*/ 613241 w 558"/>
                    <a:gd name="T91" fmla="*/ 236191 h 330"/>
                    <a:gd name="T92" fmla="*/ 603045 w 558"/>
                    <a:gd name="T93" fmla="*/ 239020 h 330"/>
                    <a:gd name="T94" fmla="*/ 605958 w 558"/>
                    <a:gd name="T95" fmla="*/ 248920 h 330"/>
                    <a:gd name="T96" fmla="*/ 550606 w 558"/>
                    <a:gd name="T97" fmla="*/ 253163 h 330"/>
                    <a:gd name="T98" fmla="*/ 509821 w 558"/>
                    <a:gd name="T99" fmla="*/ 280035 h 330"/>
                    <a:gd name="T100" fmla="*/ 490885 w 558"/>
                    <a:gd name="T101" fmla="*/ 298421 h 330"/>
                    <a:gd name="T102" fmla="*/ 464665 w 558"/>
                    <a:gd name="T103" fmla="*/ 326707 h 330"/>
                    <a:gd name="T104" fmla="*/ 457382 w 558"/>
                    <a:gd name="T105" fmla="*/ 329536 h 330"/>
                    <a:gd name="T106" fmla="*/ 435533 w 558"/>
                    <a:gd name="T107" fmla="*/ 305493 h 330"/>
                    <a:gd name="T108" fmla="*/ 426793 w 558"/>
                    <a:gd name="T109" fmla="*/ 298421 h 330"/>
                    <a:gd name="T110" fmla="*/ 415140 w 558"/>
                    <a:gd name="T111" fmla="*/ 299835 h 330"/>
                    <a:gd name="T112" fmla="*/ 390377 w 558"/>
                    <a:gd name="T113" fmla="*/ 376209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8"/>
                    <a:gd name="T172" fmla="*/ 0 h 330"/>
                    <a:gd name="T173" fmla="*/ 558 w 558"/>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8" h="330">
                      <a:moveTo>
                        <a:pt x="0" y="150"/>
                      </a:moveTo>
                      <a:lnTo>
                        <a:pt x="0" y="150"/>
                      </a:lnTo>
                      <a:lnTo>
                        <a:pt x="1" y="145"/>
                      </a:lnTo>
                      <a:lnTo>
                        <a:pt x="7" y="135"/>
                      </a:lnTo>
                      <a:lnTo>
                        <a:pt x="19" y="122"/>
                      </a:lnTo>
                      <a:lnTo>
                        <a:pt x="41" y="110"/>
                      </a:lnTo>
                      <a:lnTo>
                        <a:pt x="48" y="109"/>
                      </a:lnTo>
                      <a:lnTo>
                        <a:pt x="55" y="105"/>
                      </a:lnTo>
                      <a:lnTo>
                        <a:pt x="60" y="103"/>
                      </a:lnTo>
                      <a:lnTo>
                        <a:pt x="67" y="100"/>
                      </a:lnTo>
                      <a:lnTo>
                        <a:pt x="72" y="95"/>
                      </a:lnTo>
                      <a:lnTo>
                        <a:pt x="79" y="90"/>
                      </a:lnTo>
                      <a:lnTo>
                        <a:pt x="86" y="83"/>
                      </a:lnTo>
                      <a:lnTo>
                        <a:pt x="97" y="74"/>
                      </a:lnTo>
                      <a:lnTo>
                        <a:pt x="102" y="65"/>
                      </a:lnTo>
                      <a:lnTo>
                        <a:pt x="109" y="52"/>
                      </a:lnTo>
                      <a:lnTo>
                        <a:pt x="117" y="38"/>
                      </a:lnTo>
                      <a:lnTo>
                        <a:pt x="124" y="29"/>
                      </a:lnTo>
                      <a:lnTo>
                        <a:pt x="128" y="27"/>
                      </a:lnTo>
                      <a:lnTo>
                        <a:pt x="135" y="22"/>
                      </a:lnTo>
                      <a:lnTo>
                        <a:pt x="145" y="15"/>
                      </a:lnTo>
                      <a:lnTo>
                        <a:pt x="157" y="8"/>
                      </a:lnTo>
                      <a:lnTo>
                        <a:pt x="167" y="3"/>
                      </a:lnTo>
                      <a:lnTo>
                        <a:pt x="178" y="0"/>
                      </a:lnTo>
                      <a:lnTo>
                        <a:pt x="185" y="0"/>
                      </a:lnTo>
                      <a:lnTo>
                        <a:pt x="186" y="5"/>
                      </a:lnTo>
                      <a:lnTo>
                        <a:pt x="188" y="5"/>
                      </a:lnTo>
                      <a:lnTo>
                        <a:pt x="190" y="5"/>
                      </a:lnTo>
                      <a:lnTo>
                        <a:pt x="192" y="5"/>
                      </a:lnTo>
                      <a:lnTo>
                        <a:pt x="192" y="10"/>
                      </a:lnTo>
                      <a:lnTo>
                        <a:pt x="192" y="14"/>
                      </a:lnTo>
                      <a:lnTo>
                        <a:pt x="188" y="17"/>
                      </a:lnTo>
                      <a:lnTo>
                        <a:pt x="185" y="19"/>
                      </a:lnTo>
                      <a:lnTo>
                        <a:pt x="183" y="20"/>
                      </a:lnTo>
                      <a:lnTo>
                        <a:pt x="181" y="20"/>
                      </a:lnTo>
                      <a:lnTo>
                        <a:pt x="179" y="19"/>
                      </a:lnTo>
                      <a:lnTo>
                        <a:pt x="178" y="17"/>
                      </a:lnTo>
                      <a:lnTo>
                        <a:pt x="174" y="22"/>
                      </a:lnTo>
                      <a:lnTo>
                        <a:pt x="173" y="27"/>
                      </a:lnTo>
                      <a:lnTo>
                        <a:pt x="173" y="34"/>
                      </a:lnTo>
                      <a:lnTo>
                        <a:pt x="173" y="39"/>
                      </a:lnTo>
                      <a:lnTo>
                        <a:pt x="171" y="38"/>
                      </a:lnTo>
                      <a:lnTo>
                        <a:pt x="169" y="38"/>
                      </a:lnTo>
                      <a:lnTo>
                        <a:pt x="167" y="38"/>
                      </a:lnTo>
                      <a:lnTo>
                        <a:pt x="166" y="39"/>
                      </a:lnTo>
                      <a:lnTo>
                        <a:pt x="166" y="41"/>
                      </a:lnTo>
                      <a:lnTo>
                        <a:pt x="164" y="43"/>
                      </a:lnTo>
                      <a:lnTo>
                        <a:pt x="164" y="45"/>
                      </a:lnTo>
                      <a:lnTo>
                        <a:pt x="162" y="48"/>
                      </a:lnTo>
                      <a:lnTo>
                        <a:pt x="160" y="46"/>
                      </a:lnTo>
                      <a:lnTo>
                        <a:pt x="159" y="45"/>
                      </a:lnTo>
                      <a:lnTo>
                        <a:pt x="157" y="45"/>
                      </a:lnTo>
                      <a:lnTo>
                        <a:pt x="154" y="48"/>
                      </a:lnTo>
                      <a:lnTo>
                        <a:pt x="152" y="50"/>
                      </a:lnTo>
                      <a:lnTo>
                        <a:pt x="152" y="53"/>
                      </a:lnTo>
                      <a:lnTo>
                        <a:pt x="152" y="57"/>
                      </a:lnTo>
                      <a:lnTo>
                        <a:pt x="150" y="57"/>
                      </a:lnTo>
                      <a:lnTo>
                        <a:pt x="148" y="57"/>
                      </a:lnTo>
                      <a:lnTo>
                        <a:pt x="145" y="64"/>
                      </a:lnTo>
                      <a:lnTo>
                        <a:pt x="145" y="69"/>
                      </a:lnTo>
                      <a:lnTo>
                        <a:pt x="143" y="76"/>
                      </a:lnTo>
                      <a:lnTo>
                        <a:pt x="143" y="83"/>
                      </a:lnTo>
                      <a:lnTo>
                        <a:pt x="143" y="84"/>
                      </a:lnTo>
                      <a:lnTo>
                        <a:pt x="145" y="84"/>
                      </a:lnTo>
                      <a:lnTo>
                        <a:pt x="148" y="84"/>
                      </a:lnTo>
                      <a:lnTo>
                        <a:pt x="150" y="84"/>
                      </a:lnTo>
                      <a:lnTo>
                        <a:pt x="152" y="83"/>
                      </a:lnTo>
                      <a:lnTo>
                        <a:pt x="154" y="79"/>
                      </a:lnTo>
                      <a:lnTo>
                        <a:pt x="154" y="77"/>
                      </a:lnTo>
                      <a:lnTo>
                        <a:pt x="155" y="76"/>
                      </a:lnTo>
                      <a:lnTo>
                        <a:pt x="160" y="77"/>
                      </a:lnTo>
                      <a:lnTo>
                        <a:pt x="166" y="77"/>
                      </a:lnTo>
                      <a:lnTo>
                        <a:pt x="171" y="77"/>
                      </a:lnTo>
                      <a:lnTo>
                        <a:pt x="176" y="76"/>
                      </a:lnTo>
                      <a:lnTo>
                        <a:pt x="183" y="74"/>
                      </a:lnTo>
                      <a:lnTo>
                        <a:pt x="190" y="74"/>
                      </a:lnTo>
                      <a:lnTo>
                        <a:pt x="197" y="74"/>
                      </a:lnTo>
                      <a:lnTo>
                        <a:pt x="204" y="72"/>
                      </a:lnTo>
                      <a:lnTo>
                        <a:pt x="207" y="72"/>
                      </a:lnTo>
                      <a:lnTo>
                        <a:pt x="211" y="77"/>
                      </a:lnTo>
                      <a:lnTo>
                        <a:pt x="214" y="83"/>
                      </a:lnTo>
                      <a:lnTo>
                        <a:pt x="217" y="88"/>
                      </a:lnTo>
                      <a:lnTo>
                        <a:pt x="216" y="88"/>
                      </a:lnTo>
                      <a:lnTo>
                        <a:pt x="216" y="90"/>
                      </a:lnTo>
                      <a:lnTo>
                        <a:pt x="216" y="91"/>
                      </a:lnTo>
                      <a:lnTo>
                        <a:pt x="217" y="95"/>
                      </a:lnTo>
                      <a:lnTo>
                        <a:pt x="221" y="97"/>
                      </a:lnTo>
                      <a:lnTo>
                        <a:pt x="224" y="98"/>
                      </a:lnTo>
                      <a:lnTo>
                        <a:pt x="226" y="102"/>
                      </a:lnTo>
                      <a:lnTo>
                        <a:pt x="228" y="103"/>
                      </a:lnTo>
                      <a:lnTo>
                        <a:pt x="230" y="105"/>
                      </a:lnTo>
                      <a:lnTo>
                        <a:pt x="233" y="105"/>
                      </a:lnTo>
                      <a:lnTo>
                        <a:pt x="236" y="107"/>
                      </a:lnTo>
                      <a:lnTo>
                        <a:pt x="235" y="109"/>
                      </a:lnTo>
                      <a:lnTo>
                        <a:pt x="235" y="110"/>
                      </a:lnTo>
                      <a:lnTo>
                        <a:pt x="235" y="114"/>
                      </a:lnTo>
                      <a:lnTo>
                        <a:pt x="236" y="116"/>
                      </a:lnTo>
                      <a:lnTo>
                        <a:pt x="242" y="109"/>
                      </a:lnTo>
                      <a:lnTo>
                        <a:pt x="249" y="107"/>
                      </a:lnTo>
                      <a:lnTo>
                        <a:pt x="257" y="105"/>
                      </a:lnTo>
                      <a:lnTo>
                        <a:pt x="264" y="103"/>
                      </a:lnTo>
                      <a:lnTo>
                        <a:pt x="266" y="103"/>
                      </a:lnTo>
                      <a:lnTo>
                        <a:pt x="268" y="105"/>
                      </a:lnTo>
                      <a:lnTo>
                        <a:pt x="268" y="107"/>
                      </a:lnTo>
                      <a:lnTo>
                        <a:pt x="266" y="109"/>
                      </a:lnTo>
                      <a:lnTo>
                        <a:pt x="264" y="110"/>
                      </a:lnTo>
                      <a:lnTo>
                        <a:pt x="264" y="112"/>
                      </a:lnTo>
                      <a:lnTo>
                        <a:pt x="269" y="116"/>
                      </a:lnTo>
                      <a:lnTo>
                        <a:pt x="274" y="114"/>
                      </a:lnTo>
                      <a:lnTo>
                        <a:pt x="280" y="110"/>
                      </a:lnTo>
                      <a:lnTo>
                        <a:pt x="285" y="107"/>
                      </a:lnTo>
                      <a:lnTo>
                        <a:pt x="285" y="112"/>
                      </a:lnTo>
                      <a:lnTo>
                        <a:pt x="288" y="114"/>
                      </a:lnTo>
                      <a:lnTo>
                        <a:pt x="292" y="116"/>
                      </a:lnTo>
                      <a:lnTo>
                        <a:pt x="293" y="117"/>
                      </a:lnTo>
                      <a:lnTo>
                        <a:pt x="293" y="121"/>
                      </a:lnTo>
                      <a:lnTo>
                        <a:pt x="295" y="124"/>
                      </a:lnTo>
                      <a:lnTo>
                        <a:pt x="297" y="129"/>
                      </a:lnTo>
                      <a:lnTo>
                        <a:pt x="297" y="133"/>
                      </a:lnTo>
                      <a:lnTo>
                        <a:pt x="297" y="135"/>
                      </a:lnTo>
                      <a:lnTo>
                        <a:pt x="299" y="133"/>
                      </a:lnTo>
                      <a:lnTo>
                        <a:pt x="300" y="131"/>
                      </a:lnTo>
                      <a:lnTo>
                        <a:pt x="302" y="129"/>
                      </a:lnTo>
                      <a:lnTo>
                        <a:pt x="306" y="126"/>
                      </a:lnTo>
                      <a:lnTo>
                        <a:pt x="309" y="121"/>
                      </a:lnTo>
                      <a:lnTo>
                        <a:pt x="312" y="117"/>
                      </a:lnTo>
                      <a:lnTo>
                        <a:pt x="314" y="112"/>
                      </a:lnTo>
                      <a:lnTo>
                        <a:pt x="316" y="114"/>
                      </a:lnTo>
                      <a:lnTo>
                        <a:pt x="318" y="114"/>
                      </a:lnTo>
                      <a:lnTo>
                        <a:pt x="319" y="114"/>
                      </a:lnTo>
                      <a:lnTo>
                        <a:pt x="319" y="112"/>
                      </a:lnTo>
                      <a:lnTo>
                        <a:pt x="319" y="110"/>
                      </a:lnTo>
                      <a:lnTo>
                        <a:pt x="318" y="109"/>
                      </a:lnTo>
                      <a:lnTo>
                        <a:pt x="316" y="107"/>
                      </a:lnTo>
                      <a:lnTo>
                        <a:pt x="314" y="107"/>
                      </a:lnTo>
                      <a:lnTo>
                        <a:pt x="312" y="107"/>
                      </a:lnTo>
                      <a:lnTo>
                        <a:pt x="318" y="107"/>
                      </a:lnTo>
                      <a:lnTo>
                        <a:pt x="321" y="103"/>
                      </a:lnTo>
                      <a:lnTo>
                        <a:pt x="323" y="98"/>
                      </a:lnTo>
                      <a:lnTo>
                        <a:pt x="325" y="95"/>
                      </a:lnTo>
                      <a:lnTo>
                        <a:pt x="328" y="97"/>
                      </a:lnTo>
                      <a:lnTo>
                        <a:pt x="331" y="95"/>
                      </a:lnTo>
                      <a:lnTo>
                        <a:pt x="333" y="91"/>
                      </a:lnTo>
                      <a:lnTo>
                        <a:pt x="337" y="95"/>
                      </a:lnTo>
                      <a:lnTo>
                        <a:pt x="340" y="93"/>
                      </a:lnTo>
                      <a:lnTo>
                        <a:pt x="342" y="90"/>
                      </a:lnTo>
                      <a:lnTo>
                        <a:pt x="344" y="88"/>
                      </a:lnTo>
                      <a:lnTo>
                        <a:pt x="345" y="84"/>
                      </a:lnTo>
                      <a:lnTo>
                        <a:pt x="349" y="88"/>
                      </a:lnTo>
                      <a:lnTo>
                        <a:pt x="350" y="86"/>
                      </a:lnTo>
                      <a:lnTo>
                        <a:pt x="354" y="84"/>
                      </a:lnTo>
                      <a:lnTo>
                        <a:pt x="357" y="84"/>
                      </a:lnTo>
                      <a:lnTo>
                        <a:pt x="359" y="83"/>
                      </a:lnTo>
                      <a:lnTo>
                        <a:pt x="361" y="81"/>
                      </a:lnTo>
                      <a:lnTo>
                        <a:pt x="363" y="79"/>
                      </a:lnTo>
                      <a:lnTo>
                        <a:pt x="363" y="77"/>
                      </a:lnTo>
                      <a:lnTo>
                        <a:pt x="371" y="77"/>
                      </a:lnTo>
                      <a:lnTo>
                        <a:pt x="380" y="77"/>
                      </a:lnTo>
                      <a:lnTo>
                        <a:pt x="388" y="76"/>
                      </a:lnTo>
                      <a:lnTo>
                        <a:pt x="395" y="72"/>
                      </a:lnTo>
                      <a:lnTo>
                        <a:pt x="402" y="71"/>
                      </a:lnTo>
                      <a:lnTo>
                        <a:pt x="409" y="69"/>
                      </a:lnTo>
                      <a:lnTo>
                        <a:pt x="414" y="65"/>
                      </a:lnTo>
                      <a:lnTo>
                        <a:pt x="421" y="62"/>
                      </a:lnTo>
                      <a:lnTo>
                        <a:pt x="421" y="60"/>
                      </a:lnTo>
                      <a:lnTo>
                        <a:pt x="421" y="58"/>
                      </a:lnTo>
                      <a:lnTo>
                        <a:pt x="421" y="57"/>
                      </a:lnTo>
                      <a:lnTo>
                        <a:pt x="423" y="57"/>
                      </a:lnTo>
                      <a:lnTo>
                        <a:pt x="426" y="57"/>
                      </a:lnTo>
                      <a:lnTo>
                        <a:pt x="428" y="58"/>
                      </a:lnTo>
                      <a:lnTo>
                        <a:pt x="430" y="60"/>
                      </a:lnTo>
                      <a:lnTo>
                        <a:pt x="432" y="58"/>
                      </a:lnTo>
                      <a:lnTo>
                        <a:pt x="432" y="57"/>
                      </a:lnTo>
                      <a:lnTo>
                        <a:pt x="432" y="55"/>
                      </a:lnTo>
                      <a:lnTo>
                        <a:pt x="435" y="55"/>
                      </a:lnTo>
                      <a:lnTo>
                        <a:pt x="439" y="57"/>
                      </a:lnTo>
                      <a:lnTo>
                        <a:pt x="440" y="57"/>
                      </a:lnTo>
                      <a:lnTo>
                        <a:pt x="444" y="57"/>
                      </a:lnTo>
                      <a:lnTo>
                        <a:pt x="444" y="58"/>
                      </a:lnTo>
                      <a:lnTo>
                        <a:pt x="444" y="60"/>
                      </a:lnTo>
                      <a:lnTo>
                        <a:pt x="445" y="62"/>
                      </a:lnTo>
                      <a:lnTo>
                        <a:pt x="445" y="64"/>
                      </a:lnTo>
                      <a:lnTo>
                        <a:pt x="447" y="64"/>
                      </a:lnTo>
                      <a:lnTo>
                        <a:pt x="447" y="65"/>
                      </a:lnTo>
                      <a:lnTo>
                        <a:pt x="449" y="65"/>
                      </a:lnTo>
                      <a:lnTo>
                        <a:pt x="447" y="67"/>
                      </a:lnTo>
                      <a:lnTo>
                        <a:pt x="445" y="69"/>
                      </a:lnTo>
                      <a:lnTo>
                        <a:pt x="445" y="71"/>
                      </a:lnTo>
                      <a:lnTo>
                        <a:pt x="444" y="76"/>
                      </a:lnTo>
                      <a:lnTo>
                        <a:pt x="444" y="81"/>
                      </a:lnTo>
                      <a:lnTo>
                        <a:pt x="445" y="86"/>
                      </a:lnTo>
                      <a:lnTo>
                        <a:pt x="449" y="90"/>
                      </a:lnTo>
                      <a:lnTo>
                        <a:pt x="451" y="90"/>
                      </a:lnTo>
                      <a:lnTo>
                        <a:pt x="452" y="88"/>
                      </a:lnTo>
                      <a:lnTo>
                        <a:pt x="454" y="88"/>
                      </a:lnTo>
                      <a:lnTo>
                        <a:pt x="454" y="90"/>
                      </a:lnTo>
                      <a:lnTo>
                        <a:pt x="456" y="91"/>
                      </a:lnTo>
                      <a:lnTo>
                        <a:pt x="456" y="95"/>
                      </a:lnTo>
                      <a:lnTo>
                        <a:pt x="458" y="95"/>
                      </a:lnTo>
                      <a:lnTo>
                        <a:pt x="459" y="95"/>
                      </a:lnTo>
                      <a:lnTo>
                        <a:pt x="461" y="93"/>
                      </a:lnTo>
                      <a:lnTo>
                        <a:pt x="461" y="91"/>
                      </a:lnTo>
                      <a:lnTo>
                        <a:pt x="463" y="90"/>
                      </a:lnTo>
                      <a:lnTo>
                        <a:pt x="466" y="93"/>
                      </a:lnTo>
                      <a:lnTo>
                        <a:pt x="471" y="97"/>
                      </a:lnTo>
                      <a:lnTo>
                        <a:pt x="475" y="100"/>
                      </a:lnTo>
                      <a:lnTo>
                        <a:pt x="477" y="105"/>
                      </a:lnTo>
                      <a:lnTo>
                        <a:pt x="478" y="103"/>
                      </a:lnTo>
                      <a:lnTo>
                        <a:pt x="480" y="102"/>
                      </a:lnTo>
                      <a:lnTo>
                        <a:pt x="482" y="100"/>
                      </a:lnTo>
                      <a:lnTo>
                        <a:pt x="483" y="98"/>
                      </a:lnTo>
                      <a:lnTo>
                        <a:pt x="489" y="95"/>
                      </a:lnTo>
                      <a:lnTo>
                        <a:pt x="494" y="93"/>
                      </a:lnTo>
                      <a:lnTo>
                        <a:pt x="499" y="93"/>
                      </a:lnTo>
                      <a:lnTo>
                        <a:pt x="504" y="95"/>
                      </a:lnTo>
                      <a:lnTo>
                        <a:pt x="518" y="102"/>
                      </a:lnTo>
                      <a:lnTo>
                        <a:pt x="530" y="112"/>
                      </a:lnTo>
                      <a:lnTo>
                        <a:pt x="541" y="126"/>
                      </a:lnTo>
                      <a:lnTo>
                        <a:pt x="553" y="138"/>
                      </a:lnTo>
                      <a:lnTo>
                        <a:pt x="556" y="143"/>
                      </a:lnTo>
                      <a:lnTo>
                        <a:pt x="558" y="150"/>
                      </a:lnTo>
                      <a:lnTo>
                        <a:pt x="554" y="155"/>
                      </a:lnTo>
                      <a:lnTo>
                        <a:pt x="551" y="157"/>
                      </a:lnTo>
                      <a:lnTo>
                        <a:pt x="549" y="157"/>
                      </a:lnTo>
                      <a:lnTo>
                        <a:pt x="544" y="159"/>
                      </a:lnTo>
                      <a:lnTo>
                        <a:pt x="537" y="160"/>
                      </a:lnTo>
                      <a:lnTo>
                        <a:pt x="528" y="160"/>
                      </a:lnTo>
                      <a:lnTo>
                        <a:pt x="520" y="162"/>
                      </a:lnTo>
                      <a:lnTo>
                        <a:pt x="511" y="162"/>
                      </a:lnTo>
                      <a:lnTo>
                        <a:pt x="502" y="160"/>
                      </a:lnTo>
                      <a:lnTo>
                        <a:pt x="497" y="159"/>
                      </a:lnTo>
                      <a:lnTo>
                        <a:pt x="494" y="155"/>
                      </a:lnTo>
                      <a:lnTo>
                        <a:pt x="492" y="150"/>
                      </a:lnTo>
                      <a:lnTo>
                        <a:pt x="489" y="148"/>
                      </a:lnTo>
                      <a:lnTo>
                        <a:pt x="485" y="148"/>
                      </a:lnTo>
                      <a:lnTo>
                        <a:pt x="482" y="152"/>
                      </a:lnTo>
                      <a:lnTo>
                        <a:pt x="480" y="155"/>
                      </a:lnTo>
                      <a:lnTo>
                        <a:pt x="482" y="162"/>
                      </a:lnTo>
                      <a:lnTo>
                        <a:pt x="482" y="167"/>
                      </a:lnTo>
                      <a:lnTo>
                        <a:pt x="478" y="167"/>
                      </a:lnTo>
                      <a:lnTo>
                        <a:pt x="475" y="169"/>
                      </a:lnTo>
                      <a:lnTo>
                        <a:pt x="475" y="174"/>
                      </a:lnTo>
                      <a:lnTo>
                        <a:pt x="475" y="178"/>
                      </a:lnTo>
                      <a:lnTo>
                        <a:pt x="471" y="176"/>
                      </a:lnTo>
                      <a:lnTo>
                        <a:pt x="470" y="174"/>
                      </a:lnTo>
                      <a:lnTo>
                        <a:pt x="468" y="173"/>
                      </a:lnTo>
                      <a:lnTo>
                        <a:pt x="466" y="171"/>
                      </a:lnTo>
                      <a:lnTo>
                        <a:pt x="464" y="171"/>
                      </a:lnTo>
                      <a:lnTo>
                        <a:pt x="464" y="173"/>
                      </a:lnTo>
                      <a:lnTo>
                        <a:pt x="464" y="174"/>
                      </a:lnTo>
                      <a:lnTo>
                        <a:pt x="461" y="169"/>
                      </a:lnTo>
                      <a:lnTo>
                        <a:pt x="458" y="166"/>
                      </a:lnTo>
                      <a:lnTo>
                        <a:pt x="452" y="162"/>
                      </a:lnTo>
                      <a:lnTo>
                        <a:pt x="449" y="157"/>
                      </a:lnTo>
                      <a:lnTo>
                        <a:pt x="447" y="157"/>
                      </a:lnTo>
                      <a:lnTo>
                        <a:pt x="445" y="157"/>
                      </a:lnTo>
                      <a:lnTo>
                        <a:pt x="444" y="157"/>
                      </a:lnTo>
                      <a:lnTo>
                        <a:pt x="442" y="157"/>
                      </a:lnTo>
                      <a:lnTo>
                        <a:pt x="440" y="155"/>
                      </a:lnTo>
                      <a:lnTo>
                        <a:pt x="440" y="152"/>
                      </a:lnTo>
                      <a:lnTo>
                        <a:pt x="439" y="150"/>
                      </a:lnTo>
                      <a:lnTo>
                        <a:pt x="437" y="148"/>
                      </a:lnTo>
                      <a:lnTo>
                        <a:pt x="435" y="148"/>
                      </a:lnTo>
                      <a:lnTo>
                        <a:pt x="435" y="150"/>
                      </a:lnTo>
                      <a:lnTo>
                        <a:pt x="435" y="152"/>
                      </a:lnTo>
                      <a:lnTo>
                        <a:pt x="433" y="150"/>
                      </a:lnTo>
                      <a:lnTo>
                        <a:pt x="432" y="148"/>
                      </a:lnTo>
                      <a:lnTo>
                        <a:pt x="430" y="148"/>
                      </a:lnTo>
                      <a:lnTo>
                        <a:pt x="428" y="148"/>
                      </a:lnTo>
                      <a:lnTo>
                        <a:pt x="426" y="148"/>
                      </a:lnTo>
                      <a:lnTo>
                        <a:pt x="425" y="148"/>
                      </a:lnTo>
                      <a:lnTo>
                        <a:pt x="425" y="150"/>
                      </a:lnTo>
                      <a:lnTo>
                        <a:pt x="425" y="154"/>
                      </a:lnTo>
                      <a:lnTo>
                        <a:pt x="425" y="157"/>
                      </a:lnTo>
                      <a:lnTo>
                        <a:pt x="423" y="159"/>
                      </a:lnTo>
                      <a:lnTo>
                        <a:pt x="420" y="162"/>
                      </a:lnTo>
                      <a:lnTo>
                        <a:pt x="421" y="164"/>
                      </a:lnTo>
                      <a:lnTo>
                        <a:pt x="421" y="166"/>
                      </a:lnTo>
                      <a:lnTo>
                        <a:pt x="421" y="167"/>
                      </a:lnTo>
                      <a:lnTo>
                        <a:pt x="420" y="167"/>
                      </a:lnTo>
                      <a:lnTo>
                        <a:pt x="418" y="167"/>
                      </a:lnTo>
                      <a:lnTo>
                        <a:pt x="416" y="167"/>
                      </a:lnTo>
                      <a:lnTo>
                        <a:pt x="414" y="169"/>
                      </a:lnTo>
                      <a:lnTo>
                        <a:pt x="414" y="171"/>
                      </a:lnTo>
                      <a:lnTo>
                        <a:pt x="414" y="173"/>
                      </a:lnTo>
                      <a:lnTo>
                        <a:pt x="416" y="174"/>
                      </a:lnTo>
                      <a:lnTo>
                        <a:pt x="416" y="176"/>
                      </a:lnTo>
                      <a:lnTo>
                        <a:pt x="409" y="178"/>
                      </a:lnTo>
                      <a:lnTo>
                        <a:pt x="401" y="178"/>
                      </a:lnTo>
                      <a:lnTo>
                        <a:pt x="392" y="178"/>
                      </a:lnTo>
                      <a:lnTo>
                        <a:pt x="385" y="185"/>
                      </a:lnTo>
                      <a:lnTo>
                        <a:pt x="383" y="183"/>
                      </a:lnTo>
                      <a:lnTo>
                        <a:pt x="382" y="181"/>
                      </a:lnTo>
                      <a:lnTo>
                        <a:pt x="378" y="179"/>
                      </a:lnTo>
                      <a:lnTo>
                        <a:pt x="376" y="178"/>
                      </a:lnTo>
                      <a:lnTo>
                        <a:pt x="371" y="183"/>
                      </a:lnTo>
                      <a:lnTo>
                        <a:pt x="364" y="188"/>
                      </a:lnTo>
                      <a:lnTo>
                        <a:pt x="357" y="192"/>
                      </a:lnTo>
                      <a:lnTo>
                        <a:pt x="352" y="200"/>
                      </a:lnTo>
                      <a:lnTo>
                        <a:pt x="350" y="198"/>
                      </a:lnTo>
                      <a:lnTo>
                        <a:pt x="349" y="198"/>
                      </a:lnTo>
                      <a:lnTo>
                        <a:pt x="347" y="198"/>
                      </a:lnTo>
                      <a:lnTo>
                        <a:pt x="345" y="202"/>
                      </a:lnTo>
                      <a:lnTo>
                        <a:pt x="342" y="205"/>
                      </a:lnTo>
                      <a:lnTo>
                        <a:pt x="340" y="207"/>
                      </a:lnTo>
                      <a:lnTo>
                        <a:pt x="337" y="211"/>
                      </a:lnTo>
                      <a:lnTo>
                        <a:pt x="333" y="218"/>
                      </a:lnTo>
                      <a:lnTo>
                        <a:pt x="331" y="223"/>
                      </a:lnTo>
                      <a:lnTo>
                        <a:pt x="328" y="230"/>
                      </a:lnTo>
                      <a:lnTo>
                        <a:pt x="321" y="235"/>
                      </a:lnTo>
                      <a:lnTo>
                        <a:pt x="321" y="233"/>
                      </a:lnTo>
                      <a:lnTo>
                        <a:pt x="319" y="231"/>
                      </a:lnTo>
                      <a:lnTo>
                        <a:pt x="319" y="230"/>
                      </a:lnTo>
                      <a:lnTo>
                        <a:pt x="318" y="228"/>
                      </a:lnTo>
                      <a:lnTo>
                        <a:pt x="316" y="228"/>
                      </a:lnTo>
                      <a:lnTo>
                        <a:pt x="316" y="230"/>
                      </a:lnTo>
                      <a:lnTo>
                        <a:pt x="314" y="231"/>
                      </a:lnTo>
                      <a:lnTo>
                        <a:pt x="314" y="233"/>
                      </a:lnTo>
                      <a:lnTo>
                        <a:pt x="312" y="226"/>
                      </a:lnTo>
                      <a:lnTo>
                        <a:pt x="312" y="218"/>
                      </a:lnTo>
                      <a:lnTo>
                        <a:pt x="314" y="212"/>
                      </a:lnTo>
                      <a:lnTo>
                        <a:pt x="311" y="211"/>
                      </a:lnTo>
                      <a:lnTo>
                        <a:pt x="306" y="212"/>
                      </a:lnTo>
                      <a:lnTo>
                        <a:pt x="302" y="214"/>
                      </a:lnTo>
                      <a:lnTo>
                        <a:pt x="299" y="216"/>
                      </a:lnTo>
                      <a:lnTo>
                        <a:pt x="292" y="218"/>
                      </a:lnTo>
                      <a:lnTo>
                        <a:pt x="293" y="216"/>
                      </a:lnTo>
                      <a:lnTo>
                        <a:pt x="293" y="214"/>
                      </a:lnTo>
                      <a:lnTo>
                        <a:pt x="295" y="214"/>
                      </a:lnTo>
                      <a:lnTo>
                        <a:pt x="295" y="212"/>
                      </a:lnTo>
                      <a:lnTo>
                        <a:pt x="293" y="211"/>
                      </a:lnTo>
                      <a:lnTo>
                        <a:pt x="293" y="209"/>
                      </a:lnTo>
                      <a:lnTo>
                        <a:pt x="292" y="209"/>
                      </a:lnTo>
                      <a:lnTo>
                        <a:pt x="290" y="207"/>
                      </a:lnTo>
                      <a:lnTo>
                        <a:pt x="288" y="209"/>
                      </a:lnTo>
                      <a:lnTo>
                        <a:pt x="287" y="209"/>
                      </a:lnTo>
                      <a:lnTo>
                        <a:pt x="285" y="211"/>
                      </a:lnTo>
                      <a:lnTo>
                        <a:pt x="285" y="212"/>
                      </a:lnTo>
                      <a:lnTo>
                        <a:pt x="287" y="221"/>
                      </a:lnTo>
                      <a:lnTo>
                        <a:pt x="287" y="230"/>
                      </a:lnTo>
                      <a:lnTo>
                        <a:pt x="285" y="238"/>
                      </a:lnTo>
                      <a:lnTo>
                        <a:pt x="283" y="243"/>
                      </a:lnTo>
                      <a:lnTo>
                        <a:pt x="274" y="254"/>
                      </a:lnTo>
                      <a:lnTo>
                        <a:pt x="268" y="266"/>
                      </a:lnTo>
                      <a:lnTo>
                        <a:pt x="262" y="278"/>
                      </a:lnTo>
                      <a:lnTo>
                        <a:pt x="257" y="290"/>
                      </a:lnTo>
                      <a:lnTo>
                        <a:pt x="254" y="300"/>
                      </a:lnTo>
                      <a:lnTo>
                        <a:pt x="250" y="309"/>
                      </a:lnTo>
                      <a:lnTo>
                        <a:pt x="245" y="320"/>
                      </a:lnTo>
                      <a:lnTo>
                        <a:pt x="242" y="330"/>
                      </a:lnTo>
                    </a:path>
                  </a:pathLst>
                </a:custGeom>
                <a:solidFill>
                  <a:srgbClr val="FFC993"/>
                </a:solidFill>
                <a:ln w="0">
                  <a:solidFill>
                    <a:schemeClr val="tx1"/>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93" name="Freeform 26"/>
                <p:cNvSpPr>
                  <a:spLocks/>
                </p:cNvSpPr>
                <p:nvPr/>
              </p:nvSpPr>
              <p:spPr bwMode="auto">
                <a:xfrm>
                  <a:off x="5421034" y="1308101"/>
                  <a:ext cx="571500" cy="773113"/>
                </a:xfrm>
                <a:custGeom>
                  <a:avLst/>
                  <a:gdLst>
                    <a:gd name="T0" fmla="*/ 0 w 391"/>
                    <a:gd name="T1" fmla="*/ 773113 h 546"/>
                    <a:gd name="T2" fmla="*/ 40926 w 391"/>
                    <a:gd name="T3" fmla="*/ 716475 h 546"/>
                    <a:gd name="T4" fmla="*/ 68697 w 391"/>
                    <a:gd name="T5" fmla="*/ 604614 h 546"/>
                    <a:gd name="T6" fmla="*/ 38003 w 391"/>
                    <a:gd name="T7" fmla="*/ 487089 h 546"/>
                    <a:gd name="T8" fmla="*/ 16078 w 391"/>
                    <a:gd name="T9" fmla="*/ 406380 h 546"/>
                    <a:gd name="T10" fmla="*/ 10231 w 391"/>
                    <a:gd name="T11" fmla="*/ 362485 h 546"/>
                    <a:gd name="T12" fmla="*/ 30694 w 391"/>
                    <a:gd name="T13" fmla="*/ 276112 h 546"/>
                    <a:gd name="T14" fmla="*/ 30694 w 391"/>
                    <a:gd name="T15" fmla="*/ 209562 h 546"/>
                    <a:gd name="T16" fmla="*/ 46772 w 391"/>
                    <a:gd name="T17" fmla="*/ 182659 h 546"/>
                    <a:gd name="T18" fmla="*/ 93545 w 391"/>
                    <a:gd name="T19" fmla="*/ 135932 h 546"/>
                    <a:gd name="T20" fmla="*/ 106699 w 391"/>
                    <a:gd name="T21" fmla="*/ 185490 h 546"/>
                    <a:gd name="T22" fmla="*/ 130086 w 391"/>
                    <a:gd name="T23" fmla="*/ 138764 h 546"/>
                    <a:gd name="T24" fmla="*/ 147625 w 391"/>
                    <a:gd name="T25" fmla="*/ 82126 h 546"/>
                    <a:gd name="T26" fmla="*/ 176858 w 391"/>
                    <a:gd name="T27" fmla="*/ 75046 h 546"/>
                    <a:gd name="T28" fmla="*/ 165165 w 391"/>
                    <a:gd name="T29" fmla="*/ 60886 h 546"/>
                    <a:gd name="T30" fmla="*/ 159318 w 391"/>
                    <a:gd name="T31" fmla="*/ 26903 h 546"/>
                    <a:gd name="T32" fmla="*/ 165165 w 391"/>
                    <a:gd name="T33" fmla="*/ 9912 h 546"/>
                    <a:gd name="T34" fmla="*/ 185628 w 391"/>
                    <a:gd name="T35" fmla="*/ 7080 h 546"/>
                    <a:gd name="T36" fmla="*/ 214861 w 391"/>
                    <a:gd name="T37" fmla="*/ 4248 h 546"/>
                    <a:gd name="T38" fmla="*/ 245555 w 391"/>
                    <a:gd name="T39" fmla="*/ 16991 h 546"/>
                    <a:gd name="T40" fmla="*/ 279173 w 391"/>
                    <a:gd name="T41" fmla="*/ 31151 h 546"/>
                    <a:gd name="T42" fmla="*/ 301097 w 391"/>
                    <a:gd name="T43" fmla="*/ 41063 h 546"/>
                    <a:gd name="T44" fmla="*/ 342023 w 391"/>
                    <a:gd name="T45" fmla="*/ 46727 h 546"/>
                    <a:gd name="T46" fmla="*/ 377102 w 391"/>
                    <a:gd name="T47" fmla="*/ 50974 h 546"/>
                    <a:gd name="T48" fmla="*/ 397565 w 391"/>
                    <a:gd name="T49" fmla="*/ 73630 h 546"/>
                    <a:gd name="T50" fmla="*/ 401950 w 391"/>
                    <a:gd name="T51" fmla="*/ 90621 h 546"/>
                    <a:gd name="T52" fmla="*/ 387334 w 391"/>
                    <a:gd name="T53" fmla="*/ 111861 h 546"/>
                    <a:gd name="T54" fmla="*/ 415105 w 391"/>
                    <a:gd name="T55" fmla="*/ 154339 h 546"/>
                    <a:gd name="T56" fmla="*/ 404873 w 391"/>
                    <a:gd name="T57" fmla="*/ 252040 h 546"/>
                    <a:gd name="T58" fmla="*/ 397565 w 391"/>
                    <a:gd name="T59" fmla="*/ 286023 h 546"/>
                    <a:gd name="T60" fmla="*/ 359563 w 391"/>
                    <a:gd name="T61" fmla="*/ 308679 h 546"/>
                    <a:gd name="T62" fmla="*/ 363948 w 391"/>
                    <a:gd name="T63" fmla="*/ 369565 h 546"/>
                    <a:gd name="T64" fmla="*/ 394642 w 391"/>
                    <a:gd name="T65" fmla="*/ 373813 h 546"/>
                    <a:gd name="T66" fmla="*/ 419490 w 391"/>
                    <a:gd name="T67" fmla="*/ 346910 h 546"/>
                    <a:gd name="T68" fmla="*/ 435568 w 391"/>
                    <a:gd name="T69" fmla="*/ 315759 h 546"/>
                    <a:gd name="T70" fmla="*/ 457492 w 391"/>
                    <a:gd name="T71" fmla="*/ 300183 h 546"/>
                    <a:gd name="T72" fmla="*/ 488187 w 391"/>
                    <a:gd name="T73" fmla="*/ 280360 h 546"/>
                    <a:gd name="T74" fmla="*/ 520343 w 391"/>
                    <a:gd name="T75" fmla="*/ 322838 h 546"/>
                    <a:gd name="T76" fmla="*/ 537882 w 391"/>
                    <a:gd name="T77" fmla="*/ 376645 h 546"/>
                    <a:gd name="T78" fmla="*/ 558345 w 391"/>
                    <a:gd name="T79" fmla="*/ 424787 h 546"/>
                    <a:gd name="T80" fmla="*/ 571500 w 391"/>
                    <a:gd name="T81" fmla="*/ 504081 h 546"/>
                    <a:gd name="T82" fmla="*/ 537882 w 391"/>
                    <a:gd name="T83" fmla="*/ 540896 h 546"/>
                    <a:gd name="T84" fmla="*/ 526189 w 391"/>
                    <a:gd name="T85" fmla="*/ 581959 h 546"/>
                    <a:gd name="T86" fmla="*/ 501341 w 391"/>
                    <a:gd name="T87" fmla="*/ 648509 h 546"/>
                    <a:gd name="T88" fmla="*/ 488187 w 391"/>
                    <a:gd name="T89" fmla="*/ 679660 h 5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546"/>
                    <a:gd name="T137" fmla="*/ 391 w 391"/>
                    <a:gd name="T138" fmla="*/ 546 h 5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546">
                      <a:moveTo>
                        <a:pt x="324" y="515"/>
                      </a:moveTo>
                      <a:lnTo>
                        <a:pt x="196" y="525"/>
                      </a:lnTo>
                      <a:lnTo>
                        <a:pt x="0" y="546"/>
                      </a:lnTo>
                      <a:lnTo>
                        <a:pt x="14" y="529"/>
                      </a:lnTo>
                      <a:lnTo>
                        <a:pt x="28" y="506"/>
                      </a:lnTo>
                      <a:lnTo>
                        <a:pt x="37" y="482"/>
                      </a:lnTo>
                      <a:lnTo>
                        <a:pt x="44" y="454"/>
                      </a:lnTo>
                      <a:lnTo>
                        <a:pt x="47" y="427"/>
                      </a:lnTo>
                      <a:lnTo>
                        <a:pt x="45" y="399"/>
                      </a:lnTo>
                      <a:lnTo>
                        <a:pt x="38" y="371"/>
                      </a:lnTo>
                      <a:lnTo>
                        <a:pt x="26" y="344"/>
                      </a:lnTo>
                      <a:lnTo>
                        <a:pt x="11" y="311"/>
                      </a:lnTo>
                      <a:lnTo>
                        <a:pt x="11" y="287"/>
                      </a:lnTo>
                      <a:lnTo>
                        <a:pt x="13" y="269"/>
                      </a:lnTo>
                      <a:lnTo>
                        <a:pt x="7" y="256"/>
                      </a:lnTo>
                      <a:lnTo>
                        <a:pt x="6" y="240"/>
                      </a:lnTo>
                      <a:lnTo>
                        <a:pt x="14" y="221"/>
                      </a:lnTo>
                      <a:lnTo>
                        <a:pt x="21" y="195"/>
                      </a:lnTo>
                      <a:lnTo>
                        <a:pt x="19" y="159"/>
                      </a:lnTo>
                      <a:lnTo>
                        <a:pt x="21" y="148"/>
                      </a:lnTo>
                      <a:lnTo>
                        <a:pt x="26" y="148"/>
                      </a:lnTo>
                      <a:lnTo>
                        <a:pt x="32" y="145"/>
                      </a:lnTo>
                      <a:lnTo>
                        <a:pt x="32" y="129"/>
                      </a:lnTo>
                      <a:lnTo>
                        <a:pt x="51" y="112"/>
                      </a:lnTo>
                      <a:lnTo>
                        <a:pt x="64" y="96"/>
                      </a:lnTo>
                      <a:lnTo>
                        <a:pt x="71" y="86"/>
                      </a:lnTo>
                      <a:lnTo>
                        <a:pt x="73" y="90"/>
                      </a:lnTo>
                      <a:lnTo>
                        <a:pt x="73" y="131"/>
                      </a:lnTo>
                      <a:lnTo>
                        <a:pt x="85" y="126"/>
                      </a:lnTo>
                      <a:lnTo>
                        <a:pt x="89" y="98"/>
                      </a:lnTo>
                      <a:lnTo>
                        <a:pt x="90" y="69"/>
                      </a:lnTo>
                      <a:lnTo>
                        <a:pt x="101" y="58"/>
                      </a:lnTo>
                      <a:lnTo>
                        <a:pt x="108" y="60"/>
                      </a:lnTo>
                      <a:lnTo>
                        <a:pt x="116" y="58"/>
                      </a:lnTo>
                      <a:lnTo>
                        <a:pt x="121" y="53"/>
                      </a:lnTo>
                      <a:lnTo>
                        <a:pt x="121" y="45"/>
                      </a:lnTo>
                      <a:lnTo>
                        <a:pt x="113" y="43"/>
                      </a:lnTo>
                      <a:lnTo>
                        <a:pt x="106" y="36"/>
                      </a:lnTo>
                      <a:lnTo>
                        <a:pt x="104" y="27"/>
                      </a:lnTo>
                      <a:lnTo>
                        <a:pt x="109" y="19"/>
                      </a:lnTo>
                      <a:lnTo>
                        <a:pt x="113" y="14"/>
                      </a:lnTo>
                      <a:lnTo>
                        <a:pt x="113" y="7"/>
                      </a:lnTo>
                      <a:lnTo>
                        <a:pt x="116" y="3"/>
                      </a:lnTo>
                      <a:lnTo>
                        <a:pt x="127" y="5"/>
                      </a:lnTo>
                      <a:lnTo>
                        <a:pt x="133" y="1"/>
                      </a:lnTo>
                      <a:lnTo>
                        <a:pt x="139" y="0"/>
                      </a:lnTo>
                      <a:lnTo>
                        <a:pt x="147" y="3"/>
                      </a:lnTo>
                      <a:lnTo>
                        <a:pt x="158" y="8"/>
                      </a:lnTo>
                      <a:lnTo>
                        <a:pt x="168" y="12"/>
                      </a:lnTo>
                      <a:lnTo>
                        <a:pt x="177" y="14"/>
                      </a:lnTo>
                      <a:lnTo>
                        <a:pt x="182" y="15"/>
                      </a:lnTo>
                      <a:lnTo>
                        <a:pt x="191" y="22"/>
                      </a:lnTo>
                      <a:lnTo>
                        <a:pt x="197" y="26"/>
                      </a:lnTo>
                      <a:lnTo>
                        <a:pt x="206" y="29"/>
                      </a:lnTo>
                      <a:lnTo>
                        <a:pt x="215" y="31"/>
                      </a:lnTo>
                      <a:lnTo>
                        <a:pt x="225" y="31"/>
                      </a:lnTo>
                      <a:lnTo>
                        <a:pt x="234" y="33"/>
                      </a:lnTo>
                      <a:lnTo>
                        <a:pt x="242" y="33"/>
                      </a:lnTo>
                      <a:lnTo>
                        <a:pt x="251" y="34"/>
                      </a:lnTo>
                      <a:lnTo>
                        <a:pt x="258" y="36"/>
                      </a:lnTo>
                      <a:lnTo>
                        <a:pt x="267" y="43"/>
                      </a:lnTo>
                      <a:lnTo>
                        <a:pt x="272" y="52"/>
                      </a:lnTo>
                      <a:lnTo>
                        <a:pt x="275" y="60"/>
                      </a:lnTo>
                      <a:lnTo>
                        <a:pt x="275" y="64"/>
                      </a:lnTo>
                      <a:lnTo>
                        <a:pt x="272" y="65"/>
                      </a:lnTo>
                      <a:lnTo>
                        <a:pt x="267" y="71"/>
                      </a:lnTo>
                      <a:lnTo>
                        <a:pt x="265" y="79"/>
                      </a:lnTo>
                      <a:lnTo>
                        <a:pt x="272" y="91"/>
                      </a:lnTo>
                      <a:lnTo>
                        <a:pt x="284" y="109"/>
                      </a:lnTo>
                      <a:lnTo>
                        <a:pt x="291" y="135"/>
                      </a:lnTo>
                      <a:lnTo>
                        <a:pt x="289" y="159"/>
                      </a:lnTo>
                      <a:lnTo>
                        <a:pt x="277" y="178"/>
                      </a:lnTo>
                      <a:lnTo>
                        <a:pt x="273" y="192"/>
                      </a:lnTo>
                      <a:lnTo>
                        <a:pt x="272" y="202"/>
                      </a:lnTo>
                      <a:lnTo>
                        <a:pt x="265" y="212"/>
                      </a:lnTo>
                      <a:lnTo>
                        <a:pt x="246" y="218"/>
                      </a:lnTo>
                      <a:lnTo>
                        <a:pt x="244" y="233"/>
                      </a:lnTo>
                      <a:lnTo>
                        <a:pt x="244" y="249"/>
                      </a:lnTo>
                      <a:lnTo>
                        <a:pt x="249" y="261"/>
                      </a:lnTo>
                      <a:lnTo>
                        <a:pt x="261" y="264"/>
                      </a:lnTo>
                      <a:lnTo>
                        <a:pt x="270" y="264"/>
                      </a:lnTo>
                      <a:lnTo>
                        <a:pt x="279" y="262"/>
                      </a:lnTo>
                      <a:lnTo>
                        <a:pt x="284" y="256"/>
                      </a:lnTo>
                      <a:lnTo>
                        <a:pt x="287" y="245"/>
                      </a:lnTo>
                      <a:lnTo>
                        <a:pt x="291" y="233"/>
                      </a:lnTo>
                      <a:lnTo>
                        <a:pt x="298" y="223"/>
                      </a:lnTo>
                      <a:lnTo>
                        <a:pt x="306" y="216"/>
                      </a:lnTo>
                      <a:lnTo>
                        <a:pt x="313" y="212"/>
                      </a:lnTo>
                      <a:lnTo>
                        <a:pt x="318" y="207"/>
                      </a:lnTo>
                      <a:lnTo>
                        <a:pt x="325" y="200"/>
                      </a:lnTo>
                      <a:lnTo>
                        <a:pt x="334" y="198"/>
                      </a:lnTo>
                      <a:lnTo>
                        <a:pt x="346" y="211"/>
                      </a:lnTo>
                      <a:lnTo>
                        <a:pt x="356" y="228"/>
                      </a:lnTo>
                      <a:lnTo>
                        <a:pt x="363" y="240"/>
                      </a:lnTo>
                      <a:lnTo>
                        <a:pt x="368" y="250"/>
                      </a:lnTo>
                      <a:lnTo>
                        <a:pt x="368" y="266"/>
                      </a:lnTo>
                      <a:lnTo>
                        <a:pt x="372" y="283"/>
                      </a:lnTo>
                      <a:lnTo>
                        <a:pt x="382" y="300"/>
                      </a:lnTo>
                      <a:lnTo>
                        <a:pt x="391" y="325"/>
                      </a:lnTo>
                      <a:lnTo>
                        <a:pt x="391" y="356"/>
                      </a:lnTo>
                      <a:lnTo>
                        <a:pt x="384" y="373"/>
                      </a:lnTo>
                      <a:lnTo>
                        <a:pt x="375" y="378"/>
                      </a:lnTo>
                      <a:lnTo>
                        <a:pt x="368" y="382"/>
                      </a:lnTo>
                      <a:lnTo>
                        <a:pt x="365" y="397"/>
                      </a:lnTo>
                      <a:lnTo>
                        <a:pt x="360" y="411"/>
                      </a:lnTo>
                      <a:lnTo>
                        <a:pt x="353" y="418"/>
                      </a:lnTo>
                      <a:lnTo>
                        <a:pt x="344" y="430"/>
                      </a:lnTo>
                      <a:lnTo>
                        <a:pt x="343" y="458"/>
                      </a:lnTo>
                      <a:lnTo>
                        <a:pt x="341" y="475"/>
                      </a:lnTo>
                      <a:lnTo>
                        <a:pt x="334" y="480"/>
                      </a:lnTo>
                      <a:lnTo>
                        <a:pt x="327" y="489"/>
                      </a:lnTo>
                      <a:lnTo>
                        <a:pt x="324" y="515"/>
                      </a:lnTo>
                    </a:path>
                  </a:pathLst>
                </a:custGeom>
                <a:solidFill>
                  <a:srgbClr val="C38649"/>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grpSp>
          <p:sp>
            <p:nvSpPr>
              <p:cNvPr id="182" name="Freeform 50"/>
              <p:cNvSpPr>
                <a:spLocks/>
              </p:cNvSpPr>
              <p:nvPr/>
            </p:nvSpPr>
            <p:spPr bwMode="auto">
              <a:xfrm>
                <a:off x="5640788" y="3523395"/>
                <a:ext cx="1098109" cy="579352"/>
              </a:xfrm>
              <a:custGeom>
                <a:avLst/>
                <a:gdLst>
                  <a:gd name="T0" fmla="*/ 945222911 w 751"/>
                  <a:gd name="T1" fmla="*/ 40139025 h 409"/>
                  <a:gd name="T2" fmla="*/ 951608576 w 751"/>
                  <a:gd name="T3" fmla="*/ 96334227 h 409"/>
                  <a:gd name="T4" fmla="*/ 894128834 w 751"/>
                  <a:gd name="T5" fmla="*/ 116405156 h 409"/>
                  <a:gd name="T6" fmla="*/ 823876302 w 751"/>
                  <a:gd name="T7" fmla="*/ 158551557 h 409"/>
                  <a:gd name="T8" fmla="*/ 785556474 w 751"/>
                  <a:gd name="T9" fmla="*/ 220767471 h 409"/>
                  <a:gd name="T10" fmla="*/ 745107118 w 751"/>
                  <a:gd name="T11" fmla="*/ 280976009 h 409"/>
                  <a:gd name="T12" fmla="*/ 717432011 w 751"/>
                  <a:gd name="T13" fmla="*/ 335165251 h 409"/>
                  <a:gd name="T14" fmla="*/ 657824201 w 751"/>
                  <a:gd name="T15" fmla="*/ 315094322 h 409"/>
                  <a:gd name="T16" fmla="*/ 617374845 w 751"/>
                  <a:gd name="T17" fmla="*/ 349214052 h 409"/>
                  <a:gd name="T18" fmla="*/ 608859652 w 751"/>
                  <a:gd name="T19" fmla="*/ 383332365 h 409"/>
                  <a:gd name="T20" fmla="*/ 568410296 w 751"/>
                  <a:gd name="T21" fmla="*/ 359248100 h 409"/>
                  <a:gd name="T22" fmla="*/ 532219996 w 751"/>
                  <a:gd name="T23" fmla="*/ 359248100 h 409"/>
                  <a:gd name="T24" fmla="*/ 502415361 w 751"/>
                  <a:gd name="T25" fmla="*/ 411429966 h 409"/>
                  <a:gd name="T26" fmla="*/ 447065147 w 751"/>
                  <a:gd name="T27" fmla="*/ 381324988 h 409"/>
                  <a:gd name="T28" fmla="*/ 415130984 w 751"/>
                  <a:gd name="T29" fmla="*/ 401394501 h 409"/>
                  <a:gd name="T30" fmla="*/ 378940684 w 751"/>
                  <a:gd name="T31" fmla="*/ 401394501 h 409"/>
                  <a:gd name="T32" fmla="*/ 338491327 w 751"/>
                  <a:gd name="T33" fmla="*/ 419458054 h 409"/>
                  <a:gd name="T34" fmla="*/ 298043431 w 751"/>
                  <a:gd name="T35" fmla="*/ 425478766 h 409"/>
                  <a:gd name="T36" fmla="*/ 278883517 w 751"/>
                  <a:gd name="T37" fmla="*/ 463610415 h 409"/>
                  <a:gd name="T38" fmla="*/ 298043431 w 751"/>
                  <a:gd name="T39" fmla="*/ 487694680 h 409"/>
                  <a:gd name="T40" fmla="*/ 253336479 w 751"/>
                  <a:gd name="T41" fmla="*/ 519807033 h 409"/>
                  <a:gd name="T42" fmla="*/ 219274247 w 751"/>
                  <a:gd name="T43" fmla="*/ 557938682 h 409"/>
                  <a:gd name="T44" fmla="*/ 232048496 w 751"/>
                  <a:gd name="T45" fmla="*/ 624169349 h 409"/>
                  <a:gd name="T46" fmla="*/ 197986265 w 751"/>
                  <a:gd name="T47" fmla="*/ 620154596 h 409"/>
                  <a:gd name="T48" fmla="*/ 123474677 w 751"/>
                  <a:gd name="T49" fmla="*/ 600085084 h 409"/>
                  <a:gd name="T50" fmla="*/ 102186695 w 751"/>
                  <a:gd name="T51" fmla="*/ 652266950 h 409"/>
                  <a:gd name="T52" fmla="*/ 91541974 w 751"/>
                  <a:gd name="T53" fmla="*/ 696420727 h 409"/>
                  <a:gd name="T54" fmla="*/ 46835021 w 751"/>
                  <a:gd name="T55" fmla="*/ 758636641 h 409"/>
                  <a:gd name="T56" fmla="*/ 10644721 w 751"/>
                  <a:gd name="T57" fmla="*/ 772685442 h 409"/>
                  <a:gd name="T58" fmla="*/ 21289442 w 751"/>
                  <a:gd name="T59" fmla="*/ 804796378 h 409"/>
                  <a:gd name="T60" fmla="*/ 325718538 w 751"/>
                  <a:gd name="T61" fmla="*/ 730539040 h 409"/>
                  <a:gd name="T62" fmla="*/ 510930554 w 751"/>
                  <a:gd name="T63" fmla="*/ 716490240 h 409"/>
                  <a:gd name="T64" fmla="*/ 760009436 w 751"/>
                  <a:gd name="T65" fmla="*/ 692405975 h 409"/>
                  <a:gd name="T66" fmla="*/ 1006960249 w 751"/>
                  <a:gd name="T67" fmla="*/ 668323126 h 409"/>
                  <a:gd name="T68" fmla="*/ 1234749689 w 751"/>
                  <a:gd name="T69" fmla="*/ 640225525 h 409"/>
                  <a:gd name="T70" fmla="*/ 1324162135 w 751"/>
                  <a:gd name="T71" fmla="*/ 602092460 h 409"/>
                  <a:gd name="T72" fmla="*/ 1381641877 w 751"/>
                  <a:gd name="T73" fmla="*/ 557938682 h 409"/>
                  <a:gd name="T74" fmla="*/ 1432735954 w 751"/>
                  <a:gd name="T75" fmla="*/ 519807033 h 409"/>
                  <a:gd name="T76" fmla="*/ 1528535524 w 751"/>
                  <a:gd name="T77" fmla="*/ 419458054 h 409"/>
                  <a:gd name="T78" fmla="*/ 1598788055 w 751"/>
                  <a:gd name="T79" fmla="*/ 345199299 h 409"/>
                  <a:gd name="T80" fmla="*/ 1541308313 w 751"/>
                  <a:gd name="T81" fmla="*/ 319109075 h 409"/>
                  <a:gd name="T82" fmla="*/ 1488086168 w 751"/>
                  <a:gd name="T83" fmla="*/ 262913873 h 409"/>
                  <a:gd name="T84" fmla="*/ 1441251147 w 751"/>
                  <a:gd name="T85" fmla="*/ 206718671 h 409"/>
                  <a:gd name="T86" fmla="*/ 1411446512 w 751"/>
                  <a:gd name="T87" fmla="*/ 116405156 h 409"/>
                  <a:gd name="T88" fmla="*/ 1356096298 w 751"/>
                  <a:gd name="T89" fmla="*/ 72251379 h 409"/>
                  <a:gd name="T90" fmla="*/ 1315646942 w 751"/>
                  <a:gd name="T91" fmla="*/ 90313515 h 409"/>
                  <a:gd name="T92" fmla="*/ 1283714238 w 751"/>
                  <a:gd name="T93" fmla="*/ 102356356 h 409"/>
                  <a:gd name="T94" fmla="*/ 1228362565 w 751"/>
                  <a:gd name="T95" fmla="*/ 92320891 h 409"/>
                  <a:gd name="T96" fmla="*/ 1179399475 w 751"/>
                  <a:gd name="T97" fmla="*/ 86300179 h 409"/>
                  <a:gd name="T98" fmla="*/ 1143207716 w 751"/>
                  <a:gd name="T99" fmla="*/ 82285426 h 409"/>
                  <a:gd name="T100" fmla="*/ 1068697588 w 751"/>
                  <a:gd name="T101" fmla="*/ 62215914 h 409"/>
                  <a:gd name="T102" fmla="*/ 1017603511 w 751"/>
                  <a:gd name="T103" fmla="*/ 2007376 h 409"/>
                  <a:gd name="T104" fmla="*/ 955866172 w 751"/>
                  <a:gd name="T105" fmla="*/ 10035465 h 4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1"/>
                  <a:gd name="T160" fmla="*/ 0 h 409"/>
                  <a:gd name="T161" fmla="*/ 751 w 751"/>
                  <a:gd name="T162" fmla="*/ 409 h 4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1" h="409">
                    <a:moveTo>
                      <a:pt x="444" y="5"/>
                    </a:moveTo>
                    <a:lnTo>
                      <a:pt x="444" y="5"/>
                    </a:lnTo>
                    <a:lnTo>
                      <a:pt x="440" y="17"/>
                    </a:lnTo>
                    <a:lnTo>
                      <a:pt x="444" y="20"/>
                    </a:lnTo>
                    <a:lnTo>
                      <a:pt x="451" y="24"/>
                    </a:lnTo>
                    <a:lnTo>
                      <a:pt x="452" y="41"/>
                    </a:lnTo>
                    <a:lnTo>
                      <a:pt x="447" y="48"/>
                    </a:lnTo>
                    <a:lnTo>
                      <a:pt x="437" y="50"/>
                    </a:lnTo>
                    <a:lnTo>
                      <a:pt x="426" y="51"/>
                    </a:lnTo>
                    <a:lnTo>
                      <a:pt x="420" y="58"/>
                    </a:lnTo>
                    <a:lnTo>
                      <a:pt x="413" y="65"/>
                    </a:lnTo>
                    <a:lnTo>
                      <a:pt x="402" y="67"/>
                    </a:lnTo>
                    <a:lnTo>
                      <a:pt x="392" y="69"/>
                    </a:lnTo>
                    <a:lnTo>
                      <a:pt x="387" y="79"/>
                    </a:lnTo>
                    <a:lnTo>
                      <a:pt x="383" y="96"/>
                    </a:lnTo>
                    <a:lnTo>
                      <a:pt x="376" y="103"/>
                    </a:lnTo>
                    <a:lnTo>
                      <a:pt x="369" y="110"/>
                    </a:lnTo>
                    <a:lnTo>
                      <a:pt x="369" y="124"/>
                    </a:lnTo>
                    <a:lnTo>
                      <a:pt x="352" y="126"/>
                    </a:lnTo>
                    <a:lnTo>
                      <a:pt x="350" y="140"/>
                    </a:lnTo>
                    <a:lnTo>
                      <a:pt x="347" y="152"/>
                    </a:lnTo>
                    <a:lnTo>
                      <a:pt x="342" y="162"/>
                    </a:lnTo>
                    <a:lnTo>
                      <a:pt x="337" y="167"/>
                    </a:lnTo>
                    <a:lnTo>
                      <a:pt x="326" y="167"/>
                    </a:lnTo>
                    <a:lnTo>
                      <a:pt x="321" y="164"/>
                    </a:lnTo>
                    <a:lnTo>
                      <a:pt x="318" y="159"/>
                    </a:lnTo>
                    <a:lnTo>
                      <a:pt x="309" y="157"/>
                    </a:lnTo>
                    <a:lnTo>
                      <a:pt x="295" y="159"/>
                    </a:lnTo>
                    <a:lnTo>
                      <a:pt x="292" y="166"/>
                    </a:lnTo>
                    <a:lnTo>
                      <a:pt x="290" y="174"/>
                    </a:lnTo>
                    <a:lnTo>
                      <a:pt x="288" y="179"/>
                    </a:lnTo>
                    <a:lnTo>
                      <a:pt x="285" y="186"/>
                    </a:lnTo>
                    <a:lnTo>
                      <a:pt x="286" y="191"/>
                    </a:lnTo>
                    <a:lnTo>
                      <a:pt x="285" y="191"/>
                    </a:lnTo>
                    <a:lnTo>
                      <a:pt x="276" y="183"/>
                    </a:lnTo>
                    <a:lnTo>
                      <a:pt x="267" y="179"/>
                    </a:lnTo>
                    <a:lnTo>
                      <a:pt x="261" y="176"/>
                    </a:lnTo>
                    <a:lnTo>
                      <a:pt x="254" y="174"/>
                    </a:lnTo>
                    <a:lnTo>
                      <a:pt x="250" y="179"/>
                    </a:lnTo>
                    <a:lnTo>
                      <a:pt x="247" y="188"/>
                    </a:lnTo>
                    <a:lnTo>
                      <a:pt x="243" y="197"/>
                    </a:lnTo>
                    <a:lnTo>
                      <a:pt x="238" y="204"/>
                    </a:lnTo>
                    <a:lnTo>
                      <a:pt x="236" y="205"/>
                    </a:lnTo>
                    <a:lnTo>
                      <a:pt x="231" y="200"/>
                    </a:lnTo>
                    <a:lnTo>
                      <a:pt x="223" y="193"/>
                    </a:lnTo>
                    <a:lnTo>
                      <a:pt x="210" y="190"/>
                    </a:lnTo>
                    <a:lnTo>
                      <a:pt x="200" y="193"/>
                    </a:lnTo>
                    <a:lnTo>
                      <a:pt x="197" y="197"/>
                    </a:lnTo>
                    <a:lnTo>
                      <a:pt x="195" y="200"/>
                    </a:lnTo>
                    <a:lnTo>
                      <a:pt x="193" y="204"/>
                    </a:lnTo>
                    <a:lnTo>
                      <a:pt x="185" y="204"/>
                    </a:lnTo>
                    <a:lnTo>
                      <a:pt x="178" y="200"/>
                    </a:lnTo>
                    <a:lnTo>
                      <a:pt x="167" y="195"/>
                    </a:lnTo>
                    <a:lnTo>
                      <a:pt x="159" y="197"/>
                    </a:lnTo>
                    <a:lnTo>
                      <a:pt x="159" y="209"/>
                    </a:lnTo>
                    <a:lnTo>
                      <a:pt x="162" y="212"/>
                    </a:lnTo>
                    <a:lnTo>
                      <a:pt x="160" y="212"/>
                    </a:lnTo>
                    <a:lnTo>
                      <a:pt x="152" y="212"/>
                    </a:lnTo>
                    <a:lnTo>
                      <a:pt x="140" y="212"/>
                    </a:lnTo>
                    <a:lnTo>
                      <a:pt x="138" y="217"/>
                    </a:lnTo>
                    <a:lnTo>
                      <a:pt x="133" y="224"/>
                    </a:lnTo>
                    <a:lnTo>
                      <a:pt x="131" y="231"/>
                    </a:lnTo>
                    <a:lnTo>
                      <a:pt x="131" y="236"/>
                    </a:lnTo>
                    <a:lnTo>
                      <a:pt x="136" y="240"/>
                    </a:lnTo>
                    <a:lnTo>
                      <a:pt x="140" y="243"/>
                    </a:lnTo>
                    <a:lnTo>
                      <a:pt x="140" y="249"/>
                    </a:lnTo>
                    <a:lnTo>
                      <a:pt x="133" y="254"/>
                    </a:lnTo>
                    <a:lnTo>
                      <a:pt x="119" y="259"/>
                    </a:lnTo>
                    <a:lnTo>
                      <a:pt x="109" y="266"/>
                    </a:lnTo>
                    <a:lnTo>
                      <a:pt x="102" y="273"/>
                    </a:lnTo>
                    <a:lnTo>
                      <a:pt x="103" y="278"/>
                    </a:lnTo>
                    <a:lnTo>
                      <a:pt x="109" y="285"/>
                    </a:lnTo>
                    <a:lnTo>
                      <a:pt x="112" y="290"/>
                    </a:lnTo>
                    <a:lnTo>
                      <a:pt x="112" y="299"/>
                    </a:lnTo>
                    <a:lnTo>
                      <a:pt x="109" y="311"/>
                    </a:lnTo>
                    <a:lnTo>
                      <a:pt x="105" y="314"/>
                    </a:lnTo>
                    <a:lnTo>
                      <a:pt x="100" y="312"/>
                    </a:lnTo>
                    <a:lnTo>
                      <a:pt x="93" y="309"/>
                    </a:lnTo>
                    <a:lnTo>
                      <a:pt x="86" y="304"/>
                    </a:lnTo>
                    <a:lnTo>
                      <a:pt x="77" y="299"/>
                    </a:lnTo>
                    <a:lnTo>
                      <a:pt x="69" y="297"/>
                    </a:lnTo>
                    <a:lnTo>
                      <a:pt x="58" y="299"/>
                    </a:lnTo>
                    <a:lnTo>
                      <a:pt x="48" y="307"/>
                    </a:lnTo>
                    <a:lnTo>
                      <a:pt x="46" y="318"/>
                    </a:lnTo>
                    <a:lnTo>
                      <a:pt x="48" y="325"/>
                    </a:lnTo>
                    <a:lnTo>
                      <a:pt x="50" y="330"/>
                    </a:lnTo>
                    <a:lnTo>
                      <a:pt x="43" y="333"/>
                    </a:lnTo>
                    <a:lnTo>
                      <a:pt x="43" y="347"/>
                    </a:lnTo>
                    <a:lnTo>
                      <a:pt x="46" y="363"/>
                    </a:lnTo>
                    <a:lnTo>
                      <a:pt x="43" y="376"/>
                    </a:lnTo>
                    <a:lnTo>
                      <a:pt x="22" y="378"/>
                    </a:lnTo>
                    <a:lnTo>
                      <a:pt x="22" y="383"/>
                    </a:lnTo>
                    <a:lnTo>
                      <a:pt x="19" y="385"/>
                    </a:lnTo>
                    <a:lnTo>
                      <a:pt x="14" y="385"/>
                    </a:lnTo>
                    <a:lnTo>
                      <a:pt x="5" y="385"/>
                    </a:lnTo>
                    <a:lnTo>
                      <a:pt x="0" y="385"/>
                    </a:lnTo>
                    <a:lnTo>
                      <a:pt x="5" y="392"/>
                    </a:lnTo>
                    <a:lnTo>
                      <a:pt x="10" y="401"/>
                    </a:lnTo>
                    <a:lnTo>
                      <a:pt x="7" y="409"/>
                    </a:lnTo>
                    <a:lnTo>
                      <a:pt x="5" y="392"/>
                    </a:lnTo>
                    <a:lnTo>
                      <a:pt x="153" y="383"/>
                    </a:lnTo>
                    <a:lnTo>
                      <a:pt x="153" y="364"/>
                    </a:lnTo>
                    <a:lnTo>
                      <a:pt x="181" y="363"/>
                    </a:lnTo>
                    <a:lnTo>
                      <a:pt x="210" y="359"/>
                    </a:lnTo>
                    <a:lnTo>
                      <a:pt x="240" y="357"/>
                    </a:lnTo>
                    <a:lnTo>
                      <a:pt x="269" y="354"/>
                    </a:lnTo>
                    <a:lnTo>
                      <a:pt x="299" y="352"/>
                    </a:lnTo>
                    <a:lnTo>
                      <a:pt x="328" y="349"/>
                    </a:lnTo>
                    <a:lnTo>
                      <a:pt x="357" y="345"/>
                    </a:lnTo>
                    <a:lnTo>
                      <a:pt x="387" y="342"/>
                    </a:lnTo>
                    <a:lnTo>
                      <a:pt x="416" y="340"/>
                    </a:lnTo>
                    <a:lnTo>
                      <a:pt x="444" y="337"/>
                    </a:lnTo>
                    <a:lnTo>
                      <a:pt x="473" y="333"/>
                    </a:lnTo>
                    <a:lnTo>
                      <a:pt x="501" y="330"/>
                    </a:lnTo>
                    <a:lnTo>
                      <a:pt x="528" y="326"/>
                    </a:lnTo>
                    <a:lnTo>
                      <a:pt x="554" y="323"/>
                    </a:lnTo>
                    <a:lnTo>
                      <a:pt x="580" y="319"/>
                    </a:lnTo>
                    <a:lnTo>
                      <a:pt x="604" y="316"/>
                    </a:lnTo>
                    <a:lnTo>
                      <a:pt x="611" y="307"/>
                    </a:lnTo>
                    <a:lnTo>
                      <a:pt x="622" y="300"/>
                    </a:lnTo>
                    <a:lnTo>
                      <a:pt x="632" y="297"/>
                    </a:lnTo>
                    <a:lnTo>
                      <a:pt x="641" y="290"/>
                    </a:lnTo>
                    <a:lnTo>
                      <a:pt x="649" y="278"/>
                    </a:lnTo>
                    <a:lnTo>
                      <a:pt x="658" y="274"/>
                    </a:lnTo>
                    <a:lnTo>
                      <a:pt x="665" y="271"/>
                    </a:lnTo>
                    <a:lnTo>
                      <a:pt x="673" y="259"/>
                    </a:lnTo>
                    <a:lnTo>
                      <a:pt x="680" y="247"/>
                    </a:lnTo>
                    <a:lnTo>
                      <a:pt x="691" y="233"/>
                    </a:lnTo>
                    <a:lnTo>
                      <a:pt x="705" y="221"/>
                    </a:lnTo>
                    <a:lnTo>
                      <a:pt x="718" y="209"/>
                    </a:lnTo>
                    <a:lnTo>
                      <a:pt x="730" y="198"/>
                    </a:lnTo>
                    <a:lnTo>
                      <a:pt x="741" y="188"/>
                    </a:lnTo>
                    <a:lnTo>
                      <a:pt x="748" y="179"/>
                    </a:lnTo>
                    <a:lnTo>
                      <a:pt x="751" y="172"/>
                    </a:lnTo>
                    <a:lnTo>
                      <a:pt x="744" y="164"/>
                    </a:lnTo>
                    <a:lnTo>
                      <a:pt x="732" y="162"/>
                    </a:lnTo>
                    <a:lnTo>
                      <a:pt x="724" y="159"/>
                    </a:lnTo>
                    <a:lnTo>
                      <a:pt x="715" y="153"/>
                    </a:lnTo>
                    <a:lnTo>
                      <a:pt x="710" y="147"/>
                    </a:lnTo>
                    <a:lnTo>
                      <a:pt x="705" y="140"/>
                    </a:lnTo>
                    <a:lnTo>
                      <a:pt x="699" y="131"/>
                    </a:lnTo>
                    <a:lnTo>
                      <a:pt x="694" y="122"/>
                    </a:lnTo>
                    <a:lnTo>
                      <a:pt x="689" y="115"/>
                    </a:lnTo>
                    <a:lnTo>
                      <a:pt x="677" y="103"/>
                    </a:lnTo>
                    <a:lnTo>
                      <a:pt x="673" y="86"/>
                    </a:lnTo>
                    <a:lnTo>
                      <a:pt x="672" y="70"/>
                    </a:lnTo>
                    <a:lnTo>
                      <a:pt x="663" y="58"/>
                    </a:lnTo>
                    <a:lnTo>
                      <a:pt x="649" y="53"/>
                    </a:lnTo>
                    <a:lnTo>
                      <a:pt x="644" y="46"/>
                    </a:lnTo>
                    <a:lnTo>
                      <a:pt x="642" y="39"/>
                    </a:lnTo>
                    <a:lnTo>
                      <a:pt x="637" y="36"/>
                    </a:lnTo>
                    <a:lnTo>
                      <a:pt x="627" y="36"/>
                    </a:lnTo>
                    <a:lnTo>
                      <a:pt x="622" y="39"/>
                    </a:lnTo>
                    <a:lnTo>
                      <a:pt x="618" y="45"/>
                    </a:lnTo>
                    <a:lnTo>
                      <a:pt x="610" y="45"/>
                    </a:lnTo>
                    <a:lnTo>
                      <a:pt x="604" y="48"/>
                    </a:lnTo>
                    <a:lnTo>
                      <a:pt x="603" y="51"/>
                    </a:lnTo>
                    <a:lnTo>
                      <a:pt x="599" y="51"/>
                    </a:lnTo>
                    <a:lnTo>
                      <a:pt x="591" y="43"/>
                    </a:lnTo>
                    <a:lnTo>
                      <a:pt x="577" y="46"/>
                    </a:lnTo>
                    <a:lnTo>
                      <a:pt x="568" y="46"/>
                    </a:lnTo>
                    <a:lnTo>
                      <a:pt x="561" y="46"/>
                    </a:lnTo>
                    <a:lnTo>
                      <a:pt x="558" y="45"/>
                    </a:lnTo>
                    <a:lnTo>
                      <a:pt x="554" y="43"/>
                    </a:lnTo>
                    <a:lnTo>
                      <a:pt x="549" y="41"/>
                    </a:lnTo>
                    <a:lnTo>
                      <a:pt x="544" y="39"/>
                    </a:lnTo>
                    <a:lnTo>
                      <a:pt x="537" y="41"/>
                    </a:lnTo>
                    <a:lnTo>
                      <a:pt x="527" y="38"/>
                    </a:lnTo>
                    <a:lnTo>
                      <a:pt x="518" y="32"/>
                    </a:lnTo>
                    <a:lnTo>
                      <a:pt x="509" y="31"/>
                    </a:lnTo>
                    <a:lnTo>
                      <a:pt x="502" y="31"/>
                    </a:lnTo>
                    <a:lnTo>
                      <a:pt x="494" y="15"/>
                    </a:lnTo>
                    <a:lnTo>
                      <a:pt x="485" y="6"/>
                    </a:lnTo>
                    <a:lnTo>
                      <a:pt x="478" y="1"/>
                    </a:lnTo>
                    <a:lnTo>
                      <a:pt x="470" y="0"/>
                    </a:lnTo>
                    <a:lnTo>
                      <a:pt x="463" y="1"/>
                    </a:lnTo>
                    <a:lnTo>
                      <a:pt x="456" y="3"/>
                    </a:lnTo>
                    <a:lnTo>
                      <a:pt x="449" y="5"/>
                    </a:lnTo>
                    <a:lnTo>
                      <a:pt x="444" y="5"/>
                    </a:lnTo>
                  </a:path>
                </a:pathLst>
              </a:custGeom>
              <a:solidFill>
                <a:schemeClr val="bg2">
                  <a:lumMod val="60000"/>
                  <a:lumOff val="40000"/>
                </a:schemeClr>
              </a:solidFill>
              <a:ln w="0">
                <a:solidFill>
                  <a:srgbClr val="000000"/>
                </a:solidFill>
                <a:round/>
                <a:headEnd/>
                <a:tailEnd/>
              </a:ln>
            </p:spPr>
            <p:txBody>
              <a:bodyPr/>
              <a:lstStyle/>
              <a:p>
                <a:pPr>
                  <a:defRPr/>
                </a:pPr>
                <a:endParaRPr lang="en-US" dirty="0">
                  <a:ea typeface="ヒラギノ角ゴ Pro W3" charset="-128"/>
                  <a:cs typeface="+mn-cs"/>
                </a:endParaRPr>
              </a:p>
            </p:txBody>
          </p:sp>
          <p:sp>
            <p:nvSpPr>
              <p:cNvPr id="183" name="Freeform 58"/>
              <p:cNvSpPr>
                <a:spLocks/>
              </p:cNvSpPr>
              <p:nvPr/>
            </p:nvSpPr>
            <p:spPr bwMode="auto">
              <a:xfrm>
                <a:off x="5791370" y="1848627"/>
                <a:ext cx="618484" cy="696038"/>
              </a:xfrm>
              <a:custGeom>
                <a:avLst/>
                <a:gdLst>
                  <a:gd name="T0" fmla="*/ 0 w 423"/>
                  <a:gd name="T1" fmla="*/ 2147483647 h 491"/>
                  <a:gd name="T2" fmla="*/ 2147483647 w 423"/>
                  <a:gd name="T3" fmla="*/ 2147483647 h 491"/>
                  <a:gd name="T4" fmla="*/ 2147483647 w 423"/>
                  <a:gd name="T5" fmla="*/ 2147483647 h 491"/>
                  <a:gd name="T6" fmla="*/ 2147483647 w 423"/>
                  <a:gd name="T7" fmla="*/ 2147483647 h 491"/>
                  <a:gd name="T8" fmla="*/ 2147483647 w 423"/>
                  <a:gd name="T9" fmla="*/ 2147483647 h 491"/>
                  <a:gd name="T10" fmla="*/ 2147483647 w 423"/>
                  <a:gd name="T11" fmla="*/ 2147483647 h 491"/>
                  <a:gd name="T12" fmla="*/ 2147483647 w 423"/>
                  <a:gd name="T13" fmla="*/ 2147483647 h 491"/>
                  <a:gd name="T14" fmla="*/ 2147483647 w 423"/>
                  <a:gd name="T15" fmla="*/ 2147483647 h 491"/>
                  <a:gd name="T16" fmla="*/ 2147483647 w 423"/>
                  <a:gd name="T17" fmla="*/ 2147483647 h 491"/>
                  <a:gd name="T18" fmla="*/ 2147483647 w 423"/>
                  <a:gd name="T19" fmla="*/ 2147483647 h 491"/>
                  <a:gd name="T20" fmla="*/ 2147483647 w 423"/>
                  <a:gd name="T21" fmla="*/ 2147483647 h 491"/>
                  <a:gd name="T22" fmla="*/ 2147483647 w 423"/>
                  <a:gd name="T23" fmla="*/ 2147483647 h 491"/>
                  <a:gd name="T24" fmla="*/ 2147483647 w 423"/>
                  <a:gd name="T25" fmla="*/ 2147483647 h 491"/>
                  <a:gd name="T26" fmla="*/ 2147483647 w 423"/>
                  <a:gd name="T27" fmla="*/ 2147483647 h 491"/>
                  <a:gd name="T28" fmla="*/ 2147483647 w 423"/>
                  <a:gd name="T29" fmla="*/ 2147483647 h 491"/>
                  <a:gd name="T30" fmla="*/ 2147483647 w 423"/>
                  <a:gd name="T31" fmla="*/ 2147483647 h 491"/>
                  <a:gd name="T32" fmla="*/ 2147483647 w 423"/>
                  <a:gd name="T33" fmla="*/ 2147483647 h 491"/>
                  <a:gd name="T34" fmla="*/ 2147483647 w 423"/>
                  <a:gd name="T35" fmla="*/ 2147483647 h 491"/>
                  <a:gd name="T36" fmla="*/ 2147483647 w 423"/>
                  <a:gd name="T37" fmla="*/ 2147483647 h 491"/>
                  <a:gd name="T38" fmla="*/ 2147483647 w 423"/>
                  <a:gd name="T39" fmla="*/ 2147483647 h 491"/>
                  <a:gd name="T40" fmla="*/ 2147483647 w 423"/>
                  <a:gd name="T41" fmla="*/ 2147483647 h 491"/>
                  <a:gd name="T42" fmla="*/ 2147483647 w 423"/>
                  <a:gd name="T43" fmla="*/ 2147483647 h 491"/>
                  <a:gd name="T44" fmla="*/ 2147483647 w 423"/>
                  <a:gd name="T45" fmla="*/ 2147483647 h 491"/>
                  <a:gd name="T46" fmla="*/ 2147483647 w 423"/>
                  <a:gd name="T47" fmla="*/ 2147483647 h 491"/>
                  <a:gd name="T48" fmla="*/ 2147483647 w 423"/>
                  <a:gd name="T49" fmla="*/ 2147483647 h 491"/>
                  <a:gd name="T50" fmla="*/ 2147483647 w 423"/>
                  <a:gd name="T51" fmla="*/ 2147483647 h 491"/>
                  <a:gd name="T52" fmla="*/ 2147483647 w 423"/>
                  <a:gd name="T53" fmla="*/ 2147483647 h 491"/>
                  <a:gd name="T54" fmla="*/ 2147483647 w 423"/>
                  <a:gd name="T55" fmla="*/ 2147483647 h 491"/>
                  <a:gd name="T56" fmla="*/ 2147483647 w 423"/>
                  <a:gd name="T57" fmla="*/ 2147483647 h 491"/>
                  <a:gd name="T58" fmla="*/ 2147483647 w 423"/>
                  <a:gd name="T59" fmla="*/ 2147483647 h 491"/>
                  <a:gd name="T60" fmla="*/ 2147483647 w 423"/>
                  <a:gd name="T61" fmla="*/ 2147483647 h 491"/>
                  <a:gd name="T62" fmla="*/ 2147483647 w 423"/>
                  <a:gd name="T63" fmla="*/ 2147483647 h 491"/>
                  <a:gd name="T64" fmla="*/ 2147483647 w 423"/>
                  <a:gd name="T65" fmla="*/ 2147483647 h 491"/>
                  <a:gd name="T66" fmla="*/ 2147483647 w 423"/>
                  <a:gd name="T67" fmla="*/ 2147483647 h 491"/>
                  <a:gd name="T68" fmla="*/ 2147483647 w 423"/>
                  <a:gd name="T69" fmla="*/ 2147483647 h 491"/>
                  <a:gd name="T70" fmla="*/ 2147483647 w 423"/>
                  <a:gd name="T71" fmla="*/ 2147483647 h 491"/>
                  <a:gd name="T72" fmla="*/ 2147483647 w 423"/>
                  <a:gd name="T73" fmla="*/ 2147483647 h 491"/>
                  <a:gd name="T74" fmla="*/ 2147483647 w 423"/>
                  <a:gd name="T75" fmla="*/ 2147483647 h 491"/>
                  <a:gd name="T76" fmla="*/ 2147483647 w 423"/>
                  <a:gd name="T77" fmla="*/ 2147483647 h 491"/>
                  <a:gd name="T78" fmla="*/ 2147483647 w 423"/>
                  <a:gd name="T79" fmla="*/ 2147483647 h 491"/>
                  <a:gd name="T80" fmla="*/ 2147483647 w 423"/>
                  <a:gd name="T81" fmla="*/ 2147483647 h 491"/>
                  <a:gd name="T82" fmla="*/ 2147483647 w 423"/>
                  <a:gd name="T83" fmla="*/ 2147483647 h 491"/>
                  <a:gd name="T84" fmla="*/ 2147483647 w 423"/>
                  <a:gd name="T85" fmla="*/ 2147483647 h 491"/>
                  <a:gd name="T86" fmla="*/ 2147483647 w 423"/>
                  <a:gd name="T87" fmla="*/ 0 h 491"/>
                  <a:gd name="T88" fmla="*/ 2147483647 w 423"/>
                  <a:gd name="T89" fmla="*/ 2147483647 h 491"/>
                  <a:gd name="T90" fmla="*/ 2147483647 w 423"/>
                  <a:gd name="T91" fmla="*/ 2147483647 h 491"/>
                  <a:gd name="T92" fmla="*/ 2147483647 w 423"/>
                  <a:gd name="T93" fmla="*/ 2147483647 h 491"/>
                  <a:gd name="T94" fmla="*/ 2147483647 w 423"/>
                  <a:gd name="T95" fmla="*/ 2147483647 h 491"/>
                  <a:gd name="T96" fmla="*/ 2147483647 w 423"/>
                  <a:gd name="T97" fmla="*/ 2147483647 h 491"/>
                  <a:gd name="T98" fmla="*/ 2147483647 w 423"/>
                  <a:gd name="T99" fmla="*/ 2147483647 h 491"/>
                  <a:gd name="T100" fmla="*/ 2147483647 w 423"/>
                  <a:gd name="T101" fmla="*/ 2147483647 h 491"/>
                  <a:gd name="T102" fmla="*/ 2147483647 w 423"/>
                  <a:gd name="T103" fmla="*/ 2147483647 h 491"/>
                  <a:gd name="T104" fmla="*/ 2147483647 w 423"/>
                  <a:gd name="T105" fmla="*/ 2147483647 h 491"/>
                  <a:gd name="T106" fmla="*/ 2147483647 w 423"/>
                  <a:gd name="T107" fmla="*/ 2147483647 h 491"/>
                  <a:gd name="T108" fmla="*/ 2147483647 w 423"/>
                  <a:gd name="T109" fmla="*/ 2147483647 h 491"/>
                  <a:gd name="T110" fmla="*/ 2147483647 w 423"/>
                  <a:gd name="T111" fmla="*/ 2147483647 h 491"/>
                  <a:gd name="T112" fmla="*/ 2147483647 w 423"/>
                  <a:gd name="T113" fmla="*/ 2147483647 h 491"/>
                  <a:gd name="T114" fmla="*/ 2147483647 w 423"/>
                  <a:gd name="T115" fmla="*/ 2147483647 h 491"/>
                  <a:gd name="T116" fmla="*/ 2147483647 w 423"/>
                  <a:gd name="T117" fmla="*/ 2147483647 h 491"/>
                  <a:gd name="T118" fmla="*/ 2147483647 w 423"/>
                  <a:gd name="T119" fmla="*/ 2147483647 h 4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3"/>
                  <a:gd name="T181" fmla="*/ 0 h 491"/>
                  <a:gd name="T182" fmla="*/ 423 w 423"/>
                  <a:gd name="T183" fmla="*/ 491 h 4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3" h="491">
                    <a:moveTo>
                      <a:pt x="128" y="83"/>
                    </a:moveTo>
                    <a:lnTo>
                      <a:pt x="0" y="93"/>
                    </a:lnTo>
                    <a:lnTo>
                      <a:pt x="38" y="434"/>
                    </a:lnTo>
                    <a:lnTo>
                      <a:pt x="43" y="434"/>
                    </a:lnTo>
                    <a:lnTo>
                      <a:pt x="50" y="432"/>
                    </a:lnTo>
                    <a:lnTo>
                      <a:pt x="57" y="430"/>
                    </a:lnTo>
                    <a:lnTo>
                      <a:pt x="64" y="429"/>
                    </a:lnTo>
                    <a:lnTo>
                      <a:pt x="72" y="430"/>
                    </a:lnTo>
                    <a:lnTo>
                      <a:pt x="79" y="435"/>
                    </a:lnTo>
                    <a:lnTo>
                      <a:pt x="88" y="444"/>
                    </a:lnTo>
                    <a:lnTo>
                      <a:pt x="96" y="460"/>
                    </a:lnTo>
                    <a:lnTo>
                      <a:pt x="103" y="460"/>
                    </a:lnTo>
                    <a:lnTo>
                      <a:pt x="112" y="461"/>
                    </a:lnTo>
                    <a:lnTo>
                      <a:pt x="121" y="467"/>
                    </a:lnTo>
                    <a:lnTo>
                      <a:pt x="131" y="470"/>
                    </a:lnTo>
                    <a:lnTo>
                      <a:pt x="138" y="468"/>
                    </a:lnTo>
                    <a:lnTo>
                      <a:pt x="143" y="470"/>
                    </a:lnTo>
                    <a:lnTo>
                      <a:pt x="148" y="472"/>
                    </a:lnTo>
                    <a:lnTo>
                      <a:pt x="152" y="474"/>
                    </a:lnTo>
                    <a:lnTo>
                      <a:pt x="155" y="475"/>
                    </a:lnTo>
                    <a:lnTo>
                      <a:pt x="162" y="475"/>
                    </a:lnTo>
                    <a:lnTo>
                      <a:pt x="171" y="475"/>
                    </a:lnTo>
                    <a:lnTo>
                      <a:pt x="185" y="472"/>
                    </a:lnTo>
                    <a:lnTo>
                      <a:pt x="193" y="480"/>
                    </a:lnTo>
                    <a:lnTo>
                      <a:pt x="197" y="480"/>
                    </a:lnTo>
                    <a:lnTo>
                      <a:pt x="198" y="477"/>
                    </a:lnTo>
                    <a:lnTo>
                      <a:pt x="204" y="474"/>
                    </a:lnTo>
                    <a:lnTo>
                      <a:pt x="212" y="474"/>
                    </a:lnTo>
                    <a:lnTo>
                      <a:pt x="216" y="468"/>
                    </a:lnTo>
                    <a:lnTo>
                      <a:pt x="221" y="465"/>
                    </a:lnTo>
                    <a:lnTo>
                      <a:pt x="231" y="465"/>
                    </a:lnTo>
                    <a:lnTo>
                      <a:pt x="236" y="468"/>
                    </a:lnTo>
                    <a:lnTo>
                      <a:pt x="238" y="475"/>
                    </a:lnTo>
                    <a:lnTo>
                      <a:pt x="243" y="482"/>
                    </a:lnTo>
                    <a:lnTo>
                      <a:pt x="257" y="487"/>
                    </a:lnTo>
                    <a:lnTo>
                      <a:pt x="269" y="491"/>
                    </a:lnTo>
                    <a:lnTo>
                      <a:pt x="280" y="491"/>
                    </a:lnTo>
                    <a:lnTo>
                      <a:pt x="288" y="486"/>
                    </a:lnTo>
                    <a:lnTo>
                      <a:pt x="292" y="470"/>
                    </a:lnTo>
                    <a:lnTo>
                      <a:pt x="304" y="465"/>
                    </a:lnTo>
                    <a:lnTo>
                      <a:pt x="300" y="430"/>
                    </a:lnTo>
                    <a:lnTo>
                      <a:pt x="309" y="406"/>
                    </a:lnTo>
                    <a:lnTo>
                      <a:pt x="319" y="401"/>
                    </a:lnTo>
                    <a:lnTo>
                      <a:pt x="323" y="416"/>
                    </a:lnTo>
                    <a:lnTo>
                      <a:pt x="319" y="422"/>
                    </a:lnTo>
                    <a:lnTo>
                      <a:pt x="321" y="423"/>
                    </a:lnTo>
                    <a:lnTo>
                      <a:pt x="324" y="422"/>
                    </a:lnTo>
                    <a:lnTo>
                      <a:pt x="328" y="420"/>
                    </a:lnTo>
                    <a:lnTo>
                      <a:pt x="333" y="418"/>
                    </a:lnTo>
                    <a:lnTo>
                      <a:pt x="338" y="416"/>
                    </a:lnTo>
                    <a:lnTo>
                      <a:pt x="340" y="411"/>
                    </a:lnTo>
                    <a:lnTo>
                      <a:pt x="333" y="404"/>
                    </a:lnTo>
                    <a:lnTo>
                      <a:pt x="331" y="397"/>
                    </a:lnTo>
                    <a:lnTo>
                      <a:pt x="333" y="387"/>
                    </a:lnTo>
                    <a:lnTo>
                      <a:pt x="340" y="373"/>
                    </a:lnTo>
                    <a:lnTo>
                      <a:pt x="352" y="359"/>
                    </a:lnTo>
                    <a:lnTo>
                      <a:pt x="361" y="354"/>
                    </a:lnTo>
                    <a:lnTo>
                      <a:pt x="368" y="354"/>
                    </a:lnTo>
                    <a:lnTo>
                      <a:pt x="373" y="353"/>
                    </a:lnTo>
                    <a:lnTo>
                      <a:pt x="378" y="346"/>
                    </a:lnTo>
                    <a:lnTo>
                      <a:pt x="392" y="330"/>
                    </a:lnTo>
                    <a:lnTo>
                      <a:pt x="406" y="313"/>
                    </a:lnTo>
                    <a:lnTo>
                      <a:pt x="413" y="290"/>
                    </a:lnTo>
                    <a:lnTo>
                      <a:pt x="409" y="257"/>
                    </a:lnTo>
                    <a:lnTo>
                      <a:pt x="411" y="244"/>
                    </a:lnTo>
                    <a:lnTo>
                      <a:pt x="416" y="233"/>
                    </a:lnTo>
                    <a:lnTo>
                      <a:pt x="418" y="219"/>
                    </a:lnTo>
                    <a:lnTo>
                      <a:pt x="413" y="188"/>
                    </a:lnTo>
                    <a:lnTo>
                      <a:pt x="409" y="180"/>
                    </a:lnTo>
                    <a:lnTo>
                      <a:pt x="416" y="176"/>
                    </a:lnTo>
                    <a:lnTo>
                      <a:pt x="423" y="174"/>
                    </a:lnTo>
                    <a:lnTo>
                      <a:pt x="423" y="169"/>
                    </a:lnTo>
                    <a:lnTo>
                      <a:pt x="397" y="0"/>
                    </a:lnTo>
                    <a:lnTo>
                      <a:pt x="390" y="7"/>
                    </a:lnTo>
                    <a:lnTo>
                      <a:pt x="380" y="10"/>
                    </a:lnTo>
                    <a:lnTo>
                      <a:pt x="368" y="14"/>
                    </a:lnTo>
                    <a:lnTo>
                      <a:pt x="359" y="19"/>
                    </a:lnTo>
                    <a:lnTo>
                      <a:pt x="354" y="26"/>
                    </a:lnTo>
                    <a:lnTo>
                      <a:pt x="347" y="29"/>
                    </a:lnTo>
                    <a:lnTo>
                      <a:pt x="342" y="33"/>
                    </a:lnTo>
                    <a:lnTo>
                      <a:pt x="337" y="36"/>
                    </a:lnTo>
                    <a:lnTo>
                      <a:pt x="330" y="40"/>
                    </a:lnTo>
                    <a:lnTo>
                      <a:pt x="319" y="48"/>
                    </a:lnTo>
                    <a:lnTo>
                      <a:pt x="307" y="60"/>
                    </a:lnTo>
                    <a:lnTo>
                      <a:pt x="292" y="79"/>
                    </a:lnTo>
                    <a:lnTo>
                      <a:pt x="283" y="85"/>
                    </a:lnTo>
                    <a:lnTo>
                      <a:pt x="273" y="86"/>
                    </a:lnTo>
                    <a:lnTo>
                      <a:pt x="261" y="88"/>
                    </a:lnTo>
                    <a:lnTo>
                      <a:pt x="248" y="88"/>
                    </a:lnTo>
                    <a:lnTo>
                      <a:pt x="235" y="90"/>
                    </a:lnTo>
                    <a:lnTo>
                      <a:pt x="219" y="93"/>
                    </a:lnTo>
                    <a:lnTo>
                      <a:pt x="204" y="100"/>
                    </a:lnTo>
                    <a:lnTo>
                      <a:pt x="186" y="111"/>
                    </a:lnTo>
                    <a:lnTo>
                      <a:pt x="183" y="111"/>
                    </a:lnTo>
                    <a:lnTo>
                      <a:pt x="179" y="107"/>
                    </a:lnTo>
                    <a:lnTo>
                      <a:pt x="176" y="100"/>
                    </a:lnTo>
                    <a:lnTo>
                      <a:pt x="171" y="95"/>
                    </a:lnTo>
                    <a:lnTo>
                      <a:pt x="164" y="88"/>
                    </a:lnTo>
                    <a:lnTo>
                      <a:pt x="155" y="85"/>
                    </a:lnTo>
                    <a:lnTo>
                      <a:pt x="143" y="81"/>
                    </a:lnTo>
                    <a:lnTo>
                      <a:pt x="128" y="83"/>
                    </a:lnTo>
                  </a:path>
                </a:pathLst>
              </a:custGeom>
              <a:solidFill>
                <a:srgbClr val="C38649"/>
              </a:solidFill>
              <a:ln w="0">
                <a:solidFill>
                  <a:srgbClr val="000000"/>
                </a:solidFill>
                <a:round/>
                <a:headEnd/>
                <a:tailEnd/>
              </a:ln>
            </p:spPr>
            <p:txBody>
              <a:bodyPr/>
              <a:lstStyle/>
              <a:p>
                <a:endParaRPr lang="en-US"/>
              </a:p>
            </p:txBody>
          </p:sp>
          <p:sp>
            <p:nvSpPr>
              <p:cNvPr id="184" name="Freeform 86"/>
              <p:cNvSpPr>
                <a:spLocks/>
              </p:cNvSpPr>
              <p:nvPr/>
            </p:nvSpPr>
            <p:spPr bwMode="auto">
              <a:xfrm>
                <a:off x="6386817" y="2582889"/>
                <a:ext cx="666097" cy="733595"/>
              </a:xfrm>
              <a:custGeom>
                <a:avLst/>
                <a:gdLst>
                  <a:gd name="T0" fmla="*/ 2147483647 w 458"/>
                  <a:gd name="T1" fmla="*/ 2147483647 h 519"/>
                  <a:gd name="T2" fmla="*/ 2147483647 w 458"/>
                  <a:gd name="T3" fmla="*/ 2147483647 h 519"/>
                  <a:gd name="T4" fmla="*/ 2147483647 w 458"/>
                  <a:gd name="T5" fmla="*/ 2147483647 h 519"/>
                  <a:gd name="T6" fmla="*/ 2147483647 w 458"/>
                  <a:gd name="T7" fmla="*/ 2147483647 h 519"/>
                  <a:gd name="T8" fmla="*/ 2147483647 w 458"/>
                  <a:gd name="T9" fmla="*/ 2147483647 h 519"/>
                  <a:gd name="T10" fmla="*/ 2147483647 w 458"/>
                  <a:gd name="T11" fmla="*/ 2147483647 h 519"/>
                  <a:gd name="T12" fmla="*/ 2147483647 w 458"/>
                  <a:gd name="T13" fmla="*/ 2147483647 h 519"/>
                  <a:gd name="T14" fmla="*/ 2147483647 w 458"/>
                  <a:gd name="T15" fmla="*/ 2147483647 h 519"/>
                  <a:gd name="T16" fmla="*/ 2147483647 w 458"/>
                  <a:gd name="T17" fmla="*/ 2147483647 h 519"/>
                  <a:gd name="T18" fmla="*/ 2147483647 w 458"/>
                  <a:gd name="T19" fmla="*/ 2147483647 h 519"/>
                  <a:gd name="T20" fmla="*/ 2147483647 w 458"/>
                  <a:gd name="T21" fmla="*/ 2147483647 h 519"/>
                  <a:gd name="T22" fmla="*/ 2147483647 w 458"/>
                  <a:gd name="T23" fmla="*/ 2147483647 h 519"/>
                  <a:gd name="T24" fmla="*/ 2147483647 w 458"/>
                  <a:gd name="T25" fmla="*/ 2147483647 h 519"/>
                  <a:gd name="T26" fmla="*/ 2147483647 w 458"/>
                  <a:gd name="T27" fmla="*/ 2147483647 h 519"/>
                  <a:gd name="T28" fmla="*/ 2147483647 w 458"/>
                  <a:gd name="T29" fmla="*/ 2147483647 h 519"/>
                  <a:gd name="T30" fmla="*/ 2147483647 w 458"/>
                  <a:gd name="T31" fmla="*/ 2147483647 h 519"/>
                  <a:gd name="T32" fmla="*/ 2147483647 w 458"/>
                  <a:gd name="T33" fmla="*/ 2147483647 h 519"/>
                  <a:gd name="T34" fmla="*/ 2147483647 w 458"/>
                  <a:gd name="T35" fmla="*/ 2147483647 h 519"/>
                  <a:gd name="T36" fmla="*/ 2147483647 w 458"/>
                  <a:gd name="T37" fmla="*/ 2147483647 h 519"/>
                  <a:gd name="T38" fmla="*/ 2147483647 w 458"/>
                  <a:gd name="T39" fmla="*/ 2147483647 h 519"/>
                  <a:gd name="T40" fmla="*/ 2147483647 w 458"/>
                  <a:gd name="T41" fmla="*/ 2147483647 h 519"/>
                  <a:gd name="T42" fmla="*/ 2147483647 w 458"/>
                  <a:gd name="T43" fmla="*/ 2147483647 h 519"/>
                  <a:gd name="T44" fmla="*/ 2147483647 w 458"/>
                  <a:gd name="T45" fmla="*/ 2147483647 h 519"/>
                  <a:gd name="T46" fmla="*/ 2147483647 w 458"/>
                  <a:gd name="T47" fmla="*/ 2147483647 h 519"/>
                  <a:gd name="T48" fmla="*/ 2147483647 w 458"/>
                  <a:gd name="T49" fmla="*/ 2147483647 h 519"/>
                  <a:gd name="T50" fmla="*/ 2147483647 w 458"/>
                  <a:gd name="T51" fmla="*/ 2147483647 h 519"/>
                  <a:gd name="T52" fmla="*/ 2147483647 w 458"/>
                  <a:gd name="T53" fmla="*/ 2147483647 h 519"/>
                  <a:gd name="T54" fmla="*/ 2147483647 w 458"/>
                  <a:gd name="T55" fmla="*/ 2147483647 h 519"/>
                  <a:gd name="T56" fmla="*/ 2147483647 w 458"/>
                  <a:gd name="T57" fmla="*/ 2147483647 h 519"/>
                  <a:gd name="T58" fmla="*/ 2147483647 w 458"/>
                  <a:gd name="T59" fmla="*/ 2147483647 h 519"/>
                  <a:gd name="T60" fmla="*/ 2147483647 w 458"/>
                  <a:gd name="T61" fmla="*/ 2147483647 h 519"/>
                  <a:gd name="T62" fmla="*/ 2147483647 w 458"/>
                  <a:gd name="T63" fmla="*/ 2147483647 h 519"/>
                  <a:gd name="T64" fmla="*/ 2147483647 w 458"/>
                  <a:gd name="T65" fmla="*/ 2147483647 h 519"/>
                  <a:gd name="T66" fmla="*/ 2147483647 w 458"/>
                  <a:gd name="T67" fmla="*/ 2147483647 h 519"/>
                  <a:gd name="T68" fmla="*/ 2147483647 w 458"/>
                  <a:gd name="T69" fmla="*/ 2147483647 h 519"/>
                  <a:gd name="T70" fmla="*/ 2147483647 w 458"/>
                  <a:gd name="T71" fmla="*/ 2147483647 h 519"/>
                  <a:gd name="T72" fmla="*/ 2147483647 w 458"/>
                  <a:gd name="T73" fmla="*/ 2147483647 h 519"/>
                  <a:gd name="T74" fmla="*/ 2147483647 w 458"/>
                  <a:gd name="T75" fmla="*/ 2147483647 h 519"/>
                  <a:gd name="T76" fmla="*/ 2147483647 w 458"/>
                  <a:gd name="T77" fmla="*/ 2147483647 h 519"/>
                  <a:gd name="T78" fmla="*/ 2147483647 w 458"/>
                  <a:gd name="T79" fmla="*/ 2147483647 h 519"/>
                  <a:gd name="T80" fmla="*/ 2147483647 w 458"/>
                  <a:gd name="T81" fmla="*/ 2147483647 h 519"/>
                  <a:gd name="T82" fmla="*/ 2147483647 w 458"/>
                  <a:gd name="T83" fmla="*/ 2147483647 h 519"/>
                  <a:gd name="T84" fmla="*/ 2147483647 w 458"/>
                  <a:gd name="T85" fmla="*/ 2147483647 h 519"/>
                  <a:gd name="T86" fmla="*/ 2147483647 w 458"/>
                  <a:gd name="T87" fmla="*/ 2147483647 h 519"/>
                  <a:gd name="T88" fmla="*/ 2147483647 w 458"/>
                  <a:gd name="T89" fmla="*/ 2147483647 h 519"/>
                  <a:gd name="T90" fmla="*/ 2147483647 w 458"/>
                  <a:gd name="T91" fmla="*/ 2147483647 h 519"/>
                  <a:gd name="T92" fmla="*/ 2147483647 w 458"/>
                  <a:gd name="T93" fmla="*/ 2147483647 h 519"/>
                  <a:gd name="T94" fmla="*/ 2147483647 w 458"/>
                  <a:gd name="T95" fmla="*/ 2147483647 h 519"/>
                  <a:gd name="T96" fmla="*/ 2147483647 w 458"/>
                  <a:gd name="T97" fmla="*/ 2147483647 h 519"/>
                  <a:gd name="T98" fmla="*/ 2147483647 w 458"/>
                  <a:gd name="T99" fmla="*/ 2147483647 h 519"/>
                  <a:gd name="T100" fmla="*/ 2147483647 w 458"/>
                  <a:gd name="T101" fmla="*/ 2147483647 h 519"/>
                  <a:gd name="T102" fmla="*/ 2147483647 w 458"/>
                  <a:gd name="T103" fmla="*/ 2147483647 h 519"/>
                  <a:gd name="T104" fmla="*/ 2147483647 w 458"/>
                  <a:gd name="T105" fmla="*/ 2147483647 h 519"/>
                  <a:gd name="T106" fmla="*/ 2147483647 w 458"/>
                  <a:gd name="T107" fmla="*/ 2147483647 h 519"/>
                  <a:gd name="T108" fmla="*/ 2147483647 w 458"/>
                  <a:gd name="T109" fmla="*/ 2147483647 h 519"/>
                  <a:gd name="T110" fmla="*/ 2147483647 w 458"/>
                  <a:gd name="T111" fmla="*/ 2147483647 h 519"/>
                  <a:gd name="T112" fmla="*/ 2147483647 w 458"/>
                  <a:gd name="T113" fmla="*/ 2147483647 h 519"/>
                  <a:gd name="T114" fmla="*/ 2147483647 w 458"/>
                  <a:gd name="T115" fmla="*/ 2147483647 h 519"/>
                  <a:gd name="T116" fmla="*/ 2147483647 w 458"/>
                  <a:gd name="T117" fmla="*/ 2147483647 h 519"/>
                  <a:gd name="T118" fmla="*/ 2147483647 w 458"/>
                  <a:gd name="T119" fmla="*/ 2147483647 h 5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8"/>
                  <a:gd name="T181" fmla="*/ 0 h 519"/>
                  <a:gd name="T182" fmla="*/ 458 w 458"/>
                  <a:gd name="T183" fmla="*/ 519 h 5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8" h="519">
                    <a:moveTo>
                      <a:pt x="10" y="519"/>
                    </a:moveTo>
                    <a:lnTo>
                      <a:pt x="10" y="519"/>
                    </a:lnTo>
                    <a:lnTo>
                      <a:pt x="17" y="507"/>
                    </a:lnTo>
                    <a:lnTo>
                      <a:pt x="28" y="493"/>
                    </a:lnTo>
                    <a:lnTo>
                      <a:pt x="42" y="481"/>
                    </a:lnTo>
                    <a:lnTo>
                      <a:pt x="55" y="469"/>
                    </a:lnTo>
                    <a:lnTo>
                      <a:pt x="67" y="458"/>
                    </a:lnTo>
                    <a:lnTo>
                      <a:pt x="78" y="448"/>
                    </a:lnTo>
                    <a:lnTo>
                      <a:pt x="85" y="439"/>
                    </a:lnTo>
                    <a:lnTo>
                      <a:pt x="88" y="432"/>
                    </a:lnTo>
                    <a:lnTo>
                      <a:pt x="81" y="424"/>
                    </a:lnTo>
                    <a:lnTo>
                      <a:pt x="69" y="422"/>
                    </a:lnTo>
                    <a:lnTo>
                      <a:pt x="61" y="419"/>
                    </a:lnTo>
                    <a:lnTo>
                      <a:pt x="52" y="413"/>
                    </a:lnTo>
                    <a:lnTo>
                      <a:pt x="47" y="407"/>
                    </a:lnTo>
                    <a:lnTo>
                      <a:pt x="42" y="400"/>
                    </a:lnTo>
                    <a:lnTo>
                      <a:pt x="36" y="391"/>
                    </a:lnTo>
                    <a:lnTo>
                      <a:pt x="31" y="382"/>
                    </a:lnTo>
                    <a:lnTo>
                      <a:pt x="26" y="375"/>
                    </a:lnTo>
                    <a:lnTo>
                      <a:pt x="14" y="363"/>
                    </a:lnTo>
                    <a:lnTo>
                      <a:pt x="10" y="346"/>
                    </a:lnTo>
                    <a:lnTo>
                      <a:pt x="9" y="330"/>
                    </a:lnTo>
                    <a:lnTo>
                      <a:pt x="0" y="318"/>
                    </a:lnTo>
                    <a:lnTo>
                      <a:pt x="12" y="322"/>
                    </a:lnTo>
                    <a:lnTo>
                      <a:pt x="23" y="322"/>
                    </a:lnTo>
                    <a:lnTo>
                      <a:pt x="31" y="317"/>
                    </a:lnTo>
                    <a:lnTo>
                      <a:pt x="35" y="301"/>
                    </a:lnTo>
                    <a:lnTo>
                      <a:pt x="47" y="296"/>
                    </a:lnTo>
                    <a:lnTo>
                      <a:pt x="43" y="261"/>
                    </a:lnTo>
                    <a:lnTo>
                      <a:pt x="52" y="237"/>
                    </a:lnTo>
                    <a:lnTo>
                      <a:pt x="62" y="232"/>
                    </a:lnTo>
                    <a:lnTo>
                      <a:pt x="66" y="247"/>
                    </a:lnTo>
                    <a:lnTo>
                      <a:pt x="62" y="253"/>
                    </a:lnTo>
                    <a:lnTo>
                      <a:pt x="64" y="254"/>
                    </a:lnTo>
                    <a:lnTo>
                      <a:pt x="67" y="253"/>
                    </a:lnTo>
                    <a:lnTo>
                      <a:pt x="71" y="251"/>
                    </a:lnTo>
                    <a:lnTo>
                      <a:pt x="76" y="249"/>
                    </a:lnTo>
                    <a:lnTo>
                      <a:pt x="81" y="247"/>
                    </a:lnTo>
                    <a:lnTo>
                      <a:pt x="83" y="242"/>
                    </a:lnTo>
                    <a:lnTo>
                      <a:pt x="76" y="235"/>
                    </a:lnTo>
                    <a:lnTo>
                      <a:pt x="74" y="228"/>
                    </a:lnTo>
                    <a:lnTo>
                      <a:pt x="76" y="218"/>
                    </a:lnTo>
                    <a:lnTo>
                      <a:pt x="83" y="204"/>
                    </a:lnTo>
                    <a:lnTo>
                      <a:pt x="95" y="190"/>
                    </a:lnTo>
                    <a:lnTo>
                      <a:pt x="104" y="185"/>
                    </a:lnTo>
                    <a:lnTo>
                      <a:pt x="111" y="185"/>
                    </a:lnTo>
                    <a:lnTo>
                      <a:pt x="116" y="184"/>
                    </a:lnTo>
                    <a:lnTo>
                      <a:pt x="121" y="177"/>
                    </a:lnTo>
                    <a:lnTo>
                      <a:pt x="135" y="161"/>
                    </a:lnTo>
                    <a:lnTo>
                      <a:pt x="149" y="144"/>
                    </a:lnTo>
                    <a:lnTo>
                      <a:pt x="156" y="121"/>
                    </a:lnTo>
                    <a:lnTo>
                      <a:pt x="152" y="88"/>
                    </a:lnTo>
                    <a:lnTo>
                      <a:pt x="154" y="75"/>
                    </a:lnTo>
                    <a:lnTo>
                      <a:pt x="159" y="64"/>
                    </a:lnTo>
                    <a:lnTo>
                      <a:pt x="161" y="50"/>
                    </a:lnTo>
                    <a:lnTo>
                      <a:pt x="156" y="19"/>
                    </a:lnTo>
                    <a:lnTo>
                      <a:pt x="152" y="11"/>
                    </a:lnTo>
                    <a:lnTo>
                      <a:pt x="159" y="7"/>
                    </a:lnTo>
                    <a:lnTo>
                      <a:pt x="166" y="5"/>
                    </a:lnTo>
                    <a:lnTo>
                      <a:pt x="166" y="0"/>
                    </a:lnTo>
                    <a:lnTo>
                      <a:pt x="185" y="121"/>
                    </a:lnTo>
                    <a:lnTo>
                      <a:pt x="192" y="121"/>
                    </a:lnTo>
                    <a:lnTo>
                      <a:pt x="201" y="120"/>
                    </a:lnTo>
                    <a:lnTo>
                      <a:pt x="211" y="118"/>
                    </a:lnTo>
                    <a:lnTo>
                      <a:pt x="223" y="116"/>
                    </a:lnTo>
                    <a:lnTo>
                      <a:pt x="235" y="114"/>
                    </a:lnTo>
                    <a:lnTo>
                      <a:pt x="251" y="111"/>
                    </a:lnTo>
                    <a:lnTo>
                      <a:pt x="266" y="107"/>
                    </a:lnTo>
                    <a:lnTo>
                      <a:pt x="283" y="104"/>
                    </a:lnTo>
                    <a:lnTo>
                      <a:pt x="290" y="163"/>
                    </a:lnTo>
                    <a:lnTo>
                      <a:pt x="299" y="158"/>
                    </a:lnTo>
                    <a:lnTo>
                      <a:pt x="308" y="149"/>
                    </a:lnTo>
                    <a:lnTo>
                      <a:pt x="316" y="139"/>
                    </a:lnTo>
                    <a:lnTo>
                      <a:pt x="327" y="132"/>
                    </a:lnTo>
                    <a:lnTo>
                      <a:pt x="337" y="125"/>
                    </a:lnTo>
                    <a:lnTo>
                      <a:pt x="340" y="118"/>
                    </a:lnTo>
                    <a:lnTo>
                      <a:pt x="344" y="111"/>
                    </a:lnTo>
                    <a:lnTo>
                      <a:pt x="349" y="111"/>
                    </a:lnTo>
                    <a:lnTo>
                      <a:pt x="363" y="113"/>
                    </a:lnTo>
                    <a:lnTo>
                      <a:pt x="375" y="111"/>
                    </a:lnTo>
                    <a:lnTo>
                      <a:pt x="382" y="109"/>
                    </a:lnTo>
                    <a:lnTo>
                      <a:pt x="385" y="102"/>
                    </a:lnTo>
                    <a:lnTo>
                      <a:pt x="389" y="94"/>
                    </a:lnTo>
                    <a:lnTo>
                      <a:pt x="397" y="88"/>
                    </a:lnTo>
                    <a:lnTo>
                      <a:pt x="406" y="87"/>
                    </a:lnTo>
                    <a:lnTo>
                      <a:pt x="418" y="88"/>
                    </a:lnTo>
                    <a:lnTo>
                      <a:pt x="434" y="97"/>
                    </a:lnTo>
                    <a:lnTo>
                      <a:pt x="442" y="104"/>
                    </a:lnTo>
                    <a:lnTo>
                      <a:pt x="448" y="113"/>
                    </a:lnTo>
                    <a:lnTo>
                      <a:pt x="458" y="123"/>
                    </a:lnTo>
                    <a:lnTo>
                      <a:pt x="451" y="144"/>
                    </a:lnTo>
                    <a:lnTo>
                      <a:pt x="439" y="139"/>
                    </a:lnTo>
                    <a:lnTo>
                      <a:pt x="427" y="133"/>
                    </a:lnTo>
                    <a:lnTo>
                      <a:pt x="418" y="130"/>
                    </a:lnTo>
                    <a:lnTo>
                      <a:pt x="410" y="126"/>
                    </a:lnTo>
                    <a:lnTo>
                      <a:pt x="403" y="126"/>
                    </a:lnTo>
                    <a:lnTo>
                      <a:pt x="397" y="130"/>
                    </a:lnTo>
                    <a:lnTo>
                      <a:pt x="394" y="135"/>
                    </a:lnTo>
                    <a:lnTo>
                      <a:pt x="392" y="145"/>
                    </a:lnTo>
                    <a:lnTo>
                      <a:pt x="385" y="166"/>
                    </a:lnTo>
                    <a:lnTo>
                      <a:pt x="370" y="185"/>
                    </a:lnTo>
                    <a:lnTo>
                      <a:pt x="354" y="201"/>
                    </a:lnTo>
                    <a:lnTo>
                      <a:pt x="346" y="218"/>
                    </a:lnTo>
                    <a:lnTo>
                      <a:pt x="342" y="237"/>
                    </a:lnTo>
                    <a:lnTo>
                      <a:pt x="335" y="254"/>
                    </a:lnTo>
                    <a:lnTo>
                      <a:pt x="325" y="265"/>
                    </a:lnTo>
                    <a:lnTo>
                      <a:pt x="309" y="261"/>
                    </a:lnTo>
                    <a:lnTo>
                      <a:pt x="302" y="256"/>
                    </a:lnTo>
                    <a:lnTo>
                      <a:pt x="296" y="253"/>
                    </a:lnTo>
                    <a:lnTo>
                      <a:pt x="290" y="256"/>
                    </a:lnTo>
                    <a:lnTo>
                      <a:pt x="289" y="268"/>
                    </a:lnTo>
                    <a:lnTo>
                      <a:pt x="283" y="291"/>
                    </a:lnTo>
                    <a:lnTo>
                      <a:pt x="273" y="318"/>
                    </a:lnTo>
                    <a:lnTo>
                      <a:pt x="261" y="346"/>
                    </a:lnTo>
                    <a:lnTo>
                      <a:pt x="252" y="372"/>
                    </a:lnTo>
                    <a:lnTo>
                      <a:pt x="251" y="386"/>
                    </a:lnTo>
                    <a:lnTo>
                      <a:pt x="256" y="391"/>
                    </a:lnTo>
                    <a:lnTo>
                      <a:pt x="258" y="396"/>
                    </a:lnTo>
                    <a:lnTo>
                      <a:pt x="247" y="403"/>
                    </a:lnTo>
                    <a:lnTo>
                      <a:pt x="233" y="412"/>
                    </a:lnTo>
                    <a:lnTo>
                      <a:pt x="223" y="417"/>
                    </a:lnTo>
                    <a:lnTo>
                      <a:pt x="211" y="422"/>
                    </a:lnTo>
                    <a:lnTo>
                      <a:pt x="202" y="424"/>
                    </a:lnTo>
                    <a:lnTo>
                      <a:pt x="195" y="426"/>
                    </a:lnTo>
                    <a:lnTo>
                      <a:pt x="194" y="429"/>
                    </a:lnTo>
                    <a:lnTo>
                      <a:pt x="192" y="434"/>
                    </a:lnTo>
                    <a:lnTo>
                      <a:pt x="192" y="438"/>
                    </a:lnTo>
                    <a:lnTo>
                      <a:pt x="188" y="441"/>
                    </a:lnTo>
                    <a:lnTo>
                      <a:pt x="183" y="445"/>
                    </a:lnTo>
                    <a:lnTo>
                      <a:pt x="173" y="446"/>
                    </a:lnTo>
                    <a:lnTo>
                      <a:pt x="157" y="446"/>
                    </a:lnTo>
                    <a:lnTo>
                      <a:pt x="154" y="443"/>
                    </a:lnTo>
                    <a:lnTo>
                      <a:pt x="150" y="439"/>
                    </a:lnTo>
                    <a:lnTo>
                      <a:pt x="147" y="441"/>
                    </a:lnTo>
                    <a:lnTo>
                      <a:pt x="142" y="453"/>
                    </a:lnTo>
                    <a:lnTo>
                      <a:pt x="137" y="460"/>
                    </a:lnTo>
                    <a:lnTo>
                      <a:pt x="131" y="464"/>
                    </a:lnTo>
                    <a:lnTo>
                      <a:pt x="124" y="464"/>
                    </a:lnTo>
                    <a:lnTo>
                      <a:pt x="112" y="462"/>
                    </a:lnTo>
                    <a:lnTo>
                      <a:pt x="100" y="458"/>
                    </a:lnTo>
                    <a:lnTo>
                      <a:pt x="93" y="451"/>
                    </a:lnTo>
                    <a:lnTo>
                      <a:pt x="88" y="441"/>
                    </a:lnTo>
                    <a:lnTo>
                      <a:pt x="88" y="432"/>
                    </a:lnTo>
                    <a:lnTo>
                      <a:pt x="85" y="439"/>
                    </a:lnTo>
                    <a:lnTo>
                      <a:pt x="78" y="448"/>
                    </a:lnTo>
                    <a:lnTo>
                      <a:pt x="67" y="458"/>
                    </a:lnTo>
                    <a:lnTo>
                      <a:pt x="55" y="469"/>
                    </a:lnTo>
                    <a:lnTo>
                      <a:pt x="42" y="481"/>
                    </a:lnTo>
                    <a:lnTo>
                      <a:pt x="28" y="493"/>
                    </a:lnTo>
                    <a:lnTo>
                      <a:pt x="17" y="507"/>
                    </a:lnTo>
                    <a:lnTo>
                      <a:pt x="10" y="519"/>
                    </a:lnTo>
                  </a:path>
                </a:pathLst>
              </a:custGeom>
              <a:solidFill>
                <a:srgbClr val="F32D2D"/>
              </a:solidFill>
              <a:ln w="0">
                <a:solidFill>
                  <a:srgbClr val="000000"/>
                </a:solidFill>
                <a:round/>
                <a:headEnd/>
                <a:tailEnd/>
              </a:ln>
            </p:spPr>
            <p:txBody>
              <a:bodyPr/>
              <a:lstStyle/>
              <a:p>
                <a:pPr>
                  <a:defRPr/>
                </a:pPr>
                <a:endParaRPr lang="en-US" dirty="0">
                  <a:ea typeface="ヒラギノ角ゴ Pro W3" charset="-128"/>
                  <a:cs typeface="+mn-cs"/>
                </a:endParaRPr>
              </a:p>
            </p:txBody>
          </p:sp>
          <p:sp>
            <p:nvSpPr>
              <p:cNvPr id="185" name="Text Box 191"/>
              <p:cNvSpPr txBox="1">
                <a:spLocks noChangeArrowheads="1"/>
              </p:cNvSpPr>
              <p:nvPr/>
            </p:nvSpPr>
            <p:spPr bwMode="auto">
              <a:xfrm>
                <a:off x="4846245" y="1422853"/>
                <a:ext cx="457199" cy="29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latin typeface="Arial Black" pitchFamily="34" charset="0"/>
                  </a:rPr>
                  <a:t>WI</a:t>
                </a:r>
              </a:p>
            </p:txBody>
          </p:sp>
          <p:sp>
            <p:nvSpPr>
              <p:cNvPr id="186" name="Text Box 192"/>
              <p:cNvSpPr txBox="1">
                <a:spLocks noChangeArrowheads="1"/>
              </p:cNvSpPr>
              <p:nvPr/>
            </p:nvSpPr>
            <p:spPr bwMode="auto">
              <a:xfrm>
                <a:off x="5472113" y="1576923"/>
                <a:ext cx="457199" cy="47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latin typeface="Arial Black" pitchFamily="34" charset="0"/>
                  </a:rPr>
                  <a:t>MI</a:t>
                </a:r>
              </a:p>
              <a:p>
                <a:pPr algn="ctr"/>
                <a:r>
                  <a:rPr lang="en-US" sz="1000">
                    <a:latin typeface="Arial Black" pitchFamily="34" charset="0"/>
                  </a:rPr>
                  <a:t>(1)</a:t>
                </a:r>
              </a:p>
            </p:txBody>
          </p:sp>
          <p:sp>
            <p:nvSpPr>
              <p:cNvPr id="187" name="Text Box 193"/>
              <p:cNvSpPr txBox="1">
                <a:spLocks noChangeArrowheads="1"/>
              </p:cNvSpPr>
              <p:nvPr/>
            </p:nvSpPr>
            <p:spPr bwMode="auto">
              <a:xfrm>
                <a:off x="4934623" y="2110154"/>
                <a:ext cx="511298" cy="47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latin typeface="Arial Black" pitchFamily="34" charset="0"/>
                  </a:rPr>
                  <a:t>IL</a:t>
                </a:r>
              </a:p>
              <a:p>
                <a:pPr algn="ctr"/>
                <a:r>
                  <a:rPr lang="en-US" sz="1000">
                    <a:latin typeface="Arial Black" pitchFamily="34" charset="0"/>
                  </a:rPr>
                  <a:t>(5)</a:t>
                </a:r>
              </a:p>
            </p:txBody>
          </p:sp>
          <p:sp>
            <p:nvSpPr>
              <p:cNvPr id="188" name="Text Box 194"/>
              <p:cNvSpPr txBox="1">
                <a:spLocks noChangeArrowheads="1"/>
              </p:cNvSpPr>
              <p:nvPr/>
            </p:nvSpPr>
            <p:spPr bwMode="auto">
              <a:xfrm>
                <a:off x="5405618" y="2133327"/>
                <a:ext cx="539328" cy="47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latin typeface="Arial Black" pitchFamily="34" charset="0"/>
                  </a:rPr>
                  <a:t>IN</a:t>
                </a:r>
              </a:p>
              <a:p>
                <a:pPr algn="ctr"/>
                <a:r>
                  <a:rPr lang="en-US" sz="1000">
                    <a:latin typeface="Arial Black" pitchFamily="34" charset="0"/>
                  </a:rPr>
                  <a:t>(6)</a:t>
                </a:r>
              </a:p>
            </p:txBody>
          </p:sp>
          <p:sp>
            <p:nvSpPr>
              <p:cNvPr id="189" name="Text Box 195"/>
              <p:cNvSpPr txBox="1">
                <a:spLocks noChangeArrowheads="1"/>
              </p:cNvSpPr>
              <p:nvPr/>
            </p:nvSpPr>
            <p:spPr bwMode="auto">
              <a:xfrm>
                <a:off x="6177012" y="3544267"/>
                <a:ext cx="603230" cy="47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sz="1000">
                    <a:latin typeface="Arial Black" pitchFamily="34" charset="0"/>
                  </a:rPr>
                  <a:t>KY </a:t>
                </a:r>
              </a:p>
              <a:p>
                <a:r>
                  <a:rPr lang="en-US" sz="1000">
                    <a:latin typeface="Arial Black" pitchFamily="34" charset="0"/>
                  </a:rPr>
                  <a:t>(1)</a:t>
                </a:r>
              </a:p>
            </p:txBody>
          </p:sp>
          <p:sp>
            <p:nvSpPr>
              <p:cNvPr id="190" name="Text Box 200"/>
              <p:cNvSpPr txBox="1">
                <a:spLocks noChangeArrowheads="1"/>
              </p:cNvSpPr>
              <p:nvPr/>
            </p:nvSpPr>
            <p:spPr bwMode="auto">
              <a:xfrm>
                <a:off x="6382491" y="2809040"/>
                <a:ext cx="500169" cy="41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800">
                    <a:latin typeface="Arial Black" pitchFamily="34" charset="0"/>
                  </a:rPr>
                  <a:t>WV</a:t>
                </a:r>
              </a:p>
              <a:p>
                <a:pPr algn="ctr"/>
                <a:r>
                  <a:rPr lang="en-US" sz="800">
                    <a:latin typeface="Arial Black" pitchFamily="34" charset="0"/>
                  </a:rPr>
                  <a:t>(2</a:t>
                </a:r>
                <a:r>
                  <a:rPr lang="en-US" sz="900">
                    <a:latin typeface="Arial Black" pitchFamily="34" charset="0"/>
                  </a:rPr>
                  <a:t>)</a:t>
                </a:r>
              </a:p>
            </p:txBody>
          </p:sp>
          <p:sp>
            <p:nvSpPr>
              <p:cNvPr id="191" name="Text Box 211"/>
              <p:cNvSpPr txBox="1">
                <a:spLocks noChangeArrowheads="1"/>
              </p:cNvSpPr>
              <p:nvPr/>
            </p:nvSpPr>
            <p:spPr bwMode="auto">
              <a:xfrm>
                <a:off x="5790460" y="1978493"/>
                <a:ext cx="557774" cy="47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latin typeface="Arial Black" pitchFamily="34" charset="0"/>
                  </a:rPr>
                  <a:t>OH</a:t>
                </a:r>
              </a:p>
              <a:p>
                <a:pPr algn="ctr"/>
                <a:r>
                  <a:rPr lang="en-US" sz="1000">
                    <a:latin typeface="Arial Black" pitchFamily="34" charset="0"/>
                  </a:rPr>
                  <a:t>(7)</a:t>
                </a:r>
              </a:p>
            </p:txBody>
          </p:sp>
        </p:grpSp>
        <p:grpSp>
          <p:nvGrpSpPr>
            <p:cNvPr id="99" name="Group 212"/>
            <p:cNvGrpSpPr>
              <a:grpSpLocks/>
            </p:cNvGrpSpPr>
            <p:nvPr/>
          </p:nvGrpSpPr>
          <p:grpSpPr bwMode="auto">
            <a:xfrm>
              <a:off x="6898500" y="2618836"/>
              <a:ext cx="2154818" cy="667646"/>
              <a:chOff x="6763567" y="2787111"/>
              <a:chExt cx="2154818" cy="667646"/>
            </a:xfrm>
            <a:solidFill>
              <a:schemeClr val="accent5">
                <a:lumMod val="20000"/>
                <a:lumOff val="80000"/>
              </a:schemeClr>
            </a:solidFill>
          </p:grpSpPr>
          <p:sp>
            <p:nvSpPr>
              <p:cNvPr id="173" name="Freeform 62"/>
              <p:cNvSpPr>
                <a:spLocks/>
              </p:cNvSpPr>
              <p:nvPr/>
            </p:nvSpPr>
            <p:spPr bwMode="auto">
              <a:xfrm>
                <a:off x="7431811" y="2787111"/>
                <a:ext cx="247658" cy="307180"/>
              </a:xfrm>
              <a:custGeom>
                <a:avLst/>
                <a:gdLst>
                  <a:gd name="T0" fmla="*/ 0 w 105"/>
                  <a:gd name="T1" fmla="*/ 2147483647 h 178"/>
                  <a:gd name="T2" fmla="*/ 0 w 105"/>
                  <a:gd name="T3" fmla="*/ 2147483647 h 178"/>
                  <a:gd name="T4" fmla="*/ 2147483647 w 105"/>
                  <a:gd name="T5" fmla="*/ 2147483647 h 178"/>
                  <a:gd name="T6" fmla="*/ 2147483647 w 105"/>
                  <a:gd name="T7" fmla="*/ 2147483647 h 178"/>
                  <a:gd name="T8" fmla="*/ 2147483647 w 105"/>
                  <a:gd name="T9" fmla="*/ 0 h 178"/>
                  <a:gd name="T10" fmla="*/ 2147483647 w 105"/>
                  <a:gd name="T11" fmla="*/ 0 h 178"/>
                  <a:gd name="T12" fmla="*/ 2147483647 w 105"/>
                  <a:gd name="T13" fmla="*/ 0 h 178"/>
                  <a:gd name="T14" fmla="*/ 2147483647 w 105"/>
                  <a:gd name="T15" fmla="*/ 2147483647 h 178"/>
                  <a:gd name="T16" fmla="*/ 2147483647 w 105"/>
                  <a:gd name="T17" fmla="*/ 2147483647 h 178"/>
                  <a:gd name="T18" fmla="*/ 2147483647 w 105"/>
                  <a:gd name="T19" fmla="*/ 2147483647 h 178"/>
                  <a:gd name="T20" fmla="*/ 2147483647 w 105"/>
                  <a:gd name="T21" fmla="*/ 2147483647 h 178"/>
                  <a:gd name="T22" fmla="*/ 2147483647 w 105"/>
                  <a:gd name="T23" fmla="*/ 2147483647 h 178"/>
                  <a:gd name="T24" fmla="*/ 2147483647 w 105"/>
                  <a:gd name="T25" fmla="*/ 2147483647 h 178"/>
                  <a:gd name="T26" fmla="*/ 2147483647 w 105"/>
                  <a:gd name="T27" fmla="*/ 2147483647 h 178"/>
                  <a:gd name="T28" fmla="*/ 2147483647 w 105"/>
                  <a:gd name="T29" fmla="*/ 2147483647 h 178"/>
                  <a:gd name="T30" fmla="*/ 2147483647 w 105"/>
                  <a:gd name="T31" fmla="*/ 2147483647 h 178"/>
                  <a:gd name="T32" fmla="*/ 2147483647 w 105"/>
                  <a:gd name="T33" fmla="*/ 2147483647 h 178"/>
                  <a:gd name="T34" fmla="*/ 2147483647 w 105"/>
                  <a:gd name="T35" fmla="*/ 2147483647 h 178"/>
                  <a:gd name="T36" fmla="*/ 2147483647 w 105"/>
                  <a:gd name="T37" fmla="*/ 2147483647 h 178"/>
                  <a:gd name="T38" fmla="*/ 2147483647 w 105"/>
                  <a:gd name="T39" fmla="*/ 2147483647 h 178"/>
                  <a:gd name="T40" fmla="*/ 2147483647 w 105"/>
                  <a:gd name="T41" fmla="*/ 2147483647 h 178"/>
                  <a:gd name="T42" fmla="*/ 2147483647 w 105"/>
                  <a:gd name="T43" fmla="*/ 2147483647 h 178"/>
                  <a:gd name="T44" fmla="*/ 2147483647 w 105"/>
                  <a:gd name="T45" fmla="*/ 2147483647 h 178"/>
                  <a:gd name="T46" fmla="*/ 2147483647 w 105"/>
                  <a:gd name="T47" fmla="*/ 2147483647 h 178"/>
                  <a:gd name="T48" fmla="*/ 2147483647 w 105"/>
                  <a:gd name="T49" fmla="*/ 2147483647 h 178"/>
                  <a:gd name="T50" fmla="*/ 2147483647 w 105"/>
                  <a:gd name="T51" fmla="*/ 2147483647 h 178"/>
                  <a:gd name="T52" fmla="*/ 2147483647 w 105"/>
                  <a:gd name="T53" fmla="*/ 2147483647 h 178"/>
                  <a:gd name="T54" fmla="*/ 2147483647 w 105"/>
                  <a:gd name="T55" fmla="*/ 2147483647 h 178"/>
                  <a:gd name="T56" fmla="*/ 2147483647 w 105"/>
                  <a:gd name="T57" fmla="*/ 2147483647 h 178"/>
                  <a:gd name="T58" fmla="*/ 2147483647 w 105"/>
                  <a:gd name="T59" fmla="*/ 2147483647 h 178"/>
                  <a:gd name="T60" fmla="*/ 2147483647 w 105"/>
                  <a:gd name="T61" fmla="*/ 2147483647 h 178"/>
                  <a:gd name="T62" fmla="*/ 2147483647 w 105"/>
                  <a:gd name="T63" fmla="*/ 2147483647 h 178"/>
                  <a:gd name="T64" fmla="*/ 0 w 105"/>
                  <a:gd name="T65" fmla="*/ 2147483647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78"/>
                  <a:gd name="T101" fmla="*/ 105 w 105"/>
                  <a:gd name="T102" fmla="*/ 178 h 1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78">
                    <a:moveTo>
                      <a:pt x="0" y="24"/>
                    </a:moveTo>
                    <a:lnTo>
                      <a:pt x="0" y="24"/>
                    </a:lnTo>
                    <a:lnTo>
                      <a:pt x="1" y="14"/>
                    </a:lnTo>
                    <a:lnTo>
                      <a:pt x="5" y="5"/>
                    </a:lnTo>
                    <a:lnTo>
                      <a:pt x="12" y="0"/>
                    </a:lnTo>
                    <a:lnTo>
                      <a:pt x="24" y="0"/>
                    </a:lnTo>
                    <a:lnTo>
                      <a:pt x="22" y="7"/>
                    </a:lnTo>
                    <a:lnTo>
                      <a:pt x="22" y="11"/>
                    </a:lnTo>
                    <a:lnTo>
                      <a:pt x="22" y="14"/>
                    </a:lnTo>
                    <a:lnTo>
                      <a:pt x="15" y="17"/>
                    </a:lnTo>
                    <a:lnTo>
                      <a:pt x="15" y="23"/>
                    </a:lnTo>
                    <a:lnTo>
                      <a:pt x="17" y="28"/>
                    </a:lnTo>
                    <a:lnTo>
                      <a:pt x="20" y="35"/>
                    </a:lnTo>
                    <a:lnTo>
                      <a:pt x="22" y="40"/>
                    </a:lnTo>
                    <a:lnTo>
                      <a:pt x="24" y="45"/>
                    </a:lnTo>
                    <a:lnTo>
                      <a:pt x="27" y="52"/>
                    </a:lnTo>
                    <a:lnTo>
                      <a:pt x="34" y="61"/>
                    </a:lnTo>
                    <a:lnTo>
                      <a:pt x="46" y="71"/>
                    </a:lnTo>
                    <a:lnTo>
                      <a:pt x="57" y="80"/>
                    </a:lnTo>
                    <a:lnTo>
                      <a:pt x="62" y="95"/>
                    </a:lnTo>
                    <a:lnTo>
                      <a:pt x="71" y="113"/>
                    </a:lnTo>
                    <a:lnTo>
                      <a:pt x="86" y="126"/>
                    </a:lnTo>
                    <a:lnTo>
                      <a:pt x="95" y="138"/>
                    </a:lnTo>
                    <a:lnTo>
                      <a:pt x="102" y="149"/>
                    </a:lnTo>
                    <a:lnTo>
                      <a:pt x="105" y="159"/>
                    </a:lnTo>
                    <a:lnTo>
                      <a:pt x="102" y="171"/>
                    </a:lnTo>
                    <a:lnTo>
                      <a:pt x="39" y="178"/>
                    </a:lnTo>
                    <a:lnTo>
                      <a:pt x="0" y="24"/>
                    </a:lnTo>
                  </a:path>
                </a:pathLst>
              </a:custGeom>
              <a:solidFill>
                <a:srgbClr val="FD5D7F"/>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74" name="Freeform 88"/>
              <p:cNvSpPr>
                <a:spLocks/>
              </p:cNvSpPr>
              <p:nvPr/>
            </p:nvSpPr>
            <p:spPr bwMode="auto">
              <a:xfrm>
                <a:off x="6763567" y="2787682"/>
                <a:ext cx="875552" cy="490760"/>
              </a:xfrm>
              <a:custGeom>
                <a:avLst/>
                <a:gdLst>
                  <a:gd name="T0" fmla="*/ 469145 w 450"/>
                  <a:gd name="T1" fmla="*/ 244504 h 220"/>
                  <a:gd name="T2" fmla="*/ 480801 w 450"/>
                  <a:gd name="T3" fmla="*/ 288572 h 220"/>
                  <a:gd name="T4" fmla="*/ 493913 w 450"/>
                  <a:gd name="T5" fmla="*/ 309895 h 220"/>
                  <a:gd name="T6" fmla="*/ 476430 w 450"/>
                  <a:gd name="T7" fmla="*/ 307052 h 220"/>
                  <a:gd name="T8" fmla="*/ 423979 w 450"/>
                  <a:gd name="T9" fmla="*/ 288572 h 220"/>
                  <a:gd name="T10" fmla="*/ 365700 w 450"/>
                  <a:gd name="T11" fmla="*/ 268670 h 220"/>
                  <a:gd name="T12" fmla="*/ 355501 w 450"/>
                  <a:gd name="T13" fmla="*/ 272935 h 220"/>
                  <a:gd name="T14" fmla="*/ 352587 w 450"/>
                  <a:gd name="T15" fmla="*/ 248769 h 220"/>
                  <a:gd name="T16" fmla="*/ 362786 w 450"/>
                  <a:gd name="T17" fmla="*/ 190486 h 220"/>
                  <a:gd name="T18" fmla="*/ 323448 w 450"/>
                  <a:gd name="T19" fmla="*/ 157791 h 220"/>
                  <a:gd name="T20" fmla="*/ 292851 w 450"/>
                  <a:gd name="T21" fmla="*/ 144997 h 220"/>
                  <a:gd name="T22" fmla="*/ 262255 w 450"/>
                  <a:gd name="T23" fmla="*/ 135046 h 220"/>
                  <a:gd name="T24" fmla="*/ 240400 w 450"/>
                  <a:gd name="T25" fmla="*/ 116566 h 220"/>
                  <a:gd name="T26" fmla="*/ 196691 w 450"/>
                  <a:gd name="T27" fmla="*/ 81028 h 220"/>
                  <a:gd name="T28" fmla="*/ 166095 w 450"/>
                  <a:gd name="T29" fmla="*/ 81028 h 220"/>
                  <a:gd name="T30" fmla="*/ 148611 w 450"/>
                  <a:gd name="T31" fmla="*/ 100929 h 220"/>
                  <a:gd name="T32" fmla="*/ 116558 w 450"/>
                  <a:gd name="T33" fmla="*/ 116566 h 220"/>
                  <a:gd name="T34" fmla="*/ 88875 w 450"/>
                  <a:gd name="T35" fmla="*/ 113723 h 220"/>
                  <a:gd name="T36" fmla="*/ 64107 w 450"/>
                  <a:gd name="T37" fmla="*/ 143575 h 220"/>
                  <a:gd name="T38" fmla="*/ 36424 w 450"/>
                  <a:gd name="T39" fmla="*/ 167741 h 220"/>
                  <a:gd name="T40" fmla="*/ 0 w 450"/>
                  <a:gd name="T41" fmla="*/ 103772 h 220"/>
                  <a:gd name="T42" fmla="*/ 40795 w 450"/>
                  <a:gd name="T43" fmla="*/ 96664 h 220"/>
                  <a:gd name="T44" fmla="*/ 164638 w 450"/>
                  <a:gd name="T45" fmla="*/ 72498 h 220"/>
                  <a:gd name="T46" fmla="*/ 287023 w 450"/>
                  <a:gd name="T47" fmla="*/ 46911 h 220"/>
                  <a:gd name="T48" fmla="*/ 397753 w 450"/>
                  <a:gd name="T49" fmla="*/ 22745 h 220"/>
                  <a:gd name="T50" fmla="*/ 476430 w 450"/>
                  <a:gd name="T51" fmla="*/ 8529 h 220"/>
                  <a:gd name="T52" fmla="*/ 507026 w 450"/>
                  <a:gd name="T53" fmla="*/ 0 h 220"/>
                  <a:gd name="T54" fmla="*/ 655637 w 450"/>
                  <a:gd name="T55" fmla="*/ 208966 h 220"/>
                  <a:gd name="T56" fmla="*/ 638153 w 450"/>
                  <a:gd name="T57" fmla="*/ 261563 h 220"/>
                  <a:gd name="T58" fmla="*/ 638153 w 450"/>
                  <a:gd name="T59" fmla="*/ 288572 h 220"/>
                  <a:gd name="T60" fmla="*/ 632325 w 450"/>
                  <a:gd name="T61" fmla="*/ 292836 h 220"/>
                  <a:gd name="T62" fmla="*/ 579875 w 450"/>
                  <a:gd name="T63" fmla="*/ 307052 h 220"/>
                  <a:gd name="T64" fmla="*/ 559477 w 450"/>
                  <a:gd name="T65" fmla="*/ 305630 h 220"/>
                  <a:gd name="T66" fmla="*/ 559477 w 450"/>
                  <a:gd name="T67" fmla="*/ 289993 h 220"/>
                  <a:gd name="T68" fmla="*/ 549278 w 450"/>
                  <a:gd name="T69" fmla="*/ 292836 h 220"/>
                  <a:gd name="T70" fmla="*/ 541993 w 450"/>
                  <a:gd name="T71" fmla="*/ 280043 h 220"/>
                  <a:gd name="T72" fmla="*/ 544907 w 450"/>
                  <a:gd name="T73" fmla="*/ 265827 h 220"/>
                  <a:gd name="T74" fmla="*/ 528881 w 450"/>
                  <a:gd name="T75" fmla="*/ 255877 h 220"/>
                  <a:gd name="T76" fmla="*/ 493913 w 450"/>
                  <a:gd name="T77" fmla="*/ 251612 h 220"/>
                  <a:gd name="T78" fmla="*/ 472059 w 450"/>
                  <a:gd name="T79" fmla="*/ 174849 h 220"/>
                  <a:gd name="T80" fmla="*/ 486628 w 450"/>
                  <a:gd name="T81" fmla="*/ 170584 h 220"/>
                  <a:gd name="T82" fmla="*/ 483714 w 450"/>
                  <a:gd name="T83" fmla="*/ 140732 h 220"/>
                  <a:gd name="T84" fmla="*/ 469145 w 450"/>
                  <a:gd name="T85" fmla="*/ 126517 h 220"/>
                  <a:gd name="T86" fmla="*/ 461860 w 450"/>
                  <a:gd name="T87" fmla="*/ 93821 h 220"/>
                  <a:gd name="T88" fmla="*/ 480801 w 450"/>
                  <a:gd name="T89" fmla="*/ 69655 h 220"/>
                  <a:gd name="T90" fmla="*/ 496827 w 450"/>
                  <a:gd name="T91" fmla="*/ 46911 h 220"/>
                  <a:gd name="T92" fmla="*/ 501198 w 450"/>
                  <a:gd name="T93" fmla="*/ 29852 h 220"/>
                  <a:gd name="T94" fmla="*/ 479344 w 450"/>
                  <a:gd name="T95" fmla="*/ 29852 h 220"/>
                  <a:gd name="T96" fmla="*/ 466231 w 450"/>
                  <a:gd name="T97" fmla="*/ 45489 h 220"/>
                  <a:gd name="T98" fmla="*/ 441462 w 450"/>
                  <a:gd name="T99" fmla="*/ 72498 h 220"/>
                  <a:gd name="T100" fmla="*/ 435634 w 450"/>
                  <a:gd name="T101" fmla="*/ 86714 h 220"/>
                  <a:gd name="T102" fmla="*/ 435634 w 450"/>
                  <a:gd name="T103" fmla="*/ 103772 h 220"/>
                  <a:gd name="T104" fmla="*/ 441462 w 450"/>
                  <a:gd name="T105" fmla="*/ 140732 h 220"/>
                  <a:gd name="T106" fmla="*/ 435634 w 450"/>
                  <a:gd name="T107" fmla="*/ 172006 h 220"/>
                  <a:gd name="T108" fmla="*/ 448747 w 450"/>
                  <a:gd name="T109" fmla="*/ 218917 h 2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0"/>
                  <a:gd name="T166" fmla="*/ 0 h 220"/>
                  <a:gd name="T167" fmla="*/ 450 w 450"/>
                  <a:gd name="T168" fmla="*/ 220 h 2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0" h="220">
                    <a:moveTo>
                      <a:pt x="308" y="154"/>
                    </a:moveTo>
                    <a:lnTo>
                      <a:pt x="308" y="154"/>
                    </a:lnTo>
                    <a:lnTo>
                      <a:pt x="322" y="172"/>
                    </a:lnTo>
                    <a:lnTo>
                      <a:pt x="324" y="184"/>
                    </a:lnTo>
                    <a:lnTo>
                      <a:pt x="324" y="192"/>
                    </a:lnTo>
                    <a:lnTo>
                      <a:pt x="330" y="203"/>
                    </a:lnTo>
                    <a:lnTo>
                      <a:pt x="337" y="213"/>
                    </a:lnTo>
                    <a:lnTo>
                      <a:pt x="339" y="218"/>
                    </a:lnTo>
                    <a:lnTo>
                      <a:pt x="334" y="220"/>
                    </a:lnTo>
                    <a:lnTo>
                      <a:pt x="327" y="216"/>
                    </a:lnTo>
                    <a:lnTo>
                      <a:pt x="315" y="208"/>
                    </a:lnTo>
                    <a:lnTo>
                      <a:pt x="303" y="204"/>
                    </a:lnTo>
                    <a:lnTo>
                      <a:pt x="291" y="203"/>
                    </a:lnTo>
                    <a:lnTo>
                      <a:pt x="277" y="201"/>
                    </a:lnTo>
                    <a:lnTo>
                      <a:pt x="268" y="187"/>
                    </a:lnTo>
                    <a:lnTo>
                      <a:pt x="251" y="189"/>
                    </a:lnTo>
                    <a:lnTo>
                      <a:pt x="249" y="196"/>
                    </a:lnTo>
                    <a:lnTo>
                      <a:pt x="244" y="192"/>
                    </a:lnTo>
                    <a:lnTo>
                      <a:pt x="241" y="185"/>
                    </a:lnTo>
                    <a:lnTo>
                      <a:pt x="242" y="175"/>
                    </a:lnTo>
                    <a:lnTo>
                      <a:pt x="251" y="165"/>
                    </a:lnTo>
                    <a:lnTo>
                      <a:pt x="256" y="149"/>
                    </a:lnTo>
                    <a:lnTo>
                      <a:pt x="249" y="134"/>
                    </a:lnTo>
                    <a:lnTo>
                      <a:pt x="227" y="114"/>
                    </a:lnTo>
                    <a:lnTo>
                      <a:pt x="222" y="111"/>
                    </a:lnTo>
                    <a:lnTo>
                      <a:pt x="215" y="109"/>
                    </a:lnTo>
                    <a:lnTo>
                      <a:pt x="208" y="106"/>
                    </a:lnTo>
                    <a:lnTo>
                      <a:pt x="201" y="102"/>
                    </a:lnTo>
                    <a:lnTo>
                      <a:pt x="192" y="101"/>
                    </a:lnTo>
                    <a:lnTo>
                      <a:pt x="187" y="97"/>
                    </a:lnTo>
                    <a:lnTo>
                      <a:pt x="180" y="95"/>
                    </a:lnTo>
                    <a:lnTo>
                      <a:pt x="175" y="92"/>
                    </a:lnTo>
                    <a:lnTo>
                      <a:pt x="165" y="82"/>
                    </a:lnTo>
                    <a:lnTo>
                      <a:pt x="159" y="73"/>
                    </a:lnTo>
                    <a:lnTo>
                      <a:pt x="151" y="66"/>
                    </a:lnTo>
                    <a:lnTo>
                      <a:pt x="135" y="57"/>
                    </a:lnTo>
                    <a:lnTo>
                      <a:pt x="123" y="56"/>
                    </a:lnTo>
                    <a:lnTo>
                      <a:pt x="114" y="57"/>
                    </a:lnTo>
                    <a:lnTo>
                      <a:pt x="106" y="63"/>
                    </a:lnTo>
                    <a:lnTo>
                      <a:pt x="102" y="71"/>
                    </a:lnTo>
                    <a:lnTo>
                      <a:pt x="99" y="78"/>
                    </a:lnTo>
                    <a:lnTo>
                      <a:pt x="92" y="80"/>
                    </a:lnTo>
                    <a:lnTo>
                      <a:pt x="80" y="82"/>
                    </a:lnTo>
                    <a:lnTo>
                      <a:pt x="66" y="80"/>
                    </a:lnTo>
                    <a:lnTo>
                      <a:pt x="61" y="80"/>
                    </a:lnTo>
                    <a:lnTo>
                      <a:pt x="57" y="87"/>
                    </a:lnTo>
                    <a:lnTo>
                      <a:pt x="54" y="94"/>
                    </a:lnTo>
                    <a:lnTo>
                      <a:pt x="44" y="101"/>
                    </a:lnTo>
                    <a:lnTo>
                      <a:pt x="33" y="108"/>
                    </a:lnTo>
                    <a:lnTo>
                      <a:pt x="25" y="118"/>
                    </a:lnTo>
                    <a:lnTo>
                      <a:pt x="16" y="127"/>
                    </a:lnTo>
                    <a:lnTo>
                      <a:pt x="7" y="132"/>
                    </a:lnTo>
                    <a:lnTo>
                      <a:pt x="0" y="73"/>
                    </a:lnTo>
                    <a:lnTo>
                      <a:pt x="2" y="73"/>
                    </a:lnTo>
                    <a:lnTo>
                      <a:pt x="28" y="68"/>
                    </a:lnTo>
                    <a:lnTo>
                      <a:pt x="56" y="63"/>
                    </a:lnTo>
                    <a:lnTo>
                      <a:pt x="83" y="57"/>
                    </a:lnTo>
                    <a:lnTo>
                      <a:pt x="113" y="51"/>
                    </a:lnTo>
                    <a:lnTo>
                      <a:pt x="142" y="45"/>
                    </a:lnTo>
                    <a:lnTo>
                      <a:pt x="170" y="38"/>
                    </a:lnTo>
                    <a:lnTo>
                      <a:pt x="197" y="33"/>
                    </a:lnTo>
                    <a:lnTo>
                      <a:pt x="225" y="26"/>
                    </a:lnTo>
                    <a:lnTo>
                      <a:pt x="251" y="21"/>
                    </a:lnTo>
                    <a:lnTo>
                      <a:pt x="273" y="16"/>
                    </a:lnTo>
                    <a:lnTo>
                      <a:pt x="294" y="12"/>
                    </a:lnTo>
                    <a:lnTo>
                      <a:pt x="313" y="7"/>
                    </a:lnTo>
                    <a:lnTo>
                      <a:pt x="327" y="6"/>
                    </a:lnTo>
                    <a:lnTo>
                      <a:pt x="339" y="2"/>
                    </a:lnTo>
                    <a:lnTo>
                      <a:pt x="346" y="0"/>
                    </a:lnTo>
                    <a:lnTo>
                      <a:pt x="348" y="0"/>
                    </a:lnTo>
                    <a:lnTo>
                      <a:pt x="387" y="154"/>
                    </a:lnTo>
                    <a:lnTo>
                      <a:pt x="450" y="147"/>
                    </a:lnTo>
                    <a:lnTo>
                      <a:pt x="446" y="165"/>
                    </a:lnTo>
                    <a:lnTo>
                      <a:pt x="441" y="175"/>
                    </a:lnTo>
                    <a:lnTo>
                      <a:pt x="438" y="184"/>
                    </a:lnTo>
                    <a:lnTo>
                      <a:pt x="438" y="197"/>
                    </a:lnTo>
                    <a:lnTo>
                      <a:pt x="438" y="203"/>
                    </a:lnTo>
                    <a:lnTo>
                      <a:pt x="436" y="204"/>
                    </a:lnTo>
                    <a:lnTo>
                      <a:pt x="434" y="206"/>
                    </a:lnTo>
                    <a:lnTo>
                      <a:pt x="403" y="211"/>
                    </a:lnTo>
                    <a:lnTo>
                      <a:pt x="398" y="216"/>
                    </a:lnTo>
                    <a:lnTo>
                      <a:pt x="391" y="220"/>
                    </a:lnTo>
                    <a:lnTo>
                      <a:pt x="387" y="220"/>
                    </a:lnTo>
                    <a:lnTo>
                      <a:pt x="384" y="215"/>
                    </a:lnTo>
                    <a:lnTo>
                      <a:pt x="384" y="210"/>
                    </a:lnTo>
                    <a:lnTo>
                      <a:pt x="384" y="204"/>
                    </a:lnTo>
                    <a:lnTo>
                      <a:pt x="381" y="204"/>
                    </a:lnTo>
                    <a:lnTo>
                      <a:pt x="377" y="206"/>
                    </a:lnTo>
                    <a:lnTo>
                      <a:pt x="372" y="208"/>
                    </a:lnTo>
                    <a:lnTo>
                      <a:pt x="372" y="203"/>
                    </a:lnTo>
                    <a:lnTo>
                      <a:pt x="372" y="197"/>
                    </a:lnTo>
                    <a:lnTo>
                      <a:pt x="374" y="192"/>
                    </a:lnTo>
                    <a:lnTo>
                      <a:pt x="374" y="187"/>
                    </a:lnTo>
                    <a:lnTo>
                      <a:pt x="374" y="180"/>
                    </a:lnTo>
                    <a:lnTo>
                      <a:pt x="370" y="178"/>
                    </a:lnTo>
                    <a:lnTo>
                      <a:pt x="363" y="180"/>
                    </a:lnTo>
                    <a:lnTo>
                      <a:pt x="355" y="184"/>
                    </a:lnTo>
                    <a:lnTo>
                      <a:pt x="339" y="177"/>
                    </a:lnTo>
                    <a:lnTo>
                      <a:pt x="327" y="158"/>
                    </a:lnTo>
                    <a:lnTo>
                      <a:pt x="324" y="123"/>
                    </a:lnTo>
                    <a:lnTo>
                      <a:pt x="327" y="120"/>
                    </a:lnTo>
                    <a:lnTo>
                      <a:pt x="332" y="121"/>
                    </a:lnTo>
                    <a:lnTo>
                      <a:pt x="334" y="120"/>
                    </a:lnTo>
                    <a:lnTo>
                      <a:pt x="334" y="111"/>
                    </a:lnTo>
                    <a:lnTo>
                      <a:pt x="332" y="99"/>
                    </a:lnTo>
                    <a:lnTo>
                      <a:pt x="327" y="95"/>
                    </a:lnTo>
                    <a:lnTo>
                      <a:pt x="322" y="95"/>
                    </a:lnTo>
                    <a:lnTo>
                      <a:pt x="322" y="89"/>
                    </a:lnTo>
                    <a:lnTo>
                      <a:pt x="318" y="76"/>
                    </a:lnTo>
                    <a:lnTo>
                      <a:pt x="317" y="66"/>
                    </a:lnTo>
                    <a:lnTo>
                      <a:pt x="320" y="57"/>
                    </a:lnTo>
                    <a:lnTo>
                      <a:pt x="330" y="49"/>
                    </a:lnTo>
                    <a:lnTo>
                      <a:pt x="334" y="44"/>
                    </a:lnTo>
                    <a:lnTo>
                      <a:pt x="337" y="38"/>
                    </a:lnTo>
                    <a:lnTo>
                      <a:pt x="341" y="33"/>
                    </a:lnTo>
                    <a:lnTo>
                      <a:pt x="343" y="32"/>
                    </a:lnTo>
                    <a:lnTo>
                      <a:pt x="344" y="21"/>
                    </a:lnTo>
                    <a:lnTo>
                      <a:pt x="337" y="26"/>
                    </a:lnTo>
                    <a:lnTo>
                      <a:pt x="332" y="25"/>
                    </a:lnTo>
                    <a:lnTo>
                      <a:pt x="329" y="21"/>
                    </a:lnTo>
                    <a:lnTo>
                      <a:pt x="324" y="21"/>
                    </a:lnTo>
                    <a:lnTo>
                      <a:pt x="320" y="32"/>
                    </a:lnTo>
                    <a:lnTo>
                      <a:pt x="317" y="40"/>
                    </a:lnTo>
                    <a:lnTo>
                      <a:pt x="310" y="47"/>
                    </a:lnTo>
                    <a:lnTo>
                      <a:pt x="303" y="51"/>
                    </a:lnTo>
                    <a:lnTo>
                      <a:pt x="299" y="54"/>
                    </a:lnTo>
                    <a:lnTo>
                      <a:pt x="299" y="61"/>
                    </a:lnTo>
                    <a:lnTo>
                      <a:pt x="299" y="68"/>
                    </a:lnTo>
                    <a:lnTo>
                      <a:pt x="299" y="73"/>
                    </a:lnTo>
                    <a:lnTo>
                      <a:pt x="301" y="80"/>
                    </a:lnTo>
                    <a:lnTo>
                      <a:pt x="303" y="89"/>
                    </a:lnTo>
                    <a:lnTo>
                      <a:pt x="303" y="99"/>
                    </a:lnTo>
                    <a:lnTo>
                      <a:pt x="301" y="111"/>
                    </a:lnTo>
                    <a:lnTo>
                      <a:pt x="299" y="121"/>
                    </a:lnTo>
                    <a:lnTo>
                      <a:pt x="303" y="135"/>
                    </a:lnTo>
                    <a:lnTo>
                      <a:pt x="306" y="146"/>
                    </a:lnTo>
                    <a:lnTo>
                      <a:pt x="308" y="154"/>
                    </a:lnTo>
                  </a:path>
                </a:pathLst>
              </a:custGeom>
              <a:solidFill>
                <a:srgbClr val="F32D2D"/>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75" name="Freeform 90" descr="Divot"/>
              <p:cNvSpPr>
                <a:spLocks/>
              </p:cNvSpPr>
              <p:nvPr/>
            </p:nvSpPr>
            <p:spPr bwMode="auto">
              <a:xfrm>
                <a:off x="7526905" y="3251553"/>
                <a:ext cx="93662" cy="158573"/>
              </a:xfrm>
              <a:custGeom>
                <a:avLst/>
                <a:gdLst>
                  <a:gd name="T0" fmla="*/ 0 w 52"/>
                  <a:gd name="T1" fmla="*/ 2147483647 h 128"/>
                  <a:gd name="T2" fmla="*/ 0 w 52"/>
                  <a:gd name="T3" fmla="*/ 2147483647 h 128"/>
                  <a:gd name="T4" fmla="*/ 2147483647 w 52"/>
                  <a:gd name="T5" fmla="*/ 2147483647 h 128"/>
                  <a:gd name="T6" fmla="*/ 2147483647 w 52"/>
                  <a:gd name="T7" fmla="*/ 2147483647 h 128"/>
                  <a:gd name="T8" fmla="*/ 2147483647 w 52"/>
                  <a:gd name="T9" fmla="*/ 2147483647 h 128"/>
                  <a:gd name="T10" fmla="*/ 2147483647 w 52"/>
                  <a:gd name="T11" fmla="*/ 2147483647 h 128"/>
                  <a:gd name="T12" fmla="*/ 2147483647 w 52"/>
                  <a:gd name="T13" fmla="*/ 0 h 128"/>
                  <a:gd name="T14" fmla="*/ 2147483647 w 52"/>
                  <a:gd name="T15" fmla="*/ 0 h 128"/>
                  <a:gd name="T16" fmla="*/ 2147483647 w 52"/>
                  <a:gd name="T17" fmla="*/ 2147483647 h 128"/>
                  <a:gd name="T18" fmla="*/ 2147483647 w 52"/>
                  <a:gd name="T19" fmla="*/ 2147483647 h 128"/>
                  <a:gd name="T20" fmla="*/ 2147483647 w 52"/>
                  <a:gd name="T21" fmla="*/ 2147483647 h 128"/>
                  <a:gd name="T22" fmla="*/ 2147483647 w 52"/>
                  <a:gd name="T23" fmla="*/ 2147483647 h 128"/>
                  <a:gd name="T24" fmla="*/ 2147483647 w 52"/>
                  <a:gd name="T25" fmla="*/ 2147483647 h 128"/>
                  <a:gd name="T26" fmla="*/ 2147483647 w 52"/>
                  <a:gd name="T27" fmla="*/ 2147483647 h 128"/>
                  <a:gd name="T28" fmla="*/ 2147483647 w 52"/>
                  <a:gd name="T29" fmla="*/ 2147483647 h 128"/>
                  <a:gd name="T30" fmla="*/ 2147483647 w 52"/>
                  <a:gd name="T31" fmla="*/ 2147483647 h 128"/>
                  <a:gd name="T32" fmla="*/ 2147483647 w 52"/>
                  <a:gd name="T33" fmla="*/ 2147483647 h 128"/>
                  <a:gd name="T34" fmla="*/ 2147483647 w 52"/>
                  <a:gd name="T35" fmla="*/ 2147483647 h 128"/>
                  <a:gd name="T36" fmla="*/ 2147483647 w 52"/>
                  <a:gd name="T37" fmla="*/ 2147483647 h 128"/>
                  <a:gd name="T38" fmla="*/ 2147483647 w 52"/>
                  <a:gd name="T39" fmla="*/ 2147483647 h 128"/>
                  <a:gd name="T40" fmla="*/ 2147483647 w 52"/>
                  <a:gd name="T41" fmla="*/ 2147483647 h 128"/>
                  <a:gd name="T42" fmla="*/ 2147483647 w 52"/>
                  <a:gd name="T43" fmla="*/ 2147483647 h 128"/>
                  <a:gd name="T44" fmla="*/ 2147483647 w 52"/>
                  <a:gd name="T45" fmla="*/ 2147483647 h 128"/>
                  <a:gd name="T46" fmla="*/ 2147483647 w 52"/>
                  <a:gd name="T47" fmla="*/ 2147483647 h 128"/>
                  <a:gd name="T48" fmla="*/ 2147483647 w 52"/>
                  <a:gd name="T49" fmla="*/ 2147483647 h 128"/>
                  <a:gd name="T50" fmla="*/ 2147483647 w 52"/>
                  <a:gd name="T51" fmla="*/ 2147483647 h 128"/>
                  <a:gd name="T52" fmla="*/ 2147483647 w 52"/>
                  <a:gd name="T53" fmla="*/ 2147483647 h 128"/>
                  <a:gd name="T54" fmla="*/ 2147483647 w 52"/>
                  <a:gd name="T55" fmla="*/ 2147483647 h 128"/>
                  <a:gd name="T56" fmla="*/ 2147483647 w 52"/>
                  <a:gd name="T57" fmla="*/ 2147483647 h 128"/>
                  <a:gd name="T58" fmla="*/ 2147483647 w 52"/>
                  <a:gd name="T59" fmla="*/ 2147483647 h 128"/>
                  <a:gd name="T60" fmla="*/ 2147483647 w 52"/>
                  <a:gd name="T61" fmla="*/ 2147483647 h 128"/>
                  <a:gd name="T62" fmla="*/ 2147483647 w 52"/>
                  <a:gd name="T63" fmla="*/ 2147483647 h 128"/>
                  <a:gd name="T64" fmla="*/ 2147483647 w 52"/>
                  <a:gd name="T65" fmla="*/ 2147483647 h 128"/>
                  <a:gd name="T66" fmla="*/ 2147483647 w 52"/>
                  <a:gd name="T67" fmla="*/ 2147483647 h 128"/>
                  <a:gd name="T68" fmla="*/ 2147483647 w 52"/>
                  <a:gd name="T69" fmla="*/ 2147483647 h 128"/>
                  <a:gd name="T70" fmla="*/ 2147483647 w 52"/>
                  <a:gd name="T71" fmla="*/ 2147483647 h 128"/>
                  <a:gd name="T72" fmla="*/ 2147483647 w 52"/>
                  <a:gd name="T73" fmla="*/ 2147483647 h 128"/>
                  <a:gd name="T74" fmla="*/ 2147483647 w 52"/>
                  <a:gd name="T75" fmla="*/ 2147483647 h 128"/>
                  <a:gd name="T76" fmla="*/ 2147483647 w 52"/>
                  <a:gd name="T77" fmla="*/ 2147483647 h 128"/>
                  <a:gd name="T78" fmla="*/ 2147483647 w 52"/>
                  <a:gd name="T79" fmla="*/ 2147483647 h 128"/>
                  <a:gd name="T80" fmla="*/ 2147483647 w 52"/>
                  <a:gd name="T81" fmla="*/ 2147483647 h 128"/>
                  <a:gd name="T82" fmla="*/ 2147483647 w 52"/>
                  <a:gd name="T83" fmla="*/ 2147483647 h 128"/>
                  <a:gd name="T84" fmla="*/ 2147483647 w 52"/>
                  <a:gd name="T85" fmla="*/ 2147483647 h 128"/>
                  <a:gd name="T86" fmla="*/ 2147483647 w 52"/>
                  <a:gd name="T87" fmla="*/ 2147483647 h 128"/>
                  <a:gd name="T88" fmla="*/ 2147483647 w 52"/>
                  <a:gd name="T89" fmla="*/ 2147483647 h 128"/>
                  <a:gd name="T90" fmla="*/ 2147483647 w 52"/>
                  <a:gd name="T91" fmla="*/ 2147483647 h 128"/>
                  <a:gd name="T92" fmla="*/ 2147483647 w 52"/>
                  <a:gd name="T93" fmla="*/ 2147483647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128"/>
                  <a:gd name="T143" fmla="*/ 52 w 52"/>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128">
                    <a:moveTo>
                      <a:pt x="0" y="9"/>
                    </a:moveTo>
                    <a:lnTo>
                      <a:pt x="0" y="9"/>
                    </a:lnTo>
                    <a:lnTo>
                      <a:pt x="3" y="14"/>
                    </a:lnTo>
                    <a:lnTo>
                      <a:pt x="7" y="14"/>
                    </a:lnTo>
                    <a:lnTo>
                      <a:pt x="14" y="10"/>
                    </a:lnTo>
                    <a:lnTo>
                      <a:pt x="19" y="5"/>
                    </a:lnTo>
                    <a:lnTo>
                      <a:pt x="50" y="0"/>
                    </a:lnTo>
                    <a:lnTo>
                      <a:pt x="52" y="9"/>
                    </a:lnTo>
                    <a:lnTo>
                      <a:pt x="52" y="17"/>
                    </a:lnTo>
                    <a:lnTo>
                      <a:pt x="50" y="24"/>
                    </a:lnTo>
                    <a:lnTo>
                      <a:pt x="45" y="31"/>
                    </a:lnTo>
                    <a:lnTo>
                      <a:pt x="41" y="38"/>
                    </a:lnTo>
                    <a:lnTo>
                      <a:pt x="40" y="45"/>
                    </a:lnTo>
                    <a:lnTo>
                      <a:pt x="40" y="50"/>
                    </a:lnTo>
                    <a:lnTo>
                      <a:pt x="36" y="55"/>
                    </a:lnTo>
                    <a:lnTo>
                      <a:pt x="33" y="62"/>
                    </a:lnTo>
                    <a:lnTo>
                      <a:pt x="33" y="71"/>
                    </a:lnTo>
                    <a:lnTo>
                      <a:pt x="31" y="78"/>
                    </a:lnTo>
                    <a:lnTo>
                      <a:pt x="28" y="83"/>
                    </a:lnTo>
                    <a:lnTo>
                      <a:pt x="24" y="90"/>
                    </a:lnTo>
                    <a:lnTo>
                      <a:pt x="21" y="99"/>
                    </a:lnTo>
                    <a:lnTo>
                      <a:pt x="21" y="107"/>
                    </a:lnTo>
                    <a:lnTo>
                      <a:pt x="24" y="114"/>
                    </a:lnTo>
                    <a:lnTo>
                      <a:pt x="26" y="119"/>
                    </a:lnTo>
                    <a:lnTo>
                      <a:pt x="24" y="125"/>
                    </a:lnTo>
                    <a:lnTo>
                      <a:pt x="21" y="128"/>
                    </a:lnTo>
                    <a:lnTo>
                      <a:pt x="16" y="126"/>
                    </a:lnTo>
                    <a:lnTo>
                      <a:pt x="10" y="123"/>
                    </a:lnTo>
                    <a:lnTo>
                      <a:pt x="7" y="118"/>
                    </a:lnTo>
                    <a:lnTo>
                      <a:pt x="5" y="112"/>
                    </a:lnTo>
                    <a:lnTo>
                      <a:pt x="5" y="107"/>
                    </a:lnTo>
                    <a:lnTo>
                      <a:pt x="7" y="85"/>
                    </a:lnTo>
                    <a:lnTo>
                      <a:pt x="10" y="66"/>
                    </a:lnTo>
                    <a:lnTo>
                      <a:pt x="12" y="54"/>
                    </a:lnTo>
                    <a:lnTo>
                      <a:pt x="14" y="50"/>
                    </a:lnTo>
                    <a:lnTo>
                      <a:pt x="21" y="40"/>
                    </a:lnTo>
                    <a:lnTo>
                      <a:pt x="24" y="29"/>
                    </a:lnTo>
                    <a:lnTo>
                      <a:pt x="24" y="17"/>
                    </a:lnTo>
                    <a:lnTo>
                      <a:pt x="19" y="5"/>
                    </a:lnTo>
                  </a:path>
                </a:pathLst>
              </a:custGeom>
              <a:solidFill>
                <a:srgbClr val="F32D2D"/>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76" name="Text Box 206"/>
              <p:cNvSpPr txBox="1">
                <a:spLocks noChangeArrowheads="1"/>
              </p:cNvSpPr>
              <p:nvPr/>
            </p:nvSpPr>
            <p:spPr bwMode="auto">
              <a:xfrm>
                <a:off x="8087059" y="3162945"/>
                <a:ext cx="831326" cy="291812"/>
              </a:xfrm>
              <a:prstGeom prst="rect">
                <a:avLst/>
              </a:prstGeom>
              <a:noFill/>
              <a:ln w="9525">
                <a:noFill/>
                <a:miter lim="800000"/>
                <a:headEnd/>
                <a:tailEnd/>
              </a:ln>
            </p:spPr>
            <p:txBody>
              <a:bodyPr>
                <a:spAutoFit/>
              </a:bodyPr>
              <a:lstStyle/>
              <a:p>
                <a:pPr eaLnBrk="0" hangingPunct="0">
                  <a:spcBef>
                    <a:spcPts val="0"/>
                  </a:spcBef>
                  <a:defRPr/>
                </a:pPr>
                <a:r>
                  <a:rPr lang="en-US" sz="1000" dirty="0">
                    <a:solidFill>
                      <a:prstClr val="black"/>
                    </a:solidFill>
                    <a:latin typeface="Arial Black" pitchFamily="34" charset="0"/>
                    <a:ea typeface="ヒラギノ角ゴ Pro W3" pitchFamily="1" charset="-128"/>
                    <a:cs typeface="+mn-cs"/>
                  </a:rPr>
                  <a:t>MD (1)</a:t>
                </a:r>
              </a:p>
            </p:txBody>
          </p:sp>
          <p:sp>
            <p:nvSpPr>
              <p:cNvPr id="177" name="Line 215"/>
              <p:cNvSpPr>
                <a:spLocks noChangeShapeType="1"/>
              </p:cNvSpPr>
              <p:nvPr/>
            </p:nvSpPr>
            <p:spPr bwMode="auto">
              <a:xfrm>
                <a:off x="7251706" y="2940701"/>
                <a:ext cx="900450" cy="326628"/>
              </a:xfrm>
              <a:prstGeom prst="line">
                <a:avLst/>
              </a:prstGeom>
              <a:grpFill/>
              <a:ln w="9525">
                <a:solidFill>
                  <a:schemeClr val="tx1"/>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grpSp>
        <p:grpSp>
          <p:nvGrpSpPr>
            <p:cNvPr id="100" name="Group 211"/>
            <p:cNvGrpSpPr>
              <a:grpSpLocks/>
            </p:cNvGrpSpPr>
            <p:nvPr/>
          </p:nvGrpSpPr>
          <p:grpSpPr bwMode="auto">
            <a:xfrm>
              <a:off x="-406239" y="-311281"/>
              <a:ext cx="2003266" cy="5592410"/>
              <a:chOff x="-101439" y="-311281"/>
              <a:chExt cx="2003266" cy="5592410"/>
            </a:xfrm>
          </p:grpSpPr>
          <p:sp>
            <p:nvSpPr>
              <p:cNvPr id="152" name="Freeform 12"/>
              <p:cNvSpPr>
                <a:spLocks/>
              </p:cNvSpPr>
              <p:nvPr/>
            </p:nvSpPr>
            <p:spPr bwMode="auto">
              <a:xfrm>
                <a:off x="926253" y="1014832"/>
                <a:ext cx="884957" cy="1433331"/>
              </a:xfrm>
              <a:custGeom>
                <a:avLst/>
                <a:gdLst>
                  <a:gd name="T0" fmla="*/ 884237 w 606"/>
                  <a:gd name="T1" fmla="*/ 938660 h 1011"/>
                  <a:gd name="T2" fmla="*/ 865268 w 606"/>
                  <a:gd name="T3" fmla="*/ 928734 h 1011"/>
                  <a:gd name="T4" fmla="*/ 831708 w 606"/>
                  <a:gd name="T5" fmla="*/ 942914 h 1011"/>
                  <a:gd name="T6" fmla="*/ 814198 w 606"/>
                  <a:gd name="T7" fmla="*/ 948585 h 1011"/>
                  <a:gd name="T8" fmla="*/ 796689 w 606"/>
                  <a:gd name="T9" fmla="*/ 938660 h 1011"/>
                  <a:gd name="T10" fmla="*/ 745619 w 606"/>
                  <a:gd name="T11" fmla="*/ 935824 h 1011"/>
                  <a:gd name="T12" fmla="*/ 710600 w 606"/>
                  <a:gd name="T13" fmla="*/ 941496 h 1011"/>
                  <a:gd name="T14" fmla="*/ 655152 w 606"/>
                  <a:gd name="T15" fmla="*/ 945749 h 1011"/>
                  <a:gd name="T16" fmla="*/ 652234 w 606"/>
                  <a:gd name="T17" fmla="*/ 950003 h 1011"/>
                  <a:gd name="T18" fmla="*/ 650775 w 606"/>
                  <a:gd name="T19" fmla="*/ 952839 h 1011"/>
                  <a:gd name="T20" fmla="*/ 620133 w 606"/>
                  <a:gd name="T21" fmla="*/ 877689 h 1011"/>
                  <a:gd name="T22" fmla="*/ 596787 w 606"/>
                  <a:gd name="T23" fmla="*/ 855003 h 1011"/>
                  <a:gd name="T24" fmla="*/ 574900 w 606"/>
                  <a:gd name="T25" fmla="*/ 857839 h 1011"/>
                  <a:gd name="T26" fmla="*/ 561768 w 606"/>
                  <a:gd name="T27" fmla="*/ 769928 h 1011"/>
                  <a:gd name="T28" fmla="*/ 551554 w 606"/>
                  <a:gd name="T29" fmla="*/ 717465 h 1011"/>
                  <a:gd name="T30" fmla="*/ 532585 w 606"/>
                  <a:gd name="T31" fmla="*/ 683435 h 1011"/>
                  <a:gd name="T32" fmla="*/ 496107 w 606"/>
                  <a:gd name="T33" fmla="*/ 700450 h 1011"/>
                  <a:gd name="T34" fmla="*/ 466924 w 606"/>
                  <a:gd name="T35" fmla="*/ 662166 h 1011"/>
                  <a:gd name="T36" fmla="*/ 491729 w 606"/>
                  <a:gd name="T37" fmla="*/ 643733 h 1011"/>
                  <a:gd name="T38" fmla="*/ 491729 w 606"/>
                  <a:gd name="T39" fmla="*/ 632390 h 1011"/>
                  <a:gd name="T40" fmla="*/ 494647 w 606"/>
                  <a:gd name="T41" fmla="*/ 565748 h 1011"/>
                  <a:gd name="T42" fmla="*/ 519453 w 606"/>
                  <a:gd name="T43" fmla="*/ 518957 h 1011"/>
                  <a:gd name="T44" fmla="*/ 519453 w 606"/>
                  <a:gd name="T45" fmla="*/ 487763 h 1011"/>
                  <a:gd name="T46" fmla="*/ 496107 w 606"/>
                  <a:gd name="T47" fmla="*/ 472166 h 1011"/>
                  <a:gd name="T48" fmla="*/ 474220 w 606"/>
                  <a:gd name="T49" fmla="*/ 453733 h 1011"/>
                  <a:gd name="T50" fmla="*/ 411477 w 606"/>
                  <a:gd name="T51" fmla="*/ 330374 h 1011"/>
                  <a:gd name="T52" fmla="*/ 401263 w 606"/>
                  <a:gd name="T53" fmla="*/ 272240 h 1011"/>
                  <a:gd name="T54" fmla="*/ 377916 w 606"/>
                  <a:gd name="T55" fmla="*/ 218359 h 1011"/>
                  <a:gd name="T56" fmla="*/ 401263 w 606"/>
                  <a:gd name="T57" fmla="*/ 110597 h 1011"/>
                  <a:gd name="T58" fmla="*/ 418772 w 606"/>
                  <a:gd name="T59" fmla="*/ 24105 h 1011"/>
                  <a:gd name="T60" fmla="*/ 370621 w 606"/>
                  <a:gd name="T61" fmla="*/ 11343 h 1011"/>
                  <a:gd name="T62" fmla="*/ 325388 w 606"/>
                  <a:gd name="T63" fmla="*/ 4254 h 1011"/>
                  <a:gd name="T64" fmla="*/ 179474 w 606"/>
                  <a:gd name="T65" fmla="*/ 531718 h 1011"/>
                  <a:gd name="T66" fmla="*/ 191147 w 606"/>
                  <a:gd name="T67" fmla="*/ 555823 h 1011"/>
                  <a:gd name="T68" fmla="*/ 196983 w 606"/>
                  <a:gd name="T69" fmla="*/ 571420 h 1011"/>
                  <a:gd name="T70" fmla="*/ 208657 w 606"/>
                  <a:gd name="T71" fmla="*/ 582763 h 1011"/>
                  <a:gd name="T72" fmla="*/ 211575 w 606"/>
                  <a:gd name="T73" fmla="*/ 629554 h 1011"/>
                  <a:gd name="T74" fmla="*/ 161964 w 606"/>
                  <a:gd name="T75" fmla="*/ 710375 h 1011"/>
                  <a:gd name="T76" fmla="*/ 121108 w 606"/>
                  <a:gd name="T77" fmla="*/ 751495 h 1011"/>
                  <a:gd name="T78" fmla="*/ 90466 w 606"/>
                  <a:gd name="T79" fmla="*/ 796868 h 1011"/>
                  <a:gd name="T80" fmla="*/ 70039 w 606"/>
                  <a:gd name="T81" fmla="*/ 820973 h 1011"/>
                  <a:gd name="T82" fmla="*/ 83171 w 606"/>
                  <a:gd name="T83" fmla="*/ 855003 h 1011"/>
                  <a:gd name="T84" fmla="*/ 100680 w 606"/>
                  <a:gd name="T85" fmla="*/ 881943 h 1011"/>
                  <a:gd name="T86" fmla="*/ 75875 w 606"/>
                  <a:gd name="T87" fmla="*/ 923063 h 1011"/>
                  <a:gd name="T88" fmla="*/ 55447 w 606"/>
                  <a:gd name="T89" fmla="*/ 995376 h 1011"/>
                  <a:gd name="T90" fmla="*/ 0 w 606"/>
                  <a:gd name="T91" fmla="*/ 1257691 h 10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6"/>
                  <a:gd name="T139" fmla="*/ 0 h 1011"/>
                  <a:gd name="T140" fmla="*/ 606 w 606"/>
                  <a:gd name="T141" fmla="*/ 1011 h 10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6" h="1011">
                    <a:moveTo>
                      <a:pt x="556" y="1011"/>
                    </a:moveTo>
                    <a:lnTo>
                      <a:pt x="606" y="662"/>
                    </a:lnTo>
                    <a:lnTo>
                      <a:pt x="598" y="662"/>
                    </a:lnTo>
                    <a:lnTo>
                      <a:pt x="593" y="655"/>
                    </a:lnTo>
                    <a:lnTo>
                      <a:pt x="587" y="651"/>
                    </a:lnTo>
                    <a:lnTo>
                      <a:pt x="579" y="653"/>
                    </a:lnTo>
                    <a:lnTo>
                      <a:pt x="570" y="665"/>
                    </a:lnTo>
                    <a:lnTo>
                      <a:pt x="567" y="672"/>
                    </a:lnTo>
                    <a:lnTo>
                      <a:pt x="558" y="669"/>
                    </a:lnTo>
                    <a:lnTo>
                      <a:pt x="551" y="662"/>
                    </a:lnTo>
                    <a:lnTo>
                      <a:pt x="546" y="662"/>
                    </a:lnTo>
                    <a:lnTo>
                      <a:pt x="537" y="662"/>
                    </a:lnTo>
                    <a:lnTo>
                      <a:pt x="525" y="660"/>
                    </a:lnTo>
                    <a:lnTo>
                      <a:pt x="511" y="660"/>
                    </a:lnTo>
                    <a:lnTo>
                      <a:pt x="499" y="664"/>
                    </a:lnTo>
                    <a:lnTo>
                      <a:pt x="487" y="664"/>
                    </a:lnTo>
                    <a:lnTo>
                      <a:pt x="473" y="662"/>
                    </a:lnTo>
                    <a:lnTo>
                      <a:pt x="460" y="662"/>
                    </a:lnTo>
                    <a:lnTo>
                      <a:pt x="449" y="667"/>
                    </a:lnTo>
                    <a:lnTo>
                      <a:pt x="447" y="669"/>
                    </a:lnTo>
                    <a:lnTo>
                      <a:pt x="447" y="670"/>
                    </a:lnTo>
                    <a:lnTo>
                      <a:pt x="446" y="672"/>
                    </a:lnTo>
                    <a:lnTo>
                      <a:pt x="432" y="658"/>
                    </a:lnTo>
                    <a:lnTo>
                      <a:pt x="428" y="638"/>
                    </a:lnTo>
                    <a:lnTo>
                      <a:pt x="425" y="619"/>
                    </a:lnTo>
                    <a:lnTo>
                      <a:pt x="415" y="607"/>
                    </a:lnTo>
                    <a:lnTo>
                      <a:pt x="409" y="603"/>
                    </a:lnTo>
                    <a:lnTo>
                      <a:pt x="404" y="601"/>
                    </a:lnTo>
                    <a:lnTo>
                      <a:pt x="399" y="601"/>
                    </a:lnTo>
                    <a:lnTo>
                      <a:pt x="394" y="605"/>
                    </a:lnTo>
                    <a:lnTo>
                      <a:pt x="392" y="567"/>
                    </a:lnTo>
                    <a:lnTo>
                      <a:pt x="385" y="543"/>
                    </a:lnTo>
                    <a:lnTo>
                      <a:pt x="380" y="524"/>
                    </a:lnTo>
                    <a:lnTo>
                      <a:pt x="378" y="506"/>
                    </a:lnTo>
                    <a:lnTo>
                      <a:pt x="377" y="494"/>
                    </a:lnTo>
                    <a:lnTo>
                      <a:pt x="371" y="484"/>
                    </a:lnTo>
                    <a:lnTo>
                      <a:pt x="365" y="482"/>
                    </a:lnTo>
                    <a:lnTo>
                      <a:pt x="352" y="489"/>
                    </a:lnTo>
                    <a:lnTo>
                      <a:pt x="340" y="494"/>
                    </a:lnTo>
                    <a:lnTo>
                      <a:pt x="325" y="491"/>
                    </a:lnTo>
                    <a:lnTo>
                      <a:pt x="316" y="480"/>
                    </a:lnTo>
                    <a:lnTo>
                      <a:pt x="320" y="467"/>
                    </a:lnTo>
                    <a:lnTo>
                      <a:pt x="328" y="460"/>
                    </a:lnTo>
                    <a:lnTo>
                      <a:pt x="337" y="454"/>
                    </a:lnTo>
                    <a:lnTo>
                      <a:pt x="342" y="449"/>
                    </a:lnTo>
                    <a:lnTo>
                      <a:pt x="337" y="446"/>
                    </a:lnTo>
                    <a:lnTo>
                      <a:pt x="335" y="435"/>
                    </a:lnTo>
                    <a:lnTo>
                      <a:pt x="335" y="420"/>
                    </a:lnTo>
                    <a:lnTo>
                      <a:pt x="339" y="399"/>
                    </a:lnTo>
                    <a:lnTo>
                      <a:pt x="346" y="380"/>
                    </a:lnTo>
                    <a:lnTo>
                      <a:pt x="356" y="366"/>
                    </a:lnTo>
                    <a:lnTo>
                      <a:pt x="365" y="354"/>
                    </a:lnTo>
                    <a:lnTo>
                      <a:pt x="366" y="345"/>
                    </a:lnTo>
                    <a:lnTo>
                      <a:pt x="356" y="344"/>
                    </a:lnTo>
                    <a:lnTo>
                      <a:pt x="347" y="340"/>
                    </a:lnTo>
                    <a:lnTo>
                      <a:pt x="340" y="333"/>
                    </a:lnTo>
                    <a:lnTo>
                      <a:pt x="333" y="325"/>
                    </a:lnTo>
                    <a:lnTo>
                      <a:pt x="325" y="320"/>
                    </a:lnTo>
                    <a:lnTo>
                      <a:pt x="314" y="275"/>
                    </a:lnTo>
                    <a:lnTo>
                      <a:pt x="297" y="249"/>
                    </a:lnTo>
                    <a:lnTo>
                      <a:pt x="282" y="233"/>
                    </a:lnTo>
                    <a:lnTo>
                      <a:pt x="275" y="214"/>
                    </a:lnTo>
                    <a:lnTo>
                      <a:pt x="275" y="192"/>
                    </a:lnTo>
                    <a:lnTo>
                      <a:pt x="269" y="178"/>
                    </a:lnTo>
                    <a:lnTo>
                      <a:pt x="263" y="167"/>
                    </a:lnTo>
                    <a:lnTo>
                      <a:pt x="259" y="154"/>
                    </a:lnTo>
                    <a:lnTo>
                      <a:pt x="264" y="122"/>
                    </a:lnTo>
                    <a:lnTo>
                      <a:pt x="275" y="78"/>
                    </a:lnTo>
                    <a:lnTo>
                      <a:pt x="283" y="36"/>
                    </a:lnTo>
                    <a:lnTo>
                      <a:pt x="287" y="17"/>
                    </a:lnTo>
                    <a:lnTo>
                      <a:pt x="276" y="14"/>
                    </a:lnTo>
                    <a:lnTo>
                      <a:pt x="264" y="12"/>
                    </a:lnTo>
                    <a:lnTo>
                      <a:pt x="254" y="8"/>
                    </a:lnTo>
                    <a:lnTo>
                      <a:pt x="244" y="7"/>
                    </a:lnTo>
                    <a:lnTo>
                      <a:pt x="233" y="5"/>
                    </a:lnTo>
                    <a:lnTo>
                      <a:pt x="223" y="3"/>
                    </a:lnTo>
                    <a:lnTo>
                      <a:pt x="214" y="1"/>
                    </a:lnTo>
                    <a:lnTo>
                      <a:pt x="207" y="0"/>
                    </a:lnTo>
                    <a:lnTo>
                      <a:pt x="123" y="375"/>
                    </a:lnTo>
                    <a:lnTo>
                      <a:pt x="126" y="384"/>
                    </a:lnTo>
                    <a:lnTo>
                      <a:pt x="131" y="392"/>
                    </a:lnTo>
                    <a:lnTo>
                      <a:pt x="133" y="399"/>
                    </a:lnTo>
                    <a:lnTo>
                      <a:pt x="135" y="403"/>
                    </a:lnTo>
                    <a:lnTo>
                      <a:pt x="138" y="406"/>
                    </a:lnTo>
                    <a:lnTo>
                      <a:pt x="142" y="408"/>
                    </a:lnTo>
                    <a:lnTo>
                      <a:pt x="143" y="411"/>
                    </a:lnTo>
                    <a:lnTo>
                      <a:pt x="147" y="422"/>
                    </a:lnTo>
                    <a:lnTo>
                      <a:pt x="145" y="444"/>
                    </a:lnTo>
                    <a:lnTo>
                      <a:pt x="133" y="463"/>
                    </a:lnTo>
                    <a:lnTo>
                      <a:pt x="119" y="484"/>
                    </a:lnTo>
                    <a:lnTo>
                      <a:pt x="111" y="501"/>
                    </a:lnTo>
                    <a:lnTo>
                      <a:pt x="95" y="517"/>
                    </a:lnTo>
                    <a:lnTo>
                      <a:pt x="83" y="530"/>
                    </a:lnTo>
                    <a:lnTo>
                      <a:pt x="74" y="543"/>
                    </a:lnTo>
                    <a:lnTo>
                      <a:pt x="67" y="553"/>
                    </a:lnTo>
                    <a:lnTo>
                      <a:pt x="62" y="562"/>
                    </a:lnTo>
                    <a:lnTo>
                      <a:pt x="57" y="568"/>
                    </a:lnTo>
                    <a:lnTo>
                      <a:pt x="54" y="574"/>
                    </a:lnTo>
                    <a:lnTo>
                      <a:pt x="48" y="579"/>
                    </a:lnTo>
                    <a:lnTo>
                      <a:pt x="48" y="593"/>
                    </a:lnTo>
                    <a:lnTo>
                      <a:pt x="57" y="603"/>
                    </a:lnTo>
                    <a:lnTo>
                      <a:pt x="67" y="612"/>
                    </a:lnTo>
                    <a:lnTo>
                      <a:pt x="69" y="622"/>
                    </a:lnTo>
                    <a:lnTo>
                      <a:pt x="66" y="634"/>
                    </a:lnTo>
                    <a:lnTo>
                      <a:pt x="59" y="643"/>
                    </a:lnTo>
                    <a:lnTo>
                      <a:pt x="52" y="651"/>
                    </a:lnTo>
                    <a:lnTo>
                      <a:pt x="47" y="660"/>
                    </a:lnTo>
                    <a:lnTo>
                      <a:pt x="38" y="702"/>
                    </a:lnTo>
                    <a:lnTo>
                      <a:pt x="21" y="778"/>
                    </a:lnTo>
                    <a:lnTo>
                      <a:pt x="7" y="854"/>
                    </a:lnTo>
                    <a:lnTo>
                      <a:pt x="0" y="887"/>
                    </a:lnTo>
                    <a:lnTo>
                      <a:pt x="556" y="1011"/>
                    </a:lnTo>
                  </a:path>
                </a:pathLst>
              </a:custGeom>
              <a:solidFill>
                <a:srgbClr val="FFCC66"/>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53" name="Freeform 94"/>
              <p:cNvSpPr>
                <a:spLocks/>
              </p:cNvSpPr>
              <p:nvPr/>
            </p:nvSpPr>
            <p:spPr bwMode="auto">
              <a:xfrm>
                <a:off x="454276" y="2647551"/>
                <a:ext cx="943955" cy="1448379"/>
              </a:xfrm>
              <a:custGeom>
                <a:avLst/>
                <a:gdLst>
                  <a:gd name="T0" fmla="*/ 699772 w 649"/>
                  <a:gd name="T1" fmla="*/ 1294502 h 1020"/>
                  <a:gd name="T2" fmla="*/ 699772 w 649"/>
                  <a:gd name="T3" fmla="*/ 1294502 h 1020"/>
                  <a:gd name="T4" fmla="*/ 704145 w 649"/>
                  <a:gd name="T5" fmla="*/ 1297338 h 1020"/>
                  <a:gd name="T6" fmla="*/ 712893 w 649"/>
                  <a:gd name="T7" fmla="*/ 1291667 h 1020"/>
                  <a:gd name="T8" fmla="*/ 717266 w 649"/>
                  <a:gd name="T9" fmla="*/ 1284577 h 1020"/>
                  <a:gd name="T10" fmla="*/ 724555 w 649"/>
                  <a:gd name="T11" fmla="*/ 1274652 h 1020"/>
                  <a:gd name="T12" fmla="*/ 755171 w 649"/>
                  <a:gd name="T13" fmla="*/ 1115853 h 1020"/>
                  <a:gd name="T14" fmla="*/ 946150 w 649"/>
                  <a:gd name="T15" fmla="*/ 191411 h 1020"/>
                  <a:gd name="T16" fmla="*/ 943234 w 649"/>
                  <a:gd name="T17" fmla="*/ 191411 h 1020"/>
                  <a:gd name="T18" fmla="*/ 551070 w 649"/>
                  <a:gd name="T19" fmla="*/ 106339 h 1020"/>
                  <a:gd name="T20" fmla="*/ 129749 w 649"/>
                  <a:gd name="T21" fmla="*/ 0 h 1020"/>
                  <a:gd name="T22" fmla="*/ 0 w 649"/>
                  <a:gd name="T23" fmla="*/ 541621 h 1020"/>
                  <a:gd name="T24" fmla="*/ 599180 w 649"/>
                  <a:gd name="T25" fmla="*/ 1446213 h 1020"/>
                  <a:gd name="T26" fmla="*/ 599180 w 649"/>
                  <a:gd name="T27" fmla="*/ 1446213 h 1020"/>
                  <a:gd name="T28" fmla="*/ 609385 w 649"/>
                  <a:gd name="T29" fmla="*/ 1441959 h 1020"/>
                  <a:gd name="T30" fmla="*/ 613758 w 649"/>
                  <a:gd name="T31" fmla="*/ 1429199 h 1020"/>
                  <a:gd name="T32" fmla="*/ 619590 w 649"/>
                  <a:gd name="T33" fmla="*/ 1392334 h 1020"/>
                  <a:gd name="T34" fmla="*/ 623963 w 649"/>
                  <a:gd name="T35" fmla="*/ 1307263 h 1020"/>
                  <a:gd name="T36" fmla="*/ 623963 w 649"/>
                  <a:gd name="T37" fmla="*/ 1307263 h 1020"/>
                  <a:gd name="T38" fmla="*/ 626879 w 649"/>
                  <a:gd name="T39" fmla="*/ 1297338 h 1020"/>
                  <a:gd name="T40" fmla="*/ 631253 w 649"/>
                  <a:gd name="T41" fmla="*/ 1291667 h 1020"/>
                  <a:gd name="T42" fmla="*/ 638542 w 649"/>
                  <a:gd name="T43" fmla="*/ 1291667 h 1020"/>
                  <a:gd name="T44" fmla="*/ 651663 w 649"/>
                  <a:gd name="T45" fmla="*/ 1291667 h 1020"/>
                  <a:gd name="T46" fmla="*/ 651663 w 649"/>
                  <a:gd name="T47" fmla="*/ 1291667 h 1020"/>
                  <a:gd name="T48" fmla="*/ 661868 w 649"/>
                  <a:gd name="T49" fmla="*/ 1284577 h 1020"/>
                  <a:gd name="T50" fmla="*/ 674988 w 649"/>
                  <a:gd name="T51" fmla="*/ 1277488 h 1020"/>
                  <a:gd name="T52" fmla="*/ 686651 w 649"/>
                  <a:gd name="T53" fmla="*/ 1280324 h 1020"/>
                  <a:gd name="T54" fmla="*/ 699772 w 649"/>
                  <a:gd name="T55" fmla="*/ 1294502 h 10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1020"/>
                  <a:gd name="T86" fmla="*/ 649 w 649"/>
                  <a:gd name="T87" fmla="*/ 1020 h 10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1020">
                    <a:moveTo>
                      <a:pt x="480" y="913"/>
                    </a:moveTo>
                    <a:lnTo>
                      <a:pt x="480" y="913"/>
                    </a:lnTo>
                    <a:lnTo>
                      <a:pt x="483" y="915"/>
                    </a:lnTo>
                    <a:lnTo>
                      <a:pt x="489" y="911"/>
                    </a:lnTo>
                    <a:lnTo>
                      <a:pt x="492" y="906"/>
                    </a:lnTo>
                    <a:lnTo>
                      <a:pt x="497" y="899"/>
                    </a:lnTo>
                    <a:lnTo>
                      <a:pt x="518" y="787"/>
                    </a:lnTo>
                    <a:lnTo>
                      <a:pt x="649" y="135"/>
                    </a:lnTo>
                    <a:lnTo>
                      <a:pt x="647" y="135"/>
                    </a:lnTo>
                    <a:lnTo>
                      <a:pt x="378" y="75"/>
                    </a:lnTo>
                    <a:lnTo>
                      <a:pt x="89" y="0"/>
                    </a:lnTo>
                    <a:lnTo>
                      <a:pt x="0" y="382"/>
                    </a:lnTo>
                    <a:lnTo>
                      <a:pt x="411" y="1020"/>
                    </a:lnTo>
                    <a:lnTo>
                      <a:pt x="418" y="1017"/>
                    </a:lnTo>
                    <a:lnTo>
                      <a:pt x="421" y="1008"/>
                    </a:lnTo>
                    <a:lnTo>
                      <a:pt x="425" y="982"/>
                    </a:lnTo>
                    <a:lnTo>
                      <a:pt x="428" y="922"/>
                    </a:lnTo>
                    <a:lnTo>
                      <a:pt x="430" y="915"/>
                    </a:lnTo>
                    <a:lnTo>
                      <a:pt x="433" y="911"/>
                    </a:lnTo>
                    <a:lnTo>
                      <a:pt x="438" y="911"/>
                    </a:lnTo>
                    <a:lnTo>
                      <a:pt x="447" y="911"/>
                    </a:lnTo>
                    <a:lnTo>
                      <a:pt x="454" y="906"/>
                    </a:lnTo>
                    <a:lnTo>
                      <a:pt x="463" y="901"/>
                    </a:lnTo>
                    <a:lnTo>
                      <a:pt x="471" y="903"/>
                    </a:lnTo>
                    <a:lnTo>
                      <a:pt x="480" y="913"/>
                    </a:lnTo>
                  </a:path>
                </a:pathLst>
              </a:custGeom>
              <a:solidFill>
                <a:srgbClr val="FAB0C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54" name="Freeform 98"/>
              <p:cNvSpPr>
                <a:spLocks/>
              </p:cNvSpPr>
              <p:nvPr/>
            </p:nvSpPr>
            <p:spPr bwMode="auto">
              <a:xfrm>
                <a:off x="-38636" y="2442521"/>
                <a:ext cx="1157106" cy="2037136"/>
              </a:xfrm>
              <a:custGeom>
                <a:avLst/>
                <a:gdLst>
                  <a:gd name="T0" fmla="*/ 1112103 w 794"/>
                  <a:gd name="T1" fmla="*/ 1622467 h 1435"/>
                  <a:gd name="T2" fmla="*/ 1138339 w 794"/>
                  <a:gd name="T3" fmla="*/ 1684870 h 1435"/>
                  <a:gd name="T4" fmla="*/ 1152914 w 794"/>
                  <a:gd name="T5" fmla="*/ 1743018 h 1435"/>
                  <a:gd name="T6" fmla="*/ 1128136 w 794"/>
                  <a:gd name="T7" fmla="*/ 1792656 h 1435"/>
                  <a:gd name="T8" fmla="*/ 1094613 w 794"/>
                  <a:gd name="T9" fmla="*/ 1826694 h 1435"/>
                  <a:gd name="T10" fmla="*/ 1069835 w 794"/>
                  <a:gd name="T11" fmla="*/ 1884842 h 1435"/>
                  <a:gd name="T12" fmla="*/ 1049429 w 794"/>
                  <a:gd name="T13" fmla="*/ 1937316 h 1435"/>
                  <a:gd name="T14" fmla="*/ 1042141 w 794"/>
                  <a:gd name="T15" fmla="*/ 1971354 h 1435"/>
                  <a:gd name="T16" fmla="*/ 1062547 w 794"/>
                  <a:gd name="T17" fmla="*/ 2015320 h 1435"/>
                  <a:gd name="T18" fmla="*/ 648605 w 794"/>
                  <a:gd name="T19" fmla="*/ 1981282 h 1435"/>
                  <a:gd name="T20" fmla="*/ 634030 w 794"/>
                  <a:gd name="T21" fmla="*/ 1931643 h 1435"/>
                  <a:gd name="T22" fmla="*/ 603422 w 794"/>
                  <a:gd name="T23" fmla="*/ 1804002 h 1435"/>
                  <a:gd name="T24" fmla="*/ 574271 w 794"/>
                  <a:gd name="T25" fmla="*/ 1755782 h 1435"/>
                  <a:gd name="T26" fmla="*/ 564068 w 794"/>
                  <a:gd name="T27" fmla="*/ 1747272 h 1435"/>
                  <a:gd name="T28" fmla="*/ 520342 w 794"/>
                  <a:gd name="T29" fmla="*/ 1716071 h 1435"/>
                  <a:gd name="T30" fmla="*/ 513054 w 794"/>
                  <a:gd name="T31" fmla="*/ 1701889 h 1435"/>
                  <a:gd name="T32" fmla="*/ 501394 w 794"/>
                  <a:gd name="T33" fmla="*/ 1684870 h 1435"/>
                  <a:gd name="T34" fmla="*/ 480988 w 794"/>
                  <a:gd name="T35" fmla="*/ 1645159 h 1435"/>
                  <a:gd name="T36" fmla="*/ 408111 w 794"/>
                  <a:gd name="T37" fmla="*/ 1605448 h 1435"/>
                  <a:gd name="T38" fmla="*/ 362928 w 794"/>
                  <a:gd name="T39" fmla="*/ 1554392 h 1435"/>
                  <a:gd name="T40" fmla="*/ 307541 w 794"/>
                  <a:gd name="T41" fmla="*/ 1530282 h 1435"/>
                  <a:gd name="T42" fmla="*/ 246324 w 794"/>
                  <a:gd name="T43" fmla="*/ 1494826 h 1435"/>
                  <a:gd name="T44" fmla="*/ 223004 w 794"/>
                  <a:gd name="T45" fmla="*/ 1470716 h 1435"/>
                  <a:gd name="T46" fmla="*/ 228834 w 794"/>
                  <a:gd name="T47" fmla="*/ 1409731 h 1435"/>
                  <a:gd name="T48" fmla="*/ 221546 w 794"/>
                  <a:gd name="T49" fmla="*/ 1343074 h 1435"/>
                  <a:gd name="T50" fmla="*/ 208428 w 794"/>
                  <a:gd name="T51" fmla="*/ 1304781 h 1435"/>
                  <a:gd name="T52" fmla="*/ 177820 w 794"/>
                  <a:gd name="T53" fmla="*/ 1255143 h 1435"/>
                  <a:gd name="T54" fmla="*/ 176362 w 794"/>
                  <a:gd name="T55" fmla="*/ 1221105 h 1435"/>
                  <a:gd name="T56" fmla="*/ 153042 w 794"/>
                  <a:gd name="T57" fmla="*/ 1168630 h 1435"/>
                  <a:gd name="T58" fmla="*/ 118061 w 794"/>
                  <a:gd name="T59" fmla="*/ 1103391 h 1435"/>
                  <a:gd name="T60" fmla="*/ 142839 w 794"/>
                  <a:gd name="T61" fmla="*/ 1060844 h 1435"/>
                  <a:gd name="T62" fmla="*/ 166160 w 794"/>
                  <a:gd name="T63" fmla="*/ 1022551 h 1435"/>
                  <a:gd name="T64" fmla="*/ 118061 w 794"/>
                  <a:gd name="T65" fmla="*/ 980004 h 1435"/>
                  <a:gd name="T66" fmla="*/ 104943 w 794"/>
                  <a:gd name="T67" fmla="*/ 899164 h 1435"/>
                  <a:gd name="T68" fmla="*/ 100570 w 794"/>
                  <a:gd name="T69" fmla="*/ 860872 h 1435"/>
                  <a:gd name="T70" fmla="*/ 107858 w 794"/>
                  <a:gd name="T71" fmla="*/ 835344 h 1435"/>
                  <a:gd name="T72" fmla="*/ 122433 w 794"/>
                  <a:gd name="T73" fmla="*/ 860872 h 1435"/>
                  <a:gd name="T74" fmla="*/ 142839 w 794"/>
                  <a:gd name="T75" fmla="*/ 889237 h 1435"/>
                  <a:gd name="T76" fmla="*/ 160329 w 794"/>
                  <a:gd name="T77" fmla="*/ 887819 h 1435"/>
                  <a:gd name="T78" fmla="*/ 142839 w 794"/>
                  <a:gd name="T79" fmla="*/ 841017 h 1435"/>
                  <a:gd name="T80" fmla="*/ 145754 w 794"/>
                  <a:gd name="T81" fmla="*/ 794215 h 1435"/>
                  <a:gd name="T82" fmla="*/ 177820 w 794"/>
                  <a:gd name="T83" fmla="*/ 804142 h 1435"/>
                  <a:gd name="T84" fmla="*/ 231749 w 794"/>
                  <a:gd name="T85" fmla="*/ 821161 h 1435"/>
                  <a:gd name="T86" fmla="*/ 231749 w 794"/>
                  <a:gd name="T87" fmla="*/ 801306 h 1435"/>
                  <a:gd name="T88" fmla="*/ 215716 w 794"/>
                  <a:gd name="T89" fmla="*/ 791378 h 1435"/>
                  <a:gd name="T90" fmla="*/ 173447 w 794"/>
                  <a:gd name="T91" fmla="*/ 777196 h 1435"/>
                  <a:gd name="T92" fmla="*/ 122433 w 794"/>
                  <a:gd name="T93" fmla="*/ 771523 h 1435"/>
                  <a:gd name="T94" fmla="*/ 104943 w 794"/>
                  <a:gd name="T95" fmla="*/ 789960 h 1435"/>
                  <a:gd name="T96" fmla="*/ 75792 w 794"/>
                  <a:gd name="T97" fmla="*/ 771523 h 1435"/>
                  <a:gd name="T98" fmla="*/ 72877 w 794"/>
                  <a:gd name="T99" fmla="*/ 713375 h 1435"/>
                  <a:gd name="T100" fmla="*/ 17490 w 794"/>
                  <a:gd name="T101" fmla="*/ 582897 h 1435"/>
                  <a:gd name="T102" fmla="*/ 29151 w 794"/>
                  <a:gd name="T103" fmla="*/ 500639 h 1435"/>
                  <a:gd name="T104" fmla="*/ 39354 w 794"/>
                  <a:gd name="T105" fmla="*/ 426890 h 1435"/>
                  <a:gd name="T106" fmla="*/ 21863 w 794"/>
                  <a:gd name="T107" fmla="*/ 336123 h 1435"/>
                  <a:gd name="T108" fmla="*/ 21863 w 794"/>
                  <a:gd name="T109" fmla="*/ 245356 h 1435"/>
                  <a:gd name="T110" fmla="*/ 69962 w 794"/>
                  <a:gd name="T111" fmla="*/ 158843 h 1435"/>
                  <a:gd name="T112" fmla="*/ 107858 w 794"/>
                  <a:gd name="T113" fmla="*/ 87931 h 1435"/>
                  <a:gd name="T114" fmla="*/ 115146 w 794"/>
                  <a:gd name="T115" fmla="*/ 9928 h 14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4"/>
                  <a:gd name="T175" fmla="*/ 0 h 1435"/>
                  <a:gd name="T176" fmla="*/ 794 w 794"/>
                  <a:gd name="T177" fmla="*/ 1435 h 14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4" h="1435">
                    <a:moveTo>
                      <a:pt x="445" y="112"/>
                    </a:moveTo>
                    <a:lnTo>
                      <a:pt x="356" y="494"/>
                    </a:lnTo>
                    <a:lnTo>
                      <a:pt x="767" y="1132"/>
                    </a:lnTo>
                    <a:lnTo>
                      <a:pt x="763" y="1144"/>
                    </a:lnTo>
                    <a:lnTo>
                      <a:pt x="765" y="1158"/>
                    </a:lnTo>
                    <a:lnTo>
                      <a:pt x="770" y="1170"/>
                    </a:lnTo>
                    <a:lnTo>
                      <a:pt x="774" y="1175"/>
                    </a:lnTo>
                    <a:lnTo>
                      <a:pt x="781" y="1188"/>
                    </a:lnTo>
                    <a:lnTo>
                      <a:pt x="782" y="1201"/>
                    </a:lnTo>
                    <a:lnTo>
                      <a:pt x="784" y="1215"/>
                    </a:lnTo>
                    <a:lnTo>
                      <a:pt x="786" y="1224"/>
                    </a:lnTo>
                    <a:lnTo>
                      <a:pt x="791" y="1229"/>
                    </a:lnTo>
                    <a:lnTo>
                      <a:pt x="794" y="1234"/>
                    </a:lnTo>
                    <a:lnTo>
                      <a:pt x="793" y="1243"/>
                    </a:lnTo>
                    <a:lnTo>
                      <a:pt x="784" y="1255"/>
                    </a:lnTo>
                    <a:lnTo>
                      <a:pt x="774" y="1264"/>
                    </a:lnTo>
                    <a:lnTo>
                      <a:pt x="769" y="1265"/>
                    </a:lnTo>
                    <a:lnTo>
                      <a:pt x="763" y="1267"/>
                    </a:lnTo>
                    <a:lnTo>
                      <a:pt x="756" y="1277"/>
                    </a:lnTo>
                    <a:lnTo>
                      <a:pt x="751" y="1288"/>
                    </a:lnTo>
                    <a:lnTo>
                      <a:pt x="750" y="1302"/>
                    </a:lnTo>
                    <a:lnTo>
                      <a:pt x="748" y="1314"/>
                    </a:lnTo>
                    <a:lnTo>
                      <a:pt x="743" y="1322"/>
                    </a:lnTo>
                    <a:lnTo>
                      <a:pt x="734" y="1329"/>
                    </a:lnTo>
                    <a:lnTo>
                      <a:pt x="724" y="1340"/>
                    </a:lnTo>
                    <a:lnTo>
                      <a:pt x="717" y="1348"/>
                    </a:lnTo>
                    <a:lnTo>
                      <a:pt x="717" y="1357"/>
                    </a:lnTo>
                    <a:lnTo>
                      <a:pt x="720" y="1366"/>
                    </a:lnTo>
                    <a:lnTo>
                      <a:pt x="717" y="1372"/>
                    </a:lnTo>
                    <a:lnTo>
                      <a:pt x="713" y="1379"/>
                    </a:lnTo>
                    <a:lnTo>
                      <a:pt x="710" y="1385"/>
                    </a:lnTo>
                    <a:lnTo>
                      <a:pt x="715" y="1390"/>
                    </a:lnTo>
                    <a:lnTo>
                      <a:pt x="722" y="1395"/>
                    </a:lnTo>
                    <a:lnTo>
                      <a:pt x="731" y="1402"/>
                    </a:lnTo>
                    <a:lnTo>
                      <a:pt x="732" y="1411"/>
                    </a:lnTo>
                    <a:lnTo>
                      <a:pt x="729" y="1421"/>
                    </a:lnTo>
                    <a:lnTo>
                      <a:pt x="724" y="1428"/>
                    </a:lnTo>
                    <a:lnTo>
                      <a:pt x="713" y="1433"/>
                    </a:lnTo>
                    <a:lnTo>
                      <a:pt x="699" y="1435"/>
                    </a:lnTo>
                    <a:lnTo>
                      <a:pt x="445" y="1397"/>
                    </a:lnTo>
                    <a:lnTo>
                      <a:pt x="442" y="1391"/>
                    </a:lnTo>
                    <a:lnTo>
                      <a:pt x="442" y="1381"/>
                    </a:lnTo>
                    <a:lnTo>
                      <a:pt x="440" y="1369"/>
                    </a:lnTo>
                    <a:lnTo>
                      <a:pt x="435" y="1362"/>
                    </a:lnTo>
                    <a:lnTo>
                      <a:pt x="433" y="1352"/>
                    </a:lnTo>
                    <a:lnTo>
                      <a:pt x="437" y="1331"/>
                    </a:lnTo>
                    <a:lnTo>
                      <a:pt x="435" y="1303"/>
                    </a:lnTo>
                    <a:lnTo>
                      <a:pt x="414" y="1272"/>
                    </a:lnTo>
                    <a:lnTo>
                      <a:pt x="407" y="1265"/>
                    </a:lnTo>
                    <a:lnTo>
                      <a:pt x="404" y="1251"/>
                    </a:lnTo>
                    <a:lnTo>
                      <a:pt x="401" y="1239"/>
                    </a:lnTo>
                    <a:lnTo>
                      <a:pt x="394" y="1238"/>
                    </a:lnTo>
                    <a:lnTo>
                      <a:pt x="392" y="1239"/>
                    </a:lnTo>
                    <a:lnTo>
                      <a:pt x="390" y="1239"/>
                    </a:lnTo>
                    <a:lnTo>
                      <a:pt x="388" y="1238"/>
                    </a:lnTo>
                    <a:lnTo>
                      <a:pt x="387" y="1232"/>
                    </a:lnTo>
                    <a:lnTo>
                      <a:pt x="383" y="1224"/>
                    </a:lnTo>
                    <a:lnTo>
                      <a:pt x="378" y="1215"/>
                    </a:lnTo>
                    <a:lnTo>
                      <a:pt x="368" y="1210"/>
                    </a:lnTo>
                    <a:lnTo>
                      <a:pt x="357" y="1210"/>
                    </a:lnTo>
                    <a:lnTo>
                      <a:pt x="354" y="1212"/>
                    </a:lnTo>
                    <a:lnTo>
                      <a:pt x="350" y="1210"/>
                    </a:lnTo>
                    <a:lnTo>
                      <a:pt x="349" y="1205"/>
                    </a:lnTo>
                    <a:lnTo>
                      <a:pt x="352" y="1200"/>
                    </a:lnTo>
                    <a:lnTo>
                      <a:pt x="354" y="1196"/>
                    </a:lnTo>
                    <a:lnTo>
                      <a:pt x="352" y="1191"/>
                    </a:lnTo>
                    <a:lnTo>
                      <a:pt x="349" y="1189"/>
                    </a:lnTo>
                    <a:lnTo>
                      <a:pt x="344" y="1188"/>
                    </a:lnTo>
                    <a:lnTo>
                      <a:pt x="342" y="1184"/>
                    </a:lnTo>
                    <a:lnTo>
                      <a:pt x="344" y="1175"/>
                    </a:lnTo>
                    <a:lnTo>
                      <a:pt x="342" y="1167"/>
                    </a:lnTo>
                    <a:lnTo>
                      <a:pt x="330" y="1160"/>
                    </a:lnTo>
                    <a:lnTo>
                      <a:pt x="312" y="1156"/>
                    </a:lnTo>
                    <a:lnTo>
                      <a:pt x="299" y="1151"/>
                    </a:lnTo>
                    <a:lnTo>
                      <a:pt x="288" y="1143"/>
                    </a:lnTo>
                    <a:lnTo>
                      <a:pt x="280" y="1132"/>
                    </a:lnTo>
                    <a:lnTo>
                      <a:pt x="276" y="1125"/>
                    </a:lnTo>
                    <a:lnTo>
                      <a:pt x="271" y="1118"/>
                    </a:lnTo>
                    <a:lnTo>
                      <a:pt x="264" y="1110"/>
                    </a:lnTo>
                    <a:lnTo>
                      <a:pt x="257" y="1103"/>
                    </a:lnTo>
                    <a:lnTo>
                      <a:pt x="249" y="1096"/>
                    </a:lnTo>
                    <a:lnTo>
                      <a:pt x="240" y="1091"/>
                    </a:lnTo>
                    <a:lnTo>
                      <a:pt x="231" y="1086"/>
                    </a:lnTo>
                    <a:lnTo>
                      <a:pt x="221" y="1084"/>
                    </a:lnTo>
                    <a:lnTo>
                      <a:pt x="211" y="1079"/>
                    </a:lnTo>
                    <a:lnTo>
                      <a:pt x="202" y="1072"/>
                    </a:lnTo>
                    <a:lnTo>
                      <a:pt x="193" y="1063"/>
                    </a:lnTo>
                    <a:lnTo>
                      <a:pt x="178" y="1056"/>
                    </a:lnTo>
                    <a:lnTo>
                      <a:pt x="169" y="1054"/>
                    </a:lnTo>
                    <a:lnTo>
                      <a:pt x="164" y="1053"/>
                    </a:lnTo>
                    <a:lnTo>
                      <a:pt x="159" y="1049"/>
                    </a:lnTo>
                    <a:lnTo>
                      <a:pt x="153" y="1046"/>
                    </a:lnTo>
                    <a:lnTo>
                      <a:pt x="153" y="1037"/>
                    </a:lnTo>
                    <a:lnTo>
                      <a:pt x="155" y="1028"/>
                    </a:lnTo>
                    <a:lnTo>
                      <a:pt x="157" y="1018"/>
                    </a:lnTo>
                    <a:lnTo>
                      <a:pt x="157" y="1008"/>
                    </a:lnTo>
                    <a:lnTo>
                      <a:pt x="157" y="994"/>
                    </a:lnTo>
                    <a:lnTo>
                      <a:pt x="162" y="978"/>
                    </a:lnTo>
                    <a:lnTo>
                      <a:pt x="162" y="963"/>
                    </a:lnTo>
                    <a:lnTo>
                      <a:pt x="155" y="954"/>
                    </a:lnTo>
                    <a:lnTo>
                      <a:pt x="152" y="947"/>
                    </a:lnTo>
                    <a:lnTo>
                      <a:pt x="152" y="940"/>
                    </a:lnTo>
                    <a:lnTo>
                      <a:pt x="150" y="932"/>
                    </a:lnTo>
                    <a:lnTo>
                      <a:pt x="147" y="926"/>
                    </a:lnTo>
                    <a:lnTo>
                      <a:pt x="143" y="920"/>
                    </a:lnTo>
                    <a:lnTo>
                      <a:pt x="141" y="911"/>
                    </a:lnTo>
                    <a:lnTo>
                      <a:pt x="136" y="902"/>
                    </a:lnTo>
                    <a:lnTo>
                      <a:pt x="129" y="894"/>
                    </a:lnTo>
                    <a:lnTo>
                      <a:pt x="122" y="885"/>
                    </a:lnTo>
                    <a:lnTo>
                      <a:pt x="122" y="878"/>
                    </a:lnTo>
                    <a:lnTo>
                      <a:pt x="124" y="871"/>
                    </a:lnTo>
                    <a:lnTo>
                      <a:pt x="124" y="866"/>
                    </a:lnTo>
                    <a:lnTo>
                      <a:pt x="121" y="861"/>
                    </a:lnTo>
                    <a:lnTo>
                      <a:pt x="115" y="854"/>
                    </a:lnTo>
                    <a:lnTo>
                      <a:pt x="112" y="843"/>
                    </a:lnTo>
                    <a:lnTo>
                      <a:pt x="112" y="835"/>
                    </a:lnTo>
                    <a:lnTo>
                      <a:pt x="105" y="824"/>
                    </a:lnTo>
                    <a:lnTo>
                      <a:pt x="96" y="811"/>
                    </a:lnTo>
                    <a:lnTo>
                      <a:pt x="90" y="795"/>
                    </a:lnTo>
                    <a:lnTo>
                      <a:pt x="84" y="785"/>
                    </a:lnTo>
                    <a:lnTo>
                      <a:pt x="81" y="778"/>
                    </a:lnTo>
                    <a:lnTo>
                      <a:pt x="79" y="771"/>
                    </a:lnTo>
                    <a:lnTo>
                      <a:pt x="81" y="764"/>
                    </a:lnTo>
                    <a:lnTo>
                      <a:pt x="90" y="757"/>
                    </a:lnTo>
                    <a:lnTo>
                      <a:pt x="98" y="748"/>
                    </a:lnTo>
                    <a:lnTo>
                      <a:pt x="102" y="740"/>
                    </a:lnTo>
                    <a:lnTo>
                      <a:pt x="105" y="733"/>
                    </a:lnTo>
                    <a:lnTo>
                      <a:pt x="110" y="729"/>
                    </a:lnTo>
                    <a:lnTo>
                      <a:pt x="114" y="721"/>
                    </a:lnTo>
                    <a:lnTo>
                      <a:pt x="112" y="712"/>
                    </a:lnTo>
                    <a:lnTo>
                      <a:pt x="103" y="703"/>
                    </a:lnTo>
                    <a:lnTo>
                      <a:pt x="90" y="700"/>
                    </a:lnTo>
                    <a:lnTo>
                      <a:pt x="81" y="691"/>
                    </a:lnTo>
                    <a:lnTo>
                      <a:pt x="72" y="676"/>
                    </a:lnTo>
                    <a:lnTo>
                      <a:pt x="69" y="659"/>
                    </a:lnTo>
                    <a:lnTo>
                      <a:pt x="71" y="645"/>
                    </a:lnTo>
                    <a:lnTo>
                      <a:pt x="72" y="634"/>
                    </a:lnTo>
                    <a:lnTo>
                      <a:pt x="69" y="627"/>
                    </a:lnTo>
                    <a:lnTo>
                      <a:pt x="64" y="620"/>
                    </a:lnTo>
                    <a:lnTo>
                      <a:pt x="65" y="612"/>
                    </a:lnTo>
                    <a:lnTo>
                      <a:pt x="69" y="607"/>
                    </a:lnTo>
                    <a:lnTo>
                      <a:pt x="72" y="603"/>
                    </a:lnTo>
                    <a:lnTo>
                      <a:pt x="72" y="600"/>
                    </a:lnTo>
                    <a:lnTo>
                      <a:pt x="72" y="595"/>
                    </a:lnTo>
                    <a:lnTo>
                      <a:pt x="74" y="589"/>
                    </a:lnTo>
                    <a:lnTo>
                      <a:pt x="77" y="589"/>
                    </a:lnTo>
                    <a:lnTo>
                      <a:pt x="81" y="593"/>
                    </a:lnTo>
                    <a:lnTo>
                      <a:pt x="81" y="600"/>
                    </a:lnTo>
                    <a:lnTo>
                      <a:pt x="84" y="607"/>
                    </a:lnTo>
                    <a:lnTo>
                      <a:pt x="90" y="610"/>
                    </a:lnTo>
                    <a:lnTo>
                      <a:pt x="93" y="615"/>
                    </a:lnTo>
                    <a:lnTo>
                      <a:pt x="95" y="622"/>
                    </a:lnTo>
                    <a:lnTo>
                      <a:pt x="98" y="627"/>
                    </a:lnTo>
                    <a:lnTo>
                      <a:pt x="103" y="631"/>
                    </a:lnTo>
                    <a:lnTo>
                      <a:pt x="109" y="631"/>
                    </a:lnTo>
                    <a:lnTo>
                      <a:pt x="110" y="629"/>
                    </a:lnTo>
                    <a:lnTo>
                      <a:pt x="110" y="626"/>
                    </a:lnTo>
                    <a:lnTo>
                      <a:pt x="110" y="619"/>
                    </a:lnTo>
                    <a:lnTo>
                      <a:pt x="109" y="610"/>
                    </a:lnTo>
                    <a:lnTo>
                      <a:pt x="103" y="603"/>
                    </a:lnTo>
                    <a:lnTo>
                      <a:pt x="98" y="593"/>
                    </a:lnTo>
                    <a:lnTo>
                      <a:pt x="102" y="582"/>
                    </a:lnTo>
                    <a:lnTo>
                      <a:pt x="103" y="572"/>
                    </a:lnTo>
                    <a:lnTo>
                      <a:pt x="98" y="563"/>
                    </a:lnTo>
                    <a:lnTo>
                      <a:pt x="100" y="560"/>
                    </a:lnTo>
                    <a:lnTo>
                      <a:pt x="105" y="558"/>
                    </a:lnTo>
                    <a:lnTo>
                      <a:pt x="109" y="560"/>
                    </a:lnTo>
                    <a:lnTo>
                      <a:pt x="115" y="563"/>
                    </a:lnTo>
                    <a:lnTo>
                      <a:pt x="122" y="567"/>
                    </a:lnTo>
                    <a:lnTo>
                      <a:pt x="129" y="567"/>
                    </a:lnTo>
                    <a:lnTo>
                      <a:pt x="138" y="569"/>
                    </a:lnTo>
                    <a:lnTo>
                      <a:pt x="147" y="576"/>
                    </a:lnTo>
                    <a:lnTo>
                      <a:pt x="159" y="579"/>
                    </a:lnTo>
                    <a:lnTo>
                      <a:pt x="166" y="579"/>
                    </a:lnTo>
                    <a:lnTo>
                      <a:pt x="166" y="577"/>
                    </a:lnTo>
                    <a:lnTo>
                      <a:pt x="162" y="572"/>
                    </a:lnTo>
                    <a:lnTo>
                      <a:pt x="159" y="565"/>
                    </a:lnTo>
                    <a:lnTo>
                      <a:pt x="160" y="562"/>
                    </a:lnTo>
                    <a:lnTo>
                      <a:pt x="160" y="558"/>
                    </a:lnTo>
                    <a:lnTo>
                      <a:pt x="157" y="558"/>
                    </a:lnTo>
                    <a:lnTo>
                      <a:pt x="148" y="558"/>
                    </a:lnTo>
                    <a:lnTo>
                      <a:pt x="140" y="557"/>
                    </a:lnTo>
                    <a:lnTo>
                      <a:pt x="129" y="555"/>
                    </a:lnTo>
                    <a:lnTo>
                      <a:pt x="121" y="555"/>
                    </a:lnTo>
                    <a:lnTo>
                      <a:pt x="119" y="548"/>
                    </a:lnTo>
                    <a:lnTo>
                      <a:pt x="114" y="543"/>
                    </a:lnTo>
                    <a:lnTo>
                      <a:pt x="105" y="541"/>
                    </a:lnTo>
                    <a:lnTo>
                      <a:pt x="90" y="541"/>
                    </a:lnTo>
                    <a:lnTo>
                      <a:pt x="84" y="544"/>
                    </a:lnTo>
                    <a:lnTo>
                      <a:pt x="79" y="546"/>
                    </a:lnTo>
                    <a:lnTo>
                      <a:pt x="76" y="550"/>
                    </a:lnTo>
                    <a:lnTo>
                      <a:pt x="74" y="553"/>
                    </a:lnTo>
                    <a:lnTo>
                      <a:pt x="72" y="557"/>
                    </a:lnTo>
                    <a:lnTo>
                      <a:pt x="71" y="557"/>
                    </a:lnTo>
                    <a:lnTo>
                      <a:pt x="65" y="553"/>
                    </a:lnTo>
                    <a:lnTo>
                      <a:pt x="60" y="550"/>
                    </a:lnTo>
                    <a:lnTo>
                      <a:pt x="52" y="544"/>
                    </a:lnTo>
                    <a:lnTo>
                      <a:pt x="46" y="538"/>
                    </a:lnTo>
                    <a:lnTo>
                      <a:pt x="45" y="529"/>
                    </a:lnTo>
                    <a:lnTo>
                      <a:pt x="48" y="517"/>
                    </a:lnTo>
                    <a:lnTo>
                      <a:pt x="50" y="503"/>
                    </a:lnTo>
                    <a:lnTo>
                      <a:pt x="43" y="480"/>
                    </a:lnTo>
                    <a:lnTo>
                      <a:pt x="33" y="455"/>
                    </a:lnTo>
                    <a:lnTo>
                      <a:pt x="20" y="430"/>
                    </a:lnTo>
                    <a:lnTo>
                      <a:pt x="12" y="411"/>
                    </a:lnTo>
                    <a:lnTo>
                      <a:pt x="8" y="396"/>
                    </a:lnTo>
                    <a:lnTo>
                      <a:pt x="8" y="382"/>
                    </a:lnTo>
                    <a:lnTo>
                      <a:pt x="15" y="366"/>
                    </a:lnTo>
                    <a:lnTo>
                      <a:pt x="20" y="353"/>
                    </a:lnTo>
                    <a:lnTo>
                      <a:pt x="17" y="339"/>
                    </a:lnTo>
                    <a:lnTo>
                      <a:pt x="15" y="327"/>
                    </a:lnTo>
                    <a:lnTo>
                      <a:pt x="20" y="315"/>
                    </a:lnTo>
                    <a:lnTo>
                      <a:pt x="27" y="301"/>
                    </a:lnTo>
                    <a:lnTo>
                      <a:pt x="29" y="287"/>
                    </a:lnTo>
                    <a:lnTo>
                      <a:pt x="27" y="271"/>
                    </a:lnTo>
                    <a:lnTo>
                      <a:pt x="22" y="256"/>
                    </a:lnTo>
                    <a:lnTo>
                      <a:pt x="15" y="237"/>
                    </a:lnTo>
                    <a:lnTo>
                      <a:pt x="5" y="216"/>
                    </a:lnTo>
                    <a:lnTo>
                      <a:pt x="0" y="195"/>
                    </a:lnTo>
                    <a:lnTo>
                      <a:pt x="3" y="183"/>
                    </a:lnTo>
                    <a:lnTo>
                      <a:pt x="15" y="173"/>
                    </a:lnTo>
                    <a:lnTo>
                      <a:pt x="31" y="159"/>
                    </a:lnTo>
                    <a:lnTo>
                      <a:pt x="41" y="142"/>
                    </a:lnTo>
                    <a:lnTo>
                      <a:pt x="43" y="121"/>
                    </a:lnTo>
                    <a:lnTo>
                      <a:pt x="48" y="112"/>
                    </a:lnTo>
                    <a:lnTo>
                      <a:pt x="58" y="100"/>
                    </a:lnTo>
                    <a:lnTo>
                      <a:pt x="69" y="86"/>
                    </a:lnTo>
                    <a:lnTo>
                      <a:pt x="74" y="76"/>
                    </a:lnTo>
                    <a:lnTo>
                      <a:pt x="74" y="62"/>
                    </a:lnTo>
                    <a:lnTo>
                      <a:pt x="74" y="41"/>
                    </a:lnTo>
                    <a:lnTo>
                      <a:pt x="74" y="22"/>
                    </a:lnTo>
                    <a:lnTo>
                      <a:pt x="77" y="10"/>
                    </a:lnTo>
                    <a:lnTo>
                      <a:pt x="79" y="7"/>
                    </a:lnTo>
                    <a:lnTo>
                      <a:pt x="79" y="3"/>
                    </a:lnTo>
                    <a:lnTo>
                      <a:pt x="76" y="2"/>
                    </a:lnTo>
                    <a:lnTo>
                      <a:pt x="74" y="0"/>
                    </a:lnTo>
                    <a:lnTo>
                      <a:pt x="445" y="112"/>
                    </a:lnTo>
                  </a:path>
                </a:pathLst>
              </a:custGeom>
              <a:solidFill>
                <a:srgbClr val="FF7C8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55" name="Freeform 100"/>
              <p:cNvSpPr>
                <a:spLocks/>
              </p:cNvSpPr>
              <p:nvPr/>
            </p:nvSpPr>
            <p:spPr bwMode="auto">
              <a:xfrm>
                <a:off x="-38636" y="1302628"/>
                <a:ext cx="1191362" cy="1000699"/>
              </a:xfrm>
              <a:custGeom>
                <a:avLst/>
                <a:gdLst>
                  <a:gd name="T0" fmla="*/ 976137 w 816"/>
                  <a:gd name="T1" fmla="*/ 1000125 h 706"/>
                  <a:gd name="T2" fmla="*/ 1006779 w 816"/>
                  <a:gd name="T3" fmla="*/ 845715 h 706"/>
                  <a:gd name="T4" fmla="*/ 1044715 w 816"/>
                  <a:gd name="T5" fmla="*/ 678555 h 706"/>
                  <a:gd name="T6" fmla="*/ 1072438 w 816"/>
                  <a:gd name="T7" fmla="*/ 641723 h 706"/>
                  <a:gd name="T8" fmla="*/ 1073897 w 816"/>
                  <a:gd name="T9" fmla="*/ 610558 h 706"/>
                  <a:gd name="T10" fmla="*/ 1046174 w 816"/>
                  <a:gd name="T11" fmla="*/ 563810 h 706"/>
                  <a:gd name="T12" fmla="*/ 1059306 w 816"/>
                  <a:gd name="T13" fmla="*/ 548227 h 706"/>
                  <a:gd name="T14" fmla="*/ 1084111 w 816"/>
                  <a:gd name="T15" fmla="*/ 512812 h 706"/>
                  <a:gd name="T16" fmla="*/ 1138097 w 816"/>
                  <a:gd name="T17" fmla="*/ 453314 h 706"/>
                  <a:gd name="T18" fmla="*/ 1170198 w 816"/>
                  <a:gd name="T19" fmla="*/ 399483 h 706"/>
                  <a:gd name="T20" fmla="*/ 1190625 w 816"/>
                  <a:gd name="T21" fmla="*/ 341402 h 706"/>
                  <a:gd name="T22" fmla="*/ 1177493 w 816"/>
                  <a:gd name="T23" fmla="*/ 318737 h 706"/>
                  <a:gd name="T24" fmla="*/ 1170198 w 816"/>
                  <a:gd name="T25" fmla="*/ 308820 h 706"/>
                  <a:gd name="T26" fmla="*/ 1155607 w 816"/>
                  <a:gd name="T27" fmla="*/ 274822 h 706"/>
                  <a:gd name="T28" fmla="*/ 879837 w 816"/>
                  <a:gd name="T29" fmla="*/ 211075 h 706"/>
                  <a:gd name="T30" fmla="*/ 827309 w 816"/>
                  <a:gd name="T31" fmla="*/ 203992 h 706"/>
                  <a:gd name="T32" fmla="*/ 776241 w 816"/>
                  <a:gd name="T33" fmla="*/ 201158 h 706"/>
                  <a:gd name="T34" fmla="*/ 751436 w 816"/>
                  <a:gd name="T35" fmla="*/ 215324 h 706"/>
                  <a:gd name="T36" fmla="*/ 701827 w 816"/>
                  <a:gd name="T37" fmla="*/ 211075 h 706"/>
                  <a:gd name="T38" fmla="*/ 653676 w 816"/>
                  <a:gd name="T39" fmla="*/ 203992 h 706"/>
                  <a:gd name="T40" fmla="*/ 623035 w 816"/>
                  <a:gd name="T41" fmla="*/ 208241 h 706"/>
                  <a:gd name="T42" fmla="*/ 580722 w 816"/>
                  <a:gd name="T43" fmla="*/ 188409 h 706"/>
                  <a:gd name="T44" fmla="*/ 547162 w 816"/>
                  <a:gd name="T45" fmla="*/ 171410 h 706"/>
                  <a:gd name="T46" fmla="*/ 504848 w 816"/>
                  <a:gd name="T47" fmla="*/ 169993 h 706"/>
                  <a:gd name="T48" fmla="*/ 449403 w 816"/>
                  <a:gd name="T49" fmla="*/ 157243 h 706"/>
                  <a:gd name="T50" fmla="*/ 428975 w 816"/>
                  <a:gd name="T51" fmla="*/ 147327 h 706"/>
                  <a:gd name="T52" fmla="*/ 414384 w 816"/>
                  <a:gd name="T53" fmla="*/ 134578 h 706"/>
                  <a:gd name="T54" fmla="*/ 393957 w 816"/>
                  <a:gd name="T55" fmla="*/ 43915 h 706"/>
                  <a:gd name="T56" fmla="*/ 353102 w 816"/>
                  <a:gd name="T57" fmla="*/ 22666 h 706"/>
                  <a:gd name="T58" fmla="*/ 331216 w 816"/>
                  <a:gd name="T59" fmla="*/ 15583 h 706"/>
                  <a:gd name="T60" fmla="*/ 303493 w 816"/>
                  <a:gd name="T61" fmla="*/ 0 h 706"/>
                  <a:gd name="T62" fmla="*/ 277229 w 816"/>
                  <a:gd name="T63" fmla="*/ 26916 h 706"/>
                  <a:gd name="T64" fmla="*/ 265556 w 816"/>
                  <a:gd name="T65" fmla="*/ 59498 h 706"/>
                  <a:gd name="T66" fmla="*/ 262638 w 816"/>
                  <a:gd name="T67" fmla="*/ 90663 h 706"/>
                  <a:gd name="T68" fmla="*/ 255342 w 816"/>
                  <a:gd name="T69" fmla="*/ 116162 h 706"/>
                  <a:gd name="T70" fmla="*/ 248047 w 816"/>
                  <a:gd name="T71" fmla="*/ 117578 h 706"/>
                  <a:gd name="T72" fmla="*/ 237833 w 816"/>
                  <a:gd name="T73" fmla="*/ 151577 h 706"/>
                  <a:gd name="T74" fmla="*/ 196978 w 816"/>
                  <a:gd name="T75" fmla="*/ 247906 h 706"/>
                  <a:gd name="T76" fmla="*/ 185306 w 816"/>
                  <a:gd name="T77" fmla="*/ 279072 h 706"/>
                  <a:gd name="T78" fmla="*/ 169256 w 816"/>
                  <a:gd name="T79" fmla="*/ 311654 h 706"/>
                  <a:gd name="T80" fmla="*/ 147369 w 816"/>
                  <a:gd name="T81" fmla="*/ 376818 h 706"/>
                  <a:gd name="T82" fmla="*/ 134237 w 816"/>
                  <a:gd name="T83" fmla="*/ 402317 h 706"/>
                  <a:gd name="T84" fmla="*/ 124023 w 816"/>
                  <a:gd name="T85" fmla="*/ 432065 h 706"/>
                  <a:gd name="T86" fmla="*/ 109432 w 816"/>
                  <a:gd name="T87" fmla="*/ 446231 h 706"/>
                  <a:gd name="T88" fmla="*/ 96301 w 816"/>
                  <a:gd name="T89" fmla="*/ 463231 h 706"/>
                  <a:gd name="T90" fmla="*/ 100678 w 816"/>
                  <a:gd name="T91" fmla="*/ 483063 h 706"/>
                  <a:gd name="T92" fmla="*/ 91923 w 816"/>
                  <a:gd name="T93" fmla="*/ 494396 h 706"/>
                  <a:gd name="T94" fmla="*/ 61282 w 816"/>
                  <a:gd name="T95" fmla="*/ 514229 h 706"/>
                  <a:gd name="T96" fmla="*/ 51068 w 816"/>
                  <a:gd name="T97" fmla="*/ 546811 h 706"/>
                  <a:gd name="T98" fmla="*/ 30641 w 816"/>
                  <a:gd name="T99" fmla="*/ 563810 h 706"/>
                  <a:gd name="T100" fmla="*/ 26264 w 816"/>
                  <a:gd name="T101" fmla="*/ 580809 h 706"/>
                  <a:gd name="T102" fmla="*/ 26264 w 816"/>
                  <a:gd name="T103" fmla="*/ 607725 h 706"/>
                  <a:gd name="T104" fmla="*/ 8755 w 816"/>
                  <a:gd name="T105" fmla="*/ 654473 h 706"/>
                  <a:gd name="T106" fmla="*/ 0 w 816"/>
                  <a:gd name="T107" fmla="*/ 692721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6"/>
                  <a:gd name="T163" fmla="*/ 0 h 706"/>
                  <a:gd name="T164" fmla="*/ 816 w 816"/>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6" h="706">
                    <a:moveTo>
                      <a:pt x="9" y="519"/>
                    </a:moveTo>
                    <a:lnTo>
                      <a:pt x="380" y="631"/>
                    </a:lnTo>
                    <a:lnTo>
                      <a:pt x="669" y="706"/>
                    </a:lnTo>
                    <a:lnTo>
                      <a:pt x="676" y="673"/>
                    </a:lnTo>
                    <a:lnTo>
                      <a:pt x="690" y="597"/>
                    </a:lnTo>
                    <a:lnTo>
                      <a:pt x="707" y="521"/>
                    </a:lnTo>
                    <a:lnTo>
                      <a:pt x="716" y="479"/>
                    </a:lnTo>
                    <a:lnTo>
                      <a:pt x="721" y="470"/>
                    </a:lnTo>
                    <a:lnTo>
                      <a:pt x="728" y="462"/>
                    </a:lnTo>
                    <a:lnTo>
                      <a:pt x="735" y="453"/>
                    </a:lnTo>
                    <a:lnTo>
                      <a:pt x="738" y="441"/>
                    </a:lnTo>
                    <a:lnTo>
                      <a:pt x="736" y="431"/>
                    </a:lnTo>
                    <a:lnTo>
                      <a:pt x="726" y="422"/>
                    </a:lnTo>
                    <a:lnTo>
                      <a:pt x="717" y="412"/>
                    </a:lnTo>
                    <a:lnTo>
                      <a:pt x="717" y="398"/>
                    </a:lnTo>
                    <a:lnTo>
                      <a:pt x="723" y="393"/>
                    </a:lnTo>
                    <a:lnTo>
                      <a:pt x="726" y="387"/>
                    </a:lnTo>
                    <a:lnTo>
                      <a:pt x="731" y="381"/>
                    </a:lnTo>
                    <a:lnTo>
                      <a:pt x="736" y="372"/>
                    </a:lnTo>
                    <a:lnTo>
                      <a:pt x="743" y="362"/>
                    </a:lnTo>
                    <a:lnTo>
                      <a:pt x="752" y="349"/>
                    </a:lnTo>
                    <a:lnTo>
                      <a:pt x="764" y="336"/>
                    </a:lnTo>
                    <a:lnTo>
                      <a:pt x="780" y="320"/>
                    </a:lnTo>
                    <a:lnTo>
                      <a:pt x="788" y="303"/>
                    </a:lnTo>
                    <a:lnTo>
                      <a:pt x="802" y="282"/>
                    </a:lnTo>
                    <a:lnTo>
                      <a:pt x="814" y="263"/>
                    </a:lnTo>
                    <a:lnTo>
                      <a:pt x="816" y="241"/>
                    </a:lnTo>
                    <a:lnTo>
                      <a:pt x="812" y="230"/>
                    </a:lnTo>
                    <a:lnTo>
                      <a:pt x="811" y="227"/>
                    </a:lnTo>
                    <a:lnTo>
                      <a:pt x="807" y="225"/>
                    </a:lnTo>
                    <a:lnTo>
                      <a:pt x="804" y="222"/>
                    </a:lnTo>
                    <a:lnTo>
                      <a:pt x="802" y="218"/>
                    </a:lnTo>
                    <a:lnTo>
                      <a:pt x="800" y="211"/>
                    </a:lnTo>
                    <a:lnTo>
                      <a:pt x="795" y="203"/>
                    </a:lnTo>
                    <a:lnTo>
                      <a:pt x="792" y="194"/>
                    </a:lnTo>
                    <a:lnTo>
                      <a:pt x="610" y="147"/>
                    </a:lnTo>
                    <a:lnTo>
                      <a:pt x="603" y="149"/>
                    </a:lnTo>
                    <a:lnTo>
                      <a:pt x="593" y="149"/>
                    </a:lnTo>
                    <a:lnTo>
                      <a:pt x="581" y="147"/>
                    </a:lnTo>
                    <a:lnTo>
                      <a:pt x="567" y="144"/>
                    </a:lnTo>
                    <a:lnTo>
                      <a:pt x="555" y="142"/>
                    </a:lnTo>
                    <a:lnTo>
                      <a:pt x="543" y="140"/>
                    </a:lnTo>
                    <a:lnTo>
                      <a:pt x="532" y="142"/>
                    </a:lnTo>
                    <a:lnTo>
                      <a:pt x="526" y="147"/>
                    </a:lnTo>
                    <a:lnTo>
                      <a:pt x="515" y="152"/>
                    </a:lnTo>
                    <a:lnTo>
                      <a:pt x="505" y="152"/>
                    </a:lnTo>
                    <a:lnTo>
                      <a:pt x="493" y="151"/>
                    </a:lnTo>
                    <a:lnTo>
                      <a:pt x="481" y="149"/>
                    </a:lnTo>
                    <a:lnTo>
                      <a:pt x="469" y="145"/>
                    </a:lnTo>
                    <a:lnTo>
                      <a:pt x="456" y="144"/>
                    </a:lnTo>
                    <a:lnTo>
                      <a:pt x="448" y="144"/>
                    </a:lnTo>
                    <a:lnTo>
                      <a:pt x="439" y="147"/>
                    </a:lnTo>
                    <a:lnTo>
                      <a:pt x="427" y="147"/>
                    </a:lnTo>
                    <a:lnTo>
                      <a:pt x="417" y="144"/>
                    </a:lnTo>
                    <a:lnTo>
                      <a:pt x="406" y="139"/>
                    </a:lnTo>
                    <a:lnTo>
                      <a:pt x="398" y="133"/>
                    </a:lnTo>
                    <a:lnTo>
                      <a:pt x="389" y="128"/>
                    </a:lnTo>
                    <a:lnTo>
                      <a:pt x="382" y="123"/>
                    </a:lnTo>
                    <a:lnTo>
                      <a:pt x="375" y="121"/>
                    </a:lnTo>
                    <a:lnTo>
                      <a:pt x="368" y="121"/>
                    </a:lnTo>
                    <a:lnTo>
                      <a:pt x="346" y="120"/>
                    </a:lnTo>
                    <a:lnTo>
                      <a:pt x="329" y="118"/>
                    </a:lnTo>
                    <a:lnTo>
                      <a:pt x="317" y="114"/>
                    </a:lnTo>
                    <a:lnTo>
                      <a:pt x="308" y="111"/>
                    </a:lnTo>
                    <a:lnTo>
                      <a:pt x="303" y="107"/>
                    </a:lnTo>
                    <a:lnTo>
                      <a:pt x="298" y="106"/>
                    </a:lnTo>
                    <a:lnTo>
                      <a:pt x="294" y="104"/>
                    </a:lnTo>
                    <a:lnTo>
                      <a:pt x="291" y="104"/>
                    </a:lnTo>
                    <a:lnTo>
                      <a:pt x="284" y="95"/>
                    </a:lnTo>
                    <a:lnTo>
                      <a:pt x="285" y="73"/>
                    </a:lnTo>
                    <a:lnTo>
                      <a:pt x="284" y="47"/>
                    </a:lnTo>
                    <a:lnTo>
                      <a:pt x="270" y="31"/>
                    </a:lnTo>
                    <a:lnTo>
                      <a:pt x="256" y="19"/>
                    </a:lnTo>
                    <a:lnTo>
                      <a:pt x="242" y="16"/>
                    </a:lnTo>
                    <a:lnTo>
                      <a:pt x="232" y="16"/>
                    </a:lnTo>
                    <a:lnTo>
                      <a:pt x="227" y="11"/>
                    </a:lnTo>
                    <a:lnTo>
                      <a:pt x="220" y="9"/>
                    </a:lnTo>
                    <a:lnTo>
                      <a:pt x="216" y="4"/>
                    </a:lnTo>
                    <a:lnTo>
                      <a:pt x="208" y="0"/>
                    </a:lnTo>
                    <a:lnTo>
                      <a:pt x="194" y="2"/>
                    </a:lnTo>
                    <a:lnTo>
                      <a:pt x="190" y="19"/>
                    </a:lnTo>
                    <a:lnTo>
                      <a:pt x="185" y="26"/>
                    </a:lnTo>
                    <a:lnTo>
                      <a:pt x="182" y="33"/>
                    </a:lnTo>
                    <a:lnTo>
                      <a:pt x="182" y="42"/>
                    </a:lnTo>
                    <a:lnTo>
                      <a:pt x="182" y="54"/>
                    </a:lnTo>
                    <a:lnTo>
                      <a:pt x="180" y="64"/>
                    </a:lnTo>
                    <a:lnTo>
                      <a:pt x="178" y="75"/>
                    </a:lnTo>
                    <a:lnTo>
                      <a:pt x="175" y="82"/>
                    </a:lnTo>
                    <a:lnTo>
                      <a:pt x="171" y="80"/>
                    </a:lnTo>
                    <a:lnTo>
                      <a:pt x="170" y="80"/>
                    </a:lnTo>
                    <a:lnTo>
                      <a:pt x="170" y="83"/>
                    </a:lnTo>
                    <a:lnTo>
                      <a:pt x="170" y="88"/>
                    </a:lnTo>
                    <a:lnTo>
                      <a:pt x="163" y="107"/>
                    </a:lnTo>
                    <a:lnTo>
                      <a:pt x="152" y="133"/>
                    </a:lnTo>
                    <a:lnTo>
                      <a:pt x="142" y="158"/>
                    </a:lnTo>
                    <a:lnTo>
                      <a:pt x="135" y="175"/>
                    </a:lnTo>
                    <a:lnTo>
                      <a:pt x="130" y="185"/>
                    </a:lnTo>
                    <a:lnTo>
                      <a:pt x="127" y="197"/>
                    </a:lnTo>
                    <a:lnTo>
                      <a:pt x="121" y="209"/>
                    </a:lnTo>
                    <a:lnTo>
                      <a:pt x="116" y="220"/>
                    </a:lnTo>
                    <a:lnTo>
                      <a:pt x="111" y="232"/>
                    </a:lnTo>
                    <a:lnTo>
                      <a:pt x="106" y="249"/>
                    </a:lnTo>
                    <a:lnTo>
                      <a:pt x="101" y="266"/>
                    </a:lnTo>
                    <a:lnTo>
                      <a:pt x="95" y="277"/>
                    </a:lnTo>
                    <a:lnTo>
                      <a:pt x="92" y="284"/>
                    </a:lnTo>
                    <a:lnTo>
                      <a:pt x="90" y="291"/>
                    </a:lnTo>
                    <a:lnTo>
                      <a:pt x="88" y="299"/>
                    </a:lnTo>
                    <a:lnTo>
                      <a:pt x="85" y="305"/>
                    </a:lnTo>
                    <a:lnTo>
                      <a:pt x="80" y="310"/>
                    </a:lnTo>
                    <a:lnTo>
                      <a:pt x="75" y="315"/>
                    </a:lnTo>
                    <a:lnTo>
                      <a:pt x="69" y="322"/>
                    </a:lnTo>
                    <a:lnTo>
                      <a:pt x="66" y="327"/>
                    </a:lnTo>
                    <a:lnTo>
                      <a:pt x="64" y="334"/>
                    </a:lnTo>
                    <a:lnTo>
                      <a:pt x="66" y="337"/>
                    </a:lnTo>
                    <a:lnTo>
                      <a:pt x="69" y="341"/>
                    </a:lnTo>
                    <a:lnTo>
                      <a:pt x="69" y="346"/>
                    </a:lnTo>
                    <a:lnTo>
                      <a:pt x="63" y="349"/>
                    </a:lnTo>
                    <a:lnTo>
                      <a:pt x="54" y="351"/>
                    </a:lnTo>
                    <a:lnTo>
                      <a:pt x="45" y="353"/>
                    </a:lnTo>
                    <a:lnTo>
                      <a:pt x="42" y="363"/>
                    </a:lnTo>
                    <a:lnTo>
                      <a:pt x="38" y="375"/>
                    </a:lnTo>
                    <a:lnTo>
                      <a:pt x="35" y="386"/>
                    </a:lnTo>
                    <a:lnTo>
                      <a:pt x="28" y="393"/>
                    </a:lnTo>
                    <a:lnTo>
                      <a:pt x="21" y="398"/>
                    </a:lnTo>
                    <a:lnTo>
                      <a:pt x="18" y="401"/>
                    </a:lnTo>
                    <a:lnTo>
                      <a:pt x="18" y="405"/>
                    </a:lnTo>
                    <a:lnTo>
                      <a:pt x="18" y="410"/>
                    </a:lnTo>
                    <a:lnTo>
                      <a:pt x="18" y="419"/>
                    </a:lnTo>
                    <a:lnTo>
                      <a:pt x="18" y="429"/>
                    </a:lnTo>
                    <a:lnTo>
                      <a:pt x="19" y="439"/>
                    </a:lnTo>
                    <a:lnTo>
                      <a:pt x="16" y="450"/>
                    </a:lnTo>
                    <a:lnTo>
                      <a:pt x="6" y="462"/>
                    </a:lnTo>
                    <a:lnTo>
                      <a:pt x="2" y="474"/>
                    </a:lnTo>
                    <a:lnTo>
                      <a:pt x="0" y="489"/>
                    </a:lnTo>
                    <a:lnTo>
                      <a:pt x="2" y="507"/>
                    </a:lnTo>
                    <a:lnTo>
                      <a:pt x="9" y="519"/>
                    </a:lnTo>
                  </a:path>
                </a:pathLst>
              </a:custGeom>
              <a:solidFill>
                <a:srgbClr val="FF990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56" name="Freeform 102"/>
              <p:cNvSpPr>
                <a:spLocks/>
              </p:cNvSpPr>
              <p:nvPr/>
            </p:nvSpPr>
            <p:spPr bwMode="auto">
              <a:xfrm>
                <a:off x="250640" y="847423"/>
                <a:ext cx="991534" cy="729833"/>
              </a:xfrm>
              <a:custGeom>
                <a:avLst/>
                <a:gdLst>
                  <a:gd name="T0" fmla="*/ 2147483647 w 682"/>
                  <a:gd name="T1" fmla="*/ 2147483647 h 515"/>
                  <a:gd name="T2" fmla="*/ 2147483647 w 682"/>
                  <a:gd name="T3" fmla="*/ 2147483647 h 515"/>
                  <a:gd name="T4" fmla="*/ 2147483647 w 682"/>
                  <a:gd name="T5" fmla="*/ 2147483647 h 515"/>
                  <a:gd name="T6" fmla="*/ 2147483647 w 682"/>
                  <a:gd name="T7" fmla="*/ 2147483647 h 515"/>
                  <a:gd name="T8" fmla="*/ 2147483647 w 682"/>
                  <a:gd name="T9" fmla="*/ 2147483647 h 515"/>
                  <a:gd name="T10" fmla="*/ 2147483647 w 682"/>
                  <a:gd name="T11" fmla="*/ 2147483647 h 515"/>
                  <a:gd name="T12" fmla="*/ 2147483647 w 682"/>
                  <a:gd name="T13" fmla="*/ 2147483647 h 515"/>
                  <a:gd name="T14" fmla="*/ 2147483647 w 682"/>
                  <a:gd name="T15" fmla="*/ 2147483647 h 515"/>
                  <a:gd name="T16" fmla="*/ 2147483647 w 682"/>
                  <a:gd name="T17" fmla="*/ 2147483647 h 515"/>
                  <a:gd name="T18" fmla="*/ 2147483647 w 682"/>
                  <a:gd name="T19" fmla="*/ 2147483647 h 515"/>
                  <a:gd name="T20" fmla="*/ 2147483647 w 682"/>
                  <a:gd name="T21" fmla="*/ 2147483647 h 515"/>
                  <a:gd name="T22" fmla="*/ 2147483647 w 682"/>
                  <a:gd name="T23" fmla="*/ 2147483647 h 515"/>
                  <a:gd name="T24" fmla="*/ 2147483647 w 682"/>
                  <a:gd name="T25" fmla="*/ 2147483647 h 515"/>
                  <a:gd name="T26" fmla="*/ 2147483647 w 682"/>
                  <a:gd name="T27" fmla="*/ 2147483647 h 515"/>
                  <a:gd name="T28" fmla="*/ 2147483647 w 682"/>
                  <a:gd name="T29" fmla="*/ 2147483647 h 515"/>
                  <a:gd name="T30" fmla="*/ 2147483647 w 682"/>
                  <a:gd name="T31" fmla="*/ 2147483647 h 515"/>
                  <a:gd name="T32" fmla="*/ 2147483647 w 682"/>
                  <a:gd name="T33" fmla="*/ 0 h 515"/>
                  <a:gd name="T34" fmla="*/ 2147483647 w 682"/>
                  <a:gd name="T35" fmla="*/ 2147483647 h 515"/>
                  <a:gd name="T36" fmla="*/ 2147483647 w 682"/>
                  <a:gd name="T37" fmla="*/ 2147483647 h 515"/>
                  <a:gd name="T38" fmla="*/ 2147483647 w 682"/>
                  <a:gd name="T39" fmla="*/ 2147483647 h 515"/>
                  <a:gd name="T40" fmla="*/ 2147483647 w 682"/>
                  <a:gd name="T41" fmla="*/ 2147483647 h 515"/>
                  <a:gd name="T42" fmla="*/ 2147483647 w 682"/>
                  <a:gd name="T43" fmla="*/ 2147483647 h 515"/>
                  <a:gd name="T44" fmla="*/ 2147483647 w 682"/>
                  <a:gd name="T45" fmla="*/ 2147483647 h 515"/>
                  <a:gd name="T46" fmla="*/ 2147483647 w 682"/>
                  <a:gd name="T47" fmla="*/ 2147483647 h 515"/>
                  <a:gd name="T48" fmla="*/ 2147483647 w 682"/>
                  <a:gd name="T49" fmla="*/ 2147483647 h 515"/>
                  <a:gd name="T50" fmla="*/ 2147483647 w 682"/>
                  <a:gd name="T51" fmla="*/ 2147483647 h 515"/>
                  <a:gd name="T52" fmla="*/ 2147483647 w 682"/>
                  <a:gd name="T53" fmla="*/ 2147483647 h 515"/>
                  <a:gd name="T54" fmla="*/ 2147483647 w 682"/>
                  <a:gd name="T55" fmla="*/ 2147483647 h 515"/>
                  <a:gd name="T56" fmla="*/ 2147483647 w 682"/>
                  <a:gd name="T57" fmla="*/ 2147483647 h 515"/>
                  <a:gd name="T58" fmla="*/ 2147483647 w 682"/>
                  <a:gd name="T59" fmla="*/ 2147483647 h 515"/>
                  <a:gd name="T60" fmla="*/ 2147483647 w 682"/>
                  <a:gd name="T61" fmla="*/ 2147483647 h 515"/>
                  <a:gd name="T62" fmla="*/ 2147483647 w 682"/>
                  <a:gd name="T63" fmla="*/ 2147483647 h 515"/>
                  <a:gd name="T64" fmla="*/ 2147483647 w 682"/>
                  <a:gd name="T65" fmla="*/ 2147483647 h 515"/>
                  <a:gd name="T66" fmla="*/ 2147483647 w 682"/>
                  <a:gd name="T67" fmla="*/ 2147483647 h 515"/>
                  <a:gd name="T68" fmla="*/ 2147483647 w 682"/>
                  <a:gd name="T69" fmla="*/ 2147483647 h 515"/>
                  <a:gd name="T70" fmla="*/ 2147483647 w 682"/>
                  <a:gd name="T71" fmla="*/ 2147483647 h 515"/>
                  <a:gd name="T72" fmla="*/ 2147483647 w 682"/>
                  <a:gd name="T73" fmla="*/ 2147483647 h 515"/>
                  <a:gd name="T74" fmla="*/ 2147483647 w 682"/>
                  <a:gd name="T75" fmla="*/ 2147483647 h 515"/>
                  <a:gd name="T76" fmla="*/ 2147483647 w 682"/>
                  <a:gd name="T77" fmla="*/ 2147483647 h 515"/>
                  <a:gd name="T78" fmla="*/ 2147483647 w 682"/>
                  <a:gd name="T79" fmla="*/ 2147483647 h 515"/>
                  <a:gd name="T80" fmla="*/ 2147483647 w 682"/>
                  <a:gd name="T81" fmla="*/ 2147483647 h 515"/>
                  <a:gd name="T82" fmla="*/ 2147483647 w 682"/>
                  <a:gd name="T83" fmla="*/ 2147483647 h 515"/>
                  <a:gd name="T84" fmla="*/ 2147483647 w 682"/>
                  <a:gd name="T85" fmla="*/ 2147483647 h 515"/>
                  <a:gd name="T86" fmla="*/ 2147483647 w 682"/>
                  <a:gd name="T87" fmla="*/ 2147483647 h 515"/>
                  <a:gd name="T88" fmla="*/ 2147483647 w 682"/>
                  <a:gd name="T89" fmla="*/ 2147483647 h 515"/>
                  <a:gd name="T90" fmla="*/ 2147483647 w 682"/>
                  <a:gd name="T91" fmla="*/ 2147483647 h 515"/>
                  <a:gd name="T92" fmla="*/ 2147483647 w 682"/>
                  <a:gd name="T93" fmla="*/ 2147483647 h 515"/>
                  <a:gd name="T94" fmla="*/ 2147483647 w 682"/>
                  <a:gd name="T95" fmla="*/ 2147483647 h 515"/>
                  <a:gd name="T96" fmla="*/ 2147483647 w 682"/>
                  <a:gd name="T97" fmla="*/ 2147483647 h 515"/>
                  <a:gd name="T98" fmla="*/ 2147483647 w 682"/>
                  <a:gd name="T99" fmla="*/ 2147483647 h 515"/>
                  <a:gd name="T100" fmla="*/ 2147483647 w 682"/>
                  <a:gd name="T101" fmla="*/ 2147483647 h 515"/>
                  <a:gd name="T102" fmla="*/ 2147483647 w 682"/>
                  <a:gd name="T103" fmla="*/ 2147483647 h 515"/>
                  <a:gd name="T104" fmla="*/ 2147483647 w 682"/>
                  <a:gd name="T105" fmla="*/ 2147483647 h 515"/>
                  <a:gd name="T106" fmla="*/ 2147483647 w 682"/>
                  <a:gd name="T107" fmla="*/ 2147483647 h 515"/>
                  <a:gd name="T108" fmla="*/ 2147483647 w 682"/>
                  <a:gd name="T109" fmla="*/ 2147483647 h 515"/>
                  <a:gd name="T110" fmla="*/ 2147483647 w 682"/>
                  <a:gd name="T111" fmla="*/ 2147483647 h 515"/>
                  <a:gd name="T112" fmla="*/ 2147483647 w 682"/>
                  <a:gd name="T113" fmla="*/ 2147483647 h 515"/>
                  <a:gd name="T114" fmla="*/ 2147483647 w 682"/>
                  <a:gd name="T115" fmla="*/ 2147483647 h 515"/>
                  <a:gd name="T116" fmla="*/ 2147483647 w 682"/>
                  <a:gd name="T117" fmla="*/ 2147483647 h 515"/>
                  <a:gd name="T118" fmla="*/ 2147483647 w 682"/>
                  <a:gd name="T119" fmla="*/ 2147483647 h 515"/>
                  <a:gd name="T120" fmla="*/ 2147483647 w 682"/>
                  <a:gd name="T121" fmla="*/ 2147483647 h 5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2"/>
                  <a:gd name="T184" fmla="*/ 0 h 515"/>
                  <a:gd name="T185" fmla="*/ 682 w 682"/>
                  <a:gd name="T186" fmla="*/ 515 h 5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2" h="515">
                    <a:moveTo>
                      <a:pt x="33" y="332"/>
                    </a:moveTo>
                    <a:lnTo>
                      <a:pt x="33" y="332"/>
                    </a:lnTo>
                    <a:lnTo>
                      <a:pt x="38" y="337"/>
                    </a:lnTo>
                    <a:lnTo>
                      <a:pt x="48" y="337"/>
                    </a:lnTo>
                    <a:lnTo>
                      <a:pt x="62" y="340"/>
                    </a:lnTo>
                    <a:lnTo>
                      <a:pt x="76" y="352"/>
                    </a:lnTo>
                    <a:lnTo>
                      <a:pt x="90" y="368"/>
                    </a:lnTo>
                    <a:lnTo>
                      <a:pt x="91" y="394"/>
                    </a:lnTo>
                    <a:lnTo>
                      <a:pt x="90" y="416"/>
                    </a:lnTo>
                    <a:lnTo>
                      <a:pt x="97" y="425"/>
                    </a:lnTo>
                    <a:lnTo>
                      <a:pt x="100" y="425"/>
                    </a:lnTo>
                    <a:lnTo>
                      <a:pt x="104" y="427"/>
                    </a:lnTo>
                    <a:lnTo>
                      <a:pt x="109" y="428"/>
                    </a:lnTo>
                    <a:lnTo>
                      <a:pt x="114" y="432"/>
                    </a:lnTo>
                    <a:lnTo>
                      <a:pt x="123" y="435"/>
                    </a:lnTo>
                    <a:lnTo>
                      <a:pt x="135" y="439"/>
                    </a:lnTo>
                    <a:lnTo>
                      <a:pt x="152" y="441"/>
                    </a:lnTo>
                    <a:lnTo>
                      <a:pt x="174" y="442"/>
                    </a:lnTo>
                    <a:lnTo>
                      <a:pt x="181" y="442"/>
                    </a:lnTo>
                    <a:lnTo>
                      <a:pt x="188" y="444"/>
                    </a:lnTo>
                    <a:lnTo>
                      <a:pt x="195" y="449"/>
                    </a:lnTo>
                    <a:lnTo>
                      <a:pt x="204" y="454"/>
                    </a:lnTo>
                    <a:lnTo>
                      <a:pt x="212" y="460"/>
                    </a:lnTo>
                    <a:lnTo>
                      <a:pt x="223" y="465"/>
                    </a:lnTo>
                    <a:lnTo>
                      <a:pt x="233" y="468"/>
                    </a:lnTo>
                    <a:lnTo>
                      <a:pt x="245" y="468"/>
                    </a:lnTo>
                    <a:lnTo>
                      <a:pt x="254" y="465"/>
                    </a:lnTo>
                    <a:lnTo>
                      <a:pt x="262" y="465"/>
                    </a:lnTo>
                    <a:lnTo>
                      <a:pt x="275" y="466"/>
                    </a:lnTo>
                    <a:lnTo>
                      <a:pt x="287" y="470"/>
                    </a:lnTo>
                    <a:lnTo>
                      <a:pt x="299" y="472"/>
                    </a:lnTo>
                    <a:lnTo>
                      <a:pt x="311" y="473"/>
                    </a:lnTo>
                    <a:lnTo>
                      <a:pt x="321" y="473"/>
                    </a:lnTo>
                    <a:lnTo>
                      <a:pt x="332" y="468"/>
                    </a:lnTo>
                    <a:lnTo>
                      <a:pt x="338" y="463"/>
                    </a:lnTo>
                    <a:lnTo>
                      <a:pt x="349" y="461"/>
                    </a:lnTo>
                    <a:lnTo>
                      <a:pt x="361" y="463"/>
                    </a:lnTo>
                    <a:lnTo>
                      <a:pt x="373" y="465"/>
                    </a:lnTo>
                    <a:lnTo>
                      <a:pt x="387" y="468"/>
                    </a:lnTo>
                    <a:lnTo>
                      <a:pt x="399" y="470"/>
                    </a:lnTo>
                    <a:lnTo>
                      <a:pt x="409" y="470"/>
                    </a:lnTo>
                    <a:lnTo>
                      <a:pt x="416" y="468"/>
                    </a:lnTo>
                    <a:lnTo>
                      <a:pt x="598" y="515"/>
                    </a:lnTo>
                    <a:lnTo>
                      <a:pt x="682" y="140"/>
                    </a:lnTo>
                    <a:lnTo>
                      <a:pt x="643" y="129"/>
                    </a:lnTo>
                    <a:lnTo>
                      <a:pt x="601" y="117"/>
                    </a:lnTo>
                    <a:lnTo>
                      <a:pt x="561" y="105"/>
                    </a:lnTo>
                    <a:lnTo>
                      <a:pt x="522" y="95"/>
                    </a:lnTo>
                    <a:lnTo>
                      <a:pt x="482" y="83"/>
                    </a:lnTo>
                    <a:lnTo>
                      <a:pt x="444" y="72"/>
                    </a:lnTo>
                    <a:lnTo>
                      <a:pt x="408" y="60"/>
                    </a:lnTo>
                    <a:lnTo>
                      <a:pt x="373" y="50"/>
                    </a:lnTo>
                    <a:lnTo>
                      <a:pt x="342" y="41"/>
                    </a:lnTo>
                    <a:lnTo>
                      <a:pt x="313" y="33"/>
                    </a:lnTo>
                    <a:lnTo>
                      <a:pt x="285" y="24"/>
                    </a:lnTo>
                    <a:lnTo>
                      <a:pt x="262" y="17"/>
                    </a:lnTo>
                    <a:lnTo>
                      <a:pt x="243" y="12"/>
                    </a:lnTo>
                    <a:lnTo>
                      <a:pt x="228" y="7"/>
                    </a:lnTo>
                    <a:lnTo>
                      <a:pt x="218" y="3"/>
                    </a:lnTo>
                    <a:lnTo>
                      <a:pt x="212" y="1"/>
                    </a:lnTo>
                    <a:lnTo>
                      <a:pt x="209" y="0"/>
                    </a:lnTo>
                    <a:lnTo>
                      <a:pt x="205" y="1"/>
                    </a:lnTo>
                    <a:lnTo>
                      <a:pt x="205" y="5"/>
                    </a:lnTo>
                    <a:lnTo>
                      <a:pt x="209" y="10"/>
                    </a:lnTo>
                    <a:lnTo>
                      <a:pt x="211" y="14"/>
                    </a:lnTo>
                    <a:lnTo>
                      <a:pt x="214" y="17"/>
                    </a:lnTo>
                    <a:lnTo>
                      <a:pt x="218" y="20"/>
                    </a:lnTo>
                    <a:lnTo>
                      <a:pt x="219" y="26"/>
                    </a:lnTo>
                    <a:lnTo>
                      <a:pt x="221" y="34"/>
                    </a:lnTo>
                    <a:lnTo>
                      <a:pt x="221" y="41"/>
                    </a:lnTo>
                    <a:lnTo>
                      <a:pt x="221" y="46"/>
                    </a:lnTo>
                    <a:lnTo>
                      <a:pt x="218" y="50"/>
                    </a:lnTo>
                    <a:lnTo>
                      <a:pt x="218" y="57"/>
                    </a:lnTo>
                    <a:lnTo>
                      <a:pt x="219" y="64"/>
                    </a:lnTo>
                    <a:lnTo>
                      <a:pt x="218" y="69"/>
                    </a:lnTo>
                    <a:lnTo>
                      <a:pt x="214" y="72"/>
                    </a:lnTo>
                    <a:lnTo>
                      <a:pt x="211" y="79"/>
                    </a:lnTo>
                    <a:lnTo>
                      <a:pt x="211" y="84"/>
                    </a:lnTo>
                    <a:lnTo>
                      <a:pt x="212" y="88"/>
                    </a:lnTo>
                    <a:lnTo>
                      <a:pt x="216" y="90"/>
                    </a:lnTo>
                    <a:lnTo>
                      <a:pt x="219" y="91"/>
                    </a:lnTo>
                    <a:lnTo>
                      <a:pt x="221" y="93"/>
                    </a:lnTo>
                    <a:lnTo>
                      <a:pt x="221" y="95"/>
                    </a:lnTo>
                    <a:lnTo>
                      <a:pt x="218" y="97"/>
                    </a:lnTo>
                    <a:lnTo>
                      <a:pt x="216" y="98"/>
                    </a:lnTo>
                    <a:lnTo>
                      <a:pt x="216" y="102"/>
                    </a:lnTo>
                    <a:lnTo>
                      <a:pt x="218" y="107"/>
                    </a:lnTo>
                    <a:lnTo>
                      <a:pt x="218" y="112"/>
                    </a:lnTo>
                    <a:lnTo>
                      <a:pt x="216" y="116"/>
                    </a:lnTo>
                    <a:lnTo>
                      <a:pt x="214" y="117"/>
                    </a:lnTo>
                    <a:lnTo>
                      <a:pt x="212" y="121"/>
                    </a:lnTo>
                    <a:lnTo>
                      <a:pt x="214" y="124"/>
                    </a:lnTo>
                    <a:lnTo>
                      <a:pt x="219" y="128"/>
                    </a:lnTo>
                    <a:lnTo>
                      <a:pt x="223" y="129"/>
                    </a:lnTo>
                    <a:lnTo>
                      <a:pt x="221" y="135"/>
                    </a:lnTo>
                    <a:lnTo>
                      <a:pt x="216" y="141"/>
                    </a:lnTo>
                    <a:lnTo>
                      <a:pt x="207" y="152"/>
                    </a:lnTo>
                    <a:lnTo>
                      <a:pt x="200" y="160"/>
                    </a:lnTo>
                    <a:lnTo>
                      <a:pt x="195" y="169"/>
                    </a:lnTo>
                    <a:lnTo>
                      <a:pt x="193" y="178"/>
                    </a:lnTo>
                    <a:lnTo>
                      <a:pt x="193" y="190"/>
                    </a:lnTo>
                    <a:lnTo>
                      <a:pt x="188" y="202"/>
                    </a:lnTo>
                    <a:lnTo>
                      <a:pt x="181" y="214"/>
                    </a:lnTo>
                    <a:lnTo>
                      <a:pt x="167" y="221"/>
                    </a:lnTo>
                    <a:lnTo>
                      <a:pt x="159" y="224"/>
                    </a:lnTo>
                    <a:lnTo>
                      <a:pt x="154" y="226"/>
                    </a:lnTo>
                    <a:lnTo>
                      <a:pt x="148" y="230"/>
                    </a:lnTo>
                    <a:lnTo>
                      <a:pt x="143" y="233"/>
                    </a:lnTo>
                    <a:lnTo>
                      <a:pt x="138" y="237"/>
                    </a:lnTo>
                    <a:lnTo>
                      <a:pt x="135" y="238"/>
                    </a:lnTo>
                    <a:lnTo>
                      <a:pt x="131" y="238"/>
                    </a:lnTo>
                    <a:lnTo>
                      <a:pt x="129" y="238"/>
                    </a:lnTo>
                    <a:lnTo>
                      <a:pt x="128" y="238"/>
                    </a:lnTo>
                    <a:lnTo>
                      <a:pt x="123" y="237"/>
                    </a:lnTo>
                    <a:lnTo>
                      <a:pt x="119" y="231"/>
                    </a:lnTo>
                    <a:lnTo>
                      <a:pt x="119" y="219"/>
                    </a:lnTo>
                    <a:lnTo>
                      <a:pt x="123" y="214"/>
                    </a:lnTo>
                    <a:lnTo>
                      <a:pt x="126" y="207"/>
                    </a:lnTo>
                    <a:lnTo>
                      <a:pt x="126" y="204"/>
                    </a:lnTo>
                    <a:lnTo>
                      <a:pt x="117" y="204"/>
                    </a:lnTo>
                    <a:lnTo>
                      <a:pt x="116" y="199"/>
                    </a:lnTo>
                    <a:lnTo>
                      <a:pt x="117" y="192"/>
                    </a:lnTo>
                    <a:lnTo>
                      <a:pt x="119" y="185"/>
                    </a:lnTo>
                    <a:lnTo>
                      <a:pt x="119" y="183"/>
                    </a:lnTo>
                    <a:lnTo>
                      <a:pt x="124" y="176"/>
                    </a:lnTo>
                    <a:lnTo>
                      <a:pt x="136" y="164"/>
                    </a:lnTo>
                    <a:lnTo>
                      <a:pt x="148" y="154"/>
                    </a:lnTo>
                    <a:lnTo>
                      <a:pt x="157" y="152"/>
                    </a:lnTo>
                    <a:lnTo>
                      <a:pt x="161" y="155"/>
                    </a:lnTo>
                    <a:lnTo>
                      <a:pt x="164" y="154"/>
                    </a:lnTo>
                    <a:lnTo>
                      <a:pt x="166" y="152"/>
                    </a:lnTo>
                    <a:lnTo>
                      <a:pt x="167" y="150"/>
                    </a:lnTo>
                    <a:lnTo>
                      <a:pt x="169" y="150"/>
                    </a:lnTo>
                    <a:lnTo>
                      <a:pt x="173" y="148"/>
                    </a:lnTo>
                    <a:lnTo>
                      <a:pt x="174" y="143"/>
                    </a:lnTo>
                    <a:lnTo>
                      <a:pt x="174" y="131"/>
                    </a:lnTo>
                    <a:lnTo>
                      <a:pt x="173" y="126"/>
                    </a:lnTo>
                    <a:lnTo>
                      <a:pt x="169" y="122"/>
                    </a:lnTo>
                    <a:lnTo>
                      <a:pt x="166" y="121"/>
                    </a:lnTo>
                    <a:lnTo>
                      <a:pt x="164" y="117"/>
                    </a:lnTo>
                    <a:lnTo>
                      <a:pt x="162" y="112"/>
                    </a:lnTo>
                    <a:lnTo>
                      <a:pt x="162" y="110"/>
                    </a:lnTo>
                    <a:lnTo>
                      <a:pt x="164" y="109"/>
                    </a:lnTo>
                    <a:lnTo>
                      <a:pt x="166" y="109"/>
                    </a:lnTo>
                    <a:lnTo>
                      <a:pt x="167" y="110"/>
                    </a:lnTo>
                    <a:lnTo>
                      <a:pt x="167" y="114"/>
                    </a:lnTo>
                    <a:lnTo>
                      <a:pt x="166" y="114"/>
                    </a:lnTo>
                    <a:lnTo>
                      <a:pt x="162" y="110"/>
                    </a:lnTo>
                    <a:lnTo>
                      <a:pt x="157" y="103"/>
                    </a:lnTo>
                    <a:lnTo>
                      <a:pt x="152" y="100"/>
                    </a:lnTo>
                    <a:lnTo>
                      <a:pt x="145" y="97"/>
                    </a:lnTo>
                    <a:lnTo>
                      <a:pt x="135" y="95"/>
                    </a:lnTo>
                    <a:lnTo>
                      <a:pt x="126" y="91"/>
                    </a:lnTo>
                    <a:lnTo>
                      <a:pt x="121" y="86"/>
                    </a:lnTo>
                    <a:lnTo>
                      <a:pt x="112" y="79"/>
                    </a:lnTo>
                    <a:lnTo>
                      <a:pt x="95" y="74"/>
                    </a:lnTo>
                    <a:lnTo>
                      <a:pt x="88" y="69"/>
                    </a:lnTo>
                    <a:lnTo>
                      <a:pt x="81" y="64"/>
                    </a:lnTo>
                    <a:lnTo>
                      <a:pt x="72" y="60"/>
                    </a:lnTo>
                    <a:lnTo>
                      <a:pt x="66" y="55"/>
                    </a:lnTo>
                    <a:lnTo>
                      <a:pt x="57" y="46"/>
                    </a:lnTo>
                    <a:lnTo>
                      <a:pt x="41" y="33"/>
                    </a:lnTo>
                    <a:lnTo>
                      <a:pt x="28" y="26"/>
                    </a:lnTo>
                    <a:lnTo>
                      <a:pt x="21" y="36"/>
                    </a:lnTo>
                    <a:lnTo>
                      <a:pt x="19" y="60"/>
                    </a:lnTo>
                    <a:lnTo>
                      <a:pt x="22" y="83"/>
                    </a:lnTo>
                    <a:lnTo>
                      <a:pt x="24" y="105"/>
                    </a:lnTo>
                    <a:lnTo>
                      <a:pt x="22" y="121"/>
                    </a:lnTo>
                    <a:lnTo>
                      <a:pt x="21" y="138"/>
                    </a:lnTo>
                    <a:lnTo>
                      <a:pt x="19" y="160"/>
                    </a:lnTo>
                    <a:lnTo>
                      <a:pt x="19" y="183"/>
                    </a:lnTo>
                    <a:lnTo>
                      <a:pt x="19" y="199"/>
                    </a:lnTo>
                    <a:lnTo>
                      <a:pt x="22" y="202"/>
                    </a:lnTo>
                    <a:lnTo>
                      <a:pt x="29" y="205"/>
                    </a:lnTo>
                    <a:lnTo>
                      <a:pt x="34" y="209"/>
                    </a:lnTo>
                    <a:lnTo>
                      <a:pt x="38" y="214"/>
                    </a:lnTo>
                    <a:lnTo>
                      <a:pt x="36" y="221"/>
                    </a:lnTo>
                    <a:lnTo>
                      <a:pt x="33" y="226"/>
                    </a:lnTo>
                    <a:lnTo>
                      <a:pt x="26" y="231"/>
                    </a:lnTo>
                    <a:lnTo>
                      <a:pt x="19" y="235"/>
                    </a:lnTo>
                    <a:lnTo>
                      <a:pt x="15" y="238"/>
                    </a:lnTo>
                    <a:lnTo>
                      <a:pt x="15" y="243"/>
                    </a:lnTo>
                    <a:lnTo>
                      <a:pt x="17" y="249"/>
                    </a:lnTo>
                    <a:lnTo>
                      <a:pt x="19" y="252"/>
                    </a:lnTo>
                    <a:lnTo>
                      <a:pt x="22" y="254"/>
                    </a:lnTo>
                    <a:lnTo>
                      <a:pt x="29" y="254"/>
                    </a:lnTo>
                    <a:lnTo>
                      <a:pt x="34" y="256"/>
                    </a:lnTo>
                    <a:lnTo>
                      <a:pt x="33" y="259"/>
                    </a:lnTo>
                    <a:lnTo>
                      <a:pt x="28" y="266"/>
                    </a:lnTo>
                    <a:lnTo>
                      <a:pt x="22" y="271"/>
                    </a:lnTo>
                    <a:lnTo>
                      <a:pt x="19" y="278"/>
                    </a:lnTo>
                    <a:lnTo>
                      <a:pt x="17" y="285"/>
                    </a:lnTo>
                    <a:lnTo>
                      <a:pt x="12" y="290"/>
                    </a:lnTo>
                    <a:lnTo>
                      <a:pt x="3" y="292"/>
                    </a:lnTo>
                    <a:lnTo>
                      <a:pt x="0" y="297"/>
                    </a:lnTo>
                    <a:lnTo>
                      <a:pt x="5" y="306"/>
                    </a:lnTo>
                    <a:lnTo>
                      <a:pt x="17" y="313"/>
                    </a:lnTo>
                    <a:lnTo>
                      <a:pt x="28" y="313"/>
                    </a:lnTo>
                    <a:lnTo>
                      <a:pt x="34" y="313"/>
                    </a:lnTo>
                    <a:lnTo>
                      <a:pt x="36" y="318"/>
                    </a:lnTo>
                    <a:lnTo>
                      <a:pt x="40" y="323"/>
                    </a:lnTo>
                    <a:lnTo>
                      <a:pt x="43" y="323"/>
                    </a:lnTo>
                    <a:lnTo>
                      <a:pt x="43" y="325"/>
                    </a:lnTo>
                    <a:lnTo>
                      <a:pt x="33" y="332"/>
                    </a:lnTo>
                  </a:path>
                </a:pathLst>
              </a:custGeom>
              <a:solidFill>
                <a:srgbClr val="FF990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grpSp>
            <p:nvGrpSpPr>
              <p:cNvPr id="157" name="Group 206"/>
              <p:cNvGrpSpPr>
                <a:grpSpLocks/>
              </p:cNvGrpSpPr>
              <p:nvPr/>
            </p:nvGrpSpPr>
            <p:grpSpPr bwMode="auto">
              <a:xfrm>
                <a:off x="142683" y="4793902"/>
                <a:ext cx="789756" cy="487227"/>
                <a:chOff x="614171" y="5155852"/>
                <a:chExt cx="789756" cy="487227"/>
              </a:xfrm>
            </p:grpSpPr>
            <p:sp>
              <p:nvSpPr>
                <p:cNvPr id="166" name="Freeform 120"/>
                <p:cNvSpPr>
                  <a:spLocks/>
                </p:cNvSpPr>
                <p:nvPr/>
              </p:nvSpPr>
              <p:spPr bwMode="auto">
                <a:xfrm>
                  <a:off x="1237879" y="5430364"/>
                  <a:ext cx="165572" cy="212554"/>
                </a:xfrm>
                <a:custGeom>
                  <a:avLst/>
                  <a:gdLst>
                    <a:gd name="T0" fmla="*/ 49282 w 115"/>
                    <a:gd name="T1" fmla="*/ 209889 h 150"/>
                    <a:gd name="T2" fmla="*/ 94215 w 115"/>
                    <a:gd name="T3" fmla="*/ 158835 h 150"/>
                    <a:gd name="T4" fmla="*/ 94215 w 115"/>
                    <a:gd name="T5" fmla="*/ 158835 h 150"/>
                    <a:gd name="T6" fmla="*/ 114507 w 115"/>
                    <a:gd name="T7" fmla="*/ 153162 h 150"/>
                    <a:gd name="T8" fmla="*/ 131901 w 115"/>
                    <a:gd name="T9" fmla="*/ 141817 h 150"/>
                    <a:gd name="T10" fmla="*/ 149294 w 115"/>
                    <a:gd name="T11" fmla="*/ 131889 h 150"/>
                    <a:gd name="T12" fmla="*/ 162340 w 115"/>
                    <a:gd name="T13" fmla="*/ 126217 h 150"/>
                    <a:gd name="T14" fmla="*/ 162340 w 115"/>
                    <a:gd name="T15" fmla="*/ 126217 h 150"/>
                    <a:gd name="T16" fmla="*/ 166688 w 115"/>
                    <a:gd name="T17" fmla="*/ 124799 h 150"/>
                    <a:gd name="T18" fmla="*/ 165239 w 115"/>
                    <a:gd name="T19" fmla="*/ 117708 h 150"/>
                    <a:gd name="T20" fmla="*/ 155092 w 115"/>
                    <a:gd name="T21" fmla="*/ 107781 h 150"/>
                    <a:gd name="T22" fmla="*/ 144946 w 115"/>
                    <a:gd name="T23" fmla="*/ 97854 h 150"/>
                    <a:gd name="T24" fmla="*/ 144946 w 115"/>
                    <a:gd name="T25" fmla="*/ 97854 h 150"/>
                    <a:gd name="T26" fmla="*/ 139148 w 115"/>
                    <a:gd name="T27" fmla="*/ 90763 h 150"/>
                    <a:gd name="T28" fmla="*/ 139148 w 115"/>
                    <a:gd name="T29" fmla="*/ 80835 h 150"/>
                    <a:gd name="T30" fmla="*/ 137699 w 115"/>
                    <a:gd name="T31" fmla="*/ 75163 h 150"/>
                    <a:gd name="T32" fmla="*/ 120305 w 115"/>
                    <a:gd name="T33" fmla="*/ 77999 h 150"/>
                    <a:gd name="T34" fmla="*/ 120305 w 115"/>
                    <a:gd name="T35" fmla="*/ 77999 h 150"/>
                    <a:gd name="T36" fmla="*/ 117406 w 115"/>
                    <a:gd name="T37" fmla="*/ 65236 h 150"/>
                    <a:gd name="T38" fmla="*/ 117406 w 115"/>
                    <a:gd name="T39" fmla="*/ 55308 h 150"/>
                    <a:gd name="T40" fmla="*/ 110159 w 115"/>
                    <a:gd name="T41" fmla="*/ 48218 h 150"/>
                    <a:gd name="T42" fmla="*/ 100013 w 115"/>
                    <a:gd name="T43" fmla="*/ 38290 h 150"/>
                    <a:gd name="T44" fmla="*/ 100013 w 115"/>
                    <a:gd name="T45" fmla="*/ 38290 h 150"/>
                    <a:gd name="T46" fmla="*/ 84069 w 115"/>
                    <a:gd name="T47" fmla="*/ 28363 h 150"/>
                    <a:gd name="T48" fmla="*/ 72473 w 115"/>
                    <a:gd name="T49" fmla="*/ 18436 h 150"/>
                    <a:gd name="T50" fmla="*/ 59428 w 115"/>
                    <a:gd name="T51" fmla="*/ 9927 h 150"/>
                    <a:gd name="T52" fmla="*/ 49282 w 115"/>
                    <a:gd name="T53" fmla="*/ 7091 h 150"/>
                    <a:gd name="T54" fmla="*/ 49282 w 115"/>
                    <a:gd name="T55" fmla="*/ 7091 h 150"/>
                    <a:gd name="T56" fmla="*/ 39135 w 115"/>
                    <a:gd name="T57" fmla="*/ 4254 h 150"/>
                    <a:gd name="T58" fmla="*/ 28989 w 115"/>
                    <a:gd name="T59" fmla="*/ 0 h 150"/>
                    <a:gd name="T60" fmla="*/ 21742 w 115"/>
                    <a:gd name="T61" fmla="*/ 0 h 150"/>
                    <a:gd name="T62" fmla="*/ 17394 w 115"/>
                    <a:gd name="T63" fmla="*/ 9927 h 150"/>
                    <a:gd name="T64" fmla="*/ 17394 w 115"/>
                    <a:gd name="T65" fmla="*/ 9927 h 150"/>
                    <a:gd name="T66" fmla="*/ 14495 w 115"/>
                    <a:gd name="T67" fmla="*/ 34036 h 150"/>
                    <a:gd name="T68" fmla="*/ 7247 w 115"/>
                    <a:gd name="T69" fmla="*/ 51054 h 150"/>
                    <a:gd name="T70" fmla="*/ 1449 w 115"/>
                    <a:gd name="T71" fmla="*/ 65236 h 150"/>
                    <a:gd name="T72" fmla="*/ 0 w 115"/>
                    <a:gd name="T73" fmla="*/ 85090 h 150"/>
                    <a:gd name="T74" fmla="*/ 0 w 115"/>
                    <a:gd name="T75" fmla="*/ 85090 h 150"/>
                    <a:gd name="T76" fmla="*/ 0 w 115"/>
                    <a:gd name="T77" fmla="*/ 107781 h 150"/>
                    <a:gd name="T78" fmla="*/ 1449 w 115"/>
                    <a:gd name="T79" fmla="*/ 119126 h 150"/>
                    <a:gd name="T80" fmla="*/ 1449 w 115"/>
                    <a:gd name="T81" fmla="*/ 129053 h 150"/>
                    <a:gd name="T82" fmla="*/ 0 w 115"/>
                    <a:gd name="T83" fmla="*/ 136144 h 150"/>
                    <a:gd name="T84" fmla="*/ 0 w 115"/>
                    <a:gd name="T85" fmla="*/ 136144 h 150"/>
                    <a:gd name="T86" fmla="*/ 4348 w 115"/>
                    <a:gd name="T87" fmla="*/ 146071 h 150"/>
                    <a:gd name="T88" fmla="*/ 10146 w 115"/>
                    <a:gd name="T89" fmla="*/ 151744 h 150"/>
                    <a:gd name="T90" fmla="*/ 10146 w 115"/>
                    <a:gd name="T91" fmla="*/ 153162 h 150"/>
                    <a:gd name="T92" fmla="*/ 4348 w 115"/>
                    <a:gd name="T93" fmla="*/ 158835 h 150"/>
                    <a:gd name="T94" fmla="*/ 4348 w 115"/>
                    <a:gd name="T95" fmla="*/ 158835 h 150"/>
                    <a:gd name="T96" fmla="*/ 1449 w 115"/>
                    <a:gd name="T97" fmla="*/ 165925 h 150"/>
                    <a:gd name="T98" fmla="*/ 7247 w 115"/>
                    <a:gd name="T99" fmla="*/ 175853 h 150"/>
                    <a:gd name="T100" fmla="*/ 14495 w 115"/>
                    <a:gd name="T101" fmla="*/ 182944 h 150"/>
                    <a:gd name="T102" fmla="*/ 21742 w 115"/>
                    <a:gd name="T103" fmla="*/ 190034 h 150"/>
                    <a:gd name="T104" fmla="*/ 21742 w 115"/>
                    <a:gd name="T105" fmla="*/ 190034 h 150"/>
                    <a:gd name="T106" fmla="*/ 31888 w 115"/>
                    <a:gd name="T107" fmla="*/ 202798 h 150"/>
                    <a:gd name="T108" fmla="*/ 39135 w 115"/>
                    <a:gd name="T109" fmla="*/ 209889 h 150"/>
                    <a:gd name="T110" fmla="*/ 47832 w 115"/>
                    <a:gd name="T111" fmla="*/ 212725 h 150"/>
                    <a:gd name="T112" fmla="*/ 49282 w 115"/>
                    <a:gd name="T113" fmla="*/ 209889 h 1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
                    <a:gd name="T172" fmla="*/ 0 h 150"/>
                    <a:gd name="T173" fmla="*/ 115 w 115"/>
                    <a:gd name="T174" fmla="*/ 150 h 1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 h="150">
                      <a:moveTo>
                        <a:pt x="34" y="148"/>
                      </a:moveTo>
                      <a:lnTo>
                        <a:pt x="65" y="112"/>
                      </a:lnTo>
                      <a:lnTo>
                        <a:pt x="79" y="108"/>
                      </a:lnTo>
                      <a:lnTo>
                        <a:pt x="91" y="100"/>
                      </a:lnTo>
                      <a:lnTo>
                        <a:pt x="103" y="93"/>
                      </a:lnTo>
                      <a:lnTo>
                        <a:pt x="112" y="89"/>
                      </a:lnTo>
                      <a:lnTo>
                        <a:pt x="115" y="88"/>
                      </a:lnTo>
                      <a:lnTo>
                        <a:pt x="114" y="83"/>
                      </a:lnTo>
                      <a:lnTo>
                        <a:pt x="107" y="76"/>
                      </a:lnTo>
                      <a:lnTo>
                        <a:pt x="100" y="69"/>
                      </a:lnTo>
                      <a:lnTo>
                        <a:pt x="96" y="64"/>
                      </a:lnTo>
                      <a:lnTo>
                        <a:pt x="96" y="57"/>
                      </a:lnTo>
                      <a:lnTo>
                        <a:pt x="95" y="53"/>
                      </a:lnTo>
                      <a:lnTo>
                        <a:pt x="83" y="55"/>
                      </a:lnTo>
                      <a:lnTo>
                        <a:pt x="81" y="46"/>
                      </a:lnTo>
                      <a:lnTo>
                        <a:pt x="81" y="39"/>
                      </a:lnTo>
                      <a:lnTo>
                        <a:pt x="76" y="34"/>
                      </a:lnTo>
                      <a:lnTo>
                        <a:pt x="69" y="27"/>
                      </a:lnTo>
                      <a:lnTo>
                        <a:pt x="58" y="20"/>
                      </a:lnTo>
                      <a:lnTo>
                        <a:pt x="50" y="13"/>
                      </a:lnTo>
                      <a:lnTo>
                        <a:pt x="41" y="7"/>
                      </a:lnTo>
                      <a:lnTo>
                        <a:pt x="34" y="5"/>
                      </a:lnTo>
                      <a:lnTo>
                        <a:pt x="27" y="3"/>
                      </a:lnTo>
                      <a:lnTo>
                        <a:pt x="20" y="0"/>
                      </a:lnTo>
                      <a:lnTo>
                        <a:pt x="15" y="0"/>
                      </a:lnTo>
                      <a:lnTo>
                        <a:pt x="12" y="7"/>
                      </a:lnTo>
                      <a:lnTo>
                        <a:pt x="10" y="24"/>
                      </a:lnTo>
                      <a:lnTo>
                        <a:pt x="5" y="36"/>
                      </a:lnTo>
                      <a:lnTo>
                        <a:pt x="1" y="46"/>
                      </a:lnTo>
                      <a:lnTo>
                        <a:pt x="0" y="60"/>
                      </a:lnTo>
                      <a:lnTo>
                        <a:pt x="0" y="76"/>
                      </a:lnTo>
                      <a:lnTo>
                        <a:pt x="1" y="84"/>
                      </a:lnTo>
                      <a:lnTo>
                        <a:pt x="1" y="91"/>
                      </a:lnTo>
                      <a:lnTo>
                        <a:pt x="0" y="96"/>
                      </a:lnTo>
                      <a:lnTo>
                        <a:pt x="3" y="103"/>
                      </a:lnTo>
                      <a:lnTo>
                        <a:pt x="7" y="107"/>
                      </a:lnTo>
                      <a:lnTo>
                        <a:pt x="7" y="108"/>
                      </a:lnTo>
                      <a:lnTo>
                        <a:pt x="3" y="112"/>
                      </a:lnTo>
                      <a:lnTo>
                        <a:pt x="1" y="117"/>
                      </a:lnTo>
                      <a:lnTo>
                        <a:pt x="5" y="124"/>
                      </a:lnTo>
                      <a:lnTo>
                        <a:pt x="10" y="129"/>
                      </a:lnTo>
                      <a:lnTo>
                        <a:pt x="15" y="134"/>
                      </a:lnTo>
                      <a:lnTo>
                        <a:pt x="22" y="143"/>
                      </a:lnTo>
                      <a:lnTo>
                        <a:pt x="27" y="148"/>
                      </a:lnTo>
                      <a:lnTo>
                        <a:pt x="33" y="150"/>
                      </a:lnTo>
                      <a:lnTo>
                        <a:pt x="34" y="148"/>
                      </a:lnTo>
                    </a:path>
                  </a:pathLst>
                </a:custGeom>
                <a:solidFill>
                  <a:srgbClr val="FAB0C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67" name="Freeform 122"/>
                <p:cNvSpPr>
                  <a:spLocks/>
                </p:cNvSpPr>
                <p:nvPr/>
              </p:nvSpPr>
              <p:spPr bwMode="auto">
                <a:xfrm>
                  <a:off x="1135110" y="5353242"/>
                  <a:ext cx="98963" cy="47026"/>
                </a:xfrm>
                <a:custGeom>
                  <a:avLst/>
                  <a:gdLst>
                    <a:gd name="T0" fmla="*/ 35257 w 67"/>
                    <a:gd name="T1" fmla="*/ 18394 h 46"/>
                    <a:gd name="T2" fmla="*/ 35257 w 67"/>
                    <a:gd name="T3" fmla="*/ 18394 h 46"/>
                    <a:gd name="T4" fmla="*/ 22035 w 67"/>
                    <a:gd name="T5" fmla="*/ 4245 h 46"/>
                    <a:gd name="T6" fmla="*/ 7345 w 67"/>
                    <a:gd name="T7" fmla="*/ 0 h 46"/>
                    <a:gd name="T8" fmla="*/ 0 w 67"/>
                    <a:gd name="T9" fmla="*/ 7075 h 46"/>
                    <a:gd name="T10" fmla="*/ 4407 w 67"/>
                    <a:gd name="T11" fmla="*/ 26884 h 46"/>
                    <a:gd name="T12" fmla="*/ 4407 w 67"/>
                    <a:gd name="T13" fmla="*/ 26884 h 46"/>
                    <a:gd name="T14" fmla="*/ 19097 w 67"/>
                    <a:gd name="T15" fmla="*/ 36788 h 46"/>
                    <a:gd name="T16" fmla="*/ 29381 w 67"/>
                    <a:gd name="T17" fmla="*/ 41033 h 46"/>
                    <a:gd name="T18" fmla="*/ 29381 w 67"/>
                    <a:gd name="T19" fmla="*/ 45278 h 46"/>
                    <a:gd name="T20" fmla="*/ 27912 w 67"/>
                    <a:gd name="T21" fmla="*/ 55182 h 46"/>
                    <a:gd name="T22" fmla="*/ 27912 w 67"/>
                    <a:gd name="T23" fmla="*/ 55182 h 46"/>
                    <a:gd name="T24" fmla="*/ 35257 w 67"/>
                    <a:gd name="T25" fmla="*/ 63672 h 46"/>
                    <a:gd name="T26" fmla="*/ 52885 w 67"/>
                    <a:gd name="T27" fmla="*/ 65087 h 46"/>
                    <a:gd name="T28" fmla="*/ 77859 w 67"/>
                    <a:gd name="T29" fmla="*/ 58012 h 46"/>
                    <a:gd name="T30" fmla="*/ 94018 w 67"/>
                    <a:gd name="T31" fmla="*/ 45278 h 46"/>
                    <a:gd name="T32" fmla="*/ 94018 w 67"/>
                    <a:gd name="T33" fmla="*/ 45278 h 46"/>
                    <a:gd name="T34" fmla="*/ 98425 w 67"/>
                    <a:gd name="T35" fmla="*/ 36788 h 46"/>
                    <a:gd name="T36" fmla="*/ 94018 w 67"/>
                    <a:gd name="T37" fmla="*/ 36788 h 46"/>
                    <a:gd name="T38" fmla="*/ 85204 w 67"/>
                    <a:gd name="T39" fmla="*/ 33958 h 46"/>
                    <a:gd name="T40" fmla="*/ 77859 w 67"/>
                    <a:gd name="T41" fmla="*/ 26884 h 46"/>
                    <a:gd name="T42" fmla="*/ 77859 w 67"/>
                    <a:gd name="T43" fmla="*/ 26884 h 46"/>
                    <a:gd name="T44" fmla="*/ 70513 w 67"/>
                    <a:gd name="T45" fmla="*/ 18394 h 46"/>
                    <a:gd name="T46" fmla="*/ 57292 w 67"/>
                    <a:gd name="T47" fmla="*/ 16979 h 46"/>
                    <a:gd name="T48" fmla="*/ 47009 w 67"/>
                    <a:gd name="T49" fmla="*/ 16979 h 46"/>
                    <a:gd name="T50" fmla="*/ 35257 w 67"/>
                    <a:gd name="T51" fmla="*/ 18394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46"/>
                    <a:gd name="T80" fmla="*/ 67 w 67"/>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46">
                      <a:moveTo>
                        <a:pt x="24" y="13"/>
                      </a:moveTo>
                      <a:lnTo>
                        <a:pt x="24" y="13"/>
                      </a:lnTo>
                      <a:lnTo>
                        <a:pt x="15" y="3"/>
                      </a:lnTo>
                      <a:lnTo>
                        <a:pt x="5" y="0"/>
                      </a:lnTo>
                      <a:lnTo>
                        <a:pt x="0" y="5"/>
                      </a:lnTo>
                      <a:lnTo>
                        <a:pt x="3" y="19"/>
                      </a:lnTo>
                      <a:lnTo>
                        <a:pt x="13" y="26"/>
                      </a:lnTo>
                      <a:lnTo>
                        <a:pt x="20" y="29"/>
                      </a:lnTo>
                      <a:lnTo>
                        <a:pt x="20" y="32"/>
                      </a:lnTo>
                      <a:lnTo>
                        <a:pt x="19" y="39"/>
                      </a:lnTo>
                      <a:lnTo>
                        <a:pt x="24" y="45"/>
                      </a:lnTo>
                      <a:lnTo>
                        <a:pt x="36" y="46"/>
                      </a:lnTo>
                      <a:lnTo>
                        <a:pt x="53" y="41"/>
                      </a:lnTo>
                      <a:lnTo>
                        <a:pt x="64" y="32"/>
                      </a:lnTo>
                      <a:lnTo>
                        <a:pt x="67" y="26"/>
                      </a:lnTo>
                      <a:lnTo>
                        <a:pt x="64" y="26"/>
                      </a:lnTo>
                      <a:lnTo>
                        <a:pt x="58" y="24"/>
                      </a:lnTo>
                      <a:lnTo>
                        <a:pt x="53" y="19"/>
                      </a:lnTo>
                      <a:lnTo>
                        <a:pt x="48" y="13"/>
                      </a:lnTo>
                      <a:lnTo>
                        <a:pt x="39" y="12"/>
                      </a:lnTo>
                      <a:lnTo>
                        <a:pt x="32" y="12"/>
                      </a:lnTo>
                      <a:lnTo>
                        <a:pt x="24" y="13"/>
                      </a:lnTo>
                    </a:path>
                  </a:pathLst>
                </a:custGeom>
                <a:solidFill>
                  <a:srgbClr val="FAB0C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68" name="Freeform 126"/>
                <p:cNvSpPr>
                  <a:spLocks/>
                </p:cNvSpPr>
                <p:nvPr/>
              </p:nvSpPr>
              <p:spPr bwMode="auto">
                <a:xfrm>
                  <a:off x="1034243" y="5323146"/>
                  <a:ext cx="98963" cy="24454"/>
                </a:xfrm>
                <a:custGeom>
                  <a:avLst/>
                  <a:gdLst>
                    <a:gd name="T0" fmla="*/ 98425 w 67"/>
                    <a:gd name="T1" fmla="*/ 10459 h 17"/>
                    <a:gd name="T2" fmla="*/ 98425 w 67"/>
                    <a:gd name="T3" fmla="*/ 10459 h 17"/>
                    <a:gd name="T4" fmla="*/ 95487 w 67"/>
                    <a:gd name="T5" fmla="*/ 7471 h 17"/>
                    <a:gd name="T6" fmla="*/ 92549 w 67"/>
                    <a:gd name="T7" fmla="*/ 4482 h 17"/>
                    <a:gd name="T8" fmla="*/ 88142 w 67"/>
                    <a:gd name="T9" fmla="*/ 2988 h 17"/>
                    <a:gd name="T10" fmla="*/ 80797 w 67"/>
                    <a:gd name="T11" fmla="*/ 2988 h 17"/>
                    <a:gd name="T12" fmla="*/ 70513 w 67"/>
                    <a:gd name="T13" fmla="*/ 0 h 17"/>
                    <a:gd name="T14" fmla="*/ 57292 w 67"/>
                    <a:gd name="T15" fmla="*/ 0 h 17"/>
                    <a:gd name="T16" fmla="*/ 42602 w 67"/>
                    <a:gd name="T17" fmla="*/ 2988 h 17"/>
                    <a:gd name="T18" fmla="*/ 22035 w 67"/>
                    <a:gd name="T19" fmla="*/ 2988 h 17"/>
                    <a:gd name="T20" fmla="*/ 22035 w 67"/>
                    <a:gd name="T21" fmla="*/ 2988 h 17"/>
                    <a:gd name="T22" fmla="*/ 17628 w 67"/>
                    <a:gd name="T23" fmla="*/ 4482 h 17"/>
                    <a:gd name="T24" fmla="*/ 14690 w 67"/>
                    <a:gd name="T25" fmla="*/ 7471 h 17"/>
                    <a:gd name="T26" fmla="*/ 11752 w 67"/>
                    <a:gd name="T27" fmla="*/ 13447 h 17"/>
                    <a:gd name="T28" fmla="*/ 4407 w 67"/>
                    <a:gd name="T29" fmla="*/ 14941 h 17"/>
                    <a:gd name="T30" fmla="*/ 4407 w 67"/>
                    <a:gd name="T31" fmla="*/ 14941 h 17"/>
                    <a:gd name="T32" fmla="*/ 0 w 67"/>
                    <a:gd name="T33" fmla="*/ 17929 h 17"/>
                    <a:gd name="T34" fmla="*/ 1469 w 67"/>
                    <a:gd name="T35" fmla="*/ 22412 h 17"/>
                    <a:gd name="T36" fmla="*/ 8814 w 67"/>
                    <a:gd name="T37" fmla="*/ 25400 h 17"/>
                    <a:gd name="T38" fmla="*/ 19097 w 67"/>
                    <a:gd name="T39" fmla="*/ 25400 h 17"/>
                    <a:gd name="T40" fmla="*/ 19097 w 67"/>
                    <a:gd name="T41" fmla="*/ 25400 h 17"/>
                    <a:gd name="T42" fmla="*/ 39664 w 67"/>
                    <a:gd name="T43" fmla="*/ 22412 h 17"/>
                    <a:gd name="T44" fmla="*/ 63168 w 67"/>
                    <a:gd name="T45" fmla="*/ 22412 h 17"/>
                    <a:gd name="T46" fmla="*/ 83735 w 67"/>
                    <a:gd name="T47" fmla="*/ 25400 h 17"/>
                    <a:gd name="T48" fmla="*/ 91080 w 67"/>
                    <a:gd name="T49" fmla="*/ 20918 h 17"/>
                    <a:gd name="T50" fmla="*/ 91080 w 67"/>
                    <a:gd name="T51" fmla="*/ 20918 h 17"/>
                    <a:gd name="T52" fmla="*/ 95487 w 67"/>
                    <a:gd name="T53" fmla="*/ 14941 h 17"/>
                    <a:gd name="T54" fmla="*/ 98425 w 67"/>
                    <a:gd name="T55" fmla="*/ 10459 h 17"/>
                    <a:gd name="T56" fmla="*/ 95487 w 67"/>
                    <a:gd name="T57" fmla="*/ 4482 h 17"/>
                    <a:gd name="T58" fmla="*/ 88142 w 67"/>
                    <a:gd name="T59" fmla="*/ 4482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
                    <a:gd name="T91" fmla="*/ 0 h 17"/>
                    <a:gd name="T92" fmla="*/ 67 w 67"/>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 h="17">
                      <a:moveTo>
                        <a:pt x="67" y="7"/>
                      </a:moveTo>
                      <a:lnTo>
                        <a:pt x="67" y="7"/>
                      </a:lnTo>
                      <a:lnTo>
                        <a:pt x="65" y="5"/>
                      </a:lnTo>
                      <a:lnTo>
                        <a:pt x="63" y="3"/>
                      </a:lnTo>
                      <a:lnTo>
                        <a:pt x="60" y="2"/>
                      </a:lnTo>
                      <a:lnTo>
                        <a:pt x="55" y="2"/>
                      </a:lnTo>
                      <a:lnTo>
                        <a:pt x="48" y="0"/>
                      </a:lnTo>
                      <a:lnTo>
                        <a:pt x="39" y="0"/>
                      </a:lnTo>
                      <a:lnTo>
                        <a:pt x="29" y="2"/>
                      </a:lnTo>
                      <a:lnTo>
                        <a:pt x="15" y="2"/>
                      </a:lnTo>
                      <a:lnTo>
                        <a:pt x="12" y="3"/>
                      </a:lnTo>
                      <a:lnTo>
                        <a:pt x="10" y="5"/>
                      </a:lnTo>
                      <a:lnTo>
                        <a:pt x="8" y="9"/>
                      </a:lnTo>
                      <a:lnTo>
                        <a:pt x="3" y="10"/>
                      </a:lnTo>
                      <a:lnTo>
                        <a:pt x="0" y="12"/>
                      </a:lnTo>
                      <a:lnTo>
                        <a:pt x="1" y="15"/>
                      </a:lnTo>
                      <a:lnTo>
                        <a:pt x="6" y="17"/>
                      </a:lnTo>
                      <a:lnTo>
                        <a:pt x="13" y="17"/>
                      </a:lnTo>
                      <a:lnTo>
                        <a:pt x="27" y="15"/>
                      </a:lnTo>
                      <a:lnTo>
                        <a:pt x="43" y="15"/>
                      </a:lnTo>
                      <a:lnTo>
                        <a:pt x="57" y="17"/>
                      </a:lnTo>
                      <a:lnTo>
                        <a:pt x="62" y="14"/>
                      </a:lnTo>
                      <a:lnTo>
                        <a:pt x="65" y="10"/>
                      </a:lnTo>
                      <a:lnTo>
                        <a:pt x="67" y="7"/>
                      </a:lnTo>
                      <a:lnTo>
                        <a:pt x="65" y="3"/>
                      </a:lnTo>
                      <a:lnTo>
                        <a:pt x="60" y="3"/>
                      </a:lnTo>
                    </a:path>
                  </a:pathLst>
                </a:custGeom>
                <a:solidFill>
                  <a:srgbClr val="FAB0C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69" name="Freeform 128"/>
                <p:cNvSpPr>
                  <a:spLocks/>
                </p:cNvSpPr>
                <p:nvPr/>
              </p:nvSpPr>
              <p:spPr bwMode="auto">
                <a:xfrm>
                  <a:off x="895315" y="5249787"/>
                  <a:ext cx="116091" cy="75241"/>
                </a:xfrm>
                <a:custGeom>
                  <a:avLst/>
                  <a:gdLst>
                    <a:gd name="T0" fmla="*/ 10236 w 67"/>
                    <a:gd name="T1" fmla="*/ 23213 h 45"/>
                    <a:gd name="T2" fmla="*/ 10236 w 67"/>
                    <a:gd name="T3" fmla="*/ 23213 h 45"/>
                    <a:gd name="T4" fmla="*/ 20472 w 67"/>
                    <a:gd name="T5" fmla="*/ 28187 h 45"/>
                    <a:gd name="T6" fmla="*/ 25590 w 67"/>
                    <a:gd name="T7" fmla="*/ 34819 h 45"/>
                    <a:gd name="T8" fmla="*/ 29001 w 67"/>
                    <a:gd name="T9" fmla="*/ 39794 h 45"/>
                    <a:gd name="T10" fmla="*/ 29001 w 67"/>
                    <a:gd name="T11" fmla="*/ 46426 h 45"/>
                    <a:gd name="T12" fmla="*/ 29001 w 67"/>
                    <a:gd name="T13" fmla="*/ 46426 h 45"/>
                    <a:gd name="T14" fmla="*/ 32413 w 67"/>
                    <a:gd name="T15" fmla="*/ 51400 h 45"/>
                    <a:gd name="T16" fmla="*/ 42649 w 67"/>
                    <a:gd name="T17" fmla="*/ 59690 h 45"/>
                    <a:gd name="T18" fmla="*/ 54591 w 67"/>
                    <a:gd name="T19" fmla="*/ 63007 h 45"/>
                    <a:gd name="T20" fmla="*/ 66533 w 67"/>
                    <a:gd name="T21" fmla="*/ 59690 h 45"/>
                    <a:gd name="T22" fmla="*/ 66533 w 67"/>
                    <a:gd name="T23" fmla="*/ 59690 h 45"/>
                    <a:gd name="T24" fmla="*/ 75063 w 67"/>
                    <a:gd name="T25" fmla="*/ 59690 h 45"/>
                    <a:gd name="T26" fmla="*/ 85298 w 67"/>
                    <a:gd name="T27" fmla="*/ 66323 h 45"/>
                    <a:gd name="T28" fmla="*/ 93828 w 67"/>
                    <a:gd name="T29" fmla="*/ 74613 h 45"/>
                    <a:gd name="T30" fmla="*/ 105770 w 67"/>
                    <a:gd name="T31" fmla="*/ 74613 h 45"/>
                    <a:gd name="T32" fmla="*/ 105770 w 67"/>
                    <a:gd name="T33" fmla="*/ 74613 h 45"/>
                    <a:gd name="T34" fmla="*/ 114300 w 67"/>
                    <a:gd name="T35" fmla="*/ 67981 h 45"/>
                    <a:gd name="T36" fmla="*/ 114300 w 67"/>
                    <a:gd name="T37" fmla="*/ 63007 h 45"/>
                    <a:gd name="T38" fmla="*/ 107476 w 67"/>
                    <a:gd name="T39" fmla="*/ 58032 h 45"/>
                    <a:gd name="T40" fmla="*/ 105770 w 67"/>
                    <a:gd name="T41" fmla="*/ 43110 h 45"/>
                    <a:gd name="T42" fmla="*/ 105770 w 67"/>
                    <a:gd name="T43" fmla="*/ 43110 h 45"/>
                    <a:gd name="T44" fmla="*/ 98946 w 67"/>
                    <a:gd name="T45" fmla="*/ 34819 h 45"/>
                    <a:gd name="T46" fmla="*/ 85298 w 67"/>
                    <a:gd name="T47" fmla="*/ 28187 h 45"/>
                    <a:gd name="T48" fmla="*/ 73357 w 67"/>
                    <a:gd name="T49" fmla="*/ 23213 h 45"/>
                    <a:gd name="T50" fmla="*/ 69945 w 67"/>
                    <a:gd name="T51" fmla="*/ 8290 h 45"/>
                    <a:gd name="T52" fmla="*/ 69945 w 67"/>
                    <a:gd name="T53" fmla="*/ 8290 h 45"/>
                    <a:gd name="T54" fmla="*/ 66533 w 67"/>
                    <a:gd name="T55" fmla="*/ 3316 h 45"/>
                    <a:gd name="T56" fmla="*/ 64827 w 67"/>
                    <a:gd name="T57" fmla="*/ 0 h 45"/>
                    <a:gd name="T58" fmla="*/ 54591 w 67"/>
                    <a:gd name="T59" fmla="*/ 0 h 45"/>
                    <a:gd name="T60" fmla="*/ 46061 w 67"/>
                    <a:gd name="T61" fmla="*/ 4974 h 45"/>
                    <a:gd name="T62" fmla="*/ 46061 w 67"/>
                    <a:gd name="T63" fmla="*/ 4974 h 45"/>
                    <a:gd name="T64" fmla="*/ 29001 w 67"/>
                    <a:gd name="T65" fmla="*/ 8290 h 45"/>
                    <a:gd name="T66" fmla="*/ 8530 w 67"/>
                    <a:gd name="T67" fmla="*/ 8290 h 45"/>
                    <a:gd name="T68" fmla="*/ 0 w 67"/>
                    <a:gd name="T69" fmla="*/ 11606 h 45"/>
                    <a:gd name="T70" fmla="*/ 10236 w 67"/>
                    <a:gd name="T71" fmla="*/ 23213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
                    <a:gd name="T109" fmla="*/ 0 h 45"/>
                    <a:gd name="T110" fmla="*/ 67 w 67"/>
                    <a:gd name="T111" fmla="*/ 45 h 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 h="45">
                      <a:moveTo>
                        <a:pt x="6" y="14"/>
                      </a:moveTo>
                      <a:lnTo>
                        <a:pt x="6" y="14"/>
                      </a:lnTo>
                      <a:lnTo>
                        <a:pt x="12" y="17"/>
                      </a:lnTo>
                      <a:lnTo>
                        <a:pt x="15" y="21"/>
                      </a:lnTo>
                      <a:lnTo>
                        <a:pt x="17" y="24"/>
                      </a:lnTo>
                      <a:lnTo>
                        <a:pt x="17" y="28"/>
                      </a:lnTo>
                      <a:lnTo>
                        <a:pt x="19" y="31"/>
                      </a:lnTo>
                      <a:lnTo>
                        <a:pt x="25" y="36"/>
                      </a:lnTo>
                      <a:lnTo>
                        <a:pt x="32" y="38"/>
                      </a:lnTo>
                      <a:lnTo>
                        <a:pt x="39" y="36"/>
                      </a:lnTo>
                      <a:lnTo>
                        <a:pt x="44" y="36"/>
                      </a:lnTo>
                      <a:lnTo>
                        <a:pt x="50" y="40"/>
                      </a:lnTo>
                      <a:lnTo>
                        <a:pt x="55" y="45"/>
                      </a:lnTo>
                      <a:lnTo>
                        <a:pt x="62" y="45"/>
                      </a:lnTo>
                      <a:lnTo>
                        <a:pt x="67" y="41"/>
                      </a:lnTo>
                      <a:lnTo>
                        <a:pt x="67" y="38"/>
                      </a:lnTo>
                      <a:lnTo>
                        <a:pt x="63" y="35"/>
                      </a:lnTo>
                      <a:lnTo>
                        <a:pt x="62" y="26"/>
                      </a:lnTo>
                      <a:lnTo>
                        <a:pt x="58" y="21"/>
                      </a:lnTo>
                      <a:lnTo>
                        <a:pt x="50" y="17"/>
                      </a:lnTo>
                      <a:lnTo>
                        <a:pt x="43" y="14"/>
                      </a:lnTo>
                      <a:lnTo>
                        <a:pt x="41" y="5"/>
                      </a:lnTo>
                      <a:lnTo>
                        <a:pt x="39" y="2"/>
                      </a:lnTo>
                      <a:lnTo>
                        <a:pt x="38" y="0"/>
                      </a:lnTo>
                      <a:lnTo>
                        <a:pt x="32" y="0"/>
                      </a:lnTo>
                      <a:lnTo>
                        <a:pt x="27" y="3"/>
                      </a:lnTo>
                      <a:lnTo>
                        <a:pt x="17" y="5"/>
                      </a:lnTo>
                      <a:lnTo>
                        <a:pt x="5" y="5"/>
                      </a:lnTo>
                      <a:lnTo>
                        <a:pt x="0" y="7"/>
                      </a:lnTo>
                      <a:lnTo>
                        <a:pt x="6" y="14"/>
                      </a:lnTo>
                    </a:path>
                  </a:pathLst>
                </a:custGeom>
                <a:solidFill>
                  <a:srgbClr val="FAB0C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70" name="Freeform 130"/>
                <p:cNvSpPr>
                  <a:spLocks/>
                </p:cNvSpPr>
                <p:nvPr/>
              </p:nvSpPr>
              <p:spPr bwMode="auto">
                <a:xfrm>
                  <a:off x="1087531" y="5368290"/>
                  <a:ext cx="30450" cy="30096"/>
                </a:xfrm>
                <a:custGeom>
                  <a:avLst/>
                  <a:gdLst>
                    <a:gd name="T0" fmla="*/ 0 w 22"/>
                    <a:gd name="T1" fmla="*/ 0 h 21"/>
                    <a:gd name="T2" fmla="*/ 0 w 22"/>
                    <a:gd name="T3" fmla="*/ 0 h 21"/>
                    <a:gd name="T4" fmla="*/ 10102 w 22"/>
                    <a:gd name="T5" fmla="*/ 0 h 21"/>
                    <a:gd name="T6" fmla="*/ 17318 w 22"/>
                    <a:gd name="T7" fmla="*/ 0 h 21"/>
                    <a:gd name="T8" fmla="*/ 21648 w 22"/>
                    <a:gd name="T9" fmla="*/ 4309 h 21"/>
                    <a:gd name="T10" fmla="*/ 30307 w 22"/>
                    <a:gd name="T11" fmla="*/ 14363 h 21"/>
                    <a:gd name="T12" fmla="*/ 30307 w 22"/>
                    <a:gd name="T13" fmla="*/ 14363 h 21"/>
                    <a:gd name="T14" fmla="*/ 31750 w 22"/>
                    <a:gd name="T15" fmla="*/ 22981 h 21"/>
                    <a:gd name="T16" fmla="*/ 30307 w 22"/>
                    <a:gd name="T17" fmla="*/ 27290 h 21"/>
                    <a:gd name="T18" fmla="*/ 21648 w 22"/>
                    <a:gd name="T19" fmla="*/ 27290 h 21"/>
                    <a:gd name="T20" fmla="*/ 14432 w 22"/>
                    <a:gd name="T21" fmla="*/ 30163 h 21"/>
                    <a:gd name="T22" fmla="*/ 14432 w 22"/>
                    <a:gd name="T23" fmla="*/ 30163 h 21"/>
                    <a:gd name="T24" fmla="*/ 7216 w 22"/>
                    <a:gd name="T25" fmla="*/ 24418 h 21"/>
                    <a:gd name="T26" fmla="*/ 2886 w 22"/>
                    <a:gd name="T27" fmla="*/ 14363 h 21"/>
                    <a:gd name="T28" fmla="*/ 0 w 22"/>
                    <a:gd name="T29" fmla="*/ 2873 h 21"/>
                    <a:gd name="T30" fmla="*/ 0 w 22"/>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1"/>
                    <a:gd name="T50" fmla="*/ 22 w 22"/>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1">
                      <a:moveTo>
                        <a:pt x="0" y="0"/>
                      </a:moveTo>
                      <a:lnTo>
                        <a:pt x="0" y="0"/>
                      </a:lnTo>
                      <a:lnTo>
                        <a:pt x="7" y="0"/>
                      </a:lnTo>
                      <a:lnTo>
                        <a:pt x="12" y="0"/>
                      </a:lnTo>
                      <a:lnTo>
                        <a:pt x="15" y="3"/>
                      </a:lnTo>
                      <a:lnTo>
                        <a:pt x="21" y="10"/>
                      </a:lnTo>
                      <a:lnTo>
                        <a:pt x="22" y="16"/>
                      </a:lnTo>
                      <a:lnTo>
                        <a:pt x="21" y="19"/>
                      </a:lnTo>
                      <a:lnTo>
                        <a:pt x="15" y="19"/>
                      </a:lnTo>
                      <a:lnTo>
                        <a:pt x="10" y="21"/>
                      </a:lnTo>
                      <a:lnTo>
                        <a:pt x="5" y="17"/>
                      </a:lnTo>
                      <a:lnTo>
                        <a:pt x="2" y="10"/>
                      </a:lnTo>
                      <a:lnTo>
                        <a:pt x="0" y="2"/>
                      </a:lnTo>
                      <a:lnTo>
                        <a:pt x="0" y="0"/>
                      </a:lnTo>
                    </a:path>
                  </a:pathLst>
                </a:custGeom>
                <a:solidFill>
                  <a:srgbClr val="FAB0C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71" name="Freeform 132"/>
                <p:cNvSpPr>
                  <a:spLocks/>
                </p:cNvSpPr>
                <p:nvPr/>
              </p:nvSpPr>
              <p:spPr bwMode="auto">
                <a:xfrm>
                  <a:off x="682164" y="5155736"/>
                  <a:ext cx="104672" cy="75241"/>
                </a:xfrm>
                <a:custGeom>
                  <a:avLst/>
                  <a:gdLst>
                    <a:gd name="T0" fmla="*/ 90323 w 58"/>
                    <a:gd name="T1" fmla="*/ 58996 h 43"/>
                    <a:gd name="T2" fmla="*/ 90323 w 58"/>
                    <a:gd name="T3" fmla="*/ 58996 h 43"/>
                    <a:gd name="T4" fmla="*/ 90323 w 58"/>
                    <a:gd name="T5" fmla="*/ 45115 h 43"/>
                    <a:gd name="T6" fmla="*/ 90323 w 58"/>
                    <a:gd name="T7" fmla="*/ 34704 h 43"/>
                    <a:gd name="T8" fmla="*/ 90323 w 58"/>
                    <a:gd name="T9" fmla="*/ 29498 h 43"/>
                    <a:gd name="T10" fmla="*/ 90323 w 58"/>
                    <a:gd name="T11" fmla="*/ 26028 h 43"/>
                    <a:gd name="T12" fmla="*/ 90323 w 58"/>
                    <a:gd name="T13" fmla="*/ 26028 h 43"/>
                    <a:gd name="T14" fmla="*/ 99356 w 58"/>
                    <a:gd name="T15" fmla="*/ 22557 h 43"/>
                    <a:gd name="T16" fmla="*/ 104775 w 58"/>
                    <a:gd name="T17" fmla="*/ 20822 h 43"/>
                    <a:gd name="T18" fmla="*/ 102969 w 58"/>
                    <a:gd name="T19" fmla="*/ 13881 h 43"/>
                    <a:gd name="T20" fmla="*/ 86710 w 58"/>
                    <a:gd name="T21" fmla="*/ 5206 h 43"/>
                    <a:gd name="T22" fmla="*/ 86710 w 58"/>
                    <a:gd name="T23" fmla="*/ 5206 h 43"/>
                    <a:gd name="T24" fmla="*/ 65033 w 58"/>
                    <a:gd name="T25" fmla="*/ 0 h 43"/>
                    <a:gd name="T26" fmla="*/ 52388 w 58"/>
                    <a:gd name="T27" fmla="*/ 0 h 43"/>
                    <a:gd name="T28" fmla="*/ 39742 w 58"/>
                    <a:gd name="T29" fmla="*/ 1735 h 43"/>
                    <a:gd name="T30" fmla="*/ 25291 w 58"/>
                    <a:gd name="T31" fmla="*/ 5206 h 43"/>
                    <a:gd name="T32" fmla="*/ 25291 w 58"/>
                    <a:gd name="T33" fmla="*/ 5206 h 43"/>
                    <a:gd name="T34" fmla="*/ 14452 w 58"/>
                    <a:gd name="T35" fmla="*/ 10411 h 43"/>
                    <a:gd name="T36" fmla="*/ 12645 w 58"/>
                    <a:gd name="T37" fmla="*/ 17352 h 43"/>
                    <a:gd name="T38" fmla="*/ 9032 w 58"/>
                    <a:gd name="T39" fmla="*/ 20822 h 43"/>
                    <a:gd name="T40" fmla="*/ 5419 w 58"/>
                    <a:gd name="T41" fmla="*/ 22557 h 43"/>
                    <a:gd name="T42" fmla="*/ 5419 w 58"/>
                    <a:gd name="T43" fmla="*/ 22557 h 43"/>
                    <a:gd name="T44" fmla="*/ 0 w 58"/>
                    <a:gd name="T45" fmla="*/ 29498 h 43"/>
                    <a:gd name="T46" fmla="*/ 0 w 58"/>
                    <a:gd name="T47" fmla="*/ 41644 h 43"/>
                    <a:gd name="T48" fmla="*/ 5419 w 58"/>
                    <a:gd name="T49" fmla="*/ 50320 h 43"/>
                    <a:gd name="T50" fmla="*/ 12645 w 58"/>
                    <a:gd name="T51" fmla="*/ 58996 h 43"/>
                    <a:gd name="T52" fmla="*/ 12645 w 58"/>
                    <a:gd name="T53" fmla="*/ 58996 h 43"/>
                    <a:gd name="T54" fmla="*/ 25291 w 58"/>
                    <a:gd name="T55" fmla="*/ 58996 h 43"/>
                    <a:gd name="T56" fmla="*/ 36129 w 58"/>
                    <a:gd name="T57" fmla="*/ 58996 h 43"/>
                    <a:gd name="T58" fmla="*/ 46968 w 58"/>
                    <a:gd name="T59" fmla="*/ 62467 h 43"/>
                    <a:gd name="T60" fmla="*/ 48775 w 58"/>
                    <a:gd name="T61" fmla="*/ 67672 h 43"/>
                    <a:gd name="T62" fmla="*/ 48775 w 58"/>
                    <a:gd name="T63" fmla="*/ 67672 h 43"/>
                    <a:gd name="T64" fmla="*/ 59613 w 58"/>
                    <a:gd name="T65" fmla="*/ 74613 h 43"/>
                    <a:gd name="T66" fmla="*/ 74065 w 58"/>
                    <a:gd name="T67" fmla="*/ 71143 h 43"/>
                    <a:gd name="T68" fmla="*/ 90323 w 58"/>
                    <a:gd name="T69" fmla="*/ 65937 h 43"/>
                    <a:gd name="T70" fmla="*/ 90323 w 58"/>
                    <a:gd name="T71" fmla="*/ 58996 h 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43"/>
                    <a:gd name="T110" fmla="*/ 58 w 58"/>
                    <a:gd name="T111" fmla="*/ 43 h 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43">
                      <a:moveTo>
                        <a:pt x="50" y="34"/>
                      </a:moveTo>
                      <a:lnTo>
                        <a:pt x="50" y="34"/>
                      </a:lnTo>
                      <a:lnTo>
                        <a:pt x="50" y="26"/>
                      </a:lnTo>
                      <a:lnTo>
                        <a:pt x="50" y="20"/>
                      </a:lnTo>
                      <a:lnTo>
                        <a:pt x="50" y="17"/>
                      </a:lnTo>
                      <a:lnTo>
                        <a:pt x="50" y="15"/>
                      </a:lnTo>
                      <a:lnTo>
                        <a:pt x="55" y="13"/>
                      </a:lnTo>
                      <a:lnTo>
                        <a:pt x="58" y="12"/>
                      </a:lnTo>
                      <a:lnTo>
                        <a:pt x="57" y="8"/>
                      </a:lnTo>
                      <a:lnTo>
                        <a:pt x="48" y="3"/>
                      </a:lnTo>
                      <a:lnTo>
                        <a:pt x="36" y="0"/>
                      </a:lnTo>
                      <a:lnTo>
                        <a:pt x="29" y="0"/>
                      </a:lnTo>
                      <a:lnTo>
                        <a:pt x="22" y="1"/>
                      </a:lnTo>
                      <a:lnTo>
                        <a:pt x="14" y="3"/>
                      </a:lnTo>
                      <a:lnTo>
                        <a:pt x="8" y="6"/>
                      </a:lnTo>
                      <a:lnTo>
                        <a:pt x="7" y="10"/>
                      </a:lnTo>
                      <a:lnTo>
                        <a:pt x="5" y="12"/>
                      </a:lnTo>
                      <a:lnTo>
                        <a:pt x="3" y="13"/>
                      </a:lnTo>
                      <a:lnTo>
                        <a:pt x="0" y="17"/>
                      </a:lnTo>
                      <a:lnTo>
                        <a:pt x="0" y="24"/>
                      </a:lnTo>
                      <a:lnTo>
                        <a:pt x="3" y="29"/>
                      </a:lnTo>
                      <a:lnTo>
                        <a:pt x="7" y="34"/>
                      </a:lnTo>
                      <a:lnTo>
                        <a:pt x="14" y="34"/>
                      </a:lnTo>
                      <a:lnTo>
                        <a:pt x="20" y="34"/>
                      </a:lnTo>
                      <a:lnTo>
                        <a:pt x="26" y="36"/>
                      </a:lnTo>
                      <a:lnTo>
                        <a:pt x="27" y="39"/>
                      </a:lnTo>
                      <a:lnTo>
                        <a:pt x="33" y="43"/>
                      </a:lnTo>
                      <a:lnTo>
                        <a:pt x="41" y="41"/>
                      </a:lnTo>
                      <a:lnTo>
                        <a:pt x="50" y="38"/>
                      </a:lnTo>
                      <a:lnTo>
                        <a:pt x="50" y="34"/>
                      </a:lnTo>
                    </a:path>
                  </a:pathLst>
                </a:custGeom>
                <a:solidFill>
                  <a:srgbClr val="FAB0C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72" name="Freeform 134"/>
                <p:cNvSpPr>
                  <a:spLocks/>
                </p:cNvSpPr>
                <p:nvPr/>
              </p:nvSpPr>
              <p:spPr bwMode="auto">
                <a:xfrm>
                  <a:off x="613651" y="5187713"/>
                  <a:ext cx="87544" cy="75241"/>
                </a:xfrm>
                <a:custGeom>
                  <a:avLst/>
                  <a:gdLst>
                    <a:gd name="T0" fmla="*/ 83512 w 33"/>
                    <a:gd name="T1" fmla="*/ 22107 h 27"/>
                    <a:gd name="T2" fmla="*/ 83512 w 33"/>
                    <a:gd name="T3" fmla="*/ 22107 h 27"/>
                    <a:gd name="T4" fmla="*/ 83512 w 33"/>
                    <a:gd name="T5" fmla="*/ 8290 h 27"/>
                    <a:gd name="T6" fmla="*/ 75430 w 33"/>
                    <a:gd name="T7" fmla="*/ 0 h 27"/>
                    <a:gd name="T8" fmla="*/ 61961 w 33"/>
                    <a:gd name="T9" fmla="*/ 0 h 27"/>
                    <a:gd name="T10" fmla="*/ 45797 w 33"/>
                    <a:gd name="T11" fmla="*/ 8290 h 27"/>
                    <a:gd name="T12" fmla="*/ 45797 w 33"/>
                    <a:gd name="T13" fmla="*/ 8290 h 27"/>
                    <a:gd name="T14" fmla="*/ 32327 w 33"/>
                    <a:gd name="T15" fmla="*/ 27634 h 27"/>
                    <a:gd name="T16" fmla="*/ 24245 w 33"/>
                    <a:gd name="T17" fmla="*/ 38688 h 27"/>
                    <a:gd name="T18" fmla="*/ 13470 w 33"/>
                    <a:gd name="T19" fmla="*/ 52505 h 27"/>
                    <a:gd name="T20" fmla="*/ 5388 w 33"/>
                    <a:gd name="T21" fmla="*/ 58032 h 27"/>
                    <a:gd name="T22" fmla="*/ 5388 w 33"/>
                    <a:gd name="T23" fmla="*/ 58032 h 27"/>
                    <a:gd name="T24" fmla="*/ 0 w 33"/>
                    <a:gd name="T25" fmla="*/ 60795 h 27"/>
                    <a:gd name="T26" fmla="*/ 5388 w 33"/>
                    <a:gd name="T27" fmla="*/ 71849 h 27"/>
                    <a:gd name="T28" fmla="*/ 24245 w 33"/>
                    <a:gd name="T29" fmla="*/ 74612 h 27"/>
                    <a:gd name="T30" fmla="*/ 45797 w 33"/>
                    <a:gd name="T31" fmla="*/ 60795 h 27"/>
                    <a:gd name="T32" fmla="*/ 45797 w 33"/>
                    <a:gd name="T33" fmla="*/ 60795 h 27"/>
                    <a:gd name="T34" fmla="*/ 70042 w 33"/>
                    <a:gd name="T35" fmla="*/ 41451 h 27"/>
                    <a:gd name="T36" fmla="*/ 83512 w 33"/>
                    <a:gd name="T37" fmla="*/ 33161 h 27"/>
                    <a:gd name="T38" fmla="*/ 88900 w 33"/>
                    <a:gd name="T39" fmla="*/ 27634 h 27"/>
                    <a:gd name="T40" fmla="*/ 83512 w 33"/>
                    <a:gd name="T41" fmla="*/ 22107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27"/>
                    <a:gd name="T65" fmla="*/ 33 w 3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27">
                      <a:moveTo>
                        <a:pt x="31" y="8"/>
                      </a:moveTo>
                      <a:lnTo>
                        <a:pt x="31" y="8"/>
                      </a:lnTo>
                      <a:lnTo>
                        <a:pt x="31" y="3"/>
                      </a:lnTo>
                      <a:lnTo>
                        <a:pt x="28" y="0"/>
                      </a:lnTo>
                      <a:lnTo>
                        <a:pt x="23" y="0"/>
                      </a:lnTo>
                      <a:lnTo>
                        <a:pt x="17" y="3"/>
                      </a:lnTo>
                      <a:lnTo>
                        <a:pt x="12" y="10"/>
                      </a:lnTo>
                      <a:lnTo>
                        <a:pt x="9" y="14"/>
                      </a:lnTo>
                      <a:lnTo>
                        <a:pt x="5" y="19"/>
                      </a:lnTo>
                      <a:lnTo>
                        <a:pt x="2" y="21"/>
                      </a:lnTo>
                      <a:lnTo>
                        <a:pt x="0" y="22"/>
                      </a:lnTo>
                      <a:lnTo>
                        <a:pt x="2" y="26"/>
                      </a:lnTo>
                      <a:lnTo>
                        <a:pt x="9" y="27"/>
                      </a:lnTo>
                      <a:lnTo>
                        <a:pt x="17" y="22"/>
                      </a:lnTo>
                      <a:lnTo>
                        <a:pt x="26" y="15"/>
                      </a:lnTo>
                      <a:lnTo>
                        <a:pt x="31" y="12"/>
                      </a:lnTo>
                      <a:lnTo>
                        <a:pt x="33" y="10"/>
                      </a:lnTo>
                      <a:lnTo>
                        <a:pt x="31" y="8"/>
                      </a:lnTo>
                    </a:path>
                  </a:pathLst>
                </a:custGeom>
                <a:solidFill>
                  <a:srgbClr val="FAB0C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grpSp>
          <p:sp>
            <p:nvSpPr>
              <p:cNvPr id="158" name="Freeform 136"/>
              <p:cNvSpPr>
                <a:spLocks/>
              </p:cNvSpPr>
              <p:nvPr/>
            </p:nvSpPr>
            <p:spPr bwMode="auto">
              <a:xfrm>
                <a:off x="-101439" y="-311281"/>
                <a:ext cx="1617664" cy="1235824"/>
              </a:xfrm>
              <a:custGeom>
                <a:avLst/>
                <a:gdLst>
                  <a:gd name="T0" fmla="*/ 948134 w 1109"/>
                  <a:gd name="T1" fmla="*/ 114842 h 870"/>
                  <a:gd name="T2" fmla="*/ 851862 w 1109"/>
                  <a:gd name="T3" fmla="*/ 94993 h 870"/>
                  <a:gd name="T4" fmla="*/ 761425 w 1109"/>
                  <a:gd name="T5" fmla="*/ 77979 h 870"/>
                  <a:gd name="T6" fmla="*/ 698702 w 1109"/>
                  <a:gd name="T7" fmla="*/ 43952 h 870"/>
                  <a:gd name="T8" fmla="*/ 689950 w 1109"/>
                  <a:gd name="T9" fmla="*/ 56712 h 870"/>
                  <a:gd name="T10" fmla="*/ 650566 w 1109"/>
                  <a:gd name="T11" fmla="*/ 49623 h 870"/>
                  <a:gd name="T12" fmla="*/ 612641 w 1109"/>
                  <a:gd name="T13" fmla="*/ 17014 h 870"/>
                  <a:gd name="T14" fmla="*/ 533872 w 1109"/>
                  <a:gd name="T15" fmla="*/ 53876 h 870"/>
                  <a:gd name="T16" fmla="*/ 433224 w 1109"/>
                  <a:gd name="T17" fmla="*/ 117678 h 870"/>
                  <a:gd name="T18" fmla="*/ 315072 w 1109"/>
                  <a:gd name="T19" fmla="*/ 154540 h 870"/>
                  <a:gd name="T20" fmla="*/ 401134 w 1109"/>
                  <a:gd name="T21" fmla="*/ 293485 h 870"/>
                  <a:gd name="T22" fmla="*/ 478443 w 1109"/>
                  <a:gd name="T23" fmla="*/ 338854 h 870"/>
                  <a:gd name="T24" fmla="*/ 408427 w 1109"/>
                  <a:gd name="T25" fmla="*/ 367211 h 870"/>
                  <a:gd name="T26" fmla="*/ 352998 w 1109"/>
                  <a:gd name="T27" fmla="*/ 330348 h 870"/>
                  <a:gd name="T28" fmla="*/ 266936 w 1109"/>
                  <a:gd name="T29" fmla="*/ 336019 h 870"/>
                  <a:gd name="T30" fmla="*/ 253808 w 1109"/>
                  <a:gd name="T31" fmla="*/ 384224 h 870"/>
                  <a:gd name="T32" fmla="*/ 307779 w 1109"/>
                  <a:gd name="T33" fmla="*/ 465039 h 870"/>
                  <a:gd name="T34" fmla="*/ 380712 w 1109"/>
                  <a:gd name="T35" fmla="*/ 473546 h 870"/>
                  <a:gd name="T36" fmla="*/ 328200 w 1109"/>
                  <a:gd name="T37" fmla="*/ 575627 h 870"/>
                  <a:gd name="T38" fmla="*/ 214424 w 1109"/>
                  <a:gd name="T39" fmla="*/ 629504 h 870"/>
                  <a:gd name="T40" fmla="*/ 207131 w 1109"/>
                  <a:gd name="T41" fmla="*/ 735839 h 870"/>
                  <a:gd name="T42" fmla="*/ 239222 w 1109"/>
                  <a:gd name="T43" fmla="*/ 820907 h 870"/>
                  <a:gd name="T44" fmla="*/ 301944 w 1109"/>
                  <a:gd name="T45" fmla="*/ 864859 h 870"/>
                  <a:gd name="T46" fmla="*/ 266936 w 1109"/>
                  <a:gd name="T47" fmla="*/ 911646 h 870"/>
                  <a:gd name="T48" fmla="*/ 380712 w 1109"/>
                  <a:gd name="T49" fmla="*/ 971194 h 870"/>
                  <a:gd name="T50" fmla="*/ 411344 w 1109"/>
                  <a:gd name="T51" fmla="*/ 928660 h 870"/>
                  <a:gd name="T52" fmla="*/ 439059 w 1109"/>
                  <a:gd name="T53" fmla="*/ 951345 h 870"/>
                  <a:gd name="T54" fmla="*/ 449270 w 1109"/>
                  <a:gd name="T55" fmla="*/ 978283 h 870"/>
                  <a:gd name="T56" fmla="*/ 421555 w 1109"/>
                  <a:gd name="T57" fmla="*/ 1036413 h 870"/>
                  <a:gd name="T58" fmla="*/ 309238 w 1109"/>
                  <a:gd name="T59" fmla="*/ 1122899 h 870"/>
                  <a:gd name="T60" fmla="*/ 221718 w 1109"/>
                  <a:gd name="T61" fmla="*/ 1142748 h 870"/>
                  <a:gd name="T62" fmla="*/ 113776 w 1109"/>
                  <a:gd name="T63" fmla="*/ 1190953 h 870"/>
                  <a:gd name="T64" fmla="*/ 27715 w 1109"/>
                  <a:gd name="T65" fmla="*/ 1223562 h 870"/>
                  <a:gd name="T66" fmla="*/ 156077 w 1109"/>
                  <a:gd name="T67" fmla="*/ 1206549 h 870"/>
                  <a:gd name="T68" fmla="*/ 242139 w 1109"/>
                  <a:gd name="T69" fmla="*/ 1169686 h 870"/>
                  <a:gd name="T70" fmla="*/ 360291 w 1109"/>
                  <a:gd name="T71" fmla="*/ 1152672 h 870"/>
                  <a:gd name="T72" fmla="*/ 453646 w 1109"/>
                  <a:gd name="T73" fmla="*/ 1093125 h 870"/>
                  <a:gd name="T74" fmla="*/ 523662 w 1109"/>
                  <a:gd name="T75" fmla="*/ 1026488 h 870"/>
                  <a:gd name="T76" fmla="*/ 609723 w 1109"/>
                  <a:gd name="T77" fmla="*/ 921571 h 870"/>
                  <a:gd name="T78" fmla="*/ 660777 w 1109"/>
                  <a:gd name="T79" fmla="*/ 860605 h 870"/>
                  <a:gd name="T80" fmla="*/ 698702 w 1109"/>
                  <a:gd name="T81" fmla="*/ 818071 h 870"/>
                  <a:gd name="T82" fmla="*/ 781846 w 1109"/>
                  <a:gd name="T83" fmla="*/ 806729 h 870"/>
                  <a:gd name="T84" fmla="*/ 688491 w 1109"/>
                  <a:gd name="T85" fmla="*/ 891797 h 870"/>
                  <a:gd name="T86" fmla="*/ 692867 w 1109"/>
                  <a:gd name="T87" fmla="*/ 935749 h 870"/>
                  <a:gd name="T88" fmla="*/ 816854 w 1109"/>
                  <a:gd name="T89" fmla="*/ 874783 h 870"/>
                  <a:gd name="T90" fmla="*/ 841652 w 1109"/>
                  <a:gd name="T91" fmla="*/ 793969 h 870"/>
                  <a:gd name="T92" fmla="*/ 892705 w 1109"/>
                  <a:gd name="T93" fmla="*/ 803893 h 870"/>
                  <a:gd name="T94" fmla="*/ 972932 w 1109"/>
                  <a:gd name="T95" fmla="*/ 867694 h 870"/>
                  <a:gd name="T96" fmla="*/ 1041489 w 1109"/>
                  <a:gd name="T97" fmla="*/ 870530 h 870"/>
                  <a:gd name="T98" fmla="*/ 1126092 w 1109"/>
                  <a:gd name="T99" fmla="*/ 891797 h 870"/>
                  <a:gd name="T100" fmla="*/ 1204860 w 1109"/>
                  <a:gd name="T101" fmla="*/ 928660 h 870"/>
                  <a:gd name="T102" fmla="*/ 1305508 w 1109"/>
                  <a:gd name="T103" fmla="*/ 1002385 h 870"/>
                  <a:gd name="T104" fmla="*/ 1409073 w 1109"/>
                  <a:gd name="T105" fmla="*/ 1025070 h 870"/>
                  <a:gd name="T106" fmla="*/ 1489300 w 1109"/>
                  <a:gd name="T107" fmla="*/ 1086036 h 870"/>
                  <a:gd name="T108" fmla="*/ 1572444 w 1109"/>
                  <a:gd name="T109" fmla="*/ 1156926 h 870"/>
                  <a:gd name="T110" fmla="*/ 1585572 w 1109"/>
                  <a:gd name="T111" fmla="*/ 1098796 h 870"/>
                  <a:gd name="T112" fmla="*/ 1474713 w 1109"/>
                  <a:gd name="T113" fmla="*/ 1022235 h 870"/>
                  <a:gd name="T114" fmla="*/ 1346350 w 1109"/>
                  <a:gd name="T115" fmla="*/ 874783 h 870"/>
                  <a:gd name="T116" fmla="*/ 1204860 w 1109"/>
                  <a:gd name="T117" fmla="*/ 880455 h 8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9"/>
                  <a:gd name="T178" fmla="*/ 0 h 870"/>
                  <a:gd name="T179" fmla="*/ 1109 w 1109"/>
                  <a:gd name="T180" fmla="*/ 870 h 8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9" h="870">
                    <a:moveTo>
                      <a:pt x="752" y="562"/>
                    </a:moveTo>
                    <a:lnTo>
                      <a:pt x="707" y="97"/>
                    </a:lnTo>
                    <a:lnTo>
                      <a:pt x="703" y="88"/>
                    </a:lnTo>
                    <a:lnTo>
                      <a:pt x="696" y="83"/>
                    </a:lnTo>
                    <a:lnTo>
                      <a:pt x="688" y="81"/>
                    </a:lnTo>
                    <a:lnTo>
                      <a:pt x="677" y="81"/>
                    </a:lnTo>
                    <a:lnTo>
                      <a:pt x="672" y="78"/>
                    </a:lnTo>
                    <a:lnTo>
                      <a:pt x="669" y="69"/>
                    </a:lnTo>
                    <a:lnTo>
                      <a:pt x="662" y="66"/>
                    </a:lnTo>
                    <a:lnTo>
                      <a:pt x="650" y="81"/>
                    </a:lnTo>
                    <a:lnTo>
                      <a:pt x="646" y="80"/>
                    </a:lnTo>
                    <a:lnTo>
                      <a:pt x="636" y="76"/>
                    </a:lnTo>
                    <a:lnTo>
                      <a:pt x="625" y="74"/>
                    </a:lnTo>
                    <a:lnTo>
                      <a:pt x="617" y="78"/>
                    </a:lnTo>
                    <a:lnTo>
                      <a:pt x="612" y="80"/>
                    </a:lnTo>
                    <a:lnTo>
                      <a:pt x="608" y="76"/>
                    </a:lnTo>
                    <a:lnTo>
                      <a:pt x="603" y="71"/>
                    </a:lnTo>
                    <a:lnTo>
                      <a:pt x="593" y="71"/>
                    </a:lnTo>
                    <a:lnTo>
                      <a:pt x="584" y="67"/>
                    </a:lnTo>
                    <a:lnTo>
                      <a:pt x="577" y="64"/>
                    </a:lnTo>
                    <a:lnTo>
                      <a:pt x="570" y="62"/>
                    </a:lnTo>
                    <a:lnTo>
                      <a:pt x="563" y="66"/>
                    </a:lnTo>
                    <a:lnTo>
                      <a:pt x="560" y="55"/>
                    </a:lnTo>
                    <a:lnTo>
                      <a:pt x="553" y="55"/>
                    </a:lnTo>
                    <a:lnTo>
                      <a:pt x="544" y="57"/>
                    </a:lnTo>
                    <a:lnTo>
                      <a:pt x="541" y="55"/>
                    </a:lnTo>
                    <a:lnTo>
                      <a:pt x="534" y="54"/>
                    </a:lnTo>
                    <a:lnTo>
                      <a:pt x="527" y="54"/>
                    </a:lnTo>
                    <a:lnTo>
                      <a:pt x="522" y="55"/>
                    </a:lnTo>
                    <a:lnTo>
                      <a:pt x="518" y="59"/>
                    </a:lnTo>
                    <a:lnTo>
                      <a:pt x="517" y="61"/>
                    </a:lnTo>
                    <a:lnTo>
                      <a:pt x="513" y="57"/>
                    </a:lnTo>
                    <a:lnTo>
                      <a:pt x="508" y="50"/>
                    </a:lnTo>
                    <a:lnTo>
                      <a:pt x="498" y="45"/>
                    </a:lnTo>
                    <a:lnTo>
                      <a:pt x="498" y="36"/>
                    </a:lnTo>
                    <a:lnTo>
                      <a:pt x="494" y="28"/>
                    </a:lnTo>
                    <a:lnTo>
                      <a:pt x="487" y="26"/>
                    </a:lnTo>
                    <a:lnTo>
                      <a:pt x="479" y="31"/>
                    </a:lnTo>
                    <a:lnTo>
                      <a:pt x="479" y="36"/>
                    </a:lnTo>
                    <a:lnTo>
                      <a:pt x="487" y="40"/>
                    </a:lnTo>
                    <a:lnTo>
                      <a:pt x="494" y="45"/>
                    </a:lnTo>
                    <a:lnTo>
                      <a:pt x="489" y="50"/>
                    </a:lnTo>
                    <a:lnTo>
                      <a:pt x="485" y="54"/>
                    </a:lnTo>
                    <a:lnTo>
                      <a:pt x="484" y="55"/>
                    </a:lnTo>
                    <a:lnTo>
                      <a:pt x="480" y="54"/>
                    </a:lnTo>
                    <a:lnTo>
                      <a:pt x="475" y="50"/>
                    </a:lnTo>
                    <a:lnTo>
                      <a:pt x="473" y="45"/>
                    </a:lnTo>
                    <a:lnTo>
                      <a:pt x="473" y="40"/>
                    </a:lnTo>
                    <a:lnTo>
                      <a:pt x="472" y="36"/>
                    </a:lnTo>
                    <a:lnTo>
                      <a:pt x="468" y="35"/>
                    </a:lnTo>
                    <a:lnTo>
                      <a:pt x="466" y="31"/>
                    </a:lnTo>
                    <a:lnTo>
                      <a:pt x="466" y="24"/>
                    </a:lnTo>
                    <a:lnTo>
                      <a:pt x="466" y="21"/>
                    </a:lnTo>
                    <a:lnTo>
                      <a:pt x="460" y="21"/>
                    </a:lnTo>
                    <a:lnTo>
                      <a:pt x="451" y="23"/>
                    </a:lnTo>
                    <a:lnTo>
                      <a:pt x="447" y="26"/>
                    </a:lnTo>
                    <a:lnTo>
                      <a:pt x="446" y="29"/>
                    </a:lnTo>
                    <a:lnTo>
                      <a:pt x="446" y="35"/>
                    </a:lnTo>
                    <a:lnTo>
                      <a:pt x="444" y="35"/>
                    </a:lnTo>
                    <a:lnTo>
                      <a:pt x="446" y="26"/>
                    </a:lnTo>
                    <a:lnTo>
                      <a:pt x="444" y="17"/>
                    </a:lnTo>
                    <a:lnTo>
                      <a:pt x="439" y="14"/>
                    </a:lnTo>
                    <a:lnTo>
                      <a:pt x="435" y="12"/>
                    </a:lnTo>
                    <a:lnTo>
                      <a:pt x="437" y="5"/>
                    </a:lnTo>
                    <a:lnTo>
                      <a:pt x="435" y="0"/>
                    </a:lnTo>
                    <a:lnTo>
                      <a:pt x="423" y="5"/>
                    </a:lnTo>
                    <a:lnTo>
                      <a:pt x="420" y="12"/>
                    </a:lnTo>
                    <a:lnTo>
                      <a:pt x="415" y="16"/>
                    </a:lnTo>
                    <a:lnTo>
                      <a:pt x="408" y="17"/>
                    </a:lnTo>
                    <a:lnTo>
                      <a:pt x="394" y="17"/>
                    </a:lnTo>
                    <a:lnTo>
                      <a:pt x="380" y="19"/>
                    </a:lnTo>
                    <a:lnTo>
                      <a:pt x="373" y="24"/>
                    </a:lnTo>
                    <a:lnTo>
                      <a:pt x="371" y="31"/>
                    </a:lnTo>
                    <a:lnTo>
                      <a:pt x="371" y="33"/>
                    </a:lnTo>
                    <a:lnTo>
                      <a:pt x="371" y="35"/>
                    </a:lnTo>
                    <a:lnTo>
                      <a:pt x="370" y="36"/>
                    </a:lnTo>
                    <a:lnTo>
                      <a:pt x="366" y="38"/>
                    </a:lnTo>
                    <a:lnTo>
                      <a:pt x="361" y="35"/>
                    </a:lnTo>
                    <a:lnTo>
                      <a:pt x="358" y="33"/>
                    </a:lnTo>
                    <a:lnTo>
                      <a:pt x="351" y="35"/>
                    </a:lnTo>
                    <a:lnTo>
                      <a:pt x="342" y="36"/>
                    </a:lnTo>
                    <a:lnTo>
                      <a:pt x="333" y="40"/>
                    </a:lnTo>
                    <a:lnTo>
                      <a:pt x="323" y="45"/>
                    </a:lnTo>
                    <a:lnTo>
                      <a:pt x="316" y="52"/>
                    </a:lnTo>
                    <a:lnTo>
                      <a:pt x="309" y="59"/>
                    </a:lnTo>
                    <a:lnTo>
                      <a:pt x="306" y="67"/>
                    </a:lnTo>
                    <a:lnTo>
                      <a:pt x="297" y="83"/>
                    </a:lnTo>
                    <a:lnTo>
                      <a:pt x="282" y="93"/>
                    </a:lnTo>
                    <a:lnTo>
                      <a:pt x="268" y="99"/>
                    </a:lnTo>
                    <a:lnTo>
                      <a:pt x="257" y="99"/>
                    </a:lnTo>
                    <a:lnTo>
                      <a:pt x="252" y="95"/>
                    </a:lnTo>
                    <a:lnTo>
                      <a:pt x="245" y="92"/>
                    </a:lnTo>
                    <a:lnTo>
                      <a:pt x="237" y="93"/>
                    </a:lnTo>
                    <a:lnTo>
                      <a:pt x="232" y="100"/>
                    </a:lnTo>
                    <a:lnTo>
                      <a:pt x="225" y="105"/>
                    </a:lnTo>
                    <a:lnTo>
                      <a:pt x="218" y="107"/>
                    </a:lnTo>
                    <a:lnTo>
                      <a:pt x="216" y="109"/>
                    </a:lnTo>
                    <a:lnTo>
                      <a:pt x="225" y="119"/>
                    </a:lnTo>
                    <a:lnTo>
                      <a:pt x="237" y="133"/>
                    </a:lnTo>
                    <a:lnTo>
                      <a:pt x="247" y="147"/>
                    </a:lnTo>
                    <a:lnTo>
                      <a:pt x="254" y="161"/>
                    </a:lnTo>
                    <a:lnTo>
                      <a:pt x="257" y="180"/>
                    </a:lnTo>
                    <a:lnTo>
                      <a:pt x="257" y="192"/>
                    </a:lnTo>
                    <a:lnTo>
                      <a:pt x="261" y="201"/>
                    </a:lnTo>
                    <a:lnTo>
                      <a:pt x="266" y="206"/>
                    </a:lnTo>
                    <a:lnTo>
                      <a:pt x="275" y="207"/>
                    </a:lnTo>
                    <a:lnTo>
                      <a:pt x="285" y="207"/>
                    </a:lnTo>
                    <a:lnTo>
                      <a:pt x="295" y="209"/>
                    </a:lnTo>
                    <a:lnTo>
                      <a:pt x="299" y="214"/>
                    </a:lnTo>
                    <a:lnTo>
                      <a:pt x="294" y="221"/>
                    </a:lnTo>
                    <a:lnTo>
                      <a:pt x="287" y="230"/>
                    </a:lnTo>
                    <a:lnTo>
                      <a:pt x="289" y="237"/>
                    </a:lnTo>
                    <a:lnTo>
                      <a:pt x="295" y="239"/>
                    </a:lnTo>
                    <a:lnTo>
                      <a:pt x="308" y="237"/>
                    </a:lnTo>
                    <a:lnTo>
                      <a:pt x="321" y="235"/>
                    </a:lnTo>
                    <a:lnTo>
                      <a:pt x="328" y="239"/>
                    </a:lnTo>
                    <a:lnTo>
                      <a:pt x="325" y="246"/>
                    </a:lnTo>
                    <a:lnTo>
                      <a:pt x="309" y="247"/>
                    </a:lnTo>
                    <a:lnTo>
                      <a:pt x="302" y="247"/>
                    </a:lnTo>
                    <a:lnTo>
                      <a:pt x="297" y="249"/>
                    </a:lnTo>
                    <a:lnTo>
                      <a:pt x="294" y="252"/>
                    </a:lnTo>
                    <a:lnTo>
                      <a:pt x="295" y="252"/>
                    </a:lnTo>
                    <a:lnTo>
                      <a:pt x="289" y="252"/>
                    </a:lnTo>
                    <a:lnTo>
                      <a:pt x="282" y="254"/>
                    </a:lnTo>
                    <a:lnTo>
                      <a:pt x="280" y="259"/>
                    </a:lnTo>
                    <a:lnTo>
                      <a:pt x="270" y="258"/>
                    </a:lnTo>
                    <a:lnTo>
                      <a:pt x="259" y="254"/>
                    </a:lnTo>
                    <a:lnTo>
                      <a:pt x="249" y="251"/>
                    </a:lnTo>
                    <a:lnTo>
                      <a:pt x="242" y="249"/>
                    </a:lnTo>
                    <a:lnTo>
                      <a:pt x="238" y="247"/>
                    </a:lnTo>
                    <a:lnTo>
                      <a:pt x="235" y="244"/>
                    </a:lnTo>
                    <a:lnTo>
                      <a:pt x="235" y="240"/>
                    </a:lnTo>
                    <a:lnTo>
                      <a:pt x="238" y="237"/>
                    </a:lnTo>
                    <a:lnTo>
                      <a:pt x="242" y="233"/>
                    </a:lnTo>
                    <a:lnTo>
                      <a:pt x="244" y="227"/>
                    </a:lnTo>
                    <a:lnTo>
                      <a:pt x="238" y="223"/>
                    </a:lnTo>
                    <a:lnTo>
                      <a:pt x="225" y="227"/>
                    </a:lnTo>
                    <a:lnTo>
                      <a:pt x="219" y="228"/>
                    </a:lnTo>
                    <a:lnTo>
                      <a:pt x="216" y="232"/>
                    </a:lnTo>
                    <a:lnTo>
                      <a:pt x="211" y="233"/>
                    </a:lnTo>
                    <a:lnTo>
                      <a:pt x="206" y="233"/>
                    </a:lnTo>
                    <a:lnTo>
                      <a:pt x="199" y="233"/>
                    </a:lnTo>
                    <a:lnTo>
                      <a:pt x="190" y="233"/>
                    </a:lnTo>
                    <a:lnTo>
                      <a:pt x="183" y="237"/>
                    </a:lnTo>
                    <a:lnTo>
                      <a:pt x="174" y="239"/>
                    </a:lnTo>
                    <a:lnTo>
                      <a:pt x="168" y="242"/>
                    </a:lnTo>
                    <a:lnTo>
                      <a:pt x="161" y="246"/>
                    </a:lnTo>
                    <a:lnTo>
                      <a:pt x="154" y="246"/>
                    </a:lnTo>
                    <a:lnTo>
                      <a:pt x="150" y="246"/>
                    </a:lnTo>
                    <a:lnTo>
                      <a:pt x="143" y="246"/>
                    </a:lnTo>
                    <a:lnTo>
                      <a:pt x="145" y="249"/>
                    </a:lnTo>
                    <a:lnTo>
                      <a:pt x="150" y="252"/>
                    </a:lnTo>
                    <a:lnTo>
                      <a:pt x="159" y="259"/>
                    </a:lnTo>
                    <a:lnTo>
                      <a:pt x="168" y="265"/>
                    </a:lnTo>
                    <a:lnTo>
                      <a:pt x="174" y="271"/>
                    </a:lnTo>
                    <a:lnTo>
                      <a:pt x="176" y="278"/>
                    </a:lnTo>
                    <a:lnTo>
                      <a:pt x="171" y="284"/>
                    </a:lnTo>
                    <a:lnTo>
                      <a:pt x="168" y="292"/>
                    </a:lnTo>
                    <a:lnTo>
                      <a:pt x="169" y="303"/>
                    </a:lnTo>
                    <a:lnTo>
                      <a:pt x="176" y="315"/>
                    </a:lnTo>
                    <a:lnTo>
                      <a:pt x="188" y="327"/>
                    </a:lnTo>
                    <a:lnTo>
                      <a:pt x="193" y="330"/>
                    </a:lnTo>
                    <a:lnTo>
                      <a:pt x="200" y="328"/>
                    </a:lnTo>
                    <a:lnTo>
                      <a:pt x="207" y="328"/>
                    </a:lnTo>
                    <a:lnTo>
                      <a:pt x="211" y="328"/>
                    </a:lnTo>
                    <a:lnTo>
                      <a:pt x="218" y="330"/>
                    </a:lnTo>
                    <a:lnTo>
                      <a:pt x="230" y="328"/>
                    </a:lnTo>
                    <a:lnTo>
                      <a:pt x="240" y="328"/>
                    </a:lnTo>
                    <a:lnTo>
                      <a:pt x="242" y="332"/>
                    </a:lnTo>
                    <a:lnTo>
                      <a:pt x="240" y="337"/>
                    </a:lnTo>
                    <a:lnTo>
                      <a:pt x="244" y="339"/>
                    </a:lnTo>
                    <a:lnTo>
                      <a:pt x="247" y="339"/>
                    </a:lnTo>
                    <a:lnTo>
                      <a:pt x="252" y="339"/>
                    </a:lnTo>
                    <a:lnTo>
                      <a:pt x="261" y="334"/>
                    </a:lnTo>
                    <a:lnTo>
                      <a:pt x="275" y="327"/>
                    </a:lnTo>
                    <a:lnTo>
                      <a:pt x="283" y="328"/>
                    </a:lnTo>
                    <a:lnTo>
                      <a:pt x="278" y="342"/>
                    </a:lnTo>
                    <a:lnTo>
                      <a:pt x="273" y="353"/>
                    </a:lnTo>
                    <a:lnTo>
                      <a:pt x="278" y="368"/>
                    </a:lnTo>
                    <a:lnTo>
                      <a:pt x="276" y="386"/>
                    </a:lnTo>
                    <a:lnTo>
                      <a:pt x="257" y="396"/>
                    </a:lnTo>
                    <a:lnTo>
                      <a:pt x="244" y="394"/>
                    </a:lnTo>
                    <a:lnTo>
                      <a:pt x="233" y="399"/>
                    </a:lnTo>
                    <a:lnTo>
                      <a:pt x="225" y="406"/>
                    </a:lnTo>
                    <a:lnTo>
                      <a:pt x="218" y="405"/>
                    </a:lnTo>
                    <a:lnTo>
                      <a:pt x="207" y="399"/>
                    </a:lnTo>
                    <a:lnTo>
                      <a:pt x="193" y="398"/>
                    </a:lnTo>
                    <a:lnTo>
                      <a:pt x="180" y="403"/>
                    </a:lnTo>
                    <a:lnTo>
                      <a:pt x="173" y="420"/>
                    </a:lnTo>
                    <a:lnTo>
                      <a:pt x="166" y="427"/>
                    </a:lnTo>
                    <a:lnTo>
                      <a:pt x="157" y="434"/>
                    </a:lnTo>
                    <a:lnTo>
                      <a:pt x="149" y="439"/>
                    </a:lnTo>
                    <a:lnTo>
                      <a:pt x="147" y="444"/>
                    </a:lnTo>
                    <a:lnTo>
                      <a:pt x="145" y="450"/>
                    </a:lnTo>
                    <a:lnTo>
                      <a:pt x="140" y="453"/>
                    </a:lnTo>
                    <a:lnTo>
                      <a:pt x="135" y="456"/>
                    </a:lnTo>
                    <a:lnTo>
                      <a:pt x="128" y="462"/>
                    </a:lnTo>
                    <a:lnTo>
                      <a:pt x="126" y="470"/>
                    </a:lnTo>
                    <a:lnTo>
                      <a:pt x="128" y="481"/>
                    </a:lnTo>
                    <a:lnTo>
                      <a:pt x="131" y="491"/>
                    </a:lnTo>
                    <a:lnTo>
                      <a:pt x="133" y="494"/>
                    </a:lnTo>
                    <a:lnTo>
                      <a:pt x="140" y="500"/>
                    </a:lnTo>
                    <a:lnTo>
                      <a:pt x="142" y="519"/>
                    </a:lnTo>
                    <a:lnTo>
                      <a:pt x="136" y="519"/>
                    </a:lnTo>
                    <a:lnTo>
                      <a:pt x="131" y="517"/>
                    </a:lnTo>
                    <a:lnTo>
                      <a:pt x="130" y="519"/>
                    </a:lnTo>
                    <a:lnTo>
                      <a:pt x="133" y="524"/>
                    </a:lnTo>
                    <a:lnTo>
                      <a:pt x="138" y="532"/>
                    </a:lnTo>
                    <a:lnTo>
                      <a:pt x="147" y="543"/>
                    </a:lnTo>
                    <a:lnTo>
                      <a:pt x="152" y="551"/>
                    </a:lnTo>
                    <a:lnTo>
                      <a:pt x="152" y="560"/>
                    </a:lnTo>
                    <a:lnTo>
                      <a:pt x="154" y="569"/>
                    </a:lnTo>
                    <a:lnTo>
                      <a:pt x="164" y="579"/>
                    </a:lnTo>
                    <a:lnTo>
                      <a:pt x="178" y="583"/>
                    </a:lnTo>
                    <a:lnTo>
                      <a:pt x="190" y="577"/>
                    </a:lnTo>
                    <a:lnTo>
                      <a:pt x="199" y="567"/>
                    </a:lnTo>
                    <a:lnTo>
                      <a:pt x="206" y="560"/>
                    </a:lnTo>
                    <a:lnTo>
                      <a:pt x="207" y="560"/>
                    </a:lnTo>
                    <a:lnTo>
                      <a:pt x="206" y="569"/>
                    </a:lnTo>
                    <a:lnTo>
                      <a:pt x="204" y="583"/>
                    </a:lnTo>
                    <a:lnTo>
                      <a:pt x="204" y="596"/>
                    </a:lnTo>
                    <a:lnTo>
                      <a:pt x="206" y="607"/>
                    </a:lnTo>
                    <a:lnTo>
                      <a:pt x="207" y="610"/>
                    </a:lnTo>
                    <a:lnTo>
                      <a:pt x="202" y="615"/>
                    </a:lnTo>
                    <a:lnTo>
                      <a:pt x="200" y="619"/>
                    </a:lnTo>
                    <a:lnTo>
                      <a:pt x="200" y="622"/>
                    </a:lnTo>
                    <a:lnTo>
                      <a:pt x="200" y="633"/>
                    </a:lnTo>
                    <a:lnTo>
                      <a:pt x="199" y="643"/>
                    </a:lnTo>
                    <a:lnTo>
                      <a:pt x="197" y="650"/>
                    </a:lnTo>
                    <a:lnTo>
                      <a:pt x="192" y="652"/>
                    </a:lnTo>
                    <a:lnTo>
                      <a:pt x="187" y="647"/>
                    </a:lnTo>
                    <a:lnTo>
                      <a:pt x="183" y="643"/>
                    </a:lnTo>
                    <a:lnTo>
                      <a:pt x="181" y="648"/>
                    </a:lnTo>
                    <a:lnTo>
                      <a:pt x="185" y="655"/>
                    </a:lnTo>
                    <a:lnTo>
                      <a:pt x="192" y="659"/>
                    </a:lnTo>
                    <a:lnTo>
                      <a:pt x="202" y="657"/>
                    </a:lnTo>
                    <a:lnTo>
                      <a:pt x="212" y="653"/>
                    </a:lnTo>
                    <a:lnTo>
                      <a:pt x="221" y="650"/>
                    </a:lnTo>
                    <a:lnTo>
                      <a:pt x="225" y="648"/>
                    </a:lnTo>
                    <a:lnTo>
                      <a:pt x="233" y="659"/>
                    </a:lnTo>
                    <a:lnTo>
                      <a:pt x="247" y="659"/>
                    </a:lnTo>
                    <a:lnTo>
                      <a:pt x="261" y="685"/>
                    </a:lnTo>
                    <a:lnTo>
                      <a:pt x="264" y="690"/>
                    </a:lnTo>
                    <a:lnTo>
                      <a:pt x="270" y="692"/>
                    </a:lnTo>
                    <a:lnTo>
                      <a:pt x="273" y="690"/>
                    </a:lnTo>
                    <a:lnTo>
                      <a:pt x="271" y="683"/>
                    </a:lnTo>
                    <a:lnTo>
                      <a:pt x="271" y="676"/>
                    </a:lnTo>
                    <a:lnTo>
                      <a:pt x="275" y="673"/>
                    </a:lnTo>
                    <a:lnTo>
                      <a:pt x="278" y="669"/>
                    </a:lnTo>
                    <a:lnTo>
                      <a:pt x="278" y="660"/>
                    </a:lnTo>
                    <a:lnTo>
                      <a:pt x="276" y="655"/>
                    </a:lnTo>
                    <a:lnTo>
                      <a:pt x="282" y="655"/>
                    </a:lnTo>
                    <a:lnTo>
                      <a:pt x="285" y="655"/>
                    </a:lnTo>
                    <a:lnTo>
                      <a:pt x="285" y="647"/>
                    </a:lnTo>
                    <a:lnTo>
                      <a:pt x="289" y="643"/>
                    </a:lnTo>
                    <a:lnTo>
                      <a:pt x="292" y="643"/>
                    </a:lnTo>
                    <a:lnTo>
                      <a:pt x="295" y="647"/>
                    </a:lnTo>
                    <a:lnTo>
                      <a:pt x="294" y="652"/>
                    </a:lnTo>
                    <a:lnTo>
                      <a:pt x="290" y="660"/>
                    </a:lnTo>
                    <a:lnTo>
                      <a:pt x="290" y="667"/>
                    </a:lnTo>
                    <a:lnTo>
                      <a:pt x="292" y="671"/>
                    </a:lnTo>
                    <a:lnTo>
                      <a:pt x="301" y="671"/>
                    </a:lnTo>
                    <a:lnTo>
                      <a:pt x="311" y="669"/>
                    </a:lnTo>
                    <a:lnTo>
                      <a:pt x="320" y="666"/>
                    </a:lnTo>
                    <a:lnTo>
                      <a:pt x="327" y="666"/>
                    </a:lnTo>
                    <a:lnTo>
                      <a:pt x="327" y="669"/>
                    </a:lnTo>
                    <a:lnTo>
                      <a:pt x="323" y="674"/>
                    </a:lnTo>
                    <a:lnTo>
                      <a:pt x="314" y="678"/>
                    </a:lnTo>
                    <a:lnTo>
                      <a:pt x="308" y="679"/>
                    </a:lnTo>
                    <a:lnTo>
                      <a:pt x="306" y="685"/>
                    </a:lnTo>
                    <a:lnTo>
                      <a:pt x="308" y="690"/>
                    </a:lnTo>
                    <a:lnTo>
                      <a:pt x="311" y="695"/>
                    </a:lnTo>
                    <a:lnTo>
                      <a:pt x="311" y="698"/>
                    </a:lnTo>
                    <a:lnTo>
                      <a:pt x="309" y="702"/>
                    </a:lnTo>
                    <a:lnTo>
                      <a:pt x="306" y="705"/>
                    </a:lnTo>
                    <a:lnTo>
                      <a:pt x="304" y="709"/>
                    </a:lnTo>
                    <a:lnTo>
                      <a:pt x="302" y="716"/>
                    </a:lnTo>
                    <a:lnTo>
                      <a:pt x="301" y="723"/>
                    </a:lnTo>
                    <a:lnTo>
                      <a:pt x="299" y="728"/>
                    </a:lnTo>
                    <a:lnTo>
                      <a:pt x="294" y="730"/>
                    </a:lnTo>
                    <a:lnTo>
                      <a:pt x="289" y="731"/>
                    </a:lnTo>
                    <a:lnTo>
                      <a:pt x="280" y="738"/>
                    </a:lnTo>
                    <a:lnTo>
                      <a:pt x="273" y="749"/>
                    </a:lnTo>
                    <a:lnTo>
                      <a:pt x="270" y="759"/>
                    </a:lnTo>
                    <a:lnTo>
                      <a:pt x="264" y="766"/>
                    </a:lnTo>
                    <a:lnTo>
                      <a:pt x="257" y="769"/>
                    </a:lnTo>
                    <a:lnTo>
                      <a:pt x="247" y="773"/>
                    </a:lnTo>
                    <a:lnTo>
                      <a:pt x="232" y="778"/>
                    </a:lnTo>
                    <a:lnTo>
                      <a:pt x="218" y="785"/>
                    </a:lnTo>
                    <a:lnTo>
                      <a:pt x="212" y="792"/>
                    </a:lnTo>
                    <a:lnTo>
                      <a:pt x="211" y="799"/>
                    </a:lnTo>
                    <a:lnTo>
                      <a:pt x="211" y="806"/>
                    </a:lnTo>
                    <a:lnTo>
                      <a:pt x="207" y="811"/>
                    </a:lnTo>
                    <a:lnTo>
                      <a:pt x="200" y="811"/>
                    </a:lnTo>
                    <a:lnTo>
                      <a:pt x="195" y="807"/>
                    </a:lnTo>
                    <a:lnTo>
                      <a:pt x="195" y="802"/>
                    </a:lnTo>
                    <a:lnTo>
                      <a:pt x="193" y="799"/>
                    </a:lnTo>
                    <a:lnTo>
                      <a:pt x="181" y="799"/>
                    </a:lnTo>
                    <a:lnTo>
                      <a:pt x="164" y="802"/>
                    </a:lnTo>
                    <a:lnTo>
                      <a:pt x="152" y="806"/>
                    </a:lnTo>
                    <a:lnTo>
                      <a:pt x="143" y="813"/>
                    </a:lnTo>
                    <a:lnTo>
                      <a:pt x="142" y="819"/>
                    </a:lnTo>
                    <a:lnTo>
                      <a:pt x="138" y="825"/>
                    </a:lnTo>
                    <a:lnTo>
                      <a:pt x="131" y="826"/>
                    </a:lnTo>
                    <a:lnTo>
                      <a:pt x="123" y="826"/>
                    </a:lnTo>
                    <a:lnTo>
                      <a:pt x="119" y="828"/>
                    </a:lnTo>
                    <a:lnTo>
                      <a:pt x="114" y="832"/>
                    </a:lnTo>
                    <a:lnTo>
                      <a:pt x="102" y="832"/>
                    </a:lnTo>
                    <a:lnTo>
                      <a:pt x="90" y="835"/>
                    </a:lnTo>
                    <a:lnTo>
                      <a:pt x="78" y="840"/>
                    </a:lnTo>
                    <a:lnTo>
                      <a:pt x="67" y="847"/>
                    </a:lnTo>
                    <a:lnTo>
                      <a:pt x="60" y="854"/>
                    </a:lnTo>
                    <a:lnTo>
                      <a:pt x="54" y="857"/>
                    </a:lnTo>
                    <a:lnTo>
                      <a:pt x="48" y="859"/>
                    </a:lnTo>
                    <a:lnTo>
                      <a:pt x="43" y="859"/>
                    </a:lnTo>
                    <a:lnTo>
                      <a:pt x="36" y="857"/>
                    </a:lnTo>
                    <a:lnTo>
                      <a:pt x="29" y="857"/>
                    </a:lnTo>
                    <a:lnTo>
                      <a:pt x="24" y="859"/>
                    </a:lnTo>
                    <a:lnTo>
                      <a:pt x="19" y="863"/>
                    </a:lnTo>
                    <a:lnTo>
                      <a:pt x="10" y="866"/>
                    </a:lnTo>
                    <a:lnTo>
                      <a:pt x="3" y="868"/>
                    </a:lnTo>
                    <a:lnTo>
                      <a:pt x="0" y="870"/>
                    </a:lnTo>
                    <a:lnTo>
                      <a:pt x="31" y="868"/>
                    </a:lnTo>
                    <a:lnTo>
                      <a:pt x="57" y="863"/>
                    </a:lnTo>
                    <a:lnTo>
                      <a:pt x="102" y="851"/>
                    </a:lnTo>
                    <a:lnTo>
                      <a:pt x="102" y="852"/>
                    </a:lnTo>
                    <a:lnTo>
                      <a:pt x="102" y="856"/>
                    </a:lnTo>
                    <a:lnTo>
                      <a:pt x="104" y="856"/>
                    </a:lnTo>
                    <a:lnTo>
                      <a:pt x="107" y="851"/>
                    </a:lnTo>
                    <a:lnTo>
                      <a:pt x="111" y="844"/>
                    </a:lnTo>
                    <a:lnTo>
                      <a:pt x="114" y="840"/>
                    </a:lnTo>
                    <a:lnTo>
                      <a:pt x="119" y="840"/>
                    </a:lnTo>
                    <a:lnTo>
                      <a:pt x="126" y="840"/>
                    </a:lnTo>
                    <a:lnTo>
                      <a:pt x="135" y="842"/>
                    </a:lnTo>
                    <a:lnTo>
                      <a:pt x="143" y="840"/>
                    </a:lnTo>
                    <a:lnTo>
                      <a:pt x="150" y="840"/>
                    </a:lnTo>
                    <a:lnTo>
                      <a:pt x="155" y="837"/>
                    </a:lnTo>
                    <a:lnTo>
                      <a:pt x="161" y="830"/>
                    </a:lnTo>
                    <a:lnTo>
                      <a:pt x="166" y="825"/>
                    </a:lnTo>
                    <a:lnTo>
                      <a:pt x="171" y="821"/>
                    </a:lnTo>
                    <a:lnTo>
                      <a:pt x="174" y="826"/>
                    </a:lnTo>
                    <a:lnTo>
                      <a:pt x="183" y="830"/>
                    </a:lnTo>
                    <a:lnTo>
                      <a:pt x="199" y="826"/>
                    </a:lnTo>
                    <a:lnTo>
                      <a:pt x="212" y="819"/>
                    </a:lnTo>
                    <a:lnTo>
                      <a:pt x="219" y="816"/>
                    </a:lnTo>
                    <a:lnTo>
                      <a:pt x="221" y="816"/>
                    </a:lnTo>
                    <a:lnTo>
                      <a:pt x="228" y="814"/>
                    </a:lnTo>
                    <a:lnTo>
                      <a:pt x="237" y="814"/>
                    </a:lnTo>
                    <a:lnTo>
                      <a:pt x="247" y="813"/>
                    </a:lnTo>
                    <a:lnTo>
                      <a:pt x="256" y="811"/>
                    </a:lnTo>
                    <a:lnTo>
                      <a:pt x="263" y="807"/>
                    </a:lnTo>
                    <a:lnTo>
                      <a:pt x="268" y="806"/>
                    </a:lnTo>
                    <a:lnTo>
                      <a:pt x="266" y="802"/>
                    </a:lnTo>
                    <a:lnTo>
                      <a:pt x="264" y="795"/>
                    </a:lnTo>
                    <a:lnTo>
                      <a:pt x="271" y="790"/>
                    </a:lnTo>
                    <a:lnTo>
                      <a:pt x="283" y="785"/>
                    </a:lnTo>
                    <a:lnTo>
                      <a:pt x="292" y="780"/>
                    </a:lnTo>
                    <a:lnTo>
                      <a:pt x="299" y="775"/>
                    </a:lnTo>
                    <a:lnTo>
                      <a:pt x="311" y="771"/>
                    </a:lnTo>
                    <a:lnTo>
                      <a:pt x="321" y="769"/>
                    </a:lnTo>
                    <a:lnTo>
                      <a:pt x="328" y="768"/>
                    </a:lnTo>
                    <a:lnTo>
                      <a:pt x="333" y="761"/>
                    </a:lnTo>
                    <a:lnTo>
                      <a:pt x="337" y="750"/>
                    </a:lnTo>
                    <a:lnTo>
                      <a:pt x="340" y="740"/>
                    </a:lnTo>
                    <a:lnTo>
                      <a:pt x="344" y="735"/>
                    </a:lnTo>
                    <a:lnTo>
                      <a:pt x="349" y="733"/>
                    </a:lnTo>
                    <a:lnTo>
                      <a:pt x="354" y="730"/>
                    </a:lnTo>
                    <a:lnTo>
                      <a:pt x="358" y="726"/>
                    </a:lnTo>
                    <a:lnTo>
                      <a:pt x="359" y="724"/>
                    </a:lnTo>
                    <a:lnTo>
                      <a:pt x="373" y="723"/>
                    </a:lnTo>
                    <a:lnTo>
                      <a:pt x="389" y="719"/>
                    </a:lnTo>
                    <a:lnTo>
                      <a:pt x="399" y="716"/>
                    </a:lnTo>
                    <a:lnTo>
                      <a:pt x="403" y="705"/>
                    </a:lnTo>
                    <a:lnTo>
                      <a:pt x="406" y="695"/>
                    </a:lnTo>
                    <a:lnTo>
                      <a:pt x="418" y="686"/>
                    </a:lnTo>
                    <a:lnTo>
                      <a:pt x="427" y="678"/>
                    </a:lnTo>
                    <a:lnTo>
                      <a:pt x="425" y="664"/>
                    </a:lnTo>
                    <a:lnTo>
                      <a:pt x="418" y="650"/>
                    </a:lnTo>
                    <a:lnTo>
                      <a:pt x="418" y="641"/>
                    </a:lnTo>
                    <a:lnTo>
                      <a:pt x="423" y="636"/>
                    </a:lnTo>
                    <a:lnTo>
                      <a:pt x="428" y="634"/>
                    </a:lnTo>
                    <a:lnTo>
                      <a:pt x="435" y="633"/>
                    </a:lnTo>
                    <a:lnTo>
                      <a:pt x="444" y="628"/>
                    </a:lnTo>
                    <a:lnTo>
                      <a:pt x="453" y="621"/>
                    </a:lnTo>
                    <a:lnTo>
                      <a:pt x="456" y="615"/>
                    </a:lnTo>
                    <a:lnTo>
                      <a:pt x="456" y="612"/>
                    </a:lnTo>
                    <a:lnTo>
                      <a:pt x="454" y="609"/>
                    </a:lnTo>
                    <a:lnTo>
                      <a:pt x="453" y="607"/>
                    </a:lnTo>
                    <a:lnTo>
                      <a:pt x="449" y="603"/>
                    </a:lnTo>
                    <a:lnTo>
                      <a:pt x="447" y="602"/>
                    </a:lnTo>
                    <a:lnTo>
                      <a:pt x="449" y="600"/>
                    </a:lnTo>
                    <a:lnTo>
                      <a:pt x="453" y="596"/>
                    </a:lnTo>
                    <a:lnTo>
                      <a:pt x="454" y="593"/>
                    </a:lnTo>
                    <a:lnTo>
                      <a:pt x="458" y="590"/>
                    </a:lnTo>
                    <a:lnTo>
                      <a:pt x="463" y="584"/>
                    </a:lnTo>
                    <a:lnTo>
                      <a:pt x="470" y="581"/>
                    </a:lnTo>
                    <a:lnTo>
                      <a:pt x="479" y="577"/>
                    </a:lnTo>
                    <a:lnTo>
                      <a:pt x="487" y="571"/>
                    </a:lnTo>
                    <a:lnTo>
                      <a:pt x="498" y="560"/>
                    </a:lnTo>
                    <a:lnTo>
                      <a:pt x="506" y="550"/>
                    </a:lnTo>
                    <a:lnTo>
                      <a:pt x="515" y="548"/>
                    </a:lnTo>
                    <a:lnTo>
                      <a:pt x="522" y="546"/>
                    </a:lnTo>
                    <a:lnTo>
                      <a:pt x="530" y="541"/>
                    </a:lnTo>
                    <a:lnTo>
                      <a:pt x="534" y="543"/>
                    </a:lnTo>
                    <a:lnTo>
                      <a:pt x="529" y="557"/>
                    </a:lnTo>
                    <a:lnTo>
                      <a:pt x="534" y="564"/>
                    </a:lnTo>
                    <a:lnTo>
                      <a:pt x="536" y="569"/>
                    </a:lnTo>
                    <a:lnTo>
                      <a:pt x="532" y="572"/>
                    </a:lnTo>
                    <a:lnTo>
                      <a:pt x="522" y="572"/>
                    </a:lnTo>
                    <a:lnTo>
                      <a:pt x="510" y="572"/>
                    </a:lnTo>
                    <a:lnTo>
                      <a:pt x="499" y="574"/>
                    </a:lnTo>
                    <a:lnTo>
                      <a:pt x="492" y="579"/>
                    </a:lnTo>
                    <a:lnTo>
                      <a:pt x="487" y="586"/>
                    </a:lnTo>
                    <a:lnTo>
                      <a:pt x="485" y="596"/>
                    </a:lnTo>
                    <a:lnTo>
                      <a:pt x="482" y="610"/>
                    </a:lnTo>
                    <a:lnTo>
                      <a:pt x="479" y="624"/>
                    </a:lnTo>
                    <a:lnTo>
                      <a:pt x="472" y="629"/>
                    </a:lnTo>
                    <a:lnTo>
                      <a:pt x="479" y="629"/>
                    </a:lnTo>
                    <a:lnTo>
                      <a:pt x="485" y="631"/>
                    </a:lnTo>
                    <a:lnTo>
                      <a:pt x="484" y="634"/>
                    </a:lnTo>
                    <a:lnTo>
                      <a:pt x="475" y="643"/>
                    </a:lnTo>
                    <a:lnTo>
                      <a:pt x="468" y="650"/>
                    </a:lnTo>
                    <a:lnTo>
                      <a:pt x="466" y="657"/>
                    </a:lnTo>
                    <a:lnTo>
                      <a:pt x="468" y="660"/>
                    </a:lnTo>
                    <a:lnTo>
                      <a:pt x="475" y="660"/>
                    </a:lnTo>
                    <a:lnTo>
                      <a:pt x="482" y="659"/>
                    </a:lnTo>
                    <a:lnTo>
                      <a:pt x="491" y="657"/>
                    </a:lnTo>
                    <a:lnTo>
                      <a:pt x="498" y="653"/>
                    </a:lnTo>
                    <a:lnTo>
                      <a:pt x="513" y="643"/>
                    </a:lnTo>
                    <a:lnTo>
                      <a:pt x="527" y="631"/>
                    </a:lnTo>
                    <a:lnTo>
                      <a:pt x="537" y="621"/>
                    </a:lnTo>
                    <a:lnTo>
                      <a:pt x="542" y="621"/>
                    </a:lnTo>
                    <a:lnTo>
                      <a:pt x="551" y="622"/>
                    </a:lnTo>
                    <a:lnTo>
                      <a:pt x="558" y="621"/>
                    </a:lnTo>
                    <a:lnTo>
                      <a:pt x="560" y="617"/>
                    </a:lnTo>
                    <a:lnTo>
                      <a:pt x="558" y="614"/>
                    </a:lnTo>
                    <a:lnTo>
                      <a:pt x="558" y="609"/>
                    </a:lnTo>
                    <a:lnTo>
                      <a:pt x="565" y="600"/>
                    </a:lnTo>
                    <a:lnTo>
                      <a:pt x="568" y="591"/>
                    </a:lnTo>
                    <a:lnTo>
                      <a:pt x="563" y="586"/>
                    </a:lnTo>
                    <a:lnTo>
                      <a:pt x="563" y="577"/>
                    </a:lnTo>
                    <a:lnTo>
                      <a:pt x="565" y="567"/>
                    </a:lnTo>
                    <a:lnTo>
                      <a:pt x="570" y="560"/>
                    </a:lnTo>
                    <a:lnTo>
                      <a:pt x="577" y="560"/>
                    </a:lnTo>
                    <a:lnTo>
                      <a:pt x="586" y="565"/>
                    </a:lnTo>
                    <a:lnTo>
                      <a:pt x="596" y="567"/>
                    </a:lnTo>
                    <a:lnTo>
                      <a:pt x="605" y="565"/>
                    </a:lnTo>
                    <a:lnTo>
                      <a:pt x="610" y="558"/>
                    </a:lnTo>
                    <a:lnTo>
                      <a:pt x="615" y="553"/>
                    </a:lnTo>
                    <a:lnTo>
                      <a:pt x="620" y="553"/>
                    </a:lnTo>
                    <a:lnTo>
                      <a:pt x="622" y="555"/>
                    </a:lnTo>
                    <a:lnTo>
                      <a:pt x="618" y="558"/>
                    </a:lnTo>
                    <a:lnTo>
                      <a:pt x="613" y="564"/>
                    </a:lnTo>
                    <a:lnTo>
                      <a:pt x="612" y="567"/>
                    </a:lnTo>
                    <a:lnTo>
                      <a:pt x="612" y="572"/>
                    </a:lnTo>
                    <a:lnTo>
                      <a:pt x="613" y="577"/>
                    </a:lnTo>
                    <a:lnTo>
                      <a:pt x="620" y="583"/>
                    </a:lnTo>
                    <a:lnTo>
                      <a:pt x="632" y="586"/>
                    </a:lnTo>
                    <a:lnTo>
                      <a:pt x="646" y="590"/>
                    </a:lnTo>
                    <a:lnTo>
                      <a:pt x="651" y="591"/>
                    </a:lnTo>
                    <a:lnTo>
                      <a:pt x="653" y="598"/>
                    </a:lnTo>
                    <a:lnTo>
                      <a:pt x="658" y="602"/>
                    </a:lnTo>
                    <a:lnTo>
                      <a:pt x="663" y="605"/>
                    </a:lnTo>
                    <a:lnTo>
                      <a:pt x="667" y="612"/>
                    </a:lnTo>
                    <a:lnTo>
                      <a:pt x="670" y="619"/>
                    </a:lnTo>
                    <a:lnTo>
                      <a:pt x="674" y="622"/>
                    </a:lnTo>
                    <a:lnTo>
                      <a:pt x="679" y="622"/>
                    </a:lnTo>
                    <a:lnTo>
                      <a:pt x="682" y="621"/>
                    </a:lnTo>
                    <a:lnTo>
                      <a:pt x="688" y="619"/>
                    </a:lnTo>
                    <a:lnTo>
                      <a:pt x="696" y="621"/>
                    </a:lnTo>
                    <a:lnTo>
                      <a:pt x="703" y="621"/>
                    </a:lnTo>
                    <a:lnTo>
                      <a:pt x="708" y="619"/>
                    </a:lnTo>
                    <a:lnTo>
                      <a:pt x="714" y="614"/>
                    </a:lnTo>
                    <a:lnTo>
                      <a:pt x="719" y="610"/>
                    </a:lnTo>
                    <a:lnTo>
                      <a:pt x="722" y="609"/>
                    </a:lnTo>
                    <a:lnTo>
                      <a:pt x="726" y="612"/>
                    </a:lnTo>
                    <a:lnTo>
                      <a:pt x="731" y="615"/>
                    </a:lnTo>
                    <a:lnTo>
                      <a:pt x="738" y="615"/>
                    </a:lnTo>
                    <a:lnTo>
                      <a:pt x="745" y="619"/>
                    </a:lnTo>
                    <a:lnTo>
                      <a:pt x="748" y="624"/>
                    </a:lnTo>
                    <a:lnTo>
                      <a:pt x="752" y="629"/>
                    </a:lnTo>
                    <a:lnTo>
                      <a:pt x="760" y="631"/>
                    </a:lnTo>
                    <a:lnTo>
                      <a:pt x="772" y="629"/>
                    </a:lnTo>
                    <a:lnTo>
                      <a:pt x="783" y="624"/>
                    </a:lnTo>
                    <a:lnTo>
                      <a:pt x="793" y="619"/>
                    </a:lnTo>
                    <a:lnTo>
                      <a:pt x="802" y="617"/>
                    </a:lnTo>
                    <a:lnTo>
                      <a:pt x="807" y="622"/>
                    </a:lnTo>
                    <a:lnTo>
                      <a:pt x="805" y="631"/>
                    </a:lnTo>
                    <a:lnTo>
                      <a:pt x="805" y="641"/>
                    </a:lnTo>
                    <a:lnTo>
                      <a:pt x="810" y="648"/>
                    </a:lnTo>
                    <a:lnTo>
                      <a:pt x="817" y="652"/>
                    </a:lnTo>
                    <a:lnTo>
                      <a:pt x="826" y="655"/>
                    </a:lnTo>
                    <a:lnTo>
                      <a:pt x="831" y="660"/>
                    </a:lnTo>
                    <a:lnTo>
                      <a:pt x="834" y="667"/>
                    </a:lnTo>
                    <a:lnTo>
                      <a:pt x="834" y="674"/>
                    </a:lnTo>
                    <a:lnTo>
                      <a:pt x="838" y="679"/>
                    </a:lnTo>
                    <a:lnTo>
                      <a:pt x="848" y="683"/>
                    </a:lnTo>
                    <a:lnTo>
                      <a:pt x="864" y="688"/>
                    </a:lnTo>
                    <a:lnTo>
                      <a:pt x="879" y="697"/>
                    </a:lnTo>
                    <a:lnTo>
                      <a:pt x="888" y="704"/>
                    </a:lnTo>
                    <a:lnTo>
                      <a:pt x="891" y="707"/>
                    </a:lnTo>
                    <a:lnTo>
                      <a:pt x="895" y="707"/>
                    </a:lnTo>
                    <a:lnTo>
                      <a:pt x="898" y="704"/>
                    </a:lnTo>
                    <a:lnTo>
                      <a:pt x="904" y="700"/>
                    </a:lnTo>
                    <a:lnTo>
                      <a:pt x="912" y="697"/>
                    </a:lnTo>
                    <a:lnTo>
                      <a:pt x="924" y="695"/>
                    </a:lnTo>
                    <a:lnTo>
                      <a:pt x="935" y="695"/>
                    </a:lnTo>
                    <a:lnTo>
                      <a:pt x="940" y="698"/>
                    </a:lnTo>
                    <a:lnTo>
                      <a:pt x="943" y="704"/>
                    </a:lnTo>
                    <a:lnTo>
                      <a:pt x="952" y="709"/>
                    </a:lnTo>
                    <a:lnTo>
                      <a:pt x="961" y="714"/>
                    </a:lnTo>
                    <a:lnTo>
                      <a:pt x="966" y="723"/>
                    </a:lnTo>
                    <a:lnTo>
                      <a:pt x="971" y="733"/>
                    </a:lnTo>
                    <a:lnTo>
                      <a:pt x="980" y="740"/>
                    </a:lnTo>
                    <a:lnTo>
                      <a:pt x="986" y="745"/>
                    </a:lnTo>
                    <a:lnTo>
                      <a:pt x="992" y="747"/>
                    </a:lnTo>
                    <a:lnTo>
                      <a:pt x="997" y="747"/>
                    </a:lnTo>
                    <a:lnTo>
                      <a:pt x="1005" y="749"/>
                    </a:lnTo>
                    <a:lnTo>
                      <a:pt x="1012" y="754"/>
                    </a:lnTo>
                    <a:lnTo>
                      <a:pt x="1018" y="761"/>
                    </a:lnTo>
                    <a:lnTo>
                      <a:pt x="1021" y="766"/>
                    </a:lnTo>
                    <a:lnTo>
                      <a:pt x="1026" y="769"/>
                    </a:lnTo>
                    <a:lnTo>
                      <a:pt x="1033" y="773"/>
                    </a:lnTo>
                    <a:lnTo>
                      <a:pt x="1038" y="780"/>
                    </a:lnTo>
                    <a:lnTo>
                      <a:pt x="1045" y="788"/>
                    </a:lnTo>
                    <a:lnTo>
                      <a:pt x="1049" y="785"/>
                    </a:lnTo>
                    <a:lnTo>
                      <a:pt x="1050" y="778"/>
                    </a:lnTo>
                    <a:lnTo>
                      <a:pt x="1056" y="778"/>
                    </a:lnTo>
                    <a:lnTo>
                      <a:pt x="1064" y="787"/>
                    </a:lnTo>
                    <a:lnTo>
                      <a:pt x="1073" y="800"/>
                    </a:lnTo>
                    <a:lnTo>
                      <a:pt x="1078" y="816"/>
                    </a:lnTo>
                    <a:lnTo>
                      <a:pt x="1080" y="826"/>
                    </a:lnTo>
                    <a:lnTo>
                      <a:pt x="1083" y="833"/>
                    </a:lnTo>
                    <a:lnTo>
                      <a:pt x="1092" y="838"/>
                    </a:lnTo>
                    <a:lnTo>
                      <a:pt x="1100" y="840"/>
                    </a:lnTo>
                    <a:lnTo>
                      <a:pt x="1107" y="837"/>
                    </a:lnTo>
                    <a:lnTo>
                      <a:pt x="1109" y="823"/>
                    </a:lnTo>
                    <a:lnTo>
                      <a:pt x="1106" y="802"/>
                    </a:lnTo>
                    <a:lnTo>
                      <a:pt x="1099" y="783"/>
                    </a:lnTo>
                    <a:lnTo>
                      <a:pt x="1087" y="775"/>
                    </a:lnTo>
                    <a:lnTo>
                      <a:pt x="1071" y="773"/>
                    </a:lnTo>
                    <a:lnTo>
                      <a:pt x="1061" y="768"/>
                    </a:lnTo>
                    <a:lnTo>
                      <a:pt x="1050" y="764"/>
                    </a:lnTo>
                    <a:lnTo>
                      <a:pt x="1042" y="761"/>
                    </a:lnTo>
                    <a:lnTo>
                      <a:pt x="1037" y="757"/>
                    </a:lnTo>
                    <a:lnTo>
                      <a:pt x="1033" y="752"/>
                    </a:lnTo>
                    <a:lnTo>
                      <a:pt x="1030" y="745"/>
                    </a:lnTo>
                    <a:lnTo>
                      <a:pt x="1026" y="738"/>
                    </a:lnTo>
                    <a:lnTo>
                      <a:pt x="1019" y="731"/>
                    </a:lnTo>
                    <a:lnTo>
                      <a:pt x="1011" y="721"/>
                    </a:lnTo>
                    <a:lnTo>
                      <a:pt x="1002" y="712"/>
                    </a:lnTo>
                    <a:lnTo>
                      <a:pt x="999" y="704"/>
                    </a:lnTo>
                    <a:lnTo>
                      <a:pt x="993" y="697"/>
                    </a:lnTo>
                    <a:lnTo>
                      <a:pt x="985" y="686"/>
                    </a:lnTo>
                    <a:lnTo>
                      <a:pt x="976" y="676"/>
                    </a:lnTo>
                    <a:lnTo>
                      <a:pt x="969" y="669"/>
                    </a:lnTo>
                    <a:lnTo>
                      <a:pt x="954" y="655"/>
                    </a:lnTo>
                    <a:lnTo>
                      <a:pt x="940" y="640"/>
                    </a:lnTo>
                    <a:lnTo>
                      <a:pt x="929" y="628"/>
                    </a:lnTo>
                    <a:lnTo>
                      <a:pt x="923" y="617"/>
                    </a:lnTo>
                    <a:lnTo>
                      <a:pt x="916" y="610"/>
                    </a:lnTo>
                    <a:lnTo>
                      <a:pt x="909" y="607"/>
                    </a:lnTo>
                    <a:lnTo>
                      <a:pt x="902" y="609"/>
                    </a:lnTo>
                    <a:lnTo>
                      <a:pt x="893" y="615"/>
                    </a:lnTo>
                    <a:lnTo>
                      <a:pt x="878" y="631"/>
                    </a:lnTo>
                    <a:lnTo>
                      <a:pt x="866" y="643"/>
                    </a:lnTo>
                    <a:lnTo>
                      <a:pt x="855" y="645"/>
                    </a:lnTo>
                    <a:lnTo>
                      <a:pt x="847" y="634"/>
                    </a:lnTo>
                    <a:lnTo>
                      <a:pt x="838" y="624"/>
                    </a:lnTo>
                    <a:lnTo>
                      <a:pt x="826" y="621"/>
                    </a:lnTo>
                    <a:lnTo>
                      <a:pt x="814" y="615"/>
                    </a:lnTo>
                    <a:lnTo>
                      <a:pt x="807" y="602"/>
                    </a:lnTo>
                    <a:lnTo>
                      <a:pt x="803" y="593"/>
                    </a:lnTo>
                    <a:lnTo>
                      <a:pt x="795" y="590"/>
                    </a:lnTo>
                    <a:lnTo>
                      <a:pt x="784" y="590"/>
                    </a:lnTo>
                    <a:lnTo>
                      <a:pt x="774" y="591"/>
                    </a:lnTo>
                    <a:lnTo>
                      <a:pt x="764" y="591"/>
                    </a:lnTo>
                    <a:lnTo>
                      <a:pt x="755" y="590"/>
                    </a:lnTo>
                    <a:lnTo>
                      <a:pt x="752" y="579"/>
                    </a:lnTo>
                    <a:lnTo>
                      <a:pt x="752" y="562"/>
                    </a:lnTo>
                  </a:path>
                </a:pathLst>
              </a:custGeom>
              <a:solidFill>
                <a:srgbClr val="FF9900"/>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59" name="Text Box 166"/>
              <p:cNvSpPr txBox="1">
                <a:spLocks noChangeArrowheads="1"/>
              </p:cNvSpPr>
              <p:nvPr/>
            </p:nvSpPr>
            <p:spPr bwMode="auto">
              <a:xfrm>
                <a:off x="283932" y="1597446"/>
                <a:ext cx="547226" cy="47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solidFill>
                      <a:srgbClr val="000000"/>
                    </a:solidFill>
                    <a:latin typeface="Arial Black" pitchFamily="34" charset="0"/>
                  </a:rPr>
                  <a:t>OR</a:t>
                </a:r>
              </a:p>
              <a:p>
                <a:pPr algn="ctr"/>
                <a:r>
                  <a:rPr lang="en-US" sz="1000">
                    <a:solidFill>
                      <a:srgbClr val="000000"/>
                    </a:solidFill>
                    <a:latin typeface="Arial Black" pitchFamily="34" charset="0"/>
                  </a:rPr>
                  <a:t>(2)</a:t>
                </a:r>
              </a:p>
            </p:txBody>
          </p:sp>
          <p:sp>
            <p:nvSpPr>
              <p:cNvPr id="160" name="Text Box 167"/>
              <p:cNvSpPr txBox="1">
                <a:spLocks noChangeArrowheads="1"/>
              </p:cNvSpPr>
              <p:nvPr/>
            </p:nvSpPr>
            <p:spPr bwMode="auto">
              <a:xfrm>
                <a:off x="137265" y="3457122"/>
                <a:ext cx="609600" cy="47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solidFill>
                      <a:srgbClr val="000000"/>
                    </a:solidFill>
                    <a:latin typeface="Arial Black" pitchFamily="34" charset="0"/>
                  </a:rPr>
                  <a:t>CA</a:t>
                </a:r>
              </a:p>
              <a:p>
                <a:pPr algn="ctr"/>
                <a:r>
                  <a:rPr lang="en-US" sz="1000">
                    <a:solidFill>
                      <a:srgbClr val="000000"/>
                    </a:solidFill>
                    <a:latin typeface="Arial Black" pitchFamily="34" charset="0"/>
                  </a:rPr>
                  <a:t>(11)</a:t>
                </a:r>
              </a:p>
            </p:txBody>
          </p:sp>
          <p:sp>
            <p:nvSpPr>
              <p:cNvPr id="161" name="Text Box 168"/>
              <p:cNvSpPr txBox="1">
                <a:spLocks noChangeArrowheads="1"/>
              </p:cNvSpPr>
              <p:nvPr/>
            </p:nvSpPr>
            <p:spPr bwMode="auto">
              <a:xfrm>
                <a:off x="261980" y="-86958"/>
                <a:ext cx="685800" cy="47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solidFill>
                      <a:srgbClr val="000000"/>
                    </a:solidFill>
                    <a:latin typeface="Arial Black" pitchFamily="34" charset="0"/>
                  </a:rPr>
                  <a:t>AK</a:t>
                </a:r>
              </a:p>
              <a:p>
                <a:pPr algn="ctr"/>
                <a:r>
                  <a:rPr lang="en-US" sz="1000">
                    <a:solidFill>
                      <a:srgbClr val="000000"/>
                    </a:solidFill>
                    <a:latin typeface="Arial Black" pitchFamily="34" charset="0"/>
                  </a:rPr>
                  <a:t>(2)</a:t>
                </a:r>
              </a:p>
            </p:txBody>
          </p:sp>
          <p:sp>
            <p:nvSpPr>
              <p:cNvPr id="162" name="Text Box 169"/>
              <p:cNvSpPr txBox="1">
                <a:spLocks noChangeArrowheads="1"/>
              </p:cNvSpPr>
              <p:nvPr/>
            </p:nvSpPr>
            <p:spPr bwMode="auto">
              <a:xfrm>
                <a:off x="911102" y="4976471"/>
                <a:ext cx="504423" cy="28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00000"/>
                    </a:solidFill>
                    <a:latin typeface="Arial Black" pitchFamily="34" charset="0"/>
                  </a:rPr>
                  <a:t>HI</a:t>
                </a:r>
              </a:p>
            </p:txBody>
          </p:sp>
          <p:sp>
            <p:nvSpPr>
              <p:cNvPr id="163" name="Text Box 170"/>
              <p:cNvSpPr txBox="1">
                <a:spLocks noChangeArrowheads="1"/>
              </p:cNvSpPr>
              <p:nvPr/>
            </p:nvSpPr>
            <p:spPr bwMode="auto">
              <a:xfrm>
                <a:off x="675004" y="3095112"/>
                <a:ext cx="533400" cy="24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00000"/>
                    </a:solidFill>
                    <a:latin typeface="Arial Black" pitchFamily="34" charset="0"/>
                  </a:rPr>
                  <a:t>NV</a:t>
                </a:r>
              </a:p>
            </p:txBody>
          </p:sp>
          <p:sp>
            <p:nvSpPr>
              <p:cNvPr id="164" name="Text Box 171"/>
              <p:cNvSpPr txBox="1">
                <a:spLocks noChangeArrowheads="1"/>
              </p:cNvSpPr>
              <p:nvPr/>
            </p:nvSpPr>
            <p:spPr bwMode="auto">
              <a:xfrm>
                <a:off x="1049338" y="1786586"/>
                <a:ext cx="852489" cy="29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00000"/>
                    </a:solidFill>
                    <a:latin typeface="Arial Black" pitchFamily="34" charset="0"/>
                  </a:rPr>
                  <a:t>ID</a:t>
                </a:r>
              </a:p>
            </p:txBody>
          </p:sp>
          <p:sp>
            <p:nvSpPr>
              <p:cNvPr id="165" name="Text Box 231"/>
              <p:cNvSpPr txBox="1">
                <a:spLocks noChangeArrowheads="1"/>
              </p:cNvSpPr>
              <p:nvPr/>
            </p:nvSpPr>
            <p:spPr bwMode="auto">
              <a:xfrm>
                <a:off x="583047" y="1054223"/>
                <a:ext cx="532258" cy="45585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900">
                    <a:solidFill>
                      <a:srgbClr val="000000"/>
                    </a:solidFill>
                    <a:latin typeface="Arial Black" pitchFamily="34" charset="0"/>
                  </a:rPr>
                  <a:t>WA</a:t>
                </a:r>
              </a:p>
              <a:p>
                <a:pPr algn="ctr"/>
                <a:r>
                  <a:rPr lang="en-US" sz="900">
                    <a:solidFill>
                      <a:srgbClr val="000000"/>
                    </a:solidFill>
                    <a:latin typeface="Arial Black" pitchFamily="34" charset="0"/>
                  </a:rPr>
                  <a:t>(3</a:t>
                </a:r>
                <a:r>
                  <a:rPr lang="en-US" sz="1000">
                    <a:solidFill>
                      <a:srgbClr val="000000"/>
                    </a:solidFill>
                    <a:latin typeface="Arial Black" pitchFamily="34" charset="0"/>
                  </a:rPr>
                  <a:t>)</a:t>
                </a:r>
              </a:p>
            </p:txBody>
          </p:sp>
        </p:grpSp>
        <p:sp>
          <p:nvSpPr>
            <p:cNvPr id="101" name="Text Box 233"/>
            <p:cNvSpPr txBox="1">
              <a:spLocks noChangeArrowheads="1"/>
            </p:cNvSpPr>
            <p:nvPr/>
          </p:nvSpPr>
          <p:spPr bwMode="auto">
            <a:xfrm>
              <a:off x="2307153" y="2836860"/>
              <a:ext cx="621270" cy="47419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sz="1000">
                  <a:solidFill>
                    <a:srgbClr val="0D0D0D"/>
                  </a:solidFill>
                  <a:latin typeface="Arial Black" pitchFamily="34" charset="0"/>
                </a:rPr>
                <a:t>CO</a:t>
              </a:r>
            </a:p>
            <a:p>
              <a:pPr algn="ctr"/>
              <a:r>
                <a:rPr lang="en-US" sz="1000">
                  <a:solidFill>
                    <a:srgbClr val="0D0D0D"/>
                  </a:solidFill>
                  <a:latin typeface="Arial Black" pitchFamily="34" charset="0"/>
                </a:rPr>
                <a:t>(4)</a:t>
              </a:r>
            </a:p>
          </p:txBody>
        </p:sp>
        <p:grpSp>
          <p:nvGrpSpPr>
            <p:cNvPr id="102" name="Group 209"/>
            <p:cNvGrpSpPr>
              <a:grpSpLocks/>
            </p:cNvGrpSpPr>
            <p:nvPr/>
          </p:nvGrpSpPr>
          <p:grpSpPr bwMode="auto">
            <a:xfrm>
              <a:off x="6777295" y="495063"/>
              <a:ext cx="2866667" cy="2506334"/>
              <a:chOff x="6548695" y="682388"/>
              <a:chExt cx="2866667" cy="2506334"/>
            </a:xfrm>
            <a:solidFill>
              <a:schemeClr val="accent5">
                <a:lumMod val="20000"/>
                <a:lumOff val="80000"/>
              </a:schemeClr>
            </a:solidFill>
          </p:grpSpPr>
          <p:sp>
            <p:nvSpPr>
              <p:cNvPr id="127" name="Freeform 60"/>
              <p:cNvSpPr>
                <a:spLocks/>
              </p:cNvSpPr>
              <p:nvPr/>
            </p:nvSpPr>
            <p:spPr bwMode="auto">
              <a:xfrm>
                <a:off x="6548695" y="2343022"/>
                <a:ext cx="894227" cy="638471"/>
              </a:xfrm>
              <a:custGeom>
                <a:avLst/>
                <a:gdLst>
                  <a:gd name="T0" fmla="*/ 2147483647 w 567"/>
                  <a:gd name="T1" fmla="*/ 2147483647 h 394"/>
                  <a:gd name="T2" fmla="*/ 2147483647 w 567"/>
                  <a:gd name="T3" fmla="*/ 2147483647 h 394"/>
                  <a:gd name="T4" fmla="*/ 2147483647 w 567"/>
                  <a:gd name="T5" fmla="*/ 2147483647 h 394"/>
                  <a:gd name="T6" fmla="*/ 2147483647 w 567"/>
                  <a:gd name="T7" fmla="*/ 2147483647 h 394"/>
                  <a:gd name="T8" fmla="*/ 2147483647 w 567"/>
                  <a:gd name="T9" fmla="*/ 2147483647 h 394"/>
                  <a:gd name="T10" fmla="*/ 2147483647 w 567"/>
                  <a:gd name="T11" fmla="*/ 2147483647 h 394"/>
                  <a:gd name="T12" fmla="*/ 2147483647 w 567"/>
                  <a:gd name="T13" fmla="*/ 2147483647 h 394"/>
                  <a:gd name="T14" fmla="*/ 2147483647 w 567"/>
                  <a:gd name="T15" fmla="*/ 2147483647 h 394"/>
                  <a:gd name="T16" fmla="*/ 2147483647 w 567"/>
                  <a:gd name="T17" fmla="*/ 0 h 394"/>
                  <a:gd name="T18" fmla="*/ 2147483647 w 567"/>
                  <a:gd name="T19" fmla="*/ 2147483647 h 394"/>
                  <a:gd name="T20" fmla="*/ 2147483647 w 567"/>
                  <a:gd name="T21" fmla="*/ 2147483647 h 394"/>
                  <a:gd name="T22" fmla="*/ 2147483647 w 567"/>
                  <a:gd name="T23" fmla="*/ 2147483647 h 394"/>
                  <a:gd name="T24" fmla="*/ 2147483647 w 567"/>
                  <a:gd name="T25" fmla="*/ 2147483647 h 394"/>
                  <a:gd name="T26" fmla="*/ 2147483647 w 567"/>
                  <a:gd name="T27" fmla="*/ 2147483647 h 394"/>
                  <a:gd name="T28" fmla="*/ 2147483647 w 567"/>
                  <a:gd name="T29" fmla="*/ 2147483647 h 394"/>
                  <a:gd name="T30" fmla="*/ 2147483647 w 567"/>
                  <a:gd name="T31" fmla="*/ 2147483647 h 394"/>
                  <a:gd name="T32" fmla="*/ 2147483647 w 567"/>
                  <a:gd name="T33" fmla="*/ 2147483647 h 394"/>
                  <a:gd name="T34" fmla="*/ 2147483647 w 567"/>
                  <a:gd name="T35" fmla="*/ 2147483647 h 394"/>
                  <a:gd name="T36" fmla="*/ 2147483647 w 567"/>
                  <a:gd name="T37" fmla="*/ 2147483647 h 394"/>
                  <a:gd name="T38" fmla="*/ 2147483647 w 567"/>
                  <a:gd name="T39" fmla="*/ 2147483647 h 394"/>
                  <a:gd name="T40" fmla="*/ 2147483647 w 567"/>
                  <a:gd name="T41" fmla="*/ 2147483647 h 394"/>
                  <a:gd name="T42" fmla="*/ 2147483647 w 567"/>
                  <a:gd name="T43" fmla="*/ 2147483647 h 394"/>
                  <a:gd name="T44" fmla="*/ 2147483647 w 567"/>
                  <a:gd name="T45" fmla="*/ 2147483647 h 394"/>
                  <a:gd name="T46" fmla="*/ 2147483647 w 567"/>
                  <a:gd name="T47" fmla="*/ 2147483647 h 394"/>
                  <a:gd name="T48" fmla="*/ 2147483647 w 567"/>
                  <a:gd name="T49" fmla="*/ 2147483647 h 394"/>
                  <a:gd name="T50" fmla="*/ 2147483647 w 567"/>
                  <a:gd name="T51" fmla="*/ 2147483647 h 394"/>
                  <a:gd name="T52" fmla="*/ 2147483647 w 567"/>
                  <a:gd name="T53" fmla="*/ 2147483647 h 394"/>
                  <a:gd name="T54" fmla="*/ 2147483647 w 567"/>
                  <a:gd name="T55" fmla="*/ 2147483647 h 394"/>
                  <a:gd name="T56" fmla="*/ 2147483647 w 567"/>
                  <a:gd name="T57" fmla="*/ 2147483647 h 394"/>
                  <a:gd name="T58" fmla="*/ 2147483647 w 567"/>
                  <a:gd name="T59" fmla="*/ 2147483647 h 394"/>
                  <a:gd name="T60" fmla="*/ 2147483647 w 567"/>
                  <a:gd name="T61" fmla="*/ 2147483647 h 394"/>
                  <a:gd name="T62" fmla="*/ 2147483647 w 567"/>
                  <a:gd name="T63" fmla="*/ 2147483647 h 394"/>
                  <a:gd name="T64" fmla="*/ 2147483647 w 567"/>
                  <a:gd name="T65" fmla="*/ 2147483647 h 394"/>
                  <a:gd name="T66" fmla="*/ 2147483647 w 567"/>
                  <a:gd name="T67" fmla="*/ 2147483647 h 394"/>
                  <a:gd name="T68" fmla="*/ 2147483647 w 567"/>
                  <a:gd name="T69" fmla="*/ 2147483647 h 394"/>
                  <a:gd name="T70" fmla="*/ 2147483647 w 567"/>
                  <a:gd name="T71" fmla="*/ 2147483647 h 394"/>
                  <a:gd name="T72" fmla="*/ 2147483647 w 567"/>
                  <a:gd name="T73" fmla="*/ 2147483647 h 394"/>
                  <a:gd name="T74" fmla="*/ 2147483647 w 567"/>
                  <a:gd name="T75" fmla="*/ 2147483647 h 394"/>
                  <a:gd name="T76" fmla="*/ 2147483647 w 567"/>
                  <a:gd name="T77" fmla="*/ 2147483647 h 394"/>
                  <a:gd name="T78" fmla="*/ 2147483647 w 567"/>
                  <a:gd name="T79" fmla="*/ 2147483647 h 394"/>
                  <a:gd name="T80" fmla="*/ 2147483647 w 567"/>
                  <a:gd name="T81" fmla="*/ 2147483647 h 394"/>
                  <a:gd name="T82" fmla="*/ 2147483647 w 567"/>
                  <a:gd name="T83" fmla="*/ 2147483647 h 394"/>
                  <a:gd name="T84" fmla="*/ 2147483647 w 567"/>
                  <a:gd name="T85" fmla="*/ 2147483647 h 394"/>
                  <a:gd name="T86" fmla="*/ 2147483647 w 567"/>
                  <a:gd name="T87" fmla="*/ 2147483647 h 394"/>
                  <a:gd name="T88" fmla="*/ 2147483647 w 567"/>
                  <a:gd name="T89" fmla="*/ 2147483647 h 394"/>
                  <a:gd name="T90" fmla="*/ 2147483647 w 567"/>
                  <a:gd name="T91" fmla="*/ 2147483647 h 394"/>
                  <a:gd name="T92" fmla="*/ 2147483647 w 567"/>
                  <a:gd name="T93" fmla="*/ 2147483647 h 394"/>
                  <a:gd name="T94" fmla="*/ 2147483647 w 567"/>
                  <a:gd name="T95" fmla="*/ 2147483647 h 394"/>
                  <a:gd name="T96" fmla="*/ 2147483647 w 567"/>
                  <a:gd name="T97" fmla="*/ 2147483647 h 394"/>
                  <a:gd name="T98" fmla="*/ 2147483647 w 567"/>
                  <a:gd name="T99" fmla="*/ 2147483647 h 394"/>
                  <a:gd name="T100" fmla="*/ 2147483647 w 567"/>
                  <a:gd name="T101" fmla="*/ 2147483647 h 394"/>
                  <a:gd name="T102" fmla="*/ 2147483647 w 567"/>
                  <a:gd name="T103" fmla="*/ 2147483647 h 394"/>
                  <a:gd name="T104" fmla="*/ 2147483647 w 567"/>
                  <a:gd name="T105" fmla="*/ 2147483647 h 394"/>
                  <a:gd name="T106" fmla="*/ 2147483647 w 567"/>
                  <a:gd name="T107" fmla="*/ 2147483647 h 394"/>
                  <a:gd name="T108" fmla="*/ 2147483647 w 567"/>
                  <a:gd name="T109" fmla="*/ 2147483647 h 394"/>
                  <a:gd name="T110" fmla="*/ 2147483647 w 567"/>
                  <a:gd name="T111" fmla="*/ 2147483647 h 394"/>
                  <a:gd name="T112" fmla="*/ 2147483647 w 567"/>
                  <a:gd name="T113" fmla="*/ 2147483647 h 394"/>
                  <a:gd name="T114" fmla="*/ 2147483647 w 567"/>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67"/>
                  <a:gd name="T175" fmla="*/ 0 h 394"/>
                  <a:gd name="T176" fmla="*/ 567 w 567"/>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67" h="394">
                    <a:moveTo>
                      <a:pt x="530" y="97"/>
                    </a:moveTo>
                    <a:lnTo>
                      <a:pt x="530" y="97"/>
                    </a:lnTo>
                    <a:lnTo>
                      <a:pt x="529" y="83"/>
                    </a:lnTo>
                    <a:lnTo>
                      <a:pt x="530" y="78"/>
                    </a:lnTo>
                    <a:lnTo>
                      <a:pt x="532" y="74"/>
                    </a:lnTo>
                    <a:lnTo>
                      <a:pt x="530" y="66"/>
                    </a:lnTo>
                    <a:lnTo>
                      <a:pt x="529" y="59"/>
                    </a:lnTo>
                    <a:lnTo>
                      <a:pt x="503" y="49"/>
                    </a:lnTo>
                    <a:lnTo>
                      <a:pt x="503" y="35"/>
                    </a:lnTo>
                    <a:lnTo>
                      <a:pt x="501" y="26"/>
                    </a:lnTo>
                    <a:lnTo>
                      <a:pt x="494" y="23"/>
                    </a:lnTo>
                    <a:lnTo>
                      <a:pt x="484" y="17"/>
                    </a:lnTo>
                    <a:lnTo>
                      <a:pt x="477" y="16"/>
                    </a:lnTo>
                    <a:lnTo>
                      <a:pt x="473" y="9"/>
                    </a:lnTo>
                    <a:lnTo>
                      <a:pt x="467" y="2"/>
                    </a:lnTo>
                    <a:lnTo>
                      <a:pt x="456" y="0"/>
                    </a:lnTo>
                    <a:lnTo>
                      <a:pt x="446" y="4"/>
                    </a:lnTo>
                    <a:lnTo>
                      <a:pt x="432" y="7"/>
                    </a:lnTo>
                    <a:lnTo>
                      <a:pt x="413" y="12"/>
                    </a:lnTo>
                    <a:lnTo>
                      <a:pt x="390" y="17"/>
                    </a:lnTo>
                    <a:lnTo>
                      <a:pt x="365" y="24"/>
                    </a:lnTo>
                    <a:lnTo>
                      <a:pt x="337" y="31"/>
                    </a:lnTo>
                    <a:lnTo>
                      <a:pt x="309" y="38"/>
                    </a:lnTo>
                    <a:lnTo>
                      <a:pt x="278" y="45"/>
                    </a:lnTo>
                    <a:lnTo>
                      <a:pt x="247" y="52"/>
                    </a:lnTo>
                    <a:lnTo>
                      <a:pt x="216" y="59"/>
                    </a:lnTo>
                    <a:lnTo>
                      <a:pt x="185" y="64"/>
                    </a:lnTo>
                    <a:lnTo>
                      <a:pt x="156" y="71"/>
                    </a:lnTo>
                    <a:lnTo>
                      <a:pt x="128" y="76"/>
                    </a:lnTo>
                    <a:lnTo>
                      <a:pt x="104" y="80"/>
                    </a:lnTo>
                    <a:lnTo>
                      <a:pt x="81" y="83"/>
                    </a:lnTo>
                    <a:lnTo>
                      <a:pt x="62" y="85"/>
                    </a:lnTo>
                    <a:lnTo>
                      <a:pt x="62" y="50"/>
                    </a:lnTo>
                    <a:lnTo>
                      <a:pt x="59" y="52"/>
                    </a:lnTo>
                    <a:lnTo>
                      <a:pt x="48" y="59"/>
                    </a:lnTo>
                    <a:lnTo>
                      <a:pt x="40" y="66"/>
                    </a:lnTo>
                    <a:lnTo>
                      <a:pt x="35" y="71"/>
                    </a:lnTo>
                    <a:lnTo>
                      <a:pt x="35" y="76"/>
                    </a:lnTo>
                    <a:lnTo>
                      <a:pt x="33" y="81"/>
                    </a:lnTo>
                    <a:lnTo>
                      <a:pt x="28" y="85"/>
                    </a:lnTo>
                    <a:lnTo>
                      <a:pt x="19" y="87"/>
                    </a:lnTo>
                    <a:lnTo>
                      <a:pt x="10" y="88"/>
                    </a:lnTo>
                    <a:lnTo>
                      <a:pt x="7" y="92"/>
                    </a:lnTo>
                    <a:lnTo>
                      <a:pt x="3" y="97"/>
                    </a:lnTo>
                    <a:lnTo>
                      <a:pt x="0" y="104"/>
                    </a:lnTo>
                    <a:lnTo>
                      <a:pt x="45" y="394"/>
                    </a:lnTo>
                    <a:lnTo>
                      <a:pt x="61" y="393"/>
                    </a:lnTo>
                    <a:lnTo>
                      <a:pt x="81" y="389"/>
                    </a:lnTo>
                    <a:lnTo>
                      <a:pt x="107" y="384"/>
                    </a:lnTo>
                    <a:lnTo>
                      <a:pt x="140" y="379"/>
                    </a:lnTo>
                    <a:lnTo>
                      <a:pt x="175" y="372"/>
                    </a:lnTo>
                    <a:lnTo>
                      <a:pt x="213" y="363"/>
                    </a:lnTo>
                    <a:lnTo>
                      <a:pt x="251" y="356"/>
                    </a:lnTo>
                    <a:lnTo>
                      <a:pt x="290" y="348"/>
                    </a:lnTo>
                    <a:lnTo>
                      <a:pt x="328" y="339"/>
                    </a:lnTo>
                    <a:lnTo>
                      <a:pt x="365" y="332"/>
                    </a:lnTo>
                    <a:lnTo>
                      <a:pt x="399" y="323"/>
                    </a:lnTo>
                    <a:lnTo>
                      <a:pt x="428" y="318"/>
                    </a:lnTo>
                    <a:lnTo>
                      <a:pt x="454" y="313"/>
                    </a:lnTo>
                    <a:lnTo>
                      <a:pt x="473" y="308"/>
                    </a:lnTo>
                    <a:lnTo>
                      <a:pt x="486" y="306"/>
                    </a:lnTo>
                    <a:lnTo>
                      <a:pt x="491" y="304"/>
                    </a:lnTo>
                    <a:lnTo>
                      <a:pt x="492" y="294"/>
                    </a:lnTo>
                    <a:lnTo>
                      <a:pt x="496" y="285"/>
                    </a:lnTo>
                    <a:lnTo>
                      <a:pt x="503" y="280"/>
                    </a:lnTo>
                    <a:lnTo>
                      <a:pt x="515" y="280"/>
                    </a:lnTo>
                    <a:lnTo>
                      <a:pt x="534" y="270"/>
                    </a:lnTo>
                    <a:lnTo>
                      <a:pt x="541" y="258"/>
                    </a:lnTo>
                    <a:lnTo>
                      <a:pt x="544" y="247"/>
                    </a:lnTo>
                    <a:lnTo>
                      <a:pt x="556" y="237"/>
                    </a:lnTo>
                    <a:lnTo>
                      <a:pt x="562" y="234"/>
                    </a:lnTo>
                    <a:lnTo>
                      <a:pt x="567" y="227"/>
                    </a:lnTo>
                    <a:lnTo>
                      <a:pt x="565" y="218"/>
                    </a:lnTo>
                    <a:lnTo>
                      <a:pt x="560" y="209"/>
                    </a:lnTo>
                    <a:lnTo>
                      <a:pt x="511" y="163"/>
                    </a:lnTo>
                    <a:lnTo>
                      <a:pt x="511" y="159"/>
                    </a:lnTo>
                    <a:lnTo>
                      <a:pt x="515" y="156"/>
                    </a:lnTo>
                    <a:lnTo>
                      <a:pt x="520" y="154"/>
                    </a:lnTo>
                    <a:lnTo>
                      <a:pt x="522" y="149"/>
                    </a:lnTo>
                    <a:lnTo>
                      <a:pt x="518" y="140"/>
                    </a:lnTo>
                    <a:lnTo>
                      <a:pt x="515" y="132"/>
                    </a:lnTo>
                    <a:lnTo>
                      <a:pt x="511" y="125"/>
                    </a:lnTo>
                    <a:lnTo>
                      <a:pt x="517" y="118"/>
                    </a:lnTo>
                    <a:lnTo>
                      <a:pt x="518" y="109"/>
                    </a:lnTo>
                    <a:lnTo>
                      <a:pt x="524" y="107"/>
                    </a:lnTo>
                    <a:lnTo>
                      <a:pt x="527" y="106"/>
                    </a:lnTo>
                    <a:lnTo>
                      <a:pt x="530" y="97"/>
                    </a:lnTo>
                    <a:lnTo>
                      <a:pt x="529" y="83"/>
                    </a:lnTo>
                    <a:lnTo>
                      <a:pt x="530" y="78"/>
                    </a:lnTo>
                    <a:lnTo>
                      <a:pt x="532" y="74"/>
                    </a:lnTo>
                    <a:lnTo>
                      <a:pt x="530" y="66"/>
                    </a:lnTo>
                    <a:lnTo>
                      <a:pt x="529" y="59"/>
                    </a:lnTo>
                    <a:lnTo>
                      <a:pt x="503" y="49"/>
                    </a:lnTo>
                    <a:lnTo>
                      <a:pt x="503" y="35"/>
                    </a:lnTo>
                    <a:lnTo>
                      <a:pt x="501" y="26"/>
                    </a:lnTo>
                    <a:lnTo>
                      <a:pt x="494" y="23"/>
                    </a:lnTo>
                    <a:lnTo>
                      <a:pt x="484" y="17"/>
                    </a:lnTo>
                    <a:lnTo>
                      <a:pt x="477" y="16"/>
                    </a:lnTo>
                    <a:lnTo>
                      <a:pt x="473" y="9"/>
                    </a:lnTo>
                    <a:lnTo>
                      <a:pt x="467" y="2"/>
                    </a:lnTo>
                    <a:lnTo>
                      <a:pt x="456" y="0"/>
                    </a:lnTo>
                  </a:path>
                </a:pathLst>
              </a:custGeom>
              <a:solidFill>
                <a:srgbClr val="F32D2D"/>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28" name="Freeform 66"/>
              <p:cNvSpPr>
                <a:spLocks/>
              </p:cNvSpPr>
              <p:nvPr/>
            </p:nvSpPr>
            <p:spPr bwMode="auto">
              <a:xfrm>
                <a:off x="6723858" y="1461967"/>
                <a:ext cx="1073945" cy="934980"/>
              </a:xfrm>
              <a:custGeom>
                <a:avLst/>
                <a:gdLst>
                  <a:gd name="T0" fmla="*/ 643705 w 596"/>
                  <a:gd name="T1" fmla="*/ 682474 h 546"/>
                  <a:gd name="T2" fmla="*/ 640785 w 596"/>
                  <a:gd name="T3" fmla="*/ 649840 h 546"/>
                  <a:gd name="T4" fmla="*/ 615971 w 596"/>
                  <a:gd name="T5" fmla="*/ 637070 h 546"/>
                  <a:gd name="T6" fmla="*/ 591157 w 596"/>
                  <a:gd name="T7" fmla="*/ 615787 h 546"/>
                  <a:gd name="T8" fmla="*/ 560505 w 596"/>
                  <a:gd name="T9" fmla="*/ 618625 h 546"/>
                  <a:gd name="T10" fmla="*/ 478764 w 596"/>
                  <a:gd name="T11" fmla="*/ 637070 h 546"/>
                  <a:gd name="T12" fmla="*/ 360533 w 596"/>
                  <a:gd name="T13" fmla="*/ 666866 h 546"/>
                  <a:gd name="T14" fmla="*/ 224786 w 596"/>
                  <a:gd name="T15" fmla="*/ 696662 h 546"/>
                  <a:gd name="T16" fmla="*/ 96337 w 596"/>
                  <a:gd name="T17" fmla="*/ 720783 h 546"/>
                  <a:gd name="T18" fmla="*/ 0 w 596"/>
                  <a:gd name="T19" fmla="*/ 733553 h 546"/>
                  <a:gd name="T20" fmla="*/ 16056 w 596"/>
                  <a:gd name="T21" fmla="*/ 669704 h 546"/>
                  <a:gd name="T22" fmla="*/ 45249 w 596"/>
                  <a:gd name="T23" fmla="*/ 628557 h 546"/>
                  <a:gd name="T24" fmla="*/ 62765 w 596"/>
                  <a:gd name="T25" fmla="*/ 608693 h 546"/>
                  <a:gd name="T26" fmla="*/ 78821 w 596"/>
                  <a:gd name="T27" fmla="*/ 591666 h 546"/>
                  <a:gd name="T28" fmla="*/ 89038 w 596"/>
                  <a:gd name="T29" fmla="*/ 568965 h 546"/>
                  <a:gd name="T30" fmla="*/ 78821 w 596"/>
                  <a:gd name="T31" fmla="*/ 551938 h 546"/>
                  <a:gd name="T32" fmla="*/ 61305 w 596"/>
                  <a:gd name="T33" fmla="*/ 519304 h 546"/>
                  <a:gd name="T34" fmla="*/ 55467 w 596"/>
                  <a:gd name="T35" fmla="*/ 498021 h 546"/>
                  <a:gd name="T36" fmla="*/ 72982 w 596"/>
                  <a:gd name="T37" fmla="*/ 478157 h 546"/>
                  <a:gd name="T38" fmla="*/ 96337 w 596"/>
                  <a:gd name="T39" fmla="*/ 468225 h 546"/>
                  <a:gd name="T40" fmla="*/ 124070 w 596"/>
                  <a:gd name="T41" fmla="*/ 454037 h 546"/>
                  <a:gd name="T42" fmla="*/ 148884 w 596"/>
                  <a:gd name="T43" fmla="*/ 448361 h 546"/>
                  <a:gd name="T44" fmla="*/ 186835 w 596"/>
                  <a:gd name="T45" fmla="*/ 446942 h 546"/>
                  <a:gd name="T46" fmla="*/ 221866 w 596"/>
                  <a:gd name="T47" fmla="*/ 448361 h 546"/>
                  <a:gd name="T48" fmla="*/ 249600 w 596"/>
                  <a:gd name="T49" fmla="*/ 461131 h 546"/>
                  <a:gd name="T50" fmla="*/ 267115 w 596"/>
                  <a:gd name="T51" fmla="*/ 441267 h 546"/>
                  <a:gd name="T52" fmla="*/ 293389 w 596"/>
                  <a:gd name="T53" fmla="*/ 437010 h 546"/>
                  <a:gd name="T54" fmla="*/ 325501 w 596"/>
                  <a:gd name="T55" fmla="*/ 428497 h 546"/>
                  <a:gd name="T56" fmla="*/ 360533 w 596"/>
                  <a:gd name="T57" fmla="*/ 401539 h 546"/>
                  <a:gd name="T58" fmla="*/ 383887 w 596"/>
                  <a:gd name="T59" fmla="*/ 377418 h 546"/>
                  <a:gd name="T60" fmla="*/ 408701 w 596"/>
                  <a:gd name="T61" fmla="*/ 343365 h 546"/>
                  <a:gd name="T62" fmla="*/ 394105 w 596"/>
                  <a:gd name="T63" fmla="*/ 316407 h 546"/>
                  <a:gd name="T64" fmla="*/ 401403 w 596"/>
                  <a:gd name="T65" fmla="*/ 296543 h 546"/>
                  <a:gd name="T66" fmla="*/ 398484 w 596"/>
                  <a:gd name="T67" fmla="*/ 275260 h 546"/>
                  <a:gd name="T68" fmla="*/ 373670 w 596"/>
                  <a:gd name="T69" fmla="*/ 266746 h 546"/>
                  <a:gd name="T70" fmla="*/ 388266 w 596"/>
                  <a:gd name="T71" fmla="*/ 239788 h 546"/>
                  <a:gd name="T72" fmla="*/ 423298 w 596"/>
                  <a:gd name="T73" fmla="*/ 208573 h 546"/>
                  <a:gd name="T74" fmla="*/ 433515 w 596"/>
                  <a:gd name="T75" fmla="*/ 191547 h 546"/>
                  <a:gd name="T76" fmla="*/ 446652 w 596"/>
                  <a:gd name="T77" fmla="*/ 151818 h 546"/>
                  <a:gd name="T78" fmla="*/ 488982 w 596"/>
                  <a:gd name="T79" fmla="*/ 90807 h 546"/>
                  <a:gd name="T80" fmla="*/ 532771 w 596"/>
                  <a:gd name="T81" fmla="*/ 56755 h 546"/>
                  <a:gd name="T82" fmla="*/ 608673 w 596"/>
                  <a:gd name="T83" fmla="*/ 29796 h 546"/>
                  <a:gd name="T84" fmla="*/ 702090 w 596"/>
                  <a:gd name="T85" fmla="*/ 4257 h 546"/>
                  <a:gd name="T86" fmla="*/ 731283 w 596"/>
                  <a:gd name="T87" fmla="*/ 31215 h 546"/>
                  <a:gd name="T88" fmla="*/ 751719 w 596"/>
                  <a:gd name="T89" fmla="*/ 141886 h 546"/>
                  <a:gd name="T90" fmla="*/ 759017 w 596"/>
                  <a:gd name="T91" fmla="*/ 205735 h 546"/>
                  <a:gd name="T92" fmla="*/ 764855 w 596"/>
                  <a:gd name="T93" fmla="*/ 242626 h 546"/>
                  <a:gd name="T94" fmla="*/ 785290 w 596"/>
                  <a:gd name="T95" fmla="*/ 255396 h 546"/>
                  <a:gd name="T96" fmla="*/ 837838 w 596"/>
                  <a:gd name="T97" fmla="*/ 546263 h 546"/>
                  <a:gd name="T98" fmla="*/ 858273 w 596"/>
                  <a:gd name="T99" fmla="*/ 736391 h 546"/>
                  <a:gd name="T100" fmla="*/ 842217 w 596"/>
                  <a:gd name="T101" fmla="*/ 757674 h 546"/>
                  <a:gd name="T102" fmla="*/ 834918 w 596"/>
                  <a:gd name="T103" fmla="*/ 754836 h 5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6"/>
                  <a:gd name="T157" fmla="*/ 0 h 546"/>
                  <a:gd name="T158" fmla="*/ 596 w 596"/>
                  <a:gd name="T159" fmla="*/ 546 h 5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6" h="546">
                    <a:moveTo>
                      <a:pt x="468" y="498"/>
                    </a:moveTo>
                    <a:lnTo>
                      <a:pt x="467" y="491"/>
                    </a:lnTo>
                    <a:lnTo>
                      <a:pt x="441" y="481"/>
                    </a:lnTo>
                    <a:lnTo>
                      <a:pt x="441" y="467"/>
                    </a:lnTo>
                    <a:lnTo>
                      <a:pt x="439" y="458"/>
                    </a:lnTo>
                    <a:lnTo>
                      <a:pt x="432" y="455"/>
                    </a:lnTo>
                    <a:lnTo>
                      <a:pt x="422" y="449"/>
                    </a:lnTo>
                    <a:lnTo>
                      <a:pt x="415" y="448"/>
                    </a:lnTo>
                    <a:lnTo>
                      <a:pt x="411" y="441"/>
                    </a:lnTo>
                    <a:lnTo>
                      <a:pt x="405" y="434"/>
                    </a:lnTo>
                    <a:lnTo>
                      <a:pt x="394" y="432"/>
                    </a:lnTo>
                    <a:lnTo>
                      <a:pt x="384" y="436"/>
                    </a:lnTo>
                    <a:lnTo>
                      <a:pt x="370" y="439"/>
                    </a:lnTo>
                    <a:lnTo>
                      <a:pt x="351" y="444"/>
                    </a:lnTo>
                    <a:lnTo>
                      <a:pt x="328" y="449"/>
                    </a:lnTo>
                    <a:lnTo>
                      <a:pt x="303" y="456"/>
                    </a:lnTo>
                    <a:lnTo>
                      <a:pt x="275" y="463"/>
                    </a:lnTo>
                    <a:lnTo>
                      <a:pt x="247" y="470"/>
                    </a:lnTo>
                    <a:lnTo>
                      <a:pt x="216" y="477"/>
                    </a:lnTo>
                    <a:lnTo>
                      <a:pt x="185" y="484"/>
                    </a:lnTo>
                    <a:lnTo>
                      <a:pt x="154" y="491"/>
                    </a:lnTo>
                    <a:lnTo>
                      <a:pt x="123" y="496"/>
                    </a:lnTo>
                    <a:lnTo>
                      <a:pt x="94" y="503"/>
                    </a:lnTo>
                    <a:lnTo>
                      <a:pt x="66" y="508"/>
                    </a:lnTo>
                    <a:lnTo>
                      <a:pt x="42" y="512"/>
                    </a:lnTo>
                    <a:lnTo>
                      <a:pt x="19" y="515"/>
                    </a:lnTo>
                    <a:lnTo>
                      <a:pt x="0" y="517"/>
                    </a:lnTo>
                    <a:lnTo>
                      <a:pt x="0" y="482"/>
                    </a:lnTo>
                    <a:lnTo>
                      <a:pt x="11" y="472"/>
                    </a:lnTo>
                    <a:lnTo>
                      <a:pt x="23" y="462"/>
                    </a:lnTo>
                    <a:lnTo>
                      <a:pt x="30" y="451"/>
                    </a:lnTo>
                    <a:lnTo>
                      <a:pt x="31" y="443"/>
                    </a:lnTo>
                    <a:lnTo>
                      <a:pt x="40" y="436"/>
                    </a:lnTo>
                    <a:lnTo>
                      <a:pt x="43" y="429"/>
                    </a:lnTo>
                    <a:lnTo>
                      <a:pt x="45" y="423"/>
                    </a:lnTo>
                    <a:lnTo>
                      <a:pt x="54" y="417"/>
                    </a:lnTo>
                    <a:lnTo>
                      <a:pt x="61" y="411"/>
                    </a:lnTo>
                    <a:lnTo>
                      <a:pt x="62" y="406"/>
                    </a:lnTo>
                    <a:lnTo>
                      <a:pt x="61" y="401"/>
                    </a:lnTo>
                    <a:lnTo>
                      <a:pt x="56" y="396"/>
                    </a:lnTo>
                    <a:lnTo>
                      <a:pt x="54" y="389"/>
                    </a:lnTo>
                    <a:lnTo>
                      <a:pt x="56" y="382"/>
                    </a:lnTo>
                    <a:lnTo>
                      <a:pt x="54" y="375"/>
                    </a:lnTo>
                    <a:lnTo>
                      <a:pt x="42" y="366"/>
                    </a:lnTo>
                    <a:lnTo>
                      <a:pt x="38" y="361"/>
                    </a:lnTo>
                    <a:lnTo>
                      <a:pt x="38" y="351"/>
                    </a:lnTo>
                    <a:lnTo>
                      <a:pt x="42" y="342"/>
                    </a:lnTo>
                    <a:lnTo>
                      <a:pt x="50" y="337"/>
                    </a:lnTo>
                    <a:lnTo>
                      <a:pt x="56" y="335"/>
                    </a:lnTo>
                    <a:lnTo>
                      <a:pt x="61" y="334"/>
                    </a:lnTo>
                    <a:lnTo>
                      <a:pt x="66" y="330"/>
                    </a:lnTo>
                    <a:lnTo>
                      <a:pt x="71" y="327"/>
                    </a:lnTo>
                    <a:lnTo>
                      <a:pt x="78" y="323"/>
                    </a:lnTo>
                    <a:lnTo>
                      <a:pt x="85" y="320"/>
                    </a:lnTo>
                    <a:lnTo>
                      <a:pt x="92" y="316"/>
                    </a:lnTo>
                    <a:lnTo>
                      <a:pt x="102" y="316"/>
                    </a:lnTo>
                    <a:lnTo>
                      <a:pt x="111" y="316"/>
                    </a:lnTo>
                    <a:lnTo>
                      <a:pt x="119" y="315"/>
                    </a:lnTo>
                    <a:lnTo>
                      <a:pt x="128" y="315"/>
                    </a:lnTo>
                    <a:lnTo>
                      <a:pt x="137" y="315"/>
                    </a:lnTo>
                    <a:lnTo>
                      <a:pt x="144" y="315"/>
                    </a:lnTo>
                    <a:lnTo>
                      <a:pt x="152" y="316"/>
                    </a:lnTo>
                    <a:lnTo>
                      <a:pt x="161" y="320"/>
                    </a:lnTo>
                    <a:lnTo>
                      <a:pt x="171" y="325"/>
                    </a:lnTo>
                    <a:lnTo>
                      <a:pt x="180" y="323"/>
                    </a:lnTo>
                    <a:lnTo>
                      <a:pt x="182" y="318"/>
                    </a:lnTo>
                    <a:lnTo>
                      <a:pt x="183" y="311"/>
                    </a:lnTo>
                    <a:lnTo>
                      <a:pt x="192" y="308"/>
                    </a:lnTo>
                    <a:lnTo>
                      <a:pt x="201" y="308"/>
                    </a:lnTo>
                    <a:lnTo>
                      <a:pt x="208" y="306"/>
                    </a:lnTo>
                    <a:lnTo>
                      <a:pt x="216" y="304"/>
                    </a:lnTo>
                    <a:lnTo>
                      <a:pt x="223" y="302"/>
                    </a:lnTo>
                    <a:lnTo>
                      <a:pt x="230" y="299"/>
                    </a:lnTo>
                    <a:lnTo>
                      <a:pt x="239" y="292"/>
                    </a:lnTo>
                    <a:lnTo>
                      <a:pt x="247" y="283"/>
                    </a:lnTo>
                    <a:lnTo>
                      <a:pt x="258" y="271"/>
                    </a:lnTo>
                    <a:lnTo>
                      <a:pt x="263" y="266"/>
                    </a:lnTo>
                    <a:lnTo>
                      <a:pt x="273" y="258"/>
                    </a:lnTo>
                    <a:lnTo>
                      <a:pt x="282" y="249"/>
                    </a:lnTo>
                    <a:lnTo>
                      <a:pt x="280" y="242"/>
                    </a:lnTo>
                    <a:lnTo>
                      <a:pt x="273" y="233"/>
                    </a:lnTo>
                    <a:lnTo>
                      <a:pt x="270" y="223"/>
                    </a:lnTo>
                    <a:lnTo>
                      <a:pt x="270" y="214"/>
                    </a:lnTo>
                    <a:lnTo>
                      <a:pt x="275" y="209"/>
                    </a:lnTo>
                    <a:lnTo>
                      <a:pt x="278" y="206"/>
                    </a:lnTo>
                    <a:lnTo>
                      <a:pt x="278" y="199"/>
                    </a:lnTo>
                    <a:lnTo>
                      <a:pt x="273" y="194"/>
                    </a:lnTo>
                    <a:lnTo>
                      <a:pt x="261" y="190"/>
                    </a:lnTo>
                    <a:lnTo>
                      <a:pt x="256" y="188"/>
                    </a:lnTo>
                    <a:lnTo>
                      <a:pt x="256" y="183"/>
                    </a:lnTo>
                    <a:lnTo>
                      <a:pt x="259" y="178"/>
                    </a:lnTo>
                    <a:lnTo>
                      <a:pt x="266" y="169"/>
                    </a:lnTo>
                    <a:lnTo>
                      <a:pt x="275" y="161"/>
                    </a:lnTo>
                    <a:lnTo>
                      <a:pt x="284" y="154"/>
                    </a:lnTo>
                    <a:lnTo>
                      <a:pt x="290" y="147"/>
                    </a:lnTo>
                    <a:lnTo>
                      <a:pt x="294" y="142"/>
                    </a:lnTo>
                    <a:lnTo>
                      <a:pt x="297" y="135"/>
                    </a:lnTo>
                    <a:lnTo>
                      <a:pt x="299" y="128"/>
                    </a:lnTo>
                    <a:lnTo>
                      <a:pt x="303" y="118"/>
                    </a:lnTo>
                    <a:lnTo>
                      <a:pt x="306" y="107"/>
                    </a:lnTo>
                    <a:lnTo>
                      <a:pt x="311" y="95"/>
                    </a:lnTo>
                    <a:lnTo>
                      <a:pt x="322" y="79"/>
                    </a:lnTo>
                    <a:lnTo>
                      <a:pt x="335" y="64"/>
                    </a:lnTo>
                    <a:lnTo>
                      <a:pt x="356" y="45"/>
                    </a:lnTo>
                    <a:lnTo>
                      <a:pt x="365" y="40"/>
                    </a:lnTo>
                    <a:lnTo>
                      <a:pt x="379" y="35"/>
                    </a:lnTo>
                    <a:lnTo>
                      <a:pt x="396" y="28"/>
                    </a:lnTo>
                    <a:lnTo>
                      <a:pt x="417" y="21"/>
                    </a:lnTo>
                    <a:lnTo>
                      <a:pt x="439" y="14"/>
                    </a:lnTo>
                    <a:lnTo>
                      <a:pt x="460" y="9"/>
                    </a:lnTo>
                    <a:lnTo>
                      <a:pt x="481" y="3"/>
                    </a:lnTo>
                    <a:lnTo>
                      <a:pt x="496" y="0"/>
                    </a:lnTo>
                    <a:lnTo>
                      <a:pt x="501" y="22"/>
                    </a:lnTo>
                    <a:lnTo>
                      <a:pt x="505" y="50"/>
                    </a:lnTo>
                    <a:lnTo>
                      <a:pt x="510" y="79"/>
                    </a:lnTo>
                    <a:lnTo>
                      <a:pt x="515" y="100"/>
                    </a:lnTo>
                    <a:lnTo>
                      <a:pt x="515" y="126"/>
                    </a:lnTo>
                    <a:lnTo>
                      <a:pt x="520" y="145"/>
                    </a:lnTo>
                    <a:lnTo>
                      <a:pt x="524" y="159"/>
                    </a:lnTo>
                    <a:lnTo>
                      <a:pt x="524" y="171"/>
                    </a:lnTo>
                    <a:lnTo>
                      <a:pt x="529" y="180"/>
                    </a:lnTo>
                    <a:lnTo>
                      <a:pt x="534" y="180"/>
                    </a:lnTo>
                    <a:lnTo>
                      <a:pt x="538" y="180"/>
                    </a:lnTo>
                    <a:lnTo>
                      <a:pt x="543" y="187"/>
                    </a:lnTo>
                    <a:lnTo>
                      <a:pt x="569" y="287"/>
                    </a:lnTo>
                    <a:lnTo>
                      <a:pt x="574" y="385"/>
                    </a:lnTo>
                    <a:lnTo>
                      <a:pt x="596" y="494"/>
                    </a:lnTo>
                    <a:lnTo>
                      <a:pt x="581" y="510"/>
                    </a:lnTo>
                    <a:lnTo>
                      <a:pt x="588" y="519"/>
                    </a:lnTo>
                    <a:lnTo>
                      <a:pt x="582" y="524"/>
                    </a:lnTo>
                    <a:lnTo>
                      <a:pt x="577" y="534"/>
                    </a:lnTo>
                    <a:lnTo>
                      <a:pt x="574" y="543"/>
                    </a:lnTo>
                    <a:lnTo>
                      <a:pt x="572" y="546"/>
                    </a:lnTo>
                    <a:lnTo>
                      <a:pt x="572" y="532"/>
                    </a:lnTo>
                    <a:lnTo>
                      <a:pt x="468" y="498"/>
                    </a:lnTo>
                  </a:path>
                </a:pathLst>
              </a:custGeom>
              <a:solidFill>
                <a:srgbClr val="5872F6"/>
              </a:solidFill>
              <a:ln w="0">
                <a:solidFill>
                  <a:srgbClr val="000000"/>
                </a:solidFill>
                <a:round/>
                <a:headEnd/>
                <a:tailEnd/>
              </a:ln>
            </p:spPr>
            <p:txBody>
              <a:bodyPr/>
              <a:lstStyle/>
              <a:p>
                <a:pPr eaLnBrk="0" hangingPunct="0">
                  <a:defRPr/>
                </a:pPr>
                <a:endParaRPr lang="en-US" i="1" dirty="0">
                  <a:solidFill>
                    <a:prstClr val="black"/>
                  </a:solidFill>
                  <a:latin typeface="Calibri"/>
                  <a:ea typeface="ヒラギノ角ゴ Pro W3" pitchFamily="1" charset="-128"/>
                  <a:cs typeface="+mn-cs"/>
                </a:endParaRPr>
              </a:p>
            </p:txBody>
          </p:sp>
          <p:sp>
            <p:nvSpPr>
              <p:cNvPr id="129" name="Freeform 68"/>
              <p:cNvSpPr>
                <a:spLocks/>
              </p:cNvSpPr>
              <p:nvPr/>
            </p:nvSpPr>
            <p:spPr bwMode="auto">
              <a:xfrm>
                <a:off x="7876834" y="1793653"/>
                <a:ext cx="250825" cy="252412"/>
              </a:xfrm>
              <a:custGeom>
                <a:avLst/>
                <a:gdLst>
                  <a:gd name="T0" fmla="*/ 20535 w 171"/>
                  <a:gd name="T1" fmla="*/ 252412 h 178"/>
                  <a:gd name="T2" fmla="*/ 10268 w 171"/>
                  <a:gd name="T3" fmla="*/ 239650 h 178"/>
                  <a:gd name="T4" fmla="*/ 32270 w 171"/>
                  <a:gd name="T5" fmla="*/ 216961 h 178"/>
                  <a:gd name="T6" fmla="*/ 0 w 171"/>
                  <a:gd name="T7" fmla="*/ 62394 h 178"/>
                  <a:gd name="T8" fmla="*/ 225889 w 171"/>
                  <a:gd name="T9" fmla="*/ 0 h 178"/>
                  <a:gd name="T10" fmla="*/ 250825 w 171"/>
                  <a:gd name="T11" fmla="*/ 126206 h 178"/>
                  <a:gd name="T12" fmla="*/ 250825 w 171"/>
                  <a:gd name="T13" fmla="*/ 126206 h 178"/>
                  <a:gd name="T14" fmla="*/ 243491 w 171"/>
                  <a:gd name="T15" fmla="*/ 126206 h 178"/>
                  <a:gd name="T16" fmla="*/ 233223 w 171"/>
                  <a:gd name="T17" fmla="*/ 129042 h 178"/>
                  <a:gd name="T18" fmla="*/ 222956 w 171"/>
                  <a:gd name="T19" fmla="*/ 134714 h 178"/>
                  <a:gd name="T20" fmla="*/ 209754 w 171"/>
                  <a:gd name="T21" fmla="*/ 144641 h 178"/>
                  <a:gd name="T22" fmla="*/ 209754 w 171"/>
                  <a:gd name="T23" fmla="*/ 144641 h 178"/>
                  <a:gd name="T24" fmla="*/ 195086 w 171"/>
                  <a:gd name="T25" fmla="*/ 153149 h 178"/>
                  <a:gd name="T26" fmla="*/ 177484 w 171"/>
                  <a:gd name="T27" fmla="*/ 158821 h 178"/>
                  <a:gd name="T28" fmla="*/ 156949 w 171"/>
                  <a:gd name="T29" fmla="*/ 163075 h 178"/>
                  <a:gd name="T30" fmla="*/ 146681 w 171"/>
                  <a:gd name="T31" fmla="*/ 165911 h 178"/>
                  <a:gd name="T32" fmla="*/ 146681 w 171"/>
                  <a:gd name="T33" fmla="*/ 165911 h 178"/>
                  <a:gd name="T34" fmla="*/ 136414 w 171"/>
                  <a:gd name="T35" fmla="*/ 168747 h 178"/>
                  <a:gd name="T36" fmla="*/ 126146 w 171"/>
                  <a:gd name="T37" fmla="*/ 171583 h 178"/>
                  <a:gd name="T38" fmla="*/ 114411 w 171"/>
                  <a:gd name="T39" fmla="*/ 175838 h 178"/>
                  <a:gd name="T40" fmla="*/ 101210 w 171"/>
                  <a:gd name="T41" fmla="*/ 180092 h 178"/>
                  <a:gd name="T42" fmla="*/ 101210 w 171"/>
                  <a:gd name="T43" fmla="*/ 180092 h 178"/>
                  <a:gd name="T44" fmla="*/ 90942 w 171"/>
                  <a:gd name="T45" fmla="*/ 188600 h 178"/>
                  <a:gd name="T46" fmla="*/ 73341 w 171"/>
                  <a:gd name="T47" fmla="*/ 202780 h 178"/>
                  <a:gd name="T48" fmla="*/ 55739 w 171"/>
                  <a:gd name="T49" fmla="*/ 216961 h 178"/>
                  <a:gd name="T50" fmla="*/ 39604 w 171"/>
                  <a:gd name="T51" fmla="*/ 229723 h 178"/>
                  <a:gd name="T52" fmla="*/ 20535 w 171"/>
                  <a:gd name="T53" fmla="*/ 252412 h 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1"/>
                  <a:gd name="T82" fmla="*/ 0 h 178"/>
                  <a:gd name="T83" fmla="*/ 171 w 171"/>
                  <a:gd name="T84" fmla="*/ 178 h 1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1" h="178">
                    <a:moveTo>
                      <a:pt x="14" y="178"/>
                    </a:moveTo>
                    <a:lnTo>
                      <a:pt x="7" y="169"/>
                    </a:lnTo>
                    <a:lnTo>
                      <a:pt x="22" y="153"/>
                    </a:lnTo>
                    <a:lnTo>
                      <a:pt x="0" y="44"/>
                    </a:lnTo>
                    <a:lnTo>
                      <a:pt x="154" y="0"/>
                    </a:lnTo>
                    <a:lnTo>
                      <a:pt x="171" y="89"/>
                    </a:lnTo>
                    <a:lnTo>
                      <a:pt x="166" y="89"/>
                    </a:lnTo>
                    <a:lnTo>
                      <a:pt x="159" y="91"/>
                    </a:lnTo>
                    <a:lnTo>
                      <a:pt x="152" y="95"/>
                    </a:lnTo>
                    <a:lnTo>
                      <a:pt x="143" y="102"/>
                    </a:lnTo>
                    <a:lnTo>
                      <a:pt x="133" y="108"/>
                    </a:lnTo>
                    <a:lnTo>
                      <a:pt x="121" y="112"/>
                    </a:lnTo>
                    <a:lnTo>
                      <a:pt x="107" y="115"/>
                    </a:lnTo>
                    <a:lnTo>
                      <a:pt x="100" y="117"/>
                    </a:lnTo>
                    <a:lnTo>
                      <a:pt x="93" y="119"/>
                    </a:lnTo>
                    <a:lnTo>
                      <a:pt x="86" y="121"/>
                    </a:lnTo>
                    <a:lnTo>
                      <a:pt x="78" y="124"/>
                    </a:lnTo>
                    <a:lnTo>
                      <a:pt x="69" y="127"/>
                    </a:lnTo>
                    <a:lnTo>
                      <a:pt x="62" y="133"/>
                    </a:lnTo>
                    <a:lnTo>
                      <a:pt x="50" y="143"/>
                    </a:lnTo>
                    <a:lnTo>
                      <a:pt x="38" y="153"/>
                    </a:lnTo>
                    <a:lnTo>
                      <a:pt x="27" y="162"/>
                    </a:lnTo>
                    <a:lnTo>
                      <a:pt x="14" y="178"/>
                    </a:lnTo>
                  </a:path>
                </a:pathLst>
              </a:custGeom>
              <a:solidFill>
                <a:srgbClr val="C7ABFF"/>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30" name="Freeform 72"/>
              <p:cNvSpPr>
                <a:spLocks/>
              </p:cNvSpPr>
              <p:nvPr/>
            </p:nvSpPr>
            <p:spPr bwMode="auto">
              <a:xfrm>
                <a:off x="7853812" y="1616236"/>
                <a:ext cx="495302" cy="257176"/>
              </a:xfrm>
              <a:custGeom>
                <a:avLst/>
                <a:gdLst>
                  <a:gd name="T0" fmla="*/ 2147483647 w 340"/>
                  <a:gd name="T1" fmla="*/ 2147483647 h 181"/>
                  <a:gd name="T2" fmla="*/ 2147483647 w 340"/>
                  <a:gd name="T3" fmla="*/ 2147483647 h 181"/>
                  <a:gd name="T4" fmla="*/ 2147483647 w 340"/>
                  <a:gd name="T5" fmla="*/ 2147483647 h 181"/>
                  <a:gd name="T6" fmla="*/ 2147483647 w 340"/>
                  <a:gd name="T7" fmla="*/ 2147483647 h 181"/>
                  <a:gd name="T8" fmla="*/ 2147483647 w 340"/>
                  <a:gd name="T9" fmla="*/ 2147483647 h 181"/>
                  <a:gd name="T10" fmla="*/ 2147483647 w 340"/>
                  <a:gd name="T11" fmla="*/ 2147483647 h 181"/>
                  <a:gd name="T12" fmla="*/ 2147483647 w 340"/>
                  <a:gd name="T13" fmla="*/ 2147483647 h 181"/>
                  <a:gd name="T14" fmla="*/ 2147483647 w 340"/>
                  <a:gd name="T15" fmla="*/ 2147483647 h 181"/>
                  <a:gd name="T16" fmla="*/ 2147483647 w 340"/>
                  <a:gd name="T17" fmla="*/ 2147483647 h 181"/>
                  <a:gd name="T18" fmla="*/ 2147483647 w 340"/>
                  <a:gd name="T19" fmla="*/ 2147483647 h 181"/>
                  <a:gd name="T20" fmla="*/ 2147483647 w 340"/>
                  <a:gd name="T21" fmla="*/ 2147483647 h 181"/>
                  <a:gd name="T22" fmla="*/ 2147483647 w 340"/>
                  <a:gd name="T23" fmla="*/ 2147483647 h 181"/>
                  <a:gd name="T24" fmla="*/ 2147483647 w 340"/>
                  <a:gd name="T25" fmla="*/ 2147483647 h 181"/>
                  <a:gd name="T26" fmla="*/ 2147483647 w 340"/>
                  <a:gd name="T27" fmla="*/ 2147483647 h 181"/>
                  <a:gd name="T28" fmla="*/ 2147483647 w 340"/>
                  <a:gd name="T29" fmla="*/ 2147483647 h 181"/>
                  <a:gd name="T30" fmla="*/ 2147483647 w 340"/>
                  <a:gd name="T31" fmla="*/ 2147483647 h 181"/>
                  <a:gd name="T32" fmla="*/ 2147483647 w 340"/>
                  <a:gd name="T33" fmla="*/ 2147483647 h 181"/>
                  <a:gd name="T34" fmla="*/ 2147483647 w 340"/>
                  <a:gd name="T35" fmla="*/ 2147483647 h 181"/>
                  <a:gd name="T36" fmla="*/ 2147483647 w 340"/>
                  <a:gd name="T37" fmla="*/ 2147483647 h 181"/>
                  <a:gd name="T38" fmla="*/ 2147483647 w 340"/>
                  <a:gd name="T39" fmla="*/ 2147483647 h 181"/>
                  <a:gd name="T40" fmla="*/ 2147483647 w 340"/>
                  <a:gd name="T41" fmla="*/ 2147483647 h 181"/>
                  <a:gd name="T42" fmla="*/ 2147483647 w 340"/>
                  <a:gd name="T43" fmla="*/ 2147483647 h 181"/>
                  <a:gd name="T44" fmla="*/ 2147483647 w 340"/>
                  <a:gd name="T45" fmla="*/ 2147483647 h 181"/>
                  <a:gd name="T46" fmla="*/ 2147483647 w 340"/>
                  <a:gd name="T47" fmla="*/ 2147483647 h 181"/>
                  <a:gd name="T48" fmla="*/ 2147483647 w 340"/>
                  <a:gd name="T49" fmla="*/ 2147483647 h 181"/>
                  <a:gd name="T50" fmla="*/ 2147483647 w 340"/>
                  <a:gd name="T51" fmla="*/ 2147483647 h 181"/>
                  <a:gd name="T52" fmla="*/ 2147483647 w 340"/>
                  <a:gd name="T53" fmla="*/ 2147483647 h 181"/>
                  <a:gd name="T54" fmla="*/ 2147483647 w 340"/>
                  <a:gd name="T55" fmla="*/ 2147483647 h 181"/>
                  <a:gd name="T56" fmla="*/ 2147483647 w 340"/>
                  <a:gd name="T57" fmla="*/ 2147483647 h 181"/>
                  <a:gd name="T58" fmla="*/ 2147483647 w 340"/>
                  <a:gd name="T59" fmla="*/ 2147483647 h 181"/>
                  <a:gd name="T60" fmla="*/ 2147483647 w 340"/>
                  <a:gd name="T61" fmla="*/ 2147483647 h 181"/>
                  <a:gd name="T62" fmla="*/ 2147483647 w 340"/>
                  <a:gd name="T63" fmla="*/ 2147483647 h 181"/>
                  <a:gd name="T64" fmla="*/ 2147483647 w 340"/>
                  <a:gd name="T65" fmla="*/ 2147483647 h 181"/>
                  <a:gd name="T66" fmla="*/ 2147483647 w 340"/>
                  <a:gd name="T67" fmla="*/ 2147483647 h 181"/>
                  <a:gd name="T68" fmla="*/ 2147483647 w 340"/>
                  <a:gd name="T69" fmla="*/ 2147483647 h 181"/>
                  <a:gd name="T70" fmla="*/ 2147483647 w 340"/>
                  <a:gd name="T71" fmla="*/ 2147483647 h 181"/>
                  <a:gd name="T72" fmla="*/ 2147483647 w 340"/>
                  <a:gd name="T73" fmla="*/ 2147483647 h 181"/>
                  <a:gd name="T74" fmla="*/ 2147483647 w 340"/>
                  <a:gd name="T75" fmla="*/ 2147483647 h 181"/>
                  <a:gd name="T76" fmla="*/ 2147483647 w 340"/>
                  <a:gd name="T77" fmla="*/ 2147483647 h 181"/>
                  <a:gd name="T78" fmla="*/ 2147483647 w 340"/>
                  <a:gd name="T79" fmla="*/ 2147483647 h 181"/>
                  <a:gd name="T80" fmla="*/ 2147483647 w 340"/>
                  <a:gd name="T81" fmla="*/ 2147483647 h 181"/>
                  <a:gd name="T82" fmla="*/ 2147483647 w 340"/>
                  <a:gd name="T83" fmla="*/ 2147483647 h 181"/>
                  <a:gd name="T84" fmla="*/ 2147483647 w 340"/>
                  <a:gd name="T85" fmla="*/ 2147483647 h 181"/>
                  <a:gd name="T86" fmla="*/ 2147483647 w 340"/>
                  <a:gd name="T87" fmla="*/ 2147483647 h 181"/>
                  <a:gd name="T88" fmla="*/ 2147483647 w 340"/>
                  <a:gd name="T89" fmla="*/ 2147483647 h 181"/>
                  <a:gd name="T90" fmla="*/ 2147483647 w 340"/>
                  <a:gd name="T91" fmla="*/ 2147483647 h 181"/>
                  <a:gd name="T92" fmla="*/ 2147483647 w 340"/>
                  <a:gd name="T93" fmla="*/ 2147483647 h 181"/>
                  <a:gd name="T94" fmla="*/ 2147483647 w 340"/>
                  <a:gd name="T95" fmla="*/ 2147483647 h 181"/>
                  <a:gd name="T96" fmla="*/ 2147483647 w 340"/>
                  <a:gd name="T97" fmla="*/ 2147483647 h 181"/>
                  <a:gd name="T98" fmla="*/ 2147483647 w 340"/>
                  <a:gd name="T99" fmla="*/ 2147483647 h 181"/>
                  <a:gd name="T100" fmla="*/ 2147483647 w 340"/>
                  <a:gd name="T101" fmla="*/ 2147483647 h 181"/>
                  <a:gd name="T102" fmla="*/ 2147483647 w 340"/>
                  <a:gd name="T103" fmla="*/ 2147483647 h 181"/>
                  <a:gd name="T104" fmla="*/ 2147483647 w 340"/>
                  <a:gd name="T105" fmla="*/ 2147483647 h 181"/>
                  <a:gd name="T106" fmla="*/ 2147483647 w 340"/>
                  <a:gd name="T107" fmla="*/ 0 h 181"/>
                  <a:gd name="T108" fmla="*/ 2147483647 w 340"/>
                  <a:gd name="T109" fmla="*/ 0 h 181"/>
                  <a:gd name="T110" fmla="*/ 2147483647 w 340"/>
                  <a:gd name="T111" fmla="*/ 2147483647 h 181"/>
                  <a:gd name="T112" fmla="*/ 2147483647 w 340"/>
                  <a:gd name="T113" fmla="*/ 2147483647 h 181"/>
                  <a:gd name="T114" fmla="*/ 2147483647 w 340"/>
                  <a:gd name="T115" fmla="*/ 2147483647 h 181"/>
                  <a:gd name="T116" fmla="*/ 2147483647 w 340"/>
                  <a:gd name="T117" fmla="*/ 2147483647 h 181"/>
                  <a:gd name="T118" fmla="*/ 0 w 340"/>
                  <a:gd name="T119" fmla="*/ 2147483647 h 1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0"/>
                  <a:gd name="T181" fmla="*/ 0 h 181"/>
                  <a:gd name="T182" fmla="*/ 340 w 340"/>
                  <a:gd name="T183" fmla="*/ 181 h 1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0" h="181">
                    <a:moveTo>
                      <a:pt x="0" y="76"/>
                    </a:moveTo>
                    <a:lnTo>
                      <a:pt x="5" y="174"/>
                    </a:lnTo>
                    <a:lnTo>
                      <a:pt x="159" y="130"/>
                    </a:lnTo>
                    <a:lnTo>
                      <a:pt x="197" y="119"/>
                    </a:lnTo>
                    <a:lnTo>
                      <a:pt x="198" y="123"/>
                    </a:lnTo>
                    <a:lnTo>
                      <a:pt x="200" y="130"/>
                    </a:lnTo>
                    <a:lnTo>
                      <a:pt x="203" y="136"/>
                    </a:lnTo>
                    <a:lnTo>
                      <a:pt x="207" y="140"/>
                    </a:lnTo>
                    <a:lnTo>
                      <a:pt x="207" y="147"/>
                    </a:lnTo>
                    <a:lnTo>
                      <a:pt x="207" y="152"/>
                    </a:lnTo>
                    <a:lnTo>
                      <a:pt x="205" y="155"/>
                    </a:lnTo>
                    <a:lnTo>
                      <a:pt x="205" y="157"/>
                    </a:lnTo>
                    <a:lnTo>
                      <a:pt x="210" y="161"/>
                    </a:lnTo>
                    <a:lnTo>
                      <a:pt x="216" y="162"/>
                    </a:lnTo>
                    <a:lnTo>
                      <a:pt x="219" y="164"/>
                    </a:lnTo>
                    <a:lnTo>
                      <a:pt x="221" y="168"/>
                    </a:lnTo>
                    <a:lnTo>
                      <a:pt x="222" y="173"/>
                    </a:lnTo>
                    <a:lnTo>
                      <a:pt x="228" y="180"/>
                    </a:lnTo>
                    <a:lnTo>
                      <a:pt x="235" y="181"/>
                    </a:lnTo>
                    <a:lnTo>
                      <a:pt x="240" y="176"/>
                    </a:lnTo>
                    <a:lnTo>
                      <a:pt x="245" y="169"/>
                    </a:lnTo>
                    <a:lnTo>
                      <a:pt x="248" y="168"/>
                    </a:lnTo>
                    <a:lnTo>
                      <a:pt x="250" y="164"/>
                    </a:lnTo>
                    <a:lnTo>
                      <a:pt x="248" y="154"/>
                    </a:lnTo>
                    <a:lnTo>
                      <a:pt x="259" y="154"/>
                    </a:lnTo>
                    <a:lnTo>
                      <a:pt x="262" y="149"/>
                    </a:lnTo>
                    <a:lnTo>
                      <a:pt x="264" y="143"/>
                    </a:lnTo>
                    <a:lnTo>
                      <a:pt x="273" y="136"/>
                    </a:lnTo>
                    <a:lnTo>
                      <a:pt x="273" y="147"/>
                    </a:lnTo>
                    <a:lnTo>
                      <a:pt x="273" y="154"/>
                    </a:lnTo>
                    <a:lnTo>
                      <a:pt x="276" y="155"/>
                    </a:lnTo>
                    <a:lnTo>
                      <a:pt x="285" y="155"/>
                    </a:lnTo>
                    <a:lnTo>
                      <a:pt x="297" y="152"/>
                    </a:lnTo>
                    <a:lnTo>
                      <a:pt x="302" y="149"/>
                    </a:lnTo>
                    <a:lnTo>
                      <a:pt x="304" y="143"/>
                    </a:lnTo>
                    <a:lnTo>
                      <a:pt x="312" y="142"/>
                    </a:lnTo>
                    <a:lnTo>
                      <a:pt x="326" y="138"/>
                    </a:lnTo>
                    <a:lnTo>
                      <a:pt x="335" y="133"/>
                    </a:lnTo>
                    <a:lnTo>
                      <a:pt x="340" y="126"/>
                    </a:lnTo>
                    <a:lnTo>
                      <a:pt x="338" y="116"/>
                    </a:lnTo>
                    <a:lnTo>
                      <a:pt x="338" y="107"/>
                    </a:lnTo>
                    <a:lnTo>
                      <a:pt x="340" y="97"/>
                    </a:lnTo>
                    <a:lnTo>
                      <a:pt x="337" y="88"/>
                    </a:lnTo>
                    <a:lnTo>
                      <a:pt x="328" y="79"/>
                    </a:lnTo>
                    <a:lnTo>
                      <a:pt x="321" y="76"/>
                    </a:lnTo>
                    <a:lnTo>
                      <a:pt x="314" y="76"/>
                    </a:lnTo>
                    <a:lnTo>
                      <a:pt x="311" y="79"/>
                    </a:lnTo>
                    <a:lnTo>
                      <a:pt x="305" y="86"/>
                    </a:lnTo>
                    <a:lnTo>
                      <a:pt x="305" y="90"/>
                    </a:lnTo>
                    <a:lnTo>
                      <a:pt x="309" y="88"/>
                    </a:lnTo>
                    <a:lnTo>
                      <a:pt x="314" y="86"/>
                    </a:lnTo>
                    <a:lnTo>
                      <a:pt x="318" y="88"/>
                    </a:lnTo>
                    <a:lnTo>
                      <a:pt x="321" y="95"/>
                    </a:lnTo>
                    <a:lnTo>
                      <a:pt x="326" y="102"/>
                    </a:lnTo>
                    <a:lnTo>
                      <a:pt x="328" y="109"/>
                    </a:lnTo>
                    <a:lnTo>
                      <a:pt x="321" y="116"/>
                    </a:lnTo>
                    <a:lnTo>
                      <a:pt x="314" y="124"/>
                    </a:lnTo>
                    <a:lnTo>
                      <a:pt x="311" y="130"/>
                    </a:lnTo>
                    <a:lnTo>
                      <a:pt x="309" y="135"/>
                    </a:lnTo>
                    <a:lnTo>
                      <a:pt x="300" y="133"/>
                    </a:lnTo>
                    <a:lnTo>
                      <a:pt x="286" y="126"/>
                    </a:lnTo>
                    <a:lnTo>
                      <a:pt x="276" y="116"/>
                    </a:lnTo>
                    <a:lnTo>
                      <a:pt x="269" y="107"/>
                    </a:lnTo>
                    <a:lnTo>
                      <a:pt x="262" y="105"/>
                    </a:lnTo>
                    <a:lnTo>
                      <a:pt x="259" y="97"/>
                    </a:lnTo>
                    <a:lnTo>
                      <a:pt x="252" y="86"/>
                    </a:lnTo>
                    <a:lnTo>
                      <a:pt x="243" y="79"/>
                    </a:lnTo>
                    <a:lnTo>
                      <a:pt x="235" y="79"/>
                    </a:lnTo>
                    <a:lnTo>
                      <a:pt x="226" y="83"/>
                    </a:lnTo>
                    <a:lnTo>
                      <a:pt x="224" y="88"/>
                    </a:lnTo>
                    <a:lnTo>
                      <a:pt x="221" y="93"/>
                    </a:lnTo>
                    <a:lnTo>
                      <a:pt x="214" y="97"/>
                    </a:lnTo>
                    <a:lnTo>
                      <a:pt x="209" y="95"/>
                    </a:lnTo>
                    <a:lnTo>
                      <a:pt x="207" y="90"/>
                    </a:lnTo>
                    <a:lnTo>
                      <a:pt x="207" y="85"/>
                    </a:lnTo>
                    <a:lnTo>
                      <a:pt x="209" y="81"/>
                    </a:lnTo>
                    <a:lnTo>
                      <a:pt x="212" y="64"/>
                    </a:lnTo>
                    <a:lnTo>
                      <a:pt x="219" y="53"/>
                    </a:lnTo>
                    <a:lnTo>
                      <a:pt x="226" y="47"/>
                    </a:lnTo>
                    <a:lnTo>
                      <a:pt x="222" y="43"/>
                    </a:lnTo>
                    <a:lnTo>
                      <a:pt x="231" y="33"/>
                    </a:lnTo>
                    <a:lnTo>
                      <a:pt x="236" y="22"/>
                    </a:lnTo>
                    <a:lnTo>
                      <a:pt x="235" y="15"/>
                    </a:lnTo>
                    <a:lnTo>
                      <a:pt x="224" y="17"/>
                    </a:lnTo>
                    <a:lnTo>
                      <a:pt x="221" y="14"/>
                    </a:lnTo>
                    <a:lnTo>
                      <a:pt x="219" y="7"/>
                    </a:lnTo>
                    <a:lnTo>
                      <a:pt x="216" y="0"/>
                    </a:lnTo>
                    <a:lnTo>
                      <a:pt x="207" y="0"/>
                    </a:lnTo>
                    <a:lnTo>
                      <a:pt x="198" y="3"/>
                    </a:lnTo>
                    <a:lnTo>
                      <a:pt x="197" y="10"/>
                    </a:lnTo>
                    <a:lnTo>
                      <a:pt x="193" y="15"/>
                    </a:lnTo>
                    <a:lnTo>
                      <a:pt x="188" y="19"/>
                    </a:lnTo>
                    <a:lnTo>
                      <a:pt x="183" y="21"/>
                    </a:lnTo>
                    <a:lnTo>
                      <a:pt x="179" y="24"/>
                    </a:lnTo>
                    <a:lnTo>
                      <a:pt x="176" y="29"/>
                    </a:lnTo>
                    <a:lnTo>
                      <a:pt x="174" y="36"/>
                    </a:lnTo>
                    <a:lnTo>
                      <a:pt x="0" y="76"/>
                    </a:lnTo>
                  </a:path>
                </a:pathLst>
              </a:custGeom>
              <a:solidFill>
                <a:srgbClr val="C7ABFF"/>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31" name="Freeform 74"/>
              <p:cNvSpPr>
                <a:spLocks/>
              </p:cNvSpPr>
              <p:nvPr/>
            </p:nvSpPr>
            <p:spPr bwMode="auto">
              <a:xfrm>
                <a:off x="7718081" y="1195318"/>
                <a:ext cx="273055" cy="537994"/>
              </a:xfrm>
              <a:custGeom>
                <a:avLst/>
                <a:gdLst>
                  <a:gd name="T0" fmla="*/ 0 w 157"/>
                  <a:gd name="T1" fmla="*/ 2147483647 h 332"/>
                  <a:gd name="T2" fmla="*/ 0 w 157"/>
                  <a:gd name="T3" fmla="*/ 2147483647 h 332"/>
                  <a:gd name="T4" fmla="*/ 2147483647 w 157"/>
                  <a:gd name="T5" fmla="*/ 2147483647 h 332"/>
                  <a:gd name="T6" fmla="*/ 2147483647 w 157"/>
                  <a:gd name="T7" fmla="*/ 2147483647 h 332"/>
                  <a:gd name="T8" fmla="*/ 2147483647 w 157"/>
                  <a:gd name="T9" fmla="*/ 2147483647 h 332"/>
                  <a:gd name="T10" fmla="*/ 2147483647 w 157"/>
                  <a:gd name="T11" fmla="*/ 2147483647 h 332"/>
                  <a:gd name="T12" fmla="*/ 2147483647 w 157"/>
                  <a:gd name="T13" fmla="*/ 2147483647 h 332"/>
                  <a:gd name="T14" fmla="*/ 2147483647 w 157"/>
                  <a:gd name="T15" fmla="*/ 2147483647 h 332"/>
                  <a:gd name="T16" fmla="*/ 2147483647 w 157"/>
                  <a:gd name="T17" fmla="*/ 2147483647 h 332"/>
                  <a:gd name="T18" fmla="*/ 2147483647 w 157"/>
                  <a:gd name="T19" fmla="*/ 2147483647 h 332"/>
                  <a:gd name="T20" fmla="*/ 2147483647 w 157"/>
                  <a:gd name="T21" fmla="*/ 2147483647 h 332"/>
                  <a:gd name="T22" fmla="*/ 2147483647 w 157"/>
                  <a:gd name="T23" fmla="*/ 2147483647 h 332"/>
                  <a:gd name="T24" fmla="*/ 2147483647 w 157"/>
                  <a:gd name="T25" fmla="*/ 2147483647 h 332"/>
                  <a:gd name="T26" fmla="*/ 2147483647 w 157"/>
                  <a:gd name="T27" fmla="*/ 2147483647 h 332"/>
                  <a:gd name="T28" fmla="*/ 2147483647 w 157"/>
                  <a:gd name="T29" fmla="*/ 2147483647 h 332"/>
                  <a:gd name="T30" fmla="*/ 2147483647 w 157"/>
                  <a:gd name="T31" fmla="*/ 2147483647 h 332"/>
                  <a:gd name="T32" fmla="*/ 2147483647 w 157"/>
                  <a:gd name="T33" fmla="*/ 2147483647 h 332"/>
                  <a:gd name="T34" fmla="*/ 2147483647 w 157"/>
                  <a:gd name="T35" fmla="*/ 2147483647 h 332"/>
                  <a:gd name="T36" fmla="*/ 2147483647 w 157"/>
                  <a:gd name="T37" fmla="*/ 2147483647 h 332"/>
                  <a:gd name="T38" fmla="*/ 2147483647 w 157"/>
                  <a:gd name="T39" fmla="*/ 2147483647 h 332"/>
                  <a:gd name="T40" fmla="*/ 2147483647 w 157"/>
                  <a:gd name="T41" fmla="*/ 2147483647 h 332"/>
                  <a:gd name="T42" fmla="*/ 2147483647 w 157"/>
                  <a:gd name="T43" fmla="*/ 2147483647 h 332"/>
                  <a:gd name="T44" fmla="*/ 2147483647 w 157"/>
                  <a:gd name="T45" fmla="*/ 2147483647 h 332"/>
                  <a:gd name="T46" fmla="*/ 2147483647 w 157"/>
                  <a:gd name="T47" fmla="*/ 2147483647 h 332"/>
                  <a:gd name="T48" fmla="*/ 2147483647 w 157"/>
                  <a:gd name="T49" fmla="*/ 2147483647 h 332"/>
                  <a:gd name="T50" fmla="*/ 2147483647 w 157"/>
                  <a:gd name="T51" fmla="*/ 2147483647 h 332"/>
                  <a:gd name="T52" fmla="*/ 2147483647 w 157"/>
                  <a:gd name="T53" fmla="*/ 2147483647 h 332"/>
                  <a:gd name="T54" fmla="*/ 2147483647 w 157"/>
                  <a:gd name="T55" fmla="*/ 2147483647 h 332"/>
                  <a:gd name="T56" fmla="*/ 2147483647 w 157"/>
                  <a:gd name="T57" fmla="*/ 2147483647 h 332"/>
                  <a:gd name="T58" fmla="*/ 2147483647 w 157"/>
                  <a:gd name="T59" fmla="*/ 2147483647 h 332"/>
                  <a:gd name="T60" fmla="*/ 2147483647 w 157"/>
                  <a:gd name="T61" fmla="*/ 2147483647 h 332"/>
                  <a:gd name="T62" fmla="*/ 2147483647 w 157"/>
                  <a:gd name="T63" fmla="*/ 2147483647 h 332"/>
                  <a:gd name="T64" fmla="*/ 2147483647 w 157"/>
                  <a:gd name="T65" fmla="*/ 2147483647 h 332"/>
                  <a:gd name="T66" fmla="*/ 2147483647 w 157"/>
                  <a:gd name="T67" fmla="*/ 2147483647 h 332"/>
                  <a:gd name="T68" fmla="*/ 2147483647 w 157"/>
                  <a:gd name="T69" fmla="*/ 2147483647 h 332"/>
                  <a:gd name="T70" fmla="*/ 2147483647 w 157"/>
                  <a:gd name="T71" fmla="*/ 2147483647 h 332"/>
                  <a:gd name="T72" fmla="*/ 2147483647 w 157"/>
                  <a:gd name="T73" fmla="*/ 2147483647 h 332"/>
                  <a:gd name="T74" fmla="*/ 2147483647 w 157"/>
                  <a:gd name="T75" fmla="*/ 2147483647 h 332"/>
                  <a:gd name="T76" fmla="*/ 2147483647 w 157"/>
                  <a:gd name="T77" fmla="*/ 2147483647 h 332"/>
                  <a:gd name="T78" fmla="*/ 2147483647 w 157"/>
                  <a:gd name="T79" fmla="*/ 2147483647 h 332"/>
                  <a:gd name="T80" fmla="*/ 2147483647 w 157"/>
                  <a:gd name="T81" fmla="*/ 2147483647 h 332"/>
                  <a:gd name="T82" fmla="*/ 2147483647 w 157"/>
                  <a:gd name="T83" fmla="*/ 2147483647 h 332"/>
                  <a:gd name="T84" fmla="*/ 2147483647 w 157"/>
                  <a:gd name="T85" fmla="*/ 0 h 332"/>
                  <a:gd name="T86" fmla="*/ 0 w 157"/>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7"/>
                  <a:gd name="T133" fmla="*/ 0 h 332"/>
                  <a:gd name="T134" fmla="*/ 157 w 157"/>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7" h="332">
                    <a:moveTo>
                      <a:pt x="0" y="45"/>
                    </a:moveTo>
                    <a:lnTo>
                      <a:pt x="0" y="45"/>
                    </a:lnTo>
                    <a:lnTo>
                      <a:pt x="5" y="67"/>
                    </a:lnTo>
                    <a:lnTo>
                      <a:pt x="9" y="95"/>
                    </a:lnTo>
                    <a:lnTo>
                      <a:pt x="14" y="124"/>
                    </a:lnTo>
                    <a:lnTo>
                      <a:pt x="19" y="145"/>
                    </a:lnTo>
                    <a:lnTo>
                      <a:pt x="19" y="171"/>
                    </a:lnTo>
                    <a:lnTo>
                      <a:pt x="24" y="190"/>
                    </a:lnTo>
                    <a:lnTo>
                      <a:pt x="28" y="204"/>
                    </a:lnTo>
                    <a:lnTo>
                      <a:pt x="28" y="216"/>
                    </a:lnTo>
                    <a:lnTo>
                      <a:pt x="33" y="225"/>
                    </a:lnTo>
                    <a:lnTo>
                      <a:pt x="38" y="225"/>
                    </a:lnTo>
                    <a:lnTo>
                      <a:pt x="42" y="225"/>
                    </a:lnTo>
                    <a:lnTo>
                      <a:pt x="47" y="232"/>
                    </a:lnTo>
                    <a:lnTo>
                      <a:pt x="73" y="332"/>
                    </a:lnTo>
                    <a:lnTo>
                      <a:pt x="145" y="315"/>
                    </a:lnTo>
                    <a:lnTo>
                      <a:pt x="143" y="309"/>
                    </a:lnTo>
                    <a:lnTo>
                      <a:pt x="137" y="303"/>
                    </a:lnTo>
                    <a:lnTo>
                      <a:pt x="130" y="294"/>
                    </a:lnTo>
                    <a:lnTo>
                      <a:pt x="126" y="285"/>
                    </a:lnTo>
                    <a:lnTo>
                      <a:pt x="130" y="266"/>
                    </a:lnTo>
                    <a:lnTo>
                      <a:pt x="133" y="242"/>
                    </a:lnTo>
                    <a:lnTo>
                      <a:pt x="137" y="218"/>
                    </a:lnTo>
                    <a:lnTo>
                      <a:pt x="135" y="192"/>
                    </a:lnTo>
                    <a:lnTo>
                      <a:pt x="135" y="169"/>
                    </a:lnTo>
                    <a:lnTo>
                      <a:pt x="138" y="149"/>
                    </a:lnTo>
                    <a:lnTo>
                      <a:pt x="142" y="126"/>
                    </a:lnTo>
                    <a:lnTo>
                      <a:pt x="137" y="99"/>
                    </a:lnTo>
                    <a:lnTo>
                      <a:pt x="138" y="90"/>
                    </a:lnTo>
                    <a:lnTo>
                      <a:pt x="147" y="83"/>
                    </a:lnTo>
                    <a:lnTo>
                      <a:pt x="156" y="71"/>
                    </a:lnTo>
                    <a:lnTo>
                      <a:pt x="157" y="50"/>
                    </a:lnTo>
                    <a:lnTo>
                      <a:pt x="156" y="35"/>
                    </a:lnTo>
                    <a:lnTo>
                      <a:pt x="156" y="19"/>
                    </a:lnTo>
                    <a:lnTo>
                      <a:pt x="154" y="7"/>
                    </a:lnTo>
                    <a:lnTo>
                      <a:pt x="152" y="0"/>
                    </a:lnTo>
                    <a:lnTo>
                      <a:pt x="0" y="45"/>
                    </a:lnTo>
                  </a:path>
                </a:pathLst>
              </a:custGeom>
              <a:solidFill>
                <a:srgbClr val="D1B8F6"/>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32" name="Freeform 76"/>
              <p:cNvSpPr>
                <a:spLocks/>
              </p:cNvSpPr>
              <p:nvPr/>
            </p:nvSpPr>
            <p:spPr bwMode="auto">
              <a:xfrm>
                <a:off x="7928434" y="1145469"/>
                <a:ext cx="236538" cy="557850"/>
              </a:xfrm>
              <a:custGeom>
                <a:avLst/>
                <a:gdLst>
                  <a:gd name="T0" fmla="*/ 2147483647 w 163"/>
                  <a:gd name="T1" fmla="*/ 2147483647 h 358"/>
                  <a:gd name="T2" fmla="*/ 2147483647 w 163"/>
                  <a:gd name="T3" fmla="*/ 2147483647 h 358"/>
                  <a:gd name="T4" fmla="*/ 2147483647 w 163"/>
                  <a:gd name="T5" fmla="*/ 2147483647 h 358"/>
                  <a:gd name="T6" fmla="*/ 2147483647 w 163"/>
                  <a:gd name="T7" fmla="*/ 2147483647 h 358"/>
                  <a:gd name="T8" fmla="*/ 2147483647 w 163"/>
                  <a:gd name="T9" fmla="*/ 2147483647 h 358"/>
                  <a:gd name="T10" fmla="*/ 2147483647 w 163"/>
                  <a:gd name="T11" fmla="*/ 2147483647 h 358"/>
                  <a:gd name="T12" fmla="*/ 2147483647 w 163"/>
                  <a:gd name="T13" fmla="*/ 2147483647 h 358"/>
                  <a:gd name="T14" fmla="*/ 2147483647 w 163"/>
                  <a:gd name="T15" fmla="*/ 2147483647 h 358"/>
                  <a:gd name="T16" fmla="*/ 2147483647 w 163"/>
                  <a:gd name="T17" fmla="*/ 2147483647 h 358"/>
                  <a:gd name="T18" fmla="*/ 2147483647 w 163"/>
                  <a:gd name="T19" fmla="*/ 2147483647 h 358"/>
                  <a:gd name="T20" fmla="*/ 0 w 163"/>
                  <a:gd name="T21" fmla="*/ 2147483647 h 358"/>
                  <a:gd name="T22" fmla="*/ 2147483647 w 163"/>
                  <a:gd name="T23" fmla="*/ 2147483647 h 358"/>
                  <a:gd name="T24" fmla="*/ 2147483647 w 163"/>
                  <a:gd name="T25" fmla="*/ 2147483647 h 358"/>
                  <a:gd name="T26" fmla="*/ 2147483647 w 163"/>
                  <a:gd name="T27" fmla="*/ 2147483647 h 358"/>
                  <a:gd name="T28" fmla="*/ 2147483647 w 163"/>
                  <a:gd name="T29" fmla="*/ 2147483647 h 358"/>
                  <a:gd name="T30" fmla="*/ 2147483647 w 163"/>
                  <a:gd name="T31" fmla="*/ 2147483647 h 358"/>
                  <a:gd name="T32" fmla="*/ 2147483647 w 163"/>
                  <a:gd name="T33" fmla="*/ 2147483647 h 358"/>
                  <a:gd name="T34" fmla="*/ 2147483647 w 163"/>
                  <a:gd name="T35" fmla="*/ 2147483647 h 358"/>
                  <a:gd name="T36" fmla="*/ 2147483647 w 163"/>
                  <a:gd name="T37" fmla="*/ 2147483647 h 358"/>
                  <a:gd name="T38" fmla="*/ 2147483647 w 163"/>
                  <a:gd name="T39" fmla="*/ 2147483647 h 358"/>
                  <a:gd name="T40" fmla="*/ 2147483647 w 163"/>
                  <a:gd name="T41" fmla="*/ 2147483647 h 358"/>
                  <a:gd name="T42" fmla="*/ 2147483647 w 163"/>
                  <a:gd name="T43" fmla="*/ 2147483647 h 358"/>
                  <a:gd name="T44" fmla="*/ 2147483647 w 163"/>
                  <a:gd name="T45" fmla="*/ 2147483647 h 358"/>
                  <a:gd name="T46" fmla="*/ 2147483647 w 163"/>
                  <a:gd name="T47" fmla="*/ 2147483647 h 358"/>
                  <a:gd name="T48" fmla="*/ 2147483647 w 163"/>
                  <a:gd name="T49" fmla="*/ 2147483647 h 358"/>
                  <a:gd name="T50" fmla="*/ 2147483647 w 163"/>
                  <a:gd name="T51" fmla="*/ 2147483647 h 358"/>
                  <a:gd name="T52" fmla="*/ 2147483647 w 163"/>
                  <a:gd name="T53" fmla="*/ 2147483647 h 358"/>
                  <a:gd name="T54" fmla="*/ 2147483647 w 163"/>
                  <a:gd name="T55" fmla="*/ 2147483647 h 358"/>
                  <a:gd name="T56" fmla="*/ 2147483647 w 163"/>
                  <a:gd name="T57" fmla="*/ 0 h 358"/>
                  <a:gd name="T58" fmla="*/ 2147483647 w 163"/>
                  <a:gd name="T59" fmla="*/ 2147483647 h 358"/>
                  <a:gd name="T60" fmla="*/ 2147483647 w 163"/>
                  <a:gd name="T61" fmla="*/ 2147483647 h 358"/>
                  <a:gd name="T62" fmla="*/ 2147483647 w 163"/>
                  <a:gd name="T63" fmla="*/ 2147483647 h 358"/>
                  <a:gd name="T64" fmla="*/ 2147483647 w 163"/>
                  <a:gd name="T65" fmla="*/ 2147483647 h 3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358"/>
                  <a:gd name="T101" fmla="*/ 163 w 163"/>
                  <a:gd name="T102" fmla="*/ 358 h 3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358">
                    <a:moveTo>
                      <a:pt x="26" y="43"/>
                    </a:moveTo>
                    <a:lnTo>
                      <a:pt x="26" y="43"/>
                    </a:lnTo>
                    <a:lnTo>
                      <a:pt x="28" y="52"/>
                    </a:lnTo>
                    <a:lnTo>
                      <a:pt x="30" y="64"/>
                    </a:lnTo>
                    <a:lnTo>
                      <a:pt x="30" y="79"/>
                    </a:lnTo>
                    <a:lnTo>
                      <a:pt x="31" y="93"/>
                    </a:lnTo>
                    <a:lnTo>
                      <a:pt x="30" y="114"/>
                    </a:lnTo>
                    <a:lnTo>
                      <a:pt x="21" y="126"/>
                    </a:lnTo>
                    <a:lnTo>
                      <a:pt x="12" y="133"/>
                    </a:lnTo>
                    <a:lnTo>
                      <a:pt x="11" y="142"/>
                    </a:lnTo>
                    <a:lnTo>
                      <a:pt x="16" y="169"/>
                    </a:lnTo>
                    <a:lnTo>
                      <a:pt x="12" y="192"/>
                    </a:lnTo>
                    <a:lnTo>
                      <a:pt x="9" y="212"/>
                    </a:lnTo>
                    <a:lnTo>
                      <a:pt x="9" y="235"/>
                    </a:lnTo>
                    <a:lnTo>
                      <a:pt x="11" y="261"/>
                    </a:lnTo>
                    <a:lnTo>
                      <a:pt x="7" y="285"/>
                    </a:lnTo>
                    <a:lnTo>
                      <a:pt x="4" y="309"/>
                    </a:lnTo>
                    <a:lnTo>
                      <a:pt x="0" y="328"/>
                    </a:lnTo>
                    <a:lnTo>
                      <a:pt x="4" y="337"/>
                    </a:lnTo>
                    <a:lnTo>
                      <a:pt x="11" y="346"/>
                    </a:lnTo>
                    <a:lnTo>
                      <a:pt x="17" y="352"/>
                    </a:lnTo>
                    <a:lnTo>
                      <a:pt x="19" y="358"/>
                    </a:lnTo>
                    <a:lnTo>
                      <a:pt x="121" y="335"/>
                    </a:lnTo>
                    <a:lnTo>
                      <a:pt x="123" y="328"/>
                    </a:lnTo>
                    <a:lnTo>
                      <a:pt x="126" y="323"/>
                    </a:lnTo>
                    <a:lnTo>
                      <a:pt x="130" y="320"/>
                    </a:lnTo>
                    <a:lnTo>
                      <a:pt x="135" y="318"/>
                    </a:lnTo>
                    <a:lnTo>
                      <a:pt x="140" y="314"/>
                    </a:lnTo>
                    <a:lnTo>
                      <a:pt x="144" y="309"/>
                    </a:lnTo>
                    <a:lnTo>
                      <a:pt x="145" y="302"/>
                    </a:lnTo>
                    <a:lnTo>
                      <a:pt x="154" y="299"/>
                    </a:lnTo>
                    <a:lnTo>
                      <a:pt x="157" y="297"/>
                    </a:lnTo>
                    <a:lnTo>
                      <a:pt x="161" y="294"/>
                    </a:lnTo>
                    <a:lnTo>
                      <a:pt x="163" y="287"/>
                    </a:lnTo>
                    <a:lnTo>
                      <a:pt x="163" y="269"/>
                    </a:lnTo>
                    <a:lnTo>
                      <a:pt x="156" y="264"/>
                    </a:lnTo>
                    <a:lnTo>
                      <a:pt x="147" y="259"/>
                    </a:lnTo>
                    <a:lnTo>
                      <a:pt x="140" y="250"/>
                    </a:lnTo>
                    <a:lnTo>
                      <a:pt x="131" y="238"/>
                    </a:lnTo>
                    <a:lnTo>
                      <a:pt x="126" y="223"/>
                    </a:lnTo>
                    <a:lnTo>
                      <a:pt x="116" y="193"/>
                    </a:lnTo>
                    <a:lnTo>
                      <a:pt x="102" y="155"/>
                    </a:lnTo>
                    <a:lnTo>
                      <a:pt x="88" y="114"/>
                    </a:lnTo>
                    <a:lnTo>
                      <a:pt x="74" y="72"/>
                    </a:lnTo>
                    <a:lnTo>
                      <a:pt x="62" y="38"/>
                    </a:lnTo>
                    <a:lnTo>
                      <a:pt x="55" y="12"/>
                    </a:lnTo>
                    <a:lnTo>
                      <a:pt x="52" y="3"/>
                    </a:lnTo>
                    <a:lnTo>
                      <a:pt x="50" y="0"/>
                    </a:lnTo>
                    <a:lnTo>
                      <a:pt x="49" y="3"/>
                    </a:lnTo>
                    <a:lnTo>
                      <a:pt x="43" y="7"/>
                    </a:lnTo>
                    <a:lnTo>
                      <a:pt x="35" y="7"/>
                    </a:lnTo>
                    <a:lnTo>
                      <a:pt x="31" y="10"/>
                    </a:lnTo>
                    <a:lnTo>
                      <a:pt x="31" y="21"/>
                    </a:lnTo>
                    <a:lnTo>
                      <a:pt x="30" y="33"/>
                    </a:lnTo>
                    <a:lnTo>
                      <a:pt x="26" y="43"/>
                    </a:lnTo>
                  </a:path>
                </a:pathLst>
              </a:custGeom>
              <a:solidFill>
                <a:srgbClr val="C7ABFF"/>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33" name="Freeform 78"/>
              <p:cNvSpPr>
                <a:spLocks/>
              </p:cNvSpPr>
              <p:nvPr/>
            </p:nvSpPr>
            <p:spPr bwMode="auto">
              <a:xfrm>
                <a:off x="8005763" y="682388"/>
                <a:ext cx="633111" cy="908846"/>
              </a:xfrm>
              <a:custGeom>
                <a:avLst/>
                <a:gdLst>
                  <a:gd name="T0" fmla="*/ 478820 w 373"/>
                  <a:gd name="T1" fmla="*/ 349213 h 605"/>
                  <a:gd name="T2" fmla="*/ 529914 w 373"/>
                  <a:gd name="T3" fmla="*/ 363409 h 605"/>
                  <a:gd name="T4" fmla="*/ 516775 w 373"/>
                  <a:gd name="T5" fmla="*/ 386122 h 605"/>
                  <a:gd name="T6" fmla="*/ 540133 w 373"/>
                  <a:gd name="T7" fmla="*/ 417353 h 605"/>
                  <a:gd name="T8" fmla="*/ 506557 w 373"/>
                  <a:gd name="T9" fmla="*/ 440066 h 605"/>
                  <a:gd name="T10" fmla="*/ 478820 w 373"/>
                  <a:gd name="T11" fmla="*/ 474135 h 605"/>
                  <a:gd name="T12" fmla="*/ 456923 w 373"/>
                  <a:gd name="T13" fmla="*/ 496848 h 605"/>
                  <a:gd name="T14" fmla="*/ 446704 w 373"/>
                  <a:gd name="T15" fmla="*/ 506785 h 605"/>
                  <a:gd name="T16" fmla="*/ 443785 w 373"/>
                  <a:gd name="T17" fmla="*/ 535177 h 605"/>
                  <a:gd name="T18" fmla="*/ 436486 w 373"/>
                  <a:gd name="T19" fmla="*/ 518142 h 605"/>
                  <a:gd name="T20" fmla="*/ 423347 w 373"/>
                  <a:gd name="T21" fmla="*/ 511044 h 605"/>
                  <a:gd name="T22" fmla="*/ 408749 w 373"/>
                  <a:gd name="T23" fmla="*/ 503946 h 605"/>
                  <a:gd name="T24" fmla="*/ 394151 w 373"/>
                  <a:gd name="T25" fmla="*/ 518142 h 605"/>
                  <a:gd name="T26" fmla="*/ 328459 w 373"/>
                  <a:gd name="T27" fmla="*/ 538016 h 605"/>
                  <a:gd name="T28" fmla="*/ 312401 w 373"/>
                  <a:gd name="T29" fmla="*/ 591959 h 605"/>
                  <a:gd name="T30" fmla="*/ 319700 w 373"/>
                  <a:gd name="T31" fmla="*/ 626029 h 605"/>
                  <a:gd name="T32" fmla="*/ 302182 w 373"/>
                  <a:gd name="T33" fmla="*/ 641644 h 605"/>
                  <a:gd name="T34" fmla="*/ 280285 w 373"/>
                  <a:gd name="T35" fmla="*/ 641644 h 605"/>
                  <a:gd name="T36" fmla="*/ 226272 w 373"/>
                  <a:gd name="T37" fmla="*/ 672875 h 605"/>
                  <a:gd name="T38" fmla="*/ 218973 w 373"/>
                  <a:gd name="T39" fmla="*/ 689909 h 605"/>
                  <a:gd name="T40" fmla="*/ 197075 w 373"/>
                  <a:gd name="T41" fmla="*/ 716881 h 605"/>
                  <a:gd name="T42" fmla="*/ 204374 w 373"/>
                  <a:gd name="T43" fmla="*/ 749531 h 605"/>
                  <a:gd name="T44" fmla="*/ 183937 w 373"/>
                  <a:gd name="T45" fmla="*/ 773664 h 605"/>
                  <a:gd name="T46" fmla="*/ 166419 w 373"/>
                  <a:gd name="T47" fmla="*/ 817671 h 605"/>
                  <a:gd name="T48" fmla="*/ 169339 w 373"/>
                  <a:gd name="T49" fmla="*/ 850321 h 605"/>
                  <a:gd name="T50" fmla="*/ 138683 w 373"/>
                  <a:gd name="T51" fmla="*/ 844642 h 605"/>
                  <a:gd name="T52" fmla="*/ 108027 w 373"/>
                  <a:gd name="T53" fmla="*/ 793538 h 605"/>
                  <a:gd name="T54" fmla="*/ 32116 w 373"/>
                  <a:gd name="T55" fmla="*/ 579183 h 605"/>
                  <a:gd name="T56" fmla="*/ 0 w 373"/>
                  <a:gd name="T57" fmla="*/ 481233 h 605"/>
                  <a:gd name="T58" fmla="*/ 14598 w 373"/>
                  <a:gd name="T59" fmla="*/ 469877 h 605"/>
                  <a:gd name="T60" fmla="*/ 30656 w 373"/>
                  <a:gd name="T61" fmla="*/ 459940 h 605"/>
                  <a:gd name="T62" fmla="*/ 35036 w 373"/>
                  <a:gd name="T63" fmla="*/ 424451 h 605"/>
                  <a:gd name="T64" fmla="*/ 42335 w 373"/>
                  <a:gd name="T65" fmla="*/ 396059 h 605"/>
                  <a:gd name="T66" fmla="*/ 59853 w 373"/>
                  <a:gd name="T67" fmla="*/ 356311 h 605"/>
                  <a:gd name="T68" fmla="*/ 70071 w 373"/>
                  <a:gd name="T69" fmla="*/ 218613 h 605"/>
                  <a:gd name="T70" fmla="*/ 58393 w 373"/>
                  <a:gd name="T71" fmla="*/ 170348 h 605"/>
                  <a:gd name="T72" fmla="*/ 90509 w 373"/>
                  <a:gd name="T73" fmla="*/ 89433 h 605"/>
                  <a:gd name="T74" fmla="*/ 113866 w 373"/>
                  <a:gd name="T75" fmla="*/ 22713 h 605"/>
                  <a:gd name="T76" fmla="*/ 145982 w 373"/>
                  <a:gd name="T77" fmla="*/ 26972 h 605"/>
                  <a:gd name="T78" fmla="*/ 186857 w 373"/>
                  <a:gd name="T79" fmla="*/ 39748 h 605"/>
                  <a:gd name="T80" fmla="*/ 229191 w 373"/>
                  <a:gd name="T81" fmla="*/ 12776 h 605"/>
                  <a:gd name="T82" fmla="*/ 256928 w 373"/>
                  <a:gd name="T83" fmla="*/ 2839 h 605"/>
                  <a:gd name="T84" fmla="*/ 302182 w 373"/>
                  <a:gd name="T85" fmla="*/ 29811 h 605"/>
                  <a:gd name="T86" fmla="*/ 325539 w 373"/>
                  <a:gd name="T87" fmla="*/ 53944 h 605"/>
                  <a:gd name="T88" fmla="*/ 360575 w 373"/>
                  <a:gd name="T89" fmla="*/ 160411 h 605"/>
                  <a:gd name="T90" fmla="*/ 402910 w 373"/>
                  <a:gd name="T91" fmla="*/ 271137 h 605"/>
                  <a:gd name="T92" fmla="*/ 449624 w 373"/>
                  <a:gd name="T93" fmla="*/ 292431 h 605"/>
                  <a:gd name="T94" fmla="*/ 440865 w 373"/>
                  <a:gd name="T95" fmla="*/ 312305 h 605"/>
                  <a:gd name="T96" fmla="*/ 456923 w 373"/>
                  <a:gd name="T97" fmla="*/ 336437 h 6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3"/>
                  <a:gd name="T148" fmla="*/ 0 h 605"/>
                  <a:gd name="T149" fmla="*/ 373 w 373"/>
                  <a:gd name="T150" fmla="*/ 605 h 6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3" h="605">
                    <a:moveTo>
                      <a:pt x="309" y="242"/>
                    </a:moveTo>
                    <a:lnTo>
                      <a:pt x="309" y="242"/>
                    </a:lnTo>
                    <a:lnTo>
                      <a:pt x="323" y="251"/>
                    </a:lnTo>
                    <a:lnTo>
                      <a:pt x="328" y="246"/>
                    </a:lnTo>
                    <a:lnTo>
                      <a:pt x="335" y="241"/>
                    </a:lnTo>
                    <a:lnTo>
                      <a:pt x="354" y="248"/>
                    </a:lnTo>
                    <a:lnTo>
                      <a:pt x="363" y="256"/>
                    </a:lnTo>
                    <a:lnTo>
                      <a:pt x="365" y="261"/>
                    </a:lnTo>
                    <a:lnTo>
                      <a:pt x="359" y="267"/>
                    </a:lnTo>
                    <a:lnTo>
                      <a:pt x="354" y="272"/>
                    </a:lnTo>
                    <a:lnTo>
                      <a:pt x="358" y="275"/>
                    </a:lnTo>
                    <a:lnTo>
                      <a:pt x="366" y="279"/>
                    </a:lnTo>
                    <a:lnTo>
                      <a:pt x="373" y="284"/>
                    </a:lnTo>
                    <a:lnTo>
                      <a:pt x="370" y="294"/>
                    </a:lnTo>
                    <a:lnTo>
                      <a:pt x="370" y="303"/>
                    </a:lnTo>
                    <a:lnTo>
                      <a:pt x="361" y="306"/>
                    </a:lnTo>
                    <a:lnTo>
                      <a:pt x="347" y="310"/>
                    </a:lnTo>
                    <a:lnTo>
                      <a:pt x="333" y="315"/>
                    </a:lnTo>
                    <a:lnTo>
                      <a:pt x="333" y="327"/>
                    </a:lnTo>
                    <a:lnTo>
                      <a:pt x="328" y="334"/>
                    </a:lnTo>
                    <a:lnTo>
                      <a:pt x="321" y="338"/>
                    </a:lnTo>
                    <a:lnTo>
                      <a:pt x="313" y="338"/>
                    </a:lnTo>
                    <a:lnTo>
                      <a:pt x="313" y="350"/>
                    </a:lnTo>
                    <a:lnTo>
                      <a:pt x="309" y="351"/>
                    </a:lnTo>
                    <a:lnTo>
                      <a:pt x="306" y="351"/>
                    </a:lnTo>
                    <a:lnTo>
                      <a:pt x="306" y="357"/>
                    </a:lnTo>
                    <a:lnTo>
                      <a:pt x="308" y="365"/>
                    </a:lnTo>
                    <a:lnTo>
                      <a:pt x="308" y="374"/>
                    </a:lnTo>
                    <a:lnTo>
                      <a:pt x="308" y="379"/>
                    </a:lnTo>
                    <a:lnTo>
                      <a:pt x="304" y="377"/>
                    </a:lnTo>
                    <a:lnTo>
                      <a:pt x="304" y="374"/>
                    </a:lnTo>
                    <a:lnTo>
                      <a:pt x="302" y="370"/>
                    </a:lnTo>
                    <a:lnTo>
                      <a:pt x="299" y="365"/>
                    </a:lnTo>
                    <a:lnTo>
                      <a:pt x="292" y="358"/>
                    </a:lnTo>
                    <a:lnTo>
                      <a:pt x="292" y="360"/>
                    </a:lnTo>
                    <a:lnTo>
                      <a:pt x="290" y="360"/>
                    </a:lnTo>
                    <a:lnTo>
                      <a:pt x="287" y="358"/>
                    </a:lnTo>
                    <a:lnTo>
                      <a:pt x="280" y="350"/>
                    </a:lnTo>
                    <a:lnTo>
                      <a:pt x="280" y="355"/>
                    </a:lnTo>
                    <a:lnTo>
                      <a:pt x="280" y="360"/>
                    </a:lnTo>
                    <a:lnTo>
                      <a:pt x="276" y="362"/>
                    </a:lnTo>
                    <a:lnTo>
                      <a:pt x="270" y="365"/>
                    </a:lnTo>
                    <a:lnTo>
                      <a:pt x="266" y="372"/>
                    </a:lnTo>
                    <a:lnTo>
                      <a:pt x="254" y="377"/>
                    </a:lnTo>
                    <a:lnTo>
                      <a:pt x="238" y="377"/>
                    </a:lnTo>
                    <a:lnTo>
                      <a:pt x="225" y="379"/>
                    </a:lnTo>
                    <a:lnTo>
                      <a:pt x="223" y="391"/>
                    </a:lnTo>
                    <a:lnTo>
                      <a:pt x="218" y="403"/>
                    </a:lnTo>
                    <a:lnTo>
                      <a:pt x="214" y="417"/>
                    </a:lnTo>
                    <a:lnTo>
                      <a:pt x="216" y="431"/>
                    </a:lnTo>
                    <a:lnTo>
                      <a:pt x="219" y="436"/>
                    </a:lnTo>
                    <a:lnTo>
                      <a:pt x="219" y="441"/>
                    </a:lnTo>
                    <a:lnTo>
                      <a:pt x="218" y="448"/>
                    </a:lnTo>
                    <a:lnTo>
                      <a:pt x="214" y="453"/>
                    </a:lnTo>
                    <a:lnTo>
                      <a:pt x="207" y="452"/>
                    </a:lnTo>
                    <a:lnTo>
                      <a:pt x="204" y="448"/>
                    </a:lnTo>
                    <a:lnTo>
                      <a:pt x="199" y="446"/>
                    </a:lnTo>
                    <a:lnTo>
                      <a:pt x="192" y="452"/>
                    </a:lnTo>
                    <a:lnTo>
                      <a:pt x="192" y="465"/>
                    </a:lnTo>
                    <a:lnTo>
                      <a:pt x="185" y="471"/>
                    </a:lnTo>
                    <a:lnTo>
                      <a:pt x="171" y="472"/>
                    </a:lnTo>
                    <a:lnTo>
                      <a:pt x="155" y="474"/>
                    </a:lnTo>
                    <a:lnTo>
                      <a:pt x="155" y="478"/>
                    </a:lnTo>
                    <a:lnTo>
                      <a:pt x="154" y="481"/>
                    </a:lnTo>
                    <a:lnTo>
                      <a:pt x="150" y="486"/>
                    </a:lnTo>
                    <a:lnTo>
                      <a:pt x="145" y="490"/>
                    </a:lnTo>
                    <a:lnTo>
                      <a:pt x="140" y="497"/>
                    </a:lnTo>
                    <a:lnTo>
                      <a:pt x="135" y="505"/>
                    </a:lnTo>
                    <a:lnTo>
                      <a:pt x="133" y="514"/>
                    </a:lnTo>
                    <a:lnTo>
                      <a:pt x="133" y="521"/>
                    </a:lnTo>
                    <a:lnTo>
                      <a:pt x="140" y="528"/>
                    </a:lnTo>
                    <a:lnTo>
                      <a:pt x="138" y="533"/>
                    </a:lnTo>
                    <a:lnTo>
                      <a:pt x="131" y="540"/>
                    </a:lnTo>
                    <a:lnTo>
                      <a:pt x="126" y="545"/>
                    </a:lnTo>
                    <a:lnTo>
                      <a:pt x="126" y="554"/>
                    </a:lnTo>
                    <a:lnTo>
                      <a:pt x="121" y="562"/>
                    </a:lnTo>
                    <a:lnTo>
                      <a:pt x="116" y="569"/>
                    </a:lnTo>
                    <a:lnTo>
                      <a:pt x="114" y="576"/>
                    </a:lnTo>
                    <a:lnTo>
                      <a:pt x="116" y="581"/>
                    </a:lnTo>
                    <a:lnTo>
                      <a:pt x="116" y="590"/>
                    </a:lnTo>
                    <a:lnTo>
                      <a:pt x="116" y="599"/>
                    </a:lnTo>
                    <a:lnTo>
                      <a:pt x="111" y="605"/>
                    </a:lnTo>
                    <a:lnTo>
                      <a:pt x="104" y="600"/>
                    </a:lnTo>
                    <a:lnTo>
                      <a:pt x="95" y="595"/>
                    </a:lnTo>
                    <a:lnTo>
                      <a:pt x="88" y="586"/>
                    </a:lnTo>
                    <a:lnTo>
                      <a:pt x="79" y="574"/>
                    </a:lnTo>
                    <a:lnTo>
                      <a:pt x="74" y="559"/>
                    </a:lnTo>
                    <a:lnTo>
                      <a:pt x="64" y="529"/>
                    </a:lnTo>
                    <a:lnTo>
                      <a:pt x="50" y="491"/>
                    </a:lnTo>
                    <a:lnTo>
                      <a:pt x="36" y="450"/>
                    </a:lnTo>
                    <a:lnTo>
                      <a:pt x="22" y="408"/>
                    </a:lnTo>
                    <a:lnTo>
                      <a:pt x="10" y="374"/>
                    </a:lnTo>
                    <a:lnTo>
                      <a:pt x="3" y="348"/>
                    </a:lnTo>
                    <a:lnTo>
                      <a:pt x="0" y="339"/>
                    </a:lnTo>
                    <a:lnTo>
                      <a:pt x="0" y="331"/>
                    </a:lnTo>
                    <a:lnTo>
                      <a:pt x="3" y="324"/>
                    </a:lnTo>
                    <a:lnTo>
                      <a:pt x="5" y="324"/>
                    </a:lnTo>
                    <a:lnTo>
                      <a:pt x="10" y="331"/>
                    </a:lnTo>
                    <a:lnTo>
                      <a:pt x="16" y="336"/>
                    </a:lnTo>
                    <a:lnTo>
                      <a:pt x="19" y="334"/>
                    </a:lnTo>
                    <a:lnTo>
                      <a:pt x="21" y="324"/>
                    </a:lnTo>
                    <a:lnTo>
                      <a:pt x="17" y="312"/>
                    </a:lnTo>
                    <a:lnTo>
                      <a:pt x="24" y="306"/>
                    </a:lnTo>
                    <a:lnTo>
                      <a:pt x="24" y="299"/>
                    </a:lnTo>
                    <a:lnTo>
                      <a:pt x="21" y="293"/>
                    </a:lnTo>
                    <a:lnTo>
                      <a:pt x="24" y="287"/>
                    </a:lnTo>
                    <a:lnTo>
                      <a:pt x="29" y="279"/>
                    </a:lnTo>
                    <a:lnTo>
                      <a:pt x="31" y="268"/>
                    </a:lnTo>
                    <a:lnTo>
                      <a:pt x="35" y="260"/>
                    </a:lnTo>
                    <a:lnTo>
                      <a:pt x="41" y="251"/>
                    </a:lnTo>
                    <a:lnTo>
                      <a:pt x="40" y="223"/>
                    </a:lnTo>
                    <a:lnTo>
                      <a:pt x="36" y="204"/>
                    </a:lnTo>
                    <a:lnTo>
                      <a:pt x="36" y="184"/>
                    </a:lnTo>
                    <a:lnTo>
                      <a:pt x="48" y="154"/>
                    </a:lnTo>
                    <a:lnTo>
                      <a:pt x="43" y="142"/>
                    </a:lnTo>
                    <a:lnTo>
                      <a:pt x="40" y="130"/>
                    </a:lnTo>
                    <a:lnTo>
                      <a:pt x="40" y="120"/>
                    </a:lnTo>
                    <a:lnTo>
                      <a:pt x="45" y="106"/>
                    </a:lnTo>
                    <a:lnTo>
                      <a:pt x="54" y="87"/>
                    </a:lnTo>
                    <a:lnTo>
                      <a:pt x="62" y="63"/>
                    </a:lnTo>
                    <a:lnTo>
                      <a:pt x="69" y="40"/>
                    </a:lnTo>
                    <a:lnTo>
                      <a:pt x="74" y="25"/>
                    </a:lnTo>
                    <a:lnTo>
                      <a:pt x="78" y="16"/>
                    </a:lnTo>
                    <a:lnTo>
                      <a:pt x="83" y="9"/>
                    </a:lnTo>
                    <a:lnTo>
                      <a:pt x="92" y="9"/>
                    </a:lnTo>
                    <a:lnTo>
                      <a:pt x="100" y="19"/>
                    </a:lnTo>
                    <a:lnTo>
                      <a:pt x="107" y="28"/>
                    </a:lnTo>
                    <a:lnTo>
                      <a:pt x="114" y="32"/>
                    </a:lnTo>
                    <a:lnTo>
                      <a:pt x="121" y="32"/>
                    </a:lnTo>
                    <a:lnTo>
                      <a:pt x="128" y="28"/>
                    </a:lnTo>
                    <a:lnTo>
                      <a:pt x="135" y="23"/>
                    </a:lnTo>
                    <a:lnTo>
                      <a:pt x="142" y="16"/>
                    </a:lnTo>
                    <a:lnTo>
                      <a:pt x="149" y="13"/>
                    </a:lnTo>
                    <a:lnTo>
                      <a:pt x="157" y="9"/>
                    </a:lnTo>
                    <a:lnTo>
                      <a:pt x="162" y="2"/>
                    </a:lnTo>
                    <a:lnTo>
                      <a:pt x="168" y="0"/>
                    </a:lnTo>
                    <a:lnTo>
                      <a:pt x="176" y="2"/>
                    </a:lnTo>
                    <a:lnTo>
                      <a:pt x="183" y="6"/>
                    </a:lnTo>
                    <a:lnTo>
                      <a:pt x="192" y="11"/>
                    </a:lnTo>
                    <a:lnTo>
                      <a:pt x="199" y="16"/>
                    </a:lnTo>
                    <a:lnTo>
                      <a:pt x="207" y="21"/>
                    </a:lnTo>
                    <a:lnTo>
                      <a:pt x="213" y="26"/>
                    </a:lnTo>
                    <a:lnTo>
                      <a:pt x="218" y="30"/>
                    </a:lnTo>
                    <a:lnTo>
                      <a:pt x="223" y="38"/>
                    </a:lnTo>
                    <a:lnTo>
                      <a:pt x="228" y="52"/>
                    </a:lnTo>
                    <a:lnTo>
                      <a:pt x="233" y="68"/>
                    </a:lnTo>
                    <a:lnTo>
                      <a:pt x="238" y="89"/>
                    </a:lnTo>
                    <a:lnTo>
                      <a:pt x="247" y="113"/>
                    </a:lnTo>
                    <a:lnTo>
                      <a:pt x="256" y="139"/>
                    </a:lnTo>
                    <a:lnTo>
                      <a:pt x="268" y="170"/>
                    </a:lnTo>
                    <a:lnTo>
                      <a:pt x="276" y="191"/>
                    </a:lnTo>
                    <a:lnTo>
                      <a:pt x="290" y="198"/>
                    </a:lnTo>
                    <a:lnTo>
                      <a:pt x="302" y="199"/>
                    </a:lnTo>
                    <a:lnTo>
                      <a:pt x="308" y="206"/>
                    </a:lnTo>
                    <a:lnTo>
                      <a:pt x="304" y="213"/>
                    </a:lnTo>
                    <a:lnTo>
                      <a:pt x="301" y="215"/>
                    </a:lnTo>
                    <a:lnTo>
                      <a:pt x="299" y="217"/>
                    </a:lnTo>
                    <a:lnTo>
                      <a:pt x="302" y="220"/>
                    </a:lnTo>
                    <a:lnTo>
                      <a:pt x="308" y="225"/>
                    </a:lnTo>
                    <a:lnTo>
                      <a:pt x="311" y="232"/>
                    </a:lnTo>
                    <a:lnTo>
                      <a:pt x="313" y="237"/>
                    </a:lnTo>
                    <a:lnTo>
                      <a:pt x="309" y="242"/>
                    </a:lnTo>
                  </a:path>
                </a:pathLst>
              </a:custGeom>
              <a:solidFill>
                <a:srgbClr val="C7ABFF"/>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34" name="Freeform 84"/>
              <p:cNvSpPr>
                <a:spLocks/>
              </p:cNvSpPr>
              <p:nvPr/>
            </p:nvSpPr>
            <p:spPr bwMode="auto">
              <a:xfrm>
                <a:off x="7518400" y="2312713"/>
                <a:ext cx="230985" cy="442913"/>
              </a:xfrm>
              <a:custGeom>
                <a:avLst/>
                <a:gdLst>
                  <a:gd name="T0" fmla="*/ 65298 w 128"/>
                  <a:gd name="T1" fmla="*/ 241975 h 313"/>
                  <a:gd name="T2" fmla="*/ 81260 w 128"/>
                  <a:gd name="T3" fmla="*/ 227824 h 313"/>
                  <a:gd name="T4" fmla="*/ 71102 w 128"/>
                  <a:gd name="T5" fmla="*/ 202353 h 313"/>
                  <a:gd name="T6" fmla="*/ 0 w 128"/>
                  <a:gd name="T7" fmla="*/ 137261 h 313"/>
                  <a:gd name="T8" fmla="*/ 5804 w 128"/>
                  <a:gd name="T9" fmla="*/ 127355 h 313"/>
                  <a:gd name="T10" fmla="*/ 15962 w 128"/>
                  <a:gd name="T11" fmla="*/ 117450 h 313"/>
                  <a:gd name="T12" fmla="*/ 10157 w 128"/>
                  <a:gd name="T13" fmla="*/ 104714 h 313"/>
                  <a:gd name="T14" fmla="*/ 0 w 128"/>
                  <a:gd name="T15" fmla="*/ 83488 h 313"/>
                  <a:gd name="T16" fmla="*/ 8706 w 128"/>
                  <a:gd name="T17" fmla="*/ 73583 h 313"/>
                  <a:gd name="T18" fmla="*/ 18864 w 128"/>
                  <a:gd name="T19" fmla="*/ 58017 h 313"/>
                  <a:gd name="T20" fmla="*/ 27570 w 128"/>
                  <a:gd name="T21" fmla="*/ 43867 h 313"/>
                  <a:gd name="T22" fmla="*/ 26119 w 128"/>
                  <a:gd name="T23" fmla="*/ 24056 h 313"/>
                  <a:gd name="T24" fmla="*/ 30472 w 128"/>
                  <a:gd name="T25" fmla="*/ 11320 h 313"/>
                  <a:gd name="T26" fmla="*/ 178482 w 128"/>
                  <a:gd name="T27" fmla="*/ 48112 h 313"/>
                  <a:gd name="T28" fmla="*/ 178482 w 128"/>
                  <a:gd name="T29" fmla="*/ 67923 h 313"/>
                  <a:gd name="T30" fmla="*/ 161069 w 128"/>
                  <a:gd name="T31" fmla="*/ 87734 h 313"/>
                  <a:gd name="T32" fmla="*/ 148009 w 128"/>
                  <a:gd name="T33" fmla="*/ 101884 h 313"/>
                  <a:gd name="T34" fmla="*/ 146558 w 128"/>
                  <a:gd name="T35" fmla="*/ 120280 h 313"/>
                  <a:gd name="T36" fmla="*/ 153813 w 128"/>
                  <a:gd name="T37" fmla="*/ 147166 h 313"/>
                  <a:gd name="T38" fmla="*/ 165422 w 128"/>
                  <a:gd name="T39" fmla="*/ 147166 h 313"/>
                  <a:gd name="T40" fmla="*/ 184286 w 128"/>
                  <a:gd name="T41" fmla="*/ 147166 h 313"/>
                  <a:gd name="T42" fmla="*/ 184286 w 128"/>
                  <a:gd name="T43" fmla="*/ 165562 h 313"/>
                  <a:gd name="T44" fmla="*/ 185737 w 128"/>
                  <a:gd name="T45" fmla="*/ 181127 h 313"/>
                  <a:gd name="T46" fmla="*/ 185737 w 128"/>
                  <a:gd name="T47" fmla="*/ 212259 h 313"/>
                  <a:gd name="T48" fmla="*/ 178482 w 128"/>
                  <a:gd name="T49" fmla="*/ 217919 h 313"/>
                  <a:gd name="T50" fmla="*/ 178482 w 128"/>
                  <a:gd name="T51" fmla="*/ 229239 h 313"/>
                  <a:gd name="T52" fmla="*/ 175579 w 128"/>
                  <a:gd name="T53" fmla="*/ 264616 h 313"/>
                  <a:gd name="T54" fmla="*/ 175579 w 128"/>
                  <a:gd name="T55" fmla="*/ 288672 h 313"/>
                  <a:gd name="T56" fmla="*/ 165422 w 128"/>
                  <a:gd name="T57" fmla="*/ 339614 h 313"/>
                  <a:gd name="T58" fmla="*/ 146558 w 128"/>
                  <a:gd name="T59" fmla="*/ 373575 h 313"/>
                  <a:gd name="T60" fmla="*/ 146558 w 128"/>
                  <a:gd name="T61" fmla="*/ 403291 h 313"/>
                  <a:gd name="T62" fmla="*/ 118988 w 128"/>
                  <a:gd name="T63" fmla="*/ 440083 h 313"/>
                  <a:gd name="T64" fmla="*/ 110281 w 128"/>
                  <a:gd name="T65" fmla="*/ 442913 h 313"/>
                  <a:gd name="T66" fmla="*/ 98673 w 128"/>
                  <a:gd name="T67" fmla="*/ 416027 h 313"/>
                  <a:gd name="T68" fmla="*/ 85613 w 128"/>
                  <a:gd name="T69" fmla="*/ 408952 h 313"/>
                  <a:gd name="T70" fmla="*/ 65298 w 128"/>
                  <a:gd name="T71" fmla="*/ 393386 h 313"/>
                  <a:gd name="T72" fmla="*/ 40630 w 128"/>
                  <a:gd name="T73" fmla="*/ 383481 h 313"/>
                  <a:gd name="T74" fmla="*/ 27570 w 128"/>
                  <a:gd name="T75" fmla="*/ 373575 h 313"/>
                  <a:gd name="T76" fmla="*/ 10157 w 128"/>
                  <a:gd name="T77" fmla="*/ 329708 h 313"/>
                  <a:gd name="T78" fmla="*/ 20315 w 128"/>
                  <a:gd name="T79" fmla="*/ 312728 h 313"/>
                  <a:gd name="T80" fmla="*/ 47885 w 128"/>
                  <a:gd name="T81" fmla="*/ 275936 h 313"/>
                  <a:gd name="T82" fmla="*/ 65298 w 128"/>
                  <a:gd name="T83" fmla="*/ 241975 h 3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8"/>
                  <a:gd name="T127" fmla="*/ 0 h 313"/>
                  <a:gd name="T128" fmla="*/ 128 w 128"/>
                  <a:gd name="T129" fmla="*/ 313 h 3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8" h="313">
                    <a:moveTo>
                      <a:pt x="45" y="171"/>
                    </a:moveTo>
                    <a:lnTo>
                      <a:pt x="45" y="171"/>
                    </a:lnTo>
                    <a:lnTo>
                      <a:pt x="51" y="168"/>
                    </a:lnTo>
                    <a:lnTo>
                      <a:pt x="56" y="161"/>
                    </a:lnTo>
                    <a:lnTo>
                      <a:pt x="54" y="152"/>
                    </a:lnTo>
                    <a:lnTo>
                      <a:pt x="49" y="143"/>
                    </a:lnTo>
                    <a:lnTo>
                      <a:pt x="0" y="97"/>
                    </a:lnTo>
                    <a:lnTo>
                      <a:pt x="0" y="93"/>
                    </a:lnTo>
                    <a:lnTo>
                      <a:pt x="4" y="90"/>
                    </a:lnTo>
                    <a:lnTo>
                      <a:pt x="9" y="88"/>
                    </a:lnTo>
                    <a:lnTo>
                      <a:pt x="11" y="83"/>
                    </a:lnTo>
                    <a:lnTo>
                      <a:pt x="7" y="74"/>
                    </a:lnTo>
                    <a:lnTo>
                      <a:pt x="4" y="66"/>
                    </a:lnTo>
                    <a:lnTo>
                      <a:pt x="0" y="59"/>
                    </a:lnTo>
                    <a:lnTo>
                      <a:pt x="6" y="52"/>
                    </a:lnTo>
                    <a:lnTo>
                      <a:pt x="7" y="43"/>
                    </a:lnTo>
                    <a:lnTo>
                      <a:pt x="13" y="41"/>
                    </a:lnTo>
                    <a:lnTo>
                      <a:pt x="16" y="40"/>
                    </a:lnTo>
                    <a:lnTo>
                      <a:pt x="19" y="31"/>
                    </a:lnTo>
                    <a:lnTo>
                      <a:pt x="18" y="17"/>
                    </a:lnTo>
                    <a:lnTo>
                      <a:pt x="19" y="12"/>
                    </a:lnTo>
                    <a:lnTo>
                      <a:pt x="21" y="8"/>
                    </a:lnTo>
                    <a:lnTo>
                      <a:pt x="19" y="0"/>
                    </a:lnTo>
                    <a:lnTo>
                      <a:pt x="123" y="34"/>
                    </a:lnTo>
                    <a:lnTo>
                      <a:pt x="123" y="48"/>
                    </a:lnTo>
                    <a:lnTo>
                      <a:pt x="116" y="53"/>
                    </a:lnTo>
                    <a:lnTo>
                      <a:pt x="111" y="62"/>
                    </a:lnTo>
                    <a:lnTo>
                      <a:pt x="108" y="71"/>
                    </a:lnTo>
                    <a:lnTo>
                      <a:pt x="102" y="72"/>
                    </a:lnTo>
                    <a:lnTo>
                      <a:pt x="101" y="85"/>
                    </a:lnTo>
                    <a:lnTo>
                      <a:pt x="101" y="95"/>
                    </a:lnTo>
                    <a:lnTo>
                      <a:pt x="106" y="104"/>
                    </a:lnTo>
                    <a:lnTo>
                      <a:pt x="114" y="104"/>
                    </a:lnTo>
                    <a:lnTo>
                      <a:pt x="121" y="100"/>
                    </a:lnTo>
                    <a:lnTo>
                      <a:pt x="127" y="104"/>
                    </a:lnTo>
                    <a:lnTo>
                      <a:pt x="127" y="110"/>
                    </a:lnTo>
                    <a:lnTo>
                      <a:pt x="127" y="117"/>
                    </a:lnTo>
                    <a:lnTo>
                      <a:pt x="128" y="128"/>
                    </a:lnTo>
                    <a:lnTo>
                      <a:pt x="128" y="140"/>
                    </a:lnTo>
                    <a:lnTo>
                      <a:pt x="128" y="150"/>
                    </a:lnTo>
                    <a:lnTo>
                      <a:pt x="123" y="154"/>
                    </a:lnTo>
                    <a:lnTo>
                      <a:pt x="120" y="155"/>
                    </a:lnTo>
                    <a:lnTo>
                      <a:pt x="123" y="162"/>
                    </a:lnTo>
                    <a:lnTo>
                      <a:pt x="125" y="173"/>
                    </a:lnTo>
                    <a:lnTo>
                      <a:pt x="121" y="187"/>
                    </a:lnTo>
                    <a:lnTo>
                      <a:pt x="121" y="204"/>
                    </a:lnTo>
                    <a:lnTo>
                      <a:pt x="121" y="221"/>
                    </a:lnTo>
                    <a:lnTo>
                      <a:pt x="114" y="240"/>
                    </a:lnTo>
                    <a:lnTo>
                      <a:pt x="101" y="264"/>
                    </a:lnTo>
                    <a:lnTo>
                      <a:pt x="99" y="275"/>
                    </a:lnTo>
                    <a:lnTo>
                      <a:pt x="101" y="285"/>
                    </a:lnTo>
                    <a:lnTo>
                      <a:pt x="97" y="295"/>
                    </a:lnTo>
                    <a:lnTo>
                      <a:pt x="82" y="311"/>
                    </a:lnTo>
                    <a:lnTo>
                      <a:pt x="76" y="313"/>
                    </a:lnTo>
                    <a:lnTo>
                      <a:pt x="73" y="304"/>
                    </a:lnTo>
                    <a:lnTo>
                      <a:pt x="68" y="294"/>
                    </a:lnTo>
                    <a:lnTo>
                      <a:pt x="59" y="289"/>
                    </a:lnTo>
                    <a:lnTo>
                      <a:pt x="52" y="285"/>
                    </a:lnTo>
                    <a:lnTo>
                      <a:pt x="45" y="278"/>
                    </a:lnTo>
                    <a:lnTo>
                      <a:pt x="38" y="273"/>
                    </a:lnTo>
                    <a:lnTo>
                      <a:pt x="28" y="271"/>
                    </a:lnTo>
                    <a:lnTo>
                      <a:pt x="19" y="264"/>
                    </a:lnTo>
                    <a:lnTo>
                      <a:pt x="11" y="250"/>
                    </a:lnTo>
                    <a:lnTo>
                      <a:pt x="7" y="233"/>
                    </a:lnTo>
                    <a:lnTo>
                      <a:pt x="14" y="221"/>
                    </a:lnTo>
                    <a:lnTo>
                      <a:pt x="26" y="211"/>
                    </a:lnTo>
                    <a:lnTo>
                      <a:pt x="33" y="195"/>
                    </a:lnTo>
                    <a:lnTo>
                      <a:pt x="40" y="181"/>
                    </a:lnTo>
                    <a:lnTo>
                      <a:pt x="45" y="171"/>
                    </a:lnTo>
                  </a:path>
                </a:pathLst>
              </a:custGeom>
              <a:solidFill>
                <a:srgbClr val="5872F6"/>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35" name="Text Box 201"/>
              <p:cNvSpPr txBox="1">
                <a:spLocks noChangeArrowheads="1"/>
              </p:cNvSpPr>
              <p:nvPr/>
            </p:nvSpPr>
            <p:spPr bwMode="auto">
              <a:xfrm>
                <a:off x="7792251" y="2565280"/>
                <a:ext cx="796157" cy="291813"/>
              </a:xfrm>
              <a:prstGeom prst="rect">
                <a:avLst/>
              </a:prstGeom>
              <a:noFill/>
              <a:ln w="9525">
                <a:noFill/>
                <a:miter lim="800000"/>
                <a:headEnd/>
                <a:tailEnd/>
              </a:ln>
            </p:spPr>
            <p:txBody>
              <a:bodyPr>
                <a:spAutoFit/>
              </a:bodyPr>
              <a:lstStyle/>
              <a:p>
                <a:pPr eaLnBrk="0" hangingPunct="0">
                  <a:spcBef>
                    <a:spcPct val="50000"/>
                  </a:spcBef>
                  <a:defRPr/>
                </a:pPr>
                <a:r>
                  <a:rPr lang="en-US" sz="1000" dirty="0">
                    <a:solidFill>
                      <a:prstClr val="black"/>
                    </a:solidFill>
                    <a:latin typeface="Arial Black" pitchFamily="34" charset="0"/>
                    <a:ea typeface="ヒラギノ角ゴ Pro W3" pitchFamily="1" charset="-128"/>
                    <a:cs typeface="+mn-cs"/>
                  </a:rPr>
                  <a:t>NJ (4)</a:t>
                </a:r>
              </a:p>
            </p:txBody>
          </p:sp>
          <p:sp>
            <p:nvSpPr>
              <p:cNvPr id="136" name="Text Box 202"/>
              <p:cNvSpPr txBox="1">
                <a:spLocks noChangeArrowheads="1"/>
              </p:cNvSpPr>
              <p:nvPr/>
            </p:nvSpPr>
            <p:spPr bwMode="auto">
              <a:xfrm>
                <a:off x="7812810" y="2906173"/>
                <a:ext cx="491360" cy="282549"/>
              </a:xfrm>
              <a:prstGeom prst="rect">
                <a:avLst/>
              </a:prstGeom>
              <a:noFill/>
              <a:ln w="9525">
                <a:noFill/>
                <a:miter lim="800000"/>
                <a:headEnd/>
                <a:tailEnd/>
              </a:ln>
            </p:spPr>
            <p:txBody>
              <a:bodyPr>
                <a:spAutoFit/>
              </a:bodyPr>
              <a:lstStyle/>
              <a:p>
                <a:pPr eaLnBrk="0" hangingPunct="0">
                  <a:spcBef>
                    <a:spcPct val="50000"/>
                  </a:spcBef>
                  <a:defRPr/>
                </a:pPr>
                <a:r>
                  <a:rPr lang="en-US" sz="1000" dirty="0">
                    <a:solidFill>
                      <a:prstClr val="black"/>
                    </a:solidFill>
                    <a:latin typeface="Arial Black" pitchFamily="34" charset="0"/>
                    <a:ea typeface="ヒラギノ角ゴ Pro W3" pitchFamily="1" charset="-128"/>
                    <a:cs typeface="+mn-cs"/>
                  </a:rPr>
                  <a:t>DE</a:t>
                </a:r>
              </a:p>
            </p:txBody>
          </p:sp>
          <p:sp>
            <p:nvSpPr>
              <p:cNvPr id="137" name="Text Box 203"/>
              <p:cNvSpPr txBox="1">
                <a:spLocks noChangeArrowheads="1"/>
              </p:cNvSpPr>
              <p:nvPr/>
            </p:nvSpPr>
            <p:spPr bwMode="auto">
              <a:xfrm>
                <a:off x="8434046" y="1721010"/>
                <a:ext cx="798613" cy="291813"/>
              </a:xfrm>
              <a:prstGeom prst="rect">
                <a:avLst/>
              </a:prstGeom>
              <a:noFill/>
              <a:ln w="9525">
                <a:noFill/>
                <a:miter lim="800000"/>
                <a:headEnd/>
                <a:tailEnd/>
              </a:ln>
            </p:spPr>
            <p:txBody>
              <a:bodyPr>
                <a:spAutoFit/>
              </a:bodyPr>
              <a:lstStyle/>
              <a:p>
                <a:pPr eaLnBrk="0" hangingPunct="0">
                  <a:spcBef>
                    <a:spcPct val="50000"/>
                  </a:spcBef>
                  <a:defRPr/>
                </a:pPr>
                <a:r>
                  <a:rPr lang="en-US" sz="1000" dirty="0">
                    <a:solidFill>
                      <a:prstClr val="black"/>
                    </a:solidFill>
                    <a:latin typeface="Arial Black" pitchFamily="34" charset="0"/>
                    <a:ea typeface="ヒラギノ角ゴ Pro W3" pitchFamily="1" charset="-128"/>
                    <a:cs typeface="+mn-cs"/>
                  </a:rPr>
                  <a:t>MA (4)</a:t>
                </a:r>
              </a:p>
            </p:txBody>
          </p:sp>
          <p:sp>
            <p:nvSpPr>
              <p:cNvPr id="138" name="Text Box 204"/>
              <p:cNvSpPr txBox="1">
                <a:spLocks noChangeArrowheads="1"/>
              </p:cNvSpPr>
              <p:nvPr/>
            </p:nvSpPr>
            <p:spPr bwMode="auto">
              <a:xfrm>
                <a:off x="8564125" y="1412478"/>
                <a:ext cx="798614" cy="291813"/>
              </a:xfrm>
              <a:prstGeom prst="rect">
                <a:avLst/>
              </a:prstGeom>
              <a:noFill/>
              <a:ln w="9525">
                <a:noFill/>
                <a:miter lim="800000"/>
                <a:headEnd/>
                <a:tailEnd/>
              </a:ln>
            </p:spPr>
            <p:txBody>
              <a:bodyPr>
                <a:spAutoFit/>
              </a:bodyPr>
              <a:lstStyle/>
              <a:p>
                <a:pPr eaLnBrk="0" hangingPunct="0">
                  <a:spcBef>
                    <a:spcPct val="50000"/>
                  </a:spcBef>
                  <a:defRPr/>
                </a:pPr>
                <a:r>
                  <a:rPr lang="en-US" sz="1000" dirty="0">
                    <a:solidFill>
                      <a:prstClr val="black"/>
                    </a:solidFill>
                    <a:latin typeface="Arial Black" pitchFamily="34" charset="0"/>
                    <a:ea typeface="ヒラギノ角ゴ Pro W3" pitchFamily="1" charset="-128"/>
                    <a:cs typeface="+mn-cs"/>
                  </a:rPr>
                  <a:t>NH (1)</a:t>
                </a:r>
              </a:p>
            </p:txBody>
          </p:sp>
          <p:sp>
            <p:nvSpPr>
              <p:cNvPr id="139" name="Text Box 207"/>
              <p:cNvSpPr txBox="1">
                <a:spLocks noChangeArrowheads="1"/>
              </p:cNvSpPr>
              <p:nvPr/>
            </p:nvSpPr>
            <p:spPr bwMode="auto">
              <a:xfrm>
                <a:off x="8609896" y="2311585"/>
                <a:ext cx="805466" cy="291813"/>
              </a:xfrm>
              <a:prstGeom prst="rect">
                <a:avLst/>
              </a:prstGeom>
              <a:noFill/>
              <a:ln w="9525">
                <a:noFill/>
                <a:miter lim="800000"/>
                <a:headEnd/>
                <a:tailEnd/>
              </a:ln>
            </p:spPr>
            <p:txBody>
              <a:bodyPr>
                <a:spAutoFit/>
              </a:bodyPr>
              <a:lstStyle/>
              <a:p>
                <a:pPr eaLnBrk="0" hangingPunct="0">
                  <a:spcBef>
                    <a:spcPct val="50000"/>
                  </a:spcBef>
                  <a:defRPr/>
                </a:pPr>
                <a:r>
                  <a:rPr lang="en-US" sz="1000" dirty="0">
                    <a:solidFill>
                      <a:prstClr val="black"/>
                    </a:solidFill>
                    <a:latin typeface="Arial Black" pitchFamily="34" charset="0"/>
                    <a:ea typeface="ヒラギノ角ゴ Pro W3" pitchFamily="1" charset="-128"/>
                    <a:cs typeface="+mn-cs"/>
                  </a:rPr>
                  <a:t>CT (3)</a:t>
                </a:r>
              </a:p>
            </p:txBody>
          </p:sp>
          <p:sp>
            <p:nvSpPr>
              <p:cNvPr id="140" name="Text Box 208"/>
              <p:cNvSpPr txBox="1">
                <a:spLocks noChangeArrowheads="1"/>
              </p:cNvSpPr>
              <p:nvPr/>
            </p:nvSpPr>
            <p:spPr bwMode="auto">
              <a:xfrm>
                <a:off x="7460492" y="862919"/>
                <a:ext cx="501868" cy="282549"/>
              </a:xfrm>
              <a:prstGeom prst="rect">
                <a:avLst/>
              </a:prstGeom>
              <a:noFill/>
              <a:ln w="9525">
                <a:noFill/>
                <a:miter lim="800000"/>
                <a:headEnd/>
                <a:tailEnd/>
              </a:ln>
            </p:spPr>
            <p:txBody>
              <a:bodyPr>
                <a:spAutoFit/>
              </a:bodyPr>
              <a:lstStyle/>
              <a:p>
                <a:pPr eaLnBrk="0" hangingPunct="0">
                  <a:spcBef>
                    <a:spcPct val="50000"/>
                  </a:spcBef>
                  <a:defRPr/>
                </a:pPr>
                <a:r>
                  <a:rPr lang="en-US" sz="1000" dirty="0">
                    <a:solidFill>
                      <a:prstClr val="black"/>
                    </a:solidFill>
                    <a:latin typeface="Arial Black" pitchFamily="34" charset="0"/>
                    <a:ea typeface="ヒラギノ角ゴ Pro W3" pitchFamily="1" charset="-128"/>
                    <a:cs typeface="+mn-cs"/>
                  </a:rPr>
                  <a:t>VT</a:t>
                </a:r>
              </a:p>
            </p:txBody>
          </p:sp>
          <p:sp>
            <p:nvSpPr>
              <p:cNvPr id="141" name="Text Box 212"/>
              <p:cNvSpPr txBox="1">
                <a:spLocks noChangeArrowheads="1"/>
              </p:cNvSpPr>
              <p:nvPr/>
            </p:nvSpPr>
            <p:spPr bwMode="auto">
              <a:xfrm>
                <a:off x="6628103" y="2521472"/>
                <a:ext cx="696196" cy="273574"/>
              </a:xfrm>
              <a:prstGeom prst="rect">
                <a:avLst/>
              </a:prstGeom>
              <a:noFill/>
              <a:ln w="9525">
                <a:noFill/>
                <a:miter lim="800000"/>
                <a:headEnd/>
                <a:tailEnd/>
              </a:ln>
            </p:spPr>
            <p:txBody>
              <a:bodyPr>
                <a:spAutoFit/>
              </a:bodyPr>
              <a:lstStyle/>
              <a:p>
                <a:pPr algn="ctr" eaLnBrk="0" hangingPunct="0">
                  <a:spcBef>
                    <a:spcPts val="0"/>
                  </a:spcBef>
                  <a:defRPr/>
                </a:pPr>
                <a:r>
                  <a:rPr lang="en-US" sz="900" dirty="0">
                    <a:solidFill>
                      <a:prstClr val="black"/>
                    </a:solidFill>
                    <a:latin typeface="Arial Black" pitchFamily="34" charset="0"/>
                    <a:ea typeface="ヒラギノ角ゴ Pro W3" pitchFamily="1" charset="-128"/>
                    <a:cs typeface="+mn-cs"/>
                  </a:rPr>
                  <a:t>PA (2)</a:t>
                </a:r>
              </a:p>
            </p:txBody>
          </p:sp>
          <p:sp>
            <p:nvSpPr>
              <p:cNvPr id="142" name="Text Box 213"/>
              <p:cNvSpPr txBox="1">
                <a:spLocks noChangeArrowheads="1"/>
              </p:cNvSpPr>
              <p:nvPr/>
            </p:nvSpPr>
            <p:spPr bwMode="auto">
              <a:xfrm>
                <a:off x="7230272" y="1775389"/>
                <a:ext cx="436563" cy="419481"/>
              </a:xfrm>
              <a:prstGeom prst="rect">
                <a:avLst/>
              </a:prstGeom>
              <a:noFill/>
              <a:ln w="9525">
                <a:noFill/>
                <a:miter lim="800000"/>
                <a:headEnd/>
                <a:tailEnd/>
              </a:ln>
            </p:spPr>
            <p:txBody>
              <a:bodyPr>
                <a:spAutoFit/>
              </a:bodyPr>
              <a:lstStyle/>
              <a:p>
                <a:pPr algn="ctr" eaLnBrk="0" hangingPunct="0">
                  <a:spcBef>
                    <a:spcPts val="0"/>
                  </a:spcBef>
                  <a:defRPr/>
                </a:pPr>
                <a:r>
                  <a:rPr lang="en-US" sz="850" dirty="0">
                    <a:latin typeface="Arial Black" pitchFamily="34" charset="0"/>
                    <a:ea typeface="ヒラギノ角ゴ Pro W3" pitchFamily="1" charset="-128"/>
                    <a:cs typeface="+mn-cs"/>
                  </a:rPr>
                  <a:t>NY(8)</a:t>
                </a:r>
              </a:p>
            </p:txBody>
          </p:sp>
          <p:sp>
            <p:nvSpPr>
              <p:cNvPr id="143" name="Text Box 214"/>
              <p:cNvSpPr txBox="1">
                <a:spLocks noChangeArrowheads="1"/>
              </p:cNvSpPr>
              <p:nvPr/>
            </p:nvSpPr>
            <p:spPr bwMode="auto">
              <a:xfrm>
                <a:off x="8367718" y="1941134"/>
                <a:ext cx="951013" cy="291813"/>
              </a:xfrm>
              <a:prstGeom prst="rect">
                <a:avLst/>
              </a:prstGeom>
              <a:noFill/>
              <a:ln w="9525">
                <a:noFill/>
                <a:miter lim="800000"/>
                <a:headEnd/>
                <a:tailEnd/>
              </a:ln>
            </p:spPr>
            <p:txBody>
              <a:bodyPr>
                <a:spAutoFit/>
              </a:bodyPr>
              <a:lstStyle/>
              <a:p>
                <a:pPr eaLnBrk="0" hangingPunct="0">
                  <a:spcBef>
                    <a:spcPct val="50000"/>
                  </a:spcBef>
                  <a:defRPr/>
                </a:pPr>
                <a:r>
                  <a:rPr lang="en-US" sz="1000" dirty="0">
                    <a:solidFill>
                      <a:prstClr val="black"/>
                    </a:solidFill>
                    <a:latin typeface="Arial Black" pitchFamily="34" charset="0"/>
                    <a:ea typeface="ヒラギノ角ゴ Pro W3" pitchFamily="1" charset="-128"/>
                    <a:cs typeface="+mn-cs"/>
                  </a:rPr>
                  <a:t>RI (3)</a:t>
                </a:r>
              </a:p>
            </p:txBody>
          </p:sp>
          <p:sp>
            <p:nvSpPr>
              <p:cNvPr id="144" name="Line 216" descr="Outlined diamond"/>
              <p:cNvSpPr>
                <a:spLocks noChangeShapeType="1"/>
              </p:cNvSpPr>
              <p:nvPr/>
            </p:nvSpPr>
            <p:spPr bwMode="auto">
              <a:xfrm>
                <a:off x="7431814" y="2993486"/>
                <a:ext cx="457201" cy="65087"/>
              </a:xfrm>
              <a:prstGeom prst="line">
                <a:avLst/>
              </a:prstGeom>
              <a:grpFill/>
              <a:ln w="9525">
                <a:solidFill>
                  <a:schemeClr val="tx1"/>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45" name="Line 217"/>
              <p:cNvSpPr>
                <a:spLocks noChangeShapeType="1"/>
              </p:cNvSpPr>
              <p:nvPr/>
            </p:nvSpPr>
            <p:spPr bwMode="auto">
              <a:xfrm>
                <a:off x="7624499" y="2479676"/>
                <a:ext cx="251889" cy="192087"/>
              </a:xfrm>
              <a:prstGeom prst="line">
                <a:avLst/>
              </a:prstGeom>
              <a:grpFill/>
              <a:ln w="9525">
                <a:solidFill>
                  <a:schemeClr val="tx1"/>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46" name="Line 218"/>
              <p:cNvSpPr>
                <a:spLocks noChangeShapeType="1"/>
              </p:cNvSpPr>
              <p:nvPr/>
            </p:nvSpPr>
            <p:spPr bwMode="auto">
              <a:xfrm>
                <a:off x="7976846" y="1949612"/>
                <a:ext cx="744534" cy="462262"/>
              </a:xfrm>
              <a:prstGeom prst="line">
                <a:avLst/>
              </a:prstGeom>
              <a:grpFill/>
              <a:ln w="9525">
                <a:solidFill>
                  <a:schemeClr val="tx1"/>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47" name="Line 219"/>
              <p:cNvSpPr>
                <a:spLocks noChangeShapeType="1"/>
              </p:cNvSpPr>
              <p:nvPr/>
            </p:nvSpPr>
            <p:spPr bwMode="auto">
              <a:xfrm>
                <a:off x="8177866" y="1867560"/>
                <a:ext cx="269074" cy="136522"/>
              </a:xfrm>
              <a:prstGeom prst="line">
                <a:avLst/>
              </a:prstGeom>
              <a:grpFill/>
              <a:ln w="9525">
                <a:solidFill>
                  <a:schemeClr val="tx1"/>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48" name="Line 220" descr="Outlined diamond"/>
              <p:cNvSpPr>
                <a:spLocks noChangeShapeType="1"/>
              </p:cNvSpPr>
              <p:nvPr/>
            </p:nvSpPr>
            <p:spPr bwMode="auto">
              <a:xfrm>
                <a:off x="8060279" y="1745466"/>
                <a:ext cx="457201" cy="76200"/>
              </a:xfrm>
              <a:prstGeom prst="line">
                <a:avLst/>
              </a:prstGeom>
              <a:grpFill/>
              <a:ln w="9525">
                <a:solidFill>
                  <a:schemeClr val="tx1"/>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49" name="Line 221"/>
              <p:cNvSpPr>
                <a:spLocks noChangeShapeType="1"/>
              </p:cNvSpPr>
              <p:nvPr/>
            </p:nvSpPr>
            <p:spPr bwMode="auto">
              <a:xfrm>
                <a:off x="8036630" y="1536700"/>
                <a:ext cx="611771" cy="32633"/>
              </a:xfrm>
              <a:prstGeom prst="line">
                <a:avLst/>
              </a:prstGeom>
              <a:grpFill/>
              <a:ln w="9525">
                <a:solidFill>
                  <a:schemeClr val="tx1"/>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50" name="Line 222"/>
              <p:cNvSpPr>
                <a:spLocks noChangeShapeType="1"/>
              </p:cNvSpPr>
              <p:nvPr/>
            </p:nvSpPr>
            <p:spPr bwMode="auto">
              <a:xfrm flipH="1" flipV="1">
                <a:off x="7697445" y="1054261"/>
                <a:ext cx="123825" cy="244892"/>
              </a:xfrm>
              <a:prstGeom prst="line">
                <a:avLst/>
              </a:prstGeom>
              <a:grpFill/>
              <a:ln w="9525">
                <a:solidFill>
                  <a:schemeClr val="tx1"/>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51" name="Text Box 234"/>
              <p:cNvSpPr txBox="1">
                <a:spLocks noChangeArrowheads="1"/>
              </p:cNvSpPr>
              <p:nvPr/>
            </p:nvSpPr>
            <p:spPr bwMode="auto">
              <a:xfrm>
                <a:off x="8036629" y="900294"/>
                <a:ext cx="480849" cy="437718"/>
              </a:xfrm>
              <a:prstGeom prst="rect">
                <a:avLst/>
              </a:prstGeom>
              <a:noFill/>
              <a:ln w="9525">
                <a:noFill/>
                <a:miter lim="800000"/>
                <a:headEnd/>
                <a:tailEnd/>
              </a:ln>
            </p:spPr>
            <p:txBody>
              <a:bodyPr>
                <a:spAutoFit/>
              </a:bodyPr>
              <a:lstStyle/>
              <a:p>
                <a:pPr eaLnBrk="0" hangingPunct="0">
                  <a:spcBef>
                    <a:spcPct val="50000"/>
                  </a:spcBef>
                  <a:defRPr/>
                </a:pPr>
                <a:r>
                  <a:rPr lang="en-US" sz="900" dirty="0">
                    <a:latin typeface="Arial Black" pitchFamily="34" charset="0"/>
                    <a:ea typeface="ヒラギノ角ゴ Pro W3" pitchFamily="1" charset="-128"/>
                    <a:cs typeface="+mn-cs"/>
                  </a:rPr>
                  <a:t>ME (2)</a:t>
                </a:r>
              </a:p>
            </p:txBody>
          </p:sp>
        </p:grpSp>
        <p:grpSp>
          <p:nvGrpSpPr>
            <p:cNvPr id="103" name="Group 211"/>
            <p:cNvGrpSpPr>
              <a:grpSpLocks/>
            </p:cNvGrpSpPr>
            <p:nvPr/>
          </p:nvGrpSpPr>
          <p:grpSpPr bwMode="auto">
            <a:xfrm>
              <a:off x="5541961" y="2758534"/>
              <a:ext cx="2530262" cy="3257910"/>
              <a:chOff x="5083173" y="2568034"/>
              <a:chExt cx="2530260" cy="3257910"/>
            </a:xfrm>
            <a:solidFill>
              <a:schemeClr val="bg1"/>
            </a:solidFill>
          </p:grpSpPr>
          <p:sp>
            <p:nvSpPr>
              <p:cNvPr id="109" name="Freeform 52"/>
              <p:cNvSpPr>
                <a:spLocks/>
              </p:cNvSpPr>
              <p:nvPr/>
            </p:nvSpPr>
            <p:spPr bwMode="auto">
              <a:xfrm>
                <a:off x="6090492" y="3597217"/>
                <a:ext cx="1236662" cy="568325"/>
              </a:xfrm>
              <a:custGeom>
                <a:avLst/>
                <a:gdLst>
                  <a:gd name="T0" fmla="*/ 606664 w 848"/>
                  <a:gd name="T1" fmla="*/ 394001 h 401"/>
                  <a:gd name="T2" fmla="*/ 367499 w 848"/>
                  <a:gd name="T3" fmla="*/ 416677 h 401"/>
                  <a:gd name="T4" fmla="*/ 269791 w 848"/>
                  <a:gd name="T5" fmla="*/ 426598 h 401"/>
                  <a:gd name="T6" fmla="*/ 224583 w 848"/>
                  <a:gd name="T7" fmla="*/ 453526 h 401"/>
                  <a:gd name="T8" fmla="*/ 173541 w 848"/>
                  <a:gd name="T9" fmla="*/ 480454 h 401"/>
                  <a:gd name="T10" fmla="*/ 0 w 848"/>
                  <a:gd name="T11" fmla="*/ 463447 h 401"/>
                  <a:gd name="T12" fmla="*/ 37917 w 848"/>
                  <a:gd name="T13" fmla="*/ 447857 h 401"/>
                  <a:gd name="T14" fmla="*/ 45208 w 848"/>
                  <a:gd name="T15" fmla="*/ 413843 h 401"/>
                  <a:gd name="T16" fmla="*/ 75833 w 848"/>
                  <a:gd name="T17" fmla="*/ 386915 h 401"/>
                  <a:gd name="T18" fmla="*/ 142916 w 848"/>
                  <a:gd name="T19" fmla="*/ 340145 h 401"/>
                  <a:gd name="T20" fmla="*/ 191041 w 848"/>
                  <a:gd name="T21" fmla="*/ 299044 h 401"/>
                  <a:gd name="T22" fmla="*/ 214374 w 848"/>
                  <a:gd name="T23" fmla="*/ 279202 h 401"/>
                  <a:gd name="T24" fmla="*/ 263957 w 848"/>
                  <a:gd name="T25" fmla="*/ 249439 h 401"/>
                  <a:gd name="T26" fmla="*/ 312082 w 848"/>
                  <a:gd name="T27" fmla="*/ 219677 h 401"/>
                  <a:gd name="T28" fmla="*/ 347082 w 848"/>
                  <a:gd name="T29" fmla="*/ 148813 h 401"/>
                  <a:gd name="T30" fmla="*/ 526456 w 848"/>
                  <a:gd name="T31" fmla="*/ 120468 h 401"/>
                  <a:gd name="T32" fmla="*/ 745205 w 848"/>
                  <a:gd name="T33" fmla="*/ 80784 h 401"/>
                  <a:gd name="T34" fmla="*/ 934788 w 848"/>
                  <a:gd name="T35" fmla="*/ 46770 h 401"/>
                  <a:gd name="T36" fmla="*/ 1022288 w 848"/>
                  <a:gd name="T37" fmla="*/ 29763 h 401"/>
                  <a:gd name="T38" fmla="*/ 1045621 w 848"/>
                  <a:gd name="T39" fmla="*/ 17007 h 401"/>
                  <a:gd name="T40" fmla="*/ 1121454 w 848"/>
                  <a:gd name="T41" fmla="*/ 2835 h 401"/>
                  <a:gd name="T42" fmla="*/ 1171037 w 848"/>
                  <a:gd name="T43" fmla="*/ 17007 h 401"/>
                  <a:gd name="T44" fmla="*/ 1194371 w 848"/>
                  <a:gd name="T45" fmla="*/ 48187 h 401"/>
                  <a:gd name="T46" fmla="*/ 1187079 w 848"/>
                  <a:gd name="T47" fmla="*/ 68029 h 401"/>
                  <a:gd name="T48" fmla="*/ 1187079 w 848"/>
                  <a:gd name="T49" fmla="*/ 53856 h 401"/>
                  <a:gd name="T50" fmla="*/ 1160829 w 848"/>
                  <a:gd name="T51" fmla="*/ 48187 h 401"/>
                  <a:gd name="T52" fmla="*/ 1166662 w 848"/>
                  <a:gd name="T53" fmla="*/ 63777 h 401"/>
                  <a:gd name="T54" fmla="*/ 1133121 w 848"/>
                  <a:gd name="T55" fmla="*/ 85036 h 401"/>
                  <a:gd name="T56" fmla="*/ 1080621 w 848"/>
                  <a:gd name="T57" fmla="*/ 100626 h 401"/>
                  <a:gd name="T58" fmla="*/ 1035413 w 848"/>
                  <a:gd name="T59" fmla="*/ 93540 h 401"/>
                  <a:gd name="T60" fmla="*/ 1066038 w 848"/>
                  <a:gd name="T61" fmla="*/ 97792 h 401"/>
                  <a:gd name="T62" fmla="*/ 1077704 w 848"/>
                  <a:gd name="T63" fmla="*/ 127554 h 401"/>
                  <a:gd name="T64" fmla="*/ 1070413 w 848"/>
                  <a:gd name="T65" fmla="*/ 147396 h 401"/>
                  <a:gd name="T66" fmla="*/ 1077704 w 848"/>
                  <a:gd name="T67" fmla="*/ 141727 h 401"/>
                  <a:gd name="T68" fmla="*/ 1141871 w 848"/>
                  <a:gd name="T69" fmla="*/ 117633 h 401"/>
                  <a:gd name="T70" fmla="*/ 1163746 w 848"/>
                  <a:gd name="T71" fmla="*/ 107712 h 401"/>
                  <a:gd name="T72" fmla="*/ 1187079 w 848"/>
                  <a:gd name="T73" fmla="*/ 127554 h 401"/>
                  <a:gd name="T74" fmla="*/ 1201662 w 848"/>
                  <a:gd name="T75" fmla="*/ 147396 h 401"/>
                  <a:gd name="T76" fmla="*/ 1214787 w 848"/>
                  <a:gd name="T77" fmla="*/ 107712 h 401"/>
                  <a:gd name="T78" fmla="*/ 1236662 w 848"/>
                  <a:gd name="T79" fmla="*/ 128972 h 401"/>
                  <a:gd name="T80" fmla="*/ 1211870 w 848"/>
                  <a:gd name="T81" fmla="*/ 182828 h 401"/>
                  <a:gd name="T82" fmla="*/ 1187079 w 848"/>
                  <a:gd name="T83" fmla="*/ 222511 h 401"/>
                  <a:gd name="T84" fmla="*/ 1131662 w 848"/>
                  <a:gd name="T85" fmla="*/ 215425 h 401"/>
                  <a:gd name="T86" fmla="*/ 1136037 w 848"/>
                  <a:gd name="T87" fmla="*/ 198418 h 401"/>
                  <a:gd name="T88" fmla="*/ 1101038 w 848"/>
                  <a:gd name="T89" fmla="*/ 212590 h 401"/>
                  <a:gd name="T90" fmla="*/ 1086454 w 848"/>
                  <a:gd name="T91" fmla="*/ 225346 h 401"/>
                  <a:gd name="T92" fmla="*/ 1048538 w 848"/>
                  <a:gd name="T93" fmla="*/ 225346 h 401"/>
                  <a:gd name="T94" fmla="*/ 1090829 w 848"/>
                  <a:gd name="T95" fmla="*/ 239519 h 401"/>
                  <a:gd name="T96" fmla="*/ 1133121 w 848"/>
                  <a:gd name="T97" fmla="*/ 256526 h 401"/>
                  <a:gd name="T98" fmla="*/ 1103954 w 848"/>
                  <a:gd name="T99" fmla="*/ 299044 h 401"/>
                  <a:gd name="T100" fmla="*/ 1076246 w 848"/>
                  <a:gd name="T101" fmla="*/ 303296 h 401"/>
                  <a:gd name="T102" fmla="*/ 1138954 w 848"/>
                  <a:gd name="T103" fmla="*/ 300461 h 401"/>
                  <a:gd name="T104" fmla="*/ 1166662 w 848"/>
                  <a:gd name="T105" fmla="*/ 293375 h 401"/>
                  <a:gd name="T106" fmla="*/ 1181246 w 848"/>
                  <a:gd name="T107" fmla="*/ 306130 h 401"/>
                  <a:gd name="T108" fmla="*/ 1143329 w 848"/>
                  <a:gd name="T109" fmla="*/ 340145 h 401"/>
                  <a:gd name="T110" fmla="*/ 1098121 w 848"/>
                  <a:gd name="T111" fmla="*/ 350066 h 401"/>
                  <a:gd name="T112" fmla="*/ 1048538 w 848"/>
                  <a:gd name="T113" fmla="*/ 396835 h 401"/>
                  <a:gd name="T114" fmla="*/ 1010621 w 848"/>
                  <a:gd name="T115" fmla="*/ 445023 h 401"/>
                  <a:gd name="T116" fmla="*/ 969788 w 848"/>
                  <a:gd name="T117" fmla="*/ 518721 h 401"/>
                  <a:gd name="T118" fmla="*/ 952288 w 848"/>
                  <a:gd name="T119" fmla="*/ 548483 h 401"/>
                  <a:gd name="T120" fmla="*/ 907080 w 848"/>
                  <a:gd name="T121" fmla="*/ 558404 h 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8"/>
                  <a:gd name="T184" fmla="*/ 0 h 401"/>
                  <a:gd name="T185" fmla="*/ 848 w 848"/>
                  <a:gd name="T186" fmla="*/ 401 h 4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8" h="401">
                    <a:moveTo>
                      <a:pt x="608" y="401"/>
                    </a:moveTo>
                    <a:lnTo>
                      <a:pt x="442" y="275"/>
                    </a:lnTo>
                    <a:lnTo>
                      <a:pt x="416" y="278"/>
                    </a:lnTo>
                    <a:lnTo>
                      <a:pt x="380" y="282"/>
                    </a:lnTo>
                    <a:lnTo>
                      <a:pt x="339" y="285"/>
                    </a:lnTo>
                    <a:lnTo>
                      <a:pt x="295" y="290"/>
                    </a:lnTo>
                    <a:lnTo>
                      <a:pt x="252" y="294"/>
                    </a:lnTo>
                    <a:lnTo>
                      <a:pt x="218" y="297"/>
                    </a:lnTo>
                    <a:lnTo>
                      <a:pt x="193" y="299"/>
                    </a:lnTo>
                    <a:lnTo>
                      <a:pt x="185" y="301"/>
                    </a:lnTo>
                    <a:lnTo>
                      <a:pt x="178" y="302"/>
                    </a:lnTo>
                    <a:lnTo>
                      <a:pt x="171" y="308"/>
                    </a:lnTo>
                    <a:lnTo>
                      <a:pt x="162" y="314"/>
                    </a:lnTo>
                    <a:lnTo>
                      <a:pt x="154" y="320"/>
                    </a:lnTo>
                    <a:lnTo>
                      <a:pt x="145" y="327"/>
                    </a:lnTo>
                    <a:lnTo>
                      <a:pt x="136" y="332"/>
                    </a:lnTo>
                    <a:lnTo>
                      <a:pt x="128" y="337"/>
                    </a:lnTo>
                    <a:lnTo>
                      <a:pt x="119" y="339"/>
                    </a:lnTo>
                    <a:lnTo>
                      <a:pt x="0" y="352"/>
                    </a:lnTo>
                    <a:lnTo>
                      <a:pt x="0" y="327"/>
                    </a:lnTo>
                    <a:lnTo>
                      <a:pt x="5" y="318"/>
                    </a:lnTo>
                    <a:lnTo>
                      <a:pt x="14" y="318"/>
                    </a:lnTo>
                    <a:lnTo>
                      <a:pt x="24" y="320"/>
                    </a:lnTo>
                    <a:lnTo>
                      <a:pt x="26" y="316"/>
                    </a:lnTo>
                    <a:lnTo>
                      <a:pt x="24" y="304"/>
                    </a:lnTo>
                    <a:lnTo>
                      <a:pt x="26" y="297"/>
                    </a:lnTo>
                    <a:lnTo>
                      <a:pt x="31" y="292"/>
                    </a:lnTo>
                    <a:lnTo>
                      <a:pt x="36" y="285"/>
                    </a:lnTo>
                    <a:lnTo>
                      <a:pt x="41" y="278"/>
                    </a:lnTo>
                    <a:lnTo>
                      <a:pt x="52" y="273"/>
                    </a:lnTo>
                    <a:lnTo>
                      <a:pt x="67" y="266"/>
                    </a:lnTo>
                    <a:lnTo>
                      <a:pt x="83" y="254"/>
                    </a:lnTo>
                    <a:lnTo>
                      <a:pt x="98" y="240"/>
                    </a:lnTo>
                    <a:lnTo>
                      <a:pt x="114" y="231"/>
                    </a:lnTo>
                    <a:lnTo>
                      <a:pt x="126" y="223"/>
                    </a:lnTo>
                    <a:lnTo>
                      <a:pt x="131" y="211"/>
                    </a:lnTo>
                    <a:lnTo>
                      <a:pt x="131" y="202"/>
                    </a:lnTo>
                    <a:lnTo>
                      <a:pt x="135" y="197"/>
                    </a:lnTo>
                    <a:lnTo>
                      <a:pt x="140" y="195"/>
                    </a:lnTo>
                    <a:lnTo>
                      <a:pt x="147" y="197"/>
                    </a:lnTo>
                    <a:lnTo>
                      <a:pt x="164" y="193"/>
                    </a:lnTo>
                    <a:lnTo>
                      <a:pt x="174" y="185"/>
                    </a:lnTo>
                    <a:lnTo>
                      <a:pt x="181" y="176"/>
                    </a:lnTo>
                    <a:lnTo>
                      <a:pt x="195" y="173"/>
                    </a:lnTo>
                    <a:lnTo>
                      <a:pt x="207" y="168"/>
                    </a:lnTo>
                    <a:lnTo>
                      <a:pt x="214" y="155"/>
                    </a:lnTo>
                    <a:lnTo>
                      <a:pt x="221" y="138"/>
                    </a:lnTo>
                    <a:lnTo>
                      <a:pt x="238" y="128"/>
                    </a:lnTo>
                    <a:lnTo>
                      <a:pt x="238" y="105"/>
                    </a:lnTo>
                    <a:lnTo>
                      <a:pt x="264" y="102"/>
                    </a:lnTo>
                    <a:lnTo>
                      <a:pt x="294" y="97"/>
                    </a:lnTo>
                    <a:lnTo>
                      <a:pt x="326" y="91"/>
                    </a:lnTo>
                    <a:lnTo>
                      <a:pt x="361" y="85"/>
                    </a:lnTo>
                    <a:lnTo>
                      <a:pt x="397" y="78"/>
                    </a:lnTo>
                    <a:lnTo>
                      <a:pt x="435" y="71"/>
                    </a:lnTo>
                    <a:lnTo>
                      <a:pt x="473" y="64"/>
                    </a:lnTo>
                    <a:lnTo>
                      <a:pt x="511" y="57"/>
                    </a:lnTo>
                    <a:lnTo>
                      <a:pt x="548" y="52"/>
                    </a:lnTo>
                    <a:lnTo>
                      <a:pt x="582" y="45"/>
                    </a:lnTo>
                    <a:lnTo>
                      <a:pt x="613" y="38"/>
                    </a:lnTo>
                    <a:lnTo>
                      <a:pt x="641" y="33"/>
                    </a:lnTo>
                    <a:lnTo>
                      <a:pt x="663" y="29"/>
                    </a:lnTo>
                    <a:lnTo>
                      <a:pt x="682" y="26"/>
                    </a:lnTo>
                    <a:lnTo>
                      <a:pt x="694" y="22"/>
                    </a:lnTo>
                    <a:lnTo>
                      <a:pt x="701" y="21"/>
                    </a:lnTo>
                    <a:lnTo>
                      <a:pt x="707" y="17"/>
                    </a:lnTo>
                    <a:lnTo>
                      <a:pt x="712" y="15"/>
                    </a:lnTo>
                    <a:lnTo>
                      <a:pt x="717" y="12"/>
                    </a:lnTo>
                    <a:lnTo>
                      <a:pt x="726" y="10"/>
                    </a:lnTo>
                    <a:lnTo>
                      <a:pt x="736" y="7"/>
                    </a:lnTo>
                    <a:lnTo>
                      <a:pt x="750" y="5"/>
                    </a:lnTo>
                    <a:lnTo>
                      <a:pt x="769" y="2"/>
                    </a:lnTo>
                    <a:lnTo>
                      <a:pt x="793" y="0"/>
                    </a:lnTo>
                    <a:lnTo>
                      <a:pt x="798" y="5"/>
                    </a:lnTo>
                    <a:lnTo>
                      <a:pt x="803" y="12"/>
                    </a:lnTo>
                    <a:lnTo>
                      <a:pt x="808" y="21"/>
                    </a:lnTo>
                    <a:lnTo>
                      <a:pt x="814" y="27"/>
                    </a:lnTo>
                    <a:lnTo>
                      <a:pt x="819" y="34"/>
                    </a:lnTo>
                    <a:lnTo>
                      <a:pt x="821" y="41"/>
                    </a:lnTo>
                    <a:lnTo>
                      <a:pt x="819" y="47"/>
                    </a:lnTo>
                    <a:lnTo>
                      <a:pt x="814" y="48"/>
                    </a:lnTo>
                    <a:lnTo>
                      <a:pt x="814" y="45"/>
                    </a:lnTo>
                    <a:lnTo>
                      <a:pt x="814" y="41"/>
                    </a:lnTo>
                    <a:lnTo>
                      <a:pt x="814" y="40"/>
                    </a:lnTo>
                    <a:lnTo>
                      <a:pt x="814" y="38"/>
                    </a:lnTo>
                    <a:lnTo>
                      <a:pt x="810" y="40"/>
                    </a:lnTo>
                    <a:lnTo>
                      <a:pt x="805" y="36"/>
                    </a:lnTo>
                    <a:lnTo>
                      <a:pt x="796" y="34"/>
                    </a:lnTo>
                    <a:lnTo>
                      <a:pt x="789" y="34"/>
                    </a:lnTo>
                    <a:lnTo>
                      <a:pt x="795" y="40"/>
                    </a:lnTo>
                    <a:lnTo>
                      <a:pt x="800" y="45"/>
                    </a:lnTo>
                    <a:lnTo>
                      <a:pt x="800" y="48"/>
                    </a:lnTo>
                    <a:lnTo>
                      <a:pt x="791" y="52"/>
                    </a:lnTo>
                    <a:lnTo>
                      <a:pt x="777" y="60"/>
                    </a:lnTo>
                    <a:lnTo>
                      <a:pt x="767" y="72"/>
                    </a:lnTo>
                    <a:lnTo>
                      <a:pt x="757" y="78"/>
                    </a:lnTo>
                    <a:lnTo>
                      <a:pt x="741" y="71"/>
                    </a:lnTo>
                    <a:lnTo>
                      <a:pt x="726" y="59"/>
                    </a:lnTo>
                    <a:lnTo>
                      <a:pt x="717" y="53"/>
                    </a:lnTo>
                    <a:lnTo>
                      <a:pt x="713" y="55"/>
                    </a:lnTo>
                    <a:lnTo>
                      <a:pt x="710" y="66"/>
                    </a:lnTo>
                    <a:lnTo>
                      <a:pt x="715" y="69"/>
                    </a:lnTo>
                    <a:lnTo>
                      <a:pt x="722" y="67"/>
                    </a:lnTo>
                    <a:lnTo>
                      <a:pt x="731" y="69"/>
                    </a:lnTo>
                    <a:lnTo>
                      <a:pt x="736" y="79"/>
                    </a:lnTo>
                    <a:lnTo>
                      <a:pt x="738" y="85"/>
                    </a:lnTo>
                    <a:lnTo>
                      <a:pt x="739" y="90"/>
                    </a:lnTo>
                    <a:lnTo>
                      <a:pt x="738" y="95"/>
                    </a:lnTo>
                    <a:lnTo>
                      <a:pt x="734" y="100"/>
                    </a:lnTo>
                    <a:lnTo>
                      <a:pt x="734" y="104"/>
                    </a:lnTo>
                    <a:lnTo>
                      <a:pt x="736" y="105"/>
                    </a:lnTo>
                    <a:lnTo>
                      <a:pt x="738" y="105"/>
                    </a:lnTo>
                    <a:lnTo>
                      <a:pt x="739" y="100"/>
                    </a:lnTo>
                    <a:lnTo>
                      <a:pt x="746" y="93"/>
                    </a:lnTo>
                    <a:lnTo>
                      <a:pt x="758" y="88"/>
                    </a:lnTo>
                    <a:lnTo>
                      <a:pt x="770" y="85"/>
                    </a:lnTo>
                    <a:lnTo>
                      <a:pt x="783" y="83"/>
                    </a:lnTo>
                    <a:lnTo>
                      <a:pt x="789" y="83"/>
                    </a:lnTo>
                    <a:lnTo>
                      <a:pt x="795" y="79"/>
                    </a:lnTo>
                    <a:lnTo>
                      <a:pt x="798" y="76"/>
                    </a:lnTo>
                    <a:lnTo>
                      <a:pt x="805" y="74"/>
                    </a:lnTo>
                    <a:lnTo>
                      <a:pt x="812" y="78"/>
                    </a:lnTo>
                    <a:lnTo>
                      <a:pt x="814" y="90"/>
                    </a:lnTo>
                    <a:lnTo>
                      <a:pt x="814" y="104"/>
                    </a:lnTo>
                    <a:lnTo>
                      <a:pt x="819" y="110"/>
                    </a:lnTo>
                    <a:lnTo>
                      <a:pt x="824" y="104"/>
                    </a:lnTo>
                    <a:lnTo>
                      <a:pt x="824" y="93"/>
                    </a:lnTo>
                    <a:lnTo>
                      <a:pt x="826" y="81"/>
                    </a:lnTo>
                    <a:lnTo>
                      <a:pt x="833" y="76"/>
                    </a:lnTo>
                    <a:lnTo>
                      <a:pt x="838" y="74"/>
                    </a:lnTo>
                    <a:lnTo>
                      <a:pt x="843" y="76"/>
                    </a:lnTo>
                    <a:lnTo>
                      <a:pt x="846" y="81"/>
                    </a:lnTo>
                    <a:lnTo>
                      <a:pt x="848" y="91"/>
                    </a:lnTo>
                    <a:lnTo>
                      <a:pt x="845" y="110"/>
                    </a:lnTo>
                    <a:lnTo>
                      <a:pt x="836" y="121"/>
                    </a:lnTo>
                    <a:lnTo>
                      <a:pt x="831" y="129"/>
                    </a:lnTo>
                    <a:lnTo>
                      <a:pt x="829" y="138"/>
                    </a:lnTo>
                    <a:lnTo>
                      <a:pt x="822" y="150"/>
                    </a:lnTo>
                    <a:lnTo>
                      <a:pt x="814" y="157"/>
                    </a:lnTo>
                    <a:lnTo>
                      <a:pt x="802" y="161"/>
                    </a:lnTo>
                    <a:lnTo>
                      <a:pt x="791" y="159"/>
                    </a:lnTo>
                    <a:lnTo>
                      <a:pt x="781" y="157"/>
                    </a:lnTo>
                    <a:lnTo>
                      <a:pt x="776" y="152"/>
                    </a:lnTo>
                    <a:lnTo>
                      <a:pt x="774" y="148"/>
                    </a:lnTo>
                    <a:lnTo>
                      <a:pt x="777" y="143"/>
                    </a:lnTo>
                    <a:lnTo>
                      <a:pt x="779" y="140"/>
                    </a:lnTo>
                    <a:lnTo>
                      <a:pt x="769" y="140"/>
                    </a:lnTo>
                    <a:lnTo>
                      <a:pt x="758" y="143"/>
                    </a:lnTo>
                    <a:lnTo>
                      <a:pt x="755" y="150"/>
                    </a:lnTo>
                    <a:lnTo>
                      <a:pt x="762" y="155"/>
                    </a:lnTo>
                    <a:lnTo>
                      <a:pt x="762" y="159"/>
                    </a:lnTo>
                    <a:lnTo>
                      <a:pt x="755" y="159"/>
                    </a:lnTo>
                    <a:lnTo>
                      <a:pt x="745" y="159"/>
                    </a:lnTo>
                    <a:lnTo>
                      <a:pt x="732" y="157"/>
                    </a:lnTo>
                    <a:lnTo>
                      <a:pt x="724" y="155"/>
                    </a:lnTo>
                    <a:lnTo>
                      <a:pt x="717" y="157"/>
                    </a:lnTo>
                    <a:lnTo>
                      <a:pt x="719" y="159"/>
                    </a:lnTo>
                    <a:lnTo>
                      <a:pt x="727" y="164"/>
                    </a:lnTo>
                    <a:lnTo>
                      <a:pt x="738" y="168"/>
                    </a:lnTo>
                    <a:lnTo>
                      <a:pt x="748" y="169"/>
                    </a:lnTo>
                    <a:lnTo>
                      <a:pt x="758" y="173"/>
                    </a:lnTo>
                    <a:lnTo>
                      <a:pt x="769" y="174"/>
                    </a:lnTo>
                    <a:lnTo>
                      <a:pt x="774" y="178"/>
                    </a:lnTo>
                    <a:lnTo>
                      <a:pt x="777" y="181"/>
                    </a:lnTo>
                    <a:lnTo>
                      <a:pt x="777" y="188"/>
                    </a:lnTo>
                    <a:lnTo>
                      <a:pt x="769" y="209"/>
                    </a:lnTo>
                    <a:lnTo>
                      <a:pt x="757" y="211"/>
                    </a:lnTo>
                    <a:lnTo>
                      <a:pt x="743" y="206"/>
                    </a:lnTo>
                    <a:lnTo>
                      <a:pt x="732" y="204"/>
                    </a:lnTo>
                    <a:lnTo>
                      <a:pt x="738" y="214"/>
                    </a:lnTo>
                    <a:lnTo>
                      <a:pt x="751" y="221"/>
                    </a:lnTo>
                    <a:lnTo>
                      <a:pt x="767" y="221"/>
                    </a:lnTo>
                    <a:lnTo>
                      <a:pt x="781" y="212"/>
                    </a:lnTo>
                    <a:lnTo>
                      <a:pt x="786" y="206"/>
                    </a:lnTo>
                    <a:lnTo>
                      <a:pt x="791" y="200"/>
                    </a:lnTo>
                    <a:lnTo>
                      <a:pt x="796" y="200"/>
                    </a:lnTo>
                    <a:lnTo>
                      <a:pt x="800" y="207"/>
                    </a:lnTo>
                    <a:lnTo>
                      <a:pt x="803" y="212"/>
                    </a:lnTo>
                    <a:lnTo>
                      <a:pt x="810" y="212"/>
                    </a:lnTo>
                    <a:lnTo>
                      <a:pt x="810" y="216"/>
                    </a:lnTo>
                    <a:lnTo>
                      <a:pt x="800" y="230"/>
                    </a:lnTo>
                    <a:lnTo>
                      <a:pt x="793" y="237"/>
                    </a:lnTo>
                    <a:lnTo>
                      <a:pt x="784" y="240"/>
                    </a:lnTo>
                    <a:lnTo>
                      <a:pt x="777" y="242"/>
                    </a:lnTo>
                    <a:lnTo>
                      <a:pt x="770" y="242"/>
                    </a:lnTo>
                    <a:lnTo>
                      <a:pt x="762" y="244"/>
                    </a:lnTo>
                    <a:lnTo>
                      <a:pt x="753" y="247"/>
                    </a:lnTo>
                    <a:lnTo>
                      <a:pt x="743" y="256"/>
                    </a:lnTo>
                    <a:lnTo>
                      <a:pt x="731" y="268"/>
                    </a:lnTo>
                    <a:lnTo>
                      <a:pt x="719" y="280"/>
                    </a:lnTo>
                    <a:lnTo>
                      <a:pt x="710" y="294"/>
                    </a:lnTo>
                    <a:lnTo>
                      <a:pt x="701" y="306"/>
                    </a:lnTo>
                    <a:lnTo>
                      <a:pt x="693" y="314"/>
                    </a:lnTo>
                    <a:lnTo>
                      <a:pt x="677" y="330"/>
                    </a:lnTo>
                    <a:lnTo>
                      <a:pt x="668" y="344"/>
                    </a:lnTo>
                    <a:lnTo>
                      <a:pt x="667" y="356"/>
                    </a:lnTo>
                    <a:lnTo>
                      <a:pt x="665" y="366"/>
                    </a:lnTo>
                    <a:lnTo>
                      <a:pt x="667" y="375"/>
                    </a:lnTo>
                    <a:lnTo>
                      <a:pt x="665" y="380"/>
                    </a:lnTo>
                    <a:lnTo>
                      <a:pt x="662" y="385"/>
                    </a:lnTo>
                    <a:lnTo>
                      <a:pt x="653" y="387"/>
                    </a:lnTo>
                    <a:lnTo>
                      <a:pt x="641" y="387"/>
                    </a:lnTo>
                    <a:lnTo>
                      <a:pt x="632" y="389"/>
                    </a:lnTo>
                    <a:lnTo>
                      <a:pt x="622" y="394"/>
                    </a:lnTo>
                    <a:lnTo>
                      <a:pt x="608" y="401"/>
                    </a:lnTo>
                  </a:path>
                </a:pathLst>
              </a:custGeom>
              <a:solidFill>
                <a:schemeClr val="bg2">
                  <a:lumMod val="60000"/>
                  <a:lumOff val="40000"/>
                </a:schemeClr>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grpSp>
            <p:nvGrpSpPr>
              <p:cNvPr id="110" name="Group 210"/>
              <p:cNvGrpSpPr>
                <a:grpSpLocks/>
              </p:cNvGrpSpPr>
              <p:nvPr/>
            </p:nvGrpSpPr>
            <p:grpSpPr bwMode="auto">
              <a:xfrm>
                <a:off x="5083173" y="2568034"/>
                <a:ext cx="2530260" cy="3257910"/>
                <a:chOff x="5083173" y="2568034"/>
                <a:chExt cx="2530260" cy="3257910"/>
              </a:xfrm>
              <a:grpFill/>
            </p:grpSpPr>
            <p:sp>
              <p:nvSpPr>
                <p:cNvPr id="111" name="Freeform 38"/>
                <p:cNvSpPr>
                  <a:spLocks/>
                </p:cNvSpPr>
                <p:nvPr/>
              </p:nvSpPr>
              <p:spPr bwMode="auto">
                <a:xfrm>
                  <a:off x="5083173" y="4117792"/>
                  <a:ext cx="525462" cy="915986"/>
                </a:xfrm>
                <a:custGeom>
                  <a:avLst/>
                  <a:gdLst>
                    <a:gd name="T0" fmla="*/ 2147483647 w 361"/>
                    <a:gd name="T1" fmla="*/ 2147483647 h 646"/>
                    <a:gd name="T2" fmla="*/ 2147483647 w 361"/>
                    <a:gd name="T3" fmla="*/ 2147483647 h 646"/>
                    <a:gd name="T4" fmla="*/ 2147483647 w 361"/>
                    <a:gd name="T5" fmla="*/ 2147483647 h 646"/>
                    <a:gd name="T6" fmla="*/ 2147483647 w 361"/>
                    <a:gd name="T7" fmla="*/ 2147483647 h 646"/>
                    <a:gd name="T8" fmla="*/ 2147483647 w 361"/>
                    <a:gd name="T9" fmla="*/ 2147483647 h 646"/>
                    <a:gd name="T10" fmla="*/ 2147483647 w 361"/>
                    <a:gd name="T11" fmla="*/ 2147483647 h 646"/>
                    <a:gd name="T12" fmla="*/ 2147483647 w 361"/>
                    <a:gd name="T13" fmla="*/ 2147483647 h 646"/>
                    <a:gd name="T14" fmla="*/ 2147483647 w 361"/>
                    <a:gd name="T15" fmla="*/ 2147483647 h 646"/>
                    <a:gd name="T16" fmla="*/ 2147483647 w 361"/>
                    <a:gd name="T17" fmla="*/ 2147483647 h 646"/>
                    <a:gd name="T18" fmla="*/ 2147483647 w 361"/>
                    <a:gd name="T19" fmla="*/ 2147483647 h 646"/>
                    <a:gd name="T20" fmla="*/ 2147483647 w 361"/>
                    <a:gd name="T21" fmla="*/ 2147483647 h 646"/>
                    <a:gd name="T22" fmla="*/ 2147483647 w 361"/>
                    <a:gd name="T23" fmla="*/ 2147483647 h 646"/>
                    <a:gd name="T24" fmla="*/ 2147483647 w 361"/>
                    <a:gd name="T25" fmla="*/ 2147483647 h 646"/>
                    <a:gd name="T26" fmla="*/ 2147483647 w 361"/>
                    <a:gd name="T27" fmla="*/ 2147483647 h 646"/>
                    <a:gd name="T28" fmla="*/ 2147483647 w 361"/>
                    <a:gd name="T29" fmla="*/ 2147483647 h 646"/>
                    <a:gd name="T30" fmla="*/ 2147483647 w 361"/>
                    <a:gd name="T31" fmla="*/ 2147483647 h 646"/>
                    <a:gd name="T32" fmla="*/ 2147483647 w 361"/>
                    <a:gd name="T33" fmla="*/ 2147483647 h 646"/>
                    <a:gd name="T34" fmla="*/ 2147483647 w 361"/>
                    <a:gd name="T35" fmla="*/ 2147483647 h 646"/>
                    <a:gd name="T36" fmla="*/ 2147483647 w 361"/>
                    <a:gd name="T37" fmla="*/ 0 h 646"/>
                    <a:gd name="T38" fmla="*/ 2147483647 w 361"/>
                    <a:gd name="T39" fmla="*/ 2147483647 h 646"/>
                    <a:gd name="T40" fmla="*/ 2147483647 w 361"/>
                    <a:gd name="T41" fmla="*/ 2147483647 h 646"/>
                    <a:gd name="T42" fmla="*/ 2147483647 w 361"/>
                    <a:gd name="T43" fmla="*/ 2147483647 h 646"/>
                    <a:gd name="T44" fmla="*/ 2147483647 w 361"/>
                    <a:gd name="T45" fmla="*/ 2147483647 h 646"/>
                    <a:gd name="T46" fmla="*/ 2147483647 w 361"/>
                    <a:gd name="T47" fmla="*/ 2147483647 h 646"/>
                    <a:gd name="T48" fmla="*/ 2147483647 w 361"/>
                    <a:gd name="T49" fmla="*/ 2147483647 h 646"/>
                    <a:gd name="T50" fmla="*/ 2147483647 w 361"/>
                    <a:gd name="T51" fmla="*/ 2147483647 h 646"/>
                    <a:gd name="T52" fmla="*/ 2147483647 w 361"/>
                    <a:gd name="T53" fmla="*/ 2147483647 h 646"/>
                    <a:gd name="T54" fmla="*/ 2147483647 w 361"/>
                    <a:gd name="T55" fmla="*/ 2147483647 h 646"/>
                    <a:gd name="T56" fmla="*/ 2147483647 w 361"/>
                    <a:gd name="T57" fmla="*/ 2147483647 h 646"/>
                    <a:gd name="T58" fmla="*/ 2147483647 w 361"/>
                    <a:gd name="T59" fmla="*/ 2147483647 h 646"/>
                    <a:gd name="T60" fmla="*/ 2147483647 w 361"/>
                    <a:gd name="T61" fmla="*/ 2147483647 h 646"/>
                    <a:gd name="T62" fmla="*/ 2147483647 w 361"/>
                    <a:gd name="T63" fmla="*/ 2147483647 h 646"/>
                    <a:gd name="T64" fmla="*/ 2147483647 w 361"/>
                    <a:gd name="T65" fmla="*/ 2147483647 h 646"/>
                    <a:gd name="T66" fmla="*/ 2147483647 w 361"/>
                    <a:gd name="T67" fmla="*/ 2147483647 h 646"/>
                    <a:gd name="T68" fmla="*/ 2147483647 w 361"/>
                    <a:gd name="T69" fmla="*/ 2147483647 h 646"/>
                    <a:gd name="T70" fmla="*/ 2147483647 w 361"/>
                    <a:gd name="T71" fmla="*/ 2147483647 h 646"/>
                    <a:gd name="T72" fmla="*/ 2147483647 w 361"/>
                    <a:gd name="T73" fmla="*/ 2147483647 h 646"/>
                    <a:gd name="T74" fmla="*/ 2147483647 w 361"/>
                    <a:gd name="T75" fmla="*/ 2147483647 h 646"/>
                    <a:gd name="T76" fmla="*/ 2147483647 w 361"/>
                    <a:gd name="T77" fmla="*/ 2147483647 h 646"/>
                    <a:gd name="T78" fmla="*/ 2147483647 w 361"/>
                    <a:gd name="T79" fmla="*/ 2147483647 h 646"/>
                    <a:gd name="T80" fmla="*/ 2147483647 w 361"/>
                    <a:gd name="T81" fmla="*/ 2147483647 h 646"/>
                    <a:gd name="T82" fmla="*/ 2147483647 w 361"/>
                    <a:gd name="T83" fmla="*/ 2147483647 h 646"/>
                    <a:gd name="T84" fmla="*/ 2147483647 w 361"/>
                    <a:gd name="T85" fmla="*/ 2147483647 h 646"/>
                    <a:gd name="T86" fmla="*/ 0 w 361"/>
                    <a:gd name="T87" fmla="*/ 2147483647 h 646"/>
                    <a:gd name="T88" fmla="*/ 2147483647 w 361"/>
                    <a:gd name="T89" fmla="*/ 2147483647 h 646"/>
                    <a:gd name="T90" fmla="*/ 2147483647 w 361"/>
                    <a:gd name="T91" fmla="*/ 2147483647 h 646"/>
                    <a:gd name="T92" fmla="*/ 2147483647 w 361"/>
                    <a:gd name="T93" fmla="*/ 2147483647 h 646"/>
                    <a:gd name="T94" fmla="*/ 2147483647 w 361"/>
                    <a:gd name="T95" fmla="*/ 2147483647 h 646"/>
                    <a:gd name="T96" fmla="*/ 2147483647 w 361"/>
                    <a:gd name="T97" fmla="*/ 2147483647 h 646"/>
                    <a:gd name="T98" fmla="*/ 2147483647 w 361"/>
                    <a:gd name="T99" fmla="*/ 2147483647 h 646"/>
                    <a:gd name="T100" fmla="*/ 2147483647 w 361"/>
                    <a:gd name="T101" fmla="*/ 2147483647 h 646"/>
                    <a:gd name="T102" fmla="*/ 2147483647 w 361"/>
                    <a:gd name="T103" fmla="*/ 2147483647 h 646"/>
                    <a:gd name="T104" fmla="*/ 2147483647 w 361"/>
                    <a:gd name="T105" fmla="*/ 2147483647 h 646"/>
                    <a:gd name="T106" fmla="*/ 2147483647 w 361"/>
                    <a:gd name="T107" fmla="*/ 2147483647 h 646"/>
                    <a:gd name="T108" fmla="*/ 2147483647 w 361"/>
                    <a:gd name="T109" fmla="*/ 2147483647 h 646"/>
                    <a:gd name="T110" fmla="*/ 2147483647 w 361"/>
                    <a:gd name="T111" fmla="*/ 2147483647 h 646"/>
                    <a:gd name="T112" fmla="*/ 2147483647 w 361"/>
                    <a:gd name="T113" fmla="*/ 2147483647 h 646"/>
                    <a:gd name="T114" fmla="*/ 2147483647 w 361"/>
                    <a:gd name="T115" fmla="*/ 2147483647 h 646"/>
                    <a:gd name="T116" fmla="*/ 2147483647 w 361"/>
                    <a:gd name="T117" fmla="*/ 2147483647 h 646"/>
                    <a:gd name="T118" fmla="*/ 2147483647 w 361"/>
                    <a:gd name="T119" fmla="*/ 2147483647 h 646"/>
                    <a:gd name="T120" fmla="*/ 2147483647 w 361"/>
                    <a:gd name="T121" fmla="*/ 2147483647 h 646"/>
                    <a:gd name="T122" fmla="*/ 2147483647 w 361"/>
                    <a:gd name="T123" fmla="*/ 2147483647 h 646"/>
                    <a:gd name="T124" fmla="*/ 2147483647 w 361"/>
                    <a:gd name="T125" fmla="*/ 2147483647 h 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1"/>
                    <a:gd name="T190" fmla="*/ 0 h 646"/>
                    <a:gd name="T191" fmla="*/ 361 w 361"/>
                    <a:gd name="T192" fmla="*/ 646 h 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1" h="646">
                      <a:moveTo>
                        <a:pt x="34" y="288"/>
                      </a:moveTo>
                      <a:lnTo>
                        <a:pt x="34" y="288"/>
                      </a:lnTo>
                      <a:lnTo>
                        <a:pt x="38" y="262"/>
                      </a:lnTo>
                      <a:lnTo>
                        <a:pt x="34" y="245"/>
                      </a:lnTo>
                      <a:lnTo>
                        <a:pt x="27" y="231"/>
                      </a:lnTo>
                      <a:lnTo>
                        <a:pt x="20" y="218"/>
                      </a:lnTo>
                      <a:lnTo>
                        <a:pt x="22" y="209"/>
                      </a:lnTo>
                      <a:lnTo>
                        <a:pt x="29" y="204"/>
                      </a:lnTo>
                      <a:lnTo>
                        <a:pt x="36" y="197"/>
                      </a:lnTo>
                      <a:lnTo>
                        <a:pt x="39" y="185"/>
                      </a:lnTo>
                      <a:lnTo>
                        <a:pt x="41" y="171"/>
                      </a:lnTo>
                      <a:lnTo>
                        <a:pt x="44" y="160"/>
                      </a:lnTo>
                      <a:lnTo>
                        <a:pt x="48" y="152"/>
                      </a:lnTo>
                      <a:lnTo>
                        <a:pt x="51" y="141"/>
                      </a:lnTo>
                      <a:lnTo>
                        <a:pt x="55" y="129"/>
                      </a:lnTo>
                      <a:lnTo>
                        <a:pt x="62" y="121"/>
                      </a:lnTo>
                      <a:lnTo>
                        <a:pt x="69" y="112"/>
                      </a:lnTo>
                      <a:lnTo>
                        <a:pt x="76" y="97"/>
                      </a:lnTo>
                      <a:lnTo>
                        <a:pt x="82" y="84"/>
                      </a:lnTo>
                      <a:lnTo>
                        <a:pt x="84" y="71"/>
                      </a:lnTo>
                      <a:lnTo>
                        <a:pt x="88" y="58"/>
                      </a:lnTo>
                      <a:lnTo>
                        <a:pt x="98" y="46"/>
                      </a:lnTo>
                      <a:lnTo>
                        <a:pt x="98" y="41"/>
                      </a:lnTo>
                      <a:lnTo>
                        <a:pt x="100" y="38"/>
                      </a:lnTo>
                      <a:lnTo>
                        <a:pt x="103" y="36"/>
                      </a:lnTo>
                      <a:lnTo>
                        <a:pt x="110" y="34"/>
                      </a:lnTo>
                      <a:lnTo>
                        <a:pt x="108" y="24"/>
                      </a:lnTo>
                      <a:lnTo>
                        <a:pt x="108" y="22"/>
                      </a:lnTo>
                      <a:lnTo>
                        <a:pt x="110" y="19"/>
                      </a:lnTo>
                      <a:lnTo>
                        <a:pt x="112" y="17"/>
                      </a:lnTo>
                      <a:lnTo>
                        <a:pt x="114" y="15"/>
                      </a:lnTo>
                      <a:lnTo>
                        <a:pt x="333" y="0"/>
                      </a:lnTo>
                      <a:lnTo>
                        <a:pt x="328" y="409"/>
                      </a:lnTo>
                      <a:lnTo>
                        <a:pt x="361" y="613"/>
                      </a:lnTo>
                      <a:lnTo>
                        <a:pt x="350" y="613"/>
                      </a:lnTo>
                      <a:lnTo>
                        <a:pt x="347" y="615"/>
                      </a:lnTo>
                      <a:lnTo>
                        <a:pt x="343" y="619"/>
                      </a:lnTo>
                      <a:lnTo>
                        <a:pt x="333" y="620"/>
                      </a:lnTo>
                      <a:lnTo>
                        <a:pt x="333" y="608"/>
                      </a:lnTo>
                      <a:lnTo>
                        <a:pt x="333" y="600"/>
                      </a:lnTo>
                      <a:lnTo>
                        <a:pt x="330" y="598"/>
                      </a:lnTo>
                      <a:lnTo>
                        <a:pt x="323" y="610"/>
                      </a:lnTo>
                      <a:lnTo>
                        <a:pt x="319" y="613"/>
                      </a:lnTo>
                      <a:lnTo>
                        <a:pt x="314" y="615"/>
                      </a:lnTo>
                      <a:lnTo>
                        <a:pt x="304" y="615"/>
                      </a:lnTo>
                      <a:lnTo>
                        <a:pt x="286" y="617"/>
                      </a:lnTo>
                      <a:lnTo>
                        <a:pt x="279" y="620"/>
                      </a:lnTo>
                      <a:lnTo>
                        <a:pt x="273" y="624"/>
                      </a:lnTo>
                      <a:lnTo>
                        <a:pt x="266" y="625"/>
                      </a:lnTo>
                      <a:lnTo>
                        <a:pt x="262" y="625"/>
                      </a:lnTo>
                      <a:lnTo>
                        <a:pt x="259" y="624"/>
                      </a:lnTo>
                      <a:lnTo>
                        <a:pt x="254" y="622"/>
                      </a:lnTo>
                      <a:lnTo>
                        <a:pt x="250" y="620"/>
                      </a:lnTo>
                      <a:lnTo>
                        <a:pt x="248" y="622"/>
                      </a:lnTo>
                      <a:lnTo>
                        <a:pt x="247" y="629"/>
                      </a:lnTo>
                      <a:lnTo>
                        <a:pt x="241" y="639"/>
                      </a:lnTo>
                      <a:lnTo>
                        <a:pt x="233" y="646"/>
                      </a:lnTo>
                      <a:lnTo>
                        <a:pt x="222" y="643"/>
                      </a:lnTo>
                      <a:lnTo>
                        <a:pt x="214" y="620"/>
                      </a:lnTo>
                      <a:lnTo>
                        <a:pt x="205" y="608"/>
                      </a:lnTo>
                      <a:lnTo>
                        <a:pt x="197" y="600"/>
                      </a:lnTo>
                      <a:lnTo>
                        <a:pt x="191" y="584"/>
                      </a:lnTo>
                      <a:lnTo>
                        <a:pt x="193" y="575"/>
                      </a:lnTo>
                      <a:lnTo>
                        <a:pt x="197" y="567"/>
                      </a:lnTo>
                      <a:lnTo>
                        <a:pt x="198" y="558"/>
                      </a:lnTo>
                      <a:lnTo>
                        <a:pt x="200" y="546"/>
                      </a:lnTo>
                      <a:lnTo>
                        <a:pt x="6" y="555"/>
                      </a:lnTo>
                      <a:lnTo>
                        <a:pt x="6" y="549"/>
                      </a:lnTo>
                      <a:lnTo>
                        <a:pt x="6" y="546"/>
                      </a:lnTo>
                      <a:lnTo>
                        <a:pt x="5" y="543"/>
                      </a:lnTo>
                      <a:lnTo>
                        <a:pt x="1" y="541"/>
                      </a:lnTo>
                      <a:lnTo>
                        <a:pt x="0" y="537"/>
                      </a:lnTo>
                      <a:lnTo>
                        <a:pt x="0" y="532"/>
                      </a:lnTo>
                      <a:lnTo>
                        <a:pt x="1" y="525"/>
                      </a:lnTo>
                      <a:lnTo>
                        <a:pt x="5" y="522"/>
                      </a:lnTo>
                      <a:lnTo>
                        <a:pt x="6" y="517"/>
                      </a:lnTo>
                      <a:lnTo>
                        <a:pt x="6" y="508"/>
                      </a:lnTo>
                      <a:lnTo>
                        <a:pt x="5" y="499"/>
                      </a:lnTo>
                      <a:lnTo>
                        <a:pt x="8" y="499"/>
                      </a:lnTo>
                      <a:lnTo>
                        <a:pt x="8" y="475"/>
                      </a:lnTo>
                      <a:lnTo>
                        <a:pt x="15" y="475"/>
                      </a:lnTo>
                      <a:lnTo>
                        <a:pt x="25" y="449"/>
                      </a:lnTo>
                      <a:lnTo>
                        <a:pt x="34" y="437"/>
                      </a:lnTo>
                      <a:lnTo>
                        <a:pt x="41" y="428"/>
                      </a:lnTo>
                      <a:lnTo>
                        <a:pt x="43" y="420"/>
                      </a:lnTo>
                      <a:lnTo>
                        <a:pt x="50" y="406"/>
                      </a:lnTo>
                      <a:lnTo>
                        <a:pt x="51" y="394"/>
                      </a:lnTo>
                      <a:lnTo>
                        <a:pt x="57" y="387"/>
                      </a:lnTo>
                      <a:lnTo>
                        <a:pt x="65" y="383"/>
                      </a:lnTo>
                      <a:lnTo>
                        <a:pt x="65" y="377"/>
                      </a:lnTo>
                      <a:lnTo>
                        <a:pt x="60" y="373"/>
                      </a:lnTo>
                      <a:lnTo>
                        <a:pt x="58" y="368"/>
                      </a:lnTo>
                      <a:lnTo>
                        <a:pt x="55" y="363"/>
                      </a:lnTo>
                      <a:lnTo>
                        <a:pt x="48" y="359"/>
                      </a:lnTo>
                      <a:lnTo>
                        <a:pt x="44" y="342"/>
                      </a:lnTo>
                      <a:lnTo>
                        <a:pt x="43" y="332"/>
                      </a:lnTo>
                      <a:lnTo>
                        <a:pt x="43" y="326"/>
                      </a:lnTo>
                      <a:lnTo>
                        <a:pt x="36" y="325"/>
                      </a:lnTo>
                      <a:lnTo>
                        <a:pt x="39" y="316"/>
                      </a:lnTo>
                      <a:lnTo>
                        <a:pt x="43" y="311"/>
                      </a:lnTo>
                      <a:lnTo>
                        <a:pt x="46" y="306"/>
                      </a:lnTo>
                      <a:lnTo>
                        <a:pt x="48" y="302"/>
                      </a:lnTo>
                      <a:lnTo>
                        <a:pt x="34" y="302"/>
                      </a:lnTo>
                      <a:lnTo>
                        <a:pt x="34" y="288"/>
                      </a:lnTo>
                    </a:path>
                  </a:pathLst>
                </a:custGeom>
                <a:solidFill>
                  <a:schemeClr val="accent3">
                    <a:lumMod val="85000"/>
                  </a:schemeClr>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12" name="Freeform 40"/>
                <p:cNvSpPr>
                  <a:spLocks/>
                </p:cNvSpPr>
                <p:nvPr/>
              </p:nvSpPr>
              <p:spPr bwMode="auto">
                <a:xfrm>
                  <a:off x="5561011" y="4081280"/>
                  <a:ext cx="568325" cy="928687"/>
                </a:xfrm>
                <a:custGeom>
                  <a:avLst/>
                  <a:gdLst>
                    <a:gd name="T0" fmla="*/ 0 w 390"/>
                    <a:gd name="T1" fmla="*/ 616762 h 655"/>
                    <a:gd name="T2" fmla="*/ 380341 w 390"/>
                    <a:gd name="T3" fmla="*/ 0 h 655"/>
                    <a:gd name="T4" fmla="*/ 498377 w 390"/>
                    <a:gd name="T5" fmla="*/ 391325 h 655"/>
                    <a:gd name="T6" fmla="*/ 511493 w 390"/>
                    <a:gd name="T7" fmla="*/ 411174 h 655"/>
                    <a:gd name="T8" fmla="*/ 526065 w 390"/>
                    <a:gd name="T9" fmla="*/ 448038 h 655"/>
                    <a:gd name="T10" fmla="*/ 530437 w 390"/>
                    <a:gd name="T11" fmla="*/ 455128 h 655"/>
                    <a:gd name="T12" fmla="*/ 536266 w 390"/>
                    <a:gd name="T13" fmla="*/ 474977 h 655"/>
                    <a:gd name="T14" fmla="*/ 543552 w 390"/>
                    <a:gd name="T15" fmla="*/ 482067 h 655"/>
                    <a:gd name="T16" fmla="*/ 550838 w 390"/>
                    <a:gd name="T17" fmla="*/ 491991 h 655"/>
                    <a:gd name="T18" fmla="*/ 533351 w 390"/>
                    <a:gd name="T19" fmla="*/ 511841 h 655"/>
                    <a:gd name="T20" fmla="*/ 530437 w 390"/>
                    <a:gd name="T21" fmla="*/ 521766 h 655"/>
                    <a:gd name="T22" fmla="*/ 539180 w 390"/>
                    <a:gd name="T23" fmla="*/ 548705 h 655"/>
                    <a:gd name="T24" fmla="*/ 526065 w 390"/>
                    <a:gd name="T25" fmla="*/ 568555 h 655"/>
                    <a:gd name="T26" fmla="*/ 533351 w 390"/>
                    <a:gd name="T27" fmla="*/ 636611 h 655"/>
                    <a:gd name="T28" fmla="*/ 546466 w 390"/>
                    <a:gd name="T29" fmla="*/ 683400 h 655"/>
                    <a:gd name="T30" fmla="*/ 547924 w 390"/>
                    <a:gd name="T31" fmla="*/ 700414 h 655"/>
                    <a:gd name="T32" fmla="*/ 566868 w 390"/>
                    <a:gd name="T33" fmla="*/ 727353 h 655"/>
                    <a:gd name="T34" fmla="*/ 160297 w 390"/>
                    <a:gd name="T35" fmla="*/ 771307 h 655"/>
                    <a:gd name="T36" fmla="*/ 158840 w 390"/>
                    <a:gd name="T37" fmla="*/ 796828 h 655"/>
                    <a:gd name="T38" fmla="*/ 170497 w 390"/>
                    <a:gd name="T39" fmla="*/ 825185 h 655"/>
                    <a:gd name="T40" fmla="*/ 187984 w 390"/>
                    <a:gd name="T41" fmla="*/ 842199 h 655"/>
                    <a:gd name="T42" fmla="*/ 198185 w 390"/>
                    <a:gd name="T43" fmla="*/ 862048 h 655"/>
                    <a:gd name="T44" fmla="*/ 193813 w 390"/>
                    <a:gd name="T45" fmla="*/ 874809 h 655"/>
                    <a:gd name="T46" fmla="*/ 173412 w 390"/>
                    <a:gd name="T47" fmla="*/ 904584 h 655"/>
                    <a:gd name="T48" fmla="*/ 153011 w 390"/>
                    <a:gd name="T49" fmla="*/ 923016 h 655"/>
                    <a:gd name="T50" fmla="*/ 131152 w 390"/>
                    <a:gd name="T51" fmla="*/ 928687 h 655"/>
                    <a:gd name="T52" fmla="*/ 103464 w 390"/>
                    <a:gd name="T53" fmla="*/ 915926 h 655"/>
                    <a:gd name="T54" fmla="*/ 118037 w 390"/>
                    <a:gd name="T55" fmla="*/ 918762 h 655"/>
                    <a:gd name="T56" fmla="*/ 132609 w 390"/>
                    <a:gd name="T57" fmla="*/ 911673 h 655"/>
                    <a:gd name="T58" fmla="*/ 131152 w 390"/>
                    <a:gd name="T59" fmla="*/ 894659 h 655"/>
                    <a:gd name="T60" fmla="*/ 110751 w 390"/>
                    <a:gd name="T61" fmla="*/ 887570 h 655"/>
                    <a:gd name="T62" fmla="*/ 113665 w 390"/>
                    <a:gd name="T63" fmla="*/ 869138 h 655"/>
                    <a:gd name="T64" fmla="*/ 115122 w 390"/>
                    <a:gd name="T65" fmla="*/ 854959 h 655"/>
                    <a:gd name="T66" fmla="*/ 103464 w 390"/>
                    <a:gd name="T67" fmla="*/ 825185 h 655"/>
                    <a:gd name="T68" fmla="*/ 94721 w 390"/>
                    <a:gd name="T69" fmla="*/ 833692 h 655"/>
                    <a:gd name="T70" fmla="*/ 80148 w 390"/>
                    <a:gd name="T71" fmla="*/ 847870 h 655"/>
                    <a:gd name="T72" fmla="*/ 77234 w 390"/>
                    <a:gd name="T73" fmla="*/ 888987 h 655"/>
                    <a:gd name="T74" fmla="*/ 75777 w 390"/>
                    <a:gd name="T75" fmla="*/ 901748 h 655"/>
                    <a:gd name="T76" fmla="*/ 58290 w 390"/>
                    <a:gd name="T77" fmla="*/ 901748 h 6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0"/>
                    <a:gd name="T118" fmla="*/ 0 h 655"/>
                    <a:gd name="T119" fmla="*/ 390 w 390"/>
                    <a:gd name="T120" fmla="*/ 655 h 6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0" h="655">
                      <a:moveTo>
                        <a:pt x="33" y="639"/>
                      </a:moveTo>
                      <a:lnTo>
                        <a:pt x="0" y="435"/>
                      </a:lnTo>
                      <a:lnTo>
                        <a:pt x="5" y="26"/>
                      </a:lnTo>
                      <a:lnTo>
                        <a:pt x="261" y="0"/>
                      </a:lnTo>
                      <a:lnTo>
                        <a:pt x="342" y="276"/>
                      </a:lnTo>
                      <a:lnTo>
                        <a:pt x="349" y="280"/>
                      </a:lnTo>
                      <a:lnTo>
                        <a:pt x="351" y="290"/>
                      </a:lnTo>
                      <a:lnTo>
                        <a:pt x="352" y="304"/>
                      </a:lnTo>
                      <a:lnTo>
                        <a:pt x="361" y="316"/>
                      </a:lnTo>
                      <a:lnTo>
                        <a:pt x="364" y="321"/>
                      </a:lnTo>
                      <a:lnTo>
                        <a:pt x="366" y="328"/>
                      </a:lnTo>
                      <a:lnTo>
                        <a:pt x="368" y="335"/>
                      </a:lnTo>
                      <a:lnTo>
                        <a:pt x="373" y="340"/>
                      </a:lnTo>
                      <a:lnTo>
                        <a:pt x="378" y="344"/>
                      </a:lnTo>
                      <a:lnTo>
                        <a:pt x="378" y="347"/>
                      </a:lnTo>
                      <a:lnTo>
                        <a:pt x="375" y="354"/>
                      </a:lnTo>
                      <a:lnTo>
                        <a:pt x="366" y="361"/>
                      </a:lnTo>
                      <a:lnTo>
                        <a:pt x="364" y="368"/>
                      </a:lnTo>
                      <a:lnTo>
                        <a:pt x="368" y="377"/>
                      </a:lnTo>
                      <a:lnTo>
                        <a:pt x="370" y="387"/>
                      </a:lnTo>
                      <a:lnTo>
                        <a:pt x="361" y="401"/>
                      </a:lnTo>
                      <a:lnTo>
                        <a:pt x="366" y="435"/>
                      </a:lnTo>
                      <a:lnTo>
                        <a:pt x="366" y="449"/>
                      </a:lnTo>
                      <a:lnTo>
                        <a:pt x="366" y="458"/>
                      </a:lnTo>
                      <a:lnTo>
                        <a:pt x="375" y="482"/>
                      </a:lnTo>
                      <a:lnTo>
                        <a:pt x="376" y="494"/>
                      </a:lnTo>
                      <a:lnTo>
                        <a:pt x="383" y="505"/>
                      </a:lnTo>
                      <a:lnTo>
                        <a:pt x="389" y="513"/>
                      </a:lnTo>
                      <a:lnTo>
                        <a:pt x="390" y="522"/>
                      </a:lnTo>
                      <a:lnTo>
                        <a:pt x="110" y="544"/>
                      </a:lnTo>
                      <a:lnTo>
                        <a:pt x="109" y="562"/>
                      </a:lnTo>
                      <a:lnTo>
                        <a:pt x="110" y="574"/>
                      </a:lnTo>
                      <a:lnTo>
                        <a:pt x="117" y="582"/>
                      </a:lnTo>
                      <a:lnTo>
                        <a:pt x="124" y="589"/>
                      </a:lnTo>
                      <a:lnTo>
                        <a:pt x="129" y="594"/>
                      </a:lnTo>
                      <a:lnTo>
                        <a:pt x="135" y="600"/>
                      </a:lnTo>
                      <a:lnTo>
                        <a:pt x="136" y="608"/>
                      </a:lnTo>
                      <a:lnTo>
                        <a:pt x="133" y="617"/>
                      </a:lnTo>
                      <a:lnTo>
                        <a:pt x="126" y="627"/>
                      </a:lnTo>
                      <a:lnTo>
                        <a:pt x="119" y="638"/>
                      </a:lnTo>
                      <a:lnTo>
                        <a:pt x="112" y="646"/>
                      </a:lnTo>
                      <a:lnTo>
                        <a:pt x="105" y="651"/>
                      </a:lnTo>
                      <a:lnTo>
                        <a:pt x="98" y="655"/>
                      </a:lnTo>
                      <a:lnTo>
                        <a:pt x="90" y="655"/>
                      </a:lnTo>
                      <a:lnTo>
                        <a:pt x="81" y="653"/>
                      </a:lnTo>
                      <a:lnTo>
                        <a:pt x="71" y="646"/>
                      </a:lnTo>
                      <a:lnTo>
                        <a:pt x="81" y="648"/>
                      </a:lnTo>
                      <a:lnTo>
                        <a:pt x="88" y="646"/>
                      </a:lnTo>
                      <a:lnTo>
                        <a:pt x="91" y="643"/>
                      </a:lnTo>
                      <a:lnTo>
                        <a:pt x="90" y="631"/>
                      </a:lnTo>
                      <a:lnTo>
                        <a:pt x="81" y="629"/>
                      </a:lnTo>
                      <a:lnTo>
                        <a:pt x="76" y="626"/>
                      </a:lnTo>
                      <a:lnTo>
                        <a:pt x="74" y="620"/>
                      </a:lnTo>
                      <a:lnTo>
                        <a:pt x="78" y="613"/>
                      </a:lnTo>
                      <a:lnTo>
                        <a:pt x="79" y="603"/>
                      </a:lnTo>
                      <a:lnTo>
                        <a:pt x="76" y="589"/>
                      </a:lnTo>
                      <a:lnTo>
                        <a:pt x="71" y="582"/>
                      </a:lnTo>
                      <a:lnTo>
                        <a:pt x="65" y="588"/>
                      </a:lnTo>
                      <a:lnTo>
                        <a:pt x="60" y="594"/>
                      </a:lnTo>
                      <a:lnTo>
                        <a:pt x="55" y="598"/>
                      </a:lnTo>
                      <a:lnTo>
                        <a:pt x="53" y="607"/>
                      </a:lnTo>
                      <a:lnTo>
                        <a:pt x="53" y="627"/>
                      </a:lnTo>
                      <a:lnTo>
                        <a:pt x="52" y="636"/>
                      </a:lnTo>
                      <a:lnTo>
                        <a:pt x="46" y="638"/>
                      </a:lnTo>
                      <a:lnTo>
                        <a:pt x="40" y="636"/>
                      </a:lnTo>
                      <a:lnTo>
                        <a:pt x="33" y="639"/>
                      </a:lnTo>
                    </a:path>
                  </a:pathLst>
                </a:custGeom>
                <a:solidFill>
                  <a:schemeClr val="accent3">
                    <a:lumMod val="85000"/>
                  </a:schemeClr>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13" name="Freeform 42"/>
                <p:cNvSpPr>
                  <a:spLocks/>
                </p:cNvSpPr>
                <p:nvPr/>
              </p:nvSpPr>
              <p:spPr bwMode="auto">
                <a:xfrm>
                  <a:off x="5936866" y="4044286"/>
                  <a:ext cx="777875" cy="825500"/>
                </a:xfrm>
                <a:custGeom>
                  <a:avLst/>
                  <a:gdLst>
                    <a:gd name="T0" fmla="*/ 186457 w 534"/>
                    <a:gd name="T1" fmla="*/ 771601 h 582"/>
                    <a:gd name="T2" fmla="*/ 166063 w 534"/>
                    <a:gd name="T3" fmla="*/ 727631 h 582"/>
                    <a:gd name="T4" fmla="*/ 152953 w 534"/>
                    <a:gd name="T5" fmla="*/ 680825 h 582"/>
                    <a:gd name="T6" fmla="*/ 145669 w 534"/>
                    <a:gd name="T7" fmla="*/ 612742 h 582"/>
                    <a:gd name="T8" fmla="*/ 150040 w 534"/>
                    <a:gd name="T9" fmla="*/ 565936 h 582"/>
                    <a:gd name="T10" fmla="*/ 166063 w 534"/>
                    <a:gd name="T11" fmla="*/ 546078 h 582"/>
                    <a:gd name="T12" fmla="*/ 163150 w 534"/>
                    <a:gd name="T13" fmla="*/ 526221 h 582"/>
                    <a:gd name="T14" fmla="*/ 152953 w 534"/>
                    <a:gd name="T15" fmla="*/ 509200 h 582"/>
                    <a:gd name="T16" fmla="*/ 145669 w 534"/>
                    <a:gd name="T17" fmla="*/ 492180 h 582"/>
                    <a:gd name="T18" fmla="*/ 128189 w 534"/>
                    <a:gd name="T19" fmla="*/ 441118 h 582"/>
                    <a:gd name="T20" fmla="*/ 374371 w 534"/>
                    <a:gd name="T21" fmla="*/ 0 h 582"/>
                    <a:gd name="T22" fmla="*/ 352520 w 534"/>
                    <a:gd name="T23" fmla="*/ 45388 h 582"/>
                    <a:gd name="T24" fmla="*/ 381654 w 534"/>
                    <a:gd name="T25" fmla="*/ 85103 h 582"/>
                    <a:gd name="T26" fmla="*/ 429725 w 534"/>
                    <a:gd name="T27" fmla="*/ 102124 h 582"/>
                    <a:gd name="T28" fmla="*/ 467599 w 534"/>
                    <a:gd name="T29" fmla="*/ 154604 h 582"/>
                    <a:gd name="T30" fmla="*/ 515670 w 534"/>
                    <a:gd name="T31" fmla="*/ 185808 h 582"/>
                    <a:gd name="T32" fmla="*/ 540434 w 534"/>
                    <a:gd name="T33" fmla="*/ 202829 h 582"/>
                    <a:gd name="T34" fmla="*/ 565197 w 534"/>
                    <a:gd name="T35" fmla="*/ 239707 h 582"/>
                    <a:gd name="T36" fmla="*/ 626379 w 534"/>
                    <a:gd name="T37" fmla="*/ 289350 h 582"/>
                    <a:gd name="T38" fmla="*/ 667166 w 534"/>
                    <a:gd name="T39" fmla="*/ 320555 h 582"/>
                    <a:gd name="T40" fmla="*/ 678820 w 534"/>
                    <a:gd name="T41" fmla="*/ 357433 h 582"/>
                    <a:gd name="T42" fmla="*/ 716694 w 534"/>
                    <a:gd name="T43" fmla="*/ 407076 h 582"/>
                    <a:gd name="T44" fmla="*/ 744371 w 534"/>
                    <a:gd name="T45" fmla="*/ 435444 h 582"/>
                    <a:gd name="T46" fmla="*/ 751655 w 534"/>
                    <a:gd name="T47" fmla="*/ 479414 h 582"/>
                    <a:gd name="T48" fmla="*/ 772048 w 534"/>
                    <a:gd name="T49" fmla="*/ 512037 h 582"/>
                    <a:gd name="T50" fmla="*/ 774962 w 534"/>
                    <a:gd name="T51" fmla="*/ 521966 h 582"/>
                    <a:gd name="T52" fmla="*/ 764765 w 534"/>
                    <a:gd name="T53" fmla="*/ 529058 h 582"/>
                    <a:gd name="T54" fmla="*/ 758938 w 534"/>
                    <a:gd name="T55" fmla="*/ 543241 h 582"/>
                    <a:gd name="T56" fmla="*/ 747284 w 534"/>
                    <a:gd name="T57" fmla="*/ 551752 h 582"/>
                    <a:gd name="T58" fmla="*/ 764765 w 534"/>
                    <a:gd name="T59" fmla="*/ 573027 h 582"/>
                    <a:gd name="T60" fmla="*/ 751655 w 534"/>
                    <a:gd name="T61" fmla="*/ 588630 h 582"/>
                    <a:gd name="T62" fmla="*/ 740001 w 534"/>
                    <a:gd name="T63" fmla="*/ 595722 h 582"/>
                    <a:gd name="T64" fmla="*/ 750198 w 534"/>
                    <a:gd name="T65" fmla="*/ 649620 h 582"/>
                    <a:gd name="T66" fmla="*/ 740001 w 534"/>
                    <a:gd name="T67" fmla="*/ 697845 h 582"/>
                    <a:gd name="T68" fmla="*/ 729804 w 534"/>
                    <a:gd name="T69" fmla="*/ 744652 h 582"/>
                    <a:gd name="T70" fmla="*/ 684646 w 534"/>
                    <a:gd name="T71" fmla="*/ 741815 h 582"/>
                    <a:gd name="T72" fmla="*/ 658426 w 534"/>
                    <a:gd name="T73" fmla="*/ 750326 h 582"/>
                    <a:gd name="T74" fmla="*/ 664253 w 534"/>
                    <a:gd name="T75" fmla="*/ 825500 h 582"/>
                    <a:gd name="T76" fmla="*/ 630749 w 534"/>
                    <a:gd name="T77" fmla="*/ 805643 h 582"/>
                    <a:gd name="T78" fmla="*/ 588505 w 534"/>
                    <a:gd name="T79" fmla="*/ 795714 h 582"/>
                    <a:gd name="T80" fmla="*/ 512756 w 534"/>
                    <a:gd name="T81" fmla="*/ 801387 h 582"/>
                    <a:gd name="T82" fmla="*/ 316103 w 534"/>
                    <a:gd name="T83" fmla="*/ 814153 h 582"/>
                    <a:gd name="T84" fmla="*/ 205394 w 534"/>
                    <a:gd name="T85" fmla="*/ 821245 h 582"/>
                    <a:gd name="T86" fmla="*/ 193740 w 534"/>
                    <a:gd name="T87" fmla="*/ 814153 h 5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4"/>
                    <a:gd name="T133" fmla="*/ 0 h 582"/>
                    <a:gd name="T134" fmla="*/ 534 w 534"/>
                    <a:gd name="T135" fmla="*/ 582 h 5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4" h="582">
                      <a:moveTo>
                        <a:pt x="129" y="553"/>
                      </a:moveTo>
                      <a:lnTo>
                        <a:pt x="129" y="553"/>
                      </a:lnTo>
                      <a:lnTo>
                        <a:pt x="128" y="544"/>
                      </a:lnTo>
                      <a:lnTo>
                        <a:pt x="122" y="536"/>
                      </a:lnTo>
                      <a:lnTo>
                        <a:pt x="115" y="525"/>
                      </a:lnTo>
                      <a:lnTo>
                        <a:pt x="114" y="513"/>
                      </a:lnTo>
                      <a:lnTo>
                        <a:pt x="105" y="489"/>
                      </a:lnTo>
                      <a:lnTo>
                        <a:pt x="105" y="480"/>
                      </a:lnTo>
                      <a:lnTo>
                        <a:pt x="105" y="466"/>
                      </a:lnTo>
                      <a:lnTo>
                        <a:pt x="100" y="432"/>
                      </a:lnTo>
                      <a:lnTo>
                        <a:pt x="109" y="418"/>
                      </a:lnTo>
                      <a:lnTo>
                        <a:pt x="107" y="408"/>
                      </a:lnTo>
                      <a:lnTo>
                        <a:pt x="103" y="399"/>
                      </a:lnTo>
                      <a:lnTo>
                        <a:pt x="105" y="392"/>
                      </a:lnTo>
                      <a:lnTo>
                        <a:pt x="114" y="385"/>
                      </a:lnTo>
                      <a:lnTo>
                        <a:pt x="117" y="378"/>
                      </a:lnTo>
                      <a:lnTo>
                        <a:pt x="117" y="375"/>
                      </a:lnTo>
                      <a:lnTo>
                        <a:pt x="112" y="371"/>
                      </a:lnTo>
                      <a:lnTo>
                        <a:pt x="107" y="366"/>
                      </a:lnTo>
                      <a:lnTo>
                        <a:pt x="105" y="359"/>
                      </a:lnTo>
                      <a:lnTo>
                        <a:pt x="103" y="352"/>
                      </a:lnTo>
                      <a:lnTo>
                        <a:pt x="100" y="347"/>
                      </a:lnTo>
                      <a:lnTo>
                        <a:pt x="91" y="335"/>
                      </a:lnTo>
                      <a:lnTo>
                        <a:pt x="90" y="321"/>
                      </a:lnTo>
                      <a:lnTo>
                        <a:pt x="88" y="311"/>
                      </a:lnTo>
                      <a:lnTo>
                        <a:pt x="81" y="307"/>
                      </a:lnTo>
                      <a:lnTo>
                        <a:pt x="0" y="31"/>
                      </a:lnTo>
                      <a:lnTo>
                        <a:pt x="257" y="0"/>
                      </a:lnTo>
                      <a:lnTo>
                        <a:pt x="245" y="15"/>
                      </a:lnTo>
                      <a:lnTo>
                        <a:pt x="242" y="32"/>
                      </a:lnTo>
                      <a:lnTo>
                        <a:pt x="245" y="48"/>
                      </a:lnTo>
                      <a:lnTo>
                        <a:pt x="262" y="60"/>
                      </a:lnTo>
                      <a:lnTo>
                        <a:pt x="280" y="65"/>
                      </a:lnTo>
                      <a:lnTo>
                        <a:pt x="290" y="65"/>
                      </a:lnTo>
                      <a:lnTo>
                        <a:pt x="295" y="72"/>
                      </a:lnTo>
                      <a:lnTo>
                        <a:pt x="305" y="91"/>
                      </a:lnTo>
                      <a:lnTo>
                        <a:pt x="321" y="109"/>
                      </a:lnTo>
                      <a:lnTo>
                        <a:pt x="335" y="119"/>
                      </a:lnTo>
                      <a:lnTo>
                        <a:pt x="345" y="128"/>
                      </a:lnTo>
                      <a:lnTo>
                        <a:pt x="354" y="131"/>
                      </a:lnTo>
                      <a:lnTo>
                        <a:pt x="361" y="136"/>
                      </a:lnTo>
                      <a:lnTo>
                        <a:pt x="366" y="140"/>
                      </a:lnTo>
                      <a:lnTo>
                        <a:pt x="371" y="143"/>
                      </a:lnTo>
                      <a:lnTo>
                        <a:pt x="378" y="152"/>
                      </a:lnTo>
                      <a:lnTo>
                        <a:pt x="388" y="169"/>
                      </a:lnTo>
                      <a:lnTo>
                        <a:pt x="402" y="185"/>
                      </a:lnTo>
                      <a:lnTo>
                        <a:pt x="416" y="195"/>
                      </a:lnTo>
                      <a:lnTo>
                        <a:pt x="430" y="204"/>
                      </a:lnTo>
                      <a:lnTo>
                        <a:pt x="442" y="212"/>
                      </a:lnTo>
                      <a:lnTo>
                        <a:pt x="451" y="219"/>
                      </a:lnTo>
                      <a:lnTo>
                        <a:pt x="458" y="226"/>
                      </a:lnTo>
                      <a:lnTo>
                        <a:pt x="459" y="233"/>
                      </a:lnTo>
                      <a:lnTo>
                        <a:pt x="466" y="252"/>
                      </a:lnTo>
                      <a:lnTo>
                        <a:pt x="475" y="268"/>
                      </a:lnTo>
                      <a:lnTo>
                        <a:pt x="483" y="280"/>
                      </a:lnTo>
                      <a:lnTo>
                        <a:pt x="492" y="287"/>
                      </a:lnTo>
                      <a:lnTo>
                        <a:pt x="501" y="294"/>
                      </a:lnTo>
                      <a:lnTo>
                        <a:pt x="508" y="300"/>
                      </a:lnTo>
                      <a:lnTo>
                        <a:pt x="511" y="307"/>
                      </a:lnTo>
                      <a:lnTo>
                        <a:pt x="513" y="316"/>
                      </a:lnTo>
                      <a:lnTo>
                        <a:pt x="516" y="338"/>
                      </a:lnTo>
                      <a:lnTo>
                        <a:pt x="520" y="351"/>
                      </a:lnTo>
                      <a:lnTo>
                        <a:pt x="523" y="357"/>
                      </a:lnTo>
                      <a:lnTo>
                        <a:pt x="530" y="361"/>
                      </a:lnTo>
                      <a:lnTo>
                        <a:pt x="534" y="364"/>
                      </a:lnTo>
                      <a:lnTo>
                        <a:pt x="532" y="368"/>
                      </a:lnTo>
                      <a:lnTo>
                        <a:pt x="527" y="371"/>
                      </a:lnTo>
                      <a:lnTo>
                        <a:pt x="525" y="373"/>
                      </a:lnTo>
                      <a:lnTo>
                        <a:pt x="525" y="377"/>
                      </a:lnTo>
                      <a:lnTo>
                        <a:pt x="523" y="380"/>
                      </a:lnTo>
                      <a:lnTo>
                        <a:pt x="521" y="383"/>
                      </a:lnTo>
                      <a:lnTo>
                        <a:pt x="516" y="387"/>
                      </a:lnTo>
                      <a:lnTo>
                        <a:pt x="513" y="389"/>
                      </a:lnTo>
                      <a:lnTo>
                        <a:pt x="516" y="392"/>
                      </a:lnTo>
                      <a:lnTo>
                        <a:pt x="521" y="397"/>
                      </a:lnTo>
                      <a:lnTo>
                        <a:pt x="525" y="404"/>
                      </a:lnTo>
                      <a:lnTo>
                        <a:pt x="521" y="411"/>
                      </a:lnTo>
                      <a:lnTo>
                        <a:pt x="516" y="415"/>
                      </a:lnTo>
                      <a:lnTo>
                        <a:pt x="511" y="416"/>
                      </a:lnTo>
                      <a:lnTo>
                        <a:pt x="508" y="420"/>
                      </a:lnTo>
                      <a:lnTo>
                        <a:pt x="511" y="428"/>
                      </a:lnTo>
                      <a:lnTo>
                        <a:pt x="513" y="442"/>
                      </a:lnTo>
                      <a:lnTo>
                        <a:pt x="515" y="458"/>
                      </a:lnTo>
                      <a:lnTo>
                        <a:pt x="508" y="468"/>
                      </a:lnTo>
                      <a:lnTo>
                        <a:pt x="508" y="492"/>
                      </a:lnTo>
                      <a:lnTo>
                        <a:pt x="504" y="508"/>
                      </a:lnTo>
                      <a:lnTo>
                        <a:pt x="501" y="518"/>
                      </a:lnTo>
                      <a:lnTo>
                        <a:pt x="501" y="525"/>
                      </a:lnTo>
                      <a:lnTo>
                        <a:pt x="482" y="529"/>
                      </a:lnTo>
                      <a:lnTo>
                        <a:pt x="470" y="523"/>
                      </a:lnTo>
                      <a:lnTo>
                        <a:pt x="459" y="520"/>
                      </a:lnTo>
                      <a:lnTo>
                        <a:pt x="452" y="529"/>
                      </a:lnTo>
                      <a:lnTo>
                        <a:pt x="451" y="548"/>
                      </a:lnTo>
                      <a:lnTo>
                        <a:pt x="456" y="570"/>
                      </a:lnTo>
                      <a:lnTo>
                        <a:pt x="456" y="582"/>
                      </a:lnTo>
                      <a:lnTo>
                        <a:pt x="439" y="577"/>
                      </a:lnTo>
                      <a:lnTo>
                        <a:pt x="433" y="568"/>
                      </a:lnTo>
                      <a:lnTo>
                        <a:pt x="428" y="563"/>
                      </a:lnTo>
                      <a:lnTo>
                        <a:pt x="420" y="561"/>
                      </a:lnTo>
                      <a:lnTo>
                        <a:pt x="404" y="561"/>
                      </a:lnTo>
                      <a:lnTo>
                        <a:pt x="385" y="563"/>
                      </a:lnTo>
                      <a:lnTo>
                        <a:pt x="352" y="565"/>
                      </a:lnTo>
                      <a:lnTo>
                        <a:pt x="309" y="568"/>
                      </a:lnTo>
                      <a:lnTo>
                        <a:pt x="262" y="570"/>
                      </a:lnTo>
                      <a:lnTo>
                        <a:pt x="217" y="574"/>
                      </a:lnTo>
                      <a:lnTo>
                        <a:pt x="179" y="577"/>
                      </a:lnTo>
                      <a:lnTo>
                        <a:pt x="152" y="579"/>
                      </a:lnTo>
                      <a:lnTo>
                        <a:pt x="141" y="579"/>
                      </a:lnTo>
                      <a:lnTo>
                        <a:pt x="136" y="577"/>
                      </a:lnTo>
                      <a:lnTo>
                        <a:pt x="133" y="574"/>
                      </a:lnTo>
                      <a:lnTo>
                        <a:pt x="131" y="565"/>
                      </a:lnTo>
                      <a:lnTo>
                        <a:pt x="129" y="553"/>
                      </a:lnTo>
                    </a:path>
                  </a:pathLst>
                </a:custGeom>
                <a:solidFill>
                  <a:schemeClr val="bg2">
                    <a:lumMod val="60000"/>
                    <a:lumOff val="40000"/>
                  </a:schemeClr>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14" name="Freeform 44"/>
                <p:cNvSpPr>
                  <a:spLocks/>
                </p:cNvSpPr>
                <p:nvPr/>
              </p:nvSpPr>
              <p:spPr bwMode="auto">
                <a:xfrm>
                  <a:off x="6287294" y="3973554"/>
                  <a:ext cx="735011" cy="569913"/>
                </a:xfrm>
                <a:custGeom>
                  <a:avLst/>
                  <a:gdLst>
                    <a:gd name="T0" fmla="*/ 21875 w 504"/>
                    <a:gd name="T1" fmla="*/ 90732 h 402"/>
                    <a:gd name="T2" fmla="*/ 0 w 504"/>
                    <a:gd name="T3" fmla="*/ 136099 h 402"/>
                    <a:gd name="T4" fmla="*/ 29167 w 504"/>
                    <a:gd name="T5" fmla="*/ 175794 h 402"/>
                    <a:gd name="T6" fmla="*/ 55418 w 504"/>
                    <a:gd name="T7" fmla="*/ 182883 h 402"/>
                    <a:gd name="T8" fmla="*/ 77293 w 504"/>
                    <a:gd name="T9" fmla="*/ 192806 h 402"/>
                    <a:gd name="T10" fmla="*/ 91877 w 504"/>
                    <a:gd name="T11" fmla="*/ 219743 h 402"/>
                    <a:gd name="T12" fmla="*/ 135627 w 504"/>
                    <a:gd name="T13" fmla="*/ 259438 h 402"/>
                    <a:gd name="T14" fmla="*/ 163336 w 504"/>
                    <a:gd name="T15" fmla="*/ 276450 h 402"/>
                    <a:gd name="T16" fmla="*/ 180837 w 504"/>
                    <a:gd name="T17" fmla="*/ 289210 h 402"/>
                    <a:gd name="T18" fmla="*/ 198337 w 504"/>
                    <a:gd name="T19" fmla="*/ 306222 h 402"/>
                    <a:gd name="T20" fmla="*/ 212920 w 504"/>
                    <a:gd name="T21" fmla="*/ 330323 h 402"/>
                    <a:gd name="T22" fmla="*/ 253755 w 504"/>
                    <a:gd name="T23" fmla="*/ 367183 h 402"/>
                    <a:gd name="T24" fmla="*/ 291672 w 504"/>
                    <a:gd name="T25" fmla="*/ 391284 h 402"/>
                    <a:gd name="T26" fmla="*/ 315006 w 504"/>
                    <a:gd name="T27" fmla="*/ 411131 h 402"/>
                    <a:gd name="T28" fmla="*/ 316464 w 504"/>
                    <a:gd name="T29" fmla="*/ 421055 h 402"/>
                    <a:gd name="T30" fmla="*/ 339798 w 504"/>
                    <a:gd name="T31" fmla="*/ 470674 h 402"/>
                    <a:gd name="T32" fmla="*/ 364590 w 504"/>
                    <a:gd name="T33" fmla="*/ 497611 h 402"/>
                    <a:gd name="T34" fmla="*/ 387924 w 504"/>
                    <a:gd name="T35" fmla="*/ 516041 h 402"/>
                    <a:gd name="T36" fmla="*/ 395215 w 504"/>
                    <a:gd name="T37" fmla="*/ 538724 h 402"/>
                    <a:gd name="T38" fmla="*/ 395215 w 504"/>
                    <a:gd name="T39" fmla="*/ 548648 h 402"/>
                    <a:gd name="T40" fmla="*/ 398132 w 504"/>
                    <a:gd name="T41" fmla="*/ 562825 h 402"/>
                    <a:gd name="T42" fmla="*/ 399590 w 504"/>
                    <a:gd name="T43" fmla="*/ 569913 h 402"/>
                    <a:gd name="T44" fmla="*/ 437508 w 504"/>
                    <a:gd name="T45" fmla="*/ 568495 h 402"/>
                    <a:gd name="T46" fmla="*/ 444800 w 504"/>
                    <a:gd name="T47" fmla="*/ 552901 h 402"/>
                    <a:gd name="T48" fmla="*/ 444800 w 504"/>
                    <a:gd name="T49" fmla="*/ 538724 h 402"/>
                    <a:gd name="T50" fmla="*/ 447716 w 504"/>
                    <a:gd name="T51" fmla="*/ 511788 h 402"/>
                    <a:gd name="T52" fmla="*/ 440425 w 504"/>
                    <a:gd name="T53" fmla="*/ 504699 h 402"/>
                    <a:gd name="T54" fmla="*/ 434591 w 504"/>
                    <a:gd name="T55" fmla="*/ 489104 h 402"/>
                    <a:gd name="T56" fmla="*/ 462300 w 504"/>
                    <a:gd name="T57" fmla="*/ 480598 h 402"/>
                    <a:gd name="T58" fmla="*/ 490009 w 504"/>
                    <a:gd name="T59" fmla="*/ 480598 h 402"/>
                    <a:gd name="T60" fmla="*/ 523551 w 504"/>
                    <a:gd name="T61" fmla="*/ 470674 h 402"/>
                    <a:gd name="T62" fmla="*/ 526468 w 504"/>
                    <a:gd name="T63" fmla="*/ 457915 h 402"/>
                    <a:gd name="T64" fmla="*/ 543968 w 504"/>
                    <a:gd name="T65" fmla="*/ 450827 h 402"/>
                    <a:gd name="T66" fmla="*/ 565843 w 504"/>
                    <a:gd name="T67" fmla="*/ 408296 h 402"/>
                    <a:gd name="T68" fmla="*/ 568760 w 504"/>
                    <a:gd name="T69" fmla="*/ 404043 h 402"/>
                    <a:gd name="T70" fmla="*/ 576052 w 504"/>
                    <a:gd name="T71" fmla="*/ 404043 h 402"/>
                    <a:gd name="T72" fmla="*/ 581885 w 504"/>
                    <a:gd name="T73" fmla="*/ 408296 h 402"/>
                    <a:gd name="T74" fmla="*/ 596469 w 504"/>
                    <a:gd name="T75" fmla="*/ 404043 h 402"/>
                    <a:gd name="T76" fmla="*/ 603761 w 504"/>
                    <a:gd name="T77" fmla="*/ 387031 h 402"/>
                    <a:gd name="T78" fmla="*/ 613969 w 504"/>
                    <a:gd name="T79" fmla="*/ 379942 h 402"/>
                    <a:gd name="T80" fmla="*/ 624178 w 504"/>
                    <a:gd name="T81" fmla="*/ 353006 h 402"/>
                    <a:gd name="T82" fmla="*/ 637303 w 504"/>
                    <a:gd name="T83" fmla="*/ 347335 h 402"/>
                    <a:gd name="T84" fmla="*/ 665012 w 504"/>
                    <a:gd name="T85" fmla="*/ 316146 h 402"/>
                    <a:gd name="T86" fmla="*/ 654803 w 504"/>
                    <a:gd name="T87" fmla="*/ 293463 h 402"/>
                    <a:gd name="T88" fmla="*/ 662095 w 504"/>
                    <a:gd name="T89" fmla="*/ 296298 h 402"/>
                    <a:gd name="T90" fmla="*/ 672304 w 504"/>
                    <a:gd name="T91" fmla="*/ 283539 h 402"/>
                    <a:gd name="T92" fmla="*/ 669387 w 504"/>
                    <a:gd name="T93" fmla="*/ 263691 h 402"/>
                    <a:gd name="T94" fmla="*/ 700012 w 504"/>
                    <a:gd name="T95" fmla="*/ 218325 h 402"/>
                    <a:gd name="T96" fmla="*/ 735013 w 504"/>
                    <a:gd name="T97" fmla="*/ 178629 h 402"/>
                    <a:gd name="T98" fmla="*/ 492925 w 504"/>
                    <a:gd name="T99" fmla="*/ 0 h 402"/>
                    <a:gd name="T100" fmla="*/ 402507 w 504"/>
                    <a:gd name="T101" fmla="*/ 9924 h 402"/>
                    <a:gd name="T102" fmla="*/ 278547 w 504"/>
                    <a:gd name="T103" fmla="*/ 21265 h 402"/>
                    <a:gd name="T104" fmla="*/ 166253 w 504"/>
                    <a:gd name="T105" fmla="*/ 31189 h 402"/>
                    <a:gd name="T106" fmla="*/ 118127 w 504"/>
                    <a:gd name="T107" fmla="*/ 36860 h 402"/>
                    <a:gd name="T108" fmla="*/ 107919 w 504"/>
                    <a:gd name="T109" fmla="*/ 38278 h 402"/>
                    <a:gd name="T110" fmla="*/ 84585 w 504"/>
                    <a:gd name="T111" fmla="*/ 55290 h 402"/>
                    <a:gd name="T112" fmla="*/ 59793 w 504"/>
                    <a:gd name="T113" fmla="*/ 73720 h 402"/>
                    <a:gd name="T114" fmla="*/ 35001 w 504"/>
                    <a:gd name="T115" fmla="*/ 87897 h 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4"/>
                    <a:gd name="T175" fmla="*/ 0 h 402"/>
                    <a:gd name="T176" fmla="*/ 504 w 504"/>
                    <a:gd name="T177" fmla="*/ 402 h 4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4" h="402">
                      <a:moveTo>
                        <a:pt x="15" y="64"/>
                      </a:moveTo>
                      <a:lnTo>
                        <a:pt x="15" y="64"/>
                      </a:lnTo>
                      <a:lnTo>
                        <a:pt x="3" y="79"/>
                      </a:lnTo>
                      <a:lnTo>
                        <a:pt x="0" y="96"/>
                      </a:lnTo>
                      <a:lnTo>
                        <a:pt x="3" y="112"/>
                      </a:lnTo>
                      <a:lnTo>
                        <a:pt x="20" y="124"/>
                      </a:lnTo>
                      <a:lnTo>
                        <a:pt x="38" y="129"/>
                      </a:lnTo>
                      <a:lnTo>
                        <a:pt x="48" y="129"/>
                      </a:lnTo>
                      <a:lnTo>
                        <a:pt x="53" y="136"/>
                      </a:lnTo>
                      <a:lnTo>
                        <a:pt x="63" y="155"/>
                      </a:lnTo>
                      <a:lnTo>
                        <a:pt x="79" y="173"/>
                      </a:lnTo>
                      <a:lnTo>
                        <a:pt x="93" y="183"/>
                      </a:lnTo>
                      <a:lnTo>
                        <a:pt x="103" y="192"/>
                      </a:lnTo>
                      <a:lnTo>
                        <a:pt x="112" y="195"/>
                      </a:lnTo>
                      <a:lnTo>
                        <a:pt x="119" y="200"/>
                      </a:lnTo>
                      <a:lnTo>
                        <a:pt x="124" y="204"/>
                      </a:lnTo>
                      <a:lnTo>
                        <a:pt x="129" y="207"/>
                      </a:lnTo>
                      <a:lnTo>
                        <a:pt x="136" y="216"/>
                      </a:lnTo>
                      <a:lnTo>
                        <a:pt x="146" y="233"/>
                      </a:lnTo>
                      <a:lnTo>
                        <a:pt x="160" y="249"/>
                      </a:lnTo>
                      <a:lnTo>
                        <a:pt x="174" y="259"/>
                      </a:lnTo>
                      <a:lnTo>
                        <a:pt x="188" y="268"/>
                      </a:lnTo>
                      <a:lnTo>
                        <a:pt x="200" y="276"/>
                      </a:lnTo>
                      <a:lnTo>
                        <a:pt x="209" y="283"/>
                      </a:lnTo>
                      <a:lnTo>
                        <a:pt x="216" y="290"/>
                      </a:lnTo>
                      <a:lnTo>
                        <a:pt x="217" y="297"/>
                      </a:lnTo>
                      <a:lnTo>
                        <a:pt x="224" y="316"/>
                      </a:lnTo>
                      <a:lnTo>
                        <a:pt x="233" y="332"/>
                      </a:lnTo>
                      <a:lnTo>
                        <a:pt x="241" y="344"/>
                      </a:lnTo>
                      <a:lnTo>
                        <a:pt x="250" y="351"/>
                      </a:lnTo>
                      <a:lnTo>
                        <a:pt x="259" y="358"/>
                      </a:lnTo>
                      <a:lnTo>
                        <a:pt x="266" y="364"/>
                      </a:lnTo>
                      <a:lnTo>
                        <a:pt x="269" y="371"/>
                      </a:lnTo>
                      <a:lnTo>
                        <a:pt x="271" y="380"/>
                      </a:lnTo>
                      <a:lnTo>
                        <a:pt x="271" y="387"/>
                      </a:lnTo>
                      <a:lnTo>
                        <a:pt x="273" y="392"/>
                      </a:lnTo>
                      <a:lnTo>
                        <a:pt x="273" y="397"/>
                      </a:lnTo>
                      <a:lnTo>
                        <a:pt x="274" y="402"/>
                      </a:lnTo>
                      <a:lnTo>
                        <a:pt x="290" y="402"/>
                      </a:lnTo>
                      <a:lnTo>
                        <a:pt x="300" y="401"/>
                      </a:lnTo>
                      <a:lnTo>
                        <a:pt x="305" y="397"/>
                      </a:lnTo>
                      <a:lnTo>
                        <a:pt x="305" y="390"/>
                      </a:lnTo>
                      <a:lnTo>
                        <a:pt x="305" y="380"/>
                      </a:lnTo>
                      <a:lnTo>
                        <a:pt x="307" y="370"/>
                      </a:lnTo>
                      <a:lnTo>
                        <a:pt x="307" y="361"/>
                      </a:lnTo>
                      <a:lnTo>
                        <a:pt x="302" y="356"/>
                      </a:lnTo>
                      <a:lnTo>
                        <a:pt x="298" y="351"/>
                      </a:lnTo>
                      <a:lnTo>
                        <a:pt x="298" y="345"/>
                      </a:lnTo>
                      <a:lnTo>
                        <a:pt x="304" y="340"/>
                      </a:lnTo>
                      <a:lnTo>
                        <a:pt x="317" y="339"/>
                      </a:lnTo>
                      <a:lnTo>
                        <a:pt x="336" y="339"/>
                      </a:lnTo>
                      <a:lnTo>
                        <a:pt x="350" y="335"/>
                      </a:lnTo>
                      <a:lnTo>
                        <a:pt x="359" y="332"/>
                      </a:lnTo>
                      <a:lnTo>
                        <a:pt x="361" y="323"/>
                      </a:lnTo>
                      <a:lnTo>
                        <a:pt x="364" y="318"/>
                      </a:lnTo>
                      <a:lnTo>
                        <a:pt x="373" y="318"/>
                      </a:lnTo>
                      <a:lnTo>
                        <a:pt x="383" y="311"/>
                      </a:lnTo>
                      <a:lnTo>
                        <a:pt x="388" y="288"/>
                      </a:lnTo>
                      <a:lnTo>
                        <a:pt x="390" y="285"/>
                      </a:lnTo>
                      <a:lnTo>
                        <a:pt x="392" y="283"/>
                      </a:lnTo>
                      <a:lnTo>
                        <a:pt x="395" y="285"/>
                      </a:lnTo>
                      <a:lnTo>
                        <a:pt x="399" y="288"/>
                      </a:lnTo>
                      <a:lnTo>
                        <a:pt x="406" y="292"/>
                      </a:lnTo>
                      <a:lnTo>
                        <a:pt x="409" y="285"/>
                      </a:lnTo>
                      <a:lnTo>
                        <a:pt x="411" y="276"/>
                      </a:lnTo>
                      <a:lnTo>
                        <a:pt x="414" y="273"/>
                      </a:lnTo>
                      <a:lnTo>
                        <a:pt x="421" y="268"/>
                      </a:lnTo>
                      <a:lnTo>
                        <a:pt x="425" y="257"/>
                      </a:lnTo>
                      <a:lnTo>
                        <a:pt x="428" y="249"/>
                      </a:lnTo>
                      <a:lnTo>
                        <a:pt x="437" y="245"/>
                      </a:lnTo>
                      <a:lnTo>
                        <a:pt x="452" y="230"/>
                      </a:lnTo>
                      <a:lnTo>
                        <a:pt x="456" y="223"/>
                      </a:lnTo>
                      <a:lnTo>
                        <a:pt x="452" y="216"/>
                      </a:lnTo>
                      <a:lnTo>
                        <a:pt x="449" y="207"/>
                      </a:lnTo>
                      <a:lnTo>
                        <a:pt x="454" y="209"/>
                      </a:lnTo>
                      <a:lnTo>
                        <a:pt x="459" y="207"/>
                      </a:lnTo>
                      <a:lnTo>
                        <a:pt x="461" y="200"/>
                      </a:lnTo>
                      <a:lnTo>
                        <a:pt x="459" y="186"/>
                      </a:lnTo>
                      <a:lnTo>
                        <a:pt x="469" y="173"/>
                      </a:lnTo>
                      <a:lnTo>
                        <a:pt x="480" y="154"/>
                      </a:lnTo>
                      <a:lnTo>
                        <a:pt x="490" y="136"/>
                      </a:lnTo>
                      <a:lnTo>
                        <a:pt x="504" y="126"/>
                      </a:lnTo>
                      <a:lnTo>
                        <a:pt x="338" y="0"/>
                      </a:lnTo>
                      <a:lnTo>
                        <a:pt x="312" y="3"/>
                      </a:lnTo>
                      <a:lnTo>
                        <a:pt x="276" y="7"/>
                      </a:lnTo>
                      <a:lnTo>
                        <a:pt x="235" y="10"/>
                      </a:lnTo>
                      <a:lnTo>
                        <a:pt x="191" y="15"/>
                      </a:lnTo>
                      <a:lnTo>
                        <a:pt x="148" y="19"/>
                      </a:lnTo>
                      <a:lnTo>
                        <a:pt x="114" y="22"/>
                      </a:lnTo>
                      <a:lnTo>
                        <a:pt x="89" y="24"/>
                      </a:lnTo>
                      <a:lnTo>
                        <a:pt x="81" y="26"/>
                      </a:lnTo>
                      <a:lnTo>
                        <a:pt x="74" y="27"/>
                      </a:lnTo>
                      <a:lnTo>
                        <a:pt x="67" y="33"/>
                      </a:lnTo>
                      <a:lnTo>
                        <a:pt x="58" y="39"/>
                      </a:lnTo>
                      <a:lnTo>
                        <a:pt x="50" y="45"/>
                      </a:lnTo>
                      <a:lnTo>
                        <a:pt x="41" y="52"/>
                      </a:lnTo>
                      <a:lnTo>
                        <a:pt x="32" y="57"/>
                      </a:lnTo>
                      <a:lnTo>
                        <a:pt x="24" y="62"/>
                      </a:lnTo>
                      <a:lnTo>
                        <a:pt x="15" y="64"/>
                      </a:lnTo>
                    </a:path>
                  </a:pathLst>
                </a:custGeom>
                <a:solidFill>
                  <a:schemeClr val="bg2">
                    <a:lumMod val="60000"/>
                    <a:lumOff val="40000"/>
                  </a:schemeClr>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15" name="Freeform 48"/>
                <p:cNvSpPr>
                  <a:spLocks/>
                </p:cNvSpPr>
                <p:nvPr/>
              </p:nvSpPr>
              <p:spPr bwMode="auto">
                <a:xfrm>
                  <a:off x="5249860" y="3705041"/>
                  <a:ext cx="1239835" cy="433388"/>
                </a:xfrm>
                <a:custGeom>
                  <a:avLst/>
                  <a:gdLst>
                    <a:gd name="T0" fmla="*/ 692036 w 851"/>
                    <a:gd name="T1" fmla="*/ 375320 h 306"/>
                    <a:gd name="T2" fmla="*/ 0 w 851"/>
                    <a:gd name="T3" fmla="*/ 433388 h 306"/>
                    <a:gd name="T4" fmla="*/ 0 w 851"/>
                    <a:gd name="T5" fmla="*/ 433388 h 306"/>
                    <a:gd name="T6" fmla="*/ 18940 w 851"/>
                    <a:gd name="T7" fmla="*/ 419225 h 306"/>
                    <a:gd name="T8" fmla="*/ 10198 w 851"/>
                    <a:gd name="T9" fmla="*/ 392315 h 306"/>
                    <a:gd name="T10" fmla="*/ 14569 w 851"/>
                    <a:gd name="T11" fmla="*/ 359740 h 306"/>
                    <a:gd name="T12" fmla="*/ 46621 w 851"/>
                    <a:gd name="T13" fmla="*/ 322917 h 306"/>
                    <a:gd name="T14" fmla="*/ 39337 w 851"/>
                    <a:gd name="T15" fmla="*/ 304505 h 306"/>
                    <a:gd name="T16" fmla="*/ 56820 w 851"/>
                    <a:gd name="T17" fmla="*/ 287509 h 306"/>
                    <a:gd name="T18" fmla="*/ 74303 w 851"/>
                    <a:gd name="T19" fmla="*/ 269097 h 306"/>
                    <a:gd name="T20" fmla="*/ 69932 w 851"/>
                    <a:gd name="T21" fmla="*/ 250685 h 306"/>
                    <a:gd name="T22" fmla="*/ 77217 w 851"/>
                    <a:gd name="T23" fmla="*/ 215278 h 306"/>
                    <a:gd name="T24" fmla="*/ 83044 w 851"/>
                    <a:gd name="T25" fmla="*/ 171372 h 306"/>
                    <a:gd name="T26" fmla="*/ 87415 w 851"/>
                    <a:gd name="T27" fmla="*/ 167123 h 306"/>
                    <a:gd name="T28" fmla="*/ 84501 w 851"/>
                    <a:gd name="T29" fmla="*/ 151544 h 306"/>
                    <a:gd name="T30" fmla="*/ 295755 w 851"/>
                    <a:gd name="T31" fmla="*/ 134549 h 306"/>
                    <a:gd name="T32" fmla="*/ 295755 w 851"/>
                    <a:gd name="T33" fmla="*/ 107639 h 306"/>
                    <a:gd name="T34" fmla="*/ 439990 w 851"/>
                    <a:gd name="T35" fmla="*/ 96308 h 306"/>
                    <a:gd name="T36" fmla="*/ 585681 w 851"/>
                    <a:gd name="T37" fmla="*/ 83562 h 306"/>
                    <a:gd name="T38" fmla="*/ 731373 w 851"/>
                    <a:gd name="T39" fmla="*/ 66566 h 306"/>
                    <a:gd name="T40" fmla="*/ 868324 w 851"/>
                    <a:gd name="T41" fmla="*/ 49571 h 306"/>
                    <a:gd name="T42" fmla="*/ 990705 w 851"/>
                    <a:gd name="T43" fmla="*/ 33991 h 306"/>
                    <a:gd name="T44" fmla="*/ 1099974 w 851"/>
                    <a:gd name="T45" fmla="*/ 19828 h 306"/>
                    <a:gd name="T46" fmla="*/ 1183018 w 851"/>
                    <a:gd name="T47" fmla="*/ 7082 h 306"/>
                    <a:gd name="T48" fmla="*/ 1239838 w 851"/>
                    <a:gd name="T49" fmla="*/ 0 h 306"/>
                    <a:gd name="T50" fmla="*/ 1239838 w 851"/>
                    <a:gd name="T51" fmla="*/ 32575 h 306"/>
                    <a:gd name="T52" fmla="*/ 1204872 w 851"/>
                    <a:gd name="T53" fmla="*/ 70815 h 306"/>
                    <a:gd name="T54" fmla="*/ 1177191 w 851"/>
                    <a:gd name="T55" fmla="*/ 96308 h 306"/>
                    <a:gd name="T56" fmla="*/ 1156794 w 851"/>
                    <a:gd name="T57" fmla="*/ 100557 h 306"/>
                    <a:gd name="T58" fmla="*/ 1132026 w 851"/>
                    <a:gd name="T59" fmla="*/ 124634 h 306"/>
                    <a:gd name="T60" fmla="*/ 1107258 w 851"/>
                    <a:gd name="T61" fmla="*/ 130300 h 306"/>
                    <a:gd name="T62" fmla="*/ 1089775 w 851"/>
                    <a:gd name="T63" fmla="*/ 130300 h 306"/>
                    <a:gd name="T64" fmla="*/ 1083948 w 851"/>
                    <a:gd name="T65" fmla="*/ 150128 h 306"/>
                    <a:gd name="T66" fmla="*/ 1076663 w 851"/>
                    <a:gd name="T67" fmla="*/ 167123 h 306"/>
                    <a:gd name="T68" fmla="*/ 1035869 w 851"/>
                    <a:gd name="T69" fmla="*/ 191201 h 306"/>
                    <a:gd name="T70" fmla="*/ 1014016 w 851"/>
                    <a:gd name="T71" fmla="*/ 211029 h 306"/>
                    <a:gd name="T72" fmla="*/ 968851 w 851"/>
                    <a:gd name="T73" fmla="*/ 237939 h 306"/>
                    <a:gd name="T74" fmla="*/ 945540 w 851"/>
                    <a:gd name="T75" fmla="*/ 254934 h 306"/>
                    <a:gd name="T76" fmla="*/ 938256 w 851"/>
                    <a:gd name="T77" fmla="*/ 264848 h 306"/>
                    <a:gd name="T78" fmla="*/ 928057 w 851"/>
                    <a:gd name="T79" fmla="*/ 281844 h 306"/>
                    <a:gd name="T80" fmla="*/ 930971 w 851"/>
                    <a:gd name="T81" fmla="*/ 298839 h 306"/>
                    <a:gd name="T82" fmla="*/ 913488 w 851"/>
                    <a:gd name="T83" fmla="*/ 301672 h 306"/>
                    <a:gd name="T84" fmla="*/ 893091 w 851"/>
                    <a:gd name="T85" fmla="*/ 314419 h 3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1"/>
                    <a:gd name="T130" fmla="*/ 0 h 306"/>
                    <a:gd name="T131" fmla="*/ 851 w 851"/>
                    <a:gd name="T132" fmla="*/ 306 h 3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1" h="306">
                      <a:moveTo>
                        <a:pt x="613" y="247"/>
                      </a:moveTo>
                      <a:lnTo>
                        <a:pt x="475" y="265"/>
                      </a:lnTo>
                      <a:lnTo>
                        <a:pt x="219" y="291"/>
                      </a:lnTo>
                      <a:lnTo>
                        <a:pt x="0" y="306"/>
                      </a:lnTo>
                      <a:lnTo>
                        <a:pt x="7" y="301"/>
                      </a:lnTo>
                      <a:lnTo>
                        <a:pt x="13" y="296"/>
                      </a:lnTo>
                      <a:lnTo>
                        <a:pt x="15" y="287"/>
                      </a:lnTo>
                      <a:lnTo>
                        <a:pt x="7" y="277"/>
                      </a:lnTo>
                      <a:lnTo>
                        <a:pt x="10" y="254"/>
                      </a:lnTo>
                      <a:lnTo>
                        <a:pt x="22" y="241"/>
                      </a:lnTo>
                      <a:lnTo>
                        <a:pt x="32" y="228"/>
                      </a:lnTo>
                      <a:lnTo>
                        <a:pt x="27" y="215"/>
                      </a:lnTo>
                      <a:lnTo>
                        <a:pt x="38" y="209"/>
                      </a:lnTo>
                      <a:lnTo>
                        <a:pt x="39" y="203"/>
                      </a:lnTo>
                      <a:lnTo>
                        <a:pt x="41" y="196"/>
                      </a:lnTo>
                      <a:lnTo>
                        <a:pt x="51" y="190"/>
                      </a:lnTo>
                      <a:lnTo>
                        <a:pt x="48" y="177"/>
                      </a:lnTo>
                      <a:lnTo>
                        <a:pt x="55" y="166"/>
                      </a:lnTo>
                      <a:lnTo>
                        <a:pt x="53" y="152"/>
                      </a:lnTo>
                      <a:lnTo>
                        <a:pt x="51" y="137"/>
                      </a:lnTo>
                      <a:lnTo>
                        <a:pt x="57" y="121"/>
                      </a:lnTo>
                      <a:lnTo>
                        <a:pt x="60" y="118"/>
                      </a:lnTo>
                      <a:lnTo>
                        <a:pt x="60" y="113"/>
                      </a:lnTo>
                      <a:lnTo>
                        <a:pt x="58" y="107"/>
                      </a:lnTo>
                      <a:lnTo>
                        <a:pt x="55" y="104"/>
                      </a:lnTo>
                      <a:lnTo>
                        <a:pt x="203" y="95"/>
                      </a:lnTo>
                      <a:lnTo>
                        <a:pt x="203" y="76"/>
                      </a:lnTo>
                      <a:lnTo>
                        <a:pt x="252" y="73"/>
                      </a:lnTo>
                      <a:lnTo>
                        <a:pt x="302" y="68"/>
                      </a:lnTo>
                      <a:lnTo>
                        <a:pt x="352" y="64"/>
                      </a:lnTo>
                      <a:lnTo>
                        <a:pt x="402" y="59"/>
                      </a:lnTo>
                      <a:lnTo>
                        <a:pt x="452" y="54"/>
                      </a:lnTo>
                      <a:lnTo>
                        <a:pt x="502" y="47"/>
                      </a:lnTo>
                      <a:lnTo>
                        <a:pt x="549" y="42"/>
                      </a:lnTo>
                      <a:lnTo>
                        <a:pt x="596" y="35"/>
                      </a:lnTo>
                      <a:lnTo>
                        <a:pt x="639" y="30"/>
                      </a:lnTo>
                      <a:lnTo>
                        <a:pt x="680" y="24"/>
                      </a:lnTo>
                      <a:lnTo>
                        <a:pt x="720" y="19"/>
                      </a:lnTo>
                      <a:lnTo>
                        <a:pt x="755" y="14"/>
                      </a:lnTo>
                      <a:lnTo>
                        <a:pt x="786" y="9"/>
                      </a:lnTo>
                      <a:lnTo>
                        <a:pt x="812" y="5"/>
                      </a:lnTo>
                      <a:lnTo>
                        <a:pt x="834" y="2"/>
                      </a:lnTo>
                      <a:lnTo>
                        <a:pt x="851" y="0"/>
                      </a:lnTo>
                      <a:lnTo>
                        <a:pt x="851" y="23"/>
                      </a:lnTo>
                      <a:lnTo>
                        <a:pt x="834" y="33"/>
                      </a:lnTo>
                      <a:lnTo>
                        <a:pt x="827" y="50"/>
                      </a:lnTo>
                      <a:lnTo>
                        <a:pt x="820" y="63"/>
                      </a:lnTo>
                      <a:lnTo>
                        <a:pt x="808" y="68"/>
                      </a:lnTo>
                      <a:lnTo>
                        <a:pt x="794" y="71"/>
                      </a:lnTo>
                      <a:lnTo>
                        <a:pt x="787" y="80"/>
                      </a:lnTo>
                      <a:lnTo>
                        <a:pt x="777" y="88"/>
                      </a:lnTo>
                      <a:lnTo>
                        <a:pt x="760" y="92"/>
                      </a:lnTo>
                      <a:lnTo>
                        <a:pt x="753" y="90"/>
                      </a:lnTo>
                      <a:lnTo>
                        <a:pt x="748" y="92"/>
                      </a:lnTo>
                      <a:lnTo>
                        <a:pt x="744" y="97"/>
                      </a:lnTo>
                      <a:lnTo>
                        <a:pt x="744" y="106"/>
                      </a:lnTo>
                      <a:lnTo>
                        <a:pt x="739" y="118"/>
                      </a:lnTo>
                      <a:lnTo>
                        <a:pt x="727" y="126"/>
                      </a:lnTo>
                      <a:lnTo>
                        <a:pt x="711" y="135"/>
                      </a:lnTo>
                      <a:lnTo>
                        <a:pt x="696" y="149"/>
                      </a:lnTo>
                      <a:lnTo>
                        <a:pt x="680" y="161"/>
                      </a:lnTo>
                      <a:lnTo>
                        <a:pt x="665" y="168"/>
                      </a:lnTo>
                      <a:lnTo>
                        <a:pt x="654" y="173"/>
                      </a:lnTo>
                      <a:lnTo>
                        <a:pt x="649" y="180"/>
                      </a:lnTo>
                      <a:lnTo>
                        <a:pt x="644" y="187"/>
                      </a:lnTo>
                      <a:lnTo>
                        <a:pt x="639" y="192"/>
                      </a:lnTo>
                      <a:lnTo>
                        <a:pt x="637" y="199"/>
                      </a:lnTo>
                      <a:lnTo>
                        <a:pt x="639" y="211"/>
                      </a:lnTo>
                      <a:lnTo>
                        <a:pt x="637" y="215"/>
                      </a:lnTo>
                      <a:lnTo>
                        <a:pt x="627" y="213"/>
                      </a:lnTo>
                      <a:lnTo>
                        <a:pt x="618" y="213"/>
                      </a:lnTo>
                      <a:lnTo>
                        <a:pt x="613" y="222"/>
                      </a:lnTo>
                      <a:lnTo>
                        <a:pt x="613" y="247"/>
                      </a:lnTo>
                    </a:path>
                  </a:pathLst>
                </a:custGeom>
                <a:solidFill>
                  <a:schemeClr val="bg2">
                    <a:lumMod val="60000"/>
                    <a:lumOff val="40000"/>
                  </a:schemeClr>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16" name="Freeform 54"/>
                <p:cNvSpPr>
                  <a:spLocks/>
                </p:cNvSpPr>
                <p:nvPr/>
              </p:nvSpPr>
              <p:spPr bwMode="auto">
                <a:xfrm>
                  <a:off x="6026872" y="2568034"/>
                  <a:ext cx="1111249" cy="642938"/>
                </a:xfrm>
                <a:custGeom>
                  <a:avLst/>
                  <a:gdLst>
                    <a:gd name="T0" fmla="*/ 199792 w 762"/>
                    <a:gd name="T1" fmla="*/ 461269 h 453"/>
                    <a:gd name="T2" fmla="*/ 126875 w 762"/>
                    <a:gd name="T3" fmla="*/ 525137 h 453"/>
                    <a:gd name="T4" fmla="*/ 88958 w 762"/>
                    <a:gd name="T5" fmla="*/ 579070 h 453"/>
                    <a:gd name="T6" fmla="*/ 53958 w 762"/>
                    <a:gd name="T7" fmla="*/ 606036 h 453"/>
                    <a:gd name="T8" fmla="*/ 0 w 762"/>
                    <a:gd name="T9" fmla="*/ 642938 h 453"/>
                    <a:gd name="T10" fmla="*/ 96250 w 762"/>
                    <a:gd name="T11" fmla="*/ 630164 h 453"/>
                    <a:gd name="T12" fmla="*/ 242083 w 762"/>
                    <a:gd name="T13" fmla="*/ 608875 h 453"/>
                    <a:gd name="T14" fmla="*/ 325208 w 762"/>
                    <a:gd name="T15" fmla="*/ 598940 h 453"/>
                    <a:gd name="T16" fmla="*/ 519167 w 762"/>
                    <a:gd name="T17" fmla="*/ 564877 h 453"/>
                    <a:gd name="T18" fmla="*/ 739375 w 762"/>
                    <a:gd name="T19" fmla="*/ 527976 h 453"/>
                    <a:gd name="T20" fmla="*/ 907083 w 762"/>
                    <a:gd name="T21" fmla="*/ 495332 h 453"/>
                    <a:gd name="T22" fmla="*/ 962500 w 762"/>
                    <a:gd name="T23" fmla="*/ 483978 h 453"/>
                    <a:gd name="T24" fmla="*/ 998958 w 762"/>
                    <a:gd name="T25" fmla="*/ 468365 h 453"/>
                    <a:gd name="T26" fmla="*/ 1096667 w 762"/>
                    <a:gd name="T27" fmla="*/ 454173 h 453"/>
                    <a:gd name="T28" fmla="*/ 1109792 w 762"/>
                    <a:gd name="T29" fmla="*/ 411594 h 453"/>
                    <a:gd name="T30" fmla="*/ 1055833 w 762"/>
                    <a:gd name="T31" fmla="*/ 387466 h 453"/>
                    <a:gd name="T32" fmla="*/ 1031042 w 762"/>
                    <a:gd name="T33" fmla="*/ 394562 h 453"/>
                    <a:gd name="T34" fmla="*/ 982917 w 762"/>
                    <a:gd name="T35" fmla="*/ 367596 h 453"/>
                    <a:gd name="T36" fmla="*/ 924583 w 762"/>
                    <a:gd name="T37" fmla="*/ 356242 h 453"/>
                    <a:gd name="T38" fmla="*/ 923125 w 762"/>
                    <a:gd name="T39" fmla="*/ 353403 h 453"/>
                    <a:gd name="T40" fmla="*/ 982917 w 762"/>
                    <a:gd name="T41" fmla="*/ 353403 h 453"/>
                    <a:gd name="T42" fmla="*/ 998958 w 762"/>
                    <a:gd name="T43" fmla="*/ 367596 h 453"/>
                    <a:gd name="T44" fmla="*/ 1010625 w 762"/>
                    <a:gd name="T45" fmla="*/ 367596 h 453"/>
                    <a:gd name="T46" fmla="*/ 1035417 w 762"/>
                    <a:gd name="T47" fmla="*/ 387466 h 453"/>
                    <a:gd name="T48" fmla="*/ 1013542 w 762"/>
                    <a:gd name="T49" fmla="*/ 339210 h 453"/>
                    <a:gd name="T50" fmla="*/ 1033958 w 762"/>
                    <a:gd name="T51" fmla="*/ 306566 h 453"/>
                    <a:gd name="T52" fmla="*/ 1007708 w 762"/>
                    <a:gd name="T53" fmla="*/ 275342 h 453"/>
                    <a:gd name="T54" fmla="*/ 971250 w 762"/>
                    <a:gd name="T55" fmla="*/ 259730 h 453"/>
                    <a:gd name="T56" fmla="*/ 902708 w 762"/>
                    <a:gd name="T57" fmla="*/ 211474 h 453"/>
                    <a:gd name="T58" fmla="*/ 864792 w 762"/>
                    <a:gd name="T59" fmla="*/ 194443 h 453"/>
                    <a:gd name="T60" fmla="*/ 895417 w 762"/>
                    <a:gd name="T61" fmla="*/ 185927 h 453"/>
                    <a:gd name="T62" fmla="*/ 924583 w 762"/>
                    <a:gd name="T63" fmla="*/ 211474 h 453"/>
                    <a:gd name="T64" fmla="*/ 985833 w 762"/>
                    <a:gd name="T65" fmla="*/ 252633 h 453"/>
                    <a:gd name="T66" fmla="*/ 1010625 w 762"/>
                    <a:gd name="T67" fmla="*/ 258311 h 453"/>
                    <a:gd name="T68" fmla="*/ 1010625 w 762"/>
                    <a:gd name="T69" fmla="*/ 211474 h 453"/>
                    <a:gd name="T70" fmla="*/ 968333 w 762"/>
                    <a:gd name="T71" fmla="*/ 191604 h 453"/>
                    <a:gd name="T72" fmla="*/ 910000 w 762"/>
                    <a:gd name="T73" fmla="*/ 184508 h 453"/>
                    <a:gd name="T74" fmla="*/ 896875 w 762"/>
                    <a:gd name="T75" fmla="*/ 161799 h 453"/>
                    <a:gd name="T76" fmla="*/ 850208 w 762"/>
                    <a:gd name="T77" fmla="*/ 157541 h 453"/>
                    <a:gd name="T78" fmla="*/ 851667 w 762"/>
                    <a:gd name="T79" fmla="*/ 117801 h 453"/>
                    <a:gd name="T80" fmla="*/ 829792 w 762"/>
                    <a:gd name="T81" fmla="*/ 31224 h 453"/>
                    <a:gd name="T82" fmla="*/ 802083 w 762"/>
                    <a:gd name="T83" fmla="*/ 19870 h 453"/>
                    <a:gd name="T84" fmla="*/ 761250 w 762"/>
                    <a:gd name="T85" fmla="*/ 4258 h 453"/>
                    <a:gd name="T86" fmla="*/ 726250 w 762"/>
                    <a:gd name="T87" fmla="*/ 22709 h 453"/>
                    <a:gd name="T88" fmla="*/ 673750 w 762"/>
                    <a:gd name="T89" fmla="*/ 4258 h 453"/>
                    <a:gd name="T90" fmla="*/ 657708 w 762"/>
                    <a:gd name="T91" fmla="*/ 31224 h 453"/>
                    <a:gd name="T92" fmla="*/ 590625 w 762"/>
                    <a:gd name="T93" fmla="*/ 134832 h 453"/>
                    <a:gd name="T94" fmla="*/ 560000 w 762"/>
                    <a:gd name="T95" fmla="*/ 201539 h 453"/>
                    <a:gd name="T96" fmla="*/ 517708 w 762"/>
                    <a:gd name="T97" fmla="*/ 184508 h 453"/>
                    <a:gd name="T98" fmla="*/ 498750 w 762"/>
                    <a:gd name="T99" fmla="*/ 238441 h 453"/>
                    <a:gd name="T100" fmla="*/ 453542 w 762"/>
                    <a:gd name="T101" fmla="*/ 353403 h 453"/>
                    <a:gd name="T102" fmla="*/ 446250 w 762"/>
                    <a:gd name="T103" fmla="*/ 397401 h 453"/>
                    <a:gd name="T104" fmla="*/ 393750 w 762"/>
                    <a:gd name="T105" fmla="*/ 424368 h 453"/>
                    <a:gd name="T106" fmla="*/ 368958 w 762"/>
                    <a:gd name="T107" fmla="*/ 434303 h 453"/>
                    <a:gd name="T108" fmla="*/ 352917 w 762"/>
                    <a:gd name="T109" fmla="*/ 457011 h 453"/>
                    <a:gd name="T110" fmla="*/ 310625 w 762"/>
                    <a:gd name="T111" fmla="*/ 454173 h 453"/>
                    <a:gd name="T112" fmla="*/ 293125 w 762"/>
                    <a:gd name="T113" fmla="*/ 468365 h 453"/>
                    <a:gd name="T114" fmla="*/ 249375 w 762"/>
                    <a:gd name="T115" fmla="*/ 481139 h 453"/>
                    <a:gd name="T116" fmla="*/ 214375 w 762"/>
                    <a:gd name="T117" fmla="*/ 451334 h 4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2"/>
                    <a:gd name="T178" fmla="*/ 0 h 453"/>
                    <a:gd name="T179" fmla="*/ 762 w 762"/>
                    <a:gd name="T180" fmla="*/ 453 h 4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2" h="453">
                      <a:moveTo>
                        <a:pt x="147" y="309"/>
                      </a:moveTo>
                      <a:lnTo>
                        <a:pt x="147" y="309"/>
                      </a:lnTo>
                      <a:lnTo>
                        <a:pt x="144" y="316"/>
                      </a:lnTo>
                      <a:lnTo>
                        <a:pt x="137" y="325"/>
                      </a:lnTo>
                      <a:lnTo>
                        <a:pt x="126" y="335"/>
                      </a:lnTo>
                      <a:lnTo>
                        <a:pt x="114" y="346"/>
                      </a:lnTo>
                      <a:lnTo>
                        <a:pt x="101" y="358"/>
                      </a:lnTo>
                      <a:lnTo>
                        <a:pt x="87" y="370"/>
                      </a:lnTo>
                      <a:lnTo>
                        <a:pt x="76" y="384"/>
                      </a:lnTo>
                      <a:lnTo>
                        <a:pt x="69" y="396"/>
                      </a:lnTo>
                      <a:lnTo>
                        <a:pt x="61" y="408"/>
                      </a:lnTo>
                      <a:lnTo>
                        <a:pt x="54" y="411"/>
                      </a:lnTo>
                      <a:lnTo>
                        <a:pt x="45" y="415"/>
                      </a:lnTo>
                      <a:lnTo>
                        <a:pt x="37" y="427"/>
                      </a:lnTo>
                      <a:lnTo>
                        <a:pt x="28" y="434"/>
                      </a:lnTo>
                      <a:lnTo>
                        <a:pt x="18" y="437"/>
                      </a:lnTo>
                      <a:lnTo>
                        <a:pt x="7" y="444"/>
                      </a:lnTo>
                      <a:lnTo>
                        <a:pt x="0" y="453"/>
                      </a:lnTo>
                      <a:lnTo>
                        <a:pt x="35" y="448"/>
                      </a:lnTo>
                      <a:lnTo>
                        <a:pt x="66" y="444"/>
                      </a:lnTo>
                      <a:lnTo>
                        <a:pt x="95" y="439"/>
                      </a:lnTo>
                      <a:lnTo>
                        <a:pt x="123" y="436"/>
                      </a:lnTo>
                      <a:lnTo>
                        <a:pt x="145" y="432"/>
                      </a:lnTo>
                      <a:lnTo>
                        <a:pt x="166" y="429"/>
                      </a:lnTo>
                      <a:lnTo>
                        <a:pt x="183" y="427"/>
                      </a:lnTo>
                      <a:lnTo>
                        <a:pt x="197" y="425"/>
                      </a:lnTo>
                      <a:lnTo>
                        <a:pt x="223" y="422"/>
                      </a:lnTo>
                      <a:lnTo>
                        <a:pt x="253" y="417"/>
                      </a:lnTo>
                      <a:lnTo>
                        <a:pt x="285" y="411"/>
                      </a:lnTo>
                      <a:lnTo>
                        <a:pt x="320" y="405"/>
                      </a:lnTo>
                      <a:lnTo>
                        <a:pt x="356" y="398"/>
                      </a:lnTo>
                      <a:lnTo>
                        <a:pt x="394" y="391"/>
                      </a:lnTo>
                      <a:lnTo>
                        <a:pt x="432" y="384"/>
                      </a:lnTo>
                      <a:lnTo>
                        <a:pt x="470" y="377"/>
                      </a:lnTo>
                      <a:lnTo>
                        <a:pt x="507" y="372"/>
                      </a:lnTo>
                      <a:lnTo>
                        <a:pt x="541" y="365"/>
                      </a:lnTo>
                      <a:lnTo>
                        <a:pt x="572" y="358"/>
                      </a:lnTo>
                      <a:lnTo>
                        <a:pt x="600" y="353"/>
                      </a:lnTo>
                      <a:lnTo>
                        <a:pt x="622" y="349"/>
                      </a:lnTo>
                      <a:lnTo>
                        <a:pt x="641" y="346"/>
                      </a:lnTo>
                      <a:lnTo>
                        <a:pt x="653" y="342"/>
                      </a:lnTo>
                      <a:lnTo>
                        <a:pt x="660" y="341"/>
                      </a:lnTo>
                      <a:lnTo>
                        <a:pt x="666" y="337"/>
                      </a:lnTo>
                      <a:lnTo>
                        <a:pt x="671" y="335"/>
                      </a:lnTo>
                      <a:lnTo>
                        <a:pt x="676" y="332"/>
                      </a:lnTo>
                      <a:lnTo>
                        <a:pt x="685" y="330"/>
                      </a:lnTo>
                      <a:lnTo>
                        <a:pt x="695" y="327"/>
                      </a:lnTo>
                      <a:lnTo>
                        <a:pt x="709" y="325"/>
                      </a:lnTo>
                      <a:lnTo>
                        <a:pt x="728" y="322"/>
                      </a:lnTo>
                      <a:lnTo>
                        <a:pt x="752" y="320"/>
                      </a:lnTo>
                      <a:lnTo>
                        <a:pt x="757" y="311"/>
                      </a:lnTo>
                      <a:lnTo>
                        <a:pt x="762" y="301"/>
                      </a:lnTo>
                      <a:lnTo>
                        <a:pt x="761" y="290"/>
                      </a:lnTo>
                      <a:lnTo>
                        <a:pt x="750" y="282"/>
                      </a:lnTo>
                      <a:lnTo>
                        <a:pt x="735" y="275"/>
                      </a:lnTo>
                      <a:lnTo>
                        <a:pt x="724" y="273"/>
                      </a:lnTo>
                      <a:lnTo>
                        <a:pt x="719" y="275"/>
                      </a:lnTo>
                      <a:lnTo>
                        <a:pt x="719" y="280"/>
                      </a:lnTo>
                      <a:lnTo>
                        <a:pt x="707" y="278"/>
                      </a:lnTo>
                      <a:lnTo>
                        <a:pt x="693" y="275"/>
                      </a:lnTo>
                      <a:lnTo>
                        <a:pt x="681" y="268"/>
                      </a:lnTo>
                      <a:lnTo>
                        <a:pt x="674" y="259"/>
                      </a:lnTo>
                      <a:lnTo>
                        <a:pt x="671" y="252"/>
                      </a:lnTo>
                      <a:lnTo>
                        <a:pt x="666" y="251"/>
                      </a:lnTo>
                      <a:lnTo>
                        <a:pt x="655" y="251"/>
                      </a:lnTo>
                      <a:lnTo>
                        <a:pt x="634" y="251"/>
                      </a:lnTo>
                      <a:lnTo>
                        <a:pt x="629" y="251"/>
                      </a:lnTo>
                      <a:lnTo>
                        <a:pt x="627" y="249"/>
                      </a:lnTo>
                      <a:lnTo>
                        <a:pt x="633" y="249"/>
                      </a:lnTo>
                      <a:lnTo>
                        <a:pt x="648" y="249"/>
                      </a:lnTo>
                      <a:lnTo>
                        <a:pt x="666" y="249"/>
                      </a:lnTo>
                      <a:lnTo>
                        <a:pt x="674" y="249"/>
                      </a:lnTo>
                      <a:lnTo>
                        <a:pt x="679" y="249"/>
                      </a:lnTo>
                      <a:lnTo>
                        <a:pt x="681" y="254"/>
                      </a:lnTo>
                      <a:lnTo>
                        <a:pt x="685" y="259"/>
                      </a:lnTo>
                      <a:lnTo>
                        <a:pt x="688" y="261"/>
                      </a:lnTo>
                      <a:lnTo>
                        <a:pt x="691" y="259"/>
                      </a:lnTo>
                      <a:lnTo>
                        <a:pt x="693" y="259"/>
                      </a:lnTo>
                      <a:lnTo>
                        <a:pt x="695" y="263"/>
                      </a:lnTo>
                      <a:lnTo>
                        <a:pt x="698" y="268"/>
                      </a:lnTo>
                      <a:lnTo>
                        <a:pt x="704" y="271"/>
                      </a:lnTo>
                      <a:lnTo>
                        <a:pt x="710" y="273"/>
                      </a:lnTo>
                      <a:lnTo>
                        <a:pt x="714" y="259"/>
                      </a:lnTo>
                      <a:lnTo>
                        <a:pt x="705" y="249"/>
                      </a:lnTo>
                      <a:lnTo>
                        <a:pt x="695" y="239"/>
                      </a:lnTo>
                      <a:lnTo>
                        <a:pt x="693" y="221"/>
                      </a:lnTo>
                      <a:lnTo>
                        <a:pt x="700" y="220"/>
                      </a:lnTo>
                      <a:lnTo>
                        <a:pt x="709" y="216"/>
                      </a:lnTo>
                      <a:lnTo>
                        <a:pt x="710" y="211"/>
                      </a:lnTo>
                      <a:lnTo>
                        <a:pt x="697" y="202"/>
                      </a:lnTo>
                      <a:lnTo>
                        <a:pt x="691" y="194"/>
                      </a:lnTo>
                      <a:lnTo>
                        <a:pt x="681" y="192"/>
                      </a:lnTo>
                      <a:lnTo>
                        <a:pt x="671" y="188"/>
                      </a:lnTo>
                      <a:lnTo>
                        <a:pt x="666" y="183"/>
                      </a:lnTo>
                      <a:lnTo>
                        <a:pt x="659" y="175"/>
                      </a:lnTo>
                      <a:lnTo>
                        <a:pt x="645" y="166"/>
                      </a:lnTo>
                      <a:lnTo>
                        <a:pt x="629" y="159"/>
                      </a:lnTo>
                      <a:lnTo>
                        <a:pt x="619" y="149"/>
                      </a:lnTo>
                      <a:lnTo>
                        <a:pt x="614" y="142"/>
                      </a:lnTo>
                      <a:lnTo>
                        <a:pt x="603" y="138"/>
                      </a:lnTo>
                      <a:lnTo>
                        <a:pt x="593" y="137"/>
                      </a:lnTo>
                      <a:lnTo>
                        <a:pt x="588" y="130"/>
                      </a:lnTo>
                      <a:lnTo>
                        <a:pt x="602" y="130"/>
                      </a:lnTo>
                      <a:lnTo>
                        <a:pt x="614" y="131"/>
                      </a:lnTo>
                      <a:lnTo>
                        <a:pt x="622" y="137"/>
                      </a:lnTo>
                      <a:lnTo>
                        <a:pt x="629" y="143"/>
                      </a:lnTo>
                      <a:lnTo>
                        <a:pt x="634" y="149"/>
                      </a:lnTo>
                      <a:lnTo>
                        <a:pt x="643" y="156"/>
                      </a:lnTo>
                      <a:lnTo>
                        <a:pt x="653" y="164"/>
                      </a:lnTo>
                      <a:lnTo>
                        <a:pt x="666" y="171"/>
                      </a:lnTo>
                      <a:lnTo>
                        <a:pt x="676" y="178"/>
                      </a:lnTo>
                      <a:lnTo>
                        <a:pt x="686" y="182"/>
                      </a:lnTo>
                      <a:lnTo>
                        <a:pt x="691" y="183"/>
                      </a:lnTo>
                      <a:lnTo>
                        <a:pt x="693" y="182"/>
                      </a:lnTo>
                      <a:lnTo>
                        <a:pt x="693" y="169"/>
                      </a:lnTo>
                      <a:lnTo>
                        <a:pt x="697" y="159"/>
                      </a:lnTo>
                      <a:lnTo>
                        <a:pt x="697" y="154"/>
                      </a:lnTo>
                      <a:lnTo>
                        <a:pt x="693" y="149"/>
                      </a:lnTo>
                      <a:lnTo>
                        <a:pt x="676" y="145"/>
                      </a:lnTo>
                      <a:lnTo>
                        <a:pt x="669" y="140"/>
                      </a:lnTo>
                      <a:lnTo>
                        <a:pt x="664" y="135"/>
                      </a:lnTo>
                      <a:lnTo>
                        <a:pt x="652" y="133"/>
                      </a:lnTo>
                      <a:lnTo>
                        <a:pt x="634" y="131"/>
                      </a:lnTo>
                      <a:lnTo>
                        <a:pt x="624" y="130"/>
                      </a:lnTo>
                      <a:lnTo>
                        <a:pt x="619" y="124"/>
                      </a:lnTo>
                      <a:lnTo>
                        <a:pt x="619" y="121"/>
                      </a:lnTo>
                      <a:lnTo>
                        <a:pt x="617" y="118"/>
                      </a:lnTo>
                      <a:lnTo>
                        <a:pt x="615" y="114"/>
                      </a:lnTo>
                      <a:lnTo>
                        <a:pt x="608" y="112"/>
                      </a:lnTo>
                      <a:lnTo>
                        <a:pt x="595" y="111"/>
                      </a:lnTo>
                      <a:lnTo>
                        <a:pt x="583" y="111"/>
                      </a:lnTo>
                      <a:lnTo>
                        <a:pt x="576" y="102"/>
                      </a:lnTo>
                      <a:lnTo>
                        <a:pt x="576" y="92"/>
                      </a:lnTo>
                      <a:lnTo>
                        <a:pt x="584" y="83"/>
                      </a:lnTo>
                      <a:lnTo>
                        <a:pt x="593" y="73"/>
                      </a:lnTo>
                      <a:lnTo>
                        <a:pt x="598" y="57"/>
                      </a:lnTo>
                      <a:lnTo>
                        <a:pt x="591" y="42"/>
                      </a:lnTo>
                      <a:lnTo>
                        <a:pt x="569" y="22"/>
                      </a:lnTo>
                      <a:lnTo>
                        <a:pt x="564" y="19"/>
                      </a:lnTo>
                      <a:lnTo>
                        <a:pt x="557" y="17"/>
                      </a:lnTo>
                      <a:lnTo>
                        <a:pt x="550" y="14"/>
                      </a:lnTo>
                      <a:lnTo>
                        <a:pt x="543" y="10"/>
                      </a:lnTo>
                      <a:lnTo>
                        <a:pt x="534" y="9"/>
                      </a:lnTo>
                      <a:lnTo>
                        <a:pt x="529" y="5"/>
                      </a:lnTo>
                      <a:lnTo>
                        <a:pt x="522" y="3"/>
                      </a:lnTo>
                      <a:lnTo>
                        <a:pt x="517" y="0"/>
                      </a:lnTo>
                      <a:lnTo>
                        <a:pt x="510" y="21"/>
                      </a:lnTo>
                      <a:lnTo>
                        <a:pt x="498" y="16"/>
                      </a:lnTo>
                      <a:lnTo>
                        <a:pt x="486" y="10"/>
                      </a:lnTo>
                      <a:lnTo>
                        <a:pt x="477" y="7"/>
                      </a:lnTo>
                      <a:lnTo>
                        <a:pt x="469" y="3"/>
                      </a:lnTo>
                      <a:lnTo>
                        <a:pt x="462" y="3"/>
                      </a:lnTo>
                      <a:lnTo>
                        <a:pt x="456" y="7"/>
                      </a:lnTo>
                      <a:lnTo>
                        <a:pt x="453" y="12"/>
                      </a:lnTo>
                      <a:lnTo>
                        <a:pt x="451" y="22"/>
                      </a:lnTo>
                      <a:lnTo>
                        <a:pt x="444" y="43"/>
                      </a:lnTo>
                      <a:lnTo>
                        <a:pt x="429" y="62"/>
                      </a:lnTo>
                      <a:lnTo>
                        <a:pt x="413" y="78"/>
                      </a:lnTo>
                      <a:lnTo>
                        <a:pt x="405" y="95"/>
                      </a:lnTo>
                      <a:lnTo>
                        <a:pt x="401" y="114"/>
                      </a:lnTo>
                      <a:lnTo>
                        <a:pt x="394" y="131"/>
                      </a:lnTo>
                      <a:lnTo>
                        <a:pt x="384" y="142"/>
                      </a:lnTo>
                      <a:lnTo>
                        <a:pt x="368" y="138"/>
                      </a:lnTo>
                      <a:lnTo>
                        <a:pt x="361" y="133"/>
                      </a:lnTo>
                      <a:lnTo>
                        <a:pt x="355" y="130"/>
                      </a:lnTo>
                      <a:lnTo>
                        <a:pt x="349" y="133"/>
                      </a:lnTo>
                      <a:lnTo>
                        <a:pt x="348" y="145"/>
                      </a:lnTo>
                      <a:lnTo>
                        <a:pt x="342" y="168"/>
                      </a:lnTo>
                      <a:lnTo>
                        <a:pt x="332" y="195"/>
                      </a:lnTo>
                      <a:lnTo>
                        <a:pt x="320" y="223"/>
                      </a:lnTo>
                      <a:lnTo>
                        <a:pt x="311" y="249"/>
                      </a:lnTo>
                      <a:lnTo>
                        <a:pt x="310" y="263"/>
                      </a:lnTo>
                      <a:lnTo>
                        <a:pt x="315" y="268"/>
                      </a:lnTo>
                      <a:lnTo>
                        <a:pt x="317" y="273"/>
                      </a:lnTo>
                      <a:lnTo>
                        <a:pt x="306" y="280"/>
                      </a:lnTo>
                      <a:lnTo>
                        <a:pt x="292" y="289"/>
                      </a:lnTo>
                      <a:lnTo>
                        <a:pt x="282" y="294"/>
                      </a:lnTo>
                      <a:lnTo>
                        <a:pt x="270" y="299"/>
                      </a:lnTo>
                      <a:lnTo>
                        <a:pt x="261" y="301"/>
                      </a:lnTo>
                      <a:lnTo>
                        <a:pt x="254" y="303"/>
                      </a:lnTo>
                      <a:lnTo>
                        <a:pt x="253" y="306"/>
                      </a:lnTo>
                      <a:lnTo>
                        <a:pt x="251" y="311"/>
                      </a:lnTo>
                      <a:lnTo>
                        <a:pt x="251" y="315"/>
                      </a:lnTo>
                      <a:lnTo>
                        <a:pt x="247" y="318"/>
                      </a:lnTo>
                      <a:lnTo>
                        <a:pt x="242" y="322"/>
                      </a:lnTo>
                      <a:lnTo>
                        <a:pt x="232" y="323"/>
                      </a:lnTo>
                      <a:lnTo>
                        <a:pt x="216" y="323"/>
                      </a:lnTo>
                      <a:lnTo>
                        <a:pt x="213" y="320"/>
                      </a:lnTo>
                      <a:lnTo>
                        <a:pt x="209" y="316"/>
                      </a:lnTo>
                      <a:lnTo>
                        <a:pt x="206" y="318"/>
                      </a:lnTo>
                      <a:lnTo>
                        <a:pt x="201" y="330"/>
                      </a:lnTo>
                      <a:lnTo>
                        <a:pt x="196" y="337"/>
                      </a:lnTo>
                      <a:lnTo>
                        <a:pt x="190" y="341"/>
                      </a:lnTo>
                      <a:lnTo>
                        <a:pt x="183" y="341"/>
                      </a:lnTo>
                      <a:lnTo>
                        <a:pt x="171" y="339"/>
                      </a:lnTo>
                      <a:lnTo>
                        <a:pt x="159" y="335"/>
                      </a:lnTo>
                      <a:lnTo>
                        <a:pt x="152" y="328"/>
                      </a:lnTo>
                      <a:lnTo>
                        <a:pt x="147" y="318"/>
                      </a:lnTo>
                      <a:lnTo>
                        <a:pt x="147" y="309"/>
                      </a:lnTo>
                    </a:path>
                  </a:pathLst>
                </a:custGeom>
                <a:solidFill>
                  <a:srgbClr val="F32D2D"/>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17" name="Freeform 106"/>
                <p:cNvSpPr>
                  <a:spLocks/>
                </p:cNvSpPr>
                <p:nvPr/>
              </p:nvSpPr>
              <p:spPr bwMode="auto">
                <a:xfrm>
                  <a:off x="5719762" y="4775017"/>
                  <a:ext cx="1341437" cy="1050927"/>
                </a:xfrm>
                <a:custGeom>
                  <a:avLst/>
                  <a:gdLst>
                    <a:gd name="T0" fmla="*/ 2147483647 w 920"/>
                    <a:gd name="T1" fmla="*/ 2147483647 h 742"/>
                    <a:gd name="T2" fmla="*/ 2147483647 w 920"/>
                    <a:gd name="T3" fmla="*/ 2147483647 h 742"/>
                    <a:gd name="T4" fmla="*/ 2147483647 w 920"/>
                    <a:gd name="T5" fmla="*/ 2147483647 h 742"/>
                    <a:gd name="T6" fmla="*/ 2147483647 w 920"/>
                    <a:gd name="T7" fmla="*/ 2147483647 h 742"/>
                    <a:gd name="T8" fmla="*/ 2147483647 w 920"/>
                    <a:gd name="T9" fmla="*/ 2147483647 h 742"/>
                    <a:gd name="T10" fmla="*/ 2147483647 w 920"/>
                    <a:gd name="T11" fmla="*/ 2147483647 h 742"/>
                    <a:gd name="T12" fmla="*/ 2147483647 w 920"/>
                    <a:gd name="T13" fmla="*/ 2147483647 h 742"/>
                    <a:gd name="T14" fmla="*/ 2147483647 w 920"/>
                    <a:gd name="T15" fmla="*/ 2147483647 h 742"/>
                    <a:gd name="T16" fmla="*/ 2147483647 w 920"/>
                    <a:gd name="T17" fmla="*/ 2147483647 h 742"/>
                    <a:gd name="T18" fmla="*/ 2147483647 w 920"/>
                    <a:gd name="T19" fmla="*/ 2147483647 h 742"/>
                    <a:gd name="T20" fmla="*/ 2147483647 w 920"/>
                    <a:gd name="T21" fmla="*/ 2147483647 h 742"/>
                    <a:gd name="T22" fmla="*/ 2147483647 w 920"/>
                    <a:gd name="T23" fmla="*/ 2147483647 h 742"/>
                    <a:gd name="T24" fmla="*/ 2147483647 w 920"/>
                    <a:gd name="T25" fmla="*/ 2147483647 h 742"/>
                    <a:gd name="T26" fmla="*/ 2147483647 w 920"/>
                    <a:gd name="T27" fmla="*/ 2147483647 h 742"/>
                    <a:gd name="T28" fmla="*/ 2147483647 w 920"/>
                    <a:gd name="T29" fmla="*/ 2147483647 h 742"/>
                    <a:gd name="T30" fmla="*/ 2147483647 w 920"/>
                    <a:gd name="T31" fmla="*/ 2147483647 h 742"/>
                    <a:gd name="T32" fmla="*/ 2147483647 w 920"/>
                    <a:gd name="T33" fmla="*/ 2147483647 h 742"/>
                    <a:gd name="T34" fmla="*/ 2147483647 w 920"/>
                    <a:gd name="T35" fmla="*/ 2147483647 h 742"/>
                    <a:gd name="T36" fmla="*/ 2147483647 w 920"/>
                    <a:gd name="T37" fmla="*/ 2147483647 h 742"/>
                    <a:gd name="T38" fmla="*/ 2147483647 w 920"/>
                    <a:gd name="T39" fmla="*/ 2147483647 h 742"/>
                    <a:gd name="T40" fmla="*/ 2147483647 w 920"/>
                    <a:gd name="T41" fmla="*/ 2147483647 h 742"/>
                    <a:gd name="T42" fmla="*/ 2147483647 w 920"/>
                    <a:gd name="T43" fmla="*/ 2147483647 h 742"/>
                    <a:gd name="T44" fmla="*/ 2147483647 w 920"/>
                    <a:gd name="T45" fmla="*/ 2147483647 h 742"/>
                    <a:gd name="T46" fmla="*/ 2147483647 w 920"/>
                    <a:gd name="T47" fmla="*/ 2147483647 h 742"/>
                    <a:gd name="T48" fmla="*/ 2147483647 w 920"/>
                    <a:gd name="T49" fmla="*/ 2147483647 h 742"/>
                    <a:gd name="T50" fmla="*/ 2147483647 w 920"/>
                    <a:gd name="T51" fmla="*/ 2147483647 h 742"/>
                    <a:gd name="T52" fmla="*/ 2147483647 w 920"/>
                    <a:gd name="T53" fmla="*/ 2147483647 h 742"/>
                    <a:gd name="T54" fmla="*/ 2147483647 w 920"/>
                    <a:gd name="T55" fmla="*/ 2147483647 h 742"/>
                    <a:gd name="T56" fmla="*/ 2147483647 w 920"/>
                    <a:gd name="T57" fmla="*/ 2147483647 h 742"/>
                    <a:gd name="T58" fmla="*/ 2147483647 w 920"/>
                    <a:gd name="T59" fmla="*/ 2147483647 h 742"/>
                    <a:gd name="T60" fmla="*/ 2147483647 w 920"/>
                    <a:gd name="T61" fmla="*/ 2147483647 h 742"/>
                    <a:gd name="T62" fmla="*/ 2147483647 w 920"/>
                    <a:gd name="T63" fmla="*/ 2147483647 h 742"/>
                    <a:gd name="T64" fmla="*/ 2147483647 w 920"/>
                    <a:gd name="T65" fmla="*/ 2147483647 h 742"/>
                    <a:gd name="T66" fmla="*/ 2147483647 w 920"/>
                    <a:gd name="T67" fmla="*/ 2147483647 h 742"/>
                    <a:gd name="T68" fmla="*/ 2147483647 w 920"/>
                    <a:gd name="T69" fmla="*/ 2147483647 h 742"/>
                    <a:gd name="T70" fmla="*/ 2147483647 w 920"/>
                    <a:gd name="T71" fmla="*/ 2147483647 h 742"/>
                    <a:gd name="T72" fmla="*/ 2147483647 w 920"/>
                    <a:gd name="T73" fmla="*/ 2147483647 h 742"/>
                    <a:gd name="T74" fmla="*/ 2147483647 w 920"/>
                    <a:gd name="T75" fmla="*/ 2147483647 h 742"/>
                    <a:gd name="T76" fmla="*/ 2147483647 w 920"/>
                    <a:gd name="T77" fmla="*/ 2147483647 h 742"/>
                    <a:gd name="T78" fmla="*/ 2147483647 w 920"/>
                    <a:gd name="T79" fmla="*/ 2147483647 h 742"/>
                    <a:gd name="T80" fmla="*/ 2147483647 w 920"/>
                    <a:gd name="T81" fmla="*/ 2147483647 h 742"/>
                    <a:gd name="T82" fmla="*/ 2147483647 w 920"/>
                    <a:gd name="T83" fmla="*/ 2147483647 h 742"/>
                    <a:gd name="T84" fmla="*/ 2147483647 w 920"/>
                    <a:gd name="T85" fmla="*/ 2147483647 h 742"/>
                    <a:gd name="T86" fmla="*/ 2147483647 w 920"/>
                    <a:gd name="T87" fmla="*/ 2147483647 h 742"/>
                    <a:gd name="T88" fmla="*/ 2147483647 w 920"/>
                    <a:gd name="T89" fmla="*/ 2147483647 h 742"/>
                    <a:gd name="T90" fmla="*/ 2147483647 w 920"/>
                    <a:gd name="T91" fmla="*/ 2147483647 h 742"/>
                    <a:gd name="T92" fmla="*/ 2147483647 w 920"/>
                    <a:gd name="T93" fmla="*/ 2147483647 h 742"/>
                    <a:gd name="T94" fmla="*/ 2147483647 w 920"/>
                    <a:gd name="T95" fmla="*/ 2147483647 h 742"/>
                    <a:gd name="T96" fmla="*/ 2147483647 w 920"/>
                    <a:gd name="T97" fmla="*/ 2147483647 h 742"/>
                    <a:gd name="T98" fmla="*/ 2147483647 w 920"/>
                    <a:gd name="T99" fmla="*/ 2147483647 h 742"/>
                    <a:gd name="T100" fmla="*/ 2147483647 w 920"/>
                    <a:gd name="T101" fmla="*/ 2147483647 h 742"/>
                    <a:gd name="T102" fmla="*/ 2147483647 w 920"/>
                    <a:gd name="T103" fmla="*/ 2147483647 h 742"/>
                    <a:gd name="T104" fmla="*/ 2147483647 w 920"/>
                    <a:gd name="T105" fmla="*/ 2147483647 h 742"/>
                    <a:gd name="T106" fmla="*/ 2147483647 w 920"/>
                    <a:gd name="T107" fmla="*/ 2147483647 h 742"/>
                    <a:gd name="T108" fmla="*/ 2147483647 w 920"/>
                    <a:gd name="T109" fmla="*/ 2147483647 h 742"/>
                    <a:gd name="T110" fmla="*/ 2147483647 w 920"/>
                    <a:gd name="T111" fmla="*/ 2147483647 h 742"/>
                    <a:gd name="T112" fmla="*/ 2147483647 w 920"/>
                    <a:gd name="T113" fmla="*/ 2147483647 h 742"/>
                    <a:gd name="T114" fmla="*/ 2147483647 w 920"/>
                    <a:gd name="T115" fmla="*/ 2147483647 h 742"/>
                    <a:gd name="T116" fmla="*/ 2147483647 w 920"/>
                    <a:gd name="T117" fmla="*/ 2147483647 h 742"/>
                    <a:gd name="T118" fmla="*/ 2147483647 w 920"/>
                    <a:gd name="T119" fmla="*/ 2147483647 h 742"/>
                    <a:gd name="T120" fmla="*/ 2147483647 w 920"/>
                    <a:gd name="T121" fmla="*/ 2147483647 h 742"/>
                    <a:gd name="T122" fmla="*/ 2147483647 w 920"/>
                    <a:gd name="T123" fmla="*/ 2147483647 h 7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0"/>
                    <a:gd name="T187" fmla="*/ 0 h 742"/>
                    <a:gd name="T188" fmla="*/ 920 w 920"/>
                    <a:gd name="T189" fmla="*/ 742 h 7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0" h="742">
                      <a:moveTo>
                        <a:pt x="920" y="615"/>
                      </a:moveTo>
                      <a:lnTo>
                        <a:pt x="920" y="615"/>
                      </a:lnTo>
                      <a:lnTo>
                        <a:pt x="919" y="622"/>
                      </a:lnTo>
                      <a:lnTo>
                        <a:pt x="915" y="629"/>
                      </a:lnTo>
                      <a:lnTo>
                        <a:pt x="914" y="634"/>
                      </a:lnTo>
                      <a:lnTo>
                        <a:pt x="912" y="640"/>
                      </a:lnTo>
                      <a:lnTo>
                        <a:pt x="912" y="645"/>
                      </a:lnTo>
                      <a:lnTo>
                        <a:pt x="910" y="648"/>
                      </a:lnTo>
                      <a:lnTo>
                        <a:pt x="908" y="655"/>
                      </a:lnTo>
                      <a:lnTo>
                        <a:pt x="908" y="664"/>
                      </a:lnTo>
                      <a:lnTo>
                        <a:pt x="910" y="676"/>
                      </a:lnTo>
                      <a:lnTo>
                        <a:pt x="910" y="688"/>
                      </a:lnTo>
                      <a:lnTo>
                        <a:pt x="910" y="697"/>
                      </a:lnTo>
                      <a:lnTo>
                        <a:pt x="908" y="704"/>
                      </a:lnTo>
                      <a:lnTo>
                        <a:pt x="903" y="707"/>
                      </a:lnTo>
                      <a:lnTo>
                        <a:pt x="898" y="710"/>
                      </a:lnTo>
                      <a:lnTo>
                        <a:pt x="893" y="714"/>
                      </a:lnTo>
                      <a:lnTo>
                        <a:pt x="888" y="716"/>
                      </a:lnTo>
                      <a:lnTo>
                        <a:pt x="882" y="719"/>
                      </a:lnTo>
                      <a:lnTo>
                        <a:pt x="879" y="724"/>
                      </a:lnTo>
                      <a:lnTo>
                        <a:pt x="876" y="728"/>
                      </a:lnTo>
                      <a:lnTo>
                        <a:pt x="874" y="730"/>
                      </a:lnTo>
                      <a:lnTo>
                        <a:pt x="872" y="730"/>
                      </a:lnTo>
                      <a:lnTo>
                        <a:pt x="869" y="730"/>
                      </a:lnTo>
                      <a:lnTo>
                        <a:pt x="862" y="731"/>
                      </a:lnTo>
                      <a:lnTo>
                        <a:pt x="857" y="731"/>
                      </a:lnTo>
                      <a:lnTo>
                        <a:pt x="853" y="733"/>
                      </a:lnTo>
                      <a:lnTo>
                        <a:pt x="850" y="736"/>
                      </a:lnTo>
                      <a:lnTo>
                        <a:pt x="843" y="740"/>
                      </a:lnTo>
                      <a:lnTo>
                        <a:pt x="827" y="742"/>
                      </a:lnTo>
                      <a:lnTo>
                        <a:pt x="824" y="742"/>
                      </a:lnTo>
                      <a:lnTo>
                        <a:pt x="819" y="738"/>
                      </a:lnTo>
                      <a:lnTo>
                        <a:pt x="815" y="735"/>
                      </a:lnTo>
                      <a:lnTo>
                        <a:pt x="812" y="736"/>
                      </a:lnTo>
                      <a:lnTo>
                        <a:pt x="812" y="733"/>
                      </a:lnTo>
                      <a:lnTo>
                        <a:pt x="812" y="721"/>
                      </a:lnTo>
                      <a:lnTo>
                        <a:pt x="810" y="707"/>
                      </a:lnTo>
                      <a:lnTo>
                        <a:pt x="801" y="695"/>
                      </a:lnTo>
                      <a:lnTo>
                        <a:pt x="798" y="688"/>
                      </a:lnTo>
                      <a:lnTo>
                        <a:pt x="794" y="681"/>
                      </a:lnTo>
                      <a:lnTo>
                        <a:pt x="791" y="676"/>
                      </a:lnTo>
                      <a:lnTo>
                        <a:pt x="787" y="676"/>
                      </a:lnTo>
                      <a:lnTo>
                        <a:pt x="782" y="667"/>
                      </a:lnTo>
                      <a:lnTo>
                        <a:pt x="775" y="655"/>
                      </a:lnTo>
                      <a:lnTo>
                        <a:pt x="765" y="647"/>
                      </a:lnTo>
                      <a:lnTo>
                        <a:pt x="756" y="641"/>
                      </a:lnTo>
                      <a:lnTo>
                        <a:pt x="748" y="640"/>
                      </a:lnTo>
                      <a:lnTo>
                        <a:pt x="739" y="638"/>
                      </a:lnTo>
                      <a:lnTo>
                        <a:pt x="730" y="633"/>
                      </a:lnTo>
                      <a:lnTo>
                        <a:pt x="722" y="624"/>
                      </a:lnTo>
                      <a:lnTo>
                        <a:pt x="717" y="610"/>
                      </a:lnTo>
                      <a:lnTo>
                        <a:pt x="713" y="595"/>
                      </a:lnTo>
                      <a:lnTo>
                        <a:pt x="710" y="583"/>
                      </a:lnTo>
                      <a:lnTo>
                        <a:pt x="705" y="576"/>
                      </a:lnTo>
                      <a:lnTo>
                        <a:pt x="698" y="570"/>
                      </a:lnTo>
                      <a:lnTo>
                        <a:pt x="691" y="564"/>
                      </a:lnTo>
                      <a:lnTo>
                        <a:pt x="684" y="555"/>
                      </a:lnTo>
                      <a:lnTo>
                        <a:pt x="679" y="543"/>
                      </a:lnTo>
                      <a:lnTo>
                        <a:pt x="675" y="531"/>
                      </a:lnTo>
                      <a:lnTo>
                        <a:pt x="673" y="520"/>
                      </a:lnTo>
                      <a:lnTo>
                        <a:pt x="668" y="517"/>
                      </a:lnTo>
                      <a:lnTo>
                        <a:pt x="661" y="515"/>
                      </a:lnTo>
                      <a:lnTo>
                        <a:pt x="667" y="520"/>
                      </a:lnTo>
                      <a:lnTo>
                        <a:pt x="668" y="526"/>
                      </a:lnTo>
                      <a:lnTo>
                        <a:pt x="665" y="531"/>
                      </a:lnTo>
                      <a:lnTo>
                        <a:pt x="653" y="529"/>
                      </a:lnTo>
                      <a:lnTo>
                        <a:pt x="644" y="522"/>
                      </a:lnTo>
                      <a:lnTo>
                        <a:pt x="634" y="512"/>
                      </a:lnTo>
                      <a:lnTo>
                        <a:pt x="625" y="498"/>
                      </a:lnTo>
                      <a:lnTo>
                        <a:pt x="618" y="487"/>
                      </a:lnTo>
                      <a:lnTo>
                        <a:pt x="615" y="477"/>
                      </a:lnTo>
                      <a:lnTo>
                        <a:pt x="613" y="468"/>
                      </a:lnTo>
                      <a:lnTo>
                        <a:pt x="608" y="458"/>
                      </a:lnTo>
                      <a:lnTo>
                        <a:pt x="603" y="451"/>
                      </a:lnTo>
                      <a:lnTo>
                        <a:pt x="599" y="446"/>
                      </a:lnTo>
                      <a:lnTo>
                        <a:pt x="603" y="439"/>
                      </a:lnTo>
                      <a:lnTo>
                        <a:pt x="606" y="432"/>
                      </a:lnTo>
                      <a:lnTo>
                        <a:pt x="606" y="427"/>
                      </a:lnTo>
                      <a:lnTo>
                        <a:pt x="610" y="420"/>
                      </a:lnTo>
                      <a:lnTo>
                        <a:pt x="615" y="411"/>
                      </a:lnTo>
                      <a:lnTo>
                        <a:pt x="620" y="403"/>
                      </a:lnTo>
                      <a:lnTo>
                        <a:pt x="618" y="394"/>
                      </a:lnTo>
                      <a:lnTo>
                        <a:pt x="613" y="389"/>
                      </a:lnTo>
                      <a:lnTo>
                        <a:pt x="608" y="387"/>
                      </a:lnTo>
                      <a:lnTo>
                        <a:pt x="606" y="389"/>
                      </a:lnTo>
                      <a:lnTo>
                        <a:pt x="608" y="396"/>
                      </a:lnTo>
                      <a:lnTo>
                        <a:pt x="608" y="401"/>
                      </a:lnTo>
                      <a:lnTo>
                        <a:pt x="604" y="403"/>
                      </a:lnTo>
                      <a:lnTo>
                        <a:pt x="601" y="401"/>
                      </a:lnTo>
                      <a:lnTo>
                        <a:pt x="596" y="394"/>
                      </a:lnTo>
                      <a:lnTo>
                        <a:pt x="592" y="387"/>
                      </a:lnTo>
                      <a:lnTo>
                        <a:pt x="589" y="384"/>
                      </a:lnTo>
                      <a:lnTo>
                        <a:pt x="587" y="385"/>
                      </a:lnTo>
                      <a:lnTo>
                        <a:pt x="587" y="391"/>
                      </a:lnTo>
                      <a:lnTo>
                        <a:pt x="591" y="399"/>
                      </a:lnTo>
                      <a:lnTo>
                        <a:pt x="594" y="408"/>
                      </a:lnTo>
                      <a:lnTo>
                        <a:pt x="594" y="417"/>
                      </a:lnTo>
                      <a:lnTo>
                        <a:pt x="591" y="420"/>
                      </a:lnTo>
                      <a:lnTo>
                        <a:pt x="585" y="418"/>
                      </a:lnTo>
                      <a:lnTo>
                        <a:pt x="582" y="415"/>
                      </a:lnTo>
                      <a:lnTo>
                        <a:pt x="577" y="411"/>
                      </a:lnTo>
                      <a:lnTo>
                        <a:pt x="572" y="411"/>
                      </a:lnTo>
                      <a:lnTo>
                        <a:pt x="568" y="387"/>
                      </a:lnTo>
                      <a:lnTo>
                        <a:pt x="572" y="354"/>
                      </a:lnTo>
                      <a:lnTo>
                        <a:pt x="575" y="322"/>
                      </a:lnTo>
                      <a:lnTo>
                        <a:pt x="573" y="297"/>
                      </a:lnTo>
                      <a:lnTo>
                        <a:pt x="570" y="287"/>
                      </a:lnTo>
                      <a:lnTo>
                        <a:pt x="570" y="275"/>
                      </a:lnTo>
                      <a:lnTo>
                        <a:pt x="565" y="263"/>
                      </a:lnTo>
                      <a:lnTo>
                        <a:pt x="549" y="249"/>
                      </a:lnTo>
                      <a:lnTo>
                        <a:pt x="547" y="242"/>
                      </a:lnTo>
                      <a:lnTo>
                        <a:pt x="544" y="237"/>
                      </a:lnTo>
                      <a:lnTo>
                        <a:pt x="537" y="233"/>
                      </a:lnTo>
                      <a:lnTo>
                        <a:pt x="525" y="237"/>
                      </a:lnTo>
                      <a:lnTo>
                        <a:pt x="523" y="244"/>
                      </a:lnTo>
                      <a:lnTo>
                        <a:pt x="521" y="249"/>
                      </a:lnTo>
                      <a:lnTo>
                        <a:pt x="518" y="251"/>
                      </a:lnTo>
                      <a:lnTo>
                        <a:pt x="516" y="247"/>
                      </a:lnTo>
                      <a:lnTo>
                        <a:pt x="513" y="237"/>
                      </a:lnTo>
                      <a:lnTo>
                        <a:pt x="508" y="223"/>
                      </a:lnTo>
                      <a:lnTo>
                        <a:pt x="501" y="213"/>
                      </a:lnTo>
                      <a:lnTo>
                        <a:pt x="492" y="206"/>
                      </a:lnTo>
                      <a:lnTo>
                        <a:pt x="485" y="202"/>
                      </a:lnTo>
                      <a:lnTo>
                        <a:pt x="480" y="199"/>
                      </a:lnTo>
                      <a:lnTo>
                        <a:pt x="475" y="190"/>
                      </a:lnTo>
                      <a:lnTo>
                        <a:pt x="471" y="176"/>
                      </a:lnTo>
                      <a:lnTo>
                        <a:pt x="466" y="175"/>
                      </a:lnTo>
                      <a:lnTo>
                        <a:pt x="459" y="169"/>
                      </a:lnTo>
                      <a:lnTo>
                        <a:pt x="451" y="161"/>
                      </a:lnTo>
                      <a:lnTo>
                        <a:pt x="435" y="145"/>
                      </a:lnTo>
                      <a:lnTo>
                        <a:pt x="428" y="143"/>
                      </a:lnTo>
                      <a:lnTo>
                        <a:pt x="418" y="138"/>
                      </a:lnTo>
                      <a:lnTo>
                        <a:pt x="407" y="133"/>
                      </a:lnTo>
                      <a:lnTo>
                        <a:pt x="397" y="131"/>
                      </a:lnTo>
                      <a:lnTo>
                        <a:pt x="388" y="133"/>
                      </a:lnTo>
                      <a:lnTo>
                        <a:pt x="385" y="135"/>
                      </a:lnTo>
                      <a:lnTo>
                        <a:pt x="381" y="133"/>
                      </a:lnTo>
                      <a:lnTo>
                        <a:pt x="378" y="133"/>
                      </a:lnTo>
                      <a:lnTo>
                        <a:pt x="371" y="135"/>
                      </a:lnTo>
                      <a:lnTo>
                        <a:pt x="366" y="140"/>
                      </a:lnTo>
                      <a:lnTo>
                        <a:pt x="361" y="147"/>
                      </a:lnTo>
                      <a:lnTo>
                        <a:pt x="361" y="154"/>
                      </a:lnTo>
                      <a:lnTo>
                        <a:pt x="359" y="157"/>
                      </a:lnTo>
                      <a:lnTo>
                        <a:pt x="352" y="157"/>
                      </a:lnTo>
                      <a:lnTo>
                        <a:pt x="343" y="159"/>
                      </a:lnTo>
                      <a:lnTo>
                        <a:pt x="337" y="164"/>
                      </a:lnTo>
                      <a:lnTo>
                        <a:pt x="331" y="173"/>
                      </a:lnTo>
                      <a:lnTo>
                        <a:pt x="324" y="180"/>
                      </a:lnTo>
                      <a:lnTo>
                        <a:pt x="316" y="183"/>
                      </a:lnTo>
                      <a:lnTo>
                        <a:pt x="304" y="183"/>
                      </a:lnTo>
                      <a:lnTo>
                        <a:pt x="302" y="185"/>
                      </a:lnTo>
                      <a:lnTo>
                        <a:pt x="304" y="190"/>
                      </a:lnTo>
                      <a:lnTo>
                        <a:pt x="300" y="195"/>
                      </a:lnTo>
                      <a:lnTo>
                        <a:pt x="280" y="197"/>
                      </a:lnTo>
                      <a:lnTo>
                        <a:pt x="267" y="201"/>
                      </a:lnTo>
                      <a:lnTo>
                        <a:pt x="261" y="202"/>
                      </a:lnTo>
                      <a:lnTo>
                        <a:pt x="257" y="202"/>
                      </a:lnTo>
                      <a:lnTo>
                        <a:pt x="257" y="199"/>
                      </a:lnTo>
                      <a:lnTo>
                        <a:pt x="259" y="194"/>
                      </a:lnTo>
                      <a:lnTo>
                        <a:pt x="261" y="192"/>
                      </a:lnTo>
                      <a:lnTo>
                        <a:pt x="261" y="190"/>
                      </a:lnTo>
                      <a:lnTo>
                        <a:pt x="261" y="187"/>
                      </a:lnTo>
                      <a:lnTo>
                        <a:pt x="255" y="173"/>
                      </a:lnTo>
                      <a:lnTo>
                        <a:pt x="243" y="166"/>
                      </a:lnTo>
                      <a:lnTo>
                        <a:pt x="233" y="161"/>
                      </a:lnTo>
                      <a:lnTo>
                        <a:pt x="226" y="154"/>
                      </a:lnTo>
                      <a:lnTo>
                        <a:pt x="223" y="145"/>
                      </a:lnTo>
                      <a:lnTo>
                        <a:pt x="226" y="138"/>
                      </a:lnTo>
                      <a:lnTo>
                        <a:pt x="224" y="133"/>
                      </a:lnTo>
                      <a:lnTo>
                        <a:pt x="209" y="133"/>
                      </a:lnTo>
                      <a:lnTo>
                        <a:pt x="212" y="137"/>
                      </a:lnTo>
                      <a:lnTo>
                        <a:pt x="214" y="140"/>
                      </a:lnTo>
                      <a:lnTo>
                        <a:pt x="207" y="142"/>
                      </a:lnTo>
                      <a:lnTo>
                        <a:pt x="186" y="138"/>
                      </a:lnTo>
                      <a:lnTo>
                        <a:pt x="174" y="133"/>
                      </a:lnTo>
                      <a:lnTo>
                        <a:pt x="166" y="130"/>
                      </a:lnTo>
                      <a:lnTo>
                        <a:pt x="155" y="126"/>
                      </a:lnTo>
                      <a:lnTo>
                        <a:pt x="141" y="126"/>
                      </a:lnTo>
                      <a:lnTo>
                        <a:pt x="134" y="124"/>
                      </a:lnTo>
                      <a:lnTo>
                        <a:pt x="134" y="123"/>
                      </a:lnTo>
                      <a:lnTo>
                        <a:pt x="140" y="121"/>
                      </a:lnTo>
                      <a:lnTo>
                        <a:pt x="147" y="121"/>
                      </a:lnTo>
                      <a:lnTo>
                        <a:pt x="153" y="119"/>
                      </a:lnTo>
                      <a:lnTo>
                        <a:pt x="159" y="118"/>
                      </a:lnTo>
                      <a:lnTo>
                        <a:pt x="159" y="114"/>
                      </a:lnTo>
                      <a:lnTo>
                        <a:pt x="155" y="111"/>
                      </a:lnTo>
                      <a:lnTo>
                        <a:pt x="143" y="109"/>
                      </a:lnTo>
                      <a:lnTo>
                        <a:pt x="131" y="109"/>
                      </a:lnTo>
                      <a:lnTo>
                        <a:pt x="121" y="114"/>
                      </a:lnTo>
                      <a:lnTo>
                        <a:pt x="109" y="121"/>
                      </a:lnTo>
                      <a:lnTo>
                        <a:pt x="98" y="124"/>
                      </a:lnTo>
                      <a:lnTo>
                        <a:pt x="86" y="124"/>
                      </a:lnTo>
                      <a:lnTo>
                        <a:pt x="76" y="124"/>
                      </a:lnTo>
                      <a:lnTo>
                        <a:pt x="67" y="124"/>
                      </a:lnTo>
                      <a:lnTo>
                        <a:pt x="67" y="123"/>
                      </a:lnTo>
                      <a:lnTo>
                        <a:pt x="74" y="118"/>
                      </a:lnTo>
                      <a:lnTo>
                        <a:pt x="74" y="112"/>
                      </a:lnTo>
                      <a:lnTo>
                        <a:pt x="58" y="109"/>
                      </a:lnTo>
                      <a:lnTo>
                        <a:pt x="50" y="109"/>
                      </a:lnTo>
                      <a:lnTo>
                        <a:pt x="48" y="112"/>
                      </a:lnTo>
                      <a:lnTo>
                        <a:pt x="48" y="118"/>
                      </a:lnTo>
                      <a:lnTo>
                        <a:pt x="43" y="124"/>
                      </a:lnTo>
                      <a:lnTo>
                        <a:pt x="36" y="131"/>
                      </a:lnTo>
                      <a:lnTo>
                        <a:pt x="29" y="137"/>
                      </a:lnTo>
                      <a:lnTo>
                        <a:pt x="22" y="135"/>
                      </a:lnTo>
                      <a:lnTo>
                        <a:pt x="24" y="128"/>
                      </a:lnTo>
                      <a:lnTo>
                        <a:pt x="27" y="119"/>
                      </a:lnTo>
                      <a:lnTo>
                        <a:pt x="26" y="111"/>
                      </a:lnTo>
                      <a:lnTo>
                        <a:pt x="20" y="105"/>
                      </a:lnTo>
                      <a:lnTo>
                        <a:pt x="15" y="100"/>
                      </a:lnTo>
                      <a:lnTo>
                        <a:pt x="8" y="93"/>
                      </a:lnTo>
                      <a:lnTo>
                        <a:pt x="1" y="85"/>
                      </a:lnTo>
                      <a:lnTo>
                        <a:pt x="0" y="73"/>
                      </a:lnTo>
                      <a:lnTo>
                        <a:pt x="1" y="55"/>
                      </a:lnTo>
                      <a:lnTo>
                        <a:pt x="281" y="33"/>
                      </a:lnTo>
                      <a:lnTo>
                        <a:pt x="283" y="45"/>
                      </a:lnTo>
                      <a:lnTo>
                        <a:pt x="285" y="54"/>
                      </a:lnTo>
                      <a:lnTo>
                        <a:pt x="288" y="57"/>
                      </a:lnTo>
                      <a:lnTo>
                        <a:pt x="293" y="59"/>
                      </a:lnTo>
                      <a:lnTo>
                        <a:pt x="304" y="59"/>
                      </a:lnTo>
                      <a:lnTo>
                        <a:pt x="331" y="57"/>
                      </a:lnTo>
                      <a:lnTo>
                        <a:pt x="369" y="54"/>
                      </a:lnTo>
                      <a:lnTo>
                        <a:pt x="414" y="50"/>
                      </a:lnTo>
                      <a:lnTo>
                        <a:pt x="461" y="48"/>
                      </a:lnTo>
                      <a:lnTo>
                        <a:pt x="504" y="45"/>
                      </a:lnTo>
                      <a:lnTo>
                        <a:pt x="537" y="43"/>
                      </a:lnTo>
                      <a:lnTo>
                        <a:pt x="556" y="41"/>
                      </a:lnTo>
                      <a:lnTo>
                        <a:pt x="572" y="41"/>
                      </a:lnTo>
                      <a:lnTo>
                        <a:pt x="580" y="43"/>
                      </a:lnTo>
                      <a:lnTo>
                        <a:pt x="585" y="48"/>
                      </a:lnTo>
                      <a:lnTo>
                        <a:pt x="591" y="57"/>
                      </a:lnTo>
                      <a:lnTo>
                        <a:pt x="608" y="62"/>
                      </a:lnTo>
                      <a:lnTo>
                        <a:pt x="608" y="50"/>
                      </a:lnTo>
                      <a:lnTo>
                        <a:pt x="603" y="28"/>
                      </a:lnTo>
                      <a:lnTo>
                        <a:pt x="604" y="9"/>
                      </a:lnTo>
                      <a:lnTo>
                        <a:pt x="611" y="0"/>
                      </a:lnTo>
                      <a:lnTo>
                        <a:pt x="622" y="3"/>
                      </a:lnTo>
                      <a:lnTo>
                        <a:pt x="634" y="9"/>
                      </a:lnTo>
                      <a:lnTo>
                        <a:pt x="653" y="5"/>
                      </a:lnTo>
                      <a:lnTo>
                        <a:pt x="660" y="7"/>
                      </a:lnTo>
                      <a:lnTo>
                        <a:pt x="665" y="10"/>
                      </a:lnTo>
                      <a:lnTo>
                        <a:pt x="667" y="16"/>
                      </a:lnTo>
                      <a:lnTo>
                        <a:pt x="667" y="19"/>
                      </a:lnTo>
                      <a:lnTo>
                        <a:pt x="668" y="24"/>
                      </a:lnTo>
                      <a:lnTo>
                        <a:pt x="672" y="28"/>
                      </a:lnTo>
                      <a:lnTo>
                        <a:pt x="675" y="33"/>
                      </a:lnTo>
                      <a:lnTo>
                        <a:pt x="675" y="38"/>
                      </a:lnTo>
                      <a:lnTo>
                        <a:pt x="670" y="43"/>
                      </a:lnTo>
                      <a:lnTo>
                        <a:pt x="661" y="45"/>
                      </a:lnTo>
                      <a:lnTo>
                        <a:pt x="654" y="47"/>
                      </a:lnTo>
                      <a:lnTo>
                        <a:pt x="656" y="48"/>
                      </a:lnTo>
                      <a:lnTo>
                        <a:pt x="665" y="50"/>
                      </a:lnTo>
                      <a:lnTo>
                        <a:pt x="675" y="50"/>
                      </a:lnTo>
                      <a:lnTo>
                        <a:pt x="682" y="54"/>
                      </a:lnTo>
                      <a:lnTo>
                        <a:pt x="686" y="59"/>
                      </a:lnTo>
                      <a:lnTo>
                        <a:pt x="691" y="76"/>
                      </a:lnTo>
                      <a:lnTo>
                        <a:pt x="696" y="86"/>
                      </a:lnTo>
                      <a:lnTo>
                        <a:pt x="698" y="92"/>
                      </a:lnTo>
                      <a:lnTo>
                        <a:pt x="699" y="95"/>
                      </a:lnTo>
                      <a:lnTo>
                        <a:pt x="705" y="111"/>
                      </a:lnTo>
                      <a:lnTo>
                        <a:pt x="718" y="140"/>
                      </a:lnTo>
                      <a:lnTo>
                        <a:pt x="734" y="173"/>
                      </a:lnTo>
                      <a:lnTo>
                        <a:pt x="746" y="192"/>
                      </a:lnTo>
                      <a:lnTo>
                        <a:pt x="749" y="197"/>
                      </a:lnTo>
                      <a:lnTo>
                        <a:pt x="755" y="204"/>
                      </a:lnTo>
                      <a:lnTo>
                        <a:pt x="760" y="211"/>
                      </a:lnTo>
                      <a:lnTo>
                        <a:pt x="767" y="220"/>
                      </a:lnTo>
                      <a:lnTo>
                        <a:pt x="774" y="226"/>
                      </a:lnTo>
                      <a:lnTo>
                        <a:pt x="782" y="235"/>
                      </a:lnTo>
                      <a:lnTo>
                        <a:pt x="791" y="244"/>
                      </a:lnTo>
                      <a:lnTo>
                        <a:pt x="800" y="252"/>
                      </a:lnTo>
                      <a:lnTo>
                        <a:pt x="801" y="259"/>
                      </a:lnTo>
                      <a:lnTo>
                        <a:pt x="800" y="264"/>
                      </a:lnTo>
                      <a:lnTo>
                        <a:pt x="796" y="266"/>
                      </a:lnTo>
                      <a:lnTo>
                        <a:pt x="789" y="266"/>
                      </a:lnTo>
                      <a:lnTo>
                        <a:pt x="786" y="261"/>
                      </a:lnTo>
                      <a:lnTo>
                        <a:pt x="781" y="254"/>
                      </a:lnTo>
                      <a:lnTo>
                        <a:pt x="779" y="251"/>
                      </a:lnTo>
                      <a:lnTo>
                        <a:pt x="777" y="256"/>
                      </a:lnTo>
                      <a:lnTo>
                        <a:pt x="779" y="266"/>
                      </a:lnTo>
                      <a:lnTo>
                        <a:pt x="782" y="273"/>
                      </a:lnTo>
                      <a:lnTo>
                        <a:pt x="787" y="282"/>
                      </a:lnTo>
                      <a:lnTo>
                        <a:pt x="793" y="290"/>
                      </a:lnTo>
                      <a:lnTo>
                        <a:pt x="796" y="296"/>
                      </a:lnTo>
                      <a:lnTo>
                        <a:pt x="800" y="301"/>
                      </a:lnTo>
                      <a:lnTo>
                        <a:pt x="801" y="308"/>
                      </a:lnTo>
                      <a:lnTo>
                        <a:pt x="801" y="316"/>
                      </a:lnTo>
                      <a:lnTo>
                        <a:pt x="806" y="325"/>
                      </a:lnTo>
                      <a:lnTo>
                        <a:pt x="815" y="341"/>
                      </a:lnTo>
                      <a:lnTo>
                        <a:pt x="827" y="361"/>
                      </a:lnTo>
                      <a:lnTo>
                        <a:pt x="841" y="384"/>
                      </a:lnTo>
                      <a:lnTo>
                        <a:pt x="855" y="406"/>
                      </a:lnTo>
                      <a:lnTo>
                        <a:pt x="867" y="429"/>
                      </a:lnTo>
                      <a:lnTo>
                        <a:pt x="879" y="448"/>
                      </a:lnTo>
                      <a:lnTo>
                        <a:pt x="886" y="462"/>
                      </a:lnTo>
                      <a:lnTo>
                        <a:pt x="895" y="479"/>
                      </a:lnTo>
                      <a:lnTo>
                        <a:pt x="903" y="491"/>
                      </a:lnTo>
                      <a:lnTo>
                        <a:pt x="908" y="498"/>
                      </a:lnTo>
                      <a:lnTo>
                        <a:pt x="912" y="503"/>
                      </a:lnTo>
                      <a:lnTo>
                        <a:pt x="919" y="534"/>
                      </a:lnTo>
                      <a:lnTo>
                        <a:pt x="919" y="567"/>
                      </a:lnTo>
                      <a:lnTo>
                        <a:pt x="917" y="595"/>
                      </a:lnTo>
                      <a:lnTo>
                        <a:pt x="920" y="615"/>
                      </a:lnTo>
                    </a:path>
                  </a:pathLst>
                </a:custGeom>
                <a:solidFill>
                  <a:schemeClr val="bg2">
                    <a:lumMod val="60000"/>
                    <a:lumOff val="40000"/>
                  </a:schemeClr>
                </a:solidFill>
                <a:ln w="0">
                  <a:solidFill>
                    <a:srgbClr val="000000"/>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sp>
              <p:nvSpPr>
                <p:cNvPr id="118" name="Text Box 182"/>
                <p:cNvSpPr txBox="1">
                  <a:spLocks noChangeArrowheads="1"/>
                </p:cNvSpPr>
                <p:nvPr/>
              </p:nvSpPr>
              <p:spPr bwMode="auto">
                <a:xfrm>
                  <a:off x="5578061" y="4373575"/>
                  <a:ext cx="457200" cy="244474"/>
                </a:xfrm>
                <a:prstGeom prst="rect">
                  <a:avLst/>
                </a:prstGeom>
                <a:noFill/>
                <a:ln w="9525">
                  <a:noFill/>
                  <a:miter lim="800000"/>
                  <a:headEnd/>
                  <a:tailEnd/>
                </a:ln>
              </p:spPr>
              <p:txBody>
                <a:bodyPr>
                  <a:spAutoFit/>
                </a:bodyPr>
                <a:lstStyle/>
                <a:p>
                  <a:pPr eaLnBrk="0" hangingPunct="0">
                    <a:spcBef>
                      <a:spcPct val="50000"/>
                    </a:spcBef>
                    <a:defRPr/>
                  </a:pPr>
                  <a:r>
                    <a:rPr lang="en-US" sz="1000" dirty="0">
                      <a:solidFill>
                        <a:prstClr val="black"/>
                      </a:solidFill>
                      <a:latin typeface="Arial Black" pitchFamily="34" charset="0"/>
                      <a:ea typeface="ヒラギノ角ゴ Pro W3" pitchFamily="1" charset="-128"/>
                      <a:cs typeface="+mn-cs"/>
                    </a:rPr>
                    <a:t>AL</a:t>
                  </a:r>
                </a:p>
              </p:txBody>
            </p:sp>
            <p:sp>
              <p:nvSpPr>
                <p:cNvPr id="119" name="Text Box 183"/>
                <p:cNvSpPr txBox="1">
                  <a:spLocks noChangeArrowheads="1"/>
                </p:cNvSpPr>
                <p:nvPr/>
              </p:nvSpPr>
              <p:spPr bwMode="auto">
                <a:xfrm>
                  <a:off x="5146159" y="4339732"/>
                  <a:ext cx="540773" cy="291813"/>
                </a:xfrm>
                <a:prstGeom prst="rect">
                  <a:avLst/>
                </a:prstGeom>
                <a:noFill/>
                <a:ln w="9525">
                  <a:noFill/>
                  <a:miter lim="800000"/>
                  <a:headEnd/>
                  <a:tailEnd/>
                </a:ln>
              </p:spPr>
              <p:txBody>
                <a:bodyPr>
                  <a:spAutoFit/>
                </a:bodyPr>
                <a:lstStyle/>
                <a:p>
                  <a:pPr eaLnBrk="0" hangingPunct="0">
                    <a:spcBef>
                      <a:spcPct val="50000"/>
                    </a:spcBef>
                    <a:defRPr/>
                  </a:pPr>
                  <a:r>
                    <a:rPr lang="en-US" sz="1000" dirty="0">
                      <a:solidFill>
                        <a:prstClr val="black"/>
                      </a:solidFill>
                      <a:latin typeface="Arial Black" pitchFamily="34" charset="0"/>
                      <a:ea typeface="ヒラギノ角ゴ Pro W3" pitchFamily="1" charset="-128"/>
                      <a:cs typeface="+mn-cs"/>
                    </a:rPr>
                    <a:t>MS</a:t>
                  </a:r>
                </a:p>
              </p:txBody>
            </p:sp>
            <p:sp>
              <p:nvSpPr>
                <p:cNvPr id="120" name="Text Box 196"/>
                <p:cNvSpPr txBox="1">
                  <a:spLocks noChangeArrowheads="1"/>
                </p:cNvSpPr>
                <p:nvPr/>
              </p:nvSpPr>
              <p:spPr bwMode="auto">
                <a:xfrm>
                  <a:off x="5512375" y="3852007"/>
                  <a:ext cx="730803" cy="291745"/>
                </a:xfrm>
                <a:prstGeom prst="rect">
                  <a:avLst/>
                </a:prstGeom>
                <a:noFill/>
                <a:ln w="9525">
                  <a:noFill/>
                  <a:miter lim="800000"/>
                  <a:headEnd/>
                  <a:tailEnd/>
                </a:ln>
              </p:spPr>
              <p:txBody>
                <a:bodyPr>
                  <a:spAutoFit/>
                </a:bodyPr>
                <a:lstStyle/>
                <a:p>
                  <a:pPr eaLnBrk="0" hangingPunct="0">
                    <a:spcBef>
                      <a:spcPct val="50000"/>
                    </a:spcBef>
                    <a:defRPr/>
                  </a:pPr>
                  <a:r>
                    <a:rPr lang="en-US" sz="1000" dirty="0">
                      <a:solidFill>
                        <a:prstClr val="black"/>
                      </a:solidFill>
                      <a:latin typeface="Arial Black" pitchFamily="34" charset="0"/>
                      <a:ea typeface="ヒラギノ角ゴ Pro W3" pitchFamily="1" charset="-128"/>
                      <a:cs typeface="+mn-cs"/>
                    </a:rPr>
                    <a:t>TN (1)</a:t>
                  </a:r>
                </a:p>
              </p:txBody>
            </p:sp>
            <p:sp>
              <p:nvSpPr>
                <p:cNvPr id="121" name="Text Box 197"/>
                <p:cNvSpPr txBox="1">
                  <a:spLocks noChangeArrowheads="1"/>
                </p:cNvSpPr>
                <p:nvPr/>
              </p:nvSpPr>
              <p:spPr bwMode="auto">
                <a:xfrm>
                  <a:off x="6461119" y="3947604"/>
                  <a:ext cx="533402" cy="474197"/>
                </a:xfrm>
                <a:prstGeom prst="rect">
                  <a:avLst/>
                </a:prstGeom>
                <a:noFill/>
                <a:ln w="9525">
                  <a:noFill/>
                  <a:miter lim="800000"/>
                  <a:headEnd/>
                  <a:tailEnd/>
                </a:ln>
              </p:spPr>
              <p:txBody>
                <a:bodyPr>
                  <a:spAutoFit/>
                </a:bodyPr>
                <a:lstStyle/>
                <a:p>
                  <a:pPr algn="ctr" eaLnBrk="0" hangingPunct="0">
                    <a:spcBef>
                      <a:spcPts val="0"/>
                    </a:spcBef>
                    <a:defRPr/>
                  </a:pPr>
                  <a:r>
                    <a:rPr lang="en-US" sz="1000" dirty="0">
                      <a:solidFill>
                        <a:prstClr val="black"/>
                      </a:solidFill>
                      <a:latin typeface="Arial Black" pitchFamily="34" charset="0"/>
                      <a:ea typeface="ヒラギノ角ゴ Pro W3" pitchFamily="1" charset="-128"/>
                      <a:cs typeface="+mn-cs"/>
                    </a:rPr>
                    <a:t>SC </a:t>
                  </a:r>
                </a:p>
                <a:p>
                  <a:pPr algn="ctr" eaLnBrk="0" hangingPunct="0">
                    <a:spcBef>
                      <a:spcPts val="0"/>
                    </a:spcBef>
                    <a:defRPr/>
                  </a:pPr>
                  <a:r>
                    <a:rPr lang="en-US" sz="1000" dirty="0">
                      <a:solidFill>
                        <a:prstClr val="black"/>
                      </a:solidFill>
                      <a:latin typeface="Arial Black" pitchFamily="34" charset="0"/>
                      <a:ea typeface="ヒラギノ角ゴ Pro W3" pitchFamily="1" charset="-128"/>
                      <a:cs typeface="+mn-cs"/>
                    </a:rPr>
                    <a:t>(1)</a:t>
                  </a:r>
                </a:p>
              </p:txBody>
            </p:sp>
            <p:sp>
              <p:nvSpPr>
                <p:cNvPr id="122" name="Text Box 198"/>
                <p:cNvSpPr txBox="1">
                  <a:spLocks noChangeArrowheads="1"/>
                </p:cNvSpPr>
                <p:nvPr/>
              </p:nvSpPr>
              <p:spPr bwMode="auto">
                <a:xfrm>
                  <a:off x="6527728" y="3698518"/>
                  <a:ext cx="1085705" cy="291745"/>
                </a:xfrm>
                <a:prstGeom prst="rect">
                  <a:avLst/>
                </a:prstGeom>
                <a:noFill/>
                <a:ln w="9525">
                  <a:noFill/>
                  <a:miter lim="800000"/>
                  <a:headEnd/>
                  <a:tailEnd/>
                </a:ln>
              </p:spPr>
              <p:txBody>
                <a:bodyPr>
                  <a:spAutoFit/>
                </a:bodyPr>
                <a:lstStyle/>
                <a:p>
                  <a:pPr eaLnBrk="0" hangingPunct="0">
                    <a:spcBef>
                      <a:spcPct val="50000"/>
                    </a:spcBef>
                    <a:defRPr/>
                  </a:pPr>
                  <a:r>
                    <a:rPr lang="en-US" sz="1000" dirty="0">
                      <a:solidFill>
                        <a:prstClr val="black"/>
                      </a:solidFill>
                      <a:latin typeface="Arial Black" pitchFamily="34" charset="0"/>
                      <a:ea typeface="ヒラギノ角ゴ Pro W3" pitchFamily="1" charset="-128"/>
                      <a:cs typeface="+mn-cs"/>
                    </a:rPr>
                    <a:t>NC (1)</a:t>
                  </a:r>
                </a:p>
              </p:txBody>
            </p:sp>
            <p:sp>
              <p:nvSpPr>
                <p:cNvPr id="123" name="Text Box 199"/>
                <p:cNvSpPr txBox="1">
                  <a:spLocks noChangeArrowheads="1"/>
                </p:cNvSpPr>
                <p:nvPr/>
              </p:nvSpPr>
              <p:spPr bwMode="auto">
                <a:xfrm>
                  <a:off x="6428828" y="2698292"/>
                  <a:ext cx="584901" cy="455959"/>
                </a:xfrm>
                <a:prstGeom prst="rect">
                  <a:avLst/>
                </a:prstGeom>
                <a:noFill/>
                <a:ln w="9525">
                  <a:noFill/>
                  <a:miter lim="800000"/>
                  <a:headEnd/>
                  <a:tailEnd/>
                </a:ln>
              </p:spPr>
              <p:txBody>
                <a:bodyPr>
                  <a:spAutoFit/>
                </a:bodyPr>
                <a:lstStyle/>
                <a:p>
                  <a:pPr algn="ctr" eaLnBrk="0" hangingPunct="0">
                    <a:spcBef>
                      <a:spcPts val="0"/>
                    </a:spcBef>
                    <a:defRPr/>
                  </a:pPr>
                  <a:r>
                    <a:rPr lang="en-US" sz="950" dirty="0">
                      <a:solidFill>
                        <a:prstClr val="black"/>
                      </a:solidFill>
                      <a:latin typeface="Arial Black" pitchFamily="34" charset="0"/>
                      <a:ea typeface="ヒラギノ角ゴ Pro W3" pitchFamily="1" charset="-128"/>
                      <a:cs typeface="+mn-cs"/>
                    </a:rPr>
                    <a:t>VA</a:t>
                  </a:r>
                </a:p>
                <a:p>
                  <a:pPr algn="ctr" eaLnBrk="0" hangingPunct="0">
                    <a:spcBef>
                      <a:spcPts val="0"/>
                    </a:spcBef>
                    <a:defRPr/>
                  </a:pPr>
                  <a:r>
                    <a:rPr lang="en-US" sz="950" dirty="0">
                      <a:solidFill>
                        <a:prstClr val="black"/>
                      </a:solidFill>
                      <a:latin typeface="Arial Black" pitchFamily="34" charset="0"/>
                      <a:ea typeface="ヒラギノ角ゴ Pro W3" pitchFamily="1" charset="-128"/>
                      <a:cs typeface="+mn-cs"/>
                    </a:rPr>
                    <a:t>(3)</a:t>
                  </a:r>
                </a:p>
              </p:txBody>
            </p:sp>
            <p:sp>
              <p:nvSpPr>
                <p:cNvPr id="124" name="Text Box 209"/>
                <p:cNvSpPr txBox="1">
                  <a:spLocks noChangeArrowheads="1"/>
                </p:cNvSpPr>
                <p:nvPr/>
              </p:nvSpPr>
              <p:spPr bwMode="auto">
                <a:xfrm>
                  <a:off x="6537321" y="5090630"/>
                  <a:ext cx="457200" cy="474197"/>
                </a:xfrm>
                <a:prstGeom prst="rect">
                  <a:avLst/>
                </a:prstGeom>
                <a:noFill/>
                <a:ln w="9525">
                  <a:noFill/>
                  <a:miter lim="800000"/>
                  <a:headEnd/>
                  <a:tailEnd/>
                </a:ln>
              </p:spPr>
              <p:txBody>
                <a:bodyPr>
                  <a:spAutoFit/>
                </a:bodyPr>
                <a:lstStyle/>
                <a:p>
                  <a:pPr algn="ctr" eaLnBrk="0" hangingPunct="0">
                    <a:spcBef>
                      <a:spcPts val="0"/>
                    </a:spcBef>
                    <a:defRPr/>
                  </a:pPr>
                  <a:r>
                    <a:rPr lang="en-US" sz="1000" dirty="0">
                      <a:solidFill>
                        <a:prstClr val="black"/>
                      </a:solidFill>
                      <a:latin typeface="Arial Black" pitchFamily="34" charset="0"/>
                      <a:ea typeface="ヒラギノ角ゴ Pro W3" pitchFamily="1" charset="-128"/>
                      <a:cs typeface="+mn-cs"/>
                    </a:rPr>
                    <a:t>FL</a:t>
                  </a:r>
                </a:p>
                <a:p>
                  <a:pPr algn="ctr" eaLnBrk="0" hangingPunct="0">
                    <a:spcBef>
                      <a:spcPts val="0"/>
                    </a:spcBef>
                    <a:defRPr/>
                  </a:pPr>
                  <a:r>
                    <a:rPr lang="en-US" sz="1000" dirty="0">
                      <a:solidFill>
                        <a:prstClr val="black"/>
                      </a:solidFill>
                      <a:latin typeface="Arial Black" pitchFamily="34" charset="0"/>
                      <a:ea typeface="ヒラギノ角ゴ Pro W3" pitchFamily="1" charset="-128"/>
                      <a:cs typeface="+mn-cs"/>
                    </a:rPr>
                    <a:t>(7)</a:t>
                  </a:r>
                </a:p>
              </p:txBody>
            </p:sp>
            <p:sp>
              <p:nvSpPr>
                <p:cNvPr id="125" name="Text Box 210"/>
                <p:cNvSpPr txBox="1">
                  <a:spLocks noChangeArrowheads="1"/>
                </p:cNvSpPr>
                <p:nvPr/>
              </p:nvSpPr>
              <p:spPr bwMode="auto">
                <a:xfrm>
                  <a:off x="6054349" y="4276622"/>
                  <a:ext cx="526469" cy="474197"/>
                </a:xfrm>
                <a:prstGeom prst="rect">
                  <a:avLst/>
                </a:prstGeom>
                <a:noFill/>
                <a:ln w="9525">
                  <a:noFill/>
                  <a:miter lim="800000"/>
                  <a:headEnd/>
                  <a:tailEnd/>
                </a:ln>
              </p:spPr>
              <p:txBody>
                <a:bodyPr>
                  <a:spAutoFit/>
                </a:bodyPr>
                <a:lstStyle/>
                <a:p>
                  <a:pPr algn="ctr" eaLnBrk="0" hangingPunct="0">
                    <a:spcBef>
                      <a:spcPts val="0"/>
                    </a:spcBef>
                    <a:defRPr/>
                  </a:pPr>
                  <a:r>
                    <a:rPr lang="en-US" sz="1000" dirty="0">
                      <a:solidFill>
                        <a:prstClr val="black"/>
                      </a:solidFill>
                      <a:latin typeface="Arial Black" pitchFamily="34" charset="0"/>
                      <a:ea typeface="ヒラギノ角ゴ Pro W3" pitchFamily="1" charset="-128"/>
                      <a:cs typeface="+mn-cs"/>
                    </a:rPr>
                    <a:t>GA</a:t>
                  </a:r>
                </a:p>
                <a:p>
                  <a:pPr algn="ctr" eaLnBrk="0" hangingPunct="0">
                    <a:spcBef>
                      <a:spcPts val="0"/>
                    </a:spcBef>
                    <a:defRPr/>
                  </a:pPr>
                  <a:r>
                    <a:rPr lang="en-US" sz="1000" dirty="0">
                      <a:solidFill>
                        <a:prstClr val="black"/>
                      </a:solidFill>
                      <a:latin typeface="Arial Black" pitchFamily="34" charset="0"/>
                      <a:ea typeface="ヒラギノ角ゴ Pro W3" pitchFamily="1" charset="-128"/>
                      <a:cs typeface="+mn-cs"/>
                    </a:rPr>
                    <a:t>(4)</a:t>
                  </a:r>
                </a:p>
              </p:txBody>
            </p:sp>
            <p:sp>
              <p:nvSpPr>
                <p:cNvPr id="126" name="Line 237"/>
                <p:cNvSpPr>
                  <a:spLocks noChangeShapeType="1"/>
                </p:cNvSpPr>
                <p:nvPr/>
              </p:nvSpPr>
              <p:spPr bwMode="auto">
                <a:xfrm>
                  <a:off x="6896097" y="2648205"/>
                  <a:ext cx="656367" cy="485866"/>
                </a:xfrm>
                <a:prstGeom prst="line">
                  <a:avLst/>
                </a:prstGeom>
                <a:grpFill/>
                <a:ln w="9525">
                  <a:solidFill>
                    <a:schemeClr val="tx1"/>
                  </a:solidFill>
                  <a:round/>
                  <a:headEnd/>
                  <a:tailEnd/>
                </a:ln>
              </p:spPr>
              <p:txBody>
                <a:bodyPr/>
                <a:lstStyle/>
                <a:p>
                  <a:pPr eaLnBrk="0" hangingPunct="0">
                    <a:defRPr/>
                  </a:pPr>
                  <a:endParaRPr lang="en-US" dirty="0">
                    <a:solidFill>
                      <a:prstClr val="black"/>
                    </a:solidFill>
                    <a:latin typeface="Calibri"/>
                    <a:ea typeface="ヒラギノ角ゴ Pro W3" pitchFamily="1" charset="-128"/>
                    <a:cs typeface="+mn-cs"/>
                  </a:endParaRPr>
                </a:p>
              </p:txBody>
            </p:sp>
          </p:grpSp>
        </p:grpSp>
        <p:sp>
          <p:nvSpPr>
            <p:cNvPr id="104" name="Text Box 236"/>
            <p:cNvSpPr txBox="1">
              <a:spLocks noChangeArrowheads="1"/>
            </p:cNvSpPr>
            <p:nvPr/>
          </p:nvSpPr>
          <p:spPr bwMode="auto">
            <a:xfrm>
              <a:off x="7940493" y="323685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spcBef>
                  <a:spcPct val="50000"/>
                </a:spcBef>
              </a:pPr>
              <a:r>
                <a:rPr lang="en-US" sz="1000">
                  <a:solidFill>
                    <a:srgbClr val="000000"/>
                  </a:solidFill>
                  <a:latin typeface="Arial Black" pitchFamily="34" charset="0"/>
                </a:rPr>
                <a:t>DC</a:t>
              </a:r>
            </a:p>
          </p:txBody>
        </p:sp>
        <p:sp>
          <p:nvSpPr>
            <p:cNvPr id="105" name="TextBox 338"/>
            <p:cNvSpPr txBox="1">
              <a:spLocks noChangeArrowheads="1"/>
            </p:cNvSpPr>
            <p:nvPr/>
          </p:nvSpPr>
          <p:spPr bwMode="auto">
            <a:xfrm>
              <a:off x="2273216" y="563118"/>
              <a:ext cx="1595604" cy="58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sz="1300" b="1" u="sng" dirty="0">
                  <a:solidFill>
                    <a:srgbClr val="C00000"/>
                  </a:solidFill>
                  <a:latin typeface="Calibri" pitchFamily="34" charset="0"/>
                </a:rPr>
                <a:t>Region 8</a:t>
              </a:r>
            </a:p>
            <a:p>
              <a:r>
                <a:rPr lang="en-US" sz="1300" b="1" dirty="0">
                  <a:latin typeface="Calibri" pitchFamily="34" charset="0"/>
                </a:rPr>
                <a:t>5 Grantees</a:t>
              </a:r>
            </a:p>
          </p:txBody>
        </p:sp>
        <p:sp>
          <p:nvSpPr>
            <p:cNvPr id="106" name="TextBox 339"/>
            <p:cNvSpPr txBox="1">
              <a:spLocks noChangeArrowheads="1"/>
            </p:cNvSpPr>
            <p:nvPr/>
          </p:nvSpPr>
          <p:spPr bwMode="auto">
            <a:xfrm>
              <a:off x="4255715" y="168394"/>
              <a:ext cx="2009735" cy="58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sz="1300" b="1" u="sng">
                  <a:solidFill>
                    <a:srgbClr val="C00000"/>
                  </a:solidFill>
                  <a:latin typeface="Calibri" pitchFamily="34" charset="0"/>
                </a:rPr>
                <a:t>Region 5</a:t>
              </a:r>
            </a:p>
            <a:p>
              <a:r>
                <a:rPr lang="en-US" sz="1300" b="1">
                  <a:latin typeface="Calibri" pitchFamily="34" charset="0"/>
                </a:rPr>
                <a:t>19 Grantees</a:t>
              </a:r>
            </a:p>
          </p:txBody>
        </p:sp>
        <p:sp>
          <p:nvSpPr>
            <p:cNvPr id="107" name="TextBox 340"/>
            <p:cNvSpPr txBox="1">
              <a:spLocks noChangeArrowheads="1"/>
            </p:cNvSpPr>
            <p:nvPr/>
          </p:nvSpPr>
          <p:spPr bwMode="auto">
            <a:xfrm>
              <a:off x="6378236" y="150140"/>
              <a:ext cx="3187205" cy="36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endParaRPr lang="en-US" sz="1400" b="1">
                <a:solidFill>
                  <a:srgbClr val="0D0D0D"/>
                </a:solidFill>
                <a:latin typeface="Calibri" pitchFamily="34" charset="0"/>
              </a:endParaRPr>
            </a:p>
          </p:txBody>
        </p:sp>
        <p:sp>
          <p:nvSpPr>
            <p:cNvPr id="108" name="TextBox 341"/>
            <p:cNvSpPr txBox="1">
              <a:spLocks noChangeArrowheads="1"/>
            </p:cNvSpPr>
            <p:nvPr/>
          </p:nvSpPr>
          <p:spPr bwMode="auto">
            <a:xfrm>
              <a:off x="7515036" y="4396740"/>
              <a:ext cx="1409402" cy="58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sz="1300" b="1" u="sng" dirty="0">
                  <a:solidFill>
                    <a:srgbClr val="C00000"/>
                  </a:solidFill>
                  <a:latin typeface="Calibri" pitchFamily="34" charset="0"/>
                </a:rPr>
                <a:t>Region 4</a:t>
              </a:r>
            </a:p>
            <a:p>
              <a:r>
                <a:rPr lang="en-US" sz="1300" b="1" dirty="0">
                  <a:latin typeface="Calibri" pitchFamily="34" charset="0"/>
                </a:rPr>
                <a:t>15 Grantees</a:t>
              </a:r>
            </a:p>
          </p:txBody>
        </p:sp>
      </p:grpSp>
      <p:sp>
        <p:nvSpPr>
          <p:cNvPr id="195" name="TextBox 338"/>
          <p:cNvSpPr txBox="1">
            <a:spLocks noChangeArrowheads="1"/>
          </p:cNvSpPr>
          <p:nvPr/>
        </p:nvSpPr>
        <p:spPr bwMode="auto">
          <a:xfrm>
            <a:off x="1600200" y="912010"/>
            <a:ext cx="1377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sz="1300" b="1" u="sng" dirty="0">
                <a:solidFill>
                  <a:srgbClr val="C00000"/>
                </a:solidFill>
                <a:latin typeface="Calibri" pitchFamily="34" charset="0"/>
              </a:rPr>
              <a:t>Region 10</a:t>
            </a:r>
          </a:p>
          <a:p>
            <a:r>
              <a:rPr lang="en-US" sz="1300" b="1" dirty="0">
                <a:latin typeface="Calibri" pitchFamily="34" charset="0"/>
              </a:rPr>
              <a:t>7 Grantees</a:t>
            </a:r>
          </a:p>
        </p:txBody>
      </p:sp>
      <p:sp>
        <p:nvSpPr>
          <p:cNvPr id="197" name="Rectangle 1"/>
          <p:cNvSpPr>
            <a:spLocks noChangeArrowheads="1"/>
          </p:cNvSpPr>
          <p:nvPr/>
        </p:nvSpPr>
        <p:spPr bwMode="auto">
          <a:xfrm>
            <a:off x="434975" y="4422469"/>
            <a:ext cx="1012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300" b="1" u="sng" dirty="0">
                <a:solidFill>
                  <a:srgbClr val="C00000"/>
                </a:solidFill>
                <a:latin typeface="Calibri" pitchFamily="34" charset="0"/>
              </a:rPr>
              <a:t>Region 9</a:t>
            </a:r>
          </a:p>
          <a:p>
            <a:r>
              <a:rPr lang="en-US" sz="1300" b="1" dirty="0">
                <a:latin typeface="Calibri" pitchFamily="34" charset="0"/>
              </a:rPr>
              <a:t>12 Grantees</a:t>
            </a:r>
          </a:p>
        </p:txBody>
      </p:sp>
      <p:sp>
        <p:nvSpPr>
          <p:cNvPr id="198" name="Rectangle 7"/>
          <p:cNvSpPr>
            <a:spLocks noChangeArrowheads="1"/>
          </p:cNvSpPr>
          <p:nvPr/>
        </p:nvSpPr>
        <p:spPr bwMode="auto">
          <a:xfrm>
            <a:off x="6248400" y="1676400"/>
            <a:ext cx="12366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300" b="1" u="sng" dirty="0">
                <a:solidFill>
                  <a:srgbClr val="C00000"/>
                </a:solidFill>
                <a:latin typeface="Calibri" pitchFamily="34" charset="0"/>
              </a:rPr>
              <a:t>Region 2</a:t>
            </a:r>
          </a:p>
          <a:p>
            <a:r>
              <a:rPr lang="en-US" sz="1300" b="1" dirty="0">
                <a:latin typeface="Calibri" pitchFamily="34" charset="0"/>
              </a:rPr>
              <a:t>12 Grantees</a:t>
            </a:r>
          </a:p>
        </p:txBody>
      </p:sp>
      <p:sp>
        <p:nvSpPr>
          <p:cNvPr id="199" name="Rectangle 8"/>
          <p:cNvSpPr>
            <a:spLocks noChangeArrowheads="1"/>
          </p:cNvSpPr>
          <p:nvPr/>
        </p:nvSpPr>
        <p:spPr bwMode="auto">
          <a:xfrm>
            <a:off x="8056812" y="981075"/>
            <a:ext cx="104832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300" b="1" u="sng" dirty="0">
                <a:solidFill>
                  <a:srgbClr val="C00000"/>
                </a:solidFill>
                <a:latin typeface="Calibri" pitchFamily="34" charset="0"/>
              </a:rPr>
              <a:t>Region 1</a:t>
            </a:r>
          </a:p>
          <a:p>
            <a:r>
              <a:rPr lang="en-US" sz="1300" b="1" dirty="0">
                <a:solidFill>
                  <a:srgbClr val="C00000"/>
                </a:solidFill>
                <a:latin typeface="Calibri" pitchFamily="34" charset="0"/>
              </a:rPr>
              <a:t> </a:t>
            </a:r>
            <a:r>
              <a:rPr lang="en-US" sz="1300" b="1" dirty="0">
                <a:latin typeface="Calibri" pitchFamily="34" charset="0"/>
              </a:rPr>
              <a:t>13 Grantees</a:t>
            </a:r>
          </a:p>
        </p:txBody>
      </p:sp>
      <p:sp>
        <p:nvSpPr>
          <p:cNvPr id="200" name="Rectangle 3"/>
          <p:cNvSpPr>
            <a:spLocks noChangeArrowheads="1"/>
          </p:cNvSpPr>
          <p:nvPr/>
        </p:nvSpPr>
        <p:spPr bwMode="auto">
          <a:xfrm>
            <a:off x="5257800" y="3429000"/>
            <a:ext cx="8903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300" b="1" u="sng" dirty="0">
                <a:solidFill>
                  <a:srgbClr val="C00000"/>
                </a:solidFill>
                <a:latin typeface="Calibri" pitchFamily="34" charset="0"/>
              </a:rPr>
              <a:t>Region 7</a:t>
            </a:r>
          </a:p>
          <a:p>
            <a:r>
              <a:rPr lang="en-US" sz="1300" b="1" dirty="0">
                <a:latin typeface="Calibri" pitchFamily="34" charset="0"/>
              </a:rPr>
              <a:t>1 Grantee</a:t>
            </a:r>
          </a:p>
        </p:txBody>
      </p:sp>
      <p:sp>
        <p:nvSpPr>
          <p:cNvPr id="201" name="Rectangle 6"/>
          <p:cNvSpPr>
            <a:spLocks noChangeArrowheads="1"/>
          </p:cNvSpPr>
          <p:nvPr/>
        </p:nvSpPr>
        <p:spPr bwMode="auto">
          <a:xfrm>
            <a:off x="7917494" y="3671294"/>
            <a:ext cx="95844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300" b="1" u="sng" dirty="0">
                <a:solidFill>
                  <a:srgbClr val="C00000"/>
                </a:solidFill>
                <a:latin typeface="Calibri" pitchFamily="34" charset="0"/>
              </a:rPr>
              <a:t>Region 3</a:t>
            </a:r>
          </a:p>
          <a:p>
            <a:r>
              <a:rPr lang="en-US" sz="1300" b="1" dirty="0">
                <a:latin typeface="Calibri" pitchFamily="34" charset="0"/>
              </a:rPr>
              <a:t>8 Grantees</a:t>
            </a:r>
          </a:p>
        </p:txBody>
      </p:sp>
      <p:sp>
        <p:nvSpPr>
          <p:cNvPr id="202" name="Rectangle 2"/>
          <p:cNvSpPr>
            <a:spLocks noChangeArrowheads="1"/>
          </p:cNvSpPr>
          <p:nvPr/>
        </p:nvSpPr>
        <p:spPr bwMode="auto">
          <a:xfrm>
            <a:off x="4235794" y="5392022"/>
            <a:ext cx="1244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300" b="1" u="sng" dirty="0">
                <a:solidFill>
                  <a:srgbClr val="C00000"/>
                </a:solidFill>
                <a:latin typeface="Calibri" pitchFamily="34" charset="0"/>
              </a:rPr>
              <a:t>Region 6</a:t>
            </a:r>
          </a:p>
          <a:p>
            <a:r>
              <a:rPr lang="en-US" sz="1300" b="1" dirty="0">
                <a:latin typeface="Calibri" pitchFamily="34" charset="0"/>
              </a:rPr>
              <a:t>8 Grantees</a:t>
            </a:r>
          </a:p>
        </p:txBody>
      </p:sp>
      <p:sp>
        <p:nvSpPr>
          <p:cNvPr id="2" name="TextBox 1"/>
          <p:cNvSpPr txBox="1"/>
          <p:nvPr/>
        </p:nvSpPr>
        <p:spPr>
          <a:xfrm>
            <a:off x="7805551" y="5594337"/>
            <a:ext cx="1327883" cy="276999"/>
          </a:xfrm>
          <a:prstGeom prst="rect">
            <a:avLst/>
          </a:prstGeom>
          <a:noFill/>
        </p:spPr>
        <p:txBody>
          <a:bodyPr wrap="square" rtlCol="0">
            <a:spAutoFit/>
          </a:bodyPr>
          <a:lstStyle/>
          <a:p>
            <a:r>
              <a:rPr lang="en-US" sz="1200" i="1" dirty="0"/>
              <a:t>As of 03/01/14</a:t>
            </a:r>
          </a:p>
        </p:txBody>
      </p:sp>
    </p:spTree>
    <p:extLst>
      <p:ext uri="{BB962C8B-B14F-4D97-AF65-F5344CB8AC3E}">
        <p14:creationId xmlns:p14="http://schemas.microsoft.com/office/powerpoint/2010/main" val="3475575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69664" y="868679"/>
            <a:ext cx="8229600" cy="685800"/>
          </a:xfrm>
        </p:spPr>
        <p:txBody>
          <a:bodyPr/>
          <a:lstStyle/>
          <a:p>
            <a:r>
              <a:rPr lang="en-US" dirty="0"/>
              <a:t>PBHCI Staffing Approach</a:t>
            </a:r>
          </a:p>
        </p:txBody>
      </p:sp>
      <p:sp>
        <p:nvSpPr>
          <p:cNvPr id="15" name="Rounded Rectangle 14"/>
          <p:cNvSpPr/>
          <p:nvPr/>
        </p:nvSpPr>
        <p:spPr bwMode="auto">
          <a:xfrm>
            <a:off x="2403528" y="1934416"/>
            <a:ext cx="1882001" cy="610215"/>
          </a:xfrm>
          <a:prstGeom prst="roundRect">
            <a:avLst/>
          </a:prstGeom>
          <a:solidFill>
            <a:schemeClr val="accent1"/>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t>PCP</a:t>
            </a:r>
          </a:p>
        </p:txBody>
      </p:sp>
      <p:sp>
        <p:nvSpPr>
          <p:cNvPr id="17" name="Rounded Rectangle 4"/>
          <p:cNvSpPr/>
          <p:nvPr/>
        </p:nvSpPr>
        <p:spPr bwMode="auto">
          <a:xfrm>
            <a:off x="3387343" y="2819400"/>
            <a:ext cx="1204472" cy="764278"/>
          </a:xfrm>
          <a:prstGeom prst="roundRect">
            <a:avLst/>
          </a:prstGeom>
          <a:solidFill>
            <a:schemeClr val="accent1"/>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800" b="1" dirty="0"/>
              <a:t>Care</a:t>
            </a:r>
          </a:p>
          <a:p>
            <a:pPr algn="ctr">
              <a:defRPr/>
            </a:pPr>
            <a:r>
              <a:rPr lang="en-US" sz="1800" b="1" dirty="0"/>
              <a:t>Manager</a:t>
            </a:r>
          </a:p>
        </p:txBody>
      </p:sp>
      <p:sp>
        <p:nvSpPr>
          <p:cNvPr id="2" name="Oval 1" descr="Oval around PCP and care manager"/>
          <p:cNvSpPr/>
          <p:nvPr/>
        </p:nvSpPr>
        <p:spPr bwMode="auto">
          <a:xfrm>
            <a:off x="2191065" y="1523999"/>
            <a:ext cx="2498464" cy="2548581"/>
          </a:xfrm>
          <a:prstGeom prst="ellipse">
            <a:avLst/>
          </a:prstGeom>
          <a:no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27" name="Straight Connector 26" descr="Arrow from PCP to case manager"/>
          <p:cNvCxnSpPr>
            <a:cxnSpLocks noChangeShapeType="1"/>
          </p:cNvCxnSpPr>
          <p:nvPr/>
        </p:nvCxnSpPr>
        <p:spPr bwMode="auto">
          <a:xfrm>
            <a:off x="4285529" y="2444384"/>
            <a:ext cx="422734" cy="358879"/>
          </a:xfrm>
          <a:prstGeom prst="line">
            <a:avLst/>
          </a:prstGeom>
          <a:noFill/>
          <a:ln w="50800">
            <a:solidFill>
              <a:schemeClr val="tx1"/>
            </a:solidFill>
            <a:prstDash val="solid"/>
            <a:round/>
            <a:headEnd type="triangle" w="med" len="med"/>
            <a:tailEnd type="triangle" w="med" len="med"/>
          </a:ln>
          <a:effectLst>
            <a:outerShdw dist="20000" dir="5400000" rotWithShape="0">
              <a:srgbClr val="808080">
                <a:alpha val="37999"/>
              </a:srgbClr>
            </a:outerShdw>
          </a:effectLst>
        </p:spPr>
      </p:cxnSp>
      <p:cxnSp>
        <p:nvCxnSpPr>
          <p:cNvPr id="35" name="Straight Connector 34" descr="Arrow from PCP to psychiatrist"/>
          <p:cNvCxnSpPr>
            <a:cxnSpLocks noChangeShapeType="1"/>
          </p:cNvCxnSpPr>
          <p:nvPr/>
        </p:nvCxnSpPr>
        <p:spPr bwMode="auto">
          <a:xfrm>
            <a:off x="4285529" y="2162493"/>
            <a:ext cx="914400" cy="0"/>
          </a:xfrm>
          <a:prstGeom prst="line">
            <a:avLst/>
          </a:prstGeom>
          <a:noFill/>
          <a:ln w="50800">
            <a:solidFill>
              <a:schemeClr val="tx1"/>
            </a:solidFill>
            <a:prstDash val="solid"/>
            <a:round/>
            <a:headEnd type="triangle" w="med" len="med"/>
            <a:tailEnd type="triangle" w="med" len="med"/>
          </a:ln>
          <a:effectLst>
            <a:outerShdw dist="20000" dir="5400000" rotWithShape="0">
              <a:srgbClr val="808080">
                <a:alpha val="37999"/>
              </a:srgbClr>
            </a:outerShdw>
          </a:effectLst>
        </p:spPr>
      </p:cxnSp>
      <p:sp>
        <p:nvSpPr>
          <p:cNvPr id="13" name="Rounded Rectangle 12"/>
          <p:cNvSpPr/>
          <p:nvPr/>
        </p:nvSpPr>
        <p:spPr bwMode="auto">
          <a:xfrm>
            <a:off x="5243593" y="1934415"/>
            <a:ext cx="2092271" cy="610215"/>
          </a:xfrm>
          <a:prstGeom prst="roundRect">
            <a:avLst/>
          </a:prstGeom>
          <a:solidFill>
            <a:schemeClr val="accent1"/>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t> Psychiatrist</a:t>
            </a:r>
          </a:p>
        </p:txBody>
      </p:sp>
      <p:sp>
        <p:nvSpPr>
          <p:cNvPr id="22" name="Rounded Rectangle 4"/>
          <p:cNvSpPr/>
          <p:nvPr/>
        </p:nvSpPr>
        <p:spPr bwMode="auto">
          <a:xfrm>
            <a:off x="4739128" y="2819400"/>
            <a:ext cx="1204472" cy="764278"/>
          </a:xfrm>
          <a:prstGeom prst="roundRect">
            <a:avLst/>
          </a:prstGeom>
          <a:solidFill>
            <a:schemeClr val="accent1"/>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800" b="1" dirty="0"/>
              <a:t>Case</a:t>
            </a:r>
          </a:p>
          <a:p>
            <a:pPr algn="ctr">
              <a:defRPr/>
            </a:pPr>
            <a:r>
              <a:rPr lang="en-US" sz="1800" b="1" dirty="0"/>
              <a:t>Manager</a:t>
            </a:r>
          </a:p>
        </p:txBody>
      </p:sp>
      <p:sp>
        <p:nvSpPr>
          <p:cNvPr id="16" name="Rounded Rectangle 15"/>
          <p:cNvSpPr/>
          <p:nvPr/>
        </p:nvSpPr>
        <p:spPr bwMode="auto">
          <a:xfrm>
            <a:off x="3748528" y="4114800"/>
            <a:ext cx="1882003" cy="629093"/>
          </a:xfrm>
          <a:prstGeom prst="roundRect">
            <a:avLst/>
          </a:prstGeom>
          <a:solidFill>
            <a:schemeClr val="accent1"/>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solidFill>
                  <a:schemeClr val="tx1"/>
                </a:solidFill>
              </a:rPr>
              <a:t>Patient</a:t>
            </a:r>
          </a:p>
        </p:txBody>
      </p:sp>
      <p:cxnSp>
        <p:nvCxnSpPr>
          <p:cNvPr id="26" name="Straight Connector 25" descr="Arrow from psychiatrist to care manager"/>
          <p:cNvCxnSpPr>
            <a:cxnSpLocks noChangeShapeType="1"/>
          </p:cNvCxnSpPr>
          <p:nvPr/>
        </p:nvCxnSpPr>
        <p:spPr bwMode="auto">
          <a:xfrm flipV="1">
            <a:off x="4784465" y="2444384"/>
            <a:ext cx="415464" cy="358880"/>
          </a:xfrm>
          <a:prstGeom prst="line">
            <a:avLst/>
          </a:prstGeom>
          <a:noFill/>
          <a:ln w="50800">
            <a:solidFill>
              <a:schemeClr val="tx1"/>
            </a:solidFill>
            <a:prstDash val="solid"/>
            <a:round/>
            <a:headEnd type="triangle" w="med" len="med"/>
            <a:tailEnd type="triangle" w="med" len="med"/>
          </a:ln>
          <a:effectLst>
            <a:outerShdw dist="20000" dir="5400000" rotWithShape="0">
              <a:srgbClr val="808080">
                <a:alpha val="37999"/>
              </a:srgbClr>
            </a:outerShdw>
          </a:effectLst>
        </p:spPr>
      </p:cxnSp>
      <p:cxnSp>
        <p:nvCxnSpPr>
          <p:cNvPr id="32" name="Straight Connector 31" descr="Arrow from patient to care manager and case manager"/>
          <p:cNvCxnSpPr>
            <a:cxnSpLocks noChangeShapeType="1"/>
          </p:cNvCxnSpPr>
          <p:nvPr/>
        </p:nvCxnSpPr>
        <p:spPr bwMode="auto">
          <a:xfrm flipH="1" flipV="1">
            <a:off x="4685137" y="3591299"/>
            <a:ext cx="4392" cy="481282"/>
          </a:xfrm>
          <a:prstGeom prst="line">
            <a:avLst/>
          </a:prstGeom>
          <a:noFill/>
          <a:ln w="50800">
            <a:solidFill>
              <a:schemeClr val="tx1"/>
            </a:solidFill>
            <a:prstDash val="solid"/>
            <a:round/>
            <a:headEnd type="triangle" w="med" len="med"/>
            <a:tailEnd type="triangle" w="med" len="med"/>
          </a:ln>
          <a:effectLst>
            <a:outerShdw dist="20000" dir="5400000" rotWithShape="0">
              <a:srgbClr val="808080">
                <a:alpha val="37999"/>
              </a:srgbClr>
            </a:outerShdw>
          </a:effectLst>
        </p:spPr>
      </p:cxnSp>
      <p:cxnSp>
        <p:nvCxnSpPr>
          <p:cNvPr id="34" name="Straight Connector 33" descr="Arrow from patient to other behavioral health clinicians"/>
          <p:cNvCxnSpPr>
            <a:cxnSpLocks noChangeShapeType="1"/>
          </p:cNvCxnSpPr>
          <p:nvPr/>
        </p:nvCxnSpPr>
        <p:spPr bwMode="auto">
          <a:xfrm flipV="1">
            <a:off x="4674978" y="4776159"/>
            <a:ext cx="0" cy="381000"/>
          </a:xfrm>
          <a:prstGeom prst="line">
            <a:avLst/>
          </a:prstGeom>
          <a:noFill/>
          <a:ln w="38100">
            <a:solidFill>
              <a:schemeClr val="tx1"/>
            </a:solidFill>
            <a:prstDash val="sysDot"/>
            <a:round/>
            <a:headEnd type="triangle" w="med" len="med"/>
            <a:tailEnd type="triangle" w="med" len="med"/>
          </a:ln>
          <a:effectLst>
            <a:outerShdw dist="20000" dir="5400000" rotWithShape="0">
              <a:srgbClr val="808080">
                <a:alpha val="37999"/>
              </a:srgbClr>
            </a:outerShdw>
          </a:effectLst>
        </p:spPr>
      </p:cxnSp>
      <p:cxnSp>
        <p:nvCxnSpPr>
          <p:cNvPr id="36" name="Straight Connector 35" descr="Arrow from psychiatrist to patient"/>
          <p:cNvCxnSpPr>
            <a:cxnSpLocks noChangeShapeType="1"/>
          </p:cNvCxnSpPr>
          <p:nvPr/>
        </p:nvCxnSpPr>
        <p:spPr bwMode="auto">
          <a:xfrm flipV="1">
            <a:off x="6248400" y="2544633"/>
            <a:ext cx="0" cy="1908156"/>
          </a:xfrm>
          <a:prstGeom prst="line">
            <a:avLst/>
          </a:prstGeom>
          <a:noFill/>
          <a:ln w="38100">
            <a:solidFill>
              <a:schemeClr val="tx1"/>
            </a:solidFill>
            <a:prstDash val="solid"/>
            <a:round/>
            <a:headEnd type="none" w="med" len="med"/>
            <a:tailEnd type="triangle" w="med" len="med"/>
          </a:ln>
          <a:effectLst>
            <a:outerShdw dist="20000" dir="5400000" rotWithShape="0">
              <a:srgbClr val="808080">
                <a:alpha val="37999"/>
              </a:srgbClr>
            </a:outerShdw>
          </a:effectLst>
        </p:spPr>
      </p:cxnSp>
      <p:cxnSp>
        <p:nvCxnSpPr>
          <p:cNvPr id="37" name="Straight Connector 36" descr="arrow from psychiatrist to patient"/>
          <p:cNvCxnSpPr>
            <a:cxnSpLocks noChangeShapeType="1"/>
          </p:cNvCxnSpPr>
          <p:nvPr/>
        </p:nvCxnSpPr>
        <p:spPr bwMode="auto">
          <a:xfrm flipV="1">
            <a:off x="5667937" y="4452789"/>
            <a:ext cx="580463" cy="1309"/>
          </a:xfrm>
          <a:prstGeom prst="line">
            <a:avLst/>
          </a:prstGeom>
          <a:noFill/>
          <a:ln w="38100">
            <a:solidFill>
              <a:schemeClr val="tx1"/>
            </a:solidFill>
            <a:prstDash val="solid"/>
            <a:round/>
            <a:headEnd type="triangle" w="med" len="med"/>
            <a:tailEnd type="none" w="med" len="med"/>
          </a:ln>
          <a:effectLst>
            <a:outerShdw dist="20000" dir="5400000" rotWithShape="0">
              <a:srgbClr val="808080">
                <a:alpha val="37999"/>
              </a:srgbClr>
            </a:outerShdw>
          </a:effectLst>
        </p:spPr>
      </p:cxnSp>
      <p:cxnSp>
        <p:nvCxnSpPr>
          <p:cNvPr id="47" name="Straight Connector 46" descr="arrow from PCP to patient"/>
          <p:cNvCxnSpPr>
            <a:cxnSpLocks noChangeShapeType="1"/>
          </p:cNvCxnSpPr>
          <p:nvPr/>
        </p:nvCxnSpPr>
        <p:spPr bwMode="auto">
          <a:xfrm flipV="1">
            <a:off x="3124200" y="2544633"/>
            <a:ext cx="0" cy="1908156"/>
          </a:xfrm>
          <a:prstGeom prst="line">
            <a:avLst/>
          </a:prstGeom>
          <a:noFill/>
          <a:ln w="38100">
            <a:solidFill>
              <a:schemeClr val="tx1"/>
            </a:solidFill>
            <a:prstDash val="solid"/>
            <a:round/>
            <a:headEnd type="none" w="med" len="med"/>
            <a:tailEnd type="triangle" w="med" len="med"/>
          </a:ln>
          <a:effectLst>
            <a:outerShdw dist="20000" dir="5400000" rotWithShape="0">
              <a:srgbClr val="808080">
                <a:alpha val="37999"/>
              </a:srgbClr>
            </a:outerShdw>
          </a:effectLst>
        </p:spPr>
      </p:cxnSp>
      <p:cxnSp>
        <p:nvCxnSpPr>
          <p:cNvPr id="48" name="Straight Connector 47" descr="arrow from PCP to patient"/>
          <p:cNvCxnSpPr>
            <a:cxnSpLocks noChangeShapeType="1"/>
          </p:cNvCxnSpPr>
          <p:nvPr/>
        </p:nvCxnSpPr>
        <p:spPr bwMode="auto">
          <a:xfrm rot="10800000">
            <a:off x="3112007" y="4454098"/>
            <a:ext cx="621792" cy="0"/>
          </a:xfrm>
          <a:prstGeom prst="line">
            <a:avLst/>
          </a:prstGeom>
          <a:noFill/>
          <a:ln w="38100">
            <a:solidFill>
              <a:schemeClr val="tx1"/>
            </a:solidFill>
            <a:prstDash val="solid"/>
            <a:round/>
            <a:headEnd type="triangle" w="med" len="med"/>
            <a:tailEnd type="none" w="med" len="med"/>
          </a:ln>
          <a:effectLst>
            <a:outerShdw dist="20000" dir="5400000" rotWithShape="0">
              <a:srgbClr val="808080">
                <a:alpha val="37999"/>
              </a:srgbClr>
            </a:outerShdw>
          </a:effectLst>
        </p:spPr>
      </p:cxnSp>
      <p:sp>
        <p:nvSpPr>
          <p:cNvPr id="3" name="TextBox 2"/>
          <p:cNvSpPr txBox="1"/>
          <p:nvPr/>
        </p:nvSpPr>
        <p:spPr>
          <a:xfrm>
            <a:off x="563490" y="1518919"/>
            <a:ext cx="1727590" cy="830997"/>
          </a:xfrm>
          <a:prstGeom prst="rect">
            <a:avLst/>
          </a:prstGeom>
          <a:noFill/>
          <a:ln>
            <a:noFill/>
          </a:ln>
        </p:spPr>
        <p:txBody>
          <a:bodyPr wrap="square" rtlCol="0">
            <a:spAutoFit/>
          </a:bodyPr>
          <a:lstStyle/>
          <a:p>
            <a:r>
              <a:rPr lang="en-US" sz="1600" dirty="0"/>
              <a:t>Grant-funded additions to the team</a:t>
            </a:r>
          </a:p>
        </p:txBody>
      </p:sp>
      <p:sp>
        <p:nvSpPr>
          <p:cNvPr id="8" name="Right Arrow 7" descr="Arrow from grant-funded additions to team to PCP and care manager"/>
          <p:cNvSpPr/>
          <p:nvPr/>
        </p:nvSpPr>
        <p:spPr bwMode="auto">
          <a:xfrm rot="1880657">
            <a:off x="1222873" y="2301047"/>
            <a:ext cx="978408" cy="261877"/>
          </a:xfrm>
          <a:prstGeom prst="righ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33815" name="TextBox 18"/>
          <p:cNvSpPr txBox="1">
            <a:spLocks noChangeArrowheads="1"/>
          </p:cNvSpPr>
          <p:nvPr/>
        </p:nvSpPr>
        <p:spPr bwMode="auto">
          <a:xfrm>
            <a:off x="6936094" y="3124200"/>
            <a:ext cx="1360181" cy="369332"/>
          </a:xfrm>
          <a:prstGeom prst="rect">
            <a:avLst/>
          </a:prstGeom>
          <a:noFill/>
          <a:ln w="9525">
            <a:noFill/>
            <a:miter lim="800000"/>
            <a:headEnd/>
            <a:tailEnd/>
          </a:ln>
        </p:spPr>
        <p:txBody>
          <a:bodyPr wrap="none">
            <a:spAutoFit/>
          </a:bodyPr>
          <a:lstStyle/>
          <a:p>
            <a:pPr algn="r"/>
            <a:r>
              <a:rPr lang="en-US" b="1" dirty="0">
                <a:solidFill>
                  <a:schemeClr val="tx2"/>
                </a:solidFill>
              </a:rPr>
              <a:t>Core Team</a:t>
            </a:r>
          </a:p>
        </p:txBody>
      </p:sp>
      <p:cxnSp>
        <p:nvCxnSpPr>
          <p:cNvPr id="25" name="Straight Arrow Connector 24" descr="Dotted line"/>
          <p:cNvCxnSpPr>
            <a:cxnSpLocks noChangeShapeType="1"/>
          </p:cNvCxnSpPr>
          <p:nvPr/>
        </p:nvCxnSpPr>
        <p:spPr bwMode="auto">
          <a:xfrm rot="10800000" flipH="1" flipV="1">
            <a:off x="669664" y="4987931"/>
            <a:ext cx="8229600" cy="1588"/>
          </a:xfrm>
          <a:prstGeom prst="straightConnector1">
            <a:avLst/>
          </a:prstGeom>
          <a:noFill/>
          <a:ln w="28575">
            <a:solidFill>
              <a:schemeClr val="bg1">
                <a:lumMod val="65000"/>
              </a:schemeClr>
            </a:solidFill>
            <a:prstDash val="sysDash"/>
            <a:round/>
            <a:headEnd type="none" w="med" len="med"/>
            <a:tailEnd type="none" w="med" len="med"/>
          </a:ln>
          <a:effectLst>
            <a:outerShdw dist="20000" dir="5400000" rotWithShape="0">
              <a:srgbClr val="808080">
                <a:alpha val="37999"/>
              </a:srgbClr>
            </a:outerShdw>
          </a:effectLst>
        </p:spPr>
      </p:cxnSp>
      <p:sp>
        <p:nvSpPr>
          <p:cNvPr id="33" name="Rounded Rectangle 4"/>
          <p:cNvSpPr/>
          <p:nvPr/>
        </p:nvSpPr>
        <p:spPr bwMode="auto">
          <a:xfrm>
            <a:off x="2057401" y="5181600"/>
            <a:ext cx="5181600" cy="685800"/>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600" b="1" dirty="0"/>
              <a:t>Other Behavioral Health Clinicians, Peer Specialists, Substance Treatment, Wellness Coach</a:t>
            </a:r>
          </a:p>
          <a:p>
            <a:pPr algn="ctr">
              <a:defRPr/>
            </a:pPr>
            <a:r>
              <a:rPr lang="en-US" sz="1600" b="1" dirty="0"/>
              <a:t>Vocational Rehabilitation</a:t>
            </a:r>
          </a:p>
        </p:txBody>
      </p:sp>
      <p:sp>
        <p:nvSpPr>
          <p:cNvPr id="46" name="TextBox 45"/>
          <p:cNvSpPr txBox="1"/>
          <p:nvPr/>
        </p:nvSpPr>
        <p:spPr>
          <a:xfrm>
            <a:off x="6858000" y="4158523"/>
            <a:ext cx="2207906" cy="830997"/>
          </a:xfrm>
          <a:prstGeom prst="rect">
            <a:avLst/>
          </a:prstGeom>
          <a:noFill/>
          <a:ln>
            <a:noFill/>
          </a:ln>
        </p:spPr>
        <p:txBody>
          <a:bodyPr wrap="square" rtlCol="0">
            <a:spAutoFit/>
          </a:bodyPr>
          <a:lstStyle/>
          <a:p>
            <a:r>
              <a:rPr lang="en-US" sz="1600" i="1" dirty="0"/>
              <a:t>Lines of communication facilitated through HIT</a:t>
            </a:r>
          </a:p>
        </p:txBody>
      </p:sp>
    </p:spTree>
    <p:extLst>
      <p:ext uri="{BB962C8B-B14F-4D97-AF65-F5344CB8AC3E}">
        <p14:creationId xmlns:p14="http://schemas.microsoft.com/office/powerpoint/2010/main" val="52874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001000" cy="838200"/>
          </a:xfrm>
        </p:spPr>
        <p:txBody>
          <a:bodyPr/>
          <a:lstStyle/>
          <a:p>
            <a:r>
              <a:rPr lang="en-US" dirty="0"/>
              <a:t>Modules</a:t>
            </a:r>
          </a:p>
        </p:txBody>
      </p:sp>
      <p:sp>
        <p:nvSpPr>
          <p:cNvPr id="3" name="Content Placeholder 2"/>
          <p:cNvSpPr>
            <a:spLocks noGrp="1"/>
          </p:cNvSpPr>
          <p:nvPr>
            <p:ph idx="1"/>
          </p:nvPr>
        </p:nvSpPr>
        <p:spPr>
          <a:xfrm>
            <a:off x="762000" y="1524000"/>
            <a:ext cx="7924800" cy="4267200"/>
          </a:xfrm>
          <a:ln>
            <a:noFill/>
          </a:ln>
        </p:spPr>
        <p:txBody>
          <a:bodyPr/>
          <a:lstStyle/>
          <a:p>
            <a:pPr>
              <a:buFont typeface="Arial" panose="020B0604020202020204" pitchFamily="34" charset="0"/>
              <a:buChar char="•"/>
            </a:pPr>
            <a:r>
              <a:rPr lang="en-US" b="1" dirty="0"/>
              <a:t>Module 1:</a:t>
            </a:r>
            <a:r>
              <a:rPr lang="en-US" dirty="0"/>
              <a:t>  Introduction to Primary and Behavioral </a:t>
            </a:r>
            <a:r>
              <a:rPr lang="en-US" dirty="0" err="1"/>
              <a:t>Heathcare</a:t>
            </a:r>
            <a:r>
              <a:rPr lang="en-US" dirty="0"/>
              <a:t> Integration</a:t>
            </a:r>
          </a:p>
          <a:p>
            <a:pPr>
              <a:buFont typeface="Arial" panose="020B0604020202020204" pitchFamily="34" charset="0"/>
              <a:buChar char="•"/>
            </a:pPr>
            <a:r>
              <a:rPr lang="en-US" b="1" dirty="0"/>
              <a:t>Module 2:</a:t>
            </a:r>
            <a:r>
              <a:rPr lang="en-US" dirty="0"/>
              <a:t>  Overview of the Behavioral Health Environment</a:t>
            </a:r>
          </a:p>
          <a:p>
            <a:pPr>
              <a:buFont typeface="Arial" panose="020B0604020202020204" pitchFamily="34" charset="0"/>
              <a:buChar char="•"/>
            </a:pPr>
            <a:r>
              <a:rPr lang="en-US" b="1" dirty="0"/>
              <a:t>Module 3:  </a:t>
            </a:r>
            <a:r>
              <a:rPr lang="en-US" dirty="0"/>
              <a:t>Approach to the Physical Exam and Health Behavior Change</a:t>
            </a:r>
          </a:p>
          <a:p>
            <a:pPr>
              <a:buFont typeface="Arial" panose="020B0604020202020204" pitchFamily="34" charset="0"/>
              <a:buChar char="•"/>
            </a:pPr>
            <a:r>
              <a:rPr lang="en-US" b="1" dirty="0"/>
              <a:t>Module 4:</a:t>
            </a:r>
            <a:r>
              <a:rPr lang="en-US" dirty="0"/>
              <a:t>  Psychopharmacology and Working with Psychiatric Providers</a:t>
            </a:r>
          </a:p>
          <a:p>
            <a:pPr>
              <a:buFont typeface="Arial" panose="020B0604020202020204" pitchFamily="34" charset="0"/>
              <a:buChar char="•"/>
            </a:pPr>
            <a:r>
              <a:rPr lang="en-US" b="1" dirty="0"/>
              <a:t>Module 5:</a:t>
            </a:r>
            <a:r>
              <a:rPr lang="en-US" dirty="0"/>
              <a:t>  Roles for PCPs in the Behavioral Health Environment</a:t>
            </a:r>
          </a:p>
        </p:txBody>
      </p:sp>
    </p:spTree>
    <p:extLst>
      <p:ext uri="{BB962C8B-B14F-4D97-AF65-F5344CB8AC3E}">
        <p14:creationId xmlns:p14="http://schemas.microsoft.com/office/powerpoint/2010/main" val="2758733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7560" y="862781"/>
            <a:ext cx="8001000" cy="838200"/>
          </a:xfrm>
        </p:spPr>
        <p:txBody>
          <a:bodyPr/>
          <a:lstStyle/>
          <a:p>
            <a:r>
              <a:rPr lang="en-US" dirty="0"/>
              <a:t>Change in PBHCI Physical Health Indicators</a:t>
            </a:r>
            <a:endParaRPr lang="en-US" dirty="0"/>
          </a:p>
        </p:txBody>
      </p:sp>
      <p:graphicFrame>
        <p:nvGraphicFramePr>
          <p:cNvPr id="4" name="Chart 3" descr="Chart of change in PBHCI physical health indicators"/>
          <p:cNvGraphicFramePr/>
          <p:nvPr>
            <p:extLst>
              <p:ext uri="{D42A27DB-BD31-4B8C-83A1-F6EECF244321}">
                <p14:modId xmlns:p14="http://schemas.microsoft.com/office/powerpoint/2010/main" val="2973371242"/>
              </p:ext>
            </p:extLst>
          </p:nvPr>
        </p:nvGraphicFramePr>
        <p:xfrm>
          <a:off x="416560" y="838200"/>
          <a:ext cx="8763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788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229600" cy="762000"/>
          </a:xfrm>
        </p:spPr>
        <p:txBody>
          <a:bodyPr/>
          <a:lstStyle/>
          <a:p>
            <a:r>
              <a:rPr lang="en-US" dirty="0"/>
              <a:t>RAND Evaluation 2013	</a:t>
            </a:r>
          </a:p>
        </p:txBody>
      </p:sp>
      <p:sp>
        <p:nvSpPr>
          <p:cNvPr id="3" name="Content Placeholder 2"/>
          <p:cNvSpPr>
            <a:spLocks noGrp="1"/>
          </p:cNvSpPr>
          <p:nvPr>
            <p:ph idx="1"/>
          </p:nvPr>
        </p:nvSpPr>
        <p:spPr>
          <a:xfrm>
            <a:off x="762000" y="1905000"/>
            <a:ext cx="8153400" cy="3266440"/>
          </a:xfrm>
        </p:spPr>
        <p:txBody>
          <a:bodyPr/>
          <a:lstStyle/>
          <a:p>
            <a:pPr>
              <a:spcBef>
                <a:spcPts val="600"/>
              </a:spcBef>
              <a:buFont typeface="Arial" pitchFamily="34" charset="0"/>
              <a:buChar char="•"/>
            </a:pPr>
            <a:r>
              <a:rPr lang="en-US" dirty="0"/>
              <a:t>Registries not simple to construct – data gathering difficult</a:t>
            </a:r>
          </a:p>
          <a:p>
            <a:pPr>
              <a:spcBef>
                <a:spcPts val="600"/>
              </a:spcBef>
              <a:buFont typeface="Arial" pitchFamily="34" charset="0"/>
              <a:buChar char="•"/>
            </a:pPr>
            <a:r>
              <a:rPr lang="en-US" dirty="0"/>
              <a:t>Recruiting and retaining qualified staff – PCP turnover </a:t>
            </a:r>
          </a:p>
          <a:p>
            <a:pPr>
              <a:spcBef>
                <a:spcPts val="600"/>
              </a:spcBef>
              <a:buFont typeface="Arial" pitchFamily="34" charset="0"/>
              <a:buChar char="•"/>
            </a:pPr>
            <a:r>
              <a:rPr lang="en-US" dirty="0"/>
              <a:t>Patient recruitment difficult</a:t>
            </a:r>
          </a:p>
          <a:p>
            <a:pPr>
              <a:spcBef>
                <a:spcPts val="600"/>
              </a:spcBef>
              <a:buFont typeface="Arial" pitchFamily="34" charset="0"/>
              <a:buChar char="•"/>
            </a:pPr>
            <a:r>
              <a:rPr lang="en-US" dirty="0"/>
              <a:t>Space and licenses to do primary care are difficult to obtain</a:t>
            </a:r>
          </a:p>
        </p:txBody>
      </p:sp>
      <p:sp>
        <p:nvSpPr>
          <p:cNvPr id="5" name="TextBox 4"/>
          <p:cNvSpPr txBox="1"/>
          <p:nvPr/>
        </p:nvSpPr>
        <p:spPr>
          <a:xfrm>
            <a:off x="5257800" y="5562600"/>
            <a:ext cx="3788217" cy="338554"/>
          </a:xfrm>
          <a:prstGeom prst="rect">
            <a:avLst/>
          </a:prstGeom>
          <a:noFill/>
        </p:spPr>
        <p:txBody>
          <a:bodyPr wrap="none" rtlCol="0">
            <a:spAutoFit/>
          </a:bodyPr>
          <a:lstStyle/>
          <a:p>
            <a:r>
              <a:rPr lang="en-US" sz="1600" i="1" dirty="0" err="1"/>
              <a:t>Sharf</a:t>
            </a:r>
            <a:r>
              <a:rPr lang="en-US" sz="1600" i="1" dirty="0"/>
              <a:t>, D et al Psychiatric Services 2013</a:t>
            </a:r>
          </a:p>
        </p:txBody>
      </p:sp>
    </p:spTree>
    <p:extLst>
      <p:ext uri="{BB962C8B-B14F-4D97-AF65-F5344CB8AC3E}">
        <p14:creationId xmlns:p14="http://schemas.microsoft.com/office/powerpoint/2010/main" val="1587283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914400"/>
            <a:ext cx="8001000" cy="533400"/>
          </a:xfrm>
        </p:spPr>
        <p:txBody>
          <a:bodyPr/>
          <a:lstStyle/>
          <a:p>
            <a:r>
              <a:rPr lang="en-US" sz="2800" b="1" dirty="0">
                <a:latin typeface="Open Sans" pitchFamily="64" charset="0"/>
                <a:cs typeface="Open Sans" pitchFamily="64" charset="0"/>
              </a:rPr>
              <a:t>Medicaid Health Home SPAs, 2013</a:t>
            </a:r>
          </a:p>
        </p:txBody>
      </p:sp>
      <p:pic>
        <p:nvPicPr>
          <p:cNvPr id="15363" name="Picture 2" descr="Map of medicaid health home SPAs, 201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24000" y="1447800"/>
            <a:ext cx="6934199" cy="4369587"/>
          </a:xfrm>
        </p:spPr>
      </p:pic>
    </p:spTree>
    <p:extLst>
      <p:ext uri="{BB962C8B-B14F-4D97-AF65-F5344CB8AC3E}">
        <p14:creationId xmlns:p14="http://schemas.microsoft.com/office/powerpoint/2010/main" val="1540136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28674" y="762000"/>
            <a:ext cx="7467601" cy="339436"/>
          </a:xfrm>
        </p:spPr>
        <p:txBody>
          <a:bodyPr>
            <a:noAutofit/>
          </a:bodyPr>
          <a:lstStyle/>
          <a:p>
            <a:r>
              <a:rPr lang="en-US" b="1" dirty="0"/>
              <a:t>Health Home Team Approach – Missouri and Ohio</a:t>
            </a:r>
          </a:p>
        </p:txBody>
      </p:sp>
      <p:sp>
        <p:nvSpPr>
          <p:cNvPr id="15" name="Rounded Rectangle 14"/>
          <p:cNvSpPr/>
          <p:nvPr/>
        </p:nvSpPr>
        <p:spPr bwMode="auto">
          <a:xfrm>
            <a:off x="2004199" y="2023185"/>
            <a:ext cx="1882001" cy="685800"/>
          </a:xfrm>
          <a:prstGeom prst="roundRect">
            <a:avLst/>
          </a:prstGeom>
          <a:solidFill>
            <a:schemeClr val="accent1"/>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i="1" dirty="0">
                <a:solidFill>
                  <a:srgbClr val="C00000"/>
                </a:solidFill>
              </a:rPr>
              <a:t>Consultant</a:t>
            </a:r>
            <a:r>
              <a:rPr lang="en-US" b="1" dirty="0"/>
              <a:t> PCP</a:t>
            </a:r>
          </a:p>
        </p:txBody>
      </p:sp>
      <p:sp>
        <p:nvSpPr>
          <p:cNvPr id="13" name="Rounded Rectangle 12"/>
          <p:cNvSpPr/>
          <p:nvPr/>
        </p:nvSpPr>
        <p:spPr bwMode="auto">
          <a:xfrm>
            <a:off x="4765729" y="2023185"/>
            <a:ext cx="2092271" cy="685800"/>
          </a:xfrm>
          <a:prstGeom prst="roundRect">
            <a:avLst/>
          </a:prstGeom>
          <a:solidFill>
            <a:schemeClr val="accent1"/>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t> Psychiatrist</a:t>
            </a:r>
          </a:p>
        </p:txBody>
      </p:sp>
      <p:sp>
        <p:nvSpPr>
          <p:cNvPr id="17" name="Rounded Rectangle 4"/>
          <p:cNvSpPr/>
          <p:nvPr/>
        </p:nvSpPr>
        <p:spPr bwMode="auto">
          <a:xfrm>
            <a:off x="3077457" y="3276600"/>
            <a:ext cx="1204472" cy="685800"/>
          </a:xfrm>
          <a:prstGeom prst="roundRect">
            <a:avLst/>
          </a:prstGeom>
          <a:solidFill>
            <a:schemeClr val="accent1"/>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600" b="1" dirty="0"/>
              <a:t>Nurse Care</a:t>
            </a:r>
          </a:p>
          <a:p>
            <a:pPr algn="ctr">
              <a:defRPr/>
            </a:pPr>
            <a:r>
              <a:rPr lang="en-US" sz="1600" b="1" dirty="0"/>
              <a:t>Manager</a:t>
            </a:r>
          </a:p>
        </p:txBody>
      </p:sp>
      <p:sp>
        <p:nvSpPr>
          <p:cNvPr id="22" name="Rounded Rectangle 4"/>
          <p:cNvSpPr/>
          <p:nvPr/>
        </p:nvSpPr>
        <p:spPr bwMode="auto">
          <a:xfrm>
            <a:off x="4358128" y="3276600"/>
            <a:ext cx="1204472" cy="685800"/>
          </a:xfrm>
          <a:prstGeom prst="roundRect">
            <a:avLst/>
          </a:prstGeom>
          <a:solidFill>
            <a:schemeClr val="accent1"/>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600" b="1" dirty="0">
                <a:solidFill>
                  <a:srgbClr val="C00000"/>
                </a:solidFill>
              </a:rPr>
              <a:t>CSW</a:t>
            </a:r>
            <a:r>
              <a:rPr lang="en-US" sz="1600" b="1" dirty="0"/>
              <a:t>/</a:t>
            </a:r>
          </a:p>
          <a:p>
            <a:pPr algn="ctr">
              <a:defRPr/>
            </a:pPr>
            <a:r>
              <a:rPr lang="en-US" sz="1600" b="1" dirty="0"/>
              <a:t>Case </a:t>
            </a:r>
            <a:r>
              <a:rPr lang="en-US" sz="1600" b="1" dirty="0" err="1"/>
              <a:t>Mgr</a:t>
            </a:r>
            <a:endParaRPr lang="en-US" sz="1600" b="1" dirty="0"/>
          </a:p>
        </p:txBody>
      </p:sp>
      <p:sp>
        <p:nvSpPr>
          <p:cNvPr id="16" name="Rounded Rectangle 15"/>
          <p:cNvSpPr/>
          <p:nvPr/>
        </p:nvSpPr>
        <p:spPr bwMode="auto">
          <a:xfrm>
            <a:off x="3367528" y="4300482"/>
            <a:ext cx="1882003" cy="576318"/>
          </a:xfrm>
          <a:prstGeom prst="roundRect">
            <a:avLst/>
          </a:prstGeom>
          <a:solidFill>
            <a:schemeClr val="accent1"/>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solidFill>
                  <a:schemeClr val="tx1"/>
                </a:solidFill>
              </a:rPr>
              <a:t>Patient</a:t>
            </a:r>
          </a:p>
        </p:txBody>
      </p:sp>
      <p:sp>
        <p:nvSpPr>
          <p:cNvPr id="2" name="Rounded Rectangle 1"/>
          <p:cNvSpPr/>
          <p:nvPr/>
        </p:nvSpPr>
        <p:spPr>
          <a:xfrm>
            <a:off x="1752600" y="3863338"/>
            <a:ext cx="914400" cy="708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PCP</a:t>
            </a:r>
          </a:p>
        </p:txBody>
      </p:sp>
      <p:cxnSp>
        <p:nvCxnSpPr>
          <p:cNvPr id="26" name="Straight Connector 25" descr="arrow from psychiatrist to CSW/case manager"/>
          <p:cNvCxnSpPr>
            <a:cxnSpLocks noChangeShapeType="1"/>
          </p:cNvCxnSpPr>
          <p:nvPr/>
        </p:nvCxnSpPr>
        <p:spPr bwMode="auto">
          <a:xfrm rot="18900000">
            <a:off x="4627311" y="3017969"/>
            <a:ext cx="731520" cy="0"/>
          </a:xfrm>
          <a:prstGeom prst="line">
            <a:avLst/>
          </a:prstGeom>
          <a:noFill/>
          <a:ln w="50800">
            <a:solidFill>
              <a:schemeClr val="tx1"/>
            </a:solidFill>
            <a:prstDash val="solid"/>
            <a:round/>
            <a:headEnd type="triangle" w="med" len="med"/>
            <a:tailEnd type="triangle" w="med" len="med"/>
          </a:ln>
          <a:effectLst>
            <a:outerShdw dist="20000" dir="5400000" rotWithShape="0">
              <a:srgbClr val="808080">
                <a:alpha val="37999"/>
              </a:srgbClr>
            </a:outerShdw>
          </a:effectLst>
        </p:spPr>
      </p:cxnSp>
      <p:cxnSp>
        <p:nvCxnSpPr>
          <p:cNvPr id="27" name="Straight Connector 26" descr="Arrow from Consultant PCP to nurse care manager"/>
          <p:cNvCxnSpPr>
            <a:cxnSpLocks noChangeShapeType="1"/>
          </p:cNvCxnSpPr>
          <p:nvPr/>
        </p:nvCxnSpPr>
        <p:spPr bwMode="auto">
          <a:xfrm rot="2700000">
            <a:off x="3080703" y="2987937"/>
            <a:ext cx="731520" cy="0"/>
          </a:xfrm>
          <a:prstGeom prst="line">
            <a:avLst/>
          </a:prstGeom>
          <a:noFill/>
          <a:ln w="50800">
            <a:solidFill>
              <a:schemeClr val="tx1"/>
            </a:solidFill>
            <a:prstDash val="solid"/>
            <a:round/>
            <a:headEnd type="triangle" w="med" len="med"/>
            <a:tailEnd type="triangle" w="med" len="med"/>
          </a:ln>
          <a:effectLst>
            <a:outerShdw dist="20000" dir="5400000" rotWithShape="0">
              <a:srgbClr val="808080">
                <a:alpha val="37999"/>
              </a:srgbClr>
            </a:outerShdw>
          </a:effectLst>
        </p:spPr>
      </p:cxnSp>
      <p:cxnSp>
        <p:nvCxnSpPr>
          <p:cNvPr id="32" name="Straight Connector 31" descr="Arrow from patient to nurse care manager and csw/case manager"/>
          <p:cNvCxnSpPr>
            <a:cxnSpLocks noChangeShapeType="1"/>
          </p:cNvCxnSpPr>
          <p:nvPr/>
        </p:nvCxnSpPr>
        <p:spPr bwMode="auto">
          <a:xfrm flipV="1">
            <a:off x="4308529" y="3870960"/>
            <a:ext cx="0" cy="396240"/>
          </a:xfrm>
          <a:prstGeom prst="line">
            <a:avLst/>
          </a:prstGeom>
          <a:noFill/>
          <a:ln w="50800">
            <a:solidFill>
              <a:schemeClr val="tx1"/>
            </a:solidFill>
            <a:prstDash val="solid"/>
            <a:round/>
            <a:headEnd type="triangle" w="med" len="med"/>
            <a:tailEnd type="triangle" w="med" len="med"/>
          </a:ln>
          <a:effectLst>
            <a:outerShdw dist="20000" dir="5400000" rotWithShape="0">
              <a:srgbClr val="808080">
                <a:alpha val="37999"/>
              </a:srgbClr>
            </a:outerShdw>
          </a:effectLst>
        </p:spPr>
      </p:cxnSp>
      <p:cxnSp>
        <p:nvCxnSpPr>
          <p:cNvPr id="35" name="Straight Connector 34" descr="arrow from consultant PCP to psychiatrist"/>
          <p:cNvCxnSpPr>
            <a:cxnSpLocks noChangeShapeType="1"/>
          </p:cNvCxnSpPr>
          <p:nvPr/>
        </p:nvCxnSpPr>
        <p:spPr bwMode="auto">
          <a:xfrm>
            <a:off x="3886200" y="2381325"/>
            <a:ext cx="914400" cy="0"/>
          </a:xfrm>
          <a:prstGeom prst="line">
            <a:avLst/>
          </a:prstGeom>
          <a:noFill/>
          <a:ln w="38100">
            <a:solidFill>
              <a:schemeClr val="tx1"/>
            </a:solidFill>
            <a:prstDash val="sysDash"/>
            <a:round/>
            <a:headEnd type="triangle" w="med" len="med"/>
            <a:tailEnd type="triangle" w="med" len="med"/>
          </a:ln>
          <a:effectLst>
            <a:outerShdw dist="20000" dir="5400000" rotWithShape="0">
              <a:srgbClr val="808080">
                <a:alpha val="37999"/>
              </a:srgbClr>
            </a:outerShdw>
          </a:effectLst>
        </p:spPr>
      </p:cxnSp>
      <p:cxnSp>
        <p:nvCxnSpPr>
          <p:cNvPr id="36" name="Straight Connector 35" descr="arrow from psychiatrist to patient"/>
          <p:cNvCxnSpPr>
            <a:cxnSpLocks noChangeShapeType="1"/>
          </p:cNvCxnSpPr>
          <p:nvPr/>
        </p:nvCxnSpPr>
        <p:spPr bwMode="auto">
          <a:xfrm flipV="1">
            <a:off x="5908729" y="2729305"/>
            <a:ext cx="0" cy="1749855"/>
          </a:xfrm>
          <a:prstGeom prst="line">
            <a:avLst/>
          </a:prstGeom>
          <a:noFill/>
          <a:ln w="57150">
            <a:solidFill>
              <a:schemeClr val="tx1"/>
            </a:solidFill>
            <a:prstDash val="solid"/>
            <a:round/>
            <a:headEnd type="none" w="med" len="med"/>
            <a:tailEnd type="triangle" w="med" len="med"/>
          </a:ln>
          <a:effectLst>
            <a:outerShdw dist="20000" dir="5400000" rotWithShape="0">
              <a:srgbClr val="808080">
                <a:alpha val="37999"/>
              </a:srgbClr>
            </a:outerShdw>
          </a:effectLst>
        </p:spPr>
      </p:cxnSp>
      <p:cxnSp>
        <p:nvCxnSpPr>
          <p:cNvPr id="37" name="Straight Connector 36" descr="arrow from psychiatrist to patient"/>
          <p:cNvCxnSpPr>
            <a:cxnSpLocks noChangeShapeType="1"/>
          </p:cNvCxnSpPr>
          <p:nvPr/>
        </p:nvCxnSpPr>
        <p:spPr bwMode="auto">
          <a:xfrm>
            <a:off x="5251704" y="4479159"/>
            <a:ext cx="657025" cy="1"/>
          </a:xfrm>
          <a:prstGeom prst="line">
            <a:avLst/>
          </a:prstGeom>
          <a:noFill/>
          <a:ln w="57150">
            <a:solidFill>
              <a:schemeClr val="tx1"/>
            </a:solidFill>
            <a:prstDash val="solid"/>
            <a:round/>
            <a:headEnd type="triangle" w="med" len="med"/>
            <a:tailEnd type="none" w="med" len="med"/>
          </a:ln>
          <a:effectLst>
            <a:outerShdw dist="20000" dir="5400000" rotWithShape="0">
              <a:srgbClr val="808080">
                <a:alpha val="37999"/>
              </a:srgbClr>
            </a:outerShdw>
          </a:effectLst>
        </p:spPr>
      </p:cxnSp>
      <p:cxnSp>
        <p:nvCxnSpPr>
          <p:cNvPr id="4" name="Straight Arrow Connector 3" descr="arrow from PCP to patient"/>
          <p:cNvCxnSpPr>
            <a:stCxn id="2" idx="3"/>
            <a:endCxn id="16" idx="1"/>
          </p:cNvCxnSpPr>
          <p:nvPr/>
        </p:nvCxnSpPr>
        <p:spPr>
          <a:xfrm>
            <a:off x="2667000" y="4217669"/>
            <a:ext cx="700528" cy="37097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descr="Arrow from patient to other behavioral health clinicians"/>
          <p:cNvCxnSpPr>
            <a:cxnSpLocks noChangeShapeType="1"/>
          </p:cNvCxnSpPr>
          <p:nvPr/>
        </p:nvCxnSpPr>
        <p:spPr bwMode="auto">
          <a:xfrm flipV="1">
            <a:off x="4272458" y="4876800"/>
            <a:ext cx="0" cy="347718"/>
          </a:xfrm>
          <a:prstGeom prst="line">
            <a:avLst/>
          </a:prstGeom>
          <a:noFill/>
          <a:ln w="38100">
            <a:solidFill>
              <a:schemeClr val="tx1"/>
            </a:solidFill>
            <a:prstDash val="sysDot"/>
            <a:round/>
            <a:headEnd type="triangle" w="med" len="med"/>
            <a:tailEnd type="triangle" w="med" len="med"/>
          </a:ln>
          <a:effectLst>
            <a:outerShdw dist="20000" dir="5400000" rotWithShape="0">
              <a:srgbClr val="808080">
                <a:alpha val="37999"/>
              </a:srgbClr>
            </a:outerShdw>
          </a:effectLst>
        </p:spPr>
      </p:cxnSp>
      <p:cxnSp>
        <p:nvCxnSpPr>
          <p:cNvPr id="8" name="Straight Arrow Connector 7" descr="arrow from consultant PCP to PCP"/>
          <p:cNvCxnSpPr/>
          <p:nvPr/>
        </p:nvCxnSpPr>
        <p:spPr>
          <a:xfrm>
            <a:off x="2209800" y="2729305"/>
            <a:ext cx="0" cy="1080695"/>
          </a:xfrm>
          <a:prstGeom prst="straightConnector1">
            <a:avLst/>
          </a:prstGeom>
          <a:ln w="2857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3815" name="TextBox 18"/>
          <p:cNvSpPr txBox="1">
            <a:spLocks noChangeArrowheads="1"/>
          </p:cNvSpPr>
          <p:nvPr/>
        </p:nvSpPr>
        <p:spPr bwMode="auto">
          <a:xfrm>
            <a:off x="6732192" y="3124200"/>
            <a:ext cx="1564083" cy="461665"/>
          </a:xfrm>
          <a:prstGeom prst="rect">
            <a:avLst/>
          </a:prstGeom>
          <a:noFill/>
          <a:ln w="9525">
            <a:noFill/>
            <a:miter lim="800000"/>
            <a:headEnd/>
            <a:tailEnd/>
          </a:ln>
        </p:spPr>
        <p:txBody>
          <a:bodyPr wrap="none">
            <a:spAutoFit/>
          </a:bodyPr>
          <a:lstStyle/>
          <a:p>
            <a:pPr algn="r"/>
            <a:r>
              <a:rPr lang="en-US" sz="2400" b="1" dirty="0">
                <a:solidFill>
                  <a:schemeClr val="tx2"/>
                </a:solidFill>
              </a:rPr>
              <a:t>Core Team</a:t>
            </a:r>
          </a:p>
        </p:txBody>
      </p:sp>
      <p:sp>
        <p:nvSpPr>
          <p:cNvPr id="3" name="Oval 2" descr="oval around consultant PCP and nurse care manager"/>
          <p:cNvSpPr/>
          <p:nvPr/>
        </p:nvSpPr>
        <p:spPr bwMode="auto">
          <a:xfrm>
            <a:off x="1814072" y="1828800"/>
            <a:ext cx="2681728" cy="2372360"/>
          </a:xfrm>
          <a:prstGeom prst="ellipse">
            <a:avLst/>
          </a:prstGeom>
          <a:noFill/>
          <a:ln w="285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cxnSp>
        <p:nvCxnSpPr>
          <p:cNvPr id="25" name="Straight Arrow Connector 24" descr="Dotted line"/>
          <p:cNvCxnSpPr>
            <a:cxnSpLocks noChangeShapeType="1"/>
          </p:cNvCxnSpPr>
          <p:nvPr/>
        </p:nvCxnSpPr>
        <p:spPr bwMode="auto">
          <a:xfrm rot="10800000" flipH="1" flipV="1">
            <a:off x="685800" y="5192450"/>
            <a:ext cx="8229600" cy="1588"/>
          </a:xfrm>
          <a:prstGeom prst="straightConnector1">
            <a:avLst/>
          </a:prstGeom>
          <a:noFill/>
          <a:ln w="28575">
            <a:solidFill>
              <a:schemeClr val="bg1">
                <a:lumMod val="65000"/>
              </a:schemeClr>
            </a:solidFill>
            <a:prstDash val="sysDash"/>
            <a:round/>
            <a:headEnd type="none" w="med" len="med"/>
            <a:tailEnd type="none" w="med" len="med"/>
          </a:ln>
          <a:effectLst>
            <a:outerShdw dist="20000" dir="5400000" rotWithShape="0">
              <a:srgbClr val="808080">
                <a:alpha val="37999"/>
              </a:srgbClr>
            </a:outerShdw>
          </a:effectLst>
        </p:spPr>
      </p:cxnSp>
      <p:sp>
        <p:nvSpPr>
          <p:cNvPr id="33" name="Rounded Rectangle 4"/>
          <p:cNvSpPr/>
          <p:nvPr/>
        </p:nvSpPr>
        <p:spPr bwMode="auto">
          <a:xfrm>
            <a:off x="2108321" y="5257800"/>
            <a:ext cx="4225871" cy="685800"/>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glow rad="63500">
              <a:schemeClr val="accent1">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dirty="0"/>
              <a:t>Other Behavioral Health Clinicians, Substance </a:t>
            </a:r>
            <a:r>
              <a:rPr lang="en-US" sz="1400" b="1" dirty="0" err="1"/>
              <a:t>Tx</a:t>
            </a:r>
            <a:r>
              <a:rPr lang="en-US" sz="1400" b="1" dirty="0"/>
              <a:t>, Vocational Rehabilitation</a:t>
            </a:r>
          </a:p>
          <a:p>
            <a:pPr algn="ctr">
              <a:defRPr/>
            </a:pPr>
            <a:r>
              <a:rPr lang="en-US" sz="1400" b="1" dirty="0"/>
              <a:t>Other Community Resources</a:t>
            </a:r>
          </a:p>
        </p:txBody>
      </p:sp>
      <p:sp>
        <p:nvSpPr>
          <p:cNvPr id="33817" name="TextBox 23"/>
          <p:cNvSpPr txBox="1">
            <a:spLocks noChangeArrowheads="1"/>
          </p:cNvSpPr>
          <p:nvPr/>
        </p:nvSpPr>
        <p:spPr bwMode="auto">
          <a:xfrm>
            <a:off x="6400800" y="5181600"/>
            <a:ext cx="1752600" cy="707886"/>
          </a:xfrm>
          <a:prstGeom prst="rect">
            <a:avLst/>
          </a:prstGeom>
          <a:noFill/>
          <a:ln w="9525">
            <a:noFill/>
            <a:miter lim="800000"/>
            <a:headEnd/>
            <a:tailEnd/>
          </a:ln>
        </p:spPr>
        <p:txBody>
          <a:bodyPr wrap="square">
            <a:spAutoFit/>
          </a:bodyPr>
          <a:lstStyle/>
          <a:p>
            <a:pPr algn="r"/>
            <a:r>
              <a:rPr lang="en-US" sz="2000" b="1" dirty="0">
                <a:solidFill>
                  <a:schemeClr val="tx2"/>
                </a:solidFill>
              </a:rPr>
              <a:t>Other</a:t>
            </a:r>
          </a:p>
          <a:p>
            <a:pPr algn="r"/>
            <a:r>
              <a:rPr lang="en-US" sz="2000" b="1" dirty="0">
                <a:solidFill>
                  <a:schemeClr val="tx2"/>
                </a:solidFill>
              </a:rPr>
              <a:t>Resources</a:t>
            </a:r>
          </a:p>
        </p:txBody>
      </p:sp>
    </p:spTree>
    <p:extLst>
      <p:ext uri="{BB962C8B-B14F-4D97-AF65-F5344CB8AC3E}">
        <p14:creationId xmlns:p14="http://schemas.microsoft.com/office/powerpoint/2010/main" val="2531096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990600"/>
            <a:ext cx="8610600" cy="685800"/>
          </a:xfrm>
        </p:spPr>
        <p:txBody>
          <a:bodyPr/>
          <a:lstStyle/>
          <a:p>
            <a:r>
              <a:rPr lang="en-US" dirty="0"/>
              <a:t>Diabetes Outcomes: Missouri</a:t>
            </a:r>
          </a:p>
        </p:txBody>
      </p:sp>
      <p:graphicFrame>
        <p:nvGraphicFramePr>
          <p:cNvPr id="4" name="Object 3" descr="Diabetes Outcomes: Missouri"/>
          <p:cNvGraphicFramePr>
            <a:graphicFrameLocks noGrp="1" noChangeAspect="1"/>
          </p:cNvGraphicFramePr>
          <p:nvPr>
            <p:extLst>
              <p:ext uri="{D42A27DB-BD31-4B8C-83A1-F6EECF244321}">
                <p14:modId xmlns:p14="http://schemas.microsoft.com/office/powerpoint/2010/main" val="2361975983"/>
              </p:ext>
            </p:extLst>
          </p:nvPr>
        </p:nvGraphicFramePr>
        <p:xfrm>
          <a:off x="982662" y="1530350"/>
          <a:ext cx="7551738" cy="3498850"/>
        </p:xfrm>
        <a:graphic>
          <a:graphicData uri="http://schemas.openxmlformats.org/presentationml/2006/ole">
            <mc:AlternateContent xmlns:mc="http://schemas.openxmlformats.org/markup-compatibility/2006">
              <mc:Choice xmlns:v="urn:schemas-microsoft-com:vml" Requires="v">
                <p:oleObj spid="_x0000_s14425" name="Worksheet" r:id="rId4" imgW="5343500" imgH="2476440" progId="Excel.Sheet.8">
                  <p:embed/>
                </p:oleObj>
              </mc:Choice>
              <mc:Fallback>
                <p:oleObj name="Worksheet" r:id="rId4" imgW="5343500" imgH="2476440" progId="Excel.Sheet.8">
                  <p:embed/>
                  <p:pic>
                    <p:nvPicPr>
                      <p:cNvPr id="0" name=""/>
                      <p:cNvPicPr>
                        <a:picLocks noGrp="1" noChangeAspect="1" noChangeArrowheads="1"/>
                      </p:cNvPicPr>
                      <p:nvPr/>
                    </p:nvPicPr>
                    <p:blipFill>
                      <a:blip r:embed="rId5"/>
                      <a:srcRect/>
                      <a:stretch>
                        <a:fillRect/>
                      </a:stretch>
                    </p:blipFill>
                    <p:spPr bwMode="auto">
                      <a:xfrm>
                        <a:off x="982662" y="1530350"/>
                        <a:ext cx="7551738"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3"/>
          <p:cNvSpPr txBox="1">
            <a:spLocks noChangeArrowheads="1"/>
          </p:cNvSpPr>
          <p:nvPr/>
        </p:nvSpPr>
        <p:spPr bwMode="auto">
          <a:xfrm>
            <a:off x="762000" y="4721273"/>
            <a:ext cx="8229600" cy="830997"/>
          </a:xfrm>
          <a:prstGeom prst="rect">
            <a:avLst/>
          </a:prstGeom>
          <a:noFill/>
          <a:ln w="9525">
            <a:noFill/>
            <a:miter lim="800000"/>
            <a:headEnd/>
            <a:tailEnd/>
          </a:ln>
          <a:effectLst/>
        </p:spPr>
        <p:txBody>
          <a:bodyPr wrap="square">
            <a:spAutoFit/>
          </a:bodyPr>
          <a:lstStyle/>
          <a:p>
            <a:pPr eaLnBrk="1" hangingPunct="1"/>
            <a:r>
              <a:rPr lang="en-US" sz="1600" dirty="0"/>
              <a:t>HbA1c testing provides an estimation of average blood glucose values in people with diabetes. Enrollees in the health home program received substantially more HbA1c testing than those not enrolled.</a:t>
            </a:r>
          </a:p>
        </p:txBody>
      </p:sp>
      <p:sp>
        <p:nvSpPr>
          <p:cNvPr id="2" name="TextBox 1"/>
          <p:cNvSpPr txBox="1"/>
          <p:nvPr/>
        </p:nvSpPr>
        <p:spPr>
          <a:xfrm>
            <a:off x="4205329" y="5573165"/>
            <a:ext cx="4923431" cy="307777"/>
          </a:xfrm>
          <a:prstGeom prst="rect">
            <a:avLst/>
          </a:prstGeom>
          <a:noFill/>
        </p:spPr>
        <p:txBody>
          <a:bodyPr wrap="square" rtlCol="0">
            <a:spAutoFit/>
          </a:bodyPr>
          <a:lstStyle/>
          <a:p>
            <a:pPr algn="r"/>
            <a:r>
              <a:rPr lang="en-US" sz="1400" i="1" dirty="0"/>
              <a:t>Joe Parks, MD, Missouri Institute of Mental Health, 2013</a:t>
            </a:r>
          </a:p>
        </p:txBody>
      </p:sp>
    </p:spTree>
    <p:extLst>
      <p:ext uri="{BB962C8B-B14F-4D97-AF65-F5344CB8AC3E}">
        <p14:creationId xmlns:p14="http://schemas.microsoft.com/office/powerpoint/2010/main" val="427242643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305800" cy="914400"/>
          </a:xfrm>
        </p:spPr>
        <p:txBody>
          <a:bodyPr>
            <a:noAutofit/>
          </a:bodyPr>
          <a:lstStyle/>
          <a:p>
            <a:r>
              <a:rPr lang="en-US" sz="3600" dirty="0"/>
              <a:t>Person-Centered Collaborative Care Opportunities</a:t>
            </a:r>
          </a:p>
        </p:txBody>
      </p:sp>
      <p:graphicFrame>
        <p:nvGraphicFramePr>
          <p:cNvPr id="3" name="Diagram 2" descr="Person-Centered Collaborative Care Opportunities"/>
          <p:cNvGraphicFramePr/>
          <p:nvPr>
            <p:extLst>
              <p:ext uri="{D42A27DB-BD31-4B8C-83A1-F6EECF244321}">
                <p14:modId xmlns:p14="http://schemas.microsoft.com/office/powerpoint/2010/main" val="436965936"/>
              </p:ext>
            </p:extLst>
          </p:nvPr>
        </p:nvGraphicFramePr>
        <p:xfrm>
          <a:off x="35560" y="1524000"/>
          <a:ext cx="8763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eft-Right Arrow 3" descr="Arrow from behavioral health in primary care settings to primary care in behavioral health settings"/>
          <p:cNvSpPr/>
          <p:nvPr/>
        </p:nvSpPr>
        <p:spPr>
          <a:xfrm>
            <a:off x="3886200" y="3692831"/>
            <a:ext cx="1447800" cy="484632"/>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611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685800" y="914400"/>
            <a:ext cx="8001000" cy="838200"/>
          </a:xfrm>
        </p:spPr>
        <p:txBody>
          <a:bodyPr/>
          <a:lstStyle/>
          <a:p>
            <a:r>
              <a:rPr lang="en-US" dirty="0"/>
              <a:t>Lexicon for Integrated Care </a:t>
            </a:r>
          </a:p>
        </p:txBody>
      </p:sp>
      <p:pic>
        <p:nvPicPr>
          <p:cNvPr id="5" name="Picture 5" descr="Picture of tree from http://www.davey.com/elements/skin/home_tree.png&#10;"/>
          <p:cNvPicPr>
            <a:picLocks noChangeAspect="1" noChangeArrowheads="1"/>
          </p:cNvPicPr>
          <p:nvPr/>
        </p:nvPicPr>
        <p:blipFill>
          <a:blip r:embed="rId2" cstate="print">
            <a:duotone>
              <a:schemeClr val="bg2">
                <a:shade val="45000"/>
                <a:satMod val="135000"/>
              </a:schemeClr>
              <a:prstClr val="white"/>
            </a:duotone>
          </a:blip>
          <a:srcRect l="9990" t="3077" r="10094"/>
          <a:stretch>
            <a:fillRect/>
          </a:stretch>
        </p:blipFill>
        <p:spPr bwMode="auto">
          <a:xfrm>
            <a:off x="609600" y="1524000"/>
            <a:ext cx="8001000" cy="4190999"/>
          </a:xfrm>
          <a:prstGeom prst="rect">
            <a:avLst/>
          </a:prstGeom>
          <a:noFill/>
          <a:ln>
            <a:noFill/>
          </a:ln>
        </p:spPr>
      </p:pic>
      <p:sp>
        <p:nvSpPr>
          <p:cNvPr id="17" name="Rounded Rectangle 16"/>
          <p:cNvSpPr/>
          <p:nvPr/>
        </p:nvSpPr>
        <p:spPr>
          <a:xfrm>
            <a:off x="3712369" y="1555414"/>
            <a:ext cx="2100262" cy="60960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Patient- Centered Care</a:t>
            </a:r>
          </a:p>
        </p:txBody>
      </p:sp>
      <p:sp>
        <p:nvSpPr>
          <p:cNvPr id="7" name="Rounded Rectangle 6"/>
          <p:cNvSpPr/>
          <p:nvPr/>
        </p:nvSpPr>
        <p:spPr>
          <a:xfrm>
            <a:off x="1828800" y="2066553"/>
            <a:ext cx="2177950" cy="4502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Integrated Care</a:t>
            </a:r>
          </a:p>
        </p:txBody>
      </p:sp>
      <p:sp>
        <p:nvSpPr>
          <p:cNvPr id="8" name="Rounded Rectangle 7"/>
          <p:cNvSpPr/>
          <p:nvPr/>
        </p:nvSpPr>
        <p:spPr>
          <a:xfrm>
            <a:off x="1320404" y="2743201"/>
            <a:ext cx="1879996" cy="453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solidFill>
                  <a:schemeClr val="tx1"/>
                </a:solidFill>
              </a:rPr>
              <a:t>Shared Care</a:t>
            </a:r>
          </a:p>
        </p:txBody>
      </p:sp>
      <p:sp>
        <p:nvSpPr>
          <p:cNvPr id="9" name="Rounded Rectangle 8"/>
          <p:cNvSpPr/>
          <p:nvPr/>
        </p:nvSpPr>
        <p:spPr>
          <a:xfrm>
            <a:off x="3505200" y="2743201"/>
            <a:ext cx="2514599" cy="4539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Collaborative Care</a:t>
            </a:r>
          </a:p>
        </p:txBody>
      </p:sp>
      <p:sp>
        <p:nvSpPr>
          <p:cNvPr id="10" name="Rounded Rectangle 9"/>
          <p:cNvSpPr/>
          <p:nvPr/>
        </p:nvSpPr>
        <p:spPr>
          <a:xfrm>
            <a:off x="6248401" y="2748281"/>
            <a:ext cx="2057400" cy="4489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Co-located Care</a:t>
            </a:r>
          </a:p>
        </p:txBody>
      </p:sp>
      <p:sp>
        <p:nvSpPr>
          <p:cNvPr id="11" name="Rounded Rectangle 10"/>
          <p:cNvSpPr/>
          <p:nvPr/>
        </p:nvSpPr>
        <p:spPr>
          <a:xfrm>
            <a:off x="1553110" y="3361095"/>
            <a:ext cx="6397488" cy="525106"/>
          </a:xfrm>
          <a:prstGeom prst="roundRect">
            <a:avLst/>
          </a:prstGeom>
          <a:solidFill>
            <a:schemeClr val="accent1">
              <a:lumMod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Integrated Primary Care or Primary Care in Behavioral Health</a:t>
            </a:r>
          </a:p>
        </p:txBody>
      </p:sp>
      <p:sp>
        <p:nvSpPr>
          <p:cNvPr id="12" name="Rounded Rectangle 11"/>
          <p:cNvSpPr/>
          <p:nvPr/>
        </p:nvSpPr>
        <p:spPr>
          <a:xfrm>
            <a:off x="4648200" y="4114800"/>
            <a:ext cx="3657600" cy="4908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Patient-Centered Medical Home</a:t>
            </a:r>
          </a:p>
        </p:txBody>
      </p:sp>
      <p:sp>
        <p:nvSpPr>
          <p:cNvPr id="13" name="Rounded Rectangle 12"/>
          <p:cNvSpPr/>
          <p:nvPr/>
        </p:nvSpPr>
        <p:spPr>
          <a:xfrm>
            <a:off x="6248400" y="4892318"/>
            <a:ext cx="1808559" cy="6013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Primary Care</a:t>
            </a:r>
          </a:p>
        </p:txBody>
      </p:sp>
      <p:sp>
        <p:nvSpPr>
          <p:cNvPr id="6" name="Rounded Rectangle 5"/>
          <p:cNvSpPr/>
          <p:nvPr/>
        </p:nvSpPr>
        <p:spPr>
          <a:xfrm>
            <a:off x="1452283" y="4114800"/>
            <a:ext cx="2870598" cy="4908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Behavioral Health Care </a:t>
            </a:r>
          </a:p>
        </p:txBody>
      </p:sp>
      <p:sp>
        <p:nvSpPr>
          <p:cNvPr id="14" name="Rounded Rectangle 13"/>
          <p:cNvSpPr/>
          <p:nvPr/>
        </p:nvSpPr>
        <p:spPr>
          <a:xfrm>
            <a:off x="3593901" y="4892318"/>
            <a:ext cx="2108597" cy="6013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Substance Abuse Care</a:t>
            </a:r>
          </a:p>
        </p:txBody>
      </p:sp>
      <p:sp>
        <p:nvSpPr>
          <p:cNvPr id="15" name="Rounded Rectangle 14"/>
          <p:cNvSpPr/>
          <p:nvPr/>
        </p:nvSpPr>
        <p:spPr>
          <a:xfrm>
            <a:off x="1254166" y="4876800"/>
            <a:ext cx="1905000" cy="6013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Mental Health Care</a:t>
            </a:r>
          </a:p>
        </p:txBody>
      </p:sp>
      <p:sp>
        <p:nvSpPr>
          <p:cNvPr id="16" name="Rounded Rectangle 15"/>
          <p:cNvSpPr/>
          <p:nvPr/>
        </p:nvSpPr>
        <p:spPr>
          <a:xfrm>
            <a:off x="5588398" y="2066553"/>
            <a:ext cx="2362200" cy="4549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a:t>Coordinated Care </a:t>
            </a:r>
          </a:p>
        </p:txBody>
      </p:sp>
      <p:sp>
        <p:nvSpPr>
          <p:cNvPr id="18" name="TextBox 17"/>
          <p:cNvSpPr txBox="1"/>
          <p:nvPr/>
        </p:nvSpPr>
        <p:spPr>
          <a:xfrm>
            <a:off x="381000" y="5638800"/>
            <a:ext cx="8724900" cy="261610"/>
          </a:xfrm>
          <a:prstGeom prst="rect">
            <a:avLst/>
          </a:prstGeom>
          <a:noFill/>
        </p:spPr>
        <p:txBody>
          <a:bodyPr wrap="square" rtlCol="0">
            <a:spAutoFit/>
          </a:bodyPr>
          <a:lstStyle/>
          <a:p>
            <a:pPr algn="r"/>
            <a:r>
              <a:rPr lang="en-US" sz="1100" i="1" dirty="0"/>
              <a:t>Adapted from: Peek, CJ - A family tree of related terms used in behavioral health and primary care integration</a:t>
            </a:r>
            <a:endParaRPr lang="en-US" sz="900" b="1" dirty="0">
              <a:solidFill>
                <a:schemeClr val="accent3"/>
              </a:solidFill>
            </a:endParaRPr>
          </a:p>
        </p:txBody>
      </p:sp>
    </p:spTree>
    <p:extLst>
      <p:ext uri="{BB962C8B-B14F-4D97-AF65-F5344CB8AC3E}">
        <p14:creationId xmlns:p14="http://schemas.microsoft.com/office/powerpoint/2010/main" val="935018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Lexicon – Integrated Care</a:t>
            </a:r>
          </a:p>
        </p:txBody>
      </p:sp>
      <p:sp>
        <p:nvSpPr>
          <p:cNvPr id="3" name="Content Placeholder 2"/>
          <p:cNvSpPr>
            <a:spLocks noGrp="1"/>
          </p:cNvSpPr>
          <p:nvPr>
            <p:ph idx="1"/>
          </p:nvPr>
        </p:nvSpPr>
        <p:spPr>
          <a:xfrm>
            <a:off x="762000" y="1676400"/>
            <a:ext cx="8001000" cy="3870960"/>
          </a:xfrm>
        </p:spPr>
        <p:txBody>
          <a:bodyPr>
            <a:normAutofit fontScale="85000" lnSpcReduction="20000"/>
          </a:bodyPr>
          <a:lstStyle/>
          <a:p>
            <a:pPr marL="0" indent="0"/>
            <a:r>
              <a:rPr lang="en-US" sz="2600" dirty="0"/>
              <a:t>The care that results from a practice team of primary care and behavioral health clinicians, working with patients and families, using a systematic and cost-effective approach, to provide patient-centered care for a defined population. </a:t>
            </a:r>
          </a:p>
          <a:p>
            <a:endParaRPr lang="en-US" sz="2600" dirty="0"/>
          </a:p>
          <a:p>
            <a:r>
              <a:rPr lang="en-US" sz="2600" dirty="0"/>
              <a:t>This care may address:</a:t>
            </a:r>
          </a:p>
          <a:p>
            <a:pPr>
              <a:buFont typeface="Arial" panose="020B0604020202020204" pitchFamily="34" charset="0"/>
              <a:buChar char="•"/>
            </a:pPr>
            <a:r>
              <a:rPr lang="en-US" dirty="0"/>
              <a:t>Mental health and substance abuse conditions</a:t>
            </a:r>
          </a:p>
          <a:p>
            <a:pPr>
              <a:buFont typeface="Arial" panose="020B0604020202020204" pitchFamily="34" charset="0"/>
              <a:buChar char="•"/>
            </a:pPr>
            <a:r>
              <a:rPr lang="en-US" dirty="0"/>
              <a:t>Health behaviors (including their contribution to chronic medical issues)</a:t>
            </a:r>
          </a:p>
          <a:p>
            <a:pPr>
              <a:buFont typeface="Arial" panose="020B0604020202020204" pitchFamily="34" charset="0"/>
              <a:buChar char="•"/>
            </a:pPr>
            <a:r>
              <a:rPr lang="en-US" dirty="0"/>
              <a:t>Life stressors and crisis</a:t>
            </a:r>
          </a:p>
          <a:p>
            <a:pPr>
              <a:buFont typeface="Arial" panose="020B0604020202020204" pitchFamily="34" charset="0"/>
              <a:buChar char="•"/>
            </a:pPr>
            <a:r>
              <a:rPr lang="en-US" dirty="0"/>
              <a:t>Stress related physical symptoms</a:t>
            </a:r>
          </a:p>
          <a:p>
            <a:pPr>
              <a:buFont typeface="Arial" panose="020B0604020202020204" pitchFamily="34" charset="0"/>
              <a:buChar char="•"/>
            </a:pPr>
            <a:r>
              <a:rPr lang="en-US" dirty="0"/>
              <a:t>Ineffective patterns of health care utilization</a:t>
            </a:r>
          </a:p>
          <a:p>
            <a:pPr lvl="1"/>
            <a:endParaRPr lang="en-US" dirty="0"/>
          </a:p>
        </p:txBody>
      </p:sp>
      <p:sp>
        <p:nvSpPr>
          <p:cNvPr id="4" name="TextBox 3"/>
          <p:cNvSpPr txBox="1"/>
          <p:nvPr/>
        </p:nvSpPr>
        <p:spPr>
          <a:xfrm>
            <a:off x="852172" y="5410200"/>
            <a:ext cx="4939028" cy="369332"/>
          </a:xfrm>
          <a:prstGeom prst="rect">
            <a:avLst/>
          </a:prstGeom>
          <a:noFill/>
        </p:spPr>
        <p:txBody>
          <a:bodyPr wrap="square" rtlCol="0">
            <a:spAutoFit/>
          </a:bodyPr>
          <a:lstStyle/>
          <a:p>
            <a:r>
              <a:rPr lang="en-US" sz="1800" dirty="0">
                <a:hlinkClick r:id="rId3"/>
              </a:rPr>
              <a:t>Lexicon</a:t>
            </a:r>
            <a:endParaRPr lang="en-US" sz="1800" dirty="0"/>
          </a:p>
        </p:txBody>
      </p:sp>
    </p:spTree>
    <p:extLst>
      <p:ext uri="{BB962C8B-B14F-4D97-AF65-F5344CB8AC3E}">
        <p14:creationId xmlns:p14="http://schemas.microsoft.com/office/powerpoint/2010/main" val="3631121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001000" cy="838200"/>
          </a:xfrm>
        </p:spPr>
        <p:txBody>
          <a:bodyPr/>
          <a:lstStyle/>
          <a:p>
            <a:r>
              <a:rPr lang="en-US" dirty="0"/>
              <a:t>Standard Framework of Integration</a:t>
            </a:r>
          </a:p>
        </p:txBody>
      </p:sp>
      <p:graphicFrame>
        <p:nvGraphicFramePr>
          <p:cNvPr id="3" name="Diagram 2" descr="Diagram of standard framework of integration"/>
          <p:cNvGraphicFramePr/>
          <p:nvPr>
            <p:extLst>
              <p:ext uri="{D42A27DB-BD31-4B8C-83A1-F6EECF244321}">
                <p14:modId xmlns:p14="http://schemas.microsoft.com/office/powerpoint/2010/main" val="831892638"/>
              </p:ext>
            </p:extLst>
          </p:nvPr>
        </p:nvGraphicFramePr>
        <p:xfrm>
          <a:off x="609600" y="1417320"/>
          <a:ext cx="8305800" cy="4351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204565" y="5579477"/>
            <a:ext cx="1919115" cy="338554"/>
          </a:xfrm>
          <a:prstGeom prst="rect">
            <a:avLst/>
          </a:prstGeom>
          <a:noFill/>
        </p:spPr>
        <p:txBody>
          <a:bodyPr wrap="none" rtlCol="0">
            <a:spAutoFit/>
          </a:bodyPr>
          <a:lstStyle/>
          <a:p>
            <a:r>
              <a:rPr lang="en-US" sz="1600" i="1" dirty="0"/>
              <a:t>Doherty et al, 2013</a:t>
            </a:r>
          </a:p>
        </p:txBody>
      </p:sp>
    </p:spTree>
    <p:extLst>
      <p:ext uri="{BB962C8B-B14F-4D97-AF65-F5344CB8AC3E}">
        <p14:creationId xmlns:p14="http://schemas.microsoft.com/office/powerpoint/2010/main" val="2241255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696200" cy="533400"/>
          </a:xfrm>
        </p:spPr>
        <p:txBody>
          <a:bodyPr>
            <a:normAutofit fontScale="90000"/>
          </a:bodyPr>
          <a:lstStyle/>
          <a:p>
            <a:pPr>
              <a:defRPr/>
            </a:pPr>
            <a:r>
              <a:rPr lang="en-US" dirty="0"/>
              <a:t>Core Principles of </a:t>
            </a:r>
            <a:r>
              <a:rPr lang="en-US" sz="3600" dirty="0"/>
              <a:t>Collaborative</a:t>
            </a:r>
            <a:r>
              <a:rPr lang="en-US" dirty="0"/>
              <a:t> Care</a:t>
            </a:r>
          </a:p>
        </p:txBody>
      </p:sp>
      <p:graphicFrame>
        <p:nvGraphicFramePr>
          <p:cNvPr id="5" name="Content Placeholder 4" descr="Chart of core principles of collaborative care"/>
          <p:cNvGraphicFramePr>
            <a:graphicFrameLocks noGrp="1"/>
          </p:cNvGraphicFramePr>
          <p:nvPr>
            <p:ph idx="1"/>
            <p:extLst>
              <p:ext uri="{D42A27DB-BD31-4B8C-83A1-F6EECF244321}">
                <p14:modId xmlns:p14="http://schemas.microsoft.com/office/powerpoint/2010/main" val="1150049263"/>
              </p:ext>
            </p:extLst>
          </p:nvPr>
        </p:nvGraphicFramePr>
        <p:xfrm>
          <a:off x="685800" y="14478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052553" y="5635823"/>
            <a:ext cx="1071127" cy="307777"/>
          </a:xfrm>
          <a:prstGeom prst="rect">
            <a:avLst/>
          </a:prstGeom>
          <a:noFill/>
        </p:spPr>
        <p:txBody>
          <a:bodyPr wrap="none" rtlCol="0">
            <a:spAutoFit/>
          </a:bodyPr>
          <a:lstStyle/>
          <a:p>
            <a:r>
              <a:rPr lang="en-US" sz="1400" i="1" dirty="0"/>
              <a:t>AIMS 2010</a:t>
            </a:r>
          </a:p>
        </p:txBody>
      </p:sp>
    </p:spTree>
    <p:extLst>
      <p:ext uri="{BB962C8B-B14F-4D97-AF65-F5344CB8AC3E}">
        <p14:creationId xmlns:p14="http://schemas.microsoft.com/office/powerpoint/2010/main" val="206093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a:xfrm>
            <a:off x="685800" y="685800"/>
            <a:ext cx="8001000" cy="838200"/>
          </a:xfrm>
        </p:spPr>
        <p:txBody>
          <a:bodyPr/>
          <a:lstStyle/>
          <a:p>
            <a:pPr eaLnBrk="1" hangingPunct="1"/>
            <a:r>
              <a:rPr lang="en-US" dirty="0"/>
              <a:t>Module 1</a:t>
            </a:r>
            <a:br>
              <a:rPr lang="en-US" dirty="0"/>
            </a:br>
            <a:r>
              <a:rPr lang="en-US" dirty="0"/>
              <a:t>Introduction to Primary and Behavioral Healthcare Integration</a:t>
            </a:r>
          </a:p>
        </p:txBody>
      </p:sp>
      <p:sp>
        <p:nvSpPr>
          <p:cNvPr id="4098" name="Rectangle 3"/>
          <p:cNvSpPr>
            <a:spLocks noGrp="1" noChangeArrowheads="1"/>
          </p:cNvSpPr>
          <p:nvPr>
            <p:ph idx="1"/>
          </p:nvPr>
        </p:nvSpPr>
        <p:spPr>
          <a:xfrm>
            <a:off x="762000" y="2362200"/>
            <a:ext cx="8001000" cy="3048000"/>
          </a:xfrm>
        </p:spPr>
        <p:txBody>
          <a:bodyPr/>
          <a:lstStyle/>
          <a:p>
            <a:pPr eaLnBrk="1" hangingPunct="1"/>
            <a:r>
              <a:rPr lang="en-US" dirty="0"/>
              <a:t>Learning Objectives:</a:t>
            </a:r>
          </a:p>
          <a:p>
            <a:pPr eaLnBrk="1" hangingPunct="1">
              <a:buFont typeface="Arial" pitchFamily="34" charset="0"/>
              <a:buChar char="•"/>
            </a:pPr>
            <a:r>
              <a:rPr lang="en-US" dirty="0"/>
              <a:t>Appreciate the reasons for premature mortality</a:t>
            </a:r>
          </a:p>
          <a:p>
            <a:pPr eaLnBrk="1" hangingPunct="1">
              <a:buFont typeface="Arial" pitchFamily="34" charset="0"/>
              <a:buChar char="•"/>
            </a:pPr>
            <a:r>
              <a:rPr lang="en-US" dirty="0"/>
              <a:t>Know SMI and Global Assessment of Functioning (GAF) definitions</a:t>
            </a:r>
          </a:p>
          <a:p>
            <a:pPr eaLnBrk="1" hangingPunct="1">
              <a:buFont typeface="Arial" pitchFamily="34" charset="0"/>
              <a:buChar char="•"/>
            </a:pPr>
            <a:r>
              <a:rPr lang="en-US" dirty="0"/>
              <a:t>Recognize diagnostic features of the major disorders</a:t>
            </a:r>
          </a:p>
          <a:p>
            <a:pPr eaLnBrk="1" hangingPunct="1">
              <a:buFont typeface="Arial" pitchFamily="34" charset="0"/>
              <a:buChar char="•"/>
            </a:pPr>
            <a:r>
              <a:rPr lang="en-US" dirty="0"/>
              <a:t>List the current models for providing primary care in behavioral health settings</a:t>
            </a:r>
          </a:p>
          <a:p>
            <a:pPr eaLnBrk="1" hangingPunct="1">
              <a:buFont typeface="Arial" pitchFamily="34" charset="0"/>
              <a:buChar char="•"/>
            </a:pPr>
            <a:r>
              <a:rPr lang="en-US" dirty="0"/>
              <a:t>Know the Core Principles of Integrated Care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990600"/>
            <a:ext cx="7086600" cy="457200"/>
          </a:xfrm>
        </p:spPr>
        <p:txBody>
          <a:bodyPr>
            <a:noAutofit/>
          </a:bodyPr>
          <a:lstStyle/>
          <a:p>
            <a:pPr eaLnBrk="1" hangingPunct="1"/>
            <a:r>
              <a:rPr lang="en-US" dirty="0"/>
              <a:t>Tasks Related to Principles</a:t>
            </a:r>
          </a:p>
        </p:txBody>
      </p:sp>
      <p:graphicFrame>
        <p:nvGraphicFramePr>
          <p:cNvPr id="6" name="Content Placeholder 5" descr="Chart of tasks related to principles"/>
          <p:cNvGraphicFramePr>
            <a:graphicFrameLocks noGrp="1"/>
          </p:cNvGraphicFramePr>
          <p:nvPr>
            <p:ph idx="1"/>
            <p:extLst>
              <p:ext uri="{D42A27DB-BD31-4B8C-83A1-F6EECF244321}">
                <p14:modId xmlns:p14="http://schemas.microsoft.com/office/powerpoint/2010/main" val="13054827"/>
              </p:ext>
            </p:extLst>
          </p:nvPr>
        </p:nvGraphicFramePr>
        <p:xfrm>
          <a:off x="228600" y="1600201"/>
          <a:ext cx="8686800" cy="4267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560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838200"/>
            <a:ext cx="8534400" cy="838200"/>
          </a:xfrm>
        </p:spPr>
        <p:txBody>
          <a:bodyPr/>
          <a:lstStyle/>
          <a:p>
            <a:r>
              <a:rPr lang="en-US" dirty="0"/>
              <a:t>Roles for PCPs in Behavioral Health Settings</a:t>
            </a:r>
          </a:p>
        </p:txBody>
      </p:sp>
      <p:graphicFrame>
        <p:nvGraphicFramePr>
          <p:cNvPr id="4" name="Content Placeholder 3" descr="Chart of roles for PCPs in behavioral health settings"/>
          <p:cNvGraphicFramePr>
            <a:graphicFrameLocks noGrp="1"/>
          </p:cNvGraphicFramePr>
          <p:nvPr>
            <p:ph idx="1"/>
            <p:extLst>
              <p:ext uri="{D42A27DB-BD31-4B8C-83A1-F6EECF244321}">
                <p14:modId xmlns:p14="http://schemas.microsoft.com/office/powerpoint/2010/main" val="116408988"/>
              </p:ext>
            </p:extLst>
          </p:nvPr>
        </p:nvGraphicFramePr>
        <p:xfrm>
          <a:off x="685800" y="1828800"/>
          <a:ext cx="8153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715000" y="3733800"/>
            <a:ext cx="1792222" cy="553998"/>
          </a:xfrm>
          <a:prstGeom prst="rect">
            <a:avLst/>
          </a:prstGeom>
          <a:noFill/>
        </p:spPr>
        <p:txBody>
          <a:bodyPr wrap="none" rtlCol="0">
            <a:spAutoFit/>
          </a:bodyPr>
          <a:lstStyle/>
          <a:p>
            <a:pPr marL="111125" indent="-111125">
              <a:buFont typeface="Arial" pitchFamily="34" charset="0"/>
              <a:buChar char="•"/>
            </a:pPr>
            <a:r>
              <a:rPr lang="en-US" sz="1500" dirty="0"/>
              <a:t>Non-medical staff</a:t>
            </a:r>
          </a:p>
          <a:p>
            <a:pPr marL="111125" indent="-111125">
              <a:buFont typeface="Arial" pitchFamily="34" charset="0"/>
              <a:buChar char="•"/>
            </a:pPr>
            <a:r>
              <a:rPr lang="en-US" sz="1500" dirty="0"/>
              <a:t>Patients</a:t>
            </a:r>
          </a:p>
        </p:txBody>
      </p:sp>
      <p:sp>
        <p:nvSpPr>
          <p:cNvPr id="7" name="TextBox 6"/>
          <p:cNvSpPr txBox="1"/>
          <p:nvPr/>
        </p:nvSpPr>
        <p:spPr>
          <a:xfrm>
            <a:off x="5715000" y="4343400"/>
            <a:ext cx="2895600" cy="553998"/>
          </a:xfrm>
          <a:prstGeom prst="rect">
            <a:avLst/>
          </a:prstGeom>
          <a:noFill/>
        </p:spPr>
        <p:txBody>
          <a:bodyPr wrap="square" rtlCol="0">
            <a:spAutoFit/>
          </a:bodyPr>
          <a:lstStyle/>
          <a:p>
            <a:pPr marL="111125" indent="-111125">
              <a:buFont typeface="Arial" pitchFamily="34" charset="0"/>
              <a:buChar char="•"/>
            </a:pPr>
            <a:r>
              <a:rPr lang="en-US" sz="1500" dirty="0"/>
              <a:t>Champion healthcare change</a:t>
            </a:r>
          </a:p>
          <a:p>
            <a:pPr marL="111125" indent="-111125">
              <a:buFont typeface="Arial" pitchFamily="34" charset="0"/>
              <a:buChar char="•"/>
            </a:pPr>
            <a:r>
              <a:rPr lang="en-US" sz="1500" dirty="0"/>
              <a:t>Help shape system of care</a:t>
            </a:r>
          </a:p>
        </p:txBody>
      </p:sp>
    </p:spTree>
    <p:extLst>
      <p:ext uri="{BB962C8B-B14F-4D97-AF65-F5344CB8AC3E}">
        <p14:creationId xmlns:p14="http://schemas.microsoft.com/office/powerpoint/2010/main" val="4215850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95023" y="1676400"/>
            <a:ext cx="6965245" cy="3200400"/>
          </a:xfrm>
        </p:spPr>
        <p:txBody>
          <a:bodyPr>
            <a:normAutofit fontScale="90000"/>
          </a:bodyPr>
          <a:lstStyle/>
          <a:p>
            <a:r>
              <a:rPr lang="en-US" sz="4000" dirty="0"/>
              <a:t>“Different models must be tested - the cost and suffering of doing nothing is unacceptable.”</a:t>
            </a:r>
            <a:br>
              <a:rPr lang="en-US" dirty="0"/>
            </a:br>
            <a:br>
              <a:rPr lang="en-US" dirty="0"/>
            </a:br>
            <a:r>
              <a:rPr lang="en-US" sz="2200" dirty="0" err="1"/>
              <a:t>Vieweg</a:t>
            </a:r>
            <a:r>
              <a:rPr lang="en-US" sz="2200" dirty="0"/>
              <a:t>, et al., </a:t>
            </a:r>
            <a:r>
              <a:rPr lang="en-US" sz="2200" i="1" dirty="0"/>
              <a:t>American Journal of Medicine</a:t>
            </a:r>
            <a:r>
              <a:rPr lang="en-US" sz="2200" dirty="0"/>
              <a:t>. March 2012</a:t>
            </a:r>
            <a:br>
              <a:rPr lang="en-US" sz="2700" dirty="0"/>
            </a:br>
            <a:endParaRPr lang="en-US" sz="2700" dirty="0"/>
          </a:p>
        </p:txBody>
      </p:sp>
    </p:spTree>
    <p:extLst>
      <p:ext uri="{BB962C8B-B14F-4D97-AF65-F5344CB8AC3E}">
        <p14:creationId xmlns:p14="http://schemas.microsoft.com/office/powerpoint/2010/main" val="1406960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and Discussion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What outcomes do we hope to achieve by addressing the health issues in the SMI population?</a:t>
            </a:r>
          </a:p>
          <a:p>
            <a:pPr marL="0" indent="0"/>
            <a:endParaRPr lang="en-US" sz="2800" dirty="0"/>
          </a:p>
          <a:p>
            <a:pPr>
              <a:buFont typeface="Arial" panose="020B0604020202020204" pitchFamily="34" charset="0"/>
              <a:buChar char="•"/>
            </a:pPr>
            <a:r>
              <a:rPr lang="en-US" sz="2800" dirty="0"/>
              <a:t>Is this “tomorrow’s model?”</a:t>
            </a:r>
          </a:p>
          <a:p>
            <a:endParaRPr lang="en-US" dirty="0"/>
          </a:p>
        </p:txBody>
      </p:sp>
    </p:spTree>
    <p:extLst>
      <p:ext uri="{BB962C8B-B14F-4D97-AF65-F5344CB8AC3E}">
        <p14:creationId xmlns:p14="http://schemas.microsoft.com/office/powerpoint/2010/main" val="2108899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Post Test Questions</a:t>
            </a:r>
          </a:p>
        </p:txBody>
      </p:sp>
      <p:sp>
        <p:nvSpPr>
          <p:cNvPr id="4" name="Content Placeholder 2"/>
          <p:cNvSpPr txBox="1">
            <a:spLocks/>
          </p:cNvSpPr>
          <p:nvPr/>
        </p:nvSpPr>
        <p:spPr bwMode="auto">
          <a:xfrm>
            <a:off x="762000" y="1564640"/>
            <a:ext cx="82296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6A21F"/>
              </a:buClr>
              <a:buFont typeface="Wingdings" charset="0"/>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pPr marL="457200" indent="-457200">
              <a:buFont typeface="Wingdings" charset="0"/>
              <a:buAutoNum type="arabicPeriod"/>
            </a:pPr>
            <a:r>
              <a:rPr lang="en-US" sz="1600" b="1" kern="0" dirty="0"/>
              <a:t>The premature mortality seen in the general SMI population is estimated to be:</a:t>
            </a:r>
          </a:p>
          <a:p>
            <a:pPr marL="857250" lvl="1" indent="-400050">
              <a:spcBef>
                <a:spcPts val="0"/>
              </a:spcBef>
              <a:buFont typeface="+mj-lt"/>
              <a:buAutoNum type="alphaLcParenR"/>
            </a:pPr>
            <a:r>
              <a:rPr lang="en-US" sz="1600" kern="0" dirty="0"/>
              <a:t>25 – 30 years</a:t>
            </a:r>
          </a:p>
          <a:p>
            <a:pPr marL="857250" lvl="1" indent="-400050">
              <a:spcBef>
                <a:spcPts val="0"/>
              </a:spcBef>
              <a:buFont typeface="+mj-lt"/>
              <a:buAutoNum type="alphaLcParenR"/>
            </a:pPr>
            <a:r>
              <a:rPr lang="en-US" sz="1600" kern="0" dirty="0"/>
              <a:t>20 – 25 years</a:t>
            </a:r>
          </a:p>
          <a:p>
            <a:pPr marL="857250" lvl="1" indent="-400050">
              <a:spcBef>
                <a:spcPts val="0"/>
              </a:spcBef>
              <a:buFont typeface="+mj-lt"/>
              <a:buAutoNum type="alphaLcParenR"/>
            </a:pPr>
            <a:r>
              <a:rPr lang="en-US" sz="1600" kern="0" dirty="0"/>
              <a:t>15 – 20 years</a:t>
            </a:r>
          </a:p>
          <a:p>
            <a:pPr marL="857250" lvl="1" indent="-400050">
              <a:spcBef>
                <a:spcPts val="0"/>
              </a:spcBef>
              <a:buFont typeface="+mj-lt"/>
              <a:buAutoNum type="alphaLcParenR"/>
            </a:pPr>
            <a:r>
              <a:rPr lang="en-US" sz="1600" kern="0" dirty="0"/>
              <a:t>10 – 15 years</a:t>
            </a:r>
          </a:p>
          <a:p>
            <a:pPr marL="457200" indent="-457200">
              <a:buFont typeface="Wingdings" charset="0"/>
              <a:buAutoNum type="arabicPeriod"/>
            </a:pPr>
            <a:r>
              <a:rPr lang="en-US" sz="1600" b="1" kern="0" dirty="0"/>
              <a:t>What percent of illness contributing to this early mortality is preventable?</a:t>
            </a:r>
          </a:p>
          <a:p>
            <a:pPr marL="857250" lvl="1" indent="-400050">
              <a:spcBef>
                <a:spcPts val="0"/>
              </a:spcBef>
              <a:buFont typeface="+mj-lt"/>
              <a:buAutoNum type="alphaLcParenR"/>
            </a:pPr>
            <a:r>
              <a:rPr lang="en-US" sz="1600" kern="0" dirty="0"/>
              <a:t>20%</a:t>
            </a:r>
          </a:p>
          <a:p>
            <a:pPr marL="857250" lvl="1" indent="-400050">
              <a:spcBef>
                <a:spcPts val="0"/>
              </a:spcBef>
              <a:buFont typeface="+mj-lt"/>
              <a:buAutoNum type="alphaLcParenR"/>
            </a:pPr>
            <a:r>
              <a:rPr lang="en-US" sz="1600" kern="0" dirty="0"/>
              <a:t>40%</a:t>
            </a:r>
          </a:p>
          <a:p>
            <a:pPr marL="857250" lvl="1" indent="-400050">
              <a:spcBef>
                <a:spcPts val="0"/>
              </a:spcBef>
              <a:buFont typeface="+mj-lt"/>
              <a:buAutoNum type="alphaLcParenR"/>
            </a:pPr>
            <a:r>
              <a:rPr lang="en-US" sz="1600" kern="0" dirty="0"/>
              <a:t>60%</a:t>
            </a:r>
          </a:p>
          <a:p>
            <a:pPr marL="857250" lvl="1" indent="-400050">
              <a:spcBef>
                <a:spcPts val="0"/>
              </a:spcBef>
              <a:buFont typeface="+mj-lt"/>
              <a:buAutoNum type="alphaLcParenR"/>
            </a:pPr>
            <a:r>
              <a:rPr lang="en-US" sz="1600" kern="0" dirty="0"/>
              <a:t>80%</a:t>
            </a:r>
          </a:p>
          <a:p>
            <a:pPr marL="457200" indent="-457200">
              <a:buFont typeface="Wingdings" charset="0"/>
              <a:buAutoNum type="arabicPeriod"/>
            </a:pPr>
            <a:r>
              <a:rPr lang="en-US" sz="1600" b="1" kern="0" dirty="0"/>
              <a:t>What are the leading illnesses that contribute to early mortality in the public SMI population?</a:t>
            </a:r>
          </a:p>
          <a:p>
            <a:pPr marL="857250" lvl="1" indent="-400050">
              <a:spcBef>
                <a:spcPts val="0"/>
              </a:spcBef>
              <a:buFont typeface="+mj-lt"/>
              <a:buAutoNum type="alphaLcParenR"/>
            </a:pPr>
            <a:r>
              <a:rPr lang="en-US" sz="1600" kern="0" dirty="0"/>
              <a:t>Cardiovascular diseases</a:t>
            </a:r>
          </a:p>
          <a:p>
            <a:pPr marL="857250" lvl="1" indent="-400050">
              <a:spcBef>
                <a:spcPts val="0"/>
              </a:spcBef>
              <a:buFont typeface="+mj-lt"/>
              <a:buAutoNum type="alphaLcParenR"/>
            </a:pPr>
            <a:r>
              <a:rPr lang="en-US" sz="1600" kern="0" dirty="0"/>
              <a:t>Infectious diseases</a:t>
            </a:r>
          </a:p>
          <a:p>
            <a:pPr marL="857250" lvl="1" indent="-400050">
              <a:spcBef>
                <a:spcPts val="0"/>
              </a:spcBef>
              <a:buFont typeface="+mj-lt"/>
              <a:buAutoNum type="alphaLcParenR"/>
            </a:pPr>
            <a:r>
              <a:rPr lang="en-US" sz="1600" kern="0" dirty="0"/>
              <a:t>Cancers</a:t>
            </a:r>
          </a:p>
          <a:p>
            <a:pPr marL="857250" lvl="1" indent="-400050">
              <a:spcBef>
                <a:spcPts val="0"/>
              </a:spcBef>
              <a:buFont typeface="+mj-lt"/>
              <a:buAutoNum type="alphaLcParenR"/>
            </a:pPr>
            <a:r>
              <a:rPr lang="en-US" sz="1600" kern="0" dirty="0"/>
              <a:t>All of the above</a:t>
            </a:r>
          </a:p>
        </p:txBody>
      </p:sp>
    </p:spTree>
    <p:extLst>
      <p:ext uri="{BB962C8B-B14F-4D97-AF65-F5344CB8AC3E}">
        <p14:creationId xmlns:p14="http://schemas.microsoft.com/office/powerpoint/2010/main" val="2447292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001000" cy="838200"/>
          </a:xfrm>
        </p:spPr>
        <p:txBody>
          <a:bodyPr/>
          <a:lstStyle/>
          <a:p>
            <a:r>
              <a:rPr lang="en-US" dirty="0"/>
              <a:t>Post Test Answers</a:t>
            </a:r>
          </a:p>
        </p:txBody>
      </p:sp>
      <p:sp>
        <p:nvSpPr>
          <p:cNvPr id="5" name="Content Placeholder 2"/>
          <p:cNvSpPr>
            <a:spLocks noGrp="1"/>
          </p:cNvSpPr>
          <p:nvPr>
            <p:ph idx="1"/>
          </p:nvPr>
        </p:nvSpPr>
        <p:spPr>
          <a:xfrm>
            <a:off x="762000" y="1600200"/>
            <a:ext cx="8229600" cy="3657600"/>
          </a:xfrm>
        </p:spPr>
        <p:txBody>
          <a:bodyPr/>
          <a:lstStyle/>
          <a:p>
            <a:pPr marL="457200" indent="-457200">
              <a:buAutoNum type="arabicPeriod"/>
            </a:pPr>
            <a:r>
              <a:rPr lang="en-US" sz="1600" b="1" dirty="0"/>
              <a:t>The premature mortality seen in the general SMI population is estimated to be:</a:t>
            </a:r>
          </a:p>
          <a:p>
            <a:pPr marL="857250" lvl="1" indent="-400050">
              <a:spcBef>
                <a:spcPts val="0"/>
              </a:spcBef>
              <a:buFont typeface="+mj-lt"/>
              <a:buAutoNum type="alphaLcParenR"/>
            </a:pPr>
            <a:r>
              <a:rPr lang="en-US" sz="1600" dirty="0"/>
              <a:t>25 – 30 years</a:t>
            </a:r>
          </a:p>
          <a:p>
            <a:pPr marL="857250" lvl="1" indent="-400050">
              <a:spcBef>
                <a:spcPts val="0"/>
              </a:spcBef>
              <a:buFont typeface="+mj-lt"/>
              <a:buAutoNum type="alphaLcParenR"/>
            </a:pPr>
            <a:r>
              <a:rPr lang="en-US" sz="1600" dirty="0"/>
              <a:t>20 – 25 years</a:t>
            </a:r>
          </a:p>
          <a:p>
            <a:pPr marL="857250" lvl="1" indent="-400050">
              <a:spcBef>
                <a:spcPts val="0"/>
              </a:spcBef>
              <a:buFont typeface="+mj-lt"/>
              <a:buAutoNum type="alphaLcParenR"/>
            </a:pPr>
            <a:r>
              <a:rPr lang="en-US" sz="1600" dirty="0">
                <a:solidFill>
                  <a:srgbClr val="FF0000"/>
                </a:solidFill>
              </a:rPr>
              <a:t>15 – 20 years</a:t>
            </a:r>
          </a:p>
          <a:p>
            <a:pPr marL="857250" lvl="1" indent="-400050">
              <a:spcBef>
                <a:spcPts val="0"/>
              </a:spcBef>
              <a:buFont typeface="+mj-lt"/>
              <a:buAutoNum type="alphaLcParenR"/>
            </a:pPr>
            <a:r>
              <a:rPr lang="en-US" sz="1600" dirty="0"/>
              <a:t>10 – 15 years</a:t>
            </a:r>
          </a:p>
          <a:p>
            <a:pPr marL="457200" indent="-457200">
              <a:buAutoNum type="arabicPeriod"/>
            </a:pPr>
            <a:r>
              <a:rPr lang="en-US" sz="1600" b="1" dirty="0"/>
              <a:t>What percent of illness contributing to this early mortality is preventable?</a:t>
            </a:r>
          </a:p>
          <a:p>
            <a:pPr marL="857250" lvl="1" indent="-400050">
              <a:spcBef>
                <a:spcPts val="0"/>
              </a:spcBef>
              <a:buFont typeface="+mj-lt"/>
              <a:buAutoNum type="alphaLcParenR"/>
            </a:pPr>
            <a:r>
              <a:rPr lang="en-US" sz="1600" dirty="0"/>
              <a:t>20%</a:t>
            </a:r>
          </a:p>
          <a:p>
            <a:pPr marL="857250" lvl="1" indent="-400050">
              <a:spcBef>
                <a:spcPts val="0"/>
              </a:spcBef>
              <a:buFont typeface="+mj-lt"/>
              <a:buAutoNum type="alphaLcParenR"/>
            </a:pPr>
            <a:r>
              <a:rPr lang="en-US" sz="1600" dirty="0"/>
              <a:t>40%</a:t>
            </a:r>
          </a:p>
          <a:p>
            <a:pPr marL="857250" lvl="1" indent="-400050">
              <a:spcBef>
                <a:spcPts val="0"/>
              </a:spcBef>
              <a:buFont typeface="+mj-lt"/>
              <a:buAutoNum type="alphaLcParenR"/>
            </a:pPr>
            <a:r>
              <a:rPr lang="en-US" sz="1600" dirty="0">
                <a:solidFill>
                  <a:srgbClr val="FF0000"/>
                </a:solidFill>
              </a:rPr>
              <a:t>60%</a:t>
            </a:r>
          </a:p>
          <a:p>
            <a:pPr marL="857250" lvl="1" indent="-400050">
              <a:spcBef>
                <a:spcPts val="0"/>
              </a:spcBef>
              <a:buFont typeface="+mj-lt"/>
              <a:buAutoNum type="alphaLcParenR"/>
            </a:pPr>
            <a:r>
              <a:rPr lang="en-US" sz="1600" dirty="0"/>
              <a:t>80%</a:t>
            </a:r>
          </a:p>
          <a:p>
            <a:pPr marL="457200" indent="-457200">
              <a:buAutoNum type="arabicPeriod"/>
            </a:pPr>
            <a:r>
              <a:rPr lang="en-US" sz="1600" b="1" dirty="0"/>
              <a:t>What are the leading illnesses that contribute to early mortality in the public SMI population?</a:t>
            </a:r>
          </a:p>
          <a:p>
            <a:pPr marL="857250" lvl="1" indent="-400050">
              <a:spcBef>
                <a:spcPts val="0"/>
              </a:spcBef>
              <a:buFont typeface="+mj-lt"/>
              <a:buAutoNum type="alphaLcParenR"/>
            </a:pPr>
            <a:r>
              <a:rPr lang="en-US" sz="1600" dirty="0"/>
              <a:t>Cardiovascular diseases</a:t>
            </a:r>
          </a:p>
          <a:p>
            <a:pPr marL="857250" lvl="1" indent="-400050">
              <a:spcBef>
                <a:spcPts val="0"/>
              </a:spcBef>
              <a:buFont typeface="+mj-lt"/>
              <a:buAutoNum type="alphaLcParenR"/>
            </a:pPr>
            <a:r>
              <a:rPr lang="en-US" sz="1600" dirty="0"/>
              <a:t>Infectious diseases</a:t>
            </a:r>
          </a:p>
          <a:p>
            <a:pPr marL="857250" lvl="1" indent="-400050">
              <a:spcBef>
                <a:spcPts val="0"/>
              </a:spcBef>
              <a:buFont typeface="+mj-lt"/>
              <a:buAutoNum type="alphaLcParenR"/>
            </a:pPr>
            <a:r>
              <a:rPr lang="en-US" sz="1600" dirty="0"/>
              <a:t>Cancers</a:t>
            </a:r>
          </a:p>
          <a:p>
            <a:pPr marL="857250" lvl="1" indent="-400050">
              <a:spcBef>
                <a:spcPts val="0"/>
              </a:spcBef>
              <a:buFont typeface="+mj-lt"/>
              <a:buAutoNum type="alphaLcParenR"/>
            </a:pPr>
            <a:r>
              <a:rPr lang="en-US" sz="1600" dirty="0">
                <a:solidFill>
                  <a:srgbClr val="FF0000"/>
                </a:solidFill>
              </a:rPr>
              <a:t>All of the above</a:t>
            </a:r>
          </a:p>
        </p:txBody>
      </p:sp>
    </p:spTree>
    <p:extLst>
      <p:ext uri="{BB962C8B-B14F-4D97-AF65-F5344CB8AC3E}">
        <p14:creationId xmlns:p14="http://schemas.microsoft.com/office/powerpoint/2010/main" val="2475169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838200"/>
          </a:xfrm>
        </p:spPr>
        <p:txBody>
          <a:bodyPr/>
          <a:lstStyle/>
          <a:p>
            <a:r>
              <a:rPr lang="en-US"/>
              <a:t>References</a:t>
            </a:r>
            <a:endParaRPr lang="en-US" dirty="0"/>
          </a:p>
        </p:txBody>
      </p:sp>
      <p:sp>
        <p:nvSpPr>
          <p:cNvPr id="3" name="Content Placeholder 2"/>
          <p:cNvSpPr>
            <a:spLocks noGrp="1"/>
          </p:cNvSpPr>
          <p:nvPr>
            <p:ph idx="1"/>
          </p:nvPr>
        </p:nvSpPr>
        <p:spPr>
          <a:xfrm>
            <a:off x="685800" y="1371600"/>
            <a:ext cx="8001000" cy="3581400"/>
          </a:xfrm>
        </p:spPr>
        <p:txBody>
          <a:bodyPr/>
          <a:lstStyle/>
          <a:p>
            <a:r>
              <a:rPr lang="en-US" sz="1200" dirty="0"/>
              <a:t>Colton CW, </a:t>
            </a:r>
            <a:r>
              <a:rPr lang="en-US" sz="1200" dirty="0" err="1"/>
              <a:t>Manderscheid</a:t>
            </a:r>
            <a:r>
              <a:rPr lang="en-US" sz="1200" dirty="0"/>
              <a:t> RW. </a:t>
            </a:r>
            <a:r>
              <a:rPr lang="en-US" sz="1200" dirty="0" err="1"/>
              <a:t>Prev</a:t>
            </a:r>
            <a:r>
              <a:rPr lang="en-US" sz="1200" dirty="0"/>
              <a:t> Chronic Dis [serial online] 2006 Apr</a:t>
            </a:r>
          </a:p>
          <a:p>
            <a:r>
              <a:rPr lang="en-US" sz="1200" dirty="0"/>
              <a:t>Parks, J, NASMHPD Directors Report , Morbidity and Mortality in People with Serious Mental Illness, 2006</a:t>
            </a:r>
          </a:p>
          <a:p>
            <a:r>
              <a:rPr lang="en-US" sz="1200" dirty="0">
                <a:ea typeface="MS PGothic" pitchFamily="34" charset="-128"/>
              </a:rPr>
              <a:t>Davidson S, et al. </a:t>
            </a:r>
            <a:r>
              <a:rPr lang="en-US" sz="1200" dirty="0" err="1">
                <a:ea typeface="MS PGothic" pitchFamily="34" charset="-128"/>
              </a:rPr>
              <a:t>Aust</a:t>
            </a:r>
            <a:r>
              <a:rPr lang="en-US" sz="1200" dirty="0">
                <a:ea typeface="MS PGothic" pitchFamily="34" charset="-128"/>
              </a:rPr>
              <a:t> N Z J Psychiatry. 2001;35:196-202. 2. Allison DB, et al. J </a:t>
            </a:r>
            <a:r>
              <a:rPr lang="en-US" sz="1200" dirty="0" err="1">
                <a:ea typeface="MS PGothic" pitchFamily="34" charset="-128"/>
              </a:rPr>
              <a:t>Clin</a:t>
            </a:r>
            <a:r>
              <a:rPr lang="en-US" sz="1200" dirty="0">
                <a:ea typeface="MS PGothic" pitchFamily="34" charset="-128"/>
              </a:rPr>
              <a:t> Psychiatry. 1999; 60:215-220. </a:t>
            </a:r>
            <a:br>
              <a:rPr lang="en-US" sz="1200" dirty="0">
                <a:ea typeface="MS PGothic" pitchFamily="34" charset="-128"/>
              </a:rPr>
            </a:br>
            <a:r>
              <a:rPr lang="en-US" sz="1200" dirty="0">
                <a:ea typeface="MS PGothic" pitchFamily="34" charset="-128"/>
              </a:rPr>
              <a:t>3. Dixon L, et al. J </a:t>
            </a:r>
            <a:r>
              <a:rPr lang="en-US" sz="1200" dirty="0" err="1">
                <a:ea typeface="MS PGothic" pitchFamily="34" charset="-128"/>
              </a:rPr>
              <a:t>Nerv</a:t>
            </a:r>
            <a:r>
              <a:rPr lang="en-US" sz="1200" dirty="0">
                <a:ea typeface="MS PGothic" pitchFamily="34" charset="-128"/>
              </a:rPr>
              <a:t> </a:t>
            </a:r>
            <a:r>
              <a:rPr lang="en-US" sz="1200" dirty="0" err="1">
                <a:ea typeface="MS PGothic" pitchFamily="34" charset="-128"/>
              </a:rPr>
              <a:t>Ment</a:t>
            </a:r>
            <a:r>
              <a:rPr lang="en-US" sz="1200" dirty="0">
                <a:ea typeface="MS PGothic" pitchFamily="34" charset="-128"/>
              </a:rPr>
              <a:t> Dis. 1999;187:496-502. 4. </a:t>
            </a:r>
            <a:r>
              <a:rPr lang="en-US" sz="1200" dirty="0" err="1">
                <a:ea typeface="MS PGothic" pitchFamily="34" charset="-128"/>
              </a:rPr>
              <a:t>Herran</a:t>
            </a:r>
            <a:r>
              <a:rPr lang="en-US" sz="1200" dirty="0">
                <a:ea typeface="MS PGothic" pitchFamily="34" charset="-128"/>
              </a:rPr>
              <a:t> A, et al. </a:t>
            </a:r>
            <a:r>
              <a:rPr lang="en-US" sz="1200" dirty="0" err="1">
                <a:ea typeface="MS PGothic" pitchFamily="34" charset="-128"/>
              </a:rPr>
              <a:t>Schizophr</a:t>
            </a:r>
            <a:r>
              <a:rPr lang="en-US" sz="1200" dirty="0">
                <a:ea typeface="MS PGothic" pitchFamily="34" charset="-128"/>
              </a:rPr>
              <a:t> Res. 2000;41:373-381. </a:t>
            </a:r>
            <a:br>
              <a:rPr lang="en-US" sz="1200" dirty="0">
                <a:ea typeface="MS PGothic" pitchFamily="34" charset="-128"/>
              </a:rPr>
            </a:br>
            <a:r>
              <a:rPr lang="en-US" sz="1200" dirty="0">
                <a:ea typeface="MS PGothic" pitchFamily="34" charset="-128"/>
              </a:rPr>
              <a:t>5. </a:t>
            </a:r>
            <a:r>
              <a:rPr lang="en-US" sz="1200" dirty="0" err="1">
                <a:ea typeface="MS PGothic" pitchFamily="34" charset="-128"/>
              </a:rPr>
              <a:t>MeElroy</a:t>
            </a:r>
            <a:r>
              <a:rPr lang="en-US" sz="1200" dirty="0">
                <a:ea typeface="MS PGothic" pitchFamily="34" charset="-128"/>
              </a:rPr>
              <a:t> SL, et al. J </a:t>
            </a:r>
            <a:r>
              <a:rPr lang="en-US" sz="1200" dirty="0" err="1">
                <a:ea typeface="MS PGothic" pitchFamily="34" charset="-128"/>
              </a:rPr>
              <a:t>Clin</a:t>
            </a:r>
            <a:r>
              <a:rPr lang="en-US" sz="1200" dirty="0">
                <a:ea typeface="MS PGothic" pitchFamily="34" charset="-128"/>
              </a:rPr>
              <a:t> Psychiatry. 2002;63:207-213. 6. </a:t>
            </a:r>
            <a:r>
              <a:rPr lang="en-US" sz="1200" dirty="0" err="1">
                <a:ea typeface="MS PGothic" pitchFamily="34" charset="-128"/>
              </a:rPr>
              <a:t>Ucok</a:t>
            </a:r>
            <a:r>
              <a:rPr lang="en-US" sz="1200" dirty="0">
                <a:ea typeface="MS PGothic" pitchFamily="34" charset="-128"/>
              </a:rPr>
              <a:t> A, et al. Psychiatry </a:t>
            </a:r>
            <a:r>
              <a:rPr lang="en-US" sz="1200" dirty="0" err="1">
                <a:ea typeface="MS PGothic" pitchFamily="34" charset="-128"/>
              </a:rPr>
              <a:t>Clin</a:t>
            </a:r>
            <a:r>
              <a:rPr lang="en-US" sz="1200" dirty="0">
                <a:ea typeface="MS PGothic" pitchFamily="34" charset="-128"/>
              </a:rPr>
              <a:t> </a:t>
            </a:r>
            <a:r>
              <a:rPr lang="en-US" sz="1200" dirty="0" err="1">
                <a:ea typeface="MS PGothic" pitchFamily="34" charset="-128"/>
              </a:rPr>
              <a:t>Neurosci</a:t>
            </a:r>
            <a:r>
              <a:rPr lang="en-US" sz="1200" dirty="0">
                <a:ea typeface="MS PGothic" pitchFamily="34" charset="-128"/>
              </a:rPr>
              <a:t>. 2004;58:434-437.</a:t>
            </a:r>
          </a:p>
          <a:p>
            <a:r>
              <a:rPr lang="en-US" sz="1200" dirty="0" err="1"/>
              <a:t>Nasralla</a:t>
            </a:r>
            <a:r>
              <a:rPr lang="en-US" sz="1200" dirty="0"/>
              <a:t>, et al Schizophrenia Research 2006(86)</a:t>
            </a:r>
          </a:p>
          <a:p>
            <a:r>
              <a:rPr lang="en-US" sz="1200" dirty="0"/>
              <a:t>Psychiatric Services. 2013;64(1):44-50. doi:10.1176/appi.ps.201200143</a:t>
            </a:r>
          </a:p>
          <a:p>
            <a:r>
              <a:rPr lang="en-US" sz="1200" dirty="0" err="1"/>
              <a:t>Spollen</a:t>
            </a:r>
            <a:r>
              <a:rPr lang="en-US" sz="1200" dirty="0"/>
              <a:t> </a:t>
            </a:r>
            <a:r>
              <a:rPr lang="en-US" sz="1200" dirty="0" err="1"/>
              <a:t>JJ.Perspectives</a:t>
            </a:r>
            <a:r>
              <a:rPr lang="en-US" sz="1200" dirty="0"/>
              <a:t> in Serious Mental Illness. www.medscape.com</a:t>
            </a:r>
          </a:p>
          <a:p>
            <a:r>
              <a:rPr lang="en-US" sz="1200" dirty="0" err="1"/>
              <a:t>McDevitt</a:t>
            </a:r>
            <a:r>
              <a:rPr lang="en-US" sz="1200" dirty="0"/>
              <a:t> J et al. Clinical practice recommendations-Evidenced-based guidelines for integrated care.2002</a:t>
            </a:r>
          </a:p>
          <a:p>
            <a:r>
              <a:rPr lang="en-US" sz="1200" dirty="0"/>
              <a:t>Buckley, PF et al: Psychiatric </a:t>
            </a:r>
            <a:r>
              <a:rPr lang="en-US" sz="1200" dirty="0" err="1"/>
              <a:t>Comordities</a:t>
            </a:r>
            <a:r>
              <a:rPr lang="en-US" sz="1200" dirty="0"/>
              <a:t> and Schizophrenia, Schizophrenia Bulletin, 2009, 35(2), 383-402</a:t>
            </a:r>
          </a:p>
          <a:p>
            <a:r>
              <a:rPr lang="en-US" sz="1200" dirty="0"/>
              <a:t>Carey KB, Carey MP, Simons JS. Correlates of substance use disorder among psychiatric outpatients: focus on cognition, social role functioning, and psychiatric  status. J </a:t>
            </a:r>
            <a:r>
              <a:rPr lang="en-US" sz="1200" dirty="0" err="1"/>
              <a:t>Nerv</a:t>
            </a:r>
            <a:r>
              <a:rPr lang="en-US" sz="1200" dirty="0"/>
              <a:t> </a:t>
            </a:r>
            <a:r>
              <a:rPr lang="en-US" sz="1200" dirty="0" err="1"/>
              <a:t>Ment</a:t>
            </a:r>
            <a:r>
              <a:rPr lang="en-US" sz="1200" dirty="0"/>
              <a:t> Dis. 2003;191(5):300-8.</a:t>
            </a:r>
          </a:p>
          <a:p>
            <a:r>
              <a:rPr lang="en-US" sz="1200" dirty="0" err="1"/>
              <a:t>Kaylee</a:t>
            </a:r>
            <a:r>
              <a:rPr lang="en-US" sz="1200" dirty="0"/>
              <a:t> H, Taylor M: 2010; Suicide and schizophrenia: a systematic review of rates and risk factors:. </a:t>
            </a:r>
            <a:r>
              <a:rPr lang="fr-FR" sz="1200" dirty="0"/>
              <a:t>J </a:t>
            </a:r>
            <a:r>
              <a:rPr lang="fr-FR" sz="1200" dirty="0" err="1"/>
              <a:t>Psychopharmacol</a:t>
            </a:r>
            <a:r>
              <a:rPr lang="fr-FR" sz="1200" dirty="0"/>
              <a:t>. 2010 </a:t>
            </a:r>
            <a:r>
              <a:rPr lang="fr-FR" sz="1200" dirty="0" err="1"/>
              <a:t>November</a:t>
            </a:r>
            <a:r>
              <a:rPr lang="fr-FR" sz="1200" dirty="0"/>
              <a:t>; 24(4_supplement): 81–90.</a:t>
            </a:r>
            <a:endParaRPr lang="en-US" sz="1200" dirty="0"/>
          </a:p>
          <a:p>
            <a:r>
              <a:rPr lang="en-US" sz="1200" dirty="0" err="1"/>
              <a:t>Regier</a:t>
            </a:r>
            <a:r>
              <a:rPr lang="en-US" sz="1200" dirty="0"/>
              <a:t> DA et al. JAMA, 1990</a:t>
            </a:r>
          </a:p>
          <a:p>
            <a:r>
              <a:rPr lang="en-US" sz="1200" dirty="0"/>
              <a:t>Lester HE. BMJ, doi.1136/bmj.38440.418426.8F 2005</a:t>
            </a:r>
          </a:p>
          <a:p>
            <a:r>
              <a:rPr lang="en-US" sz="1200" dirty="0"/>
              <a:t>Meier DE, J Pall Med, 7:119-134, 2004</a:t>
            </a:r>
          </a:p>
          <a:p>
            <a:r>
              <a:rPr lang="en-US" sz="1200" dirty="0"/>
              <a:t>Adapted from: Peek, CJ - A family tree of related terms used in behavioral health and primary care integration http://integrationacademy.ahrq.gov/lexicon 2012</a:t>
            </a:r>
          </a:p>
          <a:p>
            <a:endParaRPr lang="en-US" sz="1200" dirty="0"/>
          </a:p>
          <a:p>
            <a:endParaRPr lang="en-US" sz="1200" dirty="0"/>
          </a:p>
          <a:p>
            <a:endParaRPr lang="en-US" sz="1200" dirty="0"/>
          </a:p>
          <a:p>
            <a:endParaRPr lang="en-US" sz="1200" b="1" dirty="0"/>
          </a:p>
          <a:p>
            <a:endParaRPr lang="en-US" sz="1200" dirty="0">
              <a:latin typeface="Calibri"/>
            </a:endParaRPr>
          </a:p>
          <a:p>
            <a:br>
              <a:rPr lang="en-US" sz="1200" b="1" dirty="0">
                <a:latin typeface="Arial Narrow" pitchFamily="34" charset="0"/>
                <a:ea typeface="MS PGothic" pitchFamily="34" charset="-128"/>
              </a:rPr>
            </a:br>
            <a:endParaRPr lang="en-US" sz="1200" i="1" dirty="0"/>
          </a:p>
          <a:p>
            <a:endParaRPr lang="en-US" dirty="0"/>
          </a:p>
        </p:txBody>
      </p:sp>
    </p:spTree>
    <p:extLst>
      <p:ext uri="{BB962C8B-B14F-4D97-AF65-F5344CB8AC3E}">
        <p14:creationId xmlns:p14="http://schemas.microsoft.com/office/powerpoint/2010/main" val="1123928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8001000" cy="838200"/>
          </a:xfrm>
        </p:spPr>
        <p:txBody>
          <a:bodyPr/>
          <a:lstStyle/>
          <a:p>
            <a:pPr algn="ctr"/>
            <a:r>
              <a:rPr lang="en-US" dirty="0"/>
              <a:t>End of Module 1</a:t>
            </a:r>
          </a:p>
        </p:txBody>
      </p:sp>
    </p:spTree>
    <p:extLst>
      <p:ext uri="{BB962C8B-B14F-4D97-AF65-F5344CB8AC3E}">
        <p14:creationId xmlns:p14="http://schemas.microsoft.com/office/powerpoint/2010/main" val="32970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01000" cy="838200"/>
          </a:xfrm>
        </p:spPr>
        <p:txBody>
          <a:bodyPr/>
          <a:lstStyle/>
          <a:p>
            <a:r>
              <a:rPr lang="en-US" dirty="0"/>
              <a:t>Pre Test Questions</a:t>
            </a:r>
          </a:p>
        </p:txBody>
      </p:sp>
      <p:sp>
        <p:nvSpPr>
          <p:cNvPr id="3" name="Content Placeholder 2"/>
          <p:cNvSpPr>
            <a:spLocks noGrp="1"/>
          </p:cNvSpPr>
          <p:nvPr>
            <p:ph idx="1"/>
          </p:nvPr>
        </p:nvSpPr>
        <p:spPr>
          <a:xfrm>
            <a:off x="685800" y="1524000"/>
            <a:ext cx="8229600" cy="3581400"/>
          </a:xfrm>
        </p:spPr>
        <p:txBody>
          <a:bodyPr/>
          <a:lstStyle/>
          <a:p>
            <a:pPr marL="857250" lvl="1" indent="-457200">
              <a:buAutoNum type="arabicPeriod"/>
            </a:pPr>
            <a:endParaRPr lang="en-US" sz="800" dirty="0"/>
          </a:p>
          <a:p>
            <a:pPr marL="457200" indent="-457200">
              <a:buAutoNum type="arabicPeriod"/>
            </a:pPr>
            <a:r>
              <a:rPr lang="en-US" sz="1600" b="1" dirty="0"/>
              <a:t>The premature mortality seen in the general SMI population is estimated to be:</a:t>
            </a:r>
          </a:p>
          <a:p>
            <a:pPr marL="857250" lvl="1" indent="-400050">
              <a:spcBef>
                <a:spcPts val="0"/>
              </a:spcBef>
              <a:buFont typeface="+mj-lt"/>
              <a:buAutoNum type="alphaLcParenR"/>
            </a:pPr>
            <a:r>
              <a:rPr lang="en-US" sz="1600" dirty="0"/>
              <a:t>25 – 30 years</a:t>
            </a:r>
          </a:p>
          <a:p>
            <a:pPr marL="857250" lvl="1" indent="-400050">
              <a:spcBef>
                <a:spcPts val="0"/>
              </a:spcBef>
              <a:buFont typeface="+mj-lt"/>
              <a:buAutoNum type="alphaLcParenR"/>
            </a:pPr>
            <a:r>
              <a:rPr lang="en-US" sz="1600" dirty="0"/>
              <a:t>20 – 25 years</a:t>
            </a:r>
          </a:p>
          <a:p>
            <a:pPr marL="857250" lvl="1" indent="-400050">
              <a:spcBef>
                <a:spcPts val="0"/>
              </a:spcBef>
              <a:buFont typeface="+mj-lt"/>
              <a:buAutoNum type="alphaLcParenR"/>
            </a:pPr>
            <a:r>
              <a:rPr lang="en-US" sz="1600" dirty="0"/>
              <a:t>15 – 20 years</a:t>
            </a:r>
          </a:p>
          <a:p>
            <a:pPr marL="857250" lvl="1" indent="-400050">
              <a:spcBef>
                <a:spcPts val="0"/>
              </a:spcBef>
              <a:buFont typeface="+mj-lt"/>
              <a:buAutoNum type="alphaLcParenR"/>
            </a:pPr>
            <a:r>
              <a:rPr lang="en-US" sz="1600" dirty="0"/>
              <a:t>10 – 15 years</a:t>
            </a:r>
          </a:p>
          <a:p>
            <a:pPr marL="457200" indent="-457200">
              <a:buAutoNum type="arabicPeriod"/>
            </a:pPr>
            <a:r>
              <a:rPr lang="en-US" sz="1600" b="1" dirty="0"/>
              <a:t>What percent of illness contributing to this early mortality is preventable?</a:t>
            </a:r>
          </a:p>
          <a:p>
            <a:pPr marL="857250" lvl="1" indent="-400050">
              <a:spcBef>
                <a:spcPts val="0"/>
              </a:spcBef>
              <a:buFont typeface="+mj-lt"/>
              <a:buAutoNum type="alphaLcParenR"/>
            </a:pPr>
            <a:r>
              <a:rPr lang="en-US" sz="1600" dirty="0"/>
              <a:t>20%</a:t>
            </a:r>
          </a:p>
          <a:p>
            <a:pPr marL="857250" lvl="1" indent="-400050">
              <a:spcBef>
                <a:spcPts val="0"/>
              </a:spcBef>
              <a:buFont typeface="+mj-lt"/>
              <a:buAutoNum type="alphaLcParenR"/>
            </a:pPr>
            <a:r>
              <a:rPr lang="en-US" sz="1600" dirty="0"/>
              <a:t>40%</a:t>
            </a:r>
          </a:p>
          <a:p>
            <a:pPr marL="857250" lvl="1" indent="-400050">
              <a:spcBef>
                <a:spcPts val="0"/>
              </a:spcBef>
              <a:buFont typeface="+mj-lt"/>
              <a:buAutoNum type="alphaLcParenR"/>
            </a:pPr>
            <a:r>
              <a:rPr lang="en-US" sz="1600" dirty="0"/>
              <a:t>60%</a:t>
            </a:r>
          </a:p>
          <a:p>
            <a:pPr marL="857250" lvl="1" indent="-400050">
              <a:spcBef>
                <a:spcPts val="0"/>
              </a:spcBef>
              <a:buFont typeface="+mj-lt"/>
              <a:buAutoNum type="alphaLcParenR"/>
            </a:pPr>
            <a:r>
              <a:rPr lang="en-US" sz="1600" dirty="0"/>
              <a:t>80%</a:t>
            </a:r>
          </a:p>
          <a:p>
            <a:pPr marL="457200" indent="-457200">
              <a:buAutoNum type="arabicPeriod"/>
            </a:pPr>
            <a:r>
              <a:rPr lang="en-US" sz="1600" b="1" dirty="0"/>
              <a:t>What are the leading illnesses that contribute to early mortality in the public SMI population?</a:t>
            </a:r>
          </a:p>
          <a:p>
            <a:pPr marL="857250" lvl="1" indent="-400050">
              <a:spcBef>
                <a:spcPts val="0"/>
              </a:spcBef>
              <a:buFont typeface="+mj-lt"/>
              <a:buAutoNum type="alphaLcParenR"/>
            </a:pPr>
            <a:r>
              <a:rPr lang="en-US" sz="1600" dirty="0"/>
              <a:t>Cardiovascular</a:t>
            </a:r>
          </a:p>
          <a:p>
            <a:pPr marL="857250" lvl="1" indent="-400050">
              <a:spcBef>
                <a:spcPts val="0"/>
              </a:spcBef>
              <a:buFont typeface="+mj-lt"/>
              <a:buAutoNum type="alphaLcParenR"/>
            </a:pPr>
            <a:r>
              <a:rPr lang="en-US" sz="1600" dirty="0"/>
              <a:t>Infectious disease</a:t>
            </a:r>
          </a:p>
          <a:p>
            <a:pPr marL="857250" lvl="1" indent="-400050">
              <a:spcBef>
                <a:spcPts val="0"/>
              </a:spcBef>
              <a:buFont typeface="+mj-lt"/>
              <a:buAutoNum type="alphaLcParenR"/>
            </a:pPr>
            <a:r>
              <a:rPr lang="en-US" sz="1600" dirty="0"/>
              <a:t>Cancers</a:t>
            </a:r>
          </a:p>
          <a:p>
            <a:pPr marL="857250" lvl="1" indent="-400050">
              <a:spcBef>
                <a:spcPts val="0"/>
              </a:spcBef>
              <a:buFont typeface="+mj-lt"/>
              <a:buAutoNum type="alphaLcParenR"/>
            </a:pPr>
            <a:r>
              <a:rPr lang="en-US" sz="1600" dirty="0"/>
              <a:t>All of the above</a:t>
            </a:r>
          </a:p>
        </p:txBody>
      </p:sp>
    </p:spTree>
    <p:extLst>
      <p:ext uri="{BB962C8B-B14F-4D97-AF65-F5344CB8AC3E}">
        <p14:creationId xmlns:p14="http://schemas.microsoft.com/office/powerpoint/2010/main" val="194658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Module 1</a:t>
            </a:r>
          </a:p>
        </p:txBody>
      </p:sp>
      <p:sp>
        <p:nvSpPr>
          <p:cNvPr id="3" name="Content Placeholder 2"/>
          <p:cNvSpPr>
            <a:spLocks noGrp="1"/>
          </p:cNvSpPr>
          <p:nvPr>
            <p:ph idx="1"/>
          </p:nvPr>
        </p:nvSpPr>
        <p:spPr>
          <a:xfrm>
            <a:off x="685800" y="1752600"/>
            <a:ext cx="8001000" cy="3962400"/>
          </a:xfrm>
        </p:spPr>
        <p:txBody>
          <a:bodyPr/>
          <a:lstStyle/>
          <a:p>
            <a:pPr>
              <a:spcBef>
                <a:spcPts val="600"/>
              </a:spcBef>
              <a:buFont typeface="Arial" pitchFamily="34" charset="0"/>
              <a:buChar char="•"/>
            </a:pPr>
            <a:r>
              <a:rPr lang="en-US" dirty="0"/>
              <a:t>What is the problem?</a:t>
            </a:r>
          </a:p>
          <a:p>
            <a:pPr>
              <a:spcBef>
                <a:spcPts val="600"/>
              </a:spcBef>
              <a:buFont typeface="Arial" pitchFamily="34" charset="0"/>
              <a:buChar char="•"/>
            </a:pPr>
            <a:r>
              <a:rPr lang="en-US" dirty="0"/>
              <a:t>Why is this a problem?</a:t>
            </a:r>
          </a:p>
          <a:p>
            <a:pPr>
              <a:spcBef>
                <a:spcPts val="600"/>
              </a:spcBef>
              <a:buFont typeface="Arial" pitchFamily="34" charset="0"/>
              <a:buChar char="•"/>
            </a:pPr>
            <a:r>
              <a:rPr lang="en-US" dirty="0"/>
              <a:t>Define the target population</a:t>
            </a:r>
          </a:p>
          <a:p>
            <a:pPr>
              <a:spcBef>
                <a:spcPts val="600"/>
              </a:spcBef>
              <a:buFont typeface="Arial" pitchFamily="34" charset="0"/>
              <a:buChar char="•"/>
            </a:pPr>
            <a:r>
              <a:rPr lang="en-US" dirty="0"/>
              <a:t>Specific diagnosis included</a:t>
            </a:r>
          </a:p>
          <a:p>
            <a:pPr>
              <a:spcBef>
                <a:spcPts val="600"/>
              </a:spcBef>
              <a:buFont typeface="Arial" pitchFamily="34" charset="0"/>
              <a:buChar char="•"/>
            </a:pPr>
            <a:r>
              <a:rPr lang="en-US" dirty="0"/>
              <a:t>Barriers to treatment</a:t>
            </a:r>
          </a:p>
          <a:p>
            <a:pPr>
              <a:spcBef>
                <a:spcPts val="600"/>
              </a:spcBef>
              <a:buFont typeface="Arial" pitchFamily="34" charset="0"/>
              <a:buChar char="•"/>
            </a:pPr>
            <a:r>
              <a:rPr lang="en-US" dirty="0"/>
              <a:t>Cost issues</a:t>
            </a:r>
          </a:p>
          <a:p>
            <a:pPr>
              <a:spcBef>
                <a:spcPts val="600"/>
              </a:spcBef>
              <a:buFont typeface="Arial" pitchFamily="34" charset="0"/>
              <a:buChar char="•"/>
            </a:pPr>
            <a:r>
              <a:rPr lang="en-US" dirty="0"/>
              <a:t>What models are out there?</a:t>
            </a:r>
          </a:p>
          <a:p>
            <a:pPr>
              <a:spcBef>
                <a:spcPts val="600"/>
              </a:spcBef>
              <a:buFont typeface="Arial" pitchFamily="34" charset="0"/>
              <a:buChar char="•"/>
            </a:pPr>
            <a:r>
              <a:rPr lang="en-US" dirty="0"/>
              <a:t>Spectrum of collaborative care</a:t>
            </a:r>
          </a:p>
        </p:txBody>
      </p:sp>
    </p:spTree>
    <p:extLst>
      <p:ext uri="{BB962C8B-B14F-4D97-AF65-F5344CB8AC3E}">
        <p14:creationId xmlns:p14="http://schemas.microsoft.com/office/powerpoint/2010/main" val="361047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305800" cy="838200"/>
          </a:xfrm>
        </p:spPr>
        <p:txBody>
          <a:bodyPr rtlCol="0">
            <a:noAutofit/>
          </a:bodyPr>
          <a:lstStyle/>
          <a:p>
            <a:pPr eaLnBrk="1" fontAlgn="auto" hangingPunct="1">
              <a:spcAft>
                <a:spcPts val="0"/>
              </a:spcAft>
              <a:defRPr/>
            </a:pPr>
            <a:r>
              <a:rPr lang="en-US" sz="3000" dirty="0"/>
              <a:t>Why primary care services in mental health?</a:t>
            </a:r>
          </a:p>
        </p:txBody>
      </p:sp>
      <p:pic>
        <p:nvPicPr>
          <p:cNvPr id="5" name="Content Placeholder 3" descr="Image of a person wrapped in gauze wearing a price tag"/>
          <p:cNvPicPr>
            <a:picLocks noGrp="1" noChangeAspect="1"/>
          </p:cNvPicPr>
          <p:nvPr>
            <p:ph sz="half" idx="1"/>
          </p:nvPr>
        </p:nvPicPr>
        <p:blipFill>
          <a:blip r:embed="rId2" cstate="print"/>
          <a:srcRect/>
          <a:stretch>
            <a:fillRect/>
          </a:stretch>
        </p:blipFill>
        <p:spPr bwMode="auto">
          <a:xfrm>
            <a:off x="990600" y="1786937"/>
            <a:ext cx="2895109" cy="3851863"/>
          </a:xfrm>
          <a:prstGeom prst="rect">
            <a:avLst/>
          </a:prstGeom>
          <a:noFill/>
          <a:ln w="9525">
            <a:noFill/>
            <a:miter lim="800000"/>
            <a:headEnd/>
            <a:tailEnd/>
          </a:ln>
        </p:spPr>
      </p:pic>
      <p:sp>
        <p:nvSpPr>
          <p:cNvPr id="4" name="Content Placeholder 3"/>
          <p:cNvSpPr>
            <a:spLocks noGrp="1"/>
          </p:cNvSpPr>
          <p:nvPr>
            <p:ph sz="half" idx="2"/>
          </p:nvPr>
        </p:nvSpPr>
        <p:spPr>
          <a:xfrm>
            <a:off x="4191000" y="1786937"/>
            <a:ext cx="4572000" cy="3657600"/>
          </a:xfrm>
        </p:spPr>
        <p:txBody>
          <a:bodyPr/>
          <a:lstStyle/>
          <a:p>
            <a:pPr eaLnBrk="1" hangingPunct="1">
              <a:buFont typeface="Arial" pitchFamily="34" charset="0"/>
              <a:buChar char="•"/>
            </a:pPr>
            <a:r>
              <a:rPr lang="en-US" sz="2400" dirty="0"/>
              <a:t>High rates of physical illness with mental illness</a:t>
            </a:r>
          </a:p>
          <a:p>
            <a:pPr eaLnBrk="1" hangingPunct="1">
              <a:buFont typeface="Arial" pitchFamily="34" charset="0"/>
              <a:buChar char="•"/>
            </a:pPr>
            <a:r>
              <a:rPr lang="en-US" sz="2400" dirty="0"/>
              <a:t>Premature mortality</a:t>
            </a:r>
          </a:p>
          <a:p>
            <a:pPr eaLnBrk="1" hangingPunct="1">
              <a:buFont typeface="Arial" pitchFamily="34" charset="0"/>
              <a:buChar char="•"/>
            </a:pPr>
            <a:r>
              <a:rPr lang="en-US" sz="2400" dirty="0"/>
              <a:t>People with mental illness receive a lower quality of care in primary care settings</a:t>
            </a:r>
          </a:p>
          <a:p>
            <a:pPr eaLnBrk="1" hangingPunct="1">
              <a:buFont typeface="Arial" pitchFamily="34" charset="0"/>
              <a:buChar char="•"/>
            </a:pPr>
            <a:r>
              <a:rPr lang="en-US" sz="2400" dirty="0"/>
              <a:t>High cost of physical illness with mental illness</a:t>
            </a:r>
          </a:p>
          <a:p>
            <a:pPr eaLnBrk="1" hangingPunct="1">
              <a:buFont typeface="Arial" pitchFamily="34" charset="0"/>
              <a:buChar char="•"/>
            </a:pPr>
            <a:r>
              <a:rPr lang="en-US" sz="2400" i="1" dirty="0">
                <a:solidFill>
                  <a:srgbClr val="FF0000"/>
                </a:solidFill>
              </a:rPr>
              <a:t>Access problems</a:t>
            </a:r>
          </a:p>
          <a:p>
            <a:endParaRPr lang="en-US" dirty="0"/>
          </a:p>
        </p:txBody>
      </p:sp>
    </p:spTree>
    <p:extLst>
      <p:ext uri="{BB962C8B-B14F-4D97-AF65-F5344CB8AC3E}">
        <p14:creationId xmlns:p14="http://schemas.microsoft.com/office/powerpoint/2010/main" val="23516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990600"/>
            <a:ext cx="8001000" cy="609600"/>
          </a:xfrm>
        </p:spPr>
        <p:txBody>
          <a:bodyPr/>
          <a:lstStyle/>
          <a:p>
            <a:pPr eaLnBrk="1" hangingPunct="1"/>
            <a:r>
              <a:rPr lang="en-US" dirty="0"/>
              <a:t>Decreased Life Span</a:t>
            </a:r>
          </a:p>
        </p:txBody>
      </p:sp>
      <p:sp>
        <p:nvSpPr>
          <p:cNvPr id="19459" name="Content Placeholder 2"/>
          <p:cNvSpPr>
            <a:spLocks noGrp="1"/>
          </p:cNvSpPr>
          <p:nvPr>
            <p:ph sz="quarter" idx="14"/>
          </p:nvPr>
        </p:nvSpPr>
        <p:spPr>
          <a:xfrm>
            <a:off x="685800" y="1676400"/>
            <a:ext cx="8229600" cy="4114800"/>
          </a:xfrm>
        </p:spPr>
        <p:txBody>
          <a:bodyPr/>
          <a:lstStyle/>
          <a:p>
            <a:pPr marL="0" lvl="1" indent="0">
              <a:buClr>
                <a:srgbClr val="16A21F"/>
              </a:buClr>
              <a:buNone/>
            </a:pPr>
            <a:r>
              <a:rPr lang="en-US" dirty="0"/>
              <a:t>People with mental illness have a shorter lifespan compared with the general population. </a:t>
            </a:r>
            <a:r>
              <a:rPr lang="en-US" b="1" i="1" dirty="0"/>
              <a:t>In the past 30 years, the mortality gap has progressively increased from 10-15 years to 15-25 years lost. </a:t>
            </a:r>
            <a:br>
              <a:rPr lang="en-US" b="1" i="1" dirty="0"/>
            </a:br>
            <a:endParaRPr lang="en-US" dirty="0"/>
          </a:p>
          <a:p>
            <a:pPr marL="392113" lvl="1">
              <a:spcBef>
                <a:spcPts val="0"/>
              </a:spcBef>
              <a:buFont typeface="Arial" panose="020B0604020202020204" pitchFamily="34" charset="0"/>
              <a:buChar char="•"/>
            </a:pPr>
            <a:r>
              <a:rPr lang="en-US" dirty="0"/>
              <a:t>Compared to the general population, people with SMI lose more than </a:t>
            </a:r>
            <a:r>
              <a:rPr lang="en-US" u="sng" dirty="0"/>
              <a:t>25 years </a:t>
            </a:r>
            <a:r>
              <a:rPr lang="en-US" dirty="0"/>
              <a:t>of normal life span. (</a:t>
            </a:r>
            <a:r>
              <a:rPr lang="en-US" dirty="0" err="1"/>
              <a:t>Lutterman</a:t>
            </a:r>
            <a:r>
              <a:rPr lang="en-US" dirty="0"/>
              <a:t>, 2003)</a:t>
            </a:r>
          </a:p>
          <a:p>
            <a:pPr marL="392113" lvl="1">
              <a:spcBef>
                <a:spcPts val="0"/>
              </a:spcBef>
              <a:buFont typeface="Arial" panose="020B0604020202020204" pitchFamily="34" charset="0"/>
              <a:buChar char="•"/>
            </a:pPr>
            <a:r>
              <a:rPr lang="en-US" dirty="0"/>
              <a:t>Suicide and injury account for about 30-40% of excess mortality. </a:t>
            </a:r>
            <a:r>
              <a:rPr lang="en-US" dirty="0">
                <a:solidFill>
                  <a:srgbClr val="FF0000"/>
                </a:solidFill>
              </a:rPr>
              <a:t>60% </a:t>
            </a:r>
            <a:r>
              <a:rPr lang="en-US" dirty="0"/>
              <a:t>of premature deaths in persons with schizophrenia are due to medical conditions such as cardiovascular, pulmonary, and infectious diseases. (Parks, 2006)</a:t>
            </a:r>
          </a:p>
          <a:p>
            <a:pPr marL="392113" lvl="1">
              <a:spcBef>
                <a:spcPts val="0"/>
              </a:spcBef>
              <a:buFont typeface="Arial" panose="020B0604020202020204" pitchFamily="34" charset="0"/>
              <a:buChar char="•"/>
            </a:pPr>
            <a:r>
              <a:rPr lang="en-US" dirty="0"/>
              <a:t>Men with schizophrenia die 15 years earlier, women 12 years (Crump, 2013)</a:t>
            </a:r>
          </a:p>
          <a:p>
            <a:pPr marL="3175" lvl="1" indent="0" eaLnBrk="1" hangingPunct="1">
              <a:buNone/>
            </a:pPr>
            <a:endParaRPr lang="en-US" sz="1600" b="1" i="1" dirty="0"/>
          </a:p>
          <a:p>
            <a:pPr marL="0" indent="0" eaLnBrk="1" hangingPunct="1"/>
            <a:endParaRPr lang="en-US" sz="1200" dirty="0"/>
          </a:p>
        </p:txBody>
      </p:sp>
    </p:spTree>
    <p:extLst>
      <p:ext uri="{BB962C8B-B14F-4D97-AF65-F5344CB8AC3E}">
        <p14:creationId xmlns:p14="http://schemas.microsoft.com/office/powerpoint/2010/main" val="183583201"/>
      </p:ext>
    </p:extLst>
  </p:cSld>
  <p:clrMapOvr>
    <a:masterClrMapping/>
  </p:clrMapOvr>
</p:sld>
</file>

<file path=ppt/theme/theme1.xml><?xml version="1.0" encoding="utf-8"?>
<a:theme xmlns:a="http://schemas.openxmlformats.org/drawingml/2006/main" name="CIHS Powerpoint Template_201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IHS Powerpoint Template_201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new_logos_CIHS Powerpoint Template_2013</Template>
  <TotalTime>10206</TotalTime>
  <Words>4123</Words>
  <Application>Microsoft Office PowerPoint</Application>
  <PresentationFormat>On-screen Show (4:3)</PresentationFormat>
  <Paragraphs>693</Paragraphs>
  <Slides>57</Slides>
  <Notes>33</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57</vt:i4>
      </vt:variant>
    </vt:vector>
  </HeadingPairs>
  <TitlesOfParts>
    <vt:vector size="74" baseType="lpstr">
      <vt:lpstr>MS PGothic</vt:lpstr>
      <vt:lpstr>MS PGothic</vt:lpstr>
      <vt:lpstr>Arial</vt:lpstr>
      <vt:lpstr>Arial Black</vt:lpstr>
      <vt:lpstr>Arial Bold</vt:lpstr>
      <vt:lpstr>Arial Narrow</vt:lpstr>
      <vt:lpstr>Calibri</vt:lpstr>
      <vt:lpstr>Lucida Sans Unicode</vt:lpstr>
      <vt:lpstr>Monotype Sorts</vt:lpstr>
      <vt:lpstr>Open Sans</vt:lpstr>
      <vt:lpstr>Times</vt:lpstr>
      <vt:lpstr>Wingdings</vt:lpstr>
      <vt:lpstr>ヒラギノ角ゴ Pro W3</vt:lpstr>
      <vt:lpstr>CIHS Powerpoint Template_2013</vt:lpstr>
      <vt:lpstr>1_CIHS Powerpoint Template_2013</vt:lpstr>
      <vt:lpstr>Clip</vt:lpstr>
      <vt:lpstr>Worksheet</vt:lpstr>
      <vt:lpstr>Primary Care Providers Working in Mental Health Settings: Improving Health Status in Persons with Mental Illness </vt:lpstr>
      <vt:lpstr>Disclosures</vt:lpstr>
      <vt:lpstr>About This Course</vt:lpstr>
      <vt:lpstr>Modules</vt:lpstr>
      <vt:lpstr>Module 1 Introduction to Primary and Behavioral Healthcare Integration</vt:lpstr>
      <vt:lpstr>Pre Test Questions</vt:lpstr>
      <vt:lpstr>Overview of Module 1</vt:lpstr>
      <vt:lpstr>Why primary care services in mental health?</vt:lpstr>
      <vt:lpstr>Decreased Life Span</vt:lpstr>
      <vt:lpstr>Life Span with and Without Mental Disorders</vt:lpstr>
      <vt:lpstr>Past Year SMI Among Adults</vt:lpstr>
      <vt:lpstr>Preventable Causes of Death</vt:lpstr>
      <vt:lpstr>Cardiovascular Disease Risk Factors </vt:lpstr>
      <vt:lpstr>Cumulative Effect of Many Problems</vt:lpstr>
      <vt:lpstr>Rates of Non-treatment</vt:lpstr>
      <vt:lpstr>Cigarette Smoking Among Persons With Schizophrenia or Bipolar Disorder</vt:lpstr>
      <vt:lpstr>History of SMI Nomenclature</vt:lpstr>
      <vt:lpstr>Definition: Serious Mental Illness (SMI)</vt:lpstr>
      <vt:lpstr>Global Assessment of Functioning (GAF) Score</vt:lpstr>
      <vt:lpstr>Four Quadrant Model </vt:lpstr>
      <vt:lpstr>Common Diagnosis: SMI</vt:lpstr>
      <vt:lpstr>What Causes Mental Illness?</vt:lpstr>
      <vt:lpstr>Diagnostic Criteria: Schizophrenia</vt:lpstr>
      <vt:lpstr>Bipolar Disorder</vt:lpstr>
      <vt:lpstr>Schizoaffective Disorder</vt:lpstr>
      <vt:lpstr>Borderline Personality Disorder</vt:lpstr>
      <vt:lpstr>Depression and Anxiety Disorders</vt:lpstr>
      <vt:lpstr>Other Psychiatric Comorbidity with SMI</vt:lpstr>
      <vt:lpstr>Comorbid Alcohol Disorders</vt:lpstr>
      <vt:lpstr>Barriers to Providing Primary Care to Psychiatric Populations</vt:lpstr>
      <vt:lpstr>Patient Level Factors </vt:lpstr>
      <vt:lpstr>Provider Level Factors</vt:lpstr>
      <vt:lpstr>Cost of Health Complexity </vt:lpstr>
      <vt:lpstr>The Wagner Chronic Care Model</vt:lpstr>
      <vt:lpstr>Principles of Effective Integrated  Behavioral Healthcare</vt:lpstr>
      <vt:lpstr>Developing Models</vt:lpstr>
      <vt:lpstr>PCARE</vt:lpstr>
      <vt:lpstr>PBHCI Grantees by HHS Region</vt:lpstr>
      <vt:lpstr>PBHCI Staffing Approach</vt:lpstr>
      <vt:lpstr>Change in PBHCI Physical Health Indicators</vt:lpstr>
      <vt:lpstr>RAND Evaluation 2013 </vt:lpstr>
      <vt:lpstr>Medicaid Health Home SPAs, 2013</vt:lpstr>
      <vt:lpstr>Health Home Team Approach – Missouri and Ohio</vt:lpstr>
      <vt:lpstr>Diabetes Outcomes: Missouri</vt:lpstr>
      <vt:lpstr>Person-Centered Collaborative Care Opportunities</vt:lpstr>
      <vt:lpstr>Lexicon for Integrated Care </vt:lpstr>
      <vt:lpstr>Lexicon – Integrated Care</vt:lpstr>
      <vt:lpstr>Standard Framework of Integration</vt:lpstr>
      <vt:lpstr>Core Principles of Collaborative Care</vt:lpstr>
      <vt:lpstr>Tasks Related to Principles</vt:lpstr>
      <vt:lpstr>Roles for PCPs in Behavioral Health Settings</vt:lpstr>
      <vt:lpstr>“Different models must be tested - the cost and suffering of doing nothing is unacceptable.”  Vieweg, et al., American Journal of Medicine. March 2012 </vt:lpstr>
      <vt:lpstr>Reflection and Discussion</vt:lpstr>
      <vt:lpstr>Post Test Questions</vt:lpstr>
      <vt:lpstr>Post Test Answers</vt:lpstr>
      <vt:lpstr>References</vt:lpstr>
      <vt:lpstr>End of Module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Cobb</dc:creator>
  <cp:lastModifiedBy>Rashida Asante-Eccleston</cp:lastModifiedBy>
  <cp:revision>201</cp:revision>
  <dcterms:created xsi:type="dcterms:W3CDTF">2012-02-08T16:22:52Z</dcterms:created>
  <dcterms:modified xsi:type="dcterms:W3CDTF">2017-03-14T17:25:11Z</dcterms:modified>
</cp:coreProperties>
</file>