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3"/>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Lst>
  <p:sldSz cx="9144000" cy="6858000" type="screen4x3"/>
  <p:notesSz cx="6858000" cy="9144000"/>
  <p:custDataLst>
    <p:tags r:id="rId34"/>
  </p:custData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270" autoAdjust="0"/>
  </p:normalViewPr>
  <p:slideViewPr>
    <p:cSldViewPr>
      <p:cViewPr varScale="1">
        <p:scale>
          <a:sx n="65" d="100"/>
          <a:sy n="65" d="100"/>
        </p:scale>
        <p:origin x="1493" y="53"/>
      </p:cViewPr>
      <p:guideLst>
        <p:guide orient="horz" pos="2160"/>
        <p:guide pos="2880"/>
      </p:guideLst>
    </p:cSldViewPr>
  </p:slideViewPr>
  <p:notesTextViewPr>
    <p:cViewPr>
      <p:scale>
        <a:sx n="1" d="1"/>
        <a:sy n="1" d="1"/>
      </p:scale>
      <p:origin x="0" y="0"/>
    </p:cViewPr>
  </p:notesTextViewPr>
  <p:sorterViewPr>
    <p:cViewPr>
      <p:scale>
        <a:sx n="100" d="100"/>
        <a:sy n="100" d="100"/>
      </p:scale>
      <p:origin x="0" y="3384"/>
    </p:cViewPr>
  </p:sorterViewPr>
  <p:notesViewPr>
    <p:cSldViewPr>
      <p:cViewPr>
        <p:scale>
          <a:sx n="120" d="100"/>
          <a:sy n="120" d="100"/>
        </p:scale>
        <p:origin x="-1494" y="7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7D7BFC-9507-482C-A417-C713FA6E297E}" type="datetimeFigureOut">
              <a:rPr lang="en-US" smtClean="0"/>
              <a:t>3/9/2017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E60BD7-6626-4788-8F5A-16E891CF7666}" type="slidenum">
              <a:rPr lang="en-US" smtClean="0"/>
              <a:t>‹#›</a:t>
            </a:fld>
            <a:endParaRPr lang="en-US"/>
          </a:p>
        </p:txBody>
      </p:sp>
    </p:spTree>
    <p:extLst>
      <p:ext uri="{BB962C8B-B14F-4D97-AF65-F5344CB8AC3E}">
        <p14:creationId xmlns:p14="http://schemas.microsoft.com/office/powerpoint/2010/main" val="2307551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medhomeinfo.org/pdf/CDSMP%20PCMH%202-pager%20Final.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investorwords.com/5569/fee_for_service.html"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1</a:t>
            </a:fld>
            <a:endParaRPr lang="en-US"/>
          </a:p>
        </p:txBody>
      </p:sp>
    </p:spTree>
    <p:extLst>
      <p:ext uri="{BB962C8B-B14F-4D97-AF65-F5344CB8AC3E}">
        <p14:creationId xmlns:p14="http://schemas.microsoft.com/office/powerpoint/2010/main" val="1061815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number of excellent resources available that explain and can facilitate the implementation of patient-centered medical home. In particular the SAMHSA-HRSA Center for Integrated Health Solutions. </a:t>
            </a:r>
            <a:r>
              <a:rPr lang="en-US" b="1" i="1" dirty="0"/>
              <a:t>CIHS</a:t>
            </a:r>
            <a:r>
              <a:rPr lang="en-US" dirty="0"/>
              <a:t> promotes the development of integrated primary and behavioral health services to better address the needs of individuals with mental health and substance use conditions, whether seen in specialty behavioral health or primary care provider settings</a:t>
            </a:r>
          </a:p>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11</a:t>
            </a:fld>
            <a:endParaRPr lang="en-US"/>
          </a:p>
        </p:txBody>
      </p:sp>
    </p:spTree>
    <p:extLst>
      <p:ext uri="{BB962C8B-B14F-4D97-AF65-F5344CB8AC3E}">
        <p14:creationId xmlns:p14="http://schemas.microsoft.com/office/powerpoint/2010/main" val="3930479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E60BD7-6626-4788-8F5A-16E891CF7666}" type="slidenum">
              <a:rPr lang="en-US" smtClean="0"/>
              <a:t>13</a:t>
            </a:fld>
            <a:endParaRPr lang="en-US"/>
          </a:p>
        </p:txBody>
      </p:sp>
    </p:spTree>
    <p:extLst>
      <p:ext uri="{BB962C8B-B14F-4D97-AF65-F5344CB8AC3E}">
        <p14:creationId xmlns:p14="http://schemas.microsoft.com/office/powerpoint/2010/main" val="1438188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14</a:t>
            </a:fld>
            <a:endParaRPr lang="en-US"/>
          </a:p>
        </p:txBody>
      </p:sp>
    </p:spTree>
    <p:extLst>
      <p:ext uri="{BB962C8B-B14F-4D97-AF65-F5344CB8AC3E}">
        <p14:creationId xmlns:p14="http://schemas.microsoft.com/office/powerpoint/2010/main" val="11883577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Consult the SAMHSA-HRSA Center for Integrated Health Solutions and the National Council on Aging (NCOA) website </a:t>
            </a:r>
            <a:r>
              <a:rPr lang="en-US" dirty="0">
                <a:hlinkClick r:id="rId3"/>
              </a:rPr>
              <a:t>http://medhomeinfo.org/pdf/CDSMP%20PCMH%202-pager%20Final.pdf</a:t>
            </a:r>
            <a:endParaRPr lang="en-US" dirty="0"/>
          </a:p>
          <a:p>
            <a:r>
              <a:rPr lang="en-US" dirty="0"/>
              <a:t>For their PCMH definition and additional information.</a:t>
            </a:r>
          </a:p>
        </p:txBody>
      </p:sp>
      <p:sp>
        <p:nvSpPr>
          <p:cNvPr id="4" name="Slide Number Placeholder 3"/>
          <p:cNvSpPr>
            <a:spLocks noGrp="1"/>
          </p:cNvSpPr>
          <p:nvPr>
            <p:ph type="sldNum" sz="quarter" idx="10"/>
          </p:nvPr>
        </p:nvSpPr>
        <p:spPr/>
        <p:txBody>
          <a:bodyPr/>
          <a:lstStyle/>
          <a:p>
            <a:fld id="{E9E60BD7-6626-4788-8F5A-16E891CF7666}" type="slidenum">
              <a:rPr lang="en-US" smtClean="0"/>
              <a:t>17</a:t>
            </a:fld>
            <a:endParaRPr lang="en-US"/>
          </a:p>
        </p:txBody>
      </p:sp>
    </p:spTree>
    <p:extLst>
      <p:ext uri="{BB962C8B-B14F-4D97-AF65-F5344CB8AC3E}">
        <p14:creationId xmlns:p14="http://schemas.microsoft.com/office/powerpoint/2010/main" val="4040713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State options are  are defined and discussed in detail by the Integrated Care Resource Center. The Integrated Care Resource Center (ICRC) offers technical assistance to help states develop coordinated systems of care through the establishment or expansion of health homes and integrated care programs for Medicare-Medicaid beneficiaries. Technical assistance is available to states at all levels of readiness. http://www.integratedcareresourcecenter.com/technicalassistance.aspx</a:t>
            </a:r>
          </a:p>
        </p:txBody>
      </p:sp>
      <p:sp>
        <p:nvSpPr>
          <p:cNvPr id="4" name="Slide Number Placeholder 3"/>
          <p:cNvSpPr>
            <a:spLocks noGrp="1"/>
          </p:cNvSpPr>
          <p:nvPr>
            <p:ph type="sldNum" sz="quarter" idx="10"/>
          </p:nvPr>
        </p:nvSpPr>
        <p:spPr/>
        <p:txBody>
          <a:bodyPr/>
          <a:lstStyle/>
          <a:p>
            <a:fld id="{E9E60BD7-6626-4788-8F5A-16E891CF7666}" type="slidenum">
              <a:rPr lang="en-US" smtClean="0"/>
              <a:t>19</a:t>
            </a:fld>
            <a:endParaRPr lang="en-US"/>
          </a:p>
        </p:txBody>
      </p:sp>
    </p:spTree>
    <p:extLst>
      <p:ext uri="{BB962C8B-B14F-4D97-AF65-F5344CB8AC3E}">
        <p14:creationId xmlns:p14="http://schemas.microsoft.com/office/powerpoint/2010/main" val="13828679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latin typeface="Arial" pitchFamily="34" charset="0"/>
                <a:cs typeface="Arial" pitchFamily="34" charset="0"/>
              </a:rPr>
              <a:t>Fee-4–Service (F4S) is a payment arrangement that allows the consumer to make almost all health care decisions independently. </a:t>
            </a:r>
            <a:r>
              <a:rPr lang="en-US" sz="1100" dirty="0"/>
              <a:t>F4S occurs when doctors and other healthcare providers receive a fee for each service such as an office visit, test, procedure, or other health care service. Payments are issued retrospectively, after the services are provided.</a:t>
            </a:r>
            <a:r>
              <a:rPr lang="en-US" sz="1100" baseline="30000" dirty="0"/>
              <a:t> </a:t>
            </a:r>
            <a:r>
              <a:rPr lang="en-US" sz="1100" dirty="0"/>
              <a:t> F4S is inflationary, raising health care costs.</a:t>
            </a:r>
            <a:r>
              <a:rPr lang="en-US" sz="1100" baseline="30000" dirty="0"/>
              <a:t> </a:t>
            </a:r>
            <a:r>
              <a:rPr lang="en-US" sz="1100" dirty="0"/>
              <a:t>It creates a potential financial conflict of interest with patients, as it in incentivizes overutilization</a:t>
            </a:r>
            <a:r>
              <a:rPr lang="en-US" sz="1100" baseline="30000" dirty="0"/>
              <a:t>[</a:t>
            </a:r>
            <a:r>
              <a:rPr lang="en-US" sz="1100" dirty="0"/>
              <a:t>—</a:t>
            </a:r>
            <a:r>
              <a:rPr lang="en-US" dirty="0"/>
              <a:t>Read more at </a:t>
            </a:r>
            <a:r>
              <a:rPr lang="en-US" dirty="0">
                <a:hlinkClick r:id="rId3"/>
              </a:rPr>
              <a:t>http://www.investorwords.com/5569/fee_for_service.html#ixzz27EGHCMhM</a:t>
            </a:r>
            <a:endParaRPr lang="en-US" dirty="0"/>
          </a:p>
          <a:p>
            <a:endParaRPr lang="en-US" dirty="0">
              <a:latin typeface="Arial" pitchFamily="34" charset="0"/>
              <a:cs typeface="Arial" pitchFamily="34" charset="0"/>
            </a:endParaRPr>
          </a:p>
          <a:p>
            <a:r>
              <a:rPr lang="en-US" sz="1100" dirty="0">
                <a:latin typeface="Arial" pitchFamily="34" charset="0"/>
                <a:cs typeface="Arial" pitchFamily="34" charset="0"/>
              </a:rPr>
              <a:t>Pay for Performance (P4P) programs reward hospitals, physician practices and other providers with both financial and non-financial incentives based on performance on select measures. These performance measures can cover various aspects of healthcare delivery: clinical quality and safety, efficiency, patient experience and health information technology adoption. Sponsors of P4P programs typically include government agencies, health insurance plans (health plans), employers (purchasers), healthcare providers, and a variety of coalitions.  Early research suggests that P4P programs can engage providers and change behavior. P4P programs that 1) send actionable and timely patient follow-up results (care alerts) to providers, 2) offer incentives for providers to adopt health information technology, and 3) encourage providers to participate in continuous quality improvement practices and collaborative learning have reduced unnecessary practice variation. </a:t>
            </a:r>
            <a:r>
              <a:rPr lang="en-US" sz="1100" dirty="0" err="1">
                <a:latin typeface="Arial" pitchFamily="34" charset="0"/>
                <a:cs typeface="Arial" pitchFamily="34" charset="0"/>
              </a:rPr>
              <a:t>Cpmsult</a:t>
            </a:r>
            <a:r>
              <a:rPr lang="en-US" sz="1100" dirty="0">
                <a:latin typeface="Arial" pitchFamily="34" charset="0"/>
                <a:cs typeface="Arial" pitchFamily="34" charset="0"/>
              </a:rPr>
              <a:t> the Integrated Healthcare Association (IHA) for additional information. http://www.iha.org/pay_performance.html</a:t>
            </a:r>
          </a:p>
        </p:txBody>
      </p:sp>
      <p:sp>
        <p:nvSpPr>
          <p:cNvPr id="4" name="Slide Number Placeholder 3"/>
          <p:cNvSpPr>
            <a:spLocks noGrp="1"/>
          </p:cNvSpPr>
          <p:nvPr>
            <p:ph type="sldNum" sz="quarter" idx="10"/>
          </p:nvPr>
        </p:nvSpPr>
        <p:spPr/>
        <p:txBody>
          <a:bodyPr/>
          <a:lstStyle/>
          <a:p>
            <a:fld id="{E9E60BD7-6626-4788-8F5A-16E891CF7666}" type="slidenum">
              <a:rPr lang="en-US" smtClean="0"/>
              <a:t>20</a:t>
            </a:fld>
            <a:endParaRPr lang="en-US"/>
          </a:p>
        </p:txBody>
      </p:sp>
    </p:spTree>
    <p:extLst>
      <p:ext uri="{BB962C8B-B14F-4D97-AF65-F5344CB8AC3E}">
        <p14:creationId xmlns:p14="http://schemas.microsoft.com/office/powerpoint/2010/main" val="41768006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E60BD7-6626-4788-8F5A-16E891CF7666}" type="slidenum">
              <a:rPr lang="en-US" smtClean="0"/>
              <a:t>22</a:t>
            </a:fld>
            <a:endParaRPr lang="en-US"/>
          </a:p>
        </p:txBody>
      </p:sp>
    </p:spTree>
    <p:extLst>
      <p:ext uri="{BB962C8B-B14F-4D97-AF65-F5344CB8AC3E}">
        <p14:creationId xmlns:p14="http://schemas.microsoft.com/office/powerpoint/2010/main" val="10681401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integrated </a:t>
            </a:r>
            <a:r>
              <a:rPr lang="en-US"/>
              <a:t>care settings  </a:t>
            </a:r>
            <a:r>
              <a:rPr lang="en-US" dirty="0"/>
              <a:t>"real time" info sharing requires that SW's use concurrent documentation. This is a culture shift &amp; requires excellent typing &amp; transcribing skills.</a:t>
            </a:r>
          </a:p>
        </p:txBody>
      </p:sp>
      <p:sp>
        <p:nvSpPr>
          <p:cNvPr id="4" name="Slide Number Placeholder 3"/>
          <p:cNvSpPr>
            <a:spLocks noGrp="1"/>
          </p:cNvSpPr>
          <p:nvPr>
            <p:ph type="sldNum" sz="quarter" idx="10"/>
          </p:nvPr>
        </p:nvSpPr>
        <p:spPr/>
        <p:txBody>
          <a:bodyPr/>
          <a:lstStyle/>
          <a:p>
            <a:fld id="{E9E60BD7-6626-4788-8F5A-16E891CF7666}" type="slidenum">
              <a:rPr lang="en-US" smtClean="0"/>
              <a:t>25</a:t>
            </a:fld>
            <a:endParaRPr lang="en-US"/>
          </a:p>
        </p:txBody>
      </p:sp>
    </p:spTree>
    <p:extLst>
      <p:ext uri="{BB962C8B-B14F-4D97-AF65-F5344CB8AC3E}">
        <p14:creationId xmlns:p14="http://schemas.microsoft.com/office/powerpoint/2010/main" val="416161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2</a:t>
            </a:fld>
            <a:endParaRPr lang="en-US"/>
          </a:p>
        </p:txBody>
      </p:sp>
    </p:spTree>
    <p:extLst>
      <p:ext uri="{BB962C8B-B14F-4D97-AF65-F5344CB8AC3E}">
        <p14:creationId xmlns:p14="http://schemas.microsoft.com/office/powerpoint/2010/main" val="3320500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3</a:t>
            </a:fld>
            <a:endParaRPr lang="en-US"/>
          </a:p>
        </p:txBody>
      </p:sp>
    </p:spTree>
    <p:extLst>
      <p:ext uri="{BB962C8B-B14F-4D97-AF65-F5344CB8AC3E}">
        <p14:creationId xmlns:p14="http://schemas.microsoft.com/office/powerpoint/2010/main" val="889029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E60BD7-6626-4788-8F5A-16E891CF7666}" type="slidenum">
              <a:rPr lang="en-US" smtClean="0"/>
              <a:t>4</a:t>
            </a:fld>
            <a:endParaRPr lang="en-US"/>
          </a:p>
        </p:txBody>
      </p:sp>
    </p:spTree>
    <p:extLst>
      <p:ext uri="{BB962C8B-B14F-4D97-AF65-F5344CB8AC3E}">
        <p14:creationId xmlns:p14="http://schemas.microsoft.com/office/powerpoint/2010/main" val="3907502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E60BD7-6626-4788-8F5A-16E891CF7666}" type="slidenum">
              <a:rPr lang="en-US" smtClean="0"/>
              <a:t>5</a:t>
            </a:fld>
            <a:endParaRPr lang="en-US"/>
          </a:p>
        </p:txBody>
      </p:sp>
    </p:spTree>
    <p:extLst>
      <p:ext uri="{BB962C8B-B14F-4D97-AF65-F5344CB8AC3E}">
        <p14:creationId xmlns:p14="http://schemas.microsoft.com/office/powerpoint/2010/main" val="3086310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6</a:t>
            </a:fld>
            <a:endParaRPr lang="en-US"/>
          </a:p>
        </p:txBody>
      </p:sp>
    </p:spTree>
    <p:extLst>
      <p:ext uri="{BB962C8B-B14F-4D97-AF65-F5344CB8AC3E}">
        <p14:creationId xmlns:p14="http://schemas.microsoft.com/office/powerpoint/2010/main" val="215175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8</a:t>
            </a:fld>
            <a:endParaRPr lang="en-US"/>
          </a:p>
        </p:txBody>
      </p:sp>
    </p:spTree>
    <p:extLst>
      <p:ext uri="{BB962C8B-B14F-4D97-AF65-F5344CB8AC3E}">
        <p14:creationId xmlns:p14="http://schemas.microsoft.com/office/powerpoint/2010/main" val="2452308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9</a:t>
            </a:fld>
            <a:endParaRPr lang="en-US"/>
          </a:p>
        </p:txBody>
      </p:sp>
    </p:spTree>
    <p:extLst>
      <p:ext uri="{BB962C8B-B14F-4D97-AF65-F5344CB8AC3E}">
        <p14:creationId xmlns:p14="http://schemas.microsoft.com/office/powerpoint/2010/main" val="2850127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10</a:t>
            </a:fld>
            <a:endParaRPr lang="en-US"/>
          </a:p>
        </p:txBody>
      </p:sp>
    </p:spTree>
    <p:extLst>
      <p:ext uri="{BB962C8B-B14F-4D97-AF65-F5344CB8AC3E}">
        <p14:creationId xmlns:p14="http://schemas.microsoft.com/office/powerpoint/2010/main" val="20077861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819400"/>
            <a:ext cx="8839200" cy="2133600"/>
          </a:xfrm>
        </p:spPr>
        <p:txBody>
          <a:bodyPr>
            <a:noAutofit/>
          </a:bodyPr>
          <a:lstStyle/>
          <a:p>
            <a:r>
              <a:rPr lang="en-US" sz="3200" b="1" dirty="0">
                <a:cs typeface="Arial" pitchFamily="34" charset="0"/>
              </a:rPr>
              <a:t>Advanced Clinical Social Work Practice </a:t>
            </a:r>
            <a:br>
              <a:rPr lang="en-US" sz="3200" b="1" dirty="0">
                <a:cs typeface="Arial" pitchFamily="34" charset="0"/>
              </a:rPr>
            </a:br>
            <a:r>
              <a:rPr lang="en-US" sz="3200" b="1" dirty="0">
                <a:cs typeface="Arial" pitchFamily="34" charset="0"/>
              </a:rPr>
              <a:t>in Integrated Healthcare</a:t>
            </a:r>
            <a:br>
              <a:rPr lang="en-US" sz="3200" b="1" dirty="0">
                <a:cs typeface="Arial" pitchFamily="34" charset="0"/>
              </a:rPr>
            </a:br>
            <a:r>
              <a:rPr lang="en-US" sz="3200" b="1" dirty="0">
                <a:cs typeface="Arial" pitchFamily="34" charset="0"/>
              </a:rPr>
              <a:t>Module 1</a:t>
            </a:r>
            <a:br>
              <a:rPr lang="en-US" sz="3200" b="1" dirty="0"/>
            </a:br>
            <a:endParaRPr lang="en-US" sz="3200" dirty="0"/>
          </a:p>
        </p:txBody>
      </p:sp>
      <p:sp>
        <p:nvSpPr>
          <p:cNvPr id="3" name="Subtitle 2"/>
          <p:cNvSpPr>
            <a:spLocks noGrp="1"/>
          </p:cNvSpPr>
          <p:nvPr>
            <p:ph type="subTitle" idx="1"/>
          </p:nvPr>
        </p:nvSpPr>
        <p:spPr>
          <a:xfrm>
            <a:off x="1447800" y="4572000"/>
            <a:ext cx="6400800" cy="1219200"/>
          </a:xfrm>
        </p:spPr>
        <p:txBody>
          <a:bodyPr>
            <a:noAutofit/>
          </a:bodyPr>
          <a:lstStyle/>
          <a:p>
            <a:r>
              <a:rPr lang="en-US" dirty="0">
                <a:solidFill>
                  <a:schemeClr val="tx1"/>
                </a:solidFill>
                <a:cs typeface="Arial" pitchFamily="34" charset="0"/>
              </a:rPr>
              <a:t>Marion Becker, PhD</a:t>
            </a:r>
          </a:p>
          <a:p>
            <a:r>
              <a:rPr lang="en-US" dirty="0">
                <a:solidFill>
                  <a:schemeClr val="tx1"/>
                </a:solidFill>
                <a:cs typeface="Arial" pitchFamily="34" charset="0"/>
              </a:rPr>
              <a:t>School of Social Work</a:t>
            </a:r>
          </a:p>
          <a:p>
            <a:r>
              <a:rPr lang="en-US" dirty="0">
                <a:solidFill>
                  <a:schemeClr val="tx1"/>
                </a:solidFill>
                <a:cs typeface="Arial" pitchFamily="34" charset="0"/>
              </a:rPr>
              <a:t>University of South Florida</a:t>
            </a:r>
          </a:p>
        </p:txBody>
      </p:sp>
    </p:spTree>
    <p:extLst>
      <p:ext uri="{BB962C8B-B14F-4D97-AF65-F5344CB8AC3E}">
        <p14:creationId xmlns:p14="http://schemas.microsoft.com/office/powerpoint/2010/main" val="3378701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normAutofit/>
          </a:bodyPr>
          <a:lstStyle/>
          <a:p>
            <a:r>
              <a:rPr lang="en-US" sz="3600" b="1" dirty="0"/>
              <a:t>Other Theoretical Constructs</a:t>
            </a:r>
          </a:p>
        </p:txBody>
      </p:sp>
      <p:sp>
        <p:nvSpPr>
          <p:cNvPr id="3" name="Content Placeholder 2"/>
          <p:cNvSpPr>
            <a:spLocks noGrp="1"/>
          </p:cNvSpPr>
          <p:nvPr>
            <p:ph idx="1"/>
          </p:nvPr>
        </p:nvSpPr>
        <p:spPr>
          <a:xfrm>
            <a:off x="457200" y="1676400"/>
            <a:ext cx="8229600" cy="4144963"/>
          </a:xfrm>
        </p:spPr>
        <p:txBody>
          <a:bodyPr>
            <a:noAutofit/>
          </a:bodyPr>
          <a:lstStyle/>
          <a:p>
            <a:pPr>
              <a:buFont typeface="Arial" pitchFamily="34" charset="0"/>
              <a:buChar char="•"/>
            </a:pPr>
            <a:r>
              <a:rPr lang="en-US" dirty="0"/>
              <a:t>Social Learning (Bandura) </a:t>
            </a:r>
            <a:r>
              <a:rPr lang="en-US" baseline="30000" dirty="0"/>
              <a:t>6</a:t>
            </a:r>
          </a:p>
          <a:p>
            <a:pPr>
              <a:buFont typeface="Arial" pitchFamily="34" charset="0"/>
              <a:buChar char="•"/>
            </a:pPr>
            <a:endParaRPr lang="en-US" dirty="0"/>
          </a:p>
          <a:p>
            <a:pPr>
              <a:buFont typeface="Arial" pitchFamily="34" charset="0"/>
              <a:buChar char="•"/>
            </a:pPr>
            <a:r>
              <a:rPr lang="en-US" dirty="0"/>
              <a:t>Self Management Theory (</a:t>
            </a:r>
            <a:r>
              <a:rPr lang="en-US" dirty="0" err="1"/>
              <a:t>Deci</a:t>
            </a:r>
            <a:r>
              <a:rPr lang="en-US" dirty="0"/>
              <a:t>) </a:t>
            </a:r>
            <a:r>
              <a:rPr lang="en-US" baseline="30000" dirty="0"/>
              <a:t>7</a:t>
            </a:r>
          </a:p>
          <a:p>
            <a:pPr>
              <a:buFont typeface="Arial" pitchFamily="34" charset="0"/>
              <a:buChar char="•"/>
            </a:pPr>
            <a:endParaRPr lang="en-US" dirty="0"/>
          </a:p>
          <a:p>
            <a:pPr>
              <a:buFont typeface="Arial" pitchFamily="34" charset="0"/>
              <a:buChar char="•"/>
            </a:pPr>
            <a:r>
              <a:rPr lang="en-US" dirty="0"/>
              <a:t>Four Quadrant Model </a:t>
            </a:r>
            <a:r>
              <a:rPr lang="en-US" baseline="30000" dirty="0"/>
              <a:t>8</a:t>
            </a:r>
            <a:r>
              <a:rPr lang="en-US" dirty="0"/>
              <a:t>  </a:t>
            </a:r>
            <a:endParaRPr lang="en-US" baseline="30000" dirty="0"/>
          </a:p>
          <a:p>
            <a:pPr lvl="1">
              <a:buFont typeface="Arial" pitchFamily="34" charset="0"/>
              <a:buChar char="•"/>
            </a:pPr>
            <a:r>
              <a:rPr lang="en-US" dirty="0"/>
              <a:t>Low to moderate BH &amp; PH care needs</a:t>
            </a:r>
          </a:p>
          <a:p>
            <a:pPr lvl="1">
              <a:buFont typeface="Arial" pitchFamily="34" charset="0"/>
              <a:buChar char="•"/>
            </a:pPr>
            <a:r>
              <a:rPr lang="en-US" dirty="0"/>
              <a:t>Moderate to high BH &amp; low to moderate PH needs</a:t>
            </a:r>
          </a:p>
          <a:p>
            <a:pPr lvl="1">
              <a:buFont typeface="Arial" pitchFamily="34" charset="0"/>
              <a:buChar char="•"/>
            </a:pPr>
            <a:r>
              <a:rPr lang="en-US" dirty="0"/>
              <a:t>Low to moderate BH &amp; moderate to high PH care needs</a:t>
            </a:r>
          </a:p>
          <a:p>
            <a:pPr lvl="1">
              <a:buFont typeface="Arial" pitchFamily="34" charset="0"/>
              <a:buChar char="•"/>
            </a:pPr>
            <a:r>
              <a:rPr lang="en-US" dirty="0"/>
              <a:t>Moderate to high BH &amp; moderate to high PH care needs</a:t>
            </a:r>
          </a:p>
          <a:p>
            <a:pPr marL="400050" lvl="1" indent="0">
              <a:buNone/>
            </a:pPr>
            <a:endParaRPr lang="en-US" dirty="0"/>
          </a:p>
          <a:p>
            <a:pPr marL="0" indent="0">
              <a:buNone/>
            </a:pPr>
            <a:endParaRPr lang="en-US" sz="2800" dirty="0"/>
          </a:p>
          <a:p>
            <a:pPr marL="0" indent="0">
              <a:buNone/>
            </a:pPr>
            <a:r>
              <a:rPr lang="en-US" sz="2800" dirty="0"/>
              <a:t>    </a:t>
            </a:r>
          </a:p>
        </p:txBody>
      </p:sp>
    </p:spTree>
    <p:extLst>
      <p:ext uri="{BB962C8B-B14F-4D97-AF65-F5344CB8AC3E}">
        <p14:creationId xmlns:p14="http://schemas.microsoft.com/office/powerpoint/2010/main" val="3645429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534400" cy="762000"/>
          </a:xfrm>
        </p:spPr>
        <p:txBody>
          <a:bodyPr>
            <a:normAutofit/>
          </a:bodyPr>
          <a:lstStyle/>
          <a:p>
            <a:r>
              <a:rPr lang="en-US" sz="3600" b="1" dirty="0"/>
              <a:t>Continuum of Integration</a:t>
            </a:r>
          </a:p>
        </p:txBody>
      </p:sp>
      <p:sp>
        <p:nvSpPr>
          <p:cNvPr id="3" name="Content Placeholder 2"/>
          <p:cNvSpPr>
            <a:spLocks noGrp="1"/>
          </p:cNvSpPr>
          <p:nvPr>
            <p:ph idx="1"/>
          </p:nvPr>
        </p:nvSpPr>
        <p:spPr>
          <a:xfrm>
            <a:off x="838200" y="1905001"/>
            <a:ext cx="7772400" cy="3657600"/>
          </a:xfrm>
        </p:spPr>
        <p:txBody>
          <a:bodyPr>
            <a:normAutofit/>
          </a:bodyPr>
          <a:lstStyle/>
          <a:p>
            <a:pPr>
              <a:buFont typeface="Arial" pitchFamily="34" charset="0"/>
              <a:buChar char="•"/>
            </a:pPr>
            <a:r>
              <a:rPr lang="en-US" dirty="0"/>
              <a:t>Consultation/Liaison C/L</a:t>
            </a:r>
          </a:p>
          <a:p>
            <a:pPr>
              <a:buFont typeface="Arial" pitchFamily="34" charset="0"/>
              <a:buChar char="•"/>
            </a:pPr>
            <a:r>
              <a:rPr lang="en-US" dirty="0"/>
              <a:t>Collaborative Care  </a:t>
            </a:r>
          </a:p>
          <a:p>
            <a:pPr>
              <a:buFont typeface="Arial" pitchFamily="34" charset="0"/>
              <a:buChar char="•"/>
            </a:pPr>
            <a:r>
              <a:rPr lang="en-US" dirty="0"/>
              <a:t>Coordinated-Care and Care Management</a:t>
            </a:r>
          </a:p>
          <a:p>
            <a:pPr>
              <a:buFont typeface="Arial" pitchFamily="34" charset="0"/>
              <a:buChar char="•"/>
            </a:pPr>
            <a:r>
              <a:rPr lang="en-US" dirty="0"/>
              <a:t>Co-located MH/BH services</a:t>
            </a:r>
          </a:p>
          <a:p>
            <a:pPr>
              <a:buFont typeface="Arial" pitchFamily="34" charset="0"/>
              <a:buChar char="•"/>
            </a:pPr>
            <a:r>
              <a:rPr lang="en-US" dirty="0"/>
              <a:t>Integrated Care</a:t>
            </a:r>
          </a:p>
          <a:p>
            <a:pPr>
              <a:buFont typeface="Arial" pitchFamily="34" charset="0"/>
              <a:buChar char="•"/>
            </a:pPr>
            <a:r>
              <a:rPr lang="en-US" dirty="0"/>
              <a:t>Patient Centered Medical Home (PCMH)</a:t>
            </a:r>
          </a:p>
          <a:p>
            <a:pPr>
              <a:buFont typeface="Arial" pitchFamily="34" charset="0"/>
              <a:buChar char="•"/>
            </a:pPr>
            <a:r>
              <a:rPr lang="en-US" dirty="0"/>
              <a:t>Person Centered Care</a:t>
            </a:r>
          </a:p>
          <a:p>
            <a:pPr>
              <a:buFont typeface="Arial" pitchFamily="34" charset="0"/>
              <a:buChar char="•"/>
            </a:pPr>
            <a:r>
              <a:rPr lang="en-US" dirty="0"/>
              <a:t>Shared Care</a:t>
            </a:r>
          </a:p>
        </p:txBody>
      </p:sp>
    </p:spTree>
    <p:extLst>
      <p:ext uri="{BB962C8B-B14F-4D97-AF65-F5344CB8AC3E}">
        <p14:creationId xmlns:p14="http://schemas.microsoft.com/office/powerpoint/2010/main" val="1829948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15962"/>
          </a:xfrm>
        </p:spPr>
        <p:txBody>
          <a:bodyPr>
            <a:normAutofit/>
          </a:bodyPr>
          <a:lstStyle/>
          <a:p>
            <a:r>
              <a:rPr lang="en-US" sz="3600" b="1" dirty="0"/>
              <a:t>Consultation/Liaison C/L</a:t>
            </a:r>
          </a:p>
        </p:txBody>
      </p:sp>
      <p:sp>
        <p:nvSpPr>
          <p:cNvPr id="3" name="Content Placeholder 2"/>
          <p:cNvSpPr>
            <a:spLocks noGrp="1"/>
          </p:cNvSpPr>
          <p:nvPr>
            <p:ph idx="1"/>
          </p:nvPr>
        </p:nvSpPr>
        <p:spPr>
          <a:xfrm>
            <a:off x="457200" y="1905001"/>
            <a:ext cx="8229600" cy="3962400"/>
          </a:xfrm>
        </p:spPr>
        <p:txBody>
          <a:bodyPr>
            <a:noAutofit/>
          </a:bodyPr>
          <a:lstStyle/>
          <a:p>
            <a:pPr marL="457200" indent="-457200">
              <a:lnSpc>
                <a:spcPct val="120000"/>
              </a:lnSpc>
              <a:buFont typeface="Arial" pitchFamily="34" charset="0"/>
              <a:buChar char="•"/>
            </a:pPr>
            <a:r>
              <a:rPr lang="en-US" sz="2200" dirty="0"/>
              <a:t>Developed in 1950s to extend mental health services to medical and surgical inpatients </a:t>
            </a:r>
          </a:p>
          <a:p>
            <a:pPr marL="457200" indent="-457200">
              <a:lnSpc>
                <a:spcPct val="120000"/>
              </a:lnSpc>
              <a:buFont typeface="Arial" pitchFamily="34" charset="0"/>
              <a:buChar char="•"/>
            </a:pPr>
            <a:endParaRPr lang="en-US" sz="2200" dirty="0"/>
          </a:p>
          <a:p>
            <a:pPr marL="457200" indent="-457200">
              <a:lnSpc>
                <a:spcPct val="120000"/>
              </a:lnSpc>
              <a:buFont typeface="Arial" pitchFamily="34" charset="0"/>
              <a:buChar char="•"/>
            </a:pPr>
            <a:r>
              <a:rPr lang="en-US" sz="2200" dirty="0"/>
              <a:t>Later  adopted a chronic disease management approach and began to address mental health issues in primary care </a:t>
            </a:r>
            <a:endParaRPr lang="en-US" sz="2200" baseline="30000" dirty="0"/>
          </a:p>
          <a:p>
            <a:pPr marL="457200" indent="-457200">
              <a:lnSpc>
                <a:spcPct val="120000"/>
              </a:lnSpc>
              <a:buFont typeface="Arial" pitchFamily="34" charset="0"/>
              <a:buChar char="•"/>
            </a:pPr>
            <a:endParaRPr lang="en-US" sz="2200" dirty="0"/>
          </a:p>
          <a:p>
            <a:pPr marL="457200" indent="-457200">
              <a:lnSpc>
                <a:spcPct val="120000"/>
              </a:lnSpc>
              <a:buFont typeface="Arial" pitchFamily="34" charset="0"/>
              <a:buChar char="•"/>
            </a:pPr>
            <a:r>
              <a:rPr lang="en-US" sz="2200" dirty="0"/>
              <a:t>Studies of C/L in primary care have demonstrated better treatment outcomes and decreased cost when mental health care is readily available in primary care settings </a:t>
            </a:r>
            <a:r>
              <a:rPr lang="en-US" sz="2200" baseline="30000" dirty="0"/>
              <a:t>9-11</a:t>
            </a:r>
          </a:p>
        </p:txBody>
      </p:sp>
    </p:spTree>
    <p:extLst>
      <p:ext uri="{BB962C8B-B14F-4D97-AF65-F5344CB8AC3E}">
        <p14:creationId xmlns:p14="http://schemas.microsoft.com/office/powerpoint/2010/main" val="3986104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62000"/>
          </a:xfrm>
        </p:spPr>
        <p:txBody>
          <a:bodyPr>
            <a:normAutofit/>
          </a:bodyPr>
          <a:lstStyle/>
          <a:p>
            <a:r>
              <a:rPr lang="en-US" sz="3600" b="1" dirty="0"/>
              <a:t>Elements of Collaborative Care </a:t>
            </a:r>
          </a:p>
        </p:txBody>
      </p:sp>
      <p:sp>
        <p:nvSpPr>
          <p:cNvPr id="3" name="Content Placeholder 2"/>
          <p:cNvSpPr>
            <a:spLocks noGrp="1"/>
          </p:cNvSpPr>
          <p:nvPr>
            <p:ph idx="1"/>
          </p:nvPr>
        </p:nvSpPr>
        <p:spPr>
          <a:xfrm>
            <a:off x="457200" y="1828799"/>
            <a:ext cx="8229600" cy="4038601"/>
          </a:xfrm>
        </p:spPr>
        <p:txBody>
          <a:bodyPr>
            <a:normAutofit fontScale="77500" lnSpcReduction="20000"/>
          </a:bodyPr>
          <a:lstStyle/>
          <a:p>
            <a:pPr marL="457200" indent="-457200">
              <a:lnSpc>
                <a:spcPct val="120000"/>
              </a:lnSpc>
              <a:buFont typeface="Arial" pitchFamily="34" charset="0"/>
              <a:buChar char="•"/>
            </a:pPr>
            <a:r>
              <a:rPr lang="en-US" sz="2800" dirty="0"/>
              <a:t>Routine screening for mental and behavioral health conditions conducted  in primary care settings.</a:t>
            </a:r>
          </a:p>
          <a:p>
            <a:pPr marL="457200" indent="-457200">
              <a:lnSpc>
                <a:spcPct val="120000"/>
              </a:lnSpc>
              <a:buFont typeface="Arial" pitchFamily="34" charset="0"/>
              <a:buChar char="•"/>
            </a:pPr>
            <a:r>
              <a:rPr lang="en-US" sz="2800" dirty="0"/>
              <a:t>Referral relationship between primary care and mental health providers.</a:t>
            </a:r>
          </a:p>
          <a:p>
            <a:pPr marL="457200" indent="-457200">
              <a:lnSpc>
                <a:spcPct val="120000"/>
              </a:lnSpc>
              <a:buFont typeface="Arial" pitchFamily="34" charset="0"/>
              <a:buChar char="•"/>
            </a:pPr>
            <a:r>
              <a:rPr lang="en-US" sz="2800" dirty="0"/>
              <a:t>Routine exchange of information between providers</a:t>
            </a:r>
          </a:p>
          <a:p>
            <a:pPr marL="457200" indent="-457200">
              <a:lnSpc>
                <a:spcPct val="120000"/>
              </a:lnSpc>
              <a:buFont typeface="Arial" pitchFamily="34" charset="0"/>
              <a:buChar char="•"/>
            </a:pPr>
            <a:r>
              <a:rPr lang="en-US" sz="2800" dirty="0"/>
              <a:t>Primary care providers deliver specific mental health interventions using treatment protocols and algorithms</a:t>
            </a:r>
          </a:p>
          <a:p>
            <a:pPr marL="457200" indent="-457200">
              <a:lnSpc>
                <a:spcPct val="120000"/>
              </a:lnSpc>
              <a:buFont typeface="Arial" pitchFamily="34" charset="0"/>
              <a:buChar char="•"/>
            </a:pPr>
            <a:r>
              <a:rPr lang="en-US" sz="2800" dirty="0"/>
              <a:t>Case managers  facilitate communication between providers, monitor treatment outcomes and  make referrals for the patient to resources in the community</a:t>
            </a:r>
          </a:p>
        </p:txBody>
      </p:sp>
    </p:spTree>
    <p:extLst>
      <p:ext uri="{BB962C8B-B14F-4D97-AF65-F5344CB8AC3E}">
        <p14:creationId xmlns:p14="http://schemas.microsoft.com/office/powerpoint/2010/main" val="735806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r>
              <a:rPr lang="en-US" b="1" dirty="0"/>
              <a:t>Co-located Medical and </a:t>
            </a:r>
            <a:br>
              <a:rPr lang="en-US" b="1" dirty="0"/>
            </a:br>
            <a:r>
              <a:rPr lang="en-US" b="1" dirty="0"/>
              <a:t>Mental/ Behavioral Health Services</a:t>
            </a:r>
            <a:br>
              <a:rPr lang="en-US" b="1" dirty="0"/>
            </a:br>
            <a:endParaRPr lang="en-US" b="1" dirty="0"/>
          </a:p>
        </p:txBody>
      </p:sp>
      <p:sp>
        <p:nvSpPr>
          <p:cNvPr id="3" name="Content Placeholder 2"/>
          <p:cNvSpPr>
            <a:spLocks noGrp="1"/>
          </p:cNvSpPr>
          <p:nvPr>
            <p:ph idx="1"/>
          </p:nvPr>
        </p:nvSpPr>
        <p:spPr>
          <a:xfrm>
            <a:off x="457200" y="1981200"/>
            <a:ext cx="8229600" cy="3733801"/>
          </a:xfrm>
        </p:spPr>
        <p:txBody>
          <a:bodyPr>
            <a:normAutofit/>
          </a:bodyPr>
          <a:lstStyle/>
          <a:p>
            <a:pPr marL="457200" indent="-457200">
              <a:buFont typeface="Arial" pitchFamily="34" charset="0"/>
              <a:buChar char="•"/>
            </a:pPr>
            <a:r>
              <a:rPr lang="en-US" sz="2200" dirty="0"/>
              <a:t>Co-location describes where services are provided rather than a specific approach to care.</a:t>
            </a:r>
          </a:p>
          <a:p>
            <a:pPr marL="457200" indent="-457200">
              <a:buFont typeface="Arial" pitchFamily="34" charset="0"/>
              <a:buChar char="•"/>
            </a:pPr>
            <a:r>
              <a:rPr lang="en-US" sz="2200" dirty="0"/>
              <a:t>Medical and mental/behavioral health services are located in the same facility</a:t>
            </a:r>
          </a:p>
          <a:p>
            <a:pPr marL="457200" indent="-457200">
              <a:buFont typeface="Arial" pitchFamily="34" charset="0"/>
              <a:buChar char="•"/>
            </a:pPr>
            <a:r>
              <a:rPr lang="en-US" sz="2200" dirty="0"/>
              <a:t>Referral is made for medical patients to be seen by mental health specialists</a:t>
            </a:r>
          </a:p>
          <a:p>
            <a:pPr marL="457200" indent="-457200">
              <a:buFont typeface="Arial" pitchFamily="34" charset="0"/>
              <a:buChar char="•"/>
            </a:pPr>
            <a:r>
              <a:rPr lang="en-US" sz="2200" dirty="0"/>
              <a:t>Consultation between medical and mental health providers is facilitated by co-location and that holds the potential  to increase the skills of both groups</a:t>
            </a:r>
          </a:p>
        </p:txBody>
      </p:sp>
    </p:spTree>
    <p:extLst>
      <p:ext uri="{BB962C8B-B14F-4D97-AF65-F5344CB8AC3E}">
        <p14:creationId xmlns:p14="http://schemas.microsoft.com/office/powerpoint/2010/main" val="5529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
            <a:ext cx="8229600" cy="838200"/>
          </a:xfrm>
        </p:spPr>
        <p:txBody>
          <a:bodyPr>
            <a:noAutofit/>
          </a:bodyPr>
          <a:lstStyle/>
          <a:p>
            <a:br>
              <a:rPr lang="en-US" sz="3600" b="1" dirty="0"/>
            </a:br>
            <a:r>
              <a:rPr lang="en-US" sz="3600" b="1" dirty="0"/>
              <a:t>Collaborative Care/Consultation/Liaison</a:t>
            </a:r>
            <a:br>
              <a:rPr lang="en-US" sz="3600" b="1" dirty="0"/>
            </a:br>
            <a:endParaRPr lang="en-US" sz="3600" b="1" dirty="0"/>
          </a:p>
        </p:txBody>
      </p:sp>
      <p:sp>
        <p:nvSpPr>
          <p:cNvPr id="3" name="Content Placeholder 2"/>
          <p:cNvSpPr>
            <a:spLocks noGrp="1"/>
          </p:cNvSpPr>
          <p:nvPr>
            <p:ph idx="1"/>
          </p:nvPr>
        </p:nvSpPr>
        <p:spPr>
          <a:xfrm>
            <a:off x="457200" y="1905001"/>
            <a:ext cx="8305800" cy="3962400"/>
          </a:xfrm>
        </p:spPr>
        <p:txBody>
          <a:bodyPr>
            <a:normAutofit fontScale="70000" lnSpcReduction="20000"/>
          </a:bodyPr>
          <a:lstStyle/>
          <a:p>
            <a:pPr marL="457200" indent="-457200">
              <a:lnSpc>
                <a:spcPct val="120000"/>
              </a:lnSpc>
              <a:buFont typeface="Arial" pitchFamily="34" charset="0"/>
              <a:buChar char="•"/>
            </a:pPr>
            <a:r>
              <a:rPr lang="en-US" sz="3000" dirty="0"/>
              <a:t>A overarching term reflecting an ongoing relationship between service providers (primary care and mental/behavioral health clinicians)</a:t>
            </a:r>
          </a:p>
          <a:p>
            <a:pPr marL="457200" indent="-457200">
              <a:lnSpc>
                <a:spcPct val="120000"/>
              </a:lnSpc>
              <a:buFont typeface="Arial" pitchFamily="34" charset="0"/>
              <a:buChar char="•"/>
            </a:pPr>
            <a:endParaRPr lang="en-US" sz="3000" dirty="0"/>
          </a:p>
          <a:p>
            <a:pPr marL="457200" indent="-457200">
              <a:lnSpc>
                <a:spcPct val="120000"/>
              </a:lnSpc>
              <a:buFont typeface="Arial" pitchFamily="34" charset="0"/>
              <a:buChar char="•"/>
            </a:pPr>
            <a:r>
              <a:rPr lang="en-US" sz="3000" dirty="0"/>
              <a:t>Occurs when multiple healthcare providers from different professional backgrounds provide comprehensive services by working together with patients and their families to provide high quality care across care settings</a:t>
            </a:r>
          </a:p>
          <a:p>
            <a:pPr marL="457200" indent="-457200">
              <a:lnSpc>
                <a:spcPct val="120000"/>
              </a:lnSpc>
              <a:buFont typeface="Arial" pitchFamily="34" charset="0"/>
              <a:buChar char="•"/>
            </a:pPr>
            <a:endParaRPr lang="en-US" sz="3000" dirty="0"/>
          </a:p>
          <a:p>
            <a:pPr marL="457200" indent="-457200">
              <a:lnSpc>
                <a:spcPct val="120000"/>
              </a:lnSpc>
              <a:buFont typeface="Arial" pitchFamily="34" charset="0"/>
              <a:buChar char="•"/>
            </a:pPr>
            <a:r>
              <a:rPr lang="en-US" sz="3000" dirty="0"/>
              <a:t>Promotes patient self-management and compliance with treatment recommendations </a:t>
            </a:r>
          </a:p>
          <a:p>
            <a:endParaRPr lang="en-US" sz="2800" dirty="0"/>
          </a:p>
          <a:p>
            <a:endParaRPr lang="en-US" sz="2800" dirty="0"/>
          </a:p>
        </p:txBody>
      </p:sp>
    </p:spTree>
    <p:extLst>
      <p:ext uri="{BB962C8B-B14F-4D97-AF65-F5344CB8AC3E}">
        <p14:creationId xmlns:p14="http://schemas.microsoft.com/office/powerpoint/2010/main" val="1700454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Integrated Care</a:t>
            </a:r>
          </a:p>
        </p:txBody>
      </p:sp>
      <p:sp>
        <p:nvSpPr>
          <p:cNvPr id="3" name="Content Placeholder 2"/>
          <p:cNvSpPr>
            <a:spLocks noGrp="1"/>
          </p:cNvSpPr>
          <p:nvPr>
            <p:ph idx="1"/>
          </p:nvPr>
        </p:nvSpPr>
        <p:spPr>
          <a:xfrm>
            <a:off x="457200" y="1828800"/>
            <a:ext cx="8229600" cy="4038600"/>
          </a:xfrm>
        </p:spPr>
        <p:txBody>
          <a:bodyPr>
            <a:normAutofit fontScale="77500" lnSpcReduction="20000"/>
          </a:bodyPr>
          <a:lstStyle/>
          <a:p>
            <a:pPr>
              <a:lnSpc>
                <a:spcPct val="120000"/>
              </a:lnSpc>
              <a:buFont typeface="Arial" pitchFamily="34" charset="0"/>
              <a:buChar char="•"/>
            </a:pPr>
            <a:r>
              <a:rPr lang="en-US" dirty="0"/>
              <a:t>Comprehensive and coordinated/team-based approach to care and decision-making for medical and mental health conditions</a:t>
            </a:r>
          </a:p>
          <a:p>
            <a:pPr>
              <a:lnSpc>
                <a:spcPct val="120000"/>
              </a:lnSpc>
              <a:buFont typeface="Arial" pitchFamily="34" charset="0"/>
              <a:buChar char="•"/>
            </a:pPr>
            <a:endParaRPr lang="en-US" dirty="0"/>
          </a:p>
          <a:p>
            <a:pPr>
              <a:lnSpc>
                <a:spcPct val="120000"/>
              </a:lnSpc>
              <a:buFont typeface="Arial" pitchFamily="34" charset="0"/>
              <a:buChar char="•"/>
            </a:pPr>
            <a:r>
              <a:rPr lang="en-US" dirty="0"/>
              <a:t>Ideally, integrated at one site with a unified care plan covering mental/behavioral and medical care needs</a:t>
            </a:r>
          </a:p>
          <a:p>
            <a:pPr>
              <a:lnSpc>
                <a:spcPct val="120000"/>
              </a:lnSpc>
              <a:buFont typeface="Arial" pitchFamily="34" charset="0"/>
              <a:buChar char="•"/>
            </a:pPr>
            <a:endParaRPr lang="en-US" dirty="0"/>
          </a:p>
          <a:p>
            <a:pPr>
              <a:lnSpc>
                <a:spcPct val="120000"/>
              </a:lnSpc>
              <a:buFont typeface="Arial" pitchFamily="34" charset="0"/>
              <a:buChar char="•"/>
            </a:pPr>
            <a:r>
              <a:rPr lang="en-US" dirty="0"/>
              <a:t>Typically employs a multidisciplinary team working together often using  a prearranged protocol and evidence-based practices (e.g. CBT, Solution Focused Therapy)</a:t>
            </a:r>
          </a:p>
          <a:p>
            <a:pPr>
              <a:lnSpc>
                <a:spcPct val="120000"/>
              </a:lnSpc>
              <a:buFont typeface="Arial" pitchFamily="34" charset="0"/>
              <a:buChar char="•"/>
            </a:pPr>
            <a:endParaRPr lang="en-US" dirty="0"/>
          </a:p>
          <a:p>
            <a:pPr>
              <a:lnSpc>
                <a:spcPct val="120000"/>
              </a:lnSpc>
              <a:buFont typeface="Arial" pitchFamily="34" charset="0"/>
              <a:buChar char="•"/>
            </a:pPr>
            <a:r>
              <a:rPr lang="en-US" dirty="0"/>
              <a:t>Frequently includes close organizational integration and the monitoring and tracking of patients over time</a:t>
            </a:r>
          </a:p>
          <a:p>
            <a:endParaRPr lang="en-US" dirty="0"/>
          </a:p>
        </p:txBody>
      </p:sp>
    </p:spTree>
    <p:extLst>
      <p:ext uri="{BB962C8B-B14F-4D97-AF65-F5344CB8AC3E}">
        <p14:creationId xmlns:p14="http://schemas.microsoft.com/office/powerpoint/2010/main" val="4237820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normAutofit/>
          </a:bodyPr>
          <a:lstStyle/>
          <a:p>
            <a:r>
              <a:rPr lang="en-US" sz="3600" b="1" dirty="0"/>
              <a:t>Patient–Centered Medical Home </a:t>
            </a:r>
          </a:p>
        </p:txBody>
      </p:sp>
      <p:sp>
        <p:nvSpPr>
          <p:cNvPr id="3" name="Content Placeholder 2"/>
          <p:cNvSpPr>
            <a:spLocks noGrp="1"/>
          </p:cNvSpPr>
          <p:nvPr>
            <p:ph idx="1"/>
          </p:nvPr>
        </p:nvSpPr>
        <p:spPr>
          <a:xfrm>
            <a:off x="457200" y="1676400"/>
            <a:ext cx="8229600" cy="4038600"/>
          </a:xfrm>
        </p:spPr>
        <p:txBody>
          <a:bodyPr>
            <a:normAutofit fontScale="77500" lnSpcReduction="20000"/>
          </a:bodyPr>
          <a:lstStyle/>
          <a:p>
            <a:pPr marL="457200" indent="-457200">
              <a:lnSpc>
                <a:spcPct val="120000"/>
              </a:lnSpc>
              <a:buFont typeface="Arial" pitchFamily="34" charset="0"/>
              <a:buChar char="•"/>
            </a:pPr>
            <a:r>
              <a:rPr lang="en-US" sz="2800" dirty="0"/>
              <a:t>A place and a model of holistic person-centered healthcare that is often team-based, comprehensive and coordinated </a:t>
            </a:r>
          </a:p>
          <a:p>
            <a:pPr marL="457200" indent="-457200">
              <a:lnSpc>
                <a:spcPct val="120000"/>
              </a:lnSpc>
              <a:buFont typeface="Arial" pitchFamily="34" charset="0"/>
              <a:buChar char="•"/>
            </a:pPr>
            <a:endParaRPr lang="en-US" sz="2800" dirty="0"/>
          </a:p>
          <a:p>
            <a:pPr marL="457200" indent="-457200">
              <a:lnSpc>
                <a:spcPct val="120000"/>
              </a:lnSpc>
              <a:buFont typeface="Arial" pitchFamily="34" charset="0"/>
              <a:buChar char="•"/>
            </a:pPr>
            <a:r>
              <a:rPr lang="en-US" sz="2800" dirty="0"/>
              <a:t>Provides care through a physician-directed interprofessional care team usually composed of an MD, advanced practice nurse or physician assistant, social worker, and pharmacist</a:t>
            </a:r>
          </a:p>
          <a:p>
            <a:pPr marL="457200" indent="-457200">
              <a:lnSpc>
                <a:spcPct val="120000"/>
              </a:lnSpc>
              <a:buFont typeface="Arial" pitchFamily="34" charset="0"/>
              <a:buChar char="•"/>
            </a:pPr>
            <a:endParaRPr lang="en-US" sz="2800" dirty="0"/>
          </a:p>
          <a:p>
            <a:pPr marL="457200" indent="-457200">
              <a:lnSpc>
                <a:spcPct val="120000"/>
              </a:lnSpc>
              <a:buFont typeface="Arial" pitchFamily="34" charset="0"/>
              <a:buChar char="•"/>
            </a:pPr>
            <a:r>
              <a:rPr lang="en-US" sz="2800" dirty="0"/>
              <a:t>Medical homes vary in size and provide a regular source of healthcare for individuals with a broad range of medical, mental and behavioral healthcare needs</a:t>
            </a:r>
          </a:p>
        </p:txBody>
      </p:sp>
    </p:spTree>
    <p:extLst>
      <p:ext uri="{BB962C8B-B14F-4D97-AF65-F5344CB8AC3E}">
        <p14:creationId xmlns:p14="http://schemas.microsoft.com/office/powerpoint/2010/main" val="1865351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914400"/>
          </a:xfrm>
        </p:spPr>
        <p:txBody>
          <a:bodyPr>
            <a:normAutofit/>
          </a:bodyPr>
          <a:lstStyle/>
          <a:p>
            <a:r>
              <a:rPr lang="en-US" b="1" dirty="0"/>
              <a:t>Person-Centered Holistic/Shared Care</a:t>
            </a:r>
          </a:p>
        </p:txBody>
      </p:sp>
      <p:sp>
        <p:nvSpPr>
          <p:cNvPr id="3" name="Content Placeholder 2"/>
          <p:cNvSpPr>
            <a:spLocks noGrp="1"/>
          </p:cNvSpPr>
          <p:nvPr>
            <p:ph idx="1"/>
          </p:nvPr>
        </p:nvSpPr>
        <p:spPr>
          <a:xfrm>
            <a:off x="457200" y="1752600"/>
            <a:ext cx="8458200" cy="4114799"/>
          </a:xfrm>
        </p:spPr>
        <p:txBody>
          <a:bodyPr>
            <a:noAutofit/>
          </a:bodyPr>
          <a:lstStyle/>
          <a:p>
            <a:pPr marL="457200" indent="-457200">
              <a:buFont typeface="Arial" pitchFamily="34" charset="0"/>
              <a:buChar char="•"/>
            </a:pPr>
            <a:r>
              <a:rPr lang="en-US" dirty="0"/>
              <a:t>Person-Centered Care: services that are responsive to individual patient preferences, needs, and values ensuring that patient preferences guide all clinical decisions </a:t>
            </a:r>
          </a:p>
          <a:p>
            <a:pPr marL="457200" indent="-457200">
              <a:buFont typeface="Arial" pitchFamily="34" charset="0"/>
              <a:buChar char="•"/>
            </a:pPr>
            <a:endParaRPr lang="en-US" dirty="0"/>
          </a:p>
          <a:p>
            <a:pPr marL="457200" indent="-457200">
              <a:buFont typeface="Arial" pitchFamily="34" charset="0"/>
              <a:buChar char="•"/>
            </a:pPr>
            <a:r>
              <a:rPr lang="en-US" dirty="0"/>
              <a:t>Shared Care: primary care and mental health professionals work together in a shared system in which providers maintain one treatment plan addressing all patients’ health needs in a shared medical record (e.g. Canadian Model)</a:t>
            </a:r>
            <a:endParaRPr lang="en-US" baseline="30000" dirty="0"/>
          </a:p>
        </p:txBody>
      </p:sp>
    </p:spTree>
    <p:extLst>
      <p:ext uri="{BB962C8B-B14F-4D97-AF65-F5344CB8AC3E}">
        <p14:creationId xmlns:p14="http://schemas.microsoft.com/office/powerpoint/2010/main" val="1920734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792162"/>
          </a:xfrm>
        </p:spPr>
        <p:txBody>
          <a:bodyPr>
            <a:normAutofit/>
          </a:bodyPr>
          <a:lstStyle/>
          <a:p>
            <a:r>
              <a:rPr lang="en-US" sz="3600" b="1" dirty="0"/>
              <a:t>State Options for Integrating Care</a:t>
            </a:r>
          </a:p>
        </p:txBody>
      </p:sp>
      <p:sp>
        <p:nvSpPr>
          <p:cNvPr id="3" name="Content Placeholder 2"/>
          <p:cNvSpPr>
            <a:spLocks noGrp="1"/>
          </p:cNvSpPr>
          <p:nvPr>
            <p:ph idx="1"/>
          </p:nvPr>
        </p:nvSpPr>
        <p:spPr>
          <a:xfrm>
            <a:off x="457200" y="1904999"/>
            <a:ext cx="7924800" cy="3962401"/>
          </a:xfrm>
        </p:spPr>
        <p:txBody>
          <a:bodyPr>
            <a:normAutofit lnSpcReduction="10000"/>
          </a:bodyPr>
          <a:lstStyle/>
          <a:p>
            <a:pPr marL="457200" indent="-457200">
              <a:buFont typeface="Arial" pitchFamily="34" charset="0"/>
              <a:buChar char="•"/>
            </a:pPr>
            <a:r>
              <a:rPr lang="en-US" sz="2800" dirty="0"/>
              <a:t>Managed Care Organizations (MCOs)</a:t>
            </a:r>
          </a:p>
          <a:p>
            <a:pPr marL="457200" indent="-457200">
              <a:buFont typeface="Arial" pitchFamily="34" charset="0"/>
              <a:buChar char="•"/>
            </a:pPr>
            <a:endParaRPr lang="en-US" sz="2800" dirty="0"/>
          </a:p>
          <a:p>
            <a:pPr marL="457200" indent="-457200">
              <a:buFont typeface="Arial" pitchFamily="34" charset="0"/>
              <a:buChar char="•"/>
            </a:pPr>
            <a:r>
              <a:rPr lang="en-US" sz="2800" dirty="0"/>
              <a:t>Primary Care Case Management Programs (PCCMs)</a:t>
            </a:r>
          </a:p>
          <a:p>
            <a:pPr marL="457200" indent="-457200">
              <a:buFont typeface="Arial" pitchFamily="34" charset="0"/>
              <a:buChar char="•"/>
            </a:pPr>
            <a:endParaRPr lang="en-US" sz="2800" dirty="0"/>
          </a:p>
          <a:p>
            <a:pPr marL="457200" indent="-457200">
              <a:buFont typeface="Arial" pitchFamily="34" charset="0"/>
              <a:buChar char="•"/>
            </a:pPr>
            <a:r>
              <a:rPr lang="en-US" sz="2800" dirty="0"/>
              <a:t>Behavioral Health Organizations (BHOs)</a:t>
            </a:r>
          </a:p>
          <a:p>
            <a:pPr marL="457200" indent="-457200">
              <a:buFont typeface="Arial" pitchFamily="34" charset="0"/>
              <a:buChar char="•"/>
            </a:pPr>
            <a:endParaRPr lang="en-US" sz="2800" dirty="0"/>
          </a:p>
          <a:p>
            <a:pPr marL="457200" indent="-457200">
              <a:buFont typeface="Arial" pitchFamily="34" charset="0"/>
              <a:buChar char="•"/>
            </a:pPr>
            <a:r>
              <a:rPr lang="en-US" sz="2800" dirty="0"/>
              <a:t>MCO/PCCP and BHO partnerships </a:t>
            </a:r>
          </a:p>
        </p:txBody>
      </p:sp>
    </p:spTree>
    <p:extLst>
      <p:ext uri="{BB962C8B-B14F-4D97-AF65-F5344CB8AC3E}">
        <p14:creationId xmlns:p14="http://schemas.microsoft.com/office/powerpoint/2010/main" val="3311004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382000" cy="1447800"/>
          </a:xfrm>
        </p:spPr>
        <p:txBody>
          <a:bodyPr>
            <a:normAutofit fontScale="90000"/>
          </a:bodyPr>
          <a:lstStyle/>
          <a:p>
            <a:br>
              <a:rPr lang="en-US" sz="2700" b="1" dirty="0">
                <a:latin typeface="+mn-lt"/>
                <a:cs typeface="Arial" pitchFamily="34" charset="0"/>
              </a:rPr>
            </a:br>
            <a:br>
              <a:rPr lang="en-US" sz="2700" b="1" dirty="0">
                <a:latin typeface="+mn-lt"/>
                <a:cs typeface="Arial" pitchFamily="34" charset="0"/>
              </a:rPr>
            </a:br>
            <a:r>
              <a:rPr lang="en-US" sz="2700" b="1" dirty="0">
                <a:latin typeface="+mn-lt"/>
                <a:cs typeface="Arial" pitchFamily="34" charset="0"/>
              </a:rPr>
              <a:t>Introduction to Integrated Healthcare </a:t>
            </a:r>
            <a:br>
              <a:rPr lang="en-US" sz="2700" b="1" dirty="0">
                <a:latin typeface="+mn-lt"/>
                <a:cs typeface="Arial" pitchFamily="34" charset="0"/>
              </a:rPr>
            </a:br>
            <a:r>
              <a:rPr lang="en-US" sz="2700" b="1" dirty="0">
                <a:latin typeface="+mn-lt"/>
                <a:cs typeface="Arial" pitchFamily="34" charset="0"/>
              </a:rPr>
              <a:t>and the Culture of Health</a:t>
            </a:r>
            <a:br>
              <a:rPr lang="en-US" sz="2700" b="1" dirty="0">
                <a:latin typeface="+mn-lt"/>
                <a:cs typeface="Arial" pitchFamily="34" charset="0"/>
              </a:rPr>
            </a:br>
            <a:r>
              <a:rPr lang="en-US" sz="2700" dirty="0">
                <a:latin typeface="+mn-lt"/>
              </a:rPr>
              <a:t>Module 1: Outline</a:t>
            </a:r>
            <a:br>
              <a:rPr lang="en-US" sz="2700" b="1" dirty="0">
                <a:latin typeface="+mn-lt"/>
                <a:cs typeface="Arial" pitchFamily="34" charset="0"/>
              </a:rPr>
            </a:br>
            <a:br>
              <a:rPr lang="en-US" sz="2700" b="1" dirty="0">
                <a:latin typeface="+mn-lt"/>
                <a:cs typeface="Arial" pitchFamily="34" charset="0"/>
              </a:rPr>
            </a:br>
            <a:br>
              <a:rPr lang="en-US" sz="2700" dirty="0">
                <a:latin typeface="+mn-lt"/>
                <a:cs typeface="Arial" pitchFamily="34" charset="0"/>
              </a:rPr>
            </a:br>
            <a:br>
              <a:rPr lang="en-US" dirty="0">
                <a:cs typeface="Arial" pitchFamily="34" charset="0"/>
              </a:rPr>
            </a:br>
            <a:endParaRPr lang="en-US" dirty="0"/>
          </a:p>
        </p:txBody>
      </p:sp>
      <p:sp>
        <p:nvSpPr>
          <p:cNvPr id="3" name="Content Placeholder 2"/>
          <p:cNvSpPr>
            <a:spLocks noGrp="1"/>
          </p:cNvSpPr>
          <p:nvPr>
            <p:ph idx="1"/>
          </p:nvPr>
        </p:nvSpPr>
        <p:spPr>
          <a:xfrm>
            <a:off x="457200" y="2286000"/>
            <a:ext cx="8305800" cy="3581400"/>
          </a:xfrm>
        </p:spPr>
        <p:txBody>
          <a:bodyPr>
            <a:noAutofit/>
          </a:bodyPr>
          <a:lstStyle/>
          <a:p>
            <a:pPr>
              <a:buFont typeface="Arial" pitchFamily="34" charset="0"/>
              <a:buChar char="•"/>
            </a:pPr>
            <a:r>
              <a:rPr lang="en-US" sz="1900" dirty="0"/>
              <a:t>Define integrated healthcare and review research on the need/evidence for integration</a:t>
            </a:r>
          </a:p>
          <a:p>
            <a:pPr>
              <a:buFont typeface="Arial" pitchFamily="34" charset="0"/>
              <a:buChar char="•"/>
            </a:pPr>
            <a:endParaRPr lang="en-US" sz="1900" dirty="0"/>
          </a:p>
          <a:p>
            <a:pPr>
              <a:buFont typeface="Arial" pitchFamily="34" charset="0"/>
              <a:buChar char="•"/>
            </a:pPr>
            <a:r>
              <a:rPr lang="en-US" sz="1900" dirty="0"/>
              <a:t>Describe the continuum of integration of behavioral treatments into primary healthcare settings</a:t>
            </a:r>
          </a:p>
          <a:p>
            <a:pPr>
              <a:buFont typeface="Arial" pitchFamily="34" charset="0"/>
              <a:buChar char="•"/>
            </a:pPr>
            <a:endParaRPr lang="en-US" sz="1900" dirty="0"/>
          </a:p>
          <a:p>
            <a:pPr>
              <a:buFont typeface="Arial" pitchFamily="34" charset="0"/>
              <a:buChar char="•"/>
            </a:pPr>
            <a:r>
              <a:rPr lang="en-US" sz="1900" dirty="0"/>
              <a:t>Discuss various "models" of integrated care, multidisciplinary practice and the different languages of healthcare</a:t>
            </a:r>
          </a:p>
          <a:p>
            <a:pPr>
              <a:buFont typeface="Arial" pitchFamily="34" charset="0"/>
              <a:buChar char="•"/>
            </a:pPr>
            <a:endParaRPr lang="en-US" sz="1900" dirty="0"/>
          </a:p>
          <a:p>
            <a:pPr>
              <a:buFont typeface="Arial" pitchFamily="34" charset="0"/>
              <a:buChar char="•"/>
            </a:pPr>
            <a:r>
              <a:rPr lang="en-US" sz="1900" dirty="0"/>
              <a:t>Discuss facilitators and barriers, payment models and the implications of integrated care for social work education and practice</a:t>
            </a:r>
          </a:p>
        </p:txBody>
      </p:sp>
    </p:spTree>
    <p:extLst>
      <p:ext uri="{BB962C8B-B14F-4D97-AF65-F5344CB8AC3E}">
        <p14:creationId xmlns:p14="http://schemas.microsoft.com/office/powerpoint/2010/main" val="537964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762000"/>
          </a:xfrm>
        </p:spPr>
        <p:txBody>
          <a:bodyPr/>
          <a:lstStyle/>
          <a:p>
            <a:r>
              <a:rPr lang="en-US" b="1" dirty="0"/>
              <a:t>  State Reimbursement Options</a:t>
            </a:r>
            <a:endParaRPr lang="en-US" dirty="0"/>
          </a:p>
        </p:txBody>
      </p:sp>
      <p:sp>
        <p:nvSpPr>
          <p:cNvPr id="3" name="Content Placeholder 2"/>
          <p:cNvSpPr>
            <a:spLocks noGrp="1"/>
          </p:cNvSpPr>
          <p:nvPr>
            <p:ph idx="1"/>
          </p:nvPr>
        </p:nvSpPr>
        <p:spPr>
          <a:xfrm>
            <a:off x="457200" y="2209799"/>
            <a:ext cx="8229600" cy="3657601"/>
          </a:xfrm>
        </p:spPr>
        <p:txBody>
          <a:bodyPr/>
          <a:lstStyle/>
          <a:p>
            <a:pPr>
              <a:buFont typeface="Arial" pitchFamily="34" charset="0"/>
              <a:buChar char="•"/>
            </a:pPr>
            <a:r>
              <a:rPr lang="en-US" dirty="0"/>
              <a:t>Fee-for–service (F4S)</a:t>
            </a:r>
          </a:p>
          <a:p>
            <a:pPr>
              <a:buFont typeface="Arial" pitchFamily="34" charset="0"/>
              <a:buChar char="•"/>
            </a:pPr>
            <a:r>
              <a:rPr lang="en-US" dirty="0"/>
              <a:t>Practice-based care/case management under contract to health plans</a:t>
            </a:r>
          </a:p>
          <a:p>
            <a:pPr>
              <a:buFont typeface="Arial" pitchFamily="34" charset="0"/>
              <a:buChar char="•"/>
            </a:pPr>
            <a:r>
              <a:rPr lang="en-US" dirty="0"/>
              <a:t>Pay-for-performance (P4P)</a:t>
            </a:r>
          </a:p>
          <a:p>
            <a:pPr>
              <a:buFont typeface="Arial" pitchFamily="34" charset="0"/>
              <a:buChar char="•"/>
            </a:pPr>
            <a:r>
              <a:rPr lang="en-US" dirty="0"/>
              <a:t>Flexible payments for chronic care and disease management</a:t>
            </a:r>
          </a:p>
          <a:p>
            <a:pPr>
              <a:buFont typeface="Arial" pitchFamily="34" charset="0"/>
              <a:buChar char="•"/>
            </a:pPr>
            <a:r>
              <a:rPr lang="en-US" dirty="0"/>
              <a:t>Global capitation</a:t>
            </a:r>
          </a:p>
          <a:p>
            <a:pPr>
              <a:buFont typeface="Arial" pitchFamily="34" charset="0"/>
              <a:buChar char="•"/>
            </a:pPr>
            <a:r>
              <a:rPr lang="en-US" dirty="0"/>
              <a:t>Hybrid models</a:t>
            </a:r>
          </a:p>
        </p:txBody>
      </p:sp>
    </p:spTree>
    <p:extLst>
      <p:ext uri="{BB962C8B-B14F-4D97-AF65-F5344CB8AC3E}">
        <p14:creationId xmlns:p14="http://schemas.microsoft.com/office/powerpoint/2010/main" val="1869938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62000"/>
          </a:xfrm>
        </p:spPr>
        <p:txBody>
          <a:bodyPr/>
          <a:lstStyle/>
          <a:p>
            <a:r>
              <a:rPr lang="en-US" b="1" dirty="0"/>
              <a:t>State Contracting Options</a:t>
            </a:r>
            <a:endParaRPr lang="en-US" dirty="0"/>
          </a:p>
        </p:txBody>
      </p:sp>
      <p:sp>
        <p:nvSpPr>
          <p:cNvPr id="3" name="Content Placeholder 2"/>
          <p:cNvSpPr>
            <a:spLocks noGrp="1"/>
          </p:cNvSpPr>
          <p:nvPr>
            <p:ph idx="1"/>
          </p:nvPr>
        </p:nvSpPr>
        <p:spPr>
          <a:xfrm>
            <a:off x="457200" y="1828800"/>
            <a:ext cx="8229600" cy="4114800"/>
          </a:xfrm>
        </p:spPr>
        <p:txBody>
          <a:bodyPr>
            <a:normAutofit fontScale="92500" lnSpcReduction="10000"/>
          </a:bodyPr>
          <a:lstStyle/>
          <a:p>
            <a:pPr>
              <a:buFont typeface="Arial" pitchFamily="34" charset="0"/>
              <a:buChar char="•"/>
            </a:pPr>
            <a:r>
              <a:rPr lang="en-US" dirty="0"/>
              <a:t>Align financial incentives across medical and behavioral health systems</a:t>
            </a:r>
          </a:p>
          <a:p>
            <a:pPr>
              <a:buFont typeface="Arial" pitchFamily="34" charset="0"/>
              <a:buChar char="•"/>
            </a:pPr>
            <a:endParaRPr lang="en-US" dirty="0"/>
          </a:p>
          <a:p>
            <a:pPr>
              <a:buFont typeface="Arial" pitchFamily="34" charset="0"/>
              <a:buChar char="•"/>
            </a:pPr>
            <a:r>
              <a:rPr lang="en-US" dirty="0"/>
              <a:t>Require “real-time” information sharing across providers and for all team members</a:t>
            </a:r>
          </a:p>
          <a:p>
            <a:pPr marL="0" indent="0"/>
            <a:endParaRPr lang="en-US" dirty="0"/>
          </a:p>
          <a:p>
            <a:pPr>
              <a:buFont typeface="Arial" pitchFamily="34" charset="0"/>
              <a:buChar char="•"/>
            </a:pPr>
            <a:r>
              <a:rPr lang="en-US" dirty="0"/>
              <a:t>Hold interprofessional care teams responsible for coordinating the full range of medical and  behavioral healthcare</a:t>
            </a:r>
          </a:p>
          <a:p>
            <a:pPr>
              <a:buFont typeface="Arial" pitchFamily="34" charset="0"/>
              <a:buChar char="•"/>
            </a:pPr>
            <a:endParaRPr lang="en-US" dirty="0"/>
          </a:p>
          <a:p>
            <a:pPr>
              <a:buFont typeface="Arial" pitchFamily="34" charset="0"/>
              <a:buChar char="•"/>
            </a:pPr>
            <a:r>
              <a:rPr lang="en-US" dirty="0"/>
              <a:t>Require competent provider networks and mechanisms  for rewarding high quality care</a:t>
            </a:r>
          </a:p>
        </p:txBody>
      </p:sp>
    </p:spTree>
    <p:extLst>
      <p:ext uri="{BB962C8B-B14F-4D97-AF65-F5344CB8AC3E}">
        <p14:creationId xmlns:p14="http://schemas.microsoft.com/office/powerpoint/2010/main" val="4137927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44562"/>
          </a:xfrm>
        </p:spPr>
        <p:txBody>
          <a:bodyPr>
            <a:normAutofit/>
          </a:bodyPr>
          <a:lstStyle/>
          <a:p>
            <a:r>
              <a:rPr lang="en-US" sz="3600" b="1" dirty="0"/>
              <a:t>Facilitators for Integrated Healthcare </a:t>
            </a:r>
          </a:p>
        </p:txBody>
      </p:sp>
      <p:sp>
        <p:nvSpPr>
          <p:cNvPr id="3" name="Content Placeholder 2"/>
          <p:cNvSpPr>
            <a:spLocks noGrp="1"/>
          </p:cNvSpPr>
          <p:nvPr>
            <p:ph idx="1"/>
          </p:nvPr>
        </p:nvSpPr>
        <p:spPr>
          <a:xfrm>
            <a:off x="457200" y="1904999"/>
            <a:ext cx="8153400" cy="3962401"/>
          </a:xfrm>
        </p:spPr>
        <p:txBody>
          <a:bodyPr>
            <a:normAutofit fontScale="62500" lnSpcReduction="20000"/>
          </a:bodyPr>
          <a:lstStyle/>
          <a:p>
            <a:pPr marL="457200" indent="-457200">
              <a:lnSpc>
                <a:spcPct val="120000"/>
              </a:lnSpc>
              <a:buFont typeface="Arial" pitchFamily="34" charset="0"/>
              <a:buChar char="•"/>
            </a:pPr>
            <a:r>
              <a:rPr lang="en-US" sz="2800" dirty="0"/>
              <a:t>Co-location of behavioral health providers in primary care sites</a:t>
            </a:r>
          </a:p>
          <a:p>
            <a:pPr marL="457200" indent="-457200">
              <a:lnSpc>
                <a:spcPct val="120000"/>
              </a:lnSpc>
              <a:buFont typeface="Arial" pitchFamily="34" charset="0"/>
              <a:buChar char="•"/>
            </a:pPr>
            <a:r>
              <a:rPr lang="en-US" sz="2800" dirty="0"/>
              <a:t>Routine screening strategies to increase behavioral health diagnoses</a:t>
            </a:r>
          </a:p>
          <a:p>
            <a:pPr marL="457200" indent="-457200">
              <a:lnSpc>
                <a:spcPct val="120000"/>
              </a:lnSpc>
              <a:buFont typeface="Arial" pitchFamily="34" charset="0"/>
              <a:buChar char="•"/>
            </a:pPr>
            <a:r>
              <a:rPr lang="en-US" sz="2800" dirty="0"/>
              <a:t>Computer-based screening</a:t>
            </a:r>
          </a:p>
          <a:p>
            <a:pPr marL="457200" indent="-457200">
              <a:lnSpc>
                <a:spcPct val="120000"/>
              </a:lnSpc>
              <a:buFont typeface="Arial" pitchFamily="34" charset="0"/>
              <a:buChar char="•"/>
            </a:pPr>
            <a:r>
              <a:rPr lang="en-US" sz="2800" dirty="0"/>
              <a:t>Co-treatment by primary care and BH providers</a:t>
            </a:r>
          </a:p>
          <a:p>
            <a:pPr marL="457200" indent="-457200">
              <a:lnSpc>
                <a:spcPct val="120000"/>
              </a:lnSpc>
              <a:buFont typeface="Arial" pitchFamily="34" charset="0"/>
              <a:buChar char="•"/>
            </a:pPr>
            <a:r>
              <a:rPr lang="en-US" sz="2800" dirty="0"/>
              <a:t>Unified medical record for physical and mental health</a:t>
            </a:r>
          </a:p>
          <a:p>
            <a:pPr marL="457200" indent="-457200">
              <a:lnSpc>
                <a:spcPct val="120000"/>
              </a:lnSpc>
              <a:buFont typeface="Arial" pitchFamily="34" charset="0"/>
              <a:buChar char="•"/>
            </a:pPr>
            <a:r>
              <a:rPr lang="en-US" sz="2800" dirty="0"/>
              <a:t>Use of medication algorithms for MH disorders</a:t>
            </a:r>
          </a:p>
          <a:p>
            <a:pPr marL="457200" indent="-457200">
              <a:lnSpc>
                <a:spcPct val="120000"/>
              </a:lnSpc>
              <a:buFont typeface="Arial" pitchFamily="34" charset="0"/>
              <a:buChar char="•"/>
            </a:pPr>
            <a:r>
              <a:rPr lang="en-US" sz="2800" dirty="0"/>
              <a:t>Organizational support for collaborative care</a:t>
            </a:r>
          </a:p>
          <a:p>
            <a:pPr marL="457200" indent="-457200">
              <a:lnSpc>
                <a:spcPct val="120000"/>
              </a:lnSpc>
              <a:buFont typeface="Arial" pitchFamily="34" charset="0"/>
              <a:buChar char="•"/>
            </a:pPr>
            <a:r>
              <a:rPr lang="en-US" sz="2800" dirty="0"/>
              <a:t>Tracking of behavioral health care outcomes</a:t>
            </a:r>
          </a:p>
          <a:p>
            <a:pPr marL="457200" indent="-457200">
              <a:lnSpc>
                <a:spcPct val="120000"/>
              </a:lnSpc>
              <a:buFont typeface="Arial" pitchFamily="34" charset="0"/>
              <a:buChar char="•"/>
            </a:pPr>
            <a:r>
              <a:rPr lang="en-US" sz="2800" dirty="0"/>
              <a:t>Training of primary care providers on BH conditions </a:t>
            </a:r>
          </a:p>
          <a:p>
            <a:pPr marL="457200" indent="-457200">
              <a:lnSpc>
                <a:spcPct val="120000"/>
              </a:lnSpc>
              <a:buFont typeface="Arial" pitchFamily="34" charset="0"/>
              <a:buChar char="•"/>
            </a:pPr>
            <a:r>
              <a:rPr lang="en-US" sz="2800" dirty="0"/>
              <a:t>Use of evidence-based practice protocols</a:t>
            </a:r>
          </a:p>
        </p:txBody>
      </p:sp>
    </p:spTree>
    <p:extLst>
      <p:ext uri="{BB962C8B-B14F-4D97-AF65-F5344CB8AC3E}">
        <p14:creationId xmlns:p14="http://schemas.microsoft.com/office/powerpoint/2010/main" val="1591115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651164"/>
          </a:xfrm>
        </p:spPr>
        <p:txBody>
          <a:bodyPr>
            <a:normAutofit/>
          </a:bodyPr>
          <a:lstStyle/>
          <a:p>
            <a:r>
              <a:rPr lang="en-US" sz="3600" b="1" dirty="0"/>
              <a:t>Barriers in Integrated Healthcare</a:t>
            </a:r>
          </a:p>
        </p:txBody>
      </p:sp>
      <p:sp>
        <p:nvSpPr>
          <p:cNvPr id="3" name="Content Placeholder 2"/>
          <p:cNvSpPr>
            <a:spLocks noGrp="1"/>
          </p:cNvSpPr>
          <p:nvPr>
            <p:ph idx="1"/>
          </p:nvPr>
        </p:nvSpPr>
        <p:spPr>
          <a:xfrm>
            <a:off x="457200" y="1828799"/>
            <a:ext cx="8229600" cy="4114801"/>
          </a:xfrm>
        </p:spPr>
        <p:txBody>
          <a:bodyPr>
            <a:normAutofit fontScale="77500" lnSpcReduction="20000"/>
          </a:bodyPr>
          <a:lstStyle/>
          <a:p>
            <a:pPr marL="457200" indent="-457200">
              <a:lnSpc>
                <a:spcPct val="120000"/>
              </a:lnSpc>
              <a:buFont typeface="Arial" pitchFamily="34" charset="0"/>
              <a:buChar char="•"/>
            </a:pPr>
            <a:r>
              <a:rPr lang="en-US" sz="2800" dirty="0"/>
              <a:t>Perceived loss of autonomy</a:t>
            </a:r>
          </a:p>
          <a:p>
            <a:pPr marL="457200" indent="-457200">
              <a:lnSpc>
                <a:spcPct val="120000"/>
              </a:lnSpc>
              <a:buFont typeface="Arial" pitchFamily="34" charset="0"/>
              <a:buChar char="•"/>
            </a:pPr>
            <a:r>
              <a:rPr lang="en-US" sz="2800" dirty="0"/>
              <a:t>Primary care providers’ limited training in MH treatment </a:t>
            </a:r>
          </a:p>
          <a:p>
            <a:pPr marL="457200" indent="-457200">
              <a:lnSpc>
                <a:spcPct val="120000"/>
              </a:lnSpc>
              <a:buFont typeface="Arial" pitchFamily="34" charset="0"/>
              <a:buChar char="•"/>
            </a:pPr>
            <a:r>
              <a:rPr lang="en-US" sz="2800" dirty="0"/>
              <a:t>Workforce shortages </a:t>
            </a:r>
          </a:p>
          <a:p>
            <a:pPr marL="457200" indent="-457200">
              <a:lnSpc>
                <a:spcPct val="120000"/>
              </a:lnSpc>
              <a:buFont typeface="Arial" pitchFamily="34" charset="0"/>
              <a:buChar char="•"/>
            </a:pPr>
            <a:r>
              <a:rPr lang="en-US" sz="2800" dirty="0"/>
              <a:t>Limited time in primary care clinics</a:t>
            </a:r>
          </a:p>
          <a:p>
            <a:pPr marL="457200" indent="-457200">
              <a:lnSpc>
                <a:spcPct val="120000"/>
              </a:lnSpc>
              <a:buFont typeface="Arial" pitchFamily="34" charset="0"/>
              <a:buChar char="•"/>
            </a:pPr>
            <a:r>
              <a:rPr lang="en-US" sz="2800" dirty="0"/>
              <a:t>Lack of agreement as to who is in charge</a:t>
            </a:r>
          </a:p>
          <a:p>
            <a:pPr marL="457200" indent="-457200">
              <a:lnSpc>
                <a:spcPct val="120000"/>
              </a:lnSpc>
              <a:buFont typeface="Arial" pitchFamily="34" charset="0"/>
              <a:buChar char="•"/>
            </a:pPr>
            <a:r>
              <a:rPr lang="en-US" sz="2800" dirty="0"/>
              <a:t>Lack of reimbursement for screening and/or consultation between primary care and BH providers</a:t>
            </a:r>
          </a:p>
          <a:p>
            <a:pPr marL="457200" indent="-457200">
              <a:lnSpc>
                <a:spcPct val="120000"/>
              </a:lnSpc>
              <a:buFont typeface="Arial" pitchFamily="34" charset="0"/>
              <a:buChar char="•"/>
            </a:pPr>
            <a:r>
              <a:rPr lang="en-US" sz="2800" dirty="0"/>
              <a:t>Same day billing restrictions</a:t>
            </a:r>
          </a:p>
          <a:p>
            <a:pPr marL="457200" indent="-457200">
              <a:lnSpc>
                <a:spcPct val="120000"/>
              </a:lnSpc>
              <a:buFont typeface="Arial" pitchFamily="34" charset="0"/>
              <a:buChar char="•"/>
            </a:pPr>
            <a:r>
              <a:rPr lang="en-US" sz="2800" dirty="0"/>
              <a:t>Social Workers limited training in interprofessional team-based practice and primary care settings</a:t>
            </a:r>
          </a:p>
          <a:p>
            <a:endParaRPr lang="en-US" sz="2800" dirty="0"/>
          </a:p>
        </p:txBody>
      </p:sp>
    </p:spTree>
    <p:extLst>
      <p:ext uri="{BB962C8B-B14F-4D97-AF65-F5344CB8AC3E}">
        <p14:creationId xmlns:p14="http://schemas.microsoft.com/office/powerpoint/2010/main" val="239001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001000" cy="990600"/>
          </a:xfrm>
        </p:spPr>
        <p:txBody>
          <a:bodyPr>
            <a:normAutofit fontScale="90000"/>
          </a:bodyPr>
          <a:lstStyle/>
          <a:p>
            <a:r>
              <a:rPr lang="en-US" b="1" dirty="0"/>
              <a:t>Social Work Competencies for </a:t>
            </a:r>
            <a:br>
              <a:rPr lang="en-US" b="1" dirty="0"/>
            </a:br>
            <a:r>
              <a:rPr lang="en-US" b="1" dirty="0"/>
              <a:t>Team-Based Practice</a:t>
            </a:r>
            <a:br>
              <a:rPr lang="en-US" b="1" dirty="0"/>
            </a:br>
            <a:endParaRPr lang="en-US" b="1" dirty="0"/>
          </a:p>
        </p:txBody>
      </p:sp>
      <p:sp>
        <p:nvSpPr>
          <p:cNvPr id="3" name="Content Placeholder 2"/>
          <p:cNvSpPr>
            <a:spLocks noGrp="1"/>
          </p:cNvSpPr>
          <p:nvPr>
            <p:ph idx="1"/>
          </p:nvPr>
        </p:nvSpPr>
        <p:spPr>
          <a:xfrm>
            <a:off x="457200" y="2057400"/>
            <a:ext cx="8153400" cy="3886200"/>
          </a:xfrm>
        </p:spPr>
        <p:txBody>
          <a:bodyPr>
            <a:normAutofit fontScale="85000" lnSpcReduction="20000"/>
          </a:bodyPr>
          <a:lstStyle/>
          <a:p>
            <a:pPr>
              <a:lnSpc>
                <a:spcPct val="110000"/>
              </a:lnSpc>
              <a:buFont typeface="Arial" pitchFamily="34" charset="0"/>
              <a:buChar char="•"/>
            </a:pPr>
            <a:r>
              <a:rPr lang="en-US" b="1" dirty="0"/>
              <a:t>Values and ethics</a:t>
            </a:r>
            <a:r>
              <a:rPr lang="en-US" dirty="0"/>
              <a:t>: Honesty and integrity in relationships with patients, families and team members. Maintaining confidentiality, dignity and privacy in delivery of care</a:t>
            </a:r>
          </a:p>
          <a:p>
            <a:pPr>
              <a:lnSpc>
                <a:spcPct val="110000"/>
              </a:lnSpc>
              <a:buFont typeface="Arial" pitchFamily="34" charset="0"/>
              <a:buChar char="•"/>
            </a:pPr>
            <a:endParaRPr lang="en-US" dirty="0"/>
          </a:p>
          <a:p>
            <a:pPr>
              <a:lnSpc>
                <a:spcPct val="110000"/>
              </a:lnSpc>
              <a:buFont typeface="Arial" pitchFamily="34" charset="0"/>
              <a:buChar char="•"/>
            </a:pPr>
            <a:r>
              <a:rPr lang="en-US" b="1" dirty="0"/>
              <a:t>Roles and responsibilities</a:t>
            </a:r>
            <a:r>
              <a:rPr lang="en-US" dirty="0"/>
              <a:t>: The knowledge and capacity to explain team members roles and responsibilities to clients</a:t>
            </a:r>
          </a:p>
          <a:p>
            <a:pPr>
              <a:lnSpc>
                <a:spcPct val="110000"/>
              </a:lnSpc>
              <a:buFont typeface="Arial" pitchFamily="34" charset="0"/>
              <a:buChar char="•"/>
            </a:pPr>
            <a:endParaRPr lang="en-US" dirty="0"/>
          </a:p>
          <a:p>
            <a:pPr>
              <a:lnSpc>
                <a:spcPct val="110000"/>
              </a:lnSpc>
              <a:buFont typeface="Arial" pitchFamily="34" charset="0"/>
              <a:buChar char="•"/>
            </a:pPr>
            <a:r>
              <a:rPr lang="en-US" b="1" dirty="0"/>
              <a:t>Interprofessional communication: </a:t>
            </a:r>
            <a:r>
              <a:rPr lang="en-US" dirty="0"/>
              <a:t>The ability to give timely  instructive information and feedback to team members</a:t>
            </a:r>
          </a:p>
          <a:p>
            <a:pPr>
              <a:lnSpc>
                <a:spcPct val="110000"/>
              </a:lnSpc>
              <a:buFont typeface="Arial" pitchFamily="34" charset="0"/>
              <a:buChar char="•"/>
            </a:pPr>
            <a:endParaRPr lang="en-US" dirty="0"/>
          </a:p>
          <a:p>
            <a:pPr>
              <a:lnSpc>
                <a:spcPct val="110000"/>
              </a:lnSpc>
              <a:buFont typeface="Arial" pitchFamily="34" charset="0"/>
              <a:buChar char="•"/>
            </a:pPr>
            <a:r>
              <a:rPr lang="en-US" b="1" dirty="0"/>
              <a:t>Teamwork and team-based care:</a:t>
            </a:r>
            <a:r>
              <a:rPr lang="en-US" dirty="0"/>
              <a:t> Capacity to engage other professionals in shared patient-oriented problem solving</a:t>
            </a:r>
          </a:p>
        </p:txBody>
      </p:sp>
    </p:spTree>
    <p:extLst>
      <p:ext uri="{BB962C8B-B14F-4D97-AF65-F5344CB8AC3E}">
        <p14:creationId xmlns:p14="http://schemas.microsoft.com/office/powerpoint/2010/main" val="3254656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153400" cy="838200"/>
          </a:xfrm>
        </p:spPr>
        <p:txBody>
          <a:bodyPr>
            <a:normAutofit fontScale="90000"/>
          </a:bodyPr>
          <a:lstStyle/>
          <a:p>
            <a:r>
              <a:rPr lang="en-US" sz="3600" b="1" dirty="0"/>
              <a:t>Implications for Social Work Education </a:t>
            </a:r>
          </a:p>
        </p:txBody>
      </p:sp>
      <p:sp>
        <p:nvSpPr>
          <p:cNvPr id="3" name="Content Placeholder 2"/>
          <p:cNvSpPr>
            <a:spLocks noGrp="1"/>
          </p:cNvSpPr>
          <p:nvPr>
            <p:ph idx="1"/>
          </p:nvPr>
        </p:nvSpPr>
        <p:spPr>
          <a:xfrm>
            <a:off x="457200" y="1752600"/>
            <a:ext cx="8229600" cy="4191001"/>
          </a:xfrm>
        </p:spPr>
        <p:txBody>
          <a:bodyPr>
            <a:normAutofit fontScale="77500" lnSpcReduction="20000"/>
          </a:bodyPr>
          <a:lstStyle/>
          <a:p>
            <a:pPr marL="457200" indent="-457200">
              <a:lnSpc>
                <a:spcPct val="120000"/>
              </a:lnSpc>
              <a:buFont typeface="Arial" pitchFamily="34" charset="0"/>
              <a:buChar char="•"/>
            </a:pPr>
            <a:r>
              <a:rPr lang="en-US" sz="2800" dirty="0"/>
              <a:t>Didactic courses as well as  pre and post-graduate level practica designed to produce competent clinicians and leaders in integrated care are suggested as a way to better prepare social workers for integrated healthcare</a:t>
            </a:r>
          </a:p>
          <a:p>
            <a:pPr marL="457200" indent="-457200">
              <a:lnSpc>
                <a:spcPct val="120000"/>
              </a:lnSpc>
              <a:buFont typeface="Arial" pitchFamily="34" charset="0"/>
              <a:buChar char="•"/>
            </a:pPr>
            <a:endParaRPr lang="en-US" sz="2800" dirty="0"/>
          </a:p>
          <a:p>
            <a:pPr marL="457200" indent="-457200">
              <a:lnSpc>
                <a:spcPct val="120000"/>
              </a:lnSpc>
              <a:buFont typeface="Arial" pitchFamily="34" charset="0"/>
              <a:buChar char="•"/>
            </a:pPr>
            <a:r>
              <a:rPr lang="en-US" sz="2800" dirty="0"/>
              <a:t>Additional macro and clinical training for social workers on medical literacy, chronic disease management, economic and business strategies, how to work in a medical team and skills for working within the primary care environment have all been recommended to ensure social work competency in integrated healthcare practice </a:t>
            </a:r>
            <a:r>
              <a:rPr lang="en-US" sz="2800" baseline="30000" dirty="0"/>
              <a:t>12</a:t>
            </a:r>
          </a:p>
        </p:txBody>
      </p:sp>
    </p:spTree>
    <p:extLst>
      <p:ext uri="{BB962C8B-B14F-4D97-AF65-F5344CB8AC3E}">
        <p14:creationId xmlns:p14="http://schemas.microsoft.com/office/powerpoint/2010/main" val="632885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077200" cy="838200"/>
          </a:xfrm>
        </p:spPr>
        <p:txBody>
          <a:bodyPr>
            <a:normAutofit/>
          </a:bodyPr>
          <a:lstStyle/>
          <a:p>
            <a:r>
              <a:rPr lang="en-US" b="1" dirty="0"/>
              <a:t>Impeding Factors</a:t>
            </a:r>
          </a:p>
        </p:txBody>
      </p:sp>
      <p:sp>
        <p:nvSpPr>
          <p:cNvPr id="3" name="Content Placeholder 2"/>
          <p:cNvSpPr>
            <a:spLocks noGrp="1"/>
          </p:cNvSpPr>
          <p:nvPr>
            <p:ph idx="1"/>
          </p:nvPr>
        </p:nvSpPr>
        <p:spPr>
          <a:xfrm>
            <a:off x="457200" y="1981199"/>
            <a:ext cx="8382000" cy="3962401"/>
          </a:xfrm>
        </p:spPr>
        <p:txBody>
          <a:bodyPr>
            <a:normAutofit lnSpcReduction="10000"/>
          </a:bodyPr>
          <a:lstStyle/>
          <a:p>
            <a:pPr>
              <a:buFont typeface="Arial" pitchFamily="34" charset="0"/>
              <a:buChar char="•"/>
            </a:pPr>
            <a:r>
              <a:rPr lang="en-US" b="1" dirty="0"/>
              <a:t>Resistance to change</a:t>
            </a:r>
            <a:r>
              <a:rPr lang="en-US" dirty="0"/>
              <a:t>: Change is often difficult  and  some fear a loss of status with IC</a:t>
            </a:r>
          </a:p>
          <a:p>
            <a:pPr>
              <a:buFont typeface="Arial" pitchFamily="34" charset="0"/>
              <a:buChar char="•"/>
            </a:pPr>
            <a:endParaRPr lang="en-US" dirty="0"/>
          </a:p>
          <a:p>
            <a:pPr>
              <a:buFont typeface="Arial" pitchFamily="34" charset="0"/>
              <a:buChar char="•"/>
            </a:pPr>
            <a:r>
              <a:rPr lang="en-US" b="1" dirty="0"/>
              <a:t>Absence of role models</a:t>
            </a:r>
            <a:r>
              <a:rPr lang="en-US" dirty="0"/>
              <a:t>: Many social work faculty have never been educated to work in integrated care or as part of a team</a:t>
            </a:r>
          </a:p>
          <a:p>
            <a:pPr>
              <a:buFont typeface="Arial" pitchFamily="34" charset="0"/>
              <a:buChar char="•"/>
            </a:pPr>
            <a:endParaRPr lang="en-US" dirty="0"/>
          </a:p>
          <a:p>
            <a:pPr>
              <a:buFont typeface="Arial" pitchFamily="34" charset="0"/>
              <a:buChar char="•"/>
            </a:pPr>
            <a:r>
              <a:rPr lang="en-US" b="1" dirty="0"/>
              <a:t>Logistical barriers: </a:t>
            </a:r>
            <a:r>
              <a:rPr lang="en-US" dirty="0"/>
              <a:t>Finding time and space to add to the curriculum and educate students from multiple professions is challenging</a:t>
            </a:r>
          </a:p>
        </p:txBody>
      </p:sp>
    </p:spTree>
    <p:extLst>
      <p:ext uri="{BB962C8B-B14F-4D97-AF65-F5344CB8AC3E}">
        <p14:creationId xmlns:p14="http://schemas.microsoft.com/office/powerpoint/2010/main" val="2172028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458200" cy="762000"/>
          </a:xfrm>
        </p:spPr>
        <p:txBody>
          <a:bodyPr>
            <a:noAutofit/>
          </a:bodyPr>
          <a:lstStyle/>
          <a:p>
            <a:r>
              <a:rPr lang="en-US" sz="3000" b="1" dirty="0"/>
              <a:t>Strategies to Advance Social Work Education</a:t>
            </a:r>
          </a:p>
        </p:txBody>
      </p:sp>
      <p:sp>
        <p:nvSpPr>
          <p:cNvPr id="3" name="Content Placeholder 2"/>
          <p:cNvSpPr>
            <a:spLocks noGrp="1"/>
          </p:cNvSpPr>
          <p:nvPr>
            <p:ph idx="1"/>
          </p:nvPr>
        </p:nvSpPr>
        <p:spPr>
          <a:xfrm>
            <a:off x="457200" y="1752600"/>
            <a:ext cx="8229600" cy="4114801"/>
          </a:xfrm>
        </p:spPr>
        <p:txBody>
          <a:bodyPr>
            <a:normAutofit fontScale="70000" lnSpcReduction="20000"/>
          </a:bodyPr>
          <a:lstStyle/>
          <a:p>
            <a:pPr marL="457200" indent="-457200">
              <a:lnSpc>
                <a:spcPct val="120000"/>
              </a:lnSpc>
              <a:buFont typeface="Arial" pitchFamily="34" charset="0"/>
              <a:buChar char="•"/>
            </a:pPr>
            <a:r>
              <a:rPr lang="en-US" sz="2800" dirty="0"/>
              <a:t>Undertake an educational campaign to establish the need for updated social work curriculum and practica to develop the competencies and skill set needed for interdisciplinary practice in integrated healthcare</a:t>
            </a:r>
          </a:p>
          <a:p>
            <a:pPr marL="457200" indent="-457200">
              <a:lnSpc>
                <a:spcPct val="120000"/>
              </a:lnSpc>
              <a:buFont typeface="Arial" pitchFamily="34" charset="0"/>
              <a:buChar char="•"/>
            </a:pPr>
            <a:endParaRPr lang="en-US" sz="2800" dirty="0"/>
          </a:p>
          <a:p>
            <a:pPr marL="457200" indent="-457200">
              <a:lnSpc>
                <a:spcPct val="120000"/>
              </a:lnSpc>
              <a:buFont typeface="Arial" pitchFamily="34" charset="0"/>
              <a:buChar char="•"/>
            </a:pPr>
            <a:r>
              <a:rPr lang="en-US" sz="2800" dirty="0"/>
              <a:t>Prepare faculty for teaching students how to work effectively as part of a team in primary care settings</a:t>
            </a:r>
          </a:p>
          <a:p>
            <a:pPr marL="457200" indent="-457200">
              <a:lnSpc>
                <a:spcPct val="120000"/>
              </a:lnSpc>
              <a:buFont typeface="Arial" pitchFamily="34" charset="0"/>
              <a:buChar char="•"/>
            </a:pPr>
            <a:endParaRPr lang="en-US" sz="2800" dirty="0"/>
          </a:p>
          <a:p>
            <a:pPr marL="457200" indent="-457200">
              <a:lnSpc>
                <a:spcPct val="120000"/>
              </a:lnSpc>
              <a:buFont typeface="Arial" pitchFamily="34" charset="0"/>
              <a:buChar char="•"/>
            </a:pPr>
            <a:r>
              <a:rPr lang="en-US" sz="2800" dirty="0"/>
              <a:t>Promote research on social work education to identify practices and curricula that are effective in changing practice behavior and prepare  social worker students  for successful practice and leadership in  interprofessional care</a:t>
            </a:r>
          </a:p>
        </p:txBody>
      </p:sp>
    </p:spTree>
    <p:extLst>
      <p:ext uri="{BB962C8B-B14F-4D97-AF65-F5344CB8AC3E}">
        <p14:creationId xmlns:p14="http://schemas.microsoft.com/office/powerpoint/2010/main" val="4123179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Important Questions Remain </a:t>
            </a:r>
          </a:p>
        </p:txBody>
      </p:sp>
      <p:sp>
        <p:nvSpPr>
          <p:cNvPr id="3" name="Content Placeholder 2"/>
          <p:cNvSpPr>
            <a:spLocks noGrp="1"/>
          </p:cNvSpPr>
          <p:nvPr>
            <p:ph idx="1"/>
          </p:nvPr>
        </p:nvSpPr>
        <p:spPr>
          <a:xfrm>
            <a:off x="457200" y="2057400"/>
            <a:ext cx="8229600" cy="3810000"/>
          </a:xfrm>
        </p:spPr>
        <p:txBody>
          <a:bodyPr>
            <a:normAutofit fontScale="85000" lnSpcReduction="20000"/>
          </a:bodyPr>
          <a:lstStyle/>
          <a:p>
            <a:pPr>
              <a:lnSpc>
                <a:spcPct val="120000"/>
              </a:lnSpc>
              <a:buFont typeface="Arial" pitchFamily="34" charset="0"/>
              <a:buChar char="•"/>
            </a:pPr>
            <a:r>
              <a:rPr lang="en-US" dirty="0"/>
              <a:t>What is the most effective model and setting for optimal delivery of BH?</a:t>
            </a:r>
          </a:p>
          <a:p>
            <a:pPr>
              <a:lnSpc>
                <a:spcPct val="120000"/>
              </a:lnSpc>
              <a:buFont typeface="Arial" pitchFamily="34" charset="0"/>
              <a:buChar char="•"/>
            </a:pPr>
            <a:endParaRPr lang="en-US" dirty="0"/>
          </a:p>
          <a:p>
            <a:pPr>
              <a:lnSpc>
                <a:spcPct val="120000"/>
              </a:lnSpc>
              <a:buFont typeface="Arial" pitchFamily="34" charset="0"/>
              <a:buChar char="•"/>
            </a:pPr>
            <a:r>
              <a:rPr lang="en-US" dirty="0"/>
              <a:t>Who should take the lead in integration?</a:t>
            </a:r>
          </a:p>
          <a:p>
            <a:pPr>
              <a:lnSpc>
                <a:spcPct val="120000"/>
              </a:lnSpc>
              <a:buFont typeface="Arial" pitchFamily="34" charset="0"/>
              <a:buChar char="•"/>
            </a:pPr>
            <a:endParaRPr lang="en-US" dirty="0"/>
          </a:p>
          <a:p>
            <a:pPr>
              <a:lnSpc>
                <a:spcPct val="120000"/>
              </a:lnSpc>
              <a:buFont typeface="Arial" pitchFamily="34" charset="0"/>
              <a:buChar char="•"/>
            </a:pPr>
            <a:r>
              <a:rPr lang="en-US" dirty="0"/>
              <a:t>Does the chronic care model actually promote integration, accountability and improved outcomes for co-occurring medical and mental health disorders?</a:t>
            </a:r>
          </a:p>
          <a:p>
            <a:pPr>
              <a:lnSpc>
                <a:spcPct val="120000"/>
              </a:lnSpc>
              <a:buFont typeface="Arial" pitchFamily="34" charset="0"/>
              <a:buChar char="•"/>
            </a:pPr>
            <a:endParaRPr lang="en-US" dirty="0"/>
          </a:p>
          <a:p>
            <a:pPr>
              <a:lnSpc>
                <a:spcPct val="120000"/>
              </a:lnSpc>
              <a:buFont typeface="Arial" pitchFamily="34" charset="0"/>
              <a:buChar char="•"/>
            </a:pPr>
            <a:r>
              <a:rPr lang="en-US" dirty="0"/>
              <a:t>Do financial incentives facilitate integrated care and improve healthcare outcomes?</a:t>
            </a:r>
          </a:p>
          <a:p>
            <a:endParaRPr lang="en-US" dirty="0"/>
          </a:p>
          <a:p>
            <a:endParaRPr lang="en-US" dirty="0"/>
          </a:p>
        </p:txBody>
      </p:sp>
    </p:spTree>
    <p:extLst>
      <p:ext uri="{BB962C8B-B14F-4D97-AF65-F5344CB8AC3E}">
        <p14:creationId xmlns:p14="http://schemas.microsoft.com/office/powerpoint/2010/main" val="21486594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Important Questions  Remain</a:t>
            </a:r>
            <a:endParaRPr lang="en-US" sz="3600" dirty="0"/>
          </a:p>
        </p:txBody>
      </p:sp>
      <p:sp>
        <p:nvSpPr>
          <p:cNvPr id="3" name="Content Placeholder 2"/>
          <p:cNvSpPr>
            <a:spLocks noGrp="1"/>
          </p:cNvSpPr>
          <p:nvPr>
            <p:ph idx="1"/>
          </p:nvPr>
        </p:nvSpPr>
        <p:spPr>
          <a:xfrm>
            <a:off x="457200" y="2057400"/>
            <a:ext cx="8229600" cy="3886200"/>
          </a:xfrm>
        </p:spPr>
        <p:txBody>
          <a:bodyPr>
            <a:normAutofit lnSpcReduction="10000"/>
          </a:bodyPr>
          <a:lstStyle/>
          <a:p>
            <a:pPr>
              <a:buFont typeface="Arial" pitchFamily="34" charset="0"/>
              <a:buChar char="•"/>
            </a:pPr>
            <a:r>
              <a:rPr lang="en-US" dirty="0"/>
              <a:t>What is the optimal role for regulation and legislation?</a:t>
            </a:r>
          </a:p>
          <a:p>
            <a:pPr marL="0" indent="0"/>
            <a:endParaRPr lang="en-US" dirty="0"/>
          </a:p>
          <a:p>
            <a:pPr>
              <a:buFont typeface="Arial" pitchFamily="34" charset="0"/>
              <a:buChar char="•"/>
            </a:pPr>
            <a:r>
              <a:rPr lang="en-US" dirty="0"/>
              <a:t>How should integrated healthcare be financed?</a:t>
            </a:r>
          </a:p>
          <a:p>
            <a:pPr marL="0" indent="0"/>
            <a:endParaRPr lang="en-US" dirty="0"/>
          </a:p>
          <a:p>
            <a:pPr>
              <a:buFont typeface="Arial" pitchFamily="34" charset="0"/>
              <a:buChar char="•"/>
            </a:pPr>
            <a:r>
              <a:rPr lang="en-US" dirty="0"/>
              <a:t>How might healthcare disparities be addressed in an integrated healthcare system?</a:t>
            </a:r>
          </a:p>
          <a:p>
            <a:pPr marL="0" indent="0"/>
            <a:endParaRPr lang="en-US" dirty="0"/>
          </a:p>
          <a:p>
            <a:pPr>
              <a:buFont typeface="Arial" pitchFamily="34" charset="0"/>
              <a:buChar char="•"/>
            </a:pPr>
            <a:r>
              <a:rPr lang="en-US" dirty="0"/>
              <a:t>Who will develop practice standards and criteria that focus on holistic health, wellness and culturally competent care?</a:t>
            </a:r>
          </a:p>
        </p:txBody>
      </p:sp>
    </p:spTree>
    <p:extLst>
      <p:ext uri="{BB962C8B-B14F-4D97-AF65-F5344CB8AC3E}">
        <p14:creationId xmlns:p14="http://schemas.microsoft.com/office/powerpoint/2010/main" val="1897719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609600"/>
          </a:xfrm>
        </p:spPr>
        <p:txBody>
          <a:bodyPr>
            <a:normAutofit/>
          </a:bodyPr>
          <a:lstStyle/>
          <a:p>
            <a:r>
              <a:rPr lang="en-US" b="1" dirty="0"/>
              <a:t>What is Integrated Healthcare (IC)?</a:t>
            </a:r>
          </a:p>
        </p:txBody>
      </p:sp>
      <p:sp>
        <p:nvSpPr>
          <p:cNvPr id="3" name="Content Placeholder 2"/>
          <p:cNvSpPr>
            <a:spLocks noGrp="1"/>
          </p:cNvSpPr>
          <p:nvPr>
            <p:ph idx="1"/>
          </p:nvPr>
        </p:nvSpPr>
        <p:spPr>
          <a:xfrm>
            <a:off x="457200" y="1828800"/>
            <a:ext cx="8382000" cy="4038600"/>
          </a:xfrm>
        </p:spPr>
        <p:txBody>
          <a:bodyPr>
            <a:normAutofit fontScale="70000" lnSpcReduction="20000"/>
          </a:bodyPr>
          <a:lstStyle/>
          <a:p>
            <a:pPr marL="457200" indent="-457200">
              <a:lnSpc>
                <a:spcPct val="120000"/>
              </a:lnSpc>
              <a:buFont typeface="Arial" pitchFamily="34" charset="0"/>
              <a:buChar char="•"/>
            </a:pPr>
            <a:r>
              <a:rPr lang="en-US" sz="2800" dirty="0"/>
              <a:t>It is a coordinated system of care that provides both medical and mental/behavioral health services to address the whole person, not just one aspect of the consumer’s healthcare needs. </a:t>
            </a:r>
          </a:p>
          <a:p>
            <a:pPr marL="457200" indent="-457200">
              <a:lnSpc>
                <a:spcPct val="120000"/>
              </a:lnSpc>
              <a:buFont typeface="Arial" pitchFamily="34" charset="0"/>
              <a:buChar char="•"/>
            </a:pPr>
            <a:endParaRPr lang="en-US" sz="2800" dirty="0"/>
          </a:p>
          <a:p>
            <a:pPr marL="457200" indent="-457200">
              <a:lnSpc>
                <a:spcPct val="120000"/>
              </a:lnSpc>
              <a:buFont typeface="Arial" pitchFamily="34" charset="0"/>
              <a:buChar char="•"/>
            </a:pPr>
            <a:r>
              <a:rPr lang="en-US" sz="2800" dirty="0"/>
              <a:t>Medical and mental health providers collaborate to coordinate the assessment, treatment, and follow-up of both mental and physical health conditions.</a:t>
            </a:r>
          </a:p>
          <a:p>
            <a:pPr marL="457200" indent="-457200">
              <a:lnSpc>
                <a:spcPct val="120000"/>
              </a:lnSpc>
              <a:buFont typeface="Arial" pitchFamily="34" charset="0"/>
              <a:buChar char="•"/>
            </a:pPr>
            <a:endParaRPr lang="en-US" sz="2800" dirty="0"/>
          </a:p>
          <a:p>
            <a:pPr marL="457200" indent="-457200">
              <a:lnSpc>
                <a:spcPct val="120000"/>
              </a:lnSpc>
              <a:buFont typeface="Arial" pitchFamily="34" charset="0"/>
              <a:buChar char="•"/>
            </a:pPr>
            <a:r>
              <a:rPr lang="en-US" sz="2800" dirty="0"/>
              <a:t>Integrated healthcare reflects a holistic approach to social work practice that is strengths-based and person-centered. It represents an opportunity to improve care and reduce costs.</a:t>
            </a:r>
          </a:p>
        </p:txBody>
      </p:sp>
    </p:spTree>
    <p:extLst>
      <p:ext uri="{BB962C8B-B14F-4D97-AF65-F5344CB8AC3E}">
        <p14:creationId xmlns:p14="http://schemas.microsoft.com/office/powerpoint/2010/main" val="34825097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normAutofit/>
          </a:bodyPr>
          <a:lstStyle/>
          <a:p>
            <a:r>
              <a:rPr lang="en-US" sz="4000" b="1" dirty="0"/>
              <a:t>References</a:t>
            </a:r>
          </a:p>
        </p:txBody>
      </p:sp>
      <p:sp>
        <p:nvSpPr>
          <p:cNvPr id="3" name="Content Placeholder 2"/>
          <p:cNvSpPr>
            <a:spLocks noGrp="1"/>
          </p:cNvSpPr>
          <p:nvPr>
            <p:ph idx="1"/>
          </p:nvPr>
        </p:nvSpPr>
        <p:spPr>
          <a:xfrm>
            <a:off x="457200" y="1752600"/>
            <a:ext cx="8229600" cy="4114800"/>
          </a:xfrm>
        </p:spPr>
        <p:txBody>
          <a:bodyPr>
            <a:normAutofit fontScale="77500" lnSpcReduction="20000"/>
          </a:bodyPr>
          <a:lstStyle/>
          <a:p>
            <a:pPr marL="457200" indent="-457200">
              <a:lnSpc>
                <a:spcPct val="120000"/>
              </a:lnSpc>
              <a:buAutoNum type="arabicPeriod"/>
            </a:pPr>
            <a:r>
              <a:rPr lang="en-US" sz="2000" dirty="0"/>
              <a:t>New Freedom Commission on Mental Health Achieving the Promise: Transforming Mental Health Care in America. Final Report. Rockville, MD: DHHS</a:t>
            </a:r>
          </a:p>
          <a:p>
            <a:pPr marL="457200" indent="-457200">
              <a:lnSpc>
                <a:spcPct val="120000"/>
              </a:lnSpc>
              <a:buFont typeface="Arial" pitchFamily="34" charset="0"/>
              <a:buAutoNum type="arabicPeriod"/>
            </a:pPr>
            <a:r>
              <a:rPr lang="en-US" sz="2000" dirty="0"/>
              <a:t>Beck M.L., </a:t>
            </a:r>
            <a:r>
              <a:rPr lang="en-US" sz="2000" dirty="0" err="1"/>
              <a:t>Monheit</a:t>
            </a:r>
            <a:r>
              <a:rPr lang="en-US" sz="2000" dirty="0"/>
              <a:t>, A.C. (2001). The concentration of health care expenditures, revisited.  </a:t>
            </a:r>
            <a:r>
              <a:rPr lang="en-US" sz="2000" i="1" dirty="0"/>
              <a:t>Health Affairs</a:t>
            </a:r>
            <a:r>
              <a:rPr lang="en-US" sz="2000" dirty="0"/>
              <a:t>, 20(6): 9-18.. </a:t>
            </a:r>
          </a:p>
          <a:p>
            <a:pPr marL="457200" indent="-457200">
              <a:lnSpc>
                <a:spcPct val="120000"/>
              </a:lnSpc>
              <a:buFont typeface="Arial" pitchFamily="34" charset="0"/>
              <a:buAutoNum type="arabicPeriod"/>
            </a:pPr>
            <a:r>
              <a:rPr lang="en-US" sz="2000" dirty="0"/>
              <a:t>Anderson, Nancy, MD and Estee, Sharon, PhD. (Dec., 2002). "Medial Cost Offsets Associated with Mental Health Care: A brief Review” DSHS Research and Data Analysis Division 3:28 Washington State Department of Social and Health Services.</a:t>
            </a:r>
          </a:p>
          <a:p>
            <a:pPr marL="457200" indent="-457200">
              <a:lnSpc>
                <a:spcPct val="120000"/>
              </a:lnSpc>
              <a:buFont typeface="Arial" pitchFamily="34" charset="0"/>
              <a:buAutoNum type="arabicPeriod"/>
            </a:pPr>
            <a:r>
              <a:rPr lang="en-US" sz="2000" dirty="0" err="1"/>
              <a:t>Gonder</a:t>
            </a:r>
            <a:r>
              <a:rPr lang="en-US" sz="2000" dirty="0"/>
              <a:t>-Frederick, L. A., Cox, D. J., &amp; </a:t>
            </a:r>
            <a:r>
              <a:rPr lang="en-US" sz="2000" dirty="0" err="1"/>
              <a:t>Ritterband</a:t>
            </a:r>
            <a:r>
              <a:rPr lang="en-US" sz="2000" dirty="0"/>
              <a:t>, L. M. (2002).Diabetes and behavioral medicine: The second decade. </a:t>
            </a:r>
            <a:r>
              <a:rPr lang="en-US" sz="2000" i="1" dirty="0"/>
              <a:t>Journal of Consulting and Clinical Psychology,</a:t>
            </a:r>
            <a:r>
              <a:rPr lang="en-US" sz="2000" dirty="0"/>
              <a:t> 70, 611–625. </a:t>
            </a:r>
          </a:p>
          <a:p>
            <a:pPr marL="457200" indent="-457200">
              <a:lnSpc>
                <a:spcPct val="120000"/>
              </a:lnSpc>
              <a:buFont typeface="Arial" pitchFamily="34" charset="0"/>
              <a:buAutoNum type="arabicPeriod"/>
            </a:pPr>
            <a:r>
              <a:rPr lang="en-US" sz="2000" dirty="0"/>
              <a:t>Wagner, E., B. Austin, C. Davis, M. </a:t>
            </a:r>
            <a:r>
              <a:rPr lang="en-US" sz="2000" dirty="0" err="1"/>
              <a:t>Hindmarsh</a:t>
            </a:r>
            <a:r>
              <a:rPr lang="en-US" sz="2000" dirty="0"/>
              <a:t>, J. Schaefer, and A. </a:t>
            </a:r>
            <a:r>
              <a:rPr lang="en-US" sz="2000" dirty="0" err="1"/>
              <a:t>Bonomi</a:t>
            </a:r>
            <a:r>
              <a:rPr lang="en-US" sz="2000" dirty="0"/>
              <a:t>. (2001). Improving Chronic Illness Care: Translating Evidence into Action. </a:t>
            </a:r>
            <a:r>
              <a:rPr lang="en-US" sz="2000" i="1" dirty="0"/>
              <a:t>Health Affairs </a:t>
            </a:r>
            <a:r>
              <a:rPr lang="en-US" sz="2000" dirty="0"/>
              <a:t>20(6):64–78.</a:t>
            </a:r>
          </a:p>
          <a:p>
            <a:pPr marL="457200" indent="-457200">
              <a:lnSpc>
                <a:spcPct val="120000"/>
              </a:lnSpc>
              <a:buFont typeface="Arial" pitchFamily="34" charset="0"/>
              <a:buAutoNum type="arabicPeriod"/>
            </a:pPr>
            <a:r>
              <a:rPr lang="en-US" sz="2000" dirty="0"/>
              <a:t>Bandura, A. (1986). Social Foundations of Thought and Action: A Social Cognitive Theory. Englewood Cliffs, NJ: Prentice Hall</a:t>
            </a:r>
          </a:p>
          <a:p>
            <a:pPr marL="457200" indent="-457200">
              <a:buFont typeface="Arial" pitchFamily="34" charset="0"/>
              <a:buAutoNum type="arabicPeriod"/>
            </a:pPr>
            <a:endParaRPr lang="en-US" sz="2000" dirty="0"/>
          </a:p>
          <a:p>
            <a:endParaRPr lang="en-US" sz="2000" dirty="0"/>
          </a:p>
          <a:p>
            <a:pPr marL="457200" indent="-457200">
              <a:buFont typeface="Arial" pitchFamily="34" charset="0"/>
              <a:buAutoNum type="arabicPeriod"/>
            </a:pPr>
            <a:endParaRPr lang="en-US" sz="2000" dirty="0"/>
          </a:p>
          <a:p>
            <a:pPr marL="0" indent="0">
              <a:buNone/>
            </a:pPr>
            <a:endParaRPr lang="en-US" dirty="0"/>
          </a:p>
        </p:txBody>
      </p:sp>
    </p:spTree>
    <p:extLst>
      <p:ext uri="{BB962C8B-B14F-4D97-AF65-F5344CB8AC3E}">
        <p14:creationId xmlns:p14="http://schemas.microsoft.com/office/powerpoint/2010/main" val="2980358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62000"/>
          </a:xfrm>
        </p:spPr>
        <p:txBody>
          <a:bodyPr>
            <a:normAutofit/>
          </a:bodyPr>
          <a:lstStyle/>
          <a:p>
            <a:r>
              <a:rPr lang="en-US" sz="4000" b="1" dirty="0"/>
              <a:t>References </a:t>
            </a:r>
            <a:r>
              <a:rPr lang="en-US" sz="4000" b="1"/>
              <a:t>(Cont’d)</a:t>
            </a:r>
            <a:endParaRPr lang="en-US" sz="4000" b="1" dirty="0"/>
          </a:p>
        </p:txBody>
      </p:sp>
      <p:sp>
        <p:nvSpPr>
          <p:cNvPr id="3" name="Content Placeholder 2"/>
          <p:cNvSpPr>
            <a:spLocks noGrp="1"/>
          </p:cNvSpPr>
          <p:nvPr>
            <p:ph idx="1"/>
          </p:nvPr>
        </p:nvSpPr>
        <p:spPr>
          <a:xfrm>
            <a:off x="457200" y="1905000"/>
            <a:ext cx="8229600" cy="4038600"/>
          </a:xfrm>
        </p:spPr>
        <p:txBody>
          <a:bodyPr>
            <a:normAutofit fontScale="85000" lnSpcReduction="20000"/>
          </a:bodyPr>
          <a:lstStyle/>
          <a:p>
            <a:pPr marL="457200" indent="-457200">
              <a:lnSpc>
                <a:spcPct val="110000"/>
              </a:lnSpc>
              <a:buFont typeface="Arial" pitchFamily="34" charset="0"/>
              <a:buAutoNum type="arabicPeriod" startAt="7"/>
            </a:pPr>
            <a:r>
              <a:rPr lang="en-US" sz="2000" dirty="0" err="1"/>
              <a:t>Deci</a:t>
            </a:r>
            <a:r>
              <a:rPr lang="en-US" sz="2000" dirty="0"/>
              <a:t>, E. L. (1996). Why we do what we do: Understanding self-motivation. New York: Penguin</a:t>
            </a:r>
          </a:p>
          <a:p>
            <a:pPr marL="457200" indent="-457200">
              <a:lnSpc>
                <a:spcPct val="110000"/>
              </a:lnSpc>
              <a:buFont typeface="Arial" pitchFamily="34" charset="0"/>
              <a:buAutoNum type="arabicPeriod" startAt="7"/>
            </a:pPr>
            <a:r>
              <a:rPr lang="en-US" sz="2000" dirty="0" err="1"/>
              <a:t>Mauer</a:t>
            </a:r>
            <a:r>
              <a:rPr lang="en-US" sz="2000" dirty="0"/>
              <a:t>, B,J. (2006). Behavioral health/primary care integration: the Four Quadrant Model and evidence-based practices. </a:t>
            </a:r>
            <a:r>
              <a:rPr lang="en-US" sz="2000" dirty="0" err="1"/>
              <a:t>Rickville</a:t>
            </a:r>
            <a:r>
              <a:rPr lang="en-US" sz="2000" dirty="0"/>
              <a:t>, MD: National Council for Community </a:t>
            </a:r>
            <a:r>
              <a:rPr lang="en-US" sz="2000" dirty="0" err="1"/>
              <a:t>Behaviral</a:t>
            </a:r>
            <a:r>
              <a:rPr lang="en-US" sz="2000" dirty="0"/>
              <a:t> Healthcare.</a:t>
            </a:r>
          </a:p>
          <a:p>
            <a:pPr marL="457200" indent="-457200">
              <a:lnSpc>
                <a:spcPct val="110000"/>
              </a:lnSpc>
              <a:buFont typeface="Arial" pitchFamily="34" charset="0"/>
              <a:buAutoNum type="arabicPeriod" startAt="7"/>
            </a:pPr>
            <a:r>
              <a:rPr lang="en-US" sz="2000" dirty="0"/>
              <a:t>Blount. Alexander, Ed D. (2003) Integrated Primary Care: Organizing the Evidence. Families, Systems and Health:21, 121-134.</a:t>
            </a:r>
          </a:p>
          <a:p>
            <a:pPr marL="457200" indent="-457200">
              <a:lnSpc>
                <a:spcPct val="110000"/>
              </a:lnSpc>
              <a:buFont typeface="Arial" pitchFamily="34" charset="0"/>
              <a:buAutoNum type="arabicPeriod" startAt="7"/>
            </a:pPr>
            <a:r>
              <a:rPr lang="en-US" sz="2000" dirty="0" err="1"/>
              <a:t>Strosahl</a:t>
            </a:r>
            <a:r>
              <a:rPr lang="en-US" sz="2000" dirty="0"/>
              <a:t>, K. &amp; </a:t>
            </a:r>
            <a:r>
              <a:rPr lang="en-US" sz="2000" dirty="0" err="1"/>
              <a:t>Sobel</a:t>
            </a:r>
            <a:r>
              <a:rPr lang="en-US" sz="2000" dirty="0"/>
              <a:t>, D. (1996). Behavioral health and the medical cost offset effect: Current status, key concepts and future applications. HMO Practice, 10, 156-162. </a:t>
            </a:r>
          </a:p>
          <a:p>
            <a:pPr marL="457200" indent="-457200">
              <a:lnSpc>
                <a:spcPct val="110000"/>
              </a:lnSpc>
              <a:buFont typeface="Arial" pitchFamily="34" charset="0"/>
              <a:buAutoNum type="arabicPeriod" startAt="7"/>
            </a:pPr>
            <a:r>
              <a:rPr lang="en-US" sz="2000" dirty="0"/>
              <a:t>Von </a:t>
            </a:r>
            <a:r>
              <a:rPr lang="en-US" sz="2000" dirty="0" err="1"/>
              <a:t>Korff</a:t>
            </a:r>
            <a:r>
              <a:rPr lang="en-US" sz="2000" dirty="0"/>
              <a:t>, M., </a:t>
            </a:r>
            <a:r>
              <a:rPr lang="en-US" sz="2000" dirty="0" err="1"/>
              <a:t>Katon</a:t>
            </a:r>
            <a:r>
              <a:rPr lang="en-US" sz="2000" dirty="0"/>
              <a:t>, W., Bush, T., et al. (1998). Treatment costs, cost offset, and cost-effectiveness of collaborative management of depression. Psychosomatic Medicine, 60, 143-149.</a:t>
            </a:r>
          </a:p>
          <a:p>
            <a:pPr marL="457200" indent="-457200">
              <a:lnSpc>
                <a:spcPct val="110000"/>
              </a:lnSpc>
              <a:buFont typeface="Arial" pitchFamily="34" charset="0"/>
              <a:buAutoNum type="arabicPeriod" startAt="7"/>
            </a:pPr>
            <a:r>
              <a:rPr lang="en-US" sz="2000" dirty="0" err="1"/>
              <a:t>Donohue,W,T</a:t>
            </a:r>
            <a:r>
              <a:rPr lang="en-US" sz="2000" dirty="0"/>
              <a:t>., Cummings, N.A., &amp; Cummings, J.L. (2009). The unmet educational agenda in integrated care</a:t>
            </a:r>
            <a:r>
              <a:rPr lang="en-US" sz="2000" i="1" dirty="0"/>
              <a:t>. J </a:t>
            </a:r>
            <a:r>
              <a:rPr lang="en-US" sz="2000" i="1" dirty="0" err="1"/>
              <a:t>Clin</a:t>
            </a:r>
            <a:r>
              <a:rPr lang="en-US" sz="2000" i="1" dirty="0"/>
              <a:t> </a:t>
            </a:r>
            <a:r>
              <a:rPr lang="en-US" sz="2000" i="1" dirty="0" err="1"/>
              <a:t>Psychol</a:t>
            </a:r>
            <a:r>
              <a:rPr lang="en-US" sz="2000" i="1" dirty="0"/>
              <a:t> Med Settings</a:t>
            </a:r>
            <a:r>
              <a:rPr lang="en-US" sz="2000" dirty="0"/>
              <a:t>. 16:94-100.</a:t>
            </a:r>
          </a:p>
          <a:p>
            <a:pPr marL="457200" indent="-457200">
              <a:buFont typeface="Arial" pitchFamily="34" charset="0"/>
              <a:buAutoNum type="arabicPeriod" startAt="7"/>
            </a:pPr>
            <a:endParaRPr lang="en-US" sz="2000" dirty="0"/>
          </a:p>
          <a:p>
            <a:pPr marL="457200" indent="-457200">
              <a:buFont typeface="Arial" pitchFamily="34" charset="0"/>
              <a:buAutoNum type="arabicPeriod" startAt="7"/>
            </a:pPr>
            <a:endParaRPr lang="en-US" sz="2000" dirty="0"/>
          </a:p>
          <a:p>
            <a:pPr marL="457200" indent="-457200">
              <a:buFont typeface="Arial" pitchFamily="34" charset="0"/>
              <a:buAutoNum type="arabicPeriod" startAt="7"/>
            </a:pPr>
            <a:endParaRPr lang="en-US" sz="2000" dirty="0"/>
          </a:p>
          <a:p>
            <a:pPr marL="457200" indent="-457200">
              <a:buFont typeface="Arial" pitchFamily="34" charset="0"/>
              <a:buAutoNum type="arabicPeriod" startAt="7"/>
            </a:pPr>
            <a:endParaRPr lang="en-US" sz="2000" dirty="0"/>
          </a:p>
          <a:p>
            <a:endParaRPr lang="en-US" sz="2000" dirty="0"/>
          </a:p>
          <a:p>
            <a:endParaRPr lang="en-US" dirty="0"/>
          </a:p>
        </p:txBody>
      </p:sp>
    </p:spTree>
    <p:extLst>
      <p:ext uri="{BB962C8B-B14F-4D97-AF65-F5344CB8AC3E}">
        <p14:creationId xmlns:p14="http://schemas.microsoft.com/office/powerpoint/2010/main" val="1898108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609600"/>
          </a:xfrm>
        </p:spPr>
        <p:txBody>
          <a:bodyPr>
            <a:normAutofit/>
          </a:bodyPr>
          <a:lstStyle/>
          <a:p>
            <a:r>
              <a:rPr lang="en-US" b="1" dirty="0"/>
              <a:t>Key Elements of Integrated Healthcare</a:t>
            </a:r>
            <a:endParaRPr lang="en-US" dirty="0"/>
          </a:p>
        </p:txBody>
      </p:sp>
      <p:sp>
        <p:nvSpPr>
          <p:cNvPr id="3" name="Content Placeholder 2"/>
          <p:cNvSpPr>
            <a:spLocks noGrp="1"/>
          </p:cNvSpPr>
          <p:nvPr>
            <p:ph idx="1"/>
          </p:nvPr>
        </p:nvSpPr>
        <p:spPr>
          <a:xfrm>
            <a:off x="533400" y="1905000"/>
            <a:ext cx="8229600" cy="3886201"/>
          </a:xfrm>
        </p:spPr>
        <p:txBody>
          <a:bodyPr>
            <a:normAutofit fontScale="92500" lnSpcReduction="10000"/>
          </a:bodyPr>
          <a:lstStyle/>
          <a:p>
            <a:pPr>
              <a:spcAft>
                <a:spcPts val="1200"/>
              </a:spcAft>
              <a:buFont typeface="Arial" pitchFamily="34" charset="0"/>
              <a:buChar char="•"/>
              <a:defRPr/>
            </a:pPr>
            <a:r>
              <a:rPr lang="en-US" dirty="0"/>
              <a:t>Comprehensive screening &amp; assessment.</a:t>
            </a:r>
          </a:p>
          <a:p>
            <a:pPr>
              <a:spcAft>
                <a:spcPts val="1200"/>
              </a:spcAft>
              <a:buFont typeface="Arial" pitchFamily="34" charset="0"/>
              <a:buChar char="•"/>
              <a:defRPr/>
            </a:pPr>
            <a:r>
              <a:rPr lang="en-US" dirty="0"/>
              <a:t>Identification of a patient-centered physical &amp; behavioral health “home” that provides opportunities for collaboration and co-location of services</a:t>
            </a:r>
          </a:p>
          <a:p>
            <a:pPr>
              <a:spcAft>
                <a:spcPts val="1200"/>
              </a:spcAft>
              <a:buFont typeface="Arial" pitchFamily="34" charset="0"/>
              <a:buChar char="•"/>
              <a:defRPr/>
            </a:pPr>
            <a:r>
              <a:rPr lang="en-US" dirty="0"/>
              <a:t>Shared development and communication of care plans.</a:t>
            </a:r>
          </a:p>
          <a:p>
            <a:pPr>
              <a:spcAft>
                <a:spcPts val="1200"/>
              </a:spcAft>
              <a:buFont typeface="Arial" pitchFamily="34" charset="0"/>
              <a:buChar char="•"/>
              <a:defRPr/>
            </a:pPr>
            <a:r>
              <a:rPr lang="en-US" dirty="0"/>
              <a:t>Care coordination and management  to ensure  care quality and provide support for consumers &amp; providers.</a:t>
            </a:r>
          </a:p>
          <a:p>
            <a:pPr>
              <a:spcAft>
                <a:spcPts val="1200"/>
              </a:spcAft>
              <a:buFont typeface="Arial" pitchFamily="34" charset="0"/>
              <a:buChar char="•"/>
              <a:defRPr/>
            </a:pPr>
            <a:r>
              <a:rPr lang="en-US" dirty="0"/>
              <a:t>Engagement of consumers in self-management &amp; care planning</a:t>
            </a:r>
          </a:p>
        </p:txBody>
      </p:sp>
    </p:spTree>
    <p:extLst>
      <p:ext uri="{BB962C8B-B14F-4D97-AF65-F5344CB8AC3E}">
        <p14:creationId xmlns:p14="http://schemas.microsoft.com/office/powerpoint/2010/main" val="3835154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60438"/>
            <a:ext cx="8229600" cy="868362"/>
          </a:xfrm>
        </p:spPr>
        <p:txBody>
          <a:bodyPr/>
          <a:lstStyle/>
          <a:p>
            <a:r>
              <a:rPr lang="en-US" b="1" dirty="0"/>
              <a:t>Additional IC Elements</a:t>
            </a:r>
          </a:p>
        </p:txBody>
      </p:sp>
      <p:sp>
        <p:nvSpPr>
          <p:cNvPr id="3" name="Content Placeholder 2"/>
          <p:cNvSpPr>
            <a:spLocks noGrp="1"/>
          </p:cNvSpPr>
          <p:nvPr>
            <p:ph idx="1"/>
          </p:nvPr>
        </p:nvSpPr>
        <p:spPr>
          <a:xfrm>
            <a:off x="533400" y="1828800"/>
            <a:ext cx="8229600" cy="4114800"/>
          </a:xfrm>
        </p:spPr>
        <p:txBody>
          <a:bodyPr>
            <a:normAutofit fontScale="92500" lnSpcReduction="10000"/>
          </a:bodyPr>
          <a:lstStyle/>
          <a:p>
            <a:pPr marL="457200" indent="-457200">
              <a:lnSpc>
                <a:spcPct val="110000"/>
              </a:lnSpc>
              <a:spcAft>
                <a:spcPts val="600"/>
              </a:spcAft>
              <a:buFont typeface="Arial" pitchFamily="34" charset="0"/>
              <a:buChar char="•"/>
              <a:defRPr/>
            </a:pPr>
            <a:r>
              <a:rPr lang="en-US" sz="2600" dirty="0"/>
              <a:t>Medication algorithms  and protocols, (e.g., standardized assessment/screening  instruments &amp; protocols for CBT &amp; MI).</a:t>
            </a:r>
          </a:p>
          <a:p>
            <a:pPr marL="457200" indent="-457200">
              <a:lnSpc>
                <a:spcPct val="110000"/>
              </a:lnSpc>
              <a:spcAft>
                <a:spcPts val="600"/>
              </a:spcAft>
              <a:buFont typeface="Arial" pitchFamily="34" charset="0"/>
              <a:buChar char="•"/>
              <a:defRPr/>
            </a:pPr>
            <a:r>
              <a:rPr lang="en-US" sz="2600" dirty="0"/>
              <a:t>Joint, standardized performance measures &amp; feedback mechanisms, (e.g., use registries and outcome tracking).</a:t>
            </a:r>
          </a:p>
          <a:p>
            <a:pPr marL="457200" indent="-457200">
              <a:lnSpc>
                <a:spcPct val="110000"/>
              </a:lnSpc>
              <a:spcAft>
                <a:spcPts val="600"/>
              </a:spcAft>
              <a:buFont typeface="Arial" pitchFamily="34" charset="0"/>
              <a:buChar char="•"/>
              <a:defRPr/>
            </a:pPr>
            <a:r>
              <a:rPr lang="en-US" sz="2600" dirty="0"/>
              <a:t>Mechanisms for sharing savings from reductions in high cost use &amp; services consolidation.</a:t>
            </a:r>
          </a:p>
          <a:p>
            <a:pPr marL="457200" indent="-457200">
              <a:lnSpc>
                <a:spcPct val="110000"/>
              </a:lnSpc>
              <a:spcAft>
                <a:spcPts val="600"/>
              </a:spcAft>
              <a:buFont typeface="Arial" pitchFamily="34" charset="0"/>
              <a:buChar char="•"/>
              <a:defRPr/>
            </a:pPr>
            <a:r>
              <a:rPr lang="en-US" sz="2600" dirty="0"/>
              <a:t>Electronic data systems capable of sharing data</a:t>
            </a:r>
            <a:r>
              <a:rPr lang="en-US" sz="2600" dirty="0">
                <a:solidFill>
                  <a:schemeClr val="accent2"/>
                </a:solidFill>
              </a:rPr>
              <a:t>.</a:t>
            </a:r>
          </a:p>
        </p:txBody>
      </p:sp>
    </p:spTree>
    <p:extLst>
      <p:ext uri="{BB962C8B-B14F-4D97-AF65-F5344CB8AC3E}">
        <p14:creationId xmlns:p14="http://schemas.microsoft.com/office/powerpoint/2010/main" val="406839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7696200" cy="914400"/>
          </a:xfrm>
        </p:spPr>
        <p:txBody>
          <a:bodyPr>
            <a:noAutofit/>
          </a:bodyPr>
          <a:lstStyle/>
          <a:p>
            <a:r>
              <a:rPr lang="en-US" b="1" dirty="0"/>
              <a:t>Rationale</a:t>
            </a:r>
            <a:r>
              <a:rPr lang="en-US" b="1" dirty="0">
                <a:effectLst/>
              </a:rPr>
              <a:t> for </a:t>
            </a:r>
            <a:r>
              <a:rPr lang="en-US" b="1" dirty="0"/>
              <a:t>Integrating Mental Health into Primary Care</a:t>
            </a:r>
            <a:endParaRPr lang="en-US" dirty="0"/>
          </a:p>
        </p:txBody>
      </p:sp>
      <p:sp>
        <p:nvSpPr>
          <p:cNvPr id="3" name="Content Placeholder 2"/>
          <p:cNvSpPr>
            <a:spLocks noGrp="1"/>
          </p:cNvSpPr>
          <p:nvPr>
            <p:ph idx="1"/>
          </p:nvPr>
        </p:nvSpPr>
        <p:spPr>
          <a:xfrm>
            <a:off x="457200" y="1828800"/>
            <a:ext cx="8458200" cy="4038600"/>
          </a:xfrm>
        </p:spPr>
        <p:txBody>
          <a:bodyPr>
            <a:noAutofit/>
          </a:bodyPr>
          <a:lstStyle/>
          <a:p>
            <a:pPr marL="457200" indent="-457200">
              <a:lnSpc>
                <a:spcPct val="120000"/>
              </a:lnSpc>
              <a:buFont typeface="Arial" pitchFamily="34" charset="0"/>
              <a:buChar char="•"/>
            </a:pPr>
            <a:r>
              <a:rPr lang="en-US" sz="1800" dirty="0"/>
              <a:t>Skyrocketing cost of healthcare</a:t>
            </a:r>
          </a:p>
          <a:p>
            <a:pPr marL="457200" indent="-457200">
              <a:lnSpc>
                <a:spcPct val="120000"/>
              </a:lnSpc>
              <a:buFont typeface="Arial" pitchFamily="34" charset="0"/>
              <a:buChar char="•"/>
            </a:pPr>
            <a:r>
              <a:rPr lang="en-US" sz="1800" dirty="0"/>
              <a:t>Fragmented health systems and unmet healthcare needs</a:t>
            </a:r>
          </a:p>
          <a:p>
            <a:pPr marL="457200" indent="-457200">
              <a:lnSpc>
                <a:spcPct val="120000"/>
              </a:lnSpc>
              <a:buFont typeface="Arial" pitchFamily="34" charset="0"/>
              <a:buChar char="•"/>
            </a:pPr>
            <a:r>
              <a:rPr lang="en-US" sz="1800" dirty="0"/>
              <a:t>Persons with mental health problems often don’t get care and those with SMI die, on average, 25 years earlier </a:t>
            </a:r>
            <a:r>
              <a:rPr lang="en-US" sz="1800" baseline="30000" dirty="0"/>
              <a:t>1</a:t>
            </a:r>
          </a:p>
          <a:p>
            <a:pPr marL="457200" indent="-457200">
              <a:lnSpc>
                <a:spcPct val="120000"/>
              </a:lnSpc>
              <a:buFont typeface="Arial" pitchFamily="34" charset="0"/>
              <a:buChar char="•"/>
            </a:pPr>
            <a:r>
              <a:rPr lang="en-US" sz="1800" dirty="0"/>
              <a:t>Many people with mental health problems have co-morbid medical problems. </a:t>
            </a:r>
          </a:p>
          <a:p>
            <a:pPr marL="457200" indent="-457200">
              <a:lnSpc>
                <a:spcPct val="120000"/>
              </a:lnSpc>
              <a:buFont typeface="Arial" pitchFamily="34" charset="0"/>
              <a:buChar char="•"/>
            </a:pPr>
            <a:r>
              <a:rPr lang="en-US" sz="1800" dirty="0"/>
              <a:t>Primary care providers manage care for 80% of persons with psychiatric disorders and are the “de facto” mental health care system </a:t>
            </a:r>
            <a:r>
              <a:rPr lang="en-US" sz="1800" baseline="30000" dirty="0"/>
              <a:t>2</a:t>
            </a:r>
          </a:p>
          <a:p>
            <a:pPr marL="457200" indent="-457200">
              <a:lnSpc>
                <a:spcPct val="120000"/>
              </a:lnSpc>
              <a:buFont typeface="Arial" pitchFamily="34" charset="0"/>
              <a:buChar char="•"/>
            </a:pPr>
            <a:r>
              <a:rPr lang="en-US" sz="1800" dirty="0"/>
              <a:t>Currently 20% of persons in healthcare system use about 85% of resources</a:t>
            </a:r>
          </a:p>
          <a:p>
            <a:pPr marL="457200" indent="-457200">
              <a:lnSpc>
                <a:spcPct val="120000"/>
              </a:lnSpc>
              <a:buFont typeface="Arial" pitchFamily="34" charset="0"/>
              <a:buChar char="•"/>
            </a:pPr>
            <a:r>
              <a:rPr lang="en-US" sz="1800" dirty="0"/>
              <a:t>Research reveals that cost-offset is greatest when behavioral and primary healthcare are integrated </a:t>
            </a:r>
            <a:r>
              <a:rPr lang="en-US" sz="1800" baseline="30000" dirty="0"/>
              <a:t>3</a:t>
            </a:r>
          </a:p>
        </p:txBody>
      </p:sp>
    </p:spTree>
    <p:extLst>
      <p:ext uri="{BB962C8B-B14F-4D97-AF65-F5344CB8AC3E}">
        <p14:creationId xmlns:p14="http://schemas.microsoft.com/office/powerpoint/2010/main" val="371889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38200"/>
          </a:xfrm>
        </p:spPr>
        <p:txBody>
          <a:bodyPr>
            <a:normAutofit/>
          </a:bodyPr>
          <a:lstStyle/>
          <a:p>
            <a:r>
              <a:rPr lang="en-US" sz="3600" b="1" dirty="0"/>
              <a:t>Rationale for Integrated Healthcare</a:t>
            </a:r>
            <a:endParaRPr lang="en-US" sz="3600" dirty="0"/>
          </a:p>
        </p:txBody>
      </p:sp>
      <p:sp>
        <p:nvSpPr>
          <p:cNvPr id="3" name="Content Placeholder 2"/>
          <p:cNvSpPr>
            <a:spLocks noGrp="1"/>
          </p:cNvSpPr>
          <p:nvPr>
            <p:ph idx="1"/>
          </p:nvPr>
        </p:nvSpPr>
        <p:spPr>
          <a:xfrm>
            <a:off x="457200" y="1828799"/>
            <a:ext cx="8229600" cy="4038601"/>
          </a:xfrm>
        </p:spPr>
        <p:txBody>
          <a:bodyPr>
            <a:normAutofit fontScale="85000" lnSpcReduction="20000"/>
          </a:bodyPr>
          <a:lstStyle/>
          <a:p>
            <a:pPr>
              <a:buFont typeface="Arial" pitchFamily="34" charset="0"/>
              <a:buChar char="•"/>
            </a:pPr>
            <a:r>
              <a:rPr lang="en-US" sz="2400" dirty="0"/>
              <a:t>Primary care is often the first “port-of-call” when a person presents with a mental/behavioral health disorder</a:t>
            </a:r>
          </a:p>
          <a:p>
            <a:pPr>
              <a:buFont typeface="Arial" pitchFamily="34" charset="0"/>
              <a:buChar char="•"/>
            </a:pPr>
            <a:endParaRPr lang="en-US" sz="2400" dirty="0"/>
          </a:p>
          <a:p>
            <a:pPr>
              <a:buFont typeface="Arial" pitchFamily="34" charset="0"/>
              <a:buChar char="•"/>
            </a:pPr>
            <a:r>
              <a:rPr lang="en-US" sz="2400" dirty="0"/>
              <a:t>Patients with chronic illness frequently have co-morbid major depression, anxiety and psychosocial stressors secondary to living with their disorder</a:t>
            </a:r>
          </a:p>
          <a:p>
            <a:pPr>
              <a:buFont typeface="Arial" pitchFamily="34" charset="0"/>
              <a:buChar char="•"/>
            </a:pPr>
            <a:endParaRPr lang="en-US" sz="2400" dirty="0"/>
          </a:p>
          <a:p>
            <a:pPr>
              <a:buFont typeface="Arial" pitchFamily="34" charset="0"/>
              <a:buChar char="•"/>
            </a:pPr>
            <a:r>
              <a:rPr lang="en-US" sz="2400" dirty="0"/>
              <a:t>Because integrated care allows symptoms to be more easily recognized and treated when they emerge, it has the potential to  reduce the duration and intensity of treatment required</a:t>
            </a:r>
          </a:p>
          <a:p>
            <a:pPr>
              <a:buFont typeface="Arial" pitchFamily="34" charset="0"/>
              <a:buChar char="•"/>
            </a:pPr>
            <a:endParaRPr lang="en-US" sz="2400" dirty="0"/>
          </a:p>
          <a:p>
            <a:pPr>
              <a:buFont typeface="Arial" pitchFamily="34" charset="0"/>
              <a:buChar char="•"/>
            </a:pPr>
            <a:r>
              <a:rPr lang="en-US" sz="2400" dirty="0"/>
              <a:t>Care that synchronously addresses physical, mental and behavioral health needs reduces reports of stress, improves self-care, self esteem and perceptions that illness is manageable </a:t>
            </a:r>
            <a:r>
              <a:rPr lang="en-US" sz="2400" baseline="30000" dirty="0"/>
              <a:t>4</a:t>
            </a:r>
          </a:p>
          <a:p>
            <a:endParaRPr lang="en-US" sz="2400" dirty="0"/>
          </a:p>
          <a:p>
            <a:endParaRPr lang="en-US" sz="2800" dirty="0"/>
          </a:p>
          <a:p>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304853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990600"/>
          </a:xfrm>
        </p:spPr>
        <p:txBody>
          <a:bodyPr>
            <a:normAutofit fontScale="90000"/>
          </a:bodyPr>
          <a:lstStyle/>
          <a:p>
            <a:r>
              <a:rPr lang="en-US" sz="3600" b="1" dirty="0"/>
              <a:t>Research Evidence on Integrated Healthcare</a:t>
            </a:r>
          </a:p>
        </p:txBody>
      </p:sp>
      <p:sp>
        <p:nvSpPr>
          <p:cNvPr id="3" name="Content Placeholder 2"/>
          <p:cNvSpPr>
            <a:spLocks noGrp="1"/>
          </p:cNvSpPr>
          <p:nvPr>
            <p:ph idx="1"/>
          </p:nvPr>
        </p:nvSpPr>
        <p:spPr>
          <a:xfrm>
            <a:off x="457200" y="1905001"/>
            <a:ext cx="8229600" cy="3886200"/>
          </a:xfrm>
        </p:spPr>
        <p:txBody>
          <a:bodyPr anchor="ctr">
            <a:normAutofit lnSpcReduction="10000"/>
          </a:bodyPr>
          <a:lstStyle/>
          <a:p>
            <a:pPr marL="457200" indent="-457200">
              <a:lnSpc>
                <a:spcPct val="110000"/>
              </a:lnSpc>
              <a:buFont typeface="Arial" pitchFamily="34" charset="0"/>
              <a:buChar char="•"/>
            </a:pPr>
            <a:r>
              <a:rPr lang="en-US" sz="2800" dirty="0"/>
              <a:t>Studies have shown that integrating mental/behavioral health services into primary care clinics </a:t>
            </a:r>
            <a:r>
              <a:rPr lang="en-US" sz="2800" baseline="30000" dirty="0"/>
              <a:t>4</a:t>
            </a:r>
          </a:p>
          <a:p>
            <a:pPr lvl="1">
              <a:buFont typeface="Wingdings" pitchFamily="2" charset="2"/>
              <a:buChar char="v"/>
            </a:pPr>
            <a:r>
              <a:rPr lang="en-US" dirty="0"/>
              <a:t>Improves patient satisfaction</a:t>
            </a:r>
          </a:p>
          <a:p>
            <a:pPr lvl="1">
              <a:buFont typeface="Wingdings" pitchFamily="2" charset="2"/>
              <a:buChar char="v"/>
            </a:pPr>
            <a:r>
              <a:rPr lang="en-US" dirty="0"/>
              <a:t>Improves provider satisfaction</a:t>
            </a:r>
          </a:p>
          <a:p>
            <a:pPr lvl="1">
              <a:buFont typeface="Wingdings" pitchFamily="2" charset="2"/>
              <a:buChar char="v"/>
            </a:pPr>
            <a:r>
              <a:rPr lang="en-US" dirty="0"/>
              <a:t>Increases adherence to medication </a:t>
            </a:r>
          </a:p>
          <a:p>
            <a:pPr lvl="1">
              <a:buFont typeface="Wingdings" pitchFamily="2" charset="2"/>
              <a:buChar char="v"/>
            </a:pPr>
            <a:r>
              <a:rPr lang="en-US" dirty="0"/>
              <a:t>Decreases medical utilization among “high users”                           </a:t>
            </a:r>
          </a:p>
          <a:p>
            <a:pPr lvl="1">
              <a:buFont typeface="Wingdings" pitchFamily="2" charset="2"/>
              <a:buChar char="v"/>
            </a:pPr>
            <a:r>
              <a:rPr lang="en-US" dirty="0"/>
              <a:t>Improves patient outcomes  </a:t>
            </a:r>
          </a:p>
          <a:p>
            <a:pPr lvl="1">
              <a:buFont typeface="Wingdings" pitchFamily="2" charset="2"/>
              <a:buChar char="v"/>
            </a:pPr>
            <a:r>
              <a:rPr lang="en-US" dirty="0"/>
              <a:t>Reduces healthcare costs</a:t>
            </a:r>
          </a:p>
          <a:p>
            <a:pPr lvl="1">
              <a:buFont typeface="Wingdings" pitchFamily="2" charset="2"/>
              <a:buChar char="v"/>
            </a:pPr>
            <a:r>
              <a:rPr lang="en-US" dirty="0"/>
              <a:t>Improves patient quality of life</a:t>
            </a:r>
          </a:p>
        </p:txBody>
      </p:sp>
    </p:spTree>
    <p:extLst>
      <p:ext uri="{BB962C8B-B14F-4D97-AF65-F5344CB8AC3E}">
        <p14:creationId xmlns:p14="http://schemas.microsoft.com/office/powerpoint/2010/main" val="1342053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90600"/>
          </a:xfrm>
        </p:spPr>
        <p:txBody>
          <a:bodyPr>
            <a:normAutofit/>
          </a:bodyPr>
          <a:lstStyle/>
          <a:p>
            <a:r>
              <a:rPr lang="en-US" sz="3600" b="1" dirty="0"/>
              <a:t>Wagner’s Chronic Care Model (CCM)</a:t>
            </a:r>
          </a:p>
        </p:txBody>
      </p:sp>
      <p:sp>
        <p:nvSpPr>
          <p:cNvPr id="3" name="Content Placeholder 2"/>
          <p:cNvSpPr>
            <a:spLocks noGrp="1"/>
          </p:cNvSpPr>
          <p:nvPr>
            <p:ph idx="1"/>
          </p:nvPr>
        </p:nvSpPr>
        <p:spPr>
          <a:xfrm>
            <a:off x="457200" y="1905001"/>
            <a:ext cx="8229600" cy="3962400"/>
          </a:xfrm>
        </p:spPr>
        <p:txBody>
          <a:bodyPr>
            <a:normAutofit fontScale="92500" lnSpcReduction="10000"/>
          </a:bodyPr>
          <a:lstStyle/>
          <a:p>
            <a:pPr>
              <a:buFont typeface="Arial" pitchFamily="34" charset="0"/>
              <a:buChar char="•"/>
            </a:pPr>
            <a:r>
              <a:rPr lang="en-US" dirty="0"/>
              <a:t>Approaches management of mental health disorders as though they were chronic illnesses.</a:t>
            </a:r>
          </a:p>
          <a:p>
            <a:pPr>
              <a:buFont typeface="Arial" pitchFamily="34" charset="0"/>
              <a:buChar char="•"/>
            </a:pPr>
            <a:endParaRPr lang="en-US" dirty="0"/>
          </a:p>
          <a:p>
            <a:pPr>
              <a:buFont typeface="Arial" pitchFamily="34" charset="0"/>
              <a:buChar char="•"/>
            </a:pPr>
            <a:r>
              <a:rPr lang="en-US" dirty="0"/>
              <a:t>This model of collaborative care involves integration of mental health specialists and care managers with oversight by primary care physicians to proactively treat mental/behavioral health problems.</a:t>
            </a:r>
          </a:p>
          <a:p>
            <a:pPr>
              <a:buFont typeface="Arial" pitchFamily="34" charset="0"/>
              <a:buChar char="•"/>
            </a:pPr>
            <a:endParaRPr lang="en-US" dirty="0"/>
          </a:p>
          <a:p>
            <a:pPr>
              <a:buFont typeface="Arial" pitchFamily="34" charset="0"/>
              <a:buChar char="•"/>
            </a:pPr>
            <a:r>
              <a:rPr lang="en-US" dirty="0"/>
              <a:t>Clinical trials have revealed the effectiveness of collaborative care over general medical care in treating mental health disorders </a:t>
            </a:r>
            <a:r>
              <a:rPr lang="en-US" baseline="30000" dirty="0"/>
              <a:t>5</a:t>
            </a:r>
          </a:p>
        </p:txBody>
      </p:sp>
    </p:spTree>
    <p:extLst>
      <p:ext uri="{BB962C8B-B14F-4D97-AF65-F5344CB8AC3E}">
        <p14:creationId xmlns:p14="http://schemas.microsoft.com/office/powerpoint/2010/main" val="12519596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342</TotalTime>
  <Words>2681</Words>
  <Application>Microsoft Office PowerPoint</Application>
  <PresentationFormat>On-screen Show (4:3)</PresentationFormat>
  <Paragraphs>256</Paragraphs>
  <Slides>31</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Arial Bold</vt:lpstr>
      <vt:lpstr>Calibri</vt:lpstr>
      <vt:lpstr>Times</vt:lpstr>
      <vt:lpstr>Wingdings</vt:lpstr>
      <vt:lpstr>ヒラギノ角ゴ Pro W3</vt:lpstr>
      <vt:lpstr>CIHS Powerpoint Template</vt:lpstr>
      <vt:lpstr>Advanced Clinical Social Work Practice  in Integrated Healthcare Module 1 </vt:lpstr>
      <vt:lpstr>  Introduction to Integrated Healthcare  and the Culture of Health Module 1: Outline    </vt:lpstr>
      <vt:lpstr>What is Integrated Healthcare (IC)?</vt:lpstr>
      <vt:lpstr>Key Elements of Integrated Healthcare</vt:lpstr>
      <vt:lpstr>Additional IC Elements</vt:lpstr>
      <vt:lpstr>Rationale for Integrating Mental Health into Primary Care</vt:lpstr>
      <vt:lpstr>Rationale for Integrated Healthcare</vt:lpstr>
      <vt:lpstr>Research Evidence on Integrated Healthcare</vt:lpstr>
      <vt:lpstr>Wagner’s Chronic Care Model (CCM)</vt:lpstr>
      <vt:lpstr>Other Theoretical Constructs</vt:lpstr>
      <vt:lpstr>Continuum of Integration</vt:lpstr>
      <vt:lpstr>Consultation/Liaison C/L</vt:lpstr>
      <vt:lpstr>Elements of Collaborative Care </vt:lpstr>
      <vt:lpstr>Co-located Medical and  Mental/ Behavioral Health Services </vt:lpstr>
      <vt:lpstr> Collaborative Care/Consultation/Liaison </vt:lpstr>
      <vt:lpstr>Integrated Care</vt:lpstr>
      <vt:lpstr>Patient–Centered Medical Home </vt:lpstr>
      <vt:lpstr>Person-Centered Holistic/Shared Care</vt:lpstr>
      <vt:lpstr>State Options for Integrating Care</vt:lpstr>
      <vt:lpstr>  State Reimbursement Options</vt:lpstr>
      <vt:lpstr>State Contracting Options</vt:lpstr>
      <vt:lpstr>Facilitators for Integrated Healthcare </vt:lpstr>
      <vt:lpstr>Barriers in Integrated Healthcare</vt:lpstr>
      <vt:lpstr>Social Work Competencies for  Team-Based Practice </vt:lpstr>
      <vt:lpstr>Implications for Social Work Education </vt:lpstr>
      <vt:lpstr>Impeding Factors</vt:lpstr>
      <vt:lpstr>Strategies to Advance Social Work Education</vt:lpstr>
      <vt:lpstr>Important Questions Remain </vt:lpstr>
      <vt:lpstr>Important Questions  Remain</vt:lpstr>
      <vt:lpstr>References</vt:lpstr>
      <vt:lpstr>References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Rashida Asante-Eccleston</cp:lastModifiedBy>
  <cp:revision>40</cp:revision>
  <dcterms:created xsi:type="dcterms:W3CDTF">2012-02-08T16:22:52Z</dcterms:created>
  <dcterms:modified xsi:type="dcterms:W3CDTF">2017-03-09T18:49:06Z</dcterms:modified>
</cp:coreProperties>
</file>