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96" r:id="rId2"/>
  </p:sldMasterIdLst>
  <p:notesMasterIdLst>
    <p:notesMasterId r:id="rId35"/>
  </p:notesMasterIdLst>
  <p:sldIdLst>
    <p:sldId id="302" r:id="rId3"/>
    <p:sldId id="311" r:id="rId4"/>
    <p:sldId id="257" r:id="rId5"/>
    <p:sldId id="260" r:id="rId6"/>
    <p:sldId id="305" r:id="rId7"/>
    <p:sldId id="267" r:id="rId8"/>
    <p:sldId id="270" r:id="rId9"/>
    <p:sldId id="309" r:id="rId10"/>
    <p:sldId id="313" r:id="rId11"/>
    <p:sldId id="293" r:id="rId12"/>
    <p:sldId id="312" r:id="rId13"/>
    <p:sldId id="306" r:id="rId14"/>
    <p:sldId id="271" r:id="rId15"/>
    <p:sldId id="303" r:id="rId16"/>
    <p:sldId id="277" r:id="rId17"/>
    <p:sldId id="280" r:id="rId18"/>
    <p:sldId id="279" r:id="rId19"/>
    <p:sldId id="282" r:id="rId20"/>
    <p:sldId id="299" r:id="rId21"/>
    <p:sldId id="300" r:id="rId22"/>
    <p:sldId id="273" r:id="rId23"/>
    <p:sldId id="314" r:id="rId24"/>
    <p:sldId id="286" r:id="rId25"/>
    <p:sldId id="301" r:id="rId26"/>
    <p:sldId id="307" r:id="rId27"/>
    <p:sldId id="265" r:id="rId28"/>
    <p:sldId id="289" r:id="rId29"/>
    <p:sldId id="281" r:id="rId30"/>
    <p:sldId id="295" r:id="rId31"/>
    <p:sldId id="297" r:id="rId32"/>
    <p:sldId id="308" r:id="rId33"/>
    <p:sldId id="29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21" y="67"/>
      </p:cViewPr>
      <p:guideLst>
        <p:guide orient="horz" pos="2160"/>
        <p:guide pos="2880"/>
      </p:guideLst>
    </p:cSldViewPr>
  </p:slideViewPr>
  <p:notesTextViewPr>
    <p:cViewPr>
      <p:scale>
        <a:sx n="1" d="1"/>
        <a:sy n="1" d="1"/>
      </p:scale>
      <p:origin x="0" y="0"/>
    </p:cViewPr>
  </p:notesTextViewPr>
  <p:sorterViewPr>
    <p:cViewPr>
      <p:scale>
        <a:sx n="100" d="100"/>
        <a:sy n="100" d="100"/>
      </p:scale>
      <p:origin x="0" y="4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C28AD-DC2E-4C11-9AF0-F360644FBC9C}" type="doc">
      <dgm:prSet loTypeId="urn:microsoft.com/office/officeart/2011/layout/HexagonRadial" loCatId="cycle" qsTypeId="urn:microsoft.com/office/officeart/2005/8/quickstyle/simple2" qsCatId="simple" csTypeId="urn:microsoft.com/office/officeart/2005/8/colors/colorful4" csCatId="colorful" phldr="1"/>
      <dgm:spPr/>
      <dgm:t>
        <a:bodyPr/>
        <a:lstStyle/>
        <a:p>
          <a:endParaRPr lang="en-US"/>
        </a:p>
      </dgm:t>
    </dgm:pt>
    <dgm:pt modelId="{E431D48C-D1C0-4C6A-80A0-D2FD22B2E86D}">
      <dgm:prSet phldrT="[Text]" custT="1"/>
      <dgm:spPr>
        <a:solidFill>
          <a:schemeClr val="tx1"/>
        </a:solidFill>
      </dgm:spPr>
      <dgm:t>
        <a:bodyPr/>
        <a:lstStyle/>
        <a:p>
          <a:r>
            <a:rPr lang="en-US" sz="1600" b="1" dirty="0">
              <a:solidFill>
                <a:srgbClr val="FFFFFF"/>
              </a:solidFill>
            </a:rPr>
            <a:t>Patient</a:t>
          </a:r>
        </a:p>
        <a:p>
          <a:r>
            <a:rPr lang="en-US" sz="1600" b="1" dirty="0">
              <a:solidFill>
                <a:srgbClr val="FFFFFF"/>
              </a:solidFill>
            </a:rPr>
            <a:t>(Client)</a:t>
          </a:r>
        </a:p>
      </dgm:t>
      <dgm:extLst>
        <a:ext uri="{E40237B7-FDA0-4F09-8148-C483321AD2D9}">
          <dgm14:cNvPr xmlns:dgm14="http://schemas.microsoft.com/office/drawing/2010/diagram" id="0" name="" descr="Various images of patients and providers"/>
        </a:ext>
      </dgm:extLst>
    </dgm:pt>
    <dgm:pt modelId="{EF285527-41A4-4DB4-BBE0-9AE922CA31C3}" type="parTrans" cxnId="{F9EC8FE2-6DB8-40E1-84B3-1F2C31BA7DF9}">
      <dgm:prSet/>
      <dgm:spPr/>
      <dgm:t>
        <a:bodyPr/>
        <a:lstStyle/>
        <a:p>
          <a:endParaRPr lang="en-US"/>
        </a:p>
      </dgm:t>
    </dgm:pt>
    <dgm:pt modelId="{E4C25965-C33F-4C2B-AC3F-34ECA39AFC1E}" type="sibTrans" cxnId="{F9EC8FE2-6DB8-40E1-84B3-1F2C31BA7DF9}">
      <dgm:prSet/>
      <dgm:spPr/>
      <dgm:t>
        <a:bodyPr/>
        <a:lstStyle/>
        <a:p>
          <a:endParaRPr lang="en-US"/>
        </a:p>
      </dgm:t>
    </dgm:pt>
    <dgm:pt modelId="{A00BDAEB-1EB4-45A8-BC50-3F0C517AE17E}">
      <dgm:prSet phldrT="[Text]" custT="1"/>
      <dgm:spPr>
        <a:solidFill>
          <a:srgbClr val="911E00"/>
        </a:solidFill>
      </dgm:spPr>
      <dgm:t>
        <a:bodyPr/>
        <a:lstStyle/>
        <a:p>
          <a:r>
            <a:rPr lang="en-US" sz="1400" b="1" dirty="0"/>
            <a:t>Individual therapy</a:t>
          </a:r>
        </a:p>
      </dgm:t>
    </dgm:pt>
    <dgm:pt modelId="{8942C8A3-CA7E-46DF-A042-CA390077E5AD}" type="parTrans" cxnId="{9F906177-ED4F-4786-9F0F-17FDA98034E9}">
      <dgm:prSet/>
      <dgm:spPr/>
      <dgm:t>
        <a:bodyPr/>
        <a:lstStyle/>
        <a:p>
          <a:endParaRPr lang="en-US"/>
        </a:p>
      </dgm:t>
    </dgm:pt>
    <dgm:pt modelId="{E940F82B-4823-488A-BC4E-4DF95C29C6D2}" type="sibTrans" cxnId="{9F906177-ED4F-4786-9F0F-17FDA98034E9}">
      <dgm:prSet/>
      <dgm:spPr/>
      <dgm:t>
        <a:bodyPr/>
        <a:lstStyle/>
        <a:p>
          <a:endParaRPr lang="en-US"/>
        </a:p>
      </dgm:t>
    </dgm:pt>
    <dgm:pt modelId="{81639041-72E8-4941-AD31-EFC0A9B3D04A}">
      <dgm:prSet phldrT="[Text]" custT="1"/>
      <dgm:spPr>
        <a:solidFill>
          <a:srgbClr val="911E00">
            <a:alpha val="65000"/>
          </a:srgbClr>
        </a:solidFill>
      </dgm:spPr>
      <dgm:t>
        <a:bodyPr/>
        <a:lstStyle/>
        <a:p>
          <a:r>
            <a:rPr lang="en-US" sz="1400" b="1" dirty="0"/>
            <a:t>Group therapy</a:t>
          </a:r>
        </a:p>
      </dgm:t>
    </dgm:pt>
    <dgm:pt modelId="{C990DCA3-04D1-46FA-A5D2-C59A7CEC2D6D}" type="parTrans" cxnId="{51ED7603-8661-49BE-9C1A-52E38710B5BA}">
      <dgm:prSet/>
      <dgm:spPr/>
      <dgm:t>
        <a:bodyPr/>
        <a:lstStyle/>
        <a:p>
          <a:endParaRPr lang="en-US"/>
        </a:p>
      </dgm:t>
    </dgm:pt>
    <dgm:pt modelId="{C3E830C2-F15F-4CB9-AE6F-4F9163959F16}" type="sibTrans" cxnId="{51ED7603-8661-49BE-9C1A-52E38710B5BA}">
      <dgm:prSet/>
      <dgm:spPr/>
      <dgm:t>
        <a:bodyPr/>
        <a:lstStyle/>
        <a:p>
          <a:endParaRPr lang="en-US"/>
        </a:p>
      </dgm:t>
    </dgm:pt>
    <dgm:pt modelId="{1E0AE98D-682F-4178-B9BB-42D6A25CC184}">
      <dgm:prSet phldrT="[Text]" custT="1"/>
      <dgm:spPr>
        <a:solidFill>
          <a:srgbClr val="BD431A"/>
        </a:solidFill>
      </dgm:spPr>
      <dgm:t>
        <a:bodyPr/>
        <a:lstStyle/>
        <a:p>
          <a:r>
            <a:rPr lang="en-US" sz="1300" b="1" dirty="0"/>
            <a:t>Vocational</a:t>
          </a:r>
        </a:p>
        <a:p>
          <a:r>
            <a:rPr lang="en-US" sz="1300" b="1" dirty="0"/>
            <a:t>Services</a:t>
          </a:r>
        </a:p>
      </dgm:t>
    </dgm:pt>
    <dgm:pt modelId="{481EA9AA-7F72-46F5-9B36-0E34797FD395}" type="parTrans" cxnId="{AA4BFD70-F5EC-4C70-B47E-9CFE34FE4799}">
      <dgm:prSet/>
      <dgm:spPr/>
      <dgm:t>
        <a:bodyPr/>
        <a:lstStyle/>
        <a:p>
          <a:endParaRPr lang="en-US"/>
        </a:p>
      </dgm:t>
    </dgm:pt>
    <dgm:pt modelId="{EDF45649-643E-401D-8BD4-962F13534444}" type="sibTrans" cxnId="{AA4BFD70-F5EC-4C70-B47E-9CFE34FE4799}">
      <dgm:prSet/>
      <dgm:spPr/>
      <dgm:t>
        <a:bodyPr/>
        <a:lstStyle/>
        <a:p>
          <a:endParaRPr lang="en-US"/>
        </a:p>
      </dgm:t>
    </dgm:pt>
    <dgm:pt modelId="{F15FC1AA-1959-4369-A305-9DE1DA730F89}">
      <dgm:prSet phldrT="[Text]" custT="1"/>
      <dgm:spPr>
        <a:solidFill>
          <a:srgbClr val="D6A449"/>
        </a:solidFill>
      </dgm:spPr>
      <dgm:t>
        <a:bodyPr/>
        <a:lstStyle/>
        <a:p>
          <a:r>
            <a:rPr lang="en-US" sz="1300" b="1" dirty="0">
              <a:solidFill>
                <a:srgbClr val="FFFFFF"/>
              </a:solidFill>
            </a:rPr>
            <a:t>Substance Use</a:t>
          </a:r>
        </a:p>
      </dgm:t>
    </dgm:pt>
    <dgm:pt modelId="{8BD85664-D46D-42F8-8B2F-9E95806EB5B3}" type="parTrans" cxnId="{C43A0DB5-EAD6-450C-9E25-F7DBB5C966EE}">
      <dgm:prSet/>
      <dgm:spPr/>
      <dgm:t>
        <a:bodyPr/>
        <a:lstStyle/>
        <a:p>
          <a:endParaRPr lang="en-US"/>
        </a:p>
      </dgm:t>
    </dgm:pt>
    <dgm:pt modelId="{DDB44808-CE46-47C5-A0C5-B73ECB6FF9AB}" type="sibTrans" cxnId="{C43A0DB5-EAD6-450C-9E25-F7DBB5C966EE}">
      <dgm:prSet/>
      <dgm:spPr/>
      <dgm:t>
        <a:bodyPr/>
        <a:lstStyle/>
        <a:p>
          <a:endParaRPr lang="en-US"/>
        </a:p>
      </dgm:t>
    </dgm:pt>
    <dgm:pt modelId="{8CD747D2-765D-4FEC-93F4-C905C1E8DEFB}">
      <dgm:prSet phldrT="[Text]" custT="1"/>
      <dgm:spPr>
        <a:solidFill>
          <a:srgbClr val="D6A449">
            <a:alpha val="60000"/>
          </a:srgbClr>
        </a:solidFill>
      </dgm:spPr>
      <dgm:t>
        <a:bodyPr/>
        <a:lstStyle/>
        <a:p>
          <a:r>
            <a:rPr lang="en-US" sz="1600" b="1" dirty="0">
              <a:solidFill>
                <a:schemeClr val="bg1"/>
              </a:solidFill>
            </a:rPr>
            <a:t>Psych</a:t>
          </a:r>
        </a:p>
      </dgm:t>
    </dgm:pt>
    <dgm:pt modelId="{EAD06ED5-D467-4F73-8370-01362A2CFE71}" type="parTrans" cxnId="{A2298FE7-10BE-48FA-B2F3-1B385EF6AC2F}">
      <dgm:prSet/>
      <dgm:spPr/>
      <dgm:t>
        <a:bodyPr/>
        <a:lstStyle/>
        <a:p>
          <a:endParaRPr lang="en-US"/>
        </a:p>
      </dgm:t>
    </dgm:pt>
    <dgm:pt modelId="{4CFA01E6-7B62-402D-A0F0-2A28A0610F94}" type="sibTrans" cxnId="{A2298FE7-10BE-48FA-B2F3-1B385EF6AC2F}">
      <dgm:prSet/>
      <dgm:spPr/>
      <dgm:t>
        <a:bodyPr/>
        <a:lstStyle/>
        <a:p>
          <a:endParaRPr lang="en-US"/>
        </a:p>
      </dgm:t>
    </dgm:pt>
    <dgm:pt modelId="{47144D5B-258D-43FF-B773-B419AE2062BA}">
      <dgm:prSet phldrT="[Text]" custT="1"/>
      <dgm:spPr>
        <a:solidFill>
          <a:schemeClr val="bg1"/>
        </a:solidFill>
      </dgm:spPr>
      <dgm:t>
        <a:bodyPr/>
        <a:lstStyle/>
        <a:p>
          <a:r>
            <a:rPr lang="en-US" sz="1200" b="1" dirty="0">
              <a:solidFill>
                <a:srgbClr val="911E00"/>
              </a:solidFill>
            </a:rPr>
            <a:t>Community Support Workers</a:t>
          </a:r>
        </a:p>
      </dgm:t>
    </dgm:pt>
    <dgm:pt modelId="{CC34AD26-F4F1-430C-966E-D5E7341DC3AD}" type="parTrans" cxnId="{43962504-321C-482E-9C25-568CAE9065CA}">
      <dgm:prSet/>
      <dgm:spPr/>
      <dgm:t>
        <a:bodyPr/>
        <a:lstStyle/>
        <a:p>
          <a:endParaRPr lang="en-US"/>
        </a:p>
      </dgm:t>
    </dgm:pt>
    <dgm:pt modelId="{DF7F5338-664A-4DB1-A77B-25E394BD43C1}" type="sibTrans" cxnId="{43962504-321C-482E-9C25-568CAE9065CA}">
      <dgm:prSet/>
      <dgm:spPr/>
      <dgm:t>
        <a:bodyPr/>
        <a:lstStyle/>
        <a:p>
          <a:endParaRPr lang="en-US"/>
        </a:p>
      </dgm:t>
    </dgm:pt>
    <dgm:pt modelId="{D029726B-A4A1-4973-937C-4F8183CCDB60}" type="pres">
      <dgm:prSet presAssocID="{3FAC28AD-DC2E-4C11-9AF0-F360644FBC9C}" presName="Name0" presStyleCnt="0">
        <dgm:presLayoutVars>
          <dgm:chMax val="1"/>
          <dgm:chPref val="1"/>
          <dgm:dir/>
          <dgm:animOne val="branch"/>
          <dgm:animLvl val="lvl"/>
        </dgm:presLayoutVars>
      </dgm:prSet>
      <dgm:spPr/>
    </dgm:pt>
    <dgm:pt modelId="{2EA6F2D0-B7DC-4099-8994-222EF72F80F3}" type="pres">
      <dgm:prSet presAssocID="{E431D48C-D1C0-4C6A-80A0-D2FD22B2E86D}" presName="Parent" presStyleLbl="node0" presStyleIdx="0" presStyleCnt="1" custScaleX="102330" custLinFactNeighborX="-1562" custLinFactNeighborY="-2386">
        <dgm:presLayoutVars>
          <dgm:chMax val="6"/>
          <dgm:chPref val="6"/>
        </dgm:presLayoutVars>
      </dgm:prSet>
      <dgm:spPr/>
    </dgm:pt>
    <dgm:pt modelId="{752B9970-2325-4055-AA1A-06F2287933AD}" type="pres">
      <dgm:prSet presAssocID="{A00BDAEB-1EB4-45A8-BC50-3F0C517AE17E}" presName="Accent1" presStyleCnt="0"/>
      <dgm:spPr/>
    </dgm:pt>
    <dgm:pt modelId="{454616D8-CA72-4B3B-895B-66AB79785C0B}" type="pres">
      <dgm:prSet presAssocID="{A00BDAEB-1EB4-45A8-BC50-3F0C517AE17E}" presName="Accent" presStyleLbl="bgShp" presStyleIdx="0" presStyleCnt="6"/>
      <dgm:spPr/>
    </dgm:pt>
    <dgm:pt modelId="{685FFAC6-EA40-48AB-BCD4-E7EDC29BF38A}" type="pres">
      <dgm:prSet presAssocID="{A00BDAEB-1EB4-45A8-BC50-3F0C517AE17E}" presName="Child1" presStyleLbl="node1" presStyleIdx="0" presStyleCnt="6" custLinFactNeighborX="297" custLinFactNeighborY="1364">
        <dgm:presLayoutVars>
          <dgm:chMax val="0"/>
          <dgm:chPref val="0"/>
          <dgm:bulletEnabled val="1"/>
        </dgm:presLayoutVars>
      </dgm:prSet>
      <dgm:spPr/>
    </dgm:pt>
    <dgm:pt modelId="{AE28088C-2988-4193-8BB6-5195CE797E45}" type="pres">
      <dgm:prSet presAssocID="{81639041-72E8-4941-AD31-EFC0A9B3D04A}" presName="Accent2" presStyleCnt="0"/>
      <dgm:spPr/>
    </dgm:pt>
    <dgm:pt modelId="{56714893-83A8-4574-AEC5-38BED8F3C780}" type="pres">
      <dgm:prSet presAssocID="{81639041-72E8-4941-AD31-EFC0A9B3D04A}" presName="Accent" presStyleLbl="bgShp" presStyleIdx="1" presStyleCnt="6"/>
      <dgm:spPr>
        <a:solidFill>
          <a:srgbClr val="D6A449">
            <a:alpha val="36000"/>
          </a:srgbClr>
        </a:solidFill>
      </dgm:spPr>
    </dgm:pt>
    <dgm:pt modelId="{895C34C9-37CF-4E76-A451-22CB5E354891}" type="pres">
      <dgm:prSet presAssocID="{81639041-72E8-4941-AD31-EFC0A9B3D04A}" presName="Child2" presStyleLbl="node1" presStyleIdx="1" presStyleCnt="6">
        <dgm:presLayoutVars>
          <dgm:chMax val="0"/>
          <dgm:chPref val="0"/>
          <dgm:bulletEnabled val="1"/>
        </dgm:presLayoutVars>
      </dgm:prSet>
      <dgm:spPr/>
    </dgm:pt>
    <dgm:pt modelId="{3E1FA091-4BAC-43B0-A37B-83A5FF000C8A}" type="pres">
      <dgm:prSet presAssocID="{1E0AE98D-682F-4178-B9BB-42D6A25CC184}" presName="Accent3" presStyleCnt="0"/>
      <dgm:spPr/>
    </dgm:pt>
    <dgm:pt modelId="{C8F0B6AE-093B-478F-AE91-DE7B08155BB1}" type="pres">
      <dgm:prSet presAssocID="{1E0AE98D-682F-4178-B9BB-42D6A25CC184}" presName="Accent" presStyleLbl="bgShp" presStyleIdx="2" presStyleCnt="6"/>
      <dgm:spPr>
        <a:solidFill>
          <a:srgbClr val="D6A449">
            <a:alpha val="36000"/>
          </a:srgbClr>
        </a:solidFill>
      </dgm:spPr>
    </dgm:pt>
    <dgm:pt modelId="{111B0E78-A476-438C-B40F-0C59C0019E13}" type="pres">
      <dgm:prSet presAssocID="{1E0AE98D-682F-4178-B9BB-42D6A25CC184}" presName="Child3" presStyleLbl="node1" presStyleIdx="2" presStyleCnt="6" custScaleX="103868" custLinFactNeighborX="2977" custLinFactNeighborY="791">
        <dgm:presLayoutVars>
          <dgm:chMax val="0"/>
          <dgm:chPref val="0"/>
          <dgm:bulletEnabled val="1"/>
        </dgm:presLayoutVars>
      </dgm:prSet>
      <dgm:spPr/>
    </dgm:pt>
    <dgm:pt modelId="{56431120-E853-49D0-AD91-65E3A665C5C7}" type="pres">
      <dgm:prSet presAssocID="{F15FC1AA-1959-4369-A305-9DE1DA730F89}" presName="Accent4" presStyleCnt="0"/>
      <dgm:spPr/>
    </dgm:pt>
    <dgm:pt modelId="{D94D86D7-5D5D-4740-8335-3D735895110A}" type="pres">
      <dgm:prSet presAssocID="{F15FC1AA-1959-4369-A305-9DE1DA730F89}" presName="Accent" presStyleLbl="bgShp" presStyleIdx="3" presStyleCnt="6"/>
      <dgm:spPr>
        <a:solidFill>
          <a:srgbClr val="D6A449">
            <a:alpha val="36000"/>
          </a:srgbClr>
        </a:solidFill>
      </dgm:spPr>
    </dgm:pt>
    <dgm:pt modelId="{CF2C4912-22A0-4C03-92EE-AD098A005EB3}" type="pres">
      <dgm:prSet presAssocID="{F15FC1AA-1959-4369-A305-9DE1DA730F89}" presName="Child4" presStyleLbl="node1" presStyleIdx="3" presStyleCnt="6">
        <dgm:presLayoutVars>
          <dgm:chMax val="0"/>
          <dgm:chPref val="0"/>
          <dgm:bulletEnabled val="1"/>
        </dgm:presLayoutVars>
      </dgm:prSet>
      <dgm:spPr/>
    </dgm:pt>
    <dgm:pt modelId="{B05D40B8-9ACB-4F3E-AEFE-379C2A026842}" type="pres">
      <dgm:prSet presAssocID="{8CD747D2-765D-4FEC-93F4-C905C1E8DEFB}" presName="Accent5" presStyleCnt="0"/>
      <dgm:spPr/>
    </dgm:pt>
    <dgm:pt modelId="{FDC5A4F6-08D0-48CE-A00F-5AFF857DBE54}" type="pres">
      <dgm:prSet presAssocID="{8CD747D2-765D-4FEC-93F4-C905C1E8DEFB}" presName="Accent" presStyleLbl="bgShp" presStyleIdx="4" presStyleCnt="6"/>
      <dgm:spPr>
        <a:solidFill>
          <a:srgbClr val="D6A449">
            <a:alpha val="36000"/>
          </a:srgbClr>
        </a:solidFill>
      </dgm:spPr>
    </dgm:pt>
    <dgm:pt modelId="{965507E3-BADD-4C05-9A49-01003EC8665D}" type="pres">
      <dgm:prSet presAssocID="{8CD747D2-765D-4FEC-93F4-C905C1E8DEFB}" presName="Child5" presStyleLbl="node1" presStyleIdx="4" presStyleCnt="6">
        <dgm:presLayoutVars>
          <dgm:chMax val="0"/>
          <dgm:chPref val="0"/>
          <dgm:bulletEnabled val="1"/>
        </dgm:presLayoutVars>
      </dgm:prSet>
      <dgm:spPr/>
    </dgm:pt>
    <dgm:pt modelId="{94C2A1D7-7633-44C5-B2C0-CB7F76876EE5}" type="pres">
      <dgm:prSet presAssocID="{47144D5B-258D-43FF-B773-B419AE2062BA}" presName="Accent6" presStyleCnt="0"/>
      <dgm:spPr/>
    </dgm:pt>
    <dgm:pt modelId="{B5A56EE8-3320-4619-864C-6205692E8EE1}" type="pres">
      <dgm:prSet presAssocID="{47144D5B-258D-43FF-B773-B419AE2062BA}" presName="Accent" presStyleLbl="bgShp" presStyleIdx="5" presStyleCnt="6" custLinFactNeighborX="-83854" custLinFactNeighborY="-51051"/>
      <dgm:spPr>
        <a:solidFill>
          <a:srgbClr val="D6A449">
            <a:alpha val="36000"/>
          </a:srgbClr>
        </a:solidFill>
      </dgm:spPr>
    </dgm:pt>
    <dgm:pt modelId="{33B92C80-DEF3-49F4-936E-2D83385D49F4}" type="pres">
      <dgm:prSet presAssocID="{47144D5B-258D-43FF-B773-B419AE2062BA}" presName="Child6" presStyleLbl="node1" presStyleIdx="5" presStyleCnt="6" custLinFactNeighborX="-5522" custLinFactNeighborY="-780">
        <dgm:presLayoutVars>
          <dgm:chMax val="0"/>
          <dgm:chPref val="0"/>
          <dgm:bulletEnabled val="1"/>
        </dgm:presLayoutVars>
      </dgm:prSet>
      <dgm:spPr/>
    </dgm:pt>
  </dgm:ptLst>
  <dgm:cxnLst>
    <dgm:cxn modelId="{9F906177-ED4F-4786-9F0F-17FDA98034E9}" srcId="{E431D48C-D1C0-4C6A-80A0-D2FD22B2E86D}" destId="{A00BDAEB-1EB4-45A8-BC50-3F0C517AE17E}" srcOrd="0" destOrd="0" parTransId="{8942C8A3-CA7E-46DF-A042-CA390077E5AD}" sibTransId="{E940F82B-4823-488A-BC4E-4DF95C29C6D2}"/>
    <dgm:cxn modelId="{8F21BB8F-1216-460A-B7D3-84CC54D50F65}" type="presOf" srcId="{A00BDAEB-1EB4-45A8-BC50-3F0C517AE17E}" destId="{685FFAC6-EA40-48AB-BCD4-E7EDC29BF38A}" srcOrd="0" destOrd="0" presId="urn:microsoft.com/office/officeart/2011/layout/HexagonRadial"/>
    <dgm:cxn modelId="{1016B291-204C-4373-ABF4-89B6DD9E637A}" type="presOf" srcId="{F15FC1AA-1959-4369-A305-9DE1DA730F89}" destId="{CF2C4912-22A0-4C03-92EE-AD098A005EB3}" srcOrd="0" destOrd="0" presId="urn:microsoft.com/office/officeart/2011/layout/HexagonRadial"/>
    <dgm:cxn modelId="{C3BBBBF7-C4CF-432D-9769-0DAA6971B1C5}" type="presOf" srcId="{E431D48C-D1C0-4C6A-80A0-D2FD22B2E86D}" destId="{2EA6F2D0-B7DC-4099-8994-222EF72F80F3}" srcOrd="0" destOrd="0" presId="urn:microsoft.com/office/officeart/2011/layout/HexagonRadial"/>
    <dgm:cxn modelId="{AA4BFD70-F5EC-4C70-B47E-9CFE34FE4799}" srcId="{E431D48C-D1C0-4C6A-80A0-D2FD22B2E86D}" destId="{1E0AE98D-682F-4178-B9BB-42D6A25CC184}" srcOrd="2" destOrd="0" parTransId="{481EA9AA-7F72-46F5-9B36-0E34797FD395}" sibTransId="{EDF45649-643E-401D-8BD4-962F13534444}"/>
    <dgm:cxn modelId="{104CCC19-24D8-477C-A9E3-663DF5309B27}" type="presOf" srcId="{81639041-72E8-4941-AD31-EFC0A9B3D04A}" destId="{895C34C9-37CF-4E76-A451-22CB5E354891}" srcOrd="0" destOrd="0" presId="urn:microsoft.com/office/officeart/2011/layout/HexagonRadial"/>
    <dgm:cxn modelId="{F9EC8FE2-6DB8-40E1-84B3-1F2C31BA7DF9}" srcId="{3FAC28AD-DC2E-4C11-9AF0-F360644FBC9C}" destId="{E431D48C-D1C0-4C6A-80A0-D2FD22B2E86D}" srcOrd="0" destOrd="0" parTransId="{EF285527-41A4-4DB4-BBE0-9AE922CA31C3}" sibTransId="{E4C25965-C33F-4C2B-AC3F-34ECA39AFC1E}"/>
    <dgm:cxn modelId="{A2298FE7-10BE-48FA-B2F3-1B385EF6AC2F}" srcId="{E431D48C-D1C0-4C6A-80A0-D2FD22B2E86D}" destId="{8CD747D2-765D-4FEC-93F4-C905C1E8DEFB}" srcOrd="4" destOrd="0" parTransId="{EAD06ED5-D467-4F73-8370-01362A2CFE71}" sibTransId="{4CFA01E6-7B62-402D-A0F0-2A28A0610F94}"/>
    <dgm:cxn modelId="{EF373A94-6999-4DF6-B19D-C2E4987B620F}" type="presOf" srcId="{8CD747D2-765D-4FEC-93F4-C905C1E8DEFB}" destId="{965507E3-BADD-4C05-9A49-01003EC8665D}" srcOrd="0" destOrd="0" presId="urn:microsoft.com/office/officeart/2011/layout/HexagonRadial"/>
    <dgm:cxn modelId="{C8F8BBE6-4825-4EA3-9AD9-38B105A876E3}" type="presOf" srcId="{3FAC28AD-DC2E-4C11-9AF0-F360644FBC9C}" destId="{D029726B-A4A1-4973-937C-4F8183CCDB60}" srcOrd="0" destOrd="0" presId="urn:microsoft.com/office/officeart/2011/layout/HexagonRadial"/>
    <dgm:cxn modelId="{C43A0DB5-EAD6-450C-9E25-F7DBB5C966EE}" srcId="{E431D48C-D1C0-4C6A-80A0-D2FD22B2E86D}" destId="{F15FC1AA-1959-4369-A305-9DE1DA730F89}" srcOrd="3" destOrd="0" parTransId="{8BD85664-D46D-42F8-8B2F-9E95806EB5B3}" sibTransId="{DDB44808-CE46-47C5-A0C5-B73ECB6FF9AB}"/>
    <dgm:cxn modelId="{51ED7603-8661-49BE-9C1A-52E38710B5BA}" srcId="{E431D48C-D1C0-4C6A-80A0-D2FD22B2E86D}" destId="{81639041-72E8-4941-AD31-EFC0A9B3D04A}" srcOrd="1" destOrd="0" parTransId="{C990DCA3-04D1-46FA-A5D2-C59A7CEC2D6D}" sibTransId="{C3E830C2-F15F-4CB9-AE6F-4F9163959F16}"/>
    <dgm:cxn modelId="{43962504-321C-482E-9C25-568CAE9065CA}" srcId="{E431D48C-D1C0-4C6A-80A0-D2FD22B2E86D}" destId="{47144D5B-258D-43FF-B773-B419AE2062BA}" srcOrd="5" destOrd="0" parTransId="{CC34AD26-F4F1-430C-966E-D5E7341DC3AD}" sibTransId="{DF7F5338-664A-4DB1-A77B-25E394BD43C1}"/>
    <dgm:cxn modelId="{AA2F2A59-BB21-4CD9-BE34-E2E59773A94E}" type="presOf" srcId="{1E0AE98D-682F-4178-B9BB-42D6A25CC184}" destId="{111B0E78-A476-438C-B40F-0C59C0019E13}" srcOrd="0" destOrd="0" presId="urn:microsoft.com/office/officeart/2011/layout/HexagonRadial"/>
    <dgm:cxn modelId="{5E089649-ACE7-48F0-83C1-F955D9FAA82A}" type="presOf" srcId="{47144D5B-258D-43FF-B773-B419AE2062BA}" destId="{33B92C80-DEF3-49F4-936E-2D83385D49F4}" srcOrd="0" destOrd="0" presId="urn:microsoft.com/office/officeart/2011/layout/HexagonRadial"/>
    <dgm:cxn modelId="{B18B43C2-062F-4AD7-AA6D-4B14DE589724}" type="presParOf" srcId="{D029726B-A4A1-4973-937C-4F8183CCDB60}" destId="{2EA6F2D0-B7DC-4099-8994-222EF72F80F3}" srcOrd="0" destOrd="0" presId="urn:microsoft.com/office/officeart/2011/layout/HexagonRadial"/>
    <dgm:cxn modelId="{B2AC5979-E0E1-4B64-8DCA-676111995C76}" type="presParOf" srcId="{D029726B-A4A1-4973-937C-4F8183CCDB60}" destId="{752B9970-2325-4055-AA1A-06F2287933AD}" srcOrd="1" destOrd="0" presId="urn:microsoft.com/office/officeart/2011/layout/HexagonRadial"/>
    <dgm:cxn modelId="{BA18AC4F-A27C-440F-B947-85C84315AEE2}" type="presParOf" srcId="{752B9970-2325-4055-AA1A-06F2287933AD}" destId="{454616D8-CA72-4B3B-895B-66AB79785C0B}" srcOrd="0" destOrd="0" presId="urn:microsoft.com/office/officeart/2011/layout/HexagonRadial"/>
    <dgm:cxn modelId="{81DBB39D-F20D-4CAA-9062-EBAB42C14A21}" type="presParOf" srcId="{D029726B-A4A1-4973-937C-4F8183CCDB60}" destId="{685FFAC6-EA40-48AB-BCD4-E7EDC29BF38A}" srcOrd="2" destOrd="0" presId="urn:microsoft.com/office/officeart/2011/layout/HexagonRadial"/>
    <dgm:cxn modelId="{568DDC6E-0D1F-4738-ACC7-FEEDD911D6D5}" type="presParOf" srcId="{D029726B-A4A1-4973-937C-4F8183CCDB60}" destId="{AE28088C-2988-4193-8BB6-5195CE797E45}" srcOrd="3" destOrd="0" presId="urn:microsoft.com/office/officeart/2011/layout/HexagonRadial"/>
    <dgm:cxn modelId="{CB2FA05B-78FD-4241-9556-A6AA8743EDD1}" type="presParOf" srcId="{AE28088C-2988-4193-8BB6-5195CE797E45}" destId="{56714893-83A8-4574-AEC5-38BED8F3C780}" srcOrd="0" destOrd="0" presId="urn:microsoft.com/office/officeart/2011/layout/HexagonRadial"/>
    <dgm:cxn modelId="{318B0038-261E-4482-960E-716F74A01E51}" type="presParOf" srcId="{D029726B-A4A1-4973-937C-4F8183CCDB60}" destId="{895C34C9-37CF-4E76-A451-22CB5E354891}" srcOrd="4" destOrd="0" presId="urn:microsoft.com/office/officeart/2011/layout/HexagonRadial"/>
    <dgm:cxn modelId="{A1C5B95F-F878-4E63-AEA2-5C0C31D0AF11}" type="presParOf" srcId="{D029726B-A4A1-4973-937C-4F8183CCDB60}" destId="{3E1FA091-4BAC-43B0-A37B-83A5FF000C8A}" srcOrd="5" destOrd="0" presId="urn:microsoft.com/office/officeart/2011/layout/HexagonRadial"/>
    <dgm:cxn modelId="{DF300A73-CEA1-4E71-BAE4-A6D50F1607B6}" type="presParOf" srcId="{3E1FA091-4BAC-43B0-A37B-83A5FF000C8A}" destId="{C8F0B6AE-093B-478F-AE91-DE7B08155BB1}" srcOrd="0" destOrd="0" presId="urn:microsoft.com/office/officeart/2011/layout/HexagonRadial"/>
    <dgm:cxn modelId="{915F2274-5B6B-4279-901B-CBBFD074F021}" type="presParOf" srcId="{D029726B-A4A1-4973-937C-4F8183CCDB60}" destId="{111B0E78-A476-438C-B40F-0C59C0019E13}" srcOrd="6" destOrd="0" presId="urn:microsoft.com/office/officeart/2011/layout/HexagonRadial"/>
    <dgm:cxn modelId="{BED90707-510C-4F41-A985-B41B8C65C67F}" type="presParOf" srcId="{D029726B-A4A1-4973-937C-4F8183CCDB60}" destId="{56431120-E853-49D0-AD91-65E3A665C5C7}" srcOrd="7" destOrd="0" presId="urn:microsoft.com/office/officeart/2011/layout/HexagonRadial"/>
    <dgm:cxn modelId="{6C0EC293-5958-449B-B4BD-D8C49DD06C48}" type="presParOf" srcId="{56431120-E853-49D0-AD91-65E3A665C5C7}" destId="{D94D86D7-5D5D-4740-8335-3D735895110A}" srcOrd="0" destOrd="0" presId="urn:microsoft.com/office/officeart/2011/layout/HexagonRadial"/>
    <dgm:cxn modelId="{BB6D991E-79BC-4FDD-97D7-82B01FE3DAF1}" type="presParOf" srcId="{D029726B-A4A1-4973-937C-4F8183CCDB60}" destId="{CF2C4912-22A0-4C03-92EE-AD098A005EB3}" srcOrd="8" destOrd="0" presId="urn:microsoft.com/office/officeart/2011/layout/HexagonRadial"/>
    <dgm:cxn modelId="{3F67EAE0-E21D-4946-90F9-AC91C717A7AC}" type="presParOf" srcId="{D029726B-A4A1-4973-937C-4F8183CCDB60}" destId="{B05D40B8-9ACB-4F3E-AEFE-379C2A026842}" srcOrd="9" destOrd="0" presId="urn:microsoft.com/office/officeart/2011/layout/HexagonRadial"/>
    <dgm:cxn modelId="{DE52CC6D-5F7D-4DCF-A9CE-77046FC8410F}" type="presParOf" srcId="{B05D40B8-9ACB-4F3E-AEFE-379C2A026842}" destId="{FDC5A4F6-08D0-48CE-A00F-5AFF857DBE54}" srcOrd="0" destOrd="0" presId="urn:microsoft.com/office/officeart/2011/layout/HexagonRadial"/>
    <dgm:cxn modelId="{8FCEFAF4-4C36-4AEA-89A5-58F90767821E}" type="presParOf" srcId="{D029726B-A4A1-4973-937C-4F8183CCDB60}" destId="{965507E3-BADD-4C05-9A49-01003EC8665D}" srcOrd="10" destOrd="0" presId="urn:microsoft.com/office/officeart/2011/layout/HexagonRadial"/>
    <dgm:cxn modelId="{6DCEF40E-407F-482B-9DB1-B13E75304390}" type="presParOf" srcId="{D029726B-A4A1-4973-937C-4F8183CCDB60}" destId="{94C2A1D7-7633-44C5-B2C0-CB7F76876EE5}" srcOrd="11" destOrd="0" presId="urn:microsoft.com/office/officeart/2011/layout/HexagonRadial"/>
    <dgm:cxn modelId="{9E4B7FE1-DC84-4883-ABD8-318A356B1D0A}" type="presParOf" srcId="{94C2A1D7-7633-44C5-B2C0-CB7F76876EE5}" destId="{B5A56EE8-3320-4619-864C-6205692E8EE1}" srcOrd="0" destOrd="0" presId="urn:microsoft.com/office/officeart/2011/layout/HexagonRadial"/>
    <dgm:cxn modelId="{67796924-9723-4519-A48C-BC8F592A343B}" type="presParOf" srcId="{D029726B-A4A1-4973-937C-4F8183CCDB60}" destId="{33B92C80-DEF3-49F4-936E-2D83385D49F4}"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BAB0E-5154-43CC-99D7-95478CC70B1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05811F7-A2E5-4996-B5DF-B70A5803F6C1}">
      <dgm:prSet phldrT="[Text]" custT="1">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sz="1600" dirty="0">
              <a:solidFill>
                <a:schemeClr val="tx1">
                  <a:lumMod val="95000"/>
                  <a:lumOff val="5000"/>
                </a:schemeClr>
              </a:solidFill>
            </a:rPr>
            <a:t>Measureable Goals and Objectives</a:t>
          </a:r>
        </a:p>
      </dgm:t>
    </dgm:pt>
    <dgm:pt modelId="{36B8A7B1-EAB8-471B-B9EC-1C58221C8E70}" type="parTrans" cxnId="{99FE7D72-0EBE-4384-B7F6-FAE9B3E2CAB1}">
      <dgm:prSet/>
      <dgm:spPr/>
      <dgm:t>
        <a:bodyPr/>
        <a:lstStyle/>
        <a:p>
          <a:endParaRPr lang="en-US"/>
        </a:p>
      </dgm:t>
    </dgm:pt>
    <dgm:pt modelId="{E58B4239-184E-4663-A0F4-48037A61D4A4}" type="sibTrans" cxnId="{99FE7D72-0EBE-4384-B7F6-FAE9B3E2CAB1}">
      <dgm:prSet/>
      <dgm:spPr>
        <a:solidFill>
          <a:srgbClr val="7E7168"/>
        </a:solidFill>
      </dgm:spPr>
      <dgm:t>
        <a:bodyPr/>
        <a:lstStyle/>
        <a:p>
          <a:endParaRPr lang="en-US"/>
        </a:p>
      </dgm:t>
    </dgm:pt>
    <dgm:pt modelId="{4AB35BC1-F9D5-4FE0-A757-375965197273}">
      <dgm:prSet phldrT="[Text]" custT="1">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sz="1600" dirty="0">
              <a:solidFill>
                <a:schemeClr val="tx1">
                  <a:lumMod val="95000"/>
                  <a:lumOff val="5000"/>
                </a:schemeClr>
              </a:solidFill>
            </a:rPr>
            <a:t>Strengths and Weaknesses</a:t>
          </a:r>
        </a:p>
      </dgm:t>
    </dgm:pt>
    <dgm:pt modelId="{542A15E3-B6BE-4207-B756-863601F809DA}" type="parTrans" cxnId="{CAC85CD5-C2E8-42AC-AAA1-7EE1709B8209}">
      <dgm:prSet/>
      <dgm:spPr/>
      <dgm:t>
        <a:bodyPr/>
        <a:lstStyle/>
        <a:p>
          <a:endParaRPr lang="en-US"/>
        </a:p>
      </dgm:t>
    </dgm:pt>
    <dgm:pt modelId="{3C43CC5A-387F-4C18-897C-94FEABD48888}" type="sibTrans" cxnId="{CAC85CD5-C2E8-42AC-AAA1-7EE1709B8209}">
      <dgm:prSet/>
      <dgm:spPr>
        <a:solidFill>
          <a:schemeClr val="bg2">
            <a:lumMod val="75000"/>
          </a:schemeClr>
        </a:solidFill>
      </dgm:spPr>
      <dgm:t>
        <a:bodyPr/>
        <a:lstStyle/>
        <a:p>
          <a:endParaRPr lang="en-US">
            <a:solidFill>
              <a:schemeClr val="tx1">
                <a:lumMod val="95000"/>
                <a:lumOff val="5000"/>
              </a:schemeClr>
            </a:solidFill>
          </a:endParaRPr>
        </a:p>
      </dgm:t>
    </dgm:pt>
    <dgm:pt modelId="{369005FD-A3D0-4BBC-A7A0-DDEA5FB63E5D}">
      <dgm:prSet phldrT="[Text]">
        <dgm:style>
          <a:lnRef idx="0">
            <a:schemeClr val="accent2"/>
          </a:lnRef>
          <a:fillRef idx="3">
            <a:schemeClr val="accent2"/>
          </a:fillRef>
          <a:effectRef idx="3">
            <a:schemeClr val="accent2"/>
          </a:effectRef>
          <a:fontRef idx="minor">
            <a:schemeClr val="lt1"/>
          </a:fontRef>
        </dgm:style>
      </dgm:prSet>
      <dgm:spPr>
        <a:solidFill>
          <a:srgbClr val="BD431A"/>
        </a:solidFill>
      </dgm:spPr>
      <dgm:t>
        <a:bodyPr/>
        <a:lstStyle/>
        <a:p>
          <a:r>
            <a:rPr lang="en-US" dirty="0">
              <a:solidFill>
                <a:schemeClr val="bg1"/>
              </a:solidFill>
            </a:rPr>
            <a:t>**Medical Condition Goals</a:t>
          </a:r>
        </a:p>
      </dgm:t>
    </dgm:pt>
    <dgm:pt modelId="{56184331-0576-4F94-9C1C-28867281126C}" type="parTrans" cxnId="{72EED2A2-EDA2-4D76-AA2E-6B7DDA4ECED9}">
      <dgm:prSet/>
      <dgm:spPr/>
      <dgm:t>
        <a:bodyPr/>
        <a:lstStyle/>
        <a:p>
          <a:endParaRPr lang="en-US"/>
        </a:p>
      </dgm:t>
    </dgm:pt>
    <dgm:pt modelId="{970D45BE-764E-4B21-A51F-5108F32D8568}" type="sibTrans" cxnId="{72EED2A2-EDA2-4D76-AA2E-6B7DDA4ECED9}">
      <dgm:prSet/>
      <dgm:spPr>
        <a:solidFill>
          <a:srgbClr val="7E7168"/>
        </a:solidFill>
      </dgm:spPr>
      <dgm:t>
        <a:bodyPr/>
        <a:lstStyle/>
        <a:p>
          <a:endParaRPr lang="en-US"/>
        </a:p>
      </dgm:t>
    </dgm:pt>
    <dgm:pt modelId="{14247A49-38C3-4E41-B8B2-ECD162A7CAF7}">
      <dgm:prSet phldrT="[Text]">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dirty="0">
              <a:solidFill>
                <a:schemeClr val="tx1">
                  <a:lumMod val="95000"/>
                  <a:lumOff val="5000"/>
                </a:schemeClr>
              </a:solidFill>
            </a:rPr>
            <a:t>Cultural, Spiritual  Considerations</a:t>
          </a:r>
        </a:p>
      </dgm:t>
    </dgm:pt>
    <dgm:pt modelId="{499D9EBF-661A-4F27-874A-5A140FC188C0}" type="parTrans" cxnId="{0DDBCDA2-2230-496E-87A2-79A69A2C34A3}">
      <dgm:prSet/>
      <dgm:spPr/>
      <dgm:t>
        <a:bodyPr/>
        <a:lstStyle/>
        <a:p>
          <a:endParaRPr lang="en-US"/>
        </a:p>
      </dgm:t>
    </dgm:pt>
    <dgm:pt modelId="{C90262E6-6A06-413A-AD18-7E22183E092D}" type="sibTrans" cxnId="{0DDBCDA2-2230-496E-87A2-79A69A2C34A3}">
      <dgm:prSet/>
      <dgm:spPr>
        <a:solidFill>
          <a:srgbClr val="7E7168"/>
        </a:solidFill>
      </dgm:spPr>
      <dgm:t>
        <a:bodyPr/>
        <a:lstStyle/>
        <a:p>
          <a:endParaRPr lang="en-US"/>
        </a:p>
      </dgm:t>
    </dgm:pt>
    <dgm:pt modelId="{703BF1D7-A70B-4E57-9313-942C6162A1C1}">
      <dgm:prSet>
        <dgm:style>
          <a:lnRef idx="0">
            <a:schemeClr val="accent2"/>
          </a:lnRef>
          <a:fillRef idx="3">
            <a:schemeClr val="accent2"/>
          </a:fillRef>
          <a:effectRef idx="3">
            <a:schemeClr val="accent2"/>
          </a:effectRef>
          <a:fontRef idx="minor">
            <a:schemeClr val="lt1"/>
          </a:fontRef>
        </dgm:style>
      </dgm:prSet>
      <dgm:spPr>
        <a:solidFill>
          <a:srgbClr val="D6A449"/>
        </a:solidFill>
      </dgm:spPr>
      <dgm:t>
        <a:bodyPr/>
        <a:lstStyle/>
        <a:p>
          <a:r>
            <a:rPr lang="en-US" dirty="0">
              <a:solidFill>
                <a:schemeClr val="tx1">
                  <a:lumMod val="95000"/>
                  <a:lumOff val="5000"/>
                </a:schemeClr>
              </a:solidFill>
            </a:rPr>
            <a:t>Patient and Family Input</a:t>
          </a:r>
        </a:p>
      </dgm:t>
    </dgm:pt>
    <dgm:pt modelId="{A4F4258D-55F1-41F1-ABA7-24BC7D57F33E}" type="parTrans" cxnId="{3E100F5B-08D4-4286-8BD3-354E25099293}">
      <dgm:prSet/>
      <dgm:spPr/>
      <dgm:t>
        <a:bodyPr/>
        <a:lstStyle/>
        <a:p>
          <a:endParaRPr lang="en-US"/>
        </a:p>
      </dgm:t>
    </dgm:pt>
    <dgm:pt modelId="{9A5B6DDB-4EA2-4CB7-8E7C-C7E80B18F8AA}" type="sibTrans" cxnId="{3E100F5B-08D4-4286-8BD3-354E25099293}">
      <dgm:prSet/>
      <dgm:spPr>
        <a:solidFill>
          <a:srgbClr val="7E7168"/>
        </a:solidFill>
      </dgm:spPr>
      <dgm:t>
        <a:bodyPr/>
        <a:lstStyle/>
        <a:p>
          <a:endParaRPr lang="en-US"/>
        </a:p>
      </dgm:t>
    </dgm:pt>
    <dgm:pt modelId="{8C9CEC22-54D8-48DA-BB22-1A116F7FBBAE}" type="pres">
      <dgm:prSet presAssocID="{6F4BAB0E-5154-43CC-99D7-95478CC70B1B}" presName="cycle" presStyleCnt="0">
        <dgm:presLayoutVars>
          <dgm:dir/>
          <dgm:resizeHandles val="exact"/>
        </dgm:presLayoutVars>
      </dgm:prSet>
      <dgm:spPr/>
    </dgm:pt>
    <dgm:pt modelId="{989F58EB-9111-4096-9A01-12469B127A9D}" type="pres">
      <dgm:prSet presAssocID="{703BF1D7-A70B-4E57-9313-942C6162A1C1}" presName="node" presStyleLbl="node1" presStyleIdx="0" presStyleCnt="5" custScaleX="157933" custScaleY="114082" custRadScaleRad="108601" custRadScaleInc="44569">
        <dgm:presLayoutVars>
          <dgm:bulletEnabled val="1"/>
        </dgm:presLayoutVars>
      </dgm:prSet>
      <dgm:spPr/>
    </dgm:pt>
    <dgm:pt modelId="{2F0E4FC8-B56C-453F-86CF-67E8216B3165}" type="pres">
      <dgm:prSet presAssocID="{9A5B6DDB-4EA2-4CB7-8E7C-C7E80B18F8AA}" presName="sibTrans" presStyleLbl="sibTrans2D1" presStyleIdx="0" presStyleCnt="5"/>
      <dgm:spPr/>
    </dgm:pt>
    <dgm:pt modelId="{A2A32740-F9F9-44B8-B28F-F9D2A7C3DBD9}" type="pres">
      <dgm:prSet presAssocID="{9A5B6DDB-4EA2-4CB7-8E7C-C7E80B18F8AA}" presName="connectorText" presStyleLbl="sibTrans2D1" presStyleIdx="0" presStyleCnt="5"/>
      <dgm:spPr/>
    </dgm:pt>
    <dgm:pt modelId="{54845371-B02D-41E1-92E9-97D5F87B3A1C}" type="pres">
      <dgm:prSet presAssocID="{F05811F7-A2E5-4996-B5DF-B70A5803F6C1}" presName="node" presStyleLbl="node1" presStyleIdx="1" presStyleCnt="5" custScaleX="158474" custScaleY="110321" custRadScaleRad="169750" custRadScaleInc="13520">
        <dgm:presLayoutVars>
          <dgm:bulletEnabled val="1"/>
        </dgm:presLayoutVars>
      </dgm:prSet>
      <dgm:spPr/>
    </dgm:pt>
    <dgm:pt modelId="{D7B1283A-F7C3-44C2-BB7F-23B98D4B4740}" type="pres">
      <dgm:prSet presAssocID="{E58B4239-184E-4663-A0F4-48037A61D4A4}" presName="sibTrans" presStyleLbl="sibTrans2D1" presStyleIdx="1" presStyleCnt="5" custLinFactNeighborX="-16301" custLinFactNeighborY="2294"/>
      <dgm:spPr/>
    </dgm:pt>
    <dgm:pt modelId="{79756DA1-4B93-47BA-B84A-293B51E73186}" type="pres">
      <dgm:prSet presAssocID="{E58B4239-184E-4663-A0F4-48037A61D4A4}" presName="connectorText" presStyleLbl="sibTrans2D1" presStyleIdx="1" presStyleCnt="5"/>
      <dgm:spPr/>
    </dgm:pt>
    <dgm:pt modelId="{D3337638-3BE8-4F43-AE32-CC774B5B6103}" type="pres">
      <dgm:prSet presAssocID="{4AB35BC1-F9D5-4FE0-A757-375965197273}" presName="node" presStyleLbl="node1" presStyleIdx="2" presStyleCnt="5" custScaleX="162642" custScaleY="108542" custRadScaleRad="125177" custRadScaleInc="-55499">
        <dgm:presLayoutVars>
          <dgm:bulletEnabled val="1"/>
        </dgm:presLayoutVars>
      </dgm:prSet>
      <dgm:spPr/>
    </dgm:pt>
    <dgm:pt modelId="{5425D1F9-2AEC-498D-A510-C426F5A3F913}" type="pres">
      <dgm:prSet presAssocID="{3C43CC5A-387F-4C18-897C-94FEABD48888}" presName="sibTrans" presStyleLbl="sibTrans2D1" presStyleIdx="2" presStyleCnt="5" custScaleX="73582" custScaleY="95179" custLinFactNeighborX="-15989" custLinFactNeighborY="34713"/>
      <dgm:spPr/>
    </dgm:pt>
    <dgm:pt modelId="{2E5E4F72-9C66-4BB9-9505-518F1451157F}" type="pres">
      <dgm:prSet presAssocID="{3C43CC5A-387F-4C18-897C-94FEABD48888}" presName="connectorText" presStyleLbl="sibTrans2D1" presStyleIdx="2" presStyleCnt="5"/>
      <dgm:spPr/>
    </dgm:pt>
    <dgm:pt modelId="{427EE283-C4C7-4605-B1AB-E712A9B0749E}" type="pres">
      <dgm:prSet presAssocID="{369005FD-A3D0-4BBC-A7A0-DDEA5FB63E5D}" presName="node" presStyleLbl="node1" presStyleIdx="3" presStyleCnt="5" custScaleX="166287" custScaleY="112813" custRadScaleRad="99130" custRadScaleInc="55167">
        <dgm:presLayoutVars>
          <dgm:bulletEnabled val="1"/>
        </dgm:presLayoutVars>
      </dgm:prSet>
      <dgm:spPr/>
    </dgm:pt>
    <dgm:pt modelId="{A0A4BF6E-B08C-4C62-8161-11259250B4B7}" type="pres">
      <dgm:prSet presAssocID="{970D45BE-764E-4B21-A51F-5108F32D8568}" presName="sibTrans" presStyleLbl="sibTrans2D1" presStyleIdx="3" presStyleCnt="5" custLinFactNeighborX="-29531" custLinFactNeighborY="1221"/>
      <dgm:spPr/>
    </dgm:pt>
    <dgm:pt modelId="{9F3C37B6-5753-41E2-A135-9333FA3929B7}" type="pres">
      <dgm:prSet presAssocID="{970D45BE-764E-4B21-A51F-5108F32D8568}" presName="connectorText" presStyleLbl="sibTrans2D1" presStyleIdx="3" presStyleCnt="5"/>
      <dgm:spPr/>
    </dgm:pt>
    <dgm:pt modelId="{FE9BF7EE-104C-4D07-B313-1933C124CE23}" type="pres">
      <dgm:prSet presAssocID="{14247A49-38C3-4E41-B8B2-ECD162A7CAF7}" presName="node" presStyleLbl="node1" presStyleIdx="4" presStyleCnt="5" custScaleX="161466" custScaleY="112499" custRadScaleRad="124379" custRadScaleInc="21225">
        <dgm:presLayoutVars>
          <dgm:bulletEnabled val="1"/>
        </dgm:presLayoutVars>
      </dgm:prSet>
      <dgm:spPr/>
    </dgm:pt>
    <dgm:pt modelId="{D66608D6-AEE2-446C-BA7F-461D548444E6}" type="pres">
      <dgm:prSet presAssocID="{C90262E6-6A06-413A-AD18-7E22183E092D}" presName="sibTrans" presStyleLbl="sibTrans2D1" presStyleIdx="4" presStyleCnt="5"/>
      <dgm:spPr/>
    </dgm:pt>
    <dgm:pt modelId="{5E37FD7B-4311-4E11-A997-F39F6D164CEB}" type="pres">
      <dgm:prSet presAssocID="{C90262E6-6A06-413A-AD18-7E22183E092D}" presName="connectorText" presStyleLbl="sibTrans2D1" presStyleIdx="4" presStyleCnt="5"/>
      <dgm:spPr/>
    </dgm:pt>
  </dgm:ptLst>
  <dgm:cxnLst>
    <dgm:cxn modelId="{C8037AC6-B436-4A12-B3AE-D29CDC79FDA6}" type="presOf" srcId="{3C43CC5A-387F-4C18-897C-94FEABD48888}" destId="{5425D1F9-2AEC-498D-A510-C426F5A3F913}" srcOrd="0" destOrd="0" presId="urn:microsoft.com/office/officeart/2005/8/layout/cycle2"/>
    <dgm:cxn modelId="{99FE7D72-0EBE-4384-B7F6-FAE9B3E2CAB1}" srcId="{6F4BAB0E-5154-43CC-99D7-95478CC70B1B}" destId="{F05811F7-A2E5-4996-B5DF-B70A5803F6C1}" srcOrd="1" destOrd="0" parTransId="{36B8A7B1-EAB8-471B-B9EC-1C58221C8E70}" sibTransId="{E58B4239-184E-4663-A0F4-48037A61D4A4}"/>
    <dgm:cxn modelId="{5A660770-3E01-4E9F-89F7-6A947D6CFB60}" type="presOf" srcId="{703BF1D7-A70B-4E57-9313-942C6162A1C1}" destId="{989F58EB-9111-4096-9A01-12469B127A9D}" srcOrd="0" destOrd="0" presId="urn:microsoft.com/office/officeart/2005/8/layout/cycle2"/>
    <dgm:cxn modelId="{9E56BE0E-A11F-495A-A9A7-073BC5D808B1}" type="presOf" srcId="{970D45BE-764E-4B21-A51F-5108F32D8568}" destId="{A0A4BF6E-B08C-4C62-8161-11259250B4B7}" srcOrd="0" destOrd="0" presId="urn:microsoft.com/office/officeart/2005/8/layout/cycle2"/>
    <dgm:cxn modelId="{75FA05A7-2D43-4486-B7D8-E568FAFF4C06}" type="presOf" srcId="{3C43CC5A-387F-4C18-897C-94FEABD48888}" destId="{2E5E4F72-9C66-4BB9-9505-518F1451157F}" srcOrd="1" destOrd="0" presId="urn:microsoft.com/office/officeart/2005/8/layout/cycle2"/>
    <dgm:cxn modelId="{0DDBCDA2-2230-496E-87A2-79A69A2C34A3}" srcId="{6F4BAB0E-5154-43CC-99D7-95478CC70B1B}" destId="{14247A49-38C3-4E41-B8B2-ECD162A7CAF7}" srcOrd="4" destOrd="0" parTransId="{499D9EBF-661A-4F27-874A-5A140FC188C0}" sibTransId="{C90262E6-6A06-413A-AD18-7E22183E092D}"/>
    <dgm:cxn modelId="{20D1D49C-22BE-4AF0-8603-53016CF4CE68}" type="presOf" srcId="{9A5B6DDB-4EA2-4CB7-8E7C-C7E80B18F8AA}" destId="{A2A32740-F9F9-44B8-B28F-F9D2A7C3DBD9}" srcOrd="1" destOrd="0" presId="urn:microsoft.com/office/officeart/2005/8/layout/cycle2"/>
    <dgm:cxn modelId="{364ABEBB-7A15-427D-8910-721E204C7A51}" type="presOf" srcId="{E58B4239-184E-4663-A0F4-48037A61D4A4}" destId="{79756DA1-4B93-47BA-B84A-293B51E73186}" srcOrd="1" destOrd="0" presId="urn:microsoft.com/office/officeart/2005/8/layout/cycle2"/>
    <dgm:cxn modelId="{4CDE8D68-462C-4A88-87D6-8F88ADDEABE2}" type="presOf" srcId="{C90262E6-6A06-413A-AD18-7E22183E092D}" destId="{5E37FD7B-4311-4E11-A997-F39F6D164CEB}" srcOrd="1" destOrd="0" presId="urn:microsoft.com/office/officeart/2005/8/layout/cycle2"/>
    <dgm:cxn modelId="{7C8504B7-10D3-49FC-ACA5-A2E8D613A739}" type="presOf" srcId="{E58B4239-184E-4663-A0F4-48037A61D4A4}" destId="{D7B1283A-F7C3-44C2-BB7F-23B98D4B4740}" srcOrd="0" destOrd="0" presId="urn:microsoft.com/office/officeart/2005/8/layout/cycle2"/>
    <dgm:cxn modelId="{3E100F5B-08D4-4286-8BD3-354E25099293}" srcId="{6F4BAB0E-5154-43CC-99D7-95478CC70B1B}" destId="{703BF1D7-A70B-4E57-9313-942C6162A1C1}" srcOrd="0" destOrd="0" parTransId="{A4F4258D-55F1-41F1-ABA7-24BC7D57F33E}" sibTransId="{9A5B6DDB-4EA2-4CB7-8E7C-C7E80B18F8AA}"/>
    <dgm:cxn modelId="{B5DAFCC2-375D-4A4F-ADA3-65ACD6E580DF}" type="presOf" srcId="{C90262E6-6A06-413A-AD18-7E22183E092D}" destId="{D66608D6-AEE2-446C-BA7F-461D548444E6}" srcOrd="0" destOrd="0" presId="urn:microsoft.com/office/officeart/2005/8/layout/cycle2"/>
    <dgm:cxn modelId="{D650C783-F93C-4044-8BA4-5E438FCB88D7}" type="presOf" srcId="{369005FD-A3D0-4BBC-A7A0-DDEA5FB63E5D}" destId="{427EE283-C4C7-4605-B1AB-E712A9B0749E}" srcOrd="0" destOrd="0" presId="urn:microsoft.com/office/officeart/2005/8/layout/cycle2"/>
    <dgm:cxn modelId="{9FDDFE91-84EA-491A-9D00-441D5B0B4457}" type="presOf" srcId="{4AB35BC1-F9D5-4FE0-A757-375965197273}" destId="{D3337638-3BE8-4F43-AE32-CC774B5B6103}" srcOrd="0" destOrd="0" presId="urn:microsoft.com/office/officeart/2005/8/layout/cycle2"/>
    <dgm:cxn modelId="{BF36639D-5F43-452E-AB91-90467EAF5FB6}" type="presOf" srcId="{970D45BE-764E-4B21-A51F-5108F32D8568}" destId="{9F3C37B6-5753-41E2-A135-9333FA3929B7}" srcOrd="1" destOrd="0" presId="urn:microsoft.com/office/officeart/2005/8/layout/cycle2"/>
    <dgm:cxn modelId="{E8022232-42C4-4BF0-8F0A-F813C6A945A4}" type="presOf" srcId="{6F4BAB0E-5154-43CC-99D7-95478CC70B1B}" destId="{8C9CEC22-54D8-48DA-BB22-1A116F7FBBAE}" srcOrd="0" destOrd="0" presId="urn:microsoft.com/office/officeart/2005/8/layout/cycle2"/>
    <dgm:cxn modelId="{CAC85CD5-C2E8-42AC-AAA1-7EE1709B8209}" srcId="{6F4BAB0E-5154-43CC-99D7-95478CC70B1B}" destId="{4AB35BC1-F9D5-4FE0-A757-375965197273}" srcOrd="2" destOrd="0" parTransId="{542A15E3-B6BE-4207-B756-863601F809DA}" sibTransId="{3C43CC5A-387F-4C18-897C-94FEABD48888}"/>
    <dgm:cxn modelId="{B633919B-059A-46A8-AE9A-50FC4F18F00A}" type="presOf" srcId="{9A5B6DDB-4EA2-4CB7-8E7C-C7E80B18F8AA}" destId="{2F0E4FC8-B56C-453F-86CF-67E8216B3165}" srcOrd="0" destOrd="0" presId="urn:microsoft.com/office/officeart/2005/8/layout/cycle2"/>
    <dgm:cxn modelId="{4C2380F4-4F10-4AE4-A07F-5AFC9582F417}" type="presOf" srcId="{F05811F7-A2E5-4996-B5DF-B70A5803F6C1}" destId="{54845371-B02D-41E1-92E9-97D5F87B3A1C}" srcOrd="0" destOrd="0" presId="urn:microsoft.com/office/officeart/2005/8/layout/cycle2"/>
    <dgm:cxn modelId="{72EED2A2-EDA2-4D76-AA2E-6B7DDA4ECED9}" srcId="{6F4BAB0E-5154-43CC-99D7-95478CC70B1B}" destId="{369005FD-A3D0-4BBC-A7A0-DDEA5FB63E5D}" srcOrd="3" destOrd="0" parTransId="{56184331-0576-4F94-9C1C-28867281126C}" sibTransId="{970D45BE-764E-4B21-A51F-5108F32D8568}"/>
    <dgm:cxn modelId="{5F578D85-B80D-4ADF-9AAB-6DBF50BE6F6B}" type="presOf" srcId="{14247A49-38C3-4E41-B8B2-ECD162A7CAF7}" destId="{FE9BF7EE-104C-4D07-B313-1933C124CE23}" srcOrd="0" destOrd="0" presId="urn:microsoft.com/office/officeart/2005/8/layout/cycle2"/>
    <dgm:cxn modelId="{AE4F078B-25D9-4E3A-8487-551A65C0713A}" type="presParOf" srcId="{8C9CEC22-54D8-48DA-BB22-1A116F7FBBAE}" destId="{989F58EB-9111-4096-9A01-12469B127A9D}" srcOrd="0" destOrd="0" presId="urn:microsoft.com/office/officeart/2005/8/layout/cycle2"/>
    <dgm:cxn modelId="{5AEC180B-1FAE-451F-9E10-2FAF543A823F}" type="presParOf" srcId="{8C9CEC22-54D8-48DA-BB22-1A116F7FBBAE}" destId="{2F0E4FC8-B56C-453F-86CF-67E8216B3165}" srcOrd="1" destOrd="0" presId="urn:microsoft.com/office/officeart/2005/8/layout/cycle2"/>
    <dgm:cxn modelId="{D72A68BB-C13B-4426-8EB5-7115F80672F0}" type="presParOf" srcId="{2F0E4FC8-B56C-453F-86CF-67E8216B3165}" destId="{A2A32740-F9F9-44B8-B28F-F9D2A7C3DBD9}" srcOrd="0" destOrd="0" presId="urn:microsoft.com/office/officeart/2005/8/layout/cycle2"/>
    <dgm:cxn modelId="{B4D84B8E-C805-41E2-9F51-E4ADFE0F7EB1}" type="presParOf" srcId="{8C9CEC22-54D8-48DA-BB22-1A116F7FBBAE}" destId="{54845371-B02D-41E1-92E9-97D5F87B3A1C}" srcOrd="2" destOrd="0" presId="urn:microsoft.com/office/officeart/2005/8/layout/cycle2"/>
    <dgm:cxn modelId="{4B408FA3-CA8A-4D1A-BDA3-442B665C7E14}" type="presParOf" srcId="{8C9CEC22-54D8-48DA-BB22-1A116F7FBBAE}" destId="{D7B1283A-F7C3-44C2-BB7F-23B98D4B4740}" srcOrd="3" destOrd="0" presId="urn:microsoft.com/office/officeart/2005/8/layout/cycle2"/>
    <dgm:cxn modelId="{8F03B4F6-ECA4-48D0-BA24-9FC03D399651}" type="presParOf" srcId="{D7B1283A-F7C3-44C2-BB7F-23B98D4B4740}" destId="{79756DA1-4B93-47BA-B84A-293B51E73186}" srcOrd="0" destOrd="0" presId="urn:microsoft.com/office/officeart/2005/8/layout/cycle2"/>
    <dgm:cxn modelId="{4CEECE1C-7B02-4E00-9649-184AF624CFDE}" type="presParOf" srcId="{8C9CEC22-54D8-48DA-BB22-1A116F7FBBAE}" destId="{D3337638-3BE8-4F43-AE32-CC774B5B6103}" srcOrd="4" destOrd="0" presId="urn:microsoft.com/office/officeart/2005/8/layout/cycle2"/>
    <dgm:cxn modelId="{617EF060-A94E-4CDA-8D8F-6D3B5D759EDF}" type="presParOf" srcId="{8C9CEC22-54D8-48DA-BB22-1A116F7FBBAE}" destId="{5425D1F9-2AEC-498D-A510-C426F5A3F913}" srcOrd="5" destOrd="0" presId="urn:microsoft.com/office/officeart/2005/8/layout/cycle2"/>
    <dgm:cxn modelId="{1D245410-66BE-4616-B257-9F78FF835C3E}" type="presParOf" srcId="{5425D1F9-2AEC-498D-A510-C426F5A3F913}" destId="{2E5E4F72-9C66-4BB9-9505-518F1451157F}" srcOrd="0" destOrd="0" presId="urn:microsoft.com/office/officeart/2005/8/layout/cycle2"/>
    <dgm:cxn modelId="{26DACB45-E4E1-4788-BC5D-7A0D29AE75E9}" type="presParOf" srcId="{8C9CEC22-54D8-48DA-BB22-1A116F7FBBAE}" destId="{427EE283-C4C7-4605-B1AB-E712A9B0749E}" srcOrd="6" destOrd="0" presId="urn:microsoft.com/office/officeart/2005/8/layout/cycle2"/>
    <dgm:cxn modelId="{D4D3DC1D-4AEF-4D9D-962B-FFDE028A3E54}" type="presParOf" srcId="{8C9CEC22-54D8-48DA-BB22-1A116F7FBBAE}" destId="{A0A4BF6E-B08C-4C62-8161-11259250B4B7}" srcOrd="7" destOrd="0" presId="urn:microsoft.com/office/officeart/2005/8/layout/cycle2"/>
    <dgm:cxn modelId="{A7C99413-62DE-42B2-97AE-BB1AD74DEAC5}" type="presParOf" srcId="{A0A4BF6E-B08C-4C62-8161-11259250B4B7}" destId="{9F3C37B6-5753-41E2-A135-9333FA3929B7}" srcOrd="0" destOrd="0" presId="urn:microsoft.com/office/officeart/2005/8/layout/cycle2"/>
    <dgm:cxn modelId="{369AADF2-0AF4-4B09-880C-A5DFFB4E5848}" type="presParOf" srcId="{8C9CEC22-54D8-48DA-BB22-1A116F7FBBAE}" destId="{FE9BF7EE-104C-4D07-B313-1933C124CE23}" srcOrd="8" destOrd="0" presId="urn:microsoft.com/office/officeart/2005/8/layout/cycle2"/>
    <dgm:cxn modelId="{A35F8DA3-CBAF-423A-90EE-F1C2AE9083DA}" type="presParOf" srcId="{8C9CEC22-54D8-48DA-BB22-1A116F7FBBAE}" destId="{D66608D6-AEE2-446C-BA7F-461D548444E6}" srcOrd="9" destOrd="0" presId="urn:microsoft.com/office/officeart/2005/8/layout/cycle2"/>
    <dgm:cxn modelId="{BD8FA825-E24B-47CE-BD8C-BB2A3A1D4572}" type="presParOf" srcId="{D66608D6-AEE2-446C-BA7F-461D548444E6}" destId="{5E37FD7B-4311-4E11-A997-F39F6D164CE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6F2D0-B7DC-4099-8994-222EF72F80F3}">
      <dsp:nvSpPr>
        <dsp:cNvPr id="0" name=""/>
        <dsp:cNvSpPr/>
      </dsp:nvSpPr>
      <dsp:spPr>
        <a:xfrm>
          <a:off x="2209798" y="1271166"/>
          <a:ext cx="1697897" cy="1435307"/>
        </a:xfrm>
        <a:prstGeom prst="hexagon">
          <a:avLst>
            <a:gd name="adj" fmla="val 28570"/>
            <a:gd name="vf" fmla="val 11547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Patient</a:t>
          </a:r>
        </a:p>
        <a:p>
          <a:pPr marL="0" lvl="0" indent="0" algn="ctr" defTabSz="711200">
            <a:lnSpc>
              <a:spcPct val="90000"/>
            </a:lnSpc>
            <a:spcBef>
              <a:spcPct val="0"/>
            </a:spcBef>
            <a:spcAft>
              <a:spcPct val="35000"/>
            </a:spcAft>
            <a:buNone/>
          </a:pPr>
          <a:r>
            <a:rPr lang="en-US" sz="1600" b="1" kern="1200" dirty="0">
              <a:solidFill>
                <a:srgbClr val="FFFFFF"/>
              </a:solidFill>
            </a:rPr>
            <a:t>(Client)</a:t>
          </a:r>
        </a:p>
      </dsp:txBody>
      <dsp:txXfrm>
        <a:off x="2487978" y="1506324"/>
        <a:ext cx="1141537" cy="964991"/>
      </dsp:txXfrm>
    </dsp:sp>
    <dsp:sp modelId="{56714893-83A8-4574-AEC5-38BED8F3C780}">
      <dsp:nvSpPr>
        <dsp:cNvPr id="0" name=""/>
        <dsp:cNvSpPr/>
      </dsp:nvSpPr>
      <dsp:spPr>
        <a:xfrm>
          <a:off x="3294047" y="618715"/>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685FFAC6-EA40-48AB-BCD4-E7EDC29BF38A}">
      <dsp:nvSpPr>
        <dsp:cNvPr id="0" name=""/>
        <dsp:cNvSpPr/>
      </dsp:nvSpPr>
      <dsp:spPr>
        <a:xfrm>
          <a:off x="2411924" y="16045"/>
          <a:ext cx="1359732" cy="1176328"/>
        </a:xfrm>
        <a:prstGeom prst="hexagon">
          <a:avLst>
            <a:gd name="adj" fmla="val 28570"/>
            <a:gd name="vf" fmla="val 115470"/>
          </a:avLst>
        </a:prstGeom>
        <a:solidFill>
          <a:srgbClr val="911E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Individual therapy</a:t>
          </a:r>
        </a:p>
      </dsp:txBody>
      <dsp:txXfrm>
        <a:off x="2637261" y="210988"/>
        <a:ext cx="909058" cy="786442"/>
      </dsp:txXfrm>
    </dsp:sp>
    <dsp:sp modelId="{C8F0B6AE-093B-478F-AE91-DE7B08155BB1}">
      <dsp:nvSpPr>
        <dsp:cNvPr id="0" name=""/>
        <dsp:cNvSpPr/>
      </dsp:nvSpPr>
      <dsp:spPr>
        <a:xfrm>
          <a:off x="4024667" y="1627112"/>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895C34C9-37CF-4E76-A451-22CB5E354891}">
      <dsp:nvSpPr>
        <dsp:cNvPr id="0" name=""/>
        <dsp:cNvSpPr/>
      </dsp:nvSpPr>
      <dsp:spPr>
        <a:xfrm>
          <a:off x="3654918" y="723520"/>
          <a:ext cx="1359732" cy="1176328"/>
        </a:xfrm>
        <a:prstGeom prst="hexagon">
          <a:avLst>
            <a:gd name="adj" fmla="val 28570"/>
            <a:gd name="vf" fmla="val 115470"/>
          </a:avLst>
        </a:prstGeom>
        <a:solidFill>
          <a:srgbClr val="911E00">
            <a:alpha val="65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Group therapy</a:t>
          </a:r>
        </a:p>
      </dsp:txBody>
      <dsp:txXfrm>
        <a:off x="3880255" y="918463"/>
        <a:ext cx="909058" cy="786442"/>
      </dsp:txXfrm>
    </dsp:sp>
    <dsp:sp modelId="{D94D86D7-5D5D-4740-8335-3D735895110A}">
      <dsp:nvSpPr>
        <dsp:cNvPr id="0" name=""/>
        <dsp:cNvSpPr/>
      </dsp:nvSpPr>
      <dsp:spPr>
        <a:xfrm>
          <a:off x="3517131" y="2765404"/>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111B0E78-A476-438C-B40F-0C59C0019E13}">
      <dsp:nvSpPr>
        <dsp:cNvPr id="0" name=""/>
        <dsp:cNvSpPr/>
      </dsp:nvSpPr>
      <dsp:spPr>
        <a:xfrm>
          <a:off x="3669100" y="2155183"/>
          <a:ext cx="1412327" cy="1176328"/>
        </a:xfrm>
        <a:prstGeom prst="hexagon">
          <a:avLst>
            <a:gd name="adj" fmla="val 28570"/>
            <a:gd name="vf" fmla="val 115470"/>
          </a:avLst>
        </a:prstGeom>
        <a:solidFill>
          <a:srgbClr val="BD431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Vocational</a:t>
          </a:r>
        </a:p>
        <a:p>
          <a:pPr marL="0" lvl="0" indent="0" algn="ctr" defTabSz="577850">
            <a:lnSpc>
              <a:spcPct val="90000"/>
            </a:lnSpc>
            <a:spcBef>
              <a:spcPct val="0"/>
            </a:spcBef>
            <a:spcAft>
              <a:spcPct val="35000"/>
            </a:spcAft>
            <a:buNone/>
          </a:pPr>
          <a:r>
            <a:rPr lang="en-US" sz="1300" b="1" kern="1200" dirty="0"/>
            <a:t>Services</a:t>
          </a:r>
        </a:p>
      </dsp:txBody>
      <dsp:txXfrm>
        <a:off x="3898820" y="2346517"/>
        <a:ext cx="952887" cy="793660"/>
      </dsp:txXfrm>
    </dsp:sp>
    <dsp:sp modelId="{FDC5A4F6-08D0-48CE-A00F-5AFF857DBE54}">
      <dsp:nvSpPr>
        <dsp:cNvPr id="0" name=""/>
        <dsp:cNvSpPr/>
      </dsp:nvSpPr>
      <dsp:spPr>
        <a:xfrm>
          <a:off x="2258133" y="2883562"/>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CF2C4912-22A0-4C03-92EE-AD098A005EB3}">
      <dsp:nvSpPr>
        <dsp:cNvPr id="0" name=""/>
        <dsp:cNvSpPr/>
      </dsp:nvSpPr>
      <dsp:spPr>
        <a:xfrm>
          <a:off x="2407885" y="2870209"/>
          <a:ext cx="1359732" cy="1176328"/>
        </a:xfrm>
        <a:prstGeom prst="hexagon">
          <a:avLst>
            <a:gd name="adj" fmla="val 28570"/>
            <a:gd name="vf" fmla="val 115470"/>
          </a:avLst>
        </a:prstGeom>
        <a:solidFill>
          <a:srgbClr val="D6A44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rPr>
            <a:t>Substance Use</a:t>
          </a:r>
        </a:p>
      </dsp:txBody>
      <dsp:txXfrm>
        <a:off x="2633222" y="3065152"/>
        <a:ext cx="909058" cy="786442"/>
      </dsp:txXfrm>
    </dsp:sp>
    <dsp:sp modelId="{B5A56EE8-3320-4619-864C-6205692E8EE1}">
      <dsp:nvSpPr>
        <dsp:cNvPr id="0" name=""/>
        <dsp:cNvSpPr/>
      </dsp:nvSpPr>
      <dsp:spPr>
        <a:xfrm>
          <a:off x="990601" y="1600199"/>
          <a:ext cx="626025" cy="539403"/>
        </a:xfrm>
        <a:prstGeom prst="hexagon">
          <a:avLst>
            <a:gd name="adj" fmla="val 28900"/>
            <a:gd name="vf" fmla="val 115470"/>
          </a:avLst>
        </a:prstGeom>
        <a:solidFill>
          <a:srgbClr val="D6A449">
            <a:alpha val="36000"/>
          </a:srgbClr>
        </a:solidFill>
        <a:ln>
          <a:noFill/>
        </a:ln>
        <a:effectLst/>
      </dsp:spPr>
      <dsp:style>
        <a:lnRef idx="0">
          <a:scrgbClr r="0" g="0" b="0"/>
        </a:lnRef>
        <a:fillRef idx="1">
          <a:scrgbClr r="0" g="0" b="0"/>
        </a:fillRef>
        <a:effectRef idx="0">
          <a:scrgbClr r="0" g="0" b="0"/>
        </a:effectRef>
        <a:fontRef idx="minor"/>
      </dsp:style>
    </dsp:sp>
    <dsp:sp modelId="{965507E3-BADD-4C05-9A49-01003EC8665D}">
      <dsp:nvSpPr>
        <dsp:cNvPr id="0" name=""/>
        <dsp:cNvSpPr/>
      </dsp:nvSpPr>
      <dsp:spPr>
        <a:xfrm>
          <a:off x="1155063" y="2146688"/>
          <a:ext cx="1359732" cy="1176328"/>
        </a:xfrm>
        <a:prstGeom prst="hexagon">
          <a:avLst>
            <a:gd name="adj" fmla="val 28570"/>
            <a:gd name="vf" fmla="val 115470"/>
          </a:avLst>
        </a:prstGeom>
        <a:solidFill>
          <a:srgbClr val="D6A449">
            <a:alpha val="6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Psych</a:t>
          </a:r>
        </a:p>
      </dsp:txBody>
      <dsp:txXfrm>
        <a:off x="1380400" y="2341631"/>
        <a:ext cx="909058" cy="786442"/>
      </dsp:txXfrm>
    </dsp:sp>
    <dsp:sp modelId="{33B92C80-DEF3-49F4-936E-2D83385D49F4}">
      <dsp:nvSpPr>
        <dsp:cNvPr id="0" name=""/>
        <dsp:cNvSpPr/>
      </dsp:nvSpPr>
      <dsp:spPr>
        <a:xfrm>
          <a:off x="1079978" y="712727"/>
          <a:ext cx="1359732" cy="1176328"/>
        </a:xfrm>
        <a:prstGeom prst="hexagon">
          <a:avLst>
            <a:gd name="adj" fmla="val 28570"/>
            <a:gd name="vf" fmla="val 115470"/>
          </a:avLst>
        </a:prstGeom>
        <a:solidFill>
          <a:schemeClr val="bg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911E00"/>
              </a:solidFill>
            </a:rPr>
            <a:t>Community Support Workers</a:t>
          </a:r>
        </a:p>
      </dsp:txBody>
      <dsp:txXfrm>
        <a:off x="1305315" y="907670"/>
        <a:ext cx="909058" cy="786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F58EB-9111-4096-9A01-12469B127A9D}">
      <dsp:nvSpPr>
        <dsp:cNvPr id="0" name=""/>
        <dsp:cNvSpPr/>
      </dsp:nvSpPr>
      <dsp:spPr>
        <a:xfrm>
          <a:off x="3408131" y="-86452"/>
          <a:ext cx="2045746" cy="1477733"/>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Patient and Family Input</a:t>
          </a:r>
        </a:p>
      </dsp:txBody>
      <dsp:txXfrm>
        <a:off x="3707724" y="129957"/>
        <a:ext cx="1446560" cy="1044915"/>
      </dsp:txXfrm>
    </dsp:sp>
    <dsp:sp modelId="{2F0E4FC8-B56C-453F-86CF-67E8216B3165}">
      <dsp:nvSpPr>
        <dsp:cNvPr id="0" name=""/>
        <dsp:cNvSpPr/>
      </dsp:nvSpPr>
      <dsp:spPr>
        <a:xfrm rot="1465246">
          <a:off x="5396805" y="940354"/>
          <a:ext cx="299514"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400824" y="1009214"/>
        <a:ext cx="209660" cy="262304"/>
      </dsp:txXfrm>
    </dsp:sp>
    <dsp:sp modelId="{54845371-B02D-41E1-92E9-97D5F87B3A1C}">
      <dsp:nvSpPr>
        <dsp:cNvPr id="0" name=""/>
        <dsp:cNvSpPr/>
      </dsp:nvSpPr>
      <dsp:spPr>
        <a:xfrm>
          <a:off x="5644861" y="955100"/>
          <a:ext cx="2052754" cy="1429016"/>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Measureable Goals and Objectives</a:t>
          </a:r>
        </a:p>
      </dsp:txBody>
      <dsp:txXfrm>
        <a:off x="5945480" y="1164375"/>
        <a:ext cx="1451516" cy="1010466"/>
      </dsp:txXfrm>
    </dsp:sp>
    <dsp:sp modelId="{D7B1283A-F7C3-44C2-BB7F-23B98D4B4740}">
      <dsp:nvSpPr>
        <dsp:cNvPr id="0" name=""/>
        <dsp:cNvSpPr/>
      </dsp:nvSpPr>
      <dsp:spPr>
        <a:xfrm rot="7172728">
          <a:off x="5971296" y="2356613"/>
          <a:ext cx="290070"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036262" y="2406194"/>
        <a:ext cx="203049" cy="262304"/>
      </dsp:txXfrm>
    </dsp:sp>
    <dsp:sp modelId="{D3337638-3BE8-4F43-AE32-CC774B5B6103}">
      <dsp:nvSpPr>
        <dsp:cNvPr id="0" name=""/>
        <dsp:cNvSpPr/>
      </dsp:nvSpPr>
      <dsp:spPr>
        <a:xfrm>
          <a:off x="4598561" y="2764908"/>
          <a:ext cx="2106743" cy="1405972"/>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Strengths and Weaknesses</a:t>
          </a:r>
        </a:p>
      </dsp:txBody>
      <dsp:txXfrm>
        <a:off x="4907086" y="2970808"/>
        <a:ext cx="1489693" cy="994172"/>
      </dsp:txXfrm>
    </dsp:sp>
    <dsp:sp modelId="{5425D1F9-2AEC-498D-A510-C426F5A3F913}">
      <dsp:nvSpPr>
        <dsp:cNvPr id="0" name=""/>
        <dsp:cNvSpPr/>
      </dsp:nvSpPr>
      <dsp:spPr>
        <a:xfrm rot="11065936">
          <a:off x="3870536" y="3294402"/>
          <a:ext cx="375563" cy="416096"/>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chemeClr val="tx1">
                <a:lumMod val="95000"/>
                <a:lumOff val="5000"/>
              </a:schemeClr>
            </a:solidFill>
          </a:endParaRPr>
        </a:p>
      </dsp:txBody>
      <dsp:txXfrm rot="10800000">
        <a:off x="3983037" y="3381975"/>
        <a:ext cx="262894" cy="249658"/>
      </dsp:txXfrm>
    </dsp:sp>
    <dsp:sp modelId="{427EE283-C4C7-4605-B1AB-E712A9B0749E}">
      <dsp:nvSpPr>
        <dsp:cNvPr id="0" name=""/>
        <dsp:cNvSpPr/>
      </dsp:nvSpPr>
      <dsp:spPr>
        <a:xfrm>
          <a:off x="1498456" y="2498780"/>
          <a:ext cx="2153958" cy="1461295"/>
        </a:xfrm>
        <a:prstGeom prst="ellipse">
          <a:avLst/>
        </a:prstGeom>
        <a:solidFill>
          <a:srgbClr val="BD43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**Medical Condition Goals</a:t>
          </a:r>
        </a:p>
      </dsp:txBody>
      <dsp:txXfrm>
        <a:off x="1813896" y="2712782"/>
        <a:ext cx="1523078" cy="1033291"/>
      </dsp:txXfrm>
    </dsp:sp>
    <dsp:sp modelId="{A0A4BF6E-B08C-4C62-8161-11259250B4B7}">
      <dsp:nvSpPr>
        <dsp:cNvPr id="0" name=""/>
        <dsp:cNvSpPr/>
      </dsp:nvSpPr>
      <dsp:spPr>
        <a:xfrm rot="15277914">
          <a:off x="2162097" y="2114330"/>
          <a:ext cx="208054"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201576" y="2231856"/>
        <a:ext cx="145638" cy="262304"/>
      </dsp:txXfrm>
    </dsp:sp>
    <dsp:sp modelId="{FE9BF7EE-104C-4D07-B313-1933C124CE23}">
      <dsp:nvSpPr>
        <dsp:cNvPr id="0" name=""/>
        <dsp:cNvSpPr/>
      </dsp:nvSpPr>
      <dsp:spPr>
        <a:xfrm>
          <a:off x="1031548" y="688415"/>
          <a:ext cx="2091510" cy="1457228"/>
        </a:xfrm>
        <a:prstGeom prst="ellipse">
          <a:avLst/>
        </a:prstGeom>
        <a:solidFill>
          <a:srgbClr val="D6A44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5000"/>
                  <a:lumOff val="5000"/>
                </a:schemeClr>
              </a:solidFill>
            </a:rPr>
            <a:t>Cultural, Spiritual  Considerations</a:t>
          </a:r>
        </a:p>
      </dsp:txBody>
      <dsp:txXfrm>
        <a:off x="1337843" y="901821"/>
        <a:ext cx="1478920" cy="1030416"/>
      </dsp:txXfrm>
    </dsp:sp>
    <dsp:sp modelId="{D66608D6-AEE2-446C-BA7F-461D548444E6}">
      <dsp:nvSpPr>
        <dsp:cNvPr id="0" name=""/>
        <dsp:cNvSpPr/>
      </dsp:nvSpPr>
      <dsp:spPr>
        <a:xfrm rot="20520195">
          <a:off x="3122716" y="816017"/>
          <a:ext cx="263602" cy="437172"/>
        </a:xfrm>
        <a:prstGeom prst="rightArrow">
          <a:avLst>
            <a:gd name="adj1" fmla="val 60000"/>
            <a:gd name="adj2" fmla="val 50000"/>
          </a:avLst>
        </a:prstGeom>
        <a:solidFill>
          <a:srgbClr val="7E716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24651" y="915668"/>
        <a:ext cx="184521" cy="26230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9C7EF-FA9D-46E3-AF6B-15E073665E45}"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F713F-3635-41DF-AD66-96C399C6196E}" type="slidenum">
              <a:rPr lang="en-US" smtClean="0"/>
              <a:t>‹#›</a:t>
            </a:fld>
            <a:endParaRPr lang="en-US"/>
          </a:p>
        </p:txBody>
      </p:sp>
    </p:spTree>
    <p:extLst>
      <p:ext uri="{BB962C8B-B14F-4D97-AF65-F5344CB8AC3E}">
        <p14:creationId xmlns:p14="http://schemas.microsoft.com/office/powerpoint/2010/main" val="207065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planet</a:t>
            </a:r>
            <a:r>
              <a:rPr lang="en-US" baseline="0" dirty="0"/>
              <a:t> from the sun, Icy north and south poles, thin atmosphere, rust colored surface.</a:t>
            </a:r>
          </a:p>
          <a:p>
            <a:r>
              <a:rPr lang="en-US" baseline="0" dirty="0"/>
              <a:t>A PCP was overheard saying entering the mental health setting was like stepping onto Mars</a:t>
            </a:r>
            <a:endParaRPr lang="en-US" dirty="0"/>
          </a:p>
        </p:txBody>
      </p:sp>
      <p:sp>
        <p:nvSpPr>
          <p:cNvPr id="4" name="Slide Number Placeholder 3"/>
          <p:cNvSpPr>
            <a:spLocks noGrp="1"/>
          </p:cNvSpPr>
          <p:nvPr>
            <p:ph type="sldNum" sz="quarter" idx="10"/>
          </p:nvPr>
        </p:nvSpPr>
        <p:spPr/>
        <p:txBody>
          <a:bodyPr/>
          <a:lstStyle/>
          <a:p>
            <a:fld id="{2A2CE6F7-922B-41F8-8632-24E592DB660E}" type="slidenum">
              <a:rPr lang="en-US" smtClean="0"/>
              <a:t>6</a:t>
            </a:fld>
            <a:endParaRPr lang="en-US"/>
          </a:p>
        </p:txBody>
      </p:sp>
    </p:spTree>
    <p:extLst>
      <p:ext uri="{BB962C8B-B14F-4D97-AF65-F5344CB8AC3E}">
        <p14:creationId xmlns:p14="http://schemas.microsoft.com/office/powerpoint/2010/main" val="346373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managers</a:t>
            </a:r>
            <a:r>
              <a:rPr lang="en-US" baseline="0" dirty="0"/>
              <a:t> are added to the team in both the PBHCI model and in many of the developing states with State Plan Amendments</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17</a:t>
            </a:fld>
            <a:endParaRPr lang="en-US"/>
          </a:p>
        </p:txBody>
      </p:sp>
    </p:spTree>
    <p:extLst>
      <p:ext uri="{BB962C8B-B14F-4D97-AF65-F5344CB8AC3E}">
        <p14:creationId xmlns:p14="http://schemas.microsoft.com/office/powerpoint/2010/main" val="406335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roles will be described in more detail in Module 5</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18</a:t>
            </a:fld>
            <a:endParaRPr lang="en-US"/>
          </a:p>
        </p:txBody>
      </p:sp>
    </p:spTree>
    <p:extLst>
      <p:ext uri="{BB962C8B-B14F-4D97-AF65-F5344CB8AC3E}">
        <p14:creationId xmlns:p14="http://schemas.microsoft.com/office/powerpoint/2010/main" val="287449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Therapists</a:t>
            </a:r>
            <a:r>
              <a:rPr lang="en-US" baseline="0" dirty="0"/>
              <a:t> come from many backgrounds and licensure varies from state to state.  For instance in some states there is a Marriage and Family Therapist license instead of a LPC</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19</a:t>
            </a:fld>
            <a:endParaRPr lang="en-US"/>
          </a:p>
        </p:txBody>
      </p:sp>
    </p:spTree>
    <p:extLst>
      <p:ext uri="{BB962C8B-B14F-4D97-AF65-F5344CB8AC3E}">
        <p14:creationId xmlns:p14="http://schemas.microsoft.com/office/powerpoint/2010/main" val="277181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evidence</a:t>
            </a:r>
            <a:r>
              <a:rPr lang="en-US" baseline="0" dirty="0"/>
              <a:t> based practices are used and are often required by regulatory agencies.  There has been a proliferation of EBPs in the past decade that are extremely beneficial</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21</a:t>
            </a:fld>
            <a:endParaRPr lang="en-US"/>
          </a:p>
        </p:txBody>
      </p:sp>
    </p:spTree>
    <p:extLst>
      <p:ext uri="{BB962C8B-B14F-4D97-AF65-F5344CB8AC3E}">
        <p14:creationId xmlns:p14="http://schemas.microsoft.com/office/powerpoint/2010/main" val="314201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a:t>
            </a:r>
            <a:r>
              <a:rPr lang="en-US" baseline="0" dirty="0"/>
              <a:t> planning is an important aspect of treatment in mental health settings. These plans are often generated by therapy and case management staff with input from other treatment providers and  patients (and their families if appropriate).  </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1493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 Mike Lardiere, National Council.  </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23</a:t>
            </a:fld>
            <a:endParaRPr lang="en-US"/>
          </a:p>
        </p:txBody>
      </p:sp>
    </p:spTree>
    <p:extLst>
      <p:ext uri="{BB962C8B-B14F-4D97-AF65-F5344CB8AC3E}">
        <p14:creationId xmlns:p14="http://schemas.microsoft.com/office/powerpoint/2010/main" val="229414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a:t>
            </a:r>
            <a:r>
              <a:rPr lang="en-US" baseline="0" dirty="0"/>
              <a:t> CFR example</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24</a:t>
            </a:fld>
            <a:endParaRPr lang="en-US"/>
          </a:p>
        </p:txBody>
      </p:sp>
    </p:spTree>
    <p:extLst>
      <p:ext uri="{BB962C8B-B14F-4D97-AF65-F5344CB8AC3E}">
        <p14:creationId xmlns:p14="http://schemas.microsoft.com/office/powerpoint/2010/main" val="398548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to say about</a:t>
            </a:r>
            <a:r>
              <a:rPr lang="en-US" baseline="0" dirty="0"/>
              <a:t> each of the guiding principles that is quite extensive.  Refer attendee to the website for more information</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25</a:t>
            </a:fld>
            <a:endParaRPr lang="en-US"/>
          </a:p>
        </p:txBody>
      </p:sp>
    </p:spTree>
    <p:extLst>
      <p:ext uri="{BB962C8B-B14F-4D97-AF65-F5344CB8AC3E}">
        <p14:creationId xmlns:p14="http://schemas.microsoft.com/office/powerpoint/2010/main" val="44416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PCPs</a:t>
            </a:r>
            <a:r>
              <a:rPr lang="en-US" baseline="0" dirty="0"/>
              <a:t> will often see patients in the Intermediate and Poor Outcome category due to location of service in the public mental health sector</a:t>
            </a:r>
            <a:endParaRPr lang="en-US" dirty="0"/>
          </a:p>
        </p:txBody>
      </p:sp>
      <p:sp>
        <p:nvSpPr>
          <p:cNvPr id="4" name="Slide Number Placeholder 3"/>
          <p:cNvSpPr>
            <a:spLocks noGrp="1"/>
          </p:cNvSpPr>
          <p:nvPr>
            <p:ph type="sldNum" sz="quarter" idx="10"/>
          </p:nvPr>
        </p:nvSpPr>
        <p:spPr/>
        <p:txBody>
          <a:bodyPr/>
          <a:lstStyle/>
          <a:p>
            <a:fld id="{FF98A029-C9B3-4FFD-B0BC-08A9F636A8CB}" type="slidenum">
              <a:rPr lang="en-US" smtClean="0"/>
              <a:t>26</a:t>
            </a:fld>
            <a:endParaRPr lang="en-US"/>
          </a:p>
        </p:txBody>
      </p:sp>
    </p:spTree>
    <p:extLst>
      <p:ext uri="{BB962C8B-B14F-4D97-AF65-F5344CB8AC3E}">
        <p14:creationId xmlns:p14="http://schemas.microsoft.com/office/powerpoint/2010/main" val="309270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PCP has a new cadre</a:t>
            </a:r>
            <a:r>
              <a:rPr lang="en-US" baseline="0" dirty="0"/>
              <a:t> of colleagues to assist in improving the health status of persons with SMI.  </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27</a:t>
            </a:fld>
            <a:endParaRPr lang="en-US"/>
          </a:p>
        </p:txBody>
      </p:sp>
    </p:spTree>
    <p:extLst>
      <p:ext uri="{BB962C8B-B14F-4D97-AF65-F5344CB8AC3E}">
        <p14:creationId xmlns:p14="http://schemas.microsoft.com/office/powerpoint/2010/main" val="236513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brief history</a:t>
            </a:r>
            <a:r>
              <a:rPr lang="en-US" baseline="0" dirty="0"/>
              <a:t> of treatment approaches and legislation over time</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7</a:t>
            </a:fld>
            <a:endParaRPr lang="en-US"/>
          </a:p>
        </p:txBody>
      </p:sp>
    </p:spTree>
    <p:extLst>
      <p:ext uri="{BB962C8B-B14F-4D97-AF65-F5344CB8AC3E}">
        <p14:creationId xmlns:p14="http://schemas.microsoft.com/office/powerpoint/2010/main" val="134444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a:t>
            </a:r>
            <a:r>
              <a:rPr lang="en-US" baseline="0" dirty="0"/>
              <a:t> staff found in public mental health settings – the PCP is a new addition</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663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IMPORTANT NOTE ON LANGUAGE DISCREPANCIES</a:t>
            </a:r>
          </a:p>
          <a:p>
            <a:r>
              <a:rPr lang="en-US" sz="1200" b="0" i="1" u="none" strike="noStrike" kern="1200" baseline="0" dirty="0">
                <a:solidFill>
                  <a:schemeClr val="tx1"/>
                </a:solidFill>
                <a:latin typeface="+mn-lt"/>
                <a:ea typeface="+mn-ea"/>
                <a:cs typeface="+mn-cs"/>
              </a:rPr>
              <a:t>Service recipients and providers in the primary care, mental health, and substance use communities use different terminology to</a:t>
            </a:r>
          </a:p>
          <a:p>
            <a:r>
              <a:rPr lang="en-US" sz="1200" b="0" i="1" u="none" strike="noStrike" kern="1200" baseline="0" dirty="0">
                <a:solidFill>
                  <a:schemeClr val="tx1"/>
                </a:solidFill>
                <a:latin typeface="+mn-lt"/>
                <a:ea typeface="+mn-ea"/>
                <a:cs typeface="+mn-cs"/>
              </a:rPr>
              <a:t>refer to people who receive care in those settings.</a:t>
            </a:r>
          </a:p>
          <a:p>
            <a:r>
              <a:rPr lang="en-US" sz="1200" b="0" i="1" u="none" strike="noStrike" kern="1200" baseline="0" dirty="0">
                <a:solidFill>
                  <a:schemeClr val="tx1"/>
                </a:solidFill>
                <a:latin typeface="+mn-lt"/>
                <a:ea typeface="+mn-ea"/>
                <a:cs typeface="+mn-cs"/>
              </a:rPr>
              <a:t>While “patient” is most commonly used in the medical field, that term is often viewed negatively by those receiving mental</a:t>
            </a:r>
          </a:p>
          <a:p>
            <a:r>
              <a:rPr lang="en-US" sz="1200" b="0" i="1" u="none" strike="noStrike" kern="1200" baseline="0" dirty="0">
                <a:solidFill>
                  <a:schemeClr val="tx1"/>
                </a:solidFill>
                <a:latin typeface="+mn-lt"/>
                <a:ea typeface="+mn-ea"/>
                <a:cs typeface="+mn-cs"/>
              </a:rPr>
              <a:t>health and substance use care due to its association with a more traditional approach to care. Instead, the mental health and</a:t>
            </a:r>
          </a:p>
          <a:p>
            <a:r>
              <a:rPr lang="en-US" sz="1200" b="0" i="1" u="none" strike="noStrike" kern="1200" baseline="0" dirty="0">
                <a:solidFill>
                  <a:schemeClr val="tx1"/>
                </a:solidFill>
                <a:latin typeface="+mn-lt"/>
                <a:ea typeface="+mn-ea"/>
                <a:cs typeface="+mn-cs"/>
              </a:rPr>
              <a:t>substance use fields variously use the terms “client,” “consumer,” and “service recipient.” It must be noted that there are differences</a:t>
            </a:r>
          </a:p>
          <a:p>
            <a:r>
              <a:rPr lang="en-US" sz="1200" b="0" i="1" u="none" strike="noStrike" kern="1200" baseline="0" dirty="0">
                <a:solidFill>
                  <a:schemeClr val="tx1"/>
                </a:solidFill>
                <a:latin typeface="+mn-lt"/>
                <a:ea typeface="+mn-ea"/>
                <a:cs typeface="+mn-cs"/>
              </a:rPr>
              <a:t>of opinion within the mental health and substance use communities as to which of those terms is most appropriate and</a:t>
            </a:r>
          </a:p>
          <a:p>
            <a:r>
              <a:rPr lang="en-US" sz="1200" b="0" i="1" u="none" strike="noStrike" kern="1200" baseline="0" dirty="0">
                <a:solidFill>
                  <a:schemeClr val="tx1"/>
                </a:solidFill>
                <a:latin typeface="+mn-lt"/>
                <a:ea typeface="+mn-ea"/>
                <a:cs typeface="+mn-cs"/>
              </a:rPr>
              <a:t>respectful.  Behavioral Health Homes, Core Clinical Features, 2013</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10</a:t>
            </a:fld>
            <a:endParaRPr lang="en-US"/>
          </a:p>
        </p:txBody>
      </p:sp>
    </p:spTree>
    <p:extLst>
      <p:ext uri="{BB962C8B-B14F-4D97-AF65-F5344CB8AC3E}">
        <p14:creationId xmlns:p14="http://schemas.microsoft.com/office/powerpoint/2010/main" val="140531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a:t>
            </a:r>
            <a:r>
              <a:rPr lang="en-US" baseline="0" dirty="0"/>
              <a:t> of services may be provided in public mental health settings</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12</a:t>
            </a:fld>
            <a:endParaRPr lang="en-US"/>
          </a:p>
        </p:txBody>
      </p:sp>
    </p:spTree>
    <p:extLst>
      <p:ext uri="{BB962C8B-B14F-4D97-AF65-F5344CB8AC3E}">
        <p14:creationId xmlns:p14="http://schemas.microsoft.com/office/powerpoint/2010/main" val="49960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Team-based</a:t>
            </a:r>
            <a:r>
              <a:rPr lang="en-US" baseline="0" dirty="0"/>
              <a:t> care is not new to mental health treatment settings and c</a:t>
            </a:r>
            <a:r>
              <a:rPr lang="en-US" dirty="0"/>
              <a:t>ollaborative</a:t>
            </a:r>
            <a:r>
              <a:rPr lang="en-US" baseline="0" dirty="0"/>
              <a:t> team meetings are held on a regular basis.  The new addition to the team is the PCP which gives the ability to now address physical health concerns</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13</a:t>
            </a:fld>
            <a:endParaRPr lang="en-US"/>
          </a:p>
        </p:txBody>
      </p:sp>
    </p:spTree>
    <p:extLst>
      <p:ext uri="{BB962C8B-B14F-4D97-AF65-F5344CB8AC3E}">
        <p14:creationId xmlns:p14="http://schemas.microsoft.com/office/powerpoint/2010/main" val="6256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14</a:t>
            </a:fld>
            <a:endParaRPr lang="en-US"/>
          </a:p>
        </p:txBody>
      </p:sp>
    </p:spTree>
    <p:extLst>
      <p:ext uri="{BB962C8B-B14F-4D97-AF65-F5344CB8AC3E}">
        <p14:creationId xmlns:p14="http://schemas.microsoft.com/office/powerpoint/2010/main" val="11315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a:t>
            </a:r>
            <a:r>
              <a:rPr lang="en-US" baseline="0" dirty="0"/>
              <a:t>t with emphasis in red introduces concept of a shared base of knowledge for all non-medical in addition to medically trained staff</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15</a:t>
            </a:fld>
            <a:endParaRPr lang="en-US"/>
          </a:p>
        </p:txBody>
      </p:sp>
    </p:spTree>
    <p:extLst>
      <p:ext uri="{BB962C8B-B14F-4D97-AF65-F5344CB8AC3E}">
        <p14:creationId xmlns:p14="http://schemas.microsoft.com/office/powerpoint/2010/main" val="310406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boundary issues at end – this can get complicated sometimes in public mental health environments.  </a:t>
            </a:r>
            <a:endParaRPr lang="en-US" dirty="0"/>
          </a:p>
        </p:txBody>
      </p:sp>
      <p:sp>
        <p:nvSpPr>
          <p:cNvPr id="4" name="Slide Number Placeholder 3"/>
          <p:cNvSpPr>
            <a:spLocks noGrp="1"/>
          </p:cNvSpPr>
          <p:nvPr>
            <p:ph type="sldNum" sz="quarter" idx="10"/>
          </p:nvPr>
        </p:nvSpPr>
        <p:spPr/>
        <p:txBody>
          <a:bodyPr/>
          <a:lstStyle/>
          <a:p>
            <a:fld id="{BF2F713F-3635-41DF-AD66-96C399C6196E}" type="slidenum">
              <a:rPr lang="en-US" smtClean="0"/>
              <a:t>16</a:t>
            </a:fld>
            <a:endParaRPr lang="en-US"/>
          </a:p>
        </p:txBody>
      </p:sp>
    </p:spTree>
    <p:extLst>
      <p:ext uri="{BB962C8B-B14F-4D97-AF65-F5344CB8AC3E}">
        <p14:creationId xmlns:p14="http://schemas.microsoft.com/office/powerpoint/2010/main" val="297759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IHS_ppt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7827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78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CIHS_presentatio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401664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07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0196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41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57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699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06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137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814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26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0131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75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1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4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6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33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IHS_ppt_background_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648700" y="5867400"/>
            <a:ext cx="495300" cy="307777"/>
          </a:xfrm>
          <a:prstGeom prst="rect">
            <a:avLst/>
          </a:prstGeom>
          <a:noFill/>
        </p:spPr>
        <p:txBody>
          <a:bodyPr wrap="square" rtlCol="0">
            <a:spAutoFit/>
          </a:bodyPr>
          <a:lstStyle/>
          <a:p>
            <a:fld id="{67B2DF05-1EB6-4893-A5A0-F9C5DA63574B}" type="slidenum">
              <a:rPr lang="en-US" sz="1400" smtClean="0">
                <a:solidFill>
                  <a:schemeClr val="bg1"/>
                </a:solidFill>
                <a:latin typeface="+mj-lt"/>
              </a:rPr>
              <a:t>‹#›</a:t>
            </a:fld>
            <a:endParaRPr lang="en-US"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IHS_presentation_back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358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hyperlink" Target="Module_1_FINAL%20(1).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amhsa.gov/recove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a:t>Primary Care Providers Working in Mental Health Settings:</a:t>
            </a:r>
            <a:br>
              <a:rPr lang="en-US" sz="3200" dirty="0"/>
            </a:br>
            <a:r>
              <a:rPr lang="en-US" sz="3200" dirty="0"/>
              <a:t>Improving Health Status in Persons with Mental Illness</a:t>
            </a:r>
            <a:endParaRPr lang="en-US" sz="3200" dirty="0"/>
          </a:p>
        </p:txBody>
      </p:sp>
      <p:sp>
        <p:nvSpPr>
          <p:cNvPr id="5" name="Rectangle 5"/>
          <p:cNvSpPr txBox="1">
            <a:spLocks noChangeArrowheads="1"/>
          </p:cNvSpPr>
          <p:nvPr/>
        </p:nvSpPr>
        <p:spPr bwMode="auto">
          <a:xfrm>
            <a:off x="1524000" y="4648200"/>
            <a:ext cx="6400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r>
              <a:rPr lang="en-US" sz="2200" i="1" kern="0" dirty="0"/>
              <a:t>Lori Raney, MD</a:t>
            </a:r>
          </a:p>
          <a:p>
            <a:r>
              <a:rPr lang="en-US" sz="2000" i="1" kern="0" dirty="0"/>
              <a:t>With:  Katie </a:t>
            </a:r>
            <a:r>
              <a:rPr lang="en-US" sz="2000" i="1" kern="0" dirty="0" err="1"/>
              <a:t>Friedebach</a:t>
            </a:r>
            <a:r>
              <a:rPr lang="en-US" sz="2000" i="1" kern="0" dirty="0"/>
              <a:t>, MD; Todd </a:t>
            </a:r>
            <a:r>
              <a:rPr lang="en-US" sz="2000" i="1" kern="0" dirty="0" err="1"/>
              <a:t>Wahrenburger</a:t>
            </a:r>
            <a:r>
              <a:rPr lang="en-US" sz="2000" i="1" kern="0" dirty="0"/>
              <a:t>, MD; Jeff Levine, MD; and Susan </a:t>
            </a:r>
            <a:r>
              <a:rPr lang="en-US" sz="2000" i="1" kern="0" dirty="0" err="1"/>
              <a:t>Girois</a:t>
            </a:r>
            <a:r>
              <a:rPr lang="en-US" sz="2000" i="1" kern="0" dirty="0"/>
              <a:t>, MD</a:t>
            </a:r>
          </a:p>
        </p:txBody>
      </p:sp>
    </p:spTree>
    <p:extLst>
      <p:ext uri="{BB962C8B-B14F-4D97-AF65-F5344CB8AC3E}">
        <p14:creationId xmlns:p14="http://schemas.microsoft.com/office/powerpoint/2010/main" val="412263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Who Receives Services?</a:t>
            </a:r>
          </a:p>
        </p:txBody>
      </p:sp>
      <p:sp>
        <p:nvSpPr>
          <p:cNvPr id="3" name="Content Placeholder 2"/>
          <p:cNvSpPr>
            <a:spLocks noGrp="1"/>
          </p:cNvSpPr>
          <p:nvPr>
            <p:ph idx="1"/>
          </p:nvPr>
        </p:nvSpPr>
        <p:spPr>
          <a:xfrm>
            <a:off x="685800" y="1676400"/>
            <a:ext cx="8001000" cy="3581400"/>
          </a:xfrm>
        </p:spPr>
        <p:txBody>
          <a:bodyPr/>
          <a:lstStyle/>
          <a:p>
            <a:pPr marL="0" indent="0"/>
            <a:r>
              <a:rPr lang="en-US" sz="2100" dirty="0"/>
              <a:t>In certain behavioral health settings, you may find non-medical staff do not use the term “patient” to refer to the people they serve. </a:t>
            </a:r>
          </a:p>
          <a:p>
            <a:pPr marL="0" indent="0"/>
            <a:endParaRPr lang="en-US" sz="2100" dirty="0"/>
          </a:p>
          <a:p>
            <a:pPr marL="0" indent="0"/>
            <a:r>
              <a:rPr lang="en-US" sz="2100" dirty="0"/>
              <a:t>Instead, settings may use: </a:t>
            </a:r>
          </a:p>
          <a:p>
            <a:pPr>
              <a:buFont typeface="Arial" panose="020B0604020202020204" pitchFamily="34" charset="0"/>
              <a:buChar char="•"/>
            </a:pPr>
            <a:r>
              <a:rPr lang="en-US" sz="2100" dirty="0"/>
              <a:t>Consumer</a:t>
            </a:r>
          </a:p>
          <a:p>
            <a:pPr>
              <a:buFont typeface="Arial" panose="020B0604020202020204" pitchFamily="34" charset="0"/>
              <a:buChar char="•"/>
            </a:pPr>
            <a:r>
              <a:rPr lang="en-US" sz="2100" dirty="0"/>
              <a:t>Client</a:t>
            </a:r>
          </a:p>
          <a:p>
            <a:pPr>
              <a:buFont typeface="Arial" panose="020B0604020202020204" pitchFamily="34" charset="0"/>
              <a:buChar char="•"/>
            </a:pPr>
            <a:r>
              <a:rPr lang="en-US" sz="2100" dirty="0"/>
              <a:t>Customer</a:t>
            </a:r>
          </a:p>
          <a:p>
            <a:endParaRPr lang="en-US" sz="2100" dirty="0"/>
          </a:p>
          <a:p>
            <a:pPr marL="0" indent="0"/>
            <a:r>
              <a:rPr lang="en-US" sz="2100" dirty="0"/>
              <a:t>Different settings use different terminology – ask staff and the people you serve their preference. </a:t>
            </a:r>
          </a:p>
          <a:p>
            <a:endParaRPr lang="en-US" sz="2000" dirty="0"/>
          </a:p>
        </p:txBody>
      </p:sp>
    </p:spTree>
    <p:extLst>
      <p:ext uri="{BB962C8B-B14F-4D97-AF65-F5344CB8AC3E}">
        <p14:creationId xmlns:p14="http://schemas.microsoft.com/office/powerpoint/2010/main" val="230668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Person-First Language</a:t>
            </a:r>
          </a:p>
        </p:txBody>
      </p:sp>
      <p:sp>
        <p:nvSpPr>
          <p:cNvPr id="3" name="Content Placeholder 2"/>
          <p:cNvSpPr>
            <a:spLocks noGrp="1"/>
          </p:cNvSpPr>
          <p:nvPr>
            <p:ph idx="1"/>
          </p:nvPr>
        </p:nvSpPr>
        <p:spPr>
          <a:xfrm>
            <a:off x="685800" y="1905000"/>
            <a:ext cx="8001000" cy="3657600"/>
          </a:xfrm>
        </p:spPr>
        <p:txBody>
          <a:bodyPr/>
          <a:lstStyle/>
          <a:p>
            <a:pPr>
              <a:buFont typeface="Arial" panose="020B0604020202020204" pitchFamily="34" charset="0"/>
              <a:buChar char="•"/>
            </a:pPr>
            <a:r>
              <a:rPr lang="en-US" dirty="0"/>
              <a:t>We are not defined by our problems or diagnoses, or by a single aspect of who we are; we are people first and foremost. </a:t>
            </a:r>
          </a:p>
          <a:p>
            <a:pPr>
              <a:buFont typeface="Arial" panose="020B0604020202020204" pitchFamily="34" charset="0"/>
              <a:buChar char="•"/>
            </a:pPr>
            <a:r>
              <a:rPr lang="en-US" dirty="0"/>
              <a:t>Descriptions of the people you serve should reflect this, such as, “people with mental health or substance use problems or challenges” rather than “mentally ill people” or “addicts.” </a:t>
            </a:r>
          </a:p>
        </p:txBody>
      </p:sp>
      <p:sp>
        <p:nvSpPr>
          <p:cNvPr id="4" name="Rectangle 3"/>
          <p:cNvSpPr/>
          <p:nvPr/>
        </p:nvSpPr>
        <p:spPr>
          <a:xfrm>
            <a:off x="2727960" y="5334000"/>
            <a:ext cx="6416040" cy="523220"/>
          </a:xfrm>
          <a:prstGeom prst="rect">
            <a:avLst/>
          </a:prstGeom>
        </p:spPr>
        <p:txBody>
          <a:bodyPr wrap="square">
            <a:spAutoFit/>
          </a:bodyPr>
          <a:lstStyle/>
          <a:p>
            <a:pPr algn="r"/>
            <a:r>
              <a:rPr lang="en-US" sz="1400" i="1" dirty="0"/>
              <a:t>SAMHSA’s Resource Center to Promote Acceptance, Dignity and Social Inclusion Associated with Mental Health (ADS Center)</a:t>
            </a:r>
          </a:p>
        </p:txBody>
      </p:sp>
    </p:spTree>
    <p:extLst>
      <p:ext uri="{BB962C8B-B14F-4D97-AF65-F5344CB8AC3E}">
        <p14:creationId xmlns:p14="http://schemas.microsoft.com/office/powerpoint/2010/main" val="50655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8001000" cy="838200"/>
          </a:xfrm>
        </p:spPr>
        <p:txBody>
          <a:bodyPr/>
          <a:lstStyle/>
          <a:p>
            <a:r>
              <a:rPr lang="en-US" dirty="0"/>
              <a:t>Army of Providers</a:t>
            </a:r>
            <a:br>
              <a:rPr lang="en-US" dirty="0"/>
            </a:br>
            <a:r>
              <a:rPr lang="en-US" dirty="0"/>
              <a:t>and Array of Services</a:t>
            </a:r>
          </a:p>
        </p:txBody>
      </p:sp>
      <p:sp>
        <p:nvSpPr>
          <p:cNvPr id="6" name="Content Placeholder 5"/>
          <p:cNvSpPr>
            <a:spLocks noGrp="1"/>
          </p:cNvSpPr>
          <p:nvPr>
            <p:ph idx="1"/>
          </p:nvPr>
        </p:nvSpPr>
        <p:spPr>
          <a:xfrm>
            <a:off x="685800" y="1600200"/>
            <a:ext cx="8229600" cy="3886200"/>
          </a:xfrm>
        </p:spPr>
        <p:txBody>
          <a:bodyPr/>
          <a:lstStyle/>
          <a:p>
            <a:pPr>
              <a:buFont typeface="Arial" pitchFamily="34" charset="0"/>
              <a:buChar char="•"/>
            </a:pPr>
            <a:r>
              <a:rPr lang="en-US" sz="1600" u="sng" dirty="0"/>
              <a:t>Medical</a:t>
            </a:r>
            <a:r>
              <a:rPr lang="en-US" sz="1600" dirty="0"/>
              <a:t> – MD, DO, APN, PA</a:t>
            </a:r>
          </a:p>
          <a:p>
            <a:pPr>
              <a:buFont typeface="Arial" pitchFamily="34" charset="0"/>
              <a:buChar char="•"/>
            </a:pPr>
            <a:r>
              <a:rPr lang="en-US" sz="1600" u="sng" dirty="0"/>
              <a:t>Psychotherapy</a:t>
            </a:r>
            <a:r>
              <a:rPr lang="en-US" sz="1600" dirty="0"/>
              <a:t> – many flavors, see </a:t>
            </a:r>
            <a:r>
              <a:rPr lang="en-US" sz="1600" dirty="0">
                <a:solidFill>
                  <a:srgbClr val="FF0000"/>
                </a:solidFill>
              </a:rPr>
              <a:t>slide 17</a:t>
            </a:r>
          </a:p>
          <a:p>
            <a:pPr>
              <a:buFont typeface="Arial" pitchFamily="34" charset="0"/>
              <a:buChar char="•"/>
            </a:pPr>
            <a:r>
              <a:rPr lang="en-US" sz="1600" u="sng" dirty="0"/>
              <a:t>Case Management </a:t>
            </a:r>
            <a:r>
              <a:rPr lang="en-US" sz="1600" dirty="0"/>
              <a:t>– link to community supports (e.g., housing, education)</a:t>
            </a:r>
          </a:p>
          <a:p>
            <a:pPr>
              <a:buFont typeface="Arial" pitchFamily="34" charset="0"/>
              <a:buChar char="•"/>
            </a:pPr>
            <a:r>
              <a:rPr lang="en-US" sz="1600" u="sng" dirty="0"/>
              <a:t>Crisis Services </a:t>
            </a:r>
            <a:r>
              <a:rPr lang="en-US" sz="1600" dirty="0"/>
              <a:t>– manage emergency situations, arrange hospitalization, emergency commitments if needed </a:t>
            </a:r>
          </a:p>
          <a:p>
            <a:pPr>
              <a:buFont typeface="Arial" pitchFamily="34" charset="0"/>
              <a:buChar char="•"/>
            </a:pPr>
            <a:r>
              <a:rPr lang="en-US" sz="1600" u="sng" dirty="0"/>
              <a:t>Assertive Community Treatment (ACT)</a:t>
            </a:r>
            <a:r>
              <a:rPr lang="en-US" sz="1600" dirty="0"/>
              <a:t> – mobile units that reach more severely ill patients </a:t>
            </a:r>
          </a:p>
          <a:p>
            <a:pPr>
              <a:buFont typeface="Arial" pitchFamily="34" charset="0"/>
              <a:buChar char="•"/>
            </a:pPr>
            <a:r>
              <a:rPr lang="en-US" sz="1600" u="sng" dirty="0"/>
              <a:t>Peer Services </a:t>
            </a:r>
            <a:r>
              <a:rPr lang="en-US" sz="1600" dirty="0"/>
              <a:t>– individuals in recovery from their own mental health conditions helping others</a:t>
            </a:r>
          </a:p>
          <a:p>
            <a:pPr>
              <a:buFont typeface="Arial" pitchFamily="34" charset="0"/>
              <a:buChar char="•"/>
            </a:pPr>
            <a:r>
              <a:rPr lang="en-US" sz="1600" u="sng" dirty="0"/>
              <a:t>Vocational Support </a:t>
            </a:r>
            <a:r>
              <a:rPr lang="en-US" sz="1600" dirty="0"/>
              <a:t>– assistance in preparing for, finding, and being successful in employment</a:t>
            </a:r>
          </a:p>
          <a:p>
            <a:pPr>
              <a:buFont typeface="Arial" pitchFamily="34" charset="0"/>
              <a:buChar char="•"/>
            </a:pPr>
            <a:r>
              <a:rPr lang="en-US" sz="1600" u="sng" dirty="0"/>
              <a:t>Substance Abuse Treatment</a:t>
            </a:r>
            <a:r>
              <a:rPr lang="en-US" sz="1600" dirty="0"/>
              <a:t> – detox, outpatient groups, medication assistance</a:t>
            </a:r>
            <a:endParaRPr lang="en-US" sz="1600" u="sng" dirty="0"/>
          </a:p>
          <a:p>
            <a:pPr>
              <a:buFont typeface="Arial" pitchFamily="34" charset="0"/>
              <a:buChar char="•"/>
            </a:pPr>
            <a:r>
              <a:rPr lang="en-US" sz="1600" u="sng" dirty="0"/>
              <a:t>Psychiatric Rehabilitation</a:t>
            </a:r>
            <a:r>
              <a:rPr lang="en-US" sz="1600" dirty="0"/>
              <a:t> – develop skills to function in communities</a:t>
            </a:r>
          </a:p>
          <a:p>
            <a:pPr>
              <a:buFont typeface="Arial" pitchFamily="34" charset="0"/>
              <a:buChar char="•"/>
            </a:pPr>
            <a:r>
              <a:rPr lang="en-US" sz="1600" u="sng" dirty="0"/>
              <a:t>Clubhouse</a:t>
            </a:r>
            <a:r>
              <a:rPr lang="en-US" sz="1600" dirty="0"/>
              <a:t> – self-support services</a:t>
            </a:r>
          </a:p>
          <a:p>
            <a:pPr>
              <a:buFont typeface="Arial" pitchFamily="34" charset="0"/>
              <a:buChar char="•"/>
            </a:pPr>
            <a:r>
              <a:rPr lang="en-US" sz="1600" u="sng" dirty="0"/>
              <a:t>Wellness Education</a:t>
            </a:r>
            <a:r>
              <a:rPr lang="en-US" sz="1600" dirty="0"/>
              <a:t> – helps patients manage their symptoms at home</a:t>
            </a:r>
            <a:endParaRPr lang="en-US" sz="1600" u="sng" dirty="0"/>
          </a:p>
          <a:p>
            <a:pPr>
              <a:buFont typeface="Arial" pitchFamily="34" charset="0"/>
              <a:buChar char="•"/>
            </a:pPr>
            <a:endParaRPr lang="en-US" u="sng" dirty="0"/>
          </a:p>
          <a:p>
            <a:pPr>
              <a:buFont typeface="Arial" pitchFamily="34" charset="0"/>
              <a:buChar char="•"/>
            </a:pPr>
            <a:endParaRPr lang="en-US" u="sng" dirty="0"/>
          </a:p>
          <a:p>
            <a:pPr>
              <a:buFont typeface="Arial"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23385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14400"/>
            <a:ext cx="8001000" cy="685800"/>
          </a:xfrm>
        </p:spPr>
        <p:txBody>
          <a:bodyPr anchor="t"/>
          <a:lstStyle/>
          <a:p>
            <a:r>
              <a:rPr lang="en-US" sz="3200" dirty="0"/>
              <a:t>Multidisciplinary Team Approach</a:t>
            </a:r>
          </a:p>
        </p:txBody>
      </p:sp>
      <p:sp>
        <p:nvSpPr>
          <p:cNvPr id="8" name="Text Placeholder 7"/>
          <p:cNvSpPr>
            <a:spLocks noGrp="1"/>
          </p:cNvSpPr>
          <p:nvPr>
            <p:ph type="body" sz="half" idx="2"/>
          </p:nvPr>
        </p:nvSpPr>
        <p:spPr>
          <a:xfrm>
            <a:off x="685800" y="1600200"/>
            <a:ext cx="4953000" cy="4267200"/>
          </a:xfrm>
        </p:spPr>
        <p:txBody>
          <a:bodyPr/>
          <a:lstStyle/>
          <a:p>
            <a:r>
              <a:rPr lang="en-US" sz="1800" dirty="0"/>
              <a:t>Example:  </a:t>
            </a:r>
            <a:r>
              <a:rPr lang="en-US" sz="1800" u="sng" dirty="0"/>
              <a:t>Adult Team Meeting</a:t>
            </a:r>
          </a:p>
          <a:p>
            <a:r>
              <a:rPr lang="en-US" sz="1800" dirty="0"/>
              <a:t>	   Psychiatric Providers</a:t>
            </a:r>
          </a:p>
          <a:p>
            <a:r>
              <a:rPr lang="en-US" sz="1800" dirty="0"/>
              <a:t>	   Case Managers</a:t>
            </a:r>
          </a:p>
          <a:p>
            <a:r>
              <a:rPr lang="en-US" sz="1800" dirty="0"/>
              <a:t>	   Nurses</a:t>
            </a:r>
          </a:p>
          <a:p>
            <a:r>
              <a:rPr lang="en-US" sz="1800" dirty="0"/>
              <a:t>	   Therapists</a:t>
            </a:r>
          </a:p>
          <a:p>
            <a:r>
              <a:rPr lang="en-US" sz="1800" dirty="0"/>
              <a:t>	   Peer Specialist</a:t>
            </a:r>
          </a:p>
          <a:p>
            <a:pPr marL="285750" indent="-285750">
              <a:buFont typeface="Arial" pitchFamily="34" charset="0"/>
              <a:buChar char="•"/>
            </a:pPr>
            <a:r>
              <a:rPr lang="en-US" sz="1800" dirty="0"/>
              <a:t>Discuss patients who are struggling</a:t>
            </a:r>
          </a:p>
          <a:p>
            <a:pPr marL="285750" indent="-285750">
              <a:buFont typeface="Arial" pitchFamily="34" charset="0"/>
              <a:buChar char="•"/>
            </a:pPr>
            <a:r>
              <a:rPr lang="en-US" sz="1800" dirty="0"/>
              <a:t>Discuss new patient evaluations</a:t>
            </a:r>
          </a:p>
          <a:p>
            <a:pPr marL="285750" indent="-285750">
              <a:buFont typeface="Arial" pitchFamily="34" charset="0"/>
              <a:buChar char="•"/>
            </a:pPr>
            <a:r>
              <a:rPr lang="en-US" sz="1800" dirty="0"/>
              <a:t>Debrief traumatic events</a:t>
            </a:r>
          </a:p>
          <a:p>
            <a:pPr marL="285750" indent="-285750">
              <a:buFont typeface="Arial" pitchFamily="34" charset="0"/>
              <a:buChar char="•"/>
            </a:pPr>
            <a:r>
              <a:rPr lang="en-US" sz="1800" dirty="0"/>
              <a:t>Discuss </a:t>
            </a:r>
            <a:r>
              <a:rPr lang="en-US" sz="1800" dirty="0">
                <a:solidFill>
                  <a:srgbClr val="C00000"/>
                </a:solidFill>
              </a:rPr>
              <a:t>physical health issues </a:t>
            </a:r>
            <a:r>
              <a:rPr lang="en-US" sz="1800" dirty="0"/>
              <a:t>with in-house PCPs</a:t>
            </a:r>
          </a:p>
          <a:p>
            <a:pPr marL="285750" indent="-285750">
              <a:buFont typeface="Arial" pitchFamily="34" charset="0"/>
              <a:buChar char="•"/>
            </a:pPr>
            <a:r>
              <a:rPr lang="en-US" sz="1800" dirty="0"/>
              <a:t>Education – medication side effects, etc.</a:t>
            </a:r>
          </a:p>
          <a:p>
            <a:pPr marL="285750" indent="-285750">
              <a:buFont typeface="Arial" pitchFamily="34" charset="0"/>
              <a:buChar char="•"/>
            </a:pPr>
            <a:r>
              <a:rPr lang="en-US" sz="1800" dirty="0"/>
              <a:t>Frequent re-admissions</a:t>
            </a:r>
          </a:p>
        </p:txBody>
      </p:sp>
      <p:pic>
        <p:nvPicPr>
          <p:cNvPr id="1026" name="Picture 2" descr="Image of four people putting a puzzle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160" y="1600200"/>
            <a:ext cx="361067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1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1066800"/>
          </a:xfrm>
        </p:spPr>
        <p:txBody>
          <a:bodyPr/>
          <a:lstStyle/>
          <a:p>
            <a:r>
              <a:rPr lang="en-US" dirty="0">
                <a:solidFill>
                  <a:schemeClr val="tx1">
                    <a:lumMod val="85000"/>
                    <a:lumOff val="15000"/>
                  </a:schemeClr>
                </a:solidFill>
              </a:rPr>
              <a:t>Psychiatric Providers</a:t>
            </a:r>
          </a:p>
        </p:txBody>
      </p:sp>
      <p:sp>
        <p:nvSpPr>
          <p:cNvPr id="3" name="Content Placeholder 2"/>
          <p:cNvSpPr>
            <a:spLocks noGrp="1"/>
          </p:cNvSpPr>
          <p:nvPr>
            <p:ph idx="1"/>
          </p:nvPr>
        </p:nvSpPr>
        <p:spPr/>
        <p:txBody>
          <a:bodyPr/>
          <a:lstStyle/>
          <a:p>
            <a:endParaRPr lang="en-US" dirty="0"/>
          </a:p>
        </p:txBody>
      </p:sp>
      <p:grpSp>
        <p:nvGrpSpPr>
          <p:cNvPr id="5" name="Group 4" descr="Chart of psychiatric providers"/>
          <p:cNvGrpSpPr/>
          <p:nvPr/>
        </p:nvGrpSpPr>
        <p:grpSpPr>
          <a:xfrm>
            <a:off x="761999" y="1560666"/>
            <a:ext cx="7528947" cy="779313"/>
            <a:chOff x="0" y="76200"/>
            <a:chExt cx="5541942" cy="567631"/>
          </a:xfrm>
        </p:grpSpPr>
        <p:sp>
          <p:nvSpPr>
            <p:cNvPr id="21" name="Rounded Rectangle 20"/>
            <p:cNvSpPr/>
            <p:nvPr/>
          </p:nvSpPr>
          <p:spPr>
            <a:xfrm>
              <a:off x="0" y="76200"/>
              <a:ext cx="5541942" cy="567631"/>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27709" y="103909"/>
              <a:ext cx="5486524" cy="512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algn="l" defTabSz="622300">
                <a:lnSpc>
                  <a:spcPct val="90000"/>
                </a:lnSpc>
                <a:spcBef>
                  <a:spcPct val="0"/>
                </a:spcBef>
                <a:spcAft>
                  <a:spcPct val="35000"/>
                </a:spcAft>
              </a:pPr>
              <a:r>
                <a:rPr lang="en-US" sz="1600" kern="1200" dirty="0">
                  <a:solidFill>
                    <a:schemeClr val="tx1">
                      <a:lumMod val="75000"/>
                      <a:lumOff val="25000"/>
                    </a:schemeClr>
                  </a:solidFill>
                </a:rPr>
                <a:t>MD, DO, APN, PA</a:t>
              </a:r>
            </a:p>
            <a:p>
              <a:pPr lvl="0" algn="l" defTabSz="622300">
                <a:lnSpc>
                  <a:spcPct val="90000"/>
                </a:lnSpc>
                <a:spcBef>
                  <a:spcPct val="0"/>
                </a:spcBef>
                <a:spcAft>
                  <a:spcPct val="35000"/>
                </a:spcAft>
              </a:pPr>
              <a:r>
                <a:rPr lang="en-US" sz="1600" kern="1200" dirty="0">
                  <a:solidFill>
                    <a:schemeClr val="tx1">
                      <a:lumMod val="75000"/>
                      <a:lumOff val="25000"/>
                    </a:schemeClr>
                  </a:solidFill>
                </a:rPr>
                <a:t>New evaluations and medication follow-ups</a:t>
              </a:r>
            </a:p>
          </p:txBody>
        </p:sp>
      </p:grpSp>
      <p:grpSp>
        <p:nvGrpSpPr>
          <p:cNvPr id="6" name="Group 5" descr="Rectangle behind text"/>
          <p:cNvGrpSpPr/>
          <p:nvPr/>
        </p:nvGrpSpPr>
        <p:grpSpPr>
          <a:xfrm>
            <a:off x="762388" y="2301875"/>
            <a:ext cx="7536308" cy="687342"/>
            <a:chOff x="396240" y="922953"/>
            <a:chExt cx="5547360" cy="452957"/>
          </a:xfrm>
        </p:grpSpPr>
        <p:sp>
          <p:nvSpPr>
            <p:cNvPr id="19" name="Rounded Rectangle 18"/>
            <p:cNvSpPr/>
            <p:nvPr/>
          </p:nvSpPr>
          <p:spPr>
            <a:xfrm>
              <a:off x="396240" y="922953"/>
              <a:ext cx="5547360" cy="452957"/>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6"/>
            <p:cNvSpPr/>
            <p:nvPr/>
          </p:nvSpPr>
          <p:spPr>
            <a:xfrm>
              <a:off x="418352" y="945065"/>
              <a:ext cx="5503136" cy="4087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algn="l" defTabSz="622300">
                <a:lnSpc>
                  <a:spcPct val="90000"/>
                </a:lnSpc>
                <a:spcBef>
                  <a:spcPct val="0"/>
                </a:spcBef>
                <a:spcAft>
                  <a:spcPct val="35000"/>
                </a:spcAft>
              </a:pPr>
              <a:r>
                <a:rPr lang="en-US" sz="1600" kern="1200" dirty="0">
                  <a:solidFill>
                    <a:schemeClr val="tx1">
                      <a:lumMod val="75000"/>
                      <a:lumOff val="25000"/>
                    </a:schemeClr>
                  </a:solidFill>
                </a:rPr>
                <a:t>Team leaders – Adult, Child, etc.</a:t>
              </a:r>
            </a:p>
            <a:p>
              <a:pPr lvl="0" algn="l" defTabSz="622300">
                <a:lnSpc>
                  <a:spcPct val="90000"/>
                </a:lnSpc>
                <a:spcBef>
                  <a:spcPct val="0"/>
                </a:spcBef>
                <a:spcAft>
                  <a:spcPct val="35000"/>
                </a:spcAft>
              </a:pPr>
              <a:r>
                <a:rPr lang="en-US" sz="1600" kern="1200" dirty="0">
                  <a:solidFill>
                    <a:schemeClr val="tx1">
                      <a:lumMod val="75000"/>
                      <a:lumOff val="25000"/>
                    </a:schemeClr>
                  </a:solidFill>
                </a:rPr>
                <a:t>Inpatient psychiatric services</a:t>
              </a:r>
            </a:p>
          </p:txBody>
        </p:sp>
      </p:grpSp>
      <p:grpSp>
        <p:nvGrpSpPr>
          <p:cNvPr id="7" name="Group 6" descr="Rectangle behind text"/>
          <p:cNvGrpSpPr/>
          <p:nvPr/>
        </p:nvGrpSpPr>
        <p:grpSpPr>
          <a:xfrm>
            <a:off x="762000" y="2989216"/>
            <a:ext cx="7528947" cy="678111"/>
            <a:chOff x="395853" y="1502630"/>
            <a:chExt cx="5541942" cy="517825"/>
          </a:xfrm>
        </p:grpSpPr>
        <p:sp>
          <p:nvSpPr>
            <p:cNvPr id="17" name="Rounded Rectangle 16"/>
            <p:cNvSpPr/>
            <p:nvPr/>
          </p:nvSpPr>
          <p:spPr>
            <a:xfrm>
              <a:off x="395853" y="1502630"/>
              <a:ext cx="5541942" cy="517825"/>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8"/>
            <p:cNvSpPr/>
            <p:nvPr/>
          </p:nvSpPr>
          <p:spPr>
            <a:xfrm>
              <a:off x="421131" y="1527908"/>
              <a:ext cx="5491386" cy="46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algn="l" defTabSz="622300">
                <a:lnSpc>
                  <a:spcPct val="90000"/>
                </a:lnSpc>
                <a:spcBef>
                  <a:spcPct val="0"/>
                </a:spcBef>
                <a:spcAft>
                  <a:spcPct val="35000"/>
                </a:spcAft>
              </a:pPr>
              <a:r>
                <a:rPr lang="en-US" sz="1600" kern="1200" dirty="0">
                  <a:solidFill>
                    <a:schemeClr val="tx1">
                      <a:lumMod val="75000"/>
                      <a:lumOff val="25000"/>
                    </a:schemeClr>
                  </a:solidFill>
                </a:rPr>
                <a:t>Nursing homes</a:t>
              </a:r>
            </a:p>
            <a:p>
              <a:pPr lvl="0" algn="l" defTabSz="622300">
                <a:lnSpc>
                  <a:spcPct val="90000"/>
                </a:lnSpc>
                <a:spcBef>
                  <a:spcPct val="0"/>
                </a:spcBef>
                <a:spcAft>
                  <a:spcPct val="35000"/>
                </a:spcAft>
              </a:pPr>
              <a:r>
                <a:rPr lang="en-US" sz="1600" kern="1200" dirty="0">
                  <a:solidFill>
                    <a:schemeClr val="tx1">
                      <a:lumMod val="75000"/>
                      <a:lumOff val="25000"/>
                    </a:schemeClr>
                  </a:solidFill>
                </a:rPr>
                <a:t>Child psychiatric services</a:t>
              </a:r>
            </a:p>
          </p:txBody>
        </p:sp>
      </p:grpSp>
      <p:grpSp>
        <p:nvGrpSpPr>
          <p:cNvPr id="8" name="Group 7" descr="Rectangle behind text"/>
          <p:cNvGrpSpPr/>
          <p:nvPr/>
        </p:nvGrpSpPr>
        <p:grpSpPr>
          <a:xfrm>
            <a:off x="776853" y="3667160"/>
            <a:ext cx="7528947" cy="752440"/>
            <a:chOff x="395853" y="2147176"/>
            <a:chExt cx="5541942" cy="548058"/>
          </a:xfrm>
        </p:grpSpPr>
        <p:sp>
          <p:nvSpPr>
            <p:cNvPr id="15" name="Rounded Rectangle 14"/>
            <p:cNvSpPr/>
            <p:nvPr/>
          </p:nvSpPr>
          <p:spPr>
            <a:xfrm>
              <a:off x="395853" y="2147176"/>
              <a:ext cx="5541942" cy="548058"/>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10"/>
            <p:cNvSpPr/>
            <p:nvPr/>
          </p:nvSpPr>
          <p:spPr>
            <a:xfrm>
              <a:off x="422607" y="2173930"/>
              <a:ext cx="5488434" cy="494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algn="l" defTabSz="622300">
                <a:lnSpc>
                  <a:spcPct val="90000"/>
                </a:lnSpc>
                <a:spcBef>
                  <a:spcPct val="0"/>
                </a:spcBef>
                <a:spcAft>
                  <a:spcPct val="35000"/>
                </a:spcAft>
              </a:pPr>
              <a:r>
                <a:rPr lang="en-US" sz="1600" kern="1200" dirty="0">
                  <a:solidFill>
                    <a:schemeClr val="tx1">
                      <a:lumMod val="75000"/>
                      <a:lumOff val="25000"/>
                    </a:schemeClr>
                  </a:solidFill>
                </a:rPr>
                <a:t>Consult liaison to hospitals</a:t>
              </a:r>
            </a:p>
            <a:p>
              <a:pPr lvl="0" algn="l" defTabSz="622300">
                <a:lnSpc>
                  <a:spcPct val="90000"/>
                </a:lnSpc>
                <a:spcBef>
                  <a:spcPct val="0"/>
                </a:spcBef>
                <a:spcAft>
                  <a:spcPct val="35000"/>
                </a:spcAft>
              </a:pPr>
              <a:r>
                <a:rPr lang="en-US" sz="1600" kern="1200" dirty="0">
                  <a:solidFill>
                    <a:schemeClr val="tx1">
                      <a:lumMod val="75000"/>
                      <a:lumOff val="25000"/>
                    </a:schemeClr>
                  </a:solidFill>
                </a:rPr>
                <a:t>Jail services</a:t>
              </a:r>
            </a:p>
          </p:txBody>
        </p:sp>
      </p:grpSp>
      <p:grpSp>
        <p:nvGrpSpPr>
          <p:cNvPr id="9" name="Group 8" descr="Rectangle behind text"/>
          <p:cNvGrpSpPr/>
          <p:nvPr/>
        </p:nvGrpSpPr>
        <p:grpSpPr>
          <a:xfrm>
            <a:off x="762000" y="4419600"/>
            <a:ext cx="7536308" cy="699959"/>
            <a:chOff x="396240" y="2821955"/>
            <a:chExt cx="5547360" cy="488426"/>
          </a:xfrm>
        </p:grpSpPr>
        <p:sp>
          <p:nvSpPr>
            <p:cNvPr id="13" name="Rounded Rectangle 12"/>
            <p:cNvSpPr/>
            <p:nvPr/>
          </p:nvSpPr>
          <p:spPr>
            <a:xfrm>
              <a:off x="396240" y="2821955"/>
              <a:ext cx="5547360" cy="488426"/>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2"/>
            <p:cNvSpPr/>
            <p:nvPr/>
          </p:nvSpPr>
          <p:spPr>
            <a:xfrm>
              <a:off x="420083" y="2826646"/>
              <a:ext cx="5499674" cy="440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defTabSz="622300">
                <a:lnSpc>
                  <a:spcPct val="90000"/>
                </a:lnSpc>
                <a:spcAft>
                  <a:spcPct val="35000"/>
                </a:spcAft>
              </a:pPr>
              <a:r>
                <a:rPr lang="en-US" sz="1600" kern="1200" dirty="0">
                  <a:solidFill>
                    <a:schemeClr val="tx1">
                      <a:lumMod val="75000"/>
                      <a:lumOff val="25000"/>
                    </a:schemeClr>
                  </a:solidFill>
                </a:rPr>
                <a:t>Screening for side effects of </a:t>
              </a:r>
              <a:r>
                <a:rPr lang="en-US" sz="1600" dirty="0">
                  <a:solidFill>
                    <a:schemeClr val="tx1">
                      <a:lumMod val="75000"/>
                      <a:lumOff val="25000"/>
                    </a:schemeClr>
                  </a:solidFill>
                </a:rPr>
                <a:t>second generation antipsychotics</a:t>
              </a:r>
              <a:r>
                <a:rPr lang="en-US" sz="1600" kern="1200" dirty="0">
                  <a:solidFill>
                    <a:schemeClr val="tx1">
                      <a:lumMod val="75000"/>
                      <a:lumOff val="25000"/>
                    </a:schemeClr>
                  </a:solidFill>
                </a:rPr>
                <a:t> (SGAs) per protocols, </a:t>
              </a:r>
              <a:r>
                <a:rPr lang="en-US" sz="1600" kern="1200" dirty="0" err="1">
                  <a:solidFill>
                    <a:schemeClr val="tx1">
                      <a:lumMod val="75000"/>
                      <a:lumOff val="25000"/>
                    </a:schemeClr>
                  </a:solidFill>
                </a:rPr>
                <a:t>ltihium</a:t>
              </a:r>
              <a:r>
                <a:rPr lang="en-US" sz="1600" kern="1200" dirty="0">
                  <a:solidFill>
                    <a:schemeClr val="tx1">
                      <a:lumMod val="75000"/>
                      <a:lumOff val="25000"/>
                    </a:schemeClr>
                  </a:solidFill>
                </a:rPr>
                <a:t>, </a:t>
              </a:r>
              <a:r>
                <a:rPr lang="en-US" sz="1600" kern="1200" dirty="0" err="1">
                  <a:solidFill>
                    <a:schemeClr val="tx1">
                      <a:lumMod val="75000"/>
                      <a:lumOff val="25000"/>
                    </a:schemeClr>
                  </a:solidFill>
                </a:rPr>
                <a:t>depakote</a:t>
              </a:r>
              <a:r>
                <a:rPr lang="en-US" sz="1600" kern="1200" dirty="0">
                  <a:solidFill>
                    <a:schemeClr val="tx1">
                      <a:lumMod val="75000"/>
                      <a:lumOff val="25000"/>
                    </a:schemeClr>
                  </a:solidFill>
                </a:rPr>
                <a:t> labs, following BMI, blood pressures</a:t>
              </a:r>
            </a:p>
          </p:txBody>
        </p:sp>
      </p:grpSp>
      <p:grpSp>
        <p:nvGrpSpPr>
          <p:cNvPr id="10" name="Group 9" descr="Rectangle behind text"/>
          <p:cNvGrpSpPr/>
          <p:nvPr/>
        </p:nvGrpSpPr>
        <p:grpSpPr>
          <a:xfrm>
            <a:off x="769491" y="5105401"/>
            <a:ext cx="7536309" cy="533400"/>
            <a:chOff x="396240" y="3437101"/>
            <a:chExt cx="5434138" cy="441777"/>
          </a:xfrm>
        </p:grpSpPr>
        <p:sp>
          <p:nvSpPr>
            <p:cNvPr id="11" name="Rounded Rectangle 10"/>
            <p:cNvSpPr/>
            <p:nvPr/>
          </p:nvSpPr>
          <p:spPr>
            <a:xfrm>
              <a:off x="396240" y="3437101"/>
              <a:ext cx="5434138" cy="441777"/>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14"/>
            <p:cNvSpPr/>
            <p:nvPr/>
          </p:nvSpPr>
          <p:spPr>
            <a:xfrm>
              <a:off x="417806" y="3458667"/>
              <a:ext cx="5391006" cy="398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677" tIns="0" rIns="209677" bIns="0" numCol="1" spcCol="1270" anchor="ctr" anchorCtr="0">
              <a:noAutofit/>
            </a:bodyPr>
            <a:lstStyle/>
            <a:p>
              <a:pPr lvl="0" defTabSz="622300">
                <a:lnSpc>
                  <a:spcPct val="90000"/>
                </a:lnSpc>
                <a:spcAft>
                  <a:spcPct val="35000"/>
                </a:spcAft>
              </a:pPr>
              <a:r>
                <a:rPr lang="en-US" sz="1600" b="0" kern="1200" dirty="0">
                  <a:solidFill>
                    <a:schemeClr val="tx1">
                      <a:lumMod val="75000"/>
                      <a:lumOff val="25000"/>
                    </a:schemeClr>
                  </a:solidFill>
                </a:rPr>
                <a:t>Limit the effects of </a:t>
              </a:r>
              <a:r>
                <a:rPr lang="en-US" sz="1600" dirty="0">
                  <a:solidFill>
                    <a:schemeClr val="tx1">
                      <a:lumMod val="75000"/>
                      <a:lumOff val="25000"/>
                    </a:schemeClr>
                  </a:solidFill>
                </a:rPr>
                <a:t>SGAs</a:t>
              </a:r>
              <a:r>
                <a:rPr lang="en-US" sz="1600" b="0" kern="1200" dirty="0">
                  <a:solidFill>
                    <a:schemeClr val="tx1">
                      <a:lumMod val="75000"/>
                      <a:lumOff val="25000"/>
                    </a:schemeClr>
                  </a:solidFill>
                </a:rPr>
                <a:t>, response to the iatrogenic effects of medications</a:t>
              </a:r>
            </a:p>
          </p:txBody>
        </p:sp>
      </p:grpSp>
    </p:spTree>
    <p:extLst>
      <p:ext uri="{BB962C8B-B14F-4D97-AF65-F5344CB8AC3E}">
        <p14:creationId xmlns:p14="http://schemas.microsoft.com/office/powerpoint/2010/main" val="174063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solidFill>
                  <a:schemeClr val="tx1">
                    <a:lumMod val="75000"/>
                    <a:lumOff val="25000"/>
                  </a:schemeClr>
                </a:solidFill>
              </a:rPr>
              <a:t>Case Managers: Crucial Link to Implementing Care Plan</a:t>
            </a:r>
          </a:p>
        </p:txBody>
      </p:sp>
      <p:sp>
        <p:nvSpPr>
          <p:cNvPr id="5" name="Content Placeholder 4"/>
          <p:cNvSpPr>
            <a:spLocks noGrp="1"/>
          </p:cNvSpPr>
          <p:nvPr>
            <p:ph idx="1"/>
          </p:nvPr>
        </p:nvSpPr>
        <p:spPr/>
        <p:txBody>
          <a:bodyPr/>
          <a:lstStyle/>
          <a:p>
            <a:endParaRPr lang="en-US" dirty="0"/>
          </a:p>
        </p:txBody>
      </p:sp>
      <p:grpSp>
        <p:nvGrpSpPr>
          <p:cNvPr id="6" name="Group 5" descr="Rectangle behind text"/>
          <p:cNvGrpSpPr/>
          <p:nvPr/>
        </p:nvGrpSpPr>
        <p:grpSpPr>
          <a:xfrm>
            <a:off x="685800" y="2017042"/>
            <a:ext cx="7848600" cy="878558"/>
            <a:chOff x="399659" y="0"/>
            <a:chExt cx="5595230" cy="726158"/>
          </a:xfrm>
        </p:grpSpPr>
        <p:sp>
          <p:nvSpPr>
            <p:cNvPr id="19" name="Rounded Rectangle 18"/>
            <p:cNvSpPr/>
            <p:nvPr/>
          </p:nvSpPr>
          <p:spPr>
            <a:xfrm>
              <a:off x="399659" y="0"/>
              <a:ext cx="5595230" cy="726158"/>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435107" y="35448"/>
              <a:ext cx="5524334" cy="655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75000"/>
                      <a:lumOff val="25000"/>
                    </a:schemeClr>
                  </a:solidFill>
                </a:rPr>
                <a:t>Bachelor’s degree usually</a:t>
              </a:r>
            </a:p>
            <a:p>
              <a:pPr lvl="0" algn="l" defTabSz="711200">
                <a:lnSpc>
                  <a:spcPct val="90000"/>
                </a:lnSpc>
                <a:spcBef>
                  <a:spcPct val="0"/>
                </a:spcBef>
                <a:spcAft>
                  <a:spcPct val="35000"/>
                </a:spcAft>
              </a:pPr>
              <a:r>
                <a:rPr lang="en-US" sz="1600" kern="1200" dirty="0">
                  <a:solidFill>
                    <a:schemeClr val="tx1">
                      <a:lumMod val="75000"/>
                      <a:lumOff val="25000"/>
                    </a:schemeClr>
                  </a:solidFill>
                </a:rPr>
                <a:t>Day-to-day support, encouragement</a:t>
              </a:r>
            </a:p>
            <a:p>
              <a:pPr lvl="0" algn="l" defTabSz="711200">
                <a:lnSpc>
                  <a:spcPct val="90000"/>
                </a:lnSpc>
                <a:spcBef>
                  <a:spcPct val="0"/>
                </a:spcBef>
                <a:spcAft>
                  <a:spcPct val="35000"/>
                </a:spcAft>
              </a:pPr>
              <a:r>
                <a:rPr lang="en-US" sz="1600" kern="1200" dirty="0">
                  <a:solidFill>
                    <a:schemeClr val="tx1">
                      <a:lumMod val="75000"/>
                      <a:lumOff val="25000"/>
                    </a:schemeClr>
                  </a:solidFill>
                </a:rPr>
                <a:t>Medication compliance – pill boxes</a:t>
              </a:r>
            </a:p>
          </p:txBody>
        </p:sp>
      </p:grpSp>
      <p:grpSp>
        <p:nvGrpSpPr>
          <p:cNvPr id="7" name="Group 6" descr="Rectangle behind text"/>
          <p:cNvGrpSpPr/>
          <p:nvPr/>
        </p:nvGrpSpPr>
        <p:grpSpPr>
          <a:xfrm>
            <a:off x="685800" y="2910278"/>
            <a:ext cx="7848600" cy="594922"/>
            <a:chOff x="399659" y="852878"/>
            <a:chExt cx="5595230" cy="569119"/>
          </a:xfrm>
        </p:grpSpPr>
        <p:sp>
          <p:nvSpPr>
            <p:cNvPr id="17" name="Rounded Rectangle 16"/>
            <p:cNvSpPr/>
            <p:nvPr/>
          </p:nvSpPr>
          <p:spPr>
            <a:xfrm>
              <a:off x="399659" y="852878"/>
              <a:ext cx="5595230" cy="569119"/>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p:cNvSpPr/>
            <p:nvPr/>
          </p:nvSpPr>
          <p:spPr>
            <a:xfrm>
              <a:off x="427441" y="880660"/>
              <a:ext cx="5539666" cy="513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75000"/>
                      <a:lumOff val="25000"/>
                    </a:schemeClr>
                  </a:solidFill>
                </a:rPr>
                <a:t>Food stamps</a:t>
              </a:r>
            </a:p>
            <a:p>
              <a:pPr lvl="0" algn="l" defTabSz="711200">
                <a:lnSpc>
                  <a:spcPct val="90000"/>
                </a:lnSpc>
                <a:spcBef>
                  <a:spcPct val="0"/>
                </a:spcBef>
                <a:spcAft>
                  <a:spcPct val="35000"/>
                </a:spcAft>
              </a:pPr>
              <a:r>
                <a:rPr lang="en-US" sz="1600" kern="1200" dirty="0">
                  <a:solidFill>
                    <a:schemeClr val="tx1">
                      <a:lumMod val="75000"/>
                      <a:lumOff val="25000"/>
                    </a:schemeClr>
                  </a:solidFill>
                </a:rPr>
                <a:t>Housing, heat</a:t>
              </a:r>
            </a:p>
          </p:txBody>
        </p:sp>
      </p:grpSp>
      <p:grpSp>
        <p:nvGrpSpPr>
          <p:cNvPr id="8" name="Group 7" descr="Rectangle behind text"/>
          <p:cNvGrpSpPr/>
          <p:nvPr/>
        </p:nvGrpSpPr>
        <p:grpSpPr>
          <a:xfrm>
            <a:off x="685800" y="3505200"/>
            <a:ext cx="7848600" cy="667595"/>
            <a:chOff x="399659" y="1548718"/>
            <a:chExt cx="5595230" cy="510240"/>
          </a:xfrm>
        </p:grpSpPr>
        <p:sp>
          <p:nvSpPr>
            <p:cNvPr id="15" name="Rounded Rectangle 14"/>
            <p:cNvSpPr/>
            <p:nvPr/>
          </p:nvSpPr>
          <p:spPr>
            <a:xfrm>
              <a:off x="399659" y="1548718"/>
              <a:ext cx="5595230" cy="5102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8"/>
            <p:cNvSpPr/>
            <p:nvPr/>
          </p:nvSpPr>
          <p:spPr>
            <a:xfrm>
              <a:off x="424567" y="1573626"/>
              <a:ext cx="5545414" cy="460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75000"/>
                      <a:lumOff val="25000"/>
                    </a:schemeClr>
                  </a:solidFill>
                </a:rPr>
                <a:t>Transportation</a:t>
              </a:r>
            </a:p>
            <a:p>
              <a:pPr lvl="0" algn="l" defTabSz="711200">
                <a:lnSpc>
                  <a:spcPct val="90000"/>
                </a:lnSpc>
                <a:spcBef>
                  <a:spcPct val="0"/>
                </a:spcBef>
                <a:spcAft>
                  <a:spcPct val="35000"/>
                </a:spcAft>
              </a:pPr>
              <a:r>
                <a:rPr lang="en-US" sz="1600" kern="1200" dirty="0">
                  <a:solidFill>
                    <a:schemeClr val="tx1">
                      <a:lumMod val="75000"/>
                      <a:lumOff val="25000"/>
                    </a:schemeClr>
                  </a:solidFill>
                </a:rPr>
                <a:t>Disability applications</a:t>
              </a:r>
            </a:p>
          </p:txBody>
        </p:sp>
      </p:grpSp>
      <p:grpSp>
        <p:nvGrpSpPr>
          <p:cNvPr id="9" name="Group 8" descr="Rectangle behind text"/>
          <p:cNvGrpSpPr/>
          <p:nvPr/>
        </p:nvGrpSpPr>
        <p:grpSpPr>
          <a:xfrm>
            <a:off x="685800" y="4191000"/>
            <a:ext cx="7813661" cy="691350"/>
            <a:chOff x="399659" y="2185678"/>
            <a:chExt cx="5595230" cy="512552"/>
          </a:xfrm>
        </p:grpSpPr>
        <p:sp>
          <p:nvSpPr>
            <p:cNvPr id="13" name="Rounded Rectangle 12"/>
            <p:cNvSpPr/>
            <p:nvPr/>
          </p:nvSpPr>
          <p:spPr>
            <a:xfrm>
              <a:off x="399659" y="2185678"/>
              <a:ext cx="5595230" cy="512552"/>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10"/>
            <p:cNvSpPr/>
            <p:nvPr/>
          </p:nvSpPr>
          <p:spPr>
            <a:xfrm>
              <a:off x="424680" y="2210699"/>
              <a:ext cx="5545188" cy="462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75000"/>
                      <a:lumOff val="25000"/>
                    </a:schemeClr>
                  </a:solidFill>
                </a:rPr>
                <a:t>Connect to PCPs in the community</a:t>
              </a:r>
            </a:p>
            <a:p>
              <a:pPr lvl="0" algn="l" defTabSz="711200">
                <a:lnSpc>
                  <a:spcPct val="90000"/>
                </a:lnSpc>
                <a:spcBef>
                  <a:spcPct val="0"/>
                </a:spcBef>
                <a:spcAft>
                  <a:spcPct val="35000"/>
                </a:spcAft>
              </a:pPr>
              <a:r>
                <a:rPr lang="en-US" sz="1600" kern="1200" dirty="0">
                  <a:solidFill>
                    <a:schemeClr val="tx1">
                      <a:lumMod val="75000"/>
                      <a:lumOff val="25000"/>
                    </a:schemeClr>
                  </a:solidFill>
                </a:rPr>
                <a:t>Monitor symptoms and report to team</a:t>
              </a:r>
            </a:p>
          </p:txBody>
        </p:sp>
      </p:grpSp>
      <p:grpSp>
        <p:nvGrpSpPr>
          <p:cNvPr id="10" name="Group 9" descr="Rectangle behind text"/>
          <p:cNvGrpSpPr/>
          <p:nvPr/>
        </p:nvGrpSpPr>
        <p:grpSpPr>
          <a:xfrm>
            <a:off x="685800" y="4882351"/>
            <a:ext cx="7848599" cy="775842"/>
            <a:chOff x="399659" y="2824950"/>
            <a:chExt cx="6394565" cy="901528"/>
          </a:xfrm>
        </p:grpSpPr>
        <p:sp>
          <p:nvSpPr>
            <p:cNvPr id="11" name="Rounded Rectangle 10"/>
            <p:cNvSpPr/>
            <p:nvPr/>
          </p:nvSpPr>
          <p:spPr>
            <a:xfrm>
              <a:off x="399659" y="2824950"/>
              <a:ext cx="6394565" cy="901528"/>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12"/>
            <p:cNvSpPr/>
            <p:nvPr/>
          </p:nvSpPr>
          <p:spPr>
            <a:xfrm>
              <a:off x="443668" y="2868959"/>
              <a:ext cx="6306547" cy="8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75000"/>
                      <a:lumOff val="25000"/>
                    </a:schemeClr>
                  </a:solidFill>
                </a:rPr>
                <a:t>Education, reinforcement, follow-up</a:t>
              </a:r>
            </a:p>
            <a:p>
              <a:pPr lvl="0" algn="l" defTabSz="711200">
                <a:lnSpc>
                  <a:spcPct val="90000"/>
                </a:lnSpc>
                <a:spcBef>
                  <a:spcPct val="0"/>
                </a:spcBef>
                <a:spcAft>
                  <a:spcPct val="35000"/>
                </a:spcAft>
              </a:pPr>
              <a:r>
                <a:rPr lang="en-US" sz="1600" kern="1200" dirty="0">
                  <a:solidFill>
                    <a:schemeClr val="tx1">
                      <a:lumMod val="75000"/>
                      <a:lumOff val="25000"/>
                    </a:schemeClr>
                  </a:solidFill>
                </a:rPr>
                <a:t>** Education regarding </a:t>
              </a:r>
              <a:r>
                <a:rPr lang="en-US" sz="1600" i="1" kern="1200" dirty="0">
                  <a:solidFill>
                    <a:srgbClr val="C00000"/>
                  </a:solidFill>
                </a:rPr>
                <a:t>other chronic medical conditions </a:t>
              </a:r>
              <a:r>
                <a:rPr lang="en-US" sz="1600" kern="1200" dirty="0">
                  <a:solidFill>
                    <a:schemeClr val="tx1">
                      <a:lumMod val="75000"/>
                      <a:lumOff val="25000"/>
                    </a:schemeClr>
                  </a:solidFill>
                </a:rPr>
                <a:t>– Case to Care, etc.</a:t>
              </a:r>
            </a:p>
          </p:txBody>
        </p:sp>
      </p:grpSp>
    </p:spTree>
    <p:extLst>
      <p:ext uri="{BB962C8B-B14F-4D97-AF65-F5344CB8AC3E}">
        <p14:creationId xmlns:p14="http://schemas.microsoft.com/office/powerpoint/2010/main" val="2224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a:solidFill>
                  <a:schemeClr val="tx1">
                    <a:lumMod val="85000"/>
                    <a:lumOff val="15000"/>
                  </a:schemeClr>
                </a:solidFill>
              </a:rPr>
              <a:t>Peer Specialists</a:t>
            </a:r>
          </a:p>
        </p:txBody>
      </p:sp>
      <p:grpSp>
        <p:nvGrpSpPr>
          <p:cNvPr id="8" name="Group 7" descr="Rectangle behind text"/>
          <p:cNvGrpSpPr/>
          <p:nvPr/>
        </p:nvGrpSpPr>
        <p:grpSpPr>
          <a:xfrm>
            <a:off x="762000" y="1767944"/>
            <a:ext cx="7924800" cy="701943"/>
            <a:chOff x="400050" y="96049"/>
            <a:chExt cx="5600700" cy="701943"/>
          </a:xfrm>
        </p:grpSpPr>
        <p:sp>
          <p:nvSpPr>
            <p:cNvPr id="18" name="Rounded Rectangle 17"/>
            <p:cNvSpPr/>
            <p:nvPr/>
          </p:nvSpPr>
          <p:spPr>
            <a:xfrm>
              <a:off x="400050" y="96049"/>
              <a:ext cx="5600700" cy="701943"/>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4316" y="130315"/>
              <a:ext cx="5532168" cy="633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defTabSz="577850">
                <a:lnSpc>
                  <a:spcPct val="90000"/>
                </a:lnSpc>
                <a:spcAft>
                  <a:spcPct val="35000"/>
                </a:spcAft>
              </a:pPr>
              <a:r>
                <a:rPr lang="en-US" sz="1600" kern="1200" dirty="0">
                  <a:solidFill>
                    <a:schemeClr val="tx1"/>
                  </a:solidFill>
                </a:rPr>
                <a:t>Individuals in recovery trained as service providers – many backgrounds, </a:t>
              </a:r>
              <a:r>
                <a:rPr lang="en-US" sz="1600" dirty="0">
                  <a:solidFill>
                    <a:schemeClr val="tx1"/>
                  </a:solidFill>
                </a:rPr>
                <a:t>usually certified by a state certification body or mental health authority, </a:t>
              </a:r>
              <a:r>
                <a:rPr lang="en-US" sz="1600" kern="1200" dirty="0">
                  <a:solidFill>
                    <a:schemeClr val="tx1"/>
                  </a:solidFill>
                </a:rPr>
                <a:t>may not have degree</a:t>
              </a:r>
            </a:p>
          </p:txBody>
        </p:sp>
      </p:grpSp>
      <p:grpSp>
        <p:nvGrpSpPr>
          <p:cNvPr id="9" name="Group 8" descr="Rectangle behind text"/>
          <p:cNvGrpSpPr/>
          <p:nvPr/>
        </p:nvGrpSpPr>
        <p:grpSpPr>
          <a:xfrm>
            <a:off x="762000" y="2469888"/>
            <a:ext cx="7924800" cy="719818"/>
            <a:chOff x="400050" y="1003912"/>
            <a:chExt cx="5600700" cy="383760"/>
          </a:xfrm>
        </p:grpSpPr>
        <p:sp>
          <p:nvSpPr>
            <p:cNvPr id="16" name="Rounded Rectangle 15"/>
            <p:cNvSpPr/>
            <p:nvPr/>
          </p:nvSpPr>
          <p:spPr>
            <a:xfrm>
              <a:off x="400050" y="1003912"/>
              <a:ext cx="5600700" cy="38376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6"/>
            <p:cNvSpPr/>
            <p:nvPr/>
          </p:nvSpPr>
          <p:spPr>
            <a:xfrm>
              <a:off x="418784" y="1022646"/>
              <a:ext cx="55632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577850">
                <a:lnSpc>
                  <a:spcPct val="90000"/>
                </a:lnSpc>
                <a:spcBef>
                  <a:spcPct val="0"/>
                </a:spcBef>
                <a:spcAft>
                  <a:spcPct val="35000"/>
                </a:spcAft>
              </a:pPr>
              <a:r>
                <a:rPr lang="en-US" sz="1600" kern="1200" dirty="0">
                  <a:solidFill>
                    <a:schemeClr val="tx1"/>
                  </a:solidFill>
                </a:rPr>
                <a:t>Use their experiences to help others with mental illness. Offer social support, shared experiential knowledge, broker the needs of patients </a:t>
              </a:r>
            </a:p>
          </p:txBody>
        </p:sp>
      </p:grpSp>
      <p:grpSp>
        <p:nvGrpSpPr>
          <p:cNvPr id="20" name="Group 19" descr="Rectangle behind text"/>
          <p:cNvGrpSpPr/>
          <p:nvPr/>
        </p:nvGrpSpPr>
        <p:grpSpPr>
          <a:xfrm>
            <a:off x="762000" y="3195225"/>
            <a:ext cx="7924800" cy="647963"/>
            <a:chOff x="1771845" y="3299753"/>
            <a:chExt cx="5600700" cy="647963"/>
          </a:xfrm>
        </p:grpSpPr>
        <p:grpSp>
          <p:nvGrpSpPr>
            <p:cNvPr id="10" name="Group 9"/>
            <p:cNvGrpSpPr/>
            <p:nvPr/>
          </p:nvGrpSpPr>
          <p:grpSpPr>
            <a:xfrm>
              <a:off x="1771845" y="3299753"/>
              <a:ext cx="5600700" cy="647963"/>
              <a:chOff x="400050" y="1593592"/>
              <a:chExt cx="5600700" cy="647963"/>
            </a:xfrm>
          </p:grpSpPr>
          <p:sp>
            <p:nvSpPr>
              <p:cNvPr id="14" name="Rounded Rectangle 13"/>
              <p:cNvSpPr/>
              <p:nvPr/>
            </p:nvSpPr>
            <p:spPr>
              <a:xfrm>
                <a:off x="400050" y="1593592"/>
                <a:ext cx="5600700" cy="647963"/>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8"/>
              <p:cNvSpPr/>
              <p:nvPr/>
            </p:nvSpPr>
            <p:spPr>
              <a:xfrm>
                <a:off x="431681" y="1625223"/>
                <a:ext cx="5537438" cy="584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577850">
                  <a:lnSpc>
                    <a:spcPct val="90000"/>
                  </a:lnSpc>
                  <a:spcBef>
                    <a:spcPct val="0"/>
                  </a:spcBef>
                  <a:spcAft>
                    <a:spcPct val="35000"/>
                  </a:spcAft>
                </a:pPr>
                <a:endParaRPr lang="en-US" sz="1600" kern="1200" dirty="0">
                  <a:solidFill>
                    <a:schemeClr val="tx1">
                      <a:lumMod val="75000"/>
                      <a:lumOff val="25000"/>
                    </a:schemeClr>
                  </a:solidFill>
                </a:endParaRPr>
              </a:p>
            </p:txBody>
          </p:sp>
        </p:grpSp>
        <p:sp>
          <p:nvSpPr>
            <p:cNvPr id="3" name="TextBox 2"/>
            <p:cNvSpPr txBox="1"/>
            <p:nvPr/>
          </p:nvSpPr>
          <p:spPr>
            <a:xfrm>
              <a:off x="1940169" y="3331384"/>
              <a:ext cx="5257800" cy="584775"/>
            </a:xfrm>
            <a:prstGeom prst="rect">
              <a:avLst/>
            </a:prstGeom>
            <a:noFill/>
          </p:spPr>
          <p:txBody>
            <a:bodyPr wrap="square" rtlCol="0">
              <a:spAutoFit/>
            </a:bodyPr>
            <a:lstStyle/>
            <a:p>
              <a:pPr lvl="0"/>
              <a:r>
                <a:rPr lang="en-US" sz="1600" dirty="0">
                  <a:latin typeface="+mn-lt"/>
                </a:rPr>
                <a:t>Improve activation by motivating patients to participate in their care Develop Wellness Recovery Action Plans (WRAP) with patients</a:t>
              </a:r>
            </a:p>
          </p:txBody>
        </p:sp>
      </p:grpSp>
      <p:grpSp>
        <p:nvGrpSpPr>
          <p:cNvPr id="6" name="Group 5" descr="Rectangle behind text"/>
          <p:cNvGrpSpPr/>
          <p:nvPr/>
        </p:nvGrpSpPr>
        <p:grpSpPr>
          <a:xfrm>
            <a:off x="761610" y="3857761"/>
            <a:ext cx="7925190" cy="1251102"/>
            <a:chOff x="1771454" y="4153636"/>
            <a:chExt cx="5595230" cy="1476240"/>
          </a:xfrm>
        </p:grpSpPr>
        <p:grpSp>
          <p:nvGrpSpPr>
            <p:cNvPr id="11" name="Group 10"/>
            <p:cNvGrpSpPr/>
            <p:nvPr/>
          </p:nvGrpSpPr>
          <p:grpSpPr>
            <a:xfrm>
              <a:off x="1771454" y="4153636"/>
              <a:ext cx="5595230" cy="1476240"/>
              <a:chOff x="399659" y="2447475"/>
              <a:chExt cx="5595230" cy="1476240"/>
            </a:xfrm>
          </p:grpSpPr>
          <p:sp>
            <p:nvSpPr>
              <p:cNvPr id="12" name="Rounded Rectangle 11"/>
              <p:cNvSpPr/>
              <p:nvPr/>
            </p:nvSpPr>
            <p:spPr>
              <a:xfrm>
                <a:off x="399659" y="2447475"/>
                <a:ext cx="5595230" cy="14762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10"/>
              <p:cNvSpPr/>
              <p:nvPr/>
            </p:nvSpPr>
            <p:spPr>
              <a:xfrm>
                <a:off x="443699" y="2491515"/>
                <a:ext cx="5507150" cy="8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577850">
                  <a:lnSpc>
                    <a:spcPct val="90000"/>
                  </a:lnSpc>
                  <a:spcBef>
                    <a:spcPct val="0"/>
                  </a:spcBef>
                  <a:spcAft>
                    <a:spcPct val="35000"/>
                  </a:spcAft>
                </a:pPr>
                <a:endParaRPr lang="en-US" sz="1600" kern="1200" dirty="0">
                  <a:solidFill>
                    <a:schemeClr val="tx2">
                      <a:lumMod val="75000"/>
                      <a:lumOff val="25000"/>
                    </a:schemeClr>
                  </a:solidFill>
                </a:endParaRPr>
              </a:p>
            </p:txBody>
          </p:sp>
        </p:grpSp>
        <p:sp>
          <p:nvSpPr>
            <p:cNvPr id="7" name="TextBox 6"/>
            <p:cNvSpPr txBox="1"/>
            <p:nvPr/>
          </p:nvSpPr>
          <p:spPr>
            <a:xfrm>
              <a:off x="1955409" y="4189214"/>
              <a:ext cx="5247640" cy="1271065"/>
            </a:xfrm>
            <a:prstGeom prst="rect">
              <a:avLst/>
            </a:prstGeom>
            <a:noFill/>
          </p:spPr>
          <p:txBody>
            <a:bodyPr wrap="square" rtlCol="0">
              <a:spAutoFit/>
            </a:bodyPr>
            <a:lstStyle/>
            <a:p>
              <a:r>
                <a:rPr lang="en-US" sz="1600" dirty="0">
                  <a:latin typeface="+mn-lt"/>
                </a:rPr>
                <a:t>Dual relationships may exist between peer specialists and other treatment providers (such as therapists, the PCP or psychiatric providers) as well as with the people they serve. Establishing clear boundaries is an important aspect of training peer specialists and other staff.</a:t>
              </a:r>
            </a:p>
          </p:txBody>
        </p:sp>
      </p:grpSp>
      <p:sp>
        <p:nvSpPr>
          <p:cNvPr id="5" name="TextBox 4"/>
          <p:cNvSpPr txBox="1"/>
          <p:nvPr/>
        </p:nvSpPr>
        <p:spPr>
          <a:xfrm>
            <a:off x="5622634" y="5595610"/>
            <a:ext cx="3397084" cy="261610"/>
          </a:xfrm>
          <a:prstGeom prst="rect">
            <a:avLst/>
          </a:prstGeom>
          <a:noFill/>
        </p:spPr>
        <p:txBody>
          <a:bodyPr wrap="none" rtlCol="0">
            <a:spAutoFit/>
          </a:bodyPr>
          <a:lstStyle/>
          <a:p>
            <a:r>
              <a:rPr lang="en-US" sz="1100" dirty="0" err="1"/>
              <a:t>Vecchio</a:t>
            </a:r>
            <a:r>
              <a:rPr lang="en-US" sz="1100" dirty="0"/>
              <a:t>, 2012, Handbook of Community Psychiatry</a:t>
            </a:r>
          </a:p>
        </p:txBody>
      </p:sp>
    </p:spTree>
    <p:extLst>
      <p:ext uri="{BB962C8B-B14F-4D97-AF65-F5344CB8AC3E}">
        <p14:creationId xmlns:p14="http://schemas.microsoft.com/office/powerpoint/2010/main" val="137809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90600"/>
            <a:ext cx="8001000" cy="838200"/>
          </a:xfrm>
        </p:spPr>
        <p:txBody>
          <a:bodyPr/>
          <a:lstStyle/>
          <a:p>
            <a:r>
              <a:rPr lang="en-US" dirty="0">
                <a:solidFill>
                  <a:schemeClr val="tx1">
                    <a:lumMod val="85000"/>
                    <a:lumOff val="15000"/>
                  </a:schemeClr>
                </a:solidFill>
              </a:rPr>
              <a:t>Care Managers</a:t>
            </a:r>
            <a:endParaRPr lang="en-US" i="1" dirty="0">
              <a:solidFill>
                <a:schemeClr val="tx1">
                  <a:lumMod val="85000"/>
                  <a:lumOff val="15000"/>
                </a:schemeClr>
              </a:solidFill>
            </a:endParaRPr>
          </a:p>
        </p:txBody>
      </p:sp>
      <p:grpSp>
        <p:nvGrpSpPr>
          <p:cNvPr id="18" name="Group 17" descr="Rectangle behind text"/>
          <p:cNvGrpSpPr/>
          <p:nvPr/>
        </p:nvGrpSpPr>
        <p:grpSpPr>
          <a:xfrm>
            <a:off x="773996" y="1729721"/>
            <a:ext cx="7735003" cy="707617"/>
            <a:chOff x="400050" y="1983119"/>
            <a:chExt cx="5600700" cy="501840"/>
          </a:xfrm>
        </p:grpSpPr>
        <p:sp>
          <p:nvSpPr>
            <p:cNvPr id="19" name="Rounded Rectangle 18"/>
            <p:cNvSpPr/>
            <p:nvPr/>
          </p:nvSpPr>
          <p:spPr>
            <a:xfrm>
              <a:off x="400050" y="1983119"/>
              <a:ext cx="5600700" cy="5018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8"/>
            <p:cNvSpPr/>
            <p:nvPr/>
          </p:nvSpPr>
          <p:spPr>
            <a:xfrm>
              <a:off x="424548" y="2007617"/>
              <a:ext cx="55517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defTabSz="755650">
                <a:lnSpc>
                  <a:spcPct val="90000"/>
                </a:lnSpc>
                <a:spcAft>
                  <a:spcPct val="35000"/>
                </a:spcAft>
              </a:pPr>
              <a:r>
                <a:rPr lang="en-US" sz="2200" dirty="0">
                  <a:solidFill>
                    <a:schemeClr val="tx1">
                      <a:lumMod val="85000"/>
                      <a:lumOff val="15000"/>
                    </a:schemeClr>
                  </a:solidFill>
                </a:rPr>
                <a:t>New addition to the team – usually RNs</a:t>
              </a:r>
              <a:endParaRPr lang="en-US" sz="2200" kern="1200" dirty="0">
                <a:solidFill>
                  <a:schemeClr val="tx1">
                    <a:lumMod val="75000"/>
                    <a:lumOff val="25000"/>
                  </a:schemeClr>
                </a:solidFill>
              </a:endParaRPr>
            </a:p>
          </p:txBody>
        </p:sp>
      </p:grpSp>
      <p:grpSp>
        <p:nvGrpSpPr>
          <p:cNvPr id="5" name="Group 4" descr="Rectangle behind text"/>
          <p:cNvGrpSpPr/>
          <p:nvPr/>
        </p:nvGrpSpPr>
        <p:grpSpPr>
          <a:xfrm>
            <a:off x="762000" y="2514600"/>
            <a:ext cx="7735003" cy="897520"/>
            <a:chOff x="400050" y="147840"/>
            <a:chExt cx="5600700" cy="794879"/>
          </a:xfrm>
        </p:grpSpPr>
        <p:sp>
          <p:nvSpPr>
            <p:cNvPr id="15" name="Rounded Rectangle 14"/>
            <p:cNvSpPr/>
            <p:nvPr/>
          </p:nvSpPr>
          <p:spPr>
            <a:xfrm>
              <a:off x="400050" y="147840"/>
              <a:ext cx="5600700" cy="794879"/>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414355" y="225446"/>
              <a:ext cx="5523094" cy="717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55650">
                <a:lnSpc>
                  <a:spcPct val="90000"/>
                </a:lnSpc>
                <a:spcBef>
                  <a:spcPct val="0"/>
                </a:spcBef>
                <a:spcAft>
                  <a:spcPct val="35000"/>
                </a:spcAft>
              </a:pPr>
              <a:r>
                <a:rPr lang="en-US" sz="2200" kern="1200" dirty="0">
                  <a:solidFill>
                    <a:schemeClr val="tx1">
                      <a:lumMod val="75000"/>
                      <a:lumOff val="25000"/>
                    </a:schemeClr>
                  </a:solidFill>
                </a:rPr>
                <a:t>Follow patients in registries to assess progress towards goals and prevent “falling through the cracks”</a:t>
              </a:r>
            </a:p>
          </p:txBody>
        </p:sp>
      </p:grpSp>
      <p:grpSp>
        <p:nvGrpSpPr>
          <p:cNvPr id="6" name="Group 5" descr="Rectangle behind text"/>
          <p:cNvGrpSpPr/>
          <p:nvPr/>
        </p:nvGrpSpPr>
        <p:grpSpPr>
          <a:xfrm>
            <a:off x="762000" y="3505200"/>
            <a:ext cx="7735003" cy="876842"/>
            <a:chOff x="400050" y="1211999"/>
            <a:chExt cx="5600700" cy="501840"/>
          </a:xfrm>
        </p:grpSpPr>
        <p:sp>
          <p:nvSpPr>
            <p:cNvPr id="13" name="Rounded Rectangle 12"/>
            <p:cNvSpPr/>
            <p:nvPr/>
          </p:nvSpPr>
          <p:spPr>
            <a:xfrm>
              <a:off x="400050" y="1211999"/>
              <a:ext cx="5600700" cy="5018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6"/>
            <p:cNvSpPr/>
            <p:nvPr/>
          </p:nvSpPr>
          <p:spPr>
            <a:xfrm>
              <a:off x="424548" y="1236497"/>
              <a:ext cx="55517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55650">
                <a:lnSpc>
                  <a:spcPct val="90000"/>
                </a:lnSpc>
                <a:spcBef>
                  <a:spcPct val="0"/>
                </a:spcBef>
                <a:spcAft>
                  <a:spcPct val="35000"/>
                </a:spcAft>
              </a:pPr>
              <a:r>
                <a:rPr lang="en-US" sz="2200" kern="1200" dirty="0">
                  <a:solidFill>
                    <a:schemeClr val="tx1">
                      <a:lumMod val="75000"/>
                      <a:lumOff val="25000"/>
                    </a:schemeClr>
                  </a:solidFill>
                </a:rPr>
                <a:t>Coordinate services with primary care and medical services</a:t>
              </a:r>
            </a:p>
          </p:txBody>
        </p:sp>
      </p:grpSp>
      <p:grpSp>
        <p:nvGrpSpPr>
          <p:cNvPr id="27" name="Group 26" descr="Rectangle behind text"/>
          <p:cNvGrpSpPr/>
          <p:nvPr/>
        </p:nvGrpSpPr>
        <p:grpSpPr>
          <a:xfrm>
            <a:off x="762000" y="4463617"/>
            <a:ext cx="7735003" cy="641783"/>
            <a:chOff x="400050" y="1983119"/>
            <a:chExt cx="5600700" cy="501840"/>
          </a:xfrm>
        </p:grpSpPr>
        <p:sp>
          <p:nvSpPr>
            <p:cNvPr id="28" name="Rounded Rectangle 27"/>
            <p:cNvSpPr/>
            <p:nvPr/>
          </p:nvSpPr>
          <p:spPr>
            <a:xfrm>
              <a:off x="400050" y="1983119"/>
              <a:ext cx="5600700" cy="5018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8"/>
            <p:cNvSpPr/>
            <p:nvPr/>
          </p:nvSpPr>
          <p:spPr>
            <a:xfrm>
              <a:off x="424548" y="2007617"/>
              <a:ext cx="55517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55650">
                <a:lnSpc>
                  <a:spcPct val="90000"/>
                </a:lnSpc>
                <a:spcBef>
                  <a:spcPct val="0"/>
                </a:spcBef>
                <a:spcAft>
                  <a:spcPct val="35000"/>
                </a:spcAft>
              </a:pPr>
              <a:r>
                <a:rPr lang="en-US" sz="2200" kern="1200" dirty="0">
                  <a:solidFill>
                    <a:schemeClr val="tx1">
                      <a:lumMod val="75000"/>
                      <a:lumOff val="25000"/>
                    </a:schemeClr>
                  </a:solidFill>
                </a:rPr>
                <a:t>Regular review with PCP and team members</a:t>
              </a:r>
            </a:p>
          </p:txBody>
        </p:sp>
      </p:grpSp>
      <p:grpSp>
        <p:nvGrpSpPr>
          <p:cNvPr id="7" name="Group 6" descr="Rectangle behind text"/>
          <p:cNvGrpSpPr/>
          <p:nvPr/>
        </p:nvGrpSpPr>
        <p:grpSpPr>
          <a:xfrm>
            <a:off x="762000" y="5203920"/>
            <a:ext cx="7735003" cy="511080"/>
            <a:chOff x="400050" y="1983119"/>
            <a:chExt cx="5600700" cy="501840"/>
          </a:xfrm>
        </p:grpSpPr>
        <p:sp>
          <p:nvSpPr>
            <p:cNvPr id="11" name="Rounded Rectangle 10"/>
            <p:cNvSpPr/>
            <p:nvPr/>
          </p:nvSpPr>
          <p:spPr>
            <a:xfrm>
              <a:off x="400050" y="1983119"/>
              <a:ext cx="5600700" cy="50184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8"/>
            <p:cNvSpPr/>
            <p:nvPr/>
          </p:nvSpPr>
          <p:spPr>
            <a:xfrm>
              <a:off x="424548" y="2007617"/>
              <a:ext cx="555170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755650">
                <a:lnSpc>
                  <a:spcPct val="90000"/>
                </a:lnSpc>
                <a:spcBef>
                  <a:spcPct val="0"/>
                </a:spcBef>
                <a:spcAft>
                  <a:spcPct val="35000"/>
                </a:spcAft>
              </a:pPr>
              <a:r>
                <a:rPr lang="en-US" sz="2200" kern="1200" dirty="0">
                  <a:solidFill>
                    <a:schemeClr val="tx1">
                      <a:lumMod val="75000"/>
                      <a:lumOff val="25000"/>
                    </a:schemeClr>
                  </a:solidFill>
                </a:rPr>
                <a:t>Patient education and follow-</a:t>
              </a:r>
              <a:r>
                <a:rPr lang="en-US" sz="2200" dirty="0">
                  <a:solidFill>
                    <a:schemeClr val="tx1">
                      <a:lumMod val="75000"/>
                      <a:lumOff val="25000"/>
                    </a:schemeClr>
                  </a:solidFill>
                </a:rPr>
                <a:t>up</a:t>
              </a:r>
              <a:endParaRPr lang="en-US" sz="2200" kern="1200" dirty="0">
                <a:solidFill>
                  <a:schemeClr val="tx1">
                    <a:lumMod val="75000"/>
                    <a:lumOff val="25000"/>
                  </a:schemeClr>
                </a:solidFill>
              </a:endParaRPr>
            </a:p>
          </p:txBody>
        </p:sp>
      </p:grpSp>
    </p:spTree>
    <p:extLst>
      <p:ext uri="{BB962C8B-B14F-4D97-AF65-F5344CB8AC3E}">
        <p14:creationId xmlns:p14="http://schemas.microsoft.com/office/powerpoint/2010/main" val="87811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a:solidFill>
                  <a:schemeClr val="tx1">
                    <a:lumMod val="85000"/>
                    <a:lumOff val="15000"/>
                  </a:schemeClr>
                </a:solidFill>
              </a:rPr>
              <a:t>Primary Care Providers</a:t>
            </a:r>
          </a:p>
        </p:txBody>
      </p:sp>
      <p:grpSp>
        <p:nvGrpSpPr>
          <p:cNvPr id="20" name="Group 19" descr="Rectangle behind text"/>
          <p:cNvGrpSpPr/>
          <p:nvPr/>
        </p:nvGrpSpPr>
        <p:grpSpPr>
          <a:xfrm>
            <a:off x="781051" y="1793399"/>
            <a:ext cx="7543800" cy="590400"/>
            <a:chOff x="781051" y="1793399"/>
            <a:chExt cx="7543800" cy="590400"/>
          </a:xfrm>
        </p:grpSpPr>
        <p:sp>
          <p:nvSpPr>
            <p:cNvPr id="15" name="Rounded Rectangle 14"/>
            <p:cNvSpPr/>
            <p:nvPr/>
          </p:nvSpPr>
          <p:spPr>
            <a:xfrm>
              <a:off x="781051" y="1793399"/>
              <a:ext cx="7543800" cy="590400"/>
            </a:xfrm>
            <a:prstGeom prst="roundRect">
              <a:avLst/>
            </a:prstGeom>
            <a:solidFill>
              <a:schemeClr val="bg2">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819871" y="1822220"/>
              <a:ext cx="7466160" cy="53275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endParaRPr lang="en-US" sz="2200" kern="1200" dirty="0">
                <a:solidFill>
                  <a:schemeClr val="tx1">
                    <a:lumMod val="75000"/>
                    <a:lumOff val="25000"/>
                  </a:schemeClr>
                </a:solidFill>
              </a:endParaRPr>
            </a:p>
            <a:p>
              <a:pPr lvl="0" algn="l" defTabSz="889000">
                <a:lnSpc>
                  <a:spcPct val="90000"/>
                </a:lnSpc>
                <a:spcBef>
                  <a:spcPct val="0"/>
                </a:spcBef>
                <a:spcAft>
                  <a:spcPct val="35000"/>
                </a:spcAft>
              </a:pPr>
              <a:r>
                <a:rPr lang="en-US" sz="2200" kern="1200" dirty="0">
                  <a:solidFill>
                    <a:schemeClr val="tx1">
                      <a:lumMod val="85000"/>
                      <a:lumOff val="15000"/>
                    </a:schemeClr>
                  </a:solidFill>
                </a:rPr>
                <a:t>Direct Care</a:t>
              </a:r>
            </a:p>
            <a:p>
              <a:pPr lvl="0" algn="l" defTabSz="889000">
                <a:lnSpc>
                  <a:spcPct val="90000"/>
                </a:lnSpc>
                <a:spcBef>
                  <a:spcPct val="0"/>
                </a:spcBef>
                <a:spcAft>
                  <a:spcPct val="35000"/>
                </a:spcAft>
              </a:pPr>
              <a:r>
                <a:rPr lang="en-US" sz="2200" kern="1200" dirty="0"/>
                <a:t> </a:t>
              </a:r>
            </a:p>
          </p:txBody>
        </p:sp>
      </p:grpSp>
      <p:grpSp>
        <p:nvGrpSpPr>
          <p:cNvPr id="19" name="Group 18" descr="Rectangle behind text"/>
          <p:cNvGrpSpPr/>
          <p:nvPr/>
        </p:nvGrpSpPr>
        <p:grpSpPr>
          <a:xfrm>
            <a:off x="762000" y="2676865"/>
            <a:ext cx="7543800" cy="590400"/>
            <a:chOff x="762000" y="2676865"/>
            <a:chExt cx="7543800" cy="590400"/>
          </a:xfrm>
        </p:grpSpPr>
        <p:sp>
          <p:nvSpPr>
            <p:cNvPr id="13" name="Rounded Rectangle 12"/>
            <p:cNvSpPr/>
            <p:nvPr/>
          </p:nvSpPr>
          <p:spPr>
            <a:xfrm>
              <a:off x="762000" y="2676865"/>
              <a:ext cx="7543800" cy="590400"/>
            </a:xfrm>
            <a:prstGeom prst="roundRect">
              <a:avLst/>
            </a:prstGeom>
            <a:solidFill>
              <a:schemeClr val="bg2">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4" name="Rounded Rectangle 6"/>
            <p:cNvSpPr/>
            <p:nvPr/>
          </p:nvSpPr>
          <p:spPr>
            <a:xfrm>
              <a:off x="800820" y="2705686"/>
              <a:ext cx="7466160" cy="53275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200" kern="1200" dirty="0">
                  <a:solidFill>
                    <a:schemeClr val="tx1">
                      <a:lumMod val="85000"/>
                      <a:lumOff val="15000"/>
                    </a:schemeClr>
                  </a:solidFill>
                </a:rPr>
                <a:t>Case-load reviews with team</a:t>
              </a:r>
              <a:r>
                <a:rPr lang="en-US" sz="2200" kern="1200" dirty="0"/>
                <a:t>	</a:t>
              </a:r>
            </a:p>
          </p:txBody>
        </p:sp>
      </p:grpSp>
      <p:grpSp>
        <p:nvGrpSpPr>
          <p:cNvPr id="18" name="Group 17" descr="Rectangle behind text"/>
          <p:cNvGrpSpPr/>
          <p:nvPr/>
        </p:nvGrpSpPr>
        <p:grpSpPr>
          <a:xfrm>
            <a:off x="781051" y="3607800"/>
            <a:ext cx="7543800" cy="590400"/>
            <a:chOff x="781051" y="3607800"/>
            <a:chExt cx="7543800" cy="590400"/>
          </a:xfrm>
        </p:grpSpPr>
        <p:sp>
          <p:nvSpPr>
            <p:cNvPr id="11" name="Rounded Rectangle 10"/>
            <p:cNvSpPr/>
            <p:nvPr/>
          </p:nvSpPr>
          <p:spPr>
            <a:xfrm>
              <a:off x="781051" y="3607800"/>
              <a:ext cx="7543800" cy="590400"/>
            </a:xfrm>
            <a:prstGeom prst="roundRect">
              <a:avLst/>
            </a:prstGeom>
            <a:solidFill>
              <a:schemeClr val="bg2">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8"/>
            <p:cNvSpPr/>
            <p:nvPr/>
          </p:nvSpPr>
          <p:spPr>
            <a:xfrm>
              <a:off x="819871" y="3636621"/>
              <a:ext cx="7466160" cy="53275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200" kern="1200" dirty="0">
                  <a:solidFill>
                    <a:schemeClr val="tx1">
                      <a:lumMod val="85000"/>
                      <a:lumOff val="15000"/>
                    </a:schemeClr>
                  </a:solidFill>
                </a:rPr>
                <a:t>Population management – identify priorities</a:t>
              </a:r>
            </a:p>
          </p:txBody>
        </p:sp>
      </p:grpSp>
      <p:grpSp>
        <p:nvGrpSpPr>
          <p:cNvPr id="17" name="Group 16" descr="Rectangle behind text"/>
          <p:cNvGrpSpPr/>
          <p:nvPr/>
        </p:nvGrpSpPr>
        <p:grpSpPr>
          <a:xfrm>
            <a:off x="781051" y="4515000"/>
            <a:ext cx="7543800" cy="590400"/>
            <a:chOff x="781051" y="4515000"/>
            <a:chExt cx="7543800" cy="590400"/>
          </a:xfrm>
        </p:grpSpPr>
        <p:sp>
          <p:nvSpPr>
            <p:cNvPr id="9" name="Rounded Rectangle 8"/>
            <p:cNvSpPr/>
            <p:nvPr/>
          </p:nvSpPr>
          <p:spPr>
            <a:xfrm>
              <a:off x="781051" y="4515000"/>
              <a:ext cx="7543800" cy="590400"/>
            </a:xfrm>
            <a:prstGeom prst="roundRect">
              <a:avLst/>
            </a:prstGeom>
            <a:solidFill>
              <a:schemeClr val="bg2">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10"/>
            <p:cNvSpPr/>
            <p:nvPr/>
          </p:nvSpPr>
          <p:spPr>
            <a:xfrm>
              <a:off x="819871" y="4543821"/>
              <a:ext cx="7466160" cy="53275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200" kern="1200" dirty="0">
                  <a:solidFill>
                    <a:schemeClr val="tx1">
                      <a:lumMod val="85000"/>
                      <a:lumOff val="15000"/>
                    </a:schemeClr>
                  </a:solidFill>
                </a:rPr>
                <a:t>Education of non-medical staff</a:t>
              </a:r>
            </a:p>
          </p:txBody>
        </p:sp>
      </p:grpSp>
    </p:spTree>
    <p:extLst>
      <p:ext uri="{BB962C8B-B14F-4D97-AF65-F5344CB8AC3E}">
        <p14:creationId xmlns:p14="http://schemas.microsoft.com/office/powerpoint/2010/main" val="191697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Therapists</a:t>
            </a:r>
          </a:p>
        </p:txBody>
      </p:sp>
      <p:sp>
        <p:nvSpPr>
          <p:cNvPr id="3" name="Content Placeholder 2"/>
          <p:cNvSpPr>
            <a:spLocks noGrp="1"/>
          </p:cNvSpPr>
          <p:nvPr>
            <p:ph idx="1"/>
          </p:nvPr>
        </p:nvSpPr>
        <p:spPr/>
        <p:txBody>
          <a:bodyPr/>
          <a:lstStyle/>
          <a:p>
            <a:pPr>
              <a:buFont typeface="Arial" pitchFamily="34" charset="0"/>
              <a:buChar char="•"/>
            </a:pPr>
            <a:r>
              <a:rPr lang="en-US" dirty="0"/>
              <a:t>Many backgrounds and skills in their tool box.  </a:t>
            </a:r>
          </a:p>
          <a:p>
            <a:pPr>
              <a:buFont typeface="Arial" pitchFamily="34" charset="0"/>
              <a:buChar char="•"/>
            </a:pPr>
            <a:r>
              <a:rPr lang="en-US" dirty="0"/>
              <a:t>Psychologists (PhD), Social Work (LCSW), Licensed Professional Counselors (LPC), Marriage and Family Therapists (LMFT), Substance Use Counselors (CAC) </a:t>
            </a:r>
          </a:p>
          <a:p>
            <a:pPr>
              <a:buFont typeface="Arial" pitchFamily="34" charset="0"/>
              <a:buChar char="•"/>
            </a:pPr>
            <a:r>
              <a:rPr lang="en-US" dirty="0"/>
              <a:t>Individual therapies, group therapies, evidence based therapies</a:t>
            </a:r>
          </a:p>
          <a:p>
            <a:pPr>
              <a:buFont typeface="Arial" pitchFamily="34" charset="0"/>
              <a:buChar char="•"/>
            </a:pPr>
            <a:r>
              <a:rPr lang="en-US" dirty="0"/>
              <a:t>Child and Adult specialties, Substance Use specialty</a:t>
            </a:r>
          </a:p>
          <a:p>
            <a:endParaRPr lang="en-US" dirty="0"/>
          </a:p>
        </p:txBody>
      </p:sp>
    </p:spTree>
    <p:extLst>
      <p:ext uri="{BB962C8B-B14F-4D97-AF65-F5344CB8AC3E}">
        <p14:creationId xmlns:p14="http://schemas.microsoft.com/office/powerpoint/2010/main" val="30209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Dr. Raney:  Consultant, National Council</a:t>
            </a:r>
          </a:p>
          <a:p>
            <a:r>
              <a:rPr lang="en-US" dirty="0"/>
              <a:t>Dr. Wahrenberger: Nothing to disclose</a:t>
            </a:r>
          </a:p>
          <a:p>
            <a:r>
              <a:rPr lang="en-US" dirty="0"/>
              <a:t>Dr. Girois:  PBHCI Grantee</a:t>
            </a:r>
          </a:p>
          <a:p>
            <a:r>
              <a:rPr lang="en-US" dirty="0"/>
              <a:t>Dr. Levine:  PBHCI Grantee</a:t>
            </a:r>
          </a:p>
          <a:p>
            <a:r>
              <a:rPr lang="en-US" dirty="0"/>
              <a:t>Dr. Friedebach: Nothing to disclose</a:t>
            </a:r>
          </a:p>
        </p:txBody>
      </p:sp>
    </p:spTree>
    <p:extLst>
      <p:ext uri="{BB962C8B-B14F-4D97-AF65-F5344CB8AC3E}">
        <p14:creationId xmlns:p14="http://schemas.microsoft.com/office/powerpoint/2010/main" val="26501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Clinical Staff </a:t>
            </a:r>
          </a:p>
        </p:txBody>
      </p:sp>
      <p:sp>
        <p:nvSpPr>
          <p:cNvPr id="3" name="Content Placeholder 2"/>
          <p:cNvSpPr>
            <a:spLocks noGrp="1"/>
          </p:cNvSpPr>
          <p:nvPr>
            <p:ph idx="1"/>
          </p:nvPr>
        </p:nvSpPr>
        <p:spPr>
          <a:xfrm>
            <a:off x="685800" y="1828800"/>
            <a:ext cx="8001000" cy="3581400"/>
          </a:xfrm>
        </p:spPr>
        <p:txBody>
          <a:bodyPr/>
          <a:lstStyle/>
          <a:p>
            <a:pPr>
              <a:buFont typeface="Arial" pitchFamily="34" charset="0"/>
              <a:buChar char="•"/>
            </a:pPr>
            <a:r>
              <a:rPr lang="en-US" u="sng" dirty="0"/>
              <a:t>Vocational Counselors </a:t>
            </a:r>
            <a:r>
              <a:rPr lang="en-US" dirty="0"/>
              <a:t>– assist patients with preparing for, finding and being successful with employment</a:t>
            </a:r>
          </a:p>
          <a:p>
            <a:pPr>
              <a:buFont typeface="Arial" pitchFamily="34" charset="0"/>
              <a:buChar char="•"/>
            </a:pPr>
            <a:r>
              <a:rPr lang="en-US" u="sng" dirty="0"/>
              <a:t>Emergency Services staff </a:t>
            </a:r>
            <a:r>
              <a:rPr lang="en-US" dirty="0"/>
              <a:t>– cover outpatient emergencies, may work in hospital ERs, jails.  Many backgrounds/licensure. Used to triage and quicker pace of care</a:t>
            </a:r>
          </a:p>
        </p:txBody>
      </p:sp>
    </p:spTree>
    <p:extLst>
      <p:ext uri="{BB962C8B-B14F-4D97-AF65-F5344CB8AC3E}">
        <p14:creationId xmlns:p14="http://schemas.microsoft.com/office/powerpoint/2010/main" val="271026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14400"/>
            <a:ext cx="8001000" cy="838200"/>
          </a:xfrm>
        </p:spPr>
        <p:txBody>
          <a:bodyPr/>
          <a:lstStyle/>
          <a:p>
            <a:r>
              <a:rPr lang="en-US" dirty="0"/>
              <a:t>Evidence-Based Practices</a:t>
            </a:r>
          </a:p>
        </p:txBody>
      </p:sp>
      <p:sp>
        <p:nvSpPr>
          <p:cNvPr id="6" name="Content Placeholder 5"/>
          <p:cNvSpPr>
            <a:spLocks noGrp="1"/>
          </p:cNvSpPr>
          <p:nvPr>
            <p:ph idx="1"/>
          </p:nvPr>
        </p:nvSpPr>
        <p:spPr>
          <a:xfrm>
            <a:off x="762000" y="1600200"/>
            <a:ext cx="8001000" cy="3657600"/>
          </a:xfrm>
        </p:spPr>
        <p:txBody>
          <a:bodyPr/>
          <a:lstStyle/>
          <a:p>
            <a:pPr>
              <a:buFont typeface="Arial" pitchFamily="34" charset="0"/>
              <a:buChar char="•"/>
            </a:pPr>
            <a:r>
              <a:rPr lang="en-US" sz="2000" dirty="0"/>
              <a:t>Medication Guidelines</a:t>
            </a:r>
          </a:p>
          <a:p>
            <a:pPr>
              <a:buFont typeface="Arial" pitchFamily="34" charset="0"/>
              <a:buChar char="•"/>
            </a:pPr>
            <a:r>
              <a:rPr lang="en-US" sz="2000" dirty="0"/>
              <a:t>Dialectical Behavioral Therapy (DBT)</a:t>
            </a:r>
          </a:p>
          <a:p>
            <a:pPr>
              <a:buFont typeface="Arial" pitchFamily="34" charset="0"/>
              <a:buChar char="•"/>
            </a:pPr>
            <a:r>
              <a:rPr lang="en-US" sz="2000" dirty="0"/>
              <a:t>Cognitive Behavioral Therapy (CBT)</a:t>
            </a:r>
          </a:p>
          <a:p>
            <a:pPr>
              <a:buFont typeface="Arial" pitchFamily="34" charset="0"/>
              <a:buChar char="•"/>
            </a:pPr>
            <a:r>
              <a:rPr lang="en-US" sz="2000" dirty="0"/>
              <a:t>Supported Employment</a:t>
            </a:r>
          </a:p>
          <a:p>
            <a:pPr>
              <a:buFont typeface="Arial" pitchFamily="34" charset="0"/>
              <a:buChar char="•"/>
            </a:pPr>
            <a:r>
              <a:rPr lang="en-US" sz="2000" dirty="0"/>
              <a:t>Assertive Community Treatment (ACT)</a:t>
            </a:r>
          </a:p>
          <a:p>
            <a:pPr>
              <a:buFont typeface="Arial" pitchFamily="34" charset="0"/>
              <a:buChar char="•"/>
            </a:pPr>
            <a:r>
              <a:rPr lang="en-US" sz="2000" dirty="0"/>
              <a:t>Integrated Dual Diagnosis Treatment (IDDT)</a:t>
            </a:r>
          </a:p>
          <a:p>
            <a:pPr>
              <a:buFont typeface="Arial" pitchFamily="34" charset="0"/>
              <a:buChar char="•"/>
            </a:pPr>
            <a:r>
              <a:rPr lang="en-US" sz="2000" dirty="0"/>
              <a:t>Family </a:t>
            </a:r>
            <a:r>
              <a:rPr lang="en-US" sz="2000" dirty="0" err="1"/>
              <a:t>Psychoeducation</a:t>
            </a:r>
            <a:endParaRPr lang="en-US" sz="2000" dirty="0"/>
          </a:p>
          <a:p>
            <a:pPr>
              <a:buFont typeface="Arial" pitchFamily="34" charset="0"/>
              <a:buChar char="•"/>
            </a:pPr>
            <a:r>
              <a:rPr lang="en-US" sz="2000" dirty="0"/>
              <a:t>Self Management – Stanford Self-Management, Health and Recovery Peer (HARP), Living Well, Whole Health Action Management (WHAM)*</a:t>
            </a:r>
          </a:p>
          <a:p>
            <a:pPr>
              <a:buFont typeface="Arial" pitchFamily="34" charset="0"/>
              <a:buChar char="•"/>
            </a:pPr>
            <a:r>
              <a:rPr lang="en-US" sz="2000" dirty="0"/>
              <a:t>IMPACT model</a:t>
            </a:r>
          </a:p>
        </p:txBody>
      </p:sp>
      <p:sp>
        <p:nvSpPr>
          <p:cNvPr id="2" name="Rectangle 1"/>
          <p:cNvSpPr/>
          <p:nvPr/>
        </p:nvSpPr>
        <p:spPr>
          <a:xfrm>
            <a:off x="3657600" y="5562600"/>
            <a:ext cx="5486400" cy="338554"/>
          </a:xfrm>
          <a:prstGeom prst="rect">
            <a:avLst/>
          </a:prstGeom>
        </p:spPr>
        <p:txBody>
          <a:bodyPr wrap="square">
            <a:spAutoFit/>
          </a:bodyPr>
          <a:lstStyle/>
          <a:p>
            <a:pPr algn="r"/>
            <a:r>
              <a:rPr lang="en-US" sz="1600" i="1" dirty="0"/>
              <a:t>*evidence-informed, based on HARP model</a:t>
            </a:r>
          </a:p>
        </p:txBody>
      </p:sp>
    </p:spTree>
    <p:extLst>
      <p:ext uri="{BB962C8B-B14F-4D97-AF65-F5344CB8AC3E}">
        <p14:creationId xmlns:p14="http://schemas.microsoft.com/office/powerpoint/2010/main" val="111558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sz="3000" b="1" dirty="0"/>
              <a:t>Integrated Service Planning is the Goal</a:t>
            </a:r>
            <a:br>
              <a:rPr lang="en-US" sz="3000" b="1" dirty="0"/>
            </a:br>
            <a:r>
              <a:rPr lang="en-US" sz="2000" dirty="0"/>
              <a:t>(MH, SUD, Physical Health)</a:t>
            </a:r>
          </a:p>
        </p:txBody>
      </p:sp>
      <p:pic>
        <p:nvPicPr>
          <p:cNvPr id="7" name="Picture 6" descr="Picture of a provider writing in notepad"/>
          <p:cNvPicPr>
            <a:picLocks noChangeAspect="1"/>
          </p:cNvPicPr>
          <p:nvPr/>
        </p:nvPicPr>
        <p:blipFill rotWithShape="1">
          <a:blip r:embed="rId3">
            <a:extLst>
              <a:ext uri="{28A0092B-C50C-407E-A947-70E740481C1C}">
                <a14:useLocalDpi xmlns:a14="http://schemas.microsoft.com/office/drawing/2010/main" val="0"/>
              </a:ext>
            </a:extLst>
          </a:blip>
          <a:srcRect l="66579" t="59906" r="11973" b="11579"/>
          <a:stretch/>
        </p:blipFill>
        <p:spPr>
          <a:xfrm>
            <a:off x="4267200" y="2933257"/>
            <a:ext cx="1961147" cy="1955534"/>
          </a:xfrm>
          <a:prstGeom prst="rect">
            <a:avLst/>
          </a:prstGeom>
        </p:spPr>
      </p:pic>
      <p:graphicFrame>
        <p:nvGraphicFramePr>
          <p:cNvPr id="4" name="Content Placeholder 3" descr="Chart of integrated service planning"/>
          <p:cNvGraphicFramePr>
            <a:graphicFrameLocks noGrp="1"/>
          </p:cNvGraphicFramePr>
          <p:nvPr>
            <p:ph idx="1"/>
            <p:extLst>
              <p:ext uri="{D42A27DB-BD31-4B8C-83A1-F6EECF244321}">
                <p14:modId xmlns:p14="http://schemas.microsoft.com/office/powerpoint/2010/main" val="538679316"/>
              </p:ext>
            </p:extLst>
          </p:nvPr>
        </p:nvGraphicFramePr>
        <p:xfrm>
          <a:off x="990600" y="1676400"/>
          <a:ext cx="7848600" cy="4292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85800" y="4520625"/>
            <a:ext cx="1805302" cy="584775"/>
          </a:xfrm>
          <a:prstGeom prst="rect">
            <a:avLst/>
          </a:prstGeom>
          <a:noFill/>
        </p:spPr>
        <p:txBody>
          <a:bodyPr wrap="none" rtlCol="0">
            <a:spAutoFit/>
          </a:bodyPr>
          <a:lstStyle/>
          <a:p>
            <a:pPr eaLnBrk="1" fontAlgn="auto" hangingPunct="1">
              <a:spcBef>
                <a:spcPts val="0"/>
              </a:spcBef>
              <a:spcAft>
                <a:spcPts val="0"/>
              </a:spcAft>
            </a:pPr>
            <a:r>
              <a:rPr lang="en-US" sz="1600" dirty="0">
                <a:solidFill>
                  <a:srgbClr val="000000"/>
                </a:solidFill>
                <a:latin typeface="Arial"/>
                <a:ea typeface="ヒラギノ角ゴ Pro W3"/>
              </a:rPr>
              <a:t>Goal is Integrated</a:t>
            </a:r>
          </a:p>
          <a:p>
            <a:pPr eaLnBrk="1" fontAlgn="auto" hangingPunct="1">
              <a:spcBef>
                <a:spcPts val="0"/>
              </a:spcBef>
              <a:spcAft>
                <a:spcPts val="0"/>
              </a:spcAft>
            </a:pPr>
            <a:r>
              <a:rPr lang="en-US" sz="1600" dirty="0">
                <a:solidFill>
                  <a:srgbClr val="000000"/>
                </a:solidFill>
                <a:latin typeface="Arial"/>
                <a:ea typeface="ヒラギノ角ゴ Pro W3"/>
              </a:rPr>
              <a:t>Service Plan! </a:t>
            </a:r>
          </a:p>
        </p:txBody>
      </p:sp>
      <p:sp>
        <p:nvSpPr>
          <p:cNvPr id="5" name="Right Arrow 4" descr="Arrow pointing toward chart of integrated service planning"/>
          <p:cNvSpPr/>
          <p:nvPr/>
        </p:nvSpPr>
        <p:spPr bwMode="auto">
          <a:xfrm>
            <a:off x="762000" y="3911024"/>
            <a:ext cx="1130808" cy="394717"/>
          </a:xfrm>
          <a:prstGeom prst="rightArrow">
            <a:avLst/>
          </a:prstGeom>
          <a:solidFill>
            <a:srgbClr val="911E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Tree>
    <p:extLst>
      <p:ext uri="{BB962C8B-B14F-4D97-AF65-F5344CB8AC3E}">
        <p14:creationId xmlns:p14="http://schemas.microsoft.com/office/powerpoint/2010/main" val="250254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838200"/>
            <a:ext cx="7772400" cy="1066800"/>
          </a:xfrm>
        </p:spPr>
        <p:txBody>
          <a:bodyPr/>
          <a:lstStyle/>
          <a:p>
            <a:r>
              <a:rPr lang="en-US" b="1" dirty="0">
                <a:latin typeface="Open Sans" pitchFamily="64" charset="0"/>
                <a:cs typeface="Open Sans" pitchFamily="64" charset="0"/>
              </a:rPr>
              <a:t>Providing Information Across Silos of Care</a:t>
            </a:r>
          </a:p>
        </p:txBody>
      </p:sp>
      <p:sp>
        <p:nvSpPr>
          <p:cNvPr id="28675" name="Content Placeholder 2"/>
          <p:cNvSpPr>
            <a:spLocks noGrp="1"/>
          </p:cNvSpPr>
          <p:nvPr>
            <p:ph idx="1"/>
          </p:nvPr>
        </p:nvSpPr>
        <p:spPr>
          <a:xfrm>
            <a:off x="685800" y="1905000"/>
            <a:ext cx="8153400" cy="3706298"/>
          </a:xfrm>
        </p:spPr>
        <p:txBody>
          <a:bodyPr/>
          <a:lstStyle/>
          <a:p>
            <a:pPr eaLnBrk="1" hangingPunct="1">
              <a:buClrTx/>
              <a:buFont typeface="Arial" pitchFamily="34" charset="0"/>
              <a:buChar char="•"/>
            </a:pPr>
            <a:r>
              <a:rPr lang="en-US" sz="1800" dirty="0">
                <a:latin typeface="Open Sans" pitchFamily="64" charset="0"/>
                <a:cs typeface="Open Sans" pitchFamily="64" charset="0"/>
              </a:rPr>
              <a:t>HIPAA permits sharing information, including behavioral health</a:t>
            </a:r>
          </a:p>
          <a:p>
            <a:pPr marL="342900" lvl="1" indent="-342900">
              <a:buClrTx/>
              <a:buFont typeface="Arial" pitchFamily="34" charset="0"/>
              <a:buChar char="•"/>
            </a:pPr>
            <a:r>
              <a:rPr lang="en-US" sz="1800" dirty="0">
                <a:latin typeface="Open Sans" pitchFamily="64" charset="0"/>
                <a:cs typeface="Open Sans" pitchFamily="64" charset="0"/>
              </a:rPr>
              <a:t>National consent not necessary, stricter local laws may apply</a:t>
            </a:r>
          </a:p>
          <a:p>
            <a:pPr eaLnBrk="1" hangingPunct="1">
              <a:buClrTx/>
              <a:buFont typeface="Arial" pitchFamily="34" charset="0"/>
              <a:buChar char="•"/>
            </a:pPr>
            <a:r>
              <a:rPr lang="en-US" sz="1800" dirty="0">
                <a:latin typeface="Open Sans" pitchFamily="64" charset="0"/>
                <a:cs typeface="Open Sans" pitchFamily="64" charset="0"/>
              </a:rPr>
              <a:t>Exceptions:</a:t>
            </a:r>
          </a:p>
          <a:p>
            <a:pPr lvl="1">
              <a:buClrTx/>
              <a:buFont typeface="Courier New" panose="02070309020205020404" pitchFamily="49" charset="0"/>
              <a:buChar char="o"/>
            </a:pPr>
            <a:r>
              <a:rPr lang="en-US" sz="1400" dirty="0">
                <a:latin typeface="Open Sans" pitchFamily="64" charset="0"/>
                <a:cs typeface="Open Sans" pitchFamily="64" charset="0"/>
              </a:rPr>
              <a:t>42 CFR, Part 2 - Substance abuse </a:t>
            </a:r>
            <a:r>
              <a:rPr lang="en-US" sz="1400" u="sng" dirty="0">
                <a:latin typeface="Open Sans" pitchFamily="64" charset="0"/>
                <a:cs typeface="Open Sans" pitchFamily="64" charset="0"/>
              </a:rPr>
              <a:t>treatment</a:t>
            </a:r>
            <a:r>
              <a:rPr lang="en-US" sz="1400" dirty="0">
                <a:latin typeface="Open Sans" pitchFamily="64" charset="0"/>
                <a:cs typeface="Open Sans" pitchFamily="64" charset="0"/>
              </a:rPr>
              <a:t>  </a:t>
            </a:r>
          </a:p>
          <a:p>
            <a:pPr lvl="2">
              <a:buClrTx/>
            </a:pPr>
            <a:r>
              <a:rPr lang="en-US" sz="1400" dirty="0">
                <a:latin typeface="Open Sans" pitchFamily="64" charset="0"/>
                <a:cs typeface="Open Sans" pitchFamily="64" charset="0"/>
              </a:rPr>
              <a:t>Determined by </a:t>
            </a:r>
            <a:r>
              <a:rPr lang="en-US" sz="1400" u="sng" dirty="0">
                <a:latin typeface="Open Sans" pitchFamily="64" charset="0"/>
                <a:cs typeface="Open Sans" pitchFamily="64" charset="0"/>
              </a:rPr>
              <a:t>location</a:t>
            </a:r>
            <a:r>
              <a:rPr lang="en-US" sz="1400" dirty="0">
                <a:latin typeface="Open Sans" pitchFamily="64" charset="0"/>
                <a:cs typeface="Open Sans" pitchFamily="64" charset="0"/>
              </a:rPr>
              <a:t> in which </a:t>
            </a:r>
            <a:r>
              <a:rPr lang="en-US" sz="1400" dirty="0" err="1">
                <a:latin typeface="Open Sans" pitchFamily="64" charset="0"/>
                <a:cs typeface="Open Sans" pitchFamily="64" charset="0"/>
              </a:rPr>
              <a:t>tx</a:t>
            </a:r>
            <a:r>
              <a:rPr lang="en-US" sz="1400" dirty="0">
                <a:latin typeface="Open Sans" pitchFamily="64" charset="0"/>
                <a:cs typeface="Open Sans" pitchFamily="64" charset="0"/>
              </a:rPr>
              <a:t> occurred and information is being released </a:t>
            </a:r>
          </a:p>
          <a:p>
            <a:pPr lvl="2">
              <a:buClrTx/>
            </a:pPr>
            <a:r>
              <a:rPr lang="en-US" sz="1400" dirty="0">
                <a:latin typeface="Open Sans" pitchFamily="64" charset="0"/>
                <a:cs typeface="Open Sans" pitchFamily="64" charset="0"/>
              </a:rPr>
              <a:t>Applies to organizations that “hold themselves out” as providing substance abuse treatment (Betty Ford Clinic, hospital unit that specifically provides substance use treatment, an individual that only does this) – </a:t>
            </a:r>
            <a:r>
              <a:rPr lang="en-US" sz="1400" u="sng" dirty="0">
                <a:latin typeface="Open Sans" pitchFamily="64" charset="0"/>
                <a:cs typeface="Open Sans" pitchFamily="64" charset="0"/>
              </a:rPr>
              <a:t>they</a:t>
            </a:r>
            <a:r>
              <a:rPr lang="en-US" sz="1400" dirty="0">
                <a:latin typeface="Open Sans" pitchFamily="64" charset="0"/>
                <a:cs typeface="Open Sans" pitchFamily="64" charset="0"/>
              </a:rPr>
              <a:t> are bound by 42 CFR</a:t>
            </a:r>
          </a:p>
          <a:p>
            <a:pPr lvl="2">
              <a:buClrTx/>
            </a:pPr>
            <a:r>
              <a:rPr lang="en-US" sz="1400" dirty="0">
                <a:latin typeface="Open Sans" pitchFamily="64" charset="0"/>
                <a:cs typeface="Open Sans" pitchFamily="64" charset="0"/>
              </a:rPr>
              <a:t>PCPs can release info they have gathered (e.g. patient on methadone) </a:t>
            </a:r>
            <a:r>
              <a:rPr lang="en-US" sz="1400" u="sng" dirty="0">
                <a:latin typeface="Open Sans" pitchFamily="64" charset="0"/>
                <a:cs typeface="Open Sans" pitchFamily="64" charset="0"/>
              </a:rPr>
              <a:t>independently</a:t>
            </a:r>
            <a:r>
              <a:rPr lang="en-US" sz="1400" dirty="0">
                <a:latin typeface="Open Sans" pitchFamily="64" charset="0"/>
                <a:cs typeface="Open Sans" pitchFamily="64" charset="0"/>
              </a:rPr>
              <a:t> in their clinic under HIPAA and do not fall under 42 CFR because not a </a:t>
            </a:r>
            <a:r>
              <a:rPr lang="en-US" sz="1400" u="sng" dirty="0">
                <a:latin typeface="Open Sans" pitchFamily="64" charset="0"/>
                <a:cs typeface="Open Sans" pitchFamily="64" charset="0"/>
              </a:rPr>
              <a:t>location</a:t>
            </a:r>
            <a:r>
              <a:rPr lang="en-US" sz="1400" dirty="0">
                <a:latin typeface="Open Sans" pitchFamily="64" charset="0"/>
                <a:cs typeface="Open Sans" pitchFamily="64" charset="0"/>
              </a:rPr>
              <a:t> that provides substance abuse treatment</a:t>
            </a:r>
          </a:p>
          <a:p>
            <a:pPr lvl="2">
              <a:buClrTx/>
            </a:pPr>
            <a:r>
              <a:rPr lang="en-US" sz="1400" dirty="0">
                <a:latin typeface="Open Sans" pitchFamily="64" charset="0"/>
                <a:cs typeface="Open Sans" pitchFamily="64" charset="0"/>
              </a:rPr>
              <a:t>Re-release of records from the methadone clinic requires consent.</a:t>
            </a:r>
          </a:p>
          <a:p>
            <a:pPr lvl="2">
              <a:buClrTx/>
            </a:pPr>
            <a:r>
              <a:rPr lang="en-US" sz="1400" dirty="0">
                <a:latin typeface="Open Sans" pitchFamily="64" charset="0"/>
                <a:cs typeface="Open Sans" pitchFamily="64" charset="0"/>
              </a:rPr>
              <a:t>Exception?  A PCP who works in a methadone clinic!</a:t>
            </a:r>
          </a:p>
          <a:p>
            <a:pPr lvl="2">
              <a:buClrTx/>
            </a:pPr>
            <a:r>
              <a:rPr lang="en-US" sz="1400" i="1" dirty="0">
                <a:latin typeface="Open Sans" pitchFamily="64" charset="0"/>
                <a:cs typeface="Open Sans" pitchFamily="64" charset="0"/>
              </a:rPr>
              <a:t>There has never been a 42 CFR suit</a:t>
            </a:r>
          </a:p>
        </p:txBody>
      </p:sp>
      <p:sp>
        <p:nvSpPr>
          <p:cNvPr id="2" name="TextBox 1"/>
          <p:cNvSpPr txBox="1"/>
          <p:nvPr/>
        </p:nvSpPr>
        <p:spPr>
          <a:xfrm>
            <a:off x="5867400" y="5562600"/>
            <a:ext cx="3196424" cy="307777"/>
          </a:xfrm>
          <a:prstGeom prst="rect">
            <a:avLst/>
          </a:prstGeom>
          <a:noFill/>
        </p:spPr>
        <p:txBody>
          <a:bodyPr wrap="square" rtlCol="0">
            <a:spAutoFit/>
          </a:bodyPr>
          <a:lstStyle/>
          <a:p>
            <a:pPr algn="r"/>
            <a:r>
              <a:rPr lang="en-US" sz="1400" dirty="0">
                <a:hlinkClick r:id="rId3" action="ppaction://hlinkpres?slideindex=1&amp;slidetitle="/>
              </a:rPr>
              <a:t>Health Privacy</a:t>
            </a:r>
            <a:endParaRPr lang="en-US" sz="1400" dirty="0"/>
          </a:p>
        </p:txBody>
      </p:sp>
    </p:spTree>
    <p:extLst>
      <p:ext uri="{BB962C8B-B14F-4D97-AF65-F5344CB8AC3E}">
        <p14:creationId xmlns:p14="http://schemas.microsoft.com/office/powerpoint/2010/main" val="233543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Example – Mr. Jones</a:t>
            </a:r>
          </a:p>
        </p:txBody>
      </p:sp>
      <p:sp>
        <p:nvSpPr>
          <p:cNvPr id="3" name="Content Placeholder 2"/>
          <p:cNvSpPr>
            <a:spLocks noGrp="1"/>
          </p:cNvSpPr>
          <p:nvPr>
            <p:ph idx="1"/>
          </p:nvPr>
        </p:nvSpPr>
        <p:spPr>
          <a:xfrm>
            <a:off x="685800" y="1752600"/>
            <a:ext cx="8001000" cy="4038600"/>
          </a:xfrm>
        </p:spPr>
        <p:txBody>
          <a:bodyPr/>
          <a:lstStyle/>
          <a:p>
            <a:pPr>
              <a:buFont typeface="Arial" panose="020B0604020202020204" pitchFamily="34" charset="0"/>
              <a:buChar char="•"/>
            </a:pPr>
            <a:r>
              <a:rPr lang="en-US" sz="1800" dirty="0"/>
              <a:t>Mr. Jones is a 42 year old male with schizophrenia you are treating in a PBHCI grantee site (a </a:t>
            </a:r>
            <a:r>
              <a:rPr lang="en-US" sz="1800" i="1" u="sng" dirty="0"/>
              <a:t>mental health center</a:t>
            </a:r>
            <a:r>
              <a:rPr lang="en-US" sz="1800" i="1" dirty="0"/>
              <a:t> ) </a:t>
            </a:r>
          </a:p>
          <a:p>
            <a:pPr>
              <a:buFont typeface="Arial" panose="020B0604020202020204" pitchFamily="34" charset="0"/>
              <a:buChar char="•"/>
            </a:pPr>
            <a:r>
              <a:rPr lang="en-US" sz="1800" dirty="0"/>
              <a:t>He is getting methadone </a:t>
            </a:r>
            <a:r>
              <a:rPr lang="en-US" sz="1800" i="1" u="sng" dirty="0"/>
              <a:t>from a clinic </a:t>
            </a:r>
            <a:r>
              <a:rPr lang="en-US" sz="1800" dirty="0"/>
              <a:t>that specifically provides methadone treatment (holds itself out to be a substance use treatment provider)</a:t>
            </a:r>
          </a:p>
          <a:p>
            <a:pPr>
              <a:buFont typeface="Arial" panose="020B0604020202020204" pitchFamily="34" charset="0"/>
              <a:buChar char="•"/>
            </a:pPr>
            <a:r>
              <a:rPr lang="en-US" sz="1800" dirty="0"/>
              <a:t>Mr. Jones tells you he is on methadone and you record this in </a:t>
            </a:r>
            <a:r>
              <a:rPr lang="en-US" sz="1800" i="1" u="sng" dirty="0"/>
              <a:t>your</a:t>
            </a:r>
            <a:r>
              <a:rPr lang="en-US" sz="1800" dirty="0"/>
              <a:t> chart</a:t>
            </a:r>
          </a:p>
          <a:p>
            <a:pPr>
              <a:buFont typeface="Arial" panose="020B0604020202020204" pitchFamily="34" charset="0"/>
              <a:buChar char="•"/>
            </a:pPr>
            <a:r>
              <a:rPr lang="en-US" sz="1800" dirty="0"/>
              <a:t>You may release the information you have </a:t>
            </a:r>
            <a:r>
              <a:rPr lang="en-US" sz="1800" i="1" u="sng" dirty="0"/>
              <a:t>obtained independently </a:t>
            </a:r>
            <a:r>
              <a:rPr lang="en-US" sz="1800" dirty="0"/>
              <a:t>and recorded in your chart  to his cardiologist under HIPAA and do not need consent under 42 CFR</a:t>
            </a:r>
          </a:p>
          <a:p>
            <a:pPr>
              <a:buFont typeface="Arial" panose="020B0604020202020204" pitchFamily="34" charset="0"/>
              <a:buChar char="•"/>
            </a:pPr>
            <a:r>
              <a:rPr lang="en-US" sz="1800" dirty="0"/>
              <a:t>You request a copy of his record from the methadone clinic. </a:t>
            </a:r>
            <a:r>
              <a:rPr lang="en-US" sz="1800" i="1" u="sng" dirty="0"/>
              <a:t>They</a:t>
            </a:r>
            <a:r>
              <a:rPr lang="en-US" sz="1800" dirty="0"/>
              <a:t> must follow 42 CFR to release his records  to you </a:t>
            </a:r>
          </a:p>
          <a:p>
            <a:pPr>
              <a:buFont typeface="Arial" panose="020B0604020202020204" pitchFamily="34" charset="0"/>
              <a:buChar char="•"/>
            </a:pPr>
            <a:r>
              <a:rPr lang="en-US" sz="1800" dirty="0"/>
              <a:t>You may not </a:t>
            </a:r>
            <a:r>
              <a:rPr lang="en-US" sz="1800" i="1" u="sng" dirty="0"/>
              <a:t>re-release</a:t>
            </a:r>
            <a:r>
              <a:rPr lang="en-US" sz="1800" dirty="0"/>
              <a:t> his actual record from the methadone clinic to the cardiologist without consent under 42 CFR </a:t>
            </a:r>
          </a:p>
          <a:p>
            <a:endParaRPr lang="en-US" sz="1800" dirty="0"/>
          </a:p>
          <a:p>
            <a:endParaRPr lang="en-US" dirty="0"/>
          </a:p>
          <a:p>
            <a:endParaRPr lang="en-US" dirty="0"/>
          </a:p>
        </p:txBody>
      </p:sp>
    </p:spTree>
    <p:extLst>
      <p:ext uri="{BB962C8B-B14F-4D97-AF65-F5344CB8AC3E}">
        <p14:creationId xmlns:p14="http://schemas.microsoft.com/office/powerpoint/2010/main" val="418041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21" y="990600"/>
            <a:ext cx="8001000" cy="838200"/>
          </a:xfrm>
        </p:spPr>
        <p:txBody>
          <a:bodyPr/>
          <a:lstStyle/>
          <a:p>
            <a:r>
              <a:rPr lang="en-US" dirty="0"/>
              <a:t>Recovery</a:t>
            </a:r>
          </a:p>
        </p:txBody>
      </p:sp>
      <p:sp>
        <p:nvSpPr>
          <p:cNvPr id="3" name="Content Placeholder 2"/>
          <p:cNvSpPr>
            <a:spLocks noGrp="1"/>
          </p:cNvSpPr>
          <p:nvPr>
            <p:ph idx="1"/>
          </p:nvPr>
        </p:nvSpPr>
        <p:spPr>
          <a:xfrm>
            <a:off x="685800" y="1752600"/>
            <a:ext cx="8001000" cy="3581400"/>
          </a:xfrm>
        </p:spPr>
        <p:txBody>
          <a:bodyPr/>
          <a:lstStyle/>
          <a:p>
            <a:pPr>
              <a:buFont typeface="Arial" panose="020B0604020202020204" pitchFamily="34" charset="0"/>
              <a:buChar char="•"/>
            </a:pPr>
            <a:r>
              <a:rPr lang="en-US" dirty="0"/>
              <a:t>A process of change through which individuals improve their health and wellness, live a self-directed life, and strive to reach their full potential.</a:t>
            </a:r>
          </a:p>
          <a:p>
            <a:pPr>
              <a:buFont typeface="Arial" panose="020B0604020202020204" pitchFamily="34" charset="0"/>
              <a:buChar char="•"/>
            </a:pPr>
            <a:r>
              <a:rPr lang="en-US" u="sng" dirty="0"/>
              <a:t>Four Dimensions</a:t>
            </a:r>
            <a:r>
              <a:rPr lang="en-US" dirty="0"/>
              <a:t>:  Health, Stable Home, Purpose and Community Supports</a:t>
            </a:r>
          </a:p>
          <a:p>
            <a:pPr>
              <a:buFont typeface="Arial" panose="020B0604020202020204" pitchFamily="34" charset="0"/>
              <a:buChar char="•"/>
            </a:pPr>
            <a:r>
              <a:rPr lang="en-US" u="sng" dirty="0"/>
              <a:t>Guiding Principles</a:t>
            </a:r>
            <a:r>
              <a:rPr lang="en-US" dirty="0"/>
              <a:t>: Recovery emerges from hope, is person-driven, holistic, supported by peers and allies, culturally based, addresses trauma, involves strengths, occurs via many pathways, and is based on respect</a:t>
            </a:r>
          </a:p>
        </p:txBody>
      </p:sp>
      <p:sp>
        <p:nvSpPr>
          <p:cNvPr id="4" name="TextBox 3"/>
          <p:cNvSpPr txBox="1"/>
          <p:nvPr/>
        </p:nvSpPr>
        <p:spPr>
          <a:xfrm>
            <a:off x="3657600" y="5334000"/>
            <a:ext cx="5486400" cy="523220"/>
          </a:xfrm>
          <a:prstGeom prst="rect">
            <a:avLst/>
          </a:prstGeom>
          <a:noFill/>
        </p:spPr>
        <p:txBody>
          <a:bodyPr wrap="square" rtlCol="0">
            <a:spAutoFit/>
          </a:bodyPr>
          <a:lstStyle/>
          <a:p>
            <a:pPr algn="r"/>
            <a:r>
              <a:rPr lang="en-US" sz="1400" i="1" dirty="0"/>
              <a:t>SAMHSA 2012</a:t>
            </a:r>
          </a:p>
          <a:p>
            <a:pPr algn="r"/>
            <a:r>
              <a:rPr lang="en-US" sz="1400" dirty="0"/>
              <a:t>For more information visit </a:t>
            </a:r>
            <a:r>
              <a:rPr lang="en-US" sz="1400" dirty="0">
                <a:hlinkClick r:id="rId3"/>
              </a:rPr>
              <a:t>Recovery</a:t>
            </a:r>
            <a:endParaRPr lang="en-US" sz="1400" dirty="0"/>
          </a:p>
        </p:txBody>
      </p:sp>
    </p:spTree>
    <p:extLst>
      <p:ext uri="{BB962C8B-B14F-4D97-AF65-F5344CB8AC3E}">
        <p14:creationId xmlns:p14="http://schemas.microsoft.com/office/powerpoint/2010/main" val="290364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90600"/>
            <a:ext cx="8001000" cy="838200"/>
          </a:xfrm>
        </p:spPr>
        <p:txBody>
          <a:bodyPr/>
          <a:lstStyle/>
          <a:p>
            <a:r>
              <a:rPr lang="en-US" dirty="0"/>
              <a:t>Recovery Rates – Severe Mental Illness</a:t>
            </a:r>
          </a:p>
        </p:txBody>
      </p:sp>
      <p:sp>
        <p:nvSpPr>
          <p:cNvPr id="6" name="Content Placeholder 5"/>
          <p:cNvSpPr>
            <a:spLocks noGrp="1"/>
          </p:cNvSpPr>
          <p:nvPr>
            <p:ph idx="1"/>
          </p:nvPr>
        </p:nvSpPr>
        <p:spPr>
          <a:xfrm>
            <a:off x="792480" y="1905000"/>
            <a:ext cx="8229600" cy="3657600"/>
          </a:xfrm>
        </p:spPr>
        <p:txBody>
          <a:bodyPr/>
          <a:lstStyle/>
          <a:p>
            <a:pPr>
              <a:buFont typeface="Arial" pitchFamily="34" charset="0"/>
              <a:buChar char="•"/>
            </a:pPr>
            <a:r>
              <a:rPr lang="en-US" dirty="0"/>
              <a:t>1/3 Full Recovery </a:t>
            </a:r>
          </a:p>
          <a:p>
            <a:endParaRPr lang="en-US" dirty="0"/>
          </a:p>
          <a:p>
            <a:pPr>
              <a:buFont typeface="Arial" pitchFamily="34" charset="0"/>
              <a:buChar char="•"/>
            </a:pPr>
            <a:r>
              <a:rPr lang="en-US" dirty="0"/>
              <a:t>1/3 Intermediate Outcome</a:t>
            </a:r>
          </a:p>
          <a:p>
            <a:pPr marL="0" indent="0">
              <a:buNone/>
            </a:pPr>
            <a:endParaRPr lang="en-US" dirty="0"/>
          </a:p>
          <a:p>
            <a:pPr>
              <a:buFont typeface="Arial" pitchFamily="34" charset="0"/>
              <a:buChar char="•"/>
            </a:pPr>
            <a:r>
              <a:rPr lang="en-US" dirty="0"/>
              <a:t>1/3 Poor Outcome	</a:t>
            </a:r>
          </a:p>
        </p:txBody>
      </p:sp>
      <p:sp>
        <p:nvSpPr>
          <p:cNvPr id="3" name="Right Arrow Callout 2" descr="Arrow pointing toward text box"/>
          <p:cNvSpPr/>
          <p:nvPr/>
        </p:nvSpPr>
        <p:spPr bwMode="auto">
          <a:xfrm>
            <a:off x="5181600" y="2947550"/>
            <a:ext cx="914400" cy="1091050"/>
          </a:xfrm>
          <a:prstGeom prst="rightArrowCallou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4" name="TextBox 3"/>
          <p:cNvSpPr txBox="1"/>
          <p:nvPr/>
        </p:nvSpPr>
        <p:spPr>
          <a:xfrm>
            <a:off x="5029200" y="2927696"/>
            <a:ext cx="3657600" cy="1323439"/>
          </a:xfrm>
          <a:prstGeom prst="rect">
            <a:avLst/>
          </a:prstGeom>
          <a:noFill/>
        </p:spPr>
        <p:txBody>
          <a:bodyPr wrap="square" rtlCol="0">
            <a:spAutoFit/>
          </a:bodyPr>
          <a:lstStyle/>
          <a:p>
            <a:pPr marL="1147763" lvl="4"/>
            <a:r>
              <a:rPr lang="en-US" sz="1600" dirty="0"/>
              <a:t>You are going to see more patients in the Intermediate and Poor range due to location of service</a:t>
            </a:r>
          </a:p>
        </p:txBody>
      </p:sp>
      <p:sp>
        <p:nvSpPr>
          <p:cNvPr id="2" name="TextBox 1"/>
          <p:cNvSpPr txBox="1"/>
          <p:nvPr/>
        </p:nvSpPr>
        <p:spPr>
          <a:xfrm>
            <a:off x="2819400" y="5049817"/>
            <a:ext cx="6172200" cy="707886"/>
          </a:xfrm>
          <a:prstGeom prst="rect">
            <a:avLst/>
          </a:prstGeom>
          <a:noFill/>
        </p:spPr>
        <p:txBody>
          <a:bodyPr wrap="square" rtlCol="0">
            <a:spAutoFit/>
          </a:bodyPr>
          <a:lstStyle/>
          <a:p>
            <a:r>
              <a:rPr lang="en-US" sz="1000" dirty="0" err="1"/>
              <a:t>Menezes</a:t>
            </a:r>
            <a:r>
              <a:rPr lang="en-US" sz="1000" dirty="0"/>
              <a:t> NM, et al: A Systematic Review of longitudinal outcome studies</a:t>
            </a:r>
          </a:p>
          <a:p>
            <a:r>
              <a:rPr lang="en-US" sz="1000" dirty="0"/>
              <a:t>Of first episode psychosis.  </a:t>
            </a:r>
            <a:r>
              <a:rPr lang="en-US" sz="1000" dirty="0" err="1"/>
              <a:t>Psychol</a:t>
            </a:r>
            <a:r>
              <a:rPr lang="en-US" sz="1000" dirty="0"/>
              <a:t> Medicine 2006; 36:1349-1362 </a:t>
            </a:r>
          </a:p>
          <a:p>
            <a:r>
              <a:rPr lang="en-US" sz="1000" dirty="0"/>
              <a:t>Harding, C. M., Brooks, G. W., </a:t>
            </a:r>
            <a:r>
              <a:rPr lang="en-US" sz="1000" dirty="0" err="1"/>
              <a:t>Asolaga</a:t>
            </a:r>
            <a:r>
              <a:rPr lang="en-US" sz="1000" dirty="0"/>
              <a:t>, T. S. J. S., and </a:t>
            </a:r>
            <a:r>
              <a:rPr lang="en-US" sz="1000" dirty="0" err="1"/>
              <a:t>Breier</a:t>
            </a:r>
            <a:r>
              <a:rPr lang="en-US" sz="1000" dirty="0"/>
              <a:t>, A. (1987). The Vermont longitudinal study of persons with severe mental illness. </a:t>
            </a:r>
            <a:r>
              <a:rPr lang="en-US" sz="1000" i="1" dirty="0"/>
              <a:t>American Journal of Psychiatry, 144</a:t>
            </a:r>
            <a:r>
              <a:rPr lang="en-US" sz="1000" dirty="0"/>
              <a:t>, 718-726</a:t>
            </a:r>
          </a:p>
        </p:txBody>
      </p:sp>
    </p:spTree>
    <p:extLst>
      <p:ext uri="{BB962C8B-B14F-4D97-AF65-F5344CB8AC3E}">
        <p14:creationId xmlns:p14="http://schemas.microsoft.com/office/powerpoint/2010/main" val="235217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 the Power of the Team!</a:t>
            </a:r>
          </a:p>
        </p:txBody>
      </p:sp>
      <p:pic>
        <p:nvPicPr>
          <p:cNvPr id="5125" name="Picture 5" descr="Four people playing tug o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7242407" cy="315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3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Reflections and Discussion</a:t>
            </a:r>
          </a:p>
        </p:txBody>
      </p:sp>
      <p:sp>
        <p:nvSpPr>
          <p:cNvPr id="3" name="Content Placeholder 2"/>
          <p:cNvSpPr>
            <a:spLocks noGrp="1"/>
          </p:cNvSpPr>
          <p:nvPr>
            <p:ph idx="1"/>
          </p:nvPr>
        </p:nvSpPr>
        <p:spPr>
          <a:xfrm>
            <a:off x="685800" y="1905000"/>
            <a:ext cx="8001000" cy="3581400"/>
          </a:xfrm>
        </p:spPr>
        <p:txBody>
          <a:bodyPr/>
          <a:lstStyle/>
          <a:p>
            <a:pPr>
              <a:buFont typeface="Arial" pitchFamily="34" charset="0"/>
              <a:buChar char="•"/>
            </a:pPr>
            <a:r>
              <a:rPr lang="en-US" sz="2800" dirty="0"/>
              <a:t>How do you think you will fit into this environment?</a:t>
            </a:r>
          </a:p>
          <a:p>
            <a:pPr>
              <a:buFont typeface="Arial" pitchFamily="34" charset="0"/>
              <a:buChar char="•"/>
            </a:pPr>
            <a:r>
              <a:rPr lang="en-US" sz="2800" dirty="0"/>
              <a:t>Do you see yourself as a ready and willing “team” player?</a:t>
            </a:r>
          </a:p>
          <a:p>
            <a:pPr>
              <a:buFont typeface="Arial" pitchFamily="34" charset="0"/>
              <a:buChar char="•"/>
            </a:pPr>
            <a:r>
              <a:rPr lang="en-US" sz="2800" dirty="0"/>
              <a:t>What excites you about working in this system?</a:t>
            </a:r>
          </a:p>
        </p:txBody>
      </p:sp>
    </p:spTree>
    <p:extLst>
      <p:ext uri="{BB962C8B-B14F-4D97-AF65-F5344CB8AC3E}">
        <p14:creationId xmlns:p14="http://schemas.microsoft.com/office/powerpoint/2010/main" val="311655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Post Test Questions</a:t>
            </a:r>
          </a:p>
        </p:txBody>
      </p:sp>
      <p:sp>
        <p:nvSpPr>
          <p:cNvPr id="6" name="Content Placeholder 2"/>
          <p:cNvSpPr txBox="1">
            <a:spLocks noGrp="1"/>
          </p:cNvSpPr>
          <p:nvPr>
            <p:ph idx="1"/>
          </p:nvPr>
        </p:nvSpPr>
        <p:spPr bwMode="auto">
          <a:xfrm>
            <a:off x="685800" y="1676400"/>
            <a:ext cx="8077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233363" indent="-233363">
              <a:buFont typeface="Wingdings" charset="0"/>
              <a:buAutoNum type="arabicPeriod"/>
            </a:pPr>
            <a:r>
              <a:rPr lang="en-US" sz="1400" b="1" kern="0" dirty="0"/>
              <a:t>The Community Mental Health Center Act is approximately how old?</a:t>
            </a:r>
            <a:r>
              <a:rPr lang="en-US" sz="1400" kern="0" dirty="0"/>
              <a:t>	</a:t>
            </a:r>
          </a:p>
          <a:p>
            <a:pPr marL="803275" lvl="1" indent="-403225">
              <a:spcBef>
                <a:spcPts val="0"/>
              </a:spcBef>
              <a:buFont typeface="+mj-lt"/>
              <a:buAutoNum type="alphaLcParenR"/>
            </a:pPr>
            <a:r>
              <a:rPr lang="en-US" sz="1400" kern="0" dirty="0"/>
              <a:t>10 years</a:t>
            </a:r>
          </a:p>
          <a:p>
            <a:pPr marL="803275" lvl="1" indent="-403225">
              <a:spcBef>
                <a:spcPts val="0"/>
              </a:spcBef>
              <a:buFont typeface="+mj-lt"/>
              <a:buAutoNum type="alphaLcParenR"/>
            </a:pPr>
            <a:r>
              <a:rPr lang="en-US" sz="1400" kern="0" dirty="0"/>
              <a:t>30 years</a:t>
            </a:r>
          </a:p>
          <a:p>
            <a:pPr marL="803275" lvl="1" indent="-403225">
              <a:spcBef>
                <a:spcPts val="0"/>
              </a:spcBef>
              <a:buFont typeface="Wingdings" charset="0"/>
              <a:buAutoNum type="alphaLcParenR"/>
            </a:pPr>
            <a:r>
              <a:rPr lang="en-US" sz="1400" kern="0" dirty="0"/>
              <a:t>40 years</a:t>
            </a:r>
          </a:p>
          <a:p>
            <a:pPr marL="803275" lvl="1" indent="-403225">
              <a:spcBef>
                <a:spcPts val="0"/>
              </a:spcBef>
              <a:buFont typeface="Wingdings" charset="0"/>
              <a:buAutoNum type="alphaLcParenR"/>
            </a:pPr>
            <a:r>
              <a:rPr lang="en-US" sz="1400" kern="0" dirty="0"/>
              <a:t>50 years</a:t>
            </a:r>
            <a:br>
              <a:rPr lang="en-US" sz="1400" kern="0" dirty="0"/>
            </a:br>
            <a:endParaRPr lang="en-US" sz="1400" kern="0" dirty="0"/>
          </a:p>
          <a:p>
            <a:pPr marL="233363" indent="-233363">
              <a:buFont typeface="Wingdings" charset="0"/>
              <a:buAutoNum type="arabicPeriod" startAt="2"/>
            </a:pPr>
            <a:r>
              <a:rPr lang="en-US" sz="1400" b="1" kern="0" dirty="0"/>
              <a:t>Staff found in CMHC environments can include:</a:t>
            </a:r>
          </a:p>
          <a:p>
            <a:pPr marL="803275" lvl="1" indent="-403225">
              <a:spcBef>
                <a:spcPts val="0"/>
              </a:spcBef>
              <a:buFont typeface="Wingdings" charset="0"/>
              <a:buAutoNum type="alphaLcParenR"/>
            </a:pPr>
            <a:r>
              <a:rPr lang="en-US" sz="1400" kern="0" dirty="0"/>
              <a:t>Case managers</a:t>
            </a:r>
          </a:p>
          <a:p>
            <a:pPr marL="803275" lvl="1" indent="-403225">
              <a:spcBef>
                <a:spcPts val="0"/>
              </a:spcBef>
              <a:buFont typeface="Wingdings" charset="0"/>
              <a:buAutoNum type="alphaLcParenR"/>
            </a:pPr>
            <a:r>
              <a:rPr lang="en-US" sz="1400" kern="0" dirty="0"/>
              <a:t>Social Workers</a:t>
            </a:r>
          </a:p>
          <a:p>
            <a:pPr marL="803275" lvl="1" indent="-403225">
              <a:spcBef>
                <a:spcPts val="0"/>
              </a:spcBef>
              <a:buFont typeface="Wingdings" charset="0"/>
              <a:buAutoNum type="alphaLcParenR"/>
            </a:pPr>
            <a:r>
              <a:rPr lang="en-US" sz="1400" kern="0" dirty="0"/>
              <a:t>Nurses</a:t>
            </a:r>
          </a:p>
          <a:p>
            <a:pPr marL="803275" lvl="1" indent="-403225">
              <a:spcBef>
                <a:spcPts val="0"/>
              </a:spcBef>
              <a:buFont typeface="Wingdings" charset="0"/>
              <a:buAutoNum type="alphaLcParenR"/>
            </a:pPr>
            <a:r>
              <a:rPr lang="en-US" sz="1400" kern="0" dirty="0"/>
              <a:t>Peers</a:t>
            </a:r>
          </a:p>
          <a:p>
            <a:pPr marL="803275" lvl="1" indent="-403225">
              <a:spcBef>
                <a:spcPts val="0"/>
              </a:spcBef>
              <a:buFont typeface="Wingdings" charset="0"/>
              <a:buAutoNum type="alphaLcParenR"/>
            </a:pPr>
            <a:r>
              <a:rPr lang="en-US" sz="1400" kern="0" dirty="0"/>
              <a:t>All the above</a:t>
            </a:r>
            <a:br>
              <a:rPr lang="en-US" sz="1400" kern="0" dirty="0"/>
            </a:br>
            <a:endParaRPr lang="en-US" sz="1400" kern="0" dirty="0"/>
          </a:p>
          <a:p>
            <a:pPr marL="228600" indent="-228600">
              <a:buFont typeface="Wingdings" charset="0"/>
              <a:buAutoNum type="arabicPeriod" startAt="3"/>
            </a:pPr>
            <a:r>
              <a:rPr lang="en-US" sz="1400" b="1" kern="0" dirty="0"/>
              <a:t>With proper access to care, what percent of people with serious mental illness may experience intermediate to excellent outcomes?</a:t>
            </a:r>
          </a:p>
          <a:p>
            <a:pPr marL="803275" lvl="1" indent="-403225">
              <a:spcBef>
                <a:spcPts val="0"/>
              </a:spcBef>
              <a:buFont typeface="Wingdings" charset="0"/>
              <a:buAutoNum type="alphaLcParenR"/>
            </a:pPr>
            <a:r>
              <a:rPr lang="en-US" sz="1400" kern="0" dirty="0"/>
              <a:t>10%</a:t>
            </a:r>
          </a:p>
          <a:p>
            <a:pPr marL="803275" lvl="1" indent="-403225">
              <a:spcBef>
                <a:spcPts val="0"/>
              </a:spcBef>
              <a:buFont typeface="Wingdings" charset="0"/>
              <a:buAutoNum type="alphaLcParenR" startAt="2"/>
            </a:pPr>
            <a:r>
              <a:rPr lang="en-US" sz="1400" kern="0" dirty="0"/>
              <a:t>20%</a:t>
            </a:r>
          </a:p>
          <a:p>
            <a:pPr marL="803275" lvl="1" indent="-403225">
              <a:spcBef>
                <a:spcPts val="0"/>
              </a:spcBef>
              <a:buFont typeface="Wingdings" charset="0"/>
              <a:buAutoNum type="alphaLcParenR" startAt="2"/>
            </a:pPr>
            <a:r>
              <a:rPr lang="en-US" sz="1400" kern="0" dirty="0"/>
              <a:t>50%</a:t>
            </a:r>
          </a:p>
          <a:p>
            <a:pPr marL="803275" lvl="1" indent="-403225">
              <a:spcBef>
                <a:spcPts val="0"/>
              </a:spcBef>
              <a:buFont typeface="Wingdings" charset="0"/>
              <a:buAutoNum type="alphaLcParenR" startAt="2"/>
            </a:pPr>
            <a:r>
              <a:rPr lang="en-US" sz="1400" kern="0" dirty="0"/>
              <a:t>70%</a:t>
            </a:r>
          </a:p>
        </p:txBody>
      </p:sp>
    </p:spTree>
    <p:extLst>
      <p:ext uri="{BB962C8B-B14F-4D97-AF65-F5344CB8AC3E}">
        <p14:creationId xmlns:p14="http://schemas.microsoft.com/office/powerpoint/2010/main" val="171007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685800" y="838200"/>
            <a:ext cx="8001000" cy="838200"/>
          </a:xfrm>
        </p:spPr>
        <p:txBody>
          <a:bodyPr/>
          <a:lstStyle/>
          <a:p>
            <a:pPr eaLnBrk="1" hangingPunct="1"/>
            <a:r>
              <a:rPr lang="en-US" dirty="0"/>
              <a:t>Module 2</a:t>
            </a:r>
            <a:br>
              <a:rPr lang="en-US" dirty="0"/>
            </a:br>
            <a:r>
              <a:rPr lang="en-US" dirty="0"/>
              <a:t>Overview of the Behavioral Health Environment</a:t>
            </a:r>
          </a:p>
        </p:txBody>
      </p:sp>
      <p:sp>
        <p:nvSpPr>
          <p:cNvPr id="4098" name="Rectangle 3"/>
          <p:cNvSpPr>
            <a:spLocks noGrp="1" noChangeArrowheads="1"/>
          </p:cNvSpPr>
          <p:nvPr>
            <p:ph idx="1"/>
          </p:nvPr>
        </p:nvSpPr>
        <p:spPr>
          <a:xfrm>
            <a:off x="685800" y="2438400"/>
            <a:ext cx="8001000" cy="3352800"/>
          </a:xfrm>
        </p:spPr>
        <p:txBody>
          <a:bodyPr/>
          <a:lstStyle/>
          <a:p>
            <a:pPr eaLnBrk="1" hangingPunct="1"/>
            <a:r>
              <a:rPr lang="en-US" dirty="0"/>
              <a:t>Learning Objectives:</a:t>
            </a:r>
          </a:p>
          <a:p>
            <a:pPr eaLnBrk="1" hangingPunct="1">
              <a:buFont typeface="Arial" pitchFamily="34" charset="0"/>
              <a:buChar char="•"/>
            </a:pPr>
            <a:r>
              <a:rPr lang="en-US" dirty="0"/>
              <a:t>Appreciate the philosophy, funding and organizational structure of public mental health settings</a:t>
            </a:r>
          </a:p>
          <a:p>
            <a:pPr eaLnBrk="1" hangingPunct="1">
              <a:buFont typeface="Arial" pitchFamily="34" charset="0"/>
              <a:buChar char="•"/>
            </a:pPr>
            <a:r>
              <a:rPr lang="en-US" dirty="0"/>
              <a:t>List the personnel employed in these settings, their job functions and how the teams operate</a:t>
            </a:r>
          </a:p>
          <a:p>
            <a:pPr eaLnBrk="1" hangingPunct="1">
              <a:buFont typeface="Arial" pitchFamily="34" charset="0"/>
              <a:buChar char="•"/>
            </a:pPr>
            <a:r>
              <a:rPr lang="en-US" dirty="0"/>
              <a:t>Describe the integrated care team roles and responsibilities in these settings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Post Test Answers</a:t>
            </a:r>
          </a:p>
        </p:txBody>
      </p:sp>
      <p:sp>
        <p:nvSpPr>
          <p:cNvPr id="4" name="Content Placeholder 2"/>
          <p:cNvSpPr txBox="1">
            <a:spLocks/>
          </p:cNvSpPr>
          <p:nvPr/>
        </p:nvSpPr>
        <p:spPr bwMode="auto">
          <a:xfrm>
            <a:off x="762000" y="1747520"/>
            <a:ext cx="8077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233363" indent="-233363">
              <a:buFont typeface="Wingdings" charset="0"/>
              <a:buAutoNum type="arabicPeriod"/>
            </a:pPr>
            <a:r>
              <a:rPr lang="en-US" sz="1400" b="1" kern="0" dirty="0"/>
              <a:t>The Community Mental Health Center Act is approximately how old?</a:t>
            </a:r>
            <a:r>
              <a:rPr lang="en-US" sz="1400" kern="0" dirty="0"/>
              <a:t>	</a:t>
            </a:r>
          </a:p>
          <a:p>
            <a:pPr marL="803275" lvl="1" indent="-403225">
              <a:spcBef>
                <a:spcPts val="0"/>
              </a:spcBef>
              <a:buFont typeface="+mj-lt"/>
              <a:buAutoNum type="alphaLcParenR"/>
            </a:pPr>
            <a:r>
              <a:rPr lang="en-US" sz="1400" kern="0" dirty="0"/>
              <a:t>10 years</a:t>
            </a:r>
          </a:p>
          <a:p>
            <a:pPr marL="803275" lvl="1" indent="-403225">
              <a:spcBef>
                <a:spcPts val="0"/>
              </a:spcBef>
              <a:buFont typeface="+mj-lt"/>
              <a:buAutoNum type="alphaLcParenR"/>
            </a:pPr>
            <a:r>
              <a:rPr lang="en-US" sz="1400" kern="0" dirty="0"/>
              <a:t>30 years</a:t>
            </a:r>
          </a:p>
          <a:p>
            <a:pPr marL="803275" lvl="1" indent="-403225">
              <a:spcBef>
                <a:spcPts val="0"/>
              </a:spcBef>
              <a:buFont typeface="Wingdings" charset="0"/>
              <a:buAutoNum type="alphaLcParenR"/>
            </a:pPr>
            <a:r>
              <a:rPr lang="en-US" sz="1400" kern="0" dirty="0"/>
              <a:t>40 years</a:t>
            </a:r>
          </a:p>
          <a:p>
            <a:pPr marL="803275" lvl="1" indent="-403225">
              <a:spcBef>
                <a:spcPts val="0"/>
              </a:spcBef>
              <a:buFont typeface="Wingdings" charset="0"/>
              <a:buAutoNum type="alphaLcParenR"/>
            </a:pPr>
            <a:r>
              <a:rPr lang="en-US" sz="1400" kern="0" dirty="0">
                <a:solidFill>
                  <a:srgbClr val="FF0000"/>
                </a:solidFill>
              </a:rPr>
              <a:t>50 years</a:t>
            </a:r>
            <a:br>
              <a:rPr lang="en-US" sz="1400" kern="0" dirty="0"/>
            </a:br>
            <a:endParaRPr lang="en-US" sz="1400" kern="0" dirty="0"/>
          </a:p>
          <a:p>
            <a:pPr marL="233363" indent="-233363">
              <a:buFont typeface="Wingdings" charset="0"/>
              <a:buAutoNum type="arabicPeriod" startAt="2"/>
            </a:pPr>
            <a:r>
              <a:rPr lang="en-US" sz="1400" b="1" kern="0" dirty="0"/>
              <a:t>Staff found in CMHC environments can include:</a:t>
            </a:r>
          </a:p>
          <a:p>
            <a:pPr marL="803275" lvl="1" indent="-403225">
              <a:spcBef>
                <a:spcPts val="0"/>
              </a:spcBef>
              <a:buFont typeface="Wingdings" charset="0"/>
              <a:buAutoNum type="alphaLcParenR"/>
            </a:pPr>
            <a:r>
              <a:rPr lang="en-US" sz="1400" kern="0" dirty="0"/>
              <a:t>Case managers</a:t>
            </a:r>
          </a:p>
          <a:p>
            <a:pPr marL="803275" lvl="1" indent="-403225">
              <a:spcBef>
                <a:spcPts val="0"/>
              </a:spcBef>
              <a:buFont typeface="Wingdings" charset="0"/>
              <a:buAutoNum type="alphaLcParenR"/>
            </a:pPr>
            <a:r>
              <a:rPr lang="en-US" sz="1400" kern="0" dirty="0"/>
              <a:t>Social Workers</a:t>
            </a:r>
          </a:p>
          <a:p>
            <a:pPr marL="803275" lvl="1" indent="-403225">
              <a:spcBef>
                <a:spcPts val="0"/>
              </a:spcBef>
              <a:buFont typeface="Wingdings" charset="0"/>
              <a:buAutoNum type="alphaLcParenR"/>
            </a:pPr>
            <a:r>
              <a:rPr lang="en-US" sz="1400" kern="0" dirty="0"/>
              <a:t>Nurses</a:t>
            </a:r>
          </a:p>
          <a:p>
            <a:pPr marL="803275" lvl="1" indent="-403225">
              <a:spcBef>
                <a:spcPts val="0"/>
              </a:spcBef>
              <a:buFont typeface="Wingdings" charset="0"/>
              <a:buAutoNum type="alphaLcParenR"/>
            </a:pPr>
            <a:r>
              <a:rPr lang="en-US" sz="1400" kern="0" dirty="0"/>
              <a:t>Peers</a:t>
            </a:r>
          </a:p>
          <a:p>
            <a:pPr marL="803275" lvl="1" indent="-403225">
              <a:spcBef>
                <a:spcPts val="0"/>
              </a:spcBef>
              <a:buFont typeface="Wingdings" charset="0"/>
              <a:buAutoNum type="alphaLcParenR"/>
            </a:pPr>
            <a:r>
              <a:rPr lang="en-US" sz="1400" kern="0" dirty="0">
                <a:solidFill>
                  <a:srgbClr val="FF0000"/>
                </a:solidFill>
              </a:rPr>
              <a:t>All the above</a:t>
            </a:r>
            <a:br>
              <a:rPr lang="en-US" sz="1400" kern="0" dirty="0"/>
            </a:br>
            <a:endParaRPr lang="en-US" sz="1400" kern="0" dirty="0"/>
          </a:p>
          <a:p>
            <a:pPr marL="228600" indent="-228600">
              <a:buFont typeface="Wingdings" charset="0"/>
              <a:buAutoNum type="arabicPeriod" startAt="3"/>
            </a:pPr>
            <a:r>
              <a:rPr lang="en-US" sz="1400" b="1" kern="0" dirty="0"/>
              <a:t>With proper access to care, what percent of people with serious mental illness may experience intermediate to excellent outcomes?</a:t>
            </a:r>
          </a:p>
          <a:p>
            <a:pPr marL="803275" lvl="1" indent="-403225">
              <a:spcBef>
                <a:spcPts val="0"/>
              </a:spcBef>
              <a:buFont typeface="Wingdings" charset="0"/>
              <a:buAutoNum type="alphaLcParenR"/>
            </a:pPr>
            <a:r>
              <a:rPr lang="en-US" sz="1400" kern="0" dirty="0"/>
              <a:t>10%</a:t>
            </a:r>
          </a:p>
          <a:p>
            <a:pPr marL="803275" lvl="1" indent="-403225">
              <a:spcBef>
                <a:spcPts val="0"/>
              </a:spcBef>
              <a:buFont typeface="Wingdings" charset="0"/>
              <a:buAutoNum type="alphaLcParenR" startAt="2"/>
            </a:pPr>
            <a:r>
              <a:rPr lang="en-US" sz="1400" kern="0" dirty="0"/>
              <a:t>20%</a:t>
            </a:r>
          </a:p>
          <a:p>
            <a:pPr marL="803275" lvl="1" indent="-403225">
              <a:spcBef>
                <a:spcPts val="0"/>
              </a:spcBef>
              <a:buFont typeface="Wingdings" charset="0"/>
              <a:buAutoNum type="alphaLcParenR" startAt="2"/>
            </a:pPr>
            <a:r>
              <a:rPr lang="en-US" sz="1400" kern="0" dirty="0"/>
              <a:t>50%</a:t>
            </a:r>
          </a:p>
          <a:p>
            <a:pPr marL="803275" lvl="1" indent="-403225">
              <a:spcBef>
                <a:spcPts val="0"/>
              </a:spcBef>
              <a:buFont typeface="Wingdings" charset="0"/>
              <a:buAutoNum type="alphaLcParenR" startAt="2"/>
            </a:pPr>
            <a:r>
              <a:rPr lang="en-US" sz="1400" kern="0" dirty="0">
                <a:solidFill>
                  <a:srgbClr val="FF0000"/>
                </a:solidFill>
              </a:rPr>
              <a:t>70%</a:t>
            </a:r>
          </a:p>
        </p:txBody>
      </p:sp>
    </p:spTree>
    <p:extLst>
      <p:ext uri="{BB962C8B-B14F-4D97-AF65-F5344CB8AC3E}">
        <p14:creationId xmlns:p14="http://schemas.microsoft.com/office/powerpoint/2010/main" val="1710072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752600"/>
            <a:ext cx="8001000" cy="3581400"/>
          </a:xfrm>
        </p:spPr>
        <p:txBody>
          <a:bodyPr/>
          <a:lstStyle/>
          <a:p>
            <a:pPr>
              <a:spcAft>
                <a:spcPts val="600"/>
              </a:spcAft>
            </a:pPr>
            <a:r>
              <a:rPr lang="en-US" sz="1600" dirty="0"/>
              <a:t>Feldman, 2012, Textbook of Community Psychiatry</a:t>
            </a:r>
          </a:p>
          <a:p>
            <a:pPr>
              <a:spcAft>
                <a:spcPts val="600"/>
              </a:spcAft>
            </a:pPr>
            <a:r>
              <a:rPr lang="en-US" sz="1600" dirty="0" err="1"/>
              <a:t>Vecchio</a:t>
            </a:r>
            <a:r>
              <a:rPr lang="en-US" sz="1600" dirty="0"/>
              <a:t>, 2012, Handbook of Community Psychiatry</a:t>
            </a:r>
          </a:p>
          <a:p>
            <a:pPr>
              <a:spcAft>
                <a:spcPts val="600"/>
              </a:spcAft>
            </a:pPr>
            <a:r>
              <a:rPr lang="en-US" sz="1600" dirty="0" err="1"/>
              <a:t>Menezes</a:t>
            </a:r>
            <a:r>
              <a:rPr lang="en-US" sz="1600" dirty="0"/>
              <a:t> NM, et al: A Systematic Review of longitudinal outcome studies</a:t>
            </a:r>
          </a:p>
          <a:p>
            <a:pPr>
              <a:spcAft>
                <a:spcPts val="600"/>
              </a:spcAft>
            </a:pPr>
            <a:r>
              <a:rPr lang="en-US" sz="1600" dirty="0"/>
              <a:t>Of first episode psychosis.  </a:t>
            </a:r>
            <a:r>
              <a:rPr lang="en-US" sz="1600" dirty="0" err="1"/>
              <a:t>Psychol</a:t>
            </a:r>
            <a:r>
              <a:rPr lang="en-US" sz="1600" dirty="0"/>
              <a:t> Medicine 2006; 36:1349-1362 </a:t>
            </a:r>
          </a:p>
          <a:p>
            <a:pPr>
              <a:spcAft>
                <a:spcPts val="600"/>
              </a:spcAft>
            </a:pPr>
            <a:r>
              <a:rPr lang="en-US" sz="1600" dirty="0"/>
              <a:t>Harding, C. M., Brooks, G. W., </a:t>
            </a:r>
            <a:r>
              <a:rPr lang="en-US" sz="1600" dirty="0" err="1"/>
              <a:t>Asolaga</a:t>
            </a:r>
            <a:r>
              <a:rPr lang="en-US" sz="1600" dirty="0"/>
              <a:t>, T. S. J. S., and </a:t>
            </a:r>
            <a:r>
              <a:rPr lang="en-US" sz="1600" dirty="0" err="1"/>
              <a:t>Breier</a:t>
            </a:r>
            <a:r>
              <a:rPr lang="en-US" sz="1600" dirty="0"/>
              <a:t>, A. (1987). The Vermont longitudinal study of persons with severe mental illness. </a:t>
            </a:r>
            <a:r>
              <a:rPr lang="en-US" sz="1600" i="1" dirty="0"/>
              <a:t>American Journal of Psychiatry, 144</a:t>
            </a:r>
            <a:r>
              <a:rPr lang="en-US" sz="1600" dirty="0"/>
              <a:t>, 718-726</a:t>
            </a:r>
          </a:p>
          <a:p>
            <a:endParaRPr lang="en-US" sz="1200" dirty="0"/>
          </a:p>
        </p:txBody>
      </p:sp>
    </p:spTree>
    <p:extLst>
      <p:ext uri="{BB962C8B-B14F-4D97-AF65-F5344CB8AC3E}">
        <p14:creationId xmlns:p14="http://schemas.microsoft.com/office/powerpoint/2010/main" val="90884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8001000" cy="838200"/>
          </a:xfrm>
        </p:spPr>
        <p:txBody>
          <a:bodyPr/>
          <a:lstStyle/>
          <a:p>
            <a:pPr algn="ctr"/>
            <a:r>
              <a:rPr lang="en-US" dirty="0"/>
              <a:t>End of Module 2</a:t>
            </a:r>
          </a:p>
        </p:txBody>
      </p:sp>
    </p:spTree>
    <p:extLst>
      <p:ext uri="{BB962C8B-B14F-4D97-AF65-F5344CB8AC3E}">
        <p14:creationId xmlns:p14="http://schemas.microsoft.com/office/powerpoint/2010/main" val="297966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Pre Test Questions</a:t>
            </a:r>
          </a:p>
        </p:txBody>
      </p:sp>
      <p:sp>
        <p:nvSpPr>
          <p:cNvPr id="3" name="Content Placeholder 2"/>
          <p:cNvSpPr>
            <a:spLocks noGrp="1"/>
          </p:cNvSpPr>
          <p:nvPr>
            <p:ph idx="1"/>
          </p:nvPr>
        </p:nvSpPr>
        <p:spPr>
          <a:xfrm>
            <a:off x="762000" y="1600200"/>
            <a:ext cx="8001000" cy="4114800"/>
          </a:xfrm>
        </p:spPr>
        <p:txBody>
          <a:bodyPr/>
          <a:lstStyle/>
          <a:p>
            <a:pPr marL="233363" indent="-233363">
              <a:buAutoNum type="arabicPeriod"/>
            </a:pPr>
            <a:r>
              <a:rPr lang="en-US" sz="1400" b="1" dirty="0"/>
              <a:t>The Community Mental Health Center Act is approximately how old?</a:t>
            </a:r>
            <a:r>
              <a:rPr lang="en-US" sz="1400" dirty="0"/>
              <a:t>	</a:t>
            </a:r>
          </a:p>
          <a:p>
            <a:pPr marL="803275" lvl="1" indent="-403225">
              <a:buFont typeface="+mj-lt"/>
              <a:buAutoNum type="alphaLcParenR"/>
            </a:pPr>
            <a:r>
              <a:rPr lang="en-US" sz="1400" dirty="0"/>
              <a:t>10 years</a:t>
            </a:r>
          </a:p>
          <a:p>
            <a:pPr marL="803275" lvl="1" indent="-403225">
              <a:buFont typeface="+mj-lt"/>
              <a:buAutoNum type="alphaLcParenR"/>
            </a:pPr>
            <a:r>
              <a:rPr lang="en-US" sz="1400" dirty="0"/>
              <a:t>30 years</a:t>
            </a:r>
          </a:p>
          <a:p>
            <a:pPr marL="803275" lvl="1" indent="-403225">
              <a:buAutoNum type="alphaLcParenR"/>
            </a:pPr>
            <a:r>
              <a:rPr lang="en-US" sz="1400" dirty="0"/>
              <a:t>40 years</a:t>
            </a:r>
          </a:p>
          <a:p>
            <a:pPr marL="803275" lvl="1" indent="-403225">
              <a:buAutoNum type="alphaLcParenR"/>
            </a:pPr>
            <a:r>
              <a:rPr lang="en-US" sz="1400" dirty="0"/>
              <a:t>50 years</a:t>
            </a:r>
          </a:p>
          <a:p>
            <a:pPr marL="233363" indent="-233363">
              <a:buAutoNum type="arabicPeriod" startAt="2"/>
            </a:pPr>
            <a:r>
              <a:rPr lang="en-US" sz="1400" b="1" dirty="0"/>
              <a:t>Staff found in community mental health center (CMHC) environments can include:</a:t>
            </a:r>
          </a:p>
          <a:p>
            <a:pPr marL="803275" lvl="1" indent="-403225">
              <a:buAutoNum type="alphaLcParenR"/>
            </a:pPr>
            <a:r>
              <a:rPr lang="en-US" sz="1400" dirty="0"/>
              <a:t>Case managers</a:t>
            </a:r>
          </a:p>
          <a:p>
            <a:pPr marL="803275" lvl="1" indent="-403225">
              <a:buAutoNum type="alphaLcParenR"/>
            </a:pPr>
            <a:r>
              <a:rPr lang="en-US" sz="1400" dirty="0"/>
              <a:t>Social Workers</a:t>
            </a:r>
          </a:p>
          <a:p>
            <a:pPr marL="803275" lvl="1" indent="-403225">
              <a:buAutoNum type="alphaLcParenR"/>
            </a:pPr>
            <a:r>
              <a:rPr lang="en-US" sz="1400" dirty="0"/>
              <a:t>Nurses</a:t>
            </a:r>
          </a:p>
          <a:p>
            <a:pPr marL="803275" lvl="1" indent="-403225">
              <a:buAutoNum type="alphaLcParenR"/>
            </a:pPr>
            <a:r>
              <a:rPr lang="en-US" sz="1400" dirty="0"/>
              <a:t>Peers</a:t>
            </a:r>
          </a:p>
          <a:p>
            <a:pPr marL="803275" lvl="1" indent="-403225">
              <a:buAutoNum type="alphaLcParenR"/>
            </a:pPr>
            <a:r>
              <a:rPr lang="en-US" sz="1400" dirty="0"/>
              <a:t>All the above</a:t>
            </a:r>
          </a:p>
          <a:p>
            <a:pPr marL="228600" indent="-228600">
              <a:buAutoNum type="arabicPeriod" startAt="3"/>
            </a:pPr>
            <a:r>
              <a:rPr lang="en-US" sz="1400" b="1" dirty="0"/>
              <a:t>With proper access to care, what percent of people with serious mental illness may experience intermediate to excellent outcomes?</a:t>
            </a:r>
          </a:p>
          <a:p>
            <a:pPr marL="803275" lvl="1" indent="-403225">
              <a:buAutoNum type="alphaLcParenR"/>
            </a:pPr>
            <a:r>
              <a:rPr lang="en-US" sz="1400" dirty="0"/>
              <a:t>10%</a:t>
            </a:r>
          </a:p>
          <a:p>
            <a:pPr marL="803275" lvl="1" indent="-403225">
              <a:buAutoNum type="alphaLcParenR" startAt="2"/>
            </a:pPr>
            <a:r>
              <a:rPr lang="en-US" sz="1400" dirty="0"/>
              <a:t>20%</a:t>
            </a:r>
          </a:p>
          <a:p>
            <a:pPr marL="803275" lvl="1" indent="-403225">
              <a:buAutoNum type="alphaLcParenR" startAt="2"/>
            </a:pPr>
            <a:r>
              <a:rPr lang="en-US" sz="1400" dirty="0"/>
              <a:t>50%</a:t>
            </a:r>
          </a:p>
          <a:p>
            <a:pPr marL="803275" lvl="1" indent="-403225">
              <a:buAutoNum type="alphaLcParenR" startAt="2"/>
            </a:pPr>
            <a:r>
              <a:rPr lang="en-US" sz="1400" dirty="0"/>
              <a:t>70%</a:t>
            </a:r>
          </a:p>
        </p:txBody>
      </p:sp>
    </p:spTree>
    <p:extLst>
      <p:ext uri="{BB962C8B-B14F-4D97-AF65-F5344CB8AC3E}">
        <p14:creationId xmlns:p14="http://schemas.microsoft.com/office/powerpoint/2010/main" val="210963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Overview of Module 2</a:t>
            </a:r>
          </a:p>
        </p:txBody>
      </p:sp>
      <p:sp>
        <p:nvSpPr>
          <p:cNvPr id="3" name="Content Placeholder 2"/>
          <p:cNvSpPr>
            <a:spLocks noGrp="1"/>
          </p:cNvSpPr>
          <p:nvPr>
            <p:ph idx="1"/>
          </p:nvPr>
        </p:nvSpPr>
        <p:spPr>
          <a:xfrm>
            <a:off x="762000" y="1752600"/>
            <a:ext cx="8001000" cy="3581400"/>
          </a:xfrm>
        </p:spPr>
        <p:txBody>
          <a:bodyPr/>
          <a:lstStyle/>
          <a:p>
            <a:pPr>
              <a:buFont typeface="Arial" pitchFamily="34" charset="0"/>
              <a:buChar char="•"/>
            </a:pPr>
            <a:r>
              <a:rPr lang="en-US" dirty="0"/>
              <a:t>History of public mental health and CMHCs</a:t>
            </a:r>
          </a:p>
          <a:p>
            <a:pPr>
              <a:buFont typeface="Arial" pitchFamily="34" charset="0"/>
              <a:buChar char="•"/>
            </a:pPr>
            <a:r>
              <a:rPr lang="en-US" dirty="0"/>
              <a:t>Who are the staff?</a:t>
            </a:r>
          </a:p>
          <a:p>
            <a:pPr>
              <a:buFont typeface="Arial" pitchFamily="34" charset="0"/>
              <a:buChar char="•"/>
            </a:pPr>
            <a:r>
              <a:rPr lang="en-US" dirty="0"/>
              <a:t>Lexicon </a:t>
            </a:r>
          </a:p>
          <a:p>
            <a:pPr>
              <a:buFont typeface="Arial" pitchFamily="34" charset="0"/>
              <a:buChar char="•"/>
            </a:pPr>
            <a:r>
              <a:rPr lang="en-US" dirty="0"/>
              <a:t>Services provided by team members</a:t>
            </a:r>
          </a:p>
          <a:p>
            <a:pPr>
              <a:buFont typeface="Arial" pitchFamily="34" charset="0"/>
              <a:buChar char="•"/>
            </a:pPr>
            <a:r>
              <a:rPr lang="en-US" dirty="0"/>
              <a:t>Service planning</a:t>
            </a:r>
          </a:p>
          <a:p>
            <a:pPr>
              <a:buFont typeface="Arial" pitchFamily="34" charset="0"/>
              <a:buChar char="•"/>
            </a:pPr>
            <a:r>
              <a:rPr lang="en-US" dirty="0"/>
              <a:t>Health Insurance Portability and Accountability Act (HIPAA) and 42 Code of Federal Regulations (CFR)</a:t>
            </a:r>
          </a:p>
          <a:p>
            <a:pPr>
              <a:buFont typeface="Arial" pitchFamily="34" charset="0"/>
              <a:buChar char="•"/>
            </a:pPr>
            <a:r>
              <a:rPr lang="en-US" dirty="0"/>
              <a:t>Recovery movement</a:t>
            </a:r>
          </a:p>
        </p:txBody>
      </p:sp>
    </p:spTree>
    <p:extLst>
      <p:ext uri="{BB962C8B-B14F-4D97-AF65-F5344CB8AC3E}">
        <p14:creationId xmlns:p14="http://schemas.microsoft.com/office/powerpoint/2010/main" val="263037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990600"/>
            <a:ext cx="8229600" cy="762000"/>
          </a:xfrm>
        </p:spPr>
        <p:txBody>
          <a:bodyPr/>
          <a:lstStyle/>
          <a:p>
            <a:r>
              <a:rPr lang="en-US" dirty="0"/>
              <a:t>A different world</a:t>
            </a:r>
            <a:endParaRPr lang="en-US" dirty="0">
              <a:solidFill>
                <a:srgbClr val="FF0000"/>
              </a:solidFill>
            </a:endParaRPr>
          </a:p>
        </p:txBody>
      </p:sp>
      <p:sp>
        <p:nvSpPr>
          <p:cNvPr id="3" name="TextBox 2"/>
          <p:cNvSpPr txBox="1"/>
          <p:nvPr/>
        </p:nvSpPr>
        <p:spPr>
          <a:xfrm>
            <a:off x="762000" y="1981200"/>
            <a:ext cx="7696200" cy="2492990"/>
          </a:xfrm>
          <a:prstGeom prst="rect">
            <a:avLst/>
          </a:prstGeom>
          <a:noFill/>
        </p:spPr>
        <p:txBody>
          <a:bodyPr wrap="square" rtlCol="0">
            <a:spAutoFit/>
          </a:bodyPr>
          <a:lstStyle/>
          <a:p>
            <a:r>
              <a:rPr lang="en-US" sz="3200" dirty="0"/>
              <a:t>A PCP said to me… </a:t>
            </a:r>
          </a:p>
          <a:p>
            <a:endParaRPr lang="en-US" sz="3200" dirty="0"/>
          </a:p>
          <a:p>
            <a:r>
              <a:rPr lang="en-US" sz="3200" dirty="0"/>
              <a:t>“Walking into our CMHC was like walking onto mars” </a:t>
            </a:r>
          </a:p>
          <a:p>
            <a:endParaRPr lang="en-US" sz="2800" dirty="0"/>
          </a:p>
        </p:txBody>
      </p:sp>
    </p:spTree>
    <p:extLst>
      <p:ext uri="{BB962C8B-B14F-4D97-AF65-F5344CB8AC3E}">
        <p14:creationId xmlns:p14="http://schemas.microsoft.com/office/powerpoint/2010/main" val="43522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533400"/>
          </a:xfrm>
        </p:spPr>
        <p:txBody>
          <a:bodyPr/>
          <a:lstStyle/>
          <a:p>
            <a:r>
              <a:rPr lang="en-US" dirty="0"/>
              <a:t>Brief History of Community Mental Health</a:t>
            </a:r>
          </a:p>
        </p:txBody>
      </p:sp>
      <p:sp>
        <p:nvSpPr>
          <p:cNvPr id="3" name="Content Placeholder 2"/>
          <p:cNvSpPr>
            <a:spLocks noGrp="1"/>
          </p:cNvSpPr>
          <p:nvPr>
            <p:ph idx="1"/>
          </p:nvPr>
        </p:nvSpPr>
        <p:spPr>
          <a:xfrm>
            <a:off x="762000" y="1828800"/>
            <a:ext cx="8001000" cy="3995410"/>
          </a:xfrm>
        </p:spPr>
        <p:txBody>
          <a:bodyPr/>
          <a:lstStyle/>
          <a:p>
            <a:pPr>
              <a:buFont typeface="Arial" pitchFamily="34" charset="0"/>
              <a:buChar char="•"/>
            </a:pPr>
            <a:r>
              <a:rPr lang="en-US" sz="1800" dirty="0"/>
              <a:t>Move people out of mental institutions and into the community, based on concept of “moral treatment” from </a:t>
            </a:r>
            <a:r>
              <a:rPr lang="en-US" sz="1800" i="1" dirty="0" err="1"/>
              <a:t>Pinel</a:t>
            </a:r>
            <a:r>
              <a:rPr lang="en-US" sz="1800" i="1" dirty="0"/>
              <a:t>, </a:t>
            </a:r>
            <a:r>
              <a:rPr lang="en-US" sz="1800" b="1" i="1" dirty="0"/>
              <a:t>1700s </a:t>
            </a:r>
            <a:r>
              <a:rPr lang="en-US" sz="1800" i="1" dirty="0"/>
              <a:t>“the insane came to be regarded as normal people who had lost their reason as a result of severe psychological stress.” </a:t>
            </a:r>
          </a:p>
          <a:p>
            <a:pPr>
              <a:buFont typeface="Arial" pitchFamily="34" charset="0"/>
              <a:buChar char="•"/>
            </a:pPr>
            <a:r>
              <a:rPr lang="en-US" sz="1800" b="1" dirty="0"/>
              <a:t>1908 - </a:t>
            </a:r>
            <a:r>
              <a:rPr lang="en-US" sz="1800" dirty="0"/>
              <a:t>First national mental health advocacy organization (now Mental Health America) was established by Clifford Beers, a formerly hospitalized person with a mental illness.</a:t>
            </a:r>
          </a:p>
          <a:p>
            <a:pPr>
              <a:buFont typeface="Arial" pitchFamily="34" charset="0"/>
              <a:buChar char="•"/>
            </a:pPr>
            <a:r>
              <a:rPr lang="en-US" sz="1800" b="1" dirty="0"/>
              <a:t>1949</a:t>
            </a:r>
            <a:r>
              <a:rPr lang="en-US" sz="1800" dirty="0"/>
              <a:t> – Approval of </a:t>
            </a:r>
            <a:r>
              <a:rPr lang="en-US" sz="1800" i="1" dirty="0"/>
              <a:t>chlorpromazine (</a:t>
            </a:r>
            <a:r>
              <a:rPr lang="en-US" sz="1800" i="1" dirty="0" err="1"/>
              <a:t>Thorazine</a:t>
            </a:r>
            <a:r>
              <a:rPr lang="en-US" sz="1800" i="1" dirty="0"/>
              <a:t>), </a:t>
            </a:r>
            <a:r>
              <a:rPr lang="en-US" sz="1800" dirty="0"/>
              <a:t>and discovery that lithium treats mania</a:t>
            </a:r>
            <a:endParaRPr lang="en-US" sz="1800" b="1" dirty="0"/>
          </a:p>
          <a:p>
            <a:pPr>
              <a:buFont typeface="Arial" pitchFamily="34" charset="0"/>
              <a:buChar char="•"/>
            </a:pPr>
            <a:r>
              <a:rPr lang="en-US" sz="1800" b="1" dirty="0"/>
              <a:t>1963</a:t>
            </a:r>
            <a:r>
              <a:rPr lang="en-US" sz="1800" dirty="0"/>
              <a:t> – Community Mental Health Center Act signed by President Kennedy, mostly unfunded</a:t>
            </a:r>
          </a:p>
          <a:p>
            <a:pPr>
              <a:buFont typeface="Arial" pitchFamily="34" charset="0"/>
              <a:buChar char="•"/>
            </a:pPr>
            <a:r>
              <a:rPr lang="en-US" sz="1800" b="1" dirty="0"/>
              <a:t>mid 60’s </a:t>
            </a:r>
            <a:r>
              <a:rPr lang="en-US" sz="1800" dirty="0"/>
              <a:t>– Medicare/Medicaid offered some funding for care – partial hospitalization</a:t>
            </a:r>
          </a:p>
        </p:txBody>
      </p:sp>
    </p:spTree>
    <p:extLst>
      <p:ext uri="{BB962C8B-B14F-4D97-AF65-F5344CB8AC3E}">
        <p14:creationId xmlns:p14="http://schemas.microsoft.com/office/powerpoint/2010/main" val="55736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914400"/>
            <a:ext cx="8001000" cy="838200"/>
          </a:xfrm>
        </p:spPr>
        <p:txBody>
          <a:bodyPr/>
          <a:lstStyle/>
          <a:p>
            <a:r>
              <a:rPr lang="en-US" dirty="0"/>
              <a:t>Brief History of Community Mental Health </a:t>
            </a:r>
            <a:r>
              <a:rPr lang="en-US" sz="2400" i="1" dirty="0"/>
              <a:t>cont.</a:t>
            </a:r>
            <a:endParaRPr lang="en-US" i="1" dirty="0"/>
          </a:p>
        </p:txBody>
      </p:sp>
      <p:sp>
        <p:nvSpPr>
          <p:cNvPr id="3" name="Content Placeholder 2"/>
          <p:cNvSpPr>
            <a:spLocks noGrp="1"/>
          </p:cNvSpPr>
          <p:nvPr>
            <p:ph idx="1"/>
          </p:nvPr>
        </p:nvSpPr>
        <p:spPr>
          <a:xfrm>
            <a:off x="762000" y="1905000"/>
            <a:ext cx="8001000" cy="3124200"/>
          </a:xfrm>
        </p:spPr>
        <p:txBody>
          <a:bodyPr/>
          <a:lstStyle/>
          <a:p>
            <a:pPr>
              <a:buFont typeface="Arial" pitchFamily="34" charset="0"/>
              <a:buChar char="•"/>
            </a:pPr>
            <a:r>
              <a:rPr lang="en-US" sz="2000" b="1" dirty="0"/>
              <a:t>1980</a:t>
            </a:r>
            <a:r>
              <a:rPr lang="en-US" sz="2000" dirty="0"/>
              <a:t> – National Mental Health Service Systems Act – unfunded, then eliminated in 1981– “transitional institutionalization” to nursing homes, jails or prisons, boarding homes, foster care.  LA county jail “largest psychiatric hospital in the country”</a:t>
            </a:r>
            <a:endParaRPr lang="en-US" sz="2000" b="1" dirty="0"/>
          </a:p>
          <a:p>
            <a:pPr>
              <a:buFont typeface="Arial" pitchFamily="34" charset="0"/>
              <a:buChar char="•"/>
            </a:pPr>
            <a:r>
              <a:rPr lang="en-US" sz="2000" b="1" dirty="0"/>
              <a:t>1996 </a:t>
            </a:r>
            <a:r>
              <a:rPr lang="en-US" sz="2000" dirty="0"/>
              <a:t>– State hospital populations to 62,000 from 5.5M; managed care</a:t>
            </a:r>
          </a:p>
          <a:p>
            <a:pPr>
              <a:buFont typeface="Arial" pitchFamily="34" charset="0"/>
              <a:buChar char="•"/>
            </a:pPr>
            <a:r>
              <a:rPr lang="en-US" sz="2000" b="1" dirty="0"/>
              <a:t>Late 90s to 2000 </a:t>
            </a:r>
            <a:r>
              <a:rPr lang="en-US" sz="2000" dirty="0"/>
              <a:t>–symptom control      rehab       recovery</a:t>
            </a:r>
          </a:p>
          <a:p>
            <a:pPr>
              <a:buFont typeface="Arial" pitchFamily="34" charset="0"/>
              <a:buChar char="•"/>
            </a:pPr>
            <a:r>
              <a:rPr lang="en-US" sz="2000" b="1" dirty="0"/>
              <a:t>2003</a:t>
            </a:r>
            <a:r>
              <a:rPr lang="en-US" sz="2000" dirty="0"/>
              <a:t> – President’s New Freedom Commission on Mental Health</a:t>
            </a:r>
          </a:p>
          <a:p>
            <a:pPr>
              <a:buFont typeface="Arial" pitchFamily="34" charset="0"/>
              <a:buChar char="•"/>
            </a:pPr>
            <a:r>
              <a:rPr lang="en-US" sz="2000" b="1" dirty="0"/>
              <a:t>2008</a:t>
            </a:r>
            <a:r>
              <a:rPr lang="en-US" sz="2000" dirty="0"/>
              <a:t> – Parity Act: equivalent payment for medical and mental health</a:t>
            </a:r>
          </a:p>
          <a:p>
            <a:pPr>
              <a:buFont typeface="Arial" pitchFamily="34" charset="0"/>
              <a:buChar char="•"/>
            </a:pPr>
            <a:r>
              <a:rPr lang="en-US" sz="2000" b="1" dirty="0"/>
              <a:t>2010</a:t>
            </a:r>
            <a:r>
              <a:rPr lang="en-US" sz="2000" dirty="0"/>
              <a:t> – Affordable Care Act – funding for programs such as PBHCI grantees and State Plan Amendments</a:t>
            </a:r>
          </a:p>
          <a:p>
            <a:endParaRPr lang="en-US" dirty="0"/>
          </a:p>
        </p:txBody>
      </p:sp>
      <p:sp>
        <p:nvSpPr>
          <p:cNvPr id="4" name="Right Arrow 3" descr="Arrow from symptom control to rehab"/>
          <p:cNvSpPr/>
          <p:nvPr/>
        </p:nvSpPr>
        <p:spPr bwMode="auto">
          <a:xfrm>
            <a:off x="5294884" y="4038600"/>
            <a:ext cx="244602" cy="12115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5" name="Right Arrow 4" descr="Arrow from rehab to recovery"/>
          <p:cNvSpPr/>
          <p:nvPr/>
        </p:nvSpPr>
        <p:spPr bwMode="auto">
          <a:xfrm>
            <a:off x="6400800" y="4038600"/>
            <a:ext cx="244602" cy="12115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6" name="TextBox 5"/>
          <p:cNvSpPr txBox="1"/>
          <p:nvPr/>
        </p:nvSpPr>
        <p:spPr>
          <a:xfrm>
            <a:off x="5620004" y="5638800"/>
            <a:ext cx="4541247" cy="261610"/>
          </a:xfrm>
          <a:prstGeom prst="rect">
            <a:avLst/>
          </a:prstGeom>
          <a:noFill/>
        </p:spPr>
        <p:txBody>
          <a:bodyPr wrap="square" rtlCol="0">
            <a:spAutoFit/>
          </a:bodyPr>
          <a:lstStyle/>
          <a:p>
            <a:r>
              <a:rPr lang="en-US" sz="1100" dirty="0"/>
              <a:t>Feldman, 2012, Textbook of Community Psychiatry</a:t>
            </a:r>
          </a:p>
        </p:txBody>
      </p:sp>
    </p:spTree>
    <p:extLst>
      <p:ext uri="{BB962C8B-B14F-4D97-AF65-F5344CB8AC3E}">
        <p14:creationId xmlns:p14="http://schemas.microsoft.com/office/powerpoint/2010/main" val="143625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Various images of paitents and prov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5"/>
          <p:cNvSpPr>
            <a:spLocks noGrp="1"/>
          </p:cNvSpPr>
          <p:nvPr>
            <p:ph type="title"/>
          </p:nvPr>
        </p:nvSpPr>
        <p:spPr>
          <a:xfrm>
            <a:off x="457200" y="170995"/>
            <a:ext cx="3505200" cy="408443"/>
          </a:xfrm>
        </p:spPr>
        <p:txBody>
          <a:bodyPr/>
          <a:lstStyle/>
          <a:p>
            <a:r>
              <a:rPr lang="en-US" sz="2600" dirty="0"/>
              <a:t>Patient Services</a:t>
            </a:r>
          </a:p>
        </p:txBody>
      </p:sp>
      <p:graphicFrame>
        <p:nvGraphicFramePr>
          <p:cNvPr id="5" name="Content Placeholder 4" descr="Chart of patient services"/>
          <p:cNvGraphicFramePr>
            <a:graphicFrameLocks noGrp="1"/>
          </p:cNvGraphicFramePr>
          <p:nvPr>
            <p:ph idx="4294967295"/>
            <p:extLst>
              <p:ext uri="{D42A27DB-BD31-4B8C-83A1-F6EECF244321}">
                <p14:modId xmlns:p14="http://schemas.microsoft.com/office/powerpoint/2010/main" val="726564205"/>
              </p:ext>
            </p:extLst>
          </p:nvPr>
        </p:nvGraphicFramePr>
        <p:xfrm>
          <a:off x="1700019" y="1485900"/>
          <a:ext cx="6196012" cy="4046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7668217" y="4114800"/>
            <a:ext cx="866183"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Admin</a:t>
            </a:r>
          </a:p>
        </p:txBody>
      </p:sp>
      <p:sp>
        <p:nvSpPr>
          <p:cNvPr id="4" name="TextBox 3"/>
          <p:cNvSpPr txBox="1"/>
          <p:nvPr/>
        </p:nvSpPr>
        <p:spPr>
          <a:xfrm>
            <a:off x="665124" y="2590800"/>
            <a:ext cx="1620876"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Psychologist</a:t>
            </a:r>
          </a:p>
        </p:txBody>
      </p:sp>
      <p:sp>
        <p:nvSpPr>
          <p:cNvPr id="6" name="TextBox 5"/>
          <p:cNvSpPr txBox="1"/>
          <p:nvPr/>
        </p:nvSpPr>
        <p:spPr>
          <a:xfrm>
            <a:off x="6705600" y="2286000"/>
            <a:ext cx="2362200" cy="289823"/>
          </a:xfrm>
          <a:prstGeom prst="rect">
            <a:avLst/>
          </a:prstGeom>
          <a:noFill/>
        </p:spPr>
        <p:txBody>
          <a:bodyPr wrap="square" rtlCol="0">
            <a:spAutoFit/>
          </a:bodyPr>
          <a:lstStyle/>
          <a:p>
            <a:pPr algn="r" eaLnBrk="1" fontAlgn="auto" hangingPunct="1">
              <a:lnSpc>
                <a:spcPct val="90000"/>
              </a:lnSpc>
              <a:spcBef>
                <a:spcPts val="0"/>
              </a:spcBef>
              <a:spcAft>
                <a:spcPts val="0"/>
              </a:spcAft>
            </a:pPr>
            <a:r>
              <a:rPr lang="en-US" sz="1400" dirty="0">
                <a:solidFill>
                  <a:srgbClr val="000000"/>
                </a:solidFill>
                <a:latin typeface="Arial"/>
                <a:ea typeface="ヒラギノ角ゴ Pro W3"/>
              </a:rPr>
              <a:t>Psychiatric Providers</a:t>
            </a:r>
          </a:p>
        </p:txBody>
      </p:sp>
      <p:sp>
        <p:nvSpPr>
          <p:cNvPr id="7" name="TextBox 6"/>
          <p:cNvSpPr txBox="1"/>
          <p:nvPr/>
        </p:nvSpPr>
        <p:spPr>
          <a:xfrm>
            <a:off x="1143000" y="609600"/>
            <a:ext cx="1751607" cy="338554"/>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000000"/>
                </a:solidFill>
                <a:latin typeface="Arial"/>
                <a:ea typeface="ヒラギノ角ゴ Pro W3"/>
              </a:rPr>
              <a:t>Case Manager</a:t>
            </a:r>
          </a:p>
        </p:txBody>
      </p:sp>
      <p:sp>
        <p:nvSpPr>
          <p:cNvPr id="8" name="TextBox 7"/>
          <p:cNvSpPr txBox="1"/>
          <p:nvPr/>
        </p:nvSpPr>
        <p:spPr>
          <a:xfrm>
            <a:off x="1524000" y="4495800"/>
            <a:ext cx="905672"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Nurse</a:t>
            </a:r>
          </a:p>
        </p:txBody>
      </p:sp>
      <p:sp>
        <p:nvSpPr>
          <p:cNvPr id="9" name="TextBox 8"/>
          <p:cNvSpPr txBox="1"/>
          <p:nvPr/>
        </p:nvSpPr>
        <p:spPr>
          <a:xfrm>
            <a:off x="8229600" y="2743200"/>
            <a:ext cx="1066800" cy="523220"/>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Licensed therapist</a:t>
            </a:r>
          </a:p>
        </p:txBody>
      </p:sp>
      <p:sp>
        <p:nvSpPr>
          <p:cNvPr id="13" name="TextBox 12"/>
          <p:cNvSpPr txBox="1"/>
          <p:nvPr/>
        </p:nvSpPr>
        <p:spPr>
          <a:xfrm>
            <a:off x="1981200" y="5029200"/>
            <a:ext cx="863125"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Peers</a:t>
            </a:r>
          </a:p>
        </p:txBody>
      </p:sp>
      <p:sp>
        <p:nvSpPr>
          <p:cNvPr id="15" name="TextBox 14"/>
          <p:cNvSpPr txBox="1"/>
          <p:nvPr/>
        </p:nvSpPr>
        <p:spPr>
          <a:xfrm>
            <a:off x="4648200" y="990600"/>
            <a:ext cx="1098249"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LCSW</a:t>
            </a:r>
          </a:p>
        </p:txBody>
      </p:sp>
      <p:sp>
        <p:nvSpPr>
          <p:cNvPr id="10" name="TextBox 9"/>
          <p:cNvSpPr txBox="1"/>
          <p:nvPr/>
        </p:nvSpPr>
        <p:spPr>
          <a:xfrm>
            <a:off x="3276600" y="1676400"/>
            <a:ext cx="761999"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PCP</a:t>
            </a:r>
          </a:p>
        </p:txBody>
      </p:sp>
      <p:sp>
        <p:nvSpPr>
          <p:cNvPr id="11" name="TextBox 10"/>
          <p:cNvSpPr txBox="1"/>
          <p:nvPr/>
        </p:nvSpPr>
        <p:spPr>
          <a:xfrm>
            <a:off x="7696200" y="5562600"/>
            <a:ext cx="1066800" cy="523220"/>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Addictions Counselor</a:t>
            </a:r>
          </a:p>
        </p:txBody>
      </p:sp>
      <p:sp>
        <p:nvSpPr>
          <p:cNvPr id="24" name="TextBox 23"/>
          <p:cNvSpPr txBox="1"/>
          <p:nvPr/>
        </p:nvSpPr>
        <p:spPr>
          <a:xfrm>
            <a:off x="5334000" y="5638800"/>
            <a:ext cx="1080545" cy="307777"/>
          </a:xfrm>
          <a:prstGeom prst="rect">
            <a:avLst/>
          </a:prstGeom>
          <a:noFill/>
        </p:spPr>
        <p:txBody>
          <a:bodyPr wrap="square" rtlCol="0">
            <a:spAutoFit/>
          </a:bodyPr>
          <a:lstStyle/>
          <a:p>
            <a:pPr eaLnBrk="1" fontAlgn="auto" hangingPunct="1">
              <a:spcBef>
                <a:spcPts val="0"/>
              </a:spcBef>
              <a:spcAft>
                <a:spcPts val="0"/>
              </a:spcAft>
            </a:pPr>
            <a:r>
              <a:rPr lang="en-US" sz="1400" dirty="0">
                <a:solidFill>
                  <a:srgbClr val="000000"/>
                </a:solidFill>
                <a:latin typeface="Arial"/>
                <a:ea typeface="ヒラギノ角ゴ Pro W3"/>
              </a:rPr>
              <a:t>Housing</a:t>
            </a:r>
          </a:p>
        </p:txBody>
      </p:sp>
    </p:spTree>
    <p:extLst>
      <p:ext uri="{BB962C8B-B14F-4D97-AF65-F5344CB8AC3E}">
        <p14:creationId xmlns:p14="http://schemas.microsoft.com/office/powerpoint/2010/main" val="1374480482"/>
      </p:ext>
    </p:extLst>
  </p:cSld>
  <p:clrMapOvr>
    <a:masterClrMapping/>
  </p:clrMapOvr>
</p:sld>
</file>

<file path=ppt/theme/theme1.xml><?xml version="1.0" encoding="utf-8"?>
<a:theme xmlns:a="http://schemas.openxmlformats.org/drawingml/2006/main" name="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new_logos_CIHS Powerpoint Template_2013</Template>
  <TotalTime>6186</TotalTime>
  <Words>2434</Words>
  <Application>Microsoft Office PowerPoint</Application>
  <PresentationFormat>On-screen Show (4:3)</PresentationFormat>
  <Paragraphs>315</Paragraphs>
  <Slides>32</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 Bold</vt:lpstr>
      <vt:lpstr>Calibri</vt:lpstr>
      <vt:lpstr>Courier New</vt:lpstr>
      <vt:lpstr>Open Sans</vt:lpstr>
      <vt:lpstr>Times</vt:lpstr>
      <vt:lpstr>Wingdings</vt:lpstr>
      <vt:lpstr>ヒラギノ角ゴ Pro W3</vt:lpstr>
      <vt:lpstr>CIHS Powerpoint Template_2013</vt:lpstr>
      <vt:lpstr>1_CIHS Powerpoint Template_2013</vt:lpstr>
      <vt:lpstr>Primary Care Providers Working in Mental Health Settings: Improving Health Status in Persons with Mental Illness</vt:lpstr>
      <vt:lpstr>Disclosures</vt:lpstr>
      <vt:lpstr>Module 2 Overview of the Behavioral Health Environment</vt:lpstr>
      <vt:lpstr>Pre Test Questions</vt:lpstr>
      <vt:lpstr>Overview of Module 2</vt:lpstr>
      <vt:lpstr>A different world</vt:lpstr>
      <vt:lpstr>Brief History of Community Mental Health</vt:lpstr>
      <vt:lpstr>Brief History of Community Mental Health cont.</vt:lpstr>
      <vt:lpstr>Patient Services</vt:lpstr>
      <vt:lpstr>Who Receives Services?</vt:lpstr>
      <vt:lpstr>Person-First Language</vt:lpstr>
      <vt:lpstr>Army of Providers and Array of Services</vt:lpstr>
      <vt:lpstr>Multidisciplinary Team Approach</vt:lpstr>
      <vt:lpstr>Psychiatric Providers</vt:lpstr>
      <vt:lpstr>Case Managers: Crucial Link to Implementing Care Plan</vt:lpstr>
      <vt:lpstr>Peer Specialists</vt:lpstr>
      <vt:lpstr>Care Managers</vt:lpstr>
      <vt:lpstr>Primary Care Providers</vt:lpstr>
      <vt:lpstr>Therapists</vt:lpstr>
      <vt:lpstr>Additional Clinical Staff </vt:lpstr>
      <vt:lpstr>Evidence-Based Practices</vt:lpstr>
      <vt:lpstr>Integrated Service Planning is the Goal (MH, SUD, Physical Health)</vt:lpstr>
      <vt:lpstr>Providing Information Across Silos of Care</vt:lpstr>
      <vt:lpstr>Example – Mr. Jones</vt:lpstr>
      <vt:lpstr>Recovery</vt:lpstr>
      <vt:lpstr>Recovery Rates – Severe Mental Illness</vt:lpstr>
      <vt:lpstr>Harness the Power of the Team!</vt:lpstr>
      <vt:lpstr>Reflections and Discussion</vt:lpstr>
      <vt:lpstr>Post Test Questions</vt:lpstr>
      <vt:lpstr>Post Test Answers</vt:lpstr>
      <vt:lpstr>References</vt:lpstr>
      <vt:lpstr>End of Module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Rashida Asante-Eccleston</cp:lastModifiedBy>
  <cp:revision>116</cp:revision>
  <dcterms:created xsi:type="dcterms:W3CDTF">2012-02-08T16:22:52Z</dcterms:created>
  <dcterms:modified xsi:type="dcterms:W3CDTF">2017-03-14T18:34:38Z</dcterms:modified>
</cp:coreProperties>
</file>