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8"/>
  </p:notesMasterIdLst>
  <p:handoutMasterIdLst>
    <p:handoutMasterId r:id="rId69"/>
  </p:handoutMasterIdLst>
  <p:sldIdLst>
    <p:sldId id="256" r:id="rId2"/>
    <p:sldId id="257" r:id="rId3"/>
    <p:sldId id="266" r:id="rId4"/>
    <p:sldId id="321" r:id="rId5"/>
    <p:sldId id="258" r:id="rId6"/>
    <p:sldId id="319" r:id="rId7"/>
    <p:sldId id="316" r:id="rId8"/>
    <p:sldId id="320" r:id="rId9"/>
    <p:sldId id="322" r:id="rId10"/>
    <p:sldId id="315" r:id="rId11"/>
    <p:sldId id="260" r:id="rId12"/>
    <p:sldId id="361" r:id="rId13"/>
    <p:sldId id="268" r:id="rId14"/>
    <p:sldId id="360" r:id="rId15"/>
    <p:sldId id="269" r:id="rId16"/>
    <p:sldId id="282" r:id="rId17"/>
    <p:sldId id="358" r:id="rId18"/>
    <p:sldId id="359" r:id="rId19"/>
    <p:sldId id="285" r:id="rId20"/>
    <p:sldId id="355" r:id="rId21"/>
    <p:sldId id="288" r:id="rId22"/>
    <p:sldId id="289" r:id="rId23"/>
    <p:sldId id="290" r:id="rId24"/>
    <p:sldId id="291" r:id="rId25"/>
    <p:sldId id="356" r:id="rId26"/>
    <p:sldId id="297" r:id="rId27"/>
    <p:sldId id="298" r:id="rId28"/>
    <p:sldId id="299" r:id="rId29"/>
    <p:sldId id="300" r:id="rId30"/>
    <p:sldId id="301" r:id="rId31"/>
    <p:sldId id="302" r:id="rId32"/>
    <p:sldId id="303" r:id="rId33"/>
    <p:sldId id="304" r:id="rId34"/>
    <p:sldId id="305" r:id="rId35"/>
    <p:sldId id="306" r:id="rId36"/>
    <p:sldId id="363" r:id="rId37"/>
    <p:sldId id="308" r:id="rId38"/>
    <p:sldId id="309" r:id="rId39"/>
    <p:sldId id="311" r:id="rId40"/>
    <p:sldId id="270" r:id="rId41"/>
    <p:sldId id="354" r:id="rId42"/>
    <p:sldId id="352" r:id="rId43"/>
    <p:sldId id="347" r:id="rId44"/>
    <p:sldId id="348" r:id="rId45"/>
    <p:sldId id="349" r:id="rId46"/>
    <p:sldId id="350" r:id="rId47"/>
    <p:sldId id="332" r:id="rId48"/>
    <p:sldId id="271" r:id="rId49"/>
    <p:sldId id="324" r:id="rId50"/>
    <p:sldId id="326" r:id="rId51"/>
    <p:sldId id="325" r:id="rId52"/>
    <p:sldId id="351" r:id="rId53"/>
    <p:sldId id="323" r:id="rId54"/>
    <p:sldId id="327" r:id="rId55"/>
    <p:sldId id="272" r:id="rId56"/>
    <p:sldId id="336" r:id="rId57"/>
    <p:sldId id="262" r:id="rId58"/>
    <p:sldId id="345" r:id="rId59"/>
    <p:sldId id="346" r:id="rId60"/>
    <p:sldId id="343" r:id="rId61"/>
    <p:sldId id="344" r:id="rId62"/>
    <p:sldId id="357" r:id="rId63"/>
    <p:sldId id="273" r:id="rId64"/>
    <p:sldId id="263" r:id="rId65"/>
    <p:sldId id="264" r:id="rId66"/>
    <p:sldId id="335" r:id="rId6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5pPr>
    <a:lvl6pPr marL="2286000" algn="l" defTabSz="914400" rtl="0" eaLnBrk="1" latinLnBrk="0" hangingPunct="1">
      <a:defRPr sz="2400" kern="1200">
        <a:solidFill>
          <a:schemeClr val="tx1"/>
        </a:solidFill>
        <a:latin typeface="Arial" pitchFamily="34" charset="0"/>
        <a:ea typeface="ヒラギノ角ゴ Pro W3" charset="-128"/>
        <a:cs typeface="+mn-cs"/>
      </a:defRPr>
    </a:lvl6pPr>
    <a:lvl7pPr marL="2743200" algn="l" defTabSz="914400" rtl="0" eaLnBrk="1" latinLnBrk="0" hangingPunct="1">
      <a:defRPr sz="2400" kern="1200">
        <a:solidFill>
          <a:schemeClr val="tx1"/>
        </a:solidFill>
        <a:latin typeface="Arial" pitchFamily="34" charset="0"/>
        <a:ea typeface="ヒラギノ角ゴ Pro W3" charset="-128"/>
        <a:cs typeface="+mn-cs"/>
      </a:defRPr>
    </a:lvl7pPr>
    <a:lvl8pPr marL="3200400" algn="l" defTabSz="914400" rtl="0" eaLnBrk="1" latinLnBrk="0" hangingPunct="1">
      <a:defRPr sz="2400" kern="1200">
        <a:solidFill>
          <a:schemeClr val="tx1"/>
        </a:solidFill>
        <a:latin typeface="Arial" pitchFamily="34" charset="0"/>
        <a:ea typeface="ヒラギノ角ゴ Pro W3" charset="-128"/>
        <a:cs typeface="+mn-cs"/>
      </a:defRPr>
    </a:lvl8pPr>
    <a:lvl9pPr marL="3657600" algn="l" defTabSz="914400" rtl="0" eaLnBrk="1" latinLnBrk="0" hangingPunct="1">
      <a:defRPr sz="2400" kern="1200">
        <a:solidFill>
          <a:schemeClr val="tx1"/>
        </a:solidFill>
        <a:latin typeface="Arial" pitchFamily="34" charset="0"/>
        <a:ea typeface="ヒラギノ角ゴ Pro W3" charset="-128"/>
        <a:cs typeface="+mn-cs"/>
      </a:defRPr>
    </a:lvl9pPr>
  </p:defaultTextStyle>
  <p:extLst>
    <p:ext uri="{EFAFB233-063F-42B5-8137-9DF3F51BA10A}">
      <p15:sldGuideLst xmlns:p15="http://schemas.microsoft.com/office/powerpoint/2012/main">
        <p15:guide id="1" orient="horz" pos="920">
          <p15:clr>
            <a:srgbClr val="A4A3A4"/>
          </p15:clr>
        </p15:guide>
        <p15:guide id="2" pos="50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7124"/>
    <a:srgbClr val="82A5D0"/>
    <a:srgbClr val="336699"/>
    <a:srgbClr val="CBD9EB"/>
    <a:srgbClr val="D6BB1C"/>
    <a:srgbClr val="879664"/>
    <a:srgbClr val="FAE5D6"/>
    <a:srgbClr val="FAF5D6"/>
    <a:srgbClr val="993300"/>
    <a:srgbClr val="6A7D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58" autoAdjust="0"/>
    <p:restoredTop sz="92509" autoAdjust="0"/>
  </p:normalViewPr>
  <p:slideViewPr>
    <p:cSldViewPr>
      <p:cViewPr varScale="1">
        <p:scale>
          <a:sx n="80" d="100"/>
          <a:sy n="80" d="100"/>
        </p:scale>
        <p:origin x="854" y="62"/>
      </p:cViewPr>
      <p:guideLst>
        <p:guide orient="horz" pos="920"/>
        <p:guide pos="503"/>
      </p:guideLst>
    </p:cSldViewPr>
  </p:slideViewPr>
  <p:notesTextViewPr>
    <p:cViewPr>
      <p:scale>
        <a:sx n="1" d="1"/>
        <a:sy n="1" d="1"/>
      </p:scale>
      <p:origin x="0" y="0"/>
    </p:cViewPr>
  </p:notesTextViewPr>
  <p:sorterViewPr>
    <p:cViewPr>
      <p:scale>
        <a:sx n="66" d="100"/>
        <a:sy n="66" d="100"/>
      </p:scale>
      <p:origin x="0" y="3324"/>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09F5770-57C6-4E08-A41D-B0D70672B304}" type="datetimeFigureOut">
              <a:rPr lang="en-US" smtClean="0"/>
              <a:pPr/>
              <a:t>3/9/2017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E6DAA8C-420D-4D2F-810C-CAB97E356F55}" type="slidenum">
              <a:rPr lang="en-US" smtClean="0"/>
              <a:pPr/>
              <a:t>‹#›</a:t>
            </a:fld>
            <a:endParaRPr lang="en-US" dirty="0"/>
          </a:p>
        </p:txBody>
      </p:sp>
    </p:spTree>
    <p:extLst>
      <p:ext uri="{BB962C8B-B14F-4D97-AF65-F5344CB8AC3E}">
        <p14:creationId xmlns:p14="http://schemas.microsoft.com/office/powerpoint/2010/main" val="8837835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3EC463-FEC4-48CB-A000-71B5E3635115}" type="datetimeFigureOut">
              <a:rPr lang="en-US" smtClean="0"/>
              <a:pPr/>
              <a:t>3/9/2017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FBFC11-02A9-47CB-949B-373AB5AF0D4C}" type="slidenum">
              <a:rPr lang="en-US" smtClean="0"/>
              <a:pPr/>
              <a:t>‹#›</a:t>
            </a:fld>
            <a:endParaRPr lang="en-US" dirty="0"/>
          </a:p>
        </p:txBody>
      </p:sp>
    </p:spTree>
    <p:extLst>
      <p:ext uri="{BB962C8B-B14F-4D97-AF65-F5344CB8AC3E}">
        <p14:creationId xmlns:p14="http://schemas.microsoft.com/office/powerpoint/2010/main" val="296305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FBFC11-02A9-47CB-949B-373AB5AF0D4C}"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FBFC11-02A9-47CB-949B-373AB5AF0D4C}" type="slidenum">
              <a:rPr lang="en-US" smtClean="0"/>
              <a:pPr/>
              <a:t>13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FBFC11-02A9-47CB-949B-373AB5AF0D4C}" type="slidenum">
              <a:rPr lang="en-US" smtClean="0"/>
              <a:pPr/>
              <a:t>14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FBFC11-02A9-47CB-949B-373AB5AF0D4C}" type="slidenum">
              <a:rPr lang="en-US" smtClean="0"/>
              <a:pPr/>
              <a:t>18</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D5A34E-0BBA-4719-9411-296E6964AEEF}" type="slidenum">
              <a:rPr lang="en-US" smtClean="0"/>
              <a:pPr/>
              <a:t>22</a:t>
            </a:fld>
            <a:endParaRPr lang="en-US" dirty="0"/>
          </a:p>
        </p:txBody>
      </p:sp>
    </p:spTree>
    <p:extLst>
      <p:ext uri="{BB962C8B-B14F-4D97-AF65-F5344CB8AC3E}">
        <p14:creationId xmlns:p14="http://schemas.microsoft.com/office/powerpoint/2010/main" val="2874009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D5A34E-0BBA-4719-9411-296E6964AEEF}" type="slidenum">
              <a:rPr lang="en-US" smtClean="0"/>
              <a:pPr/>
              <a:t>31</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FBFC11-02A9-47CB-949B-373AB5AF0D4C}" type="slidenum">
              <a:rPr lang="en-US" smtClean="0"/>
              <a:pPr/>
              <a:t>36</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DFBFC11-02A9-47CB-949B-373AB5AF0D4C}" type="slidenum">
              <a:rPr lang="en-US" smtClean="0"/>
              <a:pPr/>
              <a:t>48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SAMHSA_presentation_cover_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3315" name="Rectangle 3"/>
          <p:cNvSpPr>
            <a:spLocks noGrp="1" noChangeArrowheads="1"/>
          </p:cNvSpPr>
          <p:nvPr>
            <p:ph type="ctrTitle"/>
          </p:nvPr>
        </p:nvSpPr>
        <p:spPr>
          <a:xfrm>
            <a:off x="685800" y="3124200"/>
            <a:ext cx="7772400" cy="1143000"/>
          </a:xfrm>
        </p:spPr>
        <p:txBody>
          <a:bodyPr anchor="ctr"/>
          <a:lstStyle>
            <a:lvl1pPr algn="ctr">
              <a:defRPr sz="3600"/>
            </a:lvl1pPr>
          </a:lstStyle>
          <a:p>
            <a:pPr lvl="0"/>
            <a:r>
              <a:rPr lang="en-US" noProof="0"/>
              <a:t>Click to edit Master title style</a:t>
            </a:r>
          </a:p>
        </p:txBody>
      </p:sp>
      <p:sp>
        <p:nvSpPr>
          <p:cNvPr id="13316" name="Rectangle 4"/>
          <p:cNvSpPr>
            <a:spLocks noGrp="1" noChangeArrowheads="1"/>
          </p:cNvSpPr>
          <p:nvPr>
            <p:ph type="subTitle" idx="1"/>
          </p:nvPr>
        </p:nvSpPr>
        <p:spPr>
          <a:xfrm>
            <a:off x="1371600" y="4267200"/>
            <a:ext cx="6400800" cy="1295400"/>
          </a:xfrm>
        </p:spPr>
        <p:txBody>
          <a:bodyPr anchor="ctr"/>
          <a:lstStyle>
            <a:lvl1pPr marL="0" indent="0" algn="ctr">
              <a:defRPr/>
            </a:lvl1pPr>
          </a:lstStyle>
          <a:p>
            <a:pPr lvl="0"/>
            <a:r>
              <a:rPr lang="en-US" noProof="0"/>
              <a:t>Click to edit Master subtitle style</a:t>
            </a:r>
          </a:p>
        </p:txBody>
      </p:sp>
    </p:spTree>
    <p:extLst>
      <p:ext uri="{BB962C8B-B14F-4D97-AF65-F5344CB8AC3E}">
        <p14:creationId xmlns:p14="http://schemas.microsoft.com/office/powerpoint/2010/main" val="490693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58682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66800"/>
            <a:ext cx="2000250" cy="4572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066800"/>
            <a:ext cx="584835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13106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p>
        </p:txBody>
      </p:sp>
      <p:sp>
        <p:nvSpPr>
          <p:cNvPr id="3" name="Content Placeholder 2"/>
          <p:cNvSpPr>
            <a:spLocks noGrp="1"/>
          </p:cNvSpPr>
          <p:nvPr>
            <p:ph idx="1"/>
          </p:nvPr>
        </p:nvSpPr>
        <p:spPr>
          <a:xfrm>
            <a:off x="685800" y="1905000"/>
            <a:ext cx="8001000" cy="3581400"/>
          </a:xfrm>
        </p:spPr>
        <p:txBody>
          <a:bodyPr lIns="182880"/>
          <a:lstStyle>
            <a:lvl2pPr marL="576263" indent="-293688">
              <a:spcBef>
                <a:spcPts val="1200"/>
              </a:spcBef>
              <a:defRPr/>
            </a:lvl2pPr>
            <a:lvl3pPr marL="968375" indent="-228600">
              <a:spcBef>
                <a:spcPts val="1200"/>
              </a:spcBef>
              <a:defRPr/>
            </a:lvl3pPr>
            <a:lvl4pPr>
              <a:spcBef>
                <a:spcPts val="1200"/>
              </a:spcBef>
              <a:defRPr/>
            </a:lvl4pPr>
            <a:lvl5pPr>
              <a:spcBef>
                <a:spcPts val="12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00517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6909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8001000" cy="838200"/>
          </a:xfrm>
        </p:spPr>
        <p:txBody>
          <a:bodyPr/>
          <a:lstStyle>
            <a:lvl1pPr>
              <a:defRPr sz="2800"/>
            </a:lvl1pPr>
          </a:lstStyle>
          <a:p>
            <a:r>
              <a:rPr lang="en-US"/>
              <a:t>Click to edit Master title style</a:t>
            </a:r>
          </a:p>
        </p:txBody>
      </p:sp>
      <p:sp>
        <p:nvSpPr>
          <p:cNvPr id="3" name="Content Placeholder 2"/>
          <p:cNvSpPr>
            <a:spLocks noGrp="1"/>
          </p:cNvSpPr>
          <p:nvPr>
            <p:ph sz="half" idx="1"/>
          </p:nvPr>
        </p:nvSpPr>
        <p:spPr>
          <a:xfrm>
            <a:off x="6858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25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00948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sz="2800"/>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5319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p>
        </p:txBody>
      </p:sp>
    </p:spTree>
    <p:extLst>
      <p:ext uri="{BB962C8B-B14F-4D97-AF65-F5344CB8AC3E}">
        <p14:creationId xmlns:p14="http://schemas.microsoft.com/office/powerpoint/2010/main" val="300196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94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0720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68043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AMHSA_presentation_4.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066800"/>
            <a:ext cx="8001000" cy="838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85800" y="2057400"/>
            <a:ext cx="8001000" cy="35814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p:titleStyle>
    <p:body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4"/>
          <p:cNvSpPr>
            <a:spLocks noGrp="1" noChangeArrowheads="1"/>
          </p:cNvSpPr>
          <p:nvPr>
            <p:ph type="ctrTitle"/>
          </p:nvPr>
        </p:nvSpPr>
        <p:spPr>
          <a:xfrm>
            <a:off x="2076450" y="2895600"/>
            <a:ext cx="4914900" cy="1143000"/>
          </a:xfrm>
        </p:spPr>
        <p:txBody>
          <a:bodyPr/>
          <a:lstStyle/>
          <a:p>
            <a:pPr eaLnBrk="1" hangingPunct="1"/>
            <a:r>
              <a:rPr lang="en-US" sz="3000" dirty="0"/>
              <a:t>The Role of Social Work in Integrated Health</a:t>
            </a:r>
          </a:p>
        </p:txBody>
      </p:sp>
      <p:sp>
        <p:nvSpPr>
          <p:cNvPr id="3074" name="Rectangle 5"/>
          <p:cNvSpPr>
            <a:spLocks noGrp="1" noChangeArrowheads="1"/>
          </p:cNvSpPr>
          <p:nvPr>
            <p:ph type="subTitle" idx="1"/>
          </p:nvPr>
        </p:nvSpPr>
        <p:spPr>
          <a:xfrm>
            <a:off x="1333500" y="4114800"/>
            <a:ext cx="6400800" cy="1524000"/>
          </a:xfrm>
        </p:spPr>
        <p:txBody>
          <a:bodyPr/>
          <a:lstStyle/>
          <a:p>
            <a:pPr eaLnBrk="1" hangingPunct="1"/>
            <a:r>
              <a:rPr lang="en-US" b="1" dirty="0">
                <a:solidFill>
                  <a:srgbClr val="CE7124"/>
                </a:solidFill>
              </a:rPr>
              <a:t>Module 2</a:t>
            </a:r>
          </a:p>
          <a:p>
            <a:pPr eaLnBrk="1" hangingPunct="1">
              <a:spcBef>
                <a:spcPts val="1200"/>
              </a:spcBef>
            </a:pPr>
            <a:r>
              <a:rPr lang="en-US" sz="2000" dirty="0"/>
              <a:t>Judith Anne DeBonis PhD</a:t>
            </a:r>
          </a:p>
          <a:p>
            <a:pPr eaLnBrk="1" hangingPunct="1"/>
            <a:r>
              <a:rPr lang="en-US" sz="1600" dirty="0"/>
              <a:t>Department of Social Work</a:t>
            </a:r>
          </a:p>
          <a:p>
            <a:pPr eaLnBrk="1" hangingPunct="1"/>
            <a:r>
              <a:rPr lang="en-US" sz="1600" dirty="0"/>
              <a:t>California State University Northridge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Social Work in Primary Care</a:t>
            </a:r>
          </a:p>
        </p:txBody>
      </p:sp>
      <p:sp>
        <p:nvSpPr>
          <p:cNvPr id="3" name="Content Placeholder 2"/>
          <p:cNvSpPr>
            <a:spLocks noGrp="1"/>
          </p:cNvSpPr>
          <p:nvPr>
            <p:ph sz="half" idx="4294967295"/>
          </p:nvPr>
        </p:nvSpPr>
        <p:spPr>
          <a:xfrm>
            <a:off x="1066800" y="1577975"/>
            <a:ext cx="3505200" cy="4289424"/>
          </a:xfrm>
          <a:ln w="19050">
            <a:solidFill>
              <a:schemeClr val="bg1">
                <a:lumMod val="85000"/>
              </a:schemeClr>
            </a:solidFill>
          </a:ln>
        </p:spPr>
        <p:txBody>
          <a:bodyPr/>
          <a:lstStyle/>
          <a:p>
            <a:pPr marL="0" indent="0"/>
            <a:r>
              <a:rPr lang="en-US" sz="1800" b="1" dirty="0">
                <a:solidFill>
                  <a:srgbClr val="CE7124"/>
                </a:solidFill>
              </a:rPr>
              <a:t>Defining Primary Care </a:t>
            </a:r>
            <a:r>
              <a:rPr lang="en-US" sz="1800" dirty="0"/>
              <a:t>– the provision of collaborative, accessible healthcare services by clinicians who are accountable for </a:t>
            </a:r>
          </a:p>
          <a:p>
            <a:pPr marL="511175" lvl="1" indent="-282575">
              <a:spcBef>
                <a:spcPts val="1200"/>
              </a:spcBef>
            </a:pPr>
            <a:r>
              <a:rPr lang="en-US" sz="1600" dirty="0"/>
              <a:t>addressing a large majority of personal healthcare needs</a:t>
            </a:r>
          </a:p>
          <a:p>
            <a:pPr marL="511175" lvl="1" indent="-282575">
              <a:spcBef>
                <a:spcPts val="1200"/>
              </a:spcBef>
            </a:pPr>
            <a:r>
              <a:rPr lang="en-US" sz="1600" dirty="0"/>
              <a:t>developing a sustained partnership with patients</a:t>
            </a:r>
          </a:p>
          <a:p>
            <a:pPr marL="511175" lvl="1" indent="-282575">
              <a:spcBef>
                <a:spcPts val="1200"/>
              </a:spcBef>
            </a:pPr>
            <a:r>
              <a:rPr lang="en-US" sz="1600" dirty="0"/>
              <a:t>practicing from a biopsychosocial systems perspective in the content of family and community </a:t>
            </a:r>
            <a:r>
              <a:rPr lang="en-US" sz="1600" baseline="30000" dirty="0"/>
              <a:t>7</a:t>
            </a:r>
          </a:p>
        </p:txBody>
      </p:sp>
      <p:sp>
        <p:nvSpPr>
          <p:cNvPr id="6" name="Content Placeholder 5"/>
          <p:cNvSpPr>
            <a:spLocks noGrp="1"/>
          </p:cNvSpPr>
          <p:nvPr>
            <p:ph sz="half" idx="4294967295"/>
          </p:nvPr>
        </p:nvSpPr>
        <p:spPr>
          <a:xfrm>
            <a:off x="4570345" y="1577975"/>
            <a:ext cx="3619500" cy="2003425"/>
          </a:xfrm>
          <a:noFill/>
          <a:ln w="19050">
            <a:solidFill>
              <a:schemeClr val="bg1">
                <a:lumMod val="85000"/>
              </a:schemeClr>
            </a:solidFill>
            <a:miter lim="800000"/>
            <a:headEnd/>
            <a:tailEnd/>
          </a:ln>
          <a:extLst>
            <a:ext uri="{909E8E84-426E-40dd-AFC4-6F175D3DCCD1}">
              <a14:hiddenFill xmlns=""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p>
            <a:pPr marL="0" indent="0"/>
            <a:r>
              <a:rPr lang="en-US" sz="1800" b="1" dirty="0">
                <a:solidFill>
                  <a:srgbClr val="CE7124"/>
                </a:solidFill>
              </a:rPr>
              <a:t>Primary Care </a:t>
            </a:r>
          </a:p>
          <a:p>
            <a:pPr marL="511175" lvl="1" indent="-282575"/>
            <a:r>
              <a:rPr lang="en-US" sz="1600" dirty="0"/>
              <a:t>Refers to Family Medicine, pediatrics, geriatrics, internal medicine…not specialty care</a:t>
            </a:r>
          </a:p>
          <a:p>
            <a:pPr marL="511175" lvl="1" indent="-282575"/>
            <a:r>
              <a:rPr lang="en-US" sz="1600" dirty="0"/>
              <a:t>Often the first line of entry to the healthcare system for patients—their medical home</a:t>
            </a:r>
          </a:p>
          <a:p>
            <a:pPr marL="0" indent="0"/>
            <a:endParaRPr lang="en-US" sz="1800" dirty="0"/>
          </a:p>
        </p:txBody>
      </p:sp>
      <p:sp>
        <p:nvSpPr>
          <p:cNvPr id="5" name="TextBox 4"/>
          <p:cNvSpPr txBox="1"/>
          <p:nvPr/>
        </p:nvSpPr>
        <p:spPr>
          <a:xfrm>
            <a:off x="4570345" y="3581400"/>
            <a:ext cx="3619500" cy="2285999"/>
          </a:xfrm>
          <a:prstGeom prst="rect">
            <a:avLst/>
          </a:prstGeom>
          <a:noFill/>
          <a:ln w="19050">
            <a:solidFill>
              <a:schemeClr val="bg1">
                <a:lumMod val="85000"/>
              </a:schemeClr>
            </a:solidFill>
            <a:miter lim="800000"/>
            <a:headEnd/>
            <a:tailEnd/>
          </a:ln>
          <a:extLst>
            <a:ext uri="{909E8E84-426E-40dd-AFC4-6F175D3DCCD1}">
              <a14:hiddenFill xmlns=""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0" indent="0" eaLnBrk="1" hangingPunct="1">
              <a:spcBef>
                <a:spcPct val="20000"/>
              </a:spcBef>
              <a:buClr>
                <a:srgbClr val="16A21F"/>
              </a:buClr>
              <a:buFont typeface="Wingdings" pitchFamily="2" charset="2"/>
              <a:defRPr sz="1800">
                <a:latin typeface="+mn-lt"/>
                <a:ea typeface="+mn-ea"/>
              </a:defRPr>
            </a:lvl1pPr>
            <a:lvl2pPr marL="511175" lvl="1" indent="-282575" eaLnBrk="1" hangingPunct="1">
              <a:spcBef>
                <a:spcPct val="20000"/>
              </a:spcBef>
              <a:buClr>
                <a:schemeClr val="bg2"/>
              </a:buClr>
              <a:buFont typeface="Wingdings" pitchFamily="2" charset="2"/>
              <a:buChar char="l"/>
              <a:defRPr sz="1600">
                <a:latin typeface="+mn-lt"/>
                <a:ea typeface="+mn-ea"/>
              </a:defRPr>
            </a:lvl2pPr>
            <a:lvl3pPr marL="1143000" indent="-228600" eaLnBrk="1" hangingPunct="1">
              <a:spcBef>
                <a:spcPct val="20000"/>
              </a:spcBef>
              <a:buClr>
                <a:schemeClr val="bg2"/>
              </a:buClr>
              <a:buChar char="–"/>
              <a:defRPr sz="2000">
                <a:latin typeface="+mn-lt"/>
                <a:ea typeface="+mn-ea"/>
              </a:defRPr>
            </a:lvl3pPr>
            <a:lvl4pPr marL="1600200" indent="-228600" eaLnBrk="1" hangingPunct="1">
              <a:spcBef>
                <a:spcPct val="20000"/>
              </a:spcBef>
              <a:buClr>
                <a:schemeClr val="bg2"/>
              </a:buClr>
              <a:buFont typeface="Times" charset="0"/>
              <a:buChar char="•"/>
              <a:defRPr sz="1800">
                <a:latin typeface="+mn-lt"/>
                <a:ea typeface="+mn-ea"/>
              </a:defRPr>
            </a:lvl4pPr>
            <a:lvl5pPr marL="2057400" indent="-228600" eaLnBrk="1" hangingPunct="1">
              <a:spcBef>
                <a:spcPct val="20000"/>
              </a:spcBef>
              <a:buClr>
                <a:schemeClr val="bg2"/>
              </a:buClr>
              <a:buChar char="»"/>
              <a:defRPr sz="1800">
                <a:latin typeface="+mn-lt"/>
                <a:ea typeface="+mn-ea"/>
              </a:defRPr>
            </a:lvl5pPr>
            <a:lvl6pPr marL="2514600" indent="-228600" fontAlgn="base">
              <a:spcBef>
                <a:spcPct val="20000"/>
              </a:spcBef>
              <a:spcAft>
                <a:spcPct val="0"/>
              </a:spcAft>
              <a:buClr>
                <a:schemeClr val="bg2"/>
              </a:buClr>
              <a:buChar char="»"/>
              <a:defRPr sz="1800">
                <a:latin typeface="+mn-lt"/>
                <a:ea typeface="+mn-ea"/>
              </a:defRPr>
            </a:lvl6pPr>
            <a:lvl7pPr marL="2971800" indent="-228600" fontAlgn="base">
              <a:spcBef>
                <a:spcPct val="20000"/>
              </a:spcBef>
              <a:spcAft>
                <a:spcPct val="0"/>
              </a:spcAft>
              <a:buClr>
                <a:schemeClr val="bg2"/>
              </a:buClr>
              <a:buChar char="»"/>
              <a:defRPr sz="1800">
                <a:latin typeface="+mn-lt"/>
                <a:ea typeface="+mn-ea"/>
              </a:defRPr>
            </a:lvl7pPr>
            <a:lvl8pPr marL="3429000" indent="-228600" fontAlgn="base">
              <a:spcBef>
                <a:spcPct val="20000"/>
              </a:spcBef>
              <a:spcAft>
                <a:spcPct val="0"/>
              </a:spcAft>
              <a:buClr>
                <a:schemeClr val="bg2"/>
              </a:buClr>
              <a:buChar char="»"/>
              <a:defRPr sz="1800">
                <a:latin typeface="+mn-lt"/>
                <a:ea typeface="+mn-ea"/>
              </a:defRPr>
            </a:lvl8pPr>
            <a:lvl9pPr marL="3886200" indent="-228600" fontAlgn="base">
              <a:spcBef>
                <a:spcPct val="20000"/>
              </a:spcBef>
              <a:spcAft>
                <a:spcPct val="0"/>
              </a:spcAft>
              <a:buClr>
                <a:schemeClr val="bg2"/>
              </a:buClr>
              <a:buChar char="»"/>
              <a:defRPr sz="1800">
                <a:latin typeface="+mn-lt"/>
                <a:ea typeface="+mn-ea"/>
              </a:defRPr>
            </a:lvl9pPr>
          </a:lstStyle>
          <a:p>
            <a:r>
              <a:rPr lang="en-US" b="1" dirty="0">
                <a:solidFill>
                  <a:srgbClr val="CE7124"/>
                </a:solidFill>
              </a:rPr>
              <a:t>Role of Social Workers in PC</a:t>
            </a:r>
          </a:p>
          <a:p>
            <a:pPr lvl="1">
              <a:spcBef>
                <a:spcPts val="0"/>
              </a:spcBef>
            </a:pPr>
            <a:r>
              <a:rPr lang="en-US" dirty="0"/>
              <a:t>Prevention</a:t>
            </a:r>
          </a:p>
          <a:p>
            <a:pPr lvl="1">
              <a:spcBef>
                <a:spcPts val="300"/>
              </a:spcBef>
            </a:pPr>
            <a:r>
              <a:rPr lang="en-US" dirty="0"/>
              <a:t>Health Promotion</a:t>
            </a:r>
          </a:p>
          <a:p>
            <a:pPr lvl="1">
              <a:spcBef>
                <a:spcPts val="300"/>
              </a:spcBef>
            </a:pPr>
            <a:r>
              <a:rPr lang="en-US" dirty="0"/>
              <a:t>Service Delivery Design</a:t>
            </a:r>
          </a:p>
          <a:p>
            <a:pPr lvl="1">
              <a:spcBef>
                <a:spcPts val="300"/>
              </a:spcBef>
            </a:pPr>
            <a:r>
              <a:rPr lang="en-US" dirty="0"/>
              <a:t>Acute and Chronic Care</a:t>
            </a:r>
          </a:p>
          <a:p>
            <a:pPr lvl="1">
              <a:spcBef>
                <a:spcPts val="300"/>
              </a:spcBef>
            </a:pPr>
            <a:r>
              <a:rPr lang="en-US" dirty="0"/>
              <a:t>Treatment</a:t>
            </a:r>
          </a:p>
          <a:p>
            <a:pPr lvl="1">
              <a:spcBef>
                <a:spcPts val="300"/>
              </a:spcBef>
            </a:pPr>
            <a:r>
              <a:rPr lang="en-US" dirty="0"/>
              <a:t>Rehabilitation</a:t>
            </a:r>
          </a:p>
          <a:p>
            <a:pPr lvl="1">
              <a:spcBef>
                <a:spcPts val="300"/>
              </a:spcBef>
            </a:pPr>
            <a:r>
              <a:rPr lang="en-US" dirty="0"/>
              <a:t>Long-Term Care </a:t>
            </a:r>
            <a:r>
              <a:rPr lang="en-US" baseline="30000" dirty="0"/>
              <a:t>12</a:t>
            </a:r>
          </a:p>
        </p:txBody>
      </p:sp>
    </p:spTree>
    <p:extLst>
      <p:ext uri="{BB962C8B-B14F-4D97-AF65-F5344CB8AC3E}">
        <p14:creationId xmlns:p14="http://schemas.microsoft.com/office/powerpoint/2010/main" val="4096636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78970"/>
            <a:ext cx="8001000" cy="838200"/>
          </a:xfrm>
        </p:spPr>
        <p:txBody>
          <a:bodyPr/>
          <a:lstStyle/>
          <a:p>
            <a:r>
              <a:rPr lang="en-US" dirty="0"/>
              <a:t>Specific Functions: </a:t>
            </a:r>
            <a:br>
              <a:rPr lang="en-US" dirty="0"/>
            </a:br>
            <a:r>
              <a:rPr lang="en-US" dirty="0"/>
              <a:t>A day in the life of social workers in…</a:t>
            </a:r>
          </a:p>
        </p:txBody>
      </p:sp>
      <p:sp>
        <p:nvSpPr>
          <p:cNvPr id="14" name="Content Placeholder 2"/>
          <p:cNvSpPr>
            <a:spLocks noGrp="1"/>
          </p:cNvSpPr>
          <p:nvPr>
            <p:ph sz="half" idx="1"/>
          </p:nvPr>
        </p:nvSpPr>
        <p:spPr>
          <a:xfrm>
            <a:off x="914400" y="1393370"/>
            <a:ext cx="3962400" cy="4474030"/>
          </a:xfrm>
          <a:ln w="19050">
            <a:solidFill>
              <a:schemeClr val="bg1">
                <a:lumMod val="85000"/>
              </a:schemeClr>
            </a:solidFill>
          </a:ln>
        </p:spPr>
        <p:txBody>
          <a:bodyPr/>
          <a:lstStyle/>
          <a:p>
            <a:pPr marL="0" indent="0">
              <a:spcBef>
                <a:spcPts val="600"/>
              </a:spcBef>
            </a:pPr>
            <a:r>
              <a:rPr lang="en-US" sz="1800" b="1" dirty="0">
                <a:solidFill>
                  <a:srgbClr val="CE7124"/>
                </a:solidFill>
              </a:rPr>
              <a:t>Primary Care </a:t>
            </a:r>
            <a:endParaRPr lang="en-US" sz="1800" dirty="0"/>
          </a:p>
          <a:p>
            <a:pPr marL="228600" lvl="1" indent="-228600">
              <a:spcBef>
                <a:spcPts val="0"/>
              </a:spcBef>
            </a:pPr>
            <a:r>
              <a:rPr lang="en-US" sz="1300" dirty="0"/>
              <a:t>Behavioral health practices must be adapted to adhere to the fast pace of a primary care setting</a:t>
            </a:r>
          </a:p>
          <a:p>
            <a:pPr marL="228600" lvl="1" indent="-228600">
              <a:spcBef>
                <a:spcPts val="600"/>
              </a:spcBef>
            </a:pPr>
            <a:r>
              <a:rPr lang="en-US" sz="1300" dirty="0"/>
              <a:t>See patients for 15-30 minutes to conduct a focused assessment and to develop a treatment plan. This information is then discussed with the Primary Health Provider (PHP) and details a behavioral health change plan.</a:t>
            </a:r>
          </a:p>
          <a:p>
            <a:pPr marL="228600" lvl="1" indent="-228600">
              <a:spcBef>
                <a:spcPts val="600"/>
              </a:spcBef>
            </a:pPr>
            <a:r>
              <a:rPr lang="en-US" sz="1300" dirty="0"/>
              <a:t>Implement, monitor, or change the intervention, using one to four 15-30 minute appointments.</a:t>
            </a:r>
          </a:p>
          <a:p>
            <a:pPr marL="228600" lvl="1" indent="-228600">
              <a:spcBef>
                <a:spcPts val="600"/>
              </a:spcBef>
            </a:pPr>
            <a:r>
              <a:rPr lang="en-US" sz="1300" dirty="0"/>
              <a:t>Use the 5 A’s</a:t>
            </a:r>
          </a:p>
          <a:p>
            <a:pPr marL="403225" lvl="2" indent="-120650">
              <a:spcBef>
                <a:spcPts val="300"/>
              </a:spcBef>
            </a:pPr>
            <a:r>
              <a:rPr lang="en-US" sz="1200" dirty="0"/>
              <a:t>Assess- Gather information on symptoms, emotions, thoughts, and behaviors</a:t>
            </a:r>
          </a:p>
          <a:p>
            <a:pPr marL="403225" lvl="2" indent="-120650">
              <a:spcBef>
                <a:spcPts val="300"/>
              </a:spcBef>
            </a:pPr>
            <a:r>
              <a:rPr lang="en-US" sz="1200" dirty="0"/>
              <a:t>Advise – Describe treatment options to patients</a:t>
            </a:r>
          </a:p>
          <a:p>
            <a:pPr marL="403225" lvl="2" indent="-120650">
              <a:spcBef>
                <a:spcPts val="300"/>
              </a:spcBef>
            </a:pPr>
            <a:r>
              <a:rPr lang="en-US" sz="1200" dirty="0"/>
              <a:t>Agree- Patients decide on their course of action</a:t>
            </a:r>
          </a:p>
          <a:p>
            <a:pPr marL="403225" lvl="2" indent="-120650">
              <a:spcBef>
                <a:spcPts val="300"/>
              </a:spcBef>
            </a:pPr>
            <a:r>
              <a:rPr lang="en-US" sz="1200" dirty="0"/>
              <a:t>Assist- Help patients learn new information, develop new skills, solve problems, and overcome barriers</a:t>
            </a:r>
          </a:p>
          <a:p>
            <a:pPr marL="403225" lvl="2" indent="-120650">
              <a:spcBef>
                <a:spcPts val="300"/>
              </a:spcBef>
            </a:pPr>
            <a:r>
              <a:rPr lang="en-US" sz="1200" dirty="0"/>
              <a:t>Arrange- Specify when the patient will follow-up with the provider.</a:t>
            </a:r>
            <a:r>
              <a:rPr lang="en-US" sz="1200" baseline="30000" dirty="0"/>
              <a:t>13</a:t>
            </a:r>
          </a:p>
        </p:txBody>
      </p:sp>
      <p:sp>
        <p:nvSpPr>
          <p:cNvPr id="15" name="Content Placeholder 5"/>
          <p:cNvSpPr>
            <a:spLocks noGrp="1"/>
          </p:cNvSpPr>
          <p:nvPr>
            <p:ph sz="half" idx="2"/>
          </p:nvPr>
        </p:nvSpPr>
        <p:spPr>
          <a:xfrm>
            <a:off x="5067300" y="1393370"/>
            <a:ext cx="3619500" cy="4474030"/>
          </a:xfrm>
          <a:noFill/>
          <a:ln w="19050">
            <a:solidFill>
              <a:schemeClr val="bg1">
                <a:lumMod val="85000"/>
              </a:schemeClr>
            </a:solidFill>
            <a:miter lim="800000"/>
            <a:headEnd/>
            <a:tailEnd/>
          </a:ln>
          <a:extLst>
            <a:ext uri="{909E8E84-426E-40dd-AFC4-6F175D3DCCD1}">
              <a14:hiddenFill xmlns=""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p>
            <a:pPr marL="0" indent="0">
              <a:spcBef>
                <a:spcPts val="600"/>
              </a:spcBef>
            </a:pPr>
            <a:r>
              <a:rPr lang="en-US" sz="1800" b="1" dirty="0">
                <a:solidFill>
                  <a:srgbClr val="CE7124"/>
                </a:solidFill>
              </a:rPr>
              <a:t>Behavioral Health</a:t>
            </a:r>
          </a:p>
          <a:p>
            <a:pPr marL="228600" lvl="1" indent="-228600">
              <a:spcBef>
                <a:spcPts val="0"/>
              </a:spcBef>
            </a:pPr>
            <a:r>
              <a:rPr lang="en-US" sz="1300" dirty="0"/>
              <a:t>Discuss medication side effects with patients, remind patients of skills used to reduce anxiety </a:t>
            </a:r>
          </a:p>
          <a:p>
            <a:pPr marL="228600" lvl="1" indent="-228600">
              <a:spcBef>
                <a:spcPts val="600"/>
              </a:spcBef>
            </a:pPr>
            <a:r>
              <a:rPr lang="en-US" sz="1300" dirty="0"/>
              <a:t>Arrangement for patients for AA Groups, Anger Management Groups, etc.</a:t>
            </a:r>
          </a:p>
          <a:p>
            <a:pPr marL="228600" lvl="1" indent="-228600">
              <a:spcBef>
                <a:spcPts val="600"/>
              </a:spcBef>
            </a:pPr>
            <a:r>
              <a:rPr lang="en-US" sz="1300" dirty="0"/>
              <a:t>Meet with patients during crisis situations, determining suicidality  (and need for referral to community services for those patients who are already reintegrated back into their communities.</a:t>
            </a:r>
          </a:p>
          <a:p>
            <a:pPr marL="228600" lvl="1" indent="-228600">
              <a:spcBef>
                <a:spcPts val="600"/>
              </a:spcBef>
            </a:pPr>
            <a:r>
              <a:rPr lang="en-US" sz="1300" dirty="0"/>
              <a:t>Referrals, where applicable, for patients needing psychiatric services</a:t>
            </a:r>
          </a:p>
          <a:p>
            <a:pPr marL="228600" lvl="1" indent="-228600">
              <a:spcBef>
                <a:spcPts val="600"/>
              </a:spcBef>
            </a:pPr>
            <a:r>
              <a:rPr lang="en-US" sz="1300" dirty="0"/>
              <a:t>One on one and group therapy sessions</a:t>
            </a:r>
          </a:p>
          <a:p>
            <a:pPr marL="228600" lvl="1" indent="-228600">
              <a:spcBef>
                <a:spcPts val="600"/>
              </a:spcBef>
            </a:pPr>
            <a:r>
              <a:rPr lang="en-US" sz="1300" dirty="0"/>
              <a:t>Charting</a:t>
            </a:r>
          </a:p>
          <a:p>
            <a:pPr marL="228600" lvl="1" indent="-228600">
              <a:spcBef>
                <a:spcPts val="600"/>
              </a:spcBef>
            </a:pPr>
            <a:r>
              <a:rPr lang="en-US" sz="1300" dirty="0"/>
              <a:t>Sit in with presentations on issues relating to patient care (medications, nutrition)</a:t>
            </a:r>
          </a:p>
          <a:p>
            <a:pPr marL="228600" lvl="1" indent="-228600">
              <a:spcBef>
                <a:spcPts val="600"/>
              </a:spcBef>
            </a:pPr>
            <a:r>
              <a:rPr lang="en-US" sz="1300" dirty="0"/>
              <a:t>Attention to self-care </a:t>
            </a:r>
            <a:r>
              <a:rPr lang="en-US" sz="1300" baseline="30000" dirty="0"/>
              <a:t>14</a:t>
            </a:r>
          </a:p>
          <a:p>
            <a:pPr marL="0" indent="0">
              <a:spcBef>
                <a:spcPts val="600"/>
              </a:spcBef>
            </a:pPr>
            <a:endParaRPr lang="en-US" sz="1800" b="1" dirty="0">
              <a:solidFill>
                <a:srgbClr val="CE7124"/>
              </a:solidFill>
            </a:endParaRPr>
          </a:p>
        </p:txBody>
      </p:sp>
    </p:spTree>
    <p:extLst>
      <p:ext uri="{BB962C8B-B14F-4D97-AF65-F5344CB8AC3E}">
        <p14:creationId xmlns:p14="http://schemas.microsoft.com/office/powerpoint/2010/main" val="4283554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838200" y="536575"/>
            <a:ext cx="8001000" cy="838200"/>
          </a:xfrm>
        </p:spPr>
        <p:txBody>
          <a:bodyPr/>
          <a:lstStyle/>
          <a:p>
            <a:r>
              <a:rPr lang="en-US" sz="2600" dirty="0"/>
              <a:t>Group Activity</a:t>
            </a:r>
            <a:br>
              <a:rPr lang="en-US" sz="2600" dirty="0"/>
            </a:br>
            <a:r>
              <a:rPr lang="en-US" sz="2600" dirty="0">
                <a:solidFill>
                  <a:srgbClr val="9BBB59"/>
                </a:solidFill>
              </a:rPr>
              <a:t>Using the 5A and 5R Brief Intervention Models</a:t>
            </a:r>
            <a:br>
              <a:rPr lang="en-US" sz="2600" dirty="0">
                <a:solidFill>
                  <a:srgbClr val="9BBB59"/>
                </a:solidFill>
              </a:rPr>
            </a:br>
            <a:endParaRPr lang="en-US" sz="2600" dirty="0"/>
          </a:p>
        </p:txBody>
      </p:sp>
      <p:sp>
        <p:nvSpPr>
          <p:cNvPr id="14" name="Content Placeholder 2"/>
          <p:cNvSpPr>
            <a:spLocks noGrp="1"/>
          </p:cNvSpPr>
          <p:nvPr>
            <p:ph idx="1"/>
          </p:nvPr>
        </p:nvSpPr>
        <p:spPr>
          <a:xfrm>
            <a:off x="1066800" y="1470025"/>
            <a:ext cx="3771900" cy="3429000"/>
          </a:xfrm>
          <a:ln w="19050">
            <a:solidFill>
              <a:schemeClr val="bg1">
                <a:lumMod val="85000"/>
              </a:schemeClr>
            </a:solidFill>
          </a:ln>
        </p:spPr>
        <p:txBody>
          <a:bodyPr/>
          <a:lstStyle/>
          <a:p>
            <a:pPr marL="0" indent="0">
              <a:spcBef>
                <a:spcPts val="600"/>
              </a:spcBef>
            </a:pPr>
            <a:r>
              <a:rPr lang="en-US" sz="1800" b="1" dirty="0">
                <a:solidFill>
                  <a:srgbClr val="CE7124"/>
                </a:solidFill>
              </a:rPr>
              <a:t>Combining the 5 A’s with the 5 R’s:</a:t>
            </a:r>
            <a:endParaRPr lang="en-US" sz="1800" dirty="0"/>
          </a:p>
          <a:p>
            <a:pPr marL="228600" lvl="1" indent="-228600">
              <a:spcBef>
                <a:spcPts val="600"/>
              </a:spcBef>
            </a:pPr>
            <a:r>
              <a:rPr lang="en-US" sz="1800" dirty="0"/>
              <a:t>Use the 5 A’s (Assess, Advise, Agree, Assist, and Arrange) when the person is ready and willing to make a change.  </a:t>
            </a:r>
          </a:p>
          <a:p>
            <a:pPr marL="228600" lvl="1" indent="-228600">
              <a:spcBef>
                <a:spcPts val="600"/>
              </a:spcBef>
            </a:pPr>
            <a:r>
              <a:rPr lang="en-US" sz="1800" dirty="0"/>
              <a:t>Use the 5 R’s (Relevance, Risks, Rewards, Roadblocks, Repetition) to educate and motivate a person who is not ready to make a change</a:t>
            </a:r>
          </a:p>
          <a:p>
            <a:pPr marL="228600" lvl="1" indent="-228600">
              <a:spcBef>
                <a:spcPts val="600"/>
              </a:spcBef>
              <a:buNone/>
            </a:pPr>
            <a:endParaRPr lang="en-US" sz="1800" dirty="0"/>
          </a:p>
        </p:txBody>
      </p:sp>
      <p:sp>
        <p:nvSpPr>
          <p:cNvPr id="15" name="Content Placeholder 5"/>
          <p:cNvSpPr>
            <a:spLocks noGrp="1"/>
          </p:cNvSpPr>
          <p:nvPr>
            <p:ph sz="half" idx="4294967295"/>
          </p:nvPr>
        </p:nvSpPr>
        <p:spPr>
          <a:xfrm>
            <a:off x="5181600" y="1470025"/>
            <a:ext cx="3962400" cy="3101975"/>
          </a:xfrm>
          <a:noFill/>
          <a:ln w="19050">
            <a:solidFill>
              <a:schemeClr val="bg1">
                <a:lumMod val="85000"/>
              </a:schemeClr>
            </a:solidFill>
            <a:miter lim="800000"/>
            <a:headEnd/>
            <a:tailEnd/>
          </a:ln>
          <a:extLst>
            <a:ext uri="{909E8E84-426E-40dd-AFC4-6F175D3DCCD1}">
              <a14:hiddenFill xmlns=""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p>
            <a:pPr marL="0" indent="0">
              <a:spcBef>
                <a:spcPts val="600"/>
              </a:spcBef>
            </a:pPr>
            <a:r>
              <a:rPr lang="en-US" sz="1800" b="1">
                <a:solidFill>
                  <a:srgbClr val="CE7124"/>
                </a:solidFill>
              </a:rPr>
              <a:t>Using Brief Interventions:</a:t>
            </a:r>
            <a:endParaRPr lang="en-US" sz="1800"/>
          </a:p>
          <a:p>
            <a:r>
              <a:rPr lang="en-US" sz="1800"/>
              <a:t>Highlights how essential health behaviors are to overall health</a:t>
            </a:r>
          </a:p>
          <a:p>
            <a:r>
              <a:rPr lang="en-US" sz="1800"/>
              <a:t>Helps identify when a person is ready to make a change so that appropriate assistance can be offered</a:t>
            </a:r>
            <a:endParaRPr lang="en-US" sz="1800" b="1">
              <a:solidFill>
                <a:srgbClr val="CE7124"/>
              </a:solidFill>
            </a:endParaRPr>
          </a:p>
          <a:p>
            <a:r>
              <a:rPr lang="en-US" sz="1800"/>
              <a:t>Offers an opportunity to check on health behavior “vitals” during every visit</a:t>
            </a:r>
            <a:endParaRPr lang="en-US" sz="1800" dirty="0"/>
          </a:p>
        </p:txBody>
      </p:sp>
      <p:sp>
        <p:nvSpPr>
          <p:cNvPr id="7" name="Folded Corner 6"/>
          <p:cNvSpPr/>
          <p:nvPr/>
        </p:nvSpPr>
        <p:spPr bwMode="auto">
          <a:xfrm>
            <a:off x="685800" y="4648200"/>
            <a:ext cx="8305800" cy="990600"/>
          </a:xfrm>
          <a:prstGeom prst="foldedCorner">
            <a:avLst/>
          </a:prstGeom>
          <a:solidFill>
            <a:srgbClr val="336699"/>
          </a:solidFill>
          <a:ln w="57150" cap="flat" cmpd="sng" algn="ctr">
            <a:solidFill>
              <a:schemeClr val="bg1"/>
            </a:solidFill>
            <a:prstDash val="solid"/>
            <a:round/>
            <a:headEnd type="none" w="med" len="med"/>
            <a:tailEnd type="none" w="med" len="med"/>
          </a:ln>
          <a:effectLst>
            <a:outerShdw blurRad="50800" dist="38100" dir="2700000" algn="tl" rotWithShape="0">
              <a:prstClr val="black">
                <a:alpha val="40000"/>
              </a:prstClr>
            </a:outerShdw>
          </a:effectLst>
          <a:extLst/>
        </p:spPr>
        <p:txBody>
          <a:bodyPr vert="horz" wrap="square" lIns="182880" tIns="45720" rIns="91440" bIns="45720" numCol="1" rtlCol="0" anchor="t" anchorCtr="0" compatLnSpc="1">
            <a:prstTxWarp prst="textNoShape">
              <a:avLst/>
            </a:prstTxWarp>
          </a:bodyPr>
          <a:lstStyle/>
          <a:p>
            <a:r>
              <a:rPr lang="en-US" sz="2000" i="1" dirty="0">
                <a:solidFill>
                  <a:schemeClr val="bg1"/>
                </a:solidFill>
                <a:latin typeface="Times New Roman" pitchFamily="18" charset="0"/>
                <a:ea typeface="ヒラギノ角ゴ Pro W3" charset="0"/>
                <a:cs typeface="Times New Roman" pitchFamily="18" charset="0"/>
              </a:rPr>
              <a:t>Using the 5A and 5R Handout the group will role play and practice how they would assess a person’s health behavior “vitals” and apply the As and Rs from the models.  Debrief to see what works and where more practice is needed.</a:t>
            </a:r>
          </a:p>
        </p:txBody>
      </p:sp>
    </p:spTree>
    <p:extLst>
      <p:ext uri="{BB962C8B-B14F-4D97-AF65-F5344CB8AC3E}">
        <p14:creationId xmlns:p14="http://schemas.microsoft.com/office/powerpoint/2010/main" val="4283554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Social Workers Function Effectively in an Interdisciplinary Healthcare Team?</a:t>
            </a:r>
          </a:p>
        </p:txBody>
      </p:sp>
      <p:sp>
        <p:nvSpPr>
          <p:cNvPr id="8" name="Content Placeholder 7"/>
          <p:cNvSpPr>
            <a:spLocks noGrp="1"/>
          </p:cNvSpPr>
          <p:nvPr>
            <p:ph sz="half" idx="1"/>
          </p:nvPr>
        </p:nvSpPr>
        <p:spPr>
          <a:xfrm>
            <a:off x="1066800" y="1981200"/>
            <a:ext cx="3048000" cy="3581400"/>
          </a:xfr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spcBef>
                <a:spcPts val="600"/>
              </a:spcBef>
            </a:pPr>
            <a:r>
              <a:rPr lang="en-US" sz="1800" b="1" dirty="0">
                <a:solidFill>
                  <a:srgbClr val="CE7124"/>
                </a:solidFill>
              </a:rPr>
              <a:t>Skills</a:t>
            </a:r>
          </a:p>
          <a:p>
            <a:pPr marL="0" indent="-400050">
              <a:spcBef>
                <a:spcPts val="0"/>
              </a:spcBef>
            </a:pPr>
            <a:r>
              <a:rPr lang="en-US" sz="1600" dirty="0"/>
              <a:t>Knowledge in:</a:t>
            </a:r>
          </a:p>
          <a:p>
            <a:pPr marL="347663" lvl="1" indent="-173038">
              <a:spcBef>
                <a:spcPts val="400"/>
              </a:spcBef>
            </a:pPr>
            <a:r>
              <a:rPr lang="en-US" sz="1400" dirty="0"/>
              <a:t>Medical Literacy</a:t>
            </a:r>
          </a:p>
          <a:p>
            <a:pPr marL="347663" lvl="1" indent="-173038">
              <a:spcBef>
                <a:spcPts val="400"/>
              </a:spcBef>
            </a:pPr>
            <a:r>
              <a:rPr lang="en-US" sz="1400" dirty="0"/>
              <a:t>Consultation Liaison skills </a:t>
            </a:r>
            <a:br>
              <a:rPr lang="en-US" sz="1400" dirty="0"/>
            </a:br>
            <a:r>
              <a:rPr lang="en-US" sz="1400" dirty="0"/>
              <a:t>with medical problems</a:t>
            </a:r>
          </a:p>
          <a:p>
            <a:pPr marL="347663" lvl="1" indent="-173038">
              <a:spcBef>
                <a:spcPts val="400"/>
              </a:spcBef>
            </a:pPr>
            <a:r>
              <a:rPr lang="en-US" sz="1400" dirty="0"/>
              <a:t>Population Screening</a:t>
            </a:r>
          </a:p>
          <a:p>
            <a:pPr marL="347663" lvl="1" indent="-173038">
              <a:spcBef>
                <a:spcPts val="400"/>
              </a:spcBef>
            </a:pPr>
            <a:r>
              <a:rPr lang="en-US" sz="1400" dirty="0"/>
              <a:t>Chronic Disease Management</a:t>
            </a:r>
          </a:p>
          <a:p>
            <a:pPr marL="347663" lvl="1" indent="-173038">
              <a:spcBef>
                <a:spcPts val="400"/>
              </a:spcBef>
            </a:pPr>
            <a:r>
              <a:rPr lang="en-US" sz="1400" dirty="0"/>
              <a:t>Care Management Skills</a:t>
            </a:r>
          </a:p>
          <a:p>
            <a:pPr marL="347663" lvl="1" indent="-173038">
              <a:spcBef>
                <a:spcPts val="400"/>
              </a:spcBef>
            </a:pPr>
            <a:r>
              <a:rPr lang="en-US" sz="1400" dirty="0"/>
              <a:t>Educating medical staff about integrated care</a:t>
            </a:r>
          </a:p>
          <a:p>
            <a:pPr marL="347663" lvl="1" indent="-173038">
              <a:spcBef>
                <a:spcPts val="400"/>
              </a:spcBef>
            </a:pPr>
            <a:r>
              <a:rPr lang="en-US" sz="1400" dirty="0"/>
              <a:t>Evidence-Based Interventions</a:t>
            </a:r>
          </a:p>
          <a:p>
            <a:pPr marL="347663" lvl="1" indent="-173038">
              <a:spcBef>
                <a:spcPts val="400"/>
              </a:spcBef>
            </a:pPr>
            <a:r>
              <a:rPr lang="en-US" sz="1400" dirty="0"/>
              <a:t>Group Interventions</a:t>
            </a:r>
          </a:p>
          <a:p>
            <a:pPr marL="347663" lvl="1" indent="-173038">
              <a:spcBef>
                <a:spcPts val="400"/>
              </a:spcBef>
            </a:pPr>
            <a:r>
              <a:rPr lang="en-US" sz="1400" dirty="0"/>
              <a:t>Working within the fast-paced, action-oriented ecology of primary care </a:t>
            </a:r>
            <a:r>
              <a:rPr lang="en-US" sz="1400" baseline="30000" dirty="0"/>
              <a:t>15</a:t>
            </a:r>
          </a:p>
          <a:p>
            <a:pPr marL="228600" lvl="1" indent="-228600">
              <a:spcBef>
                <a:spcPts val="0"/>
              </a:spcBef>
            </a:pPr>
            <a:endParaRPr lang="en-US" sz="1300" dirty="0"/>
          </a:p>
        </p:txBody>
      </p:sp>
      <p:sp>
        <p:nvSpPr>
          <p:cNvPr id="9" name="Content Placeholder 8"/>
          <p:cNvSpPr>
            <a:spLocks noGrp="1"/>
          </p:cNvSpPr>
          <p:nvPr>
            <p:ph sz="half" idx="2"/>
          </p:nvPr>
        </p:nvSpPr>
        <p:spPr>
          <a:xfrm>
            <a:off x="4953000" y="1981200"/>
            <a:ext cx="3467100" cy="3581400"/>
          </a:xfr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spcBef>
                <a:spcPts val="600"/>
              </a:spcBef>
            </a:pPr>
            <a:r>
              <a:rPr lang="en-US" sz="1800" b="1" dirty="0">
                <a:solidFill>
                  <a:srgbClr val="CE7124"/>
                </a:solidFill>
              </a:rPr>
              <a:t>Characteristics</a:t>
            </a:r>
          </a:p>
          <a:p>
            <a:pPr marL="0" indent="0">
              <a:spcBef>
                <a:spcPts val="0"/>
              </a:spcBef>
            </a:pPr>
            <a:r>
              <a:rPr lang="en-US" sz="1600" dirty="0"/>
              <a:t>Ability to be:</a:t>
            </a:r>
          </a:p>
          <a:p>
            <a:pPr marL="347663" lvl="1" indent="-173038">
              <a:spcBef>
                <a:spcPts val="400"/>
              </a:spcBef>
            </a:pPr>
            <a:r>
              <a:rPr lang="en-US" sz="1400" dirty="0"/>
              <a:t>Responsive</a:t>
            </a:r>
          </a:p>
          <a:p>
            <a:pPr marL="347663" lvl="1" indent="-173038">
              <a:spcBef>
                <a:spcPts val="400"/>
              </a:spcBef>
            </a:pPr>
            <a:r>
              <a:rPr lang="en-US" sz="1400" dirty="0"/>
              <a:t>Committed to social justice</a:t>
            </a:r>
          </a:p>
          <a:p>
            <a:pPr marL="347663" lvl="1" indent="-173038">
              <a:spcBef>
                <a:spcPts val="400"/>
              </a:spcBef>
            </a:pPr>
            <a:r>
              <a:rPr lang="en-US" sz="1400" dirty="0"/>
              <a:t>Commitment to the ethical practice of social work</a:t>
            </a:r>
          </a:p>
          <a:p>
            <a:pPr marL="347663" lvl="1" indent="-173038">
              <a:spcBef>
                <a:spcPts val="400"/>
              </a:spcBef>
            </a:pPr>
            <a:r>
              <a:rPr lang="en-US" sz="1400" dirty="0"/>
              <a:t>Commitment to social change</a:t>
            </a:r>
          </a:p>
          <a:p>
            <a:pPr marL="347663" lvl="1" indent="-173038">
              <a:spcBef>
                <a:spcPts val="400"/>
              </a:spcBef>
            </a:pPr>
            <a:r>
              <a:rPr lang="en-US" sz="1400" dirty="0"/>
              <a:t>Functional independently and collectively with others</a:t>
            </a:r>
          </a:p>
          <a:p>
            <a:pPr marL="347663" lvl="1" indent="-173038">
              <a:spcBef>
                <a:spcPts val="400"/>
              </a:spcBef>
            </a:pPr>
            <a:r>
              <a:rPr lang="en-US" sz="1400" dirty="0"/>
              <a:t>Sensitive to relationships</a:t>
            </a:r>
          </a:p>
          <a:p>
            <a:pPr marL="347663" lvl="1" indent="-173038">
              <a:spcBef>
                <a:spcPts val="400"/>
              </a:spcBef>
            </a:pPr>
            <a:r>
              <a:rPr lang="en-US" sz="1400" dirty="0"/>
              <a:t>Interact positively and </a:t>
            </a:r>
            <a:br>
              <a:rPr lang="en-US" sz="1400" dirty="0"/>
            </a:br>
            <a:r>
              <a:rPr lang="en-US" sz="1400" dirty="0"/>
              <a:t>instructively with clients </a:t>
            </a:r>
            <a:r>
              <a:rPr lang="en-US" sz="1400" baseline="30000" dirty="0"/>
              <a:t>16</a:t>
            </a:r>
          </a:p>
          <a:p>
            <a:pPr marL="347663" lvl="1" indent="-173038">
              <a:spcBef>
                <a:spcPts val="400"/>
              </a:spcBef>
            </a:pPr>
            <a:endParaRPr lang="en-US" sz="1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9600" y="457200"/>
            <a:ext cx="8001000" cy="838200"/>
          </a:xfrm>
        </p:spPr>
        <p:txBody>
          <a:bodyPr/>
          <a:lstStyle/>
          <a:p>
            <a:r>
              <a:rPr lang="en-US" sz="3200" dirty="0"/>
              <a:t>Group Activity</a:t>
            </a:r>
            <a:br>
              <a:rPr lang="en-US" sz="3200" dirty="0"/>
            </a:br>
            <a:r>
              <a:rPr lang="en-US" dirty="0">
                <a:solidFill>
                  <a:srgbClr val="9BBB59"/>
                </a:solidFill>
              </a:rPr>
              <a:t>Building Skills for Effective Interdisciplinary Practice</a:t>
            </a:r>
            <a:br>
              <a:rPr lang="en-US" dirty="0">
                <a:solidFill>
                  <a:srgbClr val="9BBB59"/>
                </a:solidFill>
              </a:rPr>
            </a:br>
            <a:endParaRPr lang="en-US" dirty="0"/>
          </a:p>
        </p:txBody>
      </p:sp>
      <p:sp>
        <p:nvSpPr>
          <p:cNvPr id="8" name="Content Placeholder 7"/>
          <p:cNvSpPr>
            <a:spLocks noGrp="1"/>
          </p:cNvSpPr>
          <p:nvPr>
            <p:ph idx="1"/>
          </p:nvPr>
        </p:nvSpPr>
        <p:spPr>
          <a:xfrm>
            <a:off x="657225" y="1752600"/>
            <a:ext cx="3200400" cy="3581400"/>
          </a:xfr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spcBef>
                <a:spcPts val="600"/>
              </a:spcBef>
            </a:pPr>
            <a:r>
              <a:rPr lang="en-US" sz="1800" b="1" dirty="0">
                <a:solidFill>
                  <a:srgbClr val="CE7124"/>
                </a:solidFill>
              </a:rPr>
              <a:t>Skills</a:t>
            </a:r>
          </a:p>
          <a:p>
            <a:pPr marL="0" indent="-400050">
              <a:spcBef>
                <a:spcPts val="0"/>
              </a:spcBef>
            </a:pPr>
            <a:r>
              <a:rPr lang="en-US" sz="1600" dirty="0"/>
              <a:t>Knowledge in:</a:t>
            </a:r>
          </a:p>
          <a:p>
            <a:pPr marL="347663" lvl="1" indent="-173038">
              <a:spcBef>
                <a:spcPts val="400"/>
              </a:spcBef>
            </a:pPr>
            <a:r>
              <a:rPr lang="en-US" sz="1400" dirty="0"/>
              <a:t>Medical Literacy</a:t>
            </a:r>
          </a:p>
          <a:p>
            <a:pPr marL="347663" lvl="1" indent="-173038">
              <a:spcBef>
                <a:spcPts val="400"/>
              </a:spcBef>
            </a:pPr>
            <a:r>
              <a:rPr lang="en-US" sz="1400" dirty="0"/>
              <a:t>Consultation Liaison skills </a:t>
            </a:r>
            <a:br>
              <a:rPr lang="en-US" sz="1400" dirty="0"/>
            </a:br>
            <a:r>
              <a:rPr lang="en-US" sz="1400" dirty="0"/>
              <a:t>with medical problems</a:t>
            </a:r>
          </a:p>
          <a:p>
            <a:pPr marL="347663" lvl="1" indent="-173038">
              <a:spcBef>
                <a:spcPts val="400"/>
              </a:spcBef>
            </a:pPr>
            <a:r>
              <a:rPr lang="en-US" sz="1400" dirty="0"/>
              <a:t>Population Screening</a:t>
            </a:r>
          </a:p>
          <a:p>
            <a:pPr marL="347663" lvl="1" indent="-173038">
              <a:spcBef>
                <a:spcPts val="400"/>
              </a:spcBef>
            </a:pPr>
            <a:r>
              <a:rPr lang="en-US" sz="1400" b="1" u="sng" dirty="0">
                <a:solidFill>
                  <a:srgbClr val="CE7124"/>
                </a:solidFill>
              </a:rPr>
              <a:t>Chronic Disease Management</a:t>
            </a:r>
          </a:p>
          <a:p>
            <a:pPr marL="347663" lvl="1" indent="-173038">
              <a:spcBef>
                <a:spcPts val="400"/>
              </a:spcBef>
            </a:pPr>
            <a:r>
              <a:rPr lang="en-US" sz="1400" dirty="0"/>
              <a:t>Care Management Skills</a:t>
            </a:r>
          </a:p>
          <a:p>
            <a:pPr marL="347663" lvl="1" indent="-173038">
              <a:spcBef>
                <a:spcPts val="400"/>
              </a:spcBef>
            </a:pPr>
            <a:r>
              <a:rPr lang="en-US" sz="1400" dirty="0"/>
              <a:t>Educating medical staff about integrated care</a:t>
            </a:r>
          </a:p>
          <a:p>
            <a:pPr marL="347663" lvl="1" indent="-173038">
              <a:spcBef>
                <a:spcPts val="400"/>
              </a:spcBef>
            </a:pPr>
            <a:r>
              <a:rPr lang="en-US" sz="1400" dirty="0"/>
              <a:t>Evidence-Based Interventions</a:t>
            </a:r>
          </a:p>
          <a:p>
            <a:pPr marL="347663" lvl="1" indent="-173038">
              <a:spcBef>
                <a:spcPts val="400"/>
              </a:spcBef>
            </a:pPr>
            <a:r>
              <a:rPr lang="en-US" sz="1400" dirty="0"/>
              <a:t>Group Interventions</a:t>
            </a:r>
          </a:p>
          <a:p>
            <a:pPr marL="347663" lvl="1" indent="-173038">
              <a:spcBef>
                <a:spcPts val="400"/>
              </a:spcBef>
            </a:pPr>
            <a:r>
              <a:rPr lang="en-US" sz="1400" dirty="0"/>
              <a:t>Working within the fast-paced, action-oriented ecology of primary care </a:t>
            </a:r>
            <a:r>
              <a:rPr lang="en-US" sz="1400" baseline="30000" dirty="0"/>
              <a:t>15</a:t>
            </a:r>
          </a:p>
          <a:p>
            <a:pPr marL="228600" lvl="1" indent="-228600">
              <a:spcBef>
                <a:spcPts val="0"/>
              </a:spcBef>
            </a:pPr>
            <a:endParaRPr lang="en-US" sz="1300" dirty="0"/>
          </a:p>
        </p:txBody>
      </p:sp>
      <p:sp>
        <p:nvSpPr>
          <p:cNvPr id="5" name="Content Placeholder 1"/>
          <p:cNvSpPr txBox="1">
            <a:spLocks/>
          </p:cNvSpPr>
          <p:nvPr/>
        </p:nvSpPr>
        <p:spPr>
          <a:xfrm>
            <a:off x="3962400" y="1676400"/>
            <a:ext cx="4876800" cy="4038600"/>
          </a:xfrm>
          <a:prstGeom prst="rect">
            <a:avLst/>
          </a:prstGeom>
          <a:solidFill>
            <a:schemeClr val="bg1"/>
          </a:solidFill>
        </p:spPr>
        <p:txBody>
          <a:bodyPr vert="horz" lIns="91440" tIns="45720" rIns="91440" bIns="45720" rtlCol="0">
            <a:noAutofit/>
          </a:bodyPr>
          <a:lstStyle/>
          <a:p>
            <a:pPr marL="285750" marR="0" lvl="0" indent="-285750" algn="l" defTabSz="914400" rtl="0" eaLnBrk="1" fontAlgn="auto" latinLnBrk="0" hangingPunct="1">
              <a:lnSpc>
                <a:spcPct val="100000"/>
              </a:lnSpc>
              <a:spcBef>
                <a:spcPts val="600"/>
              </a:spcBef>
              <a:buClr>
                <a:srgbClr val="E9CF11"/>
              </a:buClr>
              <a:buSzTx/>
              <a:buFont typeface="Wingdings" pitchFamily="2" charset="2"/>
              <a:buNone/>
              <a:tabLst/>
              <a:defRPr/>
            </a:pPr>
            <a:r>
              <a:rPr kumimoji="0" lang="en-US" sz="2000" b="1" i="0" u="none" strike="noStrike" kern="1200" cap="none" spc="0" normalizeH="0" baseline="0" noProof="0" dirty="0">
                <a:ln>
                  <a:noFill/>
                </a:ln>
                <a:solidFill>
                  <a:srgbClr val="CE7124"/>
                </a:solidFill>
                <a:effectLst/>
                <a:uLnTx/>
                <a:uFillTx/>
                <a:latin typeface="Arial" pitchFamily="34" charset="0"/>
                <a:cs typeface="Arial" pitchFamily="34" charset="0"/>
              </a:rPr>
              <a:t>Put Skills and Knowledge into Action</a:t>
            </a:r>
          </a:p>
          <a:p>
            <a:pPr>
              <a:spcBef>
                <a:spcPts val="600"/>
              </a:spcBef>
            </a:pPr>
            <a:r>
              <a:rPr lang="en-US" sz="1600" dirty="0">
                <a:latin typeface="Arial" pitchFamily="34" charset="0"/>
                <a:cs typeface="Arial" pitchFamily="34" charset="0"/>
              </a:rPr>
              <a:t>Have students identify and briefly share their knowledge on </a:t>
            </a:r>
            <a:r>
              <a:rPr lang="en-US" sz="1600" u="sng" dirty="0">
                <a:latin typeface="Arial" pitchFamily="34" charset="0"/>
                <a:cs typeface="Arial" pitchFamily="34" charset="0"/>
              </a:rPr>
              <a:t>one</a:t>
            </a:r>
            <a:r>
              <a:rPr lang="en-US" sz="1600" dirty="0">
                <a:latin typeface="Arial" pitchFamily="34" charset="0"/>
                <a:cs typeface="Arial" pitchFamily="34" charset="0"/>
              </a:rPr>
              <a:t> of the skill topics listed</a:t>
            </a:r>
          </a:p>
          <a:p>
            <a:pPr>
              <a:spcBef>
                <a:spcPts val="600"/>
              </a:spcBef>
            </a:pPr>
            <a:r>
              <a:rPr lang="en-US" sz="1600" dirty="0">
                <a:cs typeface="Arial" pitchFamily="34" charset="0"/>
              </a:rPr>
              <a:t>Discuss as a group how that skill might be applied to different practice settings and clinical scenarios</a:t>
            </a:r>
          </a:p>
          <a:p>
            <a:pPr>
              <a:spcBef>
                <a:spcPts val="600"/>
              </a:spcBef>
            </a:pPr>
            <a:r>
              <a:rPr lang="en-US" sz="1600" dirty="0">
                <a:cs typeface="Arial" pitchFamily="34" charset="0"/>
              </a:rPr>
              <a:t>Role play an interaction related to the skill highlighting the social work </a:t>
            </a:r>
            <a:r>
              <a:rPr lang="en-US" sz="1600" b="1" dirty="0">
                <a:solidFill>
                  <a:srgbClr val="CE7124"/>
                </a:solidFill>
              </a:rPr>
              <a:t>Characteristics </a:t>
            </a:r>
            <a:r>
              <a:rPr lang="en-US" sz="1600" dirty="0">
                <a:cs typeface="Arial" pitchFamily="34" charset="0"/>
              </a:rPr>
              <a:t>that were observed (from the previous slide)</a:t>
            </a:r>
          </a:p>
          <a:p>
            <a:pPr>
              <a:spcBef>
                <a:spcPts val="600"/>
              </a:spcBef>
            </a:pPr>
            <a:r>
              <a:rPr lang="en-US" sz="1600" b="1" dirty="0">
                <a:solidFill>
                  <a:srgbClr val="CE7124"/>
                </a:solidFill>
                <a:cs typeface="Arial" pitchFamily="34" charset="0"/>
              </a:rPr>
              <a:t>Example: </a:t>
            </a:r>
            <a:r>
              <a:rPr lang="en-US" sz="1600" dirty="0">
                <a:cs typeface="Arial" pitchFamily="34" charset="0"/>
              </a:rPr>
              <a:t>A student is working to increase their knowledge about diabetes as a chronic condition. The role play might offer a chance for the student to discuss with a patient who has been managing diabetes for many years, the challenges and stress of the daily care necessary to keep the condition under good control. </a:t>
            </a:r>
            <a:endParaRPr lang="en-US" sz="1600" b="1" dirty="0">
              <a:solidFill>
                <a:srgbClr val="CE7124"/>
              </a:solidFill>
            </a:endParaRPr>
          </a:p>
          <a:p>
            <a:pPr>
              <a:spcBef>
                <a:spcPts val="600"/>
              </a:spcBef>
            </a:pPr>
            <a:endParaRPr lang="en-US" sz="1600" dirty="0">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133475" y="1943100"/>
            <a:ext cx="8001000" cy="838200"/>
          </a:xfrm>
        </p:spPr>
        <p:txBody>
          <a:bodyPr/>
          <a:lstStyle/>
          <a:p>
            <a:r>
              <a:rPr lang="en-US" b="1" dirty="0"/>
              <a:t>Social Workers as Leaders</a:t>
            </a:r>
            <a:br>
              <a:rPr lang="en-US" b="1" dirty="0"/>
            </a:br>
            <a:endParaRPr lang="en-US" dirty="0"/>
          </a:p>
        </p:txBody>
      </p:sp>
      <p:sp>
        <p:nvSpPr>
          <p:cNvPr id="3" name="Content Placeholder 2"/>
          <p:cNvSpPr>
            <a:spLocks noGrp="1"/>
          </p:cNvSpPr>
          <p:nvPr>
            <p:ph idx="1"/>
          </p:nvPr>
        </p:nvSpPr>
        <p:spPr>
          <a:xfrm>
            <a:off x="685800" y="3733800"/>
            <a:ext cx="8001000" cy="1676400"/>
          </a:xfrm>
        </p:spPr>
        <p:txBody>
          <a:bodyPr/>
          <a:lstStyle/>
          <a:p>
            <a:r>
              <a:rPr lang="en-US" sz="2200" dirty="0"/>
              <a:t>*Note: 	There are multiple leadership models. Blanchard (2009) model was chosen because it applies to leadership for individuals as well as self-leadership.</a:t>
            </a:r>
          </a:p>
          <a:p>
            <a:endParaRPr lang="en-US" sz="2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Defining Leaders and Leadership</a:t>
            </a:r>
          </a:p>
        </p:txBody>
      </p:sp>
      <p:sp>
        <p:nvSpPr>
          <p:cNvPr id="3" name="Rectangle 2"/>
          <p:cNvSpPr/>
          <p:nvPr/>
        </p:nvSpPr>
        <p:spPr>
          <a:xfrm>
            <a:off x="1905000" y="1006019"/>
            <a:ext cx="1465466" cy="4708981"/>
          </a:xfrm>
          <a:prstGeom prst="rect">
            <a:avLst/>
          </a:prstGeom>
        </p:spPr>
        <p:txBody>
          <a:bodyPr wrap="none">
            <a:spAutoFit/>
          </a:bodyPr>
          <a:lstStyle/>
          <a:p>
            <a:r>
              <a:rPr lang="en-US" sz="30000" dirty="0">
                <a:solidFill>
                  <a:srgbClr val="9BBB59"/>
                </a:solidFill>
                <a:effectLst>
                  <a:outerShdw blurRad="38100" dist="38100" dir="2700000" algn="tl">
                    <a:srgbClr val="000000">
                      <a:alpha val="43137"/>
                    </a:srgbClr>
                  </a:outerShdw>
                </a:effectLst>
                <a:latin typeface="Old English Text MT" pitchFamily="66" charset="0"/>
                <a:ea typeface="+mj-ea"/>
                <a:cs typeface="Palatino"/>
              </a:rPr>
              <a:t>?</a:t>
            </a:r>
            <a:endParaRPr lang="en-US" sz="30000" dirty="0">
              <a:solidFill>
                <a:srgbClr val="9BBB59"/>
              </a:solidFill>
              <a:effectLst>
                <a:outerShdw blurRad="38100" dist="38100" dir="2700000" algn="tl">
                  <a:srgbClr val="000000">
                    <a:alpha val="43137"/>
                  </a:srgbClr>
                </a:outerShdw>
              </a:effectLst>
              <a:latin typeface="Old English Text MT" pitchFamily="66" charset="0"/>
            </a:endParaRPr>
          </a:p>
        </p:txBody>
      </p:sp>
      <p:sp>
        <p:nvSpPr>
          <p:cNvPr id="2" name="Rectangle 1"/>
          <p:cNvSpPr/>
          <p:nvPr/>
        </p:nvSpPr>
        <p:spPr>
          <a:xfrm>
            <a:off x="4114800" y="2667000"/>
            <a:ext cx="3352800" cy="1569660"/>
          </a:xfrm>
          <a:prstGeom prst="rect">
            <a:avLst/>
          </a:prstGeom>
        </p:spPr>
        <p:txBody>
          <a:bodyPr wrap="square">
            <a:spAutoFit/>
          </a:bodyPr>
          <a:lstStyle/>
          <a:p>
            <a:r>
              <a:rPr lang="en-US" sz="3200" dirty="0">
                <a:solidFill>
                  <a:srgbClr val="000000"/>
                </a:solidFill>
                <a:latin typeface="Adobe Caslon Pro" pitchFamily="18" charset="0"/>
              </a:rPr>
              <a:t>When you think of </a:t>
            </a:r>
            <a:r>
              <a:rPr lang="en-US" sz="3200" dirty="0">
                <a:solidFill>
                  <a:srgbClr val="9BBB59"/>
                </a:solidFill>
                <a:latin typeface="Arial"/>
              </a:rPr>
              <a:t>leaders</a:t>
            </a:r>
            <a:r>
              <a:rPr lang="en-US" sz="3200" dirty="0">
                <a:solidFill>
                  <a:srgbClr val="000000"/>
                </a:solidFill>
                <a:latin typeface="Adobe Caslon Pro" pitchFamily="18" charset="0"/>
              </a:rPr>
              <a:t>, who comes to mind?</a:t>
            </a:r>
            <a:endParaRPr lang="en-US" sz="3200" dirty="0"/>
          </a:p>
        </p:txBody>
      </p:sp>
    </p:spTree>
    <p:extLst>
      <p:ext uri="{BB962C8B-B14F-4D97-AF65-F5344CB8AC3E}">
        <p14:creationId xmlns:p14="http://schemas.microsoft.com/office/powerpoint/2010/main" val="3195200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33400" y="533400"/>
            <a:ext cx="8001000" cy="838200"/>
          </a:xfrm>
        </p:spPr>
        <p:txBody>
          <a:bodyPr/>
          <a:lstStyle/>
          <a:p>
            <a:r>
              <a:rPr lang="en-US" sz="3600" dirty="0"/>
              <a:t>“Famous” Leaders</a:t>
            </a:r>
          </a:p>
        </p:txBody>
      </p:sp>
      <p:sp>
        <p:nvSpPr>
          <p:cNvPr id="5" name="TextBox 4"/>
          <p:cNvSpPr txBox="1"/>
          <p:nvPr/>
        </p:nvSpPr>
        <p:spPr>
          <a:xfrm>
            <a:off x="762000" y="1143000"/>
            <a:ext cx="7924800" cy="646331"/>
          </a:xfrm>
          <a:prstGeom prst="rect">
            <a:avLst/>
          </a:prstGeom>
          <a:solidFill>
            <a:srgbClr val="CE7124"/>
          </a:solidFill>
          <a:ln>
            <a:solidFill>
              <a:schemeClr val="bg1"/>
            </a:solidFill>
          </a:ln>
        </p:spPr>
        <p:txBody>
          <a:bodyPr wrap="square" rtlCol="0">
            <a:spAutoFit/>
          </a:bodyPr>
          <a:lstStyle/>
          <a:p>
            <a:r>
              <a:rPr lang="en-US" sz="1800" dirty="0">
                <a:solidFill>
                  <a:schemeClr val="bg1"/>
                </a:solidFill>
              </a:rPr>
              <a:t>Presidents, patriots, world leaders, inventors, explorers, educators, authors, religious leaders, activists</a:t>
            </a:r>
            <a:endParaRPr lang="en-US" sz="1800" baseline="30000" dirty="0">
              <a:solidFill>
                <a:schemeClr val="bg1"/>
              </a:solidFill>
            </a:endParaRPr>
          </a:p>
        </p:txBody>
      </p:sp>
      <p:sp>
        <p:nvSpPr>
          <p:cNvPr id="3" name="Content Placeholder 2"/>
          <p:cNvSpPr>
            <a:spLocks noGrp="1"/>
          </p:cNvSpPr>
          <p:nvPr>
            <p:ph idx="1"/>
          </p:nvPr>
        </p:nvSpPr>
        <p:spPr>
          <a:xfrm>
            <a:off x="457200" y="2209800"/>
            <a:ext cx="8458200" cy="3581400"/>
          </a:xfrm>
        </p:spPr>
        <p:txBody>
          <a:bodyPr/>
          <a:lstStyle/>
          <a:p>
            <a:r>
              <a:rPr lang="en-US" sz="2800" b="1" dirty="0"/>
              <a:t>	Abraham Lincoln</a:t>
            </a:r>
          </a:p>
          <a:p>
            <a:r>
              <a:rPr lang="en-US" sz="2800" b="1" dirty="0"/>
              <a:t>					</a:t>
            </a:r>
            <a:r>
              <a:rPr lang="en-US" sz="2800" b="1" dirty="0">
                <a:solidFill>
                  <a:srgbClr val="00B050"/>
                </a:solidFill>
              </a:rPr>
              <a:t>Mahatma Gandhi</a:t>
            </a:r>
          </a:p>
          <a:p>
            <a:r>
              <a:rPr lang="en-US" sz="2800" b="1" dirty="0"/>
              <a:t>			</a:t>
            </a:r>
            <a:r>
              <a:rPr lang="en-US" sz="2800" b="1" dirty="0">
                <a:solidFill>
                  <a:srgbClr val="0070C0"/>
                </a:solidFill>
              </a:rPr>
              <a:t>Dalai Lama</a:t>
            </a:r>
          </a:p>
          <a:p>
            <a:r>
              <a:rPr lang="en-US" sz="2800" b="1" dirty="0"/>
              <a:t>							Mother Teresa</a:t>
            </a:r>
          </a:p>
          <a:p>
            <a:r>
              <a:rPr lang="en-US" sz="2800" b="1" dirty="0"/>
              <a:t>				</a:t>
            </a:r>
            <a:r>
              <a:rPr lang="en-US" sz="2800" b="1" dirty="0">
                <a:solidFill>
                  <a:srgbClr val="D6BB1C"/>
                </a:solidFill>
              </a:rPr>
              <a:t>Rev. Martin Luther King, Jr.</a:t>
            </a:r>
          </a:p>
          <a:p>
            <a:r>
              <a:rPr lang="en-US" sz="2800" b="1" dirty="0"/>
              <a:t>Walt Disney</a:t>
            </a:r>
          </a:p>
          <a:p>
            <a:r>
              <a:rPr lang="en-US" sz="2800" b="1" dirty="0"/>
              <a:t>				</a:t>
            </a:r>
            <a:r>
              <a:rPr lang="en-US" sz="2800" b="1" dirty="0">
                <a:solidFill>
                  <a:srgbClr val="92D050"/>
                </a:solidFill>
              </a:rPr>
              <a:t>Bill Gates		</a:t>
            </a:r>
            <a:r>
              <a:rPr lang="en-US" sz="2800" b="1" dirty="0">
                <a:solidFill>
                  <a:srgbClr val="0070C0"/>
                </a:solidFill>
              </a:rPr>
              <a:t>Rosa Parks</a:t>
            </a:r>
            <a:endParaRPr lang="en-US" sz="2800" b="1" dirty="0">
              <a:solidFill>
                <a:srgbClr val="92D050"/>
              </a:solidFill>
            </a:endParaRPr>
          </a:p>
        </p:txBody>
      </p:sp>
    </p:spTree>
    <p:extLst>
      <p:ext uri="{BB962C8B-B14F-4D97-AF65-F5344CB8AC3E}">
        <p14:creationId xmlns:p14="http://schemas.microsoft.com/office/powerpoint/2010/main" val="34476198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001000" cy="838200"/>
          </a:xfrm>
        </p:spPr>
        <p:txBody>
          <a:bodyPr/>
          <a:lstStyle/>
          <a:p>
            <a:r>
              <a:rPr lang="en-US" sz="3600" dirty="0"/>
              <a:t>“Everyday” Leaders</a:t>
            </a:r>
          </a:p>
        </p:txBody>
      </p:sp>
      <p:sp>
        <p:nvSpPr>
          <p:cNvPr id="5" name="TextBox 4"/>
          <p:cNvSpPr txBox="1"/>
          <p:nvPr/>
        </p:nvSpPr>
        <p:spPr>
          <a:xfrm>
            <a:off x="609600" y="1258669"/>
            <a:ext cx="8229600" cy="646331"/>
          </a:xfrm>
          <a:prstGeom prst="rect">
            <a:avLst/>
          </a:prstGeom>
          <a:solidFill>
            <a:srgbClr val="CE7124"/>
          </a:solidFill>
          <a:ln>
            <a:solidFill>
              <a:schemeClr val="bg1"/>
            </a:solidFill>
          </a:ln>
        </p:spPr>
        <p:txBody>
          <a:bodyPr wrap="square" rtlCol="0">
            <a:spAutoFit/>
          </a:bodyPr>
          <a:lstStyle/>
          <a:p>
            <a:r>
              <a:rPr lang="en-US" sz="1800" dirty="0">
                <a:solidFill>
                  <a:schemeClr val="bg1"/>
                </a:solidFill>
              </a:rPr>
              <a:t>Not as visible or famous but may have enormous impact and be responsible for incredible change</a:t>
            </a:r>
            <a:endParaRPr lang="en-US" sz="1800" baseline="30000" dirty="0">
              <a:solidFill>
                <a:schemeClr val="bg1"/>
              </a:solidFill>
            </a:endParaRPr>
          </a:p>
        </p:txBody>
      </p:sp>
      <p:sp>
        <p:nvSpPr>
          <p:cNvPr id="3" name="TextBox 2"/>
          <p:cNvSpPr txBox="1"/>
          <p:nvPr/>
        </p:nvSpPr>
        <p:spPr>
          <a:xfrm>
            <a:off x="838200" y="2099370"/>
            <a:ext cx="7772400" cy="3539430"/>
          </a:xfrm>
          <a:prstGeom prst="rect">
            <a:avLst/>
          </a:prstGeom>
          <a:noFill/>
        </p:spPr>
        <p:txBody>
          <a:bodyPr wrap="square" rtlCol="0">
            <a:spAutoFit/>
          </a:bodyPr>
          <a:lstStyle/>
          <a:p>
            <a:r>
              <a:rPr lang="en-US" sz="3200" b="1" dirty="0"/>
              <a:t>				</a:t>
            </a:r>
            <a:r>
              <a:rPr lang="en-US" sz="3200" b="1" dirty="0">
                <a:solidFill>
                  <a:srgbClr val="92D050"/>
                </a:solidFill>
              </a:rPr>
              <a:t>Parents</a:t>
            </a:r>
            <a:endParaRPr lang="en-US" sz="3200" b="1" dirty="0"/>
          </a:p>
          <a:p>
            <a:r>
              <a:rPr lang="en-US" sz="3200" b="1" dirty="0"/>
              <a:t>	Teachers		</a:t>
            </a:r>
          </a:p>
          <a:p>
            <a:r>
              <a:rPr lang="en-US" sz="3200" b="1" dirty="0">
                <a:solidFill>
                  <a:srgbClr val="C00000"/>
                </a:solidFill>
              </a:rPr>
              <a:t>					Neighbors</a:t>
            </a:r>
            <a:endParaRPr lang="en-US" sz="3200" b="1" dirty="0"/>
          </a:p>
          <a:p>
            <a:endParaRPr lang="en-US" sz="3200" b="1" dirty="0"/>
          </a:p>
          <a:p>
            <a:r>
              <a:rPr lang="en-US" sz="3200" b="1" dirty="0">
                <a:solidFill>
                  <a:srgbClr val="00B0F0"/>
                </a:solidFill>
              </a:rPr>
              <a:t>Boy Scout Leaders</a:t>
            </a:r>
          </a:p>
          <a:p>
            <a:r>
              <a:rPr lang="en-US" sz="3200" b="1" dirty="0"/>
              <a:t>					</a:t>
            </a:r>
            <a:r>
              <a:rPr lang="en-US" sz="3200" b="1" dirty="0">
                <a:solidFill>
                  <a:schemeClr val="accent2"/>
                </a:solidFill>
              </a:rPr>
              <a:t>Veterans</a:t>
            </a:r>
          </a:p>
          <a:p>
            <a:r>
              <a:rPr lang="en-US" sz="3200" b="1" dirty="0"/>
              <a:t>		</a:t>
            </a:r>
            <a:r>
              <a:rPr lang="en-US" sz="3200" b="1" dirty="0">
                <a:solidFill>
                  <a:srgbClr val="00B050"/>
                </a:solidFill>
              </a:rPr>
              <a:t>Team Coach</a:t>
            </a:r>
          </a:p>
        </p:txBody>
      </p:sp>
    </p:spTree>
    <p:extLst>
      <p:ext uri="{BB962C8B-B14F-4D97-AF65-F5344CB8AC3E}">
        <p14:creationId xmlns:p14="http://schemas.microsoft.com/office/powerpoint/2010/main" val="1558414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p:cNvSpPr>
            <a:spLocks noGrp="1"/>
          </p:cNvSpPr>
          <p:nvPr>
            <p:ph type="title"/>
          </p:nvPr>
        </p:nvSpPr>
        <p:spPr/>
        <p:txBody>
          <a:bodyPr/>
          <a:lstStyle/>
          <a:p>
            <a:r>
              <a:rPr lang="en-US" dirty="0"/>
              <a:t>Group Activity</a:t>
            </a:r>
            <a:br>
              <a:rPr lang="en-US" dirty="0"/>
            </a:br>
            <a:r>
              <a:rPr lang="en-US" dirty="0">
                <a:solidFill>
                  <a:srgbClr val="9BBB59"/>
                </a:solidFill>
              </a:rPr>
              <a:t>Qualities of Leaders</a:t>
            </a:r>
          </a:p>
        </p:txBody>
      </p:sp>
      <p:sp>
        <p:nvSpPr>
          <p:cNvPr id="6" name="Content Placeholder 6"/>
          <p:cNvSpPr txBox="1">
            <a:spLocks/>
          </p:cNvSpPr>
          <p:nvPr/>
        </p:nvSpPr>
        <p:spPr>
          <a:xfrm>
            <a:off x="762000" y="2133600"/>
            <a:ext cx="7848600" cy="3581400"/>
          </a:xfrm>
          <a:prstGeom prst="rect">
            <a:avLst/>
          </a:prstGeom>
        </p:spPr>
        <p:txBody>
          <a:bodyPr/>
          <a:lstStyle/>
          <a:p>
            <a:pPr eaLnBrk="1" hangingPunct="1">
              <a:spcBef>
                <a:spcPct val="20000"/>
              </a:spcBef>
              <a:buClr>
                <a:schemeClr val="bg2"/>
              </a:buClr>
              <a:defRPr/>
            </a:pPr>
            <a:r>
              <a:rPr kumimoji="0" lang="en-US" b="1" i="0" u="none" strike="noStrike" kern="0" cap="none" spc="0" normalizeH="0" baseline="0" noProof="0" dirty="0">
                <a:ln>
                  <a:noFill/>
                </a:ln>
                <a:effectLst/>
                <a:uLnTx/>
                <a:uFillTx/>
                <a:latin typeface="+mn-lt"/>
                <a:ea typeface="+mn-ea"/>
                <a:cs typeface="+mn-cs"/>
              </a:rPr>
              <a:t>Instructions</a:t>
            </a:r>
          </a:p>
          <a:p>
            <a:pPr marL="576263" marR="0" lvl="1" indent="-293688" algn="l" defTabSz="914400" rtl="0" eaLnBrk="1" fontAlgn="base" latinLnBrk="0" hangingPunct="1">
              <a:lnSpc>
                <a:spcPct val="100000"/>
              </a:lnSpc>
              <a:spcBef>
                <a:spcPct val="20000"/>
              </a:spcBef>
              <a:spcAft>
                <a:spcPct val="0"/>
              </a:spcAft>
              <a:buClr>
                <a:schemeClr val="bg2"/>
              </a:buClr>
              <a:buSzTx/>
              <a:buFont typeface="Wingdings" pitchFamily="2" charset="2"/>
              <a:buChar char="l"/>
              <a:tabLst/>
              <a:defRPr/>
            </a:pPr>
            <a:r>
              <a:rPr kumimoji="0" lang="en-US" sz="2000" b="0" i="0" u="none" strike="noStrike" kern="0" cap="none" spc="0" normalizeH="0" baseline="0" noProof="0" dirty="0">
                <a:ln>
                  <a:noFill/>
                </a:ln>
                <a:solidFill>
                  <a:schemeClr val="tx1"/>
                </a:solidFill>
                <a:effectLst/>
                <a:uLnTx/>
                <a:uFillTx/>
                <a:latin typeface="+mn-lt"/>
                <a:ea typeface="+mn-ea"/>
                <a:cs typeface="+mn-cs"/>
              </a:rPr>
              <a:t>The goal is to record some of your personal strengths as a leader.</a:t>
            </a:r>
          </a:p>
          <a:p>
            <a:pPr marL="576263" marR="0" lvl="1" indent="-293688" algn="l" defTabSz="914400" rtl="0" eaLnBrk="1" fontAlgn="base" latinLnBrk="0" hangingPunct="1">
              <a:lnSpc>
                <a:spcPct val="100000"/>
              </a:lnSpc>
              <a:spcBef>
                <a:spcPts val="600"/>
              </a:spcBef>
              <a:spcAft>
                <a:spcPct val="0"/>
              </a:spcAft>
              <a:buClr>
                <a:schemeClr val="bg2"/>
              </a:buClr>
              <a:buSzTx/>
              <a:buFont typeface="Wingdings" pitchFamily="2" charset="2"/>
              <a:buChar char="l"/>
              <a:tabLst/>
              <a:defRPr/>
            </a:pPr>
            <a:r>
              <a:rPr kumimoji="0" lang="en-US" sz="2000" b="0" i="0" u="none" strike="noStrike" kern="0" cap="none" spc="0" normalizeH="0" baseline="0" noProof="0" dirty="0">
                <a:ln>
                  <a:noFill/>
                </a:ln>
                <a:solidFill>
                  <a:schemeClr val="tx1"/>
                </a:solidFill>
                <a:effectLst/>
                <a:uLnTx/>
                <a:uFillTx/>
                <a:latin typeface="+mn-lt"/>
                <a:ea typeface="+mn-ea"/>
                <a:cs typeface="+mn-cs"/>
              </a:rPr>
              <a:t>Think about:</a:t>
            </a:r>
          </a:p>
          <a:p>
            <a:pPr marR="0" lvl="2" indent="-282575" algn="l" defTabSz="914400" rtl="0" eaLnBrk="1" fontAlgn="base" latinLnBrk="0" hangingPunct="1">
              <a:lnSpc>
                <a:spcPct val="100000"/>
              </a:lnSpc>
              <a:spcBef>
                <a:spcPts val="300"/>
              </a:spcBef>
              <a:spcAft>
                <a:spcPct val="0"/>
              </a:spcAft>
              <a:buClr>
                <a:schemeClr val="bg2"/>
              </a:buClr>
              <a:buSzTx/>
              <a:buFontTx/>
              <a:buChar char="–"/>
              <a:tabLst/>
              <a:defRPr/>
            </a:pPr>
            <a:r>
              <a:rPr kumimoji="0" lang="en-US" sz="1800" b="0" i="0" u="none" strike="noStrike" kern="0" cap="none" spc="0" normalizeH="0" baseline="0" noProof="0" dirty="0">
                <a:ln>
                  <a:noFill/>
                </a:ln>
                <a:solidFill>
                  <a:schemeClr val="tx1"/>
                </a:solidFill>
                <a:effectLst/>
                <a:uLnTx/>
                <a:uFillTx/>
                <a:latin typeface="+mn-lt"/>
                <a:ea typeface="+mn-ea"/>
                <a:cs typeface="+mn-cs"/>
              </a:rPr>
              <a:t>People who acted as leaders in your life</a:t>
            </a:r>
          </a:p>
          <a:p>
            <a:pPr marR="0" lvl="2" indent="-282575" algn="l" defTabSz="914400" rtl="0" eaLnBrk="1" fontAlgn="base" latinLnBrk="0" hangingPunct="1">
              <a:lnSpc>
                <a:spcPct val="100000"/>
              </a:lnSpc>
              <a:spcBef>
                <a:spcPts val="300"/>
              </a:spcBef>
              <a:spcAft>
                <a:spcPct val="0"/>
              </a:spcAft>
              <a:buClr>
                <a:schemeClr val="bg2"/>
              </a:buClr>
              <a:buSzTx/>
              <a:buFontTx/>
              <a:buChar char="–"/>
              <a:tabLst/>
              <a:defRPr/>
            </a:pPr>
            <a:r>
              <a:rPr kumimoji="0" lang="en-US" sz="1800" b="0" i="0" u="none" strike="noStrike" kern="0" cap="none" spc="0" normalizeH="0" baseline="0" noProof="0" dirty="0">
                <a:ln>
                  <a:noFill/>
                </a:ln>
                <a:solidFill>
                  <a:schemeClr val="tx1"/>
                </a:solidFill>
                <a:effectLst/>
                <a:uLnTx/>
                <a:uFillTx/>
                <a:latin typeface="+mn-lt"/>
                <a:ea typeface="+mn-ea"/>
                <a:cs typeface="+mn-cs"/>
              </a:rPr>
              <a:t>A time or situation when you acted as a leader</a:t>
            </a:r>
          </a:p>
          <a:p>
            <a:pPr marL="576263" marR="0" lvl="1" indent="-293688" algn="l" defTabSz="914400" rtl="0" eaLnBrk="1" fontAlgn="base" latinLnBrk="0" hangingPunct="1">
              <a:lnSpc>
                <a:spcPct val="100000"/>
              </a:lnSpc>
              <a:spcBef>
                <a:spcPts val="600"/>
              </a:spcBef>
              <a:spcAft>
                <a:spcPct val="0"/>
              </a:spcAft>
              <a:buClr>
                <a:schemeClr val="bg2"/>
              </a:buClr>
              <a:buSzTx/>
              <a:buFont typeface="Wingdings" pitchFamily="2" charset="2"/>
              <a:buChar char="l"/>
              <a:tabLst/>
              <a:defRPr/>
            </a:pPr>
            <a:r>
              <a:rPr kumimoji="0" lang="en-US" sz="2000" b="0" i="0" u="none" strike="noStrike" kern="0" cap="none" spc="0" normalizeH="0" baseline="0" noProof="0" dirty="0">
                <a:ln>
                  <a:noFill/>
                </a:ln>
                <a:solidFill>
                  <a:schemeClr val="tx1"/>
                </a:solidFill>
                <a:effectLst/>
                <a:uLnTx/>
                <a:uFillTx/>
                <a:latin typeface="+mn-lt"/>
                <a:ea typeface="+mn-ea"/>
                <a:cs typeface="+mn-cs"/>
              </a:rPr>
              <a:t>Identify the leadership qualities that you exhibited</a:t>
            </a:r>
            <a:r>
              <a:rPr kumimoji="0" lang="en-US" sz="2000" b="0" i="0" u="none" strike="noStrike" kern="0" cap="none" spc="0" normalizeH="0" noProof="0" dirty="0">
                <a:ln>
                  <a:noFill/>
                </a:ln>
                <a:solidFill>
                  <a:schemeClr val="tx1"/>
                </a:solidFill>
                <a:effectLst/>
                <a:uLnTx/>
                <a:uFillTx/>
                <a:latin typeface="+mn-lt"/>
                <a:ea typeface="+mn-ea"/>
                <a:cs typeface="+mn-cs"/>
              </a:rPr>
              <a:t> and posses</a:t>
            </a:r>
            <a:r>
              <a:rPr kumimoji="0" lang="en-US" sz="2000" b="0" i="0" u="none" strike="noStrike" kern="0" cap="none" spc="0" normalizeH="0" baseline="0" noProof="0" dirty="0">
                <a:ln>
                  <a:noFill/>
                </a:ln>
                <a:solidFill>
                  <a:schemeClr val="tx1"/>
                </a:solidFill>
                <a:effectLst/>
                <a:uLnTx/>
                <a:uFillTx/>
                <a:latin typeface="+mn-lt"/>
                <a:ea typeface="+mn-ea"/>
                <a:cs typeface="+mn-cs"/>
              </a:rPr>
              <a:t>. Are these qualities also present in the people you identify as leaders? </a:t>
            </a:r>
          </a:p>
          <a:p>
            <a:pPr marL="342900" marR="0" lvl="0" indent="-342900" algn="l" defTabSz="914400" rtl="0" eaLnBrk="1" fontAlgn="base" latinLnBrk="0" hangingPunct="1">
              <a:lnSpc>
                <a:spcPct val="100000"/>
              </a:lnSpc>
              <a:spcBef>
                <a:spcPct val="20000"/>
              </a:spcBef>
              <a:spcAft>
                <a:spcPct val="0"/>
              </a:spcAft>
              <a:buClr>
                <a:srgbClr val="16A21F"/>
              </a:buClr>
              <a:buSzTx/>
              <a:buFont typeface="Wingdings" pitchFamily="2" charset="2"/>
              <a:buNone/>
              <a:tabLst/>
              <a:defRPr/>
            </a:pPr>
            <a:endParaRPr kumimoji="0" lang="en-US" sz="2400" b="0" i="0" u="none" strike="noStrike" kern="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4053120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2"/>
          <p:cNvSpPr>
            <a:spLocks noGrp="1" noChangeArrowheads="1"/>
          </p:cNvSpPr>
          <p:nvPr>
            <p:ph type="title"/>
          </p:nvPr>
        </p:nvSpPr>
        <p:spPr>
          <a:xfrm>
            <a:off x="696684" y="685800"/>
            <a:ext cx="8447316" cy="838200"/>
          </a:xfrm>
        </p:spPr>
        <p:txBody>
          <a:bodyPr/>
          <a:lstStyle/>
          <a:p>
            <a:r>
              <a:rPr lang="en-US" sz="2400" b="1" dirty="0">
                <a:solidFill>
                  <a:srgbClr val="CE7124"/>
                </a:solidFill>
                <a:cs typeface="Arial" pitchFamily="34" charset="0"/>
              </a:rPr>
              <a:t>Module 2 </a:t>
            </a:r>
            <a:br>
              <a:rPr lang="en-US" b="1" dirty="0">
                <a:cs typeface="Arial" pitchFamily="34" charset="0"/>
              </a:rPr>
            </a:br>
            <a:r>
              <a:rPr lang="en-US" sz="2800" b="1" dirty="0">
                <a:cs typeface="Arial" pitchFamily="34" charset="0"/>
              </a:rPr>
              <a:t>The Role of Social Work in Integrated Health</a:t>
            </a:r>
            <a:endParaRPr lang="en-US" sz="2800" dirty="0"/>
          </a:p>
        </p:txBody>
      </p:sp>
      <p:sp>
        <p:nvSpPr>
          <p:cNvPr id="4098" name="Rectangle 3"/>
          <p:cNvSpPr>
            <a:spLocks noGrp="1" noChangeArrowheads="1"/>
          </p:cNvSpPr>
          <p:nvPr>
            <p:ph type="body" idx="1"/>
          </p:nvPr>
        </p:nvSpPr>
        <p:spPr>
          <a:xfrm>
            <a:off x="707572" y="1600200"/>
            <a:ext cx="7924800" cy="4114800"/>
          </a:xfrm>
        </p:spPr>
        <p:txBody>
          <a:bodyPr/>
          <a:lstStyle/>
          <a:p>
            <a:pPr eaLnBrk="1" hangingPunct="1"/>
            <a:r>
              <a:rPr lang="en-US" dirty="0"/>
              <a:t>By the end of this module students will:</a:t>
            </a:r>
          </a:p>
          <a:p>
            <a:pPr lvl="1" eaLnBrk="1" hangingPunct="1">
              <a:spcBef>
                <a:spcPts val="600"/>
              </a:spcBef>
            </a:pPr>
            <a:r>
              <a:rPr lang="en-US" dirty="0"/>
              <a:t>Understand the changing role of social work in healthcare</a:t>
            </a:r>
          </a:p>
          <a:p>
            <a:pPr lvl="1" eaLnBrk="1" hangingPunct="1">
              <a:spcBef>
                <a:spcPts val="600"/>
              </a:spcBef>
            </a:pPr>
            <a:r>
              <a:rPr lang="en-US" dirty="0"/>
              <a:t>Recognize the importance of clearly communicating the social work role as it relates to IH</a:t>
            </a:r>
          </a:p>
          <a:p>
            <a:pPr lvl="1" eaLnBrk="1" hangingPunct="1">
              <a:spcBef>
                <a:spcPts val="600"/>
              </a:spcBef>
            </a:pPr>
            <a:r>
              <a:rPr lang="en-US" dirty="0"/>
              <a:t>Practice skills necessary to work as an effective team member </a:t>
            </a:r>
          </a:p>
          <a:p>
            <a:pPr lvl="1" eaLnBrk="1" hangingPunct="1">
              <a:spcBef>
                <a:spcPts val="600"/>
              </a:spcBef>
            </a:pPr>
            <a:r>
              <a:rPr lang="en-US" dirty="0"/>
              <a:t>Realize the value of their personal leadership qualities in IH</a:t>
            </a:r>
          </a:p>
          <a:p>
            <a:pPr lvl="1" eaLnBrk="1" hangingPunct="1">
              <a:spcBef>
                <a:spcPts val="600"/>
              </a:spcBef>
            </a:pPr>
            <a:r>
              <a:rPr lang="en-US" dirty="0"/>
              <a:t>Be aware of the positive impact of practice and policy advocacy actions on IH</a:t>
            </a:r>
          </a:p>
          <a:p>
            <a:pPr lvl="1" eaLnBrk="1" hangingPunct="1">
              <a:spcBef>
                <a:spcPts val="600"/>
              </a:spcBef>
            </a:pPr>
            <a:r>
              <a:rPr lang="en-US" dirty="0"/>
              <a:t>Learn how emotional intelligence and relational leadership can support the need for collaboration in IH</a:t>
            </a:r>
          </a:p>
          <a:p>
            <a:pPr lvl="1" eaLnBrk="1" hangingPunct="1">
              <a:spcBef>
                <a:spcPts val="600"/>
              </a:spcBef>
            </a:pPr>
            <a:r>
              <a:rPr lang="en-US" dirty="0"/>
              <a:t>Identify special issues related to ethical standards apply to IH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Good News</a:t>
            </a:r>
          </a:p>
        </p:txBody>
      </p:sp>
      <p:sp>
        <p:nvSpPr>
          <p:cNvPr id="5" name="TextBox 4"/>
          <p:cNvSpPr txBox="1"/>
          <p:nvPr/>
        </p:nvSpPr>
        <p:spPr>
          <a:xfrm>
            <a:off x="1371600" y="2896696"/>
            <a:ext cx="3657600" cy="1682512"/>
          </a:xfrm>
          <a:prstGeom prst="rect">
            <a:avLst/>
          </a:prstGeom>
          <a:ln w="28575">
            <a:noFill/>
          </a:ln>
        </p:spPr>
        <p:txBody>
          <a:bodyPr wrap="square">
            <a:spAutoFit/>
          </a:bodyPr>
          <a:lstStyle>
            <a:defPPr>
              <a:defRPr lang="en-US"/>
            </a:defPPr>
            <a:lvl1pPr marL="285750" indent="-285750">
              <a:spcBef>
                <a:spcPts val="600"/>
              </a:spcBef>
              <a:buClr>
                <a:srgbClr val="CE7124"/>
              </a:buClr>
              <a:buFont typeface="Wingdings" pitchFamily="2" charset="2"/>
              <a:buChar char="ü"/>
              <a:defRPr sz="2000" b="1"/>
            </a:lvl1pPr>
          </a:lstStyle>
          <a:p>
            <a:pPr marL="0" indent="0">
              <a:lnSpc>
                <a:spcPts val="3100"/>
              </a:lnSpc>
              <a:buNone/>
            </a:pPr>
            <a:r>
              <a:rPr lang="en-US" sz="2400" dirty="0">
                <a:solidFill>
                  <a:srgbClr val="CE7124"/>
                </a:solidFill>
              </a:rPr>
              <a:t>No one is born a leader… but leadership capacity and qualities can be developed </a:t>
            </a:r>
            <a:r>
              <a:rPr lang="en-US" b="0" baseline="50000" dirty="0">
                <a:solidFill>
                  <a:srgbClr val="CE7124"/>
                </a:solidFill>
              </a:rPr>
              <a:t>17</a:t>
            </a:r>
          </a:p>
        </p:txBody>
      </p:sp>
      <p:sp>
        <p:nvSpPr>
          <p:cNvPr id="3" name="Rectangle 2" descr="No one is born a leader… but leadership capacity and qualities can be developed 17&#10;"/>
          <p:cNvSpPr/>
          <p:nvPr/>
        </p:nvSpPr>
        <p:spPr bwMode="auto">
          <a:xfrm>
            <a:off x="990600" y="2150456"/>
            <a:ext cx="4419600" cy="3200400"/>
          </a:xfrm>
          <a:prstGeom prst="rect">
            <a:avLst/>
          </a:prstGeom>
          <a:noFill/>
          <a:ln w="28575" cap="flat" cmpd="sng" algn="ctr">
            <a:solidFill>
              <a:schemeClr val="bg1">
                <a:lumMod val="8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7" name="TextBox 6"/>
          <p:cNvSpPr txBox="1"/>
          <p:nvPr/>
        </p:nvSpPr>
        <p:spPr>
          <a:xfrm>
            <a:off x="5867400" y="2475399"/>
            <a:ext cx="3048000" cy="2477601"/>
          </a:xfrm>
          <a:prstGeom prst="rect">
            <a:avLst/>
          </a:prstGeom>
          <a:ln w="28575">
            <a:noFill/>
          </a:ln>
        </p:spPr>
        <p:txBody>
          <a:bodyPr wrap="square">
            <a:spAutoFit/>
          </a:bodyPr>
          <a:lstStyle>
            <a:defPPr>
              <a:defRPr lang="en-US"/>
            </a:defPPr>
            <a:lvl1pPr marL="285750" indent="-285750">
              <a:spcBef>
                <a:spcPts val="600"/>
              </a:spcBef>
              <a:buClr>
                <a:srgbClr val="CE7124"/>
              </a:buClr>
              <a:buFont typeface="Wingdings" pitchFamily="2" charset="2"/>
              <a:buChar char="ü"/>
              <a:defRPr sz="2000" b="1"/>
            </a:lvl1pPr>
          </a:lstStyle>
          <a:p>
            <a:pPr marL="0" indent="0">
              <a:lnSpc>
                <a:spcPts val="3100"/>
              </a:lnSpc>
              <a:buNone/>
            </a:pPr>
            <a:r>
              <a:rPr lang="en-US" sz="2200" dirty="0">
                <a:solidFill>
                  <a:srgbClr val="336699"/>
                </a:solidFill>
              </a:rPr>
              <a:t>All leaders have a cause that motivates them to act. Leaders will sacrifice and persevere to achieve their vision. </a:t>
            </a:r>
            <a:endParaRPr lang="en-US" sz="2200" b="0" baseline="50000" dirty="0">
              <a:solidFill>
                <a:srgbClr val="336699"/>
              </a:solidFill>
            </a:endParaRPr>
          </a:p>
        </p:txBody>
      </p:sp>
    </p:spTree>
    <p:extLst>
      <p:ext uri="{BB962C8B-B14F-4D97-AF65-F5344CB8AC3E}">
        <p14:creationId xmlns:p14="http://schemas.microsoft.com/office/powerpoint/2010/main" val="22365984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t>
            </a:r>
            <a:r>
              <a:rPr lang="en-US" dirty="0">
                <a:solidFill>
                  <a:srgbClr val="9BBB59"/>
                </a:solidFill>
              </a:rPr>
              <a:t>qualities</a:t>
            </a:r>
            <a:r>
              <a:rPr lang="en-US" dirty="0"/>
              <a:t> do </a:t>
            </a:r>
            <a:r>
              <a:rPr lang="en-US" dirty="0">
                <a:solidFill>
                  <a:srgbClr val="9BBB59"/>
                </a:solidFill>
              </a:rPr>
              <a:t>all</a:t>
            </a:r>
            <a:r>
              <a:rPr lang="en-US" dirty="0"/>
              <a:t> leaders have?</a:t>
            </a:r>
          </a:p>
        </p:txBody>
      </p:sp>
      <p:sp>
        <p:nvSpPr>
          <p:cNvPr id="5" name="TextBox 4"/>
          <p:cNvSpPr txBox="1"/>
          <p:nvPr/>
        </p:nvSpPr>
        <p:spPr>
          <a:xfrm>
            <a:off x="1111100" y="2088082"/>
            <a:ext cx="6508899" cy="2492990"/>
          </a:xfrm>
          <a:prstGeom prst="rect">
            <a:avLst/>
          </a:prstGeom>
          <a:noFill/>
          <a:ln w="28575">
            <a:solidFill>
              <a:schemeClr val="bg1">
                <a:lumMod val="85000"/>
              </a:schemeClr>
            </a:solidFill>
          </a:ln>
          <a:extLst>
            <a:ext uri="{909E8E84-426E-40dd-AFC4-6F175D3DCCD1}">
              <a14:hiddenFill xmlns="" xmlns:a14="http://schemas.microsoft.com/office/drawing/2010/main">
                <a:solidFill>
                  <a:schemeClr val="accent1"/>
                </a:solidFill>
              </a14:hiddenFill>
            </a:ext>
          </a:extLst>
        </p:spPr>
        <p:txBody>
          <a:bodyPr vert="horz" wrap="square" lIns="182880" tIns="91440" rIns="182880" bIns="91440" numCol="1" rtlCol="0" anchor="t" anchorCtr="0" compatLnSpc="1">
            <a:prstTxWarp prst="textNoShape">
              <a:avLst/>
            </a:prstTxWarp>
            <a:spAutoFit/>
          </a:bodyPr>
          <a:lstStyle>
            <a:lvl1pPr>
              <a:lnSpc>
                <a:spcPts val="6900"/>
              </a:lnSpc>
              <a:defRPr sz="4000">
                <a:latin typeface="Adobe Caslon Pro" pitchFamily="18" charset="0"/>
              </a:defRPr>
            </a:lvl1pPr>
            <a:lvl2pPr eaLnBrk="1" hangingPunct="1">
              <a:defRPr sz="3200">
                <a:latin typeface="Arial Bold" charset="0"/>
                <a:ea typeface="ヒラギノ角ゴ Pro W3" charset="0"/>
                <a:cs typeface="ヒラギノ角ゴ Pro W3" charset="0"/>
              </a:defRPr>
            </a:lvl2pPr>
            <a:lvl3pPr eaLnBrk="1" hangingPunct="1">
              <a:defRPr sz="3200">
                <a:latin typeface="Arial Bold" charset="0"/>
                <a:ea typeface="ヒラギノ角ゴ Pro W3" charset="0"/>
                <a:cs typeface="ヒラギノ角ゴ Pro W3" charset="0"/>
              </a:defRPr>
            </a:lvl3pPr>
            <a:lvl4pPr eaLnBrk="1" hangingPunct="1">
              <a:defRPr sz="3200">
                <a:latin typeface="Arial Bold" charset="0"/>
                <a:ea typeface="ヒラギノ角ゴ Pro W3" charset="0"/>
                <a:cs typeface="ヒラギノ角ゴ Pro W3" charset="0"/>
              </a:defRPr>
            </a:lvl4pPr>
            <a:lvl5pPr eaLnBrk="1" hangingPunct="1">
              <a:defRPr sz="3200">
                <a:latin typeface="Arial Bold" charset="0"/>
                <a:ea typeface="ヒラギノ角ゴ Pro W3" charset="0"/>
                <a:cs typeface="ヒラギノ角ゴ Pro W3" charset="0"/>
              </a:defRPr>
            </a:lvl5pPr>
            <a:lvl6pPr marL="457200" fontAlgn="base">
              <a:spcBef>
                <a:spcPct val="0"/>
              </a:spcBef>
              <a:spcAft>
                <a:spcPct val="0"/>
              </a:spcAft>
              <a:defRPr sz="3200">
                <a:latin typeface="Arial Bold" charset="0"/>
                <a:ea typeface="ヒラギノ角ゴ Pro W3" charset="0"/>
                <a:cs typeface="ヒラギノ角ゴ Pro W3" charset="0"/>
              </a:defRPr>
            </a:lvl6pPr>
            <a:lvl7pPr marL="914400" fontAlgn="base">
              <a:spcBef>
                <a:spcPct val="0"/>
              </a:spcBef>
              <a:spcAft>
                <a:spcPct val="0"/>
              </a:spcAft>
              <a:defRPr sz="3200">
                <a:latin typeface="Arial Bold" charset="0"/>
                <a:ea typeface="ヒラギノ角ゴ Pro W3" charset="0"/>
                <a:cs typeface="ヒラギノ角ゴ Pro W3" charset="0"/>
              </a:defRPr>
            </a:lvl7pPr>
            <a:lvl8pPr marL="1371600" fontAlgn="base">
              <a:spcBef>
                <a:spcPct val="0"/>
              </a:spcBef>
              <a:spcAft>
                <a:spcPct val="0"/>
              </a:spcAft>
              <a:defRPr sz="3200">
                <a:latin typeface="Arial Bold" charset="0"/>
                <a:ea typeface="ヒラギノ角ゴ Pro W3" charset="0"/>
                <a:cs typeface="ヒラギノ角ゴ Pro W3" charset="0"/>
              </a:defRPr>
            </a:lvl8pPr>
            <a:lvl9pPr marL="1828800" fontAlgn="base">
              <a:spcBef>
                <a:spcPct val="0"/>
              </a:spcBef>
              <a:spcAft>
                <a:spcPct val="0"/>
              </a:spcAft>
              <a:defRPr sz="3200">
                <a:latin typeface="Arial Bold" charset="0"/>
                <a:ea typeface="ヒラギノ角ゴ Pro W3" charset="0"/>
                <a:cs typeface="ヒラギノ角ゴ Pro W3" charset="0"/>
              </a:defRPr>
            </a:lvl9pPr>
          </a:lstStyle>
          <a:p>
            <a:pPr>
              <a:lnSpc>
                <a:spcPts val="4500"/>
              </a:lnSpc>
            </a:pPr>
            <a:r>
              <a:rPr lang="en-US" sz="2800" dirty="0"/>
              <a:t>“A great leader is a person who </a:t>
            </a:r>
            <a:r>
              <a:rPr lang="en-US" sz="2800" dirty="0">
                <a:solidFill>
                  <a:srgbClr val="CE7124"/>
                </a:solidFill>
              </a:rPr>
              <a:t>listens</a:t>
            </a:r>
            <a:r>
              <a:rPr lang="en-US" sz="2800" dirty="0"/>
              <a:t>, and asks the kinds of questions that gives those around him or her </a:t>
            </a:r>
            <a:r>
              <a:rPr lang="en-US" sz="2800" dirty="0">
                <a:solidFill>
                  <a:srgbClr val="CE7124"/>
                </a:solidFill>
              </a:rPr>
              <a:t>a</a:t>
            </a:r>
            <a:r>
              <a:rPr lang="en-US" sz="2800" dirty="0">
                <a:solidFill>
                  <a:srgbClr val="82A5D0"/>
                </a:solidFill>
              </a:rPr>
              <a:t> </a:t>
            </a:r>
            <a:r>
              <a:rPr lang="en-US" sz="2800" dirty="0">
                <a:solidFill>
                  <a:srgbClr val="CE7124"/>
                </a:solidFill>
              </a:rPr>
              <a:t>chance to be heard</a:t>
            </a:r>
            <a:r>
              <a:rPr lang="en-US" sz="2800" dirty="0"/>
              <a:t>.” </a:t>
            </a:r>
            <a:r>
              <a:rPr lang="en-US" sz="2000" baseline="50000" dirty="0"/>
              <a:t>17</a:t>
            </a:r>
          </a:p>
        </p:txBody>
      </p:sp>
    </p:spTree>
    <p:extLst>
      <p:ext uri="{BB962C8B-B14F-4D97-AF65-F5344CB8AC3E}">
        <p14:creationId xmlns:p14="http://schemas.microsoft.com/office/powerpoint/2010/main" val="29763394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Serve Model </a:t>
            </a:r>
            <a:r>
              <a:rPr lang="en-US" sz="1800" baseline="66000" dirty="0"/>
              <a:t>17</a:t>
            </a:r>
          </a:p>
        </p:txBody>
      </p:sp>
      <p:sp>
        <p:nvSpPr>
          <p:cNvPr id="7" name="Content Placeholder 2"/>
          <p:cNvSpPr txBox="1">
            <a:spLocks/>
          </p:cNvSpPr>
          <p:nvPr/>
        </p:nvSpPr>
        <p:spPr>
          <a:xfrm>
            <a:off x="1099456" y="1447798"/>
            <a:ext cx="3200400" cy="1034450"/>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1pPr>
            <a:lvl2pPr marL="742950" indent="-28575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2pPr>
            <a:lvl3pPr marL="11430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3pPr>
            <a:lvl4pPr marL="16002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4pPr>
            <a:lvl5pPr marL="20574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0000"/>
              </a:lnSpc>
              <a:spcBef>
                <a:spcPts val="0"/>
              </a:spcBef>
              <a:buFont typeface="Arial" pitchFamily="34" charset="0"/>
              <a:buNone/>
            </a:pPr>
            <a:r>
              <a:rPr lang="en-US" sz="5400" b="1" dirty="0">
                <a:solidFill>
                  <a:srgbClr val="CE7124"/>
                </a:solidFill>
                <a:latin typeface="Adobe Caslon Pro" pitchFamily="18" charset="0"/>
                <a:cs typeface="+mn-cs"/>
              </a:rPr>
              <a:t>S</a:t>
            </a:r>
            <a:r>
              <a:rPr lang="en-US" sz="2400" dirty="0">
                <a:solidFill>
                  <a:srgbClr val="4F81BD"/>
                </a:solidFill>
              </a:rPr>
              <a:t>ee the future </a:t>
            </a:r>
          </a:p>
        </p:txBody>
      </p:sp>
      <p:sp>
        <p:nvSpPr>
          <p:cNvPr id="12" name="TextBox 11"/>
          <p:cNvSpPr txBox="1"/>
          <p:nvPr/>
        </p:nvSpPr>
        <p:spPr>
          <a:xfrm>
            <a:off x="3374570" y="1882128"/>
            <a:ext cx="4114800" cy="338554"/>
          </a:xfrm>
          <a:prstGeom prst="rect">
            <a:avLst/>
          </a:prstGeom>
          <a:solidFill>
            <a:schemeClr val="bg1"/>
          </a:solidFill>
        </p:spPr>
        <p:txBody>
          <a:bodyPr wrap="square" rtlCol="0">
            <a:spAutoFit/>
          </a:bodyPr>
          <a:lstStyle/>
          <a:p>
            <a:pPr>
              <a:spcAft>
                <a:spcPts val="1200"/>
              </a:spcAft>
            </a:pPr>
            <a:r>
              <a:rPr lang="en-US" sz="1600" dirty="0">
                <a:solidFill>
                  <a:srgbClr val="CE7124"/>
                </a:solidFill>
                <a:latin typeface="Palatino"/>
                <a:ea typeface="+mn-ea"/>
                <a:cs typeface="Palatino"/>
              </a:rPr>
              <a:t>Envision a picture of the preferred future</a:t>
            </a:r>
          </a:p>
        </p:txBody>
      </p:sp>
      <p:sp>
        <p:nvSpPr>
          <p:cNvPr id="6" name="Content Placeholder 2"/>
          <p:cNvSpPr txBox="1">
            <a:spLocks/>
          </p:cNvSpPr>
          <p:nvPr/>
        </p:nvSpPr>
        <p:spPr>
          <a:xfrm>
            <a:off x="1099456" y="2286000"/>
            <a:ext cx="4648200" cy="1034450"/>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1pPr>
            <a:lvl2pPr marL="742950" indent="-28575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2pPr>
            <a:lvl3pPr marL="11430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3pPr>
            <a:lvl4pPr marL="16002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4pPr>
            <a:lvl5pPr marL="20574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0000"/>
              </a:lnSpc>
              <a:spcBef>
                <a:spcPts val="0"/>
              </a:spcBef>
              <a:buFont typeface="Arial" pitchFamily="34" charset="0"/>
              <a:buNone/>
            </a:pPr>
            <a:r>
              <a:rPr lang="en-US" sz="5400" b="1" dirty="0">
                <a:solidFill>
                  <a:srgbClr val="CE7124"/>
                </a:solidFill>
                <a:latin typeface="Adobe Caslon Pro" pitchFamily="18" charset="0"/>
                <a:cs typeface="+mn-cs"/>
              </a:rPr>
              <a:t>E</a:t>
            </a:r>
            <a:r>
              <a:rPr lang="en-US" sz="2400" dirty="0">
                <a:solidFill>
                  <a:srgbClr val="4F81BD"/>
                </a:solidFill>
              </a:rPr>
              <a:t>ngage and develop others </a:t>
            </a:r>
          </a:p>
        </p:txBody>
      </p:sp>
      <p:sp>
        <p:nvSpPr>
          <p:cNvPr id="13" name="TextBox 12"/>
          <p:cNvSpPr txBox="1"/>
          <p:nvPr/>
        </p:nvSpPr>
        <p:spPr>
          <a:xfrm>
            <a:off x="5257800" y="2608501"/>
            <a:ext cx="3505200" cy="584775"/>
          </a:xfrm>
          <a:prstGeom prst="rect">
            <a:avLst/>
          </a:prstGeom>
          <a:solidFill>
            <a:schemeClr val="bg1"/>
          </a:solidFill>
        </p:spPr>
        <p:txBody>
          <a:bodyPr wrap="square" rtlCol="0">
            <a:spAutoFit/>
          </a:bodyPr>
          <a:lstStyle/>
          <a:p>
            <a:pPr>
              <a:spcAft>
                <a:spcPts val="1200"/>
              </a:spcAft>
            </a:pPr>
            <a:r>
              <a:rPr lang="en-US" sz="1600" dirty="0">
                <a:solidFill>
                  <a:srgbClr val="CE7124"/>
                </a:solidFill>
                <a:latin typeface="Palatino"/>
                <a:ea typeface="+mn-ea"/>
                <a:cs typeface="Palatino"/>
              </a:rPr>
              <a:t>Invested in a cause, and inspire others to collaborate toward success</a:t>
            </a:r>
          </a:p>
        </p:txBody>
      </p:sp>
      <p:sp>
        <p:nvSpPr>
          <p:cNvPr id="8" name="Content Placeholder 2"/>
          <p:cNvSpPr txBox="1">
            <a:spLocks/>
          </p:cNvSpPr>
          <p:nvPr/>
        </p:nvSpPr>
        <p:spPr>
          <a:xfrm>
            <a:off x="1099456" y="3147930"/>
            <a:ext cx="4926792" cy="923330"/>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1pPr>
            <a:lvl2pPr marL="742950" indent="-28575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2pPr>
            <a:lvl3pPr marL="11430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3pPr>
            <a:lvl4pPr marL="16002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4pPr>
            <a:lvl5pPr marL="20574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5400" b="1" dirty="0">
                <a:solidFill>
                  <a:srgbClr val="CE7124"/>
                </a:solidFill>
                <a:latin typeface="Adobe Caslon Pro" pitchFamily="18" charset="0"/>
                <a:cs typeface="+mn-cs"/>
              </a:rPr>
              <a:t>R</a:t>
            </a:r>
            <a:r>
              <a:rPr lang="en-US" sz="2400" dirty="0">
                <a:solidFill>
                  <a:srgbClr val="4F81BD"/>
                </a:solidFill>
              </a:rPr>
              <a:t>einvent continuously </a:t>
            </a:r>
          </a:p>
        </p:txBody>
      </p:sp>
      <p:sp>
        <p:nvSpPr>
          <p:cNvPr id="14" name="TextBox 13"/>
          <p:cNvSpPr txBox="1"/>
          <p:nvPr/>
        </p:nvSpPr>
        <p:spPr>
          <a:xfrm>
            <a:off x="4604656" y="3435815"/>
            <a:ext cx="2884714" cy="584775"/>
          </a:xfrm>
          <a:prstGeom prst="rect">
            <a:avLst/>
          </a:prstGeom>
          <a:solidFill>
            <a:schemeClr val="bg1"/>
          </a:solidFill>
        </p:spPr>
        <p:txBody>
          <a:bodyPr wrap="square" rtlCol="0">
            <a:spAutoFit/>
          </a:bodyPr>
          <a:lstStyle/>
          <a:p>
            <a:pPr>
              <a:spcAft>
                <a:spcPts val="1200"/>
              </a:spcAft>
            </a:pPr>
            <a:r>
              <a:rPr lang="en-US" sz="1600" dirty="0">
                <a:solidFill>
                  <a:srgbClr val="CE7124"/>
                </a:solidFill>
                <a:latin typeface="Palatino"/>
                <a:ea typeface="+mn-ea"/>
                <a:cs typeface="Palatino"/>
              </a:rPr>
              <a:t>Lifelong learners who put new information to good use</a:t>
            </a:r>
          </a:p>
        </p:txBody>
      </p:sp>
      <p:sp>
        <p:nvSpPr>
          <p:cNvPr id="11" name="Content Placeholder 2"/>
          <p:cNvSpPr txBox="1">
            <a:spLocks/>
          </p:cNvSpPr>
          <p:nvPr/>
        </p:nvSpPr>
        <p:spPr>
          <a:xfrm>
            <a:off x="1099456" y="4011313"/>
            <a:ext cx="5143500" cy="923330"/>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1pPr>
            <a:lvl2pPr marL="742950" indent="-28575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2pPr>
            <a:lvl3pPr marL="11430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3pPr>
            <a:lvl4pPr marL="16002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4pPr>
            <a:lvl5pPr marL="20574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5400" b="1" dirty="0">
                <a:solidFill>
                  <a:srgbClr val="CE7124"/>
                </a:solidFill>
                <a:latin typeface="Adobe Caslon Pro" pitchFamily="18" charset="0"/>
                <a:cs typeface="+mn-cs"/>
              </a:rPr>
              <a:t>V</a:t>
            </a:r>
            <a:r>
              <a:rPr lang="en-US" sz="2400" dirty="0">
                <a:solidFill>
                  <a:srgbClr val="4F81BD"/>
                </a:solidFill>
              </a:rPr>
              <a:t>alue results and relationships</a:t>
            </a:r>
          </a:p>
        </p:txBody>
      </p:sp>
      <p:sp>
        <p:nvSpPr>
          <p:cNvPr id="15" name="TextBox 14"/>
          <p:cNvSpPr txBox="1"/>
          <p:nvPr/>
        </p:nvSpPr>
        <p:spPr>
          <a:xfrm>
            <a:off x="5747656" y="4223662"/>
            <a:ext cx="2971800" cy="830997"/>
          </a:xfrm>
          <a:prstGeom prst="rect">
            <a:avLst/>
          </a:prstGeom>
          <a:solidFill>
            <a:schemeClr val="bg1"/>
          </a:solidFill>
        </p:spPr>
        <p:txBody>
          <a:bodyPr wrap="square" rtlCol="0">
            <a:spAutoFit/>
          </a:bodyPr>
          <a:lstStyle/>
          <a:p>
            <a:pPr>
              <a:spcAft>
                <a:spcPts val="1200"/>
              </a:spcAft>
            </a:pPr>
            <a:r>
              <a:rPr lang="en-US" sz="1600" dirty="0">
                <a:solidFill>
                  <a:srgbClr val="CE7124"/>
                </a:solidFill>
                <a:latin typeface="Palatino"/>
                <a:ea typeface="+mn-ea"/>
                <a:cs typeface="Palatino"/>
              </a:rPr>
              <a:t>Progress and success can be measured in outcomes and partnerships</a:t>
            </a:r>
          </a:p>
        </p:txBody>
      </p:sp>
      <p:sp>
        <p:nvSpPr>
          <p:cNvPr id="9" name="Content Placeholder 2"/>
          <p:cNvSpPr txBox="1">
            <a:spLocks/>
          </p:cNvSpPr>
          <p:nvPr/>
        </p:nvSpPr>
        <p:spPr>
          <a:xfrm>
            <a:off x="1099456" y="4865610"/>
            <a:ext cx="3648502" cy="1034450"/>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1pPr>
            <a:lvl2pPr marL="742950" indent="-28575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2pPr>
            <a:lvl3pPr marL="11430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3pPr>
            <a:lvl4pPr marL="16002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4pPr>
            <a:lvl5pPr marL="20574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0000"/>
              </a:lnSpc>
              <a:spcBef>
                <a:spcPts val="0"/>
              </a:spcBef>
              <a:buFont typeface="Arial" pitchFamily="34" charset="0"/>
              <a:buNone/>
            </a:pPr>
            <a:r>
              <a:rPr lang="en-US" sz="5400" b="1" dirty="0">
                <a:solidFill>
                  <a:srgbClr val="CE7124"/>
                </a:solidFill>
                <a:latin typeface="Adobe Caslon Pro" pitchFamily="18" charset="0"/>
                <a:cs typeface="+mn-cs"/>
              </a:rPr>
              <a:t>E</a:t>
            </a:r>
            <a:r>
              <a:rPr lang="en-US" sz="2400" dirty="0">
                <a:solidFill>
                  <a:srgbClr val="4F81BD"/>
                </a:solidFill>
              </a:rPr>
              <a:t>mbody the values</a:t>
            </a:r>
          </a:p>
        </p:txBody>
      </p:sp>
      <p:sp>
        <p:nvSpPr>
          <p:cNvPr id="16" name="TextBox 15"/>
          <p:cNvSpPr txBox="1"/>
          <p:nvPr/>
        </p:nvSpPr>
        <p:spPr>
          <a:xfrm>
            <a:off x="4147456" y="5323900"/>
            <a:ext cx="3559629" cy="338554"/>
          </a:xfrm>
          <a:prstGeom prst="rect">
            <a:avLst/>
          </a:prstGeom>
          <a:solidFill>
            <a:schemeClr val="bg1"/>
          </a:solidFill>
        </p:spPr>
        <p:txBody>
          <a:bodyPr wrap="square" rtlCol="0">
            <a:spAutoFit/>
          </a:bodyPr>
          <a:lstStyle/>
          <a:p>
            <a:pPr>
              <a:spcAft>
                <a:spcPts val="1200"/>
              </a:spcAft>
            </a:pPr>
            <a:r>
              <a:rPr lang="en-US" sz="1600" dirty="0">
                <a:solidFill>
                  <a:srgbClr val="CE7124"/>
                </a:solidFill>
                <a:latin typeface="Palatino"/>
                <a:ea typeface="+mn-ea"/>
                <a:cs typeface="Palatino"/>
              </a:rPr>
              <a:t>Talking the talk and walking the walk</a:t>
            </a:r>
          </a:p>
        </p:txBody>
      </p:sp>
    </p:spTree>
    <p:extLst>
      <p:ext uri="{BB962C8B-B14F-4D97-AF65-F5344CB8AC3E}">
        <p14:creationId xmlns:p14="http://schemas.microsoft.com/office/powerpoint/2010/main" val="4268683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990600" y="2667000"/>
            <a:ext cx="8001000" cy="838200"/>
          </a:xfrm>
        </p:spPr>
        <p:txBody>
          <a:bodyPr/>
          <a:lstStyle/>
          <a:p>
            <a:r>
              <a:rPr lang="en-US" dirty="0"/>
              <a:t>Connecting Leadership Capacity to Health</a:t>
            </a:r>
          </a:p>
        </p:txBody>
      </p:sp>
    </p:spTree>
    <p:extLst>
      <p:ext uri="{BB962C8B-B14F-4D97-AF65-F5344CB8AC3E}">
        <p14:creationId xmlns:p14="http://schemas.microsoft.com/office/powerpoint/2010/main" val="24412668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685800" y="1066800"/>
            <a:ext cx="8001000" cy="838200"/>
          </a:xfrm>
        </p:spPr>
        <p:txBody>
          <a:bodyPr/>
          <a:lstStyle/>
          <a:p>
            <a:r>
              <a:rPr lang="en-US" dirty="0"/>
              <a:t>Using Leadership to Enhance Health </a:t>
            </a:r>
            <a:r>
              <a:rPr lang="en-US" sz="2000" baseline="50000" dirty="0"/>
              <a:t>18</a:t>
            </a:r>
          </a:p>
        </p:txBody>
      </p:sp>
      <p:sp>
        <p:nvSpPr>
          <p:cNvPr id="8" name="TextBox 7"/>
          <p:cNvSpPr txBox="1"/>
          <p:nvPr/>
        </p:nvSpPr>
        <p:spPr>
          <a:xfrm>
            <a:off x="751116" y="2246055"/>
            <a:ext cx="4049486" cy="2554545"/>
          </a:xfrm>
          <a:prstGeom prst="rect">
            <a:avLst/>
          </a:prstGeom>
          <a:noFill/>
        </p:spPr>
        <p:txBody>
          <a:bodyPr wrap="square" rtlCol="0">
            <a:spAutoFit/>
          </a:bodyPr>
          <a:lstStyle/>
          <a:p>
            <a:pPr>
              <a:lnSpc>
                <a:spcPts val="3200"/>
              </a:lnSpc>
            </a:pPr>
            <a:r>
              <a:rPr lang="en-US" dirty="0">
                <a:solidFill>
                  <a:srgbClr val="4F81BD"/>
                </a:solidFill>
                <a:latin typeface="Adobe Caslon Pro"/>
              </a:rPr>
              <a:t>As </a:t>
            </a:r>
            <a:r>
              <a:rPr lang="en-US" b="1" dirty="0">
                <a:solidFill>
                  <a:srgbClr val="CE7124"/>
                </a:solidFill>
                <a:latin typeface="Adobe Caslon Pro"/>
              </a:rPr>
              <a:t>self-leaders</a:t>
            </a:r>
            <a:r>
              <a:rPr lang="en-US" dirty="0">
                <a:solidFill>
                  <a:srgbClr val="4F81BD"/>
                </a:solidFill>
                <a:latin typeface="Adobe Caslon Pro"/>
              </a:rPr>
              <a:t>, we’re able to draw on our leadership qualities to increase our feeling of competence and self- determination which can maximize our health.</a:t>
            </a:r>
            <a:endParaRPr lang="en-US" dirty="0">
              <a:solidFill>
                <a:srgbClr val="CE7124"/>
              </a:solidFill>
              <a:latin typeface="Adobe Caslon Pro"/>
            </a:endParaRPr>
          </a:p>
        </p:txBody>
      </p:sp>
      <p:sp>
        <p:nvSpPr>
          <p:cNvPr id="11" name="TextBox 10"/>
          <p:cNvSpPr txBox="1"/>
          <p:nvPr/>
        </p:nvSpPr>
        <p:spPr>
          <a:xfrm>
            <a:off x="4735286" y="1872734"/>
            <a:ext cx="4114800" cy="3293209"/>
          </a:xfrm>
          <a:prstGeom prst="rect">
            <a:avLst/>
          </a:prstGeom>
          <a:solidFill>
            <a:srgbClr val="6A7D59"/>
          </a:solidFill>
          <a:ln w="38100">
            <a:solidFill>
              <a:schemeClr val="bg1"/>
            </a:solidFill>
          </a:ln>
        </p:spPr>
        <p:txBody>
          <a:bodyPr wrap="square" lIns="182880" tIns="182880" rIns="182880" bIns="182880" rtlCol="0">
            <a:spAutoFit/>
          </a:bodyPr>
          <a:lstStyle/>
          <a:p>
            <a:pPr>
              <a:spcBef>
                <a:spcPts val="1200"/>
              </a:spcBef>
            </a:pPr>
            <a:r>
              <a:rPr lang="en-US" sz="2000" dirty="0">
                <a:solidFill>
                  <a:schemeClr val="bg1"/>
                </a:solidFill>
                <a:latin typeface="Palatino"/>
              </a:rPr>
              <a:t>Developing self-leadership skills can help individuals to participate more fully in a “partnership” with healthcare providers. </a:t>
            </a:r>
          </a:p>
          <a:p>
            <a:pPr>
              <a:spcBef>
                <a:spcPts val="1200"/>
              </a:spcBef>
            </a:pPr>
            <a:r>
              <a:rPr lang="en-US" sz="2000" dirty="0">
                <a:solidFill>
                  <a:schemeClr val="bg1"/>
                </a:solidFill>
                <a:latin typeface="Palatino"/>
              </a:rPr>
              <a:t>Patients who are self-leaders will experience an “internal” satisfaction with decision making and taking actions that enhance their health.</a:t>
            </a:r>
          </a:p>
        </p:txBody>
      </p:sp>
    </p:spTree>
    <p:extLst>
      <p:ext uri="{BB962C8B-B14F-4D97-AF65-F5344CB8AC3E}">
        <p14:creationId xmlns:p14="http://schemas.microsoft.com/office/powerpoint/2010/main" val="34397769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8001000" cy="838200"/>
          </a:xfrm>
        </p:spPr>
        <p:txBody>
          <a:bodyPr/>
          <a:lstStyle/>
          <a:p>
            <a:r>
              <a:rPr lang="en-US" dirty="0"/>
              <a:t>Group Activity</a:t>
            </a:r>
            <a:br>
              <a:rPr lang="en-US" dirty="0"/>
            </a:br>
            <a:r>
              <a:rPr lang="en-US" dirty="0">
                <a:solidFill>
                  <a:srgbClr val="9BBB59"/>
                </a:solidFill>
              </a:rPr>
              <a:t>Identifying Leadership Qualities in Patients</a:t>
            </a:r>
            <a:br>
              <a:rPr lang="en-US" sz="2400" baseline="50000" dirty="0"/>
            </a:br>
            <a:endParaRPr lang="en-US" dirty="0"/>
          </a:p>
        </p:txBody>
      </p:sp>
      <p:sp>
        <p:nvSpPr>
          <p:cNvPr id="3" name="Content Placeholder 2"/>
          <p:cNvSpPr>
            <a:spLocks noGrp="1"/>
          </p:cNvSpPr>
          <p:nvPr>
            <p:ph idx="1"/>
          </p:nvPr>
        </p:nvSpPr>
        <p:spPr/>
        <p:txBody>
          <a:bodyPr/>
          <a:lstStyle/>
          <a:p>
            <a:pPr marL="0" indent="0"/>
            <a:r>
              <a:rPr lang="en-US" dirty="0"/>
              <a:t>Think about a patient that you’ve met and talked with recently. </a:t>
            </a:r>
          </a:p>
          <a:p>
            <a:pPr lvl="1"/>
            <a:r>
              <a:rPr lang="en-US" dirty="0"/>
              <a:t>What leadership qualities did that person possess? </a:t>
            </a:r>
          </a:p>
          <a:p>
            <a:pPr lvl="1"/>
            <a:r>
              <a:rPr lang="en-US" dirty="0"/>
              <a:t>How were each observed? </a:t>
            </a:r>
          </a:p>
          <a:p>
            <a:pPr lvl="1"/>
            <a:r>
              <a:rPr lang="en-US" dirty="0"/>
              <a:t>Was the quality included as part of the discussion? </a:t>
            </a:r>
          </a:p>
          <a:p>
            <a:pPr lvl="1"/>
            <a:r>
              <a:rPr lang="en-US" dirty="0"/>
              <a:t>How could that one quality be used by the patient to enhance their health? </a:t>
            </a:r>
          </a:p>
          <a:p>
            <a:pPr marL="282575" indent="0">
              <a:spcBef>
                <a:spcPts val="1200"/>
              </a:spcBef>
            </a:pPr>
            <a:r>
              <a:rPr lang="en-US" sz="2000" b="1" dirty="0">
                <a:solidFill>
                  <a:srgbClr val="336699"/>
                </a:solidFill>
              </a:rPr>
              <a:t>Consider how you would incorporate this information into your next visit with the patient.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95739" y="685800"/>
            <a:ext cx="7457661" cy="838200"/>
          </a:xfrm>
        </p:spPr>
        <p:txBody>
          <a:bodyPr/>
          <a:lstStyle/>
          <a:p>
            <a:r>
              <a:rPr lang="en-US" dirty="0"/>
              <a:t>Serve Model </a:t>
            </a:r>
            <a:r>
              <a:rPr lang="en-US" sz="2000" baseline="50000" dirty="0"/>
              <a:t>17</a:t>
            </a:r>
            <a:br>
              <a:rPr lang="en-US" dirty="0"/>
            </a:br>
            <a:r>
              <a:rPr lang="en-US" sz="2400" dirty="0">
                <a:solidFill>
                  <a:srgbClr val="CE7124"/>
                </a:solidFill>
              </a:rPr>
              <a:t>Revisited and Applied to Self-Leadership</a:t>
            </a:r>
          </a:p>
        </p:txBody>
      </p:sp>
      <p:sp>
        <p:nvSpPr>
          <p:cNvPr id="3" name="Text Placeholder 2"/>
          <p:cNvSpPr>
            <a:spLocks noGrp="1"/>
          </p:cNvSpPr>
          <p:nvPr>
            <p:ph type="body" idx="1"/>
          </p:nvPr>
        </p:nvSpPr>
        <p:spPr>
          <a:xfrm>
            <a:off x="841284" y="1603560"/>
            <a:ext cx="3808504" cy="498475"/>
          </a:xfrm>
          <a:solidFill>
            <a:srgbClr val="336699"/>
          </a:solidFill>
          <a:ln w="19050">
            <a:solidFill>
              <a:schemeClr val="bg1">
                <a:lumMod val="85000"/>
              </a:schemeClr>
            </a:solidFill>
          </a:ln>
        </p:spPr>
        <p:txBody>
          <a:bodyPr/>
          <a:lstStyle/>
          <a:p>
            <a:pPr algn="ctr"/>
            <a:r>
              <a:rPr lang="en-US" sz="2200" dirty="0">
                <a:solidFill>
                  <a:schemeClr val="bg1"/>
                </a:solidFill>
              </a:rPr>
              <a:t>Self-Leaders</a:t>
            </a:r>
          </a:p>
        </p:txBody>
      </p:sp>
      <p:sp>
        <p:nvSpPr>
          <p:cNvPr id="13" name="Content Placeholder 12"/>
          <p:cNvSpPr>
            <a:spLocks noGrp="1"/>
          </p:cNvSpPr>
          <p:nvPr>
            <p:ph sz="half" idx="2"/>
          </p:nvPr>
        </p:nvSpPr>
        <p:spPr>
          <a:xfrm>
            <a:off x="841284" y="2114353"/>
            <a:ext cx="3808504" cy="2843776"/>
          </a:xfrm>
          <a:ln w="19050">
            <a:solidFill>
              <a:schemeClr val="bg1">
                <a:lumMod val="85000"/>
              </a:schemeClr>
            </a:solidFill>
          </a:ln>
        </p:spPr>
        <p:txBody>
          <a:bodyPr/>
          <a:lstStyle/>
          <a:p>
            <a:pPr marL="287338" lvl="1" indent="-287338">
              <a:spcBef>
                <a:spcPts val="1200"/>
              </a:spcBef>
            </a:pPr>
            <a:r>
              <a:rPr lang="en-US" dirty="0"/>
              <a:t>Know the changes they want to make</a:t>
            </a:r>
          </a:p>
          <a:p>
            <a:pPr marL="287338" lvl="1" indent="-287338">
              <a:spcBef>
                <a:spcPts val="1200"/>
              </a:spcBef>
            </a:pPr>
            <a:r>
              <a:rPr lang="en-US" dirty="0"/>
              <a:t>Are optimistic that change is possible</a:t>
            </a:r>
          </a:p>
          <a:p>
            <a:pPr marL="287338" lvl="1" indent="-287338">
              <a:spcBef>
                <a:spcPts val="1200"/>
              </a:spcBef>
            </a:pPr>
            <a:r>
              <a:rPr lang="en-US" dirty="0"/>
              <a:t>Identify steps to take toward those goals</a:t>
            </a:r>
          </a:p>
          <a:p>
            <a:endParaRPr lang="en-US" dirty="0"/>
          </a:p>
        </p:txBody>
      </p:sp>
      <p:sp>
        <p:nvSpPr>
          <p:cNvPr id="14" name="Text Placeholder 13"/>
          <p:cNvSpPr>
            <a:spLocks noGrp="1"/>
          </p:cNvSpPr>
          <p:nvPr>
            <p:ph type="body" sz="quarter" idx="3"/>
          </p:nvPr>
        </p:nvSpPr>
        <p:spPr>
          <a:xfrm>
            <a:off x="5029200" y="1603560"/>
            <a:ext cx="3810000" cy="498475"/>
          </a:xfrm>
          <a:solidFill>
            <a:srgbClr val="336699"/>
          </a:solidFill>
          <a:ln w="19050">
            <a:solidFill>
              <a:schemeClr val="bg1">
                <a:lumMod val="85000"/>
              </a:schemeClr>
            </a:solidFill>
            <a:miter lim="800000"/>
            <a:headEnd/>
            <a:tailEnd/>
          </a:ln>
        </p:spPr>
        <p:txBody>
          <a:bodyPr vert="horz" wrap="square" lIns="91440" tIns="45720" rIns="91440" bIns="45720" numCol="1" anchor="b" anchorCtr="0" compatLnSpc="1">
            <a:prstTxWarp prst="textNoShape">
              <a:avLst/>
            </a:prstTxWarp>
          </a:bodyPr>
          <a:lstStyle/>
          <a:p>
            <a:pPr algn="ctr"/>
            <a:r>
              <a:rPr lang="en-US" sz="2200" dirty="0">
                <a:solidFill>
                  <a:schemeClr val="bg1"/>
                </a:solidFill>
              </a:rPr>
              <a:t>How Am I Doing?</a:t>
            </a:r>
          </a:p>
        </p:txBody>
      </p:sp>
      <p:sp>
        <p:nvSpPr>
          <p:cNvPr id="15" name="Content Placeholder 14"/>
          <p:cNvSpPr>
            <a:spLocks noGrp="1"/>
          </p:cNvSpPr>
          <p:nvPr>
            <p:ph sz="quarter" idx="4"/>
          </p:nvPr>
        </p:nvSpPr>
        <p:spPr>
          <a:xfrm>
            <a:off x="5029200" y="2114353"/>
            <a:ext cx="3810000" cy="2843776"/>
          </a:xfrm>
          <a:noFill/>
          <a:ln w="19050">
            <a:solidFill>
              <a:schemeClr val="bg1">
                <a:lumMod val="85000"/>
              </a:schemeClr>
            </a:solidFill>
            <a:miter lim="800000"/>
            <a:headEnd/>
            <a:tailEnd/>
          </a:ln>
          <a:extLst>
            <a:ext uri="{909E8E84-426E-40dd-AFC4-6F175D3DCCD1}">
              <a14:hiddenFill xmlns=""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p>
            <a:pPr marL="287338" lvl="1" indent="-287338">
              <a:spcBef>
                <a:spcPts val="1200"/>
              </a:spcBef>
            </a:pPr>
            <a:r>
              <a:rPr lang="en-US" dirty="0"/>
              <a:t>Can I describe what it would look like when the change is made? </a:t>
            </a:r>
          </a:p>
          <a:p>
            <a:pPr marL="287338" lvl="1" indent="-287338">
              <a:spcBef>
                <a:spcPts val="1200"/>
              </a:spcBef>
            </a:pPr>
            <a:r>
              <a:rPr lang="en-US" dirty="0"/>
              <a:t>Am I recognizing what I’m already doing, no matter how small, toward achieving that goal?</a:t>
            </a:r>
          </a:p>
          <a:p>
            <a:endParaRPr lang="en-US" dirty="0"/>
          </a:p>
        </p:txBody>
      </p:sp>
      <p:sp>
        <p:nvSpPr>
          <p:cNvPr id="17" name="Rectangle 16" descr="See the future &#10;"/>
          <p:cNvSpPr/>
          <p:nvPr/>
        </p:nvSpPr>
        <p:spPr bwMode="auto">
          <a:xfrm>
            <a:off x="841284" y="5035812"/>
            <a:ext cx="8001000" cy="821119"/>
          </a:xfrm>
          <a:prstGeom prst="rect">
            <a:avLst/>
          </a:prstGeom>
          <a:solidFill>
            <a:schemeClr val="bg1"/>
          </a:solidFill>
          <a:ln w="19050" cap="flat" cmpd="sng" algn="ctr">
            <a:solidFill>
              <a:schemeClr val="bg1">
                <a:lumMod val="8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16" name="Content Placeholder 2"/>
          <p:cNvSpPr txBox="1">
            <a:spLocks/>
          </p:cNvSpPr>
          <p:nvPr/>
        </p:nvSpPr>
        <p:spPr>
          <a:xfrm>
            <a:off x="1143000" y="4832950"/>
            <a:ext cx="4648200" cy="1034450"/>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1pPr>
            <a:lvl2pPr marL="742950" indent="-28575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2pPr>
            <a:lvl3pPr marL="11430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3pPr>
            <a:lvl4pPr marL="16002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4pPr>
            <a:lvl5pPr marL="20574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0000"/>
              </a:lnSpc>
              <a:spcBef>
                <a:spcPts val="0"/>
              </a:spcBef>
              <a:buFont typeface="Arial" pitchFamily="34" charset="0"/>
              <a:buNone/>
            </a:pPr>
            <a:r>
              <a:rPr lang="en-US" sz="5400" b="1" dirty="0">
                <a:solidFill>
                  <a:srgbClr val="CE7124"/>
                </a:solidFill>
                <a:latin typeface="Adobe Caslon Pro" pitchFamily="18" charset="0"/>
                <a:cs typeface="+mn-cs"/>
              </a:rPr>
              <a:t>S</a:t>
            </a:r>
            <a:r>
              <a:rPr lang="en-US" dirty="0">
                <a:solidFill>
                  <a:srgbClr val="4F81BD"/>
                </a:solidFill>
              </a:rPr>
              <a:t>ee</a:t>
            </a:r>
            <a:r>
              <a:rPr lang="en-US" sz="2400" dirty="0">
                <a:solidFill>
                  <a:srgbClr val="4F81BD"/>
                </a:solidFill>
              </a:rPr>
              <a:t> </a:t>
            </a:r>
            <a:r>
              <a:rPr lang="en-US" dirty="0">
                <a:solidFill>
                  <a:srgbClr val="4F81BD"/>
                </a:solidFill>
              </a:rPr>
              <a:t>the future </a:t>
            </a:r>
          </a:p>
        </p:txBody>
      </p:sp>
      <p:sp>
        <p:nvSpPr>
          <p:cNvPr id="7" name="TextBox 6"/>
          <p:cNvSpPr txBox="1"/>
          <p:nvPr/>
        </p:nvSpPr>
        <p:spPr>
          <a:xfrm>
            <a:off x="3538692" y="5257660"/>
            <a:ext cx="5148108" cy="400110"/>
          </a:xfrm>
          <a:prstGeom prst="rect">
            <a:avLst/>
          </a:prstGeom>
          <a:noFill/>
        </p:spPr>
        <p:txBody>
          <a:bodyPr wrap="square" rtlCol="0">
            <a:spAutoFit/>
          </a:bodyPr>
          <a:lstStyle/>
          <a:p>
            <a:pPr>
              <a:spcAft>
                <a:spcPts val="1200"/>
              </a:spcAft>
            </a:pPr>
            <a:r>
              <a:rPr lang="en-US" sz="2000" dirty="0">
                <a:solidFill>
                  <a:srgbClr val="CE7124"/>
                </a:solidFill>
                <a:latin typeface="Palatino"/>
                <a:ea typeface="+mn-ea"/>
                <a:cs typeface="Palatino"/>
              </a:rPr>
              <a:t>Envision a picture of the preferred future</a:t>
            </a:r>
          </a:p>
        </p:txBody>
      </p:sp>
    </p:spTree>
    <p:extLst>
      <p:ext uri="{BB962C8B-B14F-4D97-AF65-F5344CB8AC3E}">
        <p14:creationId xmlns:p14="http://schemas.microsoft.com/office/powerpoint/2010/main" val="34240960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4850" y="457200"/>
            <a:ext cx="8001000" cy="838200"/>
          </a:xfrm>
        </p:spPr>
        <p:txBody>
          <a:bodyPr/>
          <a:lstStyle/>
          <a:p>
            <a:pPr lvl="0" eaLnBrk="0" hangingPunct="0">
              <a:lnSpc>
                <a:spcPct val="110000"/>
              </a:lnSpc>
              <a:spcBef>
                <a:spcPts val="0"/>
              </a:spcBef>
            </a:pPr>
            <a:r>
              <a:rPr lang="en-US" sz="9600" b="1" kern="1200" dirty="0">
                <a:solidFill>
                  <a:srgbClr val="CE7124"/>
                </a:solidFill>
                <a:latin typeface="Adobe Caslon Pro" pitchFamily="18" charset="0"/>
                <a:ea typeface="ヒラギノ角ゴ Pro W3" charset="-128"/>
                <a:cs typeface="+mn-cs"/>
              </a:rPr>
              <a:t>S</a:t>
            </a:r>
            <a:r>
              <a:rPr lang="en-US" sz="9600" b="1" kern="1200" dirty="0">
                <a:solidFill>
                  <a:srgbClr val="FFFFFF">
                    <a:lumMod val="85000"/>
                  </a:srgbClr>
                </a:solidFill>
                <a:latin typeface="Adobe Caslon Pro" pitchFamily="18" charset="0"/>
                <a:ea typeface="ヒラギノ角ゴ Pro W3" charset="-128"/>
                <a:cs typeface="+mn-cs"/>
              </a:rPr>
              <a:t>ERVE</a:t>
            </a:r>
            <a:br>
              <a:rPr lang="en-US" sz="9600" kern="1200" dirty="0">
                <a:solidFill>
                  <a:srgbClr val="FFFFFF">
                    <a:lumMod val="85000"/>
                  </a:srgbClr>
                </a:solidFill>
                <a:latin typeface="Arial" pitchFamily="34" charset="0"/>
                <a:ea typeface="ヒラギノ角ゴ Pro W3" charset="-128"/>
              </a:rPr>
            </a:br>
            <a:endParaRPr lang="en-US" dirty="0"/>
          </a:p>
        </p:txBody>
      </p:sp>
      <p:sp>
        <p:nvSpPr>
          <p:cNvPr id="7" name="Content Placeholder 6"/>
          <p:cNvSpPr>
            <a:spLocks noGrp="1"/>
          </p:cNvSpPr>
          <p:nvPr>
            <p:ph idx="1"/>
          </p:nvPr>
        </p:nvSpPr>
        <p:spPr/>
        <p:txBody>
          <a:bodyPr/>
          <a:lstStyle/>
          <a:p>
            <a:r>
              <a:rPr lang="en-US" b="1" dirty="0">
                <a:solidFill>
                  <a:srgbClr val="4F81BD"/>
                </a:solidFill>
              </a:rPr>
              <a:t>WHAT WE KNOW </a:t>
            </a:r>
            <a:r>
              <a:rPr lang="en-US" sz="2000" baseline="50000" dirty="0">
                <a:latin typeface="+mj-lt"/>
                <a:ea typeface="+mj-ea"/>
                <a:cs typeface="+mj-cs"/>
              </a:rPr>
              <a:t>19</a:t>
            </a:r>
          </a:p>
          <a:p>
            <a:pPr lvl="1">
              <a:spcBef>
                <a:spcPts val="1200"/>
              </a:spcBef>
            </a:pPr>
            <a:r>
              <a:rPr lang="en-US" dirty="0"/>
              <a:t>Believing that change is possible is essential</a:t>
            </a:r>
          </a:p>
          <a:p>
            <a:pPr lvl="1">
              <a:spcBef>
                <a:spcPts val="1200"/>
              </a:spcBef>
            </a:pPr>
            <a:r>
              <a:rPr lang="en-US" dirty="0"/>
              <a:t>Investing in details about the change is more likely to lead to desired results</a:t>
            </a:r>
          </a:p>
          <a:p>
            <a:pPr lvl="1">
              <a:spcBef>
                <a:spcPts val="1200"/>
              </a:spcBef>
            </a:pPr>
            <a:r>
              <a:rPr lang="en-US" dirty="0"/>
              <a:t>When practiced consistently, small changes have a big impact</a:t>
            </a:r>
          </a:p>
        </p:txBody>
      </p:sp>
    </p:spTree>
    <p:extLst>
      <p:ext uri="{BB962C8B-B14F-4D97-AF65-F5344CB8AC3E}">
        <p14:creationId xmlns:p14="http://schemas.microsoft.com/office/powerpoint/2010/main" val="40152876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2769"/>
            <a:ext cx="5791200" cy="838200"/>
          </a:xfrm>
        </p:spPr>
        <p:txBody>
          <a:bodyPr/>
          <a:lstStyle/>
          <a:p>
            <a:r>
              <a:rPr lang="en-US" sz="6000" b="1" dirty="0">
                <a:solidFill>
                  <a:srgbClr val="CE7124"/>
                </a:solidFill>
                <a:latin typeface="Adobe Caslon Pro" pitchFamily="18" charset="0"/>
              </a:rPr>
              <a:t>E</a:t>
            </a:r>
            <a:r>
              <a:rPr lang="en-US" sz="3200" dirty="0">
                <a:solidFill>
                  <a:srgbClr val="4F81BD"/>
                </a:solidFill>
              </a:rPr>
              <a:t>ngage and develop others</a:t>
            </a:r>
            <a:br>
              <a:rPr lang="en-US" dirty="0">
                <a:solidFill>
                  <a:srgbClr val="4F81BD"/>
                </a:solidFill>
              </a:rPr>
            </a:br>
            <a:endParaRPr lang="en-US" dirty="0"/>
          </a:p>
        </p:txBody>
      </p:sp>
      <p:sp>
        <p:nvSpPr>
          <p:cNvPr id="15" name="Text Placeholder 2"/>
          <p:cNvSpPr txBox="1">
            <a:spLocks/>
          </p:cNvSpPr>
          <p:nvPr/>
        </p:nvSpPr>
        <p:spPr>
          <a:xfrm>
            <a:off x="841284" y="1295400"/>
            <a:ext cx="3808504" cy="498475"/>
          </a:xfrm>
          <a:prstGeom prst="rect">
            <a:avLst/>
          </a:prstGeom>
          <a:solidFill>
            <a:srgbClr val="336699"/>
          </a:solidFill>
          <a:ln w="19050">
            <a:solidFill>
              <a:schemeClr val="bg1">
                <a:lumMod val="85000"/>
              </a:schemeClr>
            </a:solidFill>
          </a:ln>
        </p:spPr>
        <p:txBody>
          <a:bodyPr anchor="ctr" anchorCtr="0"/>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algn="ctr"/>
            <a:r>
              <a:rPr lang="en-US" sz="2200" b="1" dirty="0">
                <a:solidFill>
                  <a:schemeClr val="bg1"/>
                </a:solidFill>
              </a:rPr>
              <a:t>Self-Leaders</a:t>
            </a:r>
          </a:p>
        </p:txBody>
      </p:sp>
      <p:sp>
        <p:nvSpPr>
          <p:cNvPr id="16" name="Content Placeholder 12"/>
          <p:cNvSpPr txBox="1">
            <a:spLocks/>
          </p:cNvSpPr>
          <p:nvPr/>
        </p:nvSpPr>
        <p:spPr>
          <a:xfrm>
            <a:off x="841284" y="1806193"/>
            <a:ext cx="3808504" cy="2843776"/>
          </a:xfrm>
          <a:prstGeom prst="rect">
            <a:avLst/>
          </a:prstGeom>
          <a:ln w="19050">
            <a:solidFill>
              <a:schemeClr val="bg1">
                <a:lumMod val="85000"/>
              </a:schemeClr>
            </a:solidFill>
          </a:ln>
        </p:spPr>
        <p:txBody>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marL="287338" lvl="1" indent="-287338">
              <a:spcBef>
                <a:spcPts val="1200"/>
              </a:spcBef>
            </a:pPr>
            <a:r>
              <a:rPr lang="en-US" dirty="0"/>
              <a:t>Aware of when they’re fully engaged</a:t>
            </a:r>
          </a:p>
          <a:p>
            <a:pPr marL="287338" lvl="1" indent="-287338">
              <a:spcBef>
                <a:spcPts val="1200"/>
              </a:spcBef>
            </a:pPr>
            <a:r>
              <a:rPr lang="en-US" dirty="0"/>
              <a:t>Focus on goals that they care about</a:t>
            </a:r>
          </a:p>
          <a:p>
            <a:pPr marL="287338" lvl="1" indent="-287338">
              <a:spcBef>
                <a:spcPts val="1200"/>
              </a:spcBef>
            </a:pPr>
            <a:r>
              <a:rPr lang="en-US" dirty="0"/>
              <a:t>Identify strengths that serve to accomplish the goal</a:t>
            </a:r>
          </a:p>
        </p:txBody>
      </p:sp>
      <p:sp>
        <p:nvSpPr>
          <p:cNvPr id="17" name="Text Placeholder 13"/>
          <p:cNvSpPr txBox="1">
            <a:spLocks/>
          </p:cNvSpPr>
          <p:nvPr/>
        </p:nvSpPr>
        <p:spPr>
          <a:xfrm>
            <a:off x="5029200" y="1295400"/>
            <a:ext cx="3810000" cy="498475"/>
          </a:xfrm>
          <a:prstGeom prst="rect">
            <a:avLst/>
          </a:prstGeom>
          <a:solidFill>
            <a:srgbClr val="336699"/>
          </a:solidFill>
          <a:ln w="19050">
            <a:solidFill>
              <a:schemeClr val="bg1">
                <a:lumMod val="85000"/>
              </a:schemeClr>
            </a:solidFill>
            <a:miter lim="800000"/>
            <a:headEnd/>
            <a:tailEnd/>
          </a:ln>
        </p:spPr>
        <p:txBody>
          <a:bodyPr vert="horz" wrap="square" lIns="91440" tIns="45720" rIns="91440" bIns="45720" numCol="1" anchor="ctr"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algn="ctr"/>
            <a:r>
              <a:rPr lang="en-US" sz="2200" b="1" dirty="0">
                <a:solidFill>
                  <a:schemeClr val="bg1"/>
                </a:solidFill>
              </a:rPr>
              <a:t>How Am I Doing?</a:t>
            </a:r>
          </a:p>
        </p:txBody>
      </p:sp>
      <p:sp>
        <p:nvSpPr>
          <p:cNvPr id="18" name="Content Placeholder 14"/>
          <p:cNvSpPr txBox="1">
            <a:spLocks/>
          </p:cNvSpPr>
          <p:nvPr/>
        </p:nvSpPr>
        <p:spPr>
          <a:xfrm>
            <a:off x="5029200" y="1806193"/>
            <a:ext cx="3810000" cy="2843776"/>
          </a:xfrm>
          <a:prstGeom prst="rect">
            <a:avLst/>
          </a:prstGeom>
          <a:noFill/>
          <a:ln w="19050">
            <a:solidFill>
              <a:schemeClr val="bg1">
                <a:lumMod val="85000"/>
              </a:schemeClr>
            </a:solidFill>
            <a:miter lim="800000"/>
            <a:headEnd/>
            <a:tailEnd/>
          </a:ln>
          <a:extLst>
            <a:ext uri="{909E8E84-426E-40dd-AFC4-6F175D3DCCD1}">
              <a14:hiddenFill xmlns=""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marL="287338" lvl="1" indent="-287338">
              <a:spcBef>
                <a:spcPts val="1200"/>
              </a:spcBef>
            </a:pPr>
            <a:r>
              <a:rPr lang="en-US" dirty="0"/>
              <a:t>Is the goal I set for myself something that I want, or what others want for me?</a:t>
            </a:r>
          </a:p>
          <a:p>
            <a:pPr marL="287338" lvl="1" indent="-287338">
              <a:spcBef>
                <a:spcPts val="1200"/>
              </a:spcBef>
            </a:pPr>
            <a:r>
              <a:rPr lang="en-US" dirty="0"/>
              <a:t>Does achieving the goal engage me?</a:t>
            </a:r>
          </a:p>
          <a:p>
            <a:pPr marL="287338" lvl="1" indent="-287338">
              <a:spcBef>
                <a:spcPts val="1200"/>
              </a:spcBef>
            </a:pPr>
            <a:r>
              <a:rPr lang="en-US" dirty="0"/>
              <a:t>Do I have the skills and support necessary to take action?</a:t>
            </a:r>
          </a:p>
        </p:txBody>
      </p:sp>
      <p:sp>
        <p:nvSpPr>
          <p:cNvPr id="11" name="Rectangle 10" descr="Engage and develop others&#10;"/>
          <p:cNvSpPr/>
          <p:nvPr/>
        </p:nvSpPr>
        <p:spPr bwMode="auto">
          <a:xfrm>
            <a:off x="838200" y="4649969"/>
            <a:ext cx="8001000" cy="821119"/>
          </a:xfrm>
          <a:prstGeom prst="rect">
            <a:avLst/>
          </a:prstGeom>
          <a:solidFill>
            <a:schemeClr val="bg1"/>
          </a:solidFill>
          <a:ln w="19050" cap="flat" cmpd="sng" algn="ctr">
            <a:solidFill>
              <a:schemeClr val="bg1">
                <a:lumMod val="8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19" name="Content Placeholder 2"/>
          <p:cNvSpPr txBox="1">
            <a:spLocks/>
          </p:cNvSpPr>
          <p:nvPr/>
        </p:nvSpPr>
        <p:spPr>
          <a:xfrm>
            <a:off x="838200" y="4524790"/>
            <a:ext cx="4648200" cy="940194"/>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1pPr>
            <a:lvl2pPr marL="742950" indent="-28575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2pPr>
            <a:lvl3pPr marL="11430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3pPr>
            <a:lvl4pPr marL="16002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4pPr>
            <a:lvl5pPr marL="20574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0000"/>
              </a:lnSpc>
              <a:spcBef>
                <a:spcPts val="0"/>
              </a:spcBef>
              <a:buFont typeface="Arial" pitchFamily="34" charset="0"/>
              <a:buNone/>
            </a:pPr>
            <a:r>
              <a:rPr lang="en-US" sz="5400" b="1" dirty="0">
                <a:solidFill>
                  <a:srgbClr val="CE7124"/>
                </a:solidFill>
                <a:latin typeface="Adobe Caslon Pro" pitchFamily="18" charset="0"/>
                <a:cs typeface="+mn-cs"/>
              </a:rPr>
              <a:t>E</a:t>
            </a:r>
            <a:r>
              <a:rPr lang="en-US" dirty="0">
                <a:solidFill>
                  <a:srgbClr val="4F81BD"/>
                </a:solidFill>
                <a:cs typeface="+mn-cs"/>
              </a:rPr>
              <a:t>ngage and develop others</a:t>
            </a:r>
            <a:endParaRPr lang="en-US" dirty="0">
              <a:solidFill>
                <a:srgbClr val="4F81BD"/>
              </a:solidFill>
            </a:endParaRPr>
          </a:p>
        </p:txBody>
      </p:sp>
      <p:sp>
        <p:nvSpPr>
          <p:cNvPr id="14" name="TextBox 13"/>
          <p:cNvSpPr txBox="1"/>
          <p:nvPr/>
        </p:nvSpPr>
        <p:spPr>
          <a:xfrm>
            <a:off x="4495800" y="4724400"/>
            <a:ext cx="4419600" cy="707886"/>
          </a:xfrm>
          <a:prstGeom prst="rect">
            <a:avLst/>
          </a:prstGeom>
          <a:noFill/>
        </p:spPr>
        <p:txBody>
          <a:bodyPr wrap="square" rtlCol="0">
            <a:spAutoFit/>
          </a:bodyPr>
          <a:lstStyle/>
          <a:p>
            <a:pPr>
              <a:spcAft>
                <a:spcPts val="1200"/>
              </a:spcAft>
            </a:pPr>
            <a:r>
              <a:rPr lang="en-US" sz="2000" dirty="0">
                <a:solidFill>
                  <a:srgbClr val="CE7124"/>
                </a:solidFill>
                <a:latin typeface="Palatino"/>
                <a:ea typeface="+mn-ea"/>
                <a:cs typeface="Palatino"/>
              </a:rPr>
              <a:t>Invested in a cause, and inspire others to collaborate toward success</a:t>
            </a:r>
          </a:p>
        </p:txBody>
      </p:sp>
    </p:spTree>
    <p:extLst>
      <p:ext uri="{BB962C8B-B14F-4D97-AF65-F5344CB8AC3E}">
        <p14:creationId xmlns:p14="http://schemas.microsoft.com/office/powerpoint/2010/main" val="17664753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8001000" cy="838200"/>
          </a:xfrm>
        </p:spPr>
        <p:txBody>
          <a:bodyPr/>
          <a:lstStyle/>
          <a:p>
            <a:pPr lvl="0" eaLnBrk="0" hangingPunct="0">
              <a:lnSpc>
                <a:spcPct val="110000"/>
              </a:lnSpc>
              <a:spcBef>
                <a:spcPts val="0"/>
              </a:spcBef>
            </a:pPr>
            <a:r>
              <a:rPr lang="en-US" sz="9600" b="1" kern="1200" dirty="0">
                <a:solidFill>
                  <a:srgbClr val="FFFFFF">
                    <a:lumMod val="85000"/>
                  </a:srgbClr>
                </a:solidFill>
                <a:latin typeface="Adobe Caslon Pro" pitchFamily="18" charset="0"/>
                <a:ea typeface="ヒラギノ角ゴ Pro W3" charset="-128"/>
                <a:cs typeface="+mn-cs"/>
              </a:rPr>
              <a:t>S</a:t>
            </a:r>
            <a:r>
              <a:rPr lang="en-US" sz="9600" b="1" kern="1200" dirty="0">
                <a:solidFill>
                  <a:srgbClr val="CE7124"/>
                </a:solidFill>
                <a:latin typeface="Adobe Caslon Pro" pitchFamily="18" charset="0"/>
                <a:ea typeface="ヒラギノ角ゴ Pro W3" charset="-128"/>
                <a:cs typeface="+mn-cs"/>
              </a:rPr>
              <a:t>E</a:t>
            </a:r>
            <a:r>
              <a:rPr lang="en-US" sz="9600" b="1" kern="1200" dirty="0">
                <a:solidFill>
                  <a:srgbClr val="FFFFFF">
                    <a:lumMod val="85000"/>
                  </a:srgbClr>
                </a:solidFill>
                <a:latin typeface="Adobe Caslon Pro" pitchFamily="18" charset="0"/>
                <a:ea typeface="ヒラギノ角ゴ Pro W3" charset="-128"/>
                <a:cs typeface="+mn-cs"/>
              </a:rPr>
              <a:t>RVE</a:t>
            </a:r>
            <a:br>
              <a:rPr lang="en-US" sz="9600" kern="1200" dirty="0">
                <a:solidFill>
                  <a:srgbClr val="FFFFFF">
                    <a:lumMod val="85000"/>
                  </a:srgbClr>
                </a:solidFill>
                <a:latin typeface="Arial" pitchFamily="34" charset="0"/>
                <a:ea typeface="ヒラギノ角ゴ Pro W3" charset="-128"/>
              </a:rPr>
            </a:br>
            <a:endParaRPr lang="en-US" dirty="0"/>
          </a:p>
        </p:txBody>
      </p:sp>
      <p:sp>
        <p:nvSpPr>
          <p:cNvPr id="7" name="Content Placeholder 6"/>
          <p:cNvSpPr txBox="1">
            <a:spLocks/>
          </p:cNvSpPr>
          <p:nvPr/>
        </p:nvSpPr>
        <p:spPr>
          <a:xfrm>
            <a:off x="685800" y="2057400"/>
            <a:ext cx="8001000" cy="3581400"/>
          </a:xfrm>
          <a:prstGeom prst="rect">
            <a:avLst/>
          </a:prstGeom>
        </p:spPr>
        <p:txBody>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r>
              <a:rPr lang="en-US" b="1" dirty="0">
                <a:solidFill>
                  <a:srgbClr val="4F81BD"/>
                </a:solidFill>
              </a:rPr>
              <a:t>WHAT WE KNOW </a:t>
            </a:r>
            <a:r>
              <a:rPr lang="en-US" sz="2000" baseline="50000" dirty="0">
                <a:latin typeface="+mj-lt"/>
                <a:ea typeface="+mj-ea"/>
                <a:cs typeface="+mj-cs"/>
              </a:rPr>
              <a:t>20</a:t>
            </a:r>
          </a:p>
          <a:p>
            <a:pPr lvl="1">
              <a:spcBef>
                <a:spcPts val="1200"/>
              </a:spcBef>
            </a:pPr>
            <a:r>
              <a:rPr lang="en-US" dirty="0"/>
              <a:t>Having a positive and respectful self-relationship serves as the foundation for change and helps to sustain the process.</a:t>
            </a:r>
          </a:p>
          <a:p>
            <a:pPr lvl="1">
              <a:spcBef>
                <a:spcPts val="1200"/>
              </a:spcBef>
            </a:pPr>
            <a:r>
              <a:rPr lang="en-US" dirty="0"/>
              <a:t>Potential rewards for change efforts provides the motivation needed to take action. </a:t>
            </a:r>
          </a:p>
        </p:txBody>
      </p:sp>
    </p:spTree>
    <p:extLst>
      <p:ext uri="{BB962C8B-B14F-4D97-AF65-F5344CB8AC3E}">
        <p14:creationId xmlns:p14="http://schemas.microsoft.com/office/powerpoint/2010/main" val="1735404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981200"/>
            <a:ext cx="8001000" cy="838200"/>
          </a:xfrm>
        </p:spPr>
        <p:txBody>
          <a:bodyPr/>
          <a:lstStyle/>
          <a:p>
            <a:pPr algn="ctr"/>
            <a:r>
              <a:rPr lang="en-US" b="1" dirty="0"/>
              <a:t>Definitions, Primary Care Teams, Functions and Benefits</a:t>
            </a:r>
            <a:br>
              <a:rPr lang="en-US" b="1" dirty="0"/>
            </a:b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99348"/>
            <a:ext cx="4876800" cy="838200"/>
          </a:xfrm>
        </p:spPr>
        <p:txBody>
          <a:bodyPr/>
          <a:lstStyle/>
          <a:p>
            <a:r>
              <a:rPr lang="en-US" sz="6000" b="1" dirty="0">
                <a:solidFill>
                  <a:srgbClr val="CE7124"/>
                </a:solidFill>
                <a:latin typeface="Adobe Caslon Pro" pitchFamily="18" charset="0"/>
              </a:rPr>
              <a:t>R</a:t>
            </a:r>
            <a:r>
              <a:rPr lang="en-US" sz="3200" dirty="0">
                <a:solidFill>
                  <a:srgbClr val="4F81BD"/>
                </a:solidFill>
              </a:rPr>
              <a:t>einvent continuously</a:t>
            </a:r>
            <a:br>
              <a:rPr lang="en-US" dirty="0">
                <a:solidFill>
                  <a:srgbClr val="4F81BD"/>
                </a:solidFill>
              </a:rPr>
            </a:br>
            <a:endParaRPr lang="en-US" dirty="0"/>
          </a:p>
        </p:txBody>
      </p:sp>
      <p:sp>
        <p:nvSpPr>
          <p:cNvPr id="14" name="Text Placeholder 2"/>
          <p:cNvSpPr txBox="1">
            <a:spLocks/>
          </p:cNvSpPr>
          <p:nvPr/>
        </p:nvSpPr>
        <p:spPr>
          <a:xfrm>
            <a:off x="841284" y="1295400"/>
            <a:ext cx="3808504" cy="498475"/>
          </a:xfrm>
          <a:prstGeom prst="rect">
            <a:avLst/>
          </a:prstGeom>
          <a:solidFill>
            <a:srgbClr val="336699"/>
          </a:solidFill>
          <a:ln w="19050">
            <a:solidFill>
              <a:schemeClr val="bg1">
                <a:lumMod val="85000"/>
              </a:schemeClr>
            </a:solidFill>
          </a:ln>
        </p:spPr>
        <p:txBody>
          <a:bodyPr anchor="ctr" anchorCtr="0"/>
          <a:lstStyle>
            <a:defPPr>
              <a:defRPr lang="en-US"/>
            </a:defPPr>
            <a:lvl1pPr marL="342900" indent="-342900" algn="ctr" eaLnBrk="1" hangingPunct="1">
              <a:spcBef>
                <a:spcPct val="20000"/>
              </a:spcBef>
              <a:buClr>
                <a:srgbClr val="16A21F"/>
              </a:buClr>
              <a:buFont typeface="Wingdings" pitchFamily="2" charset="2"/>
              <a:defRPr sz="2200" b="1">
                <a:solidFill>
                  <a:schemeClr val="bg1"/>
                </a:solidFill>
                <a:latin typeface="+mn-lt"/>
                <a:ea typeface="+mn-ea"/>
              </a:defRPr>
            </a:lvl1pPr>
            <a:lvl2pPr marL="742950" indent="-285750" eaLnBrk="1" hangingPunct="1">
              <a:spcBef>
                <a:spcPct val="20000"/>
              </a:spcBef>
              <a:buClr>
                <a:schemeClr val="bg2"/>
              </a:buClr>
              <a:buFont typeface="Wingdings" pitchFamily="2" charset="2"/>
              <a:buChar char="l"/>
              <a:defRPr sz="2000">
                <a:latin typeface="+mn-lt"/>
                <a:ea typeface="+mn-ea"/>
              </a:defRPr>
            </a:lvl2pPr>
            <a:lvl3pPr marL="1143000" indent="-228600" eaLnBrk="1" hangingPunct="1">
              <a:spcBef>
                <a:spcPct val="20000"/>
              </a:spcBef>
              <a:buClr>
                <a:schemeClr val="bg2"/>
              </a:buClr>
              <a:buChar char="–"/>
              <a:defRPr>
                <a:latin typeface="+mn-lt"/>
                <a:ea typeface="+mn-ea"/>
              </a:defRPr>
            </a:lvl3pPr>
            <a:lvl4pPr marL="1600200" indent="-228600" eaLnBrk="1" hangingPunct="1">
              <a:spcBef>
                <a:spcPct val="20000"/>
              </a:spcBef>
              <a:buClr>
                <a:schemeClr val="bg2"/>
              </a:buClr>
              <a:buFont typeface="Times" charset="0"/>
              <a:buChar char="•"/>
              <a:defRPr sz="1600">
                <a:latin typeface="+mn-lt"/>
                <a:ea typeface="+mn-ea"/>
              </a:defRPr>
            </a:lvl4pPr>
            <a:lvl5pPr marL="2057400" indent="-228600" eaLnBrk="1" hangingPunct="1">
              <a:spcBef>
                <a:spcPct val="20000"/>
              </a:spcBef>
              <a:buClr>
                <a:schemeClr val="bg2"/>
              </a:buClr>
              <a:buChar char="»"/>
              <a:defRPr sz="1600">
                <a:latin typeface="+mn-lt"/>
                <a:ea typeface="+mn-ea"/>
              </a:defRPr>
            </a:lvl5pPr>
            <a:lvl6pPr marL="2514600" indent="-228600" fontAlgn="base">
              <a:spcBef>
                <a:spcPct val="20000"/>
              </a:spcBef>
              <a:spcAft>
                <a:spcPct val="0"/>
              </a:spcAft>
              <a:buClr>
                <a:schemeClr val="bg2"/>
              </a:buClr>
              <a:buChar char="»"/>
              <a:defRPr sz="1600">
                <a:latin typeface="+mn-lt"/>
                <a:ea typeface="+mn-ea"/>
              </a:defRPr>
            </a:lvl6pPr>
            <a:lvl7pPr marL="2971800" indent="-228600" fontAlgn="base">
              <a:spcBef>
                <a:spcPct val="20000"/>
              </a:spcBef>
              <a:spcAft>
                <a:spcPct val="0"/>
              </a:spcAft>
              <a:buClr>
                <a:schemeClr val="bg2"/>
              </a:buClr>
              <a:buChar char="»"/>
              <a:defRPr sz="1600">
                <a:latin typeface="+mn-lt"/>
                <a:ea typeface="+mn-ea"/>
              </a:defRPr>
            </a:lvl7pPr>
            <a:lvl8pPr marL="3429000" indent="-228600" fontAlgn="base">
              <a:spcBef>
                <a:spcPct val="20000"/>
              </a:spcBef>
              <a:spcAft>
                <a:spcPct val="0"/>
              </a:spcAft>
              <a:buClr>
                <a:schemeClr val="bg2"/>
              </a:buClr>
              <a:buChar char="»"/>
              <a:defRPr sz="1600">
                <a:latin typeface="+mn-lt"/>
                <a:ea typeface="+mn-ea"/>
              </a:defRPr>
            </a:lvl8pPr>
            <a:lvl9pPr marL="3886200" indent="-228600" fontAlgn="base">
              <a:spcBef>
                <a:spcPct val="20000"/>
              </a:spcBef>
              <a:spcAft>
                <a:spcPct val="0"/>
              </a:spcAft>
              <a:buClr>
                <a:schemeClr val="bg2"/>
              </a:buClr>
              <a:buChar char="»"/>
              <a:defRPr sz="1600">
                <a:latin typeface="+mn-lt"/>
                <a:ea typeface="+mn-ea"/>
              </a:defRPr>
            </a:lvl9pPr>
          </a:lstStyle>
          <a:p>
            <a:r>
              <a:rPr lang="en-US" dirty="0"/>
              <a:t>Self-Leaders</a:t>
            </a:r>
          </a:p>
        </p:txBody>
      </p:sp>
      <p:sp>
        <p:nvSpPr>
          <p:cNvPr id="15" name="Content Placeholder 12"/>
          <p:cNvSpPr txBox="1">
            <a:spLocks/>
          </p:cNvSpPr>
          <p:nvPr/>
        </p:nvSpPr>
        <p:spPr>
          <a:xfrm>
            <a:off x="841284" y="1806193"/>
            <a:ext cx="3808504" cy="2843776"/>
          </a:xfrm>
          <a:prstGeom prst="rect">
            <a:avLst/>
          </a:prstGeom>
          <a:ln w="19050">
            <a:solidFill>
              <a:schemeClr val="bg1">
                <a:lumMod val="85000"/>
              </a:schemeClr>
            </a:solidFill>
          </a:ln>
        </p:spPr>
        <p:txBody>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marL="287338" lvl="1" indent="-287338">
              <a:spcBef>
                <a:spcPts val="1200"/>
              </a:spcBef>
            </a:pPr>
            <a:r>
              <a:rPr lang="en-US" dirty="0"/>
              <a:t>Approach change as a learner</a:t>
            </a:r>
          </a:p>
          <a:p>
            <a:pPr marL="287338" lvl="1" indent="-287338">
              <a:spcBef>
                <a:spcPts val="1200"/>
              </a:spcBef>
            </a:pPr>
            <a:r>
              <a:rPr lang="en-US" dirty="0"/>
              <a:t>Allow for experimentation</a:t>
            </a:r>
          </a:p>
          <a:p>
            <a:pPr marL="287338" lvl="1" indent="-287338">
              <a:spcBef>
                <a:spcPts val="1200"/>
              </a:spcBef>
            </a:pPr>
            <a:r>
              <a:rPr lang="en-US" dirty="0"/>
              <a:t>Adapt and customize</a:t>
            </a:r>
          </a:p>
          <a:p>
            <a:pPr marL="287338" lvl="1" indent="-287338">
              <a:spcBef>
                <a:spcPts val="1200"/>
              </a:spcBef>
            </a:pPr>
            <a:r>
              <a:rPr lang="en-US" dirty="0"/>
              <a:t>Know what works for them</a:t>
            </a:r>
          </a:p>
        </p:txBody>
      </p:sp>
      <p:sp>
        <p:nvSpPr>
          <p:cNvPr id="16" name="Text Placeholder 13"/>
          <p:cNvSpPr txBox="1">
            <a:spLocks/>
          </p:cNvSpPr>
          <p:nvPr/>
        </p:nvSpPr>
        <p:spPr>
          <a:xfrm>
            <a:off x="5029200" y="1295400"/>
            <a:ext cx="3810000" cy="498475"/>
          </a:xfrm>
          <a:prstGeom prst="rect">
            <a:avLst/>
          </a:prstGeom>
          <a:solidFill>
            <a:srgbClr val="336699"/>
          </a:solidFill>
          <a:ln w="19050">
            <a:solidFill>
              <a:schemeClr val="bg1">
                <a:lumMod val="85000"/>
              </a:schemeClr>
            </a:solidFill>
          </a:ln>
        </p:spPr>
        <p:txBody>
          <a:bodyPr anchor="ctr" anchorCtr="0"/>
          <a:lstStyle>
            <a:defPPr>
              <a:defRPr lang="en-US"/>
            </a:defPPr>
            <a:lvl1pPr marL="342900" indent="-342900" algn="ctr" eaLnBrk="1" hangingPunct="1">
              <a:spcBef>
                <a:spcPct val="20000"/>
              </a:spcBef>
              <a:buClr>
                <a:srgbClr val="16A21F"/>
              </a:buClr>
              <a:buFont typeface="Wingdings" pitchFamily="2" charset="2"/>
              <a:defRPr sz="2200" b="1">
                <a:solidFill>
                  <a:schemeClr val="bg1"/>
                </a:solidFill>
                <a:latin typeface="+mn-lt"/>
                <a:ea typeface="+mn-ea"/>
              </a:defRPr>
            </a:lvl1pPr>
            <a:lvl2pPr marL="742950" indent="-285750" eaLnBrk="1" hangingPunct="1">
              <a:spcBef>
                <a:spcPct val="20000"/>
              </a:spcBef>
              <a:buClr>
                <a:schemeClr val="bg2"/>
              </a:buClr>
              <a:buFont typeface="Wingdings" pitchFamily="2" charset="2"/>
              <a:buChar char="l"/>
              <a:defRPr sz="2000">
                <a:latin typeface="+mn-lt"/>
                <a:ea typeface="+mn-ea"/>
              </a:defRPr>
            </a:lvl2pPr>
            <a:lvl3pPr marL="1143000" indent="-228600" eaLnBrk="1" hangingPunct="1">
              <a:spcBef>
                <a:spcPct val="20000"/>
              </a:spcBef>
              <a:buClr>
                <a:schemeClr val="bg2"/>
              </a:buClr>
              <a:buChar char="–"/>
              <a:defRPr>
                <a:latin typeface="+mn-lt"/>
                <a:ea typeface="+mn-ea"/>
              </a:defRPr>
            </a:lvl3pPr>
            <a:lvl4pPr marL="1600200" indent="-228600" eaLnBrk="1" hangingPunct="1">
              <a:spcBef>
                <a:spcPct val="20000"/>
              </a:spcBef>
              <a:buClr>
                <a:schemeClr val="bg2"/>
              </a:buClr>
              <a:buFont typeface="Times" charset="0"/>
              <a:buChar char="•"/>
              <a:defRPr sz="1600">
                <a:latin typeface="+mn-lt"/>
                <a:ea typeface="+mn-ea"/>
              </a:defRPr>
            </a:lvl4pPr>
            <a:lvl5pPr marL="2057400" indent="-228600" eaLnBrk="1" hangingPunct="1">
              <a:spcBef>
                <a:spcPct val="20000"/>
              </a:spcBef>
              <a:buClr>
                <a:schemeClr val="bg2"/>
              </a:buClr>
              <a:buChar char="»"/>
              <a:defRPr sz="1600">
                <a:latin typeface="+mn-lt"/>
                <a:ea typeface="+mn-ea"/>
              </a:defRPr>
            </a:lvl5pPr>
            <a:lvl6pPr marL="2514600" indent="-228600" fontAlgn="base">
              <a:spcBef>
                <a:spcPct val="20000"/>
              </a:spcBef>
              <a:spcAft>
                <a:spcPct val="0"/>
              </a:spcAft>
              <a:buClr>
                <a:schemeClr val="bg2"/>
              </a:buClr>
              <a:buChar char="»"/>
              <a:defRPr sz="1600">
                <a:latin typeface="+mn-lt"/>
                <a:ea typeface="+mn-ea"/>
              </a:defRPr>
            </a:lvl6pPr>
            <a:lvl7pPr marL="2971800" indent="-228600" fontAlgn="base">
              <a:spcBef>
                <a:spcPct val="20000"/>
              </a:spcBef>
              <a:spcAft>
                <a:spcPct val="0"/>
              </a:spcAft>
              <a:buClr>
                <a:schemeClr val="bg2"/>
              </a:buClr>
              <a:buChar char="»"/>
              <a:defRPr sz="1600">
                <a:latin typeface="+mn-lt"/>
                <a:ea typeface="+mn-ea"/>
              </a:defRPr>
            </a:lvl7pPr>
            <a:lvl8pPr marL="3429000" indent="-228600" fontAlgn="base">
              <a:spcBef>
                <a:spcPct val="20000"/>
              </a:spcBef>
              <a:spcAft>
                <a:spcPct val="0"/>
              </a:spcAft>
              <a:buClr>
                <a:schemeClr val="bg2"/>
              </a:buClr>
              <a:buChar char="»"/>
              <a:defRPr sz="1600">
                <a:latin typeface="+mn-lt"/>
                <a:ea typeface="+mn-ea"/>
              </a:defRPr>
            </a:lvl8pPr>
            <a:lvl9pPr marL="3886200" indent="-228600" fontAlgn="base">
              <a:spcBef>
                <a:spcPct val="20000"/>
              </a:spcBef>
              <a:spcAft>
                <a:spcPct val="0"/>
              </a:spcAft>
              <a:buClr>
                <a:schemeClr val="bg2"/>
              </a:buClr>
              <a:buChar char="»"/>
              <a:defRPr sz="1600">
                <a:latin typeface="+mn-lt"/>
                <a:ea typeface="+mn-ea"/>
              </a:defRPr>
            </a:lvl9pPr>
          </a:lstStyle>
          <a:p>
            <a:r>
              <a:rPr lang="en-US" dirty="0"/>
              <a:t>How Am I Doing?</a:t>
            </a:r>
          </a:p>
        </p:txBody>
      </p:sp>
      <p:sp>
        <p:nvSpPr>
          <p:cNvPr id="17" name="Content Placeholder 14"/>
          <p:cNvSpPr txBox="1">
            <a:spLocks/>
          </p:cNvSpPr>
          <p:nvPr/>
        </p:nvSpPr>
        <p:spPr>
          <a:xfrm>
            <a:off x="5029200" y="1806193"/>
            <a:ext cx="3810000" cy="2843776"/>
          </a:xfrm>
          <a:prstGeom prst="rect">
            <a:avLst/>
          </a:prstGeom>
          <a:noFill/>
          <a:ln w="19050">
            <a:solidFill>
              <a:schemeClr val="bg1">
                <a:lumMod val="85000"/>
              </a:schemeClr>
            </a:solidFill>
            <a:miter lim="800000"/>
            <a:headEnd/>
            <a:tailEnd/>
          </a:ln>
          <a:extLst>
            <a:ext uri="{909E8E84-426E-40dd-AFC4-6F175D3DCCD1}">
              <a14:hiddenFill xmlns=""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marL="287338" lvl="1" indent="-287338">
              <a:spcBef>
                <a:spcPts val="1200"/>
              </a:spcBef>
            </a:pPr>
            <a:r>
              <a:rPr lang="en-US" dirty="0"/>
              <a:t>Do I take the time to explore?</a:t>
            </a:r>
          </a:p>
          <a:p>
            <a:pPr marL="287338" lvl="1" indent="-287338">
              <a:spcBef>
                <a:spcPts val="1200"/>
              </a:spcBef>
            </a:pPr>
            <a:r>
              <a:rPr lang="en-US" dirty="0"/>
              <a:t>Do I have the information I need?</a:t>
            </a:r>
          </a:p>
          <a:p>
            <a:pPr marL="287338" lvl="1" indent="-287338">
              <a:spcBef>
                <a:spcPts val="1200"/>
              </a:spcBef>
            </a:pPr>
            <a:r>
              <a:rPr lang="en-US" dirty="0"/>
              <a:t>What past accomplishments can I use or apply?</a:t>
            </a:r>
          </a:p>
          <a:p>
            <a:pPr marL="287338" lvl="1" indent="-287338">
              <a:spcBef>
                <a:spcPts val="1200"/>
              </a:spcBef>
            </a:pPr>
            <a:r>
              <a:rPr lang="en-US" dirty="0"/>
              <a:t>Can I translate failures into opportunities?</a:t>
            </a:r>
          </a:p>
        </p:txBody>
      </p:sp>
      <p:sp>
        <p:nvSpPr>
          <p:cNvPr id="12" name="Rectangle 11" descr="Reinvent continuously&#10;"/>
          <p:cNvSpPr/>
          <p:nvPr/>
        </p:nvSpPr>
        <p:spPr bwMode="auto">
          <a:xfrm>
            <a:off x="838200" y="4649969"/>
            <a:ext cx="8001000" cy="821119"/>
          </a:xfrm>
          <a:prstGeom prst="rect">
            <a:avLst/>
          </a:prstGeom>
          <a:solidFill>
            <a:schemeClr val="bg1"/>
          </a:solidFill>
          <a:ln w="19050" cap="flat" cmpd="sng" algn="ctr">
            <a:solidFill>
              <a:schemeClr val="bg1">
                <a:lumMod val="8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18" name="Content Placeholder 2"/>
          <p:cNvSpPr txBox="1">
            <a:spLocks/>
          </p:cNvSpPr>
          <p:nvPr/>
        </p:nvSpPr>
        <p:spPr>
          <a:xfrm>
            <a:off x="1524000" y="4524790"/>
            <a:ext cx="4648200" cy="940194"/>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1pPr>
            <a:lvl2pPr marL="742950" indent="-28575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2pPr>
            <a:lvl3pPr marL="11430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3pPr>
            <a:lvl4pPr marL="16002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4pPr>
            <a:lvl5pPr marL="20574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0000"/>
              </a:lnSpc>
              <a:spcBef>
                <a:spcPts val="0"/>
              </a:spcBef>
              <a:buFont typeface="Arial" pitchFamily="34" charset="0"/>
              <a:buNone/>
            </a:pPr>
            <a:r>
              <a:rPr lang="en-US" sz="5400" b="1" dirty="0">
                <a:solidFill>
                  <a:srgbClr val="CE7124"/>
                </a:solidFill>
                <a:latin typeface="Adobe Caslon Pro" pitchFamily="18" charset="0"/>
                <a:cs typeface="+mn-cs"/>
              </a:rPr>
              <a:t>R</a:t>
            </a:r>
            <a:r>
              <a:rPr lang="en-US" dirty="0">
                <a:solidFill>
                  <a:srgbClr val="4F81BD"/>
                </a:solidFill>
                <a:cs typeface="+mn-cs"/>
              </a:rPr>
              <a:t>einvent continuously</a:t>
            </a:r>
            <a:endParaRPr lang="en-US" dirty="0">
              <a:solidFill>
                <a:srgbClr val="4F81BD"/>
              </a:solidFill>
            </a:endParaRPr>
          </a:p>
        </p:txBody>
      </p:sp>
      <p:sp>
        <p:nvSpPr>
          <p:cNvPr id="13" name="TextBox 12"/>
          <p:cNvSpPr txBox="1"/>
          <p:nvPr/>
        </p:nvSpPr>
        <p:spPr>
          <a:xfrm>
            <a:off x="4876800" y="4724400"/>
            <a:ext cx="3657600" cy="707886"/>
          </a:xfrm>
          <a:prstGeom prst="rect">
            <a:avLst/>
          </a:prstGeom>
          <a:noFill/>
        </p:spPr>
        <p:txBody>
          <a:bodyPr wrap="square" rtlCol="0">
            <a:spAutoFit/>
          </a:bodyPr>
          <a:lstStyle/>
          <a:p>
            <a:pPr>
              <a:spcAft>
                <a:spcPts val="1200"/>
              </a:spcAft>
            </a:pPr>
            <a:r>
              <a:rPr lang="en-US" sz="2000" dirty="0">
                <a:solidFill>
                  <a:srgbClr val="CE7124"/>
                </a:solidFill>
                <a:latin typeface="Palatino"/>
                <a:ea typeface="+mn-ea"/>
                <a:cs typeface="Palatino"/>
              </a:rPr>
              <a:t>Lifelong learners who put new information to good use</a:t>
            </a:r>
          </a:p>
        </p:txBody>
      </p:sp>
    </p:spTree>
    <p:extLst>
      <p:ext uri="{BB962C8B-B14F-4D97-AF65-F5344CB8AC3E}">
        <p14:creationId xmlns:p14="http://schemas.microsoft.com/office/powerpoint/2010/main" val="9309590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8001000" cy="838200"/>
          </a:xfrm>
        </p:spPr>
        <p:txBody>
          <a:bodyPr/>
          <a:lstStyle/>
          <a:p>
            <a:pPr lvl="0" eaLnBrk="0" hangingPunct="0">
              <a:lnSpc>
                <a:spcPct val="110000"/>
              </a:lnSpc>
              <a:spcBef>
                <a:spcPts val="0"/>
              </a:spcBef>
            </a:pPr>
            <a:r>
              <a:rPr lang="en-US" sz="9600" b="1" kern="1200" dirty="0">
                <a:solidFill>
                  <a:srgbClr val="FFFFFF">
                    <a:lumMod val="85000"/>
                  </a:srgbClr>
                </a:solidFill>
                <a:latin typeface="Adobe Caslon Pro" pitchFamily="18" charset="0"/>
                <a:ea typeface="ヒラギノ角ゴ Pro W3" charset="-128"/>
                <a:cs typeface="+mn-cs"/>
              </a:rPr>
              <a:t>SE</a:t>
            </a:r>
            <a:r>
              <a:rPr lang="en-US" sz="9600" b="1" kern="1200" dirty="0">
                <a:solidFill>
                  <a:srgbClr val="CE7124"/>
                </a:solidFill>
                <a:latin typeface="Adobe Caslon Pro" pitchFamily="18" charset="0"/>
                <a:ea typeface="ヒラギノ角ゴ Pro W3" charset="-128"/>
                <a:cs typeface="+mn-cs"/>
              </a:rPr>
              <a:t>R</a:t>
            </a:r>
            <a:r>
              <a:rPr lang="en-US" sz="9600" b="1" kern="1200" dirty="0">
                <a:solidFill>
                  <a:srgbClr val="FFFFFF">
                    <a:lumMod val="85000"/>
                  </a:srgbClr>
                </a:solidFill>
                <a:latin typeface="Adobe Caslon Pro" pitchFamily="18" charset="0"/>
                <a:ea typeface="ヒラギノ角ゴ Pro W3" charset="-128"/>
                <a:cs typeface="+mn-cs"/>
              </a:rPr>
              <a:t>VE</a:t>
            </a:r>
            <a:br>
              <a:rPr lang="en-US" sz="9600" kern="1200" dirty="0">
                <a:solidFill>
                  <a:srgbClr val="FFFFFF">
                    <a:lumMod val="85000"/>
                  </a:srgbClr>
                </a:solidFill>
                <a:latin typeface="Arial" pitchFamily="34" charset="0"/>
                <a:ea typeface="ヒラギノ角ゴ Pro W3" charset="-128"/>
              </a:rPr>
            </a:br>
            <a:endParaRPr lang="en-US" dirty="0"/>
          </a:p>
        </p:txBody>
      </p:sp>
      <p:sp>
        <p:nvSpPr>
          <p:cNvPr id="7" name="Content Placeholder 6"/>
          <p:cNvSpPr txBox="1">
            <a:spLocks/>
          </p:cNvSpPr>
          <p:nvPr/>
        </p:nvSpPr>
        <p:spPr>
          <a:xfrm>
            <a:off x="685800" y="2057400"/>
            <a:ext cx="8001000" cy="3581400"/>
          </a:xfrm>
          <a:prstGeom prst="rect">
            <a:avLst/>
          </a:prstGeom>
        </p:spPr>
        <p:txBody>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r>
              <a:rPr lang="en-US" b="1" dirty="0">
                <a:solidFill>
                  <a:srgbClr val="4F81BD"/>
                </a:solidFill>
              </a:rPr>
              <a:t>WHAT WE KNOW </a:t>
            </a:r>
            <a:r>
              <a:rPr lang="en-US" sz="2000" baseline="50000" dirty="0">
                <a:latin typeface="+mj-lt"/>
                <a:ea typeface="+mj-ea"/>
                <a:cs typeface="+mj-cs"/>
              </a:rPr>
              <a:t>20,21</a:t>
            </a:r>
          </a:p>
          <a:p>
            <a:pPr lvl="1">
              <a:spcBef>
                <a:spcPts val="1200"/>
              </a:spcBef>
            </a:pPr>
            <a:r>
              <a:rPr lang="en-US" dirty="0"/>
              <a:t>Taking time to discover means that the plan has better potential for success.</a:t>
            </a:r>
          </a:p>
          <a:p>
            <a:pPr lvl="1">
              <a:spcBef>
                <a:spcPts val="1200"/>
              </a:spcBef>
            </a:pPr>
            <a:r>
              <a:rPr lang="en-US" dirty="0"/>
              <a:t>If a strategy or an approach works, do more of it.</a:t>
            </a:r>
          </a:p>
          <a:p>
            <a:pPr lvl="1">
              <a:spcBef>
                <a:spcPts val="1200"/>
              </a:spcBef>
            </a:pPr>
            <a:r>
              <a:rPr lang="en-US" dirty="0"/>
              <a:t>If a strategy is not working, try something different.</a:t>
            </a:r>
          </a:p>
          <a:p>
            <a:pPr lvl="1">
              <a:spcBef>
                <a:spcPts val="1200"/>
              </a:spcBef>
            </a:pPr>
            <a:r>
              <a:rPr lang="en-US" dirty="0"/>
              <a:t>Exceptions to problems exist, and if identified, lead to a path of change.</a:t>
            </a:r>
          </a:p>
        </p:txBody>
      </p:sp>
    </p:spTree>
    <p:extLst>
      <p:ext uri="{BB962C8B-B14F-4D97-AF65-F5344CB8AC3E}">
        <p14:creationId xmlns:p14="http://schemas.microsoft.com/office/powerpoint/2010/main" val="39389555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8625"/>
            <a:ext cx="6705600" cy="838200"/>
          </a:xfrm>
        </p:spPr>
        <p:txBody>
          <a:bodyPr/>
          <a:lstStyle/>
          <a:p>
            <a:r>
              <a:rPr lang="en-US" sz="6000" b="1" dirty="0">
                <a:solidFill>
                  <a:srgbClr val="CE7124"/>
                </a:solidFill>
                <a:latin typeface="Adobe Caslon Pro" pitchFamily="18" charset="0"/>
              </a:rPr>
              <a:t>V</a:t>
            </a:r>
            <a:r>
              <a:rPr lang="en-US" sz="3200" dirty="0">
                <a:solidFill>
                  <a:srgbClr val="4F81BD"/>
                </a:solidFill>
              </a:rPr>
              <a:t>alue results and relationships</a:t>
            </a:r>
            <a:br>
              <a:rPr lang="en-US" dirty="0">
                <a:solidFill>
                  <a:srgbClr val="4F81BD"/>
                </a:solidFill>
              </a:rPr>
            </a:br>
            <a:endParaRPr lang="en-US" dirty="0"/>
          </a:p>
        </p:txBody>
      </p:sp>
      <p:sp>
        <p:nvSpPr>
          <p:cNvPr id="13" name="Text Placeholder 2"/>
          <p:cNvSpPr txBox="1">
            <a:spLocks/>
          </p:cNvSpPr>
          <p:nvPr/>
        </p:nvSpPr>
        <p:spPr>
          <a:xfrm>
            <a:off x="841284" y="1295400"/>
            <a:ext cx="3808504" cy="498475"/>
          </a:xfrm>
          <a:prstGeom prst="rect">
            <a:avLst/>
          </a:prstGeom>
          <a:solidFill>
            <a:srgbClr val="336699"/>
          </a:solidFill>
          <a:ln w="19050">
            <a:solidFill>
              <a:schemeClr val="bg1">
                <a:lumMod val="85000"/>
              </a:schemeClr>
            </a:solidFill>
          </a:ln>
        </p:spPr>
        <p:txBody>
          <a:bodyPr anchor="ctr" anchorCtr="0"/>
          <a:lstStyle>
            <a:defPPr>
              <a:defRPr lang="en-US"/>
            </a:defPPr>
            <a:lvl1pPr marL="342900" indent="-342900" algn="ctr" eaLnBrk="1" hangingPunct="1">
              <a:spcBef>
                <a:spcPct val="20000"/>
              </a:spcBef>
              <a:buClr>
                <a:srgbClr val="16A21F"/>
              </a:buClr>
              <a:buFont typeface="Wingdings" pitchFamily="2" charset="2"/>
              <a:defRPr sz="2200" b="1">
                <a:solidFill>
                  <a:schemeClr val="bg1"/>
                </a:solidFill>
                <a:latin typeface="+mn-lt"/>
                <a:ea typeface="+mn-ea"/>
              </a:defRPr>
            </a:lvl1pPr>
            <a:lvl2pPr marL="742950" indent="-285750" eaLnBrk="1" hangingPunct="1">
              <a:spcBef>
                <a:spcPct val="20000"/>
              </a:spcBef>
              <a:buClr>
                <a:schemeClr val="bg2"/>
              </a:buClr>
              <a:buFont typeface="Wingdings" pitchFamily="2" charset="2"/>
              <a:buChar char="l"/>
              <a:defRPr sz="2000">
                <a:latin typeface="+mn-lt"/>
                <a:ea typeface="+mn-ea"/>
              </a:defRPr>
            </a:lvl2pPr>
            <a:lvl3pPr marL="1143000" indent="-228600" eaLnBrk="1" hangingPunct="1">
              <a:spcBef>
                <a:spcPct val="20000"/>
              </a:spcBef>
              <a:buClr>
                <a:schemeClr val="bg2"/>
              </a:buClr>
              <a:buChar char="–"/>
              <a:defRPr>
                <a:latin typeface="+mn-lt"/>
                <a:ea typeface="+mn-ea"/>
              </a:defRPr>
            </a:lvl3pPr>
            <a:lvl4pPr marL="1600200" indent="-228600" eaLnBrk="1" hangingPunct="1">
              <a:spcBef>
                <a:spcPct val="20000"/>
              </a:spcBef>
              <a:buClr>
                <a:schemeClr val="bg2"/>
              </a:buClr>
              <a:buFont typeface="Times" charset="0"/>
              <a:buChar char="•"/>
              <a:defRPr sz="1600">
                <a:latin typeface="+mn-lt"/>
                <a:ea typeface="+mn-ea"/>
              </a:defRPr>
            </a:lvl4pPr>
            <a:lvl5pPr marL="2057400" indent="-228600" eaLnBrk="1" hangingPunct="1">
              <a:spcBef>
                <a:spcPct val="20000"/>
              </a:spcBef>
              <a:buClr>
                <a:schemeClr val="bg2"/>
              </a:buClr>
              <a:buChar char="»"/>
              <a:defRPr sz="1600">
                <a:latin typeface="+mn-lt"/>
                <a:ea typeface="+mn-ea"/>
              </a:defRPr>
            </a:lvl5pPr>
            <a:lvl6pPr marL="2514600" indent="-228600" fontAlgn="base">
              <a:spcBef>
                <a:spcPct val="20000"/>
              </a:spcBef>
              <a:spcAft>
                <a:spcPct val="0"/>
              </a:spcAft>
              <a:buClr>
                <a:schemeClr val="bg2"/>
              </a:buClr>
              <a:buChar char="»"/>
              <a:defRPr sz="1600">
                <a:latin typeface="+mn-lt"/>
                <a:ea typeface="+mn-ea"/>
              </a:defRPr>
            </a:lvl6pPr>
            <a:lvl7pPr marL="2971800" indent="-228600" fontAlgn="base">
              <a:spcBef>
                <a:spcPct val="20000"/>
              </a:spcBef>
              <a:spcAft>
                <a:spcPct val="0"/>
              </a:spcAft>
              <a:buClr>
                <a:schemeClr val="bg2"/>
              </a:buClr>
              <a:buChar char="»"/>
              <a:defRPr sz="1600">
                <a:latin typeface="+mn-lt"/>
                <a:ea typeface="+mn-ea"/>
              </a:defRPr>
            </a:lvl7pPr>
            <a:lvl8pPr marL="3429000" indent="-228600" fontAlgn="base">
              <a:spcBef>
                <a:spcPct val="20000"/>
              </a:spcBef>
              <a:spcAft>
                <a:spcPct val="0"/>
              </a:spcAft>
              <a:buClr>
                <a:schemeClr val="bg2"/>
              </a:buClr>
              <a:buChar char="»"/>
              <a:defRPr sz="1600">
                <a:latin typeface="+mn-lt"/>
                <a:ea typeface="+mn-ea"/>
              </a:defRPr>
            </a:lvl8pPr>
            <a:lvl9pPr marL="3886200" indent="-228600" fontAlgn="base">
              <a:spcBef>
                <a:spcPct val="20000"/>
              </a:spcBef>
              <a:spcAft>
                <a:spcPct val="0"/>
              </a:spcAft>
              <a:buClr>
                <a:schemeClr val="bg2"/>
              </a:buClr>
              <a:buChar char="»"/>
              <a:defRPr sz="1600">
                <a:latin typeface="+mn-lt"/>
                <a:ea typeface="+mn-ea"/>
              </a:defRPr>
            </a:lvl9pPr>
          </a:lstStyle>
          <a:p>
            <a:r>
              <a:rPr lang="en-US" dirty="0"/>
              <a:t>Self-Leaders</a:t>
            </a:r>
          </a:p>
        </p:txBody>
      </p:sp>
      <p:sp>
        <p:nvSpPr>
          <p:cNvPr id="14" name="Content Placeholder 12"/>
          <p:cNvSpPr txBox="1">
            <a:spLocks/>
          </p:cNvSpPr>
          <p:nvPr/>
        </p:nvSpPr>
        <p:spPr>
          <a:xfrm>
            <a:off x="841284" y="1806193"/>
            <a:ext cx="3730716" cy="2843776"/>
          </a:xfrm>
          <a:prstGeom prst="rect">
            <a:avLst/>
          </a:prstGeom>
          <a:ln w="19050">
            <a:solidFill>
              <a:schemeClr val="bg1">
                <a:lumMod val="85000"/>
              </a:schemeClr>
            </a:solidFill>
          </a:ln>
        </p:spPr>
        <p:txBody>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marL="287338" lvl="1" indent="-287338">
              <a:spcBef>
                <a:spcPts val="1200"/>
              </a:spcBef>
            </a:pPr>
            <a:r>
              <a:rPr lang="en-US" dirty="0"/>
              <a:t>Take pride in accomplishments</a:t>
            </a:r>
          </a:p>
          <a:p>
            <a:pPr marL="287338" lvl="1" indent="-287338">
              <a:spcBef>
                <a:spcPts val="1200"/>
              </a:spcBef>
            </a:pPr>
            <a:r>
              <a:rPr lang="en-US" dirty="0"/>
              <a:t>Have a sense of self-acceptance</a:t>
            </a:r>
          </a:p>
          <a:p>
            <a:pPr marL="287338" lvl="1" indent="-287338">
              <a:spcBef>
                <a:spcPts val="1200"/>
              </a:spcBef>
            </a:pPr>
            <a:r>
              <a:rPr lang="en-US" dirty="0"/>
              <a:t>Value both personal choices and partnerships to direct their life course </a:t>
            </a:r>
          </a:p>
        </p:txBody>
      </p:sp>
      <p:sp>
        <p:nvSpPr>
          <p:cNvPr id="15" name="Text Placeholder 13"/>
          <p:cNvSpPr txBox="1">
            <a:spLocks/>
          </p:cNvSpPr>
          <p:nvPr/>
        </p:nvSpPr>
        <p:spPr>
          <a:xfrm>
            <a:off x="5029200" y="1295400"/>
            <a:ext cx="3810000" cy="498475"/>
          </a:xfrm>
          <a:prstGeom prst="rect">
            <a:avLst/>
          </a:prstGeom>
          <a:solidFill>
            <a:srgbClr val="336699"/>
          </a:solidFill>
          <a:ln w="19050">
            <a:solidFill>
              <a:schemeClr val="bg1">
                <a:lumMod val="85000"/>
              </a:schemeClr>
            </a:solidFill>
          </a:ln>
        </p:spPr>
        <p:txBody>
          <a:bodyPr anchor="ctr" anchorCtr="0"/>
          <a:lstStyle>
            <a:defPPr>
              <a:defRPr lang="en-US"/>
            </a:defPPr>
            <a:lvl1pPr marL="342900" indent="-342900" algn="ctr" eaLnBrk="1" hangingPunct="1">
              <a:spcBef>
                <a:spcPct val="20000"/>
              </a:spcBef>
              <a:buClr>
                <a:srgbClr val="16A21F"/>
              </a:buClr>
              <a:buFont typeface="Wingdings" pitchFamily="2" charset="2"/>
              <a:defRPr sz="2200" b="1">
                <a:solidFill>
                  <a:schemeClr val="bg1"/>
                </a:solidFill>
                <a:latin typeface="+mn-lt"/>
                <a:ea typeface="+mn-ea"/>
              </a:defRPr>
            </a:lvl1pPr>
            <a:lvl2pPr marL="742950" indent="-285750" eaLnBrk="1" hangingPunct="1">
              <a:spcBef>
                <a:spcPct val="20000"/>
              </a:spcBef>
              <a:buClr>
                <a:schemeClr val="bg2"/>
              </a:buClr>
              <a:buFont typeface="Wingdings" pitchFamily="2" charset="2"/>
              <a:buChar char="l"/>
              <a:defRPr sz="2000">
                <a:latin typeface="+mn-lt"/>
                <a:ea typeface="+mn-ea"/>
              </a:defRPr>
            </a:lvl2pPr>
            <a:lvl3pPr marL="1143000" indent="-228600" eaLnBrk="1" hangingPunct="1">
              <a:spcBef>
                <a:spcPct val="20000"/>
              </a:spcBef>
              <a:buClr>
                <a:schemeClr val="bg2"/>
              </a:buClr>
              <a:buChar char="–"/>
              <a:defRPr>
                <a:latin typeface="+mn-lt"/>
                <a:ea typeface="+mn-ea"/>
              </a:defRPr>
            </a:lvl3pPr>
            <a:lvl4pPr marL="1600200" indent="-228600" eaLnBrk="1" hangingPunct="1">
              <a:spcBef>
                <a:spcPct val="20000"/>
              </a:spcBef>
              <a:buClr>
                <a:schemeClr val="bg2"/>
              </a:buClr>
              <a:buFont typeface="Times" charset="0"/>
              <a:buChar char="•"/>
              <a:defRPr sz="1600">
                <a:latin typeface="+mn-lt"/>
                <a:ea typeface="+mn-ea"/>
              </a:defRPr>
            </a:lvl4pPr>
            <a:lvl5pPr marL="2057400" indent="-228600" eaLnBrk="1" hangingPunct="1">
              <a:spcBef>
                <a:spcPct val="20000"/>
              </a:spcBef>
              <a:buClr>
                <a:schemeClr val="bg2"/>
              </a:buClr>
              <a:buChar char="»"/>
              <a:defRPr sz="1600">
                <a:latin typeface="+mn-lt"/>
                <a:ea typeface="+mn-ea"/>
              </a:defRPr>
            </a:lvl5pPr>
            <a:lvl6pPr marL="2514600" indent="-228600" fontAlgn="base">
              <a:spcBef>
                <a:spcPct val="20000"/>
              </a:spcBef>
              <a:spcAft>
                <a:spcPct val="0"/>
              </a:spcAft>
              <a:buClr>
                <a:schemeClr val="bg2"/>
              </a:buClr>
              <a:buChar char="»"/>
              <a:defRPr sz="1600">
                <a:latin typeface="+mn-lt"/>
                <a:ea typeface="+mn-ea"/>
              </a:defRPr>
            </a:lvl6pPr>
            <a:lvl7pPr marL="2971800" indent="-228600" fontAlgn="base">
              <a:spcBef>
                <a:spcPct val="20000"/>
              </a:spcBef>
              <a:spcAft>
                <a:spcPct val="0"/>
              </a:spcAft>
              <a:buClr>
                <a:schemeClr val="bg2"/>
              </a:buClr>
              <a:buChar char="»"/>
              <a:defRPr sz="1600">
                <a:latin typeface="+mn-lt"/>
                <a:ea typeface="+mn-ea"/>
              </a:defRPr>
            </a:lvl7pPr>
            <a:lvl8pPr marL="3429000" indent="-228600" fontAlgn="base">
              <a:spcBef>
                <a:spcPct val="20000"/>
              </a:spcBef>
              <a:spcAft>
                <a:spcPct val="0"/>
              </a:spcAft>
              <a:buClr>
                <a:schemeClr val="bg2"/>
              </a:buClr>
              <a:buChar char="»"/>
              <a:defRPr sz="1600">
                <a:latin typeface="+mn-lt"/>
                <a:ea typeface="+mn-ea"/>
              </a:defRPr>
            </a:lvl8pPr>
            <a:lvl9pPr marL="3886200" indent="-228600" fontAlgn="base">
              <a:spcBef>
                <a:spcPct val="20000"/>
              </a:spcBef>
              <a:spcAft>
                <a:spcPct val="0"/>
              </a:spcAft>
              <a:buClr>
                <a:schemeClr val="bg2"/>
              </a:buClr>
              <a:buChar char="»"/>
              <a:defRPr sz="1600">
                <a:latin typeface="+mn-lt"/>
                <a:ea typeface="+mn-ea"/>
              </a:defRPr>
            </a:lvl9pPr>
          </a:lstStyle>
          <a:p>
            <a:r>
              <a:rPr lang="en-US" dirty="0"/>
              <a:t>How Am I Doing?</a:t>
            </a:r>
          </a:p>
        </p:txBody>
      </p:sp>
      <p:sp>
        <p:nvSpPr>
          <p:cNvPr id="16" name="Content Placeholder 14"/>
          <p:cNvSpPr txBox="1">
            <a:spLocks/>
          </p:cNvSpPr>
          <p:nvPr/>
        </p:nvSpPr>
        <p:spPr>
          <a:xfrm>
            <a:off x="5029200" y="1806193"/>
            <a:ext cx="3810000" cy="2843776"/>
          </a:xfrm>
          <a:prstGeom prst="rect">
            <a:avLst/>
          </a:prstGeom>
          <a:noFill/>
          <a:ln w="19050">
            <a:solidFill>
              <a:schemeClr val="bg1">
                <a:lumMod val="85000"/>
              </a:schemeClr>
            </a:solidFill>
            <a:miter lim="800000"/>
            <a:headEnd/>
            <a:tailEnd/>
          </a:ln>
          <a:extLst>
            <a:ext uri="{909E8E84-426E-40dd-AFC4-6F175D3DCCD1}">
              <a14:hiddenFill xmlns=""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marL="287338" lvl="1" indent="-287338">
              <a:spcBef>
                <a:spcPts val="1200"/>
              </a:spcBef>
            </a:pPr>
            <a:r>
              <a:rPr lang="en-US" dirty="0"/>
              <a:t>Do I acknowledge small steps toward goals?</a:t>
            </a:r>
          </a:p>
          <a:p>
            <a:pPr marL="287338" lvl="1" indent="-287338">
              <a:spcBef>
                <a:spcPts val="1200"/>
              </a:spcBef>
            </a:pPr>
            <a:r>
              <a:rPr lang="en-US" dirty="0"/>
              <a:t>Have I set up rewards that keep me motivated?</a:t>
            </a:r>
          </a:p>
          <a:p>
            <a:pPr marL="287338" lvl="1" indent="-287338">
              <a:spcBef>
                <a:spcPts val="1200"/>
              </a:spcBef>
            </a:pPr>
            <a:r>
              <a:rPr lang="en-US" dirty="0"/>
              <a:t>Do I give myself credit for hard work and effort required?</a:t>
            </a:r>
          </a:p>
        </p:txBody>
      </p:sp>
      <p:sp>
        <p:nvSpPr>
          <p:cNvPr id="11" name="Rectangle 10" descr="Value results and relationships&#10;"/>
          <p:cNvSpPr/>
          <p:nvPr/>
        </p:nvSpPr>
        <p:spPr bwMode="auto">
          <a:xfrm>
            <a:off x="838200" y="4649969"/>
            <a:ext cx="8001000" cy="1192368"/>
          </a:xfrm>
          <a:prstGeom prst="rect">
            <a:avLst/>
          </a:prstGeom>
          <a:solidFill>
            <a:schemeClr val="bg1"/>
          </a:solidFill>
          <a:ln w="19050" cap="flat" cmpd="sng" algn="ctr">
            <a:solidFill>
              <a:schemeClr val="bg1">
                <a:lumMod val="8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17" name="Content Placeholder 2"/>
          <p:cNvSpPr txBox="1">
            <a:spLocks/>
          </p:cNvSpPr>
          <p:nvPr/>
        </p:nvSpPr>
        <p:spPr>
          <a:xfrm>
            <a:off x="806301" y="4622406"/>
            <a:ext cx="4648200" cy="940194"/>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1pPr>
            <a:lvl2pPr marL="742950" indent="-28575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2pPr>
            <a:lvl3pPr marL="11430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3pPr>
            <a:lvl4pPr marL="16002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4pPr>
            <a:lvl5pPr marL="20574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0000"/>
              </a:lnSpc>
              <a:spcBef>
                <a:spcPts val="0"/>
              </a:spcBef>
              <a:buFont typeface="Arial" pitchFamily="34" charset="0"/>
              <a:buNone/>
            </a:pPr>
            <a:r>
              <a:rPr lang="en-US" sz="5400" b="1" dirty="0">
                <a:solidFill>
                  <a:srgbClr val="CE7124"/>
                </a:solidFill>
                <a:latin typeface="Adobe Caslon Pro" pitchFamily="18" charset="0"/>
                <a:cs typeface="+mn-cs"/>
              </a:rPr>
              <a:t>V</a:t>
            </a:r>
            <a:r>
              <a:rPr lang="en-US" dirty="0">
                <a:solidFill>
                  <a:srgbClr val="4F81BD"/>
                </a:solidFill>
                <a:cs typeface="+mn-cs"/>
              </a:rPr>
              <a:t>alue results and relationships</a:t>
            </a:r>
            <a:endParaRPr lang="en-US" dirty="0">
              <a:solidFill>
                <a:srgbClr val="4F81BD"/>
              </a:solidFill>
            </a:endParaRPr>
          </a:p>
        </p:txBody>
      </p:sp>
      <p:sp>
        <p:nvSpPr>
          <p:cNvPr id="12" name="TextBox 11"/>
          <p:cNvSpPr txBox="1"/>
          <p:nvPr/>
        </p:nvSpPr>
        <p:spPr>
          <a:xfrm>
            <a:off x="4800600" y="4724400"/>
            <a:ext cx="4038600" cy="1015663"/>
          </a:xfrm>
          <a:prstGeom prst="rect">
            <a:avLst/>
          </a:prstGeom>
          <a:noFill/>
        </p:spPr>
        <p:txBody>
          <a:bodyPr wrap="square" rtlCol="0">
            <a:spAutoFit/>
          </a:bodyPr>
          <a:lstStyle/>
          <a:p>
            <a:pPr>
              <a:spcAft>
                <a:spcPts val="1200"/>
              </a:spcAft>
            </a:pPr>
            <a:r>
              <a:rPr lang="en-US" sz="2000" dirty="0">
                <a:solidFill>
                  <a:srgbClr val="CE7124"/>
                </a:solidFill>
                <a:latin typeface="Palatino"/>
                <a:ea typeface="+mn-ea"/>
                <a:cs typeface="Palatino"/>
              </a:rPr>
              <a:t>Progress and success can be measured in outcomes and partnerships</a:t>
            </a:r>
          </a:p>
        </p:txBody>
      </p:sp>
    </p:spTree>
    <p:extLst>
      <p:ext uri="{BB962C8B-B14F-4D97-AF65-F5344CB8AC3E}">
        <p14:creationId xmlns:p14="http://schemas.microsoft.com/office/powerpoint/2010/main" val="13126446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4572000" cy="838200"/>
          </a:xfrm>
        </p:spPr>
        <p:txBody>
          <a:bodyPr/>
          <a:lstStyle/>
          <a:p>
            <a:pPr lvl="0" eaLnBrk="0" hangingPunct="0">
              <a:lnSpc>
                <a:spcPct val="110000"/>
              </a:lnSpc>
              <a:spcBef>
                <a:spcPts val="0"/>
              </a:spcBef>
            </a:pPr>
            <a:r>
              <a:rPr lang="en-US" sz="9600" b="1" kern="1200" dirty="0">
                <a:solidFill>
                  <a:srgbClr val="FFFFFF">
                    <a:lumMod val="85000"/>
                  </a:srgbClr>
                </a:solidFill>
                <a:latin typeface="Adobe Caslon Pro" pitchFamily="18" charset="0"/>
                <a:ea typeface="ヒラギノ角ゴ Pro W3" charset="-128"/>
                <a:cs typeface="+mn-cs"/>
              </a:rPr>
              <a:t>SER</a:t>
            </a:r>
            <a:r>
              <a:rPr lang="en-US" sz="9600" b="1" kern="1200" dirty="0">
                <a:solidFill>
                  <a:srgbClr val="CE7124"/>
                </a:solidFill>
                <a:latin typeface="Adobe Caslon Pro" pitchFamily="18" charset="0"/>
                <a:ea typeface="ヒラギノ角ゴ Pro W3" charset="-128"/>
                <a:cs typeface="+mn-cs"/>
              </a:rPr>
              <a:t>V</a:t>
            </a:r>
            <a:r>
              <a:rPr lang="en-US" sz="9600" b="1" kern="1200" dirty="0">
                <a:solidFill>
                  <a:srgbClr val="FFFFFF">
                    <a:lumMod val="85000"/>
                  </a:srgbClr>
                </a:solidFill>
                <a:latin typeface="Adobe Caslon Pro" pitchFamily="18" charset="0"/>
                <a:ea typeface="ヒラギノ角ゴ Pro W3" charset="-128"/>
                <a:cs typeface="+mn-cs"/>
              </a:rPr>
              <a:t>E</a:t>
            </a:r>
            <a:br>
              <a:rPr lang="en-US" sz="9600" kern="1200" dirty="0">
                <a:solidFill>
                  <a:srgbClr val="FFFFFF">
                    <a:lumMod val="85000"/>
                  </a:srgbClr>
                </a:solidFill>
                <a:latin typeface="Arial" pitchFamily="34" charset="0"/>
                <a:ea typeface="ヒラギノ角ゴ Pro W3" charset="-128"/>
              </a:rPr>
            </a:br>
            <a:endParaRPr lang="en-US" dirty="0"/>
          </a:p>
        </p:txBody>
      </p:sp>
      <p:sp>
        <p:nvSpPr>
          <p:cNvPr id="7" name="Content Placeholder 6"/>
          <p:cNvSpPr txBox="1">
            <a:spLocks/>
          </p:cNvSpPr>
          <p:nvPr/>
        </p:nvSpPr>
        <p:spPr>
          <a:xfrm>
            <a:off x="685800" y="2057400"/>
            <a:ext cx="8001000" cy="3581400"/>
          </a:xfrm>
          <a:prstGeom prst="rect">
            <a:avLst/>
          </a:prstGeom>
        </p:spPr>
        <p:txBody>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r>
              <a:rPr lang="en-US" b="1" dirty="0">
                <a:solidFill>
                  <a:srgbClr val="4F81BD"/>
                </a:solidFill>
              </a:rPr>
              <a:t>WHAT WE KNOW</a:t>
            </a:r>
            <a:r>
              <a:rPr lang="en-US" b="1" baseline="30000" dirty="0">
                <a:solidFill>
                  <a:srgbClr val="4F81BD"/>
                </a:solidFill>
              </a:rPr>
              <a:t> </a:t>
            </a:r>
            <a:r>
              <a:rPr lang="en-US" sz="2000" baseline="50000" dirty="0">
                <a:latin typeface="+mj-lt"/>
                <a:ea typeface="+mj-ea"/>
                <a:cs typeface="+mj-cs"/>
              </a:rPr>
              <a:t>22</a:t>
            </a:r>
          </a:p>
          <a:p>
            <a:pPr lvl="1">
              <a:spcBef>
                <a:spcPts val="1200"/>
              </a:spcBef>
            </a:pPr>
            <a:r>
              <a:rPr lang="en-US" dirty="0"/>
              <a:t>Sustaining change requires reinforcement and ongoing motivation.</a:t>
            </a:r>
          </a:p>
          <a:p>
            <a:pPr lvl="1">
              <a:spcBef>
                <a:spcPts val="1200"/>
              </a:spcBef>
            </a:pPr>
            <a:r>
              <a:rPr lang="en-US" dirty="0"/>
              <a:t>Reviewing goals that were accomplished reinforces the actions that need to continue to sustain it.</a:t>
            </a:r>
          </a:p>
          <a:p>
            <a:pPr lvl="1">
              <a:spcBef>
                <a:spcPts val="1200"/>
              </a:spcBef>
            </a:pPr>
            <a:r>
              <a:rPr lang="en-US" dirty="0"/>
              <a:t>The way that one change is accomplished can be applied to other changes.</a:t>
            </a:r>
          </a:p>
          <a:p>
            <a:pPr lvl="1">
              <a:spcBef>
                <a:spcPts val="1200"/>
              </a:spcBef>
            </a:pPr>
            <a:r>
              <a:rPr lang="en-US" dirty="0"/>
              <a:t>Social support networks provide multiple benefits in the change process.</a:t>
            </a:r>
          </a:p>
        </p:txBody>
      </p:sp>
    </p:spTree>
    <p:extLst>
      <p:ext uri="{BB962C8B-B14F-4D97-AF65-F5344CB8AC3E}">
        <p14:creationId xmlns:p14="http://schemas.microsoft.com/office/powerpoint/2010/main" val="17385772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394611"/>
            <a:ext cx="4191000" cy="838200"/>
          </a:xfrm>
        </p:spPr>
        <p:txBody>
          <a:bodyPr/>
          <a:lstStyle/>
          <a:p>
            <a:r>
              <a:rPr lang="en-US" sz="6000" b="1" dirty="0">
                <a:solidFill>
                  <a:srgbClr val="CE7124"/>
                </a:solidFill>
                <a:latin typeface="Adobe Caslon Pro" pitchFamily="18" charset="0"/>
              </a:rPr>
              <a:t>E</a:t>
            </a:r>
            <a:r>
              <a:rPr lang="en-US" sz="3200" dirty="0">
                <a:solidFill>
                  <a:srgbClr val="4F81BD"/>
                </a:solidFill>
              </a:rPr>
              <a:t>mbody the values</a:t>
            </a:r>
            <a:br>
              <a:rPr lang="en-US" dirty="0">
                <a:solidFill>
                  <a:srgbClr val="4F81BD"/>
                </a:solidFill>
              </a:rPr>
            </a:br>
            <a:endParaRPr lang="en-US" dirty="0"/>
          </a:p>
        </p:txBody>
      </p:sp>
      <p:sp>
        <p:nvSpPr>
          <p:cNvPr id="14" name="Text Placeholder 2"/>
          <p:cNvSpPr txBox="1">
            <a:spLocks/>
          </p:cNvSpPr>
          <p:nvPr/>
        </p:nvSpPr>
        <p:spPr>
          <a:xfrm>
            <a:off x="841284" y="1295400"/>
            <a:ext cx="3808504" cy="498475"/>
          </a:xfrm>
          <a:prstGeom prst="rect">
            <a:avLst/>
          </a:prstGeom>
          <a:solidFill>
            <a:srgbClr val="336699"/>
          </a:solidFill>
          <a:ln w="19050">
            <a:solidFill>
              <a:schemeClr val="bg1">
                <a:lumMod val="85000"/>
              </a:schemeClr>
            </a:solidFill>
          </a:ln>
        </p:spPr>
        <p:txBody>
          <a:bodyPr anchor="ctr" anchorCtr="0"/>
          <a:lstStyle>
            <a:defPPr>
              <a:defRPr lang="en-US"/>
            </a:defPPr>
            <a:lvl1pPr marL="342900" indent="-342900" algn="ctr" eaLnBrk="1" hangingPunct="1">
              <a:spcBef>
                <a:spcPct val="20000"/>
              </a:spcBef>
              <a:buClr>
                <a:srgbClr val="16A21F"/>
              </a:buClr>
              <a:buFont typeface="Wingdings" pitchFamily="2" charset="2"/>
              <a:defRPr sz="2200" b="1">
                <a:solidFill>
                  <a:schemeClr val="bg1"/>
                </a:solidFill>
                <a:latin typeface="+mn-lt"/>
                <a:ea typeface="+mn-ea"/>
              </a:defRPr>
            </a:lvl1pPr>
            <a:lvl2pPr marL="742950" indent="-285750" eaLnBrk="1" hangingPunct="1">
              <a:spcBef>
                <a:spcPct val="20000"/>
              </a:spcBef>
              <a:buClr>
                <a:schemeClr val="bg2"/>
              </a:buClr>
              <a:buFont typeface="Wingdings" pitchFamily="2" charset="2"/>
              <a:buChar char="l"/>
              <a:defRPr sz="2000">
                <a:latin typeface="+mn-lt"/>
                <a:ea typeface="+mn-ea"/>
              </a:defRPr>
            </a:lvl2pPr>
            <a:lvl3pPr marL="1143000" indent="-228600" eaLnBrk="1" hangingPunct="1">
              <a:spcBef>
                <a:spcPct val="20000"/>
              </a:spcBef>
              <a:buClr>
                <a:schemeClr val="bg2"/>
              </a:buClr>
              <a:buChar char="–"/>
              <a:defRPr>
                <a:latin typeface="+mn-lt"/>
                <a:ea typeface="+mn-ea"/>
              </a:defRPr>
            </a:lvl3pPr>
            <a:lvl4pPr marL="1600200" indent="-228600" eaLnBrk="1" hangingPunct="1">
              <a:spcBef>
                <a:spcPct val="20000"/>
              </a:spcBef>
              <a:buClr>
                <a:schemeClr val="bg2"/>
              </a:buClr>
              <a:buFont typeface="Times" charset="0"/>
              <a:buChar char="•"/>
              <a:defRPr sz="1600">
                <a:latin typeface="+mn-lt"/>
                <a:ea typeface="+mn-ea"/>
              </a:defRPr>
            </a:lvl4pPr>
            <a:lvl5pPr marL="2057400" indent="-228600" eaLnBrk="1" hangingPunct="1">
              <a:spcBef>
                <a:spcPct val="20000"/>
              </a:spcBef>
              <a:buClr>
                <a:schemeClr val="bg2"/>
              </a:buClr>
              <a:buChar char="»"/>
              <a:defRPr sz="1600">
                <a:latin typeface="+mn-lt"/>
                <a:ea typeface="+mn-ea"/>
              </a:defRPr>
            </a:lvl5pPr>
            <a:lvl6pPr marL="2514600" indent="-228600" fontAlgn="base">
              <a:spcBef>
                <a:spcPct val="20000"/>
              </a:spcBef>
              <a:spcAft>
                <a:spcPct val="0"/>
              </a:spcAft>
              <a:buClr>
                <a:schemeClr val="bg2"/>
              </a:buClr>
              <a:buChar char="»"/>
              <a:defRPr sz="1600">
                <a:latin typeface="+mn-lt"/>
                <a:ea typeface="+mn-ea"/>
              </a:defRPr>
            </a:lvl6pPr>
            <a:lvl7pPr marL="2971800" indent="-228600" fontAlgn="base">
              <a:spcBef>
                <a:spcPct val="20000"/>
              </a:spcBef>
              <a:spcAft>
                <a:spcPct val="0"/>
              </a:spcAft>
              <a:buClr>
                <a:schemeClr val="bg2"/>
              </a:buClr>
              <a:buChar char="»"/>
              <a:defRPr sz="1600">
                <a:latin typeface="+mn-lt"/>
                <a:ea typeface="+mn-ea"/>
              </a:defRPr>
            </a:lvl7pPr>
            <a:lvl8pPr marL="3429000" indent="-228600" fontAlgn="base">
              <a:spcBef>
                <a:spcPct val="20000"/>
              </a:spcBef>
              <a:spcAft>
                <a:spcPct val="0"/>
              </a:spcAft>
              <a:buClr>
                <a:schemeClr val="bg2"/>
              </a:buClr>
              <a:buChar char="»"/>
              <a:defRPr sz="1600">
                <a:latin typeface="+mn-lt"/>
                <a:ea typeface="+mn-ea"/>
              </a:defRPr>
            </a:lvl8pPr>
            <a:lvl9pPr marL="3886200" indent="-228600" fontAlgn="base">
              <a:spcBef>
                <a:spcPct val="20000"/>
              </a:spcBef>
              <a:spcAft>
                <a:spcPct val="0"/>
              </a:spcAft>
              <a:buClr>
                <a:schemeClr val="bg2"/>
              </a:buClr>
              <a:buChar char="»"/>
              <a:defRPr sz="1600">
                <a:latin typeface="+mn-lt"/>
                <a:ea typeface="+mn-ea"/>
              </a:defRPr>
            </a:lvl9pPr>
          </a:lstStyle>
          <a:p>
            <a:r>
              <a:rPr lang="en-US" dirty="0"/>
              <a:t>Self-Leaders</a:t>
            </a:r>
          </a:p>
        </p:txBody>
      </p:sp>
      <p:sp>
        <p:nvSpPr>
          <p:cNvPr id="15" name="Content Placeholder 12"/>
          <p:cNvSpPr txBox="1">
            <a:spLocks/>
          </p:cNvSpPr>
          <p:nvPr/>
        </p:nvSpPr>
        <p:spPr>
          <a:xfrm>
            <a:off x="841284" y="1806193"/>
            <a:ext cx="3808504" cy="2843776"/>
          </a:xfrm>
          <a:prstGeom prst="rect">
            <a:avLst/>
          </a:prstGeom>
          <a:ln w="19050">
            <a:solidFill>
              <a:schemeClr val="bg1">
                <a:lumMod val="85000"/>
              </a:schemeClr>
            </a:solidFill>
          </a:ln>
        </p:spPr>
        <p:txBody>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marL="287338" lvl="1" indent="-287338">
              <a:spcBef>
                <a:spcPts val="1200"/>
              </a:spcBef>
            </a:pPr>
            <a:r>
              <a:rPr lang="en-US" dirty="0"/>
              <a:t>Have clear sense of values</a:t>
            </a:r>
          </a:p>
          <a:p>
            <a:pPr marL="287338" lvl="1" indent="-287338">
              <a:spcBef>
                <a:spcPts val="1200"/>
              </a:spcBef>
            </a:pPr>
            <a:r>
              <a:rPr lang="en-US" dirty="0"/>
              <a:t>Aware of how daily actions reflect values</a:t>
            </a:r>
          </a:p>
          <a:p>
            <a:pPr marL="287338" lvl="1" indent="-287338">
              <a:spcBef>
                <a:spcPts val="1200"/>
              </a:spcBef>
            </a:pPr>
            <a:r>
              <a:rPr lang="en-US" dirty="0"/>
              <a:t>Recognize that there are numerous ways to enhance health and vitality</a:t>
            </a:r>
          </a:p>
        </p:txBody>
      </p:sp>
      <p:sp>
        <p:nvSpPr>
          <p:cNvPr id="16" name="Text Placeholder 13"/>
          <p:cNvSpPr txBox="1">
            <a:spLocks/>
          </p:cNvSpPr>
          <p:nvPr/>
        </p:nvSpPr>
        <p:spPr>
          <a:xfrm>
            <a:off x="5029200" y="1295400"/>
            <a:ext cx="3810000" cy="498475"/>
          </a:xfrm>
          <a:prstGeom prst="rect">
            <a:avLst/>
          </a:prstGeom>
          <a:solidFill>
            <a:srgbClr val="336699"/>
          </a:solidFill>
          <a:ln w="19050">
            <a:solidFill>
              <a:schemeClr val="bg1">
                <a:lumMod val="85000"/>
              </a:schemeClr>
            </a:solidFill>
          </a:ln>
        </p:spPr>
        <p:txBody>
          <a:bodyPr anchor="ctr" anchorCtr="0"/>
          <a:lstStyle>
            <a:defPPr>
              <a:defRPr lang="en-US"/>
            </a:defPPr>
            <a:lvl1pPr marL="342900" indent="-342900" algn="ctr" eaLnBrk="1" hangingPunct="1">
              <a:spcBef>
                <a:spcPct val="20000"/>
              </a:spcBef>
              <a:buClr>
                <a:srgbClr val="16A21F"/>
              </a:buClr>
              <a:buFont typeface="Wingdings" pitchFamily="2" charset="2"/>
              <a:defRPr sz="2200" b="1">
                <a:solidFill>
                  <a:schemeClr val="bg1"/>
                </a:solidFill>
                <a:latin typeface="+mn-lt"/>
                <a:ea typeface="+mn-ea"/>
              </a:defRPr>
            </a:lvl1pPr>
            <a:lvl2pPr marL="742950" indent="-285750" eaLnBrk="1" hangingPunct="1">
              <a:spcBef>
                <a:spcPct val="20000"/>
              </a:spcBef>
              <a:buClr>
                <a:schemeClr val="bg2"/>
              </a:buClr>
              <a:buFont typeface="Wingdings" pitchFamily="2" charset="2"/>
              <a:buChar char="l"/>
              <a:defRPr sz="2000">
                <a:latin typeface="+mn-lt"/>
                <a:ea typeface="+mn-ea"/>
              </a:defRPr>
            </a:lvl2pPr>
            <a:lvl3pPr marL="1143000" indent="-228600" eaLnBrk="1" hangingPunct="1">
              <a:spcBef>
                <a:spcPct val="20000"/>
              </a:spcBef>
              <a:buClr>
                <a:schemeClr val="bg2"/>
              </a:buClr>
              <a:buChar char="–"/>
              <a:defRPr>
                <a:latin typeface="+mn-lt"/>
                <a:ea typeface="+mn-ea"/>
              </a:defRPr>
            </a:lvl3pPr>
            <a:lvl4pPr marL="1600200" indent="-228600" eaLnBrk="1" hangingPunct="1">
              <a:spcBef>
                <a:spcPct val="20000"/>
              </a:spcBef>
              <a:buClr>
                <a:schemeClr val="bg2"/>
              </a:buClr>
              <a:buFont typeface="Times" charset="0"/>
              <a:buChar char="•"/>
              <a:defRPr sz="1600">
                <a:latin typeface="+mn-lt"/>
                <a:ea typeface="+mn-ea"/>
              </a:defRPr>
            </a:lvl4pPr>
            <a:lvl5pPr marL="2057400" indent="-228600" eaLnBrk="1" hangingPunct="1">
              <a:spcBef>
                <a:spcPct val="20000"/>
              </a:spcBef>
              <a:buClr>
                <a:schemeClr val="bg2"/>
              </a:buClr>
              <a:buChar char="»"/>
              <a:defRPr sz="1600">
                <a:latin typeface="+mn-lt"/>
                <a:ea typeface="+mn-ea"/>
              </a:defRPr>
            </a:lvl5pPr>
            <a:lvl6pPr marL="2514600" indent="-228600" fontAlgn="base">
              <a:spcBef>
                <a:spcPct val="20000"/>
              </a:spcBef>
              <a:spcAft>
                <a:spcPct val="0"/>
              </a:spcAft>
              <a:buClr>
                <a:schemeClr val="bg2"/>
              </a:buClr>
              <a:buChar char="»"/>
              <a:defRPr sz="1600">
                <a:latin typeface="+mn-lt"/>
                <a:ea typeface="+mn-ea"/>
              </a:defRPr>
            </a:lvl6pPr>
            <a:lvl7pPr marL="2971800" indent="-228600" fontAlgn="base">
              <a:spcBef>
                <a:spcPct val="20000"/>
              </a:spcBef>
              <a:spcAft>
                <a:spcPct val="0"/>
              </a:spcAft>
              <a:buClr>
                <a:schemeClr val="bg2"/>
              </a:buClr>
              <a:buChar char="»"/>
              <a:defRPr sz="1600">
                <a:latin typeface="+mn-lt"/>
                <a:ea typeface="+mn-ea"/>
              </a:defRPr>
            </a:lvl7pPr>
            <a:lvl8pPr marL="3429000" indent="-228600" fontAlgn="base">
              <a:spcBef>
                <a:spcPct val="20000"/>
              </a:spcBef>
              <a:spcAft>
                <a:spcPct val="0"/>
              </a:spcAft>
              <a:buClr>
                <a:schemeClr val="bg2"/>
              </a:buClr>
              <a:buChar char="»"/>
              <a:defRPr sz="1600">
                <a:latin typeface="+mn-lt"/>
                <a:ea typeface="+mn-ea"/>
              </a:defRPr>
            </a:lvl8pPr>
            <a:lvl9pPr marL="3886200" indent="-228600" fontAlgn="base">
              <a:spcBef>
                <a:spcPct val="20000"/>
              </a:spcBef>
              <a:spcAft>
                <a:spcPct val="0"/>
              </a:spcAft>
              <a:buClr>
                <a:schemeClr val="bg2"/>
              </a:buClr>
              <a:buChar char="»"/>
              <a:defRPr sz="1600">
                <a:latin typeface="+mn-lt"/>
                <a:ea typeface="+mn-ea"/>
              </a:defRPr>
            </a:lvl9pPr>
          </a:lstStyle>
          <a:p>
            <a:r>
              <a:rPr lang="en-US" dirty="0"/>
              <a:t>How Am I Doing?</a:t>
            </a:r>
          </a:p>
        </p:txBody>
      </p:sp>
      <p:sp>
        <p:nvSpPr>
          <p:cNvPr id="17" name="Content Placeholder 14"/>
          <p:cNvSpPr txBox="1">
            <a:spLocks/>
          </p:cNvSpPr>
          <p:nvPr/>
        </p:nvSpPr>
        <p:spPr>
          <a:xfrm>
            <a:off x="5029200" y="1806193"/>
            <a:ext cx="3810000" cy="2843776"/>
          </a:xfrm>
          <a:prstGeom prst="rect">
            <a:avLst/>
          </a:prstGeom>
          <a:noFill/>
          <a:ln w="19050">
            <a:solidFill>
              <a:schemeClr val="bg1">
                <a:lumMod val="85000"/>
              </a:schemeClr>
            </a:solidFill>
            <a:miter lim="800000"/>
            <a:headEnd/>
            <a:tailEnd/>
          </a:ln>
          <a:extLst>
            <a:ext uri="{909E8E84-426E-40dd-AFC4-6F175D3DCCD1}">
              <a14:hiddenFill xmlns=""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marL="287338" lvl="1" indent="-287338">
              <a:spcBef>
                <a:spcPts val="1200"/>
              </a:spcBef>
            </a:pPr>
            <a:r>
              <a:rPr lang="en-US" dirty="0"/>
              <a:t>How does my process of making changes toward health serve others around me?</a:t>
            </a:r>
          </a:p>
          <a:p>
            <a:pPr marL="287338" lvl="1" indent="-287338">
              <a:spcBef>
                <a:spcPts val="1200"/>
              </a:spcBef>
            </a:pPr>
            <a:r>
              <a:rPr lang="en-US" dirty="0"/>
              <a:t>Do I share my experiences in the change process to help others?</a:t>
            </a:r>
          </a:p>
        </p:txBody>
      </p:sp>
      <p:sp>
        <p:nvSpPr>
          <p:cNvPr id="12" name="Rectangle 11" descr="Embody the values&#10;"/>
          <p:cNvSpPr/>
          <p:nvPr/>
        </p:nvSpPr>
        <p:spPr bwMode="auto">
          <a:xfrm>
            <a:off x="838200" y="4649969"/>
            <a:ext cx="8001000" cy="821119"/>
          </a:xfrm>
          <a:prstGeom prst="rect">
            <a:avLst/>
          </a:prstGeom>
          <a:solidFill>
            <a:schemeClr val="bg1"/>
          </a:solidFill>
          <a:ln w="19050" cap="flat" cmpd="sng" algn="ctr">
            <a:solidFill>
              <a:schemeClr val="bg1">
                <a:lumMod val="8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13" name="TextBox 12"/>
          <p:cNvSpPr txBox="1"/>
          <p:nvPr/>
        </p:nvSpPr>
        <p:spPr>
          <a:xfrm>
            <a:off x="4876800" y="4724400"/>
            <a:ext cx="3657600" cy="707886"/>
          </a:xfrm>
          <a:prstGeom prst="rect">
            <a:avLst/>
          </a:prstGeom>
          <a:noFill/>
        </p:spPr>
        <p:txBody>
          <a:bodyPr wrap="square" rtlCol="0">
            <a:spAutoFit/>
          </a:bodyPr>
          <a:lstStyle/>
          <a:p>
            <a:pPr>
              <a:spcAft>
                <a:spcPts val="1200"/>
              </a:spcAft>
            </a:pPr>
            <a:r>
              <a:rPr lang="en-US" sz="2000" dirty="0">
                <a:solidFill>
                  <a:srgbClr val="CE7124"/>
                </a:solidFill>
                <a:latin typeface="Palatino"/>
                <a:ea typeface="+mn-ea"/>
                <a:cs typeface="Palatino"/>
              </a:rPr>
              <a:t>Talking the talk and walking the walk</a:t>
            </a:r>
          </a:p>
        </p:txBody>
      </p:sp>
      <p:sp>
        <p:nvSpPr>
          <p:cNvPr id="18" name="Content Placeholder 2"/>
          <p:cNvSpPr txBox="1">
            <a:spLocks/>
          </p:cNvSpPr>
          <p:nvPr/>
        </p:nvSpPr>
        <p:spPr>
          <a:xfrm>
            <a:off x="1524000" y="4524790"/>
            <a:ext cx="4648200" cy="940194"/>
          </a:xfrm>
          <a:prstGeom prst="rect">
            <a:avLst/>
          </a:prstGeom>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1pPr>
            <a:lvl2pPr marL="742950" indent="-28575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2pPr>
            <a:lvl3pPr marL="11430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3pPr>
            <a:lvl4pPr marL="16002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4pPr>
            <a:lvl5pPr marL="20574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0000"/>
              </a:lnSpc>
              <a:spcBef>
                <a:spcPts val="0"/>
              </a:spcBef>
              <a:buFont typeface="Arial" pitchFamily="34" charset="0"/>
              <a:buNone/>
            </a:pPr>
            <a:r>
              <a:rPr lang="en-US" sz="5400" b="1" dirty="0">
                <a:solidFill>
                  <a:srgbClr val="CE7124"/>
                </a:solidFill>
                <a:latin typeface="Adobe Caslon Pro" pitchFamily="18" charset="0"/>
                <a:cs typeface="+mn-cs"/>
              </a:rPr>
              <a:t>E</a:t>
            </a:r>
            <a:r>
              <a:rPr lang="en-US" dirty="0">
                <a:solidFill>
                  <a:srgbClr val="4F81BD"/>
                </a:solidFill>
                <a:cs typeface="+mn-cs"/>
              </a:rPr>
              <a:t>mbody the values</a:t>
            </a:r>
            <a:endParaRPr lang="en-US" dirty="0">
              <a:solidFill>
                <a:srgbClr val="4F81BD"/>
              </a:solidFill>
            </a:endParaRPr>
          </a:p>
        </p:txBody>
      </p:sp>
    </p:spTree>
    <p:extLst>
      <p:ext uri="{BB962C8B-B14F-4D97-AF65-F5344CB8AC3E}">
        <p14:creationId xmlns:p14="http://schemas.microsoft.com/office/powerpoint/2010/main" val="6252972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4419600" cy="838200"/>
          </a:xfrm>
        </p:spPr>
        <p:txBody>
          <a:bodyPr/>
          <a:lstStyle/>
          <a:p>
            <a:pPr lvl="0" eaLnBrk="0" hangingPunct="0">
              <a:lnSpc>
                <a:spcPct val="110000"/>
              </a:lnSpc>
              <a:spcBef>
                <a:spcPts val="0"/>
              </a:spcBef>
            </a:pPr>
            <a:r>
              <a:rPr lang="en-US" sz="9600" b="1" kern="1200" dirty="0">
                <a:solidFill>
                  <a:srgbClr val="FFFFFF">
                    <a:lumMod val="85000"/>
                  </a:srgbClr>
                </a:solidFill>
                <a:latin typeface="Adobe Caslon Pro" pitchFamily="18" charset="0"/>
                <a:ea typeface="ヒラギノ角ゴ Pro W3" charset="-128"/>
                <a:cs typeface="+mn-cs"/>
              </a:rPr>
              <a:t>SERV</a:t>
            </a:r>
            <a:r>
              <a:rPr lang="en-US" sz="9600" b="1" kern="1200" dirty="0">
                <a:solidFill>
                  <a:srgbClr val="CE7124"/>
                </a:solidFill>
                <a:latin typeface="Adobe Caslon Pro" pitchFamily="18" charset="0"/>
                <a:ea typeface="ヒラギノ角ゴ Pro W3" charset="-128"/>
                <a:cs typeface="+mn-cs"/>
              </a:rPr>
              <a:t>E</a:t>
            </a:r>
            <a:br>
              <a:rPr lang="en-US" sz="9600" kern="1200" dirty="0">
                <a:solidFill>
                  <a:srgbClr val="CE7124"/>
                </a:solidFill>
                <a:latin typeface="Arial" pitchFamily="34" charset="0"/>
                <a:ea typeface="ヒラギノ角ゴ Pro W3" charset="-128"/>
              </a:rPr>
            </a:br>
            <a:endParaRPr lang="en-US" dirty="0"/>
          </a:p>
        </p:txBody>
      </p:sp>
      <p:sp>
        <p:nvSpPr>
          <p:cNvPr id="6" name="Content Placeholder 6"/>
          <p:cNvSpPr txBox="1">
            <a:spLocks/>
          </p:cNvSpPr>
          <p:nvPr/>
        </p:nvSpPr>
        <p:spPr>
          <a:xfrm>
            <a:off x="685800" y="2057400"/>
            <a:ext cx="8001000" cy="3581400"/>
          </a:xfrm>
          <a:prstGeom prst="rect">
            <a:avLst/>
          </a:prstGeom>
        </p:spPr>
        <p:txBody>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r>
              <a:rPr lang="en-US" b="1" dirty="0">
                <a:solidFill>
                  <a:srgbClr val="4F81BD"/>
                </a:solidFill>
              </a:rPr>
              <a:t>WHAT WE (MAYBE) KNOW</a:t>
            </a:r>
          </a:p>
          <a:p>
            <a:pPr lvl="1">
              <a:spcBef>
                <a:spcPts val="1200"/>
              </a:spcBef>
            </a:pPr>
            <a:r>
              <a:rPr lang="en-US" dirty="0"/>
              <a:t>There are multiple options to show that we value our health.</a:t>
            </a:r>
          </a:p>
          <a:p>
            <a:pPr lvl="1">
              <a:spcBef>
                <a:spcPts val="1200"/>
              </a:spcBef>
            </a:pPr>
            <a:r>
              <a:rPr lang="en-US" dirty="0"/>
              <a:t>We can decide to participate at any time.</a:t>
            </a:r>
          </a:p>
          <a:p>
            <a:pPr lvl="1">
              <a:spcBef>
                <a:spcPts val="1200"/>
              </a:spcBef>
            </a:pPr>
            <a:r>
              <a:rPr lang="en-US" dirty="0"/>
              <a:t>If we commit to the value of optimal health, how we go about living that value is up to us.</a:t>
            </a:r>
          </a:p>
          <a:p>
            <a:pPr lvl="1">
              <a:spcBef>
                <a:spcPts val="1200"/>
              </a:spcBef>
            </a:pPr>
            <a:r>
              <a:rPr lang="en-US" dirty="0"/>
              <a:t>Relying on our leadership qualities is our own best asset to change.</a:t>
            </a:r>
          </a:p>
        </p:txBody>
      </p:sp>
    </p:spTree>
    <p:extLst>
      <p:ext uri="{BB962C8B-B14F-4D97-AF65-F5344CB8AC3E}">
        <p14:creationId xmlns:p14="http://schemas.microsoft.com/office/powerpoint/2010/main" val="32198898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685800" y="533400"/>
            <a:ext cx="8382000" cy="838200"/>
          </a:xfrm>
        </p:spPr>
        <p:txBody>
          <a:bodyPr/>
          <a:lstStyle/>
          <a:p>
            <a:r>
              <a:rPr lang="en-US" dirty="0"/>
              <a:t>Group Activity</a:t>
            </a:r>
            <a:br>
              <a:rPr lang="en-US" dirty="0"/>
            </a:br>
            <a:r>
              <a:rPr lang="en-US" dirty="0">
                <a:solidFill>
                  <a:srgbClr val="9BBB59"/>
                </a:solidFill>
              </a:rPr>
              <a:t>Applying the SERVE Model to Integrated Health</a:t>
            </a:r>
            <a:br>
              <a:rPr lang="en-US" sz="2400" baseline="50000" dirty="0"/>
            </a:br>
            <a:endParaRPr lang="en-US" dirty="0"/>
          </a:p>
        </p:txBody>
      </p:sp>
      <p:sp>
        <p:nvSpPr>
          <p:cNvPr id="3" name="Text Placeholder 2"/>
          <p:cNvSpPr>
            <a:spLocks noGrp="1"/>
          </p:cNvSpPr>
          <p:nvPr>
            <p:ph idx="1"/>
          </p:nvPr>
        </p:nvSpPr>
        <p:spPr>
          <a:xfrm>
            <a:off x="685800" y="1600200"/>
            <a:ext cx="8001000" cy="4191000"/>
          </a:xfrm>
          <a:solidFill>
            <a:srgbClr val="336699"/>
          </a:solidFill>
          <a:ln w="19050">
            <a:solidFill>
              <a:schemeClr val="bg1">
                <a:lumMod val="85000"/>
              </a:schemeClr>
            </a:solidFill>
          </a:ln>
        </p:spPr>
        <p:txBody>
          <a:bodyPr/>
          <a:lstStyle/>
          <a:p>
            <a:pPr algn="ctr"/>
            <a:r>
              <a:rPr lang="en-US" sz="2200" dirty="0">
                <a:solidFill>
                  <a:schemeClr val="bg1"/>
                </a:solidFill>
              </a:rPr>
              <a:t>What opportunities do each of the 5 aspects of the SERVE model offer to the patient and the social work provider? </a:t>
            </a:r>
          </a:p>
        </p:txBody>
      </p:sp>
      <p:sp>
        <p:nvSpPr>
          <p:cNvPr id="17" name="Rectangle 16" descr="A case example"/>
          <p:cNvSpPr/>
          <p:nvPr/>
        </p:nvSpPr>
        <p:spPr bwMode="auto">
          <a:xfrm>
            <a:off x="685800" y="2438400"/>
            <a:ext cx="8001000" cy="3352800"/>
          </a:xfrm>
          <a:prstGeom prst="rect">
            <a:avLst/>
          </a:prstGeom>
          <a:solidFill>
            <a:schemeClr val="bg1"/>
          </a:solidFill>
          <a:ln w="19050" cap="flat" cmpd="sng" algn="ctr">
            <a:solidFill>
              <a:schemeClr val="bg1">
                <a:lumMod val="8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16" name="Content Placeholder 2"/>
          <p:cNvSpPr txBox="1">
            <a:spLocks/>
          </p:cNvSpPr>
          <p:nvPr/>
        </p:nvSpPr>
        <p:spPr>
          <a:xfrm>
            <a:off x="838200" y="2438400"/>
            <a:ext cx="7696200" cy="3342453"/>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1pPr>
            <a:lvl2pPr marL="742950" indent="-28575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2pPr>
            <a:lvl3pPr marL="11430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3pPr>
            <a:lvl4pPr marL="16002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4pPr>
            <a:lvl5pPr marL="2057400" indent="-228600" algn="l" defTabSz="914400" rtl="0" eaLnBrk="1" latinLnBrk="0" hangingPunct="1">
              <a:spcBef>
                <a:spcPct val="20000"/>
              </a:spcBef>
              <a:buFont typeface="Arial" pitchFamily="34" charset="0"/>
              <a:buChar char="»"/>
              <a:defRPr sz="2000" kern="1200">
                <a:solidFill>
                  <a:srgbClr val="FFFFFF"/>
                </a:solidFill>
                <a:latin typeface="Palatino"/>
                <a:ea typeface="+mn-ea"/>
                <a:cs typeface="Palatino"/>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0000"/>
              </a:lnSpc>
              <a:spcBef>
                <a:spcPts val="0"/>
              </a:spcBef>
              <a:buNone/>
            </a:pPr>
            <a:r>
              <a:rPr lang="en-US" sz="1600" b="1" dirty="0">
                <a:solidFill>
                  <a:srgbClr val="82A5D0"/>
                </a:solidFill>
                <a:cs typeface="+mn-cs"/>
              </a:rPr>
              <a:t>Consider the following case example: </a:t>
            </a:r>
            <a:r>
              <a:rPr lang="en-US" sz="1600" dirty="0">
                <a:solidFill>
                  <a:schemeClr val="tx1"/>
                </a:solidFill>
                <a:cs typeface="+mn-cs"/>
              </a:rPr>
              <a:t>A 48 year old Latina woman was referred to the behavioral health specialist by the PCP.  The patient was diagnosed with Type 2 diabetes 3 years ago and prescribed oral medication and lifestyle changes.</a:t>
            </a:r>
            <a:r>
              <a:rPr lang="en-US" sz="1600" dirty="0">
                <a:solidFill>
                  <a:schemeClr val="tx1"/>
                </a:solidFill>
              </a:rPr>
              <a:t> She states that she hopes she will be able to lose weight and not need the medications anymore but the report from the PCP indicates that her recent HbA1C indicates that her condition is not well-managed. She is the primary cook for her husband, and two children (ages10 and 12) and doesn't want to cook any special meals. She says she tries to "cook healthy food and not too many sweets" but sometimes just skips meals to help lose weight.  She has also started an exercise program, walking about 30 minutes at least 3 times each week. Patient was treated briefly for depression after the death of her Mother from a sudden heart attack last year but currently is not taking medication for depression or seeing her counselor. </a:t>
            </a:r>
          </a:p>
        </p:txBody>
      </p:sp>
    </p:spTree>
    <p:extLst>
      <p:ext uri="{BB962C8B-B14F-4D97-AF65-F5344CB8AC3E}">
        <p14:creationId xmlns:p14="http://schemas.microsoft.com/office/powerpoint/2010/main" val="34240960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Group Activity</a:t>
            </a:r>
            <a:br>
              <a:rPr lang="en-US" dirty="0"/>
            </a:br>
            <a:r>
              <a:rPr lang="en-US" dirty="0">
                <a:solidFill>
                  <a:srgbClr val="9BBB59"/>
                </a:solidFill>
              </a:rPr>
              <a:t>Understanding Why People Follow </a:t>
            </a:r>
            <a:r>
              <a:rPr lang="en-US" sz="2400" baseline="50000" dirty="0"/>
              <a:t>23</a:t>
            </a:r>
            <a:br>
              <a:rPr lang="en-US" sz="2400" baseline="50000" dirty="0"/>
            </a:br>
            <a:endParaRPr lang="en-US" dirty="0"/>
          </a:p>
        </p:txBody>
      </p:sp>
      <p:sp>
        <p:nvSpPr>
          <p:cNvPr id="6" name="Title 1"/>
          <p:cNvSpPr txBox="1">
            <a:spLocks/>
          </p:cNvSpPr>
          <p:nvPr/>
        </p:nvSpPr>
        <p:spPr>
          <a:xfrm>
            <a:off x="914400" y="2322854"/>
            <a:ext cx="7620000" cy="419100"/>
          </a:xfrm>
          <a:prstGeom prst="rect">
            <a:avLst/>
          </a:prstGeom>
          <a:solidFill>
            <a:schemeClr val="bg1">
              <a:lumMod val="85000"/>
            </a:schemeClr>
          </a:solidFill>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0" i="0" u="none" strike="noStrike" kern="0" cap="none" spc="0" normalizeH="0" baseline="0" noProof="0" dirty="0">
                <a:ln>
                  <a:noFill/>
                </a:ln>
                <a:solidFill>
                  <a:schemeClr val="tx1"/>
                </a:solidFill>
                <a:effectLst/>
                <a:uLnTx/>
                <a:uFillTx/>
                <a:latin typeface="+mj-lt"/>
                <a:ea typeface="+mj-ea"/>
                <a:cs typeface="+mj-cs"/>
              </a:rPr>
              <a:t>Instructions from</a:t>
            </a:r>
            <a:r>
              <a:rPr kumimoji="0" lang="en-US" sz="2000" b="0" i="0" u="none" strike="noStrike" kern="0" cap="none" spc="0" normalizeH="0" noProof="0" dirty="0">
                <a:ln>
                  <a:noFill/>
                </a:ln>
                <a:solidFill>
                  <a:schemeClr val="tx1"/>
                </a:solidFill>
                <a:effectLst/>
                <a:uLnTx/>
                <a:uFillTx/>
                <a:latin typeface="+mj-lt"/>
                <a:ea typeface="+mj-ea"/>
                <a:cs typeface="+mj-cs"/>
              </a:rPr>
              <a:t> a Gallop Poll </a:t>
            </a:r>
            <a:endParaRPr kumimoji="0" lang="en-US" sz="2000" b="0" i="0" u="none" strike="noStrike" kern="0" cap="none" spc="0" normalizeH="0" baseline="0" noProof="0" dirty="0">
              <a:ln>
                <a:noFill/>
              </a:ln>
              <a:solidFill>
                <a:schemeClr val="tx1"/>
              </a:solidFill>
              <a:effectLst/>
              <a:uLnTx/>
              <a:uFillTx/>
              <a:latin typeface="+mj-lt"/>
              <a:ea typeface="+mj-ea"/>
              <a:cs typeface="+mj-cs"/>
            </a:endParaRPr>
          </a:p>
        </p:txBody>
      </p:sp>
      <p:sp>
        <p:nvSpPr>
          <p:cNvPr id="3" name="Rectangle 2" descr="Instructions from a Gallop Poll &#10;"/>
          <p:cNvSpPr/>
          <p:nvPr/>
        </p:nvSpPr>
        <p:spPr bwMode="auto">
          <a:xfrm>
            <a:off x="914400" y="2726398"/>
            <a:ext cx="7620000" cy="3094714"/>
          </a:xfrm>
          <a:prstGeom prst="rect">
            <a:avLst/>
          </a:prstGeom>
          <a:solidFill>
            <a:schemeClr val="bg1"/>
          </a:solidFill>
          <a:ln w="28575" cap="flat" cmpd="sng" algn="ctr">
            <a:solidFill>
              <a:schemeClr val="bg1">
                <a:lumMod val="8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5" name="Content Placeholder 4"/>
          <p:cNvSpPr txBox="1">
            <a:spLocks noGrp="1"/>
          </p:cNvSpPr>
          <p:nvPr>
            <p:ph idx="1"/>
          </p:nvPr>
        </p:nvSpPr>
        <p:spPr>
          <a:xfrm>
            <a:off x="1285875" y="3393392"/>
            <a:ext cx="2819400" cy="1569660"/>
          </a:xfrm>
          <a:prstGeom prst="rect">
            <a:avLst/>
          </a:prstGeom>
          <a:noFill/>
        </p:spPr>
        <p:txBody>
          <a:bodyPr wrap="square" rtlCol="0">
            <a:spAutoFit/>
          </a:bodyPr>
          <a:lstStyle/>
          <a:p>
            <a:pPr marL="0" indent="0">
              <a:buNone/>
            </a:pPr>
            <a:r>
              <a:rPr lang="en-US" b="1" dirty="0">
                <a:solidFill>
                  <a:srgbClr val="336699"/>
                </a:solidFill>
              </a:rPr>
              <a:t>What leader has the most positive influence in your daily life?</a:t>
            </a:r>
          </a:p>
        </p:txBody>
      </p:sp>
      <p:sp>
        <p:nvSpPr>
          <p:cNvPr id="7" name="Oval 6"/>
          <p:cNvSpPr/>
          <p:nvPr/>
        </p:nvSpPr>
        <p:spPr>
          <a:xfrm>
            <a:off x="4495800" y="3200400"/>
            <a:ext cx="3276600" cy="2146711"/>
          </a:xfrm>
          <a:prstGeom prst="ellipse">
            <a:avLst/>
          </a:prstGeom>
          <a:solidFill>
            <a:srgbClr val="4F81BD"/>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800" b="1" dirty="0">
                <a:solidFill>
                  <a:schemeClr val="bg1"/>
                </a:solidFill>
              </a:rPr>
              <a:t>Now please list 3 words that best describe what this person contributes to your life.</a:t>
            </a:r>
          </a:p>
        </p:txBody>
      </p:sp>
    </p:spTree>
    <p:extLst>
      <p:ext uri="{BB962C8B-B14F-4D97-AF65-F5344CB8AC3E}">
        <p14:creationId xmlns:p14="http://schemas.microsoft.com/office/powerpoint/2010/main" val="28400381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ct val="20000"/>
              </a:spcBef>
              <a:buClr>
                <a:srgbClr val="16A21F"/>
              </a:buClr>
              <a:buFont typeface="Wingdings" pitchFamily="2" charset="2"/>
            </a:pPr>
            <a:r>
              <a:rPr lang="en-US" dirty="0"/>
              <a:t>How Did 10,000 People Respond? </a:t>
            </a:r>
            <a:r>
              <a:rPr lang="en-US" sz="2000" kern="1200" baseline="50000" dirty="0"/>
              <a:t>23</a:t>
            </a:r>
          </a:p>
        </p:txBody>
      </p:sp>
      <p:sp>
        <p:nvSpPr>
          <p:cNvPr id="4" name="Content Placeholder 3"/>
          <p:cNvSpPr txBox="1">
            <a:spLocks noGrp="1"/>
          </p:cNvSpPr>
          <p:nvPr>
            <p:ph idx="1"/>
          </p:nvPr>
        </p:nvSpPr>
        <p:spPr>
          <a:xfrm>
            <a:off x="685800" y="1752600"/>
            <a:ext cx="8001000" cy="3581400"/>
          </a:xfrm>
        </p:spPr>
        <p:txBody>
          <a:bodyPr/>
          <a:lstStyle/>
          <a:p>
            <a:pPr lvl="1">
              <a:spcBef>
                <a:spcPts val="600"/>
              </a:spcBef>
            </a:pPr>
            <a:r>
              <a:rPr lang="en-US" dirty="0"/>
              <a:t>In some cases over 1,000 people had listed the exact same words even though no categories or options were provided</a:t>
            </a:r>
          </a:p>
          <a:p>
            <a:pPr lvl="1">
              <a:spcBef>
                <a:spcPts val="600"/>
              </a:spcBef>
            </a:pPr>
            <a:r>
              <a:rPr lang="en-US" dirty="0"/>
              <a:t>Followers have a very clear picture of what they want and need from the most influential leaders in their lives</a:t>
            </a:r>
          </a:p>
        </p:txBody>
      </p:sp>
      <p:sp>
        <p:nvSpPr>
          <p:cNvPr id="6" name="Content Placeholder 3"/>
          <p:cNvSpPr txBox="1">
            <a:spLocks/>
          </p:cNvSpPr>
          <p:nvPr/>
        </p:nvSpPr>
        <p:spPr>
          <a:xfrm>
            <a:off x="1447800" y="3200400"/>
            <a:ext cx="3352800" cy="2477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eaLnBrk="1" hangingPunct="1">
              <a:spcBef>
                <a:spcPct val="20000"/>
              </a:spcBef>
              <a:buClr>
                <a:srgbClr val="16A21F"/>
              </a:buClr>
              <a:buFont typeface="Wingdings" pitchFamily="2" charset="2"/>
              <a:defRPr>
                <a:latin typeface="+mn-lt"/>
                <a:ea typeface="+mn-ea"/>
              </a:defRPr>
            </a:lvl1pPr>
            <a:lvl2pPr marL="742950" lvl="1" indent="-285750" eaLnBrk="1" hangingPunct="1">
              <a:spcBef>
                <a:spcPct val="20000"/>
              </a:spcBef>
              <a:buClr>
                <a:schemeClr val="bg2"/>
              </a:buClr>
              <a:buFont typeface="Wingdings" pitchFamily="2" charset="2"/>
              <a:buChar char="l"/>
              <a:defRPr sz="2000">
                <a:latin typeface="+mn-lt"/>
                <a:ea typeface="+mn-ea"/>
              </a:defRPr>
            </a:lvl2pPr>
            <a:lvl3pPr marL="1143000" indent="-228600" eaLnBrk="1" hangingPunct="1">
              <a:spcBef>
                <a:spcPct val="20000"/>
              </a:spcBef>
              <a:buClr>
                <a:schemeClr val="bg2"/>
              </a:buClr>
              <a:buChar char="–"/>
              <a:defRPr>
                <a:latin typeface="+mn-lt"/>
                <a:ea typeface="+mn-ea"/>
              </a:defRPr>
            </a:lvl3pPr>
            <a:lvl4pPr marL="1600200" indent="-228600" eaLnBrk="1" hangingPunct="1">
              <a:spcBef>
                <a:spcPct val="20000"/>
              </a:spcBef>
              <a:buClr>
                <a:schemeClr val="bg2"/>
              </a:buClr>
              <a:buFont typeface="Times" charset="0"/>
              <a:buChar char="•"/>
              <a:defRPr sz="1600">
                <a:latin typeface="+mn-lt"/>
                <a:ea typeface="+mn-ea"/>
              </a:defRPr>
            </a:lvl4pPr>
            <a:lvl5pPr marL="2057400" indent="-228600" eaLnBrk="1" hangingPunct="1">
              <a:spcBef>
                <a:spcPct val="20000"/>
              </a:spcBef>
              <a:buClr>
                <a:schemeClr val="bg2"/>
              </a:buClr>
              <a:buChar char="»"/>
              <a:defRPr sz="1600">
                <a:latin typeface="+mn-lt"/>
                <a:ea typeface="+mn-ea"/>
              </a:defRPr>
            </a:lvl5pPr>
            <a:lvl6pPr marL="2514600" indent="-228600" fontAlgn="base">
              <a:spcBef>
                <a:spcPct val="20000"/>
              </a:spcBef>
              <a:spcAft>
                <a:spcPct val="0"/>
              </a:spcAft>
              <a:buClr>
                <a:schemeClr val="bg2"/>
              </a:buClr>
              <a:buChar char="»"/>
              <a:defRPr sz="1600">
                <a:latin typeface="+mn-lt"/>
                <a:ea typeface="+mn-ea"/>
              </a:defRPr>
            </a:lvl6pPr>
            <a:lvl7pPr marL="2971800" indent="-228600" fontAlgn="base">
              <a:spcBef>
                <a:spcPct val="20000"/>
              </a:spcBef>
              <a:spcAft>
                <a:spcPct val="0"/>
              </a:spcAft>
              <a:buClr>
                <a:schemeClr val="bg2"/>
              </a:buClr>
              <a:buChar char="»"/>
              <a:defRPr sz="1600">
                <a:latin typeface="+mn-lt"/>
                <a:ea typeface="+mn-ea"/>
              </a:defRPr>
            </a:lvl7pPr>
            <a:lvl8pPr marL="3429000" indent="-228600" fontAlgn="base">
              <a:spcBef>
                <a:spcPct val="20000"/>
              </a:spcBef>
              <a:spcAft>
                <a:spcPct val="0"/>
              </a:spcAft>
              <a:buClr>
                <a:schemeClr val="bg2"/>
              </a:buClr>
              <a:buChar char="»"/>
              <a:defRPr sz="1600">
                <a:latin typeface="+mn-lt"/>
                <a:ea typeface="+mn-ea"/>
              </a:defRPr>
            </a:lvl8pPr>
            <a:lvl9pPr marL="3886200" indent="-228600" fontAlgn="base">
              <a:spcBef>
                <a:spcPct val="20000"/>
              </a:spcBef>
              <a:spcAft>
                <a:spcPct val="0"/>
              </a:spcAft>
              <a:buClr>
                <a:schemeClr val="bg2"/>
              </a:buClr>
              <a:buChar char="»"/>
              <a:defRPr sz="1600">
                <a:latin typeface="+mn-lt"/>
                <a:ea typeface="+mn-ea"/>
              </a:defRPr>
            </a:lvl9pPr>
          </a:lstStyle>
          <a:p>
            <a:pPr marL="457200" lvl="1" indent="-457200">
              <a:spcBef>
                <a:spcPts val="2400"/>
              </a:spcBef>
              <a:buNone/>
            </a:pPr>
            <a:r>
              <a:rPr lang="en-US" sz="2400" b="1" dirty="0">
                <a:solidFill>
                  <a:srgbClr val="336699"/>
                </a:solidFill>
              </a:rPr>
              <a:t>They Need...</a:t>
            </a:r>
          </a:p>
          <a:p>
            <a:pPr lvl="1">
              <a:spcBef>
                <a:spcPts val="600"/>
              </a:spcBef>
            </a:pPr>
            <a:r>
              <a:rPr lang="en-US" dirty="0"/>
              <a:t>Trust</a:t>
            </a:r>
          </a:p>
          <a:p>
            <a:pPr lvl="1">
              <a:spcBef>
                <a:spcPts val="600"/>
              </a:spcBef>
            </a:pPr>
            <a:r>
              <a:rPr lang="en-US" dirty="0"/>
              <a:t>Compassion</a:t>
            </a:r>
          </a:p>
          <a:p>
            <a:pPr lvl="1">
              <a:spcBef>
                <a:spcPts val="600"/>
              </a:spcBef>
            </a:pPr>
            <a:r>
              <a:rPr lang="en-US" dirty="0"/>
              <a:t>Stability</a:t>
            </a:r>
          </a:p>
          <a:p>
            <a:pPr lvl="1">
              <a:spcBef>
                <a:spcPts val="600"/>
              </a:spcBef>
            </a:pPr>
            <a:r>
              <a:rPr lang="en-US" dirty="0"/>
              <a:t>Hope</a:t>
            </a:r>
          </a:p>
        </p:txBody>
      </p:sp>
      <p:sp>
        <p:nvSpPr>
          <p:cNvPr id="5" name="TextBox 4"/>
          <p:cNvSpPr txBox="1"/>
          <p:nvPr/>
        </p:nvSpPr>
        <p:spPr>
          <a:xfrm>
            <a:off x="762000" y="5257800"/>
            <a:ext cx="8077200" cy="431337"/>
          </a:xfrm>
          <a:prstGeom prst="rect">
            <a:avLst/>
          </a:prstGeom>
          <a:solidFill>
            <a:srgbClr val="C00000"/>
          </a:solidFill>
          <a:ln w="28575">
            <a:noFill/>
          </a:ln>
        </p:spPr>
        <p:txBody>
          <a:bodyPr wrap="square">
            <a:spAutoFit/>
          </a:bodyPr>
          <a:lstStyle>
            <a:defPPr>
              <a:defRPr lang="en-US"/>
            </a:defPPr>
            <a:lvl1pPr marL="285750" indent="-285750">
              <a:spcBef>
                <a:spcPts val="600"/>
              </a:spcBef>
              <a:buClr>
                <a:srgbClr val="CE7124"/>
              </a:buClr>
              <a:buFont typeface="Wingdings" pitchFamily="2" charset="2"/>
              <a:buChar char="ü"/>
              <a:defRPr sz="2000" b="1"/>
            </a:lvl1pPr>
          </a:lstStyle>
          <a:p>
            <a:pPr marL="0" indent="0">
              <a:lnSpc>
                <a:spcPts val="3100"/>
              </a:lnSpc>
              <a:buNone/>
            </a:pPr>
            <a:r>
              <a:rPr lang="en-US" sz="1400" dirty="0">
                <a:solidFill>
                  <a:schemeClr val="bg1"/>
                </a:solidFill>
              </a:rPr>
              <a:t>Given that there are more than 170,000 words in the English language, this was impressive!</a:t>
            </a:r>
            <a:endParaRPr lang="en-US" sz="1400" b="0" baseline="50000" dirty="0">
              <a:solidFill>
                <a:schemeClr val="bg1"/>
              </a:solidFill>
            </a:endParaRPr>
          </a:p>
        </p:txBody>
      </p:sp>
    </p:spTree>
    <p:extLst>
      <p:ext uri="{BB962C8B-B14F-4D97-AF65-F5344CB8AC3E}">
        <p14:creationId xmlns:p14="http://schemas.microsoft.com/office/powerpoint/2010/main" val="17414935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38200"/>
            <a:ext cx="5105400" cy="838200"/>
          </a:xfrm>
        </p:spPr>
        <p:txBody>
          <a:bodyPr/>
          <a:lstStyle/>
          <a:p>
            <a:r>
              <a:rPr lang="en-US" b="1" dirty="0"/>
              <a:t>Taking an idealistic vision</a:t>
            </a:r>
            <a:endParaRPr lang="en-US" dirty="0"/>
          </a:p>
        </p:txBody>
      </p:sp>
      <p:sp>
        <p:nvSpPr>
          <p:cNvPr id="5" name="TextBox 4"/>
          <p:cNvSpPr txBox="1"/>
          <p:nvPr/>
        </p:nvSpPr>
        <p:spPr>
          <a:xfrm>
            <a:off x="1600200" y="1676400"/>
            <a:ext cx="4114800" cy="1938992"/>
          </a:xfrm>
          <a:prstGeom prst="rect">
            <a:avLst/>
          </a:prstGeom>
          <a:solidFill>
            <a:srgbClr val="CBD9EB"/>
          </a:solidFill>
        </p:spPr>
        <p:txBody>
          <a:bodyPr wrap="square" rtlCol="0">
            <a:spAutoFit/>
          </a:bodyPr>
          <a:lstStyle/>
          <a:p>
            <a:pPr>
              <a:lnSpc>
                <a:spcPts val="3600"/>
              </a:lnSpc>
            </a:pPr>
            <a:r>
              <a:rPr lang="en-US" sz="2800" b="1" dirty="0">
                <a:solidFill>
                  <a:schemeClr val="tx1">
                    <a:lumMod val="65000"/>
                    <a:lumOff val="35000"/>
                  </a:schemeClr>
                </a:solidFill>
                <a:latin typeface="+mn-lt"/>
              </a:rPr>
              <a:t>Taking an idealistic vision can be much harder work but the payoffs are enormous</a:t>
            </a:r>
          </a:p>
        </p:txBody>
      </p:sp>
      <p:sp>
        <p:nvSpPr>
          <p:cNvPr id="6" name="Folded Corner 5"/>
          <p:cNvSpPr/>
          <p:nvPr/>
        </p:nvSpPr>
        <p:spPr bwMode="auto">
          <a:xfrm>
            <a:off x="4876800" y="4267200"/>
            <a:ext cx="2667000" cy="1077218"/>
          </a:xfrm>
          <a:prstGeom prst="foldedCorner">
            <a:avLst/>
          </a:prstGeom>
          <a:solidFill>
            <a:srgbClr val="336699"/>
          </a:solidFill>
          <a:ln w="57150" cap="flat" cmpd="sng" algn="ctr">
            <a:solidFill>
              <a:schemeClr val="bg1"/>
            </a:solidFill>
            <a:prstDash val="solid"/>
            <a:round/>
            <a:headEnd type="none" w="med" len="med"/>
            <a:tailEnd type="none" w="med" len="med"/>
          </a:ln>
          <a:effectLst>
            <a:outerShdw blurRad="50800" dist="38100" dir="2700000" algn="tl" rotWithShape="0">
              <a:prstClr val="black">
                <a:alpha val="40000"/>
              </a:prstClr>
            </a:outerShdw>
          </a:effectLst>
          <a:extLst/>
        </p:spPr>
        <p:txBody>
          <a:bodyPr vert="horz" wrap="square" lIns="182880" tIns="45720" rIns="91440" bIns="45720" numCol="1" rtlCol="0" anchor="t" anchorCtr="0" compatLnSpc="1">
            <a:prstTxWarp prst="textNoShape">
              <a:avLst/>
            </a:prstTxWarp>
          </a:bodyPr>
          <a:lstStyle/>
          <a:p>
            <a:r>
              <a:rPr lang="en-US" sz="2000" i="1" dirty="0">
                <a:solidFill>
                  <a:schemeClr val="bg1"/>
                </a:solidFill>
                <a:latin typeface="Times New Roman" pitchFamily="18" charset="0"/>
                <a:ea typeface="ヒラギノ角ゴ Pro W3" charset="0"/>
                <a:cs typeface="Times New Roman" pitchFamily="18" charset="0"/>
              </a:rPr>
              <a:t>Do these concepts apply to social work and healthcare today?</a:t>
            </a:r>
          </a:p>
        </p:txBody>
      </p:sp>
    </p:spTree>
    <p:extLst>
      <p:ext uri="{BB962C8B-B14F-4D97-AF65-F5344CB8AC3E}">
        <p14:creationId xmlns:p14="http://schemas.microsoft.com/office/powerpoint/2010/main" val="1011118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Significant Shifts and Changes in Healthcare </a:t>
            </a:r>
          </a:p>
        </p:txBody>
      </p:sp>
      <p:sp>
        <p:nvSpPr>
          <p:cNvPr id="3" name="Content Placeholder 2"/>
          <p:cNvSpPr>
            <a:spLocks noGrp="1"/>
          </p:cNvSpPr>
          <p:nvPr>
            <p:ph idx="1"/>
          </p:nvPr>
        </p:nvSpPr>
        <p:spPr/>
        <p:txBody>
          <a:bodyPr/>
          <a:lstStyle/>
          <a:p>
            <a:pPr lvl="1"/>
            <a:r>
              <a:rPr lang="en-US" dirty="0"/>
              <a:t>Changes in healthcare have impacted the role and responsibilities of both providers and patients.  These changes have also resulted in a call for “new roles,” “new models of treatment,” and “new professional competencies and training”</a:t>
            </a:r>
            <a:r>
              <a:rPr lang="en-US" baseline="30000" dirty="0"/>
              <a:t>1</a:t>
            </a:r>
          </a:p>
          <a:p>
            <a:pPr lvl="1"/>
            <a:r>
              <a:rPr lang="en-US" dirty="0"/>
              <a:t>For example—increases in the number of patients who have chronic health conditions requires a different model of treatment and more collaboration between patients and providers.</a:t>
            </a:r>
            <a:r>
              <a:rPr lang="en-US" baseline="30000" dirty="0"/>
              <a:t>2</a:t>
            </a:r>
            <a:r>
              <a:rPr lang="en-US" dirty="0"/>
              <a:t>  </a:t>
            </a:r>
          </a:p>
        </p:txBody>
      </p:sp>
      <p:sp>
        <p:nvSpPr>
          <p:cNvPr id="4" name="TextBox 3"/>
          <p:cNvSpPr txBox="1"/>
          <p:nvPr/>
        </p:nvSpPr>
        <p:spPr>
          <a:xfrm>
            <a:off x="4419600" y="4724400"/>
            <a:ext cx="3962400" cy="646331"/>
          </a:xfrm>
          <a:prstGeom prst="rect">
            <a:avLst/>
          </a:prstGeom>
          <a:solidFill>
            <a:srgbClr val="CE7124"/>
          </a:solidFill>
          <a:ln>
            <a:solidFill>
              <a:schemeClr val="bg1"/>
            </a:solidFill>
          </a:ln>
        </p:spPr>
        <p:txBody>
          <a:bodyPr wrap="square" rtlCol="0">
            <a:spAutoFit/>
          </a:bodyPr>
          <a:lstStyle/>
          <a:p>
            <a:r>
              <a:rPr lang="en-US" sz="1800" dirty="0">
                <a:solidFill>
                  <a:schemeClr val="bg1"/>
                </a:solidFill>
              </a:rPr>
              <a:t>Social Work has been interested in chronic care for close to 100 years </a:t>
            </a:r>
            <a:r>
              <a:rPr lang="en-US" sz="1800" baseline="30000" dirty="0">
                <a:solidFill>
                  <a:schemeClr val="bg1"/>
                </a:solidFill>
              </a:rPr>
              <a:t>3</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667000"/>
            <a:ext cx="5486400" cy="838200"/>
          </a:xfrm>
        </p:spPr>
        <p:txBody>
          <a:bodyPr/>
          <a:lstStyle/>
          <a:p>
            <a:r>
              <a:rPr lang="en-US" b="1" dirty="0"/>
              <a:t>Social Workers as Advocates</a:t>
            </a:r>
            <a:br>
              <a:rPr lang="en-US" b="1" dirty="0"/>
            </a:b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Need for Advocacy</a:t>
            </a:r>
          </a:p>
        </p:txBody>
      </p:sp>
      <p:sp>
        <p:nvSpPr>
          <p:cNvPr id="4" name="TextBox 3"/>
          <p:cNvSpPr txBox="1"/>
          <p:nvPr/>
        </p:nvSpPr>
        <p:spPr>
          <a:xfrm>
            <a:off x="813016" y="1591270"/>
            <a:ext cx="8001000" cy="923330"/>
          </a:xfrm>
          <a:prstGeom prst="rect">
            <a:avLst/>
          </a:prstGeom>
          <a:solidFill>
            <a:schemeClr val="bg1">
              <a:lumMod val="85000"/>
            </a:schemeClr>
          </a:solidFill>
        </p:spPr>
        <p:txBody>
          <a:bodyPr wrap="square" rtlCol="0">
            <a:spAutoFit/>
          </a:bodyPr>
          <a:lstStyle/>
          <a:p>
            <a:pPr marL="0" lvl="1"/>
            <a:r>
              <a:rPr lang="en-US" sz="1800" dirty="0"/>
              <a:t>Jansson (2011) reports that patient care can be compromised by seven common problems that often go unaddressed when healthcare consumers and providers do not effectively engage in advocacy. </a:t>
            </a:r>
            <a:r>
              <a:rPr lang="en-US" sz="1800" baseline="30000" dirty="0"/>
              <a:t>24</a:t>
            </a:r>
          </a:p>
        </p:txBody>
      </p:sp>
      <p:sp>
        <p:nvSpPr>
          <p:cNvPr id="3" name="Content Placeholder 2"/>
          <p:cNvSpPr>
            <a:spLocks noGrp="1"/>
          </p:cNvSpPr>
          <p:nvPr>
            <p:ph idx="4294967295"/>
          </p:nvPr>
        </p:nvSpPr>
        <p:spPr>
          <a:xfrm>
            <a:off x="1981200" y="2554355"/>
            <a:ext cx="5638800" cy="3200400"/>
          </a:xfrm>
          <a:solidFill>
            <a:schemeClr val="bg1"/>
          </a:solidFill>
          <a:ln w="28575">
            <a:solidFill>
              <a:schemeClr val="bg1">
                <a:lumMod val="85000"/>
              </a:schemeClr>
            </a:solidFill>
          </a:ln>
        </p:spPr>
        <p:txBody>
          <a:bodyPr/>
          <a:lstStyle/>
          <a:p>
            <a:pPr marL="284163" lvl="1" indent="-1588">
              <a:spcBef>
                <a:spcPts val="1200"/>
              </a:spcBef>
              <a:buNone/>
            </a:pPr>
            <a:r>
              <a:rPr lang="en-US" sz="1600" b="1" dirty="0"/>
              <a:t>Both healthcare professionals and consumers must engage in advocacy to increase the odds that consumers will receive:</a:t>
            </a:r>
          </a:p>
          <a:p>
            <a:pPr lvl="1">
              <a:spcBef>
                <a:spcPts val="600"/>
              </a:spcBef>
              <a:buNone/>
            </a:pPr>
            <a:r>
              <a:rPr lang="en-US" sz="1600" dirty="0"/>
              <a:t>(1) funding for care, </a:t>
            </a:r>
          </a:p>
          <a:p>
            <a:pPr lvl="1">
              <a:spcBef>
                <a:spcPts val="600"/>
              </a:spcBef>
              <a:buNone/>
            </a:pPr>
            <a:r>
              <a:rPr lang="en-US" sz="1600" dirty="0"/>
              <a:t>(2) quality care based on acceptable guidelines, </a:t>
            </a:r>
          </a:p>
          <a:p>
            <a:pPr lvl="1">
              <a:spcBef>
                <a:spcPts val="600"/>
              </a:spcBef>
              <a:buNone/>
            </a:pPr>
            <a:r>
              <a:rPr lang="en-US" sz="1600" dirty="0"/>
              <a:t>(3) protection of their ethical rights, </a:t>
            </a:r>
          </a:p>
          <a:p>
            <a:pPr lvl="1">
              <a:spcBef>
                <a:spcPts val="600"/>
              </a:spcBef>
              <a:buNone/>
            </a:pPr>
            <a:r>
              <a:rPr lang="en-US" sz="1600" dirty="0"/>
              <a:t>(4) culturally competent services, </a:t>
            </a:r>
          </a:p>
          <a:p>
            <a:pPr lvl="1">
              <a:spcBef>
                <a:spcPts val="600"/>
              </a:spcBef>
              <a:buNone/>
            </a:pPr>
            <a:r>
              <a:rPr lang="en-US" sz="1600" dirty="0"/>
              <a:t>(5) access to services in their community, </a:t>
            </a:r>
          </a:p>
          <a:p>
            <a:pPr lvl="1">
              <a:spcBef>
                <a:spcPts val="600"/>
              </a:spcBef>
              <a:buNone/>
            </a:pPr>
            <a:r>
              <a:rPr lang="en-US" sz="1600" dirty="0"/>
              <a:t>(6) preventive services, and </a:t>
            </a:r>
          </a:p>
          <a:p>
            <a:pPr lvl="1">
              <a:spcBef>
                <a:spcPts val="600"/>
              </a:spcBef>
              <a:buNone/>
            </a:pPr>
            <a:r>
              <a:rPr lang="en-US" sz="1600" dirty="0"/>
              <a:t>(7) attention to their mental health needs. </a:t>
            </a:r>
          </a:p>
        </p:txBody>
      </p:sp>
    </p:spTree>
    <p:extLst>
      <p:ext uri="{BB962C8B-B14F-4D97-AF65-F5344CB8AC3E}">
        <p14:creationId xmlns:p14="http://schemas.microsoft.com/office/powerpoint/2010/main" val="40966362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Call to Action</a:t>
            </a:r>
          </a:p>
        </p:txBody>
      </p:sp>
      <p:sp>
        <p:nvSpPr>
          <p:cNvPr id="7" name="TextBox 6"/>
          <p:cNvSpPr txBox="1"/>
          <p:nvPr/>
        </p:nvSpPr>
        <p:spPr>
          <a:xfrm>
            <a:off x="773261" y="1542871"/>
            <a:ext cx="8001000" cy="369332"/>
          </a:xfrm>
          <a:prstGeom prst="rect">
            <a:avLst/>
          </a:prstGeom>
          <a:solidFill>
            <a:schemeClr val="bg1">
              <a:lumMod val="85000"/>
            </a:schemeClr>
          </a:solidFill>
        </p:spPr>
        <p:txBody>
          <a:bodyPr wrap="square" rtlCol="0">
            <a:spAutoFit/>
          </a:bodyPr>
          <a:lstStyle>
            <a:defPPr>
              <a:defRPr lang="en-US"/>
            </a:defPPr>
            <a:lvl2pPr marL="0" lvl="1">
              <a:defRPr sz="1800"/>
            </a:lvl2pPr>
          </a:lstStyle>
          <a:p>
            <a:pPr lvl="1"/>
            <a:r>
              <a:rPr lang="en-US" dirty="0"/>
              <a:t>Patient advocates are needed to protect and support healthcare consumers </a:t>
            </a:r>
          </a:p>
        </p:txBody>
      </p:sp>
      <p:sp>
        <p:nvSpPr>
          <p:cNvPr id="8" name="TextBox 7"/>
          <p:cNvSpPr txBox="1"/>
          <p:nvPr/>
        </p:nvSpPr>
        <p:spPr>
          <a:xfrm>
            <a:off x="1066800" y="2272447"/>
            <a:ext cx="3048000" cy="2451953"/>
          </a:xfrm>
          <a:prstGeom prst="rect">
            <a:avLst/>
          </a:prstGeom>
          <a:noFill/>
        </p:spPr>
        <p:txBody>
          <a:bodyPr wrap="square" rtlCol="0">
            <a:spAutoFit/>
          </a:bodyPr>
          <a:lstStyle/>
          <a:p>
            <a:pPr>
              <a:lnSpc>
                <a:spcPts val="2300"/>
              </a:lnSpc>
            </a:pPr>
            <a:r>
              <a:rPr lang="en-US" sz="2000" b="1" dirty="0">
                <a:solidFill>
                  <a:srgbClr val="993300"/>
                </a:solidFill>
              </a:rPr>
              <a:t>Advocates must be willing to speak on behalf of the patient, act as their representative, and coach the patient and the family to advocate on their own behalf </a:t>
            </a:r>
            <a:r>
              <a:rPr lang="en-US" sz="2000" b="1" baseline="30000" dirty="0">
                <a:solidFill>
                  <a:srgbClr val="993300"/>
                </a:solidFill>
              </a:rPr>
              <a:t>25</a:t>
            </a:r>
            <a:endParaRPr lang="en-US" sz="2000" b="1" dirty="0">
              <a:solidFill>
                <a:srgbClr val="993300"/>
              </a:solidFill>
            </a:endParaRPr>
          </a:p>
        </p:txBody>
      </p:sp>
      <p:sp>
        <p:nvSpPr>
          <p:cNvPr id="9" name="TextBox 8"/>
          <p:cNvSpPr txBox="1"/>
          <p:nvPr/>
        </p:nvSpPr>
        <p:spPr>
          <a:xfrm>
            <a:off x="4267200" y="2128299"/>
            <a:ext cx="4114800" cy="3505200"/>
          </a:xfrm>
          <a:prstGeom prst="rect">
            <a:avLst/>
          </a:prstGeom>
          <a:solidFill>
            <a:schemeClr val="bg1"/>
          </a:solidFill>
          <a:ln w="19050">
            <a:solidFill>
              <a:schemeClr val="bg1">
                <a:lumMod val="85000"/>
              </a:schemeClr>
            </a:solidFill>
            <a:miter lim="800000"/>
            <a:headEnd/>
            <a:tailEnd/>
          </a:ln>
          <a:extLst/>
        </p:spPr>
        <p:txBody>
          <a:bodyPr vert="horz" wrap="square" lIns="91440" tIns="45720" rIns="91440" bIns="45720" numCol="1" anchor="t" anchorCtr="0" compatLnSpc="1">
            <a:prstTxWarp prst="textNoShape">
              <a:avLst/>
            </a:prstTxWarp>
          </a:bodyPr>
          <a:lstStyle>
            <a:lvl1pPr marL="342900" indent="-342900" eaLnBrk="1" hangingPunct="1">
              <a:spcBef>
                <a:spcPct val="20000"/>
              </a:spcBef>
              <a:buClr>
                <a:srgbClr val="16A21F"/>
              </a:buClr>
              <a:buFont typeface="Wingdings" pitchFamily="2" charset="2"/>
              <a:defRPr>
                <a:latin typeface="+mn-lt"/>
                <a:ea typeface="+mn-ea"/>
              </a:defRPr>
            </a:lvl1pPr>
            <a:lvl2pPr marL="576263" lvl="1" indent="-293688" eaLnBrk="1" hangingPunct="1">
              <a:spcBef>
                <a:spcPts val="1200"/>
              </a:spcBef>
              <a:buClr>
                <a:schemeClr val="bg2"/>
              </a:buClr>
              <a:buFont typeface="Wingdings" pitchFamily="2" charset="2"/>
              <a:buChar char="l"/>
              <a:defRPr sz="2000">
                <a:latin typeface="+mn-lt"/>
                <a:ea typeface="+mn-ea"/>
              </a:defRPr>
            </a:lvl2pPr>
            <a:lvl3pPr marL="968375" indent="-228600" eaLnBrk="1" hangingPunct="1">
              <a:spcBef>
                <a:spcPts val="1200"/>
              </a:spcBef>
              <a:buClr>
                <a:schemeClr val="bg2"/>
              </a:buClr>
              <a:buChar char="–"/>
              <a:defRPr>
                <a:latin typeface="+mn-lt"/>
                <a:ea typeface="+mn-ea"/>
              </a:defRPr>
            </a:lvl3pPr>
            <a:lvl4pPr marL="1600200" indent="-228600" eaLnBrk="1" hangingPunct="1">
              <a:spcBef>
                <a:spcPts val="1200"/>
              </a:spcBef>
              <a:buClr>
                <a:schemeClr val="bg2"/>
              </a:buClr>
              <a:buFont typeface="Times" charset="0"/>
              <a:buChar char="•"/>
              <a:defRPr sz="1600">
                <a:latin typeface="+mn-lt"/>
                <a:ea typeface="+mn-ea"/>
              </a:defRPr>
            </a:lvl4pPr>
            <a:lvl5pPr marL="2057400" indent="-228600" eaLnBrk="1" hangingPunct="1">
              <a:spcBef>
                <a:spcPts val="1200"/>
              </a:spcBef>
              <a:buClr>
                <a:schemeClr val="bg2"/>
              </a:buClr>
              <a:buChar char="»"/>
              <a:defRPr sz="1600">
                <a:latin typeface="+mn-lt"/>
                <a:ea typeface="+mn-ea"/>
              </a:defRPr>
            </a:lvl5pPr>
            <a:lvl6pPr marL="2514600" indent="-228600" fontAlgn="base">
              <a:spcBef>
                <a:spcPct val="20000"/>
              </a:spcBef>
              <a:spcAft>
                <a:spcPct val="0"/>
              </a:spcAft>
              <a:buClr>
                <a:schemeClr val="bg2"/>
              </a:buClr>
              <a:buChar char="»"/>
              <a:defRPr sz="1600">
                <a:latin typeface="+mn-lt"/>
                <a:ea typeface="+mn-ea"/>
              </a:defRPr>
            </a:lvl6pPr>
            <a:lvl7pPr marL="2971800" indent="-228600" fontAlgn="base">
              <a:spcBef>
                <a:spcPct val="20000"/>
              </a:spcBef>
              <a:spcAft>
                <a:spcPct val="0"/>
              </a:spcAft>
              <a:buClr>
                <a:schemeClr val="bg2"/>
              </a:buClr>
              <a:buChar char="»"/>
              <a:defRPr sz="1600">
                <a:latin typeface="+mn-lt"/>
                <a:ea typeface="+mn-ea"/>
              </a:defRPr>
            </a:lvl7pPr>
            <a:lvl8pPr marL="3429000" indent="-228600" fontAlgn="base">
              <a:spcBef>
                <a:spcPct val="20000"/>
              </a:spcBef>
              <a:spcAft>
                <a:spcPct val="0"/>
              </a:spcAft>
              <a:buClr>
                <a:schemeClr val="bg2"/>
              </a:buClr>
              <a:buChar char="»"/>
              <a:defRPr sz="1600">
                <a:latin typeface="+mn-lt"/>
                <a:ea typeface="+mn-ea"/>
              </a:defRPr>
            </a:lvl8pPr>
            <a:lvl9pPr marL="3886200" indent="-228600" fontAlgn="base">
              <a:spcBef>
                <a:spcPct val="20000"/>
              </a:spcBef>
              <a:spcAft>
                <a:spcPct val="0"/>
              </a:spcAft>
              <a:buClr>
                <a:schemeClr val="bg2"/>
              </a:buClr>
              <a:buChar char="»"/>
              <a:defRPr sz="1600">
                <a:latin typeface="+mn-lt"/>
                <a:ea typeface="+mn-ea"/>
              </a:defRPr>
            </a:lvl9pPr>
          </a:lstStyle>
          <a:p>
            <a:pPr marL="0" indent="0"/>
            <a:r>
              <a:rPr lang="en-US" sz="1800" dirty="0"/>
              <a:t>Social work professionals are in a strategic position to become leaders in promoting the role of patient advocate:</a:t>
            </a:r>
          </a:p>
          <a:p>
            <a:pPr lvl="1"/>
            <a:r>
              <a:rPr lang="en-US" sz="1600" dirty="0"/>
              <a:t>by the nature of their values, their commitment to social justice</a:t>
            </a:r>
          </a:p>
          <a:p>
            <a:pPr lvl="1"/>
            <a:r>
              <a:rPr lang="en-US" sz="1600" dirty="0"/>
              <a:t>their ability to effectively communicate and engage individuals representing diverse backgrounds</a:t>
            </a:r>
          </a:p>
          <a:p>
            <a:pPr lvl="1"/>
            <a:r>
              <a:rPr lang="en-US" sz="1600" dirty="0"/>
              <a:t>their application of the “person in environment” or psychosocial perspective </a:t>
            </a:r>
            <a:r>
              <a:rPr lang="en-US" sz="1600" baseline="30000" dirty="0"/>
              <a:t>25,26</a:t>
            </a:r>
          </a:p>
        </p:txBody>
      </p:sp>
    </p:spTree>
    <p:extLst>
      <p:ext uri="{BB962C8B-B14F-4D97-AF65-F5344CB8AC3E}">
        <p14:creationId xmlns:p14="http://schemas.microsoft.com/office/powerpoint/2010/main" val="42835546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849" y="1066800"/>
            <a:ext cx="8001000" cy="838200"/>
          </a:xfrm>
        </p:spPr>
        <p:txBody>
          <a:bodyPr/>
          <a:lstStyle/>
          <a:p>
            <a:r>
              <a:rPr lang="en-US" dirty="0"/>
              <a:t>Taking Action to Protect and Assist Patients</a:t>
            </a:r>
          </a:p>
        </p:txBody>
      </p:sp>
      <p:sp>
        <p:nvSpPr>
          <p:cNvPr id="3" name="Content Placeholder 2"/>
          <p:cNvSpPr>
            <a:spLocks noGrp="1"/>
          </p:cNvSpPr>
          <p:nvPr>
            <p:ph sz="half" idx="1"/>
          </p:nvPr>
        </p:nvSpPr>
        <p:spPr>
          <a:xfrm>
            <a:off x="838200" y="2133600"/>
            <a:ext cx="3924300" cy="2362200"/>
          </a:xfrm>
          <a:solidFill>
            <a:schemeClr val="bg1"/>
          </a:solidFill>
          <a:ln w="19050">
            <a:solidFill>
              <a:schemeClr val="bg1">
                <a:lumMod val="85000"/>
              </a:schemeClr>
            </a:solidFill>
          </a:ln>
        </p:spPr>
        <p:txBody>
          <a:bodyPr/>
          <a:lstStyle/>
          <a:p>
            <a:pPr>
              <a:spcBef>
                <a:spcPts val="1800"/>
              </a:spcBef>
            </a:pPr>
            <a:r>
              <a:rPr lang="en-US" sz="2000" dirty="0"/>
              <a:t>Social Workers serving as:</a:t>
            </a:r>
          </a:p>
          <a:p>
            <a:pPr marL="517525" lvl="1" indent="-284163">
              <a:spcBef>
                <a:spcPts val="1800"/>
              </a:spcBef>
            </a:pPr>
            <a:r>
              <a:rPr lang="en-US" sz="1600" dirty="0"/>
              <a:t>Care Managers </a:t>
            </a:r>
          </a:p>
          <a:p>
            <a:pPr marL="517525" lvl="1" indent="-284163">
              <a:spcBef>
                <a:spcPts val="1800"/>
              </a:spcBef>
            </a:pPr>
            <a:r>
              <a:rPr lang="en-US" sz="1600" dirty="0"/>
              <a:t>Medical Social Worker</a:t>
            </a:r>
          </a:p>
          <a:p>
            <a:pPr marL="517525" lvl="1" indent="-284163">
              <a:spcBef>
                <a:spcPts val="1800"/>
              </a:spcBef>
            </a:pPr>
            <a:r>
              <a:rPr lang="en-US" sz="1600" dirty="0"/>
              <a:t>Navigator or Health Coach</a:t>
            </a:r>
          </a:p>
          <a:p>
            <a:pPr marL="517525" lvl="1" indent="-284163">
              <a:spcBef>
                <a:spcPts val="1800"/>
              </a:spcBef>
            </a:pPr>
            <a:r>
              <a:rPr lang="en-US" sz="1600" dirty="0"/>
              <a:t>Discharge Planner</a:t>
            </a:r>
          </a:p>
          <a:p>
            <a:pPr>
              <a:spcBef>
                <a:spcPts val="1800"/>
              </a:spcBef>
            </a:pPr>
            <a:endParaRPr lang="en-US" dirty="0"/>
          </a:p>
        </p:txBody>
      </p:sp>
      <p:sp>
        <p:nvSpPr>
          <p:cNvPr id="5" name="Content Placeholder 4"/>
          <p:cNvSpPr>
            <a:spLocks noGrp="1"/>
          </p:cNvSpPr>
          <p:nvPr>
            <p:ph sz="half" idx="2"/>
          </p:nvPr>
        </p:nvSpPr>
        <p:spPr>
          <a:xfrm>
            <a:off x="4724400" y="2133600"/>
            <a:ext cx="3924300" cy="2362200"/>
          </a:xfrm>
          <a:solidFill>
            <a:schemeClr val="bg1">
              <a:lumMod val="85000"/>
            </a:schemeClr>
          </a:solidFill>
          <a:ln w="19050">
            <a:solidFill>
              <a:schemeClr val="bg1">
                <a:lumMod val="85000"/>
              </a:schemeClr>
            </a:solidFill>
            <a:miter lim="800000"/>
            <a:headEnd/>
            <a:tailEnd/>
          </a:ln>
          <a:extLst/>
        </p:spPr>
        <p:txBody>
          <a:bodyPr vert="horz" wrap="square" lIns="91440" tIns="45720" rIns="91440" bIns="45720" numCol="1" anchor="t" anchorCtr="0" compatLnSpc="1">
            <a:prstTxWarp prst="textNoShape">
              <a:avLst/>
            </a:prstTxWarp>
          </a:bodyPr>
          <a:lstStyle/>
          <a:p>
            <a:pPr>
              <a:spcBef>
                <a:spcPts val="1800"/>
              </a:spcBef>
            </a:pPr>
            <a:r>
              <a:rPr lang="en-US" sz="2000" dirty="0"/>
              <a:t>Regularly take advocacy actions:</a:t>
            </a:r>
          </a:p>
          <a:p>
            <a:pPr marL="517525" lvl="1" indent="-284163">
              <a:spcBef>
                <a:spcPts val="1800"/>
              </a:spcBef>
            </a:pPr>
            <a:r>
              <a:rPr lang="en-US" sz="1600" dirty="0"/>
              <a:t>Expedite referrals, gather consumer information, help obtain second opinions, mediate between care providers, educate consumers on self-care management, link to inpatient and outpatient services.</a:t>
            </a:r>
          </a:p>
          <a:p>
            <a:pPr>
              <a:spcBef>
                <a:spcPts val="1800"/>
              </a:spcBef>
            </a:pPr>
            <a:endParaRPr lang="en-US" sz="2000" dirty="0"/>
          </a:p>
          <a:p>
            <a:pPr>
              <a:spcBef>
                <a:spcPts val="1800"/>
              </a:spcBef>
            </a:pPr>
            <a:endParaRPr lang="en-US" sz="2000" dirty="0"/>
          </a:p>
        </p:txBody>
      </p:sp>
    </p:spTree>
    <p:extLst>
      <p:ext uri="{BB962C8B-B14F-4D97-AF65-F5344CB8AC3E}">
        <p14:creationId xmlns:p14="http://schemas.microsoft.com/office/powerpoint/2010/main" val="33507633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ct val="20000"/>
              </a:spcBef>
              <a:buClr>
                <a:srgbClr val="16A21F"/>
              </a:buClr>
              <a:buFont typeface="Wingdings" pitchFamily="2" charset="2"/>
            </a:pPr>
            <a:r>
              <a:rPr lang="en-US" dirty="0"/>
              <a:t>Using Influence for Successful </a:t>
            </a:r>
            <a:br>
              <a:rPr lang="en-US" dirty="0"/>
            </a:br>
            <a:r>
              <a:rPr lang="en-US" dirty="0"/>
              <a:t>Social Work Advocacy </a:t>
            </a:r>
            <a:r>
              <a:rPr lang="en-US" sz="2000" kern="1200" baseline="50000" dirty="0"/>
              <a:t>24</a:t>
            </a:r>
          </a:p>
        </p:txBody>
      </p:sp>
      <p:sp>
        <p:nvSpPr>
          <p:cNvPr id="3" name="Content Placeholder 2"/>
          <p:cNvSpPr>
            <a:spLocks noGrp="1"/>
          </p:cNvSpPr>
          <p:nvPr>
            <p:ph idx="1"/>
          </p:nvPr>
        </p:nvSpPr>
        <p:spPr>
          <a:xfrm>
            <a:off x="685800" y="1981200"/>
            <a:ext cx="7848600" cy="3810000"/>
          </a:xfrm>
        </p:spPr>
        <p:txBody>
          <a:bodyPr/>
          <a:lstStyle/>
          <a:p>
            <a:pPr marL="0" indent="0"/>
            <a:r>
              <a:rPr lang="en-US" sz="2000" dirty="0"/>
              <a:t>Influence in Interpersonal Exchanges. Advocates can exert influence by drawing upon the following interpersonal experience:</a:t>
            </a:r>
          </a:p>
          <a:p>
            <a:pPr lvl="1">
              <a:spcBef>
                <a:spcPts val="600"/>
              </a:spcBef>
            </a:pPr>
            <a:r>
              <a:rPr lang="en-US" sz="1600" b="1" dirty="0">
                <a:solidFill>
                  <a:srgbClr val="993300"/>
                </a:solidFill>
              </a:rPr>
              <a:t>Expertise: </a:t>
            </a:r>
            <a:r>
              <a:rPr lang="en-US" sz="1600" dirty="0"/>
              <a:t>Tactfully display personal knowledge, credentials, and suggest evidence-based practices</a:t>
            </a:r>
          </a:p>
          <a:p>
            <a:pPr lvl="1">
              <a:spcBef>
                <a:spcPts val="600"/>
              </a:spcBef>
            </a:pPr>
            <a:r>
              <a:rPr lang="en-US" sz="1600" b="1" dirty="0">
                <a:solidFill>
                  <a:srgbClr val="993300"/>
                </a:solidFill>
              </a:rPr>
              <a:t>Coercion: </a:t>
            </a:r>
            <a:r>
              <a:rPr lang="en-US" sz="1600" dirty="0"/>
              <a:t>Cite adverse implications for consumer dissatisfaction, potential reputational losses</a:t>
            </a:r>
          </a:p>
          <a:p>
            <a:pPr lvl="1">
              <a:spcBef>
                <a:spcPts val="600"/>
              </a:spcBef>
            </a:pPr>
            <a:r>
              <a:rPr lang="en-US" sz="1600" b="1" dirty="0">
                <a:solidFill>
                  <a:srgbClr val="993300"/>
                </a:solidFill>
              </a:rPr>
              <a:t>Rewards: </a:t>
            </a:r>
            <a:r>
              <a:rPr lang="en-US" sz="1600" dirty="0"/>
              <a:t>Praise physician for helping a consumer and promise to go the “extra mile” in the future</a:t>
            </a:r>
          </a:p>
          <a:p>
            <a:pPr lvl="1">
              <a:spcBef>
                <a:spcPts val="600"/>
              </a:spcBef>
            </a:pPr>
            <a:r>
              <a:rPr lang="en-US" sz="1600" b="1" dirty="0">
                <a:solidFill>
                  <a:srgbClr val="993300"/>
                </a:solidFill>
              </a:rPr>
              <a:t>Charisma: </a:t>
            </a:r>
            <a:r>
              <a:rPr lang="en-US" sz="1600" dirty="0"/>
              <a:t>Become admired for “putting patients first” or being a “team player” by displaying qualities of leadership, moral authority to motivate others to follow</a:t>
            </a:r>
          </a:p>
          <a:p>
            <a:pPr lvl="1">
              <a:spcBef>
                <a:spcPts val="600"/>
              </a:spcBef>
            </a:pPr>
            <a:r>
              <a:rPr lang="en-US" sz="1600" b="1" dirty="0">
                <a:solidFill>
                  <a:srgbClr val="993300"/>
                </a:solidFill>
              </a:rPr>
              <a:t>Authority: </a:t>
            </a:r>
            <a:r>
              <a:rPr lang="en-US" sz="1600" dirty="0"/>
              <a:t>Hold leadership positions in departments or persuade administrators to serve as intermediaries</a:t>
            </a:r>
          </a:p>
        </p:txBody>
      </p:sp>
    </p:spTree>
    <p:extLst>
      <p:ext uri="{BB962C8B-B14F-4D97-AF65-F5344CB8AC3E}">
        <p14:creationId xmlns:p14="http://schemas.microsoft.com/office/powerpoint/2010/main" val="25890152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ct val="20000"/>
              </a:spcBef>
              <a:buClr>
                <a:srgbClr val="16A21F"/>
              </a:buClr>
              <a:buFont typeface="Wingdings" pitchFamily="2" charset="2"/>
            </a:pPr>
            <a:r>
              <a:rPr lang="en-US" dirty="0"/>
              <a:t>Successful Strategies for</a:t>
            </a:r>
            <a:br>
              <a:rPr lang="en-US" dirty="0"/>
            </a:br>
            <a:r>
              <a:rPr lang="en-US" dirty="0"/>
              <a:t>Social Work Advocacy Engagement </a:t>
            </a:r>
            <a:r>
              <a:rPr lang="en-US" sz="2000" kern="1200" baseline="50000" dirty="0"/>
              <a:t>24</a:t>
            </a:r>
          </a:p>
        </p:txBody>
      </p:sp>
      <p:sp>
        <p:nvSpPr>
          <p:cNvPr id="3" name="Content Placeholder 2"/>
          <p:cNvSpPr>
            <a:spLocks noGrp="1"/>
          </p:cNvSpPr>
          <p:nvPr>
            <p:ph idx="1"/>
          </p:nvPr>
        </p:nvSpPr>
        <p:spPr>
          <a:xfrm>
            <a:off x="685800" y="2057400"/>
            <a:ext cx="8001000" cy="3581400"/>
          </a:xfrm>
        </p:spPr>
        <p:txBody>
          <a:bodyPr/>
          <a:lstStyle/>
          <a:p>
            <a:pPr>
              <a:spcBef>
                <a:spcPts val="600"/>
              </a:spcBef>
            </a:pPr>
            <a:r>
              <a:rPr lang="en-US" sz="1800" b="1" dirty="0">
                <a:solidFill>
                  <a:srgbClr val="336699"/>
                </a:solidFill>
              </a:rPr>
              <a:t>Using Medical Culture</a:t>
            </a:r>
          </a:p>
          <a:p>
            <a:pPr lvl="1">
              <a:spcBef>
                <a:spcPts val="300"/>
              </a:spcBef>
            </a:pPr>
            <a:r>
              <a:rPr lang="en-US" sz="1600" dirty="0"/>
              <a:t>Portray advocacy as coming from concern about consumer’s well-being </a:t>
            </a:r>
          </a:p>
          <a:p>
            <a:pPr lvl="1">
              <a:spcBef>
                <a:spcPts val="300"/>
              </a:spcBef>
            </a:pPr>
            <a:r>
              <a:rPr lang="en-US" sz="1600" dirty="0"/>
              <a:t>Present concern from a medical ethics perspective to promote multi-professional collaboration</a:t>
            </a:r>
          </a:p>
          <a:p>
            <a:pPr lvl="1">
              <a:spcBef>
                <a:spcPts val="300"/>
              </a:spcBef>
            </a:pPr>
            <a:r>
              <a:rPr lang="en-US" sz="1600" dirty="0"/>
              <a:t>Engage physician, “I bring this case to your attention so that we can provide the best services possible”</a:t>
            </a:r>
          </a:p>
          <a:p>
            <a:pPr>
              <a:spcBef>
                <a:spcPts val="600"/>
              </a:spcBef>
            </a:pPr>
            <a:r>
              <a:rPr lang="en-US" sz="1800" b="1" dirty="0">
                <a:solidFill>
                  <a:srgbClr val="336699"/>
                </a:solidFill>
              </a:rPr>
              <a:t>Employing Power-Dependence</a:t>
            </a:r>
          </a:p>
          <a:p>
            <a:pPr lvl="1">
              <a:spcBef>
                <a:spcPts val="300"/>
              </a:spcBef>
            </a:pPr>
            <a:r>
              <a:rPr lang="en-US" sz="1600" dirty="0"/>
              <a:t>Social worker is viewed as credible when others depend on expertise</a:t>
            </a:r>
          </a:p>
          <a:p>
            <a:pPr lvl="1">
              <a:spcBef>
                <a:spcPts val="300"/>
              </a:spcBef>
            </a:pPr>
            <a:r>
              <a:rPr lang="en-US" sz="1600" dirty="0"/>
              <a:t>Assume multiple functions beyond job description to enhance dependence</a:t>
            </a:r>
          </a:p>
          <a:p>
            <a:pPr>
              <a:spcBef>
                <a:spcPts val="600"/>
              </a:spcBef>
            </a:pPr>
            <a:r>
              <a:rPr lang="en-US" sz="1800" b="1" dirty="0">
                <a:solidFill>
                  <a:srgbClr val="336699"/>
                </a:solidFill>
              </a:rPr>
              <a:t>Taking Initiative and Responsibility</a:t>
            </a:r>
          </a:p>
          <a:p>
            <a:pPr lvl="1">
              <a:spcBef>
                <a:spcPts val="300"/>
              </a:spcBef>
            </a:pPr>
            <a:r>
              <a:rPr lang="en-US" sz="1600" dirty="0"/>
              <a:t>Initiate improvements in consumers’ health care and follow through with action</a:t>
            </a:r>
          </a:p>
          <a:p>
            <a:pPr lvl="1">
              <a:spcBef>
                <a:spcPts val="300"/>
              </a:spcBef>
            </a:pPr>
            <a:r>
              <a:rPr lang="en-US" sz="1600" dirty="0"/>
              <a:t>Participate in in-service training sessions, rounds, case findings, contribute to medical records</a:t>
            </a:r>
          </a:p>
          <a:p>
            <a:endParaRPr lang="en-US" sz="1600" dirty="0"/>
          </a:p>
        </p:txBody>
      </p:sp>
    </p:spTree>
    <p:extLst>
      <p:ext uri="{BB962C8B-B14F-4D97-AF65-F5344CB8AC3E}">
        <p14:creationId xmlns:p14="http://schemas.microsoft.com/office/powerpoint/2010/main" val="1660115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66800"/>
            <a:ext cx="8001000" cy="838200"/>
          </a:xfrm>
        </p:spPr>
        <p:txBody>
          <a:bodyPr/>
          <a:lstStyle/>
          <a:p>
            <a:pPr>
              <a:spcBef>
                <a:spcPct val="20000"/>
              </a:spcBef>
              <a:buClr>
                <a:srgbClr val="16A21F"/>
              </a:buClr>
              <a:buFont typeface="Wingdings" pitchFamily="2" charset="2"/>
            </a:pPr>
            <a:r>
              <a:rPr lang="en-US" dirty="0"/>
              <a:t>Successful Strategies for</a:t>
            </a:r>
            <a:br>
              <a:rPr lang="en-US" dirty="0"/>
            </a:br>
            <a:r>
              <a:rPr lang="en-US" dirty="0"/>
              <a:t>Social Work Advocacy Engagement (Cont’d)</a:t>
            </a:r>
            <a:r>
              <a:rPr lang="en-US" sz="2000" kern="1200" baseline="50000" dirty="0"/>
              <a:t>24</a:t>
            </a:r>
          </a:p>
        </p:txBody>
      </p:sp>
      <p:sp>
        <p:nvSpPr>
          <p:cNvPr id="3" name="Content Placeholder 2"/>
          <p:cNvSpPr>
            <a:spLocks noGrp="1"/>
          </p:cNvSpPr>
          <p:nvPr>
            <p:ph idx="1"/>
          </p:nvPr>
        </p:nvSpPr>
        <p:spPr>
          <a:xfrm>
            <a:off x="685800" y="2057400"/>
            <a:ext cx="8001000" cy="3581400"/>
          </a:xfrm>
        </p:spPr>
        <p:txBody>
          <a:bodyPr/>
          <a:lstStyle/>
          <a:p>
            <a:pPr>
              <a:spcBef>
                <a:spcPts val="600"/>
              </a:spcBef>
            </a:pPr>
            <a:r>
              <a:rPr lang="en-US" sz="1800" b="1" dirty="0">
                <a:solidFill>
                  <a:srgbClr val="336699"/>
                </a:solidFill>
              </a:rPr>
              <a:t>Develop Positive Track Record</a:t>
            </a:r>
          </a:p>
          <a:p>
            <a:pPr lvl="1">
              <a:spcBef>
                <a:spcPts val="300"/>
              </a:spcBef>
            </a:pPr>
            <a:r>
              <a:rPr lang="en-US" sz="1600" dirty="0"/>
              <a:t>Positive reputation demonstrates competency and trustworthiness.</a:t>
            </a:r>
          </a:p>
          <a:p>
            <a:pPr>
              <a:spcBef>
                <a:spcPts val="1200"/>
              </a:spcBef>
            </a:pPr>
            <a:r>
              <a:rPr lang="en-US" sz="1800" b="1" dirty="0">
                <a:solidFill>
                  <a:srgbClr val="336699"/>
                </a:solidFill>
              </a:rPr>
              <a:t>Appropriate Assertiveness</a:t>
            </a:r>
          </a:p>
          <a:p>
            <a:pPr lvl="1">
              <a:spcBef>
                <a:spcPts val="300"/>
              </a:spcBef>
            </a:pPr>
            <a:r>
              <a:rPr lang="en-US" sz="1600" dirty="0"/>
              <a:t>Assert influence that will not compromise ability to engage in future advocacy.</a:t>
            </a:r>
          </a:p>
          <a:p>
            <a:pPr>
              <a:spcBef>
                <a:spcPts val="1200"/>
              </a:spcBef>
            </a:pPr>
            <a:r>
              <a:rPr lang="en-US" sz="1800" b="1" dirty="0">
                <a:solidFill>
                  <a:srgbClr val="336699"/>
                </a:solidFill>
              </a:rPr>
              <a:t>Design Communication Strategy</a:t>
            </a:r>
          </a:p>
          <a:p>
            <a:pPr lvl="1">
              <a:spcBef>
                <a:spcPts val="300"/>
              </a:spcBef>
            </a:pPr>
            <a:r>
              <a:rPr lang="en-US" sz="1600" dirty="0"/>
              <a:t>Communicate skillfully with various audiences in different situations.</a:t>
            </a:r>
          </a:p>
          <a:p>
            <a:pPr lvl="1">
              <a:spcBef>
                <a:spcPts val="200"/>
              </a:spcBef>
            </a:pPr>
            <a:r>
              <a:rPr lang="en-US" sz="1600" dirty="0"/>
              <a:t>Consider audience and alter approach appropriately:</a:t>
            </a:r>
          </a:p>
          <a:p>
            <a:pPr lvl="2">
              <a:spcBef>
                <a:spcPts val="200"/>
              </a:spcBef>
            </a:pPr>
            <a:r>
              <a:rPr lang="en-US" sz="1400" dirty="0"/>
              <a:t>Physician/Administrator- Provide options and ask for preference.</a:t>
            </a:r>
          </a:p>
          <a:p>
            <a:pPr lvl="2">
              <a:spcBef>
                <a:spcPts val="200"/>
              </a:spcBef>
            </a:pPr>
            <a:r>
              <a:rPr lang="en-US" sz="1400" dirty="0"/>
              <a:t>Hostile audience- Create commonalities</a:t>
            </a:r>
          </a:p>
          <a:p>
            <a:pPr>
              <a:spcBef>
                <a:spcPts val="1200"/>
              </a:spcBef>
            </a:pPr>
            <a:r>
              <a:rPr lang="en-US" sz="1800" b="1" dirty="0">
                <a:solidFill>
                  <a:srgbClr val="336699"/>
                </a:solidFill>
              </a:rPr>
              <a:t>Encourage Consumer Empowerment</a:t>
            </a:r>
          </a:p>
          <a:p>
            <a:pPr lvl="1">
              <a:spcBef>
                <a:spcPts val="300"/>
              </a:spcBef>
            </a:pPr>
            <a:r>
              <a:rPr lang="en-US" sz="1600" dirty="0"/>
              <a:t>Guide consumer confidence by informing of rights and encourage self-advocacy.</a:t>
            </a:r>
          </a:p>
          <a:p>
            <a:pPr lvl="3">
              <a:spcBef>
                <a:spcPts val="600"/>
              </a:spcBef>
            </a:pPr>
            <a:endParaRPr lang="en-US" dirty="0"/>
          </a:p>
          <a:p>
            <a:pPr lvl="1">
              <a:spcBef>
                <a:spcPts val="600"/>
              </a:spcBef>
            </a:pPr>
            <a:endParaRPr lang="en-US" sz="1600" dirty="0"/>
          </a:p>
          <a:p>
            <a:pPr lvl="1">
              <a:spcBef>
                <a:spcPts val="600"/>
              </a:spcBef>
            </a:pPr>
            <a:endParaRPr lang="en-US" sz="1600" dirty="0"/>
          </a:p>
        </p:txBody>
      </p:sp>
    </p:spTree>
    <p:extLst>
      <p:ext uri="{BB962C8B-B14F-4D97-AF65-F5344CB8AC3E}">
        <p14:creationId xmlns:p14="http://schemas.microsoft.com/office/powerpoint/2010/main" val="40931883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noGrp="1"/>
          </p:cNvSpPr>
          <p:nvPr>
            <p:ph type="title"/>
          </p:nvPr>
        </p:nvSpPr>
        <p:spPr bwMode="auto">
          <a:xfrm>
            <a:off x="533400" y="457200"/>
            <a:ext cx="8001000" cy="838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28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a:lstStyle>
          <a:p>
            <a:pPr>
              <a:spcBef>
                <a:spcPct val="20000"/>
              </a:spcBef>
              <a:buClr>
                <a:srgbClr val="16A21F"/>
              </a:buClr>
              <a:buFont typeface="Wingdings" pitchFamily="2" charset="2"/>
            </a:pPr>
            <a:r>
              <a:rPr lang="en-US" dirty="0"/>
              <a:t>Group Activity</a:t>
            </a:r>
            <a:br>
              <a:rPr lang="en-US" dirty="0"/>
            </a:br>
            <a:r>
              <a:rPr lang="en-US" dirty="0">
                <a:solidFill>
                  <a:srgbClr val="9BBB59"/>
                </a:solidFill>
              </a:rPr>
              <a:t>Excessive Fatalism as a Barrier to Advocacy</a:t>
            </a:r>
            <a:endParaRPr lang="en-US" sz="2000" baseline="50000" dirty="0"/>
          </a:p>
        </p:txBody>
      </p:sp>
      <p:sp>
        <p:nvSpPr>
          <p:cNvPr id="4" name="TextBox 3"/>
          <p:cNvSpPr txBox="1"/>
          <p:nvPr/>
        </p:nvSpPr>
        <p:spPr>
          <a:xfrm>
            <a:off x="685800" y="1447800"/>
            <a:ext cx="8153400" cy="830997"/>
          </a:xfrm>
          <a:prstGeom prst="rect">
            <a:avLst/>
          </a:prstGeom>
          <a:solidFill>
            <a:srgbClr val="82A5D0"/>
          </a:solidFill>
          <a:ln w="28575">
            <a:noFill/>
          </a:ln>
        </p:spPr>
        <p:txBody>
          <a:bodyPr wrap="square">
            <a:spAutoFit/>
          </a:bodyPr>
          <a:lstStyle>
            <a:defPPr>
              <a:defRPr lang="en-US"/>
            </a:defPPr>
            <a:lvl1pPr marL="285750" indent="-285750">
              <a:spcBef>
                <a:spcPts val="600"/>
              </a:spcBef>
              <a:buClr>
                <a:srgbClr val="CE7124"/>
              </a:buClr>
              <a:buFont typeface="Wingdings" pitchFamily="2" charset="2"/>
              <a:buChar char="ü"/>
              <a:defRPr sz="2000" b="1"/>
            </a:lvl1pPr>
          </a:lstStyle>
          <a:p>
            <a:pPr marL="282575" lvl="1" indent="0">
              <a:buNone/>
            </a:pPr>
            <a:r>
              <a:rPr lang="en-US" sz="1600" b="1" dirty="0">
                <a:solidFill>
                  <a:schemeClr val="bg1"/>
                </a:solidFill>
              </a:rPr>
              <a:t>Jansson (2011) has described that “excessive fatalism” can impede a social worker’s involvement in advocacy by “undercutting the belief that change is possible.” </a:t>
            </a:r>
            <a:r>
              <a:rPr lang="en-US" sz="1600" b="1" baseline="30000" dirty="0">
                <a:solidFill>
                  <a:schemeClr val="bg1"/>
                </a:solidFill>
              </a:rPr>
              <a:t>24</a:t>
            </a:r>
          </a:p>
        </p:txBody>
      </p:sp>
      <p:sp>
        <p:nvSpPr>
          <p:cNvPr id="3" name="Content Placeholder 2"/>
          <p:cNvSpPr>
            <a:spLocks noGrp="1"/>
          </p:cNvSpPr>
          <p:nvPr>
            <p:ph idx="1"/>
          </p:nvPr>
        </p:nvSpPr>
        <p:spPr>
          <a:xfrm>
            <a:off x="228600" y="2209800"/>
            <a:ext cx="8610600" cy="2209800"/>
          </a:xfrm>
        </p:spPr>
        <p:txBody>
          <a:bodyPr/>
          <a:lstStyle/>
          <a:p>
            <a:pPr lvl="1">
              <a:buNone/>
            </a:pPr>
            <a:r>
              <a:rPr lang="en-US" sz="1500" dirty="0"/>
              <a:t>You are a newly graduated MSW and the only social worker working in a primary care setting with 3 PCPs, 2 medical residents and 3 nurses. You have considerable experience and interest in health, mental health and substance use problems. The program director intimidates you and after your first team meeting, where you did not offer any input about issues that concerned you, you decided that any of your ideas would not be valued by the group and the only way to keep your job was to be compliant with the medical staff who appear to have all of the power. While you initially believed that your social work perspective would complement the medical services offered at the agency, you do not feel that it is possible to change the agency structure or policies and therefore have become more apathetic that the system can work to benefit what you observe as client needs.  </a:t>
            </a:r>
          </a:p>
          <a:p>
            <a:pPr lvl="1">
              <a:buNone/>
            </a:pPr>
            <a:endParaRPr lang="en-US" sz="1500" dirty="0"/>
          </a:p>
        </p:txBody>
      </p:sp>
      <p:sp>
        <p:nvSpPr>
          <p:cNvPr id="6" name="TextBox 5"/>
          <p:cNvSpPr txBox="1"/>
          <p:nvPr/>
        </p:nvSpPr>
        <p:spPr>
          <a:xfrm>
            <a:off x="533400" y="4648200"/>
            <a:ext cx="8534400" cy="1208023"/>
          </a:xfrm>
          <a:prstGeom prst="rect">
            <a:avLst/>
          </a:prstGeom>
          <a:solidFill>
            <a:srgbClr val="CE7124"/>
          </a:solidFill>
        </p:spPr>
        <p:txBody>
          <a:bodyPr wrap="square" rtlCol="0">
            <a:spAutoFit/>
          </a:bodyPr>
          <a:lstStyle/>
          <a:p>
            <a:pPr marL="0" lvl="1"/>
            <a:r>
              <a:rPr lang="en-US" sz="1450" b="1" dirty="0">
                <a:solidFill>
                  <a:schemeClr val="bg1"/>
                </a:solidFill>
              </a:rPr>
              <a:t>Comment on this case based on your thoughts about the social work role in Integrated Health. What strategies recommended by Jansson could be used to combat fatalistic thinking? Given a scenario that you believe might lead you to feel powerless and hopeless, what resources, knowledge, and personal capacities do you have that could assist you?  In what ways does fatalistic thinking impact providers, patients, families, agencies? </a:t>
            </a:r>
          </a:p>
        </p:txBody>
      </p:sp>
    </p:spTree>
    <p:extLst>
      <p:ext uri="{BB962C8B-B14F-4D97-AF65-F5344CB8AC3E}">
        <p14:creationId xmlns:p14="http://schemas.microsoft.com/office/powerpoint/2010/main" val="40966362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438400"/>
            <a:ext cx="5943600" cy="838200"/>
          </a:xfrm>
        </p:spPr>
        <p:txBody>
          <a:bodyPr/>
          <a:lstStyle/>
          <a:p>
            <a:r>
              <a:rPr lang="en-US" b="1" dirty="0"/>
              <a:t>Social Workers as Collaborators</a:t>
            </a:r>
            <a:br>
              <a:rPr lang="en-US" b="1" dirty="0"/>
            </a:b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ct val="20000"/>
              </a:spcBef>
              <a:buClr>
                <a:srgbClr val="16A21F"/>
              </a:buClr>
              <a:buFont typeface="Wingdings" pitchFamily="2" charset="2"/>
            </a:pPr>
            <a:r>
              <a:rPr lang="en-US" dirty="0"/>
              <a:t>Importance of Relational Leadership in Collaboration </a:t>
            </a:r>
            <a:r>
              <a:rPr lang="en-US" sz="2000" kern="1200" baseline="50000" dirty="0"/>
              <a:t>28</a:t>
            </a:r>
          </a:p>
        </p:txBody>
      </p:sp>
      <p:sp>
        <p:nvSpPr>
          <p:cNvPr id="3" name="Content Placeholder 2"/>
          <p:cNvSpPr>
            <a:spLocks noGrp="1"/>
          </p:cNvSpPr>
          <p:nvPr>
            <p:ph idx="1"/>
          </p:nvPr>
        </p:nvSpPr>
        <p:spPr>
          <a:xfrm>
            <a:off x="685800" y="2057400"/>
            <a:ext cx="8001000" cy="3048000"/>
          </a:xfrm>
        </p:spPr>
        <p:txBody>
          <a:bodyPr/>
          <a:lstStyle/>
          <a:p>
            <a:pPr marL="49212" indent="0"/>
            <a:r>
              <a:rPr lang="en-US" sz="2000" dirty="0"/>
              <a:t>Relational leadership is dispersed throughout an organization, focusing on process rather than individuals. </a:t>
            </a:r>
          </a:p>
          <a:p>
            <a:pPr lvl="1"/>
            <a:r>
              <a:rPr lang="en-US" sz="1800" dirty="0"/>
              <a:t>For IH, this type of leadership is essential to creating successful settings and relationships:</a:t>
            </a:r>
          </a:p>
          <a:p>
            <a:pPr lvl="1"/>
            <a:r>
              <a:rPr lang="en-US" sz="1800" dirty="0"/>
              <a:t>IH offers exciting possibilities for healthcare—as an evolving model, there is no preexisting formula for how IH should operate</a:t>
            </a:r>
          </a:p>
          <a:p>
            <a:pPr lvl="1"/>
            <a:r>
              <a:rPr lang="en-US" sz="1800" dirty="0"/>
              <a:t>IH organizations are likely to prioritize “learning” and generating knowledge about the best ways to function</a:t>
            </a:r>
          </a:p>
          <a:p>
            <a:pPr lvl="1"/>
            <a:r>
              <a:rPr lang="en-US" sz="1800" dirty="0"/>
              <a:t>Simultaneously, IH models will require significant change for all stakeholders—patients, providers, payors</a:t>
            </a:r>
          </a:p>
        </p:txBody>
      </p:sp>
    </p:spTree>
    <p:extLst>
      <p:ext uri="{BB962C8B-B14F-4D97-AF65-F5344CB8AC3E}">
        <p14:creationId xmlns:p14="http://schemas.microsoft.com/office/powerpoint/2010/main" val="4096636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p:txBody>
          <a:bodyPr/>
          <a:lstStyle/>
          <a:p>
            <a:pPr eaLnBrk="1" hangingPunct="1"/>
            <a:r>
              <a:rPr lang="en-US" dirty="0"/>
              <a:t>Historical Role of Social Work in Healthcare</a:t>
            </a:r>
          </a:p>
        </p:txBody>
      </p:sp>
      <p:sp>
        <p:nvSpPr>
          <p:cNvPr id="5122" name="Rectangle 3"/>
          <p:cNvSpPr>
            <a:spLocks noGrp="1" noChangeArrowheads="1"/>
          </p:cNvSpPr>
          <p:nvPr>
            <p:ph idx="1"/>
          </p:nvPr>
        </p:nvSpPr>
        <p:spPr>
          <a:xfrm>
            <a:off x="685800" y="1676400"/>
            <a:ext cx="8001000" cy="3581400"/>
          </a:xfrm>
        </p:spPr>
        <p:txBody>
          <a:bodyPr/>
          <a:lstStyle/>
          <a:p>
            <a:pPr lvl="1"/>
            <a:r>
              <a:rPr lang="en-US" dirty="0"/>
              <a:t>As early as 1915, medical social work was defined as a specific form of social case work focused on the relationship between disease and social maladjustment.</a:t>
            </a:r>
            <a:r>
              <a:rPr lang="en-US" baseline="30000" dirty="0"/>
              <a:t>3</a:t>
            </a:r>
          </a:p>
          <a:p>
            <a:pPr lvl="1"/>
            <a:r>
              <a:rPr lang="en-US" dirty="0"/>
              <a:t>With an emphasis on the social impediments to health, social workers were charged with “providing some occupation or experience for the person jolted out of his regular plan of life by chronic disease, to offset what he has lost and to make him feel that he has still a useful place in the world.”</a:t>
            </a:r>
            <a:r>
              <a:rPr lang="en-US" baseline="30000" dirty="0"/>
              <a:t>3</a:t>
            </a:r>
            <a:endParaRPr lang="en-US" dirty="0"/>
          </a:p>
        </p:txBody>
      </p:sp>
      <p:sp>
        <p:nvSpPr>
          <p:cNvPr id="2" name="Folded Corner 1"/>
          <p:cNvSpPr/>
          <p:nvPr/>
        </p:nvSpPr>
        <p:spPr bwMode="auto">
          <a:xfrm>
            <a:off x="1295400" y="4511628"/>
            <a:ext cx="2667000" cy="1077218"/>
          </a:xfrm>
          <a:prstGeom prst="foldedCorner">
            <a:avLst/>
          </a:prstGeom>
          <a:solidFill>
            <a:srgbClr val="336699"/>
          </a:solidFill>
          <a:ln w="57150" cap="flat" cmpd="sng" algn="ctr">
            <a:solidFill>
              <a:schemeClr val="bg1"/>
            </a:solidFill>
            <a:prstDash val="solid"/>
            <a:round/>
            <a:headEnd type="none" w="med" len="med"/>
            <a:tailEnd type="none" w="med" len="med"/>
          </a:ln>
          <a:effectLst>
            <a:outerShdw blurRad="50800" dist="38100" dir="2700000" algn="tl" rotWithShape="0">
              <a:prstClr val="black">
                <a:alpha val="40000"/>
              </a:prstClr>
            </a:outerShdw>
          </a:effectLst>
          <a:extLst/>
        </p:spPr>
        <p:txBody>
          <a:bodyPr vert="horz" wrap="square" lIns="182880" tIns="45720" rIns="91440" bIns="45720" numCol="1" rtlCol="0" anchor="t" anchorCtr="0" compatLnSpc="1">
            <a:prstTxWarp prst="textNoShape">
              <a:avLst/>
            </a:prstTxWarp>
          </a:bodyPr>
          <a:lstStyle/>
          <a:p>
            <a:r>
              <a:rPr lang="en-US" sz="2000" i="1" dirty="0">
                <a:solidFill>
                  <a:schemeClr val="bg1"/>
                </a:solidFill>
                <a:latin typeface="Times New Roman" pitchFamily="18" charset="0"/>
                <a:ea typeface="ヒラギノ角ゴ Pro W3" charset="0"/>
                <a:cs typeface="Times New Roman" pitchFamily="18" charset="0"/>
              </a:rPr>
              <a:t>Do these concepts apply to social work and healthcare today?</a:t>
            </a:r>
          </a:p>
        </p:txBody>
      </p:sp>
      <p:sp>
        <p:nvSpPr>
          <p:cNvPr id="5" name="TextBox 4"/>
          <p:cNvSpPr txBox="1"/>
          <p:nvPr/>
        </p:nvSpPr>
        <p:spPr>
          <a:xfrm>
            <a:off x="4704522" y="4419600"/>
            <a:ext cx="3962400" cy="1661993"/>
          </a:xfrm>
          <a:prstGeom prst="rect">
            <a:avLst/>
          </a:prstGeom>
          <a:noFill/>
        </p:spPr>
        <p:txBody>
          <a:bodyPr wrap="square" rtlCol="0">
            <a:spAutoFit/>
          </a:bodyPr>
          <a:lstStyle/>
          <a:p>
            <a:pPr marL="0" lvl="1"/>
            <a:r>
              <a:rPr lang="en-US" sz="1600" i="1" dirty="0">
                <a:latin typeface="Times New Roman" pitchFamily="18" charset="0"/>
                <a:cs typeface="Times New Roman" pitchFamily="18" charset="0"/>
              </a:rPr>
              <a:t>“It is an important part of the social worker’s function to concern herself with the social problems arising directly out of the nature of the medical treatment.”  </a:t>
            </a:r>
            <a:br>
              <a:rPr lang="en-US" sz="1600" i="1" dirty="0">
                <a:latin typeface="Times New Roman" pitchFamily="18" charset="0"/>
                <a:cs typeface="Times New Roman" pitchFamily="18" charset="0"/>
              </a:rPr>
            </a:br>
            <a:r>
              <a:rPr lang="en-US" sz="1200" dirty="0"/>
              <a:t>Harriet Bartlett </a:t>
            </a:r>
            <a:r>
              <a:rPr lang="en-US" sz="1200" baseline="30000" dirty="0"/>
              <a:t>3</a:t>
            </a:r>
            <a:endParaRPr lang="en-US" sz="1200" dirty="0"/>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ct val="20000"/>
              </a:spcBef>
              <a:buClr>
                <a:srgbClr val="16A21F"/>
              </a:buClr>
              <a:buFont typeface="Wingdings" pitchFamily="2" charset="2"/>
            </a:pPr>
            <a:r>
              <a:rPr lang="en-US" dirty="0"/>
              <a:t>Relational Leadership Mirrors the Spirit of Care Prescribed by IH</a:t>
            </a:r>
            <a:r>
              <a:rPr lang="en-US" baseline="30000" dirty="0"/>
              <a:t> </a:t>
            </a:r>
            <a:r>
              <a:rPr lang="en-US" sz="2000" kern="1200" baseline="50000" dirty="0"/>
              <a:t>27</a:t>
            </a:r>
          </a:p>
        </p:txBody>
      </p:sp>
      <p:sp>
        <p:nvSpPr>
          <p:cNvPr id="3" name="Content Placeholder 2"/>
          <p:cNvSpPr>
            <a:spLocks noGrp="1"/>
          </p:cNvSpPr>
          <p:nvPr>
            <p:ph idx="1"/>
          </p:nvPr>
        </p:nvSpPr>
        <p:spPr>
          <a:xfrm>
            <a:off x="533400" y="2057400"/>
            <a:ext cx="8305800" cy="1676400"/>
          </a:xfrm>
        </p:spPr>
        <p:txBody>
          <a:bodyPr/>
          <a:lstStyle/>
          <a:p>
            <a:pPr lvl="1">
              <a:spcBef>
                <a:spcPts val="1200"/>
              </a:spcBef>
            </a:pPr>
            <a:r>
              <a:rPr lang="en-US" dirty="0"/>
              <a:t>Both consider the partnership/relationship essential to success</a:t>
            </a:r>
          </a:p>
          <a:p>
            <a:pPr lvl="2">
              <a:spcBef>
                <a:spcPts val="600"/>
              </a:spcBef>
            </a:pPr>
            <a:r>
              <a:rPr lang="en-US" dirty="0"/>
              <a:t>Patient and Provider</a:t>
            </a:r>
          </a:p>
          <a:p>
            <a:pPr lvl="2">
              <a:spcBef>
                <a:spcPts val="600"/>
              </a:spcBef>
            </a:pPr>
            <a:r>
              <a:rPr lang="en-US" dirty="0"/>
              <a:t>Provider and other providers (multidisciplinary team)</a:t>
            </a:r>
          </a:p>
          <a:p>
            <a:pPr lvl="2">
              <a:spcBef>
                <a:spcPts val="600"/>
              </a:spcBef>
            </a:pPr>
            <a:r>
              <a:rPr lang="en-US" dirty="0"/>
              <a:t>All with the community</a:t>
            </a:r>
          </a:p>
          <a:p>
            <a:pPr lvl="1">
              <a:spcBef>
                <a:spcPts val="1200"/>
              </a:spcBef>
            </a:pPr>
            <a:r>
              <a:rPr lang="en-US" dirty="0"/>
              <a:t>Movement beyond traditional top management leaders and compliance of followers, the power structure is inclusive</a:t>
            </a:r>
          </a:p>
          <a:p>
            <a:pPr lvl="1">
              <a:spcBef>
                <a:spcPts val="1200"/>
              </a:spcBef>
              <a:buNone/>
            </a:pPr>
            <a:endParaRPr lang="en-US" dirty="0"/>
          </a:p>
        </p:txBody>
      </p:sp>
      <p:sp>
        <p:nvSpPr>
          <p:cNvPr id="5" name="Folded Corner 4"/>
          <p:cNvSpPr/>
          <p:nvPr/>
        </p:nvSpPr>
        <p:spPr bwMode="auto">
          <a:xfrm>
            <a:off x="3429000" y="4511628"/>
            <a:ext cx="2667000" cy="1077218"/>
          </a:xfrm>
          <a:prstGeom prst="foldedCorner">
            <a:avLst/>
          </a:prstGeom>
          <a:solidFill>
            <a:srgbClr val="336699"/>
          </a:solidFill>
          <a:ln w="57150" cap="flat" cmpd="sng" algn="ctr">
            <a:solidFill>
              <a:schemeClr val="bg1"/>
            </a:solidFill>
            <a:prstDash val="solid"/>
            <a:round/>
            <a:headEnd type="none" w="med" len="med"/>
            <a:tailEnd type="none" w="med" len="med"/>
          </a:ln>
          <a:effectLst>
            <a:outerShdw blurRad="50800" dist="38100" dir="2700000" algn="tl" rotWithShape="0">
              <a:prstClr val="black">
                <a:alpha val="40000"/>
              </a:prstClr>
            </a:outerShdw>
          </a:effectLst>
          <a:extLst/>
        </p:spPr>
        <p:txBody>
          <a:bodyPr vert="horz" wrap="square" lIns="182880" tIns="45720" rIns="91440" bIns="45720" numCol="1" rtlCol="0" anchor="t" anchorCtr="0" compatLnSpc="1">
            <a:prstTxWarp prst="textNoShape">
              <a:avLst/>
            </a:prstTxWarp>
          </a:bodyPr>
          <a:lstStyle/>
          <a:p>
            <a:r>
              <a:rPr lang="en-US" sz="2000" i="1" dirty="0">
                <a:solidFill>
                  <a:schemeClr val="bg1"/>
                </a:solidFill>
                <a:latin typeface="Times New Roman" pitchFamily="18" charset="0"/>
                <a:ea typeface="ヒラギノ角ゴ Pro W3" charset="0"/>
                <a:cs typeface="Times New Roman" pitchFamily="18" charset="0"/>
              </a:rPr>
              <a:t>Can traditional primary care embrace this paradigm?</a:t>
            </a:r>
          </a:p>
        </p:txBody>
      </p:sp>
    </p:spTree>
    <p:extLst>
      <p:ext uri="{BB962C8B-B14F-4D97-AF65-F5344CB8AC3E}">
        <p14:creationId xmlns:p14="http://schemas.microsoft.com/office/powerpoint/2010/main" val="40966362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8001000" cy="838200"/>
          </a:xfrm>
        </p:spPr>
        <p:txBody>
          <a:bodyPr/>
          <a:lstStyle/>
          <a:p>
            <a:pPr>
              <a:spcBef>
                <a:spcPct val="20000"/>
              </a:spcBef>
              <a:buClr>
                <a:srgbClr val="16A21F"/>
              </a:buClr>
              <a:buFont typeface="Wingdings" pitchFamily="2" charset="2"/>
            </a:pPr>
            <a:r>
              <a:rPr lang="en-US" dirty="0"/>
              <a:t>An Italian Feasibility Study Offers Hopeful Evidence about Collaboration</a:t>
            </a:r>
            <a:r>
              <a:rPr lang="en-US" baseline="30000" dirty="0"/>
              <a:t> </a:t>
            </a:r>
            <a:r>
              <a:rPr lang="en-US" sz="2000" kern="1200" baseline="50000" dirty="0"/>
              <a:t>29</a:t>
            </a:r>
          </a:p>
        </p:txBody>
      </p:sp>
      <p:sp>
        <p:nvSpPr>
          <p:cNvPr id="3" name="Content Placeholder 2"/>
          <p:cNvSpPr>
            <a:spLocks noGrp="1"/>
          </p:cNvSpPr>
          <p:nvPr>
            <p:ph sz="half" idx="1"/>
          </p:nvPr>
        </p:nvSpPr>
        <p:spPr>
          <a:xfrm>
            <a:off x="2590695" y="1752600"/>
            <a:ext cx="3731253" cy="1954902"/>
          </a:xfrm>
          <a:solidFill>
            <a:schemeClr val="bg1"/>
          </a:solidFill>
          <a:ln w="19050">
            <a:solidFill>
              <a:schemeClr val="bg1"/>
            </a:solidFill>
          </a:ln>
        </p:spPr>
        <p:txBody>
          <a:bodyPr/>
          <a:lstStyle/>
          <a:p>
            <a:pPr>
              <a:spcBef>
                <a:spcPts val="300"/>
              </a:spcBef>
            </a:pPr>
            <a:r>
              <a:rPr lang="en-US" sz="1400" b="1" dirty="0">
                <a:solidFill>
                  <a:srgbClr val="CE7124"/>
                </a:solidFill>
              </a:rPr>
              <a:t>Project Leonardo</a:t>
            </a:r>
          </a:p>
          <a:p>
            <a:pPr marL="57150" indent="0">
              <a:spcBef>
                <a:spcPts val="300"/>
              </a:spcBef>
            </a:pPr>
            <a:r>
              <a:rPr lang="en-US" sz="1400" dirty="0"/>
              <a:t>Tested the feasibility of including nurse “care managers” trained in an empowerment self management model into the primary care/family practice setting to support patients with chronic conditions</a:t>
            </a:r>
          </a:p>
          <a:p>
            <a:pPr marL="57150" indent="0">
              <a:spcBef>
                <a:spcPts val="300"/>
              </a:spcBef>
            </a:pPr>
            <a:r>
              <a:rPr lang="en-US" sz="1400" dirty="0"/>
              <a:t>Historically Doctors worked  as single practitioners in their office without a nurse</a:t>
            </a:r>
          </a:p>
        </p:txBody>
      </p:sp>
      <p:sp>
        <p:nvSpPr>
          <p:cNvPr id="4" name="Content Placeholder 3"/>
          <p:cNvSpPr>
            <a:spLocks noGrp="1"/>
          </p:cNvSpPr>
          <p:nvPr>
            <p:ph sz="half" idx="2"/>
          </p:nvPr>
        </p:nvSpPr>
        <p:spPr>
          <a:xfrm>
            <a:off x="6324600" y="1752600"/>
            <a:ext cx="2590800" cy="1954902"/>
          </a:xfrm>
          <a:solidFill>
            <a:srgbClr val="FAE5D6"/>
          </a:solidFill>
          <a:ln w="19050">
            <a:solidFill>
              <a:schemeClr val="bg1"/>
            </a:solidFill>
          </a:ln>
        </p:spPr>
        <p:txBody>
          <a:bodyPr vert="horz" wrap="square" lIns="91440" tIns="45720" rIns="91440" bIns="45720" numCol="1" anchor="t" anchorCtr="0" compatLnSpc="1">
            <a:prstTxWarp prst="textNoShape">
              <a:avLst/>
            </a:prstTxWarp>
            <a:noAutofit/>
          </a:bodyPr>
          <a:lstStyle/>
          <a:p>
            <a:pPr>
              <a:spcBef>
                <a:spcPts val="1200"/>
              </a:spcBef>
            </a:pPr>
            <a:r>
              <a:rPr lang="en-US" sz="1400" b="1" dirty="0">
                <a:solidFill>
                  <a:srgbClr val="CE7124"/>
                </a:solidFill>
              </a:rPr>
              <a:t>Patient Satisfaction Surveys</a:t>
            </a:r>
          </a:p>
          <a:p>
            <a:pPr marL="0" indent="0">
              <a:spcBef>
                <a:spcPts val="1200"/>
              </a:spcBef>
            </a:pPr>
            <a:r>
              <a:rPr lang="en-US" sz="1400" dirty="0"/>
              <a:t>“My Care Manager and my GP work together to help me,”  </a:t>
            </a:r>
          </a:p>
          <a:p>
            <a:pPr marL="0" indent="0">
              <a:spcBef>
                <a:spcPts val="1200"/>
              </a:spcBef>
            </a:pPr>
            <a:r>
              <a:rPr lang="en-US" sz="1400" dirty="0"/>
              <a:t>“My Care Manager tells my Doctor about the things I need” </a:t>
            </a:r>
          </a:p>
        </p:txBody>
      </p:sp>
      <p:sp>
        <p:nvSpPr>
          <p:cNvPr id="9" name="TextBox 8"/>
          <p:cNvSpPr txBox="1"/>
          <p:nvPr/>
        </p:nvSpPr>
        <p:spPr>
          <a:xfrm>
            <a:off x="2591196" y="3707502"/>
            <a:ext cx="3733403" cy="2146742"/>
          </a:xfrm>
          <a:prstGeom prst="rect">
            <a:avLst/>
          </a:prstGeom>
          <a:solidFill>
            <a:schemeClr val="bg1">
              <a:lumMod val="85000"/>
            </a:schemeClr>
          </a:solidFill>
          <a:ln w="19050">
            <a:solidFill>
              <a:schemeClr val="bg1"/>
            </a:solidFill>
          </a:ln>
        </p:spPr>
        <p:txBody>
          <a:bodyPr wrap="square" rtlCol="0">
            <a:spAutoFit/>
          </a:bodyPr>
          <a:lstStyle/>
          <a:p>
            <a:pPr>
              <a:spcBef>
                <a:spcPts val="300"/>
              </a:spcBef>
            </a:pPr>
            <a:r>
              <a:rPr lang="en-US" sz="1400" b="1" dirty="0">
                <a:solidFill>
                  <a:srgbClr val="CE7124"/>
                </a:solidFill>
                <a:latin typeface="+mn-lt"/>
                <a:ea typeface="+mn-ea"/>
              </a:rPr>
              <a:t>Physicians reported:</a:t>
            </a:r>
          </a:p>
          <a:p>
            <a:pPr>
              <a:spcBef>
                <a:spcPts val="300"/>
              </a:spcBef>
            </a:pPr>
            <a:r>
              <a:rPr lang="en-US" sz="1400" dirty="0"/>
              <a:t>Care Managers as the “ambassadors” of the project, collaborating with the community and “angels” supporting the patients to achieve better health</a:t>
            </a:r>
          </a:p>
          <a:p>
            <a:pPr>
              <a:spcBef>
                <a:spcPts val="300"/>
              </a:spcBef>
            </a:pPr>
            <a:r>
              <a:rPr lang="en-US" sz="1400" dirty="0"/>
              <a:t>85% “My communication and relationship with the patient was improved”</a:t>
            </a:r>
          </a:p>
          <a:p>
            <a:pPr>
              <a:spcBef>
                <a:spcPts val="300"/>
              </a:spcBef>
            </a:pPr>
            <a:r>
              <a:rPr lang="en-US" sz="1400" dirty="0"/>
              <a:t>78%  Satisfaction that “the quality of my time with the patient was improved”</a:t>
            </a:r>
            <a:endParaRPr lang="en-US" sz="1400" b="1" dirty="0">
              <a:solidFill>
                <a:srgbClr val="CE7124"/>
              </a:solidFill>
              <a:latin typeface="+mn-lt"/>
              <a:ea typeface="+mn-ea"/>
            </a:endParaRPr>
          </a:p>
        </p:txBody>
      </p:sp>
      <p:sp>
        <p:nvSpPr>
          <p:cNvPr id="10" name="TextBox 9"/>
          <p:cNvSpPr txBox="1"/>
          <p:nvPr/>
        </p:nvSpPr>
        <p:spPr>
          <a:xfrm>
            <a:off x="6324600" y="3707502"/>
            <a:ext cx="2590800" cy="2146741"/>
          </a:xfrm>
          <a:prstGeom prst="rect">
            <a:avLst/>
          </a:prstGeom>
          <a:solidFill>
            <a:srgbClr val="CBD9EB"/>
          </a:solidFill>
          <a:ln w="19050">
            <a:solidFill>
              <a:schemeClr val="bg1"/>
            </a:solidFill>
          </a:ln>
        </p:spPr>
        <p:txBody>
          <a:bodyPr wrap="square" rtlCol="0">
            <a:noAutofit/>
          </a:bodyPr>
          <a:lstStyle/>
          <a:p>
            <a:pPr>
              <a:spcBef>
                <a:spcPts val="1200"/>
              </a:spcBef>
            </a:pPr>
            <a:r>
              <a:rPr lang="en-US" sz="1400" b="1" dirty="0">
                <a:solidFill>
                  <a:srgbClr val="CE7124"/>
                </a:solidFill>
                <a:latin typeface="+mn-lt"/>
                <a:ea typeface="+mn-ea"/>
              </a:rPr>
              <a:t>Care</a:t>
            </a:r>
            <a:r>
              <a:rPr lang="en-US" sz="1400" dirty="0"/>
              <a:t> </a:t>
            </a:r>
            <a:r>
              <a:rPr lang="en-US" sz="1400" b="1" dirty="0">
                <a:solidFill>
                  <a:srgbClr val="CE7124"/>
                </a:solidFill>
                <a:latin typeface="+mn-lt"/>
                <a:ea typeface="+mn-ea"/>
              </a:rPr>
              <a:t>Managers:</a:t>
            </a:r>
          </a:p>
          <a:p>
            <a:pPr marL="0" lvl="1">
              <a:spcBef>
                <a:spcPts val="1200"/>
              </a:spcBef>
            </a:pPr>
            <a:r>
              <a:rPr lang="en-US" sz="1400" dirty="0"/>
              <a:t>Care Managers (96%) felt comfortable working in the GP office and Doctors </a:t>
            </a:r>
          </a:p>
          <a:p>
            <a:pPr>
              <a:spcBef>
                <a:spcPts val="1200"/>
              </a:spcBef>
            </a:pPr>
            <a:endParaRPr lang="en-US" sz="1400" b="1" dirty="0">
              <a:solidFill>
                <a:srgbClr val="CE7124"/>
              </a:solidFill>
              <a:latin typeface="+mn-lt"/>
              <a:ea typeface="+mn-ea"/>
            </a:endParaRPr>
          </a:p>
          <a:p>
            <a:pPr>
              <a:spcBef>
                <a:spcPts val="1200"/>
              </a:spcBef>
            </a:pPr>
            <a:endParaRPr lang="en-US" sz="1400" b="1" dirty="0">
              <a:solidFill>
                <a:srgbClr val="CE7124"/>
              </a:solidFill>
              <a:latin typeface="+mn-lt"/>
              <a:ea typeface="+mn-ea"/>
            </a:endParaRPr>
          </a:p>
        </p:txBody>
      </p:sp>
    </p:spTree>
    <p:extLst>
      <p:ext uri="{BB962C8B-B14F-4D97-AF65-F5344CB8AC3E}">
        <p14:creationId xmlns:p14="http://schemas.microsoft.com/office/powerpoint/2010/main" val="42835546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ct val="20000"/>
              </a:spcBef>
              <a:buClr>
                <a:srgbClr val="16A21F"/>
              </a:buClr>
              <a:buFont typeface="Wingdings" pitchFamily="2" charset="2"/>
            </a:pPr>
            <a:r>
              <a:rPr lang="en-US" dirty="0"/>
              <a:t>Defining Collaboration </a:t>
            </a:r>
            <a:r>
              <a:rPr lang="en-US" sz="2000" kern="1200" baseline="50000" dirty="0"/>
              <a:t>27</a:t>
            </a:r>
          </a:p>
        </p:txBody>
      </p:sp>
      <p:sp>
        <p:nvSpPr>
          <p:cNvPr id="3" name="Content Placeholder 2"/>
          <p:cNvSpPr>
            <a:spLocks noGrp="1"/>
          </p:cNvSpPr>
          <p:nvPr>
            <p:ph idx="1"/>
          </p:nvPr>
        </p:nvSpPr>
        <p:spPr>
          <a:xfrm>
            <a:off x="685800" y="1676400"/>
            <a:ext cx="8001000" cy="3581400"/>
          </a:xfrm>
        </p:spPr>
        <p:txBody>
          <a:bodyPr/>
          <a:lstStyle/>
          <a:p>
            <a:pPr lvl="1"/>
            <a:r>
              <a:rPr lang="en-US" sz="1800" dirty="0"/>
              <a:t>“Collaboration is a process of social interaction which has it’s foundation that each individual is responsible for the group’s success and achievement of a common goal”</a:t>
            </a:r>
          </a:p>
          <a:p>
            <a:pPr lvl="1"/>
            <a:r>
              <a:rPr lang="en-US" sz="1800" dirty="0"/>
              <a:t>With collaboration, new opportunities to achieve extraordinary outcomes become possible</a:t>
            </a:r>
          </a:p>
          <a:p>
            <a:pPr lvl="1"/>
            <a:r>
              <a:rPr lang="en-US" sz="1800" dirty="0"/>
              <a:t>For IH, the goal of collaboration is to provide the most clinically effective care to patients at the most efficient cost possible</a:t>
            </a:r>
          </a:p>
          <a:p>
            <a:pPr lvl="1"/>
            <a:r>
              <a:rPr lang="en-US" sz="1800" dirty="0"/>
              <a:t>While IH settings will vary with the amount of collaboration, ideally as collaboration increases, shared decision making would also increase </a:t>
            </a:r>
          </a:p>
          <a:p>
            <a:pPr lvl="1"/>
            <a:endParaRPr lang="en-US" sz="1800" dirty="0"/>
          </a:p>
        </p:txBody>
      </p:sp>
      <p:sp>
        <p:nvSpPr>
          <p:cNvPr id="4" name="TextBox 3"/>
          <p:cNvSpPr txBox="1"/>
          <p:nvPr/>
        </p:nvSpPr>
        <p:spPr>
          <a:xfrm>
            <a:off x="1275522" y="4914037"/>
            <a:ext cx="7239000" cy="338554"/>
          </a:xfrm>
          <a:prstGeom prst="rect">
            <a:avLst/>
          </a:prstGeom>
          <a:solidFill>
            <a:srgbClr val="879664"/>
          </a:solidFill>
        </p:spPr>
        <p:txBody>
          <a:bodyPr wrap="square" rtlCol="0">
            <a:spAutoFit/>
          </a:bodyPr>
          <a:lstStyle/>
          <a:p>
            <a:r>
              <a:rPr lang="en-US" sz="1600" b="1" dirty="0">
                <a:solidFill>
                  <a:schemeClr val="bg1"/>
                </a:solidFill>
              </a:rPr>
              <a:t>To foster collaboration relational leaders use Emotional Intelligence (EI)</a:t>
            </a:r>
          </a:p>
        </p:txBody>
      </p:sp>
    </p:spTree>
    <p:extLst>
      <p:ext uri="{BB962C8B-B14F-4D97-AF65-F5344CB8AC3E}">
        <p14:creationId xmlns:p14="http://schemas.microsoft.com/office/powerpoint/2010/main" val="409663623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p:txBody>
          <a:bodyPr/>
          <a:lstStyle/>
          <a:p>
            <a:pPr>
              <a:spcBef>
                <a:spcPct val="20000"/>
              </a:spcBef>
              <a:buClr>
                <a:srgbClr val="16A21F"/>
              </a:buClr>
              <a:buFont typeface="Wingdings" pitchFamily="2" charset="2"/>
            </a:pPr>
            <a:r>
              <a:rPr lang="en-US" dirty="0"/>
              <a:t>Emotional Intelligence (EI) as the Key to Collaboration </a:t>
            </a:r>
            <a:r>
              <a:rPr lang="en-US" sz="2000" kern="1200" baseline="50000" dirty="0"/>
              <a:t>27</a:t>
            </a:r>
          </a:p>
        </p:txBody>
      </p:sp>
      <p:sp>
        <p:nvSpPr>
          <p:cNvPr id="6" name="TextBox 5"/>
          <p:cNvSpPr txBox="1"/>
          <p:nvPr/>
        </p:nvSpPr>
        <p:spPr>
          <a:xfrm>
            <a:off x="990600" y="1981200"/>
            <a:ext cx="7543800" cy="646331"/>
          </a:xfrm>
          <a:prstGeom prst="rect">
            <a:avLst/>
          </a:prstGeom>
          <a:solidFill>
            <a:srgbClr val="336699"/>
          </a:solidFill>
        </p:spPr>
        <p:txBody>
          <a:bodyPr wrap="square" rtlCol="0">
            <a:spAutoFit/>
          </a:bodyPr>
          <a:lstStyle/>
          <a:p>
            <a:r>
              <a:rPr lang="en-US" sz="1800" b="1" dirty="0">
                <a:solidFill>
                  <a:schemeClr val="bg1"/>
                </a:solidFill>
              </a:rPr>
              <a:t>Social Worker training reflects clinical practice skills which are essential to effective collaboration and emotional intelligence</a:t>
            </a:r>
          </a:p>
        </p:txBody>
      </p:sp>
      <p:sp>
        <p:nvSpPr>
          <p:cNvPr id="9" name="TextBox 8"/>
          <p:cNvSpPr txBox="1"/>
          <p:nvPr/>
        </p:nvSpPr>
        <p:spPr>
          <a:xfrm>
            <a:off x="990600" y="2670313"/>
            <a:ext cx="7543800" cy="400110"/>
          </a:xfrm>
          <a:prstGeom prst="rect">
            <a:avLst/>
          </a:prstGeom>
          <a:solidFill>
            <a:schemeClr val="bg1">
              <a:lumMod val="85000"/>
            </a:schemeClr>
          </a:solidFill>
        </p:spPr>
        <p:txBody>
          <a:bodyPr wrap="square" rtlCol="0">
            <a:spAutoFit/>
          </a:bodyPr>
          <a:lstStyle/>
          <a:p>
            <a:pPr algn="ctr"/>
            <a:r>
              <a:rPr lang="en-US" sz="2000" dirty="0"/>
              <a:t>Two Areas of Competence Related to Emotional Intelligence:</a:t>
            </a:r>
          </a:p>
        </p:txBody>
      </p:sp>
      <p:sp>
        <p:nvSpPr>
          <p:cNvPr id="8" name="TextBox 7"/>
          <p:cNvSpPr txBox="1"/>
          <p:nvPr/>
        </p:nvSpPr>
        <p:spPr>
          <a:xfrm>
            <a:off x="1997102" y="3092280"/>
            <a:ext cx="2727298" cy="2546519"/>
          </a:xfrm>
          <a:prstGeom prst="rect">
            <a:avLst/>
          </a:prstGeom>
          <a:noFill/>
          <a:ln w="19050">
            <a:solidFill>
              <a:schemeClr val="bg1">
                <a:lumMod val="85000"/>
              </a:schemeClr>
            </a:solidFill>
          </a:ln>
        </p:spPr>
        <p:txBody>
          <a:bodyPr wrap="square" rtlCol="0">
            <a:noAutofit/>
          </a:bodyPr>
          <a:lstStyle/>
          <a:p>
            <a:r>
              <a:rPr lang="en-US" sz="1600" b="1" dirty="0">
                <a:solidFill>
                  <a:srgbClr val="CE7124"/>
                </a:solidFill>
              </a:rPr>
              <a:t>ONE</a:t>
            </a:r>
            <a:endParaRPr lang="en-US" sz="1600" dirty="0"/>
          </a:p>
          <a:p>
            <a:r>
              <a:rPr lang="en-US" sz="1800" b="1" dirty="0">
                <a:solidFill>
                  <a:srgbClr val="336699"/>
                </a:solidFill>
              </a:rPr>
              <a:t>Personal Competence</a:t>
            </a:r>
            <a:endParaRPr lang="en-US" sz="1800" b="1" u="sng" dirty="0"/>
          </a:p>
          <a:p>
            <a:pPr>
              <a:spcBef>
                <a:spcPts val="1200"/>
              </a:spcBef>
            </a:pPr>
            <a:r>
              <a:rPr lang="en-US" sz="1400" b="1" u="sng" dirty="0"/>
              <a:t>1. Self Awareness</a:t>
            </a:r>
          </a:p>
          <a:p>
            <a:pPr>
              <a:spcBef>
                <a:spcPts val="200"/>
              </a:spcBef>
            </a:pPr>
            <a:r>
              <a:rPr lang="en-US" sz="1400" dirty="0"/>
              <a:t>Understand/manage emotions</a:t>
            </a:r>
          </a:p>
          <a:p>
            <a:r>
              <a:rPr lang="en-US" sz="1400" dirty="0"/>
              <a:t>self confidence</a:t>
            </a:r>
            <a:endParaRPr lang="en-US" sz="1400" b="1" u="sng" dirty="0"/>
          </a:p>
          <a:p>
            <a:pPr>
              <a:spcBef>
                <a:spcPts val="600"/>
              </a:spcBef>
            </a:pPr>
            <a:r>
              <a:rPr lang="en-US" sz="1400" b="1" u="sng" dirty="0"/>
              <a:t>2. Self Management</a:t>
            </a:r>
          </a:p>
          <a:p>
            <a:pPr>
              <a:spcBef>
                <a:spcPts val="200"/>
              </a:spcBef>
            </a:pPr>
            <a:r>
              <a:rPr lang="en-US" sz="1400" dirty="0"/>
              <a:t>Adaptive, optimistic, manage response to conflict</a:t>
            </a:r>
            <a:endParaRPr lang="en-US" sz="1600" dirty="0"/>
          </a:p>
        </p:txBody>
      </p:sp>
      <p:sp>
        <p:nvSpPr>
          <p:cNvPr id="7" name="TextBox 6"/>
          <p:cNvSpPr txBox="1"/>
          <p:nvPr/>
        </p:nvSpPr>
        <p:spPr>
          <a:xfrm>
            <a:off x="4800600" y="3092281"/>
            <a:ext cx="2727298" cy="2546519"/>
          </a:xfrm>
          <a:prstGeom prst="rect">
            <a:avLst/>
          </a:prstGeom>
          <a:noFill/>
          <a:ln w="19050">
            <a:solidFill>
              <a:schemeClr val="bg1">
                <a:lumMod val="85000"/>
              </a:schemeClr>
            </a:solidFill>
          </a:ln>
        </p:spPr>
        <p:txBody>
          <a:bodyPr wrap="square" rtlCol="0">
            <a:noAutofit/>
          </a:bodyPr>
          <a:lstStyle/>
          <a:p>
            <a:pPr marL="457200" indent="-457200"/>
            <a:r>
              <a:rPr lang="en-US" sz="1600" dirty="0"/>
              <a:t> </a:t>
            </a:r>
            <a:r>
              <a:rPr lang="en-US" sz="1600" b="1" dirty="0">
                <a:solidFill>
                  <a:srgbClr val="CE7124"/>
                </a:solidFill>
              </a:rPr>
              <a:t>TWO</a:t>
            </a:r>
          </a:p>
          <a:p>
            <a:pPr marL="457200" indent="-457200"/>
            <a:r>
              <a:rPr lang="en-US" sz="1800" b="1" dirty="0">
                <a:solidFill>
                  <a:srgbClr val="336699"/>
                </a:solidFill>
              </a:rPr>
              <a:t>Social Competence</a:t>
            </a:r>
          </a:p>
          <a:p>
            <a:pPr marL="457200" indent="-457200">
              <a:spcBef>
                <a:spcPts val="1200"/>
              </a:spcBef>
            </a:pPr>
            <a:r>
              <a:rPr lang="en-US" sz="1400" b="1" u="sng" dirty="0"/>
              <a:t>3. Social Awareness</a:t>
            </a:r>
          </a:p>
          <a:p>
            <a:pPr>
              <a:spcBef>
                <a:spcPts val="200"/>
              </a:spcBef>
            </a:pPr>
            <a:r>
              <a:rPr lang="en-US" sz="1400" dirty="0"/>
              <a:t>Empathy, sensitivity to verbal and non verbal cues, keen sense of others</a:t>
            </a:r>
          </a:p>
          <a:p>
            <a:pPr marL="457200" indent="-457200">
              <a:spcBef>
                <a:spcPts val="600"/>
              </a:spcBef>
            </a:pPr>
            <a:r>
              <a:rPr lang="en-US" sz="1400" b="1" u="sng" dirty="0"/>
              <a:t>4. Relationship Management</a:t>
            </a:r>
          </a:p>
          <a:p>
            <a:pPr>
              <a:spcBef>
                <a:spcPts val="200"/>
              </a:spcBef>
            </a:pPr>
            <a:r>
              <a:rPr lang="en-US" sz="1400" dirty="0"/>
              <a:t>Persuasion, conflict management, collaboration</a:t>
            </a:r>
            <a:endParaRPr lang="en-US" sz="16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001000" cy="838200"/>
          </a:xfrm>
        </p:spPr>
        <p:txBody>
          <a:bodyPr/>
          <a:lstStyle/>
          <a:p>
            <a:r>
              <a:rPr lang="en-US" dirty="0"/>
              <a:t>Group Activity</a:t>
            </a:r>
            <a:br>
              <a:rPr lang="en-US" dirty="0"/>
            </a:br>
            <a:r>
              <a:rPr lang="en-US" dirty="0">
                <a:solidFill>
                  <a:srgbClr val="9BBB59"/>
                </a:solidFill>
              </a:rPr>
              <a:t>Emotional Intelligence</a:t>
            </a:r>
            <a:br>
              <a:rPr lang="en-US" sz="2400" baseline="50000" dirty="0"/>
            </a:br>
            <a:endParaRPr lang="en-US" dirty="0"/>
          </a:p>
        </p:txBody>
      </p:sp>
      <p:sp>
        <p:nvSpPr>
          <p:cNvPr id="5122" name="Rectangle 3"/>
          <p:cNvSpPr>
            <a:spLocks noGrp="1" noChangeArrowheads="1"/>
          </p:cNvSpPr>
          <p:nvPr>
            <p:ph idx="1"/>
          </p:nvPr>
        </p:nvSpPr>
        <p:spPr>
          <a:xfrm>
            <a:off x="685800" y="1628775"/>
            <a:ext cx="8001000" cy="3581400"/>
          </a:xfrm>
        </p:spPr>
        <p:txBody>
          <a:bodyPr/>
          <a:lstStyle/>
          <a:p>
            <a:pPr>
              <a:spcBef>
                <a:spcPts val="600"/>
              </a:spcBef>
            </a:pPr>
            <a:r>
              <a:rPr lang="en-US" sz="2200" dirty="0"/>
              <a:t>Discussion Questions:</a:t>
            </a:r>
          </a:p>
          <a:p>
            <a:pPr>
              <a:spcBef>
                <a:spcPts val="600"/>
              </a:spcBef>
            </a:pPr>
            <a:r>
              <a:rPr lang="en-US" sz="2000" dirty="0"/>
              <a:t>Development and mastery of 4 domains of emotional intelligence related to personal competence (self awareness and self management) and social competence (social awareness and relationship management) can contribute to your ability to effectively collaborate as a social worker.</a:t>
            </a:r>
          </a:p>
          <a:p>
            <a:pPr marL="739775" lvl="1" indent="-457200">
              <a:spcBef>
                <a:spcPts val="1800"/>
              </a:spcBef>
              <a:buFont typeface="+mj-lt"/>
              <a:buAutoNum type="arabicPeriod"/>
            </a:pPr>
            <a:r>
              <a:rPr lang="en-US" dirty="0"/>
              <a:t>Considering the 4 domains of EI, in which one are you strongest?  </a:t>
            </a:r>
          </a:p>
          <a:p>
            <a:pPr lvl="2">
              <a:spcBef>
                <a:spcPts val="600"/>
              </a:spcBef>
            </a:pPr>
            <a:r>
              <a:rPr lang="en-US" sz="1600" dirty="0"/>
              <a:t>State how you developed that strength.  How might you leverage this strength in an IH environment to enhance your collaboration with the PCP?  </a:t>
            </a:r>
          </a:p>
          <a:p>
            <a:pPr marL="739775" lvl="1" indent="-457200">
              <a:buFont typeface="+mj-lt"/>
              <a:buAutoNum type="arabicPeriod"/>
            </a:pPr>
            <a:r>
              <a:rPr lang="en-US" dirty="0"/>
              <a:t>What is your weakest EI domain?  How can you develop additional dimensions in this area? </a:t>
            </a:r>
          </a:p>
          <a:p>
            <a:pPr marL="739775" lvl="1" indent="-457200">
              <a:buFont typeface="+mj-lt"/>
              <a:buAutoNum type="arabicPeriod"/>
            </a:pP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62000" y="2743200"/>
            <a:ext cx="8001000" cy="838200"/>
          </a:xfrm>
        </p:spPr>
        <p:txBody>
          <a:bodyPr/>
          <a:lstStyle/>
          <a:p>
            <a:pPr algn="ctr"/>
            <a:r>
              <a:rPr lang="en-US" b="1" dirty="0"/>
              <a:t>Social Workers as Promoters </a:t>
            </a:r>
            <a:br>
              <a:rPr lang="en-US" b="1" dirty="0"/>
            </a:br>
            <a:r>
              <a:rPr lang="en-US" b="1" dirty="0"/>
              <a:t>of Ethical Practices</a:t>
            </a:r>
            <a:br>
              <a:rPr lang="en-US" b="1" dirty="0"/>
            </a:b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Ethical Standards for Integrated Health</a:t>
            </a:r>
            <a:br>
              <a:rPr lang="en-US" dirty="0"/>
            </a:br>
            <a:endParaRPr lang="en-US" dirty="0"/>
          </a:p>
        </p:txBody>
      </p:sp>
      <p:sp>
        <p:nvSpPr>
          <p:cNvPr id="6" name="TextBox 5"/>
          <p:cNvSpPr txBox="1"/>
          <p:nvPr/>
        </p:nvSpPr>
        <p:spPr>
          <a:xfrm>
            <a:off x="773261" y="1542871"/>
            <a:ext cx="8001000" cy="584775"/>
          </a:xfrm>
          <a:prstGeom prst="rect">
            <a:avLst/>
          </a:prstGeom>
          <a:solidFill>
            <a:srgbClr val="CE7124"/>
          </a:solidFill>
        </p:spPr>
        <p:txBody>
          <a:bodyPr wrap="square" rtlCol="0">
            <a:spAutoFit/>
          </a:bodyPr>
          <a:lstStyle>
            <a:defPPr>
              <a:defRPr lang="en-US"/>
            </a:defPPr>
            <a:lvl2pPr marL="0" lvl="1">
              <a:defRPr sz="1800"/>
            </a:lvl2pPr>
          </a:lstStyle>
          <a:p>
            <a:pPr lvl="1"/>
            <a:r>
              <a:rPr lang="en-US" sz="1600" b="1" dirty="0">
                <a:solidFill>
                  <a:schemeClr val="bg1"/>
                </a:solidFill>
              </a:rPr>
              <a:t>Integrating different but complementary ethical standards is an expected challenge for Integrated Health settings and providers: </a:t>
            </a:r>
          </a:p>
        </p:txBody>
      </p:sp>
      <p:sp>
        <p:nvSpPr>
          <p:cNvPr id="3" name="Content Placeholder 2"/>
          <p:cNvSpPr>
            <a:spLocks noGrp="1"/>
          </p:cNvSpPr>
          <p:nvPr>
            <p:ph idx="4294967295"/>
          </p:nvPr>
        </p:nvSpPr>
        <p:spPr>
          <a:xfrm>
            <a:off x="950836" y="2286000"/>
            <a:ext cx="4383163" cy="2819400"/>
          </a:xfrm>
        </p:spPr>
        <p:txBody>
          <a:bodyPr/>
          <a:lstStyle/>
          <a:p>
            <a:pPr marL="285750" lvl="1">
              <a:spcBef>
                <a:spcPts val="1200"/>
              </a:spcBef>
            </a:pPr>
            <a:r>
              <a:rPr lang="en-US" sz="1600" dirty="0"/>
              <a:t>While the various professional disciplines represented in Integrated Health do not share one set of ethical codes, most share a common purpose – to protect both healthcare consumers and providers </a:t>
            </a:r>
            <a:r>
              <a:rPr lang="en-US" sz="1600" baseline="30000" dirty="0"/>
              <a:t>28</a:t>
            </a:r>
          </a:p>
          <a:p>
            <a:pPr marL="285750" lvl="1">
              <a:spcBef>
                <a:spcPts val="1200"/>
              </a:spcBef>
            </a:pPr>
            <a:r>
              <a:rPr lang="en-US" sz="1600" dirty="0"/>
              <a:t>In the spirit of collaboration, “professional pride” should yield to opportunities to  focus on the complexity of heath conditions and the need for collaboration by practitioners to improve patient care and provider satisfaction </a:t>
            </a:r>
            <a:r>
              <a:rPr lang="en-US" sz="1600" baseline="30000" dirty="0"/>
              <a:t>28</a:t>
            </a:r>
            <a:endParaRPr lang="en-US" sz="1600" dirty="0"/>
          </a:p>
        </p:txBody>
      </p:sp>
      <p:sp>
        <p:nvSpPr>
          <p:cNvPr id="5" name="Content Placeholder 2"/>
          <p:cNvSpPr txBox="1">
            <a:spLocks/>
          </p:cNvSpPr>
          <p:nvPr/>
        </p:nvSpPr>
        <p:spPr bwMode="auto">
          <a:xfrm>
            <a:off x="5412511" y="2389367"/>
            <a:ext cx="3361749" cy="2533153"/>
          </a:xfrm>
          <a:prstGeom prst="rect">
            <a:avLst/>
          </a:prstGeom>
          <a:solidFill>
            <a:srgbClr val="82A5D0"/>
          </a:solidFill>
          <a:ln>
            <a:noFill/>
          </a:ln>
          <a:extLst/>
        </p:spPr>
        <p:txBody>
          <a:bodyPr vert="horz" wrap="square" lIns="91440" tIns="45720" rIns="91440" bIns="45720" numCol="1" anchor="t" anchorCtr="0" compatLnSpc="1">
            <a:prstTxWarp prst="textNoShape">
              <a:avLst/>
            </a:prstTxWarp>
          </a:bodyPr>
          <a:lstStyle/>
          <a:p>
            <a:pPr marL="0" marR="0" lvl="1" algn="l" defTabSz="914400" rtl="0" eaLnBrk="1" fontAlgn="base" latinLnBrk="0" hangingPunct="1">
              <a:lnSpc>
                <a:spcPct val="100000"/>
              </a:lnSpc>
              <a:spcBef>
                <a:spcPts val="1200"/>
              </a:spcBef>
              <a:spcAft>
                <a:spcPct val="0"/>
              </a:spcAft>
              <a:buClr>
                <a:schemeClr val="bg2"/>
              </a:buClr>
              <a:buSzTx/>
              <a:tabLst/>
              <a:defRPr/>
            </a:pPr>
            <a:r>
              <a:rPr kumimoji="0" lang="en-US" sz="1600" b="1" i="0" u="none" strike="noStrike" kern="0" cap="none" spc="0" normalizeH="0" baseline="0" noProof="0" dirty="0">
                <a:ln>
                  <a:noFill/>
                </a:ln>
                <a:solidFill>
                  <a:schemeClr val="bg1"/>
                </a:solidFill>
                <a:effectLst/>
                <a:uLnTx/>
                <a:uFillTx/>
                <a:latin typeface="+mn-lt"/>
                <a:ea typeface="+mn-ea"/>
                <a:cs typeface="+mn-cs"/>
              </a:rPr>
              <a:t>5 ethical</a:t>
            </a:r>
            <a:r>
              <a:rPr kumimoji="0" lang="en-US" sz="1600" b="1" i="0" u="none" strike="noStrike" kern="0" cap="none" spc="0" normalizeH="0" noProof="0" dirty="0">
                <a:ln>
                  <a:noFill/>
                </a:ln>
                <a:solidFill>
                  <a:schemeClr val="bg1"/>
                </a:solidFill>
                <a:effectLst/>
                <a:uLnTx/>
                <a:uFillTx/>
                <a:latin typeface="+mn-lt"/>
                <a:ea typeface="+mn-ea"/>
                <a:cs typeface="+mn-cs"/>
              </a:rPr>
              <a:t> issues of particular importance to integrated health</a:t>
            </a:r>
            <a:endParaRPr kumimoji="0" lang="en-US" sz="1600" b="1" i="0" u="none" strike="noStrike" kern="0" cap="none" spc="0" normalizeH="0" baseline="0" noProof="0" dirty="0">
              <a:ln>
                <a:noFill/>
              </a:ln>
              <a:solidFill>
                <a:schemeClr val="bg1"/>
              </a:solidFill>
              <a:effectLst/>
              <a:uLnTx/>
              <a:uFillTx/>
              <a:latin typeface="+mn-lt"/>
              <a:ea typeface="+mn-ea"/>
              <a:cs typeface="+mn-cs"/>
            </a:endParaRPr>
          </a:p>
          <a:p>
            <a:pPr marL="341313" marR="0" lvl="1" indent="-285750" algn="l" defTabSz="914400" rtl="0" eaLnBrk="1" fontAlgn="base" latinLnBrk="0" hangingPunct="1">
              <a:lnSpc>
                <a:spcPct val="100000"/>
              </a:lnSpc>
              <a:spcBef>
                <a:spcPts val="1200"/>
              </a:spcBef>
              <a:spcAft>
                <a:spcPct val="0"/>
              </a:spcAft>
              <a:buClr>
                <a:schemeClr val="tx1"/>
              </a:buClr>
              <a:buSzTx/>
              <a:buFont typeface="Wingdings" pitchFamily="2" charset="2"/>
              <a:buChar char="l"/>
              <a:tabLst/>
              <a:defRPr/>
            </a:pPr>
            <a:r>
              <a:rPr kumimoji="0" lang="en-US" sz="1400" b="0" i="0" u="none" strike="noStrike" kern="0" cap="none" spc="0" normalizeH="0" baseline="0" noProof="0" dirty="0">
                <a:ln>
                  <a:noFill/>
                </a:ln>
                <a:solidFill>
                  <a:schemeClr val="bg1"/>
                </a:solidFill>
                <a:effectLst/>
                <a:uLnTx/>
                <a:uFillTx/>
                <a:latin typeface="+mn-lt"/>
                <a:ea typeface="+mn-ea"/>
              </a:rPr>
              <a:t>Informed consent</a:t>
            </a:r>
          </a:p>
          <a:p>
            <a:pPr marL="341313" marR="0" lvl="1" indent="-285750" algn="l" defTabSz="914400" rtl="0" eaLnBrk="1" fontAlgn="base" latinLnBrk="0" hangingPunct="1">
              <a:lnSpc>
                <a:spcPct val="100000"/>
              </a:lnSpc>
              <a:spcBef>
                <a:spcPts val="1200"/>
              </a:spcBef>
              <a:spcAft>
                <a:spcPct val="0"/>
              </a:spcAft>
              <a:buClr>
                <a:schemeClr val="tx1"/>
              </a:buClr>
              <a:buSzTx/>
              <a:buFont typeface="Wingdings" pitchFamily="2" charset="2"/>
              <a:buChar char="l"/>
              <a:tabLst/>
              <a:defRPr/>
            </a:pPr>
            <a:r>
              <a:rPr lang="en-US" sz="1400" kern="0" dirty="0">
                <a:solidFill>
                  <a:schemeClr val="bg1"/>
                </a:solidFill>
                <a:latin typeface="+mn-lt"/>
                <a:ea typeface="+mn-ea"/>
              </a:rPr>
              <a:t>Confidentiality</a:t>
            </a:r>
          </a:p>
          <a:p>
            <a:pPr marL="341313" marR="0" lvl="1" indent="-285750" algn="l" defTabSz="914400" rtl="0" eaLnBrk="1" fontAlgn="base" latinLnBrk="0" hangingPunct="1">
              <a:lnSpc>
                <a:spcPct val="100000"/>
              </a:lnSpc>
              <a:spcBef>
                <a:spcPts val="1200"/>
              </a:spcBef>
              <a:spcAft>
                <a:spcPct val="0"/>
              </a:spcAft>
              <a:buClr>
                <a:schemeClr val="tx1"/>
              </a:buClr>
              <a:buSzTx/>
              <a:buFont typeface="Wingdings" pitchFamily="2" charset="2"/>
              <a:buChar char="l"/>
              <a:tabLst/>
              <a:defRPr/>
            </a:pPr>
            <a:r>
              <a:rPr lang="en-US" sz="1400" kern="0" dirty="0">
                <a:solidFill>
                  <a:schemeClr val="bg1"/>
                </a:solidFill>
                <a:latin typeface="+mn-lt"/>
                <a:ea typeface="+mn-ea"/>
              </a:rPr>
              <a:t>Relationships with patients</a:t>
            </a:r>
          </a:p>
          <a:p>
            <a:pPr marL="341313" marR="0" lvl="1" indent="-285750" algn="l" defTabSz="914400" rtl="0" eaLnBrk="1" fontAlgn="base" latinLnBrk="0" hangingPunct="1">
              <a:lnSpc>
                <a:spcPct val="100000"/>
              </a:lnSpc>
              <a:spcBef>
                <a:spcPts val="1200"/>
              </a:spcBef>
              <a:spcAft>
                <a:spcPct val="0"/>
              </a:spcAft>
              <a:buClr>
                <a:schemeClr val="tx1"/>
              </a:buClr>
              <a:buSzTx/>
              <a:buFont typeface="Wingdings" pitchFamily="2" charset="2"/>
              <a:buChar char="l"/>
              <a:tabLst/>
              <a:defRPr/>
            </a:pPr>
            <a:r>
              <a:rPr lang="en-US" sz="1400" kern="0" dirty="0">
                <a:solidFill>
                  <a:schemeClr val="bg1"/>
                </a:solidFill>
                <a:latin typeface="+mn-lt"/>
                <a:ea typeface="+mn-ea"/>
              </a:rPr>
              <a:t>Relationships with colleagues</a:t>
            </a:r>
          </a:p>
          <a:p>
            <a:pPr marL="341313" marR="0" lvl="1" indent="-285750" algn="l" defTabSz="914400" rtl="0" eaLnBrk="1" fontAlgn="base" latinLnBrk="0" hangingPunct="1">
              <a:lnSpc>
                <a:spcPct val="100000"/>
              </a:lnSpc>
              <a:spcBef>
                <a:spcPts val="1200"/>
              </a:spcBef>
              <a:spcAft>
                <a:spcPct val="0"/>
              </a:spcAft>
              <a:buClr>
                <a:schemeClr val="tx1"/>
              </a:buClr>
              <a:buSzTx/>
              <a:buFont typeface="Wingdings" pitchFamily="2" charset="2"/>
              <a:buChar char="l"/>
              <a:tabLst/>
              <a:defRPr/>
            </a:pPr>
            <a:r>
              <a:rPr kumimoji="0" lang="en-US" sz="1400" b="0" i="0" u="none" strike="noStrike" kern="0" cap="none" spc="0" normalizeH="0" baseline="0" noProof="0" dirty="0">
                <a:ln>
                  <a:noFill/>
                </a:ln>
                <a:solidFill>
                  <a:schemeClr val="bg1"/>
                </a:solidFill>
                <a:effectLst/>
                <a:uLnTx/>
                <a:uFillTx/>
                <a:latin typeface="+mn-lt"/>
                <a:ea typeface="+mn-ea"/>
              </a:rPr>
              <a:t>Scope</a:t>
            </a:r>
            <a:r>
              <a:rPr kumimoji="0" lang="en-US" sz="1400" b="0" i="0" u="none" strike="noStrike" kern="0" cap="none" spc="0" normalizeH="0" noProof="0" dirty="0">
                <a:ln>
                  <a:noFill/>
                </a:ln>
                <a:solidFill>
                  <a:schemeClr val="bg1"/>
                </a:solidFill>
                <a:effectLst/>
                <a:uLnTx/>
                <a:uFillTx/>
                <a:latin typeface="+mn-lt"/>
                <a:ea typeface="+mn-ea"/>
              </a:rPr>
              <a:t> of practice</a:t>
            </a:r>
            <a:endParaRPr kumimoji="0" lang="en-US" sz="1400" b="0" i="0" u="none" strike="noStrike" kern="0" cap="none" spc="0" normalizeH="0" baseline="0" noProof="0" dirty="0">
              <a:ln>
                <a:noFill/>
              </a:ln>
              <a:solidFill>
                <a:schemeClr val="bg1"/>
              </a:solidFill>
              <a:effectLst/>
              <a:uLnTx/>
              <a:uFillTx/>
              <a:latin typeface="+mn-lt"/>
              <a:ea typeface="+mn-ea"/>
            </a:endParaRPr>
          </a:p>
        </p:txBody>
      </p:sp>
    </p:spTree>
    <p:extLst>
      <p:ext uri="{BB962C8B-B14F-4D97-AF65-F5344CB8AC3E}">
        <p14:creationId xmlns:p14="http://schemas.microsoft.com/office/powerpoint/2010/main" val="40966362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ct val="20000"/>
              </a:spcBef>
              <a:buClr>
                <a:srgbClr val="16A21F"/>
              </a:buClr>
              <a:buFont typeface="Wingdings" pitchFamily="2" charset="2"/>
            </a:pPr>
            <a:r>
              <a:rPr lang="en-US" dirty="0"/>
              <a:t>Informed Consent</a:t>
            </a:r>
            <a:r>
              <a:rPr lang="en-US" baseline="30000" dirty="0"/>
              <a:t> </a:t>
            </a:r>
            <a:r>
              <a:rPr lang="en-US" sz="2000" kern="1200" baseline="50000" dirty="0"/>
              <a:t>28</a:t>
            </a:r>
          </a:p>
        </p:txBody>
      </p:sp>
      <p:sp>
        <p:nvSpPr>
          <p:cNvPr id="3" name="Content Placeholder 2"/>
          <p:cNvSpPr>
            <a:spLocks noGrp="1"/>
          </p:cNvSpPr>
          <p:nvPr>
            <p:ph sz="half" idx="1"/>
          </p:nvPr>
        </p:nvSpPr>
        <p:spPr>
          <a:xfrm>
            <a:off x="1051560" y="1524000"/>
            <a:ext cx="3749040" cy="2011680"/>
          </a:xfrm>
          <a:ln w="19050">
            <a:solidFill>
              <a:srgbClr val="82A5D0"/>
            </a:solidFill>
          </a:ln>
        </p:spPr>
        <p:txBody>
          <a:bodyPr/>
          <a:lstStyle/>
          <a:p>
            <a:pPr algn="ctr">
              <a:spcBef>
                <a:spcPts val="600"/>
              </a:spcBef>
            </a:pPr>
            <a:r>
              <a:rPr lang="en-US" sz="2000" b="1" dirty="0">
                <a:solidFill>
                  <a:srgbClr val="CE7124"/>
                </a:solidFill>
              </a:rPr>
              <a:t>Medical /PCP </a:t>
            </a:r>
            <a:r>
              <a:rPr lang="en-US" sz="1200" b="1" dirty="0">
                <a:solidFill>
                  <a:srgbClr val="CE7124"/>
                </a:solidFill>
              </a:rPr>
              <a:t>Definition</a:t>
            </a:r>
          </a:p>
          <a:p>
            <a:pPr marL="233363" indent="-233363">
              <a:spcBef>
                <a:spcPts val="600"/>
              </a:spcBef>
              <a:buClr>
                <a:schemeClr val="bg2"/>
              </a:buClr>
              <a:buFont typeface="Wingdings" pitchFamily="2" charset="2"/>
              <a:buChar char="l"/>
            </a:pPr>
            <a:r>
              <a:rPr lang="en-US" sz="1500" dirty="0"/>
              <a:t>Part of the registration protocol, patients give one consent for all care</a:t>
            </a:r>
          </a:p>
          <a:p>
            <a:pPr marL="233363" indent="-233363">
              <a:spcBef>
                <a:spcPts val="600"/>
              </a:spcBef>
              <a:buClr>
                <a:schemeClr val="bg2"/>
              </a:buClr>
              <a:buFont typeface="Wingdings" pitchFamily="2" charset="2"/>
              <a:buChar char="l"/>
            </a:pPr>
            <a:r>
              <a:rPr lang="en-US" sz="1500" dirty="0"/>
              <a:t>Necessary for the provision of any healthcare treatment</a:t>
            </a:r>
          </a:p>
        </p:txBody>
      </p:sp>
      <p:sp>
        <p:nvSpPr>
          <p:cNvPr id="4" name="Content Placeholder 3"/>
          <p:cNvSpPr>
            <a:spLocks noGrp="1"/>
          </p:cNvSpPr>
          <p:nvPr>
            <p:ph sz="half" idx="2"/>
          </p:nvPr>
        </p:nvSpPr>
        <p:spPr>
          <a:xfrm>
            <a:off x="4922092" y="1524000"/>
            <a:ext cx="3749040" cy="2011680"/>
          </a:xfrm>
          <a:ln w="19050">
            <a:solidFill>
              <a:srgbClr val="82A5D0"/>
            </a:solidFill>
          </a:ln>
        </p:spPr>
        <p:txBody>
          <a:bodyPr/>
          <a:lstStyle/>
          <a:p>
            <a:pPr>
              <a:spcBef>
                <a:spcPts val="1200"/>
              </a:spcBef>
            </a:pPr>
            <a:r>
              <a:rPr lang="en-US" sz="2000" b="1" dirty="0">
                <a:solidFill>
                  <a:srgbClr val="CE7124"/>
                </a:solidFill>
              </a:rPr>
              <a:t>Social Work /BHP </a:t>
            </a:r>
            <a:r>
              <a:rPr lang="en-US" sz="1200" b="1" dirty="0">
                <a:solidFill>
                  <a:srgbClr val="CE7124"/>
                </a:solidFill>
              </a:rPr>
              <a:t>Definition</a:t>
            </a:r>
            <a:endParaRPr lang="en-US" sz="2400" b="1" dirty="0">
              <a:solidFill>
                <a:srgbClr val="CE7124"/>
              </a:solidFill>
            </a:endParaRPr>
          </a:p>
          <a:p>
            <a:pPr marL="233363" indent="-233363">
              <a:spcBef>
                <a:spcPts val="600"/>
              </a:spcBef>
              <a:buClr>
                <a:schemeClr val="bg2"/>
              </a:buClr>
              <a:buFont typeface="Wingdings" pitchFamily="2" charset="2"/>
              <a:buChar char="l"/>
            </a:pPr>
            <a:r>
              <a:rPr lang="en-US" sz="1500" kern="1200" dirty="0"/>
              <a:t>An important part of the therapeutic relationship; related to the patient’s self-determination about their treatment</a:t>
            </a:r>
          </a:p>
        </p:txBody>
      </p:sp>
      <p:sp>
        <p:nvSpPr>
          <p:cNvPr id="5" name="Content Placeholder 2"/>
          <p:cNvSpPr txBox="1">
            <a:spLocks/>
          </p:cNvSpPr>
          <p:nvPr/>
        </p:nvSpPr>
        <p:spPr bwMode="auto">
          <a:xfrm>
            <a:off x="1051560" y="3623096"/>
            <a:ext cx="3749040" cy="2011680"/>
          </a:xfrm>
          <a:prstGeom prst="rect">
            <a:avLst/>
          </a:prstGeom>
          <a:noFill/>
          <a:ln w="19050">
            <a:solidFill>
              <a:srgbClr val="82A5D0"/>
            </a:solidFill>
          </a:ln>
          <a:extLst>
            <a:ext uri="{909E8E84-426E-40dd-AFC4-6F175D3DCCD1}">
              <a14:hiddenFill xmlns=""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ctr" eaLnBrk="1" hangingPunct="1">
              <a:spcBef>
                <a:spcPts val="600"/>
              </a:spcBef>
              <a:buClr>
                <a:srgbClr val="16A21F"/>
              </a:buClr>
              <a:buFont typeface="Wingdings" pitchFamily="2" charset="2"/>
              <a:defRPr sz="2000" b="1">
                <a:solidFill>
                  <a:srgbClr val="CE7124"/>
                </a:solidFill>
                <a:latin typeface="+mn-lt"/>
                <a:ea typeface="+mn-ea"/>
              </a:defRPr>
            </a:lvl1pPr>
            <a:lvl2pPr marL="742950" indent="-285750" eaLnBrk="1" hangingPunct="1">
              <a:spcBef>
                <a:spcPct val="20000"/>
              </a:spcBef>
              <a:buClr>
                <a:schemeClr val="bg2"/>
              </a:buClr>
              <a:buFont typeface="Wingdings" pitchFamily="2" charset="2"/>
              <a:buChar char="l"/>
              <a:defRPr>
                <a:latin typeface="+mn-lt"/>
                <a:ea typeface="+mn-ea"/>
              </a:defRPr>
            </a:lvl2pPr>
            <a:lvl3pPr marL="1143000" indent="-228600" eaLnBrk="1" hangingPunct="1">
              <a:spcBef>
                <a:spcPct val="20000"/>
              </a:spcBef>
              <a:buClr>
                <a:schemeClr val="bg2"/>
              </a:buClr>
              <a:buChar char="–"/>
              <a:defRPr sz="2000">
                <a:latin typeface="+mn-lt"/>
                <a:ea typeface="+mn-ea"/>
              </a:defRPr>
            </a:lvl3pPr>
            <a:lvl4pPr marL="1600200" indent="-228600" eaLnBrk="1" hangingPunct="1">
              <a:spcBef>
                <a:spcPct val="20000"/>
              </a:spcBef>
              <a:buClr>
                <a:schemeClr val="bg2"/>
              </a:buClr>
              <a:buFont typeface="Times" charset="0"/>
              <a:buChar char="•"/>
              <a:defRPr sz="1800">
                <a:latin typeface="+mn-lt"/>
                <a:ea typeface="+mn-ea"/>
              </a:defRPr>
            </a:lvl4pPr>
            <a:lvl5pPr marL="2057400" indent="-228600" eaLnBrk="1" hangingPunct="1">
              <a:spcBef>
                <a:spcPct val="20000"/>
              </a:spcBef>
              <a:buClr>
                <a:schemeClr val="bg2"/>
              </a:buClr>
              <a:buChar char="»"/>
              <a:defRPr sz="1800">
                <a:latin typeface="+mn-lt"/>
                <a:ea typeface="+mn-ea"/>
              </a:defRPr>
            </a:lvl5pPr>
            <a:lvl6pPr marL="2514600" indent="-228600" fontAlgn="base">
              <a:spcBef>
                <a:spcPct val="20000"/>
              </a:spcBef>
              <a:spcAft>
                <a:spcPct val="0"/>
              </a:spcAft>
              <a:buClr>
                <a:schemeClr val="bg2"/>
              </a:buClr>
              <a:buChar char="»"/>
              <a:defRPr sz="1800">
                <a:latin typeface="+mn-lt"/>
                <a:ea typeface="+mn-ea"/>
              </a:defRPr>
            </a:lvl6pPr>
            <a:lvl7pPr marL="2971800" indent="-228600" fontAlgn="base">
              <a:spcBef>
                <a:spcPct val="20000"/>
              </a:spcBef>
              <a:spcAft>
                <a:spcPct val="0"/>
              </a:spcAft>
              <a:buClr>
                <a:schemeClr val="bg2"/>
              </a:buClr>
              <a:buChar char="»"/>
              <a:defRPr sz="1800">
                <a:latin typeface="+mn-lt"/>
                <a:ea typeface="+mn-ea"/>
              </a:defRPr>
            </a:lvl7pPr>
            <a:lvl8pPr marL="3429000" indent="-228600" fontAlgn="base">
              <a:spcBef>
                <a:spcPct val="20000"/>
              </a:spcBef>
              <a:spcAft>
                <a:spcPct val="0"/>
              </a:spcAft>
              <a:buClr>
                <a:schemeClr val="bg2"/>
              </a:buClr>
              <a:buChar char="»"/>
              <a:defRPr sz="1800">
                <a:latin typeface="+mn-lt"/>
                <a:ea typeface="+mn-ea"/>
              </a:defRPr>
            </a:lvl8pPr>
            <a:lvl9pPr marL="3886200" indent="-228600" fontAlgn="base">
              <a:spcBef>
                <a:spcPct val="20000"/>
              </a:spcBef>
              <a:spcAft>
                <a:spcPct val="0"/>
              </a:spcAft>
              <a:buClr>
                <a:schemeClr val="bg2"/>
              </a:buClr>
              <a:buChar char="»"/>
              <a:defRPr sz="1800">
                <a:latin typeface="+mn-lt"/>
                <a:ea typeface="+mn-ea"/>
              </a:defRPr>
            </a:lvl9pPr>
          </a:lstStyle>
          <a:p>
            <a:r>
              <a:rPr lang="en-US" dirty="0"/>
              <a:t>Integration Issues</a:t>
            </a:r>
          </a:p>
          <a:p>
            <a:pPr marL="233363" indent="-233363" algn="l">
              <a:buClr>
                <a:schemeClr val="bg2"/>
              </a:buClr>
              <a:buFont typeface="Wingdings" pitchFamily="2" charset="2"/>
              <a:buChar char="l"/>
            </a:pPr>
            <a:r>
              <a:rPr lang="en-US" sz="1500" b="0" dirty="0">
                <a:solidFill>
                  <a:schemeClr val="tx1"/>
                </a:solidFill>
              </a:rPr>
              <a:t>The streamlined medical consent may not be adequate for the BHP. </a:t>
            </a:r>
          </a:p>
          <a:p>
            <a:pPr marL="233363" indent="-233363" algn="l">
              <a:buClr>
                <a:schemeClr val="bg2"/>
              </a:buClr>
              <a:buFont typeface="Wingdings" pitchFamily="2" charset="2"/>
              <a:buChar char="l"/>
            </a:pPr>
            <a:r>
              <a:rPr lang="en-US" sz="1500" b="0" dirty="0">
                <a:solidFill>
                  <a:schemeClr val="tx1"/>
                </a:solidFill>
              </a:rPr>
              <a:t>Careful consideration and respect for differing consent needs.</a:t>
            </a:r>
          </a:p>
        </p:txBody>
      </p:sp>
      <p:sp>
        <p:nvSpPr>
          <p:cNvPr id="6" name="Content Placeholder 3"/>
          <p:cNvSpPr txBox="1">
            <a:spLocks/>
          </p:cNvSpPr>
          <p:nvPr/>
        </p:nvSpPr>
        <p:spPr bwMode="auto">
          <a:xfrm>
            <a:off x="4922092" y="3623096"/>
            <a:ext cx="3749040" cy="2011680"/>
          </a:xfrm>
          <a:prstGeom prst="rect">
            <a:avLst/>
          </a:prstGeom>
          <a:noFill/>
          <a:ln w="19050">
            <a:solidFill>
              <a:srgbClr val="82A5D0"/>
            </a:solidFill>
          </a:ln>
          <a:extLst>
            <a:ext uri="{909E8E84-426E-40dd-AFC4-6F175D3DCCD1}">
              <a14:hiddenFill xmlns=""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ts val="1200"/>
              </a:spcBef>
              <a:spcAft>
                <a:spcPct val="0"/>
              </a:spcAft>
              <a:buClr>
                <a:srgbClr val="16A21F"/>
              </a:buClr>
              <a:buSzTx/>
              <a:buFont typeface="Wingdings" pitchFamily="2" charset="2"/>
              <a:buNone/>
              <a:tabLst/>
              <a:defRPr/>
            </a:pPr>
            <a:r>
              <a:rPr kumimoji="0" lang="en-US" sz="2000" b="1" i="0" u="none" strike="noStrike" kern="0" cap="none" spc="0" normalizeH="0" baseline="0" noProof="0" dirty="0">
                <a:ln>
                  <a:noFill/>
                </a:ln>
                <a:solidFill>
                  <a:srgbClr val="CE7124"/>
                </a:solidFill>
                <a:effectLst/>
                <a:uLnTx/>
                <a:uFillTx/>
                <a:latin typeface="+mn-lt"/>
                <a:ea typeface="+mn-ea"/>
                <a:cs typeface="+mn-cs"/>
              </a:rPr>
              <a:t>Try</a:t>
            </a:r>
            <a:r>
              <a:rPr kumimoji="0" lang="en-US" sz="2000" b="1" i="0" u="none" strike="noStrike" kern="0" cap="none" spc="0" normalizeH="0" noProof="0" dirty="0">
                <a:ln>
                  <a:noFill/>
                </a:ln>
                <a:solidFill>
                  <a:srgbClr val="CE7124"/>
                </a:solidFill>
                <a:effectLst/>
                <a:uLnTx/>
                <a:uFillTx/>
                <a:latin typeface="+mn-lt"/>
                <a:ea typeface="+mn-ea"/>
                <a:cs typeface="+mn-cs"/>
              </a:rPr>
              <a:t> out your skill…</a:t>
            </a:r>
          </a:p>
          <a:p>
            <a:pPr marL="233363" indent="-233363" eaLnBrk="1" hangingPunct="1">
              <a:spcBef>
                <a:spcPts val="600"/>
              </a:spcBef>
              <a:buClr>
                <a:schemeClr val="bg2"/>
              </a:buClr>
              <a:buFont typeface="Wingdings" pitchFamily="2" charset="2"/>
              <a:buChar char="l"/>
            </a:pPr>
            <a:r>
              <a:rPr lang="en-US" sz="1500" dirty="0">
                <a:latin typeface="+mn-lt"/>
                <a:ea typeface="+mn-ea"/>
              </a:rPr>
              <a:t>Practice how you would explain to the patient your role and find out whether they understand about their right to understand the treatment options and freely choose to participate..</a:t>
            </a:r>
          </a:p>
        </p:txBody>
      </p:sp>
    </p:spTree>
    <p:extLst>
      <p:ext uri="{BB962C8B-B14F-4D97-AF65-F5344CB8AC3E}">
        <p14:creationId xmlns:p14="http://schemas.microsoft.com/office/powerpoint/2010/main" val="428355465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ct val="20000"/>
              </a:spcBef>
              <a:buClr>
                <a:srgbClr val="16A21F"/>
              </a:buClr>
              <a:buFont typeface="Wingdings" pitchFamily="2" charset="2"/>
            </a:pPr>
            <a:r>
              <a:rPr lang="en-US" dirty="0"/>
              <a:t>Confidentiality</a:t>
            </a:r>
            <a:r>
              <a:rPr lang="en-US" baseline="30000" dirty="0"/>
              <a:t> </a:t>
            </a:r>
            <a:r>
              <a:rPr lang="en-US" sz="2000" kern="1200" baseline="50000" dirty="0"/>
              <a:t>28</a:t>
            </a:r>
          </a:p>
        </p:txBody>
      </p:sp>
      <p:sp>
        <p:nvSpPr>
          <p:cNvPr id="7" name="Content Placeholder 2"/>
          <p:cNvSpPr txBox="1">
            <a:spLocks/>
          </p:cNvSpPr>
          <p:nvPr/>
        </p:nvSpPr>
        <p:spPr bwMode="auto">
          <a:xfrm>
            <a:off x="1051560" y="1437740"/>
            <a:ext cx="3749040" cy="2600860"/>
          </a:xfrm>
          <a:prstGeom prst="rect">
            <a:avLst/>
          </a:prstGeom>
          <a:noFill/>
          <a:ln w="19050">
            <a:solidFill>
              <a:srgbClr val="82A5D0"/>
            </a:solidFill>
          </a:ln>
          <a:extLst>
            <a:ext uri="{909E8E84-426E-40dd-AFC4-6F175D3DCCD1}">
              <a14:hiddenFill xmlns=""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4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sz="2000">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8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9pPr>
          </a:lstStyle>
          <a:p>
            <a:pPr algn="ctr">
              <a:spcBef>
                <a:spcPts val="600"/>
              </a:spcBef>
            </a:pPr>
            <a:r>
              <a:rPr lang="en-US" sz="2000" b="1" dirty="0">
                <a:solidFill>
                  <a:srgbClr val="CE7124"/>
                </a:solidFill>
              </a:rPr>
              <a:t>Medical /PCP </a:t>
            </a:r>
            <a:r>
              <a:rPr lang="en-US" sz="1200" b="1" dirty="0">
                <a:solidFill>
                  <a:srgbClr val="CE7124"/>
                </a:solidFill>
              </a:rPr>
              <a:t>Definition</a:t>
            </a:r>
          </a:p>
          <a:p>
            <a:pPr marL="233363" indent="-233363">
              <a:spcBef>
                <a:spcPts val="600"/>
              </a:spcBef>
              <a:buClr>
                <a:schemeClr val="bg2"/>
              </a:buClr>
              <a:buFont typeface="Wingdings" pitchFamily="2" charset="2"/>
              <a:buChar char="l"/>
            </a:pPr>
            <a:r>
              <a:rPr lang="en-US" sz="1500" dirty="0"/>
              <a:t>How much and what type of information to be shared with whom?</a:t>
            </a:r>
          </a:p>
          <a:p>
            <a:pPr marL="233363" indent="-233363">
              <a:spcBef>
                <a:spcPts val="600"/>
              </a:spcBef>
              <a:buClr>
                <a:schemeClr val="bg2"/>
              </a:buClr>
              <a:buFont typeface="Wingdings" pitchFamily="2" charset="2"/>
              <a:buChar char="l"/>
            </a:pPr>
            <a:r>
              <a:rPr lang="en-US" sz="1500" dirty="0"/>
              <a:t>Some information can be treated with different levels of privacy on a “need to know basis” (keep certain information from non-provider staff) or just between the PCP and BHP (separate notes protected from being released as part of the general medical record)</a:t>
            </a:r>
          </a:p>
        </p:txBody>
      </p:sp>
      <p:sp>
        <p:nvSpPr>
          <p:cNvPr id="8" name="Content Placeholder 3"/>
          <p:cNvSpPr txBox="1">
            <a:spLocks/>
          </p:cNvSpPr>
          <p:nvPr/>
        </p:nvSpPr>
        <p:spPr bwMode="auto">
          <a:xfrm>
            <a:off x="4922092" y="1437740"/>
            <a:ext cx="3749040" cy="2600860"/>
          </a:xfrm>
          <a:prstGeom prst="rect">
            <a:avLst/>
          </a:prstGeom>
          <a:noFill/>
          <a:ln w="19050">
            <a:solidFill>
              <a:srgbClr val="82A5D0"/>
            </a:solidFill>
          </a:ln>
          <a:extLst>
            <a:ext uri="{909E8E84-426E-40dd-AFC4-6F175D3DCCD1}">
              <a14:hiddenFill xmlns=""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4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sz="2000">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8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9pPr>
          </a:lstStyle>
          <a:p>
            <a:pPr>
              <a:spcBef>
                <a:spcPts val="1200"/>
              </a:spcBef>
            </a:pPr>
            <a:r>
              <a:rPr lang="en-US" sz="2000" b="1" dirty="0">
                <a:solidFill>
                  <a:srgbClr val="CE7124"/>
                </a:solidFill>
              </a:rPr>
              <a:t>Social Work /BHP </a:t>
            </a:r>
            <a:r>
              <a:rPr lang="en-US" sz="1200" b="1" dirty="0">
                <a:solidFill>
                  <a:srgbClr val="CE7124"/>
                </a:solidFill>
              </a:rPr>
              <a:t>Definition</a:t>
            </a:r>
            <a:endParaRPr lang="en-US" sz="2400" b="1" dirty="0">
              <a:solidFill>
                <a:srgbClr val="CE7124"/>
              </a:solidFill>
            </a:endParaRPr>
          </a:p>
          <a:p>
            <a:pPr marL="233363" indent="-233363">
              <a:spcBef>
                <a:spcPts val="600"/>
              </a:spcBef>
              <a:buClr>
                <a:schemeClr val="bg2"/>
              </a:buClr>
              <a:buFont typeface="Wingdings" pitchFamily="2" charset="2"/>
              <a:buChar char="l"/>
            </a:pPr>
            <a:r>
              <a:rPr lang="en-US" sz="1500" dirty="0"/>
              <a:t>Able to let patient know that there are options to keep some discussions completely confidential (BHP/patient)</a:t>
            </a:r>
          </a:p>
          <a:p>
            <a:pPr marL="233363" indent="-233363">
              <a:spcBef>
                <a:spcPts val="600"/>
              </a:spcBef>
              <a:buClr>
                <a:schemeClr val="bg2"/>
              </a:buClr>
              <a:buFont typeface="Wingdings" pitchFamily="2" charset="2"/>
              <a:buChar char="l"/>
            </a:pPr>
            <a:r>
              <a:rPr lang="en-US" sz="1500" dirty="0"/>
              <a:t>Need to review exceptions to confidentiality regarding danger to self, others, homicidal or suicidal ideation or intent, child abuse reporting.</a:t>
            </a:r>
          </a:p>
        </p:txBody>
      </p:sp>
      <p:sp>
        <p:nvSpPr>
          <p:cNvPr id="9" name="Content Placeholder 2"/>
          <p:cNvSpPr txBox="1">
            <a:spLocks/>
          </p:cNvSpPr>
          <p:nvPr/>
        </p:nvSpPr>
        <p:spPr bwMode="auto">
          <a:xfrm>
            <a:off x="1051560" y="4123426"/>
            <a:ext cx="3749040" cy="1710904"/>
          </a:xfrm>
          <a:prstGeom prst="rect">
            <a:avLst/>
          </a:prstGeom>
          <a:noFill/>
          <a:ln w="19050">
            <a:solidFill>
              <a:srgbClr val="82A5D0"/>
            </a:solidFill>
          </a:ln>
          <a:extLst>
            <a:ext uri="{909E8E84-426E-40dd-AFC4-6F175D3DCCD1}">
              <a14:hiddenFill xmlns=""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ctr" eaLnBrk="1" hangingPunct="1">
              <a:spcBef>
                <a:spcPts val="600"/>
              </a:spcBef>
              <a:buClr>
                <a:srgbClr val="16A21F"/>
              </a:buClr>
              <a:buFont typeface="Wingdings" pitchFamily="2" charset="2"/>
              <a:defRPr sz="2000" b="1">
                <a:solidFill>
                  <a:srgbClr val="CE7124"/>
                </a:solidFill>
                <a:latin typeface="+mn-lt"/>
                <a:ea typeface="+mn-ea"/>
              </a:defRPr>
            </a:lvl1pPr>
            <a:lvl2pPr marL="742950" indent="-285750" eaLnBrk="1" hangingPunct="1">
              <a:spcBef>
                <a:spcPct val="20000"/>
              </a:spcBef>
              <a:buClr>
                <a:schemeClr val="bg2"/>
              </a:buClr>
              <a:buFont typeface="Wingdings" pitchFamily="2" charset="2"/>
              <a:buChar char="l"/>
              <a:defRPr>
                <a:latin typeface="+mn-lt"/>
                <a:ea typeface="+mn-ea"/>
              </a:defRPr>
            </a:lvl2pPr>
            <a:lvl3pPr marL="1143000" indent="-228600" eaLnBrk="1" hangingPunct="1">
              <a:spcBef>
                <a:spcPct val="20000"/>
              </a:spcBef>
              <a:buClr>
                <a:schemeClr val="bg2"/>
              </a:buClr>
              <a:buChar char="–"/>
              <a:defRPr sz="2000">
                <a:latin typeface="+mn-lt"/>
                <a:ea typeface="+mn-ea"/>
              </a:defRPr>
            </a:lvl3pPr>
            <a:lvl4pPr marL="1600200" indent="-228600" eaLnBrk="1" hangingPunct="1">
              <a:spcBef>
                <a:spcPct val="20000"/>
              </a:spcBef>
              <a:buClr>
                <a:schemeClr val="bg2"/>
              </a:buClr>
              <a:buFont typeface="Times" charset="0"/>
              <a:buChar char="•"/>
              <a:defRPr sz="1800">
                <a:latin typeface="+mn-lt"/>
                <a:ea typeface="+mn-ea"/>
              </a:defRPr>
            </a:lvl4pPr>
            <a:lvl5pPr marL="2057400" indent="-228600" eaLnBrk="1" hangingPunct="1">
              <a:spcBef>
                <a:spcPct val="20000"/>
              </a:spcBef>
              <a:buClr>
                <a:schemeClr val="bg2"/>
              </a:buClr>
              <a:buChar char="»"/>
              <a:defRPr sz="1800">
                <a:latin typeface="+mn-lt"/>
                <a:ea typeface="+mn-ea"/>
              </a:defRPr>
            </a:lvl5pPr>
            <a:lvl6pPr marL="2514600" indent="-228600" fontAlgn="base">
              <a:spcBef>
                <a:spcPct val="20000"/>
              </a:spcBef>
              <a:spcAft>
                <a:spcPct val="0"/>
              </a:spcAft>
              <a:buClr>
                <a:schemeClr val="bg2"/>
              </a:buClr>
              <a:buChar char="»"/>
              <a:defRPr sz="1800">
                <a:latin typeface="+mn-lt"/>
                <a:ea typeface="+mn-ea"/>
              </a:defRPr>
            </a:lvl6pPr>
            <a:lvl7pPr marL="2971800" indent="-228600" fontAlgn="base">
              <a:spcBef>
                <a:spcPct val="20000"/>
              </a:spcBef>
              <a:spcAft>
                <a:spcPct val="0"/>
              </a:spcAft>
              <a:buClr>
                <a:schemeClr val="bg2"/>
              </a:buClr>
              <a:buChar char="»"/>
              <a:defRPr sz="1800">
                <a:latin typeface="+mn-lt"/>
                <a:ea typeface="+mn-ea"/>
              </a:defRPr>
            </a:lvl7pPr>
            <a:lvl8pPr marL="3429000" indent="-228600" fontAlgn="base">
              <a:spcBef>
                <a:spcPct val="20000"/>
              </a:spcBef>
              <a:spcAft>
                <a:spcPct val="0"/>
              </a:spcAft>
              <a:buClr>
                <a:schemeClr val="bg2"/>
              </a:buClr>
              <a:buChar char="»"/>
              <a:defRPr sz="1800">
                <a:latin typeface="+mn-lt"/>
                <a:ea typeface="+mn-ea"/>
              </a:defRPr>
            </a:lvl8pPr>
            <a:lvl9pPr marL="3886200" indent="-228600" fontAlgn="base">
              <a:spcBef>
                <a:spcPct val="20000"/>
              </a:spcBef>
              <a:spcAft>
                <a:spcPct val="0"/>
              </a:spcAft>
              <a:buClr>
                <a:schemeClr val="bg2"/>
              </a:buClr>
              <a:buChar char="»"/>
              <a:defRPr sz="1800">
                <a:latin typeface="+mn-lt"/>
                <a:ea typeface="+mn-ea"/>
              </a:defRPr>
            </a:lvl9pPr>
          </a:lstStyle>
          <a:p>
            <a:r>
              <a:rPr lang="en-US" dirty="0"/>
              <a:t>Integration Issues</a:t>
            </a:r>
          </a:p>
          <a:p>
            <a:pPr marL="233363" indent="-233363" algn="l">
              <a:buClr>
                <a:schemeClr val="bg2"/>
              </a:buClr>
              <a:buFont typeface="Wingdings" pitchFamily="2" charset="2"/>
              <a:buChar char="l"/>
            </a:pPr>
            <a:r>
              <a:rPr lang="en-US" sz="1600" b="0" dirty="0">
                <a:solidFill>
                  <a:schemeClr val="tx1"/>
                </a:solidFill>
              </a:rPr>
              <a:t>Patient must be informed as to the nature of the relationship between PCP and BHP as well as with other IH team members, how information is shared</a:t>
            </a:r>
          </a:p>
        </p:txBody>
      </p:sp>
      <p:sp>
        <p:nvSpPr>
          <p:cNvPr id="10" name="Content Placeholder 3"/>
          <p:cNvSpPr txBox="1">
            <a:spLocks/>
          </p:cNvSpPr>
          <p:nvPr/>
        </p:nvSpPr>
        <p:spPr bwMode="auto">
          <a:xfrm>
            <a:off x="4922092" y="4123426"/>
            <a:ext cx="3749040" cy="1710904"/>
          </a:xfrm>
          <a:prstGeom prst="rect">
            <a:avLst/>
          </a:prstGeom>
          <a:noFill/>
          <a:ln w="19050">
            <a:solidFill>
              <a:srgbClr val="82A5D0"/>
            </a:solidFill>
          </a:ln>
          <a:extLst>
            <a:ext uri="{909E8E84-426E-40dd-AFC4-6F175D3DCCD1}">
              <a14:hiddenFill xmlns=""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ts val="1200"/>
              </a:spcBef>
              <a:spcAft>
                <a:spcPct val="0"/>
              </a:spcAft>
              <a:buClr>
                <a:srgbClr val="16A21F"/>
              </a:buClr>
              <a:buSzTx/>
              <a:buFont typeface="Wingdings" pitchFamily="2" charset="2"/>
              <a:buNone/>
              <a:tabLst/>
              <a:defRPr/>
            </a:pPr>
            <a:r>
              <a:rPr kumimoji="0" lang="en-US" sz="2000" b="1" i="0" u="none" strike="noStrike" kern="0" cap="none" spc="0" normalizeH="0" baseline="0" noProof="0" dirty="0">
                <a:ln>
                  <a:noFill/>
                </a:ln>
                <a:solidFill>
                  <a:srgbClr val="CE7124"/>
                </a:solidFill>
                <a:effectLst/>
                <a:uLnTx/>
                <a:uFillTx/>
                <a:latin typeface="+mn-lt"/>
                <a:ea typeface="+mn-ea"/>
                <a:cs typeface="+mn-cs"/>
              </a:rPr>
              <a:t>Try</a:t>
            </a:r>
            <a:r>
              <a:rPr kumimoji="0" lang="en-US" sz="2000" b="1" i="0" u="none" strike="noStrike" kern="0" cap="none" spc="0" normalizeH="0" noProof="0" dirty="0">
                <a:ln>
                  <a:noFill/>
                </a:ln>
                <a:solidFill>
                  <a:srgbClr val="CE7124"/>
                </a:solidFill>
                <a:effectLst/>
                <a:uLnTx/>
                <a:uFillTx/>
                <a:latin typeface="+mn-lt"/>
                <a:ea typeface="+mn-ea"/>
                <a:cs typeface="+mn-cs"/>
              </a:rPr>
              <a:t> out your skill…</a:t>
            </a:r>
          </a:p>
          <a:p>
            <a:pPr marL="233363" indent="-233363" eaLnBrk="1" hangingPunct="1">
              <a:spcBef>
                <a:spcPts val="600"/>
              </a:spcBef>
              <a:buClr>
                <a:schemeClr val="bg2"/>
              </a:buClr>
              <a:buFont typeface="Wingdings" pitchFamily="2" charset="2"/>
              <a:buChar char="l"/>
            </a:pPr>
            <a:r>
              <a:rPr lang="en-US" sz="1600" dirty="0">
                <a:latin typeface="+mn-lt"/>
                <a:ea typeface="+mn-ea"/>
              </a:rPr>
              <a:t>Consider what you would say to a patient who wants you to keep in confidence information that they have been using an illegal drug</a:t>
            </a:r>
          </a:p>
        </p:txBody>
      </p:sp>
    </p:spTree>
    <p:extLst>
      <p:ext uri="{BB962C8B-B14F-4D97-AF65-F5344CB8AC3E}">
        <p14:creationId xmlns:p14="http://schemas.microsoft.com/office/powerpoint/2010/main" val="428355465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ct val="20000"/>
              </a:spcBef>
              <a:buClr>
                <a:srgbClr val="16A21F"/>
              </a:buClr>
              <a:buFont typeface="Wingdings" pitchFamily="2" charset="2"/>
            </a:pPr>
            <a:r>
              <a:rPr lang="en-US" dirty="0"/>
              <a:t>Relationships with Patients</a:t>
            </a:r>
            <a:r>
              <a:rPr lang="en-US" baseline="30000" dirty="0"/>
              <a:t> </a:t>
            </a:r>
            <a:r>
              <a:rPr lang="en-US" sz="2000" kern="1200" baseline="50000" dirty="0"/>
              <a:t>28</a:t>
            </a:r>
          </a:p>
        </p:txBody>
      </p:sp>
      <p:sp>
        <p:nvSpPr>
          <p:cNvPr id="7" name="Content Placeholder 2"/>
          <p:cNvSpPr txBox="1">
            <a:spLocks/>
          </p:cNvSpPr>
          <p:nvPr/>
        </p:nvSpPr>
        <p:spPr bwMode="auto">
          <a:xfrm>
            <a:off x="786444" y="1524000"/>
            <a:ext cx="4023360" cy="2011680"/>
          </a:xfrm>
          <a:prstGeom prst="rect">
            <a:avLst/>
          </a:prstGeom>
          <a:noFill/>
          <a:ln w="19050">
            <a:solidFill>
              <a:srgbClr val="82A5D0"/>
            </a:solidFill>
          </a:ln>
          <a:extLst>
            <a:ext uri="{909E8E84-426E-40dd-AFC4-6F175D3DCCD1}">
              <a14:hiddenFill xmlns=""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4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sz="2000">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8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9pPr>
          </a:lstStyle>
          <a:p>
            <a:pPr algn="ctr">
              <a:spcBef>
                <a:spcPts val="600"/>
              </a:spcBef>
            </a:pPr>
            <a:r>
              <a:rPr lang="en-US" sz="2000" b="1" dirty="0">
                <a:solidFill>
                  <a:srgbClr val="CE7124"/>
                </a:solidFill>
              </a:rPr>
              <a:t>Medical /PCP </a:t>
            </a:r>
            <a:r>
              <a:rPr lang="en-US" sz="1200" b="1" dirty="0">
                <a:solidFill>
                  <a:srgbClr val="CE7124"/>
                </a:solidFill>
              </a:rPr>
              <a:t>Definition</a:t>
            </a:r>
          </a:p>
          <a:p>
            <a:pPr marL="233363" indent="-233363">
              <a:spcBef>
                <a:spcPts val="600"/>
              </a:spcBef>
              <a:buClr>
                <a:schemeClr val="bg2"/>
              </a:buClr>
              <a:buFont typeface="Wingdings" pitchFamily="2" charset="2"/>
              <a:buChar char="l"/>
            </a:pPr>
            <a:r>
              <a:rPr lang="en-US" sz="1500" dirty="0"/>
              <a:t>Protection of the patient/provider relationship. Based on trust that the PCP holds the patient welfare above his/her self interests and will advocate for their health needs</a:t>
            </a:r>
          </a:p>
        </p:txBody>
      </p:sp>
      <p:sp>
        <p:nvSpPr>
          <p:cNvPr id="8" name="Content Placeholder 3"/>
          <p:cNvSpPr txBox="1">
            <a:spLocks/>
          </p:cNvSpPr>
          <p:nvPr/>
        </p:nvSpPr>
        <p:spPr bwMode="auto">
          <a:xfrm>
            <a:off x="4922092" y="1524000"/>
            <a:ext cx="4023360" cy="2011680"/>
          </a:xfrm>
          <a:prstGeom prst="rect">
            <a:avLst/>
          </a:prstGeom>
          <a:noFill/>
          <a:ln w="19050">
            <a:solidFill>
              <a:srgbClr val="82A5D0"/>
            </a:solidFill>
          </a:ln>
          <a:extLst>
            <a:ext uri="{909E8E84-426E-40dd-AFC4-6F175D3DCCD1}">
              <a14:hiddenFill xmlns=""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4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sz="2000">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8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9pPr>
          </a:lstStyle>
          <a:p>
            <a:pPr>
              <a:spcBef>
                <a:spcPts val="1200"/>
              </a:spcBef>
            </a:pPr>
            <a:r>
              <a:rPr lang="en-US" sz="2000" b="1" dirty="0">
                <a:solidFill>
                  <a:srgbClr val="CE7124"/>
                </a:solidFill>
              </a:rPr>
              <a:t>Social Work /BHP </a:t>
            </a:r>
            <a:r>
              <a:rPr lang="en-US" sz="1200" b="1" dirty="0">
                <a:solidFill>
                  <a:srgbClr val="CE7124"/>
                </a:solidFill>
              </a:rPr>
              <a:t>Definition</a:t>
            </a:r>
            <a:endParaRPr lang="en-US" sz="2400" b="1" dirty="0">
              <a:solidFill>
                <a:srgbClr val="CE7124"/>
              </a:solidFill>
            </a:endParaRPr>
          </a:p>
          <a:p>
            <a:pPr marL="233363" indent="-233363">
              <a:spcBef>
                <a:spcPts val="600"/>
              </a:spcBef>
              <a:buClr>
                <a:schemeClr val="bg2"/>
              </a:buClr>
              <a:buFont typeface="Wingdings" pitchFamily="2" charset="2"/>
              <a:buChar char="l"/>
            </a:pPr>
            <a:r>
              <a:rPr lang="en-US" sz="1500" dirty="0"/>
              <a:t>The therapeutic relationship is built on trust and respect; social workers should not engage in dual or multiple relationships with clients or former clients in which there is a risk of exploitation or potential harm to the patient</a:t>
            </a:r>
          </a:p>
        </p:txBody>
      </p:sp>
      <p:sp>
        <p:nvSpPr>
          <p:cNvPr id="9" name="Content Placeholder 2"/>
          <p:cNvSpPr txBox="1">
            <a:spLocks/>
          </p:cNvSpPr>
          <p:nvPr/>
        </p:nvSpPr>
        <p:spPr bwMode="auto">
          <a:xfrm>
            <a:off x="786444" y="3623096"/>
            <a:ext cx="4023360" cy="2011680"/>
          </a:xfrm>
          <a:prstGeom prst="rect">
            <a:avLst/>
          </a:prstGeom>
          <a:noFill/>
          <a:ln w="19050">
            <a:solidFill>
              <a:srgbClr val="82A5D0"/>
            </a:solidFill>
          </a:ln>
          <a:extLst>
            <a:ext uri="{909E8E84-426E-40dd-AFC4-6F175D3DCCD1}">
              <a14:hiddenFill xmlns=""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ctr" eaLnBrk="1" hangingPunct="1">
              <a:spcBef>
                <a:spcPts val="600"/>
              </a:spcBef>
              <a:buClr>
                <a:srgbClr val="16A21F"/>
              </a:buClr>
              <a:buFont typeface="Wingdings" pitchFamily="2" charset="2"/>
              <a:defRPr sz="2000" b="1">
                <a:solidFill>
                  <a:srgbClr val="CE7124"/>
                </a:solidFill>
                <a:latin typeface="+mn-lt"/>
                <a:ea typeface="+mn-ea"/>
              </a:defRPr>
            </a:lvl1pPr>
            <a:lvl2pPr marL="742950" indent="-285750" eaLnBrk="1" hangingPunct="1">
              <a:spcBef>
                <a:spcPct val="20000"/>
              </a:spcBef>
              <a:buClr>
                <a:schemeClr val="bg2"/>
              </a:buClr>
              <a:buFont typeface="Wingdings" pitchFamily="2" charset="2"/>
              <a:buChar char="l"/>
              <a:defRPr>
                <a:latin typeface="+mn-lt"/>
                <a:ea typeface="+mn-ea"/>
              </a:defRPr>
            </a:lvl2pPr>
            <a:lvl3pPr marL="1143000" indent="-228600" eaLnBrk="1" hangingPunct="1">
              <a:spcBef>
                <a:spcPct val="20000"/>
              </a:spcBef>
              <a:buClr>
                <a:schemeClr val="bg2"/>
              </a:buClr>
              <a:buChar char="–"/>
              <a:defRPr sz="2000">
                <a:latin typeface="+mn-lt"/>
                <a:ea typeface="+mn-ea"/>
              </a:defRPr>
            </a:lvl3pPr>
            <a:lvl4pPr marL="1600200" indent="-228600" eaLnBrk="1" hangingPunct="1">
              <a:spcBef>
                <a:spcPct val="20000"/>
              </a:spcBef>
              <a:buClr>
                <a:schemeClr val="bg2"/>
              </a:buClr>
              <a:buFont typeface="Times" charset="0"/>
              <a:buChar char="•"/>
              <a:defRPr sz="1800">
                <a:latin typeface="+mn-lt"/>
                <a:ea typeface="+mn-ea"/>
              </a:defRPr>
            </a:lvl4pPr>
            <a:lvl5pPr marL="2057400" indent="-228600" eaLnBrk="1" hangingPunct="1">
              <a:spcBef>
                <a:spcPct val="20000"/>
              </a:spcBef>
              <a:buClr>
                <a:schemeClr val="bg2"/>
              </a:buClr>
              <a:buChar char="»"/>
              <a:defRPr sz="1800">
                <a:latin typeface="+mn-lt"/>
                <a:ea typeface="+mn-ea"/>
              </a:defRPr>
            </a:lvl5pPr>
            <a:lvl6pPr marL="2514600" indent="-228600" fontAlgn="base">
              <a:spcBef>
                <a:spcPct val="20000"/>
              </a:spcBef>
              <a:spcAft>
                <a:spcPct val="0"/>
              </a:spcAft>
              <a:buClr>
                <a:schemeClr val="bg2"/>
              </a:buClr>
              <a:buChar char="»"/>
              <a:defRPr sz="1800">
                <a:latin typeface="+mn-lt"/>
                <a:ea typeface="+mn-ea"/>
              </a:defRPr>
            </a:lvl6pPr>
            <a:lvl7pPr marL="2971800" indent="-228600" fontAlgn="base">
              <a:spcBef>
                <a:spcPct val="20000"/>
              </a:spcBef>
              <a:spcAft>
                <a:spcPct val="0"/>
              </a:spcAft>
              <a:buClr>
                <a:schemeClr val="bg2"/>
              </a:buClr>
              <a:buChar char="»"/>
              <a:defRPr sz="1800">
                <a:latin typeface="+mn-lt"/>
                <a:ea typeface="+mn-ea"/>
              </a:defRPr>
            </a:lvl7pPr>
            <a:lvl8pPr marL="3429000" indent="-228600" fontAlgn="base">
              <a:spcBef>
                <a:spcPct val="20000"/>
              </a:spcBef>
              <a:spcAft>
                <a:spcPct val="0"/>
              </a:spcAft>
              <a:buClr>
                <a:schemeClr val="bg2"/>
              </a:buClr>
              <a:buChar char="»"/>
              <a:defRPr sz="1800">
                <a:latin typeface="+mn-lt"/>
                <a:ea typeface="+mn-ea"/>
              </a:defRPr>
            </a:lvl8pPr>
            <a:lvl9pPr marL="3886200" indent="-228600" fontAlgn="base">
              <a:spcBef>
                <a:spcPct val="20000"/>
              </a:spcBef>
              <a:spcAft>
                <a:spcPct val="0"/>
              </a:spcAft>
              <a:buClr>
                <a:schemeClr val="bg2"/>
              </a:buClr>
              <a:buChar char="»"/>
              <a:defRPr sz="1800">
                <a:latin typeface="+mn-lt"/>
                <a:ea typeface="+mn-ea"/>
              </a:defRPr>
            </a:lvl9pPr>
          </a:lstStyle>
          <a:p>
            <a:r>
              <a:rPr lang="en-US" dirty="0"/>
              <a:t>Integration Issues</a:t>
            </a:r>
          </a:p>
          <a:p>
            <a:pPr marL="233363" indent="-233363" algn="l">
              <a:buClr>
                <a:schemeClr val="bg2"/>
              </a:buClr>
              <a:buFont typeface="Wingdings" pitchFamily="2" charset="2"/>
              <a:buChar char="l"/>
            </a:pPr>
            <a:r>
              <a:rPr lang="en-US" sz="1500" b="0" dirty="0">
                <a:solidFill>
                  <a:schemeClr val="tx1"/>
                </a:solidFill>
              </a:rPr>
              <a:t>Both put patient needs first</a:t>
            </a:r>
          </a:p>
          <a:p>
            <a:pPr marL="233363" indent="-233363" algn="l">
              <a:buClr>
                <a:schemeClr val="bg2"/>
              </a:buClr>
              <a:buFont typeface="Wingdings" pitchFamily="2" charset="2"/>
              <a:buChar char="l"/>
            </a:pPr>
            <a:r>
              <a:rPr lang="en-US" sz="1500" b="0" dirty="0">
                <a:solidFill>
                  <a:schemeClr val="tx1"/>
                </a:solidFill>
              </a:rPr>
              <a:t>Less formal restrictions for PCPs who may choose to treat relatives or co-workers (multiple relationships permitted for PCP)</a:t>
            </a:r>
          </a:p>
          <a:p>
            <a:pPr marL="233363" indent="-233363" algn="l">
              <a:buClr>
                <a:schemeClr val="bg2"/>
              </a:buClr>
              <a:buFont typeface="Wingdings" pitchFamily="2" charset="2"/>
              <a:buChar char="l"/>
            </a:pPr>
            <a:r>
              <a:rPr lang="en-US" sz="1500" b="0" dirty="0">
                <a:solidFill>
                  <a:schemeClr val="tx1"/>
                </a:solidFill>
              </a:rPr>
              <a:t>BHPs can model a different way to think about the patient/providers relationship</a:t>
            </a:r>
          </a:p>
        </p:txBody>
      </p:sp>
      <p:sp>
        <p:nvSpPr>
          <p:cNvPr id="10" name="Content Placeholder 3"/>
          <p:cNvSpPr txBox="1">
            <a:spLocks/>
          </p:cNvSpPr>
          <p:nvPr/>
        </p:nvSpPr>
        <p:spPr bwMode="auto">
          <a:xfrm>
            <a:off x="4922092" y="3623096"/>
            <a:ext cx="4023360" cy="2011680"/>
          </a:xfrm>
          <a:prstGeom prst="rect">
            <a:avLst/>
          </a:prstGeom>
          <a:noFill/>
          <a:ln w="19050">
            <a:solidFill>
              <a:srgbClr val="82A5D0"/>
            </a:solidFill>
          </a:ln>
          <a:extLst>
            <a:ext uri="{909E8E84-426E-40dd-AFC4-6F175D3DCCD1}">
              <a14:hiddenFill xmlns=""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ts val="1200"/>
              </a:spcBef>
              <a:spcAft>
                <a:spcPct val="0"/>
              </a:spcAft>
              <a:buClr>
                <a:srgbClr val="16A21F"/>
              </a:buClr>
              <a:buSzTx/>
              <a:buFont typeface="Wingdings" pitchFamily="2" charset="2"/>
              <a:buNone/>
              <a:tabLst/>
              <a:defRPr/>
            </a:pPr>
            <a:r>
              <a:rPr kumimoji="0" lang="en-US" sz="2000" b="1" i="0" u="none" strike="noStrike" kern="0" cap="none" spc="0" normalizeH="0" baseline="0" noProof="0" dirty="0">
                <a:ln>
                  <a:noFill/>
                </a:ln>
                <a:solidFill>
                  <a:srgbClr val="CE7124"/>
                </a:solidFill>
                <a:effectLst/>
                <a:uLnTx/>
                <a:uFillTx/>
                <a:latin typeface="+mn-lt"/>
                <a:ea typeface="+mn-ea"/>
                <a:cs typeface="+mn-cs"/>
              </a:rPr>
              <a:t>Try</a:t>
            </a:r>
            <a:r>
              <a:rPr kumimoji="0" lang="en-US" sz="2000" b="1" i="0" u="none" strike="noStrike" kern="0" cap="none" spc="0" normalizeH="0" noProof="0" dirty="0">
                <a:ln>
                  <a:noFill/>
                </a:ln>
                <a:solidFill>
                  <a:srgbClr val="CE7124"/>
                </a:solidFill>
                <a:effectLst/>
                <a:uLnTx/>
                <a:uFillTx/>
                <a:latin typeface="+mn-lt"/>
                <a:ea typeface="+mn-ea"/>
                <a:cs typeface="+mn-cs"/>
              </a:rPr>
              <a:t> out your skill…</a:t>
            </a:r>
          </a:p>
          <a:p>
            <a:pPr marL="233363" indent="-233363" eaLnBrk="1" hangingPunct="1">
              <a:spcBef>
                <a:spcPts val="600"/>
              </a:spcBef>
              <a:buClr>
                <a:schemeClr val="bg2"/>
              </a:buClr>
              <a:buFont typeface="Wingdings" pitchFamily="2" charset="2"/>
              <a:buChar char="l"/>
            </a:pPr>
            <a:r>
              <a:rPr lang="en-US" sz="1500" dirty="0">
                <a:latin typeface="+mn-lt"/>
                <a:ea typeface="+mn-ea"/>
              </a:rPr>
              <a:t>Practice what you would share with your patient as to why you would not initiate conversation with them if you saw them in public</a:t>
            </a:r>
          </a:p>
        </p:txBody>
      </p:sp>
    </p:spTree>
    <p:extLst>
      <p:ext uri="{BB962C8B-B14F-4D97-AF65-F5344CB8AC3E}">
        <p14:creationId xmlns:p14="http://schemas.microsoft.com/office/powerpoint/2010/main" val="4283554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p:txBody>
          <a:bodyPr/>
          <a:lstStyle/>
          <a:p>
            <a:r>
              <a:rPr lang="en-US" dirty="0"/>
              <a:t>Current Role of Social Work in Healthcare</a:t>
            </a:r>
          </a:p>
        </p:txBody>
      </p:sp>
      <p:sp>
        <p:nvSpPr>
          <p:cNvPr id="5122" name="Rectangle 3"/>
          <p:cNvSpPr>
            <a:spLocks noGrp="1" noChangeArrowheads="1"/>
          </p:cNvSpPr>
          <p:nvPr>
            <p:ph type="body" idx="1"/>
          </p:nvPr>
        </p:nvSpPr>
        <p:spPr>
          <a:xfrm>
            <a:off x="685800" y="1600200"/>
            <a:ext cx="8001000" cy="3581400"/>
          </a:xfrm>
        </p:spPr>
        <p:txBody>
          <a:bodyPr/>
          <a:lstStyle/>
          <a:p>
            <a:pPr lvl="1"/>
            <a:r>
              <a:rPr lang="en-US" dirty="0"/>
              <a:t>Little consensus in the literature as to the role of social work in healthcare</a:t>
            </a:r>
          </a:p>
          <a:p>
            <a:pPr lvl="1">
              <a:spcBef>
                <a:spcPts val="600"/>
              </a:spcBef>
            </a:pPr>
            <a:r>
              <a:rPr lang="en-US" dirty="0"/>
              <a:t>A wide variety of descriptions reflecting a range of responsibilities and functions. Including broad conceptual roles such as the promotion of equality of opportunity, the advancement of social change, and the task of challenging injustice</a:t>
            </a:r>
            <a:r>
              <a:rPr lang="en-US" baseline="30000" dirty="0"/>
              <a:t>4</a:t>
            </a:r>
          </a:p>
          <a:p>
            <a:pPr marL="457200" lvl="1" indent="0">
              <a:spcBef>
                <a:spcPts val="600"/>
              </a:spcBef>
              <a:buNone/>
            </a:pPr>
            <a:r>
              <a:rPr lang="en-US" sz="1600" dirty="0"/>
              <a:t>Responding to the call for increasing accountability, application of evidence-based practices, and cost effectiveness, there is movement in Social Work:</a:t>
            </a:r>
          </a:p>
          <a:p>
            <a:pPr marL="968375" lvl="1" indent="-228600">
              <a:spcBef>
                <a:spcPts val="300"/>
              </a:spcBef>
              <a:buClr>
                <a:srgbClr val="CE7124"/>
              </a:buClr>
              <a:buFont typeface="+mj-lt"/>
              <a:buAutoNum type="arabicPeriod"/>
            </a:pPr>
            <a:r>
              <a:rPr lang="en-US" sz="1400" dirty="0"/>
              <a:t>Shift to adapt and integrate as behavioral health specialists in primary care settings</a:t>
            </a:r>
          </a:p>
          <a:p>
            <a:pPr marL="968375" lvl="1" indent="-228600">
              <a:spcBef>
                <a:spcPts val="300"/>
              </a:spcBef>
              <a:buClr>
                <a:srgbClr val="CE7124"/>
              </a:buClr>
              <a:buFont typeface="+mj-lt"/>
              <a:buAutoNum type="arabicPeriod"/>
            </a:pPr>
            <a:r>
              <a:rPr lang="en-US" sz="1400" dirty="0"/>
              <a:t>Shift to community-based treatment models implementing evidence-based practices which serve consumers in a cost effective manner, while providing more comprehensive and integrative quality of care. </a:t>
            </a:r>
            <a:r>
              <a:rPr lang="en-US" sz="1400" baseline="30000" dirty="0"/>
              <a:t>5</a:t>
            </a:r>
          </a:p>
          <a:p>
            <a:pPr marL="968375" lvl="1" indent="-228600">
              <a:spcBef>
                <a:spcPts val="300"/>
              </a:spcBef>
              <a:buClr>
                <a:srgbClr val="CE7124"/>
              </a:buClr>
              <a:buFont typeface="+mj-lt"/>
              <a:buAutoNum type="arabicPeriod"/>
            </a:pPr>
            <a:r>
              <a:rPr lang="en-US" sz="1400" dirty="0"/>
              <a:t>Shift to expand Social Work to include research as an important aspect of the social work role. </a:t>
            </a:r>
            <a:r>
              <a:rPr lang="en-US" sz="1400" baseline="30000" dirty="0"/>
              <a:t>5,6</a:t>
            </a:r>
          </a:p>
          <a:p>
            <a:pPr lvl="1">
              <a:spcBef>
                <a:spcPts val="600"/>
              </a:spcBef>
            </a:pPr>
            <a:endParaRPr lang="en-US" sz="16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Relationships with Colleagues</a:t>
            </a:r>
            <a:r>
              <a:rPr lang="en-US" baseline="30000" dirty="0"/>
              <a:t> </a:t>
            </a:r>
            <a:r>
              <a:rPr lang="en-US" sz="2000" kern="1200" baseline="50000" dirty="0"/>
              <a:t>28</a:t>
            </a:r>
          </a:p>
        </p:txBody>
      </p:sp>
      <p:sp>
        <p:nvSpPr>
          <p:cNvPr id="7" name="Content Placeholder 2"/>
          <p:cNvSpPr txBox="1">
            <a:spLocks/>
          </p:cNvSpPr>
          <p:nvPr/>
        </p:nvSpPr>
        <p:spPr bwMode="auto">
          <a:xfrm>
            <a:off x="786444" y="1524000"/>
            <a:ext cx="4023360" cy="2011680"/>
          </a:xfrm>
          <a:prstGeom prst="rect">
            <a:avLst/>
          </a:prstGeom>
          <a:noFill/>
          <a:ln w="19050">
            <a:solidFill>
              <a:srgbClr val="82A5D0"/>
            </a:solidFill>
          </a:ln>
          <a:extLst>
            <a:ext uri="{909E8E84-426E-40dd-AFC4-6F175D3DCCD1}">
              <a14:hiddenFill xmlns=""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4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sz="2000">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8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9pPr>
          </a:lstStyle>
          <a:p>
            <a:pPr algn="ctr">
              <a:spcBef>
                <a:spcPts val="600"/>
              </a:spcBef>
            </a:pPr>
            <a:r>
              <a:rPr lang="en-US" sz="2000" b="1" dirty="0">
                <a:solidFill>
                  <a:srgbClr val="CE7124"/>
                </a:solidFill>
              </a:rPr>
              <a:t>Medical /PCP </a:t>
            </a:r>
            <a:r>
              <a:rPr lang="en-US" sz="1200" b="1" dirty="0">
                <a:solidFill>
                  <a:srgbClr val="CE7124"/>
                </a:solidFill>
              </a:rPr>
              <a:t>Definition</a:t>
            </a:r>
          </a:p>
          <a:p>
            <a:pPr marL="233363" indent="-233363">
              <a:spcBef>
                <a:spcPts val="600"/>
              </a:spcBef>
              <a:buClr>
                <a:schemeClr val="bg2"/>
              </a:buClr>
              <a:buFont typeface="Wingdings" pitchFamily="2" charset="2"/>
              <a:buChar char="l"/>
            </a:pPr>
            <a:r>
              <a:rPr lang="en-US" sz="1500" dirty="0"/>
              <a:t>May work in collaboration with other allied health professionals and hire them if they are appropriately trained and licensed</a:t>
            </a:r>
          </a:p>
        </p:txBody>
      </p:sp>
      <p:sp>
        <p:nvSpPr>
          <p:cNvPr id="8" name="Content Placeholder 3"/>
          <p:cNvSpPr txBox="1">
            <a:spLocks/>
          </p:cNvSpPr>
          <p:nvPr/>
        </p:nvSpPr>
        <p:spPr bwMode="auto">
          <a:xfrm>
            <a:off x="4922092" y="1524000"/>
            <a:ext cx="4023360" cy="2011680"/>
          </a:xfrm>
          <a:prstGeom prst="rect">
            <a:avLst/>
          </a:prstGeom>
          <a:noFill/>
          <a:ln w="19050">
            <a:solidFill>
              <a:srgbClr val="82A5D0"/>
            </a:solidFill>
          </a:ln>
          <a:extLst>
            <a:ext uri="{909E8E84-426E-40dd-AFC4-6F175D3DCCD1}">
              <a14:hiddenFill xmlns=""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4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sz="2000">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8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9pPr>
          </a:lstStyle>
          <a:p>
            <a:pPr>
              <a:spcBef>
                <a:spcPts val="1200"/>
              </a:spcBef>
            </a:pPr>
            <a:r>
              <a:rPr lang="en-US" sz="2000" b="1" dirty="0">
                <a:solidFill>
                  <a:srgbClr val="CE7124"/>
                </a:solidFill>
              </a:rPr>
              <a:t>Social Work /BHP </a:t>
            </a:r>
            <a:r>
              <a:rPr lang="en-US" sz="1200" b="1" dirty="0">
                <a:solidFill>
                  <a:srgbClr val="CE7124"/>
                </a:solidFill>
              </a:rPr>
              <a:t>Definition</a:t>
            </a:r>
            <a:endParaRPr lang="en-US" sz="2400" b="1" dirty="0">
              <a:solidFill>
                <a:srgbClr val="CE7124"/>
              </a:solidFill>
            </a:endParaRPr>
          </a:p>
          <a:p>
            <a:pPr marL="233363" indent="-233363">
              <a:spcBef>
                <a:spcPts val="600"/>
              </a:spcBef>
              <a:buClr>
                <a:schemeClr val="bg2"/>
              </a:buClr>
              <a:buFont typeface="Wingdings" pitchFamily="2" charset="2"/>
              <a:buChar char="l"/>
            </a:pPr>
            <a:r>
              <a:rPr lang="en-US" sz="1500" dirty="0"/>
              <a:t>Respectful of colleagues and avoid unwarranted negative criticism of them in communication with patients and other professionals</a:t>
            </a:r>
          </a:p>
        </p:txBody>
      </p:sp>
      <p:sp>
        <p:nvSpPr>
          <p:cNvPr id="9" name="Content Placeholder 2"/>
          <p:cNvSpPr txBox="1">
            <a:spLocks/>
          </p:cNvSpPr>
          <p:nvPr/>
        </p:nvSpPr>
        <p:spPr bwMode="auto">
          <a:xfrm>
            <a:off x="786444" y="3623096"/>
            <a:ext cx="4023360" cy="2011680"/>
          </a:xfrm>
          <a:prstGeom prst="rect">
            <a:avLst/>
          </a:prstGeom>
          <a:noFill/>
          <a:ln w="19050">
            <a:solidFill>
              <a:srgbClr val="82A5D0"/>
            </a:solidFill>
          </a:ln>
          <a:extLst>
            <a:ext uri="{909E8E84-426E-40dd-AFC4-6F175D3DCCD1}">
              <a14:hiddenFill xmlns=""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ctr" eaLnBrk="1" hangingPunct="1">
              <a:spcBef>
                <a:spcPts val="600"/>
              </a:spcBef>
              <a:buClr>
                <a:srgbClr val="16A21F"/>
              </a:buClr>
              <a:buFont typeface="Wingdings" pitchFamily="2" charset="2"/>
              <a:defRPr sz="2000" b="1">
                <a:solidFill>
                  <a:srgbClr val="CE7124"/>
                </a:solidFill>
                <a:latin typeface="+mn-lt"/>
                <a:ea typeface="+mn-ea"/>
              </a:defRPr>
            </a:lvl1pPr>
            <a:lvl2pPr marL="742950" indent="-285750" eaLnBrk="1" hangingPunct="1">
              <a:spcBef>
                <a:spcPct val="20000"/>
              </a:spcBef>
              <a:buClr>
                <a:schemeClr val="bg2"/>
              </a:buClr>
              <a:buFont typeface="Wingdings" pitchFamily="2" charset="2"/>
              <a:buChar char="l"/>
              <a:defRPr>
                <a:latin typeface="+mn-lt"/>
                <a:ea typeface="+mn-ea"/>
              </a:defRPr>
            </a:lvl2pPr>
            <a:lvl3pPr marL="1143000" indent="-228600" eaLnBrk="1" hangingPunct="1">
              <a:spcBef>
                <a:spcPct val="20000"/>
              </a:spcBef>
              <a:buClr>
                <a:schemeClr val="bg2"/>
              </a:buClr>
              <a:buChar char="–"/>
              <a:defRPr sz="2000">
                <a:latin typeface="+mn-lt"/>
                <a:ea typeface="+mn-ea"/>
              </a:defRPr>
            </a:lvl3pPr>
            <a:lvl4pPr marL="1600200" indent="-228600" eaLnBrk="1" hangingPunct="1">
              <a:spcBef>
                <a:spcPct val="20000"/>
              </a:spcBef>
              <a:buClr>
                <a:schemeClr val="bg2"/>
              </a:buClr>
              <a:buFont typeface="Times" charset="0"/>
              <a:buChar char="•"/>
              <a:defRPr sz="1800">
                <a:latin typeface="+mn-lt"/>
                <a:ea typeface="+mn-ea"/>
              </a:defRPr>
            </a:lvl4pPr>
            <a:lvl5pPr marL="2057400" indent="-228600" eaLnBrk="1" hangingPunct="1">
              <a:spcBef>
                <a:spcPct val="20000"/>
              </a:spcBef>
              <a:buClr>
                <a:schemeClr val="bg2"/>
              </a:buClr>
              <a:buChar char="»"/>
              <a:defRPr sz="1800">
                <a:latin typeface="+mn-lt"/>
                <a:ea typeface="+mn-ea"/>
              </a:defRPr>
            </a:lvl5pPr>
            <a:lvl6pPr marL="2514600" indent="-228600" fontAlgn="base">
              <a:spcBef>
                <a:spcPct val="20000"/>
              </a:spcBef>
              <a:spcAft>
                <a:spcPct val="0"/>
              </a:spcAft>
              <a:buClr>
                <a:schemeClr val="bg2"/>
              </a:buClr>
              <a:buChar char="»"/>
              <a:defRPr sz="1800">
                <a:latin typeface="+mn-lt"/>
                <a:ea typeface="+mn-ea"/>
              </a:defRPr>
            </a:lvl6pPr>
            <a:lvl7pPr marL="2971800" indent="-228600" fontAlgn="base">
              <a:spcBef>
                <a:spcPct val="20000"/>
              </a:spcBef>
              <a:spcAft>
                <a:spcPct val="0"/>
              </a:spcAft>
              <a:buClr>
                <a:schemeClr val="bg2"/>
              </a:buClr>
              <a:buChar char="»"/>
              <a:defRPr sz="1800">
                <a:latin typeface="+mn-lt"/>
                <a:ea typeface="+mn-ea"/>
              </a:defRPr>
            </a:lvl7pPr>
            <a:lvl8pPr marL="3429000" indent="-228600" fontAlgn="base">
              <a:spcBef>
                <a:spcPct val="20000"/>
              </a:spcBef>
              <a:spcAft>
                <a:spcPct val="0"/>
              </a:spcAft>
              <a:buClr>
                <a:schemeClr val="bg2"/>
              </a:buClr>
              <a:buChar char="»"/>
              <a:defRPr sz="1800">
                <a:latin typeface="+mn-lt"/>
                <a:ea typeface="+mn-ea"/>
              </a:defRPr>
            </a:lvl8pPr>
            <a:lvl9pPr marL="3886200" indent="-228600" fontAlgn="base">
              <a:spcBef>
                <a:spcPct val="20000"/>
              </a:spcBef>
              <a:spcAft>
                <a:spcPct val="0"/>
              </a:spcAft>
              <a:buClr>
                <a:schemeClr val="bg2"/>
              </a:buClr>
              <a:buChar char="»"/>
              <a:defRPr sz="1800">
                <a:latin typeface="+mn-lt"/>
                <a:ea typeface="+mn-ea"/>
              </a:defRPr>
            </a:lvl9pPr>
          </a:lstStyle>
          <a:p>
            <a:r>
              <a:rPr lang="en-US" dirty="0"/>
              <a:t>Integration Issues</a:t>
            </a:r>
          </a:p>
          <a:p>
            <a:pPr marL="233363" indent="-233363" algn="l">
              <a:buClr>
                <a:schemeClr val="bg2"/>
              </a:buClr>
              <a:buFont typeface="Wingdings" pitchFamily="2" charset="2"/>
              <a:buChar char="l"/>
            </a:pPr>
            <a:r>
              <a:rPr lang="en-US" sz="1500" b="0" dirty="0">
                <a:solidFill>
                  <a:schemeClr val="tx1"/>
                </a:solidFill>
              </a:rPr>
              <a:t>There are ideological differences (PCPs trained as leaders /decision makers whereas BHPs trained as facilitators /consensus builders)</a:t>
            </a:r>
          </a:p>
          <a:p>
            <a:pPr marL="233363" indent="-233363" algn="l">
              <a:buClr>
                <a:schemeClr val="bg2"/>
              </a:buClr>
              <a:buFont typeface="Wingdings" pitchFamily="2" charset="2"/>
              <a:buChar char="l"/>
            </a:pPr>
            <a:r>
              <a:rPr lang="en-US" sz="1500" b="0" dirty="0">
                <a:solidFill>
                  <a:schemeClr val="tx1"/>
                </a:solidFill>
              </a:rPr>
              <a:t>May pose some need for discussion so both are comfortable</a:t>
            </a:r>
          </a:p>
        </p:txBody>
      </p:sp>
      <p:sp>
        <p:nvSpPr>
          <p:cNvPr id="10" name="Content Placeholder 3"/>
          <p:cNvSpPr txBox="1">
            <a:spLocks/>
          </p:cNvSpPr>
          <p:nvPr/>
        </p:nvSpPr>
        <p:spPr bwMode="auto">
          <a:xfrm>
            <a:off x="4922092" y="3623096"/>
            <a:ext cx="4023360" cy="2011680"/>
          </a:xfrm>
          <a:prstGeom prst="rect">
            <a:avLst/>
          </a:prstGeom>
          <a:noFill/>
          <a:ln w="19050">
            <a:solidFill>
              <a:srgbClr val="82A5D0"/>
            </a:solidFill>
          </a:ln>
          <a:extLst>
            <a:ext uri="{909E8E84-426E-40dd-AFC4-6F175D3DCCD1}">
              <a14:hiddenFill xmlns=""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ts val="1200"/>
              </a:spcBef>
              <a:spcAft>
                <a:spcPct val="0"/>
              </a:spcAft>
              <a:buClr>
                <a:srgbClr val="16A21F"/>
              </a:buClr>
              <a:buSzTx/>
              <a:buFont typeface="Wingdings" pitchFamily="2" charset="2"/>
              <a:buNone/>
              <a:tabLst/>
              <a:defRPr/>
            </a:pPr>
            <a:r>
              <a:rPr kumimoji="0" lang="en-US" sz="2000" b="1" i="0" u="none" strike="noStrike" kern="0" cap="none" spc="0" normalizeH="0" baseline="0" noProof="0" dirty="0">
                <a:ln>
                  <a:noFill/>
                </a:ln>
                <a:solidFill>
                  <a:srgbClr val="CE7124"/>
                </a:solidFill>
                <a:effectLst/>
                <a:uLnTx/>
                <a:uFillTx/>
                <a:latin typeface="+mn-lt"/>
                <a:ea typeface="+mn-ea"/>
                <a:cs typeface="+mn-cs"/>
              </a:rPr>
              <a:t>Try</a:t>
            </a:r>
            <a:r>
              <a:rPr kumimoji="0" lang="en-US" sz="2000" b="1" i="0" u="none" strike="noStrike" kern="0" cap="none" spc="0" normalizeH="0" noProof="0" dirty="0">
                <a:ln>
                  <a:noFill/>
                </a:ln>
                <a:solidFill>
                  <a:srgbClr val="CE7124"/>
                </a:solidFill>
                <a:effectLst/>
                <a:uLnTx/>
                <a:uFillTx/>
                <a:latin typeface="+mn-lt"/>
                <a:ea typeface="+mn-ea"/>
                <a:cs typeface="+mn-cs"/>
              </a:rPr>
              <a:t> out your skill…</a:t>
            </a:r>
          </a:p>
          <a:p>
            <a:pPr marL="233363" indent="-233363" eaLnBrk="1" hangingPunct="1">
              <a:spcBef>
                <a:spcPts val="600"/>
              </a:spcBef>
              <a:buClr>
                <a:schemeClr val="bg2"/>
              </a:buClr>
              <a:buFont typeface="Wingdings" pitchFamily="2" charset="2"/>
              <a:buChar char="l"/>
            </a:pPr>
            <a:r>
              <a:rPr lang="en-US" sz="1500" dirty="0">
                <a:latin typeface="+mn-lt"/>
                <a:ea typeface="+mn-ea"/>
              </a:rPr>
              <a:t>What strategies could a BHP take to address their discomfort regarding power differential in primary care</a:t>
            </a:r>
          </a:p>
          <a:p>
            <a:pPr marL="233363" indent="-233363" eaLnBrk="1" hangingPunct="1">
              <a:spcBef>
                <a:spcPts val="600"/>
              </a:spcBef>
              <a:buClr>
                <a:schemeClr val="bg2"/>
              </a:buClr>
              <a:buFont typeface="Wingdings" pitchFamily="2" charset="2"/>
              <a:buChar char="l"/>
            </a:pPr>
            <a:r>
              <a:rPr lang="en-US" sz="1500" dirty="0">
                <a:latin typeface="+mn-lt"/>
                <a:ea typeface="+mn-ea"/>
              </a:rPr>
              <a:t>What actions might a BHP take to build a collaborative relationships with colleagues</a:t>
            </a:r>
          </a:p>
        </p:txBody>
      </p:sp>
    </p:spTree>
    <p:extLst>
      <p:ext uri="{BB962C8B-B14F-4D97-AF65-F5344CB8AC3E}">
        <p14:creationId xmlns:p14="http://schemas.microsoft.com/office/powerpoint/2010/main" val="428355465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 of Practice</a:t>
            </a:r>
            <a:r>
              <a:rPr lang="en-US" baseline="30000" dirty="0"/>
              <a:t> </a:t>
            </a:r>
            <a:r>
              <a:rPr lang="en-US" sz="2000" kern="1200" baseline="50000" dirty="0"/>
              <a:t>28</a:t>
            </a:r>
          </a:p>
        </p:txBody>
      </p:sp>
      <p:sp>
        <p:nvSpPr>
          <p:cNvPr id="7" name="Content Placeholder 2"/>
          <p:cNvSpPr txBox="1">
            <a:spLocks/>
          </p:cNvSpPr>
          <p:nvPr/>
        </p:nvSpPr>
        <p:spPr bwMode="auto">
          <a:xfrm>
            <a:off x="786444" y="1406104"/>
            <a:ext cx="4023360" cy="1371600"/>
          </a:xfrm>
          <a:prstGeom prst="rect">
            <a:avLst/>
          </a:prstGeom>
          <a:noFill/>
          <a:ln w="19050">
            <a:solidFill>
              <a:srgbClr val="82A5D0"/>
            </a:solidFill>
          </a:ln>
          <a:extLst>
            <a:ext uri="{909E8E84-426E-40dd-AFC4-6F175D3DCCD1}">
              <a14:hiddenFill xmlns=""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4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sz="2000">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8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9pPr>
          </a:lstStyle>
          <a:p>
            <a:pPr algn="ctr">
              <a:spcBef>
                <a:spcPts val="600"/>
              </a:spcBef>
            </a:pPr>
            <a:r>
              <a:rPr lang="en-US" sz="2000" b="1" dirty="0">
                <a:solidFill>
                  <a:srgbClr val="CE7124"/>
                </a:solidFill>
              </a:rPr>
              <a:t>Medical /PCP </a:t>
            </a:r>
            <a:r>
              <a:rPr lang="en-US" sz="1200" b="1" dirty="0">
                <a:solidFill>
                  <a:srgbClr val="CE7124"/>
                </a:solidFill>
              </a:rPr>
              <a:t>Definition</a:t>
            </a:r>
          </a:p>
          <a:p>
            <a:pPr marL="233363" indent="-233363">
              <a:spcBef>
                <a:spcPts val="600"/>
              </a:spcBef>
              <a:buClr>
                <a:schemeClr val="bg2"/>
              </a:buClr>
              <a:buFont typeface="Wingdings" pitchFamily="2" charset="2"/>
              <a:buChar char="l"/>
            </a:pPr>
            <a:r>
              <a:rPr lang="en-US" sz="1400" dirty="0"/>
              <a:t>Patient/Physician relationship is contractual ---both are free to enter or decline the relationship </a:t>
            </a:r>
          </a:p>
        </p:txBody>
      </p:sp>
      <p:sp>
        <p:nvSpPr>
          <p:cNvPr id="8" name="Content Placeholder 3"/>
          <p:cNvSpPr txBox="1">
            <a:spLocks/>
          </p:cNvSpPr>
          <p:nvPr/>
        </p:nvSpPr>
        <p:spPr bwMode="auto">
          <a:xfrm>
            <a:off x="4922092" y="1406104"/>
            <a:ext cx="4023360" cy="1371600"/>
          </a:xfrm>
          <a:prstGeom prst="rect">
            <a:avLst/>
          </a:prstGeom>
          <a:noFill/>
          <a:ln w="19050">
            <a:solidFill>
              <a:srgbClr val="82A5D0"/>
            </a:solidFill>
          </a:ln>
          <a:extLst>
            <a:ext uri="{909E8E84-426E-40dd-AFC4-6F175D3DCCD1}">
              <a14:hiddenFill xmlns=""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4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sz="2000">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8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800">
                <a:solidFill>
                  <a:schemeClr val="tx1"/>
                </a:solidFill>
                <a:latin typeface="+mn-lt"/>
                <a:ea typeface="+mn-ea"/>
                <a:cs typeface="+mn-cs"/>
              </a:defRPr>
            </a:lvl9pPr>
          </a:lstStyle>
          <a:p>
            <a:pPr>
              <a:spcBef>
                <a:spcPts val="1200"/>
              </a:spcBef>
            </a:pPr>
            <a:r>
              <a:rPr lang="en-US" sz="2000" b="1" dirty="0">
                <a:solidFill>
                  <a:srgbClr val="CE7124"/>
                </a:solidFill>
              </a:rPr>
              <a:t>Social Work /BHP </a:t>
            </a:r>
            <a:r>
              <a:rPr lang="en-US" sz="1200" b="1" dirty="0">
                <a:solidFill>
                  <a:srgbClr val="CE7124"/>
                </a:solidFill>
              </a:rPr>
              <a:t>Definition</a:t>
            </a:r>
            <a:endParaRPr lang="en-US" sz="2400" b="1" dirty="0">
              <a:solidFill>
                <a:srgbClr val="CE7124"/>
              </a:solidFill>
            </a:endParaRPr>
          </a:p>
          <a:p>
            <a:pPr marL="233363" indent="-233363">
              <a:spcBef>
                <a:spcPts val="600"/>
              </a:spcBef>
              <a:buClr>
                <a:schemeClr val="bg2"/>
              </a:buClr>
              <a:buFont typeface="Wingdings" pitchFamily="2" charset="2"/>
              <a:buChar char="l"/>
            </a:pPr>
            <a:r>
              <a:rPr lang="en-US" sz="1400" dirty="0"/>
              <a:t>Social worker should provide services and present themselves as competent only within the boundary of their education, licensure, relevant professional experience</a:t>
            </a:r>
          </a:p>
        </p:txBody>
      </p:sp>
      <p:sp>
        <p:nvSpPr>
          <p:cNvPr id="9" name="Content Placeholder 2"/>
          <p:cNvSpPr txBox="1">
            <a:spLocks/>
          </p:cNvSpPr>
          <p:nvPr/>
        </p:nvSpPr>
        <p:spPr bwMode="auto">
          <a:xfrm>
            <a:off x="786444" y="2853904"/>
            <a:ext cx="4023360" cy="2937296"/>
          </a:xfrm>
          <a:prstGeom prst="rect">
            <a:avLst/>
          </a:prstGeom>
          <a:noFill/>
          <a:ln w="19050">
            <a:solidFill>
              <a:srgbClr val="82A5D0"/>
            </a:solidFill>
          </a:ln>
          <a:extLst>
            <a:ext uri="{909E8E84-426E-40dd-AFC4-6F175D3DCCD1}">
              <a14:hiddenFill xmlns=""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lvl1pPr marL="342900" indent="-342900" algn="ctr" eaLnBrk="1" hangingPunct="1">
              <a:spcBef>
                <a:spcPts val="600"/>
              </a:spcBef>
              <a:buClr>
                <a:srgbClr val="16A21F"/>
              </a:buClr>
              <a:buFont typeface="Wingdings" pitchFamily="2" charset="2"/>
              <a:defRPr sz="2000" b="1">
                <a:solidFill>
                  <a:srgbClr val="CE7124"/>
                </a:solidFill>
                <a:latin typeface="+mn-lt"/>
                <a:ea typeface="+mn-ea"/>
              </a:defRPr>
            </a:lvl1pPr>
            <a:lvl2pPr marL="742950" indent="-285750" eaLnBrk="1" hangingPunct="1">
              <a:spcBef>
                <a:spcPct val="20000"/>
              </a:spcBef>
              <a:buClr>
                <a:schemeClr val="bg2"/>
              </a:buClr>
              <a:buFont typeface="Wingdings" pitchFamily="2" charset="2"/>
              <a:buChar char="l"/>
              <a:defRPr>
                <a:latin typeface="+mn-lt"/>
                <a:ea typeface="+mn-ea"/>
              </a:defRPr>
            </a:lvl2pPr>
            <a:lvl3pPr marL="1143000" indent="-228600" eaLnBrk="1" hangingPunct="1">
              <a:spcBef>
                <a:spcPct val="20000"/>
              </a:spcBef>
              <a:buClr>
                <a:schemeClr val="bg2"/>
              </a:buClr>
              <a:buChar char="–"/>
              <a:defRPr sz="2000">
                <a:latin typeface="+mn-lt"/>
                <a:ea typeface="+mn-ea"/>
              </a:defRPr>
            </a:lvl3pPr>
            <a:lvl4pPr marL="1600200" indent="-228600" eaLnBrk="1" hangingPunct="1">
              <a:spcBef>
                <a:spcPct val="20000"/>
              </a:spcBef>
              <a:buClr>
                <a:schemeClr val="bg2"/>
              </a:buClr>
              <a:buFont typeface="Times" charset="0"/>
              <a:buChar char="•"/>
              <a:defRPr sz="1800">
                <a:latin typeface="+mn-lt"/>
                <a:ea typeface="+mn-ea"/>
              </a:defRPr>
            </a:lvl4pPr>
            <a:lvl5pPr marL="2057400" indent="-228600" eaLnBrk="1" hangingPunct="1">
              <a:spcBef>
                <a:spcPct val="20000"/>
              </a:spcBef>
              <a:buClr>
                <a:schemeClr val="bg2"/>
              </a:buClr>
              <a:buChar char="»"/>
              <a:defRPr sz="1800">
                <a:latin typeface="+mn-lt"/>
                <a:ea typeface="+mn-ea"/>
              </a:defRPr>
            </a:lvl5pPr>
            <a:lvl6pPr marL="2514600" indent="-228600" fontAlgn="base">
              <a:spcBef>
                <a:spcPct val="20000"/>
              </a:spcBef>
              <a:spcAft>
                <a:spcPct val="0"/>
              </a:spcAft>
              <a:buClr>
                <a:schemeClr val="bg2"/>
              </a:buClr>
              <a:buChar char="»"/>
              <a:defRPr sz="1800">
                <a:latin typeface="+mn-lt"/>
                <a:ea typeface="+mn-ea"/>
              </a:defRPr>
            </a:lvl6pPr>
            <a:lvl7pPr marL="2971800" indent="-228600" fontAlgn="base">
              <a:spcBef>
                <a:spcPct val="20000"/>
              </a:spcBef>
              <a:spcAft>
                <a:spcPct val="0"/>
              </a:spcAft>
              <a:buClr>
                <a:schemeClr val="bg2"/>
              </a:buClr>
              <a:buChar char="»"/>
              <a:defRPr sz="1800">
                <a:latin typeface="+mn-lt"/>
                <a:ea typeface="+mn-ea"/>
              </a:defRPr>
            </a:lvl7pPr>
            <a:lvl8pPr marL="3429000" indent="-228600" fontAlgn="base">
              <a:spcBef>
                <a:spcPct val="20000"/>
              </a:spcBef>
              <a:spcAft>
                <a:spcPct val="0"/>
              </a:spcAft>
              <a:buClr>
                <a:schemeClr val="bg2"/>
              </a:buClr>
              <a:buChar char="»"/>
              <a:defRPr sz="1800">
                <a:latin typeface="+mn-lt"/>
                <a:ea typeface="+mn-ea"/>
              </a:defRPr>
            </a:lvl8pPr>
            <a:lvl9pPr marL="3886200" indent="-228600" fontAlgn="base">
              <a:spcBef>
                <a:spcPct val="20000"/>
              </a:spcBef>
              <a:spcAft>
                <a:spcPct val="0"/>
              </a:spcAft>
              <a:buClr>
                <a:schemeClr val="bg2"/>
              </a:buClr>
              <a:buChar char="»"/>
              <a:defRPr sz="1800">
                <a:latin typeface="+mn-lt"/>
                <a:ea typeface="+mn-ea"/>
              </a:defRPr>
            </a:lvl9pPr>
          </a:lstStyle>
          <a:p>
            <a:r>
              <a:rPr lang="en-US" dirty="0"/>
              <a:t>Integration Issues</a:t>
            </a:r>
          </a:p>
          <a:p>
            <a:pPr marL="233363" indent="-233363" algn="l">
              <a:spcBef>
                <a:spcPts val="300"/>
              </a:spcBef>
              <a:buClr>
                <a:schemeClr val="bg2"/>
              </a:buClr>
              <a:buFont typeface="Wingdings" pitchFamily="2" charset="2"/>
              <a:buChar char="l"/>
            </a:pPr>
            <a:r>
              <a:rPr lang="en-US" sz="1400" b="0" dirty="0">
                <a:solidFill>
                  <a:schemeClr val="tx1"/>
                </a:solidFill>
              </a:rPr>
              <a:t>BHPs may be asked to perform duties that they see as outside their area of expertise (physical symptom or medication management)</a:t>
            </a:r>
          </a:p>
          <a:p>
            <a:pPr marL="233363" indent="-233363" algn="l">
              <a:spcBef>
                <a:spcPts val="300"/>
              </a:spcBef>
              <a:buClr>
                <a:schemeClr val="bg2"/>
              </a:buClr>
              <a:buFont typeface="Wingdings" pitchFamily="2" charset="2"/>
              <a:buChar char="l"/>
            </a:pPr>
            <a:r>
              <a:rPr lang="en-US" sz="1400" b="0" dirty="0">
                <a:solidFill>
                  <a:schemeClr val="tx1"/>
                </a:solidFill>
              </a:rPr>
              <a:t>IH must address special concerns regarding the level of psychiatric care which can be managed in a primary care setting (including a collaboration with psychiatric specialist)</a:t>
            </a:r>
          </a:p>
          <a:p>
            <a:pPr marL="233363" indent="-233363" algn="l">
              <a:spcBef>
                <a:spcPts val="300"/>
              </a:spcBef>
              <a:buClr>
                <a:schemeClr val="bg2"/>
              </a:buClr>
              <a:buFont typeface="Wingdings" pitchFamily="2" charset="2"/>
              <a:buChar char="l"/>
            </a:pPr>
            <a:r>
              <a:rPr lang="en-US" sz="1400" b="0" dirty="0">
                <a:solidFill>
                  <a:schemeClr val="tx1"/>
                </a:solidFill>
              </a:rPr>
              <a:t>Both PCP and BHP can learn from the expertise of the other which will result in better integration of patient care</a:t>
            </a:r>
          </a:p>
        </p:txBody>
      </p:sp>
      <p:sp>
        <p:nvSpPr>
          <p:cNvPr id="10" name="Content Placeholder 3"/>
          <p:cNvSpPr txBox="1">
            <a:spLocks/>
          </p:cNvSpPr>
          <p:nvPr/>
        </p:nvSpPr>
        <p:spPr bwMode="auto">
          <a:xfrm>
            <a:off x="4922092" y="2853904"/>
            <a:ext cx="4023360" cy="2937296"/>
          </a:xfrm>
          <a:prstGeom prst="rect">
            <a:avLst/>
          </a:prstGeom>
          <a:noFill/>
          <a:ln w="19050">
            <a:solidFill>
              <a:srgbClr val="82A5D0"/>
            </a:solidFill>
          </a:ln>
          <a:extLst>
            <a:ext uri="{909E8E84-426E-40dd-AFC4-6F175D3DCCD1}">
              <a14:hiddenFill xmlns="" xmlns:a14="http://schemas.microsoft.com/office/drawing/2010/main">
                <a:solidFill>
                  <a:schemeClr val="accent1"/>
                </a:solidFill>
              </a14:hiddenFill>
            </a:ext>
          </a:ex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ts val="1200"/>
              </a:spcBef>
              <a:spcAft>
                <a:spcPct val="0"/>
              </a:spcAft>
              <a:buClr>
                <a:srgbClr val="16A21F"/>
              </a:buClr>
              <a:buSzTx/>
              <a:buFont typeface="Wingdings" pitchFamily="2" charset="2"/>
              <a:buNone/>
              <a:tabLst/>
              <a:defRPr/>
            </a:pPr>
            <a:r>
              <a:rPr kumimoji="0" lang="en-US" sz="2000" b="1" i="0" u="none" strike="noStrike" kern="0" cap="none" spc="0" normalizeH="0" baseline="0" noProof="0" dirty="0">
                <a:ln>
                  <a:noFill/>
                </a:ln>
                <a:solidFill>
                  <a:srgbClr val="CE7124"/>
                </a:solidFill>
                <a:effectLst/>
                <a:uLnTx/>
                <a:uFillTx/>
                <a:latin typeface="+mn-lt"/>
                <a:ea typeface="+mn-ea"/>
                <a:cs typeface="+mn-cs"/>
              </a:rPr>
              <a:t>Try</a:t>
            </a:r>
            <a:r>
              <a:rPr kumimoji="0" lang="en-US" sz="2000" b="1" i="0" u="none" strike="noStrike" kern="0" cap="none" spc="0" normalizeH="0" noProof="0" dirty="0">
                <a:ln>
                  <a:noFill/>
                </a:ln>
                <a:solidFill>
                  <a:srgbClr val="CE7124"/>
                </a:solidFill>
                <a:effectLst/>
                <a:uLnTx/>
                <a:uFillTx/>
                <a:latin typeface="+mn-lt"/>
                <a:ea typeface="+mn-ea"/>
                <a:cs typeface="+mn-cs"/>
              </a:rPr>
              <a:t> out your skill…</a:t>
            </a:r>
          </a:p>
          <a:p>
            <a:pPr marL="233363" indent="-233363" eaLnBrk="1" hangingPunct="1">
              <a:spcBef>
                <a:spcPts val="600"/>
              </a:spcBef>
              <a:buClr>
                <a:schemeClr val="bg2"/>
              </a:buClr>
              <a:buFont typeface="Wingdings" pitchFamily="2" charset="2"/>
              <a:buChar char="l"/>
            </a:pPr>
            <a:r>
              <a:rPr lang="en-US" sz="1400" dirty="0">
                <a:latin typeface="+mn-lt"/>
                <a:ea typeface="+mn-ea"/>
              </a:rPr>
              <a:t>What are the advantages and disadvantages of treating patients with mental health or substance use disorders in primary care?  What issues might be better served in specialty care?  What safeguards might you build into a primary care setting to allow more patients with severe diagnoses to be treated in that environment? </a:t>
            </a:r>
          </a:p>
        </p:txBody>
      </p:sp>
    </p:spTree>
    <p:extLst>
      <p:ext uri="{BB962C8B-B14F-4D97-AF65-F5344CB8AC3E}">
        <p14:creationId xmlns:p14="http://schemas.microsoft.com/office/powerpoint/2010/main" val="42835546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762000"/>
            <a:ext cx="8001000" cy="838200"/>
          </a:xfrm>
        </p:spPr>
        <p:txBody>
          <a:bodyPr/>
          <a:lstStyle/>
          <a:p>
            <a:r>
              <a:rPr lang="en-US" dirty="0"/>
              <a:t>Group Activity</a:t>
            </a:r>
            <a:br>
              <a:rPr lang="en-US" dirty="0"/>
            </a:br>
            <a:r>
              <a:rPr lang="en-US" dirty="0">
                <a:solidFill>
                  <a:srgbClr val="9BBB59"/>
                </a:solidFill>
              </a:rPr>
              <a:t>Four Quadrant Model</a:t>
            </a:r>
            <a:br>
              <a:rPr lang="en-US" sz="2400" baseline="50000" dirty="0"/>
            </a:br>
            <a:endParaRPr lang="en-US" dirty="0"/>
          </a:p>
        </p:txBody>
      </p:sp>
      <p:sp>
        <p:nvSpPr>
          <p:cNvPr id="3" name="Content Placeholder 2"/>
          <p:cNvSpPr>
            <a:spLocks noGrp="1"/>
          </p:cNvSpPr>
          <p:nvPr>
            <p:ph idx="1"/>
          </p:nvPr>
        </p:nvSpPr>
        <p:spPr/>
        <p:txBody>
          <a:bodyPr/>
          <a:lstStyle/>
          <a:p>
            <a:pPr marL="0" indent="0"/>
            <a:r>
              <a:rPr lang="en-US" sz="2000" dirty="0"/>
              <a:t>Given a clinical case example, use the Curtis and Christian Four Quadrant Clinical Integration Model </a:t>
            </a:r>
            <a:r>
              <a:rPr lang="en-US" sz="2000" baseline="30000" dirty="0"/>
              <a:t>30</a:t>
            </a:r>
            <a:r>
              <a:rPr lang="en-US" sz="2000" dirty="0"/>
              <a:t> and answer the following questions:</a:t>
            </a:r>
          </a:p>
          <a:p>
            <a:pPr marL="573088" lvl="1" indent="-290513">
              <a:buFont typeface="+mj-lt"/>
              <a:buAutoNum type="arabicPeriod"/>
            </a:pPr>
            <a:r>
              <a:rPr lang="en-US" sz="1800" dirty="0"/>
              <a:t>What specific needs and goals are a priority for the patient at this time?</a:t>
            </a:r>
          </a:p>
          <a:p>
            <a:pPr marL="573088" lvl="1" indent="-290513">
              <a:buFont typeface="+mj-lt"/>
              <a:buAutoNum type="arabicPeriod"/>
            </a:pPr>
            <a:r>
              <a:rPr lang="en-US" sz="1800" dirty="0"/>
              <a:t>Which quadrant offers the best opportunities for the patient to receive the care they need?</a:t>
            </a:r>
          </a:p>
          <a:p>
            <a:pPr marL="573088" lvl="1" indent="-290513">
              <a:buFont typeface="+mj-lt"/>
              <a:buAutoNum type="arabicPeriod"/>
            </a:pPr>
            <a:r>
              <a:rPr lang="en-US" sz="1800" dirty="0"/>
              <a:t>Given the setting where the patient is being served, how might that setting be modified to enhance care?</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533400" y="838200"/>
            <a:ext cx="8458200" cy="838200"/>
          </a:xfrm>
        </p:spPr>
        <p:txBody>
          <a:bodyPr/>
          <a:lstStyle/>
          <a:p>
            <a:pPr eaLnBrk="1" hangingPunct="1"/>
            <a:r>
              <a:rPr lang="en-US" dirty="0"/>
              <a:t>A final note…</a:t>
            </a:r>
          </a:p>
        </p:txBody>
      </p:sp>
      <p:sp>
        <p:nvSpPr>
          <p:cNvPr id="6" name="TextBox 5"/>
          <p:cNvSpPr txBox="1"/>
          <p:nvPr/>
        </p:nvSpPr>
        <p:spPr>
          <a:xfrm>
            <a:off x="914401" y="3149025"/>
            <a:ext cx="2307717" cy="584775"/>
          </a:xfrm>
          <a:prstGeom prst="rect">
            <a:avLst/>
          </a:prstGeom>
          <a:solidFill>
            <a:srgbClr val="4F81BD"/>
          </a:solidFill>
          <a:ln>
            <a:noFill/>
          </a:ln>
          <a:effectLst>
            <a:outerShdw blurRad="44450" dist="27940" dir="5400000" algn="ctr">
              <a:srgbClr val="000000">
                <a:alpha val="32000"/>
              </a:srgbClr>
            </a:outerShdw>
          </a:effectLst>
        </p:spPr>
        <p:txBody>
          <a:bodyPr wrap="square" rtlCol="0">
            <a:spAutoFit/>
          </a:bodyPr>
          <a:lstStyle/>
          <a:p>
            <a:pPr algn="ctr"/>
            <a:r>
              <a:rPr lang="en-US" sz="3200" dirty="0">
                <a:solidFill>
                  <a:schemeClr val="bg1"/>
                </a:solidFill>
                <a:latin typeface="+mn-lt"/>
              </a:rPr>
              <a:t>Questions?  </a:t>
            </a:r>
          </a:p>
        </p:txBody>
      </p:sp>
      <p:sp>
        <p:nvSpPr>
          <p:cNvPr id="7" name="Rectangle 6"/>
          <p:cNvSpPr/>
          <p:nvPr/>
        </p:nvSpPr>
        <p:spPr>
          <a:xfrm>
            <a:off x="3657601" y="3149025"/>
            <a:ext cx="2209800" cy="584775"/>
          </a:xfrm>
          <a:prstGeom prst="rect">
            <a:avLst/>
          </a:prstGeom>
          <a:solidFill>
            <a:srgbClr val="CE7124"/>
          </a:solidFill>
          <a:ln>
            <a:noFill/>
          </a:ln>
          <a:effectLst>
            <a:outerShdw blurRad="44450" dist="27940" dir="5400000" algn="ctr">
              <a:srgbClr val="000000">
                <a:alpha val="32000"/>
              </a:srgbClr>
            </a:outerShdw>
          </a:effectLst>
        </p:spPr>
        <p:txBody>
          <a:bodyPr wrap="square">
            <a:spAutoFit/>
          </a:bodyPr>
          <a:lstStyle/>
          <a:p>
            <a:pPr algn="ctr"/>
            <a:r>
              <a:rPr lang="en-US" sz="3200" dirty="0">
                <a:solidFill>
                  <a:schemeClr val="bg1"/>
                </a:solidFill>
                <a:latin typeface="+mn-lt"/>
              </a:rPr>
              <a:t>Thoughts? </a:t>
            </a:r>
          </a:p>
        </p:txBody>
      </p:sp>
      <p:sp>
        <p:nvSpPr>
          <p:cNvPr id="8" name="Rectangle 7"/>
          <p:cNvSpPr/>
          <p:nvPr/>
        </p:nvSpPr>
        <p:spPr>
          <a:xfrm>
            <a:off x="6475237" y="3149025"/>
            <a:ext cx="2516363" cy="584775"/>
          </a:xfrm>
          <a:prstGeom prst="rect">
            <a:avLst/>
          </a:prstGeom>
          <a:solidFill>
            <a:srgbClr val="9BBB59"/>
          </a:solidFill>
          <a:ln>
            <a:noFill/>
          </a:ln>
          <a:effectLst>
            <a:outerShdw blurRad="44450" dist="27940" dir="5400000" algn="ctr">
              <a:srgbClr val="000000">
                <a:alpha val="32000"/>
              </a:srgbClr>
            </a:outerShdw>
          </a:effectLst>
        </p:spPr>
        <p:txBody>
          <a:bodyPr wrap="square">
            <a:spAutoFit/>
          </a:bodyPr>
          <a:lstStyle/>
          <a:p>
            <a:pPr algn="ctr"/>
            <a:r>
              <a:rPr lang="en-US" sz="3200" dirty="0">
                <a:solidFill>
                  <a:schemeClr val="bg1"/>
                </a:solidFill>
                <a:latin typeface="+mn-lt"/>
              </a:rPr>
              <a:t>Comments? </a:t>
            </a:r>
          </a:p>
        </p:txBody>
      </p:sp>
    </p:spTree>
    <p:extLst>
      <p:ext uri="{BB962C8B-B14F-4D97-AF65-F5344CB8AC3E}">
        <p14:creationId xmlns:p14="http://schemas.microsoft.com/office/powerpoint/2010/main" val="148377726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85800" y="685800"/>
            <a:ext cx="4953000" cy="838200"/>
          </a:xfrm>
        </p:spPr>
        <p:txBody>
          <a:bodyPr/>
          <a:lstStyle/>
          <a:p>
            <a:r>
              <a:rPr lang="en-US" sz="1600" dirty="0"/>
              <a:t>References: </a:t>
            </a:r>
            <a:br>
              <a:rPr lang="en-US" sz="1600" dirty="0"/>
            </a:br>
            <a:r>
              <a:rPr lang="en-US" sz="1600" dirty="0"/>
              <a:t>The Role of Social Work in Integrated Health</a:t>
            </a:r>
          </a:p>
        </p:txBody>
      </p:sp>
      <p:sp>
        <p:nvSpPr>
          <p:cNvPr id="8" name="TextBox 7"/>
          <p:cNvSpPr txBox="1"/>
          <p:nvPr/>
        </p:nvSpPr>
        <p:spPr>
          <a:xfrm>
            <a:off x="990600" y="1369523"/>
            <a:ext cx="7543800" cy="4555093"/>
          </a:xfrm>
          <a:prstGeom prst="rect">
            <a:avLst/>
          </a:prstGeom>
          <a:noFill/>
        </p:spPr>
        <p:txBody>
          <a:bodyPr wrap="square" rtlCol="0">
            <a:spAutoFit/>
          </a:bodyPr>
          <a:lstStyle/>
          <a:p>
            <a:pPr marL="0" marR="0">
              <a:spcBef>
                <a:spcPts val="0"/>
              </a:spcBef>
              <a:spcAft>
                <a:spcPts val="500"/>
              </a:spcAft>
            </a:pPr>
            <a:r>
              <a:rPr lang="en-US" sz="1000" dirty="0">
                <a:latin typeface="+mn-lt"/>
                <a:ea typeface="Calibri"/>
                <a:cs typeface="Times New Roman"/>
              </a:rPr>
              <a:t>1. Bowen, J., Stevens, D. Sixta, C., Provost, L., Johnson, J., &amp; Woods, D. (2010). Assessing Chronic Illness Care. </a:t>
            </a:r>
            <a:r>
              <a:rPr lang="en-US" sz="1000" i="1" dirty="0">
                <a:latin typeface="+mn-lt"/>
                <a:ea typeface="Calibri"/>
                <a:cs typeface="Times New Roman"/>
              </a:rPr>
              <a:t>J Gen Internal Medicine, 25</a:t>
            </a:r>
            <a:r>
              <a:rPr lang="en-US" sz="1000" dirty="0">
                <a:latin typeface="+mn-lt"/>
                <a:ea typeface="Calibri"/>
                <a:cs typeface="Times New Roman"/>
              </a:rPr>
              <a:t>(4), 586-592. Doi: 10.1007/#11606-010-1358-1</a:t>
            </a:r>
          </a:p>
          <a:p>
            <a:pPr marL="0" marR="0">
              <a:spcBef>
                <a:spcPts val="0"/>
              </a:spcBef>
              <a:spcAft>
                <a:spcPts val="500"/>
              </a:spcAft>
            </a:pPr>
            <a:r>
              <a:rPr lang="en-US" sz="1000" dirty="0">
                <a:latin typeface="+mn-lt"/>
                <a:ea typeface="Calibri"/>
                <a:cs typeface="Times New Roman"/>
              </a:rPr>
              <a:t>2. Wagner, E. H., Austin, B. T., Davis, C., Hindmarsh, M., Schaefer, J., Bonomi, A. (2001). Improving chronic illness care: Translating evidence into action. </a:t>
            </a:r>
            <a:r>
              <a:rPr lang="en-US" sz="1000" i="1" dirty="0">
                <a:latin typeface="+mn-lt"/>
                <a:ea typeface="Calibri"/>
                <a:cs typeface="Times New Roman"/>
              </a:rPr>
              <a:t>Health Affairs, 20</a:t>
            </a:r>
            <a:r>
              <a:rPr lang="en-US" sz="1000" dirty="0">
                <a:latin typeface="+mn-lt"/>
                <a:ea typeface="Calibri"/>
                <a:cs typeface="Times New Roman"/>
              </a:rPr>
              <a:t>, 64-78. r</a:t>
            </a:r>
          </a:p>
          <a:p>
            <a:pPr marL="0" marR="0">
              <a:spcBef>
                <a:spcPts val="0"/>
              </a:spcBef>
              <a:spcAft>
                <a:spcPts val="500"/>
              </a:spcAft>
            </a:pPr>
            <a:r>
              <a:rPr lang="en-US" sz="1000" dirty="0">
                <a:latin typeface="+mn-lt"/>
                <a:ea typeface="Calibri"/>
                <a:cs typeface="Times New Roman"/>
              </a:rPr>
              <a:t>3. Gehlert, S. (2011). The conceptual underpinnings of social work in health care. In S. Gehlert &amp; T. Browne (Eds.), </a:t>
            </a:r>
            <a:r>
              <a:rPr lang="en-US" sz="1000" i="1" dirty="0">
                <a:latin typeface="+mn-lt"/>
                <a:ea typeface="Calibri"/>
                <a:cs typeface="Times New Roman"/>
              </a:rPr>
              <a:t>The handbook of health social work (1-22). </a:t>
            </a:r>
            <a:r>
              <a:rPr lang="en-US" sz="1000" dirty="0">
                <a:latin typeface="+mn-lt"/>
                <a:ea typeface="Calibri"/>
                <a:cs typeface="Times New Roman"/>
              </a:rPr>
              <a:t>New Jersey: John Wiley&amp; Sons.</a:t>
            </a:r>
          </a:p>
          <a:p>
            <a:pPr marL="0" marR="0">
              <a:spcBef>
                <a:spcPts val="0"/>
              </a:spcBef>
              <a:spcAft>
                <a:spcPts val="500"/>
              </a:spcAft>
            </a:pPr>
            <a:r>
              <a:rPr lang="en-US" sz="1000" dirty="0">
                <a:latin typeface="+mn-lt"/>
                <a:ea typeface="Calibri"/>
                <a:cs typeface="Times New Roman"/>
              </a:rPr>
              <a:t>4. Spencer, M. S. (2008). A social worker’s reflections on power, privilege, and oppression. </a:t>
            </a:r>
            <a:r>
              <a:rPr lang="en-US" sz="1000" i="1" dirty="0">
                <a:latin typeface="+mn-lt"/>
                <a:ea typeface="Calibri"/>
                <a:cs typeface="Times New Roman"/>
              </a:rPr>
              <a:t>Social Work, 53</a:t>
            </a:r>
            <a:r>
              <a:rPr lang="en-US" sz="1000" dirty="0">
                <a:latin typeface="+mn-lt"/>
                <a:ea typeface="Calibri"/>
                <a:cs typeface="Times New Roman"/>
              </a:rPr>
              <a:t>(2), 99-101.</a:t>
            </a:r>
          </a:p>
          <a:p>
            <a:pPr marL="0" marR="0">
              <a:spcBef>
                <a:spcPts val="0"/>
              </a:spcBef>
              <a:spcAft>
                <a:spcPts val="500"/>
              </a:spcAft>
            </a:pPr>
            <a:r>
              <a:rPr lang="en-US" sz="1000" dirty="0">
                <a:latin typeface="+mn-lt"/>
                <a:ea typeface="Calibri"/>
                <a:cs typeface="Times New Roman"/>
              </a:rPr>
              <a:t>5. Philips, S. D., Burns, B. J., Edgar, E. R., Mueser, K. T., Linkins, K. W., Rosenheck, R. A.,…McDonel Herr E. C. (2001). Moving assertive community treatment into standard practice. </a:t>
            </a:r>
            <a:r>
              <a:rPr lang="en-US" sz="1000" i="1" dirty="0">
                <a:latin typeface="+mn-lt"/>
                <a:ea typeface="Calibri"/>
                <a:cs typeface="Times New Roman"/>
              </a:rPr>
              <a:t>Psychiatric Services, 52</a:t>
            </a:r>
            <a:r>
              <a:rPr lang="en-US" sz="1000" dirty="0">
                <a:latin typeface="+mn-lt"/>
                <a:ea typeface="Calibri"/>
                <a:cs typeface="Times New Roman"/>
              </a:rPr>
              <a:t>(6), 771-779</a:t>
            </a:r>
          </a:p>
          <a:p>
            <a:pPr marL="0" marR="0">
              <a:spcBef>
                <a:spcPts val="0"/>
              </a:spcBef>
              <a:spcAft>
                <a:spcPts val="500"/>
              </a:spcAft>
            </a:pPr>
            <a:r>
              <a:rPr lang="en-US" sz="1000" dirty="0">
                <a:latin typeface="+mn-lt"/>
                <a:ea typeface="Calibri"/>
                <a:cs typeface="Times New Roman"/>
              </a:rPr>
              <a:t>6. Ell, K. (1996). Social work and health care practice and policy: A psychosocial research agenda. </a:t>
            </a:r>
            <a:r>
              <a:rPr lang="en-US" sz="1000" i="1" dirty="0">
                <a:latin typeface="+mn-lt"/>
                <a:ea typeface="Calibri"/>
                <a:cs typeface="Times New Roman"/>
              </a:rPr>
              <a:t>Social Work, 41</a:t>
            </a:r>
            <a:r>
              <a:rPr lang="en-US" sz="1000" dirty="0">
                <a:latin typeface="+mn-lt"/>
                <a:ea typeface="Calibri"/>
                <a:cs typeface="Times New Roman"/>
              </a:rPr>
              <a:t>(6), 583-592.</a:t>
            </a:r>
          </a:p>
          <a:p>
            <a:pPr marL="0" marR="0">
              <a:spcBef>
                <a:spcPts val="0"/>
              </a:spcBef>
              <a:spcAft>
                <a:spcPts val="500"/>
              </a:spcAft>
            </a:pPr>
            <a:r>
              <a:rPr lang="en-US" sz="1000" dirty="0">
                <a:latin typeface="+mn-lt"/>
                <a:ea typeface="Calibri"/>
                <a:cs typeface="Times New Roman"/>
              </a:rPr>
              <a:t>7. Larkin, G. L., McKay, M. P., &amp; Angelos, P. (2005). Six core competencies and seven deadly sins: A virtues-based approach to the new medical guidelines for graduate medical education. </a:t>
            </a:r>
            <a:r>
              <a:rPr lang="en-US" sz="1000" i="1" dirty="0">
                <a:latin typeface="+mn-lt"/>
                <a:ea typeface="Calibri"/>
                <a:cs typeface="Times New Roman"/>
              </a:rPr>
              <a:t>Surgery,	138</a:t>
            </a:r>
            <a:r>
              <a:rPr lang="en-US" sz="1000" dirty="0">
                <a:latin typeface="+mn-lt"/>
                <a:ea typeface="Calibri"/>
                <a:cs typeface="Times New Roman"/>
              </a:rPr>
              <a:t>(3), 490-497. Doi: 10.1016/j.surg.2005.03.013</a:t>
            </a:r>
          </a:p>
          <a:p>
            <a:pPr marL="0" marR="0">
              <a:spcBef>
                <a:spcPts val="0"/>
              </a:spcBef>
              <a:spcAft>
                <a:spcPts val="500"/>
              </a:spcAft>
            </a:pPr>
            <a:r>
              <a:rPr lang="en-US" sz="1000" dirty="0">
                <a:latin typeface="+mn-lt"/>
                <a:ea typeface="Calibri"/>
                <a:cs typeface="Times New Roman"/>
              </a:rPr>
              <a:t>8. Mola, E., DeBonis, J., A., &amp; Ginacane, R. (2008). Integrating patient empowerment as an essential characteristic of the discipline of general practice/family medicine. </a:t>
            </a:r>
            <a:r>
              <a:rPr lang="en-US" sz="1000" i="1" dirty="0">
                <a:latin typeface="+mn-lt"/>
                <a:ea typeface="Calibri"/>
                <a:cs typeface="Times New Roman"/>
              </a:rPr>
              <a:t>The European Journal of	General Practice, 14</a:t>
            </a:r>
            <a:r>
              <a:rPr lang="en-US" sz="1000" dirty="0">
                <a:latin typeface="+mn-lt"/>
                <a:ea typeface="Calibri"/>
                <a:cs typeface="Times New Roman"/>
              </a:rPr>
              <a:t>(2), 89-94.</a:t>
            </a:r>
          </a:p>
          <a:p>
            <a:pPr marL="0" marR="0">
              <a:spcBef>
                <a:spcPts val="0"/>
              </a:spcBef>
              <a:spcAft>
                <a:spcPts val="500"/>
              </a:spcAft>
            </a:pPr>
            <a:r>
              <a:rPr lang="en-US" sz="1000" dirty="0">
                <a:latin typeface="+mn-lt"/>
                <a:ea typeface="Calibri"/>
                <a:cs typeface="Times New Roman"/>
              </a:rPr>
              <a:t>9. Hoge, M. A., Paris, M., Adger, H., Collins, F. L., Finn, C. V., Fricks, L.,…Young, A. S. (2005). Workforce competencies in behavioral health: An overview. </a:t>
            </a:r>
            <a:r>
              <a:rPr lang="en-US" sz="1000" i="1" dirty="0">
                <a:latin typeface="+mn-lt"/>
                <a:ea typeface="Calibri"/>
                <a:cs typeface="Times New Roman"/>
              </a:rPr>
              <a:t>Administration and Policy in Mental Health, 32</a:t>
            </a:r>
            <a:r>
              <a:rPr lang="en-US" sz="1000" dirty="0">
                <a:latin typeface="+mn-lt"/>
                <a:ea typeface="Calibri"/>
                <a:cs typeface="Times New Roman"/>
              </a:rPr>
              <a:t>(5/6), 593-631. Doi: 10.1007/s10488-005-3259-x</a:t>
            </a:r>
          </a:p>
          <a:p>
            <a:pPr marL="0" marR="0">
              <a:spcBef>
                <a:spcPts val="0"/>
              </a:spcBef>
              <a:spcAft>
                <a:spcPts val="500"/>
              </a:spcAft>
            </a:pPr>
            <a:r>
              <a:rPr lang="en-US" sz="1000" dirty="0">
                <a:latin typeface="+mn-lt"/>
                <a:ea typeface="Calibri"/>
                <a:cs typeface="Times New Roman"/>
              </a:rPr>
              <a:t>10. Vourlekis, B. S., Ell, K., &amp; Padgett, D. (2001). Educating social workers for health care’s brave new world. </a:t>
            </a:r>
            <a:r>
              <a:rPr lang="en-US" sz="1000" i="1" dirty="0">
                <a:latin typeface="+mn-lt"/>
                <a:ea typeface="Calibri"/>
                <a:cs typeface="Times New Roman"/>
              </a:rPr>
              <a:t>Journal of Social Work Education, 37</a:t>
            </a:r>
            <a:r>
              <a:rPr lang="en-US" sz="1000" dirty="0">
                <a:latin typeface="+mn-lt"/>
                <a:ea typeface="Calibri"/>
                <a:cs typeface="Times New Roman"/>
              </a:rPr>
              <a:t>(1), 177-191.</a:t>
            </a:r>
          </a:p>
          <a:p>
            <a:pPr marL="0" marR="0">
              <a:spcBef>
                <a:spcPts val="0"/>
              </a:spcBef>
              <a:spcAft>
                <a:spcPts val="500"/>
              </a:spcAft>
            </a:pPr>
            <a:r>
              <a:rPr lang="en-US" sz="1000" dirty="0">
                <a:latin typeface="+mn-lt"/>
                <a:ea typeface="Calibri"/>
                <a:cs typeface="Times New Roman"/>
              </a:rPr>
              <a:t>11. Miller, B. F., &amp; Auxier, A. (2012). Integrated care policy. In R. Curtis &amp; E. Christian (Eds.), </a:t>
            </a:r>
            <a:r>
              <a:rPr lang="en-US" sz="1000" i="1" dirty="0">
                <a:latin typeface="+mn-lt"/>
                <a:ea typeface="Calibri"/>
                <a:cs typeface="Times New Roman"/>
              </a:rPr>
              <a:t>Integrated care: Applying theory to practice </a:t>
            </a:r>
            <a:r>
              <a:rPr lang="en-US" sz="1000" dirty="0">
                <a:latin typeface="+mn-lt"/>
                <a:ea typeface="Calibri"/>
                <a:cs typeface="Times New Roman"/>
              </a:rPr>
              <a:t>(281-295). New York/London: Routledge Taylor &amp;Francis	Group.</a:t>
            </a:r>
          </a:p>
          <a:p>
            <a:pPr marL="0" marR="0">
              <a:spcBef>
                <a:spcPts val="0"/>
              </a:spcBef>
              <a:spcAft>
                <a:spcPts val="500"/>
              </a:spcAft>
            </a:pPr>
            <a:r>
              <a:rPr lang="en-US" sz="1000" dirty="0">
                <a:latin typeface="+mn-lt"/>
                <a:ea typeface="Calibri"/>
                <a:cs typeface="Times New Roman"/>
              </a:rPr>
              <a:t>12. Keigher, S. M. (1997). What role for social work in the new health care practice paradigm? </a:t>
            </a:r>
            <a:r>
              <a:rPr lang="en-US" sz="1000" i="1" dirty="0">
                <a:latin typeface="+mn-lt"/>
                <a:ea typeface="Calibri"/>
                <a:cs typeface="Times New Roman"/>
              </a:rPr>
              <a:t>Health and Social Work 22</a:t>
            </a:r>
            <a:r>
              <a:rPr lang="en-US" sz="1000" dirty="0">
                <a:latin typeface="+mn-lt"/>
                <a:ea typeface="Calibri"/>
                <a:cs typeface="Times New Roman"/>
              </a:rPr>
              <a:t>(2), 149-155.</a:t>
            </a:r>
          </a:p>
          <a:p>
            <a:pPr marL="0" marR="0">
              <a:spcBef>
                <a:spcPts val="0"/>
              </a:spcBef>
              <a:spcAft>
                <a:spcPts val="500"/>
              </a:spcAft>
            </a:pPr>
            <a:r>
              <a:rPr lang="en-US" sz="1000" dirty="0">
                <a:latin typeface="+mn-lt"/>
                <a:ea typeface="Calibri"/>
                <a:cs typeface="Times New Roman"/>
              </a:rPr>
              <a:t>13. Hunter, C. L., Goodie, J. L., Oordt, J. L., &amp; Dobmeyer, A. C. (2012). </a:t>
            </a:r>
            <a:r>
              <a:rPr lang="en-US" sz="1000" i="1" dirty="0">
                <a:latin typeface="+mn-lt"/>
                <a:ea typeface="Calibri"/>
                <a:cs typeface="Times New Roman"/>
              </a:rPr>
              <a:t>Integrated behavioral health in primary care: Step-by-step guidance for assessment and intervention</a:t>
            </a:r>
            <a:r>
              <a:rPr lang="en-US" sz="1000" dirty="0">
                <a:latin typeface="+mn-lt"/>
                <a:ea typeface="Calibri"/>
                <a:cs typeface="Times New Roman"/>
              </a:rPr>
              <a:t>. Washington, D.C.: American Psychological Association.</a:t>
            </a:r>
            <a:endParaRPr lang="en-US" sz="1000" dirty="0">
              <a:effectLst/>
              <a:latin typeface="+mn-lt"/>
              <a:ea typeface="Calibri"/>
              <a:cs typeface="Times New Roman"/>
            </a:endParaRPr>
          </a:p>
        </p:txBody>
      </p:sp>
    </p:spTree>
    <p:extLst>
      <p:ext uri="{BB962C8B-B14F-4D97-AF65-F5344CB8AC3E}">
        <p14:creationId xmlns:p14="http://schemas.microsoft.com/office/powerpoint/2010/main" val="298035880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5410200" cy="838200"/>
          </a:xfrm>
        </p:spPr>
        <p:txBody>
          <a:bodyPr/>
          <a:lstStyle/>
          <a:p>
            <a:r>
              <a:rPr lang="en-US" sz="1600" dirty="0"/>
              <a:t>References: </a:t>
            </a:r>
            <a:br>
              <a:rPr lang="en-US" sz="1600" dirty="0"/>
            </a:br>
            <a:r>
              <a:rPr lang="en-US" sz="1600" dirty="0"/>
              <a:t>The Role of Social Work in Integrated Health (Cont’d)</a:t>
            </a:r>
          </a:p>
        </p:txBody>
      </p:sp>
      <p:sp>
        <p:nvSpPr>
          <p:cNvPr id="7" name="Rectangle 6"/>
          <p:cNvSpPr/>
          <p:nvPr/>
        </p:nvSpPr>
        <p:spPr>
          <a:xfrm>
            <a:off x="971550" y="1371600"/>
            <a:ext cx="7562850" cy="4465325"/>
          </a:xfrm>
          <a:prstGeom prst="rect">
            <a:avLst/>
          </a:prstGeom>
        </p:spPr>
        <p:txBody>
          <a:bodyPr wrap="square">
            <a:spAutoFit/>
          </a:bodyPr>
          <a:lstStyle/>
          <a:p>
            <a:pPr marL="0" marR="0">
              <a:spcBef>
                <a:spcPts val="0"/>
              </a:spcBef>
              <a:spcAft>
                <a:spcPts val="500"/>
              </a:spcAft>
            </a:pPr>
            <a:r>
              <a:rPr lang="en-US" sz="1000" dirty="0">
                <a:latin typeface="+mn-lt"/>
                <a:ea typeface="Calibri"/>
                <a:cs typeface="Times New Roman"/>
              </a:rPr>
              <a:t>14. O’Donohue, W. T., Cummings, N. A., Cucciare, M. A., Runyan, C. N., Cummings, J. L. (2006). </a:t>
            </a:r>
            <a:r>
              <a:rPr lang="en-US" sz="1000" i="1" dirty="0">
                <a:latin typeface="+mn-lt"/>
                <a:ea typeface="Calibri"/>
                <a:cs typeface="Times New Roman"/>
              </a:rPr>
              <a:t>Integrated behavioral health care: A guide to effective intervention</a:t>
            </a:r>
            <a:r>
              <a:rPr lang="en-US" sz="1000" dirty="0">
                <a:latin typeface="+mn-lt"/>
                <a:ea typeface="Calibri"/>
                <a:cs typeface="Times New Roman"/>
              </a:rPr>
              <a:t>. New York: Humanity Books. </a:t>
            </a:r>
          </a:p>
          <a:p>
            <a:pPr marL="0" marR="0">
              <a:spcBef>
                <a:spcPts val="0"/>
              </a:spcBef>
              <a:spcAft>
                <a:spcPts val="500"/>
              </a:spcAft>
            </a:pPr>
            <a:r>
              <a:rPr lang="en-US" sz="1000" dirty="0">
                <a:latin typeface="+mn-lt"/>
                <a:ea typeface="Calibri"/>
                <a:cs typeface="Times New Roman"/>
              </a:rPr>
              <a:t>15. O’Donohue, W. T., Cummings, N. A., &amp; Cummings, J. L. (2008). The unmet educational agenda in integrated health. </a:t>
            </a:r>
            <a:r>
              <a:rPr lang="en-US" sz="1000" i="1" dirty="0">
                <a:latin typeface="+mn-lt"/>
                <a:ea typeface="Calibri"/>
                <a:cs typeface="Times New Roman"/>
              </a:rPr>
              <a:t>J Clin Psychol Med Settings, 16</a:t>
            </a:r>
            <a:r>
              <a:rPr lang="en-US" sz="1000" dirty="0">
                <a:latin typeface="+mn-lt"/>
                <a:ea typeface="Calibri"/>
                <a:cs typeface="Times New Roman"/>
              </a:rPr>
              <a:t>(1), 94-100. Doi: 10.1007/s10880-008-9138-3</a:t>
            </a:r>
          </a:p>
          <a:p>
            <a:pPr marL="0" marR="0">
              <a:spcBef>
                <a:spcPts val="0"/>
              </a:spcBef>
              <a:spcAft>
                <a:spcPts val="500"/>
              </a:spcAft>
            </a:pPr>
            <a:r>
              <a:rPr lang="en-US" sz="1000" dirty="0">
                <a:latin typeface="+mn-lt"/>
                <a:ea typeface="Calibri"/>
                <a:cs typeface="Times New Roman"/>
              </a:rPr>
              <a:t>16. Miller, J., &amp; Beverly, K. (1998). Can we assess suitability at admission? A review of MSW application procedures. </a:t>
            </a:r>
            <a:r>
              <a:rPr lang="en-US" sz="1000" i="1" dirty="0">
                <a:latin typeface="+mn-lt"/>
                <a:ea typeface="Calibri"/>
                <a:cs typeface="Times New Roman"/>
              </a:rPr>
              <a:t>Journal of Social Work Education, 34</a:t>
            </a:r>
            <a:r>
              <a:rPr lang="en-US" sz="1000" dirty="0">
                <a:latin typeface="+mn-lt"/>
                <a:ea typeface="Calibri"/>
                <a:cs typeface="Times New Roman"/>
              </a:rPr>
              <a:t>(3), 437-453.</a:t>
            </a:r>
          </a:p>
          <a:p>
            <a:pPr marL="0" marR="0">
              <a:spcBef>
                <a:spcPts val="0"/>
              </a:spcBef>
              <a:spcAft>
                <a:spcPts val="500"/>
              </a:spcAft>
            </a:pPr>
            <a:r>
              <a:rPr lang="en-US" sz="1000" dirty="0">
                <a:latin typeface="+mn-lt"/>
                <a:ea typeface="Calibri"/>
                <a:cs typeface="Times New Roman"/>
              </a:rPr>
              <a:t>17. Blanchard, K., &amp; Miller, M. (2009). </a:t>
            </a:r>
            <a:r>
              <a:rPr lang="en-US" sz="1000" i="1" dirty="0">
                <a:latin typeface="+mn-lt"/>
                <a:ea typeface="Calibri"/>
                <a:cs typeface="Times New Roman"/>
              </a:rPr>
              <a:t>The secret: What great leaders know and do.</a:t>
            </a:r>
            <a:r>
              <a:rPr lang="en-US" sz="1000" dirty="0">
                <a:latin typeface="+mn-lt"/>
                <a:ea typeface="Calibri"/>
                <a:cs typeface="Times New Roman"/>
              </a:rPr>
              <a:t> San Francisco: Berrett-Koehler Publishers, Inc.</a:t>
            </a:r>
          </a:p>
          <a:p>
            <a:pPr marL="0" marR="0">
              <a:spcBef>
                <a:spcPts val="0"/>
              </a:spcBef>
              <a:spcAft>
                <a:spcPts val="500"/>
              </a:spcAft>
            </a:pPr>
            <a:r>
              <a:rPr lang="en-US" sz="1000" dirty="0">
                <a:latin typeface="+mn-lt"/>
                <a:ea typeface="Calibri"/>
                <a:cs typeface="Times New Roman"/>
              </a:rPr>
              <a:t>18. Houghton, J. D. (2001). </a:t>
            </a:r>
            <a:r>
              <a:rPr lang="en-US" sz="1000" i="1" dirty="0">
                <a:latin typeface="+mn-lt"/>
                <a:ea typeface="Calibri"/>
                <a:cs typeface="Times New Roman"/>
              </a:rPr>
              <a:t>The relationship between self-leadership and personality: A comparison of hierarchical factor structures.</a:t>
            </a:r>
            <a:r>
              <a:rPr lang="en-US" sz="1000" dirty="0">
                <a:latin typeface="+mn-lt"/>
                <a:ea typeface="Calibri"/>
                <a:cs typeface="Times New Roman"/>
              </a:rPr>
              <a:t>(Unpublished doctoral dissertation). Faculty of Virginia Polytechnic Institute and State University, Blacksburg, VA.</a:t>
            </a:r>
          </a:p>
          <a:p>
            <a:pPr marL="0" marR="0">
              <a:spcBef>
                <a:spcPts val="0"/>
              </a:spcBef>
              <a:spcAft>
                <a:spcPts val="500"/>
              </a:spcAft>
            </a:pPr>
            <a:r>
              <a:rPr lang="en-US" sz="1000" dirty="0">
                <a:latin typeface="+mn-lt"/>
                <a:ea typeface="Calibri"/>
                <a:cs typeface="Times New Roman"/>
              </a:rPr>
              <a:t>19. DeJong, P., &amp; Berk, I. K. (1998). </a:t>
            </a:r>
            <a:r>
              <a:rPr lang="en-US" sz="1000" i="1" dirty="0">
                <a:latin typeface="+mn-lt"/>
                <a:ea typeface="Calibri"/>
                <a:cs typeface="Times New Roman"/>
              </a:rPr>
              <a:t>Interviewing for solutions</a:t>
            </a:r>
            <a:r>
              <a:rPr lang="en-US" sz="1000" dirty="0">
                <a:latin typeface="+mn-lt"/>
                <a:ea typeface="Calibri"/>
                <a:cs typeface="Times New Roman"/>
              </a:rPr>
              <a:t>. California: Brooks/Cole Publishing Company.</a:t>
            </a:r>
          </a:p>
          <a:p>
            <a:pPr marL="0" marR="0">
              <a:spcBef>
                <a:spcPts val="0"/>
              </a:spcBef>
              <a:spcAft>
                <a:spcPts val="500"/>
              </a:spcAft>
            </a:pPr>
            <a:r>
              <a:rPr lang="en-US" sz="1000" dirty="0">
                <a:latin typeface="+mn-lt"/>
                <a:ea typeface="Calibri"/>
                <a:cs typeface="Times New Roman"/>
              </a:rPr>
              <a:t>20. Proschaska, J. O., Norcross, J. C., &amp; DiClimente, C. C. (1994). </a:t>
            </a:r>
            <a:r>
              <a:rPr lang="en-US" sz="1000" i="1" dirty="0">
                <a:latin typeface="+mn-lt"/>
                <a:ea typeface="Calibri"/>
                <a:cs typeface="Times New Roman"/>
              </a:rPr>
              <a:t>Changing for good: A revolutionary six stage program for overcoming bad habits and moving your life positively forward. </a:t>
            </a:r>
            <a:r>
              <a:rPr lang="en-US" sz="1000" dirty="0">
                <a:latin typeface="+mn-lt"/>
                <a:ea typeface="Calibri"/>
                <a:cs typeface="Times New Roman"/>
              </a:rPr>
              <a:t>New York: Avon Books.</a:t>
            </a:r>
          </a:p>
          <a:p>
            <a:pPr marL="0" marR="0">
              <a:spcBef>
                <a:spcPts val="0"/>
              </a:spcBef>
              <a:spcAft>
                <a:spcPts val="500"/>
              </a:spcAft>
            </a:pPr>
            <a:r>
              <a:rPr lang="en-US" sz="1000" dirty="0">
                <a:latin typeface="+mn-lt"/>
                <a:ea typeface="Calibri"/>
                <a:cs typeface="Times New Roman"/>
              </a:rPr>
              <a:t>21. Berg, I. K., &amp; Reuss, N. H. (2000). </a:t>
            </a:r>
            <a:r>
              <a:rPr lang="en-US" sz="1000" i="1" dirty="0">
                <a:latin typeface="+mn-lt"/>
                <a:ea typeface="Calibri"/>
                <a:cs typeface="Times New Roman"/>
              </a:rPr>
              <a:t>Solutions step by step.</a:t>
            </a:r>
            <a:r>
              <a:rPr lang="en-US" sz="1000" dirty="0">
                <a:latin typeface="+mn-lt"/>
                <a:ea typeface="Calibri"/>
                <a:cs typeface="Times New Roman"/>
              </a:rPr>
              <a:t> New York: Norton W.W. &amp; Company, Inc.</a:t>
            </a:r>
          </a:p>
          <a:p>
            <a:pPr marL="0" marR="0">
              <a:spcBef>
                <a:spcPts val="0"/>
              </a:spcBef>
              <a:spcAft>
                <a:spcPts val="500"/>
              </a:spcAft>
            </a:pPr>
            <a:r>
              <a:rPr lang="en-US" sz="1000" dirty="0">
                <a:latin typeface="+mn-lt"/>
                <a:ea typeface="Calibri"/>
                <a:cs typeface="Times New Roman"/>
              </a:rPr>
              <a:t>22. Walter, J. L., &amp; Peller, J. E. (1992). </a:t>
            </a:r>
            <a:r>
              <a:rPr lang="en-US" sz="1000" i="1" dirty="0">
                <a:latin typeface="+mn-lt"/>
                <a:ea typeface="Calibri"/>
                <a:cs typeface="Times New Roman"/>
              </a:rPr>
              <a:t>Becoming solution-focused in brief therapy.</a:t>
            </a:r>
            <a:r>
              <a:rPr lang="en-US" sz="1000" dirty="0">
                <a:latin typeface="+mn-lt"/>
                <a:ea typeface="Calibri"/>
                <a:cs typeface="Times New Roman"/>
              </a:rPr>
              <a:t> New York: Brunner Routledge.</a:t>
            </a:r>
          </a:p>
          <a:p>
            <a:pPr marL="0" marR="0">
              <a:spcBef>
                <a:spcPts val="0"/>
              </a:spcBef>
              <a:spcAft>
                <a:spcPts val="500"/>
              </a:spcAft>
            </a:pPr>
            <a:r>
              <a:rPr lang="en-US" sz="1000" dirty="0">
                <a:latin typeface="+mn-lt"/>
                <a:ea typeface="Calibri"/>
                <a:cs typeface="Times New Roman"/>
              </a:rPr>
              <a:t>23. Rath, T., &amp; Conchie, B. (2008). </a:t>
            </a:r>
            <a:r>
              <a:rPr lang="en-US" sz="1000" i="1" dirty="0">
                <a:latin typeface="+mn-lt"/>
                <a:ea typeface="Calibri"/>
                <a:cs typeface="Times New Roman"/>
              </a:rPr>
              <a:t>Strength’s based leadership: Great leaders, teams, and why people follow</a:t>
            </a:r>
            <a:r>
              <a:rPr lang="en-US" sz="1000" dirty="0">
                <a:latin typeface="+mn-lt"/>
                <a:ea typeface="Calibri"/>
                <a:cs typeface="Times New Roman"/>
              </a:rPr>
              <a:t>. New York: Gallup Press.</a:t>
            </a:r>
          </a:p>
          <a:p>
            <a:pPr marL="0" marR="0">
              <a:spcBef>
                <a:spcPts val="0"/>
              </a:spcBef>
              <a:spcAft>
                <a:spcPts val="500"/>
              </a:spcAft>
            </a:pPr>
            <a:r>
              <a:rPr lang="en-US" sz="1000" dirty="0">
                <a:latin typeface="+mn-lt"/>
                <a:ea typeface="Calibri"/>
                <a:cs typeface="Times New Roman"/>
              </a:rPr>
              <a:t>24. Jansson, B. (2011). </a:t>
            </a:r>
            <a:r>
              <a:rPr lang="en-US" sz="1000" i="1" dirty="0">
                <a:latin typeface="+mn-lt"/>
                <a:ea typeface="Calibri"/>
                <a:cs typeface="Times New Roman"/>
              </a:rPr>
              <a:t>Improving healthcare through advocacy: A guide for health and helping professionals. </a:t>
            </a:r>
            <a:r>
              <a:rPr lang="en-US" sz="1000" dirty="0">
                <a:latin typeface="+mn-lt"/>
                <a:ea typeface="Calibri"/>
                <a:cs typeface="Times New Roman"/>
              </a:rPr>
              <a:t>Hobboken, NJ: Wiley.</a:t>
            </a:r>
          </a:p>
          <a:p>
            <a:pPr marL="0" marR="0">
              <a:spcBef>
                <a:spcPts val="0"/>
              </a:spcBef>
              <a:spcAft>
                <a:spcPts val="500"/>
              </a:spcAft>
            </a:pPr>
            <a:r>
              <a:rPr lang="en-US" sz="1000" dirty="0">
                <a:latin typeface="+mn-lt"/>
                <a:ea typeface="Calibri"/>
                <a:cs typeface="Times New Roman"/>
              </a:rPr>
              <a:t>25. Brill, C. K. (2001). Looking at the social work profession through the eye of the NASW Code of Ethics. </a:t>
            </a:r>
            <a:r>
              <a:rPr lang="en-US" sz="1000" i="1" dirty="0">
                <a:latin typeface="+mn-lt"/>
                <a:ea typeface="Calibri"/>
                <a:cs typeface="Times New Roman"/>
              </a:rPr>
              <a:t>Research in Social Work Practice, 11</a:t>
            </a:r>
            <a:r>
              <a:rPr lang="en-US" sz="1000" dirty="0">
                <a:latin typeface="+mn-lt"/>
                <a:ea typeface="Calibri"/>
                <a:cs typeface="Times New Roman"/>
              </a:rPr>
              <a:t>(2), 223-224.</a:t>
            </a:r>
          </a:p>
          <a:p>
            <a:pPr marL="0" marR="0">
              <a:spcBef>
                <a:spcPts val="0"/>
              </a:spcBef>
              <a:spcAft>
                <a:spcPts val="500"/>
              </a:spcAft>
            </a:pPr>
            <a:r>
              <a:rPr lang="en-US" sz="1000" dirty="0">
                <a:latin typeface="+mn-lt"/>
                <a:ea typeface="Calibri"/>
                <a:cs typeface="Times New Roman"/>
              </a:rPr>
              <a:t>26. Dodd, S. (2000). An empirical study of the role of social workers in ethical decision making in the hospital setting. (Doctoral dissertation). Retrieved from Dissertation Abstracts International. (UMI Number 3018071)</a:t>
            </a:r>
          </a:p>
          <a:p>
            <a:pPr marL="0" marR="0">
              <a:spcBef>
                <a:spcPts val="0"/>
              </a:spcBef>
              <a:spcAft>
                <a:spcPts val="500"/>
              </a:spcAft>
            </a:pPr>
            <a:r>
              <a:rPr lang="en-US" sz="1000" dirty="0">
                <a:latin typeface="+mn-lt"/>
                <a:ea typeface="Calibri"/>
                <a:cs typeface="Times New Roman"/>
              </a:rPr>
              <a:t>27. Sherlock, J. J. (2012). Leadership in integrated care. In R. Curtis &amp; E. Christian (Eds.), </a:t>
            </a:r>
            <a:r>
              <a:rPr lang="en-US" sz="1000" i="1" dirty="0">
                <a:latin typeface="+mn-lt"/>
                <a:ea typeface="Calibri"/>
                <a:cs typeface="Times New Roman"/>
              </a:rPr>
              <a:t>Integrated care: Applying theory to practice </a:t>
            </a:r>
            <a:r>
              <a:rPr lang="en-US" sz="1000" dirty="0">
                <a:latin typeface="+mn-lt"/>
                <a:ea typeface="Calibri"/>
                <a:cs typeface="Times New Roman"/>
              </a:rPr>
              <a:t>(269-280). New York/London: Routledge Taylor &amp; Francis Group.</a:t>
            </a:r>
          </a:p>
        </p:txBody>
      </p:sp>
    </p:spTree>
    <p:extLst>
      <p:ext uri="{BB962C8B-B14F-4D97-AF65-F5344CB8AC3E}">
        <p14:creationId xmlns:p14="http://schemas.microsoft.com/office/powerpoint/2010/main" val="189810877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85800" y="685800"/>
            <a:ext cx="5715000" cy="838200"/>
          </a:xfrm>
        </p:spPr>
        <p:txBody>
          <a:bodyPr/>
          <a:lstStyle/>
          <a:p>
            <a:r>
              <a:rPr lang="en-US" sz="1600" dirty="0"/>
              <a:t>References: </a:t>
            </a:r>
            <a:br>
              <a:rPr lang="en-US" sz="1600" dirty="0"/>
            </a:br>
            <a:r>
              <a:rPr lang="en-US" sz="1600" dirty="0"/>
              <a:t>The Role of Social Work in Integrated Health (Cont’d – 2)</a:t>
            </a:r>
          </a:p>
        </p:txBody>
      </p:sp>
      <p:sp>
        <p:nvSpPr>
          <p:cNvPr id="6" name="Rectangle 5"/>
          <p:cNvSpPr/>
          <p:nvPr/>
        </p:nvSpPr>
        <p:spPr>
          <a:xfrm>
            <a:off x="1005384" y="1372737"/>
            <a:ext cx="7529016" cy="1477328"/>
          </a:xfrm>
          <a:prstGeom prst="rect">
            <a:avLst/>
          </a:prstGeom>
        </p:spPr>
        <p:txBody>
          <a:bodyPr wrap="square">
            <a:spAutoFit/>
          </a:bodyPr>
          <a:lstStyle/>
          <a:p>
            <a:pPr lvl="0">
              <a:spcBef>
                <a:spcPts val="0"/>
              </a:spcBef>
              <a:spcAft>
                <a:spcPts val="500"/>
              </a:spcAft>
            </a:pPr>
            <a:r>
              <a:rPr lang="en-US" sz="1000" dirty="0">
                <a:solidFill>
                  <a:srgbClr val="000000"/>
                </a:solidFill>
                <a:latin typeface="+mn-lt"/>
                <a:ea typeface="Calibri"/>
                <a:cs typeface="Times New Roman"/>
              </a:rPr>
              <a:t>28. Boice, D. S. (2012). Ethics in integrated care. In R. Curtis &amp; E. Christian (Eds.), </a:t>
            </a:r>
            <a:r>
              <a:rPr lang="en-US" sz="1000" i="1" dirty="0">
                <a:solidFill>
                  <a:srgbClr val="000000"/>
                </a:solidFill>
                <a:latin typeface="+mn-lt"/>
                <a:ea typeface="Calibri"/>
                <a:cs typeface="Times New Roman"/>
              </a:rPr>
              <a:t>Integrated care: Applying theory to practice </a:t>
            </a:r>
            <a:r>
              <a:rPr lang="en-US" sz="1000" dirty="0">
                <a:solidFill>
                  <a:srgbClr val="000000"/>
                </a:solidFill>
                <a:latin typeface="+mn-lt"/>
                <a:ea typeface="Calibri"/>
                <a:cs typeface="Times New Roman"/>
              </a:rPr>
              <a:t>(125-143). New York/London: Routledge Taylor &amp; Francis Group.</a:t>
            </a:r>
            <a:endParaRPr lang="en-US" sz="1200" dirty="0">
              <a:latin typeface="+mn-lt"/>
              <a:ea typeface="Calibri"/>
              <a:cs typeface="Times New Roman"/>
            </a:endParaRPr>
          </a:p>
          <a:p>
            <a:pPr marL="0" marR="0">
              <a:lnSpc>
                <a:spcPct val="115000"/>
              </a:lnSpc>
              <a:spcBef>
                <a:spcPts val="0"/>
              </a:spcBef>
              <a:spcAft>
                <a:spcPts val="1000"/>
              </a:spcAft>
            </a:pPr>
            <a:r>
              <a:rPr lang="en-US" sz="1000" dirty="0">
                <a:latin typeface="+mn-lt"/>
                <a:ea typeface="Calibri"/>
                <a:cs typeface="Times New Roman"/>
              </a:rPr>
              <a:t>29. Aquilino, A., DeBonis, J. A., Mola, E., Musilli, A., Panfilo, M., Rollo.R. (2009, October). ProjectLeonardo: Final report of a study to evaluate the feasibility and effectiveness of a model of disease and care management in the primary healthcare system for the management of patients with chronic conditions. </a:t>
            </a:r>
            <a:r>
              <a:rPr lang="en-US" sz="1000" i="1" dirty="0">
                <a:latin typeface="+mn-lt"/>
                <a:ea typeface="Calibri"/>
                <a:cs typeface="Times New Roman"/>
              </a:rPr>
              <a:t>Il Sole 24 Ore,</a:t>
            </a:r>
            <a:r>
              <a:rPr lang="en-US" sz="1000" dirty="0">
                <a:latin typeface="+mn-lt"/>
                <a:ea typeface="Calibri"/>
                <a:cs typeface="Times New Roman"/>
              </a:rPr>
              <a:t> Special Health (Sanita`) Supplement, Pp. 3-66.</a:t>
            </a:r>
          </a:p>
          <a:p>
            <a:pPr marL="0" marR="0">
              <a:lnSpc>
                <a:spcPct val="115000"/>
              </a:lnSpc>
              <a:spcBef>
                <a:spcPts val="0"/>
              </a:spcBef>
              <a:spcAft>
                <a:spcPts val="1000"/>
              </a:spcAft>
            </a:pPr>
            <a:r>
              <a:rPr lang="en-US" sz="1000" dirty="0">
                <a:latin typeface="+mn-lt"/>
                <a:ea typeface="Calibri"/>
                <a:cs typeface="Times New Roman"/>
              </a:rPr>
              <a:t>30. Christian, E., &amp; Curtis, R. (2012). Introduction to integrated care. In R. Curtis &amp; E. Christian (Eds.),</a:t>
            </a:r>
            <a:r>
              <a:rPr lang="en-US" sz="1000" i="1" dirty="0">
                <a:latin typeface="+mn-lt"/>
                <a:ea typeface="Calibri"/>
                <a:cs typeface="Times New Roman"/>
              </a:rPr>
              <a:t>Integrated care: Applying theory to practice </a:t>
            </a:r>
            <a:r>
              <a:rPr lang="en-US" sz="1000" dirty="0">
                <a:latin typeface="+mn-lt"/>
                <a:ea typeface="Calibri"/>
                <a:cs typeface="Times New Roman"/>
              </a:rPr>
              <a:t>(3-19). New York/London: Routledge Taylor &amp;Francis Group.</a:t>
            </a:r>
            <a:endParaRPr lang="en-US" sz="1000" dirty="0">
              <a:effectLst/>
              <a:latin typeface="+mn-lt"/>
              <a:ea typeface="Calibri"/>
              <a:cs typeface="Times New Roman"/>
            </a:endParaRPr>
          </a:p>
        </p:txBody>
      </p:sp>
    </p:spTree>
    <p:extLst>
      <p:ext uri="{BB962C8B-B14F-4D97-AF65-F5344CB8AC3E}">
        <p14:creationId xmlns:p14="http://schemas.microsoft.com/office/powerpoint/2010/main" val="2980358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a:xfrm>
            <a:off x="685800" y="1066800"/>
            <a:ext cx="8305800" cy="838200"/>
          </a:xfrm>
        </p:spPr>
        <p:txBody>
          <a:bodyPr/>
          <a:lstStyle/>
          <a:p>
            <a:r>
              <a:rPr lang="en-US" dirty="0"/>
              <a:t>Then:  </a:t>
            </a:r>
            <a:br>
              <a:rPr lang="en-US" dirty="0"/>
            </a:br>
            <a:r>
              <a:rPr lang="en-US" sz="2100" dirty="0">
                <a:solidFill>
                  <a:srgbClr val="CE7124"/>
                </a:solidFill>
              </a:rPr>
              <a:t>Social Work Looked to Medicine as the Model Profession</a:t>
            </a:r>
          </a:p>
        </p:txBody>
      </p:sp>
      <p:sp>
        <p:nvSpPr>
          <p:cNvPr id="5122" name="Rectangle 3"/>
          <p:cNvSpPr>
            <a:spLocks noGrp="1" noChangeArrowheads="1"/>
          </p:cNvSpPr>
          <p:nvPr>
            <p:ph type="body" idx="1"/>
          </p:nvPr>
        </p:nvSpPr>
        <p:spPr>
          <a:xfrm>
            <a:off x="685800" y="2133600"/>
            <a:ext cx="8001000" cy="3581400"/>
          </a:xfrm>
        </p:spPr>
        <p:txBody>
          <a:bodyPr/>
          <a:lstStyle/>
          <a:p>
            <a:pPr marL="57150" indent="0"/>
            <a:r>
              <a:rPr lang="en-US" dirty="0"/>
              <a:t>Medical Social Work did not meet the criteria for a profession: </a:t>
            </a:r>
          </a:p>
          <a:p>
            <a:pPr lvl="1"/>
            <a:r>
              <a:rPr lang="en-US" dirty="0"/>
              <a:t>Social Work had a “professional spirit” but members did not have sufficient individual responsibility, lacked a written body of knowledge and educationally communicable techniques” </a:t>
            </a:r>
            <a:r>
              <a:rPr lang="en-US" baseline="30000" dirty="0"/>
              <a:t>3</a:t>
            </a:r>
          </a:p>
          <a:p>
            <a:pPr lvl="1"/>
            <a:r>
              <a:rPr lang="en-US" dirty="0"/>
              <a:t>Initially social work viewed medicine as a model profession and an intrapersonal approach as more professional than one focused on social and environmental factors</a:t>
            </a:r>
            <a:r>
              <a:rPr lang="en-US" baseline="30000" dirty="0"/>
              <a:t>3</a:t>
            </a:r>
            <a:r>
              <a:rPr lang="en-US" dirty="0"/>
              <a:t> </a:t>
            </a:r>
          </a:p>
          <a:p>
            <a:pPr lvl="1"/>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a:xfrm>
            <a:off x="685800" y="1066800"/>
            <a:ext cx="8153400" cy="838200"/>
          </a:xfrm>
        </p:spPr>
        <p:txBody>
          <a:bodyPr/>
          <a:lstStyle/>
          <a:p>
            <a:r>
              <a:rPr lang="en-US" dirty="0"/>
              <a:t>Now: </a:t>
            </a:r>
            <a:br>
              <a:rPr lang="en-US" dirty="0"/>
            </a:br>
            <a:r>
              <a:rPr lang="en-US" sz="2100" dirty="0">
                <a:solidFill>
                  <a:srgbClr val="CE7124"/>
                </a:solidFill>
              </a:rPr>
              <a:t>Medical Professionals Look to Social Work to Guide Training</a:t>
            </a:r>
          </a:p>
        </p:txBody>
      </p:sp>
      <p:sp>
        <p:nvSpPr>
          <p:cNvPr id="5122" name="Rectangle 3"/>
          <p:cNvSpPr>
            <a:spLocks noGrp="1" noChangeArrowheads="1"/>
          </p:cNvSpPr>
          <p:nvPr>
            <p:ph type="body" idx="1"/>
          </p:nvPr>
        </p:nvSpPr>
        <p:spPr>
          <a:xfrm>
            <a:off x="685800" y="1905000"/>
            <a:ext cx="8077200" cy="3581400"/>
          </a:xfrm>
        </p:spPr>
        <p:txBody>
          <a:bodyPr/>
          <a:lstStyle/>
          <a:p>
            <a:pPr marL="0" indent="0"/>
            <a:r>
              <a:rPr lang="en-US" sz="1800" dirty="0"/>
              <a:t>Tenets and principles of social work are being incorporated into the competencies and training of other healthcare providers—physicians, residents, nurses.  Several examples: </a:t>
            </a:r>
            <a:r>
              <a:rPr lang="en-US" sz="1800" baseline="30000" dirty="0"/>
              <a:t>7</a:t>
            </a:r>
          </a:p>
          <a:p>
            <a:pPr lvl="1">
              <a:spcBef>
                <a:spcPts val="600"/>
              </a:spcBef>
            </a:pPr>
            <a:r>
              <a:rPr lang="en-US" sz="1600" dirty="0"/>
              <a:t>Well-trained residents/physicians are those who further the quality of care and the humanistic mission of the medical profession.  Residents are required to be:</a:t>
            </a:r>
          </a:p>
          <a:p>
            <a:pPr lvl="2">
              <a:spcBef>
                <a:spcPts val="300"/>
              </a:spcBef>
            </a:pPr>
            <a:r>
              <a:rPr lang="en-US" sz="1400" dirty="0"/>
              <a:t>Ethical, compassionate, effective at creating therapeutic relationships with patients</a:t>
            </a:r>
          </a:p>
          <a:p>
            <a:pPr lvl="2">
              <a:spcBef>
                <a:spcPts val="300"/>
              </a:spcBef>
            </a:pPr>
            <a:r>
              <a:rPr lang="en-US" sz="1400" dirty="0"/>
              <a:t>Able to educate and empower, providing useful information to patients and families </a:t>
            </a:r>
            <a:r>
              <a:rPr lang="en-US" sz="1400" baseline="30000" dirty="0"/>
              <a:t>8</a:t>
            </a:r>
          </a:p>
          <a:p>
            <a:pPr lvl="2">
              <a:spcBef>
                <a:spcPts val="300"/>
              </a:spcBef>
            </a:pPr>
            <a:r>
              <a:rPr lang="en-US" sz="1400" dirty="0"/>
              <a:t>Skilled at working collaboratively with interdisciplinary healthcare teams </a:t>
            </a:r>
          </a:p>
          <a:p>
            <a:pPr lvl="1"/>
            <a:r>
              <a:rPr lang="en-US" sz="1600" dirty="0"/>
              <a:t>A shift  in attitude toward the relationship between physician and patient- stressing collaboration, the importance of positive interactions, and the role that all contributing parties serve in meeting the patient’s goals. </a:t>
            </a:r>
            <a:r>
              <a:rPr lang="en-US" sz="1800" baseline="30000" dirty="0"/>
              <a:t>1</a:t>
            </a:r>
          </a:p>
          <a:p>
            <a:pPr lvl="2">
              <a:spcBef>
                <a:spcPts val="300"/>
              </a:spcBef>
            </a:pPr>
            <a:r>
              <a:rPr lang="en-US" sz="1400" dirty="0"/>
              <a:t>Interpersonal Communication</a:t>
            </a:r>
          </a:p>
          <a:p>
            <a:pPr lvl="2">
              <a:spcBef>
                <a:spcPts val="300"/>
              </a:spcBef>
            </a:pPr>
            <a:r>
              <a:rPr lang="en-US" sz="1400" dirty="0"/>
              <a:t>Process Vs. Outcomes</a:t>
            </a:r>
          </a:p>
          <a:p>
            <a:pPr lvl="2">
              <a:spcBef>
                <a:spcPts val="300"/>
              </a:spcBef>
            </a:pPr>
            <a:r>
              <a:rPr lang="en-US" sz="1400" dirty="0"/>
              <a:t>Systems Based Practice </a:t>
            </a:r>
            <a:r>
              <a:rPr lang="en-US" sz="1400" baseline="30000" dirty="0"/>
              <a:t>7</a:t>
            </a:r>
          </a:p>
          <a:p>
            <a:pPr marL="914400" lvl="2" indent="0">
              <a:spcBef>
                <a:spcPts val="300"/>
              </a:spcBef>
              <a:buNone/>
            </a:pPr>
            <a:endParaRPr lang="en-US" sz="1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p:txBody>
          <a:bodyPr/>
          <a:lstStyle/>
          <a:p>
            <a:r>
              <a:rPr lang="en-US" dirty="0"/>
              <a:t>What Social Work Tenets and Principles Contribute to Integrated Health</a:t>
            </a:r>
          </a:p>
        </p:txBody>
      </p:sp>
      <p:sp>
        <p:nvSpPr>
          <p:cNvPr id="5122" name="Rectangle 3"/>
          <p:cNvSpPr>
            <a:spLocks noGrp="1" noChangeArrowheads="1"/>
          </p:cNvSpPr>
          <p:nvPr>
            <p:ph type="body" idx="1"/>
          </p:nvPr>
        </p:nvSpPr>
        <p:spPr>
          <a:xfrm>
            <a:off x="685800" y="2057400"/>
            <a:ext cx="8001000" cy="3581400"/>
          </a:xfrm>
        </p:spPr>
        <p:txBody>
          <a:bodyPr/>
          <a:lstStyle/>
          <a:p>
            <a:pPr lvl="1">
              <a:spcBef>
                <a:spcPts val="600"/>
              </a:spcBef>
            </a:pPr>
            <a:r>
              <a:rPr lang="en-US" sz="1600" dirty="0"/>
              <a:t>Includes a wide range of settings, organizations, populations where social workers practice. </a:t>
            </a:r>
          </a:p>
          <a:p>
            <a:pPr lvl="1">
              <a:spcBef>
                <a:spcPts val="300"/>
              </a:spcBef>
            </a:pPr>
            <a:r>
              <a:rPr lang="en-US" sz="1600" dirty="0"/>
              <a:t>Focuses on a broad range of health, mental health, as well as the social and economic aspects of the lives of individuals, groups and communities </a:t>
            </a:r>
            <a:r>
              <a:rPr lang="en-US" sz="1600" baseline="30000" dirty="0"/>
              <a:t>9</a:t>
            </a:r>
          </a:p>
          <a:p>
            <a:pPr lvl="2">
              <a:spcBef>
                <a:spcPts val="300"/>
              </a:spcBef>
            </a:pPr>
            <a:r>
              <a:rPr lang="en-US" sz="1400" dirty="0"/>
              <a:t>Has lead to a health paradigm that more readily acknowledges a range of psychosocial contributions to the etiology, course and outcome of illness.</a:t>
            </a:r>
            <a:r>
              <a:rPr lang="en-US" sz="1400" baseline="30000" dirty="0"/>
              <a:t>10</a:t>
            </a:r>
          </a:p>
          <a:p>
            <a:pPr lvl="1">
              <a:spcBef>
                <a:spcPts val="300"/>
              </a:spcBef>
            </a:pPr>
            <a:r>
              <a:rPr lang="en-US" sz="1600" dirty="0"/>
              <a:t>Importance of a therapeutic relationship</a:t>
            </a:r>
          </a:p>
          <a:p>
            <a:pPr lvl="1">
              <a:spcBef>
                <a:spcPts val="300"/>
              </a:spcBef>
            </a:pPr>
            <a:r>
              <a:rPr lang="en-US" sz="1600" dirty="0"/>
              <a:t>Collaboration</a:t>
            </a:r>
          </a:p>
          <a:p>
            <a:pPr lvl="1">
              <a:spcBef>
                <a:spcPts val="300"/>
              </a:spcBef>
            </a:pPr>
            <a:r>
              <a:rPr lang="en-US" sz="1600" dirty="0"/>
              <a:t>Communication skills</a:t>
            </a:r>
          </a:p>
          <a:p>
            <a:pPr lvl="1">
              <a:spcBef>
                <a:spcPts val="300"/>
              </a:spcBef>
            </a:pPr>
            <a:r>
              <a:rPr lang="en-US" sz="1600" dirty="0"/>
              <a:t>Resilience</a:t>
            </a:r>
          </a:p>
          <a:p>
            <a:pPr lvl="1">
              <a:spcBef>
                <a:spcPts val="300"/>
              </a:spcBef>
            </a:pPr>
            <a:r>
              <a:rPr lang="en-US" sz="1600" dirty="0"/>
              <a:t>Advocacy</a:t>
            </a:r>
          </a:p>
          <a:p>
            <a:pPr lvl="1">
              <a:spcBef>
                <a:spcPts val="300"/>
              </a:spcBef>
            </a:pPr>
            <a:r>
              <a:rPr lang="en-US" sz="1600" dirty="0"/>
              <a:t>Justice </a:t>
            </a:r>
            <a:r>
              <a:rPr lang="en-US" sz="1600" baseline="30000" dirty="0"/>
              <a:t>7</a:t>
            </a:r>
          </a:p>
          <a:p>
            <a:pPr lvl="1">
              <a:spcBef>
                <a:spcPts val="300"/>
              </a:spcBef>
            </a:pPr>
            <a:r>
              <a:rPr lang="en-US" sz="1600" dirty="0"/>
              <a:t>Client Empowerment</a:t>
            </a:r>
          </a:p>
          <a:p>
            <a:pPr lvl="1">
              <a:spcBef>
                <a:spcPts val="300"/>
              </a:spcBef>
            </a:pPr>
            <a:r>
              <a:rPr lang="en-US" sz="1600" dirty="0"/>
              <a:t>Self-Determination </a:t>
            </a:r>
          </a:p>
          <a:p>
            <a:pPr lvl="1">
              <a:spcBef>
                <a:spcPts val="300"/>
              </a:spcBef>
            </a:pPr>
            <a:endParaRPr lang="en-US" sz="1600" dirty="0"/>
          </a:p>
        </p:txBody>
      </p:sp>
      <p:sp>
        <p:nvSpPr>
          <p:cNvPr id="4" name="TextBox 3"/>
          <p:cNvSpPr txBox="1"/>
          <p:nvPr/>
        </p:nvSpPr>
        <p:spPr>
          <a:xfrm>
            <a:off x="4191000" y="4145340"/>
            <a:ext cx="4800600" cy="1569660"/>
          </a:xfrm>
          <a:prstGeom prst="rect">
            <a:avLst/>
          </a:prstGeom>
          <a:solidFill>
            <a:srgbClr val="CE7124"/>
          </a:solidFill>
          <a:ln w="38100">
            <a:solidFill>
              <a:schemeClr val="bg1"/>
            </a:solidFill>
          </a:ln>
        </p:spPr>
        <p:txBody>
          <a:bodyPr wrap="square" rtlCol="0">
            <a:spAutoFit/>
          </a:bodyPr>
          <a:lstStyle/>
          <a:p>
            <a:r>
              <a:rPr lang="en-US" sz="1600" dirty="0">
                <a:solidFill>
                  <a:schemeClr val="bg1"/>
                </a:solidFill>
              </a:rPr>
              <a:t>Social work’s value to healthcare delivery remains its comprehensive view of social and psychological circumstances as they interact with health and illness, and its flexible range of helping interventions to deal with the personal, interpersonal, and environmental barriers. </a:t>
            </a:r>
            <a:r>
              <a:rPr lang="en-US" sz="1600" baseline="30000" dirty="0">
                <a:solidFill>
                  <a:schemeClr val="bg1"/>
                </a:solidFill>
              </a:rPr>
              <a:t>10</a:t>
            </a:r>
          </a:p>
        </p:txBody>
      </p:sp>
    </p:spTree>
  </p:cSld>
  <p:clrMapOvr>
    <a:masterClrMapping/>
  </p:clrMapOvr>
</p:sld>
</file>

<file path=ppt/theme/theme1.xml><?xml version="1.0" encoding="utf-8"?>
<a:theme xmlns:a="http://schemas.openxmlformats.org/drawingml/2006/main" name="CIHS Powerpoint 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CIHS Powerpoint Template</Template>
  <TotalTime>11144</TotalTime>
  <Words>6268</Words>
  <Application>Microsoft Office PowerPoint</Application>
  <PresentationFormat>On-screen Show (4:3)</PresentationFormat>
  <Paragraphs>532</Paragraphs>
  <Slides>66</Slides>
  <Notes>8</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66</vt:i4>
      </vt:variant>
    </vt:vector>
  </HeadingPairs>
  <TitlesOfParts>
    <vt:vector size="77" baseType="lpstr">
      <vt:lpstr>Adobe Caslon Pro</vt:lpstr>
      <vt:lpstr>Arial</vt:lpstr>
      <vt:lpstr>Arial Bold</vt:lpstr>
      <vt:lpstr>Calibri</vt:lpstr>
      <vt:lpstr>Old English Text MT</vt:lpstr>
      <vt:lpstr>Palatino</vt:lpstr>
      <vt:lpstr>Times</vt:lpstr>
      <vt:lpstr>Times New Roman</vt:lpstr>
      <vt:lpstr>Wingdings</vt:lpstr>
      <vt:lpstr>ヒラギノ角ゴ Pro W3</vt:lpstr>
      <vt:lpstr>CIHS Powerpoint Template</vt:lpstr>
      <vt:lpstr>The Role of Social Work in Integrated Health</vt:lpstr>
      <vt:lpstr>Module 2  The Role of Social Work in Integrated Health</vt:lpstr>
      <vt:lpstr>Definitions, Primary Care Teams, Functions and Benefits </vt:lpstr>
      <vt:lpstr>Significant Shifts and Changes in Healthcare </vt:lpstr>
      <vt:lpstr>Historical Role of Social Work in Healthcare</vt:lpstr>
      <vt:lpstr>Current Role of Social Work in Healthcare</vt:lpstr>
      <vt:lpstr>Then:   Social Work Looked to Medicine as the Model Profession</vt:lpstr>
      <vt:lpstr>Now:  Medical Professionals Look to Social Work to Guide Training</vt:lpstr>
      <vt:lpstr>What Social Work Tenets and Principles Contribute to Integrated Health</vt:lpstr>
      <vt:lpstr>Role of Social Work in Primary Care</vt:lpstr>
      <vt:lpstr>Specific Functions:  A day in the life of social workers in…</vt:lpstr>
      <vt:lpstr>Group Activity Using the 5A and 5R Brief Intervention Models </vt:lpstr>
      <vt:lpstr>How can Social Workers Function Effectively in an Interdisciplinary Healthcare Team?</vt:lpstr>
      <vt:lpstr>Group Activity Building Skills for Effective Interdisciplinary Practice </vt:lpstr>
      <vt:lpstr>Social Workers as Leaders </vt:lpstr>
      <vt:lpstr>Defining Leaders and Leadership</vt:lpstr>
      <vt:lpstr>“Famous” Leaders</vt:lpstr>
      <vt:lpstr>“Everyday” Leaders</vt:lpstr>
      <vt:lpstr>Group Activity Qualities of Leaders</vt:lpstr>
      <vt:lpstr>The Good News</vt:lpstr>
      <vt:lpstr>What qualities do all leaders have?</vt:lpstr>
      <vt:lpstr>The Serve Model 17</vt:lpstr>
      <vt:lpstr>Connecting Leadership Capacity to Health</vt:lpstr>
      <vt:lpstr>Using Leadership to Enhance Health 18</vt:lpstr>
      <vt:lpstr>Group Activity Identifying Leadership Qualities in Patients </vt:lpstr>
      <vt:lpstr>Serve Model 17 Revisited and Applied to Self-Leadership</vt:lpstr>
      <vt:lpstr>SERVE </vt:lpstr>
      <vt:lpstr>Engage and develop others </vt:lpstr>
      <vt:lpstr>SERVE </vt:lpstr>
      <vt:lpstr>Reinvent continuously </vt:lpstr>
      <vt:lpstr>SERVE </vt:lpstr>
      <vt:lpstr>Value results and relationships </vt:lpstr>
      <vt:lpstr>SERVE </vt:lpstr>
      <vt:lpstr>Embody the values </vt:lpstr>
      <vt:lpstr>SERVE </vt:lpstr>
      <vt:lpstr>Group Activity Applying the SERVE Model to Integrated Health </vt:lpstr>
      <vt:lpstr>Group Activity Understanding Why People Follow 23 </vt:lpstr>
      <vt:lpstr>How Did 10,000 People Respond? 23</vt:lpstr>
      <vt:lpstr>Taking an idealistic vision</vt:lpstr>
      <vt:lpstr>Social Workers as Advocates </vt:lpstr>
      <vt:lpstr>The Need for Advocacy</vt:lpstr>
      <vt:lpstr>A Call to Action</vt:lpstr>
      <vt:lpstr>Taking Action to Protect and Assist Patients</vt:lpstr>
      <vt:lpstr>Using Influence for Successful  Social Work Advocacy 24</vt:lpstr>
      <vt:lpstr>Successful Strategies for Social Work Advocacy Engagement 24</vt:lpstr>
      <vt:lpstr>Successful Strategies for Social Work Advocacy Engagement (Cont’d)24</vt:lpstr>
      <vt:lpstr>Group Activity Excessive Fatalism as a Barrier to Advocacy</vt:lpstr>
      <vt:lpstr>Social Workers as Collaborators </vt:lpstr>
      <vt:lpstr>Importance of Relational Leadership in Collaboration 28</vt:lpstr>
      <vt:lpstr>Relational Leadership Mirrors the Spirit of Care Prescribed by IH 27</vt:lpstr>
      <vt:lpstr>An Italian Feasibility Study Offers Hopeful Evidence about Collaboration 29</vt:lpstr>
      <vt:lpstr>Defining Collaboration 27</vt:lpstr>
      <vt:lpstr>Emotional Intelligence (EI) as the Key to Collaboration 27</vt:lpstr>
      <vt:lpstr>Group Activity Emotional Intelligence </vt:lpstr>
      <vt:lpstr>Social Workers as Promoters  of Ethical Practices </vt:lpstr>
      <vt:lpstr>Ethical Standards for Integrated Health </vt:lpstr>
      <vt:lpstr>Informed Consent 28</vt:lpstr>
      <vt:lpstr>Confidentiality 28</vt:lpstr>
      <vt:lpstr>Relationships with Patients 28</vt:lpstr>
      <vt:lpstr>Relationships with Colleagues 28</vt:lpstr>
      <vt:lpstr>Scope of Practice 28</vt:lpstr>
      <vt:lpstr>Group Activity Four Quadrant Model </vt:lpstr>
      <vt:lpstr>A final note…</vt:lpstr>
      <vt:lpstr>References:  The Role of Social Work in Integrated Health</vt:lpstr>
      <vt:lpstr>References:  The Role of Social Work in Integrated Health (Cont’d)</vt:lpstr>
      <vt:lpstr>References:  The Role of Social Work in Integrated Health (Cont’d –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Cobb</dc:creator>
  <cp:lastModifiedBy>Rashida Asante-Eccleston</cp:lastModifiedBy>
  <cp:revision>367</cp:revision>
  <dcterms:created xsi:type="dcterms:W3CDTF">2012-02-08T16:22:52Z</dcterms:created>
  <dcterms:modified xsi:type="dcterms:W3CDTF">2017-03-09T19:38:05Z</dcterms:modified>
</cp:coreProperties>
</file>