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98" r:id="rId2"/>
  </p:sldMasterIdLst>
  <p:notesMasterIdLst>
    <p:notesMasterId r:id="rId68"/>
  </p:notesMasterIdLst>
  <p:sldIdLst>
    <p:sldId id="348" r:id="rId3"/>
    <p:sldId id="386" r:id="rId4"/>
    <p:sldId id="260" r:id="rId5"/>
    <p:sldId id="261" r:id="rId6"/>
    <p:sldId id="357" r:id="rId7"/>
    <p:sldId id="278" r:id="rId8"/>
    <p:sldId id="366" r:id="rId9"/>
    <p:sldId id="368" r:id="rId10"/>
    <p:sldId id="370" r:id="rId11"/>
    <p:sldId id="284" r:id="rId12"/>
    <p:sldId id="336" r:id="rId13"/>
    <p:sldId id="302" r:id="rId14"/>
    <p:sldId id="287" r:id="rId15"/>
    <p:sldId id="375" r:id="rId16"/>
    <p:sldId id="383" r:id="rId17"/>
    <p:sldId id="286" r:id="rId18"/>
    <p:sldId id="339" r:id="rId19"/>
    <p:sldId id="376" r:id="rId20"/>
    <p:sldId id="289" r:id="rId21"/>
    <p:sldId id="311" r:id="rId22"/>
    <p:sldId id="290" r:id="rId23"/>
    <p:sldId id="263" r:id="rId24"/>
    <p:sldId id="384" r:id="rId25"/>
    <p:sldId id="267" r:id="rId26"/>
    <p:sldId id="265" r:id="rId27"/>
    <p:sldId id="266" r:id="rId28"/>
    <p:sldId id="340" r:id="rId29"/>
    <p:sldId id="288" r:id="rId30"/>
    <p:sldId id="300" r:id="rId31"/>
    <p:sldId id="319" r:id="rId32"/>
    <p:sldId id="341" r:id="rId33"/>
    <p:sldId id="377" r:id="rId34"/>
    <p:sldId id="369" r:id="rId35"/>
    <p:sldId id="350" r:id="rId36"/>
    <p:sldId id="351" r:id="rId37"/>
    <p:sldId id="371" r:id="rId38"/>
    <p:sldId id="328" r:id="rId39"/>
    <p:sldId id="320" r:id="rId40"/>
    <p:sldId id="385" r:id="rId41"/>
    <p:sldId id="365" r:id="rId42"/>
    <p:sldId id="361" r:id="rId43"/>
    <p:sldId id="291" r:id="rId44"/>
    <p:sldId id="323" r:id="rId45"/>
    <p:sldId id="344" r:id="rId46"/>
    <p:sldId id="346" r:id="rId47"/>
    <p:sldId id="387" r:id="rId48"/>
    <p:sldId id="345" r:id="rId49"/>
    <p:sldId id="293" r:id="rId50"/>
    <p:sldId id="305" r:id="rId51"/>
    <p:sldId id="338" r:id="rId52"/>
    <p:sldId id="354" r:id="rId53"/>
    <p:sldId id="307" r:id="rId54"/>
    <p:sldId id="326" r:id="rId55"/>
    <p:sldId id="306" r:id="rId56"/>
    <p:sldId id="360" r:id="rId57"/>
    <p:sldId id="374" r:id="rId58"/>
    <p:sldId id="380" r:id="rId59"/>
    <p:sldId id="362" r:id="rId60"/>
    <p:sldId id="388" r:id="rId61"/>
    <p:sldId id="313" r:id="rId62"/>
    <p:sldId id="333" r:id="rId63"/>
    <p:sldId id="379" r:id="rId64"/>
    <p:sldId id="382" r:id="rId65"/>
    <p:sldId id="381" r:id="rId66"/>
    <p:sldId id="283" r:id="rId6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78330" autoAdjust="0"/>
  </p:normalViewPr>
  <p:slideViewPr>
    <p:cSldViewPr>
      <p:cViewPr varScale="1">
        <p:scale>
          <a:sx n="68" d="100"/>
          <a:sy n="68" d="100"/>
        </p:scale>
        <p:origin x="629" y="58"/>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C28AD-DC2E-4C11-9AF0-F360644FBC9C}" type="doc">
      <dgm:prSet loTypeId="urn:microsoft.com/office/officeart/2011/layout/HexagonRadial" loCatId="cycle" qsTypeId="urn:microsoft.com/office/officeart/2005/8/quickstyle/simple2" qsCatId="simple" csTypeId="urn:microsoft.com/office/officeart/2005/8/colors/colorful4" csCatId="colorful" phldr="1"/>
      <dgm:spPr/>
      <dgm:t>
        <a:bodyPr/>
        <a:lstStyle/>
        <a:p>
          <a:endParaRPr lang="en-US"/>
        </a:p>
      </dgm:t>
    </dgm:pt>
    <dgm:pt modelId="{E431D48C-D1C0-4C6A-80A0-D2FD22B2E86D}">
      <dgm:prSet phldrT="[Text]" custT="1"/>
      <dgm:spPr>
        <a:solidFill>
          <a:schemeClr val="tx1"/>
        </a:solidFill>
      </dgm:spPr>
      <dgm:t>
        <a:bodyPr/>
        <a:lstStyle/>
        <a:p>
          <a:r>
            <a:rPr lang="en-US" sz="1600" b="1" dirty="0">
              <a:solidFill>
                <a:srgbClr val="FFFFFF"/>
              </a:solidFill>
            </a:rPr>
            <a:t>Patient</a:t>
          </a:r>
        </a:p>
        <a:p>
          <a:r>
            <a:rPr lang="en-US" sz="1600" b="1" dirty="0">
              <a:solidFill>
                <a:srgbClr val="FFFFFF"/>
              </a:solidFill>
            </a:rPr>
            <a:t>(Client)</a:t>
          </a:r>
        </a:p>
      </dgm:t>
    </dgm:pt>
    <dgm:pt modelId="{EF285527-41A4-4DB4-BBE0-9AE922CA31C3}" type="parTrans" cxnId="{F9EC8FE2-6DB8-40E1-84B3-1F2C31BA7DF9}">
      <dgm:prSet/>
      <dgm:spPr/>
      <dgm:t>
        <a:bodyPr/>
        <a:lstStyle/>
        <a:p>
          <a:endParaRPr lang="en-US"/>
        </a:p>
      </dgm:t>
    </dgm:pt>
    <dgm:pt modelId="{E4C25965-C33F-4C2B-AC3F-34ECA39AFC1E}" type="sibTrans" cxnId="{F9EC8FE2-6DB8-40E1-84B3-1F2C31BA7DF9}">
      <dgm:prSet/>
      <dgm:spPr/>
      <dgm:t>
        <a:bodyPr/>
        <a:lstStyle/>
        <a:p>
          <a:endParaRPr lang="en-US"/>
        </a:p>
      </dgm:t>
    </dgm:pt>
    <dgm:pt modelId="{A00BDAEB-1EB4-45A8-BC50-3F0C517AE17E}">
      <dgm:prSet phldrT="[Text]" custT="1"/>
      <dgm:spPr>
        <a:solidFill>
          <a:srgbClr val="911E00"/>
        </a:solidFill>
      </dgm:spPr>
      <dgm:t>
        <a:bodyPr/>
        <a:lstStyle/>
        <a:p>
          <a:r>
            <a:rPr lang="en-US" sz="1400" b="1" dirty="0"/>
            <a:t>Individual therapy</a:t>
          </a:r>
        </a:p>
      </dgm:t>
    </dgm:pt>
    <dgm:pt modelId="{8942C8A3-CA7E-46DF-A042-CA390077E5AD}" type="parTrans" cxnId="{9F906177-ED4F-4786-9F0F-17FDA98034E9}">
      <dgm:prSet/>
      <dgm:spPr/>
      <dgm:t>
        <a:bodyPr/>
        <a:lstStyle/>
        <a:p>
          <a:endParaRPr lang="en-US"/>
        </a:p>
      </dgm:t>
    </dgm:pt>
    <dgm:pt modelId="{E940F82B-4823-488A-BC4E-4DF95C29C6D2}" type="sibTrans" cxnId="{9F906177-ED4F-4786-9F0F-17FDA98034E9}">
      <dgm:prSet/>
      <dgm:spPr/>
      <dgm:t>
        <a:bodyPr/>
        <a:lstStyle/>
        <a:p>
          <a:endParaRPr lang="en-US"/>
        </a:p>
      </dgm:t>
    </dgm:pt>
    <dgm:pt modelId="{81639041-72E8-4941-AD31-EFC0A9B3D04A}">
      <dgm:prSet phldrT="[Text]" custT="1"/>
      <dgm:spPr>
        <a:solidFill>
          <a:srgbClr val="911E00">
            <a:alpha val="65000"/>
          </a:srgbClr>
        </a:solidFill>
      </dgm:spPr>
      <dgm:t>
        <a:bodyPr/>
        <a:lstStyle/>
        <a:p>
          <a:r>
            <a:rPr lang="en-US" sz="1400" b="1" dirty="0"/>
            <a:t>Group therapy</a:t>
          </a:r>
        </a:p>
      </dgm:t>
    </dgm:pt>
    <dgm:pt modelId="{C990DCA3-04D1-46FA-A5D2-C59A7CEC2D6D}" type="parTrans" cxnId="{51ED7603-8661-49BE-9C1A-52E38710B5BA}">
      <dgm:prSet/>
      <dgm:spPr/>
      <dgm:t>
        <a:bodyPr/>
        <a:lstStyle/>
        <a:p>
          <a:endParaRPr lang="en-US"/>
        </a:p>
      </dgm:t>
    </dgm:pt>
    <dgm:pt modelId="{C3E830C2-F15F-4CB9-AE6F-4F9163959F16}" type="sibTrans" cxnId="{51ED7603-8661-49BE-9C1A-52E38710B5BA}">
      <dgm:prSet/>
      <dgm:spPr/>
      <dgm:t>
        <a:bodyPr/>
        <a:lstStyle/>
        <a:p>
          <a:endParaRPr lang="en-US"/>
        </a:p>
      </dgm:t>
    </dgm:pt>
    <dgm:pt modelId="{1E0AE98D-682F-4178-B9BB-42D6A25CC184}">
      <dgm:prSet phldrT="[Text]" custT="1"/>
      <dgm:spPr>
        <a:solidFill>
          <a:srgbClr val="BD431A"/>
        </a:solidFill>
      </dgm:spPr>
      <dgm:t>
        <a:bodyPr/>
        <a:lstStyle/>
        <a:p>
          <a:r>
            <a:rPr lang="en-US" sz="1300" b="1" dirty="0"/>
            <a:t>Vocational</a:t>
          </a:r>
        </a:p>
        <a:p>
          <a:r>
            <a:rPr lang="en-US" sz="1300" b="1" dirty="0"/>
            <a:t>Services</a:t>
          </a:r>
        </a:p>
      </dgm:t>
    </dgm:pt>
    <dgm:pt modelId="{481EA9AA-7F72-46F5-9B36-0E34797FD395}" type="parTrans" cxnId="{AA4BFD70-F5EC-4C70-B47E-9CFE34FE4799}">
      <dgm:prSet/>
      <dgm:spPr/>
      <dgm:t>
        <a:bodyPr/>
        <a:lstStyle/>
        <a:p>
          <a:endParaRPr lang="en-US"/>
        </a:p>
      </dgm:t>
    </dgm:pt>
    <dgm:pt modelId="{EDF45649-643E-401D-8BD4-962F13534444}" type="sibTrans" cxnId="{AA4BFD70-F5EC-4C70-B47E-9CFE34FE4799}">
      <dgm:prSet/>
      <dgm:spPr/>
      <dgm:t>
        <a:bodyPr/>
        <a:lstStyle/>
        <a:p>
          <a:endParaRPr lang="en-US"/>
        </a:p>
      </dgm:t>
    </dgm:pt>
    <dgm:pt modelId="{F15FC1AA-1959-4369-A305-9DE1DA730F89}">
      <dgm:prSet phldrT="[Text]" custT="1"/>
      <dgm:spPr>
        <a:solidFill>
          <a:srgbClr val="D6A449"/>
        </a:solidFill>
      </dgm:spPr>
      <dgm:t>
        <a:bodyPr/>
        <a:lstStyle/>
        <a:p>
          <a:r>
            <a:rPr lang="en-US" sz="1300" b="1" dirty="0">
              <a:solidFill>
                <a:srgbClr val="FFFFFF"/>
              </a:solidFill>
            </a:rPr>
            <a:t>Substance Use</a:t>
          </a:r>
        </a:p>
      </dgm:t>
    </dgm:pt>
    <dgm:pt modelId="{8BD85664-D46D-42F8-8B2F-9E95806EB5B3}" type="parTrans" cxnId="{C43A0DB5-EAD6-450C-9E25-F7DBB5C966EE}">
      <dgm:prSet/>
      <dgm:spPr/>
      <dgm:t>
        <a:bodyPr/>
        <a:lstStyle/>
        <a:p>
          <a:endParaRPr lang="en-US"/>
        </a:p>
      </dgm:t>
    </dgm:pt>
    <dgm:pt modelId="{DDB44808-CE46-47C5-A0C5-B73ECB6FF9AB}" type="sibTrans" cxnId="{C43A0DB5-EAD6-450C-9E25-F7DBB5C966EE}">
      <dgm:prSet/>
      <dgm:spPr/>
      <dgm:t>
        <a:bodyPr/>
        <a:lstStyle/>
        <a:p>
          <a:endParaRPr lang="en-US"/>
        </a:p>
      </dgm:t>
    </dgm:pt>
    <dgm:pt modelId="{8CD747D2-765D-4FEC-93F4-C905C1E8DEFB}">
      <dgm:prSet phldrT="[Text]" custT="1"/>
      <dgm:spPr>
        <a:solidFill>
          <a:srgbClr val="D6A449">
            <a:alpha val="60000"/>
          </a:srgbClr>
        </a:solidFill>
      </dgm:spPr>
      <dgm:t>
        <a:bodyPr/>
        <a:lstStyle/>
        <a:p>
          <a:r>
            <a:rPr lang="en-US" sz="1600" b="1" dirty="0">
              <a:solidFill>
                <a:schemeClr val="bg1"/>
              </a:solidFill>
            </a:rPr>
            <a:t>Psych</a:t>
          </a:r>
        </a:p>
      </dgm:t>
    </dgm:pt>
    <dgm:pt modelId="{EAD06ED5-D467-4F73-8370-01362A2CFE71}" type="parTrans" cxnId="{A2298FE7-10BE-48FA-B2F3-1B385EF6AC2F}">
      <dgm:prSet/>
      <dgm:spPr/>
      <dgm:t>
        <a:bodyPr/>
        <a:lstStyle/>
        <a:p>
          <a:endParaRPr lang="en-US"/>
        </a:p>
      </dgm:t>
    </dgm:pt>
    <dgm:pt modelId="{4CFA01E6-7B62-402D-A0F0-2A28A0610F94}" type="sibTrans" cxnId="{A2298FE7-10BE-48FA-B2F3-1B385EF6AC2F}">
      <dgm:prSet/>
      <dgm:spPr/>
      <dgm:t>
        <a:bodyPr/>
        <a:lstStyle/>
        <a:p>
          <a:endParaRPr lang="en-US"/>
        </a:p>
      </dgm:t>
    </dgm:pt>
    <dgm:pt modelId="{47144D5B-258D-43FF-B773-B419AE2062BA}">
      <dgm:prSet phldrT="[Text]" custT="1"/>
      <dgm:spPr>
        <a:solidFill>
          <a:schemeClr val="bg1"/>
        </a:solidFill>
      </dgm:spPr>
      <dgm:t>
        <a:bodyPr/>
        <a:lstStyle/>
        <a:p>
          <a:r>
            <a:rPr lang="en-US" sz="1200" b="1" dirty="0">
              <a:solidFill>
                <a:srgbClr val="911E00"/>
              </a:solidFill>
            </a:rPr>
            <a:t>Community Support Workers</a:t>
          </a:r>
        </a:p>
      </dgm:t>
    </dgm:pt>
    <dgm:pt modelId="{CC34AD26-F4F1-430C-966E-D5E7341DC3AD}" type="parTrans" cxnId="{43962504-321C-482E-9C25-568CAE9065CA}">
      <dgm:prSet/>
      <dgm:spPr/>
      <dgm:t>
        <a:bodyPr/>
        <a:lstStyle/>
        <a:p>
          <a:endParaRPr lang="en-US"/>
        </a:p>
      </dgm:t>
    </dgm:pt>
    <dgm:pt modelId="{DF7F5338-664A-4DB1-A77B-25E394BD43C1}" type="sibTrans" cxnId="{43962504-321C-482E-9C25-568CAE9065CA}">
      <dgm:prSet/>
      <dgm:spPr/>
      <dgm:t>
        <a:bodyPr/>
        <a:lstStyle/>
        <a:p>
          <a:endParaRPr lang="en-US"/>
        </a:p>
      </dgm:t>
    </dgm:pt>
    <dgm:pt modelId="{D029726B-A4A1-4973-937C-4F8183CCDB60}" type="pres">
      <dgm:prSet presAssocID="{3FAC28AD-DC2E-4C11-9AF0-F360644FBC9C}" presName="Name0" presStyleCnt="0">
        <dgm:presLayoutVars>
          <dgm:chMax val="1"/>
          <dgm:chPref val="1"/>
          <dgm:dir/>
          <dgm:animOne val="branch"/>
          <dgm:animLvl val="lvl"/>
        </dgm:presLayoutVars>
      </dgm:prSet>
      <dgm:spPr/>
    </dgm:pt>
    <dgm:pt modelId="{2EA6F2D0-B7DC-4099-8994-222EF72F80F3}" type="pres">
      <dgm:prSet presAssocID="{E431D48C-D1C0-4C6A-80A0-D2FD22B2E86D}" presName="Parent" presStyleLbl="node0" presStyleIdx="0" presStyleCnt="1" custScaleX="102330" custLinFactNeighborX="-1562" custLinFactNeighborY="-2386">
        <dgm:presLayoutVars>
          <dgm:chMax val="6"/>
          <dgm:chPref val="6"/>
        </dgm:presLayoutVars>
      </dgm:prSet>
      <dgm:spPr/>
    </dgm:pt>
    <dgm:pt modelId="{752B9970-2325-4055-AA1A-06F2287933AD}" type="pres">
      <dgm:prSet presAssocID="{A00BDAEB-1EB4-45A8-BC50-3F0C517AE17E}" presName="Accent1" presStyleCnt="0"/>
      <dgm:spPr/>
    </dgm:pt>
    <dgm:pt modelId="{454616D8-CA72-4B3B-895B-66AB79785C0B}" type="pres">
      <dgm:prSet presAssocID="{A00BDAEB-1EB4-45A8-BC50-3F0C517AE17E}" presName="Accent" presStyleLbl="bgShp" presStyleIdx="0" presStyleCnt="6"/>
      <dgm:spPr/>
    </dgm:pt>
    <dgm:pt modelId="{685FFAC6-EA40-48AB-BCD4-E7EDC29BF38A}" type="pres">
      <dgm:prSet presAssocID="{A00BDAEB-1EB4-45A8-BC50-3F0C517AE17E}" presName="Child1" presStyleLbl="node1" presStyleIdx="0" presStyleCnt="6" custLinFactNeighborX="297" custLinFactNeighborY="1364">
        <dgm:presLayoutVars>
          <dgm:chMax val="0"/>
          <dgm:chPref val="0"/>
          <dgm:bulletEnabled val="1"/>
        </dgm:presLayoutVars>
      </dgm:prSet>
      <dgm:spPr/>
    </dgm:pt>
    <dgm:pt modelId="{AE28088C-2988-4193-8BB6-5195CE797E45}" type="pres">
      <dgm:prSet presAssocID="{81639041-72E8-4941-AD31-EFC0A9B3D04A}" presName="Accent2" presStyleCnt="0"/>
      <dgm:spPr/>
    </dgm:pt>
    <dgm:pt modelId="{56714893-83A8-4574-AEC5-38BED8F3C780}" type="pres">
      <dgm:prSet presAssocID="{81639041-72E8-4941-AD31-EFC0A9B3D04A}" presName="Accent" presStyleLbl="bgShp" presStyleIdx="1" presStyleCnt="6"/>
      <dgm:spPr>
        <a:solidFill>
          <a:srgbClr val="D6A449">
            <a:alpha val="36000"/>
          </a:srgbClr>
        </a:solidFill>
      </dgm:spPr>
    </dgm:pt>
    <dgm:pt modelId="{895C34C9-37CF-4E76-A451-22CB5E354891}" type="pres">
      <dgm:prSet presAssocID="{81639041-72E8-4941-AD31-EFC0A9B3D04A}" presName="Child2" presStyleLbl="node1" presStyleIdx="1" presStyleCnt="6">
        <dgm:presLayoutVars>
          <dgm:chMax val="0"/>
          <dgm:chPref val="0"/>
          <dgm:bulletEnabled val="1"/>
        </dgm:presLayoutVars>
      </dgm:prSet>
      <dgm:spPr/>
    </dgm:pt>
    <dgm:pt modelId="{3E1FA091-4BAC-43B0-A37B-83A5FF000C8A}" type="pres">
      <dgm:prSet presAssocID="{1E0AE98D-682F-4178-B9BB-42D6A25CC184}" presName="Accent3" presStyleCnt="0"/>
      <dgm:spPr/>
    </dgm:pt>
    <dgm:pt modelId="{C8F0B6AE-093B-478F-AE91-DE7B08155BB1}" type="pres">
      <dgm:prSet presAssocID="{1E0AE98D-682F-4178-B9BB-42D6A25CC184}" presName="Accent" presStyleLbl="bgShp" presStyleIdx="2" presStyleCnt="6"/>
      <dgm:spPr>
        <a:solidFill>
          <a:srgbClr val="D6A449">
            <a:alpha val="36000"/>
          </a:srgbClr>
        </a:solidFill>
      </dgm:spPr>
    </dgm:pt>
    <dgm:pt modelId="{111B0E78-A476-438C-B40F-0C59C0019E13}" type="pres">
      <dgm:prSet presAssocID="{1E0AE98D-682F-4178-B9BB-42D6A25CC184}" presName="Child3" presStyleLbl="node1" presStyleIdx="2" presStyleCnt="6" custScaleX="103868" custLinFactNeighborX="2977" custLinFactNeighborY="791">
        <dgm:presLayoutVars>
          <dgm:chMax val="0"/>
          <dgm:chPref val="0"/>
          <dgm:bulletEnabled val="1"/>
        </dgm:presLayoutVars>
      </dgm:prSet>
      <dgm:spPr/>
    </dgm:pt>
    <dgm:pt modelId="{56431120-E853-49D0-AD91-65E3A665C5C7}" type="pres">
      <dgm:prSet presAssocID="{F15FC1AA-1959-4369-A305-9DE1DA730F89}" presName="Accent4" presStyleCnt="0"/>
      <dgm:spPr/>
    </dgm:pt>
    <dgm:pt modelId="{D94D86D7-5D5D-4740-8335-3D735895110A}" type="pres">
      <dgm:prSet presAssocID="{F15FC1AA-1959-4369-A305-9DE1DA730F89}" presName="Accent" presStyleLbl="bgShp" presStyleIdx="3" presStyleCnt="6"/>
      <dgm:spPr>
        <a:solidFill>
          <a:srgbClr val="D6A449">
            <a:alpha val="36000"/>
          </a:srgbClr>
        </a:solidFill>
      </dgm:spPr>
    </dgm:pt>
    <dgm:pt modelId="{CF2C4912-22A0-4C03-92EE-AD098A005EB3}" type="pres">
      <dgm:prSet presAssocID="{F15FC1AA-1959-4369-A305-9DE1DA730F89}" presName="Child4" presStyleLbl="node1" presStyleIdx="3" presStyleCnt="6">
        <dgm:presLayoutVars>
          <dgm:chMax val="0"/>
          <dgm:chPref val="0"/>
          <dgm:bulletEnabled val="1"/>
        </dgm:presLayoutVars>
      </dgm:prSet>
      <dgm:spPr/>
    </dgm:pt>
    <dgm:pt modelId="{B05D40B8-9ACB-4F3E-AEFE-379C2A026842}" type="pres">
      <dgm:prSet presAssocID="{8CD747D2-765D-4FEC-93F4-C905C1E8DEFB}" presName="Accent5" presStyleCnt="0"/>
      <dgm:spPr/>
    </dgm:pt>
    <dgm:pt modelId="{FDC5A4F6-08D0-48CE-A00F-5AFF857DBE54}" type="pres">
      <dgm:prSet presAssocID="{8CD747D2-765D-4FEC-93F4-C905C1E8DEFB}" presName="Accent" presStyleLbl="bgShp" presStyleIdx="4" presStyleCnt="6"/>
      <dgm:spPr>
        <a:solidFill>
          <a:srgbClr val="D6A449">
            <a:alpha val="36000"/>
          </a:srgbClr>
        </a:solidFill>
      </dgm:spPr>
    </dgm:pt>
    <dgm:pt modelId="{965507E3-BADD-4C05-9A49-01003EC8665D}" type="pres">
      <dgm:prSet presAssocID="{8CD747D2-765D-4FEC-93F4-C905C1E8DEFB}" presName="Child5" presStyleLbl="node1" presStyleIdx="4" presStyleCnt="6">
        <dgm:presLayoutVars>
          <dgm:chMax val="0"/>
          <dgm:chPref val="0"/>
          <dgm:bulletEnabled val="1"/>
        </dgm:presLayoutVars>
      </dgm:prSet>
      <dgm:spPr/>
    </dgm:pt>
    <dgm:pt modelId="{94C2A1D7-7633-44C5-B2C0-CB7F76876EE5}" type="pres">
      <dgm:prSet presAssocID="{47144D5B-258D-43FF-B773-B419AE2062BA}" presName="Accent6" presStyleCnt="0"/>
      <dgm:spPr/>
    </dgm:pt>
    <dgm:pt modelId="{B5A56EE8-3320-4619-864C-6205692E8EE1}" type="pres">
      <dgm:prSet presAssocID="{47144D5B-258D-43FF-B773-B419AE2062BA}" presName="Accent" presStyleLbl="bgShp" presStyleIdx="5" presStyleCnt="6" custLinFactNeighborX="-83854" custLinFactNeighborY="-51051"/>
      <dgm:spPr>
        <a:solidFill>
          <a:srgbClr val="D6A449">
            <a:alpha val="36000"/>
          </a:srgbClr>
        </a:solidFill>
      </dgm:spPr>
    </dgm:pt>
    <dgm:pt modelId="{33B92C80-DEF3-49F4-936E-2D83385D49F4}" type="pres">
      <dgm:prSet presAssocID="{47144D5B-258D-43FF-B773-B419AE2062BA}" presName="Child6" presStyleLbl="node1" presStyleIdx="5" presStyleCnt="6" custLinFactNeighborX="-5522" custLinFactNeighborY="-780">
        <dgm:presLayoutVars>
          <dgm:chMax val="0"/>
          <dgm:chPref val="0"/>
          <dgm:bulletEnabled val="1"/>
        </dgm:presLayoutVars>
      </dgm:prSet>
      <dgm:spPr/>
    </dgm:pt>
  </dgm:ptLst>
  <dgm:cxnLst>
    <dgm:cxn modelId="{9F906177-ED4F-4786-9F0F-17FDA98034E9}" srcId="{E431D48C-D1C0-4C6A-80A0-D2FD22B2E86D}" destId="{A00BDAEB-1EB4-45A8-BC50-3F0C517AE17E}" srcOrd="0" destOrd="0" parTransId="{8942C8A3-CA7E-46DF-A042-CA390077E5AD}" sibTransId="{E940F82B-4823-488A-BC4E-4DF95C29C6D2}"/>
    <dgm:cxn modelId="{AA4BFD70-F5EC-4C70-B47E-9CFE34FE4799}" srcId="{E431D48C-D1C0-4C6A-80A0-D2FD22B2E86D}" destId="{1E0AE98D-682F-4178-B9BB-42D6A25CC184}" srcOrd="2" destOrd="0" parTransId="{481EA9AA-7F72-46F5-9B36-0E34797FD395}" sibTransId="{EDF45649-643E-401D-8BD4-962F13534444}"/>
    <dgm:cxn modelId="{F9EC8FE2-6DB8-40E1-84B3-1F2C31BA7DF9}" srcId="{3FAC28AD-DC2E-4C11-9AF0-F360644FBC9C}" destId="{E431D48C-D1C0-4C6A-80A0-D2FD22B2E86D}" srcOrd="0" destOrd="0" parTransId="{EF285527-41A4-4DB4-BBE0-9AE922CA31C3}" sibTransId="{E4C25965-C33F-4C2B-AC3F-34ECA39AFC1E}"/>
    <dgm:cxn modelId="{16EE7877-DC62-43E7-9821-84937866F6B2}" type="presOf" srcId="{A00BDAEB-1EB4-45A8-BC50-3F0C517AE17E}" destId="{685FFAC6-EA40-48AB-BCD4-E7EDC29BF38A}" srcOrd="0" destOrd="0" presId="urn:microsoft.com/office/officeart/2011/layout/HexagonRadial"/>
    <dgm:cxn modelId="{1927EF91-264D-4BEE-A300-D1FCDFEC2193}" type="presOf" srcId="{8CD747D2-765D-4FEC-93F4-C905C1E8DEFB}" destId="{965507E3-BADD-4C05-9A49-01003EC8665D}" srcOrd="0" destOrd="0" presId="urn:microsoft.com/office/officeart/2011/layout/HexagonRadial"/>
    <dgm:cxn modelId="{5CE016EF-F286-463B-A178-E9D5B9CA79DF}" type="presOf" srcId="{1E0AE98D-682F-4178-B9BB-42D6A25CC184}" destId="{111B0E78-A476-438C-B40F-0C59C0019E13}" srcOrd="0" destOrd="0" presId="urn:microsoft.com/office/officeart/2011/layout/HexagonRadial"/>
    <dgm:cxn modelId="{A2298FE7-10BE-48FA-B2F3-1B385EF6AC2F}" srcId="{E431D48C-D1C0-4C6A-80A0-D2FD22B2E86D}" destId="{8CD747D2-765D-4FEC-93F4-C905C1E8DEFB}" srcOrd="4" destOrd="0" parTransId="{EAD06ED5-D467-4F73-8370-01362A2CFE71}" sibTransId="{4CFA01E6-7B62-402D-A0F0-2A28A0610F94}"/>
    <dgm:cxn modelId="{6DCDC5FC-C03B-4C1C-9E2B-1F01CED5BAC5}" type="presOf" srcId="{3FAC28AD-DC2E-4C11-9AF0-F360644FBC9C}" destId="{D029726B-A4A1-4973-937C-4F8183CCDB60}" srcOrd="0" destOrd="0" presId="urn:microsoft.com/office/officeart/2011/layout/HexagonRadial"/>
    <dgm:cxn modelId="{C43A0DB5-EAD6-450C-9E25-F7DBB5C966EE}" srcId="{E431D48C-D1C0-4C6A-80A0-D2FD22B2E86D}" destId="{F15FC1AA-1959-4369-A305-9DE1DA730F89}" srcOrd="3" destOrd="0" parTransId="{8BD85664-D46D-42F8-8B2F-9E95806EB5B3}" sibTransId="{DDB44808-CE46-47C5-A0C5-B73ECB6FF9AB}"/>
    <dgm:cxn modelId="{B484C175-EAD5-4235-96A9-44A95455ED66}" type="presOf" srcId="{47144D5B-258D-43FF-B773-B419AE2062BA}" destId="{33B92C80-DEF3-49F4-936E-2D83385D49F4}" srcOrd="0" destOrd="0" presId="urn:microsoft.com/office/officeart/2011/layout/HexagonRadial"/>
    <dgm:cxn modelId="{51ED7603-8661-49BE-9C1A-52E38710B5BA}" srcId="{E431D48C-D1C0-4C6A-80A0-D2FD22B2E86D}" destId="{81639041-72E8-4941-AD31-EFC0A9B3D04A}" srcOrd="1" destOrd="0" parTransId="{C990DCA3-04D1-46FA-A5D2-C59A7CEC2D6D}" sibTransId="{C3E830C2-F15F-4CB9-AE6F-4F9163959F16}"/>
    <dgm:cxn modelId="{43962504-321C-482E-9C25-568CAE9065CA}" srcId="{E431D48C-D1C0-4C6A-80A0-D2FD22B2E86D}" destId="{47144D5B-258D-43FF-B773-B419AE2062BA}" srcOrd="5" destOrd="0" parTransId="{CC34AD26-F4F1-430C-966E-D5E7341DC3AD}" sibTransId="{DF7F5338-664A-4DB1-A77B-25E394BD43C1}"/>
    <dgm:cxn modelId="{C041F580-9E48-445F-B358-527B4E0965D6}" type="presOf" srcId="{F15FC1AA-1959-4369-A305-9DE1DA730F89}" destId="{CF2C4912-22A0-4C03-92EE-AD098A005EB3}" srcOrd="0" destOrd="0" presId="urn:microsoft.com/office/officeart/2011/layout/HexagonRadial"/>
    <dgm:cxn modelId="{5600F5E4-7A35-4B52-B5EA-871BE95973ED}" type="presOf" srcId="{E431D48C-D1C0-4C6A-80A0-D2FD22B2E86D}" destId="{2EA6F2D0-B7DC-4099-8994-222EF72F80F3}" srcOrd="0" destOrd="0" presId="urn:microsoft.com/office/officeart/2011/layout/HexagonRadial"/>
    <dgm:cxn modelId="{FBA69688-98EB-4152-B1B8-69B4975A148A}" type="presOf" srcId="{81639041-72E8-4941-AD31-EFC0A9B3D04A}" destId="{895C34C9-37CF-4E76-A451-22CB5E354891}" srcOrd="0" destOrd="0" presId="urn:microsoft.com/office/officeart/2011/layout/HexagonRadial"/>
    <dgm:cxn modelId="{72BAF563-659D-4C2C-A129-09DBBCF042A4}" type="presParOf" srcId="{D029726B-A4A1-4973-937C-4F8183CCDB60}" destId="{2EA6F2D0-B7DC-4099-8994-222EF72F80F3}" srcOrd="0" destOrd="0" presId="urn:microsoft.com/office/officeart/2011/layout/HexagonRadial"/>
    <dgm:cxn modelId="{97C62C42-FB46-4448-BF5F-3D0343B48AE1}" type="presParOf" srcId="{D029726B-A4A1-4973-937C-4F8183CCDB60}" destId="{752B9970-2325-4055-AA1A-06F2287933AD}" srcOrd="1" destOrd="0" presId="urn:microsoft.com/office/officeart/2011/layout/HexagonRadial"/>
    <dgm:cxn modelId="{38D3ECD0-7214-4274-A4E9-35753DFDDB9C}" type="presParOf" srcId="{752B9970-2325-4055-AA1A-06F2287933AD}" destId="{454616D8-CA72-4B3B-895B-66AB79785C0B}" srcOrd="0" destOrd="0" presId="urn:microsoft.com/office/officeart/2011/layout/HexagonRadial"/>
    <dgm:cxn modelId="{A9A54C80-911A-4C40-AEA0-24B77914F445}" type="presParOf" srcId="{D029726B-A4A1-4973-937C-4F8183CCDB60}" destId="{685FFAC6-EA40-48AB-BCD4-E7EDC29BF38A}" srcOrd="2" destOrd="0" presId="urn:microsoft.com/office/officeart/2011/layout/HexagonRadial"/>
    <dgm:cxn modelId="{8CC6CC5C-211B-4D48-9D31-51BF9BBC907F}" type="presParOf" srcId="{D029726B-A4A1-4973-937C-4F8183CCDB60}" destId="{AE28088C-2988-4193-8BB6-5195CE797E45}" srcOrd="3" destOrd="0" presId="urn:microsoft.com/office/officeart/2011/layout/HexagonRadial"/>
    <dgm:cxn modelId="{F5436CC3-B5E6-4257-B024-C682D5D52EEE}" type="presParOf" srcId="{AE28088C-2988-4193-8BB6-5195CE797E45}" destId="{56714893-83A8-4574-AEC5-38BED8F3C780}" srcOrd="0" destOrd="0" presId="urn:microsoft.com/office/officeart/2011/layout/HexagonRadial"/>
    <dgm:cxn modelId="{A1309E9B-83C6-448C-8F8F-F9001B29285F}" type="presParOf" srcId="{D029726B-A4A1-4973-937C-4F8183CCDB60}" destId="{895C34C9-37CF-4E76-A451-22CB5E354891}" srcOrd="4" destOrd="0" presId="urn:microsoft.com/office/officeart/2011/layout/HexagonRadial"/>
    <dgm:cxn modelId="{F1CCFBFF-0AB2-40F7-B278-85A889F5E089}" type="presParOf" srcId="{D029726B-A4A1-4973-937C-4F8183CCDB60}" destId="{3E1FA091-4BAC-43B0-A37B-83A5FF000C8A}" srcOrd="5" destOrd="0" presId="urn:microsoft.com/office/officeart/2011/layout/HexagonRadial"/>
    <dgm:cxn modelId="{7744D14B-B7D5-4B43-8BD7-821A2658DAA9}" type="presParOf" srcId="{3E1FA091-4BAC-43B0-A37B-83A5FF000C8A}" destId="{C8F0B6AE-093B-478F-AE91-DE7B08155BB1}" srcOrd="0" destOrd="0" presId="urn:microsoft.com/office/officeart/2011/layout/HexagonRadial"/>
    <dgm:cxn modelId="{FFE51B9A-92AC-4F4E-ADD5-C8C52808A181}" type="presParOf" srcId="{D029726B-A4A1-4973-937C-4F8183CCDB60}" destId="{111B0E78-A476-438C-B40F-0C59C0019E13}" srcOrd="6" destOrd="0" presId="urn:microsoft.com/office/officeart/2011/layout/HexagonRadial"/>
    <dgm:cxn modelId="{6590D485-4460-4C6A-AE06-0AE8C7685A31}" type="presParOf" srcId="{D029726B-A4A1-4973-937C-4F8183CCDB60}" destId="{56431120-E853-49D0-AD91-65E3A665C5C7}" srcOrd="7" destOrd="0" presId="urn:microsoft.com/office/officeart/2011/layout/HexagonRadial"/>
    <dgm:cxn modelId="{606D8FA1-2F69-4227-BEA2-125343F07600}" type="presParOf" srcId="{56431120-E853-49D0-AD91-65E3A665C5C7}" destId="{D94D86D7-5D5D-4740-8335-3D735895110A}" srcOrd="0" destOrd="0" presId="urn:microsoft.com/office/officeart/2011/layout/HexagonRadial"/>
    <dgm:cxn modelId="{79C3BE27-A0D9-4582-A99E-C413C5C45A38}" type="presParOf" srcId="{D029726B-A4A1-4973-937C-4F8183CCDB60}" destId="{CF2C4912-22A0-4C03-92EE-AD098A005EB3}" srcOrd="8" destOrd="0" presId="urn:microsoft.com/office/officeart/2011/layout/HexagonRadial"/>
    <dgm:cxn modelId="{915260C8-4B04-494E-A734-9112366A0EB8}" type="presParOf" srcId="{D029726B-A4A1-4973-937C-4F8183CCDB60}" destId="{B05D40B8-9ACB-4F3E-AEFE-379C2A026842}" srcOrd="9" destOrd="0" presId="urn:microsoft.com/office/officeart/2011/layout/HexagonRadial"/>
    <dgm:cxn modelId="{23F9DC3C-C7BF-473D-ACFF-E4D6FCC7123E}" type="presParOf" srcId="{B05D40B8-9ACB-4F3E-AEFE-379C2A026842}" destId="{FDC5A4F6-08D0-48CE-A00F-5AFF857DBE54}" srcOrd="0" destOrd="0" presId="urn:microsoft.com/office/officeart/2011/layout/HexagonRadial"/>
    <dgm:cxn modelId="{4D9236F3-5315-4000-9D08-22A63A77327F}" type="presParOf" srcId="{D029726B-A4A1-4973-937C-4F8183CCDB60}" destId="{965507E3-BADD-4C05-9A49-01003EC8665D}" srcOrd="10" destOrd="0" presId="urn:microsoft.com/office/officeart/2011/layout/HexagonRadial"/>
    <dgm:cxn modelId="{096F42EB-DB95-4655-8F69-95334922E630}" type="presParOf" srcId="{D029726B-A4A1-4973-937C-4F8183CCDB60}" destId="{94C2A1D7-7633-44C5-B2C0-CB7F76876EE5}" srcOrd="11" destOrd="0" presId="urn:microsoft.com/office/officeart/2011/layout/HexagonRadial"/>
    <dgm:cxn modelId="{21826E51-F682-4283-8F9A-9DD5236E5D13}" type="presParOf" srcId="{94C2A1D7-7633-44C5-B2C0-CB7F76876EE5}" destId="{B5A56EE8-3320-4619-864C-6205692E8EE1}" srcOrd="0" destOrd="0" presId="urn:microsoft.com/office/officeart/2011/layout/HexagonRadial"/>
    <dgm:cxn modelId="{DE48A798-6EE0-4DC7-8301-23FD62D881B0}" type="presParOf" srcId="{D029726B-A4A1-4973-937C-4F8183CCDB60}" destId="{33B92C80-DEF3-49F4-936E-2D83385D49F4}"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BAB0E-5154-43CC-99D7-95478CC70B1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05811F7-A2E5-4996-B5DF-B70A5803F6C1}">
      <dgm:prSet phldrT="[Text]" custT="1">
        <dgm:style>
          <a:lnRef idx="0">
            <a:schemeClr val="accent2"/>
          </a:lnRef>
          <a:fillRef idx="3">
            <a:schemeClr val="accent2"/>
          </a:fillRef>
          <a:effectRef idx="3">
            <a:schemeClr val="accent2"/>
          </a:effectRef>
          <a:fontRef idx="minor">
            <a:schemeClr val="lt1"/>
          </a:fontRef>
        </dgm:style>
      </dgm:prSet>
      <dgm:spPr>
        <a:solidFill>
          <a:srgbClr val="D6A449"/>
        </a:solidFill>
      </dgm:spPr>
      <dgm:t>
        <a:bodyPr/>
        <a:lstStyle/>
        <a:p>
          <a:r>
            <a:rPr lang="en-US" sz="1600" dirty="0">
              <a:solidFill>
                <a:schemeClr val="tx1">
                  <a:lumMod val="95000"/>
                  <a:lumOff val="5000"/>
                </a:schemeClr>
              </a:solidFill>
            </a:rPr>
            <a:t>Measureable Goals and Objectives</a:t>
          </a:r>
        </a:p>
      </dgm:t>
    </dgm:pt>
    <dgm:pt modelId="{36B8A7B1-EAB8-471B-B9EC-1C58221C8E70}" type="parTrans" cxnId="{99FE7D72-0EBE-4384-B7F6-FAE9B3E2CAB1}">
      <dgm:prSet/>
      <dgm:spPr/>
      <dgm:t>
        <a:bodyPr/>
        <a:lstStyle/>
        <a:p>
          <a:endParaRPr lang="en-US"/>
        </a:p>
      </dgm:t>
    </dgm:pt>
    <dgm:pt modelId="{E58B4239-184E-4663-A0F4-48037A61D4A4}" type="sibTrans" cxnId="{99FE7D72-0EBE-4384-B7F6-FAE9B3E2CAB1}">
      <dgm:prSet/>
      <dgm:spPr>
        <a:solidFill>
          <a:srgbClr val="7E7168"/>
        </a:solidFill>
      </dgm:spPr>
      <dgm:t>
        <a:bodyPr/>
        <a:lstStyle/>
        <a:p>
          <a:endParaRPr lang="en-US"/>
        </a:p>
      </dgm:t>
    </dgm:pt>
    <dgm:pt modelId="{4AB35BC1-F9D5-4FE0-A757-375965197273}">
      <dgm:prSet phldrT="[Text]" custT="1">
        <dgm:style>
          <a:lnRef idx="0">
            <a:schemeClr val="accent2"/>
          </a:lnRef>
          <a:fillRef idx="3">
            <a:schemeClr val="accent2"/>
          </a:fillRef>
          <a:effectRef idx="3">
            <a:schemeClr val="accent2"/>
          </a:effectRef>
          <a:fontRef idx="minor">
            <a:schemeClr val="lt1"/>
          </a:fontRef>
        </dgm:style>
      </dgm:prSet>
      <dgm:spPr>
        <a:solidFill>
          <a:srgbClr val="D6A449"/>
        </a:solidFill>
      </dgm:spPr>
      <dgm:t>
        <a:bodyPr/>
        <a:lstStyle/>
        <a:p>
          <a:r>
            <a:rPr lang="en-US" sz="1600" dirty="0">
              <a:solidFill>
                <a:schemeClr val="tx1">
                  <a:lumMod val="95000"/>
                  <a:lumOff val="5000"/>
                </a:schemeClr>
              </a:solidFill>
            </a:rPr>
            <a:t>Strengths and Weaknesses</a:t>
          </a:r>
        </a:p>
      </dgm:t>
    </dgm:pt>
    <dgm:pt modelId="{542A15E3-B6BE-4207-B756-863601F809DA}" type="parTrans" cxnId="{CAC85CD5-C2E8-42AC-AAA1-7EE1709B8209}">
      <dgm:prSet/>
      <dgm:spPr/>
      <dgm:t>
        <a:bodyPr/>
        <a:lstStyle/>
        <a:p>
          <a:endParaRPr lang="en-US"/>
        </a:p>
      </dgm:t>
    </dgm:pt>
    <dgm:pt modelId="{3C43CC5A-387F-4C18-897C-94FEABD48888}" type="sibTrans" cxnId="{CAC85CD5-C2E8-42AC-AAA1-7EE1709B8209}">
      <dgm:prSet/>
      <dgm:spPr>
        <a:solidFill>
          <a:schemeClr val="bg2">
            <a:lumMod val="75000"/>
          </a:schemeClr>
        </a:solidFill>
      </dgm:spPr>
      <dgm:t>
        <a:bodyPr/>
        <a:lstStyle/>
        <a:p>
          <a:endParaRPr lang="en-US">
            <a:solidFill>
              <a:schemeClr val="tx1">
                <a:lumMod val="95000"/>
                <a:lumOff val="5000"/>
              </a:schemeClr>
            </a:solidFill>
          </a:endParaRPr>
        </a:p>
      </dgm:t>
    </dgm:pt>
    <dgm:pt modelId="{369005FD-A3D0-4BBC-A7A0-DDEA5FB63E5D}">
      <dgm:prSet phldrT="[Text]">
        <dgm:style>
          <a:lnRef idx="0">
            <a:schemeClr val="accent2"/>
          </a:lnRef>
          <a:fillRef idx="3">
            <a:schemeClr val="accent2"/>
          </a:fillRef>
          <a:effectRef idx="3">
            <a:schemeClr val="accent2"/>
          </a:effectRef>
          <a:fontRef idx="minor">
            <a:schemeClr val="lt1"/>
          </a:fontRef>
        </dgm:style>
      </dgm:prSet>
      <dgm:spPr>
        <a:solidFill>
          <a:srgbClr val="BD431A"/>
        </a:solidFill>
      </dgm:spPr>
      <dgm:t>
        <a:bodyPr/>
        <a:lstStyle/>
        <a:p>
          <a:r>
            <a:rPr lang="en-US" dirty="0">
              <a:solidFill>
                <a:schemeClr val="bg1"/>
              </a:solidFill>
            </a:rPr>
            <a:t>**Medical Condition Goals</a:t>
          </a:r>
        </a:p>
      </dgm:t>
    </dgm:pt>
    <dgm:pt modelId="{56184331-0576-4F94-9C1C-28867281126C}" type="parTrans" cxnId="{72EED2A2-EDA2-4D76-AA2E-6B7DDA4ECED9}">
      <dgm:prSet/>
      <dgm:spPr/>
      <dgm:t>
        <a:bodyPr/>
        <a:lstStyle/>
        <a:p>
          <a:endParaRPr lang="en-US"/>
        </a:p>
      </dgm:t>
    </dgm:pt>
    <dgm:pt modelId="{970D45BE-764E-4B21-A51F-5108F32D8568}" type="sibTrans" cxnId="{72EED2A2-EDA2-4D76-AA2E-6B7DDA4ECED9}">
      <dgm:prSet/>
      <dgm:spPr>
        <a:solidFill>
          <a:srgbClr val="7E7168"/>
        </a:solidFill>
      </dgm:spPr>
      <dgm:t>
        <a:bodyPr/>
        <a:lstStyle/>
        <a:p>
          <a:endParaRPr lang="en-US"/>
        </a:p>
      </dgm:t>
    </dgm:pt>
    <dgm:pt modelId="{14247A49-38C3-4E41-B8B2-ECD162A7CAF7}">
      <dgm:prSet phldrT="[Text]">
        <dgm:style>
          <a:lnRef idx="0">
            <a:schemeClr val="accent2"/>
          </a:lnRef>
          <a:fillRef idx="3">
            <a:schemeClr val="accent2"/>
          </a:fillRef>
          <a:effectRef idx="3">
            <a:schemeClr val="accent2"/>
          </a:effectRef>
          <a:fontRef idx="minor">
            <a:schemeClr val="lt1"/>
          </a:fontRef>
        </dgm:style>
      </dgm:prSet>
      <dgm:spPr>
        <a:solidFill>
          <a:srgbClr val="D6A449"/>
        </a:solidFill>
      </dgm:spPr>
      <dgm:t>
        <a:bodyPr/>
        <a:lstStyle/>
        <a:p>
          <a:r>
            <a:rPr lang="en-US" dirty="0">
              <a:solidFill>
                <a:schemeClr val="tx1">
                  <a:lumMod val="95000"/>
                  <a:lumOff val="5000"/>
                </a:schemeClr>
              </a:solidFill>
            </a:rPr>
            <a:t>Cultural, Spiritual  Considerations</a:t>
          </a:r>
        </a:p>
      </dgm:t>
    </dgm:pt>
    <dgm:pt modelId="{499D9EBF-661A-4F27-874A-5A140FC188C0}" type="parTrans" cxnId="{0DDBCDA2-2230-496E-87A2-79A69A2C34A3}">
      <dgm:prSet/>
      <dgm:spPr/>
      <dgm:t>
        <a:bodyPr/>
        <a:lstStyle/>
        <a:p>
          <a:endParaRPr lang="en-US"/>
        </a:p>
      </dgm:t>
    </dgm:pt>
    <dgm:pt modelId="{C90262E6-6A06-413A-AD18-7E22183E092D}" type="sibTrans" cxnId="{0DDBCDA2-2230-496E-87A2-79A69A2C34A3}">
      <dgm:prSet/>
      <dgm:spPr>
        <a:solidFill>
          <a:srgbClr val="7E7168"/>
        </a:solidFill>
      </dgm:spPr>
      <dgm:t>
        <a:bodyPr/>
        <a:lstStyle/>
        <a:p>
          <a:endParaRPr lang="en-US"/>
        </a:p>
      </dgm:t>
    </dgm:pt>
    <dgm:pt modelId="{703BF1D7-A70B-4E57-9313-942C6162A1C1}">
      <dgm:prSet>
        <dgm:style>
          <a:lnRef idx="0">
            <a:schemeClr val="accent2"/>
          </a:lnRef>
          <a:fillRef idx="3">
            <a:schemeClr val="accent2"/>
          </a:fillRef>
          <a:effectRef idx="3">
            <a:schemeClr val="accent2"/>
          </a:effectRef>
          <a:fontRef idx="minor">
            <a:schemeClr val="lt1"/>
          </a:fontRef>
        </dgm:style>
      </dgm:prSet>
      <dgm:spPr>
        <a:solidFill>
          <a:srgbClr val="D6A449"/>
        </a:solidFill>
      </dgm:spPr>
      <dgm:t>
        <a:bodyPr/>
        <a:lstStyle/>
        <a:p>
          <a:r>
            <a:rPr lang="en-US" dirty="0">
              <a:solidFill>
                <a:schemeClr val="tx1">
                  <a:lumMod val="95000"/>
                  <a:lumOff val="5000"/>
                </a:schemeClr>
              </a:solidFill>
            </a:rPr>
            <a:t>Patient and Family Input</a:t>
          </a:r>
        </a:p>
      </dgm:t>
    </dgm:pt>
    <dgm:pt modelId="{A4F4258D-55F1-41F1-ABA7-24BC7D57F33E}" type="parTrans" cxnId="{3E100F5B-08D4-4286-8BD3-354E25099293}">
      <dgm:prSet/>
      <dgm:spPr/>
      <dgm:t>
        <a:bodyPr/>
        <a:lstStyle/>
        <a:p>
          <a:endParaRPr lang="en-US"/>
        </a:p>
      </dgm:t>
    </dgm:pt>
    <dgm:pt modelId="{9A5B6DDB-4EA2-4CB7-8E7C-C7E80B18F8AA}" type="sibTrans" cxnId="{3E100F5B-08D4-4286-8BD3-354E25099293}">
      <dgm:prSet/>
      <dgm:spPr>
        <a:solidFill>
          <a:srgbClr val="7E7168"/>
        </a:solidFill>
      </dgm:spPr>
      <dgm:t>
        <a:bodyPr/>
        <a:lstStyle/>
        <a:p>
          <a:endParaRPr lang="en-US"/>
        </a:p>
      </dgm:t>
    </dgm:pt>
    <dgm:pt modelId="{8C9CEC22-54D8-48DA-BB22-1A116F7FBBAE}" type="pres">
      <dgm:prSet presAssocID="{6F4BAB0E-5154-43CC-99D7-95478CC70B1B}" presName="cycle" presStyleCnt="0">
        <dgm:presLayoutVars>
          <dgm:dir/>
          <dgm:resizeHandles val="exact"/>
        </dgm:presLayoutVars>
      </dgm:prSet>
      <dgm:spPr/>
    </dgm:pt>
    <dgm:pt modelId="{989F58EB-9111-4096-9A01-12469B127A9D}" type="pres">
      <dgm:prSet presAssocID="{703BF1D7-A70B-4E57-9313-942C6162A1C1}" presName="node" presStyleLbl="node1" presStyleIdx="0" presStyleCnt="5" custScaleX="157933" custScaleY="114082" custRadScaleRad="108601" custRadScaleInc="44569">
        <dgm:presLayoutVars>
          <dgm:bulletEnabled val="1"/>
        </dgm:presLayoutVars>
      </dgm:prSet>
      <dgm:spPr/>
    </dgm:pt>
    <dgm:pt modelId="{2F0E4FC8-B56C-453F-86CF-67E8216B3165}" type="pres">
      <dgm:prSet presAssocID="{9A5B6DDB-4EA2-4CB7-8E7C-C7E80B18F8AA}" presName="sibTrans" presStyleLbl="sibTrans2D1" presStyleIdx="0" presStyleCnt="5"/>
      <dgm:spPr/>
    </dgm:pt>
    <dgm:pt modelId="{A2A32740-F9F9-44B8-B28F-F9D2A7C3DBD9}" type="pres">
      <dgm:prSet presAssocID="{9A5B6DDB-4EA2-4CB7-8E7C-C7E80B18F8AA}" presName="connectorText" presStyleLbl="sibTrans2D1" presStyleIdx="0" presStyleCnt="5"/>
      <dgm:spPr/>
    </dgm:pt>
    <dgm:pt modelId="{54845371-B02D-41E1-92E9-97D5F87B3A1C}" type="pres">
      <dgm:prSet presAssocID="{F05811F7-A2E5-4996-B5DF-B70A5803F6C1}" presName="node" presStyleLbl="node1" presStyleIdx="1" presStyleCnt="5" custScaleX="158474" custScaleY="110321" custRadScaleRad="169750" custRadScaleInc="13520">
        <dgm:presLayoutVars>
          <dgm:bulletEnabled val="1"/>
        </dgm:presLayoutVars>
      </dgm:prSet>
      <dgm:spPr/>
    </dgm:pt>
    <dgm:pt modelId="{D7B1283A-F7C3-44C2-BB7F-23B98D4B4740}" type="pres">
      <dgm:prSet presAssocID="{E58B4239-184E-4663-A0F4-48037A61D4A4}" presName="sibTrans" presStyleLbl="sibTrans2D1" presStyleIdx="1" presStyleCnt="5" custLinFactNeighborX="-16301" custLinFactNeighborY="2294"/>
      <dgm:spPr/>
    </dgm:pt>
    <dgm:pt modelId="{79756DA1-4B93-47BA-B84A-293B51E73186}" type="pres">
      <dgm:prSet presAssocID="{E58B4239-184E-4663-A0F4-48037A61D4A4}" presName="connectorText" presStyleLbl="sibTrans2D1" presStyleIdx="1" presStyleCnt="5"/>
      <dgm:spPr/>
    </dgm:pt>
    <dgm:pt modelId="{D3337638-3BE8-4F43-AE32-CC774B5B6103}" type="pres">
      <dgm:prSet presAssocID="{4AB35BC1-F9D5-4FE0-A757-375965197273}" presName="node" presStyleLbl="node1" presStyleIdx="2" presStyleCnt="5" custScaleX="162642" custScaleY="108542" custRadScaleRad="125177" custRadScaleInc="-55499">
        <dgm:presLayoutVars>
          <dgm:bulletEnabled val="1"/>
        </dgm:presLayoutVars>
      </dgm:prSet>
      <dgm:spPr/>
    </dgm:pt>
    <dgm:pt modelId="{5425D1F9-2AEC-498D-A510-C426F5A3F913}" type="pres">
      <dgm:prSet presAssocID="{3C43CC5A-387F-4C18-897C-94FEABD48888}" presName="sibTrans" presStyleLbl="sibTrans2D1" presStyleIdx="2" presStyleCnt="5" custScaleX="73582" custScaleY="95179" custLinFactNeighborX="-15989" custLinFactNeighborY="34713"/>
      <dgm:spPr/>
    </dgm:pt>
    <dgm:pt modelId="{2E5E4F72-9C66-4BB9-9505-518F1451157F}" type="pres">
      <dgm:prSet presAssocID="{3C43CC5A-387F-4C18-897C-94FEABD48888}" presName="connectorText" presStyleLbl="sibTrans2D1" presStyleIdx="2" presStyleCnt="5"/>
      <dgm:spPr/>
    </dgm:pt>
    <dgm:pt modelId="{427EE283-C4C7-4605-B1AB-E712A9B0749E}" type="pres">
      <dgm:prSet presAssocID="{369005FD-A3D0-4BBC-A7A0-DDEA5FB63E5D}" presName="node" presStyleLbl="node1" presStyleIdx="3" presStyleCnt="5" custScaleX="166287" custScaleY="112813" custRadScaleRad="99130" custRadScaleInc="55167">
        <dgm:presLayoutVars>
          <dgm:bulletEnabled val="1"/>
        </dgm:presLayoutVars>
      </dgm:prSet>
      <dgm:spPr/>
    </dgm:pt>
    <dgm:pt modelId="{A0A4BF6E-B08C-4C62-8161-11259250B4B7}" type="pres">
      <dgm:prSet presAssocID="{970D45BE-764E-4B21-A51F-5108F32D8568}" presName="sibTrans" presStyleLbl="sibTrans2D1" presStyleIdx="3" presStyleCnt="5" custLinFactNeighborX="-29531" custLinFactNeighborY="1221"/>
      <dgm:spPr/>
    </dgm:pt>
    <dgm:pt modelId="{9F3C37B6-5753-41E2-A135-9333FA3929B7}" type="pres">
      <dgm:prSet presAssocID="{970D45BE-764E-4B21-A51F-5108F32D8568}" presName="connectorText" presStyleLbl="sibTrans2D1" presStyleIdx="3" presStyleCnt="5"/>
      <dgm:spPr/>
    </dgm:pt>
    <dgm:pt modelId="{FE9BF7EE-104C-4D07-B313-1933C124CE23}" type="pres">
      <dgm:prSet presAssocID="{14247A49-38C3-4E41-B8B2-ECD162A7CAF7}" presName="node" presStyleLbl="node1" presStyleIdx="4" presStyleCnt="5" custScaleX="161466" custScaleY="112499" custRadScaleRad="124379" custRadScaleInc="21225">
        <dgm:presLayoutVars>
          <dgm:bulletEnabled val="1"/>
        </dgm:presLayoutVars>
      </dgm:prSet>
      <dgm:spPr/>
    </dgm:pt>
    <dgm:pt modelId="{D66608D6-AEE2-446C-BA7F-461D548444E6}" type="pres">
      <dgm:prSet presAssocID="{C90262E6-6A06-413A-AD18-7E22183E092D}" presName="sibTrans" presStyleLbl="sibTrans2D1" presStyleIdx="4" presStyleCnt="5"/>
      <dgm:spPr/>
    </dgm:pt>
    <dgm:pt modelId="{5E37FD7B-4311-4E11-A997-F39F6D164CEB}" type="pres">
      <dgm:prSet presAssocID="{C90262E6-6A06-413A-AD18-7E22183E092D}" presName="connectorText" presStyleLbl="sibTrans2D1" presStyleIdx="4" presStyleCnt="5"/>
      <dgm:spPr/>
    </dgm:pt>
  </dgm:ptLst>
  <dgm:cxnLst>
    <dgm:cxn modelId="{99FE7D72-0EBE-4384-B7F6-FAE9B3E2CAB1}" srcId="{6F4BAB0E-5154-43CC-99D7-95478CC70B1B}" destId="{F05811F7-A2E5-4996-B5DF-B70A5803F6C1}" srcOrd="1" destOrd="0" parTransId="{36B8A7B1-EAB8-471B-B9EC-1C58221C8E70}" sibTransId="{E58B4239-184E-4663-A0F4-48037A61D4A4}"/>
    <dgm:cxn modelId="{8782E245-6373-4EC3-968C-3E6C668E9B9E}" type="presOf" srcId="{C90262E6-6A06-413A-AD18-7E22183E092D}" destId="{D66608D6-AEE2-446C-BA7F-461D548444E6}" srcOrd="0" destOrd="0" presId="urn:microsoft.com/office/officeart/2005/8/layout/cycle2"/>
    <dgm:cxn modelId="{828D0261-FCE2-4D35-9942-A23CE1AD6461}" type="presOf" srcId="{E58B4239-184E-4663-A0F4-48037A61D4A4}" destId="{79756DA1-4B93-47BA-B84A-293B51E73186}" srcOrd="1" destOrd="0" presId="urn:microsoft.com/office/officeart/2005/8/layout/cycle2"/>
    <dgm:cxn modelId="{0DDBCDA2-2230-496E-87A2-79A69A2C34A3}" srcId="{6F4BAB0E-5154-43CC-99D7-95478CC70B1B}" destId="{14247A49-38C3-4E41-B8B2-ECD162A7CAF7}" srcOrd="4" destOrd="0" parTransId="{499D9EBF-661A-4F27-874A-5A140FC188C0}" sibTransId="{C90262E6-6A06-413A-AD18-7E22183E092D}"/>
    <dgm:cxn modelId="{062384B4-BA73-492C-8757-F660C526D38F}" type="presOf" srcId="{9A5B6DDB-4EA2-4CB7-8E7C-C7E80B18F8AA}" destId="{A2A32740-F9F9-44B8-B28F-F9D2A7C3DBD9}" srcOrd="1" destOrd="0" presId="urn:microsoft.com/office/officeart/2005/8/layout/cycle2"/>
    <dgm:cxn modelId="{99F21E9B-9778-4BC0-8185-4A786D28C129}" type="presOf" srcId="{3C43CC5A-387F-4C18-897C-94FEABD48888}" destId="{2E5E4F72-9C66-4BB9-9505-518F1451157F}" srcOrd="1" destOrd="0" presId="urn:microsoft.com/office/officeart/2005/8/layout/cycle2"/>
    <dgm:cxn modelId="{3E100F5B-08D4-4286-8BD3-354E25099293}" srcId="{6F4BAB0E-5154-43CC-99D7-95478CC70B1B}" destId="{703BF1D7-A70B-4E57-9313-942C6162A1C1}" srcOrd="0" destOrd="0" parTransId="{A4F4258D-55F1-41F1-ABA7-24BC7D57F33E}" sibTransId="{9A5B6DDB-4EA2-4CB7-8E7C-C7E80B18F8AA}"/>
    <dgm:cxn modelId="{7F7E204D-8AC8-4ED4-BF67-F649224B0F8E}" type="presOf" srcId="{6F4BAB0E-5154-43CC-99D7-95478CC70B1B}" destId="{8C9CEC22-54D8-48DA-BB22-1A116F7FBBAE}" srcOrd="0" destOrd="0" presId="urn:microsoft.com/office/officeart/2005/8/layout/cycle2"/>
    <dgm:cxn modelId="{64A8347C-56A7-4FCC-A577-E13E26B237A4}" type="presOf" srcId="{3C43CC5A-387F-4C18-897C-94FEABD48888}" destId="{5425D1F9-2AEC-498D-A510-C426F5A3F913}" srcOrd="0" destOrd="0" presId="urn:microsoft.com/office/officeart/2005/8/layout/cycle2"/>
    <dgm:cxn modelId="{6D5820B2-3B7E-443D-B5B8-E971BBD6CBE6}" type="presOf" srcId="{970D45BE-764E-4B21-A51F-5108F32D8568}" destId="{A0A4BF6E-B08C-4C62-8161-11259250B4B7}" srcOrd="0" destOrd="0" presId="urn:microsoft.com/office/officeart/2005/8/layout/cycle2"/>
    <dgm:cxn modelId="{5ADBE5C8-6F6D-42A6-AFCB-4C0699FECAE8}" type="presOf" srcId="{C90262E6-6A06-413A-AD18-7E22183E092D}" destId="{5E37FD7B-4311-4E11-A997-F39F6D164CEB}" srcOrd="1" destOrd="0" presId="urn:microsoft.com/office/officeart/2005/8/layout/cycle2"/>
    <dgm:cxn modelId="{DE30F6FE-3025-49AE-ADDD-1A81FF9610B4}" type="presOf" srcId="{9A5B6DDB-4EA2-4CB7-8E7C-C7E80B18F8AA}" destId="{2F0E4FC8-B56C-453F-86CF-67E8216B3165}" srcOrd="0" destOrd="0" presId="urn:microsoft.com/office/officeart/2005/8/layout/cycle2"/>
    <dgm:cxn modelId="{305EC8B2-9BA9-488A-B0D7-4242037B1976}" type="presOf" srcId="{14247A49-38C3-4E41-B8B2-ECD162A7CAF7}" destId="{FE9BF7EE-104C-4D07-B313-1933C124CE23}" srcOrd="0" destOrd="0" presId="urn:microsoft.com/office/officeart/2005/8/layout/cycle2"/>
    <dgm:cxn modelId="{29FE0B8A-E5CD-4D7C-B9BC-32BE043C0B1F}" type="presOf" srcId="{703BF1D7-A70B-4E57-9313-942C6162A1C1}" destId="{989F58EB-9111-4096-9A01-12469B127A9D}" srcOrd="0" destOrd="0" presId="urn:microsoft.com/office/officeart/2005/8/layout/cycle2"/>
    <dgm:cxn modelId="{CAC85CD5-C2E8-42AC-AAA1-7EE1709B8209}" srcId="{6F4BAB0E-5154-43CC-99D7-95478CC70B1B}" destId="{4AB35BC1-F9D5-4FE0-A757-375965197273}" srcOrd="2" destOrd="0" parTransId="{542A15E3-B6BE-4207-B756-863601F809DA}" sibTransId="{3C43CC5A-387F-4C18-897C-94FEABD48888}"/>
    <dgm:cxn modelId="{C5E83409-E331-40A1-A826-241B0955B24F}" type="presOf" srcId="{369005FD-A3D0-4BBC-A7A0-DDEA5FB63E5D}" destId="{427EE283-C4C7-4605-B1AB-E712A9B0749E}" srcOrd="0" destOrd="0" presId="urn:microsoft.com/office/officeart/2005/8/layout/cycle2"/>
    <dgm:cxn modelId="{D6C1D772-BB6B-4457-B5D2-43B8F99BA5E0}" type="presOf" srcId="{E58B4239-184E-4663-A0F4-48037A61D4A4}" destId="{D7B1283A-F7C3-44C2-BB7F-23B98D4B4740}" srcOrd="0" destOrd="0" presId="urn:microsoft.com/office/officeart/2005/8/layout/cycle2"/>
    <dgm:cxn modelId="{EB326DAA-F55A-40CC-AB53-4C29148CDC11}" type="presOf" srcId="{970D45BE-764E-4B21-A51F-5108F32D8568}" destId="{9F3C37B6-5753-41E2-A135-9333FA3929B7}" srcOrd="1" destOrd="0" presId="urn:microsoft.com/office/officeart/2005/8/layout/cycle2"/>
    <dgm:cxn modelId="{9033DBDD-672D-4902-A422-5BFE5CD70359}" type="presOf" srcId="{F05811F7-A2E5-4996-B5DF-B70A5803F6C1}" destId="{54845371-B02D-41E1-92E9-97D5F87B3A1C}" srcOrd="0" destOrd="0" presId="urn:microsoft.com/office/officeart/2005/8/layout/cycle2"/>
    <dgm:cxn modelId="{72EED2A2-EDA2-4D76-AA2E-6B7DDA4ECED9}" srcId="{6F4BAB0E-5154-43CC-99D7-95478CC70B1B}" destId="{369005FD-A3D0-4BBC-A7A0-DDEA5FB63E5D}" srcOrd="3" destOrd="0" parTransId="{56184331-0576-4F94-9C1C-28867281126C}" sibTransId="{970D45BE-764E-4B21-A51F-5108F32D8568}"/>
    <dgm:cxn modelId="{6B2DC9D8-A4B0-4EBD-B509-2FBB2FA4BC4B}" type="presOf" srcId="{4AB35BC1-F9D5-4FE0-A757-375965197273}" destId="{D3337638-3BE8-4F43-AE32-CC774B5B6103}" srcOrd="0" destOrd="0" presId="urn:microsoft.com/office/officeart/2005/8/layout/cycle2"/>
    <dgm:cxn modelId="{B5A9DFC1-A778-49D1-B37C-C79CEE5E7039}" type="presParOf" srcId="{8C9CEC22-54D8-48DA-BB22-1A116F7FBBAE}" destId="{989F58EB-9111-4096-9A01-12469B127A9D}" srcOrd="0" destOrd="0" presId="urn:microsoft.com/office/officeart/2005/8/layout/cycle2"/>
    <dgm:cxn modelId="{58B8EC64-0BD4-41BB-BEDC-A2530CFC3C3D}" type="presParOf" srcId="{8C9CEC22-54D8-48DA-BB22-1A116F7FBBAE}" destId="{2F0E4FC8-B56C-453F-86CF-67E8216B3165}" srcOrd="1" destOrd="0" presId="urn:microsoft.com/office/officeart/2005/8/layout/cycle2"/>
    <dgm:cxn modelId="{D346442E-4E06-46A2-BAE1-5DF119074DF9}" type="presParOf" srcId="{2F0E4FC8-B56C-453F-86CF-67E8216B3165}" destId="{A2A32740-F9F9-44B8-B28F-F9D2A7C3DBD9}" srcOrd="0" destOrd="0" presId="urn:microsoft.com/office/officeart/2005/8/layout/cycle2"/>
    <dgm:cxn modelId="{A0ED6310-1F8E-4EA4-BCD3-50B416D2455B}" type="presParOf" srcId="{8C9CEC22-54D8-48DA-BB22-1A116F7FBBAE}" destId="{54845371-B02D-41E1-92E9-97D5F87B3A1C}" srcOrd="2" destOrd="0" presId="urn:microsoft.com/office/officeart/2005/8/layout/cycle2"/>
    <dgm:cxn modelId="{4C43C01C-80F6-4270-AAAD-DC7EB17086EF}" type="presParOf" srcId="{8C9CEC22-54D8-48DA-BB22-1A116F7FBBAE}" destId="{D7B1283A-F7C3-44C2-BB7F-23B98D4B4740}" srcOrd="3" destOrd="0" presId="urn:microsoft.com/office/officeart/2005/8/layout/cycle2"/>
    <dgm:cxn modelId="{C75E9C2C-F5B8-4AFE-8F66-4D752C95BA35}" type="presParOf" srcId="{D7B1283A-F7C3-44C2-BB7F-23B98D4B4740}" destId="{79756DA1-4B93-47BA-B84A-293B51E73186}" srcOrd="0" destOrd="0" presId="urn:microsoft.com/office/officeart/2005/8/layout/cycle2"/>
    <dgm:cxn modelId="{37827728-8125-42C2-9456-FFFEA8CAC3DC}" type="presParOf" srcId="{8C9CEC22-54D8-48DA-BB22-1A116F7FBBAE}" destId="{D3337638-3BE8-4F43-AE32-CC774B5B6103}" srcOrd="4" destOrd="0" presId="urn:microsoft.com/office/officeart/2005/8/layout/cycle2"/>
    <dgm:cxn modelId="{36EE8753-F8EC-4906-B439-448D9EE22678}" type="presParOf" srcId="{8C9CEC22-54D8-48DA-BB22-1A116F7FBBAE}" destId="{5425D1F9-2AEC-498D-A510-C426F5A3F913}" srcOrd="5" destOrd="0" presId="urn:microsoft.com/office/officeart/2005/8/layout/cycle2"/>
    <dgm:cxn modelId="{4AA170B2-AAA9-46CE-A951-C6F62DB887A2}" type="presParOf" srcId="{5425D1F9-2AEC-498D-A510-C426F5A3F913}" destId="{2E5E4F72-9C66-4BB9-9505-518F1451157F}" srcOrd="0" destOrd="0" presId="urn:microsoft.com/office/officeart/2005/8/layout/cycle2"/>
    <dgm:cxn modelId="{17B89FF2-5D04-4C4C-8F23-4F205CF2F3D8}" type="presParOf" srcId="{8C9CEC22-54D8-48DA-BB22-1A116F7FBBAE}" destId="{427EE283-C4C7-4605-B1AB-E712A9B0749E}" srcOrd="6" destOrd="0" presId="urn:microsoft.com/office/officeart/2005/8/layout/cycle2"/>
    <dgm:cxn modelId="{1C7EC826-129F-47FC-B2C4-9A17430DDFE5}" type="presParOf" srcId="{8C9CEC22-54D8-48DA-BB22-1A116F7FBBAE}" destId="{A0A4BF6E-B08C-4C62-8161-11259250B4B7}" srcOrd="7" destOrd="0" presId="urn:microsoft.com/office/officeart/2005/8/layout/cycle2"/>
    <dgm:cxn modelId="{1293B7F5-2BB0-4650-8CB0-52CCAF4E20DB}" type="presParOf" srcId="{A0A4BF6E-B08C-4C62-8161-11259250B4B7}" destId="{9F3C37B6-5753-41E2-A135-9333FA3929B7}" srcOrd="0" destOrd="0" presId="urn:microsoft.com/office/officeart/2005/8/layout/cycle2"/>
    <dgm:cxn modelId="{373640F5-BB77-445D-BE93-62DBC3282109}" type="presParOf" srcId="{8C9CEC22-54D8-48DA-BB22-1A116F7FBBAE}" destId="{FE9BF7EE-104C-4D07-B313-1933C124CE23}" srcOrd="8" destOrd="0" presId="urn:microsoft.com/office/officeart/2005/8/layout/cycle2"/>
    <dgm:cxn modelId="{2158C827-FF42-401D-81B8-3BB73B5B31FD}" type="presParOf" srcId="{8C9CEC22-54D8-48DA-BB22-1A116F7FBBAE}" destId="{D66608D6-AEE2-446C-BA7F-461D548444E6}" srcOrd="9" destOrd="0" presId="urn:microsoft.com/office/officeart/2005/8/layout/cycle2"/>
    <dgm:cxn modelId="{0D82724A-AB48-4E07-9499-179B44DD58BC}" type="presParOf" srcId="{D66608D6-AEE2-446C-BA7F-461D548444E6}" destId="{5E37FD7B-4311-4E11-A997-F39F6D164CE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6F2D0-B7DC-4099-8994-222EF72F80F3}">
      <dsp:nvSpPr>
        <dsp:cNvPr id="0" name=""/>
        <dsp:cNvSpPr/>
      </dsp:nvSpPr>
      <dsp:spPr>
        <a:xfrm>
          <a:off x="2209798" y="1271166"/>
          <a:ext cx="1697897" cy="1435307"/>
        </a:xfrm>
        <a:prstGeom prst="hexagon">
          <a:avLst>
            <a:gd name="adj" fmla="val 28570"/>
            <a:gd name="vf" fmla="val 11547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Patient</a:t>
          </a:r>
        </a:p>
        <a:p>
          <a:pPr marL="0" lvl="0" indent="0" algn="ctr" defTabSz="711200">
            <a:lnSpc>
              <a:spcPct val="90000"/>
            </a:lnSpc>
            <a:spcBef>
              <a:spcPct val="0"/>
            </a:spcBef>
            <a:spcAft>
              <a:spcPct val="35000"/>
            </a:spcAft>
            <a:buNone/>
          </a:pPr>
          <a:r>
            <a:rPr lang="en-US" sz="1600" b="1" kern="1200" dirty="0">
              <a:solidFill>
                <a:srgbClr val="FFFFFF"/>
              </a:solidFill>
            </a:rPr>
            <a:t>(Client)</a:t>
          </a:r>
        </a:p>
      </dsp:txBody>
      <dsp:txXfrm>
        <a:off x="2487978" y="1506324"/>
        <a:ext cx="1141537" cy="964991"/>
      </dsp:txXfrm>
    </dsp:sp>
    <dsp:sp modelId="{56714893-83A8-4574-AEC5-38BED8F3C780}">
      <dsp:nvSpPr>
        <dsp:cNvPr id="0" name=""/>
        <dsp:cNvSpPr/>
      </dsp:nvSpPr>
      <dsp:spPr>
        <a:xfrm>
          <a:off x="3294047" y="618715"/>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685FFAC6-EA40-48AB-BCD4-E7EDC29BF38A}">
      <dsp:nvSpPr>
        <dsp:cNvPr id="0" name=""/>
        <dsp:cNvSpPr/>
      </dsp:nvSpPr>
      <dsp:spPr>
        <a:xfrm>
          <a:off x="2411924" y="16045"/>
          <a:ext cx="1359732" cy="1176328"/>
        </a:xfrm>
        <a:prstGeom prst="hexagon">
          <a:avLst>
            <a:gd name="adj" fmla="val 28570"/>
            <a:gd name="vf" fmla="val 115470"/>
          </a:avLst>
        </a:prstGeom>
        <a:solidFill>
          <a:srgbClr val="911E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Individual therapy</a:t>
          </a:r>
        </a:p>
      </dsp:txBody>
      <dsp:txXfrm>
        <a:off x="2637261" y="210988"/>
        <a:ext cx="909058" cy="786442"/>
      </dsp:txXfrm>
    </dsp:sp>
    <dsp:sp modelId="{C8F0B6AE-093B-478F-AE91-DE7B08155BB1}">
      <dsp:nvSpPr>
        <dsp:cNvPr id="0" name=""/>
        <dsp:cNvSpPr/>
      </dsp:nvSpPr>
      <dsp:spPr>
        <a:xfrm>
          <a:off x="4024667" y="1627112"/>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895C34C9-37CF-4E76-A451-22CB5E354891}">
      <dsp:nvSpPr>
        <dsp:cNvPr id="0" name=""/>
        <dsp:cNvSpPr/>
      </dsp:nvSpPr>
      <dsp:spPr>
        <a:xfrm>
          <a:off x="3654918" y="723520"/>
          <a:ext cx="1359732" cy="1176328"/>
        </a:xfrm>
        <a:prstGeom prst="hexagon">
          <a:avLst>
            <a:gd name="adj" fmla="val 28570"/>
            <a:gd name="vf" fmla="val 115470"/>
          </a:avLst>
        </a:prstGeom>
        <a:solidFill>
          <a:srgbClr val="911E00">
            <a:alpha val="65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Group therapy</a:t>
          </a:r>
        </a:p>
      </dsp:txBody>
      <dsp:txXfrm>
        <a:off x="3880255" y="918463"/>
        <a:ext cx="909058" cy="786442"/>
      </dsp:txXfrm>
    </dsp:sp>
    <dsp:sp modelId="{D94D86D7-5D5D-4740-8335-3D735895110A}">
      <dsp:nvSpPr>
        <dsp:cNvPr id="0" name=""/>
        <dsp:cNvSpPr/>
      </dsp:nvSpPr>
      <dsp:spPr>
        <a:xfrm>
          <a:off x="3517131" y="2765404"/>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111B0E78-A476-438C-B40F-0C59C0019E13}">
      <dsp:nvSpPr>
        <dsp:cNvPr id="0" name=""/>
        <dsp:cNvSpPr/>
      </dsp:nvSpPr>
      <dsp:spPr>
        <a:xfrm>
          <a:off x="3669100" y="2155183"/>
          <a:ext cx="1412327" cy="1176328"/>
        </a:xfrm>
        <a:prstGeom prst="hexagon">
          <a:avLst>
            <a:gd name="adj" fmla="val 28570"/>
            <a:gd name="vf" fmla="val 115470"/>
          </a:avLst>
        </a:prstGeom>
        <a:solidFill>
          <a:srgbClr val="BD431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Vocational</a:t>
          </a:r>
        </a:p>
        <a:p>
          <a:pPr marL="0" lvl="0" indent="0" algn="ctr" defTabSz="577850">
            <a:lnSpc>
              <a:spcPct val="90000"/>
            </a:lnSpc>
            <a:spcBef>
              <a:spcPct val="0"/>
            </a:spcBef>
            <a:spcAft>
              <a:spcPct val="35000"/>
            </a:spcAft>
            <a:buNone/>
          </a:pPr>
          <a:r>
            <a:rPr lang="en-US" sz="1300" b="1" kern="1200" dirty="0"/>
            <a:t>Services</a:t>
          </a:r>
        </a:p>
      </dsp:txBody>
      <dsp:txXfrm>
        <a:off x="3898820" y="2346517"/>
        <a:ext cx="952887" cy="793660"/>
      </dsp:txXfrm>
    </dsp:sp>
    <dsp:sp modelId="{FDC5A4F6-08D0-48CE-A00F-5AFF857DBE54}">
      <dsp:nvSpPr>
        <dsp:cNvPr id="0" name=""/>
        <dsp:cNvSpPr/>
      </dsp:nvSpPr>
      <dsp:spPr>
        <a:xfrm>
          <a:off x="2258133" y="2883562"/>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CF2C4912-22A0-4C03-92EE-AD098A005EB3}">
      <dsp:nvSpPr>
        <dsp:cNvPr id="0" name=""/>
        <dsp:cNvSpPr/>
      </dsp:nvSpPr>
      <dsp:spPr>
        <a:xfrm>
          <a:off x="2407885" y="2870209"/>
          <a:ext cx="1359732" cy="1176328"/>
        </a:xfrm>
        <a:prstGeom prst="hexagon">
          <a:avLst>
            <a:gd name="adj" fmla="val 28570"/>
            <a:gd name="vf" fmla="val 115470"/>
          </a:avLst>
        </a:prstGeom>
        <a:solidFill>
          <a:srgbClr val="D6A44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FFFF"/>
              </a:solidFill>
            </a:rPr>
            <a:t>Substance Use</a:t>
          </a:r>
        </a:p>
      </dsp:txBody>
      <dsp:txXfrm>
        <a:off x="2633222" y="3065152"/>
        <a:ext cx="909058" cy="786442"/>
      </dsp:txXfrm>
    </dsp:sp>
    <dsp:sp modelId="{B5A56EE8-3320-4619-864C-6205692E8EE1}">
      <dsp:nvSpPr>
        <dsp:cNvPr id="0" name=""/>
        <dsp:cNvSpPr/>
      </dsp:nvSpPr>
      <dsp:spPr>
        <a:xfrm>
          <a:off x="990601" y="1600199"/>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965507E3-BADD-4C05-9A49-01003EC8665D}">
      <dsp:nvSpPr>
        <dsp:cNvPr id="0" name=""/>
        <dsp:cNvSpPr/>
      </dsp:nvSpPr>
      <dsp:spPr>
        <a:xfrm>
          <a:off x="1155063" y="2146688"/>
          <a:ext cx="1359732" cy="1176328"/>
        </a:xfrm>
        <a:prstGeom prst="hexagon">
          <a:avLst>
            <a:gd name="adj" fmla="val 28570"/>
            <a:gd name="vf" fmla="val 115470"/>
          </a:avLst>
        </a:prstGeom>
        <a:solidFill>
          <a:srgbClr val="D6A449">
            <a:alpha val="60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Psych</a:t>
          </a:r>
        </a:p>
      </dsp:txBody>
      <dsp:txXfrm>
        <a:off x="1380400" y="2341631"/>
        <a:ext cx="909058" cy="786442"/>
      </dsp:txXfrm>
    </dsp:sp>
    <dsp:sp modelId="{33B92C80-DEF3-49F4-936E-2D83385D49F4}">
      <dsp:nvSpPr>
        <dsp:cNvPr id="0" name=""/>
        <dsp:cNvSpPr/>
      </dsp:nvSpPr>
      <dsp:spPr>
        <a:xfrm>
          <a:off x="1079978" y="712727"/>
          <a:ext cx="1359732" cy="1176328"/>
        </a:xfrm>
        <a:prstGeom prst="hexagon">
          <a:avLst>
            <a:gd name="adj" fmla="val 28570"/>
            <a:gd name="vf" fmla="val 115470"/>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911E00"/>
              </a:solidFill>
            </a:rPr>
            <a:t>Community Support Workers</a:t>
          </a:r>
        </a:p>
      </dsp:txBody>
      <dsp:txXfrm>
        <a:off x="1305315" y="907670"/>
        <a:ext cx="909058" cy="786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F58EB-9111-4096-9A01-12469B127A9D}">
      <dsp:nvSpPr>
        <dsp:cNvPr id="0" name=""/>
        <dsp:cNvSpPr/>
      </dsp:nvSpPr>
      <dsp:spPr>
        <a:xfrm>
          <a:off x="3408131" y="-86452"/>
          <a:ext cx="2045746" cy="1477733"/>
        </a:xfrm>
        <a:prstGeom prst="ellipse">
          <a:avLst/>
        </a:prstGeom>
        <a:solidFill>
          <a:srgbClr val="D6A44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5000"/>
                  <a:lumOff val="5000"/>
                </a:schemeClr>
              </a:solidFill>
            </a:rPr>
            <a:t>Patient and Family Input</a:t>
          </a:r>
        </a:p>
      </dsp:txBody>
      <dsp:txXfrm>
        <a:off x="3707724" y="129957"/>
        <a:ext cx="1446560" cy="1044915"/>
      </dsp:txXfrm>
    </dsp:sp>
    <dsp:sp modelId="{2F0E4FC8-B56C-453F-86CF-67E8216B3165}">
      <dsp:nvSpPr>
        <dsp:cNvPr id="0" name=""/>
        <dsp:cNvSpPr/>
      </dsp:nvSpPr>
      <dsp:spPr>
        <a:xfrm rot="1465246">
          <a:off x="5396805" y="940354"/>
          <a:ext cx="299514" cy="437172"/>
        </a:xfrm>
        <a:prstGeom prst="rightArrow">
          <a:avLst>
            <a:gd name="adj1" fmla="val 60000"/>
            <a:gd name="adj2" fmla="val 50000"/>
          </a:avLst>
        </a:prstGeom>
        <a:solidFill>
          <a:srgbClr val="7E71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400824" y="1009214"/>
        <a:ext cx="209660" cy="262304"/>
      </dsp:txXfrm>
    </dsp:sp>
    <dsp:sp modelId="{54845371-B02D-41E1-92E9-97D5F87B3A1C}">
      <dsp:nvSpPr>
        <dsp:cNvPr id="0" name=""/>
        <dsp:cNvSpPr/>
      </dsp:nvSpPr>
      <dsp:spPr>
        <a:xfrm>
          <a:off x="5644861" y="955100"/>
          <a:ext cx="2052754" cy="1429016"/>
        </a:xfrm>
        <a:prstGeom prst="ellipse">
          <a:avLst/>
        </a:prstGeom>
        <a:solidFill>
          <a:srgbClr val="D6A44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5000"/>
                  <a:lumOff val="5000"/>
                </a:schemeClr>
              </a:solidFill>
            </a:rPr>
            <a:t>Measureable Goals and Objectives</a:t>
          </a:r>
        </a:p>
      </dsp:txBody>
      <dsp:txXfrm>
        <a:off x="5945480" y="1164375"/>
        <a:ext cx="1451516" cy="1010466"/>
      </dsp:txXfrm>
    </dsp:sp>
    <dsp:sp modelId="{D7B1283A-F7C3-44C2-BB7F-23B98D4B4740}">
      <dsp:nvSpPr>
        <dsp:cNvPr id="0" name=""/>
        <dsp:cNvSpPr/>
      </dsp:nvSpPr>
      <dsp:spPr>
        <a:xfrm rot="7172728">
          <a:off x="5971296" y="2356613"/>
          <a:ext cx="290070" cy="437172"/>
        </a:xfrm>
        <a:prstGeom prst="rightArrow">
          <a:avLst>
            <a:gd name="adj1" fmla="val 60000"/>
            <a:gd name="adj2" fmla="val 50000"/>
          </a:avLst>
        </a:prstGeom>
        <a:solidFill>
          <a:srgbClr val="7E71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6036262" y="2406194"/>
        <a:ext cx="203049" cy="262304"/>
      </dsp:txXfrm>
    </dsp:sp>
    <dsp:sp modelId="{D3337638-3BE8-4F43-AE32-CC774B5B6103}">
      <dsp:nvSpPr>
        <dsp:cNvPr id="0" name=""/>
        <dsp:cNvSpPr/>
      </dsp:nvSpPr>
      <dsp:spPr>
        <a:xfrm>
          <a:off x="4598561" y="2764908"/>
          <a:ext cx="2106743" cy="1405972"/>
        </a:xfrm>
        <a:prstGeom prst="ellipse">
          <a:avLst/>
        </a:prstGeom>
        <a:solidFill>
          <a:srgbClr val="D6A44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5000"/>
                  <a:lumOff val="5000"/>
                </a:schemeClr>
              </a:solidFill>
            </a:rPr>
            <a:t>Strengths and Weaknesses</a:t>
          </a:r>
        </a:p>
      </dsp:txBody>
      <dsp:txXfrm>
        <a:off x="4907086" y="2970808"/>
        <a:ext cx="1489693" cy="994172"/>
      </dsp:txXfrm>
    </dsp:sp>
    <dsp:sp modelId="{5425D1F9-2AEC-498D-A510-C426F5A3F913}">
      <dsp:nvSpPr>
        <dsp:cNvPr id="0" name=""/>
        <dsp:cNvSpPr/>
      </dsp:nvSpPr>
      <dsp:spPr>
        <a:xfrm rot="11065936">
          <a:off x="3870536" y="3294402"/>
          <a:ext cx="375563" cy="416096"/>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chemeClr val="tx1">
                <a:lumMod val="95000"/>
                <a:lumOff val="5000"/>
              </a:schemeClr>
            </a:solidFill>
          </a:endParaRPr>
        </a:p>
      </dsp:txBody>
      <dsp:txXfrm rot="10800000">
        <a:off x="3983037" y="3381975"/>
        <a:ext cx="262894" cy="249658"/>
      </dsp:txXfrm>
    </dsp:sp>
    <dsp:sp modelId="{427EE283-C4C7-4605-B1AB-E712A9B0749E}">
      <dsp:nvSpPr>
        <dsp:cNvPr id="0" name=""/>
        <dsp:cNvSpPr/>
      </dsp:nvSpPr>
      <dsp:spPr>
        <a:xfrm>
          <a:off x="1498456" y="2498780"/>
          <a:ext cx="2153958" cy="1461295"/>
        </a:xfrm>
        <a:prstGeom prst="ellipse">
          <a:avLst/>
        </a:prstGeom>
        <a:solidFill>
          <a:srgbClr val="BD43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**Medical Condition Goals</a:t>
          </a:r>
        </a:p>
      </dsp:txBody>
      <dsp:txXfrm>
        <a:off x="1813896" y="2712782"/>
        <a:ext cx="1523078" cy="1033291"/>
      </dsp:txXfrm>
    </dsp:sp>
    <dsp:sp modelId="{A0A4BF6E-B08C-4C62-8161-11259250B4B7}">
      <dsp:nvSpPr>
        <dsp:cNvPr id="0" name=""/>
        <dsp:cNvSpPr/>
      </dsp:nvSpPr>
      <dsp:spPr>
        <a:xfrm rot="15277914">
          <a:off x="2162097" y="2114330"/>
          <a:ext cx="208054" cy="437172"/>
        </a:xfrm>
        <a:prstGeom prst="rightArrow">
          <a:avLst>
            <a:gd name="adj1" fmla="val 60000"/>
            <a:gd name="adj2" fmla="val 50000"/>
          </a:avLst>
        </a:prstGeom>
        <a:solidFill>
          <a:srgbClr val="7E71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201576" y="2231856"/>
        <a:ext cx="145638" cy="262304"/>
      </dsp:txXfrm>
    </dsp:sp>
    <dsp:sp modelId="{FE9BF7EE-104C-4D07-B313-1933C124CE23}">
      <dsp:nvSpPr>
        <dsp:cNvPr id="0" name=""/>
        <dsp:cNvSpPr/>
      </dsp:nvSpPr>
      <dsp:spPr>
        <a:xfrm>
          <a:off x="1031548" y="688415"/>
          <a:ext cx="2091510" cy="1457228"/>
        </a:xfrm>
        <a:prstGeom prst="ellipse">
          <a:avLst/>
        </a:prstGeom>
        <a:solidFill>
          <a:srgbClr val="D6A44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5000"/>
                  <a:lumOff val="5000"/>
                </a:schemeClr>
              </a:solidFill>
            </a:rPr>
            <a:t>Cultural, Spiritual  Considerations</a:t>
          </a:r>
        </a:p>
      </dsp:txBody>
      <dsp:txXfrm>
        <a:off x="1337843" y="901821"/>
        <a:ext cx="1478920" cy="1030416"/>
      </dsp:txXfrm>
    </dsp:sp>
    <dsp:sp modelId="{D66608D6-AEE2-446C-BA7F-461D548444E6}">
      <dsp:nvSpPr>
        <dsp:cNvPr id="0" name=""/>
        <dsp:cNvSpPr/>
      </dsp:nvSpPr>
      <dsp:spPr>
        <a:xfrm rot="20520195">
          <a:off x="3122716" y="816017"/>
          <a:ext cx="263602" cy="437172"/>
        </a:xfrm>
        <a:prstGeom prst="rightArrow">
          <a:avLst>
            <a:gd name="adj1" fmla="val 60000"/>
            <a:gd name="adj2" fmla="val 50000"/>
          </a:avLst>
        </a:prstGeom>
        <a:solidFill>
          <a:srgbClr val="7E71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124651" y="915668"/>
        <a:ext cx="184521" cy="26230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5C312-4A23-4E0F-85B2-B6811EE76108}"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15271-D9A4-4D91-A177-484E51AA1E3D}" type="slidenum">
              <a:rPr lang="en-US" smtClean="0"/>
              <a:t>‹#›</a:t>
            </a:fld>
            <a:endParaRPr lang="en-US"/>
          </a:p>
        </p:txBody>
      </p:sp>
    </p:spTree>
    <p:extLst>
      <p:ext uri="{BB962C8B-B14F-4D97-AF65-F5344CB8AC3E}">
        <p14:creationId xmlns:p14="http://schemas.microsoft.com/office/powerpoint/2010/main" val="359589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a:t>
            </a:r>
            <a:r>
              <a:rPr lang="en-US" baseline="0" dirty="0"/>
              <a:t> problems that lead to early mortality and suffering</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6</a:t>
            </a:fld>
            <a:endParaRPr lang="en-US"/>
          </a:p>
        </p:txBody>
      </p:sp>
    </p:spTree>
    <p:extLst>
      <p:ext uri="{BB962C8B-B14F-4D97-AF65-F5344CB8AC3E}">
        <p14:creationId xmlns:p14="http://schemas.microsoft.com/office/powerpoint/2010/main" val="170161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very important to grasp this will be a different type of exam due to multiple issues related to a person having a severe mental illness.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16</a:t>
            </a:fld>
            <a:endParaRPr lang="en-US"/>
          </a:p>
        </p:txBody>
      </p:sp>
    </p:spTree>
    <p:extLst>
      <p:ext uri="{BB962C8B-B14F-4D97-AF65-F5344CB8AC3E}">
        <p14:creationId xmlns:p14="http://schemas.microsoft.com/office/powerpoint/2010/main" val="275998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visits are in contrast to the usual visit a PCP may be expecting</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17</a:t>
            </a:fld>
            <a:endParaRPr lang="en-US"/>
          </a:p>
        </p:txBody>
      </p:sp>
    </p:spTree>
    <p:extLst>
      <p:ext uri="{BB962C8B-B14F-4D97-AF65-F5344CB8AC3E}">
        <p14:creationId xmlns:p14="http://schemas.microsoft.com/office/powerpoint/2010/main" val="204159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helpful and not helpful with EHRs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18</a:t>
            </a:fld>
            <a:endParaRPr lang="en-US"/>
          </a:p>
        </p:txBody>
      </p:sp>
    </p:spTree>
    <p:extLst>
      <p:ext uri="{BB962C8B-B14F-4D97-AF65-F5344CB8AC3E}">
        <p14:creationId xmlns:p14="http://schemas.microsoft.com/office/powerpoint/2010/main" val="1391410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19</a:t>
            </a:fld>
            <a:endParaRPr lang="en-US"/>
          </a:p>
        </p:txBody>
      </p:sp>
    </p:spTree>
    <p:extLst>
      <p:ext uri="{BB962C8B-B14F-4D97-AF65-F5344CB8AC3E}">
        <p14:creationId xmlns:p14="http://schemas.microsoft.com/office/powerpoint/2010/main" val="143643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PCP would calmly direct the patient to proceed with</a:t>
            </a:r>
            <a:r>
              <a:rPr lang="en-US" baseline="0" dirty="0"/>
              <a:t> the exam or if too agitated may end appointment and try again when patient is calmer</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20</a:t>
            </a:fld>
            <a:endParaRPr lang="en-US"/>
          </a:p>
        </p:txBody>
      </p:sp>
    </p:spTree>
    <p:extLst>
      <p:ext uri="{BB962C8B-B14F-4D97-AF65-F5344CB8AC3E}">
        <p14:creationId xmlns:p14="http://schemas.microsoft.com/office/powerpoint/2010/main" val="56652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se symptoms can also hamper the exam process because they make it difficult to get much information. May need to rely on other staff or family to help fill in the information</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21</a:t>
            </a:fld>
            <a:endParaRPr lang="en-US"/>
          </a:p>
        </p:txBody>
      </p:sp>
    </p:spTree>
    <p:extLst>
      <p:ext uri="{BB962C8B-B14F-4D97-AF65-F5344CB8AC3E}">
        <p14:creationId xmlns:p14="http://schemas.microsoft.com/office/powerpoint/2010/main" val="74841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a:t>
            </a:r>
            <a:r>
              <a:rPr lang="en-US" baseline="0" dirty="0"/>
              <a:t> starts a series on trauma which we have already mentioned there is a high prevalence of in individuals with SMI</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24</a:t>
            </a:fld>
            <a:endParaRPr lang="en-US"/>
          </a:p>
        </p:txBody>
      </p:sp>
    </p:spTree>
    <p:extLst>
      <p:ext uri="{BB962C8B-B14F-4D97-AF65-F5344CB8AC3E}">
        <p14:creationId xmlns:p14="http://schemas.microsoft.com/office/powerpoint/2010/main" val="811331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for the PE</a:t>
            </a:r>
          </a:p>
        </p:txBody>
      </p:sp>
      <p:sp>
        <p:nvSpPr>
          <p:cNvPr id="4" name="Slide Number Placeholder 3"/>
          <p:cNvSpPr>
            <a:spLocks noGrp="1"/>
          </p:cNvSpPr>
          <p:nvPr>
            <p:ph type="sldNum" sz="quarter" idx="10"/>
          </p:nvPr>
        </p:nvSpPr>
        <p:spPr/>
        <p:txBody>
          <a:bodyPr/>
          <a:lstStyle/>
          <a:p>
            <a:fld id="{77215271-D9A4-4D91-A177-484E51AA1E3D}" type="slidenum">
              <a:rPr lang="en-US" smtClean="0"/>
              <a:t>27</a:t>
            </a:fld>
            <a:endParaRPr lang="en-US"/>
          </a:p>
        </p:txBody>
      </p:sp>
    </p:spTree>
    <p:extLst>
      <p:ext uri="{BB962C8B-B14F-4D97-AF65-F5344CB8AC3E}">
        <p14:creationId xmlns:p14="http://schemas.microsoft.com/office/powerpoint/2010/main" val="230295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Excellent</a:t>
            </a:r>
            <a:r>
              <a:rPr lang="en-US" baseline="0" dirty="0"/>
              <a:t> resource</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28</a:t>
            </a:fld>
            <a:endParaRPr lang="en-US"/>
          </a:p>
        </p:txBody>
      </p:sp>
    </p:spTree>
    <p:extLst>
      <p:ext uri="{BB962C8B-B14F-4D97-AF65-F5344CB8AC3E}">
        <p14:creationId xmlns:p14="http://schemas.microsoft.com/office/powerpoint/2010/main" val="2270075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important to remember you do not have to manage this alone – the behavioral health setting often has good crisis resources to manage these situations.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29</a:t>
            </a:fld>
            <a:endParaRPr lang="en-US"/>
          </a:p>
        </p:txBody>
      </p:sp>
    </p:spTree>
    <p:extLst>
      <p:ext uri="{BB962C8B-B14F-4D97-AF65-F5344CB8AC3E}">
        <p14:creationId xmlns:p14="http://schemas.microsoft.com/office/powerpoint/2010/main" val="2643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to remember other illnesses can look like psychiatric disorders.  In the SMI population these same conditions can mimic worsening psychiatric conditions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7</a:t>
            </a:fld>
            <a:endParaRPr lang="en-US"/>
          </a:p>
        </p:txBody>
      </p:sp>
    </p:spTree>
    <p:extLst>
      <p:ext uri="{BB962C8B-B14F-4D97-AF65-F5344CB8AC3E}">
        <p14:creationId xmlns:p14="http://schemas.microsoft.com/office/powerpoint/2010/main" val="2926827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PCPs</a:t>
            </a:r>
            <a:r>
              <a:rPr lang="en-US" baseline="0" dirty="0"/>
              <a:t> will face many of the same concerns with controlled substances in the SMI population that they do in primary care settings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30</a:t>
            </a:fld>
            <a:endParaRPr lang="en-US"/>
          </a:p>
        </p:txBody>
      </p:sp>
    </p:spTree>
    <p:extLst>
      <p:ext uri="{BB962C8B-B14F-4D97-AF65-F5344CB8AC3E}">
        <p14:creationId xmlns:p14="http://schemas.microsoft.com/office/powerpoint/2010/main" val="2309446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a:t>
            </a:r>
            <a:r>
              <a:rPr lang="en-US" baseline="0" dirty="0"/>
              <a:t> exercise here – agitated patient, could do role play.  Also see next slide</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31</a:t>
            </a:fld>
            <a:endParaRPr lang="en-US"/>
          </a:p>
        </p:txBody>
      </p:sp>
    </p:spTree>
    <p:extLst>
      <p:ext uri="{BB962C8B-B14F-4D97-AF65-F5344CB8AC3E}">
        <p14:creationId xmlns:p14="http://schemas.microsoft.com/office/powerpoint/2010/main" val="2660607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32</a:t>
            </a:fld>
            <a:endParaRPr lang="en-US"/>
          </a:p>
        </p:txBody>
      </p:sp>
    </p:spTree>
    <p:extLst>
      <p:ext uri="{BB962C8B-B14F-4D97-AF65-F5344CB8AC3E}">
        <p14:creationId xmlns:p14="http://schemas.microsoft.com/office/powerpoint/2010/main" val="4185129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a:t>
            </a:r>
            <a:r>
              <a:rPr lang="en-US" baseline="0" dirty="0"/>
              <a:t> difficult area for treatment in patient who has active symptoms .  With an planned pregnancy there are issues with choosing medications that are safe in </a:t>
            </a:r>
            <a:r>
              <a:rPr lang="en-US" baseline="0" dirty="0" err="1"/>
              <a:t>pregancy</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33</a:t>
            </a:fld>
            <a:endParaRPr lang="en-US"/>
          </a:p>
        </p:txBody>
      </p:sp>
    </p:spTree>
    <p:extLst>
      <p:ext uri="{BB962C8B-B14F-4D97-AF65-F5344CB8AC3E}">
        <p14:creationId xmlns:p14="http://schemas.microsoft.com/office/powerpoint/2010/main" val="2114011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specialists who</a:t>
            </a:r>
            <a:r>
              <a:rPr lang="en-US" baseline="0" dirty="0"/>
              <a:t> will not want to work with patients with SMI so try not to send them there if you can.  </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34</a:t>
            </a:fld>
            <a:endParaRPr lang="en-US"/>
          </a:p>
        </p:txBody>
      </p:sp>
    </p:spTree>
    <p:extLst>
      <p:ext uri="{BB962C8B-B14F-4D97-AF65-F5344CB8AC3E}">
        <p14:creationId xmlns:p14="http://schemas.microsoft.com/office/powerpoint/2010/main" val="4138482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Huddles</a:t>
            </a:r>
            <a:r>
              <a:rPr lang="en-US" baseline="0" dirty="0"/>
              <a:t> are a useful practice in chronic disease management</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35</a:t>
            </a:fld>
            <a:endParaRPr lang="en-US"/>
          </a:p>
        </p:txBody>
      </p:sp>
    </p:spTree>
    <p:extLst>
      <p:ext uri="{BB962C8B-B14F-4D97-AF65-F5344CB8AC3E}">
        <p14:creationId xmlns:p14="http://schemas.microsoft.com/office/powerpoint/2010/main" val="3611929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a:t>
            </a:r>
            <a:r>
              <a:rPr lang="en-US" baseline="0" dirty="0"/>
              <a:t> of different groups in US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37</a:t>
            </a:fld>
            <a:endParaRPr lang="en-US"/>
          </a:p>
        </p:txBody>
      </p:sp>
    </p:spTree>
    <p:extLst>
      <p:ext uri="{BB962C8B-B14F-4D97-AF65-F5344CB8AC3E}">
        <p14:creationId xmlns:p14="http://schemas.microsoft.com/office/powerpoint/2010/main" val="203081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38</a:t>
            </a:fld>
            <a:endParaRPr lang="en-US"/>
          </a:p>
        </p:txBody>
      </p:sp>
    </p:spTree>
    <p:extLst>
      <p:ext uri="{BB962C8B-B14F-4D97-AF65-F5344CB8AC3E}">
        <p14:creationId xmlns:p14="http://schemas.microsoft.com/office/powerpoint/2010/main" val="3715362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different from advanced directives PCPs are used to and covers mental health crisis only</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40</a:t>
            </a:fld>
            <a:endParaRPr lang="en-US"/>
          </a:p>
        </p:txBody>
      </p:sp>
    </p:spTree>
    <p:extLst>
      <p:ext uri="{BB962C8B-B14F-4D97-AF65-F5344CB8AC3E}">
        <p14:creationId xmlns:p14="http://schemas.microsoft.com/office/powerpoint/2010/main" val="2684211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Starts the section on heath</a:t>
            </a:r>
            <a:r>
              <a:rPr lang="en-US" baseline="0" dirty="0"/>
              <a:t> behavior change</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41</a:t>
            </a:fld>
            <a:endParaRPr lang="en-US"/>
          </a:p>
        </p:txBody>
      </p:sp>
    </p:spTree>
    <p:extLst>
      <p:ext uri="{BB962C8B-B14F-4D97-AF65-F5344CB8AC3E}">
        <p14:creationId xmlns:p14="http://schemas.microsoft.com/office/powerpoint/2010/main" val="411742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problems c</a:t>
            </a:r>
            <a:r>
              <a:rPr lang="en-US" dirty="0"/>
              <a:t>an occur</a:t>
            </a:r>
            <a:r>
              <a:rPr lang="en-US" baseline="0" dirty="0"/>
              <a:t> in a variety of systems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8</a:t>
            </a:fld>
            <a:endParaRPr lang="en-US"/>
          </a:p>
        </p:txBody>
      </p:sp>
    </p:spTree>
    <p:extLst>
      <p:ext uri="{BB962C8B-B14F-4D97-AF65-F5344CB8AC3E}">
        <p14:creationId xmlns:p14="http://schemas.microsoft.com/office/powerpoint/2010/main" val="498260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200"/>
              <a:t>Roche Slides</a:t>
            </a:r>
          </a:p>
        </p:txBody>
      </p:sp>
      <p:sp>
        <p:nvSpPr>
          <p:cNvPr id="645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9E7F6162-7E2C-46D3-B77E-CFD2E88415FF}" type="datetime1">
              <a:rPr lang="en-US" sz="1200" smtClean="0"/>
              <a:pPr eaLnBrk="1" hangingPunct="1"/>
              <a:t>3/14/2017</a:t>
            </a:fld>
            <a:endParaRPr lang="en-US" sz="1200"/>
          </a:p>
        </p:txBody>
      </p:sp>
      <p:sp>
        <p:nvSpPr>
          <p:cNvPr id="645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02631B4-FCA8-43AB-BDFF-E11C2768F38C}" type="slidenum">
              <a:rPr lang="en-US" sz="1200" smtClean="0"/>
              <a:pPr eaLnBrk="1" hangingPunct="1"/>
              <a:t>42</a:t>
            </a:fld>
            <a:endParaRPr lang="en-US" sz="1200"/>
          </a:p>
        </p:txBody>
      </p:sp>
      <p:sp>
        <p:nvSpPr>
          <p:cNvPr id="64517" name="Rectangle 2"/>
          <p:cNvSpPr>
            <a:spLocks noGrp="1" noRot="1" noChangeAspect="1" noChangeArrowheads="1" noTextEdit="1"/>
          </p:cNvSpPr>
          <p:nvPr>
            <p:ph type="sldImg"/>
          </p:nvPr>
        </p:nvSpPr>
        <p:spPr>
          <a:xfrm>
            <a:off x="1243013" y="534988"/>
            <a:ext cx="4389437" cy="3292475"/>
          </a:xfrm>
          <a:solidFill>
            <a:srgbClr val="FFFFFF"/>
          </a:solidFill>
          <a:ln/>
        </p:spPr>
      </p:sp>
      <p:sp>
        <p:nvSpPr>
          <p:cNvPr id="64518" name="Rectangle 3"/>
          <p:cNvSpPr>
            <a:spLocks noGrp="1" noChangeArrowheads="1"/>
          </p:cNvSpPr>
          <p:nvPr>
            <p:ph type="body" idx="1"/>
          </p:nvPr>
        </p:nvSpPr>
        <p:spPr>
          <a:xfrm>
            <a:off x="723900" y="3947040"/>
            <a:ext cx="5422900" cy="4971944"/>
          </a:xfrm>
          <a:solidFill>
            <a:srgbClr val="FFFFFF"/>
          </a:solidFill>
          <a:ln>
            <a:solidFill>
              <a:srgbClr val="000000"/>
            </a:solidFill>
          </a:ln>
        </p:spPr>
        <p:txBody>
          <a:bodyPr/>
          <a:lstStyle/>
          <a:p>
            <a:pPr eaLnBrk="1" hangingPunct="1"/>
            <a:r>
              <a:rPr lang="en-GB" sz="800" b="1" dirty="0">
                <a:ea typeface="ＭＳ Ｐゴシック" pitchFamily="34" charset="-128"/>
              </a:rPr>
              <a:t>This slide</a:t>
            </a:r>
            <a:r>
              <a:rPr lang="en-GB" sz="800" b="1" baseline="0" dirty="0">
                <a:ea typeface="ＭＳ Ｐゴシック" pitchFamily="34" charset="-128"/>
              </a:rPr>
              <a:t> shows the impact small changes in health </a:t>
            </a:r>
            <a:r>
              <a:rPr lang="en-GB" sz="800" b="1" baseline="0" dirty="0" err="1">
                <a:ea typeface="ＭＳ Ｐゴシック" pitchFamily="34" charset="-128"/>
              </a:rPr>
              <a:t>parpameters</a:t>
            </a:r>
            <a:r>
              <a:rPr lang="en-GB" sz="800" b="1" baseline="0" dirty="0">
                <a:ea typeface="ＭＳ Ｐゴシック" pitchFamily="34" charset="-128"/>
              </a:rPr>
              <a:t>  can have on certain conditions. This helps set the stage for the next few slides that help appreciate the impact the staff in public mental health settings might have if they all pitch in together for improving the health of patients</a:t>
            </a:r>
            <a:endParaRPr lang="en-GB" sz="800" b="1" dirty="0">
              <a:ea typeface="ＭＳ Ｐゴシック" pitchFamily="34" charset="-128"/>
            </a:endParaRPr>
          </a:p>
          <a:p>
            <a:pPr eaLnBrk="1" hangingPunct="1"/>
            <a:r>
              <a:rPr lang="en-GB" sz="800" b="1" dirty="0">
                <a:ea typeface="ＭＳ Ｐゴシック" pitchFamily="34" charset="-128"/>
              </a:rPr>
              <a:t>Potential Risk Factors for CVD</a:t>
            </a:r>
            <a:endParaRPr lang="en-US" sz="800" b="1" dirty="0">
              <a:ea typeface="ＭＳ Ｐゴシック" pitchFamily="34" charset="-128"/>
            </a:endParaRPr>
          </a:p>
          <a:p>
            <a:pPr eaLnBrk="1" hangingPunct="1"/>
            <a:r>
              <a:rPr lang="en-US" sz="800" dirty="0">
                <a:ea typeface="ＭＳ Ｐゴシック" pitchFamily="34" charset="-128"/>
              </a:rPr>
              <a:t>From about 1925 to 1965, the US experienced a 40-year-long ever-mounting epidemic of CVD. That trend was reversed over the next 30 years, thanks to clinical and public policy efforts aimed at modifying established risk factors. But much work</a:t>
            </a:r>
            <a:r>
              <a:rPr lang="en-US" altLang="ja-JP" sz="800" dirty="0">
                <a:ea typeface="ＭＳ Ｐゴシック" pitchFamily="34" charset="-128"/>
              </a:rPr>
              <a:t> remains to be done. Heart disease currently kills 1 out of every 3 Americans, making it the leading cause of mortality in the US. Together, stroke and CHD kill 40% of all Americans.</a:t>
            </a:r>
            <a:r>
              <a:rPr lang="en-US" altLang="ja-JP" sz="800" baseline="30000" dirty="0">
                <a:ea typeface="ＭＳ Ｐゴシック" pitchFamily="34" charset="-128"/>
              </a:rPr>
              <a:t>1</a:t>
            </a:r>
            <a:r>
              <a:rPr lang="en-US" altLang="ja-JP" sz="800" dirty="0">
                <a:ea typeface="ＭＳ Ｐゴシック" pitchFamily="34" charset="-128"/>
              </a:rPr>
              <a:t> </a:t>
            </a:r>
          </a:p>
          <a:p>
            <a:pPr eaLnBrk="1" hangingPunct="1"/>
            <a:r>
              <a:rPr lang="en-US" altLang="ja-JP" sz="800" dirty="0">
                <a:ea typeface="ＭＳ Ｐゴシック" pitchFamily="34" charset="-128"/>
              </a:rPr>
              <a:t>This slide shows the magnitude of cardiovascular risk by showing the potential magnitude of risk reduction for each of 5 risk factors.</a:t>
            </a:r>
            <a:r>
              <a:rPr lang="en-US" sz="800" baseline="30000" dirty="0">
                <a:ea typeface="ＭＳ Ｐゴシック" pitchFamily="34" charset="-128"/>
              </a:rPr>
              <a:t>1-3</a:t>
            </a:r>
            <a:r>
              <a:rPr lang="en-AU" sz="800" dirty="0">
                <a:ea typeface="ＭＳ Ｐゴシック" pitchFamily="34" charset="-128"/>
              </a:rPr>
              <a:t> </a:t>
            </a:r>
          </a:p>
          <a:p>
            <a:pPr eaLnBrk="1" hangingPunct="1"/>
            <a:r>
              <a:rPr lang="en-US" altLang="ja-JP" sz="800" dirty="0">
                <a:ea typeface="ＭＳ Ｐゴシック" pitchFamily="34" charset="-128"/>
              </a:rPr>
              <a:t>With an approach to improving modifiable risk factors, the risk for CHD can be decreased significantly.</a:t>
            </a:r>
            <a:r>
              <a:rPr lang="en-US" altLang="ja-JP" sz="800" baseline="30000" dirty="0">
                <a:ea typeface="ＭＳ Ｐゴシック" pitchFamily="34" charset="-128"/>
              </a:rPr>
              <a:t>1</a:t>
            </a:r>
            <a:r>
              <a:rPr lang="en-US" altLang="ja-JP" sz="800" dirty="0">
                <a:ea typeface="ＭＳ Ｐゴシック" pitchFamily="34" charset="-128"/>
              </a:rPr>
              <a:t> Cessation of cigarette smoking, to take 1 example, could lower CHD risk by at least 50%. Risk reduction occurs even in elderly persons, and begins within months after a person stops smoking. Smoking cessation is especially important in developing countries, where an epidemic of tobacco use is now unfolding. Unless this trend is reversed, experts predict that smoking will lead to a major increase in cardiovascular disease in these countries over the next several decades.</a:t>
            </a:r>
            <a:r>
              <a:rPr lang="en-US" altLang="ja-JP" sz="800" baseline="30000" dirty="0">
                <a:ea typeface="ＭＳ Ｐゴシック" pitchFamily="34" charset="-128"/>
              </a:rPr>
              <a:t>1</a:t>
            </a:r>
            <a:r>
              <a:rPr lang="en-US" altLang="ja-JP" sz="800" dirty="0">
                <a:ea typeface="ＭＳ Ｐゴシック" pitchFamily="34" charset="-128"/>
              </a:rPr>
              <a:t> </a:t>
            </a:r>
          </a:p>
          <a:p>
            <a:pPr marL="704850" lvl="2" indent="-190500" eaLnBrk="1" hangingPunct="1"/>
            <a:r>
              <a:rPr lang="en-US" altLang="ja-JP" sz="800" dirty="0">
                <a:ea typeface="ＭＳ Ｐゴシック" pitchFamily="34" charset="-128"/>
              </a:rPr>
              <a:t>A 6 mm Hg decrease in elevated diastolic pressure can produce a 16% decrease in CHD, a 14% decrease in MI, and a 42% decrease in stroke  </a:t>
            </a:r>
          </a:p>
          <a:p>
            <a:pPr marL="704850" lvl="2" indent="-190500" eaLnBrk="1" hangingPunct="1"/>
            <a:r>
              <a:rPr lang="en-US" altLang="ja-JP" sz="800" dirty="0">
                <a:ea typeface="ＭＳ Ｐゴシック" pitchFamily="34" charset="-128"/>
              </a:rPr>
              <a:t>A 10% decrease in blood cholesterol can produce a 30% decrease in CHD risk </a:t>
            </a:r>
          </a:p>
          <a:p>
            <a:pPr eaLnBrk="1" hangingPunct="1"/>
            <a:r>
              <a:rPr lang="en-US" altLang="ja-JP" sz="800" dirty="0">
                <a:ea typeface="ＭＳ Ｐゴシック" pitchFamily="34" charset="-128"/>
              </a:rPr>
              <a:t>Since increased weight is frequently associated with hypertension, glycemic abnormalities, and abnormal lipids, it is difficult to separate out the effects of weight on CVD risk.</a:t>
            </a:r>
            <a:r>
              <a:rPr lang="en-US" altLang="ja-JP" sz="800" baseline="30000" dirty="0">
                <a:ea typeface="ＭＳ Ｐゴシック" pitchFamily="34" charset="-128"/>
              </a:rPr>
              <a:t>2</a:t>
            </a:r>
            <a:r>
              <a:rPr lang="en-US" altLang="ja-JP" sz="800" dirty="0">
                <a:ea typeface="ＭＳ Ｐゴシック" pitchFamily="34" charset="-128"/>
              </a:rPr>
              <a:t>  Women who maintain an ideal body weight have a 35% to 60% lower risk of MI.</a:t>
            </a:r>
            <a:r>
              <a:rPr lang="en-US" altLang="ja-JP" sz="800" baseline="30000" dirty="0">
                <a:ea typeface="ＭＳ Ｐゴシック" pitchFamily="34" charset="-128"/>
              </a:rPr>
              <a:t>2</a:t>
            </a:r>
            <a:r>
              <a:rPr lang="en-US" altLang="ja-JP" sz="800" dirty="0">
                <a:ea typeface="ＭＳ Ｐゴシック" pitchFamily="34" charset="-128"/>
              </a:rPr>
              <a:t> </a:t>
            </a:r>
          </a:p>
          <a:p>
            <a:pPr eaLnBrk="1" hangingPunct="1"/>
            <a:r>
              <a:rPr lang="en-US" altLang="ja-JP" sz="800" dirty="0">
                <a:ea typeface="ＭＳ Ｐゴシック" pitchFamily="34" charset="-128"/>
              </a:rPr>
              <a:t>An active lifestyle is also critical to reduction of cardiovascular risk. In a review of the role of physical activity in reducing the risk of type 2 diabetes and CVD.</a:t>
            </a:r>
            <a:r>
              <a:rPr lang="en-US" altLang="ja-JP" sz="800" baseline="30000" dirty="0">
                <a:ea typeface="ＭＳ Ｐゴシック" pitchFamily="34" charset="-128"/>
              </a:rPr>
              <a:t>3</a:t>
            </a:r>
            <a:r>
              <a:rPr lang="en-US" altLang="ja-JP" sz="800" dirty="0">
                <a:ea typeface="ＭＳ Ｐゴシック" pitchFamily="34" charset="-128"/>
              </a:rPr>
              <a:t> </a:t>
            </a:r>
            <a:r>
              <a:rPr lang="en-US" altLang="ja-JP" sz="800" dirty="0" err="1">
                <a:ea typeface="ＭＳ Ｐゴシック" pitchFamily="34" charset="-128"/>
              </a:rPr>
              <a:t>Bassuk</a:t>
            </a:r>
            <a:r>
              <a:rPr lang="en-US" altLang="ja-JP" sz="800" dirty="0">
                <a:ea typeface="ＭＳ Ｐゴシック" pitchFamily="34" charset="-128"/>
              </a:rPr>
              <a:t> and Manson reported that moderate activity, 30 minutes daily, can prevent CHD; walking briskly 1 to 2.5 hours a week can reduce risk by 30%-50%; and 3 hours of brisk walking per week was equivalent to 1.5 hours of vigorous exercise. </a:t>
            </a:r>
          </a:p>
          <a:p>
            <a:pPr eaLnBrk="1" hangingPunct="1"/>
            <a:endParaRPr lang="en-AU" sz="800" dirty="0">
              <a:ea typeface="ＭＳ Ｐゴシック" pitchFamily="34" charset="-128"/>
            </a:endParaRPr>
          </a:p>
          <a:p>
            <a:pPr eaLnBrk="1" hangingPunct="1"/>
            <a:r>
              <a:rPr lang="en-AU" sz="700" b="1" dirty="0">
                <a:ea typeface="ＭＳ Ｐゴシック" pitchFamily="34" charset="-128"/>
              </a:rPr>
              <a:t>References:</a:t>
            </a:r>
          </a:p>
          <a:p>
            <a:pPr marL="342900" lvl="1" indent="-165100" eaLnBrk="1" hangingPunct="1"/>
            <a:r>
              <a:rPr lang="en-AU" sz="800" dirty="0" err="1">
                <a:ea typeface="ＭＳ Ｐゴシック" pitchFamily="34" charset="-128"/>
              </a:rPr>
              <a:t>Hennekens</a:t>
            </a:r>
            <a:r>
              <a:rPr lang="en-AU" sz="800" dirty="0">
                <a:ea typeface="ＭＳ Ｐゴシック" pitchFamily="34" charset="-128"/>
              </a:rPr>
              <a:t> CH,  Increasing burden of cardiovascular disease: current knowledge and future directions for research on risk factors. </a:t>
            </a:r>
            <a:r>
              <a:rPr lang="en-AU" sz="800" i="1" dirty="0">
                <a:ea typeface="ＭＳ Ｐゴシック" pitchFamily="34" charset="-128"/>
              </a:rPr>
              <a:t>Circulation</a:t>
            </a:r>
            <a:r>
              <a:rPr lang="en-AU" sz="800" dirty="0">
                <a:ea typeface="ＭＳ Ｐゴシック" pitchFamily="34" charset="-128"/>
              </a:rPr>
              <a:t>.  1998;97:1095-1102. </a:t>
            </a:r>
          </a:p>
          <a:p>
            <a:pPr marL="342900" lvl="1" indent="-165100" eaLnBrk="1" hangingPunct="1"/>
            <a:r>
              <a:rPr lang="en-AU" sz="800" dirty="0">
                <a:ea typeface="ＭＳ Ｐゴシック" pitchFamily="34" charset="-128"/>
              </a:rPr>
              <a:t>Rich-Edwards JW, Manson JE, </a:t>
            </a:r>
            <a:r>
              <a:rPr lang="en-AU" sz="800" dirty="0" err="1">
                <a:ea typeface="ＭＳ Ｐゴシック" pitchFamily="34" charset="-128"/>
              </a:rPr>
              <a:t>Hennekens</a:t>
            </a:r>
            <a:r>
              <a:rPr lang="en-AU" sz="800" dirty="0">
                <a:ea typeface="ＭＳ Ｐゴシック" pitchFamily="34" charset="-128"/>
              </a:rPr>
              <a:t> CH, </a:t>
            </a:r>
            <a:r>
              <a:rPr lang="en-AU" sz="800" dirty="0" err="1">
                <a:ea typeface="ＭＳ Ｐゴシック" pitchFamily="34" charset="-128"/>
              </a:rPr>
              <a:t>Buring</a:t>
            </a:r>
            <a:r>
              <a:rPr lang="en-AU" sz="800" dirty="0">
                <a:ea typeface="ＭＳ Ｐゴシック" pitchFamily="34" charset="-128"/>
              </a:rPr>
              <a:t> JE.  The primary prevention of coronary heart disease in women. </a:t>
            </a:r>
            <a:r>
              <a:rPr lang="en-AU" sz="800" i="1" dirty="0">
                <a:ea typeface="ＭＳ Ｐゴシック" pitchFamily="34" charset="-128"/>
              </a:rPr>
              <a:t>N </a:t>
            </a:r>
            <a:r>
              <a:rPr lang="en-AU" sz="800" i="1" dirty="0" err="1">
                <a:ea typeface="ＭＳ Ｐゴシック" pitchFamily="34" charset="-128"/>
              </a:rPr>
              <a:t>Engl</a:t>
            </a:r>
            <a:r>
              <a:rPr lang="en-AU" sz="800" i="1" dirty="0">
                <a:ea typeface="ＭＳ Ｐゴシック" pitchFamily="34" charset="-128"/>
              </a:rPr>
              <a:t> J Med</a:t>
            </a:r>
            <a:r>
              <a:rPr lang="en-AU" sz="800" dirty="0">
                <a:ea typeface="ＭＳ Ｐゴシック" pitchFamily="34" charset="-128"/>
              </a:rPr>
              <a:t>.  1995;332:1758-1766.</a:t>
            </a:r>
          </a:p>
          <a:p>
            <a:pPr marL="342900" lvl="1" indent="-165100" eaLnBrk="1" hangingPunct="1"/>
            <a:r>
              <a:rPr lang="en-AU" sz="800" dirty="0" err="1">
                <a:ea typeface="ＭＳ Ｐゴシック" pitchFamily="34" charset="-128"/>
              </a:rPr>
              <a:t>Bassuk</a:t>
            </a:r>
            <a:r>
              <a:rPr lang="en-AU" sz="800" dirty="0">
                <a:ea typeface="ＭＳ Ｐゴシック" pitchFamily="34" charset="-128"/>
              </a:rPr>
              <a:t> SS, Manson JE.  Epidemiological evidence for the role of physical activity in reducing risk of type 2 diabetes and cardiovascular disease. </a:t>
            </a:r>
            <a:r>
              <a:rPr lang="en-AU" sz="800" i="1" dirty="0">
                <a:ea typeface="ＭＳ Ｐゴシック" pitchFamily="34" charset="-128"/>
              </a:rPr>
              <a:t>J </a:t>
            </a:r>
            <a:r>
              <a:rPr lang="en-AU" sz="800" i="1" dirty="0" err="1">
                <a:ea typeface="ＭＳ Ｐゴシック" pitchFamily="34" charset="-128"/>
              </a:rPr>
              <a:t>Appl</a:t>
            </a:r>
            <a:r>
              <a:rPr lang="en-AU" sz="800" i="1" dirty="0">
                <a:ea typeface="ＭＳ Ｐゴシック" pitchFamily="34" charset="-128"/>
              </a:rPr>
              <a:t> Physiol</a:t>
            </a:r>
            <a:r>
              <a:rPr lang="en-AU" sz="800" dirty="0">
                <a:ea typeface="ＭＳ Ｐゴシック" pitchFamily="34" charset="-128"/>
              </a:rPr>
              <a:t>.  2005;99:1193-1204.</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a:t>
            </a:r>
            <a:r>
              <a:rPr lang="en-US" baseline="0" dirty="0"/>
              <a:t> of BMI and smoking are tough in any population.  Hypertension, diabetes and </a:t>
            </a:r>
            <a:r>
              <a:rPr lang="en-US" baseline="0" dirty="0" err="1"/>
              <a:t>dyslipidmias</a:t>
            </a:r>
            <a:r>
              <a:rPr lang="en-US" baseline="0" dirty="0"/>
              <a:t> present unique opportunities if you can at least get patients on medications while you are negotiating life style changes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43</a:t>
            </a:fld>
            <a:endParaRPr lang="en-US"/>
          </a:p>
        </p:txBody>
      </p:sp>
    </p:spTree>
    <p:extLst>
      <p:ext uri="{BB962C8B-B14F-4D97-AF65-F5344CB8AC3E}">
        <p14:creationId xmlns:p14="http://schemas.microsoft.com/office/powerpoint/2010/main" val="1860099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mental health</a:t>
            </a:r>
            <a:r>
              <a:rPr lang="en-US" baseline="0" dirty="0"/>
              <a:t> setting offers a unique opportunity to take advantage of the extensive number of staff who touch the lives of patients, presenting an opportunity to address health change</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44</a:t>
            </a:fld>
            <a:endParaRPr lang="en-US"/>
          </a:p>
        </p:txBody>
      </p:sp>
    </p:spTree>
    <p:extLst>
      <p:ext uri="{BB962C8B-B14F-4D97-AF65-F5344CB8AC3E}">
        <p14:creationId xmlns:p14="http://schemas.microsoft.com/office/powerpoint/2010/main" val="1964388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idea came</a:t>
            </a:r>
            <a:r>
              <a:rPr lang="en-US" baseline="0" dirty="0"/>
              <a:t> from the military but can apply in behavioral health settings to utilizing  the number of opportunities available to impact change</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45</a:t>
            </a:fld>
            <a:endParaRPr lang="en-US"/>
          </a:p>
        </p:txBody>
      </p:sp>
    </p:spTree>
    <p:extLst>
      <p:ext uri="{BB962C8B-B14F-4D97-AF65-F5344CB8AC3E}">
        <p14:creationId xmlns:p14="http://schemas.microsoft.com/office/powerpoint/2010/main" val="1120435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different</a:t>
            </a:r>
            <a:r>
              <a:rPr lang="en-US" baseline="0" dirty="0"/>
              <a:t> staff found in public mental health settings – the PCP is a new addition</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36634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take advantage</a:t>
            </a:r>
            <a:r>
              <a:rPr lang="en-US" baseline="0" dirty="0"/>
              <a:t> of the force multiplier effect </a:t>
            </a:r>
            <a:r>
              <a:rPr lang="en-US" u="sng" baseline="0" dirty="0"/>
              <a:t>all</a:t>
            </a:r>
            <a:r>
              <a:rPr lang="en-US" baseline="0" dirty="0"/>
              <a:t> staff must have a basic set of core knowledge about health conditions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47</a:t>
            </a:fld>
            <a:endParaRPr lang="en-US"/>
          </a:p>
        </p:txBody>
      </p:sp>
    </p:spTree>
    <p:extLst>
      <p:ext uri="{BB962C8B-B14F-4D97-AF65-F5344CB8AC3E}">
        <p14:creationId xmlns:p14="http://schemas.microsoft.com/office/powerpoint/2010/main" val="574162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a:t>
            </a:r>
            <a:r>
              <a:rPr lang="en-US" baseline="0" dirty="0"/>
              <a:t> in basic medical conditions can be accomplished in many ways and by various staff</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48</a:t>
            </a:fld>
            <a:endParaRPr lang="en-US"/>
          </a:p>
        </p:txBody>
      </p:sp>
    </p:spTree>
    <p:extLst>
      <p:ext uri="{BB962C8B-B14F-4D97-AF65-F5344CB8AC3E}">
        <p14:creationId xmlns:p14="http://schemas.microsoft.com/office/powerpoint/2010/main" val="1402836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a:t>
            </a:r>
            <a:r>
              <a:rPr lang="en-US" baseline="0" dirty="0"/>
              <a:t> paperback for all staff to have on using MI – examples throughout for using MI in </a:t>
            </a:r>
            <a:r>
              <a:rPr lang="en-US" baseline="0" dirty="0" err="1"/>
              <a:t>addresssing</a:t>
            </a:r>
            <a:r>
              <a:rPr lang="en-US" baseline="0" dirty="0"/>
              <a:t> obesity, diabetes management, smoking</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49</a:t>
            </a:fld>
            <a:endParaRPr lang="en-US"/>
          </a:p>
        </p:txBody>
      </p:sp>
    </p:spTree>
    <p:extLst>
      <p:ext uri="{BB962C8B-B14F-4D97-AF65-F5344CB8AC3E}">
        <p14:creationId xmlns:p14="http://schemas.microsoft.com/office/powerpoint/2010/main" val="748790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a:t>
            </a:r>
            <a:r>
              <a:rPr lang="en-US" baseline="0" dirty="0"/>
              <a:t> way to start thinking about how to do MI in a short amount of time</a:t>
            </a:r>
          </a:p>
          <a:p>
            <a:r>
              <a:rPr lang="en-US" baseline="0" dirty="0"/>
              <a:t>Can do interactive exercise here – patient has BMI of 32.  Using the Why and How describe how you would discuss their weight</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50</a:t>
            </a:fld>
            <a:endParaRPr lang="en-US"/>
          </a:p>
        </p:txBody>
      </p:sp>
    </p:spTree>
    <p:extLst>
      <p:ext uri="{BB962C8B-B14F-4D97-AF65-F5344CB8AC3E}">
        <p14:creationId xmlns:p14="http://schemas.microsoft.com/office/powerpoint/2010/main" val="2536437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a:t>
            </a:r>
            <a:r>
              <a:rPr lang="en-US" baseline="0" dirty="0"/>
              <a:t> spend most of their time outside the treatment center.  It is important to teach them how to manage their illnesses on their own as much as possible</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51</a:t>
            </a:fld>
            <a:endParaRPr lang="en-US"/>
          </a:p>
        </p:txBody>
      </p:sp>
    </p:spTree>
    <p:extLst>
      <p:ext uri="{BB962C8B-B14F-4D97-AF65-F5344CB8AC3E}">
        <p14:creationId xmlns:p14="http://schemas.microsoft.com/office/powerpoint/2010/main" val="38400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medical</a:t>
            </a:r>
            <a:r>
              <a:rPr lang="en-US" baseline="0" dirty="0"/>
              <a:t> complaints are much like what is seen in general primary care with pain the most prevalent</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9</a:t>
            </a:fld>
            <a:endParaRPr lang="en-US"/>
          </a:p>
        </p:txBody>
      </p:sp>
    </p:spTree>
    <p:extLst>
      <p:ext uri="{BB962C8B-B14F-4D97-AF65-F5344CB8AC3E}">
        <p14:creationId xmlns:p14="http://schemas.microsoft.com/office/powerpoint/2010/main" val="4125914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nice</a:t>
            </a:r>
            <a:r>
              <a:rPr lang="en-US" baseline="0" dirty="0"/>
              <a:t> summary of all the programs out there – rich data base</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52</a:t>
            </a:fld>
            <a:endParaRPr lang="en-US"/>
          </a:p>
        </p:txBody>
      </p:sp>
    </p:spTree>
    <p:extLst>
      <p:ext uri="{BB962C8B-B14F-4D97-AF65-F5344CB8AC3E}">
        <p14:creationId xmlns:p14="http://schemas.microsoft.com/office/powerpoint/2010/main" val="677675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128"/>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128"/>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128"/>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128"/>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128"/>
              </a:defRPr>
            </a:lvl5pPr>
            <a:lvl6pPr marL="2256602"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6pPr>
            <a:lvl7pPr marL="2666893"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7pPr>
            <a:lvl8pPr marL="3077185"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8pPr>
            <a:lvl9pPr marL="3487476"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9pPr>
          </a:lstStyle>
          <a:p>
            <a:pPr eaLnBrk="1" hangingPunct="1"/>
            <a:fld id="{27CC10C3-2AA0-465D-971A-323E92430594}" type="slidenum">
              <a:rPr lang="en-US" sz="1300">
                <a:solidFill>
                  <a:srgbClr val="FFFFFF"/>
                </a:solidFill>
              </a:rPr>
              <a:pPr eaLnBrk="1" hangingPunct="1"/>
              <a:t>53</a:t>
            </a:fld>
            <a:endParaRPr lang="en-US" sz="1300">
              <a:solidFill>
                <a:srgbClr val="FFFFFF"/>
              </a:solidFill>
            </a:endParaRPr>
          </a:p>
        </p:txBody>
      </p:sp>
      <p:sp>
        <p:nvSpPr>
          <p:cNvPr id="4099" name="Rectangle 1"/>
          <p:cNvSpPr txBox="1">
            <a:spLocks noGrp="1" noRot="1" noChangeAspect="1" noChangeArrowheads="1" noTextEdit="1"/>
          </p:cNvSpPr>
          <p:nvPr>
            <p:ph type="sldImg"/>
          </p:nvPr>
        </p:nvSpPr>
        <p:spPr>
          <a:xfrm>
            <a:off x="993775" y="641350"/>
            <a:ext cx="4217988" cy="3163888"/>
          </a:xfrm>
          <a:solidFill>
            <a:srgbClr val="FFFFFF"/>
          </a:solidFill>
          <a:ln>
            <a:solidFill>
              <a:srgbClr val="000000"/>
            </a:solidFill>
            <a:miter lim="800000"/>
            <a:headEnd/>
            <a:tailEnd/>
          </a:ln>
        </p:spPr>
      </p:sp>
      <p:sp>
        <p:nvSpPr>
          <p:cNvPr id="4100" name="Text Box 2"/>
          <p:cNvSpPr txBox="1">
            <a:spLocks noGrp="1" noChangeArrowheads="1"/>
          </p:cNvSpPr>
          <p:nvPr>
            <p:ph type="body" idx="1"/>
          </p:nvPr>
        </p:nvSpPr>
        <p:spPr>
          <a:xfrm>
            <a:off x="620527" y="4009159"/>
            <a:ext cx="4965606" cy="37984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7915"/>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pPr>
            <a:r>
              <a:rPr lang="en-US" sz="900" dirty="0">
                <a:latin typeface="Arial Unicode MS" pitchFamily="32" charset="0"/>
                <a:cs typeface="Arial Unicode MS" pitchFamily="32" charset="0"/>
              </a:rPr>
              <a:t>Even relatively</a:t>
            </a:r>
            <a:r>
              <a:rPr lang="en-US" sz="900" baseline="0" dirty="0">
                <a:latin typeface="Arial Unicode MS" pitchFamily="32" charset="0"/>
                <a:cs typeface="Arial Unicode MS" pitchFamily="32" charset="0"/>
              </a:rPr>
              <a:t> small amounts of weight loss are </a:t>
            </a:r>
            <a:r>
              <a:rPr lang="en-US" sz="900" u="sng" baseline="0" dirty="0">
                <a:latin typeface="Arial Unicode MS" pitchFamily="32" charset="0"/>
                <a:cs typeface="Arial Unicode MS" pitchFamily="32" charset="0"/>
              </a:rPr>
              <a:t>clinically significant</a:t>
            </a:r>
            <a:r>
              <a:rPr lang="en-US" sz="900" baseline="0" dirty="0">
                <a:latin typeface="Arial Unicode MS" pitchFamily="32" charset="0"/>
                <a:cs typeface="Arial Unicode MS" pitchFamily="32" charset="0"/>
              </a:rPr>
              <a:t>.  Meaningful weight loss can be achieved.  </a:t>
            </a:r>
          </a:p>
          <a:p>
            <a:pPr eaLnBrk="1">
              <a:lnSpc>
                <a:spcPct val="93000"/>
              </a:lnSpc>
              <a:spcBef>
                <a:spcPct val="0"/>
              </a:spcBef>
            </a:pPr>
            <a:r>
              <a:rPr lang="en-US" sz="900" dirty="0">
                <a:latin typeface="Arial Unicode MS" pitchFamily="32" charset="0"/>
                <a:cs typeface="Arial Unicode MS" pitchFamily="32" charset="0"/>
              </a:rPr>
              <a:t>Figure 2. Mean Weight Change, According to Study Group. The model-based estimates of the mean difference in changes in weight (the change in the intervention group minus the change in the control group) between the two groups at 6, 12, and 18 months were −1.5 kg (95% CI, −2.6 to −0.4; P=0.007), −2.5 kg (95% CI, −4.1 to −0.8; P=0.004), and −3.2 kg (95% CI, −5.1 to −1.2; P=0.002), respectively. To convert values for weight to pounds, multiply by 2.2.</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a:t>
            </a:r>
            <a:r>
              <a:rPr lang="en-US" baseline="0" dirty="0"/>
              <a:t> of how to provide very simple instructions to patients. Do not want to overwhelm them and want an opportunity to succeed.</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54</a:t>
            </a:fld>
            <a:endParaRPr lang="en-US"/>
          </a:p>
        </p:txBody>
      </p:sp>
    </p:spTree>
    <p:extLst>
      <p:ext uri="{BB962C8B-B14F-4D97-AF65-F5344CB8AC3E}">
        <p14:creationId xmlns:p14="http://schemas.microsoft.com/office/powerpoint/2010/main" val="499489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important across all aspects of health care </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55</a:t>
            </a:fld>
            <a:endParaRPr lang="en-US"/>
          </a:p>
        </p:txBody>
      </p:sp>
    </p:spTree>
    <p:extLst>
      <p:ext uri="{BB962C8B-B14F-4D97-AF65-F5344CB8AC3E}">
        <p14:creationId xmlns:p14="http://schemas.microsoft.com/office/powerpoint/2010/main" val="3880786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could</a:t>
            </a:r>
            <a:r>
              <a:rPr lang="en-US" baseline="0" dirty="0"/>
              <a:t> you do to make this a better interaction given the ideas presented in the previous slide?  </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56</a:t>
            </a:fld>
            <a:endParaRPr lang="en-US"/>
          </a:p>
        </p:txBody>
      </p:sp>
    </p:spTree>
    <p:extLst>
      <p:ext uri="{BB962C8B-B14F-4D97-AF65-F5344CB8AC3E}">
        <p14:creationId xmlns:p14="http://schemas.microsoft.com/office/powerpoint/2010/main" val="1686460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would you do to make this a better interaction?  The risk for not taking the physician’s advise is higher than in the previous example</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57</a:t>
            </a:fld>
            <a:endParaRPr lang="en-US"/>
          </a:p>
        </p:txBody>
      </p:sp>
    </p:spTree>
    <p:extLst>
      <p:ext uri="{BB962C8B-B14F-4D97-AF65-F5344CB8AC3E}">
        <p14:creationId xmlns:p14="http://schemas.microsoft.com/office/powerpoint/2010/main" val="615583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Transitions</a:t>
            </a:r>
            <a:r>
              <a:rPr lang="en-US" baseline="0" dirty="0"/>
              <a:t> to Treatment plans and how they are helpful</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58</a:t>
            </a:fld>
            <a:endParaRPr lang="en-US"/>
          </a:p>
        </p:txBody>
      </p:sp>
    </p:spTree>
    <p:extLst>
      <p:ext uri="{BB962C8B-B14F-4D97-AF65-F5344CB8AC3E}">
        <p14:creationId xmlns:p14="http://schemas.microsoft.com/office/powerpoint/2010/main" val="3415290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a:t>
            </a:r>
            <a:r>
              <a:rPr lang="en-US" baseline="0" dirty="0"/>
              <a:t> planning is an important aspect of treatment in mental health settings. These plans are often generated by therapy and case management staff with input from other treatment providers and  patients (and their families if appropriate).  </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81493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t>
            </a:r>
            <a:r>
              <a:rPr lang="en-US" baseline="0" dirty="0"/>
              <a:t>e are a number of screening measures that need to be considered in this population </a:t>
            </a:r>
            <a:r>
              <a:rPr lang="en-US" baseline="0" dirty="0" err="1"/>
              <a:t>esp</a:t>
            </a:r>
            <a:r>
              <a:rPr lang="en-US" baseline="0" dirty="0"/>
              <a:t> with higher rates of some illnesses. Don’t</a:t>
            </a:r>
          </a:p>
          <a:p>
            <a:r>
              <a:rPr lang="en-US" baseline="0" dirty="0"/>
              <a:t> forget about flu shots and immunizations. Many of the SMI patients will fall into “high risk” category and need to be screened</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10</a:t>
            </a:fld>
            <a:endParaRPr lang="en-US"/>
          </a:p>
        </p:txBody>
      </p:sp>
    </p:spTree>
    <p:extLst>
      <p:ext uri="{BB962C8B-B14F-4D97-AF65-F5344CB8AC3E}">
        <p14:creationId xmlns:p14="http://schemas.microsoft.com/office/powerpoint/2010/main" val="306324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of frequency of measurement.  Psychiatric providers have low screening rates for many reasons including patients having lack of access to care</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11</a:t>
            </a:fld>
            <a:endParaRPr lang="en-US"/>
          </a:p>
        </p:txBody>
      </p:sp>
    </p:spTree>
    <p:extLst>
      <p:ext uri="{BB962C8B-B14F-4D97-AF65-F5344CB8AC3E}">
        <p14:creationId xmlns:p14="http://schemas.microsoft.com/office/powerpoint/2010/main" val="2146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a:t>
            </a:r>
            <a:r>
              <a:rPr lang="en-US" baseline="0" dirty="0"/>
              <a:t> characteristics of the environments  and their different cultures. This is often a difficult gap for many to try and merge.  PCPs may notice some of these differences when they work in behavioral health environments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12</a:t>
            </a:fld>
            <a:endParaRPr lang="en-US"/>
          </a:p>
        </p:txBody>
      </p:sp>
    </p:spTree>
    <p:extLst>
      <p:ext uri="{BB962C8B-B14F-4D97-AF65-F5344CB8AC3E}">
        <p14:creationId xmlns:p14="http://schemas.microsoft.com/office/powerpoint/2010/main" val="399454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a:t>
            </a:r>
            <a:r>
              <a:rPr lang="en-US" baseline="0" dirty="0"/>
              <a:t> and providers may enter the exam with concerns that hamper treatment.  </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13</a:t>
            </a:fld>
            <a:endParaRPr lang="en-US"/>
          </a:p>
        </p:txBody>
      </p:sp>
    </p:spTree>
    <p:extLst>
      <p:ext uri="{BB962C8B-B14F-4D97-AF65-F5344CB8AC3E}">
        <p14:creationId xmlns:p14="http://schemas.microsoft.com/office/powerpoint/2010/main" val="270345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a:t>
            </a:r>
            <a:r>
              <a:rPr lang="en-US" baseline="0" dirty="0"/>
              <a:t> to consider in the exam room</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14</a:t>
            </a:fld>
            <a:endParaRPr lang="en-US"/>
          </a:p>
        </p:txBody>
      </p:sp>
    </p:spTree>
    <p:extLst>
      <p:ext uri="{BB962C8B-B14F-4D97-AF65-F5344CB8AC3E}">
        <p14:creationId xmlns:p14="http://schemas.microsoft.com/office/powerpoint/2010/main" val="2179114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CIHS_ppt_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ctrTitle"/>
          </p:nvPr>
        </p:nvSpPr>
        <p:spPr>
          <a:xfrm>
            <a:off x="685800" y="3124200"/>
            <a:ext cx="7772400" cy="1143000"/>
          </a:xfrm>
        </p:spPr>
        <p:txBody>
          <a:bodyPr anchor="ctr"/>
          <a:lstStyle>
            <a:lvl1pPr algn="ctr">
              <a:defRPr sz="3600"/>
            </a:lvl1pPr>
          </a:lstStyle>
          <a:p>
            <a:pPr lvl="0"/>
            <a:r>
              <a:rPr lang="en-US" noProof="0"/>
              <a:t>Click to edit Master title style</a:t>
            </a:r>
          </a:p>
        </p:txBody>
      </p:sp>
      <p:sp>
        <p:nvSpPr>
          <p:cNvPr id="13316" name="Rectangle 4"/>
          <p:cNvSpPr>
            <a:spLocks noGrp="1" noChangeArrowheads="1"/>
          </p:cNvSpPr>
          <p:nvPr>
            <p:ph type="subTitle" idx="1"/>
          </p:nvPr>
        </p:nvSpPr>
        <p:spPr>
          <a:xfrm>
            <a:off x="1371600" y="4267200"/>
            <a:ext cx="6400800" cy="1295400"/>
          </a:xfrm>
        </p:spPr>
        <p:txBody>
          <a:bodyPr anchor="ct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378276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1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066800"/>
            <a:ext cx="200025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8483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78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0"/>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5" name="Rectangle 41"/>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A2BA21D2-667D-482C-89A6-7988DF98A3FD}" type="slidenum">
              <a:rPr lang="en-US"/>
              <a:pPr>
                <a:defRPr/>
              </a:pPr>
              <a:t>‹#›</a:t>
            </a:fld>
            <a:endParaRPr lang="en-US"/>
          </a:p>
        </p:txBody>
      </p:sp>
    </p:spTree>
    <p:extLst>
      <p:ext uri="{BB962C8B-B14F-4D97-AF65-F5344CB8AC3E}">
        <p14:creationId xmlns:p14="http://schemas.microsoft.com/office/powerpoint/2010/main" val="304853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CIHS_presentation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ctrTitle"/>
          </p:nvPr>
        </p:nvSpPr>
        <p:spPr>
          <a:xfrm>
            <a:off x="685800" y="3124200"/>
            <a:ext cx="7772400" cy="1143000"/>
          </a:xfrm>
        </p:spPr>
        <p:txBody>
          <a:bodyPr anchor="ctr"/>
          <a:lstStyle>
            <a:lvl1pPr algn="ctr">
              <a:defRPr sz="3600"/>
            </a:lvl1pPr>
          </a:lstStyle>
          <a:p>
            <a:pPr lvl="0"/>
            <a:r>
              <a:rPr lang="en-US" noProof="0"/>
              <a:t>Click to edit Master title style</a:t>
            </a:r>
          </a:p>
        </p:txBody>
      </p:sp>
      <p:sp>
        <p:nvSpPr>
          <p:cNvPr id="13316" name="Rectangle 4"/>
          <p:cNvSpPr>
            <a:spLocks noGrp="1" noChangeArrowheads="1"/>
          </p:cNvSpPr>
          <p:nvPr>
            <p:ph type="subTitle" idx="1"/>
          </p:nvPr>
        </p:nvSpPr>
        <p:spPr>
          <a:xfrm>
            <a:off x="1371600" y="4267200"/>
            <a:ext cx="6400800" cy="1295400"/>
          </a:xfrm>
        </p:spPr>
        <p:txBody>
          <a:bodyPr anchor="ct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122526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492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6365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29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293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6361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6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814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8117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0042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122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066800"/>
            <a:ext cx="200025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8483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10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6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31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642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56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88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339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IHS_ppt_background_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1066800"/>
            <a:ext cx="8001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057400"/>
            <a:ext cx="8001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p:nvSpPr>
        <p:spPr>
          <a:xfrm>
            <a:off x="8648700" y="5867400"/>
            <a:ext cx="495300" cy="307777"/>
          </a:xfrm>
          <a:prstGeom prst="rect">
            <a:avLst/>
          </a:prstGeom>
          <a:noFill/>
        </p:spPr>
        <p:txBody>
          <a:bodyPr wrap="square" rtlCol="0">
            <a:spAutoFit/>
          </a:bodyPr>
          <a:lstStyle/>
          <a:p>
            <a:fld id="{67B2DF05-1EB6-4893-A5A0-F9C5DA63574B}" type="slidenum">
              <a:rPr lang="en-US" sz="1400" smtClean="0">
                <a:solidFill>
                  <a:schemeClr val="bg1"/>
                </a:solidFill>
                <a:latin typeface="+mj-lt"/>
              </a:rPr>
              <a:t>‹#›</a:t>
            </a:fld>
            <a:endParaRPr lang="en-US"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IHS_presentation_back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1066800"/>
            <a:ext cx="8001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057400"/>
            <a:ext cx="8001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6335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aasca.org/2012-Articles/PDFs-DOCs/HandbookOnSensitivePractice-VoiceFoundCA.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itinternational.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rc-pad.org/state-by-stat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g"/><Relationship Id="rId7" Type="http://schemas.openxmlformats.org/officeDocument/2006/relationships/diagramColors" Target="../diagrams/colors1.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ntegration.samhsa.gov/workforce/Summary_of_Case_Management_to_Care_Management_Training.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wmf"/></Relationships>
</file>

<file path=ppt/slides/_rels/slide49.xml.rels><?xml version="1.0" encoding="UTF-8" standalone="yes"?>
<Relationships xmlns="http://schemas.openxmlformats.org/package/2006/relationships"><Relationship Id="rId3" Type="http://schemas.openxmlformats.org/officeDocument/2006/relationships/hyperlink" Target="http://www.amazon.com/gp/reader/1593856121/ref=sib_dp_pt"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samhsa.gov/health-wellness/wha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package" Target="../embeddings/Microsoft_Word_Document.docx"/></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g"/><Relationship Id="rId7" Type="http://schemas.openxmlformats.org/officeDocument/2006/relationships/diagramColors" Target="../diagrams/colors2.xm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phac-spc.gc.ca/ncfv-cnivf/pdfs/nfntsx-handbook_e.pdf" TargetMode="External"/><Relationship Id="rId2" Type="http://schemas.openxmlformats.org/officeDocument/2006/relationships/hyperlink" Target="http://www.aafp.org/afp/2010/0915/p610.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200400"/>
            <a:ext cx="7772400" cy="1143000"/>
          </a:xfrm>
        </p:spPr>
        <p:txBody>
          <a:bodyPr/>
          <a:lstStyle/>
          <a:p>
            <a:r>
              <a:rPr lang="en-US" sz="3400" dirty="0"/>
              <a:t>Primary Care Providers Working in Mental Health Settings:</a:t>
            </a:r>
            <a:br>
              <a:rPr lang="en-US" sz="3400" dirty="0"/>
            </a:br>
            <a:r>
              <a:rPr lang="en-US" sz="3400" dirty="0"/>
              <a:t>Improving Health Status in Persons with Mental Illness</a:t>
            </a:r>
            <a:endParaRPr lang="en-US" sz="3400" dirty="0"/>
          </a:p>
        </p:txBody>
      </p:sp>
      <p:sp>
        <p:nvSpPr>
          <p:cNvPr id="7" name="Rectangle 5"/>
          <p:cNvSpPr txBox="1">
            <a:spLocks noChangeArrowheads="1"/>
          </p:cNvSpPr>
          <p:nvPr/>
        </p:nvSpPr>
        <p:spPr bwMode="auto">
          <a:xfrm>
            <a:off x="1524000" y="4648200"/>
            <a:ext cx="6400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r>
              <a:rPr lang="en-US" sz="2200" i="1" kern="0" dirty="0"/>
              <a:t>Lori Raney, MD</a:t>
            </a:r>
          </a:p>
          <a:p>
            <a:r>
              <a:rPr lang="en-US" sz="2000" i="1" kern="0" dirty="0"/>
              <a:t>With:  Katie </a:t>
            </a:r>
            <a:r>
              <a:rPr lang="en-US" sz="2000" i="1" kern="0" dirty="0" err="1"/>
              <a:t>Friedebach</a:t>
            </a:r>
            <a:r>
              <a:rPr lang="en-US" sz="2000" i="1" kern="0" dirty="0"/>
              <a:t>, MD; Todd </a:t>
            </a:r>
            <a:r>
              <a:rPr lang="en-US" sz="2000" i="1" kern="0" dirty="0" err="1"/>
              <a:t>Wahrenburger</a:t>
            </a:r>
            <a:r>
              <a:rPr lang="en-US" sz="2000" i="1" kern="0" dirty="0"/>
              <a:t>, MD; Jeff Levine, MD; and Susan </a:t>
            </a:r>
            <a:r>
              <a:rPr lang="en-US" sz="2000" i="1" kern="0" dirty="0" err="1"/>
              <a:t>Girois</a:t>
            </a:r>
            <a:r>
              <a:rPr lang="en-US" sz="2000" i="1" kern="0" dirty="0"/>
              <a:t>, MD</a:t>
            </a:r>
          </a:p>
        </p:txBody>
      </p:sp>
    </p:spTree>
    <p:extLst>
      <p:ext uri="{BB962C8B-B14F-4D97-AF65-F5344CB8AC3E}">
        <p14:creationId xmlns:p14="http://schemas.microsoft.com/office/powerpoint/2010/main" val="412263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458200" cy="838200"/>
          </a:xfrm>
        </p:spPr>
        <p:txBody>
          <a:bodyPr/>
          <a:lstStyle/>
          <a:p>
            <a:r>
              <a:rPr lang="en-US" dirty="0"/>
              <a:t>Screening/Preventive Services Essential</a:t>
            </a:r>
          </a:p>
        </p:txBody>
      </p:sp>
      <p:sp>
        <p:nvSpPr>
          <p:cNvPr id="3" name="Content Placeholder 2"/>
          <p:cNvSpPr>
            <a:spLocks noGrp="1"/>
          </p:cNvSpPr>
          <p:nvPr>
            <p:ph idx="1"/>
          </p:nvPr>
        </p:nvSpPr>
        <p:spPr>
          <a:xfrm>
            <a:off x="685800" y="1828800"/>
            <a:ext cx="8001000" cy="3581400"/>
          </a:xfrm>
        </p:spPr>
        <p:txBody>
          <a:bodyPr/>
          <a:lstStyle/>
          <a:p>
            <a:pPr>
              <a:buFont typeface="Arial" pitchFamily="34" charset="0"/>
              <a:buChar char="•"/>
            </a:pPr>
            <a:r>
              <a:rPr lang="en-US" dirty="0"/>
              <a:t>American Diabetes Association (ADA) and American Psychiatric Association (APA) guidelines for second generation antipsychotics (SGAs) – Psychiatric providers</a:t>
            </a:r>
          </a:p>
          <a:p>
            <a:pPr>
              <a:buFont typeface="Arial" pitchFamily="34" charset="0"/>
              <a:buChar char="•"/>
            </a:pPr>
            <a:r>
              <a:rPr lang="en-US" dirty="0"/>
              <a:t>HIV, TB, HCV – many are in “high risk” category</a:t>
            </a:r>
          </a:p>
          <a:p>
            <a:pPr>
              <a:buFont typeface="Arial" pitchFamily="34" charset="0"/>
              <a:buChar char="•"/>
            </a:pPr>
            <a:r>
              <a:rPr lang="en-US" dirty="0"/>
              <a:t>U.S. Preventive Services Task Force recommendations – age recommended – cancers common</a:t>
            </a:r>
          </a:p>
          <a:p>
            <a:pPr>
              <a:buFont typeface="Arial" pitchFamily="34" charset="0"/>
              <a:buChar char="•"/>
            </a:pPr>
            <a:r>
              <a:rPr lang="en-US" dirty="0"/>
              <a:t>Substance use, smoking, “medical” marijuana, meth</a:t>
            </a:r>
          </a:p>
          <a:p>
            <a:pPr>
              <a:buFont typeface="Arial" pitchFamily="34" charset="0"/>
              <a:buChar char="•"/>
            </a:pPr>
            <a:r>
              <a:rPr lang="en-US" dirty="0"/>
              <a:t>Prevention – flu shots, immunizations, etc.</a:t>
            </a:r>
          </a:p>
          <a:p>
            <a:pPr>
              <a:buFont typeface="Arial" pitchFamily="34" charset="0"/>
              <a:buChar char="•"/>
            </a:pPr>
            <a:endParaRPr lang="en-US" dirty="0"/>
          </a:p>
          <a:p>
            <a:pPr marL="0" indent="0"/>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Tree>
    <p:extLst>
      <p:ext uri="{BB962C8B-B14F-4D97-AF65-F5344CB8AC3E}">
        <p14:creationId xmlns:p14="http://schemas.microsoft.com/office/powerpoint/2010/main" val="229549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981"/>
            <a:ext cx="7222068" cy="858819"/>
          </a:xfrm>
        </p:spPr>
        <p:txBody>
          <a:bodyPr>
            <a:noAutofit/>
          </a:bodyPr>
          <a:lstStyle/>
          <a:p>
            <a:r>
              <a:rPr lang="en-US" dirty="0"/>
              <a:t>ADA/APA Screening Guidelines for SGAs</a:t>
            </a:r>
          </a:p>
        </p:txBody>
      </p:sp>
      <p:pic>
        <p:nvPicPr>
          <p:cNvPr id="4" name="Picture 4" descr="Chart of ADA/APA Screening Guidelines for SGAs"/>
          <p:cNvPicPr>
            <a:picLocks noChangeAspect="1" noChangeArrowheads="1"/>
          </p:cNvPicPr>
          <p:nvPr/>
        </p:nvPicPr>
        <p:blipFill rotWithShape="1">
          <a:blip r:embed="rId3" cstate="print"/>
          <a:srcRect b="1200"/>
          <a:stretch/>
        </p:blipFill>
        <p:spPr bwMode="auto">
          <a:xfrm>
            <a:off x="838200" y="2209800"/>
            <a:ext cx="7739244" cy="2697480"/>
          </a:xfrm>
          <a:prstGeom prst="rect">
            <a:avLst/>
          </a:prstGeom>
          <a:noFill/>
          <a:ln w="9525">
            <a:noFill/>
            <a:miter lim="800000"/>
            <a:headEnd/>
            <a:tailEnd/>
          </a:ln>
        </p:spPr>
      </p:pic>
      <p:sp>
        <p:nvSpPr>
          <p:cNvPr id="5" name="Rectangle 4"/>
          <p:cNvSpPr/>
          <p:nvPr/>
        </p:nvSpPr>
        <p:spPr>
          <a:xfrm>
            <a:off x="838200" y="5181600"/>
            <a:ext cx="7634381" cy="461665"/>
          </a:xfrm>
          <a:prstGeom prst="rect">
            <a:avLst/>
          </a:prstGeom>
        </p:spPr>
        <p:txBody>
          <a:bodyPr wrap="square">
            <a:spAutoFit/>
          </a:bodyPr>
          <a:lstStyle/>
          <a:p>
            <a:r>
              <a:rPr lang="en-US" sz="1200" dirty="0"/>
              <a:t>American Association of Clinical Endocrinologists, North American Association for the Study of Obesity: Consensus development conference on antipsychotic drugs and obesity and </a:t>
            </a:r>
            <a:r>
              <a:rPr lang="pt-BR" sz="1200" dirty="0"/>
              <a:t>diabetes. Diabetes Care 2004; 27:596–601</a:t>
            </a:r>
            <a:endParaRPr lang="en-US" sz="1200" dirty="0"/>
          </a:p>
        </p:txBody>
      </p:sp>
    </p:spTree>
    <p:extLst>
      <p:ext uri="{BB962C8B-B14F-4D97-AF65-F5344CB8AC3E}">
        <p14:creationId xmlns:p14="http://schemas.microsoft.com/office/powerpoint/2010/main" val="11550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8362"/>
            <a:ext cx="8229600" cy="960438"/>
          </a:xfrm>
        </p:spPr>
        <p:txBody>
          <a:bodyPr/>
          <a:lstStyle/>
          <a:p>
            <a:r>
              <a:rPr lang="en-US" dirty="0"/>
              <a:t>Two Worlds</a:t>
            </a:r>
          </a:p>
        </p:txBody>
      </p:sp>
      <p:graphicFrame>
        <p:nvGraphicFramePr>
          <p:cNvPr id="8" name="Table 7" descr="Chart of primary care vs. behavioral health"/>
          <p:cNvGraphicFramePr>
            <a:graphicFrameLocks noGrp="1"/>
          </p:cNvGraphicFramePr>
          <p:nvPr>
            <p:extLst>
              <p:ext uri="{D42A27DB-BD31-4B8C-83A1-F6EECF244321}">
                <p14:modId xmlns:p14="http://schemas.microsoft.com/office/powerpoint/2010/main" val="2799251172"/>
              </p:ext>
            </p:extLst>
          </p:nvPr>
        </p:nvGraphicFramePr>
        <p:xfrm>
          <a:off x="685800" y="1600200"/>
          <a:ext cx="8229600" cy="4038600"/>
        </p:xfrm>
        <a:graphic>
          <a:graphicData uri="http://schemas.openxmlformats.org/drawingml/2006/table">
            <a:tbl>
              <a:tblPr firstRow="1" bandRow="1">
                <a:tableStyleId>{21E4AEA4-8DFA-4A89-87EB-49C32662AFE0}</a:tableStyleId>
              </a:tblPr>
              <a:tblGrid>
                <a:gridCol w="38100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88375">
                <a:tc>
                  <a:txBody>
                    <a:bodyPr/>
                    <a:lstStyle/>
                    <a:p>
                      <a:pPr algn="ctr"/>
                      <a:r>
                        <a:rPr lang="en-US" dirty="0"/>
                        <a:t>Primary Care</a:t>
                      </a:r>
                    </a:p>
                  </a:txBody>
                  <a:tcPr anchor="ctr"/>
                </a:tc>
                <a:tc>
                  <a:txBody>
                    <a:bodyPr/>
                    <a:lstStyle/>
                    <a:p>
                      <a:pPr algn="ctr"/>
                      <a:r>
                        <a:rPr lang="en-US" dirty="0"/>
                        <a:t>Behavioral Health</a:t>
                      </a:r>
                    </a:p>
                  </a:txBody>
                  <a:tcPr anchor="ctr"/>
                </a:tc>
                <a:extLst>
                  <a:ext uri="{0D108BD9-81ED-4DB2-BD59-A6C34878D82A}">
                    <a16:rowId xmlns:a16="http://schemas.microsoft.com/office/drawing/2014/main" val="10000"/>
                  </a:ext>
                </a:extLst>
              </a:tr>
              <a:tr h="647292">
                <a:tc>
                  <a:txBody>
                    <a:bodyPr/>
                    <a:lstStyle/>
                    <a:p>
                      <a:pPr marL="0" indent="0" algn="ctr">
                        <a:buFont typeface="Arial" panose="020B0604020202020204" pitchFamily="34" charset="0"/>
                        <a:buNone/>
                      </a:pPr>
                      <a:r>
                        <a:rPr lang="en-US" sz="1700" dirty="0"/>
                        <a:t>Continuity is goal</a:t>
                      </a:r>
                    </a:p>
                  </a:txBody>
                  <a:tcPr anchor="ctr"/>
                </a:tc>
                <a:tc>
                  <a:txBody>
                    <a:bodyPr/>
                    <a:lstStyle/>
                    <a:p>
                      <a:pPr marL="0" indent="0" algn="ctr">
                        <a:buFont typeface="Arial" panose="020B0604020202020204" pitchFamily="34" charset="0"/>
                        <a:buNone/>
                      </a:pPr>
                      <a:r>
                        <a:rPr lang="en-US" sz="1700" dirty="0"/>
                        <a:t>Full recovery and treatment graduation is goal – “close the chart”</a:t>
                      </a:r>
                    </a:p>
                  </a:txBody>
                  <a:tcPr anchor="ctr"/>
                </a:tc>
                <a:extLst>
                  <a:ext uri="{0D108BD9-81ED-4DB2-BD59-A6C34878D82A}">
                    <a16:rowId xmlns:a16="http://schemas.microsoft.com/office/drawing/2014/main" val="10001"/>
                  </a:ext>
                </a:extLst>
              </a:tr>
              <a:tr h="372193">
                <a:tc>
                  <a:txBody>
                    <a:bodyPr/>
                    <a:lstStyle/>
                    <a:p>
                      <a:pPr marL="0" indent="0" algn="ctr">
                        <a:buFont typeface="Arial" panose="020B0604020202020204" pitchFamily="34" charset="0"/>
                        <a:buNone/>
                      </a:pPr>
                      <a:r>
                        <a:rPr lang="en-US" sz="1700" dirty="0"/>
                        <a:t>No stigma</a:t>
                      </a:r>
                    </a:p>
                  </a:txBody>
                  <a:tcPr anchor="ctr"/>
                </a:tc>
                <a:tc>
                  <a:txBody>
                    <a:bodyPr/>
                    <a:lstStyle/>
                    <a:p>
                      <a:pPr marL="0" indent="0" algn="ctr">
                        <a:buFont typeface="Arial" panose="020B0604020202020204" pitchFamily="34" charset="0"/>
                        <a:buNone/>
                      </a:pPr>
                      <a:r>
                        <a:rPr lang="en-US" sz="1700" dirty="0"/>
                        <a:t>Stigma common</a:t>
                      </a:r>
                    </a:p>
                  </a:txBody>
                  <a:tcPr anchor="ctr"/>
                </a:tc>
                <a:extLst>
                  <a:ext uri="{0D108BD9-81ED-4DB2-BD59-A6C34878D82A}">
                    <a16:rowId xmlns:a16="http://schemas.microsoft.com/office/drawing/2014/main" val="10002"/>
                  </a:ext>
                </a:extLst>
              </a:tr>
              <a:tr h="372193">
                <a:tc>
                  <a:txBody>
                    <a:bodyPr/>
                    <a:lstStyle/>
                    <a:p>
                      <a:pPr marL="0" indent="0" algn="ctr">
                        <a:buFont typeface="Arial" panose="020B0604020202020204" pitchFamily="34" charset="0"/>
                        <a:buNone/>
                      </a:pPr>
                      <a:r>
                        <a:rPr lang="en-US" sz="1700" dirty="0"/>
                        <a:t>Data shared</a:t>
                      </a:r>
                    </a:p>
                  </a:txBody>
                  <a:tcPr anchor="ctr"/>
                </a:tc>
                <a:tc>
                  <a:txBody>
                    <a:bodyPr/>
                    <a:lstStyle/>
                    <a:p>
                      <a:pPr marL="0" indent="0" algn="ctr">
                        <a:buFont typeface="Arial" panose="020B0604020202020204" pitchFamily="34" charset="0"/>
                        <a:buNone/>
                      </a:pPr>
                      <a:r>
                        <a:rPr lang="en-US" sz="1700" dirty="0"/>
                        <a:t>Data private</a:t>
                      </a:r>
                    </a:p>
                  </a:txBody>
                  <a:tcPr anchor="ctr"/>
                </a:tc>
                <a:extLst>
                  <a:ext uri="{0D108BD9-81ED-4DB2-BD59-A6C34878D82A}">
                    <a16:rowId xmlns:a16="http://schemas.microsoft.com/office/drawing/2014/main" val="10003"/>
                  </a:ext>
                </a:extLst>
              </a:tr>
              <a:tr h="372193">
                <a:tc>
                  <a:txBody>
                    <a:bodyPr/>
                    <a:lstStyle/>
                    <a:p>
                      <a:pPr marL="0" indent="0" algn="ctr">
                        <a:buFont typeface="Arial" panose="020B0604020202020204" pitchFamily="34" charset="0"/>
                        <a:buNone/>
                      </a:pPr>
                      <a:r>
                        <a:rPr lang="en-US" sz="1700" dirty="0"/>
                        <a:t>Large panels</a:t>
                      </a:r>
                    </a:p>
                  </a:txBody>
                  <a:tcPr anchor="ctr"/>
                </a:tc>
                <a:tc>
                  <a:txBody>
                    <a:bodyPr/>
                    <a:lstStyle/>
                    <a:p>
                      <a:pPr marL="0" indent="0" algn="ctr">
                        <a:buFont typeface="Arial" panose="020B0604020202020204" pitchFamily="34" charset="0"/>
                        <a:buNone/>
                      </a:pPr>
                      <a:r>
                        <a:rPr lang="en-US" sz="1700" dirty="0"/>
                        <a:t>Small panels</a:t>
                      </a:r>
                    </a:p>
                  </a:txBody>
                  <a:tcPr anchor="ctr"/>
                </a:tc>
                <a:extLst>
                  <a:ext uri="{0D108BD9-81ED-4DB2-BD59-A6C34878D82A}">
                    <a16:rowId xmlns:a16="http://schemas.microsoft.com/office/drawing/2014/main" val="10004"/>
                  </a:ext>
                </a:extLst>
              </a:tr>
              <a:tr h="372193">
                <a:tc>
                  <a:txBody>
                    <a:bodyPr/>
                    <a:lstStyle/>
                    <a:p>
                      <a:pPr marL="0" indent="0" algn="ctr">
                        <a:buFont typeface="Arial" panose="020B0604020202020204" pitchFamily="34" charset="0"/>
                        <a:buNone/>
                      </a:pPr>
                      <a:r>
                        <a:rPr lang="en-US" sz="1700" dirty="0"/>
                        <a:t>Flexible scheduling</a:t>
                      </a:r>
                    </a:p>
                  </a:txBody>
                  <a:tcPr anchor="ctr"/>
                </a:tc>
                <a:tc>
                  <a:txBody>
                    <a:bodyPr/>
                    <a:lstStyle/>
                    <a:p>
                      <a:pPr marL="0" indent="0" algn="ctr">
                        <a:buFont typeface="Arial" panose="020B0604020202020204" pitchFamily="34" charset="0"/>
                        <a:buNone/>
                      </a:pPr>
                      <a:r>
                        <a:rPr lang="en-US" sz="1700" dirty="0"/>
                        <a:t>Fixed scheduling</a:t>
                      </a:r>
                    </a:p>
                  </a:txBody>
                  <a:tcPr anchor="ctr"/>
                </a:tc>
                <a:extLst>
                  <a:ext uri="{0D108BD9-81ED-4DB2-BD59-A6C34878D82A}">
                    <a16:rowId xmlns:a16="http://schemas.microsoft.com/office/drawing/2014/main" val="10005"/>
                  </a:ext>
                </a:extLst>
              </a:tr>
              <a:tr h="372193">
                <a:tc>
                  <a:txBody>
                    <a:bodyPr/>
                    <a:lstStyle/>
                    <a:p>
                      <a:pPr marL="0" indent="0" algn="ctr">
                        <a:buFont typeface="Arial" panose="020B0604020202020204" pitchFamily="34" charset="0"/>
                        <a:buNone/>
                      </a:pPr>
                      <a:r>
                        <a:rPr lang="en-US" sz="1700" dirty="0"/>
                        <a:t>Fast-paced</a:t>
                      </a:r>
                    </a:p>
                  </a:txBody>
                  <a:tcPr anchor="ctr"/>
                </a:tc>
                <a:tc>
                  <a:txBody>
                    <a:bodyPr/>
                    <a:lstStyle/>
                    <a:p>
                      <a:pPr marL="0" indent="0" algn="ctr">
                        <a:buFont typeface="Arial" panose="020B0604020202020204" pitchFamily="34" charset="0"/>
                        <a:buNone/>
                      </a:pPr>
                      <a:r>
                        <a:rPr lang="en-US" sz="1700" dirty="0"/>
                        <a:t>Slower pace</a:t>
                      </a:r>
                    </a:p>
                  </a:txBody>
                  <a:tcPr anchor="ctr"/>
                </a:tc>
                <a:extLst>
                  <a:ext uri="{0D108BD9-81ED-4DB2-BD59-A6C34878D82A}">
                    <a16:rowId xmlns:a16="http://schemas.microsoft.com/office/drawing/2014/main" val="10006"/>
                  </a:ext>
                </a:extLst>
              </a:tr>
              <a:tr h="372193">
                <a:tc>
                  <a:txBody>
                    <a:bodyPr/>
                    <a:lstStyle/>
                    <a:p>
                      <a:pPr marL="0" indent="0" algn="ctr">
                        <a:buFont typeface="Arial" panose="020B0604020202020204" pitchFamily="34" charset="0"/>
                        <a:buNone/>
                      </a:pPr>
                      <a:r>
                        <a:rPr lang="en-US" sz="1700" dirty="0"/>
                        <a:t>Time is independent</a:t>
                      </a:r>
                    </a:p>
                  </a:txBody>
                  <a:tcPr anchor="ctr"/>
                </a:tc>
                <a:tc>
                  <a:txBody>
                    <a:bodyPr/>
                    <a:lstStyle/>
                    <a:p>
                      <a:pPr marL="0" indent="0" algn="ctr">
                        <a:buFont typeface="Arial" panose="020B0604020202020204" pitchFamily="34" charset="0"/>
                        <a:buNone/>
                      </a:pPr>
                      <a:r>
                        <a:rPr lang="en-US" sz="1700" dirty="0"/>
                        <a:t>Time is dependent – “50 min hour”</a:t>
                      </a:r>
                    </a:p>
                  </a:txBody>
                  <a:tcPr anchor="ctr"/>
                </a:tc>
                <a:extLst>
                  <a:ext uri="{0D108BD9-81ED-4DB2-BD59-A6C34878D82A}">
                    <a16:rowId xmlns:a16="http://schemas.microsoft.com/office/drawing/2014/main" val="10007"/>
                  </a:ext>
                </a:extLst>
              </a:tr>
              <a:tr h="372193">
                <a:tc>
                  <a:txBody>
                    <a:bodyPr/>
                    <a:lstStyle/>
                    <a:p>
                      <a:pPr marL="0" indent="0" algn="ctr">
                        <a:buFont typeface="Arial" panose="020B0604020202020204" pitchFamily="34" charset="0"/>
                        <a:buNone/>
                      </a:pPr>
                      <a:r>
                        <a:rPr lang="en-US" sz="1700" dirty="0"/>
                        <a:t>Flexible Boundaries</a:t>
                      </a:r>
                    </a:p>
                  </a:txBody>
                  <a:tcPr anchor="ctr"/>
                </a:tc>
                <a:tc>
                  <a:txBody>
                    <a:bodyPr/>
                    <a:lstStyle/>
                    <a:p>
                      <a:pPr marL="0" indent="0" algn="ctr">
                        <a:buFont typeface="Arial" panose="020B0604020202020204" pitchFamily="34" charset="0"/>
                        <a:buNone/>
                      </a:pPr>
                      <a:r>
                        <a:rPr lang="en-US" sz="1700" dirty="0"/>
                        <a:t>Firm boundaries</a:t>
                      </a:r>
                    </a:p>
                  </a:txBody>
                  <a:tcPr anchor="ctr"/>
                </a:tc>
                <a:extLst>
                  <a:ext uri="{0D108BD9-81ED-4DB2-BD59-A6C34878D82A}">
                    <a16:rowId xmlns:a16="http://schemas.microsoft.com/office/drawing/2014/main" val="10008"/>
                  </a:ext>
                </a:extLst>
              </a:tr>
              <a:tr h="397582">
                <a:tc>
                  <a:txBody>
                    <a:bodyPr/>
                    <a:lstStyle/>
                    <a:p>
                      <a:pPr marL="0" indent="0" algn="ctr">
                        <a:buFont typeface="Arial" panose="020B0604020202020204" pitchFamily="34" charset="0"/>
                        <a:buNone/>
                      </a:pPr>
                      <a:r>
                        <a:rPr lang="en-US" sz="1700" dirty="0"/>
                        <a:t>Treatment external (labs, procedures)</a:t>
                      </a:r>
                    </a:p>
                  </a:txBody>
                  <a:tcPr anchor="ctr"/>
                </a:tc>
                <a:tc>
                  <a:txBody>
                    <a:bodyPr/>
                    <a:lstStyle/>
                    <a:p>
                      <a:pPr marL="0" indent="0" algn="ctr">
                        <a:buFont typeface="Arial" panose="020B0604020202020204" pitchFamily="34" charset="0"/>
                        <a:buNone/>
                      </a:pPr>
                      <a:r>
                        <a:rPr lang="en-US" sz="1700" dirty="0"/>
                        <a:t>Relationship with provider IS treatment</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3041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914400"/>
            <a:ext cx="8229600" cy="609600"/>
          </a:xfrm>
        </p:spPr>
        <p:txBody>
          <a:bodyPr/>
          <a:lstStyle/>
          <a:p>
            <a:r>
              <a:rPr lang="en-US" dirty="0"/>
              <a:t>Concerns in Approaching the Exam</a:t>
            </a:r>
          </a:p>
        </p:txBody>
      </p:sp>
      <p:graphicFrame>
        <p:nvGraphicFramePr>
          <p:cNvPr id="2" name="Table 1" descr="Chart of provider's view vs. patient's view"/>
          <p:cNvGraphicFramePr>
            <a:graphicFrameLocks noGrp="1"/>
          </p:cNvGraphicFramePr>
          <p:nvPr>
            <p:extLst>
              <p:ext uri="{D42A27DB-BD31-4B8C-83A1-F6EECF244321}">
                <p14:modId xmlns:p14="http://schemas.microsoft.com/office/powerpoint/2010/main" val="2014280397"/>
              </p:ext>
            </p:extLst>
          </p:nvPr>
        </p:nvGraphicFramePr>
        <p:xfrm>
          <a:off x="914400" y="1676400"/>
          <a:ext cx="7543800" cy="3948837"/>
        </p:xfrm>
        <a:graphic>
          <a:graphicData uri="http://schemas.openxmlformats.org/drawingml/2006/table">
            <a:tbl>
              <a:tblPr firstRow="1" bandRow="1">
                <a:tableStyleId>{21E4AEA4-8DFA-4A89-87EB-49C32662AFE0}</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5310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u="none" dirty="0"/>
                        <a:t>Provider’s View</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u="none" dirty="0"/>
                        <a:t>Patient’s View</a:t>
                      </a:r>
                    </a:p>
                  </a:txBody>
                  <a:tcPr anchor="ctr"/>
                </a:tc>
                <a:extLst>
                  <a:ext uri="{0D108BD9-81ED-4DB2-BD59-A6C34878D82A}">
                    <a16:rowId xmlns:a16="http://schemas.microsoft.com/office/drawing/2014/main" val="10000"/>
                  </a:ext>
                </a:extLst>
              </a:tr>
              <a:tr h="640080">
                <a:tc>
                  <a:txBody>
                    <a:bodyPr/>
                    <a:lstStyle/>
                    <a:p>
                      <a:pPr algn="ctr"/>
                      <a:r>
                        <a:rPr lang="en-US" sz="2200" b="1" dirty="0"/>
                        <a:t>We don’t understand them</a:t>
                      </a:r>
                    </a:p>
                  </a:txBody>
                  <a:tcPr anchor="ctr"/>
                </a:tc>
                <a:tc>
                  <a:txBody>
                    <a:bodyPr/>
                    <a:lstStyle/>
                    <a:p>
                      <a:pPr algn="ctr"/>
                      <a:r>
                        <a:rPr lang="en-US" sz="2200" b="1" dirty="0"/>
                        <a:t>They don’t understand me</a:t>
                      </a:r>
                    </a:p>
                  </a:txBody>
                  <a:tcPr anchor="ctr"/>
                </a:tc>
                <a:extLst>
                  <a:ext uri="{0D108BD9-81ED-4DB2-BD59-A6C34878D82A}">
                    <a16:rowId xmlns:a16="http://schemas.microsoft.com/office/drawing/2014/main" val="10001"/>
                  </a:ext>
                </a:extLst>
              </a:tr>
              <a:tr h="640080">
                <a:tc>
                  <a:txBody>
                    <a:bodyPr/>
                    <a:lstStyle/>
                    <a:p>
                      <a:pPr algn="ctr"/>
                      <a:r>
                        <a:rPr lang="en-US" sz="2200" b="1" dirty="0"/>
                        <a:t>They are mentally ill</a:t>
                      </a:r>
                    </a:p>
                  </a:txBody>
                  <a:tcPr anchor="ctr"/>
                </a:tc>
                <a:tc>
                  <a:txBody>
                    <a:bodyPr/>
                    <a:lstStyle/>
                    <a:p>
                      <a:pPr algn="ctr"/>
                      <a:r>
                        <a:rPr lang="en-US" sz="2200" b="1" dirty="0"/>
                        <a:t>They are incompetent</a:t>
                      </a:r>
                    </a:p>
                  </a:txBody>
                  <a:tcPr anchor="ctr"/>
                </a:tc>
                <a:extLst>
                  <a:ext uri="{0D108BD9-81ED-4DB2-BD59-A6C34878D82A}">
                    <a16:rowId xmlns:a16="http://schemas.microsoft.com/office/drawing/2014/main" val="10002"/>
                  </a:ext>
                </a:extLst>
              </a:tr>
              <a:tr h="857840">
                <a:tc>
                  <a:txBody>
                    <a:bodyPr/>
                    <a:lstStyle/>
                    <a:p>
                      <a:pPr algn="ctr"/>
                      <a:r>
                        <a:rPr lang="en-US" sz="2200" b="1" dirty="0"/>
                        <a:t>They take too long </a:t>
                      </a:r>
                    </a:p>
                  </a:txBody>
                  <a:tcPr anchor="ctr"/>
                </a:tc>
                <a:tc>
                  <a:txBody>
                    <a:bodyPr/>
                    <a:lstStyle/>
                    <a:p>
                      <a:pPr algn="ctr"/>
                      <a:r>
                        <a:rPr lang="en-US" sz="2200" b="1" dirty="0"/>
                        <a:t>They aren’t patient with me </a:t>
                      </a:r>
                    </a:p>
                  </a:txBody>
                  <a:tcPr anchor="ctr"/>
                </a:tc>
                <a:extLst>
                  <a:ext uri="{0D108BD9-81ED-4DB2-BD59-A6C34878D82A}">
                    <a16:rowId xmlns:a16="http://schemas.microsoft.com/office/drawing/2014/main" val="10003"/>
                  </a:ext>
                </a:extLst>
              </a:tr>
              <a:tr h="639713">
                <a:tc>
                  <a:txBody>
                    <a:bodyPr/>
                    <a:lstStyle/>
                    <a:p>
                      <a:pPr algn="ctr"/>
                      <a:r>
                        <a:rPr lang="en-US" sz="2200" b="1" dirty="0"/>
                        <a:t>They don’t do what we say</a:t>
                      </a:r>
                    </a:p>
                  </a:txBody>
                  <a:tcPr anchor="ctr"/>
                </a:tc>
                <a:tc>
                  <a:txBody>
                    <a:bodyPr/>
                    <a:lstStyle/>
                    <a:p>
                      <a:pPr algn="ctr"/>
                      <a:r>
                        <a:rPr lang="en-US" sz="2200" b="1" dirty="0"/>
                        <a:t>They want to control me</a:t>
                      </a:r>
                    </a:p>
                  </a:txBody>
                  <a:tcPr anchor="ctr"/>
                </a:tc>
                <a:extLst>
                  <a:ext uri="{0D108BD9-81ED-4DB2-BD59-A6C34878D82A}">
                    <a16:rowId xmlns:a16="http://schemas.microsoft.com/office/drawing/2014/main" val="10004"/>
                  </a:ext>
                </a:extLst>
              </a:tr>
              <a:tr h="6400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a:t>They scare me</a:t>
                      </a:r>
                      <a:endParaRPr lang="en-US" sz="22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a:t>They scare me</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2498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The Exam Room Set-up</a:t>
            </a:r>
          </a:p>
        </p:txBody>
      </p:sp>
      <p:sp>
        <p:nvSpPr>
          <p:cNvPr id="3" name="Content Placeholder 2"/>
          <p:cNvSpPr>
            <a:spLocks noGrp="1"/>
          </p:cNvSpPr>
          <p:nvPr>
            <p:ph idx="1"/>
          </p:nvPr>
        </p:nvSpPr>
        <p:spPr>
          <a:xfrm>
            <a:off x="762000" y="1828800"/>
            <a:ext cx="8153400" cy="3962400"/>
          </a:xfrm>
        </p:spPr>
        <p:txBody>
          <a:bodyPr/>
          <a:lstStyle/>
          <a:p>
            <a:pPr>
              <a:buFont typeface="Arial" panose="020B0604020202020204" pitchFamily="34" charset="0"/>
              <a:buChar char="•"/>
            </a:pPr>
            <a:r>
              <a:rPr lang="en-US" dirty="0"/>
              <a:t>On the walls – Anatomic pictures could be viewed as scary, educational material on diet/exercise is good option, patient/consumer art work</a:t>
            </a:r>
          </a:p>
          <a:p>
            <a:pPr>
              <a:buFont typeface="Arial" panose="020B0604020202020204" pitchFamily="34" charset="0"/>
              <a:buChar char="•"/>
            </a:pPr>
            <a:r>
              <a:rPr lang="en-US" dirty="0"/>
              <a:t>May need to keep the door open for patients with anxiety or paranoia</a:t>
            </a:r>
          </a:p>
          <a:p>
            <a:pPr>
              <a:buFont typeface="Arial" panose="020B0604020202020204" pitchFamily="34" charset="0"/>
              <a:buChar char="•"/>
            </a:pPr>
            <a:r>
              <a:rPr lang="en-US" dirty="0"/>
              <a:t>Larger exam room to keep from feeling closed in and give the patient and provider space</a:t>
            </a:r>
          </a:p>
          <a:p>
            <a:pPr>
              <a:buFont typeface="Arial" panose="020B0604020202020204" pitchFamily="34" charset="0"/>
              <a:buChar char="•"/>
            </a:pPr>
            <a:r>
              <a:rPr lang="en-US" dirty="0"/>
              <a:t>Well-ventilated – smokers, malodorous patients </a:t>
            </a:r>
          </a:p>
        </p:txBody>
      </p:sp>
    </p:spTree>
    <p:extLst>
      <p:ext uri="{BB962C8B-B14F-4D97-AF65-F5344CB8AC3E}">
        <p14:creationId xmlns:p14="http://schemas.microsoft.com/office/powerpoint/2010/main" val="455032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model you may not want in the exam room – enlarged prostate!</a:t>
            </a:r>
          </a:p>
        </p:txBody>
      </p:sp>
      <p:pic>
        <p:nvPicPr>
          <p:cNvPr id="4" name="Content Placeholder 3" descr="Picture of Flomax mode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286000"/>
            <a:ext cx="4521200" cy="3390900"/>
          </a:xfrm>
        </p:spPr>
      </p:pic>
    </p:spTree>
    <p:extLst>
      <p:ext uri="{BB962C8B-B14F-4D97-AF65-F5344CB8AC3E}">
        <p14:creationId xmlns:p14="http://schemas.microsoft.com/office/powerpoint/2010/main" val="152250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icture of clock"/>
          <p:cNvSpPr>
            <a:spLocks noGrp="1"/>
          </p:cNvSpPr>
          <p:nvPr>
            <p:ph type="title"/>
          </p:nvPr>
        </p:nvSpPr>
        <p:spPr>
          <a:xfrm>
            <a:off x="713740" y="914400"/>
            <a:ext cx="8001000" cy="838200"/>
          </a:xfrm>
        </p:spPr>
        <p:txBody>
          <a:bodyPr/>
          <a:lstStyle/>
          <a:p>
            <a:r>
              <a:rPr lang="en-US" sz="2800" dirty="0"/>
              <a:t>Approach to the Exam – Reset Expectations</a:t>
            </a:r>
          </a:p>
        </p:txBody>
      </p:sp>
      <p:pic>
        <p:nvPicPr>
          <p:cNvPr id="2050" name="Picture 2" descr="Picture of cloc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961361">
            <a:off x="778897" y="1823193"/>
            <a:ext cx="1984896" cy="13978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descr="Picture of clock"/>
          <p:cNvSpPr txBox="1"/>
          <p:nvPr/>
        </p:nvSpPr>
        <p:spPr>
          <a:xfrm>
            <a:off x="838200" y="3581400"/>
            <a:ext cx="2533066" cy="1815882"/>
          </a:xfrm>
          <a:prstGeom prst="rect">
            <a:avLst/>
          </a:prstGeom>
          <a:noFill/>
          <a:ln>
            <a:solidFill>
              <a:schemeClr val="tx1"/>
            </a:solidFill>
          </a:ln>
        </p:spPr>
        <p:txBody>
          <a:bodyPr wrap="none" rtlCol="0">
            <a:spAutoFit/>
          </a:bodyPr>
          <a:lstStyle/>
          <a:p>
            <a:pPr algn="ctr"/>
            <a:r>
              <a:rPr lang="en-US" sz="1400" b="1" i="1" u="sng" dirty="0"/>
              <a:t>Longer appointment</a:t>
            </a:r>
          </a:p>
          <a:p>
            <a:pPr algn="ctr"/>
            <a:r>
              <a:rPr lang="en-US" sz="1400" dirty="0"/>
              <a:t>due to aspects of illness</a:t>
            </a:r>
          </a:p>
          <a:p>
            <a:pPr algn="ctr"/>
            <a:r>
              <a:rPr lang="en-US" sz="1400" dirty="0"/>
              <a:t>such as poverty of speech, </a:t>
            </a:r>
          </a:p>
          <a:p>
            <a:pPr algn="ctr"/>
            <a:r>
              <a:rPr lang="en-US" sz="1400" dirty="0"/>
              <a:t>apathy, disorganization, </a:t>
            </a:r>
          </a:p>
          <a:p>
            <a:pPr algn="ctr"/>
            <a:r>
              <a:rPr lang="en-US" sz="1400" dirty="0"/>
              <a:t>positive symptoms may make</a:t>
            </a:r>
          </a:p>
          <a:p>
            <a:pPr algn="ctr"/>
            <a:r>
              <a:rPr lang="en-US" sz="1400" dirty="0"/>
              <a:t>it harder to get accurate</a:t>
            </a:r>
          </a:p>
          <a:p>
            <a:pPr algn="ctr"/>
            <a:r>
              <a:rPr lang="en-US" sz="1400" dirty="0"/>
              <a:t>history. 2-4 </a:t>
            </a:r>
            <a:r>
              <a:rPr lang="en-US" sz="1400" dirty="0" err="1"/>
              <a:t>appts</a:t>
            </a:r>
            <a:r>
              <a:rPr lang="en-US" sz="1400" dirty="0"/>
              <a:t> per hour, </a:t>
            </a:r>
          </a:p>
          <a:p>
            <a:pPr algn="ctr"/>
            <a:r>
              <a:rPr lang="en-US" sz="1400" dirty="0"/>
              <a:t>smaller panel size - half</a:t>
            </a:r>
          </a:p>
        </p:txBody>
      </p:sp>
      <p:pic>
        <p:nvPicPr>
          <p:cNvPr id="2056" name="Picture 8" descr="Picture of c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9840" y="1676400"/>
            <a:ext cx="18288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Picture of clock"/>
          <p:cNvSpPr txBox="1"/>
          <p:nvPr/>
        </p:nvSpPr>
        <p:spPr>
          <a:xfrm>
            <a:off x="3581400" y="3581400"/>
            <a:ext cx="2531462" cy="1384995"/>
          </a:xfrm>
          <a:prstGeom prst="rect">
            <a:avLst/>
          </a:prstGeom>
          <a:noFill/>
          <a:ln>
            <a:solidFill>
              <a:schemeClr val="tx1"/>
            </a:solidFill>
          </a:ln>
        </p:spPr>
        <p:txBody>
          <a:bodyPr wrap="none" rtlCol="0">
            <a:spAutoFit/>
          </a:bodyPr>
          <a:lstStyle/>
          <a:p>
            <a:pPr algn="ctr"/>
            <a:r>
              <a:rPr lang="en-US" sz="1400" b="1" i="1" u="sng" dirty="0"/>
              <a:t>Sensitive to trauma</a:t>
            </a:r>
          </a:p>
          <a:p>
            <a:pPr algn="ctr"/>
            <a:r>
              <a:rPr lang="en-US" sz="1400" dirty="0"/>
              <a:t>Especially sexual trauma</a:t>
            </a:r>
          </a:p>
          <a:p>
            <a:pPr algn="ctr"/>
            <a:r>
              <a:rPr lang="en-US" sz="1400" dirty="0"/>
              <a:t>with women. Be ready for </a:t>
            </a:r>
          </a:p>
          <a:p>
            <a:pPr algn="ctr"/>
            <a:r>
              <a:rPr lang="en-US" sz="1400" dirty="0"/>
              <a:t>emotional response to exam, </a:t>
            </a:r>
          </a:p>
          <a:p>
            <a:pPr algn="ctr"/>
            <a:r>
              <a:rPr lang="en-US" sz="1400" dirty="0"/>
              <a:t>take time to explain and go</a:t>
            </a:r>
          </a:p>
          <a:p>
            <a:pPr algn="ctr"/>
            <a:r>
              <a:rPr lang="en-US" sz="1400" dirty="0"/>
              <a:t>slow</a:t>
            </a:r>
          </a:p>
        </p:txBody>
      </p:sp>
      <p:pic>
        <p:nvPicPr>
          <p:cNvPr id="2055" name="Picture 7" descr="Picture of 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5236">
            <a:off x="6455913" y="1823726"/>
            <a:ext cx="2272418" cy="1656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descr="Picture of clock"/>
          <p:cNvSpPr/>
          <p:nvPr/>
        </p:nvSpPr>
        <p:spPr>
          <a:xfrm>
            <a:off x="6400800" y="3592436"/>
            <a:ext cx="2362200" cy="1600438"/>
          </a:xfrm>
          <a:prstGeom prst="rect">
            <a:avLst/>
          </a:prstGeom>
          <a:ln>
            <a:solidFill>
              <a:schemeClr val="tx1"/>
            </a:solidFill>
          </a:ln>
        </p:spPr>
        <p:txBody>
          <a:bodyPr wrap="square">
            <a:spAutoFit/>
          </a:bodyPr>
          <a:lstStyle/>
          <a:p>
            <a:pPr lvl="0" algn="ctr"/>
            <a:r>
              <a:rPr lang="en-US" sz="1400" b="1" i="1" u="sng" dirty="0">
                <a:solidFill>
                  <a:srgbClr val="000000"/>
                </a:solidFill>
              </a:rPr>
              <a:t>Avoid bombardment</a:t>
            </a:r>
          </a:p>
          <a:p>
            <a:pPr lvl="0" algn="ctr"/>
            <a:r>
              <a:rPr lang="en-US" sz="1400" dirty="0">
                <a:solidFill>
                  <a:srgbClr val="000000"/>
                </a:solidFill>
              </a:rPr>
              <a:t>Start with 1-2 goals and move through the list over the course of multiple appointments -  plenty of pent up need has to be managed carefully</a:t>
            </a:r>
          </a:p>
        </p:txBody>
      </p:sp>
    </p:spTree>
    <p:extLst>
      <p:ext uri="{BB962C8B-B14F-4D97-AF65-F5344CB8AC3E}">
        <p14:creationId xmlns:p14="http://schemas.microsoft.com/office/powerpoint/2010/main" val="100956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8001000" cy="609600"/>
          </a:xfrm>
        </p:spPr>
        <p:txBody>
          <a:bodyPr>
            <a:normAutofit/>
          </a:bodyPr>
          <a:lstStyle/>
          <a:p>
            <a:r>
              <a:rPr lang="en-US" dirty="0"/>
              <a:t>Exam Tips</a:t>
            </a:r>
          </a:p>
        </p:txBody>
      </p:sp>
      <p:sp>
        <p:nvSpPr>
          <p:cNvPr id="3" name="Content Placeholder 2"/>
          <p:cNvSpPr>
            <a:spLocks noGrp="1"/>
          </p:cNvSpPr>
          <p:nvPr>
            <p:ph idx="1"/>
          </p:nvPr>
        </p:nvSpPr>
        <p:spPr>
          <a:xfrm>
            <a:off x="838200" y="1676400"/>
            <a:ext cx="8001000" cy="4191000"/>
          </a:xfrm>
        </p:spPr>
        <p:txBody>
          <a:bodyPr>
            <a:normAutofit/>
          </a:bodyPr>
          <a:lstStyle/>
          <a:p>
            <a:pPr>
              <a:spcBef>
                <a:spcPts val="0"/>
              </a:spcBef>
              <a:buFont typeface="Arial" pitchFamily="34" charset="0"/>
              <a:buChar char="•"/>
            </a:pPr>
            <a:r>
              <a:rPr lang="en-US" sz="2000" dirty="0"/>
              <a:t>Calm demeanor - don’t challenge delusions – reassurance and understanding, work around the positive symptoms</a:t>
            </a:r>
          </a:p>
          <a:p>
            <a:pPr>
              <a:spcBef>
                <a:spcPts val="0"/>
              </a:spcBef>
              <a:buFont typeface="Arial" pitchFamily="34" charset="0"/>
              <a:buChar char="•"/>
            </a:pPr>
            <a:r>
              <a:rPr lang="en-US" sz="2000" dirty="0"/>
              <a:t>Correct misinformation about medical care</a:t>
            </a:r>
          </a:p>
          <a:p>
            <a:pPr>
              <a:spcBef>
                <a:spcPts val="0"/>
              </a:spcBef>
              <a:buFont typeface="Arial" pitchFamily="34" charset="0"/>
              <a:buChar char="•"/>
            </a:pPr>
            <a:r>
              <a:rPr lang="en-US" sz="2000" dirty="0"/>
              <a:t>Purpose of first visit could be introductions, tour, gather information, opportunity for patient to ask questions, make the next appointment </a:t>
            </a:r>
          </a:p>
          <a:p>
            <a:pPr>
              <a:spcBef>
                <a:spcPts val="0"/>
              </a:spcBef>
              <a:buFont typeface="Arial" pitchFamily="34" charset="0"/>
              <a:buChar char="•"/>
            </a:pPr>
            <a:r>
              <a:rPr lang="en-US" sz="2000" dirty="0"/>
              <a:t>Maintain appropriate boundaries</a:t>
            </a:r>
          </a:p>
          <a:p>
            <a:pPr>
              <a:spcBef>
                <a:spcPts val="0"/>
              </a:spcBef>
              <a:buFont typeface="Arial" pitchFamily="34" charset="0"/>
              <a:buChar char="•"/>
            </a:pPr>
            <a:r>
              <a:rPr lang="en-US" sz="2000" dirty="0"/>
              <a:t>This is </a:t>
            </a:r>
            <a:r>
              <a:rPr lang="en-US" sz="2000" u="sng" dirty="0"/>
              <a:t>team-based care</a:t>
            </a:r>
            <a:r>
              <a:rPr lang="en-US" sz="2000" dirty="0"/>
              <a:t>, so use the resources of the team</a:t>
            </a:r>
          </a:p>
          <a:p>
            <a:pPr lvl="1">
              <a:spcBef>
                <a:spcPts val="0"/>
              </a:spcBef>
              <a:buFont typeface="Arial" pitchFamily="34" charset="0"/>
              <a:buChar char="•"/>
            </a:pPr>
            <a:r>
              <a:rPr lang="en-US" sz="1600" dirty="0"/>
              <a:t>Co-visits with other staff (case managers, peers), huddles to pre-plan – chart review and medication reconciliation </a:t>
            </a:r>
            <a:r>
              <a:rPr lang="en-US" sz="1600" u="sng" dirty="0"/>
              <a:t>before</a:t>
            </a:r>
            <a:r>
              <a:rPr lang="en-US" sz="1600" dirty="0"/>
              <a:t> the patient enters the room</a:t>
            </a:r>
          </a:p>
          <a:p>
            <a:pPr lvl="1">
              <a:spcBef>
                <a:spcPts val="0"/>
              </a:spcBef>
              <a:buFont typeface="Arial" pitchFamily="34" charset="0"/>
              <a:buChar char="•"/>
            </a:pPr>
            <a:r>
              <a:rPr lang="en-US" sz="1600" dirty="0"/>
              <a:t>Understand that with some patients you may get most of your information from staff rather than the patient </a:t>
            </a:r>
          </a:p>
          <a:p>
            <a:pPr>
              <a:spcBef>
                <a:spcPts val="0"/>
              </a:spcBef>
              <a:buFont typeface="Arial" pitchFamily="34" charset="0"/>
              <a:buChar char="•"/>
            </a:pPr>
            <a:r>
              <a:rPr lang="en-US" sz="2000" dirty="0"/>
              <a:t>Slower pace</a:t>
            </a:r>
          </a:p>
          <a:p>
            <a:pPr>
              <a:spcBef>
                <a:spcPts val="0"/>
              </a:spcBef>
              <a:buFont typeface="Arial" pitchFamily="34" charset="0"/>
              <a:buChar char="•"/>
            </a:pPr>
            <a:r>
              <a:rPr lang="en-US" sz="2000" b="1" dirty="0"/>
              <a:t>Be willing to cut the visit short and try another day!</a:t>
            </a:r>
          </a:p>
        </p:txBody>
      </p:sp>
    </p:spTree>
    <p:extLst>
      <p:ext uri="{BB962C8B-B14F-4D97-AF65-F5344CB8AC3E}">
        <p14:creationId xmlns:p14="http://schemas.microsoft.com/office/powerpoint/2010/main" val="395419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Health Records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Can be helpful for showing patient x-rays, reviewing notes, especially if they are worried about what you are telling them</a:t>
            </a:r>
          </a:p>
          <a:p>
            <a:pPr marL="0" indent="0"/>
            <a:endParaRPr lang="en-US" dirty="0"/>
          </a:p>
          <a:p>
            <a:pPr>
              <a:buFont typeface="Arial" panose="020B0604020202020204" pitchFamily="34" charset="0"/>
              <a:buChar char="•"/>
            </a:pPr>
            <a:r>
              <a:rPr lang="en-US" dirty="0"/>
              <a:t>Typing can be distracting – gauge how the patient is responding if you are doing concurrent documentation</a:t>
            </a:r>
          </a:p>
        </p:txBody>
      </p:sp>
    </p:spTree>
    <p:extLst>
      <p:ext uri="{BB962C8B-B14F-4D97-AF65-F5344CB8AC3E}">
        <p14:creationId xmlns:p14="http://schemas.microsoft.com/office/powerpoint/2010/main" val="337496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Positive Symptoms that may interfere with Exam</a:t>
            </a:r>
          </a:p>
        </p:txBody>
      </p:sp>
      <p:sp>
        <p:nvSpPr>
          <p:cNvPr id="3" name="Content Placeholder 2"/>
          <p:cNvSpPr>
            <a:spLocks noGrp="1"/>
          </p:cNvSpPr>
          <p:nvPr>
            <p:ph idx="1"/>
          </p:nvPr>
        </p:nvSpPr>
        <p:spPr>
          <a:xfrm>
            <a:off x="762000" y="1981200"/>
            <a:ext cx="7924800" cy="3886200"/>
          </a:xfrm>
        </p:spPr>
        <p:txBody>
          <a:bodyPr/>
          <a:lstStyle/>
          <a:p>
            <a:pPr>
              <a:buFont typeface="Arial" pitchFamily="34" charset="0"/>
              <a:buChar char="•"/>
            </a:pPr>
            <a:r>
              <a:rPr lang="en-US" sz="2000" dirty="0"/>
              <a:t>Delusions</a:t>
            </a:r>
          </a:p>
          <a:p>
            <a:pPr lvl="1">
              <a:buFont typeface="Arial" pitchFamily="34" charset="0"/>
              <a:buChar char="•"/>
            </a:pPr>
            <a:r>
              <a:rPr lang="en-US" sz="1800" dirty="0"/>
              <a:t>Paranoid – someone is out to get me</a:t>
            </a:r>
          </a:p>
          <a:p>
            <a:pPr lvl="1">
              <a:buFont typeface="Arial" pitchFamily="34" charset="0"/>
              <a:buChar char="•"/>
            </a:pPr>
            <a:r>
              <a:rPr lang="en-US" sz="1800" dirty="0"/>
              <a:t>Somatic – have cancer, guts are rotting, bug eggs in my scalp</a:t>
            </a:r>
          </a:p>
          <a:p>
            <a:pPr>
              <a:buFont typeface="Arial" pitchFamily="34" charset="0"/>
              <a:buChar char="•"/>
            </a:pPr>
            <a:r>
              <a:rPr lang="en-US" sz="2000" dirty="0"/>
              <a:t>Disorganization</a:t>
            </a:r>
          </a:p>
          <a:p>
            <a:pPr lvl="1">
              <a:buFont typeface="Arial" pitchFamily="34" charset="0"/>
              <a:buChar char="•"/>
            </a:pPr>
            <a:r>
              <a:rPr lang="en-US" sz="1800" dirty="0"/>
              <a:t>Dress</a:t>
            </a:r>
          </a:p>
          <a:p>
            <a:pPr lvl="1">
              <a:buFont typeface="Arial" pitchFamily="34" charset="0"/>
              <a:buChar char="•"/>
            </a:pPr>
            <a:r>
              <a:rPr lang="en-US" sz="1800" dirty="0"/>
              <a:t>Language</a:t>
            </a:r>
          </a:p>
          <a:p>
            <a:pPr lvl="1">
              <a:buFont typeface="Arial" pitchFamily="34" charset="0"/>
              <a:buChar char="•"/>
            </a:pPr>
            <a:r>
              <a:rPr lang="en-US" sz="1800" dirty="0"/>
              <a:t>Hygiene</a:t>
            </a:r>
          </a:p>
          <a:p>
            <a:pPr>
              <a:buFont typeface="Arial" pitchFamily="34" charset="0"/>
              <a:buChar char="•"/>
            </a:pPr>
            <a:r>
              <a:rPr lang="en-US" sz="2000" dirty="0"/>
              <a:t>Hallucinations – especially auditory</a:t>
            </a:r>
          </a:p>
          <a:p>
            <a:pPr lvl="1">
              <a:buFont typeface="Arial" pitchFamily="34" charset="0"/>
              <a:buChar char="•"/>
            </a:pPr>
            <a:r>
              <a:rPr lang="en-US" sz="1800" dirty="0"/>
              <a:t>Could say provider is going to “harm”</a:t>
            </a:r>
          </a:p>
          <a:p>
            <a:pPr lvl="1">
              <a:buFont typeface="Arial" pitchFamily="34" charset="0"/>
              <a:buChar char="•"/>
            </a:pPr>
            <a:r>
              <a:rPr lang="en-US" sz="1800" dirty="0"/>
              <a:t>Could say provider is “good”</a:t>
            </a:r>
          </a:p>
          <a:p>
            <a:pPr lvl="1">
              <a:buFont typeface="Arial" pitchFamily="34" charset="0"/>
              <a:buChar char="•"/>
            </a:pPr>
            <a:r>
              <a:rPr lang="en-US" sz="1800" dirty="0"/>
              <a:t>Could say patient is “stupid” to be here</a:t>
            </a:r>
          </a:p>
          <a:p>
            <a:pPr marL="457200" lvl="1" indent="0">
              <a:buNone/>
            </a:pPr>
            <a:endParaRPr lang="en-US" dirty="0"/>
          </a:p>
        </p:txBody>
      </p:sp>
    </p:spTree>
    <p:extLst>
      <p:ext uri="{BB962C8B-B14F-4D97-AF65-F5344CB8AC3E}">
        <p14:creationId xmlns:p14="http://schemas.microsoft.com/office/powerpoint/2010/main" val="4542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Dr. Raney:  Consultant, National Council</a:t>
            </a:r>
          </a:p>
          <a:p>
            <a:r>
              <a:rPr lang="en-US" dirty="0"/>
              <a:t>Dr. Wahrenberger: Nothing to disclose</a:t>
            </a:r>
          </a:p>
          <a:p>
            <a:r>
              <a:rPr lang="en-US" dirty="0"/>
              <a:t>Dr. Girois:  PBHCI Grantee</a:t>
            </a:r>
          </a:p>
          <a:p>
            <a:r>
              <a:rPr lang="en-US" dirty="0"/>
              <a:t>Dr. Levine:  PBHCI Grantee</a:t>
            </a:r>
          </a:p>
          <a:p>
            <a:r>
              <a:rPr lang="en-US" dirty="0"/>
              <a:t>Dr. Friedebach: Nothing to disclose</a:t>
            </a:r>
          </a:p>
        </p:txBody>
      </p:sp>
    </p:spTree>
    <p:extLst>
      <p:ext uri="{BB962C8B-B14F-4D97-AF65-F5344CB8AC3E}">
        <p14:creationId xmlns:p14="http://schemas.microsoft.com/office/powerpoint/2010/main" val="306751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Example: Positive Symptoms</a:t>
            </a:r>
          </a:p>
        </p:txBody>
      </p:sp>
      <p:sp>
        <p:nvSpPr>
          <p:cNvPr id="3" name="Content Placeholder 2"/>
          <p:cNvSpPr>
            <a:spLocks noGrp="1"/>
          </p:cNvSpPr>
          <p:nvPr>
            <p:ph idx="1"/>
          </p:nvPr>
        </p:nvSpPr>
        <p:spPr/>
        <p:txBody>
          <a:bodyPr/>
          <a:lstStyle/>
          <a:p>
            <a:r>
              <a:rPr lang="en-US" dirty="0"/>
              <a:t>Patient with Bipolar DO, currently manic, refusing medication except for Valium. C/O vaginal discharge.  PCP enters room to do pelvic exam and patient found naked, scrubbing the sink. She is smiling, has rapid speech and states she is not ashamed to be seen in her “birthday suit.” </a:t>
            </a:r>
          </a:p>
          <a:p>
            <a:endParaRPr lang="en-US" i="1" dirty="0"/>
          </a:p>
          <a:p>
            <a:r>
              <a:rPr lang="en-US" i="1" dirty="0"/>
              <a:t>What approach would you take with this patient?</a:t>
            </a:r>
          </a:p>
        </p:txBody>
      </p:sp>
    </p:spTree>
    <p:extLst>
      <p:ext uri="{BB962C8B-B14F-4D97-AF65-F5344CB8AC3E}">
        <p14:creationId xmlns:p14="http://schemas.microsoft.com/office/powerpoint/2010/main" val="424330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Symptoms – Absence of ….</a:t>
            </a:r>
          </a:p>
        </p:txBody>
      </p:sp>
      <p:sp>
        <p:nvSpPr>
          <p:cNvPr id="3" name="Content Placeholder 2"/>
          <p:cNvSpPr>
            <a:spLocks noGrp="1"/>
          </p:cNvSpPr>
          <p:nvPr>
            <p:ph idx="1"/>
          </p:nvPr>
        </p:nvSpPr>
        <p:spPr>
          <a:xfrm>
            <a:off x="685800" y="1905000"/>
            <a:ext cx="8001000" cy="3733800"/>
          </a:xfrm>
        </p:spPr>
        <p:txBody>
          <a:bodyPr/>
          <a:lstStyle/>
          <a:p>
            <a:pPr>
              <a:buFont typeface="Arial" pitchFamily="34" charset="0"/>
              <a:buChar char="•"/>
            </a:pPr>
            <a:r>
              <a:rPr lang="en-US" u="sng" dirty="0"/>
              <a:t>Speech</a:t>
            </a:r>
            <a:r>
              <a:rPr lang="en-US" dirty="0"/>
              <a:t> – monosyllabic, less overall, monotone </a:t>
            </a:r>
          </a:p>
          <a:p>
            <a:pPr>
              <a:buFont typeface="Arial" pitchFamily="34" charset="0"/>
              <a:buChar char="•"/>
            </a:pPr>
            <a:r>
              <a:rPr lang="en-US" u="sng" dirty="0"/>
              <a:t>Motivation</a:t>
            </a:r>
            <a:r>
              <a:rPr lang="en-US" dirty="0"/>
              <a:t> – can be low</a:t>
            </a:r>
          </a:p>
          <a:p>
            <a:pPr>
              <a:buFont typeface="Arial" pitchFamily="34" charset="0"/>
              <a:buChar char="•"/>
            </a:pPr>
            <a:r>
              <a:rPr lang="en-US" u="sng" dirty="0"/>
              <a:t>Interest</a:t>
            </a:r>
            <a:r>
              <a:rPr lang="en-US" dirty="0"/>
              <a:t> – disinterest in certain things</a:t>
            </a:r>
          </a:p>
          <a:p>
            <a:pPr>
              <a:buFont typeface="Arial" pitchFamily="34" charset="0"/>
              <a:buChar char="•"/>
            </a:pPr>
            <a:r>
              <a:rPr lang="en-US" u="sng" dirty="0"/>
              <a:t>Expression</a:t>
            </a:r>
            <a:r>
              <a:rPr lang="en-US" dirty="0"/>
              <a:t> – flat affect</a:t>
            </a:r>
          </a:p>
          <a:p>
            <a:pPr>
              <a:buFont typeface="Arial" pitchFamily="34" charset="0"/>
              <a:buChar char="•"/>
            </a:pPr>
            <a:r>
              <a:rPr lang="en-US" u="sng" dirty="0"/>
              <a:t>Gestures</a:t>
            </a:r>
            <a:r>
              <a:rPr lang="en-US" dirty="0"/>
              <a:t> – reduced</a:t>
            </a:r>
            <a:endParaRPr lang="en-US" u="sng" dirty="0"/>
          </a:p>
          <a:p>
            <a:pPr>
              <a:buFont typeface="Arial" pitchFamily="34" charset="0"/>
              <a:buChar char="•"/>
            </a:pPr>
            <a:r>
              <a:rPr lang="en-US" dirty="0"/>
              <a:t>Lack of ability to experience joy or act spontaneously</a:t>
            </a:r>
          </a:p>
          <a:p>
            <a:pPr marL="0" indent="0"/>
            <a:endParaRPr lang="en-US" dirty="0"/>
          </a:p>
          <a:p>
            <a:r>
              <a:rPr lang="en-US" dirty="0"/>
              <a:t>25% have “deficit syndrome” – severe negative symptoms</a:t>
            </a:r>
          </a:p>
          <a:p>
            <a:endParaRPr lang="en-US" dirty="0"/>
          </a:p>
        </p:txBody>
      </p:sp>
      <p:pic>
        <p:nvPicPr>
          <p:cNvPr id="4098" name="Picture 2" descr="https://encrypted-tbn3.gstatic.com/images?q=tbn:ANd9GcSSo_4cT-5gF3cuKdthwSZ0r33TAtsMastnw1QfxBzOgp62zcQ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290" y="2438400"/>
            <a:ext cx="2400300" cy="159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0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Example: Negative Symptoms</a:t>
            </a:r>
          </a:p>
        </p:txBody>
      </p:sp>
      <p:sp>
        <p:nvSpPr>
          <p:cNvPr id="3" name="Content Placeholder 2"/>
          <p:cNvSpPr>
            <a:spLocks noGrp="1"/>
          </p:cNvSpPr>
          <p:nvPr>
            <p:ph idx="1"/>
          </p:nvPr>
        </p:nvSpPr>
        <p:spPr>
          <a:xfrm>
            <a:off x="762000" y="1828800"/>
            <a:ext cx="8001000" cy="3581400"/>
          </a:xfrm>
        </p:spPr>
        <p:txBody>
          <a:bodyPr/>
          <a:lstStyle/>
          <a:p>
            <a:r>
              <a:rPr lang="en-US" sz="2200" dirty="0"/>
              <a:t>Difficult to assess patient’s abdominal pain. He does not volunteer any information. However, his counselor did send  him in for visit given this has apparently been going on for some time. Will get a KUB to start and check for constipation.</a:t>
            </a:r>
          </a:p>
          <a:p>
            <a:r>
              <a:rPr lang="en-US" sz="2200" dirty="0"/>
              <a:t> Trial of </a:t>
            </a:r>
            <a:r>
              <a:rPr lang="en-US" sz="2200" dirty="0" err="1"/>
              <a:t>Lansoprazole</a:t>
            </a:r>
            <a:r>
              <a:rPr lang="en-US" sz="2200" dirty="0"/>
              <a:t> and close follow up.</a:t>
            </a:r>
          </a:p>
          <a:p>
            <a:r>
              <a:rPr lang="en-US" sz="2200" dirty="0"/>
              <a:t> He was not able to get a urine sample for us today.  Refused to even try.</a:t>
            </a:r>
            <a:endParaRPr lang="en-US" sz="1800" dirty="0"/>
          </a:p>
          <a:p>
            <a:pPr algn="r"/>
            <a:r>
              <a:rPr lang="en-US" sz="1800" dirty="0"/>
              <a:t>				</a:t>
            </a:r>
            <a:r>
              <a:rPr lang="en-US" sz="1800" i="1" dirty="0"/>
              <a:t>		PCP note in EMR 2013</a:t>
            </a:r>
          </a:p>
          <a:p>
            <a:pPr algn="r"/>
            <a:endParaRPr lang="en-US" sz="1800" i="1" dirty="0"/>
          </a:p>
          <a:p>
            <a:r>
              <a:rPr lang="en-US" i="1" dirty="0"/>
              <a:t>What approach might you take with this patient?</a:t>
            </a:r>
          </a:p>
          <a:p>
            <a:endParaRPr lang="en-US" dirty="0"/>
          </a:p>
        </p:txBody>
      </p:sp>
    </p:spTree>
    <p:extLst>
      <p:ext uri="{BB962C8B-B14F-4D97-AF65-F5344CB8AC3E}">
        <p14:creationId xmlns:p14="http://schemas.microsoft.com/office/powerpoint/2010/main" val="183502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Trauma-Informed Care</a:t>
            </a:r>
          </a:p>
        </p:txBody>
      </p:sp>
      <p:sp>
        <p:nvSpPr>
          <p:cNvPr id="3" name="Content Placeholder 2"/>
          <p:cNvSpPr>
            <a:spLocks noGrp="1"/>
          </p:cNvSpPr>
          <p:nvPr>
            <p:ph idx="1"/>
          </p:nvPr>
        </p:nvSpPr>
        <p:spPr>
          <a:xfrm>
            <a:off x="762000" y="1524000"/>
            <a:ext cx="8001000" cy="3581400"/>
          </a:xfrm>
        </p:spPr>
        <p:txBody>
          <a:bodyPr/>
          <a:lstStyle/>
          <a:p>
            <a:pPr marL="285750" indent="-285750">
              <a:buFont typeface="Arial" panose="020B0604020202020204" pitchFamily="34" charset="0"/>
              <a:buChar char="•"/>
            </a:pPr>
            <a:r>
              <a:rPr lang="en-US" sz="1800" dirty="0"/>
              <a:t>Most individuals seeking public behavioral health services and other public services, such as homeless and domestic violence services </a:t>
            </a:r>
            <a:r>
              <a:rPr lang="en-US" sz="1800" u="sng" dirty="0"/>
              <a:t>have histories of physical and sexual abuse and other types of trauma-inducing experiences</a:t>
            </a:r>
            <a:r>
              <a:rPr lang="en-US" sz="1800" dirty="0"/>
              <a:t>. </a:t>
            </a:r>
          </a:p>
          <a:p>
            <a:pPr marL="285750" indent="-285750">
              <a:buFont typeface="Arial" panose="020B0604020202020204" pitchFamily="34" charset="0"/>
              <a:buChar char="•"/>
            </a:pPr>
            <a:r>
              <a:rPr lang="en-US" sz="1800" dirty="0"/>
              <a:t>These experiences often </a:t>
            </a:r>
            <a:r>
              <a:rPr lang="en-US" sz="1800" u="sng" dirty="0"/>
              <a:t>lead to mental health and co-occurring chronic health conditions, such as substance abuse, eating disorders, and HIV/AIDS</a:t>
            </a:r>
            <a:r>
              <a:rPr lang="en-US" sz="1800" dirty="0"/>
              <a:t>. </a:t>
            </a:r>
          </a:p>
          <a:p>
            <a:pPr marL="285750" indent="-285750">
              <a:buFont typeface="Arial" panose="020B0604020202020204" pitchFamily="34" charset="0"/>
              <a:buChar char="•"/>
            </a:pPr>
            <a:r>
              <a:rPr lang="en-US" sz="1800" dirty="0"/>
              <a:t>To become trauma-informed, </a:t>
            </a:r>
            <a:r>
              <a:rPr lang="en-US" sz="1800" u="sng" dirty="0"/>
              <a:t>every part of an organization and its service delivery system is assessed and potentially modified to include a basic understanding of how trauma affects the life of an individual seeking services</a:t>
            </a:r>
            <a:r>
              <a:rPr lang="en-US" sz="1800" dirty="0"/>
              <a:t>. </a:t>
            </a:r>
          </a:p>
          <a:p>
            <a:pPr marL="285750" indent="-285750">
              <a:buFont typeface="Arial" panose="020B0604020202020204" pitchFamily="34" charset="0"/>
              <a:buChar char="•"/>
            </a:pPr>
            <a:r>
              <a:rPr lang="en-US" sz="1800" dirty="0"/>
              <a:t>Trauma-informed organizations, programs, and services are based on </a:t>
            </a:r>
            <a:r>
              <a:rPr lang="en-US" sz="1800" u="sng" dirty="0"/>
              <a:t>an understanding of the vulnerabilities or triggers of trauma survivors that traditional service delivery approaches may exacerbate</a:t>
            </a:r>
            <a:r>
              <a:rPr lang="en-US" sz="1800" dirty="0"/>
              <a:t>, so that these services can be more supportive and avoid re-traumatization.</a:t>
            </a:r>
          </a:p>
          <a:p>
            <a:endParaRPr lang="en-US" dirty="0"/>
          </a:p>
        </p:txBody>
      </p:sp>
      <p:sp>
        <p:nvSpPr>
          <p:cNvPr id="4" name="TextBox 3"/>
          <p:cNvSpPr txBox="1"/>
          <p:nvPr/>
        </p:nvSpPr>
        <p:spPr>
          <a:xfrm>
            <a:off x="5715000" y="6134636"/>
            <a:ext cx="3344057" cy="338554"/>
          </a:xfrm>
          <a:prstGeom prst="rect">
            <a:avLst/>
          </a:prstGeom>
          <a:noFill/>
        </p:spPr>
        <p:txBody>
          <a:bodyPr wrap="none" rtlCol="0">
            <a:spAutoFit/>
          </a:bodyPr>
          <a:lstStyle/>
          <a:p>
            <a:r>
              <a:rPr lang="en-US" sz="1600" i="1" dirty="0"/>
              <a:t>www.samhsa.gov/nctic/trauma.asp</a:t>
            </a:r>
          </a:p>
        </p:txBody>
      </p:sp>
    </p:spTree>
    <p:extLst>
      <p:ext uri="{BB962C8B-B14F-4D97-AF65-F5344CB8AC3E}">
        <p14:creationId xmlns:p14="http://schemas.microsoft.com/office/powerpoint/2010/main" val="1816263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a:t>Trauma </a:t>
            </a:r>
            <a:br>
              <a:rPr lang="en-US" sz="2800" dirty="0"/>
            </a:br>
            <a:r>
              <a:rPr lang="en-US" sz="2400" i="1" dirty="0"/>
              <a:t>May negatively influence access to and engagement in primary care </a:t>
            </a:r>
          </a:p>
        </p:txBody>
      </p:sp>
      <p:sp>
        <p:nvSpPr>
          <p:cNvPr id="3" name="Content Placeholder 2"/>
          <p:cNvSpPr>
            <a:spLocks noGrp="1"/>
          </p:cNvSpPr>
          <p:nvPr>
            <p:ph idx="1"/>
          </p:nvPr>
        </p:nvSpPr>
        <p:spPr>
          <a:xfrm>
            <a:off x="685800" y="2286000"/>
            <a:ext cx="7848600" cy="3352800"/>
          </a:xfrm>
        </p:spPr>
        <p:txBody>
          <a:bodyPr/>
          <a:lstStyle/>
          <a:p>
            <a:pPr marL="285750" indent="-285750">
              <a:buFont typeface="Arial" panose="020B0604020202020204" pitchFamily="34" charset="0"/>
              <a:buChar char="•"/>
            </a:pPr>
            <a:r>
              <a:rPr lang="en-US" dirty="0"/>
              <a:t>Avoidance of medical and dental  services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Non-adherence to treatment</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Postponing medical and dental services                  until things get very bad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Misuse of medical treatment services – ex. over use of ER services and misuse of pain meds</a:t>
            </a:r>
          </a:p>
          <a:p>
            <a:endParaRPr lang="en-US" dirty="0"/>
          </a:p>
        </p:txBody>
      </p:sp>
    </p:spTree>
    <p:extLst>
      <p:ext uri="{BB962C8B-B14F-4D97-AF65-F5344CB8AC3E}">
        <p14:creationId xmlns:p14="http://schemas.microsoft.com/office/powerpoint/2010/main" val="264988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924800" cy="838200"/>
          </a:xfrm>
        </p:spPr>
        <p:txBody>
          <a:bodyPr/>
          <a:lstStyle/>
          <a:p>
            <a:r>
              <a:rPr lang="en-US" dirty="0"/>
              <a:t>Medical Settings may be Distressing for People with Trauma Experiences</a:t>
            </a:r>
          </a:p>
        </p:txBody>
      </p:sp>
      <p:sp>
        <p:nvSpPr>
          <p:cNvPr id="3" name="Content Placeholder 2"/>
          <p:cNvSpPr>
            <a:spLocks noGrp="1"/>
          </p:cNvSpPr>
          <p:nvPr>
            <p:ph idx="1"/>
          </p:nvPr>
        </p:nvSpPr>
        <p:spPr>
          <a:xfrm>
            <a:off x="838200" y="2133600"/>
            <a:ext cx="7924800" cy="3657600"/>
          </a:xfrm>
        </p:spPr>
        <p:txBody>
          <a:bodyPr/>
          <a:lstStyle/>
          <a:p>
            <a:pPr>
              <a:buFont typeface="Wingdings" pitchFamily="2" charset="2"/>
              <a:buChar char="q"/>
            </a:pPr>
            <a:r>
              <a:rPr lang="en-US" sz="2200" dirty="0"/>
              <a:t>Invasive procedures </a:t>
            </a:r>
          </a:p>
          <a:p>
            <a:pPr>
              <a:buFont typeface="Wingdings" pitchFamily="2" charset="2"/>
              <a:buChar char="q"/>
            </a:pPr>
            <a:r>
              <a:rPr lang="en-US" sz="2200" dirty="0"/>
              <a:t>Removal of clothing</a:t>
            </a:r>
          </a:p>
          <a:p>
            <a:pPr>
              <a:buFont typeface="Wingdings" pitchFamily="2" charset="2"/>
              <a:buChar char="q"/>
            </a:pPr>
            <a:r>
              <a:rPr lang="en-US" sz="2200" dirty="0"/>
              <a:t>Physical touch</a:t>
            </a:r>
          </a:p>
          <a:p>
            <a:pPr>
              <a:buFont typeface="Wingdings" pitchFamily="2" charset="2"/>
              <a:buChar char="q"/>
            </a:pPr>
            <a:r>
              <a:rPr lang="en-US" sz="2200" dirty="0"/>
              <a:t>Personal questions that may be embarrassing/distressing </a:t>
            </a:r>
          </a:p>
          <a:p>
            <a:pPr>
              <a:buFont typeface="Wingdings" pitchFamily="2" charset="2"/>
              <a:buChar char="q"/>
            </a:pPr>
            <a:r>
              <a:rPr lang="en-US" sz="2200" dirty="0"/>
              <a:t>Power dynamics of relationship</a:t>
            </a:r>
          </a:p>
          <a:p>
            <a:pPr>
              <a:buFont typeface="Wingdings" pitchFamily="2" charset="2"/>
              <a:buChar char="q"/>
            </a:pPr>
            <a:r>
              <a:rPr lang="en-US" sz="2200" dirty="0"/>
              <a:t>Gender of healthcare provider</a:t>
            </a:r>
          </a:p>
          <a:p>
            <a:pPr>
              <a:buFont typeface="Wingdings" pitchFamily="2" charset="2"/>
              <a:buChar char="q"/>
            </a:pPr>
            <a:r>
              <a:rPr lang="en-US" sz="2200" dirty="0"/>
              <a:t>Vulnerable physical position </a:t>
            </a:r>
          </a:p>
          <a:p>
            <a:pPr>
              <a:buFont typeface="Wingdings" pitchFamily="2" charset="2"/>
              <a:buChar char="q"/>
            </a:pPr>
            <a:r>
              <a:rPr lang="en-US" sz="2200" dirty="0"/>
              <a:t>Loss of and lack of privacy </a:t>
            </a:r>
          </a:p>
        </p:txBody>
      </p:sp>
    </p:spTree>
    <p:extLst>
      <p:ext uri="{BB962C8B-B14F-4D97-AF65-F5344CB8AC3E}">
        <p14:creationId xmlns:p14="http://schemas.microsoft.com/office/powerpoint/2010/main" val="139853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305800" cy="609600"/>
          </a:xfrm>
        </p:spPr>
        <p:txBody>
          <a:bodyPr/>
          <a:lstStyle/>
          <a:p>
            <a:r>
              <a:rPr lang="en-US" dirty="0"/>
              <a:t>Signs of Distress</a:t>
            </a:r>
          </a:p>
        </p:txBody>
      </p:sp>
      <p:sp>
        <p:nvSpPr>
          <p:cNvPr id="3" name="Content Placeholder 2"/>
          <p:cNvSpPr>
            <a:spLocks noGrp="1"/>
          </p:cNvSpPr>
          <p:nvPr>
            <p:ph idx="1"/>
          </p:nvPr>
        </p:nvSpPr>
        <p:spPr>
          <a:xfrm>
            <a:off x="838200" y="1752600"/>
            <a:ext cx="7848600" cy="3962400"/>
          </a:xfrm>
        </p:spPr>
        <p:txBody>
          <a:bodyPr/>
          <a:lstStyle/>
          <a:p>
            <a:pPr>
              <a:buFont typeface="Arial" pitchFamily="34" charset="0"/>
              <a:buChar char="•"/>
            </a:pPr>
            <a:r>
              <a:rPr lang="en-US" b="1" dirty="0"/>
              <a:t>Emotional reactions </a:t>
            </a:r>
            <a:r>
              <a:rPr lang="en-US" dirty="0"/>
              <a:t>– anxiety, fear, powerlessness, helplessness, worry, anger</a:t>
            </a:r>
          </a:p>
          <a:p>
            <a:pPr>
              <a:buFont typeface="Arial" pitchFamily="34" charset="0"/>
              <a:buChar char="•"/>
            </a:pPr>
            <a:r>
              <a:rPr lang="en-US" b="1" dirty="0"/>
              <a:t>Physical or somatic reactions </a:t>
            </a:r>
            <a:r>
              <a:rPr lang="en-US" dirty="0"/>
              <a:t>– nausea, light headedness, increase in BP, headaches, stomach aches, increase in heart rate and respiration or holding breath</a:t>
            </a:r>
          </a:p>
          <a:p>
            <a:pPr>
              <a:buFont typeface="Arial" pitchFamily="34" charset="0"/>
              <a:buChar char="•"/>
            </a:pPr>
            <a:r>
              <a:rPr lang="en-US" b="1" dirty="0"/>
              <a:t>Behavioral reactions </a:t>
            </a:r>
            <a:r>
              <a:rPr lang="en-US" dirty="0"/>
              <a:t>– crying, uncooperative, argumentative, unresponsive, restlessness</a:t>
            </a:r>
          </a:p>
          <a:p>
            <a:pPr>
              <a:buFont typeface="Arial" pitchFamily="34" charset="0"/>
              <a:buChar char="•"/>
            </a:pPr>
            <a:r>
              <a:rPr lang="en-US" b="1" dirty="0"/>
              <a:t>Cognitive reactions </a:t>
            </a:r>
            <a:r>
              <a:rPr lang="en-US" dirty="0"/>
              <a:t>– memory impairment or forgetfulness, inability to give adequate history</a:t>
            </a:r>
          </a:p>
        </p:txBody>
      </p:sp>
    </p:spTree>
    <p:extLst>
      <p:ext uri="{BB962C8B-B14F-4D97-AF65-F5344CB8AC3E}">
        <p14:creationId xmlns:p14="http://schemas.microsoft.com/office/powerpoint/2010/main" val="1750861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Physical Exam of the Patient with a History of Trauma</a:t>
            </a:r>
          </a:p>
        </p:txBody>
      </p:sp>
      <p:sp>
        <p:nvSpPr>
          <p:cNvPr id="3" name="Content Placeholder 2"/>
          <p:cNvSpPr>
            <a:spLocks noGrp="1"/>
          </p:cNvSpPr>
          <p:nvPr>
            <p:ph idx="1"/>
          </p:nvPr>
        </p:nvSpPr>
        <p:spPr>
          <a:xfrm>
            <a:off x="762000" y="2209800"/>
            <a:ext cx="8001000" cy="3581400"/>
          </a:xfrm>
        </p:spPr>
        <p:txBody>
          <a:bodyPr/>
          <a:lstStyle/>
          <a:p>
            <a:pPr>
              <a:buFont typeface="Arial" panose="020B0604020202020204" pitchFamily="34" charset="0"/>
              <a:buChar char="•"/>
            </a:pPr>
            <a:r>
              <a:rPr lang="en-US" dirty="0"/>
              <a:t>Chaperone important</a:t>
            </a:r>
          </a:p>
          <a:p>
            <a:pPr>
              <a:buFont typeface="Arial" panose="020B0604020202020204" pitchFamily="34" charset="0"/>
              <a:buChar char="•"/>
            </a:pPr>
            <a:r>
              <a:rPr lang="en-US" dirty="0"/>
              <a:t>Explain what you are going to do “You need a breast exam”</a:t>
            </a:r>
          </a:p>
          <a:p>
            <a:pPr>
              <a:buFont typeface="Arial" panose="020B0604020202020204" pitchFamily="34" charset="0"/>
              <a:buChar char="•"/>
            </a:pPr>
            <a:r>
              <a:rPr lang="en-US" dirty="0"/>
              <a:t>Let them know when you are going to touch them and where, “I am going to touch your left breast now”</a:t>
            </a:r>
          </a:p>
          <a:p>
            <a:pPr>
              <a:buFont typeface="Arial" panose="020B0604020202020204" pitchFamily="34" charset="0"/>
              <a:buChar char="•"/>
            </a:pPr>
            <a:r>
              <a:rPr lang="en-US" dirty="0"/>
              <a:t>Ask if it’s ok to proceed  “Ready?”</a:t>
            </a:r>
          </a:p>
          <a:p>
            <a:pPr>
              <a:buFont typeface="Arial" panose="020B0604020202020204" pitchFamily="34" charset="0"/>
              <a:buChar char="•"/>
            </a:pPr>
            <a:r>
              <a:rPr lang="en-US" dirty="0"/>
              <a:t>Check  in from time to time  “Are you doing ok?”</a:t>
            </a:r>
          </a:p>
        </p:txBody>
      </p:sp>
    </p:spTree>
    <p:extLst>
      <p:ext uri="{BB962C8B-B14F-4D97-AF65-F5344CB8AC3E}">
        <p14:creationId xmlns:p14="http://schemas.microsoft.com/office/powerpoint/2010/main" val="1740780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a:t>
            </a:r>
          </a:p>
        </p:txBody>
      </p:sp>
      <p:sp>
        <p:nvSpPr>
          <p:cNvPr id="3" name="Content Placeholder 2"/>
          <p:cNvSpPr>
            <a:spLocks noGrp="1"/>
          </p:cNvSpPr>
          <p:nvPr>
            <p:ph idx="1"/>
          </p:nvPr>
        </p:nvSpPr>
        <p:spPr/>
        <p:txBody>
          <a:bodyPr/>
          <a:lstStyle/>
          <a:p>
            <a:pPr marL="0" indent="0"/>
            <a:r>
              <a:rPr lang="en-US" dirty="0"/>
              <a:t>Handbook on Sensitive Practice for Health Care Practitioner: Lessons from Adult Survivors of childhood sexual abuse</a:t>
            </a:r>
          </a:p>
          <a:p>
            <a:r>
              <a:rPr lang="en-US" sz="1600" dirty="0" err="1"/>
              <a:t>Schachter</a:t>
            </a:r>
            <a:r>
              <a:rPr lang="en-US" sz="1600" dirty="0"/>
              <a:t>, C.L., Stalker, C.A., </a:t>
            </a:r>
            <a:r>
              <a:rPr lang="en-US" sz="1600" dirty="0" err="1"/>
              <a:t>Teram</a:t>
            </a:r>
            <a:r>
              <a:rPr lang="en-US" sz="1600" dirty="0"/>
              <a:t>, E., </a:t>
            </a:r>
            <a:r>
              <a:rPr lang="en-US" sz="1600" dirty="0" err="1"/>
              <a:t>Lasiuk</a:t>
            </a:r>
            <a:r>
              <a:rPr lang="en-US" sz="1600" dirty="0"/>
              <a:t>, G.C., </a:t>
            </a:r>
            <a:r>
              <a:rPr lang="en-US" sz="1600" dirty="0" err="1"/>
              <a:t>Danilkewich</a:t>
            </a:r>
            <a:r>
              <a:rPr lang="en-US" sz="1600" dirty="0"/>
              <a:t>, A. </a:t>
            </a:r>
          </a:p>
          <a:p>
            <a:r>
              <a:rPr lang="en-US" sz="1600" dirty="0"/>
              <a:t>(2009). Ottawa: Public Health 	Agency of Canada.</a:t>
            </a:r>
          </a:p>
          <a:p>
            <a:endParaRPr lang="en-US" sz="1600" dirty="0"/>
          </a:p>
          <a:p>
            <a:pPr marL="0" indent="0"/>
            <a:r>
              <a:rPr lang="en-US" sz="1600" dirty="0">
                <a:hlinkClick r:id="rId3"/>
              </a:rPr>
              <a:t>Handbook on Sensitive Practice</a:t>
            </a:r>
            <a:r>
              <a:rPr lang="en-US" sz="1600" dirty="0"/>
              <a:t> </a:t>
            </a:r>
          </a:p>
          <a:p>
            <a:endParaRPr lang="en-US" sz="1600" dirty="0"/>
          </a:p>
        </p:txBody>
      </p:sp>
    </p:spTree>
    <p:extLst>
      <p:ext uri="{BB962C8B-B14F-4D97-AF65-F5344CB8AC3E}">
        <p14:creationId xmlns:p14="http://schemas.microsoft.com/office/powerpoint/2010/main" val="2229615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Patients who are Suicidal</a:t>
            </a:r>
          </a:p>
        </p:txBody>
      </p:sp>
      <p:sp>
        <p:nvSpPr>
          <p:cNvPr id="3" name="Content Placeholder 2"/>
          <p:cNvSpPr>
            <a:spLocks noGrp="1"/>
          </p:cNvSpPr>
          <p:nvPr>
            <p:ph idx="1"/>
          </p:nvPr>
        </p:nvSpPr>
        <p:spPr>
          <a:xfrm>
            <a:off x="685800" y="1600200"/>
            <a:ext cx="8077200" cy="3581400"/>
          </a:xfrm>
        </p:spPr>
        <p:txBody>
          <a:bodyPr/>
          <a:lstStyle/>
          <a:p>
            <a:pPr>
              <a:buFont typeface="Arial" panose="020B0604020202020204" pitchFamily="34" charset="0"/>
              <a:buChar char="•"/>
            </a:pPr>
            <a:r>
              <a:rPr lang="en-US" sz="2000" dirty="0"/>
              <a:t>Rare events are difficult to predict</a:t>
            </a:r>
          </a:p>
          <a:p>
            <a:pPr>
              <a:buFont typeface="Arial" panose="020B0604020202020204" pitchFamily="34" charset="0"/>
              <a:buChar char="•"/>
            </a:pPr>
            <a:r>
              <a:rPr lang="en-US" sz="2000" dirty="0"/>
              <a:t>Previous suicide attempt history somewhat helpful in prediction</a:t>
            </a:r>
          </a:p>
          <a:p>
            <a:pPr>
              <a:buFont typeface="Arial" panose="020B0604020202020204" pitchFamily="34" charset="0"/>
              <a:buChar char="•"/>
            </a:pPr>
            <a:r>
              <a:rPr lang="en-US" sz="2000" dirty="0"/>
              <a:t>Take them seriously</a:t>
            </a:r>
          </a:p>
          <a:p>
            <a:pPr lvl="1">
              <a:buFont typeface="Arial" panose="020B0604020202020204" pitchFamily="34" charset="0"/>
              <a:buChar char="•"/>
            </a:pPr>
            <a:r>
              <a:rPr lang="en-US" sz="1600" dirty="0"/>
              <a:t>	15% Bipolar DO - suicide </a:t>
            </a:r>
          </a:p>
          <a:p>
            <a:pPr lvl="1">
              <a:buFont typeface="Arial" panose="020B0604020202020204" pitchFamily="34" charset="0"/>
              <a:buChar char="•"/>
            </a:pPr>
            <a:r>
              <a:rPr lang="en-US" sz="1600" dirty="0"/>
              <a:t>	 5% Schizophrenia - suicide</a:t>
            </a:r>
          </a:p>
          <a:p>
            <a:pPr>
              <a:buFont typeface="Arial" panose="020B0604020202020204" pitchFamily="34" charset="0"/>
              <a:buChar char="•"/>
            </a:pPr>
            <a:r>
              <a:rPr lang="en-US" sz="2000" dirty="0"/>
              <a:t>Ask about command hallucinations (voices) telling to harm self</a:t>
            </a:r>
          </a:p>
          <a:p>
            <a:pPr>
              <a:buFont typeface="Arial" panose="020B0604020202020204" pitchFamily="34" charset="0"/>
              <a:buChar char="•"/>
            </a:pPr>
            <a:r>
              <a:rPr lang="en-US" sz="2000" dirty="0"/>
              <a:t>Ask how they would do it</a:t>
            </a:r>
          </a:p>
          <a:p>
            <a:pPr>
              <a:buFont typeface="Arial" panose="020B0604020202020204" pitchFamily="34" charset="0"/>
              <a:buChar char="•"/>
            </a:pPr>
            <a:r>
              <a:rPr lang="en-US" sz="2000" dirty="0"/>
              <a:t>Ask if they have means to carry out their plan (pills, firearms, rope)</a:t>
            </a:r>
          </a:p>
          <a:p>
            <a:pPr>
              <a:buFont typeface="Arial" panose="020B0604020202020204" pitchFamily="34" charset="0"/>
              <a:buChar char="•"/>
            </a:pPr>
            <a:r>
              <a:rPr lang="en-US" sz="2000" dirty="0"/>
              <a:t>Get help from your </a:t>
            </a:r>
            <a:r>
              <a:rPr lang="en-US" sz="2000" u="sng" dirty="0"/>
              <a:t>team</a:t>
            </a:r>
            <a:r>
              <a:rPr lang="en-US" sz="2000" dirty="0"/>
              <a:t> – if a patient is expressing these thoughts there are crisis services available within your system</a:t>
            </a:r>
          </a:p>
          <a:p>
            <a:pPr>
              <a:buFont typeface="Arial" panose="020B0604020202020204" pitchFamily="34" charset="0"/>
              <a:buChar char="•"/>
            </a:pPr>
            <a:r>
              <a:rPr lang="en-US" sz="2000" b="1" dirty="0"/>
              <a:t>Have a written, well thought out plan for emergencies – who to call</a:t>
            </a:r>
          </a:p>
        </p:txBody>
      </p:sp>
    </p:spTree>
    <p:extLst>
      <p:ext uri="{BB962C8B-B14F-4D97-AF65-F5344CB8AC3E}">
        <p14:creationId xmlns:p14="http://schemas.microsoft.com/office/powerpoint/2010/main" val="82964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838200"/>
          </a:xfrm>
        </p:spPr>
        <p:txBody>
          <a:bodyPr/>
          <a:lstStyle/>
          <a:p>
            <a:r>
              <a:rPr lang="en-US" dirty="0"/>
              <a:t>Module 3</a:t>
            </a:r>
            <a:br>
              <a:rPr lang="en-US" sz="2800" dirty="0"/>
            </a:br>
            <a:r>
              <a:rPr lang="en-US" dirty="0"/>
              <a:t>The Physical Exam and Health Behavior Change</a:t>
            </a:r>
          </a:p>
        </p:txBody>
      </p:sp>
      <p:sp>
        <p:nvSpPr>
          <p:cNvPr id="3" name="Content Placeholder 2"/>
          <p:cNvSpPr>
            <a:spLocks noGrp="1"/>
          </p:cNvSpPr>
          <p:nvPr>
            <p:ph idx="1"/>
          </p:nvPr>
        </p:nvSpPr>
        <p:spPr>
          <a:xfrm>
            <a:off x="762000" y="2362200"/>
            <a:ext cx="8001000" cy="3429000"/>
          </a:xfrm>
        </p:spPr>
        <p:txBody>
          <a:bodyPr/>
          <a:lstStyle/>
          <a:p>
            <a:r>
              <a:rPr lang="en-US" dirty="0"/>
              <a:t>Learning Objectives:</a:t>
            </a:r>
          </a:p>
          <a:p>
            <a:pPr>
              <a:buFont typeface="Arial" pitchFamily="34" charset="0"/>
              <a:buChar char="•"/>
            </a:pPr>
            <a:r>
              <a:rPr lang="en-US" dirty="0"/>
              <a:t>Understand the prevalence of comorbid behavioral health and medical conditions</a:t>
            </a:r>
          </a:p>
          <a:p>
            <a:pPr>
              <a:buFont typeface="Arial" pitchFamily="34" charset="0"/>
              <a:buChar char="•"/>
            </a:pPr>
            <a:r>
              <a:rPr lang="en-US" dirty="0"/>
              <a:t>Describe the best approach to the physical exam</a:t>
            </a:r>
          </a:p>
          <a:p>
            <a:pPr>
              <a:buFont typeface="Arial" pitchFamily="34" charset="0"/>
              <a:buChar char="•"/>
            </a:pPr>
            <a:r>
              <a:rPr lang="en-US" dirty="0"/>
              <a:t>List medical conditions that may mimic psychiatric disorders</a:t>
            </a:r>
          </a:p>
          <a:p>
            <a:pPr>
              <a:buFont typeface="Arial" pitchFamily="34" charset="0"/>
              <a:buChar char="•"/>
            </a:pPr>
            <a:r>
              <a:rPr lang="en-US" dirty="0"/>
              <a:t>Discuss health behavior change approaches</a:t>
            </a:r>
          </a:p>
        </p:txBody>
      </p:sp>
    </p:spTree>
    <p:extLst>
      <p:ext uri="{BB962C8B-B14F-4D97-AF65-F5344CB8AC3E}">
        <p14:creationId xmlns:p14="http://schemas.microsoft.com/office/powerpoint/2010/main" val="48069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Controlled Substances</a:t>
            </a:r>
          </a:p>
        </p:txBody>
      </p:sp>
      <p:sp>
        <p:nvSpPr>
          <p:cNvPr id="3" name="Content Placeholder 2"/>
          <p:cNvSpPr>
            <a:spLocks noGrp="1"/>
          </p:cNvSpPr>
          <p:nvPr>
            <p:ph idx="1"/>
          </p:nvPr>
        </p:nvSpPr>
        <p:spPr>
          <a:xfrm>
            <a:off x="762000" y="1676400"/>
            <a:ext cx="8001000" cy="4038600"/>
          </a:xfrm>
        </p:spPr>
        <p:txBody>
          <a:bodyPr/>
          <a:lstStyle/>
          <a:p>
            <a:pPr>
              <a:spcBef>
                <a:spcPts val="0"/>
              </a:spcBef>
              <a:buFont typeface="Arial" pitchFamily="34" charset="0"/>
              <a:buChar char="•"/>
            </a:pPr>
            <a:r>
              <a:rPr lang="en-US" sz="1900" dirty="0"/>
              <a:t>Chronic pain common in patients with SMI (36%)</a:t>
            </a:r>
          </a:p>
          <a:p>
            <a:pPr>
              <a:spcBef>
                <a:spcPts val="0"/>
              </a:spcBef>
              <a:buFont typeface="Arial" pitchFamily="34" charset="0"/>
              <a:buChar char="•"/>
            </a:pPr>
            <a:r>
              <a:rPr lang="en-US" sz="1900" dirty="0"/>
              <a:t>Narcotics can actually make conditions like anxiety and depression worse</a:t>
            </a:r>
          </a:p>
          <a:p>
            <a:pPr>
              <a:spcBef>
                <a:spcPts val="0"/>
              </a:spcBef>
              <a:buFont typeface="Arial" pitchFamily="34" charset="0"/>
              <a:buChar char="•"/>
            </a:pPr>
            <a:r>
              <a:rPr lang="en-US" sz="1900" dirty="0"/>
              <a:t>Use sparingly and for short duration if possible. Will have to deny request for these medications (frequently) as you do with all patients!</a:t>
            </a:r>
          </a:p>
          <a:p>
            <a:pPr>
              <a:spcBef>
                <a:spcPts val="0"/>
              </a:spcBef>
              <a:buFont typeface="Arial" pitchFamily="34" charset="0"/>
              <a:buChar char="•"/>
            </a:pPr>
            <a:r>
              <a:rPr lang="en-US" sz="1900" dirty="0"/>
              <a:t>Prevents antidepressants from working (</a:t>
            </a:r>
            <a:r>
              <a:rPr lang="en-US" sz="1900" i="1" dirty="0"/>
              <a:t>anti – depressant </a:t>
            </a:r>
            <a:r>
              <a:rPr lang="en-US" sz="1900" dirty="0"/>
              <a:t>vs. </a:t>
            </a:r>
            <a:r>
              <a:rPr lang="en-US" sz="1900" i="1" dirty="0"/>
              <a:t>depressant</a:t>
            </a:r>
            <a:r>
              <a:rPr lang="en-US" sz="1900" dirty="0"/>
              <a:t>)</a:t>
            </a:r>
          </a:p>
          <a:p>
            <a:pPr>
              <a:spcBef>
                <a:spcPts val="0"/>
              </a:spcBef>
              <a:buFont typeface="Arial" pitchFamily="34" charset="0"/>
              <a:buChar char="•"/>
            </a:pPr>
            <a:r>
              <a:rPr lang="en-US" sz="1900" dirty="0"/>
              <a:t>Contracts helpful – close ALL loopholes (esp. patients with personality disorders) – single provider in clinic for patient </a:t>
            </a:r>
          </a:p>
          <a:p>
            <a:pPr>
              <a:spcBef>
                <a:spcPts val="0"/>
              </a:spcBef>
              <a:buFont typeface="Arial" pitchFamily="34" charset="0"/>
              <a:buChar char="•"/>
            </a:pPr>
            <a:r>
              <a:rPr lang="en-US" sz="1900" dirty="0"/>
              <a:t>Methadone and </a:t>
            </a:r>
            <a:r>
              <a:rPr lang="en-US" sz="1900" dirty="0" err="1"/>
              <a:t>Suboxone</a:t>
            </a:r>
            <a:r>
              <a:rPr lang="en-US" sz="1900" dirty="0"/>
              <a:t> useful</a:t>
            </a:r>
          </a:p>
          <a:p>
            <a:pPr>
              <a:spcBef>
                <a:spcPts val="0"/>
              </a:spcBef>
              <a:buFont typeface="Arial" pitchFamily="34" charset="0"/>
              <a:buChar char="•"/>
            </a:pPr>
            <a:r>
              <a:rPr lang="en-US" sz="1900" dirty="0" err="1"/>
              <a:t>Pregabalin</a:t>
            </a:r>
            <a:r>
              <a:rPr lang="en-US" sz="1900" dirty="0"/>
              <a:t> (Lyrica), gabapentin, SNRIs - duloxetine (Cymbalta) and venlafaxine (Effexor) can be helpful for pain</a:t>
            </a:r>
          </a:p>
          <a:p>
            <a:pPr>
              <a:spcBef>
                <a:spcPts val="0"/>
              </a:spcBef>
              <a:buFont typeface="Arial" pitchFamily="34" charset="0"/>
              <a:buChar char="•"/>
            </a:pPr>
            <a:r>
              <a:rPr lang="en-US" sz="1900" dirty="0"/>
              <a:t>Use state pharmacy data banks for controlled substances when needed</a:t>
            </a:r>
          </a:p>
        </p:txBody>
      </p:sp>
    </p:spTree>
    <p:extLst>
      <p:ext uri="{BB962C8B-B14F-4D97-AF65-F5344CB8AC3E}">
        <p14:creationId xmlns:p14="http://schemas.microsoft.com/office/powerpoint/2010/main" val="1750712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8458200" cy="838200"/>
          </a:xfrm>
        </p:spPr>
        <p:txBody>
          <a:bodyPr/>
          <a:lstStyle/>
          <a:p>
            <a:r>
              <a:rPr lang="en-US" dirty="0"/>
              <a:t>De-escalation</a:t>
            </a:r>
          </a:p>
        </p:txBody>
      </p:sp>
      <p:sp>
        <p:nvSpPr>
          <p:cNvPr id="3" name="Content Placeholder 2"/>
          <p:cNvSpPr>
            <a:spLocks noGrp="1"/>
          </p:cNvSpPr>
          <p:nvPr>
            <p:ph idx="1"/>
          </p:nvPr>
        </p:nvSpPr>
        <p:spPr>
          <a:xfrm>
            <a:off x="762000" y="1447800"/>
            <a:ext cx="8001000" cy="3810000"/>
          </a:xfrm>
        </p:spPr>
        <p:txBody>
          <a:bodyPr/>
          <a:lstStyle/>
          <a:p>
            <a:pPr>
              <a:buFont typeface="Arial" pitchFamily="34" charset="0"/>
              <a:buChar char="•"/>
            </a:pPr>
            <a:r>
              <a:rPr lang="en-US" sz="1800" dirty="0"/>
              <a:t>Appear calm, centered, self-assured (even if you aren’t)</a:t>
            </a:r>
          </a:p>
          <a:p>
            <a:pPr>
              <a:buFont typeface="Arial" pitchFamily="34" charset="0"/>
              <a:buChar char="•"/>
            </a:pPr>
            <a:r>
              <a:rPr lang="en-US" sz="1800" dirty="0"/>
              <a:t>Eye contact – not too much, not too little</a:t>
            </a:r>
          </a:p>
          <a:p>
            <a:pPr>
              <a:buFont typeface="Arial" pitchFamily="34" charset="0"/>
              <a:buChar char="•"/>
            </a:pPr>
            <a:r>
              <a:rPr lang="en-US" sz="1800" dirty="0"/>
              <a:t>Neutral facial expression, eye level, monotone voice</a:t>
            </a:r>
          </a:p>
          <a:p>
            <a:pPr>
              <a:buFont typeface="Arial" pitchFamily="34" charset="0"/>
              <a:buChar char="•"/>
            </a:pPr>
            <a:r>
              <a:rPr lang="en-US" sz="1800" dirty="0"/>
              <a:t>Minimize body movements, relaxed and alert posture</a:t>
            </a:r>
          </a:p>
          <a:p>
            <a:pPr>
              <a:buFont typeface="Arial" pitchFamily="34" charset="0"/>
              <a:buChar char="•"/>
            </a:pPr>
            <a:r>
              <a:rPr lang="en-US" sz="1800" dirty="0"/>
              <a:t>Don’t point or shake finger, do not touch</a:t>
            </a:r>
          </a:p>
          <a:p>
            <a:pPr>
              <a:buFont typeface="Arial" pitchFamily="34" charset="0"/>
              <a:buChar char="•"/>
            </a:pPr>
            <a:r>
              <a:rPr lang="en-US" sz="1800" dirty="0"/>
              <a:t>Do not get defensive, be respectful while setting limits</a:t>
            </a:r>
          </a:p>
          <a:p>
            <a:pPr>
              <a:buFont typeface="Arial" pitchFamily="34" charset="0"/>
              <a:buChar char="•"/>
            </a:pPr>
            <a:r>
              <a:rPr lang="en-US" sz="1800" dirty="0"/>
              <a:t>Be honest</a:t>
            </a:r>
          </a:p>
          <a:p>
            <a:pPr>
              <a:buFont typeface="Arial" pitchFamily="34" charset="0"/>
              <a:buChar char="•"/>
            </a:pPr>
            <a:r>
              <a:rPr lang="en-US" sz="1800" dirty="0"/>
              <a:t>Position yourself for safety – make sure the person doesn’t feel trapped, separate patient from others</a:t>
            </a:r>
          </a:p>
          <a:p>
            <a:pPr>
              <a:buFont typeface="Arial" pitchFamily="34" charset="0"/>
              <a:buChar char="•"/>
            </a:pPr>
            <a:r>
              <a:rPr lang="en-US" sz="1800" dirty="0"/>
              <a:t>Bring in a co-worker if possible</a:t>
            </a:r>
          </a:p>
          <a:p>
            <a:pPr>
              <a:buFont typeface="Arial" pitchFamily="34" charset="0"/>
              <a:buChar char="•"/>
            </a:pPr>
            <a:r>
              <a:rPr lang="en-US" sz="1800" dirty="0"/>
              <a:t>Empathize with feelings, not behavior “I know you feel…but”</a:t>
            </a:r>
          </a:p>
          <a:p>
            <a:pPr>
              <a:buFont typeface="Arial" pitchFamily="34" charset="0"/>
              <a:buChar char="•"/>
            </a:pPr>
            <a:r>
              <a:rPr lang="en-US" sz="1800" dirty="0"/>
              <a:t>Trust your instincts</a:t>
            </a:r>
          </a:p>
          <a:p>
            <a:pPr>
              <a:buFont typeface="Arial" pitchFamily="34" charset="0"/>
              <a:buChar char="•"/>
            </a:pPr>
            <a:r>
              <a:rPr lang="en-US" sz="1800" dirty="0"/>
              <a:t>Have a plan – call 911, etc.</a:t>
            </a:r>
            <a:endParaRPr lang="en-US" sz="1200" dirty="0"/>
          </a:p>
        </p:txBody>
      </p:sp>
      <p:sp>
        <p:nvSpPr>
          <p:cNvPr id="4" name="Rectangle 3"/>
          <p:cNvSpPr/>
          <p:nvPr/>
        </p:nvSpPr>
        <p:spPr>
          <a:xfrm>
            <a:off x="7086600" y="5635823"/>
            <a:ext cx="1507144" cy="307777"/>
          </a:xfrm>
          <a:prstGeom prst="rect">
            <a:avLst/>
          </a:prstGeom>
        </p:spPr>
        <p:txBody>
          <a:bodyPr wrap="none">
            <a:spAutoFit/>
          </a:bodyPr>
          <a:lstStyle/>
          <a:p>
            <a:r>
              <a:rPr lang="en-US" sz="1400" i="1" dirty="0">
                <a:hlinkClick r:id="rId3"/>
              </a:rPr>
              <a:t>CIT International</a:t>
            </a:r>
            <a:endParaRPr lang="en-US" sz="1400" i="1" dirty="0"/>
          </a:p>
        </p:txBody>
      </p:sp>
    </p:spTree>
    <p:extLst>
      <p:ext uri="{BB962C8B-B14F-4D97-AF65-F5344CB8AC3E}">
        <p14:creationId xmlns:p14="http://schemas.microsoft.com/office/powerpoint/2010/main" val="1702788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990600"/>
            <a:ext cx="8001000" cy="838200"/>
          </a:xfrm>
        </p:spPr>
        <p:txBody>
          <a:bodyPr/>
          <a:lstStyle/>
          <a:p>
            <a:r>
              <a:rPr lang="en-US" dirty="0"/>
              <a:t>Example: How to Talk to Mr. X</a:t>
            </a:r>
          </a:p>
        </p:txBody>
      </p:sp>
      <p:sp>
        <p:nvSpPr>
          <p:cNvPr id="8" name="Content Placeholder 7"/>
          <p:cNvSpPr>
            <a:spLocks noGrp="1"/>
          </p:cNvSpPr>
          <p:nvPr>
            <p:ph idx="1"/>
          </p:nvPr>
        </p:nvSpPr>
        <p:spPr>
          <a:xfrm>
            <a:off x="685800" y="1828800"/>
            <a:ext cx="8001000" cy="3581400"/>
          </a:xfrm>
        </p:spPr>
        <p:txBody>
          <a:bodyPr/>
          <a:lstStyle/>
          <a:p>
            <a:pPr marL="0" indent="0">
              <a:spcBef>
                <a:spcPts val="600"/>
              </a:spcBef>
              <a:spcAft>
                <a:spcPts val="600"/>
              </a:spcAft>
            </a:pPr>
            <a:r>
              <a:rPr lang="en-US" dirty="0"/>
              <a:t>Mr. X, It must be very frustrating to feel like all the doctors think that your symptoms are not real... you may also feel that the doctors don't really know what they are doing since they have not been able to make a proper diagnosis for you.</a:t>
            </a:r>
          </a:p>
        </p:txBody>
      </p:sp>
    </p:spTree>
    <p:extLst>
      <p:ext uri="{BB962C8B-B14F-4D97-AF65-F5344CB8AC3E}">
        <p14:creationId xmlns:p14="http://schemas.microsoft.com/office/powerpoint/2010/main" val="3364647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a:t>Pregnancy and SMI</a:t>
            </a:r>
          </a:p>
        </p:txBody>
      </p:sp>
      <p:sp>
        <p:nvSpPr>
          <p:cNvPr id="3" name="Content Placeholder 2"/>
          <p:cNvSpPr>
            <a:spLocks noGrp="1"/>
          </p:cNvSpPr>
          <p:nvPr>
            <p:ph idx="1"/>
          </p:nvPr>
        </p:nvSpPr>
        <p:spPr>
          <a:xfrm>
            <a:off x="685800" y="1524000"/>
            <a:ext cx="8305800" cy="3581400"/>
          </a:xfrm>
        </p:spPr>
        <p:txBody>
          <a:bodyPr/>
          <a:lstStyle/>
          <a:p>
            <a:pPr>
              <a:spcBef>
                <a:spcPts val="0"/>
              </a:spcBef>
              <a:buFont typeface="Arial" pitchFamily="34" charset="0"/>
              <a:buChar char="•"/>
            </a:pPr>
            <a:r>
              <a:rPr lang="en-US" sz="2100" dirty="0"/>
              <a:t>Gestational complications due to comorbid health behavior problems including smoking, obesity, substance use, sexual practices, teratogenic side effects of medications</a:t>
            </a:r>
          </a:p>
          <a:p>
            <a:pPr>
              <a:spcBef>
                <a:spcPts val="0"/>
              </a:spcBef>
              <a:buFont typeface="Arial" pitchFamily="34" charset="0"/>
              <a:buChar char="•"/>
            </a:pPr>
            <a:r>
              <a:rPr lang="en-US" sz="2100" dirty="0"/>
              <a:t>Increased symptoms of mental illness due to insomnia, hormones</a:t>
            </a:r>
          </a:p>
          <a:p>
            <a:pPr>
              <a:spcBef>
                <a:spcPts val="0"/>
              </a:spcBef>
              <a:buFont typeface="Arial" pitchFamily="34" charset="0"/>
              <a:buChar char="•"/>
            </a:pPr>
            <a:r>
              <a:rPr lang="en-US" sz="2100" dirty="0"/>
              <a:t>Birth complications – low birth weight, addiction/withdrawal concerns, incidence of return of more severe symptoms (e.g., psychosis)</a:t>
            </a:r>
          </a:p>
          <a:p>
            <a:pPr>
              <a:spcBef>
                <a:spcPts val="0"/>
              </a:spcBef>
              <a:buFont typeface="Arial" pitchFamily="34" charset="0"/>
              <a:buChar char="•"/>
            </a:pPr>
            <a:r>
              <a:rPr lang="en-US" sz="2100" dirty="0"/>
              <a:t>Early infancy – child welfare involvement, adoption, bonding issues</a:t>
            </a:r>
          </a:p>
          <a:p>
            <a:pPr>
              <a:spcBef>
                <a:spcPts val="0"/>
              </a:spcBef>
              <a:buFont typeface="Arial" pitchFamily="34" charset="0"/>
              <a:buChar char="•"/>
            </a:pPr>
            <a:r>
              <a:rPr lang="en-US" sz="2100" dirty="0"/>
              <a:t>Need for intensive oversight, high risk multispecialty clinics key if available – check to see if patient has access to prenatal care</a:t>
            </a:r>
            <a:br>
              <a:rPr lang="en-US" sz="2100" dirty="0"/>
            </a:br>
            <a:endParaRPr lang="en-US" sz="2000" dirty="0"/>
          </a:p>
          <a:p>
            <a:r>
              <a:rPr lang="en-US" sz="2200" b="1" i="1" dirty="0"/>
              <a:t>** Patient involvement in treatment decisions is crucial</a:t>
            </a:r>
            <a:endParaRPr lang="en-US" sz="2200" b="1" dirty="0"/>
          </a:p>
          <a:p>
            <a:endParaRPr lang="en-US" dirty="0"/>
          </a:p>
        </p:txBody>
      </p:sp>
    </p:spTree>
    <p:extLst>
      <p:ext uri="{BB962C8B-B14F-4D97-AF65-F5344CB8AC3E}">
        <p14:creationId xmlns:p14="http://schemas.microsoft.com/office/powerpoint/2010/main" val="1279657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Coordinating Care with Specialists</a:t>
            </a:r>
          </a:p>
        </p:txBody>
      </p:sp>
      <p:sp>
        <p:nvSpPr>
          <p:cNvPr id="3" name="Content Placeholder 2"/>
          <p:cNvSpPr>
            <a:spLocks noGrp="1"/>
          </p:cNvSpPr>
          <p:nvPr>
            <p:ph idx="1"/>
          </p:nvPr>
        </p:nvSpPr>
        <p:spPr>
          <a:xfrm>
            <a:off x="762000" y="1752600"/>
            <a:ext cx="8001000" cy="3581400"/>
          </a:xfrm>
        </p:spPr>
        <p:txBody>
          <a:bodyPr/>
          <a:lstStyle/>
          <a:p>
            <a:pPr>
              <a:buFont typeface="Arial" pitchFamily="34" charset="0"/>
              <a:buChar char="•"/>
            </a:pPr>
            <a:r>
              <a:rPr lang="en-US" dirty="0"/>
              <a:t>Use care managers to facilitate referrals and get information back to care team</a:t>
            </a:r>
          </a:p>
          <a:p>
            <a:pPr>
              <a:buFont typeface="Arial" pitchFamily="34" charset="0"/>
              <a:buChar char="•"/>
            </a:pPr>
            <a:r>
              <a:rPr lang="en-US" dirty="0"/>
              <a:t>Referral form to take with them</a:t>
            </a:r>
          </a:p>
          <a:p>
            <a:pPr>
              <a:buFont typeface="Arial" pitchFamily="34" charset="0"/>
              <a:buChar char="•"/>
            </a:pPr>
            <a:r>
              <a:rPr lang="en-US" dirty="0"/>
              <a:t>Secure email, fax, or scan copy of your notes in electronic medical record</a:t>
            </a:r>
          </a:p>
          <a:p>
            <a:pPr>
              <a:buFont typeface="Arial" pitchFamily="34" charset="0"/>
              <a:buChar char="•"/>
            </a:pPr>
            <a:r>
              <a:rPr lang="en-US" dirty="0"/>
              <a:t>Case managers and peer specialists encourage, get them there – “activation” crucial</a:t>
            </a:r>
          </a:p>
          <a:p>
            <a:pPr>
              <a:buFont typeface="Arial" pitchFamily="34" charset="0"/>
              <a:buChar char="•"/>
            </a:pPr>
            <a:r>
              <a:rPr lang="en-US" dirty="0"/>
              <a:t>Find specialists that work well with people with mental illness and treat them with respect</a:t>
            </a:r>
          </a:p>
          <a:p>
            <a:pPr marL="0" indent="0"/>
            <a:endParaRPr lang="en-US" dirty="0"/>
          </a:p>
        </p:txBody>
      </p:sp>
    </p:spTree>
    <p:extLst>
      <p:ext uri="{BB962C8B-B14F-4D97-AF65-F5344CB8AC3E}">
        <p14:creationId xmlns:p14="http://schemas.microsoft.com/office/powerpoint/2010/main" val="261598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125113" cy="381000"/>
          </a:xfrm>
        </p:spPr>
        <p:txBody>
          <a:bodyPr>
            <a:noAutofit/>
          </a:bodyPr>
          <a:lstStyle/>
          <a:p>
            <a:r>
              <a:rPr lang="en-US" dirty="0"/>
              <a:t>Daily Huddles</a:t>
            </a:r>
          </a:p>
        </p:txBody>
      </p:sp>
      <p:sp>
        <p:nvSpPr>
          <p:cNvPr id="3" name="Content Placeholder 2"/>
          <p:cNvSpPr>
            <a:spLocks noGrp="1"/>
          </p:cNvSpPr>
          <p:nvPr>
            <p:ph idx="1"/>
          </p:nvPr>
        </p:nvSpPr>
        <p:spPr>
          <a:xfrm>
            <a:off x="838200" y="1600201"/>
            <a:ext cx="8001000" cy="4343400"/>
          </a:xfrm>
        </p:spPr>
        <p:txBody>
          <a:bodyPr>
            <a:normAutofit/>
          </a:bodyPr>
          <a:lstStyle/>
          <a:p>
            <a:pPr>
              <a:buFont typeface="Arial" panose="020B0604020202020204" pitchFamily="34" charset="0"/>
              <a:buChar char="•"/>
            </a:pPr>
            <a:r>
              <a:rPr lang="en-US" sz="2000" dirty="0"/>
              <a:t>Plan for changes in the workflow, manage crises before they arise, make adjustments to improve access and  staff member’s  quality of life</a:t>
            </a:r>
          </a:p>
          <a:p>
            <a:pPr>
              <a:buFont typeface="Arial" panose="020B0604020202020204" pitchFamily="34" charset="0"/>
              <a:buChar char="•"/>
            </a:pPr>
            <a:r>
              <a:rPr lang="en-US" sz="2000" dirty="0"/>
              <a:t>Share details of care being provided by individual members to get a </a:t>
            </a:r>
            <a:r>
              <a:rPr lang="en-US" sz="2000" i="1" dirty="0"/>
              <a:t>more comprehensive picture </a:t>
            </a:r>
            <a:r>
              <a:rPr lang="en-US" sz="2000" dirty="0"/>
              <a:t>of the patient</a:t>
            </a:r>
          </a:p>
          <a:p>
            <a:pPr>
              <a:buFont typeface="Arial" panose="020B0604020202020204" pitchFamily="34" charset="0"/>
              <a:buChar char="•"/>
            </a:pPr>
            <a:r>
              <a:rPr lang="en-US" sz="2000" dirty="0"/>
              <a:t>Huddle length – 7-10 min</a:t>
            </a:r>
          </a:p>
          <a:p>
            <a:pPr>
              <a:buFont typeface="Arial" panose="020B0604020202020204" pitchFamily="34" charset="0"/>
              <a:buChar char="•"/>
            </a:pPr>
            <a:r>
              <a:rPr lang="en-US" sz="2000" dirty="0"/>
              <a:t>Huddle leader – can rotate or choose</a:t>
            </a:r>
          </a:p>
          <a:p>
            <a:pPr>
              <a:buFont typeface="Arial" panose="020B0604020202020204" pitchFamily="34" charset="0"/>
              <a:buChar char="•"/>
            </a:pPr>
            <a:r>
              <a:rPr lang="en-US" sz="2000" dirty="0"/>
              <a:t>Bring your laptop – separate EMRs, paper charts</a:t>
            </a:r>
          </a:p>
          <a:p>
            <a:pPr>
              <a:buFont typeface="Arial" panose="020B0604020202020204" pitchFamily="34" charset="0"/>
              <a:buChar char="•"/>
            </a:pPr>
            <a:r>
              <a:rPr lang="en-US" sz="2000" dirty="0"/>
              <a:t>Get available labs, reports, etc. in advance</a:t>
            </a:r>
          </a:p>
          <a:p>
            <a:pPr>
              <a:buFont typeface="Arial" panose="020B0604020202020204" pitchFamily="34" charset="0"/>
              <a:buChar char="•"/>
            </a:pPr>
            <a:r>
              <a:rPr lang="en-US" sz="2000" dirty="0"/>
              <a:t>Medication reconciliation in advance of appointment</a:t>
            </a:r>
          </a:p>
          <a:p>
            <a:pPr>
              <a:buFont typeface="Arial" panose="020B0604020202020204" pitchFamily="34" charset="0"/>
              <a:buChar char="•"/>
            </a:pPr>
            <a:r>
              <a:rPr lang="en-US" sz="2000" dirty="0"/>
              <a:t>Who needs to be rescreened (PHQ-9, HbA1c, etc.)?</a:t>
            </a:r>
          </a:p>
          <a:p>
            <a:pPr>
              <a:buFont typeface="Arial" panose="020B0604020202020204" pitchFamily="34" charset="0"/>
              <a:buChar char="•"/>
            </a:pPr>
            <a:r>
              <a:rPr lang="en-US" sz="2000" dirty="0"/>
              <a:t>Check for openings  - might be able to work someone in?</a:t>
            </a:r>
          </a:p>
        </p:txBody>
      </p:sp>
    </p:spTree>
    <p:extLst>
      <p:ext uri="{BB962C8B-B14F-4D97-AF65-F5344CB8AC3E}">
        <p14:creationId xmlns:p14="http://schemas.microsoft.com/office/powerpoint/2010/main" val="327139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Example: First Visit</a:t>
            </a:r>
          </a:p>
        </p:txBody>
      </p:sp>
      <p:sp>
        <p:nvSpPr>
          <p:cNvPr id="3" name="Content Placeholder 2"/>
          <p:cNvSpPr>
            <a:spLocks noGrp="1"/>
          </p:cNvSpPr>
          <p:nvPr>
            <p:ph idx="1"/>
          </p:nvPr>
        </p:nvSpPr>
        <p:spPr>
          <a:xfrm>
            <a:off x="762000" y="1828800"/>
            <a:ext cx="8001000" cy="3581400"/>
          </a:xfrm>
        </p:spPr>
        <p:txBody>
          <a:bodyPr/>
          <a:lstStyle/>
          <a:p>
            <a:pPr marL="0" indent="0"/>
            <a:r>
              <a:rPr lang="en-US" sz="2000" dirty="0"/>
              <a:t>H.B. is a 57 year old AA female with schizoaffective DO who presents with case management staff.  She has been to the office before just to stand in the waiting room and come back and "check out" the exam room. Last week, I was able to talk to her briefly between patients and she said that her toe nails were too long. Maybe I could help with that. This week she comes to the exam room with staff and allows a check of her BP and after cutting one toe nail, tells me that hurt and she will think about cutting the rest, despite the fact that her feet look like bird claws. Eventually, we may be able to further exam the patient and even get blood work. This may take several months.</a:t>
            </a:r>
          </a:p>
          <a:p>
            <a:endParaRPr lang="en-US" sz="2000" dirty="0"/>
          </a:p>
          <a:p>
            <a:r>
              <a:rPr lang="en-US" sz="2000" i="1" dirty="0"/>
              <a:t>How would you approach this patient?</a:t>
            </a:r>
          </a:p>
          <a:p>
            <a:r>
              <a:rPr lang="en-US" dirty="0"/>
              <a:t>							</a:t>
            </a:r>
          </a:p>
        </p:txBody>
      </p:sp>
    </p:spTree>
    <p:extLst>
      <p:ext uri="{BB962C8B-B14F-4D97-AF65-F5344CB8AC3E}">
        <p14:creationId xmlns:p14="http://schemas.microsoft.com/office/powerpoint/2010/main" val="3988407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200"/>
            <a:ext cx="8001000" cy="838200"/>
          </a:xfrm>
        </p:spPr>
        <p:txBody>
          <a:bodyPr/>
          <a:lstStyle/>
          <a:p>
            <a:r>
              <a:rPr lang="en-US" dirty="0"/>
              <a:t>US Population by Race</a:t>
            </a:r>
          </a:p>
        </p:txBody>
      </p:sp>
      <p:pic>
        <p:nvPicPr>
          <p:cNvPr id="8" name="Picture 7" descr="Chart of US population by race"/>
          <p:cNvPicPr>
            <a:picLocks noChangeAspect="1"/>
          </p:cNvPicPr>
          <p:nvPr/>
        </p:nvPicPr>
        <p:blipFill rotWithShape="1">
          <a:blip r:embed="rId3">
            <a:extLst>
              <a:ext uri="{28A0092B-C50C-407E-A947-70E740481C1C}">
                <a14:useLocalDpi xmlns:a14="http://schemas.microsoft.com/office/drawing/2010/main" val="0"/>
              </a:ext>
            </a:extLst>
          </a:blip>
          <a:srcRect t="16251"/>
          <a:stretch/>
        </p:blipFill>
        <p:spPr>
          <a:xfrm>
            <a:off x="2215380" y="1382820"/>
            <a:ext cx="4343400" cy="4453719"/>
          </a:xfrm>
          <a:prstGeom prst="rect">
            <a:avLst/>
          </a:prstGeom>
        </p:spPr>
      </p:pic>
      <p:sp>
        <p:nvSpPr>
          <p:cNvPr id="9" name="TextBox 8"/>
          <p:cNvSpPr txBox="1"/>
          <p:nvPr/>
        </p:nvSpPr>
        <p:spPr>
          <a:xfrm>
            <a:off x="6558780" y="5520846"/>
            <a:ext cx="2509020" cy="338554"/>
          </a:xfrm>
          <a:prstGeom prst="rect">
            <a:avLst/>
          </a:prstGeom>
          <a:noFill/>
        </p:spPr>
        <p:txBody>
          <a:bodyPr wrap="none" rtlCol="0">
            <a:spAutoFit/>
          </a:bodyPr>
          <a:lstStyle/>
          <a:p>
            <a:r>
              <a:rPr lang="en-US" sz="1600" i="1" dirty="0"/>
              <a:t>US Census Bureau, 2010</a:t>
            </a:r>
          </a:p>
        </p:txBody>
      </p:sp>
    </p:spTree>
    <p:extLst>
      <p:ext uri="{BB962C8B-B14F-4D97-AF65-F5344CB8AC3E}">
        <p14:creationId xmlns:p14="http://schemas.microsoft.com/office/powerpoint/2010/main" val="1028161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Cultural Considerations</a:t>
            </a:r>
          </a:p>
        </p:txBody>
      </p:sp>
      <p:sp>
        <p:nvSpPr>
          <p:cNvPr id="3" name="Content Placeholder 2"/>
          <p:cNvSpPr>
            <a:spLocks noGrp="1"/>
          </p:cNvSpPr>
          <p:nvPr>
            <p:ph idx="1"/>
          </p:nvPr>
        </p:nvSpPr>
        <p:spPr>
          <a:xfrm>
            <a:off x="685800" y="1752600"/>
            <a:ext cx="8001000" cy="3810000"/>
          </a:xfrm>
        </p:spPr>
        <p:txBody>
          <a:bodyPr/>
          <a:lstStyle/>
          <a:p>
            <a:r>
              <a:rPr lang="en-US" dirty="0"/>
              <a:t>Some cultures may want family to be included in treatment planning</a:t>
            </a:r>
          </a:p>
          <a:p>
            <a:r>
              <a:rPr lang="en-US" dirty="0"/>
              <a:t>Somatic distress instead of emotional distress often expressed in some cultures</a:t>
            </a:r>
          </a:p>
          <a:p>
            <a:r>
              <a:rPr lang="en-US" dirty="0"/>
              <a:t>Explore different beliefs about healing</a:t>
            </a:r>
          </a:p>
          <a:p>
            <a:r>
              <a:rPr lang="en-US" dirty="0"/>
              <a:t>Drug metabolism can be affected by race</a:t>
            </a:r>
          </a:p>
          <a:p>
            <a:r>
              <a:rPr lang="en-US" dirty="0"/>
              <a:t>Under-diagnosis in people of color is an issue</a:t>
            </a:r>
          </a:p>
          <a:p>
            <a:r>
              <a:rPr lang="en-US" dirty="0"/>
              <a:t>Culturally diverse staff helpful</a:t>
            </a:r>
          </a:p>
        </p:txBody>
      </p:sp>
      <p:pic>
        <p:nvPicPr>
          <p:cNvPr id="9223" name="Picture 7" descr="Picture of family of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779" y="990600"/>
            <a:ext cx="1644414" cy="10962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of a person clutching his stom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986" y="2739892"/>
            <a:ext cx="686771" cy="9906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Image of Jes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0434" y="3733002"/>
            <a:ext cx="848628" cy="1093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icture of cact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279840"/>
            <a:ext cx="730111" cy="109928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Picture of Native American headge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826679"/>
            <a:ext cx="1207051" cy="80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09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a:spLocks noGrp="1" noChangeArrowheads="1"/>
          </p:cNvSpPr>
          <p:nvPr>
            <p:ph type="title"/>
          </p:nvPr>
        </p:nvSpPr>
        <p:spPr>
          <a:xfrm>
            <a:off x="685800" y="914400"/>
            <a:ext cx="8229600" cy="685800"/>
          </a:xfrm>
        </p:spPr>
        <p:txBody>
          <a:bodyPr/>
          <a:lstStyle/>
          <a:p>
            <a:pPr eaLnBrk="1" hangingPunct="1">
              <a:defRPr/>
            </a:pPr>
            <a:r>
              <a:rPr lang="en-US" dirty="0"/>
              <a:t>Adverse Drug Reactions </a:t>
            </a:r>
            <a:endParaRPr lang="en-US" sz="1800" dirty="0"/>
          </a:p>
        </p:txBody>
      </p:sp>
      <p:graphicFrame>
        <p:nvGraphicFramePr>
          <p:cNvPr id="5" name="Group 68" descr="Chart of adverse drug reactions"/>
          <p:cNvGraphicFramePr>
            <a:graphicFrameLocks noGrp="1"/>
          </p:cNvGraphicFramePr>
          <p:nvPr>
            <p:ph type="tbl" idx="1"/>
            <p:extLst>
              <p:ext uri="{D42A27DB-BD31-4B8C-83A1-F6EECF244321}">
                <p14:modId xmlns:p14="http://schemas.microsoft.com/office/powerpoint/2010/main" val="808120362"/>
              </p:ext>
            </p:extLst>
          </p:nvPr>
        </p:nvGraphicFramePr>
        <p:xfrm>
          <a:off x="762000" y="1600200"/>
          <a:ext cx="7696200" cy="3943187"/>
        </p:xfrm>
        <a:graphic>
          <a:graphicData uri="http://schemas.openxmlformats.org/drawingml/2006/table">
            <a:tbl>
              <a:tblPr firstRow="1"/>
              <a:tblGrid>
                <a:gridCol w="1683544">
                  <a:extLst>
                    <a:ext uri="{9D8B030D-6E8A-4147-A177-3AD203B41FA5}">
                      <a16:colId xmlns:a16="http://schemas.microsoft.com/office/drawing/2014/main" val="20000"/>
                    </a:ext>
                  </a:extLst>
                </a:gridCol>
                <a:gridCol w="3206750">
                  <a:extLst>
                    <a:ext uri="{9D8B030D-6E8A-4147-A177-3AD203B41FA5}">
                      <a16:colId xmlns:a16="http://schemas.microsoft.com/office/drawing/2014/main" val="20001"/>
                    </a:ext>
                  </a:extLst>
                </a:gridCol>
                <a:gridCol w="2805906">
                  <a:extLst>
                    <a:ext uri="{9D8B030D-6E8A-4147-A177-3AD203B41FA5}">
                      <a16:colId xmlns:a16="http://schemas.microsoft.com/office/drawing/2014/main" val="20002"/>
                    </a:ext>
                  </a:extLst>
                </a:gridCol>
              </a:tblGrid>
              <a:tr h="5242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rPr>
                        <a:t>Enzyme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a:ln>
                            <a:noFill/>
                          </a:ln>
                          <a:solidFill>
                            <a:schemeClr val="tx1"/>
                          </a:solidFill>
                          <a:effectLst/>
                          <a:latin typeface="Verdana" pitchFamily="34" charset="0"/>
                        </a:rPr>
                        <a:t>Top 27 Drugs Causing ADRs in Literature Review</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rPr>
                        <a:t>Poor Metabolizers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9978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CYP 1A2</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1" u="none" strike="noStrike" cap="none" normalizeH="0" baseline="0" dirty="0" err="1">
                          <a:ln>
                            <a:noFill/>
                          </a:ln>
                          <a:solidFill>
                            <a:schemeClr val="tx1"/>
                          </a:solidFill>
                          <a:effectLst/>
                          <a:latin typeface="Verdana" pitchFamily="34" charset="0"/>
                        </a:rPr>
                        <a:t>Carbemazepine</a:t>
                      </a:r>
                      <a:r>
                        <a:rPr kumimoji="0" lang="en-US" sz="1200" b="0" i="1" u="none" strike="noStrike" cap="none" normalizeH="0" baseline="0" dirty="0">
                          <a:ln>
                            <a:noFill/>
                          </a:ln>
                          <a:solidFill>
                            <a:schemeClr val="tx1"/>
                          </a:solidFill>
                          <a:effectLst/>
                          <a:latin typeface="Verdana" pitchFamily="34" charset="0"/>
                        </a:rPr>
                        <a:t>,</a:t>
                      </a:r>
                      <a:r>
                        <a:rPr kumimoji="0" lang="en-US" sz="1200" b="0" i="0" u="none" strike="noStrike" cap="none" normalizeH="0" baseline="0" dirty="0">
                          <a:ln>
                            <a:noFill/>
                          </a:ln>
                          <a:solidFill>
                            <a:schemeClr val="tx1"/>
                          </a:solidFill>
                          <a:effectLst/>
                          <a:latin typeface="Verdana" pitchFamily="34" charset="0"/>
                        </a:rPr>
                        <a:t> </a:t>
                      </a:r>
                      <a:r>
                        <a:rPr kumimoji="0" lang="en-US" sz="1200" b="0" i="0" u="none" strike="noStrike" cap="none" normalizeH="0" baseline="0" dirty="0" err="1">
                          <a:ln>
                            <a:noFill/>
                          </a:ln>
                          <a:solidFill>
                            <a:schemeClr val="tx1"/>
                          </a:solidFill>
                          <a:effectLst/>
                          <a:latin typeface="Verdana" pitchFamily="34" charset="0"/>
                        </a:rPr>
                        <a:t>diltiazem</a:t>
                      </a:r>
                      <a:r>
                        <a:rPr kumimoji="0" lang="en-US" sz="1200" b="0" i="0" u="none" strike="noStrike" cap="none" normalizeH="0" baseline="0" dirty="0">
                          <a:ln>
                            <a:noFill/>
                          </a:ln>
                          <a:solidFill>
                            <a:schemeClr val="tx1"/>
                          </a:solidFill>
                          <a:effectLst/>
                          <a:latin typeface="Verdana" pitchFamily="34" charset="0"/>
                        </a:rPr>
                        <a:t>, erythromycin, </a:t>
                      </a:r>
                      <a:r>
                        <a:rPr kumimoji="0" lang="en-US" sz="1200" b="0" i="1" u="none" strike="noStrike" cap="none" normalizeH="0" baseline="0" dirty="0">
                          <a:ln>
                            <a:noFill/>
                          </a:ln>
                          <a:solidFill>
                            <a:schemeClr val="tx1"/>
                          </a:solidFill>
                          <a:effectLst/>
                          <a:latin typeface="Verdana" pitchFamily="34" charset="0"/>
                        </a:rPr>
                        <a:t>fluoxetine</a:t>
                      </a:r>
                      <a:r>
                        <a:rPr kumimoji="0" lang="en-US" sz="1200" b="0" i="0" u="none" strike="noStrike" cap="none" normalizeH="0" baseline="0" dirty="0">
                          <a:ln>
                            <a:noFill/>
                          </a:ln>
                          <a:solidFill>
                            <a:schemeClr val="tx1"/>
                          </a:solidFill>
                          <a:effectLst/>
                          <a:latin typeface="Verdana" pitchFamily="34" charset="0"/>
                        </a:rPr>
                        <a:t>, imipramine, *isoniazid, naproxen, </a:t>
                      </a:r>
                      <a:r>
                        <a:rPr kumimoji="0" lang="en-US" sz="1200" b="0" i="1" u="none" strike="noStrike" cap="none" normalizeH="0" baseline="0" dirty="0" err="1">
                          <a:ln>
                            <a:noFill/>
                          </a:ln>
                          <a:solidFill>
                            <a:schemeClr val="tx1"/>
                          </a:solidFill>
                          <a:effectLst/>
                          <a:latin typeface="Verdana" pitchFamily="34" charset="0"/>
                        </a:rPr>
                        <a:t>nortriptyline</a:t>
                      </a:r>
                      <a:r>
                        <a:rPr kumimoji="0" lang="en-US" sz="1200" b="0" i="0" u="none" strike="noStrike" cap="none" normalizeH="0" baseline="0" dirty="0">
                          <a:ln>
                            <a:noFill/>
                          </a:ln>
                          <a:solidFill>
                            <a:schemeClr val="tx1"/>
                          </a:solidFill>
                          <a:effectLst/>
                          <a:latin typeface="Verdana" pitchFamily="34" charset="0"/>
                        </a:rPr>
                        <a:t>, phenytoin, rifampin, theophylline, *verapamil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a:ln>
                            <a:noFill/>
                          </a:ln>
                          <a:solidFill>
                            <a:schemeClr val="tx1"/>
                          </a:solidFill>
                          <a:effectLst/>
                          <a:latin typeface="Verdana" pitchFamily="34" charset="0"/>
                        </a:rPr>
                        <a:t>White 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321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CYP 2C9</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1" u="none" strike="noStrike" cap="none" normalizeH="0" baseline="0" dirty="0">
                          <a:ln>
                            <a:noFill/>
                          </a:ln>
                          <a:solidFill>
                            <a:schemeClr val="tx1"/>
                          </a:solidFill>
                          <a:effectLst/>
                          <a:latin typeface="Verdana" pitchFamily="34" charset="0"/>
                        </a:rPr>
                        <a:t>Fluoxetine</a:t>
                      </a:r>
                      <a:r>
                        <a:rPr kumimoji="0" lang="en-US" sz="1200" b="0" i="0" u="none" strike="noStrike" cap="none" normalizeH="0" baseline="0" dirty="0">
                          <a:ln>
                            <a:noFill/>
                          </a:ln>
                          <a:solidFill>
                            <a:schemeClr val="tx1"/>
                          </a:solidFill>
                          <a:effectLst/>
                          <a:latin typeface="Verdana" pitchFamily="34" charset="0"/>
                        </a:rPr>
                        <a:t>, *ibuprofen, *i</a:t>
                      </a:r>
                      <a:r>
                        <a:rPr kumimoji="0" lang="en-US" sz="1200" b="0" i="1" u="none" strike="noStrike" cap="none" normalizeH="0" baseline="0" dirty="0">
                          <a:ln>
                            <a:noFill/>
                          </a:ln>
                          <a:solidFill>
                            <a:schemeClr val="tx1"/>
                          </a:solidFill>
                          <a:effectLst/>
                          <a:latin typeface="Verdana" pitchFamily="34" charset="0"/>
                        </a:rPr>
                        <a:t>mipramine</a:t>
                      </a:r>
                      <a:r>
                        <a:rPr kumimoji="0" lang="en-US" sz="1200" b="0" i="0" u="none" strike="noStrike" cap="none" normalizeH="0" baseline="0" dirty="0">
                          <a:ln>
                            <a:noFill/>
                          </a:ln>
                          <a:solidFill>
                            <a:schemeClr val="tx1"/>
                          </a:solidFill>
                          <a:effectLst/>
                          <a:latin typeface="Verdana" pitchFamily="34" charset="0"/>
                        </a:rPr>
                        <a:t>, isoniazid, naproxen, phenytoin, *</a:t>
                      </a:r>
                      <a:r>
                        <a:rPr kumimoji="0" lang="en-US" sz="1200" b="0" i="0" u="none" strike="noStrike" cap="none" normalizeH="0" baseline="0" dirty="0" err="1">
                          <a:ln>
                            <a:noFill/>
                          </a:ln>
                          <a:solidFill>
                            <a:schemeClr val="tx1"/>
                          </a:solidFill>
                          <a:effectLst/>
                          <a:latin typeface="Verdana" pitchFamily="34" charset="0"/>
                        </a:rPr>
                        <a:t>piroxicam</a:t>
                      </a:r>
                      <a:r>
                        <a:rPr kumimoji="0" lang="en-US" sz="1200" b="0" i="0" u="none" strike="noStrike" cap="none" normalizeH="0" baseline="0" dirty="0">
                          <a:ln>
                            <a:noFill/>
                          </a:ln>
                          <a:solidFill>
                            <a:schemeClr val="tx1"/>
                          </a:solidFill>
                          <a:effectLst/>
                          <a:latin typeface="Verdana" pitchFamily="34" charset="0"/>
                        </a:rPr>
                        <a:t>, *rifampin, verapamil, warfarin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rPr>
                        <a:t>White 2-6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CYP 2C19</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1" u="none" strike="noStrike" cap="none" normalizeH="0" baseline="0" dirty="0">
                          <a:ln>
                            <a:noFill/>
                          </a:ln>
                          <a:solidFill>
                            <a:schemeClr val="tx1"/>
                          </a:solidFill>
                          <a:effectLst/>
                          <a:latin typeface="Verdana" pitchFamily="34" charset="0"/>
                        </a:rPr>
                        <a:t>Fluoxetine, imipramine</a:t>
                      </a:r>
                      <a:r>
                        <a:rPr kumimoji="0" lang="en-US" sz="1200" b="0" i="0" u="none" strike="noStrike" cap="none" normalizeH="0" baseline="0" dirty="0">
                          <a:ln>
                            <a:noFill/>
                          </a:ln>
                          <a:solidFill>
                            <a:schemeClr val="tx1"/>
                          </a:solidFill>
                          <a:effectLst/>
                          <a:latin typeface="Verdana" pitchFamily="34" charset="0"/>
                        </a:rPr>
                        <a:t>, *isoniazid, </a:t>
                      </a:r>
                      <a:r>
                        <a:rPr kumimoji="0" lang="en-US" sz="1200" b="0" i="1" u="none" strike="noStrike" cap="none" normalizeH="0" baseline="0" dirty="0" err="1">
                          <a:ln>
                            <a:noFill/>
                          </a:ln>
                          <a:solidFill>
                            <a:schemeClr val="tx1"/>
                          </a:solidFill>
                          <a:effectLst/>
                          <a:latin typeface="Verdana" pitchFamily="34" charset="0"/>
                        </a:rPr>
                        <a:t>nortriptyline</a:t>
                      </a:r>
                      <a:r>
                        <a:rPr kumimoji="0" lang="en-US" sz="1200" b="0" i="1" u="none" strike="noStrike" cap="none" normalizeH="0" baseline="0" dirty="0">
                          <a:ln>
                            <a:noFill/>
                          </a:ln>
                          <a:solidFill>
                            <a:schemeClr val="tx1"/>
                          </a:solidFill>
                          <a:effectLst/>
                          <a:latin typeface="Verdana" pitchFamily="34" charset="0"/>
                        </a:rPr>
                        <a:t>, </a:t>
                      </a:r>
                      <a:r>
                        <a:rPr kumimoji="0" lang="en-US" sz="1200" b="0" i="0" u="none" strike="noStrike" cap="none" normalizeH="0" baseline="0" dirty="0">
                          <a:ln>
                            <a:noFill/>
                          </a:ln>
                          <a:solidFill>
                            <a:schemeClr val="tx1"/>
                          </a:solidFill>
                          <a:effectLst/>
                          <a:latin typeface="Verdana" pitchFamily="34" charset="0"/>
                        </a:rPr>
                        <a:t>phenytoin, rifampin, warfarin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rPr>
                        <a:t>White 2-6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rPr>
                        <a:t>Asian 15-23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408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CYP 2D6</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err="1">
                          <a:ln>
                            <a:noFill/>
                          </a:ln>
                          <a:solidFill>
                            <a:schemeClr val="tx1"/>
                          </a:solidFill>
                          <a:effectLst/>
                          <a:latin typeface="Verdana" pitchFamily="34" charset="0"/>
                        </a:rPr>
                        <a:t>Diltiazem</a:t>
                      </a:r>
                      <a:r>
                        <a:rPr kumimoji="0" lang="en-US" sz="1200" b="0" i="0" u="none" strike="noStrike" cap="none" normalizeH="0" baseline="0" dirty="0">
                          <a:ln>
                            <a:noFill/>
                          </a:ln>
                          <a:solidFill>
                            <a:schemeClr val="tx1"/>
                          </a:solidFill>
                          <a:effectLst/>
                          <a:latin typeface="Verdana" pitchFamily="34" charset="0"/>
                        </a:rPr>
                        <a:t>, </a:t>
                      </a:r>
                      <a:r>
                        <a:rPr kumimoji="0" lang="en-US" sz="1200" b="0" i="1" u="none" strike="noStrike" cap="none" normalizeH="0" baseline="0" dirty="0">
                          <a:ln>
                            <a:noFill/>
                          </a:ln>
                          <a:solidFill>
                            <a:schemeClr val="tx1"/>
                          </a:solidFill>
                          <a:effectLst/>
                          <a:latin typeface="Verdana" pitchFamily="34" charset="0"/>
                        </a:rPr>
                        <a:t>fluoxetine, *imipramine</a:t>
                      </a:r>
                      <a:r>
                        <a:rPr kumimoji="0" lang="en-US" sz="1200" b="0" i="0" u="none" strike="noStrike" cap="none" normalizeH="0" baseline="0" dirty="0">
                          <a:ln>
                            <a:noFill/>
                          </a:ln>
                          <a:solidFill>
                            <a:schemeClr val="tx1"/>
                          </a:solidFill>
                          <a:effectLst/>
                          <a:latin typeface="Verdana" pitchFamily="34" charset="0"/>
                        </a:rPr>
                        <a:t>, </a:t>
                      </a:r>
                      <a:r>
                        <a:rPr kumimoji="0" lang="en-US" sz="1200" b="0" i="1" u="none" strike="noStrike" cap="none" normalizeH="0" baseline="0" dirty="0">
                          <a:ln>
                            <a:noFill/>
                          </a:ln>
                          <a:solidFill>
                            <a:schemeClr val="tx1"/>
                          </a:solidFill>
                          <a:effectLst/>
                          <a:latin typeface="Verdana" pitchFamily="34" charset="0"/>
                        </a:rPr>
                        <a:t>paroxetine, </a:t>
                      </a:r>
                      <a:r>
                        <a:rPr kumimoji="0" lang="en-US" sz="1200" b="0" i="0" u="none" strike="noStrike" cap="none" normalizeH="0" baseline="0" dirty="0">
                          <a:ln>
                            <a:noFill/>
                          </a:ln>
                          <a:solidFill>
                            <a:schemeClr val="tx1"/>
                          </a:solidFill>
                          <a:effectLst/>
                          <a:latin typeface="Verdana" pitchFamily="34" charset="0"/>
                        </a:rPr>
                        <a:t>*</a:t>
                      </a:r>
                      <a:r>
                        <a:rPr kumimoji="0" lang="en-US" sz="1200" b="0" i="0" u="none" strike="noStrike" cap="none" normalizeH="0" baseline="0" dirty="0" err="1">
                          <a:ln>
                            <a:noFill/>
                          </a:ln>
                          <a:solidFill>
                            <a:schemeClr val="tx1"/>
                          </a:solidFill>
                          <a:effectLst/>
                          <a:latin typeface="Verdana" pitchFamily="34" charset="0"/>
                        </a:rPr>
                        <a:t>metoprolol</a:t>
                      </a:r>
                      <a:r>
                        <a:rPr kumimoji="0" lang="en-US" sz="1200" b="0" i="0" u="none" strike="noStrike" cap="none" normalizeH="0" baseline="0" dirty="0">
                          <a:ln>
                            <a:noFill/>
                          </a:ln>
                          <a:solidFill>
                            <a:schemeClr val="tx1"/>
                          </a:solidFill>
                          <a:effectLst/>
                          <a:latin typeface="Verdana" pitchFamily="34" charset="0"/>
                        </a:rPr>
                        <a:t>, *</a:t>
                      </a:r>
                      <a:r>
                        <a:rPr kumimoji="0" lang="en-US" sz="1200" b="0" i="0" u="none" strike="noStrike" cap="none" normalizeH="0" baseline="0" dirty="0" err="1">
                          <a:ln>
                            <a:noFill/>
                          </a:ln>
                          <a:solidFill>
                            <a:schemeClr val="tx1"/>
                          </a:solidFill>
                          <a:effectLst/>
                          <a:latin typeface="Verdana" pitchFamily="34" charset="0"/>
                        </a:rPr>
                        <a:t>n</a:t>
                      </a:r>
                      <a:r>
                        <a:rPr kumimoji="0" lang="en-US" sz="1200" b="0" i="1" u="none" strike="noStrike" cap="none" normalizeH="0" baseline="0" dirty="0" err="1">
                          <a:ln>
                            <a:noFill/>
                          </a:ln>
                          <a:solidFill>
                            <a:schemeClr val="tx1"/>
                          </a:solidFill>
                          <a:effectLst/>
                          <a:latin typeface="Verdana" pitchFamily="34" charset="0"/>
                        </a:rPr>
                        <a:t>ortriptyline</a:t>
                      </a:r>
                      <a:r>
                        <a:rPr kumimoji="0" lang="en-US" sz="1200" b="0" i="0" u="none" strike="noStrike" cap="none" normalizeH="0" baseline="0" dirty="0">
                          <a:ln>
                            <a:noFill/>
                          </a:ln>
                          <a:solidFill>
                            <a:schemeClr val="tx1"/>
                          </a:solidFill>
                          <a:effectLst/>
                          <a:latin typeface="Verdana" pitchFamily="34" charset="0"/>
                        </a:rPr>
                        <a:t>, theophylline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East Asian – 0-2%</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AA – 0-19%</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Caucasians – 3-10%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(40% IM, only 50% “normal”)</a:t>
                      </a:r>
                      <a:endParaRPr kumimoji="0" lang="en-US" sz="1400" b="0" i="0" u="none" strike="noStrike" cap="none" normalizeH="0" baseline="0" dirty="0">
                        <a:ln>
                          <a:noFill/>
                        </a:ln>
                        <a:solidFill>
                          <a:schemeClr val="tx1"/>
                        </a:solidFill>
                        <a:effectLst/>
                        <a:latin typeface="Verdana"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 name="Rectangle 1"/>
          <p:cNvSpPr/>
          <p:nvPr/>
        </p:nvSpPr>
        <p:spPr>
          <a:xfrm>
            <a:off x="2819400" y="5562600"/>
            <a:ext cx="6248400" cy="338554"/>
          </a:xfrm>
          <a:prstGeom prst="rect">
            <a:avLst/>
          </a:prstGeom>
        </p:spPr>
        <p:txBody>
          <a:bodyPr wrap="square">
            <a:spAutoFit/>
          </a:bodyPr>
          <a:lstStyle/>
          <a:p>
            <a:pPr algn="r"/>
            <a:r>
              <a:rPr lang="en-US" sz="1600" i="1" dirty="0"/>
              <a:t>Drugs with Increased ADRs and their 450 Enzymes – JAMA 2001</a:t>
            </a:r>
          </a:p>
        </p:txBody>
      </p:sp>
    </p:spTree>
    <p:extLst>
      <p:ext uri="{BB962C8B-B14F-4D97-AF65-F5344CB8AC3E}">
        <p14:creationId xmlns:p14="http://schemas.microsoft.com/office/powerpoint/2010/main" val="343785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 Test Questions</a:t>
            </a:r>
          </a:p>
        </p:txBody>
      </p:sp>
      <p:sp>
        <p:nvSpPr>
          <p:cNvPr id="3" name="Content Placeholder 2"/>
          <p:cNvSpPr>
            <a:spLocks noGrp="1"/>
          </p:cNvSpPr>
          <p:nvPr>
            <p:ph idx="1"/>
          </p:nvPr>
        </p:nvSpPr>
        <p:spPr>
          <a:xfrm>
            <a:off x="685800" y="1676400"/>
            <a:ext cx="8001000" cy="4038600"/>
          </a:xfrm>
        </p:spPr>
        <p:txBody>
          <a:bodyPr/>
          <a:lstStyle/>
          <a:p>
            <a:pPr>
              <a:buAutoNum type="arabicPeriod"/>
            </a:pPr>
            <a:r>
              <a:rPr lang="en-US" sz="1400" b="1" dirty="0"/>
              <a:t>What comorbid behavioral health diagnosis are common with serious mental illness (SMI)?</a:t>
            </a:r>
          </a:p>
          <a:p>
            <a:pPr marL="800100" lvl="1" indent="-342900">
              <a:buFont typeface="+mj-lt"/>
              <a:buAutoNum type="alphaLcParenR"/>
            </a:pPr>
            <a:r>
              <a:rPr lang="en-US" sz="1400" dirty="0"/>
              <a:t>Trauma-related disorders</a:t>
            </a:r>
          </a:p>
          <a:p>
            <a:pPr marL="800100" lvl="1" indent="-342900">
              <a:buFont typeface="+mj-lt"/>
              <a:buAutoNum type="alphaLcParenR"/>
            </a:pPr>
            <a:r>
              <a:rPr lang="en-US" sz="1400" dirty="0"/>
              <a:t>Simple phobia</a:t>
            </a:r>
          </a:p>
          <a:p>
            <a:pPr marL="800100" lvl="1" indent="-342900">
              <a:buFont typeface="+mj-lt"/>
              <a:buAutoNum type="alphaLcParenR"/>
            </a:pPr>
            <a:r>
              <a:rPr lang="en-US" sz="1400" dirty="0"/>
              <a:t>Adjustment disorders</a:t>
            </a:r>
          </a:p>
          <a:p>
            <a:pPr marL="800100" lvl="1" indent="-342900">
              <a:buFont typeface="+mj-lt"/>
              <a:buAutoNum type="alphaLcParenR"/>
            </a:pPr>
            <a:r>
              <a:rPr lang="en-US" sz="1400" dirty="0"/>
              <a:t>Paraphilias</a:t>
            </a:r>
          </a:p>
          <a:p>
            <a:pPr>
              <a:buAutoNum type="arabicPeriod" startAt="2"/>
            </a:pPr>
            <a:r>
              <a:rPr lang="en-US" sz="1400" b="1" dirty="0"/>
              <a:t>To reduce anxiety, the purpose of the first appointment </a:t>
            </a:r>
            <a:r>
              <a:rPr lang="en-US" sz="1400" b="1" u="sng" dirty="0"/>
              <a:t>could</a:t>
            </a:r>
            <a:r>
              <a:rPr lang="en-US" sz="1400" b="1" dirty="0"/>
              <a:t> be to</a:t>
            </a:r>
          </a:p>
          <a:p>
            <a:pPr marL="800100" lvl="1" indent="-342900">
              <a:buFont typeface="+mj-lt"/>
              <a:buAutoNum type="alphaLcParenR"/>
            </a:pPr>
            <a:r>
              <a:rPr lang="en-US" sz="1400" dirty="0"/>
              <a:t>Gather information</a:t>
            </a:r>
          </a:p>
          <a:p>
            <a:pPr marL="800100" lvl="1" indent="-342900">
              <a:buFont typeface="+mj-lt"/>
              <a:buAutoNum type="alphaLcParenR"/>
            </a:pPr>
            <a:r>
              <a:rPr lang="en-US" sz="1400" dirty="0"/>
              <a:t>Make the next appointment</a:t>
            </a:r>
          </a:p>
          <a:p>
            <a:pPr marL="800100" lvl="1" indent="-342900">
              <a:buFont typeface="+mj-lt"/>
              <a:buAutoNum type="alphaLcParenR"/>
            </a:pPr>
            <a:r>
              <a:rPr lang="en-US" sz="1400" dirty="0"/>
              <a:t>Introduce staff</a:t>
            </a:r>
          </a:p>
          <a:p>
            <a:pPr marL="800100" lvl="1" indent="-342900">
              <a:buFont typeface="+mj-lt"/>
              <a:buAutoNum type="alphaLcParenR"/>
            </a:pPr>
            <a:r>
              <a:rPr lang="en-US" sz="1400" dirty="0"/>
              <a:t>All of the above</a:t>
            </a:r>
          </a:p>
          <a:p>
            <a:pPr>
              <a:buAutoNum type="arabicPeriod" startAt="3"/>
            </a:pPr>
            <a:r>
              <a:rPr lang="en-US" sz="1400" b="1" dirty="0"/>
              <a:t>Common reasons for medical visits for people with SMI include all </a:t>
            </a:r>
            <a:r>
              <a:rPr lang="en-US" sz="1400" b="1" u="sng" dirty="0"/>
              <a:t>except</a:t>
            </a:r>
          </a:p>
          <a:p>
            <a:pPr marL="800100" lvl="1" indent="-342900">
              <a:buFont typeface="+mj-lt"/>
              <a:buAutoNum type="alphaLcParenR"/>
            </a:pPr>
            <a:r>
              <a:rPr lang="en-US" sz="1400" dirty="0"/>
              <a:t>Abdominal pain</a:t>
            </a:r>
          </a:p>
          <a:p>
            <a:pPr marL="800100" lvl="1" indent="-342900">
              <a:buFont typeface="+mj-lt"/>
              <a:buAutoNum type="alphaLcParenR"/>
            </a:pPr>
            <a:r>
              <a:rPr lang="en-US" sz="1400" dirty="0"/>
              <a:t>Chest Pain</a:t>
            </a:r>
          </a:p>
          <a:p>
            <a:pPr marL="800100" lvl="1" indent="-342900">
              <a:buFont typeface="+mj-lt"/>
              <a:buAutoNum type="alphaLcParenR"/>
            </a:pPr>
            <a:r>
              <a:rPr lang="en-US" sz="1400" dirty="0"/>
              <a:t>Well visit</a:t>
            </a:r>
          </a:p>
          <a:p>
            <a:pPr marL="800100" lvl="1" indent="-342900">
              <a:buFont typeface="+mj-lt"/>
              <a:buAutoNum type="alphaLcParenR"/>
            </a:pPr>
            <a:r>
              <a:rPr lang="en-US" sz="1400" dirty="0"/>
              <a:t>Headache</a:t>
            </a:r>
          </a:p>
        </p:txBody>
      </p:sp>
    </p:spTree>
    <p:extLst>
      <p:ext uri="{BB962C8B-B14F-4D97-AF65-F5344CB8AC3E}">
        <p14:creationId xmlns:p14="http://schemas.microsoft.com/office/powerpoint/2010/main" val="2607241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Mental Health Advanced Directives</a:t>
            </a:r>
          </a:p>
        </p:txBody>
      </p:sp>
      <p:sp>
        <p:nvSpPr>
          <p:cNvPr id="3" name="Content Placeholder 2"/>
          <p:cNvSpPr>
            <a:spLocks noGrp="1"/>
          </p:cNvSpPr>
          <p:nvPr>
            <p:ph idx="1"/>
          </p:nvPr>
        </p:nvSpPr>
        <p:spPr>
          <a:xfrm>
            <a:off x="762000" y="1676400"/>
            <a:ext cx="8001000" cy="3581400"/>
          </a:xfrm>
        </p:spPr>
        <p:txBody>
          <a:bodyPr/>
          <a:lstStyle/>
          <a:p>
            <a:pPr>
              <a:buFont typeface="Arial" pitchFamily="34" charset="0"/>
              <a:buChar char="•"/>
            </a:pPr>
            <a:r>
              <a:rPr lang="en-US" dirty="0"/>
              <a:t>Describes what a patient wants to happen in a future </a:t>
            </a:r>
            <a:r>
              <a:rPr lang="en-US" i="1" u="sng" dirty="0"/>
              <a:t>mental health crisis</a:t>
            </a:r>
            <a:r>
              <a:rPr lang="en-US" i="1" dirty="0"/>
              <a:t> </a:t>
            </a:r>
            <a:r>
              <a:rPr lang="en-US" dirty="0"/>
              <a:t>when they are not able to decide for themselves or communicate effectively</a:t>
            </a:r>
          </a:p>
          <a:p>
            <a:pPr>
              <a:buFont typeface="Arial" pitchFamily="34" charset="0"/>
              <a:buChar char="•"/>
            </a:pPr>
            <a:r>
              <a:rPr lang="en-US" dirty="0"/>
              <a:t>Lists the mental health treatments they prefer in an critical situation</a:t>
            </a:r>
          </a:p>
          <a:p>
            <a:pPr>
              <a:buFont typeface="Arial" pitchFamily="34" charset="0"/>
              <a:buChar char="•"/>
            </a:pPr>
            <a:r>
              <a:rPr lang="en-US" dirty="0"/>
              <a:t>Appoint someone to make mental health decisions for them (proxy decision maker)</a:t>
            </a:r>
          </a:p>
          <a:p>
            <a:pPr>
              <a:buFont typeface="Arial" pitchFamily="34" charset="0"/>
              <a:buChar char="•"/>
            </a:pPr>
            <a:r>
              <a:rPr lang="en-US" dirty="0"/>
              <a:t>Must be written when competent to do so</a:t>
            </a:r>
          </a:p>
          <a:p>
            <a:pPr>
              <a:buFont typeface="Arial" pitchFamily="34" charset="0"/>
              <a:buChar char="•"/>
            </a:pPr>
            <a:r>
              <a:rPr lang="en-US" dirty="0"/>
              <a:t>Varies by state, forms available at </a:t>
            </a:r>
            <a:r>
              <a:rPr lang="en-US" dirty="0">
                <a:hlinkClick r:id="rId3"/>
              </a:rPr>
              <a:t>State by State</a:t>
            </a:r>
            <a:r>
              <a:rPr lang="en-US" dirty="0"/>
              <a:t> </a:t>
            </a:r>
          </a:p>
          <a:p>
            <a:pPr>
              <a:buFont typeface="Arial" pitchFamily="34" charset="0"/>
              <a:buChar char="•"/>
            </a:pPr>
            <a:endParaRPr lang="en-US" dirty="0"/>
          </a:p>
          <a:p>
            <a:pPr>
              <a:buFont typeface="Arial" pitchFamily="34" charset="0"/>
              <a:buChar char="•"/>
            </a:pPr>
            <a:endParaRPr lang="en-US" dirty="0"/>
          </a:p>
        </p:txBody>
      </p:sp>
    </p:spTree>
    <p:extLst>
      <p:ext uri="{BB962C8B-B14F-4D97-AF65-F5344CB8AC3E}">
        <p14:creationId xmlns:p14="http://schemas.microsoft.com/office/powerpoint/2010/main" val="2435870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Health Behavior Change</a:t>
            </a:r>
          </a:p>
        </p:txBody>
      </p:sp>
      <p:pic>
        <p:nvPicPr>
          <p:cNvPr id="4" name="Content Placeholder 3" descr="Picture of someone standing next to arrow with two branches"/>
          <p:cNvPicPr>
            <a:picLocks noGrp="1" noChangeAspect="1"/>
          </p:cNvPicPr>
          <p:nvPr>
            <p:ph idx="1"/>
          </p:nvPr>
        </p:nvPicPr>
        <p:blipFill rotWithShape="1">
          <a:blip r:embed="rId3">
            <a:extLst>
              <a:ext uri="{28A0092B-C50C-407E-A947-70E740481C1C}">
                <a14:useLocalDpi xmlns:a14="http://schemas.microsoft.com/office/drawing/2010/main" val="0"/>
              </a:ext>
            </a:extLst>
          </a:blip>
          <a:srcRect t="7437"/>
          <a:stretch/>
        </p:blipFill>
        <p:spPr>
          <a:xfrm>
            <a:off x="1752600" y="1828800"/>
            <a:ext cx="6161028" cy="3792408"/>
          </a:xfrm>
        </p:spPr>
      </p:pic>
    </p:spTree>
    <p:extLst>
      <p:ext uri="{BB962C8B-B14F-4D97-AF65-F5344CB8AC3E}">
        <p14:creationId xmlns:p14="http://schemas.microsoft.com/office/powerpoint/2010/main" val="2766691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609600" y="990600"/>
            <a:ext cx="7620000" cy="838200"/>
          </a:xfrm>
        </p:spPr>
        <p:txBody>
          <a:bodyPr>
            <a:noAutofit/>
          </a:bodyPr>
          <a:lstStyle/>
          <a:p>
            <a:pPr eaLnBrk="1" hangingPunct="1"/>
            <a:r>
              <a:rPr lang="en-GB" dirty="0">
                <a:solidFill>
                  <a:schemeClr val="tx1"/>
                </a:solidFill>
                <a:ea typeface="ＭＳ Ｐゴシック" pitchFamily="34" charset="-128"/>
              </a:rPr>
              <a:t>Interventions to Reduce Risks of CVD </a:t>
            </a:r>
            <a:r>
              <a:rPr lang="en-GB" sz="2400" i="1" dirty="0">
                <a:solidFill>
                  <a:schemeClr val="tx1"/>
                </a:solidFill>
                <a:ea typeface="ＭＳ Ｐゴシック" pitchFamily="34" charset="-128"/>
              </a:rPr>
              <a:t>Small  Changes can have </a:t>
            </a:r>
            <a:r>
              <a:rPr lang="en-GB" sz="2400" i="1" u="sng" dirty="0">
                <a:solidFill>
                  <a:schemeClr val="tx1"/>
                </a:solidFill>
                <a:ea typeface="ＭＳ Ｐゴシック" pitchFamily="34" charset="-128"/>
              </a:rPr>
              <a:t>Significant</a:t>
            </a:r>
            <a:r>
              <a:rPr lang="en-GB" sz="2400" i="1" dirty="0">
                <a:solidFill>
                  <a:schemeClr val="tx1"/>
                </a:solidFill>
                <a:ea typeface="ＭＳ Ｐゴシック" pitchFamily="34" charset="-128"/>
              </a:rPr>
              <a:t> Impact</a:t>
            </a:r>
          </a:p>
        </p:txBody>
      </p:sp>
      <p:sp>
        <p:nvSpPr>
          <p:cNvPr id="8196" name="Rectangle 4"/>
          <p:cNvSpPr>
            <a:spLocks noGrp="1" noChangeArrowheads="1"/>
          </p:cNvSpPr>
          <p:nvPr>
            <p:ph idx="1"/>
          </p:nvPr>
        </p:nvSpPr>
        <p:spPr>
          <a:xfrm>
            <a:off x="685800" y="1981200"/>
            <a:ext cx="7937500" cy="3810000"/>
          </a:xfrm>
        </p:spPr>
        <p:txBody>
          <a:bodyPr>
            <a:normAutofit fontScale="62500" lnSpcReduction="20000"/>
          </a:bodyPr>
          <a:lstStyle/>
          <a:p>
            <a:r>
              <a:rPr lang="en-GB" sz="2600" u="sng" dirty="0">
                <a:ea typeface="ＭＳ Ｐゴシック" pitchFamily="34" charset="-128"/>
              </a:rPr>
              <a:t>Blood cholesterol </a:t>
            </a:r>
          </a:p>
          <a:p>
            <a:pPr lvl="1"/>
            <a:r>
              <a:rPr lang="en-GB" sz="2600" dirty="0">
                <a:solidFill>
                  <a:srgbClr val="C00000"/>
                </a:solidFill>
                <a:ea typeface="ＭＳ Ｐゴシック" pitchFamily="34" charset="-128"/>
              </a:rPr>
              <a:t>10%</a:t>
            </a:r>
            <a:r>
              <a:rPr lang="en-GB" sz="2600" dirty="0">
                <a:ea typeface="ＭＳ Ｐゴシック" pitchFamily="34" charset="-128"/>
              </a:rPr>
              <a:t> </a:t>
            </a:r>
            <a:r>
              <a:rPr lang="en-GB" sz="2600" dirty="0">
                <a:ea typeface="ＭＳ Ｐゴシック" pitchFamily="34" charset="-128"/>
                <a:sym typeface="Symbol" pitchFamily="18" charset="2"/>
              </a:rPr>
              <a:t> = 30%  in CVD (200-180)</a:t>
            </a:r>
          </a:p>
          <a:p>
            <a:r>
              <a:rPr lang="en-GB" sz="2600" u="sng" dirty="0">
                <a:ea typeface="ＭＳ Ｐゴシック" pitchFamily="34" charset="-128"/>
                <a:sym typeface="Symbol" pitchFamily="18" charset="2"/>
              </a:rPr>
              <a:t>High blood pressure </a:t>
            </a:r>
            <a:r>
              <a:rPr lang="en-GB" sz="2600" dirty="0">
                <a:ea typeface="ＭＳ Ｐゴシック" pitchFamily="34" charset="-128"/>
                <a:sym typeface="Symbol" pitchFamily="18" charset="2"/>
              </a:rPr>
              <a:t>(&gt; 140 SBP or 90 DBP)</a:t>
            </a:r>
          </a:p>
          <a:p>
            <a:pPr lvl="1"/>
            <a:r>
              <a:rPr lang="en-US" sz="2600" dirty="0">
                <a:solidFill>
                  <a:srgbClr val="C00000"/>
                </a:solidFill>
                <a:ea typeface="ＭＳ Ｐゴシック" pitchFamily="34" charset="-128"/>
                <a:cs typeface="Arial" charset="0"/>
                <a:sym typeface="Symbol" pitchFamily="18" charset="2"/>
              </a:rPr>
              <a:t>~ </a:t>
            </a:r>
            <a:r>
              <a:rPr lang="en-GB" sz="2600" dirty="0">
                <a:solidFill>
                  <a:srgbClr val="C00000"/>
                </a:solidFill>
                <a:ea typeface="ＭＳ Ｐゴシック" pitchFamily="34" charset="-128"/>
                <a:sym typeface="Symbol" pitchFamily="18" charset="2"/>
              </a:rPr>
              <a:t>6 mm </a:t>
            </a:r>
            <a:r>
              <a:rPr lang="en-GB" sz="2600" dirty="0">
                <a:ea typeface="ＭＳ Ｐゴシック" pitchFamily="34" charset="-128"/>
                <a:sym typeface="Symbol" pitchFamily="18" charset="2"/>
              </a:rPr>
              <a:t>Hg  = 16%  in CVD; 42%  in stroke</a:t>
            </a:r>
          </a:p>
          <a:p>
            <a:r>
              <a:rPr lang="en-GB" sz="2600" u="sng" dirty="0">
                <a:ea typeface="ＭＳ Ｐゴシック" pitchFamily="34" charset="-128"/>
                <a:sym typeface="Symbol" pitchFamily="18" charset="2"/>
              </a:rPr>
              <a:t>Diabetes</a:t>
            </a:r>
            <a:r>
              <a:rPr lang="en-GB" sz="2600" dirty="0">
                <a:ea typeface="ＭＳ Ｐゴシック" pitchFamily="34" charset="-128"/>
                <a:sym typeface="Symbol" pitchFamily="18" charset="2"/>
              </a:rPr>
              <a:t> (HbA1c &gt; 7)</a:t>
            </a:r>
          </a:p>
          <a:p>
            <a:pPr lvl="1"/>
            <a:r>
              <a:rPr lang="en-GB" sz="2600" dirty="0">
                <a:solidFill>
                  <a:srgbClr val="C00000"/>
                </a:solidFill>
                <a:ea typeface="ＭＳ Ｐゴシック" pitchFamily="34" charset="-128"/>
                <a:sym typeface="Symbol" pitchFamily="18" charset="2"/>
              </a:rPr>
              <a:t>1% point </a:t>
            </a:r>
            <a:r>
              <a:rPr lang="en-GB" sz="2600" dirty="0">
                <a:ea typeface="ＭＳ Ｐゴシック" pitchFamily="34" charset="-128"/>
                <a:sym typeface="Symbol" pitchFamily="18" charset="2"/>
              </a:rPr>
              <a:t> HbA1c = 21%  in DM related deaths, 14%  in MI, 37%  in microvascular complications</a:t>
            </a:r>
          </a:p>
          <a:p>
            <a:r>
              <a:rPr lang="en-GB" sz="2600" u="sng" dirty="0">
                <a:ea typeface="ＭＳ Ｐゴシック" pitchFamily="34" charset="-128"/>
                <a:sym typeface="Symbol" pitchFamily="18" charset="2"/>
              </a:rPr>
              <a:t>Cigarette smoking cessation</a:t>
            </a:r>
          </a:p>
          <a:p>
            <a:pPr lvl="1"/>
            <a:r>
              <a:rPr lang="en-US" sz="2600" dirty="0">
                <a:ea typeface="ＭＳ Ｐゴシック" pitchFamily="34" charset="-128"/>
                <a:cs typeface="Arial" charset="0"/>
                <a:sym typeface="Symbol" pitchFamily="18" charset="2"/>
              </a:rPr>
              <a:t>~ </a:t>
            </a:r>
            <a:r>
              <a:rPr lang="en-GB" sz="2600" dirty="0">
                <a:ea typeface="ＭＳ Ｐゴシック" pitchFamily="34" charset="-128"/>
                <a:sym typeface="Symbol" pitchFamily="18" charset="2"/>
              </a:rPr>
              <a:t>50%  in CVD</a:t>
            </a:r>
            <a:endParaRPr lang="en-GB" sz="2600" u="sng" dirty="0">
              <a:ea typeface="ＭＳ Ｐゴシック" pitchFamily="34" charset="-128"/>
              <a:sym typeface="Symbol" pitchFamily="18" charset="2"/>
            </a:endParaRPr>
          </a:p>
          <a:p>
            <a:pPr eaLnBrk="1" hangingPunct="1"/>
            <a:r>
              <a:rPr lang="en-GB" sz="2600" u="sng" dirty="0">
                <a:ea typeface="ＭＳ Ｐゴシック" pitchFamily="34" charset="-128"/>
                <a:sym typeface="Symbol" pitchFamily="18" charset="2"/>
              </a:rPr>
              <a:t>Maintenance of ideal body weight</a:t>
            </a:r>
            <a:r>
              <a:rPr lang="en-GB" sz="2600" dirty="0">
                <a:ea typeface="ＭＳ Ｐゴシック" pitchFamily="34" charset="-128"/>
                <a:sym typeface="Symbol" pitchFamily="18" charset="2"/>
              </a:rPr>
              <a:t> (BMI = 18.5-25) </a:t>
            </a:r>
          </a:p>
          <a:p>
            <a:pPr lvl="1" eaLnBrk="1" hangingPunct="1"/>
            <a:r>
              <a:rPr lang="en-GB" sz="2600" dirty="0">
                <a:ea typeface="ＭＳ Ｐゴシック" pitchFamily="34" charset="-128"/>
                <a:sym typeface="Symbol" pitchFamily="18" charset="2"/>
              </a:rPr>
              <a:t>35%-55%  in CVD</a:t>
            </a:r>
          </a:p>
          <a:p>
            <a:pPr lvl="1"/>
            <a:r>
              <a:rPr lang="en-GB" sz="2600" dirty="0">
                <a:solidFill>
                  <a:srgbClr val="C00000"/>
                </a:solidFill>
                <a:ea typeface="ＭＳ Ｐゴシック" pitchFamily="34" charset="-128"/>
                <a:sym typeface="Symbol" pitchFamily="18" charset="2"/>
              </a:rPr>
              <a:t>5 – 10 % </a:t>
            </a:r>
            <a:r>
              <a:rPr lang="en-GB" sz="2600" dirty="0">
                <a:ea typeface="ＭＳ Ｐゴシック" pitchFamily="34" charset="-128"/>
                <a:sym typeface="Symbol" pitchFamily="18" charset="2"/>
              </a:rPr>
              <a:t> can lead to “clinically significant” changes</a:t>
            </a:r>
          </a:p>
          <a:p>
            <a:pPr eaLnBrk="1" hangingPunct="1"/>
            <a:r>
              <a:rPr lang="en-GB" sz="2600" u="sng" dirty="0">
                <a:ea typeface="ＭＳ Ｐゴシック" pitchFamily="34" charset="-128"/>
                <a:sym typeface="Symbol" pitchFamily="18" charset="2"/>
              </a:rPr>
              <a:t>Maintenance of active lifestyle </a:t>
            </a:r>
            <a:r>
              <a:rPr lang="en-GB" sz="2600" dirty="0">
                <a:ea typeface="ＭＳ Ｐゴシック" pitchFamily="34" charset="-128"/>
                <a:sym typeface="Symbol" pitchFamily="18" charset="2"/>
              </a:rPr>
              <a:t>(</a:t>
            </a:r>
            <a:r>
              <a:rPr lang="en-US" sz="2600" dirty="0">
                <a:ea typeface="ＭＳ Ｐゴシック" pitchFamily="34" charset="-128"/>
                <a:cs typeface="Arial" charset="0"/>
                <a:sym typeface="Symbol" pitchFamily="18" charset="2"/>
              </a:rPr>
              <a:t>~</a:t>
            </a:r>
            <a:r>
              <a:rPr lang="en-GB" sz="2600" dirty="0">
                <a:ea typeface="ＭＳ Ｐゴシック" pitchFamily="34" charset="-128"/>
                <a:sym typeface="Symbol" pitchFamily="18" charset="2"/>
              </a:rPr>
              <a:t>30min walk daily)</a:t>
            </a:r>
          </a:p>
          <a:p>
            <a:pPr lvl="1" eaLnBrk="1" hangingPunct="1"/>
            <a:r>
              <a:rPr lang="en-GB" sz="2600" dirty="0">
                <a:ea typeface="ＭＳ Ｐゴシック" pitchFamily="34" charset="-128"/>
                <a:sym typeface="Symbol" pitchFamily="18" charset="2"/>
              </a:rPr>
              <a:t>35%-55%  in CVD</a:t>
            </a:r>
          </a:p>
        </p:txBody>
      </p:sp>
      <p:sp>
        <p:nvSpPr>
          <p:cNvPr id="2" name="Rectangle 1"/>
          <p:cNvSpPr/>
          <p:nvPr/>
        </p:nvSpPr>
        <p:spPr>
          <a:xfrm>
            <a:off x="5090160" y="5162550"/>
            <a:ext cx="4053840" cy="769441"/>
          </a:xfrm>
          <a:prstGeom prst="rect">
            <a:avLst/>
          </a:prstGeom>
        </p:spPr>
        <p:txBody>
          <a:bodyPr wrap="square">
            <a:spAutoFit/>
          </a:bodyPr>
          <a:lstStyle/>
          <a:p>
            <a:pPr marL="0" indent="0">
              <a:buNone/>
            </a:pPr>
            <a:r>
              <a:rPr lang="en-US" sz="1100" dirty="0"/>
              <a:t>Stratton, et al, BMJ 2000</a:t>
            </a:r>
          </a:p>
          <a:p>
            <a:pPr marL="0" indent="0">
              <a:buNone/>
            </a:pPr>
            <a:r>
              <a:rPr lang="en-US" sz="1100" dirty="0" err="1"/>
              <a:t>Hennekens</a:t>
            </a:r>
            <a:r>
              <a:rPr lang="en-US" sz="1100" dirty="0"/>
              <a:t> CH. </a:t>
            </a:r>
            <a:r>
              <a:rPr lang="en-US" sz="1100" i="1" dirty="0"/>
              <a:t>Circulation</a:t>
            </a:r>
            <a:r>
              <a:rPr lang="en-US" sz="1100" dirty="0"/>
              <a:t> 1998;97:1095-1102.</a:t>
            </a:r>
          </a:p>
          <a:p>
            <a:pPr marL="0" indent="0">
              <a:buNone/>
            </a:pPr>
            <a:r>
              <a:rPr lang="en-US" sz="1100" dirty="0"/>
              <a:t>Rich-Edwards JW, et al. </a:t>
            </a:r>
            <a:r>
              <a:rPr lang="en-US" sz="1100" i="1" dirty="0"/>
              <a:t>N </a:t>
            </a:r>
            <a:r>
              <a:rPr lang="en-US" sz="1100" i="1" dirty="0" err="1"/>
              <a:t>Engl</a:t>
            </a:r>
            <a:r>
              <a:rPr lang="en-US" sz="1100" i="1" dirty="0"/>
              <a:t> J Med </a:t>
            </a:r>
            <a:r>
              <a:rPr lang="en-US" sz="1100" dirty="0"/>
              <a:t>1995;332:1758-1766.</a:t>
            </a:r>
          </a:p>
          <a:p>
            <a:pPr marL="0" indent="0">
              <a:buNone/>
            </a:pPr>
            <a:r>
              <a:rPr lang="en-US" sz="1100" dirty="0" err="1"/>
              <a:t>Bassuk</a:t>
            </a:r>
            <a:r>
              <a:rPr lang="en-US" sz="1100" dirty="0"/>
              <a:t> SS, Manson JE. </a:t>
            </a:r>
            <a:r>
              <a:rPr lang="en-US" sz="1100" i="1" dirty="0"/>
              <a:t>J </a:t>
            </a:r>
            <a:r>
              <a:rPr lang="en-US" sz="1100" i="1" dirty="0" err="1"/>
              <a:t>Appl</a:t>
            </a:r>
            <a:r>
              <a:rPr lang="en-US" sz="1100" i="1" dirty="0"/>
              <a:t> </a:t>
            </a:r>
            <a:r>
              <a:rPr lang="en-US" sz="1100" i="1" dirty="0" err="1"/>
              <a:t>Physiol</a:t>
            </a:r>
            <a:r>
              <a:rPr lang="en-US" sz="1100" i="1" dirty="0"/>
              <a:t> </a:t>
            </a:r>
            <a:r>
              <a:rPr lang="en-US" sz="1100" dirty="0"/>
              <a:t>2005;99:1193-1204</a:t>
            </a:r>
            <a:endParaRPr lang="en-GB" sz="1100" dirty="0">
              <a:ea typeface="ＭＳ Ｐゴシック" pitchFamily="34" charset="-128"/>
              <a:sym typeface="Symbol" pitchFamily="18" charset="2"/>
            </a:endParaRPr>
          </a:p>
        </p:txBody>
      </p:sp>
    </p:spTree>
    <p:extLst>
      <p:ext uri="{BB962C8B-B14F-4D97-AF65-F5344CB8AC3E}">
        <p14:creationId xmlns:p14="http://schemas.microsoft.com/office/powerpoint/2010/main" val="852613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90" y="990600"/>
            <a:ext cx="8001000" cy="838200"/>
          </a:xfrm>
        </p:spPr>
        <p:txBody>
          <a:bodyPr/>
          <a:lstStyle/>
          <a:p>
            <a:r>
              <a:rPr lang="en-US" dirty="0"/>
              <a:t>Low Hanging Fruit</a:t>
            </a:r>
          </a:p>
        </p:txBody>
      </p:sp>
      <p:pic>
        <p:nvPicPr>
          <p:cNvPr id="4" name="Picture 2" descr="Image of a person picking apples from a tre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2268" y="2164735"/>
            <a:ext cx="470352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descr="Circle around an apple"/>
          <p:cNvSpPr/>
          <p:nvPr/>
        </p:nvSpPr>
        <p:spPr bwMode="auto">
          <a:xfrm>
            <a:off x="6280728" y="3924300"/>
            <a:ext cx="577272" cy="571500"/>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7" name="Oval 6" descr="Circle around an apple"/>
          <p:cNvSpPr/>
          <p:nvPr/>
        </p:nvSpPr>
        <p:spPr bwMode="auto">
          <a:xfrm>
            <a:off x="3718560" y="3714710"/>
            <a:ext cx="609600" cy="535612"/>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3" name="Oval 2" descr="Circle around an apple"/>
          <p:cNvSpPr/>
          <p:nvPr/>
        </p:nvSpPr>
        <p:spPr bwMode="auto">
          <a:xfrm>
            <a:off x="5709228" y="4038600"/>
            <a:ext cx="571500" cy="564724"/>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8" name="TextBox 7"/>
          <p:cNvSpPr txBox="1"/>
          <p:nvPr/>
        </p:nvSpPr>
        <p:spPr>
          <a:xfrm>
            <a:off x="4557003" y="2574218"/>
            <a:ext cx="503664" cy="307777"/>
          </a:xfrm>
          <a:prstGeom prst="rect">
            <a:avLst/>
          </a:prstGeom>
          <a:noFill/>
        </p:spPr>
        <p:txBody>
          <a:bodyPr wrap="none" rtlCol="0">
            <a:spAutoFit/>
          </a:bodyPr>
          <a:lstStyle/>
          <a:p>
            <a:r>
              <a:rPr lang="en-US" sz="1400" dirty="0"/>
              <a:t>BMI</a:t>
            </a:r>
          </a:p>
        </p:txBody>
      </p:sp>
      <p:sp>
        <p:nvSpPr>
          <p:cNvPr id="9" name="TextBox 8"/>
          <p:cNvSpPr txBox="1"/>
          <p:nvPr/>
        </p:nvSpPr>
        <p:spPr>
          <a:xfrm>
            <a:off x="5877841" y="2567798"/>
            <a:ext cx="881973" cy="307777"/>
          </a:xfrm>
          <a:prstGeom prst="rect">
            <a:avLst/>
          </a:prstGeom>
          <a:noFill/>
        </p:spPr>
        <p:txBody>
          <a:bodyPr wrap="none" rtlCol="0">
            <a:spAutoFit/>
          </a:bodyPr>
          <a:lstStyle/>
          <a:p>
            <a:r>
              <a:rPr lang="en-US" sz="1400" dirty="0"/>
              <a:t>Smoking</a:t>
            </a:r>
          </a:p>
        </p:txBody>
      </p:sp>
      <p:sp>
        <p:nvSpPr>
          <p:cNvPr id="10" name="TextBox 9"/>
          <p:cNvSpPr txBox="1"/>
          <p:nvPr/>
        </p:nvSpPr>
        <p:spPr>
          <a:xfrm>
            <a:off x="770890" y="2904815"/>
            <a:ext cx="2133600" cy="461665"/>
          </a:xfrm>
          <a:prstGeom prst="rect">
            <a:avLst/>
          </a:prstGeom>
          <a:noFill/>
        </p:spPr>
        <p:txBody>
          <a:bodyPr wrap="square" rtlCol="0">
            <a:spAutoFit/>
          </a:bodyPr>
          <a:lstStyle/>
          <a:p>
            <a:r>
              <a:rPr lang="en-US" dirty="0"/>
              <a:t>Hypertension</a:t>
            </a:r>
          </a:p>
        </p:txBody>
      </p:sp>
      <p:sp>
        <p:nvSpPr>
          <p:cNvPr id="11" name="TextBox 10"/>
          <p:cNvSpPr txBox="1"/>
          <p:nvPr/>
        </p:nvSpPr>
        <p:spPr>
          <a:xfrm>
            <a:off x="7529950" y="4539770"/>
            <a:ext cx="990977" cy="461665"/>
          </a:xfrm>
          <a:prstGeom prst="rect">
            <a:avLst/>
          </a:prstGeom>
          <a:noFill/>
        </p:spPr>
        <p:txBody>
          <a:bodyPr wrap="none" rtlCol="0">
            <a:spAutoFit/>
          </a:bodyPr>
          <a:lstStyle/>
          <a:p>
            <a:r>
              <a:rPr lang="en-US" dirty="0"/>
              <a:t>Lipids</a:t>
            </a:r>
          </a:p>
        </p:txBody>
      </p:sp>
      <p:sp>
        <p:nvSpPr>
          <p:cNvPr id="12" name="TextBox 11"/>
          <p:cNvSpPr txBox="1"/>
          <p:nvPr/>
        </p:nvSpPr>
        <p:spPr>
          <a:xfrm>
            <a:off x="6304642" y="5257800"/>
            <a:ext cx="1401346" cy="461665"/>
          </a:xfrm>
          <a:prstGeom prst="rect">
            <a:avLst/>
          </a:prstGeom>
          <a:noFill/>
        </p:spPr>
        <p:txBody>
          <a:bodyPr wrap="none" rtlCol="0">
            <a:spAutoFit/>
          </a:bodyPr>
          <a:lstStyle/>
          <a:p>
            <a:r>
              <a:rPr lang="en-US" dirty="0"/>
              <a:t>Diabetes</a:t>
            </a:r>
          </a:p>
        </p:txBody>
      </p:sp>
      <p:sp>
        <p:nvSpPr>
          <p:cNvPr id="13" name="Down Arrow 12" descr="Arrow pointing from lipids to apple"/>
          <p:cNvSpPr/>
          <p:nvPr/>
        </p:nvSpPr>
        <p:spPr bwMode="auto">
          <a:xfrm rot="7085856">
            <a:off x="6972732" y="4211591"/>
            <a:ext cx="324184" cy="676678"/>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14" name="Down Arrow 13" descr="Arrow pointing from diabetes to apple"/>
          <p:cNvSpPr/>
          <p:nvPr/>
        </p:nvSpPr>
        <p:spPr bwMode="auto">
          <a:xfrm rot="9376386">
            <a:off x="6128515" y="4571304"/>
            <a:ext cx="304426" cy="73085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15" name="Right Arrow 14" descr="Arrow pointing from lhypertension to apple"/>
          <p:cNvSpPr/>
          <p:nvPr/>
        </p:nvSpPr>
        <p:spPr bwMode="auto">
          <a:xfrm rot="1543456">
            <a:off x="2676265" y="3453057"/>
            <a:ext cx="985357" cy="329692"/>
          </a:xfrm>
          <a:prstGeom prst="right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288755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noAutofit/>
          </a:bodyPr>
          <a:lstStyle/>
          <a:p>
            <a:r>
              <a:rPr lang="en-US" b="1" dirty="0"/>
              <a:t>How Many Interactions with Patients During a Year?</a:t>
            </a:r>
          </a:p>
        </p:txBody>
      </p:sp>
      <p:sp>
        <p:nvSpPr>
          <p:cNvPr id="3" name="Content Placeholder 2"/>
          <p:cNvSpPr>
            <a:spLocks noGrp="1"/>
          </p:cNvSpPr>
          <p:nvPr>
            <p:ph idx="1"/>
          </p:nvPr>
        </p:nvSpPr>
        <p:spPr>
          <a:xfrm>
            <a:off x="688846" y="2057400"/>
            <a:ext cx="8229600" cy="3733800"/>
          </a:xfrm>
        </p:spPr>
        <p:txBody>
          <a:bodyPr/>
          <a:lstStyle/>
          <a:p>
            <a:pPr marL="0" indent="0">
              <a:buNone/>
            </a:pPr>
            <a:r>
              <a:rPr lang="en-US" u="sng" dirty="0"/>
              <a:t>Primary Care Settings</a:t>
            </a:r>
            <a:r>
              <a:rPr lang="en-US" dirty="0"/>
              <a:t>: 4 – 6</a:t>
            </a:r>
          </a:p>
          <a:p>
            <a:pPr marL="0" indent="0">
              <a:buNone/>
            </a:pPr>
            <a:endParaRPr lang="en-US" dirty="0"/>
          </a:p>
          <a:p>
            <a:pPr marL="0" indent="0">
              <a:buNone/>
            </a:pPr>
            <a:r>
              <a:rPr lang="en-US" u="sng" dirty="0"/>
              <a:t>Mental Health Settings</a:t>
            </a:r>
            <a:r>
              <a:rPr lang="en-US" dirty="0"/>
              <a:t>:</a:t>
            </a:r>
          </a:p>
          <a:p>
            <a:r>
              <a:rPr lang="en-US" dirty="0"/>
              <a:t>Psychiatrist – 4</a:t>
            </a:r>
          </a:p>
          <a:p>
            <a:r>
              <a:rPr lang="en-US" dirty="0"/>
              <a:t>Nurse – 4</a:t>
            </a:r>
          </a:p>
          <a:p>
            <a:r>
              <a:rPr lang="en-US" dirty="0"/>
              <a:t>Case Manager – 20</a:t>
            </a:r>
          </a:p>
          <a:p>
            <a:r>
              <a:rPr lang="en-US" dirty="0"/>
              <a:t>Therapist/Crisis – 5	</a:t>
            </a:r>
          </a:p>
          <a:p>
            <a:r>
              <a:rPr lang="en-US" dirty="0"/>
              <a:t>Peer Specialists – 15	</a:t>
            </a:r>
          </a:p>
        </p:txBody>
      </p:sp>
      <p:sp>
        <p:nvSpPr>
          <p:cNvPr id="4" name="Right Brace 3" descr="Bracket from 40-50 opportunities a year to Mental Health Settings"/>
          <p:cNvSpPr/>
          <p:nvPr/>
        </p:nvSpPr>
        <p:spPr bwMode="auto">
          <a:xfrm>
            <a:off x="4059173" y="3447389"/>
            <a:ext cx="765046" cy="2057401"/>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48" charset="-128"/>
            </a:endParaRPr>
          </a:p>
        </p:txBody>
      </p:sp>
      <p:sp>
        <p:nvSpPr>
          <p:cNvPr id="5" name="TextBox 4"/>
          <p:cNvSpPr txBox="1"/>
          <p:nvPr/>
        </p:nvSpPr>
        <p:spPr>
          <a:xfrm>
            <a:off x="1206614" y="4245258"/>
            <a:ext cx="7952626" cy="461665"/>
          </a:xfrm>
          <a:prstGeom prst="rect">
            <a:avLst/>
          </a:prstGeom>
          <a:noFill/>
        </p:spPr>
        <p:txBody>
          <a:bodyPr wrap="none" rtlCol="0">
            <a:spAutoFit/>
          </a:bodyPr>
          <a:lstStyle/>
          <a:p>
            <a:pPr lvl="8"/>
            <a:r>
              <a:rPr lang="en-US" dirty="0"/>
              <a:t>40 – 50 opportunities a year?</a:t>
            </a:r>
          </a:p>
        </p:txBody>
      </p:sp>
    </p:spTree>
    <p:extLst>
      <p:ext uri="{BB962C8B-B14F-4D97-AF65-F5344CB8AC3E}">
        <p14:creationId xmlns:p14="http://schemas.microsoft.com/office/powerpoint/2010/main" val="1135521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normAutofit/>
          </a:bodyPr>
          <a:lstStyle/>
          <a:p>
            <a:r>
              <a:rPr lang="en-US" dirty="0"/>
              <a:t>Force Multiplier Effect</a:t>
            </a:r>
          </a:p>
        </p:txBody>
      </p:sp>
      <p:sp>
        <p:nvSpPr>
          <p:cNvPr id="3" name="Content Placeholder 2"/>
          <p:cNvSpPr>
            <a:spLocks noGrp="1"/>
          </p:cNvSpPr>
          <p:nvPr>
            <p:ph idx="1"/>
          </p:nvPr>
        </p:nvSpPr>
        <p:spPr>
          <a:xfrm>
            <a:off x="838200" y="2057399"/>
            <a:ext cx="4191000" cy="3403231"/>
          </a:xfrm>
        </p:spPr>
        <p:txBody>
          <a:bodyPr/>
          <a:lstStyle/>
          <a:p>
            <a:pPr marL="0" indent="0"/>
            <a:r>
              <a:rPr lang="en-US" sz="2800" dirty="0"/>
              <a:t>A trait or a combination of traits which make a given force more effective than that same force would be without it. </a:t>
            </a:r>
          </a:p>
        </p:txBody>
      </p:sp>
      <p:pic>
        <p:nvPicPr>
          <p:cNvPr id="4" name="Picture 3" descr="Image of ge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0" y="2133600"/>
            <a:ext cx="3352800" cy="3352800"/>
          </a:xfrm>
          <a:prstGeom prst="rect">
            <a:avLst/>
          </a:prstGeom>
        </p:spPr>
      </p:pic>
    </p:spTree>
    <p:extLst>
      <p:ext uri="{BB962C8B-B14F-4D97-AF65-F5344CB8AC3E}">
        <p14:creationId xmlns:p14="http://schemas.microsoft.com/office/powerpoint/2010/main" val="4166248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538"/>
            <a:ext cx="3962400" cy="838200"/>
          </a:xfrm>
        </p:spPr>
        <p:txBody>
          <a:bodyPr/>
          <a:lstStyle/>
          <a:p>
            <a:r>
              <a:rPr lang="en-US" sz="2600" dirty="0"/>
              <a:t>Patient Services 2</a:t>
            </a:r>
          </a:p>
        </p:txBody>
      </p:sp>
      <p:pic>
        <p:nvPicPr>
          <p:cNvPr id="17" name="Picture 16" descr="Various pictures of patients and provi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Content Placeholder 4" descr="Chart of patient services"/>
          <p:cNvGraphicFramePr>
            <a:graphicFrameLocks noGrp="1"/>
          </p:cNvGraphicFramePr>
          <p:nvPr>
            <p:ph idx="4294967295"/>
            <p:extLst>
              <p:ext uri="{D42A27DB-BD31-4B8C-83A1-F6EECF244321}">
                <p14:modId xmlns:p14="http://schemas.microsoft.com/office/powerpoint/2010/main" val="3740608642"/>
              </p:ext>
            </p:extLst>
          </p:nvPr>
        </p:nvGraphicFramePr>
        <p:xfrm>
          <a:off x="1690688" y="1445319"/>
          <a:ext cx="6196012" cy="4046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7668217" y="4114800"/>
            <a:ext cx="866183"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Admin</a:t>
            </a:r>
          </a:p>
        </p:txBody>
      </p:sp>
      <p:sp>
        <p:nvSpPr>
          <p:cNvPr id="4" name="TextBox 3"/>
          <p:cNvSpPr txBox="1"/>
          <p:nvPr/>
        </p:nvSpPr>
        <p:spPr>
          <a:xfrm>
            <a:off x="665124" y="2590800"/>
            <a:ext cx="1620876"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Psychologist</a:t>
            </a:r>
          </a:p>
        </p:txBody>
      </p:sp>
      <p:sp>
        <p:nvSpPr>
          <p:cNvPr id="6" name="TextBox 5"/>
          <p:cNvSpPr txBox="1"/>
          <p:nvPr/>
        </p:nvSpPr>
        <p:spPr>
          <a:xfrm>
            <a:off x="6705600" y="2286000"/>
            <a:ext cx="2362200" cy="289823"/>
          </a:xfrm>
          <a:prstGeom prst="rect">
            <a:avLst/>
          </a:prstGeom>
          <a:noFill/>
        </p:spPr>
        <p:txBody>
          <a:bodyPr wrap="square" rtlCol="0">
            <a:spAutoFit/>
          </a:bodyPr>
          <a:lstStyle/>
          <a:p>
            <a:pPr algn="r" eaLnBrk="1" fontAlgn="auto" hangingPunct="1">
              <a:lnSpc>
                <a:spcPct val="90000"/>
              </a:lnSpc>
              <a:spcBef>
                <a:spcPts val="0"/>
              </a:spcBef>
              <a:spcAft>
                <a:spcPts val="0"/>
              </a:spcAft>
            </a:pPr>
            <a:r>
              <a:rPr lang="en-US" sz="1400" dirty="0">
                <a:solidFill>
                  <a:srgbClr val="000000"/>
                </a:solidFill>
                <a:latin typeface="Arial"/>
                <a:ea typeface="ヒラギノ角ゴ Pro W3"/>
              </a:rPr>
              <a:t>Psychiatric Providers</a:t>
            </a:r>
          </a:p>
        </p:txBody>
      </p:sp>
      <p:sp>
        <p:nvSpPr>
          <p:cNvPr id="7" name="TextBox 6"/>
          <p:cNvSpPr txBox="1"/>
          <p:nvPr/>
        </p:nvSpPr>
        <p:spPr>
          <a:xfrm>
            <a:off x="1143000" y="609600"/>
            <a:ext cx="1751607" cy="338554"/>
          </a:xfrm>
          <a:prstGeom prst="rect">
            <a:avLst/>
          </a:prstGeom>
          <a:noFill/>
        </p:spPr>
        <p:txBody>
          <a:bodyPr wrap="square" rtlCol="0">
            <a:spAutoFit/>
          </a:bodyPr>
          <a:lstStyle/>
          <a:p>
            <a:pPr eaLnBrk="1" fontAlgn="auto" hangingPunct="1">
              <a:spcBef>
                <a:spcPts val="0"/>
              </a:spcBef>
              <a:spcAft>
                <a:spcPts val="0"/>
              </a:spcAft>
            </a:pPr>
            <a:r>
              <a:rPr lang="en-US" sz="1600" dirty="0">
                <a:solidFill>
                  <a:srgbClr val="000000"/>
                </a:solidFill>
                <a:latin typeface="Arial"/>
                <a:ea typeface="ヒラギノ角ゴ Pro W3"/>
              </a:rPr>
              <a:t>Case Manager</a:t>
            </a:r>
          </a:p>
        </p:txBody>
      </p:sp>
      <p:sp>
        <p:nvSpPr>
          <p:cNvPr id="8" name="TextBox 7"/>
          <p:cNvSpPr txBox="1"/>
          <p:nvPr/>
        </p:nvSpPr>
        <p:spPr>
          <a:xfrm>
            <a:off x="1524000" y="4495800"/>
            <a:ext cx="905672"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Nurse</a:t>
            </a:r>
          </a:p>
        </p:txBody>
      </p:sp>
      <p:sp>
        <p:nvSpPr>
          <p:cNvPr id="9" name="TextBox 8"/>
          <p:cNvSpPr txBox="1"/>
          <p:nvPr/>
        </p:nvSpPr>
        <p:spPr>
          <a:xfrm>
            <a:off x="8229600" y="2743200"/>
            <a:ext cx="1066800" cy="523220"/>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Licensed therapist</a:t>
            </a:r>
          </a:p>
        </p:txBody>
      </p:sp>
      <p:sp>
        <p:nvSpPr>
          <p:cNvPr id="13" name="TextBox 12"/>
          <p:cNvSpPr txBox="1"/>
          <p:nvPr/>
        </p:nvSpPr>
        <p:spPr>
          <a:xfrm>
            <a:off x="1981200" y="5029200"/>
            <a:ext cx="863125"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Peers</a:t>
            </a:r>
          </a:p>
        </p:txBody>
      </p:sp>
      <p:sp>
        <p:nvSpPr>
          <p:cNvPr id="15" name="TextBox 14"/>
          <p:cNvSpPr txBox="1"/>
          <p:nvPr/>
        </p:nvSpPr>
        <p:spPr>
          <a:xfrm>
            <a:off x="4648200" y="990600"/>
            <a:ext cx="1098249"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LCSW</a:t>
            </a:r>
          </a:p>
        </p:txBody>
      </p:sp>
      <p:sp>
        <p:nvSpPr>
          <p:cNvPr id="10" name="TextBox 9"/>
          <p:cNvSpPr txBox="1"/>
          <p:nvPr/>
        </p:nvSpPr>
        <p:spPr>
          <a:xfrm>
            <a:off x="3276600" y="1676400"/>
            <a:ext cx="761999"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PCP</a:t>
            </a:r>
          </a:p>
        </p:txBody>
      </p:sp>
      <p:sp>
        <p:nvSpPr>
          <p:cNvPr id="11" name="TextBox 10"/>
          <p:cNvSpPr txBox="1"/>
          <p:nvPr/>
        </p:nvSpPr>
        <p:spPr>
          <a:xfrm>
            <a:off x="7696200" y="5562600"/>
            <a:ext cx="1066800" cy="523220"/>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Addictions Counselor</a:t>
            </a:r>
          </a:p>
        </p:txBody>
      </p:sp>
      <p:sp>
        <p:nvSpPr>
          <p:cNvPr id="24" name="TextBox 23"/>
          <p:cNvSpPr txBox="1"/>
          <p:nvPr/>
        </p:nvSpPr>
        <p:spPr>
          <a:xfrm>
            <a:off x="5334000" y="5638800"/>
            <a:ext cx="1080545"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Housing</a:t>
            </a:r>
          </a:p>
        </p:txBody>
      </p:sp>
    </p:spTree>
    <p:extLst>
      <p:ext uri="{BB962C8B-B14F-4D97-AF65-F5344CB8AC3E}">
        <p14:creationId xmlns:p14="http://schemas.microsoft.com/office/powerpoint/2010/main" val="4071080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27245" cy="990601"/>
          </a:xfrm>
        </p:spPr>
        <p:txBody>
          <a:bodyPr>
            <a:normAutofit/>
          </a:bodyPr>
          <a:lstStyle/>
          <a:p>
            <a:r>
              <a:rPr lang="en-US" dirty="0">
                <a:solidFill>
                  <a:schemeClr val="tx2">
                    <a:lumMod val="85000"/>
                    <a:lumOff val="15000"/>
                  </a:schemeClr>
                </a:solidFill>
              </a:rPr>
              <a:t>A Shared Base of Health Literacy</a:t>
            </a:r>
            <a:br>
              <a:rPr lang="en-US" sz="2400" dirty="0">
                <a:solidFill>
                  <a:schemeClr val="tx2">
                    <a:lumMod val="85000"/>
                    <a:lumOff val="15000"/>
                  </a:schemeClr>
                </a:solidFill>
              </a:rPr>
            </a:br>
            <a:r>
              <a:rPr lang="en-US" sz="2400" i="1" dirty="0">
                <a:solidFill>
                  <a:schemeClr val="tx2">
                    <a:lumMod val="85000"/>
                    <a:lumOff val="15000"/>
                  </a:schemeClr>
                </a:solidFill>
              </a:rPr>
              <a:t>Medical Knowledge for Non- medical Staff  </a:t>
            </a:r>
          </a:p>
        </p:txBody>
      </p:sp>
      <p:sp>
        <p:nvSpPr>
          <p:cNvPr id="3" name="Content Placeholder 2"/>
          <p:cNvSpPr>
            <a:spLocks noGrp="1"/>
          </p:cNvSpPr>
          <p:nvPr>
            <p:ph idx="1"/>
          </p:nvPr>
        </p:nvSpPr>
        <p:spPr>
          <a:xfrm>
            <a:off x="914400" y="1905000"/>
            <a:ext cx="8001000" cy="3886200"/>
          </a:xfrm>
        </p:spPr>
        <p:txBody>
          <a:bodyPr>
            <a:noAutofit/>
          </a:bodyPr>
          <a:lstStyle/>
          <a:p>
            <a:pPr marL="0" indent="0"/>
            <a:r>
              <a:rPr lang="en-US" sz="2000" dirty="0"/>
              <a:t>What are the illnesses and why should I care? What does it have to do with mental illness anyway?</a:t>
            </a:r>
          </a:p>
          <a:p>
            <a:pPr>
              <a:spcBef>
                <a:spcPts val="0"/>
              </a:spcBef>
              <a:buFont typeface="Arial" panose="020B0604020202020204" pitchFamily="34" charset="0"/>
              <a:buChar char="•"/>
            </a:pPr>
            <a:r>
              <a:rPr lang="en-US" sz="2000" b="1" u="sng" dirty="0"/>
              <a:t>Hypertension</a:t>
            </a:r>
            <a:r>
              <a:rPr lang="en-US" sz="2000" b="1" dirty="0"/>
              <a:t> </a:t>
            </a:r>
            <a:r>
              <a:rPr lang="en-US" sz="2000" dirty="0"/>
              <a:t>– Systolic? Diastolic? Millimeters of Mercury? Stroke?</a:t>
            </a:r>
          </a:p>
          <a:p>
            <a:pPr>
              <a:spcBef>
                <a:spcPts val="0"/>
              </a:spcBef>
              <a:buFont typeface="Arial" panose="020B0604020202020204" pitchFamily="34" charset="0"/>
              <a:buChar char="•"/>
            </a:pPr>
            <a:r>
              <a:rPr lang="en-US" sz="2000" b="1" u="sng" dirty="0"/>
              <a:t>Diabetes</a:t>
            </a:r>
            <a:r>
              <a:rPr lang="en-US" sz="2000" b="1" dirty="0"/>
              <a:t> </a:t>
            </a:r>
            <a:r>
              <a:rPr lang="en-US" sz="2000" dirty="0"/>
              <a:t>– What is Hemoglobin A one C, foot exams?</a:t>
            </a:r>
          </a:p>
          <a:p>
            <a:pPr>
              <a:spcBef>
                <a:spcPts val="0"/>
              </a:spcBef>
              <a:buFont typeface="Arial" panose="020B0604020202020204" pitchFamily="34" charset="0"/>
              <a:buChar char="•"/>
            </a:pPr>
            <a:r>
              <a:rPr lang="en-US" sz="2000" b="1" u="sng" dirty="0"/>
              <a:t>Dyslipidemias</a:t>
            </a:r>
            <a:r>
              <a:rPr lang="en-US" sz="2000" dirty="0"/>
              <a:t> – I’ve heard of “good” and “bad” cholesterol but what’s the ratio business?</a:t>
            </a:r>
          </a:p>
          <a:p>
            <a:pPr>
              <a:spcBef>
                <a:spcPts val="0"/>
              </a:spcBef>
              <a:buFont typeface="Arial" panose="020B0604020202020204" pitchFamily="34" charset="0"/>
              <a:buChar char="•"/>
            </a:pPr>
            <a:r>
              <a:rPr lang="en-US" sz="2000" b="1" u="sng" dirty="0"/>
              <a:t>Asthma</a:t>
            </a:r>
            <a:r>
              <a:rPr lang="en-US" sz="2000" dirty="0"/>
              <a:t> – inhaled corticosteroids? How do you use that thing?</a:t>
            </a:r>
          </a:p>
          <a:p>
            <a:pPr>
              <a:spcBef>
                <a:spcPts val="0"/>
              </a:spcBef>
              <a:buFont typeface="Arial" panose="020B0604020202020204" pitchFamily="34" charset="0"/>
              <a:buChar char="•"/>
            </a:pPr>
            <a:r>
              <a:rPr lang="en-US" sz="2000" b="1" u="sng" dirty="0"/>
              <a:t>Smoking</a:t>
            </a:r>
            <a:r>
              <a:rPr lang="en-US" sz="2000" dirty="0"/>
              <a:t> – What does NRT stand for?</a:t>
            </a:r>
          </a:p>
          <a:p>
            <a:pPr>
              <a:spcBef>
                <a:spcPts val="0"/>
              </a:spcBef>
              <a:buFont typeface="Arial" panose="020B0604020202020204" pitchFamily="34" charset="0"/>
              <a:buChar char="•"/>
            </a:pPr>
            <a:r>
              <a:rPr lang="en-US" sz="2000" b="1" u="sng" dirty="0"/>
              <a:t>Obesity</a:t>
            </a:r>
            <a:r>
              <a:rPr lang="en-US" sz="2000" dirty="0"/>
              <a:t> – This is bad and diet and exercise treat but what is BMI?</a:t>
            </a:r>
          </a:p>
          <a:p>
            <a:pPr>
              <a:spcBef>
                <a:spcPts val="0"/>
              </a:spcBef>
              <a:buFont typeface="Arial" panose="020B0604020202020204" pitchFamily="34" charset="0"/>
              <a:buChar char="•"/>
            </a:pPr>
            <a:r>
              <a:rPr lang="en-US" sz="2000" b="1" u="sng" dirty="0"/>
              <a:t>Health Maintenance </a:t>
            </a:r>
            <a:r>
              <a:rPr lang="en-US" sz="2000" dirty="0"/>
              <a:t>– You want me to encourage my female patients to get Pap smears?  </a:t>
            </a:r>
          </a:p>
        </p:txBody>
      </p:sp>
    </p:spTree>
    <p:extLst>
      <p:ext uri="{BB962C8B-B14F-4D97-AF65-F5344CB8AC3E}">
        <p14:creationId xmlns:p14="http://schemas.microsoft.com/office/powerpoint/2010/main" val="1352001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 y="941070"/>
            <a:ext cx="8001000" cy="838200"/>
          </a:xfrm>
        </p:spPr>
        <p:txBody>
          <a:bodyPr/>
          <a:lstStyle/>
          <a:p>
            <a:r>
              <a:rPr lang="en-US" dirty="0"/>
              <a:t>Staff Training – Get Creative</a:t>
            </a:r>
          </a:p>
        </p:txBody>
      </p:sp>
      <p:sp>
        <p:nvSpPr>
          <p:cNvPr id="3" name="Content Placeholder 2"/>
          <p:cNvSpPr>
            <a:spLocks noGrp="1"/>
          </p:cNvSpPr>
          <p:nvPr>
            <p:ph idx="1"/>
          </p:nvPr>
        </p:nvSpPr>
        <p:spPr>
          <a:xfrm>
            <a:off x="762000" y="1752600"/>
            <a:ext cx="8458200" cy="3886200"/>
          </a:xfrm>
        </p:spPr>
        <p:txBody>
          <a:bodyPr/>
          <a:lstStyle/>
          <a:p>
            <a:pPr>
              <a:buFont typeface="Arial" pitchFamily="34" charset="0"/>
              <a:buChar char="•"/>
            </a:pPr>
            <a:r>
              <a:rPr lang="en-US" dirty="0"/>
              <a:t>Brown bag lunches</a:t>
            </a:r>
          </a:p>
          <a:p>
            <a:pPr>
              <a:buFont typeface="Arial" pitchFamily="34" charset="0"/>
              <a:buChar char="•"/>
            </a:pPr>
            <a:r>
              <a:rPr lang="en-US" dirty="0"/>
              <a:t>Show staff how to use BP cuffs</a:t>
            </a:r>
          </a:p>
          <a:p>
            <a:pPr>
              <a:buFont typeface="Arial" pitchFamily="34" charset="0"/>
              <a:buChar char="•"/>
            </a:pPr>
            <a:r>
              <a:rPr lang="en-US" dirty="0"/>
              <a:t>One pagers – diabetes, hypertension</a:t>
            </a:r>
          </a:p>
          <a:p>
            <a:pPr>
              <a:buFont typeface="Arial" pitchFamily="34" charset="0"/>
              <a:buChar char="•"/>
            </a:pPr>
            <a:r>
              <a:rPr lang="en-US" dirty="0"/>
              <a:t>Patient education</a:t>
            </a:r>
          </a:p>
          <a:p>
            <a:pPr>
              <a:buFont typeface="Arial" pitchFamily="34" charset="0"/>
              <a:buChar char="•"/>
            </a:pPr>
            <a:r>
              <a:rPr lang="en-US" dirty="0"/>
              <a:t>Emails to all staff – latest news</a:t>
            </a:r>
          </a:p>
          <a:p>
            <a:pPr>
              <a:buFont typeface="Arial" pitchFamily="34" charset="0"/>
              <a:buChar char="•"/>
            </a:pPr>
            <a:r>
              <a:rPr lang="en-US" dirty="0"/>
              <a:t>Articles/websites</a:t>
            </a:r>
          </a:p>
          <a:p>
            <a:pPr>
              <a:buFont typeface="Arial" pitchFamily="34" charset="0"/>
              <a:buChar char="•"/>
            </a:pPr>
            <a:r>
              <a:rPr lang="en-US" dirty="0"/>
              <a:t>“Med Spots” at staff meeting (15 minutes)</a:t>
            </a:r>
          </a:p>
          <a:p>
            <a:pPr>
              <a:buFont typeface="Arial" pitchFamily="34" charset="0"/>
              <a:buChar char="•"/>
            </a:pPr>
            <a:r>
              <a:rPr lang="en-US" dirty="0"/>
              <a:t>Case to Care training</a:t>
            </a:r>
          </a:p>
          <a:p>
            <a:pPr indent="0"/>
            <a:r>
              <a:rPr lang="en-US" sz="1200" dirty="0">
                <a:hlinkClick r:id="rId3"/>
              </a:rPr>
              <a:t>Summary of Case Management to Care Management</a:t>
            </a:r>
            <a:endParaRPr lang="en-US" dirty="0"/>
          </a:p>
        </p:txBody>
      </p:sp>
      <p:pic>
        <p:nvPicPr>
          <p:cNvPr id="5125" name="Picture 5" descr="Chart of paper lunch b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9963" y="1295400"/>
            <a:ext cx="853712" cy="7494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art of formula for good heal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357" y="2286000"/>
            <a:ext cx="2165213" cy="28194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04460" y="5638800"/>
            <a:ext cx="3959738" cy="261610"/>
          </a:xfrm>
          <a:prstGeom prst="rect">
            <a:avLst/>
          </a:prstGeom>
          <a:noFill/>
        </p:spPr>
        <p:txBody>
          <a:bodyPr wrap="none" rtlCol="0">
            <a:spAutoFit/>
          </a:bodyPr>
          <a:lstStyle/>
          <a:p>
            <a:r>
              <a:rPr lang="en-US" sz="1100" i="1" dirty="0" err="1"/>
              <a:t>Kopes</a:t>
            </a:r>
            <a:r>
              <a:rPr lang="en-US" sz="1100" i="1" dirty="0"/>
              <a:t>-Kerr, Am </a:t>
            </a:r>
            <a:r>
              <a:rPr lang="en-US" sz="1100" i="1" dirty="0" err="1"/>
              <a:t>Fam</a:t>
            </a:r>
            <a:r>
              <a:rPr lang="en-US" sz="1100" i="1" dirty="0"/>
              <a:t> Physician.</a:t>
            </a:r>
            <a:r>
              <a:rPr lang="en-US" sz="1100" dirty="0"/>
              <a:t> 2010 Sep 15;82(6):610-614</a:t>
            </a:r>
          </a:p>
        </p:txBody>
      </p:sp>
    </p:spTree>
    <p:extLst>
      <p:ext uri="{BB962C8B-B14F-4D97-AF65-F5344CB8AC3E}">
        <p14:creationId xmlns:p14="http://schemas.microsoft.com/office/powerpoint/2010/main" val="2362064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685800" y="838200"/>
            <a:ext cx="8458200" cy="838200"/>
          </a:xfrm>
        </p:spPr>
        <p:txBody>
          <a:bodyPr anchor="ctr"/>
          <a:lstStyle/>
          <a:p>
            <a:r>
              <a:rPr lang="en-US" sz="3200" dirty="0"/>
              <a:t>Health Behavior Change </a:t>
            </a:r>
          </a:p>
        </p:txBody>
      </p:sp>
      <p:sp>
        <p:nvSpPr>
          <p:cNvPr id="5" name="Rounded Rectangle 4"/>
          <p:cNvSpPr/>
          <p:nvPr/>
        </p:nvSpPr>
        <p:spPr>
          <a:xfrm>
            <a:off x="838200" y="1600200"/>
            <a:ext cx="7924800" cy="60960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Many opportunities in mental heath settings!</a:t>
            </a:r>
          </a:p>
        </p:txBody>
      </p:sp>
      <p:sp>
        <p:nvSpPr>
          <p:cNvPr id="43012" name="Text Placeholder 9"/>
          <p:cNvSpPr>
            <a:spLocks noGrp="1"/>
          </p:cNvSpPr>
          <p:nvPr>
            <p:ph type="body" sz="half" idx="2"/>
          </p:nvPr>
        </p:nvSpPr>
        <p:spPr>
          <a:xfrm>
            <a:off x="762000" y="2438400"/>
            <a:ext cx="5181600" cy="3429001"/>
          </a:xfrm>
        </p:spPr>
        <p:txBody>
          <a:bodyPr/>
          <a:lstStyle/>
          <a:p>
            <a:r>
              <a:rPr lang="en-US" sz="2400" dirty="0"/>
              <a:t>Examples of health behavior change models:</a:t>
            </a:r>
          </a:p>
          <a:p>
            <a:pPr marL="228600" indent="-228600">
              <a:buFont typeface="Arial" pitchFamily="34" charset="0"/>
              <a:buChar char="•"/>
            </a:pPr>
            <a:r>
              <a:rPr lang="en-US" sz="2200" dirty="0"/>
              <a:t>Health Belief/Health Action Model</a:t>
            </a:r>
          </a:p>
          <a:p>
            <a:pPr marL="228600" indent="-228600">
              <a:buFont typeface="Arial" pitchFamily="34" charset="0"/>
              <a:buChar char="•"/>
            </a:pPr>
            <a:r>
              <a:rPr lang="en-US" sz="2200" dirty="0"/>
              <a:t>Relapse Prevention Model</a:t>
            </a:r>
          </a:p>
          <a:p>
            <a:pPr marL="228600" indent="-228600">
              <a:buFont typeface="Arial" pitchFamily="34" charset="0"/>
              <a:buChar char="•"/>
            </a:pPr>
            <a:r>
              <a:rPr lang="en-US" sz="2200" dirty="0"/>
              <a:t>Health Action Process Approach</a:t>
            </a:r>
          </a:p>
          <a:p>
            <a:pPr marL="228600" indent="-228600">
              <a:buFont typeface="Arial" pitchFamily="34" charset="0"/>
              <a:buChar char="•"/>
            </a:pPr>
            <a:r>
              <a:rPr lang="en-US" sz="2200" dirty="0"/>
              <a:t>Motivational Interviewing</a:t>
            </a:r>
          </a:p>
        </p:txBody>
      </p:sp>
      <p:pic>
        <p:nvPicPr>
          <p:cNvPr id="282626" name="Picture 2" descr="Motivational Interviewing in Health Care: Helping Patients Change Behavior (Applications of Motivational Interviewin)">
            <a:hlinkClick r:id="rId3"/>
          </p:cNvPr>
          <p:cNvPicPr>
            <a:picLocks noChangeAspect="1" noChangeArrowheads="1"/>
          </p:cNvPicPr>
          <p:nvPr/>
        </p:nvPicPr>
        <p:blipFill>
          <a:blip r:embed="rId4" cstate="print"/>
          <a:srcRect l="16667" t="13636" r="24242"/>
          <a:stretch>
            <a:fillRect/>
          </a:stretch>
        </p:blipFill>
        <p:spPr bwMode="auto">
          <a:xfrm>
            <a:off x="6096000" y="2438400"/>
            <a:ext cx="2667000" cy="3355258"/>
          </a:xfrm>
          <a:prstGeom prst="rect">
            <a:avLst/>
          </a:prstGeom>
          <a:noFill/>
        </p:spPr>
      </p:pic>
    </p:spTree>
    <p:extLst>
      <p:ext uri="{BB962C8B-B14F-4D97-AF65-F5344CB8AC3E}">
        <p14:creationId xmlns:p14="http://schemas.microsoft.com/office/powerpoint/2010/main" val="147469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Overview of Module 3</a:t>
            </a:r>
          </a:p>
        </p:txBody>
      </p:sp>
      <p:sp>
        <p:nvSpPr>
          <p:cNvPr id="3" name="Content Placeholder 2"/>
          <p:cNvSpPr>
            <a:spLocks noGrp="1"/>
          </p:cNvSpPr>
          <p:nvPr>
            <p:ph idx="1"/>
          </p:nvPr>
        </p:nvSpPr>
        <p:spPr>
          <a:xfrm>
            <a:off x="762000" y="1828800"/>
            <a:ext cx="8001000" cy="3810000"/>
          </a:xfrm>
        </p:spPr>
        <p:txBody>
          <a:bodyPr/>
          <a:lstStyle/>
          <a:p>
            <a:pPr>
              <a:buFont typeface="Arial" pitchFamily="34" charset="0"/>
              <a:buChar char="•"/>
            </a:pPr>
            <a:r>
              <a:rPr lang="en-US" dirty="0"/>
              <a:t>Comorbidities</a:t>
            </a:r>
          </a:p>
          <a:p>
            <a:pPr>
              <a:buFont typeface="Arial" pitchFamily="34" charset="0"/>
              <a:buChar char="•"/>
            </a:pPr>
            <a:r>
              <a:rPr lang="en-US" dirty="0"/>
              <a:t>Screening guidelines and preventive care</a:t>
            </a:r>
          </a:p>
          <a:p>
            <a:pPr>
              <a:buFont typeface="Arial" pitchFamily="34" charset="0"/>
              <a:buChar char="•"/>
            </a:pPr>
            <a:r>
              <a:rPr lang="en-US" dirty="0"/>
              <a:t>Approach to the exam</a:t>
            </a:r>
          </a:p>
          <a:p>
            <a:pPr>
              <a:buFont typeface="Arial" pitchFamily="34" charset="0"/>
              <a:buChar char="•"/>
            </a:pPr>
            <a:r>
              <a:rPr lang="en-US" dirty="0"/>
              <a:t>Cultural considerations</a:t>
            </a:r>
          </a:p>
          <a:p>
            <a:pPr>
              <a:buFont typeface="Arial" pitchFamily="34" charset="0"/>
              <a:buChar char="•"/>
            </a:pPr>
            <a:r>
              <a:rPr lang="en-US" dirty="0"/>
              <a:t>Advanced directives</a:t>
            </a:r>
          </a:p>
          <a:p>
            <a:pPr>
              <a:buFont typeface="Arial" pitchFamily="34" charset="0"/>
              <a:buChar char="•"/>
            </a:pPr>
            <a:r>
              <a:rPr lang="en-US" dirty="0"/>
              <a:t>Health behavior change</a:t>
            </a:r>
          </a:p>
        </p:txBody>
      </p:sp>
    </p:spTree>
    <p:extLst>
      <p:ext uri="{BB962C8B-B14F-4D97-AF65-F5344CB8AC3E}">
        <p14:creationId xmlns:p14="http://schemas.microsoft.com/office/powerpoint/2010/main" val="3100611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5682" y="990600"/>
            <a:ext cx="8001000" cy="838200"/>
          </a:xfrm>
        </p:spPr>
        <p:txBody>
          <a:bodyPr/>
          <a:lstStyle/>
          <a:p>
            <a:r>
              <a:rPr lang="en-US" dirty="0"/>
              <a:t>Health Behavior Coaching </a:t>
            </a:r>
            <a:br>
              <a:rPr lang="en-US" dirty="0"/>
            </a:br>
            <a:r>
              <a:rPr lang="en-US" sz="2800" i="1" dirty="0"/>
              <a:t>(if you only have 5 minutes…)</a:t>
            </a:r>
            <a:endParaRPr lang="en-US" sz="2800" i="1" dirty="0">
              <a:solidFill>
                <a:srgbClr val="C00000"/>
              </a:solidFill>
            </a:endParaRPr>
          </a:p>
        </p:txBody>
      </p:sp>
      <p:sp>
        <p:nvSpPr>
          <p:cNvPr id="6" name="Content Placeholder 5"/>
          <p:cNvSpPr>
            <a:spLocks noGrp="1"/>
          </p:cNvSpPr>
          <p:nvPr>
            <p:ph idx="1"/>
          </p:nvPr>
        </p:nvSpPr>
        <p:spPr>
          <a:xfrm>
            <a:off x="838200" y="2286000"/>
            <a:ext cx="8001000" cy="3581400"/>
          </a:xfrm>
        </p:spPr>
        <p:txBody>
          <a:bodyPr/>
          <a:lstStyle/>
          <a:p>
            <a:r>
              <a:rPr lang="en-US" dirty="0"/>
              <a:t>Motivational interviewing – Elicit </a:t>
            </a:r>
            <a:r>
              <a:rPr lang="en-US" i="1" dirty="0"/>
              <a:t>their</a:t>
            </a:r>
            <a:r>
              <a:rPr lang="en-US" dirty="0"/>
              <a:t> reasons for change</a:t>
            </a:r>
          </a:p>
          <a:p>
            <a:r>
              <a:rPr lang="en-US" b="1" i="1" dirty="0"/>
              <a:t>	</a:t>
            </a:r>
            <a:r>
              <a:rPr lang="en-US" b="1" i="1" u="sng" dirty="0"/>
              <a:t>Why</a:t>
            </a:r>
            <a:r>
              <a:rPr lang="en-US" b="1" i="1" dirty="0"/>
              <a:t> do you think </a:t>
            </a:r>
            <a:r>
              <a:rPr lang="en-US" dirty="0"/>
              <a:t>you need to…lose weight, stop smoking, lower your blood pressure, lower your cholesterol, lower your blood sugar?</a:t>
            </a:r>
          </a:p>
          <a:p>
            <a:r>
              <a:rPr lang="en-US" dirty="0"/>
              <a:t>  </a:t>
            </a:r>
            <a:r>
              <a:rPr lang="en-US" b="1" i="1" dirty="0"/>
              <a:t>	</a:t>
            </a:r>
            <a:r>
              <a:rPr lang="en-US" b="1" i="1" u="sng" dirty="0"/>
              <a:t>How </a:t>
            </a:r>
            <a:r>
              <a:rPr lang="en-US" b="1" dirty="0"/>
              <a:t>do </a:t>
            </a:r>
            <a:r>
              <a:rPr lang="en-US" b="1" i="1" dirty="0"/>
              <a:t>you</a:t>
            </a:r>
            <a:r>
              <a:rPr lang="en-US" b="1" dirty="0"/>
              <a:t> want </a:t>
            </a:r>
            <a:r>
              <a:rPr lang="en-US" dirty="0"/>
              <a:t>to do it?</a:t>
            </a:r>
          </a:p>
          <a:p>
            <a:endParaRPr lang="en-US" dirty="0"/>
          </a:p>
          <a:p>
            <a:pPr marL="0" indent="0"/>
            <a:r>
              <a:rPr lang="en-US" i="1" dirty="0"/>
              <a:t>Exercise: Patient has BMI 32. Use this method to discuss their weight</a:t>
            </a:r>
          </a:p>
        </p:txBody>
      </p:sp>
      <p:sp>
        <p:nvSpPr>
          <p:cNvPr id="8" name="TextBox 7"/>
          <p:cNvSpPr txBox="1"/>
          <p:nvPr/>
        </p:nvSpPr>
        <p:spPr>
          <a:xfrm>
            <a:off x="4648200" y="5498068"/>
            <a:ext cx="4429482" cy="369332"/>
          </a:xfrm>
          <a:prstGeom prst="rect">
            <a:avLst/>
          </a:prstGeom>
          <a:noFill/>
        </p:spPr>
        <p:txBody>
          <a:bodyPr wrap="none" rtlCol="0">
            <a:spAutoFit/>
          </a:bodyPr>
          <a:lstStyle/>
          <a:p>
            <a:r>
              <a:rPr lang="en-US" sz="1800" i="1" dirty="0" err="1"/>
              <a:t>Rollnick</a:t>
            </a:r>
            <a:r>
              <a:rPr lang="en-US" sz="1800" i="1" dirty="0"/>
              <a:t> and Miller, MI in Healthcare 2007</a:t>
            </a:r>
          </a:p>
        </p:txBody>
      </p:sp>
    </p:spTree>
    <p:extLst>
      <p:ext uri="{BB962C8B-B14F-4D97-AF65-F5344CB8AC3E}">
        <p14:creationId xmlns:p14="http://schemas.microsoft.com/office/powerpoint/2010/main" val="248693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Self-Management</a:t>
            </a:r>
          </a:p>
        </p:txBody>
      </p:sp>
      <p:sp>
        <p:nvSpPr>
          <p:cNvPr id="3" name="Content Placeholder 2"/>
          <p:cNvSpPr>
            <a:spLocks noGrp="1"/>
          </p:cNvSpPr>
          <p:nvPr>
            <p:ph idx="1"/>
          </p:nvPr>
        </p:nvSpPr>
        <p:spPr>
          <a:xfrm>
            <a:off x="762000" y="1600200"/>
            <a:ext cx="8001000" cy="3581400"/>
          </a:xfrm>
        </p:spPr>
        <p:txBody>
          <a:bodyPr/>
          <a:lstStyle/>
          <a:p>
            <a:pPr marL="0" indent="0"/>
            <a:r>
              <a:rPr lang="en-US" sz="2000" dirty="0"/>
              <a:t>Ability to control your symptoms and explore how your health problems affect your life</a:t>
            </a:r>
          </a:p>
          <a:p>
            <a:pPr>
              <a:spcBef>
                <a:spcPts val="0"/>
              </a:spcBef>
            </a:pPr>
            <a:endParaRPr lang="en-US" sz="1600" dirty="0"/>
          </a:p>
          <a:p>
            <a:r>
              <a:rPr lang="en-US" sz="2000" u="sng" dirty="0"/>
              <a:t>Stanford Self-Management Program</a:t>
            </a:r>
          </a:p>
          <a:p>
            <a:pPr>
              <a:buFont typeface="Arial" panose="020B0604020202020204" pitchFamily="34" charset="0"/>
              <a:buChar char="•"/>
            </a:pPr>
            <a:r>
              <a:rPr lang="en-US" sz="2000" dirty="0"/>
              <a:t>6 weeks</a:t>
            </a:r>
          </a:p>
          <a:p>
            <a:pPr>
              <a:buFont typeface="Arial" panose="020B0604020202020204" pitchFamily="34" charset="0"/>
              <a:buChar char="•"/>
            </a:pPr>
            <a:r>
              <a:rPr lang="en-US" sz="2000" dirty="0"/>
              <a:t>Topics: dealing with emotions, exercise, nutrition		 medications, communication, decision-making</a:t>
            </a:r>
          </a:p>
          <a:p>
            <a:pPr>
              <a:spcBef>
                <a:spcPts val="0"/>
              </a:spcBef>
            </a:pPr>
            <a:endParaRPr lang="en-US" sz="1600" u="sng" dirty="0"/>
          </a:p>
          <a:p>
            <a:r>
              <a:rPr lang="en-US" sz="2000" u="sng" dirty="0"/>
              <a:t>Peer Programs:</a:t>
            </a:r>
          </a:p>
          <a:p>
            <a:pPr>
              <a:buFont typeface="Arial" pitchFamily="34" charset="0"/>
              <a:buChar char="•"/>
            </a:pPr>
            <a:r>
              <a:rPr lang="en-US" sz="2000" u="sng" dirty="0"/>
              <a:t>Whole Health Action Management (WHAM)</a:t>
            </a:r>
            <a:r>
              <a:rPr lang="en-US" sz="2000" dirty="0"/>
              <a:t> </a:t>
            </a:r>
          </a:p>
          <a:p>
            <a:pPr indent="0"/>
            <a:r>
              <a:rPr lang="en-US" sz="2000" u="sng" dirty="0">
                <a:hlinkClick r:id="rId3"/>
              </a:rPr>
              <a:t>www.integration.samhsa.gov/health-wellness/wham</a:t>
            </a:r>
            <a:endParaRPr lang="en-US" sz="2000" u="sng" dirty="0"/>
          </a:p>
          <a:p>
            <a:pPr>
              <a:buFont typeface="Arial" pitchFamily="34" charset="0"/>
              <a:buChar char="•"/>
            </a:pPr>
            <a:r>
              <a:rPr lang="en-US" sz="2000" u="sng" dirty="0"/>
              <a:t>Health and Recovery Peer (HARP)</a:t>
            </a:r>
          </a:p>
        </p:txBody>
      </p:sp>
      <p:pic>
        <p:nvPicPr>
          <p:cNvPr id="4" name="Picture 3" descr="Picture of Whole Health Action Manag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300" y="2286000"/>
            <a:ext cx="1900428" cy="1900428"/>
          </a:xfrm>
          <a:prstGeom prst="rect">
            <a:avLst/>
          </a:prstGeom>
        </p:spPr>
      </p:pic>
    </p:spTree>
    <p:extLst>
      <p:ext uri="{BB962C8B-B14F-4D97-AF65-F5344CB8AC3E}">
        <p14:creationId xmlns:p14="http://schemas.microsoft.com/office/powerpoint/2010/main" val="297634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a:xfrm>
            <a:off x="609600" y="838200"/>
            <a:ext cx="7391400" cy="533400"/>
          </a:xfrm>
        </p:spPr>
        <p:txBody>
          <a:bodyPr/>
          <a:lstStyle/>
          <a:p>
            <a:r>
              <a:rPr lang="en-US" b="1" dirty="0">
                <a:latin typeface="+mn-lt"/>
                <a:cs typeface="Open Sans" pitchFamily="64" charset="0"/>
              </a:rPr>
              <a:t>Implementation-Ready Health Promotion Programs</a:t>
            </a:r>
          </a:p>
        </p:txBody>
      </p:sp>
      <p:graphicFrame>
        <p:nvGraphicFramePr>
          <p:cNvPr id="29699" name="Object 1" descr="Chart of implementation-ready health promotion programs"/>
          <p:cNvGraphicFramePr>
            <a:graphicFrameLocks noChangeAspect="1"/>
          </p:cNvGraphicFramePr>
          <p:nvPr>
            <p:extLst>
              <p:ext uri="{D42A27DB-BD31-4B8C-83A1-F6EECF244321}">
                <p14:modId xmlns:p14="http://schemas.microsoft.com/office/powerpoint/2010/main" val="52738108"/>
              </p:ext>
            </p:extLst>
          </p:nvPr>
        </p:nvGraphicFramePr>
        <p:xfrm>
          <a:off x="685801" y="1908175"/>
          <a:ext cx="9677399" cy="4084532"/>
        </p:xfrm>
        <a:graphic>
          <a:graphicData uri="http://schemas.openxmlformats.org/presentationml/2006/ole">
            <mc:AlternateContent xmlns:mc="http://schemas.openxmlformats.org/markup-compatibility/2006">
              <mc:Choice xmlns:v="urn:schemas-microsoft-com:vml" Requires="v">
                <p:oleObj spid="_x0000_s6241" name="Document" r:id="rId4" imgW="5920279" imgH="2503980" progId="Word.Document.12">
                  <p:embed/>
                </p:oleObj>
              </mc:Choice>
              <mc:Fallback>
                <p:oleObj name="Document" r:id="rId4" imgW="5920279" imgH="2503980" progId="Word.Document.12">
                  <p:embed/>
                  <p:pic>
                    <p:nvPicPr>
                      <p:cNvPr id="0" name=""/>
                      <p:cNvPicPr>
                        <a:picLocks noChangeAspect="1" noChangeArrowheads="1"/>
                      </p:cNvPicPr>
                      <p:nvPr/>
                    </p:nvPicPr>
                    <p:blipFill>
                      <a:blip r:embed="rId5"/>
                      <a:srcRect/>
                      <a:stretch>
                        <a:fillRect/>
                      </a:stretch>
                    </p:blipFill>
                    <p:spPr bwMode="auto">
                      <a:xfrm>
                        <a:off x="685801" y="1908175"/>
                        <a:ext cx="9677399" cy="4084532"/>
                      </a:xfrm>
                      <a:prstGeom prst="rect">
                        <a:avLst/>
                      </a:prstGeom>
                      <a:noFill/>
                      <a:ln>
                        <a:noFill/>
                      </a:ln>
                    </p:spPr>
                  </p:pic>
                </p:oleObj>
              </mc:Fallback>
            </mc:AlternateContent>
          </a:graphicData>
        </a:graphic>
      </p:graphicFrame>
      <p:sp>
        <p:nvSpPr>
          <p:cNvPr id="2" name="TextBox 1"/>
          <p:cNvSpPr txBox="1"/>
          <p:nvPr/>
        </p:nvSpPr>
        <p:spPr>
          <a:xfrm>
            <a:off x="7750670" y="5555516"/>
            <a:ext cx="1239442" cy="307777"/>
          </a:xfrm>
          <a:prstGeom prst="rect">
            <a:avLst/>
          </a:prstGeom>
          <a:noFill/>
        </p:spPr>
        <p:txBody>
          <a:bodyPr wrap="none" rtlCol="0">
            <a:spAutoFit/>
          </a:bodyPr>
          <a:lstStyle/>
          <a:p>
            <a:r>
              <a:rPr lang="en-US" sz="1400" i="1" dirty="0"/>
              <a:t>Bartels, 2012</a:t>
            </a:r>
          </a:p>
        </p:txBody>
      </p:sp>
    </p:spTree>
    <p:extLst>
      <p:ext uri="{BB962C8B-B14F-4D97-AF65-F5344CB8AC3E}">
        <p14:creationId xmlns:p14="http://schemas.microsoft.com/office/powerpoint/2010/main" val="1304758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07" y="838200"/>
            <a:ext cx="8001000" cy="838200"/>
          </a:xfrm>
        </p:spPr>
        <p:txBody>
          <a:bodyPr/>
          <a:lstStyle/>
          <a:p>
            <a:r>
              <a:rPr lang="en-US" b="1" dirty="0">
                <a:cs typeface="Arial Unicode MS" pitchFamily="32" charset="0"/>
              </a:rPr>
              <a:t>ACHIEVE: Mean Weight Change</a:t>
            </a:r>
            <a:endParaRPr lang="en-US" dirty="0"/>
          </a:p>
        </p:txBody>
      </p:sp>
      <p:pic>
        <p:nvPicPr>
          <p:cNvPr id="2051" name="Picture 2" descr="Chart of mean weight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7820"/>
            <a:ext cx="5977014"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3" name="Text Box 4"/>
          <p:cNvSpPr txBox="1">
            <a:spLocks noChangeArrowheads="1"/>
          </p:cNvSpPr>
          <p:nvPr/>
        </p:nvSpPr>
        <p:spPr bwMode="auto">
          <a:xfrm>
            <a:off x="3581400" y="5546632"/>
            <a:ext cx="5486400"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211" rIns="0" bIns="0" anchor="ctr"/>
          <a:lstStyle>
            <a:lvl1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9pPr>
          </a:lstStyle>
          <a:p>
            <a:pPr algn="r" eaLnBrk="1" hangingPunct="1">
              <a:lnSpc>
                <a:spcPct val="93000"/>
              </a:lnSpc>
            </a:pPr>
            <a:r>
              <a:rPr lang="en-US" sz="1200" i="1" dirty="0" err="1">
                <a:solidFill>
                  <a:schemeClr val="tx1"/>
                </a:solidFill>
                <a:cs typeface="Arial Unicode MS" pitchFamily="32" charset="0"/>
              </a:rPr>
              <a:t>Daumit</a:t>
            </a:r>
            <a:r>
              <a:rPr lang="en-US" sz="1200" i="1" dirty="0">
                <a:solidFill>
                  <a:schemeClr val="tx1"/>
                </a:solidFill>
                <a:cs typeface="Arial Unicode MS" pitchFamily="32" charset="0"/>
              </a:rPr>
              <a:t> GL et al. N </a:t>
            </a:r>
            <a:r>
              <a:rPr lang="en-US" sz="1200" i="1" dirty="0" err="1">
                <a:solidFill>
                  <a:schemeClr val="tx1"/>
                </a:solidFill>
                <a:cs typeface="Arial Unicode MS" pitchFamily="32" charset="0"/>
              </a:rPr>
              <a:t>Engl</a:t>
            </a:r>
            <a:r>
              <a:rPr lang="en-US" sz="1200" i="1" dirty="0">
                <a:solidFill>
                  <a:schemeClr val="tx1"/>
                </a:solidFill>
                <a:cs typeface="Arial Unicode MS" pitchFamily="32" charset="0"/>
              </a:rPr>
              <a:t> J Med 2013. DOI: 10.1056/NEJMoa1214530</a:t>
            </a:r>
          </a:p>
        </p:txBody>
      </p:sp>
    </p:spTree>
    <p:extLst>
      <p:ext uri="{BB962C8B-B14F-4D97-AF65-F5344CB8AC3E}">
        <p14:creationId xmlns:p14="http://schemas.microsoft.com/office/powerpoint/2010/main" val="3218701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1066800"/>
          </a:xfrm>
        </p:spPr>
        <p:txBody>
          <a:bodyPr/>
          <a:lstStyle/>
          <a:p>
            <a:r>
              <a:rPr lang="en-US" dirty="0"/>
              <a:t>Simple Behavior Change Plan</a:t>
            </a:r>
          </a:p>
        </p:txBody>
      </p:sp>
      <p:sp>
        <p:nvSpPr>
          <p:cNvPr id="4" name="Rounded Rectangle 3"/>
          <p:cNvSpPr/>
          <p:nvPr/>
        </p:nvSpPr>
        <p:spPr>
          <a:xfrm>
            <a:off x="2057400" y="1524000"/>
            <a:ext cx="5029200" cy="685800"/>
          </a:xfrm>
          <a:prstGeom prst="roundRect">
            <a:avLst/>
          </a:prstGeom>
          <a:solidFill>
            <a:schemeClr val="accent1">
              <a:lumMod val="75000"/>
            </a:schemeClr>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STEP ONE:</a:t>
            </a:r>
          </a:p>
          <a:p>
            <a:pPr algn="ctr"/>
            <a:r>
              <a:rPr lang="en-US" sz="1600" dirty="0"/>
              <a:t>Choose a tiny step.</a:t>
            </a:r>
          </a:p>
          <a:p>
            <a:pPr algn="ctr"/>
            <a:r>
              <a:rPr lang="en-US" sz="1600" dirty="0"/>
              <a:t>(Walk one block.)</a:t>
            </a:r>
          </a:p>
        </p:txBody>
      </p:sp>
      <p:sp>
        <p:nvSpPr>
          <p:cNvPr id="7" name="Down Arrow 6" descr="Arrow from step one to step two"/>
          <p:cNvSpPr/>
          <p:nvPr/>
        </p:nvSpPr>
        <p:spPr>
          <a:xfrm>
            <a:off x="4307305" y="2245360"/>
            <a:ext cx="529389" cy="298824"/>
          </a:xfrm>
          <a:prstGeom prst="downArrow">
            <a:avLst/>
          </a:prstGeom>
          <a:solidFill>
            <a:schemeClr val="tx1">
              <a:lumMod val="95000"/>
              <a:lumOff val="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Rounded Rectangle 4"/>
          <p:cNvSpPr/>
          <p:nvPr/>
        </p:nvSpPr>
        <p:spPr>
          <a:xfrm>
            <a:off x="2057400" y="2553448"/>
            <a:ext cx="5029200" cy="778136"/>
          </a:xfrm>
          <a:prstGeom prst="roundRect">
            <a:avLst/>
          </a:prstGeom>
          <a:solidFill>
            <a:schemeClr val="accent1">
              <a:lumMod val="75000"/>
            </a:schemeClr>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STEP TWO:</a:t>
            </a:r>
          </a:p>
          <a:p>
            <a:pPr algn="ctr"/>
            <a:r>
              <a:rPr lang="en-US" sz="1600" dirty="0"/>
              <a:t>Find a spot.</a:t>
            </a:r>
          </a:p>
          <a:p>
            <a:pPr algn="ctr"/>
            <a:r>
              <a:rPr lang="en-US" sz="1600" dirty="0"/>
              <a:t>(Every morning on my way to work.)</a:t>
            </a:r>
          </a:p>
        </p:txBody>
      </p:sp>
      <p:sp>
        <p:nvSpPr>
          <p:cNvPr id="8" name="Down Arrow 7" descr="Arrow from step two to step three"/>
          <p:cNvSpPr/>
          <p:nvPr/>
        </p:nvSpPr>
        <p:spPr>
          <a:xfrm>
            <a:off x="4307304" y="3374616"/>
            <a:ext cx="529389" cy="298824"/>
          </a:xfrm>
          <a:prstGeom prst="downArrow">
            <a:avLst/>
          </a:prstGeom>
          <a:solidFill>
            <a:schemeClr val="tx2">
              <a:lumMod val="85000"/>
              <a:lumOff val="1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ounded Rectangle 5"/>
          <p:cNvSpPr/>
          <p:nvPr/>
        </p:nvSpPr>
        <p:spPr>
          <a:xfrm>
            <a:off x="2017294" y="3673440"/>
            <a:ext cx="5029200" cy="898560"/>
          </a:xfrm>
          <a:prstGeom prst="roundRect">
            <a:avLst/>
          </a:prstGeom>
          <a:solidFill>
            <a:schemeClr val="accent1">
              <a:lumMod val="75000"/>
            </a:schemeClr>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STEP THREE:</a:t>
            </a:r>
          </a:p>
          <a:p>
            <a:pPr algn="ctr"/>
            <a:r>
              <a:rPr lang="en-US" sz="1600" dirty="0"/>
              <a:t>Train the cycle.</a:t>
            </a:r>
          </a:p>
          <a:p>
            <a:pPr algn="ctr"/>
            <a:r>
              <a:rPr lang="en-US" sz="1600" dirty="0"/>
              <a:t>(Do it every day.)</a:t>
            </a:r>
          </a:p>
        </p:txBody>
      </p:sp>
      <p:sp>
        <p:nvSpPr>
          <p:cNvPr id="10" name="Down Arrow 9" descr="Arrow from step three to step four"/>
          <p:cNvSpPr/>
          <p:nvPr/>
        </p:nvSpPr>
        <p:spPr>
          <a:xfrm>
            <a:off x="4307306" y="4572000"/>
            <a:ext cx="529389" cy="298824"/>
          </a:xfrm>
          <a:prstGeom prst="downArrow">
            <a:avLst/>
          </a:prstGeom>
          <a:solidFill>
            <a:schemeClr val="tx2">
              <a:lumMod val="85000"/>
              <a:lumOff val="1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ounded Rectangle 8"/>
          <p:cNvSpPr/>
          <p:nvPr/>
        </p:nvSpPr>
        <p:spPr>
          <a:xfrm>
            <a:off x="2017294" y="4870824"/>
            <a:ext cx="5029200" cy="772423"/>
          </a:xfrm>
          <a:prstGeom prst="roundRect">
            <a:avLst/>
          </a:prstGeom>
          <a:solidFill>
            <a:schemeClr val="accent1">
              <a:lumMod val="75000"/>
            </a:schemeClr>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STEP FOUR:</a:t>
            </a:r>
          </a:p>
          <a:p>
            <a:pPr algn="ctr"/>
            <a:r>
              <a:rPr lang="en-US" sz="1600" dirty="0"/>
              <a:t>Assess Outcomes.</a:t>
            </a:r>
          </a:p>
          <a:p>
            <a:pPr algn="ctr"/>
            <a:r>
              <a:rPr lang="en-US" sz="1600" dirty="0"/>
              <a:t>(Did it change?  Any changes?)</a:t>
            </a:r>
          </a:p>
        </p:txBody>
      </p:sp>
      <p:grpSp>
        <p:nvGrpSpPr>
          <p:cNvPr id="3" name="Group 12" descr="Arrow from step four to step one"/>
          <p:cNvGrpSpPr/>
          <p:nvPr/>
        </p:nvGrpSpPr>
        <p:grpSpPr>
          <a:xfrm>
            <a:off x="7112000" y="1866900"/>
            <a:ext cx="1143000" cy="3587870"/>
            <a:chOff x="7162800" y="2057400"/>
            <a:chExt cx="1219200" cy="4191000"/>
          </a:xfrm>
        </p:grpSpPr>
        <p:cxnSp>
          <p:nvCxnSpPr>
            <p:cNvPr id="20" name="Straight Connector 19"/>
            <p:cNvCxnSpPr/>
            <p:nvPr/>
          </p:nvCxnSpPr>
          <p:spPr>
            <a:xfrm flipV="1">
              <a:off x="8305800" y="2057400"/>
              <a:ext cx="0" cy="4191000"/>
            </a:xfrm>
            <a:prstGeom prst="line">
              <a:avLst/>
            </a:prstGeom>
            <a:ln w="152400">
              <a:solidFill>
                <a:schemeClr val="tx2">
                  <a:lumMod val="85000"/>
                  <a:lumOff val="15000"/>
                </a:schemeClr>
              </a:solidFill>
            </a:ln>
            <a:effectLst/>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a:off x="7391400" y="6172200"/>
              <a:ext cx="990600" cy="0"/>
            </a:xfrm>
            <a:prstGeom prst="line">
              <a:avLst/>
            </a:prstGeom>
            <a:ln w="152400">
              <a:solidFill>
                <a:schemeClr val="tx2">
                  <a:lumMod val="85000"/>
                  <a:lumOff val="15000"/>
                </a:schemeClr>
              </a:solidFill>
            </a:ln>
            <a:effectLst/>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a:off x="7162800" y="2057400"/>
              <a:ext cx="1219200" cy="0"/>
            </a:xfrm>
            <a:prstGeom prst="line">
              <a:avLst/>
            </a:prstGeom>
            <a:ln w="152400">
              <a:solidFill>
                <a:schemeClr val="tx2">
                  <a:lumMod val="85000"/>
                  <a:lumOff val="15000"/>
                </a:schemeClr>
              </a:solidFill>
              <a:headEnd type="triangle" w="med" len="med"/>
              <a:tailEnd type="none" w="med" len="med"/>
            </a:ln>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956717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001000" cy="838200"/>
          </a:xfrm>
        </p:spPr>
        <p:txBody>
          <a:bodyPr/>
          <a:lstStyle/>
          <a:p>
            <a:br>
              <a:rPr lang="en-US" dirty="0"/>
            </a:br>
            <a:r>
              <a:rPr lang="en-US" dirty="0"/>
              <a:t>Shared Decision-Making</a:t>
            </a:r>
          </a:p>
        </p:txBody>
      </p:sp>
      <p:sp>
        <p:nvSpPr>
          <p:cNvPr id="3" name="Content Placeholder 2"/>
          <p:cNvSpPr>
            <a:spLocks noGrp="1"/>
          </p:cNvSpPr>
          <p:nvPr>
            <p:ph idx="1"/>
          </p:nvPr>
        </p:nvSpPr>
        <p:spPr>
          <a:xfrm>
            <a:off x="762000" y="1740515"/>
            <a:ext cx="8001000" cy="3789372"/>
          </a:xfrm>
        </p:spPr>
        <p:txBody>
          <a:bodyPr/>
          <a:lstStyle/>
          <a:p>
            <a:pPr>
              <a:buFont typeface="Arial" panose="020B0604020202020204" pitchFamily="34" charset="0"/>
              <a:buChar char="•"/>
            </a:pPr>
            <a:r>
              <a:rPr lang="en-US" sz="2200" dirty="0"/>
              <a:t>An interactive and collaborative process between individuals and their healthcare providers to make healthcare decisions pertinent to an individual's personal recovery.</a:t>
            </a:r>
          </a:p>
          <a:p>
            <a:pPr>
              <a:buFont typeface="Arial" panose="020B0604020202020204" pitchFamily="34" charset="0"/>
              <a:buChar char="•"/>
            </a:pPr>
            <a:r>
              <a:rPr lang="en-US" sz="2200" dirty="0"/>
              <a:t>Involves discussing options, reaching consensus, and deciding on best course of treatment together as partners. </a:t>
            </a:r>
          </a:p>
          <a:p>
            <a:pPr>
              <a:buFont typeface="Arial" panose="020B0604020202020204" pitchFamily="34" charset="0"/>
              <a:buChar char="•"/>
            </a:pPr>
            <a:r>
              <a:rPr lang="en-US" sz="2200" dirty="0"/>
              <a:t>Consistent with the values of choice, self-determination, and empowerment </a:t>
            </a:r>
          </a:p>
          <a:p>
            <a:pPr>
              <a:buFont typeface="Arial" panose="020B0604020202020204" pitchFamily="34" charset="0"/>
              <a:buChar char="•"/>
            </a:pPr>
            <a:r>
              <a:rPr lang="en-US" sz="2200" dirty="0"/>
              <a:t>Provides a means of enhancing consumer involvement in mental healthcare, which has recognized benefits for positive treatment outcomes.</a:t>
            </a:r>
          </a:p>
        </p:txBody>
      </p:sp>
    </p:spTree>
    <p:extLst>
      <p:ext uri="{BB962C8B-B14F-4D97-AF65-F5344CB8AC3E}">
        <p14:creationId xmlns:p14="http://schemas.microsoft.com/office/powerpoint/2010/main" val="2756583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Shared Decision-Making</a:t>
            </a:r>
          </a:p>
        </p:txBody>
      </p:sp>
      <p:sp>
        <p:nvSpPr>
          <p:cNvPr id="3" name="Content Placeholder 2"/>
          <p:cNvSpPr>
            <a:spLocks noGrp="1"/>
          </p:cNvSpPr>
          <p:nvPr>
            <p:ph idx="1"/>
          </p:nvPr>
        </p:nvSpPr>
        <p:spPr>
          <a:xfrm>
            <a:off x="685800" y="1905000"/>
            <a:ext cx="8001000" cy="3581400"/>
          </a:xfrm>
        </p:spPr>
        <p:txBody>
          <a:bodyPr/>
          <a:lstStyle/>
          <a:p>
            <a:pPr marL="0" indent="0"/>
            <a:r>
              <a:rPr lang="en-US" dirty="0"/>
              <a:t>A 67 year old female with schizoaffective DO and severe knee DJD comes in because she cannot stand the pain any longer. She has exhausted medical remedies and you advise referral for surgery. She refuses the surgery and decides to live with the pain and disability. Although you advised her to have the procedure, the risk of mortality is low and you continue to help her with non-surgical remedies so you can revisit when she is ready to discuss</a:t>
            </a:r>
          </a:p>
        </p:txBody>
      </p:sp>
    </p:spTree>
    <p:extLst>
      <p:ext uri="{BB962C8B-B14F-4D97-AF65-F5344CB8AC3E}">
        <p14:creationId xmlns:p14="http://schemas.microsoft.com/office/powerpoint/2010/main" val="2741327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a:t>Exercise: Shared Decision-Making (Cont’d)</a:t>
            </a:r>
          </a:p>
        </p:txBody>
      </p:sp>
      <p:sp>
        <p:nvSpPr>
          <p:cNvPr id="3" name="Content Placeholder 2"/>
          <p:cNvSpPr>
            <a:spLocks noGrp="1"/>
          </p:cNvSpPr>
          <p:nvPr>
            <p:ph idx="1"/>
          </p:nvPr>
        </p:nvSpPr>
        <p:spPr>
          <a:xfrm>
            <a:off x="685800" y="1828800"/>
            <a:ext cx="8001000" cy="3581400"/>
          </a:xfrm>
        </p:spPr>
        <p:txBody>
          <a:bodyPr/>
          <a:lstStyle/>
          <a:p>
            <a:pPr marL="0" indent="0"/>
            <a:r>
              <a:rPr lang="en-US" dirty="0"/>
              <a:t>The same patient comes in 5 months later with a hard breast mass. After mammogram, you advise surgical evaluation. She refuses because she is afraid of surgery. At this point, you become more reluctant to allow her to just "wait and watch." Three months later, the mass is larger and she still refuses surgery. </a:t>
            </a:r>
            <a:r>
              <a:rPr lang="en-US"/>
              <a:t>Her </a:t>
            </a:r>
            <a:r>
              <a:rPr lang="en-US" dirty="0"/>
              <a:t>clinician tells her that if she doesn't get a surgical evaluation then they might not be able to care for her further.</a:t>
            </a:r>
          </a:p>
        </p:txBody>
      </p:sp>
    </p:spTree>
    <p:extLst>
      <p:ext uri="{BB962C8B-B14F-4D97-AF65-F5344CB8AC3E}">
        <p14:creationId xmlns:p14="http://schemas.microsoft.com/office/powerpoint/2010/main" val="2985789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Person-Centered Treatment Plan</a:t>
            </a:r>
          </a:p>
        </p:txBody>
      </p:sp>
      <p:sp>
        <p:nvSpPr>
          <p:cNvPr id="3" name="Content Placeholder 2"/>
          <p:cNvSpPr>
            <a:spLocks noGrp="1"/>
          </p:cNvSpPr>
          <p:nvPr>
            <p:ph idx="1"/>
          </p:nvPr>
        </p:nvSpPr>
        <p:spPr>
          <a:xfrm>
            <a:off x="685800" y="1828800"/>
            <a:ext cx="8001000" cy="3581400"/>
          </a:xfrm>
        </p:spPr>
        <p:txBody>
          <a:bodyPr/>
          <a:lstStyle/>
          <a:p>
            <a:pPr>
              <a:buFont typeface="Arial" pitchFamily="34" charset="0"/>
              <a:buChar char="•"/>
            </a:pPr>
            <a:r>
              <a:rPr lang="en-US" dirty="0"/>
              <a:t>Plan provider and patient create so everyone knows what is going on</a:t>
            </a:r>
          </a:p>
          <a:p>
            <a:pPr>
              <a:buFont typeface="Arial" pitchFamily="34" charset="0"/>
              <a:buChar char="•"/>
            </a:pPr>
            <a:r>
              <a:rPr lang="en-US" dirty="0"/>
              <a:t>Involves collaboration, partnership and shared decision making</a:t>
            </a:r>
          </a:p>
          <a:p>
            <a:pPr>
              <a:buFont typeface="Arial" pitchFamily="34" charset="0"/>
              <a:buChar char="•"/>
            </a:pPr>
            <a:r>
              <a:rPr lang="en-US" dirty="0"/>
              <a:t>Reduces fragmentation of services</a:t>
            </a:r>
          </a:p>
          <a:p>
            <a:pPr>
              <a:buFont typeface="Arial" pitchFamily="34" charset="0"/>
              <a:buChar char="•"/>
            </a:pPr>
            <a:r>
              <a:rPr lang="en-US" dirty="0"/>
              <a:t>Serves as a roadmap to guide the recovery process</a:t>
            </a:r>
          </a:p>
          <a:p>
            <a:pPr>
              <a:buFont typeface="Arial" pitchFamily="34" charset="0"/>
              <a:buChar char="•"/>
            </a:pPr>
            <a:r>
              <a:rPr lang="en-US" dirty="0"/>
              <a:t>Identifies everyone’s role in the treatment</a:t>
            </a:r>
          </a:p>
          <a:p>
            <a:pPr>
              <a:buFont typeface="Arial" pitchFamily="34" charset="0"/>
              <a:buChar char="•"/>
            </a:pPr>
            <a:r>
              <a:rPr lang="en-US" dirty="0"/>
              <a:t>Identifies outcomes (both behavioral and physical)</a:t>
            </a:r>
          </a:p>
          <a:p>
            <a:pPr>
              <a:buFont typeface="Arial" pitchFamily="34" charset="0"/>
              <a:buChar char="•"/>
            </a:pPr>
            <a:r>
              <a:rPr lang="en-US" dirty="0"/>
              <a:t>Used to monitor progress and recovery</a:t>
            </a:r>
          </a:p>
        </p:txBody>
      </p:sp>
    </p:spTree>
    <p:extLst>
      <p:ext uri="{BB962C8B-B14F-4D97-AF65-F5344CB8AC3E}">
        <p14:creationId xmlns:p14="http://schemas.microsoft.com/office/powerpoint/2010/main" val="1418658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sz="3000" b="1" dirty="0"/>
              <a:t>Integrated Service Planning is the Goal</a:t>
            </a:r>
            <a:br>
              <a:rPr lang="en-US" sz="3000" b="1" dirty="0"/>
            </a:br>
            <a:r>
              <a:rPr lang="en-US" sz="2000" dirty="0"/>
              <a:t>(MH, SUD, Physical Health)</a:t>
            </a:r>
          </a:p>
        </p:txBody>
      </p:sp>
      <p:pic>
        <p:nvPicPr>
          <p:cNvPr id="7" name="Picture 6" descr="Picture of provider writing in notepad"/>
          <p:cNvPicPr>
            <a:picLocks noChangeAspect="1"/>
          </p:cNvPicPr>
          <p:nvPr/>
        </p:nvPicPr>
        <p:blipFill rotWithShape="1">
          <a:blip r:embed="rId3">
            <a:extLst>
              <a:ext uri="{28A0092B-C50C-407E-A947-70E740481C1C}">
                <a14:useLocalDpi xmlns:a14="http://schemas.microsoft.com/office/drawing/2010/main" val="0"/>
              </a:ext>
            </a:extLst>
          </a:blip>
          <a:srcRect l="66579" t="59906" r="11973" b="11579"/>
          <a:stretch/>
        </p:blipFill>
        <p:spPr>
          <a:xfrm>
            <a:off x="4267200" y="2933257"/>
            <a:ext cx="1961147" cy="1955534"/>
          </a:xfrm>
          <a:prstGeom prst="rect">
            <a:avLst/>
          </a:prstGeom>
        </p:spPr>
      </p:pic>
      <p:graphicFrame>
        <p:nvGraphicFramePr>
          <p:cNvPr id="4" name="Content Placeholder 3" descr="Chart of integrated service planning"/>
          <p:cNvGraphicFramePr>
            <a:graphicFrameLocks noGrp="1"/>
          </p:cNvGraphicFramePr>
          <p:nvPr>
            <p:ph idx="1"/>
            <p:extLst>
              <p:ext uri="{D42A27DB-BD31-4B8C-83A1-F6EECF244321}">
                <p14:modId xmlns:p14="http://schemas.microsoft.com/office/powerpoint/2010/main" val="1612470449"/>
              </p:ext>
            </p:extLst>
          </p:nvPr>
        </p:nvGraphicFramePr>
        <p:xfrm>
          <a:off x="990600" y="1676400"/>
          <a:ext cx="7848600" cy="4292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85800" y="4520625"/>
            <a:ext cx="1805302" cy="584775"/>
          </a:xfrm>
          <a:prstGeom prst="rect">
            <a:avLst/>
          </a:prstGeom>
          <a:noFill/>
        </p:spPr>
        <p:txBody>
          <a:bodyPr wrap="none" rtlCol="0">
            <a:spAutoFit/>
          </a:bodyPr>
          <a:lstStyle/>
          <a:p>
            <a:pPr eaLnBrk="1" fontAlgn="auto" hangingPunct="1">
              <a:spcBef>
                <a:spcPts val="0"/>
              </a:spcBef>
              <a:spcAft>
                <a:spcPts val="0"/>
              </a:spcAft>
            </a:pPr>
            <a:r>
              <a:rPr lang="en-US" sz="1600" dirty="0">
                <a:solidFill>
                  <a:srgbClr val="000000"/>
                </a:solidFill>
                <a:latin typeface="Arial"/>
                <a:ea typeface="ヒラギノ角ゴ Pro W3"/>
              </a:rPr>
              <a:t>Goal is Integrated</a:t>
            </a:r>
          </a:p>
          <a:p>
            <a:pPr eaLnBrk="1" fontAlgn="auto" hangingPunct="1">
              <a:spcBef>
                <a:spcPts val="0"/>
              </a:spcBef>
              <a:spcAft>
                <a:spcPts val="0"/>
              </a:spcAft>
            </a:pPr>
            <a:r>
              <a:rPr lang="en-US" sz="1600" dirty="0">
                <a:solidFill>
                  <a:srgbClr val="000000"/>
                </a:solidFill>
                <a:latin typeface="Arial"/>
                <a:ea typeface="ヒラギノ角ゴ Pro W3"/>
              </a:rPr>
              <a:t>Service Plan! </a:t>
            </a:r>
          </a:p>
        </p:txBody>
      </p:sp>
      <p:sp>
        <p:nvSpPr>
          <p:cNvPr id="5" name="Right Arrow 4" descr="Arrow from &quot;goal is integrated service plan&quot; to integrated service planning chart"/>
          <p:cNvSpPr/>
          <p:nvPr/>
        </p:nvSpPr>
        <p:spPr bwMode="auto">
          <a:xfrm>
            <a:off x="762000" y="3911024"/>
            <a:ext cx="1130808" cy="394717"/>
          </a:xfrm>
          <a:prstGeom prst="rightArrow">
            <a:avLst/>
          </a:prstGeom>
          <a:solidFill>
            <a:srgbClr val="911E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ヒラギノ角ゴ Pro W3" charset="0"/>
            </a:endParaRPr>
          </a:p>
        </p:txBody>
      </p:sp>
    </p:spTree>
    <p:extLst>
      <p:ext uri="{BB962C8B-B14F-4D97-AF65-F5344CB8AC3E}">
        <p14:creationId xmlns:p14="http://schemas.microsoft.com/office/powerpoint/2010/main" val="77886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a:t>Medical Illnesses</a:t>
            </a:r>
          </a:p>
        </p:txBody>
      </p:sp>
      <p:sp>
        <p:nvSpPr>
          <p:cNvPr id="3" name="Content Placeholder 2"/>
          <p:cNvSpPr>
            <a:spLocks noGrp="1"/>
          </p:cNvSpPr>
          <p:nvPr>
            <p:ph idx="1"/>
          </p:nvPr>
        </p:nvSpPr>
        <p:spPr>
          <a:xfrm>
            <a:off x="685800" y="1524000"/>
            <a:ext cx="8001000" cy="4114800"/>
          </a:xfrm>
        </p:spPr>
        <p:txBody>
          <a:bodyPr/>
          <a:lstStyle/>
          <a:p>
            <a:pPr>
              <a:buFont typeface="Arial" pitchFamily="34" charset="0"/>
              <a:buChar char="•"/>
            </a:pPr>
            <a:r>
              <a:rPr lang="en-US" sz="2000" b="1" dirty="0"/>
              <a:t>Cardiovascular disease (CVD) - </a:t>
            </a:r>
            <a:r>
              <a:rPr lang="en-US" sz="2000" dirty="0"/>
              <a:t>Leading cause of death,  diabetes, hypertension, dyslipidemias, obesity, smoking, metabolic syndrome (discussed in Module 1) </a:t>
            </a:r>
          </a:p>
          <a:p>
            <a:pPr>
              <a:buFont typeface="Arial" pitchFamily="34" charset="0"/>
              <a:buChar char="•"/>
            </a:pPr>
            <a:r>
              <a:rPr lang="en-US" sz="2000" b="1" dirty="0"/>
              <a:t>Cancer</a:t>
            </a:r>
            <a:r>
              <a:rPr lang="en-US" sz="2000" dirty="0"/>
              <a:t> – same rate as general population, but diagnosed late. Second leading cause of death. Cancer incidence:	</a:t>
            </a:r>
          </a:p>
          <a:p>
            <a:pPr lvl="1">
              <a:buFont typeface="Arial" pitchFamily="34" charset="0"/>
              <a:buChar char="•"/>
            </a:pPr>
            <a:r>
              <a:rPr lang="en-US" sz="1600" dirty="0"/>
              <a:t>Men – lung, stomach/pancreatic/esophageal, kidney</a:t>
            </a:r>
          </a:p>
          <a:p>
            <a:pPr lvl="1">
              <a:buFont typeface="Arial" pitchFamily="34" charset="0"/>
              <a:buChar char="•"/>
            </a:pPr>
            <a:r>
              <a:rPr lang="en-US" sz="1600" dirty="0"/>
              <a:t>Women – lung, kidney, breast</a:t>
            </a:r>
            <a:endParaRPr lang="en-US" sz="2000" dirty="0"/>
          </a:p>
          <a:p>
            <a:pPr>
              <a:buFont typeface="Arial" pitchFamily="34" charset="0"/>
              <a:buChar char="•"/>
            </a:pPr>
            <a:r>
              <a:rPr lang="en-US" sz="2000" b="1" dirty="0"/>
              <a:t>Infectious diseases </a:t>
            </a:r>
            <a:r>
              <a:rPr lang="en-US" sz="2000" dirty="0"/>
              <a:t>– limited data</a:t>
            </a:r>
          </a:p>
          <a:p>
            <a:pPr lvl="1">
              <a:buFont typeface="Arial" pitchFamily="34" charset="0"/>
              <a:buChar char="•"/>
            </a:pPr>
            <a:r>
              <a:rPr lang="en-US" sz="1600" dirty="0"/>
              <a:t>Hepatitis C  (HCV) – 4-10% outpatients – growing concern</a:t>
            </a:r>
          </a:p>
          <a:p>
            <a:pPr lvl="1">
              <a:buFont typeface="Arial" pitchFamily="34" charset="0"/>
              <a:buChar char="•"/>
            </a:pPr>
            <a:r>
              <a:rPr lang="en-US" sz="1600" dirty="0"/>
              <a:t>Human Immunodeficiency Virus (HIV)  - 2.7 % outpatient sample, 17% homeless population</a:t>
            </a:r>
          </a:p>
          <a:p>
            <a:pPr lvl="1">
              <a:buFont typeface="Arial" pitchFamily="34" charset="0"/>
              <a:buChar char="•"/>
            </a:pPr>
            <a:r>
              <a:rPr lang="en-US" sz="1600" dirty="0"/>
              <a:t>Tuberculosis (TB) – 17% inpatient sample</a:t>
            </a:r>
          </a:p>
          <a:p>
            <a:pPr>
              <a:buFont typeface="Arial" pitchFamily="34" charset="0"/>
              <a:buChar char="•"/>
            </a:pPr>
            <a:r>
              <a:rPr lang="en-US" sz="2000" b="1" dirty="0"/>
              <a:t>Chronic pain – </a:t>
            </a:r>
            <a:r>
              <a:rPr lang="en-US" sz="2000" dirty="0"/>
              <a:t>36.6% schizophrenia</a:t>
            </a:r>
            <a:endParaRPr lang="en-US" sz="2000" b="1" dirty="0"/>
          </a:p>
        </p:txBody>
      </p:sp>
      <p:sp>
        <p:nvSpPr>
          <p:cNvPr id="4" name="TextBox 3"/>
          <p:cNvSpPr txBox="1"/>
          <p:nvPr/>
        </p:nvSpPr>
        <p:spPr>
          <a:xfrm>
            <a:off x="5337810" y="4953000"/>
            <a:ext cx="3886200" cy="1015663"/>
          </a:xfrm>
          <a:prstGeom prst="rect">
            <a:avLst/>
          </a:prstGeom>
          <a:noFill/>
        </p:spPr>
        <p:txBody>
          <a:bodyPr wrap="square" rtlCol="0">
            <a:spAutoFit/>
          </a:bodyPr>
          <a:lstStyle/>
          <a:p>
            <a:pPr eaLnBrk="1" hangingPunct="1"/>
            <a:r>
              <a:rPr lang="pt-BR" sz="1200" dirty="0">
                <a:hlinkClick r:id="" action="ppaction://hlinkfile" tooltip="Cadernos de saúde pública."/>
              </a:rPr>
              <a:t>Cad Saude Publica.</a:t>
            </a:r>
            <a:r>
              <a:rPr lang="pt-BR" sz="1200" dirty="0"/>
              <a:t> 2010 Mar;26(3):591-602</a:t>
            </a:r>
            <a:endParaRPr lang="en-US" sz="1200" baseline="30000" dirty="0"/>
          </a:p>
          <a:p>
            <a:pPr eaLnBrk="1" hangingPunct="1"/>
            <a:r>
              <a:rPr lang="en-US" sz="1200" dirty="0" err="1"/>
              <a:t>Pirl</a:t>
            </a:r>
            <a:r>
              <a:rPr lang="en-US" sz="1200" dirty="0"/>
              <a:t> WF et al.  Psych </a:t>
            </a:r>
            <a:r>
              <a:rPr lang="en-US" sz="1200" dirty="0" err="1"/>
              <a:t>Serv</a:t>
            </a:r>
            <a:r>
              <a:rPr lang="en-US" sz="1200" dirty="0"/>
              <a:t> 2005;56:1614.</a:t>
            </a:r>
          </a:p>
          <a:p>
            <a:pPr eaLnBrk="1" hangingPunct="1"/>
            <a:r>
              <a:rPr lang="en-US" sz="1200" dirty="0"/>
              <a:t>Freudenreich O et al.  Psychosomatics 2007;48:405.</a:t>
            </a:r>
          </a:p>
          <a:p>
            <a:pPr eaLnBrk="1" hangingPunct="1"/>
            <a:r>
              <a:rPr lang="en-US" sz="1200" dirty="0" err="1"/>
              <a:t>Viron</a:t>
            </a:r>
            <a:r>
              <a:rPr lang="en-US" sz="1200" dirty="0"/>
              <a:t> M et al.  </a:t>
            </a:r>
            <a:r>
              <a:rPr lang="en-US" sz="1200" dirty="0" err="1"/>
              <a:t>Comm</a:t>
            </a:r>
            <a:r>
              <a:rPr lang="en-US" sz="1200" dirty="0"/>
              <a:t> </a:t>
            </a:r>
            <a:r>
              <a:rPr lang="en-US" sz="1200" dirty="0" err="1"/>
              <a:t>Ment</a:t>
            </a:r>
            <a:r>
              <a:rPr lang="en-US" sz="1200" dirty="0"/>
              <a:t> Health J (in press)</a:t>
            </a:r>
          </a:p>
          <a:p>
            <a:pPr eaLnBrk="1" hangingPunct="1"/>
            <a:r>
              <a:rPr lang="en-US" sz="1200" dirty="0" err="1"/>
              <a:t>Kisely</a:t>
            </a:r>
            <a:r>
              <a:rPr lang="en-US" sz="1200" dirty="0"/>
              <a:t>, et al, JAMA Psychiatry ,</a:t>
            </a:r>
            <a:r>
              <a:rPr lang="en-US" sz="1200" dirty="0" err="1"/>
              <a:t>Vol</a:t>
            </a:r>
            <a:r>
              <a:rPr lang="en-US" sz="1200" dirty="0"/>
              <a:t> 70 (no.2) Feb 2013</a:t>
            </a:r>
          </a:p>
        </p:txBody>
      </p:sp>
    </p:spTree>
    <p:extLst>
      <p:ext uri="{BB962C8B-B14F-4D97-AF65-F5344CB8AC3E}">
        <p14:creationId xmlns:p14="http://schemas.microsoft.com/office/powerpoint/2010/main" val="6211428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Reflections and Discussion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How might you approach patients differently given the information you have received?</a:t>
            </a:r>
          </a:p>
          <a:p>
            <a:pPr>
              <a:buFont typeface="Arial" panose="020B0604020202020204" pitchFamily="34" charset="0"/>
              <a:buChar char="•"/>
            </a:pPr>
            <a:endParaRPr lang="en-US" dirty="0"/>
          </a:p>
          <a:p>
            <a:pPr>
              <a:buFont typeface="Arial" panose="020B0604020202020204" pitchFamily="34" charset="0"/>
              <a:buChar char="•"/>
            </a:pPr>
            <a:r>
              <a:rPr lang="en-US" dirty="0"/>
              <a:t>What staff education do you think would be beneficial to maximize the “force multiplier </a:t>
            </a:r>
            <a:r>
              <a:rPr lang="en-US"/>
              <a:t>effect”?</a:t>
            </a:r>
            <a:endParaRPr lang="en-US" dirty="0"/>
          </a:p>
        </p:txBody>
      </p:sp>
    </p:spTree>
    <p:extLst>
      <p:ext uri="{BB962C8B-B14F-4D97-AF65-F5344CB8AC3E}">
        <p14:creationId xmlns:p14="http://schemas.microsoft.com/office/powerpoint/2010/main" val="3221416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Post Test Questions</a:t>
            </a:r>
          </a:p>
        </p:txBody>
      </p:sp>
      <p:sp>
        <p:nvSpPr>
          <p:cNvPr id="4" name="Content Placeholder 2"/>
          <p:cNvSpPr txBox="1">
            <a:spLocks/>
          </p:cNvSpPr>
          <p:nvPr/>
        </p:nvSpPr>
        <p:spPr bwMode="auto">
          <a:xfrm>
            <a:off x="685800" y="1600200"/>
            <a:ext cx="8001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a:buFont typeface="Wingdings" charset="0"/>
              <a:buAutoNum type="arabicPeriod"/>
            </a:pPr>
            <a:r>
              <a:rPr lang="en-US" sz="1400" b="1" kern="0" dirty="0"/>
              <a:t>What comorbid behavioral health diagnosis are common with SMI?</a:t>
            </a:r>
          </a:p>
          <a:p>
            <a:pPr marL="800100" lvl="1" indent="-342900">
              <a:buFont typeface="+mj-lt"/>
              <a:buAutoNum type="alphaLcParenR"/>
            </a:pPr>
            <a:r>
              <a:rPr lang="en-US" sz="1400" kern="0" dirty="0"/>
              <a:t>Trauma-related disorders</a:t>
            </a:r>
          </a:p>
          <a:p>
            <a:pPr marL="800100" lvl="1" indent="-342900">
              <a:buFont typeface="+mj-lt"/>
              <a:buAutoNum type="alphaLcParenR"/>
            </a:pPr>
            <a:r>
              <a:rPr lang="en-US" sz="1400" kern="0" dirty="0"/>
              <a:t>Simple phobia</a:t>
            </a:r>
          </a:p>
          <a:p>
            <a:pPr marL="800100" lvl="1" indent="-342900">
              <a:buFont typeface="+mj-lt"/>
              <a:buAutoNum type="alphaLcParenR"/>
            </a:pPr>
            <a:r>
              <a:rPr lang="en-US" sz="1400" kern="0" dirty="0"/>
              <a:t>Adjustment disorders</a:t>
            </a:r>
          </a:p>
          <a:p>
            <a:pPr marL="800100" lvl="1" indent="-342900">
              <a:buFont typeface="+mj-lt"/>
              <a:buAutoNum type="alphaLcParenR"/>
            </a:pPr>
            <a:r>
              <a:rPr lang="en-US" sz="1400" kern="0" dirty="0" err="1"/>
              <a:t>Paraphilias</a:t>
            </a:r>
            <a:br>
              <a:rPr lang="en-US" sz="1400" kern="0" dirty="0"/>
            </a:br>
            <a:endParaRPr lang="en-US" sz="1400" kern="0" dirty="0"/>
          </a:p>
          <a:p>
            <a:pPr>
              <a:buFont typeface="Wingdings" charset="0"/>
              <a:buAutoNum type="arabicPeriod" startAt="2"/>
            </a:pPr>
            <a:r>
              <a:rPr lang="en-US" sz="1400" b="1" kern="0" dirty="0"/>
              <a:t>To reduce anxiety, the purpose of the first appointment </a:t>
            </a:r>
            <a:r>
              <a:rPr lang="en-US" sz="1400" b="1" u="sng" kern="0" dirty="0"/>
              <a:t>could</a:t>
            </a:r>
            <a:r>
              <a:rPr lang="en-US" sz="1400" b="1" kern="0" dirty="0"/>
              <a:t> be to</a:t>
            </a:r>
          </a:p>
          <a:p>
            <a:pPr marL="800100" lvl="1" indent="-342900">
              <a:buFont typeface="+mj-lt"/>
              <a:buAutoNum type="alphaLcParenR"/>
            </a:pPr>
            <a:r>
              <a:rPr lang="en-US" sz="1400" kern="0" dirty="0"/>
              <a:t>Gather information</a:t>
            </a:r>
          </a:p>
          <a:p>
            <a:pPr marL="800100" lvl="1" indent="-342900">
              <a:buFont typeface="+mj-lt"/>
              <a:buAutoNum type="alphaLcParenR"/>
            </a:pPr>
            <a:r>
              <a:rPr lang="en-US" sz="1400" kern="0" dirty="0"/>
              <a:t>Make the next appointment</a:t>
            </a:r>
          </a:p>
          <a:p>
            <a:pPr marL="800100" lvl="1" indent="-342900">
              <a:buFont typeface="+mj-lt"/>
              <a:buAutoNum type="alphaLcParenR"/>
            </a:pPr>
            <a:r>
              <a:rPr lang="en-US" sz="1400" kern="0" dirty="0"/>
              <a:t>Introduce staff</a:t>
            </a:r>
          </a:p>
          <a:p>
            <a:pPr marL="800100" lvl="1" indent="-342900">
              <a:buFont typeface="+mj-lt"/>
              <a:buAutoNum type="alphaLcParenR"/>
            </a:pPr>
            <a:r>
              <a:rPr lang="en-US" sz="1400" kern="0" dirty="0"/>
              <a:t>All of the above</a:t>
            </a:r>
            <a:br>
              <a:rPr lang="en-US" sz="1400" kern="0" dirty="0"/>
            </a:br>
            <a:endParaRPr lang="en-US" sz="1400" kern="0" dirty="0"/>
          </a:p>
          <a:p>
            <a:pPr>
              <a:buFont typeface="Wingdings" charset="0"/>
              <a:buAutoNum type="arabicPeriod" startAt="3"/>
            </a:pPr>
            <a:r>
              <a:rPr lang="en-US" sz="1400" b="1" kern="0" dirty="0"/>
              <a:t>Common reasons for medical visits for people with SMI include all </a:t>
            </a:r>
            <a:r>
              <a:rPr lang="en-US" sz="1400" b="1" u="sng" kern="0" dirty="0"/>
              <a:t>except</a:t>
            </a:r>
          </a:p>
          <a:p>
            <a:pPr marL="800100" lvl="1" indent="-342900">
              <a:buFont typeface="+mj-lt"/>
              <a:buAutoNum type="alphaLcParenR"/>
            </a:pPr>
            <a:r>
              <a:rPr lang="en-US" sz="1400" kern="0" dirty="0"/>
              <a:t>Abdominal pain</a:t>
            </a:r>
          </a:p>
          <a:p>
            <a:pPr marL="800100" lvl="1" indent="-342900">
              <a:buFont typeface="+mj-lt"/>
              <a:buAutoNum type="alphaLcParenR"/>
            </a:pPr>
            <a:r>
              <a:rPr lang="en-US" sz="1400" kern="0" dirty="0"/>
              <a:t>Chest Pain</a:t>
            </a:r>
          </a:p>
          <a:p>
            <a:pPr marL="800100" lvl="1" indent="-342900">
              <a:buFont typeface="+mj-lt"/>
              <a:buAutoNum type="alphaLcParenR"/>
            </a:pPr>
            <a:r>
              <a:rPr lang="en-US" sz="1400" kern="0" dirty="0"/>
              <a:t>Well visit</a:t>
            </a:r>
          </a:p>
          <a:p>
            <a:pPr marL="800100" lvl="1" indent="-342900">
              <a:buFont typeface="+mj-lt"/>
              <a:buAutoNum type="alphaLcParenR"/>
            </a:pPr>
            <a:r>
              <a:rPr lang="en-US" sz="1400" kern="0" dirty="0"/>
              <a:t>Headache</a:t>
            </a:r>
          </a:p>
        </p:txBody>
      </p:sp>
    </p:spTree>
    <p:extLst>
      <p:ext uri="{BB962C8B-B14F-4D97-AF65-F5344CB8AC3E}">
        <p14:creationId xmlns:p14="http://schemas.microsoft.com/office/powerpoint/2010/main" val="3185096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Post Test Answers</a:t>
            </a:r>
          </a:p>
        </p:txBody>
      </p:sp>
      <p:sp>
        <p:nvSpPr>
          <p:cNvPr id="4" name="Content Placeholder 2"/>
          <p:cNvSpPr txBox="1">
            <a:spLocks/>
          </p:cNvSpPr>
          <p:nvPr/>
        </p:nvSpPr>
        <p:spPr bwMode="auto">
          <a:xfrm>
            <a:off x="762000" y="1600200"/>
            <a:ext cx="8001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a:buFont typeface="Wingdings" charset="0"/>
              <a:buAutoNum type="arabicPeriod"/>
            </a:pPr>
            <a:r>
              <a:rPr lang="en-US" sz="1400" b="1" kern="0" dirty="0"/>
              <a:t>What comorbid behavioral health diagnosis are common with SMI?</a:t>
            </a:r>
          </a:p>
          <a:p>
            <a:pPr marL="800100" lvl="1" indent="-342900">
              <a:buFont typeface="+mj-lt"/>
              <a:buAutoNum type="alphaLcParenR"/>
            </a:pPr>
            <a:r>
              <a:rPr lang="en-US" sz="1400" kern="0" dirty="0">
                <a:solidFill>
                  <a:srgbClr val="FF0000"/>
                </a:solidFill>
              </a:rPr>
              <a:t>Trauma-related disorders</a:t>
            </a:r>
          </a:p>
          <a:p>
            <a:pPr marL="800100" lvl="1" indent="-342900">
              <a:buFont typeface="+mj-lt"/>
              <a:buAutoNum type="alphaLcParenR"/>
            </a:pPr>
            <a:r>
              <a:rPr lang="en-US" sz="1400" kern="0" dirty="0"/>
              <a:t>Simple phobia</a:t>
            </a:r>
          </a:p>
          <a:p>
            <a:pPr marL="800100" lvl="1" indent="-342900">
              <a:buFont typeface="+mj-lt"/>
              <a:buAutoNum type="alphaLcParenR"/>
            </a:pPr>
            <a:r>
              <a:rPr lang="en-US" sz="1400" kern="0" dirty="0"/>
              <a:t>Adjustment disorders</a:t>
            </a:r>
          </a:p>
          <a:p>
            <a:pPr marL="800100" lvl="1" indent="-342900">
              <a:buFont typeface="+mj-lt"/>
              <a:buAutoNum type="alphaLcParenR"/>
            </a:pPr>
            <a:r>
              <a:rPr lang="en-US" sz="1400" kern="0" dirty="0" err="1"/>
              <a:t>Paraphilias</a:t>
            </a:r>
            <a:br>
              <a:rPr lang="en-US" sz="1400" kern="0" dirty="0"/>
            </a:br>
            <a:endParaRPr lang="en-US" sz="1400" kern="0" dirty="0"/>
          </a:p>
          <a:p>
            <a:pPr>
              <a:buFont typeface="Wingdings" charset="0"/>
              <a:buAutoNum type="arabicPeriod" startAt="2"/>
            </a:pPr>
            <a:r>
              <a:rPr lang="en-US" sz="1400" b="1" kern="0" dirty="0"/>
              <a:t>To reduce anxiety, the purpose of the first appointment </a:t>
            </a:r>
            <a:r>
              <a:rPr lang="en-US" sz="1400" b="1" u="sng" kern="0" dirty="0"/>
              <a:t>could</a:t>
            </a:r>
            <a:r>
              <a:rPr lang="en-US" sz="1400" b="1" kern="0" dirty="0"/>
              <a:t> be to</a:t>
            </a:r>
          </a:p>
          <a:p>
            <a:pPr marL="800100" lvl="1" indent="-342900">
              <a:buFont typeface="+mj-lt"/>
              <a:buAutoNum type="alphaLcParenR"/>
            </a:pPr>
            <a:r>
              <a:rPr lang="en-US" sz="1400" kern="0" dirty="0"/>
              <a:t>Gather information</a:t>
            </a:r>
          </a:p>
          <a:p>
            <a:pPr marL="800100" lvl="1" indent="-342900">
              <a:buFont typeface="+mj-lt"/>
              <a:buAutoNum type="alphaLcParenR"/>
            </a:pPr>
            <a:r>
              <a:rPr lang="en-US" sz="1400" kern="0" dirty="0"/>
              <a:t>Make the next appointment</a:t>
            </a:r>
          </a:p>
          <a:p>
            <a:pPr marL="800100" lvl="1" indent="-342900">
              <a:buFont typeface="+mj-lt"/>
              <a:buAutoNum type="alphaLcParenR"/>
            </a:pPr>
            <a:r>
              <a:rPr lang="en-US" sz="1400" kern="0" dirty="0"/>
              <a:t>Introduce staff</a:t>
            </a:r>
          </a:p>
          <a:p>
            <a:pPr marL="800100" lvl="1" indent="-342900">
              <a:buFont typeface="+mj-lt"/>
              <a:buAutoNum type="alphaLcParenR"/>
            </a:pPr>
            <a:r>
              <a:rPr lang="en-US" sz="1400" kern="0" dirty="0">
                <a:solidFill>
                  <a:srgbClr val="FF0000"/>
                </a:solidFill>
              </a:rPr>
              <a:t>All of the above</a:t>
            </a:r>
            <a:br>
              <a:rPr lang="en-US" sz="1400" kern="0" dirty="0"/>
            </a:br>
            <a:endParaRPr lang="en-US" sz="1400" kern="0" dirty="0"/>
          </a:p>
          <a:p>
            <a:pPr>
              <a:buFont typeface="Wingdings" charset="0"/>
              <a:buAutoNum type="arabicPeriod" startAt="3"/>
            </a:pPr>
            <a:r>
              <a:rPr lang="en-US" sz="1400" b="1" kern="0" dirty="0"/>
              <a:t>Common reasons for medical visits for people with SMI include all </a:t>
            </a:r>
            <a:r>
              <a:rPr lang="en-US" sz="1400" b="1" u="sng" kern="0" dirty="0"/>
              <a:t>except</a:t>
            </a:r>
          </a:p>
          <a:p>
            <a:pPr marL="800100" lvl="1" indent="-342900">
              <a:buFont typeface="+mj-lt"/>
              <a:buAutoNum type="alphaLcParenR"/>
            </a:pPr>
            <a:r>
              <a:rPr lang="en-US" sz="1400" kern="0" dirty="0"/>
              <a:t>Abdominal pain</a:t>
            </a:r>
          </a:p>
          <a:p>
            <a:pPr marL="800100" lvl="1" indent="-342900">
              <a:buFont typeface="+mj-lt"/>
              <a:buAutoNum type="alphaLcParenR"/>
            </a:pPr>
            <a:r>
              <a:rPr lang="en-US" sz="1400" kern="0" dirty="0"/>
              <a:t>Chest Pain</a:t>
            </a:r>
          </a:p>
          <a:p>
            <a:pPr marL="800100" lvl="1" indent="-342900">
              <a:buFont typeface="+mj-lt"/>
              <a:buAutoNum type="alphaLcParenR"/>
            </a:pPr>
            <a:r>
              <a:rPr lang="en-US" sz="1400" kern="0" dirty="0">
                <a:solidFill>
                  <a:srgbClr val="FF0000"/>
                </a:solidFill>
              </a:rPr>
              <a:t>Well visit</a:t>
            </a:r>
          </a:p>
          <a:p>
            <a:pPr marL="800100" lvl="1" indent="-342900">
              <a:buFont typeface="+mj-lt"/>
              <a:buAutoNum type="alphaLcParenR"/>
            </a:pPr>
            <a:r>
              <a:rPr lang="en-US" sz="1400" kern="0" dirty="0"/>
              <a:t>Headache</a:t>
            </a:r>
          </a:p>
        </p:txBody>
      </p:sp>
    </p:spTree>
    <p:extLst>
      <p:ext uri="{BB962C8B-B14F-4D97-AF65-F5344CB8AC3E}">
        <p14:creationId xmlns:p14="http://schemas.microsoft.com/office/powerpoint/2010/main" val="2018161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Resources</a:t>
            </a:r>
          </a:p>
        </p:txBody>
      </p:sp>
      <p:sp>
        <p:nvSpPr>
          <p:cNvPr id="3" name="Content Placeholder 2"/>
          <p:cNvSpPr>
            <a:spLocks noGrp="1"/>
          </p:cNvSpPr>
          <p:nvPr>
            <p:ph idx="1"/>
          </p:nvPr>
        </p:nvSpPr>
        <p:spPr/>
        <p:txBody>
          <a:bodyPr/>
          <a:lstStyle/>
          <a:p>
            <a:r>
              <a:rPr lang="en-US" sz="1400" dirty="0"/>
              <a:t>Schizophrenia for Primary Care Providers: How to Contribute to the Care of a Vulnerable Patient Population, Mark </a:t>
            </a:r>
            <a:r>
              <a:rPr lang="en-US" sz="1400" dirty="0" err="1"/>
              <a:t>Viron</a:t>
            </a:r>
            <a:r>
              <a:rPr lang="en-US" sz="1400" dirty="0"/>
              <a:t>, MD, Travis Baggett, MD, MPH, Michele Hill, MB, </a:t>
            </a:r>
            <a:r>
              <a:rPr lang="en-US" sz="1400" dirty="0" err="1"/>
              <a:t>MRCPsych</a:t>
            </a:r>
            <a:r>
              <a:rPr lang="en-US" sz="1400" dirty="0"/>
              <a:t>, Oliver Freudenreich, MD</a:t>
            </a:r>
            <a:r>
              <a:rPr lang="en-US" sz="1400" b="1" dirty="0"/>
              <a:t>, </a:t>
            </a:r>
            <a:r>
              <a:rPr lang="en-US" sz="1400" dirty="0"/>
              <a:t>The American Journal of Medicine, </a:t>
            </a:r>
            <a:r>
              <a:rPr lang="en-US" sz="1400" dirty="0" err="1"/>
              <a:t>Vol</a:t>
            </a:r>
            <a:r>
              <a:rPr lang="en-US" sz="1400" dirty="0"/>
              <a:t> 125, No 3, March 2012</a:t>
            </a:r>
          </a:p>
          <a:p>
            <a:endParaRPr lang="en-US" sz="1400" dirty="0">
              <a:latin typeface="Arial Narrow" pitchFamily="34" charset="0"/>
              <a:ea typeface="MS PGothic" pitchFamily="34" charset="-128"/>
            </a:endParaRPr>
          </a:p>
          <a:p>
            <a:r>
              <a:rPr lang="en-US" sz="1400" dirty="0"/>
              <a:t>Formula for Good Health  </a:t>
            </a:r>
            <a:r>
              <a:rPr lang="en-US" sz="1400" dirty="0">
                <a:hlinkClick r:id="rId2"/>
              </a:rPr>
              <a:t>AAFP.org</a:t>
            </a:r>
            <a:endParaRPr lang="en-US" sz="1400" dirty="0"/>
          </a:p>
          <a:p>
            <a:endParaRPr lang="en-US" sz="1400" dirty="0"/>
          </a:p>
          <a:p>
            <a:r>
              <a:rPr lang="en-US" sz="1400" dirty="0"/>
              <a:t>Handbook of Sensitive Practices for HealthCare Providers, </a:t>
            </a:r>
            <a:r>
              <a:rPr lang="en-US" sz="1400" dirty="0" err="1"/>
              <a:t>Schachter</a:t>
            </a:r>
            <a:r>
              <a:rPr lang="en-US" sz="1400" dirty="0"/>
              <a:t>, C.L., Stalker, C.A., </a:t>
            </a:r>
            <a:r>
              <a:rPr lang="en-US" sz="1400" dirty="0" err="1"/>
              <a:t>Teram</a:t>
            </a:r>
            <a:r>
              <a:rPr lang="en-US" sz="1400" dirty="0"/>
              <a:t>, E., </a:t>
            </a:r>
            <a:r>
              <a:rPr lang="en-US" sz="1400" dirty="0" err="1"/>
              <a:t>Lasiuk</a:t>
            </a:r>
            <a:r>
              <a:rPr lang="en-US" sz="1400" dirty="0"/>
              <a:t>, G.C., </a:t>
            </a:r>
            <a:r>
              <a:rPr lang="en-US" sz="1400" dirty="0" err="1"/>
              <a:t>Danilkewich</a:t>
            </a:r>
            <a:r>
              <a:rPr lang="en-US" sz="1400" dirty="0"/>
              <a:t>, A.(2009). </a:t>
            </a:r>
            <a:r>
              <a:rPr lang="en-US" sz="1400" i="1" dirty="0"/>
              <a:t>Handbook on sensitive practice for health care practitioner: Lessons from adult survivors of childhood sexual abuse</a:t>
            </a:r>
            <a:r>
              <a:rPr lang="en-US" sz="1400" dirty="0"/>
              <a:t>. Ottawa: Public Health Agency of Canada.</a:t>
            </a:r>
          </a:p>
          <a:p>
            <a:r>
              <a:rPr lang="en-US" sz="1400" dirty="0">
                <a:hlinkClick r:id="rId3"/>
              </a:rPr>
              <a:t>PHAC SPC GC.ca</a:t>
            </a:r>
            <a:endParaRPr lang="en-US" sz="1400" dirty="0"/>
          </a:p>
          <a:p>
            <a:endParaRPr lang="en-US" sz="1400" dirty="0">
              <a:latin typeface="Arial Narrow" pitchFamily="34" charset="0"/>
              <a:ea typeface="MS PGothic" pitchFamily="34" charset="-128"/>
            </a:endParaRPr>
          </a:p>
          <a:p>
            <a:endParaRPr lang="en-US" dirty="0"/>
          </a:p>
        </p:txBody>
      </p:sp>
    </p:spTree>
    <p:extLst>
      <p:ext uri="{BB962C8B-B14F-4D97-AF65-F5344CB8AC3E}">
        <p14:creationId xmlns:p14="http://schemas.microsoft.com/office/powerpoint/2010/main" val="28615934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Resources (Cont’d)</a:t>
            </a:r>
          </a:p>
        </p:txBody>
      </p:sp>
      <p:sp>
        <p:nvSpPr>
          <p:cNvPr id="3" name="Content Placeholder 2"/>
          <p:cNvSpPr>
            <a:spLocks noGrp="1"/>
          </p:cNvSpPr>
          <p:nvPr>
            <p:ph idx="1"/>
          </p:nvPr>
        </p:nvSpPr>
        <p:spPr>
          <a:xfrm>
            <a:off x="762000" y="1600200"/>
            <a:ext cx="8001000" cy="3581400"/>
          </a:xfrm>
        </p:spPr>
        <p:txBody>
          <a:bodyPr/>
          <a:lstStyle/>
          <a:p>
            <a:endParaRPr lang="pt-BR" sz="1200" dirty="0">
              <a:hlinkClick r:id="" action="ppaction://hlinkfile" tooltip="Cadernos de saúde pública."/>
            </a:endParaRPr>
          </a:p>
          <a:p>
            <a:r>
              <a:rPr lang="pt-BR" sz="1200" dirty="0">
                <a:hlinkClick r:id="" action="ppaction://hlinkfile" tooltip="Cadernos de saúde pública."/>
              </a:rPr>
              <a:t>Cad Saude Publica.</a:t>
            </a:r>
            <a:r>
              <a:rPr lang="pt-BR" sz="1200" dirty="0"/>
              <a:t> 2010 Mar;26(3):591-602</a:t>
            </a:r>
            <a:endParaRPr lang="en-US" sz="1200" baseline="30000" dirty="0"/>
          </a:p>
          <a:p>
            <a:r>
              <a:rPr lang="en-US" sz="1200" dirty="0" err="1"/>
              <a:t>Pirl</a:t>
            </a:r>
            <a:r>
              <a:rPr lang="en-US" sz="1200" dirty="0"/>
              <a:t> WF et al.  Psych </a:t>
            </a:r>
            <a:r>
              <a:rPr lang="en-US" sz="1200" dirty="0" err="1"/>
              <a:t>Serv</a:t>
            </a:r>
            <a:r>
              <a:rPr lang="en-US" sz="1200" dirty="0"/>
              <a:t> 2005;56:1614.</a:t>
            </a:r>
          </a:p>
          <a:p>
            <a:r>
              <a:rPr lang="en-US" sz="1200" dirty="0"/>
              <a:t>Freudenreich O et al.  Psychosomatics 2007;48:405.</a:t>
            </a:r>
          </a:p>
          <a:p>
            <a:r>
              <a:rPr lang="en-US" sz="1200" dirty="0" err="1"/>
              <a:t>Viron</a:t>
            </a:r>
            <a:r>
              <a:rPr lang="en-US" sz="1200" dirty="0"/>
              <a:t> M et al.  </a:t>
            </a:r>
            <a:r>
              <a:rPr lang="en-US" sz="1200" dirty="0" err="1"/>
              <a:t>Comm</a:t>
            </a:r>
            <a:r>
              <a:rPr lang="en-US" sz="1200" dirty="0"/>
              <a:t> </a:t>
            </a:r>
            <a:r>
              <a:rPr lang="en-US" sz="1200" dirty="0" err="1"/>
              <a:t>Ment</a:t>
            </a:r>
            <a:r>
              <a:rPr lang="en-US" sz="1200" dirty="0"/>
              <a:t> Health J (in press)</a:t>
            </a:r>
          </a:p>
          <a:p>
            <a:r>
              <a:rPr lang="en-US" sz="1200" dirty="0" err="1"/>
              <a:t>Kisely</a:t>
            </a:r>
            <a:r>
              <a:rPr lang="en-US" sz="1200" dirty="0"/>
              <a:t>, et al, JAMA Psychiatry ,</a:t>
            </a:r>
            <a:r>
              <a:rPr lang="en-US" sz="1200" dirty="0" err="1"/>
              <a:t>Vol</a:t>
            </a:r>
            <a:r>
              <a:rPr lang="en-US" sz="1200" dirty="0"/>
              <a:t> 70 (no.2) Feb 2013</a:t>
            </a:r>
          </a:p>
          <a:p>
            <a:r>
              <a:rPr lang="en-US" sz="1200" dirty="0"/>
              <a:t>American Association of Clinical Endocrinologists, North American Association for the Study of Obesity: Consensus development conference on antipsychotic drugs and obesity and </a:t>
            </a:r>
            <a:r>
              <a:rPr lang="pt-BR" sz="1200" dirty="0"/>
              <a:t>diabetes. Diabetes Care 2004; 27:596–601</a:t>
            </a:r>
            <a:endParaRPr lang="en-US" sz="1200" dirty="0"/>
          </a:p>
          <a:p>
            <a:r>
              <a:rPr lang="en-US" sz="1200" dirty="0" err="1"/>
              <a:t>Schachter</a:t>
            </a:r>
            <a:r>
              <a:rPr lang="en-US" sz="1200" dirty="0"/>
              <a:t>, C.L., Stalker, C.A., </a:t>
            </a:r>
            <a:r>
              <a:rPr lang="en-US" sz="1200" dirty="0" err="1"/>
              <a:t>Teram</a:t>
            </a:r>
            <a:r>
              <a:rPr lang="en-US" sz="1200" dirty="0"/>
              <a:t>, E., </a:t>
            </a:r>
            <a:r>
              <a:rPr lang="en-US" sz="1200" dirty="0" err="1"/>
              <a:t>Lasiuk</a:t>
            </a:r>
            <a:r>
              <a:rPr lang="en-US" sz="1200" dirty="0"/>
              <a:t>, G.C., </a:t>
            </a:r>
            <a:r>
              <a:rPr lang="en-US" sz="1200" dirty="0" err="1"/>
              <a:t>Danilkewich</a:t>
            </a:r>
            <a:r>
              <a:rPr lang="en-US" sz="1200" dirty="0"/>
              <a:t>, A. (2009). </a:t>
            </a:r>
            <a:r>
              <a:rPr lang="en-US" sz="1200" i="1" dirty="0"/>
              <a:t>Handbook on sensitive practice for health care practitioner: Lessons 	from adult survivors of childhood sexual abuse</a:t>
            </a:r>
            <a:r>
              <a:rPr lang="en-US" sz="1200" dirty="0"/>
              <a:t>. Ottawa: Public Health Agency of Canada.</a:t>
            </a:r>
          </a:p>
          <a:p>
            <a:r>
              <a:rPr lang="en-US" sz="1200" dirty="0"/>
              <a:t>Drugs with Increase ADRs and Their 450 Enzymes – JAMA 2001</a:t>
            </a:r>
          </a:p>
          <a:p>
            <a:pPr marL="0" indent="0">
              <a:buNone/>
            </a:pPr>
            <a:r>
              <a:rPr lang="en-US" sz="1200" dirty="0"/>
              <a:t>Stratton, et al, BMJ 2000, </a:t>
            </a:r>
          </a:p>
          <a:p>
            <a:pPr marL="0" indent="0">
              <a:buNone/>
            </a:pPr>
            <a:r>
              <a:rPr lang="en-US" sz="1200" dirty="0" err="1"/>
              <a:t>Hennekens</a:t>
            </a:r>
            <a:r>
              <a:rPr lang="en-US" sz="1200" dirty="0"/>
              <a:t> CH. </a:t>
            </a:r>
            <a:r>
              <a:rPr lang="en-US" sz="1200" i="1" dirty="0"/>
              <a:t>Circulation</a:t>
            </a:r>
            <a:r>
              <a:rPr lang="en-US" sz="1200" dirty="0"/>
              <a:t> 1998;97:1095-1102.</a:t>
            </a:r>
          </a:p>
          <a:p>
            <a:pPr marL="0" indent="0">
              <a:buNone/>
            </a:pPr>
            <a:r>
              <a:rPr lang="en-US" sz="1200" dirty="0"/>
              <a:t>Rich-Edwards JW, et al. </a:t>
            </a:r>
            <a:r>
              <a:rPr lang="en-US" sz="1200" i="1" dirty="0"/>
              <a:t>N </a:t>
            </a:r>
            <a:r>
              <a:rPr lang="en-US" sz="1200" i="1" dirty="0" err="1"/>
              <a:t>Engl</a:t>
            </a:r>
            <a:r>
              <a:rPr lang="en-US" sz="1200" i="1" dirty="0"/>
              <a:t> J Med </a:t>
            </a:r>
            <a:r>
              <a:rPr lang="en-US" sz="1200" dirty="0"/>
              <a:t>1995;332:1758-1766.</a:t>
            </a:r>
          </a:p>
          <a:p>
            <a:pPr marL="0" indent="0"/>
            <a:r>
              <a:rPr lang="en-US" sz="1200" i="1" dirty="0" err="1"/>
              <a:t>Kopes</a:t>
            </a:r>
            <a:r>
              <a:rPr lang="en-US" sz="1200" i="1" dirty="0"/>
              <a:t>-Kerr, Am </a:t>
            </a:r>
            <a:r>
              <a:rPr lang="en-US" sz="1200" i="1" dirty="0" err="1"/>
              <a:t>Fam</a:t>
            </a:r>
            <a:r>
              <a:rPr lang="en-US" sz="1200" i="1" dirty="0"/>
              <a:t> Physician.</a:t>
            </a:r>
            <a:r>
              <a:rPr lang="en-US" sz="1200" dirty="0"/>
              <a:t> 2010 Sep 15;82(6):610-614</a:t>
            </a:r>
          </a:p>
          <a:p>
            <a:pPr marL="0" indent="0"/>
            <a:r>
              <a:rPr lang="en-US" sz="1200" dirty="0" err="1"/>
              <a:t>Rollnick</a:t>
            </a:r>
            <a:r>
              <a:rPr lang="en-US" sz="1200" dirty="0"/>
              <a:t> and Miller, MI in Healthcare 2007</a:t>
            </a:r>
          </a:p>
          <a:p>
            <a:pPr marL="0" indent="0"/>
            <a:r>
              <a:rPr lang="en-US" sz="1200" dirty="0" err="1">
                <a:cs typeface="Arial Unicode MS" pitchFamily="32" charset="0"/>
              </a:rPr>
              <a:t>Daumit</a:t>
            </a:r>
            <a:r>
              <a:rPr lang="en-US" sz="1200" dirty="0">
                <a:cs typeface="Arial Unicode MS" pitchFamily="32" charset="0"/>
              </a:rPr>
              <a:t> GL et al. N </a:t>
            </a:r>
            <a:r>
              <a:rPr lang="en-US" sz="1200" dirty="0" err="1">
                <a:cs typeface="Arial Unicode MS" pitchFamily="32" charset="0"/>
              </a:rPr>
              <a:t>Engl</a:t>
            </a:r>
            <a:r>
              <a:rPr lang="en-US" sz="1200" dirty="0">
                <a:cs typeface="Arial Unicode MS" pitchFamily="32" charset="0"/>
              </a:rPr>
              <a:t> J Med 2013. DOI: 10.1056/NEJMoa1214530</a:t>
            </a:r>
            <a:endParaRPr lang="en-US" sz="1200" dirty="0"/>
          </a:p>
          <a:p>
            <a:pPr marL="0" indent="0">
              <a:buNone/>
            </a:pPr>
            <a:r>
              <a:rPr lang="en-US" sz="1200" dirty="0"/>
              <a:t>99:1193-1204</a:t>
            </a:r>
            <a:endParaRPr lang="en-GB" sz="1200" dirty="0">
              <a:ea typeface="ＭＳ Ｐゴシック" pitchFamily="34" charset="-128"/>
              <a:sym typeface="Symbol" pitchFamily="18" charset="2"/>
            </a:endParaRPr>
          </a:p>
          <a:p>
            <a:endParaRPr lang="en-US" sz="1200" dirty="0"/>
          </a:p>
          <a:p>
            <a:endParaRPr lang="en-US" sz="1200" dirty="0"/>
          </a:p>
        </p:txBody>
      </p:sp>
    </p:spTree>
    <p:extLst>
      <p:ext uri="{BB962C8B-B14F-4D97-AF65-F5344CB8AC3E}">
        <p14:creationId xmlns:p14="http://schemas.microsoft.com/office/powerpoint/2010/main" val="3030006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8001000" cy="838200"/>
          </a:xfrm>
        </p:spPr>
        <p:txBody>
          <a:bodyPr/>
          <a:lstStyle/>
          <a:p>
            <a:pPr algn="ctr"/>
            <a:r>
              <a:rPr lang="en-US" dirty="0"/>
              <a:t>End of Module 3</a:t>
            </a:r>
          </a:p>
        </p:txBody>
      </p:sp>
    </p:spTree>
    <p:extLst>
      <p:ext uri="{BB962C8B-B14F-4D97-AF65-F5344CB8AC3E}">
        <p14:creationId xmlns:p14="http://schemas.microsoft.com/office/powerpoint/2010/main" val="243339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Medical Mimics of Psychiatric Disorders</a:t>
            </a:r>
          </a:p>
        </p:txBody>
      </p:sp>
      <p:sp>
        <p:nvSpPr>
          <p:cNvPr id="3" name="Content Placeholder 2"/>
          <p:cNvSpPr>
            <a:spLocks noGrp="1"/>
          </p:cNvSpPr>
          <p:nvPr>
            <p:ph idx="1"/>
          </p:nvPr>
        </p:nvSpPr>
        <p:spPr>
          <a:xfrm>
            <a:off x="762000" y="1828800"/>
            <a:ext cx="8001000" cy="3962400"/>
          </a:xfrm>
        </p:spPr>
        <p:txBody>
          <a:bodyPr/>
          <a:lstStyle/>
          <a:p>
            <a:r>
              <a:rPr lang="en-US" dirty="0"/>
              <a:t>Features suggesting a non-psychiatric origin:</a:t>
            </a:r>
          </a:p>
          <a:p>
            <a:pPr>
              <a:buFont typeface="Arial" pitchFamily="34" charset="0"/>
              <a:buChar char="•"/>
            </a:pPr>
            <a:r>
              <a:rPr lang="en-US" sz="1900" dirty="0"/>
              <a:t>Late onset of initial presentation</a:t>
            </a:r>
          </a:p>
          <a:p>
            <a:pPr>
              <a:buFont typeface="Arial" pitchFamily="34" charset="0"/>
              <a:buChar char="•"/>
            </a:pPr>
            <a:r>
              <a:rPr lang="en-US" sz="1900" dirty="0"/>
              <a:t>Known underlying medical condition</a:t>
            </a:r>
          </a:p>
          <a:p>
            <a:pPr>
              <a:buFont typeface="Arial" pitchFamily="34" charset="0"/>
              <a:buChar char="•"/>
            </a:pPr>
            <a:r>
              <a:rPr lang="en-US" sz="1900" dirty="0"/>
              <a:t>Atypical presentation of a specific psychiatric diagnosis</a:t>
            </a:r>
          </a:p>
          <a:p>
            <a:pPr>
              <a:buFont typeface="Arial" pitchFamily="34" charset="0"/>
              <a:buChar char="•"/>
            </a:pPr>
            <a:r>
              <a:rPr lang="en-US" sz="1900" dirty="0"/>
              <a:t>Absence of personal and family history of psychiatric illnesses</a:t>
            </a:r>
          </a:p>
          <a:p>
            <a:pPr>
              <a:buFont typeface="Arial" pitchFamily="34" charset="0"/>
              <a:buChar char="•"/>
            </a:pPr>
            <a:r>
              <a:rPr lang="en-US" sz="1900" dirty="0"/>
              <a:t>Illicit substance use</a:t>
            </a:r>
          </a:p>
          <a:p>
            <a:pPr>
              <a:buFont typeface="Arial" pitchFamily="34" charset="0"/>
              <a:buChar char="•"/>
            </a:pPr>
            <a:r>
              <a:rPr lang="en-US" sz="1900" dirty="0"/>
              <a:t>Medication use</a:t>
            </a:r>
          </a:p>
          <a:p>
            <a:pPr>
              <a:buFont typeface="Arial" pitchFamily="34" charset="0"/>
              <a:buChar char="•"/>
            </a:pPr>
            <a:r>
              <a:rPr lang="en-US" sz="1900" dirty="0"/>
              <a:t>Treatment resistance or unusual response to treatment</a:t>
            </a:r>
          </a:p>
          <a:p>
            <a:pPr>
              <a:buFont typeface="Arial" pitchFamily="34" charset="0"/>
              <a:buChar char="•"/>
            </a:pPr>
            <a:r>
              <a:rPr lang="en-US" sz="1900" dirty="0"/>
              <a:t>Sudden onset of mental symptoms</a:t>
            </a:r>
          </a:p>
          <a:p>
            <a:pPr>
              <a:buFont typeface="Arial" pitchFamily="34" charset="0"/>
              <a:buChar char="•"/>
            </a:pPr>
            <a:r>
              <a:rPr lang="en-US" sz="1900" dirty="0"/>
              <a:t>Abnormal vital signs</a:t>
            </a:r>
          </a:p>
          <a:p>
            <a:pPr>
              <a:buFont typeface="Arial" pitchFamily="34" charset="0"/>
              <a:buChar char="•"/>
            </a:pPr>
            <a:r>
              <a:rPr lang="en-US" sz="1900" dirty="0"/>
              <a:t>Waxing and waning mental status</a:t>
            </a:r>
          </a:p>
          <a:p>
            <a:endParaRPr lang="en-US" dirty="0"/>
          </a:p>
        </p:txBody>
      </p:sp>
    </p:spTree>
    <p:extLst>
      <p:ext uri="{BB962C8B-B14F-4D97-AF65-F5344CB8AC3E}">
        <p14:creationId xmlns:p14="http://schemas.microsoft.com/office/powerpoint/2010/main" val="80788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sz="2800" dirty="0"/>
              <a:t>These problems can occur in a variety of systems</a:t>
            </a:r>
            <a:endParaRPr lang="en-US" sz="2800" dirty="0"/>
          </a:p>
        </p:txBody>
      </p:sp>
      <p:sp>
        <p:nvSpPr>
          <p:cNvPr id="3" name="Content Placeholder 2"/>
          <p:cNvSpPr>
            <a:spLocks noGrp="1"/>
          </p:cNvSpPr>
          <p:nvPr>
            <p:ph idx="1"/>
          </p:nvPr>
        </p:nvSpPr>
        <p:spPr>
          <a:xfrm>
            <a:off x="685800" y="1828800"/>
            <a:ext cx="8153400" cy="4038600"/>
          </a:xfrm>
        </p:spPr>
        <p:txBody>
          <a:bodyPr/>
          <a:lstStyle/>
          <a:p>
            <a:pPr>
              <a:buFont typeface="Arial" panose="020B0604020202020204" pitchFamily="34" charset="0"/>
              <a:buChar char="•"/>
            </a:pPr>
            <a:r>
              <a:rPr lang="en-US" sz="2200" u="sng" dirty="0"/>
              <a:t>Neurological</a:t>
            </a:r>
            <a:r>
              <a:rPr lang="en-US" sz="2200" dirty="0"/>
              <a:t>: Seizures, tumors, multiple sclerosis, Parkinson’s</a:t>
            </a:r>
          </a:p>
          <a:p>
            <a:pPr>
              <a:buFont typeface="Arial" panose="020B0604020202020204" pitchFamily="34" charset="0"/>
              <a:buChar char="•"/>
            </a:pPr>
            <a:r>
              <a:rPr lang="en-US" sz="2200" u="sng" dirty="0"/>
              <a:t>Endocrine</a:t>
            </a:r>
            <a:r>
              <a:rPr lang="en-US" sz="2200" dirty="0"/>
              <a:t>: Parathyroid, thyroid, adrenal, pancreatic</a:t>
            </a:r>
          </a:p>
          <a:p>
            <a:pPr>
              <a:buFont typeface="Arial" panose="020B0604020202020204" pitchFamily="34" charset="0"/>
              <a:buChar char="•"/>
            </a:pPr>
            <a:r>
              <a:rPr lang="en-US" sz="2200" u="sng" dirty="0"/>
              <a:t>Infectious</a:t>
            </a:r>
            <a:r>
              <a:rPr lang="en-US" sz="2200" dirty="0"/>
              <a:t>: </a:t>
            </a:r>
            <a:r>
              <a:rPr lang="en-US" sz="2200" dirty="0" err="1"/>
              <a:t>Neurosyphilis</a:t>
            </a:r>
            <a:r>
              <a:rPr lang="en-US" sz="2200" dirty="0"/>
              <a:t>, herpes viral encephalitis, HIV encephalopathy, meningitis</a:t>
            </a:r>
          </a:p>
          <a:p>
            <a:pPr>
              <a:buFont typeface="Arial" panose="020B0604020202020204" pitchFamily="34" charset="0"/>
              <a:buChar char="•"/>
            </a:pPr>
            <a:r>
              <a:rPr lang="en-US" sz="2200" u="sng" dirty="0"/>
              <a:t>Autoimmune</a:t>
            </a:r>
            <a:r>
              <a:rPr lang="en-US" sz="2200" dirty="0"/>
              <a:t>: Lupus</a:t>
            </a:r>
          </a:p>
          <a:p>
            <a:pPr>
              <a:buFont typeface="Arial" panose="020B0604020202020204" pitchFamily="34" charset="0"/>
              <a:buChar char="•"/>
            </a:pPr>
            <a:r>
              <a:rPr lang="en-US" sz="2200" u="sng" dirty="0"/>
              <a:t>Metabolic</a:t>
            </a:r>
            <a:r>
              <a:rPr lang="en-US" sz="2200" dirty="0"/>
              <a:t>: Hyponatremia, hepatic and uremic encephalopathy, porphyria</a:t>
            </a:r>
          </a:p>
          <a:p>
            <a:pPr>
              <a:buFont typeface="Arial" panose="020B0604020202020204" pitchFamily="34" charset="0"/>
              <a:buChar char="•"/>
            </a:pPr>
            <a:r>
              <a:rPr lang="en-US" sz="2200" u="sng" dirty="0"/>
              <a:t>Vitamin Deficiencies</a:t>
            </a:r>
            <a:r>
              <a:rPr lang="en-US" sz="2200" dirty="0"/>
              <a:t>: B-1 (thiamine), B12, folate</a:t>
            </a:r>
          </a:p>
          <a:p>
            <a:pPr>
              <a:buFont typeface="Arial" panose="020B0604020202020204" pitchFamily="34" charset="0"/>
              <a:buChar char="•"/>
            </a:pPr>
            <a:r>
              <a:rPr lang="en-US" sz="2200" u="sng" dirty="0"/>
              <a:t>Exogenous</a:t>
            </a:r>
            <a:r>
              <a:rPr lang="en-US" sz="2200" dirty="0"/>
              <a:t>: Medications, metals, substance abuse, solvents</a:t>
            </a:r>
          </a:p>
          <a:p>
            <a:endParaRPr lang="en-US" dirty="0"/>
          </a:p>
          <a:p>
            <a:endParaRPr lang="en-US" dirty="0"/>
          </a:p>
          <a:p>
            <a:endParaRPr lang="en-US" dirty="0"/>
          </a:p>
        </p:txBody>
      </p:sp>
    </p:spTree>
    <p:extLst>
      <p:ext uri="{BB962C8B-B14F-4D97-AF65-F5344CB8AC3E}">
        <p14:creationId xmlns:p14="http://schemas.microsoft.com/office/powerpoint/2010/main" val="339174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Common Medical Complaints</a:t>
            </a:r>
          </a:p>
        </p:txBody>
      </p:sp>
      <p:sp>
        <p:nvSpPr>
          <p:cNvPr id="3" name="Content Placeholder 2"/>
          <p:cNvSpPr>
            <a:spLocks noGrp="1"/>
          </p:cNvSpPr>
          <p:nvPr>
            <p:ph idx="1"/>
          </p:nvPr>
        </p:nvSpPr>
        <p:spPr>
          <a:xfrm>
            <a:off x="762000" y="1894254"/>
            <a:ext cx="8001000" cy="3581400"/>
          </a:xfrm>
        </p:spPr>
        <p:txBody>
          <a:bodyPr/>
          <a:lstStyle/>
          <a:p>
            <a:pPr>
              <a:buFont typeface="Arial" panose="020B0604020202020204" pitchFamily="34" charset="0"/>
              <a:buChar char="•"/>
            </a:pPr>
            <a:r>
              <a:rPr lang="en-US" sz="2800" dirty="0"/>
              <a:t>Pain – 36.6% of patients report pain. Most common:</a:t>
            </a:r>
          </a:p>
          <a:p>
            <a:pPr lvl="1">
              <a:buFont typeface="Arial" panose="020B0604020202020204" pitchFamily="34" charset="0"/>
              <a:buChar char="•"/>
            </a:pPr>
            <a:r>
              <a:rPr lang="en-US" sz="2400" dirty="0"/>
              <a:t>abdominal (30.7%) </a:t>
            </a:r>
          </a:p>
          <a:p>
            <a:pPr lvl="1">
              <a:buFont typeface="Arial" panose="020B0604020202020204" pitchFamily="34" charset="0"/>
              <a:buChar char="•"/>
            </a:pPr>
            <a:r>
              <a:rPr lang="en-US" sz="2400" dirty="0"/>
              <a:t>head, face, and mouth (24%) </a:t>
            </a:r>
          </a:p>
          <a:p>
            <a:pPr lvl="1">
              <a:buFont typeface="Arial" panose="020B0604020202020204" pitchFamily="34" charset="0"/>
              <a:buChar char="•"/>
            </a:pPr>
            <a:r>
              <a:rPr lang="en-US" sz="2400" dirty="0"/>
              <a:t>back (14.7%)</a:t>
            </a:r>
          </a:p>
          <a:p>
            <a:pPr>
              <a:buFont typeface="Arial" panose="020B0604020202020204" pitchFamily="34" charset="0"/>
              <a:buChar char="•"/>
            </a:pPr>
            <a:r>
              <a:rPr lang="en-US" sz="2800" dirty="0"/>
              <a:t>Insomnia</a:t>
            </a:r>
          </a:p>
          <a:p>
            <a:pPr>
              <a:buFont typeface="Arial" panose="020B0604020202020204" pitchFamily="34" charset="0"/>
              <a:buChar char="•"/>
            </a:pPr>
            <a:r>
              <a:rPr lang="en-US" sz="2800" dirty="0"/>
              <a:t>Cough, sore throat, headache</a:t>
            </a:r>
          </a:p>
        </p:txBody>
      </p:sp>
      <p:sp>
        <p:nvSpPr>
          <p:cNvPr id="4" name="TextBox 3"/>
          <p:cNvSpPr txBox="1"/>
          <p:nvPr/>
        </p:nvSpPr>
        <p:spPr>
          <a:xfrm>
            <a:off x="5791200" y="5468034"/>
            <a:ext cx="3235181" cy="276999"/>
          </a:xfrm>
          <a:prstGeom prst="rect">
            <a:avLst/>
          </a:prstGeom>
          <a:noFill/>
        </p:spPr>
        <p:txBody>
          <a:bodyPr wrap="none" rtlCol="0">
            <a:spAutoFit/>
          </a:bodyPr>
          <a:lstStyle/>
          <a:p>
            <a:r>
              <a:rPr lang="pt-BR" sz="1200" dirty="0">
                <a:hlinkClick r:id="" action="ppaction://hlinkfile" tooltip="Cadernos de saúde pública."/>
              </a:rPr>
              <a:t>Cad Saude Publica.</a:t>
            </a:r>
            <a:r>
              <a:rPr lang="pt-BR" sz="1200" dirty="0"/>
              <a:t> 2010 Mar;26(3):591-602</a:t>
            </a:r>
            <a:endParaRPr lang="en-US" sz="1200" dirty="0"/>
          </a:p>
        </p:txBody>
      </p:sp>
    </p:spTree>
    <p:extLst>
      <p:ext uri="{BB962C8B-B14F-4D97-AF65-F5344CB8AC3E}">
        <p14:creationId xmlns:p14="http://schemas.microsoft.com/office/powerpoint/2010/main" val="1578961033"/>
      </p:ext>
    </p:extLst>
  </p:cSld>
  <p:clrMapOvr>
    <a:masterClrMapping/>
  </p:clrMapOvr>
</p:sld>
</file>

<file path=ppt/theme/theme1.xml><?xml version="1.0" encoding="utf-8"?>
<a:theme xmlns:a="http://schemas.openxmlformats.org/drawingml/2006/main" name="CIHS Powerpoint Template_201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IHS Powerpoint Template_201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new_logos_CIHS Powerpoint Template_2013</Template>
  <TotalTime>2989</TotalTime>
  <Words>5411</Words>
  <Application>Microsoft Office PowerPoint</Application>
  <PresentationFormat>On-screen Show (4:3)</PresentationFormat>
  <Paragraphs>653</Paragraphs>
  <Slides>65</Slides>
  <Notes>47</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65</vt:i4>
      </vt:variant>
    </vt:vector>
  </HeadingPairs>
  <TitlesOfParts>
    <vt:vector size="82" baseType="lpstr">
      <vt:lpstr>MS PGothic</vt:lpstr>
      <vt:lpstr>MS PGothic</vt:lpstr>
      <vt:lpstr>Arial</vt:lpstr>
      <vt:lpstr>Arial Bold</vt:lpstr>
      <vt:lpstr>Arial Narrow</vt:lpstr>
      <vt:lpstr>Arial Unicode MS</vt:lpstr>
      <vt:lpstr>Calibri</vt:lpstr>
      <vt:lpstr>Open Sans</vt:lpstr>
      <vt:lpstr>Symbol</vt:lpstr>
      <vt:lpstr>Times</vt:lpstr>
      <vt:lpstr>Times New Roman</vt:lpstr>
      <vt:lpstr>Verdana</vt:lpstr>
      <vt:lpstr>Wingdings</vt:lpstr>
      <vt:lpstr>ヒラギノ角ゴ Pro W3</vt:lpstr>
      <vt:lpstr>CIHS Powerpoint Template_2013</vt:lpstr>
      <vt:lpstr>1_CIHS Powerpoint Template_2013</vt:lpstr>
      <vt:lpstr>Document</vt:lpstr>
      <vt:lpstr>Primary Care Providers Working in Mental Health Settings: Improving Health Status in Persons with Mental Illness</vt:lpstr>
      <vt:lpstr>Disclosures</vt:lpstr>
      <vt:lpstr>Module 3 The Physical Exam and Health Behavior Change</vt:lpstr>
      <vt:lpstr>Pre Test Questions</vt:lpstr>
      <vt:lpstr>Overview of Module 3</vt:lpstr>
      <vt:lpstr>Medical Illnesses</vt:lpstr>
      <vt:lpstr>Medical Mimics of Psychiatric Disorders</vt:lpstr>
      <vt:lpstr>These problems can occur in a variety of systems</vt:lpstr>
      <vt:lpstr>Common Medical Complaints</vt:lpstr>
      <vt:lpstr>Screening/Preventive Services Essential</vt:lpstr>
      <vt:lpstr>ADA/APA Screening Guidelines for SGAs</vt:lpstr>
      <vt:lpstr>Two Worlds</vt:lpstr>
      <vt:lpstr>Concerns in Approaching the Exam</vt:lpstr>
      <vt:lpstr>The Exam Room Set-up</vt:lpstr>
      <vt:lpstr>Example of a model you may not want in the exam room – enlarged prostate!</vt:lpstr>
      <vt:lpstr>Approach to the Exam – Reset Expectations</vt:lpstr>
      <vt:lpstr>Exam Tips</vt:lpstr>
      <vt:lpstr>Electronic Health Records</vt:lpstr>
      <vt:lpstr>Positive Symptoms that may interfere with Exam</vt:lpstr>
      <vt:lpstr>Example: Positive Symptoms</vt:lpstr>
      <vt:lpstr>Negative Symptoms – Absence of ….</vt:lpstr>
      <vt:lpstr>Example: Negative Symptoms</vt:lpstr>
      <vt:lpstr>Trauma-Informed Care</vt:lpstr>
      <vt:lpstr>Trauma  May negatively influence access to and engagement in primary care </vt:lpstr>
      <vt:lpstr>Medical Settings may be Distressing for People with Trauma Experiences</vt:lpstr>
      <vt:lpstr>Signs of Distress</vt:lpstr>
      <vt:lpstr>Physical Exam of the Patient with a History of Trauma</vt:lpstr>
      <vt:lpstr>Resource</vt:lpstr>
      <vt:lpstr>Patients who are Suicidal</vt:lpstr>
      <vt:lpstr>Controlled Substances</vt:lpstr>
      <vt:lpstr>De-escalation</vt:lpstr>
      <vt:lpstr>Example: How to Talk to Mr. X</vt:lpstr>
      <vt:lpstr>Pregnancy and SMI</vt:lpstr>
      <vt:lpstr>Coordinating Care with Specialists</vt:lpstr>
      <vt:lpstr>Daily Huddles</vt:lpstr>
      <vt:lpstr>Example: First Visit</vt:lpstr>
      <vt:lpstr>US Population by Race</vt:lpstr>
      <vt:lpstr>Cultural Considerations</vt:lpstr>
      <vt:lpstr>Adverse Drug Reactions </vt:lpstr>
      <vt:lpstr>Mental Health Advanced Directives</vt:lpstr>
      <vt:lpstr>Health Behavior Change</vt:lpstr>
      <vt:lpstr>Interventions to Reduce Risks of CVD Small  Changes can have Significant Impact</vt:lpstr>
      <vt:lpstr>Low Hanging Fruit</vt:lpstr>
      <vt:lpstr>How Many Interactions with Patients During a Year?</vt:lpstr>
      <vt:lpstr>Force Multiplier Effect</vt:lpstr>
      <vt:lpstr>Patient Services 2</vt:lpstr>
      <vt:lpstr>A Shared Base of Health Literacy Medical Knowledge for Non- medical Staff  </vt:lpstr>
      <vt:lpstr>Staff Training – Get Creative</vt:lpstr>
      <vt:lpstr>Health Behavior Change </vt:lpstr>
      <vt:lpstr>Health Behavior Coaching  (if you only have 5 minutes…)</vt:lpstr>
      <vt:lpstr>Self-Management</vt:lpstr>
      <vt:lpstr>Implementation-Ready Health Promotion Programs</vt:lpstr>
      <vt:lpstr>ACHIEVE: Mean Weight Change</vt:lpstr>
      <vt:lpstr>Simple Behavior Change Plan</vt:lpstr>
      <vt:lpstr> Shared Decision-Making</vt:lpstr>
      <vt:lpstr>Exercise: Shared Decision-Making</vt:lpstr>
      <vt:lpstr>Exercise: Shared Decision-Making (Cont’d)</vt:lpstr>
      <vt:lpstr>Person-Centered Treatment Plan</vt:lpstr>
      <vt:lpstr>Integrated Service Planning is the Goal (MH, SUD, Physical Health)</vt:lpstr>
      <vt:lpstr>Reflections and Discussion</vt:lpstr>
      <vt:lpstr>Post Test Questions</vt:lpstr>
      <vt:lpstr>Post Test Answers</vt:lpstr>
      <vt:lpstr>Resources</vt:lpstr>
      <vt:lpstr>Resources (Cont’d)</vt:lpstr>
      <vt:lpstr>End of Module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Cobb</dc:creator>
  <cp:lastModifiedBy>Rashida Asante-Eccleston</cp:lastModifiedBy>
  <cp:revision>201</cp:revision>
  <dcterms:created xsi:type="dcterms:W3CDTF">2012-02-08T16:22:52Z</dcterms:created>
  <dcterms:modified xsi:type="dcterms:W3CDTF">2017-03-14T18:55:35Z</dcterms:modified>
</cp:coreProperties>
</file>