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0"/>
  </p:notesMasterIdLst>
  <p:handoutMasterIdLst>
    <p:handoutMasterId r:id="rId81"/>
  </p:handoutMasterIdLst>
  <p:sldIdLst>
    <p:sldId id="256" r:id="rId2"/>
    <p:sldId id="257" r:id="rId3"/>
    <p:sldId id="315" r:id="rId4"/>
    <p:sldId id="317" r:id="rId5"/>
    <p:sldId id="301" r:id="rId6"/>
    <p:sldId id="302" r:id="rId7"/>
    <p:sldId id="266" r:id="rId8"/>
    <p:sldId id="358" r:id="rId9"/>
    <p:sldId id="363" r:id="rId10"/>
    <p:sldId id="382" r:id="rId11"/>
    <p:sldId id="331" r:id="rId12"/>
    <p:sldId id="298" r:id="rId13"/>
    <p:sldId id="326" r:id="rId14"/>
    <p:sldId id="332" r:id="rId15"/>
    <p:sldId id="328" r:id="rId16"/>
    <p:sldId id="329" r:id="rId17"/>
    <p:sldId id="330" r:id="rId18"/>
    <p:sldId id="370" r:id="rId19"/>
    <p:sldId id="336" r:id="rId20"/>
    <p:sldId id="337" r:id="rId21"/>
    <p:sldId id="273" r:id="rId22"/>
    <p:sldId id="320" r:id="rId23"/>
    <p:sldId id="321" r:id="rId24"/>
    <p:sldId id="323" r:id="rId25"/>
    <p:sldId id="322" r:id="rId26"/>
    <p:sldId id="274" r:id="rId27"/>
    <p:sldId id="324" r:id="rId28"/>
    <p:sldId id="325" r:id="rId29"/>
    <p:sldId id="338" r:id="rId30"/>
    <p:sldId id="339" r:id="rId31"/>
    <p:sldId id="340" r:id="rId32"/>
    <p:sldId id="345" r:id="rId33"/>
    <p:sldId id="346" r:id="rId34"/>
    <p:sldId id="371" r:id="rId35"/>
    <p:sldId id="360" r:id="rId36"/>
    <p:sldId id="355" r:id="rId37"/>
    <p:sldId id="342" r:id="rId38"/>
    <p:sldId id="361" r:id="rId39"/>
    <p:sldId id="343" r:id="rId40"/>
    <p:sldId id="276" r:id="rId41"/>
    <p:sldId id="349" r:id="rId42"/>
    <p:sldId id="350" r:id="rId43"/>
    <p:sldId id="351" r:id="rId44"/>
    <p:sldId id="352" r:id="rId45"/>
    <p:sldId id="362" r:id="rId46"/>
    <p:sldId id="367" r:id="rId47"/>
    <p:sldId id="348" r:id="rId48"/>
    <p:sldId id="297" r:id="rId49"/>
    <p:sldId id="308" r:id="rId50"/>
    <p:sldId id="372" r:id="rId51"/>
    <p:sldId id="368" r:id="rId52"/>
    <p:sldId id="369" r:id="rId53"/>
    <p:sldId id="377" r:id="rId54"/>
    <p:sldId id="296" r:id="rId55"/>
    <p:sldId id="282" r:id="rId56"/>
    <p:sldId id="283" r:id="rId57"/>
    <p:sldId id="284" r:id="rId58"/>
    <p:sldId id="285" r:id="rId59"/>
    <p:sldId id="375" r:id="rId60"/>
    <p:sldId id="286" r:id="rId61"/>
    <p:sldId id="287" r:id="rId62"/>
    <p:sldId id="288" r:id="rId63"/>
    <p:sldId id="289" r:id="rId64"/>
    <p:sldId id="290" r:id="rId65"/>
    <p:sldId id="291" r:id="rId66"/>
    <p:sldId id="316" r:id="rId67"/>
    <p:sldId id="293" r:id="rId68"/>
    <p:sldId id="294" r:id="rId69"/>
    <p:sldId id="295" r:id="rId70"/>
    <p:sldId id="374" r:id="rId71"/>
    <p:sldId id="281" r:id="rId72"/>
    <p:sldId id="379" r:id="rId73"/>
    <p:sldId id="380" r:id="rId74"/>
    <p:sldId id="258" r:id="rId75"/>
    <p:sldId id="376" r:id="rId76"/>
    <p:sldId id="364" r:id="rId77"/>
    <p:sldId id="365" r:id="rId78"/>
    <p:sldId id="381" r:id="rId79"/>
  </p:sldIdLst>
  <p:sldSz cx="9144000" cy="6858000" type="screen4x3"/>
  <p:notesSz cx="7077075" cy="9363075"/>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5pPr>
    <a:lvl6pPr marL="2286000" algn="l" defTabSz="914400" rtl="0" eaLnBrk="1" latinLnBrk="0" hangingPunct="1">
      <a:defRPr sz="2400" kern="1200">
        <a:solidFill>
          <a:schemeClr val="tx1"/>
        </a:solidFill>
        <a:latin typeface="Arial" pitchFamily="34" charset="0"/>
        <a:ea typeface="ヒラギノ角ゴ Pro W3" charset="-128"/>
        <a:cs typeface="+mn-cs"/>
      </a:defRPr>
    </a:lvl6pPr>
    <a:lvl7pPr marL="2743200" algn="l" defTabSz="914400" rtl="0" eaLnBrk="1" latinLnBrk="0" hangingPunct="1">
      <a:defRPr sz="2400" kern="1200">
        <a:solidFill>
          <a:schemeClr val="tx1"/>
        </a:solidFill>
        <a:latin typeface="Arial" pitchFamily="34" charset="0"/>
        <a:ea typeface="ヒラギノ角ゴ Pro W3" charset="-128"/>
        <a:cs typeface="+mn-cs"/>
      </a:defRPr>
    </a:lvl7pPr>
    <a:lvl8pPr marL="3200400" algn="l" defTabSz="914400" rtl="0" eaLnBrk="1" latinLnBrk="0" hangingPunct="1">
      <a:defRPr sz="2400" kern="1200">
        <a:solidFill>
          <a:schemeClr val="tx1"/>
        </a:solidFill>
        <a:latin typeface="Arial" pitchFamily="34" charset="0"/>
        <a:ea typeface="ヒラギノ角ゴ Pro W3" charset="-128"/>
        <a:cs typeface="+mn-cs"/>
      </a:defRPr>
    </a:lvl8pPr>
    <a:lvl9pPr marL="3657600" algn="l" defTabSz="914400" rtl="0" eaLnBrk="1" latinLnBrk="0" hangingPunct="1">
      <a:defRPr sz="2400" kern="1200">
        <a:solidFill>
          <a:schemeClr val="tx1"/>
        </a:solidFill>
        <a:latin typeface="Arial" pitchFamily="34" charset="0"/>
        <a:ea typeface="ヒラギノ角ゴ Pro W3" charset="-128"/>
        <a:cs typeface="+mn-cs"/>
      </a:defRPr>
    </a:lvl9pPr>
  </p:defaultTextStyle>
  <p:extLst>
    <p:ext uri="{EFAFB233-063F-42B5-8137-9DF3F51BA10A}">
      <p15:sldGuideLst xmlns:p15="http://schemas.microsoft.com/office/powerpoint/2012/main">
        <p15:guide id="1" orient="horz" pos="912">
          <p15:clr>
            <a:srgbClr val="A4A3A4"/>
          </p15:clr>
        </p15:guide>
        <p15:guide id="2" pos="499">
          <p15:clr>
            <a:srgbClr val="A4A3A4"/>
          </p15:clr>
        </p15:guide>
      </p15:sldGuideLst>
    </p:ext>
    <p:ext uri="{2D200454-40CA-4A62-9FC3-DE9A4176ACB9}">
      <p15:notesGuideLst xmlns:p15="http://schemas.microsoft.com/office/powerpoint/2012/main">
        <p15:guide id="1" orient="horz" pos="2949">
          <p15:clr>
            <a:srgbClr val="A4A3A4"/>
          </p15:clr>
        </p15:guide>
        <p15:guide id="2" pos="222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9FCC"/>
    <a:srgbClr val="CE7124"/>
    <a:srgbClr val="336699"/>
    <a:srgbClr val="68845A"/>
    <a:srgbClr val="D8C182"/>
    <a:srgbClr val="F7E297"/>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53" autoAdjust="0"/>
    <p:restoredTop sz="86087" autoAdjust="0"/>
  </p:normalViewPr>
  <p:slideViewPr>
    <p:cSldViewPr>
      <p:cViewPr varScale="1">
        <p:scale>
          <a:sx n="75" d="100"/>
          <a:sy n="75" d="100"/>
        </p:scale>
        <p:origin x="312" y="43"/>
      </p:cViewPr>
      <p:guideLst>
        <p:guide orient="horz" pos="912"/>
        <p:guide pos="499"/>
      </p:guideLst>
    </p:cSldViewPr>
  </p:slideViewPr>
  <p:notesTextViewPr>
    <p:cViewPr>
      <p:scale>
        <a:sx n="1" d="1"/>
        <a:sy n="1" d="1"/>
      </p:scale>
      <p:origin x="0" y="0"/>
    </p:cViewPr>
  </p:notesTextViewPr>
  <p:sorterViewPr>
    <p:cViewPr>
      <p:scale>
        <a:sx n="100" d="100"/>
        <a:sy n="100" d="100"/>
      </p:scale>
      <p:origin x="0" y="1200"/>
    </p:cViewPr>
  </p:sorterViewPr>
  <p:notesViewPr>
    <p:cSldViewPr>
      <p:cViewPr varScale="1">
        <p:scale>
          <a:sx n="65" d="100"/>
          <a:sy n="65" d="100"/>
        </p:scale>
        <p:origin x="-2748" y="-114"/>
      </p:cViewPr>
      <p:guideLst>
        <p:guide orient="horz" pos="2949"/>
        <p:guide pos="2229"/>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n-US" dirty="0"/>
          </a:p>
        </p:txBody>
      </p:sp>
      <p:sp>
        <p:nvSpPr>
          <p:cNvPr id="3" name="Date Placeholder 2"/>
          <p:cNvSpPr>
            <a:spLocks noGrp="1"/>
          </p:cNvSpPr>
          <p:nvPr>
            <p:ph type="dt" sz="quarter" idx="1"/>
          </p:nvPr>
        </p:nvSpPr>
        <p:spPr>
          <a:xfrm>
            <a:off x="4008705" y="0"/>
            <a:ext cx="3066733" cy="468154"/>
          </a:xfrm>
          <a:prstGeom prst="rect">
            <a:avLst/>
          </a:prstGeom>
        </p:spPr>
        <p:txBody>
          <a:bodyPr vert="horz" lIns="93936" tIns="46968" rIns="93936" bIns="46968" rtlCol="0"/>
          <a:lstStyle>
            <a:lvl1pPr algn="r">
              <a:defRPr sz="1200"/>
            </a:lvl1pPr>
          </a:lstStyle>
          <a:p>
            <a:fld id="{E0755F3A-AD34-4EB5-8E10-CBA5380D56AB}" type="datetimeFigureOut">
              <a:rPr lang="en-US" smtClean="0"/>
              <a:pPr/>
              <a:t>3/13/2017</a:t>
            </a:fld>
            <a:endParaRPr lang="en-US" dirty="0"/>
          </a:p>
        </p:txBody>
      </p:sp>
      <p:sp>
        <p:nvSpPr>
          <p:cNvPr id="4" name="Footer Placeholder 3"/>
          <p:cNvSpPr>
            <a:spLocks noGrp="1"/>
          </p:cNvSpPr>
          <p:nvPr>
            <p:ph type="ftr" sz="quarter" idx="2"/>
          </p:nvPr>
        </p:nvSpPr>
        <p:spPr>
          <a:xfrm>
            <a:off x="0" y="8893296"/>
            <a:ext cx="3066733" cy="468154"/>
          </a:xfrm>
          <a:prstGeom prst="rect">
            <a:avLst/>
          </a:prstGeom>
        </p:spPr>
        <p:txBody>
          <a:bodyPr vert="horz" lIns="93936" tIns="46968" rIns="93936" bIns="46968"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08705" y="8893296"/>
            <a:ext cx="3066733" cy="468154"/>
          </a:xfrm>
          <a:prstGeom prst="rect">
            <a:avLst/>
          </a:prstGeom>
        </p:spPr>
        <p:txBody>
          <a:bodyPr vert="horz" lIns="93936" tIns="46968" rIns="93936" bIns="46968" rtlCol="0" anchor="b"/>
          <a:lstStyle>
            <a:lvl1pPr algn="r">
              <a:defRPr sz="1200"/>
            </a:lvl1pPr>
          </a:lstStyle>
          <a:p>
            <a:fld id="{C4EAD758-DFB5-4487-836B-F95B4C08F57C}" type="slidenum">
              <a:rPr lang="en-US" smtClean="0"/>
              <a:pPr/>
              <a:t>‹#›</a:t>
            </a:fld>
            <a:endParaRPr lang="en-US" dirty="0"/>
          </a:p>
        </p:txBody>
      </p:sp>
    </p:spTree>
    <p:extLst>
      <p:ext uri="{BB962C8B-B14F-4D97-AF65-F5344CB8AC3E}">
        <p14:creationId xmlns:p14="http://schemas.microsoft.com/office/powerpoint/2010/main" val="1623890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n-US" dirty="0"/>
          </a:p>
        </p:txBody>
      </p:sp>
      <p:sp>
        <p:nvSpPr>
          <p:cNvPr id="3" name="Date Placeholder 2"/>
          <p:cNvSpPr>
            <a:spLocks noGrp="1"/>
          </p:cNvSpPr>
          <p:nvPr>
            <p:ph type="dt" idx="1"/>
          </p:nvPr>
        </p:nvSpPr>
        <p:spPr>
          <a:xfrm>
            <a:off x="4008705" y="0"/>
            <a:ext cx="3066733" cy="468154"/>
          </a:xfrm>
          <a:prstGeom prst="rect">
            <a:avLst/>
          </a:prstGeom>
        </p:spPr>
        <p:txBody>
          <a:bodyPr vert="horz" lIns="93936" tIns="46968" rIns="93936" bIns="46968" rtlCol="0"/>
          <a:lstStyle>
            <a:lvl1pPr algn="r">
              <a:defRPr sz="1200"/>
            </a:lvl1pPr>
          </a:lstStyle>
          <a:p>
            <a:fld id="{7F0BC499-BE62-44D3-9A9C-A57EE494F38E}" type="datetimeFigureOut">
              <a:rPr lang="en-US" smtClean="0"/>
              <a:pPr/>
              <a:t>3/13/2017</a:t>
            </a:fld>
            <a:endParaRPr lang="en-US" dirty="0"/>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6" tIns="46968" rIns="93936" bIns="46968" rtlCol="0" anchor="ctr"/>
          <a:lstStyle/>
          <a:p>
            <a:endParaRPr lang="en-US" dirty="0"/>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6" tIns="46968" rIns="93936" bIns="4696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93296"/>
            <a:ext cx="3066733" cy="468154"/>
          </a:xfrm>
          <a:prstGeom prst="rect">
            <a:avLst/>
          </a:prstGeom>
        </p:spPr>
        <p:txBody>
          <a:bodyPr vert="horz" lIns="93936" tIns="46968" rIns="93936" bIns="46968"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08705" y="8893296"/>
            <a:ext cx="3066733" cy="468154"/>
          </a:xfrm>
          <a:prstGeom prst="rect">
            <a:avLst/>
          </a:prstGeom>
        </p:spPr>
        <p:txBody>
          <a:bodyPr vert="horz" lIns="93936" tIns="46968" rIns="93936" bIns="46968" rtlCol="0" anchor="b"/>
          <a:lstStyle>
            <a:lvl1pPr algn="r">
              <a:defRPr sz="1200"/>
            </a:lvl1pPr>
          </a:lstStyle>
          <a:p>
            <a:fld id="{33BEDCDE-F287-48BA-9FE7-6DB7D71CDD19}" type="slidenum">
              <a:rPr lang="en-US" smtClean="0"/>
              <a:pPr/>
              <a:t>‹#›</a:t>
            </a:fld>
            <a:endParaRPr lang="en-US" dirty="0"/>
          </a:p>
        </p:txBody>
      </p:sp>
    </p:spTree>
    <p:extLst>
      <p:ext uri="{BB962C8B-B14F-4D97-AF65-F5344CB8AC3E}">
        <p14:creationId xmlns:p14="http://schemas.microsoft.com/office/powerpoint/2010/main" val="34721469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Slide Image Placeholder 1"/>
          <p:cNvSpPr>
            <a:spLocks noGrp="1" noRot="1" noChangeAspect="1" noTextEdit="1"/>
          </p:cNvSpPr>
          <p:nvPr>
            <p:ph type="sldImg"/>
          </p:nvPr>
        </p:nvSpPr>
        <p:spPr bwMode="auto">
          <a:noFill/>
          <a:ln>
            <a:solidFill>
              <a:srgbClr val="000000"/>
            </a:solidFill>
            <a:miter lim="800000"/>
            <a:headEnd/>
            <a:tailEnd/>
          </a:ln>
        </p:spPr>
      </p:sp>
      <p:sp>
        <p:nvSpPr>
          <p:cNvPr id="209923"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
        <p:nvSpPr>
          <p:cNvPr id="2" name="Footer Placeholder 1"/>
          <p:cNvSpPr>
            <a:spLocks noGrp="1"/>
          </p:cNvSpPr>
          <p:nvPr>
            <p:ph type="ftr" sz="quarter" idx="10"/>
          </p:nvPr>
        </p:nvSpPr>
        <p:spPr/>
        <p:txBody>
          <a:bodyPr/>
          <a:lstStyle/>
          <a:p>
            <a:r>
              <a:rPr lang="en-US" dirty="0"/>
              <a:t>©2011 Edington Associates, LLC</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987" eaLnBrk="0" hangingPunct="0">
              <a:defRPr sz="2500">
                <a:solidFill>
                  <a:schemeClr val="tx1"/>
                </a:solidFill>
                <a:latin typeface="Verdana" pitchFamily="34" charset="0"/>
              </a:defRPr>
            </a:lvl1pPr>
            <a:lvl2pPr marL="747358" indent="-287445" defTabSz="938987" eaLnBrk="0" hangingPunct="0">
              <a:defRPr sz="2500">
                <a:solidFill>
                  <a:schemeClr val="tx1"/>
                </a:solidFill>
                <a:latin typeface="Verdana" pitchFamily="34" charset="0"/>
              </a:defRPr>
            </a:lvl2pPr>
            <a:lvl3pPr marL="1149781" indent="-229956" defTabSz="938987" eaLnBrk="0" hangingPunct="0">
              <a:defRPr sz="2500">
                <a:solidFill>
                  <a:schemeClr val="tx1"/>
                </a:solidFill>
                <a:latin typeface="Verdana" pitchFamily="34" charset="0"/>
              </a:defRPr>
            </a:lvl3pPr>
            <a:lvl4pPr marL="1609693" indent="-229956" defTabSz="938987" eaLnBrk="0" hangingPunct="0">
              <a:defRPr sz="2500">
                <a:solidFill>
                  <a:schemeClr val="tx1"/>
                </a:solidFill>
                <a:latin typeface="Verdana" pitchFamily="34" charset="0"/>
              </a:defRPr>
            </a:lvl4pPr>
            <a:lvl5pPr marL="2069605" indent="-229956" defTabSz="938987" eaLnBrk="0" hangingPunct="0">
              <a:defRPr sz="2500">
                <a:solidFill>
                  <a:schemeClr val="tx1"/>
                </a:solidFill>
                <a:latin typeface="Verdana" pitchFamily="34" charset="0"/>
              </a:defRPr>
            </a:lvl5pPr>
            <a:lvl6pPr marL="2529517" indent="-229956" defTabSz="938987" eaLnBrk="0" fontAlgn="base" hangingPunct="0">
              <a:spcBef>
                <a:spcPct val="0"/>
              </a:spcBef>
              <a:spcAft>
                <a:spcPct val="0"/>
              </a:spcAft>
              <a:defRPr sz="2500">
                <a:solidFill>
                  <a:schemeClr val="tx1"/>
                </a:solidFill>
                <a:latin typeface="Verdana" pitchFamily="34" charset="0"/>
              </a:defRPr>
            </a:lvl6pPr>
            <a:lvl7pPr marL="2989430" indent="-229956" defTabSz="938987" eaLnBrk="0" fontAlgn="base" hangingPunct="0">
              <a:spcBef>
                <a:spcPct val="0"/>
              </a:spcBef>
              <a:spcAft>
                <a:spcPct val="0"/>
              </a:spcAft>
              <a:defRPr sz="2500">
                <a:solidFill>
                  <a:schemeClr val="tx1"/>
                </a:solidFill>
                <a:latin typeface="Verdana" pitchFamily="34" charset="0"/>
              </a:defRPr>
            </a:lvl7pPr>
            <a:lvl8pPr marL="3449342" indent="-229956" defTabSz="938987" eaLnBrk="0" fontAlgn="base" hangingPunct="0">
              <a:spcBef>
                <a:spcPct val="0"/>
              </a:spcBef>
              <a:spcAft>
                <a:spcPct val="0"/>
              </a:spcAft>
              <a:defRPr sz="2500">
                <a:solidFill>
                  <a:schemeClr val="tx1"/>
                </a:solidFill>
                <a:latin typeface="Verdana" pitchFamily="34" charset="0"/>
              </a:defRPr>
            </a:lvl8pPr>
            <a:lvl9pPr marL="3909254" indent="-229956" defTabSz="938987" eaLnBrk="0" fontAlgn="base" hangingPunct="0">
              <a:spcBef>
                <a:spcPct val="0"/>
              </a:spcBef>
              <a:spcAft>
                <a:spcPct val="0"/>
              </a:spcAft>
              <a:defRPr sz="2500">
                <a:solidFill>
                  <a:schemeClr val="tx1"/>
                </a:solidFill>
                <a:latin typeface="Verdana" pitchFamily="34" charset="0"/>
              </a:defRPr>
            </a:lvl9pPr>
          </a:lstStyle>
          <a:p>
            <a:pPr eaLnBrk="1" hangingPunct="1"/>
            <a:fld id="{E80DB4D4-7E4E-4691-BBC3-4FB2799DABCD}" type="slidenum">
              <a:rPr lang="en-US" sz="1200">
                <a:latin typeface="Arial" pitchFamily="34" charset="0"/>
              </a:rPr>
              <a:pPr eaLnBrk="1" hangingPunct="1"/>
              <a:t>20</a:t>
            </a:fld>
            <a:endParaRPr lang="en-US" sz="1200" dirty="0">
              <a:latin typeface="Arial" pitchFamily="34" charset="0"/>
            </a:endParaRPr>
          </a:p>
        </p:txBody>
      </p:sp>
      <p:sp>
        <p:nvSpPr>
          <p:cNvPr id="41987" name="Rectangle 2"/>
          <p:cNvSpPr>
            <a:spLocks noGrp="1" noRot="1" noChangeAspect="1" noChangeArrowheads="1" noTextEdit="1"/>
          </p:cNvSpPr>
          <p:nvPr>
            <p:ph type="sldImg"/>
          </p:nvPr>
        </p:nvSpPr>
        <p:spPr>
          <a:ln/>
        </p:spPr>
      </p:sp>
      <p:sp>
        <p:nvSpPr>
          <p:cNvPr id="41988" name="Notes Placeholder 4"/>
          <p:cNvSpPr>
            <a:spLocks noGrp="1"/>
          </p:cNvSpPr>
          <p:nvPr/>
        </p:nvSpPr>
        <p:spPr bwMode="auto">
          <a:xfrm>
            <a:off x="943184" y="4447740"/>
            <a:ext cx="5190707" cy="42131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3933" tIns="46966" rIns="93933" bIns="46966"/>
          <a:lstStyle/>
          <a:p>
            <a:pPr eaLnBrk="0" hangingPunct="0">
              <a:spcBef>
                <a:spcPct val="30000"/>
              </a:spcBef>
            </a:pPr>
            <a:endParaRPr lang="en-US" sz="1200" dirty="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987" eaLnBrk="0" hangingPunct="0">
              <a:defRPr sz="2500">
                <a:solidFill>
                  <a:schemeClr val="tx1"/>
                </a:solidFill>
                <a:latin typeface="Verdana" pitchFamily="34" charset="0"/>
              </a:defRPr>
            </a:lvl1pPr>
            <a:lvl2pPr marL="747358" indent="-287445" defTabSz="938987" eaLnBrk="0" hangingPunct="0">
              <a:defRPr sz="2500">
                <a:solidFill>
                  <a:schemeClr val="tx1"/>
                </a:solidFill>
                <a:latin typeface="Verdana" pitchFamily="34" charset="0"/>
              </a:defRPr>
            </a:lvl2pPr>
            <a:lvl3pPr marL="1149781" indent="-229956" defTabSz="938987" eaLnBrk="0" hangingPunct="0">
              <a:defRPr sz="2500">
                <a:solidFill>
                  <a:schemeClr val="tx1"/>
                </a:solidFill>
                <a:latin typeface="Verdana" pitchFamily="34" charset="0"/>
              </a:defRPr>
            </a:lvl3pPr>
            <a:lvl4pPr marL="1609693" indent="-229956" defTabSz="938987" eaLnBrk="0" hangingPunct="0">
              <a:defRPr sz="2500">
                <a:solidFill>
                  <a:schemeClr val="tx1"/>
                </a:solidFill>
                <a:latin typeface="Verdana" pitchFamily="34" charset="0"/>
              </a:defRPr>
            </a:lvl4pPr>
            <a:lvl5pPr marL="2069605" indent="-229956" defTabSz="938987" eaLnBrk="0" hangingPunct="0">
              <a:defRPr sz="2500">
                <a:solidFill>
                  <a:schemeClr val="tx1"/>
                </a:solidFill>
                <a:latin typeface="Verdana" pitchFamily="34" charset="0"/>
              </a:defRPr>
            </a:lvl5pPr>
            <a:lvl6pPr marL="2529517" indent="-229956" defTabSz="938987" eaLnBrk="0" fontAlgn="base" hangingPunct="0">
              <a:spcBef>
                <a:spcPct val="0"/>
              </a:spcBef>
              <a:spcAft>
                <a:spcPct val="0"/>
              </a:spcAft>
              <a:defRPr sz="2500">
                <a:solidFill>
                  <a:schemeClr val="tx1"/>
                </a:solidFill>
                <a:latin typeface="Verdana" pitchFamily="34" charset="0"/>
              </a:defRPr>
            </a:lvl6pPr>
            <a:lvl7pPr marL="2989430" indent="-229956" defTabSz="938987" eaLnBrk="0" fontAlgn="base" hangingPunct="0">
              <a:spcBef>
                <a:spcPct val="0"/>
              </a:spcBef>
              <a:spcAft>
                <a:spcPct val="0"/>
              </a:spcAft>
              <a:defRPr sz="2500">
                <a:solidFill>
                  <a:schemeClr val="tx1"/>
                </a:solidFill>
                <a:latin typeface="Verdana" pitchFamily="34" charset="0"/>
              </a:defRPr>
            </a:lvl7pPr>
            <a:lvl8pPr marL="3449342" indent="-229956" defTabSz="938987" eaLnBrk="0" fontAlgn="base" hangingPunct="0">
              <a:spcBef>
                <a:spcPct val="0"/>
              </a:spcBef>
              <a:spcAft>
                <a:spcPct val="0"/>
              </a:spcAft>
              <a:defRPr sz="2500">
                <a:solidFill>
                  <a:schemeClr val="tx1"/>
                </a:solidFill>
                <a:latin typeface="Verdana" pitchFamily="34" charset="0"/>
              </a:defRPr>
            </a:lvl8pPr>
            <a:lvl9pPr marL="3909254" indent="-229956" defTabSz="938987" eaLnBrk="0" fontAlgn="base" hangingPunct="0">
              <a:spcBef>
                <a:spcPct val="0"/>
              </a:spcBef>
              <a:spcAft>
                <a:spcPct val="0"/>
              </a:spcAft>
              <a:defRPr sz="2500">
                <a:solidFill>
                  <a:schemeClr val="tx1"/>
                </a:solidFill>
                <a:latin typeface="Verdana" pitchFamily="34" charset="0"/>
              </a:defRPr>
            </a:lvl9pPr>
          </a:lstStyle>
          <a:p>
            <a:pPr eaLnBrk="1" hangingPunct="1"/>
            <a:fld id="{2F2CE335-9E56-4667-A1F1-EF95B8D22CF1}" type="slidenum">
              <a:rPr lang="en-US" sz="1200">
                <a:latin typeface="Arial" pitchFamily="34" charset="0"/>
              </a:rPr>
              <a:pPr eaLnBrk="1" hangingPunct="1"/>
              <a:t>22</a:t>
            </a:fld>
            <a:endParaRPr lang="en-US" sz="1200" dirty="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a:p>
        </p:txBody>
      </p:sp>
      <p:sp>
        <p:nvSpPr>
          <p:cNvPr id="49156"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987" eaLnBrk="0" hangingPunct="0">
              <a:defRPr sz="2500">
                <a:solidFill>
                  <a:schemeClr val="tx1"/>
                </a:solidFill>
                <a:latin typeface="Verdana" pitchFamily="34" charset="0"/>
              </a:defRPr>
            </a:lvl1pPr>
            <a:lvl2pPr marL="747358" indent="-287445" defTabSz="938987" eaLnBrk="0" hangingPunct="0">
              <a:defRPr sz="2500">
                <a:solidFill>
                  <a:schemeClr val="tx1"/>
                </a:solidFill>
                <a:latin typeface="Verdana" pitchFamily="34" charset="0"/>
              </a:defRPr>
            </a:lvl2pPr>
            <a:lvl3pPr marL="1149781" indent="-229956" defTabSz="938987" eaLnBrk="0" hangingPunct="0">
              <a:defRPr sz="2500">
                <a:solidFill>
                  <a:schemeClr val="tx1"/>
                </a:solidFill>
                <a:latin typeface="Verdana" pitchFamily="34" charset="0"/>
              </a:defRPr>
            </a:lvl3pPr>
            <a:lvl4pPr marL="1609693" indent="-229956" defTabSz="938987" eaLnBrk="0" hangingPunct="0">
              <a:defRPr sz="2500">
                <a:solidFill>
                  <a:schemeClr val="tx1"/>
                </a:solidFill>
                <a:latin typeface="Verdana" pitchFamily="34" charset="0"/>
              </a:defRPr>
            </a:lvl4pPr>
            <a:lvl5pPr marL="2069605" indent="-229956" defTabSz="938987" eaLnBrk="0" hangingPunct="0">
              <a:defRPr sz="2500">
                <a:solidFill>
                  <a:schemeClr val="tx1"/>
                </a:solidFill>
                <a:latin typeface="Verdana" pitchFamily="34" charset="0"/>
              </a:defRPr>
            </a:lvl5pPr>
            <a:lvl6pPr marL="2529517" indent="-229956" defTabSz="938987" eaLnBrk="0" fontAlgn="base" hangingPunct="0">
              <a:spcBef>
                <a:spcPct val="0"/>
              </a:spcBef>
              <a:spcAft>
                <a:spcPct val="0"/>
              </a:spcAft>
              <a:defRPr sz="2500">
                <a:solidFill>
                  <a:schemeClr val="tx1"/>
                </a:solidFill>
                <a:latin typeface="Verdana" pitchFamily="34" charset="0"/>
              </a:defRPr>
            </a:lvl6pPr>
            <a:lvl7pPr marL="2989430" indent="-229956" defTabSz="938987" eaLnBrk="0" fontAlgn="base" hangingPunct="0">
              <a:spcBef>
                <a:spcPct val="0"/>
              </a:spcBef>
              <a:spcAft>
                <a:spcPct val="0"/>
              </a:spcAft>
              <a:defRPr sz="2500">
                <a:solidFill>
                  <a:schemeClr val="tx1"/>
                </a:solidFill>
                <a:latin typeface="Verdana" pitchFamily="34" charset="0"/>
              </a:defRPr>
            </a:lvl7pPr>
            <a:lvl8pPr marL="3449342" indent="-229956" defTabSz="938987" eaLnBrk="0" fontAlgn="base" hangingPunct="0">
              <a:spcBef>
                <a:spcPct val="0"/>
              </a:spcBef>
              <a:spcAft>
                <a:spcPct val="0"/>
              </a:spcAft>
              <a:defRPr sz="2500">
                <a:solidFill>
                  <a:schemeClr val="tx1"/>
                </a:solidFill>
                <a:latin typeface="Verdana" pitchFamily="34" charset="0"/>
              </a:defRPr>
            </a:lvl8pPr>
            <a:lvl9pPr marL="3909254" indent="-229956" defTabSz="938987" eaLnBrk="0" fontAlgn="base" hangingPunct="0">
              <a:spcBef>
                <a:spcPct val="0"/>
              </a:spcBef>
              <a:spcAft>
                <a:spcPct val="0"/>
              </a:spcAft>
              <a:defRPr sz="2500">
                <a:solidFill>
                  <a:schemeClr val="tx1"/>
                </a:solidFill>
                <a:latin typeface="Verdana" pitchFamily="34" charset="0"/>
              </a:defRPr>
            </a:lvl9pPr>
          </a:lstStyle>
          <a:p>
            <a:pPr eaLnBrk="1" hangingPunct="1"/>
            <a:fld id="{BD708851-CB19-4082-AA96-A066F919862E}" type="slidenum">
              <a:rPr lang="en-US" sz="1200">
                <a:latin typeface="Arial" pitchFamily="34" charset="0"/>
              </a:rPr>
              <a:pPr eaLnBrk="1" hangingPunct="1"/>
              <a:t>23</a:t>
            </a:fld>
            <a:endParaRPr lang="en-US" sz="1200" dirty="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987" eaLnBrk="0" hangingPunct="0">
              <a:defRPr sz="2500">
                <a:solidFill>
                  <a:schemeClr val="tx1"/>
                </a:solidFill>
                <a:latin typeface="Verdana" pitchFamily="34" charset="0"/>
              </a:defRPr>
            </a:lvl1pPr>
            <a:lvl2pPr marL="747358" indent="-287445" defTabSz="938987" eaLnBrk="0" hangingPunct="0">
              <a:defRPr sz="2500">
                <a:solidFill>
                  <a:schemeClr val="tx1"/>
                </a:solidFill>
                <a:latin typeface="Verdana" pitchFamily="34" charset="0"/>
              </a:defRPr>
            </a:lvl2pPr>
            <a:lvl3pPr marL="1149781" indent="-229956" defTabSz="938987" eaLnBrk="0" hangingPunct="0">
              <a:defRPr sz="2500">
                <a:solidFill>
                  <a:schemeClr val="tx1"/>
                </a:solidFill>
                <a:latin typeface="Verdana" pitchFamily="34" charset="0"/>
              </a:defRPr>
            </a:lvl3pPr>
            <a:lvl4pPr marL="1609693" indent="-229956" defTabSz="938987" eaLnBrk="0" hangingPunct="0">
              <a:defRPr sz="2500">
                <a:solidFill>
                  <a:schemeClr val="tx1"/>
                </a:solidFill>
                <a:latin typeface="Verdana" pitchFamily="34" charset="0"/>
              </a:defRPr>
            </a:lvl4pPr>
            <a:lvl5pPr marL="2069605" indent="-229956" defTabSz="938987" eaLnBrk="0" hangingPunct="0">
              <a:defRPr sz="2500">
                <a:solidFill>
                  <a:schemeClr val="tx1"/>
                </a:solidFill>
                <a:latin typeface="Verdana" pitchFamily="34" charset="0"/>
              </a:defRPr>
            </a:lvl5pPr>
            <a:lvl6pPr marL="2529517" indent="-229956" defTabSz="938987" eaLnBrk="0" fontAlgn="base" hangingPunct="0">
              <a:spcBef>
                <a:spcPct val="0"/>
              </a:spcBef>
              <a:spcAft>
                <a:spcPct val="0"/>
              </a:spcAft>
              <a:defRPr sz="2500">
                <a:solidFill>
                  <a:schemeClr val="tx1"/>
                </a:solidFill>
                <a:latin typeface="Verdana" pitchFamily="34" charset="0"/>
              </a:defRPr>
            </a:lvl6pPr>
            <a:lvl7pPr marL="2989430" indent="-229956" defTabSz="938987" eaLnBrk="0" fontAlgn="base" hangingPunct="0">
              <a:spcBef>
                <a:spcPct val="0"/>
              </a:spcBef>
              <a:spcAft>
                <a:spcPct val="0"/>
              </a:spcAft>
              <a:defRPr sz="2500">
                <a:solidFill>
                  <a:schemeClr val="tx1"/>
                </a:solidFill>
                <a:latin typeface="Verdana" pitchFamily="34" charset="0"/>
              </a:defRPr>
            </a:lvl7pPr>
            <a:lvl8pPr marL="3449342" indent="-229956" defTabSz="938987" eaLnBrk="0" fontAlgn="base" hangingPunct="0">
              <a:spcBef>
                <a:spcPct val="0"/>
              </a:spcBef>
              <a:spcAft>
                <a:spcPct val="0"/>
              </a:spcAft>
              <a:defRPr sz="2500">
                <a:solidFill>
                  <a:schemeClr val="tx1"/>
                </a:solidFill>
                <a:latin typeface="Verdana" pitchFamily="34" charset="0"/>
              </a:defRPr>
            </a:lvl8pPr>
            <a:lvl9pPr marL="3909254" indent="-229956" defTabSz="938987" eaLnBrk="0" fontAlgn="base" hangingPunct="0">
              <a:spcBef>
                <a:spcPct val="0"/>
              </a:spcBef>
              <a:spcAft>
                <a:spcPct val="0"/>
              </a:spcAft>
              <a:defRPr sz="2500">
                <a:solidFill>
                  <a:schemeClr val="tx1"/>
                </a:solidFill>
                <a:latin typeface="Verdana" pitchFamily="34" charset="0"/>
              </a:defRPr>
            </a:lvl9pPr>
          </a:lstStyle>
          <a:p>
            <a:pPr eaLnBrk="1" hangingPunct="1"/>
            <a:fld id="{EC489EC6-BC9B-4424-AD06-90D325349562}" type="slidenum">
              <a:rPr lang="en-US" sz="1200">
                <a:latin typeface="Arial" pitchFamily="34" charset="0"/>
              </a:rPr>
              <a:pPr eaLnBrk="1" hangingPunct="1"/>
              <a:t>24</a:t>
            </a:fld>
            <a:endParaRPr lang="en-US" sz="1200" dirty="0">
              <a:latin typeface="Arial" pitchFamily="34" charset="0"/>
            </a:endParaRPr>
          </a:p>
        </p:txBody>
      </p:sp>
      <p:sp>
        <p:nvSpPr>
          <p:cNvPr id="51203" name="Rectangle 2"/>
          <p:cNvSpPr>
            <a:spLocks noGrp="1" noRot="1" noChangeAspect="1" noChangeArrowheads="1" noTextEdit="1"/>
          </p:cNvSpPr>
          <p:nvPr>
            <p:ph type="sldImg"/>
          </p:nvPr>
        </p:nvSpPr>
        <p:spPr>
          <a:ln/>
        </p:spPr>
      </p:sp>
      <p:sp>
        <p:nvSpPr>
          <p:cNvPr id="51204" name="Notes Placeholder 4"/>
          <p:cNvSpPr>
            <a:spLocks noGrp="1"/>
          </p:cNvSpPr>
          <p:nvPr/>
        </p:nvSpPr>
        <p:spPr bwMode="auto">
          <a:xfrm>
            <a:off x="943184" y="4447740"/>
            <a:ext cx="5190707" cy="42131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3933" tIns="46966" rIns="93933" bIns="46966"/>
          <a:lstStyle/>
          <a:p>
            <a:pPr eaLnBrk="0" hangingPunct="0">
              <a:spcBef>
                <a:spcPct val="30000"/>
              </a:spcBef>
            </a:pPr>
            <a:endParaRPr lang="en-US" sz="1200" dirty="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987" eaLnBrk="0" hangingPunct="0">
              <a:defRPr sz="2500">
                <a:solidFill>
                  <a:schemeClr val="tx1"/>
                </a:solidFill>
                <a:latin typeface="Verdana" pitchFamily="34" charset="0"/>
              </a:defRPr>
            </a:lvl1pPr>
            <a:lvl2pPr marL="747358" indent="-287445" defTabSz="938987" eaLnBrk="0" hangingPunct="0">
              <a:defRPr sz="2500">
                <a:solidFill>
                  <a:schemeClr val="tx1"/>
                </a:solidFill>
                <a:latin typeface="Verdana" pitchFamily="34" charset="0"/>
              </a:defRPr>
            </a:lvl2pPr>
            <a:lvl3pPr marL="1149781" indent="-229956" defTabSz="938987" eaLnBrk="0" hangingPunct="0">
              <a:defRPr sz="2500">
                <a:solidFill>
                  <a:schemeClr val="tx1"/>
                </a:solidFill>
                <a:latin typeface="Verdana" pitchFamily="34" charset="0"/>
              </a:defRPr>
            </a:lvl3pPr>
            <a:lvl4pPr marL="1609693" indent="-229956" defTabSz="938987" eaLnBrk="0" hangingPunct="0">
              <a:defRPr sz="2500">
                <a:solidFill>
                  <a:schemeClr val="tx1"/>
                </a:solidFill>
                <a:latin typeface="Verdana" pitchFamily="34" charset="0"/>
              </a:defRPr>
            </a:lvl4pPr>
            <a:lvl5pPr marL="2069605" indent="-229956" defTabSz="938987" eaLnBrk="0" hangingPunct="0">
              <a:defRPr sz="2500">
                <a:solidFill>
                  <a:schemeClr val="tx1"/>
                </a:solidFill>
                <a:latin typeface="Verdana" pitchFamily="34" charset="0"/>
              </a:defRPr>
            </a:lvl5pPr>
            <a:lvl6pPr marL="2529517" indent="-229956" defTabSz="938987" eaLnBrk="0" fontAlgn="base" hangingPunct="0">
              <a:spcBef>
                <a:spcPct val="0"/>
              </a:spcBef>
              <a:spcAft>
                <a:spcPct val="0"/>
              </a:spcAft>
              <a:defRPr sz="2500">
                <a:solidFill>
                  <a:schemeClr val="tx1"/>
                </a:solidFill>
                <a:latin typeface="Verdana" pitchFamily="34" charset="0"/>
              </a:defRPr>
            </a:lvl6pPr>
            <a:lvl7pPr marL="2989430" indent="-229956" defTabSz="938987" eaLnBrk="0" fontAlgn="base" hangingPunct="0">
              <a:spcBef>
                <a:spcPct val="0"/>
              </a:spcBef>
              <a:spcAft>
                <a:spcPct val="0"/>
              </a:spcAft>
              <a:defRPr sz="2500">
                <a:solidFill>
                  <a:schemeClr val="tx1"/>
                </a:solidFill>
                <a:latin typeface="Verdana" pitchFamily="34" charset="0"/>
              </a:defRPr>
            </a:lvl7pPr>
            <a:lvl8pPr marL="3449342" indent="-229956" defTabSz="938987" eaLnBrk="0" fontAlgn="base" hangingPunct="0">
              <a:spcBef>
                <a:spcPct val="0"/>
              </a:spcBef>
              <a:spcAft>
                <a:spcPct val="0"/>
              </a:spcAft>
              <a:defRPr sz="2500">
                <a:solidFill>
                  <a:schemeClr val="tx1"/>
                </a:solidFill>
                <a:latin typeface="Verdana" pitchFamily="34" charset="0"/>
              </a:defRPr>
            </a:lvl8pPr>
            <a:lvl9pPr marL="3909254" indent="-229956" defTabSz="938987" eaLnBrk="0" fontAlgn="base" hangingPunct="0">
              <a:spcBef>
                <a:spcPct val="0"/>
              </a:spcBef>
              <a:spcAft>
                <a:spcPct val="0"/>
              </a:spcAft>
              <a:defRPr sz="2500">
                <a:solidFill>
                  <a:schemeClr val="tx1"/>
                </a:solidFill>
                <a:latin typeface="Verdana" pitchFamily="34" charset="0"/>
              </a:defRPr>
            </a:lvl9pPr>
          </a:lstStyle>
          <a:p>
            <a:pPr eaLnBrk="1" hangingPunct="1"/>
            <a:fld id="{B4C95497-EE57-4C0E-B027-9ED2BBF226B2}" type="slidenum">
              <a:rPr lang="en-US" sz="1200">
                <a:latin typeface="Arial" pitchFamily="34" charset="0"/>
              </a:rPr>
              <a:pPr eaLnBrk="1" hangingPunct="1"/>
              <a:t>25</a:t>
            </a:fld>
            <a:endParaRPr lang="en-US" sz="1200" dirty="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987" eaLnBrk="0" hangingPunct="0">
              <a:defRPr sz="2500">
                <a:solidFill>
                  <a:schemeClr val="tx1"/>
                </a:solidFill>
                <a:latin typeface="Verdana" pitchFamily="34" charset="0"/>
              </a:defRPr>
            </a:lvl1pPr>
            <a:lvl2pPr marL="747358" indent="-287445" defTabSz="938987" eaLnBrk="0" hangingPunct="0">
              <a:defRPr sz="2500">
                <a:solidFill>
                  <a:schemeClr val="tx1"/>
                </a:solidFill>
                <a:latin typeface="Verdana" pitchFamily="34" charset="0"/>
              </a:defRPr>
            </a:lvl2pPr>
            <a:lvl3pPr marL="1149781" indent="-229956" defTabSz="938987" eaLnBrk="0" hangingPunct="0">
              <a:defRPr sz="2500">
                <a:solidFill>
                  <a:schemeClr val="tx1"/>
                </a:solidFill>
                <a:latin typeface="Verdana" pitchFamily="34" charset="0"/>
              </a:defRPr>
            </a:lvl3pPr>
            <a:lvl4pPr marL="1609693" indent="-229956" defTabSz="938987" eaLnBrk="0" hangingPunct="0">
              <a:defRPr sz="2500">
                <a:solidFill>
                  <a:schemeClr val="tx1"/>
                </a:solidFill>
                <a:latin typeface="Verdana" pitchFamily="34" charset="0"/>
              </a:defRPr>
            </a:lvl4pPr>
            <a:lvl5pPr marL="2069605" indent="-229956" defTabSz="938987" eaLnBrk="0" hangingPunct="0">
              <a:defRPr sz="2500">
                <a:solidFill>
                  <a:schemeClr val="tx1"/>
                </a:solidFill>
                <a:latin typeface="Verdana" pitchFamily="34" charset="0"/>
              </a:defRPr>
            </a:lvl5pPr>
            <a:lvl6pPr marL="2529517" indent="-229956" defTabSz="938987" eaLnBrk="0" fontAlgn="base" hangingPunct="0">
              <a:spcBef>
                <a:spcPct val="0"/>
              </a:spcBef>
              <a:spcAft>
                <a:spcPct val="0"/>
              </a:spcAft>
              <a:defRPr sz="2500">
                <a:solidFill>
                  <a:schemeClr val="tx1"/>
                </a:solidFill>
                <a:latin typeface="Verdana" pitchFamily="34" charset="0"/>
              </a:defRPr>
            </a:lvl6pPr>
            <a:lvl7pPr marL="2989430" indent="-229956" defTabSz="938987" eaLnBrk="0" fontAlgn="base" hangingPunct="0">
              <a:spcBef>
                <a:spcPct val="0"/>
              </a:spcBef>
              <a:spcAft>
                <a:spcPct val="0"/>
              </a:spcAft>
              <a:defRPr sz="2500">
                <a:solidFill>
                  <a:schemeClr val="tx1"/>
                </a:solidFill>
                <a:latin typeface="Verdana" pitchFamily="34" charset="0"/>
              </a:defRPr>
            </a:lvl7pPr>
            <a:lvl8pPr marL="3449342" indent="-229956" defTabSz="938987" eaLnBrk="0" fontAlgn="base" hangingPunct="0">
              <a:spcBef>
                <a:spcPct val="0"/>
              </a:spcBef>
              <a:spcAft>
                <a:spcPct val="0"/>
              </a:spcAft>
              <a:defRPr sz="2500">
                <a:solidFill>
                  <a:schemeClr val="tx1"/>
                </a:solidFill>
                <a:latin typeface="Verdana" pitchFamily="34" charset="0"/>
              </a:defRPr>
            </a:lvl8pPr>
            <a:lvl9pPr marL="3909254" indent="-229956" defTabSz="938987" eaLnBrk="0" fontAlgn="base" hangingPunct="0">
              <a:spcBef>
                <a:spcPct val="0"/>
              </a:spcBef>
              <a:spcAft>
                <a:spcPct val="0"/>
              </a:spcAft>
              <a:defRPr sz="2500">
                <a:solidFill>
                  <a:schemeClr val="tx1"/>
                </a:solidFill>
                <a:latin typeface="Verdana" pitchFamily="34" charset="0"/>
              </a:defRPr>
            </a:lvl9pPr>
          </a:lstStyle>
          <a:p>
            <a:pPr eaLnBrk="1" hangingPunct="1"/>
            <a:fld id="{8C879D17-4DE4-44B0-8C33-270460DC682C}" type="slidenum">
              <a:rPr lang="en-US" sz="1200">
                <a:latin typeface="Arial" pitchFamily="34" charset="0"/>
              </a:rPr>
              <a:pPr eaLnBrk="1" hangingPunct="1"/>
              <a:t>27</a:t>
            </a:fld>
            <a:endParaRPr lang="en-US" sz="1200" dirty="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987" eaLnBrk="0" hangingPunct="0">
              <a:defRPr sz="2500">
                <a:solidFill>
                  <a:schemeClr val="tx1"/>
                </a:solidFill>
                <a:latin typeface="Verdana" pitchFamily="34" charset="0"/>
              </a:defRPr>
            </a:lvl1pPr>
            <a:lvl2pPr marL="747358" indent="-287445" defTabSz="938987" eaLnBrk="0" hangingPunct="0">
              <a:defRPr sz="2500">
                <a:solidFill>
                  <a:schemeClr val="tx1"/>
                </a:solidFill>
                <a:latin typeface="Verdana" pitchFamily="34" charset="0"/>
              </a:defRPr>
            </a:lvl2pPr>
            <a:lvl3pPr marL="1149781" indent="-229956" defTabSz="938987" eaLnBrk="0" hangingPunct="0">
              <a:defRPr sz="2500">
                <a:solidFill>
                  <a:schemeClr val="tx1"/>
                </a:solidFill>
                <a:latin typeface="Verdana" pitchFamily="34" charset="0"/>
              </a:defRPr>
            </a:lvl3pPr>
            <a:lvl4pPr marL="1609693" indent="-229956" defTabSz="938987" eaLnBrk="0" hangingPunct="0">
              <a:defRPr sz="2500">
                <a:solidFill>
                  <a:schemeClr val="tx1"/>
                </a:solidFill>
                <a:latin typeface="Verdana" pitchFamily="34" charset="0"/>
              </a:defRPr>
            </a:lvl4pPr>
            <a:lvl5pPr marL="2069605" indent="-229956" defTabSz="938987" eaLnBrk="0" hangingPunct="0">
              <a:defRPr sz="2500">
                <a:solidFill>
                  <a:schemeClr val="tx1"/>
                </a:solidFill>
                <a:latin typeface="Verdana" pitchFamily="34" charset="0"/>
              </a:defRPr>
            </a:lvl5pPr>
            <a:lvl6pPr marL="2529517" indent="-229956" defTabSz="938987" eaLnBrk="0" fontAlgn="base" hangingPunct="0">
              <a:spcBef>
                <a:spcPct val="0"/>
              </a:spcBef>
              <a:spcAft>
                <a:spcPct val="0"/>
              </a:spcAft>
              <a:defRPr sz="2500">
                <a:solidFill>
                  <a:schemeClr val="tx1"/>
                </a:solidFill>
                <a:latin typeface="Verdana" pitchFamily="34" charset="0"/>
              </a:defRPr>
            </a:lvl6pPr>
            <a:lvl7pPr marL="2989430" indent="-229956" defTabSz="938987" eaLnBrk="0" fontAlgn="base" hangingPunct="0">
              <a:spcBef>
                <a:spcPct val="0"/>
              </a:spcBef>
              <a:spcAft>
                <a:spcPct val="0"/>
              </a:spcAft>
              <a:defRPr sz="2500">
                <a:solidFill>
                  <a:schemeClr val="tx1"/>
                </a:solidFill>
                <a:latin typeface="Verdana" pitchFamily="34" charset="0"/>
              </a:defRPr>
            </a:lvl7pPr>
            <a:lvl8pPr marL="3449342" indent="-229956" defTabSz="938987" eaLnBrk="0" fontAlgn="base" hangingPunct="0">
              <a:spcBef>
                <a:spcPct val="0"/>
              </a:spcBef>
              <a:spcAft>
                <a:spcPct val="0"/>
              </a:spcAft>
              <a:defRPr sz="2500">
                <a:solidFill>
                  <a:schemeClr val="tx1"/>
                </a:solidFill>
                <a:latin typeface="Verdana" pitchFamily="34" charset="0"/>
              </a:defRPr>
            </a:lvl8pPr>
            <a:lvl9pPr marL="3909254" indent="-229956" defTabSz="938987" eaLnBrk="0" fontAlgn="base" hangingPunct="0">
              <a:spcBef>
                <a:spcPct val="0"/>
              </a:spcBef>
              <a:spcAft>
                <a:spcPct val="0"/>
              </a:spcAft>
              <a:defRPr sz="2500">
                <a:solidFill>
                  <a:schemeClr val="tx1"/>
                </a:solidFill>
                <a:latin typeface="Verdana" pitchFamily="34" charset="0"/>
              </a:defRPr>
            </a:lvl9pPr>
          </a:lstStyle>
          <a:p>
            <a:pPr eaLnBrk="1" hangingPunct="1"/>
            <a:fld id="{016CBB42-9EC1-40CD-8F90-7D1F9A2C1875}" type="slidenum">
              <a:rPr lang="en-US" sz="1200">
                <a:latin typeface="Arial" pitchFamily="34" charset="0"/>
              </a:rPr>
              <a:pPr eaLnBrk="1" hangingPunct="1"/>
              <a:t>28</a:t>
            </a:fld>
            <a:endParaRPr lang="en-US" sz="1200" dirty="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p:cNvSpPr>
            <a:spLocks noGrp="1" noRot="1" noChangeAspect="1" noChangeArrowheads="1" noTextEdit="1"/>
          </p:cNvSpPr>
          <p:nvPr>
            <p:ph type="sldImg"/>
          </p:nvPr>
        </p:nvSpPr>
        <p:spPr>
          <a:solidFill>
            <a:srgbClr val="FFFFFF"/>
          </a:solidFill>
          <a:ln/>
        </p:spPr>
      </p:sp>
      <p:sp>
        <p:nvSpPr>
          <p:cNvPr id="40964" name="Rectangle 3"/>
          <p:cNvSpPr>
            <a:spLocks noGrp="1" noChangeArrowheads="1"/>
          </p:cNvSpPr>
          <p:nvPr>
            <p:ph type="body" idx="1"/>
          </p:nvPr>
        </p:nvSpPr>
        <p:spPr>
          <a:solidFill>
            <a:srgbClr val="FFFFFF"/>
          </a:solidFill>
          <a:ln>
            <a:solidFill>
              <a:srgbClr val="000000"/>
            </a:solidFill>
          </a:ln>
        </p:spPr>
        <p:txBody>
          <a:bodyPr lIns="91823" tIns="45911" rIns="91823" bIns="45911"/>
          <a:lstStyle/>
          <a:p>
            <a:pPr eaLnBrk="1" hangingPunct="1"/>
            <a:endParaRPr lang="en-US" dirty="0">
              <a:cs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Slide Image Placeholder 1"/>
          <p:cNvSpPr>
            <a:spLocks noGrp="1" noRot="1" noChangeAspect="1" noTextEdit="1"/>
          </p:cNvSpPr>
          <p:nvPr>
            <p:ph type="sldImg"/>
          </p:nvPr>
        </p:nvSpPr>
        <p:spPr bwMode="auto">
          <a:noFill/>
          <a:ln>
            <a:solidFill>
              <a:srgbClr val="000000"/>
            </a:solidFill>
            <a:miter lim="800000"/>
            <a:headEnd/>
            <a:tailEnd/>
          </a:ln>
        </p:spPr>
      </p:sp>
      <p:sp>
        <p:nvSpPr>
          <p:cNvPr id="209923"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
        <p:nvSpPr>
          <p:cNvPr id="2" name="Footer Placeholder 1"/>
          <p:cNvSpPr>
            <a:spLocks noGrp="1"/>
          </p:cNvSpPr>
          <p:nvPr>
            <p:ph type="ftr" sz="quarter" idx="10"/>
          </p:nvPr>
        </p:nvSpPr>
        <p:spPr/>
        <p:txBody>
          <a:bodyPr/>
          <a:lstStyle/>
          <a:p>
            <a:r>
              <a:rPr lang="en-US" dirty="0"/>
              <a:t>©2011 Edington Associates, LLC</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2"/>
          <p:cNvSpPr>
            <a:spLocks noGrp="1" noRot="1" noChangeAspect="1" noChangeArrowheads="1" noTextEdit="1"/>
          </p:cNvSpPr>
          <p:nvPr>
            <p:ph type="sldImg"/>
          </p:nvPr>
        </p:nvSpPr>
        <p:spPr>
          <a:solidFill>
            <a:srgbClr val="FFFFFF"/>
          </a:solidFill>
          <a:ln/>
        </p:spPr>
      </p:sp>
      <p:sp>
        <p:nvSpPr>
          <p:cNvPr id="47108" name="Rectangle 4"/>
          <p:cNvSpPr>
            <a:spLocks noGrp="1" noChangeArrowheads="1"/>
          </p:cNvSpPr>
          <p:nvPr>
            <p:ph type="body" idx="1"/>
          </p:nvPr>
        </p:nvSpPr>
        <p:spPr>
          <a:noFill/>
          <a:ln/>
        </p:spPr>
        <p:txBody>
          <a:bodyPr/>
          <a:lstStyle/>
          <a:p>
            <a:pPr eaLnBrk="1" hangingPunct="1"/>
            <a:endParaRPr lang="en-US" dirty="0">
              <a:ea typeface="Arial Unicode MS" pitchFamily="34" charset="-128"/>
              <a:cs typeface="Arial Unicode MS"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63844" name="Rectangle 3"/>
          <p:cNvSpPr>
            <a:spLocks noGrp="1" noChangeArrowheads="1"/>
          </p:cNvSpPr>
          <p:nvPr>
            <p:ph type="body" idx="1"/>
          </p:nvPr>
        </p:nvSpPr>
        <p:spPr bwMode="auto">
          <a:xfrm>
            <a:off x="196850" y="4449763"/>
            <a:ext cx="6624638" cy="4748212"/>
          </a:xfrm>
          <a:noFill/>
        </p:spPr>
        <p:txBody>
          <a:bodyPr/>
          <a:lstStyle/>
          <a:p>
            <a:endParaRPr lang="en-US" sz="1100" dirty="0">
              <a:ea typeface="Arial Unicode MS" pitchFamily="34" charset="-128"/>
              <a:cs typeface="Arial Unicode MS" pitchFamily="34"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987" eaLnBrk="0" hangingPunct="0">
              <a:defRPr sz="2500">
                <a:solidFill>
                  <a:schemeClr val="tx1"/>
                </a:solidFill>
                <a:latin typeface="Verdana" pitchFamily="34" charset="0"/>
              </a:defRPr>
            </a:lvl1pPr>
            <a:lvl2pPr marL="747358" indent="-287445" defTabSz="938987" eaLnBrk="0" hangingPunct="0">
              <a:defRPr sz="2500">
                <a:solidFill>
                  <a:schemeClr val="tx1"/>
                </a:solidFill>
                <a:latin typeface="Verdana" pitchFamily="34" charset="0"/>
              </a:defRPr>
            </a:lvl2pPr>
            <a:lvl3pPr marL="1149781" indent="-229956" defTabSz="938987" eaLnBrk="0" hangingPunct="0">
              <a:defRPr sz="2500">
                <a:solidFill>
                  <a:schemeClr val="tx1"/>
                </a:solidFill>
                <a:latin typeface="Verdana" pitchFamily="34" charset="0"/>
              </a:defRPr>
            </a:lvl3pPr>
            <a:lvl4pPr marL="1609693" indent="-229956" defTabSz="938987" eaLnBrk="0" hangingPunct="0">
              <a:defRPr sz="2500">
                <a:solidFill>
                  <a:schemeClr val="tx1"/>
                </a:solidFill>
                <a:latin typeface="Verdana" pitchFamily="34" charset="0"/>
              </a:defRPr>
            </a:lvl4pPr>
            <a:lvl5pPr marL="2069605" indent="-229956" defTabSz="938987" eaLnBrk="0" hangingPunct="0">
              <a:defRPr sz="2500">
                <a:solidFill>
                  <a:schemeClr val="tx1"/>
                </a:solidFill>
                <a:latin typeface="Verdana" pitchFamily="34" charset="0"/>
              </a:defRPr>
            </a:lvl5pPr>
            <a:lvl6pPr marL="2529517" indent="-229956" defTabSz="938987" eaLnBrk="0" fontAlgn="base" hangingPunct="0">
              <a:spcBef>
                <a:spcPct val="0"/>
              </a:spcBef>
              <a:spcAft>
                <a:spcPct val="0"/>
              </a:spcAft>
              <a:defRPr sz="2500">
                <a:solidFill>
                  <a:schemeClr val="tx1"/>
                </a:solidFill>
                <a:latin typeface="Verdana" pitchFamily="34" charset="0"/>
              </a:defRPr>
            </a:lvl6pPr>
            <a:lvl7pPr marL="2989430" indent="-229956" defTabSz="938987" eaLnBrk="0" fontAlgn="base" hangingPunct="0">
              <a:spcBef>
                <a:spcPct val="0"/>
              </a:spcBef>
              <a:spcAft>
                <a:spcPct val="0"/>
              </a:spcAft>
              <a:defRPr sz="2500">
                <a:solidFill>
                  <a:schemeClr val="tx1"/>
                </a:solidFill>
                <a:latin typeface="Verdana" pitchFamily="34" charset="0"/>
              </a:defRPr>
            </a:lvl7pPr>
            <a:lvl8pPr marL="3449342" indent="-229956" defTabSz="938987" eaLnBrk="0" fontAlgn="base" hangingPunct="0">
              <a:spcBef>
                <a:spcPct val="0"/>
              </a:spcBef>
              <a:spcAft>
                <a:spcPct val="0"/>
              </a:spcAft>
              <a:defRPr sz="2500">
                <a:solidFill>
                  <a:schemeClr val="tx1"/>
                </a:solidFill>
                <a:latin typeface="Verdana" pitchFamily="34" charset="0"/>
              </a:defRPr>
            </a:lvl8pPr>
            <a:lvl9pPr marL="3909254" indent="-229956" defTabSz="938987" eaLnBrk="0" fontAlgn="base" hangingPunct="0">
              <a:spcBef>
                <a:spcPct val="0"/>
              </a:spcBef>
              <a:spcAft>
                <a:spcPct val="0"/>
              </a:spcAft>
              <a:defRPr sz="2500">
                <a:solidFill>
                  <a:schemeClr val="tx1"/>
                </a:solidFill>
                <a:latin typeface="Verdana" pitchFamily="34" charset="0"/>
              </a:defRPr>
            </a:lvl9pPr>
          </a:lstStyle>
          <a:p>
            <a:pPr eaLnBrk="1" hangingPunct="1"/>
            <a:fld id="{61F87100-2A44-4CC2-BC62-FE3E35928545}" type="slidenum">
              <a:rPr lang="en-US" sz="1200">
                <a:solidFill>
                  <a:prstClr val="black"/>
                </a:solidFill>
                <a:latin typeface="Arial" pitchFamily="34" charset="0"/>
              </a:rPr>
              <a:pPr eaLnBrk="1" hangingPunct="1"/>
              <a:t>35</a:t>
            </a:fld>
            <a:endParaRPr lang="en-US" sz="1200" dirty="0">
              <a:solidFill>
                <a:prstClr val="black"/>
              </a:solidFill>
              <a:latin typeface="Arial" pitchFamily="34" charset="0"/>
            </a:endParaRPr>
          </a:p>
        </p:txBody>
      </p:sp>
      <p:sp>
        <p:nvSpPr>
          <p:cNvPr id="66563" name="Rectangle 2"/>
          <p:cNvSpPr>
            <a:spLocks noGrp="1" noRot="1" noChangeAspect="1" noChangeArrowheads="1" noTextEdit="1"/>
          </p:cNvSpPr>
          <p:nvPr>
            <p:ph type="sldImg"/>
          </p:nvPr>
        </p:nvSpPr>
        <p:spPr>
          <a:ln/>
        </p:spPr>
      </p:sp>
      <p:sp>
        <p:nvSpPr>
          <p:cNvPr id="66564" name="Notes Placeholder 4"/>
          <p:cNvSpPr>
            <a:spLocks noGrp="1"/>
          </p:cNvSpPr>
          <p:nvPr/>
        </p:nvSpPr>
        <p:spPr bwMode="auto">
          <a:xfrm>
            <a:off x="943184" y="4447740"/>
            <a:ext cx="5190707" cy="42131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3933" tIns="46966" rIns="93933" bIns="46966"/>
          <a:lstStyle/>
          <a:p>
            <a:pPr>
              <a:spcBef>
                <a:spcPct val="30000"/>
              </a:spcBef>
            </a:pPr>
            <a:endParaRPr lang="en-US" sz="1200" dirty="0">
              <a:solidFill>
                <a:prstClr val="black"/>
              </a:solidFill>
              <a:latin typeface="Times New Roman"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xfrm>
            <a:off x="314537" y="4449214"/>
            <a:ext cx="6428343" cy="4530730"/>
          </a:xfrm>
          <a:noFill/>
          <a:ln/>
        </p:spPr>
        <p:txBody>
          <a:bodyPr/>
          <a:lstStyle/>
          <a:p>
            <a:pPr eaLnBrk="1" hangingPunct="1"/>
            <a:endParaRPr lang="en-US" dirty="0">
              <a:solidFill>
                <a:srgbClr val="000000"/>
              </a:solidFill>
              <a:ea typeface="Arial Unicode MS" pitchFamily="34" charset="-128"/>
              <a:cs typeface="Arial Unicode MS" pitchFamily="34"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987" eaLnBrk="0" hangingPunct="0">
              <a:defRPr sz="2500">
                <a:solidFill>
                  <a:schemeClr val="tx1"/>
                </a:solidFill>
                <a:latin typeface="Verdana" pitchFamily="34" charset="0"/>
              </a:defRPr>
            </a:lvl1pPr>
            <a:lvl2pPr marL="747358" indent="-287445" defTabSz="938987" eaLnBrk="0" hangingPunct="0">
              <a:defRPr sz="2500">
                <a:solidFill>
                  <a:schemeClr val="tx1"/>
                </a:solidFill>
                <a:latin typeface="Verdana" pitchFamily="34" charset="0"/>
              </a:defRPr>
            </a:lvl2pPr>
            <a:lvl3pPr marL="1149781" indent="-229956" defTabSz="938987" eaLnBrk="0" hangingPunct="0">
              <a:defRPr sz="2500">
                <a:solidFill>
                  <a:schemeClr val="tx1"/>
                </a:solidFill>
                <a:latin typeface="Verdana" pitchFamily="34" charset="0"/>
              </a:defRPr>
            </a:lvl3pPr>
            <a:lvl4pPr marL="1609693" indent="-229956" defTabSz="938987" eaLnBrk="0" hangingPunct="0">
              <a:defRPr sz="2500">
                <a:solidFill>
                  <a:schemeClr val="tx1"/>
                </a:solidFill>
                <a:latin typeface="Verdana" pitchFamily="34" charset="0"/>
              </a:defRPr>
            </a:lvl4pPr>
            <a:lvl5pPr marL="2069605" indent="-229956" defTabSz="938987" eaLnBrk="0" hangingPunct="0">
              <a:defRPr sz="2500">
                <a:solidFill>
                  <a:schemeClr val="tx1"/>
                </a:solidFill>
                <a:latin typeface="Verdana" pitchFamily="34" charset="0"/>
              </a:defRPr>
            </a:lvl5pPr>
            <a:lvl6pPr marL="2529517" indent="-229956" defTabSz="938987" eaLnBrk="0" fontAlgn="base" hangingPunct="0">
              <a:spcBef>
                <a:spcPct val="0"/>
              </a:spcBef>
              <a:spcAft>
                <a:spcPct val="0"/>
              </a:spcAft>
              <a:defRPr sz="2500">
                <a:solidFill>
                  <a:schemeClr val="tx1"/>
                </a:solidFill>
                <a:latin typeface="Verdana" pitchFamily="34" charset="0"/>
              </a:defRPr>
            </a:lvl6pPr>
            <a:lvl7pPr marL="2989430" indent="-229956" defTabSz="938987" eaLnBrk="0" fontAlgn="base" hangingPunct="0">
              <a:spcBef>
                <a:spcPct val="0"/>
              </a:spcBef>
              <a:spcAft>
                <a:spcPct val="0"/>
              </a:spcAft>
              <a:defRPr sz="2500">
                <a:solidFill>
                  <a:schemeClr val="tx1"/>
                </a:solidFill>
                <a:latin typeface="Verdana" pitchFamily="34" charset="0"/>
              </a:defRPr>
            </a:lvl7pPr>
            <a:lvl8pPr marL="3449342" indent="-229956" defTabSz="938987" eaLnBrk="0" fontAlgn="base" hangingPunct="0">
              <a:spcBef>
                <a:spcPct val="0"/>
              </a:spcBef>
              <a:spcAft>
                <a:spcPct val="0"/>
              </a:spcAft>
              <a:defRPr sz="2500">
                <a:solidFill>
                  <a:schemeClr val="tx1"/>
                </a:solidFill>
                <a:latin typeface="Verdana" pitchFamily="34" charset="0"/>
              </a:defRPr>
            </a:lvl8pPr>
            <a:lvl9pPr marL="3909254" indent="-229956" defTabSz="938987" eaLnBrk="0" fontAlgn="base" hangingPunct="0">
              <a:spcBef>
                <a:spcPct val="0"/>
              </a:spcBef>
              <a:spcAft>
                <a:spcPct val="0"/>
              </a:spcAft>
              <a:defRPr sz="2500">
                <a:solidFill>
                  <a:schemeClr val="tx1"/>
                </a:solidFill>
                <a:latin typeface="Verdana" pitchFamily="34" charset="0"/>
              </a:defRPr>
            </a:lvl9pPr>
          </a:lstStyle>
          <a:p>
            <a:pPr eaLnBrk="1" hangingPunct="1"/>
            <a:fld id="{DC7FA033-C9D3-4E56-831D-3354C2435075}" type="slidenum">
              <a:rPr lang="en-US" sz="1200">
                <a:solidFill>
                  <a:prstClr val="black"/>
                </a:solidFill>
                <a:latin typeface="Arial" pitchFamily="34" charset="0"/>
              </a:rPr>
              <a:pPr eaLnBrk="1" hangingPunct="1"/>
              <a:t>39</a:t>
            </a:fld>
            <a:endParaRPr lang="en-US" sz="1200" dirty="0">
              <a:solidFill>
                <a:prstClr val="black"/>
              </a:solidFill>
              <a:latin typeface="Arial" pitchFamily="34" charset="0"/>
            </a:endParaRPr>
          </a:p>
        </p:txBody>
      </p:sp>
      <p:sp>
        <p:nvSpPr>
          <p:cNvPr id="61443" name="Rectangle 2"/>
          <p:cNvSpPr>
            <a:spLocks noGrp="1" noRot="1" noChangeAspect="1" noChangeArrowheads="1" noTextEdit="1"/>
          </p:cNvSpPr>
          <p:nvPr>
            <p:ph type="sldImg"/>
          </p:nvPr>
        </p:nvSpPr>
        <p:spPr>
          <a:ln/>
        </p:spPr>
      </p:sp>
      <p:sp>
        <p:nvSpPr>
          <p:cNvPr id="61444" name="Notes Placeholder 4"/>
          <p:cNvSpPr>
            <a:spLocks noGrp="1"/>
          </p:cNvSpPr>
          <p:nvPr/>
        </p:nvSpPr>
        <p:spPr bwMode="auto">
          <a:xfrm>
            <a:off x="943184" y="4447740"/>
            <a:ext cx="5190707" cy="42131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3933" tIns="46966" rIns="93933" bIns="46966"/>
          <a:lstStyle/>
          <a:p>
            <a:pPr>
              <a:spcBef>
                <a:spcPct val="30000"/>
              </a:spcBef>
            </a:pPr>
            <a:endParaRPr lang="en-US" sz="1200" dirty="0">
              <a:solidFill>
                <a:prstClr val="black"/>
              </a:solidFill>
              <a:latin typeface="Times New Roman" pitchFamily="18"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987" eaLnBrk="0" hangingPunct="0">
              <a:defRPr sz="2500">
                <a:solidFill>
                  <a:schemeClr val="tx1"/>
                </a:solidFill>
                <a:latin typeface="Verdana" pitchFamily="34" charset="0"/>
              </a:defRPr>
            </a:lvl1pPr>
            <a:lvl2pPr marL="747358" indent="-287445" defTabSz="938987" eaLnBrk="0" hangingPunct="0">
              <a:defRPr sz="2500">
                <a:solidFill>
                  <a:schemeClr val="tx1"/>
                </a:solidFill>
                <a:latin typeface="Verdana" pitchFamily="34" charset="0"/>
              </a:defRPr>
            </a:lvl2pPr>
            <a:lvl3pPr marL="1149781" indent="-229956" defTabSz="938987" eaLnBrk="0" hangingPunct="0">
              <a:defRPr sz="2500">
                <a:solidFill>
                  <a:schemeClr val="tx1"/>
                </a:solidFill>
                <a:latin typeface="Verdana" pitchFamily="34" charset="0"/>
              </a:defRPr>
            </a:lvl3pPr>
            <a:lvl4pPr marL="1609693" indent="-229956" defTabSz="938987" eaLnBrk="0" hangingPunct="0">
              <a:defRPr sz="2500">
                <a:solidFill>
                  <a:schemeClr val="tx1"/>
                </a:solidFill>
                <a:latin typeface="Verdana" pitchFamily="34" charset="0"/>
              </a:defRPr>
            </a:lvl4pPr>
            <a:lvl5pPr marL="2069605" indent="-229956" defTabSz="938987" eaLnBrk="0" hangingPunct="0">
              <a:defRPr sz="2500">
                <a:solidFill>
                  <a:schemeClr val="tx1"/>
                </a:solidFill>
                <a:latin typeface="Verdana" pitchFamily="34" charset="0"/>
              </a:defRPr>
            </a:lvl5pPr>
            <a:lvl6pPr marL="2529517" indent="-229956" defTabSz="938987" eaLnBrk="0" fontAlgn="base" hangingPunct="0">
              <a:spcBef>
                <a:spcPct val="0"/>
              </a:spcBef>
              <a:spcAft>
                <a:spcPct val="0"/>
              </a:spcAft>
              <a:defRPr sz="2500">
                <a:solidFill>
                  <a:schemeClr val="tx1"/>
                </a:solidFill>
                <a:latin typeface="Verdana" pitchFamily="34" charset="0"/>
              </a:defRPr>
            </a:lvl6pPr>
            <a:lvl7pPr marL="2989430" indent="-229956" defTabSz="938987" eaLnBrk="0" fontAlgn="base" hangingPunct="0">
              <a:spcBef>
                <a:spcPct val="0"/>
              </a:spcBef>
              <a:spcAft>
                <a:spcPct val="0"/>
              </a:spcAft>
              <a:defRPr sz="2500">
                <a:solidFill>
                  <a:schemeClr val="tx1"/>
                </a:solidFill>
                <a:latin typeface="Verdana" pitchFamily="34" charset="0"/>
              </a:defRPr>
            </a:lvl7pPr>
            <a:lvl8pPr marL="3449342" indent="-229956" defTabSz="938987" eaLnBrk="0" fontAlgn="base" hangingPunct="0">
              <a:spcBef>
                <a:spcPct val="0"/>
              </a:spcBef>
              <a:spcAft>
                <a:spcPct val="0"/>
              </a:spcAft>
              <a:defRPr sz="2500">
                <a:solidFill>
                  <a:schemeClr val="tx1"/>
                </a:solidFill>
                <a:latin typeface="Verdana" pitchFamily="34" charset="0"/>
              </a:defRPr>
            </a:lvl8pPr>
            <a:lvl9pPr marL="3909254" indent="-229956" defTabSz="938987" eaLnBrk="0" fontAlgn="base" hangingPunct="0">
              <a:spcBef>
                <a:spcPct val="0"/>
              </a:spcBef>
              <a:spcAft>
                <a:spcPct val="0"/>
              </a:spcAft>
              <a:defRPr sz="2500">
                <a:solidFill>
                  <a:schemeClr val="tx1"/>
                </a:solidFill>
                <a:latin typeface="Verdana" pitchFamily="34" charset="0"/>
              </a:defRPr>
            </a:lvl9pPr>
          </a:lstStyle>
          <a:p>
            <a:pPr eaLnBrk="1" hangingPunct="1"/>
            <a:fld id="{2EA64D2D-429D-49AA-B148-70E26D4A237D}" type="slidenum">
              <a:rPr lang="en-US" sz="1200">
                <a:latin typeface="Arial" pitchFamily="34" charset="0"/>
              </a:rPr>
              <a:pPr eaLnBrk="1" hangingPunct="1"/>
              <a:t>41</a:t>
            </a:fld>
            <a:endParaRPr lang="en-US" sz="1200" dirty="0">
              <a:latin typeface="Arial" pitchFamily="34" charset="0"/>
            </a:endParaRPr>
          </a:p>
        </p:txBody>
      </p:sp>
      <p:sp>
        <p:nvSpPr>
          <p:cNvPr id="55299" name="Rectangle 2"/>
          <p:cNvSpPr>
            <a:spLocks noGrp="1" noRot="1" noChangeAspect="1" noChangeArrowheads="1" noTextEdit="1"/>
          </p:cNvSpPr>
          <p:nvPr>
            <p:ph type="sldImg"/>
          </p:nvPr>
        </p:nvSpPr>
        <p:spPr>
          <a:ln/>
        </p:spPr>
      </p:sp>
      <p:sp>
        <p:nvSpPr>
          <p:cNvPr id="55300" name="Notes Placeholder 4"/>
          <p:cNvSpPr>
            <a:spLocks noGrp="1"/>
          </p:cNvSpPr>
          <p:nvPr/>
        </p:nvSpPr>
        <p:spPr bwMode="auto">
          <a:xfrm>
            <a:off x="943184" y="4447740"/>
            <a:ext cx="5190707" cy="42131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3933" tIns="46966" rIns="93933" bIns="46966"/>
          <a:lstStyle/>
          <a:p>
            <a:pPr eaLnBrk="0" hangingPunct="0">
              <a:spcBef>
                <a:spcPct val="30000"/>
              </a:spcBef>
            </a:pPr>
            <a:endParaRPr lang="en-US" sz="1200" dirty="0">
              <a:latin typeface="Times New Roman" pitchFamily="18"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987" eaLnBrk="0" hangingPunct="0">
              <a:defRPr sz="2500">
                <a:solidFill>
                  <a:schemeClr val="tx1"/>
                </a:solidFill>
                <a:latin typeface="Verdana" pitchFamily="34" charset="0"/>
              </a:defRPr>
            </a:lvl1pPr>
            <a:lvl2pPr marL="747358" indent="-287445" defTabSz="938987" eaLnBrk="0" hangingPunct="0">
              <a:defRPr sz="2500">
                <a:solidFill>
                  <a:schemeClr val="tx1"/>
                </a:solidFill>
                <a:latin typeface="Verdana" pitchFamily="34" charset="0"/>
              </a:defRPr>
            </a:lvl2pPr>
            <a:lvl3pPr marL="1149781" indent="-229956" defTabSz="938987" eaLnBrk="0" hangingPunct="0">
              <a:defRPr sz="2500">
                <a:solidFill>
                  <a:schemeClr val="tx1"/>
                </a:solidFill>
                <a:latin typeface="Verdana" pitchFamily="34" charset="0"/>
              </a:defRPr>
            </a:lvl3pPr>
            <a:lvl4pPr marL="1609693" indent="-229956" defTabSz="938987" eaLnBrk="0" hangingPunct="0">
              <a:defRPr sz="2500">
                <a:solidFill>
                  <a:schemeClr val="tx1"/>
                </a:solidFill>
                <a:latin typeface="Verdana" pitchFamily="34" charset="0"/>
              </a:defRPr>
            </a:lvl4pPr>
            <a:lvl5pPr marL="2069605" indent="-229956" defTabSz="938987" eaLnBrk="0" hangingPunct="0">
              <a:defRPr sz="2500">
                <a:solidFill>
                  <a:schemeClr val="tx1"/>
                </a:solidFill>
                <a:latin typeface="Verdana" pitchFamily="34" charset="0"/>
              </a:defRPr>
            </a:lvl5pPr>
            <a:lvl6pPr marL="2529517" indent="-229956" defTabSz="938987" eaLnBrk="0" fontAlgn="base" hangingPunct="0">
              <a:spcBef>
                <a:spcPct val="0"/>
              </a:spcBef>
              <a:spcAft>
                <a:spcPct val="0"/>
              </a:spcAft>
              <a:defRPr sz="2500">
                <a:solidFill>
                  <a:schemeClr val="tx1"/>
                </a:solidFill>
                <a:latin typeface="Verdana" pitchFamily="34" charset="0"/>
              </a:defRPr>
            </a:lvl6pPr>
            <a:lvl7pPr marL="2989430" indent="-229956" defTabSz="938987" eaLnBrk="0" fontAlgn="base" hangingPunct="0">
              <a:spcBef>
                <a:spcPct val="0"/>
              </a:spcBef>
              <a:spcAft>
                <a:spcPct val="0"/>
              </a:spcAft>
              <a:defRPr sz="2500">
                <a:solidFill>
                  <a:schemeClr val="tx1"/>
                </a:solidFill>
                <a:latin typeface="Verdana" pitchFamily="34" charset="0"/>
              </a:defRPr>
            </a:lvl7pPr>
            <a:lvl8pPr marL="3449342" indent="-229956" defTabSz="938987" eaLnBrk="0" fontAlgn="base" hangingPunct="0">
              <a:spcBef>
                <a:spcPct val="0"/>
              </a:spcBef>
              <a:spcAft>
                <a:spcPct val="0"/>
              </a:spcAft>
              <a:defRPr sz="2500">
                <a:solidFill>
                  <a:schemeClr val="tx1"/>
                </a:solidFill>
                <a:latin typeface="Verdana" pitchFamily="34" charset="0"/>
              </a:defRPr>
            </a:lvl8pPr>
            <a:lvl9pPr marL="3909254" indent="-229956" defTabSz="938987" eaLnBrk="0" fontAlgn="base" hangingPunct="0">
              <a:spcBef>
                <a:spcPct val="0"/>
              </a:spcBef>
              <a:spcAft>
                <a:spcPct val="0"/>
              </a:spcAft>
              <a:defRPr sz="2500">
                <a:solidFill>
                  <a:schemeClr val="tx1"/>
                </a:solidFill>
                <a:latin typeface="Verdana" pitchFamily="34" charset="0"/>
              </a:defRPr>
            </a:lvl9pPr>
          </a:lstStyle>
          <a:p>
            <a:pPr eaLnBrk="1" hangingPunct="1"/>
            <a:fld id="{CBCE29BC-A6BC-4310-BCAA-E36D7046E1EF}" type="slidenum">
              <a:rPr lang="en-US" sz="1200">
                <a:latin typeface="Arial" pitchFamily="34" charset="0"/>
              </a:rPr>
              <a:pPr eaLnBrk="1" hangingPunct="1"/>
              <a:t>42</a:t>
            </a:fld>
            <a:endParaRPr lang="en-US" sz="1200" dirty="0">
              <a:latin typeface="Arial" pitchFamily="34" charset="0"/>
            </a:endParaRPr>
          </a:p>
        </p:txBody>
      </p:sp>
      <p:sp>
        <p:nvSpPr>
          <p:cNvPr id="56323" name="Rectangle 2"/>
          <p:cNvSpPr>
            <a:spLocks noGrp="1" noRot="1" noChangeAspect="1" noChangeArrowheads="1" noTextEdit="1"/>
          </p:cNvSpPr>
          <p:nvPr>
            <p:ph type="sldImg"/>
          </p:nvPr>
        </p:nvSpPr>
        <p:spPr>
          <a:solidFill>
            <a:srgbClr val="FFFFFF"/>
          </a:solidFill>
          <a:ln/>
        </p:spPr>
      </p:sp>
      <p:sp>
        <p:nvSpPr>
          <p:cNvPr id="56324" name="Notes Placeholder 4"/>
          <p:cNvSpPr>
            <a:spLocks noGrp="1"/>
          </p:cNvSpPr>
          <p:nvPr/>
        </p:nvSpPr>
        <p:spPr bwMode="auto">
          <a:xfrm>
            <a:off x="943184" y="4447740"/>
            <a:ext cx="5190707" cy="42131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3933" tIns="46966" rIns="93933" bIns="46966"/>
          <a:lstStyle/>
          <a:p>
            <a:pPr eaLnBrk="0" hangingPunct="0">
              <a:spcBef>
                <a:spcPct val="30000"/>
              </a:spcBef>
            </a:pPr>
            <a:endParaRPr lang="en-US" sz="1200" dirty="0">
              <a:latin typeface="Times New Roman" pitchFamily="18"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987" eaLnBrk="0" hangingPunct="0">
              <a:defRPr sz="2500">
                <a:solidFill>
                  <a:schemeClr val="tx1"/>
                </a:solidFill>
                <a:latin typeface="Verdana" pitchFamily="34" charset="0"/>
              </a:defRPr>
            </a:lvl1pPr>
            <a:lvl2pPr marL="747358" indent="-287445" defTabSz="938987" eaLnBrk="0" hangingPunct="0">
              <a:defRPr sz="2500">
                <a:solidFill>
                  <a:schemeClr val="tx1"/>
                </a:solidFill>
                <a:latin typeface="Verdana" pitchFamily="34" charset="0"/>
              </a:defRPr>
            </a:lvl2pPr>
            <a:lvl3pPr marL="1149781" indent="-229956" defTabSz="938987" eaLnBrk="0" hangingPunct="0">
              <a:defRPr sz="2500">
                <a:solidFill>
                  <a:schemeClr val="tx1"/>
                </a:solidFill>
                <a:latin typeface="Verdana" pitchFamily="34" charset="0"/>
              </a:defRPr>
            </a:lvl3pPr>
            <a:lvl4pPr marL="1609693" indent="-229956" defTabSz="938987" eaLnBrk="0" hangingPunct="0">
              <a:defRPr sz="2500">
                <a:solidFill>
                  <a:schemeClr val="tx1"/>
                </a:solidFill>
                <a:latin typeface="Verdana" pitchFamily="34" charset="0"/>
              </a:defRPr>
            </a:lvl4pPr>
            <a:lvl5pPr marL="2069605" indent="-229956" defTabSz="938987" eaLnBrk="0" hangingPunct="0">
              <a:defRPr sz="2500">
                <a:solidFill>
                  <a:schemeClr val="tx1"/>
                </a:solidFill>
                <a:latin typeface="Verdana" pitchFamily="34" charset="0"/>
              </a:defRPr>
            </a:lvl5pPr>
            <a:lvl6pPr marL="2529517" indent="-229956" defTabSz="938987" eaLnBrk="0" fontAlgn="base" hangingPunct="0">
              <a:spcBef>
                <a:spcPct val="0"/>
              </a:spcBef>
              <a:spcAft>
                <a:spcPct val="0"/>
              </a:spcAft>
              <a:defRPr sz="2500">
                <a:solidFill>
                  <a:schemeClr val="tx1"/>
                </a:solidFill>
                <a:latin typeface="Verdana" pitchFamily="34" charset="0"/>
              </a:defRPr>
            </a:lvl6pPr>
            <a:lvl7pPr marL="2989430" indent="-229956" defTabSz="938987" eaLnBrk="0" fontAlgn="base" hangingPunct="0">
              <a:spcBef>
                <a:spcPct val="0"/>
              </a:spcBef>
              <a:spcAft>
                <a:spcPct val="0"/>
              </a:spcAft>
              <a:defRPr sz="2500">
                <a:solidFill>
                  <a:schemeClr val="tx1"/>
                </a:solidFill>
                <a:latin typeface="Verdana" pitchFamily="34" charset="0"/>
              </a:defRPr>
            </a:lvl7pPr>
            <a:lvl8pPr marL="3449342" indent="-229956" defTabSz="938987" eaLnBrk="0" fontAlgn="base" hangingPunct="0">
              <a:spcBef>
                <a:spcPct val="0"/>
              </a:spcBef>
              <a:spcAft>
                <a:spcPct val="0"/>
              </a:spcAft>
              <a:defRPr sz="2500">
                <a:solidFill>
                  <a:schemeClr val="tx1"/>
                </a:solidFill>
                <a:latin typeface="Verdana" pitchFamily="34" charset="0"/>
              </a:defRPr>
            </a:lvl8pPr>
            <a:lvl9pPr marL="3909254" indent="-229956" defTabSz="938987" eaLnBrk="0" fontAlgn="base" hangingPunct="0">
              <a:spcBef>
                <a:spcPct val="0"/>
              </a:spcBef>
              <a:spcAft>
                <a:spcPct val="0"/>
              </a:spcAft>
              <a:defRPr sz="2500">
                <a:solidFill>
                  <a:schemeClr val="tx1"/>
                </a:solidFill>
                <a:latin typeface="Verdana" pitchFamily="34" charset="0"/>
              </a:defRPr>
            </a:lvl9pPr>
          </a:lstStyle>
          <a:p>
            <a:pPr eaLnBrk="1" hangingPunct="1"/>
            <a:fld id="{EFBF88A6-6F15-4003-8FE7-7F78926815E9}" type="slidenum">
              <a:rPr lang="en-US" sz="1200">
                <a:latin typeface="Arial" pitchFamily="34" charset="0"/>
              </a:rPr>
              <a:pPr eaLnBrk="1" hangingPunct="1"/>
              <a:t>43</a:t>
            </a:fld>
            <a:endParaRPr lang="en-US" sz="1200" dirty="0">
              <a:latin typeface="Arial" pitchFamily="34" charset="0"/>
            </a:endParaRPr>
          </a:p>
        </p:txBody>
      </p:sp>
      <p:sp>
        <p:nvSpPr>
          <p:cNvPr id="57347" name="Rectangle 2"/>
          <p:cNvSpPr>
            <a:spLocks noGrp="1" noRot="1" noChangeAspect="1" noChangeArrowheads="1" noTextEdit="1"/>
          </p:cNvSpPr>
          <p:nvPr>
            <p:ph type="sldImg"/>
          </p:nvPr>
        </p:nvSpPr>
        <p:spPr>
          <a:solidFill>
            <a:srgbClr val="FFFFFF"/>
          </a:solidFill>
          <a:ln/>
        </p:spPr>
      </p:sp>
      <p:sp>
        <p:nvSpPr>
          <p:cNvPr id="57348" name="Notes Placeholder 4"/>
          <p:cNvSpPr>
            <a:spLocks noGrp="1"/>
          </p:cNvSpPr>
          <p:nvPr/>
        </p:nvSpPr>
        <p:spPr bwMode="auto">
          <a:xfrm>
            <a:off x="943184" y="4447740"/>
            <a:ext cx="5190707" cy="42131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3933" tIns="46966" rIns="93933" bIns="46966"/>
          <a:lstStyle/>
          <a:p>
            <a:pPr eaLnBrk="0" hangingPunct="0">
              <a:spcBef>
                <a:spcPct val="30000"/>
              </a:spcBef>
            </a:pPr>
            <a:endParaRPr lang="en-US" sz="1200" dirty="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Slide Image Placeholder 1"/>
          <p:cNvSpPr>
            <a:spLocks noGrp="1" noRot="1" noChangeAspect="1" noTextEdit="1"/>
          </p:cNvSpPr>
          <p:nvPr>
            <p:ph type="sldImg"/>
          </p:nvPr>
        </p:nvSpPr>
        <p:spPr bwMode="auto">
          <a:noFill/>
          <a:ln>
            <a:solidFill>
              <a:srgbClr val="000000"/>
            </a:solidFill>
            <a:miter lim="800000"/>
            <a:headEnd/>
            <a:tailEnd/>
          </a:ln>
        </p:spPr>
      </p:sp>
      <p:sp>
        <p:nvSpPr>
          <p:cNvPr id="211971"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
        <p:nvSpPr>
          <p:cNvPr id="2" name="Footer Placeholder 1"/>
          <p:cNvSpPr>
            <a:spLocks noGrp="1"/>
          </p:cNvSpPr>
          <p:nvPr>
            <p:ph type="ftr" sz="quarter" idx="10"/>
          </p:nvPr>
        </p:nvSpPr>
        <p:spPr/>
        <p:txBody>
          <a:bodyPr/>
          <a:lstStyle/>
          <a:p>
            <a:r>
              <a:rPr lang="en-US" dirty="0">
                <a:solidFill>
                  <a:prstClr val="black"/>
                </a:solidFill>
              </a:rPr>
              <a:t>©2011 Edington Associates, LLC</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987" eaLnBrk="0" hangingPunct="0">
              <a:defRPr sz="2500">
                <a:solidFill>
                  <a:schemeClr val="tx1"/>
                </a:solidFill>
                <a:latin typeface="Verdana" pitchFamily="34" charset="0"/>
              </a:defRPr>
            </a:lvl1pPr>
            <a:lvl2pPr marL="747358" indent="-287445" defTabSz="938987" eaLnBrk="0" hangingPunct="0">
              <a:defRPr sz="2500">
                <a:solidFill>
                  <a:schemeClr val="tx1"/>
                </a:solidFill>
                <a:latin typeface="Verdana" pitchFamily="34" charset="0"/>
              </a:defRPr>
            </a:lvl2pPr>
            <a:lvl3pPr marL="1149781" indent="-229956" defTabSz="938987" eaLnBrk="0" hangingPunct="0">
              <a:defRPr sz="2500">
                <a:solidFill>
                  <a:schemeClr val="tx1"/>
                </a:solidFill>
                <a:latin typeface="Verdana" pitchFamily="34" charset="0"/>
              </a:defRPr>
            </a:lvl3pPr>
            <a:lvl4pPr marL="1609693" indent="-229956" defTabSz="938987" eaLnBrk="0" hangingPunct="0">
              <a:defRPr sz="2500">
                <a:solidFill>
                  <a:schemeClr val="tx1"/>
                </a:solidFill>
                <a:latin typeface="Verdana" pitchFamily="34" charset="0"/>
              </a:defRPr>
            </a:lvl4pPr>
            <a:lvl5pPr marL="2069605" indent="-229956" defTabSz="938987" eaLnBrk="0" hangingPunct="0">
              <a:defRPr sz="2500">
                <a:solidFill>
                  <a:schemeClr val="tx1"/>
                </a:solidFill>
                <a:latin typeface="Verdana" pitchFamily="34" charset="0"/>
              </a:defRPr>
            </a:lvl5pPr>
            <a:lvl6pPr marL="2529517" indent="-229956" defTabSz="938987" eaLnBrk="0" fontAlgn="base" hangingPunct="0">
              <a:spcBef>
                <a:spcPct val="0"/>
              </a:spcBef>
              <a:spcAft>
                <a:spcPct val="0"/>
              </a:spcAft>
              <a:defRPr sz="2500">
                <a:solidFill>
                  <a:schemeClr val="tx1"/>
                </a:solidFill>
                <a:latin typeface="Verdana" pitchFamily="34" charset="0"/>
              </a:defRPr>
            </a:lvl6pPr>
            <a:lvl7pPr marL="2989430" indent="-229956" defTabSz="938987" eaLnBrk="0" fontAlgn="base" hangingPunct="0">
              <a:spcBef>
                <a:spcPct val="0"/>
              </a:spcBef>
              <a:spcAft>
                <a:spcPct val="0"/>
              </a:spcAft>
              <a:defRPr sz="2500">
                <a:solidFill>
                  <a:schemeClr val="tx1"/>
                </a:solidFill>
                <a:latin typeface="Verdana" pitchFamily="34" charset="0"/>
              </a:defRPr>
            </a:lvl7pPr>
            <a:lvl8pPr marL="3449342" indent="-229956" defTabSz="938987" eaLnBrk="0" fontAlgn="base" hangingPunct="0">
              <a:spcBef>
                <a:spcPct val="0"/>
              </a:spcBef>
              <a:spcAft>
                <a:spcPct val="0"/>
              </a:spcAft>
              <a:defRPr sz="2500">
                <a:solidFill>
                  <a:schemeClr val="tx1"/>
                </a:solidFill>
                <a:latin typeface="Verdana" pitchFamily="34" charset="0"/>
              </a:defRPr>
            </a:lvl8pPr>
            <a:lvl9pPr marL="3909254" indent="-229956" defTabSz="938987" eaLnBrk="0" fontAlgn="base" hangingPunct="0">
              <a:spcBef>
                <a:spcPct val="0"/>
              </a:spcBef>
              <a:spcAft>
                <a:spcPct val="0"/>
              </a:spcAft>
              <a:defRPr sz="2500">
                <a:solidFill>
                  <a:schemeClr val="tx1"/>
                </a:solidFill>
                <a:latin typeface="Verdana" pitchFamily="34" charset="0"/>
              </a:defRPr>
            </a:lvl9pPr>
          </a:lstStyle>
          <a:p>
            <a:pPr eaLnBrk="1" hangingPunct="1"/>
            <a:fld id="{A241F3A2-0928-43BB-8B60-FFF3EDF54EA2}" type="slidenum">
              <a:rPr lang="en-US" sz="1200">
                <a:latin typeface="Arial" pitchFamily="34" charset="0"/>
              </a:rPr>
              <a:pPr eaLnBrk="1" hangingPunct="1"/>
              <a:t>44</a:t>
            </a:fld>
            <a:endParaRPr lang="en-US" sz="1200" dirty="0">
              <a:latin typeface="Arial" pitchFamily="34" charset="0"/>
            </a:endParaRPr>
          </a:p>
        </p:txBody>
      </p:sp>
      <p:sp>
        <p:nvSpPr>
          <p:cNvPr id="58371" name="Rectangle 2"/>
          <p:cNvSpPr>
            <a:spLocks noGrp="1" noRot="1" noChangeAspect="1" noChangeArrowheads="1" noTextEdit="1"/>
          </p:cNvSpPr>
          <p:nvPr>
            <p:ph type="sldImg"/>
          </p:nvPr>
        </p:nvSpPr>
        <p:spPr>
          <a:solidFill>
            <a:srgbClr val="FFFFFF"/>
          </a:solidFill>
          <a:ln/>
        </p:spPr>
      </p:sp>
      <p:sp>
        <p:nvSpPr>
          <p:cNvPr id="58372" name="Notes Placeholder 4"/>
          <p:cNvSpPr>
            <a:spLocks noGrp="1"/>
          </p:cNvSpPr>
          <p:nvPr/>
        </p:nvSpPr>
        <p:spPr bwMode="auto">
          <a:xfrm>
            <a:off x="943184" y="4447740"/>
            <a:ext cx="5190707" cy="42131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3933" tIns="46966" rIns="93933" bIns="46966"/>
          <a:lstStyle/>
          <a:p>
            <a:pPr eaLnBrk="0" hangingPunct="0">
              <a:spcBef>
                <a:spcPct val="30000"/>
              </a:spcBef>
            </a:pPr>
            <a:endParaRPr lang="en-US" sz="1200" dirty="0">
              <a:latin typeface="Times New Roman" pitchFamily="18"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a:p>
        </p:txBody>
      </p:sp>
      <p:sp>
        <p:nvSpPr>
          <p:cNvPr id="59396"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987" eaLnBrk="0" hangingPunct="0">
              <a:defRPr sz="2500">
                <a:solidFill>
                  <a:schemeClr val="tx1"/>
                </a:solidFill>
                <a:latin typeface="Verdana" pitchFamily="34" charset="0"/>
              </a:defRPr>
            </a:lvl1pPr>
            <a:lvl2pPr marL="747358" indent="-287445" defTabSz="938987" eaLnBrk="0" hangingPunct="0">
              <a:defRPr sz="2500">
                <a:solidFill>
                  <a:schemeClr val="tx1"/>
                </a:solidFill>
                <a:latin typeface="Verdana" pitchFamily="34" charset="0"/>
              </a:defRPr>
            </a:lvl2pPr>
            <a:lvl3pPr marL="1149781" indent="-229956" defTabSz="938987" eaLnBrk="0" hangingPunct="0">
              <a:defRPr sz="2500">
                <a:solidFill>
                  <a:schemeClr val="tx1"/>
                </a:solidFill>
                <a:latin typeface="Verdana" pitchFamily="34" charset="0"/>
              </a:defRPr>
            </a:lvl3pPr>
            <a:lvl4pPr marL="1609693" indent="-229956" defTabSz="938987" eaLnBrk="0" hangingPunct="0">
              <a:defRPr sz="2500">
                <a:solidFill>
                  <a:schemeClr val="tx1"/>
                </a:solidFill>
                <a:latin typeface="Verdana" pitchFamily="34" charset="0"/>
              </a:defRPr>
            </a:lvl4pPr>
            <a:lvl5pPr marL="2069605" indent="-229956" defTabSz="938987" eaLnBrk="0" hangingPunct="0">
              <a:defRPr sz="2500">
                <a:solidFill>
                  <a:schemeClr val="tx1"/>
                </a:solidFill>
                <a:latin typeface="Verdana" pitchFamily="34" charset="0"/>
              </a:defRPr>
            </a:lvl5pPr>
            <a:lvl6pPr marL="2529517" indent="-229956" defTabSz="938987" eaLnBrk="0" fontAlgn="base" hangingPunct="0">
              <a:spcBef>
                <a:spcPct val="0"/>
              </a:spcBef>
              <a:spcAft>
                <a:spcPct val="0"/>
              </a:spcAft>
              <a:defRPr sz="2500">
                <a:solidFill>
                  <a:schemeClr val="tx1"/>
                </a:solidFill>
                <a:latin typeface="Verdana" pitchFamily="34" charset="0"/>
              </a:defRPr>
            </a:lvl6pPr>
            <a:lvl7pPr marL="2989430" indent="-229956" defTabSz="938987" eaLnBrk="0" fontAlgn="base" hangingPunct="0">
              <a:spcBef>
                <a:spcPct val="0"/>
              </a:spcBef>
              <a:spcAft>
                <a:spcPct val="0"/>
              </a:spcAft>
              <a:defRPr sz="2500">
                <a:solidFill>
                  <a:schemeClr val="tx1"/>
                </a:solidFill>
                <a:latin typeface="Verdana" pitchFamily="34" charset="0"/>
              </a:defRPr>
            </a:lvl7pPr>
            <a:lvl8pPr marL="3449342" indent="-229956" defTabSz="938987" eaLnBrk="0" fontAlgn="base" hangingPunct="0">
              <a:spcBef>
                <a:spcPct val="0"/>
              </a:spcBef>
              <a:spcAft>
                <a:spcPct val="0"/>
              </a:spcAft>
              <a:defRPr sz="2500">
                <a:solidFill>
                  <a:schemeClr val="tx1"/>
                </a:solidFill>
                <a:latin typeface="Verdana" pitchFamily="34" charset="0"/>
              </a:defRPr>
            </a:lvl8pPr>
            <a:lvl9pPr marL="3909254" indent="-229956" defTabSz="938987" eaLnBrk="0" fontAlgn="base" hangingPunct="0">
              <a:spcBef>
                <a:spcPct val="0"/>
              </a:spcBef>
              <a:spcAft>
                <a:spcPct val="0"/>
              </a:spcAft>
              <a:defRPr sz="2500">
                <a:solidFill>
                  <a:schemeClr val="tx1"/>
                </a:solidFill>
                <a:latin typeface="Verdana" pitchFamily="34" charset="0"/>
              </a:defRPr>
            </a:lvl9pPr>
          </a:lstStyle>
          <a:p>
            <a:pPr eaLnBrk="1" hangingPunct="1"/>
            <a:fld id="{78A760CE-75A0-4DB5-A3B3-CCCCFEF36E62}" type="slidenum">
              <a:rPr lang="en-US" sz="1200">
                <a:solidFill>
                  <a:prstClr val="black"/>
                </a:solidFill>
                <a:latin typeface="Arial" pitchFamily="34" charset="0"/>
              </a:rPr>
              <a:pPr eaLnBrk="1" hangingPunct="1"/>
              <a:t>45</a:t>
            </a:fld>
            <a:endParaRPr lang="en-US" sz="1200" dirty="0">
              <a:solidFill>
                <a:prstClr val="black"/>
              </a:solidFill>
              <a:latin typeface="Arial"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3F1E6962-6185-45A5-B1CB-2496FBD22B75}" type="slidenum">
              <a:rPr lang="en-US"/>
              <a:pPr/>
              <a:t>46</a:t>
            </a:fld>
            <a:endParaRPr lang="en-US" dirty="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987" eaLnBrk="0" hangingPunct="0">
              <a:defRPr sz="2500">
                <a:solidFill>
                  <a:schemeClr val="tx1"/>
                </a:solidFill>
                <a:latin typeface="Verdana" pitchFamily="34" charset="0"/>
              </a:defRPr>
            </a:lvl1pPr>
            <a:lvl2pPr marL="747358" indent="-287445" defTabSz="938987" eaLnBrk="0" hangingPunct="0">
              <a:defRPr sz="2500">
                <a:solidFill>
                  <a:schemeClr val="tx1"/>
                </a:solidFill>
                <a:latin typeface="Verdana" pitchFamily="34" charset="0"/>
              </a:defRPr>
            </a:lvl2pPr>
            <a:lvl3pPr marL="1149781" indent="-229956" defTabSz="938987" eaLnBrk="0" hangingPunct="0">
              <a:defRPr sz="2500">
                <a:solidFill>
                  <a:schemeClr val="tx1"/>
                </a:solidFill>
                <a:latin typeface="Verdana" pitchFamily="34" charset="0"/>
              </a:defRPr>
            </a:lvl3pPr>
            <a:lvl4pPr marL="1609693" indent="-229956" defTabSz="938987" eaLnBrk="0" hangingPunct="0">
              <a:defRPr sz="2500">
                <a:solidFill>
                  <a:schemeClr val="tx1"/>
                </a:solidFill>
                <a:latin typeface="Verdana" pitchFamily="34" charset="0"/>
              </a:defRPr>
            </a:lvl4pPr>
            <a:lvl5pPr marL="2069605" indent="-229956" defTabSz="938987" eaLnBrk="0" hangingPunct="0">
              <a:defRPr sz="2500">
                <a:solidFill>
                  <a:schemeClr val="tx1"/>
                </a:solidFill>
                <a:latin typeface="Verdana" pitchFamily="34" charset="0"/>
              </a:defRPr>
            </a:lvl5pPr>
            <a:lvl6pPr marL="2529517" indent="-229956" defTabSz="938987" eaLnBrk="0" fontAlgn="base" hangingPunct="0">
              <a:spcBef>
                <a:spcPct val="0"/>
              </a:spcBef>
              <a:spcAft>
                <a:spcPct val="0"/>
              </a:spcAft>
              <a:defRPr sz="2500">
                <a:solidFill>
                  <a:schemeClr val="tx1"/>
                </a:solidFill>
                <a:latin typeface="Verdana" pitchFamily="34" charset="0"/>
              </a:defRPr>
            </a:lvl6pPr>
            <a:lvl7pPr marL="2989430" indent="-229956" defTabSz="938987" eaLnBrk="0" fontAlgn="base" hangingPunct="0">
              <a:spcBef>
                <a:spcPct val="0"/>
              </a:spcBef>
              <a:spcAft>
                <a:spcPct val="0"/>
              </a:spcAft>
              <a:defRPr sz="2500">
                <a:solidFill>
                  <a:schemeClr val="tx1"/>
                </a:solidFill>
                <a:latin typeface="Verdana" pitchFamily="34" charset="0"/>
              </a:defRPr>
            </a:lvl7pPr>
            <a:lvl8pPr marL="3449342" indent="-229956" defTabSz="938987" eaLnBrk="0" fontAlgn="base" hangingPunct="0">
              <a:spcBef>
                <a:spcPct val="0"/>
              </a:spcBef>
              <a:spcAft>
                <a:spcPct val="0"/>
              </a:spcAft>
              <a:defRPr sz="2500">
                <a:solidFill>
                  <a:schemeClr val="tx1"/>
                </a:solidFill>
                <a:latin typeface="Verdana" pitchFamily="34" charset="0"/>
              </a:defRPr>
            </a:lvl8pPr>
            <a:lvl9pPr marL="3909254" indent="-229956" defTabSz="938987" eaLnBrk="0" fontAlgn="base" hangingPunct="0">
              <a:spcBef>
                <a:spcPct val="0"/>
              </a:spcBef>
              <a:spcAft>
                <a:spcPct val="0"/>
              </a:spcAft>
              <a:defRPr sz="2500">
                <a:solidFill>
                  <a:schemeClr val="tx1"/>
                </a:solidFill>
                <a:latin typeface="Verdana" pitchFamily="34" charset="0"/>
              </a:defRPr>
            </a:lvl9pPr>
          </a:lstStyle>
          <a:p>
            <a:pPr eaLnBrk="1" hangingPunct="1"/>
            <a:fld id="{8A6311C1-1EC7-4567-A830-F6CC8C4EE2CC}" type="slidenum">
              <a:rPr lang="it-IT" sz="1200">
                <a:latin typeface="Arial" pitchFamily="34" charset="0"/>
              </a:rPr>
              <a:pPr eaLnBrk="1" hangingPunct="1"/>
              <a:t>47</a:t>
            </a:fld>
            <a:endParaRPr lang="it-IT" sz="1200" dirty="0">
              <a:latin typeface="Arial" pitchFamily="34"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987" eaLnBrk="0" hangingPunct="0">
              <a:defRPr sz="2500">
                <a:solidFill>
                  <a:schemeClr val="tx1"/>
                </a:solidFill>
                <a:latin typeface="Verdana" pitchFamily="34" charset="0"/>
              </a:defRPr>
            </a:lvl1pPr>
            <a:lvl2pPr marL="747358" indent="-287445" defTabSz="938987" eaLnBrk="0" hangingPunct="0">
              <a:defRPr sz="2500">
                <a:solidFill>
                  <a:schemeClr val="tx1"/>
                </a:solidFill>
                <a:latin typeface="Verdana" pitchFamily="34" charset="0"/>
              </a:defRPr>
            </a:lvl2pPr>
            <a:lvl3pPr marL="1149781" indent="-229956" defTabSz="938987" eaLnBrk="0" hangingPunct="0">
              <a:defRPr sz="2500">
                <a:solidFill>
                  <a:schemeClr val="tx1"/>
                </a:solidFill>
                <a:latin typeface="Verdana" pitchFamily="34" charset="0"/>
              </a:defRPr>
            </a:lvl3pPr>
            <a:lvl4pPr marL="1609693" indent="-229956" defTabSz="938987" eaLnBrk="0" hangingPunct="0">
              <a:defRPr sz="2500">
                <a:solidFill>
                  <a:schemeClr val="tx1"/>
                </a:solidFill>
                <a:latin typeface="Verdana" pitchFamily="34" charset="0"/>
              </a:defRPr>
            </a:lvl4pPr>
            <a:lvl5pPr marL="2069605" indent="-229956" defTabSz="938987" eaLnBrk="0" hangingPunct="0">
              <a:defRPr sz="2500">
                <a:solidFill>
                  <a:schemeClr val="tx1"/>
                </a:solidFill>
                <a:latin typeface="Verdana" pitchFamily="34" charset="0"/>
              </a:defRPr>
            </a:lvl5pPr>
            <a:lvl6pPr marL="2529517" indent="-229956" defTabSz="938987" eaLnBrk="0" fontAlgn="base" hangingPunct="0">
              <a:spcBef>
                <a:spcPct val="0"/>
              </a:spcBef>
              <a:spcAft>
                <a:spcPct val="0"/>
              </a:spcAft>
              <a:defRPr sz="2500">
                <a:solidFill>
                  <a:schemeClr val="tx1"/>
                </a:solidFill>
                <a:latin typeface="Verdana" pitchFamily="34" charset="0"/>
              </a:defRPr>
            </a:lvl6pPr>
            <a:lvl7pPr marL="2989430" indent="-229956" defTabSz="938987" eaLnBrk="0" fontAlgn="base" hangingPunct="0">
              <a:spcBef>
                <a:spcPct val="0"/>
              </a:spcBef>
              <a:spcAft>
                <a:spcPct val="0"/>
              </a:spcAft>
              <a:defRPr sz="2500">
                <a:solidFill>
                  <a:schemeClr val="tx1"/>
                </a:solidFill>
                <a:latin typeface="Verdana" pitchFamily="34" charset="0"/>
              </a:defRPr>
            </a:lvl7pPr>
            <a:lvl8pPr marL="3449342" indent="-229956" defTabSz="938987" eaLnBrk="0" fontAlgn="base" hangingPunct="0">
              <a:spcBef>
                <a:spcPct val="0"/>
              </a:spcBef>
              <a:spcAft>
                <a:spcPct val="0"/>
              </a:spcAft>
              <a:defRPr sz="2500">
                <a:solidFill>
                  <a:schemeClr val="tx1"/>
                </a:solidFill>
                <a:latin typeface="Verdana" pitchFamily="34" charset="0"/>
              </a:defRPr>
            </a:lvl8pPr>
            <a:lvl9pPr marL="3909254" indent="-229956" defTabSz="938987" eaLnBrk="0" fontAlgn="base" hangingPunct="0">
              <a:spcBef>
                <a:spcPct val="0"/>
              </a:spcBef>
              <a:spcAft>
                <a:spcPct val="0"/>
              </a:spcAft>
              <a:defRPr sz="2500">
                <a:solidFill>
                  <a:schemeClr val="tx1"/>
                </a:solidFill>
                <a:latin typeface="Verdana" pitchFamily="34" charset="0"/>
              </a:defRPr>
            </a:lvl9pPr>
          </a:lstStyle>
          <a:p>
            <a:pPr eaLnBrk="1" hangingPunct="1"/>
            <a:fld id="{8A6311C1-1EC7-4567-A830-F6CC8C4EE2CC}" type="slidenum">
              <a:rPr lang="it-IT" sz="1200">
                <a:latin typeface="Arial" pitchFamily="34" charset="0"/>
              </a:rPr>
              <a:pPr eaLnBrk="1" hangingPunct="1"/>
              <a:t>50</a:t>
            </a:fld>
            <a:endParaRPr lang="it-IT" sz="1200" dirty="0">
              <a:latin typeface="Arial" pitchFamily="34"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987" eaLnBrk="0" hangingPunct="0">
              <a:defRPr sz="2500">
                <a:solidFill>
                  <a:schemeClr val="tx1"/>
                </a:solidFill>
                <a:latin typeface="Verdana" pitchFamily="34" charset="0"/>
              </a:defRPr>
            </a:lvl1pPr>
            <a:lvl2pPr marL="747358" indent="-287445" defTabSz="938987" eaLnBrk="0" hangingPunct="0">
              <a:defRPr sz="2500">
                <a:solidFill>
                  <a:schemeClr val="tx1"/>
                </a:solidFill>
                <a:latin typeface="Verdana" pitchFamily="34" charset="0"/>
              </a:defRPr>
            </a:lvl2pPr>
            <a:lvl3pPr marL="1149781" indent="-229956" defTabSz="938987" eaLnBrk="0" hangingPunct="0">
              <a:defRPr sz="2500">
                <a:solidFill>
                  <a:schemeClr val="tx1"/>
                </a:solidFill>
                <a:latin typeface="Verdana" pitchFamily="34" charset="0"/>
              </a:defRPr>
            </a:lvl3pPr>
            <a:lvl4pPr marL="1609693" indent="-229956" defTabSz="938987" eaLnBrk="0" hangingPunct="0">
              <a:defRPr sz="2500">
                <a:solidFill>
                  <a:schemeClr val="tx1"/>
                </a:solidFill>
                <a:latin typeface="Verdana" pitchFamily="34" charset="0"/>
              </a:defRPr>
            </a:lvl4pPr>
            <a:lvl5pPr marL="2069605" indent="-229956" defTabSz="938987" eaLnBrk="0" hangingPunct="0">
              <a:defRPr sz="2500">
                <a:solidFill>
                  <a:schemeClr val="tx1"/>
                </a:solidFill>
                <a:latin typeface="Verdana" pitchFamily="34" charset="0"/>
              </a:defRPr>
            </a:lvl5pPr>
            <a:lvl6pPr marL="2529517" indent="-229956" defTabSz="938987" eaLnBrk="0" fontAlgn="base" hangingPunct="0">
              <a:spcBef>
                <a:spcPct val="0"/>
              </a:spcBef>
              <a:spcAft>
                <a:spcPct val="0"/>
              </a:spcAft>
              <a:defRPr sz="2500">
                <a:solidFill>
                  <a:schemeClr val="tx1"/>
                </a:solidFill>
                <a:latin typeface="Verdana" pitchFamily="34" charset="0"/>
              </a:defRPr>
            </a:lvl6pPr>
            <a:lvl7pPr marL="2989430" indent="-229956" defTabSz="938987" eaLnBrk="0" fontAlgn="base" hangingPunct="0">
              <a:spcBef>
                <a:spcPct val="0"/>
              </a:spcBef>
              <a:spcAft>
                <a:spcPct val="0"/>
              </a:spcAft>
              <a:defRPr sz="2500">
                <a:solidFill>
                  <a:schemeClr val="tx1"/>
                </a:solidFill>
                <a:latin typeface="Verdana" pitchFamily="34" charset="0"/>
              </a:defRPr>
            </a:lvl7pPr>
            <a:lvl8pPr marL="3449342" indent="-229956" defTabSz="938987" eaLnBrk="0" fontAlgn="base" hangingPunct="0">
              <a:spcBef>
                <a:spcPct val="0"/>
              </a:spcBef>
              <a:spcAft>
                <a:spcPct val="0"/>
              </a:spcAft>
              <a:defRPr sz="2500">
                <a:solidFill>
                  <a:schemeClr val="tx1"/>
                </a:solidFill>
                <a:latin typeface="Verdana" pitchFamily="34" charset="0"/>
              </a:defRPr>
            </a:lvl8pPr>
            <a:lvl9pPr marL="3909254" indent="-229956" defTabSz="938987" eaLnBrk="0" fontAlgn="base" hangingPunct="0">
              <a:spcBef>
                <a:spcPct val="0"/>
              </a:spcBef>
              <a:spcAft>
                <a:spcPct val="0"/>
              </a:spcAft>
              <a:defRPr sz="2500">
                <a:solidFill>
                  <a:schemeClr val="tx1"/>
                </a:solidFill>
                <a:latin typeface="Verdana" pitchFamily="34" charset="0"/>
              </a:defRPr>
            </a:lvl9pPr>
          </a:lstStyle>
          <a:p>
            <a:pPr eaLnBrk="1" hangingPunct="1"/>
            <a:fld id="{8A6311C1-1EC7-4567-A830-F6CC8C4EE2CC}" type="slidenum">
              <a:rPr lang="it-IT" sz="1200">
                <a:latin typeface="Arial" pitchFamily="34" charset="0"/>
              </a:rPr>
              <a:pPr eaLnBrk="1" hangingPunct="1"/>
              <a:t>53</a:t>
            </a:fld>
            <a:endParaRPr lang="it-IT" sz="1200" dirty="0">
              <a:latin typeface="Arial" pitchFamily="34"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3BEDCDE-F287-48BA-9FE7-6DB7D71CDD19}" type="slidenum">
              <a:rPr lang="en-US" smtClean="0"/>
              <a:pPr/>
              <a:t>54</a:t>
            </a:fld>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Slide Image Placeholder 1"/>
          <p:cNvSpPr>
            <a:spLocks noGrp="1" noRot="1" noChangeAspect="1" noTextEdit="1"/>
          </p:cNvSpPr>
          <p:nvPr>
            <p:ph type="sldImg"/>
          </p:nvPr>
        </p:nvSpPr>
        <p:spPr bwMode="auto">
          <a:noFill/>
          <a:ln>
            <a:solidFill>
              <a:srgbClr val="000000"/>
            </a:solidFill>
            <a:miter lim="800000"/>
            <a:headEnd/>
            <a:tailEnd/>
          </a:ln>
        </p:spPr>
      </p:sp>
      <p:sp>
        <p:nvSpPr>
          <p:cNvPr id="211971"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
        <p:nvSpPr>
          <p:cNvPr id="2" name="Footer Placeholder 1"/>
          <p:cNvSpPr>
            <a:spLocks noGrp="1"/>
          </p:cNvSpPr>
          <p:nvPr>
            <p:ph type="ftr" sz="quarter" idx="10"/>
          </p:nvPr>
        </p:nvSpPr>
        <p:spPr/>
        <p:txBody>
          <a:bodyPr/>
          <a:lstStyle/>
          <a:p>
            <a:r>
              <a:rPr lang="en-US" dirty="0"/>
              <a:t>©2011 Edington Associates, LLC</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Slide Image Placeholder 1"/>
          <p:cNvSpPr>
            <a:spLocks noGrp="1" noRot="1" noChangeAspect="1" noTextEdit="1"/>
          </p:cNvSpPr>
          <p:nvPr>
            <p:ph type="sldImg"/>
          </p:nvPr>
        </p:nvSpPr>
        <p:spPr bwMode="auto">
          <a:noFill/>
          <a:ln>
            <a:solidFill>
              <a:srgbClr val="000000"/>
            </a:solidFill>
            <a:miter lim="800000"/>
            <a:headEnd/>
            <a:tailEnd/>
          </a:ln>
        </p:spPr>
      </p:sp>
      <p:sp>
        <p:nvSpPr>
          <p:cNvPr id="210947"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
        <p:nvSpPr>
          <p:cNvPr id="2" name="Footer Placeholder 1"/>
          <p:cNvSpPr>
            <a:spLocks noGrp="1"/>
          </p:cNvSpPr>
          <p:nvPr>
            <p:ph type="ftr" sz="quarter" idx="10"/>
          </p:nvPr>
        </p:nvSpPr>
        <p:spPr/>
        <p:txBody>
          <a:bodyPr/>
          <a:lstStyle/>
          <a:p>
            <a:r>
              <a:rPr lang="en-US" dirty="0"/>
              <a:t>©2011 Edington Associates, LLC</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Slide Image Placeholder 1"/>
          <p:cNvSpPr>
            <a:spLocks noGrp="1" noRot="1" noChangeAspect="1" noTextEdit="1"/>
          </p:cNvSpPr>
          <p:nvPr>
            <p:ph type="sldImg"/>
          </p:nvPr>
        </p:nvSpPr>
        <p:spPr bwMode="auto">
          <a:noFill/>
          <a:ln>
            <a:solidFill>
              <a:srgbClr val="000000"/>
            </a:solidFill>
            <a:miter lim="800000"/>
            <a:headEnd/>
            <a:tailEnd/>
          </a:ln>
        </p:spPr>
      </p:sp>
      <p:sp>
        <p:nvSpPr>
          <p:cNvPr id="210947"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
        <p:nvSpPr>
          <p:cNvPr id="2" name="Footer Placeholder 1"/>
          <p:cNvSpPr>
            <a:spLocks noGrp="1"/>
          </p:cNvSpPr>
          <p:nvPr>
            <p:ph type="ftr" sz="quarter" idx="10"/>
          </p:nvPr>
        </p:nvSpPr>
        <p:spPr/>
        <p:txBody>
          <a:bodyPr/>
          <a:lstStyle/>
          <a:p>
            <a:r>
              <a:rPr lang="en-US" dirty="0"/>
              <a:t>©2011 Edington Associates, LLC</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a:p>
        </p:txBody>
      </p:sp>
      <p:sp>
        <p:nvSpPr>
          <p:cNvPr id="67588"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987" eaLnBrk="0" hangingPunct="0">
              <a:defRPr sz="2500">
                <a:solidFill>
                  <a:schemeClr val="tx1"/>
                </a:solidFill>
                <a:latin typeface="Verdana" pitchFamily="34" charset="0"/>
              </a:defRPr>
            </a:lvl1pPr>
            <a:lvl2pPr marL="747358" indent="-287445" defTabSz="938987" eaLnBrk="0" hangingPunct="0">
              <a:defRPr sz="2500">
                <a:solidFill>
                  <a:schemeClr val="tx1"/>
                </a:solidFill>
                <a:latin typeface="Verdana" pitchFamily="34" charset="0"/>
              </a:defRPr>
            </a:lvl2pPr>
            <a:lvl3pPr marL="1149781" indent="-229956" defTabSz="938987" eaLnBrk="0" hangingPunct="0">
              <a:defRPr sz="2500">
                <a:solidFill>
                  <a:schemeClr val="tx1"/>
                </a:solidFill>
                <a:latin typeface="Verdana" pitchFamily="34" charset="0"/>
              </a:defRPr>
            </a:lvl3pPr>
            <a:lvl4pPr marL="1609693" indent="-229956" defTabSz="938987" eaLnBrk="0" hangingPunct="0">
              <a:defRPr sz="2500">
                <a:solidFill>
                  <a:schemeClr val="tx1"/>
                </a:solidFill>
                <a:latin typeface="Verdana" pitchFamily="34" charset="0"/>
              </a:defRPr>
            </a:lvl4pPr>
            <a:lvl5pPr marL="2069605" indent="-229956" defTabSz="938987" eaLnBrk="0" hangingPunct="0">
              <a:defRPr sz="2500">
                <a:solidFill>
                  <a:schemeClr val="tx1"/>
                </a:solidFill>
                <a:latin typeface="Verdana" pitchFamily="34" charset="0"/>
              </a:defRPr>
            </a:lvl5pPr>
            <a:lvl6pPr marL="2529517" indent="-229956" defTabSz="938987" eaLnBrk="0" fontAlgn="base" hangingPunct="0">
              <a:spcBef>
                <a:spcPct val="0"/>
              </a:spcBef>
              <a:spcAft>
                <a:spcPct val="0"/>
              </a:spcAft>
              <a:defRPr sz="2500">
                <a:solidFill>
                  <a:schemeClr val="tx1"/>
                </a:solidFill>
                <a:latin typeface="Verdana" pitchFamily="34" charset="0"/>
              </a:defRPr>
            </a:lvl6pPr>
            <a:lvl7pPr marL="2989430" indent="-229956" defTabSz="938987" eaLnBrk="0" fontAlgn="base" hangingPunct="0">
              <a:spcBef>
                <a:spcPct val="0"/>
              </a:spcBef>
              <a:spcAft>
                <a:spcPct val="0"/>
              </a:spcAft>
              <a:defRPr sz="2500">
                <a:solidFill>
                  <a:schemeClr val="tx1"/>
                </a:solidFill>
                <a:latin typeface="Verdana" pitchFamily="34" charset="0"/>
              </a:defRPr>
            </a:lvl7pPr>
            <a:lvl8pPr marL="3449342" indent="-229956" defTabSz="938987" eaLnBrk="0" fontAlgn="base" hangingPunct="0">
              <a:spcBef>
                <a:spcPct val="0"/>
              </a:spcBef>
              <a:spcAft>
                <a:spcPct val="0"/>
              </a:spcAft>
              <a:defRPr sz="2500">
                <a:solidFill>
                  <a:schemeClr val="tx1"/>
                </a:solidFill>
                <a:latin typeface="Verdana" pitchFamily="34" charset="0"/>
              </a:defRPr>
            </a:lvl8pPr>
            <a:lvl9pPr marL="3909254" indent="-229956" defTabSz="938987" eaLnBrk="0" fontAlgn="base" hangingPunct="0">
              <a:spcBef>
                <a:spcPct val="0"/>
              </a:spcBef>
              <a:spcAft>
                <a:spcPct val="0"/>
              </a:spcAft>
              <a:defRPr sz="2500">
                <a:solidFill>
                  <a:schemeClr val="tx1"/>
                </a:solidFill>
                <a:latin typeface="Verdana" pitchFamily="34" charset="0"/>
              </a:defRPr>
            </a:lvl9pPr>
          </a:lstStyle>
          <a:p>
            <a:pPr eaLnBrk="1" hangingPunct="1"/>
            <a:fld id="{DAB29C38-0C44-4B3B-B5E5-EE16A768BF65}" type="slidenum">
              <a:rPr lang="en-US" sz="1200">
                <a:latin typeface="Arial" pitchFamily="34" charset="0"/>
              </a:rPr>
              <a:pPr eaLnBrk="1" hangingPunct="1"/>
              <a:t>11</a:t>
            </a:fld>
            <a:endParaRPr lang="en-US" sz="1200" dirty="0">
              <a:latin typeface="Arial"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5" name="Footer Placeholder 4"/>
          <p:cNvSpPr>
            <a:spLocks noGrp="1"/>
          </p:cNvSpPr>
          <p:nvPr>
            <p:ph type="ftr" sz="quarter" idx="11"/>
          </p:nvPr>
        </p:nvSpPr>
        <p:spPr/>
        <p:txBody>
          <a:bodyPr/>
          <a:lstStyle/>
          <a:p>
            <a:r>
              <a:rPr lang="en-US" dirty="0"/>
              <a:t>©2011 Edington Associates, LLC</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987" eaLnBrk="0" hangingPunct="0">
              <a:defRPr sz="2500">
                <a:solidFill>
                  <a:schemeClr val="tx1"/>
                </a:solidFill>
                <a:latin typeface="Verdana" pitchFamily="34" charset="0"/>
              </a:defRPr>
            </a:lvl1pPr>
            <a:lvl2pPr marL="747358" indent="-287445" defTabSz="938987" eaLnBrk="0" hangingPunct="0">
              <a:defRPr sz="2500">
                <a:solidFill>
                  <a:schemeClr val="tx1"/>
                </a:solidFill>
                <a:latin typeface="Verdana" pitchFamily="34" charset="0"/>
              </a:defRPr>
            </a:lvl2pPr>
            <a:lvl3pPr marL="1149781" indent="-229956" defTabSz="938987" eaLnBrk="0" hangingPunct="0">
              <a:defRPr sz="2500">
                <a:solidFill>
                  <a:schemeClr val="tx1"/>
                </a:solidFill>
                <a:latin typeface="Verdana" pitchFamily="34" charset="0"/>
              </a:defRPr>
            </a:lvl3pPr>
            <a:lvl4pPr marL="1609693" indent="-229956" defTabSz="938987" eaLnBrk="0" hangingPunct="0">
              <a:defRPr sz="2500">
                <a:solidFill>
                  <a:schemeClr val="tx1"/>
                </a:solidFill>
                <a:latin typeface="Verdana" pitchFamily="34" charset="0"/>
              </a:defRPr>
            </a:lvl4pPr>
            <a:lvl5pPr marL="2069605" indent="-229956" defTabSz="938987" eaLnBrk="0" hangingPunct="0">
              <a:defRPr sz="2500">
                <a:solidFill>
                  <a:schemeClr val="tx1"/>
                </a:solidFill>
                <a:latin typeface="Verdana" pitchFamily="34" charset="0"/>
              </a:defRPr>
            </a:lvl5pPr>
            <a:lvl6pPr marL="2529517" indent="-229956" defTabSz="938987" eaLnBrk="0" fontAlgn="base" hangingPunct="0">
              <a:spcBef>
                <a:spcPct val="0"/>
              </a:spcBef>
              <a:spcAft>
                <a:spcPct val="0"/>
              </a:spcAft>
              <a:defRPr sz="2500">
                <a:solidFill>
                  <a:schemeClr val="tx1"/>
                </a:solidFill>
                <a:latin typeface="Verdana" pitchFamily="34" charset="0"/>
              </a:defRPr>
            </a:lvl6pPr>
            <a:lvl7pPr marL="2989430" indent="-229956" defTabSz="938987" eaLnBrk="0" fontAlgn="base" hangingPunct="0">
              <a:spcBef>
                <a:spcPct val="0"/>
              </a:spcBef>
              <a:spcAft>
                <a:spcPct val="0"/>
              </a:spcAft>
              <a:defRPr sz="2500">
                <a:solidFill>
                  <a:schemeClr val="tx1"/>
                </a:solidFill>
                <a:latin typeface="Verdana" pitchFamily="34" charset="0"/>
              </a:defRPr>
            </a:lvl7pPr>
            <a:lvl8pPr marL="3449342" indent="-229956" defTabSz="938987" eaLnBrk="0" fontAlgn="base" hangingPunct="0">
              <a:spcBef>
                <a:spcPct val="0"/>
              </a:spcBef>
              <a:spcAft>
                <a:spcPct val="0"/>
              </a:spcAft>
              <a:defRPr sz="2500">
                <a:solidFill>
                  <a:schemeClr val="tx1"/>
                </a:solidFill>
                <a:latin typeface="Verdana" pitchFamily="34" charset="0"/>
              </a:defRPr>
            </a:lvl8pPr>
            <a:lvl9pPr marL="3909254" indent="-229956" defTabSz="938987" eaLnBrk="0" fontAlgn="base" hangingPunct="0">
              <a:spcBef>
                <a:spcPct val="0"/>
              </a:spcBef>
              <a:spcAft>
                <a:spcPct val="0"/>
              </a:spcAft>
              <a:defRPr sz="2500">
                <a:solidFill>
                  <a:schemeClr val="tx1"/>
                </a:solidFill>
                <a:latin typeface="Verdana" pitchFamily="34" charset="0"/>
              </a:defRPr>
            </a:lvl9pPr>
          </a:lstStyle>
          <a:p>
            <a:pPr eaLnBrk="1" hangingPunct="1"/>
            <a:fld id="{8A6311C1-1EC7-4567-A830-F6CC8C4EE2CC}" type="slidenum">
              <a:rPr lang="it-IT" sz="1200">
                <a:latin typeface="Arial" pitchFamily="34" charset="0"/>
              </a:rPr>
              <a:pPr eaLnBrk="1" hangingPunct="1"/>
              <a:t>59</a:t>
            </a:fld>
            <a:endParaRPr lang="it-IT" sz="1200" dirty="0">
              <a:latin typeface="Arial" pitchFamily="34"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Slide Image Placeholder 1"/>
          <p:cNvSpPr>
            <a:spLocks noGrp="1" noRot="1" noChangeAspect="1" noTextEdit="1"/>
          </p:cNvSpPr>
          <p:nvPr>
            <p:ph type="sldImg"/>
          </p:nvPr>
        </p:nvSpPr>
        <p:spPr bwMode="auto">
          <a:noFill/>
          <a:ln>
            <a:solidFill>
              <a:srgbClr val="000000"/>
            </a:solidFill>
            <a:miter lim="800000"/>
            <a:headEnd/>
            <a:tailEnd/>
          </a:ln>
        </p:spPr>
      </p:sp>
      <p:sp>
        <p:nvSpPr>
          <p:cNvPr id="214019"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
        <p:nvSpPr>
          <p:cNvPr id="2" name="Footer Placeholder 1"/>
          <p:cNvSpPr>
            <a:spLocks noGrp="1"/>
          </p:cNvSpPr>
          <p:nvPr>
            <p:ph type="ftr" sz="quarter" idx="10"/>
          </p:nvPr>
        </p:nvSpPr>
        <p:spPr/>
        <p:txBody>
          <a:bodyPr/>
          <a:lstStyle/>
          <a:p>
            <a:r>
              <a:rPr lang="en-US" dirty="0"/>
              <a:t>©2011 Edington Associates, LLC</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Slide Image Placeholder 1"/>
          <p:cNvSpPr>
            <a:spLocks noGrp="1" noRot="1" noChangeAspect="1" noTextEdit="1"/>
          </p:cNvSpPr>
          <p:nvPr>
            <p:ph type="sldImg"/>
          </p:nvPr>
        </p:nvSpPr>
        <p:spPr bwMode="auto">
          <a:noFill/>
          <a:ln>
            <a:solidFill>
              <a:srgbClr val="000000"/>
            </a:solidFill>
            <a:miter lim="800000"/>
            <a:headEnd/>
            <a:tailEnd/>
          </a:ln>
        </p:spPr>
      </p:sp>
      <p:sp>
        <p:nvSpPr>
          <p:cNvPr id="215043"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
        <p:nvSpPr>
          <p:cNvPr id="2" name="Footer Placeholder 1"/>
          <p:cNvSpPr>
            <a:spLocks noGrp="1"/>
          </p:cNvSpPr>
          <p:nvPr>
            <p:ph type="ftr" sz="quarter" idx="10"/>
          </p:nvPr>
        </p:nvSpPr>
        <p:spPr/>
        <p:txBody>
          <a:bodyPr/>
          <a:lstStyle/>
          <a:p>
            <a:r>
              <a:rPr lang="en-US" dirty="0"/>
              <a:t>©2011 Edington Associates, LLC</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Slide Image Placeholder 1"/>
          <p:cNvSpPr>
            <a:spLocks noGrp="1" noRot="1" noChangeAspect="1" noTextEdit="1"/>
          </p:cNvSpPr>
          <p:nvPr>
            <p:ph type="sldImg"/>
          </p:nvPr>
        </p:nvSpPr>
        <p:spPr bwMode="auto">
          <a:noFill/>
          <a:ln>
            <a:solidFill>
              <a:srgbClr val="000000"/>
            </a:solidFill>
            <a:miter lim="800000"/>
            <a:headEnd/>
            <a:tailEnd/>
          </a:ln>
        </p:spPr>
      </p:sp>
      <p:sp>
        <p:nvSpPr>
          <p:cNvPr id="216067"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
        <p:nvSpPr>
          <p:cNvPr id="2" name="Footer Placeholder 1"/>
          <p:cNvSpPr>
            <a:spLocks noGrp="1"/>
          </p:cNvSpPr>
          <p:nvPr>
            <p:ph type="ftr" sz="quarter" idx="10"/>
          </p:nvPr>
        </p:nvSpPr>
        <p:spPr/>
        <p:txBody>
          <a:bodyPr/>
          <a:lstStyle/>
          <a:p>
            <a:r>
              <a:rPr lang="en-US" dirty="0"/>
              <a:t>©2011 Edington Associates, LLC</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Slide Image Placeholder 1"/>
          <p:cNvSpPr>
            <a:spLocks noGrp="1" noRot="1" noChangeAspect="1" noTextEdit="1"/>
          </p:cNvSpPr>
          <p:nvPr>
            <p:ph type="sldImg"/>
          </p:nvPr>
        </p:nvSpPr>
        <p:spPr bwMode="auto">
          <a:noFill/>
          <a:ln>
            <a:solidFill>
              <a:srgbClr val="000000"/>
            </a:solidFill>
            <a:miter lim="800000"/>
            <a:headEnd/>
            <a:tailEnd/>
          </a:ln>
        </p:spPr>
      </p:sp>
      <p:sp>
        <p:nvSpPr>
          <p:cNvPr id="217091"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
        <p:nvSpPr>
          <p:cNvPr id="2" name="Footer Placeholder 1"/>
          <p:cNvSpPr>
            <a:spLocks noGrp="1"/>
          </p:cNvSpPr>
          <p:nvPr>
            <p:ph type="ftr" sz="quarter" idx="10"/>
          </p:nvPr>
        </p:nvSpPr>
        <p:spPr/>
        <p:txBody>
          <a:bodyPr/>
          <a:lstStyle/>
          <a:p>
            <a:r>
              <a:rPr lang="en-US" dirty="0"/>
              <a:t>©2011 Edington Associates, LLC</a:t>
            </a: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Slide Image Placeholder 1"/>
          <p:cNvSpPr>
            <a:spLocks noGrp="1" noRot="1" noChangeAspect="1" noTextEdit="1"/>
          </p:cNvSpPr>
          <p:nvPr>
            <p:ph type="sldImg"/>
          </p:nvPr>
        </p:nvSpPr>
        <p:spPr bwMode="auto">
          <a:noFill/>
          <a:ln>
            <a:solidFill>
              <a:srgbClr val="000000"/>
            </a:solidFill>
            <a:miter lim="800000"/>
            <a:headEnd/>
            <a:tailEnd/>
          </a:ln>
        </p:spPr>
      </p:sp>
      <p:sp>
        <p:nvSpPr>
          <p:cNvPr id="218115"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
        <p:nvSpPr>
          <p:cNvPr id="2" name="Footer Placeholder 1"/>
          <p:cNvSpPr>
            <a:spLocks noGrp="1"/>
          </p:cNvSpPr>
          <p:nvPr>
            <p:ph type="ftr" sz="quarter" idx="10"/>
          </p:nvPr>
        </p:nvSpPr>
        <p:spPr/>
        <p:txBody>
          <a:bodyPr/>
          <a:lstStyle/>
          <a:p>
            <a:r>
              <a:rPr lang="en-US" dirty="0"/>
              <a:t>©2011 Edington Associates, LLC</a:t>
            </a: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Slide Image Placeholder 1"/>
          <p:cNvSpPr>
            <a:spLocks noGrp="1" noRot="1" noChangeAspect="1" noTextEdit="1"/>
          </p:cNvSpPr>
          <p:nvPr>
            <p:ph type="sldImg"/>
          </p:nvPr>
        </p:nvSpPr>
        <p:spPr bwMode="auto">
          <a:noFill/>
          <a:ln>
            <a:solidFill>
              <a:srgbClr val="000000"/>
            </a:solidFill>
            <a:miter lim="800000"/>
            <a:headEnd/>
            <a:tailEnd/>
          </a:ln>
        </p:spPr>
      </p:sp>
      <p:sp>
        <p:nvSpPr>
          <p:cNvPr id="219139"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
        <p:nvSpPr>
          <p:cNvPr id="2" name="Footer Placeholder 1"/>
          <p:cNvSpPr>
            <a:spLocks noGrp="1"/>
          </p:cNvSpPr>
          <p:nvPr>
            <p:ph type="ftr" sz="quarter" idx="10"/>
          </p:nvPr>
        </p:nvSpPr>
        <p:spPr/>
        <p:txBody>
          <a:bodyPr/>
          <a:lstStyle/>
          <a:p>
            <a:r>
              <a:rPr lang="en-US" dirty="0"/>
              <a:t>©2011 Edington Associates, LLC</a:t>
            </a: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Slide Image Placeholder 1"/>
          <p:cNvSpPr>
            <a:spLocks noGrp="1" noRot="1" noChangeAspect="1" noTextEdit="1"/>
          </p:cNvSpPr>
          <p:nvPr>
            <p:ph type="sldImg"/>
          </p:nvPr>
        </p:nvSpPr>
        <p:spPr bwMode="auto">
          <a:noFill/>
          <a:ln>
            <a:solidFill>
              <a:srgbClr val="000000"/>
            </a:solidFill>
            <a:miter lim="800000"/>
            <a:headEnd/>
            <a:tailEnd/>
          </a:ln>
        </p:spPr>
      </p:sp>
      <p:sp>
        <p:nvSpPr>
          <p:cNvPr id="220163"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
        <p:nvSpPr>
          <p:cNvPr id="2" name="Footer Placeholder 1"/>
          <p:cNvSpPr>
            <a:spLocks noGrp="1"/>
          </p:cNvSpPr>
          <p:nvPr>
            <p:ph type="ftr" sz="quarter" idx="10"/>
          </p:nvPr>
        </p:nvSpPr>
        <p:spPr/>
        <p:txBody>
          <a:bodyPr/>
          <a:lstStyle/>
          <a:p>
            <a:r>
              <a:rPr lang="en-US" dirty="0"/>
              <a:t>©2011 Edington Associates, LLC</a:t>
            </a: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Slide Image Placeholder 1"/>
          <p:cNvSpPr>
            <a:spLocks noGrp="1" noRot="1" noChangeAspect="1" noTextEdit="1"/>
          </p:cNvSpPr>
          <p:nvPr>
            <p:ph type="sldImg"/>
          </p:nvPr>
        </p:nvSpPr>
        <p:spPr bwMode="auto">
          <a:noFill/>
          <a:ln>
            <a:solidFill>
              <a:srgbClr val="000000"/>
            </a:solidFill>
            <a:miter lim="800000"/>
            <a:headEnd/>
            <a:tailEnd/>
          </a:ln>
        </p:spPr>
      </p:sp>
      <p:sp>
        <p:nvSpPr>
          <p:cNvPr id="221187"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
        <p:nvSpPr>
          <p:cNvPr id="2" name="Footer Placeholder 1"/>
          <p:cNvSpPr>
            <a:spLocks noGrp="1"/>
          </p:cNvSpPr>
          <p:nvPr>
            <p:ph type="ftr" sz="quarter" idx="10"/>
          </p:nvPr>
        </p:nvSpPr>
        <p:spPr/>
        <p:txBody>
          <a:bodyPr/>
          <a:lstStyle/>
          <a:p>
            <a:r>
              <a:rPr lang="en-US" dirty="0"/>
              <a:t>©2011 Edington Associates, LLC</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987" eaLnBrk="0" hangingPunct="0">
              <a:defRPr sz="2500">
                <a:solidFill>
                  <a:schemeClr val="tx1"/>
                </a:solidFill>
                <a:latin typeface="Verdana" pitchFamily="34" charset="0"/>
              </a:defRPr>
            </a:lvl1pPr>
            <a:lvl2pPr marL="747358" indent="-287445" defTabSz="938987" eaLnBrk="0" hangingPunct="0">
              <a:defRPr sz="2500">
                <a:solidFill>
                  <a:schemeClr val="tx1"/>
                </a:solidFill>
                <a:latin typeface="Verdana" pitchFamily="34" charset="0"/>
              </a:defRPr>
            </a:lvl2pPr>
            <a:lvl3pPr marL="1149781" indent="-229956" defTabSz="938987" eaLnBrk="0" hangingPunct="0">
              <a:defRPr sz="2500">
                <a:solidFill>
                  <a:schemeClr val="tx1"/>
                </a:solidFill>
                <a:latin typeface="Verdana" pitchFamily="34" charset="0"/>
              </a:defRPr>
            </a:lvl3pPr>
            <a:lvl4pPr marL="1609693" indent="-229956" defTabSz="938987" eaLnBrk="0" hangingPunct="0">
              <a:defRPr sz="2500">
                <a:solidFill>
                  <a:schemeClr val="tx1"/>
                </a:solidFill>
                <a:latin typeface="Verdana" pitchFamily="34" charset="0"/>
              </a:defRPr>
            </a:lvl4pPr>
            <a:lvl5pPr marL="2069605" indent="-229956" defTabSz="938987" eaLnBrk="0" hangingPunct="0">
              <a:defRPr sz="2500">
                <a:solidFill>
                  <a:schemeClr val="tx1"/>
                </a:solidFill>
                <a:latin typeface="Verdana" pitchFamily="34" charset="0"/>
              </a:defRPr>
            </a:lvl5pPr>
            <a:lvl6pPr marL="2529517" indent="-229956" defTabSz="938987" eaLnBrk="0" fontAlgn="base" hangingPunct="0">
              <a:spcBef>
                <a:spcPct val="0"/>
              </a:spcBef>
              <a:spcAft>
                <a:spcPct val="0"/>
              </a:spcAft>
              <a:defRPr sz="2500">
                <a:solidFill>
                  <a:schemeClr val="tx1"/>
                </a:solidFill>
                <a:latin typeface="Verdana" pitchFamily="34" charset="0"/>
              </a:defRPr>
            </a:lvl6pPr>
            <a:lvl7pPr marL="2989430" indent="-229956" defTabSz="938987" eaLnBrk="0" fontAlgn="base" hangingPunct="0">
              <a:spcBef>
                <a:spcPct val="0"/>
              </a:spcBef>
              <a:spcAft>
                <a:spcPct val="0"/>
              </a:spcAft>
              <a:defRPr sz="2500">
                <a:solidFill>
                  <a:schemeClr val="tx1"/>
                </a:solidFill>
                <a:latin typeface="Verdana" pitchFamily="34" charset="0"/>
              </a:defRPr>
            </a:lvl7pPr>
            <a:lvl8pPr marL="3449342" indent="-229956" defTabSz="938987" eaLnBrk="0" fontAlgn="base" hangingPunct="0">
              <a:spcBef>
                <a:spcPct val="0"/>
              </a:spcBef>
              <a:spcAft>
                <a:spcPct val="0"/>
              </a:spcAft>
              <a:defRPr sz="2500">
                <a:solidFill>
                  <a:schemeClr val="tx1"/>
                </a:solidFill>
                <a:latin typeface="Verdana" pitchFamily="34" charset="0"/>
              </a:defRPr>
            </a:lvl8pPr>
            <a:lvl9pPr marL="3909254" indent="-229956" defTabSz="938987" eaLnBrk="0" fontAlgn="base" hangingPunct="0">
              <a:spcBef>
                <a:spcPct val="0"/>
              </a:spcBef>
              <a:spcAft>
                <a:spcPct val="0"/>
              </a:spcAft>
              <a:defRPr sz="2500">
                <a:solidFill>
                  <a:schemeClr val="tx1"/>
                </a:solidFill>
                <a:latin typeface="Verdana" pitchFamily="34" charset="0"/>
              </a:defRPr>
            </a:lvl9pPr>
          </a:lstStyle>
          <a:p>
            <a:pPr eaLnBrk="1" hangingPunct="1"/>
            <a:fld id="{75372B5C-EC91-4FBF-B51B-87CAB654BAD0}" type="slidenum">
              <a:rPr lang="en-US" sz="1200">
                <a:latin typeface="Arial" pitchFamily="34" charset="0"/>
              </a:rPr>
              <a:pPr eaLnBrk="1" hangingPunct="1"/>
              <a:t>13</a:t>
            </a:fld>
            <a:endParaRPr lang="en-US" sz="1200" dirty="0">
              <a:latin typeface="Arial" pitchFamily="34" charset="0"/>
            </a:endParaRPr>
          </a:p>
        </p:txBody>
      </p:sp>
      <p:sp>
        <p:nvSpPr>
          <p:cNvPr id="62467" name="Rectangle 2"/>
          <p:cNvSpPr>
            <a:spLocks noGrp="1" noRot="1" noChangeAspect="1" noChangeArrowheads="1" noTextEdit="1"/>
          </p:cNvSpPr>
          <p:nvPr>
            <p:ph type="sldImg"/>
          </p:nvPr>
        </p:nvSpPr>
        <p:spPr>
          <a:ln/>
        </p:spPr>
      </p:sp>
      <p:sp>
        <p:nvSpPr>
          <p:cNvPr id="62468" name="Notes Placeholder 4"/>
          <p:cNvSpPr>
            <a:spLocks noGrp="1"/>
          </p:cNvSpPr>
          <p:nvPr/>
        </p:nvSpPr>
        <p:spPr bwMode="auto">
          <a:xfrm>
            <a:off x="943184" y="4447740"/>
            <a:ext cx="5190707" cy="42131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3933" tIns="46966" rIns="93933" bIns="46966"/>
          <a:lstStyle/>
          <a:p>
            <a:pPr eaLnBrk="0" hangingPunct="0">
              <a:spcBef>
                <a:spcPct val="30000"/>
              </a:spcBef>
            </a:pPr>
            <a:endParaRPr lang="en-US" sz="1200" dirty="0">
              <a:latin typeface="Times New Roman" pitchFamily="18"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Slide Image Placeholder 1"/>
          <p:cNvSpPr>
            <a:spLocks noGrp="1" noRot="1" noChangeAspect="1" noTextEdit="1"/>
          </p:cNvSpPr>
          <p:nvPr>
            <p:ph type="sldImg"/>
          </p:nvPr>
        </p:nvSpPr>
        <p:spPr bwMode="auto">
          <a:noFill/>
          <a:ln>
            <a:solidFill>
              <a:srgbClr val="000000"/>
            </a:solidFill>
            <a:miter lim="800000"/>
            <a:headEnd/>
            <a:tailEnd/>
          </a:ln>
        </p:spPr>
      </p:sp>
      <p:sp>
        <p:nvSpPr>
          <p:cNvPr id="222211"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
        <p:nvSpPr>
          <p:cNvPr id="2" name="Footer Placeholder 1"/>
          <p:cNvSpPr>
            <a:spLocks noGrp="1"/>
          </p:cNvSpPr>
          <p:nvPr>
            <p:ph type="ftr" sz="quarter" idx="10"/>
          </p:nvPr>
        </p:nvSpPr>
        <p:spPr/>
        <p:txBody>
          <a:bodyPr/>
          <a:lstStyle/>
          <a:p>
            <a:r>
              <a:rPr lang="en-US" dirty="0"/>
              <a:t>©2011 Edington Associates, LLC</a:t>
            </a: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Slide Image Placeholder 1"/>
          <p:cNvSpPr>
            <a:spLocks noGrp="1" noRot="1" noChangeAspect="1" noTextEdit="1"/>
          </p:cNvSpPr>
          <p:nvPr>
            <p:ph type="sldImg"/>
          </p:nvPr>
        </p:nvSpPr>
        <p:spPr bwMode="auto">
          <a:noFill/>
          <a:ln>
            <a:solidFill>
              <a:srgbClr val="000000"/>
            </a:solidFill>
            <a:miter lim="800000"/>
            <a:headEnd/>
            <a:tailEnd/>
          </a:ln>
        </p:spPr>
      </p:sp>
      <p:sp>
        <p:nvSpPr>
          <p:cNvPr id="223235"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
        <p:nvSpPr>
          <p:cNvPr id="2" name="Footer Placeholder 1"/>
          <p:cNvSpPr>
            <a:spLocks noGrp="1"/>
          </p:cNvSpPr>
          <p:nvPr>
            <p:ph type="ftr" sz="quarter" idx="10"/>
          </p:nvPr>
        </p:nvSpPr>
        <p:spPr/>
        <p:txBody>
          <a:bodyPr/>
          <a:lstStyle/>
          <a:p>
            <a:r>
              <a:rPr lang="en-US" dirty="0"/>
              <a:t>©2011 Edington Associates, LLC</a:t>
            </a: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987" eaLnBrk="0" hangingPunct="0">
              <a:defRPr sz="2500">
                <a:solidFill>
                  <a:schemeClr val="tx1"/>
                </a:solidFill>
                <a:latin typeface="Verdana" pitchFamily="34" charset="0"/>
              </a:defRPr>
            </a:lvl1pPr>
            <a:lvl2pPr marL="747358" indent="-287445" defTabSz="938987" eaLnBrk="0" hangingPunct="0">
              <a:defRPr sz="2500">
                <a:solidFill>
                  <a:schemeClr val="tx1"/>
                </a:solidFill>
                <a:latin typeface="Verdana" pitchFamily="34" charset="0"/>
              </a:defRPr>
            </a:lvl2pPr>
            <a:lvl3pPr marL="1149781" indent="-229956" defTabSz="938987" eaLnBrk="0" hangingPunct="0">
              <a:defRPr sz="2500">
                <a:solidFill>
                  <a:schemeClr val="tx1"/>
                </a:solidFill>
                <a:latin typeface="Verdana" pitchFamily="34" charset="0"/>
              </a:defRPr>
            </a:lvl3pPr>
            <a:lvl4pPr marL="1609693" indent="-229956" defTabSz="938987" eaLnBrk="0" hangingPunct="0">
              <a:defRPr sz="2500">
                <a:solidFill>
                  <a:schemeClr val="tx1"/>
                </a:solidFill>
                <a:latin typeface="Verdana" pitchFamily="34" charset="0"/>
              </a:defRPr>
            </a:lvl4pPr>
            <a:lvl5pPr marL="2069605" indent="-229956" defTabSz="938987" eaLnBrk="0" hangingPunct="0">
              <a:defRPr sz="2500">
                <a:solidFill>
                  <a:schemeClr val="tx1"/>
                </a:solidFill>
                <a:latin typeface="Verdana" pitchFamily="34" charset="0"/>
              </a:defRPr>
            </a:lvl5pPr>
            <a:lvl6pPr marL="2529517" indent="-229956" defTabSz="938987" eaLnBrk="0" fontAlgn="base" hangingPunct="0">
              <a:spcBef>
                <a:spcPct val="0"/>
              </a:spcBef>
              <a:spcAft>
                <a:spcPct val="0"/>
              </a:spcAft>
              <a:defRPr sz="2500">
                <a:solidFill>
                  <a:schemeClr val="tx1"/>
                </a:solidFill>
                <a:latin typeface="Verdana" pitchFamily="34" charset="0"/>
              </a:defRPr>
            </a:lvl6pPr>
            <a:lvl7pPr marL="2989430" indent="-229956" defTabSz="938987" eaLnBrk="0" fontAlgn="base" hangingPunct="0">
              <a:spcBef>
                <a:spcPct val="0"/>
              </a:spcBef>
              <a:spcAft>
                <a:spcPct val="0"/>
              </a:spcAft>
              <a:defRPr sz="2500">
                <a:solidFill>
                  <a:schemeClr val="tx1"/>
                </a:solidFill>
                <a:latin typeface="Verdana" pitchFamily="34" charset="0"/>
              </a:defRPr>
            </a:lvl7pPr>
            <a:lvl8pPr marL="3449342" indent="-229956" defTabSz="938987" eaLnBrk="0" fontAlgn="base" hangingPunct="0">
              <a:spcBef>
                <a:spcPct val="0"/>
              </a:spcBef>
              <a:spcAft>
                <a:spcPct val="0"/>
              </a:spcAft>
              <a:defRPr sz="2500">
                <a:solidFill>
                  <a:schemeClr val="tx1"/>
                </a:solidFill>
                <a:latin typeface="Verdana" pitchFamily="34" charset="0"/>
              </a:defRPr>
            </a:lvl8pPr>
            <a:lvl9pPr marL="3909254" indent="-229956" defTabSz="938987" eaLnBrk="0" fontAlgn="base" hangingPunct="0">
              <a:spcBef>
                <a:spcPct val="0"/>
              </a:spcBef>
              <a:spcAft>
                <a:spcPct val="0"/>
              </a:spcAft>
              <a:defRPr sz="2500">
                <a:solidFill>
                  <a:schemeClr val="tx1"/>
                </a:solidFill>
                <a:latin typeface="Verdana" pitchFamily="34" charset="0"/>
              </a:defRPr>
            </a:lvl9pPr>
          </a:lstStyle>
          <a:p>
            <a:pPr eaLnBrk="1" hangingPunct="1"/>
            <a:fld id="{61F87100-2A44-4CC2-BC62-FE3E35928545}" type="slidenum">
              <a:rPr lang="en-US" sz="1200">
                <a:latin typeface="Arial" pitchFamily="34" charset="0"/>
              </a:rPr>
              <a:pPr eaLnBrk="1" hangingPunct="1"/>
              <a:t>70</a:t>
            </a:fld>
            <a:endParaRPr lang="en-US" sz="1200" dirty="0">
              <a:latin typeface="Arial" pitchFamily="34" charset="0"/>
            </a:endParaRPr>
          </a:p>
        </p:txBody>
      </p:sp>
      <p:sp>
        <p:nvSpPr>
          <p:cNvPr id="66563" name="Rectangle 2"/>
          <p:cNvSpPr>
            <a:spLocks noGrp="1" noRot="1" noChangeAspect="1" noChangeArrowheads="1" noTextEdit="1"/>
          </p:cNvSpPr>
          <p:nvPr>
            <p:ph type="sldImg"/>
          </p:nvPr>
        </p:nvSpPr>
        <p:spPr>
          <a:ln/>
        </p:spPr>
      </p:sp>
      <p:sp>
        <p:nvSpPr>
          <p:cNvPr id="66564" name="Notes Placeholder 4"/>
          <p:cNvSpPr>
            <a:spLocks noGrp="1"/>
          </p:cNvSpPr>
          <p:nvPr/>
        </p:nvSpPr>
        <p:spPr bwMode="auto">
          <a:xfrm>
            <a:off x="943184" y="4447740"/>
            <a:ext cx="5190707" cy="42131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3933" tIns="46966" rIns="93933" bIns="46966"/>
          <a:lstStyle/>
          <a:p>
            <a:pPr eaLnBrk="0" hangingPunct="0">
              <a:spcBef>
                <a:spcPct val="30000"/>
              </a:spcBef>
            </a:pPr>
            <a:endParaRPr lang="en-US" sz="1200" dirty="0">
              <a:latin typeface="Times New Roman" pitchFamily="18" charset="0"/>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Slide Image Placeholder 1"/>
          <p:cNvSpPr>
            <a:spLocks noGrp="1" noRot="1" noChangeAspect="1" noTextEdit="1"/>
          </p:cNvSpPr>
          <p:nvPr>
            <p:ph type="sldImg"/>
          </p:nvPr>
        </p:nvSpPr>
        <p:spPr bwMode="auto">
          <a:noFill/>
          <a:ln>
            <a:solidFill>
              <a:srgbClr val="000000"/>
            </a:solidFill>
            <a:miter lim="800000"/>
            <a:headEnd/>
            <a:tailEnd/>
          </a:ln>
        </p:spPr>
      </p:sp>
      <p:sp>
        <p:nvSpPr>
          <p:cNvPr id="211971" name="Notes Placeholder 2"/>
          <p:cNvSpPr>
            <a:spLocks noGrp="1"/>
          </p:cNvSpPr>
          <p:nvPr>
            <p:ph type="body" idx="1"/>
          </p:nvPr>
        </p:nvSpPr>
        <p:spPr bwMode="auto">
          <a:noFill/>
        </p:spPr>
        <p:txBody>
          <a:bodyPr/>
          <a:lstStyle/>
          <a:p>
            <a:pPr eaLnBrk="1" hangingPunct="1">
              <a:spcBef>
                <a:spcPct val="0"/>
              </a:spcBef>
            </a:pPr>
            <a:endParaRPr lang="en-US" dirty="0">
              <a:ea typeface="ＭＳ Ｐゴシック" pitchFamily="34" charset="-128"/>
            </a:endParaRPr>
          </a:p>
        </p:txBody>
      </p:sp>
      <p:sp>
        <p:nvSpPr>
          <p:cNvPr id="2" name="Footer Placeholder 1"/>
          <p:cNvSpPr>
            <a:spLocks noGrp="1"/>
          </p:cNvSpPr>
          <p:nvPr>
            <p:ph type="ftr" sz="quarter" idx="10"/>
          </p:nvPr>
        </p:nvSpPr>
        <p:spPr/>
        <p:txBody>
          <a:bodyPr/>
          <a:lstStyle/>
          <a:p>
            <a:r>
              <a:rPr lang="en-US" dirty="0"/>
              <a:t>©2011 Edington Associates, LLC</a:t>
            </a: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2"/>
          <p:cNvSpPr>
            <a:spLocks noGrp="1" noRot="1" noChangeAspect="1" noChangeArrowheads="1" noTextEdit="1"/>
          </p:cNvSpPr>
          <p:nvPr>
            <p:ph type="sldImg"/>
          </p:nvPr>
        </p:nvSpPr>
        <p:spPr>
          <a:solidFill>
            <a:srgbClr val="FFFFFF"/>
          </a:solidFill>
          <a:ln/>
        </p:spPr>
      </p:sp>
      <p:sp>
        <p:nvSpPr>
          <p:cNvPr id="47108" name="Rectangle 4"/>
          <p:cNvSpPr>
            <a:spLocks noGrp="1" noChangeArrowheads="1"/>
          </p:cNvSpPr>
          <p:nvPr>
            <p:ph type="body" idx="1"/>
          </p:nvPr>
        </p:nvSpPr>
        <p:spPr>
          <a:noFill/>
          <a:ln/>
        </p:spPr>
        <p:txBody>
          <a:bodyPr/>
          <a:lstStyle/>
          <a:p>
            <a:pPr eaLnBrk="1" hangingPunct="1"/>
            <a:endParaRPr lang="en-US" dirty="0">
              <a:ea typeface="Arial Unicode MS" pitchFamily="34" charset="-128"/>
              <a:cs typeface="Arial Unicode MS"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987" eaLnBrk="0" hangingPunct="0">
              <a:defRPr sz="2500">
                <a:solidFill>
                  <a:schemeClr val="tx1"/>
                </a:solidFill>
                <a:latin typeface="Verdana" pitchFamily="34" charset="0"/>
              </a:defRPr>
            </a:lvl1pPr>
            <a:lvl2pPr marL="747358" indent="-287445" defTabSz="938987" eaLnBrk="0" hangingPunct="0">
              <a:defRPr sz="2500">
                <a:solidFill>
                  <a:schemeClr val="tx1"/>
                </a:solidFill>
                <a:latin typeface="Verdana" pitchFamily="34" charset="0"/>
              </a:defRPr>
            </a:lvl2pPr>
            <a:lvl3pPr marL="1149781" indent="-229956" defTabSz="938987" eaLnBrk="0" hangingPunct="0">
              <a:defRPr sz="2500">
                <a:solidFill>
                  <a:schemeClr val="tx1"/>
                </a:solidFill>
                <a:latin typeface="Verdana" pitchFamily="34" charset="0"/>
              </a:defRPr>
            </a:lvl3pPr>
            <a:lvl4pPr marL="1609693" indent="-229956" defTabSz="938987" eaLnBrk="0" hangingPunct="0">
              <a:defRPr sz="2500">
                <a:solidFill>
                  <a:schemeClr val="tx1"/>
                </a:solidFill>
                <a:latin typeface="Verdana" pitchFamily="34" charset="0"/>
              </a:defRPr>
            </a:lvl4pPr>
            <a:lvl5pPr marL="2069605" indent="-229956" defTabSz="938987" eaLnBrk="0" hangingPunct="0">
              <a:defRPr sz="2500">
                <a:solidFill>
                  <a:schemeClr val="tx1"/>
                </a:solidFill>
                <a:latin typeface="Verdana" pitchFamily="34" charset="0"/>
              </a:defRPr>
            </a:lvl5pPr>
            <a:lvl6pPr marL="2529517" indent="-229956" defTabSz="938987" eaLnBrk="0" fontAlgn="base" hangingPunct="0">
              <a:spcBef>
                <a:spcPct val="0"/>
              </a:spcBef>
              <a:spcAft>
                <a:spcPct val="0"/>
              </a:spcAft>
              <a:defRPr sz="2500">
                <a:solidFill>
                  <a:schemeClr val="tx1"/>
                </a:solidFill>
                <a:latin typeface="Verdana" pitchFamily="34" charset="0"/>
              </a:defRPr>
            </a:lvl6pPr>
            <a:lvl7pPr marL="2989430" indent="-229956" defTabSz="938987" eaLnBrk="0" fontAlgn="base" hangingPunct="0">
              <a:spcBef>
                <a:spcPct val="0"/>
              </a:spcBef>
              <a:spcAft>
                <a:spcPct val="0"/>
              </a:spcAft>
              <a:defRPr sz="2500">
                <a:solidFill>
                  <a:schemeClr val="tx1"/>
                </a:solidFill>
                <a:latin typeface="Verdana" pitchFamily="34" charset="0"/>
              </a:defRPr>
            </a:lvl7pPr>
            <a:lvl8pPr marL="3449342" indent="-229956" defTabSz="938987" eaLnBrk="0" fontAlgn="base" hangingPunct="0">
              <a:spcBef>
                <a:spcPct val="0"/>
              </a:spcBef>
              <a:spcAft>
                <a:spcPct val="0"/>
              </a:spcAft>
              <a:defRPr sz="2500">
                <a:solidFill>
                  <a:schemeClr val="tx1"/>
                </a:solidFill>
                <a:latin typeface="Verdana" pitchFamily="34" charset="0"/>
              </a:defRPr>
            </a:lvl8pPr>
            <a:lvl9pPr marL="3909254" indent="-229956" defTabSz="938987" eaLnBrk="0" fontAlgn="base" hangingPunct="0">
              <a:spcBef>
                <a:spcPct val="0"/>
              </a:spcBef>
              <a:spcAft>
                <a:spcPct val="0"/>
              </a:spcAft>
              <a:defRPr sz="2500">
                <a:solidFill>
                  <a:schemeClr val="tx1"/>
                </a:solidFill>
                <a:latin typeface="Verdana" pitchFamily="34" charset="0"/>
              </a:defRPr>
            </a:lvl9pPr>
          </a:lstStyle>
          <a:p>
            <a:pPr eaLnBrk="1" hangingPunct="1"/>
            <a:fld id="{0E4E8299-80CA-480A-B0DE-DDDE8D94A0DA}" type="slidenum">
              <a:rPr lang="en-US" sz="1200">
                <a:latin typeface="Arial" pitchFamily="34" charset="0"/>
              </a:rPr>
              <a:pPr eaLnBrk="1" hangingPunct="1"/>
              <a:t>14</a:t>
            </a:fld>
            <a:endParaRPr lang="en-US" sz="1200" dirty="0">
              <a:latin typeface="Arial" pitchFamily="34" charset="0"/>
            </a:endParaRPr>
          </a:p>
        </p:txBody>
      </p:sp>
      <p:sp>
        <p:nvSpPr>
          <p:cNvPr id="68611" name="Rectangle 2"/>
          <p:cNvSpPr>
            <a:spLocks noGrp="1" noRot="1" noChangeAspect="1" noChangeArrowheads="1" noTextEdit="1"/>
          </p:cNvSpPr>
          <p:nvPr>
            <p:ph type="sldImg"/>
          </p:nvPr>
        </p:nvSpPr>
        <p:spPr>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987" eaLnBrk="0" hangingPunct="0">
              <a:defRPr sz="2500">
                <a:solidFill>
                  <a:schemeClr val="tx1"/>
                </a:solidFill>
                <a:latin typeface="Verdana" pitchFamily="34" charset="0"/>
              </a:defRPr>
            </a:lvl1pPr>
            <a:lvl2pPr marL="747358" indent="-287445" defTabSz="938987" eaLnBrk="0" hangingPunct="0">
              <a:defRPr sz="2500">
                <a:solidFill>
                  <a:schemeClr val="tx1"/>
                </a:solidFill>
                <a:latin typeface="Verdana" pitchFamily="34" charset="0"/>
              </a:defRPr>
            </a:lvl2pPr>
            <a:lvl3pPr marL="1149781" indent="-229956" defTabSz="938987" eaLnBrk="0" hangingPunct="0">
              <a:defRPr sz="2500">
                <a:solidFill>
                  <a:schemeClr val="tx1"/>
                </a:solidFill>
                <a:latin typeface="Verdana" pitchFamily="34" charset="0"/>
              </a:defRPr>
            </a:lvl3pPr>
            <a:lvl4pPr marL="1609693" indent="-229956" defTabSz="938987" eaLnBrk="0" hangingPunct="0">
              <a:defRPr sz="2500">
                <a:solidFill>
                  <a:schemeClr val="tx1"/>
                </a:solidFill>
                <a:latin typeface="Verdana" pitchFamily="34" charset="0"/>
              </a:defRPr>
            </a:lvl4pPr>
            <a:lvl5pPr marL="2069605" indent="-229956" defTabSz="938987" eaLnBrk="0" hangingPunct="0">
              <a:defRPr sz="2500">
                <a:solidFill>
                  <a:schemeClr val="tx1"/>
                </a:solidFill>
                <a:latin typeface="Verdana" pitchFamily="34" charset="0"/>
              </a:defRPr>
            </a:lvl5pPr>
            <a:lvl6pPr marL="2529517" indent="-229956" defTabSz="938987" eaLnBrk="0" fontAlgn="base" hangingPunct="0">
              <a:spcBef>
                <a:spcPct val="0"/>
              </a:spcBef>
              <a:spcAft>
                <a:spcPct val="0"/>
              </a:spcAft>
              <a:defRPr sz="2500">
                <a:solidFill>
                  <a:schemeClr val="tx1"/>
                </a:solidFill>
                <a:latin typeface="Verdana" pitchFamily="34" charset="0"/>
              </a:defRPr>
            </a:lvl6pPr>
            <a:lvl7pPr marL="2989430" indent="-229956" defTabSz="938987" eaLnBrk="0" fontAlgn="base" hangingPunct="0">
              <a:spcBef>
                <a:spcPct val="0"/>
              </a:spcBef>
              <a:spcAft>
                <a:spcPct val="0"/>
              </a:spcAft>
              <a:defRPr sz="2500">
                <a:solidFill>
                  <a:schemeClr val="tx1"/>
                </a:solidFill>
                <a:latin typeface="Verdana" pitchFamily="34" charset="0"/>
              </a:defRPr>
            </a:lvl7pPr>
            <a:lvl8pPr marL="3449342" indent="-229956" defTabSz="938987" eaLnBrk="0" fontAlgn="base" hangingPunct="0">
              <a:spcBef>
                <a:spcPct val="0"/>
              </a:spcBef>
              <a:spcAft>
                <a:spcPct val="0"/>
              </a:spcAft>
              <a:defRPr sz="2500">
                <a:solidFill>
                  <a:schemeClr val="tx1"/>
                </a:solidFill>
                <a:latin typeface="Verdana" pitchFamily="34" charset="0"/>
              </a:defRPr>
            </a:lvl8pPr>
            <a:lvl9pPr marL="3909254" indent="-229956" defTabSz="938987" eaLnBrk="0" fontAlgn="base" hangingPunct="0">
              <a:spcBef>
                <a:spcPct val="0"/>
              </a:spcBef>
              <a:spcAft>
                <a:spcPct val="0"/>
              </a:spcAft>
              <a:defRPr sz="2500">
                <a:solidFill>
                  <a:schemeClr val="tx1"/>
                </a:solidFill>
                <a:latin typeface="Verdana" pitchFamily="34" charset="0"/>
              </a:defRPr>
            </a:lvl9pPr>
          </a:lstStyle>
          <a:p>
            <a:pPr eaLnBrk="1" hangingPunct="1"/>
            <a:fld id="{61F87100-2A44-4CC2-BC62-FE3E35928545}" type="slidenum">
              <a:rPr lang="en-US" sz="1200">
                <a:latin typeface="Arial" pitchFamily="34" charset="0"/>
              </a:rPr>
              <a:pPr eaLnBrk="1" hangingPunct="1"/>
              <a:t>17</a:t>
            </a:fld>
            <a:endParaRPr lang="en-US" sz="1200" dirty="0">
              <a:latin typeface="Arial" pitchFamily="34" charset="0"/>
            </a:endParaRPr>
          </a:p>
        </p:txBody>
      </p:sp>
      <p:sp>
        <p:nvSpPr>
          <p:cNvPr id="66563" name="Rectangle 2"/>
          <p:cNvSpPr>
            <a:spLocks noGrp="1" noRot="1" noChangeAspect="1" noChangeArrowheads="1" noTextEdit="1"/>
          </p:cNvSpPr>
          <p:nvPr>
            <p:ph type="sldImg"/>
          </p:nvPr>
        </p:nvSpPr>
        <p:spPr>
          <a:ln/>
        </p:spPr>
      </p:sp>
      <p:sp>
        <p:nvSpPr>
          <p:cNvPr id="66564" name="Notes Placeholder 4"/>
          <p:cNvSpPr>
            <a:spLocks noGrp="1"/>
          </p:cNvSpPr>
          <p:nvPr/>
        </p:nvSpPr>
        <p:spPr bwMode="auto">
          <a:xfrm>
            <a:off x="943184" y="4447740"/>
            <a:ext cx="5190707" cy="42131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3933" tIns="46966" rIns="93933" bIns="46966"/>
          <a:lstStyle/>
          <a:p>
            <a:pPr eaLnBrk="0" hangingPunct="0">
              <a:spcBef>
                <a:spcPct val="30000"/>
              </a:spcBef>
            </a:pPr>
            <a:endParaRPr lang="en-US" sz="1200" dirty="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a:p>
        </p:txBody>
      </p:sp>
      <p:sp>
        <p:nvSpPr>
          <p:cNvPr id="67588"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987" eaLnBrk="0" hangingPunct="0">
              <a:defRPr sz="2500">
                <a:solidFill>
                  <a:schemeClr val="tx1"/>
                </a:solidFill>
                <a:latin typeface="Verdana" pitchFamily="34" charset="0"/>
              </a:defRPr>
            </a:lvl1pPr>
            <a:lvl2pPr marL="747358" indent="-287445" defTabSz="938987" eaLnBrk="0" hangingPunct="0">
              <a:defRPr sz="2500">
                <a:solidFill>
                  <a:schemeClr val="tx1"/>
                </a:solidFill>
                <a:latin typeface="Verdana" pitchFamily="34" charset="0"/>
              </a:defRPr>
            </a:lvl2pPr>
            <a:lvl3pPr marL="1149781" indent="-229956" defTabSz="938987" eaLnBrk="0" hangingPunct="0">
              <a:defRPr sz="2500">
                <a:solidFill>
                  <a:schemeClr val="tx1"/>
                </a:solidFill>
                <a:latin typeface="Verdana" pitchFamily="34" charset="0"/>
              </a:defRPr>
            </a:lvl3pPr>
            <a:lvl4pPr marL="1609693" indent="-229956" defTabSz="938987" eaLnBrk="0" hangingPunct="0">
              <a:defRPr sz="2500">
                <a:solidFill>
                  <a:schemeClr val="tx1"/>
                </a:solidFill>
                <a:latin typeface="Verdana" pitchFamily="34" charset="0"/>
              </a:defRPr>
            </a:lvl4pPr>
            <a:lvl5pPr marL="2069605" indent="-229956" defTabSz="938987" eaLnBrk="0" hangingPunct="0">
              <a:defRPr sz="2500">
                <a:solidFill>
                  <a:schemeClr val="tx1"/>
                </a:solidFill>
                <a:latin typeface="Verdana" pitchFamily="34" charset="0"/>
              </a:defRPr>
            </a:lvl5pPr>
            <a:lvl6pPr marL="2529517" indent="-229956" defTabSz="938987" eaLnBrk="0" fontAlgn="base" hangingPunct="0">
              <a:spcBef>
                <a:spcPct val="0"/>
              </a:spcBef>
              <a:spcAft>
                <a:spcPct val="0"/>
              </a:spcAft>
              <a:defRPr sz="2500">
                <a:solidFill>
                  <a:schemeClr val="tx1"/>
                </a:solidFill>
                <a:latin typeface="Verdana" pitchFamily="34" charset="0"/>
              </a:defRPr>
            </a:lvl6pPr>
            <a:lvl7pPr marL="2989430" indent="-229956" defTabSz="938987" eaLnBrk="0" fontAlgn="base" hangingPunct="0">
              <a:spcBef>
                <a:spcPct val="0"/>
              </a:spcBef>
              <a:spcAft>
                <a:spcPct val="0"/>
              </a:spcAft>
              <a:defRPr sz="2500">
                <a:solidFill>
                  <a:schemeClr val="tx1"/>
                </a:solidFill>
                <a:latin typeface="Verdana" pitchFamily="34" charset="0"/>
              </a:defRPr>
            </a:lvl7pPr>
            <a:lvl8pPr marL="3449342" indent="-229956" defTabSz="938987" eaLnBrk="0" fontAlgn="base" hangingPunct="0">
              <a:spcBef>
                <a:spcPct val="0"/>
              </a:spcBef>
              <a:spcAft>
                <a:spcPct val="0"/>
              </a:spcAft>
              <a:defRPr sz="2500">
                <a:solidFill>
                  <a:schemeClr val="tx1"/>
                </a:solidFill>
                <a:latin typeface="Verdana" pitchFamily="34" charset="0"/>
              </a:defRPr>
            </a:lvl8pPr>
            <a:lvl9pPr marL="3909254" indent="-229956" defTabSz="938987" eaLnBrk="0" fontAlgn="base" hangingPunct="0">
              <a:spcBef>
                <a:spcPct val="0"/>
              </a:spcBef>
              <a:spcAft>
                <a:spcPct val="0"/>
              </a:spcAft>
              <a:defRPr sz="2500">
                <a:solidFill>
                  <a:schemeClr val="tx1"/>
                </a:solidFill>
                <a:latin typeface="Verdana" pitchFamily="34" charset="0"/>
              </a:defRPr>
            </a:lvl9pPr>
          </a:lstStyle>
          <a:p>
            <a:pPr eaLnBrk="1" hangingPunct="1"/>
            <a:fld id="{DAB29C38-0C44-4B3B-B5E5-EE16A768BF65}" type="slidenum">
              <a:rPr lang="en-US" sz="1200">
                <a:latin typeface="Arial" pitchFamily="34" charset="0"/>
              </a:rPr>
              <a:pPr eaLnBrk="1" hangingPunct="1"/>
              <a:t>18</a:t>
            </a:fld>
            <a:endParaRPr lang="en-US" sz="1200" dirty="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8987" eaLnBrk="0" hangingPunct="0">
              <a:defRPr sz="2500">
                <a:solidFill>
                  <a:schemeClr val="tx1"/>
                </a:solidFill>
                <a:latin typeface="Verdana" pitchFamily="34" charset="0"/>
              </a:defRPr>
            </a:lvl1pPr>
            <a:lvl2pPr marL="747358" indent="-287445" defTabSz="938987" eaLnBrk="0" hangingPunct="0">
              <a:defRPr sz="2500">
                <a:solidFill>
                  <a:schemeClr val="tx1"/>
                </a:solidFill>
                <a:latin typeface="Verdana" pitchFamily="34" charset="0"/>
              </a:defRPr>
            </a:lvl2pPr>
            <a:lvl3pPr marL="1149781" indent="-229956" defTabSz="938987" eaLnBrk="0" hangingPunct="0">
              <a:defRPr sz="2500">
                <a:solidFill>
                  <a:schemeClr val="tx1"/>
                </a:solidFill>
                <a:latin typeface="Verdana" pitchFamily="34" charset="0"/>
              </a:defRPr>
            </a:lvl3pPr>
            <a:lvl4pPr marL="1609693" indent="-229956" defTabSz="938987" eaLnBrk="0" hangingPunct="0">
              <a:defRPr sz="2500">
                <a:solidFill>
                  <a:schemeClr val="tx1"/>
                </a:solidFill>
                <a:latin typeface="Verdana" pitchFamily="34" charset="0"/>
              </a:defRPr>
            </a:lvl4pPr>
            <a:lvl5pPr marL="2069605" indent="-229956" defTabSz="938987" eaLnBrk="0" hangingPunct="0">
              <a:defRPr sz="2500">
                <a:solidFill>
                  <a:schemeClr val="tx1"/>
                </a:solidFill>
                <a:latin typeface="Verdana" pitchFamily="34" charset="0"/>
              </a:defRPr>
            </a:lvl5pPr>
            <a:lvl6pPr marL="2529517" indent="-229956" defTabSz="938987" eaLnBrk="0" fontAlgn="base" hangingPunct="0">
              <a:spcBef>
                <a:spcPct val="0"/>
              </a:spcBef>
              <a:spcAft>
                <a:spcPct val="0"/>
              </a:spcAft>
              <a:defRPr sz="2500">
                <a:solidFill>
                  <a:schemeClr val="tx1"/>
                </a:solidFill>
                <a:latin typeface="Verdana" pitchFamily="34" charset="0"/>
              </a:defRPr>
            </a:lvl6pPr>
            <a:lvl7pPr marL="2989430" indent="-229956" defTabSz="938987" eaLnBrk="0" fontAlgn="base" hangingPunct="0">
              <a:spcBef>
                <a:spcPct val="0"/>
              </a:spcBef>
              <a:spcAft>
                <a:spcPct val="0"/>
              </a:spcAft>
              <a:defRPr sz="2500">
                <a:solidFill>
                  <a:schemeClr val="tx1"/>
                </a:solidFill>
                <a:latin typeface="Verdana" pitchFamily="34" charset="0"/>
              </a:defRPr>
            </a:lvl7pPr>
            <a:lvl8pPr marL="3449342" indent="-229956" defTabSz="938987" eaLnBrk="0" fontAlgn="base" hangingPunct="0">
              <a:spcBef>
                <a:spcPct val="0"/>
              </a:spcBef>
              <a:spcAft>
                <a:spcPct val="0"/>
              </a:spcAft>
              <a:defRPr sz="2500">
                <a:solidFill>
                  <a:schemeClr val="tx1"/>
                </a:solidFill>
                <a:latin typeface="Verdana" pitchFamily="34" charset="0"/>
              </a:defRPr>
            </a:lvl8pPr>
            <a:lvl9pPr marL="3909254" indent="-229956" defTabSz="938987" eaLnBrk="0" fontAlgn="base" hangingPunct="0">
              <a:spcBef>
                <a:spcPct val="0"/>
              </a:spcBef>
              <a:spcAft>
                <a:spcPct val="0"/>
              </a:spcAft>
              <a:defRPr sz="2500">
                <a:solidFill>
                  <a:schemeClr val="tx1"/>
                </a:solidFill>
                <a:latin typeface="Verdana" pitchFamily="34" charset="0"/>
              </a:defRPr>
            </a:lvl9pPr>
          </a:lstStyle>
          <a:p>
            <a:pPr eaLnBrk="1" hangingPunct="1"/>
            <a:fld id="{DE750E0A-A978-4528-8DAB-DB5AA9AD7519}" type="slidenum">
              <a:rPr lang="en-US" sz="1200">
                <a:latin typeface="Arial" pitchFamily="34" charset="0"/>
              </a:rPr>
              <a:pPr eaLnBrk="1" hangingPunct="1"/>
              <a:t>19</a:t>
            </a:fld>
            <a:endParaRPr lang="en-US" sz="1200" dirty="0">
              <a:latin typeface="Arial" pitchFamily="34" charset="0"/>
            </a:endParaRPr>
          </a:p>
        </p:txBody>
      </p:sp>
      <p:sp>
        <p:nvSpPr>
          <p:cNvPr id="40963" name="Rectangle 2"/>
          <p:cNvSpPr>
            <a:spLocks noGrp="1" noRot="1" noChangeAspect="1" noChangeArrowheads="1" noTextEdit="1"/>
          </p:cNvSpPr>
          <p:nvPr>
            <p:ph type="sldImg"/>
          </p:nvPr>
        </p:nvSpPr>
        <p:spPr>
          <a:ln/>
        </p:spPr>
      </p:sp>
      <p:sp>
        <p:nvSpPr>
          <p:cNvPr id="40964" name="Notes Placeholder 4"/>
          <p:cNvSpPr>
            <a:spLocks noGrp="1"/>
          </p:cNvSpPr>
          <p:nvPr/>
        </p:nvSpPr>
        <p:spPr bwMode="auto">
          <a:xfrm>
            <a:off x="943184" y="4447740"/>
            <a:ext cx="5190707" cy="42131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3933" tIns="46966" rIns="93933" bIns="46966"/>
          <a:lstStyle/>
          <a:p>
            <a:pPr eaLnBrk="0" hangingPunct="0">
              <a:spcBef>
                <a:spcPct val="30000"/>
              </a:spcBef>
            </a:pPr>
            <a:endParaRPr lang="en-US" sz="1200" dirty="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SAMHSA_presentation_cover_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3315" name="Rectangle 3"/>
          <p:cNvSpPr>
            <a:spLocks noGrp="1" noChangeArrowheads="1"/>
          </p:cNvSpPr>
          <p:nvPr>
            <p:ph type="ctrTitle"/>
          </p:nvPr>
        </p:nvSpPr>
        <p:spPr>
          <a:xfrm>
            <a:off x="685800" y="3124200"/>
            <a:ext cx="7772400" cy="1143000"/>
          </a:xfrm>
        </p:spPr>
        <p:txBody>
          <a:bodyPr anchor="ctr"/>
          <a:lstStyle>
            <a:lvl1pPr algn="ctr">
              <a:defRPr sz="3600"/>
            </a:lvl1pPr>
          </a:lstStyle>
          <a:p>
            <a:pPr lvl="0"/>
            <a:r>
              <a:rPr lang="en-US" noProof="0"/>
              <a:t>Click to edit Master title style</a:t>
            </a:r>
          </a:p>
        </p:txBody>
      </p:sp>
      <p:sp>
        <p:nvSpPr>
          <p:cNvPr id="13316" name="Rectangle 4"/>
          <p:cNvSpPr>
            <a:spLocks noGrp="1" noChangeArrowheads="1"/>
          </p:cNvSpPr>
          <p:nvPr>
            <p:ph type="subTitle" idx="1"/>
          </p:nvPr>
        </p:nvSpPr>
        <p:spPr>
          <a:xfrm>
            <a:off x="1371600" y="4267200"/>
            <a:ext cx="6400800" cy="1295400"/>
          </a:xfrm>
        </p:spPr>
        <p:txBody>
          <a:bodyPr anchor="ctr"/>
          <a:lstStyle>
            <a:lvl1pPr marL="0" indent="0" algn="ctr">
              <a:defRPr/>
            </a:lvl1pPr>
          </a:lstStyle>
          <a:p>
            <a:pPr lvl="0"/>
            <a:r>
              <a:rPr lang="en-US" noProof="0"/>
              <a:t>Click to edit Master subtitle style</a:t>
            </a:r>
          </a:p>
        </p:txBody>
      </p:sp>
    </p:spTree>
    <p:extLst>
      <p:ext uri="{BB962C8B-B14F-4D97-AF65-F5344CB8AC3E}">
        <p14:creationId xmlns:p14="http://schemas.microsoft.com/office/powerpoint/2010/main" val="490693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58682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066800"/>
            <a:ext cx="2000250" cy="4572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066800"/>
            <a:ext cx="5848350" cy="457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13106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p>
        </p:txBody>
      </p:sp>
      <p:sp>
        <p:nvSpPr>
          <p:cNvPr id="3" name="Content Placeholder 2"/>
          <p:cNvSpPr>
            <a:spLocks noGrp="1"/>
          </p:cNvSpPr>
          <p:nvPr>
            <p:ph idx="1"/>
          </p:nvPr>
        </p:nvSpPr>
        <p:spPr>
          <a:xfrm>
            <a:off x="685800" y="1905000"/>
            <a:ext cx="80010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0517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069091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p>
        </p:txBody>
      </p:sp>
      <p:sp>
        <p:nvSpPr>
          <p:cNvPr id="3" name="Content Placeholder 2"/>
          <p:cNvSpPr>
            <a:spLocks noGrp="1"/>
          </p:cNvSpPr>
          <p:nvPr>
            <p:ph sz="half" idx="1"/>
          </p:nvPr>
        </p:nvSpPr>
        <p:spPr>
          <a:xfrm>
            <a:off x="685800" y="2057400"/>
            <a:ext cx="3924300" cy="358140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62500" y="2057400"/>
            <a:ext cx="3924300" cy="358140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00948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53195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p>
        </p:txBody>
      </p:sp>
    </p:spTree>
    <p:extLst>
      <p:ext uri="{BB962C8B-B14F-4D97-AF65-F5344CB8AC3E}">
        <p14:creationId xmlns:p14="http://schemas.microsoft.com/office/powerpoint/2010/main" val="3001963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943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90720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968043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AMHSA_presentation_4.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1066800"/>
            <a:ext cx="8001000" cy="838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85800" y="2057400"/>
            <a:ext cx="8001000" cy="35814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l" rtl="0" eaLnBrk="1" fontAlgn="base" hangingPunct="1">
        <a:spcBef>
          <a:spcPct val="0"/>
        </a:spcBef>
        <a:spcAft>
          <a:spcPct val="0"/>
        </a:spcAft>
        <a:defRPr sz="32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2pPr>
      <a:lvl3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3pPr>
      <a:lvl4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4pPr>
      <a:lvl5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5pPr>
      <a:lvl6pPr marL="4572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6pPr>
      <a:lvl7pPr marL="9144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7pPr>
      <a:lvl8pPr marL="13716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8pPr>
      <a:lvl9pPr marL="18288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9pPr>
    </p:titleStyle>
    <p:body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4"/>
          <p:cNvSpPr>
            <a:spLocks noGrp="1" noChangeArrowheads="1"/>
          </p:cNvSpPr>
          <p:nvPr>
            <p:ph type="ctrTitle"/>
          </p:nvPr>
        </p:nvSpPr>
        <p:spPr>
          <a:xfrm>
            <a:off x="457200" y="2895600"/>
            <a:ext cx="8534400" cy="1143000"/>
          </a:xfr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sz="3000" dirty="0"/>
              <a:t>Applying Theories, Perspectives, and Practice Models to Integrated Health</a:t>
            </a:r>
          </a:p>
        </p:txBody>
      </p:sp>
      <p:sp>
        <p:nvSpPr>
          <p:cNvPr id="6" name="Rectangle 5"/>
          <p:cNvSpPr>
            <a:spLocks noGrp="1" noChangeArrowheads="1"/>
          </p:cNvSpPr>
          <p:nvPr>
            <p:ph type="subTitle" idx="1"/>
          </p:nvPr>
        </p:nvSpPr>
        <p:spPr/>
        <p:txBody>
          <a:bodyPr/>
          <a:lstStyle/>
          <a:p>
            <a:pPr eaLnBrk="1" hangingPunct="1"/>
            <a:r>
              <a:rPr lang="en-US" b="1" dirty="0">
                <a:solidFill>
                  <a:srgbClr val="CE7124"/>
                </a:solidFill>
              </a:rPr>
              <a:t>Module 3</a:t>
            </a:r>
          </a:p>
          <a:p>
            <a:pPr eaLnBrk="1" hangingPunct="1">
              <a:spcBef>
                <a:spcPts val="1200"/>
              </a:spcBef>
            </a:pPr>
            <a:r>
              <a:rPr lang="en-US" sz="2000" dirty="0"/>
              <a:t>Judith Anne DeBonis PhD</a:t>
            </a:r>
          </a:p>
          <a:p>
            <a:pPr eaLnBrk="1" hangingPunct="1"/>
            <a:r>
              <a:rPr lang="en-US" sz="1600" dirty="0"/>
              <a:t>Department of Social Work</a:t>
            </a:r>
          </a:p>
          <a:p>
            <a:pPr eaLnBrk="1" hangingPunct="1"/>
            <a:r>
              <a:rPr lang="en-US" sz="1600" dirty="0"/>
              <a:t>California State University Northridge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8458200" cy="838200"/>
          </a:xfrm>
        </p:spPr>
        <p:txBody>
          <a:bodyPr/>
          <a:lstStyle/>
          <a:p>
            <a:r>
              <a:rPr lang="en-US" dirty="0"/>
              <a:t>Person and Environmental Focused Mandalas</a:t>
            </a:r>
            <a:r>
              <a:rPr lang="en-US" baseline="30000" dirty="0"/>
              <a:t>1</a:t>
            </a:r>
            <a:endParaRPr lang="en-US" dirty="0"/>
          </a:p>
        </p:txBody>
      </p:sp>
      <p:grpSp>
        <p:nvGrpSpPr>
          <p:cNvPr id="5" name="Group 13" descr="Person and Environmental Focused Mandalas1"/>
          <p:cNvGrpSpPr/>
          <p:nvPr/>
        </p:nvGrpSpPr>
        <p:grpSpPr>
          <a:xfrm>
            <a:off x="762000" y="1524000"/>
            <a:ext cx="8077200" cy="3978302"/>
            <a:chOff x="762000" y="1641448"/>
            <a:chExt cx="8077200" cy="3978302"/>
          </a:xfrm>
        </p:grpSpPr>
        <p:sp>
          <p:nvSpPr>
            <p:cNvPr id="12" name="Rectangle 11"/>
            <p:cNvSpPr/>
            <p:nvPr/>
          </p:nvSpPr>
          <p:spPr bwMode="auto">
            <a:xfrm>
              <a:off x="762000" y="1676400"/>
              <a:ext cx="8077200" cy="3943350"/>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 W3" charset="0"/>
                <a:cs typeface="ヒラギノ角ゴ Pro W3" charset="0"/>
              </a:endParaRPr>
            </a:p>
          </p:txBody>
        </p:sp>
        <p:pic>
          <p:nvPicPr>
            <p:cNvPr id="1026" name="Picture 2" descr="Person-focused Mandala"/>
            <p:cNvPicPr>
              <a:picLocks noChangeAspect="1" noChangeArrowheads="1"/>
            </p:cNvPicPr>
            <p:nvPr/>
          </p:nvPicPr>
          <p:blipFill rotWithShape="1">
            <a:blip r:embed="rId2">
              <a:extLst>
                <a:ext uri="{28A0092B-C50C-407E-A947-70E740481C1C}">
                  <a14:useLocalDpi xmlns:a14="http://schemas.microsoft.com/office/drawing/2010/main" val="0"/>
                </a:ext>
              </a:extLst>
            </a:blip>
            <a:srcRect l="4533" t="13939" r="4942" b="1293"/>
            <a:stretch/>
          </p:blipFill>
          <p:spPr bwMode="auto">
            <a:xfrm>
              <a:off x="762000" y="1815153"/>
              <a:ext cx="3947918" cy="374744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7" name="Picture 3" descr="Environmental-Focused Mandala"/>
            <p:cNvPicPr>
              <a:picLocks noChangeAspect="1" noChangeArrowheads="1"/>
            </p:cNvPicPr>
            <p:nvPr/>
          </p:nvPicPr>
          <p:blipFill rotWithShape="1">
            <a:blip r:embed="rId3">
              <a:extLst>
                <a:ext uri="{28A0092B-C50C-407E-A947-70E740481C1C}">
                  <a14:useLocalDpi xmlns:a14="http://schemas.microsoft.com/office/drawing/2010/main" val="0"/>
                </a:ext>
              </a:extLst>
            </a:blip>
            <a:srcRect t="6733" r="16030" b="5286"/>
            <a:stretch/>
          </p:blipFill>
          <p:spPr bwMode="auto">
            <a:xfrm>
              <a:off x="4653544" y="1641448"/>
              <a:ext cx="3912701" cy="3943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grpSp>
          <p:nvGrpSpPr>
            <p:cNvPr id="6" name="Group 9"/>
            <p:cNvGrpSpPr/>
            <p:nvPr/>
          </p:nvGrpSpPr>
          <p:grpSpPr>
            <a:xfrm>
              <a:off x="838200" y="1815152"/>
              <a:ext cx="3550694" cy="623248"/>
              <a:chOff x="716506" y="1815152"/>
              <a:chExt cx="3550694" cy="623248"/>
            </a:xfrm>
          </p:grpSpPr>
          <p:sp>
            <p:nvSpPr>
              <p:cNvPr id="3" name="Rectangle 2"/>
              <p:cNvSpPr/>
              <p:nvPr/>
            </p:nvSpPr>
            <p:spPr bwMode="auto">
              <a:xfrm>
                <a:off x="716506" y="1815152"/>
                <a:ext cx="731294" cy="623248"/>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 W3" charset="0"/>
                  <a:cs typeface="ヒラギノ角ゴ Pro W3" charset="0"/>
                </a:endParaRPr>
              </a:p>
            </p:txBody>
          </p:sp>
          <p:sp>
            <p:nvSpPr>
              <p:cNvPr id="4" name="Rectangle 3"/>
              <p:cNvSpPr/>
              <p:nvPr/>
            </p:nvSpPr>
            <p:spPr bwMode="auto">
              <a:xfrm>
                <a:off x="3505200" y="1815152"/>
                <a:ext cx="762000" cy="166048"/>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en-US" dirty="0">
                  <a:solidFill>
                    <a:srgbClr val="000000"/>
                  </a:solidFill>
                  <a:latin typeface="Arial" charset="0"/>
                  <a:ea typeface="ヒラギノ角ゴ Pro W3" charset="0"/>
                  <a:cs typeface="ヒラギノ角ゴ Pro W3" charset="0"/>
                </a:endParaRPr>
              </a:p>
            </p:txBody>
          </p:sp>
          <p:sp>
            <p:nvSpPr>
              <p:cNvPr id="11" name="Rectangle 10"/>
              <p:cNvSpPr/>
              <p:nvPr/>
            </p:nvSpPr>
            <p:spPr bwMode="auto">
              <a:xfrm>
                <a:off x="1219200" y="1898176"/>
                <a:ext cx="762000" cy="166048"/>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en-US" dirty="0">
                  <a:solidFill>
                    <a:srgbClr val="000000"/>
                  </a:solidFill>
                  <a:latin typeface="Arial" charset="0"/>
                  <a:ea typeface="ヒラギノ角ゴ Pro W3" charset="0"/>
                  <a:cs typeface="ヒラギノ角ゴ Pro W3" charset="0"/>
                </a:endParaRPr>
              </a:p>
            </p:txBody>
          </p:sp>
          <p:sp>
            <p:nvSpPr>
              <p:cNvPr id="9" name="Rectangle 8"/>
              <p:cNvSpPr/>
              <p:nvPr/>
            </p:nvSpPr>
            <p:spPr bwMode="auto">
              <a:xfrm>
                <a:off x="1371600" y="1981200"/>
                <a:ext cx="228600" cy="145576"/>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endParaRPr lang="en-US" dirty="0">
                  <a:solidFill>
                    <a:srgbClr val="000000"/>
                  </a:solidFill>
                  <a:latin typeface="Arial" charset="0"/>
                  <a:ea typeface="ヒラギノ角ゴ Pro W3" charset="0"/>
                  <a:cs typeface="ヒラギノ角ゴ Pro W3" charset="0"/>
                </a:endParaRPr>
              </a:p>
            </p:txBody>
          </p:sp>
        </p:grpSp>
      </p:grpSp>
      <p:sp>
        <p:nvSpPr>
          <p:cNvPr id="13" name="TextBox 12"/>
          <p:cNvSpPr txBox="1"/>
          <p:nvPr/>
        </p:nvSpPr>
        <p:spPr>
          <a:xfrm>
            <a:off x="1752600" y="5562600"/>
            <a:ext cx="1981200" cy="369332"/>
          </a:xfrm>
          <a:prstGeom prst="rect">
            <a:avLst/>
          </a:prstGeom>
          <a:solidFill>
            <a:srgbClr val="7A9FCC"/>
          </a:solidFill>
        </p:spPr>
        <p:txBody>
          <a:bodyPr wrap="square" rtlCol="0">
            <a:spAutoFit/>
          </a:bodyPr>
          <a:lstStyle/>
          <a:p>
            <a:r>
              <a:rPr lang="en-US" sz="1800" dirty="0">
                <a:solidFill>
                  <a:schemeClr val="bg1"/>
                </a:solidFill>
              </a:rPr>
              <a:t>Person-Focused</a:t>
            </a:r>
          </a:p>
        </p:txBody>
      </p:sp>
      <p:sp>
        <p:nvSpPr>
          <p:cNvPr id="14" name="TextBox 13"/>
          <p:cNvSpPr txBox="1"/>
          <p:nvPr/>
        </p:nvSpPr>
        <p:spPr>
          <a:xfrm>
            <a:off x="5334000" y="5486400"/>
            <a:ext cx="2667000" cy="369332"/>
          </a:xfrm>
          <a:prstGeom prst="rect">
            <a:avLst/>
          </a:prstGeom>
          <a:solidFill>
            <a:srgbClr val="7A9FCC"/>
          </a:solidFill>
        </p:spPr>
        <p:txBody>
          <a:bodyPr wrap="square" rtlCol="0">
            <a:spAutoFit/>
          </a:bodyPr>
          <a:lstStyle/>
          <a:p>
            <a:r>
              <a:rPr lang="en-US" sz="1800" dirty="0">
                <a:solidFill>
                  <a:schemeClr val="bg1"/>
                </a:solidFill>
              </a:rPr>
              <a:t>Environmental-Focused</a:t>
            </a:r>
          </a:p>
        </p:txBody>
      </p:sp>
    </p:spTree>
    <p:extLst>
      <p:ext uri="{BB962C8B-B14F-4D97-AF65-F5344CB8AC3E}">
        <p14:creationId xmlns:p14="http://schemas.microsoft.com/office/powerpoint/2010/main" val="14837772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p:cNvSpPr>
            <a:spLocks noGrp="1"/>
          </p:cNvSpPr>
          <p:nvPr>
            <p:ph type="title"/>
          </p:nvPr>
        </p:nvSpPr>
        <p:spPr/>
        <p:txBody>
          <a:bodyPr/>
          <a:lstStyle/>
          <a:p>
            <a:r>
              <a:rPr lang="en-US" dirty="0"/>
              <a:t>Explanatory Models</a:t>
            </a:r>
          </a:p>
        </p:txBody>
      </p:sp>
      <p:sp>
        <p:nvSpPr>
          <p:cNvPr id="2" name="Rectangle 1" descr="Rectangle around text"/>
          <p:cNvSpPr/>
          <p:nvPr/>
        </p:nvSpPr>
        <p:spPr bwMode="auto">
          <a:xfrm>
            <a:off x="2168525" y="2209800"/>
            <a:ext cx="5375275" cy="3124200"/>
          </a:xfrm>
          <a:prstGeom prst="rect">
            <a:avLst/>
          </a:prstGeom>
          <a:noFill/>
          <a:ln w="19050" cap="flat" cmpd="sng" algn="ctr">
            <a:solidFill>
              <a:schemeClr val="bg1">
                <a:lumMod val="85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 W3" charset="0"/>
              <a:cs typeface="ヒラギノ角ゴ Pro W3" charset="0"/>
            </a:endParaRPr>
          </a:p>
        </p:txBody>
      </p:sp>
      <p:sp>
        <p:nvSpPr>
          <p:cNvPr id="36870" name="Rectangle 5"/>
          <p:cNvSpPr>
            <a:spLocks noChangeArrowheads="1"/>
          </p:cNvSpPr>
          <p:nvPr/>
        </p:nvSpPr>
        <p:spPr bwMode="auto">
          <a:xfrm>
            <a:off x="2417762" y="2438400"/>
            <a:ext cx="4876800" cy="1200329"/>
          </a:xfrm>
          <a:prstGeom prst="rect">
            <a:avLst/>
          </a:prstGeom>
          <a:solidFill>
            <a:srgbClr val="CE7124"/>
          </a:solidFill>
          <a:ln>
            <a:noFill/>
          </a:ln>
          <a:extLst/>
        </p:spPr>
        <p:txBody>
          <a:bodyPr wrap="square">
            <a:spAutoFit/>
          </a:bodyPr>
          <a:lstStyle/>
          <a:p>
            <a:pPr algn="ctr"/>
            <a:r>
              <a:rPr lang="en-US" dirty="0">
                <a:solidFill>
                  <a:schemeClr val="bg1"/>
                </a:solidFill>
              </a:rPr>
              <a:t>What is </a:t>
            </a:r>
            <a:r>
              <a:rPr lang="en-US" b="1" i="1" dirty="0">
                <a:solidFill>
                  <a:schemeClr val="bg1"/>
                </a:solidFill>
              </a:rPr>
              <a:t>your</a:t>
            </a:r>
            <a:r>
              <a:rPr lang="en-US" dirty="0">
                <a:solidFill>
                  <a:schemeClr val="bg1"/>
                </a:solidFill>
              </a:rPr>
              <a:t> explanatory model for mental health and substance use problems?</a:t>
            </a:r>
          </a:p>
        </p:txBody>
      </p:sp>
      <p:sp>
        <p:nvSpPr>
          <p:cNvPr id="5" name="Rectangle 3"/>
          <p:cNvSpPr txBox="1">
            <a:spLocks noChangeArrowheads="1"/>
          </p:cNvSpPr>
          <p:nvPr/>
        </p:nvSpPr>
        <p:spPr>
          <a:xfrm>
            <a:off x="2168525" y="3733800"/>
            <a:ext cx="5451475" cy="19050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eaLnBrk="1" hangingPunct="1">
              <a:spcBef>
                <a:spcPct val="20000"/>
              </a:spcBef>
              <a:buClr>
                <a:srgbClr val="16A21F"/>
              </a:buClr>
              <a:buFont typeface="Wingdings" pitchFamily="2" charset="2"/>
              <a:defRPr>
                <a:latin typeface="+mn-lt"/>
                <a:ea typeface="+mn-ea"/>
              </a:defRPr>
            </a:lvl1pPr>
            <a:lvl2pPr marL="742950" lvl="1" indent="-285750" eaLnBrk="1" hangingPunct="1">
              <a:spcBef>
                <a:spcPct val="20000"/>
              </a:spcBef>
              <a:buClr>
                <a:schemeClr val="bg2"/>
              </a:buClr>
              <a:buFont typeface="Wingdings" pitchFamily="2" charset="2"/>
              <a:buChar char="l"/>
              <a:defRPr sz="2000">
                <a:latin typeface="+mn-lt"/>
                <a:ea typeface="+mn-ea"/>
              </a:defRPr>
            </a:lvl2pPr>
            <a:lvl3pPr marL="1143000" lvl="2" indent="-228600" eaLnBrk="1" hangingPunct="1">
              <a:spcBef>
                <a:spcPct val="20000"/>
              </a:spcBef>
              <a:buClr>
                <a:schemeClr val="bg2"/>
              </a:buClr>
              <a:buChar char="–"/>
              <a:defRPr>
                <a:latin typeface="+mn-lt"/>
                <a:ea typeface="+mn-ea"/>
              </a:defRPr>
            </a:lvl3pPr>
            <a:lvl4pPr marL="1600200" indent="-228600" eaLnBrk="1" hangingPunct="1">
              <a:spcBef>
                <a:spcPct val="20000"/>
              </a:spcBef>
              <a:buClr>
                <a:schemeClr val="bg2"/>
              </a:buClr>
              <a:buFont typeface="Times" charset="0"/>
              <a:buChar char="•"/>
              <a:defRPr sz="1600">
                <a:latin typeface="+mn-lt"/>
                <a:ea typeface="+mn-ea"/>
              </a:defRPr>
            </a:lvl4pPr>
            <a:lvl5pPr marL="2057400" indent="-228600" eaLnBrk="1" hangingPunct="1">
              <a:spcBef>
                <a:spcPct val="20000"/>
              </a:spcBef>
              <a:buClr>
                <a:schemeClr val="bg2"/>
              </a:buClr>
              <a:buChar char="»"/>
              <a:defRPr sz="1600">
                <a:latin typeface="+mn-lt"/>
                <a:ea typeface="+mn-ea"/>
              </a:defRPr>
            </a:lvl5pPr>
            <a:lvl6pPr marL="2514600" indent="-228600" fontAlgn="base">
              <a:spcBef>
                <a:spcPct val="20000"/>
              </a:spcBef>
              <a:spcAft>
                <a:spcPct val="0"/>
              </a:spcAft>
              <a:buClr>
                <a:schemeClr val="bg2"/>
              </a:buClr>
              <a:buChar char="»"/>
              <a:defRPr sz="1600">
                <a:latin typeface="+mn-lt"/>
                <a:ea typeface="+mn-ea"/>
              </a:defRPr>
            </a:lvl6pPr>
            <a:lvl7pPr marL="2971800" indent="-228600" fontAlgn="base">
              <a:spcBef>
                <a:spcPct val="20000"/>
              </a:spcBef>
              <a:spcAft>
                <a:spcPct val="0"/>
              </a:spcAft>
              <a:buClr>
                <a:schemeClr val="bg2"/>
              </a:buClr>
              <a:buChar char="»"/>
              <a:defRPr sz="1600">
                <a:latin typeface="+mn-lt"/>
                <a:ea typeface="+mn-ea"/>
              </a:defRPr>
            </a:lvl7pPr>
            <a:lvl8pPr marL="3429000" indent="-228600" fontAlgn="base">
              <a:spcBef>
                <a:spcPct val="20000"/>
              </a:spcBef>
              <a:spcAft>
                <a:spcPct val="0"/>
              </a:spcAft>
              <a:buClr>
                <a:schemeClr val="bg2"/>
              </a:buClr>
              <a:buChar char="»"/>
              <a:defRPr sz="1600">
                <a:latin typeface="+mn-lt"/>
                <a:ea typeface="+mn-ea"/>
              </a:defRPr>
            </a:lvl8pPr>
            <a:lvl9pPr marL="3886200" indent="-228600" fontAlgn="base">
              <a:spcBef>
                <a:spcPct val="20000"/>
              </a:spcBef>
              <a:spcAft>
                <a:spcPct val="0"/>
              </a:spcAft>
              <a:buClr>
                <a:schemeClr val="bg2"/>
              </a:buClr>
              <a:buChar char="»"/>
              <a:defRPr sz="1600">
                <a:latin typeface="+mn-lt"/>
                <a:ea typeface="+mn-ea"/>
              </a:defRPr>
            </a:lvl9pPr>
          </a:lstStyle>
          <a:p>
            <a:pPr lvl="1">
              <a:spcBef>
                <a:spcPts val="1800"/>
              </a:spcBef>
            </a:pPr>
            <a:r>
              <a:rPr lang="en-US" dirty="0"/>
              <a:t>Stories and experiences from real life</a:t>
            </a:r>
          </a:p>
          <a:p>
            <a:pPr lvl="1">
              <a:spcBef>
                <a:spcPts val="1800"/>
              </a:spcBef>
            </a:pPr>
            <a:r>
              <a:rPr lang="en-US" dirty="0"/>
              <a:t>Messages we carry with us</a:t>
            </a:r>
          </a:p>
          <a:p>
            <a:pPr lvl="1">
              <a:spcBef>
                <a:spcPts val="1800"/>
              </a:spcBef>
            </a:pPr>
            <a:r>
              <a:rPr lang="en-US" dirty="0"/>
              <a:t>Impact on our role as a social worker</a:t>
            </a:r>
          </a:p>
          <a:p>
            <a:endParaRPr lang="en-US" dirty="0"/>
          </a:p>
        </p:txBody>
      </p:sp>
      <p:sp>
        <p:nvSpPr>
          <p:cNvPr id="3" name="TextBox 2"/>
          <p:cNvSpPr txBox="1"/>
          <p:nvPr/>
        </p:nvSpPr>
        <p:spPr>
          <a:xfrm>
            <a:off x="751936" y="1600200"/>
            <a:ext cx="8382000" cy="400110"/>
          </a:xfrm>
          <a:prstGeom prst="rect">
            <a:avLst/>
          </a:prstGeom>
          <a:noFill/>
        </p:spPr>
        <p:txBody>
          <a:bodyPr wrap="square" rtlCol="0">
            <a:spAutoFit/>
          </a:bodyPr>
          <a:lstStyle/>
          <a:p>
            <a:r>
              <a:rPr lang="en-US" sz="2000" dirty="0"/>
              <a:t>Take a few minutes to think about and discuss the following question:</a:t>
            </a:r>
          </a:p>
        </p:txBody>
      </p:sp>
    </p:spTree>
    <p:extLst>
      <p:ext uri="{BB962C8B-B14F-4D97-AF65-F5344CB8AC3E}">
        <p14:creationId xmlns:p14="http://schemas.microsoft.com/office/powerpoint/2010/main" val="3663895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0"/>
            <a:ext cx="8001000" cy="838200"/>
          </a:xfrm>
        </p:spPr>
        <p:txBody>
          <a:bodyPr/>
          <a:lstStyle/>
          <a:p>
            <a:r>
              <a:rPr lang="en-US" dirty="0"/>
              <a:t>Stress </a:t>
            </a:r>
            <a:br>
              <a:rPr lang="en-US" dirty="0"/>
            </a:br>
            <a:r>
              <a:rPr lang="en-US" dirty="0"/>
              <a:t>Vulnerability</a:t>
            </a:r>
          </a:p>
        </p:txBody>
      </p:sp>
    </p:spTree>
    <p:extLst>
      <p:ext uri="{BB962C8B-B14F-4D97-AF65-F5344CB8AC3E}">
        <p14:creationId xmlns:p14="http://schemas.microsoft.com/office/powerpoint/2010/main" val="27713703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p:txBody>
          <a:bodyPr/>
          <a:lstStyle/>
          <a:p>
            <a:r>
              <a:rPr lang="en-US" dirty="0"/>
              <a:t>History of Mental Disorders </a:t>
            </a:r>
          </a:p>
        </p:txBody>
      </p:sp>
      <p:sp>
        <p:nvSpPr>
          <p:cNvPr id="27652" name="Rectangle 3"/>
          <p:cNvSpPr>
            <a:spLocks noGrp="1" noChangeArrowheads="1"/>
          </p:cNvSpPr>
          <p:nvPr>
            <p:ph type="body" idx="1"/>
          </p:nvPr>
        </p:nvSpPr>
        <p:spPr/>
        <p:txBody>
          <a:bodyPr/>
          <a:lstStyle/>
          <a:p>
            <a:pPr lvl="1">
              <a:spcBef>
                <a:spcPts val="1200"/>
              </a:spcBef>
            </a:pPr>
            <a:r>
              <a:rPr lang="en-US" dirty="0"/>
              <a:t>Ancient Egyptians did not differentiate between mental and physical illnesses</a:t>
            </a:r>
            <a:r>
              <a:rPr lang="en-US" baseline="30000" dirty="0"/>
              <a:t>4</a:t>
            </a:r>
            <a:r>
              <a:rPr lang="en-US" dirty="0"/>
              <a:t> </a:t>
            </a:r>
          </a:p>
          <a:p>
            <a:pPr lvl="1">
              <a:spcBef>
                <a:spcPts val="1200"/>
              </a:spcBef>
            </a:pPr>
            <a:r>
              <a:rPr lang="en-US" dirty="0"/>
              <a:t>Thought the heart was responsible for mental symptoms </a:t>
            </a:r>
          </a:p>
          <a:p>
            <a:pPr lvl="1">
              <a:spcBef>
                <a:spcPts val="1200"/>
              </a:spcBef>
            </a:pPr>
            <a:r>
              <a:rPr lang="en-US" dirty="0"/>
              <a:t>Later shifted to blaming, stigmatizing</a:t>
            </a:r>
            <a:r>
              <a:rPr lang="en-US" baseline="30000" dirty="0"/>
              <a:t>5</a:t>
            </a:r>
            <a:r>
              <a:rPr lang="en-US" dirty="0"/>
              <a:t> </a:t>
            </a:r>
          </a:p>
          <a:p>
            <a:pPr lvl="1">
              <a:spcBef>
                <a:spcPts val="1200"/>
              </a:spcBef>
            </a:pPr>
            <a:r>
              <a:rPr lang="en-US" dirty="0"/>
              <a:t>The label of mental illness became the entire definition of who the person is </a:t>
            </a:r>
          </a:p>
          <a:p>
            <a:pPr lvl="1">
              <a:spcBef>
                <a:spcPts val="1200"/>
              </a:spcBef>
            </a:pPr>
            <a:r>
              <a:rPr lang="en-US" dirty="0"/>
              <a:t>Stigma continues to be one of the largest barriers to understanding and treatment</a:t>
            </a:r>
          </a:p>
        </p:txBody>
      </p:sp>
    </p:spTree>
    <p:extLst>
      <p:ext uri="{BB962C8B-B14F-4D97-AF65-F5344CB8AC3E}">
        <p14:creationId xmlns:p14="http://schemas.microsoft.com/office/powerpoint/2010/main" val="23958770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p:nvPr>
        </p:nvSpPr>
        <p:spPr/>
        <p:txBody>
          <a:bodyPr/>
          <a:lstStyle/>
          <a:p>
            <a:r>
              <a:rPr lang="en-US" dirty="0"/>
              <a:t>Typical Reactions Towards Mental Illness</a:t>
            </a:r>
            <a:r>
              <a:rPr lang="en-US" baseline="30000" dirty="0"/>
              <a:t>6</a:t>
            </a:r>
            <a:r>
              <a:rPr lang="en-US" dirty="0"/>
              <a:t> </a:t>
            </a:r>
          </a:p>
        </p:txBody>
      </p:sp>
      <p:sp>
        <p:nvSpPr>
          <p:cNvPr id="37892" name="Rectangle 3"/>
          <p:cNvSpPr>
            <a:spLocks noGrp="1" noChangeArrowheads="1"/>
          </p:cNvSpPr>
          <p:nvPr>
            <p:ph type="body" idx="1"/>
          </p:nvPr>
        </p:nvSpPr>
        <p:spPr>
          <a:xfrm>
            <a:off x="685800" y="1600200"/>
            <a:ext cx="8001000" cy="3581400"/>
          </a:xfrm>
        </p:spPr>
        <p:txBody>
          <a:bodyPr/>
          <a:lstStyle/>
          <a:p>
            <a:r>
              <a:rPr lang="en-US" dirty="0"/>
              <a:t>Myths and misconceptions about mental illness:</a:t>
            </a:r>
          </a:p>
          <a:p>
            <a:pPr lvl="1"/>
            <a:r>
              <a:rPr lang="en-US" dirty="0"/>
              <a:t>Depressed people should just “snap out of it”</a:t>
            </a:r>
          </a:p>
          <a:p>
            <a:pPr lvl="1"/>
            <a:r>
              <a:rPr lang="en-US" dirty="0"/>
              <a:t>The mentally ill are dangerous, often commit crimes</a:t>
            </a:r>
          </a:p>
          <a:p>
            <a:pPr lvl="1"/>
            <a:r>
              <a:rPr lang="en-US" dirty="0"/>
              <a:t>All mental illness involves psychotic episodes</a:t>
            </a:r>
          </a:p>
          <a:p>
            <a:pPr lvl="1"/>
            <a:r>
              <a:rPr lang="en-US" dirty="0"/>
              <a:t>It’s fun to be manic</a:t>
            </a:r>
          </a:p>
          <a:p>
            <a:pPr lvl="1"/>
            <a:r>
              <a:rPr lang="en-US" dirty="0"/>
              <a:t>Schizophrenia = multiple personality disorder</a:t>
            </a:r>
          </a:p>
          <a:p>
            <a:pPr lvl="1"/>
            <a:r>
              <a:rPr lang="en-US" dirty="0"/>
              <a:t>Families are the cause of mental illness</a:t>
            </a:r>
          </a:p>
          <a:p>
            <a:pPr lvl="1"/>
            <a:r>
              <a:rPr lang="en-US" dirty="0"/>
              <a:t>Supportive therapy can’t help the mentally ill</a:t>
            </a:r>
          </a:p>
          <a:p>
            <a:pPr lvl="1"/>
            <a:r>
              <a:rPr lang="en-US" dirty="0"/>
              <a:t>People with schizophrenia can only do low level jobs</a:t>
            </a:r>
          </a:p>
          <a:p>
            <a:pPr lvl="1"/>
            <a:r>
              <a:rPr lang="en-US" dirty="0"/>
              <a:t>A schizophrenic is a schizophrenic is a schizophrenic  </a:t>
            </a:r>
          </a:p>
        </p:txBody>
      </p:sp>
      <p:sp>
        <p:nvSpPr>
          <p:cNvPr id="4" name="TextBox 3"/>
          <p:cNvSpPr txBox="1"/>
          <p:nvPr/>
        </p:nvSpPr>
        <p:spPr>
          <a:xfrm>
            <a:off x="914400" y="5434644"/>
            <a:ext cx="7696200" cy="369332"/>
          </a:xfrm>
          <a:prstGeom prst="rect">
            <a:avLst/>
          </a:prstGeom>
          <a:solidFill>
            <a:srgbClr val="CE7124"/>
          </a:solidFill>
        </p:spPr>
        <p:txBody>
          <a:bodyPr wrap="square" rtlCol="0">
            <a:spAutoFit/>
          </a:bodyPr>
          <a:lstStyle/>
          <a:p>
            <a:r>
              <a:rPr lang="en-US" sz="1800" b="1" dirty="0">
                <a:solidFill>
                  <a:schemeClr val="bg1"/>
                </a:solidFill>
              </a:rPr>
              <a:t>Despite new scientific evidence and information, these ideas persist</a:t>
            </a:r>
          </a:p>
        </p:txBody>
      </p:sp>
    </p:spTree>
    <p:extLst>
      <p:ext uri="{BB962C8B-B14F-4D97-AF65-F5344CB8AC3E}">
        <p14:creationId xmlns:p14="http://schemas.microsoft.com/office/powerpoint/2010/main" val="17312452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Factors Contributing to Mental Health Disorders</a:t>
            </a:r>
            <a:r>
              <a:rPr lang="en-US" baseline="30000" dirty="0"/>
              <a:t>6</a:t>
            </a:r>
          </a:p>
        </p:txBody>
      </p:sp>
      <p:sp>
        <p:nvSpPr>
          <p:cNvPr id="6" name="Text Box 9"/>
          <p:cNvSpPr txBox="1">
            <a:spLocks noChangeArrowheads="1"/>
          </p:cNvSpPr>
          <p:nvPr/>
        </p:nvSpPr>
        <p:spPr bwMode="auto">
          <a:xfrm>
            <a:off x="762000" y="2209800"/>
            <a:ext cx="3581400" cy="1200329"/>
          </a:xfrm>
          <a:prstGeom prst="rect">
            <a:avLst/>
          </a:prstGeom>
          <a:solidFill>
            <a:srgbClr val="336699"/>
          </a:solidFill>
          <a:ln>
            <a:noFill/>
          </a:ln>
          <a:extLst/>
        </p:spPr>
        <p:txBody>
          <a:bodyPr wrap="square">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algn="ctr" eaLnBrk="1" hangingPunct="1">
              <a:spcBef>
                <a:spcPct val="50000"/>
              </a:spcBef>
            </a:pPr>
            <a:r>
              <a:rPr lang="en-US" sz="1800" b="1" dirty="0">
                <a:solidFill>
                  <a:schemeClr val="bg1"/>
                </a:solidFill>
                <a:latin typeface="Arial" pitchFamily="34" charset="0"/>
              </a:rPr>
              <a:t>A combination of environmental and genetic factors contribute to mental illness</a:t>
            </a:r>
          </a:p>
        </p:txBody>
      </p:sp>
      <p:sp>
        <p:nvSpPr>
          <p:cNvPr id="20" name="Rectangle 19"/>
          <p:cNvSpPr/>
          <p:nvPr/>
        </p:nvSpPr>
        <p:spPr>
          <a:xfrm>
            <a:off x="762001" y="3505200"/>
            <a:ext cx="3581400" cy="1579920"/>
          </a:xfrm>
          <a:prstGeom prst="rect">
            <a:avLst/>
          </a:prstGeom>
          <a:solidFill>
            <a:schemeClr val="bg1">
              <a:lumMod val="85000"/>
            </a:schemeClr>
          </a:solidFill>
          <a:ln>
            <a:noFill/>
          </a:ln>
          <a:effectLst/>
        </p:spPr>
        <p:txBody>
          <a:bodyPr wrap="square">
            <a:spAutoFit/>
          </a:bodyPr>
          <a:lstStyle/>
          <a:p>
            <a:pPr algn="ctr" fontAlgn="auto">
              <a:lnSpc>
                <a:spcPts val="2900"/>
              </a:lnSpc>
              <a:spcBef>
                <a:spcPts val="0"/>
              </a:spcBef>
              <a:spcAft>
                <a:spcPts val="0"/>
              </a:spcAft>
              <a:defRPr/>
            </a:pPr>
            <a:r>
              <a:rPr lang="en-US" sz="2000" b="1" dirty="0">
                <a:solidFill>
                  <a:srgbClr val="336699"/>
                </a:solidFill>
              </a:rPr>
              <a:t>Mental disorders are </a:t>
            </a:r>
            <a:r>
              <a:rPr lang="en-US" sz="2000" b="1" dirty="0">
                <a:solidFill>
                  <a:srgbClr val="C00000"/>
                </a:solidFill>
              </a:rPr>
              <a:t>not</a:t>
            </a:r>
            <a:r>
              <a:rPr lang="en-US" sz="2000" b="1" dirty="0">
                <a:solidFill>
                  <a:srgbClr val="4F81BD"/>
                </a:solidFill>
              </a:rPr>
              <a:t> </a:t>
            </a:r>
            <a:r>
              <a:rPr lang="en-US" sz="2000" b="1" dirty="0">
                <a:solidFill>
                  <a:srgbClr val="336699"/>
                </a:solidFill>
              </a:rPr>
              <a:t>caused by </a:t>
            </a:r>
            <a:br>
              <a:rPr lang="en-US" sz="2000" b="1" dirty="0">
                <a:solidFill>
                  <a:srgbClr val="336699"/>
                </a:solidFill>
              </a:rPr>
            </a:br>
            <a:r>
              <a:rPr lang="en-US" sz="2000" b="1" dirty="0">
                <a:solidFill>
                  <a:srgbClr val="336699"/>
                </a:solidFill>
              </a:rPr>
              <a:t>personal</a:t>
            </a:r>
            <a:r>
              <a:rPr lang="en-US" sz="2000" b="1" dirty="0">
                <a:solidFill>
                  <a:srgbClr val="4F81BD"/>
                </a:solidFill>
              </a:rPr>
              <a:t> </a:t>
            </a:r>
            <a:r>
              <a:rPr lang="en-US" sz="2000" b="1" dirty="0">
                <a:solidFill>
                  <a:srgbClr val="C00000"/>
                </a:solidFill>
              </a:rPr>
              <a:t>laziness</a:t>
            </a:r>
            <a:r>
              <a:rPr lang="en-US" sz="2000" b="1" dirty="0">
                <a:solidFill>
                  <a:srgbClr val="4F81BD"/>
                </a:solidFill>
              </a:rPr>
              <a:t> </a:t>
            </a:r>
            <a:r>
              <a:rPr lang="en-US" sz="2000" b="1" dirty="0">
                <a:solidFill>
                  <a:srgbClr val="336699"/>
                </a:solidFill>
              </a:rPr>
              <a:t>or</a:t>
            </a:r>
            <a:r>
              <a:rPr lang="en-US" sz="2000" b="1" dirty="0">
                <a:solidFill>
                  <a:srgbClr val="4F81BD"/>
                </a:solidFill>
              </a:rPr>
              <a:t> </a:t>
            </a:r>
            <a:r>
              <a:rPr lang="en-US" sz="2000" b="1" dirty="0">
                <a:solidFill>
                  <a:srgbClr val="C00000"/>
                </a:solidFill>
              </a:rPr>
              <a:t>weak character</a:t>
            </a:r>
          </a:p>
        </p:txBody>
      </p:sp>
      <p:sp>
        <p:nvSpPr>
          <p:cNvPr id="3" name="Content Placeholder 2"/>
          <p:cNvSpPr>
            <a:spLocks noGrp="1"/>
          </p:cNvSpPr>
          <p:nvPr>
            <p:ph idx="1"/>
          </p:nvPr>
        </p:nvSpPr>
        <p:spPr>
          <a:xfrm>
            <a:off x="4191000" y="2438400"/>
            <a:ext cx="4495800" cy="1915488"/>
          </a:xfrm>
        </p:spPr>
        <p:txBody>
          <a:bodyPr/>
          <a:lstStyle/>
          <a:p>
            <a:pPr lvl="1"/>
            <a:r>
              <a:rPr lang="en-US" dirty="0"/>
              <a:t>No blood test for mental illness</a:t>
            </a:r>
          </a:p>
          <a:p>
            <a:pPr lvl="1"/>
            <a:r>
              <a:rPr lang="en-US" dirty="0"/>
              <a:t>Common for individuals to blame themselves for their feelings, thoughts, and behaviors </a:t>
            </a:r>
          </a:p>
          <a:p>
            <a:pPr lvl="1"/>
            <a:r>
              <a:rPr lang="en-US" dirty="0"/>
              <a:t>Common to feel embarrassed about them </a:t>
            </a:r>
          </a:p>
        </p:txBody>
      </p:sp>
    </p:spTree>
    <p:extLst>
      <p:ext uri="{BB962C8B-B14F-4D97-AF65-F5344CB8AC3E}">
        <p14:creationId xmlns:p14="http://schemas.microsoft.com/office/powerpoint/2010/main" val="30215174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4"/>
          <p:cNvSpPr>
            <a:spLocks noGrp="1"/>
          </p:cNvSpPr>
          <p:nvPr>
            <p:ph type="title"/>
          </p:nvPr>
        </p:nvSpPr>
        <p:spPr/>
        <p:txBody>
          <a:bodyPr/>
          <a:lstStyle/>
          <a:p>
            <a:r>
              <a:rPr lang="en-US" dirty="0"/>
              <a:t>The Stress Vulnerability Model</a:t>
            </a:r>
            <a:r>
              <a:rPr lang="en-US" baseline="30000" dirty="0"/>
              <a:t>7</a:t>
            </a:r>
          </a:p>
        </p:txBody>
      </p:sp>
      <p:sp>
        <p:nvSpPr>
          <p:cNvPr id="19" name="Content Placeholder 17"/>
          <p:cNvSpPr txBox="1">
            <a:spLocks/>
          </p:cNvSpPr>
          <p:nvPr/>
        </p:nvSpPr>
        <p:spPr>
          <a:xfrm>
            <a:off x="807429" y="1595393"/>
            <a:ext cx="3078771" cy="1300208"/>
          </a:xfrm>
          <a:prstGeom prst="rect">
            <a:avLst/>
          </a:prstGeom>
          <a:solidFill>
            <a:schemeClr val="accent1"/>
          </a:solidFill>
          <a:ln>
            <a:noFill/>
          </a:ln>
          <a:extLst/>
        </p:spPr>
        <p:txBody>
          <a:bodyPr vert="horz" wrap="square" lIns="91440" tIns="45720" rIns="91440" bIns="45720" numCol="1" anchor="t" anchorCtr="0" compatLnSpc="1">
            <a:prstTxWarp prst="textNoShape">
              <a:avLst/>
            </a:prstTxWarp>
          </a:bodyPr>
          <a:lstStyle>
            <a:defPPr>
              <a:defRPr lang="en-US"/>
            </a:defPPr>
            <a:lvl1pPr marL="342900" indent="-342900" eaLnBrk="1" hangingPunct="1">
              <a:spcBef>
                <a:spcPct val="20000"/>
              </a:spcBef>
              <a:buClr>
                <a:srgbClr val="16A21F"/>
              </a:buClr>
              <a:buFont typeface="Wingdings" pitchFamily="2" charset="2"/>
              <a:defRPr>
                <a:latin typeface="+mn-lt"/>
                <a:ea typeface="+mn-ea"/>
              </a:defRPr>
            </a:lvl1pPr>
            <a:lvl2pPr marL="287338" lvl="1" indent="-287338" eaLnBrk="1" hangingPunct="1">
              <a:spcBef>
                <a:spcPct val="20000"/>
              </a:spcBef>
              <a:buClr>
                <a:schemeClr val="bg2"/>
              </a:buClr>
              <a:buFont typeface="Wingdings" pitchFamily="2" charset="2"/>
              <a:buChar char="l"/>
              <a:defRPr sz="1600">
                <a:latin typeface="+mn-lt"/>
                <a:ea typeface="+mn-ea"/>
              </a:defRPr>
            </a:lvl2pPr>
            <a:lvl3pPr marL="1143000" indent="-228600" eaLnBrk="1" hangingPunct="1">
              <a:spcBef>
                <a:spcPct val="20000"/>
              </a:spcBef>
              <a:buClr>
                <a:schemeClr val="bg2"/>
              </a:buClr>
              <a:buChar char="–"/>
              <a:defRPr>
                <a:latin typeface="+mn-lt"/>
                <a:ea typeface="+mn-ea"/>
              </a:defRPr>
            </a:lvl3pPr>
            <a:lvl4pPr marL="1600200" indent="-228600" eaLnBrk="1" hangingPunct="1">
              <a:spcBef>
                <a:spcPct val="20000"/>
              </a:spcBef>
              <a:buClr>
                <a:schemeClr val="bg2"/>
              </a:buClr>
              <a:buFont typeface="Times" charset="0"/>
              <a:buChar char="•"/>
              <a:defRPr sz="1600">
                <a:latin typeface="+mn-lt"/>
                <a:ea typeface="+mn-ea"/>
              </a:defRPr>
            </a:lvl4pPr>
            <a:lvl5pPr marL="2057400" indent="-228600" eaLnBrk="1" hangingPunct="1">
              <a:spcBef>
                <a:spcPct val="20000"/>
              </a:spcBef>
              <a:buClr>
                <a:schemeClr val="bg2"/>
              </a:buClr>
              <a:buChar char="»"/>
              <a:defRPr sz="1600">
                <a:latin typeface="+mn-lt"/>
                <a:ea typeface="+mn-ea"/>
              </a:defRPr>
            </a:lvl5pPr>
            <a:lvl6pPr marL="2514600" indent="-228600" fontAlgn="base">
              <a:spcBef>
                <a:spcPct val="20000"/>
              </a:spcBef>
              <a:spcAft>
                <a:spcPct val="0"/>
              </a:spcAft>
              <a:buClr>
                <a:schemeClr val="bg2"/>
              </a:buClr>
              <a:buChar char="»"/>
              <a:defRPr sz="1600">
                <a:latin typeface="+mn-lt"/>
                <a:ea typeface="+mn-ea"/>
              </a:defRPr>
            </a:lvl6pPr>
            <a:lvl7pPr marL="2971800" indent="-228600" fontAlgn="base">
              <a:spcBef>
                <a:spcPct val="20000"/>
              </a:spcBef>
              <a:spcAft>
                <a:spcPct val="0"/>
              </a:spcAft>
              <a:buClr>
                <a:schemeClr val="bg2"/>
              </a:buClr>
              <a:buChar char="»"/>
              <a:defRPr sz="1600">
                <a:latin typeface="+mn-lt"/>
                <a:ea typeface="+mn-ea"/>
              </a:defRPr>
            </a:lvl7pPr>
            <a:lvl8pPr marL="3429000" indent="-228600" fontAlgn="base">
              <a:spcBef>
                <a:spcPct val="20000"/>
              </a:spcBef>
              <a:spcAft>
                <a:spcPct val="0"/>
              </a:spcAft>
              <a:buClr>
                <a:schemeClr val="bg2"/>
              </a:buClr>
              <a:buChar char="»"/>
              <a:defRPr sz="1600">
                <a:latin typeface="+mn-lt"/>
                <a:ea typeface="+mn-ea"/>
              </a:defRPr>
            </a:lvl8pPr>
            <a:lvl9pPr marL="3886200" indent="-228600" fontAlgn="base">
              <a:spcBef>
                <a:spcPct val="20000"/>
              </a:spcBef>
              <a:spcAft>
                <a:spcPct val="0"/>
              </a:spcAft>
              <a:buClr>
                <a:schemeClr val="bg2"/>
              </a:buClr>
              <a:buChar char="»"/>
              <a:defRPr sz="1600">
                <a:latin typeface="+mn-lt"/>
                <a:ea typeface="+mn-ea"/>
              </a:defRPr>
            </a:lvl9pPr>
          </a:lstStyle>
          <a:p>
            <a:pPr marL="233363" lvl="1" indent="-233363">
              <a:lnSpc>
                <a:spcPts val="1800"/>
              </a:lnSpc>
              <a:spcBef>
                <a:spcPts val="300"/>
              </a:spcBef>
              <a:buClr>
                <a:srgbClr val="336699"/>
              </a:buClr>
            </a:pPr>
            <a:r>
              <a:rPr lang="en-US" dirty="0"/>
              <a:t>Amount of vulnerability differs from person to person</a:t>
            </a:r>
          </a:p>
          <a:p>
            <a:pPr marL="233363" lvl="1" indent="-233363">
              <a:lnSpc>
                <a:spcPts val="1800"/>
              </a:lnSpc>
              <a:spcBef>
                <a:spcPts val="300"/>
              </a:spcBef>
              <a:buClr>
                <a:srgbClr val="336699"/>
              </a:buClr>
            </a:pPr>
            <a:r>
              <a:rPr lang="en-US" dirty="0"/>
              <a:t>For some conditions, related to factors like early exposure to viral infection in utero</a:t>
            </a:r>
          </a:p>
        </p:txBody>
      </p:sp>
      <p:sp>
        <p:nvSpPr>
          <p:cNvPr id="12" name="Text Box 6"/>
          <p:cNvSpPr txBox="1">
            <a:spLocks noChangeArrowheads="1"/>
          </p:cNvSpPr>
          <p:nvPr/>
        </p:nvSpPr>
        <p:spPr bwMode="auto">
          <a:xfrm>
            <a:off x="798436" y="3077087"/>
            <a:ext cx="2400201" cy="646331"/>
          </a:xfrm>
          <a:prstGeom prst="rect">
            <a:avLst/>
          </a:prstGeom>
          <a:noFill/>
          <a:ln>
            <a:noFill/>
          </a:ln>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auto">
              <a:spcBef>
                <a:spcPct val="50000"/>
              </a:spcBef>
              <a:spcAft>
                <a:spcPts val="0"/>
              </a:spcAft>
              <a:defRPr/>
            </a:pPr>
            <a:r>
              <a:rPr lang="en-US" sz="1800" b="1" dirty="0">
                <a:solidFill>
                  <a:srgbClr val="336699"/>
                </a:solidFill>
                <a:latin typeface="Arial" pitchFamily="34" charset="0"/>
              </a:rPr>
              <a:t>Genetics, biological vulnerabilities</a:t>
            </a:r>
          </a:p>
        </p:txBody>
      </p:sp>
      <p:sp>
        <p:nvSpPr>
          <p:cNvPr id="2" name="Chevron 1" descr="Arrow from &quot;Genetics, biological vulnerabilities&quot; pointing to Illness/symptoms"/>
          <p:cNvSpPr/>
          <p:nvPr/>
        </p:nvSpPr>
        <p:spPr bwMode="auto">
          <a:xfrm>
            <a:off x="3024110" y="3066227"/>
            <a:ext cx="424430" cy="644382"/>
          </a:xfrm>
          <a:prstGeom prst="chevron">
            <a:avLst>
              <a:gd name="adj" fmla="val 67442"/>
            </a:avLst>
          </a:prstGeom>
          <a:solidFill>
            <a:srgbClr val="336699"/>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 W3" charset="0"/>
              <a:cs typeface="ヒラギノ角ゴ Pro W3" charset="0"/>
            </a:endParaRPr>
          </a:p>
        </p:txBody>
      </p:sp>
      <p:sp>
        <p:nvSpPr>
          <p:cNvPr id="20" name="Content Placeholder 17"/>
          <p:cNvSpPr txBox="1">
            <a:spLocks/>
          </p:cNvSpPr>
          <p:nvPr/>
        </p:nvSpPr>
        <p:spPr>
          <a:xfrm>
            <a:off x="676593" y="4024930"/>
            <a:ext cx="3056919" cy="1461470"/>
          </a:xfrm>
          <a:prstGeom prst="rect">
            <a:avLst/>
          </a:prstGeom>
          <a:solidFill>
            <a:schemeClr val="accent1"/>
          </a:solidFill>
          <a:ln>
            <a:noFill/>
          </a:ln>
          <a:extLst/>
        </p:spPr>
        <p:txBody>
          <a:bodyPr vert="horz" wrap="square" lIns="91440" tIns="45720" rIns="91440" bIns="45720" numCol="1" anchor="t" anchorCtr="0" compatLnSpc="1">
            <a:prstTxWarp prst="textNoShape">
              <a:avLst/>
            </a:prstTxWarp>
          </a:bodyPr>
          <a:lstStyle>
            <a:defPPr>
              <a:defRPr lang="en-US"/>
            </a:defPPr>
            <a:lvl1pPr marL="342900" indent="-342900" eaLnBrk="1" hangingPunct="1">
              <a:spcBef>
                <a:spcPct val="20000"/>
              </a:spcBef>
              <a:buClr>
                <a:srgbClr val="16A21F"/>
              </a:buClr>
              <a:buFont typeface="Wingdings" pitchFamily="2" charset="2"/>
              <a:defRPr>
                <a:latin typeface="+mn-lt"/>
                <a:ea typeface="+mn-ea"/>
              </a:defRPr>
            </a:lvl1pPr>
            <a:lvl2pPr marL="233363" lvl="1" indent="-233363" eaLnBrk="1" hangingPunct="1">
              <a:spcBef>
                <a:spcPts val="300"/>
              </a:spcBef>
              <a:buClr>
                <a:srgbClr val="336699"/>
              </a:buClr>
              <a:buFont typeface="Wingdings" pitchFamily="2" charset="2"/>
              <a:buChar char="l"/>
              <a:defRPr sz="1600">
                <a:latin typeface="+mn-lt"/>
                <a:ea typeface="+mn-ea"/>
              </a:defRPr>
            </a:lvl2pPr>
            <a:lvl3pPr marL="1143000" indent="-228600" eaLnBrk="1" hangingPunct="1">
              <a:spcBef>
                <a:spcPct val="20000"/>
              </a:spcBef>
              <a:buClr>
                <a:schemeClr val="bg2"/>
              </a:buClr>
              <a:buChar char="–"/>
              <a:defRPr>
                <a:latin typeface="+mn-lt"/>
                <a:ea typeface="+mn-ea"/>
              </a:defRPr>
            </a:lvl3pPr>
            <a:lvl4pPr marL="1600200" indent="-228600" eaLnBrk="1" hangingPunct="1">
              <a:spcBef>
                <a:spcPct val="20000"/>
              </a:spcBef>
              <a:buClr>
                <a:schemeClr val="bg2"/>
              </a:buClr>
              <a:buFont typeface="Times" charset="0"/>
              <a:buChar char="•"/>
              <a:defRPr sz="1600">
                <a:latin typeface="+mn-lt"/>
                <a:ea typeface="+mn-ea"/>
              </a:defRPr>
            </a:lvl4pPr>
            <a:lvl5pPr marL="2057400" indent="-228600" eaLnBrk="1" hangingPunct="1">
              <a:spcBef>
                <a:spcPct val="20000"/>
              </a:spcBef>
              <a:buClr>
                <a:schemeClr val="bg2"/>
              </a:buClr>
              <a:buChar char="»"/>
              <a:defRPr sz="1600">
                <a:latin typeface="+mn-lt"/>
                <a:ea typeface="+mn-ea"/>
              </a:defRPr>
            </a:lvl5pPr>
            <a:lvl6pPr marL="2514600" indent="-228600" fontAlgn="base">
              <a:spcBef>
                <a:spcPct val="20000"/>
              </a:spcBef>
              <a:spcAft>
                <a:spcPct val="0"/>
              </a:spcAft>
              <a:buClr>
                <a:schemeClr val="bg2"/>
              </a:buClr>
              <a:buChar char="»"/>
              <a:defRPr sz="1600">
                <a:latin typeface="+mn-lt"/>
                <a:ea typeface="+mn-ea"/>
              </a:defRPr>
            </a:lvl6pPr>
            <a:lvl7pPr marL="2971800" indent="-228600" fontAlgn="base">
              <a:spcBef>
                <a:spcPct val="20000"/>
              </a:spcBef>
              <a:spcAft>
                <a:spcPct val="0"/>
              </a:spcAft>
              <a:buClr>
                <a:schemeClr val="bg2"/>
              </a:buClr>
              <a:buChar char="»"/>
              <a:defRPr sz="1600">
                <a:latin typeface="+mn-lt"/>
                <a:ea typeface="+mn-ea"/>
              </a:defRPr>
            </a:lvl7pPr>
            <a:lvl8pPr marL="3429000" indent="-228600" fontAlgn="base">
              <a:spcBef>
                <a:spcPct val="20000"/>
              </a:spcBef>
              <a:spcAft>
                <a:spcPct val="0"/>
              </a:spcAft>
              <a:buClr>
                <a:schemeClr val="bg2"/>
              </a:buClr>
              <a:buChar char="»"/>
              <a:defRPr sz="1600">
                <a:latin typeface="+mn-lt"/>
                <a:ea typeface="+mn-ea"/>
              </a:defRPr>
            </a:lvl8pPr>
            <a:lvl9pPr marL="3886200" indent="-228600" fontAlgn="base">
              <a:spcBef>
                <a:spcPct val="20000"/>
              </a:spcBef>
              <a:spcAft>
                <a:spcPct val="0"/>
              </a:spcAft>
              <a:buClr>
                <a:schemeClr val="bg2"/>
              </a:buClr>
              <a:buChar char="»"/>
              <a:defRPr sz="1600">
                <a:latin typeface="+mn-lt"/>
                <a:ea typeface="+mn-ea"/>
              </a:defRPr>
            </a:lvl9pPr>
          </a:lstStyle>
          <a:p>
            <a:pPr lvl="1">
              <a:lnSpc>
                <a:spcPts val="1800"/>
              </a:lnSpc>
            </a:pPr>
            <a:r>
              <a:rPr lang="en-US" dirty="0"/>
              <a:t>Reduce person’s biological vulnerability and stress</a:t>
            </a:r>
          </a:p>
          <a:p>
            <a:pPr lvl="1">
              <a:lnSpc>
                <a:spcPts val="1800"/>
              </a:lnSpc>
            </a:pPr>
            <a:r>
              <a:rPr lang="en-US" dirty="0"/>
              <a:t>Factors include medication, coping skills, communication, and problem solving skills and structure</a:t>
            </a:r>
          </a:p>
        </p:txBody>
      </p:sp>
      <p:sp>
        <p:nvSpPr>
          <p:cNvPr id="17" name="Rectangle 16"/>
          <p:cNvSpPr/>
          <p:nvPr/>
        </p:nvSpPr>
        <p:spPr>
          <a:xfrm>
            <a:off x="3733512" y="4259413"/>
            <a:ext cx="1500187" cy="646331"/>
          </a:xfrm>
          <a:prstGeom prst="rect">
            <a:avLst/>
          </a:prstGeom>
          <a:noFill/>
          <a:ln>
            <a:noFill/>
          </a:ln>
          <a:extLst/>
        </p:spPr>
        <p:txBody>
          <a:bodyPr>
            <a:spAutoFit/>
          </a:bodyPr>
          <a:lstStyle/>
          <a:p>
            <a:pPr algn="ctr" fontAlgn="auto">
              <a:spcBef>
                <a:spcPct val="50000"/>
              </a:spcBef>
              <a:spcAft>
                <a:spcPts val="0"/>
              </a:spcAft>
              <a:defRPr/>
            </a:pPr>
            <a:r>
              <a:rPr lang="en-US" sz="1800" b="1" dirty="0">
                <a:solidFill>
                  <a:srgbClr val="336699"/>
                </a:solidFill>
              </a:rPr>
              <a:t>Protective factors</a:t>
            </a:r>
          </a:p>
        </p:txBody>
      </p:sp>
      <p:sp>
        <p:nvSpPr>
          <p:cNvPr id="26" name="Chevron 25" descr="Arrow from &quot;Protective Factors&quot; pointing to &quot;Illness/symptoms&quot;&#10;"/>
          <p:cNvSpPr/>
          <p:nvPr/>
        </p:nvSpPr>
        <p:spPr bwMode="auto">
          <a:xfrm rot="5400000" flipH="1">
            <a:off x="4271390" y="3718251"/>
            <a:ext cx="424430" cy="644382"/>
          </a:xfrm>
          <a:prstGeom prst="chevron">
            <a:avLst>
              <a:gd name="adj" fmla="val 67442"/>
            </a:avLst>
          </a:prstGeom>
          <a:solidFill>
            <a:srgbClr val="336699"/>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 W3" charset="0"/>
              <a:cs typeface="ヒラギノ角ゴ Pro W3" charset="0"/>
            </a:endParaRPr>
          </a:p>
        </p:txBody>
      </p:sp>
      <p:sp>
        <p:nvSpPr>
          <p:cNvPr id="18" name="Content Placeholder 17"/>
          <p:cNvSpPr>
            <a:spLocks noGrp="1"/>
          </p:cNvSpPr>
          <p:nvPr>
            <p:ph idx="4294967295"/>
          </p:nvPr>
        </p:nvSpPr>
        <p:spPr>
          <a:xfrm>
            <a:off x="5173812" y="1608171"/>
            <a:ext cx="3627287" cy="1242189"/>
          </a:xfrm>
          <a:solidFill>
            <a:schemeClr val="accent1"/>
          </a:solidFill>
          <a:ln>
            <a:noFill/>
          </a:ln>
          <a:extLst/>
        </p:spPr>
        <p:txBody>
          <a:bodyPr vert="horz" wrap="square" lIns="91440" tIns="45720" rIns="91440" bIns="45720" numCol="1" anchor="t" anchorCtr="0" compatLnSpc="1">
            <a:prstTxWarp prst="textNoShape">
              <a:avLst/>
            </a:prstTxWarp>
          </a:bodyPr>
          <a:lstStyle/>
          <a:p>
            <a:pPr marL="233363" lvl="1" indent="-233363">
              <a:lnSpc>
                <a:spcPts val="1800"/>
              </a:lnSpc>
              <a:spcBef>
                <a:spcPts val="300"/>
              </a:spcBef>
              <a:buClr>
                <a:srgbClr val="336699"/>
              </a:buClr>
            </a:pPr>
            <a:r>
              <a:rPr lang="en-US" sz="1600" kern="1200" dirty="0"/>
              <a:t>Impacts vulnerability by either triggering the onset of the disorder or worsening the course</a:t>
            </a:r>
          </a:p>
          <a:p>
            <a:pPr marL="233363" lvl="1" indent="-233363">
              <a:lnSpc>
                <a:spcPts val="1800"/>
              </a:lnSpc>
              <a:spcBef>
                <a:spcPts val="300"/>
              </a:spcBef>
              <a:buClr>
                <a:srgbClr val="336699"/>
              </a:buClr>
            </a:pPr>
            <a:r>
              <a:rPr lang="en-US" sz="1600" kern="1200" dirty="0"/>
              <a:t>Stress can include life events, relationships, etc.</a:t>
            </a:r>
          </a:p>
        </p:txBody>
      </p:sp>
      <p:sp>
        <p:nvSpPr>
          <p:cNvPr id="13" name="Text Box 7"/>
          <p:cNvSpPr txBox="1">
            <a:spLocks noChangeArrowheads="1"/>
          </p:cNvSpPr>
          <p:nvPr/>
        </p:nvSpPr>
        <p:spPr bwMode="auto">
          <a:xfrm>
            <a:off x="5962032" y="3077087"/>
            <a:ext cx="2352675" cy="646331"/>
          </a:xfrm>
          <a:prstGeom prst="rect">
            <a:avLst/>
          </a:prstGeom>
          <a:noFill/>
          <a:ln>
            <a:noFill/>
          </a:ln>
          <a:extLst/>
        </p:spPr>
        <p:txBody>
          <a:bodyPr>
            <a:spAutoFit/>
          </a:bodyPr>
          <a:lstStyle>
            <a:defPPr>
              <a:defRPr lang="en-US"/>
            </a:defPPr>
            <a:lvl1pPr algn="r">
              <a:spcBef>
                <a:spcPct val="50000"/>
              </a:spcBef>
              <a:defRPr sz="2000" b="1">
                <a:solidFill>
                  <a:schemeClr val="bg2"/>
                </a:solidFill>
                <a:effectLst>
                  <a:outerShdw blurRad="38100" dist="38100" dir="2700000" algn="tl">
                    <a:srgbClr val="000000">
                      <a:alpha val="43137"/>
                    </a:srgbClr>
                  </a:outerShdw>
                </a:effectLst>
                <a:latin typeface="Calibri" pitchFamily="34" charset="0"/>
              </a:defRPr>
            </a:lvl1pPr>
            <a:lvl2pPr marL="742950" indent="-285750">
              <a:defRPr>
                <a:latin typeface="Calibri" pitchFamily="34" charset="0"/>
              </a:defRPr>
            </a:lvl2pPr>
            <a:lvl3pPr marL="1143000" indent="-228600">
              <a:defRPr>
                <a:latin typeface="Calibri" pitchFamily="34" charset="0"/>
              </a:defRPr>
            </a:lvl3pPr>
            <a:lvl4pPr marL="1600200" indent="-228600">
              <a:defRPr>
                <a:latin typeface="Calibri" pitchFamily="34" charset="0"/>
              </a:defRPr>
            </a:lvl4pPr>
            <a:lvl5pPr marL="2057400" indent="-228600">
              <a:defRPr>
                <a:latin typeface="Calibri" pitchFamily="34" charset="0"/>
              </a:defRPr>
            </a:lvl5pPr>
            <a:lvl6pPr marL="2514600" indent="-228600" fontAlgn="base">
              <a:spcBef>
                <a:spcPct val="0"/>
              </a:spcBef>
              <a:spcAft>
                <a:spcPct val="0"/>
              </a:spcAft>
              <a:defRPr>
                <a:latin typeface="Calibri" pitchFamily="34" charset="0"/>
              </a:defRPr>
            </a:lvl6pPr>
            <a:lvl7pPr marL="2971800" indent="-228600" fontAlgn="base">
              <a:spcBef>
                <a:spcPct val="0"/>
              </a:spcBef>
              <a:spcAft>
                <a:spcPct val="0"/>
              </a:spcAft>
              <a:defRPr>
                <a:latin typeface="Calibri" pitchFamily="34" charset="0"/>
              </a:defRPr>
            </a:lvl7pPr>
            <a:lvl8pPr marL="3429000" indent="-228600" fontAlgn="base">
              <a:spcBef>
                <a:spcPct val="0"/>
              </a:spcBef>
              <a:spcAft>
                <a:spcPct val="0"/>
              </a:spcAft>
              <a:defRPr>
                <a:latin typeface="Calibri" pitchFamily="34" charset="0"/>
              </a:defRPr>
            </a:lvl8pPr>
            <a:lvl9pPr marL="3886200" indent="-228600" fontAlgn="base">
              <a:spcBef>
                <a:spcPct val="0"/>
              </a:spcBef>
              <a:spcAft>
                <a:spcPct val="0"/>
              </a:spcAft>
              <a:defRPr>
                <a:latin typeface="Calibri" pitchFamily="34" charset="0"/>
              </a:defRPr>
            </a:lvl9pPr>
          </a:lstStyle>
          <a:p>
            <a:pPr algn="l" fontAlgn="auto">
              <a:spcAft>
                <a:spcPts val="0"/>
              </a:spcAft>
              <a:defRPr/>
            </a:pPr>
            <a:r>
              <a:rPr lang="en-US" sz="1800" dirty="0">
                <a:solidFill>
                  <a:srgbClr val="336699"/>
                </a:solidFill>
                <a:effectLst/>
                <a:latin typeface="Arial" pitchFamily="34" charset="0"/>
              </a:rPr>
              <a:t>Stress in the  environment</a:t>
            </a:r>
          </a:p>
        </p:txBody>
      </p:sp>
      <p:sp>
        <p:nvSpPr>
          <p:cNvPr id="25" name="Chevron 24" descr="Arrow from &quot;Stress in the environment&quot; pointing toward &quot;Illness/&#10;symptoms&quot;&#10;"/>
          <p:cNvSpPr/>
          <p:nvPr/>
        </p:nvSpPr>
        <p:spPr bwMode="auto">
          <a:xfrm flipH="1">
            <a:off x="5522984" y="3066227"/>
            <a:ext cx="424430" cy="644382"/>
          </a:xfrm>
          <a:prstGeom prst="chevron">
            <a:avLst>
              <a:gd name="adj" fmla="val 67442"/>
            </a:avLst>
          </a:prstGeom>
          <a:solidFill>
            <a:srgbClr val="336699"/>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 W3" charset="0"/>
              <a:cs typeface="ヒラギノ角ゴ Pro W3" charset="0"/>
            </a:endParaRPr>
          </a:p>
        </p:txBody>
      </p:sp>
      <p:sp>
        <p:nvSpPr>
          <p:cNvPr id="24" name="Content Placeholder 17"/>
          <p:cNvSpPr txBox="1">
            <a:spLocks/>
          </p:cNvSpPr>
          <p:nvPr/>
        </p:nvSpPr>
        <p:spPr>
          <a:xfrm>
            <a:off x="5259418" y="3962877"/>
            <a:ext cx="3757901" cy="1776905"/>
          </a:xfrm>
          <a:prstGeom prst="rect">
            <a:avLst/>
          </a:prstGeom>
          <a:solidFill>
            <a:schemeClr val="accent1"/>
          </a:solidFill>
          <a:ln>
            <a:noFill/>
          </a:ln>
          <a:extLst/>
        </p:spPr>
        <p:txBody>
          <a:bodyPr vert="horz" wrap="square" lIns="91440" tIns="45720" rIns="91440" bIns="45720" numCol="1" anchor="t" anchorCtr="0" compatLnSpc="1">
            <a:prstTxWarp prst="textNoShape">
              <a:avLst/>
            </a:prstTxWarp>
          </a:bodyPr>
          <a:lstStyle>
            <a:lvl1pPr marL="342900" indent="-342900" eaLnBrk="1" hangingPunct="1">
              <a:spcBef>
                <a:spcPct val="20000"/>
              </a:spcBef>
              <a:buClr>
                <a:srgbClr val="16A21F"/>
              </a:buClr>
              <a:buFont typeface="Wingdings" pitchFamily="2" charset="2"/>
              <a:defRPr>
                <a:latin typeface="+mn-lt"/>
                <a:ea typeface="+mn-ea"/>
              </a:defRPr>
            </a:lvl1pPr>
            <a:lvl2pPr marL="233363" lvl="1" indent="-233363" eaLnBrk="1" hangingPunct="1">
              <a:spcBef>
                <a:spcPts val="300"/>
              </a:spcBef>
              <a:buClr>
                <a:srgbClr val="336699"/>
              </a:buClr>
              <a:buFont typeface="Wingdings" pitchFamily="2" charset="2"/>
              <a:buChar char="l"/>
              <a:defRPr sz="1600">
                <a:latin typeface="+mn-lt"/>
                <a:ea typeface="+mn-ea"/>
              </a:defRPr>
            </a:lvl2pPr>
            <a:lvl3pPr marL="1143000" indent="-228600" eaLnBrk="1" hangingPunct="1">
              <a:spcBef>
                <a:spcPct val="20000"/>
              </a:spcBef>
              <a:buClr>
                <a:schemeClr val="bg2"/>
              </a:buClr>
              <a:buChar char="–"/>
              <a:defRPr>
                <a:latin typeface="+mn-lt"/>
                <a:ea typeface="+mn-ea"/>
              </a:defRPr>
            </a:lvl3pPr>
            <a:lvl4pPr marL="1600200" indent="-228600" eaLnBrk="1" hangingPunct="1">
              <a:spcBef>
                <a:spcPct val="20000"/>
              </a:spcBef>
              <a:buClr>
                <a:schemeClr val="bg2"/>
              </a:buClr>
              <a:buFont typeface="Times" charset="0"/>
              <a:buChar char="•"/>
              <a:defRPr sz="1600">
                <a:latin typeface="+mn-lt"/>
                <a:ea typeface="+mn-ea"/>
              </a:defRPr>
            </a:lvl4pPr>
            <a:lvl5pPr marL="2057400" indent="-228600" eaLnBrk="1" hangingPunct="1">
              <a:spcBef>
                <a:spcPct val="20000"/>
              </a:spcBef>
              <a:buClr>
                <a:schemeClr val="bg2"/>
              </a:buClr>
              <a:buChar char="»"/>
              <a:defRPr sz="1600">
                <a:latin typeface="+mn-lt"/>
                <a:ea typeface="+mn-ea"/>
              </a:defRPr>
            </a:lvl5pPr>
            <a:lvl6pPr marL="2514600" indent="-228600" fontAlgn="base">
              <a:spcBef>
                <a:spcPct val="20000"/>
              </a:spcBef>
              <a:spcAft>
                <a:spcPct val="0"/>
              </a:spcAft>
              <a:buClr>
                <a:schemeClr val="bg2"/>
              </a:buClr>
              <a:buChar char="»"/>
              <a:defRPr sz="1600">
                <a:latin typeface="+mn-lt"/>
                <a:ea typeface="+mn-ea"/>
              </a:defRPr>
            </a:lvl6pPr>
            <a:lvl7pPr marL="2971800" indent="-228600" fontAlgn="base">
              <a:spcBef>
                <a:spcPct val="20000"/>
              </a:spcBef>
              <a:spcAft>
                <a:spcPct val="0"/>
              </a:spcAft>
              <a:buClr>
                <a:schemeClr val="bg2"/>
              </a:buClr>
              <a:buChar char="»"/>
              <a:defRPr sz="1600">
                <a:latin typeface="+mn-lt"/>
                <a:ea typeface="+mn-ea"/>
              </a:defRPr>
            </a:lvl7pPr>
            <a:lvl8pPr marL="3429000" indent="-228600" fontAlgn="base">
              <a:spcBef>
                <a:spcPct val="20000"/>
              </a:spcBef>
              <a:spcAft>
                <a:spcPct val="0"/>
              </a:spcAft>
              <a:buClr>
                <a:schemeClr val="bg2"/>
              </a:buClr>
              <a:buChar char="»"/>
              <a:defRPr sz="1600">
                <a:latin typeface="+mn-lt"/>
                <a:ea typeface="+mn-ea"/>
              </a:defRPr>
            </a:lvl8pPr>
            <a:lvl9pPr marL="3886200" indent="-228600" fontAlgn="base">
              <a:spcBef>
                <a:spcPct val="20000"/>
              </a:spcBef>
              <a:spcAft>
                <a:spcPct val="0"/>
              </a:spcAft>
              <a:buClr>
                <a:schemeClr val="bg2"/>
              </a:buClr>
              <a:buChar char="»"/>
              <a:defRPr sz="1600">
                <a:latin typeface="+mn-lt"/>
                <a:ea typeface="+mn-ea"/>
              </a:defRPr>
            </a:lvl9pPr>
          </a:lstStyle>
          <a:p>
            <a:pPr lvl="1">
              <a:lnSpc>
                <a:spcPts val="1800"/>
              </a:lnSpc>
            </a:pPr>
            <a:r>
              <a:rPr lang="en-US" sz="1400" dirty="0"/>
              <a:t>Combinations of stress and vulnerabilities may lead to different types of a disorder</a:t>
            </a:r>
          </a:p>
          <a:p>
            <a:pPr lvl="1">
              <a:lnSpc>
                <a:spcPts val="1800"/>
              </a:lnSpc>
            </a:pPr>
            <a:r>
              <a:rPr lang="en-US" sz="1400" dirty="0"/>
              <a:t>Individuals and families can build protective factors to minimize or manage stress</a:t>
            </a:r>
          </a:p>
          <a:p>
            <a:pPr lvl="1">
              <a:lnSpc>
                <a:spcPts val="1800"/>
              </a:lnSpc>
            </a:pPr>
            <a:r>
              <a:rPr lang="en-US" sz="1400" dirty="0"/>
              <a:t>May help reduce severity of symptoms and impact the illness course positively</a:t>
            </a:r>
          </a:p>
        </p:txBody>
      </p:sp>
      <p:sp>
        <p:nvSpPr>
          <p:cNvPr id="9" name="Oval 9"/>
          <p:cNvSpPr>
            <a:spLocks noChangeArrowheads="1"/>
          </p:cNvSpPr>
          <p:nvPr/>
        </p:nvSpPr>
        <p:spPr bwMode="auto">
          <a:xfrm>
            <a:off x="3302681" y="2837627"/>
            <a:ext cx="2361848" cy="1125250"/>
          </a:xfrm>
          <a:prstGeom prst="ellipse">
            <a:avLst/>
          </a:prstGeom>
          <a:solidFill>
            <a:srgbClr val="CE7124"/>
          </a:solidFill>
          <a:ln>
            <a:noFill/>
          </a:ln>
          <a:effectLst/>
        </p:spPr>
        <p:txBody>
          <a:bodyPr wrap="none" anchor="ctr"/>
          <a:lstStyle/>
          <a:p>
            <a:pPr algn="ctr" fontAlgn="auto">
              <a:spcBef>
                <a:spcPct val="50000"/>
              </a:spcBef>
              <a:spcAft>
                <a:spcPts val="0"/>
              </a:spcAft>
              <a:defRPr/>
            </a:pPr>
            <a:r>
              <a:rPr lang="en-US" sz="2000" b="1" dirty="0">
                <a:solidFill>
                  <a:schemeClr val="bg1"/>
                </a:solidFill>
              </a:rPr>
              <a:t>Illness/</a:t>
            </a:r>
            <a:br>
              <a:rPr lang="en-US" sz="2000" b="1" dirty="0">
                <a:solidFill>
                  <a:schemeClr val="bg1"/>
                </a:solidFill>
              </a:rPr>
            </a:br>
            <a:r>
              <a:rPr lang="en-US" sz="2000" b="1" dirty="0">
                <a:solidFill>
                  <a:schemeClr val="bg1"/>
                </a:solidFill>
              </a:rPr>
              <a:t>symptoms</a:t>
            </a:r>
          </a:p>
        </p:txBody>
      </p:sp>
    </p:spTree>
    <p:extLst>
      <p:ext uri="{BB962C8B-B14F-4D97-AF65-F5344CB8AC3E}">
        <p14:creationId xmlns:p14="http://schemas.microsoft.com/office/powerpoint/2010/main" val="25621348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533400"/>
            <a:ext cx="8001000" cy="838200"/>
          </a:xfrm>
        </p:spPr>
        <p:txBody>
          <a:bodyPr/>
          <a:lstStyle/>
          <a:p>
            <a:r>
              <a:rPr lang="en-US" dirty="0"/>
              <a:t>Group Activity</a:t>
            </a:r>
            <a:br>
              <a:rPr lang="en-US" dirty="0"/>
            </a:br>
            <a:r>
              <a:rPr lang="en-US" sz="2400" dirty="0">
                <a:solidFill>
                  <a:srgbClr val="CE7124"/>
                </a:solidFill>
              </a:rPr>
              <a:t>How do the causal models of mental health disorders impact practice?</a:t>
            </a:r>
          </a:p>
        </p:txBody>
      </p:sp>
      <p:sp>
        <p:nvSpPr>
          <p:cNvPr id="35844" name="Rectangle 3"/>
          <p:cNvSpPr>
            <a:spLocks noGrp="1" noChangeArrowheads="1"/>
          </p:cNvSpPr>
          <p:nvPr>
            <p:ph type="body" idx="1"/>
          </p:nvPr>
        </p:nvSpPr>
        <p:spPr/>
        <p:txBody>
          <a:bodyPr/>
          <a:lstStyle/>
          <a:p>
            <a:pPr lvl="1"/>
            <a:r>
              <a:rPr lang="en-US" dirty="0"/>
              <a:t>What are some of the benefits that come from understanding the causal factors for mental health and substance use disorders?  </a:t>
            </a:r>
          </a:p>
          <a:p>
            <a:pPr lvl="1"/>
            <a:r>
              <a:rPr lang="en-US" dirty="0"/>
              <a:t>Does increased understanding help to reduce the associated stigma? </a:t>
            </a:r>
          </a:p>
          <a:p>
            <a:pPr lvl="1"/>
            <a:r>
              <a:rPr lang="en-US" dirty="0"/>
              <a:t>What impact can knowledge about causal factors have on the person and the family? </a:t>
            </a:r>
          </a:p>
          <a:p>
            <a:pPr lvl="1"/>
            <a:r>
              <a:rPr lang="en-US" dirty="0"/>
              <a:t>How would you apply the knowledge from the stress vulnerability model to help people reduce the severity of their symptoms and positively impact their illness course?   </a:t>
            </a:r>
          </a:p>
        </p:txBody>
      </p:sp>
    </p:spTree>
    <p:extLst>
      <p:ext uri="{BB962C8B-B14F-4D97-AF65-F5344CB8AC3E}">
        <p14:creationId xmlns:p14="http://schemas.microsoft.com/office/powerpoint/2010/main" val="29907614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Title 1"/>
          <p:cNvSpPr>
            <a:spLocks noGrp="1"/>
          </p:cNvSpPr>
          <p:nvPr>
            <p:ph type="title"/>
          </p:nvPr>
        </p:nvSpPr>
        <p:spPr/>
        <p:txBody>
          <a:bodyPr/>
          <a:lstStyle/>
          <a:p>
            <a:r>
              <a:rPr lang="en-US" dirty="0"/>
              <a:t>Practice Theory Models</a:t>
            </a:r>
          </a:p>
        </p:txBody>
      </p:sp>
      <p:sp>
        <p:nvSpPr>
          <p:cNvPr id="3" name="TextBox 2"/>
          <p:cNvSpPr txBox="1"/>
          <p:nvPr/>
        </p:nvSpPr>
        <p:spPr>
          <a:xfrm>
            <a:off x="691040" y="1600200"/>
            <a:ext cx="8382000" cy="400110"/>
          </a:xfrm>
          <a:prstGeom prst="rect">
            <a:avLst/>
          </a:prstGeom>
          <a:noFill/>
        </p:spPr>
        <p:txBody>
          <a:bodyPr wrap="square" rtlCol="0">
            <a:spAutoFit/>
          </a:bodyPr>
          <a:lstStyle/>
          <a:p>
            <a:r>
              <a:rPr lang="en-US" sz="2000" dirty="0"/>
              <a:t>Take a few minutes to think about and discuss the following question:</a:t>
            </a:r>
          </a:p>
        </p:txBody>
      </p:sp>
      <p:sp>
        <p:nvSpPr>
          <p:cNvPr id="36870" name="Rectangle 5"/>
          <p:cNvSpPr>
            <a:spLocks noChangeArrowheads="1"/>
          </p:cNvSpPr>
          <p:nvPr/>
        </p:nvSpPr>
        <p:spPr bwMode="auto">
          <a:xfrm>
            <a:off x="2417762" y="2316540"/>
            <a:ext cx="4876800" cy="1107996"/>
          </a:xfrm>
          <a:prstGeom prst="rect">
            <a:avLst/>
          </a:prstGeom>
          <a:solidFill>
            <a:srgbClr val="CE7124"/>
          </a:solidFill>
          <a:ln>
            <a:noFill/>
          </a:ln>
          <a:extLst/>
        </p:spPr>
        <p:txBody>
          <a:bodyPr wrap="square">
            <a:spAutoFit/>
          </a:bodyPr>
          <a:lstStyle/>
          <a:p>
            <a:pPr algn="ctr"/>
            <a:r>
              <a:rPr lang="en-US" sz="2200" dirty="0">
                <a:solidFill>
                  <a:schemeClr val="bg1"/>
                </a:solidFill>
              </a:rPr>
              <a:t>What are the essential components of </a:t>
            </a:r>
            <a:r>
              <a:rPr lang="en-US" sz="2200" b="1" i="1" dirty="0">
                <a:solidFill>
                  <a:schemeClr val="bg1"/>
                </a:solidFill>
              </a:rPr>
              <a:t>your</a:t>
            </a:r>
            <a:r>
              <a:rPr lang="en-US" sz="2200" dirty="0">
                <a:solidFill>
                  <a:schemeClr val="bg1"/>
                </a:solidFill>
              </a:rPr>
              <a:t> practice model for mental health and substance use problems?</a:t>
            </a:r>
          </a:p>
        </p:txBody>
      </p:sp>
      <p:sp>
        <p:nvSpPr>
          <p:cNvPr id="5" name="Rectangle 3"/>
          <p:cNvSpPr txBox="1">
            <a:spLocks noChangeArrowheads="1"/>
          </p:cNvSpPr>
          <p:nvPr/>
        </p:nvSpPr>
        <p:spPr>
          <a:xfrm>
            <a:off x="2133600" y="3581400"/>
            <a:ext cx="5410200" cy="19050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eaLnBrk="1" hangingPunct="1">
              <a:spcBef>
                <a:spcPct val="20000"/>
              </a:spcBef>
              <a:buClr>
                <a:srgbClr val="16A21F"/>
              </a:buClr>
              <a:buFont typeface="Wingdings" pitchFamily="2" charset="2"/>
              <a:defRPr>
                <a:latin typeface="+mn-lt"/>
                <a:ea typeface="+mn-ea"/>
              </a:defRPr>
            </a:lvl1pPr>
            <a:lvl2pPr marL="742950" lvl="1" indent="-285750" eaLnBrk="1" hangingPunct="1">
              <a:spcBef>
                <a:spcPct val="20000"/>
              </a:spcBef>
              <a:buClr>
                <a:schemeClr val="bg2"/>
              </a:buClr>
              <a:buFont typeface="Wingdings" pitchFamily="2" charset="2"/>
              <a:buChar char="l"/>
              <a:defRPr sz="2000">
                <a:latin typeface="+mn-lt"/>
                <a:ea typeface="+mn-ea"/>
              </a:defRPr>
            </a:lvl2pPr>
            <a:lvl3pPr marL="1143000" lvl="2" indent="-228600" eaLnBrk="1" hangingPunct="1">
              <a:spcBef>
                <a:spcPct val="20000"/>
              </a:spcBef>
              <a:buClr>
                <a:schemeClr val="bg2"/>
              </a:buClr>
              <a:buChar char="–"/>
              <a:defRPr>
                <a:latin typeface="+mn-lt"/>
                <a:ea typeface="+mn-ea"/>
              </a:defRPr>
            </a:lvl3pPr>
            <a:lvl4pPr marL="1600200" indent="-228600" eaLnBrk="1" hangingPunct="1">
              <a:spcBef>
                <a:spcPct val="20000"/>
              </a:spcBef>
              <a:buClr>
                <a:schemeClr val="bg2"/>
              </a:buClr>
              <a:buFont typeface="Times" charset="0"/>
              <a:buChar char="•"/>
              <a:defRPr sz="1600">
                <a:latin typeface="+mn-lt"/>
                <a:ea typeface="+mn-ea"/>
              </a:defRPr>
            </a:lvl4pPr>
            <a:lvl5pPr marL="2057400" indent="-228600" eaLnBrk="1" hangingPunct="1">
              <a:spcBef>
                <a:spcPct val="20000"/>
              </a:spcBef>
              <a:buClr>
                <a:schemeClr val="bg2"/>
              </a:buClr>
              <a:buChar char="»"/>
              <a:defRPr sz="1600">
                <a:latin typeface="+mn-lt"/>
                <a:ea typeface="+mn-ea"/>
              </a:defRPr>
            </a:lvl5pPr>
            <a:lvl6pPr marL="2514600" indent="-228600" fontAlgn="base">
              <a:spcBef>
                <a:spcPct val="20000"/>
              </a:spcBef>
              <a:spcAft>
                <a:spcPct val="0"/>
              </a:spcAft>
              <a:buClr>
                <a:schemeClr val="bg2"/>
              </a:buClr>
              <a:buChar char="»"/>
              <a:defRPr sz="1600">
                <a:latin typeface="+mn-lt"/>
                <a:ea typeface="+mn-ea"/>
              </a:defRPr>
            </a:lvl6pPr>
            <a:lvl7pPr marL="2971800" indent="-228600" fontAlgn="base">
              <a:spcBef>
                <a:spcPct val="20000"/>
              </a:spcBef>
              <a:spcAft>
                <a:spcPct val="0"/>
              </a:spcAft>
              <a:buClr>
                <a:schemeClr val="bg2"/>
              </a:buClr>
              <a:buChar char="»"/>
              <a:defRPr sz="1600">
                <a:latin typeface="+mn-lt"/>
                <a:ea typeface="+mn-ea"/>
              </a:defRPr>
            </a:lvl7pPr>
            <a:lvl8pPr marL="3429000" indent="-228600" fontAlgn="base">
              <a:spcBef>
                <a:spcPct val="20000"/>
              </a:spcBef>
              <a:spcAft>
                <a:spcPct val="0"/>
              </a:spcAft>
              <a:buClr>
                <a:schemeClr val="bg2"/>
              </a:buClr>
              <a:buChar char="»"/>
              <a:defRPr sz="1600">
                <a:latin typeface="+mn-lt"/>
                <a:ea typeface="+mn-ea"/>
              </a:defRPr>
            </a:lvl8pPr>
            <a:lvl9pPr marL="3886200" indent="-228600" fontAlgn="base">
              <a:spcBef>
                <a:spcPct val="20000"/>
              </a:spcBef>
              <a:spcAft>
                <a:spcPct val="0"/>
              </a:spcAft>
              <a:buClr>
                <a:schemeClr val="bg2"/>
              </a:buClr>
              <a:buChar char="»"/>
              <a:defRPr sz="1600">
                <a:latin typeface="+mn-lt"/>
                <a:ea typeface="+mn-ea"/>
              </a:defRPr>
            </a:lvl9pPr>
          </a:lstStyle>
          <a:p>
            <a:pPr lvl="1">
              <a:spcBef>
                <a:spcPts val="0"/>
              </a:spcBef>
            </a:pPr>
            <a:r>
              <a:rPr lang="en-US" sz="1800" dirty="0"/>
              <a:t>What is your belief about change? </a:t>
            </a:r>
          </a:p>
          <a:p>
            <a:pPr lvl="1">
              <a:spcBef>
                <a:spcPts val="0"/>
              </a:spcBef>
            </a:pPr>
            <a:r>
              <a:rPr lang="en-US" sz="1800" dirty="0"/>
              <a:t>What motivates persons to take action on behalf of their health?</a:t>
            </a:r>
          </a:p>
          <a:p>
            <a:pPr lvl="1">
              <a:spcBef>
                <a:spcPts val="0"/>
              </a:spcBef>
            </a:pPr>
            <a:r>
              <a:rPr lang="en-US" sz="1800" dirty="0"/>
              <a:t>How hopeful are you that recovery is possible?</a:t>
            </a:r>
          </a:p>
          <a:p>
            <a:pPr lvl="1">
              <a:spcBef>
                <a:spcPts val="0"/>
              </a:spcBef>
            </a:pPr>
            <a:r>
              <a:rPr lang="en-US" sz="1800" dirty="0"/>
              <a:t>Can persons with chronic conditions also be resilient?</a:t>
            </a:r>
          </a:p>
          <a:p>
            <a:pPr lvl="1">
              <a:spcBef>
                <a:spcPts val="0"/>
              </a:spcBef>
            </a:pPr>
            <a:endParaRPr lang="en-US" sz="1800" dirty="0"/>
          </a:p>
          <a:p>
            <a:pPr lvl="1">
              <a:spcBef>
                <a:spcPts val="0"/>
              </a:spcBef>
              <a:buNone/>
            </a:pPr>
            <a:endParaRPr lang="en-US" sz="1800" dirty="0"/>
          </a:p>
          <a:p>
            <a:endParaRPr lang="en-US" sz="1800" dirty="0"/>
          </a:p>
        </p:txBody>
      </p:sp>
      <p:sp>
        <p:nvSpPr>
          <p:cNvPr id="2" name="Rectangle 1" descr="Rectangle around text"/>
          <p:cNvSpPr/>
          <p:nvPr/>
        </p:nvSpPr>
        <p:spPr bwMode="auto">
          <a:xfrm>
            <a:off x="2168525" y="2209800"/>
            <a:ext cx="5451475" cy="3429000"/>
          </a:xfrm>
          <a:prstGeom prst="rect">
            <a:avLst/>
          </a:prstGeom>
          <a:noFill/>
          <a:ln w="190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 W3" charset="0"/>
              <a:cs typeface="ヒラギノ角ゴ Pro W3" charset="0"/>
            </a:endParaRPr>
          </a:p>
        </p:txBody>
      </p:sp>
    </p:spTree>
    <p:extLst>
      <p:ext uri="{BB962C8B-B14F-4D97-AF65-F5344CB8AC3E}">
        <p14:creationId xmlns:p14="http://schemas.microsoft.com/office/powerpoint/2010/main" val="36638952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Rectangle 3"/>
          <p:cNvSpPr>
            <a:spLocks noGrp="1" noChangeArrowheads="1"/>
          </p:cNvSpPr>
          <p:nvPr>
            <p:ph type="title"/>
          </p:nvPr>
        </p:nvSpPr>
        <p:spPr/>
        <p:txBody>
          <a:bodyPr/>
          <a:lstStyle/>
          <a:p>
            <a:r>
              <a:rPr lang="en-US" dirty="0"/>
              <a:t>Practice Theory Models</a:t>
            </a:r>
            <a:r>
              <a:rPr lang="en-US" baseline="30000" dirty="0"/>
              <a:t>8</a:t>
            </a:r>
          </a:p>
        </p:txBody>
      </p:sp>
      <p:sp>
        <p:nvSpPr>
          <p:cNvPr id="6151" name="Rectangle 4"/>
          <p:cNvSpPr>
            <a:spLocks noGrp="1" noChangeArrowheads="1"/>
          </p:cNvSpPr>
          <p:nvPr>
            <p:ph type="body" idx="4294967295"/>
          </p:nvPr>
        </p:nvSpPr>
        <p:spPr>
          <a:xfrm>
            <a:off x="838199" y="1828800"/>
            <a:ext cx="8016875" cy="457200"/>
          </a:xfrm>
          <a:solidFill>
            <a:srgbClr val="336699"/>
          </a:solidFill>
        </p:spPr>
        <p:txBody>
          <a:bodyPr/>
          <a:lstStyle/>
          <a:p>
            <a:pPr eaLnBrk="1" hangingPunct="1"/>
            <a:r>
              <a:rPr lang="en-US" sz="2000" b="1" dirty="0">
                <a:solidFill>
                  <a:schemeClr val="bg1"/>
                </a:solidFill>
              </a:rPr>
              <a:t>Assumptions of three dimensions:</a:t>
            </a:r>
          </a:p>
        </p:txBody>
      </p:sp>
      <p:sp>
        <p:nvSpPr>
          <p:cNvPr id="6152" name="Text Box 6"/>
          <p:cNvSpPr txBox="1">
            <a:spLocks noChangeArrowheads="1"/>
          </p:cNvSpPr>
          <p:nvPr/>
        </p:nvSpPr>
        <p:spPr bwMode="auto">
          <a:xfrm>
            <a:off x="868680" y="2438399"/>
            <a:ext cx="2560320" cy="2092881"/>
          </a:xfrm>
          <a:prstGeom prst="rect">
            <a:avLst/>
          </a:prstGeom>
          <a:noFill/>
          <a:ln w="19050">
            <a:solidFill>
              <a:schemeClr val="bg1">
                <a:lumMod val="85000"/>
              </a:schemeClr>
            </a:solidFill>
            <a:miter lim="800000"/>
            <a:headEnd/>
            <a:tailEnd/>
          </a:ln>
          <a:extLst>
            <a:ext uri="{909E8E84-426E-40dd-AFC4-6F175D3DCCD1}">
              <a14:hiddenFill xmlns:a14="http://schemas.microsoft.com/office/drawing/2010/main" xmlns="">
                <a:solidFill>
                  <a:srgbClr val="FFFFFF"/>
                </a:solidFill>
              </a14:hiddenFill>
            </a:ext>
          </a:extLst>
        </p:spPr>
        <p:txBody>
          <a:bodyPr>
            <a:noAutofit/>
          </a:bodyPr>
          <a:lstStyle>
            <a:lvl1pPr marL="225425" indent="-225425" eaLnBrk="0" hangingPunct="0">
              <a:defRPr sz="2400">
                <a:solidFill>
                  <a:schemeClr val="tx1"/>
                </a:solidFill>
                <a:latin typeface="Verdana" pitchFamily="34" charset="0"/>
              </a:defRPr>
            </a:lvl1pPr>
            <a:lvl2pPr marL="687388" indent="-230188"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marL="0" indent="0" eaLnBrk="1" hangingPunct="1">
              <a:spcBef>
                <a:spcPct val="50000"/>
              </a:spcBef>
              <a:buClr>
                <a:srgbClr val="0099CC"/>
              </a:buClr>
            </a:pPr>
            <a:r>
              <a:rPr lang="en-US" sz="1800" b="1" dirty="0">
                <a:solidFill>
                  <a:srgbClr val="4F81BD"/>
                </a:solidFill>
                <a:latin typeface="Arial" pitchFamily="34" charset="0"/>
                <a:cs typeface="Times New Roman" pitchFamily="18" charset="0"/>
              </a:rPr>
              <a:t>Human Behavior</a:t>
            </a:r>
          </a:p>
          <a:p>
            <a:pPr marL="404813" lvl="1" indent="-287338" eaLnBrk="1" hangingPunct="1">
              <a:spcBef>
                <a:spcPct val="50000"/>
              </a:spcBef>
              <a:buClr>
                <a:schemeClr val="bg2"/>
              </a:buClr>
              <a:buFont typeface="Wingdings" pitchFamily="2" charset="2"/>
              <a:buChar char="l"/>
            </a:pPr>
            <a:r>
              <a:rPr lang="en-US" sz="1600" dirty="0">
                <a:latin typeface="+mn-lt"/>
                <a:cs typeface="Times New Roman" pitchFamily="18" charset="0"/>
              </a:rPr>
              <a:t>Assumptions and research about risk and resilience factors that affect human development and behavior</a:t>
            </a:r>
          </a:p>
        </p:txBody>
      </p:sp>
      <p:sp>
        <p:nvSpPr>
          <p:cNvPr id="6155" name="Rectangle 12"/>
          <p:cNvSpPr>
            <a:spLocks noChangeArrowheads="1"/>
          </p:cNvSpPr>
          <p:nvPr/>
        </p:nvSpPr>
        <p:spPr bwMode="auto">
          <a:xfrm>
            <a:off x="854075" y="4572000"/>
            <a:ext cx="2346325"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marL="114300" lvl="1" algn="ctr">
              <a:spcBef>
                <a:spcPct val="50000"/>
              </a:spcBef>
              <a:buClr>
                <a:srgbClr val="0099CC"/>
              </a:buClr>
            </a:pPr>
            <a:r>
              <a:rPr lang="en-US" sz="1400" dirty="0">
                <a:solidFill>
                  <a:srgbClr val="CE7124"/>
                </a:solidFill>
                <a:cs typeface="Times New Roman" pitchFamily="18" charset="0"/>
              </a:rPr>
              <a:t>Why do people behave as they do?  What role does the environment play? </a:t>
            </a:r>
          </a:p>
        </p:txBody>
      </p:sp>
      <p:sp>
        <p:nvSpPr>
          <p:cNvPr id="6153" name="Text Box 10"/>
          <p:cNvSpPr txBox="1">
            <a:spLocks noChangeArrowheads="1"/>
          </p:cNvSpPr>
          <p:nvPr/>
        </p:nvSpPr>
        <p:spPr bwMode="auto">
          <a:xfrm>
            <a:off x="3566476" y="2438400"/>
            <a:ext cx="2560320" cy="2092881"/>
          </a:xfrm>
          <a:prstGeom prst="rect">
            <a:avLst/>
          </a:prstGeom>
          <a:noFill/>
          <a:ln w="19050">
            <a:solidFill>
              <a:schemeClr val="bg1">
                <a:lumMod val="85000"/>
              </a:schemeClr>
            </a:solidFill>
            <a:miter lim="800000"/>
            <a:headEnd/>
            <a:tailEnd/>
          </a:ln>
          <a:extLst>
            <a:ext uri="{909E8E84-426E-40dd-AFC4-6F175D3DCCD1}">
              <a14:hiddenFill xmlns:a14="http://schemas.microsoft.com/office/drawing/2010/main" xmlns="">
                <a:solidFill>
                  <a:srgbClr val="FFFFFF"/>
                </a:solidFill>
              </a14:hiddenFill>
            </a:ext>
          </a:extLst>
        </p:spPr>
        <p:txBody>
          <a:bodyPr>
            <a:noAutofit/>
          </a:bodyPr>
          <a:lstStyle>
            <a:defPPr>
              <a:defRPr lang="en-US"/>
            </a:defPPr>
            <a:lvl1pPr marL="0" indent="0" eaLnBrk="1" hangingPunct="1">
              <a:spcBef>
                <a:spcPct val="50000"/>
              </a:spcBef>
              <a:buClr>
                <a:srgbClr val="0099CC"/>
              </a:buClr>
              <a:defRPr sz="1800" b="1">
                <a:solidFill>
                  <a:srgbClr val="4F81BD"/>
                </a:solidFill>
                <a:cs typeface="Times New Roman" pitchFamily="18" charset="0"/>
              </a:defRPr>
            </a:lvl1pPr>
            <a:lvl2pPr marL="404813" lvl="1" indent="-287338" eaLnBrk="1" hangingPunct="1">
              <a:spcBef>
                <a:spcPct val="50000"/>
              </a:spcBef>
              <a:buClr>
                <a:schemeClr val="bg2"/>
              </a:buClr>
              <a:buFont typeface="Wingdings" pitchFamily="2" charset="2"/>
              <a:buChar char="l"/>
              <a:defRPr sz="1600">
                <a:latin typeface="+mn-lt"/>
                <a:cs typeface="Times New Roman" pitchFamily="18" charset="0"/>
              </a:defRPr>
            </a:lvl2pPr>
            <a:lvl3pPr marL="1143000" indent="-228600">
              <a:defRPr>
                <a:latin typeface="Verdana" pitchFamily="34" charset="0"/>
              </a:defRPr>
            </a:lvl3pPr>
            <a:lvl4pPr marL="1600200" indent="-228600">
              <a:defRPr>
                <a:latin typeface="Verdana" pitchFamily="34" charset="0"/>
              </a:defRPr>
            </a:lvl4pPr>
            <a:lvl5pPr marL="2057400" indent="-228600">
              <a:defRPr>
                <a:latin typeface="Verdana" pitchFamily="34" charset="0"/>
              </a:defRPr>
            </a:lvl5pPr>
            <a:lvl6pPr marL="2514600" indent="-228600" eaLnBrk="0" fontAlgn="base" hangingPunct="0">
              <a:spcBef>
                <a:spcPct val="0"/>
              </a:spcBef>
              <a:spcAft>
                <a:spcPct val="0"/>
              </a:spcAft>
              <a:defRPr>
                <a:latin typeface="Verdana" pitchFamily="34" charset="0"/>
              </a:defRPr>
            </a:lvl6pPr>
            <a:lvl7pPr marL="2971800" indent="-228600" eaLnBrk="0" fontAlgn="base" hangingPunct="0">
              <a:spcBef>
                <a:spcPct val="0"/>
              </a:spcBef>
              <a:spcAft>
                <a:spcPct val="0"/>
              </a:spcAft>
              <a:defRPr>
                <a:latin typeface="Verdana" pitchFamily="34" charset="0"/>
              </a:defRPr>
            </a:lvl7pPr>
            <a:lvl8pPr marL="3429000" indent="-228600" eaLnBrk="0" fontAlgn="base" hangingPunct="0">
              <a:spcBef>
                <a:spcPct val="0"/>
              </a:spcBef>
              <a:spcAft>
                <a:spcPct val="0"/>
              </a:spcAft>
              <a:defRPr>
                <a:latin typeface="Verdana" pitchFamily="34" charset="0"/>
              </a:defRPr>
            </a:lvl8pPr>
            <a:lvl9pPr marL="3886200" indent="-228600" eaLnBrk="0" fontAlgn="base" hangingPunct="0">
              <a:spcBef>
                <a:spcPct val="0"/>
              </a:spcBef>
              <a:spcAft>
                <a:spcPct val="0"/>
              </a:spcAft>
              <a:defRPr>
                <a:latin typeface="Verdana" pitchFamily="34" charset="0"/>
              </a:defRPr>
            </a:lvl9pPr>
          </a:lstStyle>
          <a:p>
            <a:r>
              <a:rPr lang="en-US" dirty="0"/>
              <a:t>Change Process</a:t>
            </a:r>
          </a:p>
          <a:p>
            <a:pPr lvl="1"/>
            <a:r>
              <a:rPr lang="en-US" dirty="0"/>
              <a:t>Theories about how people change their thoughts, feelings, and behaviors in different situations</a:t>
            </a:r>
          </a:p>
        </p:txBody>
      </p:sp>
      <p:sp>
        <p:nvSpPr>
          <p:cNvPr id="6156" name="Rectangle 13"/>
          <p:cNvSpPr>
            <a:spLocks noChangeArrowheads="1"/>
          </p:cNvSpPr>
          <p:nvPr/>
        </p:nvSpPr>
        <p:spPr bwMode="auto">
          <a:xfrm>
            <a:off x="3715701" y="4572000"/>
            <a:ext cx="2304099"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spAutoFit/>
          </a:bodyPr>
          <a:lstStyle/>
          <a:p>
            <a:pPr algn="ctr">
              <a:spcBef>
                <a:spcPct val="50000"/>
              </a:spcBef>
              <a:buClr>
                <a:srgbClr val="0099CC"/>
              </a:buClr>
            </a:pPr>
            <a:r>
              <a:rPr lang="en-US" sz="1400" dirty="0">
                <a:solidFill>
                  <a:srgbClr val="CE7124"/>
                </a:solidFill>
                <a:cs typeface="Times New Roman" pitchFamily="18" charset="0"/>
              </a:rPr>
              <a:t>How do people change?  What activates or motivates the process? </a:t>
            </a:r>
          </a:p>
        </p:txBody>
      </p:sp>
      <p:sp>
        <p:nvSpPr>
          <p:cNvPr id="6154" name="Text Box 11"/>
          <p:cNvSpPr txBox="1">
            <a:spLocks noChangeArrowheads="1"/>
          </p:cNvSpPr>
          <p:nvPr/>
        </p:nvSpPr>
        <p:spPr bwMode="auto">
          <a:xfrm>
            <a:off x="6248400" y="2438400"/>
            <a:ext cx="2560320" cy="2092881"/>
          </a:xfrm>
          <a:prstGeom prst="rect">
            <a:avLst/>
          </a:prstGeom>
          <a:noFill/>
          <a:ln w="19050">
            <a:solidFill>
              <a:schemeClr val="bg1">
                <a:lumMod val="85000"/>
              </a:schemeClr>
            </a:solidFill>
            <a:miter lim="800000"/>
            <a:headEnd/>
            <a:tailEnd/>
          </a:ln>
          <a:extLst>
            <a:ext uri="{909E8E84-426E-40dd-AFC4-6F175D3DCCD1}">
              <a14:hiddenFill xmlns:a14="http://schemas.microsoft.com/office/drawing/2010/main" xmlns="">
                <a:solidFill>
                  <a:srgbClr val="FFFFFF"/>
                </a:solidFill>
              </a14:hiddenFill>
            </a:ext>
          </a:extLst>
        </p:spPr>
        <p:txBody>
          <a:bodyPr>
            <a:noAutofit/>
          </a:bodyPr>
          <a:lstStyle>
            <a:defPPr>
              <a:defRPr lang="en-US"/>
            </a:defPPr>
            <a:lvl1pPr marL="0" indent="0" eaLnBrk="1" hangingPunct="1">
              <a:spcBef>
                <a:spcPct val="50000"/>
              </a:spcBef>
              <a:buClr>
                <a:srgbClr val="0099CC"/>
              </a:buClr>
              <a:defRPr sz="1800" b="1">
                <a:solidFill>
                  <a:srgbClr val="4F81BD"/>
                </a:solidFill>
                <a:cs typeface="Times New Roman" pitchFamily="18" charset="0"/>
              </a:defRPr>
            </a:lvl1pPr>
            <a:lvl2pPr marL="404813" lvl="1" indent="-287338" eaLnBrk="1" hangingPunct="1">
              <a:spcBef>
                <a:spcPct val="50000"/>
              </a:spcBef>
              <a:buClr>
                <a:schemeClr val="bg2"/>
              </a:buClr>
              <a:buFont typeface="Wingdings" pitchFamily="2" charset="2"/>
              <a:buChar char="l"/>
              <a:defRPr sz="1600">
                <a:latin typeface="+mn-lt"/>
                <a:cs typeface="Times New Roman" pitchFamily="18" charset="0"/>
              </a:defRPr>
            </a:lvl2pPr>
            <a:lvl3pPr marL="1143000" indent="-228600">
              <a:defRPr>
                <a:latin typeface="Verdana" pitchFamily="34" charset="0"/>
              </a:defRPr>
            </a:lvl3pPr>
            <a:lvl4pPr marL="1600200" indent="-228600">
              <a:defRPr>
                <a:latin typeface="Verdana" pitchFamily="34" charset="0"/>
              </a:defRPr>
            </a:lvl4pPr>
            <a:lvl5pPr marL="2057400" indent="-228600">
              <a:defRPr>
                <a:latin typeface="Verdana" pitchFamily="34" charset="0"/>
              </a:defRPr>
            </a:lvl5pPr>
            <a:lvl6pPr marL="2514600" indent="-228600" eaLnBrk="0" fontAlgn="base" hangingPunct="0">
              <a:spcBef>
                <a:spcPct val="0"/>
              </a:spcBef>
              <a:spcAft>
                <a:spcPct val="0"/>
              </a:spcAft>
              <a:defRPr>
                <a:latin typeface="Verdana" pitchFamily="34" charset="0"/>
              </a:defRPr>
            </a:lvl6pPr>
            <a:lvl7pPr marL="2971800" indent="-228600" eaLnBrk="0" fontAlgn="base" hangingPunct="0">
              <a:spcBef>
                <a:spcPct val="0"/>
              </a:spcBef>
              <a:spcAft>
                <a:spcPct val="0"/>
              </a:spcAft>
              <a:defRPr>
                <a:latin typeface="Verdana" pitchFamily="34" charset="0"/>
              </a:defRPr>
            </a:lvl7pPr>
            <a:lvl8pPr marL="3429000" indent="-228600" eaLnBrk="0" fontAlgn="base" hangingPunct="0">
              <a:spcBef>
                <a:spcPct val="0"/>
              </a:spcBef>
              <a:spcAft>
                <a:spcPct val="0"/>
              </a:spcAft>
              <a:defRPr>
                <a:latin typeface="Verdana" pitchFamily="34" charset="0"/>
              </a:defRPr>
            </a:lvl8pPr>
            <a:lvl9pPr marL="3886200" indent="-228600" eaLnBrk="0" fontAlgn="base" hangingPunct="0">
              <a:spcBef>
                <a:spcPct val="0"/>
              </a:spcBef>
              <a:spcAft>
                <a:spcPct val="0"/>
              </a:spcAft>
              <a:defRPr>
                <a:latin typeface="Verdana" pitchFamily="34" charset="0"/>
              </a:defRPr>
            </a:lvl9pPr>
          </a:lstStyle>
          <a:p>
            <a:r>
              <a:rPr lang="en-US" dirty="0"/>
              <a:t>Interventions</a:t>
            </a:r>
          </a:p>
          <a:p>
            <a:pPr lvl="1"/>
            <a:r>
              <a:rPr lang="en-US" dirty="0"/>
              <a:t>Skills</a:t>
            </a:r>
          </a:p>
          <a:p>
            <a:pPr lvl="1"/>
            <a:r>
              <a:rPr lang="en-US" dirty="0"/>
              <a:t>Techniques</a:t>
            </a:r>
          </a:p>
          <a:p>
            <a:pPr lvl="1"/>
            <a:r>
              <a:rPr lang="en-US" dirty="0"/>
              <a:t>Strategies </a:t>
            </a:r>
          </a:p>
          <a:p>
            <a:pPr marL="117475" lvl="1" indent="0">
              <a:buNone/>
            </a:pPr>
            <a:r>
              <a:rPr lang="en-US" dirty="0"/>
              <a:t>Used in the practitioner-client interactions</a:t>
            </a:r>
          </a:p>
        </p:txBody>
      </p:sp>
      <p:sp>
        <p:nvSpPr>
          <p:cNvPr id="6157" name="Rectangle 14"/>
          <p:cNvSpPr>
            <a:spLocks noChangeArrowheads="1"/>
          </p:cNvSpPr>
          <p:nvPr/>
        </p:nvSpPr>
        <p:spPr bwMode="auto">
          <a:xfrm>
            <a:off x="6248071" y="4572000"/>
            <a:ext cx="2513012" cy="430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spAutoFit/>
          </a:bodyPr>
          <a:lstStyle/>
          <a:p>
            <a:pPr algn="ctr">
              <a:spcBef>
                <a:spcPct val="50000"/>
              </a:spcBef>
              <a:buClr>
                <a:srgbClr val="0099CC"/>
              </a:buClr>
            </a:pPr>
            <a:r>
              <a:rPr lang="en-US" sz="1400" dirty="0">
                <a:solidFill>
                  <a:srgbClr val="CE7124"/>
                </a:solidFill>
                <a:cs typeface="Times New Roman" pitchFamily="18" charset="0"/>
              </a:rPr>
              <a:t>What activities can improve client adaptation or well-being?</a:t>
            </a:r>
          </a:p>
        </p:txBody>
      </p:sp>
    </p:spTree>
    <p:extLst>
      <p:ext uri="{BB962C8B-B14F-4D97-AF65-F5344CB8AC3E}">
        <p14:creationId xmlns:p14="http://schemas.microsoft.com/office/powerpoint/2010/main" val="1368768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2"/>
          <p:cNvSpPr>
            <a:spLocks noGrp="1" noChangeArrowheads="1"/>
          </p:cNvSpPr>
          <p:nvPr>
            <p:ph type="title"/>
          </p:nvPr>
        </p:nvSpPr>
        <p:spPr>
          <a:xfrm>
            <a:off x="685800" y="685800"/>
            <a:ext cx="8001000" cy="838200"/>
          </a:xfrm>
        </p:spPr>
        <p:txBody>
          <a:bodyPr/>
          <a:lstStyle/>
          <a:p>
            <a:r>
              <a:rPr lang="en-US" sz="2400" b="1" dirty="0">
                <a:solidFill>
                  <a:srgbClr val="CE7124"/>
                </a:solidFill>
                <a:cs typeface="Arial" pitchFamily="34" charset="0"/>
              </a:rPr>
              <a:t>Module 3 </a:t>
            </a:r>
            <a:br>
              <a:rPr lang="en-US" dirty="0"/>
            </a:br>
            <a:r>
              <a:rPr lang="en-US" dirty="0"/>
              <a:t>Theories, Perspectives, and Practice Models in Integrated Health</a:t>
            </a:r>
          </a:p>
        </p:txBody>
      </p:sp>
      <p:sp>
        <p:nvSpPr>
          <p:cNvPr id="4098" name="Rectangle 3"/>
          <p:cNvSpPr>
            <a:spLocks noGrp="1" noChangeArrowheads="1"/>
          </p:cNvSpPr>
          <p:nvPr>
            <p:ph type="body" idx="1"/>
          </p:nvPr>
        </p:nvSpPr>
        <p:spPr/>
        <p:txBody>
          <a:bodyPr/>
          <a:lstStyle/>
          <a:p>
            <a:r>
              <a:rPr lang="en-US" dirty="0"/>
              <a:t>By the end of this module students will:</a:t>
            </a:r>
          </a:p>
          <a:p>
            <a:pPr lvl="1"/>
            <a:r>
              <a:rPr lang="en-US" dirty="0"/>
              <a:t>Learn how a variety of theories, perspectives and practice models can be useful in their application to Integrated Health</a:t>
            </a:r>
          </a:p>
          <a:p>
            <a:pPr lvl="1">
              <a:spcBef>
                <a:spcPts val="1200"/>
              </a:spcBef>
            </a:pPr>
            <a:r>
              <a:rPr lang="en-US" dirty="0"/>
              <a:t>Identify and understand the impact of personal (practitioner and patient) practice and explanatory models on clinical practice and behavior</a:t>
            </a:r>
          </a:p>
          <a:p>
            <a:pPr lvl="1">
              <a:spcBef>
                <a:spcPts val="1200"/>
              </a:spcBef>
            </a:pPr>
            <a:r>
              <a:rPr lang="en-US" dirty="0"/>
              <a:t>Gain experience, skill, and confidence (through practice scenarios) in applying theories to practice 	</a:t>
            </a:r>
          </a:p>
          <a:p>
            <a:pPr lvl="2"/>
            <a:r>
              <a:rPr lang="en-US" dirty="0"/>
              <a:t>Increase more detailed knowledge and understanding of the application of Stage of Change theory to Integrated Health</a:t>
            </a:r>
          </a:p>
          <a:p>
            <a:pPr lvl="1"/>
            <a:endParaRPr lang="en-US" dirty="0"/>
          </a:p>
          <a:p>
            <a:pPr lvl="1"/>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ChangeArrowheads="1"/>
          </p:cNvSpPr>
          <p:nvPr>
            <p:ph type="title"/>
          </p:nvPr>
        </p:nvSpPr>
        <p:spPr/>
        <p:txBody>
          <a:bodyPr/>
          <a:lstStyle/>
          <a:p>
            <a:r>
              <a:rPr lang="en-US" dirty="0"/>
              <a:t>Critical Examination of Theory</a:t>
            </a:r>
            <a:r>
              <a:rPr lang="en-US" baseline="30000" dirty="0"/>
              <a:t>8</a:t>
            </a:r>
            <a:endParaRPr lang="en-US" dirty="0"/>
          </a:p>
        </p:txBody>
      </p:sp>
      <p:sp>
        <p:nvSpPr>
          <p:cNvPr id="8" name="Rectangle 4"/>
          <p:cNvSpPr txBox="1">
            <a:spLocks noChangeArrowheads="1"/>
          </p:cNvSpPr>
          <p:nvPr/>
        </p:nvSpPr>
        <p:spPr bwMode="auto">
          <a:xfrm>
            <a:off x="838199" y="1828800"/>
            <a:ext cx="7391401" cy="685800"/>
          </a:xfrm>
          <a:prstGeom prst="rect">
            <a:avLst/>
          </a:prstGeom>
          <a:solidFill>
            <a:srgbClr val="336699"/>
          </a:solidFill>
          <a:ln w="19050">
            <a:solidFill>
              <a:schemeClr val="bg1"/>
            </a:solidFill>
            <a:miter lim="800000"/>
            <a:headEnd/>
            <a:tailEnd/>
          </a:ln>
          <a:extLst/>
        </p:spPr>
        <p:txBody>
          <a:bodyPr vert="horz" wrap="square" lIns="91440" tIns="45720" rIns="91440" bIns="45720" numCol="1" anchor="ctr" anchorCtr="0" compatLnSpc="1">
            <a:prstTxWarp prst="textNoShape">
              <a:avLst/>
            </a:prstTxWarp>
          </a:bodyPr>
          <a:lst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a:lstStyle>
          <a:p>
            <a:pPr marL="0" indent="0"/>
            <a:r>
              <a:rPr lang="en-US" sz="2000" i="1" dirty="0">
                <a:solidFill>
                  <a:schemeClr val="bg1"/>
                </a:solidFill>
                <a:latin typeface="Times New Roman" pitchFamily="18" charset="0"/>
                <a:cs typeface="Times New Roman" pitchFamily="18" charset="0"/>
              </a:rPr>
              <a:t>“While practice theories have made positive contributions to social work practice, they all have strengths and limitations” </a:t>
            </a:r>
          </a:p>
        </p:txBody>
      </p:sp>
      <p:sp>
        <p:nvSpPr>
          <p:cNvPr id="7175" name="Rectangle 3"/>
          <p:cNvSpPr>
            <a:spLocks noGrp="1" noChangeArrowheads="1"/>
          </p:cNvSpPr>
          <p:nvPr>
            <p:ph type="body" idx="1"/>
          </p:nvPr>
        </p:nvSpPr>
        <p:spPr>
          <a:xfrm>
            <a:off x="685800" y="2667000"/>
            <a:ext cx="7467600" cy="2590800"/>
          </a:xfrm>
        </p:spPr>
        <p:txBody>
          <a:bodyPr/>
          <a:lstStyle/>
          <a:p>
            <a:pPr lvl="1">
              <a:spcBef>
                <a:spcPts val="1200"/>
              </a:spcBef>
            </a:pPr>
            <a:r>
              <a:rPr lang="en-US" dirty="0"/>
              <a:t>Scientific evidence does not support the theoretical assumptions</a:t>
            </a:r>
          </a:p>
          <a:p>
            <a:pPr lvl="1">
              <a:spcBef>
                <a:spcPts val="1200"/>
              </a:spcBef>
            </a:pPr>
            <a:r>
              <a:rPr lang="en-US" dirty="0"/>
              <a:t>While there may be merit in the underlying theory, the intervention has not been adequately tested or shown to be effective</a:t>
            </a:r>
          </a:p>
          <a:p>
            <a:pPr lvl="1">
              <a:spcBef>
                <a:spcPts val="1200"/>
              </a:spcBef>
            </a:pPr>
            <a:r>
              <a:rPr lang="en-US" dirty="0"/>
              <a:t>The theory is not broadly applicable to treating a wide range of psychosocial problems</a:t>
            </a:r>
          </a:p>
        </p:txBody>
      </p:sp>
      <p:sp>
        <p:nvSpPr>
          <p:cNvPr id="11" name="AutoShape 4"/>
          <p:cNvSpPr>
            <a:spLocks noChangeArrowheads="1"/>
          </p:cNvSpPr>
          <p:nvPr/>
        </p:nvSpPr>
        <p:spPr bwMode="auto">
          <a:xfrm>
            <a:off x="1074659" y="2742539"/>
            <a:ext cx="371475" cy="323850"/>
          </a:xfrm>
          <a:prstGeom prst="parallelogram">
            <a:avLst>
              <a:gd name="adj" fmla="val 0"/>
            </a:avLst>
          </a:prstGeom>
          <a:solidFill>
            <a:srgbClr val="F4CF74"/>
          </a:solidFill>
          <a:ln w="28575">
            <a:solidFill>
              <a:schemeClr val="bg1"/>
            </a:solidFill>
          </a:ln>
          <a:effectLst/>
        </p:spPr>
        <p:txBody>
          <a:bodyPr wrap="none" anchor="ctr"/>
          <a:lstStyle/>
          <a:p>
            <a:pPr algn="ctr"/>
            <a:r>
              <a:rPr lang="en-US" sz="2000" b="1" dirty="0">
                <a:solidFill>
                  <a:srgbClr val="336699"/>
                </a:solidFill>
              </a:rPr>
              <a:t>1</a:t>
            </a:r>
          </a:p>
        </p:txBody>
      </p:sp>
      <p:sp>
        <p:nvSpPr>
          <p:cNvPr id="12" name="AutoShape 4"/>
          <p:cNvSpPr>
            <a:spLocks noChangeArrowheads="1"/>
          </p:cNvSpPr>
          <p:nvPr/>
        </p:nvSpPr>
        <p:spPr bwMode="auto">
          <a:xfrm>
            <a:off x="1066800" y="3528682"/>
            <a:ext cx="371475" cy="323850"/>
          </a:xfrm>
          <a:prstGeom prst="parallelogram">
            <a:avLst>
              <a:gd name="adj" fmla="val 0"/>
            </a:avLst>
          </a:prstGeom>
          <a:solidFill>
            <a:srgbClr val="F4CF74"/>
          </a:solidFill>
          <a:ln w="28575">
            <a:solidFill>
              <a:schemeClr val="bg1"/>
            </a:solidFill>
          </a:ln>
          <a:effectLst/>
        </p:spPr>
        <p:txBody>
          <a:bodyPr wrap="none" anchor="ctr"/>
          <a:lstStyle/>
          <a:p>
            <a:pPr algn="ctr"/>
            <a:r>
              <a:rPr lang="en-US" sz="2000" b="1" dirty="0">
                <a:solidFill>
                  <a:srgbClr val="336699"/>
                </a:solidFill>
              </a:rPr>
              <a:t>2</a:t>
            </a:r>
          </a:p>
        </p:txBody>
      </p:sp>
      <p:sp>
        <p:nvSpPr>
          <p:cNvPr id="13" name="AutoShape 4"/>
          <p:cNvSpPr>
            <a:spLocks noChangeArrowheads="1"/>
          </p:cNvSpPr>
          <p:nvPr/>
        </p:nvSpPr>
        <p:spPr bwMode="auto">
          <a:xfrm>
            <a:off x="1058941" y="4572447"/>
            <a:ext cx="371475" cy="323850"/>
          </a:xfrm>
          <a:prstGeom prst="parallelogram">
            <a:avLst>
              <a:gd name="adj" fmla="val 0"/>
            </a:avLst>
          </a:prstGeom>
          <a:solidFill>
            <a:srgbClr val="F4CF74"/>
          </a:solidFill>
          <a:ln w="28575">
            <a:solidFill>
              <a:schemeClr val="bg1"/>
            </a:solidFill>
          </a:ln>
          <a:effectLst/>
        </p:spPr>
        <p:txBody>
          <a:bodyPr wrap="none" anchor="ctr"/>
          <a:lstStyle/>
          <a:p>
            <a:pPr algn="ctr"/>
            <a:r>
              <a:rPr lang="en-US" sz="2000" b="1" dirty="0">
                <a:solidFill>
                  <a:srgbClr val="336699"/>
                </a:solidFill>
              </a:rPr>
              <a:t>3</a:t>
            </a:r>
          </a:p>
        </p:txBody>
      </p:sp>
    </p:spTree>
    <p:extLst>
      <p:ext uri="{BB962C8B-B14F-4D97-AF65-F5344CB8AC3E}">
        <p14:creationId xmlns:p14="http://schemas.microsoft.com/office/powerpoint/2010/main" val="13106966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2362200"/>
            <a:ext cx="4648200" cy="838200"/>
          </a:xfrm>
        </p:spPr>
        <p:txBody>
          <a:bodyPr/>
          <a:lstStyle/>
          <a:p>
            <a:r>
              <a:rPr lang="en-US" b="1" dirty="0"/>
              <a:t>Strengths and Resiliency </a:t>
            </a:r>
            <a:br>
              <a:rPr lang="en-US" b="1" dirty="0"/>
            </a:b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itle 1"/>
          <p:cNvSpPr>
            <a:spLocks noGrp="1"/>
          </p:cNvSpPr>
          <p:nvPr>
            <p:ph type="title"/>
          </p:nvPr>
        </p:nvSpPr>
        <p:spPr/>
        <p:txBody>
          <a:bodyPr/>
          <a:lstStyle/>
          <a:p>
            <a:r>
              <a:rPr lang="en-US" dirty="0"/>
              <a:t>Consider An Example</a:t>
            </a:r>
            <a:r>
              <a:rPr lang="en-US" baseline="30000" dirty="0"/>
              <a:t>9</a:t>
            </a:r>
            <a:endParaRPr lang="en-US" dirty="0"/>
          </a:p>
        </p:txBody>
      </p:sp>
      <p:sp>
        <p:nvSpPr>
          <p:cNvPr id="13318" name="Rectangle 5"/>
          <p:cNvSpPr>
            <a:spLocks noChangeArrowheads="1"/>
          </p:cNvSpPr>
          <p:nvPr/>
        </p:nvSpPr>
        <p:spPr bwMode="auto">
          <a:xfrm>
            <a:off x="990600" y="1639669"/>
            <a:ext cx="7556500" cy="646331"/>
          </a:xfrm>
          <a:prstGeom prst="rect">
            <a:avLst/>
          </a:prstGeom>
          <a:solidFill>
            <a:schemeClr val="bg1"/>
          </a:solidFill>
          <a:ln>
            <a:noFill/>
          </a:ln>
          <a:extLst/>
        </p:spPr>
        <p:txBody>
          <a:bodyPr wrap="square">
            <a:spAutoFit/>
          </a:bodyPr>
          <a:lstStyle/>
          <a:p>
            <a:r>
              <a:rPr lang="en-US" sz="1800" b="1" dirty="0">
                <a:solidFill>
                  <a:srgbClr val="CE7124"/>
                </a:solidFill>
              </a:rPr>
              <a:t>The individual is a college student in their junior year at the local university where classes began a little more than a week ago.  </a:t>
            </a:r>
          </a:p>
        </p:txBody>
      </p:sp>
      <p:sp>
        <p:nvSpPr>
          <p:cNvPr id="4" name="Content Placeholder 3"/>
          <p:cNvSpPr>
            <a:spLocks noGrp="1"/>
          </p:cNvSpPr>
          <p:nvPr>
            <p:ph idx="1"/>
          </p:nvPr>
        </p:nvSpPr>
        <p:spPr>
          <a:xfrm>
            <a:off x="685800" y="2438400"/>
            <a:ext cx="8001000" cy="3581400"/>
          </a:xfrm>
        </p:spPr>
        <p:txBody>
          <a:bodyPr/>
          <a:lstStyle/>
          <a:p>
            <a:pPr lvl="1"/>
            <a:r>
              <a:rPr lang="en-US" dirty="0"/>
              <a:t>Read the process recording and note your thoughts as you take in the information being presented</a:t>
            </a:r>
          </a:p>
          <a:p>
            <a:pPr lvl="1"/>
            <a:r>
              <a:rPr lang="en-US" dirty="0"/>
              <a:t>Please note specific information that appears most important or significant to your beginning understanding</a:t>
            </a:r>
          </a:p>
          <a:p>
            <a:pPr lvl="1"/>
            <a:r>
              <a:rPr lang="en-US" dirty="0"/>
              <a:t>While you may want more information, think of what immediately comes to mind in terms of defining the problem or diagnosis and how you would go about starting to work with this person?</a:t>
            </a:r>
          </a:p>
          <a:p>
            <a:pPr lvl="1"/>
            <a:r>
              <a:rPr lang="en-US" dirty="0"/>
              <a:t>As a group, take time to collect and process findings...</a:t>
            </a:r>
          </a:p>
        </p:txBody>
      </p:sp>
    </p:spTree>
    <p:extLst>
      <p:ext uri="{BB962C8B-B14F-4D97-AF65-F5344CB8AC3E}">
        <p14:creationId xmlns:p14="http://schemas.microsoft.com/office/powerpoint/2010/main" val="40943806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itle 1"/>
          <p:cNvSpPr>
            <a:spLocks noGrp="1"/>
          </p:cNvSpPr>
          <p:nvPr>
            <p:ph type="title"/>
          </p:nvPr>
        </p:nvSpPr>
        <p:spPr/>
        <p:txBody>
          <a:bodyPr/>
          <a:lstStyle/>
          <a:p>
            <a:r>
              <a:rPr lang="en-US" dirty="0"/>
              <a:t>Process Recording</a:t>
            </a:r>
            <a:r>
              <a:rPr lang="en-US" baseline="30000" dirty="0"/>
              <a:t>9</a:t>
            </a:r>
            <a:endParaRPr lang="en-US" dirty="0"/>
          </a:p>
        </p:txBody>
      </p:sp>
      <p:sp>
        <p:nvSpPr>
          <p:cNvPr id="14341" name="Rectangle 5"/>
          <p:cNvSpPr>
            <a:spLocks noChangeArrowheads="1"/>
          </p:cNvSpPr>
          <p:nvPr/>
        </p:nvSpPr>
        <p:spPr bwMode="auto">
          <a:xfrm>
            <a:off x="1450199" y="1828800"/>
            <a:ext cx="6779401" cy="3647152"/>
          </a:xfrm>
          <a:prstGeom prst="rect">
            <a:avLst/>
          </a:prstGeom>
          <a:solidFill>
            <a:schemeClr val="bg1"/>
          </a:solidFill>
          <a:ln>
            <a:noFill/>
          </a:ln>
          <a:extLst/>
        </p:spPr>
        <p:txBody>
          <a:bodyPr wrap="square" lIns="182880" tIns="91440" bIns="91440">
            <a:spAutoFit/>
          </a:bodyPr>
          <a:lstStyle/>
          <a:p>
            <a:pPr>
              <a:lnSpc>
                <a:spcPts val="2700"/>
              </a:lnSpc>
            </a:pPr>
            <a:r>
              <a:rPr lang="en-US" sz="2000" i="1" dirty="0">
                <a:solidFill>
                  <a:srgbClr val="336699"/>
                </a:solidFill>
                <a:latin typeface="Times New Roman" pitchFamily="18" charset="0"/>
                <a:cs typeface="Times New Roman" pitchFamily="18" charset="0"/>
              </a:rPr>
              <a:t>“ I called last week to make this appointment because I just felt that I was not going to make it.  I felt so anxious and stressed at school the other day, I had to leave and did not attend my first class session.  Actually, it was my first day back in school since taking a break last year.  I had pushed myself too hard with work, school, and trying to keep the gay alliance going, I just couldn’t do it anymore.  My drinking was getting worse and I was yelling at my partner so much I was always leaving to get away to clam down. My Dad would hit my Mother and he drank a lot. Maybe I am just too much like him”.</a:t>
            </a:r>
          </a:p>
        </p:txBody>
      </p:sp>
    </p:spTree>
    <p:extLst>
      <p:ext uri="{BB962C8B-B14F-4D97-AF65-F5344CB8AC3E}">
        <p14:creationId xmlns:p14="http://schemas.microsoft.com/office/powerpoint/2010/main" val="39514408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lstStyle/>
          <a:p>
            <a:r>
              <a:rPr lang="en-US" dirty="0"/>
              <a:t>Basic Assumptions of Strengths Perspective</a:t>
            </a:r>
            <a:r>
              <a:rPr lang="en-US" baseline="30000" dirty="0"/>
              <a:t>10,11,12</a:t>
            </a:r>
          </a:p>
        </p:txBody>
      </p:sp>
      <p:sp>
        <p:nvSpPr>
          <p:cNvPr id="16388" name="Rectangle 3"/>
          <p:cNvSpPr>
            <a:spLocks noGrp="1" noChangeArrowheads="1"/>
          </p:cNvSpPr>
          <p:nvPr>
            <p:ph type="body" idx="1"/>
          </p:nvPr>
        </p:nvSpPr>
        <p:spPr>
          <a:xfrm>
            <a:off x="685800" y="2057400"/>
            <a:ext cx="5715000" cy="3581400"/>
          </a:xfrm>
        </p:spPr>
        <p:txBody>
          <a:bodyPr/>
          <a:lstStyle/>
          <a:p>
            <a:pPr lvl="1">
              <a:spcBef>
                <a:spcPts val="600"/>
              </a:spcBef>
            </a:pPr>
            <a:r>
              <a:rPr lang="en-US" dirty="0"/>
              <a:t>Everyone possesses strengths</a:t>
            </a:r>
          </a:p>
          <a:p>
            <a:pPr lvl="1">
              <a:spcBef>
                <a:spcPts val="600"/>
              </a:spcBef>
            </a:pPr>
            <a:r>
              <a:rPr lang="en-US" dirty="0"/>
              <a:t>Motivation is increased when strengths are emphasized</a:t>
            </a:r>
          </a:p>
          <a:p>
            <a:pPr lvl="1">
              <a:spcBef>
                <a:spcPts val="600"/>
              </a:spcBef>
            </a:pPr>
            <a:r>
              <a:rPr lang="en-US" dirty="0"/>
              <a:t>Cooperative, mutually respectful relationships promote identification of client strengths</a:t>
            </a:r>
          </a:p>
          <a:p>
            <a:pPr lvl="1">
              <a:spcBef>
                <a:spcPts val="600"/>
              </a:spcBef>
            </a:pPr>
            <a:r>
              <a:rPr lang="en-US" dirty="0"/>
              <a:t>Focusing on strengths diminishes the temptation to blame or judge</a:t>
            </a:r>
          </a:p>
          <a:p>
            <a:pPr lvl="1">
              <a:spcBef>
                <a:spcPts val="600"/>
              </a:spcBef>
            </a:pPr>
            <a:r>
              <a:rPr lang="en-US" dirty="0"/>
              <a:t>All environments—even the most bleak— contain resources</a:t>
            </a:r>
          </a:p>
        </p:txBody>
      </p:sp>
      <p:sp>
        <p:nvSpPr>
          <p:cNvPr id="2" name="TextBox 1"/>
          <p:cNvSpPr txBox="1"/>
          <p:nvPr/>
        </p:nvSpPr>
        <p:spPr>
          <a:xfrm>
            <a:off x="6324600" y="2148086"/>
            <a:ext cx="2743200" cy="3323987"/>
          </a:xfrm>
          <a:prstGeom prst="rect">
            <a:avLst/>
          </a:prstGeom>
          <a:solidFill>
            <a:srgbClr val="F7E297"/>
          </a:solidFill>
        </p:spPr>
        <p:txBody>
          <a:bodyPr wrap="square" rtlCol="0">
            <a:spAutoFit/>
          </a:bodyPr>
          <a:lstStyle/>
          <a:p>
            <a:pPr marL="284163" indent="-284163">
              <a:spcBef>
                <a:spcPts val="1200"/>
              </a:spcBef>
              <a:buFont typeface="Wingdings" pitchFamily="2" charset="2"/>
              <a:buChar char="ü"/>
            </a:pPr>
            <a:r>
              <a:rPr lang="en-US" sz="2000" dirty="0"/>
              <a:t>How many observations about the previous case example were  “strength-based?”  </a:t>
            </a:r>
          </a:p>
          <a:p>
            <a:pPr marL="284163" indent="-284163">
              <a:spcBef>
                <a:spcPts val="1200"/>
              </a:spcBef>
              <a:buFont typeface="Wingdings" pitchFamily="2" charset="2"/>
              <a:buChar char="ü"/>
            </a:pPr>
            <a:r>
              <a:rPr lang="en-US" sz="2000" dirty="0"/>
              <a:t>What percentage of the discussion focused on problems or took a deficit perspective? </a:t>
            </a:r>
          </a:p>
        </p:txBody>
      </p:sp>
    </p:spTree>
    <p:extLst>
      <p:ext uri="{BB962C8B-B14F-4D97-AF65-F5344CB8AC3E}">
        <p14:creationId xmlns:p14="http://schemas.microsoft.com/office/powerpoint/2010/main" val="13465525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itle 1"/>
          <p:cNvSpPr>
            <a:spLocks noGrp="1"/>
          </p:cNvSpPr>
          <p:nvPr>
            <p:ph type="title"/>
          </p:nvPr>
        </p:nvSpPr>
        <p:spPr/>
        <p:txBody>
          <a:bodyPr/>
          <a:lstStyle/>
          <a:p>
            <a:r>
              <a:rPr lang="en-US" dirty="0"/>
              <a:t>Strengths-Based Practice? </a:t>
            </a:r>
            <a:r>
              <a:rPr lang="en-US" baseline="30000" dirty="0"/>
              <a:t>9</a:t>
            </a:r>
            <a:endParaRPr lang="en-US" dirty="0"/>
          </a:p>
        </p:txBody>
      </p:sp>
      <p:sp>
        <p:nvSpPr>
          <p:cNvPr id="7" name="Rectangle 5"/>
          <p:cNvSpPr>
            <a:spLocks noChangeArrowheads="1"/>
          </p:cNvSpPr>
          <p:nvPr/>
        </p:nvSpPr>
        <p:spPr bwMode="auto">
          <a:xfrm>
            <a:off x="990600" y="1639669"/>
            <a:ext cx="7556500" cy="923330"/>
          </a:xfrm>
          <a:prstGeom prst="rect">
            <a:avLst/>
          </a:prstGeom>
          <a:solidFill>
            <a:schemeClr val="bg1"/>
          </a:solidFill>
          <a:ln>
            <a:noFill/>
          </a:ln>
          <a:extLst/>
        </p:spPr>
        <p:txBody>
          <a:bodyPr wrap="square">
            <a:spAutoFit/>
          </a:bodyPr>
          <a:lstStyle/>
          <a:p>
            <a:r>
              <a:rPr lang="en-US" sz="1800" b="1" dirty="0">
                <a:solidFill>
                  <a:srgbClr val="CE7124"/>
                </a:solidFill>
              </a:rPr>
              <a:t>Traditional models assume that “truth” is discovered only by looking at underlying and often hidden meanings that only professional expertise can understand?</a:t>
            </a:r>
          </a:p>
        </p:txBody>
      </p:sp>
      <p:sp>
        <p:nvSpPr>
          <p:cNvPr id="2" name="Content Placeholder 1"/>
          <p:cNvSpPr>
            <a:spLocks noGrp="1"/>
          </p:cNvSpPr>
          <p:nvPr>
            <p:ph idx="1"/>
          </p:nvPr>
        </p:nvSpPr>
        <p:spPr>
          <a:xfrm>
            <a:off x="685800" y="2667000"/>
            <a:ext cx="8001000" cy="3581400"/>
          </a:xfrm>
        </p:spPr>
        <p:txBody>
          <a:bodyPr/>
          <a:lstStyle/>
          <a:p>
            <a:pPr lvl="1">
              <a:spcBef>
                <a:spcPts val="1800"/>
              </a:spcBef>
            </a:pPr>
            <a:r>
              <a:rPr lang="en-US" dirty="0"/>
              <a:t>Medical/pathology vs. strengths/solution focus</a:t>
            </a:r>
          </a:p>
          <a:p>
            <a:pPr lvl="1">
              <a:spcBef>
                <a:spcPts val="1800"/>
              </a:spcBef>
            </a:pPr>
            <a:r>
              <a:rPr lang="en-US" dirty="0"/>
              <a:t>Shift in</a:t>
            </a:r>
            <a:r>
              <a:rPr lang="en-US" b="1" dirty="0">
                <a:solidFill>
                  <a:srgbClr val="CE7124"/>
                </a:solidFill>
              </a:rPr>
              <a:t> frames </a:t>
            </a:r>
            <a:r>
              <a:rPr lang="en-US" dirty="0"/>
              <a:t>are not easy tasks</a:t>
            </a:r>
          </a:p>
          <a:p>
            <a:pPr lvl="1">
              <a:spcBef>
                <a:spcPts val="1800"/>
              </a:spcBef>
            </a:pPr>
            <a:r>
              <a:rPr lang="en-US" dirty="0"/>
              <a:t>Using the language of strengths is insufficient</a:t>
            </a:r>
          </a:p>
        </p:txBody>
      </p:sp>
      <p:sp>
        <p:nvSpPr>
          <p:cNvPr id="3" name="TextBox 2"/>
          <p:cNvSpPr txBox="1"/>
          <p:nvPr/>
        </p:nvSpPr>
        <p:spPr>
          <a:xfrm>
            <a:off x="1524000" y="4343400"/>
            <a:ext cx="5105400" cy="707886"/>
          </a:xfrm>
          <a:prstGeom prst="rect">
            <a:avLst/>
          </a:prstGeom>
          <a:solidFill>
            <a:srgbClr val="CE7124"/>
          </a:solidFill>
        </p:spPr>
        <p:txBody>
          <a:bodyPr wrap="square" rtlCol="0">
            <a:spAutoFit/>
          </a:bodyPr>
          <a:lstStyle/>
          <a:p>
            <a:pPr algn="ctr"/>
            <a:r>
              <a:rPr lang="en-US" sz="2000" dirty="0">
                <a:solidFill>
                  <a:schemeClr val="bg1"/>
                </a:solidFill>
              </a:rPr>
              <a:t>Frames provide a set of rules and expectations for behavior </a:t>
            </a:r>
          </a:p>
        </p:txBody>
      </p:sp>
    </p:spTree>
    <p:extLst>
      <p:ext uri="{BB962C8B-B14F-4D97-AF65-F5344CB8AC3E}">
        <p14:creationId xmlns:p14="http://schemas.microsoft.com/office/powerpoint/2010/main" val="4053051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0" y="2362200"/>
            <a:ext cx="2895600" cy="838200"/>
          </a:xfrm>
        </p:spPr>
        <p:txBody>
          <a:bodyPr/>
          <a:lstStyle/>
          <a:p>
            <a:r>
              <a:rPr lang="en-US" b="1" dirty="0"/>
              <a:t>Empowerment</a:t>
            </a:r>
            <a:br>
              <a:rPr lang="en-US" b="1" dirty="0"/>
            </a:b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Title 1"/>
          <p:cNvSpPr>
            <a:spLocks noGrp="1"/>
          </p:cNvSpPr>
          <p:nvPr>
            <p:ph type="title"/>
          </p:nvPr>
        </p:nvSpPr>
        <p:spPr/>
        <p:txBody>
          <a:bodyPr/>
          <a:lstStyle/>
          <a:p>
            <a:r>
              <a:rPr lang="en-US" dirty="0"/>
              <a:t>Consider Some Examples</a:t>
            </a:r>
            <a:r>
              <a:rPr lang="en-US" baseline="30000" dirty="0"/>
              <a:t>13</a:t>
            </a:r>
            <a:endParaRPr lang="en-US" dirty="0"/>
          </a:p>
        </p:txBody>
      </p:sp>
      <p:sp>
        <p:nvSpPr>
          <p:cNvPr id="8" name="Rectangle 5"/>
          <p:cNvSpPr>
            <a:spLocks noChangeArrowheads="1"/>
          </p:cNvSpPr>
          <p:nvPr/>
        </p:nvSpPr>
        <p:spPr bwMode="auto">
          <a:xfrm>
            <a:off x="990600" y="1639669"/>
            <a:ext cx="7556500" cy="646331"/>
          </a:xfrm>
          <a:prstGeom prst="rect">
            <a:avLst/>
          </a:prstGeom>
          <a:solidFill>
            <a:schemeClr val="bg1"/>
          </a:solidFill>
          <a:ln>
            <a:noFill/>
          </a:ln>
          <a:extLst/>
        </p:spPr>
        <p:txBody>
          <a:bodyPr wrap="square">
            <a:spAutoFit/>
          </a:bodyPr>
          <a:lstStyle/>
          <a:p>
            <a:r>
              <a:rPr lang="en-US" sz="1800" b="1" dirty="0">
                <a:solidFill>
                  <a:srgbClr val="CE7124"/>
                </a:solidFill>
              </a:rPr>
              <a:t>“Examples of not seeing what is there and examples of seeing what is not there” </a:t>
            </a:r>
          </a:p>
        </p:txBody>
      </p:sp>
      <p:sp>
        <p:nvSpPr>
          <p:cNvPr id="4" name="Content Placeholder 3"/>
          <p:cNvSpPr>
            <a:spLocks noGrp="1"/>
          </p:cNvSpPr>
          <p:nvPr>
            <p:ph idx="1"/>
          </p:nvPr>
        </p:nvSpPr>
        <p:spPr>
          <a:xfrm>
            <a:off x="685800" y="2438400"/>
            <a:ext cx="8001000" cy="3581400"/>
          </a:xfrm>
        </p:spPr>
        <p:txBody>
          <a:bodyPr/>
          <a:lstStyle/>
          <a:p>
            <a:pPr lvl="1"/>
            <a:r>
              <a:rPr lang="en-US" dirty="0"/>
              <a:t>“My patients don’t want to be empowered…they want me to tell them what to do”</a:t>
            </a:r>
          </a:p>
          <a:p>
            <a:pPr lvl="1"/>
            <a:r>
              <a:rPr lang="en-US" dirty="0"/>
              <a:t>“I want to empower my patients to improve their compliance with their treatment”</a:t>
            </a:r>
          </a:p>
          <a:p>
            <a:pPr lvl="1"/>
            <a:r>
              <a:rPr lang="en-US" dirty="0"/>
              <a:t>“Some patients cannot be empowered due to age, education or culture”</a:t>
            </a:r>
          </a:p>
          <a:p>
            <a:pPr lvl="1"/>
            <a:r>
              <a:rPr lang="en-US" dirty="0"/>
              <a:t>“I only use empowerment with some of my patients…it’s in my bag of tricks but I wouldn’t use it with a newly diagnosed patient”</a:t>
            </a:r>
          </a:p>
        </p:txBody>
      </p:sp>
    </p:spTree>
    <p:extLst>
      <p:ext uri="{BB962C8B-B14F-4D97-AF65-F5344CB8AC3E}">
        <p14:creationId xmlns:p14="http://schemas.microsoft.com/office/powerpoint/2010/main" val="33078481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itle 1"/>
          <p:cNvSpPr>
            <a:spLocks noGrp="1"/>
          </p:cNvSpPr>
          <p:nvPr>
            <p:ph type="title"/>
          </p:nvPr>
        </p:nvSpPr>
        <p:spPr/>
        <p:txBody>
          <a:bodyPr/>
          <a:lstStyle/>
          <a:p>
            <a:r>
              <a:rPr lang="en-US" dirty="0"/>
              <a:t>Empowering Approach?</a:t>
            </a:r>
            <a:r>
              <a:rPr lang="en-US" baseline="30000" dirty="0"/>
              <a:t>13</a:t>
            </a:r>
            <a:endParaRPr lang="en-US" dirty="0"/>
          </a:p>
        </p:txBody>
      </p:sp>
      <p:sp>
        <p:nvSpPr>
          <p:cNvPr id="7" name="Rectangle 5"/>
          <p:cNvSpPr>
            <a:spLocks noChangeArrowheads="1"/>
          </p:cNvSpPr>
          <p:nvPr/>
        </p:nvSpPr>
        <p:spPr bwMode="auto">
          <a:xfrm>
            <a:off x="990600" y="1639669"/>
            <a:ext cx="7556500" cy="1200329"/>
          </a:xfrm>
          <a:prstGeom prst="rect">
            <a:avLst/>
          </a:prstGeom>
          <a:solidFill>
            <a:schemeClr val="bg1"/>
          </a:solidFill>
          <a:ln>
            <a:noFill/>
          </a:ln>
          <a:extLst/>
        </p:spPr>
        <p:txBody>
          <a:bodyPr wrap="square">
            <a:spAutoFit/>
          </a:bodyPr>
          <a:lstStyle/>
          <a:p>
            <a:r>
              <a:rPr lang="en-US" sz="1800" b="1" dirty="0">
                <a:solidFill>
                  <a:srgbClr val="CE7124"/>
                </a:solidFill>
              </a:rPr>
              <a:t>“Empowerment occurs when the practitioner’s goal is to increase the capacity of the client to think critically and make autonomous, informed decisions…it also occurs when clients are actually making autonomous informed decisions”</a:t>
            </a:r>
          </a:p>
        </p:txBody>
      </p:sp>
      <p:sp>
        <p:nvSpPr>
          <p:cNvPr id="2" name="Content Placeholder 1"/>
          <p:cNvSpPr>
            <a:spLocks noGrp="1"/>
          </p:cNvSpPr>
          <p:nvPr>
            <p:ph idx="1"/>
          </p:nvPr>
        </p:nvSpPr>
        <p:spPr>
          <a:xfrm>
            <a:off x="685800" y="3048000"/>
            <a:ext cx="8001000" cy="1981200"/>
          </a:xfrm>
        </p:spPr>
        <p:txBody>
          <a:bodyPr/>
          <a:lstStyle/>
          <a:p>
            <a:pPr lvl="1">
              <a:spcBef>
                <a:spcPts val="1800"/>
              </a:spcBef>
            </a:pPr>
            <a:r>
              <a:rPr lang="en-US" dirty="0"/>
              <a:t>Compliance vs. Adherence vs. Empowerment</a:t>
            </a:r>
          </a:p>
          <a:p>
            <a:pPr lvl="1">
              <a:spcBef>
                <a:spcPts val="1800"/>
              </a:spcBef>
            </a:pPr>
            <a:r>
              <a:rPr lang="en-US" dirty="0"/>
              <a:t>Empowerment is a process and an outcome</a:t>
            </a:r>
          </a:p>
          <a:p>
            <a:pPr lvl="1">
              <a:spcBef>
                <a:spcPts val="1800"/>
              </a:spcBef>
            </a:pPr>
            <a:r>
              <a:rPr lang="en-US" dirty="0"/>
              <a:t>No empowerment without respect</a:t>
            </a:r>
          </a:p>
        </p:txBody>
      </p:sp>
      <p:sp>
        <p:nvSpPr>
          <p:cNvPr id="5" name="TextBox 4"/>
          <p:cNvSpPr txBox="1"/>
          <p:nvPr/>
        </p:nvSpPr>
        <p:spPr>
          <a:xfrm>
            <a:off x="6781800" y="2556296"/>
            <a:ext cx="2286000" cy="3293209"/>
          </a:xfrm>
          <a:prstGeom prst="rect">
            <a:avLst/>
          </a:prstGeom>
          <a:solidFill>
            <a:srgbClr val="F7E297"/>
          </a:solidFill>
        </p:spPr>
        <p:txBody>
          <a:bodyPr wrap="square" rtlCol="0">
            <a:spAutoFit/>
          </a:bodyPr>
          <a:lstStyle/>
          <a:p>
            <a:pPr marL="342900" indent="-342900">
              <a:spcBef>
                <a:spcPts val="1200"/>
              </a:spcBef>
              <a:buFont typeface="Wingdings" pitchFamily="2" charset="2"/>
              <a:buChar char="ü"/>
            </a:pPr>
            <a:r>
              <a:rPr lang="en-US" sz="1800" dirty="0"/>
              <a:t>Reflect on your reactions </a:t>
            </a:r>
          </a:p>
          <a:p>
            <a:pPr marL="342900" indent="-342900">
              <a:spcBef>
                <a:spcPts val="1200"/>
              </a:spcBef>
              <a:buFont typeface="Wingdings" pitchFamily="2" charset="2"/>
              <a:buChar char="ü"/>
            </a:pPr>
            <a:r>
              <a:rPr lang="en-US" sz="1800" dirty="0"/>
              <a:t>Challenge – consider how fully the spirit of empowerment can be applied in clinical settings with various patient populations</a:t>
            </a:r>
          </a:p>
        </p:txBody>
      </p:sp>
    </p:spTree>
    <p:extLst>
      <p:ext uri="{BB962C8B-B14F-4D97-AF65-F5344CB8AC3E}">
        <p14:creationId xmlns:p14="http://schemas.microsoft.com/office/powerpoint/2010/main" val="22429837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a:t>Defining Empowerment for Health</a:t>
            </a:r>
          </a:p>
        </p:txBody>
      </p:sp>
      <p:sp>
        <p:nvSpPr>
          <p:cNvPr id="51202" name="Rectangle 2"/>
          <p:cNvSpPr>
            <a:spLocks noGrp="1" noChangeArrowheads="1"/>
          </p:cNvSpPr>
          <p:nvPr>
            <p:ph type="body" idx="4294967295"/>
          </p:nvPr>
        </p:nvSpPr>
        <p:spPr>
          <a:xfrm>
            <a:off x="2000250" y="1752600"/>
            <a:ext cx="5314950" cy="1177925"/>
          </a:xfrm>
          <a:prstGeom prst="roundRect">
            <a:avLst/>
          </a:prstGeom>
          <a:solidFill>
            <a:schemeClr val="bg1"/>
          </a:solidFill>
          <a:ln w="28575">
            <a:solidFill>
              <a:srgbClr val="D8C182"/>
            </a:solidFill>
          </a:ln>
          <a:effectLst>
            <a:outerShdw blurRad="50800" dist="38100" dir="2700000" algn="tl" rotWithShape="0">
              <a:prstClr val="black">
                <a:alpha val="40000"/>
              </a:prstClr>
            </a:outerShdw>
          </a:effectLst>
        </p:spPr>
        <p:txBody>
          <a:bodyPr wrap="square" lIns="91440" tIns="91440" rIns="91440" bIns="91440">
            <a:spAutoFit/>
          </a:bodyPr>
          <a:lstStyle/>
          <a:p>
            <a:pPr marL="0" indent="0">
              <a:lnSpc>
                <a:spcPct val="90000"/>
              </a:lnSpc>
              <a:buFontTx/>
              <a:buNone/>
            </a:pPr>
            <a:r>
              <a:rPr lang="en-GB" b="1" i="1" dirty="0">
                <a:solidFill>
                  <a:srgbClr val="4F81BD"/>
                </a:solidFill>
                <a:latin typeface="Times New Roman" pitchFamily="18" charset="0"/>
                <a:cs typeface="Times New Roman" pitchFamily="18" charset="0"/>
              </a:rPr>
              <a:t>Empowerment</a:t>
            </a:r>
            <a:r>
              <a:rPr lang="en-GB" i="1" dirty="0">
                <a:solidFill>
                  <a:srgbClr val="CE7124"/>
                </a:solidFill>
                <a:latin typeface="Times New Roman" pitchFamily="18" charset="0"/>
                <a:cs typeface="Times New Roman" pitchFamily="18" charset="0"/>
              </a:rPr>
              <a:t> </a:t>
            </a:r>
            <a:r>
              <a:rPr lang="en-GB" sz="2000" i="1" dirty="0">
                <a:latin typeface="Times New Roman" pitchFamily="18" charset="0"/>
                <a:cs typeface="Times New Roman" pitchFamily="18" charset="0"/>
              </a:rPr>
              <a:t>is a process by which people gain mastery over their lives.”</a:t>
            </a:r>
            <a:r>
              <a:rPr lang="en-GB" sz="2000" dirty="0">
                <a:latin typeface="Times New Roman" pitchFamily="18" charset="0"/>
                <a:cs typeface="Times New Roman" pitchFamily="18" charset="0"/>
              </a:rPr>
              <a:t> </a:t>
            </a:r>
            <a:r>
              <a:rPr lang="en-GB" sz="2000" baseline="30000" dirty="0">
                <a:latin typeface="Times New Roman" pitchFamily="18" charset="0"/>
                <a:cs typeface="Times New Roman" pitchFamily="18" charset="0"/>
              </a:rPr>
              <a:t>14</a:t>
            </a:r>
            <a:endParaRPr lang="en-GB" sz="2000" dirty="0">
              <a:latin typeface="Times New Roman" pitchFamily="18" charset="0"/>
              <a:cs typeface="Times New Roman" pitchFamily="18" charset="0"/>
            </a:endParaRPr>
          </a:p>
          <a:p>
            <a:pPr algn="r">
              <a:lnSpc>
                <a:spcPct val="90000"/>
              </a:lnSpc>
              <a:buFontTx/>
              <a:buNone/>
            </a:pPr>
            <a:r>
              <a:rPr lang="it-IT" sz="1600" dirty="0">
                <a:latin typeface="Arial" pitchFamily="34" charset="0"/>
                <a:cs typeface="Arial" pitchFamily="34" charset="0"/>
              </a:rPr>
              <a:t>J. </a:t>
            </a:r>
            <a:r>
              <a:rPr lang="it-IT" sz="1600" dirty="0" err="1">
                <a:latin typeface="Arial" pitchFamily="34" charset="0"/>
                <a:cs typeface="Arial" pitchFamily="34" charset="0"/>
              </a:rPr>
              <a:t>Rappaport</a:t>
            </a:r>
            <a:endParaRPr lang="en-GB" sz="1600" dirty="0">
              <a:latin typeface="Arial" pitchFamily="34" charset="0"/>
              <a:cs typeface="Arial" pitchFamily="34" charset="0"/>
            </a:endParaRPr>
          </a:p>
        </p:txBody>
      </p:sp>
      <p:sp>
        <p:nvSpPr>
          <p:cNvPr id="51206" name="Text Box 6"/>
          <p:cNvSpPr txBox="1">
            <a:spLocks noChangeArrowheads="1"/>
          </p:cNvSpPr>
          <p:nvPr/>
        </p:nvSpPr>
        <p:spPr bwMode="auto">
          <a:xfrm>
            <a:off x="2000250" y="3099518"/>
            <a:ext cx="5314950" cy="2005917"/>
          </a:xfrm>
          <a:prstGeom prst="roundRect">
            <a:avLst>
              <a:gd name="adj" fmla="val 10266"/>
            </a:avLst>
          </a:prstGeom>
          <a:solidFill>
            <a:schemeClr val="bg1"/>
          </a:solidFill>
          <a:ln w="28575">
            <a:solidFill>
              <a:srgbClr val="D8C182"/>
            </a:solidFill>
            <a:miter lim="800000"/>
            <a:headEnd/>
            <a:tailEnd/>
          </a:ln>
          <a:effectLst>
            <a:outerShdw blurRad="50800" dist="38100" dir="2700000" algn="tl" rotWithShape="0">
              <a:prstClr val="black">
                <a:alpha val="40000"/>
              </a:prstClr>
            </a:outerShdw>
          </a:effectLst>
        </p:spPr>
        <p:txBody>
          <a:bodyPr wrap="square" lIns="91440" tIns="91440" rIns="91440" bIns="91440">
            <a:spAutoFit/>
          </a:bodyPr>
          <a:lstStyle/>
          <a:p>
            <a:pPr>
              <a:lnSpc>
                <a:spcPct val="90000"/>
              </a:lnSpc>
              <a:spcBef>
                <a:spcPct val="20000"/>
              </a:spcBef>
            </a:pPr>
            <a:r>
              <a:rPr lang="it-IT" b="1" i="1" dirty="0">
                <a:solidFill>
                  <a:srgbClr val="4F81BD"/>
                </a:solidFill>
                <a:latin typeface="Times New Roman" pitchFamily="18" charset="0"/>
                <a:ea typeface="+mn-ea"/>
                <a:cs typeface="Times New Roman" pitchFamily="18" charset="0"/>
              </a:rPr>
              <a:t>Empowerment</a:t>
            </a:r>
            <a:r>
              <a:rPr lang="it-IT" i="1" dirty="0">
                <a:solidFill>
                  <a:srgbClr val="CE7124"/>
                </a:solidFill>
                <a:latin typeface="Times New Roman" pitchFamily="18" charset="0"/>
                <a:cs typeface="Times New Roman" pitchFamily="18" charset="0"/>
              </a:rPr>
              <a:t> </a:t>
            </a:r>
            <a:r>
              <a:rPr lang="it-IT" sz="2000" i="1" dirty="0">
                <a:latin typeface="Times New Roman" pitchFamily="18" charset="0"/>
                <a:cs typeface="Times New Roman" pitchFamily="18" charset="0"/>
              </a:rPr>
              <a:t>is</a:t>
            </a:r>
            <a:r>
              <a:rPr lang="en-GB" sz="2000" i="1" dirty="0">
                <a:latin typeface="Times New Roman" pitchFamily="18" charset="0"/>
                <a:cs typeface="Times New Roman" pitchFamily="18" charset="0"/>
              </a:rPr>
              <a:t> an educational process designed to help patients develop the knowledge, skills, attitudes, and degree of self-awareness necessary to effectively assume responsibility for their health-related decisions.”</a:t>
            </a:r>
            <a:r>
              <a:rPr lang="en-GB" sz="2000" dirty="0">
                <a:latin typeface="Times New Roman" pitchFamily="18" charset="0"/>
                <a:cs typeface="Times New Roman" pitchFamily="18" charset="0"/>
              </a:rPr>
              <a:t> </a:t>
            </a:r>
            <a:r>
              <a:rPr lang="en-GB" sz="2000" baseline="30000" dirty="0">
                <a:latin typeface="Times New Roman" pitchFamily="18" charset="0"/>
                <a:cs typeface="Times New Roman" pitchFamily="18" charset="0"/>
              </a:rPr>
              <a:t>15</a:t>
            </a:r>
            <a:r>
              <a:rPr lang="it-IT" sz="2000" i="1" dirty="0">
                <a:latin typeface="Times New Roman" pitchFamily="18" charset="0"/>
                <a:cs typeface="Times New Roman" pitchFamily="18" charset="0"/>
              </a:rPr>
              <a:t> </a:t>
            </a:r>
          </a:p>
          <a:p>
            <a:pPr algn="r">
              <a:lnSpc>
                <a:spcPct val="90000"/>
              </a:lnSpc>
              <a:spcBef>
                <a:spcPct val="20000"/>
              </a:spcBef>
            </a:pPr>
            <a:r>
              <a:rPr lang="it-IT" sz="1600" dirty="0">
                <a:latin typeface="Arial" pitchFamily="34" charset="0"/>
                <a:cs typeface="Arial" pitchFamily="34" charset="0"/>
              </a:rPr>
              <a:t>Feste – Anderson</a:t>
            </a:r>
          </a:p>
        </p:txBody>
      </p:sp>
    </p:spTree>
    <p:extLst>
      <p:ext uri="{BB962C8B-B14F-4D97-AF65-F5344CB8AC3E}">
        <p14:creationId xmlns:p14="http://schemas.microsoft.com/office/powerpoint/2010/main" val="3688808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2"/>
          <p:cNvSpPr>
            <a:spLocks noGrp="1" noChangeArrowheads="1"/>
          </p:cNvSpPr>
          <p:nvPr>
            <p:ph type="title"/>
          </p:nvPr>
        </p:nvSpPr>
        <p:spPr/>
        <p:txBody>
          <a:bodyPr/>
          <a:lstStyle/>
          <a:p>
            <a:r>
              <a:rPr lang="en-US" dirty="0"/>
              <a:t>The Basic Value of Theories …</a:t>
            </a:r>
            <a:r>
              <a:rPr lang="en-US" baseline="30000" dirty="0"/>
              <a:t>1</a:t>
            </a:r>
            <a:r>
              <a:rPr lang="en-US" dirty="0"/>
              <a:t> </a:t>
            </a:r>
          </a:p>
        </p:txBody>
      </p:sp>
      <p:sp>
        <p:nvSpPr>
          <p:cNvPr id="5" name="TextBox 4"/>
          <p:cNvSpPr txBox="1"/>
          <p:nvPr/>
        </p:nvSpPr>
        <p:spPr>
          <a:xfrm>
            <a:off x="685800" y="1600200"/>
            <a:ext cx="7696200" cy="1200329"/>
          </a:xfrm>
          <a:prstGeom prst="rect">
            <a:avLst/>
          </a:prstGeom>
          <a:noFill/>
        </p:spPr>
        <p:txBody>
          <a:bodyPr wrap="square" rtlCol="0">
            <a:spAutoFit/>
          </a:bodyPr>
          <a:lstStyle/>
          <a:p>
            <a:r>
              <a:rPr lang="en-US" dirty="0"/>
              <a:t>Theories help us to explain or predict behavior, to inform policy, guide practice and direct research.</a:t>
            </a:r>
            <a:endParaRPr lang="en-US" baseline="30000" dirty="0"/>
          </a:p>
          <a:p>
            <a:endParaRPr lang="en-US" dirty="0"/>
          </a:p>
        </p:txBody>
      </p:sp>
      <p:sp>
        <p:nvSpPr>
          <p:cNvPr id="4098" name="Rectangle 3"/>
          <p:cNvSpPr>
            <a:spLocks noGrp="1" noChangeArrowheads="1"/>
          </p:cNvSpPr>
          <p:nvPr>
            <p:ph type="body" idx="1"/>
          </p:nvPr>
        </p:nvSpPr>
        <p:spPr>
          <a:xfrm>
            <a:off x="685800" y="2057400"/>
            <a:ext cx="5715000" cy="3581400"/>
          </a:xfrm>
        </p:spPr>
        <p:txBody>
          <a:bodyPr/>
          <a:lstStyle/>
          <a:p>
            <a:endParaRPr lang="en-US" dirty="0"/>
          </a:p>
          <a:p>
            <a:pPr lvl="1">
              <a:buNone/>
            </a:pPr>
            <a:r>
              <a:rPr lang="en-US" dirty="0"/>
              <a:t>For behavioral health professionals:</a:t>
            </a:r>
          </a:p>
          <a:p>
            <a:pPr lvl="1">
              <a:spcBef>
                <a:spcPts val="1200"/>
              </a:spcBef>
            </a:pPr>
            <a:r>
              <a:rPr lang="en-US" dirty="0"/>
              <a:t>Inform the questions we ask</a:t>
            </a:r>
          </a:p>
          <a:p>
            <a:pPr lvl="1">
              <a:spcBef>
                <a:spcPts val="1200"/>
              </a:spcBef>
            </a:pPr>
            <a:r>
              <a:rPr lang="en-US" dirty="0"/>
              <a:t>Frame the comprehensiveness of our assessment </a:t>
            </a:r>
          </a:p>
          <a:p>
            <a:pPr lvl="1">
              <a:spcBef>
                <a:spcPts val="1200"/>
              </a:spcBef>
            </a:pPr>
            <a:r>
              <a:rPr lang="en-US" dirty="0"/>
              <a:t>Offer a vantage point that respects diversity and complexity</a:t>
            </a:r>
          </a:p>
          <a:p>
            <a:pPr lvl="1">
              <a:spcBef>
                <a:spcPts val="1200"/>
              </a:spcBef>
            </a:pPr>
            <a:r>
              <a:rPr lang="en-US" dirty="0"/>
              <a:t>Provide a lens through which we organize vast amount of information or view data</a:t>
            </a:r>
          </a:p>
        </p:txBody>
      </p:sp>
      <p:sp>
        <p:nvSpPr>
          <p:cNvPr id="4" name="Rectangle 5"/>
          <p:cNvSpPr txBox="1">
            <a:spLocks noChangeArrowheads="1"/>
          </p:cNvSpPr>
          <p:nvPr/>
        </p:nvSpPr>
        <p:spPr bwMode="auto">
          <a:xfrm>
            <a:off x="6324600" y="3429000"/>
            <a:ext cx="2667000" cy="2133600"/>
          </a:xfrm>
          <a:prstGeom prst="rect">
            <a:avLst/>
          </a:prstGeom>
          <a:solidFill>
            <a:schemeClr val="bg1">
              <a:lumMod val="85000"/>
            </a:schemeClr>
          </a:solidFill>
          <a:ln>
            <a:noFill/>
          </a:ln>
          <a:extLst/>
        </p:spPr>
        <p:txBody>
          <a:bodyPr vert="horz" wrap="square" lIns="91440" tIns="45720" rIns="91440" bIns="45720" numCol="1" anchor="t" anchorCtr="0" compatLnSpc="1">
            <a:prstTxWarp prst="textNoShape">
              <a:avLst/>
            </a:prstTxWarp>
          </a:bodyPr>
          <a:lstStyle/>
          <a:p>
            <a:pPr marL="342900" marR="0" lvl="0" indent="-342900" algn="r" defTabSz="914400" rtl="0" eaLnBrk="1" fontAlgn="base" latinLnBrk="0" hangingPunct="1">
              <a:lnSpc>
                <a:spcPct val="100000"/>
              </a:lnSpc>
              <a:spcBef>
                <a:spcPct val="20000"/>
              </a:spcBef>
              <a:spcAft>
                <a:spcPct val="0"/>
              </a:spcAft>
              <a:buClr>
                <a:srgbClr val="16A21F"/>
              </a:buClr>
              <a:buSzTx/>
              <a:buFont typeface="Wingdings" pitchFamily="2" charset="2"/>
              <a:buNone/>
              <a:tabLst/>
              <a:defRPr/>
            </a:pPr>
            <a:r>
              <a:rPr kumimoji="0" lang="en-US" b="1" i="1" u="none" strike="noStrike" kern="0" cap="none" spc="0" normalizeH="0" baseline="0" noProof="0" dirty="0">
                <a:ln>
                  <a:noFill/>
                </a:ln>
                <a:solidFill>
                  <a:srgbClr val="CE7124"/>
                </a:solidFill>
                <a:effectLst/>
                <a:uLnTx/>
                <a:uFillTx/>
                <a:latin typeface="Times New Roman" pitchFamily="18" charset="0"/>
                <a:ea typeface="+mn-ea"/>
                <a:cs typeface="Times New Roman" pitchFamily="18" charset="0"/>
              </a:rPr>
              <a:t>“It is the theory that decides what we can observe.” </a:t>
            </a:r>
          </a:p>
          <a:p>
            <a:pPr marL="342900" marR="0" lvl="0" indent="-342900" algn="r" defTabSz="914400" rtl="0" eaLnBrk="1" fontAlgn="base" latinLnBrk="0" hangingPunct="1">
              <a:lnSpc>
                <a:spcPct val="100000"/>
              </a:lnSpc>
              <a:spcBef>
                <a:spcPts val="600"/>
              </a:spcBef>
              <a:spcAft>
                <a:spcPct val="0"/>
              </a:spcAft>
              <a:buClr>
                <a:srgbClr val="16A21F"/>
              </a:buClr>
              <a:buSzTx/>
              <a:buFont typeface="Wingdings" pitchFamily="2" charset="2"/>
              <a:buNone/>
              <a:tabLst/>
              <a:defRPr/>
            </a:pPr>
            <a:r>
              <a:rPr kumimoji="0" lang="en-US" i="0" u="none" strike="noStrike" kern="0" cap="none" spc="0" normalizeH="0" baseline="0" noProof="0" dirty="0">
                <a:ln>
                  <a:noFill/>
                </a:ln>
                <a:solidFill>
                  <a:schemeClr val="tx1"/>
                </a:solidFill>
                <a:effectLst/>
                <a:uLnTx/>
                <a:uFillTx/>
                <a:latin typeface="+mn-lt"/>
                <a:ea typeface="+mn-ea"/>
              </a:rPr>
              <a:t>Albert Einstein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Sharing of Power</a:t>
            </a:r>
            <a:r>
              <a:rPr lang="en-US" baseline="30000" dirty="0"/>
              <a:t>16</a:t>
            </a:r>
            <a:endParaRPr lang="en-US" dirty="0"/>
          </a:p>
        </p:txBody>
      </p:sp>
      <p:sp>
        <p:nvSpPr>
          <p:cNvPr id="27" name="Rectangle 26" descr="Rectangle around &quot;Compliance&quot; text"/>
          <p:cNvSpPr/>
          <p:nvPr/>
        </p:nvSpPr>
        <p:spPr>
          <a:xfrm>
            <a:off x="625531" y="1800225"/>
            <a:ext cx="4003370" cy="3990975"/>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a:off x="712919" y="1887935"/>
            <a:ext cx="3828595" cy="397032"/>
          </a:xfrm>
          <a:prstGeom prst="rect">
            <a:avLst/>
          </a:prstGeom>
          <a:solidFill>
            <a:srgbClr val="4F81BD"/>
          </a:solidFill>
        </p:spPr>
        <p:txBody>
          <a:bodyPr wrap="square">
            <a:spAutoFit/>
          </a:bodyPr>
          <a:lstStyle/>
          <a:p>
            <a:pPr marL="342900" lvl="0" indent="-342900" algn="ctr" eaLnBrk="0" hangingPunct="0">
              <a:lnSpc>
                <a:spcPct val="90000"/>
              </a:lnSpc>
              <a:spcBef>
                <a:spcPct val="20000"/>
              </a:spcBef>
              <a:buClr>
                <a:srgbClr val="9A0000"/>
              </a:buClr>
              <a:buSzPct val="75000"/>
            </a:pPr>
            <a:r>
              <a:rPr lang="it-IT" sz="2200" b="1" kern="0" dirty="0">
                <a:solidFill>
                  <a:schemeClr val="bg1"/>
                </a:solidFill>
                <a:latin typeface="Arial"/>
                <a:cs typeface="+mn-cs"/>
              </a:rPr>
              <a:t>Compliance</a:t>
            </a:r>
          </a:p>
        </p:txBody>
      </p:sp>
      <p:sp>
        <p:nvSpPr>
          <p:cNvPr id="13" name="Rectangle 5"/>
          <p:cNvSpPr txBox="1">
            <a:spLocks noChangeArrowheads="1"/>
          </p:cNvSpPr>
          <p:nvPr/>
        </p:nvSpPr>
        <p:spPr bwMode="auto">
          <a:xfrm>
            <a:off x="574385" y="3048000"/>
            <a:ext cx="4105663" cy="4308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R="0" lvl="0" algn="ctr" defTabSz="914400" rtl="0" eaLnBrk="0" fontAlgn="base" latinLnBrk="0" hangingPunct="0">
              <a:lnSpc>
                <a:spcPct val="100000"/>
              </a:lnSpc>
              <a:spcBef>
                <a:spcPct val="20000"/>
              </a:spcBef>
              <a:spcAft>
                <a:spcPct val="0"/>
              </a:spcAft>
              <a:buClr>
                <a:schemeClr val="folHlink"/>
              </a:buClr>
              <a:buSzPct val="75000"/>
              <a:buFontTx/>
              <a:buNone/>
              <a:tabLst/>
              <a:defRPr/>
            </a:pPr>
            <a:r>
              <a:rPr kumimoji="0" lang="it-IT" sz="2200" b="1" i="1" u="none" strike="noStrike" kern="0" cap="none" spc="0" normalizeH="0" baseline="0" noProof="0" dirty="0">
                <a:ln>
                  <a:noFill/>
                </a:ln>
                <a:solidFill>
                  <a:schemeClr val="tx1"/>
                </a:solidFill>
                <a:effectLst/>
                <a:uLnTx/>
                <a:uFillTx/>
                <a:latin typeface="Times New Roman" pitchFamily="18" charset="0"/>
                <a:cs typeface="Times New Roman" pitchFamily="18" charset="0"/>
              </a:rPr>
              <a:t>“You must </a:t>
            </a:r>
            <a:r>
              <a:rPr kumimoji="0" lang="en-US" sz="2200" b="1" i="1" u="none" strike="noStrike" kern="0" cap="none" spc="0" normalizeH="0" baseline="0" noProof="0" dirty="0">
                <a:ln>
                  <a:noFill/>
                </a:ln>
                <a:solidFill>
                  <a:schemeClr val="tx1"/>
                </a:solidFill>
                <a:effectLst/>
                <a:uLnTx/>
                <a:uFillTx/>
                <a:latin typeface="Times New Roman" pitchFamily="18" charset="0"/>
                <a:cs typeface="Times New Roman" pitchFamily="18" charset="0"/>
              </a:rPr>
              <a:t> do what I tell you.” </a:t>
            </a:r>
            <a:endParaRPr kumimoji="0" lang="it-IT" sz="2200" b="1" i="1" u="none" strike="noStrike" kern="0" cap="none" spc="0" normalizeH="0" baseline="0" noProof="0" dirty="0">
              <a:ln>
                <a:noFill/>
              </a:ln>
              <a:solidFill>
                <a:schemeClr val="tx1"/>
              </a:solidFill>
              <a:effectLst/>
              <a:uLnTx/>
              <a:uFillTx/>
              <a:latin typeface="Times New Roman" pitchFamily="18" charset="0"/>
              <a:cs typeface="Times New Roman" pitchFamily="18" charset="0"/>
            </a:endParaRPr>
          </a:p>
        </p:txBody>
      </p:sp>
      <p:sp>
        <p:nvSpPr>
          <p:cNvPr id="52229" name="Rectangle 5"/>
          <p:cNvSpPr>
            <a:spLocks noGrp="1" noChangeArrowheads="1"/>
          </p:cNvSpPr>
          <p:nvPr>
            <p:ph type="body" sz="half" idx="4294967295"/>
          </p:nvPr>
        </p:nvSpPr>
        <p:spPr>
          <a:xfrm>
            <a:off x="797226" y="4257675"/>
            <a:ext cx="3708099" cy="923330"/>
          </a:xfrm>
        </p:spPr>
        <p:txBody>
          <a:bodyPr wrap="square">
            <a:spAutoFit/>
          </a:bodyPr>
          <a:lstStyle/>
          <a:p>
            <a:pPr marL="0" indent="0">
              <a:buFontTx/>
              <a:buNone/>
            </a:pPr>
            <a:r>
              <a:rPr lang="en-US" sz="1800" dirty="0">
                <a:latin typeface="Arial" pitchFamily="34" charset="0"/>
                <a:cs typeface="Arial" pitchFamily="34" charset="0"/>
              </a:rPr>
              <a:t>An </a:t>
            </a:r>
            <a:r>
              <a:rPr lang="en-US" sz="1800" b="1" kern="0" dirty="0">
                <a:solidFill>
                  <a:srgbClr val="4F81BD"/>
                </a:solidFill>
                <a:latin typeface="Arial" pitchFamily="34" charset="0"/>
                <a:cs typeface="Arial" pitchFamily="34" charset="0"/>
              </a:rPr>
              <a:t>authoritative act </a:t>
            </a:r>
            <a:r>
              <a:rPr lang="en-US" sz="1800" dirty="0">
                <a:latin typeface="Arial" pitchFamily="34" charset="0"/>
                <a:cs typeface="Arial" pitchFamily="34" charset="0"/>
              </a:rPr>
              <a:t>designed to reduce patient autonomy and constrain freedom of choice</a:t>
            </a:r>
            <a:endParaRPr lang="it-IT" sz="1800" dirty="0">
              <a:latin typeface="Arial" pitchFamily="34" charset="0"/>
              <a:cs typeface="Arial" pitchFamily="34" charset="0"/>
            </a:endParaRPr>
          </a:p>
        </p:txBody>
      </p:sp>
      <p:sp>
        <p:nvSpPr>
          <p:cNvPr id="33" name="Rectangle 32" descr="Rectangle around &quot;Empowerment&quot; text"/>
          <p:cNvSpPr/>
          <p:nvPr/>
        </p:nvSpPr>
        <p:spPr>
          <a:xfrm>
            <a:off x="4894415" y="1800225"/>
            <a:ext cx="4003370" cy="3990975"/>
          </a:xfrm>
          <a:prstGeom prst="rect">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4981803" y="1887935"/>
            <a:ext cx="3828595" cy="397032"/>
          </a:xfrm>
          <a:prstGeom prst="rect">
            <a:avLst/>
          </a:prstGeom>
          <a:solidFill>
            <a:srgbClr val="4F81BD"/>
          </a:solidFill>
        </p:spPr>
        <p:txBody>
          <a:bodyPr wrap="square">
            <a:spAutoFit/>
          </a:bodyPr>
          <a:lstStyle/>
          <a:p>
            <a:pPr marL="342900" lvl="0" indent="-342900" algn="ctr" eaLnBrk="0" hangingPunct="0">
              <a:lnSpc>
                <a:spcPct val="90000"/>
              </a:lnSpc>
              <a:spcBef>
                <a:spcPct val="20000"/>
              </a:spcBef>
              <a:buClr>
                <a:srgbClr val="9A0000"/>
              </a:buClr>
              <a:buSzPct val="75000"/>
            </a:pPr>
            <a:r>
              <a:rPr lang="it-IT" sz="2200" b="1" kern="0" dirty="0">
                <a:solidFill>
                  <a:schemeClr val="bg1"/>
                </a:solidFill>
                <a:latin typeface="Arial"/>
                <a:cs typeface="+mn-cs"/>
              </a:rPr>
              <a:t>Empowerment</a:t>
            </a:r>
          </a:p>
        </p:txBody>
      </p:sp>
      <p:sp>
        <p:nvSpPr>
          <p:cNvPr id="52230" name="Rectangle 6"/>
          <p:cNvSpPr>
            <a:spLocks noGrp="1" noChangeArrowheads="1"/>
          </p:cNvSpPr>
          <p:nvPr>
            <p:ph type="body" sz="half" idx="4294967295"/>
          </p:nvPr>
        </p:nvSpPr>
        <p:spPr>
          <a:xfrm>
            <a:off x="4918779" y="2878722"/>
            <a:ext cx="4003370" cy="1107996"/>
          </a:xfrm>
          <a:noFill/>
          <a:ln w="9525">
            <a:noFill/>
            <a:miter lim="800000"/>
            <a:headEnd/>
            <a:tailEnd/>
          </a:ln>
        </p:spPr>
        <p:txBody>
          <a:bodyPr vert="horz" wrap="square" lIns="91440" tIns="45720" rIns="91440" bIns="45720" numCol="1" anchor="t" anchorCtr="0" compatLnSpc="1">
            <a:prstTxWarp prst="textNoShape">
              <a:avLst/>
            </a:prstTxWarp>
            <a:spAutoFit/>
          </a:bodyPr>
          <a:lstStyle/>
          <a:p>
            <a:pPr algn="ctr" eaLnBrk="0" hangingPunct="0">
              <a:buClr>
                <a:schemeClr val="folHlink"/>
              </a:buClr>
              <a:buSzPct val="75000"/>
              <a:buFontTx/>
              <a:buNone/>
            </a:pPr>
            <a:r>
              <a:rPr lang="it-IT" sz="2200" b="1" i="1" dirty="0">
                <a:latin typeface="Times New Roman" pitchFamily="18" charset="0"/>
                <a:ea typeface="ヒラギノ角ゴ Pro W3" charset="-128"/>
                <a:cs typeface="Times New Roman" pitchFamily="18" charset="0"/>
              </a:rPr>
              <a:t>“</a:t>
            </a:r>
            <a:r>
              <a:rPr lang="en-AU" sz="2200" b="1" i="1" dirty="0">
                <a:latin typeface="Times New Roman" pitchFamily="18" charset="0"/>
                <a:ea typeface="ヒラギノ角ゴ Pro W3" charset="-128"/>
                <a:cs typeface="Times New Roman" pitchFamily="18" charset="0"/>
              </a:rPr>
              <a:t>Let’s decide</a:t>
            </a:r>
            <a:r>
              <a:rPr lang="en-GB" sz="2200" b="1" i="1" dirty="0">
                <a:latin typeface="Times New Roman" pitchFamily="18" charset="0"/>
                <a:ea typeface="ヒラギノ角ゴ Pro W3" charset="-128"/>
                <a:cs typeface="Times New Roman" pitchFamily="18" charset="0"/>
              </a:rPr>
              <a:t> together what is the best care for your conditions.</a:t>
            </a:r>
            <a:r>
              <a:rPr lang="it-IT" sz="2200" b="1" i="1" dirty="0">
                <a:latin typeface="Times New Roman" pitchFamily="18" charset="0"/>
                <a:ea typeface="ヒラギノ角ゴ Pro W3" charset="-128"/>
                <a:cs typeface="Times New Roman" pitchFamily="18" charset="0"/>
              </a:rPr>
              <a:t>”</a:t>
            </a:r>
          </a:p>
        </p:txBody>
      </p:sp>
      <p:sp>
        <p:nvSpPr>
          <p:cNvPr id="14" name="Rectangle 6"/>
          <p:cNvSpPr txBox="1">
            <a:spLocks noChangeArrowheads="1"/>
          </p:cNvSpPr>
          <p:nvPr/>
        </p:nvSpPr>
        <p:spPr bwMode="auto">
          <a:xfrm>
            <a:off x="4918779" y="4257675"/>
            <a:ext cx="3954643" cy="14773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R="0" lvl="0" algn="l" defTabSz="914400" rtl="0" eaLnBrk="0" fontAlgn="base" latinLnBrk="0" hangingPunct="0">
              <a:spcBef>
                <a:spcPct val="50000"/>
              </a:spcBef>
              <a:spcAft>
                <a:spcPct val="0"/>
              </a:spcAft>
              <a:buClr>
                <a:schemeClr val="folHlink"/>
              </a:buClr>
              <a:buSzPct val="75000"/>
              <a:buFontTx/>
              <a:buNone/>
              <a:tabLst/>
              <a:defRPr/>
            </a:pPr>
            <a:r>
              <a:rPr kumimoji="0" lang="en-GB" sz="1800" b="0" i="0" u="none" strike="noStrike" kern="0" cap="none" spc="0" normalizeH="0" baseline="0" noProof="0" dirty="0">
                <a:ln>
                  <a:noFill/>
                </a:ln>
                <a:solidFill>
                  <a:schemeClr val="tx1"/>
                </a:solidFill>
                <a:effectLst/>
                <a:uLnTx/>
                <a:uFillTx/>
                <a:latin typeface="Arial" pitchFamily="34" charset="0"/>
                <a:cs typeface="Arial" pitchFamily="34" charset="0"/>
              </a:rPr>
              <a:t>An </a:t>
            </a:r>
            <a:r>
              <a:rPr kumimoji="0" lang="en-GB" sz="1800" b="1" i="0" u="none" strike="noStrike" kern="0" cap="none" spc="0" normalizeH="0" baseline="0" noProof="0" dirty="0">
                <a:ln>
                  <a:noFill/>
                </a:ln>
                <a:solidFill>
                  <a:srgbClr val="4F81BD"/>
                </a:solidFill>
                <a:effectLst/>
                <a:uLnTx/>
                <a:uFillTx/>
                <a:latin typeface="Arial" pitchFamily="34" charset="0"/>
                <a:cs typeface="Arial" pitchFamily="34" charset="0"/>
              </a:rPr>
              <a:t>agreement</a:t>
            </a:r>
            <a:r>
              <a:rPr kumimoji="0" lang="en-GB" sz="1800" b="0" i="0" u="none" strike="noStrike" kern="0" cap="none" spc="0" normalizeH="0" baseline="0" noProof="0" dirty="0">
                <a:ln>
                  <a:noFill/>
                </a:ln>
                <a:solidFill>
                  <a:srgbClr val="336699"/>
                </a:solidFill>
                <a:effectLst/>
                <a:uLnTx/>
                <a:uFillTx/>
                <a:latin typeface="Arial" pitchFamily="34" charset="0"/>
                <a:cs typeface="Arial" pitchFamily="34" charset="0"/>
              </a:rPr>
              <a:t> </a:t>
            </a:r>
            <a:r>
              <a:rPr kumimoji="0" lang="en-GB" sz="1800" b="0" i="0" u="none" strike="noStrike" kern="0" cap="none" spc="0" normalizeH="0" baseline="0" noProof="0" dirty="0">
                <a:ln>
                  <a:noFill/>
                </a:ln>
                <a:solidFill>
                  <a:schemeClr val="tx1"/>
                </a:solidFill>
                <a:effectLst/>
                <a:uLnTx/>
                <a:uFillTx/>
                <a:latin typeface="Arial" pitchFamily="34" charset="0"/>
                <a:cs typeface="Arial" pitchFamily="34" charset="0"/>
              </a:rPr>
              <a:t>designed to support the promotion of self-management, taking into account the </a:t>
            </a:r>
            <a:r>
              <a:rPr kumimoji="0" lang="en-US" sz="1800" b="0" i="0" u="none" strike="noStrike" kern="0" cap="none" spc="0" normalizeH="0" baseline="0" noProof="0" dirty="0">
                <a:ln>
                  <a:noFill/>
                </a:ln>
                <a:solidFill>
                  <a:schemeClr val="tx1"/>
                </a:solidFill>
                <a:effectLst/>
                <a:uLnTx/>
                <a:uFillTx/>
                <a:latin typeface="Arial" pitchFamily="34" charset="0"/>
                <a:cs typeface="Arial" pitchFamily="34" charset="0"/>
              </a:rPr>
              <a:t>patients’ perspectives on their condition, their goals, expectations, and needs</a:t>
            </a:r>
            <a:endParaRPr kumimoji="0" lang="it-IT" sz="1800" b="0" i="0" u="none" strike="noStrike" kern="0" cap="none" spc="0" normalizeH="0" baseline="0" noProof="0" dirty="0">
              <a:ln>
                <a:noFill/>
              </a:ln>
              <a:solidFill>
                <a:schemeClr val="tx1"/>
              </a:solidFill>
              <a:effectLst/>
              <a:uLnTx/>
              <a:uFillTx/>
              <a:latin typeface="Arial" pitchFamily="34" charset="0"/>
              <a:cs typeface="Arial" pitchFamily="34" charset="0"/>
            </a:endParaRPr>
          </a:p>
        </p:txBody>
      </p:sp>
    </p:spTree>
    <p:extLst>
      <p:ext uri="{BB962C8B-B14F-4D97-AF65-F5344CB8AC3E}">
        <p14:creationId xmlns:p14="http://schemas.microsoft.com/office/powerpoint/2010/main" val="21555032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Right Arrow 1" descr="Arrow around Have skills for  making decisions and changes as needed&#10;"/>
          <p:cNvSpPr/>
          <p:nvPr/>
        </p:nvSpPr>
        <p:spPr bwMode="auto">
          <a:xfrm>
            <a:off x="876299" y="2200394"/>
            <a:ext cx="4305301" cy="1209556"/>
          </a:xfrm>
          <a:prstGeom prst="rightArrow">
            <a:avLst>
              <a:gd name="adj1" fmla="val 64175"/>
              <a:gd name="adj2" fmla="val 24801"/>
            </a:avLst>
          </a:prstGeom>
          <a:solidFill>
            <a:srgbClr val="D8C182">
              <a:alpha val="60000"/>
            </a:srgbClr>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 W3" charset="0"/>
              <a:cs typeface="ヒラギノ角ゴ Pro W3" charset="0"/>
            </a:endParaRPr>
          </a:p>
        </p:txBody>
      </p:sp>
      <p:sp>
        <p:nvSpPr>
          <p:cNvPr id="16388" name="Rectangle 2"/>
          <p:cNvSpPr>
            <a:spLocks noGrp="1" noChangeArrowheads="1"/>
          </p:cNvSpPr>
          <p:nvPr>
            <p:ph type="title"/>
          </p:nvPr>
        </p:nvSpPr>
        <p:spPr/>
        <p:txBody>
          <a:bodyPr/>
          <a:lstStyle/>
          <a:p>
            <a:pPr eaLnBrk="1" hangingPunct="1"/>
            <a:r>
              <a:rPr lang="en-US" dirty="0"/>
              <a:t>Empowerment Applied</a:t>
            </a:r>
            <a:r>
              <a:rPr lang="en-US" baseline="30000" dirty="0"/>
              <a:t>17</a:t>
            </a:r>
            <a:endParaRPr lang="en-US" dirty="0"/>
          </a:p>
        </p:txBody>
      </p:sp>
      <p:sp>
        <p:nvSpPr>
          <p:cNvPr id="19" name="Rectangle 18"/>
          <p:cNvSpPr/>
          <p:nvPr/>
        </p:nvSpPr>
        <p:spPr>
          <a:xfrm>
            <a:off x="787400" y="1676400"/>
            <a:ext cx="7747000" cy="400110"/>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a:solidFill>
                  <a:schemeClr val="bg1"/>
                </a:solidFill>
                <a:cs typeface="Arial" pitchFamily="34" charset="0"/>
              </a:rPr>
              <a:t>Empowered Patients – “Own” Their Health Condition</a:t>
            </a:r>
          </a:p>
        </p:txBody>
      </p:sp>
      <p:sp>
        <p:nvSpPr>
          <p:cNvPr id="42" name="TextBox 5"/>
          <p:cNvSpPr txBox="1">
            <a:spLocks noChangeArrowheads="1"/>
          </p:cNvSpPr>
          <p:nvPr/>
        </p:nvSpPr>
        <p:spPr bwMode="auto">
          <a:xfrm>
            <a:off x="5330755" y="2297341"/>
            <a:ext cx="3203645" cy="1015663"/>
          </a:xfrm>
          <a:prstGeom prst="rect">
            <a:avLst/>
          </a:prstGeom>
          <a:noFill/>
          <a:ln w="19050">
            <a:solidFill>
              <a:srgbClr val="D8C182"/>
            </a:solidFill>
            <a:miter lim="800000"/>
            <a:headEnd/>
            <a:tailEnd/>
          </a:ln>
        </p:spPr>
        <p:txBody>
          <a:bodyPr wrap="square" lIns="182880" tIns="91440" rIns="91440" bIns="91440">
            <a:spAutoFit/>
          </a:bodyPr>
          <a:lstStyle>
            <a:defPPr>
              <a:defRPr lang="en-US"/>
            </a:defPPr>
            <a:lvl3pPr marL="3175" lvl="2">
              <a:lnSpc>
                <a:spcPct val="90000"/>
              </a:lnSpc>
              <a:spcBef>
                <a:spcPts val="600"/>
              </a:spcBef>
              <a:buClr>
                <a:schemeClr val="tx1"/>
              </a:buClr>
              <a:defRPr sz="2000">
                <a:solidFill>
                  <a:schemeClr val="bg1"/>
                </a:solidFill>
                <a:latin typeface="Arial" pitchFamily="34" charset="0"/>
              </a:defRPr>
            </a:lvl3pPr>
          </a:lstStyle>
          <a:p>
            <a:r>
              <a:rPr lang="en-US" sz="1800" dirty="0">
                <a:latin typeface="Arial" pitchFamily="34" charset="0"/>
              </a:rPr>
              <a:t>Make decisions and direct their life in a way that helps them meet their goals</a:t>
            </a:r>
          </a:p>
        </p:txBody>
      </p:sp>
      <p:sp>
        <p:nvSpPr>
          <p:cNvPr id="20" name="Right Arrow 19" descr="Arrow around &quot;Are effective self-managers&quot;"/>
          <p:cNvSpPr/>
          <p:nvPr/>
        </p:nvSpPr>
        <p:spPr bwMode="auto">
          <a:xfrm>
            <a:off x="876299" y="3457575"/>
            <a:ext cx="4305301" cy="1209556"/>
          </a:xfrm>
          <a:prstGeom prst="rightArrow">
            <a:avLst>
              <a:gd name="adj1" fmla="val 64175"/>
              <a:gd name="adj2" fmla="val 24801"/>
            </a:avLst>
          </a:prstGeom>
          <a:solidFill>
            <a:srgbClr val="D8C182">
              <a:alpha val="60000"/>
            </a:srgbClr>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 W3" charset="0"/>
              <a:cs typeface="ヒラギノ角ゴ Pro W3" charset="0"/>
            </a:endParaRPr>
          </a:p>
        </p:txBody>
      </p:sp>
      <p:sp>
        <p:nvSpPr>
          <p:cNvPr id="18" name="Rectangle 37" descr="Blue rectangle around &quot;making decisions&quot;"/>
          <p:cNvSpPr>
            <a:spLocks noChangeArrowheads="1"/>
          </p:cNvSpPr>
          <p:nvPr/>
        </p:nvSpPr>
        <p:spPr bwMode="auto">
          <a:xfrm>
            <a:off x="2641202" y="2495550"/>
            <a:ext cx="2178448" cy="304463"/>
          </a:xfrm>
          <a:prstGeom prst="rect">
            <a:avLst/>
          </a:prstGeom>
          <a:solidFill>
            <a:srgbClr val="4F81BD"/>
          </a:solidFill>
          <a:ln w="19050">
            <a:solidFill>
              <a:schemeClr val="bg1"/>
            </a:solidFill>
            <a:miter lim="800000"/>
            <a:headEnd/>
            <a:tailEnd/>
          </a:ln>
        </p:spPr>
        <p:txBody>
          <a:bodyPr wrap="none" anchor="ctr"/>
          <a:lstStyle/>
          <a:p>
            <a:endParaRPr lang="en-US" dirty="0"/>
          </a:p>
        </p:txBody>
      </p:sp>
      <p:sp>
        <p:nvSpPr>
          <p:cNvPr id="16391" name="Rectangle 25"/>
          <p:cNvSpPr>
            <a:spLocks noChangeArrowheads="1"/>
          </p:cNvSpPr>
          <p:nvPr/>
        </p:nvSpPr>
        <p:spPr bwMode="auto">
          <a:xfrm>
            <a:off x="914400" y="2432050"/>
            <a:ext cx="4141391" cy="939800"/>
          </a:xfrm>
          <a:prstGeom prst="rect">
            <a:avLst/>
          </a:prstGeom>
          <a:noFill/>
          <a:ln w="9525">
            <a:noFill/>
            <a:miter lim="800000"/>
            <a:headEnd/>
            <a:tailEnd/>
          </a:ln>
        </p:spPr>
        <p:txBody>
          <a:bodyPr/>
          <a:lstStyle/>
          <a:p>
            <a:pPr>
              <a:spcBef>
                <a:spcPct val="20000"/>
              </a:spcBef>
              <a:buClr>
                <a:schemeClr val="hlink"/>
              </a:buClr>
              <a:buSzPct val="70000"/>
            </a:pPr>
            <a:r>
              <a:rPr lang="en-US" sz="2000" dirty="0">
                <a:latin typeface="Arial" pitchFamily="34" charset="0"/>
              </a:rPr>
              <a:t>Have skills for  </a:t>
            </a:r>
            <a:r>
              <a:rPr lang="en-US" sz="2000" dirty="0">
                <a:solidFill>
                  <a:schemeClr val="bg1"/>
                </a:solidFill>
                <a:latin typeface="Arial" pitchFamily="34" charset="0"/>
              </a:rPr>
              <a:t>making decisions </a:t>
            </a:r>
            <a:br>
              <a:rPr lang="en-US" sz="2000" dirty="0">
                <a:latin typeface="Arial" pitchFamily="34" charset="0"/>
              </a:rPr>
            </a:br>
            <a:r>
              <a:rPr lang="en-US" sz="2000" dirty="0">
                <a:latin typeface="Arial" pitchFamily="34" charset="0"/>
              </a:rPr>
              <a:t>and changes as needed</a:t>
            </a:r>
          </a:p>
        </p:txBody>
      </p:sp>
      <p:sp>
        <p:nvSpPr>
          <p:cNvPr id="16401" name="Rectangle 37" descr="Blue rectangle around &quot;self-managers&quot;"/>
          <p:cNvSpPr>
            <a:spLocks noChangeArrowheads="1"/>
          </p:cNvSpPr>
          <p:nvPr/>
        </p:nvSpPr>
        <p:spPr bwMode="auto">
          <a:xfrm>
            <a:off x="2486026" y="3891072"/>
            <a:ext cx="1905000" cy="304463"/>
          </a:xfrm>
          <a:prstGeom prst="rect">
            <a:avLst/>
          </a:prstGeom>
          <a:solidFill>
            <a:srgbClr val="4F81BD"/>
          </a:solidFill>
          <a:ln w="19050">
            <a:solidFill>
              <a:schemeClr val="bg1"/>
            </a:solidFill>
            <a:miter lim="800000"/>
            <a:headEnd/>
            <a:tailEnd/>
          </a:ln>
        </p:spPr>
        <p:txBody>
          <a:bodyPr wrap="none" anchor="ctr"/>
          <a:lstStyle/>
          <a:p>
            <a:endParaRPr lang="en-US" dirty="0"/>
          </a:p>
        </p:txBody>
      </p:sp>
      <p:sp>
        <p:nvSpPr>
          <p:cNvPr id="16403" name="Rectangle 26"/>
          <p:cNvSpPr>
            <a:spLocks noChangeArrowheads="1"/>
          </p:cNvSpPr>
          <p:nvPr/>
        </p:nvSpPr>
        <p:spPr bwMode="auto">
          <a:xfrm>
            <a:off x="914400" y="3824228"/>
            <a:ext cx="4116388" cy="476250"/>
          </a:xfrm>
          <a:prstGeom prst="rect">
            <a:avLst/>
          </a:prstGeom>
          <a:noFill/>
          <a:ln w="9525">
            <a:noFill/>
            <a:miter lim="800000"/>
            <a:headEnd/>
            <a:tailEnd/>
          </a:ln>
        </p:spPr>
        <p:txBody>
          <a:bodyPr/>
          <a:lstStyle/>
          <a:p>
            <a:pPr>
              <a:spcBef>
                <a:spcPct val="20000"/>
              </a:spcBef>
              <a:buClr>
                <a:schemeClr val="hlink"/>
              </a:buClr>
              <a:buSzPct val="70000"/>
            </a:pPr>
            <a:r>
              <a:rPr lang="en-US" sz="2000" dirty="0">
                <a:latin typeface="Arial" pitchFamily="34" charset="0"/>
              </a:rPr>
              <a:t>Are effective  </a:t>
            </a:r>
            <a:r>
              <a:rPr lang="en-US" sz="2000" dirty="0">
                <a:solidFill>
                  <a:schemeClr val="bg1"/>
                </a:solidFill>
                <a:latin typeface="Arial" pitchFamily="34" charset="0"/>
              </a:rPr>
              <a:t>self-managers</a:t>
            </a:r>
          </a:p>
        </p:txBody>
      </p:sp>
      <p:sp>
        <p:nvSpPr>
          <p:cNvPr id="16408" name="Text Box 21"/>
          <p:cNvSpPr txBox="1">
            <a:spLocks noChangeArrowheads="1"/>
          </p:cNvSpPr>
          <p:nvPr/>
        </p:nvSpPr>
        <p:spPr bwMode="auto">
          <a:xfrm>
            <a:off x="5330755" y="3396116"/>
            <a:ext cx="3203645" cy="1501950"/>
          </a:xfrm>
          <a:prstGeom prst="rect">
            <a:avLst/>
          </a:prstGeom>
          <a:noFill/>
          <a:ln w="19050">
            <a:solidFill>
              <a:srgbClr val="D8C182"/>
            </a:solidFill>
            <a:miter lim="800000"/>
            <a:headEnd/>
            <a:tailEnd/>
          </a:ln>
        </p:spPr>
        <p:txBody>
          <a:bodyPr wrap="square" lIns="182880" tIns="91440" rIns="91440" bIns="91440">
            <a:spAutoFit/>
          </a:bodyPr>
          <a:lstStyle/>
          <a:p>
            <a:pPr marL="3175" lvl="2" algn="l">
              <a:lnSpc>
                <a:spcPct val="90000"/>
              </a:lnSpc>
              <a:spcBef>
                <a:spcPts val="600"/>
              </a:spcBef>
              <a:buClr>
                <a:schemeClr val="tx1"/>
              </a:buClr>
            </a:pPr>
            <a:r>
              <a:rPr lang="en-US" sz="1800" dirty="0">
                <a:latin typeface="Arial" pitchFamily="34" charset="0"/>
              </a:rPr>
              <a:t>Active participants in:</a:t>
            </a:r>
          </a:p>
          <a:p>
            <a:pPr marL="287338" lvl="2" indent="-169863" algn="l">
              <a:lnSpc>
                <a:spcPct val="90000"/>
              </a:lnSpc>
              <a:spcBef>
                <a:spcPts val="300"/>
              </a:spcBef>
              <a:buClr>
                <a:srgbClr val="4F81BD"/>
              </a:buClr>
              <a:buFont typeface="Wingdings" pitchFamily="2" charset="2"/>
              <a:buChar char="§"/>
            </a:pPr>
            <a:r>
              <a:rPr lang="en-US" sz="1600" dirty="0">
                <a:latin typeface="Arial" pitchFamily="34" charset="0"/>
              </a:rPr>
              <a:t>Setting goals</a:t>
            </a:r>
          </a:p>
          <a:p>
            <a:pPr marL="287338" lvl="2" indent="-169863" algn="l">
              <a:lnSpc>
                <a:spcPct val="90000"/>
              </a:lnSpc>
              <a:spcBef>
                <a:spcPts val="300"/>
              </a:spcBef>
              <a:buClr>
                <a:srgbClr val="4F81BD"/>
              </a:buClr>
              <a:buFont typeface="Wingdings" pitchFamily="2" charset="2"/>
              <a:buChar char="§"/>
            </a:pPr>
            <a:r>
              <a:rPr lang="en-US" sz="1600" dirty="0">
                <a:latin typeface="Arial" pitchFamily="34" charset="0"/>
              </a:rPr>
              <a:t>Building action plans</a:t>
            </a:r>
          </a:p>
          <a:p>
            <a:pPr marL="287338" lvl="2" indent="-169863" algn="l">
              <a:lnSpc>
                <a:spcPct val="90000"/>
              </a:lnSpc>
              <a:spcBef>
                <a:spcPts val="300"/>
              </a:spcBef>
              <a:buClr>
                <a:srgbClr val="4F81BD"/>
              </a:buClr>
              <a:buFont typeface="Wingdings" pitchFamily="2" charset="2"/>
              <a:buChar char="§"/>
            </a:pPr>
            <a:r>
              <a:rPr lang="en-US" sz="1600" dirty="0">
                <a:latin typeface="Arial" pitchFamily="34" charset="0"/>
              </a:rPr>
              <a:t>Identifying barriers</a:t>
            </a:r>
          </a:p>
          <a:p>
            <a:pPr marL="287338" lvl="2" indent="-169863" algn="l">
              <a:lnSpc>
                <a:spcPct val="90000"/>
              </a:lnSpc>
              <a:spcBef>
                <a:spcPts val="300"/>
              </a:spcBef>
              <a:buClr>
                <a:srgbClr val="4F81BD"/>
              </a:buClr>
              <a:buFont typeface="Wingdings" pitchFamily="2" charset="2"/>
              <a:buChar char="§"/>
            </a:pPr>
            <a:r>
              <a:rPr lang="en-US" sz="1600" dirty="0"/>
              <a:t>Problem solving</a:t>
            </a:r>
          </a:p>
        </p:txBody>
      </p:sp>
      <p:sp>
        <p:nvSpPr>
          <p:cNvPr id="22" name="Right Arrow 21" descr="Arrow around &quot;Have strong  self-efficacy&quot;&#10;"/>
          <p:cNvSpPr/>
          <p:nvPr/>
        </p:nvSpPr>
        <p:spPr bwMode="auto">
          <a:xfrm>
            <a:off x="876299" y="4734044"/>
            <a:ext cx="4305301" cy="1209556"/>
          </a:xfrm>
          <a:prstGeom prst="rightArrow">
            <a:avLst>
              <a:gd name="adj1" fmla="val 64175"/>
              <a:gd name="adj2" fmla="val 24801"/>
            </a:avLst>
          </a:prstGeom>
          <a:solidFill>
            <a:srgbClr val="D8C182">
              <a:alpha val="60000"/>
            </a:srgbClr>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 W3" charset="0"/>
              <a:cs typeface="ヒラギノ角ゴ Pro W3" charset="0"/>
            </a:endParaRPr>
          </a:p>
        </p:txBody>
      </p:sp>
      <p:sp>
        <p:nvSpPr>
          <p:cNvPr id="48" name="Rectangle 37" descr="Blue rectangle around &quot;self-efficacy&quot;"/>
          <p:cNvSpPr>
            <a:spLocks noChangeArrowheads="1"/>
          </p:cNvSpPr>
          <p:nvPr/>
        </p:nvSpPr>
        <p:spPr bwMode="auto">
          <a:xfrm>
            <a:off x="2457450" y="5124450"/>
            <a:ext cx="1552575" cy="304463"/>
          </a:xfrm>
          <a:prstGeom prst="rect">
            <a:avLst/>
          </a:prstGeom>
          <a:solidFill>
            <a:srgbClr val="4F81BD"/>
          </a:solidFill>
          <a:ln w="19050">
            <a:solidFill>
              <a:schemeClr val="bg1"/>
            </a:solidFill>
            <a:miter lim="800000"/>
            <a:headEnd/>
            <a:tailEnd/>
          </a:ln>
        </p:spPr>
        <p:txBody>
          <a:bodyPr wrap="none" anchor="ctr"/>
          <a:lstStyle/>
          <a:p>
            <a:endParaRPr lang="en-US" dirty="0"/>
          </a:p>
        </p:txBody>
      </p:sp>
      <p:sp>
        <p:nvSpPr>
          <p:cNvPr id="16396" name="Rectangle 27"/>
          <p:cNvSpPr>
            <a:spLocks noChangeArrowheads="1"/>
          </p:cNvSpPr>
          <p:nvPr/>
        </p:nvSpPr>
        <p:spPr bwMode="auto">
          <a:xfrm>
            <a:off x="914400" y="5061010"/>
            <a:ext cx="3646488" cy="555625"/>
          </a:xfrm>
          <a:prstGeom prst="rect">
            <a:avLst/>
          </a:prstGeom>
          <a:noFill/>
          <a:ln w="9525">
            <a:noFill/>
            <a:miter lim="800000"/>
            <a:headEnd/>
            <a:tailEnd/>
          </a:ln>
        </p:spPr>
        <p:txBody>
          <a:bodyPr/>
          <a:lstStyle/>
          <a:p>
            <a:pPr>
              <a:spcBef>
                <a:spcPct val="20000"/>
              </a:spcBef>
              <a:buClr>
                <a:schemeClr val="hlink"/>
              </a:buClr>
              <a:buSzPct val="70000"/>
            </a:pPr>
            <a:r>
              <a:rPr lang="en-US" sz="2000" dirty="0">
                <a:latin typeface="Arial" pitchFamily="34" charset="0"/>
              </a:rPr>
              <a:t>Have strong  </a:t>
            </a:r>
            <a:r>
              <a:rPr lang="en-US" sz="2000" dirty="0">
                <a:solidFill>
                  <a:schemeClr val="bg1"/>
                </a:solidFill>
                <a:latin typeface="Arial" pitchFamily="34" charset="0"/>
              </a:rPr>
              <a:t>self-efficacy</a:t>
            </a:r>
          </a:p>
        </p:txBody>
      </p:sp>
      <p:sp>
        <p:nvSpPr>
          <p:cNvPr id="47" name="Text Box 21"/>
          <p:cNvSpPr txBox="1">
            <a:spLocks noChangeArrowheads="1"/>
          </p:cNvSpPr>
          <p:nvPr/>
        </p:nvSpPr>
        <p:spPr bwMode="auto">
          <a:xfrm>
            <a:off x="5330755" y="4997190"/>
            <a:ext cx="3203645" cy="683264"/>
          </a:xfrm>
          <a:prstGeom prst="rect">
            <a:avLst/>
          </a:prstGeom>
          <a:noFill/>
          <a:ln w="19050">
            <a:solidFill>
              <a:srgbClr val="D8C182"/>
            </a:solidFill>
            <a:miter lim="800000"/>
            <a:headEnd/>
            <a:tailEnd/>
          </a:ln>
        </p:spPr>
        <p:txBody>
          <a:bodyPr wrap="square" lIns="182880" tIns="91440" rIns="91440" bIns="91440">
            <a:spAutoFit/>
          </a:bodyPr>
          <a:lstStyle/>
          <a:p>
            <a:pPr marL="3175" lvl="2" algn="l">
              <a:lnSpc>
                <a:spcPct val="90000"/>
              </a:lnSpc>
              <a:spcBef>
                <a:spcPts val="600"/>
              </a:spcBef>
              <a:buClr>
                <a:schemeClr val="tx1"/>
              </a:buClr>
            </a:pPr>
            <a:r>
              <a:rPr lang="en-US" sz="1800" dirty="0"/>
              <a:t>Comfortable and confident about taking needed action</a:t>
            </a:r>
          </a:p>
        </p:txBody>
      </p:sp>
    </p:spTree>
    <p:extLst>
      <p:ext uri="{BB962C8B-B14F-4D97-AF65-F5344CB8AC3E}">
        <p14:creationId xmlns:p14="http://schemas.microsoft.com/office/powerpoint/2010/main" val="7139617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
          <p:cNvSpPr>
            <a:spLocks noGrp="1" noChangeArrowheads="1"/>
          </p:cNvSpPr>
          <p:nvPr>
            <p:ph type="title"/>
          </p:nvPr>
        </p:nvSpPr>
        <p:spPr/>
        <p:txBody>
          <a:bodyPr/>
          <a:lstStyle/>
          <a:p>
            <a:r>
              <a:rPr lang="en-US" dirty="0"/>
              <a:t>How Do Patients Become Empowered?</a:t>
            </a:r>
            <a:r>
              <a:rPr lang="en-US" baseline="30000" dirty="0"/>
              <a:t>17,18</a:t>
            </a:r>
          </a:p>
        </p:txBody>
      </p:sp>
      <p:sp>
        <p:nvSpPr>
          <p:cNvPr id="9" name="Rectangle 8"/>
          <p:cNvSpPr/>
          <p:nvPr/>
        </p:nvSpPr>
        <p:spPr>
          <a:xfrm>
            <a:off x="787400" y="1676400"/>
            <a:ext cx="7543800" cy="400110"/>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a:solidFill>
                  <a:schemeClr val="bg1"/>
                </a:solidFill>
                <a:cs typeface="Arial" pitchFamily="34" charset="0"/>
              </a:rPr>
              <a:t>Through Self-Management Education</a:t>
            </a:r>
          </a:p>
        </p:txBody>
      </p:sp>
      <p:sp>
        <p:nvSpPr>
          <p:cNvPr id="22546" name="Rectangle 7"/>
          <p:cNvSpPr>
            <a:spLocks noChangeArrowheads="1"/>
          </p:cNvSpPr>
          <p:nvPr/>
        </p:nvSpPr>
        <p:spPr bwMode="auto">
          <a:xfrm>
            <a:off x="1029298" y="2209800"/>
            <a:ext cx="3575304" cy="2514599"/>
          </a:xfrm>
          <a:prstGeom prst="rect">
            <a:avLst/>
          </a:prstGeom>
          <a:noFill/>
          <a:ln w="19050">
            <a:solidFill>
              <a:srgbClr val="C4BDB4"/>
            </a:solidFill>
          </a:ln>
        </p:spPr>
        <p:txBody>
          <a:bodyPr vert="horz" lIns="182880" tIns="91440" rIns="91440" bIns="91440" rtlCol="0">
            <a:noAutofit/>
          </a:bodyPr>
          <a:lstStyle/>
          <a:p>
            <a:pPr algn="ctr">
              <a:spcBef>
                <a:spcPts val="1200"/>
              </a:spcBef>
              <a:buClr>
                <a:srgbClr val="E9CF11"/>
              </a:buClr>
            </a:pPr>
            <a:r>
              <a:rPr lang="en-US" sz="2200" b="1" dirty="0">
                <a:solidFill>
                  <a:srgbClr val="CE7124"/>
                </a:solidFill>
                <a:latin typeface="Arial" pitchFamily="34" charset="0"/>
                <a:cs typeface="Arial" pitchFamily="34" charset="0"/>
              </a:rPr>
              <a:t>Traditional Patient Education</a:t>
            </a:r>
          </a:p>
          <a:p>
            <a:pPr marL="342900" indent="-342900">
              <a:spcBef>
                <a:spcPts val="1200"/>
              </a:spcBef>
              <a:buClr>
                <a:schemeClr val="bg2"/>
              </a:buClr>
              <a:buFont typeface="Wingdings" pitchFamily="2" charset="2"/>
              <a:buChar char=""/>
            </a:pPr>
            <a:r>
              <a:rPr lang="en-US" sz="2000" dirty="0">
                <a:latin typeface="Arial" pitchFamily="34" charset="0"/>
                <a:cs typeface="Arial" pitchFamily="34" charset="0"/>
              </a:rPr>
              <a:t>Offers information</a:t>
            </a:r>
          </a:p>
          <a:p>
            <a:pPr marL="342900" indent="-342900">
              <a:spcBef>
                <a:spcPts val="1200"/>
              </a:spcBef>
              <a:buClr>
                <a:schemeClr val="bg2"/>
              </a:buClr>
              <a:buFont typeface="Wingdings" pitchFamily="2" charset="2"/>
              <a:buChar char=""/>
            </a:pPr>
            <a:r>
              <a:rPr lang="en-US" sz="2000" dirty="0">
                <a:latin typeface="Arial" pitchFamily="34" charset="0"/>
                <a:cs typeface="Arial" pitchFamily="34" charset="0"/>
              </a:rPr>
              <a:t>Defines problems</a:t>
            </a:r>
          </a:p>
        </p:txBody>
      </p:sp>
      <p:sp>
        <p:nvSpPr>
          <p:cNvPr id="22543" name="Rectangle 11"/>
          <p:cNvSpPr>
            <a:spLocks noChangeArrowheads="1"/>
          </p:cNvSpPr>
          <p:nvPr/>
        </p:nvSpPr>
        <p:spPr bwMode="auto">
          <a:xfrm>
            <a:off x="4718902" y="2209801"/>
            <a:ext cx="3573463" cy="2514599"/>
          </a:xfrm>
          <a:prstGeom prst="rect">
            <a:avLst/>
          </a:prstGeom>
          <a:noFill/>
          <a:ln w="19050">
            <a:solidFill>
              <a:srgbClr val="C4BDB4"/>
            </a:solidFill>
          </a:ln>
        </p:spPr>
        <p:txBody>
          <a:bodyPr vert="horz" lIns="182880" tIns="91440" rIns="91440" bIns="91440" rtlCol="0">
            <a:noAutofit/>
          </a:bodyPr>
          <a:lstStyle/>
          <a:p>
            <a:pPr algn="ctr">
              <a:spcBef>
                <a:spcPts val="1200"/>
              </a:spcBef>
              <a:buClr>
                <a:srgbClr val="E9CF11"/>
              </a:buClr>
            </a:pPr>
            <a:r>
              <a:rPr lang="en-US" sz="2200" b="1" dirty="0">
                <a:solidFill>
                  <a:srgbClr val="CE7124"/>
                </a:solidFill>
                <a:latin typeface="Arial" pitchFamily="34" charset="0"/>
                <a:cs typeface="Arial" pitchFamily="34" charset="0"/>
              </a:rPr>
              <a:t>Self-Management Education</a:t>
            </a:r>
          </a:p>
          <a:p>
            <a:pPr marL="342900" indent="-342900">
              <a:spcBef>
                <a:spcPts val="1200"/>
              </a:spcBef>
              <a:buClr>
                <a:schemeClr val="bg2"/>
              </a:buClr>
              <a:buFont typeface="Wingdings" pitchFamily="2" charset="2"/>
              <a:buChar char="l"/>
            </a:pPr>
            <a:r>
              <a:rPr lang="en-US" sz="2000" dirty="0">
                <a:latin typeface="Arial" pitchFamily="34" charset="0"/>
                <a:cs typeface="Arial" pitchFamily="34" charset="0"/>
              </a:rPr>
              <a:t>Teaches problem solving</a:t>
            </a:r>
          </a:p>
          <a:p>
            <a:pPr marL="342900" indent="-342900">
              <a:spcBef>
                <a:spcPts val="1200"/>
              </a:spcBef>
              <a:buClr>
                <a:schemeClr val="bg2"/>
              </a:buClr>
              <a:buFont typeface="Wingdings" pitchFamily="2" charset="2"/>
              <a:buChar char="l"/>
            </a:pPr>
            <a:r>
              <a:rPr lang="en-US" sz="2000" dirty="0">
                <a:latin typeface="Arial" pitchFamily="34" charset="0"/>
                <a:cs typeface="Arial" pitchFamily="34" charset="0"/>
              </a:rPr>
              <a:t>Helps patients identify problems, make decisions, take actions</a:t>
            </a:r>
          </a:p>
        </p:txBody>
      </p:sp>
      <p:sp>
        <p:nvSpPr>
          <p:cNvPr id="8" name="Rectangle 7"/>
          <p:cNvSpPr/>
          <p:nvPr/>
        </p:nvSpPr>
        <p:spPr>
          <a:xfrm>
            <a:off x="1042732" y="4724400"/>
            <a:ext cx="7263068" cy="584775"/>
          </a:xfrm>
          <a:prstGeom prst="rect">
            <a:avLst/>
          </a:prstGeom>
          <a:noFill/>
        </p:spPr>
        <p:txBody>
          <a:bodyPr wrap="square">
            <a:spAutoFit/>
          </a:bodyPr>
          <a:lstStyle/>
          <a:p>
            <a:pPr algn="ctr">
              <a:buFontTx/>
              <a:buNone/>
            </a:pPr>
            <a:r>
              <a:rPr lang="en-GB" sz="1600" b="1" dirty="0">
                <a:solidFill>
                  <a:srgbClr val="CE7124"/>
                </a:solidFill>
                <a:latin typeface="Arial" pitchFamily="34" charset="0"/>
                <a:cs typeface="Arial" pitchFamily="34" charset="0"/>
              </a:rPr>
              <a:t>Self-management compliments rather than substitutes for traditional patient education</a:t>
            </a:r>
            <a:endParaRPr lang="en-US" sz="1600" b="1" dirty="0">
              <a:solidFill>
                <a:srgbClr val="CE7124"/>
              </a:solidFill>
              <a:latin typeface="Arial" pitchFamily="34" charset="0"/>
              <a:cs typeface="Arial" pitchFamily="34" charset="0"/>
            </a:endParaRPr>
          </a:p>
        </p:txBody>
      </p:sp>
      <p:sp>
        <p:nvSpPr>
          <p:cNvPr id="19" name="Rectangle 18"/>
          <p:cNvSpPr/>
          <p:nvPr/>
        </p:nvSpPr>
        <p:spPr>
          <a:xfrm>
            <a:off x="1030225" y="5181600"/>
            <a:ext cx="7263068" cy="707886"/>
          </a:xfrm>
          <a:prstGeom prst="rect">
            <a:avLst/>
          </a:prstGeom>
          <a:noFill/>
        </p:spPr>
        <p:txBody>
          <a:bodyPr wrap="square">
            <a:spAutoFit/>
          </a:bodyPr>
          <a:lstStyle/>
          <a:p>
            <a:pPr algn="ctr">
              <a:buFontTx/>
              <a:buNone/>
            </a:pPr>
            <a:r>
              <a:rPr lang="en-GB" sz="2000" b="1" dirty="0">
                <a:solidFill>
                  <a:srgbClr val="336699"/>
                </a:solidFill>
                <a:latin typeface="Arial" pitchFamily="34" charset="0"/>
                <a:cs typeface="Arial" pitchFamily="34" charset="0"/>
              </a:rPr>
              <a:t>A partnership will require both educators and learners </a:t>
            </a:r>
            <a:br>
              <a:rPr lang="en-GB" sz="2000" b="1" dirty="0">
                <a:solidFill>
                  <a:srgbClr val="336699"/>
                </a:solidFill>
                <a:latin typeface="Arial" pitchFamily="34" charset="0"/>
                <a:cs typeface="Arial" pitchFamily="34" charset="0"/>
              </a:rPr>
            </a:br>
            <a:r>
              <a:rPr lang="en-GB" sz="2000" b="1" dirty="0">
                <a:solidFill>
                  <a:srgbClr val="336699"/>
                </a:solidFill>
                <a:latin typeface="Arial" pitchFamily="34" charset="0"/>
                <a:cs typeface="Arial" pitchFamily="34" charset="0"/>
              </a:rPr>
              <a:t>to interact with respect as equals</a:t>
            </a:r>
            <a:endParaRPr lang="en-US" sz="2000" b="1" dirty="0">
              <a:solidFill>
                <a:srgbClr val="336699"/>
              </a:solidFill>
              <a:latin typeface="Arial" pitchFamily="34" charset="0"/>
              <a:cs typeface="Arial" pitchFamily="34" charset="0"/>
            </a:endParaRPr>
          </a:p>
        </p:txBody>
      </p:sp>
    </p:spTree>
    <p:extLst>
      <p:ext uri="{BB962C8B-B14F-4D97-AF65-F5344CB8AC3E}">
        <p14:creationId xmlns:p14="http://schemas.microsoft.com/office/powerpoint/2010/main" val="33711312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Paolo Freire</a:t>
            </a:r>
            <a:r>
              <a:rPr lang="en-US" baseline="30000" dirty="0"/>
              <a:t>19</a:t>
            </a:r>
            <a:endParaRPr lang="en-US" dirty="0"/>
          </a:p>
        </p:txBody>
      </p:sp>
      <p:sp>
        <p:nvSpPr>
          <p:cNvPr id="18" name="Rectangle 17"/>
          <p:cNvSpPr/>
          <p:nvPr/>
        </p:nvSpPr>
        <p:spPr>
          <a:xfrm>
            <a:off x="787400" y="1676400"/>
            <a:ext cx="7543800" cy="400110"/>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a:solidFill>
                  <a:schemeClr val="bg1"/>
                </a:solidFill>
                <a:cs typeface="Arial" pitchFamily="34" charset="0"/>
              </a:rPr>
              <a:t>“There isn’t Dialogue Without Humility”</a:t>
            </a:r>
          </a:p>
        </p:txBody>
      </p:sp>
      <p:sp>
        <p:nvSpPr>
          <p:cNvPr id="17" name="Rectangle 16" descr="Grey rectangle around text"/>
          <p:cNvSpPr/>
          <p:nvPr/>
        </p:nvSpPr>
        <p:spPr>
          <a:xfrm>
            <a:off x="4953000" y="2286000"/>
            <a:ext cx="3378200" cy="29718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sz="half" idx="4294967295"/>
          </p:nvPr>
        </p:nvSpPr>
        <p:spPr>
          <a:xfrm>
            <a:off x="787400" y="2178369"/>
            <a:ext cx="3886200" cy="3951288"/>
          </a:xfrm>
        </p:spPr>
        <p:txBody>
          <a:bodyPr/>
          <a:lstStyle/>
          <a:p>
            <a:pPr marL="339725" lvl="1" indent="-339725"/>
            <a:r>
              <a:rPr lang="en-GB" dirty="0"/>
              <a:t>The content of education based on true dialogue is not intended to convey information or impose ideas </a:t>
            </a:r>
          </a:p>
          <a:p>
            <a:pPr marL="339725" lvl="1" indent="-339725"/>
            <a:r>
              <a:rPr lang="en-GB" dirty="0"/>
              <a:t>It is to provide an organized structure so individuals can</a:t>
            </a:r>
          </a:p>
          <a:p>
            <a:pPr marL="627063" lvl="2" indent="-222250"/>
            <a:r>
              <a:rPr lang="en-GB" dirty="0"/>
              <a:t>Identify their own goals</a:t>
            </a:r>
          </a:p>
          <a:p>
            <a:pPr marL="627063" lvl="2" indent="-222250"/>
            <a:r>
              <a:rPr lang="en-GB" dirty="0"/>
              <a:t>Initiate their own decisions and actions</a:t>
            </a:r>
          </a:p>
          <a:p>
            <a:pPr marL="627063" lvl="2" indent="-222250"/>
            <a:r>
              <a:rPr lang="en-GB" dirty="0"/>
              <a:t>Experience their own power</a:t>
            </a:r>
            <a:endParaRPr lang="en-US" dirty="0"/>
          </a:p>
        </p:txBody>
      </p:sp>
      <p:sp>
        <p:nvSpPr>
          <p:cNvPr id="15" name="TextBox 14"/>
          <p:cNvSpPr txBox="1"/>
          <p:nvPr/>
        </p:nvSpPr>
        <p:spPr>
          <a:xfrm>
            <a:off x="5384800" y="2831068"/>
            <a:ext cx="2514600" cy="1477328"/>
          </a:xfrm>
          <a:prstGeom prst="rect">
            <a:avLst/>
          </a:prstGeom>
          <a:noFill/>
        </p:spPr>
        <p:txBody>
          <a:bodyPr wrap="square" rtlCol="0">
            <a:spAutoFit/>
          </a:bodyPr>
          <a:lstStyle/>
          <a:p>
            <a:pPr algn="ctr">
              <a:buClr>
                <a:srgbClr val="C00000"/>
              </a:buClr>
            </a:pPr>
            <a:r>
              <a:rPr lang="en-US" sz="1800" b="1" dirty="0">
                <a:latin typeface="Arial" pitchFamily="34" charset="0"/>
                <a:cs typeface="Arial" pitchFamily="34" charset="0"/>
              </a:rPr>
              <a:t>Switching from a “banking” to a “problem–posing” approach to education</a:t>
            </a:r>
          </a:p>
        </p:txBody>
      </p:sp>
      <p:sp>
        <p:nvSpPr>
          <p:cNvPr id="5" name="Text Box 4"/>
          <p:cNvSpPr txBox="1">
            <a:spLocks noChangeArrowheads="1"/>
          </p:cNvSpPr>
          <p:nvPr/>
        </p:nvSpPr>
        <p:spPr bwMode="auto">
          <a:xfrm>
            <a:off x="5004386" y="4507468"/>
            <a:ext cx="3275428" cy="369332"/>
          </a:xfrm>
          <a:prstGeom prst="rect">
            <a:avLst/>
          </a:prstGeom>
          <a:noFill/>
          <a:ln w="9525">
            <a:noFill/>
            <a:miter lim="800000"/>
            <a:headEnd/>
            <a:tailEnd/>
          </a:ln>
          <a:effectLst/>
        </p:spPr>
        <p:txBody>
          <a:bodyPr wrap="square">
            <a:spAutoFit/>
          </a:bodyPr>
          <a:lstStyle/>
          <a:p>
            <a:pPr algn="ctr">
              <a:lnSpc>
                <a:spcPct val="90000"/>
              </a:lnSpc>
              <a:spcBef>
                <a:spcPct val="20000"/>
              </a:spcBef>
            </a:pPr>
            <a:r>
              <a:rPr lang="en-GB" sz="2000" dirty="0">
                <a:latin typeface="Times New Roman" pitchFamily="18" charset="0"/>
                <a:cs typeface="Times New Roman" pitchFamily="18" charset="0"/>
              </a:rPr>
              <a:t>“Education for liberation” </a:t>
            </a:r>
            <a:endParaRPr lang="it-IT" sz="2000" dirty="0">
              <a:latin typeface="Times New Roman" pitchFamily="18" charset="0"/>
              <a:cs typeface="Times New Roman" pitchFamily="18" charset="0"/>
            </a:endParaRPr>
          </a:p>
        </p:txBody>
      </p:sp>
    </p:spTree>
    <p:extLst>
      <p:ext uri="{BB962C8B-B14F-4D97-AF65-F5344CB8AC3E}">
        <p14:creationId xmlns:p14="http://schemas.microsoft.com/office/powerpoint/2010/main" val="38834674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p:nvPr>
        </p:nvSpPr>
        <p:spPr>
          <a:xfrm>
            <a:off x="457200" y="762000"/>
            <a:ext cx="8458200" cy="838200"/>
          </a:xfrm>
        </p:spPr>
        <p:txBody>
          <a:bodyPr/>
          <a:lstStyle/>
          <a:p>
            <a:r>
              <a:rPr lang="en-US" dirty="0"/>
              <a:t>Bloom’s Educational Model </a:t>
            </a:r>
            <a:br>
              <a:rPr lang="en-US" dirty="0"/>
            </a:br>
            <a:r>
              <a:rPr lang="en-US" dirty="0"/>
              <a:t>About “Into,” “Through,” and “Beyond”</a:t>
            </a:r>
            <a:r>
              <a:rPr lang="en-US" baseline="30000" dirty="0"/>
              <a:t>20</a:t>
            </a:r>
            <a:endParaRPr lang="en-US" dirty="0"/>
          </a:p>
        </p:txBody>
      </p:sp>
      <p:sp>
        <p:nvSpPr>
          <p:cNvPr id="156" name="Rectangle 155" descr="Rectangle around text"/>
          <p:cNvSpPr/>
          <p:nvPr/>
        </p:nvSpPr>
        <p:spPr>
          <a:xfrm>
            <a:off x="641499" y="1697666"/>
            <a:ext cx="8382000" cy="1246535"/>
          </a:xfrm>
          <a:prstGeom prst="rect">
            <a:avLst/>
          </a:prstGeom>
          <a:noFill/>
          <a:ln>
            <a:solidFill>
              <a:srgbClr val="B1C7E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752" name="Text Box 7"/>
          <p:cNvSpPr txBox="1">
            <a:spLocks noChangeArrowheads="1"/>
          </p:cNvSpPr>
          <p:nvPr/>
        </p:nvSpPr>
        <p:spPr bwMode="auto">
          <a:xfrm>
            <a:off x="793568" y="1955014"/>
            <a:ext cx="652463" cy="731838"/>
          </a:xfrm>
          <a:prstGeom prst="rect">
            <a:avLst/>
          </a:prstGeom>
          <a:noFill/>
          <a:ln w="9525">
            <a:noFill/>
            <a:miter lim="800000"/>
            <a:headEnd/>
            <a:tailEnd/>
          </a:ln>
        </p:spPr>
        <p:txBody>
          <a:bodyPr lIns="0" tIns="0" rIns="0" bIns="0">
            <a:spAutoFit/>
          </a:bodyPr>
          <a:lstStyle/>
          <a:p>
            <a:pPr>
              <a:spcBef>
                <a:spcPct val="50000"/>
              </a:spcBef>
            </a:pPr>
            <a:r>
              <a:rPr lang="en-US" sz="4800" dirty="0">
                <a:solidFill>
                  <a:srgbClr val="E1B411"/>
                </a:solidFill>
                <a:sym typeface="Wingdings" pitchFamily="2" charset="2"/>
              </a:rPr>
              <a:t></a:t>
            </a:r>
            <a:endParaRPr lang="en-US" sz="4800" dirty="0">
              <a:solidFill>
                <a:srgbClr val="E1B411"/>
              </a:solidFill>
            </a:endParaRPr>
          </a:p>
        </p:txBody>
      </p:sp>
      <p:sp>
        <p:nvSpPr>
          <p:cNvPr id="31750" name="Text Box 5"/>
          <p:cNvSpPr txBox="1">
            <a:spLocks noChangeArrowheads="1"/>
          </p:cNvSpPr>
          <p:nvPr/>
        </p:nvSpPr>
        <p:spPr bwMode="auto">
          <a:xfrm>
            <a:off x="1253846" y="2090101"/>
            <a:ext cx="2184017" cy="646331"/>
          </a:xfrm>
          <a:prstGeom prst="rect">
            <a:avLst/>
          </a:prstGeom>
          <a:noFill/>
          <a:ln w="28575">
            <a:noFill/>
            <a:miter lim="800000"/>
            <a:headEnd/>
            <a:tailEnd/>
          </a:ln>
        </p:spPr>
        <p:txBody>
          <a:bodyPr wrap="square">
            <a:spAutoFit/>
          </a:bodyPr>
          <a:lstStyle/>
          <a:p>
            <a:pPr>
              <a:spcBef>
                <a:spcPct val="50000"/>
              </a:spcBef>
            </a:pPr>
            <a:r>
              <a:rPr lang="en-US" sz="1800" b="1" dirty="0">
                <a:solidFill>
                  <a:srgbClr val="336699"/>
                </a:solidFill>
                <a:latin typeface="Arial" pitchFamily="34" charset="0"/>
                <a:cs typeface="Arial" pitchFamily="34" charset="0"/>
              </a:rPr>
              <a:t>Into …</a:t>
            </a:r>
            <a:br>
              <a:rPr lang="en-US" sz="1800" b="1" dirty="0">
                <a:solidFill>
                  <a:srgbClr val="336699"/>
                </a:solidFill>
                <a:latin typeface="Arial" pitchFamily="34" charset="0"/>
                <a:cs typeface="Arial" pitchFamily="34" charset="0"/>
              </a:rPr>
            </a:br>
            <a:r>
              <a:rPr lang="en-US" sz="1800" b="1" dirty="0">
                <a:solidFill>
                  <a:srgbClr val="336699"/>
                </a:solidFill>
                <a:latin typeface="Arial" pitchFamily="34" charset="0"/>
                <a:cs typeface="Arial" pitchFamily="34" charset="0"/>
              </a:rPr>
              <a:t>Knowledge</a:t>
            </a:r>
          </a:p>
        </p:txBody>
      </p:sp>
      <p:sp>
        <p:nvSpPr>
          <p:cNvPr id="686086" name="AutoShape 6" descr="Arrow with a &quot;1&quot;"/>
          <p:cNvSpPr>
            <a:spLocks noChangeArrowheads="1"/>
          </p:cNvSpPr>
          <p:nvPr/>
        </p:nvSpPr>
        <p:spPr bwMode="auto">
          <a:xfrm>
            <a:off x="3918099" y="1790708"/>
            <a:ext cx="609600" cy="1060450"/>
          </a:xfrm>
          <a:prstGeom prst="homePlate">
            <a:avLst>
              <a:gd name="adj" fmla="val 61977"/>
            </a:avLst>
          </a:prstGeom>
          <a:solidFill>
            <a:srgbClr val="4F81BD"/>
          </a:solidFill>
          <a:ln w="9525">
            <a:noFill/>
            <a:miter lim="800000"/>
            <a:headEnd/>
            <a:tailEnd/>
          </a:ln>
          <a:effectLst>
            <a:outerShdw blurRad="50800" dist="38100" dir="2700000" algn="tl" rotWithShape="0">
              <a:prstClr val="black">
                <a:alpha val="40000"/>
              </a:prstClr>
            </a:outerShdw>
          </a:effectLst>
        </p:spPr>
        <p:txBody>
          <a:bodyPr wrap="none" anchor="ctr"/>
          <a:lstStyle/>
          <a:p>
            <a:endParaRPr lang="en-US" dirty="0">
              <a:latin typeface="Arial" charset="0"/>
              <a:ea typeface="ＭＳ Ｐゴシック" charset="-128"/>
            </a:endParaRPr>
          </a:p>
          <a:p>
            <a:endParaRPr lang="en-US" dirty="0">
              <a:latin typeface="Arial" charset="0"/>
              <a:ea typeface="ＭＳ Ｐゴシック" charset="-128"/>
            </a:endParaRPr>
          </a:p>
        </p:txBody>
      </p:sp>
      <p:sp>
        <p:nvSpPr>
          <p:cNvPr id="158" name="Oval 42"/>
          <p:cNvSpPr>
            <a:spLocks noChangeArrowheads="1"/>
          </p:cNvSpPr>
          <p:nvPr/>
        </p:nvSpPr>
        <p:spPr bwMode="auto">
          <a:xfrm>
            <a:off x="4005009" y="2158880"/>
            <a:ext cx="321481" cy="324106"/>
          </a:xfrm>
          <a:prstGeom prst="ellipse">
            <a:avLst/>
          </a:prstGeom>
          <a:solidFill>
            <a:srgbClr val="D8C182"/>
          </a:solidFill>
          <a:ln w="28575">
            <a:solidFill>
              <a:schemeClr val="bg1"/>
            </a:solidFill>
            <a:round/>
            <a:headEnd/>
            <a:tailEnd/>
          </a:ln>
        </p:spPr>
        <p:txBody>
          <a:bodyPr wrap="none" anchor="ctr"/>
          <a:lstStyle/>
          <a:p>
            <a:pPr algn="ctr"/>
            <a:r>
              <a:rPr lang="en-US" sz="2000" b="1" dirty="0">
                <a:latin typeface="Arial" pitchFamily="34" charset="0"/>
                <a:cs typeface="Arial" pitchFamily="34" charset="0"/>
              </a:rPr>
              <a:t>1</a:t>
            </a:r>
          </a:p>
        </p:txBody>
      </p:sp>
      <p:sp>
        <p:nvSpPr>
          <p:cNvPr id="31748" name="Rectangle 3"/>
          <p:cNvSpPr>
            <a:spLocks noGrp="1" noChangeArrowheads="1"/>
          </p:cNvSpPr>
          <p:nvPr>
            <p:ph type="body" idx="4294967295"/>
          </p:nvPr>
        </p:nvSpPr>
        <p:spPr>
          <a:xfrm>
            <a:off x="4676924" y="1867305"/>
            <a:ext cx="4270375" cy="907256"/>
          </a:xfr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39725" lvl="1" indent="-339725"/>
            <a:r>
              <a:rPr lang="en-US" sz="1600" kern="1200" dirty="0"/>
              <a:t>Provide education and information on the basics</a:t>
            </a:r>
          </a:p>
          <a:p>
            <a:pPr marL="339725" lvl="1" indent="-339725"/>
            <a:r>
              <a:rPr lang="en-US" sz="1600" kern="1200" dirty="0"/>
              <a:t>Involve patients </a:t>
            </a:r>
          </a:p>
        </p:txBody>
      </p:sp>
      <p:sp>
        <p:nvSpPr>
          <p:cNvPr id="31871" name="Text Box 45"/>
          <p:cNvSpPr txBox="1">
            <a:spLocks noChangeArrowheads="1"/>
          </p:cNvSpPr>
          <p:nvPr/>
        </p:nvSpPr>
        <p:spPr bwMode="auto">
          <a:xfrm>
            <a:off x="793568" y="3297646"/>
            <a:ext cx="652463" cy="731838"/>
          </a:xfrm>
          <a:prstGeom prst="rect">
            <a:avLst/>
          </a:prstGeom>
          <a:noFill/>
          <a:ln w="9525">
            <a:noFill/>
            <a:miter lim="800000"/>
            <a:headEnd/>
            <a:tailEnd/>
          </a:ln>
        </p:spPr>
        <p:txBody>
          <a:bodyPr lIns="0" tIns="0" rIns="0" bIns="0">
            <a:spAutoFit/>
          </a:bodyPr>
          <a:lstStyle/>
          <a:p>
            <a:pPr>
              <a:spcBef>
                <a:spcPct val="50000"/>
              </a:spcBef>
            </a:pPr>
            <a:r>
              <a:rPr lang="en-US" sz="4800" dirty="0">
                <a:solidFill>
                  <a:srgbClr val="E1B411"/>
                </a:solidFill>
                <a:sym typeface="Wingdings" pitchFamily="2" charset="2"/>
              </a:rPr>
              <a:t></a:t>
            </a:r>
            <a:endParaRPr lang="en-US" sz="4800" dirty="0">
              <a:solidFill>
                <a:srgbClr val="E1B411"/>
              </a:solidFill>
            </a:endParaRPr>
          </a:p>
        </p:txBody>
      </p:sp>
      <p:sp>
        <p:nvSpPr>
          <p:cNvPr id="161" name="Rectangle 160" descr="Rectangle around text"/>
          <p:cNvSpPr/>
          <p:nvPr/>
        </p:nvSpPr>
        <p:spPr>
          <a:xfrm>
            <a:off x="641499" y="3040298"/>
            <a:ext cx="8382000" cy="1246535"/>
          </a:xfrm>
          <a:prstGeom prst="rect">
            <a:avLst/>
          </a:prstGeom>
          <a:noFill/>
          <a:ln>
            <a:solidFill>
              <a:srgbClr val="B1C7E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866" name="Text Box 40"/>
          <p:cNvSpPr txBox="1">
            <a:spLocks noChangeArrowheads="1"/>
          </p:cNvSpPr>
          <p:nvPr/>
        </p:nvSpPr>
        <p:spPr bwMode="auto">
          <a:xfrm>
            <a:off x="1253846" y="3316862"/>
            <a:ext cx="1862283" cy="646331"/>
          </a:xfrm>
          <a:prstGeom prst="rect">
            <a:avLst/>
          </a:prstGeom>
          <a:noFill/>
          <a:ln w="28575">
            <a:noFill/>
            <a:miter lim="800000"/>
            <a:headEnd/>
            <a:tailEnd/>
          </a:ln>
        </p:spPr>
        <p:txBody>
          <a:bodyPr wrap="square">
            <a:spAutoFit/>
          </a:bodyPr>
          <a:lstStyle>
            <a:defPPr>
              <a:defRPr lang="en-US"/>
            </a:defPPr>
            <a:lvl1pPr>
              <a:spcBef>
                <a:spcPct val="50000"/>
              </a:spcBef>
              <a:defRPr sz="2000" b="1">
                <a:solidFill>
                  <a:schemeClr val="bg1"/>
                </a:solidFill>
                <a:latin typeface="Arial" pitchFamily="34" charset="0"/>
                <a:cs typeface="Arial" pitchFamily="34" charset="0"/>
              </a:defRPr>
            </a:lvl1pPr>
          </a:lstStyle>
          <a:p>
            <a:r>
              <a:rPr lang="en-US" sz="1800" dirty="0">
                <a:solidFill>
                  <a:srgbClr val="336699"/>
                </a:solidFill>
              </a:rPr>
              <a:t>Through … Skill Building</a:t>
            </a:r>
          </a:p>
        </p:txBody>
      </p:sp>
      <p:sp>
        <p:nvSpPr>
          <p:cNvPr id="686121" name="AutoShape 41" descr="Arrow with a &quot;2&quot;"/>
          <p:cNvSpPr>
            <a:spLocks noChangeArrowheads="1"/>
          </p:cNvSpPr>
          <p:nvPr/>
        </p:nvSpPr>
        <p:spPr bwMode="auto">
          <a:xfrm>
            <a:off x="3918099" y="3133340"/>
            <a:ext cx="609600" cy="1060450"/>
          </a:xfrm>
          <a:prstGeom prst="homePlate">
            <a:avLst>
              <a:gd name="adj" fmla="val 61977"/>
            </a:avLst>
          </a:prstGeom>
          <a:solidFill>
            <a:srgbClr val="4F81BD"/>
          </a:solidFill>
          <a:ln w="9525">
            <a:noFill/>
            <a:miter lim="800000"/>
            <a:headEnd/>
            <a:tailEnd/>
          </a:ln>
          <a:effectLst>
            <a:outerShdw blurRad="50800" dist="38100" dir="2700000" algn="tl" rotWithShape="0">
              <a:prstClr val="black">
                <a:alpha val="40000"/>
              </a:prstClr>
            </a:outerShdw>
          </a:effectLst>
        </p:spPr>
        <p:txBody>
          <a:bodyPr wrap="none" anchor="ctr"/>
          <a:lstStyle/>
          <a:p>
            <a:pPr>
              <a:defRPr/>
            </a:pPr>
            <a:endParaRPr lang="en-US" dirty="0">
              <a:latin typeface="Arial" charset="0"/>
              <a:ea typeface="ＭＳ Ｐゴシック" charset="-128"/>
            </a:endParaRPr>
          </a:p>
        </p:txBody>
      </p:sp>
      <p:sp>
        <p:nvSpPr>
          <p:cNvPr id="31868" name="Oval 42"/>
          <p:cNvSpPr>
            <a:spLocks noChangeArrowheads="1"/>
          </p:cNvSpPr>
          <p:nvPr/>
        </p:nvSpPr>
        <p:spPr bwMode="auto">
          <a:xfrm>
            <a:off x="4005009" y="3501512"/>
            <a:ext cx="321481" cy="324106"/>
          </a:xfrm>
          <a:prstGeom prst="ellipse">
            <a:avLst/>
          </a:prstGeom>
          <a:solidFill>
            <a:srgbClr val="D8C182"/>
          </a:solidFill>
          <a:ln w="28575">
            <a:solidFill>
              <a:schemeClr val="bg1"/>
            </a:solidFill>
            <a:round/>
            <a:headEnd/>
            <a:tailEnd/>
          </a:ln>
        </p:spPr>
        <p:txBody>
          <a:bodyPr wrap="none" anchor="ctr"/>
          <a:lstStyle/>
          <a:p>
            <a:pPr algn="ctr"/>
            <a:r>
              <a:rPr lang="en-US" sz="2000" b="1" dirty="0">
                <a:latin typeface="Arial" pitchFamily="34" charset="0"/>
                <a:cs typeface="Arial" pitchFamily="34" charset="0"/>
              </a:rPr>
              <a:t>2</a:t>
            </a:r>
          </a:p>
        </p:txBody>
      </p:sp>
      <p:sp>
        <p:nvSpPr>
          <p:cNvPr id="31870" name="Rectangle 44"/>
          <p:cNvSpPr>
            <a:spLocks noChangeArrowheads="1"/>
          </p:cNvSpPr>
          <p:nvPr/>
        </p:nvSpPr>
        <p:spPr bwMode="auto">
          <a:xfrm>
            <a:off x="4676924" y="3198150"/>
            <a:ext cx="4270375" cy="97184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39725" lvl="1" indent="-339725" eaLnBrk="1" hangingPunct="1">
              <a:spcBef>
                <a:spcPct val="20000"/>
              </a:spcBef>
              <a:buClr>
                <a:schemeClr val="bg2"/>
              </a:buClr>
              <a:buFont typeface="Wingdings" pitchFamily="2" charset="2"/>
              <a:buChar char="l"/>
            </a:pPr>
            <a:r>
              <a:rPr lang="en-US" sz="1600" dirty="0">
                <a:latin typeface="+mn-lt"/>
                <a:ea typeface="+mn-ea"/>
              </a:rPr>
              <a:t>Offer patients opportunities to put information or skills into action</a:t>
            </a:r>
          </a:p>
          <a:p>
            <a:pPr marL="339725" lvl="1" indent="-339725" eaLnBrk="1" hangingPunct="1">
              <a:spcBef>
                <a:spcPct val="20000"/>
              </a:spcBef>
              <a:buClr>
                <a:schemeClr val="bg2"/>
              </a:buClr>
              <a:buFont typeface="Wingdings" pitchFamily="2" charset="2"/>
              <a:buChar char="l"/>
            </a:pPr>
            <a:r>
              <a:rPr lang="en-US" sz="1600" dirty="0">
                <a:latin typeface="+mn-lt"/>
                <a:ea typeface="+mn-ea"/>
              </a:rPr>
              <a:t>Help patients to learn through experience</a:t>
            </a:r>
          </a:p>
        </p:txBody>
      </p:sp>
      <p:sp>
        <p:nvSpPr>
          <p:cNvPr id="157" name="Rectangle 156" descr="Rectangle around text"/>
          <p:cNvSpPr/>
          <p:nvPr/>
        </p:nvSpPr>
        <p:spPr>
          <a:xfrm>
            <a:off x="641499" y="4376470"/>
            <a:ext cx="8382000" cy="1246535"/>
          </a:xfrm>
          <a:prstGeom prst="rect">
            <a:avLst/>
          </a:prstGeom>
          <a:noFill/>
          <a:ln>
            <a:solidFill>
              <a:srgbClr val="B1C7E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763" name="Text Box 152"/>
          <p:cNvSpPr txBox="1">
            <a:spLocks noChangeArrowheads="1"/>
          </p:cNvSpPr>
          <p:nvPr/>
        </p:nvSpPr>
        <p:spPr bwMode="auto">
          <a:xfrm>
            <a:off x="793568" y="4633818"/>
            <a:ext cx="652463" cy="731838"/>
          </a:xfrm>
          <a:prstGeom prst="rect">
            <a:avLst/>
          </a:prstGeom>
          <a:noFill/>
          <a:ln w="9525">
            <a:noFill/>
            <a:miter lim="800000"/>
            <a:headEnd/>
            <a:tailEnd/>
          </a:ln>
        </p:spPr>
        <p:txBody>
          <a:bodyPr lIns="0" tIns="0" rIns="0" bIns="0">
            <a:spAutoFit/>
          </a:bodyPr>
          <a:lstStyle/>
          <a:p>
            <a:pPr>
              <a:spcBef>
                <a:spcPct val="50000"/>
              </a:spcBef>
            </a:pPr>
            <a:r>
              <a:rPr lang="en-US" sz="4800" dirty="0">
                <a:solidFill>
                  <a:srgbClr val="E1B411"/>
                </a:solidFill>
                <a:sym typeface="Wingdings" pitchFamily="2" charset="2"/>
              </a:rPr>
              <a:t></a:t>
            </a:r>
            <a:endParaRPr lang="en-US" sz="4800" dirty="0">
              <a:solidFill>
                <a:srgbClr val="E1B411"/>
              </a:solidFill>
            </a:endParaRPr>
          </a:p>
        </p:txBody>
      </p:sp>
      <p:sp>
        <p:nvSpPr>
          <p:cNvPr id="31758" name="Text Box 47"/>
          <p:cNvSpPr txBox="1">
            <a:spLocks noChangeArrowheads="1"/>
          </p:cNvSpPr>
          <p:nvPr/>
        </p:nvSpPr>
        <p:spPr bwMode="auto">
          <a:xfrm>
            <a:off x="1253846" y="4570086"/>
            <a:ext cx="1820702" cy="923330"/>
          </a:xfrm>
          <a:prstGeom prst="rect">
            <a:avLst/>
          </a:prstGeom>
          <a:noFill/>
          <a:ln w="28575">
            <a:noFill/>
            <a:miter lim="800000"/>
            <a:headEnd/>
            <a:tailEnd/>
          </a:ln>
        </p:spPr>
        <p:txBody>
          <a:bodyPr wrap="square">
            <a:spAutoFit/>
          </a:bodyPr>
          <a:lstStyle>
            <a:defPPr>
              <a:defRPr lang="en-US"/>
            </a:defPPr>
            <a:lvl1pPr>
              <a:spcBef>
                <a:spcPct val="50000"/>
              </a:spcBef>
              <a:defRPr sz="2000" b="1">
                <a:solidFill>
                  <a:schemeClr val="bg1"/>
                </a:solidFill>
                <a:latin typeface="Arial" pitchFamily="34" charset="0"/>
                <a:cs typeface="Arial" pitchFamily="34" charset="0"/>
              </a:defRPr>
            </a:lvl1pPr>
          </a:lstStyle>
          <a:p>
            <a:r>
              <a:rPr lang="en-US" sz="1800" dirty="0">
                <a:solidFill>
                  <a:srgbClr val="336699"/>
                </a:solidFill>
              </a:rPr>
              <a:t>Beyond …Increasing self efficacy</a:t>
            </a:r>
          </a:p>
        </p:txBody>
      </p:sp>
      <p:sp>
        <p:nvSpPr>
          <p:cNvPr id="686229" name="AutoShape 149" descr="Arrow with a &quot;3&quot;"/>
          <p:cNvSpPr>
            <a:spLocks noChangeArrowheads="1"/>
          </p:cNvSpPr>
          <p:nvPr/>
        </p:nvSpPr>
        <p:spPr bwMode="auto">
          <a:xfrm>
            <a:off x="3918099" y="4469512"/>
            <a:ext cx="609600" cy="1060450"/>
          </a:xfrm>
          <a:prstGeom prst="homePlate">
            <a:avLst>
              <a:gd name="adj" fmla="val 61977"/>
            </a:avLst>
          </a:prstGeom>
          <a:solidFill>
            <a:srgbClr val="4F81BD"/>
          </a:solidFill>
          <a:ln w="9525">
            <a:noFill/>
            <a:miter lim="800000"/>
            <a:headEnd/>
            <a:tailEnd/>
          </a:ln>
          <a:effectLst>
            <a:outerShdw blurRad="50800" dist="38100" dir="2700000" algn="tl" rotWithShape="0">
              <a:prstClr val="black">
                <a:alpha val="40000"/>
              </a:prstClr>
            </a:outerShdw>
          </a:effectLst>
        </p:spPr>
        <p:txBody>
          <a:bodyPr wrap="none" anchor="ctr"/>
          <a:lstStyle/>
          <a:p>
            <a:endParaRPr lang="en-US" dirty="0">
              <a:latin typeface="Arial" charset="0"/>
              <a:ea typeface="ＭＳ Ｐゴシック" charset="-128"/>
            </a:endParaRPr>
          </a:p>
        </p:txBody>
      </p:sp>
      <p:sp>
        <p:nvSpPr>
          <p:cNvPr id="159" name="Oval 42"/>
          <p:cNvSpPr>
            <a:spLocks noChangeArrowheads="1"/>
          </p:cNvSpPr>
          <p:nvPr/>
        </p:nvSpPr>
        <p:spPr bwMode="auto">
          <a:xfrm>
            <a:off x="4005009" y="4837684"/>
            <a:ext cx="321481" cy="324106"/>
          </a:xfrm>
          <a:prstGeom prst="ellipse">
            <a:avLst/>
          </a:prstGeom>
          <a:solidFill>
            <a:srgbClr val="D8C182"/>
          </a:solidFill>
          <a:ln w="28575">
            <a:solidFill>
              <a:schemeClr val="bg1"/>
            </a:solidFill>
            <a:round/>
            <a:headEnd/>
            <a:tailEnd/>
          </a:ln>
        </p:spPr>
        <p:txBody>
          <a:bodyPr wrap="none" anchor="ctr"/>
          <a:lstStyle/>
          <a:p>
            <a:pPr algn="ctr"/>
            <a:r>
              <a:rPr lang="en-US" sz="2000" b="1" dirty="0">
                <a:latin typeface="Arial" pitchFamily="34" charset="0"/>
                <a:cs typeface="Arial" pitchFamily="34" charset="0"/>
              </a:rPr>
              <a:t>3</a:t>
            </a:r>
          </a:p>
        </p:txBody>
      </p:sp>
      <p:sp>
        <p:nvSpPr>
          <p:cNvPr id="31764" name="Text Box 153"/>
          <p:cNvSpPr txBox="1">
            <a:spLocks noChangeArrowheads="1"/>
          </p:cNvSpPr>
          <p:nvPr/>
        </p:nvSpPr>
        <p:spPr bwMode="auto">
          <a:xfrm>
            <a:off x="4676924" y="4403478"/>
            <a:ext cx="3941763" cy="119251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2pPr marL="339725" lvl="1" indent="-339725" eaLnBrk="1" hangingPunct="1">
              <a:spcBef>
                <a:spcPct val="20000"/>
              </a:spcBef>
              <a:buClr>
                <a:schemeClr val="bg2"/>
              </a:buClr>
              <a:buFont typeface="Wingdings" pitchFamily="2" charset="2"/>
              <a:buChar char="l"/>
              <a:defRPr sz="1600">
                <a:latin typeface="+mn-lt"/>
                <a:ea typeface="+mn-ea"/>
              </a:defRPr>
            </a:lvl2pPr>
          </a:lstStyle>
          <a:p>
            <a:pPr lvl="1"/>
            <a:r>
              <a:rPr lang="en-US" dirty="0"/>
              <a:t>Help patients go beyond the basics and fine-tune their skills</a:t>
            </a:r>
          </a:p>
          <a:p>
            <a:pPr lvl="1"/>
            <a:r>
              <a:rPr lang="en-US" dirty="0"/>
              <a:t>Encourage patients to keep building on what they’ve learned</a:t>
            </a:r>
          </a:p>
        </p:txBody>
      </p:sp>
    </p:spTree>
    <p:extLst>
      <p:ext uri="{BB962C8B-B14F-4D97-AF65-F5344CB8AC3E}">
        <p14:creationId xmlns:p14="http://schemas.microsoft.com/office/powerpoint/2010/main" val="40610938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a:xfrm>
            <a:off x="685800" y="609600"/>
            <a:ext cx="8001000" cy="838200"/>
          </a:xfrm>
        </p:spPr>
        <p:txBody>
          <a:bodyPr/>
          <a:lstStyle/>
          <a:p>
            <a:pPr lvl="0"/>
            <a:r>
              <a:rPr lang="en-US" dirty="0"/>
              <a:t>Group Activity</a:t>
            </a:r>
            <a:br>
              <a:rPr lang="en-US" dirty="0"/>
            </a:br>
            <a:r>
              <a:rPr lang="en-US" sz="2400" dirty="0">
                <a:solidFill>
                  <a:srgbClr val="CE7124"/>
                </a:solidFill>
              </a:rPr>
              <a:t>Patient Education and Empowerment</a:t>
            </a:r>
          </a:p>
        </p:txBody>
      </p:sp>
      <p:sp>
        <p:nvSpPr>
          <p:cNvPr id="35844" name="Rectangle 3"/>
          <p:cNvSpPr>
            <a:spLocks noGrp="1" noChangeArrowheads="1"/>
          </p:cNvSpPr>
          <p:nvPr>
            <p:ph type="body" idx="1"/>
          </p:nvPr>
        </p:nvSpPr>
        <p:spPr/>
        <p:txBody>
          <a:bodyPr/>
          <a:lstStyle/>
          <a:p>
            <a:pPr lvl="1"/>
            <a:r>
              <a:rPr lang="en-US" dirty="0"/>
              <a:t>Using Bloom’s 3-step model of education (from the previous slide) and Freire’s model of empowerment, practice through role play how you might assess a patient’s educational needs and individualize the needs based on the three different steps.  </a:t>
            </a:r>
          </a:p>
          <a:p>
            <a:pPr lvl="1">
              <a:spcBef>
                <a:spcPts val="1200"/>
              </a:spcBef>
            </a:pPr>
            <a:r>
              <a:rPr lang="en-US" dirty="0"/>
              <a:t>Based on these models, how might you modify or enhance any current patient educational materials that you’ve seen used in our healthcare system?</a:t>
            </a:r>
          </a:p>
          <a:p>
            <a:pPr lvl="1">
              <a:spcBef>
                <a:spcPts val="1200"/>
              </a:spcBef>
            </a:pPr>
            <a:r>
              <a:rPr lang="en-US" dirty="0"/>
              <a:t>Consider the advantages, disadvantages and impact of an individualized model vs. the “one size fits all” educational approach?  </a:t>
            </a:r>
          </a:p>
        </p:txBody>
      </p:sp>
    </p:spTree>
    <p:extLst>
      <p:ext uri="{BB962C8B-B14F-4D97-AF65-F5344CB8AC3E}">
        <p14:creationId xmlns:p14="http://schemas.microsoft.com/office/powerpoint/2010/main" val="18915488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p:txBody>
          <a:bodyPr/>
          <a:lstStyle/>
          <a:p>
            <a:r>
              <a:rPr lang="en-US" dirty="0"/>
              <a:t>The Real Goal of Empowerment is Increased Self Efficacy…</a:t>
            </a:r>
            <a:r>
              <a:rPr lang="en-US" baseline="30000" dirty="0"/>
              <a:t>21</a:t>
            </a:r>
          </a:p>
        </p:txBody>
      </p:sp>
      <p:grpSp>
        <p:nvGrpSpPr>
          <p:cNvPr id="3" name="Group 2" descr="Increased self-efficacy chart"/>
          <p:cNvGrpSpPr/>
          <p:nvPr/>
        </p:nvGrpSpPr>
        <p:grpSpPr>
          <a:xfrm>
            <a:off x="990600" y="1588098"/>
            <a:ext cx="6019800" cy="4507764"/>
            <a:chOff x="1590565" y="1371600"/>
            <a:chExt cx="5953235" cy="4960219"/>
          </a:xfrm>
        </p:grpSpPr>
        <p:grpSp>
          <p:nvGrpSpPr>
            <p:cNvPr id="30" name="Group 29"/>
            <p:cNvGrpSpPr/>
            <p:nvPr/>
          </p:nvGrpSpPr>
          <p:grpSpPr>
            <a:xfrm flipV="1">
              <a:off x="2885964" y="1371600"/>
              <a:ext cx="4258151" cy="4076775"/>
              <a:chOff x="7094538" y="1539875"/>
              <a:chExt cx="1956591" cy="1873250"/>
            </a:xfrm>
            <a:solidFill>
              <a:srgbClr val="B1C7E1"/>
            </a:solidFill>
          </p:grpSpPr>
          <p:sp>
            <p:nvSpPr>
              <p:cNvPr id="7" name="Freeform 7"/>
              <p:cNvSpPr>
                <a:spLocks/>
              </p:cNvSpPr>
              <p:nvPr/>
            </p:nvSpPr>
            <p:spPr bwMode="auto">
              <a:xfrm>
                <a:off x="7094538" y="1539875"/>
                <a:ext cx="1289050" cy="600075"/>
              </a:xfrm>
              <a:custGeom>
                <a:avLst/>
                <a:gdLst>
                  <a:gd name="T0" fmla="*/ 36 w 812"/>
                  <a:gd name="T1" fmla="*/ 366 h 378"/>
                  <a:gd name="T2" fmla="*/ 42 w 812"/>
                  <a:gd name="T3" fmla="*/ 376 h 378"/>
                  <a:gd name="T4" fmla="*/ 46 w 812"/>
                  <a:gd name="T5" fmla="*/ 378 h 378"/>
                  <a:gd name="T6" fmla="*/ 52 w 812"/>
                  <a:gd name="T7" fmla="*/ 378 h 378"/>
                  <a:gd name="T8" fmla="*/ 170 w 812"/>
                  <a:gd name="T9" fmla="*/ 348 h 378"/>
                  <a:gd name="T10" fmla="*/ 176 w 812"/>
                  <a:gd name="T11" fmla="*/ 344 h 378"/>
                  <a:gd name="T12" fmla="*/ 182 w 812"/>
                  <a:gd name="T13" fmla="*/ 334 h 378"/>
                  <a:gd name="T14" fmla="*/ 182 w 812"/>
                  <a:gd name="T15" fmla="*/ 328 h 378"/>
                  <a:gd name="T16" fmla="*/ 174 w 812"/>
                  <a:gd name="T17" fmla="*/ 318 h 378"/>
                  <a:gd name="T18" fmla="*/ 162 w 812"/>
                  <a:gd name="T19" fmla="*/ 316 h 378"/>
                  <a:gd name="T20" fmla="*/ 88 w 812"/>
                  <a:gd name="T21" fmla="*/ 336 h 378"/>
                  <a:gd name="T22" fmla="*/ 120 w 812"/>
                  <a:gd name="T23" fmla="*/ 272 h 378"/>
                  <a:gd name="T24" fmla="*/ 162 w 812"/>
                  <a:gd name="T25" fmla="*/ 214 h 378"/>
                  <a:gd name="T26" fmla="*/ 212 w 812"/>
                  <a:gd name="T27" fmla="*/ 162 h 378"/>
                  <a:gd name="T28" fmla="*/ 268 w 812"/>
                  <a:gd name="T29" fmla="*/ 118 h 378"/>
                  <a:gd name="T30" fmla="*/ 332 w 812"/>
                  <a:gd name="T31" fmla="*/ 82 h 378"/>
                  <a:gd name="T32" fmla="*/ 400 w 812"/>
                  <a:gd name="T33" fmla="*/ 56 h 378"/>
                  <a:gd name="T34" fmla="*/ 472 w 812"/>
                  <a:gd name="T35" fmla="*/ 40 h 378"/>
                  <a:gd name="T36" fmla="*/ 548 w 812"/>
                  <a:gd name="T37" fmla="*/ 34 h 378"/>
                  <a:gd name="T38" fmla="*/ 580 w 812"/>
                  <a:gd name="T39" fmla="*/ 34 h 378"/>
                  <a:gd name="T40" fmla="*/ 642 w 812"/>
                  <a:gd name="T41" fmla="*/ 42 h 378"/>
                  <a:gd name="T42" fmla="*/ 704 w 812"/>
                  <a:gd name="T43" fmla="*/ 58 h 378"/>
                  <a:gd name="T44" fmla="*/ 760 w 812"/>
                  <a:gd name="T45" fmla="*/ 82 h 378"/>
                  <a:gd name="T46" fmla="*/ 788 w 812"/>
                  <a:gd name="T47" fmla="*/ 94 h 378"/>
                  <a:gd name="T48" fmla="*/ 800 w 812"/>
                  <a:gd name="T49" fmla="*/ 96 h 378"/>
                  <a:gd name="T50" fmla="*/ 810 w 812"/>
                  <a:gd name="T51" fmla="*/ 88 h 378"/>
                  <a:gd name="T52" fmla="*/ 812 w 812"/>
                  <a:gd name="T53" fmla="*/ 82 h 378"/>
                  <a:gd name="T54" fmla="*/ 808 w 812"/>
                  <a:gd name="T55" fmla="*/ 70 h 378"/>
                  <a:gd name="T56" fmla="*/ 804 w 812"/>
                  <a:gd name="T57" fmla="*/ 66 h 378"/>
                  <a:gd name="T58" fmla="*/ 744 w 812"/>
                  <a:gd name="T59" fmla="*/ 38 h 378"/>
                  <a:gd name="T60" fmla="*/ 682 w 812"/>
                  <a:gd name="T61" fmla="*/ 16 h 378"/>
                  <a:gd name="T62" fmla="*/ 616 w 812"/>
                  <a:gd name="T63" fmla="*/ 4 h 378"/>
                  <a:gd name="T64" fmla="*/ 548 w 812"/>
                  <a:gd name="T65" fmla="*/ 0 h 378"/>
                  <a:gd name="T66" fmla="*/ 506 w 812"/>
                  <a:gd name="T67" fmla="*/ 2 h 378"/>
                  <a:gd name="T68" fmla="*/ 428 w 812"/>
                  <a:gd name="T69" fmla="*/ 14 h 378"/>
                  <a:gd name="T70" fmla="*/ 354 w 812"/>
                  <a:gd name="T71" fmla="*/ 36 h 378"/>
                  <a:gd name="T72" fmla="*/ 284 w 812"/>
                  <a:gd name="T73" fmla="*/ 68 h 378"/>
                  <a:gd name="T74" fmla="*/ 222 w 812"/>
                  <a:gd name="T75" fmla="*/ 110 h 378"/>
                  <a:gd name="T76" fmla="*/ 164 w 812"/>
                  <a:gd name="T77" fmla="*/ 160 h 378"/>
                  <a:gd name="T78" fmla="*/ 116 w 812"/>
                  <a:gd name="T79" fmla="*/ 218 h 378"/>
                  <a:gd name="T80" fmla="*/ 76 w 812"/>
                  <a:gd name="T81" fmla="*/ 282 h 378"/>
                  <a:gd name="T82" fmla="*/ 34 w 812"/>
                  <a:gd name="T83" fmla="*/ 208 h 378"/>
                  <a:gd name="T84" fmla="*/ 30 w 812"/>
                  <a:gd name="T85" fmla="*/ 202 h 378"/>
                  <a:gd name="T86" fmla="*/ 20 w 812"/>
                  <a:gd name="T87" fmla="*/ 196 h 378"/>
                  <a:gd name="T88" fmla="*/ 14 w 812"/>
                  <a:gd name="T89" fmla="*/ 196 h 378"/>
                  <a:gd name="T90" fmla="*/ 2 w 812"/>
                  <a:gd name="T91" fmla="*/ 204 h 378"/>
                  <a:gd name="T92" fmla="*/ 0 w 812"/>
                  <a:gd name="T93" fmla="*/ 216 h 378"/>
                  <a:gd name="T94" fmla="*/ 36 w 812"/>
                  <a:gd name="T95" fmla="*/ 366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812" h="378">
                    <a:moveTo>
                      <a:pt x="36" y="366"/>
                    </a:moveTo>
                    <a:lnTo>
                      <a:pt x="36" y="366"/>
                    </a:lnTo>
                    <a:lnTo>
                      <a:pt x="38" y="372"/>
                    </a:lnTo>
                    <a:lnTo>
                      <a:pt x="42" y="376"/>
                    </a:lnTo>
                    <a:lnTo>
                      <a:pt x="42" y="376"/>
                    </a:lnTo>
                    <a:lnTo>
                      <a:pt x="46" y="378"/>
                    </a:lnTo>
                    <a:lnTo>
                      <a:pt x="52" y="378"/>
                    </a:lnTo>
                    <a:lnTo>
                      <a:pt x="52" y="378"/>
                    </a:lnTo>
                    <a:lnTo>
                      <a:pt x="56" y="378"/>
                    </a:lnTo>
                    <a:lnTo>
                      <a:pt x="170" y="348"/>
                    </a:lnTo>
                    <a:lnTo>
                      <a:pt x="170" y="348"/>
                    </a:lnTo>
                    <a:lnTo>
                      <a:pt x="176" y="344"/>
                    </a:lnTo>
                    <a:lnTo>
                      <a:pt x="180" y="340"/>
                    </a:lnTo>
                    <a:lnTo>
                      <a:pt x="182" y="334"/>
                    </a:lnTo>
                    <a:lnTo>
                      <a:pt x="182" y="328"/>
                    </a:lnTo>
                    <a:lnTo>
                      <a:pt x="182" y="328"/>
                    </a:lnTo>
                    <a:lnTo>
                      <a:pt x="178" y="322"/>
                    </a:lnTo>
                    <a:lnTo>
                      <a:pt x="174" y="318"/>
                    </a:lnTo>
                    <a:lnTo>
                      <a:pt x="168" y="316"/>
                    </a:lnTo>
                    <a:lnTo>
                      <a:pt x="162" y="316"/>
                    </a:lnTo>
                    <a:lnTo>
                      <a:pt x="88" y="336"/>
                    </a:lnTo>
                    <a:lnTo>
                      <a:pt x="88" y="336"/>
                    </a:lnTo>
                    <a:lnTo>
                      <a:pt x="102" y="302"/>
                    </a:lnTo>
                    <a:lnTo>
                      <a:pt x="120" y="272"/>
                    </a:lnTo>
                    <a:lnTo>
                      <a:pt x="140" y="242"/>
                    </a:lnTo>
                    <a:lnTo>
                      <a:pt x="162" y="214"/>
                    </a:lnTo>
                    <a:lnTo>
                      <a:pt x="186" y="186"/>
                    </a:lnTo>
                    <a:lnTo>
                      <a:pt x="212" y="162"/>
                    </a:lnTo>
                    <a:lnTo>
                      <a:pt x="240" y="138"/>
                    </a:lnTo>
                    <a:lnTo>
                      <a:pt x="268" y="118"/>
                    </a:lnTo>
                    <a:lnTo>
                      <a:pt x="300" y="98"/>
                    </a:lnTo>
                    <a:lnTo>
                      <a:pt x="332" y="82"/>
                    </a:lnTo>
                    <a:lnTo>
                      <a:pt x="364" y="68"/>
                    </a:lnTo>
                    <a:lnTo>
                      <a:pt x="400" y="56"/>
                    </a:lnTo>
                    <a:lnTo>
                      <a:pt x="434" y="46"/>
                    </a:lnTo>
                    <a:lnTo>
                      <a:pt x="472" y="40"/>
                    </a:lnTo>
                    <a:lnTo>
                      <a:pt x="508" y="34"/>
                    </a:lnTo>
                    <a:lnTo>
                      <a:pt x="548" y="34"/>
                    </a:lnTo>
                    <a:lnTo>
                      <a:pt x="548" y="34"/>
                    </a:lnTo>
                    <a:lnTo>
                      <a:pt x="580" y="34"/>
                    </a:lnTo>
                    <a:lnTo>
                      <a:pt x="612" y="38"/>
                    </a:lnTo>
                    <a:lnTo>
                      <a:pt x="642" y="42"/>
                    </a:lnTo>
                    <a:lnTo>
                      <a:pt x="674" y="50"/>
                    </a:lnTo>
                    <a:lnTo>
                      <a:pt x="704" y="58"/>
                    </a:lnTo>
                    <a:lnTo>
                      <a:pt x="732" y="68"/>
                    </a:lnTo>
                    <a:lnTo>
                      <a:pt x="760" y="82"/>
                    </a:lnTo>
                    <a:lnTo>
                      <a:pt x="788" y="94"/>
                    </a:lnTo>
                    <a:lnTo>
                      <a:pt x="788" y="94"/>
                    </a:lnTo>
                    <a:lnTo>
                      <a:pt x="794" y="96"/>
                    </a:lnTo>
                    <a:lnTo>
                      <a:pt x="800" y="96"/>
                    </a:lnTo>
                    <a:lnTo>
                      <a:pt x="806" y="94"/>
                    </a:lnTo>
                    <a:lnTo>
                      <a:pt x="810" y="88"/>
                    </a:lnTo>
                    <a:lnTo>
                      <a:pt x="810" y="88"/>
                    </a:lnTo>
                    <a:lnTo>
                      <a:pt x="812" y="82"/>
                    </a:lnTo>
                    <a:lnTo>
                      <a:pt x="812" y="76"/>
                    </a:lnTo>
                    <a:lnTo>
                      <a:pt x="808" y="70"/>
                    </a:lnTo>
                    <a:lnTo>
                      <a:pt x="804" y="66"/>
                    </a:lnTo>
                    <a:lnTo>
                      <a:pt x="804" y="66"/>
                    </a:lnTo>
                    <a:lnTo>
                      <a:pt x="774" y="50"/>
                    </a:lnTo>
                    <a:lnTo>
                      <a:pt x="744" y="38"/>
                    </a:lnTo>
                    <a:lnTo>
                      <a:pt x="714" y="26"/>
                    </a:lnTo>
                    <a:lnTo>
                      <a:pt x="682" y="16"/>
                    </a:lnTo>
                    <a:lnTo>
                      <a:pt x="650" y="10"/>
                    </a:lnTo>
                    <a:lnTo>
                      <a:pt x="616" y="4"/>
                    </a:lnTo>
                    <a:lnTo>
                      <a:pt x="582" y="2"/>
                    </a:lnTo>
                    <a:lnTo>
                      <a:pt x="548" y="0"/>
                    </a:lnTo>
                    <a:lnTo>
                      <a:pt x="548" y="0"/>
                    </a:lnTo>
                    <a:lnTo>
                      <a:pt x="506" y="2"/>
                    </a:lnTo>
                    <a:lnTo>
                      <a:pt x="466" y="6"/>
                    </a:lnTo>
                    <a:lnTo>
                      <a:pt x="428" y="14"/>
                    </a:lnTo>
                    <a:lnTo>
                      <a:pt x="390" y="24"/>
                    </a:lnTo>
                    <a:lnTo>
                      <a:pt x="354" y="36"/>
                    </a:lnTo>
                    <a:lnTo>
                      <a:pt x="318" y="50"/>
                    </a:lnTo>
                    <a:lnTo>
                      <a:pt x="284" y="68"/>
                    </a:lnTo>
                    <a:lnTo>
                      <a:pt x="252" y="88"/>
                    </a:lnTo>
                    <a:lnTo>
                      <a:pt x="222" y="110"/>
                    </a:lnTo>
                    <a:lnTo>
                      <a:pt x="192" y="134"/>
                    </a:lnTo>
                    <a:lnTo>
                      <a:pt x="164" y="160"/>
                    </a:lnTo>
                    <a:lnTo>
                      <a:pt x="140" y="188"/>
                    </a:lnTo>
                    <a:lnTo>
                      <a:pt x="116" y="218"/>
                    </a:lnTo>
                    <a:lnTo>
                      <a:pt x="94" y="250"/>
                    </a:lnTo>
                    <a:lnTo>
                      <a:pt x="76" y="282"/>
                    </a:lnTo>
                    <a:lnTo>
                      <a:pt x="58" y="318"/>
                    </a:lnTo>
                    <a:lnTo>
                      <a:pt x="34" y="208"/>
                    </a:lnTo>
                    <a:lnTo>
                      <a:pt x="34" y="208"/>
                    </a:lnTo>
                    <a:lnTo>
                      <a:pt x="30" y="202"/>
                    </a:lnTo>
                    <a:lnTo>
                      <a:pt x="26" y="198"/>
                    </a:lnTo>
                    <a:lnTo>
                      <a:pt x="20" y="196"/>
                    </a:lnTo>
                    <a:lnTo>
                      <a:pt x="14" y="196"/>
                    </a:lnTo>
                    <a:lnTo>
                      <a:pt x="14" y="196"/>
                    </a:lnTo>
                    <a:lnTo>
                      <a:pt x="8" y="198"/>
                    </a:lnTo>
                    <a:lnTo>
                      <a:pt x="2" y="204"/>
                    </a:lnTo>
                    <a:lnTo>
                      <a:pt x="0" y="210"/>
                    </a:lnTo>
                    <a:lnTo>
                      <a:pt x="0" y="216"/>
                    </a:lnTo>
                    <a:lnTo>
                      <a:pt x="0" y="216"/>
                    </a:lnTo>
                    <a:lnTo>
                      <a:pt x="36" y="366"/>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8" name="Freeform 8"/>
              <p:cNvSpPr>
                <a:spLocks/>
              </p:cNvSpPr>
              <p:nvPr/>
            </p:nvSpPr>
            <p:spPr bwMode="auto">
              <a:xfrm>
                <a:off x="7110413" y="2384425"/>
                <a:ext cx="1022350" cy="1028700"/>
              </a:xfrm>
              <a:custGeom>
                <a:avLst/>
                <a:gdLst>
                  <a:gd name="T0" fmla="*/ 550 w 644"/>
                  <a:gd name="T1" fmla="*/ 426 h 648"/>
                  <a:gd name="T2" fmla="*/ 538 w 644"/>
                  <a:gd name="T3" fmla="*/ 422 h 648"/>
                  <a:gd name="T4" fmla="*/ 526 w 644"/>
                  <a:gd name="T5" fmla="*/ 426 h 648"/>
                  <a:gd name="T6" fmla="*/ 522 w 644"/>
                  <a:gd name="T7" fmla="*/ 432 h 648"/>
                  <a:gd name="T8" fmla="*/ 522 w 644"/>
                  <a:gd name="T9" fmla="*/ 444 h 648"/>
                  <a:gd name="T10" fmla="*/ 586 w 644"/>
                  <a:gd name="T11" fmla="*/ 510 h 648"/>
                  <a:gd name="T12" fmla="*/ 560 w 644"/>
                  <a:gd name="T13" fmla="*/ 512 h 648"/>
                  <a:gd name="T14" fmla="*/ 536 w 644"/>
                  <a:gd name="T15" fmla="*/ 512 h 648"/>
                  <a:gd name="T16" fmla="*/ 470 w 644"/>
                  <a:gd name="T17" fmla="*/ 508 h 648"/>
                  <a:gd name="T18" fmla="*/ 406 w 644"/>
                  <a:gd name="T19" fmla="*/ 496 h 648"/>
                  <a:gd name="T20" fmla="*/ 344 w 644"/>
                  <a:gd name="T21" fmla="*/ 474 h 648"/>
                  <a:gd name="T22" fmla="*/ 286 w 644"/>
                  <a:gd name="T23" fmla="*/ 446 h 648"/>
                  <a:gd name="T24" fmla="*/ 230 w 644"/>
                  <a:gd name="T25" fmla="*/ 410 h 648"/>
                  <a:gd name="T26" fmla="*/ 180 w 644"/>
                  <a:gd name="T27" fmla="*/ 366 h 648"/>
                  <a:gd name="T28" fmla="*/ 136 w 644"/>
                  <a:gd name="T29" fmla="*/ 314 h 648"/>
                  <a:gd name="T30" fmla="*/ 98 w 644"/>
                  <a:gd name="T31" fmla="*/ 256 h 648"/>
                  <a:gd name="T32" fmla="*/ 84 w 644"/>
                  <a:gd name="T33" fmla="*/ 228 h 648"/>
                  <a:gd name="T34" fmla="*/ 60 w 644"/>
                  <a:gd name="T35" fmla="*/ 168 h 648"/>
                  <a:gd name="T36" fmla="*/ 44 w 644"/>
                  <a:gd name="T37" fmla="*/ 108 h 648"/>
                  <a:gd name="T38" fmla="*/ 34 w 644"/>
                  <a:gd name="T39" fmla="*/ 48 h 648"/>
                  <a:gd name="T40" fmla="*/ 34 w 644"/>
                  <a:gd name="T41" fmla="*/ 16 h 648"/>
                  <a:gd name="T42" fmla="*/ 28 w 644"/>
                  <a:gd name="T43" fmla="*/ 4 h 648"/>
                  <a:gd name="T44" fmla="*/ 16 w 644"/>
                  <a:gd name="T45" fmla="*/ 0 h 648"/>
                  <a:gd name="T46" fmla="*/ 10 w 644"/>
                  <a:gd name="T47" fmla="*/ 2 h 648"/>
                  <a:gd name="T48" fmla="*/ 2 w 644"/>
                  <a:gd name="T49" fmla="*/ 10 h 648"/>
                  <a:gd name="T50" fmla="*/ 0 w 644"/>
                  <a:gd name="T51" fmla="*/ 16 h 648"/>
                  <a:gd name="T52" fmla="*/ 4 w 644"/>
                  <a:gd name="T53" fmla="*/ 82 h 648"/>
                  <a:gd name="T54" fmla="*/ 18 w 644"/>
                  <a:gd name="T55" fmla="*/ 148 h 648"/>
                  <a:gd name="T56" fmla="*/ 38 w 644"/>
                  <a:gd name="T57" fmla="*/ 210 h 648"/>
                  <a:gd name="T58" fmla="*/ 68 w 644"/>
                  <a:gd name="T59" fmla="*/ 272 h 648"/>
                  <a:gd name="T60" fmla="*/ 88 w 644"/>
                  <a:gd name="T61" fmla="*/ 304 h 648"/>
                  <a:gd name="T62" fmla="*/ 132 w 644"/>
                  <a:gd name="T63" fmla="*/ 362 h 648"/>
                  <a:gd name="T64" fmla="*/ 182 w 644"/>
                  <a:gd name="T65" fmla="*/ 414 h 648"/>
                  <a:gd name="T66" fmla="*/ 238 w 644"/>
                  <a:gd name="T67" fmla="*/ 456 h 648"/>
                  <a:gd name="T68" fmla="*/ 300 w 644"/>
                  <a:gd name="T69" fmla="*/ 492 h 648"/>
                  <a:gd name="T70" fmla="*/ 364 w 644"/>
                  <a:gd name="T71" fmla="*/ 518 h 648"/>
                  <a:gd name="T72" fmla="*/ 432 w 644"/>
                  <a:gd name="T73" fmla="*/ 536 h 648"/>
                  <a:gd name="T74" fmla="*/ 500 w 644"/>
                  <a:gd name="T75" fmla="*/ 544 h 648"/>
                  <a:gd name="T76" fmla="*/ 536 w 644"/>
                  <a:gd name="T77" fmla="*/ 546 h 648"/>
                  <a:gd name="T78" fmla="*/ 502 w 644"/>
                  <a:gd name="T79" fmla="*/ 618 h 648"/>
                  <a:gd name="T80" fmla="*/ 498 w 644"/>
                  <a:gd name="T81" fmla="*/ 624 h 648"/>
                  <a:gd name="T82" fmla="*/ 498 w 644"/>
                  <a:gd name="T83" fmla="*/ 636 h 648"/>
                  <a:gd name="T84" fmla="*/ 502 w 644"/>
                  <a:gd name="T85" fmla="*/ 642 h 648"/>
                  <a:gd name="T86" fmla="*/ 514 w 644"/>
                  <a:gd name="T87" fmla="*/ 648 h 648"/>
                  <a:gd name="T88" fmla="*/ 520 w 644"/>
                  <a:gd name="T89" fmla="*/ 646 h 648"/>
                  <a:gd name="T90" fmla="*/ 638 w 644"/>
                  <a:gd name="T91" fmla="*/ 540 h 648"/>
                  <a:gd name="T92" fmla="*/ 642 w 644"/>
                  <a:gd name="T93" fmla="*/ 534 h 648"/>
                  <a:gd name="T94" fmla="*/ 644 w 644"/>
                  <a:gd name="T95" fmla="*/ 528 h 648"/>
                  <a:gd name="T96" fmla="*/ 640 w 644"/>
                  <a:gd name="T97" fmla="*/ 516 h 6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44" h="648">
                    <a:moveTo>
                      <a:pt x="550" y="426"/>
                    </a:moveTo>
                    <a:lnTo>
                      <a:pt x="550" y="426"/>
                    </a:lnTo>
                    <a:lnTo>
                      <a:pt x="544" y="422"/>
                    </a:lnTo>
                    <a:lnTo>
                      <a:pt x="538" y="422"/>
                    </a:lnTo>
                    <a:lnTo>
                      <a:pt x="532" y="422"/>
                    </a:lnTo>
                    <a:lnTo>
                      <a:pt x="526" y="426"/>
                    </a:lnTo>
                    <a:lnTo>
                      <a:pt x="526" y="426"/>
                    </a:lnTo>
                    <a:lnTo>
                      <a:pt x="522" y="432"/>
                    </a:lnTo>
                    <a:lnTo>
                      <a:pt x="520" y="438"/>
                    </a:lnTo>
                    <a:lnTo>
                      <a:pt x="522" y="444"/>
                    </a:lnTo>
                    <a:lnTo>
                      <a:pt x="526" y="450"/>
                    </a:lnTo>
                    <a:lnTo>
                      <a:pt x="586" y="510"/>
                    </a:lnTo>
                    <a:lnTo>
                      <a:pt x="586" y="510"/>
                    </a:lnTo>
                    <a:lnTo>
                      <a:pt x="560" y="512"/>
                    </a:lnTo>
                    <a:lnTo>
                      <a:pt x="536" y="512"/>
                    </a:lnTo>
                    <a:lnTo>
                      <a:pt x="536" y="512"/>
                    </a:lnTo>
                    <a:lnTo>
                      <a:pt x="502" y="512"/>
                    </a:lnTo>
                    <a:lnTo>
                      <a:pt x="470" y="508"/>
                    </a:lnTo>
                    <a:lnTo>
                      <a:pt x="438" y="502"/>
                    </a:lnTo>
                    <a:lnTo>
                      <a:pt x="406" y="496"/>
                    </a:lnTo>
                    <a:lnTo>
                      <a:pt x="374" y="486"/>
                    </a:lnTo>
                    <a:lnTo>
                      <a:pt x="344" y="474"/>
                    </a:lnTo>
                    <a:lnTo>
                      <a:pt x="314" y="460"/>
                    </a:lnTo>
                    <a:lnTo>
                      <a:pt x="286" y="446"/>
                    </a:lnTo>
                    <a:lnTo>
                      <a:pt x="258" y="428"/>
                    </a:lnTo>
                    <a:lnTo>
                      <a:pt x="230" y="410"/>
                    </a:lnTo>
                    <a:lnTo>
                      <a:pt x="204" y="388"/>
                    </a:lnTo>
                    <a:lnTo>
                      <a:pt x="180" y="366"/>
                    </a:lnTo>
                    <a:lnTo>
                      <a:pt x="158" y="340"/>
                    </a:lnTo>
                    <a:lnTo>
                      <a:pt x="136" y="314"/>
                    </a:lnTo>
                    <a:lnTo>
                      <a:pt x="116" y="286"/>
                    </a:lnTo>
                    <a:lnTo>
                      <a:pt x="98" y="256"/>
                    </a:lnTo>
                    <a:lnTo>
                      <a:pt x="98" y="256"/>
                    </a:lnTo>
                    <a:lnTo>
                      <a:pt x="84" y="228"/>
                    </a:lnTo>
                    <a:lnTo>
                      <a:pt x="70" y="198"/>
                    </a:lnTo>
                    <a:lnTo>
                      <a:pt x="60" y="168"/>
                    </a:lnTo>
                    <a:lnTo>
                      <a:pt x="50" y="138"/>
                    </a:lnTo>
                    <a:lnTo>
                      <a:pt x="44" y="108"/>
                    </a:lnTo>
                    <a:lnTo>
                      <a:pt x="38" y="78"/>
                    </a:lnTo>
                    <a:lnTo>
                      <a:pt x="34" y="48"/>
                    </a:lnTo>
                    <a:lnTo>
                      <a:pt x="34" y="16"/>
                    </a:lnTo>
                    <a:lnTo>
                      <a:pt x="34" y="16"/>
                    </a:lnTo>
                    <a:lnTo>
                      <a:pt x="32" y="10"/>
                    </a:lnTo>
                    <a:lnTo>
                      <a:pt x="28" y="4"/>
                    </a:lnTo>
                    <a:lnTo>
                      <a:pt x="24" y="2"/>
                    </a:lnTo>
                    <a:lnTo>
                      <a:pt x="16" y="0"/>
                    </a:lnTo>
                    <a:lnTo>
                      <a:pt x="16" y="0"/>
                    </a:lnTo>
                    <a:lnTo>
                      <a:pt x="10" y="2"/>
                    </a:lnTo>
                    <a:lnTo>
                      <a:pt x="4" y="6"/>
                    </a:lnTo>
                    <a:lnTo>
                      <a:pt x="2" y="10"/>
                    </a:lnTo>
                    <a:lnTo>
                      <a:pt x="0" y="16"/>
                    </a:lnTo>
                    <a:lnTo>
                      <a:pt x="0" y="16"/>
                    </a:lnTo>
                    <a:lnTo>
                      <a:pt x="2" y="50"/>
                    </a:lnTo>
                    <a:lnTo>
                      <a:pt x="4" y="82"/>
                    </a:lnTo>
                    <a:lnTo>
                      <a:pt x="10" y="114"/>
                    </a:lnTo>
                    <a:lnTo>
                      <a:pt x="18" y="148"/>
                    </a:lnTo>
                    <a:lnTo>
                      <a:pt x="28" y="180"/>
                    </a:lnTo>
                    <a:lnTo>
                      <a:pt x="38" y="210"/>
                    </a:lnTo>
                    <a:lnTo>
                      <a:pt x="52" y="242"/>
                    </a:lnTo>
                    <a:lnTo>
                      <a:pt x="68" y="272"/>
                    </a:lnTo>
                    <a:lnTo>
                      <a:pt x="68" y="272"/>
                    </a:lnTo>
                    <a:lnTo>
                      <a:pt x="88" y="304"/>
                    </a:lnTo>
                    <a:lnTo>
                      <a:pt x="110" y="334"/>
                    </a:lnTo>
                    <a:lnTo>
                      <a:pt x="132" y="362"/>
                    </a:lnTo>
                    <a:lnTo>
                      <a:pt x="156" y="390"/>
                    </a:lnTo>
                    <a:lnTo>
                      <a:pt x="182" y="414"/>
                    </a:lnTo>
                    <a:lnTo>
                      <a:pt x="210" y="436"/>
                    </a:lnTo>
                    <a:lnTo>
                      <a:pt x="238" y="456"/>
                    </a:lnTo>
                    <a:lnTo>
                      <a:pt x="268" y="474"/>
                    </a:lnTo>
                    <a:lnTo>
                      <a:pt x="300" y="492"/>
                    </a:lnTo>
                    <a:lnTo>
                      <a:pt x="332" y="506"/>
                    </a:lnTo>
                    <a:lnTo>
                      <a:pt x="364" y="518"/>
                    </a:lnTo>
                    <a:lnTo>
                      <a:pt x="398" y="528"/>
                    </a:lnTo>
                    <a:lnTo>
                      <a:pt x="432" y="536"/>
                    </a:lnTo>
                    <a:lnTo>
                      <a:pt x="466" y="542"/>
                    </a:lnTo>
                    <a:lnTo>
                      <a:pt x="500" y="544"/>
                    </a:lnTo>
                    <a:lnTo>
                      <a:pt x="536" y="546"/>
                    </a:lnTo>
                    <a:lnTo>
                      <a:pt x="536" y="546"/>
                    </a:lnTo>
                    <a:lnTo>
                      <a:pt x="584" y="544"/>
                    </a:lnTo>
                    <a:lnTo>
                      <a:pt x="502" y="618"/>
                    </a:lnTo>
                    <a:lnTo>
                      <a:pt x="502" y="618"/>
                    </a:lnTo>
                    <a:lnTo>
                      <a:pt x="498" y="624"/>
                    </a:lnTo>
                    <a:lnTo>
                      <a:pt x="496" y="630"/>
                    </a:lnTo>
                    <a:lnTo>
                      <a:pt x="498" y="636"/>
                    </a:lnTo>
                    <a:lnTo>
                      <a:pt x="502" y="642"/>
                    </a:lnTo>
                    <a:lnTo>
                      <a:pt x="502" y="642"/>
                    </a:lnTo>
                    <a:lnTo>
                      <a:pt x="506" y="646"/>
                    </a:lnTo>
                    <a:lnTo>
                      <a:pt x="514" y="648"/>
                    </a:lnTo>
                    <a:lnTo>
                      <a:pt x="514" y="648"/>
                    </a:lnTo>
                    <a:lnTo>
                      <a:pt x="520" y="646"/>
                    </a:lnTo>
                    <a:lnTo>
                      <a:pt x="524" y="644"/>
                    </a:lnTo>
                    <a:lnTo>
                      <a:pt x="638" y="540"/>
                    </a:lnTo>
                    <a:lnTo>
                      <a:pt x="638" y="540"/>
                    </a:lnTo>
                    <a:lnTo>
                      <a:pt x="642" y="534"/>
                    </a:lnTo>
                    <a:lnTo>
                      <a:pt x="644" y="528"/>
                    </a:lnTo>
                    <a:lnTo>
                      <a:pt x="644" y="528"/>
                    </a:lnTo>
                    <a:lnTo>
                      <a:pt x="642" y="520"/>
                    </a:lnTo>
                    <a:lnTo>
                      <a:pt x="640" y="516"/>
                    </a:lnTo>
                    <a:lnTo>
                      <a:pt x="550" y="426"/>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sp>
            <p:nvSpPr>
              <p:cNvPr id="9" name="Freeform 9"/>
              <p:cNvSpPr>
                <a:spLocks/>
              </p:cNvSpPr>
              <p:nvPr/>
            </p:nvSpPr>
            <p:spPr bwMode="auto">
              <a:xfrm>
                <a:off x="8552654" y="1750313"/>
                <a:ext cx="498475" cy="1298575"/>
              </a:xfrm>
              <a:custGeom>
                <a:avLst/>
                <a:gdLst>
                  <a:gd name="T0" fmla="*/ 302 w 314"/>
                  <a:gd name="T1" fmla="*/ 48 h 818"/>
                  <a:gd name="T2" fmla="*/ 156 w 314"/>
                  <a:gd name="T3" fmla="*/ 0 h 818"/>
                  <a:gd name="T4" fmla="*/ 142 w 314"/>
                  <a:gd name="T5" fmla="*/ 2 h 818"/>
                  <a:gd name="T6" fmla="*/ 138 w 314"/>
                  <a:gd name="T7" fmla="*/ 8 h 818"/>
                  <a:gd name="T8" fmla="*/ 108 w 314"/>
                  <a:gd name="T9" fmla="*/ 130 h 818"/>
                  <a:gd name="T10" fmla="*/ 108 w 314"/>
                  <a:gd name="T11" fmla="*/ 136 h 818"/>
                  <a:gd name="T12" fmla="*/ 116 w 314"/>
                  <a:gd name="T13" fmla="*/ 146 h 818"/>
                  <a:gd name="T14" fmla="*/ 122 w 314"/>
                  <a:gd name="T15" fmla="*/ 150 h 818"/>
                  <a:gd name="T16" fmla="*/ 126 w 314"/>
                  <a:gd name="T17" fmla="*/ 150 h 818"/>
                  <a:gd name="T18" fmla="*/ 136 w 314"/>
                  <a:gd name="T19" fmla="*/ 146 h 818"/>
                  <a:gd name="T20" fmla="*/ 142 w 314"/>
                  <a:gd name="T21" fmla="*/ 136 h 818"/>
                  <a:gd name="T22" fmla="*/ 158 w 314"/>
                  <a:gd name="T23" fmla="*/ 64 h 818"/>
                  <a:gd name="T24" fmla="*/ 198 w 314"/>
                  <a:gd name="T25" fmla="*/ 130 h 818"/>
                  <a:gd name="T26" fmla="*/ 228 w 314"/>
                  <a:gd name="T27" fmla="*/ 204 h 818"/>
                  <a:gd name="T28" fmla="*/ 246 w 314"/>
                  <a:gd name="T29" fmla="*/ 278 h 818"/>
                  <a:gd name="T30" fmla="*/ 252 w 314"/>
                  <a:gd name="T31" fmla="*/ 356 h 818"/>
                  <a:gd name="T32" fmla="*/ 250 w 314"/>
                  <a:gd name="T33" fmla="*/ 390 h 818"/>
                  <a:gd name="T34" fmla="*/ 242 w 314"/>
                  <a:gd name="T35" fmla="*/ 454 h 818"/>
                  <a:gd name="T36" fmla="*/ 224 w 314"/>
                  <a:gd name="T37" fmla="*/ 518 h 818"/>
                  <a:gd name="T38" fmla="*/ 198 w 314"/>
                  <a:gd name="T39" fmla="*/ 580 h 818"/>
                  <a:gd name="T40" fmla="*/ 182 w 314"/>
                  <a:gd name="T41" fmla="*/ 610 h 818"/>
                  <a:gd name="T42" fmla="*/ 146 w 314"/>
                  <a:gd name="T43" fmla="*/ 664 h 818"/>
                  <a:gd name="T44" fmla="*/ 104 w 314"/>
                  <a:gd name="T45" fmla="*/ 712 h 818"/>
                  <a:gd name="T46" fmla="*/ 58 w 314"/>
                  <a:gd name="T47" fmla="*/ 752 h 818"/>
                  <a:gd name="T48" fmla="*/ 8 w 314"/>
                  <a:gd name="T49" fmla="*/ 786 h 818"/>
                  <a:gd name="T50" fmla="*/ 2 w 314"/>
                  <a:gd name="T51" fmla="*/ 792 h 818"/>
                  <a:gd name="T52" fmla="*/ 0 w 314"/>
                  <a:gd name="T53" fmla="*/ 804 h 818"/>
                  <a:gd name="T54" fmla="*/ 2 w 314"/>
                  <a:gd name="T55" fmla="*/ 810 h 818"/>
                  <a:gd name="T56" fmla="*/ 16 w 314"/>
                  <a:gd name="T57" fmla="*/ 818 h 818"/>
                  <a:gd name="T58" fmla="*/ 20 w 314"/>
                  <a:gd name="T59" fmla="*/ 818 h 818"/>
                  <a:gd name="T60" fmla="*/ 24 w 314"/>
                  <a:gd name="T61" fmla="*/ 816 h 818"/>
                  <a:gd name="T62" fmla="*/ 78 w 314"/>
                  <a:gd name="T63" fmla="*/ 778 h 818"/>
                  <a:gd name="T64" fmla="*/ 128 w 314"/>
                  <a:gd name="T65" fmla="*/ 736 h 818"/>
                  <a:gd name="T66" fmla="*/ 172 w 314"/>
                  <a:gd name="T67" fmla="*/ 684 h 818"/>
                  <a:gd name="T68" fmla="*/ 212 w 314"/>
                  <a:gd name="T69" fmla="*/ 628 h 818"/>
                  <a:gd name="T70" fmla="*/ 228 w 314"/>
                  <a:gd name="T71" fmla="*/ 596 h 818"/>
                  <a:gd name="T72" fmla="*/ 256 w 314"/>
                  <a:gd name="T73" fmla="*/ 528 h 818"/>
                  <a:gd name="T74" fmla="*/ 276 w 314"/>
                  <a:gd name="T75" fmla="*/ 460 h 818"/>
                  <a:gd name="T76" fmla="*/ 284 w 314"/>
                  <a:gd name="T77" fmla="*/ 392 h 818"/>
                  <a:gd name="T78" fmla="*/ 286 w 314"/>
                  <a:gd name="T79" fmla="*/ 356 h 818"/>
                  <a:gd name="T80" fmla="*/ 278 w 314"/>
                  <a:gd name="T81" fmla="*/ 274 h 818"/>
                  <a:gd name="T82" fmla="*/ 260 w 314"/>
                  <a:gd name="T83" fmla="*/ 194 h 818"/>
                  <a:gd name="T84" fmla="*/ 228 w 314"/>
                  <a:gd name="T85" fmla="*/ 118 h 818"/>
                  <a:gd name="T86" fmla="*/ 186 w 314"/>
                  <a:gd name="T87" fmla="*/ 46 h 818"/>
                  <a:gd name="T88" fmla="*/ 292 w 314"/>
                  <a:gd name="T89" fmla="*/ 80 h 818"/>
                  <a:gd name="T90" fmla="*/ 306 w 314"/>
                  <a:gd name="T91" fmla="*/ 78 h 818"/>
                  <a:gd name="T92" fmla="*/ 314 w 314"/>
                  <a:gd name="T93" fmla="*/ 68 h 818"/>
                  <a:gd name="T94" fmla="*/ 314 w 314"/>
                  <a:gd name="T95" fmla="*/ 62 h 818"/>
                  <a:gd name="T96" fmla="*/ 308 w 314"/>
                  <a:gd name="T97" fmla="*/ 50 h 818"/>
                  <a:gd name="T98" fmla="*/ 302 w 314"/>
                  <a:gd name="T99" fmla="*/ 48 h 8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14" h="818">
                    <a:moveTo>
                      <a:pt x="302" y="48"/>
                    </a:moveTo>
                    <a:lnTo>
                      <a:pt x="302" y="48"/>
                    </a:lnTo>
                    <a:lnTo>
                      <a:pt x="156" y="0"/>
                    </a:lnTo>
                    <a:lnTo>
                      <a:pt x="156" y="0"/>
                    </a:lnTo>
                    <a:lnTo>
                      <a:pt x="148" y="0"/>
                    </a:lnTo>
                    <a:lnTo>
                      <a:pt x="142" y="2"/>
                    </a:lnTo>
                    <a:lnTo>
                      <a:pt x="142" y="2"/>
                    </a:lnTo>
                    <a:lnTo>
                      <a:pt x="138" y="8"/>
                    </a:lnTo>
                    <a:lnTo>
                      <a:pt x="134" y="14"/>
                    </a:lnTo>
                    <a:lnTo>
                      <a:pt x="108" y="130"/>
                    </a:lnTo>
                    <a:lnTo>
                      <a:pt x="108" y="130"/>
                    </a:lnTo>
                    <a:lnTo>
                      <a:pt x="108" y="136"/>
                    </a:lnTo>
                    <a:lnTo>
                      <a:pt x="112" y="142"/>
                    </a:lnTo>
                    <a:lnTo>
                      <a:pt x="116" y="146"/>
                    </a:lnTo>
                    <a:lnTo>
                      <a:pt x="122" y="150"/>
                    </a:lnTo>
                    <a:lnTo>
                      <a:pt x="122" y="150"/>
                    </a:lnTo>
                    <a:lnTo>
                      <a:pt x="126" y="150"/>
                    </a:lnTo>
                    <a:lnTo>
                      <a:pt x="126" y="150"/>
                    </a:lnTo>
                    <a:lnTo>
                      <a:pt x="130" y="148"/>
                    </a:lnTo>
                    <a:lnTo>
                      <a:pt x="136" y="146"/>
                    </a:lnTo>
                    <a:lnTo>
                      <a:pt x="140" y="142"/>
                    </a:lnTo>
                    <a:lnTo>
                      <a:pt x="142" y="136"/>
                    </a:lnTo>
                    <a:lnTo>
                      <a:pt x="158" y="64"/>
                    </a:lnTo>
                    <a:lnTo>
                      <a:pt x="158" y="64"/>
                    </a:lnTo>
                    <a:lnTo>
                      <a:pt x="180" y="96"/>
                    </a:lnTo>
                    <a:lnTo>
                      <a:pt x="198" y="130"/>
                    </a:lnTo>
                    <a:lnTo>
                      <a:pt x="214" y="166"/>
                    </a:lnTo>
                    <a:lnTo>
                      <a:pt x="228" y="204"/>
                    </a:lnTo>
                    <a:lnTo>
                      <a:pt x="238" y="240"/>
                    </a:lnTo>
                    <a:lnTo>
                      <a:pt x="246" y="278"/>
                    </a:lnTo>
                    <a:lnTo>
                      <a:pt x="250" y="318"/>
                    </a:lnTo>
                    <a:lnTo>
                      <a:pt x="252" y="356"/>
                    </a:lnTo>
                    <a:lnTo>
                      <a:pt x="252" y="356"/>
                    </a:lnTo>
                    <a:lnTo>
                      <a:pt x="250" y="390"/>
                    </a:lnTo>
                    <a:lnTo>
                      <a:pt x="248" y="422"/>
                    </a:lnTo>
                    <a:lnTo>
                      <a:pt x="242" y="454"/>
                    </a:lnTo>
                    <a:lnTo>
                      <a:pt x="234" y="486"/>
                    </a:lnTo>
                    <a:lnTo>
                      <a:pt x="224" y="518"/>
                    </a:lnTo>
                    <a:lnTo>
                      <a:pt x="212" y="550"/>
                    </a:lnTo>
                    <a:lnTo>
                      <a:pt x="198" y="580"/>
                    </a:lnTo>
                    <a:lnTo>
                      <a:pt x="182" y="610"/>
                    </a:lnTo>
                    <a:lnTo>
                      <a:pt x="182" y="610"/>
                    </a:lnTo>
                    <a:lnTo>
                      <a:pt x="164" y="638"/>
                    </a:lnTo>
                    <a:lnTo>
                      <a:pt x="146" y="664"/>
                    </a:lnTo>
                    <a:lnTo>
                      <a:pt x="126" y="688"/>
                    </a:lnTo>
                    <a:lnTo>
                      <a:pt x="104" y="712"/>
                    </a:lnTo>
                    <a:lnTo>
                      <a:pt x="82" y="732"/>
                    </a:lnTo>
                    <a:lnTo>
                      <a:pt x="58" y="752"/>
                    </a:lnTo>
                    <a:lnTo>
                      <a:pt x="32" y="770"/>
                    </a:lnTo>
                    <a:lnTo>
                      <a:pt x="8" y="786"/>
                    </a:lnTo>
                    <a:lnTo>
                      <a:pt x="8" y="786"/>
                    </a:lnTo>
                    <a:lnTo>
                      <a:pt x="2" y="792"/>
                    </a:lnTo>
                    <a:lnTo>
                      <a:pt x="0" y="798"/>
                    </a:lnTo>
                    <a:lnTo>
                      <a:pt x="0" y="804"/>
                    </a:lnTo>
                    <a:lnTo>
                      <a:pt x="2" y="810"/>
                    </a:lnTo>
                    <a:lnTo>
                      <a:pt x="2" y="810"/>
                    </a:lnTo>
                    <a:lnTo>
                      <a:pt x="8" y="816"/>
                    </a:lnTo>
                    <a:lnTo>
                      <a:pt x="16" y="818"/>
                    </a:lnTo>
                    <a:lnTo>
                      <a:pt x="16" y="818"/>
                    </a:lnTo>
                    <a:lnTo>
                      <a:pt x="20" y="818"/>
                    </a:lnTo>
                    <a:lnTo>
                      <a:pt x="24" y="816"/>
                    </a:lnTo>
                    <a:lnTo>
                      <a:pt x="24" y="816"/>
                    </a:lnTo>
                    <a:lnTo>
                      <a:pt x="52" y="798"/>
                    </a:lnTo>
                    <a:lnTo>
                      <a:pt x="78" y="778"/>
                    </a:lnTo>
                    <a:lnTo>
                      <a:pt x="104" y="758"/>
                    </a:lnTo>
                    <a:lnTo>
                      <a:pt x="128" y="736"/>
                    </a:lnTo>
                    <a:lnTo>
                      <a:pt x="150" y="710"/>
                    </a:lnTo>
                    <a:lnTo>
                      <a:pt x="172" y="684"/>
                    </a:lnTo>
                    <a:lnTo>
                      <a:pt x="192" y="658"/>
                    </a:lnTo>
                    <a:lnTo>
                      <a:pt x="212" y="628"/>
                    </a:lnTo>
                    <a:lnTo>
                      <a:pt x="212" y="628"/>
                    </a:lnTo>
                    <a:lnTo>
                      <a:pt x="228" y="596"/>
                    </a:lnTo>
                    <a:lnTo>
                      <a:pt x="244" y="562"/>
                    </a:lnTo>
                    <a:lnTo>
                      <a:pt x="256" y="528"/>
                    </a:lnTo>
                    <a:lnTo>
                      <a:pt x="268" y="494"/>
                    </a:lnTo>
                    <a:lnTo>
                      <a:pt x="276" y="460"/>
                    </a:lnTo>
                    <a:lnTo>
                      <a:pt x="280" y="426"/>
                    </a:lnTo>
                    <a:lnTo>
                      <a:pt x="284" y="392"/>
                    </a:lnTo>
                    <a:lnTo>
                      <a:pt x="286" y="356"/>
                    </a:lnTo>
                    <a:lnTo>
                      <a:pt x="286" y="356"/>
                    </a:lnTo>
                    <a:lnTo>
                      <a:pt x="284" y="316"/>
                    </a:lnTo>
                    <a:lnTo>
                      <a:pt x="278" y="274"/>
                    </a:lnTo>
                    <a:lnTo>
                      <a:pt x="270" y="234"/>
                    </a:lnTo>
                    <a:lnTo>
                      <a:pt x="260" y="194"/>
                    </a:lnTo>
                    <a:lnTo>
                      <a:pt x="246" y="154"/>
                    </a:lnTo>
                    <a:lnTo>
                      <a:pt x="228" y="118"/>
                    </a:lnTo>
                    <a:lnTo>
                      <a:pt x="208" y="80"/>
                    </a:lnTo>
                    <a:lnTo>
                      <a:pt x="186" y="46"/>
                    </a:lnTo>
                    <a:lnTo>
                      <a:pt x="292" y="80"/>
                    </a:lnTo>
                    <a:lnTo>
                      <a:pt x="292" y="80"/>
                    </a:lnTo>
                    <a:lnTo>
                      <a:pt x="300" y="80"/>
                    </a:lnTo>
                    <a:lnTo>
                      <a:pt x="306" y="78"/>
                    </a:lnTo>
                    <a:lnTo>
                      <a:pt x="310" y="74"/>
                    </a:lnTo>
                    <a:lnTo>
                      <a:pt x="314" y="68"/>
                    </a:lnTo>
                    <a:lnTo>
                      <a:pt x="314" y="68"/>
                    </a:lnTo>
                    <a:lnTo>
                      <a:pt x="314" y="62"/>
                    </a:lnTo>
                    <a:lnTo>
                      <a:pt x="312" y="56"/>
                    </a:lnTo>
                    <a:lnTo>
                      <a:pt x="308" y="50"/>
                    </a:lnTo>
                    <a:lnTo>
                      <a:pt x="302" y="48"/>
                    </a:lnTo>
                    <a:lnTo>
                      <a:pt x="302" y="48"/>
                    </a:lnTo>
                    <a:close/>
                  </a:path>
                </a:pathLst>
              </a:custGeom>
              <a:grp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2" name="Oval 1"/>
            <p:cNvSpPr/>
            <p:nvPr/>
          </p:nvSpPr>
          <p:spPr>
            <a:xfrm>
              <a:off x="5014118" y="1371600"/>
              <a:ext cx="2529682" cy="1766888"/>
            </a:xfrm>
            <a:prstGeom prst="ellipse">
              <a:avLst/>
            </a:prstGeom>
            <a:solidFill>
              <a:srgbClr val="CE7124"/>
            </a:solidFill>
            <a:ln w="28575">
              <a:solidFill>
                <a:schemeClr val="tx1"/>
              </a:solidFill>
              <a:miter lim="800000"/>
              <a:headEnd/>
              <a:tailEnd/>
            </a:ln>
            <a:effectLst>
              <a:outerShdw blurRad="50800" dist="38100" dir="2700000" algn="tl" rotWithShape="0">
                <a:prstClr val="black">
                  <a:alpha val="40000"/>
                </a:prstClr>
              </a:outerShdw>
            </a:effectLst>
          </p:spPr>
          <p:txBody>
            <a:bodyPr wrap="square" lIns="0" tIns="0" rIns="0" bIns="0" anchor="ctr"/>
            <a:lstStyle/>
            <a:p>
              <a:pPr algn="ctr"/>
              <a:r>
                <a:rPr lang="en-US" sz="2000" b="1" dirty="0">
                  <a:solidFill>
                    <a:schemeClr val="bg1"/>
                  </a:solidFill>
                  <a:latin typeface="Arial" pitchFamily="34" charset="0"/>
                  <a:cs typeface="Arial" pitchFamily="34" charset="0"/>
                </a:rPr>
                <a:t>Patient Empowerment</a:t>
              </a:r>
            </a:p>
          </p:txBody>
        </p:sp>
        <p:sp>
          <p:nvSpPr>
            <p:cNvPr id="14" name="Oval 13"/>
            <p:cNvSpPr/>
            <p:nvPr/>
          </p:nvSpPr>
          <p:spPr>
            <a:xfrm>
              <a:off x="4074606" y="4564931"/>
              <a:ext cx="2529682" cy="1766888"/>
            </a:xfrm>
            <a:prstGeom prst="ellipse">
              <a:avLst/>
            </a:prstGeom>
            <a:solidFill>
              <a:srgbClr val="4F81BD"/>
            </a:solidFill>
            <a:ln w="28575">
              <a:solidFill>
                <a:schemeClr val="tx1"/>
              </a:solidFill>
              <a:miter lim="800000"/>
              <a:headEnd/>
              <a:tailEnd/>
            </a:ln>
            <a:effectLst>
              <a:outerShdw blurRad="50800" dist="38100" dir="2700000" algn="tl" rotWithShape="0">
                <a:prstClr val="black">
                  <a:alpha val="40000"/>
                </a:prstClr>
              </a:outerShdw>
            </a:effectLst>
          </p:spPr>
          <p:txBody>
            <a:bodyPr wrap="square" lIns="0" tIns="0" rIns="0" bIns="0" anchor="ctr"/>
            <a:lstStyle/>
            <a:p>
              <a:pPr algn="ctr"/>
              <a:r>
                <a:rPr lang="en-US" sz="2000" b="1" dirty="0">
                  <a:solidFill>
                    <a:schemeClr val="bg1"/>
                  </a:solidFill>
                  <a:latin typeface="Arial" pitchFamily="34" charset="0"/>
                  <a:cs typeface="Arial" pitchFamily="34" charset="0"/>
                </a:rPr>
                <a:t>Enhanced Self-Management Skills</a:t>
              </a:r>
            </a:p>
          </p:txBody>
        </p:sp>
        <p:sp>
          <p:nvSpPr>
            <p:cNvPr id="15" name="Oval 14"/>
            <p:cNvSpPr/>
            <p:nvPr/>
          </p:nvSpPr>
          <p:spPr>
            <a:xfrm>
              <a:off x="1590565" y="2250089"/>
              <a:ext cx="2529682" cy="1766888"/>
            </a:xfrm>
            <a:prstGeom prst="ellipse">
              <a:avLst/>
            </a:prstGeom>
            <a:solidFill>
              <a:srgbClr val="8EB149"/>
            </a:solidFill>
            <a:ln w="28575">
              <a:solidFill>
                <a:schemeClr val="tx1"/>
              </a:solidFill>
              <a:miter lim="800000"/>
              <a:headEnd/>
              <a:tailEnd/>
            </a:ln>
            <a:effectLst>
              <a:outerShdw blurRad="50800" dist="38100" dir="2700000" algn="tl" rotWithShape="0">
                <a:prstClr val="black">
                  <a:alpha val="40000"/>
                </a:prstClr>
              </a:outerShdw>
            </a:effectLst>
          </p:spPr>
          <p:txBody>
            <a:bodyPr wrap="square" lIns="0" tIns="0" rIns="0" bIns="0" anchor="ctr"/>
            <a:lstStyle/>
            <a:p>
              <a:pPr algn="ctr"/>
              <a:r>
                <a:rPr lang="en-US" sz="2000" b="1" dirty="0">
                  <a:solidFill>
                    <a:schemeClr val="bg1"/>
                  </a:solidFill>
                  <a:latin typeface="Arial" pitchFamily="34" charset="0"/>
                  <a:cs typeface="Arial" pitchFamily="34" charset="0"/>
                </a:rPr>
                <a:t>Increased Sense of </a:t>
              </a:r>
              <a:br>
                <a:rPr lang="en-US" sz="2000" b="1" dirty="0">
                  <a:solidFill>
                    <a:schemeClr val="bg1"/>
                  </a:solidFill>
                  <a:latin typeface="Arial" pitchFamily="34" charset="0"/>
                  <a:cs typeface="Arial" pitchFamily="34" charset="0"/>
                </a:rPr>
              </a:br>
              <a:r>
                <a:rPr lang="en-US" sz="2000" b="1" dirty="0">
                  <a:solidFill>
                    <a:schemeClr val="bg1"/>
                  </a:solidFill>
                  <a:latin typeface="Arial" pitchFamily="34" charset="0"/>
                  <a:cs typeface="Arial" pitchFamily="34" charset="0"/>
                </a:rPr>
                <a:t>Self-Efficacy</a:t>
              </a:r>
            </a:p>
          </p:txBody>
        </p:sp>
      </p:grpSp>
      <p:sp>
        <p:nvSpPr>
          <p:cNvPr id="11" name="Text Box 4"/>
          <p:cNvSpPr txBox="1">
            <a:spLocks noChangeArrowheads="1"/>
          </p:cNvSpPr>
          <p:nvPr/>
        </p:nvSpPr>
        <p:spPr bwMode="auto">
          <a:xfrm>
            <a:off x="6553200" y="3503474"/>
            <a:ext cx="2667000" cy="1754326"/>
          </a:xfrm>
          <a:prstGeom prst="rect">
            <a:avLst/>
          </a:prstGeom>
          <a:noFill/>
          <a:ln w="9525">
            <a:noFill/>
            <a:miter lim="800000"/>
            <a:headEnd/>
            <a:tailEnd/>
          </a:ln>
        </p:spPr>
        <p:txBody>
          <a:bodyPr wrap="square">
            <a:spAutoFit/>
          </a:bodyPr>
          <a:lstStyle/>
          <a:p>
            <a:pPr>
              <a:spcBef>
                <a:spcPct val="50000"/>
              </a:spcBef>
            </a:pPr>
            <a:r>
              <a:rPr lang="en-US" sz="1800" b="1" i="1" dirty="0">
                <a:latin typeface="Times New Roman" pitchFamily="18" charset="0"/>
              </a:rPr>
              <a:t>“Increased self-efficacy allows patients to view disease and symptoms differently, giving more opportunities for effective self-management”</a:t>
            </a:r>
            <a:r>
              <a:rPr lang="en-US" sz="1800" b="1" i="1" baseline="30000" dirty="0">
                <a:latin typeface="Times New Roman" pitchFamily="18" charset="0"/>
              </a:rPr>
              <a:t>21</a:t>
            </a:r>
            <a:endParaRPr lang="en-US" sz="1800" b="1" i="1" dirty="0">
              <a:latin typeface="Times New Roman" pitchFamily="18" charset="0"/>
            </a:endParaRPr>
          </a:p>
        </p:txBody>
      </p:sp>
    </p:spTree>
    <p:extLst>
      <p:ext uri="{BB962C8B-B14F-4D97-AF65-F5344CB8AC3E}">
        <p14:creationId xmlns:p14="http://schemas.microsoft.com/office/powerpoint/2010/main" val="12053670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0" y="2286000"/>
            <a:ext cx="3429000" cy="838200"/>
          </a:xfrm>
        </p:spPr>
        <p:txBody>
          <a:bodyPr/>
          <a:lstStyle/>
          <a:p>
            <a:r>
              <a:rPr lang="en-US" b="1" dirty="0"/>
              <a:t>Person Centered</a:t>
            </a:r>
            <a:br>
              <a:rPr lang="en-US" b="1" dirty="0"/>
            </a:br>
            <a:endParaRPr lang="en-US" dirty="0"/>
          </a:p>
        </p:txBody>
      </p:sp>
    </p:spTree>
    <p:extLst>
      <p:ext uri="{BB962C8B-B14F-4D97-AF65-F5344CB8AC3E}">
        <p14:creationId xmlns:p14="http://schemas.microsoft.com/office/powerpoint/2010/main" val="17783776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Patient as Central to the Process</a:t>
            </a:r>
            <a:r>
              <a:rPr lang="en-US" baseline="30000" dirty="0"/>
              <a:t>16</a:t>
            </a:r>
            <a:endParaRPr lang="en-US" dirty="0"/>
          </a:p>
        </p:txBody>
      </p:sp>
      <p:sp>
        <p:nvSpPr>
          <p:cNvPr id="8" name="Rectangle 7"/>
          <p:cNvSpPr/>
          <p:nvPr/>
        </p:nvSpPr>
        <p:spPr>
          <a:xfrm>
            <a:off x="787400" y="1676400"/>
            <a:ext cx="7543800" cy="400110"/>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a:solidFill>
                  <a:srgbClr val="FFFFFF"/>
                </a:solidFill>
                <a:cs typeface="Arial" pitchFamily="34" charset="0"/>
              </a:rPr>
              <a:t>Individuals Makes Decisions About:</a:t>
            </a:r>
          </a:p>
        </p:txBody>
      </p:sp>
      <p:sp>
        <p:nvSpPr>
          <p:cNvPr id="4" name="Content Placeholder 3"/>
          <p:cNvSpPr>
            <a:spLocks noGrp="1"/>
          </p:cNvSpPr>
          <p:nvPr>
            <p:ph idx="1"/>
          </p:nvPr>
        </p:nvSpPr>
        <p:spPr>
          <a:xfrm>
            <a:off x="787400" y="2521756"/>
            <a:ext cx="3429000" cy="2708434"/>
          </a:xfrm>
          <a:noFill/>
          <a:ln w="9525">
            <a:noFill/>
            <a:miter lim="800000"/>
            <a:headEnd/>
            <a:tailEnd/>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lvl="1">
              <a:spcBef>
                <a:spcPts val="1200"/>
              </a:spcBef>
            </a:pPr>
            <a:r>
              <a:rPr lang="en-US" dirty="0"/>
              <a:t>Life-style</a:t>
            </a:r>
          </a:p>
          <a:p>
            <a:pPr lvl="1">
              <a:spcBef>
                <a:spcPts val="1200"/>
              </a:spcBef>
            </a:pPr>
            <a:r>
              <a:rPr lang="en-US" dirty="0"/>
              <a:t>Taking medicine</a:t>
            </a:r>
          </a:p>
          <a:p>
            <a:pPr lvl="1">
              <a:spcBef>
                <a:spcPts val="1200"/>
              </a:spcBef>
            </a:pPr>
            <a:r>
              <a:rPr lang="en-US" dirty="0"/>
              <a:t>Physical activity</a:t>
            </a:r>
          </a:p>
          <a:p>
            <a:pPr lvl="1">
              <a:spcBef>
                <a:spcPts val="1200"/>
              </a:spcBef>
            </a:pPr>
            <a:r>
              <a:rPr lang="en-US" dirty="0"/>
              <a:t>Blending information with personal culture, expectations, wishes, and attitude</a:t>
            </a:r>
          </a:p>
        </p:txBody>
      </p:sp>
      <p:sp>
        <p:nvSpPr>
          <p:cNvPr id="5" name="Rectangle 4"/>
          <p:cNvSpPr/>
          <p:nvPr/>
        </p:nvSpPr>
        <p:spPr>
          <a:xfrm>
            <a:off x="4445000" y="2438400"/>
            <a:ext cx="3784600" cy="2967479"/>
          </a:xfrm>
          <a:prstGeom prst="rect">
            <a:avLst/>
          </a:prstGeom>
          <a:solidFill>
            <a:srgbClr val="4F81BD"/>
          </a:solidFill>
        </p:spPr>
        <p:txBody>
          <a:bodyPr wrap="square" lIns="182880" tIns="91440" bIns="91440">
            <a:spAutoFit/>
          </a:bodyPr>
          <a:lstStyle/>
          <a:p>
            <a:pPr>
              <a:lnSpc>
                <a:spcPts val="3100"/>
              </a:lnSpc>
              <a:spcAft>
                <a:spcPts val="1800"/>
              </a:spcAft>
            </a:pPr>
            <a:r>
              <a:rPr lang="en-GB" sz="2000" b="1" kern="0" dirty="0">
                <a:solidFill>
                  <a:srgbClr val="FFFFFF"/>
                </a:solidFill>
                <a:cs typeface="Arial" pitchFamily="34" charset="0"/>
              </a:rPr>
              <a:t>The person is, in fact, the true manager of his or her well being. Ultimately, the question is not </a:t>
            </a:r>
            <a:r>
              <a:rPr lang="en-GB" sz="2000" b="1" i="1" kern="0" dirty="0">
                <a:solidFill>
                  <a:srgbClr val="FFFFFF"/>
                </a:solidFill>
                <a:cs typeface="Arial" pitchFamily="34" charset="0"/>
              </a:rPr>
              <a:t>whether</a:t>
            </a:r>
            <a:r>
              <a:rPr lang="en-GB" sz="2000" b="1" kern="0" dirty="0">
                <a:solidFill>
                  <a:srgbClr val="FFFFFF"/>
                </a:solidFill>
                <a:cs typeface="Arial" pitchFamily="34" charset="0"/>
              </a:rPr>
              <a:t> patients will manage their health or diseases, but </a:t>
            </a:r>
            <a:r>
              <a:rPr lang="en-GB" sz="2000" b="1" i="1" kern="0" dirty="0">
                <a:solidFill>
                  <a:srgbClr val="FFFFFF"/>
                </a:solidFill>
                <a:cs typeface="Arial" pitchFamily="34" charset="0"/>
              </a:rPr>
              <a:t>how</a:t>
            </a:r>
            <a:r>
              <a:rPr lang="en-GB" sz="2000" b="1" kern="0" dirty="0">
                <a:solidFill>
                  <a:srgbClr val="FFFFFF"/>
                </a:solidFill>
                <a:cs typeface="Arial" pitchFamily="34" charset="0"/>
              </a:rPr>
              <a:t> they will manage.</a:t>
            </a:r>
            <a:endParaRPr lang="en-US" sz="2000" b="1" kern="0" dirty="0">
              <a:solidFill>
                <a:srgbClr val="FFFFFF"/>
              </a:solidFill>
              <a:cs typeface="Arial" pitchFamily="34" charset="0"/>
            </a:endParaRPr>
          </a:p>
        </p:txBody>
      </p:sp>
    </p:spTree>
    <p:extLst>
      <p:ext uri="{BB962C8B-B14F-4D97-AF65-F5344CB8AC3E}">
        <p14:creationId xmlns:p14="http://schemas.microsoft.com/office/powerpoint/2010/main" val="24876039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0" name="Rectangle 2"/>
          <p:cNvSpPr>
            <a:spLocks noGrp="1" noChangeArrowheads="1"/>
          </p:cNvSpPr>
          <p:nvPr>
            <p:ph type="title"/>
          </p:nvPr>
        </p:nvSpPr>
        <p:spPr/>
        <p:txBody>
          <a:bodyPr/>
          <a:lstStyle/>
          <a:p>
            <a:r>
              <a:rPr lang="en-US" dirty="0"/>
              <a:t>Medical Model</a:t>
            </a:r>
            <a:r>
              <a:rPr lang="en-US" baseline="30000" dirty="0"/>
              <a:t>1</a:t>
            </a:r>
            <a:r>
              <a:rPr lang="en-US" dirty="0"/>
              <a:t> vs. </a:t>
            </a:r>
            <a:br>
              <a:rPr lang="en-US" dirty="0"/>
            </a:br>
            <a:r>
              <a:rPr lang="en-US" dirty="0"/>
              <a:t>Person-Centered Model of Care</a:t>
            </a:r>
            <a:r>
              <a:rPr lang="en-US" baseline="30000" dirty="0"/>
              <a:t>1</a:t>
            </a:r>
            <a:r>
              <a:rPr lang="en-US" dirty="0"/>
              <a:t> </a:t>
            </a:r>
          </a:p>
        </p:txBody>
      </p:sp>
      <p:sp>
        <p:nvSpPr>
          <p:cNvPr id="26632" name="Text Box 5"/>
          <p:cNvSpPr txBox="1">
            <a:spLocks noChangeArrowheads="1"/>
          </p:cNvSpPr>
          <p:nvPr/>
        </p:nvSpPr>
        <p:spPr bwMode="auto">
          <a:xfrm>
            <a:off x="885825" y="2246313"/>
            <a:ext cx="3935412"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2000" b="1" dirty="0">
                <a:solidFill>
                  <a:srgbClr val="4F81BD"/>
                </a:solidFill>
                <a:latin typeface="Arial" pitchFamily="34" charset="0"/>
              </a:rPr>
              <a:t>Traditional Medical Model</a:t>
            </a:r>
          </a:p>
        </p:txBody>
      </p:sp>
      <p:sp>
        <p:nvSpPr>
          <p:cNvPr id="26628" name="AutoShape 13" descr="Trapezoid above &quot;traditional medical model&quot;"/>
          <p:cNvSpPr>
            <a:spLocks noChangeArrowheads="1"/>
          </p:cNvSpPr>
          <p:nvPr/>
        </p:nvSpPr>
        <p:spPr bwMode="auto">
          <a:xfrm flipH="1">
            <a:off x="2540000" y="2617788"/>
            <a:ext cx="2941637" cy="954087"/>
          </a:xfrm>
          <a:prstGeom prst="parallelogram">
            <a:avLst>
              <a:gd name="adj" fmla="val 77080"/>
            </a:avLst>
          </a:prstGeom>
          <a:solidFill>
            <a:srgbClr val="B2B2B2"/>
          </a:solidFill>
          <a:ln>
            <a:noFill/>
          </a:ln>
          <a:effectLst>
            <a:outerShdw dist="53882" dir="2700000" algn="ctr" rotWithShape="0">
              <a:srgbClr val="4F81BD"/>
            </a:outerShdw>
          </a:effectLst>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dirty="0">
              <a:solidFill>
                <a:srgbClr val="000000"/>
              </a:solidFill>
            </a:endParaRPr>
          </a:p>
        </p:txBody>
      </p:sp>
      <p:sp>
        <p:nvSpPr>
          <p:cNvPr id="26634" name="Text Box 6"/>
          <p:cNvSpPr txBox="1">
            <a:spLocks noChangeArrowheads="1"/>
          </p:cNvSpPr>
          <p:nvPr/>
        </p:nvSpPr>
        <p:spPr bwMode="auto">
          <a:xfrm>
            <a:off x="1411287" y="4547559"/>
            <a:ext cx="3127375" cy="701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2000" b="1" dirty="0">
                <a:solidFill>
                  <a:srgbClr val="4F81BD"/>
                </a:solidFill>
                <a:latin typeface="Arial" pitchFamily="34" charset="0"/>
              </a:rPr>
              <a:t>Evolving Healthcare Model </a:t>
            </a:r>
          </a:p>
        </p:txBody>
      </p:sp>
      <p:sp>
        <p:nvSpPr>
          <p:cNvPr id="26629" name="AutoShape 14" descr="Trapezoid beside &quot;evolving healthcare model&quot;"/>
          <p:cNvSpPr>
            <a:spLocks noChangeArrowheads="1"/>
          </p:cNvSpPr>
          <p:nvPr/>
        </p:nvSpPr>
        <p:spPr bwMode="auto">
          <a:xfrm rot="-837834">
            <a:off x="3913187" y="3092450"/>
            <a:ext cx="2941638" cy="1425575"/>
          </a:xfrm>
          <a:prstGeom prst="parallelogram">
            <a:avLst>
              <a:gd name="adj" fmla="val 72785"/>
            </a:avLst>
          </a:prstGeom>
          <a:gradFill rotWithShape="0">
            <a:gsLst>
              <a:gs pos="0">
                <a:srgbClr val="4F81BD"/>
              </a:gs>
              <a:gs pos="50000">
                <a:srgbClr val="B2B2B2"/>
              </a:gs>
              <a:gs pos="100000">
                <a:srgbClr val="4F81BD"/>
              </a:gs>
            </a:gsLst>
            <a:lin ang="0" scaled="1"/>
          </a:gradFill>
          <a:ln>
            <a:noFill/>
          </a:ln>
          <a:effectLst>
            <a:outerShdw dist="35921" dir="2700000" algn="ctr" rotWithShape="0">
              <a:schemeClr val="accent2"/>
            </a:outerShdw>
          </a:effectLst>
          <a:extLst/>
        </p:spPr>
        <p:txBody>
          <a:bodyPr wrap="none" anchor="ctr"/>
          <a:lstStyle/>
          <a:p>
            <a:endParaRPr lang="en-US" dirty="0">
              <a:solidFill>
                <a:srgbClr val="000000"/>
              </a:solidFill>
            </a:endParaRPr>
          </a:p>
        </p:txBody>
      </p:sp>
      <p:sp>
        <p:nvSpPr>
          <p:cNvPr id="26636" name="Line 15" descr="arrow from evolving healthcare model to trapezoid"/>
          <p:cNvSpPr>
            <a:spLocks noChangeShapeType="1"/>
          </p:cNvSpPr>
          <p:nvPr/>
        </p:nvSpPr>
        <p:spPr bwMode="auto">
          <a:xfrm flipV="1">
            <a:off x="3609975" y="4237038"/>
            <a:ext cx="927100" cy="358775"/>
          </a:xfrm>
          <a:prstGeom prst="line">
            <a:avLst/>
          </a:prstGeom>
          <a:noFill/>
          <a:ln w="28575">
            <a:solidFill>
              <a:schemeClr val="tx1"/>
            </a:solidFill>
            <a:miter lim="800000"/>
            <a:headEnd/>
            <a:tailEnd/>
          </a:ln>
          <a:extLst>
            <a:ext uri="{909E8E84-426E-40dd-AFC4-6F175D3DCCD1}">
              <a14:hiddenFill xmlns:a14="http://schemas.microsoft.com/office/drawing/2010/main" xmlns="">
                <a:noFill/>
              </a14:hiddenFill>
            </a:ext>
          </a:extLst>
        </p:spPr>
        <p:txBody>
          <a:bodyPr wrap="none"/>
          <a:lstStyle/>
          <a:p>
            <a:endParaRPr lang="en-US" dirty="0">
              <a:solidFill>
                <a:srgbClr val="000000"/>
              </a:solidFill>
            </a:endParaRPr>
          </a:p>
        </p:txBody>
      </p:sp>
      <p:sp>
        <p:nvSpPr>
          <p:cNvPr id="26627" name="AutoShape 12" descr="Trapezoid avoid &quot;person-centered model&quot;"/>
          <p:cNvSpPr>
            <a:spLocks noChangeArrowheads="1"/>
          </p:cNvSpPr>
          <p:nvPr/>
        </p:nvSpPr>
        <p:spPr bwMode="auto">
          <a:xfrm>
            <a:off x="5083175" y="4149725"/>
            <a:ext cx="2941637" cy="954088"/>
          </a:xfrm>
          <a:prstGeom prst="parallelogram">
            <a:avLst>
              <a:gd name="adj" fmla="val 77080"/>
            </a:avLst>
          </a:prstGeom>
          <a:solidFill>
            <a:srgbClr val="4F81BD"/>
          </a:solidFill>
          <a:ln>
            <a:noFill/>
          </a:ln>
          <a:effectLst>
            <a:outerShdw dist="53882" dir="2700000" algn="ctr" rotWithShape="0">
              <a:srgbClr val="B2B2B2"/>
            </a:outerShdw>
          </a:effectLst>
          <a:extLst/>
        </p:spPr>
        <p:txBody>
          <a:bodyPr wrap="none" anchor="ctr"/>
          <a:lstStyle/>
          <a:p>
            <a:endParaRPr lang="en-US" dirty="0">
              <a:solidFill>
                <a:srgbClr val="000000"/>
              </a:solidFill>
            </a:endParaRPr>
          </a:p>
        </p:txBody>
      </p:sp>
      <p:sp>
        <p:nvSpPr>
          <p:cNvPr id="26633" name="Text Box 7"/>
          <p:cNvSpPr txBox="1">
            <a:spLocks noChangeArrowheads="1"/>
          </p:cNvSpPr>
          <p:nvPr/>
        </p:nvSpPr>
        <p:spPr bwMode="auto">
          <a:xfrm>
            <a:off x="5443537" y="5113338"/>
            <a:ext cx="3776663"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2000" b="1" dirty="0">
                <a:solidFill>
                  <a:srgbClr val="4F81BD"/>
                </a:solidFill>
                <a:latin typeface="Arial" pitchFamily="34" charset="0"/>
              </a:rPr>
              <a:t>Person-Centered Model</a:t>
            </a:r>
          </a:p>
        </p:txBody>
      </p:sp>
      <p:sp>
        <p:nvSpPr>
          <p:cNvPr id="26635" name="Line 9" descr="Arrow pointing from traditional medical model to person-centered model"/>
          <p:cNvSpPr>
            <a:spLocks noChangeShapeType="1"/>
          </p:cNvSpPr>
          <p:nvPr/>
        </p:nvSpPr>
        <p:spPr bwMode="auto">
          <a:xfrm>
            <a:off x="3678237" y="2611438"/>
            <a:ext cx="1801813" cy="2503487"/>
          </a:xfrm>
          <a:prstGeom prst="line">
            <a:avLst/>
          </a:prstGeom>
          <a:noFill/>
          <a:ln w="28575">
            <a:solidFill>
              <a:schemeClr val="tx1"/>
            </a:solidFill>
            <a:miter lim="800000"/>
            <a:headEnd type="arrow" w="med" len="med"/>
            <a:tailEnd type="arrow" w="med" len="med"/>
          </a:ln>
          <a:extLst>
            <a:ext uri="{909E8E84-426E-40dd-AFC4-6F175D3DCCD1}">
              <a14:hiddenFill xmlns:a14="http://schemas.microsoft.com/office/drawing/2010/main" xmlns="">
                <a:noFill/>
              </a14:hiddenFill>
            </a:ext>
          </a:extLst>
        </p:spPr>
        <p:txBody>
          <a:bodyPr wrap="none"/>
          <a:lstStyle/>
          <a:p>
            <a:endParaRPr lang="en-US" dirty="0">
              <a:solidFill>
                <a:srgbClr val="000000"/>
              </a:solidFill>
            </a:endParaRPr>
          </a:p>
        </p:txBody>
      </p:sp>
    </p:spTree>
    <p:extLst>
      <p:ext uri="{BB962C8B-B14F-4D97-AF65-F5344CB8AC3E}">
        <p14:creationId xmlns:p14="http://schemas.microsoft.com/office/powerpoint/2010/main" val="699123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2"/>
          <p:cNvSpPr>
            <a:spLocks noGrp="1" noChangeArrowheads="1"/>
          </p:cNvSpPr>
          <p:nvPr>
            <p:ph type="title"/>
          </p:nvPr>
        </p:nvSpPr>
        <p:spPr/>
        <p:txBody>
          <a:bodyPr/>
          <a:lstStyle/>
          <a:p>
            <a:r>
              <a:rPr lang="en-US" dirty="0"/>
              <a:t>Contribution of Theory to Integrated Health? </a:t>
            </a:r>
            <a:r>
              <a:rPr lang="en-US" baseline="30000" dirty="0"/>
              <a:t>2</a:t>
            </a:r>
          </a:p>
        </p:txBody>
      </p:sp>
      <p:sp>
        <p:nvSpPr>
          <p:cNvPr id="10" name="Rectangle 9"/>
          <p:cNvSpPr/>
          <p:nvPr/>
        </p:nvSpPr>
        <p:spPr>
          <a:xfrm>
            <a:off x="2545015" y="1600200"/>
            <a:ext cx="4511171" cy="461665"/>
          </a:xfrm>
          <a:prstGeom prst="rect">
            <a:avLst/>
          </a:prstGeom>
          <a:solidFill>
            <a:srgbClr val="CE7124"/>
          </a:solidFill>
        </p:spPr>
        <p:txBody>
          <a:bodyPr wrap="none">
            <a:spAutoFit/>
          </a:bodyPr>
          <a:lstStyle/>
          <a:p>
            <a:r>
              <a:rPr lang="en-US" dirty="0">
                <a:solidFill>
                  <a:schemeClr val="bg1"/>
                </a:solidFill>
              </a:rPr>
              <a:t>Assessment is part of treatment</a:t>
            </a:r>
          </a:p>
        </p:txBody>
      </p:sp>
      <p:sp>
        <p:nvSpPr>
          <p:cNvPr id="4098" name="Rectangle 3"/>
          <p:cNvSpPr>
            <a:spLocks noGrp="1" noChangeArrowheads="1"/>
          </p:cNvSpPr>
          <p:nvPr>
            <p:ph type="body" idx="4294967295"/>
          </p:nvPr>
        </p:nvSpPr>
        <p:spPr>
          <a:xfrm>
            <a:off x="914400" y="2133600"/>
            <a:ext cx="7772400" cy="990600"/>
          </a:xfrm>
        </p:spPr>
        <p:txBody>
          <a:bodyPr/>
          <a:lstStyle/>
          <a:p>
            <a:pPr lvl="1" eaLnBrk="1" hangingPunct="1">
              <a:buNone/>
            </a:pPr>
            <a:r>
              <a:rPr lang="en-US" dirty="0"/>
              <a:t>When conducted effectively, a good assessment is not just about diagnosis, but offers opportunities for the patient to identify strengths and gain insight and self-understanding.</a:t>
            </a:r>
          </a:p>
        </p:txBody>
      </p:sp>
      <p:sp>
        <p:nvSpPr>
          <p:cNvPr id="9" name="Rectangle 8" descr="Rectangle around text"/>
          <p:cNvSpPr/>
          <p:nvPr/>
        </p:nvSpPr>
        <p:spPr>
          <a:xfrm>
            <a:off x="2438400" y="3317776"/>
            <a:ext cx="4724400" cy="2460724"/>
          </a:xfrm>
          <a:prstGeom prst="rect">
            <a:avLst/>
          </a:prstGeom>
          <a:solidFill>
            <a:schemeClr val="bg1">
              <a:lumMod val="85000"/>
            </a:schemeClr>
          </a:solidFill>
          <a:ln w="190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5"/>
          <p:cNvSpPr txBox="1">
            <a:spLocks noChangeArrowheads="1"/>
          </p:cNvSpPr>
          <p:nvPr/>
        </p:nvSpPr>
        <p:spPr bwMode="auto">
          <a:xfrm>
            <a:off x="2667000" y="3505200"/>
            <a:ext cx="4267200" cy="2133600"/>
          </a:xfrm>
          <a:prstGeom prst="rect">
            <a:avLst/>
          </a:prstGeom>
          <a:noFill/>
          <a:ln w="9525">
            <a:noFill/>
            <a:miter lim="800000"/>
            <a:headEnd/>
            <a:tailEnd/>
          </a:ln>
        </p:spPr>
        <p:txBody>
          <a:bodyPr wrap="square">
            <a:spAutoFit/>
          </a:bodyPr>
          <a:lstStyle/>
          <a:p>
            <a:r>
              <a:rPr lang="en-US" sz="1600" dirty="0">
                <a:latin typeface="Arial" pitchFamily="34" charset="0"/>
                <a:cs typeface="Arial" pitchFamily="34" charset="0"/>
              </a:rPr>
              <a:t>Theories can act as a roadmap for the questions to ask or for decisions about the direction taken in an assessment. It can offer options for strengthening the partnership with the patient and encourage practitioner’s to consider a variety of vantage points which can lead to a more comprehensive understanding of the patient’s experiences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2057400"/>
            <a:ext cx="3886200" cy="838200"/>
          </a:xfrm>
        </p:spPr>
        <p:txBody>
          <a:bodyPr/>
          <a:lstStyle/>
          <a:p>
            <a:r>
              <a:rPr lang="en-US" b="1" dirty="0"/>
              <a:t>Health Management</a:t>
            </a:r>
            <a:br>
              <a:rPr lang="en-US" b="1" dirty="0"/>
            </a:b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6" name="Rectangle 2"/>
          <p:cNvSpPr>
            <a:spLocks noGrp="1" noChangeArrowheads="1"/>
          </p:cNvSpPr>
          <p:nvPr>
            <p:ph type="title"/>
          </p:nvPr>
        </p:nvSpPr>
        <p:spPr/>
        <p:txBody>
          <a:bodyPr/>
          <a:lstStyle/>
          <a:p>
            <a:r>
              <a:rPr lang="en-US" dirty="0"/>
              <a:t>Important Changes in Health Management</a:t>
            </a:r>
            <a:r>
              <a:rPr lang="en-US" baseline="30000" dirty="0"/>
              <a:t>22</a:t>
            </a:r>
          </a:p>
        </p:txBody>
      </p:sp>
      <p:sp>
        <p:nvSpPr>
          <p:cNvPr id="20487" name="Rectangle 3"/>
          <p:cNvSpPr>
            <a:spLocks noGrp="1" noChangeArrowheads="1"/>
          </p:cNvSpPr>
          <p:nvPr>
            <p:ph type="body" idx="1"/>
          </p:nvPr>
        </p:nvSpPr>
        <p:spPr>
          <a:xfrm>
            <a:off x="685800" y="1905000"/>
            <a:ext cx="5257800" cy="3581400"/>
          </a:xfrm>
        </p:spPr>
        <p:txBody>
          <a:bodyPr/>
          <a:lstStyle/>
          <a:p>
            <a:r>
              <a:rPr lang="en-US" dirty="0"/>
              <a:t>Three points:</a:t>
            </a:r>
          </a:p>
          <a:p>
            <a:pPr marL="569913" lvl="1"/>
            <a:r>
              <a:rPr lang="en-US" dirty="0"/>
              <a:t>Chronic disease is the major reason for seeking healthcare in the U.S.</a:t>
            </a:r>
          </a:p>
          <a:p>
            <a:pPr marL="569913" lvl="1"/>
            <a:r>
              <a:rPr lang="en-US" dirty="0"/>
              <a:t>Treating chronic medical conditions requires a different model of care</a:t>
            </a:r>
          </a:p>
          <a:p>
            <a:pPr marL="569913" lvl="1"/>
            <a:r>
              <a:rPr lang="en-US" dirty="0"/>
              <a:t>The “new” models of care for chronic conditions require a change in both patient and provider roles</a:t>
            </a:r>
          </a:p>
        </p:txBody>
      </p:sp>
      <p:sp>
        <p:nvSpPr>
          <p:cNvPr id="20488" name="TextBox 6"/>
          <p:cNvSpPr txBox="1">
            <a:spLocks noChangeArrowheads="1"/>
          </p:cNvSpPr>
          <p:nvPr/>
        </p:nvSpPr>
        <p:spPr bwMode="auto">
          <a:xfrm>
            <a:off x="6019800" y="1966079"/>
            <a:ext cx="2687638" cy="3139321"/>
          </a:xfrm>
          <a:prstGeom prst="rect">
            <a:avLst/>
          </a:prstGeom>
          <a:solidFill>
            <a:srgbClr val="D8C182"/>
          </a:solidFill>
          <a:ln>
            <a:noFill/>
          </a:ln>
          <a:extLst/>
        </p:spPr>
        <p:txBody>
          <a:bodyPr wrap="square">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r>
              <a:rPr lang="en-US" sz="1800" i="1" dirty="0">
                <a:latin typeface="Arial" pitchFamily="34" charset="0"/>
              </a:rPr>
              <a:t>The Global Burden of Disease</a:t>
            </a:r>
            <a:r>
              <a:rPr lang="en-US" sz="1800" dirty="0">
                <a:solidFill>
                  <a:schemeClr val="bg1"/>
                </a:solidFill>
                <a:latin typeface="Arial" pitchFamily="34" charset="0"/>
              </a:rPr>
              <a:t>, a study sponsored by the World Health Organization, projected that by the year 2020, mortality and disability from disease would shift from predominantly acute illnesses to </a:t>
            </a:r>
            <a:r>
              <a:rPr lang="en-US" sz="1800" b="1" dirty="0">
                <a:latin typeface="Arial" pitchFamily="34" charset="0"/>
              </a:rPr>
              <a:t>chronic conditions</a:t>
            </a:r>
            <a:r>
              <a:rPr lang="en-US" sz="1800" b="1" dirty="0">
                <a:solidFill>
                  <a:schemeClr val="bg1"/>
                </a:solidFill>
                <a:latin typeface="Arial" pitchFamily="34" charset="0"/>
              </a:rPr>
              <a:t>.</a:t>
            </a:r>
            <a:r>
              <a:rPr lang="en-US" sz="1800" dirty="0">
                <a:solidFill>
                  <a:schemeClr val="bg1"/>
                </a:solidFill>
                <a:latin typeface="Arial" pitchFamily="34" charset="0"/>
              </a:rPr>
              <a:t>  </a:t>
            </a:r>
          </a:p>
        </p:txBody>
      </p:sp>
    </p:spTree>
    <p:extLst>
      <p:ext uri="{BB962C8B-B14F-4D97-AF65-F5344CB8AC3E}">
        <p14:creationId xmlns:p14="http://schemas.microsoft.com/office/powerpoint/2010/main" val="27720941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6"/>
          <p:cNvSpPr>
            <a:spLocks noGrp="1" noChangeArrowheads="1"/>
          </p:cNvSpPr>
          <p:nvPr>
            <p:ph type="title"/>
          </p:nvPr>
        </p:nvSpPr>
        <p:spPr/>
        <p:txBody>
          <a:bodyPr/>
          <a:lstStyle/>
          <a:p>
            <a:r>
              <a:rPr lang="en-US" dirty="0"/>
              <a:t>1) Chronic Disease:  The Major Reason for Seeking Healthcare in the U.S.</a:t>
            </a:r>
            <a:r>
              <a:rPr lang="en-US" baseline="30000" dirty="0"/>
              <a:t>22</a:t>
            </a:r>
            <a:endParaRPr lang="en-US" dirty="0"/>
          </a:p>
        </p:txBody>
      </p:sp>
      <p:sp>
        <p:nvSpPr>
          <p:cNvPr id="21508" name="Rectangle 7"/>
          <p:cNvSpPr>
            <a:spLocks noGrp="1" noChangeArrowheads="1"/>
          </p:cNvSpPr>
          <p:nvPr>
            <p:ph type="body" idx="1"/>
          </p:nvPr>
        </p:nvSpPr>
        <p:spPr>
          <a:xfrm>
            <a:off x="685800" y="2286000"/>
            <a:ext cx="8001000" cy="3581400"/>
          </a:xfrm>
        </p:spPr>
        <p:txBody>
          <a:bodyPr/>
          <a:lstStyle/>
          <a:p>
            <a:pPr lvl="1">
              <a:spcBef>
                <a:spcPts val="1800"/>
              </a:spcBef>
            </a:pPr>
            <a:r>
              <a:rPr lang="en-US" dirty="0"/>
              <a:t>Shift from acute illnesses to chronic conditions</a:t>
            </a:r>
          </a:p>
          <a:p>
            <a:pPr lvl="1">
              <a:spcBef>
                <a:spcPts val="1800"/>
              </a:spcBef>
            </a:pPr>
            <a:r>
              <a:rPr lang="en-US" dirty="0"/>
              <a:t>Chronic disease is the primary cause of disability in the U.S.</a:t>
            </a:r>
          </a:p>
          <a:p>
            <a:pPr lvl="1">
              <a:spcBef>
                <a:spcPts val="1800"/>
              </a:spcBef>
            </a:pPr>
            <a:r>
              <a:rPr lang="en-US" dirty="0"/>
              <a:t>Chronic disease accounts for 70% of all healthcare expenditures in the U.S.</a:t>
            </a:r>
          </a:p>
          <a:p>
            <a:pPr lvl="1">
              <a:spcBef>
                <a:spcPts val="1800"/>
              </a:spcBef>
            </a:pPr>
            <a:r>
              <a:rPr lang="en-US" dirty="0"/>
              <a:t>As many as 45% of the general population and 88% of persons aged 65 or older have at least one chronic condition </a:t>
            </a:r>
          </a:p>
        </p:txBody>
      </p:sp>
    </p:spTree>
    <p:extLst>
      <p:ext uri="{BB962C8B-B14F-4D97-AF65-F5344CB8AC3E}">
        <p14:creationId xmlns:p14="http://schemas.microsoft.com/office/powerpoint/2010/main" val="10827613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4"/>
          <p:cNvSpPr>
            <a:spLocks noGrp="1" noChangeArrowheads="1"/>
          </p:cNvSpPr>
          <p:nvPr>
            <p:ph type="title"/>
          </p:nvPr>
        </p:nvSpPr>
        <p:spPr/>
        <p:txBody>
          <a:bodyPr/>
          <a:lstStyle/>
          <a:p>
            <a:r>
              <a:rPr lang="en-US" dirty="0"/>
              <a:t>2) Treating Chronic Conditions Requires a Different Model of Care</a:t>
            </a:r>
            <a:r>
              <a:rPr lang="en-US" baseline="30000" dirty="0"/>
              <a:t>23</a:t>
            </a:r>
            <a:endParaRPr lang="en-US" dirty="0"/>
          </a:p>
        </p:txBody>
      </p:sp>
      <p:grpSp>
        <p:nvGrpSpPr>
          <p:cNvPr id="3" name="Group 2" descr="Example model of care for treating chronic conditions"/>
          <p:cNvGrpSpPr/>
          <p:nvPr/>
        </p:nvGrpSpPr>
        <p:grpSpPr>
          <a:xfrm>
            <a:off x="1905000" y="2089299"/>
            <a:ext cx="6151195" cy="3255252"/>
            <a:chOff x="703263" y="1550988"/>
            <a:chExt cx="7717723" cy="4084268"/>
          </a:xfrm>
        </p:grpSpPr>
        <p:pic>
          <p:nvPicPr>
            <p:cNvPr id="22531" name="Picture 3" descr="Example model of care for treating chronic conditions"/>
            <p:cNvPicPr>
              <a:picLocks noChangeAspect="1" noChangeArrowheads="1"/>
            </p:cNvPicPr>
            <p:nvPr/>
          </p:nvPicPr>
          <p:blipFill rotWithShape="1">
            <a:blip r:embed="rId3">
              <a:extLst>
                <a:ext uri="{28A0092B-C50C-407E-A947-70E740481C1C}">
                  <a14:useLocalDpi xmlns:a14="http://schemas.microsoft.com/office/drawing/2010/main" val="0"/>
                </a:ext>
              </a:extLst>
            </a:blip>
            <a:srcRect l="2191" r="2950" b="10668"/>
            <a:stretch/>
          </p:blipFill>
          <p:spPr bwMode="auto">
            <a:xfrm>
              <a:off x="703263" y="1550988"/>
              <a:ext cx="7717723" cy="40842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Oval 1"/>
            <p:cNvSpPr/>
            <p:nvPr/>
          </p:nvSpPr>
          <p:spPr bwMode="auto">
            <a:xfrm>
              <a:off x="8153400" y="5355266"/>
              <a:ext cx="152400" cy="152400"/>
            </a:xfrm>
            <a:prstGeom prst="ellipse">
              <a:avLst/>
            </a:prstGeom>
            <a:solidFill>
              <a:srgbClr val="F9E6B5"/>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 W3" charset="0"/>
                <a:cs typeface="ヒラギノ角ゴ Pro W3" charset="0"/>
              </a:endParaRPr>
            </a:p>
          </p:txBody>
        </p:sp>
      </p:grpSp>
    </p:spTree>
    <p:extLst>
      <p:ext uri="{BB962C8B-B14F-4D97-AF65-F5344CB8AC3E}">
        <p14:creationId xmlns:p14="http://schemas.microsoft.com/office/powerpoint/2010/main" val="1743859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13"/>
          <p:cNvSpPr>
            <a:spLocks noGrp="1" noChangeArrowheads="1"/>
          </p:cNvSpPr>
          <p:nvPr>
            <p:ph type="title"/>
          </p:nvPr>
        </p:nvSpPr>
        <p:spPr/>
        <p:txBody>
          <a:bodyPr/>
          <a:lstStyle/>
          <a:p>
            <a:r>
              <a:rPr lang="en-US" dirty="0"/>
              <a:t>3) Need for Change in Patient and Provider Roles</a:t>
            </a:r>
            <a:r>
              <a:rPr lang="en-US" baseline="30000" dirty="0"/>
              <a:t>24,25</a:t>
            </a:r>
            <a:endParaRPr lang="en-US" dirty="0"/>
          </a:p>
        </p:txBody>
      </p:sp>
      <p:sp>
        <p:nvSpPr>
          <p:cNvPr id="23558" name="Rectangle 14"/>
          <p:cNvSpPr>
            <a:spLocks noGrp="1" noChangeArrowheads="1"/>
          </p:cNvSpPr>
          <p:nvPr>
            <p:ph type="body" idx="1"/>
          </p:nvPr>
        </p:nvSpPr>
        <p:spPr>
          <a:xfrm>
            <a:off x="685800" y="2057400"/>
            <a:ext cx="8001000" cy="1981200"/>
          </a:xfrm>
        </p:spPr>
        <p:txBody>
          <a:bodyPr/>
          <a:lstStyle/>
          <a:p>
            <a:pPr marL="0" indent="0"/>
            <a:r>
              <a:rPr lang="en-US" dirty="0"/>
              <a:t>The “patient/professional” partnership involves collaborative care and self-management education</a:t>
            </a:r>
          </a:p>
          <a:p>
            <a:pPr lvl="1">
              <a:spcBef>
                <a:spcPts val="600"/>
              </a:spcBef>
            </a:pPr>
            <a:r>
              <a:rPr lang="en-US" dirty="0"/>
              <a:t>Patients are expected to do what is needed on a daily basis</a:t>
            </a:r>
          </a:p>
          <a:p>
            <a:pPr lvl="1">
              <a:spcBef>
                <a:spcPts val="600"/>
              </a:spcBef>
            </a:pPr>
            <a:r>
              <a:rPr lang="en-US" dirty="0"/>
              <a:t>Providers act as consultants, resource persons, and offer treatment suggestions</a:t>
            </a:r>
          </a:p>
        </p:txBody>
      </p:sp>
      <p:sp>
        <p:nvSpPr>
          <p:cNvPr id="23555" name="Rectangle 2" descr="Chart of Patient/Healthcare Provider Team&#10;"/>
          <p:cNvSpPr>
            <a:spLocks noChangeArrowheads="1"/>
          </p:cNvSpPr>
          <p:nvPr/>
        </p:nvSpPr>
        <p:spPr bwMode="auto">
          <a:xfrm>
            <a:off x="1404937" y="3981897"/>
            <a:ext cx="6824663" cy="1885856"/>
          </a:xfrm>
          <a:prstGeom prst="rect">
            <a:avLst/>
          </a:prstGeom>
          <a:solidFill>
            <a:srgbClr val="336699"/>
          </a:solidFill>
          <a:ln>
            <a:noFill/>
          </a:ln>
          <a:extLst/>
        </p:spPr>
        <p:txBody>
          <a:bodyPr wrap="none" anchor="ctr"/>
          <a:lstStyle/>
          <a:p>
            <a:endParaRPr lang="en-US" dirty="0"/>
          </a:p>
        </p:txBody>
      </p:sp>
      <p:sp>
        <p:nvSpPr>
          <p:cNvPr id="23560" name="AutoShape 5" descr="Healthcare providers"/>
          <p:cNvSpPr>
            <a:spLocks noChangeArrowheads="1"/>
          </p:cNvSpPr>
          <p:nvPr/>
        </p:nvSpPr>
        <p:spPr bwMode="auto">
          <a:xfrm>
            <a:off x="1474787" y="4685325"/>
            <a:ext cx="3344863" cy="1116012"/>
          </a:xfrm>
          <a:prstGeom prst="parallelogram">
            <a:avLst>
              <a:gd name="adj" fmla="val 36538"/>
            </a:avLst>
          </a:prstGeom>
          <a:solidFill>
            <a:srgbClr val="F7E297"/>
          </a:solidFill>
          <a:ln>
            <a:solidFill>
              <a:schemeClr val="bg1"/>
            </a:solidFill>
          </a:ln>
          <a:extLst/>
        </p:spPr>
        <p:txBody>
          <a:bodyPr wrap="none" anchor="ctr"/>
          <a:lstStyle/>
          <a:p>
            <a:endParaRPr lang="en-US" dirty="0"/>
          </a:p>
        </p:txBody>
      </p:sp>
      <p:sp>
        <p:nvSpPr>
          <p:cNvPr id="23565" name="Text Box 10"/>
          <p:cNvSpPr txBox="1">
            <a:spLocks noChangeArrowheads="1"/>
          </p:cNvSpPr>
          <p:nvPr/>
        </p:nvSpPr>
        <p:spPr bwMode="auto">
          <a:xfrm>
            <a:off x="3084512" y="3981897"/>
            <a:ext cx="3481388" cy="7078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4763">
                <a:solidFill>
                  <a:srgbClr val="000000"/>
                </a:solidFill>
                <a:miter lim="800000"/>
                <a:headEnd/>
                <a:tailEnd/>
              </a14:hiddenLine>
            </a:ext>
          </a:extLst>
        </p:spPr>
        <p:txBody>
          <a:bodyPr>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algn="ctr" eaLnBrk="1" hangingPunct="1">
              <a:spcBef>
                <a:spcPct val="50000"/>
              </a:spcBef>
            </a:pPr>
            <a:r>
              <a:rPr lang="en-US" sz="2000" b="1" dirty="0">
                <a:solidFill>
                  <a:schemeClr val="bg1"/>
                </a:solidFill>
                <a:latin typeface="Arial" pitchFamily="34" charset="0"/>
              </a:rPr>
              <a:t>Patient/Healthcare Provider Team</a:t>
            </a:r>
          </a:p>
        </p:txBody>
      </p:sp>
      <p:sp>
        <p:nvSpPr>
          <p:cNvPr id="23561" name="Text Box 6"/>
          <p:cNvSpPr txBox="1">
            <a:spLocks noChangeArrowheads="1"/>
          </p:cNvSpPr>
          <p:nvPr/>
        </p:nvSpPr>
        <p:spPr bwMode="auto">
          <a:xfrm>
            <a:off x="2152650" y="4642792"/>
            <a:ext cx="234315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4763">
                <a:solidFill>
                  <a:srgbClr val="000000"/>
                </a:solidFill>
                <a:miter lim="800000"/>
                <a:headEnd/>
                <a:tailEnd/>
              </a14:hiddenLine>
            </a:ext>
          </a:extLst>
        </p:spPr>
        <p:txBody>
          <a:bodyPr>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400" b="1" dirty="0">
                <a:solidFill>
                  <a:srgbClr val="CE7124"/>
                </a:solidFill>
                <a:latin typeface="Arial" pitchFamily="34" charset="0"/>
              </a:rPr>
              <a:t>Healthcare Providers</a:t>
            </a:r>
          </a:p>
        </p:txBody>
      </p:sp>
      <p:sp>
        <p:nvSpPr>
          <p:cNvPr id="23563" name="Text Box 8"/>
          <p:cNvSpPr txBox="1">
            <a:spLocks noChangeArrowheads="1"/>
          </p:cNvSpPr>
          <p:nvPr/>
        </p:nvSpPr>
        <p:spPr bwMode="auto">
          <a:xfrm>
            <a:off x="1919585" y="4906317"/>
            <a:ext cx="2752725" cy="850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4826">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400" dirty="0">
                <a:latin typeface="Arial" charset="0"/>
              </a:rPr>
              <a:t>Provide clinical expertise, experience with the chronic condition, and evidence-based knowledge</a:t>
            </a:r>
          </a:p>
        </p:txBody>
      </p:sp>
      <p:sp>
        <p:nvSpPr>
          <p:cNvPr id="23559" name="AutoShape 4" descr="Patients"/>
          <p:cNvSpPr>
            <a:spLocks noChangeArrowheads="1"/>
          </p:cNvSpPr>
          <p:nvPr/>
        </p:nvSpPr>
        <p:spPr bwMode="auto">
          <a:xfrm flipH="1">
            <a:off x="4819649" y="4683738"/>
            <a:ext cx="3344863" cy="1116012"/>
          </a:xfrm>
          <a:prstGeom prst="parallelogram">
            <a:avLst>
              <a:gd name="adj" fmla="val 36538"/>
            </a:avLst>
          </a:prstGeom>
          <a:solidFill>
            <a:srgbClr val="F7E297"/>
          </a:solidFill>
          <a:ln>
            <a:solidFill>
              <a:schemeClr val="bg1"/>
            </a:solidFill>
          </a:ln>
          <a:extLst/>
        </p:spPr>
        <p:txBody>
          <a:bodyPr wrap="none" anchor="ctr"/>
          <a:lstStyle/>
          <a:p>
            <a:endParaRPr lang="en-US" dirty="0"/>
          </a:p>
        </p:txBody>
      </p:sp>
      <p:sp>
        <p:nvSpPr>
          <p:cNvPr id="23564" name="Text Box 9"/>
          <p:cNvSpPr txBox="1">
            <a:spLocks noChangeArrowheads="1"/>
          </p:cNvSpPr>
          <p:nvPr/>
        </p:nvSpPr>
        <p:spPr bwMode="auto">
          <a:xfrm>
            <a:off x="6048375" y="4652317"/>
            <a:ext cx="1419225"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4763">
                <a:solidFill>
                  <a:srgbClr val="000000"/>
                </a:solidFill>
                <a:miter lim="800000"/>
                <a:headEnd/>
                <a:tailEnd/>
              </a14:hiddenLine>
            </a:ext>
          </a:extLst>
        </p:spPr>
        <p:txBody>
          <a:bodyPr>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400" b="1" dirty="0">
                <a:solidFill>
                  <a:srgbClr val="CE7124"/>
                </a:solidFill>
                <a:latin typeface="Arial" pitchFamily="34" charset="0"/>
              </a:rPr>
              <a:t>Patients</a:t>
            </a:r>
          </a:p>
        </p:txBody>
      </p:sp>
      <p:sp>
        <p:nvSpPr>
          <p:cNvPr id="23562" name="Text Box 7"/>
          <p:cNvSpPr txBox="1">
            <a:spLocks noChangeArrowheads="1"/>
          </p:cNvSpPr>
          <p:nvPr/>
        </p:nvSpPr>
        <p:spPr bwMode="auto">
          <a:xfrm>
            <a:off x="5296528" y="4906317"/>
            <a:ext cx="2686050" cy="850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4826">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50000"/>
              </a:spcBef>
            </a:pPr>
            <a:r>
              <a:rPr lang="en-US" sz="1400" dirty="0">
                <a:latin typeface="Arial" charset="0"/>
              </a:rPr>
              <a:t>Know more about themselves, what motivate them, what they are willing to change, and what has helped them feel better</a:t>
            </a:r>
          </a:p>
        </p:txBody>
      </p:sp>
      <p:sp>
        <p:nvSpPr>
          <p:cNvPr id="23566" name="Freeform 11" descr="Arrow from healthcare providers to patient/healthcare provider team"/>
          <p:cNvSpPr>
            <a:spLocks/>
          </p:cNvSpPr>
          <p:nvPr/>
        </p:nvSpPr>
        <p:spPr bwMode="auto">
          <a:xfrm>
            <a:off x="3019425" y="4404337"/>
            <a:ext cx="561975" cy="296862"/>
          </a:xfrm>
          <a:custGeom>
            <a:avLst/>
            <a:gdLst>
              <a:gd name="T0" fmla="*/ 0 w 354"/>
              <a:gd name="T1" fmla="*/ 187 h 187"/>
              <a:gd name="T2" fmla="*/ 60 w 354"/>
              <a:gd name="T3" fmla="*/ 31 h 187"/>
              <a:gd name="T4" fmla="*/ 354 w 354"/>
              <a:gd name="T5" fmla="*/ 1 h 187"/>
              <a:gd name="T6" fmla="*/ 0 60000 65536"/>
              <a:gd name="T7" fmla="*/ 0 60000 65536"/>
              <a:gd name="T8" fmla="*/ 0 60000 65536"/>
              <a:gd name="T9" fmla="*/ 0 w 354"/>
              <a:gd name="T10" fmla="*/ 0 h 187"/>
              <a:gd name="T11" fmla="*/ 354 w 354"/>
              <a:gd name="T12" fmla="*/ 187 h 187"/>
            </a:gdLst>
            <a:ahLst/>
            <a:cxnLst>
              <a:cxn ang="T6">
                <a:pos x="T0" y="T1"/>
              </a:cxn>
              <a:cxn ang="T7">
                <a:pos x="T2" y="T3"/>
              </a:cxn>
              <a:cxn ang="T8">
                <a:pos x="T4" y="T5"/>
              </a:cxn>
            </a:cxnLst>
            <a:rect l="T9" t="T10" r="T11" b="T12"/>
            <a:pathLst>
              <a:path w="354" h="187">
                <a:moveTo>
                  <a:pt x="0" y="187"/>
                </a:moveTo>
                <a:cubicBezTo>
                  <a:pt x="0" y="124"/>
                  <a:pt x="1" y="62"/>
                  <a:pt x="60" y="31"/>
                </a:cubicBezTo>
                <a:cubicBezTo>
                  <a:pt x="119" y="0"/>
                  <a:pt x="305" y="6"/>
                  <a:pt x="354" y="1"/>
                </a:cubicBezTo>
              </a:path>
            </a:pathLst>
          </a:custGeom>
          <a:noFill/>
          <a:ln w="28575" cap="flat" cmpd="sng">
            <a:solidFill>
              <a:schemeClr val="bg1"/>
            </a:solidFill>
            <a:prstDash val="solid"/>
            <a:round/>
            <a:headEnd type="none" w="med" len="med"/>
            <a:tailEnd type="triangle" w="med" len="med"/>
          </a:ln>
          <a:extLst>
            <a:ext uri="{909E8E84-426E-40dd-AFC4-6F175D3DCCD1}">
              <a14:hiddenFill xmlns:a14="http://schemas.microsoft.com/office/drawing/2010/main" xmlns="">
                <a:solidFill>
                  <a:srgbClr val="FFFFFF"/>
                </a:solidFill>
              </a14:hiddenFill>
            </a:ext>
          </a:extLst>
        </p:spPr>
        <p:txBody>
          <a:bodyPr/>
          <a:lstStyle/>
          <a:p>
            <a:endParaRPr lang="en-US" dirty="0"/>
          </a:p>
        </p:txBody>
      </p:sp>
      <p:sp>
        <p:nvSpPr>
          <p:cNvPr id="23567" name="Freeform 12" descr="Arrow from patients to patient/healthcare provider team"/>
          <p:cNvSpPr>
            <a:spLocks/>
          </p:cNvSpPr>
          <p:nvPr/>
        </p:nvSpPr>
        <p:spPr bwMode="auto">
          <a:xfrm flipH="1">
            <a:off x="5934075" y="4419600"/>
            <a:ext cx="561975" cy="296862"/>
          </a:xfrm>
          <a:custGeom>
            <a:avLst/>
            <a:gdLst>
              <a:gd name="T0" fmla="*/ 0 w 354"/>
              <a:gd name="T1" fmla="*/ 187 h 187"/>
              <a:gd name="T2" fmla="*/ 60 w 354"/>
              <a:gd name="T3" fmla="*/ 31 h 187"/>
              <a:gd name="T4" fmla="*/ 354 w 354"/>
              <a:gd name="T5" fmla="*/ 1 h 187"/>
              <a:gd name="T6" fmla="*/ 0 60000 65536"/>
              <a:gd name="T7" fmla="*/ 0 60000 65536"/>
              <a:gd name="T8" fmla="*/ 0 60000 65536"/>
              <a:gd name="T9" fmla="*/ 0 w 354"/>
              <a:gd name="T10" fmla="*/ 0 h 187"/>
              <a:gd name="T11" fmla="*/ 354 w 354"/>
              <a:gd name="T12" fmla="*/ 187 h 187"/>
            </a:gdLst>
            <a:ahLst/>
            <a:cxnLst>
              <a:cxn ang="T6">
                <a:pos x="T0" y="T1"/>
              </a:cxn>
              <a:cxn ang="T7">
                <a:pos x="T2" y="T3"/>
              </a:cxn>
              <a:cxn ang="T8">
                <a:pos x="T4" y="T5"/>
              </a:cxn>
            </a:cxnLst>
            <a:rect l="T9" t="T10" r="T11" b="T12"/>
            <a:pathLst>
              <a:path w="354" h="187">
                <a:moveTo>
                  <a:pt x="0" y="187"/>
                </a:moveTo>
                <a:cubicBezTo>
                  <a:pt x="0" y="124"/>
                  <a:pt x="1" y="62"/>
                  <a:pt x="60" y="31"/>
                </a:cubicBezTo>
                <a:cubicBezTo>
                  <a:pt x="119" y="0"/>
                  <a:pt x="305" y="6"/>
                  <a:pt x="354" y="1"/>
                </a:cubicBezTo>
              </a:path>
            </a:pathLst>
          </a:custGeom>
          <a:noFill/>
          <a:ln w="28575" cap="flat" cmpd="sng">
            <a:solidFill>
              <a:schemeClr val="bg1"/>
            </a:solidFill>
            <a:prstDash val="solid"/>
            <a:round/>
            <a:headEnd type="none" w="med" len="med"/>
            <a:tailEnd type="triangle" w="med" len="med"/>
          </a:ln>
          <a:extLst>
            <a:ext uri="{909E8E84-426E-40dd-AFC4-6F175D3DCCD1}">
              <a14:hiddenFill xmlns:a14="http://schemas.microsoft.com/office/drawing/2010/main" xmlns="">
                <a:solidFill>
                  <a:srgbClr val="FFFFFF"/>
                </a:solidFill>
              </a14:hiddenFill>
            </a:ext>
          </a:extLst>
        </p:spPr>
        <p:txBody>
          <a:bodyPr/>
          <a:lstStyle/>
          <a:p>
            <a:endParaRPr lang="en-US" dirty="0"/>
          </a:p>
        </p:txBody>
      </p:sp>
    </p:spTree>
    <p:extLst>
      <p:ext uri="{BB962C8B-B14F-4D97-AF65-F5344CB8AC3E}">
        <p14:creationId xmlns:p14="http://schemas.microsoft.com/office/powerpoint/2010/main" val="34035270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Title 1"/>
          <p:cNvSpPr>
            <a:spLocks noGrp="1"/>
          </p:cNvSpPr>
          <p:nvPr>
            <p:ph type="title"/>
          </p:nvPr>
        </p:nvSpPr>
        <p:spPr/>
        <p:txBody>
          <a:bodyPr/>
          <a:lstStyle/>
          <a:p>
            <a:r>
              <a:rPr lang="en-US" dirty="0"/>
              <a:t>Wagner’s Chronic Care Model</a:t>
            </a:r>
            <a:r>
              <a:rPr lang="en-US" baseline="30000" dirty="0"/>
              <a:t>26</a:t>
            </a:r>
          </a:p>
        </p:txBody>
      </p:sp>
      <p:pic>
        <p:nvPicPr>
          <p:cNvPr id="24581" name="Picture 2" descr="Chart of Wagner’s Chronic Care Model2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12984"/>
          <a:stretch/>
        </p:blipFill>
        <p:spPr bwMode="auto">
          <a:xfrm>
            <a:off x="457200" y="1600976"/>
            <a:ext cx="5867400" cy="42664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Content Placeholder 2"/>
          <p:cNvSpPr txBox="1">
            <a:spLocks/>
          </p:cNvSpPr>
          <p:nvPr/>
        </p:nvSpPr>
        <p:spPr>
          <a:xfrm>
            <a:off x="6324600" y="1752600"/>
            <a:ext cx="2743200" cy="3733800"/>
          </a:xfrm>
          <a:prstGeom prst="rect">
            <a:avLst/>
          </a:prstGeom>
          <a:solidFill>
            <a:srgbClr val="F7E297"/>
          </a:solidFill>
          <a:ln w="28575">
            <a:solidFill>
              <a:schemeClr val="bg1"/>
            </a:solidFill>
          </a:ln>
        </p:spPr>
        <p:txBody>
          <a:bodyPr/>
          <a:lstStyle/>
          <a:p>
            <a:pPr marL="342900" marR="0" lvl="0" indent="-342900" defTabSz="914400" rtl="0" eaLnBrk="1" fontAlgn="base" latinLnBrk="0" hangingPunct="1">
              <a:lnSpc>
                <a:spcPct val="100000"/>
              </a:lnSpc>
              <a:spcBef>
                <a:spcPts val="600"/>
              </a:spcBef>
              <a:spcAft>
                <a:spcPct val="0"/>
              </a:spcAft>
              <a:buClr>
                <a:srgbClr val="16A21F"/>
              </a:buClr>
              <a:buSzTx/>
              <a:buFont typeface="Wingdings" pitchFamily="2" charset="2"/>
              <a:buNone/>
              <a:tabLst/>
              <a:defRPr/>
            </a:pPr>
            <a:r>
              <a:rPr lang="en-US" sz="1800" b="1" kern="0" noProof="0" dirty="0">
                <a:solidFill>
                  <a:srgbClr val="336699"/>
                </a:solidFill>
                <a:latin typeface="+mn-lt"/>
                <a:ea typeface="+mn-ea"/>
              </a:rPr>
              <a:t>Improved Health Outcomes </a:t>
            </a:r>
            <a:r>
              <a:rPr lang="en-US" sz="1800" kern="0" dirty="0">
                <a:solidFill>
                  <a:srgbClr val="336699"/>
                </a:solidFill>
                <a:latin typeface="+mn-lt"/>
                <a:ea typeface="+mn-ea"/>
              </a:rPr>
              <a:t>are achieved when </a:t>
            </a:r>
            <a:r>
              <a:rPr lang="en-US" sz="1800" kern="0" noProof="0" dirty="0">
                <a:solidFill>
                  <a:srgbClr val="336699"/>
                </a:solidFill>
                <a:latin typeface="+mn-lt"/>
                <a:ea typeface="+mn-ea"/>
              </a:rPr>
              <a:t>patients take an active role in their care. Social Work providers </a:t>
            </a:r>
            <a:r>
              <a:rPr lang="en-US" sz="1800" kern="0" dirty="0">
                <a:solidFill>
                  <a:srgbClr val="336699"/>
                </a:solidFill>
                <a:latin typeface="+mn-lt"/>
                <a:ea typeface="+mn-ea"/>
              </a:rPr>
              <a:t>can serve to promote </a:t>
            </a:r>
            <a:r>
              <a:rPr lang="en-US" sz="1800" b="1" kern="0" dirty="0">
                <a:solidFill>
                  <a:srgbClr val="336699"/>
                </a:solidFill>
                <a:latin typeface="+mn-lt"/>
                <a:ea typeface="+mn-ea"/>
              </a:rPr>
              <a:t>patient empowerment</a:t>
            </a:r>
            <a:r>
              <a:rPr lang="en-US" sz="1800" kern="0" dirty="0">
                <a:solidFill>
                  <a:srgbClr val="336699"/>
                </a:solidFill>
                <a:latin typeface="+mn-lt"/>
                <a:ea typeface="+mn-ea"/>
              </a:rPr>
              <a:t> and </a:t>
            </a:r>
            <a:r>
              <a:rPr lang="en-US" sz="1800" b="1" kern="0" dirty="0">
                <a:solidFill>
                  <a:srgbClr val="336699"/>
                </a:solidFill>
                <a:latin typeface="+mn-lt"/>
                <a:ea typeface="+mn-ea"/>
              </a:rPr>
              <a:t>behavioral activation </a:t>
            </a:r>
            <a:r>
              <a:rPr lang="en-US" sz="1800" kern="0" dirty="0">
                <a:solidFill>
                  <a:srgbClr val="336699"/>
                </a:solidFill>
                <a:latin typeface="+mn-lt"/>
                <a:ea typeface="+mn-ea"/>
              </a:rPr>
              <a:t>which are essential to </a:t>
            </a:r>
            <a:r>
              <a:rPr lang="en-US" sz="1800" b="1" kern="0" dirty="0">
                <a:solidFill>
                  <a:srgbClr val="336699"/>
                </a:solidFill>
                <a:latin typeface="+mn-lt"/>
                <a:ea typeface="+mn-ea"/>
              </a:rPr>
              <a:t>effective self-management</a:t>
            </a:r>
            <a:r>
              <a:rPr lang="en-US" sz="1800" kern="0" dirty="0">
                <a:solidFill>
                  <a:srgbClr val="336699"/>
                </a:solidFill>
                <a:latin typeface="+mn-lt"/>
                <a:ea typeface="+mn-ea"/>
              </a:rPr>
              <a:t>. </a:t>
            </a:r>
            <a:endParaRPr kumimoji="0" lang="en-US" sz="1800" i="0" u="none" strike="noStrike" kern="0" cap="none" spc="0" normalizeH="0" baseline="0" noProof="0" dirty="0">
              <a:ln>
                <a:noFill/>
              </a:ln>
              <a:solidFill>
                <a:srgbClr val="336699"/>
              </a:solidFill>
              <a:effectLst/>
              <a:uLnTx/>
              <a:uFillTx/>
              <a:latin typeface="+mn-lt"/>
              <a:ea typeface="+mn-ea"/>
            </a:endParaRPr>
          </a:p>
          <a:p>
            <a:pPr marL="742950" lvl="1" indent="-285750" eaLnBrk="1" hangingPunct="1">
              <a:spcBef>
                <a:spcPts val="600"/>
              </a:spcBef>
              <a:buClr>
                <a:schemeClr val="bg2"/>
              </a:buClr>
              <a:buFont typeface="Wingdings" pitchFamily="2" charset="2"/>
              <a:buChar char="l"/>
            </a:pPr>
            <a:endParaRPr lang="en-US" sz="1800" dirty="0"/>
          </a:p>
        </p:txBody>
      </p:sp>
    </p:spTree>
    <p:extLst>
      <p:ext uri="{BB962C8B-B14F-4D97-AF65-F5344CB8AC3E}">
        <p14:creationId xmlns:p14="http://schemas.microsoft.com/office/powerpoint/2010/main" val="160215727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93" name="Rectangle 19"/>
          <p:cNvSpPr>
            <a:spLocks noGrp="1" noChangeArrowheads="1"/>
          </p:cNvSpPr>
          <p:nvPr>
            <p:ph type="title"/>
          </p:nvPr>
        </p:nvSpPr>
        <p:spPr>
          <a:xfrm>
            <a:off x="685800" y="1066800"/>
            <a:ext cx="8534400" cy="838200"/>
          </a:xfrm>
        </p:spPr>
        <p:txBody>
          <a:bodyPr/>
          <a:lstStyle/>
          <a:p>
            <a:r>
              <a:rPr lang="en-US" dirty="0"/>
              <a:t>Lorig’s Components of Self-Management </a:t>
            </a:r>
            <a:r>
              <a:rPr lang="en-US" baseline="30000" dirty="0"/>
              <a:t>23,24,27</a:t>
            </a:r>
            <a:r>
              <a:rPr lang="en-US" dirty="0"/>
              <a:t> </a:t>
            </a:r>
          </a:p>
        </p:txBody>
      </p:sp>
      <p:sp>
        <p:nvSpPr>
          <p:cNvPr id="24583" name="Rectangle 5"/>
          <p:cNvSpPr>
            <a:spLocks noChangeArrowheads="1"/>
          </p:cNvSpPr>
          <p:nvPr/>
        </p:nvSpPr>
        <p:spPr bwMode="auto">
          <a:xfrm>
            <a:off x="1220787" y="1981200"/>
            <a:ext cx="7542213" cy="762000"/>
          </a:xfrm>
          <a:prstGeom prst="rect">
            <a:avLst/>
          </a:prstGeom>
          <a:solidFill>
            <a:schemeClr val="bg1">
              <a:lumMod val="85000"/>
            </a:schemeClr>
          </a:solidFill>
          <a:ln w="9525">
            <a:noFill/>
            <a:miter lim="800000"/>
            <a:headEnd/>
            <a:tailEnd/>
          </a:ln>
        </p:spPr>
        <p:txBody>
          <a:bodyPr/>
          <a:lstStyle/>
          <a:p>
            <a:pPr algn="ctr">
              <a:spcBef>
                <a:spcPct val="20000"/>
              </a:spcBef>
              <a:buClr>
                <a:schemeClr val="folHlink"/>
              </a:buClr>
              <a:buSzPct val="75000"/>
            </a:pPr>
            <a:r>
              <a:rPr lang="en-US" sz="2000" dirty="0">
                <a:latin typeface="Arial" charset="0"/>
              </a:rPr>
              <a:t>Living with a chronic condition requires patient </a:t>
            </a:r>
            <a:br>
              <a:rPr lang="en-US" sz="2000" dirty="0">
                <a:latin typeface="Arial" charset="0"/>
              </a:rPr>
            </a:br>
            <a:r>
              <a:rPr lang="en-US" sz="2000" dirty="0">
                <a:latin typeface="Arial" charset="0"/>
              </a:rPr>
              <a:t>self-management in three key areas:</a:t>
            </a:r>
          </a:p>
        </p:txBody>
      </p:sp>
      <p:sp>
        <p:nvSpPr>
          <p:cNvPr id="671747" name="AutoShape 3" descr="Shape around medical management"/>
          <p:cNvSpPr>
            <a:spLocks noChangeArrowheads="1"/>
          </p:cNvSpPr>
          <p:nvPr/>
        </p:nvSpPr>
        <p:spPr bwMode="auto">
          <a:xfrm rot="5400000">
            <a:off x="1955647" y="2439088"/>
            <a:ext cx="877888" cy="2185987"/>
          </a:xfrm>
          <a:prstGeom prst="homePlate">
            <a:avLst>
              <a:gd name="adj" fmla="val 25000"/>
            </a:avLst>
          </a:prstGeom>
          <a:solidFill>
            <a:srgbClr val="336699"/>
          </a:solidFill>
          <a:ln w="4763">
            <a:noFill/>
            <a:miter lim="800000"/>
            <a:headEnd/>
            <a:tailEnd/>
          </a:ln>
          <a:effectLst>
            <a:outerShdw dist="35921" dir="2700000" algn="ctr" rotWithShape="0">
              <a:srgbClr val="808080"/>
            </a:outerShdw>
          </a:effectLst>
        </p:spPr>
        <p:txBody>
          <a:bodyPr wrap="none" anchor="ctr"/>
          <a:lstStyle/>
          <a:p>
            <a:pPr algn="ctr">
              <a:defRPr/>
            </a:pPr>
            <a:endParaRPr lang="en-US" dirty="0">
              <a:solidFill>
                <a:schemeClr val="bg1"/>
              </a:solidFill>
            </a:endParaRPr>
          </a:p>
        </p:txBody>
      </p:sp>
      <p:sp>
        <p:nvSpPr>
          <p:cNvPr id="3" name="Rectangle 2" descr="Rectangle around text"/>
          <p:cNvSpPr/>
          <p:nvPr/>
        </p:nvSpPr>
        <p:spPr bwMode="auto">
          <a:xfrm>
            <a:off x="1187564" y="2971800"/>
            <a:ext cx="2438400" cy="2315289"/>
          </a:xfrm>
          <a:prstGeom prst="rect">
            <a:avLst/>
          </a:prstGeom>
          <a:noFill/>
          <a:ln w="28575" cap="flat" cmpd="sng" algn="ctr">
            <a:solidFill>
              <a:schemeClr val="bg1">
                <a:lumMod val="85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 W3" charset="0"/>
              <a:cs typeface="ヒラギノ角ゴ Pro W3" charset="0"/>
            </a:endParaRPr>
          </a:p>
        </p:txBody>
      </p:sp>
      <p:sp>
        <p:nvSpPr>
          <p:cNvPr id="24582" name="Rectangle 4"/>
          <p:cNvSpPr>
            <a:spLocks noChangeArrowheads="1"/>
          </p:cNvSpPr>
          <p:nvPr/>
        </p:nvSpPr>
        <p:spPr bwMode="auto">
          <a:xfrm>
            <a:off x="1513108" y="3083881"/>
            <a:ext cx="1831975" cy="701675"/>
          </a:xfrm>
          <a:prstGeom prst="rect">
            <a:avLst/>
          </a:prstGeom>
          <a:noFill/>
          <a:ln w="4763">
            <a:noFill/>
            <a:miter lim="800000"/>
            <a:headEnd/>
            <a:tailEnd/>
          </a:ln>
        </p:spPr>
        <p:txBody>
          <a:bodyPr>
            <a:spAutoFit/>
          </a:bodyPr>
          <a:lstStyle/>
          <a:p>
            <a:pPr algn="ctr">
              <a:spcBef>
                <a:spcPct val="50000"/>
              </a:spcBef>
            </a:pPr>
            <a:r>
              <a:rPr lang="en-US" sz="2000" b="1" dirty="0">
                <a:solidFill>
                  <a:schemeClr val="bg1"/>
                </a:solidFill>
              </a:rPr>
              <a:t>Medical </a:t>
            </a:r>
            <a:r>
              <a:rPr lang="en-US" sz="2000" dirty="0">
                <a:solidFill>
                  <a:schemeClr val="bg1"/>
                </a:solidFill>
              </a:rPr>
              <a:t>Management</a:t>
            </a:r>
          </a:p>
        </p:txBody>
      </p:sp>
      <p:sp>
        <p:nvSpPr>
          <p:cNvPr id="24588" name="Text Box 10"/>
          <p:cNvSpPr txBox="1">
            <a:spLocks noChangeArrowheads="1"/>
          </p:cNvSpPr>
          <p:nvPr/>
        </p:nvSpPr>
        <p:spPr bwMode="auto">
          <a:xfrm>
            <a:off x="1258733" y="4142297"/>
            <a:ext cx="2324101" cy="830997"/>
          </a:xfrm>
          <a:prstGeom prst="rect">
            <a:avLst/>
          </a:prstGeom>
          <a:noFill/>
          <a:ln w="9525">
            <a:noFill/>
            <a:miter lim="800000"/>
            <a:headEnd/>
            <a:tailEnd/>
          </a:ln>
        </p:spPr>
        <p:txBody>
          <a:bodyPr wrap="square">
            <a:spAutoFit/>
          </a:bodyPr>
          <a:lstStyle/>
          <a:p>
            <a:pPr algn="l">
              <a:buClr>
                <a:schemeClr val="hlink"/>
              </a:buClr>
            </a:pPr>
            <a:r>
              <a:rPr lang="en-US" sz="1600" b="1" dirty="0"/>
              <a:t>Take medicines, adhere to special diet, test blood sugars</a:t>
            </a:r>
            <a:endParaRPr lang="en-US" sz="1600" b="1" dirty="0">
              <a:latin typeface="Arial" charset="0"/>
            </a:endParaRPr>
          </a:p>
        </p:txBody>
      </p:sp>
      <p:sp>
        <p:nvSpPr>
          <p:cNvPr id="16" name="Rectangle 15" descr="Rectangle around text"/>
          <p:cNvSpPr/>
          <p:nvPr/>
        </p:nvSpPr>
        <p:spPr bwMode="auto">
          <a:xfrm>
            <a:off x="3735234" y="2959393"/>
            <a:ext cx="2438400" cy="2315289"/>
          </a:xfrm>
          <a:prstGeom prst="rect">
            <a:avLst/>
          </a:prstGeom>
          <a:noFill/>
          <a:ln w="28575" cap="flat" cmpd="sng" algn="ctr">
            <a:solidFill>
              <a:schemeClr val="bg1">
                <a:lumMod val="85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 W3" charset="0"/>
              <a:cs typeface="ヒラギノ角ゴ Pro W3" charset="0"/>
            </a:endParaRPr>
          </a:p>
        </p:txBody>
      </p:sp>
      <p:sp>
        <p:nvSpPr>
          <p:cNvPr id="671751" name="AutoShape 7" descr="Shape around behavioral management"/>
          <p:cNvSpPr>
            <a:spLocks noChangeArrowheads="1"/>
          </p:cNvSpPr>
          <p:nvPr/>
        </p:nvSpPr>
        <p:spPr bwMode="auto">
          <a:xfrm rot="5400000">
            <a:off x="4506759" y="2439088"/>
            <a:ext cx="877888" cy="2185988"/>
          </a:xfrm>
          <a:prstGeom prst="homePlate">
            <a:avLst>
              <a:gd name="adj" fmla="val 25000"/>
            </a:avLst>
          </a:prstGeom>
          <a:solidFill>
            <a:srgbClr val="68845A"/>
          </a:solidFill>
          <a:ln w="4763">
            <a:noFill/>
            <a:miter lim="800000"/>
            <a:headEnd/>
            <a:tailEnd/>
          </a:ln>
          <a:effectLst>
            <a:outerShdw dist="35921" dir="2700000" algn="ctr" rotWithShape="0">
              <a:srgbClr val="808080"/>
            </a:outerShdw>
          </a:effectLst>
        </p:spPr>
        <p:txBody>
          <a:bodyPr wrap="none" anchor="ctr"/>
          <a:lstStyle/>
          <a:p>
            <a:pPr algn="ctr">
              <a:defRPr/>
            </a:pPr>
            <a:endParaRPr lang="en-US" dirty="0"/>
          </a:p>
        </p:txBody>
      </p:sp>
      <p:sp>
        <p:nvSpPr>
          <p:cNvPr id="24586" name="Rectangle 8"/>
          <p:cNvSpPr>
            <a:spLocks noChangeArrowheads="1"/>
          </p:cNvSpPr>
          <p:nvPr/>
        </p:nvSpPr>
        <p:spPr bwMode="auto">
          <a:xfrm>
            <a:off x="4087239" y="3083881"/>
            <a:ext cx="1785937" cy="701675"/>
          </a:xfrm>
          <a:prstGeom prst="rect">
            <a:avLst/>
          </a:prstGeom>
          <a:noFill/>
          <a:ln w="4763">
            <a:noFill/>
            <a:miter lim="800000"/>
            <a:headEnd/>
            <a:tailEnd/>
          </a:ln>
        </p:spPr>
        <p:txBody>
          <a:bodyPr>
            <a:spAutoFit/>
          </a:bodyPr>
          <a:lstStyle/>
          <a:p>
            <a:pPr algn="ctr">
              <a:spcBef>
                <a:spcPct val="50000"/>
              </a:spcBef>
            </a:pPr>
            <a:r>
              <a:rPr lang="en-US" sz="2000" b="1" dirty="0">
                <a:solidFill>
                  <a:schemeClr val="bg1"/>
                </a:solidFill>
              </a:rPr>
              <a:t>Behavioral </a:t>
            </a:r>
            <a:r>
              <a:rPr lang="en-US" sz="2000" dirty="0">
                <a:solidFill>
                  <a:schemeClr val="bg1"/>
                </a:solidFill>
              </a:rPr>
              <a:t>Management</a:t>
            </a:r>
          </a:p>
        </p:txBody>
      </p:sp>
      <p:sp>
        <p:nvSpPr>
          <p:cNvPr id="17" name="Rectangle 16" descr="Rectangle around text"/>
          <p:cNvSpPr/>
          <p:nvPr/>
        </p:nvSpPr>
        <p:spPr bwMode="auto">
          <a:xfrm>
            <a:off x="6282904" y="2959393"/>
            <a:ext cx="2438400" cy="2315289"/>
          </a:xfrm>
          <a:prstGeom prst="rect">
            <a:avLst/>
          </a:prstGeom>
          <a:noFill/>
          <a:ln w="28575" cap="flat" cmpd="sng" algn="ctr">
            <a:solidFill>
              <a:schemeClr val="bg1">
                <a:lumMod val="85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 W3" charset="0"/>
              <a:cs typeface="ヒラギノ角ゴ Pro W3" charset="0"/>
            </a:endParaRPr>
          </a:p>
        </p:txBody>
      </p:sp>
      <p:sp>
        <p:nvSpPr>
          <p:cNvPr id="24589" name="Text Box 11"/>
          <p:cNvSpPr txBox="1">
            <a:spLocks noChangeArrowheads="1"/>
          </p:cNvSpPr>
          <p:nvPr/>
        </p:nvSpPr>
        <p:spPr bwMode="auto">
          <a:xfrm>
            <a:off x="3903031" y="4142297"/>
            <a:ext cx="2320925" cy="1077218"/>
          </a:xfrm>
          <a:prstGeom prst="rect">
            <a:avLst/>
          </a:prstGeom>
          <a:noFill/>
          <a:ln w="9525">
            <a:noFill/>
            <a:miter lim="800000"/>
            <a:headEnd/>
            <a:tailEnd/>
          </a:ln>
        </p:spPr>
        <p:txBody>
          <a:bodyPr>
            <a:spAutoFit/>
          </a:bodyPr>
          <a:lstStyle/>
          <a:p>
            <a:pPr algn="l">
              <a:buClr>
                <a:schemeClr val="hlink"/>
              </a:buClr>
            </a:pPr>
            <a:r>
              <a:rPr lang="en-US" sz="1600" b="1" dirty="0"/>
              <a:t>Adjust to life with chronic illness—maintain, change, or create new life roles</a:t>
            </a:r>
          </a:p>
        </p:txBody>
      </p:sp>
      <p:sp>
        <p:nvSpPr>
          <p:cNvPr id="671750" name="AutoShape 6" descr="Shape around emotional management"/>
          <p:cNvSpPr>
            <a:spLocks noChangeArrowheads="1"/>
          </p:cNvSpPr>
          <p:nvPr/>
        </p:nvSpPr>
        <p:spPr bwMode="auto">
          <a:xfrm rot="5400000">
            <a:off x="7057872" y="2439088"/>
            <a:ext cx="877888" cy="2185987"/>
          </a:xfrm>
          <a:prstGeom prst="homePlate">
            <a:avLst>
              <a:gd name="adj" fmla="val 25000"/>
            </a:avLst>
          </a:prstGeom>
          <a:solidFill>
            <a:srgbClr val="CE7124"/>
          </a:solidFill>
          <a:ln w="4763">
            <a:noFill/>
            <a:miter lim="800000"/>
            <a:headEnd/>
            <a:tailEnd/>
          </a:ln>
          <a:effectLst>
            <a:outerShdw dist="35921" dir="2700000" algn="ctr" rotWithShape="0">
              <a:srgbClr val="808080"/>
            </a:outerShdw>
          </a:effectLst>
        </p:spPr>
        <p:txBody>
          <a:bodyPr wrap="none" anchor="ctr"/>
          <a:lstStyle/>
          <a:p>
            <a:pPr algn="ctr">
              <a:defRPr/>
            </a:pPr>
            <a:endParaRPr lang="en-US" dirty="0"/>
          </a:p>
        </p:txBody>
      </p:sp>
      <p:sp>
        <p:nvSpPr>
          <p:cNvPr id="24587" name="Rectangle 9"/>
          <p:cNvSpPr>
            <a:spLocks noChangeArrowheads="1"/>
          </p:cNvSpPr>
          <p:nvPr/>
        </p:nvSpPr>
        <p:spPr bwMode="auto">
          <a:xfrm>
            <a:off x="6581201" y="3083881"/>
            <a:ext cx="1900238" cy="701675"/>
          </a:xfrm>
          <a:prstGeom prst="rect">
            <a:avLst/>
          </a:prstGeom>
          <a:noFill/>
          <a:ln w="4763">
            <a:noFill/>
            <a:miter lim="800000"/>
            <a:headEnd/>
            <a:tailEnd/>
          </a:ln>
        </p:spPr>
        <p:txBody>
          <a:bodyPr>
            <a:spAutoFit/>
          </a:bodyPr>
          <a:lstStyle/>
          <a:p>
            <a:pPr algn="ctr">
              <a:spcBef>
                <a:spcPct val="50000"/>
              </a:spcBef>
            </a:pPr>
            <a:r>
              <a:rPr lang="en-US" sz="2000" b="1" dirty="0">
                <a:solidFill>
                  <a:schemeClr val="bg1"/>
                </a:solidFill>
              </a:rPr>
              <a:t>Emotional </a:t>
            </a:r>
            <a:r>
              <a:rPr lang="en-US" sz="2000" dirty="0">
                <a:solidFill>
                  <a:schemeClr val="bg1"/>
                </a:solidFill>
              </a:rPr>
              <a:t>Management </a:t>
            </a:r>
          </a:p>
        </p:txBody>
      </p:sp>
      <p:sp>
        <p:nvSpPr>
          <p:cNvPr id="24590" name="Text Box 12"/>
          <p:cNvSpPr txBox="1">
            <a:spLocks noChangeArrowheads="1"/>
          </p:cNvSpPr>
          <p:nvPr/>
        </p:nvSpPr>
        <p:spPr bwMode="auto">
          <a:xfrm>
            <a:off x="6365510" y="4142297"/>
            <a:ext cx="2348602" cy="1077218"/>
          </a:xfrm>
          <a:prstGeom prst="rect">
            <a:avLst/>
          </a:prstGeom>
          <a:noFill/>
          <a:ln w="9525">
            <a:noFill/>
            <a:miter lim="800000"/>
            <a:headEnd/>
            <a:tailEnd/>
          </a:ln>
        </p:spPr>
        <p:txBody>
          <a:bodyPr wrap="square">
            <a:spAutoFit/>
          </a:bodyPr>
          <a:lstStyle/>
          <a:p>
            <a:pPr algn="l">
              <a:buClr>
                <a:schemeClr val="hlink"/>
              </a:buClr>
            </a:pPr>
            <a:r>
              <a:rPr lang="en-US" sz="1600" b="1" dirty="0"/>
              <a:t>Deal with emotional consequences of having a chronic condition</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4400"/>
            <a:ext cx="8001000" cy="838200"/>
          </a:xfrm>
        </p:spPr>
        <p:txBody>
          <a:bodyPr/>
          <a:lstStyle/>
          <a:p>
            <a:r>
              <a:rPr lang="en-US" dirty="0"/>
              <a:t>Group Activity</a:t>
            </a:r>
            <a:br>
              <a:rPr lang="en-US" dirty="0"/>
            </a:br>
            <a:r>
              <a:rPr lang="en-US" sz="2400" dirty="0">
                <a:solidFill>
                  <a:srgbClr val="CE7124"/>
                </a:solidFill>
              </a:rPr>
              <a:t>Good Chronic Care Requires Self-Management</a:t>
            </a:r>
          </a:p>
        </p:txBody>
      </p:sp>
      <p:sp>
        <p:nvSpPr>
          <p:cNvPr id="19464" name="Text Box 6"/>
          <p:cNvSpPr txBox="1">
            <a:spLocks noChangeArrowheads="1"/>
          </p:cNvSpPr>
          <p:nvPr/>
        </p:nvSpPr>
        <p:spPr bwMode="auto">
          <a:xfrm>
            <a:off x="781050" y="1752600"/>
            <a:ext cx="8077200" cy="13234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20000"/>
              </a:spcBef>
            </a:pPr>
            <a:r>
              <a:rPr lang="it-IT" sz="2000" i="1" dirty="0">
                <a:solidFill>
                  <a:srgbClr val="336699"/>
                </a:solidFill>
                <a:latin typeface="Times New Roman" pitchFamily="18" charset="0"/>
                <a:cs typeface="Times New Roman" pitchFamily="18" charset="0"/>
              </a:rPr>
              <a:t>“</a:t>
            </a:r>
            <a:r>
              <a:rPr lang="en-GB" sz="2000" i="1" dirty="0">
                <a:solidFill>
                  <a:srgbClr val="336699"/>
                </a:solidFill>
                <a:latin typeface="Times New Roman" pitchFamily="18" charset="0"/>
                <a:cs typeface="Times New Roman" pitchFamily="18" charset="0"/>
              </a:rPr>
              <a:t>Growing evidence from around the world suggests that patients with chronic conditions do better when they receive effective treatment within an integrated system of care which includes self-management support and regular follow up.” </a:t>
            </a:r>
            <a:r>
              <a:rPr lang="en-GB" sz="2000" baseline="30000" dirty="0">
                <a:solidFill>
                  <a:srgbClr val="336699"/>
                </a:solidFill>
                <a:latin typeface="Times New Roman" pitchFamily="18" charset="0"/>
                <a:cs typeface="Times New Roman" pitchFamily="18" charset="0"/>
              </a:rPr>
              <a:t>22</a:t>
            </a:r>
            <a:endParaRPr lang="en-GB" sz="2000" dirty="0">
              <a:solidFill>
                <a:srgbClr val="336699"/>
              </a:solidFill>
              <a:latin typeface="Times New Roman" pitchFamily="18" charset="0"/>
              <a:cs typeface="Times New Roman" pitchFamily="18" charset="0"/>
            </a:endParaRPr>
          </a:p>
        </p:txBody>
      </p:sp>
      <p:sp>
        <p:nvSpPr>
          <p:cNvPr id="5" name="Content Placeholder 2"/>
          <p:cNvSpPr txBox="1">
            <a:spLocks/>
          </p:cNvSpPr>
          <p:nvPr/>
        </p:nvSpPr>
        <p:spPr>
          <a:xfrm>
            <a:off x="990600" y="3124200"/>
            <a:ext cx="7924800" cy="2743200"/>
          </a:xfrm>
          <a:prstGeom prst="rect">
            <a:avLst/>
          </a:prstGeom>
          <a:solidFill>
            <a:srgbClr val="F7E297"/>
          </a:solidFill>
          <a:ln w="28575">
            <a:solidFill>
              <a:schemeClr val="bg1"/>
            </a:solidFill>
          </a:ln>
        </p:spPr>
        <p:txBody>
          <a:bodyPr/>
          <a:lstStyle/>
          <a:p>
            <a:pPr marL="342900" marR="0" lvl="0" indent="-342900" algn="ctr" defTabSz="914400" rtl="0" eaLnBrk="1" fontAlgn="base" latinLnBrk="0" hangingPunct="1">
              <a:lnSpc>
                <a:spcPct val="100000"/>
              </a:lnSpc>
              <a:spcBef>
                <a:spcPts val="600"/>
              </a:spcBef>
              <a:spcAft>
                <a:spcPct val="0"/>
              </a:spcAft>
              <a:buClr>
                <a:srgbClr val="16A21F"/>
              </a:buClr>
              <a:buSzTx/>
              <a:buFont typeface="Wingdings" pitchFamily="2" charset="2"/>
              <a:buNone/>
              <a:tabLst/>
              <a:defRPr/>
            </a:pPr>
            <a:r>
              <a:rPr lang="en-US" sz="1800" b="1" kern="0" noProof="0" dirty="0">
                <a:solidFill>
                  <a:srgbClr val="336699"/>
                </a:solidFill>
                <a:latin typeface="+mn-lt"/>
                <a:ea typeface="+mn-ea"/>
              </a:rPr>
              <a:t>Consider the Following Questions:</a:t>
            </a:r>
            <a:endParaRPr kumimoji="0" lang="en-US" sz="1800" b="1" i="0" u="none" strike="noStrike" kern="0" cap="none" spc="0" normalizeH="0" baseline="0" noProof="0" dirty="0">
              <a:ln>
                <a:noFill/>
              </a:ln>
              <a:solidFill>
                <a:srgbClr val="336699"/>
              </a:solidFill>
              <a:effectLst/>
              <a:uLnTx/>
              <a:uFillTx/>
              <a:latin typeface="+mn-lt"/>
              <a:ea typeface="+mn-ea"/>
            </a:endParaRPr>
          </a:p>
          <a:p>
            <a:pPr marL="742950" lvl="1" indent="-285750" eaLnBrk="1" hangingPunct="1">
              <a:spcBef>
                <a:spcPts val="600"/>
              </a:spcBef>
              <a:buClr>
                <a:schemeClr val="bg2"/>
              </a:buClr>
              <a:buFont typeface="Wingdings" pitchFamily="2" charset="2"/>
              <a:buChar char="l"/>
            </a:pPr>
            <a:r>
              <a:rPr lang="en-US" sz="1800" dirty="0"/>
              <a:t>How would you create effective treatment that includes                 self-management support and regular follow-up?</a:t>
            </a:r>
          </a:p>
          <a:p>
            <a:pPr marL="742950" lvl="1" indent="-285750" eaLnBrk="1" hangingPunct="1">
              <a:spcBef>
                <a:spcPts val="600"/>
              </a:spcBef>
              <a:buClr>
                <a:schemeClr val="bg2"/>
              </a:buClr>
              <a:buFont typeface="Wingdings" pitchFamily="2" charset="2"/>
              <a:buChar char="l"/>
            </a:pPr>
            <a:r>
              <a:rPr lang="en-US" sz="1800" dirty="0"/>
              <a:t>What characterizes a prepared practice team?</a:t>
            </a:r>
          </a:p>
          <a:p>
            <a:pPr marL="742950" lvl="1" indent="-285750" eaLnBrk="1" hangingPunct="1">
              <a:spcBef>
                <a:spcPts val="600"/>
              </a:spcBef>
              <a:buClr>
                <a:schemeClr val="bg2"/>
              </a:buClr>
              <a:buFont typeface="Wingdings" pitchFamily="2" charset="2"/>
              <a:buChar char="l"/>
            </a:pPr>
            <a:r>
              <a:rPr lang="en-US" sz="1800" dirty="0"/>
              <a:t>What characterizes an informed practice team?</a:t>
            </a:r>
          </a:p>
          <a:p>
            <a:pPr marL="742950" lvl="1" indent="-285750" eaLnBrk="1" hangingPunct="1">
              <a:spcBef>
                <a:spcPts val="600"/>
              </a:spcBef>
              <a:buClr>
                <a:schemeClr val="bg2"/>
              </a:buClr>
              <a:buFont typeface="Wingdings" pitchFamily="2" charset="2"/>
              <a:buChar char="l"/>
            </a:pPr>
            <a:r>
              <a:rPr lang="en-US" sz="1800" dirty="0"/>
              <a:t>What characterizes an informed activated patient?</a:t>
            </a:r>
            <a:r>
              <a:rPr lang="en-US" sz="1800" baseline="30000" dirty="0"/>
              <a:t>26</a:t>
            </a:r>
          </a:p>
          <a:p>
            <a:pPr marL="742950" lvl="1" indent="-285750" eaLnBrk="1" hangingPunct="1">
              <a:spcBef>
                <a:spcPts val="600"/>
              </a:spcBef>
              <a:buClr>
                <a:schemeClr val="bg2"/>
              </a:buClr>
            </a:pPr>
            <a:r>
              <a:rPr lang="en-US" sz="1800" b="1" kern="0" dirty="0">
                <a:solidFill>
                  <a:srgbClr val="336699"/>
                </a:solidFill>
              </a:rPr>
              <a:t>What specifically can social work providers do to promote patient empowerment toward behavioral activation? </a:t>
            </a:r>
            <a:endParaRPr lang="en-US" sz="1800" baseline="30000" dirty="0"/>
          </a:p>
          <a:p>
            <a:pPr marL="742950" lvl="1" indent="-285750" eaLnBrk="1" hangingPunct="1">
              <a:spcBef>
                <a:spcPts val="600"/>
              </a:spcBef>
              <a:buClr>
                <a:schemeClr val="bg2"/>
              </a:buClr>
              <a:buFont typeface="Wingdings" pitchFamily="2" charset="2"/>
              <a:buChar char="l"/>
            </a:pPr>
            <a:endParaRPr lang="en-US" sz="1800" dirty="0"/>
          </a:p>
        </p:txBody>
      </p:sp>
    </p:spTree>
    <p:extLst>
      <p:ext uri="{BB962C8B-B14F-4D97-AF65-F5344CB8AC3E}">
        <p14:creationId xmlns:p14="http://schemas.microsoft.com/office/powerpoint/2010/main" val="41018872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0"/>
            <a:ext cx="8001000" cy="838200"/>
          </a:xfrm>
        </p:spPr>
        <p:txBody>
          <a:bodyPr/>
          <a:lstStyle/>
          <a:p>
            <a:r>
              <a:rPr lang="en-US" dirty="0"/>
              <a:t>Health Beliefs</a:t>
            </a:r>
          </a:p>
        </p:txBody>
      </p:sp>
    </p:spTree>
    <p:extLst>
      <p:ext uri="{BB962C8B-B14F-4D97-AF65-F5344CB8AC3E}">
        <p14:creationId xmlns:p14="http://schemas.microsoft.com/office/powerpoint/2010/main" val="277137037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677174" y="1050982"/>
            <a:ext cx="8001000" cy="838200"/>
          </a:xfrm>
        </p:spPr>
        <p:txBody>
          <a:bodyPr/>
          <a:lstStyle/>
          <a:p>
            <a:r>
              <a:rPr lang="en-US" sz="2800" dirty="0"/>
              <a:t>Health Belief Model </a:t>
            </a:r>
            <a:r>
              <a:rPr lang="en-US" baseline="30000" dirty="0"/>
              <a:t>3,28</a:t>
            </a:r>
          </a:p>
        </p:txBody>
      </p:sp>
      <p:sp>
        <p:nvSpPr>
          <p:cNvPr id="9" name="Text Placeholder 4"/>
          <p:cNvSpPr txBox="1">
            <a:spLocks/>
          </p:cNvSpPr>
          <p:nvPr/>
        </p:nvSpPr>
        <p:spPr bwMode="auto">
          <a:xfrm>
            <a:off x="990600" y="1676400"/>
            <a:ext cx="3581400" cy="422275"/>
          </a:xfrm>
          <a:prstGeom prst="rect">
            <a:avLst/>
          </a:prstGeom>
          <a:solidFill>
            <a:srgbClr val="4F81BD"/>
          </a:solidFill>
          <a:ln w="19050">
            <a:solidFill>
              <a:schemeClr val="bg1">
                <a:lumMod val="85000"/>
              </a:schemeClr>
            </a:solidFill>
          </a:ln>
          <a:ex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ct val="20000"/>
              </a:spcBef>
              <a:spcAft>
                <a:spcPct val="0"/>
              </a:spcAft>
              <a:buClr>
                <a:srgbClr val="16A21F"/>
              </a:buClr>
              <a:buSzTx/>
              <a:buFont typeface="Wingdings" pitchFamily="2" charset="2"/>
              <a:buNone/>
              <a:tabLst/>
              <a:defRPr/>
            </a:pPr>
            <a:r>
              <a:rPr kumimoji="0" lang="en-US" sz="2200" b="1" i="0" u="none" strike="noStrike" kern="0" cap="none" spc="0" normalizeH="0" baseline="0" noProof="0" dirty="0">
                <a:ln>
                  <a:noFill/>
                </a:ln>
                <a:solidFill>
                  <a:schemeClr val="bg1"/>
                </a:solidFill>
                <a:effectLst/>
                <a:uLnTx/>
                <a:uFillTx/>
                <a:latin typeface="+mn-lt"/>
                <a:ea typeface="+mn-ea"/>
                <a:cs typeface="+mn-cs"/>
              </a:rPr>
              <a:t>Purpose</a:t>
            </a:r>
          </a:p>
        </p:txBody>
      </p:sp>
      <p:sp>
        <p:nvSpPr>
          <p:cNvPr id="3" name="Content Placeholder 2"/>
          <p:cNvSpPr>
            <a:spLocks noGrp="1"/>
          </p:cNvSpPr>
          <p:nvPr>
            <p:ph sz="half" idx="1"/>
          </p:nvPr>
        </p:nvSpPr>
        <p:spPr>
          <a:xfrm>
            <a:off x="685800" y="2109156"/>
            <a:ext cx="3924300" cy="3581400"/>
          </a:xfrm>
        </p:spPr>
        <p:txBody>
          <a:bodyPr/>
          <a:lstStyle/>
          <a:p>
            <a:pPr lvl="1">
              <a:buNone/>
            </a:pPr>
            <a:r>
              <a:rPr lang="en-US" sz="1600" dirty="0"/>
              <a:t>Offers understanding or insight into a person:</a:t>
            </a:r>
          </a:p>
          <a:p>
            <a:pPr lvl="1"/>
            <a:r>
              <a:rPr lang="en-US" sz="1600" dirty="0"/>
              <a:t>How the person prioritizes health and health problems</a:t>
            </a:r>
          </a:p>
          <a:p>
            <a:pPr lvl="1"/>
            <a:r>
              <a:rPr lang="en-US" sz="1600" dirty="0"/>
              <a:t>Belief about the causes health problems or what symptoms mean</a:t>
            </a:r>
          </a:p>
          <a:p>
            <a:pPr lvl="1"/>
            <a:r>
              <a:rPr lang="en-US" sz="1600" dirty="0"/>
              <a:t>Hopefulness about whether treatment will help</a:t>
            </a:r>
          </a:p>
          <a:p>
            <a:pPr lvl="1"/>
            <a:r>
              <a:rPr lang="en-US" sz="1600" dirty="0"/>
              <a:t>Sense of how worthwhile certain actions might be in preventing disease or treating health problems or risks</a:t>
            </a:r>
          </a:p>
        </p:txBody>
      </p:sp>
      <p:sp>
        <p:nvSpPr>
          <p:cNvPr id="10" name="Text Placeholder 4"/>
          <p:cNvSpPr txBox="1">
            <a:spLocks/>
          </p:cNvSpPr>
          <p:nvPr/>
        </p:nvSpPr>
        <p:spPr bwMode="auto">
          <a:xfrm>
            <a:off x="4953000" y="1676400"/>
            <a:ext cx="3659188" cy="422275"/>
          </a:xfrm>
          <a:prstGeom prst="rect">
            <a:avLst/>
          </a:prstGeom>
          <a:solidFill>
            <a:srgbClr val="4F81BD"/>
          </a:solidFill>
          <a:ln w="19050">
            <a:solidFill>
              <a:schemeClr val="bg1">
                <a:lumMod val="85000"/>
              </a:schemeClr>
            </a:solidFill>
          </a:ln>
          <a:ex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ct val="20000"/>
              </a:spcBef>
              <a:spcAft>
                <a:spcPct val="0"/>
              </a:spcAft>
              <a:buClr>
                <a:srgbClr val="16A21F"/>
              </a:buClr>
              <a:buSzTx/>
              <a:buFont typeface="Wingdings" pitchFamily="2" charset="2"/>
              <a:buNone/>
              <a:tabLst/>
              <a:defRPr/>
            </a:pPr>
            <a:r>
              <a:rPr kumimoji="0" lang="en-US" sz="2200" b="1" i="0" u="none" strike="noStrike" kern="0" cap="none" spc="0" normalizeH="0" baseline="0" noProof="0" dirty="0">
                <a:ln>
                  <a:noFill/>
                </a:ln>
                <a:solidFill>
                  <a:schemeClr val="bg1"/>
                </a:solidFill>
                <a:effectLst/>
                <a:uLnTx/>
                <a:uFillTx/>
                <a:latin typeface="+mn-lt"/>
                <a:ea typeface="+mn-ea"/>
                <a:cs typeface="+mn-cs"/>
              </a:rPr>
              <a:t>Contribution</a:t>
            </a:r>
          </a:p>
        </p:txBody>
      </p:sp>
      <p:sp>
        <p:nvSpPr>
          <p:cNvPr id="4" name="Content Placeholder 3"/>
          <p:cNvSpPr>
            <a:spLocks noGrp="1"/>
          </p:cNvSpPr>
          <p:nvPr>
            <p:ph sz="half" idx="2"/>
          </p:nvPr>
        </p:nvSpPr>
        <p:spPr>
          <a:xfrm>
            <a:off x="4762500" y="2109156"/>
            <a:ext cx="3924300" cy="3581400"/>
          </a:xfrm>
        </p:spPr>
        <p:txBody>
          <a:bodyPr/>
          <a:lstStyle/>
          <a:p>
            <a:pPr lvl="1"/>
            <a:r>
              <a:rPr lang="en-US" sz="1600" dirty="0"/>
              <a:t>Helps individualize a comprehensive assessment:</a:t>
            </a:r>
          </a:p>
          <a:p>
            <a:pPr lvl="2"/>
            <a:r>
              <a:rPr lang="en-US" sz="1600" dirty="0"/>
              <a:t>What do you think caused your problems?</a:t>
            </a:r>
          </a:p>
          <a:p>
            <a:pPr lvl="2"/>
            <a:r>
              <a:rPr lang="en-US" sz="1600" dirty="0"/>
              <a:t>Why do you think it started when it did?</a:t>
            </a:r>
          </a:p>
          <a:p>
            <a:pPr lvl="2"/>
            <a:r>
              <a:rPr lang="en-US" sz="1600" dirty="0"/>
              <a:t>How does it effect you?</a:t>
            </a:r>
          </a:p>
          <a:p>
            <a:pPr lvl="2"/>
            <a:r>
              <a:rPr lang="en-US" sz="1600" dirty="0"/>
              <a:t>What worries you most?</a:t>
            </a:r>
          </a:p>
          <a:p>
            <a:pPr lvl="2"/>
            <a:r>
              <a:rPr lang="en-US" sz="1600" dirty="0"/>
              <a:t>What kind of treatment do you think you should receive? </a:t>
            </a:r>
          </a:p>
        </p:txBody>
      </p:sp>
    </p:spTree>
    <p:extLst>
      <p:ext uri="{BB962C8B-B14F-4D97-AF65-F5344CB8AC3E}">
        <p14:creationId xmlns:p14="http://schemas.microsoft.com/office/powerpoint/2010/main" val="4283554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Common Theories to Enhance Assessment </a:t>
            </a:r>
            <a:r>
              <a:rPr lang="en-US" baseline="30000" dirty="0"/>
              <a:t>3</a:t>
            </a:r>
          </a:p>
        </p:txBody>
      </p:sp>
      <p:sp>
        <p:nvSpPr>
          <p:cNvPr id="5" name="Rectangle 4"/>
          <p:cNvSpPr/>
          <p:nvPr/>
        </p:nvSpPr>
        <p:spPr>
          <a:xfrm>
            <a:off x="838200" y="2362200"/>
            <a:ext cx="2895600" cy="777240"/>
          </a:xfrm>
          <a:prstGeom prst="rect">
            <a:avLst/>
          </a:prstGeom>
          <a:solidFill>
            <a:srgbClr val="4F81BD"/>
          </a:solidFill>
          <a:ln w="19050">
            <a:solidFill>
              <a:srgbClr val="A1BBDB"/>
            </a:solidFill>
          </a:ln>
        </p:spPr>
        <p:txBody>
          <a:bodyPr wrap="square" lIns="182880" anchor="ctr" anchorCtr="0">
            <a:noAutofit/>
          </a:bodyPr>
          <a:lstStyle/>
          <a:p>
            <a:r>
              <a:rPr lang="en-US" sz="1800" b="1" dirty="0">
                <a:solidFill>
                  <a:schemeClr val="bg1"/>
                </a:solidFill>
                <a:latin typeface="+mn-lt"/>
                <a:cs typeface="Times New Roman" pitchFamily="18" charset="0"/>
              </a:rPr>
              <a:t>Environmental </a:t>
            </a:r>
          </a:p>
          <a:p>
            <a:r>
              <a:rPr lang="en-US" sz="1800" b="1" dirty="0">
                <a:solidFill>
                  <a:schemeClr val="bg1"/>
                </a:solidFill>
                <a:latin typeface="+mn-lt"/>
                <a:cs typeface="Times New Roman" pitchFamily="18" charset="0"/>
              </a:rPr>
              <a:t>or Systems Theory</a:t>
            </a:r>
          </a:p>
        </p:txBody>
      </p:sp>
      <p:sp>
        <p:nvSpPr>
          <p:cNvPr id="17" name="Rectangle 16"/>
          <p:cNvSpPr/>
          <p:nvPr/>
        </p:nvSpPr>
        <p:spPr>
          <a:xfrm>
            <a:off x="3657600" y="2362200"/>
            <a:ext cx="5257800" cy="777240"/>
          </a:xfrm>
          <a:prstGeom prst="rect">
            <a:avLst/>
          </a:prstGeom>
          <a:noFill/>
          <a:ln w="19050">
            <a:solidFill>
              <a:srgbClr val="A1BBDB"/>
            </a:solidFill>
          </a:ln>
          <a:effectLst/>
        </p:spPr>
        <p:style>
          <a:lnRef idx="1">
            <a:schemeClr val="accent1"/>
          </a:lnRef>
          <a:fillRef idx="3">
            <a:schemeClr val="accent1"/>
          </a:fillRef>
          <a:effectRef idx="2">
            <a:schemeClr val="accent1"/>
          </a:effectRef>
          <a:fontRef idx="minor">
            <a:schemeClr val="lt1"/>
          </a:fontRef>
        </p:style>
        <p:txBody>
          <a:bodyPr lIns="182880" anchor="ctr"/>
          <a:lstStyle/>
          <a:p>
            <a:pPr lvl="0" eaLnBrk="0" hangingPunct="0">
              <a:spcAft>
                <a:spcPts val="1200"/>
              </a:spcAft>
            </a:pPr>
            <a:r>
              <a:rPr lang="en-US" sz="1500" dirty="0">
                <a:solidFill>
                  <a:schemeClr val="tx1"/>
                </a:solidFill>
                <a:latin typeface="Arial" pitchFamily="34" charset="0"/>
                <a:cs typeface="Arial" pitchFamily="34" charset="0"/>
              </a:rPr>
              <a:t>Behavior is influenced by a person’s environment.  Interventions aimed at the individual </a:t>
            </a:r>
            <a:r>
              <a:rPr lang="en-US" sz="1500" i="1" dirty="0">
                <a:solidFill>
                  <a:schemeClr val="tx1"/>
                </a:solidFill>
                <a:latin typeface="Arial" pitchFamily="34" charset="0"/>
                <a:cs typeface="Arial" pitchFamily="34" charset="0"/>
              </a:rPr>
              <a:t>and</a:t>
            </a:r>
            <a:r>
              <a:rPr lang="en-US" sz="1500" dirty="0">
                <a:solidFill>
                  <a:schemeClr val="tx1"/>
                </a:solidFill>
                <a:latin typeface="Arial" pitchFamily="34" charset="0"/>
                <a:cs typeface="Arial" pitchFamily="34" charset="0"/>
              </a:rPr>
              <a:t> the environment have potential for positive outcomes.</a:t>
            </a:r>
          </a:p>
        </p:txBody>
      </p:sp>
      <p:sp>
        <p:nvSpPr>
          <p:cNvPr id="6" name="Rectangle 5"/>
          <p:cNvSpPr/>
          <p:nvPr/>
        </p:nvSpPr>
        <p:spPr>
          <a:xfrm>
            <a:off x="838200" y="3124200"/>
            <a:ext cx="2895600" cy="777240"/>
          </a:xfrm>
          <a:prstGeom prst="rect">
            <a:avLst/>
          </a:prstGeom>
          <a:solidFill>
            <a:srgbClr val="4F81BD"/>
          </a:solidFill>
          <a:ln w="19050">
            <a:solidFill>
              <a:srgbClr val="A1BBDB"/>
            </a:solidFill>
          </a:ln>
        </p:spPr>
        <p:txBody>
          <a:bodyPr wrap="square" lIns="182880" anchor="ctr" anchorCtr="0">
            <a:noAutofit/>
          </a:bodyPr>
          <a:lstStyle/>
          <a:p>
            <a:r>
              <a:rPr lang="en-US" sz="1800" b="1" dirty="0">
                <a:solidFill>
                  <a:schemeClr val="bg1"/>
                </a:solidFill>
                <a:latin typeface="+mn-lt"/>
                <a:cs typeface="Times New Roman" pitchFamily="18" charset="0"/>
              </a:rPr>
              <a:t>Human</a:t>
            </a:r>
          </a:p>
          <a:p>
            <a:r>
              <a:rPr lang="en-US" sz="1800" b="1" dirty="0">
                <a:solidFill>
                  <a:schemeClr val="bg1"/>
                </a:solidFill>
                <a:latin typeface="+mn-lt"/>
                <a:cs typeface="Times New Roman" pitchFamily="18" charset="0"/>
              </a:rPr>
              <a:t>Developmental Theory</a:t>
            </a:r>
          </a:p>
        </p:txBody>
      </p:sp>
      <p:sp>
        <p:nvSpPr>
          <p:cNvPr id="23" name="Rectangle 22"/>
          <p:cNvSpPr/>
          <p:nvPr/>
        </p:nvSpPr>
        <p:spPr>
          <a:xfrm>
            <a:off x="3657600" y="3139440"/>
            <a:ext cx="5257800" cy="777240"/>
          </a:xfrm>
          <a:prstGeom prst="rect">
            <a:avLst/>
          </a:prstGeom>
          <a:noFill/>
          <a:ln w="19050">
            <a:solidFill>
              <a:srgbClr val="A1BBDB"/>
            </a:solidFill>
          </a:ln>
          <a:effectLst/>
        </p:spPr>
        <p:style>
          <a:lnRef idx="1">
            <a:schemeClr val="accent1"/>
          </a:lnRef>
          <a:fillRef idx="3">
            <a:schemeClr val="accent1"/>
          </a:fillRef>
          <a:effectRef idx="2">
            <a:schemeClr val="accent1"/>
          </a:effectRef>
          <a:fontRef idx="minor">
            <a:schemeClr val="lt1"/>
          </a:fontRef>
        </p:style>
        <p:txBody>
          <a:bodyPr lIns="182880" anchor="ctr"/>
          <a:lstStyle/>
          <a:p>
            <a:pPr eaLnBrk="0" hangingPunct="0">
              <a:spcAft>
                <a:spcPts val="1200"/>
              </a:spcAft>
            </a:pPr>
            <a:r>
              <a:rPr lang="en-US" sz="1500" dirty="0">
                <a:solidFill>
                  <a:schemeClr val="tx1"/>
                </a:solidFill>
                <a:latin typeface="Arial" pitchFamily="34" charset="0"/>
                <a:cs typeface="Arial" pitchFamily="34" charset="0"/>
              </a:rPr>
              <a:t>People have different needs and capacities related to the current phase of their life history.</a:t>
            </a:r>
          </a:p>
        </p:txBody>
      </p:sp>
      <p:sp>
        <p:nvSpPr>
          <p:cNvPr id="9" name="Rectangle 8"/>
          <p:cNvSpPr/>
          <p:nvPr/>
        </p:nvSpPr>
        <p:spPr>
          <a:xfrm>
            <a:off x="838200" y="3901440"/>
            <a:ext cx="2895600" cy="777240"/>
          </a:xfrm>
          <a:prstGeom prst="rect">
            <a:avLst/>
          </a:prstGeom>
          <a:solidFill>
            <a:srgbClr val="4F81BD"/>
          </a:solidFill>
          <a:ln w="19050">
            <a:solidFill>
              <a:srgbClr val="A1BBDB"/>
            </a:solidFill>
          </a:ln>
        </p:spPr>
        <p:txBody>
          <a:bodyPr wrap="none" lIns="182880" anchor="ctr" anchorCtr="0">
            <a:noAutofit/>
          </a:bodyPr>
          <a:lstStyle/>
          <a:p>
            <a:r>
              <a:rPr lang="en-US" sz="1800" b="1" dirty="0">
                <a:solidFill>
                  <a:schemeClr val="bg1"/>
                </a:solidFill>
                <a:latin typeface="+mn-lt"/>
                <a:cs typeface="Times New Roman" pitchFamily="18" charset="0"/>
              </a:rPr>
              <a:t>Grief and Loss </a:t>
            </a:r>
          </a:p>
          <a:p>
            <a:r>
              <a:rPr lang="en-US" sz="1800" b="1" dirty="0">
                <a:solidFill>
                  <a:schemeClr val="bg1"/>
                </a:solidFill>
                <a:latin typeface="+mn-lt"/>
                <a:cs typeface="Times New Roman" pitchFamily="18" charset="0"/>
              </a:rPr>
              <a:t>Theory</a:t>
            </a:r>
          </a:p>
        </p:txBody>
      </p:sp>
      <p:sp>
        <p:nvSpPr>
          <p:cNvPr id="25" name="Rectangle 24"/>
          <p:cNvSpPr/>
          <p:nvPr/>
        </p:nvSpPr>
        <p:spPr>
          <a:xfrm>
            <a:off x="3657600" y="3901440"/>
            <a:ext cx="5257800" cy="777240"/>
          </a:xfrm>
          <a:prstGeom prst="rect">
            <a:avLst/>
          </a:prstGeom>
          <a:noFill/>
          <a:ln w="19050">
            <a:solidFill>
              <a:srgbClr val="A1BBDB"/>
            </a:solidFill>
          </a:ln>
          <a:effectLst/>
        </p:spPr>
        <p:style>
          <a:lnRef idx="1">
            <a:schemeClr val="accent1"/>
          </a:lnRef>
          <a:fillRef idx="3">
            <a:schemeClr val="accent1"/>
          </a:fillRef>
          <a:effectRef idx="2">
            <a:schemeClr val="accent1"/>
          </a:effectRef>
          <a:fontRef idx="minor">
            <a:schemeClr val="lt1"/>
          </a:fontRef>
        </p:style>
        <p:txBody>
          <a:bodyPr lIns="182880" anchor="ctr"/>
          <a:lstStyle/>
          <a:p>
            <a:pPr lvl="0" eaLnBrk="0" hangingPunct="0">
              <a:spcAft>
                <a:spcPts val="1200"/>
              </a:spcAft>
            </a:pPr>
            <a:r>
              <a:rPr lang="en-US" sz="1500" dirty="0">
                <a:solidFill>
                  <a:schemeClr val="tx1"/>
                </a:solidFill>
                <a:latin typeface="Arial" pitchFamily="34" charset="0"/>
                <a:cs typeface="Arial" pitchFamily="34" charset="0"/>
              </a:rPr>
              <a:t>All persons experience losses that have the potential to result in feelings and reactions: denial, anger, depression, bargaining, and acceptance.</a:t>
            </a:r>
          </a:p>
        </p:txBody>
      </p:sp>
      <p:sp>
        <p:nvSpPr>
          <p:cNvPr id="10" name="Rectangle 9"/>
          <p:cNvSpPr/>
          <p:nvPr/>
        </p:nvSpPr>
        <p:spPr>
          <a:xfrm>
            <a:off x="838200" y="4663440"/>
            <a:ext cx="2895600" cy="777240"/>
          </a:xfrm>
          <a:prstGeom prst="rect">
            <a:avLst/>
          </a:prstGeom>
          <a:solidFill>
            <a:srgbClr val="4F81BD"/>
          </a:solidFill>
          <a:ln w="19050">
            <a:solidFill>
              <a:srgbClr val="A1BBDB"/>
            </a:solidFill>
          </a:ln>
        </p:spPr>
        <p:txBody>
          <a:bodyPr wrap="none" lIns="182880" anchor="ctr" anchorCtr="0">
            <a:noAutofit/>
          </a:bodyPr>
          <a:lstStyle/>
          <a:p>
            <a:r>
              <a:rPr lang="en-US" sz="1800" b="1" dirty="0">
                <a:solidFill>
                  <a:schemeClr val="bg1"/>
                </a:solidFill>
                <a:latin typeface="+mn-lt"/>
                <a:cs typeface="Times New Roman" pitchFamily="18" charset="0"/>
              </a:rPr>
              <a:t>Social Support </a:t>
            </a:r>
          </a:p>
          <a:p>
            <a:r>
              <a:rPr lang="en-US" sz="1800" b="1" dirty="0">
                <a:solidFill>
                  <a:schemeClr val="bg1"/>
                </a:solidFill>
                <a:latin typeface="+mn-lt"/>
                <a:cs typeface="Times New Roman" pitchFamily="18" charset="0"/>
              </a:rPr>
              <a:t>Theory</a:t>
            </a:r>
          </a:p>
        </p:txBody>
      </p:sp>
      <p:sp>
        <p:nvSpPr>
          <p:cNvPr id="26" name="Rectangle 25"/>
          <p:cNvSpPr/>
          <p:nvPr/>
        </p:nvSpPr>
        <p:spPr>
          <a:xfrm>
            <a:off x="3657600" y="4663440"/>
            <a:ext cx="5257800" cy="777240"/>
          </a:xfrm>
          <a:prstGeom prst="rect">
            <a:avLst/>
          </a:prstGeom>
          <a:noFill/>
          <a:ln w="19050">
            <a:solidFill>
              <a:srgbClr val="A1BBDB"/>
            </a:solidFill>
          </a:ln>
          <a:effectLst/>
        </p:spPr>
        <p:style>
          <a:lnRef idx="1">
            <a:schemeClr val="accent1"/>
          </a:lnRef>
          <a:fillRef idx="3">
            <a:schemeClr val="accent1"/>
          </a:fillRef>
          <a:effectRef idx="2">
            <a:schemeClr val="accent1"/>
          </a:effectRef>
          <a:fontRef idx="minor">
            <a:schemeClr val="lt1"/>
          </a:fontRef>
        </p:style>
        <p:txBody>
          <a:bodyPr lIns="182880" anchor="ctr"/>
          <a:lstStyle/>
          <a:p>
            <a:pPr lvl="0" eaLnBrk="0" hangingPunct="0">
              <a:spcAft>
                <a:spcPts val="1200"/>
              </a:spcAft>
            </a:pPr>
            <a:r>
              <a:rPr lang="en-US" sz="1500" dirty="0">
                <a:solidFill>
                  <a:schemeClr val="tx1"/>
                </a:solidFill>
                <a:latin typeface="Arial" pitchFamily="34" charset="0"/>
                <a:cs typeface="Arial" pitchFamily="34" charset="0"/>
              </a:rPr>
              <a:t>No one should try to go it alone.  Having access to a network of support may result in improved healthcare outcomes.</a:t>
            </a:r>
          </a:p>
        </p:txBody>
      </p:sp>
    </p:spTree>
    <p:extLst>
      <p:ext uri="{BB962C8B-B14F-4D97-AF65-F5344CB8AC3E}">
        <p14:creationId xmlns:p14="http://schemas.microsoft.com/office/powerpoint/2010/main" val="625715504"/>
      </p:ext>
    </p:extLst>
  </p:cSld>
  <p:clrMapOvr>
    <a:masterClrMapping/>
  </p:clrMapOvr>
  <p:transition spd="slow"/>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59922"/>
            <a:ext cx="8001000" cy="838200"/>
          </a:xfrm>
        </p:spPr>
        <p:txBody>
          <a:bodyPr/>
          <a:lstStyle/>
          <a:p>
            <a:r>
              <a:rPr lang="en-US" dirty="0"/>
              <a:t>Group Activity</a:t>
            </a:r>
            <a:br>
              <a:rPr lang="en-US" dirty="0"/>
            </a:br>
            <a:r>
              <a:rPr lang="en-US" sz="2400" dirty="0">
                <a:solidFill>
                  <a:srgbClr val="CE7124"/>
                </a:solidFill>
              </a:rPr>
              <a:t>Beliefs about Pain</a:t>
            </a:r>
          </a:p>
        </p:txBody>
      </p:sp>
      <p:sp>
        <p:nvSpPr>
          <p:cNvPr id="19464" name="Text Box 6"/>
          <p:cNvSpPr txBox="1">
            <a:spLocks noChangeArrowheads="1"/>
          </p:cNvSpPr>
          <p:nvPr/>
        </p:nvSpPr>
        <p:spPr bwMode="auto">
          <a:xfrm>
            <a:off x="781050" y="1600200"/>
            <a:ext cx="8077200" cy="10156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Verdana" pitchFamily="34" charset="0"/>
              </a:defRPr>
            </a:lvl1pPr>
            <a:lvl2pPr marL="742950" indent="-285750" eaLnBrk="0" hangingPunct="0">
              <a:defRPr sz="2400">
                <a:solidFill>
                  <a:schemeClr val="tx1"/>
                </a:solidFill>
                <a:latin typeface="Verdana" pitchFamily="34" charset="0"/>
              </a:defRPr>
            </a:lvl2pPr>
            <a:lvl3pPr marL="1143000" indent="-228600" eaLnBrk="0" hangingPunct="0">
              <a:defRPr sz="2400">
                <a:solidFill>
                  <a:schemeClr val="tx1"/>
                </a:solidFill>
                <a:latin typeface="Verdana" pitchFamily="34" charset="0"/>
              </a:defRPr>
            </a:lvl3pPr>
            <a:lvl4pPr marL="1600200" indent="-228600" eaLnBrk="0" hangingPunct="0">
              <a:defRPr sz="2400">
                <a:solidFill>
                  <a:schemeClr val="tx1"/>
                </a:solidFill>
                <a:latin typeface="Verdana" pitchFamily="34" charset="0"/>
              </a:defRPr>
            </a:lvl4pPr>
            <a:lvl5pPr marL="2057400" indent="-228600" eaLnBrk="0" hangingPunct="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eaLnBrk="1" hangingPunct="1">
              <a:spcBef>
                <a:spcPct val="20000"/>
              </a:spcBef>
            </a:pPr>
            <a:r>
              <a:rPr lang="en-US" sz="2000" i="1" dirty="0">
                <a:solidFill>
                  <a:srgbClr val="336699"/>
                </a:solidFill>
                <a:latin typeface="Times New Roman" pitchFamily="18" charset="0"/>
                <a:cs typeface="Times New Roman" pitchFamily="18" charset="0"/>
              </a:rPr>
              <a:t>The messages that “pain equals harm” and or that all pain is a signal that something is wrong can contribute to disability and distress  for persons with chronic conditions.</a:t>
            </a:r>
            <a:r>
              <a:rPr lang="en-GB" sz="2000" baseline="30000" dirty="0">
                <a:solidFill>
                  <a:srgbClr val="336699"/>
                </a:solidFill>
                <a:latin typeface="Times New Roman" pitchFamily="18" charset="0"/>
                <a:cs typeface="Times New Roman" pitchFamily="18" charset="0"/>
              </a:rPr>
              <a:t>28</a:t>
            </a:r>
            <a:endParaRPr lang="en-GB" sz="2000" dirty="0">
              <a:solidFill>
                <a:srgbClr val="336699"/>
              </a:solidFill>
              <a:latin typeface="Times New Roman" pitchFamily="18" charset="0"/>
              <a:cs typeface="Times New Roman" pitchFamily="18" charset="0"/>
            </a:endParaRPr>
          </a:p>
        </p:txBody>
      </p:sp>
      <p:sp>
        <p:nvSpPr>
          <p:cNvPr id="5" name="Content Placeholder 2"/>
          <p:cNvSpPr txBox="1">
            <a:spLocks/>
          </p:cNvSpPr>
          <p:nvPr/>
        </p:nvSpPr>
        <p:spPr>
          <a:xfrm>
            <a:off x="1295400" y="2971800"/>
            <a:ext cx="7010400" cy="2362200"/>
          </a:xfrm>
          <a:prstGeom prst="rect">
            <a:avLst/>
          </a:prstGeom>
          <a:solidFill>
            <a:srgbClr val="F7E297"/>
          </a:solidFill>
          <a:ln w="28575">
            <a:solidFill>
              <a:schemeClr val="bg1"/>
            </a:solidFill>
          </a:ln>
        </p:spPr>
        <p:txBody>
          <a:bodyPr/>
          <a:lstStyle/>
          <a:p>
            <a:pPr marL="342900" marR="0" lvl="0" indent="-342900" algn="ctr" defTabSz="914400" rtl="0" eaLnBrk="1" fontAlgn="base" latinLnBrk="0" hangingPunct="1">
              <a:lnSpc>
                <a:spcPct val="100000"/>
              </a:lnSpc>
              <a:spcBef>
                <a:spcPts val="600"/>
              </a:spcBef>
              <a:spcAft>
                <a:spcPct val="0"/>
              </a:spcAft>
              <a:buClr>
                <a:srgbClr val="16A21F"/>
              </a:buClr>
              <a:buSzTx/>
              <a:buFont typeface="Wingdings" pitchFamily="2" charset="2"/>
              <a:buNone/>
              <a:tabLst/>
              <a:defRPr/>
            </a:pPr>
            <a:r>
              <a:rPr lang="en-US" sz="2000" b="1" kern="0" noProof="0" dirty="0">
                <a:solidFill>
                  <a:srgbClr val="336699"/>
                </a:solidFill>
                <a:latin typeface="+mn-lt"/>
                <a:ea typeface="+mn-ea"/>
              </a:rPr>
              <a:t>Consider the Following Questions:</a:t>
            </a:r>
            <a:endParaRPr kumimoji="0" lang="en-US" sz="2000" b="1" i="0" u="none" strike="noStrike" kern="0" cap="none" spc="0" normalizeH="0" baseline="0" noProof="0" dirty="0">
              <a:ln>
                <a:noFill/>
              </a:ln>
              <a:solidFill>
                <a:srgbClr val="336699"/>
              </a:solidFill>
              <a:effectLst/>
              <a:uLnTx/>
              <a:uFillTx/>
              <a:latin typeface="+mn-lt"/>
              <a:ea typeface="+mn-ea"/>
            </a:endParaRPr>
          </a:p>
          <a:p>
            <a:pPr marL="742950" lvl="1" indent="-285750" eaLnBrk="1" hangingPunct="1">
              <a:spcBef>
                <a:spcPts val="600"/>
              </a:spcBef>
              <a:buClr>
                <a:schemeClr val="bg2"/>
              </a:buClr>
              <a:buFont typeface="Wingdings" pitchFamily="2" charset="2"/>
              <a:buChar char="l"/>
            </a:pPr>
            <a:r>
              <a:rPr lang="en-US" sz="1800" dirty="0"/>
              <a:t>Brainstorm about some of the common beliefs about pain and how these might impact behavior.</a:t>
            </a:r>
          </a:p>
          <a:p>
            <a:pPr marL="742950" lvl="1" indent="-285750" eaLnBrk="1" hangingPunct="1">
              <a:spcBef>
                <a:spcPts val="600"/>
              </a:spcBef>
              <a:buClr>
                <a:schemeClr val="bg2"/>
              </a:buClr>
              <a:buFont typeface="Wingdings" pitchFamily="2" charset="2"/>
              <a:buChar char="l"/>
            </a:pPr>
            <a:r>
              <a:rPr lang="en-US" sz="1800" dirty="0"/>
              <a:t>What types of questions might you ask to understand the person’s belief?  How have they coped with pain? </a:t>
            </a:r>
          </a:p>
          <a:p>
            <a:pPr marL="742950" lvl="1" indent="-285750" eaLnBrk="1" hangingPunct="1">
              <a:spcBef>
                <a:spcPts val="600"/>
              </a:spcBef>
              <a:buClr>
                <a:schemeClr val="bg2"/>
              </a:buClr>
              <a:buFont typeface="Wingdings" pitchFamily="2" charset="2"/>
              <a:buChar char="l"/>
            </a:pPr>
            <a:r>
              <a:rPr lang="en-US" sz="1800" dirty="0"/>
              <a:t>How could education and information be used to address these issues?  What would the goal be?</a:t>
            </a:r>
          </a:p>
        </p:txBody>
      </p:sp>
    </p:spTree>
    <p:extLst>
      <p:ext uri="{BB962C8B-B14F-4D97-AF65-F5344CB8AC3E}">
        <p14:creationId xmlns:p14="http://schemas.microsoft.com/office/powerpoint/2010/main" val="41018872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0"/>
            <a:ext cx="8001000" cy="838200"/>
          </a:xfrm>
        </p:spPr>
        <p:txBody>
          <a:bodyPr/>
          <a:lstStyle/>
          <a:p>
            <a:r>
              <a:rPr lang="en-US" dirty="0"/>
              <a:t>The Client’s Theory of Change</a:t>
            </a:r>
          </a:p>
        </p:txBody>
      </p:sp>
    </p:spTree>
    <p:extLst>
      <p:ext uri="{BB962C8B-B14F-4D97-AF65-F5344CB8AC3E}">
        <p14:creationId xmlns:p14="http://schemas.microsoft.com/office/powerpoint/2010/main" val="277137037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8001000" cy="838200"/>
          </a:xfrm>
        </p:spPr>
        <p:txBody>
          <a:bodyPr/>
          <a:lstStyle/>
          <a:p>
            <a:r>
              <a:rPr lang="en-US" dirty="0"/>
              <a:t>The Client’s Theory of Change </a:t>
            </a:r>
            <a:r>
              <a:rPr lang="en-US" baseline="30000" dirty="0"/>
              <a:t>29</a:t>
            </a:r>
            <a:endParaRPr lang="en-US" dirty="0"/>
          </a:p>
        </p:txBody>
      </p:sp>
      <p:sp>
        <p:nvSpPr>
          <p:cNvPr id="6" name="Text Placeholder 4"/>
          <p:cNvSpPr txBox="1">
            <a:spLocks/>
          </p:cNvSpPr>
          <p:nvPr/>
        </p:nvSpPr>
        <p:spPr bwMode="auto">
          <a:xfrm>
            <a:off x="990600" y="1643330"/>
            <a:ext cx="3659188" cy="422275"/>
          </a:xfrm>
          <a:prstGeom prst="rect">
            <a:avLst/>
          </a:prstGeom>
          <a:solidFill>
            <a:srgbClr val="4F81BD"/>
          </a:solidFill>
          <a:ln w="19050">
            <a:solidFill>
              <a:schemeClr val="bg1">
                <a:lumMod val="85000"/>
              </a:schemeClr>
            </a:solidFill>
          </a:ln>
          <a:ex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ct val="20000"/>
              </a:spcBef>
              <a:spcAft>
                <a:spcPct val="0"/>
              </a:spcAft>
              <a:buClr>
                <a:srgbClr val="16A21F"/>
              </a:buClr>
              <a:buSzTx/>
              <a:buFont typeface="Wingdings" pitchFamily="2" charset="2"/>
              <a:buNone/>
              <a:tabLst/>
              <a:defRPr/>
            </a:pPr>
            <a:r>
              <a:rPr kumimoji="0" lang="en-US" sz="2200" b="1" i="0" u="none" strike="noStrike" kern="0" cap="none" spc="0" normalizeH="0" baseline="0" noProof="0" dirty="0">
                <a:ln>
                  <a:noFill/>
                </a:ln>
                <a:solidFill>
                  <a:schemeClr val="bg1"/>
                </a:solidFill>
                <a:effectLst/>
                <a:uLnTx/>
                <a:uFillTx/>
                <a:latin typeface="+mn-lt"/>
                <a:ea typeface="+mn-ea"/>
                <a:cs typeface="+mn-cs"/>
              </a:rPr>
              <a:t>Purpose</a:t>
            </a:r>
          </a:p>
        </p:txBody>
      </p:sp>
      <p:sp>
        <p:nvSpPr>
          <p:cNvPr id="3" name="Content Placeholder 2"/>
          <p:cNvSpPr>
            <a:spLocks noGrp="1"/>
          </p:cNvSpPr>
          <p:nvPr>
            <p:ph sz="half" idx="1"/>
          </p:nvPr>
        </p:nvSpPr>
        <p:spPr>
          <a:xfrm>
            <a:off x="990600" y="2057400"/>
            <a:ext cx="3659188" cy="3581400"/>
          </a:xfrm>
          <a:ln w="19050">
            <a:solidFill>
              <a:schemeClr val="bg1">
                <a:lumMod val="75000"/>
              </a:schemeClr>
            </a:solidFill>
          </a:ln>
        </p:spPr>
        <p:txBody>
          <a:bodyPr/>
          <a:lstStyle/>
          <a:p>
            <a:pPr algn="ctr">
              <a:spcBef>
                <a:spcPts val="1200"/>
              </a:spcBef>
            </a:pPr>
            <a:r>
              <a:rPr lang="en-US" sz="2000" b="1" dirty="0">
                <a:solidFill>
                  <a:srgbClr val="CE7124"/>
                </a:solidFill>
              </a:rPr>
              <a:t>An “informal” theory  which explains a person’s : </a:t>
            </a:r>
          </a:p>
          <a:p>
            <a:pPr marL="457200" lvl="1" indent="-344488">
              <a:spcBef>
                <a:spcPts val="1200"/>
              </a:spcBef>
            </a:pPr>
            <a:r>
              <a:rPr lang="en-US" sz="1600" dirty="0"/>
              <a:t>Perceptions and views about the nature of the problem and it’s possible resolution</a:t>
            </a:r>
          </a:p>
          <a:p>
            <a:pPr marL="457200" lvl="1" indent="-344488">
              <a:spcBef>
                <a:spcPts val="1200"/>
              </a:spcBef>
            </a:pPr>
            <a:r>
              <a:rPr lang="en-US" sz="1600" dirty="0"/>
              <a:t>Opinion about what is known to be helpful or unhelpful in dealing with the problem</a:t>
            </a:r>
          </a:p>
          <a:p>
            <a:pPr marL="112713" lvl="1" indent="0">
              <a:spcBef>
                <a:spcPts val="1200"/>
              </a:spcBef>
              <a:buNone/>
            </a:pPr>
            <a:r>
              <a:rPr lang="en-US" sz="1600" dirty="0"/>
              <a:t>NOTE: this theory needs to be discovered through dialogue characterized by “caring curiosity” </a:t>
            </a:r>
          </a:p>
        </p:txBody>
      </p:sp>
      <p:sp>
        <p:nvSpPr>
          <p:cNvPr id="7" name="Text Placeholder 4"/>
          <p:cNvSpPr txBox="1">
            <a:spLocks/>
          </p:cNvSpPr>
          <p:nvPr/>
        </p:nvSpPr>
        <p:spPr bwMode="auto">
          <a:xfrm>
            <a:off x="5105400" y="1643330"/>
            <a:ext cx="3659188" cy="422275"/>
          </a:xfrm>
          <a:prstGeom prst="rect">
            <a:avLst/>
          </a:prstGeom>
          <a:solidFill>
            <a:srgbClr val="4F81BD"/>
          </a:solidFill>
          <a:ln w="19050">
            <a:solidFill>
              <a:schemeClr val="bg1">
                <a:lumMod val="85000"/>
              </a:schemeClr>
            </a:solidFill>
          </a:ln>
          <a:ex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ct val="20000"/>
              </a:spcBef>
              <a:spcAft>
                <a:spcPct val="0"/>
              </a:spcAft>
              <a:buClr>
                <a:srgbClr val="16A21F"/>
              </a:buClr>
              <a:buSzTx/>
              <a:buFont typeface="Wingdings" pitchFamily="2" charset="2"/>
              <a:buNone/>
              <a:tabLst/>
              <a:defRPr/>
            </a:pPr>
            <a:r>
              <a:rPr kumimoji="0" lang="en-US" sz="2200" b="1" i="0" u="none" strike="noStrike" kern="0" cap="none" spc="0" normalizeH="0" baseline="0" noProof="0" dirty="0">
                <a:ln>
                  <a:noFill/>
                </a:ln>
                <a:solidFill>
                  <a:schemeClr val="bg1"/>
                </a:solidFill>
                <a:effectLst/>
                <a:uLnTx/>
                <a:uFillTx/>
                <a:latin typeface="+mn-lt"/>
                <a:ea typeface="+mn-ea"/>
                <a:cs typeface="+mn-cs"/>
              </a:rPr>
              <a:t>Contribution</a:t>
            </a:r>
          </a:p>
        </p:txBody>
      </p:sp>
      <p:sp>
        <p:nvSpPr>
          <p:cNvPr id="4" name="Content Placeholder 3"/>
          <p:cNvSpPr>
            <a:spLocks noGrp="1"/>
          </p:cNvSpPr>
          <p:nvPr>
            <p:ph sz="half" idx="2"/>
          </p:nvPr>
        </p:nvSpPr>
        <p:spPr>
          <a:xfrm>
            <a:off x="5105400" y="2057400"/>
            <a:ext cx="3659188" cy="3581400"/>
          </a:xfrm>
          <a:ln w="19050">
            <a:solidFill>
              <a:schemeClr val="bg1">
                <a:lumMod val="75000"/>
              </a:schemeClr>
            </a:solidFill>
          </a:ln>
        </p:spPr>
        <p:txBody>
          <a:bodyPr/>
          <a:lstStyle/>
          <a:p>
            <a:pPr marL="396875" lvl="1" indent="-284163">
              <a:spcBef>
                <a:spcPts val="1200"/>
              </a:spcBef>
            </a:pPr>
            <a:r>
              <a:rPr lang="en-US" sz="1600" dirty="0"/>
              <a:t>Helps to direct the focus of treatment based on the patient’s expertise and knowledge, reinforcing engagement and motivation</a:t>
            </a:r>
          </a:p>
          <a:p>
            <a:pPr marL="396875" lvl="1" indent="-284163">
              <a:spcBef>
                <a:spcPts val="1200"/>
              </a:spcBef>
            </a:pPr>
            <a:r>
              <a:rPr lang="en-US" sz="1600" dirty="0"/>
              <a:t>Highlights strengths and abilities in the patient that may have been overlooked or forgotten</a:t>
            </a:r>
          </a:p>
          <a:p>
            <a:pPr marL="396875" lvl="1" indent="-284163">
              <a:spcBef>
                <a:spcPts val="1200"/>
              </a:spcBef>
            </a:pPr>
            <a:r>
              <a:rPr lang="en-US" sz="1600" dirty="0"/>
              <a:t>Provides details on previous experiences of change which offer opportunities to make a successful plan in the present</a:t>
            </a:r>
          </a:p>
        </p:txBody>
      </p:sp>
    </p:spTree>
    <p:extLst>
      <p:ext uri="{BB962C8B-B14F-4D97-AF65-F5344CB8AC3E}">
        <p14:creationId xmlns:p14="http://schemas.microsoft.com/office/powerpoint/2010/main" val="428355465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8001000" cy="838200"/>
          </a:xfrm>
        </p:spPr>
        <p:txBody>
          <a:bodyPr/>
          <a:lstStyle/>
          <a:p>
            <a:r>
              <a:rPr lang="en-US" dirty="0"/>
              <a:t>Activity</a:t>
            </a:r>
            <a:br>
              <a:rPr lang="en-US" dirty="0"/>
            </a:br>
            <a:r>
              <a:rPr lang="en-US" sz="2400" dirty="0">
                <a:solidFill>
                  <a:srgbClr val="CE7124"/>
                </a:solidFill>
              </a:rPr>
              <a:t>Client’s Theory of Change …</a:t>
            </a:r>
          </a:p>
        </p:txBody>
      </p:sp>
      <p:sp>
        <p:nvSpPr>
          <p:cNvPr id="4" name="Rectangle 5"/>
          <p:cNvSpPr>
            <a:spLocks noChangeArrowheads="1"/>
          </p:cNvSpPr>
          <p:nvPr/>
        </p:nvSpPr>
        <p:spPr bwMode="auto">
          <a:xfrm>
            <a:off x="901700" y="1487269"/>
            <a:ext cx="7937500" cy="923330"/>
          </a:xfrm>
          <a:prstGeom prst="rect">
            <a:avLst/>
          </a:prstGeom>
          <a:solidFill>
            <a:schemeClr val="bg1"/>
          </a:solidFill>
          <a:ln>
            <a:noFill/>
          </a:ln>
          <a:extLst/>
        </p:spPr>
        <p:txBody>
          <a:bodyPr wrap="square">
            <a:spAutoFit/>
          </a:bodyPr>
          <a:lstStyle/>
          <a:p>
            <a:r>
              <a:rPr lang="en-US" sz="1800" b="1" dirty="0">
                <a:solidFill>
                  <a:srgbClr val="336699"/>
                </a:solidFill>
              </a:rPr>
              <a:t>Prompting a client to reflect on successful ways that they have coped or positively made changes in the past, can help to uncover resources (internal and external) used to resolve current problems.</a:t>
            </a:r>
            <a:r>
              <a:rPr lang="en-US" sz="1800" b="1" baseline="30000" dirty="0">
                <a:solidFill>
                  <a:srgbClr val="336699"/>
                </a:solidFill>
              </a:rPr>
              <a:t>29</a:t>
            </a:r>
            <a:endParaRPr lang="en-US" sz="1800" b="1" dirty="0">
              <a:solidFill>
                <a:srgbClr val="336699"/>
              </a:solidFill>
            </a:endParaRPr>
          </a:p>
        </p:txBody>
      </p:sp>
      <p:sp>
        <p:nvSpPr>
          <p:cNvPr id="5" name="Content Placeholder 2"/>
          <p:cNvSpPr txBox="1">
            <a:spLocks/>
          </p:cNvSpPr>
          <p:nvPr/>
        </p:nvSpPr>
        <p:spPr>
          <a:xfrm>
            <a:off x="1066800" y="2590800"/>
            <a:ext cx="7467600" cy="2971800"/>
          </a:xfrm>
          <a:prstGeom prst="rect">
            <a:avLst/>
          </a:prstGeom>
          <a:ln w="19050">
            <a:solidFill>
              <a:schemeClr val="bg1">
                <a:lumMod val="75000"/>
              </a:schemeClr>
            </a:solidFill>
          </a:ln>
        </p:spPr>
        <p:txBody>
          <a:bodyPr/>
          <a:lstStyle/>
          <a:p>
            <a:pPr marL="342900" marR="0" lvl="0" indent="-342900" algn="ctr" defTabSz="914400" rtl="0" eaLnBrk="1" fontAlgn="base" latinLnBrk="0" hangingPunct="1">
              <a:lnSpc>
                <a:spcPct val="100000"/>
              </a:lnSpc>
              <a:spcBef>
                <a:spcPts val="1200"/>
              </a:spcBef>
              <a:spcAft>
                <a:spcPct val="0"/>
              </a:spcAft>
              <a:buClr>
                <a:srgbClr val="16A21F"/>
              </a:buClr>
              <a:buSzTx/>
              <a:buFont typeface="Wingdings" pitchFamily="2" charset="2"/>
              <a:buNone/>
              <a:tabLst/>
              <a:defRPr/>
            </a:pPr>
            <a:r>
              <a:rPr lang="en-US" kern="0" noProof="0" dirty="0">
                <a:solidFill>
                  <a:srgbClr val="CE7124"/>
                </a:solidFill>
                <a:latin typeface="+mn-lt"/>
                <a:ea typeface="+mn-ea"/>
              </a:rPr>
              <a:t>Consider the Following Questions:</a:t>
            </a:r>
            <a:endParaRPr kumimoji="0" lang="en-US" sz="2400" i="0" u="none" strike="noStrike" kern="0" cap="none" spc="0" normalizeH="0" baseline="0" noProof="0" dirty="0">
              <a:ln>
                <a:noFill/>
              </a:ln>
              <a:solidFill>
                <a:srgbClr val="CE7124"/>
              </a:solidFill>
              <a:effectLst/>
              <a:uLnTx/>
              <a:uFillTx/>
              <a:latin typeface="+mn-lt"/>
              <a:ea typeface="+mn-ea"/>
              <a:cs typeface="+mn-cs"/>
            </a:endParaRPr>
          </a:p>
          <a:p>
            <a:pPr marL="742950" lvl="1" indent="-285750" eaLnBrk="1" hangingPunct="1">
              <a:spcBef>
                <a:spcPts val="1200"/>
              </a:spcBef>
              <a:buClr>
                <a:schemeClr val="bg2"/>
              </a:buClr>
              <a:buFont typeface="Wingdings" pitchFamily="2" charset="2"/>
              <a:buChar char="l"/>
            </a:pPr>
            <a:r>
              <a:rPr lang="en-US" sz="1800" dirty="0"/>
              <a:t>When the goal is to discover the client’s theory, what role and stance is the most effective for the practitioner to take? (Hint:  there is more than one right answer here) </a:t>
            </a:r>
          </a:p>
          <a:p>
            <a:pPr marL="742950" lvl="1" indent="-285750" eaLnBrk="1" hangingPunct="1">
              <a:spcBef>
                <a:spcPts val="1200"/>
              </a:spcBef>
              <a:buClr>
                <a:schemeClr val="bg2"/>
              </a:buClr>
              <a:buFont typeface="Wingdings" pitchFamily="2" charset="2"/>
              <a:buChar char="l"/>
            </a:pPr>
            <a:r>
              <a:rPr lang="en-US" sz="1800" dirty="0"/>
              <a:t>Are the models of education (Lorig, Freire, Bloom) compatible with this theory? Could they be used in combination?</a:t>
            </a:r>
          </a:p>
          <a:p>
            <a:pPr marL="742950" lvl="1" indent="-285750" eaLnBrk="1" hangingPunct="1">
              <a:spcBef>
                <a:spcPts val="1200"/>
              </a:spcBef>
              <a:buClr>
                <a:schemeClr val="bg2"/>
              </a:buClr>
              <a:buFont typeface="Wingdings" pitchFamily="2" charset="2"/>
              <a:buChar char="l"/>
            </a:pPr>
            <a:r>
              <a:rPr lang="en-US" sz="1800" dirty="0"/>
              <a:t>How would a solution-focused approach serve the discovery of the client’s theory of change?  (Be specific) </a:t>
            </a:r>
          </a:p>
        </p:txBody>
      </p:sp>
    </p:spTree>
    <p:extLst>
      <p:ext uri="{BB962C8B-B14F-4D97-AF65-F5344CB8AC3E}">
        <p14:creationId xmlns:p14="http://schemas.microsoft.com/office/powerpoint/2010/main" val="410188725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0"/>
            <a:ext cx="8001000" cy="838200"/>
          </a:xfrm>
        </p:spPr>
        <p:txBody>
          <a:bodyPr/>
          <a:lstStyle/>
          <a:p>
            <a:r>
              <a:rPr lang="en-US" dirty="0"/>
              <a:t>Stage of Change</a:t>
            </a:r>
          </a:p>
        </p:txBody>
      </p:sp>
    </p:spTree>
    <p:extLst>
      <p:ext uri="{BB962C8B-B14F-4D97-AF65-F5344CB8AC3E}">
        <p14:creationId xmlns:p14="http://schemas.microsoft.com/office/powerpoint/2010/main" val="277137037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Stage of Change Theory</a:t>
            </a:r>
            <a:r>
              <a:rPr lang="en-US" baseline="30000" dirty="0"/>
              <a:t>30</a:t>
            </a:r>
            <a:endParaRPr lang="en-US" dirty="0"/>
          </a:p>
        </p:txBody>
      </p:sp>
      <p:sp>
        <p:nvSpPr>
          <p:cNvPr id="3" name="Content Placeholder 2"/>
          <p:cNvSpPr>
            <a:spLocks noGrp="1"/>
          </p:cNvSpPr>
          <p:nvPr>
            <p:ph sz="half" idx="4294967295"/>
          </p:nvPr>
        </p:nvSpPr>
        <p:spPr>
          <a:xfrm>
            <a:off x="1062037" y="2251075"/>
            <a:ext cx="3659188" cy="3463925"/>
          </a:xfrm>
          <a:ln w="19050">
            <a:solidFill>
              <a:schemeClr val="bg1">
                <a:lumMod val="85000"/>
              </a:schemeClr>
            </a:solidFill>
          </a:ln>
        </p:spPr>
        <p:txBody>
          <a:bodyPr tIns="91440"/>
          <a:lstStyle/>
          <a:p>
            <a:pPr marL="339725" lvl="1" indent="-339725">
              <a:spcBef>
                <a:spcPts val="1200"/>
              </a:spcBef>
            </a:pPr>
            <a:r>
              <a:rPr lang="en-US" sz="1800" dirty="0"/>
              <a:t>Identify the stages that changers go through</a:t>
            </a:r>
          </a:p>
          <a:p>
            <a:pPr marL="339725" lvl="1" indent="-339725">
              <a:spcBef>
                <a:spcPts val="1200"/>
              </a:spcBef>
            </a:pPr>
            <a:r>
              <a:rPr lang="en-US" sz="1800" dirty="0"/>
              <a:t>Measure the person’s readiness to change and offer stage-matched interventions </a:t>
            </a:r>
          </a:p>
          <a:p>
            <a:pPr marL="339725" lvl="1" indent="-339725">
              <a:spcBef>
                <a:spcPts val="1200"/>
              </a:spcBef>
            </a:pPr>
            <a:r>
              <a:rPr lang="en-US" sz="1800" dirty="0"/>
              <a:t>Identify what is needed at each stage to move through the process and make behavior change</a:t>
            </a:r>
          </a:p>
        </p:txBody>
      </p:sp>
      <p:sp>
        <p:nvSpPr>
          <p:cNvPr id="5" name="Text Placeholder 4"/>
          <p:cNvSpPr>
            <a:spLocks noGrp="1"/>
          </p:cNvSpPr>
          <p:nvPr>
            <p:ph type="body" idx="4294967295"/>
          </p:nvPr>
        </p:nvSpPr>
        <p:spPr>
          <a:xfrm>
            <a:off x="1066800" y="1828800"/>
            <a:ext cx="3659188" cy="422275"/>
          </a:xfrm>
          <a:solidFill>
            <a:srgbClr val="4F81BD"/>
          </a:solidFill>
          <a:ln w="19050">
            <a:solidFill>
              <a:schemeClr val="bg1">
                <a:lumMod val="85000"/>
              </a:schemeClr>
            </a:solidFill>
          </a:ln>
        </p:spPr>
        <p:txBody>
          <a:bodyPr/>
          <a:lstStyle/>
          <a:p>
            <a:pPr algn="ctr"/>
            <a:r>
              <a:rPr lang="en-US" sz="2200" b="1" dirty="0">
                <a:solidFill>
                  <a:schemeClr val="bg1"/>
                </a:solidFill>
              </a:rPr>
              <a:t>Purpose</a:t>
            </a:r>
          </a:p>
        </p:txBody>
      </p:sp>
      <p:sp>
        <p:nvSpPr>
          <p:cNvPr id="6" name="Text Placeholder 5"/>
          <p:cNvSpPr>
            <a:spLocks noGrp="1"/>
          </p:cNvSpPr>
          <p:nvPr>
            <p:ph type="body" sz="quarter" idx="4294967295"/>
          </p:nvPr>
        </p:nvSpPr>
        <p:spPr>
          <a:xfrm>
            <a:off x="5102225" y="1828800"/>
            <a:ext cx="3660775" cy="422275"/>
          </a:xfrm>
          <a:solidFill>
            <a:srgbClr val="4F81BD"/>
          </a:solidFill>
          <a:ln w="19050">
            <a:solidFill>
              <a:schemeClr val="bg1">
                <a:lumMod val="85000"/>
              </a:schemeClr>
            </a:solidFill>
          </a:ln>
        </p:spPr>
        <p:txBody>
          <a:bodyPr/>
          <a:lstStyle/>
          <a:p>
            <a:pPr algn="ctr"/>
            <a:r>
              <a:rPr lang="en-US" sz="2200" b="1" dirty="0">
                <a:solidFill>
                  <a:schemeClr val="bg1"/>
                </a:solidFill>
              </a:rPr>
              <a:t>Contributions</a:t>
            </a:r>
          </a:p>
        </p:txBody>
      </p:sp>
      <p:sp>
        <p:nvSpPr>
          <p:cNvPr id="7" name="Content Placeholder 6"/>
          <p:cNvSpPr>
            <a:spLocks noGrp="1"/>
          </p:cNvSpPr>
          <p:nvPr>
            <p:ph sz="quarter" idx="4294967295"/>
          </p:nvPr>
        </p:nvSpPr>
        <p:spPr>
          <a:xfrm>
            <a:off x="5102225" y="2251075"/>
            <a:ext cx="3660775" cy="3463925"/>
          </a:xfrm>
          <a:noFill/>
          <a:ln w="19050">
            <a:solidFill>
              <a:schemeClr val="bg1">
                <a:lumMod val="85000"/>
              </a:schemeClr>
            </a:solidFill>
            <a:miter lim="800000"/>
            <a:headEnd/>
            <a:tailEnd/>
          </a:ln>
          <a:extLst>
            <a:ext uri="{909E8E84-426E-40dd-AFC4-6F175D3DCCD1}">
              <a14:hiddenFill xmlns:a14="http://schemas.microsoft.com/office/drawing/2010/main" xmlns="">
                <a:solidFill>
                  <a:schemeClr val="accent1"/>
                </a:solidFill>
              </a14:hiddenFill>
            </a:ext>
          </a:extLst>
        </p:spPr>
        <p:txBody>
          <a:bodyPr vert="horz" wrap="square" lIns="91440" tIns="91440" rIns="91440" bIns="45720" numCol="1" anchor="t" anchorCtr="0" compatLnSpc="1">
            <a:prstTxWarp prst="textNoShape">
              <a:avLst/>
            </a:prstTxWarp>
          </a:bodyPr>
          <a:lstStyle/>
          <a:p>
            <a:pPr marL="339725" lvl="1" indent="-339725">
              <a:spcBef>
                <a:spcPts val="1200"/>
              </a:spcBef>
            </a:pPr>
            <a:r>
              <a:rPr lang="en-US" sz="1800" dirty="0"/>
              <a:t>Recognize change as a process</a:t>
            </a:r>
          </a:p>
          <a:p>
            <a:pPr marL="339725" lvl="1" indent="-339725">
              <a:spcBef>
                <a:spcPts val="1200"/>
              </a:spcBef>
            </a:pPr>
            <a:r>
              <a:rPr lang="en-US" sz="1800" dirty="0"/>
              <a:t>See every person in the process of change and intervene accordingly</a:t>
            </a:r>
          </a:p>
          <a:p>
            <a:pPr marL="339725" lvl="1" indent="-339725">
              <a:spcBef>
                <a:spcPts val="1200"/>
              </a:spcBef>
            </a:pPr>
            <a:r>
              <a:rPr lang="en-US" sz="1800" dirty="0"/>
              <a:t>Recognize relapse as part of the change process</a:t>
            </a:r>
          </a:p>
          <a:p>
            <a:pPr marL="339725" lvl="1" indent="-339725">
              <a:spcBef>
                <a:spcPts val="1200"/>
              </a:spcBef>
            </a:pPr>
            <a:r>
              <a:rPr lang="en-US" sz="1800" dirty="0"/>
              <a:t>Measure progress both through changes in stage or in changes in behavior</a:t>
            </a:r>
          </a:p>
        </p:txBody>
      </p:sp>
    </p:spTree>
    <p:extLst>
      <p:ext uri="{BB962C8B-B14F-4D97-AF65-F5344CB8AC3E}">
        <p14:creationId xmlns:p14="http://schemas.microsoft.com/office/powerpoint/2010/main" val="4244974193"/>
      </p:ext>
    </p:extLst>
  </p:cSld>
  <p:clrMapOvr>
    <a:masterClrMapping/>
  </p:clrMapOvr>
  <p:transition spd="slow"/>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James Prochaska</a:t>
            </a:r>
          </a:p>
        </p:txBody>
      </p:sp>
      <p:sp>
        <p:nvSpPr>
          <p:cNvPr id="4" name="Rectangle 3" descr="Rectangle around image"/>
          <p:cNvSpPr/>
          <p:nvPr/>
        </p:nvSpPr>
        <p:spPr>
          <a:xfrm>
            <a:off x="1795462" y="1828800"/>
            <a:ext cx="2166937" cy="3124200"/>
          </a:xfrm>
          <a:prstGeom prst="rect">
            <a:avLst/>
          </a:prstGeom>
          <a:solidFill>
            <a:schemeClr val="bg1"/>
          </a:solidFill>
          <a:ln>
            <a:solidFill>
              <a:srgbClr val="95B3D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805" name="TextBox 17"/>
          <p:cNvSpPr txBox="1">
            <a:spLocks noChangeArrowheads="1"/>
          </p:cNvSpPr>
          <p:nvPr/>
        </p:nvSpPr>
        <p:spPr bwMode="auto">
          <a:xfrm>
            <a:off x="1854993" y="1818167"/>
            <a:ext cx="2047875" cy="605294"/>
          </a:xfrm>
          <a:prstGeom prst="rect">
            <a:avLst/>
          </a:prstGeom>
          <a:ln>
            <a:noFill/>
          </a:ln>
          <a:effectLst/>
        </p:spPr>
        <p:txBody>
          <a:bodyPr wrap="square">
            <a:spAutoFit/>
          </a:bodyPr>
          <a:lstStyle/>
          <a:p>
            <a:pPr algn="ctr">
              <a:lnSpc>
                <a:spcPts val="2000"/>
              </a:lnSpc>
            </a:pPr>
            <a:r>
              <a:rPr lang="en-US" sz="1800" dirty="0">
                <a:latin typeface="Arial" pitchFamily="34" charset="0"/>
                <a:cs typeface="Arial" pitchFamily="34" charset="0"/>
              </a:rPr>
              <a:t>Stage of Change Guru</a:t>
            </a:r>
          </a:p>
        </p:txBody>
      </p:sp>
      <p:pic>
        <p:nvPicPr>
          <p:cNvPr id="29" name="Picture 2" descr="Headshot of James Prochaska"/>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2003820" y="2423461"/>
            <a:ext cx="1750220" cy="2333627"/>
          </a:xfrm>
          <a:prstGeom prst="rect">
            <a:avLst/>
          </a:prstGeom>
          <a:ln>
            <a:noFill/>
          </a:ln>
          <a:effectLst/>
        </p:spPr>
      </p:pic>
      <p:sp>
        <p:nvSpPr>
          <p:cNvPr id="76808" name="TextBox 30"/>
          <p:cNvSpPr txBox="1">
            <a:spLocks noChangeAspect="1"/>
          </p:cNvSpPr>
          <p:nvPr/>
        </p:nvSpPr>
        <p:spPr bwMode="auto">
          <a:xfrm>
            <a:off x="4191000" y="1966079"/>
            <a:ext cx="4495800" cy="2923877"/>
          </a:xfrm>
          <a:prstGeom prst="rect">
            <a:avLst/>
          </a:prstGeom>
          <a:noFill/>
          <a:ln w="9525">
            <a:noFill/>
            <a:miter lim="800000"/>
            <a:headEnd/>
            <a:tailEnd/>
          </a:ln>
        </p:spPr>
        <p:txBody>
          <a:bodyPr wrap="square">
            <a:spAutoFit/>
          </a:bodyPr>
          <a:lstStyle/>
          <a:p>
            <a:pPr>
              <a:spcAft>
                <a:spcPts val="1200"/>
              </a:spcAft>
            </a:pPr>
            <a:r>
              <a:rPr lang="en-US" b="1" dirty="0">
                <a:solidFill>
                  <a:srgbClr val="D3650B"/>
                </a:solidFill>
                <a:latin typeface="Arial" pitchFamily="34" charset="0"/>
                <a:cs typeface="Arial" pitchFamily="34" charset="0"/>
              </a:rPr>
              <a:t>Five Stages of Change</a:t>
            </a:r>
            <a:r>
              <a:rPr lang="en-US" b="1" baseline="30000" dirty="0">
                <a:solidFill>
                  <a:srgbClr val="D3650B"/>
                </a:solidFill>
                <a:latin typeface="Arial" pitchFamily="34" charset="0"/>
                <a:cs typeface="Arial" pitchFamily="34" charset="0"/>
              </a:rPr>
              <a:t>30</a:t>
            </a:r>
            <a:endParaRPr lang="en-US" b="1" dirty="0">
              <a:solidFill>
                <a:srgbClr val="D3650B"/>
              </a:solidFill>
              <a:latin typeface="Arial" pitchFamily="34" charset="0"/>
              <a:cs typeface="Arial" pitchFamily="34" charset="0"/>
            </a:endParaRPr>
          </a:p>
          <a:p>
            <a:pPr marL="685800" indent="-457200">
              <a:spcAft>
                <a:spcPts val="1200"/>
              </a:spcAft>
              <a:buFont typeface="+mj-lt"/>
              <a:buAutoNum type="arabicPeriod"/>
            </a:pPr>
            <a:r>
              <a:rPr lang="en-US" sz="2200" dirty="0">
                <a:solidFill>
                  <a:srgbClr val="4F81BD"/>
                </a:solidFill>
                <a:latin typeface="Arial" pitchFamily="34" charset="0"/>
                <a:cs typeface="Arial" pitchFamily="34" charset="0"/>
              </a:rPr>
              <a:t>Precontemplation </a:t>
            </a:r>
          </a:p>
          <a:p>
            <a:pPr marL="685800" indent="-457200">
              <a:spcAft>
                <a:spcPts val="1200"/>
              </a:spcAft>
              <a:buFont typeface="+mj-lt"/>
              <a:buAutoNum type="arabicPeriod"/>
            </a:pPr>
            <a:r>
              <a:rPr lang="en-US" sz="2200" dirty="0">
                <a:solidFill>
                  <a:srgbClr val="4F81BD"/>
                </a:solidFill>
                <a:latin typeface="Arial" pitchFamily="34" charset="0"/>
                <a:cs typeface="Arial" pitchFamily="34" charset="0"/>
              </a:rPr>
              <a:t>Contemplation</a:t>
            </a:r>
          </a:p>
          <a:p>
            <a:pPr marL="685800" indent="-457200">
              <a:spcAft>
                <a:spcPts val="1200"/>
              </a:spcAft>
              <a:buFont typeface="+mj-lt"/>
              <a:buAutoNum type="arabicPeriod"/>
            </a:pPr>
            <a:r>
              <a:rPr lang="en-US" sz="2200" dirty="0">
                <a:solidFill>
                  <a:srgbClr val="4F81BD"/>
                </a:solidFill>
                <a:latin typeface="Arial" pitchFamily="34" charset="0"/>
                <a:cs typeface="Arial" pitchFamily="34" charset="0"/>
              </a:rPr>
              <a:t>Preparation</a:t>
            </a:r>
          </a:p>
          <a:p>
            <a:pPr marL="685800" indent="-457200">
              <a:spcAft>
                <a:spcPts val="1200"/>
              </a:spcAft>
              <a:buFont typeface="+mj-lt"/>
              <a:buAutoNum type="arabicPeriod"/>
            </a:pPr>
            <a:r>
              <a:rPr lang="en-US" sz="2200" dirty="0">
                <a:solidFill>
                  <a:srgbClr val="4F81BD"/>
                </a:solidFill>
                <a:latin typeface="Arial" pitchFamily="34" charset="0"/>
                <a:cs typeface="Arial" pitchFamily="34" charset="0"/>
              </a:rPr>
              <a:t>Action </a:t>
            </a:r>
          </a:p>
          <a:p>
            <a:pPr marL="685800" indent="-457200">
              <a:spcAft>
                <a:spcPts val="1200"/>
              </a:spcAft>
              <a:buFont typeface="+mj-lt"/>
              <a:buAutoNum type="arabicPeriod"/>
            </a:pPr>
            <a:r>
              <a:rPr lang="en-US" sz="2200" dirty="0">
                <a:solidFill>
                  <a:srgbClr val="4F81BD"/>
                </a:solidFill>
                <a:latin typeface="Arial" pitchFamily="34" charset="0"/>
                <a:cs typeface="Arial" pitchFamily="34" charset="0"/>
              </a:rPr>
              <a:t>Maintenance </a:t>
            </a:r>
          </a:p>
        </p:txBody>
      </p:sp>
    </p:spTree>
    <p:extLst>
      <p:ext uri="{BB962C8B-B14F-4D97-AF65-F5344CB8AC3E}">
        <p14:creationId xmlns:p14="http://schemas.microsoft.com/office/powerpoint/2010/main" val="2268766990"/>
      </p:ext>
    </p:extLst>
  </p:cSld>
  <p:clrMapOvr>
    <a:masterClrMapping/>
  </p:clrMapOvr>
  <p:transition spd="slow"/>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Stage of Change…Details</a:t>
            </a:r>
            <a:r>
              <a:rPr lang="en-US" baseline="30000" dirty="0"/>
              <a:t>30</a:t>
            </a:r>
          </a:p>
        </p:txBody>
      </p:sp>
      <p:sp>
        <p:nvSpPr>
          <p:cNvPr id="8" name="TextBox 30"/>
          <p:cNvSpPr txBox="1">
            <a:spLocks noChangeAspect="1"/>
          </p:cNvSpPr>
          <p:nvPr/>
        </p:nvSpPr>
        <p:spPr bwMode="auto">
          <a:xfrm>
            <a:off x="838200" y="1752600"/>
            <a:ext cx="3124200" cy="2169825"/>
          </a:xfrm>
          <a:prstGeom prst="rect">
            <a:avLst/>
          </a:prstGeom>
          <a:solidFill>
            <a:schemeClr val="tx1"/>
          </a:solidFill>
          <a:ln w="28575">
            <a:solidFill>
              <a:srgbClr val="75A7DD"/>
            </a:solidFill>
            <a:miter lim="800000"/>
            <a:headEnd/>
            <a:tailEnd/>
          </a:ln>
        </p:spPr>
        <p:txBody>
          <a:bodyPr wrap="square">
            <a:spAutoFit/>
          </a:bodyPr>
          <a:lstStyle/>
          <a:p>
            <a:pPr>
              <a:spcBef>
                <a:spcPts val="600"/>
              </a:spcBef>
            </a:pPr>
            <a:r>
              <a:rPr lang="en-US" sz="2000" b="1" dirty="0">
                <a:solidFill>
                  <a:srgbClr val="F7E297"/>
                </a:solidFill>
                <a:latin typeface="Arial" pitchFamily="34" charset="0"/>
                <a:cs typeface="Arial" pitchFamily="34" charset="0"/>
              </a:rPr>
              <a:t>Five Stages of Change</a:t>
            </a:r>
          </a:p>
          <a:p>
            <a:pPr marL="571500" indent="-342900">
              <a:spcBef>
                <a:spcPts val="600"/>
              </a:spcBef>
              <a:buFont typeface="+mj-lt"/>
              <a:buAutoNum type="arabicPeriod"/>
            </a:pPr>
            <a:r>
              <a:rPr lang="en-US" sz="1800" dirty="0">
                <a:solidFill>
                  <a:schemeClr val="bg1"/>
                </a:solidFill>
                <a:latin typeface="Arial" pitchFamily="34" charset="0"/>
                <a:cs typeface="Arial" pitchFamily="34" charset="0"/>
              </a:rPr>
              <a:t>Precontemplation </a:t>
            </a:r>
          </a:p>
          <a:p>
            <a:pPr marL="571500" indent="-342900">
              <a:spcBef>
                <a:spcPts val="600"/>
              </a:spcBef>
              <a:buFont typeface="+mj-lt"/>
              <a:buAutoNum type="arabicPeriod"/>
            </a:pPr>
            <a:r>
              <a:rPr lang="en-US" sz="1800" dirty="0">
                <a:solidFill>
                  <a:schemeClr val="bg1"/>
                </a:solidFill>
                <a:latin typeface="Arial" pitchFamily="34" charset="0"/>
                <a:cs typeface="Arial" pitchFamily="34" charset="0"/>
              </a:rPr>
              <a:t>Contemplation</a:t>
            </a:r>
          </a:p>
          <a:p>
            <a:pPr marL="571500" indent="-342900">
              <a:spcBef>
                <a:spcPts val="600"/>
              </a:spcBef>
              <a:buFont typeface="+mj-lt"/>
              <a:buAutoNum type="arabicPeriod"/>
            </a:pPr>
            <a:r>
              <a:rPr lang="en-US" sz="1800" dirty="0">
                <a:solidFill>
                  <a:schemeClr val="bg1"/>
                </a:solidFill>
                <a:latin typeface="Arial" pitchFamily="34" charset="0"/>
                <a:cs typeface="Arial" pitchFamily="34" charset="0"/>
              </a:rPr>
              <a:t>Preparation</a:t>
            </a:r>
          </a:p>
          <a:p>
            <a:pPr marL="571500" indent="-342900">
              <a:spcBef>
                <a:spcPts val="600"/>
              </a:spcBef>
              <a:buFont typeface="+mj-lt"/>
              <a:buAutoNum type="arabicPeriod"/>
            </a:pPr>
            <a:r>
              <a:rPr lang="en-US" sz="1800" dirty="0">
                <a:solidFill>
                  <a:schemeClr val="bg1"/>
                </a:solidFill>
                <a:latin typeface="Arial" pitchFamily="34" charset="0"/>
                <a:cs typeface="Arial" pitchFamily="34" charset="0"/>
              </a:rPr>
              <a:t>Action </a:t>
            </a:r>
          </a:p>
          <a:p>
            <a:pPr marL="571500" indent="-342900">
              <a:spcBef>
                <a:spcPts val="600"/>
              </a:spcBef>
              <a:buFont typeface="+mj-lt"/>
              <a:buAutoNum type="arabicPeriod"/>
            </a:pPr>
            <a:r>
              <a:rPr lang="en-US" sz="1800" dirty="0">
                <a:solidFill>
                  <a:schemeClr val="bg1"/>
                </a:solidFill>
                <a:latin typeface="Arial" pitchFamily="34" charset="0"/>
                <a:cs typeface="Arial" pitchFamily="34" charset="0"/>
              </a:rPr>
              <a:t>Maintenance </a:t>
            </a:r>
          </a:p>
        </p:txBody>
      </p:sp>
      <p:sp>
        <p:nvSpPr>
          <p:cNvPr id="10" name="TextBox 30"/>
          <p:cNvSpPr txBox="1">
            <a:spLocks noChangeAspect="1"/>
          </p:cNvSpPr>
          <p:nvPr/>
        </p:nvSpPr>
        <p:spPr bwMode="auto">
          <a:xfrm>
            <a:off x="3429000" y="2243316"/>
            <a:ext cx="3048000" cy="3431709"/>
          </a:xfrm>
          <a:prstGeom prst="rect">
            <a:avLst/>
          </a:prstGeom>
          <a:solidFill>
            <a:schemeClr val="bg1"/>
          </a:solidFill>
          <a:ln w="28575">
            <a:solidFill>
              <a:srgbClr val="75A7DD"/>
            </a:solidFill>
            <a:miter lim="800000"/>
            <a:headEnd/>
            <a:tailEnd/>
          </a:ln>
        </p:spPr>
        <p:txBody>
          <a:bodyPr wrap="square">
            <a:noAutofit/>
          </a:bodyPr>
          <a:lstStyle/>
          <a:p>
            <a:pPr>
              <a:spcBef>
                <a:spcPts val="600"/>
              </a:spcBef>
              <a:spcAft>
                <a:spcPts val="0"/>
              </a:spcAft>
            </a:pPr>
            <a:r>
              <a:rPr lang="en-US" sz="1600" b="1" dirty="0">
                <a:solidFill>
                  <a:srgbClr val="D3650B"/>
                </a:solidFill>
                <a:latin typeface="Arial" pitchFamily="34" charset="0"/>
                <a:cs typeface="Arial" pitchFamily="34" charset="0"/>
              </a:rPr>
              <a:t>People in this Stage</a:t>
            </a:r>
          </a:p>
          <a:p>
            <a:pPr marL="342900" indent="-342900">
              <a:spcBef>
                <a:spcPts val="600"/>
              </a:spcBef>
              <a:spcAft>
                <a:spcPts val="0"/>
              </a:spcAft>
              <a:buClr>
                <a:srgbClr val="D3650B"/>
              </a:buClr>
              <a:buFont typeface="+mj-lt"/>
              <a:buAutoNum type="arabicPeriod"/>
            </a:pPr>
            <a:r>
              <a:rPr lang="en-US" sz="1600" dirty="0">
                <a:latin typeface="Arial" pitchFamily="34" charset="0"/>
                <a:cs typeface="Arial" pitchFamily="34" charset="0"/>
              </a:rPr>
              <a:t>No intent to change yet, unaware or deny personal relevance</a:t>
            </a:r>
          </a:p>
          <a:p>
            <a:pPr marL="342900" indent="-342900">
              <a:spcBef>
                <a:spcPts val="600"/>
              </a:spcBef>
              <a:spcAft>
                <a:spcPts val="0"/>
              </a:spcAft>
              <a:buClr>
                <a:srgbClr val="D3650B"/>
              </a:buClr>
              <a:buFont typeface="+mj-lt"/>
              <a:buAutoNum type="arabicPeriod"/>
            </a:pPr>
            <a:r>
              <a:rPr lang="en-US" sz="1600" dirty="0">
                <a:latin typeface="Arial" pitchFamily="34" charset="0"/>
                <a:cs typeface="Arial" pitchFamily="34" charset="0"/>
              </a:rPr>
              <a:t>Aware of the problem, ambivalent about change</a:t>
            </a:r>
          </a:p>
          <a:p>
            <a:pPr marL="342900" indent="-342900">
              <a:spcBef>
                <a:spcPts val="600"/>
              </a:spcBef>
              <a:spcAft>
                <a:spcPts val="0"/>
              </a:spcAft>
              <a:buClr>
                <a:srgbClr val="D3650B"/>
              </a:buClr>
              <a:buFont typeface="+mj-lt"/>
              <a:buAutoNum type="arabicPeriod"/>
            </a:pPr>
            <a:r>
              <a:rPr lang="en-US" sz="1600" dirty="0">
                <a:latin typeface="Arial" pitchFamily="34" charset="0"/>
                <a:cs typeface="Arial" pitchFamily="34" charset="0"/>
              </a:rPr>
              <a:t>Getting ready to change, choosing a plan</a:t>
            </a:r>
          </a:p>
          <a:p>
            <a:pPr marL="342900" indent="-342900">
              <a:spcBef>
                <a:spcPts val="600"/>
              </a:spcBef>
              <a:spcAft>
                <a:spcPts val="0"/>
              </a:spcAft>
              <a:buClr>
                <a:srgbClr val="D3650B"/>
              </a:buClr>
              <a:buFont typeface="+mj-lt"/>
              <a:buAutoNum type="arabicPeriod"/>
            </a:pPr>
            <a:r>
              <a:rPr lang="en-US" sz="1600" dirty="0">
                <a:latin typeface="Arial" pitchFamily="34" charset="0"/>
                <a:cs typeface="Arial" pitchFamily="34" charset="0"/>
              </a:rPr>
              <a:t>Trying to change, not yet consistent in doing it</a:t>
            </a:r>
          </a:p>
          <a:p>
            <a:pPr marL="342900" indent="-342900">
              <a:spcBef>
                <a:spcPts val="600"/>
              </a:spcBef>
              <a:spcAft>
                <a:spcPts val="0"/>
              </a:spcAft>
              <a:buClr>
                <a:srgbClr val="D3650B"/>
              </a:buClr>
              <a:buFont typeface="+mj-lt"/>
              <a:buAutoNum type="arabicPeriod"/>
            </a:pPr>
            <a:r>
              <a:rPr lang="en-US" sz="1600" dirty="0">
                <a:latin typeface="Arial" pitchFamily="34" charset="0"/>
                <a:cs typeface="Arial" pitchFamily="34" charset="0"/>
              </a:rPr>
              <a:t>Practice being consistent, avoid slipping back</a:t>
            </a:r>
          </a:p>
        </p:txBody>
      </p:sp>
      <p:sp>
        <p:nvSpPr>
          <p:cNvPr id="12" name="TextBox 30"/>
          <p:cNvSpPr txBox="1">
            <a:spLocks noChangeAspect="1"/>
          </p:cNvSpPr>
          <p:nvPr/>
        </p:nvSpPr>
        <p:spPr bwMode="auto">
          <a:xfrm>
            <a:off x="6477000" y="2243316"/>
            <a:ext cx="2514600" cy="3431709"/>
          </a:xfrm>
          <a:prstGeom prst="rect">
            <a:avLst/>
          </a:prstGeom>
          <a:solidFill>
            <a:srgbClr val="7A9FCC"/>
          </a:solidFill>
          <a:ln w="28575">
            <a:solidFill>
              <a:srgbClr val="75A7DD"/>
            </a:solidFill>
            <a:miter lim="800000"/>
            <a:headEnd/>
            <a:tailEnd/>
          </a:ln>
        </p:spPr>
        <p:txBody>
          <a:bodyPr wrap="square">
            <a:noAutofit/>
          </a:bodyPr>
          <a:lstStyle/>
          <a:p>
            <a:pPr marL="514350" indent="-514350">
              <a:spcBef>
                <a:spcPts val="600"/>
              </a:spcBef>
              <a:spcAft>
                <a:spcPts val="0"/>
              </a:spcAft>
            </a:pPr>
            <a:r>
              <a:rPr lang="en-US" sz="1600" b="1" dirty="0">
                <a:cs typeface="Arial" pitchFamily="34" charset="0"/>
              </a:rPr>
              <a:t>Tip Offs</a:t>
            </a:r>
          </a:p>
          <a:p>
            <a:pPr marL="342900" indent="-342900">
              <a:spcBef>
                <a:spcPts val="600"/>
              </a:spcBef>
              <a:spcAft>
                <a:spcPts val="0"/>
              </a:spcAft>
              <a:buClr>
                <a:schemeClr val="tx1"/>
              </a:buClr>
              <a:buFont typeface="+mj-lt"/>
              <a:buAutoNum type="arabicPeriod"/>
            </a:pPr>
            <a:r>
              <a:rPr lang="en-US" sz="1600" i="1" dirty="0">
                <a:solidFill>
                  <a:schemeClr val="bg1"/>
                </a:solidFill>
                <a:latin typeface="Times New Roman" pitchFamily="18" charset="0"/>
                <a:cs typeface="Times New Roman" pitchFamily="18" charset="0"/>
              </a:rPr>
              <a:t>“There’s nothing I really need to change”</a:t>
            </a:r>
          </a:p>
          <a:p>
            <a:pPr marL="342900" indent="-342900">
              <a:spcBef>
                <a:spcPts val="600"/>
              </a:spcBef>
              <a:spcAft>
                <a:spcPts val="0"/>
              </a:spcAft>
              <a:buClr>
                <a:schemeClr val="tx1"/>
              </a:buClr>
              <a:buFont typeface="+mj-lt"/>
              <a:buAutoNum type="arabicPeriod"/>
            </a:pPr>
            <a:r>
              <a:rPr lang="en-US" sz="1600" i="1" dirty="0">
                <a:solidFill>
                  <a:schemeClr val="bg1"/>
                </a:solidFill>
                <a:latin typeface="Times New Roman" pitchFamily="18" charset="0"/>
                <a:cs typeface="Times New Roman" pitchFamily="18" charset="0"/>
              </a:rPr>
              <a:t>“It might be good for me, but it’s too hard”</a:t>
            </a:r>
          </a:p>
          <a:p>
            <a:pPr marL="342900" indent="-342900">
              <a:spcBef>
                <a:spcPts val="600"/>
              </a:spcBef>
              <a:spcAft>
                <a:spcPts val="0"/>
              </a:spcAft>
              <a:buClr>
                <a:schemeClr val="tx1"/>
              </a:buClr>
              <a:buFont typeface="+mj-lt"/>
              <a:buAutoNum type="arabicPeriod"/>
            </a:pPr>
            <a:r>
              <a:rPr lang="en-US" sz="1600" i="1" dirty="0">
                <a:solidFill>
                  <a:schemeClr val="bg1"/>
                </a:solidFill>
                <a:latin typeface="Times New Roman" pitchFamily="18" charset="0"/>
                <a:cs typeface="Times New Roman" pitchFamily="18" charset="0"/>
              </a:rPr>
              <a:t>“I’ve started to make small changes”</a:t>
            </a:r>
          </a:p>
          <a:p>
            <a:pPr marL="342900" indent="-342900">
              <a:spcBef>
                <a:spcPts val="600"/>
              </a:spcBef>
              <a:spcAft>
                <a:spcPts val="0"/>
              </a:spcAft>
              <a:buClr>
                <a:schemeClr val="tx1"/>
              </a:buClr>
              <a:buFont typeface="+mj-lt"/>
              <a:buAutoNum type="arabicPeriod"/>
            </a:pPr>
            <a:r>
              <a:rPr lang="en-US" sz="1600" i="1" dirty="0">
                <a:solidFill>
                  <a:schemeClr val="bg1"/>
                </a:solidFill>
                <a:latin typeface="Times New Roman" pitchFamily="18" charset="0"/>
                <a:cs typeface="Times New Roman" pitchFamily="18" charset="0"/>
              </a:rPr>
              <a:t>“I wish I was more consistent”</a:t>
            </a:r>
          </a:p>
          <a:p>
            <a:pPr marL="342900" indent="-342900">
              <a:spcBef>
                <a:spcPts val="600"/>
              </a:spcBef>
              <a:spcAft>
                <a:spcPts val="0"/>
              </a:spcAft>
              <a:buClr>
                <a:schemeClr val="tx1"/>
              </a:buClr>
              <a:buFont typeface="+mj-lt"/>
              <a:buAutoNum type="arabicPeriod"/>
            </a:pPr>
            <a:r>
              <a:rPr lang="en-US" sz="1600" i="1" dirty="0">
                <a:solidFill>
                  <a:schemeClr val="bg1"/>
                </a:solidFill>
                <a:latin typeface="Times New Roman" pitchFamily="18" charset="0"/>
                <a:cs typeface="Times New Roman" pitchFamily="18" charset="0"/>
              </a:rPr>
              <a:t>“I’m working hard not to lose the progress I’ve made”</a:t>
            </a:r>
          </a:p>
        </p:txBody>
      </p:sp>
    </p:spTree>
    <p:extLst>
      <p:ext uri="{BB962C8B-B14F-4D97-AF65-F5344CB8AC3E}">
        <p14:creationId xmlns:p14="http://schemas.microsoft.com/office/powerpoint/2010/main" val="2326410499"/>
      </p:ext>
    </p:extLst>
  </p:cSld>
  <p:clrMapOvr>
    <a:masterClrMapping/>
  </p:clrMapOvr>
  <p:transition spd="slow"/>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16934"/>
            <a:ext cx="8001000" cy="838200"/>
          </a:xfrm>
        </p:spPr>
        <p:txBody>
          <a:bodyPr/>
          <a:lstStyle/>
          <a:p>
            <a:r>
              <a:rPr lang="en-US" dirty="0"/>
              <a:t>10 Principles for Applying Stage of Change Theory </a:t>
            </a:r>
            <a:r>
              <a:rPr lang="en-US" baseline="30000" dirty="0"/>
              <a:t>30,31,32</a:t>
            </a:r>
            <a:r>
              <a:rPr lang="en-US" dirty="0"/>
              <a:t> </a:t>
            </a:r>
          </a:p>
        </p:txBody>
      </p:sp>
      <p:sp>
        <p:nvSpPr>
          <p:cNvPr id="7" name="Rectangle 6" descr="Blue rectangle around text"/>
          <p:cNvSpPr/>
          <p:nvPr/>
        </p:nvSpPr>
        <p:spPr>
          <a:xfrm>
            <a:off x="914399" y="1905000"/>
            <a:ext cx="3880037" cy="3810000"/>
          </a:xfrm>
          <a:prstGeom prst="rect">
            <a:avLst/>
          </a:prstGeom>
          <a:solidFill>
            <a:schemeClr val="bg1"/>
          </a:solidFill>
          <a:ln>
            <a:solidFill>
              <a:srgbClr val="75A7D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28" name="Oval 27"/>
          <p:cNvSpPr/>
          <p:nvPr/>
        </p:nvSpPr>
        <p:spPr>
          <a:xfrm>
            <a:off x="1066800" y="2024917"/>
            <a:ext cx="327212" cy="327212"/>
          </a:xfrm>
          <a:prstGeom prst="ellipse">
            <a:avLst/>
          </a:prstGeom>
          <a:solidFill>
            <a:srgbClr val="8DB7E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Arial" pitchFamily="34" charset="0"/>
                <a:cs typeface="Arial" pitchFamily="34" charset="0"/>
              </a:rPr>
              <a:t>1</a:t>
            </a:r>
          </a:p>
        </p:txBody>
      </p:sp>
      <p:sp>
        <p:nvSpPr>
          <p:cNvPr id="4" name="Rectangle 3"/>
          <p:cNvSpPr/>
          <p:nvPr/>
        </p:nvSpPr>
        <p:spPr>
          <a:xfrm>
            <a:off x="1397374" y="1896136"/>
            <a:ext cx="3408269" cy="584775"/>
          </a:xfrm>
          <a:prstGeom prst="rect">
            <a:avLst/>
          </a:prstGeom>
        </p:spPr>
        <p:txBody>
          <a:bodyPr wrap="square">
            <a:spAutoFit/>
          </a:bodyPr>
          <a:lstStyle/>
          <a:p>
            <a:r>
              <a:rPr lang="en-US" sz="1600" dirty="0">
                <a:latin typeface="Arial" pitchFamily="34" charset="0"/>
                <a:cs typeface="Arial" pitchFamily="34" charset="0"/>
              </a:rPr>
              <a:t>Change is a </a:t>
            </a:r>
            <a:r>
              <a:rPr lang="en-US" sz="1600" b="1" dirty="0">
                <a:solidFill>
                  <a:srgbClr val="D3650B"/>
                </a:solidFill>
                <a:latin typeface="Arial" pitchFamily="34" charset="0"/>
                <a:cs typeface="Arial" pitchFamily="34" charset="0"/>
              </a:rPr>
              <a:t>process</a:t>
            </a:r>
            <a:r>
              <a:rPr lang="en-US" sz="1600" dirty="0">
                <a:latin typeface="Arial" pitchFamily="34" charset="0"/>
                <a:cs typeface="Arial" pitchFamily="34" charset="0"/>
              </a:rPr>
              <a:t> rather than an event</a:t>
            </a:r>
          </a:p>
        </p:txBody>
      </p:sp>
      <p:sp>
        <p:nvSpPr>
          <p:cNvPr id="30" name="Oval 29"/>
          <p:cNvSpPr/>
          <p:nvPr/>
        </p:nvSpPr>
        <p:spPr>
          <a:xfrm>
            <a:off x="1066800" y="2745226"/>
            <a:ext cx="327212" cy="327212"/>
          </a:xfrm>
          <a:prstGeom prst="ellipse">
            <a:avLst/>
          </a:prstGeom>
          <a:solidFill>
            <a:srgbClr val="8DB7E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Arial" pitchFamily="34" charset="0"/>
                <a:cs typeface="Arial" pitchFamily="34" charset="0"/>
              </a:rPr>
              <a:t>2</a:t>
            </a:r>
          </a:p>
        </p:txBody>
      </p:sp>
      <p:sp>
        <p:nvSpPr>
          <p:cNvPr id="5" name="Rectangle 4"/>
          <p:cNvSpPr/>
          <p:nvPr/>
        </p:nvSpPr>
        <p:spPr>
          <a:xfrm>
            <a:off x="1397375" y="2616445"/>
            <a:ext cx="3249198" cy="584775"/>
          </a:xfrm>
          <a:prstGeom prst="rect">
            <a:avLst/>
          </a:prstGeom>
        </p:spPr>
        <p:txBody>
          <a:bodyPr wrap="square">
            <a:spAutoFit/>
          </a:bodyPr>
          <a:lstStyle/>
          <a:p>
            <a:r>
              <a:rPr lang="en-US" sz="1600" dirty="0">
                <a:latin typeface="Arial" pitchFamily="34" charset="0"/>
                <a:cs typeface="Arial" pitchFamily="34" charset="0"/>
              </a:rPr>
              <a:t>Change is characterized by </a:t>
            </a:r>
            <a:r>
              <a:rPr lang="en-US" sz="1600" b="1" dirty="0">
                <a:solidFill>
                  <a:srgbClr val="D3650B"/>
                </a:solidFill>
                <a:latin typeface="Arial" pitchFamily="34" charset="0"/>
                <a:cs typeface="Arial" pitchFamily="34" charset="0"/>
              </a:rPr>
              <a:t>stages</a:t>
            </a:r>
          </a:p>
        </p:txBody>
      </p:sp>
      <p:sp>
        <p:nvSpPr>
          <p:cNvPr id="31" name="Oval 30"/>
          <p:cNvSpPr/>
          <p:nvPr/>
        </p:nvSpPr>
        <p:spPr>
          <a:xfrm>
            <a:off x="1066800" y="3683502"/>
            <a:ext cx="327212" cy="327212"/>
          </a:xfrm>
          <a:prstGeom prst="ellipse">
            <a:avLst/>
          </a:prstGeom>
          <a:solidFill>
            <a:srgbClr val="8DB7E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Arial" pitchFamily="34" charset="0"/>
                <a:cs typeface="Arial" pitchFamily="34" charset="0"/>
              </a:rPr>
              <a:t>3</a:t>
            </a:r>
          </a:p>
        </p:txBody>
      </p:sp>
      <p:sp>
        <p:nvSpPr>
          <p:cNvPr id="10" name="TextBox 9"/>
          <p:cNvSpPr txBox="1"/>
          <p:nvPr/>
        </p:nvSpPr>
        <p:spPr>
          <a:xfrm>
            <a:off x="1397374" y="3308499"/>
            <a:ext cx="3392593" cy="1077218"/>
          </a:xfrm>
          <a:prstGeom prst="rect">
            <a:avLst/>
          </a:prstGeom>
          <a:noFill/>
        </p:spPr>
        <p:txBody>
          <a:bodyPr wrap="square" rtlCol="0">
            <a:spAutoFit/>
          </a:bodyPr>
          <a:lstStyle/>
          <a:p>
            <a:pPr fontAlgn="base"/>
            <a:r>
              <a:rPr lang="en-US" sz="1600" dirty="0">
                <a:latin typeface="Arial" pitchFamily="34" charset="0"/>
                <a:cs typeface="Arial" pitchFamily="34" charset="0"/>
              </a:rPr>
              <a:t>Identifying the person’s stage of readiness is essential to </a:t>
            </a:r>
            <a:r>
              <a:rPr lang="en-US" sz="1600" b="1" dirty="0">
                <a:solidFill>
                  <a:srgbClr val="D3650B"/>
                </a:solidFill>
                <a:latin typeface="Arial" pitchFamily="34" charset="0"/>
                <a:cs typeface="Arial" pitchFamily="34" charset="0"/>
              </a:rPr>
              <a:t>tailoring interventions</a:t>
            </a:r>
            <a:r>
              <a:rPr lang="en-US" sz="1600" dirty="0">
                <a:latin typeface="Arial" pitchFamily="34" charset="0"/>
                <a:cs typeface="Arial" pitchFamily="34" charset="0"/>
              </a:rPr>
              <a:t> that will be most effective</a:t>
            </a:r>
          </a:p>
        </p:txBody>
      </p:sp>
      <p:sp>
        <p:nvSpPr>
          <p:cNvPr id="32" name="Oval 31"/>
          <p:cNvSpPr/>
          <p:nvPr/>
        </p:nvSpPr>
        <p:spPr>
          <a:xfrm>
            <a:off x="1066800" y="4541307"/>
            <a:ext cx="327212" cy="327212"/>
          </a:xfrm>
          <a:prstGeom prst="ellipse">
            <a:avLst/>
          </a:prstGeom>
          <a:solidFill>
            <a:srgbClr val="8DB7E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Arial" pitchFamily="34" charset="0"/>
                <a:cs typeface="Arial" pitchFamily="34" charset="0"/>
              </a:rPr>
              <a:t>4</a:t>
            </a:r>
          </a:p>
        </p:txBody>
      </p:sp>
      <p:sp>
        <p:nvSpPr>
          <p:cNvPr id="11" name="TextBox 10"/>
          <p:cNvSpPr txBox="1"/>
          <p:nvPr/>
        </p:nvSpPr>
        <p:spPr>
          <a:xfrm>
            <a:off x="1397374" y="4412526"/>
            <a:ext cx="3408269" cy="584775"/>
          </a:xfrm>
          <a:prstGeom prst="rect">
            <a:avLst/>
          </a:prstGeom>
          <a:noFill/>
        </p:spPr>
        <p:txBody>
          <a:bodyPr wrap="square" rtlCol="0">
            <a:spAutoFit/>
          </a:bodyPr>
          <a:lstStyle/>
          <a:p>
            <a:r>
              <a:rPr lang="en-US" sz="1600" dirty="0">
                <a:latin typeface="Arial" pitchFamily="34" charset="0"/>
                <a:cs typeface="Arial" pitchFamily="34" charset="0"/>
              </a:rPr>
              <a:t>Moving </a:t>
            </a:r>
            <a:r>
              <a:rPr lang="en-US" sz="1600" b="1" dirty="0">
                <a:solidFill>
                  <a:srgbClr val="D3650B"/>
                </a:solidFill>
                <a:latin typeface="Arial" pitchFamily="34" charset="0"/>
                <a:cs typeface="Arial" pitchFamily="34" charset="0"/>
              </a:rPr>
              <a:t>one stage at a time </a:t>
            </a:r>
            <a:r>
              <a:rPr lang="en-US" sz="1600" dirty="0">
                <a:latin typeface="Arial" pitchFamily="34" charset="0"/>
                <a:cs typeface="Arial" pitchFamily="34" charset="0"/>
              </a:rPr>
              <a:t>is the most reasonable goal</a:t>
            </a:r>
          </a:p>
        </p:txBody>
      </p:sp>
      <p:sp>
        <p:nvSpPr>
          <p:cNvPr id="33" name="Oval 32"/>
          <p:cNvSpPr/>
          <p:nvPr/>
        </p:nvSpPr>
        <p:spPr>
          <a:xfrm>
            <a:off x="1066800" y="5157981"/>
            <a:ext cx="327212" cy="327212"/>
          </a:xfrm>
          <a:prstGeom prst="ellipse">
            <a:avLst/>
          </a:prstGeom>
          <a:solidFill>
            <a:srgbClr val="8DB7E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Arial" pitchFamily="34" charset="0"/>
                <a:cs typeface="Arial" pitchFamily="34" charset="0"/>
              </a:rPr>
              <a:t>5</a:t>
            </a:r>
          </a:p>
        </p:txBody>
      </p:sp>
      <p:sp>
        <p:nvSpPr>
          <p:cNvPr id="12" name="TextBox 11"/>
          <p:cNvSpPr txBox="1"/>
          <p:nvPr/>
        </p:nvSpPr>
        <p:spPr>
          <a:xfrm>
            <a:off x="1397374" y="5029200"/>
            <a:ext cx="3408269" cy="584775"/>
          </a:xfrm>
          <a:prstGeom prst="rect">
            <a:avLst/>
          </a:prstGeom>
          <a:noFill/>
        </p:spPr>
        <p:txBody>
          <a:bodyPr wrap="square" rtlCol="0">
            <a:spAutoFit/>
          </a:bodyPr>
          <a:lstStyle/>
          <a:p>
            <a:r>
              <a:rPr lang="en-US" sz="1600" dirty="0">
                <a:latin typeface="Arial" pitchFamily="34" charset="0"/>
                <a:cs typeface="Arial" pitchFamily="34" charset="0"/>
              </a:rPr>
              <a:t>Knowing the changer’s stage helps to </a:t>
            </a:r>
            <a:r>
              <a:rPr lang="en-US" sz="1600" b="1" dirty="0">
                <a:solidFill>
                  <a:srgbClr val="D3650B"/>
                </a:solidFill>
                <a:latin typeface="Arial" pitchFamily="34" charset="0"/>
                <a:cs typeface="Arial" pitchFamily="34" charset="0"/>
              </a:rPr>
              <a:t>individualize</a:t>
            </a:r>
            <a:r>
              <a:rPr lang="en-US" sz="1600" dirty="0">
                <a:latin typeface="Arial" pitchFamily="34" charset="0"/>
                <a:cs typeface="Arial" pitchFamily="34" charset="0"/>
              </a:rPr>
              <a:t> the approach</a:t>
            </a:r>
          </a:p>
        </p:txBody>
      </p:sp>
      <p:sp>
        <p:nvSpPr>
          <p:cNvPr id="49" name="Rectangle 48" descr="Blue rectangle around text"/>
          <p:cNvSpPr/>
          <p:nvPr/>
        </p:nvSpPr>
        <p:spPr>
          <a:xfrm>
            <a:off x="4789967" y="1905000"/>
            <a:ext cx="3880037" cy="3810000"/>
          </a:xfrm>
          <a:prstGeom prst="rect">
            <a:avLst/>
          </a:prstGeom>
          <a:solidFill>
            <a:schemeClr val="bg1"/>
          </a:solidFill>
          <a:ln w="28575">
            <a:solidFill>
              <a:srgbClr val="A1BB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34" name="Oval 33"/>
          <p:cNvSpPr/>
          <p:nvPr/>
        </p:nvSpPr>
        <p:spPr>
          <a:xfrm>
            <a:off x="4983815" y="2024917"/>
            <a:ext cx="327212" cy="327212"/>
          </a:xfrm>
          <a:prstGeom prst="ellipse">
            <a:avLst/>
          </a:prstGeom>
          <a:solidFill>
            <a:srgbClr val="8DB7E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Arial" pitchFamily="34" charset="0"/>
                <a:cs typeface="Arial" pitchFamily="34" charset="0"/>
              </a:rPr>
              <a:t>6</a:t>
            </a:r>
          </a:p>
        </p:txBody>
      </p:sp>
      <p:sp>
        <p:nvSpPr>
          <p:cNvPr id="13" name="TextBox 12"/>
          <p:cNvSpPr txBox="1"/>
          <p:nvPr/>
        </p:nvSpPr>
        <p:spPr>
          <a:xfrm>
            <a:off x="5327837" y="1896136"/>
            <a:ext cx="3342167" cy="584775"/>
          </a:xfrm>
          <a:prstGeom prst="rect">
            <a:avLst/>
          </a:prstGeom>
          <a:noFill/>
        </p:spPr>
        <p:txBody>
          <a:bodyPr wrap="square" rtlCol="0">
            <a:spAutoFit/>
          </a:bodyPr>
          <a:lstStyle/>
          <a:p>
            <a:pPr fontAlgn="base"/>
            <a:r>
              <a:rPr lang="en-US" sz="1600" dirty="0">
                <a:latin typeface="Arial" pitchFamily="34" charset="0"/>
                <a:cs typeface="Arial" pitchFamily="34" charset="0"/>
              </a:rPr>
              <a:t>Insight is necessary but </a:t>
            </a:r>
            <a:r>
              <a:rPr lang="en-US" sz="1600" b="1" dirty="0">
                <a:solidFill>
                  <a:srgbClr val="D3650B"/>
                </a:solidFill>
                <a:latin typeface="Arial" pitchFamily="34" charset="0"/>
                <a:cs typeface="Arial" pitchFamily="34" charset="0"/>
              </a:rPr>
              <a:t>not sufficient</a:t>
            </a:r>
            <a:r>
              <a:rPr lang="en-US" sz="1600" b="1" dirty="0">
                <a:latin typeface="Arial" pitchFamily="34" charset="0"/>
                <a:cs typeface="Arial" pitchFamily="34" charset="0"/>
              </a:rPr>
              <a:t> </a:t>
            </a:r>
            <a:r>
              <a:rPr lang="en-US" sz="1600" dirty="0">
                <a:latin typeface="Arial" pitchFamily="34" charset="0"/>
                <a:cs typeface="Arial" pitchFamily="34" charset="0"/>
              </a:rPr>
              <a:t>for permanent change</a:t>
            </a:r>
          </a:p>
        </p:txBody>
      </p:sp>
      <p:sp>
        <p:nvSpPr>
          <p:cNvPr id="35" name="Oval 34"/>
          <p:cNvSpPr/>
          <p:nvPr/>
        </p:nvSpPr>
        <p:spPr>
          <a:xfrm>
            <a:off x="4983815" y="2745226"/>
            <a:ext cx="327212" cy="327212"/>
          </a:xfrm>
          <a:prstGeom prst="ellipse">
            <a:avLst/>
          </a:prstGeom>
          <a:solidFill>
            <a:srgbClr val="8DB7E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Arial" pitchFamily="34" charset="0"/>
                <a:cs typeface="Arial" pitchFamily="34" charset="0"/>
              </a:rPr>
              <a:t>7</a:t>
            </a:r>
          </a:p>
        </p:txBody>
      </p:sp>
      <p:sp>
        <p:nvSpPr>
          <p:cNvPr id="14" name="TextBox 13"/>
          <p:cNvSpPr txBox="1"/>
          <p:nvPr/>
        </p:nvSpPr>
        <p:spPr>
          <a:xfrm>
            <a:off x="5327837" y="2493334"/>
            <a:ext cx="3342167" cy="830997"/>
          </a:xfrm>
          <a:prstGeom prst="rect">
            <a:avLst/>
          </a:prstGeom>
          <a:noFill/>
        </p:spPr>
        <p:txBody>
          <a:bodyPr wrap="square" rtlCol="0">
            <a:spAutoFit/>
          </a:bodyPr>
          <a:lstStyle/>
          <a:p>
            <a:r>
              <a:rPr lang="en-US" sz="1600" dirty="0">
                <a:latin typeface="Arial" pitchFamily="34" charset="0"/>
                <a:cs typeface="Arial" pitchFamily="34" charset="0"/>
              </a:rPr>
              <a:t>People who are not in the action stage </a:t>
            </a:r>
            <a:r>
              <a:rPr lang="en-US" sz="1600" b="1" dirty="0">
                <a:solidFill>
                  <a:srgbClr val="D3650B"/>
                </a:solidFill>
                <a:latin typeface="Arial" pitchFamily="34" charset="0"/>
                <a:cs typeface="Arial" pitchFamily="34" charset="0"/>
              </a:rPr>
              <a:t>may still be </a:t>
            </a:r>
            <a:r>
              <a:rPr lang="en-US" sz="1600" dirty="0">
                <a:latin typeface="Arial" pitchFamily="34" charset="0"/>
                <a:cs typeface="Arial" pitchFamily="34" charset="0"/>
              </a:rPr>
              <a:t>“actively” changing</a:t>
            </a:r>
          </a:p>
        </p:txBody>
      </p:sp>
      <p:sp>
        <p:nvSpPr>
          <p:cNvPr id="36" name="Oval 35"/>
          <p:cNvSpPr/>
          <p:nvPr/>
        </p:nvSpPr>
        <p:spPr>
          <a:xfrm>
            <a:off x="4983815" y="3683502"/>
            <a:ext cx="327212" cy="327212"/>
          </a:xfrm>
          <a:prstGeom prst="ellipse">
            <a:avLst/>
          </a:prstGeom>
          <a:solidFill>
            <a:srgbClr val="8DB7E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Arial" pitchFamily="34" charset="0"/>
                <a:cs typeface="Arial" pitchFamily="34" charset="0"/>
              </a:rPr>
              <a:t>8</a:t>
            </a:r>
          </a:p>
        </p:txBody>
      </p:sp>
      <p:sp>
        <p:nvSpPr>
          <p:cNvPr id="15" name="TextBox 14"/>
          <p:cNvSpPr txBox="1"/>
          <p:nvPr/>
        </p:nvSpPr>
        <p:spPr>
          <a:xfrm>
            <a:off x="5327836" y="3431610"/>
            <a:ext cx="3206564" cy="830997"/>
          </a:xfrm>
          <a:prstGeom prst="rect">
            <a:avLst/>
          </a:prstGeom>
          <a:noFill/>
        </p:spPr>
        <p:txBody>
          <a:bodyPr wrap="square" rtlCol="0">
            <a:spAutoFit/>
          </a:bodyPr>
          <a:lstStyle/>
          <a:p>
            <a:r>
              <a:rPr lang="en-US" sz="1600" dirty="0">
                <a:latin typeface="Arial" pitchFamily="34" charset="0"/>
                <a:cs typeface="Arial" pitchFamily="34" charset="0"/>
              </a:rPr>
              <a:t>Understanding how to </a:t>
            </a:r>
            <a:r>
              <a:rPr lang="en-US" sz="1600" b="1" dirty="0">
                <a:solidFill>
                  <a:srgbClr val="D3650B"/>
                </a:solidFill>
                <a:latin typeface="Arial" pitchFamily="34" charset="0"/>
                <a:cs typeface="Arial" pitchFamily="34" charset="0"/>
              </a:rPr>
              <a:t>maintain change</a:t>
            </a:r>
            <a:r>
              <a:rPr lang="en-US" sz="1600" dirty="0">
                <a:latin typeface="Arial" pitchFamily="34" charset="0"/>
                <a:cs typeface="Arial" pitchFamily="34" charset="0"/>
              </a:rPr>
              <a:t> is also a key to successful change</a:t>
            </a:r>
          </a:p>
        </p:txBody>
      </p:sp>
      <p:sp>
        <p:nvSpPr>
          <p:cNvPr id="37" name="Oval 36"/>
          <p:cNvSpPr/>
          <p:nvPr/>
        </p:nvSpPr>
        <p:spPr>
          <a:xfrm>
            <a:off x="4983815" y="4541307"/>
            <a:ext cx="327212" cy="327212"/>
          </a:xfrm>
          <a:prstGeom prst="ellipse">
            <a:avLst/>
          </a:prstGeom>
          <a:solidFill>
            <a:srgbClr val="8DB7E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Arial" pitchFamily="34" charset="0"/>
                <a:cs typeface="Arial" pitchFamily="34" charset="0"/>
              </a:rPr>
              <a:t>9</a:t>
            </a:r>
          </a:p>
        </p:txBody>
      </p:sp>
      <p:sp>
        <p:nvSpPr>
          <p:cNvPr id="16" name="TextBox 15"/>
          <p:cNvSpPr txBox="1"/>
          <p:nvPr/>
        </p:nvSpPr>
        <p:spPr>
          <a:xfrm>
            <a:off x="5327836" y="4412526"/>
            <a:ext cx="3403496" cy="584775"/>
          </a:xfrm>
          <a:prstGeom prst="rect">
            <a:avLst/>
          </a:prstGeom>
          <a:noFill/>
        </p:spPr>
        <p:txBody>
          <a:bodyPr wrap="square" rtlCol="0">
            <a:spAutoFit/>
          </a:bodyPr>
          <a:lstStyle/>
          <a:p>
            <a:r>
              <a:rPr lang="en-US" sz="1600" dirty="0">
                <a:latin typeface="Arial" pitchFamily="34" charset="0"/>
                <a:cs typeface="Arial" pitchFamily="34" charset="0"/>
              </a:rPr>
              <a:t>People can be at </a:t>
            </a:r>
            <a:r>
              <a:rPr lang="en-US" sz="1600" b="1" dirty="0">
                <a:solidFill>
                  <a:srgbClr val="D3650B"/>
                </a:solidFill>
                <a:latin typeface="Arial" pitchFamily="34" charset="0"/>
                <a:cs typeface="Arial" pitchFamily="34" charset="0"/>
              </a:rPr>
              <a:t>different stages</a:t>
            </a:r>
            <a:r>
              <a:rPr lang="en-US" sz="1600" b="1" dirty="0">
                <a:latin typeface="Arial" pitchFamily="34" charset="0"/>
                <a:cs typeface="Arial" pitchFamily="34" charset="0"/>
              </a:rPr>
              <a:t> </a:t>
            </a:r>
            <a:r>
              <a:rPr lang="en-US" sz="1600" dirty="0">
                <a:latin typeface="Arial" pitchFamily="34" charset="0"/>
                <a:cs typeface="Arial" pitchFamily="34" charset="0"/>
              </a:rPr>
              <a:t>for different problems</a:t>
            </a:r>
          </a:p>
        </p:txBody>
      </p:sp>
      <p:sp>
        <p:nvSpPr>
          <p:cNvPr id="38" name="Oval 37" descr="Blue circle around the number 10"/>
          <p:cNvSpPr/>
          <p:nvPr/>
        </p:nvSpPr>
        <p:spPr>
          <a:xfrm>
            <a:off x="4983815" y="5157981"/>
            <a:ext cx="327212" cy="327212"/>
          </a:xfrm>
          <a:prstGeom prst="ellipse">
            <a:avLst/>
          </a:prstGeom>
          <a:solidFill>
            <a:srgbClr val="8DB7E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schemeClr val="tx1"/>
              </a:solidFill>
              <a:latin typeface="Arial" pitchFamily="34" charset="0"/>
              <a:cs typeface="Arial" pitchFamily="34" charset="0"/>
            </a:endParaRPr>
          </a:p>
        </p:txBody>
      </p:sp>
      <p:sp>
        <p:nvSpPr>
          <p:cNvPr id="17" name="TextBox 16"/>
          <p:cNvSpPr txBox="1"/>
          <p:nvPr/>
        </p:nvSpPr>
        <p:spPr>
          <a:xfrm>
            <a:off x="5327837" y="5029200"/>
            <a:ext cx="2977964" cy="584775"/>
          </a:xfrm>
          <a:prstGeom prst="rect">
            <a:avLst/>
          </a:prstGeom>
          <a:noFill/>
        </p:spPr>
        <p:txBody>
          <a:bodyPr wrap="square" rtlCol="0">
            <a:spAutoFit/>
          </a:bodyPr>
          <a:lstStyle/>
          <a:p>
            <a:pPr fontAlgn="base"/>
            <a:r>
              <a:rPr lang="en-US" sz="1600" dirty="0">
                <a:latin typeface="Arial" pitchFamily="34" charset="0"/>
                <a:cs typeface="Arial" pitchFamily="34" charset="0"/>
              </a:rPr>
              <a:t>The goal is for </a:t>
            </a:r>
            <a:r>
              <a:rPr lang="en-US" sz="1600" b="1" dirty="0">
                <a:solidFill>
                  <a:srgbClr val="D3650B"/>
                </a:solidFill>
                <a:latin typeface="Arial" pitchFamily="34" charset="0"/>
                <a:cs typeface="Arial" pitchFamily="34" charset="0"/>
              </a:rPr>
              <a:t>full freedom </a:t>
            </a:r>
            <a:r>
              <a:rPr lang="en-US" sz="1600" dirty="0">
                <a:latin typeface="Arial" pitchFamily="34" charset="0"/>
                <a:cs typeface="Arial" pitchFamily="34" charset="0"/>
              </a:rPr>
              <a:t>from the problem</a:t>
            </a:r>
          </a:p>
        </p:txBody>
      </p:sp>
      <p:sp>
        <p:nvSpPr>
          <p:cNvPr id="6" name="Rectangle 5"/>
          <p:cNvSpPr/>
          <p:nvPr/>
        </p:nvSpPr>
        <p:spPr>
          <a:xfrm>
            <a:off x="4931428" y="5152310"/>
            <a:ext cx="412292" cy="338554"/>
          </a:xfrm>
          <a:prstGeom prst="rect">
            <a:avLst/>
          </a:prstGeom>
          <a:ln>
            <a:noFill/>
          </a:ln>
        </p:spPr>
        <p:txBody>
          <a:bodyPr wrap="none">
            <a:spAutoFit/>
          </a:bodyPr>
          <a:lstStyle/>
          <a:p>
            <a:pPr algn="ctr"/>
            <a:r>
              <a:rPr lang="en-US" sz="1600" b="1" dirty="0">
                <a:latin typeface="Arial" pitchFamily="34" charset="0"/>
                <a:cs typeface="Arial" pitchFamily="34" charset="0"/>
              </a:rPr>
              <a:t>10</a:t>
            </a:r>
          </a:p>
        </p:txBody>
      </p:sp>
      <p:cxnSp>
        <p:nvCxnSpPr>
          <p:cNvPr id="9" name="Straight Connector 8" descr="Blue seperator"/>
          <p:cNvCxnSpPr/>
          <p:nvPr/>
        </p:nvCxnSpPr>
        <p:spPr>
          <a:xfrm>
            <a:off x="914399" y="2525233"/>
            <a:ext cx="7755605" cy="0"/>
          </a:xfrm>
          <a:prstGeom prst="line">
            <a:avLst/>
          </a:prstGeom>
          <a:ln w="12700">
            <a:solidFill>
              <a:srgbClr val="75A7DD"/>
            </a:solidFill>
          </a:ln>
        </p:spPr>
        <p:style>
          <a:lnRef idx="1">
            <a:schemeClr val="accent1"/>
          </a:lnRef>
          <a:fillRef idx="0">
            <a:schemeClr val="accent1"/>
          </a:fillRef>
          <a:effectRef idx="0">
            <a:schemeClr val="accent1"/>
          </a:effectRef>
          <a:fontRef idx="minor">
            <a:schemeClr val="tx1"/>
          </a:fontRef>
        </p:style>
      </p:cxnSp>
      <p:cxnSp>
        <p:nvCxnSpPr>
          <p:cNvPr id="50" name="Straight Connector 49" descr="Blue seperator"/>
          <p:cNvCxnSpPr/>
          <p:nvPr/>
        </p:nvCxnSpPr>
        <p:spPr>
          <a:xfrm>
            <a:off x="914399" y="3342167"/>
            <a:ext cx="7755605" cy="0"/>
          </a:xfrm>
          <a:prstGeom prst="line">
            <a:avLst/>
          </a:prstGeom>
          <a:ln w="12700">
            <a:solidFill>
              <a:srgbClr val="75A7DD"/>
            </a:solidFill>
          </a:ln>
        </p:spPr>
        <p:style>
          <a:lnRef idx="1">
            <a:schemeClr val="accent1"/>
          </a:lnRef>
          <a:fillRef idx="0">
            <a:schemeClr val="accent1"/>
          </a:fillRef>
          <a:effectRef idx="0">
            <a:schemeClr val="accent1"/>
          </a:effectRef>
          <a:fontRef idx="minor">
            <a:schemeClr val="tx1"/>
          </a:fontRef>
        </p:style>
      </p:cxnSp>
      <p:cxnSp>
        <p:nvCxnSpPr>
          <p:cNvPr id="51" name="Straight Connector 50" descr="Blue seperator"/>
          <p:cNvCxnSpPr/>
          <p:nvPr/>
        </p:nvCxnSpPr>
        <p:spPr>
          <a:xfrm>
            <a:off x="914399" y="4364666"/>
            <a:ext cx="7755605" cy="0"/>
          </a:xfrm>
          <a:prstGeom prst="line">
            <a:avLst/>
          </a:prstGeom>
          <a:ln w="12700">
            <a:solidFill>
              <a:srgbClr val="75A7DD"/>
            </a:solidFill>
          </a:ln>
        </p:spPr>
        <p:style>
          <a:lnRef idx="1">
            <a:schemeClr val="accent1"/>
          </a:lnRef>
          <a:fillRef idx="0">
            <a:schemeClr val="accent1"/>
          </a:fillRef>
          <a:effectRef idx="0">
            <a:schemeClr val="accent1"/>
          </a:effectRef>
          <a:fontRef idx="minor">
            <a:schemeClr val="tx1"/>
          </a:fontRef>
        </p:style>
      </p:cxnSp>
      <p:cxnSp>
        <p:nvCxnSpPr>
          <p:cNvPr id="52" name="Straight Connector 51" descr="Blue seperator"/>
          <p:cNvCxnSpPr/>
          <p:nvPr/>
        </p:nvCxnSpPr>
        <p:spPr>
          <a:xfrm>
            <a:off x="914399" y="5018567"/>
            <a:ext cx="7755605" cy="0"/>
          </a:xfrm>
          <a:prstGeom prst="line">
            <a:avLst/>
          </a:prstGeom>
          <a:ln w="12700">
            <a:solidFill>
              <a:srgbClr val="75A7D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883533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8001000" cy="838200"/>
          </a:xfrm>
        </p:spPr>
        <p:txBody>
          <a:bodyPr/>
          <a:lstStyle/>
          <a:p>
            <a:r>
              <a:rPr lang="en-US" dirty="0"/>
              <a:t>Activity</a:t>
            </a:r>
            <a:br>
              <a:rPr lang="en-US" dirty="0"/>
            </a:br>
            <a:r>
              <a:rPr lang="en-US" sz="2400" dirty="0">
                <a:solidFill>
                  <a:srgbClr val="CE7124"/>
                </a:solidFill>
              </a:rPr>
              <a:t>For each of the detailed Stage of Change principles that follow…</a:t>
            </a:r>
          </a:p>
        </p:txBody>
      </p:sp>
      <p:sp>
        <p:nvSpPr>
          <p:cNvPr id="5" name="Content Placeholder 2"/>
          <p:cNvSpPr txBox="1">
            <a:spLocks/>
          </p:cNvSpPr>
          <p:nvPr/>
        </p:nvSpPr>
        <p:spPr>
          <a:xfrm>
            <a:off x="685800" y="2362200"/>
            <a:ext cx="7696200" cy="2438400"/>
          </a:xfrm>
          <a:prstGeom prst="rect">
            <a:avLst/>
          </a:prstGeom>
          <a:ln w="19050">
            <a:solidFill>
              <a:schemeClr val="bg1">
                <a:lumMod val="75000"/>
              </a:schemeClr>
            </a:solidFill>
          </a:ln>
        </p:spPr>
        <p:txBody>
          <a:bodyPr/>
          <a:lstStyle/>
          <a:p>
            <a:pPr marL="342900" marR="0" lvl="0" indent="-342900" algn="ctr" defTabSz="914400" rtl="0" eaLnBrk="1" fontAlgn="base" latinLnBrk="0" hangingPunct="1">
              <a:lnSpc>
                <a:spcPct val="100000"/>
              </a:lnSpc>
              <a:spcBef>
                <a:spcPts val="1200"/>
              </a:spcBef>
              <a:spcAft>
                <a:spcPct val="0"/>
              </a:spcAft>
              <a:buClr>
                <a:srgbClr val="16A21F"/>
              </a:buClr>
              <a:buSzTx/>
              <a:buFont typeface="Wingdings" pitchFamily="2" charset="2"/>
              <a:buNone/>
              <a:tabLst/>
              <a:defRPr/>
            </a:pPr>
            <a:r>
              <a:rPr lang="en-US" kern="0" noProof="0" dirty="0">
                <a:solidFill>
                  <a:srgbClr val="CE7124"/>
                </a:solidFill>
                <a:latin typeface="+mn-lt"/>
                <a:ea typeface="+mn-ea"/>
              </a:rPr>
              <a:t>Consider the Following Questions:</a:t>
            </a:r>
            <a:endParaRPr kumimoji="0" lang="en-US" sz="2400" i="0" u="none" strike="noStrike" kern="0" cap="none" spc="0" normalizeH="0" baseline="0" noProof="0" dirty="0">
              <a:ln>
                <a:noFill/>
              </a:ln>
              <a:solidFill>
                <a:srgbClr val="CE7124"/>
              </a:solidFill>
              <a:effectLst/>
              <a:uLnTx/>
              <a:uFillTx/>
              <a:latin typeface="+mn-lt"/>
              <a:ea typeface="+mn-ea"/>
              <a:cs typeface="+mn-cs"/>
            </a:endParaRPr>
          </a:p>
          <a:p>
            <a:pPr marL="742950" lvl="1" indent="-285750" eaLnBrk="1" hangingPunct="1">
              <a:spcBef>
                <a:spcPts val="1200"/>
              </a:spcBef>
              <a:buClr>
                <a:schemeClr val="bg2"/>
              </a:buClr>
              <a:buFont typeface="Wingdings" pitchFamily="2" charset="2"/>
              <a:buChar char="l"/>
            </a:pPr>
            <a:r>
              <a:rPr lang="en-US" sz="1800" dirty="0"/>
              <a:t>How does the principle support the goals of Integrated Health?</a:t>
            </a:r>
          </a:p>
          <a:p>
            <a:pPr marL="742950" lvl="1" indent="-285750" eaLnBrk="1" hangingPunct="1">
              <a:spcBef>
                <a:spcPts val="1200"/>
              </a:spcBef>
              <a:buClr>
                <a:schemeClr val="bg2"/>
              </a:buClr>
              <a:buFont typeface="Wingdings" pitchFamily="2" charset="2"/>
              <a:buChar char="l"/>
            </a:pPr>
            <a:r>
              <a:rPr lang="en-US" sz="1800" dirty="0"/>
              <a:t>If implemented, what changes would this principle make to your thinking or behavior or practices with the patients you encounter?</a:t>
            </a:r>
          </a:p>
          <a:p>
            <a:pPr marL="742950" lvl="1" indent="-285750" eaLnBrk="1" hangingPunct="1">
              <a:spcBef>
                <a:spcPts val="1200"/>
              </a:spcBef>
              <a:buClr>
                <a:schemeClr val="bg2"/>
              </a:buClr>
              <a:buFont typeface="Wingdings" pitchFamily="2" charset="2"/>
              <a:buChar char="l"/>
            </a:pPr>
            <a:r>
              <a:rPr lang="en-US" sz="1800" dirty="0"/>
              <a:t>What (if any) barriers exist which would limit the full use of the Stage of Change principles? </a:t>
            </a:r>
          </a:p>
        </p:txBody>
      </p:sp>
    </p:spTree>
    <p:extLst>
      <p:ext uri="{BB962C8B-B14F-4D97-AF65-F5344CB8AC3E}">
        <p14:creationId xmlns:p14="http://schemas.microsoft.com/office/powerpoint/2010/main" val="4101887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838200"/>
          </a:xfrm>
        </p:spPr>
        <p:txBody>
          <a:bodyPr/>
          <a:lstStyle/>
          <a:p>
            <a:r>
              <a:rPr lang="en-US" dirty="0"/>
              <a:t>Group Activity</a:t>
            </a:r>
            <a:br>
              <a:rPr lang="en-US" dirty="0"/>
            </a:br>
            <a:r>
              <a:rPr lang="en-US" sz="2400" dirty="0">
                <a:solidFill>
                  <a:srgbClr val="CE7124"/>
                </a:solidFill>
              </a:rPr>
              <a:t>Generating Questions Associated with Theories…</a:t>
            </a:r>
          </a:p>
        </p:txBody>
      </p:sp>
      <p:sp>
        <p:nvSpPr>
          <p:cNvPr id="32" name="Rectangle 31"/>
          <p:cNvSpPr/>
          <p:nvPr/>
        </p:nvSpPr>
        <p:spPr>
          <a:xfrm>
            <a:off x="835696" y="2286000"/>
            <a:ext cx="2895600" cy="777240"/>
          </a:xfrm>
          <a:prstGeom prst="rect">
            <a:avLst/>
          </a:prstGeom>
          <a:solidFill>
            <a:srgbClr val="4F81BD"/>
          </a:solidFill>
          <a:ln w="19050">
            <a:solidFill>
              <a:srgbClr val="A1BBDB"/>
            </a:solidFill>
          </a:ln>
        </p:spPr>
        <p:txBody>
          <a:bodyPr wrap="square" lIns="182880" anchor="ctr" anchorCtr="0">
            <a:noAutofit/>
          </a:bodyPr>
          <a:lstStyle/>
          <a:p>
            <a:r>
              <a:rPr lang="en-US" sz="1800" b="1" dirty="0">
                <a:solidFill>
                  <a:schemeClr val="bg1"/>
                </a:solidFill>
                <a:latin typeface="+mn-lt"/>
                <a:cs typeface="Times New Roman" pitchFamily="18" charset="0"/>
              </a:rPr>
              <a:t>Environmental </a:t>
            </a:r>
          </a:p>
          <a:p>
            <a:r>
              <a:rPr lang="en-US" sz="1800" b="1" dirty="0">
                <a:solidFill>
                  <a:schemeClr val="bg1"/>
                </a:solidFill>
                <a:latin typeface="+mn-lt"/>
                <a:cs typeface="Times New Roman" pitchFamily="18" charset="0"/>
              </a:rPr>
              <a:t>or Systems Theory</a:t>
            </a:r>
          </a:p>
        </p:txBody>
      </p:sp>
      <p:sp>
        <p:nvSpPr>
          <p:cNvPr id="33" name="Rectangle 32"/>
          <p:cNvSpPr/>
          <p:nvPr/>
        </p:nvSpPr>
        <p:spPr>
          <a:xfrm>
            <a:off x="835696" y="3048000"/>
            <a:ext cx="2895600" cy="777240"/>
          </a:xfrm>
          <a:prstGeom prst="rect">
            <a:avLst/>
          </a:prstGeom>
          <a:solidFill>
            <a:srgbClr val="4F81BD"/>
          </a:solidFill>
          <a:ln w="19050">
            <a:solidFill>
              <a:srgbClr val="A1BBDB"/>
            </a:solidFill>
          </a:ln>
        </p:spPr>
        <p:txBody>
          <a:bodyPr wrap="square" lIns="182880" anchor="ctr" anchorCtr="0">
            <a:noAutofit/>
          </a:bodyPr>
          <a:lstStyle/>
          <a:p>
            <a:r>
              <a:rPr lang="en-US" sz="1800" b="1" dirty="0">
                <a:solidFill>
                  <a:schemeClr val="bg1"/>
                </a:solidFill>
                <a:latin typeface="+mn-lt"/>
                <a:cs typeface="Times New Roman" pitchFamily="18" charset="0"/>
              </a:rPr>
              <a:t>Human</a:t>
            </a:r>
          </a:p>
          <a:p>
            <a:r>
              <a:rPr lang="en-US" sz="1800" b="1" dirty="0">
                <a:solidFill>
                  <a:schemeClr val="bg1"/>
                </a:solidFill>
                <a:latin typeface="+mn-lt"/>
                <a:cs typeface="Times New Roman" pitchFamily="18" charset="0"/>
              </a:rPr>
              <a:t>Developmental Theory</a:t>
            </a:r>
          </a:p>
        </p:txBody>
      </p:sp>
      <p:sp>
        <p:nvSpPr>
          <p:cNvPr id="35" name="Rectangle 34"/>
          <p:cNvSpPr/>
          <p:nvPr/>
        </p:nvSpPr>
        <p:spPr>
          <a:xfrm>
            <a:off x="835696" y="3810000"/>
            <a:ext cx="2895600" cy="777240"/>
          </a:xfrm>
          <a:prstGeom prst="rect">
            <a:avLst/>
          </a:prstGeom>
          <a:solidFill>
            <a:srgbClr val="4F81BD"/>
          </a:solidFill>
          <a:ln w="19050">
            <a:solidFill>
              <a:srgbClr val="A1BBDB"/>
            </a:solidFill>
          </a:ln>
        </p:spPr>
        <p:txBody>
          <a:bodyPr wrap="none" lIns="182880" anchor="ctr" anchorCtr="0">
            <a:noAutofit/>
          </a:bodyPr>
          <a:lstStyle/>
          <a:p>
            <a:r>
              <a:rPr lang="en-US" sz="1800" b="1" dirty="0">
                <a:solidFill>
                  <a:schemeClr val="bg1"/>
                </a:solidFill>
                <a:latin typeface="+mn-lt"/>
                <a:cs typeface="Times New Roman" pitchFamily="18" charset="0"/>
              </a:rPr>
              <a:t>Grief and Loss </a:t>
            </a:r>
          </a:p>
          <a:p>
            <a:r>
              <a:rPr lang="en-US" sz="1800" b="1" dirty="0">
                <a:solidFill>
                  <a:schemeClr val="bg1"/>
                </a:solidFill>
                <a:latin typeface="+mn-lt"/>
                <a:cs typeface="Times New Roman" pitchFamily="18" charset="0"/>
              </a:rPr>
              <a:t>Theory</a:t>
            </a:r>
          </a:p>
        </p:txBody>
      </p:sp>
      <p:sp>
        <p:nvSpPr>
          <p:cNvPr id="36" name="Rectangle 35"/>
          <p:cNvSpPr/>
          <p:nvPr/>
        </p:nvSpPr>
        <p:spPr>
          <a:xfrm>
            <a:off x="835696" y="4587240"/>
            <a:ext cx="2895600" cy="777240"/>
          </a:xfrm>
          <a:prstGeom prst="rect">
            <a:avLst/>
          </a:prstGeom>
          <a:solidFill>
            <a:srgbClr val="4F81BD"/>
          </a:solidFill>
          <a:ln w="19050">
            <a:solidFill>
              <a:srgbClr val="A1BBDB"/>
            </a:solidFill>
          </a:ln>
        </p:spPr>
        <p:txBody>
          <a:bodyPr wrap="none" lIns="182880" anchor="ctr" anchorCtr="0">
            <a:noAutofit/>
          </a:bodyPr>
          <a:lstStyle/>
          <a:p>
            <a:r>
              <a:rPr lang="en-US" sz="1800" b="1" dirty="0">
                <a:solidFill>
                  <a:schemeClr val="bg1"/>
                </a:solidFill>
                <a:latin typeface="+mn-lt"/>
                <a:cs typeface="Times New Roman" pitchFamily="18" charset="0"/>
              </a:rPr>
              <a:t>Social Support </a:t>
            </a:r>
          </a:p>
          <a:p>
            <a:r>
              <a:rPr lang="en-US" sz="1800" b="1" dirty="0">
                <a:solidFill>
                  <a:schemeClr val="bg1"/>
                </a:solidFill>
                <a:latin typeface="+mn-lt"/>
                <a:cs typeface="Times New Roman" pitchFamily="18" charset="0"/>
              </a:rPr>
              <a:t>Theory</a:t>
            </a:r>
          </a:p>
        </p:txBody>
      </p:sp>
      <p:sp>
        <p:nvSpPr>
          <p:cNvPr id="5" name="Right Bracket 4" descr="Left-facing bracket"/>
          <p:cNvSpPr/>
          <p:nvPr/>
        </p:nvSpPr>
        <p:spPr>
          <a:xfrm>
            <a:off x="3490294" y="2209800"/>
            <a:ext cx="457200" cy="3291840"/>
          </a:xfrm>
          <a:prstGeom prst="rightBracket">
            <a:avLst>
              <a:gd name="adj" fmla="val 0"/>
            </a:avLst>
          </a:prstGeom>
          <a:ln w="76200">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7" name="Rectangle 6"/>
          <p:cNvSpPr/>
          <p:nvPr/>
        </p:nvSpPr>
        <p:spPr>
          <a:xfrm>
            <a:off x="3959526" y="3309509"/>
            <a:ext cx="1756472" cy="923330"/>
          </a:xfrm>
          <a:prstGeom prst="rect">
            <a:avLst/>
          </a:prstGeom>
          <a:solidFill>
            <a:srgbClr val="D8C182"/>
          </a:solidFill>
          <a:ln w="57150">
            <a:solidFill>
              <a:schemeClr val="bg1">
                <a:lumMod val="75000"/>
              </a:schemeClr>
            </a:solidFill>
          </a:ln>
        </p:spPr>
        <p:txBody>
          <a:bodyPr wrap="square">
            <a:spAutoFit/>
          </a:bodyPr>
          <a:lstStyle/>
          <a:p>
            <a:pPr lvl="0"/>
            <a:r>
              <a:rPr lang="en-US" sz="1800" b="1" dirty="0">
                <a:latin typeface="Arial" pitchFamily="34" charset="0"/>
                <a:cs typeface="Arial" pitchFamily="34" charset="0"/>
              </a:rPr>
              <a:t>Applying the theory to your practice…</a:t>
            </a:r>
          </a:p>
        </p:txBody>
      </p:sp>
      <p:sp>
        <p:nvSpPr>
          <p:cNvPr id="6" name="Isosceles Triangle 5" descr="Arrow pointing toward graphic of people"/>
          <p:cNvSpPr/>
          <p:nvPr/>
        </p:nvSpPr>
        <p:spPr bwMode="auto">
          <a:xfrm rot="5400000">
            <a:off x="5357769" y="3617268"/>
            <a:ext cx="1102524" cy="307813"/>
          </a:xfrm>
          <a:prstGeom prst="triangle">
            <a:avLst/>
          </a:prstGeom>
          <a:solidFill>
            <a:schemeClr val="bg1">
              <a:lumMod val="85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 W3" charset="0"/>
              <a:cs typeface="ヒラギノ角ゴ Pro W3" charset="0"/>
            </a:endParaRPr>
          </a:p>
        </p:txBody>
      </p:sp>
      <p:sp>
        <p:nvSpPr>
          <p:cNvPr id="9238" name="Rectangle 9237" descr="Rectangle around text"/>
          <p:cNvSpPr/>
          <p:nvPr/>
        </p:nvSpPr>
        <p:spPr>
          <a:xfrm>
            <a:off x="5740993" y="1828800"/>
            <a:ext cx="3149411" cy="3928732"/>
          </a:xfrm>
          <a:prstGeom prst="rect">
            <a:avLst/>
          </a:prstGeom>
          <a:solidFill>
            <a:schemeClr val="bg1"/>
          </a:solidFill>
          <a:ln w="762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dirty="0">
              <a:solidFill>
                <a:schemeClr val="tx1"/>
              </a:solidFill>
            </a:endParaRPr>
          </a:p>
        </p:txBody>
      </p:sp>
      <p:sp>
        <p:nvSpPr>
          <p:cNvPr id="15" name="Rectangle 14"/>
          <p:cNvSpPr/>
          <p:nvPr/>
        </p:nvSpPr>
        <p:spPr>
          <a:xfrm>
            <a:off x="5839018" y="1887602"/>
            <a:ext cx="3097648" cy="1567096"/>
          </a:xfrm>
          <a:prstGeom prst="rect">
            <a:avLst/>
          </a:prstGeom>
        </p:spPr>
        <p:txBody>
          <a:bodyPr wrap="square">
            <a:spAutoFit/>
          </a:bodyPr>
          <a:lstStyle/>
          <a:p>
            <a:pPr>
              <a:lnSpc>
                <a:spcPts val="2300"/>
              </a:lnSpc>
            </a:pPr>
            <a:r>
              <a:rPr lang="en-US" sz="1600" dirty="0">
                <a:latin typeface="Arial" pitchFamily="34" charset="0"/>
                <a:cs typeface="Arial" pitchFamily="34" charset="0"/>
              </a:rPr>
              <a:t>Think of your client population.  What areas of a person’s life come to mind when you consider how these theories relate to that person? </a:t>
            </a:r>
          </a:p>
        </p:txBody>
      </p:sp>
      <p:grpSp>
        <p:nvGrpSpPr>
          <p:cNvPr id="3" name="Group 36" descr="Graphic of people"/>
          <p:cNvGrpSpPr/>
          <p:nvPr/>
        </p:nvGrpSpPr>
        <p:grpSpPr>
          <a:xfrm>
            <a:off x="6313706" y="3497485"/>
            <a:ext cx="2003984" cy="437448"/>
            <a:chOff x="6856413" y="3602038"/>
            <a:chExt cx="1614487" cy="352425"/>
          </a:xfrm>
        </p:grpSpPr>
        <p:sp>
          <p:nvSpPr>
            <p:cNvPr id="38" name="Freeform 10"/>
            <p:cNvSpPr>
              <a:spLocks/>
            </p:cNvSpPr>
            <p:nvPr/>
          </p:nvSpPr>
          <p:spPr bwMode="auto">
            <a:xfrm>
              <a:off x="6915150" y="3602038"/>
              <a:ext cx="101600" cy="104775"/>
            </a:xfrm>
            <a:custGeom>
              <a:avLst/>
              <a:gdLst>
                <a:gd name="T0" fmla="*/ 32 w 64"/>
                <a:gd name="T1" fmla="*/ 0 h 66"/>
                <a:gd name="T2" fmla="*/ 20 w 64"/>
                <a:gd name="T3" fmla="*/ 3 h 66"/>
                <a:gd name="T4" fmla="*/ 10 w 64"/>
                <a:gd name="T5" fmla="*/ 10 h 66"/>
                <a:gd name="T6" fmla="*/ 2 w 64"/>
                <a:gd name="T7" fmla="*/ 20 h 66"/>
                <a:gd name="T8" fmla="*/ 0 w 64"/>
                <a:gd name="T9" fmla="*/ 32 h 66"/>
                <a:gd name="T10" fmla="*/ 2 w 64"/>
                <a:gd name="T11" fmla="*/ 46 h 66"/>
                <a:gd name="T12" fmla="*/ 10 w 64"/>
                <a:gd name="T13" fmla="*/ 56 h 66"/>
                <a:gd name="T14" fmla="*/ 20 w 64"/>
                <a:gd name="T15" fmla="*/ 63 h 66"/>
                <a:gd name="T16" fmla="*/ 32 w 64"/>
                <a:gd name="T17" fmla="*/ 66 h 66"/>
                <a:gd name="T18" fmla="*/ 44 w 64"/>
                <a:gd name="T19" fmla="*/ 63 h 66"/>
                <a:gd name="T20" fmla="*/ 55 w 64"/>
                <a:gd name="T21" fmla="*/ 56 h 66"/>
                <a:gd name="T22" fmla="*/ 62 w 64"/>
                <a:gd name="T23" fmla="*/ 46 h 66"/>
                <a:gd name="T24" fmla="*/ 64 w 64"/>
                <a:gd name="T25" fmla="*/ 32 h 66"/>
                <a:gd name="T26" fmla="*/ 62 w 64"/>
                <a:gd name="T27" fmla="*/ 20 h 66"/>
                <a:gd name="T28" fmla="*/ 55 w 64"/>
                <a:gd name="T29" fmla="*/ 10 h 66"/>
                <a:gd name="T30" fmla="*/ 44 w 64"/>
                <a:gd name="T31" fmla="*/ 3 h 66"/>
                <a:gd name="T32" fmla="*/ 32 w 64"/>
                <a:gd name="T33"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4" h="66">
                  <a:moveTo>
                    <a:pt x="32" y="0"/>
                  </a:moveTo>
                  <a:lnTo>
                    <a:pt x="20" y="3"/>
                  </a:lnTo>
                  <a:lnTo>
                    <a:pt x="10" y="10"/>
                  </a:lnTo>
                  <a:lnTo>
                    <a:pt x="2" y="20"/>
                  </a:lnTo>
                  <a:lnTo>
                    <a:pt x="0" y="32"/>
                  </a:lnTo>
                  <a:lnTo>
                    <a:pt x="2" y="46"/>
                  </a:lnTo>
                  <a:lnTo>
                    <a:pt x="10" y="56"/>
                  </a:lnTo>
                  <a:lnTo>
                    <a:pt x="20" y="63"/>
                  </a:lnTo>
                  <a:lnTo>
                    <a:pt x="32" y="66"/>
                  </a:lnTo>
                  <a:lnTo>
                    <a:pt x="44" y="63"/>
                  </a:lnTo>
                  <a:lnTo>
                    <a:pt x="55" y="56"/>
                  </a:lnTo>
                  <a:lnTo>
                    <a:pt x="62" y="46"/>
                  </a:lnTo>
                  <a:lnTo>
                    <a:pt x="64" y="32"/>
                  </a:lnTo>
                  <a:lnTo>
                    <a:pt x="62" y="20"/>
                  </a:lnTo>
                  <a:lnTo>
                    <a:pt x="55" y="10"/>
                  </a:lnTo>
                  <a:lnTo>
                    <a:pt x="44" y="3"/>
                  </a:lnTo>
                  <a:lnTo>
                    <a:pt x="32" y="0"/>
                  </a:lnTo>
                  <a:close/>
                </a:path>
              </a:pathLst>
            </a:custGeom>
            <a:solidFill>
              <a:srgbClr val="F0C93C"/>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39" name="Freeform 11"/>
            <p:cNvSpPr>
              <a:spLocks/>
            </p:cNvSpPr>
            <p:nvPr/>
          </p:nvSpPr>
          <p:spPr bwMode="auto">
            <a:xfrm>
              <a:off x="7191375" y="3602038"/>
              <a:ext cx="103187" cy="104775"/>
            </a:xfrm>
            <a:custGeom>
              <a:avLst/>
              <a:gdLst>
                <a:gd name="T0" fmla="*/ 32 w 65"/>
                <a:gd name="T1" fmla="*/ 0 h 66"/>
                <a:gd name="T2" fmla="*/ 19 w 65"/>
                <a:gd name="T3" fmla="*/ 3 h 66"/>
                <a:gd name="T4" fmla="*/ 10 w 65"/>
                <a:gd name="T5" fmla="*/ 10 h 66"/>
                <a:gd name="T6" fmla="*/ 2 w 65"/>
                <a:gd name="T7" fmla="*/ 20 h 66"/>
                <a:gd name="T8" fmla="*/ 0 w 65"/>
                <a:gd name="T9" fmla="*/ 32 h 66"/>
                <a:gd name="T10" fmla="*/ 2 w 65"/>
                <a:gd name="T11" fmla="*/ 46 h 66"/>
                <a:gd name="T12" fmla="*/ 10 w 65"/>
                <a:gd name="T13" fmla="*/ 56 h 66"/>
                <a:gd name="T14" fmla="*/ 19 w 65"/>
                <a:gd name="T15" fmla="*/ 63 h 66"/>
                <a:gd name="T16" fmla="*/ 32 w 65"/>
                <a:gd name="T17" fmla="*/ 66 h 66"/>
                <a:gd name="T18" fmla="*/ 45 w 65"/>
                <a:gd name="T19" fmla="*/ 63 h 66"/>
                <a:gd name="T20" fmla="*/ 55 w 65"/>
                <a:gd name="T21" fmla="*/ 56 h 66"/>
                <a:gd name="T22" fmla="*/ 63 w 65"/>
                <a:gd name="T23" fmla="*/ 46 h 66"/>
                <a:gd name="T24" fmla="*/ 65 w 65"/>
                <a:gd name="T25" fmla="*/ 32 h 66"/>
                <a:gd name="T26" fmla="*/ 63 w 65"/>
                <a:gd name="T27" fmla="*/ 20 h 66"/>
                <a:gd name="T28" fmla="*/ 55 w 65"/>
                <a:gd name="T29" fmla="*/ 10 h 66"/>
                <a:gd name="T30" fmla="*/ 45 w 65"/>
                <a:gd name="T31" fmla="*/ 3 h 66"/>
                <a:gd name="T32" fmla="*/ 32 w 65"/>
                <a:gd name="T33"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5" h="66">
                  <a:moveTo>
                    <a:pt x="32" y="0"/>
                  </a:moveTo>
                  <a:lnTo>
                    <a:pt x="19" y="3"/>
                  </a:lnTo>
                  <a:lnTo>
                    <a:pt x="10" y="10"/>
                  </a:lnTo>
                  <a:lnTo>
                    <a:pt x="2" y="20"/>
                  </a:lnTo>
                  <a:lnTo>
                    <a:pt x="0" y="32"/>
                  </a:lnTo>
                  <a:lnTo>
                    <a:pt x="2" y="46"/>
                  </a:lnTo>
                  <a:lnTo>
                    <a:pt x="10" y="56"/>
                  </a:lnTo>
                  <a:lnTo>
                    <a:pt x="19" y="63"/>
                  </a:lnTo>
                  <a:lnTo>
                    <a:pt x="32" y="66"/>
                  </a:lnTo>
                  <a:lnTo>
                    <a:pt x="45" y="63"/>
                  </a:lnTo>
                  <a:lnTo>
                    <a:pt x="55" y="56"/>
                  </a:lnTo>
                  <a:lnTo>
                    <a:pt x="63" y="46"/>
                  </a:lnTo>
                  <a:lnTo>
                    <a:pt x="65" y="32"/>
                  </a:lnTo>
                  <a:lnTo>
                    <a:pt x="63" y="20"/>
                  </a:lnTo>
                  <a:lnTo>
                    <a:pt x="55" y="10"/>
                  </a:lnTo>
                  <a:lnTo>
                    <a:pt x="45" y="3"/>
                  </a:lnTo>
                  <a:lnTo>
                    <a:pt x="32" y="0"/>
                  </a:lnTo>
                  <a:close/>
                </a:path>
              </a:pathLst>
            </a:custGeom>
            <a:solidFill>
              <a:srgbClr val="D3650B"/>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40" name="Freeform 12"/>
            <p:cNvSpPr>
              <a:spLocks/>
            </p:cNvSpPr>
            <p:nvPr/>
          </p:nvSpPr>
          <p:spPr bwMode="auto">
            <a:xfrm>
              <a:off x="7466013" y="3602038"/>
              <a:ext cx="104775" cy="104775"/>
            </a:xfrm>
            <a:custGeom>
              <a:avLst/>
              <a:gdLst>
                <a:gd name="T0" fmla="*/ 34 w 66"/>
                <a:gd name="T1" fmla="*/ 0 h 66"/>
                <a:gd name="T2" fmla="*/ 20 w 66"/>
                <a:gd name="T3" fmla="*/ 3 h 66"/>
                <a:gd name="T4" fmla="*/ 10 w 66"/>
                <a:gd name="T5" fmla="*/ 10 h 66"/>
                <a:gd name="T6" fmla="*/ 3 w 66"/>
                <a:gd name="T7" fmla="*/ 20 h 66"/>
                <a:gd name="T8" fmla="*/ 0 w 66"/>
                <a:gd name="T9" fmla="*/ 32 h 66"/>
                <a:gd name="T10" fmla="*/ 3 w 66"/>
                <a:gd name="T11" fmla="*/ 46 h 66"/>
                <a:gd name="T12" fmla="*/ 10 w 66"/>
                <a:gd name="T13" fmla="*/ 56 h 66"/>
                <a:gd name="T14" fmla="*/ 20 w 66"/>
                <a:gd name="T15" fmla="*/ 63 h 66"/>
                <a:gd name="T16" fmla="*/ 34 w 66"/>
                <a:gd name="T17" fmla="*/ 66 h 66"/>
                <a:gd name="T18" fmla="*/ 46 w 66"/>
                <a:gd name="T19" fmla="*/ 63 h 66"/>
                <a:gd name="T20" fmla="*/ 56 w 66"/>
                <a:gd name="T21" fmla="*/ 56 h 66"/>
                <a:gd name="T22" fmla="*/ 63 w 66"/>
                <a:gd name="T23" fmla="*/ 46 h 66"/>
                <a:gd name="T24" fmla="*/ 66 w 66"/>
                <a:gd name="T25" fmla="*/ 32 h 66"/>
                <a:gd name="T26" fmla="*/ 63 w 66"/>
                <a:gd name="T27" fmla="*/ 20 h 66"/>
                <a:gd name="T28" fmla="*/ 56 w 66"/>
                <a:gd name="T29" fmla="*/ 10 h 66"/>
                <a:gd name="T30" fmla="*/ 46 w 66"/>
                <a:gd name="T31" fmla="*/ 3 h 66"/>
                <a:gd name="T32" fmla="*/ 34 w 66"/>
                <a:gd name="T33"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6" h="66">
                  <a:moveTo>
                    <a:pt x="34" y="0"/>
                  </a:moveTo>
                  <a:lnTo>
                    <a:pt x="20" y="3"/>
                  </a:lnTo>
                  <a:lnTo>
                    <a:pt x="10" y="10"/>
                  </a:lnTo>
                  <a:lnTo>
                    <a:pt x="3" y="20"/>
                  </a:lnTo>
                  <a:lnTo>
                    <a:pt x="0" y="32"/>
                  </a:lnTo>
                  <a:lnTo>
                    <a:pt x="3" y="46"/>
                  </a:lnTo>
                  <a:lnTo>
                    <a:pt x="10" y="56"/>
                  </a:lnTo>
                  <a:lnTo>
                    <a:pt x="20" y="63"/>
                  </a:lnTo>
                  <a:lnTo>
                    <a:pt x="34" y="66"/>
                  </a:lnTo>
                  <a:lnTo>
                    <a:pt x="46" y="63"/>
                  </a:lnTo>
                  <a:lnTo>
                    <a:pt x="56" y="56"/>
                  </a:lnTo>
                  <a:lnTo>
                    <a:pt x="63" y="46"/>
                  </a:lnTo>
                  <a:lnTo>
                    <a:pt x="66" y="32"/>
                  </a:lnTo>
                  <a:lnTo>
                    <a:pt x="63" y="20"/>
                  </a:lnTo>
                  <a:lnTo>
                    <a:pt x="56" y="10"/>
                  </a:lnTo>
                  <a:lnTo>
                    <a:pt x="46" y="3"/>
                  </a:lnTo>
                  <a:lnTo>
                    <a:pt x="34" y="0"/>
                  </a:lnTo>
                  <a:close/>
                </a:path>
              </a:pathLst>
            </a:custGeom>
            <a:solidFill>
              <a:srgbClr val="75A7DD"/>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41" name="Freeform 13"/>
            <p:cNvSpPr>
              <a:spLocks/>
            </p:cNvSpPr>
            <p:nvPr/>
          </p:nvSpPr>
          <p:spPr bwMode="auto">
            <a:xfrm>
              <a:off x="7742238" y="3602038"/>
              <a:ext cx="101600" cy="104775"/>
            </a:xfrm>
            <a:custGeom>
              <a:avLst/>
              <a:gdLst>
                <a:gd name="T0" fmla="*/ 32 w 64"/>
                <a:gd name="T1" fmla="*/ 0 h 66"/>
                <a:gd name="T2" fmla="*/ 20 w 64"/>
                <a:gd name="T3" fmla="*/ 3 h 66"/>
                <a:gd name="T4" fmla="*/ 9 w 64"/>
                <a:gd name="T5" fmla="*/ 10 h 66"/>
                <a:gd name="T6" fmla="*/ 3 w 64"/>
                <a:gd name="T7" fmla="*/ 20 h 66"/>
                <a:gd name="T8" fmla="*/ 0 w 64"/>
                <a:gd name="T9" fmla="*/ 32 h 66"/>
                <a:gd name="T10" fmla="*/ 3 w 64"/>
                <a:gd name="T11" fmla="*/ 46 h 66"/>
                <a:gd name="T12" fmla="*/ 9 w 64"/>
                <a:gd name="T13" fmla="*/ 56 h 66"/>
                <a:gd name="T14" fmla="*/ 20 w 64"/>
                <a:gd name="T15" fmla="*/ 63 h 66"/>
                <a:gd name="T16" fmla="*/ 32 w 64"/>
                <a:gd name="T17" fmla="*/ 66 h 66"/>
                <a:gd name="T18" fmla="*/ 45 w 64"/>
                <a:gd name="T19" fmla="*/ 63 h 66"/>
                <a:gd name="T20" fmla="*/ 54 w 64"/>
                <a:gd name="T21" fmla="*/ 56 h 66"/>
                <a:gd name="T22" fmla="*/ 62 w 64"/>
                <a:gd name="T23" fmla="*/ 46 h 66"/>
                <a:gd name="T24" fmla="*/ 64 w 64"/>
                <a:gd name="T25" fmla="*/ 32 h 66"/>
                <a:gd name="T26" fmla="*/ 62 w 64"/>
                <a:gd name="T27" fmla="*/ 20 h 66"/>
                <a:gd name="T28" fmla="*/ 54 w 64"/>
                <a:gd name="T29" fmla="*/ 10 h 66"/>
                <a:gd name="T30" fmla="*/ 45 w 64"/>
                <a:gd name="T31" fmla="*/ 3 h 66"/>
                <a:gd name="T32" fmla="*/ 32 w 64"/>
                <a:gd name="T33"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4" h="66">
                  <a:moveTo>
                    <a:pt x="32" y="0"/>
                  </a:moveTo>
                  <a:lnTo>
                    <a:pt x="20" y="3"/>
                  </a:lnTo>
                  <a:lnTo>
                    <a:pt x="9" y="10"/>
                  </a:lnTo>
                  <a:lnTo>
                    <a:pt x="3" y="20"/>
                  </a:lnTo>
                  <a:lnTo>
                    <a:pt x="0" y="32"/>
                  </a:lnTo>
                  <a:lnTo>
                    <a:pt x="3" y="46"/>
                  </a:lnTo>
                  <a:lnTo>
                    <a:pt x="9" y="56"/>
                  </a:lnTo>
                  <a:lnTo>
                    <a:pt x="20" y="63"/>
                  </a:lnTo>
                  <a:lnTo>
                    <a:pt x="32" y="66"/>
                  </a:lnTo>
                  <a:lnTo>
                    <a:pt x="45" y="63"/>
                  </a:lnTo>
                  <a:lnTo>
                    <a:pt x="54" y="56"/>
                  </a:lnTo>
                  <a:lnTo>
                    <a:pt x="62" y="46"/>
                  </a:lnTo>
                  <a:lnTo>
                    <a:pt x="64" y="32"/>
                  </a:lnTo>
                  <a:lnTo>
                    <a:pt x="62" y="20"/>
                  </a:lnTo>
                  <a:lnTo>
                    <a:pt x="54" y="10"/>
                  </a:lnTo>
                  <a:lnTo>
                    <a:pt x="45" y="3"/>
                  </a:lnTo>
                  <a:lnTo>
                    <a:pt x="32" y="0"/>
                  </a:lnTo>
                  <a:close/>
                </a:path>
              </a:pathLst>
            </a:custGeom>
            <a:solidFill>
              <a:srgbClr val="9BBB59"/>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42" name="Freeform 14"/>
            <p:cNvSpPr>
              <a:spLocks/>
            </p:cNvSpPr>
            <p:nvPr/>
          </p:nvSpPr>
          <p:spPr bwMode="auto">
            <a:xfrm>
              <a:off x="8018463" y="3602038"/>
              <a:ext cx="101600" cy="104775"/>
            </a:xfrm>
            <a:custGeom>
              <a:avLst/>
              <a:gdLst>
                <a:gd name="T0" fmla="*/ 32 w 64"/>
                <a:gd name="T1" fmla="*/ 0 h 66"/>
                <a:gd name="T2" fmla="*/ 20 w 64"/>
                <a:gd name="T3" fmla="*/ 3 h 66"/>
                <a:gd name="T4" fmla="*/ 9 w 64"/>
                <a:gd name="T5" fmla="*/ 10 h 66"/>
                <a:gd name="T6" fmla="*/ 2 w 64"/>
                <a:gd name="T7" fmla="*/ 20 h 66"/>
                <a:gd name="T8" fmla="*/ 0 w 64"/>
                <a:gd name="T9" fmla="*/ 32 h 66"/>
                <a:gd name="T10" fmla="*/ 2 w 64"/>
                <a:gd name="T11" fmla="*/ 46 h 66"/>
                <a:gd name="T12" fmla="*/ 9 w 64"/>
                <a:gd name="T13" fmla="*/ 56 h 66"/>
                <a:gd name="T14" fmla="*/ 20 w 64"/>
                <a:gd name="T15" fmla="*/ 63 h 66"/>
                <a:gd name="T16" fmla="*/ 32 w 64"/>
                <a:gd name="T17" fmla="*/ 66 h 66"/>
                <a:gd name="T18" fmla="*/ 44 w 64"/>
                <a:gd name="T19" fmla="*/ 63 h 66"/>
                <a:gd name="T20" fmla="*/ 54 w 64"/>
                <a:gd name="T21" fmla="*/ 56 h 66"/>
                <a:gd name="T22" fmla="*/ 62 w 64"/>
                <a:gd name="T23" fmla="*/ 46 h 66"/>
                <a:gd name="T24" fmla="*/ 64 w 64"/>
                <a:gd name="T25" fmla="*/ 32 h 66"/>
                <a:gd name="T26" fmla="*/ 62 w 64"/>
                <a:gd name="T27" fmla="*/ 20 h 66"/>
                <a:gd name="T28" fmla="*/ 54 w 64"/>
                <a:gd name="T29" fmla="*/ 10 h 66"/>
                <a:gd name="T30" fmla="*/ 44 w 64"/>
                <a:gd name="T31" fmla="*/ 3 h 66"/>
                <a:gd name="T32" fmla="*/ 32 w 64"/>
                <a:gd name="T33"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4" h="66">
                  <a:moveTo>
                    <a:pt x="32" y="0"/>
                  </a:moveTo>
                  <a:lnTo>
                    <a:pt x="20" y="3"/>
                  </a:lnTo>
                  <a:lnTo>
                    <a:pt x="9" y="10"/>
                  </a:lnTo>
                  <a:lnTo>
                    <a:pt x="2" y="20"/>
                  </a:lnTo>
                  <a:lnTo>
                    <a:pt x="0" y="32"/>
                  </a:lnTo>
                  <a:lnTo>
                    <a:pt x="2" y="46"/>
                  </a:lnTo>
                  <a:lnTo>
                    <a:pt x="9" y="56"/>
                  </a:lnTo>
                  <a:lnTo>
                    <a:pt x="20" y="63"/>
                  </a:lnTo>
                  <a:lnTo>
                    <a:pt x="32" y="66"/>
                  </a:lnTo>
                  <a:lnTo>
                    <a:pt x="44" y="63"/>
                  </a:lnTo>
                  <a:lnTo>
                    <a:pt x="54" y="56"/>
                  </a:lnTo>
                  <a:lnTo>
                    <a:pt x="62" y="46"/>
                  </a:lnTo>
                  <a:lnTo>
                    <a:pt x="64" y="32"/>
                  </a:lnTo>
                  <a:lnTo>
                    <a:pt x="62" y="20"/>
                  </a:lnTo>
                  <a:lnTo>
                    <a:pt x="54" y="10"/>
                  </a:lnTo>
                  <a:lnTo>
                    <a:pt x="44" y="3"/>
                  </a:lnTo>
                  <a:lnTo>
                    <a:pt x="32" y="0"/>
                  </a:lnTo>
                  <a:close/>
                </a:path>
              </a:pathLst>
            </a:custGeom>
            <a:solidFill>
              <a:srgbClr val="4F81BD"/>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43" name="Freeform 15"/>
            <p:cNvSpPr>
              <a:spLocks/>
            </p:cNvSpPr>
            <p:nvPr/>
          </p:nvSpPr>
          <p:spPr bwMode="auto">
            <a:xfrm>
              <a:off x="8294688" y="3602038"/>
              <a:ext cx="101600" cy="104775"/>
            </a:xfrm>
            <a:custGeom>
              <a:avLst/>
              <a:gdLst>
                <a:gd name="T0" fmla="*/ 32 w 64"/>
                <a:gd name="T1" fmla="*/ 0 h 66"/>
                <a:gd name="T2" fmla="*/ 19 w 64"/>
                <a:gd name="T3" fmla="*/ 3 h 66"/>
                <a:gd name="T4" fmla="*/ 10 w 64"/>
                <a:gd name="T5" fmla="*/ 10 h 66"/>
                <a:gd name="T6" fmla="*/ 2 w 64"/>
                <a:gd name="T7" fmla="*/ 20 h 66"/>
                <a:gd name="T8" fmla="*/ 0 w 64"/>
                <a:gd name="T9" fmla="*/ 32 h 66"/>
                <a:gd name="T10" fmla="*/ 2 w 64"/>
                <a:gd name="T11" fmla="*/ 46 h 66"/>
                <a:gd name="T12" fmla="*/ 10 w 64"/>
                <a:gd name="T13" fmla="*/ 56 h 66"/>
                <a:gd name="T14" fmla="*/ 19 w 64"/>
                <a:gd name="T15" fmla="*/ 63 h 66"/>
                <a:gd name="T16" fmla="*/ 32 w 64"/>
                <a:gd name="T17" fmla="*/ 66 h 66"/>
                <a:gd name="T18" fmla="*/ 44 w 64"/>
                <a:gd name="T19" fmla="*/ 63 h 66"/>
                <a:gd name="T20" fmla="*/ 55 w 64"/>
                <a:gd name="T21" fmla="*/ 56 h 66"/>
                <a:gd name="T22" fmla="*/ 61 w 64"/>
                <a:gd name="T23" fmla="*/ 46 h 66"/>
                <a:gd name="T24" fmla="*/ 64 w 64"/>
                <a:gd name="T25" fmla="*/ 32 h 66"/>
                <a:gd name="T26" fmla="*/ 61 w 64"/>
                <a:gd name="T27" fmla="*/ 20 h 66"/>
                <a:gd name="T28" fmla="*/ 55 w 64"/>
                <a:gd name="T29" fmla="*/ 10 h 66"/>
                <a:gd name="T30" fmla="*/ 44 w 64"/>
                <a:gd name="T31" fmla="*/ 3 h 66"/>
                <a:gd name="T32" fmla="*/ 32 w 64"/>
                <a:gd name="T33"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4" h="66">
                  <a:moveTo>
                    <a:pt x="32" y="0"/>
                  </a:moveTo>
                  <a:lnTo>
                    <a:pt x="19" y="3"/>
                  </a:lnTo>
                  <a:lnTo>
                    <a:pt x="10" y="10"/>
                  </a:lnTo>
                  <a:lnTo>
                    <a:pt x="2" y="20"/>
                  </a:lnTo>
                  <a:lnTo>
                    <a:pt x="0" y="32"/>
                  </a:lnTo>
                  <a:lnTo>
                    <a:pt x="2" y="46"/>
                  </a:lnTo>
                  <a:lnTo>
                    <a:pt x="10" y="56"/>
                  </a:lnTo>
                  <a:lnTo>
                    <a:pt x="19" y="63"/>
                  </a:lnTo>
                  <a:lnTo>
                    <a:pt x="32" y="66"/>
                  </a:lnTo>
                  <a:lnTo>
                    <a:pt x="44" y="63"/>
                  </a:lnTo>
                  <a:lnTo>
                    <a:pt x="55" y="56"/>
                  </a:lnTo>
                  <a:lnTo>
                    <a:pt x="61" y="46"/>
                  </a:lnTo>
                  <a:lnTo>
                    <a:pt x="64" y="32"/>
                  </a:lnTo>
                  <a:lnTo>
                    <a:pt x="61" y="20"/>
                  </a:lnTo>
                  <a:lnTo>
                    <a:pt x="55" y="10"/>
                  </a:lnTo>
                  <a:lnTo>
                    <a:pt x="44" y="3"/>
                  </a:lnTo>
                  <a:lnTo>
                    <a:pt x="32" y="0"/>
                  </a:lnTo>
                  <a:close/>
                </a:path>
              </a:pathLst>
            </a:custGeom>
            <a:solidFill>
              <a:srgbClr val="9BBB59"/>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44" name="Freeform 16"/>
            <p:cNvSpPr>
              <a:spLocks/>
            </p:cNvSpPr>
            <p:nvPr/>
          </p:nvSpPr>
          <p:spPr bwMode="auto">
            <a:xfrm>
              <a:off x="6856413" y="3716338"/>
              <a:ext cx="234950" cy="238125"/>
            </a:xfrm>
            <a:custGeom>
              <a:avLst/>
              <a:gdLst>
                <a:gd name="T0" fmla="*/ 145 w 148"/>
                <a:gd name="T1" fmla="*/ 63 h 150"/>
                <a:gd name="T2" fmla="*/ 144 w 148"/>
                <a:gd name="T3" fmla="*/ 48 h 150"/>
                <a:gd name="T4" fmla="*/ 142 w 148"/>
                <a:gd name="T5" fmla="*/ 37 h 150"/>
                <a:gd name="T6" fmla="*/ 137 w 148"/>
                <a:gd name="T7" fmla="*/ 26 h 150"/>
                <a:gd name="T8" fmla="*/ 129 w 148"/>
                <a:gd name="T9" fmla="*/ 18 h 150"/>
                <a:gd name="T10" fmla="*/ 122 w 148"/>
                <a:gd name="T11" fmla="*/ 11 h 150"/>
                <a:gd name="T12" fmla="*/ 112 w 148"/>
                <a:gd name="T13" fmla="*/ 6 h 150"/>
                <a:gd name="T14" fmla="*/ 102 w 148"/>
                <a:gd name="T15" fmla="*/ 2 h 150"/>
                <a:gd name="T16" fmla="*/ 91 w 148"/>
                <a:gd name="T17" fmla="*/ 0 h 150"/>
                <a:gd name="T18" fmla="*/ 91 w 148"/>
                <a:gd name="T19" fmla="*/ 0 h 150"/>
                <a:gd name="T20" fmla="*/ 91 w 148"/>
                <a:gd name="T21" fmla="*/ 0 h 150"/>
                <a:gd name="T22" fmla="*/ 90 w 148"/>
                <a:gd name="T23" fmla="*/ 0 h 150"/>
                <a:gd name="T24" fmla="*/ 90 w 148"/>
                <a:gd name="T25" fmla="*/ 0 h 150"/>
                <a:gd name="T26" fmla="*/ 80 w 148"/>
                <a:gd name="T27" fmla="*/ 92 h 150"/>
                <a:gd name="T28" fmla="*/ 75 w 148"/>
                <a:gd name="T29" fmla="*/ 5 h 150"/>
                <a:gd name="T30" fmla="*/ 74 w 148"/>
                <a:gd name="T31" fmla="*/ 6 h 150"/>
                <a:gd name="T32" fmla="*/ 73 w 148"/>
                <a:gd name="T33" fmla="*/ 6 h 150"/>
                <a:gd name="T34" fmla="*/ 71 w 148"/>
                <a:gd name="T35" fmla="*/ 6 h 150"/>
                <a:gd name="T36" fmla="*/ 70 w 148"/>
                <a:gd name="T37" fmla="*/ 6 h 150"/>
                <a:gd name="T38" fmla="*/ 70 w 148"/>
                <a:gd name="T39" fmla="*/ 91 h 150"/>
                <a:gd name="T40" fmla="*/ 48 w 148"/>
                <a:gd name="T41" fmla="*/ 1 h 150"/>
                <a:gd name="T42" fmla="*/ 38 w 148"/>
                <a:gd name="T43" fmla="*/ 3 h 150"/>
                <a:gd name="T44" fmla="*/ 28 w 148"/>
                <a:gd name="T45" fmla="*/ 8 h 150"/>
                <a:gd name="T46" fmla="*/ 21 w 148"/>
                <a:gd name="T47" fmla="*/ 13 h 150"/>
                <a:gd name="T48" fmla="*/ 14 w 148"/>
                <a:gd name="T49" fmla="*/ 20 h 150"/>
                <a:gd name="T50" fmla="*/ 7 w 148"/>
                <a:gd name="T51" fmla="*/ 28 h 150"/>
                <a:gd name="T52" fmla="*/ 4 w 148"/>
                <a:gd name="T53" fmla="*/ 38 h 150"/>
                <a:gd name="T54" fmla="*/ 1 w 148"/>
                <a:gd name="T55" fmla="*/ 49 h 150"/>
                <a:gd name="T56" fmla="*/ 0 w 148"/>
                <a:gd name="T57" fmla="*/ 63 h 150"/>
                <a:gd name="T58" fmla="*/ 0 w 148"/>
                <a:gd name="T59" fmla="*/ 142 h 150"/>
                <a:gd name="T60" fmla="*/ 42 w 148"/>
                <a:gd name="T61" fmla="*/ 142 h 150"/>
                <a:gd name="T62" fmla="*/ 49 w 148"/>
                <a:gd name="T63" fmla="*/ 145 h 150"/>
                <a:gd name="T64" fmla="*/ 57 w 148"/>
                <a:gd name="T65" fmla="*/ 148 h 150"/>
                <a:gd name="T66" fmla="*/ 64 w 148"/>
                <a:gd name="T67" fmla="*/ 149 h 150"/>
                <a:gd name="T68" fmla="*/ 73 w 148"/>
                <a:gd name="T69" fmla="*/ 150 h 150"/>
                <a:gd name="T70" fmla="*/ 81 w 148"/>
                <a:gd name="T71" fmla="*/ 149 h 150"/>
                <a:gd name="T72" fmla="*/ 89 w 148"/>
                <a:gd name="T73" fmla="*/ 148 h 150"/>
                <a:gd name="T74" fmla="*/ 96 w 148"/>
                <a:gd name="T75" fmla="*/ 145 h 150"/>
                <a:gd name="T76" fmla="*/ 104 w 148"/>
                <a:gd name="T77" fmla="*/ 142 h 150"/>
                <a:gd name="T78" fmla="*/ 148 w 148"/>
                <a:gd name="T79" fmla="*/ 142 h 150"/>
                <a:gd name="T80" fmla="*/ 148 w 148"/>
                <a:gd name="T81" fmla="*/ 63 h 150"/>
                <a:gd name="T82" fmla="*/ 145 w 148"/>
                <a:gd name="T83" fmla="*/ 63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48" h="150">
                  <a:moveTo>
                    <a:pt x="145" y="63"/>
                  </a:moveTo>
                  <a:lnTo>
                    <a:pt x="144" y="48"/>
                  </a:lnTo>
                  <a:lnTo>
                    <a:pt x="142" y="37"/>
                  </a:lnTo>
                  <a:lnTo>
                    <a:pt x="137" y="26"/>
                  </a:lnTo>
                  <a:lnTo>
                    <a:pt x="129" y="18"/>
                  </a:lnTo>
                  <a:lnTo>
                    <a:pt x="122" y="11"/>
                  </a:lnTo>
                  <a:lnTo>
                    <a:pt x="112" y="6"/>
                  </a:lnTo>
                  <a:lnTo>
                    <a:pt x="102" y="2"/>
                  </a:lnTo>
                  <a:lnTo>
                    <a:pt x="91" y="0"/>
                  </a:lnTo>
                  <a:lnTo>
                    <a:pt x="91" y="0"/>
                  </a:lnTo>
                  <a:lnTo>
                    <a:pt x="91" y="0"/>
                  </a:lnTo>
                  <a:lnTo>
                    <a:pt x="90" y="0"/>
                  </a:lnTo>
                  <a:lnTo>
                    <a:pt x="90" y="0"/>
                  </a:lnTo>
                  <a:lnTo>
                    <a:pt x="80" y="92"/>
                  </a:lnTo>
                  <a:lnTo>
                    <a:pt x="75" y="5"/>
                  </a:lnTo>
                  <a:lnTo>
                    <a:pt x="74" y="6"/>
                  </a:lnTo>
                  <a:lnTo>
                    <a:pt x="73" y="6"/>
                  </a:lnTo>
                  <a:lnTo>
                    <a:pt x="71" y="6"/>
                  </a:lnTo>
                  <a:lnTo>
                    <a:pt x="70" y="6"/>
                  </a:lnTo>
                  <a:lnTo>
                    <a:pt x="70" y="91"/>
                  </a:lnTo>
                  <a:lnTo>
                    <a:pt x="48" y="1"/>
                  </a:lnTo>
                  <a:lnTo>
                    <a:pt x="38" y="3"/>
                  </a:lnTo>
                  <a:lnTo>
                    <a:pt x="28" y="8"/>
                  </a:lnTo>
                  <a:lnTo>
                    <a:pt x="21" y="13"/>
                  </a:lnTo>
                  <a:lnTo>
                    <a:pt x="14" y="20"/>
                  </a:lnTo>
                  <a:lnTo>
                    <a:pt x="7" y="28"/>
                  </a:lnTo>
                  <a:lnTo>
                    <a:pt x="4" y="38"/>
                  </a:lnTo>
                  <a:lnTo>
                    <a:pt x="1" y="49"/>
                  </a:lnTo>
                  <a:lnTo>
                    <a:pt x="0" y="63"/>
                  </a:lnTo>
                  <a:lnTo>
                    <a:pt x="0" y="142"/>
                  </a:lnTo>
                  <a:lnTo>
                    <a:pt x="42" y="142"/>
                  </a:lnTo>
                  <a:lnTo>
                    <a:pt x="49" y="145"/>
                  </a:lnTo>
                  <a:lnTo>
                    <a:pt x="57" y="148"/>
                  </a:lnTo>
                  <a:lnTo>
                    <a:pt x="64" y="149"/>
                  </a:lnTo>
                  <a:lnTo>
                    <a:pt x="73" y="150"/>
                  </a:lnTo>
                  <a:lnTo>
                    <a:pt x="81" y="149"/>
                  </a:lnTo>
                  <a:lnTo>
                    <a:pt x="89" y="148"/>
                  </a:lnTo>
                  <a:lnTo>
                    <a:pt x="96" y="145"/>
                  </a:lnTo>
                  <a:lnTo>
                    <a:pt x="104" y="142"/>
                  </a:lnTo>
                  <a:lnTo>
                    <a:pt x="148" y="142"/>
                  </a:lnTo>
                  <a:lnTo>
                    <a:pt x="148" y="63"/>
                  </a:lnTo>
                  <a:lnTo>
                    <a:pt x="145" y="63"/>
                  </a:lnTo>
                  <a:close/>
                </a:path>
              </a:pathLst>
            </a:custGeom>
            <a:solidFill>
              <a:srgbClr val="F0C93C"/>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45" name="Freeform 17"/>
            <p:cNvSpPr>
              <a:spLocks/>
            </p:cNvSpPr>
            <p:nvPr/>
          </p:nvSpPr>
          <p:spPr bwMode="auto">
            <a:xfrm>
              <a:off x="7132638" y="3716338"/>
              <a:ext cx="234950" cy="238125"/>
            </a:xfrm>
            <a:custGeom>
              <a:avLst/>
              <a:gdLst>
                <a:gd name="T0" fmla="*/ 146 w 148"/>
                <a:gd name="T1" fmla="*/ 63 h 150"/>
                <a:gd name="T2" fmla="*/ 145 w 148"/>
                <a:gd name="T3" fmla="*/ 49 h 150"/>
                <a:gd name="T4" fmla="*/ 143 w 148"/>
                <a:gd name="T5" fmla="*/ 37 h 150"/>
                <a:gd name="T6" fmla="*/ 138 w 148"/>
                <a:gd name="T7" fmla="*/ 27 h 150"/>
                <a:gd name="T8" fmla="*/ 132 w 148"/>
                <a:gd name="T9" fmla="*/ 18 h 150"/>
                <a:gd name="T10" fmla="*/ 124 w 148"/>
                <a:gd name="T11" fmla="*/ 12 h 150"/>
                <a:gd name="T12" fmla="*/ 114 w 148"/>
                <a:gd name="T13" fmla="*/ 7 h 150"/>
                <a:gd name="T14" fmla="*/ 105 w 148"/>
                <a:gd name="T15" fmla="*/ 2 h 150"/>
                <a:gd name="T16" fmla="*/ 93 w 148"/>
                <a:gd name="T17" fmla="*/ 0 h 150"/>
                <a:gd name="T18" fmla="*/ 93 w 148"/>
                <a:gd name="T19" fmla="*/ 38 h 150"/>
                <a:gd name="T20" fmla="*/ 48 w 148"/>
                <a:gd name="T21" fmla="*/ 38 h 150"/>
                <a:gd name="T22" fmla="*/ 48 w 148"/>
                <a:gd name="T23" fmla="*/ 1 h 150"/>
                <a:gd name="T24" fmla="*/ 38 w 148"/>
                <a:gd name="T25" fmla="*/ 3 h 150"/>
                <a:gd name="T26" fmla="*/ 28 w 148"/>
                <a:gd name="T27" fmla="*/ 8 h 150"/>
                <a:gd name="T28" fmla="*/ 21 w 148"/>
                <a:gd name="T29" fmla="*/ 13 h 150"/>
                <a:gd name="T30" fmla="*/ 13 w 148"/>
                <a:gd name="T31" fmla="*/ 20 h 150"/>
                <a:gd name="T32" fmla="*/ 7 w 148"/>
                <a:gd name="T33" fmla="*/ 28 h 150"/>
                <a:gd name="T34" fmla="*/ 3 w 148"/>
                <a:gd name="T35" fmla="*/ 38 h 150"/>
                <a:gd name="T36" fmla="*/ 1 w 148"/>
                <a:gd name="T37" fmla="*/ 49 h 150"/>
                <a:gd name="T38" fmla="*/ 0 w 148"/>
                <a:gd name="T39" fmla="*/ 63 h 150"/>
                <a:gd name="T40" fmla="*/ 0 w 148"/>
                <a:gd name="T41" fmla="*/ 142 h 150"/>
                <a:gd name="T42" fmla="*/ 42 w 148"/>
                <a:gd name="T43" fmla="*/ 142 h 150"/>
                <a:gd name="T44" fmla="*/ 49 w 148"/>
                <a:gd name="T45" fmla="*/ 145 h 150"/>
                <a:gd name="T46" fmla="*/ 56 w 148"/>
                <a:gd name="T47" fmla="*/ 148 h 150"/>
                <a:gd name="T48" fmla="*/ 64 w 148"/>
                <a:gd name="T49" fmla="*/ 149 h 150"/>
                <a:gd name="T50" fmla="*/ 72 w 148"/>
                <a:gd name="T51" fmla="*/ 150 h 150"/>
                <a:gd name="T52" fmla="*/ 81 w 148"/>
                <a:gd name="T53" fmla="*/ 149 h 150"/>
                <a:gd name="T54" fmla="*/ 88 w 148"/>
                <a:gd name="T55" fmla="*/ 148 h 150"/>
                <a:gd name="T56" fmla="*/ 96 w 148"/>
                <a:gd name="T57" fmla="*/ 145 h 150"/>
                <a:gd name="T58" fmla="*/ 103 w 148"/>
                <a:gd name="T59" fmla="*/ 142 h 150"/>
                <a:gd name="T60" fmla="*/ 148 w 148"/>
                <a:gd name="T61" fmla="*/ 142 h 150"/>
                <a:gd name="T62" fmla="*/ 148 w 148"/>
                <a:gd name="T63" fmla="*/ 63 h 150"/>
                <a:gd name="T64" fmla="*/ 146 w 148"/>
                <a:gd name="T65" fmla="*/ 63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48" h="150">
                  <a:moveTo>
                    <a:pt x="146" y="63"/>
                  </a:moveTo>
                  <a:lnTo>
                    <a:pt x="145" y="49"/>
                  </a:lnTo>
                  <a:lnTo>
                    <a:pt x="143" y="37"/>
                  </a:lnTo>
                  <a:lnTo>
                    <a:pt x="138" y="27"/>
                  </a:lnTo>
                  <a:lnTo>
                    <a:pt x="132" y="18"/>
                  </a:lnTo>
                  <a:lnTo>
                    <a:pt x="124" y="12"/>
                  </a:lnTo>
                  <a:lnTo>
                    <a:pt x="114" y="7"/>
                  </a:lnTo>
                  <a:lnTo>
                    <a:pt x="105" y="2"/>
                  </a:lnTo>
                  <a:lnTo>
                    <a:pt x="93" y="0"/>
                  </a:lnTo>
                  <a:lnTo>
                    <a:pt x="93" y="38"/>
                  </a:lnTo>
                  <a:lnTo>
                    <a:pt x="48" y="38"/>
                  </a:lnTo>
                  <a:lnTo>
                    <a:pt x="48" y="1"/>
                  </a:lnTo>
                  <a:lnTo>
                    <a:pt x="38" y="3"/>
                  </a:lnTo>
                  <a:lnTo>
                    <a:pt x="28" y="8"/>
                  </a:lnTo>
                  <a:lnTo>
                    <a:pt x="21" y="13"/>
                  </a:lnTo>
                  <a:lnTo>
                    <a:pt x="13" y="20"/>
                  </a:lnTo>
                  <a:lnTo>
                    <a:pt x="7" y="28"/>
                  </a:lnTo>
                  <a:lnTo>
                    <a:pt x="3" y="38"/>
                  </a:lnTo>
                  <a:lnTo>
                    <a:pt x="1" y="49"/>
                  </a:lnTo>
                  <a:lnTo>
                    <a:pt x="0" y="63"/>
                  </a:lnTo>
                  <a:lnTo>
                    <a:pt x="0" y="142"/>
                  </a:lnTo>
                  <a:lnTo>
                    <a:pt x="42" y="142"/>
                  </a:lnTo>
                  <a:lnTo>
                    <a:pt x="49" y="145"/>
                  </a:lnTo>
                  <a:lnTo>
                    <a:pt x="56" y="148"/>
                  </a:lnTo>
                  <a:lnTo>
                    <a:pt x="64" y="149"/>
                  </a:lnTo>
                  <a:lnTo>
                    <a:pt x="72" y="150"/>
                  </a:lnTo>
                  <a:lnTo>
                    <a:pt x="81" y="149"/>
                  </a:lnTo>
                  <a:lnTo>
                    <a:pt x="88" y="148"/>
                  </a:lnTo>
                  <a:lnTo>
                    <a:pt x="96" y="145"/>
                  </a:lnTo>
                  <a:lnTo>
                    <a:pt x="103" y="142"/>
                  </a:lnTo>
                  <a:lnTo>
                    <a:pt x="148" y="142"/>
                  </a:lnTo>
                  <a:lnTo>
                    <a:pt x="148" y="63"/>
                  </a:lnTo>
                  <a:lnTo>
                    <a:pt x="146" y="63"/>
                  </a:lnTo>
                  <a:close/>
                </a:path>
              </a:pathLst>
            </a:custGeom>
            <a:solidFill>
              <a:srgbClr val="D3650B"/>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46" name="Freeform 18"/>
            <p:cNvSpPr>
              <a:spLocks/>
            </p:cNvSpPr>
            <p:nvPr/>
          </p:nvSpPr>
          <p:spPr bwMode="auto">
            <a:xfrm>
              <a:off x="7408863" y="3716338"/>
              <a:ext cx="231775" cy="238125"/>
            </a:xfrm>
            <a:custGeom>
              <a:avLst/>
              <a:gdLst>
                <a:gd name="T0" fmla="*/ 145 w 146"/>
                <a:gd name="T1" fmla="*/ 63 h 150"/>
                <a:gd name="T2" fmla="*/ 144 w 146"/>
                <a:gd name="T3" fmla="*/ 48 h 150"/>
                <a:gd name="T4" fmla="*/ 141 w 146"/>
                <a:gd name="T5" fmla="*/ 37 h 150"/>
                <a:gd name="T6" fmla="*/ 136 w 146"/>
                <a:gd name="T7" fmla="*/ 26 h 150"/>
                <a:gd name="T8" fmla="*/ 130 w 146"/>
                <a:gd name="T9" fmla="*/ 18 h 150"/>
                <a:gd name="T10" fmla="*/ 123 w 146"/>
                <a:gd name="T11" fmla="*/ 11 h 150"/>
                <a:gd name="T12" fmla="*/ 113 w 146"/>
                <a:gd name="T13" fmla="*/ 6 h 150"/>
                <a:gd name="T14" fmla="*/ 103 w 146"/>
                <a:gd name="T15" fmla="*/ 2 h 150"/>
                <a:gd name="T16" fmla="*/ 92 w 146"/>
                <a:gd name="T17" fmla="*/ 0 h 150"/>
                <a:gd name="T18" fmla="*/ 101 w 146"/>
                <a:gd name="T19" fmla="*/ 12 h 150"/>
                <a:gd name="T20" fmla="*/ 81 w 146"/>
                <a:gd name="T21" fmla="*/ 8 h 150"/>
                <a:gd name="T22" fmla="*/ 70 w 146"/>
                <a:gd name="T23" fmla="*/ 21 h 150"/>
                <a:gd name="T24" fmla="*/ 59 w 146"/>
                <a:gd name="T25" fmla="*/ 7 h 150"/>
                <a:gd name="T26" fmla="*/ 41 w 146"/>
                <a:gd name="T27" fmla="*/ 11 h 150"/>
                <a:gd name="T28" fmla="*/ 46 w 146"/>
                <a:gd name="T29" fmla="*/ 2 h 150"/>
                <a:gd name="T30" fmla="*/ 36 w 146"/>
                <a:gd name="T31" fmla="*/ 5 h 150"/>
                <a:gd name="T32" fmla="*/ 28 w 146"/>
                <a:gd name="T33" fmla="*/ 10 h 150"/>
                <a:gd name="T34" fmla="*/ 19 w 146"/>
                <a:gd name="T35" fmla="*/ 15 h 150"/>
                <a:gd name="T36" fmla="*/ 13 w 146"/>
                <a:gd name="T37" fmla="*/ 21 h 150"/>
                <a:gd name="T38" fmla="*/ 7 w 146"/>
                <a:gd name="T39" fmla="*/ 29 h 150"/>
                <a:gd name="T40" fmla="*/ 3 w 146"/>
                <a:gd name="T41" fmla="*/ 38 h 150"/>
                <a:gd name="T42" fmla="*/ 1 w 146"/>
                <a:gd name="T43" fmla="*/ 49 h 150"/>
                <a:gd name="T44" fmla="*/ 0 w 146"/>
                <a:gd name="T45" fmla="*/ 63 h 150"/>
                <a:gd name="T46" fmla="*/ 0 w 146"/>
                <a:gd name="T47" fmla="*/ 142 h 150"/>
                <a:gd name="T48" fmla="*/ 43 w 146"/>
                <a:gd name="T49" fmla="*/ 142 h 150"/>
                <a:gd name="T50" fmla="*/ 50 w 146"/>
                <a:gd name="T51" fmla="*/ 145 h 150"/>
                <a:gd name="T52" fmla="*/ 57 w 146"/>
                <a:gd name="T53" fmla="*/ 148 h 150"/>
                <a:gd name="T54" fmla="*/ 65 w 146"/>
                <a:gd name="T55" fmla="*/ 149 h 150"/>
                <a:gd name="T56" fmla="*/ 73 w 146"/>
                <a:gd name="T57" fmla="*/ 150 h 150"/>
                <a:gd name="T58" fmla="*/ 82 w 146"/>
                <a:gd name="T59" fmla="*/ 149 h 150"/>
                <a:gd name="T60" fmla="*/ 89 w 146"/>
                <a:gd name="T61" fmla="*/ 148 h 150"/>
                <a:gd name="T62" fmla="*/ 97 w 146"/>
                <a:gd name="T63" fmla="*/ 145 h 150"/>
                <a:gd name="T64" fmla="*/ 104 w 146"/>
                <a:gd name="T65" fmla="*/ 142 h 150"/>
                <a:gd name="T66" fmla="*/ 146 w 146"/>
                <a:gd name="T67" fmla="*/ 142 h 150"/>
                <a:gd name="T68" fmla="*/ 146 w 146"/>
                <a:gd name="T69" fmla="*/ 63 h 150"/>
                <a:gd name="T70" fmla="*/ 145 w 146"/>
                <a:gd name="T71" fmla="*/ 63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46" h="150">
                  <a:moveTo>
                    <a:pt x="145" y="63"/>
                  </a:moveTo>
                  <a:lnTo>
                    <a:pt x="144" y="48"/>
                  </a:lnTo>
                  <a:lnTo>
                    <a:pt x="141" y="37"/>
                  </a:lnTo>
                  <a:lnTo>
                    <a:pt x="136" y="26"/>
                  </a:lnTo>
                  <a:lnTo>
                    <a:pt x="130" y="18"/>
                  </a:lnTo>
                  <a:lnTo>
                    <a:pt x="123" y="11"/>
                  </a:lnTo>
                  <a:lnTo>
                    <a:pt x="113" y="6"/>
                  </a:lnTo>
                  <a:lnTo>
                    <a:pt x="103" y="2"/>
                  </a:lnTo>
                  <a:lnTo>
                    <a:pt x="92" y="0"/>
                  </a:lnTo>
                  <a:lnTo>
                    <a:pt x="101" y="12"/>
                  </a:lnTo>
                  <a:lnTo>
                    <a:pt x="81" y="8"/>
                  </a:lnTo>
                  <a:lnTo>
                    <a:pt x="70" y="21"/>
                  </a:lnTo>
                  <a:lnTo>
                    <a:pt x="59" y="7"/>
                  </a:lnTo>
                  <a:lnTo>
                    <a:pt x="41" y="11"/>
                  </a:lnTo>
                  <a:lnTo>
                    <a:pt x="46" y="2"/>
                  </a:lnTo>
                  <a:lnTo>
                    <a:pt x="36" y="5"/>
                  </a:lnTo>
                  <a:lnTo>
                    <a:pt x="28" y="10"/>
                  </a:lnTo>
                  <a:lnTo>
                    <a:pt x="19" y="15"/>
                  </a:lnTo>
                  <a:lnTo>
                    <a:pt x="13" y="21"/>
                  </a:lnTo>
                  <a:lnTo>
                    <a:pt x="7" y="29"/>
                  </a:lnTo>
                  <a:lnTo>
                    <a:pt x="3" y="38"/>
                  </a:lnTo>
                  <a:lnTo>
                    <a:pt x="1" y="49"/>
                  </a:lnTo>
                  <a:lnTo>
                    <a:pt x="0" y="63"/>
                  </a:lnTo>
                  <a:lnTo>
                    <a:pt x="0" y="142"/>
                  </a:lnTo>
                  <a:lnTo>
                    <a:pt x="43" y="142"/>
                  </a:lnTo>
                  <a:lnTo>
                    <a:pt x="50" y="145"/>
                  </a:lnTo>
                  <a:lnTo>
                    <a:pt x="57" y="148"/>
                  </a:lnTo>
                  <a:lnTo>
                    <a:pt x="65" y="149"/>
                  </a:lnTo>
                  <a:lnTo>
                    <a:pt x="73" y="150"/>
                  </a:lnTo>
                  <a:lnTo>
                    <a:pt x="82" y="149"/>
                  </a:lnTo>
                  <a:lnTo>
                    <a:pt x="89" y="148"/>
                  </a:lnTo>
                  <a:lnTo>
                    <a:pt x="97" y="145"/>
                  </a:lnTo>
                  <a:lnTo>
                    <a:pt x="104" y="142"/>
                  </a:lnTo>
                  <a:lnTo>
                    <a:pt x="146" y="142"/>
                  </a:lnTo>
                  <a:lnTo>
                    <a:pt x="146" y="63"/>
                  </a:lnTo>
                  <a:lnTo>
                    <a:pt x="145" y="63"/>
                  </a:lnTo>
                  <a:close/>
                </a:path>
              </a:pathLst>
            </a:custGeom>
            <a:solidFill>
              <a:srgbClr val="75A7DD"/>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47" name="Freeform 19"/>
            <p:cNvSpPr>
              <a:spLocks/>
            </p:cNvSpPr>
            <p:nvPr/>
          </p:nvSpPr>
          <p:spPr bwMode="auto">
            <a:xfrm>
              <a:off x="7683500" y="3716338"/>
              <a:ext cx="233362" cy="238125"/>
            </a:xfrm>
            <a:custGeom>
              <a:avLst/>
              <a:gdLst>
                <a:gd name="T0" fmla="*/ 146 w 147"/>
                <a:gd name="T1" fmla="*/ 63 h 150"/>
                <a:gd name="T2" fmla="*/ 144 w 147"/>
                <a:gd name="T3" fmla="*/ 48 h 150"/>
                <a:gd name="T4" fmla="*/ 142 w 147"/>
                <a:gd name="T5" fmla="*/ 37 h 150"/>
                <a:gd name="T6" fmla="*/ 137 w 147"/>
                <a:gd name="T7" fmla="*/ 26 h 150"/>
                <a:gd name="T8" fmla="*/ 130 w 147"/>
                <a:gd name="T9" fmla="*/ 18 h 150"/>
                <a:gd name="T10" fmla="*/ 122 w 147"/>
                <a:gd name="T11" fmla="*/ 11 h 150"/>
                <a:gd name="T12" fmla="*/ 112 w 147"/>
                <a:gd name="T13" fmla="*/ 6 h 150"/>
                <a:gd name="T14" fmla="*/ 101 w 147"/>
                <a:gd name="T15" fmla="*/ 2 h 150"/>
                <a:gd name="T16" fmla="*/ 90 w 147"/>
                <a:gd name="T17" fmla="*/ 0 h 150"/>
                <a:gd name="T18" fmla="*/ 90 w 147"/>
                <a:gd name="T19" fmla="*/ 0 h 150"/>
                <a:gd name="T20" fmla="*/ 90 w 147"/>
                <a:gd name="T21" fmla="*/ 0 h 150"/>
                <a:gd name="T22" fmla="*/ 90 w 147"/>
                <a:gd name="T23" fmla="*/ 0 h 150"/>
                <a:gd name="T24" fmla="*/ 90 w 147"/>
                <a:gd name="T25" fmla="*/ 0 h 150"/>
                <a:gd name="T26" fmla="*/ 83 w 147"/>
                <a:gd name="T27" fmla="*/ 96 h 150"/>
                <a:gd name="T28" fmla="*/ 75 w 147"/>
                <a:gd name="T29" fmla="*/ 5 h 150"/>
                <a:gd name="T30" fmla="*/ 74 w 147"/>
                <a:gd name="T31" fmla="*/ 6 h 150"/>
                <a:gd name="T32" fmla="*/ 72 w 147"/>
                <a:gd name="T33" fmla="*/ 6 h 150"/>
                <a:gd name="T34" fmla="*/ 71 w 147"/>
                <a:gd name="T35" fmla="*/ 6 h 150"/>
                <a:gd name="T36" fmla="*/ 69 w 147"/>
                <a:gd name="T37" fmla="*/ 6 h 150"/>
                <a:gd name="T38" fmla="*/ 68 w 147"/>
                <a:gd name="T39" fmla="*/ 6 h 150"/>
                <a:gd name="T40" fmla="*/ 68 w 147"/>
                <a:gd name="T41" fmla="*/ 6 h 150"/>
                <a:gd name="T42" fmla="*/ 67 w 147"/>
                <a:gd name="T43" fmla="*/ 6 h 150"/>
                <a:gd name="T44" fmla="*/ 67 w 147"/>
                <a:gd name="T45" fmla="*/ 6 h 150"/>
                <a:gd name="T46" fmla="*/ 63 w 147"/>
                <a:gd name="T47" fmla="*/ 96 h 150"/>
                <a:gd name="T48" fmla="*/ 48 w 147"/>
                <a:gd name="T49" fmla="*/ 1 h 150"/>
                <a:gd name="T50" fmla="*/ 38 w 147"/>
                <a:gd name="T51" fmla="*/ 3 h 150"/>
                <a:gd name="T52" fmla="*/ 29 w 147"/>
                <a:gd name="T53" fmla="*/ 8 h 150"/>
                <a:gd name="T54" fmla="*/ 21 w 147"/>
                <a:gd name="T55" fmla="*/ 13 h 150"/>
                <a:gd name="T56" fmla="*/ 14 w 147"/>
                <a:gd name="T57" fmla="*/ 20 h 150"/>
                <a:gd name="T58" fmla="*/ 8 w 147"/>
                <a:gd name="T59" fmla="*/ 28 h 150"/>
                <a:gd name="T60" fmla="*/ 4 w 147"/>
                <a:gd name="T61" fmla="*/ 38 h 150"/>
                <a:gd name="T62" fmla="*/ 1 w 147"/>
                <a:gd name="T63" fmla="*/ 49 h 150"/>
                <a:gd name="T64" fmla="*/ 0 w 147"/>
                <a:gd name="T65" fmla="*/ 63 h 150"/>
                <a:gd name="T66" fmla="*/ 0 w 147"/>
                <a:gd name="T67" fmla="*/ 142 h 150"/>
                <a:gd name="T68" fmla="*/ 42 w 147"/>
                <a:gd name="T69" fmla="*/ 142 h 150"/>
                <a:gd name="T70" fmla="*/ 50 w 147"/>
                <a:gd name="T71" fmla="*/ 145 h 150"/>
                <a:gd name="T72" fmla="*/ 57 w 147"/>
                <a:gd name="T73" fmla="*/ 148 h 150"/>
                <a:gd name="T74" fmla="*/ 64 w 147"/>
                <a:gd name="T75" fmla="*/ 149 h 150"/>
                <a:gd name="T76" fmla="*/ 73 w 147"/>
                <a:gd name="T77" fmla="*/ 150 h 150"/>
                <a:gd name="T78" fmla="*/ 82 w 147"/>
                <a:gd name="T79" fmla="*/ 149 h 150"/>
                <a:gd name="T80" fmla="*/ 89 w 147"/>
                <a:gd name="T81" fmla="*/ 148 h 150"/>
                <a:gd name="T82" fmla="*/ 96 w 147"/>
                <a:gd name="T83" fmla="*/ 145 h 150"/>
                <a:gd name="T84" fmla="*/ 104 w 147"/>
                <a:gd name="T85" fmla="*/ 142 h 150"/>
                <a:gd name="T86" fmla="*/ 147 w 147"/>
                <a:gd name="T87" fmla="*/ 142 h 150"/>
                <a:gd name="T88" fmla="*/ 147 w 147"/>
                <a:gd name="T89" fmla="*/ 63 h 150"/>
                <a:gd name="T90" fmla="*/ 146 w 147"/>
                <a:gd name="T91" fmla="*/ 63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47" h="150">
                  <a:moveTo>
                    <a:pt x="146" y="63"/>
                  </a:moveTo>
                  <a:lnTo>
                    <a:pt x="144" y="48"/>
                  </a:lnTo>
                  <a:lnTo>
                    <a:pt x="142" y="37"/>
                  </a:lnTo>
                  <a:lnTo>
                    <a:pt x="137" y="26"/>
                  </a:lnTo>
                  <a:lnTo>
                    <a:pt x="130" y="18"/>
                  </a:lnTo>
                  <a:lnTo>
                    <a:pt x="122" y="11"/>
                  </a:lnTo>
                  <a:lnTo>
                    <a:pt x="112" y="6"/>
                  </a:lnTo>
                  <a:lnTo>
                    <a:pt x="101" y="2"/>
                  </a:lnTo>
                  <a:lnTo>
                    <a:pt x="90" y="0"/>
                  </a:lnTo>
                  <a:lnTo>
                    <a:pt x="90" y="0"/>
                  </a:lnTo>
                  <a:lnTo>
                    <a:pt x="90" y="0"/>
                  </a:lnTo>
                  <a:lnTo>
                    <a:pt x="90" y="0"/>
                  </a:lnTo>
                  <a:lnTo>
                    <a:pt x="90" y="0"/>
                  </a:lnTo>
                  <a:lnTo>
                    <a:pt x="83" y="96"/>
                  </a:lnTo>
                  <a:lnTo>
                    <a:pt x="75" y="5"/>
                  </a:lnTo>
                  <a:lnTo>
                    <a:pt x="74" y="6"/>
                  </a:lnTo>
                  <a:lnTo>
                    <a:pt x="72" y="6"/>
                  </a:lnTo>
                  <a:lnTo>
                    <a:pt x="71" y="6"/>
                  </a:lnTo>
                  <a:lnTo>
                    <a:pt x="69" y="6"/>
                  </a:lnTo>
                  <a:lnTo>
                    <a:pt x="68" y="6"/>
                  </a:lnTo>
                  <a:lnTo>
                    <a:pt x="68" y="6"/>
                  </a:lnTo>
                  <a:lnTo>
                    <a:pt x="67" y="6"/>
                  </a:lnTo>
                  <a:lnTo>
                    <a:pt x="67" y="6"/>
                  </a:lnTo>
                  <a:lnTo>
                    <a:pt x="63" y="96"/>
                  </a:lnTo>
                  <a:lnTo>
                    <a:pt x="48" y="1"/>
                  </a:lnTo>
                  <a:lnTo>
                    <a:pt x="38" y="3"/>
                  </a:lnTo>
                  <a:lnTo>
                    <a:pt x="29" y="8"/>
                  </a:lnTo>
                  <a:lnTo>
                    <a:pt x="21" y="13"/>
                  </a:lnTo>
                  <a:lnTo>
                    <a:pt x="14" y="20"/>
                  </a:lnTo>
                  <a:lnTo>
                    <a:pt x="8" y="28"/>
                  </a:lnTo>
                  <a:lnTo>
                    <a:pt x="4" y="38"/>
                  </a:lnTo>
                  <a:lnTo>
                    <a:pt x="1" y="49"/>
                  </a:lnTo>
                  <a:lnTo>
                    <a:pt x="0" y="63"/>
                  </a:lnTo>
                  <a:lnTo>
                    <a:pt x="0" y="142"/>
                  </a:lnTo>
                  <a:lnTo>
                    <a:pt x="42" y="142"/>
                  </a:lnTo>
                  <a:lnTo>
                    <a:pt x="50" y="145"/>
                  </a:lnTo>
                  <a:lnTo>
                    <a:pt x="57" y="148"/>
                  </a:lnTo>
                  <a:lnTo>
                    <a:pt x="64" y="149"/>
                  </a:lnTo>
                  <a:lnTo>
                    <a:pt x="73" y="150"/>
                  </a:lnTo>
                  <a:lnTo>
                    <a:pt x="82" y="149"/>
                  </a:lnTo>
                  <a:lnTo>
                    <a:pt x="89" y="148"/>
                  </a:lnTo>
                  <a:lnTo>
                    <a:pt x="96" y="145"/>
                  </a:lnTo>
                  <a:lnTo>
                    <a:pt x="104" y="142"/>
                  </a:lnTo>
                  <a:lnTo>
                    <a:pt x="147" y="142"/>
                  </a:lnTo>
                  <a:lnTo>
                    <a:pt x="147" y="63"/>
                  </a:lnTo>
                  <a:lnTo>
                    <a:pt x="146" y="63"/>
                  </a:lnTo>
                  <a:close/>
                </a:path>
              </a:pathLst>
            </a:custGeom>
            <a:solidFill>
              <a:srgbClr val="9BBB59"/>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48" name="Freeform 20"/>
            <p:cNvSpPr>
              <a:spLocks/>
            </p:cNvSpPr>
            <p:nvPr/>
          </p:nvSpPr>
          <p:spPr bwMode="auto">
            <a:xfrm>
              <a:off x="7959725" y="3716338"/>
              <a:ext cx="233362" cy="238125"/>
            </a:xfrm>
            <a:custGeom>
              <a:avLst/>
              <a:gdLst>
                <a:gd name="T0" fmla="*/ 145 w 147"/>
                <a:gd name="T1" fmla="*/ 63 h 150"/>
                <a:gd name="T2" fmla="*/ 144 w 147"/>
                <a:gd name="T3" fmla="*/ 48 h 150"/>
                <a:gd name="T4" fmla="*/ 142 w 147"/>
                <a:gd name="T5" fmla="*/ 37 h 150"/>
                <a:gd name="T6" fmla="*/ 137 w 147"/>
                <a:gd name="T7" fmla="*/ 26 h 150"/>
                <a:gd name="T8" fmla="*/ 129 w 147"/>
                <a:gd name="T9" fmla="*/ 18 h 150"/>
                <a:gd name="T10" fmla="*/ 122 w 147"/>
                <a:gd name="T11" fmla="*/ 11 h 150"/>
                <a:gd name="T12" fmla="*/ 112 w 147"/>
                <a:gd name="T13" fmla="*/ 6 h 150"/>
                <a:gd name="T14" fmla="*/ 102 w 147"/>
                <a:gd name="T15" fmla="*/ 2 h 150"/>
                <a:gd name="T16" fmla="*/ 91 w 147"/>
                <a:gd name="T17" fmla="*/ 0 h 150"/>
                <a:gd name="T18" fmla="*/ 91 w 147"/>
                <a:gd name="T19" fmla="*/ 0 h 150"/>
                <a:gd name="T20" fmla="*/ 91 w 147"/>
                <a:gd name="T21" fmla="*/ 0 h 150"/>
                <a:gd name="T22" fmla="*/ 90 w 147"/>
                <a:gd name="T23" fmla="*/ 0 h 150"/>
                <a:gd name="T24" fmla="*/ 90 w 147"/>
                <a:gd name="T25" fmla="*/ 0 h 150"/>
                <a:gd name="T26" fmla="*/ 75 w 147"/>
                <a:gd name="T27" fmla="*/ 103 h 150"/>
                <a:gd name="T28" fmla="*/ 47 w 147"/>
                <a:gd name="T29" fmla="*/ 1 h 150"/>
                <a:gd name="T30" fmla="*/ 37 w 147"/>
                <a:gd name="T31" fmla="*/ 3 h 150"/>
                <a:gd name="T32" fmla="*/ 28 w 147"/>
                <a:gd name="T33" fmla="*/ 8 h 150"/>
                <a:gd name="T34" fmla="*/ 20 w 147"/>
                <a:gd name="T35" fmla="*/ 13 h 150"/>
                <a:gd name="T36" fmla="*/ 14 w 147"/>
                <a:gd name="T37" fmla="*/ 21 h 150"/>
                <a:gd name="T38" fmla="*/ 7 w 147"/>
                <a:gd name="T39" fmla="*/ 28 h 150"/>
                <a:gd name="T40" fmla="*/ 4 w 147"/>
                <a:gd name="T41" fmla="*/ 38 h 150"/>
                <a:gd name="T42" fmla="*/ 1 w 147"/>
                <a:gd name="T43" fmla="*/ 49 h 150"/>
                <a:gd name="T44" fmla="*/ 0 w 147"/>
                <a:gd name="T45" fmla="*/ 63 h 150"/>
                <a:gd name="T46" fmla="*/ 0 w 147"/>
                <a:gd name="T47" fmla="*/ 142 h 150"/>
                <a:gd name="T48" fmla="*/ 42 w 147"/>
                <a:gd name="T49" fmla="*/ 142 h 150"/>
                <a:gd name="T50" fmla="*/ 49 w 147"/>
                <a:gd name="T51" fmla="*/ 145 h 150"/>
                <a:gd name="T52" fmla="*/ 57 w 147"/>
                <a:gd name="T53" fmla="*/ 148 h 150"/>
                <a:gd name="T54" fmla="*/ 64 w 147"/>
                <a:gd name="T55" fmla="*/ 149 h 150"/>
                <a:gd name="T56" fmla="*/ 73 w 147"/>
                <a:gd name="T57" fmla="*/ 150 h 150"/>
                <a:gd name="T58" fmla="*/ 81 w 147"/>
                <a:gd name="T59" fmla="*/ 149 h 150"/>
                <a:gd name="T60" fmla="*/ 89 w 147"/>
                <a:gd name="T61" fmla="*/ 148 h 150"/>
                <a:gd name="T62" fmla="*/ 96 w 147"/>
                <a:gd name="T63" fmla="*/ 145 h 150"/>
                <a:gd name="T64" fmla="*/ 104 w 147"/>
                <a:gd name="T65" fmla="*/ 142 h 150"/>
                <a:gd name="T66" fmla="*/ 147 w 147"/>
                <a:gd name="T67" fmla="*/ 142 h 150"/>
                <a:gd name="T68" fmla="*/ 147 w 147"/>
                <a:gd name="T69" fmla="*/ 63 h 150"/>
                <a:gd name="T70" fmla="*/ 145 w 147"/>
                <a:gd name="T71" fmla="*/ 63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47" h="150">
                  <a:moveTo>
                    <a:pt x="145" y="63"/>
                  </a:moveTo>
                  <a:lnTo>
                    <a:pt x="144" y="48"/>
                  </a:lnTo>
                  <a:lnTo>
                    <a:pt x="142" y="37"/>
                  </a:lnTo>
                  <a:lnTo>
                    <a:pt x="137" y="26"/>
                  </a:lnTo>
                  <a:lnTo>
                    <a:pt x="129" y="18"/>
                  </a:lnTo>
                  <a:lnTo>
                    <a:pt x="122" y="11"/>
                  </a:lnTo>
                  <a:lnTo>
                    <a:pt x="112" y="6"/>
                  </a:lnTo>
                  <a:lnTo>
                    <a:pt x="102" y="2"/>
                  </a:lnTo>
                  <a:lnTo>
                    <a:pt x="91" y="0"/>
                  </a:lnTo>
                  <a:lnTo>
                    <a:pt x="91" y="0"/>
                  </a:lnTo>
                  <a:lnTo>
                    <a:pt x="91" y="0"/>
                  </a:lnTo>
                  <a:lnTo>
                    <a:pt x="90" y="0"/>
                  </a:lnTo>
                  <a:lnTo>
                    <a:pt x="90" y="0"/>
                  </a:lnTo>
                  <a:lnTo>
                    <a:pt x="75" y="103"/>
                  </a:lnTo>
                  <a:lnTo>
                    <a:pt x="47" y="1"/>
                  </a:lnTo>
                  <a:lnTo>
                    <a:pt x="37" y="3"/>
                  </a:lnTo>
                  <a:lnTo>
                    <a:pt x="28" y="8"/>
                  </a:lnTo>
                  <a:lnTo>
                    <a:pt x="20" y="13"/>
                  </a:lnTo>
                  <a:lnTo>
                    <a:pt x="14" y="21"/>
                  </a:lnTo>
                  <a:lnTo>
                    <a:pt x="7" y="28"/>
                  </a:lnTo>
                  <a:lnTo>
                    <a:pt x="4" y="38"/>
                  </a:lnTo>
                  <a:lnTo>
                    <a:pt x="1" y="49"/>
                  </a:lnTo>
                  <a:lnTo>
                    <a:pt x="0" y="63"/>
                  </a:lnTo>
                  <a:lnTo>
                    <a:pt x="0" y="142"/>
                  </a:lnTo>
                  <a:lnTo>
                    <a:pt x="42" y="142"/>
                  </a:lnTo>
                  <a:lnTo>
                    <a:pt x="49" y="145"/>
                  </a:lnTo>
                  <a:lnTo>
                    <a:pt x="57" y="148"/>
                  </a:lnTo>
                  <a:lnTo>
                    <a:pt x="64" y="149"/>
                  </a:lnTo>
                  <a:lnTo>
                    <a:pt x="73" y="150"/>
                  </a:lnTo>
                  <a:lnTo>
                    <a:pt x="81" y="149"/>
                  </a:lnTo>
                  <a:lnTo>
                    <a:pt x="89" y="148"/>
                  </a:lnTo>
                  <a:lnTo>
                    <a:pt x="96" y="145"/>
                  </a:lnTo>
                  <a:lnTo>
                    <a:pt x="104" y="142"/>
                  </a:lnTo>
                  <a:lnTo>
                    <a:pt x="147" y="142"/>
                  </a:lnTo>
                  <a:lnTo>
                    <a:pt x="147" y="63"/>
                  </a:lnTo>
                  <a:lnTo>
                    <a:pt x="145" y="63"/>
                  </a:lnTo>
                  <a:close/>
                </a:path>
              </a:pathLst>
            </a:custGeom>
            <a:solidFill>
              <a:srgbClr val="4F81BD"/>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sp>
          <p:nvSpPr>
            <p:cNvPr id="49" name="Freeform 22"/>
            <p:cNvSpPr>
              <a:spLocks/>
            </p:cNvSpPr>
            <p:nvPr/>
          </p:nvSpPr>
          <p:spPr bwMode="auto">
            <a:xfrm>
              <a:off x="8235950" y="3717925"/>
              <a:ext cx="234950" cy="236538"/>
            </a:xfrm>
            <a:custGeom>
              <a:avLst/>
              <a:gdLst>
                <a:gd name="T0" fmla="*/ 145 w 148"/>
                <a:gd name="T1" fmla="*/ 62 h 149"/>
                <a:gd name="T2" fmla="*/ 144 w 148"/>
                <a:gd name="T3" fmla="*/ 48 h 149"/>
                <a:gd name="T4" fmla="*/ 141 w 148"/>
                <a:gd name="T5" fmla="*/ 36 h 149"/>
                <a:gd name="T6" fmla="*/ 137 w 148"/>
                <a:gd name="T7" fmla="*/ 26 h 149"/>
                <a:gd name="T8" fmla="*/ 132 w 148"/>
                <a:gd name="T9" fmla="*/ 17 h 149"/>
                <a:gd name="T10" fmla="*/ 124 w 148"/>
                <a:gd name="T11" fmla="*/ 11 h 149"/>
                <a:gd name="T12" fmla="*/ 116 w 148"/>
                <a:gd name="T13" fmla="*/ 6 h 149"/>
                <a:gd name="T14" fmla="*/ 106 w 148"/>
                <a:gd name="T15" fmla="*/ 2 h 149"/>
                <a:gd name="T16" fmla="*/ 95 w 148"/>
                <a:gd name="T17" fmla="*/ 0 h 149"/>
                <a:gd name="T18" fmla="*/ 92 w 148"/>
                <a:gd name="T19" fmla="*/ 20 h 149"/>
                <a:gd name="T20" fmla="*/ 87 w 148"/>
                <a:gd name="T21" fmla="*/ 35 h 149"/>
                <a:gd name="T22" fmla="*/ 80 w 148"/>
                <a:gd name="T23" fmla="*/ 46 h 149"/>
                <a:gd name="T24" fmla="*/ 70 w 148"/>
                <a:gd name="T25" fmla="*/ 49 h 149"/>
                <a:gd name="T26" fmla="*/ 60 w 148"/>
                <a:gd name="T27" fmla="*/ 46 h 149"/>
                <a:gd name="T28" fmla="*/ 53 w 148"/>
                <a:gd name="T29" fmla="*/ 36 h 149"/>
                <a:gd name="T30" fmla="*/ 48 w 148"/>
                <a:gd name="T31" fmla="*/ 20 h 149"/>
                <a:gd name="T32" fmla="*/ 45 w 148"/>
                <a:gd name="T33" fmla="*/ 1 h 149"/>
                <a:gd name="T34" fmla="*/ 35 w 148"/>
                <a:gd name="T35" fmla="*/ 4 h 149"/>
                <a:gd name="T36" fmla="*/ 27 w 148"/>
                <a:gd name="T37" fmla="*/ 9 h 149"/>
                <a:gd name="T38" fmla="*/ 19 w 148"/>
                <a:gd name="T39" fmla="*/ 14 h 149"/>
                <a:gd name="T40" fmla="*/ 12 w 148"/>
                <a:gd name="T41" fmla="*/ 20 h 149"/>
                <a:gd name="T42" fmla="*/ 7 w 148"/>
                <a:gd name="T43" fmla="*/ 28 h 149"/>
                <a:gd name="T44" fmla="*/ 3 w 148"/>
                <a:gd name="T45" fmla="*/ 37 h 149"/>
                <a:gd name="T46" fmla="*/ 1 w 148"/>
                <a:gd name="T47" fmla="*/ 48 h 149"/>
                <a:gd name="T48" fmla="*/ 0 w 148"/>
                <a:gd name="T49" fmla="*/ 62 h 149"/>
                <a:gd name="T50" fmla="*/ 0 w 148"/>
                <a:gd name="T51" fmla="*/ 141 h 149"/>
                <a:gd name="T52" fmla="*/ 42 w 148"/>
                <a:gd name="T53" fmla="*/ 141 h 149"/>
                <a:gd name="T54" fmla="*/ 49 w 148"/>
                <a:gd name="T55" fmla="*/ 144 h 149"/>
                <a:gd name="T56" fmla="*/ 56 w 148"/>
                <a:gd name="T57" fmla="*/ 147 h 149"/>
                <a:gd name="T58" fmla="*/ 64 w 148"/>
                <a:gd name="T59" fmla="*/ 148 h 149"/>
                <a:gd name="T60" fmla="*/ 72 w 148"/>
                <a:gd name="T61" fmla="*/ 149 h 149"/>
                <a:gd name="T62" fmla="*/ 81 w 148"/>
                <a:gd name="T63" fmla="*/ 148 h 149"/>
                <a:gd name="T64" fmla="*/ 88 w 148"/>
                <a:gd name="T65" fmla="*/ 147 h 149"/>
                <a:gd name="T66" fmla="*/ 96 w 148"/>
                <a:gd name="T67" fmla="*/ 144 h 149"/>
                <a:gd name="T68" fmla="*/ 103 w 148"/>
                <a:gd name="T69" fmla="*/ 141 h 149"/>
                <a:gd name="T70" fmla="*/ 148 w 148"/>
                <a:gd name="T71" fmla="*/ 141 h 149"/>
                <a:gd name="T72" fmla="*/ 148 w 148"/>
                <a:gd name="T73" fmla="*/ 62 h 149"/>
                <a:gd name="T74" fmla="*/ 145 w 148"/>
                <a:gd name="T75" fmla="*/ 62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48" h="149">
                  <a:moveTo>
                    <a:pt x="145" y="62"/>
                  </a:moveTo>
                  <a:lnTo>
                    <a:pt x="144" y="48"/>
                  </a:lnTo>
                  <a:lnTo>
                    <a:pt x="141" y="36"/>
                  </a:lnTo>
                  <a:lnTo>
                    <a:pt x="137" y="26"/>
                  </a:lnTo>
                  <a:lnTo>
                    <a:pt x="132" y="17"/>
                  </a:lnTo>
                  <a:lnTo>
                    <a:pt x="124" y="11"/>
                  </a:lnTo>
                  <a:lnTo>
                    <a:pt x="116" y="6"/>
                  </a:lnTo>
                  <a:lnTo>
                    <a:pt x="106" y="2"/>
                  </a:lnTo>
                  <a:lnTo>
                    <a:pt x="95" y="0"/>
                  </a:lnTo>
                  <a:lnTo>
                    <a:pt x="92" y="20"/>
                  </a:lnTo>
                  <a:lnTo>
                    <a:pt x="87" y="35"/>
                  </a:lnTo>
                  <a:lnTo>
                    <a:pt x="80" y="46"/>
                  </a:lnTo>
                  <a:lnTo>
                    <a:pt x="70" y="49"/>
                  </a:lnTo>
                  <a:lnTo>
                    <a:pt x="60" y="46"/>
                  </a:lnTo>
                  <a:lnTo>
                    <a:pt x="53" y="36"/>
                  </a:lnTo>
                  <a:lnTo>
                    <a:pt x="48" y="20"/>
                  </a:lnTo>
                  <a:lnTo>
                    <a:pt x="45" y="1"/>
                  </a:lnTo>
                  <a:lnTo>
                    <a:pt x="35" y="4"/>
                  </a:lnTo>
                  <a:lnTo>
                    <a:pt x="27" y="9"/>
                  </a:lnTo>
                  <a:lnTo>
                    <a:pt x="19" y="14"/>
                  </a:lnTo>
                  <a:lnTo>
                    <a:pt x="12" y="20"/>
                  </a:lnTo>
                  <a:lnTo>
                    <a:pt x="7" y="28"/>
                  </a:lnTo>
                  <a:lnTo>
                    <a:pt x="3" y="37"/>
                  </a:lnTo>
                  <a:lnTo>
                    <a:pt x="1" y="48"/>
                  </a:lnTo>
                  <a:lnTo>
                    <a:pt x="0" y="62"/>
                  </a:lnTo>
                  <a:lnTo>
                    <a:pt x="0" y="141"/>
                  </a:lnTo>
                  <a:lnTo>
                    <a:pt x="42" y="141"/>
                  </a:lnTo>
                  <a:lnTo>
                    <a:pt x="49" y="144"/>
                  </a:lnTo>
                  <a:lnTo>
                    <a:pt x="56" y="147"/>
                  </a:lnTo>
                  <a:lnTo>
                    <a:pt x="64" y="148"/>
                  </a:lnTo>
                  <a:lnTo>
                    <a:pt x="72" y="149"/>
                  </a:lnTo>
                  <a:lnTo>
                    <a:pt x="81" y="148"/>
                  </a:lnTo>
                  <a:lnTo>
                    <a:pt x="88" y="147"/>
                  </a:lnTo>
                  <a:lnTo>
                    <a:pt x="96" y="144"/>
                  </a:lnTo>
                  <a:lnTo>
                    <a:pt x="103" y="141"/>
                  </a:lnTo>
                  <a:lnTo>
                    <a:pt x="148" y="141"/>
                  </a:lnTo>
                  <a:lnTo>
                    <a:pt x="148" y="62"/>
                  </a:lnTo>
                  <a:lnTo>
                    <a:pt x="145" y="62"/>
                  </a:lnTo>
                  <a:close/>
                </a:path>
              </a:pathLst>
            </a:custGeom>
            <a:solidFill>
              <a:srgbClr val="9BBB59"/>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grpSp>
      <p:sp>
        <p:nvSpPr>
          <p:cNvPr id="50" name="Rectangle 49" descr="Bar"/>
          <p:cNvSpPr/>
          <p:nvPr/>
        </p:nvSpPr>
        <p:spPr>
          <a:xfrm>
            <a:off x="6248400" y="3899847"/>
            <a:ext cx="2132603" cy="45719"/>
          </a:xfrm>
          <a:prstGeom prst="rect">
            <a:avLst/>
          </a:prstGeom>
          <a:solidFill>
            <a:schemeClr val="bg1"/>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2" name="TextBox 11"/>
          <p:cNvSpPr txBox="1"/>
          <p:nvPr/>
        </p:nvSpPr>
        <p:spPr>
          <a:xfrm>
            <a:off x="6421643" y="4152336"/>
            <a:ext cx="2417557" cy="1567096"/>
          </a:xfrm>
          <a:prstGeom prst="rect">
            <a:avLst/>
          </a:prstGeom>
        </p:spPr>
        <p:txBody>
          <a:bodyPr wrap="square">
            <a:spAutoFit/>
          </a:bodyPr>
          <a:lstStyle>
            <a:defPPr>
              <a:defRPr lang="en-US"/>
            </a:defPPr>
            <a:lvl1pPr>
              <a:lnSpc>
                <a:spcPts val="2400"/>
              </a:lnSpc>
              <a:defRPr>
                <a:latin typeface="Arial" pitchFamily="34" charset="0"/>
                <a:cs typeface="Arial" pitchFamily="34" charset="0"/>
              </a:defRPr>
            </a:lvl1pPr>
          </a:lstStyle>
          <a:p>
            <a:pPr algn="r">
              <a:lnSpc>
                <a:spcPts val="2300"/>
              </a:lnSpc>
            </a:pPr>
            <a:r>
              <a:rPr lang="en-US" sz="1600" b="1" dirty="0">
                <a:solidFill>
                  <a:srgbClr val="CE7124"/>
                </a:solidFill>
              </a:rPr>
              <a:t>Brainstorm at least </a:t>
            </a:r>
            <a:br>
              <a:rPr lang="en-US" sz="1600" b="1" dirty="0">
                <a:solidFill>
                  <a:srgbClr val="CE7124"/>
                </a:solidFill>
              </a:rPr>
            </a:br>
            <a:r>
              <a:rPr lang="en-US" sz="1600" b="1" dirty="0">
                <a:solidFill>
                  <a:srgbClr val="CE7124"/>
                </a:solidFill>
              </a:rPr>
              <a:t>2 questions for each theory that lead you to a better understanding of the person.  </a:t>
            </a:r>
          </a:p>
        </p:txBody>
      </p:sp>
      <p:pic>
        <p:nvPicPr>
          <p:cNvPr id="1026" name="Picture 2" descr="Question mark"/>
          <p:cNvPicPr>
            <a:picLocks noChangeAspect="1" noChangeArrowheads="1"/>
          </p:cNvPicPr>
          <p:nvPr/>
        </p:nvPicPr>
        <p:blipFill rotWithShape="1">
          <a:blip r:embed="rId3">
            <a:extLst>
              <a:ext uri="{28A0092B-C50C-407E-A947-70E740481C1C}">
                <a14:useLocalDpi xmlns:a14="http://schemas.microsoft.com/office/drawing/2010/main" val="0"/>
              </a:ext>
            </a:extLst>
          </a:blip>
          <a:srcRect l="23730" t="18251" r="25488" b="30808"/>
          <a:stretch/>
        </p:blipFill>
        <p:spPr bwMode="auto">
          <a:xfrm>
            <a:off x="5874286" y="3872572"/>
            <a:ext cx="1024653" cy="130762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602478767"/>
      </p:ext>
    </p:extLst>
  </p:cSld>
  <p:clrMapOvr>
    <a:masterClrMapping/>
  </p:clrMapOvr>
  <p:transition spd="slow"/>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880730" y="533400"/>
            <a:ext cx="533400" cy="533400"/>
          </a:xfrm>
          <a:prstGeom prst="ellipse">
            <a:avLst/>
          </a:prstGeom>
          <a:solidFill>
            <a:schemeClr val="bg1"/>
          </a:solidFill>
          <a:ln w="38100">
            <a:solidFill>
              <a:srgbClr val="9BBB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Arial" pitchFamily="34" charset="0"/>
                <a:cs typeface="Arial" pitchFamily="34" charset="0"/>
              </a:rPr>
              <a:t>1</a:t>
            </a:r>
          </a:p>
        </p:txBody>
      </p:sp>
      <p:sp>
        <p:nvSpPr>
          <p:cNvPr id="2" name="Title 1"/>
          <p:cNvSpPr>
            <a:spLocks noGrp="1"/>
          </p:cNvSpPr>
          <p:nvPr>
            <p:ph type="title"/>
          </p:nvPr>
        </p:nvSpPr>
        <p:spPr/>
        <p:txBody>
          <a:bodyPr/>
          <a:lstStyle/>
          <a:p>
            <a:r>
              <a:rPr lang="en-US" dirty="0"/>
              <a:t>Change is a Process Rather Than an Event</a:t>
            </a:r>
          </a:p>
        </p:txBody>
      </p:sp>
      <p:sp>
        <p:nvSpPr>
          <p:cNvPr id="8" name="Rectangle 7" descr="Graphic of a person gradually changing from gray to blue"/>
          <p:cNvSpPr/>
          <p:nvPr/>
        </p:nvSpPr>
        <p:spPr bwMode="auto">
          <a:xfrm>
            <a:off x="2266950" y="2057400"/>
            <a:ext cx="5071030" cy="1241615"/>
          </a:xfrm>
          <a:prstGeom prst="rect">
            <a:avLst/>
          </a:prstGeom>
          <a:solidFill>
            <a:schemeClr val="bg1"/>
          </a:solidFill>
          <a:ln w="28575" cap="flat" cmpd="sng" algn="ctr">
            <a:solidFill>
              <a:schemeClr val="bg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 W3" charset="0"/>
              <a:cs typeface="ヒラギノ角ゴ Pro W3" charset="0"/>
            </a:endParaRPr>
          </a:p>
        </p:txBody>
      </p:sp>
      <p:grpSp>
        <p:nvGrpSpPr>
          <p:cNvPr id="3" name="Group 14" descr="Graphic of a person"/>
          <p:cNvGrpSpPr/>
          <p:nvPr/>
        </p:nvGrpSpPr>
        <p:grpSpPr>
          <a:xfrm>
            <a:off x="2590800" y="2195897"/>
            <a:ext cx="575158" cy="893568"/>
            <a:chOff x="2007317" y="2700744"/>
            <a:chExt cx="812083" cy="1261656"/>
          </a:xfrm>
        </p:grpSpPr>
        <p:sp>
          <p:nvSpPr>
            <p:cNvPr id="16" name="Freeform 11"/>
            <p:cNvSpPr>
              <a:spLocks/>
            </p:cNvSpPr>
            <p:nvPr/>
          </p:nvSpPr>
          <p:spPr bwMode="auto">
            <a:xfrm>
              <a:off x="2007317" y="3068832"/>
              <a:ext cx="812083" cy="893568"/>
            </a:xfrm>
            <a:custGeom>
              <a:avLst/>
              <a:gdLst>
                <a:gd name="T0" fmla="*/ 1264 w 1514"/>
                <a:gd name="T1" fmla="*/ 196 h 1294"/>
                <a:gd name="T2" fmla="*/ 1206 w 1514"/>
                <a:gd name="T3" fmla="*/ 149 h 1294"/>
                <a:gd name="T4" fmla="*/ 1145 w 1514"/>
                <a:gd name="T5" fmla="*/ 107 h 1294"/>
                <a:gd name="T6" fmla="*/ 1080 w 1514"/>
                <a:gd name="T7" fmla="*/ 73 h 1294"/>
                <a:gd name="T8" fmla="*/ 1012 w 1514"/>
                <a:gd name="T9" fmla="*/ 44 h 1294"/>
                <a:gd name="T10" fmla="*/ 941 w 1514"/>
                <a:gd name="T11" fmla="*/ 23 h 1294"/>
                <a:gd name="T12" fmla="*/ 869 w 1514"/>
                <a:gd name="T13" fmla="*/ 8 h 1294"/>
                <a:gd name="T14" fmla="*/ 794 w 1514"/>
                <a:gd name="T15" fmla="*/ 1 h 1294"/>
                <a:gd name="T16" fmla="*/ 717 w 1514"/>
                <a:gd name="T17" fmla="*/ 1 h 1294"/>
                <a:gd name="T18" fmla="*/ 641 w 1514"/>
                <a:gd name="T19" fmla="*/ 9 h 1294"/>
                <a:gd name="T20" fmla="*/ 567 w 1514"/>
                <a:gd name="T21" fmla="*/ 24 h 1294"/>
                <a:gd name="T22" fmla="*/ 497 w 1514"/>
                <a:gd name="T23" fmla="*/ 46 h 1294"/>
                <a:gd name="T24" fmla="*/ 429 w 1514"/>
                <a:gd name="T25" fmla="*/ 75 h 1294"/>
                <a:gd name="T26" fmla="*/ 364 w 1514"/>
                <a:gd name="T27" fmla="*/ 110 h 1294"/>
                <a:gd name="T28" fmla="*/ 304 w 1514"/>
                <a:gd name="T29" fmla="*/ 151 h 1294"/>
                <a:gd name="T30" fmla="*/ 248 w 1514"/>
                <a:gd name="T31" fmla="*/ 197 h 1294"/>
                <a:gd name="T32" fmla="*/ 197 w 1514"/>
                <a:gd name="T33" fmla="*/ 249 h 1294"/>
                <a:gd name="T34" fmla="*/ 151 w 1514"/>
                <a:gd name="T35" fmla="*/ 304 h 1294"/>
                <a:gd name="T36" fmla="*/ 109 w 1514"/>
                <a:gd name="T37" fmla="*/ 365 h 1294"/>
                <a:gd name="T38" fmla="*/ 75 w 1514"/>
                <a:gd name="T39" fmla="*/ 430 h 1294"/>
                <a:gd name="T40" fmla="*/ 46 w 1514"/>
                <a:gd name="T41" fmla="*/ 497 h 1294"/>
                <a:gd name="T42" fmla="*/ 24 w 1514"/>
                <a:gd name="T43" fmla="*/ 568 h 1294"/>
                <a:gd name="T44" fmla="*/ 9 w 1514"/>
                <a:gd name="T45" fmla="*/ 642 h 1294"/>
                <a:gd name="T46" fmla="*/ 1 w 1514"/>
                <a:gd name="T47" fmla="*/ 718 h 1294"/>
                <a:gd name="T48" fmla="*/ 0 w 1514"/>
                <a:gd name="T49" fmla="*/ 1294 h 1294"/>
                <a:gd name="T50" fmla="*/ 1514 w 1514"/>
                <a:gd name="T51" fmla="*/ 757 h 1294"/>
                <a:gd name="T52" fmla="*/ 1511 w 1514"/>
                <a:gd name="T53" fmla="*/ 682 h 1294"/>
                <a:gd name="T54" fmla="*/ 1499 w 1514"/>
                <a:gd name="T55" fmla="*/ 608 h 1294"/>
                <a:gd name="T56" fmla="*/ 1482 w 1514"/>
                <a:gd name="T57" fmla="*/ 537 h 1294"/>
                <a:gd name="T58" fmla="*/ 1456 w 1514"/>
                <a:gd name="T59" fmla="*/ 467 h 1294"/>
                <a:gd name="T60" fmla="*/ 1425 w 1514"/>
                <a:gd name="T61" fmla="*/ 401 h 1294"/>
                <a:gd name="T62" fmla="*/ 1387 w 1514"/>
                <a:gd name="T63" fmla="*/ 338 h 1294"/>
                <a:gd name="T64" fmla="*/ 1342 w 1514"/>
                <a:gd name="T65" fmla="*/ 278 h 1294"/>
                <a:gd name="T66" fmla="*/ 1292 w 1514"/>
                <a:gd name="T67" fmla="*/ 223 h 1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14" h="1294">
                  <a:moveTo>
                    <a:pt x="1292" y="223"/>
                  </a:moveTo>
                  <a:lnTo>
                    <a:pt x="1264" y="196"/>
                  </a:lnTo>
                  <a:lnTo>
                    <a:pt x="1236" y="172"/>
                  </a:lnTo>
                  <a:lnTo>
                    <a:pt x="1206" y="149"/>
                  </a:lnTo>
                  <a:lnTo>
                    <a:pt x="1176" y="127"/>
                  </a:lnTo>
                  <a:lnTo>
                    <a:pt x="1145" y="107"/>
                  </a:lnTo>
                  <a:lnTo>
                    <a:pt x="1113" y="89"/>
                  </a:lnTo>
                  <a:lnTo>
                    <a:pt x="1080" y="73"/>
                  </a:lnTo>
                  <a:lnTo>
                    <a:pt x="1046" y="58"/>
                  </a:lnTo>
                  <a:lnTo>
                    <a:pt x="1012" y="44"/>
                  </a:lnTo>
                  <a:lnTo>
                    <a:pt x="977" y="32"/>
                  </a:lnTo>
                  <a:lnTo>
                    <a:pt x="941" y="23"/>
                  </a:lnTo>
                  <a:lnTo>
                    <a:pt x="904" y="15"/>
                  </a:lnTo>
                  <a:lnTo>
                    <a:pt x="869" y="8"/>
                  </a:lnTo>
                  <a:lnTo>
                    <a:pt x="831" y="4"/>
                  </a:lnTo>
                  <a:lnTo>
                    <a:pt x="794" y="1"/>
                  </a:lnTo>
                  <a:lnTo>
                    <a:pt x="756" y="0"/>
                  </a:lnTo>
                  <a:lnTo>
                    <a:pt x="717" y="1"/>
                  </a:lnTo>
                  <a:lnTo>
                    <a:pt x="679" y="4"/>
                  </a:lnTo>
                  <a:lnTo>
                    <a:pt x="641" y="9"/>
                  </a:lnTo>
                  <a:lnTo>
                    <a:pt x="604" y="15"/>
                  </a:lnTo>
                  <a:lnTo>
                    <a:pt x="567" y="24"/>
                  </a:lnTo>
                  <a:lnTo>
                    <a:pt x="531" y="35"/>
                  </a:lnTo>
                  <a:lnTo>
                    <a:pt x="497" y="46"/>
                  </a:lnTo>
                  <a:lnTo>
                    <a:pt x="462" y="60"/>
                  </a:lnTo>
                  <a:lnTo>
                    <a:pt x="429" y="75"/>
                  </a:lnTo>
                  <a:lnTo>
                    <a:pt x="396" y="91"/>
                  </a:lnTo>
                  <a:lnTo>
                    <a:pt x="364" y="110"/>
                  </a:lnTo>
                  <a:lnTo>
                    <a:pt x="334" y="129"/>
                  </a:lnTo>
                  <a:lnTo>
                    <a:pt x="304" y="151"/>
                  </a:lnTo>
                  <a:lnTo>
                    <a:pt x="275" y="173"/>
                  </a:lnTo>
                  <a:lnTo>
                    <a:pt x="248" y="197"/>
                  </a:lnTo>
                  <a:lnTo>
                    <a:pt x="222" y="223"/>
                  </a:lnTo>
                  <a:lnTo>
                    <a:pt x="197" y="249"/>
                  </a:lnTo>
                  <a:lnTo>
                    <a:pt x="173" y="276"/>
                  </a:lnTo>
                  <a:lnTo>
                    <a:pt x="151" y="304"/>
                  </a:lnTo>
                  <a:lnTo>
                    <a:pt x="129" y="334"/>
                  </a:lnTo>
                  <a:lnTo>
                    <a:pt x="109" y="365"/>
                  </a:lnTo>
                  <a:lnTo>
                    <a:pt x="91" y="397"/>
                  </a:lnTo>
                  <a:lnTo>
                    <a:pt x="75" y="430"/>
                  </a:lnTo>
                  <a:lnTo>
                    <a:pt x="60" y="463"/>
                  </a:lnTo>
                  <a:lnTo>
                    <a:pt x="46" y="497"/>
                  </a:lnTo>
                  <a:lnTo>
                    <a:pt x="35" y="532"/>
                  </a:lnTo>
                  <a:lnTo>
                    <a:pt x="24" y="568"/>
                  </a:lnTo>
                  <a:lnTo>
                    <a:pt x="15" y="605"/>
                  </a:lnTo>
                  <a:lnTo>
                    <a:pt x="9" y="642"/>
                  </a:lnTo>
                  <a:lnTo>
                    <a:pt x="3" y="680"/>
                  </a:lnTo>
                  <a:lnTo>
                    <a:pt x="1" y="718"/>
                  </a:lnTo>
                  <a:lnTo>
                    <a:pt x="0" y="757"/>
                  </a:lnTo>
                  <a:lnTo>
                    <a:pt x="0" y="1294"/>
                  </a:lnTo>
                  <a:lnTo>
                    <a:pt x="1514" y="1293"/>
                  </a:lnTo>
                  <a:lnTo>
                    <a:pt x="1514" y="757"/>
                  </a:lnTo>
                  <a:lnTo>
                    <a:pt x="1513" y="719"/>
                  </a:lnTo>
                  <a:lnTo>
                    <a:pt x="1511" y="682"/>
                  </a:lnTo>
                  <a:lnTo>
                    <a:pt x="1506" y="644"/>
                  </a:lnTo>
                  <a:lnTo>
                    <a:pt x="1499" y="608"/>
                  </a:lnTo>
                  <a:lnTo>
                    <a:pt x="1491" y="572"/>
                  </a:lnTo>
                  <a:lnTo>
                    <a:pt x="1482" y="537"/>
                  </a:lnTo>
                  <a:lnTo>
                    <a:pt x="1470" y="501"/>
                  </a:lnTo>
                  <a:lnTo>
                    <a:pt x="1456" y="467"/>
                  </a:lnTo>
                  <a:lnTo>
                    <a:pt x="1441" y="433"/>
                  </a:lnTo>
                  <a:lnTo>
                    <a:pt x="1425" y="401"/>
                  </a:lnTo>
                  <a:lnTo>
                    <a:pt x="1407" y="369"/>
                  </a:lnTo>
                  <a:lnTo>
                    <a:pt x="1387" y="338"/>
                  </a:lnTo>
                  <a:lnTo>
                    <a:pt x="1365" y="308"/>
                  </a:lnTo>
                  <a:lnTo>
                    <a:pt x="1342" y="278"/>
                  </a:lnTo>
                  <a:lnTo>
                    <a:pt x="1318" y="250"/>
                  </a:lnTo>
                  <a:lnTo>
                    <a:pt x="1292" y="22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7" name="Freeform 12"/>
            <p:cNvSpPr>
              <a:spLocks/>
            </p:cNvSpPr>
            <p:nvPr/>
          </p:nvSpPr>
          <p:spPr bwMode="auto">
            <a:xfrm>
              <a:off x="2401558" y="3194511"/>
              <a:ext cx="377077" cy="714026"/>
            </a:xfrm>
            <a:custGeom>
              <a:avLst/>
              <a:gdLst>
                <a:gd name="T0" fmla="*/ 638 w 638"/>
                <a:gd name="T1" fmla="*/ 575 h 1035"/>
                <a:gd name="T2" fmla="*/ 638 w 638"/>
                <a:gd name="T3" fmla="*/ 1035 h 1035"/>
                <a:gd name="T4" fmla="*/ 136 w 638"/>
                <a:gd name="T5" fmla="*/ 1035 h 1035"/>
                <a:gd name="T6" fmla="*/ 136 w 638"/>
                <a:gd name="T7" fmla="*/ 569 h 1035"/>
                <a:gd name="T8" fmla="*/ 0 w 638"/>
                <a:gd name="T9" fmla="*/ 401 h 1035"/>
                <a:gd name="T10" fmla="*/ 320 w 638"/>
                <a:gd name="T11" fmla="*/ 0 h 1035"/>
                <a:gd name="T12" fmla="*/ 335 w 638"/>
                <a:gd name="T13" fmla="*/ 11 h 1035"/>
                <a:gd name="T14" fmla="*/ 351 w 638"/>
                <a:gd name="T15" fmla="*/ 21 h 1035"/>
                <a:gd name="T16" fmla="*/ 366 w 638"/>
                <a:gd name="T17" fmla="*/ 32 h 1035"/>
                <a:gd name="T18" fmla="*/ 381 w 638"/>
                <a:gd name="T19" fmla="*/ 43 h 1035"/>
                <a:gd name="T20" fmla="*/ 396 w 638"/>
                <a:gd name="T21" fmla="*/ 56 h 1035"/>
                <a:gd name="T22" fmla="*/ 410 w 638"/>
                <a:gd name="T23" fmla="*/ 67 h 1035"/>
                <a:gd name="T24" fmla="*/ 425 w 638"/>
                <a:gd name="T25" fmla="*/ 81 h 1035"/>
                <a:gd name="T26" fmla="*/ 439 w 638"/>
                <a:gd name="T27" fmla="*/ 94 h 1035"/>
                <a:gd name="T28" fmla="*/ 462 w 638"/>
                <a:gd name="T29" fmla="*/ 118 h 1035"/>
                <a:gd name="T30" fmla="*/ 484 w 638"/>
                <a:gd name="T31" fmla="*/ 144 h 1035"/>
                <a:gd name="T32" fmla="*/ 504 w 638"/>
                <a:gd name="T33" fmla="*/ 171 h 1035"/>
                <a:gd name="T34" fmla="*/ 524 w 638"/>
                <a:gd name="T35" fmla="*/ 197 h 1035"/>
                <a:gd name="T36" fmla="*/ 541 w 638"/>
                <a:gd name="T37" fmla="*/ 226 h 1035"/>
                <a:gd name="T38" fmla="*/ 558 w 638"/>
                <a:gd name="T39" fmla="*/ 255 h 1035"/>
                <a:gd name="T40" fmla="*/ 572 w 638"/>
                <a:gd name="T41" fmla="*/ 284 h 1035"/>
                <a:gd name="T42" fmla="*/ 586 w 638"/>
                <a:gd name="T43" fmla="*/ 315 h 1035"/>
                <a:gd name="T44" fmla="*/ 598 w 638"/>
                <a:gd name="T45" fmla="*/ 346 h 1035"/>
                <a:gd name="T46" fmla="*/ 609 w 638"/>
                <a:gd name="T47" fmla="*/ 377 h 1035"/>
                <a:gd name="T48" fmla="*/ 617 w 638"/>
                <a:gd name="T49" fmla="*/ 409 h 1035"/>
                <a:gd name="T50" fmla="*/ 625 w 638"/>
                <a:gd name="T51" fmla="*/ 441 h 1035"/>
                <a:gd name="T52" fmla="*/ 631 w 638"/>
                <a:gd name="T53" fmla="*/ 474 h 1035"/>
                <a:gd name="T54" fmla="*/ 634 w 638"/>
                <a:gd name="T55" fmla="*/ 507 h 1035"/>
                <a:gd name="T56" fmla="*/ 637 w 638"/>
                <a:gd name="T57" fmla="*/ 541 h 1035"/>
                <a:gd name="T58" fmla="*/ 638 w 638"/>
                <a:gd name="T59" fmla="*/ 57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38" h="1035">
                  <a:moveTo>
                    <a:pt x="638" y="575"/>
                  </a:moveTo>
                  <a:lnTo>
                    <a:pt x="638" y="1035"/>
                  </a:lnTo>
                  <a:lnTo>
                    <a:pt x="136" y="1035"/>
                  </a:lnTo>
                  <a:lnTo>
                    <a:pt x="136" y="569"/>
                  </a:lnTo>
                  <a:lnTo>
                    <a:pt x="0" y="401"/>
                  </a:lnTo>
                  <a:lnTo>
                    <a:pt x="320" y="0"/>
                  </a:lnTo>
                  <a:lnTo>
                    <a:pt x="335" y="11"/>
                  </a:lnTo>
                  <a:lnTo>
                    <a:pt x="351" y="21"/>
                  </a:lnTo>
                  <a:lnTo>
                    <a:pt x="366" y="32"/>
                  </a:lnTo>
                  <a:lnTo>
                    <a:pt x="381" y="43"/>
                  </a:lnTo>
                  <a:lnTo>
                    <a:pt x="396" y="56"/>
                  </a:lnTo>
                  <a:lnTo>
                    <a:pt x="410" y="67"/>
                  </a:lnTo>
                  <a:lnTo>
                    <a:pt x="425" y="81"/>
                  </a:lnTo>
                  <a:lnTo>
                    <a:pt x="439" y="94"/>
                  </a:lnTo>
                  <a:lnTo>
                    <a:pt x="462" y="118"/>
                  </a:lnTo>
                  <a:lnTo>
                    <a:pt x="484" y="144"/>
                  </a:lnTo>
                  <a:lnTo>
                    <a:pt x="504" y="171"/>
                  </a:lnTo>
                  <a:lnTo>
                    <a:pt x="524" y="197"/>
                  </a:lnTo>
                  <a:lnTo>
                    <a:pt x="541" y="226"/>
                  </a:lnTo>
                  <a:lnTo>
                    <a:pt x="558" y="255"/>
                  </a:lnTo>
                  <a:lnTo>
                    <a:pt x="572" y="284"/>
                  </a:lnTo>
                  <a:lnTo>
                    <a:pt x="586" y="315"/>
                  </a:lnTo>
                  <a:lnTo>
                    <a:pt x="598" y="346"/>
                  </a:lnTo>
                  <a:lnTo>
                    <a:pt x="609" y="377"/>
                  </a:lnTo>
                  <a:lnTo>
                    <a:pt x="617" y="409"/>
                  </a:lnTo>
                  <a:lnTo>
                    <a:pt x="625" y="441"/>
                  </a:lnTo>
                  <a:lnTo>
                    <a:pt x="631" y="474"/>
                  </a:lnTo>
                  <a:lnTo>
                    <a:pt x="634" y="507"/>
                  </a:lnTo>
                  <a:lnTo>
                    <a:pt x="637" y="541"/>
                  </a:lnTo>
                  <a:lnTo>
                    <a:pt x="638" y="575"/>
                  </a:lnTo>
                  <a:close/>
                </a:path>
              </a:pathLst>
            </a:custGeom>
            <a:solidFill>
              <a:srgbClr val="E5E7EF"/>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18" name="Freeform 13"/>
            <p:cNvSpPr>
              <a:spLocks/>
            </p:cNvSpPr>
            <p:nvPr/>
          </p:nvSpPr>
          <p:spPr bwMode="auto">
            <a:xfrm>
              <a:off x="2048082" y="3198655"/>
              <a:ext cx="420524" cy="709882"/>
            </a:xfrm>
            <a:custGeom>
              <a:avLst/>
              <a:gdLst>
                <a:gd name="T0" fmla="*/ 199 w 784"/>
                <a:gd name="T1" fmla="*/ 88 h 1029"/>
                <a:gd name="T2" fmla="*/ 212 w 784"/>
                <a:gd name="T3" fmla="*/ 75 h 1029"/>
                <a:gd name="T4" fmla="*/ 225 w 784"/>
                <a:gd name="T5" fmla="*/ 63 h 1029"/>
                <a:gd name="T6" fmla="*/ 239 w 784"/>
                <a:gd name="T7" fmla="*/ 52 h 1029"/>
                <a:gd name="T8" fmla="*/ 252 w 784"/>
                <a:gd name="T9" fmla="*/ 40 h 1029"/>
                <a:gd name="T10" fmla="*/ 266 w 784"/>
                <a:gd name="T11" fmla="*/ 30 h 1029"/>
                <a:gd name="T12" fmla="*/ 280 w 784"/>
                <a:gd name="T13" fmla="*/ 20 h 1029"/>
                <a:gd name="T14" fmla="*/ 294 w 784"/>
                <a:gd name="T15" fmla="*/ 9 h 1029"/>
                <a:gd name="T16" fmla="*/ 309 w 784"/>
                <a:gd name="T17" fmla="*/ 0 h 1029"/>
                <a:gd name="T18" fmla="*/ 782 w 784"/>
                <a:gd name="T19" fmla="*/ 590 h 1029"/>
                <a:gd name="T20" fmla="*/ 784 w 784"/>
                <a:gd name="T21" fmla="*/ 1029 h 1029"/>
                <a:gd name="T22" fmla="*/ 0 w 784"/>
                <a:gd name="T23" fmla="*/ 1029 h 1029"/>
                <a:gd name="T24" fmla="*/ 0 w 784"/>
                <a:gd name="T25" fmla="*/ 569 h 1029"/>
                <a:gd name="T26" fmla="*/ 1 w 784"/>
                <a:gd name="T27" fmla="*/ 535 h 1029"/>
                <a:gd name="T28" fmla="*/ 4 w 784"/>
                <a:gd name="T29" fmla="*/ 501 h 1029"/>
                <a:gd name="T30" fmla="*/ 7 w 784"/>
                <a:gd name="T31" fmla="*/ 468 h 1029"/>
                <a:gd name="T32" fmla="*/ 13 w 784"/>
                <a:gd name="T33" fmla="*/ 435 h 1029"/>
                <a:gd name="T34" fmla="*/ 21 w 784"/>
                <a:gd name="T35" fmla="*/ 403 h 1029"/>
                <a:gd name="T36" fmla="*/ 29 w 784"/>
                <a:gd name="T37" fmla="*/ 371 h 1029"/>
                <a:gd name="T38" fmla="*/ 39 w 784"/>
                <a:gd name="T39" fmla="*/ 340 h 1029"/>
                <a:gd name="T40" fmla="*/ 52 w 784"/>
                <a:gd name="T41" fmla="*/ 309 h 1029"/>
                <a:gd name="T42" fmla="*/ 65 w 784"/>
                <a:gd name="T43" fmla="*/ 278 h 1029"/>
                <a:gd name="T44" fmla="*/ 80 w 784"/>
                <a:gd name="T45" fmla="*/ 249 h 1029"/>
                <a:gd name="T46" fmla="*/ 96 w 784"/>
                <a:gd name="T47" fmla="*/ 220 h 1029"/>
                <a:gd name="T48" fmla="*/ 114 w 784"/>
                <a:gd name="T49" fmla="*/ 191 h 1029"/>
                <a:gd name="T50" fmla="*/ 133 w 784"/>
                <a:gd name="T51" fmla="*/ 165 h 1029"/>
                <a:gd name="T52" fmla="*/ 153 w 784"/>
                <a:gd name="T53" fmla="*/ 138 h 1029"/>
                <a:gd name="T54" fmla="*/ 176 w 784"/>
                <a:gd name="T55" fmla="*/ 112 h 1029"/>
                <a:gd name="T56" fmla="*/ 199 w 784"/>
                <a:gd name="T57" fmla="*/ 88 h 10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84" h="1029">
                  <a:moveTo>
                    <a:pt x="199" y="88"/>
                  </a:moveTo>
                  <a:lnTo>
                    <a:pt x="212" y="75"/>
                  </a:lnTo>
                  <a:lnTo>
                    <a:pt x="225" y="63"/>
                  </a:lnTo>
                  <a:lnTo>
                    <a:pt x="239" y="52"/>
                  </a:lnTo>
                  <a:lnTo>
                    <a:pt x="252" y="40"/>
                  </a:lnTo>
                  <a:lnTo>
                    <a:pt x="266" y="30"/>
                  </a:lnTo>
                  <a:lnTo>
                    <a:pt x="280" y="20"/>
                  </a:lnTo>
                  <a:lnTo>
                    <a:pt x="294" y="9"/>
                  </a:lnTo>
                  <a:lnTo>
                    <a:pt x="309" y="0"/>
                  </a:lnTo>
                  <a:lnTo>
                    <a:pt x="782" y="590"/>
                  </a:lnTo>
                  <a:lnTo>
                    <a:pt x="784" y="1029"/>
                  </a:lnTo>
                  <a:lnTo>
                    <a:pt x="0" y="1029"/>
                  </a:lnTo>
                  <a:lnTo>
                    <a:pt x="0" y="569"/>
                  </a:lnTo>
                  <a:lnTo>
                    <a:pt x="1" y="535"/>
                  </a:lnTo>
                  <a:lnTo>
                    <a:pt x="4" y="501"/>
                  </a:lnTo>
                  <a:lnTo>
                    <a:pt x="7" y="468"/>
                  </a:lnTo>
                  <a:lnTo>
                    <a:pt x="13" y="435"/>
                  </a:lnTo>
                  <a:lnTo>
                    <a:pt x="21" y="403"/>
                  </a:lnTo>
                  <a:lnTo>
                    <a:pt x="29" y="371"/>
                  </a:lnTo>
                  <a:lnTo>
                    <a:pt x="39" y="340"/>
                  </a:lnTo>
                  <a:lnTo>
                    <a:pt x="52" y="309"/>
                  </a:lnTo>
                  <a:lnTo>
                    <a:pt x="65" y="278"/>
                  </a:lnTo>
                  <a:lnTo>
                    <a:pt x="80" y="249"/>
                  </a:lnTo>
                  <a:lnTo>
                    <a:pt x="96" y="220"/>
                  </a:lnTo>
                  <a:lnTo>
                    <a:pt x="114" y="191"/>
                  </a:lnTo>
                  <a:lnTo>
                    <a:pt x="133" y="165"/>
                  </a:lnTo>
                  <a:lnTo>
                    <a:pt x="153" y="138"/>
                  </a:lnTo>
                  <a:lnTo>
                    <a:pt x="176" y="112"/>
                  </a:lnTo>
                  <a:lnTo>
                    <a:pt x="199" y="88"/>
                  </a:lnTo>
                  <a:close/>
                </a:path>
              </a:pathLst>
            </a:custGeom>
            <a:solidFill>
              <a:srgbClr val="E5E7EF"/>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19" name="Freeform 7"/>
            <p:cNvSpPr>
              <a:spLocks/>
            </p:cNvSpPr>
            <p:nvPr/>
          </p:nvSpPr>
          <p:spPr bwMode="auto">
            <a:xfrm>
              <a:off x="2156179" y="2700744"/>
              <a:ext cx="456132" cy="456132"/>
            </a:xfrm>
            <a:custGeom>
              <a:avLst/>
              <a:gdLst>
                <a:gd name="T0" fmla="*/ 627 w 750"/>
                <a:gd name="T1" fmla="*/ 98 h 752"/>
                <a:gd name="T2" fmla="*/ 598 w 750"/>
                <a:gd name="T3" fmla="*/ 74 h 752"/>
                <a:gd name="T4" fmla="*/ 567 w 750"/>
                <a:gd name="T5" fmla="*/ 53 h 752"/>
                <a:gd name="T6" fmla="*/ 535 w 750"/>
                <a:gd name="T7" fmla="*/ 36 h 752"/>
                <a:gd name="T8" fmla="*/ 502 w 750"/>
                <a:gd name="T9" fmla="*/ 22 h 752"/>
                <a:gd name="T10" fmla="*/ 467 w 750"/>
                <a:gd name="T11" fmla="*/ 12 h 752"/>
                <a:gd name="T12" fmla="*/ 430 w 750"/>
                <a:gd name="T13" fmla="*/ 5 h 752"/>
                <a:gd name="T14" fmla="*/ 393 w 750"/>
                <a:gd name="T15" fmla="*/ 0 h 752"/>
                <a:gd name="T16" fmla="*/ 337 w 750"/>
                <a:gd name="T17" fmla="*/ 3 h 752"/>
                <a:gd name="T18" fmla="*/ 264 w 750"/>
                <a:gd name="T19" fmla="*/ 18 h 752"/>
                <a:gd name="T20" fmla="*/ 196 w 750"/>
                <a:gd name="T21" fmla="*/ 45 h 752"/>
                <a:gd name="T22" fmla="*/ 136 w 750"/>
                <a:gd name="T23" fmla="*/ 86 h 752"/>
                <a:gd name="T24" fmla="*/ 86 w 750"/>
                <a:gd name="T25" fmla="*/ 137 h 752"/>
                <a:gd name="T26" fmla="*/ 45 w 750"/>
                <a:gd name="T27" fmla="*/ 197 h 752"/>
                <a:gd name="T28" fmla="*/ 18 w 750"/>
                <a:gd name="T29" fmla="*/ 264 h 752"/>
                <a:gd name="T30" fmla="*/ 3 w 750"/>
                <a:gd name="T31" fmla="*/ 338 h 752"/>
                <a:gd name="T32" fmla="*/ 3 w 750"/>
                <a:gd name="T33" fmla="*/ 413 h 752"/>
                <a:gd name="T34" fmla="*/ 17 w 750"/>
                <a:gd name="T35" fmla="*/ 485 h 752"/>
                <a:gd name="T36" fmla="*/ 44 w 750"/>
                <a:gd name="T37" fmla="*/ 553 h 752"/>
                <a:gd name="T38" fmla="*/ 86 w 750"/>
                <a:gd name="T39" fmla="*/ 614 h 752"/>
                <a:gd name="T40" fmla="*/ 125 w 750"/>
                <a:gd name="T41" fmla="*/ 655 h 752"/>
                <a:gd name="T42" fmla="*/ 152 w 750"/>
                <a:gd name="T43" fmla="*/ 678 h 752"/>
                <a:gd name="T44" fmla="*/ 184 w 750"/>
                <a:gd name="T45" fmla="*/ 699 h 752"/>
                <a:gd name="T46" fmla="*/ 215 w 750"/>
                <a:gd name="T47" fmla="*/ 716 h 752"/>
                <a:gd name="T48" fmla="*/ 248 w 750"/>
                <a:gd name="T49" fmla="*/ 730 h 752"/>
                <a:gd name="T50" fmla="*/ 284 w 750"/>
                <a:gd name="T51" fmla="*/ 740 h 752"/>
                <a:gd name="T52" fmla="*/ 320 w 750"/>
                <a:gd name="T53" fmla="*/ 747 h 752"/>
                <a:gd name="T54" fmla="*/ 356 w 750"/>
                <a:gd name="T55" fmla="*/ 752 h 752"/>
                <a:gd name="T56" fmla="*/ 393 w 750"/>
                <a:gd name="T57" fmla="*/ 752 h 752"/>
                <a:gd name="T58" fmla="*/ 430 w 750"/>
                <a:gd name="T59" fmla="*/ 747 h 752"/>
                <a:gd name="T60" fmla="*/ 467 w 750"/>
                <a:gd name="T61" fmla="*/ 740 h 752"/>
                <a:gd name="T62" fmla="*/ 502 w 750"/>
                <a:gd name="T63" fmla="*/ 730 h 752"/>
                <a:gd name="T64" fmla="*/ 535 w 750"/>
                <a:gd name="T65" fmla="*/ 716 h 752"/>
                <a:gd name="T66" fmla="*/ 567 w 750"/>
                <a:gd name="T67" fmla="*/ 699 h 752"/>
                <a:gd name="T68" fmla="*/ 598 w 750"/>
                <a:gd name="T69" fmla="*/ 678 h 752"/>
                <a:gd name="T70" fmla="*/ 627 w 750"/>
                <a:gd name="T71" fmla="*/ 655 h 752"/>
                <a:gd name="T72" fmla="*/ 666 w 750"/>
                <a:gd name="T73" fmla="*/ 614 h 752"/>
                <a:gd name="T74" fmla="*/ 707 w 750"/>
                <a:gd name="T75" fmla="*/ 553 h 752"/>
                <a:gd name="T76" fmla="*/ 734 w 750"/>
                <a:gd name="T77" fmla="*/ 485 h 752"/>
                <a:gd name="T78" fmla="*/ 748 w 750"/>
                <a:gd name="T79" fmla="*/ 413 h 752"/>
                <a:gd name="T80" fmla="*/ 748 w 750"/>
                <a:gd name="T81" fmla="*/ 339 h 752"/>
                <a:gd name="T82" fmla="*/ 734 w 750"/>
                <a:gd name="T83" fmla="*/ 266 h 752"/>
                <a:gd name="T84" fmla="*/ 707 w 750"/>
                <a:gd name="T85" fmla="*/ 200 h 752"/>
                <a:gd name="T86" fmla="*/ 666 w 750"/>
                <a:gd name="T87" fmla="*/ 139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50" h="752">
                  <a:moveTo>
                    <a:pt x="641" y="111"/>
                  </a:moveTo>
                  <a:lnTo>
                    <a:pt x="627" y="98"/>
                  </a:lnTo>
                  <a:lnTo>
                    <a:pt x="613" y="86"/>
                  </a:lnTo>
                  <a:lnTo>
                    <a:pt x="598" y="74"/>
                  </a:lnTo>
                  <a:lnTo>
                    <a:pt x="583" y="64"/>
                  </a:lnTo>
                  <a:lnTo>
                    <a:pt x="567" y="53"/>
                  </a:lnTo>
                  <a:lnTo>
                    <a:pt x="552" y="44"/>
                  </a:lnTo>
                  <a:lnTo>
                    <a:pt x="535" y="36"/>
                  </a:lnTo>
                  <a:lnTo>
                    <a:pt x="519" y="29"/>
                  </a:lnTo>
                  <a:lnTo>
                    <a:pt x="502" y="22"/>
                  </a:lnTo>
                  <a:lnTo>
                    <a:pt x="484" y="16"/>
                  </a:lnTo>
                  <a:lnTo>
                    <a:pt x="467" y="12"/>
                  </a:lnTo>
                  <a:lnTo>
                    <a:pt x="449" y="7"/>
                  </a:lnTo>
                  <a:lnTo>
                    <a:pt x="430" y="5"/>
                  </a:lnTo>
                  <a:lnTo>
                    <a:pt x="412" y="3"/>
                  </a:lnTo>
                  <a:lnTo>
                    <a:pt x="393" y="0"/>
                  </a:lnTo>
                  <a:lnTo>
                    <a:pt x="375" y="0"/>
                  </a:lnTo>
                  <a:lnTo>
                    <a:pt x="337" y="3"/>
                  </a:lnTo>
                  <a:lnTo>
                    <a:pt x="300" y="8"/>
                  </a:lnTo>
                  <a:lnTo>
                    <a:pt x="264" y="18"/>
                  </a:lnTo>
                  <a:lnTo>
                    <a:pt x="230" y="30"/>
                  </a:lnTo>
                  <a:lnTo>
                    <a:pt x="196" y="45"/>
                  </a:lnTo>
                  <a:lnTo>
                    <a:pt x="166" y="65"/>
                  </a:lnTo>
                  <a:lnTo>
                    <a:pt x="136" y="86"/>
                  </a:lnTo>
                  <a:lnTo>
                    <a:pt x="110" y="110"/>
                  </a:lnTo>
                  <a:lnTo>
                    <a:pt x="86" y="137"/>
                  </a:lnTo>
                  <a:lnTo>
                    <a:pt x="65" y="166"/>
                  </a:lnTo>
                  <a:lnTo>
                    <a:pt x="45" y="197"/>
                  </a:lnTo>
                  <a:lnTo>
                    <a:pt x="30" y="230"/>
                  </a:lnTo>
                  <a:lnTo>
                    <a:pt x="18" y="264"/>
                  </a:lnTo>
                  <a:lnTo>
                    <a:pt x="8" y="300"/>
                  </a:lnTo>
                  <a:lnTo>
                    <a:pt x="3" y="338"/>
                  </a:lnTo>
                  <a:lnTo>
                    <a:pt x="0" y="376"/>
                  </a:lnTo>
                  <a:lnTo>
                    <a:pt x="3" y="413"/>
                  </a:lnTo>
                  <a:lnTo>
                    <a:pt x="7" y="450"/>
                  </a:lnTo>
                  <a:lnTo>
                    <a:pt x="17" y="485"/>
                  </a:lnTo>
                  <a:lnTo>
                    <a:pt x="29" y="520"/>
                  </a:lnTo>
                  <a:lnTo>
                    <a:pt x="44" y="553"/>
                  </a:lnTo>
                  <a:lnTo>
                    <a:pt x="64" y="584"/>
                  </a:lnTo>
                  <a:lnTo>
                    <a:pt x="86" y="614"/>
                  </a:lnTo>
                  <a:lnTo>
                    <a:pt x="111" y="642"/>
                  </a:lnTo>
                  <a:lnTo>
                    <a:pt x="125" y="655"/>
                  </a:lnTo>
                  <a:lnTo>
                    <a:pt x="139" y="667"/>
                  </a:lnTo>
                  <a:lnTo>
                    <a:pt x="152" y="678"/>
                  </a:lnTo>
                  <a:lnTo>
                    <a:pt x="167" y="689"/>
                  </a:lnTo>
                  <a:lnTo>
                    <a:pt x="184" y="699"/>
                  </a:lnTo>
                  <a:lnTo>
                    <a:pt x="199" y="708"/>
                  </a:lnTo>
                  <a:lnTo>
                    <a:pt x="215" y="716"/>
                  </a:lnTo>
                  <a:lnTo>
                    <a:pt x="232" y="723"/>
                  </a:lnTo>
                  <a:lnTo>
                    <a:pt x="248" y="730"/>
                  </a:lnTo>
                  <a:lnTo>
                    <a:pt x="265" y="735"/>
                  </a:lnTo>
                  <a:lnTo>
                    <a:pt x="284" y="740"/>
                  </a:lnTo>
                  <a:lnTo>
                    <a:pt x="301" y="745"/>
                  </a:lnTo>
                  <a:lnTo>
                    <a:pt x="320" y="747"/>
                  </a:lnTo>
                  <a:lnTo>
                    <a:pt x="338" y="749"/>
                  </a:lnTo>
                  <a:lnTo>
                    <a:pt x="356" y="752"/>
                  </a:lnTo>
                  <a:lnTo>
                    <a:pt x="375" y="752"/>
                  </a:lnTo>
                  <a:lnTo>
                    <a:pt x="393" y="752"/>
                  </a:lnTo>
                  <a:lnTo>
                    <a:pt x="412" y="749"/>
                  </a:lnTo>
                  <a:lnTo>
                    <a:pt x="430" y="747"/>
                  </a:lnTo>
                  <a:lnTo>
                    <a:pt x="449" y="745"/>
                  </a:lnTo>
                  <a:lnTo>
                    <a:pt x="467" y="740"/>
                  </a:lnTo>
                  <a:lnTo>
                    <a:pt x="484" y="735"/>
                  </a:lnTo>
                  <a:lnTo>
                    <a:pt x="502" y="730"/>
                  </a:lnTo>
                  <a:lnTo>
                    <a:pt x="519" y="723"/>
                  </a:lnTo>
                  <a:lnTo>
                    <a:pt x="535" y="716"/>
                  </a:lnTo>
                  <a:lnTo>
                    <a:pt x="552" y="708"/>
                  </a:lnTo>
                  <a:lnTo>
                    <a:pt x="567" y="699"/>
                  </a:lnTo>
                  <a:lnTo>
                    <a:pt x="583" y="689"/>
                  </a:lnTo>
                  <a:lnTo>
                    <a:pt x="598" y="678"/>
                  </a:lnTo>
                  <a:lnTo>
                    <a:pt x="613" y="667"/>
                  </a:lnTo>
                  <a:lnTo>
                    <a:pt x="627" y="655"/>
                  </a:lnTo>
                  <a:lnTo>
                    <a:pt x="641" y="642"/>
                  </a:lnTo>
                  <a:lnTo>
                    <a:pt x="666" y="614"/>
                  </a:lnTo>
                  <a:lnTo>
                    <a:pt x="688" y="584"/>
                  </a:lnTo>
                  <a:lnTo>
                    <a:pt x="707" y="553"/>
                  </a:lnTo>
                  <a:lnTo>
                    <a:pt x="722" y="520"/>
                  </a:lnTo>
                  <a:lnTo>
                    <a:pt x="734" y="485"/>
                  </a:lnTo>
                  <a:lnTo>
                    <a:pt x="744" y="450"/>
                  </a:lnTo>
                  <a:lnTo>
                    <a:pt x="748" y="413"/>
                  </a:lnTo>
                  <a:lnTo>
                    <a:pt x="750" y="376"/>
                  </a:lnTo>
                  <a:lnTo>
                    <a:pt x="748" y="339"/>
                  </a:lnTo>
                  <a:lnTo>
                    <a:pt x="744" y="302"/>
                  </a:lnTo>
                  <a:lnTo>
                    <a:pt x="734" y="266"/>
                  </a:lnTo>
                  <a:lnTo>
                    <a:pt x="722" y="232"/>
                  </a:lnTo>
                  <a:lnTo>
                    <a:pt x="707" y="200"/>
                  </a:lnTo>
                  <a:lnTo>
                    <a:pt x="688" y="167"/>
                  </a:lnTo>
                  <a:lnTo>
                    <a:pt x="666" y="139"/>
                  </a:lnTo>
                  <a:lnTo>
                    <a:pt x="641" y="111"/>
                  </a:lnTo>
                  <a:close/>
                </a:path>
              </a:pathLst>
            </a:custGeom>
            <a:solidFill>
              <a:srgbClr val="E5E7EF"/>
            </a:solidFill>
            <a:ln w="28575">
              <a:solidFill>
                <a:schemeClr val="bg1"/>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grpSp>
      <p:cxnSp>
        <p:nvCxnSpPr>
          <p:cNvPr id="7" name="Straight Arrow Connector 6" descr="Arrow from one graphic of a person to the next"/>
          <p:cNvCxnSpPr/>
          <p:nvPr/>
        </p:nvCxnSpPr>
        <p:spPr>
          <a:xfrm>
            <a:off x="3203179" y="2918015"/>
            <a:ext cx="304800" cy="0"/>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grpSp>
        <p:nvGrpSpPr>
          <p:cNvPr id="5" name="Group 44" descr="Graphic of a person"/>
          <p:cNvGrpSpPr/>
          <p:nvPr/>
        </p:nvGrpSpPr>
        <p:grpSpPr>
          <a:xfrm>
            <a:off x="3536554" y="2195897"/>
            <a:ext cx="575158" cy="893568"/>
            <a:chOff x="2007317" y="2700744"/>
            <a:chExt cx="812083" cy="1261656"/>
          </a:xfrm>
        </p:grpSpPr>
        <p:sp>
          <p:nvSpPr>
            <p:cNvPr id="46" name="Freeform 11"/>
            <p:cNvSpPr>
              <a:spLocks/>
            </p:cNvSpPr>
            <p:nvPr/>
          </p:nvSpPr>
          <p:spPr bwMode="auto">
            <a:xfrm>
              <a:off x="2007317" y="3068832"/>
              <a:ext cx="812083" cy="893568"/>
            </a:xfrm>
            <a:custGeom>
              <a:avLst/>
              <a:gdLst>
                <a:gd name="T0" fmla="*/ 1264 w 1514"/>
                <a:gd name="T1" fmla="*/ 196 h 1294"/>
                <a:gd name="T2" fmla="*/ 1206 w 1514"/>
                <a:gd name="T3" fmla="*/ 149 h 1294"/>
                <a:gd name="T4" fmla="*/ 1145 w 1514"/>
                <a:gd name="T5" fmla="*/ 107 h 1294"/>
                <a:gd name="T6" fmla="*/ 1080 w 1514"/>
                <a:gd name="T7" fmla="*/ 73 h 1294"/>
                <a:gd name="T8" fmla="*/ 1012 w 1514"/>
                <a:gd name="T9" fmla="*/ 44 h 1294"/>
                <a:gd name="T10" fmla="*/ 941 w 1514"/>
                <a:gd name="T11" fmla="*/ 23 h 1294"/>
                <a:gd name="T12" fmla="*/ 869 w 1514"/>
                <a:gd name="T13" fmla="*/ 8 h 1294"/>
                <a:gd name="T14" fmla="*/ 794 w 1514"/>
                <a:gd name="T15" fmla="*/ 1 h 1294"/>
                <a:gd name="T16" fmla="*/ 717 w 1514"/>
                <a:gd name="T17" fmla="*/ 1 h 1294"/>
                <a:gd name="T18" fmla="*/ 641 w 1514"/>
                <a:gd name="T19" fmla="*/ 9 h 1294"/>
                <a:gd name="T20" fmla="*/ 567 w 1514"/>
                <a:gd name="T21" fmla="*/ 24 h 1294"/>
                <a:gd name="T22" fmla="*/ 497 w 1514"/>
                <a:gd name="T23" fmla="*/ 46 h 1294"/>
                <a:gd name="T24" fmla="*/ 429 w 1514"/>
                <a:gd name="T25" fmla="*/ 75 h 1294"/>
                <a:gd name="T26" fmla="*/ 364 w 1514"/>
                <a:gd name="T27" fmla="*/ 110 h 1294"/>
                <a:gd name="T28" fmla="*/ 304 w 1514"/>
                <a:gd name="T29" fmla="*/ 151 h 1294"/>
                <a:gd name="T30" fmla="*/ 248 w 1514"/>
                <a:gd name="T31" fmla="*/ 197 h 1294"/>
                <a:gd name="T32" fmla="*/ 197 w 1514"/>
                <a:gd name="T33" fmla="*/ 249 h 1294"/>
                <a:gd name="T34" fmla="*/ 151 w 1514"/>
                <a:gd name="T35" fmla="*/ 304 h 1294"/>
                <a:gd name="T36" fmla="*/ 109 w 1514"/>
                <a:gd name="T37" fmla="*/ 365 h 1294"/>
                <a:gd name="T38" fmla="*/ 75 w 1514"/>
                <a:gd name="T39" fmla="*/ 430 h 1294"/>
                <a:gd name="T40" fmla="*/ 46 w 1514"/>
                <a:gd name="T41" fmla="*/ 497 h 1294"/>
                <a:gd name="T42" fmla="*/ 24 w 1514"/>
                <a:gd name="T43" fmla="*/ 568 h 1294"/>
                <a:gd name="T44" fmla="*/ 9 w 1514"/>
                <a:gd name="T45" fmla="*/ 642 h 1294"/>
                <a:gd name="T46" fmla="*/ 1 w 1514"/>
                <a:gd name="T47" fmla="*/ 718 h 1294"/>
                <a:gd name="T48" fmla="*/ 0 w 1514"/>
                <a:gd name="T49" fmla="*/ 1294 h 1294"/>
                <a:gd name="T50" fmla="*/ 1514 w 1514"/>
                <a:gd name="T51" fmla="*/ 757 h 1294"/>
                <a:gd name="T52" fmla="*/ 1511 w 1514"/>
                <a:gd name="T53" fmla="*/ 682 h 1294"/>
                <a:gd name="T54" fmla="*/ 1499 w 1514"/>
                <a:gd name="T55" fmla="*/ 608 h 1294"/>
                <a:gd name="T56" fmla="*/ 1482 w 1514"/>
                <a:gd name="T57" fmla="*/ 537 h 1294"/>
                <a:gd name="T58" fmla="*/ 1456 w 1514"/>
                <a:gd name="T59" fmla="*/ 467 h 1294"/>
                <a:gd name="T60" fmla="*/ 1425 w 1514"/>
                <a:gd name="T61" fmla="*/ 401 h 1294"/>
                <a:gd name="T62" fmla="*/ 1387 w 1514"/>
                <a:gd name="T63" fmla="*/ 338 h 1294"/>
                <a:gd name="T64" fmla="*/ 1342 w 1514"/>
                <a:gd name="T65" fmla="*/ 278 h 1294"/>
                <a:gd name="T66" fmla="*/ 1292 w 1514"/>
                <a:gd name="T67" fmla="*/ 223 h 1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14" h="1294">
                  <a:moveTo>
                    <a:pt x="1292" y="223"/>
                  </a:moveTo>
                  <a:lnTo>
                    <a:pt x="1264" y="196"/>
                  </a:lnTo>
                  <a:lnTo>
                    <a:pt x="1236" y="172"/>
                  </a:lnTo>
                  <a:lnTo>
                    <a:pt x="1206" y="149"/>
                  </a:lnTo>
                  <a:lnTo>
                    <a:pt x="1176" y="127"/>
                  </a:lnTo>
                  <a:lnTo>
                    <a:pt x="1145" y="107"/>
                  </a:lnTo>
                  <a:lnTo>
                    <a:pt x="1113" y="89"/>
                  </a:lnTo>
                  <a:lnTo>
                    <a:pt x="1080" y="73"/>
                  </a:lnTo>
                  <a:lnTo>
                    <a:pt x="1046" y="58"/>
                  </a:lnTo>
                  <a:lnTo>
                    <a:pt x="1012" y="44"/>
                  </a:lnTo>
                  <a:lnTo>
                    <a:pt x="977" y="32"/>
                  </a:lnTo>
                  <a:lnTo>
                    <a:pt x="941" y="23"/>
                  </a:lnTo>
                  <a:lnTo>
                    <a:pt x="904" y="15"/>
                  </a:lnTo>
                  <a:lnTo>
                    <a:pt x="869" y="8"/>
                  </a:lnTo>
                  <a:lnTo>
                    <a:pt x="831" y="4"/>
                  </a:lnTo>
                  <a:lnTo>
                    <a:pt x="794" y="1"/>
                  </a:lnTo>
                  <a:lnTo>
                    <a:pt x="756" y="0"/>
                  </a:lnTo>
                  <a:lnTo>
                    <a:pt x="717" y="1"/>
                  </a:lnTo>
                  <a:lnTo>
                    <a:pt x="679" y="4"/>
                  </a:lnTo>
                  <a:lnTo>
                    <a:pt x="641" y="9"/>
                  </a:lnTo>
                  <a:lnTo>
                    <a:pt x="604" y="15"/>
                  </a:lnTo>
                  <a:lnTo>
                    <a:pt x="567" y="24"/>
                  </a:lnTo>
                  <a:lnTo>
                    <a:pt x="531" y="35"/>
                  </a:lnTo>
                  <a:lnTo>
                    <a:pt x="497" y="46"/>
                  </a:lnTo>
                  <a:lnTo>
                    <a:pt x="462" y="60"/>
                  </a:lnTo>
                  <a:lnTo>
                    <a:pt x="429" y="75"/>
                  </a:lnTo>
                  <a:lnTo>
                    <a:pt x="396" y="91"/>
                  </a:lnTo>
                  <a:lnTo>
                    <a:pt x="364" y="110"/>
                  </a:lnTo>
                  <a:lnTo>
                    <a:pt x="334" y="129"/>
                  </a:lnTo>
                  <a:lnTo>
                    <a:pt x="304" y="151"/>
                  </a:lnTo>
                  <a:lnTo>
                    <a:pt x="275" y="173"/>
                  </a:lnTo>
                  <a:lnTo>
                    <a:pt x="248" y="197"/>
                  </a:lnTo>
                  <a:lnTo>
                    <a:pt x="222" y="223"/>
                  </a:lnTo>
                  <a:lnTo>
                    <a:pt x="197" y="249"/>
                  </a:lnTo>
                  <a:lnTo>
                    <a:pt x="173" y="276"/>
                  </a:lnTo>
                  <a:lnTo>
                    <a:pt x="151" y="304"/>
                  </a:lnTo>
                  <a:lnTo>
                    <a:pt x="129" y="334"/>
                  </a:lnTo>
                  <a:lnTo>
                    <a:pt x="109" y="365"/>
                  </a:lnTo>
                  <a:lnTo>
                    <a:pt x="91" y="397"/>
                  </a:lnTo>
                  <a:lnTo>
                    <a:pt x="75" y="430"/>
                  </a:lnTo>
                  <a:lnTo>
                    <a:pt x="60" y="463"/>
                  </a:lnTo>
                  <a:lnTo>
                    <a:pt x="46" y="497"/>
                  </a:lnTo>
                  <a:lnTo>
                    <a:pt x="35" y="532"/>
                  </a:lnTo>
                  <a:lnTo>
                    <a:pt x="24" y="568"/>
                  </a:lnTo>
                  <a:lnTo>
                    <a:pt x="15" y="605"/>
                  </a:lnTo>
                  <a:lnTo>
                    <a:pt x="9" y="642"/>
                  </a:lnTo>
                  <a:lnTo>
                    <a:pt x="3" y="680"/>
                  </a:lnTo>
                  <a:lnTo>
                    <a:pt x="1" y="718"/>
                  </a:lnTo>
                  <a:lnTo>
                    <a:pt x="0" y="757"/>
                  </a:lnTo>
                  <a:lnTo>
                    <a:pt x="0" y="1294"/>
                  </a:lnTo>
                  <a:lnTo>
                    <a:pt x="1514" y="1293"/>
                  </a:lnTo>
                  <a:lnTo>
                    <a:pt x="1514" y="757"/>
                  </a:lnTo>
                  <a:lnTo>
                    <a:pt x="1513" y="719"/>
                  </a:lnTo>
                  <a:lnTo>
                    <a:pt x="1511" y="682"/>
                  </a:lnTo>
                  <a:lnTo>
                    <a:pt x="1506" y="644"/>
                  </a:lnTo>
                  <a:lnTo>
                    <a:pt x="1499" y="608"/>
                  </a:lnTo>
                  <a:lnTo>
                    <a:pt x="1491" y="572"/>
                  </a:lnTo>
                  <a:lnTo>
                    <a:pt x="1482" y="537"/>
                  </a:lnTo>
                  <a:lnTo>
                    <a:pt x="1470" y="501"/>
                  </a:lnTo>
                  <a:lnTo>
                    <a:pt x="1456" y="467"/>
                  </a:lnTo>
                  <a:lnTo>
                    <a:pt x="1441" y="433"/>
                  </a:lnTo>
                  <a:lnTo>
                    <a:pt x="1425" y="401"/>
                  </a:lnTo>
                  <a:lnTo>
                    <a:pt x="1407" y="369"/>
                  </a:lnTo>
                  <a:lnTo>
                    <a:pt x="1387" y="338"/>
                  </a:lnTo>
                  <a:lnTo>
                    <a:pt x="1365" y="308"/>
                  </a:lnTo>
                  <a:lnTo>
                    <a:pt x="1342" y="278"/>
                  </a:lnTo>
                  <a:lnTo>
                    <a:pt x="1318" y="250"/>
                  </a:lnTo>
                  <a:lnTo>
                    <a:pt x="1292" y="22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47" name="Freeform 12"/>
            <p:cNvSpPr>
              <a:spLocks/>
            </p:cNvSpPr>
            <p:nvPr/>
          </p:nvSpPr>
          <p:spPr bwMode="auto">
            <a:xfrm>
              <a:off x="2401558" y="3194511"/>
              <a:ext cx="377077" cy="714026"/>
            </a:xfrm>
            <a:custGeom>
              <a:avLst/>
              <a:gdLst>
                <a:gd name="T0" fmla="*/ 638 w 638"/>
                <a:gd name="T1" fmla="*/ 575 h 1035"/>
                <a:gd name="T2" fmla="*/ 638 w 638"/>
                <a:gd name="T3" fmla="*/ 1035 h 1035"/>
                <a:gd name="T4" fmla="*/ 136 w 638"/>
                <a:gd name="T5" fmla="*/ 1035 h 1035"/>
                <a:gd name="T6" fmla="*/ 136 w 638"/>
                <a:gd name="T7" fmla="*/ 569 h 1035"/>
                <a:gd name="T8" fmla="*/ 0 w 638"/>
                <a:gd name="T9" fmla="*/ 401 h 1035"/>
                <a:gd name="T10" fmla="*/ 320 w 638"/>
                <a:gd name="T11" fmla="*/ 0 h 1035"/>
                <a:gd name="T12" fmla="*/ 335 w 638"/>
                <a:gd name="T13" fmla="*/ 11 h 1035"/>
                <a:gd name="T14" fmla="*/ 351 w 638"/>
                <a:gd name="T15" fmla="*/ 21 h 1035"/>
                <a:gd name="T16" fmla="*/ 366 w 638"/>
                <a:gd name="T17" fmla="*/ 32 h 1035"/>
                <a:gd name="T18" fmla="*/ 381 w 638"/>
                <a:gd name="T19" fmla="*/ 43 h 1035"/>
                <a:gd name="T20" fmla="*/ 396 w 638"/>
                <a:gd name="T21" fmla="*/ 56 h 1035"/>
                <a:gd name="T22" fmla="*/ 410 w 638"/>
                <a:gd name="T23" fmla="*/ 67 h 1035"/>
                <a:gd name="T24" fmla="*/ 425 w 638"/>
                <a:gd name="T25" fmla="*/ 81 h 1035"/>
                <a:gd name="T26" fmla="*/ 439 w 638"/>
                <a:gd name="T27" fmla="*/ 94 h 1035"/>
                <a:gd name="T28" fmla="*/ 462 w 638"/>
                <a:gd name="T29" fmla="*/ 118 h 1035"/>
                <a:gd name="T30" fmla="*/ 484 w 638"/>
                <a:gd name="T31" fmla="*/ 144 h 1035"/>
                <a:gd name="T32" fmla="*/ 504 w 638"/>
                <a:gd name="T33" fmla="*/ 171 h 1035"/>
                <a:gd name="T34" fmla="*/ 524 w 638"/>
                <a:gd name="T35" fmla="*/ 197 h 1035"/>
                <a:gd name="T36" fmla="*/ 541 w 638"/>
                <a:gd name="T37" fmla="*/ 226 h 1035"/>
                <a:gd name="T38" fmla="*/ 558 w 638"/>
                <a:gd name="T39" fmla="*/ 255 h 1035"/>
                <a:gd name="T40" fmla="*/ 572 w 638"/>
                <a:gd name="T41" fmla="*/ 284 h 1035"/>
                <a:gd name="T42" fmla="*/ 586 w 638"/>
                <a:gd name="T43" fmla="*/ 315 h 1035"/>
                <a:gd name="T44" fmla="*/ 598 w 638"/>
                <a:gd name="T45" fmla="*/ 346 h 1035"/>
                <a:gd name="T46" fmla="*/ 609 w 638"/>
                <a:gd name="T47" fmla="*/ 377 h 1035"/>
                <a:gd name="T48" fmla="*/ 617 w 638"/>
                <a:gd name="T49" fmla="*/ 409 h 1035"/>
                <a:gd name="T50" fmla="*/ 625 w 638"/>
                <a:gd name="T51" fmla="*/ 441 h 1035"/>
                <a:gd name="T52" fmla="*/ 631 w 638"/>
                <a:gd name="T53" fmla="*/ 474 h 1035"/>
                <a:gd name="T54" fmla="*/ 634 w 638"/>
                <a:gd name="T55" fmla="*/ 507 h 1035"/>
                <a:gd name="T56" fmla="*/ 637 w 638"/>
                <a:gd name="T57" fmla="*/ 541 h 1035"/>
                <a:gd name="T58" fmla="*/ 638 w 638"/>
                <a:gd name="T59" fmla="*/ 57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38" h="1035">
                  <a:moveTo>
                    <a:pt x="638" y="575"/>
                  </a:moveTo>
                  <a:lnTo>
                    <a:pt x="638" y="1035"/>
                  </a:lnTo>
                  <a:lnTo>
                    <a:pt x="136" y="1035"/>
                  </a:lnTo>
                  <a:lnTo>
                    <a:pt x="136" y="569"/>
                  </a:lnTo>
                  <a:lnTo>
                    <a:pt x="0" y="401"/>
                  </a:lnTo>
                  <a:lnTo>
                    <a:pt x="320" y="0"/>
                  </a:lnTo>
                  <a:lnTo>
                    <a:pt x="335" y="11"/>
                  </a:lnTo>
                  <a:lnTo>
                    <a:pt x="351" y="21"/>
                  </a:lnTo>
                  <a:lnTo>
                    <a:pt x="366" y="32"/>
                  </a:lnTo>
                  <a:lnTo>
                    <a:pt x="381" y="43"/>
                  </a:lnTo>
                  <a:lnTo>
                    <a:pt x="396" y="56"/>
                  </a:lnTo>
                  <a:lnTo>
                    <a:pt x="410" y="67"/>
                  </a:lnTo>
                  <a:lnTo>
                    <a:pt x="425" y="81"/>
                  </a:lnTo>
                  <a:lnTo>
                    <a:pt x="439" y="94"/>
                  </a:lnTo>
                  <a:lnTo>
                    <a:pt x="462" y="118"/>
                  </a:lnTo>
                  <a:lnTo>
                    <a:pt x="484" y="144"/>
                  </a:lnTo>
                  <a:lnTo>
                    <a:pt x="504" y="171"/>
                  </a:lnTo>
                  <a:lnTo>
                    <a:pt x="524" y="197"/>
                  </a:lnTo>
                  <a:lnTo>
                    <a:pt x="541" y="226"/>
                  </a:lnTo>
                  <a:lnTo>
                    <a:pt x="558" y="255"/>
                  </a:lnTo>
                  <a:lnTo>
                    <a:pt x="572" y="284"/>
                  </a:lnTo>
                  <a:lnTo>
                    <a:pt x="586" y="315"/>
                  </a:lnTo>
                  <a:lnTo>
                    <a:pt x="598" y="346"/>
                  </a:lnTo>
                  <a:lnTo>
                    <a:pt x="609" y="377"/>
                  </a:lnTo>
                  <a:lnTo>
                    <a:pt x="617" y="409"/>
                  </a:lnTo>
                  <a:lnTo>
                    <a:pt x="625" y="441"/>
                  </a:lnTo>
                  <a:lnTo>
                    <a:pt x="631" y="474"/>
                  </a:lnTo>
                  <a:lnTo>
                    <a:pt x="634" y="507"/>
                  </a:lnTo>
                  <a:lnTo>
                    <a:pt x="637" y="541"/>
                  </a:lnTo>
                  <a:lnTo>
                    <a:pt x="638" y="575"/>
                  </a:lnTo>
                  <a:close/>
                </a:path>
              </a:pathLst>
            </a:custGeom>
            <a:solidFill>
              <a:srgbClr val="D0D4E2"/>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48" name="Freeform 13"/>
            <p:cNvSpPr>
              <a:spLocks/>
            </p:cNvSpPr>
            <p:nvPr/>
          </p:nvSpPr>
          <p:spPr bwMode="auto">
            <a:xfrm>
              <a:off x="2048082" y="3198655"/>
              <a:ext cx="420524" cy="709882"/>
            </a:xfrm>
            <a:custGeom>
              <a:avLst/>
              <a:gdLst>
                <a:gd name="T0" fmla="*/ 199 w 784"/>
                <a:gd name="T1" fmla="*/ 88 h 1029"/>
                <a:gd name="T2" fmla="*/ 212 w 784"/>
                <a:gd name="T3" fmla="*/ 75 h 1029"/>
                <a:gd name="T4" fmla="*/ 225 w 784"/>
                <a:gd name="T5" fmla="*/ 63 h 1029"/>
                <a:gd name="T6" fmla="*/ 239 w 784"/>
                <a:gd name="T7" fmla="*/ 52 h 1029"/>
                <a:gd name="T8" fmla="*/ 252 w 784"/>
                <a:gd name="T9" fmla="*/ 40 h 1029"/>
                <a:gd name="T10" fmla="*/ 266 w 784"/>
                <a:gd name="T11" fmla="*/ 30 h 1029"/>
                <a:gd name="T12" fmla="*/ 280 w 784"/>
                <a:gd name="T13" fmla="*/ 20 h 1029"/>
                <a:gd name="T14" fmla="*/ 294 w 784"/>
                <a:gd name="T15" fmla="*/ 9 h 1029"/>
                <a:gd name="T16" fmla="*/ 309 w 784"/>
                <a:gd name="T17" fmla="*/ 0 h 1029"/>
                <a:gd name="T18" fmla="*/ 782 w 784"/>
                <a:gd name="T19" fmla="*/ 590 h 1029"/>
                <a:gd name="T20" fmla="*/ 784 w 784"/>
                <a:gd name="T21" fmla="*/ 1029 h 1029"/>
                <a:gd name="T22" fmla="*/ 0 w 784"/>
                <a:gd name="T23" fmla="*/ 1029 h 1029"/>
                <a:gd name="T24" fmla="*/ 0 w 784"/>
                <a:gd name="T25" fmla="*/ 569 h 1029"/>
                <a:gd name="T26" fmla="*/ 1 w 784"/>
                <a:gd name="T27" fmla="*/ 535 h 1029"/>
                <a:gd name="T28" fmla="*/ 4 w 784"/>
                <a:gd name="T29" fmla="*/ 501 h 1029"/>
                <a:gd name="T30" fmla="*/ 7 w 784"/>
                <a:gd name="T31" fmla="*/ 468 h 1029"/>
                <a:gd name="T32" fmla="*/ 13 w 784"/>
                <a:gd name="T33" fmla="*/ 435 h 1029"/>
                <a:gd name="T34" fmla="*/ 21 w 784"/>
                <a:gd name="T35" fmla="*/ 403 h 1029"/>
                <a:gd name="T36" fmla="*/ 29 w 784"/>
                <a:gd name="T37" fmla="*/ 371 h 1029"/>
                <a:gd name="T38" fmla="*/ 39 w 784"/>
                <a:gd name="T39" fmla="*/ 340 h 1029"/>
                <a:gd name="T40" fmla="*/ 52 w 784"/>
                <a:gd name="T41" fmla="*/ 309 h 1029"/>
                <a:gd name="T42" fmla="*/ 65 w 784"/>
                <a:gd name="T43" fmla="*/ 278 h 1029"/>
                <a:gd name="T44" fmla="*/ 80 w 784"/>
                <a:gd name="T45" fmla="*/ 249 h 1029"/>
                <a:gd name="T46" fmla="*/ 96 w 784"/>
                <a:gd name="T47" fmla="*/ 220 h 1029"/>
                <a:gd name="T48" fmla="*/ 114 w 784"/>
                <a:gd name="T49" fmla="*/ 191 h 1029"/>
                <a:gd name="T50" fmla="*/ 133 w 784"/>
                <a:gd name="T51" fmla="*/ 165 h 1029"/>
                <a:gd name="T52" fmla="*/ 153 w 784"/>
                <a:gd name="T53" fmla="*/ 138 h 1029"/>
                <a:gd name="T54" fmla="*/ 176 w 784"/>
                <a:gd name="T55" fmla="*/ 112 h 1029"/>
                <a:gd name="T56" fmla="*/ 199 w 784"/>
                <a:gd name="T57" fmla="*/ 88 h 10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84" h="1029">
                  <a:moveTo>
                    <a:pt x="199" y="88"/>
                  </a:moveTo>
                  <a:lnTo>
                    <a:pt x="212" y="75"/>
                  </a:lnTo>
                  <a:lnTo>
                    <a:pt x="225" y="63"/>
                  </a:lnTo>
                  <a:lnTo>
                    <a:pt x="239" y="52"/>
                  </a:lnTo>
                  <a:lnTo>
                    <a:pt x="252" y="40"/>
                  </a:lnTo>
                  <a:lnTo>
                    <a:pt x="266" y="30"/>
                  </a:lnTo>
                  <a:lnTo>
                    <a:pt x="280" y="20"/>
                  </a:lnTo>
                  <a:lnTo>
                    <a:pt x="294" y="9"/>
                  </a:lnTo>
                  <a:lnTo>
                    <a:pt x="309" y="0"/>
                  </a:lnTo>
                  <a:lnTo>
                    <a:pt x="782" y="590"/>
                  </a:lnTo>
                  <a:lnTo>
                    <a:pt x="784" y="1029"/>
                  </a:lnTo>
                  <a:lnTo>
                    <a:pt x="0" y="1029"/>
                  </a:lnTo>
                  <a:lnTo>
                    <a:pt x="0" y="569"/>
                  </a:lnTo>
                  <a:lnTo>
                    <a:pt x="1" y="535"/>
                  </a:lnTo>
                  <a:lnTo>
                    <a:pt x="4" y="501"/>
                  </a:lnTo>
                  <a:lnTo>
                    <a:pt x="7" y="468"/>
                  </a:lnTo>
                  <a:lnTo>
                    <a:pt x="13" y="435"/>
                  </a:lnTo>
                  <a:lnTo>
                    <a:pt x="21" y="403"/>
                  </a:lnTo>
                  <a:lnTo>
                    <a:pt x="29" y="371"/>
                  </a:lnTo>
                  <a:lnTo>
                    <a:pt x="39" y="340"/>
                  </a:lnTo>
                  <a:lnTo>
                    <a:pt x="52" y="309"/>
                  </a:lnTo>
                  <a:lnTo>
                    <a:pt x="65" y="278"/>
                  </a:lnTo>
                  <a:lnTo>
                    <a:pt x="80" y="249"/>
                  </a:lnTo>
                  <a:lnTo>
                    <a:pt x="96" y="220"/>
                  </a:lnTo>
                  <a:lnTo>
                    <a:pt x="114" y="191"/>
                  </a:lnTo>
                  <a:lnTo>
                    <a:pt x="133" y="165"/>
                  </a:lnTo>
                  <a:lnTo>
                    <a:pt x="153" y="138"/>
                  </a:lnTo>
                  <a:lnTo>
                    <a:pt x="176" y="112"/>
                  </a:lnTo>
                  <a:lnTo>
                    <a:pt x="199" y="88"/>
                  </a:lnTo>
                  <a:close/>
                </a:path>
              </a:pathLst>
            </a:custGeom>
            <a:solidFill>
              <a:srgbClr val="D0D4E2"/>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49" name="Freeform 7"/>
            <p:cNvSpPr>
              <a:spLocks/>
            </p:cNvSpPr>
            <p:nvPr/>
          </p:nvSpPr>
          <p:spPr bwMode="auto">
            <a:xfrm>
              <a:off x="2156179" y="2700744"/>
              <a:ext cx="456132" cy="456132"/>
            </a:xfrm>
            <a:custGeom>
              <a:avLst/>
              <a:gdLst>
                <a:gd name="T0" fmla="*/ 627 w 750"/>
                <a:gd name="T1" fmla="*/ 98 h 752"/>
                <a:gd name="T2" fmla="*/ 598 w 750"/>
                <a:gd name="T3" fmla="*/ 74 h 752"/>
                <a:gd name="T4" fmla="*/ 567 w 750"/>
                <a:gd name="T5" fmla="*/ 53 h 752"/>
                <a:gd name="T6" fmla="*/ 535 w 750"/>
                <a:gd name="T7" fmla="*/ 36 h 752"/>
                <a:gd name="T8" fmla="*/ 502 w 750"/>
                <a:gd name="T9" fmla="*/ 22 h 752"/>
                <a:gd name="T10" fmla="*/ 467 w 750"/>
                <a:gd name="T11" fmla="*/ 12 h 752"/>
                <a:gd name="T12" fmla="*/ 430 w 750"/>
                <a:gd name="T13" fmla="*/ 5 h 752"/>
                <a:gd name="T14" fmla="*/ 393 w 750"/>
                <a:gd name="T15" fmla="*/ 0 h 752"/>
                <a:gd name="T16" fmla="*/ 337 w 750"/>
                <a:gd name="T17" fmla="*/ 3 h 752"/>
                <a:gd name="T18" fmla="*/ 264 w 750"/>
                <a:gd name="T19" fmla="*/ 18 h 752"/>
                <a:gd name="T20" fmla="*/ 196 w 750"/>
                <a:gd name="T21" fmla="*/ 45 h 752"/>
                <a:gd name="T22" fmla="*/ 136 w 750"/>
                <a:gd name="T23" fmla="*/ 86 h 752"/>
                <a:gd name="T24" fmla="*/ 86 w 750"/>
                <a:gd name="T25" fmla="*/ 137 h 752"/>
                <a:gd name="T26" fmla="*/ 45 w 750"/>
                <a:gd name="T27" fmla="*/ 197 h 752"/>
                <a:gd name="T28" fmla="*/ 18 w 750"/>
                <a:gd name="T29" fmla="*/ 264 h 752"/>
                <a:gd name="T30" fmla="*/ 3 w 750"/>
                <a:gd name="T31" fmla="*/ 338 h 752"/>
                <a:gd name="T32" fmla="*/ 3 w 750"/>
                <a:gd name="T33" fmla="*/ 413 h 752"/>
                <a:gd name="T34" fmla="*/ 17 w 750"/>
                <a:gd name="T35" fmla="*/ 485 h 752"/>
                <a:gd name="T36" fmla="*/ 44 w 750"/>
                <a:gd name="T37" fmla="*/ 553 h 752"/>
                <a:gd name="T38" fmla="*/ 86 w 750"/>
                <a:gd name="T39" fmla="*/ 614 h 752"/>
                <a:gd name="T40" fmla="*/ 125 w 750"/>
                <a:gd name="T41" fmla="*/ 655 h 752"/>
                <a:gd name="T42" fmla="*/ 152 w 750"/>
                <a:gd name="T43" fmla="*/ 678 h 752"/>
                <a:gd name="T44" fmla="*/ 184 w 750"/>
                <a:gd name="T45" fmla="*/ 699 h 752"/>
                <a:gd name="T46" fmla="*/ 215 w 750"/>
                <a:gd name="T47" fmla="*/ 716 h 752"/>
                <a:gd name="T48" fmla="*/ 248 w 750"/>
                <a:gd name="T49" fmla="*/ 730 h 752"/>
                <a:gd name="T50" fmla="*/ 284 w 750"/>
                <a:gd name="T51" fmla="*/ 740 h 752"/>
                <a:gd name="T52" fmla="*/ 320 w 750"/>
                <a:gd name="T53" fmla="*/ 747 h 752"/>
                <a:gd name="T54" fmla="*/ 356 w 750"/>
                <a:gd name="T55" fmla="*/ 752 h 752"/>
                <a:gd name="T56" fmla="*/ 393 w 750"/>
                <a:gd name="T57" fmla="*/ 752 h 752"/>
                <a:gd name="T58" fmla="*/ 430 w 750"/>
                <a:gd name="T59" fmla="*/ 747 h 752"/>
                <a:gd name="T60" fmla="*/ 467 w 750"/>
                <a:gd name="T61" fmla="*/ 740 h 752"/>
                <a:gd name="T62" fmla="*/ 502 w 750"/>
                <a:gd name="T63" fmla="*/ 730 h 752"/>
                <a:gd name="T64" fmla="*/ 535 w 750"/>
                <a:gd name="T65" fmla="*/ 716 h 752"/>
                <a:gd name="T66" fmla="*/ 567 w 750"/>
                <a:gd name="T67" fmla="*/ 699 h 752"/>
                <a:gd name="T68" fmla="*/ 598 w 750"/>
                <a:gd name="T69" fmla="*/ 678 h 752"/>
                <a:gd name="T70" fmla="*/ 627 w 750"/>
                <a:gd name="T71" fmla="*/ 655 h 752"/>
                <a:gd name="T72" fmla="*/ 666 w 750"/>
                <a:gd name="T73" fmla="*/ 614 h 752"/>
                <a:gd name="T74" fmla="*/ 707 w 750"/>
                <a:gd name="T75" fmla="*/ 553 h 752"/>
                <a:gd name="T76" fmla="*/ 734 w 750"/>
                <a:gd name="T77" fmla="*/ 485 h 752"/>
                <a:gd name="T78" fmla="*/ 748 w 750"/>
                <a:gd name="T79" fmla="*/ 413 h 752"/>
                <a:gd name="T80" fmla="*/ 748 w 750"/>
                <a:gd name="T81" fmla="*/ 339 h 752"/>
                <a:gd name="T82" fmla="*/ 734 w 750"/>
                <a:gd name="T83" fmla="*/ 266 h 752"/>
                <a:gd name="T84" fmla="*/ 707 w 750"/>
                <a:gd name="T85" fmla="*/ 200 h 752"/>
                <a:gd name="T86" fmla="*/ 666 w 750"/>
                <a:gd name="T87" fmla="*/ 139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50" h="752">
                  <a:moveTo>
                    <a:pt x="641" y="111"/>
                  </a:moveTo>
                  <a:lnTo>
                    <a:pt x="627" y="98"/>
                  </a:lnTo>
                  <a:lnTo>
                    <a:pt x="613" y="86"/>
                  </a:lnTo>
                  <a:lnTo>
                    <a:pt x="598" y="74"/>
                  </a:lnTo>
                  <a:lnTo>
                    <a:pt x="583" y="64"/>
                  </a:lnTo>
                  <a:lnTo>
                    <a:pt x="567" y="53"/>
                  </a:lnTo>
                  <a:lnTo>
                    <a:pt x="552" y="44"/>
                  </a:lnTo>
                  <a:lnTo>
                    <a:pt x="535" y="36"/>
                  </a:lnTo>
                  <a:lnTo>
                    <a:pt x="519" y="29"/>
                  </a:lnTo>
                  <a:lnTo>
                    <a:pt x="502" y="22"/>
                  </a:lnTo>
                  <a:lnTo>
                    <a:pt x="484" y="16"/>
                  </a:lnTo>
                  <a:lnTo>
                    <a:pt x="467" y="12"/>
                  </a:lnTo>
                  <a:lnTo>
                    <a:pt x="449" y="7"/>
                  </a:lnTo>
                  <a:lnTo>
                    <a:pt x="430" y="5"/>
                  </a:lnTo>
                  <a:lnTo>
                    <a:pt x="412" y="3"/>
                  </a:lnTo>
                  <a:lnTo>
                    <a:pt x="393" y="0"/>
                  </a:lnTo>
                  <a:lnTo>
                    <a:pt x="375" y="0"/>
                  </a:lnTo>
                  <a:lnTo>
                    <a:pt x="337" y="3"/>
                  </a:lnTo>
                  <a:lnTo>
                    <a:pt x="300" y="8"/>
                  </a:lnTo>
                  <a:lnTo>
                    <a:pt x="264" y="18"/>
                  </a:lnTo>
                  <a:lnTo>
                    <a:pt x="230" y="30"/>
                  </a:lnTo>
                  <a:lnTo>
                    <a:pt x="196" y="45"/>
                  </a:lnTo>
                  <a:lnTo>
                    <a:pt x="166" y="65"/>
                  </a:lnTo>
                  <a:lnTo>
                    <a:pt x="136" y="86"/>
                  </a:lnTo>
                  <a:lnTo>
                    <a:pt x="110" y="110"/>
                  </a:lnTo>
                  <a:lnTo>
                    <a:pt x="86" y="137"/>
                  </a:lnTo>
                  <a:lnTo>
                    <a:pt x="65" y="166"/>
                  </a:lnTo>
                  <a:lnTo>
                    <a:pt x="45" y="197"/>
                  </a:lnTo>
                  <a:lnTo>
                    <a:pt x="30" y="230"/>
                  </a:lnTo>
                  <a:lnTo>
                    <a:pt x="18" y="264"/>
                  </a:lnTo>
                  <a:lnTo>
                    <a:pt x="8" y="300"/>
                  </a:lnTo>
                  <a:lnTo>
                    <a:pt x="3" y="338"/>
                  </a:lnTo>
                  <a:lnTo>
                    <a:pt x="0" y="376"/>
                  </a:lnTo>
                  <a:lnTo>
                    <a:pt x="3" y="413"/>
                  </a:lnTo>
                  <a:lnTo>
                    <a:pt x="7" y="450"/>
                  </a:lnTo>
                  <a:lnTo>
                    <a:pt x="17" y="485"/>
                  </a:lnTo>
                  <a:lnTo>
                    <a:pt x="29" y="520"/>
                  </a:lnTo>
                  <a:lnTo>
                    <a:pt x="44" y="553"/>
                  </a:lnTo>
                  <a:lnTo>
                    <a:pt x="64" y="584"/>
                  </a:lnTo>
                  <a:lnTo>
                    <a:pt x="86" y="614"/>
                  </a:lnTo>
                  <a:lnTo>
                    <a:pt x="111" y="642"/>
                  </a:lnTo>
                  <a:lnTo>
                    <a:pt x="125" y="655"/>
                  </a:lnTo>
                  <a:lnTo>
                    <a:pt x="139" y="667"/>
                  </a:lnTo>
                  <a:lnTo>
                    <a:pt x="152" y="678"/>
                  </a:lnTo>
                  <a:lnTo>
                    <a:pt x="167" y="689"/>
                  </a:lnTo>
                  <a:lnTo>
                    <a:pt x="184" y="699"/>
                  </a:lnTo>
                  <a:lnTo>
                    <a:pt x="199" y="708"/>
                  </a:lnTo>
                  <a:lnTo>
                    <a:pt x="215" y="716"/>
                  </a:lnTo>
                  <a:lnTo>
                    <a:pt x="232" y="723"/>
                  </a:lnTo>
                  <a:lnTo>
                    <a:pt x="248" y="730"/>
                  </a:lnTo>
                  <a:lnTo>
                    <a:pt x="265" y="735"/>
                  </a:lnTo>
                  <a:lnTo>
                    <a:pt x="284" y="740"/>
                  </a:lnTo>
                  <a:lnTo>
                    <a:pt x="301" y="745"/>
                  </a:lnTo>
                  <a:lnTo>
                    <a:pt x="320" y="747"/>
                  </a:lnTo>
                  <a:lnTo>
                    <a:pt x="338" y="749"/>
                  </a:lnTo>
                  <a:lnTo>
                    <a:pt x="356" y="752"/>
                  </a:lnTo>
                  <a:lnTo>
                    <a:pt x="375" y="752"/>
                  </a:lnTo>
                  <a:lnTo>
                    <a:pt x="393" y="752"/>
                  </a:lnTo>
                  <a:lnTo>
                    <a:pt x="412" y="749"/>
                  </a:lnTo>
                  <a:lnTo>
                    <a:pt x="430" y="747"/>
                  </a:lnTo>
                  <a:lnTo>
                    <a:pt x="449" y="745"/>
                  </a:lnTo>
                  <a:lnTo>
                    <a:pt x="467" y="740"/>
                  </a:lnTo>
                  <a:lnTo>
                    <a:pt x="484" y="735"/>
                  </a:lnTo>
                  <a:lnTo>
                    <a:pt x="502" y="730"/>
                  </a:lnTo>
                  <a:lnTo>
                    <a:pt x="519" y="723"/>
                  </a:lnTo>
                  <a:lnTo>
                    <a:pt x="535" y="716"/>
                  </a:lnTo>
                  <a:lnTo>
                    <a:pt x="552" y="708"/>
                  </a:lnTo>
                  <a:lnTo>
                    <a:pt x="567" y="699"/>
                  </a:lnTo>
                  <a:lnTo>
                    <a:pt x="583" y="689"/>
                  </a:lnTo>
                  <a:lnTo>
                    <a:pt x="598" y="678"/>
                  </a:lnTo>
                  <a:lnTo>
                    <a:pt x="613" y="667"/>
                  </a:lnTo>
                  <a:lnTo>
                    <a:pt x="627" y="655"/>
                  </a:lnTo>
                  <a:lnTo>
                    <a:pt x="641" y="642"/>
                  </a:lnTo>
                  <a:lnTo>
                    <a:pt x="666" y="614"/>
                  </a:lnTo>
                  <a:lnTo>
                    <a:pt x="688" y="584"/>
                  </a:lnTo>
                  <a:lnTo>
                    <a:pt x="707" y="553"/>
                  </a:lnTo>
                  <a:lnTo>
                    <a:pt x="722" y="520"/>
                  </a:lnTo>
                  <a:lnTo>
                    <a:pt x="734" y="485"/>
                  </a:lnTo>
                  <a:lnTo>
                    <a:pt x="744" y="450"/>
                  </a:lnTo>
                  <a:lnTo>
                    <a:pt x="748" y="413"/>
                  </a:lnTo>
                  <a:lnTo>
                    <a:pt x="750" y="376"/>
                  </a:lnTo>
                  <a:lnTo>
                    <a:pt x="748" y="339"/>
                  </a:lnTo>
                  <a:lnTo>
                    <a:pt x="744" y="302"/>
                  </a:lnTo>
                  <a:lnTo>
                    <a:pt x="734" y="266"/>
                  </a:lnTo>
                  <a:lnTo>
                    <a:pt x="722" y="232"/>
                  </a:lnTo>
                  <a:lnTo>
                    <a:pt x="707" y="200"/>
                  </a:lnTo>
                  <a:lnTo>
                    <a:pt x="688" y="167"/>
                  </a:lnTo>
                  <a:lnTo>
                    <a:pt x="666" y="139"/>
                  </a:lnTo>
                  <a:lnTo>
                    <a:pt x="641" y="111"/>
                  </a:lnTo>
                  <a:close/>
                </a:path>
              </a:pathLst>
            </a:custGeom>
            <a:solidFill>
              <a:srgbClr val="D0D4E2"/>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grpSp>
      <p:cxnSp>
        <p:nvCxnSpPr>
          <p:cNvPr id="74" name="Straight Arrow Connector 73" descr="Arrow from one graphic of a person to the next"/>
          <p:cNvCxnSpPr/>
          <p:nvPr/>
        </p:nvCxnSpPr>
        <p:spPr>
          <a:xfrm>
            <a:off x="4133850" y="2918015"/>
            <a:ext cx="304800" cy="0"/>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grpSp>
        <p:nvGrpSpPr>
          <p:cNvPr id="6" name="Group 49" descr="Graphic of a person"/>
          <p:cNvGrpSpPr/>
          <p:nvPr/>
        </p:nvGrpSpPr>
        <p:grpSpPr>
          <a:xfrm>
            <a:off x="5397017" y="2195897"/>
            <a:ext cx="575158" cy="893568"/>
            <a:chOff x="2007317" y="2700744"/>
            <a:chExt cx="812083" cy="1261656"/>
          </a:xfrm>
        </p:grpSpPr>
        <p:sp>
          <p:nvSpPr>
            <p:cNvPr id="51" name="Freeform 11"/>
            <p:cNvSpPr>
              <a:spLocks/>
            </p:cNvSpPr>
            <p:nvPr/>
          </p:nvSpPr>
          <p:spPr bwMode="auto">
            <a:xfrm>
              <a:off x="2007317" y="3068832"/>
              <a:ext cx="812083" cy="893568"/>
            </a:xfrm>
            <a:custGeom>
              <a:avLst/>
              <a:gdLst>
                <a:gd name="T0" fmla="*/ 1264 w 1514"/>
                <a:gd name="T1" fmla="*/ 196 h 1294"/>
                <a:gd name="T2" fmla="*/ 1206 w 1514"/>
                <a:gd name="T3" fmla="*/ 149 h 1294"/>
                <a:gd name="T4" fmla="*/ 1145 w 1514"/>
                <a:gd name="T5" fmla="*/ 107 h 1294"/>
                <a:gd name="T6" fmla="*/ 1080 w 1514"/>
                <a:gd name="T7" fmla="*/ 73 h 1294"/>
                <a:gd name="T8" fmla="*/ 1012 w 1514"/>
                <a:gd name="T9" fmla="*/ 44 h 1294"/>
                <a:gd name="T10" fmla="*/ 941 w 1514"/>
                <a:gd name="T11" fmla="*/ 23 h 1294"/>
                <a:gd name="T12" fmla="*/ 869 w 1514"/>
                <a:gd name="T13" fmla="*/ 8 h 1294"/>
                <a:gd name="T14" fmla="*/ 794 w 1514"/>
                <a:gd name="T15" fmla="*/ 1 h 1294"/>
                <a:gd name="T16" fmla="*/ 717 w 1514"/>
                <a:gd name="T17" fmla="*/ 1 h 1294"/>
                <a:gd name="T18" fmla="*/ 641 w 1514"/>
                <a:gd name="T19" fmla="*/ 9 h 1294"/>
                <a:gd name="T20" fmla="*/ 567 w 1514"/>
                <a:gd name="T21" fmla="*/ 24 h 1294"/>
                <a:gd name="T22" fmla="*/ 497 w 1514"/>
                <a:gd name="T23" fmla="*/ 46 h 1294"/>
                <a:gd name="T24" fmla="*/ 429 w 1514"/>
                <a:gd name="T25" fmla="*/ 75 h 1294"/>
                <a:gd name="T26" fmla="*/ 364 w 1514"/>
                <a:gd name="T27" fmla="*/ 110 h 1294"/>
                <a:gd name="T28" fmla="*/ 304 w 1514"/>
                <a:gd name="T29" fmla="*/ 151 h 1294"/>
                <a:gd name="T30" fmla="*/ 248 w 1514"/>
                <a:gd name="T31" fmla="*/ 197 h 1294"/>
                <a:gd name="T32" fmla="*/ 197 w 1514"/>
                <a:gd name="T33" fmla="*/ 249 h 1294"/>
                <a:gd name="T34" fmla="*/ 151 w 1514"/>
                <a:gd name="T35" fmla="*/ 304 h 1294"/>
                <a:gd name="T36" fmla="*/ 109 w 1514"/>
                <a:gd name="T37" fmla="*/ 365 h 1294"/>
                <a:gd name="T38" fmla="*/ 75 w 1514"/>
                <a:gd name="T39" fmla="*/ 430 h 1294"/>
                <a:gd name="T40" fmla="*/ 46 w 1514"/>
                <a:gd name="T41" fmla="*/ 497 h 1294"/>
                <a:gd name="T42" fmla="*/ 24 w 1514"/>
                <a:gd name="T43" fmla="*/ 568 h 1294"/>
                <a:gd name="T44" fmla="*/ 9 w 1514"/>
                <a:gd name="T45" fmla="*/ 642 h 1294"/>
                <a:gd name="T46" fmla="*/ 1 w 1514"/>
                <a:gd name="T47" fmla="*/ 718 h 1294"/>
                <a:gd name="T48" fmla="*/ 0 w 1514"/>
                <a:gd name="T49" fmla="*/ 1294 h 1294"/>
                <a:gd name="T50" fmla="*/ 1514 w 1514"/>
                <a:gd name="T51" fmla="*/ 757 h 1294"/>
                <a:gd name="T52" fmla="*/ 1511 w 1514"/>
                <a:gd name="T53" fmla="*/ 682 h 1294"/>
                <a:gd name="T54" fmla="*/ 1499 w 1514"/>
                <a:gd name="T55" fmla="*/ 608 h 1294"/>
                <a:gd name="T56" fmla="*/ 1482 w 1514"/>
                <a:gd name="T57" fmla="*/ 537 h 1294"/>
                <a:gd name="T58" fmla="*/ 1456 w 1514"/>
                <a:gd name="T59" fmla="*/ 467 h 1294"/>
                <a:gd name="T60" fmla="*/ 1425 w 1514"/>
                <a:gd name="T61" fmla="*/ 401 h 1294"/>
                <a:gd name="T62" fmla="*/ 1387 w 1514"/>
                <a:gd name="T63" fmla="*/ 338 h 1294"/>
                <a:gd name="T64" fmla="*/ 1342 w 1514"/>
                <a:gd name="T65" fmla="*/ 278 h 1294"/>
                <a:gd name="T66" fmla="*/ 1292 w 1514"/>
                <a:gd name="T67" fmla="*/ 223 h 1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14" h="1294">
                  <a:moveTo>
                    <a:pt x="1292" y="223"/>
                  </a:moveTo>
                  <a:lnTo>
                    <a:pt x="1264" y="196"/>
                  </a:lnTo>
                  <a:lnTo>
                    <a:pt x="1236" y="172"/>
                  </a:lnTo>
                  <a:lnTo>
                    <a:pt x="1206" y="149"/>
                  </a:lnTo>
                  <a:lnTo>
                    <a:pt x="1176" y="127"/>
                  </a:lnTo>
                  <a:lnTo>
                    <a:pt x="1145" y="107"/>
                  </a:lnTo>
                  <a:lnTo>
                    <a:pt x="1113" y="89"/>
                  </a:lnTo>
                  <a:lnTo>
                    <a:pt x="1080" y="73"/>
                  </a:lnTo>
                  <a:lnTo>
                    <a:pt x="1046" y="58"/>
                  </a:lnTo>
                  <a:lnTo>
                    <a:pt x="1012" y="44"/>
                  </a:lnTo>
                  <a:lnTo>
                    <a:pt x="977" y="32"/>
                  </a:lnTo>
                  <a:lnTo>
                    <a:pt x="941" y="23"/>
                  </a:lnTo>
                  <a:lnTo>
                    <a:pt x="904" y="15"/>
                  </a:lnTo>
                  <a:lnTo>
                    <a:pt x="869" y="8"/>
                  </a:lnTo>
                  <a:lnTo>
                    <a:pt x="831" y="4"/>
                  </a:lnTo>
                  <a:lnTo>
                    <a:pt x="794" y="1"/>
                  </a:lnTo>
                  <a:lnTo>
                    <a:pt x="756" y="0"/>
                  </a:lnTo>
                  <a:lnTo>
                    <a:pt x="717" y="1"/>
                  </a:lnTo>
                  <a:lnTo>
                    <a:pt x="679" y="4"/>
                  </a:lnTo>
                  <a:lnTo>
                    <a:pt x="641" y="9"/>
                  </a:lnTo>
                  <a:lnTo>
                    <a:pt x="604" y="15"/>
                  </a:lnTo>
                  <a:lnTo>
                    <a:pt x="567" y="24"/>
                  </a:lnTo>
                  <a:lnTo>
                    <a:pt x="531" y="35"/>
                  </a:lnTo>
                  <a:lnTo>
                    <a:pt x="497" y="46"/>
                  </a:lnTo>
                  <a:lnTo>
                    <a:pt x="462" y="60"/>
                  </a:lnTo>
                  <a:lnTo>
                    <a:pt x="429" y="75"/>
                  </a:lnTo>
                  <a:lnTo>
                    <a:pt x="396" y="91"/>
                  </a:lnTo>
                  <a:lnTo>
                    <a:pt x="364" y="110"/>
                  </a:lnTo>
                  <a:lnTo>
                    <a:pt x="334" y="129"/>
                  </a:lnTo>
                  <a:lnTo>
                    <a:pt x="304" y="151"/>
                  </a:lnTo>
                  <a:lnTo>
                    <a:pt x="275" y="173"/>
                  </a:lnTo>
                  <a:lnTo>
                    <a:pt x="248" y="197"/>
                  </a:lnTo>
                  <a:lnTo>
                    <a:pt x="222" y="223"/>
                  </a:lnTo>
                  <a:lnTo>
                    <a:pt x="197" y="249"/>
                  </a:lnTo>
                  <a:lnTo>
                    <a:pt x="173" y="276"/>
                  </a:lnTo>
                  <a:lnTo>
                    <a:pt x="151" y="304"/>
                  </a:lnTo>
                  <a:lnTo>
                    <a:pt x="129" y="334"/>
                  </a:lnTo>
                  <a:lnTo>
                    <a:pt x="109" y="365"/>
                  </a:lnTo>
                  <a:lnTo>
                    <a:pt x="91" y="397"/>
                  </a:lnTo>
                  <a:lnTo>
                    <a:pt x="75" y="430"/>
                  </a:lnTo>
                  <a:lnTo>
                    <a:pt x="60" y="463"/>
                  </a:lnTo>
                  <a:lnTo>
                    <a:pt x="46" y="497"/>
                  </a:lnTo>
                  <a:lnTo>
                    <a:pt x="35" y="532"/>
                  </a:lnTo>
                  <a:lnTo>
                    <a:pt x="24" y="568"/>
                  </a:lnTo>
                  <a:lnTo>
                    <a:pt x="15" y="605"/>
                  </a:lnTo>
                  <a:lnTo>
                    <a:pt x="9" y="642"/>
                  </a:lnTo>
                  <a:lnTo>
                    <a:pt x="3" y="680"/>
                  </a:lnTo>
                  <a:lnTo>
                    <a:pt x="1" y="718"/>
                  </a:lnTo>
                  <a:lnTo>
                    <a:pt x="0" y="757"/>
                  </a:lnTo>
                  <a:lnTo>
                    <a:pt x="0" y="1294"/>
                  </a:lnTo>
                  <a:lnTo>
                    <a:pt x="1514" y="1293"/>
                  </a:lnTo>
                  <a:lnTo>
                    <a:pt x="1514" y="757"/>
                  </a:lnTo>
                  <a:lnTo>
                    <a:pt x="1513" y="719"/>
                  </a:lnTo>
                  <a:lnTo>
                    <a:pt x="1511" y="682"/>
                  </a:lnTo>
                  <a:lnTo>
                    <a:pt x="1506" y="644"/>
                  </a:lnTo>
                  <a:lnTo>
                    <a:pt x="1499" y="608"/>
                  </a:lnTo>
                  <a:lnTo>
                    <a:pt x="1491" y="572"/>
                  </a:lnTo>
                  <a:lnTo>
                    <a:pt x="1482" y="537"/>
                  </a:lnTo>
                  <a:lnTo>
                    <a:pt x="1470" y="501"/>
                  </a:lnTo>
                  <a:lnTo>
                    <a:pt x="1456" y="467"/>
                  </a:lnTo>
                  <a:lnTo>
                    <a:pt x="1441" y="433"/>
                  </a:lnTo>
                  <a:lnTo>
                    <a:pt x="1425" y="401"/>
                  </a:lnTo>
                  <a:lnTo>
                    <a:pt x="1407" y="369"/>
                  </a:lnTo>
                  <a:lnTo>
                    <a:pt x="1387" y="338"/>
                  </a:lnTo>
                  <a:lnTo>
                    <a:pt x="1365" y="308"/>
                  </a:lnTo>
                  <a:lnTo>
                    <a:pt x="1342" y="278"/>
                  </a:lnTo>
                  <a:lnTo>
                    <a:pt x="1318" y="250"/>
                  </a:lnTo>
                  <a:lnTo>
                    <a:pt x="1292" y="22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52" name="Freeform 12"/>
            <p:cNvSpPr>
              <a:spLocks/>
            </p:cNvSpPr>
            <p:nvPr/>
          </p:nvSpPr>
          <p:spPr bwMode="auto">
            <a:xfrm>
              <a:off x="2401558" y="3194511"/>
              <a:ext cx="377077" cy="714026"/>
            </a:xfrm>
            <a:custGeom>
              <a:avLst/>
              <a:gdLst>
                <a:gd name="T0" fmla="*/ 638 w 638"/>
                <a:gd name="T1" fmla="*/ 575 h 1035"/>
                <a:gd name="T2" fmla="*/ 638 w 638"/>
                <a:gd name="T3" fmla="*/ 1035 h 1035"/>
                <a:gd name="T4" fmla="*/ 136 w 638"/>
                <a:gd name="T5" fmla="*/ 1035 h 1035"/>
                <a:gd name="T6" fmla="*/ 136 w 638"/>
                <a:gd name="T7" fmla="*/ 569 h 1035"/>
                <a:gd name="T8" fmla="*/ 0 w 638"/>
                <a:gd name="T9" fmla="*/ 401 h 1035"/>
                <a:gd name="T10" fmla="*/ 320 w 638"/>
                <a:gd name="T11" fmla="*/ 0 h 1035"/>
                <a:gd name="T12" fmla="*/ 335 w 638"/>
                <a:gd name="T13" fmla="*/ 11 h 1035"/>
                <a:gd name="T14" fmla="*/ 351 w 638"/>
                <a:gd name="T15" fmla="*/ 21 h 1035"/>
                <a:gd name="T16" fmla="*/ 366 w 638"/>
                <a:gd name="T17" fmla="*/ 32 h 1035"/>
                <a:gd name="T18" fmla="*/ 381 w 638"/>
                <a:gd name="T19" fmla="*/ 43 h 1035"/>
                <a:gd name="T20" fmla="*/ 396 w 638"/>
                <a:gd name="T21" fmla="*/ 56 h 1035"/>
                <a:gd name="T22" fmla="*/ 410 w 638"/>
                <a:gd name="T23" fmla="*/ 67 h 1035"/>
                <a:gd name="T24" fmla="*/ 425 w 638"/>
                <a:gd name="T25" fmla="*/ 81 h 1035"/>
                <a:gd name="T26" fmla="*/ 439 w 638"/>
                <a:gd name="T27" fmla="*/ 94 h 1035"/>
                <a:gd name="T28" fmla="*/ 462 w 638"/>
                <a:gd name="T29" fmla="*/ 118 h 1035"/>
                <a:gd name="T30" fmla="*/ 484 w 638"/>
                <a:gd name="T31" fmla="*/ 144 h 1035"/>
                <a:gd name="T32" fmla="*/ 504 w 638"/>
                <a:gd name="T33" fmla="*/ 171 h 1035"/>
                <a:gd name="T34" fmla="*/ 524 w 638"/>
                <a:gd name="T35" fmla="*/ 197 h 1035"/>
                <a:gd name="T36" fmla="*/ 541 w 638"/>
                <a:gd name="T37" fmla="*/ 226 h 1035"/>
                <a:gd name="T38" fmla="*/ 558 w 638"/>
                <a:gd name="T39" fmla="*/ 255 h 1035"/>
                <a:gd name="T40" fmla="*/ 572 w 638"/>
                <a:gd name="T41" fmla="*/ 284 h 1035"/>
                <a:gd name="T42" fmla="*/ 586 w 638"/>
                <a:gd name="T43" fmla="*/ 315 h 1035"/>
                <a:gd name="T44" fmla="*/ 598 w 638"/>
                <a:gd name="T45" fmla="*/ 346 h 1035"/>
                <a:gd name="T46" fmla="*/ 609 w 638"/>
                <a:gd name="T47" fmla="*/ 377 h 1035"/>
                <a:gd name="T48" fmla="*/ 617 w 638"/>
                <a:gd name="T49" fmla="*/ 409 h 1035"/>
                <a:gd name="T50" fmla="*/ 625 w 638"/>
                <a:gd name="T51" fmla="*/ 441 h 1035"/>
                <a:gd name="T52" fmla="*/ 631 w 638"/>
                <a:gd name="T53" fmla="*/ 474 h 1035"/>
                <a:gd name="T54" fmla="*/ 634 w 638"/>
                <a:gd name="T55" fmla="*/ 507 h 1035"/>
                <a:gd name="T56" fmla="*/ 637 w 638"/>
                <a:gd name="T57" fmla="*/ 541 h 1035"/>
                <a:gd name="T58" fmla="*/ 638 w 638"/>
                <a:gd name="T59" fmla="*/ 57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38" h="1035">
                  <a:moveTo>
                    <a:pt x="638" y="575"/>
                  </a:moveTo>
                  <a:lnTo>
                    <a:pt x="638" y="1035"/>
                  </a:lnTo>
                  <a:lnTo>
                    <a:pt x="136" y="1035"/>
                  </a:lnTo>
                  <a:lnTo>
                    <a:pt x="136" y="569"/>
                  </a:lnTo>
                  <a:lnTo>
                    <a:pt x="0" y="401"/>
                  </a:lnTo>
                  <a:lnTo>
                    <a:pt x="320" y="0"/>
                  </a:lnTo>
                  <a:lnTo>
                    <a:pt x="335" y="11"/>
                  </a:lnTo>
                  <a:lnTo>
                    <a:pt x="351" y="21"/>
                  </a:lnTo>
                  <a:lnTo>
                    <a:pt x="366" y="32"/>
                  </a:lnTo>
                  <a:lnTo>
                    <a:pt x="381" y="43"/>
                  </a:lnTo>
                  <a:lnTo>
                    <a:pt x="396" y="56"/>
                  </a:lnTo>
                  <a:lnTo>
                    <a:pt x="410" y="67"/>
                  </a:lnTo>
                  <a:lnTo>
                    <a:pt x="425" y="81"/>
                  </a:lnTo>
                  <a:lnTo>
                    <a:pt x="439" y="94"/>
                  </a:lnTo>
                  <a:lnTo>
                    <a:pt x="462" y="118"/>
                  </a:lnTo>
                  <a:lnTo>
                    <a:pt x="484" y="144"/>
                  </a:lnTo>
                  <a:lnTo>
                    <a:pt x="504" y="171"/>
                  </a:lnTo>
                  <a:lnTo>
                    <a:pt x="524" y="197"/>
                  </a:lnTo>
                  <a:lnTo>
                    <a:pt x="541" y="226"/>
                  </a:lnTo>
                  <a:lnTo>
                    <a:pt x="558" y="255"/>
                  </a:lnTo>
                  <a:lnTo>
                    <a:pt x="572" y="284"/>
                  </a:lnTo>
                  <a:lnTo>
                    <a:pt x="586" y="315"/>
                  </a:lnTo>
                  <a:lnTo>
                    <a:pt x="598" y="346"/>
                  </a:lnTo>
                  <a:lnTo>
                    <a:pt x="609" y="377"/>
                  </a:lnTo>
                  <a:lnTo>
                    <a:pt x="617" y="409"/>
                  </a:lnTo>
                  <a:lnTo>
                    <a:pt x="625" y="441"/>
                  </a:lnTo>
                  <a:lnTo>
                    <a:pt x="631" y="474"/>
                  </a:lnTo>
                  <a:lnTo>
                    <a:pt x="634" y="507"/>
                  </a:lnTo>
                  <a:lnTo>
                    <a:pt x="637" y="541"/>
                  </a:lnTo>
                  <a:lnTo>
                    <a:pt x="638" y="575"/>
                  </a:lnTo>
                  <a:close/>
                </a:path>
              </a:pathLst>
            </a:custGeom>
            <a:solidFill>
              <a:srgbClr val="75A7DD"/>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53" name="Freeform 13"/>
            <p:cNvSpPr>
              <a:spLocks/>
            </p:cNvSpPr>
            <p:nvPr/>
          </p:nvSpPr>
          <p:spPr bwMode="auto">
            <a:xfrm>
              <a:off x="2048082" y="3198655"/>
              <a:ext cx="420524" cy="709882"/>
            </a:xfrm>
            <a:custGeom>
              <a:avLst/>
              <a:gdLst>
                <a:gd name="T0" fmla="*/ 199 w 784"/>
                <a:gd name="T1" fmla="*/ 88 h 1029"/>
                <a:gd name="T2" fmla="*/ 212 w 784"/>
                <a:gd name="T3" fmla="*/ 75 h 1029"/>
                <a:gd name="T4" fmla="*/ 225 w 784"/>
                <a:gd name="T5" fmla="*/ 63 h 1029"/>
                <a:gd name="T6" fmla="*/ 239 w 784"/>
                <a:gd name="T7" fmla="*/ 52 h 1029"/>
                <a:gd name="T8" fmla="*/ 252 w 784"/>
                <a:gd name="T9" fmla="*/ 40 h 1029"/>
                <a:gd name="T10" fmla="*/ 266 w 784"/>
                <a:gd name="T11" fmla="*/ 30 h 1029"/>
                <a:gd name="T12" fmla="*/ 280 w 784"/>
                <a:gd name="T13" fmla="*/ 20 h 1029"/>
                <a:gd name="T14" fmla="*/ 294 w 784"/>
                <a:gd name="T15" fmla="*/ 9 h 1029"/>
                <a:gd name="T16" fmla="*/ 309 w 784"/>
                <a:gd name="T17" fmla="*/ 0 h 1029"/>
                <a:gd name="T18" fmla="*/ 782 w 784"/>
                <a:gd name="T19" fmla="*/ 590 h 1029"/>
                <a:gd name="T20" fmla="*/ 784 w 784"/>
                <a:gd name="T21" fmla="*/ 1029 h 1029"/>
                <a:gd name="T22" fmla="*/ 0 w 784"/>
                <a:gd name="T23" fmla="*/ 1029 h 1029"/>
                <a:gd name="T24" fmla="*/ 0 w 784"/>
                <a:gd name="T25" fmla="*/ 569 h 1029"/>
                <a:gd name="T26" fmla="*/ 1 w 784"/>
                <a:gd name="T27" fmla="*/ 535 h 1029"/>
                <a:gd name="T28" fmla="*/ 4 w 784"/>
                <a:gd name="T29" fmla="*/ 501 h 1029"/>
                <a:gd name="T30" fmla="*/ 7 w 784"/>
                <a:gd name="T31" fmla="*/ 468 h 1029"/>
                <a:gd name="T32" fmla="*/ 13 w 784"/>
                <a:gd name="T33" fmla="*/ 435 h 1029"/>
                <a:gd name="T34" fmla="*/ 21 w 784"/>
                <a:gd name="T35" fmla="*/ 403 h 1029"/>
                <a:gd name="T36" fmla="*/ 29 w 784"/>
                <a:gd name="T37" fmla="*/ 371 h 1029"/>
                <a:gd name="T38" fmla="*/ 39 w 784"/>
                <a:gd name="T39" fmla="*/ 340 h 1029"/>
                <a:gd name="T40" fmla="*/ 52 w 784"/>
                <a:gd name="T41" fmla="*/ 309 h 1029"/>
                <a:gd name="T42" fmla="*/ 65 w 784"/>
                <a:gd name="T43" fmla="*/ 278 h 1029"/>
                <a:gd name="T44" fmla="*/ 80 w 784"/>
                <a:gd name="T45" fmla="*/ 249 h 1029"/>
                <a:gd name="T46" fmla="*/ 96 w 784"/>
                <a:gd name="T47" fmla="*/ 220 h 1029"/>
                <a:gd name="T48" fmla="*/ 114 w 784"/>
                <a:gd name="T49" fmla="*/ 191 h 1029"/>
                <a:gd name="T50" fmla="*/ 133 w 784"/>
                <a:gd name="T51" fmla="*/ 165 h 1029"/>
                <a:gd name="T52" fmla="*/ 153 w 784"/>
                <a:gd name="T53" fmla="*/ 138 h 1029"/>
                <a:gd name="T54" fmla="*/ 176 w 784"/>
                <a:gd name="T55" fmla="*/ 112 h 1029"/>
                <a:gd name="T56" fmla="*/ 199 w 784"/>
                <a:gd name="T57" fmla="*/ 88 h 10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84" h="1029">
                  <a:moveTo>
                    <a:pt x="199" y="88"/>
                  </a:moveTo>
                  <a:lnTo>
                    <a:pt x="212" y="75"/>
                  </a:lnTo>
                  <a:lnTo>
                    <a:pt x="225" y="63"/>
                  </a:lnTo>
                  <a:lnTo>
                    <a:pt x="239" y="52"/>
                  </a:lnTo>
                  <a:lnTo>
                    <a:pt x="252" y="40"/>
                  </a:lnTo>
                  <a:lnTo>
                    <a:pt x="266" y="30"/>
                  </a:lnTo>
                  <a:lnTo>
                    <a:pt x="280" y="20"/>
                  </a:lnTo>
                  <a:lnTo>
                    <a:pt x="294" y="9"/>
                  </a:lnTo>
                  <a:lnTo>
                    <a:pt x="309" y="0"/>
                  </a:lnTo>
                  <a:lnTo>
                    <a:pt x="782" y="590"/>
                  </a:lnTo>
                  <a:lnTo>
                    <a:pt x="784" y="1029"/>
                  </a:lnTo>
                  <a:lnTo>
                    <a:pt x="0" y="1029"/>
                  </a:lnTo>
                  <a:lnTo>
                    <a:pt x="0" y="569"/>
                  </a:lnTo>
                  <a:lnTo>
                    <a:pt x="1" y="535"/>
                  </a:lnTo>
                  <a:lnTo>
                    <a:pt x="4" y="501"/>
                  </a:lnTo>
                  <a:lnTo>
                    <a:pt x="7" y="468"/>
                  </a:lnTo>
                  <a:lnTo>
                    <a:pt x="13" y="435"/>
                  </a:lnTo>
                  <a:lnTo>
                    <a:pt x="21" y="403"/>
                  </a:lnTo>
                  <a:lnTo>
                    <a:pt x="29" y="371"/>
                  </a:lnTo>
                  <a:lnTo>
                    <a:pt x="39" y="340"/>
                  </a:lnTo>
                  <a:lnTo>
                    <a:pt x="52" y="309"/>
                  </a:lnTo>
                  <a:lnTo>
                    <a:pt x="65" y="278"/>
                  </a:lnTo>
                  <a:lnTo>
                    <a:pt x="80" y="249"/>
                  </a:lnTo>
                  <a:lnTo>
                    <a:pt x="96" y="220"/>
                  </a:lnTo>
                  <a:lnTo>
                    <a:pt x="114" y="191"/>
                  </a:lnTo>
                  <a:lnTo>
                    <a:pt x="133" y="165"/>
                  </a:lnTo>
                  <a:lnTo>
                    <a:pt x="153" y="138"/>
                  </a:lnTo>
                  <a:lnTo>
                    <a:pt x="176" y="112"/>
                  </a:lnTo>
                  <a:lnTo>
                    <a:pt x="199" y="88"/>
                  </a:lnTo>
                  <a:close/>
                </a:path>
              </a:pathLst>
            </a:custGeom>
            <a:solidFill>
              <a:srgbClr val="75A7DD"/>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54" name="Freeform 7"/>
            <p:cNvSpPr>
              <a:spLocks/>
            </p:cNvSpPr>
            <p:nvPr/>
          </p:nvSpPr>
          <p:spPr bwMode="auto">
            <a:xfrm>
              <a:off x="2156179" y="2700744"/>
              <a:ext cx="456132" cy="456132"/>
            </a:xfrm>
            <a:custGeom>
              <a:avLst/>
              <a:gdLst>
                <a:gd name="T0" fmla="*/ 627 w 750"/>
                <a:gd name="T1" fmla="*/ 98 h 752"/>
                <a:gd name="T2" fmla="*/ 598 w 750"/>
                <a:gd name="T3" fmla="*/ 74 h 752"/>
                <a:gd name="T4" fmla="*/ 567 w 750"/>
                <a:gd name="T5" fmla="*/ 53 h 752"/>
                <a:gd name="T6" fmla="*/ 535 w 750"/>
                <a:gd name="T7" fmla="*/ 36 h 752"/>
                <a:gd name="T8" fmla="*/ 502 w 750"/>
                <a:gd name="T9" fmla="*/ 22 h 752"/>
                <a:gd name="T10" fmla="*/ 467 w 750"/>
                <a:gd name="T11" fmla="*/ 12 h 752"/>
                <a:gd name="T12" fmla="*/ 430 w 750"/>
                <a:gd name="T13" fmla="*/ 5 h 752"/>
                <a:gd name="T14" fmla="*/ 393 w 750"/>
                <a:gd name="T15" fmla="*/ 0 h 752"/>
                <a:gd name="T16" fmla="*/ 337 w 750"/>
                <a:gd name="T17" fmla="*/ 3 h 752"/>
                <a:gd name="T18" fmla="*/ 264 w 750"/>
                <a:gd name="T19" fmla="*/ 18 h 752"/>
                <a:gd name="T20" fmla="*/ 196 w 750"/>
                <a:gd name="T21" fmla="*/ 45 h 752"/>
                <a:gd name="T22" fmla="*/ 136 w 750"/>
                <a:gd name="T23" fmla="*/ 86 h 752"/>
                <a:gd name="T24" fmla="*/ 86 w 750"/>
                <a:gd name="T25" fmla="*/ 137 h 752"/>
                <a:gd name="T26" fmla="*/ 45 w 750"/>
                <a:gd name="T27" fmla="*/ 197 h 752"/>
                <a:gd name="T28" fmla="*/ 18 w 750"/>
                <a:gd name="T29" fmla="*/ 264 h 752"/>
                <a:gd name="T30" fmla="*/ 3 w 750"/>
                <a:gd name="T31" fmla="*/ 338 h 752"/>
                <a:gd name="T32" fmla="*/ 3 w 750"/>
                <a:gd name="T33" fmla="*/ 413 h 752"/>
                <a:gd name="T34" fmla="*/ 17 w 750"/>
                <a:gd name="T35" fmla="*/ 485 h 752"/>
                <a:gd name="T36" fmla="*/ 44 w 750"/>
                <a:gd name="T37" fmla="*/ 553 h 752"/>
                <a:gd name="T38" fmla="*/ 86 w 750"/>
                <a:gd name="T39" fmla="*/ 614 h 752"/>
                <a:gd name="T40" fmla="*/ 125 w 750"/>
                <a:gd name="T41" fmla="*/ 655 h 752"/>
                <a:gd name="T42" fmla="*/ 152 w 750"/>
                <a:gd name="T43" fmla="*/ 678 h 752"/>
                <a:gd name="T44" fmla="*/ 184 w 750"/>
                <a:gd name="T45" fmla="*/ 699 h 752"/>
                <a:gd name="T46" fmla="*/ 215 w 750"/>
                <a:gd name="T47" fmla="*/ 716 h 752"/>
                <a:gd name="T48" fmla="*/ 248 w 750"/>
                <a:gd name="T49" fmla="*/ 730 h 752"/>
                <a:gd name="T50" fmla="*/ 284 w 750"/>
                <a:gd name="T51" fmla="*/ 740 h 752"/>
                <a:gd name="T52" fmla="*/ 320 w 750"/>
                <a:gd name="T53" fmla="*/ 747 h 752"/>
                <a:gd name="T54" fmla="*/ 356 w 750"/>
                <a:gd name="T55" fmla="*/ 752 h 752"/>
                <a:gd name="T56" fmla="*/ 393 w 750"/>
                <a:gd name="T57" fmla="*/ 752 h 752"/>
                <a:gd name="T58" fmla="*/ 430 w 750"/>
                <a:gd name="T59" fmla="*/ 747 h 752"/>
                <a:gd name="T60" fmla="*/ 467 w 750"/>
                <a:gd name="T61" fmla="*/ 740 h 752"/>
                <a:gd name="T62" fmla="*/ 502 w 750"/>
                <a:gd name="T63" fmla="*/ 730 h 752"/>
                <a:gd name="T64" fmla="*/ 535 w 750"/>
                <a:gd name="T65" fmla="*/ 716 h 752"/>
                <a:gd name="T66" fmla="*/ 567 w 750"/>
                <a:gd name="T67" fmla="*/ 699 h 752"/>
                <a:gd name="T68" fmla="*/ 598 w 750"/>
                <a:gd name="T69" fmla="*/ 678 h 752"/>
                <a:gd name="T70" fmla="*/ 627 w 750"/>
                <a:gd name="T71" fmla="*/ 655 h 752"/>
                <a:gd name="T72" fmla="*/ 666 w 750"/>
                <a:gd name="T73" fmla="*/ 614 h 752"/>
                <a:gd name="T74" fmla="*/ 707 w 750"/>
                <a:gd name="T75" fmla="*/ 553 h 752"/>
                <a:gd name="T76" fmla="*/ 734 w 750"/>
                <a:gd name="T77" fmla="*/ 485 h 752"/>
                <a:gd name="T78" fmla="*/ 748 w 750"/>
                <a:gd name="T79" fmla="*/ 413 h 752"/>
                <a:gd name="T80" fmla="*/ 748 w 750"/>
                <a:gd name="T81" fmla="*/ 339 h 752"/>
                <a:gd name="T82" fmla="*/ 734 w 750"/>
                <a:gd name="T83" fmla="*/ 266 h 752"/>
                <a:gd name="T84" fmla="*/ 707 w 750"/>
                <a:gd name="T85" fmla="*/ 200 h 752"/>
                <a:gd name="T86" fmla="*/ 666 w 750"/>
                <a:gd name="T87" fmla="*/ 139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50" h="752">
                  <a:moveTo>
                    <a:pt x="641" y="111"/>
                  </a:moveTo>
                  <a:lnTo>
                    <a:pt x="627" y="98"/>
                  </a:lnTo>
                  <a:lnTo>
                    <a:pt x="613" y="86"/>
                  </a:lnTo>
                  <a:lnTo>
                    <a:pt x="598" y="74"/>
                  </a:lnTo>
                  <a:lnTo>
                    <a:pt x="583" y="64"/>
                  </a:lnTo>
                  <a:lnTo>
                    <a:pt x="567" y="53"/>
                  </a:lnTo>
                  <a:lnTo>
                    <a:pt x="552" y="44"/>
                  </a:lnTo>
                  <a:lnTo>
                    <a:pt x="535" y="36"/>
                  </a:lnTo>
                  <a:lnTo>
                    <a:pt x="519" y="29"/>
                  </a:lnTo>
                  <a:lnTo>
                    <a:pt x="502" y="22"/>
                  </a:lnTo>
                  <a:lnTo>
                    <a:pt x="484" y="16"/>
                  </a:lnTo>
                  <a:lnTo>
                    <a:pt x="467" y="12"/>
                  </a:lnTo>
                  <a:lnTo>
                    <a:pt x="449" y="7"/>
                  </a:lnTo>
                  <a:lnTo>
                    <a:pt x="430" y="5"/>
                  </a:lnTo>
                  <a:lnTo>
                    <a:pt x="412" y="3"/>
                  </a:lnTo>
                  <a:lnTo>
                    <a:pt x="393" y="0"/>
                  </a:lnTo>
                  <a:lnTo>
                    <a:pt x="375" y="0"/>
                  </a:lnTo>
                  <a:lnTo>
                    <a:pt x="337" y="3"/>
                  </a:lnTo>
                  <a:lnTo>
                    <a:pt x="300" y="8"/>
                  </a:lnTo>
                  <a:lnTo>
                    <a:pt x="264" y="18"/>
                  </a:lnTo>
                  <a:lnTo>
                    <a:pt x="230" y="30"/>
                  </a:lnTo>
                  <a:lnTo>
                    <a:pt x="196" y="45"/>
                  </a:lnTo>
                  <a:lnTo>
                    <a:pt x="166" y="65"/>
                  </a:lnTo>
                  <a:lnTo>
                    <a:pt x="136" y="86"/>
                  </a:lnTo>
                  <a:lnTo>
                    <a:pt x="110" y="110"/>
                  </a:lnTo>
                  <a:lnTo>
                    <a:pt x="86" y="137"/>
                  </a:lnTo>
                  <a:lnTo>
                    <a:pt x="65" y="166"/>
                  </a:lnTo>
                  <a:lnTo>
                    <a:pt x="45" y="197"/>
                  </a:lnTo>
                  <a:lnTo>
                    <a:pt x="30" y="230"/>
                  </a:lnTo>
                  <a:lnTo>
                    <a:pt x="18" y="264"/>
                  </a:lnTo>
                  <a:lnTo>
                    <a:pt x="8" y="300"/>
                  </a:lnTo>
                  <a:lnTo>
                    <a:pt x="3" y="338"/>
                  </a:lnTo>
                  <a:lnTo>
                    <a:pt x="0" y="376"/>
                  </a:lnTo>
                  <a:lnTo>
                    <a:pt x="3" y="413"/>
                  </a:lnTo>
                  <a:lnTo>
                    <a:pt x="7" y="450"/>
                  </a:lnTo>
                  <a:lnTo>
                    <a:pt x="17" y="485"/>
                  </a:lnTo>
                  <a:lnTo>
                    <a:pt x="29" y="520"/>
                  </a:lnTo>
                  <a:lnTo>
                    <a:pt x="44" y="553"/>
                  </a:lnTo>
                  <a:lnTo>
                    <a:pt x="64" y="584"/>
                  </a:lnTo>
                  <a:lnTo>
                    <a:pt x="86" y="614"/>
                  </a:lnTo>
                  <a:lnTo>
                    <a:pt x="111" y="642"/>
                  </a:lnTo>
                  <a:lnTo>
                    <a:pt x="125" y="655"/>
                  </a:lnTo>
                  <a:lnTo>
                    <a:pt x="139" y="667"/>
                  </a:lnTo>
                  <a:lnTo>
                    <a:pt x="152" y="678"/>
                  </a:lnTo>
                  <a:lnTo>
                    <a:pt x="167" y="689"/>
                  </a:lnTo>
                  <a:lnTo>
                    <a:pt x="184" y="699"/>
                  </a:lnTo>
                  <a:lnTo>
                    <a:pt x="199" y="708"/>
                  </a:lnTo>
                  <a:lnTo>
                    <a:pt x="215" y="716"/>
                  </a:lnTo>
                  <a:lnTo>
                    <a:pt x="232" y="723"/>
                  </a:lnTo>
                  <a:lnTo>
                    <a:pt x="248" y="730"/>
                  </a:lnTo>
                  <a:lnTo>
                    <a:pt x="265" y="735"/>
                  </a:lnTo>
                  <a:lnTo>
                    <a:pt x="284" y="740"/>
                  </a:lnTo>
                  <a:lnTo>
                    <a:pt x="301" y="745"/>
                  </a:lnTo>
                  <a:lnTo>
                    <a:pt x="320" y="747"/>
                  </a:lnTo>
                  <a:lnTo>
                    <a:pt x="338" y="749"/>
                  </a:lnTo>
                  <a:lnTo>
                    <a:pt x="356" y="752"/>
                  </a:lnTo>
                  <a:lnTo>
                    <a:pt x="375" y="752"/>
                  </a:lnTo>
                  <a:lnTo>
                    <a:pt x="393" y="752"/>
                  </a:lnTo>
                  <a:lnTo>
                    <a:pt x="412" y="749"/>
                  </a:lnTo>
                  <a:lnTo>
                    <a:pt x="430" y="747"/>
                  </a:lnTo>
                  <a:lnTo>
                    <a:pt x="449" y="745"/>
                  </a:lnTo>
                  <a:lnTo>
                    <a:pt x="467" y="740"/>
                  </a:lnTo>
                  <a:lnTo>
                    <a:pt x="484" y="735"/>
                  </a:lnTo>
                  <a:lnTo>
                    <a:pt x="502" y="730"/>
                  </a:lnTo>
                  <a:lnTo>
                    <a:pt x="519" y="723"/>
                  </a:lnTo>
                  <a:lnTo>
                    <a:pt x="535" y="716"/>
                  </a:lnTo>
                  <a:lnTo>
                    <a:pt x="552" y="708"/>
                  </a:lnTo>
                  <a:lnTo>
                    <a:pt x="567" y="699"/>
                  </a:lnTo>
                  <a:lnTo>
                    <a:pt x="583" y="689"/>
                  </a:lnTo>
                  <a:lnTo>
                    <a:pt x="598" y="678"/>
                  </a:lnTo>
                  <a:lnTo>
                    <a:pt x="613" y="667"/>
                  </a:lnTo>
                  <a:lnTo>
                    <a:pt x="627" y="655"/>
                  </a:lnTo>
                  <a:lnTo>
                    <a:pt x="641" y="642"/>
                  </a:lnTo>
                  <a:lnTo>
                    <a:pt x="666" y="614"/>
                  </a:lnTo>
                  <a:lnTo>
                    <a:pt x="688" y="584"/>
                  </a:lnTo>
                  <a:lnTo>
                    <a:pt x="707" y="553"/>
                  </a:lnTo>
                  <a:lnTo>
                    <a:pt x="722" y="520"/>
                  </a:lnTo>
                  <a:lnTo>
                    <a:pt x="734" y="485"/>
                  </a:lnTo>
                  <a:lnTo>
                    <a:pt x="744" y="450"/>
                  </a:lnTo>
                  <a:lnTo>
                    <a:pt x="748" y="413"/>
                  </a:lnTo>
                  <a:lnTo>
                    <a:pt x="750" y="376"/>
                  </a:lnTo>
                  <a:lnTo>
                    <a:pt x="748" y="339"/>
                  </a:lnTo>
                  <a:lnTo>
                    <a:pt x="744" y="302"/>
                  </a:lnTo>
                  <a:lnTo>
                    <a:pt x="734" y="266"/>
                  </a:lnTo>
                  <a:lnTo>
                    <a:pt x="722" y="232"/>
                  </a:lnTo>
                  <a:lnTo>
                    <a:pt x="707" y="200"/>
                  </a:lnTo>
                  <a:lnTo>
                    <a:pt x="688" y="167"/>
                  </a:lnTo>
                  <a:lnTo>
                    <a:pt x="666" y="139"/>
                  </a:lnTo>
                  <a:lnTo>
                    <a:pt x="641" y="111"/>
                  </a:lnTo>
                  <a:close/>
                </a:path>
              </a:pathLst>
            </a:custGeom>
            <a:solidFill>
              <a:srgbClr val="75A7DD"/>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grpSp>
      <p:cxnSp>
        <p:nvCxnSpPr>
          <p:cNvPr id="75" name="Straight Arrow Connector 74" descr="Arrow from one graphic of a person to the next"/>
          <p:cNvCxnSpPr/>
          <p:nvPr/>
        </p:nvCxnSpPr>
        <p:spPr>
          <a:xfrm>
            <a:off x="5064521" y="2918015"/>
            <a:ext cx="304800" cy="0"/>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grpSp>
        <p:nvGrpSpPr>
          <p:cNvPr id="9" name="Group 59" descr="Graphic of a person"/>
          <p:cNvGrpSpPr/>
          <p:nvPr/>
        </p:nvGrpSpPr>
        <p:grpSpPr>
          <a:xfrm>
            <a:off x="6327767" y="2195897"/>
            <a:ext cx="575158" cy="893568"/>
            <a:chOff x="2007317" y="2700744"/>
            <a:chExt cx="812083" cy="1261656"/>
          </a:xfrm>
        </p:grpSpPr>
        <p:sp>
          <p:nvSpPr>
            <p:cNvPr id="61" name="Freeform 11"/>
            <p:cNvSpPr>
              <a:spLocks/>
            </p:cNvSpPr>
            <p:nvPr/>
          </p:nvSpPr>
          <p:spPr bwMode="auto">
            <a:xfrm>
              <a:off x="2007317" y="3068832"/>
              <a:ext cx="812083" cy="893568"/>
            </a:xfrm>
            <a:custGeom>
              <a:avLst/>
              <a:gdLst>
                <a:gd name="T0" fmla="*/ 1264 w 1514"/>
                <a:gd name="T1" fmla="*/ 196 h 1294"/>
                <a:gd name="T2" fmla="*/ 1206 w 1514"/>
                <a:gd name="T3" fmla="*/ 149 h 1294"/>
                <a:gd name="T4" fmla="*/ 1145 w 1514"/>
                <a:gd name="T5" fmla="*/ 107 h 1294"/>
                <a:gd name="T6" fmla="*/ 1080 w 1514"/>
                <a:gd name="T7" fmla="*/ 73 h 1294"/>
                <a:gd name="T8" fmla="*/ 1012 w 1514"/>
                <a:gd name="T9" fmla="*/ 44 h 1294"/>
                <a:gd name="T10" fmla="*/ 941 w 1514"/>
                <a:gd name="T11" fmla="*/ 23 h 1294"/>
                <a:gd name="T12" fmla="*/ 869 w 1514"/>
                <a:gd name="T13" fmla="*/ 8 h 1294"/>
                <a:gd name="T14" fmla="*/ 794 w 1514"/>
                <a:gd name="T15" fmla="*/ 1 h 1294"/>
                <a:gd name="T16" fmla="*/ 717 w 1514"/>
                <a:gd name="T17" fmla="*/ 1 h 1294"/>
                <a:gd name="T18" fmla="*/ 641 w 1514"/>
                <a:gd name="T19" fmla="*/ 9 h 1294"/>
                <a:gd name="T20" fmla="*/ 567 w 1514"/>
                <a:gd name="T21" fmla="*/ 24 h 1294"/>
                <a:gd name="T22" fmla="*/ 497 w 1514"/>
                <a:gd name="T23" fmla="*/ 46 h 1294"/>
                <a:gd name="T24" fmla="*/ 429 w 1514"/>
                <a:gd name="T25" fmla="*/ 75 h 1294"/>
                <a:gd name="T26" fmla="*/ 364 w 1514"/>
                <a:gd name="T27" fmla="*/ 110 h 1294"/>
                <a:gd name="T28" fmla="*/ 304 w 1514"/>
                <a:gd name="T29" fmla="*/ 151 h 1294"/>
                <a:gd name="T30" fmla="*/ 248 w 1514"/>
                <a:gd name="T31" fmla="*/ 197 h 1294"/>
                <a:gd name="T32" fmla="*/ 197 w 1514"/>
                <a:gd name="T33" fmla="*/ 249 h 1294"/>
                <a:gd name="T34" fmla="*/ 151 w 1514"/>
                <a:gd name="T35" fmla="*/ 304 h 1294"/>
                <a:gd name="T36" fmla="*/ 109 w 1514"/>
                <a:gd name="T37" fmla="*/ 365 h 1294"/>
                <a:gd name="T38" fmla="*/ 75 w 1514"/>
                <a:gd name="T39" fmla="*/ 430 h 1294"/>
                <a:gd name="T40" fmla="*/ 46 w 1514"/>
                <a:gd name="T41" fmla="*/ 497 h 1294"/>
                <a:gd name="T42" fmla="*/ 24 w 1514"/>
                <a:gd name="T43" fmla="*/ 568 h 1294"/>
                <a:gd name="T44" fmla="*/ 9 w 1514"/>
                <a:gd name="T45" fmla="*/ 642 h 1294"/>
                <a:gd name="T46" fmla="*/ 1 w 1514"/>
                <a:gd name="T47" fmla="*/ 718 h 1294"/>
                <a:gd name="T48" fmla="*/ 0 w 1514"/>
                <a:gd name="T49" fmla="*/ 1294 h 1294"/>
                <a:gd name="T50" fmla="*/ 1514 w 1514"/>
                <a:gd name="T51" fmla="*/ 757 h 1294"/>
                <a:gd name="T52" fmla="*/ 1511 w 1514"/>
                <a:gd name="T53" fmla="*/ 682 h 1294"/>
                <a:gd name="T54" fmla="*/ 1499 w 1514"/>
                <a:gd name="T55" fmla="*/ 608 h 1294"/>
                <a:gd name="T56" fmla="*/ 1482 w 1514"/>
                <a:gd name="T57" fmla="*/ 537 h 1294"/>
                <a:gd name="T58" fmla="*/ 1456 w 1514"/>
                <a:gd name="T59" fmla="*/ 467 h 1294"/>
                <a:gd name="T60" fmla="*/ 1425 w 1514"/>
                <a:gd name="T61" fmla="*/ 401 h 1294"/>
                <a:gd name="T62" fmla="*/ 1387 w 1514"/>
                <a:gd name="T63" fmla="*/ 338 h 1294"/>
                <a:gd name="T64" fmla="*/ 1342 w 1514"/>
                <a:gd name="T65" fmla="*/ 278 h 1294"/>
                <a:gd name="T66" fmla="*/ 1292 w 1514"/>
                <a:gd name="T67" fmla="*/ 223 h 1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14" h="1294">
                  <a:moveTo>
                    <a:pt x="1292" y="223"/>
                  </a:moveTo>
                  <a:lnTo>
                    <a:pt x="1264" y="196"/>
                  </a:lnTo>
                  <a:lnTo>
                    <a:pt x="1236" y="172"/>
                  </a:lnTo>
                  <a:lnTo>
                    <a:pt x="1206" y="149"/>
                  </a:lnTo>
                  <a:lnTo>
                    <a:pt x="1176" y="127"/>
                  </a:lnTo>
                  <a:lnTo>
                    <a:pt x="1145" y="107"/>
                  </a:lnTo>
                  <a:lnTo>
                    <a:pt x="1113" y="89"/>
                  </a:lnTo>
                  <a:lnTo>
                    <a:pt x="1080" y="73"/>
                  </a:lnTo>
                  <a:lnTo>
                    <a:pt x="1046" y="58"/>
                  </a:lnTo>
                  <a:lnTo>
                    <a:pt x="1012" y="44"/>
                  </a:lnTo>
                  <a:lnTo>
                    <a:pt x="977" y="32"/>
                  </a:lnTo>
                  <a:lnTo>
                    <a:pt x="941" y="23"/>
                  </a:lnTo>
                  <a:lnTo>
                    <a:pt x="904" y="15"/>
                  </a:lnTo>
                  <a:lnTo>
                    <a:pt x="869" y="8"/>
                  </a:lnTo>
                  <a:lnTo>
                    <a:pt x="831" y="4"/>
                  </a:lnTo>
                  <a:lnTo>
                    <a:pt x="794" y="1"/>
                  </a:lnTo>
                  <a:lnTo>
                    <a:pt x="756" y="0"/>
                  </a:lnTo>
                  <a:lnTo>
                    <a:pt x="717" y="1"/>
                  </a:lnTo>
                  <a:lnTo>
                    <a:pt x="679" y="4"/>
                  </a:lnTo>
                  <a:lnTo>
                    <a:pt x="641" y="9"/>
                  </a:lnTo>
                  <a:lnTo>
                    <a:pt x="604" y="15"/>
                  </a:lnTo>
                  <a:lnTo>
                    <a:pt x="567" y="24"/>
                  </a:lnTo>
                  <a:lnTo>
                    <a:pt x="531" y="35"/>
                  </a:lnTo>
                  <a:lnTo>
                    <a:pt x="497" y="46"/>
                  </a:lnTo>
                  <a:lnTo>
                    <a:pt x="462" y="60"/>
                  </a:lnTo>
                  <a:lnTo>
                    <a:pt x="429" y="75"/>
                  </a:lnTo>
                  <a:lnTo>
                    <a:pt x="396" y="91"/>
                  </a:lnTo>
                  <a:lnTo>
                    <a:pt x="364" y="110"/>
                  </a:lnTo>
                  <a:lnTo>
                    <a:pt x="334" y="129"/>
                  </a:lnTo>
                  <a:lnTo>
                    <a:pt x="304" y="151"/>
                  </a:lnTo>
                  <a:lnTo>
                    <a:pt x="275" y="173"/>
                  </a:lnTo>
                  <a:lnTo>
                    <a:pt x="248" y="197"/>
                  </a:lnTo>
                  <a:lnTo>
                    <a:pt x="222" y="223"/>
                  </a:lnTo>
                  <a:lnTo>
                    <a:pt x="197" y="249"/>
                  </a:lnTo>
                  <a:lnTo>
                    <a:pt x="173" y="276"/>
                  </a:lnTo>
                  <a:lnTo>
                    <a:pt x="151" y="304"/>
                  </a:lnTo>
                  <a:lnTo>
                    <a:pt x="129" y="334"/>
                  </a:lnTo>
                  <a:lnTo>
                    <a:pt x="109" y="365"/>
                  </a:lnTo>
                  <a:lnTo>
                    <a:pt x="91" y="397"/>
                  </a:lnTo>
                  <a:lnTo>
                    <a:pt x="75" y="430"/>
                  </a:lnTo>
                  <a:lnTo>
                    <a:pt x="60" y="463"/>
                  </a:lnTo>
                  <a:lnTo>
                    <a:pt x="46" y="497"/>
                  </a:lnTo>
                  <a:lnTo>
                    <a:pt x="35" y="532"/>
                  </a:lnTo>
                  <a:lnTo>
                    <a:pt x="24" y="568"/>
                  </a:lnTo>
                  <a:lnTo>
                    <a:pt x="15" y="605"/>
                  </a:lnTo>
                  <a:lnTo>
                    <a:pt x="9" y="642"/>
                  </a:lnTo>
                  <a:lnTo>
                    <a:pt x="3" y="680"/>
                  </a:lnTo>
                  <a:lnTo>
                    <a:pt x="1" y="718"/>
                  </a:lnTo>
                  <a:lnTo>
                    <a:pt x="0" y="757"/>
                  </a:lnTo>
                  <a:lnTo>
                    <a:pt x="0" y="1294"/>
                  </a:lnTo>
                  <a:lnTo>
                    <a:pt x="1514" y="1293"/>
                  </a:lnTo>
                  <a:lnTo>
                    <a:pt x="1514" y="757"/>
                  </a:lnTo>
                  <a:lnTo>
                    <a:pt x="1513" y="719"/>
                  </a:lnTo>
                  <a:lnTo>
                    <a:pt x="1511" y="682"/>
                  </a:lnTo>
                  <a:lnTo>
                    <a:pt x="1506" y="644"/>
                  </a:lnTo>
                  <a:lnTo>
                    <a:pt x="1499" y="608"/>
                  </a:lnTo>
                  <a:lnTo>
                    <a:pt x="1491" y="572"/>
                  </a:lnTo>
                  <a:lnTo>
                    <a:pt x="1482" y="537"/>
                  </a:lnTo>
                  <a:lnTo>
                    <a:pt x="1470" y="501"/>
                  </a:lnTo>
                  <a:lnTo>
                    <a:pt x="1456" y="467"/>
                  </a:lnTo>
                  <a:lnTo>
                    <a:pt x="1441" y="433"/>
                  </a:lnTo>
                  <a:lnTo>
                    <a:pt x="1425" y="401"/>
                  </a:lnTo>
                  <a:lnTo>
                    <a:pt x="1407" y="369"/>
                  </a:lnTo>
                  <a:lnTo>
                    <a:pt x="1387" y="338"/>
                  </a:lnTo>
                  <a:lnTo>
                    <a:pt x="1365" y="308"/>
                  </a:lnTo>
                  <a:lnTo>
                    <a:pt x="1342" y="278"/>
                  </a:lnTo>
                  <a:lnTo>
                    <a:pt x="1318" y="250"/>
                  </a:lnTo>
                  <a:lnTo>
                    <a:pt x="1292" y="22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62" name="Freeform 12"/>
            <p:cNvSpPr>
              <a:spLocks/>
            </p:cNvSpPr>
            <p:nvPr/>
          </p:nvSpPr>
          <p:spPr bwMode="auto">
            <a:xfrm>
              <a:off x="2401558" y="3194511"/>
              <a:ext cx="377077" cy="714026"/>
            </a:xfrm>
            <a:custGeom>
              <a:avLst/>
              <a:gdLst>
                <a:gd name="T0" fmla="*/ 638 w 638"/>
                <a:gd name="T1" fmla="*/ 575 h 1035"/>
                <a:gd name="T2" fmla="*/ 638 w 638"/>
                <a:gd name="T3" fmla="*/ 1035 h 1035"/>
                <a:gd name="T4" fmla="*/ 136 w 638"/>
                <a:gd name="T5" fmla="*/ 1035 h 1035"/>
                <a:gd name="T6" fmla="*/ 136 w 638"/>
                <a:gd name="T7" fmla="*/ 569 h 1035"/>
                <a:gd name="T8" fmla="*/ 0 w 638"/>
                <a:gd name="T9" fmla="*/ 401 h 1035"/>
                <a:gd name="T10" fmla="*/ 320 w 638"/>
                <a:gd name="T11" fmla="*/ 0 h 1035"/>
                <a:gd name="T12" fmla="*/ 335 w 638"/>
                <a:gd name="T13" fmla="*/ 11 h 1035"/>
                <a:gd name="T14" fmla="*/ 351 w 638"/>
                <a:gd name="T15" fmla="*/ 21 h 1035"/>
                <a:gd name="T16" fmla="*/ 366 w 638"/>
                <a:gd name="T17" fmla="*/ 32 h 1035"/>
                <a:gd name="T18" fmla="*/ 381 w 638"/>
                <a:gd name="T19" fmla="*/ 43 h 1035"/>
                <a:gd name="T20" fmla="*/ 396 w 638"/>
                <a:gd name="T21" fmla="*/ 56 h 1035"/>
                <a:gd name="T22" fmla="*/ 410 w 638"/>
                <a:gd name="T23" fmla="*/ 67 h 1035"/>
                <a:gd name="T24" fmla="*/ 425 w 638"/>
                <a:gd name="T25" fmla="*/ 81 h 1035"/>
                <a:gd name="T26" fmla="*/ 439 w 638"/>
                <a:gd name="T27" fmla="*/ 94 h 1035"/>
                <a:gd name="T28" fmla="*/ 462 w 638"/>
                <a:gd name="T29" fmla="*/ 118 h 1035"/>
                <a:gd name="T30" fmla="*/ 484 w 638"/>
                <a:gd name="T31" fmla="*/ 144 h 1035"/>
                <a:gd name="T32" fmla="*/ 504 w 638"/>
                <a:gd name="T33" fmla="*/ 171 h 1035"/>
                <a:gd name="T34" fmla="*/ 524 w 638"/>
                <a:gd name="T35" fmla="*/ 197 h 1035"/>
                <a:gd name="T36" fmla="*/ 541 w 638"/>
                <a:gd name="T37" fmla="*/ 226 h 1035"/>
                <a:gd name="T38" fmla="*/ 558 w 638"/>
                <a:gd name="T39" fmla="*/ 255 h 1035"/>
                <a:gd name="T40" fmla="*/ 572 w 638"/>
                <a:gd name="T41" fmla="*/ 284 h 1035"/>
                <a:gd name="T42" fmla="*/ 586 w 638"/>
                <a:gd name="T43" fmla="*/ 315 h 1035"/>
                <a:gd name="T44" fmla="*/ 598 w 638"/>
                <a:gd name="T45" fmla="*/ 346 h 1035"/>
                <a:gd name="T46" fmla="*/ 609 w 638"/>
                <a:gd name="T47" fmla="*/ 377 h 1035"/>
                <a:gd name="T48" fmla="*/ 617 w 638"/>
                <a:gd name="T49" fmla="*/ 409 h 1035"/>
                <a:gd name="T50" fmla="*/ 625 w 638"/>
                <a:gd name="T51" fmla="*/ 441 h 1035"/>
                <a:gd name="T52" fmla="*/ 631 w 638"/>
                <a:gd name="T53" fmla="*/ 474 h 1035"/>
                <a:gd name="T54" fmla="*/ 634 w 638"/>
                <a:gd name="T55" fmla="*/ 507 h 1035"/>
                <a:gd name="T56" fmla="*/ 637 w 638"/>
                <a:gd name="T57" fmla="*/ 541 h 1035"/>
                <a:gd name="T58" fmla="*/ 638 w 638"/>
                <a:gd name="T59" fmla="*/ 57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38" h="1035">
                  <a:moveTo>
                    <a:pt x="638" y="575"/>
                  </a:moveTo>
                  <a:lnTo>
                    <a:pt x="638" y="1035"/>
                  </a:lnTo>
                  <a:lnTo>
                    <a:pt x="136" y="1035"/>
                  </a:lnTo>
                  <a:lnTo>
                    <a:pt x="136" y="569"/>
                  </a:lnTo>
                  <a:lnTo>
                    <a:pt x="0" y="401"/>
                  </a:lnTo>
                  <a:lnTo>
                    <a:pt x="320" y="0"/>
                  </a:lnTo>
                  <a:lnTo>
                    <a:pt x="335" y="11"/>
                  </a:lnTo>
                  <a:lnTo>
                    <a:pt x="351" y="21"/>
                  </a:lnTo>
                  <a:lnTo>
                    <a:pt x="366" y="32"/>
                  </a:lnTo>
                  <a:lnTo>
                    <a:pt x="381" y="43"/>
                  </a:lnTo>
                  <a:lnTo>
                    <a:pt x="396" y="56"/>
                  </a:lnTo>
                  <a:lnTo>
                    <a:pt x="410" y="67"/>
                  </a:lnTo>
                  <a:lnTo>
                    <a:pt x="425" y="81"/>
                  </a:lnTo>
                  <a:lnTo>
                    <a:pt x="439" y="94"/>
                  </a:lnTo>
                  <a:lnTo>
                    <a:pt x="462" y="118"/>
                  </a:lnTo>
                  <a:lnTo>
                    <a:pt x="484" y="144"/>
                  </a:lnTo>
                  <a:lnTo>
                    <a:pt x="504" y="171"/>
                  </a:lnTo>
                  <a:lnTo>
                    <a:pt x="524" y="197"/>
                  </a:lnTo>
                  <a:lnTo>
                    <a:pt x="541" y="226"/>
                  </a:lnTo>
                  <a:lnTo>
                    <a:pt x="558" y="255"/>
                  </a:lnTo>
                  <a:lnTo>
                    <a:pt x="572" y="284"/>
                  </a:lnTo>
                  <a:lnTo>
                    <a:pt x="586" y="315"/>
                  </a:lnTo>
                  <a:lnTo>
                    <a:pt x="598" y="346"/>
                  </a:lnTo>
                  <a:lnTo>
                    <a:pt x="609" y="377"/>
                  </a:lnTo>
                  <a:lnTo>
                    <a:pt x="617" y="409"/>
                  </a:lnTo>
                  <a:lnTo>
                    <a:pt x="625" y="441"/>
                  </a:lnTo>
                  <a:lnTo>
                    <a:pt x="631" y="474"/>
                  </a:lnTo>
                  <a:lnTo>
                    <a:pt x="634" y="507"/>
                  </a:lnTo>
                  <a:lnTo>
                    <a:pt x="637" y="541"/>
                  </a:lnTo>
                  <a:lnTo>
                    <a:pt x="638" y="575"/>
                  </a:lnTo>
                  <a:close/>
                </a:path>
              </a:pathLst>
            </a:custGeom>
            <a:solidFill>
              <a:srgbClr val="4F81BD"/>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63" name="Freeform 13"/>
            <p:cNvSpPr>
              <a:spLocks/>
            </p:cNvSpPr>
            <p:nvPr/>
          </p:nvSpPr>
          <p:spPr bwMode="auto">
            <a:xfrm>
              <a:off x="2048082" y="3198655"/>
              <a:ext cx="420524" cy="709882"/>
            </a:xfrm>
            <a:custGeom>
              <a:avLst/>
              <a:gdLst>
                <a:gd name="T0" fmla="*/ 199 w 784"/>
                <a:gd name="T1" fmla="*/ 88 h 1029"/>
                <a:gd name="T2" fmla="*/ 212 w 784"/>
                <a:gd name="T3" fmla="*/ 75 h 1029"/>
                <a:gd name="T4" fmla="*/ 225 w 784"/>
                <a:gd name="T5" fmla="*/ 63 h 1029"/>
                <a:gd name="T6" fmla="*/ 239 w 784"/>
                <a:gd name="T7" fmla="*/ 52 h 1029"/>
                <a:gd name="T8" fmla="*/ 252 w 784"/>
                <a:gd name="T9" fmla="*/ 40 h 1029"/>
                <a:gd name="T10" fmla="*/ 266 w 784"/>
                <a:gd name="T11" fmla="*/ 30 h 1029"/>
                <a:gd name="T12" fmla="*/ 280 w 784"/>
                <a:gd name="T13" fmla="*/ 20 h 1029"/>
                <a:gd name="T14" fmla="*/ 294 w 784"/>
                <a:gd name="T15" fmla="*/ 9 h 1029"/>
                <a:gd name="T16" fmla="*/ 309 w 784"/>
                <a:gd name="T17" fmla="*/ 0 h 1029"/>
                <a:gd name="T18" fmla="*/ 782 w 784"/>
                <a:gd name="T19" fmla="*/ 590 h 1029"/>
                <a:gd name="T20" fmla="*/ 784 w 784"/>
                <a:gd name="T21" fmla="*/ 1029 h 1029"/>
                <a:gd name="T22" fmla="*/ 0 w 784"/>
                <a:gd name="T23" fmla="*/ 1029 h 1029"/>
                <a:gd name="T24" fmla="*/ 0 w 784"/>
                <a:gd name="T25" fmla="*/ 569 h 1029"/>
                <a:gd name="T26" fmla="*/ 1 w 784"/>
                <a:gd name="T27" fmla="*/ 535 h 1029"/>
                <a:gd name="T28" fmla="*/ 4 w 784"/>
                <a:gd name="T29" fmla="*/ 501 h 1029"/>
                <a:gd name="T30" fmla="*/ 7 w 784"/>
                <a:gd name="T31" fmla="*/ 468 h 1029"/>
                <a:gd name="T32" fmla="*/ 13 w 784"/>
                <a:gd name="T33" fmla="*/ 435 h 1029"/>
                <a:gd name="T34" fmla="*/ 21 w 784"/>
                <a:gd name="T35" fmla="*/ 403 h 1029"/>
                <a:gd name="T36" fmla="*/ 29 w 784"/>
                <a:gd name="T37" fmla="*/ 371 h 1029"/>
                <a:gd name="T38" fmla="*/ 39 w 784"/>
                <a:gd name="T39" fmla="*/ 340 h 1029"/>
                <a:gd name="T40" fmla="*/ 52 w 784"/>
                <a:gd name="T41" fmla="*/ 309 h 1029"/>
                <a:gd name="T42" fmla="*/ 65 w 784"/>
                <a:gd name="T43" fmla="*/ 278 h 1029"/>
                <a:gd name="T44" fmla="*/ 80 w 784"/>
                <a:gd name="T45" fmla="*/ 249 h 1029"/>
                <a:gd name="T46" fmla="*/ 96 w 784"/>
                <a:gd name="T47" fmla="*/ 220 h 1029"/>
                <a:gd name="T48" fmla="*/ 114 w 784"/>
                <a:gd name="T49" fmla="*/ 191 h 1029"/>
                <a:gd name="T50" fmla="*/ 133 w 784"/>
                <a:gd name="T51" fmla="*/ 165 h 1029"/>
                <a:gd name="T52" fmla="*/ 153 w 784"/>
                <a:gd name="T53" fmla="*/ 138 h 1029"/>
                <a:gd name="T54" fmla="*/ 176 w 784"/>
                <a:gd name="T55" fmla="*/ 112 h 1029"/>
                <a:gd name="T56" fmla="*/ 199 w 784"/>
                <a:gd name="T57" fmla="*/ 88 h 10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84" h="1029">
                  <a:moveTo>
                    <a:pt x="199" y="88"/>
                  </a:moveTo>
                  <a:lnTo>
                    <a:pt x="212" y="75"/>
                  </a:lnTo>
                  <a:lnTo>
                    <a:pt x="225" y="63"/>
                  </a:lnTo>
                  <a:lnTo>
                    <a:pt x="239" y="52"/>
                  </a:lnTo>
                  <a:lnTo>
                    <a:pt x="252" y="40"/>
                  </a:lnTo>
                  <a:lnTo>
                    <a:pt x="266" y="30"/>
                  </a:lnTo>
                  <a:lnTo>
                    <a:pt x="280" y="20"/>
                  </a:lnTo>
                  <a:lnTo>
                    <a:pt x="294" y="9"/>
                  </a:lnTo>
                  <a:lnTo>
                    <a:pt x="309" y="0"/>
                  </a:lnTo>
                  <a:lnTo>
                    <a:pt x="782" y="590"/>
                  </a:lnTo>
                  <a:lnTo>
                    <a:pt x="784" y="1029"/>
                  </a:lnTo>
                  <a:lnTo>
                    <a:pt x="0" y="1029"/>
                  </a:lnTo>
                  <a:lnTo>
                    <a:pt x="0" y="569"/>
                  </a:lnTo>
                  <a:lnTo>
                    <a:pt x="1" y="535"/>
                  </a:lnTo>
                  <a:lnTo>
                    <a:pt x="4" y="501"/>
                  </a:lnTo>
                  <a:lnTo>
                    <a:pt x="7" y="468"/>
                  </a:lnTo>
                  <a:lnTo>
                    <a:pt x="13" y="435"/>
                  </a:lnTo>
                  <a:lnTo>
                    <a:pt x="21" y="403"/>
                  </a:lnTo>
                  <a:lnTo>
                    <a:pt x="29" y="371"/>
                  </a:lnTo>
                  <a:lnTo>
                    <a:pt x="39" y="340"/>
                  </a:lnTo>
                  <a:lnTo>
                    <a:pt x="52" y="309"/>
                  </a:lnTo>
                  <a:lnTo>
                    <a:pt x="65" y="278"/>
                  </a:lnTo>
                  <a:lnTo>
                    <a:pt x="80" y="249"/>
                  </a:lnTo>
                  <a:lnTo>
                    <a:pt x="96" y="220"/>
                  </a:lnTo>
                  <a:lnTo>
                    <a:pt x="114" y="191"/>
                  </a:lnTo>
                  <a:lnTo>
                    <a:pt x="133" y="165"/>
                  </a:lnTo>
                  <a:lnTo>
                    <a:pt x="153" y="138"/>
                  </a:lnTo>
                  <a:lnTo>
                    <a:pt x="176" y="112"/>
                  </a:lnTo>
                  <a:lnTo>
                    <a:pt x="199" y="88"/>
                  </a:lnTo>
                  <a:close/>
                </a:path>
              </a:pathLst>
            </a:custGeom>
            <a:solidFill>
              <a:srgbClr val="4F81BD"/>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64" name="Freeform 7"/>
            <p:cNvSpPr>
              <a:spLocks/>
            </p:cNvSpPr>
            <p:nvPr/>
          </p:nvSpPr>
          <p:spPr bwMode="auto">
            <a:xfrm>
              <a:off x="2156179" y="2700744"/>
              <a:ext cx="456132" cy="456132"/>
            </a:xfrm>
            <a:custGeom>
              <a:avLst/>
              <a:gdLst>
                <a:gd name="T0" fmla="*/ 627 w 750"/>
                <a:gd name="T1" fmla="*/ 98 h 752"/>
                <a:gd name="T2" fmla="*/ 598 w 750"/>
                <a:gd name="T3" fmla="*/ 74 h 752"/>
                <a:gd name="T4" fmla="*/ 567 w 750"/>
                <a:gd name="T5" fmla="*/ 53 h 752"/>
                <a:gd name="T6" fmla="*/ 535 w 750"/>
                <a:gd name="T7" fmla="*/ 36 h 752"/>
                <a:gd name="T8" fmla="*/ 502 w 750"/>
                <a:gd name="T9" fmla="*/ 22 h 752"/>
                <a:gd name="T10" fmla="*/ 467 w 750"/>
                <a:gd name="T11" fmla="*/ 12 h 752"/>
                <a:gd name="T12" fmla="*/ 430 w 750"/>
                <a:gd name="T13" fmla="*/ 5 h 752"/>
                <a:gd name="T14" fmla="*/ 393 w 750"/>
                <a:gd name="T15" fmla="*/ 0 h 752"/>
                <a:gd name="T16" fmla="*/ 337 w 750"/>
                <a:gd name="T17" fmla="*/ 3 h 752"/>
                <a:gd name="T18" fmla="*/ 264 w 750"/>
                <a:gd name="T19" fmla="*/ 18 h 752"/>
                <a:gd name="T20" fmla="*/ 196 w 750"/>
                <a:gd name="T21" fmla="*/ 45 h 752"/>
                <a:gd name="T22" fmla="*/ 136 w 750"/>
                <a:gd name="T23" fmla="*/ 86 h 752"/>
                <a:gd name="T24" fmla="*/ 86 w 750"/>
                <a:gd name="T25" fmla="*/ 137 h 752"/>
                <a:gd name="T26" fmla="*/ 45 w 750"/>
                <a:gd name="T27" fmla="*/ 197 h 752"/>
                <a:gd name="T28" fmla="*/ 18 w 750"/>
                <a:gd name="T29" fmla="*/ 264 h 752"/>
                <a:gd name="T30" fmla="*/ 3 w 750"/>
                <a:gd name="T31" fmla="*/ 338 h 752"/>
                <a:gd name="T32" fmla="*/ 3 w 750"/>
                <a:gd name="T33" fmla="*/ 413 h 752"/>
                <a:gd name="T34" fmla="*/ 17 w 750"/>
                <a:gd name="T35" fmla="*/ 485 h 752"/>
                <a:gd name="T36" fmla="*/ 44 w 750"/>
                <a:gd name="T37" fmla="*/ 553 h 752"/>
                <a:gd name="T38" fmla="*/ 86 w 750"/>
                <a:gd name="T39" fmla="*/ 614 h 752"/>
                <a:gd name="T40" fmla="*/ 125 w 750"/>
                <a:gd name="T41" fmla="*/ 655 h 752"/>
                <a:gd name="T42" fmla="*/ 152 w 750"/>
                <a:gd name="T43" fmla="*/ 678 h 752"/>
                <a:gd name="T44" fmla="*/ 184 w 750"/>
                <a:gd name="T45" fmla="*/ 699 h 752"/>
                <a:gd name="T46" fmla="*/ 215 w 750"/>
                <a:gd name="T47" fmla="*/ 716 h 752"/>
                <a:gd name="T48" fmla="*/ 248 w 750"/>
                <a:gd name="T49" fmla="*/ 730 h 752"/>
                <a:gd name="T50" fmla="*/ 284 w 750"/>
                <a:gd name="T51" fmla="*/ 740 h 752"/>
                <a:gd name="T52" fmla="*/ 320 w 750"/>
                <a:gd name="T53" fmla="*/ 747 h 752"/>
                <a:gd name="T54" fmla="*/ 356 w 750"/>
                <a:gd name="T55" fmla="*/ 752 h 752"/>
                <a:gd name="T56" fmla="*/ 393 w 750"/>
                <a:gd name="T57" fmla="*/ 752 h 752"/>
                <a:gd name="T58" fmla="*/ 430 w 750"/>
                <a:gd name="T59" fmla="*/ 747 h 752"/>
                <a:gd name="T60" fmla="*/ 467 w 750"/>
                <a:gd name="T61" fmla="*/ 740 h 752"/>
                <a:gd name="T62" fmla="*/ 502 w 750"/>
                <a:gd name="T63" fmla="*/ 730 h 752"/>
                <a:gd name="T64" fmla="*/ 535 w 750"/>
                <a:gd name="T65" fmla="*/ 716 h 752"/>
                <a:gd name="T66" fmla="*/ 567 w 750"/>
                <a:gd name="T67" fmla="*/ 699 h 752"/>
                <a:gd name="T68" fmla="*/ 598 w 750"/>
                <a:gd name="T69" fmla="*/ 678 h 752"/>
                <a:gd name="T70" fmla="*/ 627 w 750"/>
                <a:gd name="T71" fmla="*/ 655 h 752"/>
                <a:gd name="T72" fmla="*/ 666 w 750"/>
                <a:gd name="T73" fmla="*/ 614 h 752"/>
                <a:gd name="T74" fmla="*/ 707 w 750"/>
                <a:gd name="T75" fmla="*/ 553 h 752"/>
                <a:gd name="T76" fmla="*/ 734 w 750"/>
                <a:gd name="T77" fmla="*/ 485 h 752"/>
                <a:gd name="T78" fmla="*/ 748 w 750"/>
                <a:gd name="T79" fmla="*/ 413 h 752"/>
                <a:gd name="T80" fmla="*/ 748 w 750"/>
                <a:gd name="T81" fmla="*/ 339 h 752"/>
                <a:gd name="T82" fmla="*/ 734 w 750"/>
                <a:gd name="T83" fmla="*/ 266 h 752"/>
                <a:gd name="T84" fmla="*/ 707 w 750"/>
                <a:gd name="T85" fmla="*/ 200 h 752"/>
                <a:gd name="T86" fmla="*/ 666 w 750"/>
                <a:gd name="T87" fmla="*/ 139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50" h="752">
                  <a:moveTo>
                    <a:pt x="641" y="111"/>
                  </a:moveTo>
                  <a:lnTo>
                    <a:pt x="627" y="98"/>
                  </a:lnTo>
                  <a:lnTo>
                    <a:pt x="613" y="86"/>
                  </a:lnTo>
                  <a:lnTo>
                    <a:pt x="598" y="74"/>
                  </a:lnTo>
                  <a:lnTo>
                    <a:pt x="583" y="64"/>
                  </a:lnTo>
                  <a:lnTo>
                    <a:pt x="567" y="53"/>
                  </a:lnTo>
                  <a:lnTo>
                    <a:pt x="552" y="44"/>
                  </a:lnTo>
                  <a:lnTo>
                    <a:pt x="535" y="36"/>
                  </a:lnTo>
                  <a:lnTo>
                    <a:pt x="519" y="29"/>
                  </a:lnTo>
                  <a:lnTo>
                    <a:pt x="502" y="22"/>
                  </a:lnTo>
                  <a:lnTo>
                    <a:pt x="484" y="16"/>
                  </a:lnTo>
                  <a:lnTo>
                    <a:pt x="467" y="12"/>
                  </a:lnTo>
                  <a:lnTo>
                    <a:pt x="449" y="7"/>
                  </a:lnTo>
                  <a:lnTo>
                    <a:pt x="430" y="5"/>
                  </a:lnTo>
                  <a:lnTo>
                    <a:pt x="412" y="3"/>
                  </a:lnTo>
                  <a:lnTo>
                    <a:pt x="393" y="0"/>
                  </a:lnTo>
                  <a:lnTo>
                    <a:pt x="375" y="0"/>
                  </a:lnTo>
                  <a:lnTo>
                    <a:pt x="337" y="3"/>
                  </a:lnTo>
                  <a:lnTo>
                    <a:pt x="300" y="8"/>
                  </a:lnTo>
                  <a:lnTo>
                    <a:pt x="264" y="18"/>
                  </a:lnTo>
                  <a:lnTo>
                    <a:pt x="230" y="30"/>
                  </a:lnTo>
                  <a:lnTo>
                    <a:pt x="196" y="45"/>
                  </a:lnTo>
                  <a:lnTo>
                    <a:pt x="166" y="65"/>
                  </a:lnTo>
                  <a:lnTo>
                    <a:pt x="136" y="86"/>
                  </a:lnTo>
                  <a:lnTo>
                    <a:pt x="110" y="110"/>
                  </a:lnTo>
                  <a:lnTo>
                    <a:pt x="86" y="137"/>
                  </a:lnTo>
                  <a:lnTo>
                    <a:pt x="65" y="166"/>
                  </a:lnTo>
                  <a:lnTo>
                    <a:pt x="45" y="197"/>
                  </a:lnTo>
                  <a:lnTo>
                    <a:pt x="30" y="230"/>
                  </a:lnTo>
                  <a:lnTo>
                    <a:pt x="18" y="264"/>
                  </a:lnTo>
                  <a:lnTo>
                    <a:pt x="8" y="300"/>
                  </a:lnTo>
                  <a:lnTo>
                    <a:pt x="3" y="338"/>
                  </a:lnTo>
                  <a:lnTo>
                    <a:pt x="0" y="376"/>
                  </a:lnTo>
                  <a:lnTo>
                    <a:pt x="3" y="413"/>
                  </a:lnTo>
                  <a:lnTo>
                    <a:pt x="7" y="450"/>
                  </a:lnTo>
                  <a:lnTo>
                    <a:pt x="17" y="485"/>
                  </a:lnTo>
                  <a:lnTo>
                    <a:pt x="29" y="520"/>
                  </a:lnTo>
                  <a:lnTo>
                    <a:pt x="44" y="553"/>
                  </a:lnTo>
                  <a:lnTo>
                    <a:pt x="64" y="584"/>
                  </a:lnTo>
                  <a:lnTo>
                    <a:pt x="86" y="614"/>
                  </a:lnTo>
                  <a:lnTo>
                    <a:pt x="111" y="642"/>
                  </a:lnTo>
                  <a:lnTo>
                    <a:pt x="125" y="655"/>
                  </a:lnTo>
                  <a:lnTo>
                    <a:pt x="139" y="667"/>
                  </a:lnTo>
                  <a:lnTo>
                    <a:pt x="152" y="678"/>
                  </a:lnTo>
                  <a:lnTo>
                    <a:pt x="167" y="689"/>
                  </a:lnTo>
                  <a:lnTo>
                    <a:pt x="184" y="699"/>
                  </a:lnTo>
                  <a:lnTo>
                    <a:pt x="199" y="708"/>
                  </a:lnTo>
                  <a:lnTo>
                    <a:pt x="215" y="716"/>
                  </a:lnTo>
                  <a:lnTo>
                    <a:pt x="232" y="723"/>
                  </a:lnTo>
                  <a:lnTo>
                    <a:pt x="248" y="730"/>
                  </a:lnTo>
                  <a:lnTo>
                    <a:pt x="265" y="735"/>
                  </a:lnTo>
                  <a:lnTo>
                    <a:pt x="284" y="740"/>
                  </a:lnTo>
                  <a:lnTo>
                    <a:pt x="301" y="745"/>
                  </a:lnTo>
                  <a:lnTo>
                    <a:pt x="320" y="747"/>
                  </a:lnTo>
                  <a:lnTo>
                    <a:pt x="338" y="749"/>
                  </a:lnTo>
                  <a:lnTo>
                    <a:pt x="356" y="752"/>
                  </a:lnTo>
                  <a:lnTo>
                    <a:pt x="375" y="752"/>
                  </a:lnTo>
                  <a:lnTo>
                    <a:pt x="393" y="752"/>
                  </a:lnTo>
                  <a:lnTo>
                    <a:pt x="412" y="749"/>
                  </a:lnTo>
                  <a:lnTo>
                    <a:pt x="430" y="747"/>
                  </a:lnTo>
                  <a:lnTo>
                    <a:pt x="449" y="745"/>
                  </a:lnTo>
                  <a:lnTo>
                    <a:pt x="467" y="740"/>
                  </a:lnTo>
                  <a:lnTo>
                    <a:pt x="484" y="735"/>
                  </a:lnTo>
                  <a:lnTo>
                    <a:pt x="502" y="730"/>
                  </a:lnTo>
                  <a:lnTo>
                    <a:pt x="519" y="723"/>
                  </a:lnTo>
                  <a:lnTo>
                    <a:pt x="535" y="716"/>
                  </a:lnTo>
                  <a:lnTo>
                    <a:pt x="552" y="708"/>
                  </a:lnTo>
                  <a:lnTo>
                    <a:pt x="567" y="699"/>
                  </a:lnTo>
                  <a:lnTo>
                    <a:pt x="583" y="689"/>
                  </a:lnTo>
                  <a:lnTo>
                    <a:pt x="598" y="678"/>
                  </a:lnTo>
                  <a:lnTo>
                    <a:pt x="613" y="667"/>
                  </a:lnTo>
                  <a:lnTo>
                    <a:pt x="627" y="655"/>
                  </a:lnTo>
                  <a:lnTo>
                    <a:pt x="641" y="642"/>
                  </a:lnTo>
                  <a:lnTo>
                    <a:pt x="666" y="614"/>
                  </a:lnTo>
                  <a:lnTo>
                    <a:pt x="688" y="584"/>
                  </a:lnTo>
                  <a:lnTo>
                    <a:pt x="707" y="553"/>
                  </a:lnTo>
                  <a:lnTo>
                    <a:pt x="722" y="520"/>
                  </a:lnTo>
                  <a:lnTo>
                    <a:pt x="734" y="485"/>
                  </a:lnTo>
                  <a:lnTo>
                    <a:pt x="744" y="450"/>
                  </a:lnTo>
                  <a:lnTo>
                    <a:pt x="748" y="413"/>
                  </a:lnTo>
                  <a:lnTo>
                    <a:pt x="750" y="376"/>
                  </a:lnTo>
                  <a:lnTo>
                    <a:pt x="748" y="339"/>
                  </a:lnTo>
                  <a:lnTo>
                    <a:pt x="744" y="302"/>
                  </a:lnTo>
                  <a:lnTo>
                    <a:pt x="734" y="266"/>
                  </a:lnTo>
                  <a:lnTo>
                    <a:pt x="722" y="232"/>
                  </a:lnTo>
                  <a:lnTo>
                    <a:pt x="707" y="200"/>
                  </a:lnTo>
                  <a:lnTo>
                    <a:pt x="688" y="167"/>
                  </a:lnTo>
                  <a:lnTo>
                    <a:pt x="666" y="139"/>
                  </a:lnTo>
                  <a:lnTo>
                    <a:pt x="641" y="111"/>
                  </a:lnTo>
                  <a:close/>
                </a:path>
              </a:pathLst>
            </a:custGeom>
            <a:solidFill>
              <a:srgbClr val="4F81BD"/>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grpSp>
      <p:cxnSp>
        <p:nvCxnSpPr>
          <p:cNvPr id="76" name="Straight Arrow Connector 75" descr="Arrow from one graphic of a person to the next"/>
          <p:cNvCxnSpPr/>
          <p:nvPr/>
        </p:nvCxnSpPr>
        <p:spPr>
          <a:xfrm>
            <a:off x="5995192" y="2918015"/>
            <a:ext cx="304800" cy="0"/>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grpSp>
        <p:nvGrpSpPr>
          <p:cNvPr id="10" name="Group 64" descr="Graphic of a person"/>
          <p:cNvGrpSpPr/>
          <p:nvPr/>
        </p:nvGrpSpPr>
        <p:grpSpPr>
          <a:xfrm>
            <a:off x="4485712" y="2195897"/>
            <a:ext cx="575158" cy="893568"/>
            <a:chOff x="2007317" y="2700744"/>
            <a:chExt cx="812083" cy="1261656"/>
          </a:xfrm>
        </p:grpSpPr>
        <p:sp>
          <p:nvSpPr>
            <p:cNvPr id="66" name="Freeform 11"/>
            <p:cNvSpPr>
              <a:spLocks/>
            </p:cNvSpPr>
            <p:nvPr/>
          </p:nvSpPr>
          <p:spPr bwMode="auto">
            <a:xfrm>
              <a:off x="2007317" y="3068832"/>
              <a:ext cx="812083" cy="893568"/>
            </a:xfrm>
            <a:custGeom>
              <a:avLst/>
              <a:gdLst>
                <a:gd name="T0" fmla="*/ 1264 w 1514"/>
                <a:gd name="T1" fmla="*/ 196 h 1294"/>
                <a:gd name="T2" fmla="*/ 1206 w 1514"/>
                <a:gd name="T3" fmla="*/ 149 h 1294"/>
                <a:gd name="T4" fmla="*/ 1145 w 1514"/>
                <a:gd name="T5" fmla="*/ 107 h 1294"/>
                <a:gd name="T6" fmla="*/ 1080 w 1514"/>
                <a:gd name="T7" fmla="*/ 73 h 1294"/>
                <a:gd name="T8" fmla="*/ 1012 w 1514"/>
                <a:gd name="T9" fmla="*/ 44 h 1294"/>
                <a:gd name="T10" fmla="*/ 941 w 1514"/>
                <a:gd name="T11" fmla="*/ 23 h 1294"/>
                <a:gd name="T12" fmla="*/ 869 w 1514"/>
                <a:gd name="T13" fmla="*/ 8 h 1294"/>
                <a:gd name="T14" fmla="*/ 794 w 1514"/>
                <a:gd name="T15" fmla="*/ 1 h 1294"/>
                <a:gd name="T16" fmla="*/ 717 w 1514"/>
                <a:gd name="T17" fmla="*/ 1 h 1294"/>
                <a:gd name="T18" fmla="*/ 641 w 1514"/>
                <a:gd name="T19" fmla="*/ 9 h 1294"/>
                <a:gd name="T20" fmla="*/ 567 w 1514"/>
                <a:gd name="T21" fmla="*/ 24 h 1294"/>
                <a:gd name="T22" fmla="*/ 497 w 1514"/>
                <a:gd name="T23" fmla="*/ 46 h 1294"/>
                <a:gd name="T24" fmla="*/ 429 w 1514"/>
                <a:gd name="T25" fmla="*/ 75 h 1294"/>
                <a:gd name="T26" fmla="*/ 364 w 1514"/>
                <a:gd name="T27" fmla="*/ 110 h 1294"/>
                <a:gd name="T28" fmla="*/ 304 w 1514"/>
                <a:gd name="T29" fmla="*/ 151 h 1294"/>
                <a:gd name="T30" fmla="*/ 248 w 1514"/>
                <a:gd name="T31" fmla="*/ 197 h 1294"/>
                <a:gd name="T32" fmla="*/ 197 w 1514"/>
                <a:gd name="T33" fmla="*/ 249 h 1294"/>
                <a:gd name="T34" fmla="*/ 151 w 1514"/>
                <a:gd name="T35" fmla="*/ 304 h 1294"/>
                <a:gd name="T36" fmla="*/ 109 w 1514"/>
                <a:gd name="T37" fmla="*/ 365 h 1294"/>
                <a:gd name="T38" fmla="*/ 75 w 1514"/>
                <a:gd name="T39" fmla="*/ 430 h 1294"/>
                <a:gd name="T40" fmla="*/ 46 w 1514"/>
                <a:gd name="T41" fmla="*/ 497 h 1294"/>
                <a:gd name="T42" fmla="*/ 24 w 1514"/>
                <a:gd name="T43" fmla="*/ 568 h 1294"/>
                <a:gd name="T44" fmla="*/ 9 w 1514"/>
                <a:gd name="T45" fmla="*/ 642 h 1294"/>
                <a:gd name="T46" fmla="*/ 1 w 1514"/>
                <a:gd name="T47" fmla="*/ 718 h 1294"/>
                <a:gd name="T48" fmla="*/ 0 w 1514"/>
                <a:gd name="T49" fmla="*/ 1294 h 1294"/>
                <a:gd name="T50" fmla="*/ 1514 w 1514"/>
                <a:gd name="T51" fmla="*/ 757 h 1294"/>
                <a:gd name="T52" fmla="*/ 1511 w 1514"/>
                <a:gd name="T53" fmla="*/ 682 h 1294"/>
                <a:gd name="T54" fmla="*/ 1499 w 1514"/>
                <a:gd name="T55" fmla="*/ 608 h 1294"/>
                <a:gd name="T56" fmla="*/ 1482 w 1514"/>
                <a:gd name="T57" fmla="*/ 537 h 1294"/>
                <a:gd name="T58" fmla="*/ 1456 w 1514"/>
                <a:gd name="T59" fmla="*/ 467 h 1294"/>
                <a:gd name="T60" fmla="*/ 1425 w 1514"/>
                <a:gd name="T61" fmla="*/ 401 h 1294"/>
                <a:gd name="T62" fmla="*/ 1387 w 1514"/>
                <a:gd name="T63" fmla="*/ 338 h 1294"/>
                <a:gd name="T64" fmla="*/ 1342 w 1514"/>
                <a:gd name="T65" fmla="*/ 278 h 1294"/>
                <a:gd name="T66" fmla="*/ 1292 w 1514"/>
                <a:gd name="T67" fmla="*/ 223 h 1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14" h="1294">
                  <a:moveTo>
                    <a:pt x="1292" y="223"/>
                  </a:moveTo>
                  <a:lnTo>
                    <a:pt x="1264" y="196"/>
                  </a:lnTo>
                  <a:lnTo>
                    <a:pt x="1236" y="172"/>
                  </a:lnTo>
                  <a:lnTo>
                    <a:pt x="1206" y="149"/>
                  </a:lnTo>
                  <a:lnTo>
                    <a:pt x="1176" y="127"/>
                  </a:lnTo>
                  <a:lnTo>
                    <a:pt x="1145" y="107"/>
                  </a:lnTo>
                  <a:lnTo>
                    <a:pt x="1113" y="89"/>
                  </a:lnTo>
                  <a:lnTo>
                    <a:pt x="1080" y="73"/>
                  </a:lnTo>
                  <a:lnTo>
                    <a:pt x="1046" y="58"/>
                  </a:lnTo>
                  <a:lnTo>
                    <a:pt x="1012" y="44"/>
                  </a:lnTo>
                  <a:lnTo>
                    <a:pt x="977" y="32"/>
                  </a:lnTo>
                  <a:lnTo>
                    <a:pt x="941" y="23"/>
                  </a:lnTo>
                  <a:lnTo>
                    <a:pt x="904" y="15"/>
                  </a:lnTo>
                  <a:lnTo>
                    <a:pt x="869" y="8"/>
                  </a:lnTo>
                  <a:lnTo>
                    <a:pt x="831" y="4"/>
                  </a:lnTo>
                  <a:lnTo>
                    <a:pt x="794" y="1"/>
                  </a:lnTo>
                  <a:lnTo>
                    <a:pt x="756" y="0"/>
                  </a:lnTo>
                  <a:lnTo>
                    <a:pt x="717" y="1"/>
                  </a:lnTo>
                  <a:lnTo>
                    <a:pt x="679" y="4"/>
                  </a:lnTo>
                  <a:lnTo>
                    <a:pt x="641" y="9"/>
                  </a:lnTo>
                  <a:lnTo>
                    <a:pt x="604" y="15"/>
                  </a:lnTo>
                  <a:lnTo>
                    <a:pt x="567" y="24"/>
                  </a:lnTo>
                  <a:lnTo>
                    <a:pt x="531" y="35"/>
                  </a:lnTo>
                  <a:lnTo>
                    <a:pt x="497" y="46"/>
                  </a:lnTo>
                  <a:lnTo>
                    <a:pt x="462" y="60"/>
                  </a:lnTo>
                  <a:lnTo>
                    <a:pt x="429" y="75"/>
                  </a:lnTo>
                  <a:lnTo>
                    <a:pt x="396" y="91"/>
                  </a:lnTo>
                  <a:lnTo>
                    <a:pt x="364" y="110"/>
                  </a:lnTo>
                  <a:lnTo>
                    <a:pt x="334" y="129"/>
                  </a:lnTo>
                  <a:lnTo>
                    <a:pt x="304" y="151"/>
                  </a:lnTo>
                  <a:lnTo>
                    <a:pt x="275" y="173"/>
                  </a:lnTo>
                  <a:lnTo>
                    <a:pt x="248" y="197"/>
                  </a:lnTo>
                  <a:lnTo>
                    <a:pt x="222" y="223"/>
                  </a:lnTo>
                  <a:lnTo>
                    <a:pt x="197" y="249"/>
                  </a:lnTo>
                  <a:lnTo>
                    <a:pt x="173" y="276"/>
                  </a:lnTo>
                  <a:lnTo>
                    <a:pt x="151" y="304"/>
                  </a:lnTo>
                  <a:lnTo>
                    <a:pt x="129" y="334"/>
                  </a:lnTo>
                  <a:lnTo>
                    <a:pt x="109" y="365"/>
                  </a:lnTo>
                  <a:lnTo>
                    <a:pt x="91" y="397"/>
                  </a:lnTo>
                  <a:lnTo>
                    <a:pt x="75" y="430"/>
                  </a:lnTo>
                  <a:lnTo>
                    <a:pt x="60" y="463"/>
                  </a:lnTo>
                  <a:lnTo>
                    <a:pt x="46" y="497"/>
                  </a:lnTo>
                  <a:lnTo>
                    <a:pt x="35" y="532"/>
                  </a:lnTo>
                  <a:lnTo>
                    <a:pt x="24" y="568"/>
                  </a:lnTo>
                  <a:lnTo>
                    <a:pt x="15" y="605"/>
                  </a:lnTo>
                  <a:lnTo>
                    <a:pt x="9" y="642"/>
                  </a:lnTo>
                  <a:lnTo>
                    <a:pt x="3" y="680"/>
                  </a:lnTo>
                  <a:lnTo>
                    <a:pt x="1" y="718"/>
                  </a:lnTo>
                  <a:lnTo>
                    <a:pt x="0" y="757"/>
                  </a:lnTo>
                  <a:lnTo>
                    <a:pt x="0" y="1294"/>
                  </a:lnTo>
                  <a:lnTo>
                    <a:pt x="1514" y="1293"/>
                  </a:lnTo>
                  <a:lnTo>
                    <a:pt x="1514" y="757"/>
                  </a:lnTo>
                  <a:lnTo>
                    <a:pt x="1513" y="719"/>
                  </a:lnTo>
                  <a:lnTo>
                    <a:pt x="1511" y="682"/>
                  </a:lnTo>
                  <a:lnTo>
                    <a:pt x="1506" y="644"/>
                  </a:lnTo>
                  <a:lnTo>
                    <a:pt x="1499" y="608"/>
                  </a:lnTo>
                  <a:lnTo>
                    <a:pt x="1491" y="572"/>
                  </a:lnTo>
                  <a:lnTo>
                    <a:pt x="1482" y="537"/>
                  </a:lnTo>
                  <a:lnTo>
                    <a:pt x="1470" y="501"/>
                  </a:lnTo>
                  <a:lnTo>
                    <a:pt x="1456" y="467"/>
                  </a:lnTo>
                  <a:lnTo>
                    <a:pt x="1441" y="433"/>
                  </a:lnTo>
                  <a:lnTo>
                    <a:pt x="1425" y="401"/>
                  </a:lnTo>
                  <a:lnTo>
                    <a:pt x="1407" y="369"/>
                  </a:lnTo>
                  <a:lnTo>
                    <a:pt x="1387" y="338"/>
                  </a:lnTo>
                  <a:lnTo>
                    <a:pt x="1365" y="308"/>
                  </a:lnTo>
                  <a:lnTo>
                    <a:pt x="1342" y="278"/>
                  </a:lnTo>
                  <a:lnTo>
                    <a:pt x="1318" y="250"/>
                  </a:lnTo>
                  <a:lnTo>
                    <a:pt x="1292" y="22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67" name="Freeform 12"/>
            <p:cNvSpPr>
              <a:spLocks/>
            </p:cNvSpPr>
            <p:nvPr/>
          </p:nvSpPr>
          <p:spPr bwMode="auto">
            <a:xfrm>
              <a:off x="2401558" y="3194511"/>
              <a:ext cx="377077" cy="714026"/>
            </a:xfrm>
            <a:custGeom>
              <a:avLst/>
              <a:gdLst>
                <a:gd name="T0" fmla="*/ 638 w 638"/>
                <a:gd name="T1" fmla="*/ 575 h 1035"/>
                <a:gd name="T2" fmla="*/ 638 w 638"/>
                <a:gd name="T3" fmla="*/ 1035 h 1035"/>
                <a:gd name="T4" fmla="*/ 136 w 638"/>
                <a:gd name="T5" fmla="*/ 1035 h 1035"/>
                <a:gd name="T6" fmla="*/ 136 w 638"/>
                <a:gd name="T7" fmla="*/ 569 h 1035"/>
                <a:gd name="T8" fmla="*/ 0 w 638"/>
                <a:gd name="T9" fmla="*/ 401 h 1035"/>
                <a:gd name="T10" fmla="*/ 320 w 638"/>
                <a:gd name="T11" fmla="*/ 0 h 1035"/>
                <a:gd name="T12" fmla="*/ 335 w 638"/>
                <a:gd name="T13" fmla="*/ 11 h 1035"/>
                <a:gd name="T14" fmla="*/ 351 w 638"/>
                <a:gd name="T15" fmla="*/ 21 h 1035"/>
                <a:gd name="T16" fmla="*/ 366 w 638"/>
                <a:gd name="T17" fmla="*/ 32 h 1035"/>
                <a:gd name="T18" fmla="*/ 381 w 638"/>
                <a:gd name="T19" fmla="*/ 43 h 1035"/>
                <a:gd name="T20" fmla="*/ 396 w 638"/>
                <a:gd name="T21" fmla="*/ 56 h 1035"/>
                <a:gd name="T22" fmla="*/ 410 w 638"/>
                <a:gd name="T23" fmla="*/ 67 h 1035"/>
                <a:gd name="T24" fmla="*/ 425 w 638"/>
                <a:gd name="T25" fmla="*/ 81 h 1035"/>
                <a:gd name="T26" fmla="*/ 439 w 638"/>
                <a:gd name="T27" fmla="*/ 94 h 1035"/>
                <a:gd name="T28" fmla="*/ 462 w 638"/>
                <a:gd name="T29" fmla="*/ 118 h 1035"/>
                <a:gd name="T30" fmla="*/ 484 w 638"/>
                <a:gd name="T31" fmla="*/ 144 h 1035"/>
                <a:gd name="T32" fmla="*/ 504 w 638"/>
                <a:gd name="T33" fmla="*/ 171 h 1035"/>
                <a:gd name="T34" fmla="*/ 524 w 638"/>
                <a:gd name="T35" fmla="*/ 197 h 1035"/>
                <a:gd name="T36" fmla="*/ 541 w 638"/>
                <a:gd name="T37" fmla="*/ 226 h 1035"/>
                <a:gd name="T38" fmla="*/ 558 w 638"/>
                <a:gd name="T39" fmla="*/ 255 h 1035"/>
                <a:gd name="T40" fmla="*/ 572 w 638"/>
                <a:gd name="T41" fmla="*/ 284 h 1035"/>
                <a:gd name="T42" fmla="*/ 586 w 638"/>
                <a:gd name="T43" fmla="*/ 315 h 1035"/>
                <a:gd name="T44" fmla="*/ 598 w 638"/>
                <a:gd name="T45" fmla="*/ 346 h 1035"/>
                <a:gd name="T46" fmla="*/ 609 w 638"/>
                <a:gd name="T47" fmla="*/ 377 h 1035"/>
                <a:gd name="T48" fmla="*/ 617 w 638"/>
                <a:gd name="T49" fmla="*/ 409 h 1035"/>
                <a:gd name="T50" fmla="*/ 625 w 638"/>
                <a:gd name="T51" fmla="*/ 441 h 1035"/>
                <a:gd name="T52" fmla="*/ 631 w 638"/>
                <a:gd name="T53" fmla="*/ 474 h 1035"/>
                <a:gd name="T54" fmla="*/ 634 w 638"/>
                <a:gd name="T55" fmla="*/ 507 h 1035"/>
                <a:gd name="T56" fmla="*/ 637 w 638"/>
                <a:gd name="T57" fmla="*/ 541 h 1035"/>
                <a:gd name="T58" fmla="*/ 638 w 638"/>
                <a:gd name="T59" fmla="*/ 57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38" h="1035">
                  <a:moveTo>
                    <a:pt x="638" y="575"/>
                  </a:moveTo>
                  <a:lnTo>
                    <a:pt x="638" y="1035"/>
                  </a:lnTo>
                  <a:lnTo>
                    <a:pt x="136" y="1035"/>
                  </a:lnTo>
                  <a:lnTo>
                    <a:pt x="136" y="569"/>
                  </a:lnTo>
                  <a:lnTo>
                    <a:pt x="0" y="401"/>
                  </a:lnTo>
                  <a:lnTo>
                    <a:pt x="320" y="0"/>
                  </a:lnTo>
                  <a:lnTo>
                    <a:pt x="335" y="11"/>
                  </a:lnTo>
                  <a:lnTo>
                    <a:pt x="351" y="21"/>
                  </a:lnTo>
                  <a:lnTo>
                    <a:pt x="366" y="32"/>
                  </a:lnTo>
                  <a:lnTo>
                    <a:pt x="381" y="43"/>
                  </a:lnTo>
                  <a:lnTo>
                    <a:pt x="396" y="56"/>
                  </a:lnTo>
                  <a:lnTo>
                    <a:pt x="410" y="67"/>
                  </a:lnTo>
                  <a:lnTo>
                    <a:pt x="425" y="81"/>
                  </a:lnTo>
                  <a:lnTo>
                    <a:pt x="439" y="94"/>
                  </a:lnTo>
                  <a:lnTo>
                    <a:pt x="462" y="118"/>
                  </a:lnTo>
                  <a:lnTo>
                    <a:pt x="484" y="144"/>
                  </a:lnTo>
                  <a:lnTo>
                    <a:pt x="504" y="171"/>
                  </a:lnTo>
                  <a:lnTo>
                    <a:pt x="524" y="197"/>
                  </a:lnTo>
                  <a:lnTo>
                    <a:pt x="541" y="226"/>
                  </a:lnTo>
                  <a:lnTo>
                    <a:pt x="558" y="255"/>
                  </a:lnTo>
                  <a:lnTo>
                    <a:pt x="572" y="284"/>
                  </a:lnTo>
                  <a:lnTo>
                    <a:pt x="586" y="315"/>
                  </a:lnTo>
                  <a:lnTo>
                    <a:pt x="598" y="346"/>
                  </a:lnTo>
                  <a:lnTo>
                    <a:pt x="609" y="377"/>
                  </a:lnTo>
                  <a:lnTo>
                    <a:pt x="617" y="409"/>
                  </a:lnTo>
                  <a:lnTo>
                    <a:pt x="625" y="441"/>
                  </a:lnTo>
                  <a:lnTo>
                    <a:pt x="631" y="474"/>
                  </a:lnTo>
                  <a:lnTo>
                    <a:pt x="634" y="507"/>
                  </a:lnTo>
                  <a:lnTo>
                    <a:pt x="637" y="541"/>
                  </a:lnTo>
                  <a:lnTo>
                    <a:pt x="638" y="575"/>
                  </a:lnTo>
                  <a:close/>
                </a:path>
              </a:pathLst>
            </a:custGeom>
            <a:solidFill>
              <a:srgbClr val="B2CEEC"/>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68" name="Freeform 13"/>
            <p:cNvSpPr>
              <a:spLocks/>
            </p:cNvSpPr>
            <p:nvPr/>
          </p:nvSpPr>
          <p:spPr bwMode="auto">
            <a:xfrm>
              <a:off x="2048082" y="3198655"/>
              <a:ext cx="420524" cy="709882"/>
            </a:xfrm>
            <a:custGeom>
              <a:avLst/>
              <a:gdLst>
                <a:gd name="T0" fmla="*/ 199 w 784"/>
                <a:gd name="T1" fmla="*/ 88 h 1029"/>
                <a:gd name="T2" fmla="*/ 212 w 784"/>
                <a:gd name="T3" fmla="*/ 75 h 1029"/>
                <a:gd name="T4" fmla="*/ 225 w 784"/>
                <a:gd name="T5" fmla="*/ 63 h 1029"/>
                <a:gd name="T6" fmla="*/ 239 w 784"/>
                <a:gd name="T7" fmla="*/ 52 h 1029"/>
                <a:gd name="T8" fmla="*/ 252 w 784"/>
                <a:gd name="T9" fmla="*/ 40 h 1029"/>
                <a:gd name="T10" fmla="*/ 266 w 784"/>
                <a:gd name="T11" fmla="*/ 30 h 1029"/>
                <a:gd name="T12" fmla="*/ 280 w 784"/>
                <a:gd name="T13" fmla="*/ 20 h 1029"/>
                <a:gd name="T14" fmla="*/ 294 w 784"/>
                <a:gd name="T15" fmla="*/ 9 h 1029"/>
                <a:gd name="T16" fmla="*/ 309 w 784"/>
                <a:gd name="T17" fmla="*/ 0 h 1029"/>
                <a:gd name="T18" fmla="*/ 782 w 784"/>
                <a:gd name="T19" fmla="*/ 590 h 1029"/>
                <a:gd name="T20" fmla="*/ 784 w 784"/>
                <a:gd name="T21" fmla="*/ 1029 h 1029"/>
                <a:gd name="T22" fmla="*/ 0 w 784"/>
                <a:gd name="T23" fmla="*/ 1029 h 1029"/>
                <a:gd name="T24" fmla="*/ 0 w 784"/>
                <a:gd name="T25" fmla="*/ 569 h 1029"/>
                <a:gd name="T26" fmla="*/ 1 w 784"/>
                <a:gd name="T27" fmla="*/ 535 h 1029"/>
                <a:gd name="T28" fmla="*/ 4 w 784"/>
                <a:gd name="T29" fmla="*/ 501 h 1029"/>
                <a:gd name="T30" fmla="*/ 7 w 784"/>
                <a:gd name="T31" fmla="*/ 468 h 1029"/>
                <a:gd name="T32" fmla="*/ 13 w 784"/>
                <a:gd name="T33" fmla="*/ 435 h 1029"/>
                <a:gd name="T34" fmla="*/ 21 w 784"/>
                <a:gd name="T35" fmla="*/ 403 h 1029"/>
                <a:gd name="T36" fmla="*/ 29 w 784"/>
                <a:gd name="T37" fmla="*/ 371 h 1029"/>
                <a:gd name="T38" fmla="*/ 39 w 784"/>
                <a:gd name="T39" fmla="*/ 340 h 1029"/>
                <a:gd name="T40" fmla="*/ 52 w 784"/>
                <a:gd name="T41" fmla="*/ 309 h 1029"/>
                <a:gd name="T42" fmla="*/ 65 w 784"/>
                <a:gd name="T43" fmla="*/ 278 h 1029"/>
                <a:gd name="T44" fmla="*/ 80 w 784"/>
                <a:gd name="T45" fmla="*/ 249 h 1029"/>
                <a:gd name="T46" fmla="*/ 96 w 784"/>
                <a:gd name="T47" fmla="*/ 220 h 1029"/>
                <a:gd name="T48" fmla="*/ 114 w 784"/>
                <a:gd name="T49" fmla="*/ 191 h 1029"/>
                <a:gd name="T50" fmla="*/ 133 w 784"/>
                <a:gd name="T51" fmla="*/ 165 h 1029"/>
                <a:gd name="T52" fmla="*/ 153 w 784"/>
                <a:gd name="T53" fmla="*/ 138 h 1029"/>
                <a:gd name="T54" fmla="*/ 176 w 784"/>
                <a:gd name="T55" fmla="*/ 112 h 1029"/>
                <a:gd name="T56" fmla="*/ 199 w 784"/>
                <a:gd name="T57" fmla="*/ 88 h 10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84" h="1029">
                  <a:moveTo>
                    <a:pt x="199" y="88"/>
                  </a:moveTo>
                  <a:lnTo>
                    <a:pt x="212" y="75"/>
                  </a:lnTo>
                  <a:lnTo>
                    <a:pt x="225" y="63"/>
                  </a:lnTo>
                  <a:lnTo>
                    <a:pt x="239" y="52"/>
                  </a:lnTo>
                  <a:lnTo>
                    <a:pt x="252" y="40"/>
                  </a:lnTo>
                  <a:lnTo>
                    <a:pt x="266" y="30"/>
                  </a:lnTo>
                  <a:lnTo>
                    <a:pt x="280" y="20"/>
                  </a:lnTo>
                  <a:lnTo>
                    <a:pt x="294" y="9"/>
                  </a:lnTo>
                  <a:lnTo>
                    <a:pt x="309" y="0"/>
                  </a:lnTo>
                  <a:lnTo>
                    <a:pt x="782" y="590"/>
                  </a:lnTo>
                  <a:lnTo>
                    <a:pt x="784" y="1029"/>
                  </a:lnTo>
                  <a:lnTo>
                    <a:pt x="0" y="1029"/>
                  </a:lnTo>
                  <a:lnTo>
                    <a:pt x="0" y="569"/>
                  </a:lnTo>
                  <a:lnTo>
                    <a:pt x="1" y="535"/>
                  </a:lnTo>
                  <a:lnTo>
                    <a:pt x="4" y="501"/>
                  </a:lnTo>
                  <a:lnTo>
                    <a:pt x="7" y="468"/>
                  </a:lnTo>
                  <a:lnTo>
                    <a:pt x="13" y="435"/>
                  </a:lnTo>
                  <a:lnTo>
                    <a:pt x="21" y="403"/>
                  </a:lnTo>
                  <a:lnTo>
                    <a:pt x="29" y="371"/>
                  </a:lnTo>
                  <a:lnTo>
                    <a:pt x="39" y="340"/>
                  </a:lnTo>
                  <a:lnTo>
                    <a:pt x="52" y="309"/>
                  </a:lnTo>
                  <a:lnTo>
                    <a:pt x="65" y="278"/>
                  </a:lnTo>
                  <a:lnTo>
                    <a:pt x="80" y="249"/>
                  </a:lnTo>
                  <a:lnTo>
                    <a:pt x="96" y="220"/>
                  </a:lnTo>
                  <a:lnTo>
                    <a:pt x="114" y="191"/>
                  </a:lnTo>
                  <a:lnTo>
                    <a:pt x="133" y="165"/>
                  </a:lnTo>
                  <a:lnTo>
                    <a:pt x="153" y="138"/>
                  </a:lnTo>
                  <a:lnTo>
                    <a:pt x="176" y="112"/>
                  </a:lnTo>
                  <a:lnTo>
                    <a:pt x="199" y="88"/>
                  </a:lnTo>
                  <a:close/>
                </a:path>
              </a:pathLst>
            </a:custGeom>
            <a:solidFill>
              <a:srgbClr val="B2CEEC"/>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69" name="Freeform 7"/>
            <p:cNvSpPr>
              <a:spLocks/>
            </p:cNvSpPr>
            <p:nvPr/>
          </p:nvSpPr>
          <p:spPr bwMode="auto">
            <a:xfrm>
              <a:off x="2156179" y="2700744"/>
              <a:ext cx="456132" cy="456132"/>
            </a:xfrm>
            <a:custGeom>
              <a:avLst/>
              <a:gdLst>
                <a:gd name="T0" fmla="*/ 627 w 750"/>
                <a:gd name="T1" fmla="*/ 98 h 752"/>
                <a:gd name="T2" fmla="*/ 598 w 750"/>
                <a:gd name="T3" fmla="*/ 74 h 752"/>
                <a:gd name="T4" fmla="*/ 567 w 750"/>
                <a:gd name="T5" fmla="*/ 53 h 752"/>
                <a:gd name="T6" fmla="*/ 535 w 750"/>
                <a:gd name="T7" fmla="*/ 36 h 752"/>
                <a:gd name="T8" fmla="*/ 502 w 750"/>
                <a:gd name="T9" fmla="*/ 22 h 752"/>
                <a:gd name="T10" fmla="*/ 467 w 750"/>
                <a:gd name="T11" fmla="*/ 12 h 752"/>
                <a:gd name="T12" fmla="*/ 430 w 750"/>
                <a:gd name="T13" fmla="*/ 5 h 752"/>
                <a:gd name="T14" fmla="*/ 393 w 750"/>
                <a:gd name="T15" fmla="*/ 0 h 752"/>
                <a:gd name="T16" fmla="*/ 337 w 750"/>
                <a:gd name="T17" fmla="*/ 3 h 752"/>
                <a:gd name="T18" fmla="*/ 264 w 750"/>
                <a:gd name="T19" fmla="*/ 18 h 752"/>
                <a:gd name="T20" fmla="*/ 196 w 750"/>
                <a:gd name="T21" fmla="*/ 45 h 752"/>
                <a:gd name="T22" fmla="*/ 136 w 750"/>
                <a:gd name="T23" fmla="*/ 86 h 752"/>
                <a:gd name="T24" fmla="*/ 86 w 750"/>
                <a:gd name="T25" fmla="*/ 137 h 752"/>
                <a:gd name="T26" fmla="*/ 45 w 750"/>
                <a:gd name="T27" fmla="*/ 197 h 752"/>
                <a:gd name="T28" fmla="*/ 18 w 750"/>
                <a:gd name="T29" fmla="*/ 264 h 752"/>
                <a:gd name="T30" fmla="*/ 3 w 750"/>
                <a:gd name="T31" fmla="*/ 338 h 752"/>
                <a:gd name="T32" fmla="*/ 3 w 750"/>
                <a:gd name="T33" fmla="*/ 413 h 752"/>
                <a:gd name="T34" fmla="*/ 17 w 750"/>
                <a:gd name="T35" fmla="*/ 485 h 752"/>
                <a:gd name="T36" fmla="*/ 44 w 750"/>
                <a:gd name="T37" fmla="*/ 553 h 752"/>
                <a:gd name="T38" fmla="*/ 86 w 750"/>
                <a:gd name="T39" fmla="*/ 614 h 752"/>
                <a:gd name="T40" fmla="*/ 125 w 750"/>
                <a:gd name="T41" fmla="*/ 655 h 752"/>
                <a:gd name="T42" fmla="*/ 152 w 750"/>
                <a:gd name="T43" fmla="*/ 678 h 752"/>
                <a:gd name="T44" fmla="*/ 184 w 750"/>
                <a:gd name="T45" fmla="*/ 699 h 752"/>
                <a:gd name="T46" fmla="*/ 215 w 750"/>
                <a:gd name="T47" fmla="*/ 716 h 752"/>
                <a:gd name="T48" fmla="*/ 248 w 750"/>
                <a:gd name="T49" fmla="*/ 730 h 752"/>
                <a:gd name="T50" fmla="*/ 284 w 750"/>
                <a:gd name="T51" fmla="*/ 740 h 752"/>
                <a:gd name="T52" fmla="*/ 320 w 750"/>
                <a:gd name="T53" fmla="*/ 747 h 752"/>
                <a:gd name="T54" fmla="*/ 356 w 750"/>
                <a:gd name="T55" fmla="*/ 752 h 752"/>
                <a:gd name="T56" fmla="*/ 393 w 750"/>
                <a:gd name="T57" fmla="*/ 752 h 752"/>
                <a:gd name="T58" fmla="*/ 430 w 750"/>
                <a:gd name="T59" fmla="*/ 747 h 752"/>
                <a:gd name="T60" fmla="*/ 467 w 750"/>
                <a:gd name="T61" fmla="*/ 740 h 752"/>
                <a:gd name="T62" fmla="*/ 502 w 750"/>
                <a:gd name="T63" fmla="*/ 730 h 752"/>
                <a:gd name="T64" fmla="*/ 535 w 750"/>
                <a:gd name="T65" fmla="*/ 716 h 752"/>
                <a:gd name="T66" fmla="*/ 567 w 750"/>
                <a:gd name="T67" fmla="*/ 699 h 752"/>
                <a:gd name="T68" fmla="*/ 598 w 750"/>
                <a:gd name="T69" fmla="*/ 678 h 752"/>
                <a:gd name="T70" fmla="*/ 627 w 750"/>
                <a:gd name="T71" fmla="*/ 655 h 752"/>
                <a:gd name="T72" fmla="*/ 666 w 750"/>
                <a:gd name="T73" fmla="*/ 614 h 752"/>
                <a:gd name="T74" fmla="*/ 707 w 750"/>
                <a:gd name="T75" fmla="*/ 553 h 752"/>
                <a:gd name="T76" fmla="*/ 734 w 750"/>
                <a:gd name="T77" fmla="*/ 485 h 752"/>
                <a:gd name="T78" fmla="*/ 748 w 750"/>
                <a:gd name="T79" fmla="*/ 413 h 752"/>
                <a:gd name="T80" fmla="*/ 748 w 750"/>
                <a:gd name="T81" fmla="*/ 339 h 752"/>
                <a:gd name="T82" fmla="*/ 734 w 750"/>
                <a:gd name="T83" fmla="*/ 266 h 752"/>
                <a:gd name="T84" fmla="*/ 707 w 750"/>
                <a:gd name="T85" fmla="*/ 200 h 752"/>
                <a:gd name="T86" fmla="*/ 666 w 750"/>
                <a:gd name="T87" fmla="*/ 139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50" h="752">
                  <a:moveTo>
                    <a:pt x="641" y="111"/>
                  </a:moveTo>
                  <a:lnTo>
                    <a:pt x="627" y="98"/>
                  </a:lnTo>
                  <a:lnTo>
                    <a:pt x="613" y="86"/>
                  </a:lnTo>
                  <a:lnTo>
                    <a:pt x="598" y="74"/>
                  </a:lnTo>
                  <a:lnTo>
                    <a:pt x="583" y="64"/>
                  </a:lnTo>
                  <a:lnTo>
                    <a:pt x="567" y="53"/>
                  </a:lnTo>
                  <a:lnTo>
                    <a:pt x="552" y="44"/>
                  </a:lnTo>
                  <a:lnTo>
                    <a:pt x="535" y="36"/>
                  </a:lnTo>
                  <a:lnTo>
                    <a:pt x="519" y="29"/>
                  </a:lnTo>
                  <a:lnTo>
                    <a:pt x="502" y="22"/>
                  </a:lnTo>
                  <a:lnTo>
                    <a:pt x="484" y="16"/>
                  </a:lnTo>
                  <a:lnTo>
                    <a:pt x="467" y="12"/>
                  </a:lnTo>
                  <a:lnTo>
                    <a:pt x="449" y="7"/>
                  </a:lnTo>
                  <a:lnTo>
                    <a:pt x="430" y="5"/>
                  </a:lnTo>
                  <a:lnTo>
                    <a:pt x="412" y="3"/>
                  </a:lnTo>
                  <a:lnTo>
                    <a:pt x="393" y="0"/>
                  </a:lnTo>
                  <a:lnTo>
                    <a:pt x="375" y="0"/>
                  </a:lnTo>
                  <a:lnTo>
                    <a:pt x="337" y="3"/>
                  </a:lnTo>
                  <a:lnTo>
                    <a:pt x="300" y="8"/>
                  </a:lnTo>
                  <a:lnTo>
                    <a:pt x="264" y="18"/>
                  </a:lnTo>
                  <a:lnTo>
                    <a:pt x="230" y="30"/>
                  </a:lnTo>
                  <a:lnTo>
                    <a:pt x="196" y="45"/>
                  </a:lnTo>
                  <a:lnTo>
                    <a:pt x="166" y="65"/>
                  </a:lnTo>
                  <a:lnTo>
                    <a:pt x="136" y="86"/>
                  </a:lnTo>
                  <a:lnTo>
                    <a:pt x="110" y="110"/>
                  </a:lnTo>
                  <a:lnTo>
                    <a:pt x="86" y="137"/>
                  </a:lnTo>
                  <a:lnTo>
                    <a:pt x="65" y="166"/>
                  </a:lnTo>
                  <a:lnTo>
                    <a:pt x="45" y="197"/>
                  </a:lnTo>
                  <a:lnTo>
                    <a:pt x="30" y="230"/>
                  </a:lnTo>
                  <a:lnTo>
                    <a:pt x="18" y="264"/>
                  </a:lnTo>
                  <a:lnTo>
                    <a:pt x="8" y="300"/>
                  </a:lnTo>
                  <a:lnTo>
                    <a:pt x="3" y="338"/>
                  </a:lnTo>
                  <a:lnTo>
                    <a:pt x="0" y="376"/>
                  </a:lnTo>
                  <a:lnTo>
                    <a:pt x="3" y="413"/>
                  </a:lnTo>
                  <a:lnTo>
                    <a:pt x="7" y="450"/>
                  </a:lnTo>
                  <a:lnTo>
                    <a:pt x="17" y="485"/>
                  </a:lnTo>
                  <a:lnTo>
                    <a:pt x="29" y="520"/>
                  </a:lnTo>
                  <a:lnTo>
                    <a:pt x="44" y="553"/>
                  </a:lnTo>
                  <a:lnTo>
                    <a:pt x="64" y="584"/>
                  </a:lnTo>
                  <a:lnTo>
                    <a:pt x="86" y="614"/>
                  </a:lnTo>
                  <a:lnTo>
                    <a:pt x="111" y="642"/>
                  </a:lnTo>
                  <a:lnTo>
                    <a:pt x="125" y="655"/>
                  </a:lnTo>
                  <a:lnTo>
                    <a:pt x="139" y="667"/>
                  </a:lnTo>
                  <a:lnTo>
                    <a:pt x="152" y="678"/>
                  </a:lnTo>
                  <a:lnTo>
                    <a:pt x="167" y="689"/>
                  </a:lnTo>
                  <a:lnTo>
                    <a:pt x="184" y="699"/>
                  </a:lnTo>
                  <a:lnTo>
                    <a:pt x="199" y="708"/>
                  </a:lnTo>
                  <a:lnTo>
                    <a:pt x="215" y="716"/>
                  </a:lnTo>
                  <a:lnTo>
                    <a:pt x="232" y="723"/>
                  </a:lnTo>
                  <a:lnTo>
                    <a:pt x="248" y="730"/>
                  </a:lnTo>
                  <a:lnTo>
                    <a:pt x="265" y="735"/>
                  </a:lnTo>
                  <a:lnTo>
                    <a:pt x="284" y="740"/>
                  </a:lnTo>
                  <a:lnTo>
                    <a:pt x="301" y="745"/>
                  </a:lnTo>
                  <a:lnTo>
                    <a:pt x="320" y="747"/>
                  </a:lnTo>
                  <a:lnTo>
                    <a:pt x="338" y="749"/>
                  </a:lnTo>
                  <a:lnTo>
                    <a:pt x="356" y="752"/>
                  </a:lnTo>
                  <a:lnTo>
                    <a:pt x="375" y="752"/>
                  </a:lnTo>
                  <a:lnTo>
                    <a:pt x="393" y="752"/>
                  </a:lnTo>
                  <a:lnTo>
                    <a:pt x="412" y="749"/>
                  </a:lnTo>
                  <a:lnTo>
                    <a:pt x="430" y="747"/>
                  </a:lnTo>
                  <a:lnTo>
                    <a:pt x="449" y="745"/>
                  </a:lnTo>
                  <a:lnTo>
                    <a:pt x="467" y="740"/>
                  </a:lnTo>
                  <a:lnTo>
                    <a:pt x="484" y="735"/>
                  </a:lnTo>
                  <a:lnTo>
                    <a:pt x="502" y="730"/>
                  </a:lnTo>
                  <a:lnTo>
                    <a:pt x="519" y="723"/>
                  </a:lnTo>
                  <a:lnTo>
                    <a:pt x="535" y="716"/>
                  </a:lnTo>
                  <a:lnTo>
                    <a:pt x="552" y="708"/>
                  </a:lnTo>
                  <a:lnTo>
                    <a:pt x="567" y="699"/>
                  </a:lnTo>
                  <a:lnTo>
                    <a:pt x="583" y="689"/>
                  </a:lnTo>
                  <a:lnTo>
                    <a:pt x="598" y="678"/>
                  </a:lnTo>
                  <a:lnTo>
                    <a:pt x="613" y="667"/>
                  </a:lnTo>
                  <a:lnTo>
                    <a:pt x="627" y="655"/>
                  </a:lnTo>
                  <a:lnTo>
                    <a:pt x="641" y="642"/>
                  </a:lnTo>
                  <a:lnTo>
                    <a:pt x="666" y="614"/>
                  </a:lnTo>
                  <a:lnTo>
                    <a:pt x="688" y="584"/>
                  </a:lnTo>
                  <a:lnTo>
                    <a:pt x="707" y="553"/>
                  </a:lnTo>
                  <a:lnTo>
                    <a:pt x="722" y="520"/>
                  </a:lnTo>
                  <a:lnTo>
                    <a:pt x="734" y="485"/>
                  </a:lnTo>
                  <a:lnTo>
                    <a:pt x="744" y="450"/>
                  </a:lnTo>
                  <a:lnTo>
                    <a:pt x="748" y="413"/>
                  </a:lnTo>
                  <a:lnTo>
                    <a:pt x="750" y="376"/>
                  </a:lnTo>
                  <a:lnTo>
                    <a:pt x="748" y="339"/>
                  </a:lnTo>
                  <a:lnTo>
                    <a:pt x="744" y="302"/>
                  </a:lnTo>
                  <a:lnTo>
                    <a:pt x="734" y="266"/>
                  </a:lnTo>
                  <a:lnTo>
                    <a:pt x="722" y="232"/>
                  </a:lnTo>
                  <a:lnTo>
                    <a:pt x="707" y="200"/>
                  </a:lnTo>
                  <a:lnTo>
                    <a:pt x="688" y="167"/>
                  </a:lnTo>
                  <a:lnTo>
                    <a:pt x="666" y="139"/>
                  </a:lnTo>
                  <a:lnTo>
                    <a:pt x="641" y="111"/>
                  </a:lnTo>
                  <a:close/>
                </a:path>
              </a:pathLst>
            </a:custGeom>
            <a:solidFill>
              <a:srgbClr val="B2CEEC"/>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grpSp>
      <p:sp>
        <p:nvSpPr>
          <p:cNvPr id="79878" name="TextBox 30"/>
          <p:cNvSpPr txBox="1">
            <a:spLocks noChangeAspect="1"/>
          </p:cNvSpPr>
          <p:nvPr/>
        </p:nvSpPr>
        <p:spPr bwMode="auto">
          <a:xfrm>
            <a:off x="2266950" y="3299015"/>
            <a:ext cx="5071030" cy="2187385"/>
          </a:xfrm>
          <a:prstGeom prst="rect">
            <a:avLst/>
          </a:prstGeom>
          <a:solidFill>
            <a:srgbClr val="9BBB59"/>
          </a:solidFill>
          <a:ln w="28575">
            <a:solidFill>
              <a:schemeClr val="bg1"/>
            </a:solidFill>
          </a:ln>
          <a:effectLst/>
        </p:spPr>
        <p:style>
          <a:lnRef idx="0">
            <a:schemeClr val="lt1">
              <a:hueOff val="0"/>
              <a:satOff val="0"/>
              <a:lumOff val="0"/>
              <a:alphaOff val="0"/>
            </a:schemeClr>
          </a:lnRef>
          <a:fillRef idx="3">
            <a:scrgbClr r="0" g="0" b="0"/>
          </a:fillRef>
          <a:effectRef idx="2">
            <a:scrgbClr r="0" g="0" b="0"/>
          </a:effectRef>
          <a:fontRef idx="minor">
            <a:schemeClr val="lt1"/>
          </a:fontRef>
        </p:style>
        <p:txBody>
          <a:bodyPr spcFirstLastPara="0" vert="horz" wrap="square" lIns="91440" tIns="91440" rIns="91440" bIns="91440" numCol="1" spcCol="1270" anchor="ctr" anchorCtr="0">
            <a:noAutofit/>
          </a:bodyPr>
          <a:lstStyle>
            <a:defPPr>
              <a:defRPr lang="en-US"/>
            </a:defPPr>
            <a:lvl1pPr marL="91440" lvl="0" defTabSz="889000">
              <a:lnSpc>
                <a:spcPct val="100000"/>
              </a:lnSpc>
              <a:spcBef>
                <a:spcPct val="0"/>
              </a:spcBef>
              <a:spcAft>
                <a:spcPts val="600"/>
              </a:spcAft>
              <a:defRPr>
                <a:solidFill>
                  <a:schemeClr val="bg1"/>
                </a:solidFill>
                <a:latin typeface="Arial" pitchFamily="34" charset="0"/>
                <a:cs typeface="Arial"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nSpc>
                <a:spcPts val="2900"/>
              </a:lnSpc>
              <a:spcAft>
                <a:spcPts val="0"/>
              </a:spcAft>
            </a:pPr>
            <a:r>
              <a:rPr lang="en-US" sz="1800" dirty="0"/>
              <a:t>It is common for people to change gradually — from being uninterested, to considering a change, to deciding and preparing to make a change — over months and years.</a:t>
            </a:r>
          </a:p>
        </p:txBody>
      </p:sp>
    </p:spTree>
    <p:extLst>
      <p:ext uri="{BB962C8B-B14F-4D97-AF65-F5344CB8AC3E}">
        <p14:creationId xmlns:p14="http://schemas.microsoft.com/office/powerpoint/2010/main" val="3694397210"/>
      </p:ext>
    </p:extLst>
  </p:cSld>
  <p:clrMapOvr>
    <a:masterClrMapping/>
  </p:clrMapOvr>
  <p:transition spd="slow"/>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7"/>
          <p:cNvSpPr/>
          <p:nvPr/>
        </p:nvSpPr>
        <p:spPr>
          <a:xfrm>
            <a:off x="880730" y="533400"/>
            <a:ext cx="533400" cy="533400"/>
          </a:xfrm>
          <a:prstGeom prst="ellipse">
            <a:avLst/>
          </a:prstGeom>
          <a:solidFill>
            <a:schemeClr val="bg1"/>
          </a:solidFill>
          <a:ln w="38100">
            <a:solidFill>
              <a:srgbClr val="D365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Arial" pitchFamily="34" charset="0"/>
                <a:cs typeface="Arial" pitchFamily="34" charset="0"/>
              </a:rPr>
              <a:t>2</a:t>
            </a:r>
          </a:p>
        </p:txBody>
      </p:sp>
      <p:sp>
        <p:nvSpPr>
          <p:cNvPr id="2" name="Title 1"/>
          <p:cNvSpPr>
            <a:spLocks noGrp="1"/>
          </p:cNvSpPr>
          <p:nvPr>
            <p:ph type="title"/>
          </p:nvPr>
        </p:nvSpPr>
        <p:spPr/>
        <p:txBody>
          <a:bodyPr/>
          <a:lstStyle/>
          <a:p>
            <a:r>
              <a:rPr lang="en-US" dirty="0"/>
              <a:t>Change is Characterized by Stages</a:t>
            </a:r>
          </a:p>
        </p:txBody>
      </p:sp>
      <p:sp>
        <p:nvSpPr>
          <p:cNvPr id="80902" name="TextBox 30"/>
          <p:cNvSpPr txBox="1">
            <a:spLocks noChangeAspect="1"/>
          </p:cNvSpPr>
          <p:nvPr/>
        </p:nvSpPr>
        <p:spPr bwMode="auto">
          <a:xfrm>
            <a:off x="1295400" y="2133600"/>
            <a:ext cx="5943600" cy="3048000"/>
          </a:xfrm>
          <a:prstGeom prst="rect">
            <a:avLst/>
          </a:prstGeom>
          <a:solidFill>
            <a:srgbClr val="D3650B"/>
          </a:solidFill>
          <a:ln w="28575">
            <a:solidFill>
              <a:schemeClr val="bg1"/>
            </a:solidFill>
          </a:ln>
          <a:effectLst/>
        </p:spPr>
        <p:style>
          <a:lnRef idx="0">
            <a:schemeClr val="lt1">
              <a:hueOff val="0"/>
              <a:satOff val="0"/>
              <a:lumOff val="0"/>
              <a:alphaOff val="0"/>
            </a:schemeClr>
          </a:lnRef>
          <a:fillRef idx="3">
            <a:scrgbClr r="0" g="0" b="0"/>
          </a:fillRef>
          <a:effectRef idx="2">
            <a:scrgbClr r="0" g="0" b="0"/>
          </a:effectRef>
          <a:fontRef idx="minor">
            <a:schemeClr val="lt1"/>
          </a:fontRef>
        </p:style>
        <p:txBody>
          <a:bodyPr spcFirstLastPara="0" vert="horz" wrap="square" lIns="91440" tIns="91440" rIns="91440" bIns="91440" numCol="1" spcCol="1270" anchor="ctr" anchorCtr="0">
            <a:noAutofit/>
          </a:bodyPr>
          <a:lstStyle>
            <a:defPPr>
              <a:defRPr lang="en-US"/>
            </a:defPPr>
            <a:lvl1pPr marL="91440" lvl="0" defTabSz="889000">
              <a:lnSpc>
                <a:spcPct val="100000"/>
              </a:lnSpc>
              <a:spcBef>
                <a:spcPct val="0"/>
              </a:spcBef>
              <a:spcAft>
                <a:spcPts val="600"/>
              </a:spcAft>
              <a:defRPr>
                <a:solidFill>
                  <a:srgbClr val="FFFFFF"/>
                </a:solidFill>
                <a:latin typeface="Arial" pitchFamily="34" charset="0"/>
                <a:cs typeface="Arial"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nSpc>
                <a:spcPts val="2900"/>
              </a:lnSpc>
              <a:spcAft>
                <a:spcPts val="0"/>
              </a:spcAft>
            </a:pPr>
            <a:r>
              <a:rPr lang="en-US" sz="2000" dirty="0"/>
              <a:t>Each of the stages corresponds to an individual’s readiness to change — precontemplation (never), contemplation (maybe), preparation (will soon), action (doing it now), maintenance (sticking to it), and termination (never go back) — giving an indication of when change will occur. </a:t>
            </a:r>
          </a:p>
        </p:txBody>
      </p:sp>
    </p:spTree>
    <p:extLst>
      <p:ext uri="{BB962C8B-B14F-4D97-AF65-F5344CB8AC3E}">
        <p14:creationId xmlns:p14="http://schemas.microsoft.com/office/powerpoint/2010/main" val="3649086980"/>
      </p:ext>
    </p:extLst>
  </p:cSld>
  <p:clrMapOvr>
    <a:masterClrMapping/>
  </p:clrMapOvr>
  <p:transition spd="slow"/>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Oval 46"/>
          <p:cNvSpPr/>
          <p:nvPr/>
        </p:nvSpPr>
        <p:spPr>
          <a:xfrm>
            <a:off x="880730" y="533400"/>
            <a:ext cx="533400" cy="533400"/>
          </a:xfrm>
          <a:prstGeom prst="ellipse">
            <a:avLst/>
          </a:prstGeom>
          <a:solidFill>
            <a:schemeClr val="bg1"/>
          </a:solidFill>
          <a:ln w="38100">
            <a:solidFill>
              <a:srgbClr val="E3C1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Arial" pitchFamily="34" charset="0"/>
                <a:cs typeface="Arial" pitchFamily="34" charset="0"/>
              </a:rPr>
              <a:t>3</a:t>
            </a:r>
          </a:p>
        </p:txBody>
      </p:sp>
      <p:sp>
        <p:nvSpPr>
          <p:cNvPr id="2" name="Title 1"/>
          <p:cNvSpPr>
            <a:spLocks noGrp="1"/>
          </p:cNvSpPr>
          <p:nvPr>
            <p:ph type="title"/>
          </p:nvPr>
        </p:nvSpPr>
        <p:spPr/>
        <p:txBody>
          <a:bodyPr/>
          <a:lstStyle/>
          <a:p>
            <a:r>
              <a:rPr lang="en-US" dirty="0"/>
              <a:t>Identifying the Person’s Stage of Readiness is Essential to Tailoring Interventions that will be Most Effective </a:t>
            </a:r>
          </a:p>
        </p:txBody>
      </p:sp>
      <p:cxnSp>
        <p:nvCxnSpPr>
          <p:cNvPr id="50" name="Straight Connector 49" descr="Yellow line from &quot;Associated Change Processess per Stage&quot; to the letter B"/>
          <p:cNvCxnSpPr/>
          <p:nvPr/>
        </p:nvCxnSpPr>
        <p:spPr>
          <a:xfrm>
            <a:off x="3993468" y="2858096"/>
            <a:ext cx="0" cy="343335"/>
          </a:xfrm>
          <a:prstGeom prst="line">
            <a:avLst/>
          </a:prstGeom>
          <a:ln w="28575">
            <a:solidFill>
              <a:srgbClr val="E3C13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descr="Yellow line from &quot;Associated Change Processess per Stage&quot; to the letter C"/>
          <p:cNvCxnSpPr/>
          <p:nvPr/>
        </p:nvCxnSpPr>
        <p:spPr>
          <a:xfrm>
            <a:off x="4942626" y="2858096"/>
            <a:ext cx="0" cy="343335"/>
          </a:xfrm>
          <a:prstGeom prst="line">
            <a:avLst/>
          </a:prstGeom>
          <a:ln w="28575">
            <a:solidFill>
              <a:srgbClr val="E3C13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descr="Yellow line from &quot;Associated Change Processess per Stage&quot; to the letter D"/>
          <p:cNvCxnSpPr/>
          <p:nvPr/>
        </p:nvCxnSpPr>
        <p:spPr>
          <a:xfrm>
            <a:off x="5853931" y="2858096"/>
            <a:ext cx="0" cy="343335"/>
          </a:xfrm>
          <a:prstGeom prst="line">
            <a:avLst/>
          </a:prstGeom>
          <a:ln w="28575">
            <a:solidFill>
              <a:srgbClr val="E3C13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descr="Yellow line from &quot;Associated Change Processess per Stage&quot; to the letter E"/>
          <p:cNvCxnSpPr/>
          <p:nvPr/>
        </p:nvCxnSpPr>
        <p:spPr>
          <a:xfrm>
            <a:off x="6784681" y="2858096"/>
            <a:ext cx="0" cy="343335"/>
          </a:xfrm>
          <a:prstGeom prst="line">
            <a:avLst/>
          </a:prstGeom>
          <a:ln w="28575">
            <a:solidFill>
              <a:srgbClr val="E3C131"/>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2642126" y="2597701"/>
            <a:ext cx="4673074" cy="369332"/>
          </a:xfrm>
          <a:prstGeom prst="rect">
            <a:avLst/>
          </a:prstGeom>
          <a:solidFill>
            <a:schemeClr val="bg1"/>
          </a:solidFill>
          <a:ln w="28575">
            <a:solidFill>
              <a:srgbClr val="E3C131"/>
            </a:solidFill>
          </a:ln>
        </p:spPr>
        <p:txBody>
          <a:bodyPr wrap="none" rtlCol="0">
            <a:spAutoFit/>
          </a:bodyPr>
          <a:lstStyle/>
          <a:p>
            <a:pPr algn="ctr"/>
            <a:r>
              <a:rPr lang="en-US" sz="1800" b="1" dirty="0">
                <a:latin typeface="Arial" pitchFamily="34" charset="0"/>
                <a:cs typeface="Arial" pitchFamily="34" charset="0"/>
              </a:rPr>
              <a:t>Associated Change Processes Per Stage</a:t>
            </a:r>
          </a:p>
        </p:txBody>
      </p:sp>
      <p:sp>
        <p:nvSpPr>
          <p:cNvPr id="6" name="Rectangle 5" descr="White rectangle"/>
          <p:cNvSpPr/>
          <p:nvPr/>
        </p:nvSpPr>
        <p:spPr bwMode="auto">
          <a:xfrm>
            <a:off x="2565926" y="3370712"/>
            <a:ext cx="4673074" cy="1201288"/>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rgbClr val="000000"/>
              </a:solidFill>
              <a:effectLst/>
              <a:latin typeface="Arial" charset="0"/>
              <a:ea typeface="ヒラギノ角ゴ Pro W3" charset="0"/>
              <a:cs typeface="ヒラギノ角ゴ Pro W3" charset="0"/>
            </a:endParaRPr>
          </a:p>
        </p:txBody>
      </p:sp>
      <p:grpSp>
        <p:nvGrpSpPr>
          <p:cNvPr id="4" name="Group 8" descr="Graphic of a person"/>
          <p:cNvGrpSpPr/>
          <p:nvPr/>
        </p:nvGrpSpPr>
        <p:grpSpPr>
          <a:xfrm>
            <a:off x="2760135" y="3568564"/>
            <a:ext cx="575158" cy="893568"/>
            <a:chOff x="2007317" y="2700744"/>
            <a:chExt cx="812083" cy="1261656"/>
          </a:xfrm>
        </p:grpSpPr>
        <p:sp>
          <p:nvSpPr>
            <p:cNvPr id="10" name="Freeform 11"/>
            <p:cNvSpPr>
              <a:spLocks/>
            </p:cNvSpPr>
            <p:nvPr/>
          </p:nvSpPr>
          <p:spPr bwMode="auto">
            <a:xfrm>
              <a:off x="2007317" y="3068832"/>
              <a:ext cx="812083" cy="893568"/>
            </a:xfrm>
            <a:custGeom>
              <a:avLst/>
              <a:gdLst>
                <a:gd name="T0" fmla="*/ 1264 w 1514"/>
                <a:gd name="T1" fmla="*/ 196 h 1294"/>
                <a:gd name="T2" fmla="*/ 1206 w 1514"/>
                <a:gd name="T3" fmla="*/ 149 h 1294"/>
                <a:gd name="T4" fmla="*/ 1145 w 1514"/>
                <a:gd name="T5" fmla="*/ 107 h 1294"/>
                <a:gd name="T6" fmla="*/ 1080 w 1514"/>
                <a:gd name="T7" fmla="*/ 73 h 1294"/>
                <a:gd name="T8" fmla="*/ 1012 w 1514"/>
                <a:gd name="T9" fmla="*/ 44 h 1294"/>
                <a:gd name="T10" fmla="*/ 941 w 1514"/>
                <a:gd name="T11" fmla="*/ 23 h 1294"/>
                <a:gd name="T12" fmla="*/ 869 w 1514"/>
                <a:gd name="T13" fmla="*/ 8 h 1294"/>
                <a:gd name="T14" fmla="*/ 794 w 1514"/>
                <a:gd name="T15" fmla="*/ 1 h 1294"/>
                <a:gd name="T16" fmla="*/ 717 w 1514"/>
                <a:gd name="T17" fmla="*/ 1 h 1294"/>
                <a:gd name="T18" fmla="*/ 641 w 1514"/>
                <a:gd name="T19" fmla="*/ 9 h 1294"/>
                <a:gd name="T20" fmla="*/ 567 w 1514"/>
                <a:gd name="T21" fmla="*/ 24 h 1294"/>
                <a:gd name="T22" fmla="*/ 497 w 1514"/>
                <a:gd name="T23" fmla="*/ 46 h 1294"/>
                <a:gd name="T24" fmla="*/ 429 w 1514"/>
                <a:gd name="T25" fmla="*/ 75 h 1294"/>
                <a:gd name="T26" fmla="*/ 364 w 1514"/>
                <a:gd name="T27" fmla="*/ 110 h 1294"/>
                <a:gd name="T28" fmla="*/ 304 w 1514"/>
                <a:gd name="T29" fmla="*/ 151 h 1294"/>
                <a:gd name="T30" fmla="*/ 248 w 1514"/>
                <a:gd name="T31" fmla="*/ 197 h 1294"/>
                <a:gd name="T32" fmla="*/ 197 w 1514"/>
                <a:gd name="T33" fmla="*/ 249 h 1294"/>
                <a:gd name="T34" fmla="*/ 151 w 1514"/>
                <a:gd name="T35" fmla="*/ 304 h 1294"/>
                <a:gd name="T36" fmla="*/ 109 w 1514"/>
                <a:gd name="T37" fmla="*/ 365 h 1294"/>
                <a:gd name="T38" fmla="*/ 75 w 1514"/>
                <a:gd name="T39" fmla="*/ 430 h 1294"/>
                <a:gd name="T40" fmla="*/ 46 w 1514"/>
                <a:gd name="T41" fmla="*/ 497 h 1294"/>
                <a:gd name="T42" fmla="*/ 24 w 1514"/>
                <a:gd name="T43" fmla="*/ 568 h 1294"/>
                <a:gd name="T44" fmla="*/ 9 w 1514"/>
                <a:gd name="T45" fmla="*/ 642 h 1294"/>
                <a:gd name="T46" fmla="*/ 1 w 1514"/>
                <a:gd name="T47" fmla="*/ 718 h 1294"/>
                <a:gd name="T48" fmla="*/ 0 w 1514"/>
                <a:gd name="T49" fmla="*/ 1294 h 1294"/>
                <a:gd name="T50" fmla="*/ 1514 w 1514"/>
                <a:gd name="T51" fmla="*/ 757 h 1294"/>
                <a:gd name="T52" fmla="*/ 1511 w 1514"/>
                <a:gd name="T53" fmla="*/ 682 h 1294"/>
                <a:gd name="T54" fmla="*/ 1499 w 1514"/>
                <a:gd name="T55" fmla="*/ 608 h 1294"/>
                <a:gd name="T56" fmla="*/ 1482 w 1514"/>
                <a:gd name="T57" fmla="*/ 537 h 1294"/>
                <a:gd name="T58" fmla="*/ 1456 w 1514"/>
                <a:gd name="T59" fmla="*/ 467 h 1294"/>
                <a:gd name="T60" fmla="*/ 1425 w 1514"/>
                <a:gd name="T61" fmla="*/ 401 h 1294"/>
                <a:gd name="T62" fmla="*/ 1387 w 1514"/>
                <a:gd name="T63" fmla="*/ 338 h 1294"/>
                <a:gd name="T64" fmla="*/ 1342 w 1514"/>
                <a:gd name="T65" fmla="*/ 278 h 1294"/>
                <a:gd name="T66" fmla="*/ 1292 w 1514"/>
                <a:gd name="T67" fmla="*/ 223 h 1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14" h="1294">
                  <a:moveTo>
                    <a:pt x="1292" y="223"/>
                  </a:moveTo>
                  <a:lnTo>
                    <a:pt x="1264" y="196"/>
                  </a:lnTo>
                  <a:lnTo>
                    <a:pt x="1236" y="172"/>
                  </a:lnTo>
                  <a:lnTo>
                    <a:pt x="1206" y="149"/>
                  </a:lnTo>
                  <a:lnTo>
                    <a:pt x="1176" y="127"/>
                  </a:lnTo>
                  <a:lnTo>
                    <a:pt x="1145" y="107"/>
                  </a:lnTo>
                  <a:lnTo>
                    <a:pt x="1113" y="89"/>
                  </a:lnTo>
                  <a:lnTo>
                    <a:pt x="1080" y="73"/>
                  </a:lnTo>
                  <a:lnTo>
                    <a:pt x="1046" y="58"/>
                  </a:lnTo>
                  <a:lnTo>
                    <a:pt x="1012" y="44"/>
                  </a:lnTo>
                  <a:lnTo>
                    <a:pt x="977" y="32"/>
                  </a:lnTo>
                  <a:lnTo>
                    <a:pt x="941" y="23"/>
                  </a:lnTo>
                  <a:lnTo>
                    <a:pt x="904" y="15"/>
                  </a:lnTo>
                  <a:lnTo>
                    <a:pt x="869" y="8"/>
                  </a:lnTo>
                  <a:lnTo>
                    <a:pt x="831" y="4"/>
                  </a:lnTo>
                  <a:lnTo>
                    <a:pt x="794" y="1"/>
                  </a:lnTo>
                  <a:lnTo>
                    <a:pt x="756" y="0"/>
                  </a:lnTo>
                  <a:lnTo>
                    <a:pt x="717" y="1"/>
                  </a:lnTo>
                  <a:lnTo>
                    <a:pt x="679" y="4"/>
                  </a:lnTo>
                  <a:lnTo>
                    <a:pt x="641" y="9"/>
                  </a:lnTo>
                  <a:lnTo>
                    <a:pt x="604" y="15"/>
                  </a:lnTo>
                  <a:lnTo>
                    <a:pt x="567" y="24"/>
                  </a:lnTo>
                  <a:lnTo>
                    <a:pt x="531" y="35"/>
                  </a:lnTo>
                  <a:lnTo>
                    <a:pt x="497" y="46"/>
                  </a:lnTo>
                  <a:lnTo>
                    <a:pt x="462" y="60"/>
                  </a:lnTo>
                  <a:lnTo>
                    <a:pt x="429" y="75"/>
                  </a:lnTo>
                  <a:lnTo>
                    <a:pt x="396" y="91"/>
                  </a:lnTo>
                  <a:lnTo>
                    <a:pt x="364" y="110"/>
                  </a:lnTo>
                  <a:lnTo>
                    <a:pt x="334" y="129"/>
                  </a:lnTo>
                  <a:lnTo>
                    <a:pt x="304" y="151"/>
                  </a:lnTo>
                  <a:lnTo>
                    <a:pt x="275" y="173"/>
                  </a:lnTo>
                  <a:lnTo>
                    <a:pt x="248" y="197"/>
                  </a:lnTo>
                  <a:lnTo>
                    <a:pt x="222" y="223"/>
                  </a:lnTo>
                  <a:lnTo>
                    <a:pt x="197" y="249"/>
                  </a:lnTo>
                  <a:lnTo>
                    <a:pt x="173" y="276"/>
                  </a:lnTo>
                  <a:lnTo>
                    <a:pt x="151" y="304"/>
                  </a:lnTo>
                  <a:lnTo>
                    <a:pt x="129" y="334"/>
                  </a:lnTo>
                  <a:lnTo>
                    <a:pt x="109" y="365"/>
                  </a:lnTo>
                  <a:lnTo>
                    <a:pt x="91" y="397"/>
                  </a:lnTo>
                  <a:lnTo>
                    <a:pt x="75" y="430"/>
                  </a:lnTo>
                  <a:lnTo>
                    <a:pt x="60" y="463"/>
                  </a:lnTo>
                  <a:lnTo>
                    <a:pt x="46" y="497"/>
                  </a:lnTo>
                  <a:lnTo>
                    <a:pt x="35" y="532"/>
                  </a:lnTo>
                  <a:lnTo>
                    <a:pt x="24" y="568"/>
                  </a:lnTo>
                  <a:lnTo>
                    <a:pt x="15" y="605"/>
                  </a:lnTo>
                  <a:lnTo>
                    <a:pt x="9" y="642"/>
                  </a:lnTo>
                  <a:lnTo>
                    <a:pt x="3" y="680"/>
                  </a:lnTo>
                  <a:lnTo>
                    <a:pt x="1" y="718"/>
                  </a:lnTo>
                  <a:lnTo>
                    <a:pt x="0" y="757"/>
                  </a:lnTo>
                  <a:lnTo>
                    <a:pt x="0" y="1294"/>
                  </a:lnTo>
                  <a:lnTo>
                    <a:pt x="1514" y="1293"/>
                  </a:lnTo>
                  <a:lnTo>
                    <a:pt x="1514" y="757"/>
                  </a:lnTo>
                  <a:lnTo>
                    <a:pt x="1513" y="719"/>
                  </a:lnTo>
                  <a:lnTo>
                    <a:pt x="1511" y="682"/>
                  </a:lnTo>
                  <a:lnTo>
                    <a:pt x="1506" y="644"/>
                  </a:lnTo>
                  <a:lnTo>
                    <a:pt x="1499" y="608"/>
                  </a:lnTo>
                  <a:lnTo>
                    <a:pt x="1491" y="572"/>
                  </a:lnTo>
                  <a:lnTo>
                    <a:pt x="1482" y="537"/>
                  </a:lnTo>
                  <a:lnTo>
                    <a:pt x="1470" y="501"/>
                  </a:lnTo>
                  <a:lnTo>
                    <a:pt x="1456" y="467"/>
                  </a:lnTo>
                  <a:lnTo>
                    <a:pt x="1441" y="433"/>
                  </a:lnTo>
                  <a:lnTo>
                    <a:pt x="1425" y="401"/>
                  </a:lnTo>
                  <a:lnTo>
                    <a:pt x="1407" y="369"/>
                  </a:lnTo>
                  <a:lnTo>
                    <a:pt x="1387" y="338"/>
                  </a:lnTo>
                  <a:lnTo>
                    <a:pt x="1365" y="308"/>
                  </a:lnTo>
                  <a:lnTo>
                    <a:pt x="1342" y="278"/>
                  </a:lnTo>
                  <a:lnTo>
                    <a:pt x="1318" y="250"/>
                  </a:lnTo>
                  <a:lnTo>
                    <a:pt x="1292" y="22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1" name="Freeform 12"/>
            <p:cNvSpPr>
              <a:spLocks/>
            </p:cNvSpPr>
            <p:nvPr/>
          </p:nvSpPr>
          <p:spPr bwMode="auto">
            <a:xfrm>
              <a:off x="2401558" y="3194511"/>
              <a:ext cx="377077" cy="714026"/>
            </a:xfrm>
            <a:custGeom>
              <a:avLst/>
              <a:gdLst>
                <a:gd name="T0" fmla="*/ 638 w 638"/>
                <a:gd name="T1" fmla="*/ 575 h 1035"/>
                <a:gd name="T2" fmla="*/ 638 w 638"/>
                <a:gd name="T3" fmla="*/ 1035 h 1035"/>
                <a:gd name="T4" fmla="*/ 136 w 638"/>
                <a:gd name="T5" fmla="*/ 1035 h 1035"/>
                <a:gd name="T6" fmla="*/ 136 w 638"/>
                <a:gd name="T7" fmla="*/ 569 h 1035"/>
                <a:gd name="T8" fmla="*/ 0 w 638"/>
                <a:gd name="T9" fmla="*/ 401 h 1035"/>
                <a:gd name="T10" fmla="*/ 320 w 638"/>
                <a:gd name="T11" fmla="*/ 0 h 1035"/>
                <a:gd name="T12" fmla="*/ 335 w 638"/>
                <a:gd name="T13" fmla="*/ 11 h 1035"/>
                <a:gd name="T14" fmla="*/ 351 w 638"/>
                <a:gd name="T15" fmla="*/ 21 h 1035"/>
                <a:gd name="T16" fmla="*/ 366 w 638"/>
                <a:gd name="T17" fmla="*/ 32 h 1035"/>
                <a:gd name="T18" fmla="*/ 381 w 638"/>
                <a:gd name="T19" fmla="*/ 43 h 1035"/>
                <a:gd name="T20" fmla="*/ 396 w 638"/>
                <a:gd name="T21" fmla="*/ 56 h 1035"/>
                <a:gd name="T22" fmla="*/ 410 w 638"/>
                <a:gd name="T23" fmla="*/ 67 h 1035"/>
                <a:gd name="T24" fmla="*/ 425 w 638"/>
                <a:gd name="T25" fmla="*/ 81 h 1035"/>
                <a:gd name="T26" fmla="*/ 439 w 638"/>
                <a:gd name="T27" fmla="*/ 94 h 1035"/>
                <a:gd name="T28" fmla="*/ 462 w 638"/>
                <a:gd name="T29" fmla="*/ 118 h 1035"/>
                <a:gd name="T30" fmla="*/ 484 w 638"/>
                <a:gd name="T31" fmla="*/ 144 h 1035"/>
                <a:gd name="T32" fmla="*/ 504 w 638"/>
                <a:gd name="T33" fmla="*/ 171 h 1035"/>
                <a:gd name="T34" fmla="*/ 524 w 638"/>
                <a:gd name="T35" fmla="*/ 197 h 1035"/>
                <a:gd name="T36" fmla="*/ 541 w 638"/>
                <a:gd name="T37" fmla="*/ 226 h 1035"/>
                <a:gd name="T38" fmla="*/ 558 w 638"/>
                <a:gd name="T39" fmla="*/ 255 h 1035"/>
                <a:gd name="T40" fmla="*/ 572 w 638"/>
                <a:gd name="T41" fmla="*/ 284 h 1035"/>
                <a:gd name="T42" fmla="*/ 586 w 638"/>
                <a:gd name="T43" fmla="*/ 315 h 1035"/>
                <a:gd name="T44" fmla="*/ 598 w 638"/>
                <a:gd name="T45" fmla="*/ 346 h 1035"/>
                <a:gd name="T46" fmla="*/ 609 w 638"/>
                <a:gd name="T47" fmla="*/ 377 h 1035"/>
                <a:gd name="T48" fmla="*/ 617 w 638"/>
                <a:gd name="T49" fmla="*/ 409 h 1035"/>
                <a:gd name="T50" fmla="*/ 625 w 638"/>
                <a:gd name="T51" fmla="*/ 441 h 1035"/>
                <a:gd name="T52" fmla="*/ 631 w 638"/>
                <a:gd name="T53" fmla="*/ 474 h 1035"/>
                <a:gd name="T54" fmla="*/ 634 w 638"/>
                <a:gd name="T55" fmla="*/ 507 h 1035"/>
                <a:gd name="T56" fmla="*/ 637 w 638"/>
                <a:gd name="T57" fmla="*/ 541 h 1035"/>
                <a:gd name="T58" fmla="*/ 638 w 638"/>
                <a:gd name="T59" fmla="*/ 57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38" h="1035">
                  <a:moveTo>
                    <a:pt x="638" y="575"/>
                  </a:moveTo>
                  <a:lnTo>
                    <a:pt x="638" y="1035"/>
                  </a:lnTo>
                  <a:lnTo>
                    <a:pt x="136" y="1035"/>
                  </a:lnTo>
                  <a:lnTo>
                    <a:pt x="136" y="569"/>
                  </a:lnTo>
                  <a:lnTo>
                    <a:pt x="0" y="401"/>
                  </a:lnTo>
                  <a:lnTo>
                    <a:pt x="320" y="0"/>
                  </a:lnTo>
                  <a:lnTo>
                    <a:pt x="335" y="11"/>
                  </a:lnTo>
                  <a:lnTo>
                    <a:pt x="351" y="21"/>
                  </a:lnTo>
                  <a:lnTo>
                    <a:pt x="366" y="32"/>
                  </a:lnTo>
                  <a:lnTo>
                    <a:pt x="381" y="43"/>
                  </a:lnTo>
                  <a:lnTo>
                    <a:pt x="396" y="56"/>
                  </a:lnTo>
                  <a:lnTo>
                    <a:pt x="410" y="67"/>
                  </a:lnTo>
                  <a:lnTo>
                    <a:pt x="425" y="81"/>
                  </a:lnTo>
                  <a:lnTo>
                    <a:pt x="439" y="94"/>
                  </a:lnTo>
                  <a:lnTo>
                    <a:pt x="462" y="118"/>
                  </a:lnTo>
                  <a:lnTo>
                    <a:pt x="484" y="144"/>
                  </a:lnTo>
                  <a:lnTo>
                    <a:pt x="504" y="171"/>
                  </a:lnTo>
                  <a:lnTo>
                    <a:pt x="524" y="197"/>
                  </a:lnTo>
                  <a:lnTo>
                    <a:pt x="541" y="226"/>
                  </a:lnTo>
                  <a:lnTo>
                    <a:pt x="558" y="255"/>
                  </a:lnTo>
                  <a:lnTo>
                    <a:pt x="572" y="284"/>
                  </a:lnTo>
                  <a:lnTo>
                    <a:pt x="586" y="315"/>
                  </a:lnTo>
                  <a:lnTo>
                    <a:pt x="598" y="346"/>
                  </a:lnTo>
                  <a:lnTo>
                    <a:pt x="609" y="377"/>
                  </a:lnTo>
                  <a:lnTo>
                    <a:pt x="617" y="409"/>
                  </a:lnTo>
                  <a:lnTo>
                    <a:pt x="625" y="441"/>
                  </a:lnTo>
                  <a:lnTo>
                    <a:pt x="631" y="474"/>
                  </a:lnTo>
                  <a:lnTo>
                    <a:pt x="634" y="507"/>
                  </a:lnTo>
                  <a:lnTo>
                    <a:pt x="637" y="541"/>
                  </a:lnTo>
                  <a:lnTo>
                    <a:pt x="638" y="575"/>
                  </a:lnTo>
                  <a:close/>
                </a:path>
              </a:pathLst>
            </a:custGeom>
            <a:solidFill>
              <a:srgbClr val="E5E7EF"/>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12" name="Freeform 13"/>
            <p:cNvSpPr>
              <a:spLocks/>
            </p:cNvSpPr>
            <p:nvPr/>
          </p:nvSpPr>
          <p:spPr bwMode="auto">
            <a:xfrm>
              <a:off x="2048082" y="3198655"/>
              <a:ext cx="420524" cy="709882"/>
            </a:xfrm>
            <a:custGeom>
              <a:avLst/>
              <a:gdLst>
                <a:gd name="T0" fmla="*/ 199 w 784"/>
                <a:gd name="T1" fmla="*/ 88 h 1029"/>
                <a:gd name="T2" fmla="*/ 212 w 784"/>
                <a:gd name="T3" fmla="*/ 75 h 1029"/>
                <a:gd name="T4" fmla="*/ 225 w 784"/>
                <a:gd name="T5" fmla="*/ 63 h 1029"/>
                <a:gd name="T6" fmla="*/ 239 w 784"/>
                <a:gd name="T7" fmla="*/ 52 h 1029"/>
                <a:gd name="T8" fmla="*/ 252 w 784"/>
                <a:gd name="T9" fmla="*/ 40 h 1029"/>
                <a:gd name="T10" fmla="*/ 266 w 784"/>
                <a:gd name="T11" fmla="*/ 30 h 1029"/>
                <a:gd name="T12" fmla="*/ 280 w 784"/>
                <a:gd name="T13" fmla="*/ 20 h 1029"/>
                <a:gd name="T14" fmla="*/ 294 w 784"/>
                <a:gd name="T15" fmla="*/ 9 h 1029"/>
                <a:gd name="T16" fmla="*/ 309 w 784"/>
                <a:gd name="T17" fmla="*/ 0 h 1029"/>
                <a:gd name="T18" fmla="*/ 782 w 784"/>
                <a:gd name="T19" fmla="*/ 590 h 1029"/>
                <a:gd name="T20" fmla="*/ 784 w 784"/>
                <a:gd name="T21" fmla="*/ 1029 h 1029"/>
                <a:gd name="T22" fmla="*/ 0 w 784"/>
                <a:gd name="T23" fmla="*/ 1029 h 1029"/>
                <a:gd name="T24" fmla="*/ 0 w 784"/>
                <a:gd name="T25" fmla="*/ 569 h 1029"/>
                <a:gd name="T26" fmla="*/ 1 w 784"/>
                <a:gd name="T27" fmla="*/ 535 h 1029"/>
                <a:gd name="T28" fmla="*/ 4 w 784"/>
                <a:gd name="T29" fmla="*/ 501 h 1029"/>
                <a:gd name="T30" fmla="*/ 7 w 784"/>
                <a:gd name="T31" fmla="*/ 468 h 1029"/>
                <a:gd name="T32" fmla="*/ 13 w 784"/>
                <a:gd name="T33" fmla="*/ 435 h 1029"/>
                <a:gd name="T34" fmla="*/ 21 w 784"/>
                <a:gd name="T35" fmla="*/ 403 h 1029"/>
                <a:gd name="T36" fmla="*/ 29 w 784"/>
                <a:gd name="T37" fmla="*/ 371 h 1029"/>
                <a:gd name="T38" fmla="*/ 39 w 784"/>
                <a:gd name="T39" fmla="*/ 340 h 1029"/>
                <a:gd name="T40" fmla="*/ 52 w 784"/>
                <a:gd name="T41" fmla="*/ 309 h 1029"/>
                <a:gd name="T42" fmla="*/ 65 w 784"/>
                <a:gd name="T43" fmla="*/ 278 h 1029"/>
                <a:gd name="T44" fmla="*/ 80 w 784"/>
                <a:gd name="T45" fmla="*/ 249 h 1029"/>
                <a:gd name="T46" fmla="*/ 96 w 784"/>
                <a:gd name="T47" fmla="*/ 220 h 1029"/>
                <a:gd name="T48" fmla="*/ 114 w 784"/>
                <a:gd name="T49" fmla="*/ 191 h 1029"/>
                <a:gd name="T50" fmla="*/ 133 w 784"/>
                <a:gd name="T51" fmla="*/ 165 h 1029"/>
                <a:gd name="T52" fmla="*/ 153 w 784"/>
                <a:gd name="T53" fmla="*/ 138 h 1029"/>
                <a:gd name="T54" fmla="*/ 176 w 784"/>
                <a:gd name="T55" fmla="*/ 112 h 1029"/>
                <a:gd name="T56" fmla="*/ 199 w 784"/>
                <a:gd name="T57" fmla="*/ 88 h 10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84" h="1029">
                  <a:moveTo>
                    <a:pt x="199" y="88"/>
                  </a:moveTo>
                  <a:lnTo>
                    <a:pt x="212" y="75"/>
                  </a:lnTo>
                  <a:lnTo>
                    <a:pt x="225" y="63"/>
                  </a:lnTo>
                  <a:lnTo>
                    <a:pt x="239" y="52"/>
                  </a:lnTo>
                  <a:lnTo>
                    <a:pt x="252" y="40"/>
                  </a:lnTo>
                  <a:lnTo>
                    <a:pt x="266" y="30"/>
                  </a:lnTo>
                  <a:lnTo>
                    <a:pt x="280" y="20"/>
                  </a:lnTo>
                  <a:lnTo>
                    <a:pt x="294" y="9"/>
                  </a:lnTo>
                  <a:lnTo>
                    <a:pt x="309" y="0"/>
                  </a:lnTo>
                  <a:lnTo>
                    <a:pt x="782" y="590"/>
                  </a:lnTo>
                  <a:lnTo>
                    <a:pt x="784" y="1029"/>
                  </a:lnTo>
                  <a:lnTo>
                    <a:pt x="0" y="1029"/>
                  </a:lnTo>
                  <a:lnTo>
                    <a:pt x="0" y="569"/>
                  </a:lnTo>
                  <a:lnTo>
                    <a:pt x="1" y="535"/>
                  </a:lnTo>
                  <a:lnTo>
                    <a:pt x="4" y="501"/>
                  </a:lnTo>
                  <a:lnTo>
                    <a:pt x="7" y="468"/>
                  </a:lnTo>
                  <a:lnTo>
                    <a:pt x="13" y="435"/>
                  </a:lnTo>
                  <a:lnTo>
                    <a:pt x="21" y="403"/>
                  </a:lnTo>
                  <a:lnTo>
                    <a:pt x="29" y="371"/>
                  </a:lnTo>
                  <a:lnTo>
                    <a:pt x="39" y="340"/>
                  </a:lnTo>
                  <a:lnTo>
                    <a:pt x="52" y="309"/>
                  </a:lnTo>
                  <a:lnTo>
                    <a:pt x="65" y="278"/>
                  </a:lnTo>
                  <a:lnTo>
                    <a:pt x="80" y="249"/>
                  </a:lnTo>
                  <a:lnTo>
                    <a:pt x="96" y="220"/>
                  </a:lnTo>
                  <a:lnTo>
                    <a:pt x="114" y="191"/>
                  </a:lnTo>
                  <a:lnTo>
                    <a:pt x="133" y="165"/>
                  </a:lnTo>
                  <a:lnTo>
                    <a:pt x="153" y="138"/>
                  </a:lnTo>
                  <a:lnTo>
                    <a:pt x="176" y="112"/>
                  </a:lnTo>
                  <a:lnTo>
                    <a:pt x="199" y="88"/>
                  </a:lnTo>
                  <a:close/>
                </a:path>
              </a:pathLst>
            </a:custGeom>
            <a:solidFill>
              <a:srgbClr val="E5E7EF"/>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13" name="Freeform 7"/>
            <p:cNvSpPr>
              <a:spLocks/>
            </p:cNvSpPr>
            <p:nvPr/>
          </p:nvSpPr>
          <p:spPr bwMode="auto">
            <a:xfrm>
              <a:off x="2156179" y="2700744"/>
              <a:ext cx="456132" cy="456132"/>
            </a:xfrm>
            <a:custGeom>
              <a:avLst/>
              <a:gdLst>
                <a:gd name="T0" fmla="*/ 627 w 750"/>
                <a:gd name="T1" fmla="*/ 98 h 752"/>
                <a:gd name="T2" fmla="*/ 598 w 750"/>
                <a:gd name="T3" fmla="*/ 74 h 752"/>
                <a:gd name="T4" fmla="*/ 567 w 750"/>
                <a:gd name="T5" fmla="*/ 53 h 752"/>
                <a:gd name="T6" fmla="*/ 535 w 750"/>
                <a:gd name="T7" fmla="*/ 36 h 752"/>
                <a:gd name="T8" fmla="*/ 502 w 750"/>
                <a:gd name="T9" fmla="*/ 22 h 752"/>
                <a:gd name="T10" fmla="*/ 467 w 750"/>
                <a:gd name="T11" fmla="*/ 12 h 752"/>
                <a:gd name="T12" fmla="*/ 430 w 750"/>
                <a:gd name="T13" fmla="*/ 5 h 752"/>
                <a:gd name="T14" fmla="*/ 393 w 750"/>
                <a:gd name="T15" fmla="*/ 0 h 752"/>
                <a:gd name="T16" fmla="*/ 337 w 750"/>
                <a:gd name="T17" fmla="*/ 3 h 752"/>
                <a:gd name="T18" fmla="*/ 264 w 750"/>
                <a:gd name="T19" fmla="*/ 18 h 752"/>
                <a:gd name="T20" fmla="*/ 196 w 750"/>
                <a:gd name="T21" fmla="*/ 45 h 752"/>
                <a:gd name="T22" fmla="*/ 136 w 750"/>
                <a:gd name="T23" fmla="*/ 86 h 752"/>
                <a:gd name="T24" fmla="*/ 86 w 750"/>
                <a:gd name="T25" fmla="*/ 137 h 752"/>
                <a:gd name="T26" fmla="*/ 45 w 750"/>
                <a:gd name="T27" fmla="*/ 197 h 752"/>
                <a:gd name="T28" fmla="*/ 18 w 750"/>
                <a:gd name="T29" fmla="*/ 264 h 752"/>
                <a:gd name="T30" fmla="*/ 3 w 750"/>
                <a:gd name="T31" fmla="*/ 338 h 752"/>
                <a:gd name="T32" fmla="*/ 3 w 750"/>
                <a:gd name="T33" fmla="*/ 413 h 752"/>
                <a:gd name="T34" fmla="*/ 17 w 750"/>
                <a:gd name="T35" fmla="*/ 485 h 752"/>
                <a:gd name="T36" fmla="*/ 44 w 750"/>
                <a:gd name="T37" fmla="*/ 553 h 752"/>
                <a:gd name="T38" fmla="*/ 86 w 750"/>
                <a:gd name="T39" fmla="*/ 614 h 752"/>
                <a:gd name="T40" fmla="*/ 125 w 750"/>
                <a:gd name="T41" fmla="*/ 655 h 752"/>
                <a:gd name="T42" fmla="*/ 152 w 750"/>
                <a:gd name="T43" fmla="*/ 678 h 752"/>
                <a:gd name="T44" fmla="*/ 184 w 750"/>
                <a:gd name="T45" fmla="*/ 699 h 752"/>
                <a:gd name="T46" fmla="*/ 215 w 750"/>
                <a:gd name="T47" fmla="*/ 716 h 752"/>
                <a:gd name="T48" fmla="*/ 248 w 750"/>
                <a:gd name="T49" fmla="*/ 730 h 752"/>
                <a:gd name="T50" fmla="*/ 284 w 750"/>
                <a:gd name="T51" fmla="*/ 740 h 752"/>
                <a:gd name="T52" fmla="*/ 320 w 750"/>
                <a:gd name="T53" fmla="*/ 747 h 752"/>
                <a:gd name="T54" fmla="*/ 356 w 750"/>
                <a:gd name="T55" fmla="*/ 752 h 752"/>
                <a:gd name="T56" fmla="*/ 393 w 750"/>
                <a:gd name="T57" fmla="*/ 752 h 752"/>
                <a:gd name="T58" fmla="*/ 430 w 750"/>
                <a:gd name="T59" fmla="*/ 747 h 752"/>
                <a:gd name="T60" fmla="*/ 467 w 750"/>
                <a:gd name="T61" fmla="*/ 740 h 752"/>
                <a:gd name="T62" fmla="*/ 502 w 750"/>
                <a:gd name="T63" fmla="*/ 730 h 752"/>
                <a:gd name="T64" fmla="*/ 535 w 750"/>
                <a:gd name="T65" fmla="*/ 716 h 752"/>
                <a:gd name="T66" fmla="*/ 567 w 750"/>
                <a:gd name="T67" fmla="*/ 699 h 752"/>
                <a:gd name="T68" fmla="*/ 598 w 750"/>
                <a:gd name="T69" fmla="*/ 678 h 752"/>
                <a:gd name="T70" fmla="*/ 627 w 750"/>
                <a:gd name="T71" fmla="*/ 655 h 752"/>
                <a:gd name="T72" fmla="*/ 666 w 750"/>
                <a:gd name="T73" fmla="*/ 614 h 752"/>
                <a:gd name="T74" fmla="*/ 707 w 750"/>
                <a:gd name="T75" fmla="*/ 553 h 752"/>
                <a:gd name="T76" fmla="*/ 734 w 750"/>
                <a:gd name="T77" fmla="*/ 485 h 752"/>
                <a:gd name="T78" fmla="*/ 748 w 750"/>
                <a:gd name="T79" fmla="*/ 413 h 752"/>
                <a:gd name="T80" fmla="*/ 748 w 750"/>
                <a:gd name="T81" fmla="*/ 339 h 752"/>
                <a:gd name="T82" fmla="*/ 734 w 750"/>
                <a:gd name="T83" fmla="*/ 266 h 752"/>
                <a:gd name="T84" fmla="*/ 707 w 750"/>
                <a:gd name="T85" fmla="*/ 200 h 752"/>
                <a:gd name="T86" fmla="*/ 666 w 750"/>
                <a:gd name="T87" fmla="*/ 139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50" h="752">
                  <a:moveTo>
                    <a:pt x="641" y="111"/>
                  </a:moveTo>
                  <a:lnTo>
                    <a:pt x="627" y="98"/>
                  </a:lnTo>
                  <a:lnTo>
                    <a:pt x="613" y="86"/>
                  </a:lnTo>
                  <a:lnTo>
                    <a:pt x="598" y="74"/>
                  </a:lnTo>
                  <a:lnTo>
                    <a:pt x="583" y="64"/>
                  </a:lnTo>
                  <a:lnTo>
                    <a:pt x="567" y="53"/>
                  </a:lnTo>
                  <a:lnTo>
                    <a:pt x="552" y="44"/>
                  </a:lnTo>
                  <a:lnTo>
                    <a:pt x="535" y="36"/>
                  </a:lnTo>
                  <a:lnTo>
                    <a:pt x="519" y="29"/>
                  </a:lnTo>
                  <a:lnTo>
                    <a:pt x="502" y="22"/>
                  </a:lnTo>
                  <a:lnTo>
                    <a:pt x="484" y="16"/>
                  </a:lnTo>
                  <a:lnTo>
                    <a:pt x="467" y="12"/>
                  </a:lnTo>
                  <a:lnTo>
                    <a:pt x="449" y="7"/>
                  </a:lnTo>
                  <a:lnTo>
                    <a:pt x="430" y="5"/>
                  </a:lnTo>
                  <a:lnTo>
                    <a:pt x="412" y="3"/>
                  </a:lnTo>
                  <a:lnTo>
                    <a:pt x="393" y="0"/>
                  </a:lnTo>
                  <a:lnTo>
                    <a:pt x="375" y="0"/>
                  </a:lnTo>
                  <a:lnTo>
                    <a:pt x="337" y="3"/>
                  </a:lnTo>
                  <a:lnTo>
                    <a:pt x="300" y="8"/>
                  </a:lnTo>
                  <a:lnTo>
                    <a:pt x="264" y="18"/>
                  </a:lnTo>
                  <a:lnTo>
                    <a:pt x="230" y="30"/>
                  </a:lnTo>
                  <a:lnTo>
                    <a:pt x="196" y="45"/>
                  </a:lnTo>
                  <a:lnTo>
                    <a:pt x="166" y="65"/>
                  </a:lnTo>
                  <a:lnTo>
                    <a:pt x="136" y="86"/>
                  </a:lnTo>
                  <a:lnTo>
                    <a:pt x="110" y="110"/>
                  </a:lnTo>
                  <a:lnTo>
                    <a:pt x="86" y="137"/>
                  </a:lnTo>
                  <a:lnTo>
                    <a:pt x="65" y="166"/>
                  </a:lnTo>
                  <a:lnTo>
                    <a:pt x="45" y="197"/>
                  </a:lnTo>
                  <a:lnTo>
                    <a:pt x="30" y="230"/>
                  </a:lnTo>
                  <a:lnTo>
                    <a:pt x="18" y="264"/>
                  </a:lnTo>
                  <a:lnTo>
                    <a:pt x="8" y="300"/>
                  </a:lnTo>
                  <a:lnTo>
                    <a:pt x="3" y="338"/>
                  </a:lnTo>
                  <a:lnTo>
                    <a:pt x="0" y="376"/>
                  </a:lnTo>
                  <a:lnTo>
                    <a:pt x="3" y="413"/>
                  </a:lnTo>
                  <a:lnTo>
                    <a:pt x="7" y="450"/>
                  </a:lnTo>
                  <a:lnTo>
                    <a:pt x="17" y="485"/>
                  </a:lnTo>
                  <a:lnTo>
                    <a:pt x="29" y="520"/>
                  </a:lnTo>
                  <a:lnTo>
                    <a:pt x="44" y="553"/>
                  </a:lnTo>
                  <a:lnTo>
                    <a:pt x="64" y="584"/>
                  </a:lnTo>
                  <a:lnTo>
                    <a:pt x="86" y="614"/>
                  </a:lnTo>
                  <a:lnTo>
                    <a:pt x="111" y="642"/>
                  </a:lnTo>
                  <a:lnTo>
                    <a:pt x="125" y="655"/>
                  </a:lnTo>
                  <a:lnTo>
                    <a:pt x="139" y="667"/>
                  </a:lnTo>
                  <a:lnTo>
                    <a:pt x="152" y="678"/>
                  </a:lnTo>
                  <a:lnTo>
                    <a:pt x="167" y="689"/>
                  </a:lnTo>
                  <a:lnTo>
                    <a:pt x="184" y="699"/>
                  </a:lnTo>
                  <a:lnTo>
                    <a:pt x="199" y="708"/>
                  </a:lnTo>
                  <a:lnTo>
                    <a:pt x="215" y="716"/>
                  </a:lnTo>
                  <a:lnTo>
                    <a:pt x="232" y="723"/>
                  </a:lnTo>
                  <a:lnTo>
                    <a:pt x="248" y="730"/>
                  </a:lnTo>
                  <a:lnTo>
                    <a:pt x="265" y="735"/>
                  </a:lnTo>
                  <a:lnTo>
                    <a:pt x="284" y="740"/>
                  </a:lnTo>
                  <a:lnTo>
                    <a:pt x="301" y="745"/>
                  </a:lnTo>
                  <a:lnTo>
                    <a:pt x="320" y="747"/>
                  </a:lnTo>
                  <a:lnTo>
                    <a:pt x="338" y="749"/>
                  </a:lnTo>
                  <a:lnTo>
                    <a:pt x="356" y="752"/>
                  </a:lnTo>
                  <a:lnTo>
                    <a:pt x="375" y="752"/>
                  </a:lnTo>
                  <a:lnTo>
                    <a:pt x="393" y="752"/>
                  </a:lnTo>
                  <a:lnTo>
                    <a:pt x="412" y="749"/>
                  </a:lnTo>
                  <a:lnTo>
                    <a:pt x="430" y="747"/>
                  </a:lnTo>
                  <a:lnTo>
                    <a:pt x="449" y="745"/>
                  </a:lnTo>
                  <a:lnTo>
                    <a:pt x="467" y="740"/>
                  </a:lnTo>
                  <a:lnTo>
                    <a:pt x="484" y="735"/>
                  </a:lnTo>
                  <a:lnTo>
                    <a:pt x="502" y="730"/>
                  </a:lnTo>
                  <a:lnTo>
                    <a:pt x="519" y="723"/>
                  </a:lnTo>
                  <a:lnTo>
                    <a:pt x="535" y="716"/>
                  </a:lnTo>
                  <a:lnTo>
                    <a:pt x="552" y="708"/>
                  </a:lnTo>
                  <a:lnTo>
                    <a:pt x="567" y="699"/>
                  </a:lnTo>
                  <a:lnTo>
                    <a:pt x="583" y="689"/>
                  </a:lnTo>
                  <a:lnTo>
                    <a:pt x="598" y="678"/>
                  </a:lnTo>
                  <a:lnTo>
                    <a:pt x="613" y="667"/>
                  </a:lnTo>
                  <a:lnTo>
                    <a:pt x="627" y="655"/>
                  </a:lnTo>
                  <a:lnTo>
                    <a:pt x="641" y="642"/>
                  </a:lnTo>
                  <a:lnTo>
                    <a:pt x="666" y="614"/>
                  </a:lnTo>
                  <a:lnTo>
                    <a:pt x="688" y="584"/>
                  </a:lnTo>
                  <a:lnTo>
                    <a:pt x="707" y="553"/>
                  </a:lnTo>
                  <a:lnTo>
                    <a:pt x="722" y="520"/>
                  </a:lnTo>
                  <a:lnTo>
                    <a:pt x="734" y="485"/>
                  </a:lnTo>
                  <a:lnTo>
                    <a:pt x="744" y="450"/>
                  </a:lnTo>
                  <a:lnTo>
                    <a:pt x="748" y="413"/>
                  </a:lnTo>
                  <a:lnTo>
                    <a:pt x="750" y="376"/>
                  </a:lnTo>
                  <a:lnTo>
                    <a:pt x="748" y="339"/>
                  </a:lnTo>
                  <a:lnTo>
                    <a:pt x="744" y="302"/>
                  </a:lnTo>
                  <a:lnTo>
                    <a:pt x="734" y="266"/>
                  </a:lnTo>
                  <a:lnTo>
                    <a:pt x="722" y="232"/>
                  </a:lnTo>
                  <a:lnTo>
                    <a:pt x="707" y="200"/>
                  </a:lnTo>
                  <a:lnTo>
                    <a:pt x="688" y="167"/>
                  </a:lnTo>
                  <a:lnTo>
                    <a:pt x="666" y="139"/>
                  </a:lnTo>
                  <a:lnTo>
                    <a:pt x="641" y="111"/>
                  </a:lnTo>
                  <a:close/>
                </a:path>
              </a:pathLst>
            </a:custGeom>
            <a:solidFill>
              <a:srgbClr val="E5E7EF"/>
            </a:solidFill>
            <a:ln w="28575">
              <a:solidFill>
                <a:schemeClr val="bg1"/>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grpSp>
      <p:cxnSp>
        <p:nvCxnSpPr>
          <p:cNvPr id="34" name="Straight Arrow Connector 33" descr="Arrow pointing from one graphic of a person to the next"/>
          <p:cNvCxnSpPr/>
          <p:nvPr/>
        </p:nvCxnSpPr>
        <p:spPr>
          <a:xfrm>
            <a:off x="3372514" y="4290682"/>
            <a:ext cx="304800" cy="0"/>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45" name="Straight Connector 44" descr="Arrow pointing from one graphic of a person to the next"/>
          <p:cNvCxnSpPr/>
          <p:nvPr/>
        </p:nvCxnSpPr>
        <p:spPr>
          <a:xfrm>
            <a:off x="3047714" y="2858096"/>
            <a:ext cx="0" cy="343335"/>
          </a:xfrm>
          <a:prstGeom prst="line">
            <a:avLst/>
          </a:prstGeom>
          <a:ln w="28575">
            <a:solidFill>
              <a:srgbClr val="E3C131"/>
            </a:solidFill>
          </a:ln>
        </p:spPr>
        <p:style>
          <a:lnRef idx="1">
            <a:schemeClr val="accent1"/>
          </a:lnRef>
          <a:fillRef idx="0">
            <a:schemeClr val="accent1"/>
          </a:fillRef>
          <a:effectRef idx="0">
            <a:schemeClr val="accent1"/>
          </a:effectRef>
          <a:fontRef idx="minor">
            <a:schemeClr val="tx1"/>
          </a:fontRef>
        </p:style>
      </p:cxnSp>
      <p:grpSp>
        <p:nvGrpSpPr>
          <p:cNvPr id="5" name="Group 13" descr="Graphic of a person"/>
          <p:cNvGrpSpPr/>
          <p:nvPr/>
        </p:nvGrpSpPr>
        <p:grpSpPr>
          <a:xfrm>
            <a:off x="3705889" y="3568564"/>
            <a:ext cx="575158" cy="893568"/>
            <a:chOff x="2007317" y="2700744"/>
            <a:chExt cx="812083" cy="1261656"/>
          </a:xfrm>
        </p:grpSpPr>
        <p:sp>
          <p:nvSpPr>
            <p:cNvPr id="15" name="Freeform 11"/>
            <p:cNvSpPr>
              <a:spLocks/>
            </p:cNvSpPr>
            <p:nvPr/>
          </p:nvSpPr>
          <p:spPr bwMode="auto">
            <a:xfrm>
              <a:off x="2007317" y="3068832"/>
              <a:ext cx="812083" cy="893568"/>
            </a:xfrm>
            <a:custGeom>
              <a:avLst/>
              <a:gdLst>
                <a:gd name="T0" fmla="*/ 1264 w 1514"/>
                <a:gd name="T1" fmla="*/ 196 h 1294"/>
                <a:gd name="T2" fmla="*/ 1206 w 1514"/>
                <a:gd name="T3" fmla="*/ 149 h 1294"/>
                <a:gd name="T4" fmla="*/ 1145 w 1514"/>
                <a:gd name="T5" fmla="*/ 107 h 1294"/>
                <a:gd name="T6" fmla="*/ 1080 w 1514"/>
                <a:gd name="T7" fmla="*/ 73 h 1294"/>
                <a:gd name="T8" fmla="*/ 1012 w 1514"/>
                <a:gd name="T9" fmla="*/ 44 h 1294"/>
                <a:gd name="T10" fmla="*/ 941 w 1514"/>
                <a:gd name="T11" fmla="*/ 23 h 1294"/>
                <a:gd name="T12" fmla="*/ 869 w 1514"/>
                <a:gd name="T13" fmla="*/ 8 h 1294"/>
                <a:gd name="T14" fmla="*/ 794 w 1514"/>
                <a:gd name="T15" fmla="*/ 1 h 1294"/>
                <a:gd name="T16" fmla="*/ 717 w 1514"/>
                <a:gd name="T17" fmla="*/ 1 h 1294"/>
                <a:gd name="T18" fmla="*/ 641 w 1514"/>
                <a:gd name="T19" fmla="*/ 9 h 1294"/>
                <a:gd name="T20" fmla="*/ 567 w 1514"/>
                <a:gd name="T21" fmla="*/ 24 h 1294"/>
                <a:gd name="T22" fmla="*/ 497 w 1514"/>
                <a:gd name="T23" fmla="*/ 46 h 1294"/>
                <a:gd name="T24" fmla="*/ 429 w 1514"/>
                <a:gd name="T25" fmla="*/ 75 h 1294"/>
                <a:gd name="T26" fmla="*/ 364 w 1514"/>
                <a:gd name="T27" fmla="*/ 110 h 1294"/>
                <a:gd name="T28" fmla="*/ 304 w 1514"/>
                <a:gd name="T29" fmla="*/ 151 h 1294"/>
                <a:gd name="T30" fmla="*/ 248 w 1514"/>
                <a:gd name="T31" fmla="*/ 197 h 1294"/>
                <a:gd name="T32" fmla="*/ 197 w 1514"/>
                <a:gd name="T33" fmla="*/ 249 h 1294"/>
                <a:gd name="T34" fmla="*/ 151 w 1514"/>
                <a:gd name="T35" fmla="*/ 304 h 1294"/>
                <a:gd name="T36" fmla="*/ 109 w 1514"/>
                <a:gd name="T37" fmla="*/ 365 h 1294"/>
                <a:gd name="T38" fmla="*/ 75 w 1514"/>
                <a:gd name="T39" fmla="*/ 430 h 1294"/>
                <a:gd name="T40" fmla="*/ 46 w 1514"/>
                <a:gd name="T41" fmla="*/ 497 h 1294"/>
                <a:gd name="T42" fmla="*/ 24 w 1514"/>
                <a:gd name="T43" fmla="*/ 568 h 1294"/>
                <a:gd name="T44" fmla="*/ 9 w 1514"/>
                <a:gd name="T45" fmla="*/ 642 h 1294"/>
                <a:gd name="T46" fmla="*/ 1 w 1514"/>
                <a:gd name="T47" fmla="*/ 718 h 1294"/>
                <a:gd name="T48" fmla="*/ 0 w 1514"/>
                <a:gd name="T49" fmla="*/ 1294 h 1294"/>
                <a:gd name="T50" fmla="*/ 1514 w 1514"/>
                <a:gd name="T51" fmla="*/ 757 h 1294"/>
                <a:gd name="T52" fmla="*/ 1511 w 1514"/>
                <a:gd name="T53" fmla="*/ 682 h 1294"/>
                <a:gd name="T54" fmla="*/ 1499 w 1514"/>
                <a:gd name="T55" fmla="*/ 608 h 1294"/>
                <a:gd name="T56" fmla="*/ 1482 w 1514"/>
                <a:gd name="T57" fmla="*/ 537 h 1294"/>
                <a:gd name="T58" fmla="*/ 1456 w 1514"/>
                <a:gd name="T59" fmla="*/ 467 h 1294"/>
                <a:gd name="T60" fmla="*/ 1425 w 1514"/>
                <a:gd name="T61" fmla="*/ 401 h 1294"/>
                <a:gd name="T62" fmla="*/ 1387 w 1514"/>
                <a:gd name="T63" fmla="*/ 338 h 1294"/>
                <a:gd name="T64" fmla="*/ 1342 w 1514"/>
                <a:gd name="T65" fmla="*/ 278 h 1294"/>
                <a:gd name="T66" fmla="*/ 1292 w 1514"/>
                <a:gd name="T67" fmla="*/ 223 h 1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14" h="1294">
                  <a:moveTo>
                    <a:pt x="1292" y="223"/>
                  </a:moveTo>
                  <a:lnTo>
                    <a:pt x="1264" y="196"/>
                  </a:lnTo>
                  <a:lnTo>
                    <a:pt x="1236" y="172"/>
                  </a:lnTo>
                  <a:lnTo>
                    <a:pt x="1206" y="149"/>
                  </a:lnTo>
                  <a:lnTo>
                    <a:pt x="1176" y="127"/>
                  </a:lnTo>
                  <a:lnTo>
                    <a:pt x="1145" y="107"/>
                  </a:lnTo>
                  <a:lnTo>
                    <a:pt x="1113" y="89"/>
                  </a:lnTo>
                  <a:lnTo>
                    <a:pt x="1080" y="73"/>
                  </a:lnTo>
                  <a:lnTo>
                    <a:pt x="1046" y="58"/>
                  </a:lnTo>
                  <a:lnTo>
                    <a:pt x="1012" y="44"/>
                  </a:lnTo>
                  <a:lnTo>
                    <a:pt x="977" y="32"/>
                  </a:lnTo>
                  <a:lnTo>
                    <a:pt x="941" y="23"/>
                  </a:lnTo>
                  <a:lnTo>
                    <a:pt x="904" y="15"/>
                  </a:lnTo>
                  <a:lnTo>
                    <a:pt x="869" y="8"/>
                  </a:lnTo>
                  <a:lnTo>
                    <a:pt x="831" y="4"/>
                  </a:lnTo>
                  <a:lnTo>
                    <a:pt x="794" y="1"/>
                  </a:lnTo>
                  <a:lnTo>
                    <a:pt x="756" y="0"/>
                  </a:lnTo>
                  <a:lnTo>
                    <a:pt x="717" y="1"/>
                  </a:lnTo>
                  <a:lnTo>
                    <a:pt x="679" y="4"/>
                  </a:lnTo>
                  <a:lnTo>
                    <a:pt x="641" y="9"/>
                  </a:lnTo>
                  <a:lnTo>
                    <a:pt x="604" y="15"/>
                  </a:lnTo>
                  <a:lnTo>
                    <a:pt x="567" y="24"/>
                  </a:lnTo>
                  <a:lnTo>
                    <a:pt x="531" y="35"/>
                  </a:lnTo>
                  <a:lnTo>
                    <a:pt x="497" y="46"/>
                  </a:lnTo>
                  <a:lnTo>
                    <a:pt x="462" y="60"/>
                  </a:lnTo>
                  <a:lnTo>
                    <a:pt x="429" y="75"/>
                  </a:lnTo>
                  <a:lnTo>
                    <a:pt x="396" y="91"/>
                  </a:lnTo>
                  <a:lnTo>
                    <a:pt x="364" y="110"/>
                  </a:lnTo>
                  <a:lnTo>
                    <a:pt x="334" y="129"/>
                  </a:lnTo>
                  <a:lnTo>
                    <a:pt x="304" y="151"/>
                  </a:lnTo>
                  <a:lnTo>
                    <a:pt x="275" y="173"/>
                  </a:lnTo>
                  <a:lnTo>
                    <a:pt x="248" y="197"/>
                  </a:lnTo>
                  <a:lnTo>
                    <a:pt x="222" y="223"/>
                  </a:lnTo>
                  <a:lnTo>
                    <a:pt x="197" y="249"/>
                  </a:lnTo>
                  <a:lnTo>
                    <a:pt x="173" y="276"/>
                  </a:lnTo>
                  <a:lnTo>
                    <a:pt x="151" y="304"/>
                  </a:lnTo>
                  <a:lnTo>
                    <a:pt x="129" y="334"/>
                  </a:lnTo>
                  <a:lnTo>
                    <a:pt x="109" y="365"/>
                  </a:lnTo>
                  <a:lnTo>
                    <a:pt x="91" y="397"/>
                  </a:lnTo>
                  <a:lnTo>
                    <a:pt x="75" y="430"/>
                  </a:lnTo>
                  <a:lnTo>
                    <a:pt x="60" y="463"/>
                  </a:lnTo>
                  <a:lnTo>
                    <a:pt x="46" y="497"/>
                  </a:lnTo>
                  <a:lnTo>
                    <a:pt x="35" y="532"/>
                  </a:lnTo>
                  <a:lnTo>
                    <a:pt x="24" y="568"/>
                  </a:lnTo>
                  <a:lnTo>
                    <a:pt x="15" y="605"/>
                  </a:lnTo>
                  <a:lnTo>
                    <a:pt x="9" y="642"/>
                  </a:lnTo>
                  <a:lnTo>
                    <a:pt x="3" y="680"/>
                  </a:lnTo>
                  <a:lnTo>
                    <a:pt x="1" y="718"/>
                  </a:lnTo>
                  <a:lnTo>
                    <a:pt x="0" y="757"/>
                  </a:lnTo>
                  <a:lnTo>
                    <a:pt x="0" y="1294"/>
                  </a:lnTo>
                  <a:lnTo>
                    <a:pt x="1514" y="1293"/>
                  </a:lnTo>
                  <a:lnTo>
                    <a:pt x="1514" y="757"/>
                  </a:lnTo>
                  <a:lnTo>
                    <a:pt x="1513" y="719"/>
                  </a:lnTo>
                  <a:lnTo>
                    <a:pt x="1511" y="682"/>
                  </a:lnTo>
                  <a:lnTo>
                    <a:pt x="1506" y="644"/>
                  </a:lnTo>
                  <a:lnTo>
                    <a:pt x="1499" y="608"/>
                  </a:lnTo>
                  <a:lnTo>
                    <a:pt x="1491" y="572"/>
                  </a:lnTo>
                  <a:lnTo>
                    <a:pt x="1482" y="537"/>
                  </a:lnTo>
                  <a:lnTo>
                    <a:pt x="1470" y="501"/>
                  </a:lnTo>
                  <a:lnTo>
                    <a:pt x="1456" y="467"/>
                  </a:lnTo>
                  <a:lnTo>
                    <a:pt x="1441" y="433"/>
                  </a:lnTo>
                  <a:lnTo>
                    <a:pt x="1425" y="401"/>
                  </a:lnTo>
                  <a:lnTo>
                    <a:pt x="1407" y="369"/>
                  </a:lnTo>
                  <a:lnTo>
                    <a:pt x="1387" y="338"/>
                  </a:lnTo>
                  <a:lnTo>
                    <a:pt x="1365" y="308"/>
                  </a:lnTo>
                  <a:lnTo>
                    <a:pt x="1342" y="278"/>
                  </a:lnTo>
                  <a:lnTo>
                    <a:pt x="1318" y="250"/>
                  </a:lnTo>
                  <a:lnTo>
                    <a:pt x="1292" y="22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6" name="Freeform 12"/>
            <p:cNvSpPr>
              <a:spLocks/>
            </p:cNvSpPr>
            <p:nvPr/>
          </p:nvSpPr>
          <p:spPr bwMode="auto">
            <a:xfrm>
              <a:off x="2401558" y="3194511"/>
              <a:ext cx="377077" cy="714026"/>
            </a:xfrm>
            <a:custGeom>
              <a:avLst/>
              <a:gdLst>
                <a:gd name="T0" fmla="*/ 638 w 638"/>
                <a:gd name="T1" fmla="*/ 575 h 1035"/>
                <a:gd name="T2" fmla="*/ 638 w 638"/>
                <a:gd name="T3" fmla="*/ 1035 h 1035"/>
                <a:gd name="T4" fmla="*/ 136 w 638"/>
                <a:gd name="T5" fmla="*/ 1035 h 1035"/>
                <a:gd name="T6" fmla="*/ 136 w 638"/>
                <a:gd name="T7" fmla="*/ 569 h 1035"/>
                <a:gd name="T8" fmla="*/ 0 w 638"/>
                <a:gd name="T9" fmla="*/ 401 h 1035"/>
                <a:gd name="T10" fmla="*/ 320 w 638"/>
                <a:gd name="T11" fmla="*/ 0 h 1035"/>
                <a:gd name="T12" fmla="*/ 335 w 638"/>
                <a:gd name="T13" fmla="*/ 11 h 1035"/>
                <a:gd name="T14" fmla="*/ 351 w 638"/>
                <a:gd name="T15" fmla="*/ 21 h 1035"/>
                <a:gd name="T16" fmla="*/ 366 w 638"/>
                <a:gd name="T17" fmla="*/ 32 h 1035"/>
                <a:gd name="T18" fmla="*/ 381 w 638"/>
                <a:gd name="T19" fmla="*/ 43 h 1035"/>
                <a:gd name="T20" fmla="*/ 396 w 638"/>
                <a:gd name="T21" fmla="*/ 56 h 1035"/>
                <a:gd name="T22" fmla="*/ 410 w 638"/>
                <a:gd name="T23" fmla="*/ 67 h 1035"/>
                <a:gd name="T24" fmla="*/ 425 w 638"/>
                <a:gd name="T25" fmla="*/ 81 h 1035"/>
                <a:gd name="T26" fmla="*/ 439 w 638"/>
                <a:gd name="T27" fmla="*/ 94 h 1035"/>
                <a:gd name="T28" fmla="*/ 462 w 638"/>
                <a:gd name="T29" fmla="*/ 118 h 1035"/>
                <a:gd name="T30" fmla="*/ 484 w 638"/>
                <a:gd name="T31" fmla="*/ 144 h 1035"/>
                <a:gd name="T32" fmla="*/ 504 w 638"/>
                <a:gd name="T33" fmla="*/ 171 h 1035"/>
                <a:gd name="T34" fmla="*/ 524 w 638"/>
                <a:gd name="T35" fmla="*/ 197 h 1035"/>
                <a:gd name="T36" fmla="*/ 541 w 638"/>
                <a:gd name="T37" fmla="*/ 226 h 1035"/>
                <a:gd name="T38" fmla="*/ 558 w 638"/>
                <a:gd name="T39" fmla="*/ 255 h 1035"/>
                <a:gd name="T40" fmla="*/ 572 w 638"/>
                <a:gd name="T41" fmla="*/ 284 h 1035"/>
                <a:gd name="T42" fmla="*/ 586 w 638"/>
                <a:gd name="T43" fmla="*/ 315 h 1035"/>
                <a:gd name="T44" fmla="*/ 598 w 638"/>
                <a:gd name="T45" fmla="*/ 346 h 1035"/>
                <a:gd name="T46" fmla="*/ 609 w 638"/>
                <a:gd name="T47" fmla="*/ 377 h 1035"/>
                <a:gd name="T48" fmla="*/ 617 w 638"/>
                <a:gd name="T49" fmla="*/ 409 h 1035"/>
                <a:gd name="T50" fmla="*/ 625 w 638"/>
                <a:gd name="T51" fmla="*/ 441 h 1035"/>
                <a:gd name="T52" fmla="*/ 631 w 638"/>
                <a:gd name="T53" fmla="*/ 474 h 1035"/>
                <a:gd name="T54" fmla="*/ 634 w 638"/>
                <a:gd name="T55" fmla="*/ 507 h 1035"/>
                <a:gd name="T56" fmla="*/ 637 w 638"/>
                <a:gd name="T57" fmla="*/ 541 h 1035"/>
                <a:gd name="T58" fmla="*/ 638 w 638"/>
                <a:gd name="T59" fmla="*/ 57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38" h="1035">
                  <a:moveTo>
                    <a:pt x="638" y="575"/>
                  </a:moveTo>
                  <a:lnTo>
                    <a:pt x="638" y="1035"/>
                  </a:lnTo>
                  <a:lnTo>
                    <a:pt x="136" y="1035"/>
                  </a:lnTo>
                  <a:lnTo>
                    <a:pt x="136" y="569"/>
                  </a:lnTo>
                  <a:lnTo>
                    <a:pt x="0" y="401"/>
                  </a:lnTo>
                  <a:lnTo>
                    <a:pt x="320" y="0"/>
                  </a:lnTo>
                  <a:lnTo>
                    <a:pt x="335" y="11"/>
                  </a:lnTo>
                  <a:lnTo>
                    <a:pt x="351" y="21"/>
                  </a:lnTo>
                  <a:lnTo>
                    <a:pt x="366" y="32"/>
                  </a:lnTo>
                  <a:lnTo>
                    <a:pt x="381" y="43"/>
                  </a:lnTo>
                  <a:lnTo>
                    <a:pt x="396" y="56"/>
                  </a:lnTo>
                  <a:lnTo>
                    <a:pt x="410" y="67"/>
                  </a:lnTo>
                  <a:lnTo>
                    <a:pt x="425" y="81"/>
                  </a:lnTo>
                  <a:lnTo>
                    <a:pt x="439" y="94"/>
                  </a:lnTo>
                  <a:lnTo>
                    <a:pt x="462" y="118"/>
                  </a:lnTo>
                  <a:lnTo>
                    <a:pt x="484" y="144"/>
                  </a:lnTo>
                  <a:lnTo>
                    <a:pt x="504" y="171"/>
                  </a:lnTo>
                  <a:lnTo>
                    <a:pt x="524" y="197"/>
                  </a:lnTo>
                  <a:lnTo>
                    <a:pt x="541" y="226"/>
                  </a:lnTo>
                  <a:lnTo>
                    <a:pt x="558" y="255"/>
                  </a:lnTo>
                  <a:lnTo>
                    <a:pt x="572" y="284"/>
                  </a:lnTo>
                  <a:lnTo>
                    <a:pt x="586" y="315"/>
                  </a:lnTo>
                  <a:lnTo>
                    <a:pt x="598" y="346"/>
                  </a:lnTo>
                  <a:lnTo>
                    <a:pt x="609" y="377"/>
                  </a:lnTo>
                  <a:lnTo>
                    <a:pt x="617" y="409"/>
                  </a:lnTo>
                  <a:lnTo>
                    <a:pt x="625" y="441"/>
                  </a:lnTo>
                  <a:lnTo>
                    <a:pt x="631" y="474"/>
                  </a:lnTo>
                  <a:lnTo>
                    <a:pt x="634" y="507"/>
                  </a:lnTo>
                  <a:lnTo>
                    <a:pt x="637" y="541"/>
                  </a:lnTo>
                  <a:lnTo>
                    <a:pt x="638" y="575"/>
                  </a:lnTo>
                  <a:close/>
                </a:path>
              </a:pathLst>
            </a:custGeom>
            <a:solidFill>
              <a:srgbClr val="D0D4E2"/>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17" name="Freeform 13"/>
            <p:cNvSpPr>
              <a:spLocks/>
            </p:cNvSpPr>
            <p:nvPr/>
          </p:nvSpPr>
          <p:spPr bwMode="auto">
            <a:xfrm>
              <a:off x="2048082" y="3198655"/>
              <a:ext cx="420524" cy="709882"/>
            </a:xfrm>
            <a:custGeom>
              <a:avLst/>
              <a:gdLst>
                <a:gd name="T0" fmla="*/ 199 w 784"/>
                <a:gd name="T1" fmla="*/ 88 h 1029"/>
                <a:gd name="T2" fmla="*/ 212 w 784"/>
                <a:gd name="T3" fmla="*/ 75 h 1029"/>
                <a:gd name="T4" fmla="*/ 225 w 784"/>
                <a:gd name="T5" fmla="*/ 63 h 1029"/>
                <a:gd name="T6" fmla="*/ 239 w 784"/>
                <a:gd name="T7" fmla="*/ 52 h 1029"/>
                <a:gd name="T8" fmla="*/ 252 w 784"/>
                <a:gd name="T9" fmla="*/ 40 h 1029"/>
                <a:gd name="T10" fmla="*/ 266 w 784"/>
                <a:gd name="T11" fmla="*/ 30 h 1029"/>
                <a:gd name="T12" fmla="*/ 280 w 784"/>
                <a:gd name="T13" fmla="*/ 20 h 1029"/>
                <a:gd name="T14" fmla="*/ 294 w 784"/>
                <a:gd name="T15" fmla="*/ 9 h 1029"/>
                <a:gd name="T16" fmla="*/ 309 w 784"/>
                <a:gd name="T17" fmla="*/ 0 h 1029"/>
                <a:gd name="T18" fmla="*/ 782 w 784"/>
                <a:gd name="T19" fmla="*/ 590 h 1029"/>
                <a:gd name="T20" fmla="*/ 784 w 784"/>
                <a:gd name="T21" fmla="*/ 1029 h 1029"/>
                <a:gd name="T22" fmla="*/ 0 w 784"/>
                <a:gd name="T23" fmla="*/ 1029 h 1029"/>
                <a:gd name="T24" fmla="*/ 0 w 784"/>
                <a:gd name="T25" fmla="*/ 569 h 1029"/>
                <a:gd name="T26" fmla="*/ 1 w 784"/>
                <a:gd name="T27" fmla="*/ 535 h 1029"/>
                <a:gd name="T28" fmla="*/ 4 w 784"/>
                <a:gd name="T29" fmla="*/ 501 h 1029"/>
                <a:gd name="T30" fmla="*/ 7 w 784"/>
                <a:gd name="T31" fmla="*/ 468 h 1029"/>
                <a:gd name="T32" fmla="*/ 13 w 784"/>
                <a:gd name="T33" fmla="*/ 435 h 1029"/>
                <a:gd name="T34" fmla="*/ 21 w 784"/>
                <a:gd name="T35" fmla="*/ 403 h 1029"/>
                <a:gd name="T36" fmla="*/ 29 w 784"/>
                <a:gd name="T37" fmla="*/ 371 h 1029"/>
                <a:gd name="T38" fmla="*/ 39 w 784"/>
                <a:gd name="T39" fmla="*/ 340 h 1029"/>
                <a:gd name="T40" fmla="*/ 52 w 784"/>
                <a:gd name="T41" fmla="*/ 309 h 1029"/>
                <a:gd name="T42" fmla="*/ 65 w 784"/>
                <a:gd name="T43" fmla="*/ 278 h 1029"/>
                <a:gd name="T44" fmla="*/ 80 w 784"/>
                <a:gd name="T45" fmla="*/ 249 h 1029"/>
                <a:gd name="T46" fmla="*/ 96 w 784"/>
                <a:gd name="T47" fmla="*/ 220 h 1029"/>
                <a:gd name="T48" fmla="*/ 114 w 784"/>
                <a:gd name="T49" fmla="*/ 191 h 1029"/>
                <a:gd name="T50" fmla="*/ 133 w 784"/>
                <a:gd name="T51" fmla="*/ 165 h 1029"/>
                <a:gd name="T52" fmla="*/ 153 w 784"/>
                <a:gd name="T53" fmla="*/ 138 h 1029"/>
                <a:gd name="T54" fmla="*/ 176 w 784"/>
                <a:gd name="T55" fmla="*/ 112 h 1029"/>
                <a:gd name="T56" fmla="*/ 199 w 784"/>
                <a:gd name="T57" fmla="*/ 88 h 10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84" h="1029">
                  <a:moveTo>
                    <a:pt x="199" y="88"/>
                  </a:moveTo>
                  <a:lnTo>
                    <a:pt x="212" y="75"/>
                  </a:lnTo>
                  <a:lnTo>
                    <a:pt x="225" y="63"/>
                  </a:lnTo>
                  <a:lnTo>
                    <a:pt x="239" y="52"/>
                  </a:lnTo>
                  <a:lnTo>
                    <a:pt x="252" y="40"/>
                  </a:lnTo>
                  <a:lnTo>
                    <a:pt x="266" y="30"/>
                  </a:lnTo>
                  <a:lnTo>
                    <a:pt x="280" y="20"/>
                  </a:lnTo>
                  <a:lnTo>
                    <a:pt x="294" y="9"/>
                  </a:lnTo>
                  <a:lnTo>
                    <a:pt x="309" y="0"/>
                  </a:lnTo>
                  <a:lnTo>
                    <a:pt x="782" y="590"/>
                  </a:lnTo>
                  <a:lnTo>
                    <a:pt x="784" y="1029"/>
                  </a:lnTo>
                  <a:lnTo>
                    <a:pt x="0" y="1029"/>
                  </a:lnTo>
                  <a:lnTo>
                    <a:pt x="0" y="569"/>
                  </a:lnTo>
                  <a:lnTo>
                    <a:pt x="1" y="535"/>
                  </a:lnTo>
                  <a:lnTo>
                    <a:pt x="4" y="501"/>
                  </a:lnTo>
                  <a:lnTo>
                    <a:pt x="7" y="468"/>
                  </a:lnTo>
                  <a:lnTo>
                    <a:pt x="13" y="435"/>
                  </a:lnTo>
                  <a:lnTo>
                    <a:pt x="21" y="403"/>
                  </a:lnTo>
                  <a:lnTo>
                    <a:pt x="29" y="371"/>
                  </a:lnTo>
                  <a:lnTo>
                    <a:pt x="39" y="340"/>
                  </a:lnTo>
                  <a:lnTo>
                    <a:pt x="52" y="309"/>
                  </a:lnTo>
                  <a:lnTo>
                    <a:pt x="65" y="278"/>
                  </a:lnTo>
                  <a:lnTo>
                    <a:pt x="80" y="249"/>
                  </a:lnTo>
                  <a:lnTo>
                    <a:pt x="96" y="220"/>
                  </a:lnTo>
                  <a:lnTo>
                    <a:pt x="114" y="191"/>
                  </a:lnTo>
                  <a:lnTo>
                    <a:pt x="133" y="165"/>
                  </a:lnTo>
                  <a:lnTo>
                    <a:pt x="153" y="138"/>
                  </a:lnTo>
                  <a:lnTo>
                    <a:pt x="176" y="112"/>
                  </a:lnTo>
                  <a:lnTo>
                    <a:pt x="199" y="88"/>
                  </a:lnTo>
                  <a:close/>
                </a:path>
              </a:pathLst>
            </a:custGeom>
            <a:solidFill>
              <a:srgbClr val="D0D4E2"/>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18" name="Freeform 7"/>
            <p:cNvSpPr>
              <a:spLocks/>
            </p:cNvSpPr>
            <p:nvPr/>
          </p:nvSpPr>
          <p:spPr bwMode="auto">
            <a:xfrm>
              <a:off x="2156179" y="2700744"/>
              <a:ext cx="456132" cy="456132"/>
            </a:xfrm>
            <a:custGeom>
              <a:avLst/>
              <a:gdLst>
                <a:gd name="T0" fmla="*/ 627 w 750"/>
                <a:gd name="T1" fmla="*/ 98 h 752"/>
                <a:gd name="T2" fmla="*/ 598 w 750"/>
                <a:gd name="T3" fmla="*/ 74 h 752"/>
                <a:gd name="T4" fmla="*/ 567 w 750"/>
                <a:gd name="T5" fmla="*/ 53 h 752"/>
                <a:gd name="T6" fmla="*/ 535 w 750"/>
                <a:gd name="T7" fmla="*/ 36 h 752"/>
                <a:gd name="T8" fmla="*/ 502 w 750"/>
                <a:gd name="T9" fmla="*/ 22 h 752"/>
                <a:gd name="T10" fmla="*/ 467 w 750"/>
                <a:gd name="T11" fmla="*/ 12 h 752"/>
                <a:gd name="T12" fmla="*/ 430 w 750"/>
                <a:gd name="T13" fmla="*/ 5 h 752"/>
                <a:gd name="T14" fmla="*/ 393 w 750"/>
                <a:gd name="T15" fmla="*/ 0 h 752"/>
                <a:gd name="T16" fmla="*/ 337 w 750"/>
                <a:gd name="T17" fmla="*/ 3 h 752"/>
                <a:gd name="T18" fmla="*/ 264 w 750"/>
                <a:gd name="T19" fmla="*/ 18 h 752"/>
                <a:gd name="T20" fmla="*/ 196 w 750"/>
                <a:gd name="T21" fmla="*/ 45 h 752"/>
                <a:gd name="T22" fmla="*/ 136 w 750"/>
                <a:gd name="T23" fmla="*/ 86 h 752"/>
                <a:gd name="T24" fmla="*/ 86 w 750"/>
                <a:gd name="T25" fmla="*/ 137 h 752"/>
                <a:gd name="T26" fmla="*/ 45 w 750"/>
                <a:gd name="T27" fmla="*/ 197 h 752"/>
                <a:gd name="T28" fmla="*/ 18 w 750"/>
                <a:gd name="T29" fmla="*/ 264 h 752"/>
                <a:gd name="T30" fmla="*/ 3 w 750"/>
                <a:gd name="T31" fmla="*/ 338 h 752"/>
                <a:gd name="T32" fmla="*/ 3 w 750"/>
                <a:gd name="T33" fmla="*/ 413 h 752"/>
                <a:gd name="T34" fmla="*/ 17 w 750"/>
                <a:gd name="T35" fmla="*/ 485 h 752"/>
                <a:gd name="T36" fmla="*/ 44 w 750"/>
                <a:gd name="T37" fmla="*/ 553 h 752"/>
                <a:gd name="T38" fmla="*/ 86 w 750"/>
                <a:gd name="T39" fmla="*/ 614 h 752"/>
                <a:gd name="T40" fmla="*/ 125 w 750"/>
                <a:gd name="T41" fmla="*/ 655 h 752"/>
                <a:gd name="T42" fmla="*/ 152 w 750"/>
                <a:gd name="T43" fmla="*/ 678 h 752"/>
                <a:gd name="T44" fmla="*/ 184 w 750"/>
                <a:gd name="T45" fmla="*/ 699 h 752"/>
                <a:gd name="T46" fmla="*/ 215 w 750"/>
                <a:gd name="T47" fmla="*/ 716 h 752"/>
                <a:gd name="T48" fmla="*/ 248 w 750"/>
                <a:gd name="T49" fmla="*/ 730 h 752"/>
                <a:gd name="T50" fmla="*/ 284 w 750"/>
                <a:gd name="T51" fmla="*/ 740 h 752"/>
                <a:gd name="T52" fmla="*/ 320 w 750"/>
                <a:gd name="T53" fmla="*/ 747 h 752"/>
                <a:gd name="T54" fmla="*/ 356 w 750"/>
                <a:gd name="T55" fmla="*/ 752 h 752"/>
                <a:gd name="T56" fmla="*/ 393 w 750"/>
                <a:gd name="T57" fmla="*/ 752 h 752"/>
                <a:gd name="T58" fmla="*/ 430 w 750"/>
                <a:gd name="T59" fmla="*/ 747 h 752"/>
                <a:gd name="T60" fmla="*/ 467 w 750"/>
                <a:gd name="T61" fmla="*/ 740 h 752"/>
                <a:gd name="T62" fmla="*/ 502 w 750"/>
                <a:gd name="T63" fmla="*/ 730 h 752"/>
                <a:gd name="T64" fmla="*/ 535 w 750"/>
                <a:gd name="T65" fmla="*/ 716 h 752"/>
                <a:gd name="T66" fmla="*/ 567 w 750"/>
                <a:gd name="T67" fmla="*/ 699 h 752"/>
                <a:gd name="T68" fmla="*/ 598 w 750"/>
                <a:gd name="T69" fmla="*/ 678 h 752"/>
                <a:gd name="T70" fmla="*/ 627 w 750"/>
                <a:gd name="T71" fmla="*/ 655 h 752"/>
                <a:gd name="T72" fmla="*/ 666 w 750"/>
                <a:gd name="T73" fmla="*/ 614 h 752"/>
                <a:gd name="T74" fmla="*/ 707 w 750"/>
                <a:gd name="T75" fmla="*/ 553 h 752"/>
                <a:gd name="T76" fmla="*/ 734 w 750"/>
                <a:gd name="T77" fmla="*/ 485 h 752"/>
                <a:gd name="T78" fmla="*/ 748 w 750"/>
                <a:gd name="T79" fmla="*/ 413 h 752"/>
                <a:gd name="T80" fmla="*/ 748 w 750"/>
                <a:gd name="T81" fmla="*/ 339 h 752"/>
                <a:gd name="T82" fmla="*/ 734 w 750"/>
                <a:gd name="T83" fmla="*/ 266 h 752"/>
                <a:gd name="T84" fmla="*/ 707 w 750"/>
                <a:gd name="T85" fmla="*/ 200 h 752"/>
                <a:gd name="T86" fmla="*/ 666 w 750"/>
                <a:gd name="T87" fmla="*/ 139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50" h="752">
                  <a:moveTo>
                    <a:pt x="641" y="111"/>
                  </a:moveTo>
                  <a:lnTo>
                    <a:pt x="627" y="98"/>
                  </a:lnTo>
                  <a:lnTo>
                    <a:pt x="613" y="86"/>
                  </a:lnTo>
                  <a:lnTo>
                    <a:pt x="598" y="74"/>
                  </a:lnTo>
                  <a:lnTo>
                    <a:pt x="583" y="64"/>
                  </a:lnTo>
                  <a:lnTo>
                    <a:pt x="567" y="53"/>
                  </a:lnTo>
                  <a:lnTo>
                    <a:pt x="552" y="44"/>
                  </a:lnTo>
                  <a:lnTo>
                    <a:pt x="535" y="36"/>
                  </a:lnTo>
                  <a:lnTo>
                    <a:pt x="519" y="29"/>
                  </a:lnTo>
                  <a:lnTo>
                    <a:pt x="502" y="22"/>
                  </a:lnTo>
                  <a:lnTo>
                    <a:pt x="484" y="16"/>
                  </a:lnTo>
                  <a:lnTo>
                    <a:pt x="467" y="12"/>
                  </a:lnTo>
                  <a:lnTo>
                    <a:pt x="449" y="7"/>
                  </a:lnTo>
                  <a:lnTo>
                    <a:pt x="430" y="5"/>
                  </a:lnTo>
                  <a:lnTo>
                    <a:pt x="412" y="3"/>
                  </a:lnTo>
                  <a:lnTo>
                    <a:pt x="393" y="0"/>
                  </a:lnTo>
                  <a:lnTo>
                    <a:pt x="375" y="0"/>
                  </a:lnTo>
                  <a:lnTo>
                    <a:pt x="337" y="3"/>
                  </a:lnTo>
                  <a:lnTo>
                    <a:pt x="300" y="8"/>
                  </a:lnTo>
                  <a:lnTo>
                    <a:pt x="264" y="18"/>
                  </a:lnTo>
                  <a:lnTo>
                    <a:pt x="230" y="30"/>
                  </a:lnTo>
                  <a:lnTo>
                    <a:pt x="196" y="45"/>
                  </a:lnTo>
                  <a:lnTo>
                    <a:pt x="166" y="65"/>
                  </a:lnTo>
                  <a:lnTo>
                    <a:pt x="136" y="86"/>
                  </a:lnTo>
                  <a:lnTo>
                    <a:pt x="110" y="110"/>
                  </a:lnTo>
                  <a:lnTo>
                    <a:pt x="86" y="137"/>
                  </a:lnTo>
                  <a:lnTo>
                    <a:pt x="65" y="166"/>
                  </a:lnTo>
                  <a:lnTo>
                    <a:pt x="45" y="197"/>
                  </a:lnTo>
                  <a:lnTo>
                    <a:pt x="30" y="230"/>
                  </a:lnTo>
                  <a:lnTo>
                    <a:pt x="18" y="264"/>
                  </a:lnTo>
                  <a:lnTo>
                    <a:pt x="8" y="300"/>
                  </a:lnTo>
                  <a:lnTo>
                    <a:pt x="3" y="338"/>
                  </a:lnTo>
                  <a:lnTo>
                    <a:pt x="0" y="376"/>
                  </a:lnTo>
                  <a:lnTo>
                    <a:pt x="3" y="413"/>
                  </a:lnTo>
                  <a:lnTo>
                    <a:pt x="7" y="450"/>
                  </a:lnTo>
                  <a:lnTo>
                    <a:pt x="17" y="485"/>
                  </a:lnTo>
                  <a:lnTo>
                    <a:pt x="29" y="520"/>
                  </a:lnTo>
                  <a:lnTo>
                    <a:pt x="44" y="553"/>
                  </a:lnTo>
                  <a:lnTo>
                    <a:pt x="64" y="584"/>
                  </a:lnTo>
                  <a:lnTo>
                    <a:pt x="86" y="614"/>
                  </a:lnTo>
                  <a:lnTo>
                    <a:pt x="111" y="642"/>
                  </a:lnTo>
                  <a:lnTo>
                    <a:pt x="125" y="655"/>
                  </a:lnTo>
                  <a:lnTo>
                    <a:pt x="139" y="667"/>
                  </a:lnTo>
                  <a:lnTo>
                    <a:pt x="152" y="678"/>
                  </a:lnTo>
                  <a:lnTo>
                    <a:pt x="167" y="689"/>
                  </a:lnTo>
                  <a:lnTo>
                    <a:pt x="184" y="699"/>
                  </a:lnTo>
                  <a:lnTo>
                    <a:pt x="199" y="708"/>
                  </a:lnTo>
                  <a:lnTo>
                    <a:pt x="215" y="716"/>
                  </a:lnTo>
                  <a:lnTo>
                    <a:pt x="232" y="723"/>
                  </a:lnTo>
                  <a:lnTo>
                    <a:pt x="248" y="730"/>
                  </a:lnTo>
                  <a:lnTo>
                    <a:pt x="265" y="735"/>
                  </a:lnTo>
                  <a:lnTo>
                    <a:pt x="284" y="740"/>
                  </a:lnTo>
                  <a:lnTo>
                    <a:pt x="301" y="745"/>
                  </a:lnTo>
                  <a:lnTo>
                    <a:pt x="320" y="747"/>
                  </a:lnTo>
                  <a:lnTo>
                    <a:pt x="338" y="749"/>
                  </a:lnTo>
                  <a:lnTo>
                    <a:pt x="356" y="752"/>
                  </a:lnTo>
                  <a:lnTo>
                    <a:pt x="375" y="752"/>
                  </a:lnTo>
                  <a:lnTo>
                    <a:pt x="393" y="752"/>
                  </a:lnTo>
                  <a:lnTo>
                    <a:pt x="412" y="749"/>
                  </a:lnTo>
                  <a:lnTo>
                    <a:pt x="430" y="747"/>
                  </a:lnTo>
                  <a:lnTo>
                    <a:pt x="449" y="745"/>
                  </a:lnTo>
                  <a:lnTo>
                    <a:pt x="467" y="740"/>
                  </a:lnTo>
                  <a:lnTo>
                    <a:pt x="484" y="735"/>
                  </a:lnTo>
                  <a:lnTo>
                    <a:pt x="502" y="730"/>
                  </a:lnTo>
                  <a:lnTo>
                    <a:pt x="519" y="723"/>
                  </a:lnTo>
                  <a:lnTo>
                    <a:pt x="535" y="716"/>
                  </a:lnTo>
                  <a:lnTo>
                    <a:pt x="552" y="708"/>
                  </a:lnTo>
                  <a:lnTo>
                    <a:pt x="567" y="699"/>
                  </a:lnTo>
                  <a:lnTo>
                    <a:pt x="583" y="689"/>
                  </a:lnTo>
                  <a:lnTo>
                    <a:pt x="598" y="678"/>
                  </a:lnTo>
                  <a:lnTo>
                    <a:pt x="613" y="667"/>
                  </a:lnTo>
                  <a:lnTo>
                    <a:pt x="627" y="655"/>
                  </a:lnTo>
                  <a:lnTo>
                    <a:pt x="641" y="642"/>
                  </a:lnTo>
                  <a:lnTo>
                    <a:pt x="666" y="614"/>
                  </a:lnTo>
                  <a:lnTo>
                    <a:pt x="688" y="584"/>
                  </a:lnTo>
                  <a:lnTo>
                    <a:pt x="707" y="553"/>
                  </a:lnTo>
                  <a:lnTo>
                    <a:pt x="722" y="520"/>
                  </a:lnTo>
                  <a:lnTo>
                    <a:pt x="734" y="485"/>
                  </a:lnTo>
                  <a:lnTo>
                    <a:pt x="744" y="450"/>
                  </a:lnTo>
                  <a:lnTo>
                    <a:pt x="748" y="413"/>
                  </a:lnTo>
                  <a:lnTo>
                    <a:pt x="750" y="376"/>
                  </a:lnTo>
                  <a:lnTo>
                    <a:pt x="748" y="339"/>
                  </a:lnTo>
                  <a:lnTo>
                    <a:pt x="744" y="302"/>
                  </a:lnTo>
                  <a:lnTo>
                    <a:pt x="734" y="266"/>
                  </a:lnTo>
                  <a:lnTo>
                    <a:pt x="722" y="232"/>
                  </a:lnTo>
                  <a:lnTo>
                    <a:pt x="707" y="200"/>
                  </a:lnTo>
                  <a:lnTo>
                    <a:pt x="688" y="167"/>
                  </a:lnTo>
                  <a:lnTo>
                    <a:pt x="666" y="139"/>
                  </a:lnTo>
                  <a:lnTo>
                    <a:pt x="641" y="111"/>
                  </a:lnTo>
                  <a:close/>
                </a:path>
              </a:pathLst>
            </a:custGeom>
            <a:solidFill>
              <a:srgbClr val="D0D4E2"/>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grpSp>
      <p:cxnSp>
        <p:nvCxnSpPr>
          <p:cNvPr id="35" name="Straight Arrow Connector 34" descr="Arrow pointing from one graphic of a person to the next"/>
          <p:cNvCxnSpPr/>
          <p:nvPr/>
        </p:nvCxnSpPr>
        <p:spPr>
          <a:xfrm>
            <a:off x="4303185" y="4290682"/>
            <a:ext cx="304800" cy="0"/>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grpSp>
        <p:nvGrpSpPr>
          <p:cNvPr id="7" name="Group 18" descr="Graphic of a person"/>
          <p:cNvGrpSpPr/>
          <p:nvPr/>
        </p:nvGrpSpPr>
        <p:grpSpPr>
          <a:xfrm>
            <a:off x="5566352" y="3568564"/>
            <a:ext cx="575158" cy="893568"/>
            <a:chOff x="2007317" y="2700744"/>
            <a:chExt cx="812083" cy="1261656"/>
          </a:xfrm>
        </p:grpSpPr>
        <p:sp>
          <p:nvSpPr>
            <p:cNvPr id="20" name="Freeform 11"/>
            <p:cNvSpPr>
              <a:spLocks/>
            </p:cNvSpPr>
            <p:nvPr/>
          </p:nvSpPr>
          <p:spPr bwMode="auto">
            <a:xfrm>
              <a:off x="2007317" y="3068832"/>
              <a:ext cx="812083" cy="893568"/>
            </a:xfrm>
            <a:custGeom>
              <a:avLst/>
              <a:gdLst>
                <a:gd name="T0" fmla="*/ 1264 w 1514"/>
                <a:gd name="T1" fmla="*/ 196 h 1294"/>
                <a:gd name="T2" fmla="*/ 1206 w 1514"/>
                <a:gd name="T3" fmla="*/ 149 h 1294"/>
                <a:gd name="T4" fmla="*/ 1145 w 1514"/>
                <a:gd name="T5" fmla="*/ 107 h 1294"/>
                <a:gd name="T6" fmla="*/ 1080 w 1514"/>
                <a:gd name="T7" fmla="*/ 73 h 1294"/>
                <a:gd name="T8" fmla="*/ 1012 w 1514"/>
                <a:gd name="T9" fmla="*/ 44 h 1294"/>
                <a:gd name="T10" fmla="*/ 941 w 1514"/>
                <a:gd name="T11" fmla="*/ 23 h 1294"/>
                <a:gd name="T12" fmla="*/ 869 w 1514"/>
                <a:gd name="T13" fmla="*/ 8 h 1294"/>
                <a:gd name="T14" fmla="*/ 794 w 1514"/>
                <a:gd name="T15" fmla="*/ 1 h 1294"/>
                <a:gd name="T16" fmla="*/ 717 w 1514"/>
                <a:gd name="T17" fmla="*/ 1 h 1294"/>
                <a:gd name="T18" fmla="*/ 641 w 1514"/>
                <a:gd name="T19" fmla="*/ 9 h 1294"/>
                <a:gd name="T20" fmla="*/ 567 w 1514"/>
                <a:gd name="T21" fmla="*/ 24 h 1294"/>
                <a:gd name="T22" fmla="*/ 497 w 1514"/>
                <a:gd name="T23" fmla="*/ 46 h 1294"/>
                <a:gd name="T24" fmla="*/ 429 w 1514"/>
                <a:gd name="T25" fmla="*/ 75 h 1294"/>
                <a:gd name="T26" fmla="*/ 364 w 1514"/>
                <a:gd name="T27" fmla="*/ 110 h 1294"/>
                <a:gd name="T28" fmla="*/ 304 w 1514"/>
                <a:gd name="T29" fmla="*/ 151 h 1294"/>
                <a:gd name="T30" fmla="*/ 248 w 1514"/>
                <a:gd name="T31" fmla="*/ 197 h 1294"/>
                <a:gd name="T32" fmla="*/ 197 w 1514"/>
                <a:gd name="T33" fmla="*/ 249 h 1294"/>
                <a:gd name="T34" fmla="*/ 151 w 1514"/>
                <a:gd name="T35" fmla="*/ 304 h 1294"/>
                <a:gd name="T36" fmla="*/ 109 w 1514"/>
                <a:gd name="T37" fmla="*/ 365 h 1294"/>
                <a:gd name="T38" fmla="*/ 75 w 1514"/>
                <a:gd name="T39" fmla="*/ 430 h 1294"/>
                <a:gd name="T40" fmla="*/ 46 w 1514"/>
                <a:gd name="T41" fmla="*/ 497 h 1294"/>
                <a:gd name="T42" fmla="*/ 24 w 1514"/>
                <a:gd name="T43" fmla="*/ 568 h 1294"/>
                <a:gd name="T44" fmla="*/ 9 w 1514"/>
                <a:gd name="T45" fmla="*/ 642 h 1294"/>
                <a:gd name="T46" fmla="*/ 1 w 1514"/>
                <a:gd name="T47" fmla="*/ 718 h 1294"/>
                <a:gd name="T48" fmla="*/ 0 w 1514"/>
                <a:gd name="T49" fmla="*/ 1294 h 1294"/>
                <a:gd name="T50" fmla="*/ 1514 w 1514"/>
                <a:gd name="T51" fmla="*/ 757 h 1294"/>
                <a:gd name="T52" fmla="*/ 1511 w 1514"/>
                <a:gd name="T53" fmla="*/ 682 h 1294"/>
                <a:gd name="T54" fmla="*/ 1499 w 1514"/>
                <a:gd name="T55" fmla="*/ 608 h 1294"/>
                <a:gd name="T56" fmla="*/ 1482 w 1514"/>
                <a:gd name="T57" fmla="*/ 537 h 1294"/>
                <a:gd name="T58" fmla="*/ 1456 w 1514"/>
                <a:gd name="T59" fmla="*/ 467 h 1294"/>
                <a:gd name="T60" fmla="*/ 1425 w 1514"/>
                <a:gd name="T61" fmla="*/ 401 h 1294"/>
                <a:gd name="T62" fmla="*/ 1387 w 1514"/>
                <a:gd name="T63" fmla="*/ 338 h 1294"/>
                <a:gd name="T64" fmla="*/ 1342 w 1514"/>
                <a:gd name="T65" fmla="*/ 278 h 1294"/>
                <a:gd name="T66" fmla="*/ 1292 w 1514"/>
                <a:gd name="T67" fmla="*/ 223 h 1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14" h="1294">
                  <a:moveTo>
                    <a:pt x="1292" y="223"/>
                  </a:moveTo>
                  <a:lnTo>
                    <a:pt x="1264" y="196"/>
                  </a:lnTo>
                  <a:lnTo>
                    <a:pt x="1236" y="172"/>
                  </a:lnTo>
                  <a:lnTo>
                    <a:pt x="1206" y="149"/>
                  </a:lnTo>
                  <a:lnTo>
                    <a:pt x="1176" y="127"/>
                  </a:lnTo>
                  <a:lnTo>
                    <a:pt x="1145" y="107"/>
                  </a:lnTo>
                  <a:lnTo>
                    <a:pt x="1113" y="89"/>
                  </a:lnTo>
                  <a:lnTo>
                    <a:pt x="1080" y="73"/>
                  </a:lnTo>
                  <a:lnTo>
                    <a:pt x="1046" y="58"/>
                  </a:lnTo>
                  <a:lnTo>
                    <a:pt x="1012" y="44"/>
                  </a:lnTo>
                  <a:lnTo>
                    <a:pt x="977" y="32"/>
                  </a:lnTo>
                  <a:lnTo>
                    <a:pt x="941" y="23"/>
                  </a:lnTo>
                  <a:lnTo>
                    <a:pt x="904" y="15"/>
                  </a:lnTo>
                  <a:lnTo>
                    <a:pt x="869" y="8"/>
                  </a:lnTo>
                  <a:lnTo>
                    <a:pt x="831" y="4"/>
                  </a:lnTo>
                  <a:lnTo>
                    <a:pt x="794" y="1"/>
                  </a:lnTo>
                  <a:lnTo>
                    <a:pt x="756" y="0"/>
                  </a:lnTo>
                  <a:lnTo>
                    <a:pt x="717" y="1"/>
                  </a:lnTo>
                  <a:lnTo>
                    <a:pt x="679" y="4"/>
                  </a:lnTo>
                  <a:lnTo>
                    <a:pt x="641" y="9"/>
                  </a:lnTo>
                  <a:lnTo>
                    <a:pt x="604" y="15"/>
                  </a:lnTo>
                  <a:lnTo>
                    <a:pt x="567" y="24"/>
                  </a:lnTo>
                  <a:lnTo>
                    <a:pt x="531" y="35"/>
                  </a:lnTo>
                  <a:lnTo>
                    <a:pt x="497" y="46"/>
                  </a:lnTo>
                  <a:lnTo>
                    <a:pt x="462" y="60"/>
                  </a:lnTo>
                  <a:lnTo>
                    <a:pt x="429" y="75"/>
                  </a:lnTo>
                  <a:lnTo>
                    <a:pt x="396" y="91"/>
                  </a:lnTo>
                  <a:lnTo>
                    <a:pt x="364" y="110"/>
                  </a:lnTo>
                  <a:lnTo>
                    <a:pt x="334" y="129"/>
                  </a:lnTo>
                  <a:lnTo>
                    <a:pt x="304" y="151"/>
                  </a:lnTo>
                  <a:lnTo>
                    <a:pt x="275" y="173"/>
                  </a:lnTo>
                  <a:lnTo>
                    <a:pt x="248" y="197"/>
                  </a:lnTo>
                  <a:lnTo>
                    <a:pt x="222" y="223"/>
                  </a:lnTo>
                  <a:lnTo>
                    <a:pt x="197" y="249"/>
                  </a:lnTo>
                  <a:lnTo>
                    <a:pt x="173" y="276"/>
                  </a:lnTo>
                  <a:lnTo>
                    <a:pt x="151" y="304"/>
                  </a:lnTo>
                  <a:lnTo>
                    <a:pt x="129" y="334"/>
                  </a:lnTo>
                  <a:lnTo>
                    <a:pt x="109" y="365"/>
                  </a:lnTo>
                  <a:lnTo>
                    <a:pt x="91" y="397"/>
                  </a:lnTo>
                  <a:lnTo>
                    <a:pt x="75" y="430"/>
                  </a:lnTo>
                  <a:lnTo>
                    <a:pt x="60" y="463"/>
                  </a:lnTo>
                  <a:lnTo>
                    <a:pt x="46" y="497"/>
                  </a:lnTo>
                  <a:lnTo>
                    <a:pt x="35" y="532"/>
                  </a:lnTo>
                  <a:lnTo>
                    <a:pt x="24" y="568"/>
                  </a:lnTo>
                  <a:lnTo>
                    <a:pt x="15" y="605"/>
                  </a:lnTo>
                  <a:lnTo>
                    <a:pt x="9" y="642"/>
                  </a:lnTo>
                  <a:lnTo>
                    <a:pt x="3" y="680"/>
                  </a:lnTo>
                  <a:lnTo>
                    <a:pt x="1" y="718"/>
                  </a:lnTo>
                  <a:lnTo>
                    <a:pt x="0" y="757"/>
                  </a:lnTo>
                  <a:lnTo>
                    <a:pt x="0" y="1294"/>
                  </a:lnTo>
                  <a:lnTo>
                    <a:pt x="1514" y="1293"/>
                  </a:lnTo>
                  <a:lnTo>
                    <a:pt x="1514" y="757"/>
                  </a:lnTo>
                  <a:lnTo>
                    <a:pt x="1513" y="719"/>
                  </a:lnTo>
                  <a:lnTo>
                    <a:pt x="1511" y="682"/>
                  </a:lnTo>
                  <a:lnTo>
                    <a:pt x="1506" y="644"/>
                  </a:lnTo>
                  <a:lnTo>
                    <a:pt x="1499" y="608"/>
                  </a:lnTo>
                  <a:lnTo>
                    <a:pt x="1491" y="572"/>
                  </a:lnTo>
                  <a:lnTo>
                    <a:pt x="1482" y="537"/>
                  </a:lnTo>
                  <a:lnTo>
                    <a:pt x="1470" y="501"/>
                  </a:lnTo>
                  <a:lnTo>
                    <a:pt x="1456" y="467"/>
                  </a:lnTo>
                  <a:lnTo>
                    <a:pt x="1441" y="433"/>
                  </a:lnTo>
                  <a:lnTo>
                    <a:pt x="1425" y="401"/>
                  </a:lnTo>
                  <a:lnTo>
                    <a:pt x="1407" y="369"/>
                  </a:lnTo>
                  <a:lnTo>
                    <a:pt x="1387" y="338"/>
                  </a:lnTo>
                  <a:lnTo>
                    <a:pt x="1365" y="308"/>
                  </a:lnTo>
                  <a:lnTo>
                    <a:pt x="1342" y="278"/>
                  </a:lnTo>
                  <a:lnTo>
                    <a:pt x="1318" y="250"/>
                  </a:lnTo>
                  <a:lnTo>
                    <a:pt x="1292" y="22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 name="Freeform 12"/>
            <p:cNvSpPr>
              <a:spLocks/>
            </p:cNvSpPr>
            <p:nvPr/>
          </p:nvSpPr>
          <p:spPr bwMode="auto">
            <a:xfrm>
              <a:off x="2401558" y="3194511"/>
              <a:ext cx="377077" cy="714026"/>
            </a:xfrm>
            <a:custGeom>
              <a:avLst/>
              <a:gdLst>
                <a:gd name="T0" fmla="*/ 638 w 638"/>
                <a:gd name="T1" fmla="*/ 575 h 1035"/>
                <a:gd name="T2" fmla="*/ 638 w 638"/>
                <a:gd name="T3" fmla="*/ 1035 h 1035"/>
                <a:gd name="T4" fmla="*/ 136 w 638"/>
                <a:gd name="T5" fmla="*/ 1035 h 1035"/>
                <a:gd name="T6" fmla="*/ 136 w 638"/>
                <a:gd name="T7" fmla="*/ 569 h 1035"/>
                <a:gd name="T8" fmla="*/ 0 w 638"/>
                <a:gd name="T9" fmla="*/ 401 h 1035"/>
                <a:gd name="T10" fmla="*/ 320 w 638"/>
                <a:gd name="T11" fmla="*/ 0 h 1035"/>
                <a:gd name="T12" fmla="*/ 335 w 638"/>
                <a:gd name="T13" fmla="*/ 11 h 1035"/>
                <a:gd name="T14" fmla="*/ 351 w 638"/>
                <a:gd name="T15" fmla="*/ 21 h 1035"/>
                <a:gd name="T16" fmla="*/ 366 w 638"/>
                <a:gd name="T17" fmla="*/ 32 h 1035"/>
                <a:gd name="T18" fmla="*/ 381 w 638"/>
                <a:gd name="T19" fmla="*/ 43 h 1035"/>
                <a:gd name="T20" fmla="*/ 396 w 638"/>
                <a:gd name="T21" fmla="*/ 56 h 1035"/>
                <a:gd name="T22" fmla="*/ 410 w 638"/>
                <a:gd name="T23" fmla="*/ 67 h 1035"/>
                <a:gd name="T24" fmla="*/ 425 w 638"/>
                <a:gd name="T25" fmla="*/ 81 h 1035"/>
                <a:gd name="T26" fmla="*/ 439 w 638"/>
                <a:gd name="T27" fmla="*/ 94 h 1035"/>
                <a:gd name="T28" fmla="*/ 462 w 638"/>
                <a:gd name="T29" fmla="*/ 118 h 1035"/>
                <a:gd name="T30" fmla="*/ 484 w 638"/>
                <a:gd name="T31" fmla="*/ 144 h 1035"/>
                <a:gd name="T32" fmla="*/ 504 w 638"/>
                <a:gd name="T33" fmla="*/ 171 h 1035"/>
                <a:gd name="T34" fmla="*/ 524 w 638"/>
                <a:gd name="T35" fmla="*/ 197 h 1035"/>
                <a:gd name="T36" fmla="*/ 541 w 638"/>
                <a:gd name="T37" fmla="*/ 226 h 1035"/>
                <a:gd name="T38" fmla="*/ 558 w 638"/>
                <a:gd name="T39" fmla="*/ 255 h 1035"/>
                <a:gd name="T40" fmla="*/ 572 w 638"/>
                <a:gd name="T41" fmla="*/ 284 h 1035"/>
                <a:gd name="T42" fmla="*/ 586 w 638"/>
                <a:gd name="T43" fmla="*/ 315 h 1035"/>
                <a:gd name="T44" fmla="*/ 598 w 638"/>
                <a:gd name="T45" fmla="*/ 346 h 1035"/>
                <a:gd name="T46" fmla="*/ 609 w 638"/>
                <a:gd name="T47" fmla="*/ 377 h 1035"/>
                <a:gd name="T48" fmla="*/ 617 w 638"/>
                <a:gd name="T49" fmla="*/ 409 h 1035"/>
                <a:gd name="T50" fmla="*/ 625 w 638"/>
                <a:gd name="T51" fmla="*/ 441 h 1035"/>
                <a:gd name="T52" fmla="*/ 631 w 638"/>
                <a:gd name="T53" fmla="*/ 474 h 1035"/>
                <a:gd name="T54" fmla="*/ 634 w 638"/>
                <a:gd name="T55" fmla="*/ 507 h 1035"/>
                <a:gd name="T56" fmla="*/ 637 w 638"/>
                <a:gd name="T57" fmla="*/ 541 h 1035"/>
                <a:gd name="T58" fmla="*/ 638 w 638"/>
                <a:gd name="T59" fmla="*/ 57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38" h="1035">
                  <a:moveTo>
                    <a:pt x="638" y="575"/>
                  </a:moveTo>
                  <a:lnTo>
                    <a:pt x="638" y="1035"/>
                  </a:lnTo>
                  <a:lnTo>
                    <a:pt x="136" y="1035"/>
                  </a:lnTo>
                  <a:lnTo>
                    <a:pt x="136" y="569"/>
                  </a:lnTo>
                  <a:lnTo>
                    <a:pt x="0" y="401"/>
                  </a:lnTo>
                  <a:lnTo>
                    <a:pt x="320" y="0"/>
                  </a:lnTo>
                  <a:lnTo>
                    <a:pt x="335" y="11"/>
                  </a:lnTo>
                  <a:lnTo>
                    <a:pt x="351" y="21"/>
                  </a:lnTo>
                  <a:lnTo>
                    <a:pt x="366" y="32"/>
                  </a:lnTo>
                  <a:lnTo>
                    <a:pt x="381" y="43"/>
                  </a:lnTo>
                  <a:lnTo>
                    <a:pt x="396" y="56"/>
                  </a:lnTo>
                  <a:lnTo>
                    <a:pt x="410" y="67"/>
                  </a:lnTo>
                  <a:lnTo>
                    <a:pt x="425" y="81"/>
                  </a:lnTo>
                  <a:lnTo>
                    <a:pt x="439" y="94"/>
                  </a:lnTo>
                  <a:lnTo>
                    <a:pt x="462" y="118"/>
                  </a:lnTo>
                  <a:lnTo>
                    <a:pt x="484" y="144"/>
                  </a:lnTo>
                  <a:lnTo>
                    <a:pt x="504" y="171"/>
                  </a:lnTo>
                  <a:lnTo>
                    <a:pt x="524" y="197"/>
                  </a:lnTo>
                  <a:lnTo>
                    <a:pt x="541" y="226"/>
                  </a:lnTo>
                  <a:lnTo>
                    <a:pt x="558" y="255"/>
                  </a:lnTo>
                  <a:lnTo>
                    <a:pt x="572" y="284"/>
                  </a:lnTo>
                  <a:lnTo>
                    <a:pt x="586" y="315"/>
                  </a:lnTo>
                  <a:lnTo>
                    <a:pt x="598" y="346"/>
                  </a:lnTo>
                  <a:lnTo>
                    <a:pt x="609" y="377"/>
                  </a:lnTo>
                  <a:lnTo>
                    <a:pt x="617" y="409"/>
                  </a:lnTo>
                  <a:lnTo>
                    <a:pt x="625" y="441"/>
                  </a:lnTo>
                  <a:lnTo>
                    <a:pt x="631" y="474"/>
                  </a:lnTo>
                  <a:lnTo>
                    <a:pt x="634" y="507"/>
                  </a:lnTo>
                  <a:lnTo>
                    <a:pt x="637" y="541"/>
                  </a:lnTo>
                  <a:lnTo>
                    <a:pt x="638" y="575"/>
                  </a:lnTo>
                  <a:close/>
                </a:path>
              </a:pathLst>
            </a:custGeom>
            <a:solidFill>
              <a:srgbClr val="75A7DD"/>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22" name="Freeform 13"/>
            <p:cNvSpPr>
              <a:spLocks/>
            </p:cNvSpPr>
            <p:nvPr/>
          </p:nvSpPr>
          <p:spPr bwMode="auto">
            <a:xfrm>
              <a:off x="2048082" y="3198655"/>
              <a:ext cx="420524" cy="709882"/>
            </a:xfrm>
            <a:custGeom>
              <a:avLst/>
              <a:gdLst>
                <a:gd name="T0" fmla="*/ 199 w 784"/>
                <a:gd name="T1" fmla="*/ 88 h 1029"/>
                <a:gd name="T2" fmla="*/ 212 w 784"/>
                <a:gd name="T3" fmla="*/ 75 h 1029"/>
                <a:gd name="T4" fmla="*/ 225 w 784"/>
                <a:gd name="T5" fmla="*/ 63 h 1029"/>
                <a:gd name="T6" fmla="*/ 239 w 784"/>
                <a:gd name="T7" fmla="*/ 52 h 1029"/>
                <a:gd name="T8" fmla="*/ 252 w 784"/>
                <a:gd name="T9" fmla="*/ 40 h 1029"/>
                <a:gd name="T10" fmla="*/ 266 w 784"/>
                <a:gd name="T11" fmla="*/ 30 h 1029"/>
                <a:gd name="T12" fmla="*/ 280 w 784"/>
                <a:gd name="T13" fmla="*/ 20 h 1029"/>
                <a:gd name="T14" fmla="*/ 294 w 784"/>
                <a:gd name="T15" fmla="*/ 9 h 1029"/>
                <a:gd name="T16" fmla="*/ 309 w 784"/>
                <a:gd name="T17" fmla="*/ 0 h 1029"/>
                <a:gd name="T18" fmla="*/ 782 w 784"/>
                <a:gd name="T19" fmla="*/ 590 h 1029"/>
                <a:gd name="T20" fmla="*/ 784 w 784"/>
                <a:gd name="T21" fmla="*/ 1029 h 1029"/>
                <a:gd name="T22" fmla="*/ 0 w 784"/>
                <a:gd name="T23" fmla="*/ 1029 h 1029"/>
                <a:gd name="T24" fmla="*/ 0 w 784"/>
                <a:gd name="T25" fmla="*/ 569 h 1029"/>
                <a:gd name="T26" fmla="*/ 1 w 784"/>
                <a:gd name="T27" fmla="*/ 535 h 1029"/>
                <a:gd name="T28" fmla="*/ 4 w 784"/>
                <a:gd name="T29" fmla="*/ 501 h 1029"/>
                <a:gd name="T30" fmla="*/ 7 w 784"/>
                <a:gd name="T31" fmla="*/ 468 h 1029"/>
                <a:gd name="T32" fmla="*/ 13 w 784"/>
                <a:gd name="T33" fmla="*/ 435 h 1029"/>
                <a:gd name="T34" fmla="*/ 21 w 784"/>
                <a:gd name="T35" fmla="*/ 403 h 1029"/>
                <a:gd name="T36" fmla="*/ 29 w 784"/>
                <a:gd name="T37" fmla="*/ 371 h 1029"/>
                <a:gd name="T38" fmla="*/ 39 w 784"/>
                <a:gd name="T39" fmla="*/ 340 h 1029"/>
                <a:gd name="T40" fmla="*/ 52 w 784"/>
                <a:gd name="T41" fmla="*/ 309 h 1029"/>
                <a:gd name="T42" fmla="*/ 65 w 784"/>
                <a:gd name="T43" fmla="*/ 278 h 1029"/>
                <a:gd name="T44" fmla="*/ 80 w 784"/>
                <a:gd name="T45" fmla="*/ 249 h 1029"/>
                <a:gd name="T46" fmla="*/ 96 w 784"/>
                <a:gd name="T47" fmla="*/ 220 h 1029"/>
                <a:gd name="T48" fmla="*/ 114 w 784"/>
                <a:gd name="T49" fmla="*/ 191 h 1029"/>
                <a:gd name="T50" fmla="*/ 133 w 784"/>
                <a:gd name="T51" fmla="*/ 165 h 1029"/>
                <a:gd name="T52" fmla="*/ 153 w 784"/>
                <a:gd name="T53" fmla="*/ 138 h 1029"/>
                <a:gd name="T54" fmla="*/ 176 w 784"/>
                <a:gd name="T55" fmla="*/ 112 h 1029"/>
                <a:gd name="T56" fmla="*/ 199 w 784"/>
                <a:gd name="T57" fmla="*/ 88 h 10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84" h="1029">
                  <a:moveTo>
                    <a:pt x="199" y="88"/>
                  </a:moveTo>
                  <a:lnTo>
                    <a:pt x="212" y="75"/>
                  </a:lnTo>
                  <a:lnTo>
                    <a:pt x="225" y="63"/>
                  </a:lnTo>
                  <a:lnTo>
                    <a:pt x="239" y="52"/>
                  </a:lnTo>
                  <a:lnTo>
                    <a:pt x="252" y="40"/>
                  </a:lnTo>
                  <a:lnTo>
                    <a:pt x="266" y="30"/>
                  </a:lnTo>
                  <a:lnTo>
                    <a:pt x="280" y="20"/>
                  </a:lnTo>
                  <a:lnTo>
                    <a:pt x="294" y="9"/>
                  </a:lnTo>
                  <a:lnTo>
                    <a:pt x="309" y="0"/>
                  </a:lnTo>
                  <a:lnTo>
                    <a:pt x="782" y="590"/>
                  </a:lnTo>
                  <a:lnTo>
                    <a:pt x="784" y="1029"/>
                  </a:lnTo>
                  <a:lnTo>
                    <a:pt x="0" y="1029"/>
                  </a:lnTo>
                  <a:lnTo>
                    <a:pt x="0" y="569"/>
                  </a:lnTo>
                  <a:lnTo>
                    <a:pt x="1" y="535"/>
                  </a:lnTo>
                  <a:lnTo>
                    <a:pt x="4" y="501"/>
                  </a:lnTo>
                  <a:lnTo>
                    <a:pt x="7" y="468"/>
                  </a:lnTo>
                  <a:lnTo>
                    <a:pt x="13" y="435"/>
                  </a:lnTo>
                  <a:lnTo>
                    <a:pt x="21" y="403"/>
                  </a:lnTo>
                  <a:lnTo>
                    <a:pt x="29" y="371"/>
                  </a:lnTo>
                  <a:lnTo>
                    <a:pt x="39" y="340"/>
                  </a:lnTo>
                  <a:lnTo>
                    <a:pt x="52" y="309"/>
                  </a:lnTo>
                  <a:lnTo>
                    <a:pt x="65" y="278"/>
                  </a:lnTo>
                  <a:lnTo>
                    <a:pt x="80" y="249"/>
                  </a:lnTo>
                  <a:lnTo>
                    <a:pt x="96" y="220"/>
                  </a:lnTo>
                  <a:lnTo>
                    <a:pt x="114" y="191"/>
                  </a:lnTo>
                  <a:lnTo>
                    <a:pt x="133" y="165"/>
                  </a:lnTo>
                  <a:lnTo>
                    <a:pt x="153" y="138"/>
                  </a:lnTo>
                  <a:lnTo>
                    <a:pt x="176" y="112"/>
                  </a:lnTo>
                  <a:lnTo>
                    <a:pt x="199" y="88"/>
                  </a:lnTo>
                  <a:close/>
                </a:path>
              </a:pathLst>
            </a:custGeom>
            <a:solidFill>
              <a:srgbClr val="75A7DD"/>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23" name="Freeform 7"/>
            <p:cNvSpPr>
              <a:spLocks/>
            </p:cNvSpPr>
            <p:nvPr/>
          </p:nvSpPr>
          <p:spPr bwMode="auto">
            <a:xfrm>
              <a:off x="2156179" y="2700744"/>
              <a:ext cx="456132" cy="456132"/>
            </a:xfrm>
            <a:custGeom>
              <a:avLst/>
              <a:gdLst>
                <a:gd name="T0" fmla="*/ 627 w 750"/>
                <a:gd name="T1" fmla="*/ 98 h 752"/>
                <a:gd name="T2" fmla="*/ 598 w 750"/>
                <a:gd name="T3" fmla="*/ 74 h 752"/>
                <a:gd name="T4" fmla="*/ 567 w 750"/>
                <a:gd name="T5" fmla="*/ 53 h 752"/>
                <a:gd name="T6" fmla="*/ 535 w 750"/>
                <a:gd name="T7" fmla="*/ 36 h 752"/>
                <a:gd name="T8" fmla="*/ 502 w 750"/>
                <a:gd name="T9" fmla="*/ 22 h 752"/>
                <a:gd name="T10" fmla="*/ 467 w 750"/>
                <a:gd name="T11" fmla="*/ 12 h 752"/>
                <a:gd name="T12" fmla="*/ 430 w 750"/>
                <a:gd name="T13" fmla="*/ 5 h 752"/>
                <a:gd name="T14" fmla="*/ 393 w 750"/>
                <a:gd name="T15" fmla="*/ 0 h 752"/>
                <a:gd name="T16" fmla="*/ 337 w 750"/>
                <a:gd name="T17" fmla="*/ 3 h 752"/>
                <a:gd name="T18" fmla="*/ 264 w 750"/>
                <a:gd name="T19" fmla="*/ 18 h 752"/>
                <a:gd name="T20" fmla="*/ 196 w 750"/>
                <a:gd name="T21" fmla="*/ 45 h 752"/>
                <a:gd name="T22" fmla="*/ 136 w 750"/>
                <a:gd name="T23" fmla="*/ 86 h 752"/>
                <a:gd name="T24" fmla="*/ 86 w 750"/>
                <a:gd name="T25" fmla="*/ 137 h 752"/>
                <a:gd name="T26" fmla="*/ 45 w 750"/>
                <a:gd name="T27" fmla="*/ 197 h 752"/>
                <a:gd name="T28" fmla="*/ 18 w 750"/>
                <a:gd name="T29" fmla="*/ 264 h 752"/>
                <a:gd name="T30" fmla="*/ 3 w 750"/>
                <a:gd name="T31" fmla="*/ 338 h 752"/>
                <a:gd name="T32" fmla="*/ 3 w 750"/>
                <a:gd name="T33" fmla="*/ 413 h 752"/>
                <a:gd name="T34" fmla="*/ 17 w 750"/>
                <a:gd name="T35" fmla="*/ 485 h 752"/>
                <a:gd name="T36" fmla="*/ 44 w 750"/>
                <a:gd name="T37" fmla="*/ 553 h 752"/>
                <a:gd name="T38" fmla="*/ 86 w 750"/>
                <a:gd name="T39" fmla="*/ 614 h 752"/>
                <a:gd name="T40" fmla="*/ 125 w 750"/>
                <a:gd name="T41" fmla="*/ 655 h 752"/>
                <a:gd name="T42" fmla="*/ 152 w 750"/>
                <a:gd name="T43" fmla="*/ 678 h 752"/>
                <a:gd name="T44" fmla="*/ 184 w 750"/>
                <a:gd name="T45" fmla="*/ 699 h 752"/>
                <a:gd name="T46" fmla="*/ 215 w 750"/>
                <a:gd name="T47" fmla="*/ 716 h 752"/>
                <a:gd name="T48" fmla="*/ 248 w 750"/>
                <a:gd name="T49" fmla="*/ 730 h 752"/>
                <a:gd name="T50" fmla="*/ 284 w 750"/>
                <a:gd name="T51" fmla="*/ 740 h 752"/>
                <a:gd name="T52" fmla="*/ 320 w 750"/>
                <a:gd name="T53" fmla="*/ 747 h 752"/>
                <a:gd name="T54" fmla="*/ 356 w 750"/>
                <a:gd name="T55" fmla="*/ 752 h 752"/>
                <a:gd name="T56" fmla="*/ 393 w 750"/>
                <a:gd name="T57" fmla="*/ 752 h 752"/>
                <a:gd name="T58" fmla="*/ 430 w 750"/>
                <a:gd name="T59" fmla="*/ 747 h 752"/>
                <a:gd name="T60" fmla="*/ 467 w 750"/>
                <a:gd name="T61" fmla="*/ 740 h 752"/>
                <a:gd name="T62" fmla="*/ 502 w 750"/>
                <a:gd name="T63" fmla="*/ 730 h 752"/>
                <a:gd name="T64" fmla="*/ 535 w 750"/>
                <a:gd name="T65" fmla="*/ 716 h 752"/>
                <a:gd name="T66" fmla="*/ 567 w 750"/>
                <a:gd name="T67" fmla="*/ 699 h 752"/>
                <a:gd name="T68" fmla="*/ 598 w 750"/>
                <a:gd name="T69" fmla="*/ 678 h 752"/>
                <a:gd name="T70" fmla="*/ 627 w 750"/>
                <a:gd name="T71" fmla="*/ 655 h 752"/>
                <a:gd name="T72" fmla="*/ 666 w 750"/>
                <a:gd name="T73" fmla="*/ 614 h 752"/>
                <a:gd name="T74" fmla="*/ 707 w 750"/>
                <a:gd name="T75" fmla="*/ 553 h 752"/>
                <a:gd name="T76" fmla="*/ 734 w 750"/>
                <a:gd name="T77" fmla="*/ 485 h 752"/>
                <a:gd name="T78" fmla="*/ 748 w 750"/>
                <a:gd name="T79" fmla="*/ 413 h 752"/>
                <a:gd name="T80" fmla="*/ 748 w 750"/>
                <a:gd name="T81" fmla="*/ 339 h 752"/>
                <a:gd name="T82" fmla="*/ 734 w 750"/>
                <a:gd name="T83" fmla="*/ 266 h 752"/>
                <a:gd name="T84" fmla="*/ 707 w 750"/>
                <a:gd name="T85" fmla="*/ 200 h 752"/>
                <a:gd name="T86" fmla="*/ 666 w 750"/>
                <a:gd name="T87" fmla="*/ 139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50" h="752">
                  <a:moveTo>
                    <a:pt x="641" y="111"/>
                  </a:moveTo>
                  <a:lnTo>
                    <a:pt x="627" y="98"/>
                  </a:lnTo>
                  <a:lnTo>
                    <a:pt x="613" y="86"/>
                  </a:lnTo>
                  <a:lnTo>
                    <a:pt x="598" y="74"/>
                  </a:lnTo>
                  <a:lnTo>
                    <a:pt x="583" y="64"/>
                  </a:lnTo>
                  <a:lnTo>
                    <a:pt x="567" y="53"/>
                  </a:lnTo>
                  <a:lnTo>
                    <a:pt x="552" y="44"/>
                  </a:lnTo>
                  <a:lnTo>
                    <a:pt x="535" y="36"/>
                  </a:lnTo>
                  <a:lnTo>
                    <a:pt x="519" y="29"/>
                  </a:lnTo>
                  <a:lnTo>
                    <a:pt x="502" y="22"/>
                  </a:lnTo>
                  <a:lnTo>
                    <a:pt x="484" y="16"/>
                  </a:lnTo>
                  <a:lnTo>
                    <a:pt x="467" y="12"/>
                  </a:lnTo>
                  <a:lnTo>
                    <a:pt x="449" y="7"/>
                  </a:lnTo>
                  <a:lnTo>
                    <a:pt x="430" y="5"/>
                  </a:lnTo>
                  <a:lnTo>
                    <a:pt x="412" y="3"/>
                  </a:lnTo>
                  <a:lnTo>
                    <a:pt x="393" y="0"/>
                  </a:lnTo>
                  <a:lnTo>
                    <a:pt x="375" y="0"/>
                  </a:lnTo>
                  <a:lnTo>
                    <a:pt x="337" y="3"/>
                  </a:lnTo>
                  <a:lnTo>
                    <a:pt x="300" y="8"/>
                  </a:lnTo>
                  <a:lnTo>
                    <a:pt x="264" y="18"/>
                  </a:lnTo>
                  <a:lnTo>
                    <a:pt x="230" y="30"/>
                  </a:lnTo>
                  <a:lnTo>
                    <a:pt x="196" y="45"/>
                  </a:lnTo>
                  <a:lnTo>
                    <a:pt x="166" y="65"/>
                  </a:lnTo>
                  <a:lnTo>
                    <a:pt x="136" y="86"/>
                  </a:lnTo>
                  <a:lnTo>
                    <a:pt x="110" y="110"/>
                  </a:lnTo>
                  <a:lnTo>
                    <a:pt x="86" y="137"/>
                  </a:lnTo>
                  <a:lnTo>
                    <a:pt x="65" y="166"/>
                  </a:lnTo>
                  <a:lnTo>
                    <a:pt x="45" y="197"/>
                  </a:lnTo>
                  <a:lnTo>
                    <a:pt x="30" y="230"/>
                  </a:lnTo>
                  <a:lnTo>
                    <a:pt x="18" y="264"/>
                  </a:lnTo>
                  <a:lnTo>
                    <a:pt x="8" y="300"/>
                  </a:lnTo>
                  <a:lnTo>
                    <a:pt x="3" y="338"/>
                  </a:lnTo>
                  <a:lnTo>
                    <a:pt x="0" y="376"/>
                  </a:lnTo>
                  <a:lnTo>
                    <a:pt x="3" y="413"/>
                  </a:lnTo>
                  <a:lnTo>
                    <a:pt x="7" y="450"/>
                  </a:lnTo>
                  <a:lnTo>
                    <a:pt x="17" y="485"/>
                  </a:lnTo>
                  <a:lnTo>
                    <a:pt x="29" y="520"/>
                  </a:lnTo>
                  <a:lnTo>
                    <a:pt x="44" y="553"/>
                  </a:lnTo>
                  <a:lnTo>
                    <a:pt x="64" y="584"/>
                  </a:lnTo>
                  <a:lnTo>
                    <a:pt x="86" y="614"/>
                  </a:lnTo>
                  <a:lnTo>
                    <a:pt x="111" y="642"/>
                  </a:lnTo>
                  <a:lnTo>
                    <a:pt x="125" y="655"/>
                  </a:lnTo>
                  <a:lnTo>
                    <a:pt x="139" y="667"/>
                  </a:lnTo>
                  <a:lnTo>
                    <a:pt x="152" y="678"/>
                  </a:lnTo>
                  <a:lnTo>
                    <a:pt x="167" y="689"/>
                  </a:lnTo>
                  <a:lnTo>
                    <a:pt x="184" y="699"/>
                  </a:lnTo>
                  <a:lnTo>
                    <a:pt x="199" y="708"/>
                  </a:lnTo>
                  <a:lnTo>
                    <a:pt x="215" y="716"/>
                  </a:lnTo>
                  <a:lnTo>
                    <a:pt x="232" y="723"/>
                  </a:lnTo>
                  <a:lnTo>
                    <a:pt x="248" y="730"/>
                  </a:lnTo>
                  <a:lnTo>
                    <a:pt x="265" y="735"/>
                  </a:lnTo>
                  <a:lnTo>
                    <a:pt x="284" y="740"/>
                  </a:lnTo>
                  <a:lnTo>
                    <a:pt x="301" y="745"/>
                  </a:lnTo>
                  <a:lnTo>
                    <a:pt x="320" y="747"/>
                  </a:lnTo>
                  <a:lnTo>
                    <a:pt x="338" y="749"/>
                  </a:lnTo>
                  <a:lnTo>
                    <a:pt x="356" y="752"/>
                  </a:lnTo>
                  <a:lnTo>
                    <a:pt x="375" y="752"/>
                  </a:lnTo>
                  <a:lnTo>
                    <a:pt x="393" y="752"/>
                  </a:lnTo>
                  <a:lnTo>
                    <a:pt x="412" y="749"/>
                  </a:lnTo>
                  <a:lnTo>
                    <a:pt x="430" y="747"/>
                  </a:lnTo>
                  <a:lnTo>
                    <a:pt x="449" y="745"/>
                  </a:lnTo>
                  <a:lnTo>
                    <a:pt x="467" y="740"/>
                  </a:lnTo>
                  <a:lnTo>
                    <a:pt x="484" y="735"/>
                  </a:lnTo>
                  <a:lnTo>
                    <a:pt x="502" y="730"/>
                  </a:lnTo>
                  <a:lnTo>
                    <a:pt x="519" y="723"/>
                  </a:lnTo>
                  <a:lnTo>
                    <a:pt x="535" y="716"/>
                  </a:lnTo>
                  <a:lnTo>
                    <a:pt x="552" y="708"/>
                  </a:lnTo>
                  <a:lnTo>
                    <a:pt x="567" y="699"/>
                  </a:lnTo>
                  <a:lnTo>
                    <a:pt x="583" y="689"/>
                  </a:lnTo>
                  <a:lnTo>
                    <a:pt x="598" y="678"/>
                  </a:lnTo>
                  <a:lnTo>
                    <a:pt x="613" y="667"/>
                  </a:lnTo>
                  <a:lnTo>
                    <a:pt x="627" y="655"/>
                  </a:lnTo>
                  <a:lnTo>
                    <a:pt x="641" y="642"/>
                  </a:lnTo>
                  <a:lnTo>
                    <a:pt x="666" y="614"/>
                  </a:lnTo>
                  <a:lnTo>
                    <a:pt x="688" y="584"/>
                  </a:lnTo>
                  <a:lnTo>
                    <a:pt x="707" y="553"/>
                  </a:lnTo>
                  <a:lnTo>
                    <a:pt x="722" y="520"/>
                  </a:lnTo>
                  <a:lnTo>
                    <a:pt x="734" y="485"/>
                  </a:lnTo>
                  <a:lnTo>
                    <a:pt x="744" y="450"/>
                  </a:lnTo>
                  <a:lnTo>
                    <a:pt x="748" y="413"/>
                  </a:lnTo>
                  <a:lnTo>
                    <a:pt x="750" y="376"/>
                  </a:lnTo>
                  <a:lnTo>
                    <a:pt x="748" y="339"/>
                  </a:lnTo>
                  <a:lnTo>
                    <a:pt x="744" y="302"/>
                  </a:lnTo>
                  <a:lnTo>
                    <a:pt x="734" y="266"/>
                  </a:lnTo>
                  <a:lnTo>
                    <a:pt x="722" y="232"/>
                  </a:lnTo>
                  <a:lnTo>
                    <a:pt x="707" y="200"/>
                  </a:lnTo>
                  <a:lnTo>
                    <a:pt x="688" y="167"/>
                  </a:lnTo>
                  <a:lnTo>
                    <a:pt x="666" y="139"/>
                  </a:lnTo>
                  <a:lnTo>
                    <a:pt x="641" y="111"/>
                  </a:lnTo>
                  <a:close/>
                </a:path>
              </a:pathLst>
            </a:custGeom>
            <a:solidFill>
              <a:srgbClr val="75A7DD"/>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grpSp>
      <p:cxnSp>
        <p:nvCxnSpPr>
          <p:cNvPr id="36" name="Straight Arrow Connector 35" descr="Arrow pointing from one graphic of a person to the next"/>
          <p:cNvCxnSpPr/>
          <p:nvPr/>
        </p:nvCxnSpPr>
        <p:spPr>
          <a:xfrm>
            <a:off x="5233856" y="4290682"/>
            <a:ext cx="304800" cy="0"/>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grpSp>
        <p:nvGrpSpPr>
          <p:cNvPr id="8" name="Group 23" descr="Graphic of a person"/>
          <p:cNvGrpSpPr/>
          <p:nvPr/>
        </p:nvGrpSpPr>
        <p:grpSpPr>
          <a:xfrm>
            <a:off x="6497102" y="3568564"/>
            <a:ext cx="575158" cy="893568"/>
            <a:chOff x="2007317" y="2700744"/>
            <a:chExt cx="812083" cy="1261656"/>
          </a:xfrm>
        </p:grpSpPr>
        <p:sp>
          <p:nvSpPr>
            <p:cNvPr id="25" name="Freeform 11"/>
            <p:cNvSpPr>
              <a:spLocks/>
            </p:cNvSpPr>
            <p:nvPr/>
          </p:nvSpPr>
          <p:spPr bwMode="auto">
            <a:xfrm>
              <a:off x="2007317" y="3068832"/>
              <a:ext cx="812083" cy="893568"/>
            </a:xfrm>
            <a:custGeom>
              <a:avLst/>
              <a:gdLst>
                <a:gd name="T0" fmla="*/ 1264 w 1514"/>
                <a:gd name="T1" fmla="*/ 196 h 1294"/>
                <a:gd name="T2" fmla="*/ 1206 w 1514"/>
                <a:gd name="T3" fmla="*/ 149 h 1294"/>
                <a:gd name="T4" fmla="*/ 1145 w 1514"/>
                <a:gd name="T5" fmla="*/ 107 h 1294"/>
                <a:gd name="T6" fmla="*/ 1080 w 1514"/>
                <a:gd name="T7" fmla="*/ 73 h 1294"/>
                <a:gd name="T8" fmla="*/ 1012 w 1514"/>
                <a:gd name="T9" fmla="*/ 44 h 1294"/>
                <a:gd name="T10" fmla="*/ 941 w 1514"/>
                <a:gd name="T11" fmla="*/ 23 h 1294"/>
                <a:gd name="T12" fmla="*/ 869 w 1514"/>
                <a:gd name="T13" fmla="*/ 8 h 1294"/>
                <a:gd name="T14" fmla="*/ 794 w 1514"/>
                <a:gd name="T15" fmla="*/ 1 h 1294"/>
                <a:gd name="T16" fmla="*/ 717 w 1514"/>
                <a:gd name="T17" fmla="*/ 1 h 1294"/>
                <a:gd name="T18" fmla="*/ 641 w 1514"/>
                <a:gd name="T19" fmla="*/ 9 h 1294"/>
                <a:gd name="T20" fmla="*/ 567 w 1514"/>
                <a:gd name="T21" fmla="*/ 24 h 1294"/>
                <a:gd name="T22" fmla="*/ 497 w 1514"/>
                <a:gd name="T23" fmla="*/ 46 h 1294"/>
                <a:gd name="T24" fmla="*/ 429 w 1514"/>
                <a:gd name="T25" fmla="*/ 75 h 1294"/>
                <a:gd name="T26" fmla="*/ 364 w 1514"/>
                <a:gd name="T27" fmla="*/ 110 h 1294"/>
                <a:gd name="T28" fmla="*/ 304 w 1514"/>
                <a:gd name="T29" fmla="*/ 151 h 1294"/>
                <a:gd name="T30" fmla="*/ 248 w 1514"/>
                <a:gd name="T31" fmla="*/ 197 h 1294"/>
                <a:gd name="T32" fmla="*/ 197 w 1514"/>
                <a:gd name="T33" fmla="*/ 249 h 1294"/>
                <a:gd name="T34" fmla="*/ 151 w 1514"/>
                <a:gd name="T35" fmla="*/ 304 h 1294"/>
                <a:gd name="T36" fmla="*/ 109 w 1514"/>
                <a:gd name="T37" fmla="*/ 365 h 1294"/>
                <a:gd name="T38" fmla="*/ 75 w 1514"/>
                <a:gd name="T39" fmla="*/ 430 h 1294"/>
                <a:gd name="T40" fmla="*/ 46 w 1514"/>
                <a:gd name="T41" fmla="*/ 497 h 1294"/>
                <a:gd name="T42" fmla="*/ 24 w 1514"/>
                <a:gd name="T43" fmla="*/ 568 h 1294"/>
                <a:gd name="T44" fmla="*/ 9 w 1514"/>
                <a:gd name="T45" fmla="*/ 642 h 1294"/>
                <a:gd name="T46" fmla="*/ 1 w 1514"/>
                <a:gd name="T47" fmla="*/ 718 h 1294"/>
                <a:gd name="T48" fmla="*/ 0 w 1514"/>
                <a:gd name="T49" fmla="*/ 1294 h 1294"/>
                <a:gd name="T50" fmla="*/ 1514 w 1514"/>
                <a:gd name="T51" fmla="*/ 757 h 1294"/>
                <a:gd name="T52" fmla="*/ 1511 w 1514"/>
                <a:gd name="T53" fmla="*/ 682 h 1294"/>
                <a:gd name="T54" fmla="*/ 1499 w 1514"/>
                <a:gd name="T55" fmla="*/ 608 h 1294"/>
                <a:gd name="T56" fmla="*/ 1482 w 1514"/>
                <a:gd name="T57" fmla="*/ 537 h 1294"/>
                <a:gd name="T58" fmla="*/ 1456 w 1514"/>
                <a:gd name="T59" fmla="*/ 467 h 1294"/>
                <a:gd name="T60" fmla="*/ 1425 w 1514"/>
                <a:gd name="T61" fmla="*/ 401 h 1294"/>
                <a:gd name="T62" fmla="*/ 1387 w 1514"/>
                <a:gd name="T63" fmla="*/ 338 h 1294"/>
                <a:gd name="T64" fmla="*/ 1342 w 1514"/>
                <a:gd name="T65" fmla="*/ 278 h 1294"/>
                <a:gd name="T66" fmla="*/ 1292 w 1514"/>
                <a:gd name="T67" fmla="*/ 223 h 1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14" h="1294">
                  <a:moveTo>
                    <a:pt x="1292" y="223"/>
                  </a:moveTo>
                  <a:lnTo>
                    <a:pt x="1264" y="196"/>
                  </a:lnTo>
                  <a:lnTo>
                    <a:pt x="1236" y="172"/>
                  </a:lnTo>
                  <a:lnTo>
                    <a:pt x="1206" y="149"/>
                  </a:lnTo>
                  <a:lnTo>
                    <a:pt x="1176" y="127"/>
                  </a:lnTo>
                  <a:lnTo>
                    <a:pt x="1145" y="107"/>
                  </a:lnTo>
                  <a:lnTo>
                    <a:pt x="1113" y="89"/>
                  </a:lnTo>
                  <a:lnTo>
                    <a:pt x="1080" y="73"/>
                  </a:lnTo>
                  <a:lnTo>
                    <a:pt x="1046" y="58"/>
                  </a:lnTo>
                  <a:lnTo>
                    <a:pt x="1012" y="44"/>
                  </a:lnTo>
                  <a:lnTo>
                    <a:pt x="977" y="32"/>
                  </a:lnTo>
                  <a:lnTo>
                    <a:pt x="941" y="23"/>
                  </a:lnTo>
                  <a:lnTo>
                    <a:pt x="904" y="15"/>
                  </a:lnTo>
                  <a:lnTo>
                    <a:pt x="869" y="8"/>
                  </a:lnTo>
                  <a:lnTo>
                    <a:pt x="831" y="4"/>
                  </a:lnTo>
                  <a:lnTo>
                    <a:pt x="794" y="1"/>
                  </a:lnTo>
                  <a:lnTo>
                    <a:pt x="756" y="0"/>
                  </a:lnTo>
                  <a:lnTo>
                    <a:pt x="717" y="1"/>
                  </a:lnTo>
                  <a:lnTo>
                    <a:pt x="679" y="4"/>
                  </a:lnTo>
                  <a:lnTo>
                    <a:pt x="641" y="9"/>
                  </a:lnTo>
                  <a:lnTo>
                    <a:pt x="604" y="15"/>
                  </a:lnTo>
                  <a:lnTo>
                    <a:pt x="567" y="24"/>
                  </a:lnTo>
                  <a:lnTo>
                    <a:pt x="531" y="35"/>
                  </a:lnTo>
                  <a:lnTo>
                    <a:pt x="497" y="46"/>
                  </a:lnTo>
                  <a:lnTo>
                    <a:pt x="462" y="60"/>
                  </a:lnTo>
                  <a:lnTo>
                    <a:pt x="429" y="75"/>
                  </a:lnTo>
                  <a:lnTo>
                    <a:pt x="396" y="91"/>
                  </a:lnTo>
                  <a:lnTo>
                    <a:pt x="364" y="110"/>
                  </a:lnTo>
                  <a:lnTo>
                    <a:pt x="334" y="129"/>
                  </a:lnTo>
                  <a:lnTo>
                    <a:pt x="304" y="151"/>
                  </a:lnTo>
                  <a:lnTo>
                    <a:pt x="275" y="173"/>
                  </a:lnTo>
                  <a:lnTo>
                    <a:pt x="248" y="197"/>
                  </a:lnTo>
                  <a:lnTo>
                    <a:pt x="222" y="223"/>
                  </a:lnTo>
                  <a:lnTo>
                    <a:pt x="197" y="249"/>
                  </a:lnTo>
                  <a:lnTo>
                    <a:pt x="173" y="276"/>
                  </a:lnTo>
                  <a:lnTo>
                    <a:pt x="151" y="304"/>
                  </a:lnTo>
                  <a:lnTo>
                    <a:pt x="129" y="334"/>
                  </a:lnTo>
                  <a:lnTo>
                    <a:pt x="109" y="365"/>
                  </a:lnTo>
                  <a:lnTo>
                    <a:pt x="91" y="397"/>
                  </a:lnTo>
                  <a:lnTo>
                    <a:pt x="75" y="430"/>
                  </a:lnTo>
                  <a:lnTo>
                    <a:pt x="60" y="463"/>
                  </a:lnTo>
                  <a:lnTo>
                    <a:pt x="46" y="497"/>
                  </a:lnTo>
                  <a:lnTo>
                    <a:pt x="35" y="532"/>
                  </a:lnTo>
                  <a:lnTo>
                    <a:pt x="24" y="568"/>
                  </a:lnTo>
                  <a:lnTo>
                    <a:pt x="15" y="605"/>
                  </a:lnTo>
                  <a:lnTo>
                    <a:pt x="9" y="642"/>
                  </a:lnTo>
                  <a:lnTo>
                    <a:pt x="3" y="680"/>
                  </a:lnTo>
                  <a:lnTo>
                    <a:pt x="1" y="718"/>
                  </a:lnTo>
                  <a:lnTo>
                    <a:pt x="0" y="757"/>
                  </a:lnTo>
                  <a:lnTo>
                    <a:pt x="0" y="1294"/>
                  </a:lnTo>
                  <a:lnTo>
                    <a:pt x="1514" y="1293"/>
                  </a:lnTo>
                  <a:lnTo>
                    <a:pt x="1514" y="757"/>
                  </a:lnTo>
                  <a:lnTo>
                    <a:pt x="1513" y="719"/>
                  </a:lnTo>
                  <a:lnTo>
                    <a:pt x="1511" y="682"/>
                  </a:lnTo>
                  <a:lnTo>
                    <a:pt x="1506" y="644"/>
                  </a:lnTo>
                  <a:lnTo>
                    <a:pt x="1499" y="608"/>
                  </a:lnTo>
                  <a:lnTo>
                    <a:pt x="1491" y="572"/>
                  </a:lnTo>
                  <a:lnTo>
                    <a:pt x="1482" y="537"/>
                  </a:lnTo>
                  <a:lnTo>
                    <a:pt x="1470" y="501"/>
                  </a:lnTo>
                  <a:lnTo>
                    <a:pt x="1456" y="467"/>
                  </a:lnTo>
                  <a:lnTo>
                    <a:pt x="1441" y="433"/>
                  </a:lnTo>
                  <a:lnTo>
                    <a:pt x="1425" y="401"/>
                  </a:lnTo>
                  <a:lnTo>
                    <a:pt x="1407" y="369"/>
                  </a:lnTo>
                  <a:lnTo>
                    <a:pt x="1387" y="338"/>
                  </a:lnTo>
                  <a:lnTo>
                    <a:pt x="1365" y="308"/>
                  </a:lnTo>
                  <a:lnTo>
                    <a:pt x="1342" y="278"/>
                  </a:lnTo>
                  <a:lnTo>
                    <a:pt x="1318" y="250"/>
                  </a:lnTo>
                  <a:lnTo>
                    <a:pt x="1292" y="22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6" name="Freeform 12"/>
            <p:cNvSpPr>
              <a:spLocks/>
            </p:cNvSpPr>
            <p:nvPr/>
          </p:nvSpPr>
          <p:spPr bwMode="auto">
            <a:xfrm>
              <a:off x="2401558" y="3194511"/>
              <a:ext cx="377077" cy="714026"/>
            </a:xfrm>
            <a:custGeom>
              <a:avLst/>
              <a:gdLst>
                <a:gd name="T0" fmla="*/ 638 w 638"/>
                <a:gd name="T1" fmla="*/ 575 h 1035"/>
                <a:gd name="T2" fmla="*/ 638 w 638"/>
                <a:gd name="T3" fmla="*/ 1035 h 1035"/>
                <a:gd name="T4" fmla="*/ 136 w 638"/>
                <a:gd name="T5" fmla="*/ 1035 h 1035"/>
                <a:gd name="T6" fmla="*/ 136 w 638"/>
                <a:gd name="T7" fmla="*/ 569 h 1035"/>
                <a:gd name="T8" fmla="*/ 0 w 638"/>
                <a:gd name="T9" fmla="*/ 401 h 1035"/>
                <a:gd name="T10" fmla="*/ 320 w 638"/>
                <a:gd name="T11" fmla="*/ 0 h 1035"/>
                <a:gd name="T12" fmla="*/ 335 w 638"/>
                <a:gd name="T13" fmla="*/ 11 h 1035"/>
                <a:gd name="T14" fmla="*/ 351 w 638"/>
                <a:gd name="T15" fmla="*/ 21 h 1035"/>
                <a:gd name="T16" fmla="*/ 366 w 638"/>
                <a:gd name="T17" fmla="*/ 32 h 1035"/>
                <a:gd name="T18" fmla="*/ 381 w 638"/>
                <a:gd name="T19" fmla="*/ 43 h 1035"/>
                <a:gd name="T20" fmla="*/ 396 w 638"/>
                <a:gd name="T21" fmla="*/ 56 h 1035"/>
                <a:gd name="T22" fmla="*/ 410 w 638"/>
                <a:gd name="T23" fmla="*/ 67 h 1035"/>
                <a:gd name="T24" fmla="*/ 425 w 638"/>
                <a:gd name="T25" fmla="*/ 81 h 1035"/>
                <a:gd name="T26" fmla="*/ 439 w 638"/>
                <a:gd name="T27" fmla="*/ 94 h 1035"/>
                <a:gd name="T28" fmla="*/ 462 w 638"/>
                <a:gd name="T29" fmla="*/ 118 h 1035"/>
                <a:gd name="T30" fmla="*/ 484 w 638"/>
                <a:gd name="T31" fmla="*/ 144 h 1035"/>
                <a:gd name="T32" fmla="*/ 504 w 638"/>
                <a:gd name="T33" fmla="*/ 171 h 1035"/>
                <a:gd name="T34" fmla="*/ 524 w 638"/>
                <a:gd name="T35" fmla="*/ 197 h 1035"/>
                <a:gd name="T36" fmla="*/ 541 w 638"/>
                <a:gd name="T37" fmla="*/ 226 h 1035"/>
                <a:gd name="T38" fmla="*/ 558 w 638"/>
                <a:gd name="T39" fmla="*/ 255 h 1035"/>
                <a:gd name="T40" fmla="*/ 572 w 638"/>
                <a:gd name="T41" fmla="*/ 284 h 1035"/>
                <a:gd name="T42" fmla="*/ 586 w 638"/>
                <a:gd name="T43" fmla="*/ 315 h 1035"/>
                <a:gd name="T44" fmla="*/ 598 w 638"/>
                <a:gd name="T45" fmla="*/ 346 h 1035"/>
                <a:gd name="T46" fmla="*/ 609 w 638"/>
                <a:gd name="T47" fmla="*/ 377 h 1035"/>
                <a:gd name="T48" fmla="*/ 617 w 638"/>
                <a:gd name="T49" fmla="*/ 409 h 1035"/>
                <a:gd name="T50" fmla="*/ 625 w 638"/>
                <a:gd name="T51" fmla="*/ 441 h 1035"/>
                <a:gd name="T52" fmla="*/ 631 w 638"/>
                <a:gd name="T53" fmla="*/ 474 h 1035"/>
                <a:gd name="T54" fmla="*/ 634 w 638"/>
                <a:gd name="T55" fmla="*/ 507 h 1035"/>
                <a:gd name="T56" fmla="*/ 637 w 638"/>
                <a:gd name="T57" fmla="*/ 541 h 1035"/>
                <a:gd name="T58" fmla="*/ 638 w 638"/>
                <a:gd name="T59" fmla="*/ 57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38" h="1035">
                  <a:moveTo>
                    <a:pt x="638" y="575"/>
                  </a:moveTo>
                  <a:lnTo>
                    <a:pt x="638" y="1035"/>
                  </a:lnTo>
                  <a:lnTo>
                    <a:pt x="136" y="1035"/>
                  </a:lnTo>
                  <a:lnTo>
                    <a:pt x="136" y="569"/>
                  </a:lnTo>
                  <a:lnTo>
                    <a:pt x="0" y="401"/>
                  </a:lnTo>
                  <a:lnTo>
                    <a:pt x="320" y="0"/>
                  </a:lnTo>
                  <a:lnTo>
                    <a:pt x="335" y="11"/>
                  </a:lnTo>
                  <a:lnTo>
                    <a:pt x="351" y="21"/>
                  </a:lnTo>
                  <a:lnTo>
                    <a:pt x="366" y="32"/>
                  </a:lnTo>
                  <a:lnTo>
                    <a:pt x="381" y="43"/>
                  </a:lnTo>
                  <a:lnTo>
                    <a:pt x="396" y="56"/>
                  </a:lnTo>
                  <a:lnTo>
                    <a:pt x="410" y="67"/>
                  </a:lnTo>
                  <a:lnTo>
                    <a:pt x="425" y="81"/>
                  </a:lnTo>
                  <a:lnTo>
                    <a:pt x="439" y="94"/>
                  </a:lnTo>
                  <a:lnTo>
                    <a:pt x="462" y="118"/>
                  </a:lnTo>
                  <a:lnTo>
                    <a:pt x="484" y="144"/>
                  </a:lnTo>
                  <a:lnTo>
                    <a:pt x="504" y="171"/>
                  </a:lnTo>
                  <a:lnTo>
                    <a:pt x="524" y="197"/>
                  </a:lnTo>
                  <a:lnTo>
                    <a:pt x="541" y="226"/>
                  </a:lnTo>
                  <a:lnTo>
                    <a:pt x="558" y="255"/>
                  </a:lnTo>
                  <a:lnTo>
                    <a:pt x="572" y="284"/>
                  </a:lnTo>
                  <a:lnTo>
                    <a:pt x="586" y="315"/>
                  </a:lnTo>
                  <a:lnTo>
                    <a:pt x="598" y="346"/>
                  </a:lnTo>
                  <a:lnTo>
                    <a:pt x="609" y="377"/>
                  </a:lnTo>
                  <a:lnTo>
                    <a:pt x="617" y="409"/>
                  </a:lnTo>
                  <a:lnTo>
                    <a:pt x="625" y="441"/>
                  </a:lnTo>
                  <a:lnTo>
                    <a:pt x="631" y="474"/>
                  </a:lnTo>
                  <a:lnTo>
                    <a:pt x="634" y="507"/>
                  </a:lnTo>
                  <a:lnTo>
                    <a:pt x="637" y="541"/>
                  </a:lnTo>
                  <a:lnTo>
                    <a:pt x="638" y="575"/>
                  </a:lnTo>
                  <a:close/>
                </a:path>
              </a:pathLst>
            </a:custGeom>
            <a:solidFill>
              <a:srgbClr val="4F81BD"/>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27" name="Freeform 13"/>
            <p:cNvSpPr>
              <a:spLocks/>
            </p:cNvSpPr>
            <p:nvPr/>
          </p:nvSpPr>
          <p:spPr bwMode="auto">
            <a:xfrm>
              <a:off x="2048082" y="3198655"/>
              <a:ext cx="420524" cy="709882"/>
            </a:xfrm>
            <a:custGeom>
              <a:avLst/>
              <a:gdLst>
                <a:gd name="T0" fmla="*/ 199 w 784"/>
                <a:gd name="T1" fmla="*/ 88 h 1029"/>
                <a:gd name="T2" fmla="*/ 212 w 784"/>
                <a:gd name="T3" fmla="*/ 75 h 1029"/>
                <a:gd name="T4" fmla="*/ 225 w 784"/>
                <a:gd name="T5" fmla="*/ 63 h 1029"/>
                <a:gd name="T6" fmla="*/ 239 w 784"/>
                <a:gd name="T7" fmla="*/ 52 h 1029"/>
                <a:gd name="T8" fmla="*/ 252 w 784"/>
                <a:gd name="T9" fmla="*/ 40 h 1029"/>
                <a:gd name="T10" fmla="*/ 266 w 784"/>
                <a:gd name="T11" fmla="*/ 30 h 1029"/>
                <a:gd name="T12" fmla="*/ 280 w 784"/>
                <a:gd name="T13" fmla="*/ 20 h 1029"/>
                <a:gd name="T14" fmla="*/ 294 w 784"/>
                <a:gd name="T15" fmla="*/ 9 h 1029"/>
                <a:gd name="T16" fmla="*/ 309 w 784"/>
                <a:gd name="T17" fmla="*/ 0 h 1029"/>
                <a:gd name="T18" fmla="*/ 782 w 784"/>
                <a:gd name="T19" fmla="*/ 590 h 1029"/>
                <a:gd name="T20" fmla="*/ 784 w 784"/>
                <a:gd name="T21" fmla="*/ 1029 h 1029"/>
                <a:gd name="T22" fmla="*/ 0 w 784"/>
                <a:gd name="T23" fmla="*/ 1029 h 1029"/>
                <a:gd name="T24" fmla="*/ 0 w 784"/>
                <a:gd name="T25" fmla="*/ 569 h 1029"/>
                <a:gd name="T26" fmla="*/ 1 w 784"/>
                <a:gd name="T27" fmla="*/ 535 h 1029"/>
                <a:gd name="T28" fmla="*/ 4 w 784"/>
                <a:gd name="T29" fmla="*/ 501 h 1029"/>
                <a:gd name="T30" fmla="*/ 7 w 784"/>
                <a:gd name="T31" fmla="*/ 468 h 1029"/>
                <a:gd name="T32" fmla="*/ 13 w 784"/>
                <a:gd name="T33" fmla="*/ 435 h 1029"/>
                <a:gd name="T34" fmla="*/ 21 w 784"/>
                <a:gd name="T35" fmla="*/ 403 h 1029"/>
                <a:gd name="T36" fmla="*/ 29 w 784"/>
                <a:gd name="T37" fmla="*/ 371 h 1029"/>
                <a:gd name="T38" fmla="*/ 39 w 784"/>
                <a:gd name="T39" fmla="*/ 340 h 1029"/>
                <a:gd name="T40" fmla="*/ 52 w 784"/>
                <a:gd name="T41" fmla="*/ 309 h 1029"/>
                <a:gd name="T42" fmla="*/ 65 w 784"/>
                <a:gd name="T43" fmla="*/ 278 h 1029"/>
                <a:gd name="T44" fmla="*/ 80 w 784"/>
                <a:gd name="T45" fmla="*/ 249 h 1029"/>
                <a:gd name="T46" fmla="*/ 96 w 784"/>
                <a:gd name="T47" fmla="*/ 220 h 1029"/>
                <a:gd name="T48" fmla="*/ 114 w 784"/>
                <a:gd name="T49" fmla="*/ 191 h 1029"/>
                <a:gd name="T50" fmla="*/ 133 w 784"/>
                <a:gd name="T51" fmla="*/ 165 h 1029"/>
                <a:gd name="T52" fmla="*/ 153 w 784"/>
                <a:gd name="T53" fmla="*/ 138 h 1029"/>
                <a:gd name="T54" fmla="*/ 176 w 784"/>
                <a:gd name="T55" fmla="*/ 112 h 1029"/>
                <a:gd name="T56" fmla="*/ 199 w 784"/>
                <a:gd name="T57" fmla="*/ 88 h 10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84" h="1029">
                  <a:moveTo>
                    <a:pt x="199" y="88"/>
                  </a:moveTo>
                  <a:lnTo>
                    <a:pt x="212" y="75"/>
                  </a:lnTo>
                  <a:lnTo>
                    <a:pt x="225" y="63"/>
                  </a:lnTo>
                  <a:lnTo>
                    <a:pt x="239" y="52"/>
                  </a:lnTo>
                  <a:lnTo>
                    <a:pt x="252" y="40"/>
                  </a:lnTo>
                  <a:lnTo>
                    <a:pt x="266" y="30"/>
                  </a:lnTo>
                  <a:lnTo>
                    <a:pt x="280" y="20"/>
                  </a:lnTo>
                  <a:lnTo>
                    <a:pt x="294" y="9"/>
                  </a:lnTo>
                  <a:lnTo>
                    <a:pt x="309" y="0"/>
                  </a:lnTo>
                  <a:lnTo>
                    <a:pt x="782" y="590"/>
                  </a:lnTo>
                  <a:lnTo>
                    <a:pt x="784" y="1029"/>
                  </a:lnTo>
                  <a:lnTo>
                    <a:pt x="0" y="1029"/>
                  </a:lnTo>
                  <a:lnTo>
                    <a:pt x="0" y="569"/>
                  </a:lnTo>
                  <a:lnTo>
                    <a:pt x="1" y="535"/>
                  </a:lnTo>
                  <a:lnTo>
                    <a:pt x="4" y="501"/>
                  </a:lnTo>
                  <a:lnTo>
                    <a:pt x="7" y="468"/>
                  </a:lnTo>
                  <a:lnTo>
                    <a:pt x="13" y="435"/>
                  </a:lnTo>
                  <a:lnTo>
                    <a:pt x="21" y="403"/>
                  </a:lnTo>
                  <a:lnTo>
                    <a:pt x="29" y="371"/>
                  </a:lnTo>
                  <a:lnTo>
                    <a:pt x="39" y="340"/>
                  </a:lnTo>
                  <a:lnTo>
                    <a:pt x="52" y="309"/>
                  </a:lnTo>
                  <a:lnTo>
                    <a:pt x="65" y="278"/>
                  </a:lnTo>
                  <a:lnTo>
                    <a:pt x="80" y="249"/>
                  </a:lnTo>
                  <a:lnTo>
                    <a:pt x="96" y="220"/>
                  </a:lnTo>
                  <a:lnTo>
                    <a:pt x="114" y="191"/>
                  </a:lnTo>
                  <a:lnTo>
                    <a:pt x="133" y="165"/>
                  </a:lnTo>
                  <a:lnTo>
                    <a:pt x="153" y="138"/>
                  </a:lnTo>
                  <a:lnTo>
                    <a:pt x="176" y="112"/>
                  </a:lnTo>
                  <a:lnTo>
                    <a:pt x="199" y="88"/>
                  </a:lnTo>
                  <a:close/>
                </a:path>
              </a:pathLst>
            </a:custGeom>
            <a:solidFill>
              <a:srgbClr val="4F81BD"/>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28" name="Freeform 7"/>
            <p:cNvSpPr>
              <a:spLocks/>
            </p:cNvSpPr>
            <p:nvPr/>
          </p:nvSpPr>
          <p:spPr bwMode="auto">
            <a:xfrm>
              <a:off x="2156179" y="2700744"/>
              <a:ext cx="456132" cy="456132"/>
            </a:xfrm>
            <a:custGeom>
              <a:avLst/>
              <a:gdLst>
                <a:gd name="T0" fmla="*/ 627 w 750"/>
                <a:gd name="T1" fmla="*/ 98 h 752"/>
                <a:gd name="T2" fmla="*/ 598 w 750"/>
                <a:gd name="T3" fmla="*/ 74 h 752"/>
                <a:gd name="T4" fmla="*/ 567 w 750"/>
                <a:gd name="T5" fmla="*/ 53 h 752"/>
                <a:gd name="T6" fmla="*/ 535 w 750"/>
                <a:gd name="T7" fmla="*/ 36 h 752"/>
                <a:gd name="T8" fmla="*/ 502 w 750"/>
                <a:gd name="T9" fmla="*/ 22 h 752"/>
                <a:gd name="T10" fmla="*/ 467 w 750"/>
                <a:gd name="T11" fmla="*/ 12 h 752"/>
                <a:gd name="T12" fmla="*/ 430 w 750"/>
                <a:gd name="T13" fmla="*/ 5 h 752"/>
                <a:gd name="T14" fmla="*/ 393 w 750"/>
                <a:gd name="T15" fmla="*/ 0 h 752"/>
                <a:gd name="T16" fmla="*/ 337 w 750"/>
                <a:gd name="T17" fmla="*/ 3 h 752"/>
                <a:gd name="T18" fmla="*/ 264 w 750"/>
                <a:gd name="T19" fmla="*/ 18 h 752"/>
                <a:gd name="T20" fmla="*/ 196 w 750"/>
                <a:gd name="T21" fmla="*/ 45 h 752"/>
                <a:gd name="T22" fmla="*/ 136 w 750"/>
                <a:gd name="T23" fmla="*/ 86 h 752"/>
                <a:gd name="T24" fmla="*/ 86 w 750"/>
                <a:gd name="T25" fmla="*/ 137 h 752"/>
                <a:gd name="T26" fmla="*/ 45 w 750"/>
                <a:gd name="T27" fmla="*/ 197 h 752"/>
                <a:gd name="T28" fmla="*/ 18 w 750"/>
                <a:gd name="T29" fmla="*/ 264 h 752"/>
                <a:gd name="T30" fmla="*/ 3 w 750"/>
                <a:gd name="T31" fmla="*/ 338 h 752"/>
                <a:gd name="T32" fmla="*/ 3 w 750"/>
                <a:gd name="T33" fmla="*/ 413 h 752"/>
                <a:gd name="T34" fmla="*/ 17 w 750"/>
                <a:gd name="T35" fmla="*/ 485 h 752"/>
                <a:gd name="T36" fmla="*/ 44 w 750"/>
                <a:gd name="T37" fmla="*/ 553 h 752"/>
                <a:gd name="T38" fmla="*/ 86 w 750"/>
                <a:gd name="T39" fmla="*/ 614 h 752"/>
                <a:gd name="T40" fmla="*/ 125 w 750"/>
                <a:gd name="T41" fmla="*/ 655 h 752"/>
                <a:gd name="T42" fmla="*/ 152 w 750"/>
                <a:gd name="T43" fmla="*/ 678 h 752"/>
                <a:gd name="T44" fmla="*/ 184 w 750"/>
                <a:gd name="T45" fmla="*/ 699 h 752"/>
                <a:gd name="T46" fmla="*/ 215 w 750"/>
                <a:gd name="T47" fmla="*/ 716 h 752"/>
                <a:gd name="T48" fmla="*/ 248 w 750"/>
                <a:gd name="T49" fmla="*/ 730 h 752"/>
                <a:gd name="T50" fmla="*/ 284 w 750"/>
                <a:gd name="T51" fmla="*/ 740 h 752"/>
                <a:gd name="T52" fmla="*/ 320 w 750"/>
                <a:gd name="T53" fmla="*/ 747 h 752"/>
                <a:gd name="T54" fmla="*/ 356 w 750"/>
                <a:gd name="T55" fmla="*/ 752 h 752"/>
                <a:gd name="T56" fmla="*/ 393 w 750"/>
                <a:gd name="T57" fmla="*/ 752 h 752"/>
                <a:gd name="T58" fmla="*/ 430 w 750"/>
                <a:gd name="T59" fmla="*/ 747 h 752"/>
                <a:gd name="T60" fmla="*/ 467 w 750"/>
                <a:gd name="T61" fmla="*/ 740 h 752"/>
                <a:gd name="T62" fmla="*/ 502 w 750"/>
                <a:gd name="T63" fmla="*/ 730 h 752"/>
                <a:gd name="T64" fmla="*/ 535 w 750"/>
                <a:gd name="T65" fmla="*/ 716 h 752"/>
                <a:gd name="T66" fmla="*/ 567 w 750"/>
                <a:gd name="T67" fmla="*/ 699 h 752"/>
                <a:gd name="T68" fmla="*/ 598 w 750"/>
                <a:gd name="T69" fmla="*/ 678 h 752"/>
                <a:gd name="T70" fmla="*/ 627 w 750"/>
                <a:gd name="T71" fmla="*/ 655 h 752"/>
                <a:gd name="T72" fmla="*/ 666 w 750"/>
                <a:gd name="T73" fmla="*/ 614 h 752"/>
                <a:gd name="T74" fmla="*/ 707 w 750"/>
                <a:gd name="T75" fmla="*/ 553 h 752"/>
                <a:gd name="T76" fmla="*/ 734 w 750"/>
                <a:gd name="T77" fmla="*/ 485 h 752"/>
                <a:gd name="T78" fmla="*/ 748 w 750"/>
                <a:gd name="T79" fmla="*/ 413 h 752"/>
                <a:gd name="T80" fmla="*/ 748 w 750"/>
                <a:gd name="T81" fmla="*/ 339 h 752"/>
                <a:gd name="T82" fmla="*/ 734 w 750"/>
                <a:gd name="T83" fmla="*/ 266 h 752"/>
                <a:gd name="T84" fmla="*/ 707 w 750"/>
                <a:gd name="T85" fmla="*/ 200 h 752"/>
                <a:gd name="T86" fmla="*/ 666 w 750"/>
                <a:gd name="T87" fmla="*/ 139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50" h="752">
                  <a:moveTo>
                    <a:pt x="641" y="111"/>
                  </a:moveTo>
                  <a:lnTo>
                    <a:pt x="627" y="98"/>
                  </a:lnTo>
                  <a:lnTo>
                    <a:pt x="613" y="86"/>
                  </a:lnTo>
                  <a:lnTo>
                    <a:pt x="598" y="74"/>
                  </a:lnTo>
                  <a:lnTo>
                    <a:pt x="583" y="64"/>
                  </a:lnTo>
                  <a:lnTo>
                    <a:pt x="567" y="53"/>
                  </a:lnTo>
                  <a:lnTo>
                    <a:pt x="552" y="44"/>
                  </a:lnTo>
                  <a:lnTo>
                    <a:pt x="535" y="36"/>
                  </a:lnTo>
                  <a:lnTo>
                    <a:pt x="519" y="29"/>
                  </a:lnTo>
                  <a:lnTo>
                    <a:pt x="502" y="22"/>
                  </a:lnTo>
                  <a:lnTo>
                    <a:pt x="484" y="16"/>
                  </a:lnTo>
                  <a:lnTo>
                    <a:pt x="467" y="12"/>
                  </a:lnTo>
                  <a:lnTo>
                    <a:pt x="449" y="7"/>
                  </a:lnTo>
                  <a:lnTo>
                    <a:pt x="430" y="5"/>
                  </a:lnTo>
                  <a:lnTo>
                    <a:pt x="412" y="3"/>
                  </a:lnTo>
                  <a:lnTo>
                    <a:pt x="393" y="0"/>
                  </a:lnTo>
                  <a:lnTo>
                    <a:pt x="375" y="0"/>
                  </a:lnTo>
                  <a:lnTo>
                    <a:pt x="337" y="3"/>
                  </a:lnTo>
                  <a:lnTo>
                    <a:pt x="300" y="8"/>
                  </a:lnTo>
                  <a:lnTo>
                    <a:pt x="264" y="18"/>
                  </a:lnTo>
                  <a:lnTo>
                    <a:pt x="230" y="30"/>
                  </a:lnTo>
                  <a:lnTo>
                    <a:pt x="196" y="45"/>
                  </a:lnTo>
                  <a:lnTo>
                    <a:pt x="166" y="65"/>
                  </a:lnTo>
                  <a:lnTo>
                    <a:pt x="136" y="86"/>
                  </a:lnTo>
                  <a:lnTo>
                    <a:pt x="110" y="110"/>
                  </a:lnTo>
                  <a:lnTo>
                    <a:pt x="86" y="137"/>
                  </a:lnTo>
                  <a:lnTo>
                    <a:pt x="65" y="166"/>
                  </a:lnTo>
                  <a:lnTo>
                    <a:pt x="45" y="197"/>
                  </a:lnTo>
                  <a:lnTo>
                    <a:pt x="30" y="230"/>
                  </a:lnTo>
                  <a:lnTo>
                    <a:pt x="18" y="264"/>
                  </a:lnTo>
                  <a:lnTo>
                    <a:pt x="8" y="300"/>
                  </a:lnTo>
                  <a:lnTo>
                    <a:pt x="3" y="338"/>
                  </a:lnTo>
                  <a:lnTo>
                    <a:pt x="0" y="376"/>
                  </a:lnTo>
                  <a:lnTo>
                    <a:pt x="3" y="413"/>
                  </a:lnTo>
                  <a:lnTo>
                    <a:pt x="7" y="450"/>
                  </a:lnTo>
                  <a:lnTo>
                    <a:pt x="17" y="485"/>
                  </a:lnTo>
                  <a:lnTo>
                    <a:pt x="29" y="520"/>
                  </a:lnTo>
                  <a:lnTo>
                    <a:pt x="44" y="553"/>
                  </a:lnTo>
                  <a:lnTo>
                    <a:pt x="64" y="584"/>
                  </a:lnTo>
                  <a:lnTo>
                    <a:pt x="86" y="614"/>
                  </a:lnTo>
                  <a:lnTo>
                    <a:pt x="111" y="642"/>
                  </a:lnTo>
                  <a:lnTo>
                    <a:pt x="125" y="655"/>
                  </a:lnTo>
                  <a:lnTo>
                    <a:pt x="139" y="667"/>
                  </a:lnTo>
                  <a:lnTo>
                    <a:pt x="152" y="678"/>
                  </a:lnTo>
                  <a:lnTo>
                    <a:pt x="167" y="689"/>
                  </a:lnTo>
                  <a:lnTo>
                    <a:pt x="184" y="699"/>
                  </a:lnTo>
                  <a:lnTo>
                    <a:pt x="199" y="708"/>
                  </a:lnTo>
                  <a:lnTo>
                    <a:pt x="215" y="716"/>
                  </a:lnTo>
                  <a:lnTo>
                    <a:pt x="232" y="723"/>
                  </a:lnTo>
                  <a:lnTo>
                    <a:pt x="248" y="730"/>
                  </a:lnTo>
                  <a:lnTo>
                    <a:pt x="265" y="735"/>
                  </a:lnTo>
                  <a:lnTo>
                    <a:pt x="284" y="740"/>
                  </a:lnTo>
                  <a:lnTo>
                    <a:pt x="301" y="745"/>
                  </a:lnTo>
                  <a:lnTo>
                    <a:pt x="320" y="747"/>
                  </a:lnTo>
                  <a:lnTo>
                    <a:pt x="338" y="749"/>
                  </a:lnTo>
                  <a:lnTo>
                    <a:pt x="356" y="752"/>
                  </a:lnTo>
                  <a:lnTo>
                    <a:pt x="375" y="752"/>
                  </a:lnTo>
                  <a:lnTo>
                    <a:pt x="393" y="752"/>
                  </a:lnTo>
                  <a:lnTo>
                    <a:pt x="412" y="749"/>
                  </a:lnTo>
                  <a:lnTo>
                    <a:pt x="430" y="747"/>
                  </a:lnTo>
                  <a:lnTo>
                    <a:pt x="449" y="745"/>
                  </a:lnTo>
                  <a:lnTo>
                    <a:pt x="467" y="740"/>
                  </a:lnTo>
                  <a:lnTo>
                    <a:pt x="484" y="735"/>
                  </a:lnTo>
                  <a:lnTo>
                    <a:pt x="502" y="730"/>
                  </a:lnTo>
                  <a:lnTo>
                    <a:pt x="519" y="723"/>
                  </a:lnTo>
                  <a:lnTo>
                    <a:pt x="535" y="716"/>
                  </a:lnTo>
                  <a:lnTo>
                    <a:pt x="552" y="708"/>
                  </a:lnTo>
                  <a:lnTo>
                    <a:pt x="567" y="699"/>
                  </a:lnTo>
                  <a:lnTo>
                    <a:pt x="583" y="689"/>
                  </a:lnTo>
                  <a:lnTo>
                    <a:pt x="598" y="678"/>
                  </a:lnTo>
                  <a:lnTo>
                    <a:pt x="613" y="667"/>
                  </a:lnTo>
                  <a:lnTo>
                    <a:pt x="627" y="655"/>
                  </a:lnTo>
                  <a:lnTo>
                    <a:pt x="641" y="642"/>
                  </a:lnTo>
                  <a:lnTo>
                    <a:pt x="666" y="614"/>
                  </a:lnTo>
                  <a:lnTo>
                    <a:pt x="688" y="584"/>
                  </a:lnTo>
                  <a:lnTo>
                    <a:pt x="707" y="553"/>
                  </a:lnTo>
                  <a:lnTo>
                    <a:pt x="722" y="520"/>
                  </a:lnTo>
                  <a:lnTo>
                    <a:pt x="734" y="485"/>
                  </a:lnTo>
                  <a:lnTo>
                    <a:pt x="744" y="450"/>
                  </a:lnTo>
                  <a:lnTo>
                    <a:pt x="748" y="413"/>
                  </a:lnTo>
                  <a:lnTo>
                    <a:pt x="750" y="376"/>
                  </a:lnTo>
                  <a:lnTo>
                    <a:pt x="748" y="339"/>
                  </a:lnTo>
                  <a:lnTo>
                    <a:pt x="744" y="302"/>
                  </a:lnTo>
                  <a:lnTo>
                    <a:pt x="734" y="266"/>
                  </a:lnTo>
                  <a:lnTo>
                    <a:pt x="722" y="232"/>
                  </a:lnTo>
                  <a:lnTo>
                    <a:pt x="707" y="200"/>
                  </a:lnTo>
                  <a:lnTo>
                    <a:pt x="688" y="167"/>
                  </a:lnTo>
                  <a:lnTo>
                    <a:pt x="666" y="139"/>
                  </a:lnTo>
                  <a:lnTo>
                    <a:pt x="641" y="111"/>
                  </a:lnTo>
                  <a:close/>
                </a:path>
              </a:pathLst>
            </a:custGeom>
            <a:solidFill>
              <a:srgbClr val="4F81BD"/>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grpSp>
      <p:cxnSp>
        <p:nvCxnSpPr>
          <p:cNvPr id="37" name="Straight Arrow Connector 36" descr="Arrow pointing from one graphic of a person to the next"/>
          <p:cNvCxnSpPr/>
          <p:nvPr/>
        </p:nvCxnSpPr>
        <p:spPr>
          <a:xfrm>
            <a:off x="6164527" y="4290682"/>
            <a:ext cx="304800" cy="0"/>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grpSp>
        <p:nvGrpSpPr>
          <p:cNvPr id="9" name="Group 28" descr="Graphic of a person"/>
          <p:cNvGrpSpPr/>
          <p:nvPr/>
        </p:nvGrpSpPr>
        <p:grpSpPr>
          <a:xfrm>
            <a:off x="4655047" y="3568564"/>
            <a:ext cx="575158" cy="893568"/>
            <a:chOff x="2007317" y="2700744"/>
            <a:chExt cx="812083" cy="1261656"/>
          </a:xfrm>
        </p:grpSpPr>
        <p:sp>
          <p:nvSpPr>
            <p:cNvPr id="30" name="Freeform 11"/>
            <p:cNvSpPr>
              <a:spLocks/>
            </p:cNvSpPr>
            <p:nvPr/>
          </p:nvSpPr>
          <p:spPr bwMode="auto">
            <a:xfrm>
              <a:off x="2007317" y="3068832"/>
              <a:ext cx="812083" cy="893568"/>
            </a:xfrm>
            <a:custGeom>
              <a:avLst/>
              <a:gdLst>
                <a:gd name="T0" fmla="*/ 1264 w 1514"/>
                <a:gd name="T1" fmla="*/ 196 h 1294"/>
                <a:gd name="T2" fmla="*/ 1206 w 1514"/>
                <a:gd name="T3" fmla="*/ 149 h 1294"/>
                <a:gd name="T4" fmla="*/ 1145 w 1514"/>
                <a:gd name="T5" fmla="*/ 107 h 1294"/>
                <a:gd name="T6" fmla="*/ 1080 w 1514"/>
                <a:gd name="T7" fmla="*/ 73 h 1294"/>
                <a:gd name="T8" fmla="*/ 1012 w 1514"/>
                <a:gd name="T9" fmla="*/ 44 h 1294"/>
                <a:gd name="T10" fmla="*/ 941 w 1514"/>
                <a:gd name="T11" fmla="*/ 23 h 1294"/>
                <a:gd name="T12" fmla="*/ 869 w 1514"/>
                <a:gd name="T13" fmla="*/ 8 h 1294"/>
                <a:gd name="T14" fmla="*/ 794 w 1514"/>
                <a:gd name="T15" fmla="*/ 1 h 1294"/>
                <a:gd name="T16" fmla="*/ 717 w 1514"/>
                <a:gd name="T17" fmla="*/ 1 h 1294"/>
                <a:gd name="T18" fmla="*/ 641 w 1514"/>
                <a:gd name="T19" fmla="*/ 9 h 1294"/>
                <a:gd name="T20" fmla="*/ 567 w 1514"/>
                <a:gd name="T21" fmla="*/ 24 h 1294"/>
                <a:gd name="T22" fmla="*/ 497 w 1514"/>
                <a:gd name="T23" fmla="*/ 46 h 1294"/>
                <a:gd name="T24" fmla="*/ 429 w 1514"/>
                <a:gd name="T25" fmla="*/ 75 h 1294"/>
                <a:gd name="T26" fmla="*/ 364 w 1514"/>
                <a:gd name="T27" fmla="*/ 110 h 1294"/>
                <a:gd name="T28" fmla="*/ 304 w 1514"/>
                <a:gd name="T29" fmla="*/ 151 h 1294"/>
                <a:gd name="T30" fmla="*/ 248 w 1514"/>
                <a:gd name="T31" fmla="*/ 197 h 1294"/>
                <a:gd name="T32" fmla="*/ 197 w 1514"/>
                <a:gd name="T33" fmla="*/ 249 h 1294"/>
                <a:gd name="T34" fmla="*/ 151 w 1514"/>
                <a:gd name="T35" fmla="*/ 304 h 1294"/>
                <a:gd name="T36" fmla="*/ 109 w 1514"/>
                <a:gd name="T37" fmla="*/ 365 h 1294"/>
                <a:gd name="T38" fmla="*/ 75 w 1514"/>
                <a:gd name="T39" fmla="*/ 430 h 1294"/>
                <a:gd name="T40" fmla="*/ 46 w 1514"/>
                <a:gd name="T41" fmla="*/ 497 h 1294"/>
                <a:gd name="T42" fmla="*/ 24 w 1514"/>
                <a:gd name="T43" fmla="*/ 568 h 1294"/>
                <a:gd name="T44" fmla="*/ 9 w 1514"/>
                <a:gd name="T45" fmla="*/ 642 h 1294"/>
                <a:gd name="T46" fmla="*/ 1 w 1514"/>
                <a:gd name="T47" fmla="*/ 718 h 1294"/>
                <a:gd name="T48" fmla="*/ 0 w 1514"/>
                <a:gd name="T49" fmla="*/ 1294 h 1294"/>
                <a:gd name="T50" fmla="*/ 1514 w 1514"/>
                <a:gd name="T51" fmla="*/ 757 h 1294"/>
                <a:gd name="T52" fmla="*/ 1511 w 1514"/>
                <a:gd name="T53" fmla="*/ 682 h 1294"/>
                <a:gd name="T54" fmla="*/ 1499 w 1514"/>
                <a:gd name="T55" fmla="*/ 608 h 1294"/>
                <a:gd name="T56" fmla="*/ 1482 w 1514"/>
                <a:gd name="T57" fmla="*/ 537 h 1294"/>
                <a:gd name="T58" fmla="*/ 1456 w 1514"/>
                <a:gd name="T59" fmla="*/ 467 h 1294"/>
                <a:gd name="T60" fmla="*/ 1425 w 1514"/>
                <a:gd name="T61" fmla="*/ 401 h 1294"/>
                <a:gd name="T62" fmla="*/ 1387 w 1514"/>
                <a:gd name="T63" fmla="*/ 338 h 1294"/>
                <a:gd name="T64" fmla="*/ 1342 w 1514"/>
                <a:gd name="T65" fmla="*/ 278 h 1294"/>
                <a:gd name="T66" fmla="*/ 1292 w 1514"/>
                <a:gd name="T67" fmla="*/ 223 h 1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14" h="1294">
                  <a:moveTo>
                    <a:pt x="1292" y="223"/>
                  </a:moveTo>
                  <a:lnTo>
                    <a:pt x="1264" y="196"/>
                  </a:lnTo>
                  <a:lnTo>
                    <a:pt x="1236" y="172"/>
                  </a:lnTo>
                  <a:lnTo>
                    <a:pt x="1206" y="149"/>
                  </a:lnTo>
                  <a:lnTo>
                    <a:pt x="1176" y="127"/>
                  </a:lnTo>
                  <a:lnTo>
                    <a:pt x="1145" y="107"/>
                  </a:lnTo>
                  <a:lnTo>
                    <a:pt x="1113" y="89"/>
                  </a:lnTo>
                  <a:lnTo>
                    <a:pt x="1080" y="73"/>
                  </a:lnTo>
                  <a:lnTo>
                    <a:pt x="1046" y="58"/>
                  </a:lnTo>
                  <a:lnTo>
                    <a:pt x="1012" y="44"/>
                  </a:lnTo>
                  <a:lnTo>
                    <a:pt x="977" y="32"/>
                  </a:lnTo>
                  <a:lnTo>
                    <a:pt x="941" y="23"/>
                  </a:lnTo>
                  <a:lnTo>
                    <a:pt x="904" y="15"/>
                  </a:lnTo>
                  <a:lnTo>
                    <a:pt x="869" y="8"/>
                  </a:lnTo>
                  <a:lnTo>
                    <a:pt x="831" y="4"/>
                  </a:lnTo>
                  <a:lnTo>
                    <a:pt x="794" y="1"/>
                  </a:lnTo>
                  <a:lnTo>
                    <a:pt x="756" y="0"/>
                  </a:lnTo>
                  <a:lnTo>
                    <a:pt x="717" y="1"/>
                  </a:lnTo>
                  <a:lnTo>
                    <a:pt x="679" y="4"/>
                  </a:lnTo>
                  <a:lnTo>
                    <a:pt x="641" y="9"/>
                  </a:lnTo>
                  <a:lnTo>
                    <a:pt x="604" y="15"/>
                  </a:lnTo>
                  <a:lnTo>
                    <a:pt x="567" y="24"/>
                  </a:lnTo>
                  <a:lnTo>
                    <a:pt x="531" y="35"/>
                  </a:lnTo>
                  <a:lnTo>
                    <a:pt x="497" y="46"/>
                  </a:lnTo>
                  <a:lnTo>
                    <a:pt x="462" y="60"/>
                  </a:lnTo>
                  <a:lnTo>
                    <a:pt x="429" y="75"/>
                  </a:lnTo>
                  <a:lnTo>
                    <a:pt x="396" y="91"/>
                  </a:lnTo>
                  <a:lnTo>
                    <a:pt x="364" y="110"/>
                  </a:lnTo>
                  <a:lnTo>
                    <a:pt x="334" y="129"/>
                  </a:lnTo>
                  <a:lnTo>
                    <a:pt x="304" y="151"/>
                  </a:lnTo>
                  <a:lnTo>
                    <a:pt x="275" y="173"/>
                  </a:lnTo>
                  <a:lnTo>
                    <a:pt x="248" y="197"/>
                  </a:lnTo>
                  <a:lnTo>
                    <a:pt x="222" y="223"/>
                  </a:lnTo>
                  <a:lnTo>
                    <a:pt x="197" y="249"/>
                  </a:lnTo>
                  <a:lnTo>
                    <a:pt x="173" y="276"/>
                  </a:lnTo>
                  <a:lnTo>
                    <a:pt x="151" y="304"/>
                  </a:lnTo>
                  <a:lnTo>
                    <a:pt x="129" y="334"/>
                  </a:lnTo>
                  <a:lnTo>
                    <a:pt x="109" y="365"/>
                  </a:lnTo>
                  <a:lnTo>
                    <a:pt x="91" y="397"/>
                  </a:lnTo>
                  <a:lnTo>
                    <a:pt x="75" y="430"/>
                  </a:lnTo>
                  <a:lnTo>
                    <a:pt x="60" y="463"/>
                  </a:lnTo>
                  <a:lnTo>
                    <a:pt x="46" y="497"/>
                  </a:lnTo>
                  <a:lnTo>
                    <a:pt x="35" y="532"/>
                  </a:lnTo>
                  <a:lnTo>
                    <a:pt x="24" y="568"/>
                  </a:lnTo>
                  <a:lnTo>
                    <a:pt x="15" y="605"/>
                  </a:lnTo>
                  <a:lnTo>
                    <a:pt x="9" y="642"/>
                  </a:lnTo>
                  <a:lnTo>
                    <a:pt x="3" y="680"/>
                  </a:lnTo>
                  <a:lnTo>
                    <a:pt x="1" y="718"/>
                  </a:lnTo>
                  <a:lnTo>
                    <a:pt x="0" y="757"/>
                  </a:lnTo>
                  <a:lnTo>
                    <a:pt x="0" y="1294"/>
                  </a:lnTo>
                  <a:lnTo>
                    <a:pt x="1514" y="1293"/>
                  </a:lnTo>
                  <a:lnTo>
                    <a:pt x="1514" y="757"/>
                  </a:lnTo>
                  <a:lnTo>
                    <a:pt x="1513" y="719"/>
                  </a:lnTo>
                  <a:lnTo>
                    <a:pt x="1511" y="682"/>
                  </a:lnTo>
                  <a:lnTo>
                    <a:pt x="1506" y="644"/>
                  </a:lnTo>
                  <a:lnTo>
                    <a:pt x="1499" y="608"/>
                  </a:lnTo>
                  <a:lnTo>
                    <a:pt x="1491" y="572"/>
                  </a:lnTo>
                  <a:lnTo>
                    <a:pt x="1482" y="537"/>
                  </a:lnTo>
                  <a:lnTo>
                    <a:pt x="1470" y="501"/>
                  </a:lnTo>
                  <a:lnTo>
                    <a:pt x="1456" y="467"/>
                  </a:lnTo>
                  <a:lnTo>
                    <a:pt x="1441" y="433"/>
                  </a:lnTo>
                  <a:lnTo>
                    <a:pt x="1425" y="401"/>
                  </a:lnTo>
                  <a:lnTo>
                    <a:pt x="1407" y="369"/>
                  </a:lnTo>
                  <a:lnTo>
                    <a:pt x="1387" y="338"/>
                  </a:lnTo>
                  <a:lnTo>
                    <a:pt x="1365" y="308"/>
                  </a:lnTo>
                  <a:lnTo>
                    <a:pt x="1342" y="278"/>
                  </a:lnTo>
                  <a:lnTo>
                    <a:pt x="1318" y="250"/>
                  </a:lnTo>
                  <a:lnTo>
                    <a:pt x="1292" y="22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31" name="Freeform 12"/>
            <p:cNvSpPr>
              <a:spLocks/>
            </p:cNvSpPr>
            <p:nvPr/>
          </p:nvSpPr>
          <p:spPr bwMode="auto">
            <a:xfrm>
              <a:off x="2401558" y="3194511"/>
              <a:ext cx="377077" cy="714026"/>
            </a:xfrm>
            <a:custGeom>
              <a:avLst/>
              <a:gdLst>
                <a:gd name="T0" fmla="*/ 638 w 638"/>
                <a:gd name="T1" fmla="*/ 575 h 1035"/>
                <a:gd name="T2" fmla="*/ 638 w 638"/>
                <a:gd name="T3" fmla="*/ 1035 h 1035"/>
                <a:gd name="T4" fmla="*/ 136 w 638"/>
                <a:gd name="T5" fmla="*/ 1035 h 1035"/>
                <a:gd name="T6" fmla="*/ 136 w 638"/>
                <a:gd name="T7" fmla="*/ 569 h 1035"/>
                <a:gd name="T8" fmla="*/ 0 w 638"/>
                <a:gd name="T9" fmla="*/ 401 h 1035"/>
                <a:gd name="T10" fmla="*/ 320 w 638"/>
                <a:gd name="T11" fmla="*/ 0 h 1035"/>
                <a:gd name="T12" fmla="*/ 335 w 638"/>
                <a:gd name="T13" fmla="*/ 11 h 1035"/>
                <a:gd name="T14" fmla="*/ 351 w 638"/>
                <a:gd name="T15" fmla="*/ 21 h 1035"/>
                <a:gd name="T16" fmla="*/ 366 w 638"/>
                <a:gd name="T17" fmla="*/ 32 h 1035"/>
                <a:gd name="T18" fmla="*/ 381 w 638"/>
                <a:gd name="T19" fmla="*/ 43 h 1035"/>
                <a:gd name="T20" fmla="*/ 396 w 638"/>
                <a:gd name="T21" fmla="*/ 56 h 1035"/>
                <a:gd name="T22" fmla="*/ 410 w 638"/>
                <a:gd name="T23" fmla="*/ 67 h 1035"/>
                <a:gd name="T24" fmla="*/ 425 w 638"/>
                <a:gd name="T25" fmla="*/ 81 h 1035"/>
                <a:gd name="T26" fmla="*/ 439 w 638"/>
                <a:gd name="T27" fmla="*/ 94 h 1035"/>
                <a:gd name="T28" fmla="*/ 462 w 638"/>
                <a:gd name="T29" fmla="*/ 118 h 1035"/>
                <a:gd name="T30" fmla="*/ 484 w 638"/>
                <a:gd name="T31" fmla="*/ 144 h 1035"/>
                <a:gd name="T32" fmla="*/ 504 w 638"/>
                <a:gd name="T33" fmla="*/ 171 h 1035"/>
                <a:gd name="T34" fmla="*/ 524 w 638"/>
                <a:gd name="T35" fmla="*/ 197 h 1035"/>
                <a:gd name="T36" fmla="*/ 541 w 638"/>
                <a:gd name="T37" fmla="*/ 226 h 1035"/>
                <a:gd name="T38" fmla="*/ 558 w 638"/>
                <a:gd name="T39" fmla="*/ 255 h 1035"/>
                <a:gd name="T40" fmla="*/ 572 w 638"/>
                <a:gd name="T41" fmla="*/ 284 h 1035"/>
                <a:gd name="T42" fmla="*/ 586 w 638"/>
                <a:gd name="T43" fmla="*/ 315 h 1035"/>
                <a:gd name="T44" fmla="*/ 598 w 638"/>
                <a:gd name="T45" fmla="*/ 346 h 1035"/>
                <a:gd name="T46" fmla="*/ 609 w 638"/>
                <a:gd name="T47" fmla="*/ 377 h 1035"/>
                <a:gd name="T48" fmla="*/ 617 w 638"/>
                <a:gd name="T49" fmla="*/ 409 h 1035"/>
                <a:gd name="T50" fmla="*/ 625 w 638"/>
                <a:gd name="T51" fmla="*/ 441 h 1035"/>
                <a:gd name="T52" fmla="*/ 631 w 638"/>
                <a:gd name="T53" fmla="*/ 474 h 1035"/>
                <a:gd name="T54" fmla="*/ 634 w 638"/>
                <a:gd name="T55" fmla="*/ 507 h 1035"/>
                <a:gd name="T56" fmla="*/ 637 w 638"/>
                <a:gd name="T57" fmla="*/ 541 h 1035"/>
                <a:gd name="T58" fmla="*/ 638 w 638"/>
                <a:gd name="T59" fmla="*/ 57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38" h="1035">
                  <a:moveTo>
                    <a:pt x="638" y="575"/>
                  </a:moveTo>
                  <a:lnTo>
                    <a:pt x="638" y="1035"/>
                  </a:lnTo>
                  <a:lnTo>
                    <a:pt x="136" y="1035"/>
                  </a:lnTo>
                  <a:lnTo>
                    <a:pt x="136" y="569"/>
                  </a:lnTo>
                  <a:lnTo>
                    <a:pt x="0" y="401"/>
                  </a:lnTo>
                  <a:lnTo>
                    <a:pt x="320" y="0"/>
                  </a:lnTo>
                  <a:lnTo>
                    <a:pt x="335" y="11"/>
                  </a:lnTo>
                  <a:lnTo>
                    <a:pt x="351" y="21"/>
                  </a:lnTo>
                  <a:lnTo>
                    <a:pt x="366" y="32"/>
                  </a:lnTo>
                  <a:lnTo>
                    <a:pt x="381" y="43"/>
                  </a:lnTo>
                  <a:lnTo>
                    <a:pt x="396" y="56"/>
                  </a:lnTo>
                  <a:lnTo>
                    <a:pt x="410" y="67"/>
                  </a:lnTo>
                  <a:lnTo>
                    <a:pt x="425" y="81"/>
                  </a:lnTo>
                  <a:lnTo>
                    <a:pt x="439" y="94"/>
                  </a:lnTo>
                  <a:lnTo>
                    <a:pt x="462" y="118"/>
                  </a:lnTo>
                  <a:lnTo>
                    <a:pt x="484" y="144"/>
                  </a:lnTo>
                  <a:lnTo>
                    <a:pt x="504" y="171"/>
                  </a:lnTo>
                  <a:lnTo>
                    <a:pt x="524" y="197"/>
                  </a:lnTo>
                  <a:lnTo>
                    <a:pt x="541" y="226"/>
                  </a:lnTo>
                  <a:lnTo>
                    <a:pt x="558" y="255"/>
                  </a:lnTo>
                  <a:lnTo>
                    <a:pt x="572" y="284"/>
                  </a:lnTo>
                  <a:lnTo>
                    <a:pt x="586" y="315"/>
                  </a:lnTo>
                  <a:lnTo>
                    <a:pt x="598" y="346"/>
                  </a:lnTo>
                  <a:lnTo>
                    <a:pt x="609" y="377"/>
                  </a:lnTo>
                  <a:lnTo>
                    <a:pt x="617" y="409"/>
                  </a:lnTo>
                  <a:lnTo>
                    <a:pt x="625" y="441"/>
                  </a:lnTo>
                  <a:lnTo>
                    <a:pt x="631" y="474"/>
                  </a:lnTo>
                  <a:lnTo>
                    <a:pt x="634" y="507"/>
                  </a:lnTo>
                  <a:lnTo>
                    <a:pt x="637" y="541"/>
                  </a:lnTo>
                  <a:lnTo>
                    <a:pt x="638" y="575"/>
                  </a:lnTo>
                  <a:close/>
                </a:path>
              </a:pathLst>
            </a:custGeom>
            <a:solidFill>
              <a:srgbClr val="B2CEEC"/>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32" name="Freeform 13"/>
            <p:cNvSpPr>
              <a:spLocks/>
            </p:cNvSpPr>
            <p:nvPr/>
          </p:nvSpPr>
          <p:spPr bwMode="auto">
            <a:xfrm>
              <a:off x="2048082" y="3198655"/>
              <a:ext cx="420524" cy="709882"/>
            </a:xfrm>
            <a:custGeom>
              <a:avLst/>
              <a:gdLst>
                <a:gd name="T0" fmla="*/ 199 w 784"/>
                <a:gd name="T1" fmla="*/ 88 h 1029"/>
                <a:gd name="T2" fmla="*/ 212 w 784"/>
                <a:gd name="T3" fmla="*/ 75 h 1029"/>
                <a:gd name="T4" fmla="*/ 225 w 784"/>
                <a:gd name="T5" fmla="*/ 63 h 1029"/>
                <a:gd name="T6" fmla="*/ 239 w 784"/>
                <a:gd name="T7" fmla="*/ 52 h 1029"/>
                <a:gd name="T8" fmla="*/ 252 w 784"/>
                <a:gd name="T9" fmla="*/ 40 h 1029"/>
                <a:gd name="T10" fmla="*/ 266 w 784"/>
                <a:gd name="T11" fmla="*/ 30 h 1029"/>
                <a:gd name="T12" fmla="*/ 280 w 784"/>
                <a:gd name="T13" fmla="*/ 20 h 1029"/>
                <a:gd name="T14" fmla="*/ 294 w 784"/>
                <a:gd name="T15" fmla="*/ 9 h 1029"/>
                <a:gd name="T16" fmla="*/ 309 w 784"/>
                <a:gd name="T17" fmla="*/ 0 h 1029"/>
                <a:gd name="T18" fmla="*/ 782 w 784"/>
                <a:gd name="T19" fmla="*/ 590 h 1029"/>
                <a:gd name="T20" fmla="*/ 784 w 784"/>
                <a:gd name="T21" fmla="*/ 1029 h 1029"/>
                <a:gd name="T22" fmla="*/ 0 w 784"/>
                <a:gd name="T23" fmla="*/ 1029 h 1029"/>
                <a:gd name="T24" fmla="*/ 0 w 784"/>
                <a:gd name="T25" fmla="*/ 569 h 1029"/>
                <a:gd name="T26" fmla="*/ 1 w 784"/>
                <a:gd name="T27" fmla="*/ 535 h 1029"/>
                <a:gd name="T28" fmla="*/ 4 w 784"/>
                <a:gd name="T29" fmla="*/ 501 h 1029"/>
                <a:gd name="T30" fmla="*/ 7 w 784"/>
                <a:gd name="T31" fmla="*/ 468 h 1029"/>
                <a:gd name="T32" fmla="*/ 13 w 784"/>
                <a:gd name="T33" fmla="*/ 435 h 1029"/>
                <a:gd name="T34" fmla="*/ 21 w 784"/>
                <a:gd name="T35" fmla="*/ 403 h 1029"/>
                <a:gd name="T36" fmla="*/ 29 w 784"/>
                <a:gd name="T37" fmla="*/ 371 h 1029"/>
                <a:gd name="T38" fmla="*/ 39 w 784"/>
                <a:gd name="T39" fmla="*/ 340 h 1029"/>
                <a:gd name="T40" fmla="*/ 52 w 784"/>
                <a:gd name="T41" fmla="*/ 309 h 1029"/>
                <a:gd name="T42" fmla="*/ 65 w 784"/>
                <a:gd name="T43" fmla="*/ 278 h 1029"/>
                <a:gd name="T44" fmla="*/ 80 w 784"/>
                <a:gd name="T45" fmla="*/ 249 h 1029"/>
                <a:gd name="T46" fmla="*/ 96 w 784"/>
                <a:gd name="T47" fmla="*/ 220 h 1029"/>
                <a:gd name="T48" fmla="*/ 114 w 784"/>
                <a:gd name="T49" fmla="*/ 191 h 1029"/>
                <a:gd name="T50" fmla="*/ 133 w 784"/>
                <a:gd name="T51" fmla="*/ 165 h 1029"/>
                <a:gd name="T52" fmla="*/ 153 w 784"/>
                <a:gd name="T53" fmla="*/ 138 h 1029"/>
                <a:gd name="T54" fmla="*/ 176 w 784"/>
                <a:gd name="T55" fmla="*/ 112 h 1029"/>
                <a:gd name="T56" fmla="*/ 199 w 784"/>
                <a:gd name="T57" fmla="*/ 88 h 10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84" h="1029">
                  <a:moveTo>
                    <a:pt x="199" y="88"/>
                  </a:moveTo>
                  <a:lnTo>
                    <a:pt x="212" y="75"/>
                  </a:lnTo>
                  <a:lnTo>
                    <a:pt x="225" y="63"/>
                  </a:lnTo>
                  <a:lnTo>
                    <a:pt x="239" y="52"/>
                  </a:lnTo>
                  <a:lnTo>
                    <a:pt x="252" y="40"/>
                  </a:lnTo>
                  <a:lnTo>
                    <a:pt x="266" y="30"/>
                  </a:lnTo>
                  <a:lnTo>
                    <a:pt x="280" y="20"/>
                  </a:lnTo>
                  <a:lnTo>
                    <a:pt x="294" y="9"/>
                  </a:lnTo>
                  <a:lnTo>
                    <a:pt x="309" y="0"/>
                  </a:lnTo>
                  <a:lnTo>
                    <a:pt x="782" y="590"/>
                  </a:lnTo>
                  <a:lnTo>
                    <a:pt x="784" y="1029"/>
                  </a:lnTo>
                  <a:lnTo>
                    <a:pt x="0" y="1029"/>
                  </a:lnTo>
                  <a:lnTo>
                    <a:pt x="0" y="569"/>
                  </a:lnTo>
                  <a:lnTo>
                    <a:pt x="1" y="535"/>
                  </a:lnTo>
                  <a:lnTo>
                    <a:pt x="4" y="501"/>
                  </a:lnTo>
                  <a:lnTo>
                    <a:pt x="7" y="468"/>
                  </a:lnTo>
                  <a:lnTo>
                    <a:pt x="13" y="435"/>
                  </a:lnTo>
                  <a:lnTo>
                    <a:pt x="21" y="403"/>
                  </a:lnTo>
                  <a:lnTo>
                    <a:pt x="29" y="371"/>
                  </a:lnTo>
                  <a:lnTo>
                    <a:pt x="39" y="340"/>
                  </a:lnTo>
                  <a:lnTo>
                    <a:pt x="52" y="309"/>
                  </a:lnTo>
                  <a:lnTo>
                    <a:pt x="65" y="278"/>
                  </a:lnTo>
                  <a:lnTo>
                    <a:pt x="80" y="249"/>
                  </a:lnTo>
                  <a:lnTo>
                    <a:pt x="96" y="220"/>
                  </a:lnTo>
                  <a:lnTo>
                    <a:pt x="114" y="191"/>
                  </a:lnTo>
                  <a:lnTo>
                    <a:pt x="133" y="165"/>
                  </a:lnTo>
                  <a:lnTo>
                    <a:pt x="153" y="138"/>
                  </a:lnTo>
                  <a:lnTo>
                    <a:pt x="176" y="112"/>
                  </a:lnTo>
                  <a:lnTo>
                    <a:pt x="199" y="88"/>
                  </a:lnTo>
                  <a:close/>
                </a:path>
              </a:pathLst>
            </a:custGeom>
            <a:solidFill>
              <a:srgbClr val="B2CEEC"/>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33" name="Freeform 7"/>
            <p:cNvSpPr>
              <a:spLocks/>
            </p:cNvSpPr>
            <p:nvPr/>
          </p:nvSpPr>
          <p:spPr bwMode="auto">
            <a:xfrm>
              <a:off x="2156179" y="2700744"/>
              <a:ext cx="456132" cy="456132"/>
            </a:xfrm>
            <a:custGeom>
              <a:avLst/>
              <a:gdLst>
                <a:gd name="T0" fmla="*/ 627 w 750"/>
                <a:gd name="T1" fmla="*/ 98 h 752"/>
                <a:gd name="T2" fmla="*/ 598 w 750"/>
                <a:gd name="T3" fmla="*/ 74 h 752"/>
                <a:gd name="T4" fmla="*/ 567 w 750"/>
                <a:gd name="T5" fmla="*/ 53 h 752"/>
                <a:gd name="T6" fmla="*/ 535 w 750"/>
                <a:gd name="T7" fmla="*/ 36 h 752"/>
                <a:gd name="T8" fmla="*/ 502 w 750"/>
                <a:gd name="T9" fmla="*/ 22 h 752"/>
                <a:gd name="T10" fmla="*/ 467 w 750"/>
                <a:gd name="T11" fmla="*/ 12 h 752"/>
                <a:gd name="T12" fmla="*/ 430 w 750"/>
                <a:gd name="T13" fmla="*/ 5 h 752"/>
                <a:gd name="T14" fmla="*/ 393 w 750"/>
                <a:gd name="T15" fmla="*/ 0 h 752"/>
                <a:gd name="T16" fmla="*/ 337 w 750"/>
                <a:gd name="T17" fmla="*/ 3 h 752"/>
                <a:gd name="T18" fmla="*/ 264 w 750"/>
                <a:gd name="T19" fmla="*/ 18 h 752"/>
                <a:gd name="T20" fmla="*/ 196 w 750"/>
                <a:gd name="T21" fmla="*/ 45 h 752"/>
                <a:gd name="T22" fmla="*/ 136 w 750"/>
                <a:gd name="T23" fmla="*/ 86 h 752"/>
                <a:gd name="T24" fmla="*/ 86 w 750"/>
                <a:gd name="T25" fmla="*/ 137 h 752"/>
                <a:gd name="T26" fmla="*/ 45 w 750"/>
                <a:gd name="T27" fmla="*/ 197 h 752"/>
                <a:gd name="T28" fmla="*/ 18 w 750"/>
                <a:gd name="T29" fmla="*/ 264 h 752"/>
                <a:gd name="T30" fmla="*/ 3 w 750"/>
                <a:gd name="T31" fmla="*/ 338 h 752"/>
                <a:gd name="T32" fmla="*/ 3 w 750"/>
                <a:gd name="T33" fmla="*/ 413 h 752"/>
                <a:gd name="T34" fmla="*/ 17 w 750"/>
                <a:gd name="T35" fmla="*/ 485 h 752"/>
                <a:gd name="T36" fmla="*/ 44 w 750"/>
                <a:gd name="T37" fmla="*/ 553 h 752"/>
                <a:gd name="T38" fmla="*/ 86 w 750"/>
                <a:gd name="T39" fmla="*/ 614 h 752"/>
                <a:gd name="T40" fmla="*/ 125 w 750"/>
                <a:gd name="T41" fmla="*/ 655 h 752"/>
                <a:gd name="T42" fmla="*/ 152 w 750"/>
                <a:gd name="T43" fmla="*/ 678 h 752"/>
                <a:gd name="T44" fmla="*/ 184 w 750"/>
                <a:gd name="T45" fmla="*/ 699 h 752"/>
                <a:gd name="T46" fmla="*/ 215 w 750"/>
                <a:gd name="T47" fmla="*/ 716 h 752"/>
                <a:gd name="T48" fmla="*/ 248 w 750"/>
                <a:gd name="T49" fmla="*/ 730 h 752"/>
                <a:gd name="T50" fmla="*/ 284 w 750"/>
                <a:gd name="T51" fmla="*/ 740 h 752"/>
                <a:gd name="T52" fmla="*/ 320 w 750"/>
                <a:gd name="T53" fmla="*/ 747 h 752"/>
                <a:gd name="T54" fmla="*/ 356 w 750"/>
                <a:gd name="T55" fmla="*/ 752 h 752"/>
                <a:gd name="T56" fmla="*/ 393 w 750"/>
                <a:gd name="T57" fmla="*/ 752 h 752"/>
                <a:gd name="T58" fmla="*/ 430 w 750"/>
                <a:gd name="T59" fmla="*/ 747 h 752"/>
                <a:gd name="T60" fmla="*/ 467 w 750"/>
                <a:gd name="T61" fmla="*/ 740 h 752"/>
                <a:gd name="T62" fmla="*/ 502 w 750"/>
                <a:gd name="T63" fmla="*/ 730 h 752"/>
                <a:gd name="T64" fmla="*/ 535 w 750"/>
                <a:gd name="T65" fmla="*/ 716 h 752"/>
                <a:gd name="T66" fmla="*/ 567 w 750"/>
                <a:gd name="T67" fmla="*/ 699 h 752"/>
                <a:gd name="T68" fmla="*/ 598 w 750"/>
                <a:gd name="T69" fmla="*/ 678 h 752"/>
                <a:gd name="T70" fmla="*/ 627 w 750"/>
                <a:gd name="T71" fmla="*/ 655 h 752"/>
                <a:gd name="T72" fmla="*/ 666 w 750"/>
                <a:gd name="T73" fmla="*/ 614 h 752"/>
                <a:gd name="T74" fmla="*/ 707 w 750"/>
                <a:gd name="T75" fmla="*/ 553 h 752"/>
                <a:gd name="T76" fmla="*/ 734 w 750"/>
                <a:gd name="T77" fmla="*/ 485 h 752"/>
                <a:gd name="T78" fmla="*/ 748 w 750"/>
                <a:gd name="T79" fmla="*/ 413 h 752"/>
                <a:gd name="T80" fmla="*/ 748 w 750"/>
                <a:gd name="T81" fmla="*/ 339 h 752"/>
                <a:gd name="T82" fmla="*/ 734 w 750"/>
                <a:gd name="T83" fmla="*/ 266 h 752"/>
                <a:gd name="T84" fmla="*/ 707 w 750"/>
                <a:gd name="T85" fmla="*/ 200 h 752"/>
                <a:gd name="T86" fmla="*/ 666 w 750"/>
                <a:gd name="T87" fmla="*/ 139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50" h="752">
                  <a:moveTo>
                    <a:pt x="641" y="111"/>
                  </a:moveTo>
                  <a:lnTo>
                    <a:pt x="627" y="98"/>
                  </a:lnTo>
                  <a:lnTo>
                    <a:pt x="613" y="86"/>
                  </a:lnTo>
                  <a:lnTo>
                    <a:pt x="598" y="74"/>
                  </a:lnTo>
                  <a:lnTo>
                    <a:pt x="583" y="64"/>
                  </a:lnTo>
                  <a:lnTo>
                    <a:pt x="567" y="53"/>
                  </a:lnTo>
                  <a:lnTo>
                    <a:pt x="552" y="44"/>
                  </a:lnTo>
                  <a:lnTo>
                    <a:pt x="535" y="36"/>
                  </a:lnTo>
                  <a:lnTo>
                    <a:pt x="519" y="29"/>
                  </a:lnTo>
                  <a:lnTo>
                    <a:pt x="502" y="22"/>
                  </a:lnTo>
                  <a:lnTo>
                    <a:pt x="484" y="16"/>
                  </a:lnTo>
                  <a:lnTo>
                    <a:pt x="467" y="12"/>
                  </a:lnTo>
                  <a:lnTo>
                    <a:pt x="449" y="7"/>
                  </a:lnTo>
                  <a:lnTo>
                    <a:pt x="430" y="5"/>
                  </a:lnTo>
                  <a:lnTo>
                    <a:pt x="412" y="3"/>
                  </a:lnTo>
                  <a:lnTo>
                    <a:pt x="393" y="0"/>
                  </a:lnTo>
                  <a:lnTo>
                    <a:pt x="375" y="0"/>
                  </a:lnTo>
                  <a:lnTo>
                    <a:pt x="337" y="3"/>
                  </a:lnTo>
                  <a:lnTo>
                    <a:pt x="300" y="8"/>
                  </a:lnTo>
                  <a:lnTo>
                    <a:pt x="264" y="18"/>
                  </a:lnTo>
                  <a:lnTo>
                    <a:pt x="230" y="30"/>
                  </a:lnTo>
                  <a:lnTo>
                    <a:pt x="196" y="45"/>
                  </a:lnTo>
                  <a:lnTo>
                    <a:pt x="166" y="65"/>
                  </a:lnTo>
                  <a:lnTo>
                    <a:pt x="136" y="86"/>
                  </a:lnTo>
                  <a:lnTo>
                    <a:pt x="110" y="110"/>
                  </a:lnTo>
                  <a:lnTo>
                    <a:pt x="86" y="137"/>
                  </a:lnTo>
                  <a:lnTo>
                    <a:pt x="65" y="166"/>
                  </a:lnTo>
                  <a:lnTo>
                    <a:pt x="45" y="197"/>
                  </a:lnTo>
                  <a:lnTo>
                    <a:pt x="30" y="230"/>
                  </a:lnTo>
                  <a:lnTo>
                    <a:pt x="18" y="264"/>
                  </a:lnTo>
                  <a:lnTo>
                    <a:pt x="8" y="300"/>
                  </a:lnTo>
                  <a:lnTo>
                    <a:pt x="3" y="338"/>
                  </a:lnTo>
                  <a:lnTo>
                    <a:pt x="0" y="376"/>
                  </a:lnTo>
                  <a:lnTo>
                    <a:pt x="3" y="413"/>
                  </a:lnTo>
                  <a:lnTo>
                    <a:pt x="7" y="450"/>
                  </a:lnTo>
                  <a:lnTo>
                    <a:pt x="17" y="485"/>
                  </a:lnTo>
                  <a:lnTo>
                    <a:pt x="29" y="520"/>
                  </a:lnTo>
                  <a:lnTo>
                    <a:pt x="44" y="553"/>
                  </a:lnTo>
                  <a:lnTo>
                    <a:pt x="64" y="584"/>
                  </a:lnTo>
                  <a:lnTo>
                    <a:pt x="86" y="614"/>
                  </a:lnTo>
                  <a:lnTo>
                    <a:pt x="111" y="642"/>
                  </a:lnTo>
                  <a:lnTo>
                    <a:pt x="125" y="655"/>
                  </a:lnTo>
                  <a:lnTo>
                    <a:pt x="139" y="667"/>
                  </a:lnTo>
                  <a:lnTo>
                    <a:pt x="152" y="678"/>
                  </a:lnTo>
                  <a:lnTo>
                    <a:pt x="167" y="689"/>
                  </a:lnTo>
                  <a:lnTo>
                    <a:pt x="184" y="699"/>
                  </a:lnTo>
                  <a:lnTo>
                    <a:pt x="199" y="708"/>
                  </a:lnTo>
                  <a:lnTo>
                    <a:pt x="215" y="716"/>
                  </a:lnTo>
                  <a:lnTo>
                    <a:pt x="232" y="723"/>
                  </a:lnTo>
                  <a:lnTo>
                    <a:pt x="248" y="730"/>
                  </a:lnTo>
                  <a:lnTo>
                    <a:pt x="265" y="735"/>
                  </a:lnTo>
                  <a:lnTo>
                    <a:pt x="284" y="740"/>
                  </a:lnTo>
                  <a:lnTo>
                    <a:pt x="301" y="745"/>
                  </a:lnTo>
                  <a:lnTo>
                    <a:pt x="320" y="747"/>
                  </a:lnTo>
                  <a:lnTo>
                    <a:pt x="338" y="749"/>
                  </a:lnTo>
                  <a:lnTo>
                    <a:pt x="356" y="752"/>
                  </a:lnTo>
                  <a:lnTo>
                    <a:pt x="375" y="752"/>
                  </a:lnTo>
                  <a:lnTo>
                    <a:pt x="393" y="752"/>
                  </a:lnTo>
                  <a:lnTo>
                    <a:pt x="412" y="749"/>
                  </a:lnTo>
                  <a:lnTo>
                    <a:pt x="430" y="747"/>
                  </a:lnTo>
                  <a:lnTo>
                    <a:pt x="449" y="745"/>
                  </a:lnTo>
                  <a:lnTo>
                    <a:pt x="467" y="740"/>
                  </a:lnTo>
                  <a:lnTo>
                    <a:pt x="484" y="735"/>
                  </a:lnTo>
                  <a:lnTo>
                    <a:pt x="502" y="730"/>
                  </a:lnTo>
                  <a:lnTo>
                    <a:pt x="519" y="723"/>
                  </a:lnTo>
                  <a:lnTo>
                    <a:pt x="535" y="716"/>
                  </a:lnTo>
                  <a:lnTo>
                    <a:pt x="552" y="708"/>
                  </a:lnTo>
                  <a:lnTo>
                    <a:pt x="567" y="699"/>
                  </a:lnTo>
                  <a:lnTo>
                    <a:pt x="583" y="689"/>
                  </a:lnTo>
                  <a:lnTo>
                    <a:pt x="598" y="678"/>
                  </a:lnTo>
                  <a:lnTo>
                    <a:pt x="613" y="667"/>
                  </a:lnTo>
                  <a:lnTo>
                    <a:pt x="627" y="655"/>
                  </a:lnTo>
                  <a:lnTo>
                    <a:pt x="641" y="642"/>
                  </a:lnTo>
                  <a:lnTo>
                    <a:pt x="666" y="614"/>
                  </a:lnTo>
                  <a:lnTo>
                    <a:pt x="688" y="584"/>
                  </a:lnTo>
                  <a:lnTo>
                    <a:pt x="707" y="553"/>
                  </a:lnTo>
                  <a:lnTo>
                    <a:pt x="722" y="520"/>
                  </a:lnTo>
                  <a:lnTo>
                    <a:pt x="734" y="485"/>
                  </a:lnTo>
                  <a:lnTo>
                    <a:pt x="744" y="450"/>
                  </a:lnTo>
                  <a:lnTo>
                    <a:pt x="748" y="413"/>
                  </a:lnTo>
                  <a:lnTo>
                    <a:pt x="750" y="376"/>
                  </a:lnTo>
                  <a:lnTo>
                    <a:pt x="748" y="339"/>
                  </a:lnTo>
                  <a:lnTo>
                    <a:pt x="744" y="302"/>
                  </a:lnTo>
                  <a:lnTo>
                    <a:pt x="734" y="266"/>
                  </a:lnTo>
                  <a:lnTo>
                    <a:pt x="722" y="232"/>
                  </a:lnTo>
                  <a:lnTo>
                    <a:pt x="707" y="200"/>
                  </a:lnTo>
                  <a:lnTo>
                    <a:pt x="688" y="167"/>
                  </a:lnTo>
                  <a:lnTo>
                    <a:pt x="666" y="139"/>
                  </a:lnTo>
                  <a:lnTo>
                    <a:pt x="641" y="111"/>
                  </a:lnTo>
                  <a:close/>
                </a:path>
              </a:pathLst>
            </a:custGeom>
            <a:solidFill>
              <a:srgbClr val="B2CEEC"/>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grpSp>
      <p:sp>
        <p:nvSpPr>
          <p:cNvPr id="38" name="TextBox 37"/>
          <p:cNvSpPr txBox="1"/>
          <p:nvPr/>
        </p:nvSpPr>
        <p:spPr>
          <a:xfrm>
            <a:off x="2881643" y="3201435"/>
            <a:ext cx="332143" cy="338554"/>
          </a:xfrm>
          <a:prstGeom prst="rect">
            <a:avLst/>
          </a:prstGeom>
          <a:solidFill>
            <a:schemeClr val="tx1"/>
          </a:solidFill>
        </p:spPr>
        <p:txBody>
          <a:bodyPr wrap="none" rtlCol="0">
            <a:spAutoFit/>
          </a:bodyPr>
          <a:lstStyle/>
          <a:p>
            <a:pPr algn="ctr"/>
            <a:r>
              <a:rPr lang="en-US" sz="1600" b="1" dirty="0">
                <a:solidFill>
                  <a:srgbClr val="EBD36F"/>
                </a:solidFill>
                <a:latin typeface="Arial" pitchFamily="34" charset="0"/>
                <a:cs typeface="Arial" pitchFamily="34" charset="0"/>
              </a:rPr>
              <a:t>A</a:t>
            </a:r>
          </a:p>
        </p:txBody>
      </p:sp>
      <p:sp>
        <p:nvSpPr>
          <p:cNvPr id="39" name="TextBox 38"/>
          <p:cNvSpPr txBox="1"/>
          <p:nvPr/>
        </p:nvSpPr>
        <p:spPr>
          <a:xfrm>
            <a:off x="3827397" y="3201435"/>
            <a:ext cx="332143" cy="338554"/>
          </a:xfrm>
          <a:prstGeom prst="rect">
            <a:avLst/>
          </a:prstGeom>
          <a:solidFill>
            <a:schemeClr val="tx1"/>
          </a:solidFill>
        </p:spPr>
        <p:txBody>
          <a:bodyPr wrap="none" rtlCol="0">
            <a:spAutoFit/>
          </a:bodyPr>
          <a:lstStyle/>
          <a:p>
            <a:pPr algn="ctr"/>
            <a:r>
              <a:rPr lang="en-US" sz="1600" b="1" dirty="0">
                <a:solidFill>
                  <a:srgbClr val="EBD36F"/>
                </a:solidFill>
                <a:latin typeface="Arial" pitchFamily="34" charset="0"/>
                <a:cs typeface="Arial" pitchFamily="34" charset="0"/>
              </a:rPr>
              <a:t>B</a:t>
            </a:r>
          </a:p>
        </p:txBody>
      </p:sp>
      <p:sp>
        <p:nvSpPr>
          <p:cNvPr id="40" name="TextBox 39"/>
          <p:cNvSpPr txBox="1"/>
          <p:nvPr/>
        </p:nvSpPr>
        <p:spPr>
          <a:xfrm>
            <a:off x="4776555" y="3201435"/>
            <a:ext cx="332143" cy="338554"/>
          </a:xfrm>
          <a:prstGeom prst="rect">
            <a:avLst/>
          </a:prstGeom>
          <a:solidFill>
            <a:schemeClr val="tx1"/>
          </a:solidFill>
        </p:spPr>
        <p:txBody>
          <a:bodyPr wrap="none" rtlCol="0">
            <a:spAutoFit/>
          </a:bodyPr>
          <a:lstStyle/>
          <a:p>
            <a:pPr algn="ctr"/>
            <a:r>
              <a:rPr lang="en-US" sz="1600" b="1" dirty="0">
                <a:solidFill>
                  <a:srgbClr val="EBD36F"/>
                </a:solidFill>
                <a:latin typeface="Arial" pitchFamily="34" charset="0"/>
                <a:cs typeface="Arial" pitchFamily="34" charset="0"/>
              </a:rPr>
              <a:t>C</a:t>
            </a:r>
          </a:p>
        </p:txBody>
      </p:sp>
      <p:sp>
        <p:nvSpPr>
          <p:cNvPr id="41" name="TextBox 40"/>
          <p:cNvSpPr txBox="1"/>
          <p:nvPr/>
        </p:nvSpPr>
        <p:spPr>
          <a:xfrm>
            <a:off x="5687860" y="3201435"/>
            <a:ext cx="332143" cy="338554"/>
          </a:xfrm>
          <a:prstGeom prst="rect">
            <a:avLst/>
          </a:prstGeom>
          <a:solidFill>
            <a:schemeClr val="tx1"/>
          </a:solidFill>
        </p:spPr>
        <p:txBody>
          <a:bodyPr wrap="none" rtlCol="0">
            <a:spAutoFit/>
          </a:bodyPr>
          <a:lstStyle/>
          <a:p>
            <a:pPr algn="ctr"/>
            <a:r>
              <a:rPr lang="en-US" sz="1600" b="1" dirty="0">
                <a:solidFill>
                  <a:srgbClr val="EBD36F"/>
                </a:solidFill>
                <a:latin typeface="Arial" pitchFamily="34" charset="0"/>
                <a:cs typeface="Arial" pitchFamily="34" charset="0"/>
              </a:rPr>
              <a:t>D</a:t>
            </a:r>
          </a:p>
        </p:txBody>
      </p:sp>
      <p:sp>
        <p:nvSpPr>
          <p:cNvPr id="42" name="TextBox 41"/>
          <p:cNvSpPr txBox="1"/>
          <p:nvPr/>
        </p:nvSpPr>
        <p:spPr>
          <a:xfrm>
            <a:off x="6618610" y="3201435"/>
            <a:ext cx="332143" cy="338554"/>
          </a:xfrm>
          <a:prstGeom prst="rect">
            <a:avLst/>
          </a:prstGeom>
          <a:solidFill>
            <a:schemeClr val="tx1"/>
          </a:solidFill>
        </p:spPr>
        <p:txBody>
          <a:bodyPr wrap="none" rtlCol="0">
            <a:spAutoFit/>
          </a:bodyPr>
          <a:lstStyle/>
          <a:p>
            <a:pPr algn="ctr"/>
            <a:r>
              <a:rPr lang="en-US" sz="1600" b="1" dirty="0">
                <a:solidFill>
                  <a:srgbClr val="EBD36F"/>
                </a:solidFill>
                <a:latin typeface="Arial" pitchFamily="34" charset="0"/>
                <a:cs typeface="Arial" pitchFamily="34" charset="0"/>
              </a:rPr>
              <a:t>E</a:t>
            </a:r>
          </a:p>
        </p:txBody>
      </p:sp>
      <p:sp>
        <p:nvSpPr>
          <p:cNvPr id="81926" name="TextBox 30"/>
          <p:cNvSpPr txBox="1">
            <a:spLocks noChangeAspect="1"/>
          </p:cNvSpPr>
          <p:nvPr/>
        </p:nvSpPr>
        <p:spPr bwMode="auto">
          <a:xfrm>
            <a:off x="1354065" y="4572000"/>
            <a:ext cx="7120270" cy="1209258"/>
          </a:xfrm>
          <a:prstGeom prst="rect">
            <a:avLst/>
          </a:prstGeom>
          <a:solidFill>
            <a:srgbClr val="F7E297"/>
          </a:solidFill>
          <a:ln w="28575">
            <a:solidFill>
              <a:schemeClr val="bg1"/>
            </a:solidFill>
          </a:ln>
          <a:effectLst/>
        </p:spPr>
        <p:style>
          <a:lnRef idx="0">
            <a:schemeClr val="lt1">
              <a:hueOff val="0"/>
              <a:satOff val="0"/>
              <a:lumOff val="0"/>
              <a:alphaOff val="0"/>
            </a:schemeClr>
          </a:lnRef>
          <a:fillRef idx="3">
            <a:scrgbClr r="0" g="0" b="0"/>
          </a:fillRef>
          <a:effectRef idx="2">
            <a:scrgbClr r="0" g="0" b="0"/>
          </a:effectRef>
          <a:fontRef idx="minor">
            <a:schemeClr val="lt1"/>
          </a:fontRef>
        </p:style>
        <p:txBody>
          <a:bodyPr spcFirstLastPara="0" vert="horz" wrap="square" lIns="91440" tIns="91440" rIns="91440" bIns="91440" numCol="1" spcCol="1270" anchor="ctr" anchorCtr="0">
            <a:noAutofit/>
          </a:bodyPr>
          <a:lstStyle>
            <a:defPPr>
              <a:defRPr lang="en-US"/>
            </a:defPPr>
            <a:lvl1pPr marL="91440" defTabSz="889000">
              <a:spcBef>
                <a:spcPct val="0"/>
              </a:spcBef>
              <a:spcAft>
                <a:spcPts val="600"/>
              </a:spcAft>
              <a:defRPr sz="2200">
                <a:solidFill>
                  <a:schemeClr val="bg1"/>
                </a:solidFill>
                <a:latin typeface="Arial" pitchFamily="34" charset="0"/>
                <a:cs typeface="Arial"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sz="1800" dirty="0">
                <a:solidFill>
                  <a:schemeClr val="tx1"/>
                </a:solidFill>
              </a:rPr>
              <a:t>For each stage there are associated change processes — activities that people can apply or engage in to help modify thinking, feeling, and behavior— which explain how people progress through the stages.  Doing the right things at the right times is the key. </a:t>
            </a:r>
          </a:p>
        </p:txBody>
      </p:sp>
    </p:spTree>
    <p:extLst>
      <p:ext uri="{BB962C8B-B14F-4D97-AF65-F5344CB8AC3E}">
        <p14:creationId xmlns:p14="http://schemas.microsoft.com/office/powerpoint/2010/main" val="3308380977"/>
      </p:ext>
    </p:extLst>
  </p:cSld>
  <p:clrMapOvr>
    <a:masterClrMapping/>
  </p:clrMapOvr>
  <p:transition spd="slow"/>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p:cNvSpPr/>
          <p:nvPr/>
        </p:nvSpPr>
        <p:spPr>
          <a:xfrm>
            <a:off x="880730" y="533400"/>
            <a:ext cx="533400" cy="533400"/>
          </a:xfrm>
          <a:prstGeom prst="ellipse">
            <a:avLst/>
          </a:prstGeom>
          <a:solidFill>
            <a:schemeClr val="bg1"/>
          </a:solidFill>
          <a:ln w="38100">
            <a:solidFill>
              <a:srgbClr val="9BBB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Arial" pitchFamily="34" charset="0"/>
                <a:cs typeface="Arial" pitchFamily="34" charset="0"/>
              </a:rPr>
              <a:t>4</a:t>
            </a:r>
          </a:p>
        </p:txBody>
      </p:sp>
      <p:sp>
        <p:nvSpPr>
          <p:cNvPr id="2" name="Title 1"/>
          <p:cNvSpPr>
            <a:spLocks noGrp="1"/>
          </p:cNvSpPr>
          <p:nvPr>
            <p:ph type="title"/>
          </p:nvPr>
        </p:nvSpPr>
        <p:spPr/>
        <p:txBody>
          <a:bodyPr/>
          <a:lstStyle/>
          <a:p>
            <a:r>
              <a:rPr lang="en-US" dirty="0"/>
              <a:t>Moving One Stage at a Time is the Most Reasonable Goal </a:t>
            </a:r>
          </a:p>
        </p:txBody>
      </p:sp>
      <p:grpSp>
        <p:nvGrpSpPr>
          <p:cNvPr id="3" name="Group 9" descr="Graphic of a person"/>
          <p:cNvGrpSpPr/>
          <p:nvPr/>
        </p:nvGrpSpPr>
        <p:grpSpPr>
          <a:xfrm>
            <a:off x="2590800" y="2698465"/>
            <a:ext cx="575158" cy="893568"/>
            <a:chOff x="2007317" y="2700744"/>
            <a:chExt cx="812083" cy="1261656"/>
          </a:xfrm>
        </p:grpSpPr>
        <p:sp>
          <p:nvSpPr>
            <p:cNvPr id="11" name="Freeform 11"/>
            <p:cNvSpPr>
              <a:spLocks/>
            </p:cNvSpPr>
            <p:nvPr/>
          </p:nvSpPr>
          <p:spPr bwMode="auto">
            <a:xfrm>
              <a:off x="2007317" y="3068832"/>
              <a:ext cx="812083" cy="893568"/>
            </a:xfrm>
            <a:custGeom>
              <a:avLst/>
              <a:gdLst>
                <a:gd name="T0" fmla="*/ 1264 w 1514"/>
                <a:gd name="T1" fmla="*/ 196 h 1294"/>
                <a:gd name="T2" fmla="*/ 1206 w 1514"/>
                <a:gd name="T3" fmla="*/ 149 h 1294"/>
                <a:gd name="T4" fmla="*/ 1145 w 1514"/>
                <a:gd name="T5" fmla="*/ 107 h 1294"/>
                <a:gd name="T6" fmla="*/ 1080 w 1514"/>
                <a:gd name="T7" fmla="*/ 73 h 1294"/>
                <a:gd name="T8" fmla="*/ 1012 w 1514"/>
                <a:gd name="T9" fmla="*/ 44 h 1294"/>
                <a:gd name="T10" fmla="*/ 941 w 1514"/>
                <a:gd name="T11" fmla="*/ 23 h 1294"/>
                <a:gd name="T12" fmla="*/ 869 w 1514"/>
                <a:gd name="T13" fmla="*/ 8 h 1294"/>
                <a:gd name="T14" fmla="*/ 794 w 1514"/>
                <a:gd name="T15" fmla="*/ 1 h 1294"/>
                <a:gd name="T16" fmla="*/ 717 w 1514"/>
                <a:gd name="T17" fmla="*/ 1 h 1294"/>
                <a:gd name="T18" fmla="*/ 641 w 1514"/>
                <a:gd name="T19" fmla="*/ 9 h 1294"/>
                <a:gd name="T20" fmla="*/ 567 w 1514"/>
                <a:gd name="T21" fmla="*/ 24 h 1294"/>
                <a:gd name="T22" fmla="*/ 497 w 1514"/>
                <a:gd name="T23" fmla="*/ 46 h 1294"/>
                <a:gd name="T24" fmla="*/ 429 w 1514"/>
                <a:gd name="T25" fmla="*/ 75 h 1294"/>
                <a:gd name="T26" fmla="*/ 364 w 1514"/>
                <a:gd name="T27" fmla="*/ 110 h 1294"/>
                <a:gd name="T28" fmla="*/ 304 w 1514"/>
                <a:gd name="T29" fmla="*/ 151 h 1294"/>
                <a:gd name="T30" fmla="*/ 248 w 1514"/>
                <a:gd name="T31" fmla="*/ 197 h 1294"/>
                <a:gd name="T32" fmla="*/ 197 w 1514"/>
                <a:gd name="T33" fmla="*/ 249 h 1294"/>
                <a:gd name="T34" fmla="*/ 151 w 1514"/>
                <a:gd name="T35" fmla="*/ 304 h 1294"/>
                <a:gd name="T36" fmla="*/ 109 w 1514"/>
                <a:gd name="T37" fmla="*/ 365 h 1294"/>
                <a:gd name="T38" fmla="*/ 75 w 1514"/>
                <a:gd name="T39" fmla="*/ 430 h 1294"/>
                <a:gd name="T40" fmla="*/ 46 w 1514"/>
                <a:gd name="T41" fmla="*/ 497 h 1294"/>
                <a:gd name="T42" fmla="*/ 24 w 1514"/>
                <a:gd name="T43" fmla="*/ 568 h 1294"/>
                <a:gd name="T44" fmla="*/ 9 w 1514"/>
                <a:gd name="T45" fmla="*/ 642 h 1294"/>
                <a:gd name="T46" fmla="*/ 1 w 1514"/>
                <a:gd name="T47" fmla="*/ 718 h 1294"/>
                <a:gd name="T48" fmla="*/ 0 w 1514"/>
                <a:gd name="T49" fmla="*/ 1294 h 1294"/>
                <a:gd name="T50" fmla="*/ 1514 w 1514"/>
                <a:gd name="T51" fmla="*/ 757 h 1294"/>
                <a:gd name="T52" fmla="*/ 1511 w 1514"/>
                <a:gd name="T53" fmla="*/ 682 h 1294"/>
                <a:gd name="T54" fmla="*/ 1499 w 1514"/>
                <a:gd name="T55" fmla="*/ 608 h 1294"/>
                <a:gd name="T56" fmla="*/ 1482 w 1514"/>
                <a:gd name="T57" fmla="*/ 537 h 1294"/>
                <a:gd name="T58" fmla="*/ 1456 w 1514"/>
                <a:gd name="T59" fmla="*/ 467 h 1294"/>
                <a:gd name="T60" fmla="*/ 1425 w 1514"/>
                <a:gd name="T61" fmla="*/ 401 h 1294"/>
                <a:gd name="T62" fmla="*/ 1387 w 1514"/>
                <a:gd name="T63" fmla="*/ 338 h 1294"/>
                <a:gd name="T64" fmla="*/ 1342 w 1514"/>
                <a:gd name="T65" fmla="*/ 278 h 1294"/>
                <a:gd name="T66" fmla="*/ 1292 w 1514"/>
                <a:gd name="T67" fmla="*/ 223 h 1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14" h="1294">
                  <a:moveTo>
                    <a:pt x="1292" y="223"/>
                  </a:moveTo>
                  <a:lnTo>
                    <a:pt x="1264" y="196"/>
                  </a:lnTo>
                  <a:lnTo>
                    <a:pt x="1236" y="172"/>
                  </a:lnTo>
                  <a:lnTo>
                    <a:pt x="1206" y="149"/>
                  </a:lnTo>
                  <a:lnTo>
                    <a:pt x="1176" y="127"/>
                  </a:lnTo>
                  <a:lnTo>
                    <a:pt x="1145" y="107"/>
                  </a:lnTo>
                  <a:lnTo>
                    <a:pt x="1113" y="89"/>
                  </a:lnTo>
                  <a:lnTo>
                    <a:pt x="1080" y="73"/>
                  </a:lnTo>
                  <a:lnTo>
                    <a:pt x="1046" y="58"/>
                  </a:lnTo>
                  <a:lnTo>
                    <a:pt x="1012" y="44"/>
                  </a:lnTo>
                  <a:lnTo>
                    <a:pt x="977" y="32"/>
                  </a:lnTo>
                  <a:lnTo>
                    <a:pt x="941" y="23"/>
                  </a:lnTo>
                  <a:lnTo>
                    <a:pt x="904" y="15"/>
                  </a:lnTo>
                  <a:lnTo>
                    <a:pt x="869" y="8"/>
                  </a:lnTo>
                  <a:lnTo>
                    <a:pt x="831" y="4"/>
                  </a:lnTo>
                  <a:lnTo>
                    <a:pt x="794" y="1"/>
                  </a:lnTo>
                  <a:lnTo>
                    <a:pt x="756" y="0"/>
                  </a:lnTo>
                  <a:lnTo>
                    <a:pt x="717" y="1"/>
                  </a:lnTo>
                  <a:lnTo>
                    <a:pt x="679" y="4"/>
                  </a:lnTo>
                  <a:lnTo>
                    <a:pt x="641" y="9"/>
                  </a:lnTo>
                  <a:lnTo>
                    <a:pt x="604" y="15"/>
                  </a:lnTo>
                  <a:lnTo>
                    <a:pt x="567" y="24"/>
                  </a:lnTo>
                  <a:lnTo>
                    <a:pt x="531" y="35"/>
                  </a:lnTo>
                  <a:lnTo>
                    <a:pt x="497" y="46"/>
                  </a:lnTo>
                  <a:lnTo>
                    <a:pt x="462" y="60"/>
                  </a:lnTo>
                  <a:lnTo>
                    <a:pt x="429" y="75"/>
                  </a:lnTo>
                  <a:lnTo>
                    <a:pt x="396" y="91"/>
                  </a:lnTo>
                  <a:lnTo>
                    <a:pt x="364" y="110"/>
                  </a:lnTo>
                  <a:lnTo>
                    <a:pt x="334" y="129"/>
                  </a:lnTo>
                  <a:lnTo>
                    <a:pt x="304" y="151"/>
                  </a:lnTo>
                  <a:lnTo>
                    <a:pt x="275" y="173"/>
                  </a:lnTo>
                  <a:lnTo>
                    <a:pt x="248" y="197"/>
                  </a:lnTo>
                  <a:lnTo>
                    <a:pt x="222" y="223"/>
                  </a:lnTo>
                  <a:lnTo>
                    <a:pt x="197" y="249"/>
                  </a:lnTo>
                  <a:lnTo>
                    <a:pt x="173" y="276"/>
                  </a:lnTo>
                  <a:lnTo>
                    <a:pt x="151" y="304"/>
                  </a:lnTo>
                  <a:lnTo>
                    <a:pt x="129" y="334"/>
                  </a:lnTo>
                  <a:lnTo>
                    <a:pt x="109" y="365"/>
                  </a:lnTo>
                  <a:lnTo>
                    <a:pt x="91" y="397"/>
                  </a:lnTo>
                  <a:lnTo>
                    <a:pt x="75" y="430"/>
                  </a:lnTo>
                  <a:lnTo>
                    <a:pt x="60" y="463"/>
                  </a:lnTo>
                  <a:lnTo>
                    <a:pt x="46" y="497"/>
                  </a:lnTo>
                  <a:lnTo>
                    <a:pt x="35" y="532"/>
                  </a:lnTo>
                  <a:lnTo>
                    <a:pt x="24" y="568"/>
                  </a:lnTo>
                  <a:lnTo>
                    <a:pt x="15" y="605"/>
                  </a:lnTo>
                  <a:lnTo>
                    <a:pt x="9" y="642"/>
                  </a:lnTo>
                  <a:lnTo>
                    <a:pt x="3" y="680"/>
                  </a:lnTo>
                  <a:lnTo>
                    <a:pt x="1" y="718"/>
                  </a:lnTo>
                  <a:lnTo>
                    <a:pt x="0" y="757"/>
                  </a:lnTo>
                  <a:lnTo>
                    <a:pt x="0" y="1294"/>
                  </a:lnTo>
                  <a:lnTo>
                    <a:pt x="1514" y="1293"/>
                  </a:lnTo>
                  <a:lnTo>
                    <a:pt x="1514" y="757"/>
                  </a:lnTo>
                  <a:lnTo>
                    <a:pt x="1513" y="719"/>
                  </a:lnTo>
                  <a:lnTo>
                    <a:pt x="1511" y="682"/>
                  </a:lnTo>
                  <a:lnTo>
                    <a:pt x="1506" y="644"/>
                  </a:lnTo>
                  <a:lnTo>
                    <a:pt x="1499" y="608"/>
                  </a:lnTo>
                  <a:lnTo>
                    <a:pt x="1491" y="572"/>
                  </a:lnTo>
                  <a:lnTo>
                    <a:pt x="1482" y="537"/>
                  </a:lnTo>
                  <a:lnTo>
                    <a:pt x="1470" y="501"/>
                  </a:lnTo>
                  <a:lnTo>
                    <a:pt x="1456" y="467"/>
                  </a:lnTo>
                  <a:lnTo>
                    <a:pt x="1441" y="433"/>
                  </a:lnTo>
                  <a:lnTo>
                    <a:pt x="1425" y="401"/>
                  </a:lnTo>
                  <a:lnTo>
                    <a:pt x="1407" y="369"/>
                  </a:lnTo>
                  <a:lnTo>
                    <a:pt x="1387" y="338"/>
                  </a:lnTo>
                  <a:lnTo>
                    <a:pt x="1365" y="308"/>
                  </a:lnTo>
                  <a:lnTo>
                    <a:pt x="1342" y="278"/>
                  </a:lnTo>
                  <a:lnTo>
                    <a:pt x="1318" y="250"/>
                  </a:lnTo>
                  <a:lnTo>
                    <a:pt x="1292" y="22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2" name="Freeform 12"/>
            <p:cNvSpPr>
              <a:spLocks/>
            </p:cNvSpPr>
            <p:nvPr/>
          </p:nvSpPr>
          <p:spPr bwMode="auto">
            <a:xfrm>
              <a:off x="2401558" y="3194511"/>
              <a:ext cx="377077" cy="714026"/>
            </a:xfrm>
            <a:custGeom>
              <a:avLst/>
              <a:gdLst>
                <a:gd name="T0" fmla="*/ 638 w 638"/>
                <a:gd name="T1" fmla="*/ 575 h 1035"/>
                <a:gd name="T2" fmla="*/ 638 w 638"/>
                <a:gd name="T3" fmla="*/ 1035 h 1035"/>
                <a:gd name="T4" fmla="*/ 136 w 638"/>
                <a:gd name="T5" fmla="*/ 1035 h 1035"/>
                <a:gd name="T6" fmla="*/ 136 w 638"/>
                <a:gd name="T7" fmla="*/ 569 h 1035"/>
                <a:gd name="T8" fmla="*/ 0 w 638"/>
                <a:gd name="T9" fmla="*/ 401 h 1035"/>
                <a:gd name="T10" fmla="*/ 320 w 638"/>
                <a:gd name="T11" fmla="*/ 0 h 1035"/>
                <a:gd name="T12" fmla="*/ 335 w 638"/>
                <a:gd name="T13" fmla="*/ 11 h 1035"/>
                <a:gd name="T14" fmla="*/ 351 w 638"/>
                <a:gd name="T15" fmla="*/ 21 h 1035"/>
                <a:gd name="T16" fmla="*/ 366 w 638"/>
                <a:gd name="T17" fmla="*/ 32 h 1035"/>
                <a:gd name="T18" fmla="*/ 381 w 638"/>
                <a:gd name="T19" fmla="*/ 43 h 1035"/>
                <a:gd name="T20" fmla="*/ 396 w 638"/>
                <a:gd name="T21" fmla="*/ 56 h 1035"/>
                <a:gd name="T22" fmla="*/ 410 w 638"/>
                <a:gd name="T23" fmla="*/ 67 h 1035"/>
                <a:gd name="T24" fmla="*/ 425 w 638"/>
                <a:gd name="T25" fmla="*/ 81 h 1035"/>
                <a:gd name="T26" fmla="*/ 439 w 638"/>
                <a:gd name="T27" fmla="*/ 94 h 1035"/>
                <a:gd name="T28" fmla="*/ 462 w 638"/>
                <a:gd name="T29" fmla="*/ 118 h 1035"/>
                <a:gd name="T30" fmla="*/ 484 w 638"/>
                <a:gd name="T31" fmla="*/ 144 h 1035"/>
                <a:gd name="T32" fmla="*/ 504 w 638"/>
                <a:gd name="T33" fmla="*/ 171 h 1035"/>
                <a:gd name="T34" fmla="*/ 524 w 638"/>
                <a:gd name="T35" fmla="*/ 197 h 1035"/>
                <a:gd name="T36" fmla="*/ 541 w 638"/>
                <a:gd name="T37" fmla="*/ 226 h 1035"/>
                <a:gd name="T38" fmla="*/ 558 w 638"/>
                <a:gd name="T39" fmla="*/ 255 h 1035"/>
                <a:gd name="T40" fmla="*/ 572 w 638"/>
                <a:gd name="T41" fmla="*/ 284 h 1035"/>
                <a:gd name="T42" fmla="*/ 586 w 638"/>
                <a:gd name="T43" fmla="*/ 315 h 1035"/>
                <a:gd name="T44" fmla="*/ 598 w 638"/>
                <a:gd name="T45" fmla="*/ 346 h 1035"/>
                <a:gd name="T46" fmla="*/ 609 w 638"/>
                <a:gd name="T47" fmla="*/ 377 h 1035"/>
                <a:gd name="T48" fmla="*/ 617 w 638"/>
                <a:gd name="T49" fmla="*/ 409 h 1035"/>
                <a:gd name="T50" fmla="*/ 625 w 638"/>
                <a:gd name="T51" fmla="*/ 441 h 1035"/>
                <a:gd name="T52" fmla="*/ 631 w 638"/>
                <a:gd name="T53" fmla="*/ 474 h 1035"/>
                <a:gd name="T54" fmla="*/ 634 w 638"/>
                <a:gd name="T55" fmla="*/ 507 h 1035"/>
                <a:gd name="T56" fmla="*/ 637 w 638"/>
                <a:gd name="T57" fmla="*/ 541 h 1035"/>
                <a:gd name="T58" fmla="*/ 638 w 638"/>
                <a:gd name="T59" fmla="*/ 57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38" h="1035">
                  <a:moveTo>
                    <a:pt x="638" y="575"/>
                  </a:moveTo>
                  <a:lnTo>
                    <a:pt x="638" y="1035"/>
                  </a:lnTo>
                  <a:lnTo>
                    <a:pt x="136" y="1035"/>
                  </a:lnTo>
                  <a:lnTo>
                    <a:pt x="136" y="569"/>
                  </a:lnTo>
                  <a:lnTo>
                    <a:pt x="0" y="401"/>
                  </a:lnTo>
                  <a:lnTo>
                    <a:pt x="320" y="0"/>
                  </a:lnTo>
                  <a:lnTo>
                    <a:pt x="335" y="11"/>
                  </a:lnTo>
                  <a:lnTo>
                    <a:pt x="351" y="21"/>
                  </a:lnTo>
                  <a:lnTo>
                    <a:pt x="366" y="32"/>
                  </a:lnTo>
                  <a:lnTo>
                    <a:pt x="381" y="43"/>
                  </a:lnTo>
                  <a:lnTo>
                    <a:pt x="396" y="56"/>
                  </a:lnTo>
                  <a:lnTo>
                    <a:pt x="410" y="67"/>
                  </a:lnTo>
                  <a:lnTo>
                    <a:pt x="425" y="81"/>
                  </a:lnTo>
                  <a:lnTo>
                    <a:pt x="439" y="94"/>
                  </a:lnTo>
                  <a:lnTo>
                    <a:pt x="462" y="118"/>
                  </a:lnTo>
                  <a:lnTo>
                    <a:pt x="484" y="144"/>
                  </a:lnTo>
                  <a:lnTo>
                    <a:pt x="504" y="171"/>
                  </a:lnTo>
                  <a:lnTo>
                    <a:pt x="524" y="197"/>
                  </a:lnTo>
                  <a:lnTo>
                    <a:pt x="541" y="226"/>
                  </a:lnTo>
                  <a:lnTo>
                    <a:pt x="558" y="255"/>
                  </a:lnTo>
                  <a:lnTo>
                    <a:pt x="572" y="284"/>
                  </a:lnTo>
                  <a:lnTo>
                    <a:pt x="586" y="315"/>
                  </a:lnTo>
                  <a:lnTo>
                    <a:pt x="598" y="346"/>
                  </a:lnTo>
                  <a:lnTo>
                    <a:pt x="609" y="377"/>
                  </a:lnTo>
                  <a:lnTo>
                    <a:pt x="617" y="409"/>
                  </a:lnTo>
                  <a:lnTo>
                    <a:pt x="625" y="441"/>
                  </a:lnTo>
                  <a:lnTo>
                    <a:pt x="631" y="474"/>
                  </a:lnTo>
                  <a:lnTo>
                    <a:pt x="634" y="507"/>
                  </a:lnTo>
                  <a:lnTo>
                    <a:pt x="637" y="541"/>
                  </a:lnTo>
                  <a:lnTo>
                    <a:pt x="638" y="575"/>
                  </a:lnTo>
                  <a:close/>
                </a:path>
              </a:pathLst>
            </a:custGeom>
            <a:solidFill>
              <a:srgbClr val="E5E7EF"/>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13" name="Freeform 13"/>
            <p:cNvSpPr>
              <a:spLocks/>
            </p:cNvSpPr>
            <p:nvPr/>
          </p:nvSpPr>
          <p:spPr bwMode="auto">
            <a:xfrm>
              <a:off x="2048082" y="3198655"/>
              <a:ext cx="420524" cy="709882"/>
            </a:xfrm>
            <a:custGeom>
              <a:avLst/>
              <a:gdLst>
                <a:gd name="T0" fmla="*/ 199 w 784"/>
                <a:gd name="T1" fmla="*/ 88 h 1029"/>
                <a:gd name="T2" fmla="*/ 212 w 784"/>
                <a:gd name="T3" fmla="*/ 75 h 1029"/>
                <a:gd name="T4" fmla="*/ 225 w 784"/>
                <a:gd name="T5" fmla="*/ 63 h 1029"/>
                <a:gd name="T6" fmla="*/ 239 w 784"/>
                <a:gd name="T7" fmla="*/ 52 h 1029"/>
                <a:gd name="T8" fmla="*/ 252 w 784"/>
                <a:gd name="T9" fmla="*/ 40 h 1029"/>
                <a:gd name="T10" fmla="*/ 266 w 784"/>
                <a:gd name="T11" fmla="*/ 30 h 1029"/>
                <a:gd name="T12" fmla="*/ 280 w 784"/>
                <a:gd name="T13" fmla="*/ 20 h 1029"/>
                <a:gd name="T14" fmla="*/ 294 w 784"/>
                <a:gd name="T15" fmla="*/ 9 h 1029"/>
                <a:gd name="T16" fmla="*/ 309 w 784"/>
                <a:gd name="T17" fmla="*/ 0 h 1029"/>
                <a:gd name="T18" fmla="*/ 782 w 784"/>
                <a:gd name="T19" fmla="*/ 590 h 1029"/>
                <a:gd name="T20" fmla="*/ 784 w 784"/>
                <a:gd name="T21" fmla="*/ 1029 h 1029"/>
                <a:gd name="T22" fmla="*/ 0 w 784"/>
                <a:gd name="T23" fmla="*/ 1029 h 1029"/>
                <a:gd name="T24" fmla="*/ 0 w 784"/>
                <a:gd name="T25" fmla="*/ 569 h 1029"/>
                <a:gd name="T26" fmla="*/ 1 w 784"/>
                <a:gd name="T27" fmla="*/ 535 h 1029"/>
                <a:gd name="T28" fmla="*/ 4 w 784"/>
                <a:gd name="T29" fmla="*/ 501 h 1029"/>
                <a:gd name="T30" fmla="*/ 7 w 784"/>
                <a:gd name="T31" fmla="*/ 468 h 1029"/>
                <a:gd name="T32" fmla="*/ 13 w 784"/>
                <a:gd name="T33" fmla="*/ 435 h 1029"/>
                <a:gd name="T34" fmla="*/ 21 w 784"/>
                <a:gd name="T35" fmla="*/ 403 h 1029"/>
                <a:gd name="T36" fmla="*/ 29 w 784"/>
                <a:gd name="T37" fmla="*/ 371 h 1029"/>
                <a:gd name="T38" fmla="*/ 39 w 784"/>
                <a:gd name="T39" fmla="*/ 340 h 1029"/>
                <a:gd name="T40" fmla="*/ 52 w 784"/>
                <a:gd name="T41" fmla="*/ 309 h 1029"/>
                <a:gd name="T42" fmla="*/ 65 w 784"/>
                <a:gd name="T43" fmla="*/ 278 h 1029"/>
                <a:gd name="T44" fmla="*/ 80 w 784"/>
                <a:gd name="T45" fmla="*/ 249 h 1029"/>
                <a:gd name="T46" fmla="*/ 96 w 784"/>
                <a:gd name="T47" fmla="*/ 220 h 1029"/>
                <a:gd name="T48" fmla="*/ 114 w 784"/>
                <a:gd name="T49" fmla="*/ 191 h 1029"/>
                <a:gd name="T50" fmla="*/ 133 w 784"/>
                <a:gd name="T51" fmla="*/ 165 h 1029"/>
                <a:gd name="T52" fmla="*/ 153 w 784"/>
                <a:gd name="T53" fmla="*/ 138 h 1029"/>
                <a:gd name="T54" fmla="*/ 176 w 784"/>
                <a:gd name="T55" fmla="*/ 112 h 1029"/>
                <a:gd name="T56" fmla="*/ 199 w 784"/>
                <a:gd name="T57" fmla="*/ 88 h 10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84" h="1029">
                  <a:moveTo>
                    <a:pt x="199" y="88"/>
                  </a:moveTo>
                  <a:lnTo>
                    <a:pt x="212" y="75"/>
                  </a:lnTo>
                  <a:lnTo>
                    <a:pt x="225" y="63"/>
                  </a:lnTo>
                  <a:lnTo>
                    <a:pt x="239" y="52"/>
                  </a:lnTo>
                  <a:lnTo>
                    <a:pt x="252" y="40"/>
                  </a:lnTo>
                  <a:lnTo>
                    <a:pt x="266" y="30"/>
                  </a:lnTo>
                  <a:lnTo>
                    <a:pt x="280" y="20"/>
                  </a:lnTo>
                  <a:lnTo>
                    <a:pt x="294" y="9"/>
                  </a:lnTo>
                  <a:lnTo>
                    <a:pt x="309" y="0"/>
                  </a:lnTo>
                  <a:lnTo>
                    <a:pt x="782" y="590"/>
                  </a:lnTo>
                  <a:lnTo>
                    <a:pt x="784" y="1029"/>
                  </a:lnTo>
                  <a:lnTo>
                    <a:pt x="0" y="1029"/>
                  </a:lnTo>
                  <a:lnTo>
                    <a:pt x="0" y="569"/>
                  </a:lnTo>
                  <a:lnTo>
                    <a:pt x="1" y="535"/>
                  </a:lnTo>
                  <a:lnTo>
                    <a:pt x="4" y="501"/>
                  </a:lnTo>
                  <a:lnTo>
                    <a:pt x="7" y="468"/>
                  </a:lnTo>
                  <a:lnTo>
                    <a:pt x="13" y="435"/>
                  </a:lnTo>
                  <a:lnTo>
                    <a:pt x="21" y="403"/>
                  </a:lnTo>
                  <a:lnTo>
                    <a:pt x="29" y="371"/>
                  </a:lnTo>
                  <a:lnTo>
                    <a:pt x="39" y="340"/>
                  </a:lnTo>
                  <a:lnTo>
                    <a:pt x="52" y="309"/>
                  </a:lnTo>
                  <a:lnTo>
                    <a:pt x="65" y="278"/>
                  </a:lnTo>
                  <a:lnTo>
                    <a:pt x="80" y="249"/>
                  </a:lnTo>
                  <a:lnTo>
                    <a:pt x="96" y="220"/>
                  </a:lnTo>
                  <a:lnTo>
                    <a:pt x="114" y="191"/>
                  </a:lnTo>
                  <a:lnTo>
                    <a:pt x="133" y="165"/>
                  </a:lnTo>
                  <a:lnTo>
                    <a:pt x="153" y="138"/>
                  </a:lnTo>
                  <a:lnTo>
                    <a:pt x="176" y="112"/>
                  </a:lnTo>
                  <a:lnTo>
                    <a:pt x="199" y="88"/>
                  </a:lnTo>
                  <a:close/>
                </a:path>
              </a:pathLst>
            </a:custGeom>
            <a:solidFill>
              <a:srgbClr val="E5E7EF"/>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14" name="Freeform 7"/>
            <p:cNvSpPr>
              <a:spLocks/>
            </p:cNvSpPr>
            <p:nvPr/>
          </p:nvSpPr>
          <p:spPr bwMode="auto">
            <a:xfrm>
              <a:off x="2156179" y="2700744"/>
              <a:ext cx="456132" cy="456132"/>
            </a:xfrm>
            <a:custGeom>
              <a:avLst/>
              <a:gdLst>
                <a:gd name="T0" fmla="*/ 627 w 750"/>
                <a:gd name="T1" fmla="*/ 98 h 752"/>
                <a:gd name="T2" fmla="*/ 598 w 750"/>
                <a:gd name="T3" fmla="*/ 74 h 752"/>
                <a:gd name="T4" fmla="*/ 567 w 750"/>
                <a:gd name="T5" fmla="*/ 53 h 752"/>
                <a:gd name="T6" fmla="*/ 535 w 750"/>
                <a:gd name="T7" fmla="*/ 36 h 752"/>
                <a:gd name="T8" fmla="*/ 502 w 750"/>
                <a:gd name="T9" fmla="*/ 22 h 752"/>
                <a:gd name="T10" fmla="*/ 467 w 750"/>
                <a:gd name="T11" fmla="*/ 12 h 752"/>
                <a:gd name="T12" fmla="*/ 430 w 750"/>
                <a:gd name="T13" fmla="*/ 5 h 752"/>
                <a:gd name="T14" fmla="*/ 393 w 750"/>
                <a:gd name="T15" fmla="*/ 0 h 752"/>
                <a:gd name="T16" fmla="*/ 337 w 750"/>
                <a:gd name="T17" fmla="*/ 3 h 752"/>
                <a:gd name="T18" fmla="*/ 264 w 750"/>
                <a:gd name="T19" fmla="*/ 18 h 752"/>
                <a:gd name="T20" fmla="*/ 196 w 750"/>
                <a:gd name="T21" fmla="*/ 45 h 752"/>
                <a:gd name="T22" fmla="*/ 136 w 750"/>
                <a:gd name="T23" fmla="*/ 86 h 752"/>
                <a:gd name="T24" fmla="*/ 86 w 750"/>
                <a:gd name="T25" fmla="*/ 137 h 752"/>
                <a:gd name="T26" fmla="*/ 45 w 750"/>
                <a:gd name="T27" fmla="*/ 197 h 752"/>
                <a:gd name="T28" fmla="*/ 18 w 750"/>
                <a:gd name="T29" fmla="*/ 264 h 752"/>
                <a:gd name="T30" fmla="*/ 3 w 750"/>
                <a:gd name="T31" fmla="*/ 338 h 752"/>
                <a:gd name="T32" fmla="*/ 3 w 750"/>
                <a:gd name="T33" fmla="*/ 413 h 752"/>
                <a:gd name="T34" fmla="*/ 17 w 750"/>
                <a:gd name="T35" fmla="*/ 485 h 752"/>
                <a:gd name="T36" fmla="*/ 44 w 750"/>
                <a:gd name="T37" fmla="*/ 553 h 752"/>
                <a:gd name="T38" fmla="*/ 86 w 750"/>
                <a:gd name="T39" fmla="*/ 614 h 752"/>
                <a:gd name="T40" fmla="*/ 125 w 750"/>
                <a:gd name="T41" fmla="*/ 655 h 752"/>
                <a:gd name="T42" fmla="*/ 152 w 750"/>
                <a:gd name="T43" fmla="*/ 678 h 752"/>
                <a:gd name="T44" fmla="*/ 184 w 750"/>
                <a:gd name="T45" fmla="*/ 699 h 752"/>
                <a:gd name="T46" fmla="*/ 215 w 750"/>
                <a:gd name="T47" fmla="*/ 716 h 752"/>
                <a:gd name="T48" fmla="*/ 248 w 750"/>
                <a:gd name="T49" fmla="*/ 730 h 752"/>
                <a:gd name="T50" fmla="*/ 284 w 750"/>
                <a:gd name="T51" fmla="*/ 740 h 752"/>
                <a:gd name="T52" fmla="*/ 320 w 750"/>
                <a:gd name="T53" fmla="*/ 747 h 752"/>
                <a:gd name="T54" fmla="*/ 356 w 750"/>
                <a:gd name="T55" fmla="*/ 752 h 752"/>
                <a:gd name="T56" fmla="*/ 393 w 750"/>
                <a:gd name="T57" fmla="*/ 752 h 752"/>
                <a:gd name="T58" fmla="*/ 430 w 750"/>
                <a:gd name="T59" fmla="*/ 747 h 752"/>
                <a:gd name="T60" fmla="*/ 467 w 750"/>
                <a:gd name="T61" fmla="*/ 740 h 752"/>
                <a:gd name="T62" fmla="*/ 502 w 750"/>
                <a:gd name="T63" fmla="*/ 730 h 752"/>
                <a:gd name="T64" fmla="*/ 535 w 750"/>
                <a:gd name="T65" fmla="*/ 716 h 752"/>
                <a:gd name="T66" fmla="*/ 567 w 750"/>
                <a:gd name="T67" fmla="*/ 699 h 752"/>
                <a:gd name="T68" fmla="*/ 598 w 750"/>
                <a:gd name="T69" fmla="*/ 678 h 752"/>
                <a:gd name="T70" fmla="*/ 627 w 750"/>
                <a:gd name="T71" fmla="*/ 655 h 752"/>
                <a:gd name="T72" fmla="*/ 666 w 750"/>
                <a:gd name="T73" fmla="*/ 614 h 752"/>
                <a:gd name="T74" fmla="*/ 707 w 750"/>
                <a:gd name="T75" fmla="*/ 553 h 752"/>
                <a:gd name="T76" fmla="*/ 734 w 750"/>
                <a:gd name="T77" fmla="*/ 485 h 752"/>
                <a:gd name="T78" fmla="*/ 748 w 750"/>
                <a:gd name="T79" fmla="*/ 413 h 752"/>
                <a:gd name="T80" fmla="*/ 748 w 750"/>
                <a:gd name="T81" fmla="*/ 339 h 752"/>
                <a:gd name="T82" fmla="*/ 734 w 750"/>
                <a:gd name="T83" fmla="*/ 266 h 752"/>
                <a:gd name="T84" fmla="*/ 707 w 750"/>
                <a:gd name="T85" fmla="*/ 200 h 752"/>
                <a:gd name="T86" fmla="*/ 666 w 750"/>
                <a:gd name="T87" fmla="*/ 139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50" h="752">
                  <a:moveTo>
                    <a:pt x="641" y="111"/>
                  </a:moveTo>
                  <a:lnTo>
                    <a:pt x="627" y="98"/>
                  </a:lnTo>
                  <a:lnTo>
                    <a:pt x="613" y="86"/>
                  </a:lnTo>
                  <a:lnTo>
                    <a:pt x="598" y="74"/>
                  </a:lnTo>
                  <a:lnTo>
                    <a:pt x="583" y="64"/>
                  </a:lnTo>
                  <a:lnTo>
                    <a:pt x="567" y="53"/>
                  </a:lnTo>
                  <a:lnTo>
                    <a:pt x="552" y="44"/>
                  </a:lnTo>
                  <a:lnTo>
                    <a:pt x="535" y="36"/>
                  </a:lnTo>
                  <a:lnTo>
                    <a:pt x="519" y="29"/>
                  </a:lnTo>
                  <a:lnTo>
                    <a:pt x="502" y="22"/>
                  </a:lnTo>
                  <a:lnTo>
                    <a:pt x="484" y="16"/>
                  </a:lnTo>
                  <a:lnTo>
                    <a:pt x="467" y="12"/>
                  </a:lnTo>
                  <a:lnTo>
                    <a:pt x="449" y="7"/>
                  </a:lnTo>
                  <a:lnTo>
                    <a:pt x="430" y="5"/>
                  </a:lnTo>
                  <a:lnTo>
                    <a:pt x="412" y="3"/>
                  </a:lnTo>
                  <a:lnTo>
                    <a:pt x="393" y="0"/>
                  </a:lnTo>
                  <a:lnTo>
                    <a:pt x="375" y="0"/>
                  </a:lnTo>
                  <a:lnTo>
                    <a:pt x="337" y="3"/>
                  </a:lnTo>
                  <a:lnTo>
                    <a:pt x="300" y="8"/>
                  </a:lnTo>
                  <a:lnTo>
                    <a:pt x="264" y="18"/>
                  </a:lnTo>
                  <a:lnTo>
                    <a:pt x="230" y="30"/>
                  </a:lnTo>
                  <a:lnTo>
                    <a:pt x="196" y="45"/>
                  </a:lnTo>
                  <a:lnTo>
                    <a:pt x="166" y="65"/>
                  </a:lnTo>
                  <a:lnTo>
                    <a:pt x="136" y="86"/>
                  </a:lnTo>
                  <a:lnTo>
                    <a:pt x="110" y="110"/>
                  </a:lnTo>
                  <a:lnTo>
                    <a:pt x="86" y="137"/>
                  </a:lnTo>
                  <a:lnTo>
                    <a:pt x="65" y="166"/>
                  </a:lnTo>
                  <a:lnTo>
                    <a:pt x="45" y="197"/>
                  </a:lnTo>
                  <a:lnTo>
                    <a:pt x="30" y="230"/>
                  </a:lnTo>
                  <a:lnTo>
                    <a:pt x="18" y="264"/>
                  </a:lnTo>
                  <a:lnTo>
                    <a:pt x="8" y="300"/>
                  </a:lnTo>
                  <a:lnTo>
                    <a:pt x="3" y="338"/>
                  </a:lnTo>
                  <a:lnTo>
                    <a:pt x="0" y="376"/>
                  </a:lnTo>
                  <a:lnTo>
                    <a:pt x="3" y="413"/>
                  </a:lnTo>
                  <a:lnTo>
                    <a:pt x="7" y="450"/>
                  </a:lnTo>
                  <a:lnTo>
                    <a:pt x="17" y="485"/>
                  </a:lnTo>
                  <a:lnTo>
                    <a:pt x="29" y="520"/>
                  </a:lnTo>
                  <a:lnTo>
                    <a:pt x="44" y="553"/>
                  </a:lnTo>
                  <a:lnTo>
                    <a:pt x="64" y="584"/>
                  </a:lnTo>
                  <a:lnTo>
                    <a:pt x="86" y="614"/>
                  </a:lnTo>
                  <a:lnTo>
                    <a:pt x="111" y="642"/>
                  </a:lnTo>
                  <a:lnTo>
                    <a:pt x="125" y="655"/>
                  </a:lnTo>
                  <a:lnTo>
                    <a:pt x="139" y="667"/>
                  </a:lnTo>
                  <a:lnTo>
                    <a:pt x="152" y="678"/>
                  </a:lnTo>
                  <a:lnTo>
                    <a:pt x="167" y="689"/>
                  </a:lnTo>
                  <a:lnTo>
                    <a:pt x="184" y="699"/>
                  </a:lnTo>
                  <a:lnTo>
                    <a:pt x="199" y="708"/>
                  </a:lnTo>
                  <a:lnTo>
                    <a:pt x="215" y="716"/>
                  </a:lnTo>
                  <a:lnTo>
                    <a:pt x="232" y="723"/>
                  </a:lnTo>
                  <a:lnTo>
                    <a:pt x="248" y="730"/>
                  </a:lnTo>
                  <a:lnTo>
                    <a:pt x="265" y="735"/>
                  </a:lnTo>
                  <a:lnTo>
                    <a:pt x="284" y="740"/>
                  </a:lnTo>
                  <a:lnTo>
                    <a:pt x="301" y="745"/>
                  </a:lnTo>
                  <a:lnTo>
                    <a:pt x="320" y="747"/>
                  </a:lnTo>
                  <a:lnTo>
                    <a:pt x="338" y="749"/>
                  </a:lnTo>
                  <a:lnTo>
                    <a:pt x="356" y="752"/>
                  </a:lnTo>
                  <a:lnTo>
                    <a:pt x="375" y="752"/>
                  </a:lnTo>
                  <a:lnTo>
                    <a:pt x="393" y="752"/>
                  </a:lnTo>
                  <a:lnTo>
                    <a:pt x="412" y="749"/>
                  </a:lnTo>
                  <a:lnTo>
                    <a:pt x="430" y="747"/>
                  </a:lnTo>
                  <a:lnTo>
                    <a:pt x="449" y="745"/>
                  </a:lnTo>
                  <a:lnTo>
                    <a:pt x="467" y="740"/>
                  </a:lnTo>
                  <a:lnTo>
                    <a:pt x="484" y="735"/>
                  </a:lnTo>
                  <a:lnTo>
                    <a:pt x="502" y="730"/>
                  </a:lnTo>
                  <a:lnTo>
                    <a:pt x="519" y="723"/>
                  </a:lnTo>
                  <a:lnTo>
                    <a:pt x="535" y="716"/>
                  </a:lnTo>
                  <a:lnTo>
                    <a:pt x="552" y="708"/>
                  </a:lnTo>
                  <a:lnTo>
                    <a:pt x="567" y="699"/>
                  </a:lnTo>
                  <a:lnTo>
                    <a:pt x="583" y="689"/>
                  </a:lnTo>
                  <a:lnTo>
                    <a:pt x="598" y="678"/>
                  </a:lnTo>
                  <a:lnTo>
                    <a:pt x="613" y="667"/>
                  </a:lnTo>
                  <a:lnTo>
                    <a:pt x="627" y="655"/>
                  </a:lnTo>
                  <a:lnTo>
                    <a:pt x="641" y="642"/>
                  </a:lnTo>
                  <a:lnTo>
                    <a:pt x="666" y="614"/>
                  </a:lnTo>
                  <a:lnTo>
                    <a:pt x="688" y="584"/>
                  </a:lnTo>
                  <a:lnTo>
                    <a:pt x="707" y="553"/>
                  </a:lnTo>
                  <a:lnTo>
                    <a:pt x="722" y="520"/>
                  </a:lnTo>
                  <a:lnTo>
                    <a:pt x="734" y="485"/>
                  </a:lnTo>
                  <a:lnTo>
                    <a:pt x="744" y="450"/>
                  </a:lnTo>
                  <a:lnTo>
                    <a:pt x="748" y="413"/>
                  </a:lnTo>
                  <a:lnTo>
                    <a:pt x="750" y="376"/>
                  </a:lnTo>
                  <a:lnTo>
                    <a:pt x="748" y="339"/>
                  </a:lnTo>
                  <a:lnTo>
                    <a:pt x="744" y="302"/>
                  </a:lnTo>
                  <a:lnTo>
                    <a:pt x="734" y="266"/>
                  </a:lnTo>
                  <a:lnTo>
                    <a:pt x="722" y="232"/>
                  </a:lnTo>
                  <a:lnTo>
                    <a:pt x="707" y="200"/>
                  </a:lnTo>
                  <a:lnTo>
                    <a:pt x="688" y="167"/>
                  </a:lnTo>
                  <a:lnTo>
                    <a:pt x="666" y="139"/>
                  </a:lnTo>
                  <a:lnTo>
                    <a:pt x="641" y="111"/>
                  </a:lnTo>
                  <a:close/>
                </a:path>
              </a:pathLst>
            </a:custGeom>
            <a:solidFill>
              <a:srgbClr val="E5E7EF"/>
            </a:solidFill>
            <a:ln w="28575">
              <a:solidFill>
                <a:schemeClr val="bg1"/>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grpSp>
      <p:sp>
        <p:nvSpPr>
          <p:cNvPr id="41" name="Arc 40" descr="An arrow pointing from one graphic of a person to the next"/>
          <p:cNvSpPr/>
          <p:nvPr/>
        </p:nvSpPr>
        <p:spPr>
          <a:xfrm rot="20874467">
            <a:off x="2871356" y="2134367"/>
            <a:ext cx="1957312" cy="1128196"/>
          </a:xfrm>
          <a:prstGeom prst="arc">
            <a:avLst>
              <a:gd name="adj1" fmla="val 11585236"/>
              <a:gd name="adj2" fmla="val 596439"/>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grpSp>
        <p:nvGrpSpPr>
          <p:cNvPr id="4" name="Group 14" descr="Graphic of a person with an X across it"/>
          <p:cNvGrpSpPr/>
          <p:nvPr/>
        </p:nvGrpSpPr>
        <p:grpSpPr>
          <a:xfrm>
            <a:off x="3536554" y="2698465"/>
            <a:ext cx="575158" cy="893568"/>
            <a:chOff x="2007317" y="2700744"/>
            <a:chExt cx="812083" cy="1261656"/>
          </a:xfrm>
        </p:grpSpPr>
        <p:sp>
          <p:nvSpPr>
            <p:cNvPr id="16" name="Freeform 11"/>
            <p:cNvSpPr>
              <a:spLocks/>
            </p:cNvSpPr>
            <p:nvPr/>
          </p:nvSpPr>
          <p:spPr bwMode="auto">
            <a:xfrm>
              <a:off x="2007317" y="3068832"/>
              <a:ext cx="812083" cy="893568"/>
            </a:xfrm>
            <a:custGeom>
              <a:avLst/>
              <a:gdLst>
                <a:gd name="T0" fmla="*/ 1264 w 1514"/>
                <a:gd name="T1" fmla="*/ 196 h 1294"/>
                <a:gd name="T2" fmla="*/ 1206 w 1514"/>
                <a:gd name="T3" fmla="*/ 149 h 1294"/>
                <a:gd name="T4" fmla="*/ 1145 w 1514"/>
                <a:gd name="T5" fmla="*/ 107 h 1294"/>
                <a:gd name="T6" fmla="*/ 1080 w 1514"/>
                <a:gd name="T7" fmla="*/ 73 h 1294"/>
                <a:gd name="T8" fmla="*/ 1012 w 1514"/>
                <a:gd name="T9" fmla="*/ 44 h 1294"/>
                <a:gd name="T10" fmla="*/ 941 w 1514"/>
                <a:gd name="T11" fmla="*/ 23 h 1294"/>
                <a:gd name="T12" fmla="*/ 869 w 1514"/>
                <a:gd name="T13" fmla="*/ 8 h 1294"/>
                <a:gd name="T14" fmla="*/ 794 w 1514"/>
                <a:gd name="T15" fmla="*/ 1 h 1294"/>
                <a:gd name="T16" fmla="*/ 717 w 1514"/>
                <a:gd name="T17" fmla="*/ 1 h 1294"/>
                <a:gd name="T18" fmla="*/ 641 w 1514"/>
                <a:gd name="T19" fmla="*/ 9 h 1294"/>
                <a:gd name="T20" fmla="*/ 567 w 1514"/>
                <a:gd name="T21" fmla="*/ 24 h 1294"/>
                <a:gd name="T22" fmla="*/ 497 w 1514"/>
                <a:gd name="T23" fmla="*/ 46 h 1294"/>
                <a:gd name="T24" fmla="*/ 429 w 1514"/>
                <a:gd name="T25" fmla="*/ 75 h 1294"/>
                <a:gd name="T26" fmla="*/ 364 w 1514"/>
                <a:gd name="T27" fmla="*/ 110 h 1294"/>
                <a:gd name="T28" fmla="*/ 304 w 1514"/>
                <a:gd name="T29" fmla="*/ 151 h 1294"/>
                <a:gd name="T30" fmla="*/ 248 w 1514"/>
                <a:gd name="T31" fmla="*/ 197 h 1294"/>
                <a:gd name="T32" fmla="*/ 197 w 1514"/>
                <a:gd name="T33" fmla="*/ 249 h 1294"/>
                <a:gd name="T34" fmla="*/ 151 w 1514"/>
                <a:gd name="T35" fmla="*/ 304 h 1294"/>
                <a:gd name="T36" fmla="*/ 109 w 1514"/>
                <a:gd name="T37" fmla="*/ 365 h 1294"/>
                <a:gd name="T38" fmla="*/ 75 w 1514"/>
                <a:gd name="T39" fmla="*/ 430 h 1294"/>
                <a:gd name="T40" fmla="*/ 46 w 1514"/>
                <a:gd name="T41" fmla="*/ 497 h 1294"/>
                <a:gd name="T42" fmla="*/ 24 w 1514"/>
                <a:gd name="T43" fmla="*/ 568 h 1294"/>
                <a:gd name="T44" fmla="*/ 9 w 1514"/>
                <a:gd name="T45" fmla="*/ 642 h 1294"/>
                <a:gd name="T46" fmla="*/ 1 w 1514"/>
                <a:gd name="T47" fmla="*/ 718 h 1294"/>
                <a:gd name="T48" fmla="*/ 0 w 1514"/>
                <a:gd name="T49" fmla="*/ 1294 h 1294"/>
                <a:gd name="T50" fmla="*/ 1514 w 1514"/>
                <a:gd name="T51" fmla="*/ 757 h 1294"/>
                <a:gd name="T52" fmla="*/ 1511 w 1514"/>
                <a:gd name="T53" fmla="*/ 682 h 1294"/>
                <a:gd name="T54" fmla="*/ 1499 w 1514"/>
                <a:gd name="T55" fmla="*/ 608 h 1294"/>
                <a:gd name="T56" fmla="*/ 1482 w 1514"/>
                <a:gd name="T57" fmla="*/ 537 h 1294"/>
                <a:gd name="T58" fmla="*/ 1456 w 1514"/>
                <a:gd name="T59" fmla="*/ 467 h 1294"/>
                <a:gd name="T60" fmla="*/ 1425 w 1514"/>
                <a:gd name="T61" fmla="*/ 401 h 1294"/>
                <a:gd name="T62" fmla="*/ 1387 w 1514"/>
                <a:gd name="T63" fmla="*/ 338 h 1294"/>
                <a:gd name="T64" fmla="*/ 1342 w 1514"/>
                <a:gd name="T65" fmla="*/ 278 h 1294"/>
                <a:gd name="T66" fmla="*/ 1292 w 1514"/>
                <a:gd name="T67" fmla="*/ 223 h 1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14" h="1294">
                  <a:moveTo>
                    <a:pt x="1292" y="223"/>
                  </a:moveTo>
                  <a:lnTo>
                    <a:pt x="1264" y="196"/>
                  </a:lnTo>
                  <a:lnTo>
                    <a:pt x="1236" y="172"/>
                  </a:lnTo>
                  <a:lnTo>
                    <a:pt x="1206" y="149"/>
                  </a:lnTo>
                  <a:lnTo>
                    <a:pt x="1176" y="127"/>
                  </a:lnTo>
                  <a:lnTo>
                    <a:pt x="1145" y="107"/>
                  </a:lnTo>
                  <a:lnTo>
                    <a:pt x="1113" y="89"/>
                  </a:lnTo>
                  <a:lnTo>
                    <a:pt x="1080" y="73"/>
                  </a:lnTo>
                  <a:lnTo>
                    <a:pt x="1046" y="58"/>
                  </a:lnTo>
                  <a:lnTo>
                    <a:pt x="1012" y="44"/>
                  </a:lnTo>
                  <a:lnTo>
                    <a:pt x="977" y="32"/>
                  </a:lnTo>
                  <a:lnTo>
                    <a:pt x="941" y="23"/>
                  </a:lnTo>
                  <a:lnTo>
                    <a:pt x="904" y="15"/>
                  </a:lnTo>
                  <a:lnTo>
                    <a:pt x="869" y="8"/>
                  </a:lnTo>
                  <a:lnTo>
                    <a:pt x="831" y="4"/>
                  </a:lnTo>
                  <a:lnTo>
                    <a:pt x="794" y="1"/>
                  </a:lnTo>
                  <a:lnTo>
                    <a:pt x="756" y="0"/>
                  </a:lnTo>
                  <a:lnTo>
                    <a:pt x="717" y="1"/>
                  </a:lnTo>
                  <a:lnTo>
                    <a:pt x="679" y="4"/>
                  </a:lnTo>
                  <a:lnTo>
                    <a:pt x="641" y="9"/>
                  </a:lnTo>
                  <a:lnTo>
                    <a:pt x="604" y="15"/>
                  </a:lnTo>
                  <a:lnTo>
                    <a:pt x="567" y="24"/>
                  </a:lnTo>
                  <a:lnTo>
                    <a:pt x="531" y="35"/>
                  </a:lnTo>
                  <a:lnTo>
                    <a:pt x="497" y="46"/>
                  </a:lnTo>
                  <a:lnTo>
                    <a:pt x="462" y="60"/>
                  </a:lnTo>
                  <a:lnTo>
                    <a:pt x="429" y="75"/>
                  </a:lnTo>
                  <a:lnTo>
                    <a:pt x="396" y="91"/>
                  </a:lnTo>
                  <a:lnTo>
                    <a:pt x="364" y="110"/>
                  </a:lnTo>
                  <a:lnTo>
                    <a:pt x="334" y="129"/>
                  </a:lnTo>
                  <a:lnTo>
                    <a:pt x="304" y="151"/>
                  </a:lnTo>
                  <a:lnTo>
                    <a:pt x="275" y="173"/>
                  </a:lnTo>
                  <a:lnTo>
                    <a:pt x="248" y="197"/>
                  </a:lnTo>
                  <a:lnTo>
                    <a:pt x="222" y="223"/>
                  </a:lnTo>
                  <a:lnTo>
                    <a:pt x="197" y="249"/>
                  </a:lnTo>
                  <a:lnTo>
                    <a:pt x="173" y="276"/>
                  </a:lnTo>
                  <a:lnTo>
                    <a:pt x="151" y="304"/>
                  </a:lnTo>
                  <a:lnTo>
                    <a:pt x="129" y="334"/>
                  </a:lnTo>
                  <a:lnTo>
                    <a:pt x="109" y="365"/>
                  </a:lnTo>
                  <a:lnTo>
                    <a:pt x="91" y="397"/>
                  </a:lnTo>
                  <a:lnTo>
                    <a:pt x="75" y="430"/>
                  </a:lnTo>
                  <a:lnTo>
                    <a:pt x="60" y="463"/>
                  </a:lnTo>
                  <a:lnTo>
                    <a:pt x="46" y="497"/>
                  </a:lnTo>
                  <a:lnTo>
                    <a:pt x="35" y="532"/>
                  </a:lnTo>
                  <a:lnTo>
                    <a:pt x="24" y="568"/>
                  </a:lnTo>
                  <a:lnTo>
                    <a:pt x="15" y="605"/>
                  </a:lnTo>
                  <a:lnTo>
                    <a:pt x="9" y="642"/>
                  </a:lnTo>
                  <a:lnTo>
                    <a:pt x="3" y="680"/>
                  </a:lnTo>
                  <a:lnTo>
                    <a:pt x="1" y="718"/>
                  </a:lnTo>
                  <a:lnTo>
                    <a:pt x="0" y="757"/>
                  </a:lnTo>
                  <a:lnTo>
                    <a:pt x="0" y="1294"/>
                  </a:lnTo>
                  <a:lnTo>
                    <a:pt x="1514" y="1293"/>
                  </a:lnTo>
                  <a:lnTo>
                    <a:pt x="1514" y="757"/>
                  </a:lnTo>
                  <a:lnTo>
                    <a:pt x="1513" y="719"/>
                  </a:lnTo>
                  <a:lnTo>
                    <a:pt x="1511" y="682"/>
                  </a:lnTo>
                  <a:lnTo>
                    <a:pt x="1506" y="644"/>
                  </a:lnTo>
                  <a:lnTo>
                    <a:pt x="1499" y="608"/>
                  </a:lnTo>
                  <a:lnTo>
                    <a:pt x="1491" y="572"/>
                  </a:lnTo>
                  <a:lnTo>
                    <a:pt x="1482" y="537"/>
                  </a:lnTo>
                  <a:lnTo>
                    <a:pt x="1470" y="501"/>
                  </a:lnTo>
                  <a:lnTo>
                    <a:pt x="1456" y="467"/>
                  </a:lnTo>
                  <a:lnTo>
                    <a:pt x="1441" y="433"/>
                  </a:lnTo>
                  <a:lnTo>
                    <a:pt x="1425" y="401"/>
                  </a:lnTo>
                  <a:lnTo>
                    <a:pt x="1407" y="369"/>
                  </a:lnTo>
                  <a:lnTo>
                    <a:pt x="1387" y="338"/>
                  </a:lnTo>
                  <a:lnTo>
                    <a:pt x="1365" y="308"/>
                  </a:lnTo>
                  <a:lnTo>
                    <a:pt x="1342" y="278"/>
                  </a:lnTo>
                  <a:lnTo>
                    <a:pt x="1318" y="250"/>
                  </a:lnTo>
                  <a:lnTo>
                    <a:pt x="1292" y="22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7" name="Freeform 12"/>
            <p:cNvSpPr>
              <a:spLocks/>
            </p:cNvSpPr>
            <p:nvPr/>
          </p:nvSpPr>
          <p:spPr bwMode="auto">
            <a:xfrm>
              <a:off x="2401558" y="3194511"/>
              <a:ext cx="377077" cy="714026"/>
            </a:xfrm>
            <a:custGeom>
              <a:avLst/>
              <a:gdLst>
                <a:gd name="T0" fmla="*/ 638 w 638"/>
                <a:gd name="T1" fmla="*/ 575 h 1035"/>
                <a:gd name="T2" fmla="*/ 638 w 638"/>
                <a:gd name="T3" fmla="*/ 1035 h 1035"/>
                <a:gd name="T4" fmla="*/ 136 w 638"/>
                <a:gd name="T5" fmla="*/ 1035 h 1035"/>
                <a:gd name="T6" fmla="*/ 136 w 638"/>
                <a:gd name="T7" fmla="*/ 569 h 1035"/>
                <a:gd name="T8" fmla="*/ 0 w 638"/>
                <a:gd name="T9" fmla="*/ 401 h 1035"/>
                <a:gd name="T10" fmla="*/ 320 w 638"/>
                <a:gd name="T11" fmla="*/ 0 h 1035"/>
                <a:gd name="T12" fmla="*/ 335 w 638"/>
                <a:gd name="T13" fmla="*/ 11 h 1035"/>
                <a:gd name="T14" fmla="*/ 351 w 638"/>
                <a:gd name="T15" fmla="*/ 21 h 1035"/>
                <a:gd name="T16" fmla="*/ 366 w 638"/>
                <a:gd name="T17" fmla="*/ 32 h 1035"/>
                <a:gd name="T18" fmla="*/ 381 w 638"/>
                <a:gd name="T19" fmla="*/ 43 h 1035"/>
                <a:gd name="T20" fmla="*/ 396 w 638"/>
                <a:gd name="T21" fmla="*/ 56 h 1035"/>
                <a:gd name="T22" fmla="*/ 410 w 638"/>
                <a:gd name="T23" fmla="*/ 67 h 1035"/>
                <a:gd name="T24" fmla="*/ 425 w 638"/>
                <a:gd name="T25" fmla="*/ 81 h 1035"/>
                <a:gd name="T26" fmla="*/ 439 w 638"/>
                <a:gd name="T27" fmla="*/ 94 h 1035"/>
                <a:gd name="T28" fmla="*/ 462 w 638"/>
                <a:gd name="T29" fmla="*/ 118 h 1035"/>
                <a:gd name="T30" fmla="*/ 484 w 638"/>
                <a:gd name="T31" fmla="*/ 144 h 1035"/>
                <a:gd name="T32" fmla="*/ 504 w 638"/>
                <a:gd name="T33" fmla="*/ 171 h 1035"/>
                <a:gd name="T34" fmla="*/ 524 w 638"/>
                <a:gd name="T35" fmla="*/ 197 h 1035"/>
                <a:gd name="T36" fmla="*/ 541 w 638"/>
                <a:gd name="T37" fmla="*/ 226 h 1035"/>
                <a:gd name="T38" fmla="*/ 558 w 638"/>
                <a:gd name="T39" fmla="*/ 255 h 1035"/>
                <a:gd name="T40" fmla="*/ 572 w 638"/>
                <a:gd name="T41" fmla="*/ 284 h 1035"/>
                <a:gd name="T42" fmla="*/ 586 w 638"/>
                <a:gd name="T43" fmla="*/ 315 h 1035"/>
                <a:gd name="T44" fmla="*/ 598 w 638"/>
                <a:gd name="T45" fmla="*/ 346 h 1035"/>
                <a:gd name="T46" fmla="*/ 609 w 638"/>
                <a:gd name="T47" fmla="*/ 377 h 1035"/>
                <a:gd name="T48" fmla="*/ 617 w 638"/>
                <a:gd name="T49" fmla="*/ 409 h 1035"/>
                <a:gd name="T50" fmla="*/ 625 w 638"/>
                <a:gd name="T51" fmla="*/ 441 h 1035"/>
                <a:gd name="T52" fmla="*/ 631 w 638"/>
                <a:gd name="T53" fmla="*/ 474 h 1035"/>
                <a:gd name="T54" fmla="*/ 634 w 638"/>
                <a:gd name="T55" fmla="*/ 507 h 1035"/>
                <a:gd name="T56" fmla="*/ 637 w 638"/>
                <a:gd name="T57" fmla="*/ 541 h 1035"/>
                <a:gd name="T58" fmla="*/ 638 w 638"/>
                <a:gd name="T59" fmla="*/ 57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38" h="1035">
                  <a:moveTo>
                    <a:pt x="638" y="575"/>
                  </a:moveTo>
                  <a:lnTo>
                    <a:pt x="638" y="1035"/>
                  </a:lnTo>
                  <a:lnTo>
                    <a:pt x="136" y="1035"/>
                  </a:lnTo>
                  <a:lnTo>
                    <a:pt x="136" y="569"/>
                  </a:lnTo>
                  <a:lnTo>
                    <a:pt x="0" y="401"/>
                  </a:lnTo>
                  <a:lnTo>
                    <a:pt x="320" y="0"/>
                  </a:lnTo>
                  <a:lnTo>
                    <a:pt x="335" y="11"/>
                  </a:lnTo>
                  <a:lnTo>
                    <a:pt x="351" y="21"/>
                  </a:lnTo>
                  <a:lnTo>
                    <a:pt x="366" y="32"/>
                  </a:lnTo>
                  <a:lnTo>
                    <a:pt x="381" y="43"/>
                  </a:lnTo>
                  <a:lnTo>
                    <a:pt x="396" y="56"/>
                  </a:lnTo>
                  <a:lnTo>
                    <a:pt x="410" y="67"/>
                  </a:lnTo>
                  <a:lnTo>
                    <a:pt x="425" y="81"/>
                  </a:lnTo>
                  <a:lnTo>
                    <a:pt x="439" y="94"/>
                  </a:lnTo>
                  <a:lnTo>
                    <a:pt x="462" y="118"/>
                  </a:lnTo>
                  <a:lnTo>
                    <a:pt x="484" y="144"/>
                  </a:lnTo>
                  <a:lnTo>
                    <a:pt x="504" y="171"/>
                  </a:lnTo>
                  <a:lnTo>
                    <a:pt x="524" y="197"/>
                  </a:lnTo>
                  <a:lnTo>
                    <a:pt x="541" y="226"/>
                  </a:lnTo>
                  <a:lnTo>
                    <a:pt x="558" y="255"/>
                  </a:lnTo>
                  <a:lnTo>
                    <a:pt x="572" y="284"/>
                  </a:lnTo>
                  <a:lnTo>
                    <a:pt x="586" y="315"/>
                  </a:lnTo>
                  <a:lnTo>
                    <a:pt x="598" y="346"/>
                  </a:lnTo>
                  <a:lnTo>
                    <a:pt x="609" y="377"/>
                  </a:lnTo>
                  <a:lnTo>
                    <a:pt x="617" y="409"/>
                  </a:lnTo>
                  <a:lnTo>
                    <a:pt x="625" y="441"/>
                  </a:lnTo>
                  <a:lnTo>
                    <a:pt x="631" y="474"/>
                  </a:lnTo>
                  <a:lnTo>
                    <a:pt x="634" y="507"/>
                  </a:lnTo>
                  <a:lnTo>
                    <a:pt x="637" y="541"/>
                  </a:lnTo>
                  <a:lnTo>
                    <a:pt x="638" y="575"/>
                  </a:lnTo>
                  <a:close/>
                </a:path>
              </a:pathLst>
            </a:custGeom>
            <a:solidFill>
              <a:srgbClr val="D0D4E2"/>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18" name="Freeform 13"/>
            <p:cNvSpPr>
              <a:spLocks/>
            </p:cNvSpPr>
            <p:nvPr/>
          </p:nvSpPr>
          <p:spPr bwMode="auto">
            <a:xfrm>
              <a:off x="2048082" y="3198655"/>
              <a:ext cx="420524" cy="709882"/>
            </a:xfrm>
            <a:custGeom>
              <a:avLst/>
              <a:gdLst>
                <a:gd name="T0" fmla="*/ 199 w 784"/>
                <a:gd name="T1" fmla="*/ 88 h 1029"/>
                <a:gd name="T2" fmla="*/ 212 w 784"/>
                <a:gd name="T3" fmla="*/ 75 h 1029"/>
                <a:gd name="T4" fmla="*/ 225 w 784"/>
                <a:gd name="T5" fmla="*/ 63 h 1029"/>
                <a:gd name="T6" fmla="*/ 239 w 784"/>
                <a:gd name="T7" fmla="*/ 52 h 1029"/>
                <a:gd name="T8" fmla="*/ 252 w 784"/>
                <a:gd name="T9" fmla="*/ 40 h 1029"/>
                <a:gd name="T10" fmla="*/ 266 w 784"/>
                <a:gd name="T11" fmla="*/ 30 h 1029"/>
                <a:gd name="T12" fmla="*/ 280 w 784"/>
                <a:gd name="T13" fmla="*/ 20 h 1029"/>
                <a:gd name="T14" fmla="*/ 294 w 784"/>
                <a:gd name="T15" fmla="*/ 9 h 1029"/>
                <a:gd name="T16" fmla="*/ 309 w 784"/>
                <a:gd name="T17" fmla="*/ 0 h 1029"/>
                <a:gd name="T18" fmla="*/ 782 w 784"/>
                <a:gd name="T19" fmla="*/ 590 h 1029"/>
                <a:gd name="T20" fmla="*/ 784 w 784"/>
                <a:gd name="T21" fmla="*/ 1029 h 1029"/>
                <a:gd name="T22" fmla="*/ 0 w 784"/>
                <a:gd name="T23" fmla="*/ 1029 h 1029"/>
                <a:gd name="T24" fmla="*/ 0 w 784"/>
                <a:gd name="T25" fmla="*/ 569 h 1029"/>
                <a:gd name="T26" fmla="*/ 1 w 784"/>
                <a:gd name="T27" fmla="*/ 535 h 1029"/>
                <a:gd name="T28" fmla="*/ 4 w 784"/>
                <a:gd name="T29" fmla="*/ 501 h 1029"/>
                <a:gd name="T30" fmla="*/ 7 w 784"/>
                <a:gd name="T31" fmla="*/ 468 h 1029"/>
                <a:gd name="T32" fmla="*/ 13 w 784"/>
                <a:gd name="T33" fmla="*/ 435 h 1029"/>
                <a:gd name="T34" fmla="*/ 21 w 784"/>
                <a:gd name="T35" fmla="*/ 403 h 1029"/>
                <a:gd name="T36" fmla="*/ 29 w 784"/>
                <a:gd name="T37" fmla="*/ 371 h 1029"/>
                <a:gd name="T38" fmla="*/ 39 w 784"/>
                <a:gd name="T39" fmla="*/ 340 h 1029"/>
                <a:gd name="T40" fmla="*/ 52 w 784"/>
                <a:gd name="T41" fmla="*/ 309 h 1029"/>
                <a:gd name="T42" fmla="*/ 65 w 784"/>
                <a:gd name="T43" fmla="*/ 278 h 1029"/>
                <a:gd name="T44" fmla="*/ 80 w 784"/>
                <a:gd name="T45" fmla="*/ 249 h 1029"/>
                <a:gd name="T46" fmla="*/ 96 w 784"/>
                <a:gd name="T47" fmla="*/ 220 h 1029"/>
                <a:gd name="T48" fmla="*/ 114 w 784"/>
                <a:gd name="T49" fmla="*/ 191 h 1029"/>
                <a:gd name="T50" fmla="*/ 133 w 784"/>
                <a:gd name="T51" fmla="*/ 165 h 1029"/>
                <a:gd name="T52" fmla="*/ 153 w 784"/>
                <a:gd name="T53" fmla="*/ 138 h 1029"/>
                <a:gd name="T54" fmla="*/ 176 w 784"/>
                <a:gd name="T55" fmla="*/ 112 h 1029"/>
                <a:gd name="T56" fmla="*/ 199 w 784"/>
                <a:gd name="T57" fmla="*/ 88 h 10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84" h="1029">
                  <a:moveTo>
                    <a:pt x="199" y="88"/>
                  </a:moveTo>
                  <a:lnTo>
                    <a:pt x="212" y="75"/>
                  </a:lnTo>
                  <a:lnTo>
                    <a:pt x="225" y="63"/>
                  </a:lnTo>
                  <a:lnTo>
                    <a:pt x="239" y="52"/>
                  </a:lnTo>
                  <a:lnTo>
                    <a:pt x="252" y="40"/>
                  </a:lnTo>
                  <a:lnTo>
                    <a:pt x="266" y="30"/>
                  </a:lnTo>
                  <a:lnTo>
                    <a:pt x="280" y="20"/>
                  </a:lnTo>
                  <a:lnTo>
                    <a:pt x="294" y="9"/>
                  </a:lnTo>
                  <a:lnTo>
                    <a:pt x="309" y="0"/>
                  </a:lnTo>
                  <a:lnTo>
                    <a:pt x="782" y="590"/>
                  </a:lnTo>
                  <a:lnTo>
                    <a:pt x="784" y="1029"/>
                  </a:lnTo>
                  <a:lnTo>
                    <a:pt x="0" y="1029"/>
                  </a:lnTo>
                  <a:lnTo>
                    <a:pt x="0" y="569"/>
                  </a:lnTo>
                  <a:lnTo>
                    <a:pt x="1" y="535"/>
                  </a:lnTo>
                  <a:lnTo>
                    <a:pt x="4" y="501"/>
                  </a:lnTo>
                  <a:lnTo>
                    <a:pt x="7" y="468"/>
                  </a:lnTo>
                  <a:lnTo>
                    <a:pt x="13" y="435"/>
                  </a:lnTo>
                  <a:lnTo>
                    <a:pt x="21" y="403"/>
                  </a:lnTo>
                  <a:lnTo>
                    <a:pt x="29" y="371"/>
                  </a:lnTo>
                  <a:lnTo>
                    <a:pt x="39" y="340"/>
                  </a:lnTo>
                  <a:lnTo>
                    <a:pt x="52" y="309"/>
                  </a:lnTo>
                  <a:lnTo>
                    <a:pt x="65" y="278"/>
                  </a:lnTo>
                  <a:lnTo>
                    <a:pt x="80" y="249"/>
                  </a:lnTo>
                  <a:lnTo>
                    <a:pt x="96" y="220"/>
                  </a:lnTo>
                  <a:lnTo>
                    <a:pt x="114" y="191"/>
                  </a:lnTo>
                  <a:lnTo>
                    <a:pt x="133" y="165"/>
                  </a:lnTo>
                  <a:lnTo>
                    <a:pt x="153" y="138"/>
                  </a:lnTo>
                  <a:lnTo>
                    <a:pt x="176" y="112"/>
                  </a:lnTo>
                  <a:lnTo>
                    <a:pt x="199" y="88"/>
                  </a:lnTo>
                  <a:close/>
                </a:path>
              </a:pathLst>
            </a:custGeom>
            <a:solidFill>
              <a:srgbClr val="D0D4E2"/>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19" name="Freeform 7"/>
            <p:cNvSpPr>
              <a:spLocks/>
            </p:cNvSpPr>
            <p:nvPr/>
          </p:nvSpPr>
          <p:spPr bwMode="auto">
            <a:xfrm>
              <a:off x="2156179" y="2700744"/>
              <a:ext cx="456132" cy="456132"/>
            </a:xfrm>
            <a:custGeom>
              <a:avLst/>
              <a:gdLst>
                <a:gd name="T0" fmla="*/ 627 w 750"/>
                <a:gd name="T1" fmla="*/ 98 h 752"/>
                <a:gd name="T2" fmla="*/ 598 w 750"/>
                <a:gd name="T3" fmla="*/ 74 h 752"/>
                <a:gd name="T4" fmla="*/ 567 w 750"/>
                <a:gd name="T5" fmla="*/ 53 h 752"/>
                <a:gd name="T6" fmla="*/ 535 w 750"/>
                <a:gd name="T7" fmla="*/ 36 h 752"/>
                <a:gd name="T8" fmla="*/ 502 w 750"/>
                <a:gd name="T9" fmla="*/ 22 h 752"/>
                <a:gd name="T10" fmla="*/ 467 w 750"/>
                <a:gd name="T11" fmla="*/ 12 h 752"/>
                <a:gd name="T12" fmla="*/ 430 w 750"/>
                <a:gd name="T13" fmla="*/ 5 h 752"/>
                <a:gd name="T14" fmla="*/ 393 w 750"/>
                <a:gd name="T15" fmla="*/ 0 h 752"/>
                <a:gd name="T16" fmla="*/ 337 w 750"/>
                <a:gd name="T17" fmla="*/ 3 h 752"/>
                <a:gd name="T18" fmla="*/ 264 w 750"/>
                <a:gd name="T19" fmla="*/ 18 h 752"/>
                <a:gd name="T20" fmla="*/ 196 w 750"/>
                <a:gd name="T21" fmla="*/ 45 h 752"/>
                <a:gd name="T22" fmla="*/ 136 w 750"/>
                <a:gd name="T23" fmla="*/ 86 h 752"/>
                <a:gd name="T24" fmla="*/ 86 w 750"/>
                <a:gd name="T25" fmla="*/ 137 h 752"/>
                <a:gd name="T26" fmla="*/ 45 w 750"/>
                <a:gd name="T27" fmla="*/ 197 h 752"/>
                <a:gd name="T28" fmla="*/ 18 w 750"/>
                <a:gd name="T29" fmla="*/ 264 h 752"/>
                <a:gd name="T30" fmla="*/ 3 w 750"/>
                <a:gd name="T31" fmla="*/ 338 h 752"/>
                <a:gd name="T32" fmla="*/ 3 w 750"/>
                <a:gd name="T33" fmla="*/ 413 h 752"/>
                <a:gd name="T34" fmla="*/ 17 w 750"/>
                <a:gd name="T35" fmla="*/ 485 h 752"/>
                <a:gd name="T36" fmla="*/ 44 w 750"/>
                <a:gd name="T37" fmla="*/ 553 h 752"/>
                <a:gd name="T38" fmla="*/ 86 w 750"/>
                <a:gd name="T39" fmla="*/ 614 h 752"/>
                <a:gd name="T40" fmla="*/ 125 w 750"/>
                <a:gd name="T41" fmla="*/ 655 h 752"/>
                <a:gd name="T42" fmla="*/ 152 w 750"/>
                <a:gd name="T43" fmla="*/ 678 h 752"/>
                <a:gd name="T44" fmla="*/ 184 w 750"/>
                <a:gd name="T45" fmla="*/ 699 h 752"/>
                <a:gd name="T46" fmla="*/ 215 w 750"/>
                <a:gd name="T47" fmla="*/ 716 h 752"/>
                <a:gd name="T48" fmla="*/ 248 w 750"/>
                <a:gd name="T49" fmla="*/ 730 h 752"/>
                <a:gd name="T50" fmla="*/ 284 w 750"/>
                <a:gd name="T51" fmla="*/ 740 h 752"/>
                <a:gd name="T52" fmla="*/ 320 w 750"/>
                <a:gd name="T53" fmla="*/ 747 h 752"/>
                <a:gd name="T54" fmla="*/ 356 w 750"/>
                <a:gd name="T55" fmla="*/ 752 h 752"/>
                <a:gd name="T56" fmla="*/ 393 w 750"/>
                <a:gd name="T57" fmla="*/ 752 h 752"/>
                <a:gd name="T58" fmla="*/ 430 w 750"/>
                <a:gd name="T59" fmla="*/ 747 h 752"/>
                <a:gd name="T60" fmla="*/ 467 w 750"/>
                <a:gd name="T61" fmla="*/ 740 h 752"/>
                <a:gd name="T62" fmla="*/ 502 w 750"/>
                <a:gd name="T63" fmla="*/ 730 h 752"/>
                <a:gd name="T64" fmla="*/ 535 w 750"/>
                <a:gd name="T65" fmla="*/ 716 h 752"/>
                <a:gd name="T66" fmla="*/ 567 w 750"/>
                <a:gd name="T67" fmla="*/ 699 h 752"/>
                <a:gd name="T68" fmla="*/ 598 w 750"/>
                <a:gd name="T69" fmla="*/ 678 h 752"/>
                <a:gd name="T70" fmla="*/ 627 w 750"/>
                <a:gd name="T71" fmla="*/ 655 h 752"/>
                <a:gd name="T72" fmla="*/ 666 w 750"/>
                <a:gd name="T73" fmla="*/ 614 h 752"/>
                <a:gd name="T74" fmla="*/ 707 w 750"/>
                <a:gd name="T75" fmla="*/ 553 h 752"/>
                <a:gd name="T76" fmla="*/ 734 w 750"/>
                <a:gd name="T77" fmla="*/ 485 h 752"/>
                <a:gd name="T78" fmla="*/ 748 w 750"/>
                <a:gd name="T79" fmla="*/ 413 h 752"/>
                <a:gd name="T80" fmla="*/ 748 w 750"/>
                <a:gd name="T81" fmla="*/ 339 h 752"/>
                <a:gd name="T82" fmla="*/ 734 w 750"/>
                <a:gd name="T83" fmla="*/ 266 h 752"/>
                <a:gd name="T84" fmla="*/ 707 w 750"/>
                <a:gd name="T85" fmla="*/ 200 h 752"/>
                <a:gd name="T86" fmla="*/ 666 w 750"/>
                <a:gd name="T87" fmla="*/ 139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50" h="752">
                  <a:moveTo>
                    <a:pt x="641" y="111"/>
                  </a:moveTo>
                  <a:lnTo>
                    <a:pt x="627" y="98"/>
                  </a:lnTo>
                  <a:lnTo>
                    <a:pt x="613" y="86"/>
                  </a:lnTo>
                  <a:lnTo>
                    <a:pt x="598" y="74"/>
                  </a:lnTo>
                  <a:lnTo>
                    <a:pt x="583" y="64"/>
                  </a:lnTo>
                  <a:lnTo>
                    <a:pt x="567" y="53"/>
                  </a:lnTo>
                  <a:lnTo>
                    <a:pt x="552" y="44"/>
                  </a:lnTo>
                  <a:lnTo>
                    <a:pt x="535" y="36"/>
                  </a:lnTo>
                  <a:lnTo>
                    <a:pt x="519" y="29"/>
                  </a:lnTo>
                  <a:lnTo>
                    <a:pt x="502" y="22"/>
                  </a:lnTo>
                  <a:lnTo>
                    <a:pt x="484" y="16"/>
                  </a:lnTo>
                  <a:lnTo>
                    <a:pt x="467" y="12"/>
                  </a:lnTo>
                  <a:lnTo>
                    <a:pt x="449" y="7"/>
                  </a:lnTo>
                  <a:lnTo>
                    <a:pt x="430" y="5"/>
                  </a:lnTo>
                  <a:lnTo>
                    <a:pt x="412" y="3"/>
                  </a:lnTo>
                  <a:lnTo>
                    <a:pt x="393" y="0"/>
                  </a:lnTo>
                  <a:lnTo>
                    <a:pt x="375" y="0"/>
                  </a:lnTo>
                  <a:lnTo>
                    <a:pt x="337" y="3"/>
                  </a:lnTo>
                  <a:lnTo>
                    <a:pt x="300" y="8"/>
                  </a:lnTo>
                  <a:lnTo>
                    <a:pt x="264" y="18"/>
                  </a:lnTo>
                  <a:lnTo>
                    <a:pt x="230" y="30"/>
                  </a:lnTo>
                  <a:lnTo>
                    <a:pt x="196" y="45"/>
                  </a:lnTo>
                  <a:lnTo>
                    <a:pt x="166" y="65"/>
                  </a:lnTo>
                  <a:lnTo>
                    <a:pt x="136" y="86"/>
                  </a:lnTo>
                  <a:lnTo>
                    <a:pt x="110" y="110"/>
                  </a:lnTo>
                  <a:lnTo>
                    <a:pt x="86" y="137"/>
                  </a:lnTo>
                  <a:lnTo>
                    <a:pt x="65" y="166"/>
                  </a:lnTo>
                  <a:lnTo>
                    <a:pt x="45" y="197"/>
                  </a:lnTo>
                  <a:lnTo>
                    <a:pt x="30" y="230"/>
                  </a:lnTo>
                  <a:lnTo>
                    <a:pt x="18" y="264"/>
                  </a:lnTo>
                  <a:lnTo>
                    <a:pt x="8" y="300"/>
                  </a:lnTo>
                  <a:lnTo>
                    <a:pt x="3" y="338"/>
                  </a:lnTo>
                  <a:lnTo>
                    <a:pt x="0" y="376"/>
                  </a:lnTo>
                  <a:lnTo>
                    <a:pt x="3" y="413"/>
                  </a:lnTo>
                  <a:lnTo>
                    <a:pt x="7" y="450"/>
                  </a:lnTo>
                  <a:lnTo>
                    <a:pt x="17" y="485"/>
                  </a:lnTo>
                  <a:lnTo>
                    <a:pt x="29" y="520"/>
                  </a:lnTo>
                  <a:lnTo>
                    <a:pt x="44" y="553"/>
                  </a:lnTo>
                  <a:lnTo>
                    <a:pt x="64" y="584"/>
                  </a:lnTo>
                  <a:lnTo>
                    <a:pt x="86" y="614"/>
                  </a:lnTo>
                  <a:lnTo>
                    <a:pt x="111" y="642"/>
                  </a:lnTo>
                  <a:lnTo>
                    <a:pt x="125" y="655"/>
                  </a:lnTo>
                  <a:lnTo>
                    <a:pt x="139" y="667"/>
                  </a:lnTo>
                  <a:lnTo>
                    <a:pt x="152" y="678"/>
                  </a:lnTo>
                  <a:lnTo>
                    <a:pt x="167" y="689"/>
                  </a:lnTo>
                  <a:lnTo>
                    <a:pt x="184" y="699"/>
                  </a:lnTo>
                  <a:lnTo>
                    <a:pt x="199" y="708"/>
                  </a:lnTo>
                  <a:lnTo>
                    <a:pt x="215" y="716"/>
                  </a:lnTo>
                  <a:lnTo>
                    <a:pt x="232" y="723"/>
                  </a:lnTo>
                  <a:lnTo>
                    <a:pt x="248" y="730"/>
                  </a:lnTo>
                  <a:lnTo>
                    <a:pt x="265" y="735"/>
                  </a:lnTo>
                  <a:lnTo>
                    <a:pt x="284" y="740"/>
                  </a:lnTo>
                  <a:lnTo>
                    <a:pt x="301" y="745"/>
                  </a:lnTo>
                  <a:lnTo>
                    <a:pt x="320" y="747"/>
                  </a:lnTo>
                  <a:lnTo>
                    <a:pt x="338" y="749"/>
                  </a:lnTo>
                  <a:lnTo>
                    <a:pt x="356" y="752"/>
                  </a:lnTo>
                  <a:lnTo>
                    <a:pt x="375" y="752"/>
                  </a:lnTo>
                  <a:lnTo>
                    <a:pt x="393" y="752"/>
                  </a:lnTo>
                  <a:lnTo>
                    <a:pt x="412" y="749"/>
                  </a:lnTo>
                  <a:lnTo>
                    <a:pt x="430" y="747"/>
                  </a:lnTo>
                  <a:lnTo>
                    <a:pt x="449" y="745"/>
                  </a:lnTo>
                  <a:lnTo>
                    <a:pt x="467" y="740"/>
                  </a:lnTo>
                  <a:lnTo>
                    <a:pt x="484" y="735"/>
                  </a:lnTo>
                  <a:lnTo>
                    <a:pt x="502" y="730"/>
                  </a:lnTo>
                  <a:lnTo>
                    <a:pt x="519" y="723"/>
                  </a:lnTo>
                  <a:lnTo>
                    <a:pt x="535" y="716"/>
                  </a:lnTo>
                  <a:lnTo>
                    <a:pt x="552" y="708"/>
                  </a:lnTo>
                  <a:lnTo>
                    <a:pt x="567" y="699"/>
                  </a:lnTo>
                  <a:lnTo>
                    <a:pt x="583" y="689"/>
                  </a:lnTo>
                  <a:lnTo>
                    <a:pt x="598" y="678"/>
                  </a:lnTo>
                  <a:lnTo>
                    <a:pt x="613" y="667"/>
                  </a:lnTo>
                  <a:lnTo>
                    <a:pt x="627" y="655"/>
                  </a:lnTo>
                  <a:lnTo>
                    <a:pt x="641" y="642"/>
                  </a:lnTo>
                  <a:lnTo>
                    <a:pt x="666" y="614"/>
                  </a:lnTo>
                  <a:lnTo>
                    <a:pt x="688" y="584"/>
                  </a:lnTo>
                  <a:lnTo>
                    <a:pt x="707" y="553"/>
                  </a:lnTo>
                  <a:lnTo>
                    <a:pt x="722" y="520"/>
                  </a:lnTo>
                  <a:lnTo>
                    <a:pt x="734" y="485"/>
                  </a:lnTo>
                  <a:lnTo>
                    <a:pt x="744" y="450"/>
                  </a:lnTo>
                  <a:lnTo>
                    <a:pt x="748" y="413"/>
                  </a:lnTo>
                  <a:lnTo>
                    <a:pt x="750" y="376"/>
                  </a:lnTo>
                  <a:lnTo>
                    <a:pt x="748" y="339"/>
                  </a:lnTo>
                  <a:lnTo>
                    <a:pt x="744" y="302"/>
                  </a:lnTo>
                  <a:lnTo>
                    <a:pt x="734" y="266"/>
                  </a:lnTo>
                  <a:lnTo>
                    <a:pt x="722" y="232"/>
                  </a:lnTo>
                  <a:lnTo>
                    <a:pt x="707" y="200"/>
                  </a:lnTo>
                  <a:lnTo>
                    <a:pt x="688" y="167"/>
                  </a:lnTo>
                  <a:lnTo>
                    <a:pt x="666" y="139"/>
                  </a:lnTo>
                  <a:lnTo>
                    <a:pt x="641" y="111"/>
                  </a:lnTo>
                  <a:close/>
                </a:path>
              </a:pathLst>
            </a:custGeom>
            <a:solidFill>
              <a:srgbClr val="D0D4E2"/>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grpSp>
      <p:sp>
        <p:nvSpPr>
          <p:cNvPr id="39" name="Freeform 7" descr="An &quot;X&quot; across a graphic of a person"/>
          <p:cNvSpPr>
            <a:spLocks/>
          </p:cNvSpPr>
          <p:nvPr/>
        </p:nvSpPr>
        <p:spPr bwMode="auto">
          <a:xfrm>
            <a:off x="3484862" y="2823587"/>
            <a:ext cx="730298" cy="730298"/>
          </a:xfrm>
          <a:custGeom>
            <a:avLst/>
            <a:gdLst>
              <a:gd name="T0" fmla="*/ 286 w 292"/>
              <a:gd name="T1" fmla="*/ 226 h 292"/>
              <a:gd name="T2" fmla="*/ 206 w 292"/>
              <a:gd name="T3" fmla="*/ 146 h 292"/>
              <a:gd name="T4" fmla="*/ 286 w 292"/>
              <a:gd name="T5" fmla="*/ 66 h 292"/>
              <a:gd name="T6" fmla="*/ 286 w 292"/>
              <a:gd name="T7" fmla="*/ 66 h 292"/>
              <a:gd name="T8" fmla="*/ 290 w 292"/>
              <a:gd name="T9" fmla="*/ 60 h 292"/>
              <a:gd name="T10" fmla="*/ 292 w 292"/>
              <a:gd name="T11" fmla="*/ 52 h 292"/>
              <a:gd name="T12" fmla="*/ 290 w 292"/>
              <a:gd name="T13" fmla="*/ 46 h 292"/>
              <a:gd name="T14" fmla="*/ 286 w 292"/>
              <a:gd name="T15" fmla="*/ 40 h 292"/>
              <a:gd name="T16" fmla="*/ 252 w 292"/>
              <a:gd name="T17" fmla="*/ 4 h 292"/>
              <a:gd name="T18" fmla="*/ 252 w 292"/>
              <a:gd name="T19" fmla="*/ 4 h 292"/>
              <a:gd name="T20" fmla="*/ 246 w 292"/>
              <a:gd name="T21" fmla="*/ 0 h 292"/>
              <a:gd name="T22" fmla="*/ 238 w 292"/>
              <a:gd name="T23" fmla="*/ 0 h 292"/>
              <a:gd name="T24" fmla="*/ 232 w 292"/>
              <a:gd name="T25" fmla="*/ 2 h 292"/>
              <a:gd name="T26" fmla="*/ 226 w 292"/>
              <a:gd name="T27" fmla="*/ 6 h 292"/>
              <a:gd name="T28" fmla="*/ 146 w 292"/>
              <a:gd name="T29" fmla="*/ 86 h 292"/>
              <a:gd name="T30" fmla="*/ 66 w 292"/>
              <a:gd name="T31" fmla="*/ 6 h 292"/>
              <a:gd name="T32" fmla="*/ 66 w 292"/>
              <a:gd name="T33" fmla="*/ 6 h 292"/>
              <a:gd name="T34" fmla="*/ 60 w 292"/>
              <a:gd name="T35" fmla="*/ 2 h 292"/>
              <a:gd name="T36" fmla="*/ 52 w 292"/>
              <a:gd name="T37" fmla="*/ 0 h 292"/>
              <a:gd name="T38" fmla="*/ 46 w 292"/>
              <a:gd name="T39" fmla="*/ 0 h 292"/>
              <a:gd name="T40" fmla="*/ 40 w 292"/>
              <a:gd name="T41" fmla="*/ 4 h 292"/>
              <a:gd name="T42" fmla="*/ 4 w 292"/>
              <a:gd name="T43" fmla="*/ 40 h 292"/>
              <a:gd name="T44" fmla="*/ 4 w 292"/>
              <a:gd name="T45" fmla="*/ 40 h 292"/>
              <a:gd name="T46" fmla="*/ 0 w 292"/>
              <a:gd name="T47" fmla="*/ 46 h 292"/>
              <a:gd name="T48" fmla="*/ 0 w 292"/>
              <a:gd name="T49" fmla="*/ 52 h 292"/>
              <a:gd name="T50" fmla="*/ 2 w 292"/>
              <a:gd name="T51" fmla="*/ 60 h 292"/>
              <a:gd name="T52" fmla="*/ 6 w 292"/>
              <a:gd name="T53" fmla="*/ 66 h 292"/>
              <a:gd name="T54" fmla="*/ 86 w 292"/>
              <a:gd name="T55" fmla="*/ 146 h 292"/>
              <a:gd name="T56" fmla="*/ 6 w 292"/>
              <a:gd name="T57" fmla="*/ 226 h 292"/>
              <a:gd name="T58" fmla="*/ 6 w 292"/>
              <a:gd name="T59" fmla="*/ 226 h 292"/>
              <a:gd name="T60" fmla="*/ 2 w 292"/>
              <a:gd name="T61" fmla="*/ 232 h 292"/>
              <a:gd name="T62" fmla="*/ 0 w 292"/>
              <a:gd name="T63" fmla="*/ 238 h 292"/>
              <a:gd name="T64" fmla="*/ 0 w 292"/>
              <a:gd name="T65" fmla="*/ 246 h 292"/>
              <a:gd name="T66" fmla="*/ 4 w 292"/>
              <a:gd name="T67" fmla="*/ 252 h 292"/>
              <a:gd name="T68" fmla="*/ 40 w 292"/>
              <a:gd name="T69" fmla="*/ 286 h 292"/>
              <a:gd name="T70" fmla="*/ 40 w 292"/>
              <a:gd name="T71" fmla="*/ 286 h 292"/>
              <a:gd name="T72" fmla="*/ 46 w 292"/>
              <a:gd name="T73" fmla="*/ 290 h 292"/>
              <a:gd name="T74" fmla="*/ 52 w 292"/>
              <a:gd name="T75" fmla="*/ 292 h 292"/>
              <a:gd name="T76" fmla="*/ 60 w 292"/>
              <a:gd name="T77" fmla="*/ 290 h 292"/>
              <a:gd name="T78" fmla="*/ 66 w 292"/>
              <a:gd name="T79" fmla="*/ 286 h 292"/>
              <a:gd name="T80" fmla="*/ 146 w 292"/>
              <a:gd name="T81" fmla="*/ 206 h 292"/>
              <a:gd name="T82" fmla="*/ 226 w 292"/>
              <a:gd name="T83" fmla="*/ 286 h 292"/>
              <a:gd name="T84" fmla="*/ 226 w 292"/>
              <a:gd name="T85" fmla="*/ 286 h 292"/>
              <a:gd name="T86" fmla="*/ 232 w 292"/>
              <a:gd name="T87" fmla="*/ 290 h 292"/>
              <a:gd name="T88" fmla="*/ 238 w 292"/>
              <a:gd name="T89" fmla="*/ 292 h 292"/>
              <a:gd name="T90" fmla="*/ 246 w 292"/>
              <a:gd name="T91" fmla="*/ 290 h 292"/>
              <a:gd name="T92" fmla="*/ 252 w 292"/>
              <a:gd name="T93" fmla="*/ 286 h 292"/>
              <a:gd name="T94" fmla="*/ 286 w 292"/>
              <a:gd name="T95" fmla="*/ 252 h 292"/>
              <a:gd name="T96" fmla="*/ 286 w 292"/>
              <a:gd name="T97" fmla="*/ 252 h 292"/>
              <a:gd name="T98" fmla="*/ 290 w 292"/>
              <a:gd name="T99" fmla="*/ 246 h 292"/>
              <a:gd name="T100" fmla="*/ 292 w 292"/>
              <a:gd name="T101" fmla="*/ 238 h 292"/>
              <a:gd name="T102" fmla="*/ 290 w 292"/>
              <a:gd name="T103" fmla="*/ 232 h 292"/>
              <a:gd name="T104" fmla="*/ 286 w 292"/>
              <a:gd name="T105" fmla="*/ 226 h 292"/>
              <a:gd name="T106" fmla="*/ 286 w 292"/>
              <a:gd name="T107" fmla="*/ 226 h 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92" h="292">
                <a:moveTo>
                  <a:pt x="286" y="226"/>
                </a:moveTo>
                <a:lnTo>
                  <a:pt x="206" y="146"/>
                </a:lnTo>
                <a:lnTo>
                  <a:pt x="286" y="66"/>
                </a:lnTo>
                <a:lnTo>
                  <a:pt x="286" y="66"/>
                </a:lnTo>
                <a:lnTo>
                  <a:pt x="290" y="60"/>
                </a:lnTo>
                <a:lnTo>
                  <a:pt x="292" y="52"/>
                </a:lnTo>
                <a:lnTo>
                  <a:pt x="290" y="46"/>
                </a:lnTo>
                <a:lnTo>
                  <a:pt x="286" y="40"/>
                </a:lnTo>
                <a:lnTo>
                  <a:pt x="252" y="4"/>
                </a:lnTo>
                <a:lnTo>
                  <a:pt x="252" y="4"/>
                </a:lnTo>
                <a:lnTo>
                  <a:pt x="246" y="0"/>
                </a:lnTo>
                <a:lnTo>
                  <a:pt x="238" y="0"/>
                </a:lnTo>
                <a:lnTo>
                  <a:pt x="232" y="2"/>
                </a:lnTo>
                <a:lnTo>
                  <a:pt x="226" y="6"/>
                </a:lnTo>
                <a:lnTo>
                  <a:pt x="146" y="86"/>
                </a:lnTo>
                <a:lnTo>
                  <a:pt x="66" y="6"/>
                </a:lnTo>
                <a:lnTo>
                  <a:pt x="66" y="6"/>
                </a:lnTo>
                <a:lnTo>
                  <a:pt x="60" y="2"/>
                </a:lnTo>
                <a:lnTo>
                  <a:pt x="52" y="0"/>
                </a:lnTo>
                <a:lnTo>
                  <a:pt x="46" y="0"/>
                </a:lnTo>
                <a:lnTo>
                  <a:pt x="40" y="4"/>
                </a:lnTo>
                <a:lnTo>
                  <a:pt x="4" y="40"/>
                </a:lnTo>
                <a:lnTo>
                  <a:pt x="4" y="40"/>
                </a:lnTo>
                <a:lnTo>
                  <a:pt x="0" y="46"/>
                </a:lnTo>
                <a:lnTo>
                  <a:pt x="0" y="52"/>
                </a:lnTo>
                <a:lnTo>
                  <a:pt x="2" y="60"/>
                </a:lnTo>
                <a:lnTo>
                  <a:pt x="6" y="66"/>
                </a:lnTo>
                <a:lnTo>
                  <a:pt x="86" y="146"/>
                </a:lnTo>
                <a:lnTo>
                  <a:pt x="6" y="226"/>
                </a:lnTo>
                <a:lnTo>
                  <a:pt x="6" y="226"/>
                </a:lnTo>
                <a:lnTo>
                  <a:pt x="2" y="232"/>
                </a:lnTo>
                <a:lnTo>
                  <a:pt x="0" y="238"/>
                </a:lnTo>
                <a:lnTo>
                  <a:pt x="0" y="246"/>
                </a:lnTo>
                <a:lnTo>
                  <a:pt x="4" y="252"/>
                </a:lnTo>
                <a:lnTo>
                  <a:pt x="40" y="286"/>
                </a:lnTo>
                <a:lnTo>
                  <a:pt x="40" y="286"/>
                </a:lnTo>
                <a:lnTo>
                  <a:pt x="46" y="290"/>
                </a:lnTo>
                <a:lnTo>
                  <a:pt x="52" y="292"/>
                </a:lnTo>
                <a:lnTo>
                  <a:pt x="60" y="290"/>
                </a:lnTo>
                <a:lnTo>
                  <a:pt x="66" y="286"/>
                </a:lnTo>
                <a:lnTo>
                  <a:pt x="146" y="206"/>
                </a:lnTo>
                <a:lnTo>
                  <a:pt x="226" y="286"/>
                </a:lnTo>
                <a:lnTo>
                  <a:pt x="226" y="286"/>
                </a:lnTo>
                <a:lnTo>
                  <a:pt x="232" y="290"/>
                </a:lnTo>
                <a:lnTo>
                  <a:pt x="238" y="292"/>
                </a:lnTo>
                <a:lnTo>
                  <a:pt x="246" y="290"/>
                </a:lnTo>
                <a:lnTo>
                  <a:pt x="252" y="286"/>
                </a:lnTo>
                <a:lnTo>
                  <a:pt x="286" y="252"/>
                </a:lnTo>
                <a:lnTo>
                  <a:pt x="286" y="252"/>
                </a:lnTo>
                <a:lnTo>
                  <a:pt x="290" y="246"/>
                </a:lnTo>
                <a:lnTo>
                  <a:pt x="292" y="238"/>
                </a:lnTo>
                <a:lnTo>
                  <a:pt x="290" y="232"/>
                </a:lnTo>
                <a:lnTo>
                  <a:pt x="286" y="226"/>
                </a:lnTo>
                <a:lnTo>
                  <a:pt x="286" y="226"/>
                </a:lnTo>
                <a:close/>
              </a:path>
            </a:pathLst>
          </a:custGeom>
          <a:solidFill>
            <a:srgbClr val="D3650B"/>
          </a:solidFill>
          <a:ln>
            <a:noFill/>
          </a:ln>
        </p:spPr>
        <p:txBody>
          <a:bodyPr vert="horz" wrap="square" lIns="91440" tIns="45720" rIns="91440" bIns="45720" numCol="1" anchor="t" anchorCtr="0" compatLnSpc="1">
            <a:prstTxWarp prst="textNoShape">
              <a:avLst/>
            </a:prstTxWarp>
          </a:bodyPr>
          <a:lstStyle/>
          <a:p>
            <a:endParaRPr lang="en-US" dirty="0"/>
          </a:p>
        </p:txBody>
      </p:sp>
      <p:grpSp>
        <p:nvGrpSpPr>
          <p:cNvPr id="7" name="Group 29" descr="Graphic of a person"/>
          <p:cNvGrpSpPr/>
          <p:nvPr/>
        </p:nvGrpSpPr>
        <p:grpSpPr>
          <a:xfrm>
            <a:off x="4485712" y="2698465"/>
            <a:ext cx="575158" cy="893568"/>
            <a:chOff x="2007317" y="2700744"/>
            <a:chExt cx="812083" cy="1261656"/>
          </a:xfrm>
        </p:grpSpPr>
        <p:sp>
          <p:nvSpPr>
            <p:cNvPr id="31" name="Freeform 11"/>
            <p:cNvSpPr>
              <a:spLocks/>
            </p:cNvSpPr>
            <p:nvPr/>
          </p:nvSpPr>
          <p:spPr bwMode="auto">
            <a:xfrm>
              <a:off x="2007317" y="3068832"/>
              <a:ext cx="812083" cy="893568"/>
            </a:xfrm>
            <a:custGeom>
              <a:avLst/>
              <a:gdLst>
                <a:gd name="T0" fmla="*/ 1264 w 1514"/>
                <a:gd name="T1" fmla="*/ 196 h 1294"/>
                <a:gd name="T2" fmla="*/ 1206 w 1514"/>
                <a:gd name="T3" fmla="*/ 149 h 1294"/>
                <a:gd name="T4" fmla="*/ 1145 w 1514"/>
                <a:gd name="T5" fmla="*/ 107 h 1294"/>
                <a:gd name="T6" fmla="*/ 1080 w 1514"/>
                <a:gd name="T7" fmla="*/ 73 h 1294"/>
                <a:gd name="T8" fmla="*/ 1012 w 1514"/>
                <a:gd name="T9" fmla="*/ 44 h 1294"/>
                <a:gd name="T10" fmla="*/ 941 w 1514"/>
                <a:gd name="T11" fmla="*/ 23 h 1294"/>
                <a:gd name="T12" fmla="*/ 869 w 1514"/>
                <a:gd name="T13" fmla="*/ 8 h 1294"/>
                <a:gd name="T14" fmla="*/ 794 w 1514"/>
                <a:gd name="T15" fmla="*/ 1 h 1294"/>
                <a:gd name="T16" fmla="*/ 717 w 1514"/>
                <a:gd name="T17" fmla="*/ 1 h 1294"/>
                <a:gd name="T18" fmla="*/ 641 w 1514"/>
                <a:gd name="T19" fmla="*/ 9 h 1294"/>
                <a:gd name="T20" fmla="*/ 567 w 1514"/>
                <a:gd name="T21" fmla="*/ 24 h 1294"/>
                <a:gd name="T22" fmla="*/ 497 w 1514"/>
                <a:gd name="T23" fmla="*/ 46 h 1294"/>
                <a:gd name="T24" fmla="*/ 429 w 1514"/>
                <a:gd name="T25" fmla="*/ 75 h 1294"/>
                <a:gd name="T26" fmla="*/ 364 w 1514"/>
                <a:gd name="T27" fmla="*/ 110 h 1294"/>
                <a:gd name="T28" fmla="*/ 304 w 1514"/>
                <a:gd name="T29" fmla="*/ 151 h 1294"/>
                <a:gd name="T30" fmla="*/ 248 w 1514"/>
                <a:gd name="T31" fmla="*/ 197 h 1294"/>
                <a:gd name="T32" fmla="*/ 197 w 1514"/>
                <a:gd name="T33" fmla="*/ 249 h 1294"/>
                <a:gd name="T34" fmla="*/ 151 w 1514"/>
                <a:gd name="T35" fmla="*/ 304 h 1294"/>
                <a:gd name="T36" fmla="*/ 109 w 1514"/>
                <a:gd name="T37" fmla="*/ 365 h 1294"/>
                <a:gd name="T38" fmla="*/ 75 w 1514"/>
                <a:gd name="T39" fmla="*/ 430 h 1294"/>
                <a:gd name="T40" fmla="*/ 46 w 1514"/>
                <a:gd name="T41" fmla="*/ 497 h 1294"/>
                <a:gd name="T42" fmla="*/ 24 w 1514"/>
                <a:gd name="T43" fmla="*/ 568 h 1294"/>
                <a:gd name="T44" fmla="*/ 9 w 1514"/>
                <a:gd name="T45" fmla="*/ 642 h 1294"/>
                <a:gd name="T46" fmla="*/ 1 w 1514"/>
                <a:gd name="T47" fmla="*/ 718 h 1294"/>
                <a:gd name="T48" fmla="*/ 0 w 1514"/>
                <a:gd name="T49" fmla="*/ 1294 h 1294"/>
                <a:gd name="T50" fmla="*/ 1514 w 1514"/>
                <a:gd name="T51" fmla="*/ 757 h 1294"/>
                <a:gd name="T52" fmla="*/ 1511 w 1514"/>
                <a:gd name="T53" fmla="*/ 682 h 1294"/>
                <a:gd name="T54" fmla="*/ 1499 w 1514"/>
                <a:gd name="T55" fmla="*/ 608 h 1294"/>
                <a:gd name="T56" fmla="*/ 1482 w 1514"/>
                <a:gd name="T57" fmla="*/ 537 h 1294"/>
                <a:gd name="T58" fmla="*/ 1456 w 1514"/>
                <a:gd name="T59" fmla="*/ 467 h 1294"/>
                <a:gd name="T60" fmla="*/ 1425 w 1514"/>
                <a:gd name="T61" fmla="*/ 401 h 1294"/>
                <a:gd name="T62" fmla="*/ 1387 w 1514"/>
                <a:gd name="T63" fmla="*/ 338 h 1294"/>
                <a:gd name="T64" fmla="*/ 1342 w 1514"/>
                <a:gd name="T65" fmla="*/ 278 h 1294"/>
                <a:gd name="T66" fmla="*/ 1292 w 1514"/>
                <a:gd name="T67" fmla="*/ 223 h 1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14" h="1294">
                  <a:moveTo>
                    <a:pt x="1292" y="223"/>
                  </a:moveTo>
                  <a:lnTo>
                    <a:pt x="1264" y="196"/>
                  </a:lnTo>
                  <a:lnTo>
                    <a:pt x="1236" y="172"/>
                  </a:lnTo>
                  <a:lnTo>
                    <a:pt x="1206" y="149"/>
                  </a:lnTo>
                  <a:lnTo>
                    <a:pt x="1176" y="127"/>
                  </a:lnTo>
                  <a:lnTo>
                    <a:pt x="1145" y="107"/>
                  </a:lnTo>
                  <a:lnTo>
                    <a:pt x="1113" y="89"/>
                  </a:lnTo>
                  <a:lnTo>
                    <a:pt x="1080" y="73"/>
                  </a:lnTo>
                  <a:lnTo>
                    <a:pt x="1046" y="58"/>
                  </a:lnTo>
                  <a:lnTo>
                    <a:pt x="1012" y="44"/>
                  </a:lnTo>
                  <a:lnTo>
                    <a:pt x="977" y="32"/>
                  </a:lnTo>
                  <a:lnTo>
                    <a:pt x="941" y="23"/>
                  </a:lnTo>
                  <a:lnTo>
                    <a:pt x="904" y="15"/>
                  </a:lnTo>
                  <a:lnTo>
                    <a:pt x="869" y="8"/>
                  </a:lnTo>
                  <a:lnTo>
                    <a:pt x="831" y="4"/>
                  </a:lnTo>
                  <a:lnTo>
                    <a:pt x="794" y="1"/>
                  </a:lnTo>
                  <a:lnTo>
                    <a:pt x="756" y="0"/>
                  </a:lnTo>
                  <a:lnTo>
                    <a:pt x="717" y="1"/>
                  </a:lnTo>
                  <a:lnTo>
                    <a:pt x="679" y="4"/>
                  </a:lnTo>
                  <a:lnTo>
                    <a:pt x="641" y="9"/>
                  </a:lnTo>
                  <a:lnTo>
                    <a:pt x="604" y="15"/>
                  </a:lnTo>
                  <a:lnTo>
                    <a:pt x="567" y="24"/>
                  </a:lnTo>
                  <a:lnTo>
                    <a:pt x="531" y="35"/>
                  </a:lnTo>
                  <a:lnTo>
                    <a:pt x="497" y="46"/>
                  </a:lnTo>
                  <a:lnTo>
                    <a:pt x="462" y="60"/>
                  </a:lnTo>
                  <a:lnTo>
                    <a:pt x="429" y="75"/>
                  </a:lnTo>
                  <a:lnTo>
                    <a:pt x="396" y="91"/>
                  </a:lnTo>
                  <a:lnTo>
                    <a:pt x="364" y="110"/>
                  </a:lnTo>
                  <a:lnTo>
                    <a:pt x="334" y="129"/>
                  </a:lnTo>
                  <a:lnTo>
                    <a:pt x="304" y="151"/>
                  </a:lnTo>
                  <a:lnTo>
                    <a:pt x="275" y="173"/>
                  </a:lnTo>
                  <a:lnTo>
                    <a:pt x="248" y="197"/>
                  </a:lnTo>
                  <a:lnTo>
                    <a:pt x="222" y="223"/>
                  </a:lnTo>
                  <a:lnTo>
                    <a:pt x="197" y="249"/>
                  </a:lnTo>
                  <a:lnTo>
                    <a:pt x="173" y="276"/>
                  </a:lnTo>
                  <a:lnTo>
                    <a:pt x="151" y="304"/>
                  </a:lnTo>
                  <a:lnTo>
                    <a:pt x="129" y="334"/>
                  </a:lnTo>
                  <a:lnTo>
                    <a:pt x="109" y="365"/>
                  </a:lnTo>
                  <a:lnTo>
                    <a:pt x="91" y="397"/>
                  </a:lnTo>
                  <a:lnTo>
                    <a:pt x="75" y="430"/>
                  </a:lnTo>
                  <a:lnTo>
                    <a:pt x="60" y="463"/>
                  </a:lnTo>
                  <a:lnTo>
                    <a:pt x="46" y="497"/>
                  </a:lnTo>
                  <a:lnTo>
                    <a:pt x="35" y="532"/>
                  </a:lnTo>
                  <a:lnTo>
                    <a:pt x="24" y="568"/>
                  </a:lnTo>
                  <a:lnTo>
                    <a:pt x="15" y="605"/>
                  </a:lnTo>
                  <a:lnTo>
                    <a:pt x="9" y="642"/>
                  </a:lnTo>
                  <a:lnTo>
                    <a:pt x="3" y="680"/>
                  </a:lnTo>
                  <a:lnTo>
                    <a:pt x="1" y="718"/>
                  </a:lnTo>
                  <a:lnTo>
                    <a:pt x="0" y="757"/>
                  </a:lnTo>
                  <a:lnTo>
                    <a:pt x="0" y="1294"/>
                  </a:lnTo>
                  <a:lnTo>
                    <a:pt x="1514" y="1293"/>
                  </a:lnTo>
                  <a:lnTo>
                    <a:pt x="1514" y="757"/>
                  </a:lnTo>
                  <a:lnTo>
                    <a:pt x="1513" y="719"/>
                  </a:lnTo>
                  <a:lnTo>
                    <a:pt x="1511" y="682"/>
                  </a:lnTo>
                  <a:lnTo>
                    <a:pt x="1506" y="644"/>
                  </a:lnTo>
                  <a:lnTo>
                    <a:pt x="1499" y="608"/>
                  </a:lnTo>
                  <a:lnTo>
                    <a:pt x="1491" y="572"/>
                  </a:lnTo>
                  <a:lnTo>
                    <a:pt x="1482" y="537"/>
                  </a:lnTo>
                  <a:lnTo>
                    <a:pt x="1470" y="501"/>
                  </a:lnTo>
                  <a:lnTo>
                    <a:pt x="1456" y="467"/>
                  </a:lnTo>
                  <a:lnTo>
                    <a:pt x="1441" y="433"/>
                  </a:lnTo>
                  <a:lnTo>
                    <a:pt x="1425" y="401"/>
                  </a:lnTo>
                  <a:lnTo>
                    <a:pt x="1407" y="369"/>
                  </a:lnTo>
                  <a:lnTo>
                    <a:pt x="1387" y="338"/>
                  </a:lnTo>
                  <a:lnTo>
                    <a:pt x="1365" y="308"/>
                  </a:lnTo>
                  <a:lnTo>
                    <a:pt x="1342" y="278"/>
                  </a:lnTo>
                  <a:lnTo>
                    <a:pt x="1318" y="250"/>
                  </a:lnTo>
                  <a:lnTo>
                    <a:pt x="1292" y="22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32" name="Freeform 12"/>
            <p:cNvSpPr>
              <a:spLocks/>
            </p:cNvSpPr>
            <p:nvPr/>
          </p:nvSpPr>
          <p:spPr bwMode="auto">
            <a:xfrm>
              <a:off x="2401558" y="3194511"/>
              <a:ext cx="377077" cy="714026"/>
            </a:xfrm>
            <a:custGeom>
              <a:avLst/>
              <a:gdLst>
                <a:gd name="T0" fmla="*/ 638 w 638"/>
                <a:gd name="T1" fmla="*/ 575 h 1035"/>
                <a:gd name="T2" fmla="*/ 638 w 638"/>
                <a:gd name="T3" fmla="*/ 1035 h 1035"/>
                <a:gd name="T4" fmla="*/ 136 w 638"/>
                <a:gd name="T5" fmla="*/ 1035 h 1035"/>
                <a:gd name="T6" fmla="*/ 136 w 638"/>
                <a:gd name="T7" fmla="*/ 569 h 1035"/>
                <a:gd name="T8" fmla="*/ 0 w 638"/>
                <a:gd name="T9" fmla="*/ 401 h 1035"/>
                <a:gd name="T10" fmla="*/ 320 w 638"/>
                <a:gd name="T11" fmla="*/ 0 h 1035"/>
                <a:gd name="T12" fmla="*/ 335 w 638"/>
                <a:gd name="T13" fmla="*/ 11 h 1035"/>
                <a:gd name="T14" fmla="*/ 351 w 638"/>
                <a:gd name="T15" fmla="*/ 21 h 1035"/>
                <a:gd name="T16" fmla="*/ 366 w 638"/>
                <a:gd name="T17" fmla="*/ 32 h 1035"/>
                <a:gd name="T18" fmla="*/ 381 w 638"/>
                <a:gd name="T19" fmla="*/ 43 h 1035"/>
                <a:gd name="T20" fmla="*/ 396 w 638"/>
                <a:gd name="T21" fmla="*/ 56 h 1035"/>
                <a:gd name="T22" fmla="*/ 410 w 638"/>
                <a:gd name="T23" fmla="*/ 67 h 1035"/>
                <a:gd name="T24" fmla="*/ 425 w 638"/>
                <a:gd name="T25" fmla="*/ 81 h 1035"/>
                <a:gd name="T26" fmla="*/ 439 w 638"/>
                <a:gd name="T27" fmla="*/ 94 h 1035"/>
                <a:gd name="T28" fmla="*/ 462 w 638"/>
                <a:gd name="T29" fmla="*/ 118 h 1035"/>
                <a:gd name="T30" fmla="*/ 484 w 638"/>
                <a:gd name="T31" fmla="*/ 144 h 1035"/>
                <a:gd name="T32" fmla="*/ 504 w 638"/>
                <a:gd name="T33" fmla="*/ 171 h 1035"/>
                <a:gd name="T34" fmla="*/ 524 w 638"/>
                <a:gd name="T35" fmla="*/ 197 h 1035"/>
                <a:gd name="T36" fmla="*/ 541 w 638"/>
                <a:gd name="T37" fmla="*/ 226 h 1035"/>
                <a:gd name="T38" fmla="*/ 558 w 638"/>
                <a:gd name="T39" fmla="*/ 255 h 1035"/>
                <a:gd name="T40" fmla="*/ 572 w 638"/>
                <a:gd name="T41" fmla="*/ 284 h 1035"/>
                <a:gd name="T42" fmla="*/ 586 w 638"/>
                <a:gd name="T43" fmla="*/ 315 h 1035"/>
                <a:gd name="T44" fmla="*/ 598 w 638"/>
                <a:gd name="T45" fmla="*/ 346 h 1035"/>
                <a:gd name="T46" fmla="*/ 609 w 638"/>
                <a:gd name="T47" fmla="*/ 377 h 1035"/>
                <a:gd name="T48" fmla="*/ 617 w 638"/>
                <a:gd name="T49" fmla="*/ 409 h 1035"/>
                <a:gd name="T50" fmla="*/ 625 w 638"/>
                <a:gd name="T51" fmla="*/ 441 h 1035"/>
                <a:gd name="T52" fmla="*/ 631 w 638"/>
                <a:gd name="T53" fmla="*/ 474 h 1035"/>
                <a:gd name="T54" fmla="*/ 634 w 638"/>
                <a:gd name="T55" fmla="*/ 507 h 1035"/>
                <a:gd name="T56" fmla="*/ 637 w 638"/>
                <a:gd name="T57" fmla="*/ 541 h 1035"/>
                <a:gd name="T58" fmla="*/ 638 w 638"/>
                <a:gd name="T59" fmla="*/ 57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38" h="1035">
                  <a:moveTo>
                    <a:pt x="638" y="575"/>
                  </a:moveTo>
                  <a:lnTo>
                    <a:pt x="638" y="1035"/>
                  </a:lnTo>
                  <a:lnTo>
                    <a:pt x="136" y="1035"/>
                  </a:lnTo>
                  <a:lnTo>
                    <a:pt x="136" y="569"/>
                  </a:lnTo>
                  <a:lnTo>
                    <a:pt x="0" y="401"/>
                  </a:lnTo>
                  <a:lnTo>
                    <a:pt x="320" y="0"/>
                  </a:lnTo>
                  <a:lnTo>
                    <a:pt x="335" y="11"/>
                  </a:lnTo>
                  <a:lnTo>
                    <a:pt x="351" y="21"/>
                  </a:lnTo>
                  <a:lnTo>
                    <a:pt x="366" y="32"/>
                  </a:lnTo>
                  <a:lnTo>
                    <a:pt x="381" y="43"/>
                  </a:lnTo>
                  <a:lnTo>
                    <a:pt x="396" y="56"/>
                  </a:lnTo>
                  <a:lnTo>
                    <a:pt x="410" y="67"/>
                  </a:lnTo>
                  <a:lnTo>
                    <a:pt x="425" y="81"/>
                  </a:lnTo>
                  <a:lnTo>
                    <a:pt x="439" y="94"/>
                  </a:lnTo>
                  <a:lnTo>
                    <a:pt x="462" y="118"/>
                  </a:lnTo>
                  <a:lnTo>
                    <a:pt x="484" y="144"/>
                  </a:lnTo>
                  <a:lnTo>
                    <a:pt x="504" y="171"/>
                  </a:lnTo>
                  <a:lnTo>
                    <a:pt x="524" y="197"/>
                  </a:lnTo>
                  <a:lnTo>
                    <a:pt x="541" y="226"/>
                  </a:lnTo>
                  <a:lnTo>
                    <a:pt x="558" y="255"/>
                  </a:lnTo>
                  <a:lnTo>
                    <a:pt x="572" y="284"/>
                  </a:lnTo>
                  <a:lnTo>
                    <a:pt x="586" y="315"/>
                  </a:lnTo>
                  <a:lnTo>
                    <a:pt x="598" y="346"/>
                  </a:lnTo>
                  <a:lnTo>
                    <a:pt x="609" y="377"/>
                  </a:lnTo>
                  <a:lnTo>
                    <a:pt x="617" y="409"/>
                  </a:lnTo>
                  <a:lnTo>
                    <a:pt x="625" y="441"/>
                  </a:lnTo>
                  <a:lnTo>
                    <a:pt x="631" y="474"/>
                  </a:lnTo>
                  <a:lnTo>
                    <a:pt x="634" y="507"/>
                  </a:lnTo>
                  <a:lnTo>
                    <a:pt x="637" y="541"/>
                  </a:lnTo>
                  <a:lnTo>
                    <a:pt x="638" y="575"/>
                  </a:lnTo>
                  <a:close/>
                </a:path>
              </a:pathLst>
            </a:custGeom>
            <a:solidFill>
              <a:srgbClr val="B2CEEC"/>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33" name="Freeform 13"/>
            <p:cNvSpPr>
              <a:spLocks/>
            </p:cNvSpPr>
            <p:nvPr/>
          </p:nvSpPr>
          <p:spPr bwMode="auto">
            <a:xfrm>
              <a:off x="2048082" y="3198655"/>
              <a:ext cx="420524" cy="709882"/>
            </a:xfrm>
            <a:custGeom>
              <a:avLst/>
              <a:gdLst>
                <a:gd name="T0" fmla="*/ 199 w 784"/>
                <a:gd name="T1" fmla="*/ 88 h 1029"/>
                <a:gd name="T2" fmla="*/ 212 w 784"/>
                <a:gd name="T3" fmla="*/ 75 h 1029"/>
                <a:gd name="T4" fmla="*/ 225 w 784"/>
                <a:gd name="T5" fmla="*/ 63 h 1029"/>
                <a:gd name="T6" fmla="*/ 239 w 784"/>
                <a:gd name="T7" fmla="*/ 52 h 1029"/>
                <a:gd name="T8" fmla="*/ 252 w 784"/>
                <a:gd name="T9" fmla="*/ 40 h 1029"/>
                <a:gd name="T10" fmla="*/ 266 w 784"/>
                <a:gd name="T11" fmla="*/ 30 h 1029"/>
                <a:gd name="T12" fmla="*/ 280 w 784"/>
                <a:gd name="T13" fmla="*/ 20 h 1029"/>
                <a:gd name="T14" fmla="*/ 294 w 784"/>
                <a:gd name="T15" fmla="*/ 9 h 1029"/>
                <a:gd name="T16" fmla="*/ 309 w 784"/>
                <a:gd name="T17" fmla="*/ 0 h 1029"/>
                <a:gd name="T18" fmla="*/ 782 w 784"/>
                <a:gd name="T19" fmla="*/ 590 h 1029"/>
                <a:gd name="T20" fmla="*/ 784 w 784"/>
                <a:gd name="T21" fmla="*/ 1029 h 1029"/>
                <a:gd name="T22" fmla="*/ 0 w 784"/>
                <a:gd name="T23" fmla="*/ 1029 h 1029"/>
                <a:gd name="T24" fmla="*/ 0 w 784"/>
                <a:gd name="T25" fmla="*/ 569 h 1029"/>
                <a:gd name="T26" fmla="*/ 1 w 784"/>
                <a:gd name="T27" fmla="*/ 535 h 1029"/>
                <a:gd name="T28" fmla="*/ 4 w 784"/>
                <a:gd name="T29" fmla="*/ 501 h 1029"/>
                <a:gd name="T30" fmla="*/ 7 w 784"/>
                <a:gd name="T31" fmla="*/ 468 h 1029"/>
                <a:gd name="T32" fmla="*/ 13 w 784"/>
                <a:gd name="T33" fmla="*/ 435 h 1029"/>
                <a:gd name="T34" fmla="*/ 21 w 784"/>
                <a:gd name="T35" fmla="*/ 403 h 1029"/>
                <a:gd name="T36" fmla="*/ 29 w 784"/>
                <a:gd name="T37" fmla="*/ 371 h 1029"/>
                <a:gd name="T38" fmla="*/ 39 w 784"/>
                <a:gd name="T39" fmla="*/ 340 h 1029"/>
                <a:gd name="T40" fmla="*/ 52 w 784"/>
                <a:gd name="T41" fmla="*/ 309 h 1029"/>
                <a:gd name="T42" fmla="*/ 65 w 784"/>
                <a:gd name="T43" fmla="*/ 278 h 1029"/>
                <a:gd name="T44" fmla="*/ 80 w 784"/>
                <a:gd name="T45" fmla="*/ 249 h 1029"/>
                <a:gd name="T46" fmla="*/ 96 w 784"/>
                <a:gd name="T47" fmla="*/ 220 h 1029"/>
                <a:gd name="T48" fmla="*/ 114 w 784"/>
                <a:gd name="T49" fmla="*/ 191 h 1029"/>
                <a:gd name="T50" fmla="*/ 133 w 784"/>
                <a:gd name="T51" fmla="*/ 165 h 1029"/>
                <a:gd name="T52" fmla="*/ 153 w 784"/>
                <a:gd name="T53" fmla="*/ 138 h 1029"/>
                <a:gd name="T54" fmla="*/ 176 w 784"/>
                <a:gd name="T55" fmla="*/ 112 h 1029"/>
                <a:gd name="T56" fmla="*/ 199 w 784"/>
                <a:gd name="T57" fmla="*/ 88 h 10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84" h="1029">
                  <a:moveTo>
                    <a:pt x="199" y="88"/>
                  </a:moveTo>
                  <a:lnTo>
                    <a:pt x="212" y="75"/>
                  </a:lnTo>
                  <a:lnTo>
                    <a:pt x="225" y="63"/>
                  </a:lnTo>
                  <a:lnTo>
                    <a:pt x="239" y="52"/>
                  </a:lnTo>
                  <a:lnTo>
                    <a:pt x="252" y="40"/>
                  </a:lnTo>
                  <a:lnTo>
                    <a:pt x="266" y="30"/>
                  </a:lnTo>
                  <a:lnTo>
                    <a:pt x="280" y="20"/>
                  </a:lnTo>
                  <a:lnTo>
                    <a:pt x="294" y="9"/>
                  </a:lnTo>
                  <a:lnTo>
                    <a:pt x="309" y="0"/>
                  </a:lnTo>
                  <a:lnTo>
                    <a:pt x="782" y="590"/>
                  </a:lnTo>
                  <a:lnTo>
                    <a:pt x="784" y="1029"/>
                  </a:lnTo>
                  <a:lnTo>
                    <a:pt x="0" y="1029"/>
                  </a:lnTo>
                  <a:lnTo>
                    <a:pt x="0" y="569"/>
                  </a:lnTo>
                  <a:lnTo>
                    <a:pt x="1" y="535"/>
                  </a:lnTo>
                  <a:lnTo>
                    <a:pt x="4" y="501"/>
                  </a:lnTo>
                  <a:lnTo>
                    <a:pt x="7" y="468"/>
                  </a:lnTo>
                  <a:lnTo>
                    <a:pt x="13" y="435"/>
                  </a:lnTo>
                  <a:lnTo>
                    <a:pt x="21" y="403"/>
                  </a:lnTo>
                  <a:lnTo>
                    <a:pt x="29" y="371"/>
                  </a:lnTo>
                  <a:lnTo>
                    <a:pt x="39" y="340"/>
                  </a:lnTo>
                  <a:lnTo>
                    <a:pt x="52" y="309"/>
                  </a:lnTo>
                  <a:lnTo>
                    <a:pt x="65" y="278"/>
                  </a:lnTo>
                  <a:lnTo>
                    <a:pt x="80" y="249"/>
                  </a:lnTo>
                  <a:lnTo>
                    <a:pt x="96" y="220"/>
                  </a:lnTo>
                  <a:lnTo>
                    <a:pt x="114" y="191"/>
                  </a:lnTo>
                  <a:lnTo>
                    <a:pt x="133" y="165"/>
                  </a:lnTo>
                  <a:lnTo>
                    <a:pt x="153" y="138"/>
                  </a:lnTo>
                  <a:lnTo>
                    <a:pt x="176" y="112"/>
                  </a:lnTo>
                  <a:lnTo>
                    <a:pt x="199" y="88"/>
                  </a:lnTo>
                  <a:close/>
                </a:path>
              </a:pathLst>
            </a:custGeom>
            <a:solidFill>
              <a:srgbClr val="B2CEEC"/>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34" name="Freeform 7"/>
            <p:cNvSpPr>
              <a:spLocks/>
            </p:cNvSpPr>
            <p:nvPr/>
          </p:nvSpPr>
          <p:spPr bwMode="auto">
            <a:xfrm>
              <a:off x="2156179" y="2700744"/>
              <a:ext cx="456132" cy="456132"/>
            </a:xfrm>
            <a:custGeom>
              <a:avLst/>
              <a:gdLst>
                <a:gd name="T0" fmla="*/ 627 w 750"/>
                <a:gd name="T1" fmla="*/ 98 h 752"/>
                <a:gd name="T2" fmla="*/ 598 w 750"/>
                <a:gd name="T3" fmla="*/ 74 h 752"/>
                <a:gd name="T4" fmla="*/ 567 w 750"/>
                <a:gd name="T5" fmla="*/ 53 h 752"/>
                <a:gd name="T6" fmla="*/ 535 w 750"/>
                <a:gd name="T7" fmla="*/ 36 h 752"/>
                <a:gd name="T8" fmla="*/ 502 w 750"/>
                <a:gd name="T9" fmla="*/ 22 h 752"/>
                <a:gd name="T10" fmla="*/ 467 w 750"/>
                <a:gd name="T11" fmla="*/ 12 h 752"/>
                <a:gd name="T12" fmla="*/ 430 w 750"/>
                <a:gd name="T13" fmla="*/ 5 h 752"/>
                <a:gd name="T14" fmla="*/ 393 w 750"/>
                <a:gd name="T15" fmla="*/ 0 h 752"/>
                <a:gd name="T16" fmla="*/ 337 w 750"/>
                <a:gd name="T17" fmla="*/ 3 h 752"/>
                <a:gd name="T18" fmla="*/ 264 w 750"/>
                <a:gd name="T19" fmla="*/ 18 h 752"/>
                <a:gd name="T20" fmla="*/ 196 w 750"/>
                <a:gd name="T21" fmla="*/ 45 h 752"/>
                <a:gd name="T22" fmla="*/ 136 w 750"/>
                <a:gd name="T23" fmla="*/ 86 h 752"/>
                <a:gd name="T24" fmla="*/ 86 w 750"/>
                <a:gd name="T25" fmla="*/ 137 h 752"/>
                <a:gd name="T26" fmla="*/ 45 w 750"/>
                <a:gd name="T27" fmla="*/ 197 h 752"/>
                <a:gd name="T28" fmla="*/ 18 w 750"/>
                <a:gd name="T29" fmla="*/ 264 h 752"/>
                <a:gd name="T30" fmla="*/ 3 w 750"/>
                <a:gd name="T31" fmla="*/ 338 h 752"/>
                <a:gd name="T32" fmla="*/ 3 w 750"/>
                <a:gd name="T33" fmla="*/ 413 h 752"/>
                <a:gd name="T34" fmla="*/ 17 w 750"/>
                <a:gd name="T35" fmla="*/ 485 h 752"/>
                <a:gd name="T36" fmla="*/ 44 w 750"/>
                <a:gd name="T37" fmla="*/ 553 h 752"/>
                <a:gd name="T38" fmla="*/ 86 w 750"/>
                <a:gd name="T39" fmla="*/ 614 h 752"/>
                <a:gd name="T40" fmla="*/ 125 w 750"/>
                <a:gd name="T41" fmla="*/ 655 h 752"/>
                <a:gd name="T42" fmla="*/ 152 w 750"/>
                <a:gd name="T43" fmla="*/ 678 h 752"/>
                <a:gd name="T44" fmla="*/ 184 w 750"/>
                <a:gd name="T45" fmla="*/ 699 h 752"/>
                <a:gd name="T46" fmla="*/ 215 w 750"/>
                <a:gd name="T47" fmla="*/ 716 h 752"/>
                <a:gd name="T48" fmla="*/ 248 w 750"/>
                <a:gd name="T49" fmla="*/ 730 h 752"/>
                <a:gd name="T50" fmla="*/ 284 w 750"/>
                <a:gd name="T51" fmla="*/ 740 h 752"/>
                <a:gd name="T52" fmla="*/ 320 w 750"/>
                <a:gd name="T53" fmla="*/ 747 h 752"/>
                <a:gd name="T54" fmla="*/ 356 w 750"/>
                <a:gd name="T55" fmla="*/ 752 h 752"/>
                <a:gd name="T56" fmla="*/ 393 w 750"/>
                <a:gd name="T57" fmla="*/ 752 h 752"/>
                <a:gd name="T58" fmla="*/ 430 w 750"/>
                <a:gd name="T59" fmla="*/ 747 h 752"/>
                <a:gd name="T60" fmla="*/ 467 w 750"/>
                <a:gd name="T61" fmla="*/ 740 h 752"/>
                <a:gd name="T62" fmla="*/ 502 w 750"/>
                <a:gd name="T63" fmla="*/ 730 h 752"/>
                <a:gd name="T64" fmla="*/ 535 w 750"/>
                <a:gd name="T65" fmla="*/ 716 h 752"/>
                <a:gd name="T66" fmla="*/ 567 w 750"/>
                <a:gd name="T67" fmla="*/ 699 h 752"/>
                <a:gd name="T68" fmla="*/ 598 w 750"/>
                <a:gd name="T69" fmla="*/ 678 h 752"/>
                <a:gd name="T70" fmla="*/ 627 w 750"/>
                <a:gd name="T71" fmla="*/ 655 h 752"/>
                <a:gd name="T72" fmla="*/ 666 w 750"/>
                <a:gd name="T73" fmla="*/ 614 h 752"/>
                <a:gd name="T74" fmla="*/ 707 w 750"/>
                <a:gd name="T75" fmla="*/ 553 h 752"/>
                <a:gd name="T76" fmla="*/ 734 w 750"/>
                <a:gd name="T77" fmla="*/ 485 h 752"/>
                <a:gd name="T78" fmla="*/ 748 w 750"/>
                <a:gd name="T79" fmla="*/ 413 h 752"/>
                <a:gd name="T80" fmla="*/ 748 w 750"/>
                <a:gd name="T81" fmla="*/ 339 h 752"/>
                <a:gd name="T82" fmla="*/ 734 w 750"/>
                <a:gd name="T83" fmla="*/ 266 h 752"/>
                <a:gd name="T84" fmla="*/ 707 w 750"/>
                <a:gd name="T85" fmla="*/ 200 h 752"/>
                <a:gd name="T86" fmla="*/ 666 w 750"/>
                <a:gd name="T87" fmla="*/ 139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50" h="752">
                  <a:moveTo>
                    <a:pt x="641" y="111"/>
                  </a:moveTo>
                  <a:lnTo>
                    <a:pt x="627" y="98"/>
                  </a:lnTo>
                  <a:lnTo>
                    <a:pt x="613" y="86"/>
                  </a:lnTo>
                  <a:lnTo>
                    <a:pt x="598" y="74"/>
                  </a:lnTo>
                  <a:lnTo>
                    <a:pt x="583" y="64"/>
                  </a:lnTo>
                  <a:lnTo>
                    <a:pt x="567" y="53"/>
                  </a:lnTo>
                  <a:lnTo>
                    <a:pt x="552" y="44"/>
                  </a:lnTo>
                  <a:lnTo>
                    <a:pt x="535" y="36"/>
                  </a:lnTo>
                  <a:lnTo>
                    <a:pt x="519" y="29"/>
                  </a:lnTo>
                  <a:lnTo>
                    <a:pt x="502" y="22"/>
                  </a:lnTo>
                  <a:lnTo>
                    <a:pt x="484" y="16"/>
                  </a:lnTo>
                  <a:lnTo>
                    <a:pt x="467" y="12"/>
                  </a:lnTo>
                  <a:lnTo>
                    <a:pt x="449" y="7"/>
                  </a:lnTo>
                  <a:lnTo>
                    <a:pt x="430" y="5"/>
                  </a:lnTo>
                  <a:lnTo>
                    <a:pt x="412" y="3"/>
                  </a:lnTo>
                  <a:lnTo>
                    <a:pt x="393" y="0"/>
                  </a:lnTo>
                  <a:lnTo>
                    <a:pt x="375" y="0"/>
                  </a:lnTo>
                  <a:lnTo>
                    <a:pt x="337" y="3"/>
                  </a:lnTo>
                  <a:lnTo>
                    <a:pt x="300" y="8"/>
                  </a:lnTo>
                  <a:lnTo>
                    <a:pt x="264" y="18"/>
                  </a:lnTo>
                  <a:lnTo>
                    <a:pt x="230" y="30"/>
                  </a:lnTo>
                  <a:lnTo>
                    <a:pt x="196" y="45"/>
                  </a:lnTo>
                  <a:lnTo>
                    <a:pt x="166" y="65"/>
                  </a:lnTo>
                  <a:lnTo>
                    <a:pt x="136" y="86"/>
                  </a:lnTo>
                  <a:lnTo>
                    <a:pt x="110" y="110"/>
                  </a:lnTo>
                  <a:lnTo>
                    <a:pt x="86" y="137"/>
                  </a:lnTo>
                  <a:lnTo>
                    <a:pt x="65" y="166"/>
                  </a:lnTo>
                  <a:lnTo>
                    <a:pt x="45" y="197"/>
                  </a:lnTo>
                  <a:lnTo>
                    <a:pt x="30" y="230"/>
                  </a:lnTo>
                  <a:lnTo>
                    <a:pt x="18" y="264"/>
                  </a:lnTo>
                  <a:lnTo>
                    <a:pt x="8" y="300"/>
                  </a:lnTo>
                  <a:lnTo>
                    <a:pt x="3" y="338"/>
                  </a:lnTo>
                  <a:lnTo>
                    <a:pt x="0" y="376"/>
                  </a:lnTo>
                  <a:lnTo>
                    <a:pt x="3" y="413"/>
                  </a:lnTo>
                  <a:lnTo>
                    <a:pt x="7" y="450"/>
                  </a:lnTo>
                  <a:lnTo>
                    <a:pt x="17" y="485"/>
                  </a:lnTo>
                  <a:lnTo>
                    <a:pt x="29" y="520"/>
                  </a:lnTo>
                  <a:lnTo>
                    <a:pt x="44" y="553"/>
                  </a:lnTo>
                  <a:lnTo>
                    <a:pt x="64" y="584"/>
                  </a:lnTo>
                  <a:lnTo>
                    <a:pt x="86" y="614"/>
                  </a:lnTo>
                  <a:lnTo>
                    <a:pt x="111" y="642"/>
                  </a:lnTo>
                  <a:lnTo>
                    <a:pt x="125" y="655"/>
                  </a:lnTo>
                  <a:lnTo>
                    <a:pt x="139" y="667"/>
                  </a:lnTo>
                  <a:lnTo>
                    <a:pt x="152" y="678"/>
                  </a:lnTo>
                  <a:lnTo>
                    <a:pt x="167" y="689"/>
                  </a:lnTo>
                  <a:lnTo>
                    <a:pt x="184" y="699"/>
                  </a:lnTo>
                  <a:lnTo>
                    <a:pt x="199" y="708"/>
                  </a:lnTo>
                  <a:lnTo>
                    <a:pt x="215" y="716"/>
                  </a:lnTo>
                  <a:lnTo>
                    <a:pt x="232" y="723"/>
                  </a:lnTo>
                  <a:lnTo>
                    <a:pt x="248" y="730"/>
                  </a:lnTo>
                  <a:lnTo>
                    <a:pt x="265" y="735"/>
                  </a:lnTo>
                  <a:lnTo>
                    <a:pt x="284" y="740"/>
                  </a:lnTo>
                  <a:lnTo>
                    <a:pt x="301" y="745"/>
                  </a:lnTo>
                  <a:lnTo>
                    <a:pt x="320" y="747"/>
                  </a:lnTo>
                  <a:lnTo>
                    <a:pt x="338" y="749"/>
                  </a:lnTo>
                  <a:lnTo>
                    <a:pt x="356" y="752"/>
                  </a:lnTo>
                  <a:lnTo>
                    <a:pt x="375" y="752"/>
                  </a:lnTo>
                  <a:lnTo>
                    <a:pt x="393" y="752"/>
                  </a:lnTo>
                  <a:lnTo>
                    <a:pt x="412" y="749"/>
                  </a:lnTo>
                  <a:lnTo>
                    <a:pt x="430" y="747"/>
                  </a:lnTo>
                  <a:lnTo>
                    <a:pt x="449" y="745"/>
                  </a:lnTo>
                  <a:lnTo>
                    <a:pt x="467" y="740"/>
                  </a:lnTo>
                  <a:lnTo>
                    <a:pt x="484" y="735"/>
                  </a:lnTo>
                  <a:lnTo>
                    <a:pt x="502" y="730"/>
                  </a:lnTo>
                  <a:lnTo>
                    <a:pt x="519" y="723"/>
                  </a:lnTo>
                  <a:lnTo>
                    <a:pt x="535" y="716"/>
                  </a:lnTo>
                  <a:lnTo>
                    <a:pt x="552" y="708"/>
                  </a:lnTo>
                  <a:lnTo>
                    <a:pt x="567" y="699"/>
                  </a:lnTo>
                  <a:lnTo>
                    <a:pt x="583" y="689"/>
                  </a:lnTo>
                  <a:lnTo>
                    <a:pt x="598" y="678"/>
                  </a:lnTo>
                  <a:lnTo>
                    <a:pt x="613" y="667"/>
                  </a:lnTo>
                  <a:lnTo>
                    <a:pt x="627" y="655"/>
                  </a:lnTo>
                  <a:lnTo>
                    <a:pt x="641" y="642"/>
                  </a:lnTo>
                  <a:lnTo>
                    <a:pt x="666" y="614"/>
                  </a:lnTo>
                  <a:lnTo>
                    <a:pt x="688" y="584"/>
                  </a:lnTo>
                  <a:lnTo>
                    <a:pt x="707" y="553"/>
                  </a:lnTo>
                  <a:lnTo>
                    <a:pt x="722" y="520"/>
                  </a:lnTo>
                  <a:lnTo>
                    <a:pt x="734" y="485"/>
                  </a:lnTo>
                  <a:lnTo>
                    <a:pt x="744" y="450"/>
                  </a:lnTo>
                  <a:lnTo>
                    <a:pt x="748" y="413"/>
                  </a:lnTo>
                  <a:lnTo>
                    <a:pt x="750" y="376"/>
                  </a:lnTo>
                  <a:lnTo>
                    <a:pt x="748" y="339"/>
                  </a:lnTo>
                  <a:lnTo>
                    <a:pt x="744" y="302"/>
                  </a:lnTo>
                  <a:lnTo>
                    <a:pt x="734" y="266"/>
                  </a:lnTo>
                  <a:lnTo>
                    <a:pt x="722" y="232"/>
                  </a:lnTo>
                  <a:lnTo>
                    <a:pt x="707" y="200"/>
                  </a:lnTo>
                  <a:lnTo>
                    <a:pt x="688" y="167"/>
                  </a:lnTo>
                  <a:lnTo>
                    <a:pt x="666" y="139"/>
                  </a:lnTo>
                  <a:lnTo>
                    <a:pt x="641" y="111"/>
                  </a:lnTo>
                  <a:close/>
                </a:path>
              </a:pathLst>
            </a:custGeom>
            <a:solidFill>
              <a:srgbClr val="B2CEEC"/>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grpSp>
      <p:cxnSp>
        <p:nvCxnSpPr>
          <p:cNvPr id="37" name="Straight Arrow Connector 36" descr="Arrow pointing from one graphic of a person to the next"/>
          <p:cNvCxnSpPr/>
          <p:nvPr/>
        </p:nvCxnSpPr>
        <p:spPr>
          <a:xfrm>
            <a:off x="5064521" y="3420583"/>
            <a:ext cx="304800" cy="0"/>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grpSp>
        <p:nvGrpSpPr>
          <p:cNvPr id="5" name="Group 19" descr="Graphic of a person"/>
          <p:cNvGrpSpPr/>
          <p:nvPr/>
        </p:nvGrpSpPr>
        <p:grpSpPr>
          <a:xfrm>
            <a:off x="5397017" y="2698465"/>
            <a:ext cx="575158" cy="893568"/>
            <a:chOff x="2007317" y="2700744"/>
            <a:chExt cx="812083" cy="1261656"/>
          </a:xfrm>
        </p:grpSpPr>
        <p:sp>
          <p:nvSpPr>
            <p:cNvPr id="21" name="Freeform 11"/>
            <p:cNvSpPr>
              <a:spLocks/>
            </p:cNvSpPr>
            <p:nvPr/>
          </p:nvSpPr>
          <p:spPr bwMode="auto">
            <a:xfrm>
              <a:off x="2007317" y="3068832"/>
              <a:ext cx="812083" cy="893568"/>
            </a:xfrm>
            <a:custGeom>
              <a:avLst/>
              <a:gdLst>
                <a:gd name="T0" fmla="*/ 1264 w 1514"/>
                <a:gd name="T1" fmla="*/ 196 h 1294"/>
                <a:gd name="T2" fmla="*/ 1206 w 1514"/>
                <a:gd name="T3" fmla="*/ 149 h 1294"/>
                <a:gd name="T4" fmla="*/ 1145 w 1514"/>
                <a:gd name="T5" fmla="*/ 107 h 1294"/>
                <a:gd name="T6" fmla="*/ 1080 w 1514"/>
                <a:gd name="T7" fmla="*/ 73 h 1294"/>
                <a:gd name="T8" fmla="*/ 1012 w 1514"/>
                <a:gd name="T9" fmla="*/ 44 h 1294"/>
                <a:gd name="T10" fmla="*/ 941 w 1514"/>
                <a:gd name="T11" fmla="*/ 23 h 1294"/>
                <a:gd name="T12" fmla="*/ 869 w 1514"/>
                <a:gd name="T13" fmla="*/ 8 h 1294"/>
                <a:gd name="T14" fmla="*/ 794 w 1514"/>
                <a:gd name="T15" fmla="*/ 1 h 1294"/>
                <a:gd name="T16" fmla="*/ 717 w 1514"/>
                <a:gd name="T17" fmla="*/ 1 h 1294"/>
                <a:gd name="T18" fmla="*/ 641 w 1514"/>
                <a:gd name="T19" fmla="*/ 9 h 1294"/>
                <a:gd name="T20" fmla="*/ 567 w 1514"/>
                <a:gd name="T21" fmla="*/ 24 h 1294"/>
                <a:gd name="T22" fmla="*/ 497 w 1514"/>
                <a:gd name="T23" fmla="*/ 46 h 1294"/>
                <a:gd name="T24" fmla="*/ 429 w 1514"/>
                <a:gd name="T25" fmla="*/ 75 h 1294"/>
                <a:gd name="T26" fmla="*/ 364 w 1514"/>
                <a:gd name="T27" fmla="*/ 110 h 1294"/>
                <a:gd name="T28" fmla="*/ 304 w 1514"/>
                <a:gd name="T29" fmla="*/ 151 h 1294"/>
                <a:gd name="T30" fmla="*/ 248 w 1514"/>
                <a:gd name="T31" fmla="*/ 197 h 1294"/>
                <a:gd name="T32" fmla="*/ 197 w 1514"/>
                <a:gd name="T33" fmla="*/ 249 h 1294"/>
                <a:gd name="T34" fmla="*/ 151 w 1514"/>
                <a:gd name="T35" fmla="*/ 304 h 1294"/>
                <a:gd name="T36" fmla="*/ 109 w 1514"/>
                <a:gd name="T37" fmla="*/ 365 h 1294"/>
                <a:gd name="T38" fmla="*/ 75 w 1514"/>
                <a:gd name="T39" fmla="*/ 430 h 1294"/>
                <a:gd name="T40" fmla="*/ 46 w 1514"/>
                <a:gd name="T41" fmla="*/ 497 h 1294"/>
                <a:gd name="T42" fmla="*/ 24 w 1514"/>
                <a:gd name="T43" fmla="*/ 568 h 1294"/>
                <a:gd name="T44" fmla="*/ 9 w 1514"/>
                <a:gd name="T45" fmla="*/ 642 h 1294"/>
                <a:gd name="T46" fmla="*/ 1 w 1514"/>
                <a:gd name="T47" fmla="*/ 718 h 1294"/>
                <a:gd name="T48" fmla="*/ 0 w 1514"/>
                <a:gd name="T49" fmla="*/ 1294 h 1294"/>
                <a:gd name="T50" fmla="*/ 1514 w 1514"/>
                <a:gd name="T51" fmla="*/ 757 h 1294"/>
                <a:gd name="T52" fmla="*/ 1511 w 1514"/>
                <a:gd name="T53" fmla="*/ 682 h 1294"/>
                <a:gd name="T54" fmla="*/ 1499 w 1514"/>
                <a:gd name="T55" fmla="*/ 608 h 1294"/>
                <a:gd name="T56" fmla="*/ 1482 w 1514"/>
                <a:gd name="T57" fmla="*/ 537 h 1294"/>
                <a:gd name="T58" fmla="*/ 1456 w 1514"/>
                <a:gd name="T59" fmla="*/ 467 h 1294"/>
                <a:gd name="T60" fmla="*/ 1425 w 1514"/>
                <a:gd name="T61" fmla="*/ 401 h 1294"/>
                <a:gd name="T62" fmla="*/ 1387 w 1514"/>
                <a:gd name="T63" fmla="*/ 338 h 1294"/>
                <a:gd name="T64" fmla="*/ 1342 w 1514"/>
                <a:gd name="T65" fmla="*/ 278 h 1294"/>
                <a:gd name="T66" fmla="*/ 1292 w 1514"/>
                <a:gd name="T67" fmla="*/ 223 h 1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14" h="1294">
                  <a:moveTo>
                    <a:pt x="1292" y="223"/>
                  </a:moveTo>
                  <a:lnTo>
                    <a:pt x="1264" y="196"/>
                  </a:lnTo>
                  <a:lnTo>
                    <a:pt x="1236" y="172"/>
                  </a:lnTo>
                  <a:lnTo>
                    <a:pt x="1206" y="149"/>
                  </a:lnTo>
                  <a:lnTo>
                    <a:pt x="1176" y="127"/>
                  </a:lnTo>
                  <a:lnTo>
                    <a:pt x="1145" y="107"/>
                  </a:lnTo>
                  <a:lnTo>
                    <a:pt x="1113" y="89"/>
                  </a:lnTo>
                  <a:lnTo>
                    <a:pt x="1080" y="73"/>
                  </a:lnTo>
                  <a:lnTo>
                    <a:pt x="1046" y="58"/>
                  </a:lnTo>
                  <a:lnTo>
                    <a:pt x="1012" y="44"/>
                  </a:lnTo>
                  <a:lnTo>
                    <a:pt x="977" y="32"/>
                  </a:lnTo>
                  <a:lnTo>
                    <a:pt x="941" y="23"/>
                  </a:lnTo>
                  <a:lnTo>
                    <a:pt x="904" y="15"/>
                  </a:lnTo>
                  <a:lnTo>
                    <a:pt x="869" y="8"/>
                  </a:lnTo>
                  <a:lnTo>
                    <a:pt x="831" y="4"/>
                  </a:lnTo>
                  <a:lnTo>
                    <a:pt x="794" y="1"/>
                  </a:lnTo>
                  <a:lnTo>
                    <a:pt x="756" y="0"/>
                  </a:lnTo>
                  <a:lnTo>
                    <a:pt x="717" y="1"/>
                  </a:lnTo>
                  <a:lnTo>
                    <a:pt x="679" y="4"/>
                  </a:lnTo>
                  <a:lnTo>
                    <a:pt x="641" y="9"/>
                  </a:lnTo>
                  <a:lnTo>
                    <a:pt x="604" y="15"/>
                  </a:lnTo>
                  <a:lnTo>
                    <a:pt x="567" y="24"/>
                  </a:lnTo>
                  <a:lnTo>
                    <a:pt x="531" y="35"/>
                  </a:lnTo>
                  <a:lnTo>
                    <a:pt x="497" y="46"/>
                  </a:lnTo>
                  <a:lnTo>
                    <a:pt x="462" y="60"/>
                  </a:lnTo>
                  <a:lnTo>
                    <a:pt x="429" y="75"/>
                  </a:lnTo>
                  <a:lnTo>
                    <a:pt x="396" y="91"/>
                  </a:lnTo>
                  <a:lnTo>
                    <a:pt x="364" y="110"/>
                  </a:lnTo>
                  <a:lnTo>
                    <a:pt x="334" y="129"/>
                  </a:lnTo>
                  <a:lnTo>
                    <a:pt x="304" y="151"/>
                  </a:lnTo>
                  <a:lnTo>
                    <a:pt x="275" y="173"/>
                  </a:lnTo>
                  <a:lnTo>
                    <a:pt x="248" y="197"/>
                  </a:lnTo>
                  <a:lnTo>
                    <a:pt x="222" y="223"/>
                  </a:lnTo>
                  <a:lnTo>
                    <a:pt x="197" y="249"/>
                  </a:lnTo>
                  <a:lnTo>
                    <a:pt x="173" y="276"/>
                  </a:lnTo>
                  <a:lnTo>
                    <a:pt x="151" y="304"/>
                  </a:lnTo>
                  <a:lnTo>
                    <a:pt x="129" y="334"/>
                  </a:lnTo>
                  <a:lnTo>
                    <a:pt x="109" y="365"/>
                  </a:lnTo>
                  <a:lnTo>
                    <a:pt x="91" y="397"/>
                  </a:lnTo>
                  <a:lnTo>
                    <a:pt x="75" y="430"/>
                  </a:lnTo>
                  <a:lnTo>
                    <a:pt x="60" y="463"/>
                  </a:lnTo>
                  <a:lnTo>
                    <a:pt x="46" y="497"/>
                  </a:lnTo>
                  <a:lnTo>
                    <a:pt x="35" y="532"/>
                  </a:lnTo>
                  <a:lnTo>
                    <a:pt x="24" y="568"/>
                  </a:lnTo>
                  <a:lnTo>
                    <a:pt x="15" y="605"/>
                  </a:lnTo>
                  <a:lnTo>
                    <a:pt x="9" y="642"/>
                  </a:lnTo>
                  <a:lnTo>
                    <a:pt x="3" y="680"/>
                  </a:lnTo>
                  <a:lnTo>
                    <a:pt x="1" y="718"/>
                  </a:lnTo>
                  <a:lnTo>
                    <a:pt x="0" y="757"/>
                  </a:lnTo>
                  <a:lnTo>
                    <a:pt x="0" y="1294"/>
                  </a:lnTo>
                  <a:lnTo>
                    <a:pt x="1514" y="1293"/>
                  </a:lnTo>
                  <a:lnTo>
                    <a:pt x="1514" y="757"/>
                  </a:lnTo>
                  <a:lnTo>
                    <a:pt x="1513" y="719"/>
                  </a:lnTo>
                  <a:lnTo>
                    <a:pt x="1511" y="682"/>
                  </a:lnTo>
                  <a:lnTo>
                    <a:pt x="1506" y="644"/>
                  </a:lnTo>
                  <a:lnTo>
                    <a:pt x="1499" y="608"/>
                  </a:lnTo>
                  <a:lnTo>
                    <a:pt x="1491" y="572"/>
                  </a:lnTo>
                  <a:lnTo>
                    <a:pt x="1482" y="537"/>
                  </a:lnTo>
                  <a:lnTo>
                    <a:pt x="1470" y="501"/>
                  </a:lnTo>
                  <a:lnTo>
                    <a:pt x="1456" y="467"/>
                  </a:lnTo>
                  <a:lnTo>
                    <a:pt x="1441" y="433"/>
                  </a:lnTo>
                  <a:lnTo>
                    <a:pt x="1425" y="401"/>
                  </a:lnTo>
                  <a:lnTo>
                    <a:pt x="1407" y="369"/>
                  </a:lnTo>
                  <a:lnTo>
                    <a:pt x="1387" y="338"/>
                  </a:lnTo>
                  <a:lnTo>
                    <a:pt x="1365" y="308"/>
                  </a:lnTo>
                  <a:lnTo>
                    <a:pt x="1342" y="278"/>
                  </a:lnTo>
                  <a:lnTo>
                    <a:pt x="1318" y="250"/>
                  </a:lnTo>
                  <a:lnTo>
                    <a:pt x="1292" y="22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2" name="Freeform 12"/>
            <p:cNvSpPr>
              <a:spLocks/>
            </p:cNvSpPr>
            <p:nvPr/>
          </p:nvSpPr>
          <p:spPr bwMode="auto">
            <a:xfrm>
              <a:off x="2401558" y="3194511"/>
              <a:ext cx="377077" cy="714026"/>
            </a:xfrm>
            <a:custGeom>
              <a:avLst/>
              <a:gdLst>
                <a:gd name="T0" fmla="*/ 638 w 638"/>
                <a:gd name="T1" fmla="*/ 575 h 1035"/>
                <a:gd name="T2" fmla="*/ 638 w 638"/>
                <a:gd name="T3" fmla="*/ 1035 h 1035"/>
                <a:gd name="T4" fmla="*/ 136 w 638"/>
                <a:gd name="T5" fmla="*/ 1035 h 1035"/>
                <a:gd name="T6" fmla="*/ 136 w 638"/>
                <a:gd name="T7" fmla="*/ 569 h 1035"/>
                <a:gd name="T8" fmla="*/ 0 w 638"/>
                <a:gd name="T9" fmla="*/ 401 h 1035"/>
                <a:gd name="T10" fmla="*/ 320 w 638"/>
                <a:gd name="T11" fmla="*/ 0 h 1035"/>
                <a:gd name="T12" fmla="*/ 335 w 638"/>
                <a:gd name="T13" fmla="*/ 11 h 1035"/>
                <a:gd name="T14" fmla="*/ 351 w 638"/>
                <a:gd name="T15" fmla="*/ 21 h 1035"/>
                <a:gd name="T16" fmla="*/ 366 w 638"/>
                <a:gd name="T17" fmla="*/ 32 h 1035"/>
                <a:gd name="T18" fmla="*/ 381 w 638"/>
                <a:gd name="T19" fmla="*/ 43 h 1035"/>
                <a:gd name="T20" fmla="*/ 396 w 638"/>
                <a:gd name="T21" fmla="*/ 56 h 1035"/>
                <a:gd name="T22" fmla="*/ 410 w 638"/>
                <a:gd name="T23" fmla="*/ 67 h 1035"/>
                <a:gd name="T24" fmla="*/ 425 w 638"/>
                <a:gd name="T25" fmla="*/ 81 h 1035"/>
                <a:gd name="T26" fmla="*/ 439 w 638"/>
                <a:gd name="T27" fmla="*/ 94 h 1035"/>
                <a:gd name="T28" fmla="*/ 462 w 638"/>
                <a:gd name="T29" fmla="*/ 118 h 1035"/>
                <a:gd name="T30" fmla="*/ 484 w 638"/>
                <a:gd name="T31" fmla="*/ 144 h 1035"/>
                <a:gd name="T32" fmla="*/ 504 w 638"/>
                <a:gd name="T33" fmla="*/ 171 h 1035"/>
                <a:gd name="T34" fmla="*/ 524 w 638"/>
                <a:gd name="T35" fmla="*/ 197 h 1035"/>
                <a:gd name="T36" fmla="*/ 541 w 638"/>
                <a:gd name="T37" fmla="*/ 226 h 1035"/>
                <a:gd name="T38" fmla="*/ 558 w 638"/>
                <a:gd name="T39" fmla="*/ 255 h 1035"/>
                <a:gd name="T40" fmla="*/ 572 w 638"/>
                <a:gd name="T41" fmla="*/ 284 h 1035"/>
                <a:gd name="T42" fmla="*/ 586 w 638"/>
                <a:gd name="T43" fmla="*/ 315 h 1035"/>
                <a:gd name="T44" fmla="*/ 598 w 638"/>
                <a:gd name="T45" fmla="*/ 346 h 1035"/>
                <a:gd name="T46" fmla="*/ 609 w 638"/>
                <a:gd name="T47" fmla="*/ 377 h 1035"/>
                <a:gd name="T48" fmla="*/ 617 w 638"/>
                <a:gd name="T49" fmla="*/ 409 h 1035"/>
                <a:gd name="T50" fmla="*/ 625 w 638"/>
                <a:gd name="T51" fmla="*/ 441 h 1035"/>
                <a:gd name="T52" fmla="*/ 631 w 638"/>
                <a:gd name="T53" fmla="*/ 474 h 1035"/>
                <a:gd name="T54" fmla="*/ 634 w 638"/>
                <a:gd name="T55" fmla="*/ 507 h 1035"/>
                <a:gd name="T56" fmla="*/ 637 w 638"/>
                <a:gd name="T57" fmla="*/ 541 h 1035"/>
                <a:gd name="T58" fmla="*/ 638 w 638"/>
                <a:gd name="T59" fmla="*/ 57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38" h="1035">
                  <a:moveTo>
                    <a:pt x="638" y="575"/>
                  </a:moveTo>
                  <a:lnTo>
                    <a:pt x="638" y="1035"/>
                  </a:lnTo>
                  <a:lnTo>
                    <a:pt x="136" y="1035"/>
                  </a:lnTo>
                  <a:lnTo>
                    <a:pt x="136" y="569"/>
                  </a:lnTo>
                  <a:lnTo>
                    <a:pt x="0" y="401"/>
                  </a:lnTo>
                  <a:lnTo>
                    <a:pt x="320" y="0"/>
                  </a:lnTo>
                  <a:lnTo>
                    <a:pt x="335" y="11"/>
                  </a:lnTo>
                  <a:lnTo>
                    <a:pt x="351" y="21"/>
                  </a:lnTo>
                  <a:lnTo>
                    <a:pt x="366" y="32"/>
                  </a:lnTo>
                  <a:lnTo>
                    <a:pt x="381" y="43"/>
                  </a:lnTo>
                  <a:lnTo>
                    <a:pt x="396" y="56"/>
                  </a:lnTo>
                  <a:lnTo>
                    <a:pt x="410" y="67"/>
                  </a:lnTo>
                  <a:lnTo>
                    <a:pt x="425" y="81"/>
                  </a:lnTo>
                  <a:lnTo>
                    <a:pt x="439" y="94"/>
                  </a:lnTo>
                  <a:lnTo>
                    <a:pt x="462" y="118"/>
                  </a:lnTo>
                  <a:lnTo>
                    <a:pt x="484" y="144"/>
                  </a:lnTo>
                  <a:lnTo>
                    <a:pt x="504" y="171"/>
                  </a:lnTo>
                  <a:lnTo>
                    <a:pt x="524" y="197"/>
                  </a:lnTo>
                  <a:lnTo>
                    <a:pt x="541" y="226"/>
                  </a:lnTo>
                  <a:lnTo>
                    <a:pt x="558" y="255"/>
                  </a:lnTo>
                  <a:lnTo>
                    <a:pt x="572" y="284"/>
                  </a:lnTo>
                  <a:lnTo>
                    <a:pt x="586" y="315"/>
                  </a:lnTo>
                  <a:lnTo>
                    <a:pt x="598" y="346"/>
                  </a:lnTo>
                  <a:lnTo>
                    <a:pt x="609" y="377"/>
                  </a:lnTo>
                  <a:lnTo>
                    <a:pt x="617" y="409"/>
                  </a:lnTo>
                  <a:lnTo>
                    <a:pt x="625" y="441"/>
                  </a:lnTo>
                  <a:lnTo>
                    <a:pt x="631" y="474"/>
                  </a:lnTo>
                  <a:lnTo>
                    <a:pt x="634" y="507"/>
                  </a:lnTo>
                  <a:lnTo>
                    <a:pt x="637" y="541"/>
                  </a:lnTo>
                  <a:lnTo>
                    <a:pt x="638" y="575"/>
                  </a:lnTo>
                  <a:close/>
                </a:path>
              </a:pathLst>
            </a:custGeom>
            <a:solidFill>
              <a:srgbClr val="75A7DD"/>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23" name="Freeform 13"/>
            <p:cNvSpPr>
              <a:spLocks/>
            </p:cNvSpPr>
            <p:nvPr/>
          </p:nvSpPr>
          <p:spPr bwMode="auto">
            <a:xfrm>
              <a:off x="2048082" y="3198655"/>
              <a:ext cx="420524" cy="709882"/>
            </a:xfrm>
            <a:custGeom>
              <a:avLst/>
              <a:gdLst>
                <a:gd name="T0" fmla="*/ 199 w 784"/>
                <a:gd name="T1" fmla="*/ 88 h 1029"/>
                <a:gd name="T2" fmla="*/ 212 w 784"/>
                <a:gd name="T3" fmla="*/ 75 h 1029"/>
                <a:gd name="T4" fmla="*/ 225 w 784"/>
                <a:gd name="T5" fmla="*/ 63 h 1029"/>
                <a:gd name="T6" fmla="*/ 239 w 784"/>
                <a:gd name="T7" fmla="*/ 52 h 1029"/>
                <a:gd name="T8" fmla="*/ 252 w 784"/>
                <a:gd name="T9" fmla="*/ 40 h 1029"/>
                <a:gd name="T10" fmla="*/ 266 w 784"/>
                <a:gd name="T11" fmla="*/ 30 h 1029"/>
                <a:gd name="T12" fmla="*/ 280 w 784"/>
                <a:gd name="T13" fmla="*/ 20 h 1029"/>
                <a:gd name="T14" fmla="*/ 294 w 784"/>
                <a:gd name="T15" fmla="*/ 9 h 1029"/>
                <a:gd name="T16" fmla="*/ 309 w 784"/>
                <a:gd name="T17" fmla="*/ 0 h 1029"/>
                <a:gd name="T18" fmla="*/ 782 w 784"/>
                <a:gd name="T19" fmla="*/ 590 h 1029"/>
                <a:gd name="T20" fmla="*/ 784 w 784"/>
                <a:gd name="T21" fmla="*/ 1029 h 1029"/>
                <a:gd name="T22" fmla="*/ 0 w 784"/>
                <a:gd name="T23" fmla="*/ 1029 h 1029"/>
                <a:gd name="T24" fmla="*/ 0 w 784"/>
                <a:gd name="T25" fmla="*/ 569 h 1029"/>
                <a:gd name="T26" fmla="*/ 1 w 784"/>
                <a:gd name="T27" fmla="*/ 535 h 1029"/>
                <a:gd name="T28" fmla="*/ 4 w 784"/>
                <a:gd name="T29" fmla="*/ 501 h 1029"/>
                <a:gd name="T30" fmla="*/ 7 w 784"/>
                <a:gd name="T31" fmla="*/ 468 h 1029"/>
                <a:gd name="T32" fmla="*/ 13 w 784"/>
                <a:gd name="T33" fmla="*/ 435 h 1029"/>
                <a:gd name="T34" fmla="*/ 21 w 784"/>
                <a:gd name="T35" fmla="*/ 403 h 1029"/>
                <a:gd name="T36" fmla="*/ 29 w 784"/>
                <a:gd name="T37" fmla="*/ 371 h 1029"/>
                <a:gd name="T38" fmla="*/ 39 w 784"/>
                <a:gd name="T39" fmla="*/ 340 h 1029"/>
                <a:gd name="T40" fmla="*/ 52 w 784"/>
                <a:gd name="T41" fmla="*/ 309 h 1029"/>
                <a:gd name="T42" fmla="*/ 65 w 784"/>
                <a:gd name="T43" fmla="*/ 278 h 1029"/>
                <a:gd name="T44" fmla="*/ 80 w 784"/>
                <a:gd name="T45" fmla="*/ 249 h 1029"/>
                <a:gd name="T46" fmla="*/ 96 w 784"/>
                <a:gd name="T47" fmla="*/ 220 h 1029"/>
                <a:gd name="T48" fmla="*/ 114 w 784"/>
                <a:gd name="T49" fmla="*/ 191 h 1029"/>
                <a:gd name="T50" fmla="*/ 133 w 784"/>
                <a:gd name="T51" fmla="*/ 165 h 1029"/>
                <a:gd name="T52" fmla="*/ 153 w 784"/>
                <a:gd name="T53" fmla="*/ 138 h 1029"/>
                <a:gd name="T54" fmla="*/ 176 w 784"/>
                <a:gd name="T55" fmla="*/ 112 h 1029"/>
                <a:gd name="T56" fmla="*/ 199 w 784"/>
                <a:gd name="T57" fmla="*/ 88 h 10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84" h="1029">
                  <a:moveTo>
                    <a:pt x="199" y="88"/>
                  </a:moveTo>
                  <a:lnTo>
                    <a:pt x="212" y="75"/>
                  </a:lnTo>
                  <a:lnTo>
                    <a:pt x="225" y="63"/>
                  </a:lnTo>
                  <a:lnTo>
                    <a:pt x="239" y="52"/>
                  </a:lnTo>
                  <a:lnTo>
                    <a:pt x="252" y="40"/>
                  </a:lnTo>
                  <a:lnTo>
                    <a:pt x="266" y="30"/>
                  </a:lnTo>
                  <a:lnTo>
                    <a:pt x="280" y="20"/>
                  </a:lnTo>
                  <a:lnTo>
                    <a:pt x="294" y="9"/>
                  </a:lnTo>
                  <a:lnTo>
                    <a:pt x="309" y="0"/>
                  </a:lnTo>
                  <a:lnTo>
                    <a:pt x="782" y="590"/>
                  </a:lnTo>
                  <a:lnTo>
                    <a:pt x="784" y="1029"/>
                  </a:lnTo>
                  <a:lnTo>
                    <a:pt x="0" y="1029"/>
                  </a:lnTo>
                  <a:lnTo>
                    <a:pt x="0" y="569"/>
                  </a:lnTo>
                  <a:lnTo>
                    <a:pt x="1" y="535"/>
                  </a:lnTo>
                  <a:lnTo>
                    <a:pt x="4" y="501"/>
                  </a:lnTo>
                  <a:lnTo>
                    <a:pt x="7" y="468"/>
                  </a:lnTo>
                  <a:lnTo>
                    <a:pt x="13" y="435"/>
                  </a:lnTo>
                  <a:lnTo>
                    <a:pt x="21" y="403"/>
                  </a:lnTo>
                  <a:lnTo>
                    <a:pt x="29" y="371"/>
                  </a:lnTo>
                  <a:lnTo>
                    <a:pt x="39" y="340"/>
                  </a:lnTo>
                  <a:lnTo>
                    <a:pt x="52" y="309"/>
                  </a:lnTo>
                  <a:lnTo>
                    <a:pt x="65" y="278"/>
                  </a:lnTo>
                  <a:lnTo>
                    <a:pt x="80" y="249"/>
                  </a:lnTo>
                  <a:lnTo>
                    <a:pt x="96" y="220"/>
                  </a:lnTo>
                  <a:lnTo>
                    <a:pt x="114" y="191"/>
                  </a:lnTo>
                  <a:lnTo>
                    <a:pt x="133" y="165"/>
                  </a:lnTo>
                  <a:lnTo>
                    <a:pt x="153" y="138"/>
                  </a:lnTo>
                  <a:lnTo>
                    <a:pt x="176" y="112"/>
                  </a:lnTo>
                  <a:lnTo>
                    <a:pt x="199" y="88"/>
                  </a:lnTo>
                  <a:close/>
                </a:path>
              </a:pathLst>
            </a:custGeom>
            <a:solidFill>
              <a:srgbClr val="75A7DD"/>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24" name="Freeform 7"/>
            <p:cNvSpPr>
              <a:spLocks/>
            </p:cNvSpPr>
            <p:nvPr/>
          </p:nvSpPr>
          <p:spPr bwMode="auto">
            <a:xfrm>
              <a:off x="2156179" y="2700744"/>
              <a:ext cx="456132" cy="456132"/>
            </a:xfrm>
            <a:custGeom>
              <a:avLst/>
              <a:gdLst>
                <a:gd name="T0" fmla="*/ 627 w 750"/>
                <a:gd name="T1" fmla="*/ 98 h 752"/>
                <a:gd name="T2" fmla="*/ 598 w 750"/>
                <a:gd name="T3" fmla="*/ 74 h 752"/>
                <a:gd name="T4" fmla="*/ 567 w 750"/>
                <a:gd name="T5" fmla="*/ 53 h 752"/>
                <a:gd name="T6" fmla="*/ 535 w 750"/>
                <a:gd name="T7" fmla="*/ 36 h 752"/>
                <a:gd name="T8" fmla="*/ 502 w 750"/>
                <a:gd name="T9" fmla="*/ 22 h 752"/>
                <a:gd name="T10" fmla="*/ 467 w 750"/>
                <a:gd name="T11" fmla="*/ 12 h 752"/>
                <a:gd name="T12" fmla="*/ 430 w 750"/>
                <a:gd name="T13" fmla="*/ 5 h 752"/>
                <a:gd name="T14" fmla="*/ 393 w 750"/>
                <a:gd name="T15" fmla="*/ 0 h 752"/>
                <a:gd name="T16" fmla="*/ 337 w 750"/>
                <a:gd name="T17" fmla="*/ 3 h 752"/>
                <a:gd name="T18" fmla="*/ 264 w 750"/>
                <a:gd name="T19" fmla="*/ 18 h 752"/>
                <a:gd name="T20" fmla="*/ 196 w 750"/>
                <a:gd name="T21" fmla="*/ 45 h 752"/>
                <a:gd name="T22" fmla="*/ 136 w 750"/>
                <a:gd name="T23" fmla="*/ 86 h 752"/>
                <a:gd name="T24" fmla="*/ 86 w 750"/>
                <a:gd name="T25" fmla="*/ 137 h 752"/>
                <a:gd name="T26" fmla="*/ 45 w 750"/>
                <a:gd name="T27" fmla="*/ 197 h 752"/>
                <a:gd name="T28" fmla="*/ 18 w 750"/>
                <a:gd name="T29" fmla="*/ 264 h 752"/>
                <a:gd name="T30" fmla="*/ 3 w 750"/>
                <a:gd name="T31" fmla="*/ 338 h 752"/>
                <a:gd name="T32" fmla="*/ 3 w 750"/>
                <a:gd name="T33" fmla="*/ 413 h 752"/>
                <a:gd name="T34" fmla="*/ 17 w 750"/>
                <a:gd name="T35" fmla="*/ 485 h 752"/>
                <a:gd name="T36" fmla="*/ 44 w 750"/>
                <a:gd name="T37" fmla="*/ 553 h 752"/>
                <a:gd name="T38" fmla="*/ 86 w 750"/>
                <a:gd name="T39" fmla="*/ 614 h 752"/>
                <a:gd name="T40" fmla="*/ 125 w 750"/>
                <a:gd name="T41" fmla="*/ 655 h 752"/>
                <a:gd name="T42" fmla="*/ 152 w 750"/>
                <a:gd name="T43" fmla="*/ 678 h 752"/>
                <a:gd name="T44" fmla="*/ 184 w 750"/>
                <a:gd name="T45" fmla="*/ 699 h 752"/>
                <a:gd name="T46" fmla="*/ 215 w 750"/>
                <a:gd name="T47" fmla="*/ 716 h 752"/>
                <a:gd name="T48" fmla="*/ 248 w 750"/>
                <a:gd name="T49" fmla="*/ 730 h 752"/>
                <a:gd name="T50" fmla="*/ 284 w 750"/>
                <a:gd name="T51" fmla="*/ 740 h 752"/>
                <a:gd name="T52" fmla="*/ 320 w 750"/>
                <a:gd name="T53" fmla="*/ 747 h 752"/>
                <a:gd name="T54" fmla="*/ 356 w 750"/>
                <a:gd name="T55" fmla="*/ 752 h 752"/>
                <a:gd name="T56" fmla="*/ 393 w 750"/>
                <a:gd name="T57" fmla="*/ 752 h 752"/>
                <a:gd name="T58" fmla="*/ 430 w 750"/>
                <a:gd name="T59" fmla="*/ 747 h 752"/>
                <a:gd name="T60" fmla="*/ 467 w 750"/>
                <a:gd name="T61" fmla="*/ 740 h 752"/>
                <a:gd name="T62" fmla="*/ 502 w 750"/>
                <a:gd name="T63" fmla="*/ 730 h 752"/>
                <a:gd name="T64" fmla="*/ 535 w 750"/>
                <a:gd name="T65" fmla="*/ 716 h 752"/>
                <a:gd name="T66" fmla="*/ 567 w 750"/>
                <a:gd name="T67" fmla="*/ 699 h 752"/>
                <a:gd name="T68" fmla="*/ 598 w 750"/>
                <a:gd name="T69" fmla="*/ 678 h 752"/>
                <a:gd name="T70" fmla="*/ 627 w 750"/>
                <a:gd name="T71" fmla="*/ 655 h 752"/>
                <a:gd name="T72" fmla="*/ 666 w 750"/>
                <a:gd name="T73" fmla="*/ 614 h 752"/>
                <a:gd name="T74" fmla="*/ 707 w 750"/>
                <a:gd name="T75" fmla="*/ 553 h 752"/>
                <a:gd name="T76" fmla="*/ 734 w 750"/>
                <a:gd name="T77" fmla="*/ 485 h 752"/>
                <a:gd name="T78" fmla="*/ 748 w 750"/>
                <a:gd name="T79" fmla="*/ 413 h 752"/>
                <a:gd name="T80" fmla="*/ 748 w 750"/>
                <a:gd name="T81" fmla="*/ 339 h 752"/>
                <a:gd name="T82" fmla="*/ 734 w 750"/>
                <a:gd name="T83" fmla="*/ 266 h 752"/>
                <a:gd name="T84" fmla="*/ 707 w 750"/>
                <a:gd name="T85" fmla="*/ 200 h 752"/>
                <a:gd name="T86" fmla="*/ 666 w 750"/>
                <a:gd name="T87" fmla="*/ 139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50" h="752">
                  <a:moveTo>
                    <a:pt x="641" y="111"/>
                  </a:moveTo>
                  <a:lnTo>
                    <a:pt x="627" y="98"/>
                  </a:lnTo>
                  <a:lnTo>
                    <a:pt x="613" y="86"/>
                  </a:lnTo>
                  <a:lnTo>
                    <a:pt x="598" y="74"/>
                  </a:lnTo>
                  <a:lnTo>
                    <a:pt x="583" y="64"/>
                  </a:lnTo>
                  <a:lnTo>
                    <a:pt x="567" y="53"/>
                  </a:lnTo>
                  <a:lnTo>
                    <a:pt x="552" y="44"/>
                  </a:lnTo>
                  <a:lnTo>
                    <a:pt x="535" y="36"/>
                  </a:lnTo>
                  <a:lnTo>
                    <a:pt x="519" y="29"/>
                  </a:lnTo>
                  <a:lnTo>
                    <a:pt x="502" y="22"/>
                  </a:lnTo>
                  <a:lnTo>
                    <a:pt x="484" y="16"/>
                  </a:lnTo>
                  <a:lnTo>
                    <a:pt x="467" y="12"/>
                  </a:lnTo>
                  <a:lnTo>
                    <a:pt x="449" y="7"/>
                  </a:lnTo>
                  <a:lnTo>
                    <a:pt x="430" y="5"/>
                  </a:lnTo>
                  <a:lnTo>
                    <a:pt x="412" y="3"/>
                  </a:lnTo>
                  <a:lnTo>
                    <a:pt x="393" y="0"/>
                  </a:lnTo>
                  <a:lnTo>
                    <a:pt x="375" y="0"/>
                  </a:lnTo>
                  <a:lnTo>
                    <a:pt x="337" y="3"/>
                  </a:lnTo>
                  <a:lnTo>
                    <a:pt x="300" y="8"/>
                  </a:lnTo>
                  <a:lnTo>
                    <a:pt x="264" y="18"/>
                  </a:lnTo>
                  <a:lnTo>
                    <a:pt x="230" y="30"/>
                  </a:lnTo>
                  <a:lnTo>
                    <a:pt x="196" y="45"/>
                  </a:lnTo>
                  <a:lnTo>
                    <a:pt x="166" y="65"/>
                  </a:lnTo>
                  <a:lnTo>
                    <a:pt x="136" y="86"/>
                  </a:lnTo>
                  <a:lnTo>
                    <a:pt x="110" y="110"/>
                  </a:lnTo>
                  <a:lnTo>
                    <a:pt x="86" y="137"/>
                  </a:lnTo>
                  <a:lnTo>
                    <a:pt x="65" y="166"/>
                  </a:lnTo>
                  <a:lnTo>
                    <a:pt x="45" y="197"/>
                  </a:lnTo>
                  <a:lnTo>
                    <a:pt x="30" y="230"/>
                  </a:lnTo>
                  <a:lnTo>
                    <a:pt x="18" y="264"/>
                  </a:lnTo>
                  <a:lnTo>
                    <a:pt x="8" y="300"/>
                  </a:lnTo>
                  <a:lnTo>
                    <a:pt x="3" y="338"/>
                  </a:lnTo>
                  <a:lnTo>
                    <a:pt x="0" y="376"/>
                  </a:lnTo>
                  <a:lnTo>
                    <a:pt x="3" y="413"/>
                  </a:lnTo>
                  <a:lnTo>
                    <a:pt x="7" y="450"/>
                  </a:lnTo>
                  <a:lnTo>
                    <a:pt x="17" y="485"/>
                  </a:lnTo>
                  <a:lnTo>
                    <a:pt x="29" y="520"/>
                  </a:lnTo>
                  <a:lnTo>
                    <a:pt x="44" y="553"/>
                  </a:lnTo>
                  <a:lnTo>
                    <a:pt x="64" y="584"/>
                  </a:lnTo>
                  <a:lnTo>
                    <a:pt x="86" y="614"/>
                  </a:lnTo>
                  <a:lnTo>
                    <a:pt x="111" y="642"/>
                  </a:lnTo>
                  <a:lnTo>
                    <a:pt x="125" y="655"/>
                  </a:lnTo>
                  <a:lnTo>
                    <a:pt x="139" y="667"/>
                  </a:lnTo>
                  <a:lnTo>
                    <a:pt x="152" y="678"/>
                  </a:lnTo>
                  <a:lnTo>
                    <a:pt x="167" y="689"/>
                  </a:lnTo>
                  <a:lnTo>
                    <a:pt x="184" y="699"/>
                  </a:lnTo>
                  <a:lnTo>
                    <a:pt x="199" y="708"/>
                  </a:lnTo>
                  <a:lnTo>
                    <a:pt x="215" y="716"/>
                  </a:lnTo>
                  <a:lnTo>
                    <a:pt x="232" y="723"/>
                  </a:lnTo>
                  <a:lnTo>
                    <a:pt x="248" y="730"/>
                  </a:lnTo>
                  <a:lnTo>
                    <a:pt x="265" y="735"/>
                  </a:lnTo>
                  <a:lnTo>
                    <a:pt x="284" y="740"/>
                  </a:lnTo>
                  <a:lnTo>
                    <a:pt x="301" y="745"/>
                  </a:lnTo>
                  <a:lnTo>
                    <a:pt x="320" y="747"/>
                  </a:lnTo>
                  <a:lnTo>
                    <a:pt x="338" y="749"/>
                  </a:lnTo>
                  <a:lnTo>
                    <a:pt x="356" y="752"/>
                  </a:lnTo>
                  <a:lnTo>
                    <a:pt x="375" y="752"/>
                  </a:lnTo>
                  <a:lnTo>
                    <a:pt x="393" y="752"/>
                  </a:lnTo>
                  <a:lnTo>
                    <a:pt x="412" y="749"/>
                  </a:lnTo>
                  <a:lnTo>
                    <a:pt x="430" y="747"/>
                  </a:lnTo>
                  <a:lnTo>
                    <a:pt x="449" y="745"/>
                  </a:lnTo>
                  <a:lnTo>
                    <a:pt x="467" y="740"/>
                  </a:lnTo>
                  <a:lnTo>
                    <a:pt x="484" y="735"/>
                  </a:lnTo>
                  <a:lnTo>
                    <a:pt x="502" y="730"/>
                  </a:lnTo>
                  <a:lnTo>
                    <a:pt x="519" y="723"/>
                  </a:lnTo>
                  <a:lnTo>
                    <a:pt x="535" y="716"/>
                  </a:lnTo>
                  <a:lnTo>
                    <a:pt x="552" y="708"/>
                  </a:lnTo>
                  <a:lnTo>
                    <a:pt x="567" y="699"/>
                  </a:lnTo>
                  <a:lnTo>
                    <a:pt x="583" y="689"/>
                  </a:lnTo>
                  <a:lnTo>
                    <a:pt x="598" y="678"/>
                  </a:lnTo>
                  <a:lnTo>
                    <a:pt x="613" y="667"/>
                  </a:lnTo>
                  <a:lnTo>
                    <a:pt x="627" y="655"/>
                  </a:lnTo>
                  <a:lnTo>
                    <a:pt x="641" y="642"/>
                  </a:lnTo>
                  <a:lnTo>
                    <a:pt x="666" y="614"/>
                  </a:lnTo>
                  <a:lnTo>
                    <a:pt x="688" y="584"/>
                  </a:lnTo>
                  <a:lnTo>
                    <a:pt x="707" y="553"/>
                  </a:lnTo>
                  <a:lnTo>
                    <a:pt x="722" y="520"/>
                  </a:lnTo>
                  <a:lnTo>
                    <a:pt x="734" y="485"/>
                  </a:lnTo>
                  <a:lnTo>
                    <a:pt x="744" y="450"/>
                  </a:lnTo>
                  <a:lnTo>
                    <a:pt x="748" y="413"/>
                  </a:lnTo>
                  <a:lnTo>
                    <a:pt x="750" y="376"/>
                  </a:lnTo>
                  <a:lnTo>
                    <a:pt x="748" y="339"/>
                  </a:lnTo>
                  <a:lnTo>
                    <a:pt x="744" y="302"/>
                  </a:lnTo>
                  <a:lnTo>
                    <a:pt x="734" y="266"/>
                  </a:lnTo>
                  <a:lnTo>
                    <a:pt x="722" y="232"/>
                  </a:lnTo>
                  <a:lnTo>
                    <a:pt x="707" y="200"/>
                  </a:lnTo>
                  <a:lnTo>
                    <a:pt x="688" y="167"/>
                  </a:lnTo>
                  <a:lnTo>
                    <a:pt x="666" y="139"/>
                  </a:lnTo>
                  <a:lnTo>
                    <a:pt x="641" y="111"/>
                  </a:lnTo>
                  <a:close/>
                </a:path>
              </a:pathLst>
            </a:custGeom>
            <a:solidFill>
              <a:srgbClr val="75A7DD"/>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grpSp>
      <p:cxnSp>
        <p:nvCxnSpPr>
          <p:cNvPr id="38" name="Straight Arrow Connector 37" descr="Arrow pointing from one graphic of a person to the next"/>
          <p:cNvCxnSpPr/>
          <p:nvPr/>
        </p:nvCxnSpPr>
        <p:spPr>
          <a:xfrm>
            <a:off x="5995192" y="3420583"/>
            <a:ext cx="304800" cy="0"/>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grpSp>
        <p:nvGrpSpPr>
          <p:cNvPr id="6" name="Group 24" descr="Graphic of a person"/>
          <p:cNvGrpSpPr/>
          <p:nvPr/>
        </p:nvGrpSpPr>
        <p:grpSpPr>
          <a:xfrm>
            <a:off x="6327767" y="2698465"/>
            <a:ext cx="575158" cy="893568"/>
            <a:chOff x="2007317" y="2700744"/>
            <a:chExt cx="812083" cy="1261656"/>
          </a:xfrm>
        </p:grpSpPr>
        <p:sp>
          <p:nvSpPr>
            <p:cNvPr id="26" name="Freeform 11"/>
            <p:cNvSpPr>
              <a:spLocks/>
            </p:cNvSpPr>
            <p:nvPr/>
          </p:nvSpPr>
          <p:spPr bwMode="auto">
            <a:xfrm>
              <a:off x="2007317" y="3068832"/>
              <a:ext cx="812083" cy="893568"/>
            </a:xfrm>
            <a:custGeom>
              <a:avLst/>
              <a:gdLst>
                <a:gd name="T0" fmla="*/ 1264 w 1514"/>
                <a:gd name="T1" fmla="*/ 196 h 1294"/>
                <a:gd name="T2" fmla="*/ 1206 w 1514"/>
                <a:gd name="T3" fmla="*/ 149 h 1294"/>
                <a:gd name="T4" fmla="*/ 1145 w 1514"/>
                <a:gd name="T5" fmla="*/ 107 h 1294"/>
                <a:gd name="T6" fmla="*/ 1080 w 1514"/>
                <a:gd name="T7" fmla="*/ 73 h 1294"/>
                <a:gd name="T8" fmla="*/ 1012 w 1514"/>
                <a:gd name="T9" fmla="*/ 44 h 1294"/>
                <a:gd name="T10" fmla="*/ 941 w 1514"/>
                <a:gd name="T11" fmla="*/ 23 h 1294"/>
                <a:gd name="T12" fmla="*/ 869 w 1514"/>
                <a:gd name="T13" fmla="*/ 8 h 1294"/>
                <a:gd name="T14" fmla="*/ 794 w 1514"/>
                <a:gd name="T15" fmla="*/ 1 h 1294"/>
                <a:gd name="T16" fmla="*/ 717 w 1514"/>
                <a:gd name="T17" fmla="*/ 1 h 1294"/>
                <a:gd name="T18" fmla="*/ 641 w 1514"/>
                <a:gd name="T19" fmla="*/ 9 h 1294"/>
                <a:gd name="T20" fmla="*/ 567 w 1514"/>
                <a:gd name="T21" fmla="*/ 24 h 1294"/>
                <a:gd name="T22" fmla="*/ 497 w 1514"/>
                <a:gd name="T23" fmla="*/ 46 h 1294"/>
                <a:gd name="T24" fmla="*/ 429 w 1514"/>
                <a:gd name="T25" fmla="*/ 75 h 1294"/>
                <a:gd name="T26" fmla="*/ 364 w 1514"/>
                <a:gd name="T27" fmla="*/ 110 h 1294"/>
                <a:gd name="T28" fmla="*/ 304 w 1514"/>
                <a:gd name="T29" fmla="*/ 151 h 1294"/>
                <a:gd name="T30" fmla="*/ 248 w 1514"/>
                <a:gd name="T31" fmla="*/ 197 h 1294"/>
                <a:gd name="T32" fmla="*/ 197 w 1514"/>
                <a:gd name="T33" fmla="*/ 249 h 1294"/>
                <a:gd name="T34" fmla="*/ 151 w 1514"/>
                <a:gd name="T35" fmla="*/ 304 h 1294"/>
                <a:gd name="T36" fmla="*/ 109 w 1514"/>
                <a:gd name="T37" fmla="*/ 365 h 1294"/>
                <a:gd name="T38" fmla="*/ 75 w 1514"/>
                <a:gd name="T39" fmla="*/ 430 h 1294"/>
                <a:gd name="T40" fmla="*/ 46 w 1514"/>
                <a:gd name="T41" fmla="*/ 497 h 1294"/>
                <a:gd name="T42" fmla="*/ 24 w 1514"/>
                <a:gd name="T43" fmla="*/ 568 h 1294"/>
                <a:gd name="T44" fmla="*/ 9 w 1514"/>
                <a:gd name="T45" fmla="*/ 642 h 1294"/>
                <a:gd name="T46" fmla="*/ 1 w 1514"/>
                <a:gd name="T47" fmla="*/ 718 h 1294"/>
                <a:gd name="T48" fmla="*/ 0 w 1514"/>
                <a:gd name="T49" fmla="*/ 1294 h 1294"/>
                <a:gd name="T50" fmla="*/ 1514 w 1514"/>
                <a:gd name="T51" fmla="*/ 757 h 1294"/>
                <a:gd name="T52" fmla="*/ 1511 w 1514"/>
                <a:gd name="T53" fmla="*/ 682 h 1294"/>
                <a:gd name="T54" fmla="*/ 1499 w 1514"/>
                <a:gd name="T55" fmla="*/ 608 h 1294"/>
                <a:gd name="T56" fmla="*/ 1482 w 1514"/>
                <a:gd name="T57" fmla="*/ 537 h 1294"/>
                <a:gd name="T58" fmla="*/ 1456 w 1514"/>
                <a:gd name="T59" fmla="*/ 467 h 1294"/>
                <a:gd name="T60" fmla="*/ 1425 w 1514"/>
                <a:gd name="T61" fmla="*/ 401 h 1294"/>
                <a:gd name="T62" fmla="*/ 1387 w 1514"/>
                <a:gd name="T63" fmla="*/ 338 h 1294"/>
                <a:gd name="T64" fmla="*/ 1342 w 1514"/>
                <a:gd name="T65" fmla="*/ 278 h 1294"/>
                <a:gd name="T66" fmla="*/ 1292 w 1514"/>
                <a:gd name="T67" fmla="*/ 223 h 1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14" h="1294">
                  <a:moveTo>
                    <a:pt x="1292" y="223"/>
                  </a:moveTo>
                  <a:lnTo>
                    <a:pt x="1264" y="196"/>
                  </a:lnTo>
                  <a:lnTo>
                    <a:pt x="1236" y="172"/>
                  </a:lnTo>
                  <a:lnTo>
                    <a:pt x="1206" y="149"/>
                  </a:lnTo>
                  <a:lnTo>
                    <a:pt x="1176" y="127"/>
                  </a:lnTo>
                  <a:lnTo>
                    <a:pt x="1145" y="107"/>
                  </a:lnTo>
                  <a:lnTo>
                    <a:pt x="1113" y="89"/>
                  </a:lnTo>
                  <a:lnTo>
                    <a:pt x="1080" y="73"/>
                  </a:lnTo>
                  <a:lnTo>
                    <a:pt x="1046" y="58"/>
                  </a:lnTo>
                  <a:lnTo>
                    <a:pt x="1012" y="44"/>
                  </a:lnTo>
                  <a:lnTo>
                    <a:pt x="977" y="32"/>
                  </a:lnTo>
                  <a:lnTo>
                    <a:pt x="941" y="23"/>
                  </a:lnTo>
                  <a:lnTo>
                    <a:pt x="904" y="15"/>
                  </a:lnTo>
                  <a:lnTo>
                    <a:pt x="869" y="8"/>
                  </a:lnTo>
                  <a:lnTo>
                    <a:pt x="831" y="4"/>
                  </a:lnTo>
                  <a:lnTo>
                    <a:pt x="794" y="1"/>
                  </a:lnTo>
                  <a:lnTo>
                    <a:pt x="756" y="0"/>
                  </a:lnTo>
                  <a:lnTo>
                    <a:pt x="717" y="1"/>
                  </a:lnTo>
                  <a:lnTo>
                    <a:pt x="679" y="4"/>
                  </a:lnTo>
                  <a:lnTo>
                    <a:pt x="641" y="9"/>
                  </a:lnTo>
                  <a:lnTo>
                    <a:pt x="604" y="15"/>
                  </a:lnTo>
                  <a:lnTo>
                    <a:pt x="567" y="24"/>
                  </a:lnTo>
                  <a:lnTo>
                    <a:pt x="531" y="35"/>
                  </a:lnTo>
                  <a:lnTo>
                    <a:pt x="497" y="46"/>
                  </a:lnTo>
                  <a:lnTo>
                    <a:pt x="462" y="60"/>
                  </a:lnTo>
                  <a:lnTo>
                    <a:pt x="429" y="75"/>
                  </a:lnTo>
                  <a:lnTo>
                    <a:pt x="396" y="91"/>
                  </a:lnTo>
                  <a:lnTo>
                    <a:pt x="364" y="110"/>
                  </a:lnTo>
                  <a:lnTo>
                    <a:pt x="334" y="129"/>
                  </a:lnTo>
                  <a:lnTo>
                    <a:pt x="304" y="151"/>
                  </a:lnTo>
                  <a:lnTo>
                    <a:pt x="275" y="173"/>
                  </a:lnTo>
                  <a:lnTo>
                    <a:pt x="248" y="197"/>
                  </a:lnTo>
                  <a:lnTo>
                    <a:pt x="222" y="223"/>
                  </a:lnTo>
                  <a:lnTo>
                    <a:pt x="197" y="249"/>
                  </a:lnTo>
                  <a:lnTo>
                    <a:pt x="173" y="276"/>
                  </a:lnTo>
                  <a:lnTo>
                    <a:pt x="151" y="304"/>
                  </a:lnTo>
                  <a:lnTo>
                    <a:pt x="129" y="334"/>
                  </a:lnTo>
                  <a:lnTo>
                    <a:pt x="109" y="365"/>
                  </a:lnTo>
                  <a:lnTo>
                    <a:pt x="91" y="397"/>
                  </a:lnTo>
                  <a:lnTo>
                    <a:pt x="75" y="430"/>
                  </a:lnTo>
                  <a:lnTo>
                    <a:pt x="60" y="463"/>
                  </a:lnTo>
                  <a:lnTo>
                    <a:pt x="46" y="497"/>
                  </a:lnTo>
                  <a:lnTo>
                    <a:pt x="35" y="532"/>
                  </a:lnTo>
                  <a:lnTo>
                    <a:pt x="24" y="568"/>
                  </a:lnTo>
                  <a:lnTo>
                    <a:pt x="15" y="605"/>
                  </a:lnTo>
                  <a:lnTo>
                    <a:pt x="9" y="642"/>
                  </a:lnTo>
                  <a:lnTo>
                    <a:pt x="3" y="680"/>
                  </a:lnTo>
                  <a:lnTo>
                    <a:pt x="1" y="718"/>
                  </a:lnTo>
                  <a:lnTo>
                    <a:pt x="0" y="757"/>
                  </a:lnTo>
                  <a:lnTo>
                    <a:pt x="0" y="1294"/>
                  </a:lnTo>
                  <a:lnTo>
                    <a:pt x="1514" y="1293"/>
                  </a:lnTo>
                  <a:lnTo>
                    <a:pt x="1514" y="757"/>
                  </a:lnTo>
                  <a:lnTo>
                    <a:pt x="1513" y="719"/>
                  </a:lnTo>
                  <a:lnTo>
                    <a:pt x="1511" y="682"/>
                  </a:lnTo>
                  <a:lnTo>
                    <a:pt x="1506" y="644"/>
                  </a:lnTo>
                  <a:lnTo>
                    <a:pt x="1499" y="608"/>
                  </a:lnTo>
                  <a:lnTo>
                    <a:pt x="1491" y="572"/>
                  </a:lnTo>
                  <a:lnTo>
                    <a:pt x="1482" y="537"/>
                  </a:lnTo>
                  <a:lnTo>
                    <a:pt x="1470" y="501"/>
                  </a:lnTo>
                  <a:lnTo>
                    <a:pt x="1456" y="467"/>
                  </a:lnTo>
                  <a:lnTo>
                    <a:pt x="1441" y="433"/>
                  </a:lnTo>
                  <a:lnTo>
                    <a:pt x="1425" y="401"/>
                  </a:lnTo>
                  <a:lnTo>
                    <a:pt x="1407" y="369"/>
                  </a:lnTo>
                  <a:lnTo>
                    <a:pt x="1387" y="338"/>
                  </a:lnTo>
                  <a:lnTo>
                    <a:pt x="1365" y="308"/>
                  </a:lnTo>
                  <a:lnTo>
                    <a:pt x="1342" y="278"/>
                  </a:lnTo>
                  <a:lnTo>
                    <a:pt x="1318" y="250"/>
                  </a:lnTo>
                  <a:lnTo>
                    <a:pt x="1292" y="22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7" name="Freeform 12"/>
            <p:cNvSpPr>
              <a:spLocks/>
            </p:cNvSpPr>
            <p:nvPr/>
          </p:nvSpPr>
          <p:spPr bwMode="auto">
            <a:xfrm>
              <a:off x="2401558" y="3194511"/>
              <a:ext cx="377077" cy="714026"/>
            </a:xfrm>
            <a:custGeom>
              <a:avLst/>
              <a:gdLst>
                <a:gd name="T0" fmla="*/ 638 w 638"/>
                <a:gd name="T1" fmla="*/ 575 h 1035"/>
                <a:gd name="T2" fmla="*/ 638 w 638"/>
                <a:gd name="T3" fmla="*/ 1035 h 1035"/>
                <a:gd name="T4" fmla="*/ 136 w 638"/>
                <a:gd name="T5" fmla="*/ 1035 h 1035"/>
                <a:gd name="T6" fmla="*/ 136 w 638"/>
                <a:gd name="T7" fmla="*/ 569 h 1035"/>
                <a:gd name="T8" fmla="*/ 0 w 638"/>
                <a:gd name="T9" fmla="*/ 401 h 1035"/>
                <a:gd name="T10" fmla="*/ 320 w 638"/>
                <a:gd name="T11" fmla="*/ 0 h 1035"/>
                <a:gd name="T12" fmla="*/ 335 w 638"/>
                <a:gd name="T13" fmla="*/ 11 h 1035"/>
                <a:gd name="T14" fmla="*/ 351 w 638"/>
                <a:gd name="T15" fmla="*/ 21 h 1035"/>
                <a:gd name="T16" fmla="*/ 366 w 638"/>
                <a:gd name="T17" fmla="*/ 32 h 1035"/>
                <a:gd name="T18" fmla="*/ 381 w 638"/>
                <a:gd name="T19" fmla="*/ 43 h 1035"/>
                <a:gd name="T20" fmla="*/ 396 w 638"/>
                <a:gd name="T21" fmla="*/ 56 h 1035"/>
                <a:gd name="T22" fmla="*/ 410 w 638"/>
                <a:gd name="T23" fmla="*/ 67 h 1035"/>
                <a:gd name="T24" fmla="*/ 425 w 638"/>
                <a:gd name="T25" fmla="*/ 81 h 1035"/>
                <a:gd name="T26" fmla="*/ 439 w 638"/>
                <a:gd name="T27" fmla="*/ 94 h 1035"/>
                <a:gd name="T28" fmla="*/ 462 w 638"/>
                <a:gd name="T29" fmla="*/ 118 h 1035"/>
                <a:gd name="T30" fmla="*/ 484 w 638"/>
                <a:gd name="T31" fmla="*/ 144 h 1035"/>
                <a:gd name="T32" fmla="*/ 504 w 638"/>
                <a:gd name="T33" fmla="*/ 171 h 1035"/>
                <a:gd name="T34" fmla="*/ 524 w 638"/>
                <a:gd name="T35" fmla="*/ 197 h 1035"/>
                <a:gd name="T36" fmla="*/ 541 w 638"/>
                <a:gd name="T37" fmla="*/ 226 h 1035"/>
                <a:gd name="T38" fmla="*/ 558 w 638"/>
                <a:gd name="T39" fmla="*/ 255 h 1035"/>
                <a:gd name="T40" fmla="*/ 572 w 638"/>
                <a:gd name="T41" fmla="*/ 284 h 1035"/>
                <a:gd name="T42" fmla="*/ 586 w 638"/>
                <a:gd name="T43" fmla="*/ 315 h 1035"/>
                <a:gd name="T44" fmla="*/ 598 w 638"/>
                <a:gd name="T45" fmla="*/ 346 h 1035"/>
                <a:gd name="T46" fmla="*/ 609 w 638"/>
                <a:gd name="T47" fmla="*/ 377 h 1035"/>
                <a:gd name="T48" fmla="*/ 617 w 638"/>
                <a:gd name="T49" fmla="*/ 409 h 1035"/>
                <a:gd name="T50" fmla="*/ 625 w 638"/>
                <a:gd name="T51" fmla="*/ 441 h 1035"/>
                <a:gd name="T52" fmla="*/ 631 w 638"/>
                <a:gd name="T53" fmla="*/ 474 h 1035"/>
                <a:gd name="T54" fmla="*/ 634 w 638"/>
                <a:gd name="T55" fmla="*/ 507 h 1035"/>
                <a:gd name="T56" fmla="*/ 637 w 638"/>
                <a:gd name="T57" fmla="*/ 541 h 1035"/>
                <a:gd name="T58" fmla="*/ 638 w 638"/>
                <a:gd name="T59" fmla="*/ 57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38" h="1035">
                  <a:moveTo>
                    <a:pt x="638" y="575"/>
                  </a:moveTo>
                  <a:lnTo>
                    <a:pt x="638" y="1035"/>
                  </a:lnTo>
                  <a:lnTo>
                    <a:pt x="136" y="1035"/>
                  </a:lnTo>
                  <a:lnTo>
                    <a:pt x="136" y="569"/>
                  </a:lnTo>
                  <a:lnTo>
                    <a:pt x="0" y="401"/>
                  </a:lnTo>
                  <a:lnTo>
                    <a:pt x="320" y="0"/>
                  </a:lnTo>
                  <a:lnTo>
                    <a:pt x="335" y="11"/>
                  </a:lnTo>
                  <a:lnTo>
                    <a:pt x="351" y="21"/>
                  </a:lnTo>
                  <a:lnTo>
                    <a:pt x="366" y="32"/>
                  </a:lnTo>
                  <a:lnTo>
                    <a:pt x="381" y="43"/>
                  </a:lnTo>
                  <a:lnTo>
                    <a:pt x="396" y="56"/>
                  </a:lnTo>
                  <a:lnTo>
                    <a:pt x="410" y="67"/>
                  </a:lnTo>
                  <a:lnTo>
                    <a:pt x="425" y="81"/>
                  </a:lnTo>
                  <a:lnTo>
                    <a:pt x="439" y="94"/>
                  </a:lnTo>
                  <a:lnTo>
                    <a:pt x="462" y="118"/>
                  </a:lnTo>
                  <a:lnTo>
                    <a:pt x="484" y="144"/>
                  </a:lnTo>
                  <a:lnTo>
                    <a:pt x="504" y="171"/>
                  </a:lnTo>
                  <a:lnTo>
                    <a:pt x="524" y="197"/>
                  </a:lnTo>
                  <a:lnTo>
                    <a:pt x="541" y="226"/>
                  </a:lnTo>
                  <a:lnTo>
                    <a:pt x="558" y="255"/>
                  </a:lnTo>
                  <a:lnTo>
                    <a:pt x="572" y="284"/>
                  </a:lnTo>
                  <a:lnTo>
                    <a:pt x="586" y="315"/>
                  </a:lnTo>
                  <a:lnTo>
                    <a:pt x="598" y="346"/>
                  </a:lnTo>
                  <a:lnTo>
                    <a:pt x="609" y="377"/>
                  </a:lnTo>
                  <a:lnTo>
                    <a:pt x="617" y="409"/>
                  </a:lnTo>
                  <a:lnTo>
                    <a:pt x="625" y="441"/>
                  </a:lnTo>
                  <a:lnTo>
                    <a:pt x="631" y="474"/>
                  </a:lnTo>
                  <a:lnTo>
                    <a:pt x="634" y="507"/>
                  </a:lnTo>
                  <a:lnTo>
                    <a:pt x="637" y="541"/>
                  </a:lnTo>
                  <a:lnTo>
                    <a:pt x="638" y="575"/>
                  </a:lnTo>
                  <a:close/>
                </a:path>
              </a:pathLst>
            </a:custGeom>
            <a:solidFill>
              <a:srgbClr val="4F81BD"/>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28" name="Freeform 13"/>
            <p:cNvSpPr>
              <a:spLocks/>
            </p:cNvSpPr>
            <p:nvPr/>
          </p:nvSpPr>
          <p:spPr bwMode="auto">
            <a:xfrm>
              <a:off x="2048082" y="3198655"/>
              <a:ext cx="420524" cy="709882"/>
            </a:xfrm>
            <a:custGeom>
              <a:avLst/>
              <a:gdLst>
                <a:gd name="T0" fmla="*/ 199 w 784"/>
                <a:gd name="T1" fmla="*/ 88 h 1029"/>
                <a:gd name="T2" fmla="*/ 212 w 784"/>
                <a:gd name="T3" fmla="*/ 75 h 1029"/>
                <a:gd name="T4" fmla="*/ 225 w 784"/>
                <a:gd name="T5" fmla="*/ 63 h 1029"/>
                <a:gd name="T6" fmla="*/ 239 w 784"/>
                <a:gd name="T7" fmla="*/ 52 h 1029"/>
                <a:gd name="T8" fmla="*/ 252 w 784"/>
                <a:gd name="T9" fmla="*/ 40 h 1029"/>
                <a:gd name="T10" fmla="*/ 266 w 784"/>
                <a:gd name="T11" fmla="*/ 30 h 1029"/>
                <a:gd name="T12" fmla="*/ 280 w 784"/>
                <a:gd name="T13" fmla="*/ 20 h 1029"/>
                <a:gd name="T14" fmla="*/ 294 w 784"/>
                <a:gd name="T15" fmla="*/ 9 h 1029"/>
                <a:gd name="T16" fmla="*/ 309 w 784"/>
                <a:gd name="T17" fmla="*/ 0 h 1029"/>
                <a:gd name="T18" fmla="*/ 782 w 784"/>
                <a:gd name="T19" fmla="*/ 590 h 1029"/>
                <a:gd name="T20" fmla="*/ 784 w 784"/>
                <a:gd name="T21" fmla="*/ 1029 h 1029"/>
                <a:gd name="T22" fmla="*/ 0 w 784"/>
                <a:gd name="T23" fmla="*/ 1029 h 1029"/>
                <a:gd name="T24" fmla="*/ 0 w 784"/>
                <a:gd name="T25" fmla="*/ 569 h 1029"/>
                <a:gd name="T26" fmla="*/ 1 w 784"/>
                <a:gd name="T27" fmla="*/ 535 h 1029"/>
                <a:gd name="T28" fmla="*/ 4 w 784"/>
                <a:gd name="T29" fmla="*/ 501 h 1029"/>
                <a:gd name="T30" fmla="*/ 7 w 784"/>
                <a:gd name="T31" fmla="*/ 468 h 1029"/>
                <a:gd name="T32" fmla="*/ 13 w 784"/>
                <a:gd name="T33" fmla="*/ 435 h 1029"/>
                <a:gd name="T34" fmla="*/ 21 w 784"/>
                <a:gd name="T35" fmla="*/ 403 h 1029"/>
                <a:gd name="T36" fmla="*/ 29 w 784"/>
                <a:gd name="T37" fmla="*/ 371 h 1029"/>
                <a:gd name="T38" fmla="*/ 39 w 784"/>
                <a:gd name="T39" fmla="*/ 340 h 1029"/>
                <a:gd name="T40" fmla="*/ 52 w 784"/>
                <a:gd name="T41" fmla="*/ 309 h 1029"/>
                <a:gd name="T42" fmla="*/ 65 w 784"/>
                <a:gd name="T43" fmla="*/ 278 h 1029"/>
                <a:gd name="T44" fmla="*/ 80 w 784"/>
                <a:gd name="T45" fmla="*/ 249 h 1029"/>
                <a:gd name="T46" fmla="*/ 96 w 784"/>
                <a:gd name="T47" fmla="*/ 220 h 1029"/>
                <a:gd name="T48" fmla="*/ 114 w 784"/>
                <a:gd name="T49" fmla="*/ 191 h 1029"/>
                <a:gd name="T50" fmla="*/ 133 w 784"/>
                <a:gd name="T51" fmla="*/ 165 h 1029"/>
                <a:gd name="T52" fmla="*/ 153 w 784"/>
                <a:gd name="T53" fmla="*/ 138 h 1029"/>
                <a:gd name="T54" fmla="*/ 176 w 784"/>
                <a:gd name="T55" fmla="*/ 112 h 1029"/>
                <a:gd name="T56" fmla="*/ 199 w 784"/>
                <a:gd name="T57" fmla="*/ 88 h 10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84" h="1029">
                  <a:moveTo>
                    <a:pt x="199" y="88"/>
                  </a:moveTo>
                  <a:lnTo>
                    <a:pt x="212" y="75"/>
                  </a:lnTo>
                  <a:lnTo>
                    <a:pt x="225" y="63"/>
                  </a:lnTo>
                  <a:lnTo>
                    <a:pt x="239" y="52"/>
                  </a:lnTo>
                  <a:lnTo>
                    <a:pt x="252" y="40"/>
                  </a:lnTo>
                  <a:lnTo>
                    <a:pt x="266" y="30"/>
                  </a:lnTo>
                  <a:lnTo>
                    <a:pt x="280" y="20"/>
                  </a:lnTo>
                  <a:lnTo>
                    <a:pt x="294" y="9"/>
                  </a:lnTo>
                  <a:lnTo>
                    <a:pt x="309" y="0"/>
                  </a:lnTo>
                  <a:lnTo>
                    <a:pt x="782" y="590"/>
                  </a:lnTo>
                  <a:lnTo>
                    <a:pt x="784" y="1029"/>
                  </a:lnTo>
                  <a:lnTo>
                    <a:pt x="0" y="1029"/>
                  </a:lnTo>
                  <a:lnTo>
                    <a:pt x="0" y="569"/>
                  </a:lnTo>
                  <a:lnTo>
                    <a:pt x="1" y="535"/>
                  </a:lnTo>
                  <a:lnTo>
                    <a:pt x="4" y="501"/>
                  </a:lnTo>
                  <a:lnTo>
                    <a:pt x="7" y="468"/>
                  </a:lnTo>
                  <a:lnTo>
                    <a:pt x="13" y="435"/>
                  </a:lnTo>
                  <a:lnTo>
                    <a:pt x="21" y="403"/>
                  </a:lnTo>
                  <a:lnTo>
                    <a:pt x="29" y="371"/>
                  </a:lnTo>
                  <a:lnTo>
                    <a:pt x="39" y="340"/>
                  </a:lnTo>
                  <a:lnTo>
                    <a:pt x="52" y="309"/>
                  </a:lnTo>
                  <a:lnTo>
                    <a:pt x="65" y="278"/>
                  </a:lnTo>
                  <a:lnTo>
                    <a:pt x="80" y="249"/>
                  </a:lnTo>
                  <a:lnTo>
                    <a:pt x="96" y="220"/>
                  </a:lnTo>
                  <a:lnTo>
                    <a:pt x="114" y="191"/>
                  </a:lnTo>
                  <a:lnTo>
                    <a:pt x="133" y="165"/>
                  </a:lnTo>
                  <a:lnTo>
                    <a:pt x="153" y="138"/>
                  </a:lnTo>
                  <a:lnTo>
                    <a:pt x="176" y="112"/>
                  </a:lnTo>
                  <a:lnTo>
                    <a:pt x="199" y="88"/>
                  </a:lnTo>
                  <a:close/>
                </a:path>
              </a:pathLst>
            </a:custGeom>
            <a:solidFill>
              <a:srgbClr val="4F81BD"/>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29" name="Freeform 7"/>
            <p:cNvSpPr>
              <a:spLocks/>
            </p:cNvSpPr>
            <p:nvPr/>
          </p:nvSpPr>
          <p:spPr bwMode="auto">
            <a:xfrm>
              <a:off x="2156179" y="2700744"/>
              <a:ext cx="456132" cy="456132"/>
            </a:xfrm>
            <a:custGeom>
              <a:avLst/>
              <a:gdLst>
                <a:gd name="T0" fmla="*/ 627 w 750"/>
                <a:gd name="T1" fmla="*/ 98 h 752"/>
                <a:gd name="T2" fmla="*/ 598 w 750"/>
                <a:gd name="T3" fmla="*/ 74 h 752"/>
                <a:gd name="T4" fmla="*/ 567 w 750"/>
                <a:gd name="T5" fmla="*/ 53 h 752"/>
                <a:gd name="T6" fmla="*/ 535 w 750"/>
                <a:gd name="T7" fmla="*/ 36 h 752"/>
                <a:gd name="T8" fmla="*/ 502 w 750"/>
                <a:gd name="T9" fmla="*/ 22 h 752"/>
                <a:gd name="T10" fmla="*/ 467 w 750"/>
                <a:gd name="T11" fmla="*/ 12 h 752"/>
                <a:gd name="T12" fmla="*/ 430 w 750"/>
                <a:gd name="T13" fmla="*/ 5 h 752"/>
                <a:gd name="T14" fmla="*/ 393 w 750"/>
                <a:gd name="T15" fmla="*/ 0 h 752"/>
                <a:gd name="T16" fmla="*/ 337 w 750"/>
                <a:gd name="T17" fmla="*/ 3 h 752"/>
                <a:gd name="T18" fmla="*/ 264 w 750"/>
                <a:gd name="T19" fmla="*/ 18 h 752"/>
                <a:gd name="T20" fmla="*/ 196 w 750"/>
                <a:gd name="T21" fmla="*/ 45 h 752"/>
                <a:gd name="T22" fmla="*/ 136 w 750"/>
                <a:gd name="T23" fmla="*/ 86 h 752"/>
                <a:gd name="T24" fmla="*/ 86 w 750"/>
                <a:gd name="T25" fmla="*/ 137 h 752"/>
                <a:gd name="T26" fmla="*/ 45 w 750"/>
                <a:gd name="T27" fmla="*/ 197 h 752"/>
                <a:gd name="T28" fmla="*/ 18 w 750"/>
                <a:gd name="T29" fmla="*/ 264 h 752"/>
                <a:gd name="T30" fmla="*/ 3 w 750"/>
                <a:gd name="T31" fmla="*/ 338 h 752"/>
                <a:gd name="T32" fmla="*/ 3 w 750"/>
                <a:gd name="T33" fmla="*/ 413 h 752"/>
                <a:gd name="T34" fmla="*/ 17 w 750"/>
                <a:gd name="T35" fmla="*/ 485 h 752"/>
                <a:gd name="T36" fmla="*/ 44 w 750"/>
                <a:gd name="T37" fmla="*/ 553 h 752"/>
                <a:gd name="T38" fmla="*/ 86 w 750"/>
                <a:gd name="T39" fmla="*/ 614 h 752"/>
                <a:gd name="T40" fmla="*/ 125 w 750"/>
                <a:gd name="T41" fmla="*/ 655 h 752"/>
                <a:gd name="T42" fmla="*/ 152 w 750"/>
                <a:gd name="T43" fmla="*/ 678 h 752"/>
                <a:gd name="T44" fmla="*/ 184 w 750"/>
                <a:gd name="T45" fmla="*/ 699 h 752"/>
                <a:gd name="T46" fmla="*/ 215 w 750"/>
                <a:gd name="T47" fmla="*/ 716 h 752"/>
                <a:gd name="T48" fmla="*/ 248 w 750"/>
                <a:gd name="T49" fmla="*/ 730 h 752"/>
                <a:gd name="T50" fmla="*/ 284 w 750"/>
                <a:gd name="T51" fmla="*/ 740 h 752"/>
                <a:gd name="T52" fmla="*/ 320 w 750"/>
                <a:gd name="T53" fmla="*/ 747 h 752"/>
                <a:gd name="T54" fmla="*/ 356 w 750"/>
                <a:gd name="T55" fmla="*/ 752 h 752"/>
                <a:gd name="T56" fmla="*/ 393 w 750"/>
                <a:gd name="T57" fmla="*/ 752 h 752"/>
                <a:gd name="T58" fmla="*/ 430 w 750"/>
                <a:gd name="T59" fmla="*/ 747 h 752"/>
                <a:gd name="T60" fmla="*/ 467 w 750"/>
                <a:gd name="T61" fmla="*/ 740 h 752"/>
                <a:gd name="T62" fmla="*/ 502 w 750"/>
                <a:gd name="T63" fmla="*/ 730 h 752"/>
                <a:gd name="T64" fmla="*/ 535 w 750"/>
                <a:gd name="T65" fmla="*/ 716 h 752"/>
                <a:gd name="T66" fmla="*/ 567 w 750"/>
                <a:gd name="T67" fmla="*/ 699 h 752"/>
                <a:gd name="T68" fmla="*/ 598 w 750"/>
                <a:gd name="T69" fmla="*/ 678 h 752"/>
                <a:gd name="T70" fmla="*/ 627 w 750"/>
                <a:gd name="T71" fmla="*/ 655 h 752"/>
                <a:gd name="T72" fmla="*/ 666 w 750"/>
                <a:gd name="T73" fmla="*/ 614 h 752"/>
                <a:gd name="T74" fmla="*/ 707 w 750"/>
                <a:gd name="T75" fmla="*/ 553 h 752"/>
                <a:gd name="T76" fmla="*/ 734 w 750"/>
                <a:gd name="T77" fmla="*/ 485 h 752"/>
                <a:gd name="T78" fmla="*/ 748 w 750"/>
                <a:gd name="T79" fmla="*/ 413 h 752"/>
                <a:gd name="T80" fmla="*/ 748 w 750"/>
                <a:gd name="T81" fmla="*/ 339 h 752"/>
                <a:gd name="T82" fmla="*/ 734 w 750"/>
                <a:gd name="T83" fmla="*/ 266 h 752"/>
                <a:gd name="T84" fmla="*/ 707 w 750"/>
                <a:gd name="T85" fmla="*/ 200 h 752"/>
                <a:gd name="T86" fmla="*/ 666 w 750"/>
                <a:gd name="T87" fmla="*/ 139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50" h="752">
                  <a:moveTo>
                    <a:pt x="641" y="111"/>
                  </a:moveTo>
                  <a:lnTo>
                    <a:pt x="627" y="98"/>
                  </a:lnTo>
                  <a:lnTo>
                    <a:pt x="613" y="86"/>
                  </a:lnTo>
                  <a:lnTo>
                    <a:pt x="598" y="74"/>
                  </a:lnTo>
                  <a:lnTo>
                    <a:pt x="583" y="64"/>
                  </a:lnTo>
                  <a:lnTo>
                    <a:pt x="567" y="53"/>
                  </a:lnTo>
                  <a:lnTo>
                    <a:pt x="552" y="44"/>
                  </a:lnTo>
                  <a:lnTo>
                    <a:pt x="535" y="36"/>
                  </a:lnTo>
                  <a:lnTo>
                    <a:pt x="519" y="29"/>
                  </a:lnTo>
                  <a:lnTo>
                    <a:pt x="502" y="22"/>
                  </a:lnTo>
                  <a:lnTo>
                    <a:pt x="484" y="16"/>
                  </a:lnTo>
                  <a:lnTo>
                    <a:pt x="467" y="12"/>
                  </a:lnTo>
                  <a:lnTo>
                    <a:pt x="449" y="7"/>
                  </a:lnTo>
                  <a:lnTo>
                    <a:pt x="430" y="5"/>
                  </a:lnTo>
                  <a:lnTo>
                    <a:pt x="412" y="3"/>
                  </a:lnTo>
                  <a:lnTo>
                    <a:pt x="393" y="0"/>
                  </a:lnTo>
                  <a:lnTo>
                    <a:pt x="375" y="0"/>
                  </a:lnTo>
                  <a:lnTo>
                    <a:pt x="337" y="3"/>
                  </a:lnTo>
                  <a:lnTo>
                    <a:pt x="300" y="8"/>
                  </a:lnTo>
                  <a:lnTo>
                    <a:pt x="264" y="18"/>
                  </a:lnTo>
                  <a:lnTo>
                    <a:pt x="230" y="30"/>
                  </a:lnTo>
                  <a:lnTo>
                    <a:pt x="196" y="45"/>
                  </a:lnTo>
                  <a:lnTo>
                    <a:pt x="166" y="65"/>
                  </a:lnTo>
                  <a:lnTo>
                    <a:pt x="136" y="86"/>
                  </a:lnTo>
                  <a:lnTo>
                    <a:pt x="110" y="110"/>
                  </a:lnTo>
                  <a:lnTo>
                    <a:pt x="86" y="137"/>
                  </a:lnTo>
                  <a:lnTo>
                    <a:pt x="65" y="166"/>
                  </a:lnTo>
                  <a:lnTo>
                    <a:pt x="45" y="197"/>
                  </a:lnTo>
                  <a:lnTo>
                    <a:pt x="30" y="230"/>
                  </a:lnTo>
                  <a:lnTo>
                    <a:pt x="18" y="264"/>
                  </a:lnTo>
                  <a:lnTo>
                    <a:pt x="8" y="300"/>
                  </a:lnTo>
                  <a:lnTo>
                    <a:pt x="3" y="338"/>
                  </a:lnTo>
                  <a:lnTo>
                    <a:pt x="0" y="376"/>
                  </a:lnTo>
                  <a:lnTo>
                    <a:pt x="3" y="413"/>
                  </a:lnTo>
                  <a:lnTo>
                    <a:pt x="7" y="450"/>
                  </a:lnTo>
                  <a:lnTo>
                    <a:pt x="17" y="485"/>
                  </a:lnTo>
                  <a:lnTo>
                    <a:pt x="29" y="520"/>
                  </a:lnTo>
                  <a:lnTo>
                    <a:pt x="44" y="553"/>
                  </a:lnTo>
                  <a:lnTo>
                    <a:pt x="64" y="584"/>
                  </a:lnTo>
                  <a:lnTo>
                    <a:pt x="86" y="614"/>
                  </a:lnTo>
                  <a:lnTo>
                    <a:pt x="111" y="642"/>
                  </a:lnTo>
                  <a:lnTo>
                    <a:pt x="125" y="655"/>
                  </a:lnTo>
                  <a:lnTo>
                    <a:pt x="139" y="667"/>
                  </a:lnTo>
                  <a:lnTo>
                    <a:pt x="152" y="678"/>
                  </a:lnTo>
                  <a:lnTo>
                    <a:pt x="167" y="689"/>
                  </a:lnTo>
                  <a:lnTo>
                    <a:pt x="184" y="699"/>
                  </a:lnTo>
                  <a:lnTo>
                    <a:pt x="199" y="708"/>
                  </a:lnTo>
                  <a:lnTo>
                    <a:pt x="215" y="716"/>
                  </a:lnTo>
                  <a:lnTo>
                    <a:pt x="232" y="723"/>
                  </a:lnTo>
                  <a:lnTo>
                    <a:pt x="248" y="730"/>
                  </a:lnTo>
                  <a:lnTo>
                    <a:pt x="265" y="735"/>
                  </a:lnTo>
                  <a:lnTo>
                    <a:pt x="284" y="740"/>
                  </a:lnTo>
                  <a:lnTo>
                    <a:pt x="301" y="745"/>
                  </a:lnTo>
                  <a:lnTo>
                    <a:pt x="320" y="747"/>
                  </a:lnTo>
                  <a:lnTo>
                    <a:pt x="338" y="749"/>
                  </a:lnTo>
                  <a:lnTo>
                    <a:pt x="356" y="752"/>
                  </a:lnTo>
                  <a:lnTo>
                    <a:pt x="375" y="752"/>
                  </a:lnTo>
                  <a:lnTo>
                    <a:pt x="393" y="752"/>
                  </a:lnTo>
                  <a:lnTo>
                    <a:pt x="412" y="749"/>
                  </a:lnTo>
                  <a:lnTo>
                    <a:pt x="430" y="747"/>
                  </a:lnTo>
                  <a:lnTo>
                    <a:pt x="449" y="745"/>
                  </a:lnTo>
                  <a:lnTo>
                    <a:pt x="467" y="740"/>
                  </a:lnTo>
                  <a:lnTo>
                    <a:pt x="484" y="735"/>
                  </a:lnTo>
                  <a:lnTo>
                    <a:pt x="502" y="730"/>
                  </a:lnTo>
                  <a:lnTo>
                    <a:pt x="519" y="723"/>
                  </a:lnTo>
                  <a:lnTo>
                    <a:pt x="535" y="716"/>
                  </a:lnTo>
                  <a:lnTo>
                    <a:pt x="552" y="708"/>
                  </a:lnTo>
                  <a:lnTo>
                    <a:pt x="567" y="699"/>
                  </a:lnTo>
                  <a:lnTo>
                    <a:pt x="583" y="689"/>
                  </a:lnTo>
                  <a:lnTo>
                    <a:pt x="598" y="678"/>
                  </a:lnTo>
                  <a:lnTo>
                    <a:pt x="613" y="667"/>
                  </a:lnTo>
                  <a:lnTo>
                    <a:pt x="627" y="655"/>
                  </a:lnTo>
                  <a:lnTo>
                    <a:pt x="641" y="642"/>
                  </a:lnTo>
                  <a:lnTo>
                    <a:pt x="666" y="614"/>
                  </a:lnTo>
                  <a:lnTo>
                    <a:pt x="688" y="584"/>
                  </a:lnTo>
                  <a:lnTo>
                    <a:pt x="707" y="553"/>
                  </a:lnTo>
                  <a:lnTo>
                    <a:pt x="722" y="520"/>
                  </a:lnTo>
                  <a:lnTo>
                    <a:pt x="734" y="485"/>
                  </a:lnTo>
                  <a:lnTo>
                    <a:pt x="744" y="450"/>
                  </a:lnTo>
                  <a:lnTo>
                    <a:pt x="748" y="413"/>
                  </a:lnTo>
                  <a:lnTo>
                    <a:pt x="750" y="376"/>
                  </a:lnTo>
                  <a:lnTo>
                    <a:pt x="748" y="339"/>
                  </a:lnTo>
                  <a:lnTo>
                    <a:pt x="744" y="302"/>
                  </a:lnTo>
                  <a:lnTo>
                    <a:pt x="734" y="266"/>
                  </a:lnTo>
                  <a:lnTo>
                    <a:pt x="722" y="232"/>
                  </a:lnTo>
                  <a:lnTo>
                    <a:pt x="707" y="200"/>
                  </a:lnTo>
                  <a:lnTo>
                    <a:pt x="688" y="167"/>
                  </a:lnTo>
                  <a:lnTo>
                    <a:pt x="666" y="139"/>
                  </a:lnTo>
                  <a:lnTo>
                    <a:pt x="641" y="111"/>
                  </a:lnTo>
                  <a:close/>
                </a:path>
              </a:pathLst>
            </a:custGeom>
            <a:solidFill>
              <a:srgbClr val="4F81BD"/>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grpSp>
      <p:sp>
        <p:nvSpPr>
          <p:cNvPr id="82950" name="TextBox 30"/>
          <p:cNvSpPr txBox="1">
            <a:spLocks noChangeAspect="1"/>
          </p:cNvSpPr>
          <p:nvPr/>
        </p:nvSpPr>
        <p:spPr bwMode="auto">
          <a:xfrm>
            <a:off x="2182751" y="3657600"/>
            <a:ext cx="5240548" cy="2133600"/>
          </a:xfrm>
          <a:prstGeom prst="rect">
            <a:avLst/>
          </a:prstGeom>
          <a:solidFill>
            <a:srgbClr val="9BBB59"/>
          </a:solidFill>
          <a:ln w="28575">
            <a:solidFill>
              <a:schemeClr val="bg1"/>
            </a:solidFill>
          </a:ln>
          <a:effectLst/>
        </p:spPr>
        <p:style>
          <a:lnRef idx="0">
            <a:schemeClr val="lt1">
              <a:hueOff val="0"/>
              <a:satOff val="0"/>
              <a:lumOff val="0"/>
              <a:alphaOff val="0"/>
            </a:schemeClr>
          </a:lnRef>
          <a:fillRef idx="3">
            <a:scrgbClr r="0" g="0" b="0"/>
          </a:fillRef>
          <a:effectRef idx="2">
            <a:scrgbClr r="0" g="0" b="0"/>
          </a:effectRef>
          <a:fontRef idx="minor">
            <a:schemeClr val="lt1"/>
          </a:fontRef>
        </p:style>
        <p:txBody>
          <a:bodyPr spcFirstLastPara="0" vert="horz" wrap="square" lIns="91440" tIns="91440" rIns="91440" bIns="91440" numCol="1" spcCol="1270" anchor="ctr" anchorCtr="0">
            <a:noAutofit/>
          </a:bodyPr>
          <a:lstStyle>
            <a:defPPr>
              <a:defRPr lang="en-US"/>
            </a:defPPr>
            <a:lvl1pPr marL="91440" lvl="0" defTabSz="889000">
              <a:lnSpc>
                <a:spcPts val="2900"/>
              </a:lnSpc>
              <a:spcAft>
                <a:spcPts val="0"/>
              </a:spcAft>
              <a:defRPr sz="1800">
                <a:solidFill>
                  <a:schemeClr val="bg1"/>
                </a:solidFill>
                <a:latin typeface="Arial" pitchFamily="34" charset="0"/>
                <a:cs typeface="Arial" pitchFamily="34" charset="0"/>
              </a:defRPr>
            </a:lvl1pPr>
          </a:lstStyle>
          <a:p>
            <a:pPr>
              <a:lnSpc>
                <a:spcPts val="2600"/>
              </a:lnSpc>
            </a:pPr>
            <a:r>
              <a:rPr lang="en-US" dirty="0"/>
              <a:t>Because there is essential learning and experience that is gained from going through each stage, skipping stages is not a good idea.  People will vary on the amount of time needed in each stage — both shifts in readiness and behavior change are measures of success.</a:t>
            </a:r>
          </a:p>
        </p:txBody>
      </p:sp>
    </p:spTree>
    <p:extLst>
      <p:ext uri="{BB962C8B-B14F-4D97-AF65-F5344CB8AC3E}">
        <p14:creationId xmlns:p14="http://schemas.microsoft.com/office/powerpoint/2010/main" val="3931786248"/>
      </p:ext>
    </p:extLst>
  </p:cSld>
  <p:clrMapOvr>
    <a:masterClrMapping/>
  </p:clrMapOvr>
  <p:transition spd="slow"/>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7"/>
          <p:cNvSpPr/>
          <p:nvPr/>
        </p:nvSpPr>
        <p:spPr>
          <a:xfrm>
            <a:off x="880730" y="533400"/>
            <a:ext cx="533400" cy="533400"/>
          </a:xfrm>
          <a:prstGeom prst="ellipse">
            <a:avLst/>
          </a:prstGeom>
          <a:solidFill>
            <a:schemeClr val="bg1"/>
          </a:solidFill>
          <a:ln w="38100">
            <a:solidFill>
              <a:srgbClr val="F5DB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Arial" pitchFamily="34" charset="0"/>
                <a:cs typeface="Arial" pitchFamily="34" charset="0"/>
              </a:rPr>
              <a:t>5</a:t>
            </a:r>
          </a:p>
        </p:txBody>
      </p:sp>
      <p:sp>
        <p:nvSpPr>
          <p:cNvPr id="2" name="Title 1"/>
          <p:cNvSpPr>
            <a:spLocks noGrp="1"/>
          </p:cNvSpPr>
          <p:nvPr>
            <p:ph type="title"/>
          </p:nvPr>
        </p:nvSpPr>
        <p:spPr/>
        <p:txBody>
          <a:bodyPr/>
          <a:lstStyle/>
          <a:p>
            <a:r>
              <a:rPr lang="en-US" dirty="0"/>
              <a:t>Knowing the Changer’s Stage Helps to Individualize the Approach </a:t>
            </a:r>
          </a:p>
        </p:txBody>
      </p:sp>
      <p:sp>
        <p:nvSpPr>
          <p:cNvPr id="83974" name="TextBox 30"/>
          <p:cNvSpPr txBox="1">
            <a:spLocks noChangeAspect="1"/>
          </p:cNvSpPr>
          <p:nvPr/>
        </p:nvSpPr>
        <p:spPr bwMode="auto">
          <a:xfrm>
            <a:off x="2438400" y="2751825"/>
            <a:ext cx="4572000" cy="2209800"/>
          </a:xfrm>
          <a:prstGeom prst="rect">
            <a:avLst/>
          </a:prstGeom>
          <a:solidFill>
            <a:srgbClr val="F7E297"/>
          </a:solidFill>
          <a:ln w="28575">
            <a:solidFill>
              <a:schemeClr val="bg1"/>
            </a:solidFill>
          </a:ln>
          <a:effectLst/>
        </p:spPr>
        <p:style>
          <a:lnRef idx="0">
            <a:schemeClr val="lt1">
              <a:hueOff val="0"/>
              <a:satOff val="0"/>
              <a:lumOff val="0"/>
              <a:alphaOff val="0"/>
            </a:schemeClr>
          </a:lnRef>
          <a:fillRef idx="3">
            <a:scrgbClr r="0" g="0" b="0"/>
          </a:fillRef>
          <a:effectRef idx="2">
            <a:scrgbClr r="0" g="0" b="0"/>
          </a:effectRef>
          <a:fontRef idx="minor">
            <a:schemeClr val="lt1"/>
          </a:fontRef>
        </p:style>
        <p:txBody>
          <a:bodyPr spcFirstLastPara="0" vert="horz" wrap="square" lIns="91440" tIns="91440" rIns="91440" bIns="91440" numCol="1" spcCol="1270" anchor="ctr" anchorCtr="0">
            <a:noAutofit/>
          </a:bodyPr>
          <a:lstStyle>
            <a:defPPr>
              <a:defRPr lang="en-US"/>
            </a:defPPr>
            <a:lvl1pPr marL="91440" lvl="0" defTabSz="800100">
              <a:lnSpc>
                <a:spcPct val="100000"/>
              </a:lnSpc>
              <a:spcBef>
                <a:spcPct val="0"/>
              </a:spcBef>
              <a:spcAft>
                <a:spcPts val="0"/>
              </a:spcAft>
              <a:defRPr sz="2200">
                <a:solidFill>
                  <a:srgbClr val="FFFFFF"/>
                </a:solidFill>
                <a:latin typeface="Arial" pitchFamily="34" charset="0"/>
                <a:cs typeface="Arial"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nSpc>
                <a:spcPts val="2600"/>
              </a:lnSpc>
            </a:pPr>
            <a:r>
              <a:rPr lang="en-US" sz="1800" dirty="0">
                <a:solidFill>
                  <a:schemeClr val="tx1"/>
                </a:solidFill>
              </a:rPr>
              <a:t>Healthcare providers, family, and friends can offer help that is more targeted to the person’s particular needs, and offer it in the best way, when they match the stage.</a:t>
            </a:r>
          </a:p>
        </p:txBody>
      </p:sp>
    </p:spTree>
    <p:extLst>
      <p:ext uri="{BB962C8B-B14F-4D97-AF65-F5344CB8AC3E}">
        <p14:creationId xmlns:p14="http://schemas.microsoft.com/office/powerpoint/2010/main" val="4229149926"/>
      </p:ext>
    </p:extLst>
  </p:cSld>
  <p:clrMapOvr>
    <a:masterClrMapping/>
  </p:clrMapOvr>
  <p:transition spd="slow"/>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880730" y="533400"/>
            <a:ext cx="533400" cy="533400"/>
          </a:xfrm>
          <a:prstGeom prst="ellipse">
            <a:avLst/>
          </a:prstGeom>
          <a:solidFill>
            <a:schemeClr val="bg1"/>
          </a:solidFill>
          <a:ln w="38100">
            <a:solidFill>
              <a:srgbClr val="D3650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Arial" pitchFamily="34" charset="0"/>
                <a:cs typeface="Arial" pitchFamily="34" charset="0"/>
              </a:rPr>
              <a:t>6</a:t>
            </a:r>
          </a:p>
        </p:txBody>
      </p:sp>
      <p:sp>
        <p:nvSpPr>
          <p:cNvPr id="2" name="Title 1"/>
          <p:cNvSpPr>
            <a:spLocks noGrp="1"/>
          </p:cNvSpPr>
          <p:nvPr>
            <p:ph type="title"/>
          </p:nvPr>
        </p:nvSpPr>
        <p:spPr/>
        <p:txBody>
          <a:bodyPr/>
          <a:lstStyle/>
          <a:p>
            <a:r>
              <a:rPr lang="en-US" dirty="0"/>
              <a:t>Insight is Necessary But Not Sufficient for Permanent Change </a:t>
            </a:r>
          </a:p>
        </p:txBody>
      </p:sp>
      <p:sp>
        <p:nvSpPr>
          <p:cNvPr id="84998" name="TextBox 30"/>
          <p:cNvSpPr txBox="1">
            <a:spLocks noChangeAspect="1"/>
          </p:cNvSpPr>
          <p:nvPr/>
        </p:nvSpPr>
        <p:spPr bwMode="auto">
          <a:xfrm>
            <a:off x="2590800" y="2590800"/>
            <a:ext cx="4800600" cy="2895600"/>
          </a:xfrm>
          <a:prstGeom prst="rect">
            <a:avLst/>
          </a:prstGeom>
          <a:solidFill>
            <a:srgbClr val="D3650B"/>
          </a:solidFill>
          <a:ln w="28575">
            <a:solidFill>
              <a:schemeClr val="bg1"/>
            </a:solidFill>
          </a:ln>
          <a:effectLst/>
        </p:spPr>
        <p:style>
          <a:lnRef idx="0">
            <a:schemeClr val="lt1">
              <a:hueOff val="0"/>
              <a:satOff val="0"/>
              <a:lumOff val="0"/>
              <a:alphaOff val="0"/>
            </a:schemeClr>
          </a:lnRef>
          <a:fillRef idx="3">
            <a:scrgbClr r="0" g="0" b="0"/>
          </a:fillRef>
          <a:effectRef idx="2">
            <a:scrgbClr r="0" g="0" b="0"/>
          </a:effectRef>
          <a:fontRef idx="minor">
            <a:schemeClr val="lt1"/>
          </a:fontRef>
        </p:style>
        <p:txBody>
          <a:bodyPr spcFirstLastPara="0" vert="horz" wrap="square" lIns="91440" tIns="91440" rIns="91440" bIns="91440" numCol="1" spcCol="1270" anchor="ctr" anchorCtr="0">
            <a:noAutofit/>
          </a:bodyPr>
          <a:lstStyle>
            <a:defPPr>
              <a:defRPr lang="en-US"/>
            </a:defPPr>
            <a:lvl1pPr marL="91440" defTabSz="889000">
              <a:spcBef>
                <a:spcPct val="0"/>
              </a:spcBef>
              <a:spcAft>
                <a:spcPts val="600"/>
              </a:spcAft>
              <a:defRPr sz="2200">
                <a:solidFill>
                  <a:srgbClr val="FFFFFF"/>
                </a:solidFill>
                <a:latin typeface="Arial" pitchFamily="34" charset="0"/>
                <a:cs typeface="Arial"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nSpc>
                <a:spcPts val="2700"/>
              </a:lnSpc>
            </a:pPr>
            <a:r>
              <a:rPr lang="en-US" sz="2000" dirty="0"/>
              <a:t>Two mistakes to avoid in the process — trying to modify behaviors by becoming more aware or trying to modify behavior before there is insight about the problem.  Either will likely to result in temporary change or may be an obstacle to progressing further. </a:t>
            </a:r>
          </a:p>
        </p:txBody>
      </p:sp>
    </p:spTree>
    <p:extLst>
      <p:ext uri="{BB962C8B-B14F-4D97-AF65-F5344CB8AC3E}">
        <p14:creationId xmlns:p14="http://schemas.microsoft.com/office/powerpoint/2010/main" val="1972495244"/>
      </p:ext>
    </p:extLst>
  </p:cSld>
  <p:clrMapOvr>
    <a:masterClrMapping/>
  </p:clrMapOvr>
  <p:transition spd="slow"/>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Oval 26"/>
          <p:cNvSpPr/>
          <p:nvPr/>
        </p:nvSpPr>
        <p:spPr>
          <a:xfrm>
            <a:off x="880730" y="533400"/>
            <a:ext cx="533400" cy="533400"/>
          </a:xfrm>
          <a:prstGeom prst="ellipse">
            <a:avLst/>
          </a:prstGeom>
          <a:solidFill>
            <a:schemeClr val="bg1"/>
          </a:solidFill>
          <a:ln w="38100">
            <a:solidFill>
              <a:srgbClr val="9BBB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Arial" pitchFamily="34" charset="0"/>
                <a:cs typeface="Arial" pitchFamily="34" charset="0"/>
              </a:rPr>
              <a:t>7</a:t>
            </a:r>
          </a:p>
        </p:txBody>
      </p:sp>
      <p:sp>
        <p:nvSpPr>
          <p:cNvPr id="2" name="Title 1"/>
          <p:cNvSpPr>
            <a:spLocks noGrp="1"/>
          </p:cNvSpPr>
          <p:nvPr>
            <p:ph type="title"/>
          </p:nvPr>
        </p:nvSpPr>
        <p:spPr/>
        <p:txBody>
          <a:bodyPr/>
          <a:lstStyle/>
          <a:p>
            <a:r>
              <a:rPr lang="en-US" dirty="0"/>
              <a:t>People Who are Not in the Action Stage May Still be “Actively” Changing</a:t>
            </a:r>
          </a:p>
        </p:txBody>
      </p:sp>
      <p:sp>
        <p:nvSpPr>
          <p:cNvPr id="86022" name="TextBox 30"/>
          <p:cNvSpPr txBox="1">
            <a:spLocks noChangeAspect="1"/>
          </p:cNvSpPr>
          <p:nvPr/>
        </p:nvSpPr>
        <p:spPr bwMode="auto">
          <a:xfrm>
            <a:off x="897085" y="2116109"/>
            <a:ext cx="7761140" cy="1722466"/>
          </a:xfrm>
          <a:prstGeom prst="rect">
            <a:avLst/>
          </a:prstGeom>
          <a:solidFill>
            <a:schemeClr val="bg1"/>
          </a:solidFill>
          <a:ln w="28575">
            <a:noFill/>
          </a:ln>
          <a:effectLst/>
        </p:spPr>
        <p:style>
          <a:lnRef idx="0">
            <a:schemeClr val="lt1">
              <a:hueOff val="0"/>
              <a:satOff val="0"/>
              <a:lumOff val="0"/>
              <a:alphaOff val="0"/>
            </a:schemeClr>
          </a:lnRef>
          <a:fillRef idx="3">
            <a:scrgbClr r="0" g="0" b="0"/>
          </a:fillRef>
          <a:effectRef idx="2">
            <a:scrgbClr r="0" g="0" b="0"/>
          </a:effectRef>
          <a:fontRef idx="minor">
            <a:schemeClr val="lt1"/>
          </a:fontRef>
        </p:style>
        <p:txBody>
          <a:bodyPr spcFirstLastPara="0" vert="horz" wrap="square" lIns="182880" tIns="182880" rIns="182880" bIns="91440" numCol="1" spcCol="1270" anchor="t" anchorCtr="0">
            <a:noAutofit/>
          </a:bodyPr>
          <a:lstStyle>
            <a:defPPr>
              <a:defRPr lang="en-US"/>
            </a:defPPr>
            <a:lvl1pPr marL="91440" lvl="0" defTabSz="889000">
              <a:lnSpc>
                <a:spcPts val="2900"/>
              </a:lnSpc>
              <a:spcAft>
                <a:spcPts val="0"/>
              </a:spcAft>
              <a:defRPr sz="1800">
                <a:solidFill>
                  <a:schemeClr val="bg1"/>
                </a:solidFill>
                <a:latin typeface="Arial" pitchFamily="34" charset="0"/>
                <a:cs typeface="Arial" pitchFamily="34" charset="0"/>
              </a:defRPr>
            </a:lvl1pPr>
          </a:lstStyle>
          <a:p>
            <a:pPr>
              <a:lnSpc>
                <a:spcPts val="2200"/>
              </a:lnSpc>
            </a:pPr>
            <a:r>
              <a:rPr lang="en-US" sz="1700" dirty="0">
                <a:solidFill>
                  <a:srgbClr val="4F81BD"/>
                </a:solidFill>
              </a:rPr>
              <a:t>Prochaska found that only 10-20% of people were in action, more in contemplation and the most in precontemplation.  However, since important changes in attitudes, feelings, intentions during early stages are the foundation for changes in behavior, all people should be included for participation regardless of their motivation level or intent to change. </a:t>
            </a:r>
          </a:p>
        </p:txBody>
      </p:sp>
      <p:sp>
        <p:nvSpPr>
          <p:cNvPr id="80" name="Rectangle 79"/>
          <p:cNvSpPr/>
          <p:nvPr/>
        </p:nvSpPr>
        <p:spPr>
          <a:xfrm flipH="1">
            <a:off x="762000" y="4167996"/>
            <a:ext cx="1448519" cy="1623204"/>
          </a:xfrm>
          <a:prstGeom prst="rect">
            <a:avLst/>
          </a:prstGeom>
          <a:solidFill>
            <a:schemeClr val="bg1">
              <a:lumMod val="75000"/>
            </a:schemeClr>
          </a:solidFill>
          <a:ln w="285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Arial" pitchFamily="34" charset="0"/>
                <a:cs typeface="Arial" pitchFamily="34" charset="0"/>
              </a:rPr>
              <a:t>In Pre-</a:t>
            </a:r>
            <a:br>
              <a:rPr lang="en-US" sz="1400" b="1" dirty="0">
                <a:solidFill>
                  <a:schemeClr val="tx1"/>
                </a:solidFill>
                <a:latin typeface="Arial" pitchFamily="34" charset="0"/>
                <a:cs typeface="Arial" pitchFamily="34" charset="0"/>
              </a:rPr>
            </a:br>
            <a:r>
              <a:rPr lang="en-US" sz="1400" b="1" dirty="0">
                <a:solidFill>
                  <a:schemeClr val="tx1"/>
                </a:solidFill>
                <a:latin typeface="Arial" pitchFamily="34" charset="0"/>
                <a:cs typeface="Arial" pitchFamily="34" charset="0"/>
              </a:rPr>
              <a:t>Contemplation</a:t>
            </a:r>
          </a:p>
        </p:txBody>
      </p:sp>
      <p:grpSp>
        <p:nvGrpSpPr>
          <p:cNvPr id="6" name="Group 4" descr="Graphic of a person sleeping in bed"/>
          <p:cNvGrpSpPr/>
          <p:nvPr/>
        </p:nvGrpSpPr>
        <p:grpSpPr>
          <a:xfrm>
            <a:off x="860573" y="3678157"/>
            <a:ext cx="1176578" cy="560468"/>
            <a:chOff x="4256537" y="3980364"/>
            <a:chExt cx="1176578" cy="560468"/>
          </a:xfrm>
        </p:grpSpPr>
        <p:sp>
          <p:nvSpPr>
            <p:cNvPr id="36" name="Rectangle 78"/>
            <p:cNvSpPr>
              <a:spLocks noChangeArrowheads="1"/>
            </p:cNvSpPr>
            <p:nvPr/>
          </p:nvSpPr>
          <p:spPr bwMode="auto">
            <a:xfrm>
              <a:off x="4657380" y="4358269"/>
              <a:ext cx="84138" cy="182563"/>
            </a:xfrm>
            <a:prstGeom prst="rect">
              <a:avLst/>
            </a:prstGeom>
            <a:solidFill>
              <a:schemeClr val="bg1">
                <a:lumMod val="75000"/>
              </a:schemeClr>
            </a:solidFill>
            <a:ln w="19050">
              <a:solidFill>
                <a:schemeClr val="bg1"/>
              </a:solidFill>
            </a:ln>
            <a:effectLst/>
            <a:extLst/>
          </p:spPr>
          <p:txBody>
            <a:bodyPr vert="horz" wrap="square" lIns="91440" tIns="45720" rIns="91440" bIns="45720" numCol="1" anchor="t" anchorCtr="0" compatLnSpc="1">
              <a:prstTxWarp prst="textNoShape">
                <a:avLst/>
              </a:prstTxWarp>
            </a:bodyPr>
            <a:lstStyle/>
            <a:p>
              <a:endParaRPr lang="en-US" dirty="0"/>
            </a:p>
          </p:txBody>
        </p:sp>
        <p:sp>
          <p:nvSpPr>
            <p:cNvPr id="37" name="Rectangle 79"/>
            <p:cNvSpPr>
              <a:spLocks noChangeArrowheads="1"/>
            </p:cNvSpPr>
            <p:nvPr/>
          </p:nvSpPr>
          <p:spPr bwMode="auto">
            <a:xfrm>
              <a:off x="5241027" y="4358269"/>
              <a:ext cx="82550" cy="182563"/>
            </a:xfrm>
            <a:prstGeom prst="rect">
              <a:avLst/>
            </a:prstGeom>
            <a:solidFill>
              <a:schemeClr val="bg1">
                <a:lumMod val="75000"/>
              </a:schemeClr>
            </a:solidFill>
            <a:ln w="19050">
              <a:solidFill>
                <a:schemeClr val="bg1"/>
              </a:solidFill>
            </a:ln>
            <a:effectLst/>
            <a:extLst/>
          </p:spPr>
          <p:txBody>
            <a:bodyPr vert="horz" wrap="square" lIns="91440" tIns="45720" rIns="91440" bIns="45720" numCol="1" anchor="t" anchorCtr="0" compatLnSpc="1">
              <a:prstTxWarp prst="textNoShape">
                <a:avLst/>
              </a:prstTxWarp>
            </a:bodyPr>
            <a:lstStyle/>
            <a:p>
              <a:endParaRPr lang="en-US" dirty="0"/>
            </a:p>
          </p:txBody>
        </p:sp>
        <p:sp>
          <p:nvSpPr>
            <p:cNvPr id="39" name="Freeform 63"/>
            <p:cNvSpPr>
              <a:spLocks/>
            </p:cNvSpPr>
            <p:nvPr/>
          </p:nvSpPr>
          <p:spPr bwMode="auto">
            <a:xfrm>
              <a:off x="4256537" y="4017991"/>
              <a:ext cx="198438" cy="117475"/>
            </a:xfrm>
            <a:custGeom>
              <a:avLst/>
              <a:gdLst>
                <a:gd name="T0" fmla="*/ 226 w 375"/>
                <a:gd name="T1" fmla="*/ 0 h 223"/>
                <a:gd name="T2" fmla="*/ 189 w 375"/>
                <a:gd name="T3" fmla="*/ 0 h 223"/>
                <a:gd name="T4" fmla="*/ 186 w 375"/>
                <a:gd name="T5" fmla="*/ 0 h 223"/>
                <a:gd name="T6" fmla="*/ 148 w 375"/>
                <a:gd name="T7" fmla="*/ 0 h 223"/>
                <a:gd name="T8" fmla="*/ 0 w 375"/>
                <a:gd name="T9" fmla="*/ 223 h 223"/>
                <a:gd name="T10" fmla="*/ 186 w 375"/>
                <a:gd name="T11" fmla="*/ 223 h 223"/>
                <a:gd name="T12" fmla="*/ 189 w 375"/>
                <a:gd name="T13" fmla="*/ 223 h 223"/>
                <a:gd name="T14" fmla="*/ 375 w 375"/>
                <a:gd name="T15" fmla="*/ 223 h 223"/>
                <a:gd name="T16" fmla="*/ 226 w 375"/>
                <a:gd name="T17"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5" h="223">
                  <a:moveTo>
                    <a:pt x="226" y="0"/>
                  </a:moveTo>
                  <a:lnTo>
                    <a:pt x="189" y="0"/>
                  </a:lnTo>
                  <a:lnTo>
                    <a:pt x="186" y="0"/>
                  </a:lnTo>
                  <a:lnTo>
                    <a:pt x="148" y="0"/>
                  </a:lnTo>
                  <a:lnTo>
                    <a:pt x="0" y="223"/>
                  </a:lnTo>
                  <a:lnTo>
                    <a:pt x="186" y="223"/>
                  </a:lnTo>
                  <a:lnTo>
                    <a:pt x="189" y="223"/>
                  </a:lnTo>
                  <a:lnTo>
                    <a:pt x="375" y="223"/>
                  </a:lnTo>
                  <a:lnTo>
                    <a:pt x="226" y="0"/>
                  </a:lnTo>
                  <a:close/>
                </a:path>
              </a:pathLst>
            </a:custGeom>
            <a:solidFill>
              <a:schemeClr val="bg1">
                <a:lumMod val="75000"/>
              </a:schemeClr>
            </a:solidFill>
            <a:ln w="19050">
              <a:solidFill>
                <a:schemeClr val="bg1"/>
              </a:solidFill>
            </a:ln>
            <a:effectLst/>
          </p:spPr>
          <p:txBody>
            <a:bodyPr vert="horz" wrap="square" lIns="91440" tIns="45720" rIns="91440" bIns="45720" numCol="1" anchor="t" anchorCtr="0" compatLnSpc="1">
              <a:prstTxWarp prst="textNoShape">
                <a:avLst/>
              </a:prstTxWarp>
            </a:bodyPr>
            <a:lstStyle/>
            <a:p>
              <a:endParaRPr lang="en-US" dirty="0"/>
            </a:p>
          </p:txBody>
        </p:sp>
        <p:sp>
          <p:nvSpPr>
            <p:cNvPr id="40" name="Freeform 64"/>
            <p:cNvSpPr>
              <a:spLocks/>
            </p:cNvSpPr>
            <p:nvPr/>
          </p:nvSpPr>
          <p:spPr bwMode="auto">
            <a:xfrm>
              <a:off x="4285112" y="4160866"/>
              <a:ext cx="142875" cy="111125"/>
            </a:xfrm>
            <a:custGeom>
              <a:avLst/>
              <a:gdLst>
                <a:gd name="T0" fmla="*/ 99 w 270"/>
                <a:gd name="T1" fmla="*/ 0 h 208"/>
                <a:gd name="T2" fmla="*/ 99 w 270"/>
                <a:gd name="T3" fmla="*/ 150 h 208"/>
                <a:gd name="T4" fmla="*/ 80 w 270"/>
                <a:gd name="T5" fmla="*/ 153 h 208"/>
                <a:gd name="T6" fmla="*/ 63 w 270"/>
                <a:gd name="T7" fmla="*/ 159 h 208"/>
                <a:gd name="T8" fmla="*/ 46 w 270"/>
                <a:gd name="T9" fmla="*/ 164 h 208"/>
                <a:gd name="T10" fmla="*/ 31 w 270"/>
                <a:gd name="T11" fmla="*/ 171 h 208"/>
                <a:gd name="T12" fmla="*/ 20 w 270"/>
                <a:gd name="T13" fmla="*/ 179 h 208"/>
                <a:gd name="T14" fmla="*/ 11 w 270"/>
                <a:gd name="T15" fmla="*/ 187 h 208"/>
                <a:gd name="T16" fmla="*/ 4 w 270"/>
                <a:gd name="T17" fmla="*/ 197 h 208"/>
                <a:gd name="T18" fmla="*/ 0 w 270"/>
                <a:gd name="T19" fmla="*/ 208 h 208"/>
                <a:gd name="T20" fmla="*/ 270 w 270"/>
                <a:gd name="T21" fmla="*/ 208 h 208"/>
                <a:gd name="T22" fmla="*/ 266 w 270"/>
                <a:gd name="T23" fmla="*/ 197 h 208"/>
                <a:gd name="T24" fmla="*/ 259 w 270"/>
                <a:gd name="T25" fmla="*/ 187 h 208"/>
                <a:gd name="T26" fmla="*/ 250 w 270"/>
                <a:gd name="T27" fmla="*/ 178 h 208"/>
                <a:gd name="T28" fmla="*/ 238 w 270"/>
                <a:gd name="T29" fmla="*/ 170 h 208"/>
                <a:gd name="T30" fmla="*/ 223 w 270"/>
                <a:gd name="T31" fmla="*/ 163 h 208"/>
                <a:gd name="T32" fmla="*/ 206 w 270"/>
                <a:gd name="T33" fmla="*/ 157 h 208"/>
                <a:gd name="T34" fmla="*/ 188 w 270"/>
                <a:gd name="T35" fmla="*/ 152 h 208"/>
                <a:gd name="T36" fmla="*/ 168 w 270"/>
                <a:gd name="T37" fmla="*/ 149 h 208"/>
                <a:gd name="T38" fmla="*/ 168 w 270"/>
                <a:gd name="T39" fmla="*/ 0 h 208"/>
                <a:gd name="T40" fmla="*/ 99 w 270"/>
                <a:gd name="T41"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70" h="208">
                  <a:moveTo>
                    <a:pt x="99" y="0"/>
                  </a:moveTo>
                  <a:lnTo>
                    <a:pt x="99" y="150"/>
                  </a:lnTo>
                  <a:lnTo>
                    <a:pt x="80" y="153"/>
                  </a:lnTo>
                  <a:lnTo>
                    <a:pt x="63" y="159"/>
                  </a:lnTo>
                  <a:lnTo>
                    <a:pt x="46" y="164"/>
                  </a:lnTo>
                  <a:lnTo>
                    <a:pt x="31" y="171"/>
                  </a:lnTo>
                  <a:lnTo>
                    <a:pt x="20" y="179"/>
                  </a:lnTo>
                  <a:lnTo>
                    <a:pt x="11" y="187"/>
                  </a:lnTo>
                  <a:lnTo>
                    <a:pt x="4" y="197"/>
                  </a:lnTo>
                  <a:lnTo>
                    <a:pt x="0" y="208"/>
                  </a:lnTo>
                  <a:lnTo>
                    <a:pt x="270" y="208"/>
                  </a:lnTo>
                  <a:lnTo>
                    <a:pt x="266" y="197"/>
                  </a:lnTo>
                  <a:lnTo>
                    <a:pt x="259" y="187"/>
                  </a:lnTo>
                  <a:lnTo>
                    <a:pt x="250" y="178"/>
                  </a:lnTo>
                  <a:lnTo>
                    <a:pt x="238" y="170"/>
                  </a:lnTo>
                  <a:lnTo>
                    <a:pt x="223" y="163"/>
                  </a:lnTo>
                  <a:lnTo>
                    <a:pt x="206" y="157"/>
                  </a:lnTo>
                  <a:lnTo>
                    <a:pt x="188" y="152"/>
                  </a:lnTo>
                  <a:lnTo>
                    <a:pt x="168" y="149"/>
                  </a:lnTo>
                  <a:lnTo>
                    <a:pt x="168" y="0"/>
                  </a:lnTo>
                  <a:lnTo>
                    <a:pt x="99" y="0"/>
                  </a:lnTo>
                  <a:close/>
                </a:path>
              </a:pathLst>
            </a:custGeom>
            <a:solidFill>
              <a:schemeClr val="bg1">
                <a:lumMod val="75000"/>
              </a:schemeClr>
            </a:solidFill>
            <a:ln w="19050">
              <a:solidFill>
                <a:schemeClr val="bg1"/>
              </a:solidFill>
            </a:ln>
            <a:effectLst/>
          </p:spPr>
          <p:txBody>
            <a:bodyPr vert="horz" wrap="square" lIns="91440" tIns="45720" rIns="91440" bIns="45720" numCol="1" anchor="t" anchorCtr="0" compatLnSpc="1">
              <a:prstTxWarp prst="textNoShape">
                <a:avLst/>
              </a:prstTxWarp>
            </a:bodyPr>
            <a:lstStyle/>
            <a:p>
              <a:endParaRPr lang="en-US" dirty="0"/>
            </a:p>
          </p:txBody>
        </p:sp>
        <p:sp>
          <p:nvSpPr>
            <p:cNvPr id="41" name="Freeform 65"/>
            <p:cNvSpPr>
              <a:spLocks/>
            </p:cNvSpPr>
            <p:nvPr/>
          </p:nvSpPr>
          <p:spPr bwMode="auto">
            <a:xfrm>
              <a:off x="4259712" y="4295804"/>
              <a:ext cx="200025" cy="214313"/>
            </a:xfrm>
            <a:custGeom>
              <a:avLst/>
              <a:gdLst>
                <a:gd name="T0" fmla="*/ 377 w 377"/>
                <a:gd name="T1" fmla="*/ 52 h 405"/>
                <a:gd name="T2" fmla="*/ 377 w 377"/>
                <a:gd name="T3" fmla="*/ 0 h 405"/>
                <a:gd name="T4" fmla="*/ 0 w 377"/>
                <a:gd name="T5" fmla="*/ 0 h 405"/>
                <a:gd name="T6" fmla="*/ 0 w 377"/>
                <a:gd name="T7" fmla="*/ 52 h 405"/>
                <a:gd name="T8" fmla="*/ 115 w 377"/>
                <a:gd name="T9" fmla="*/ 52 h 405"/>
                <a:gd name="T10" fmla="*/ 115 w 377"/>
                <a:gd name="T11" fmla="*/ 337 h 405"/>
                <a:gd name="T12" fmla="*/ 0 w 377"/>
                <a:gd name="T13" fmla="*/ 337 h 405"/>
                <a:gd name="T14" fmla="*/ 0 w 377"/>
                <a:gd name="T15" fmla="*/ 405 h 405"/>
                <a:gd name="T16" fmla="*/ 377 w 377"/>
                <a:gd name="T17" fmla="*/ 405 h 405"/>
                <a:gd name="T18" fmla="*/ 377 w 377"/>
                <a:gd name="T19" fmla="*/ 337 h 405"/>
                <a:gd name="T20" fmla="*/ 250 w 377"/>
                <a:gd name="T21" fmla="*/ 337 h 405"/>
                <a:gd name="T22" fmla="*/ 250 w 377"/>
                <a:gd name="T23" fmla="*/ 52 h 405"/>
                <a:gd name="T24" fmla="*/ 377 w 377"/>
                <a:gd name="T25" fmla="*/ 52 h 4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77" h="405">
                  <a:moveTo>
                    <a:pt x="377" y="52"/>
                  </a:moveTo>
                  <a:lnTo>
                    <a:pt x="377" y="0"/>
                  </a:lnTo>
                  <a:lnTo>
                    <a:pt x="0" y="0"/>
                  </a:lnTo>
                  <a:lnTo>
                    <a:pt x="0" y="52"/>
                  </a:lnTo>
                  <a:lnTo>
                    <a:pt x="115" y="52"/>
                  </a:lnTo>
                  <a:lnTo>
                    <a:pt x="115" y="337"/>
                  </a:lnTo>
                  <a:lnTo>
                    <a:pt x="0" y="337"/>
                  </a:lnTo>
                  <a:lnTo>
                    <a:pt x="0" y="405"/>
                  </a:lnTo>
                  <a:lnTo>
                    <a:pt x="377" y="405"/>
                  </a:lnTo>
                  <a:lnTo>
                    <a:pt x="377" y="337"/>
                  </a:lnTo>
                  <a:lnTo>
                    <a:pt x="250" y="337"/>
                  </a:lnTo>
                  <a:lnTo>
                    <a:pt x="250" y="52"/>
                  </a:lnTo>
                  <a:lnTo>
                    <a:pt x="377" y="52"/>
                  </a:lnTo>
                  <a:close/>
                </a:path>
              </a:pathLst>
            </a:custGeom>
            <a:solidFill>
              <a:schemeClr val="bg1">
                <a:lumMod val="75000"/>
              </a:schemeClr>
            </a:solidFill>
            <a:ln w="19050">
              <a:solidFill>
                <a:schemeClr val="bg1"/>
              </a:solidFill>
            </a:ln>
            <a:effectLst/>
          </p:spPr>
          <p:txBody>
            <a:bodyPr vert="horz" wrap="square" lIns="91440" tIns="45720" rIns="91440" bIns="45720" numCol="1" anchor="t" anchorCtr="0" compatLnSpc="1">
              <a:prstTxWarp prst="textNoShape">
                <a:avLst/>
              </a:prstTxWarp>
            </a:bodyPr>
            <a:lstStyle/>
            <a:p>
              <a:endParaRPr lang="en-US" dirty="0"/>
            </a:p>
          </p:txBody>
        </p:sp>
        <p:sp>
          <p:nvSpPr>
            <p:cNvPr id="42" name="Rectangle 77"/>
            <p:cNvSpPr>
              <a:spLocks noChangeArrowheads="1"/>
            </p:cNvSpPr>
            <p:nvPr/>
          </p:nvSpPr>
          <p:spPr bwMode="auto">
            <a:xfrm>
              <a:off x="4549430" y="4228094"/>
              <a:ext cx="883685" cy="185738"/>
            </a:xfrm>
            <a:prstGeom prst="rect">
              <a:avLst/>
            </a:prstGeom>
            <a:solidFill>
              <a:schemeClr val="bg1">
                <a:lumMod val="75000"/>
              </a:schemeClr>
            </a:solidFill>
            <a:ln w="19050">
              <a:solidFill>
                <a:schemeClr val="bg1"/>
              </a:solidFill>
              <a:miter lim="800000"/>
              <a:headEnd/>
              <a:tailEnd/>
            </a:ln>
            <a:effectLst/>
            <a:extLst/>
          </p:spPr>
          <p:txBody>
            <a:bodyPr vert="horz" wrap="square" lIns="91440" tIns="45720" rIns="91440" bIns="45720" numCol="1" anchor="t" anchorCtr="0" compatLnSpc="1">
              <a:prstTxWarp prst="textNoShape">
                <a:avLst/>
              </a:prstTxWarp>
            </a:bodyPr>
            <a:lstStyle/>
            <a:p>
              <a:endParaRPr lang="en-US" dirty="0"/>
            </a:p>
          </p:txBody>
        </p:sp>
        <p:sp>
          <p:nvSpPr>
            <p:cNvPr id="43" name="Rectangle 80"/>
            <p:cNvSpPr>
              <a:spLocks noChangeArrowheads="1"/>
            </p:cNvSpPr>
            <p:nvPr/>
          </p:nvSpPr>
          <p:spPr bwMode="auto">
            <a:xfrm>
              <a:off x="4549430" y="4021719"/>
              <a:ext cx="65088" cy="260350"/>
            </a:xfrm>
            <a:prstGeom prst="rect">
              <a:avLst/>
            </a:prstGeom>
            <a:solidFill>
              <a:schemeClr val="bg1">
                <a:lumMod val="75000"/>
              </a:schemeClr>
            </a:solidFill>
            <a:ln w="19050">
              <a:solidFill>
                <a:schemeClr val="bg1"/>
              </a:solidFill>
            </a:ln>
            <a:effectLst/>
            <a:extLst/>
          </p:spPr>
          <p:txBody>
            <a:bodyPr vert="horz" wrap="square" lIns="91440" tIns="45720" rIns="91440" bIns="45720" numCol="1" anchor="t" anchorCtr="0" compatLnSpc="1">
              <a:prstTxWarp prst="textNoShape">
                <a:avLst/>
              </a:prstTxWarp>
            </a:bodyPr>
            <a:lstStyle/>
            <a:p>
              <a:endParaRPr lang="en-US" dirty="0"/>
            </a:p>
          </p:txBody>
        </p:sp>
        <p:sp>
          <p:nvSpPr>
            <p:cNvPr id="44" name="Rectangle 81"/>
            <p:cNvSpPr>
              <a:spLocks noChangeArrowheads="1"/>
            </p:cNvSpPr>
            <p:nvPr/>
          </p:nvSpPr>
          <p:spPr bwMode="auto">
            <a:xfrm>
              <a:off x="4812402" y="4202694"/>
              <a:ext cx="620713" cy="285750"/>
            </a:xfrm>
            <a:prstGeom prst="rect">
              <a:avLst/>
            </a:prstGeom>
            <a:solidFill>
              <a:schemeClr val="bg1">
                <a:lumMod val="75000"/>
              </a:schemeClr>
            </a:solidFill>
            <a:ln w="19050">
              <a:solidFill>
                <a:schemeClr val="bg1"/>
              </a:solidFill>
            </a:ln>
            <a:effectLst/>
          </p:spPr>
          <p:txBody>
            <a:bodyPr vert="horz" wrap="square" lIns="91440" tIns="45720" rIns="91440" bIns="45720" numCol="1" anchor="t" anchorCtr="0" compatLnSpc="1">
              <a:prstTxWarp prst="textNoShape">
                <a:avLst/>
              </a:prstTxWarp>
            </a:bodyPr>
            <a:lstStyle/>
            <a:p>
              <a:endParaRPr lang="en-US" dirty="0"/>
            </a:p>
          </p:txBody>
        </p:sp>
        <p:sp>
          <p:nvSpPr>
            <p:cNvPr id="46" name="Flowchart: Delay 45"/>
            <p:cNvSpPr/>
            <p:nvPr/>
          </p:nvSpPr>
          <p:spPr>
            <a:xfrm rot="16200000">
              <a:off x="5065211" y="3874479"/>
              <a:ext cx="149225" cy="586582"/>
            </a:xfrm>
            <a:prstGeom prst="flowChartDelay">
              <a:avLst/>
            </a:prstGeom>
            <a:solidFill>
              <a:schemeClr val="bg1">
                <a:lumMod val="75000"/>
              </a:schemeClr>
            </a:solidFill>
            <a:ln w="19050">
              <a:solidFill>
                <a:schemeClr val="bg1"/>
              </a:solidFill>
            </a:ln>
            <a:effectLst/>
          </p:spPr>
          <p:txBody>
            <a:bodyPr vert="horz" wrap="square" lIns="91440" tIns="45720" rIns="91440" bIns="45720" numCol="1" anchor="t" anchorCtr="0" compatLnSpc="1">
              <a:prstTxWarp prst="textNoShape">
                <a:avLst/>
              </a:prstTxWarp>
            </a:bodyPr>
            <a:lstStyle/>
            <a:p>
              <a:endParaRPr lang="en-US" dirty="0"/>
            </a:p>
          </p:txBody>
        </p:sp>
        <p:sp>
          <p:nvSpPr>
            <p:cNvPr id="48" name="Freeform 54"/>
            <p:cNvSpPr>
              <a:spLocks/>
            </p:cNvSpPr>
            <p:nvPr/>
          </p:nvSpPr>
          <p:spPr bwMode="auto">
            <a:xfrm rot="17086914" flipH="1">
              <a:off x="4672309" y="3983248"/>
              <a:ext cx="242268" cy="236500"/>
            </a:xfrm>
            <a:custGeom>
              <a:avLst/>
              <a:gdLst>
                <a:gd name="T0" fmla="*/ 51 w 253"/>
                <a:gd name="T1" fmla="*/ 219 h 246"/>
                <a:gd name="T2" fmla="*/ 71 w 253"/>
                <a:gd name="T3" fmla="*/ 233 h 246"/>
                <a:gd name="T4" fmla="*/ 93 w 253"/>
                <a:gd name="T5" fmla="*/ 241 h 246"/>
                <a:gd name="T6" fmla="*/ 117 w 253"/>
                <a:gd name="T7" fmla="*/ 246 h 246"/>
                <a:gd name="T8" fmla="*/ 141 w 253"/>
                <a:gd name="T9" fmla="*/ 246 h 246"/>
                <a:gd name="T10" fmla="*/ 164 w 253"/>
                <a:gd name="T11" fmla="*/ 243 h 246"/>
                <a:gd name="T12" fmla="*/ 186 w 253"/>
                <a:gd name="T13" fmla="*/ 233 h 246"/>
                <a:gd name="T14" fmla="*/ 207 w 253"/>
                <a:gd name="T15" fmla="*/ 221 h 246"/>
                <a:gd name="T16" fmla="*/ 224 w 253"/>
                <a:gd name="T17" fmla="*/ 203 h 246"/>
                <a:gd name="T18" fmla="*/ 239 w 253"/>
                <a:gd name="T19" fmla="*/ 183 h 246"/>
                <a:gd name="T20" fmla="*/ 248 w 253"/>
                <a:gd name="T21" fmla="*/ 161 h 246"/>
                <a:gd name="T22" fmla="*/ 253 w 253"/>
                <a:gd name="T23" fmla="*/ 137 h 246"/>
                <a:gd name="T24" fmla="*/ 253 w 253"/>
                <a:gd name="T25" fmla="*/ 113 h 246"/>
                <a:gd name="T26" fmla="*/ 250 w 253"/>
                <a:gd name="T27" fmla="*/ 90 h 246"/>
                <a:gd name="T28" fmla="*/ 240 w 253"/>
                <a:gd name="T29" fmla="*/ 68 h 246"/>
                <a:gd name="T30" fmla="*/ 228 w 253"/>
                <a:gd name="T31" fmla="*/ 46 h 246"/>
                <a:gd name="T32" fmla="*/ 210 w 253"/>
                <a:gd name="T33" fmla="*/ 28 h 246"/>
                <a:gd name="T34" fmla="*/ 190 w 253"/>
                <a:gd name="T35" fmla="*/ 14 h 246"/>
                <a:gd name="T36" fmla="*/ 166 w 253"/>
                <a:gd name="T37" fmla="*/ 6 h 246"/>
                <a:gd name="T38" fmla="*/ 142 w 253"/>
                <a:gd name="T39" fmla="*/ 1 h 246"/>
                <a:gd name="T40" fmla="*/ 119 w 253"/>
                <a:gd name="T41" fmla="*/ 0 h 246"/>
                <a:gd name="T42" fmla="*/ 95 w 253"/>
                <a:gd name="T43" fmla="*/ 5 h 246"/>
                <a:gd name="T44" fmla="*/ 73 w 253"/>
                <a:gd name="T45" fmla="*/ 14 h 246"/>
                <a:gd name="T46" fmla="*/ 52 w 253"/>
                <a:gd name="T47" fmla="*/ 27 h 246"/>
                <a:gd name="T48" fmla="*/ 35 w 253"/>
                <a:gd name="T49" fmla="*/ 44 h 246"/>
                <a:gd name="T50" fmla="*/ 14 w 253"/>
                <a:gd name="T51" fmla="*/ 76 h 246"/>
                <a:gd name="T52" fmla="*/ 3 w 253"/>
                <a:gd name="T53" fmla="*/ 109 h 246"/>
                <a:gd name="T54" fmla="*/ 0 w 253"/>
                <a:gd name="T55" fmla="*/ 140 h 246"/>
                <a:gd name="T56" fmla="*/ 0 w 253"/>
                <a:gd name="T57" fmla="*/ 170 h 246"/>
                <a:gd name="T58" fmla="*/ 5 w 253"/>
                <a:gd name="T59" fmla="*/ 197 h 246"/>
                <a:gd name="T60" fmla="*/ 11 w 253"/>
                <a:gd name="T61" fmla="*/ 218 h 246"/>
                <a:gd name="T62" fmla="*/ 16 w 253"/>
                <a:gd name="T63" fmla="*/ 232 h 246"/>
                <a:gd name="T64" fmla="*/ 18 w 253"/>
                <a:gd name="T65" fmla="*/ 237 h 246"/>
                <a:gd name="T66" fmla="*/ 51 w 253"/>
                <a:gd name="T67" fmla="*/ 219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53" h="246">
                  <a:moveTo>
                    <a:pt x="51" y="219"/>
                  </a:moveTo>
                  <a:lnTo>
                    <a:pt x="71" y="233"/>
                  </a:lnTo>
                  <a:lnTo>
                    <a:pt x="93" y="241"/>
                  </a:lnTo>
                  <a:lnTo>
                    <a:pt x="117" y="246"/>
                  </a:lnTo>
                  <a:lnTo>
                    <a:pt x="141" y="246"/>
                  </a:lnTo>
                  <a:lnTo>
                    <a:pt x="164" y="243"/>
                  </a:lnTo>
                  <a:lnTo>
                    <a:pt x="186" y="233"/>
                  </a:lnTo>
                  <a:lnTo>
                    <a:pt x="207" y="221"/>
                  </a:lnTo>
                  <a:lnTo>
                    <a:pt x="224" y="203"/>
                  </a:lnTo>
                  <a:lnTo>
                    <a:pt x="239" y="183"/>
                  </a:lnTo>
                  <a:lnTo>
                    <a:pt x="248" y="161"/>
                  </a:lnTo>
                  <a:lnTo>
                    <a:pt x="253" y="137"/>
                  </a:lnTo>
                  <a:lnTo>
                    <a:pt x="253" y="113"/>
                  </a:lnTo>
                  <a:lnTo>
                    <a:pt x="250" y="90"/>
                  </a:lnTo>
                  <a:lnTo>
                    <a:pt x="240" y="68"/>
                  </a:lnTo>
                  <a:lnTo>
                    <a:pt x="228" y="46"/>
                  </a:lnTo>
                  <a:lnTo>
                    <a:pt x="210" y="28"/>
                  </a:lnTo>
                  <a:lnTo>
                    <a:pt x="190" y="14"/>
                  </a:lnTo>
                  <a:lnTo>
                    <a:pt x="166" y="6"/>
                  </a:lnTo>
                  <a:lnTo>
                    <a:pt x="142" y="1"/>
                  </a:lnTo>
                  <a:lnTo>
                    <a:pt x="119" y="0"/>
                  </a:lnTo>
                  <a:lnTo>
                    <a:pt x="95" y="5"/>
                  </a:lnTo>
                  <a:lnTo>
                    <a:pt x="73" y="14"/>
                  </a:lnTo>
                  <a:lnTo>
                    <a:pt x="52" y="27"/>
                  </a:lnTo>
                  <a:lnTo>
                    <a:pt x="35" y="44"/>
                  </a:lnTo>
                  <a:lnTo>
                    <a:pt x="14" y="76"/>
                  </a:lnTo>
                  <a:lnTo>
                    <a:pt x="3" y="109"/>
                  </a:lnTo>
                  <a:lnTo>
                    <a:pt x="0" y="140"/>
                  </a:lnTo>
                  <a:lnTo>
                    <a:pt x="0" y="170"/>
                  </a:lnTo>
                  <a:lnTo>
                    <a:pt x="5" y="197"/>
                  </a:lnTo>
                  <a:lnTo>
                    <a:pt x="11" y="218"/>
                  </a:lnTo>
                  <a:lnTo>
                    <a:pt x="16" y="232"/>
                  </a:lnTo>
                  <a:lnTo>
                    <a:pt x="18" y="237"/>
                  </a:lnTo>
                  <a:lnTo>
                    <a:pt x="51" y="219"/>
                  </a:lnTo>
                  <a:close/>
                </a:path>
              </a:pathLst>
            </a:custGeom>
            <a:solidFill>
              <a:schemeClr val="bg1">
                <a:lumMod val="75000"/>
              </a:schemeClr>
            </a:solidFill>
            <a:ln w="19050">
              <a:solidFill>
                <a:schemeClr val="bg1"/>
              </a:solidFill>
            </a:ln>
            <a:effectLst/>
          </p:spPr>
          <p:txBody>
            <a:bodyPr vert="horz" wrap="square" lIns="91440" tIns="45720" rIns="91440" bIns="45720" numCol="1" anchor="t" anchorCtr="0" compatLnSpc="1">
              <a:prstTxWarp prst="textNoShape">
                <a:avLst/>
              </a:prstTxWarp>
            </a:bodyPr>
            <a:lstStyle/>
            <a:p>
              <a:endParaRPr lang="en-US" dirty="0"/>
            </a:p>
          </p:txBody>
        </p:sp>
      </p:grpSp>
      <p:sp>
        <p:nvSpPr>
          <p:cNvPr id="79" name="Rectangle 78"/>
          <p:cNvSpPr/>
          <p:nvPr/>
        </p:nvSpPr>
        <p:spPr>
          <a:xfrm flipH="1">
            <a:off x="2225045" y="4800600"/>
            <a:ext cx="1448519" cy="990600"/>
          </a:xfrm>
          <a:prstGeom prst="rect">
            <a:avLst/>
          </a:prstGeom>
          <a:solidFill>
            <a:srgbClr val="F0C93C"/>
          </a:solidFill>
          <a:ln w="285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Arial" pitchFamily="34" charset="0"/>
                <a:cs typeface="Arial" pitchFamily="34" charset="0"/>
              </a:rPr>
              <a:t>In </a:t>
            </a:r>
          </a:p>
          <a:p>
            <a:pPr algn="ctr"/>
            <a:r>
              <a:rPr lang="en-US" sz="1400" b="1" dirty="0">
                <a:solidFill>
                  <a:schemeClr val="tx1"/>
                </a:solidFill>
                <a:latin typeface="Arial" pitchFamily="34" charset="0"/>
                <a:cs typeface="Arial" pitchFamily="34" charset="0"/>
              </a:rPr>
              <a:t>Contemplation</a:t>
            </a:r>
          </a:p>
        </p:txBody>
      </p:sp>
      <p:grpSp>
        <p:nvGrpSpPr>
          <p:cNvPr id="4" name="Group 32" descr="Graphic of a person sitting in a chair"/>
          <p:cNvGrpSpPr/>
          <p:nvPr/>
        </p:nvGrpSpPr>
        <p:grpSpPr>
          <a:xfrm flipH="1">
            <a:off x="2582862" y="3894719"/>
            <a:ext cx="846138" cy="973138"/>
            <a:chOff x="4191000" y="1761436"/>
            <a:chExt cx="846138" cy="973138"/>
          </a:xfrm>
          <a:effectLst>
            <a:outerShdw blurRad="50800" dist="38100" dir="2700000" algn="tl" rotWithShape="0">
              <a:prstClr val="black">
                <a:alpha val="40000"/>
              </a:prstClr>
            </a:outerShdw>
          </a:effectLst>
        </p:grpSpPr>
        <p:sp>
          <p:nvSpPr>
            <p:cNvPr id="51" name="Freeform 54"/>
            <p:cNvSpPr>
              <a:spLocks/>
            </p:cNvSpPr>
            <p:nvPr/>
          </p:nvSpPr>
          <p:spPr bwMode="auto">
            <a:xfrm>
              <a:off x="4618037" y="1761436"/>
              <a:ext cx="200025" cy="195263"/>
            </a:xfrm>
            <a:custGeom>
              <a:avLst/>
              <a:gdLst>
                <a:gd name="T0" fmla="*/ 51 w 253"/>
                <a:gd name="T1" fmla="*/ 219 h 246"/>
                <a:gd name="T2" fmla="*/ 71 w 253"/>
                <a:gd name="T3" fmla="*/ 233 h 246"/>
                <a:gd name="T4" fmla="*/ 93 w 253"/>
                <a:gd name="T5" fmla="*/ 241 h 246"/>
                <a:gd name="T6" fmla="*/ 117 w 253"/>
                <a:gd name="T7" fmla="*/ 246 h 246"/>
                <a:gd name="T8" fmla="*/ 141 w 253"/>
                <a:gd name="T9" fmla="*/ 246 h 246"/>
                <a:gd name="T10" fmla="*/ 164 w 253"/>
                <a:gd name="T11" fmla="*/ 243 h 246"/>
                <a:gd name="T12" fmla="*/ 186 w 253"/>
                <a:gd name="T13" fmla="*/ 233 h 246"/>
                <a:gd name="T14" fmla="*/ 207 w 253"/>
                <a:gd name="T15" fmla="*/ 221 h 246"/>
                <a:gd name="T16" fmla="*/ 224 w 253"/>
                <a:gd name="T17" fmla="*/ 203 h 246"/>
                <a:gd name="T18" fmla="*/ 239 w 253"/>
                <a:gd name="T19" fmla="*/ 183 h 246"/>
                <a:gd name="T20" fmla="*/ 248 w 253"/>
                <a:gd name="T21" fmla="*/ 161 h 246"/>
                <a:gd name="T22" fmla="*/ 253 w 253"/>
                <a:gd name="T23" fmla="*/ 137 h 246"/>
                <a:gd name="T24" fmla="*/ 253 w 253"/>
                <a:gd name="T25" fmla="*/ 113 h 246"/>
                <a:gd name="T26" fmla="*/ 250 w 253"/>
                <a:gd name="T27" fmla="*/ 90 h 246"/>
                <a:gd name="T28" fmla="*/ 240 w 253"/>
                <a:gd name="T29" fmla="*/ 68 h 246"/>
                <a:gd name="T30" fmla="*/ 228 w 253"/>
                <a:gd name="T31" fmla="*/ 46 h 246"/>
                <a:gd name="T32" fmla="*/ 210 w 253"/>
                <a:gd name="T33" fmla="*/ 28 h 246"/>
                <a:gd name="T34" fmla="*/ 190 w 253"/>
                <a:gd name="T35" fmla="*/ 14 h 246"/>
                <a:gd name="T36" fmla="*/ 166 w 253"/>
                <a:gd name="T37" fmla="*/ 6 h 246"/>
                <a:gd name="T38" fmla="*/ 142 w 253"/>
                <a:gd name="T39" fmla="*/ 1 h 246"/>
                <a:gd name="T40" fmla="*/ 119 w 253"/>
                <a:gd name="T41" fmla="*/ 0 h 246"/>
                <a:gd name="T42" fmla="*/ 95 w 253"/>
                <a:gd name="T43" fmla="*/ 5 h 246"/>
                <a:gd name="T44" fmla="*/ 73 w 253"/>
                <a:gd name="T45" fmla="*/ 14 h 246"/>
                <a:gd name="T46" fmla="*/ 52 w 253"/>
                <a:gd name="T47" fmla="*/ 27 h 246"/>
                <a:gd name="T48" fmla="*/ 35 w 253"/>
                <a:gd name="T49" fmla="*/ 44 h 246"/>
                <a:gd name="T50" fmla="*/ 14 w 253"/>
                <a:gd name="T51" fmla="*/ 76 h 246"/>
                <a:gd name="T52" fmla="*/ 3 w 253"/>
                <a:gd name="T53" fmla="*/ 109 h 246"/>
                <a:gd name="T54" fmla="*/ 0 w 253"/>
                <a:gd name="T55" fmla="*/ 140 h 246"/>
                <a:gd name="T56" fmla="*/ 0 w 253"/>
                <a:gd name="T57" fmla="*/ 170 h 246"/>
                <a:gd name="T58" fmla="*/ 5 w 253"/>
                <a:gd name="T59" fmla="*/ 197 h 246"/>
                <a:gd name="T60" fmla="*/ 11 w 253"/>
                <a:gd name="T61" fmla="*/ 218 h 246"/>
                <a:gd name="T62" fmla="*/ 16 w 253"/>
                <a:gd name="T63" fmla="*/ 232 h 246"/>
                <a:gd name="T64" fmla="*/ 18 w 253"/>
                <a:gd name="T65" fmla="*/ 237 h 246"/>
                <a:gd name="T66" fmla="*/ 51 w 253"/>
                <a:gd name="T67" fmla="*/ 219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53" h="246">
                  <a:moveTo>
                    <a:pt x="51" y="219"/>
                  </a:moveTo>
                  <a:lnTo>
                    <a:pt x="71" y="233"/>
                  </a:lnTo>
                  <a:lnTo>
                    <a:pt x="93" y="241"/>
                  </a:lnTo>
                  <a:lnTo>
                    <a:pt x="117" y="246"/>
                  </a:lnTo>
                  <a:lnTo>
                    <a:pt x="141" y="246"/>
                  </a:lnTo>
                  <a:lnTo>
                    <a:pt x="164" y="243"/>
                  </a:lnTo>
                  <a:lnTo>
                    <a:pt x="186" y="233"/>
                  </a:lnTo>
                  <a:lnTo>
                    <a:pt x="207" y="221"/>
                  </a:lnTo>
                  <a:lnTo>
                    <a:pt x="224" y="203"/>
                  </a:lnTo>
                  <a:lnTo>
                    <a:pt x="239" y="183"/>
                  </a:lnTo>
                  <a:lnTo>
                    <a:pt x="248" y="161"/>
                  </a:lnTo>
                  <a:lnTo>
                    <a:pt x="253" y="137"/>
                  </a:lnTo>
                  <a:lnTo>
                    <a:pt x="253" y="113"/>
                  </a:lnTo>
                  <a:lnTo>
                    <a:pt x="250" y="90"/>
                  </a:lnTo>
                  <a:lnTo>
                    <a:pt x="240" y="68"/>
                  </a:lnTo>
                  <a:lnTo>
                    <a:pt x="228" y="46"/>
                  </a:lnTo>
                  <a:lnTo>
                    <a:pt x="210" y="28"/>
                  </a:lnTo>
                  <a:lnTo>
                    <a:pt x="190" y="14"/>
                  </a:lnTo>
                  <a:lnTo>
                    <a:pt x="166" y="6"/>
                  </a:lnTo>
                  <a:lnTo>
                    <a:pt x="142" y="1"/>
                  </a:lnTo>
                  <a:lnTo>
                    <a:pt x="119" y="0"/>
                  </a:lnTo>
                  <a:lnTo>
                    <a:pt x="95" y="5"/>
                  </a:lnTo>
                  <a:lnTo>
                    <a:pt x="73" y="14"/>
                  </a:lnTo>
                  <a:lnTo>
                    <a:pt x="52" y="27"/>
                  </a:lnTo>
                  <a:lnTo>
                    <a:pt x="35" y="44"/>
                  </a:lnTo>
                  <a:lnTo>
                    <a:pt x="14" y="76"/>
                  </a:lnTo>
                  <a:lnTo>
                    <a:pt x="3" y="109"/>
                  </a:lnTo>
                  <a:lnTo>
                    <a:pt x="0" y="140"/>
                  </a:lnTo>
                  <a:lnTo>
                    <a:pt x="0" y="170"/>
                  </a:lnTo>
                  <a:lnTo>
                    <a:pt x="5" y="197"/>
                  </a:lnTo>
                  <a:lnTo>
                    <a:pt x="11" y="218"/>
                  </a:lnTo>
                  <a:lnTo>
                    <a:pt x="16" y="232"/>
                  </a:lnTo>
                  <a:lnTo>
                    <a:pt x="18" y="237"/>
                  </a:lnTo>
                  <a:lnTo>
                    <a:pt x="51" y="219"/>
                  </a:lnTo>
                  <a:close/>
                </a:path>
              </a:pathLst>
            </a:custGeom>
            <a:solidFill>
              <a:srgbClr val="F0C93C"/>
            </a:solidFill>
            <a:ln w="19050">
              <a:solidFill>
                <a:schemeClr val="bg1"/>
              </a:solidFill>
            </a:ln>
            <a:effectLst/>
          </p:spPr>
          <p:txBody>
            <a:bodyPr vert="horz" wrap="square" lIns="91440" tIns="45720" rIns="91440" bIns="45720" numCol="1" anchor="t" anchorCtr="0" compatLnSpc="1">
              <a:prstTxWarp prst="textNoShape">
                <a:avLst/>
              </a:prstTxWarp>
            </a:bodyPr>
            <a:lstStyle/>
            <a:p>
              <a:endParaRPr lang="en-US" dirty="0"/>
            </a:p>
          </p:txBody>
        </p:sp>
        <p:sp>
          <p:nvSpPr>
            <p:cNvPr id="52" name="Freeform 55"/>
            <p:cNvSpPr>
              <a:spLocks/>
            </p:cNvSpPr>
            <p:nvPr/>
          </p:nvSpPr>
          <p:spPr bwMode="auto">
            <a:xfrm>
              <a:off x="4191000" y="1917011"/>
              <a:ext cx="846138" cy="817563"/>
            </a:xfrm>
            <a:custGeom>
              <a:avLst/>
              <a:gdLst>
                <a:gd name="T0" fmla="*/ 1018 w 1065"/>
                <a:gd name="T1" fmla="*/ 164 h 1030"/>
                <a:gd name="T2" fmla="*/ 992 w 1065"/>
                <a:gd name="T3" fmla="*/ 187 h 1030"/>
                <a:gd name="T4" fmla="*/ 975 w 1065"/>
                <a:gd name="T5" fmla="*/ 250 h 1030"/>
                <a:gd name="T6" fmla="*/ 969 w 1065"/>
                <a:gd name="T7" fmla="*/ 263 h 1030"/>
                <a:gd name="T8" fmla="*/ 950 w 1065"/>
                <a:gd name="T9" fmla="*/ 186 h 1030"/>
                <a:gd name="T10" fmla="*/ 879 w 1065"/>
                <a:gd name="T11" fmla="*/ 61 h 1030"/>
                <a:gd name="T12" fmla="*/ 823 w 1065"/>
                <a:gd name="T13" fmla="*/ 3 h 1030"/>
                <a:gd name="T14" fmla="*/ 806 w 1065"/>
                <a:gd name="T15" fmla="*/ 18 h 1030"/>
                <a:gd name="T16" fmla="*/ 762 w 1065"/>
                <a:gd name="T17" fmla="*/ 64 h 1030"/>
                <a:gd name="T18" fmla="*/ 700 w 1065"/>
                <a:gd name="T19" fmla="*/ 88 h 1030"/>
                <a:gd name="T20" fmla="*/ 677 w 1065"/>
                <a:gd name="T21" fmla="*/ 89 h 1030"/>
                <a:gd name="T22" fmla="*/ 640 w 1065"/>
                <a:gd name="T23" fmla="*/ 134 h 1030"/>
                <a:gd name="T24" fmla="*/ 563 w 1065"/>
                <a:gd name="T25" fmla="*/ 497 h 1030"/>
                <a:gd name="T26" fmla="*/ 549 w 1065"/>
                <a:gd name="T27" fmla="*/ 506 h 1030"/>
                <a:gd name="T28" fmla="*/ 486 w 1065"/>
                <a:gd name="T29" fmla="*/ 484 h 1030"/>
                <a:gd name="T30" fmla="*/ 393 w 1065"/>
                <a:gd name="T31" fmla="*/ 481 h 1030"/>
                <a:gd name="T32" fmla="*/ 271 w 1065"/>
                <a:gd name="T33" fmla="*/ 533 h 1030"/>
                <a:gd name="T34" fmla="*/ 151 w 1065"/>
                <a:gd name="T35" fmla="*/ 647 h 1030"/>
                <a:gd name="T36" fmla="*/ 88 w 1065"/>
                <a:gd name="T37" fmla="*/ 733 h 1030"/>
                <a:gd name="T38" fmla="*/ 268 w 1065"/>
                <a:gd name="T39" fmla="*/ 863 h 1030"/>
                <a:gd name="T40" fmla="*/ 348 w 1065"/>
                <a:gd name="T41" fmla="*/ 869 h 1030"/>
                <a:gd name="T42" fmla="*/ 382 w 1065"/>
                <a:gd name="T43" fmla="*/ 959 h 1030"/>
                <a:gd name="T44" fmla="*/ 399 w 1065"/>
                <a:gd name="T45" fmla="*/ 995 h 1030"/>
                <a:gd name="T46" fmla="*/ 626 w 1065"/>
                <a:gd name="T47" fmla="*/ 1027 h 1030"/>
                <a:gd name="T48" fmla="*/ 601 w 1065"/>
                <a:gd name="T49" fmla="*/ 976 h 1030"/>
                <a:gd name="T50" fmla="*/ 568 w 1065"/>
                <a:gd name="T51" fmla="*/ 886 h 1030"/>
                <a:gd name="T52" fmla="*/ 565 w 1065"/>
                <a:gd name="T53" fmla="*/ 722 h 1030"/>
                <a:gd name="T54" fmla="*/ 726 w 1065"/>
                <a:gd name="T55" fmla="*/ 664 h 1030"/>
                <a:gd name="T56" fmla="*/ 726 w 1065"/>
                <a:gd name="T57" fmla="*/ 662 h 1030"/>
                <a:gd name="T58" fmla="*/ 732 w 1065"/>
                <a:gd name="T59" fmla="*/ 647 h 1030"/>
                <a:gd name="T60" fmla="*/ 757 w 1065"/>
                <a:gd name="T61" fmla="*/ 631 h 1030"/>
                <a:gd name="T62" fmla="*/ 798 w 1065"/>
                <a:gd name="T63" fmla="*/ 624 h 1030"/>
                <a:gd name="T64" fmla="*/ 839 w 1065"/>
                <a:gd name="T65" fmla="*/ 631 h 1030"/>
                <a:gd name="T66" fmla="*/ 865 w 1065"/>
                <a:gd name="T67" fmla="*/ 647 h 1030"/>
                <a:gd name="T68" fmla="*/ 871 w 1065"/>
                <a:gd name="T69" fmla="*/ 662 h 1030"/>
                <a:gd name="T70" fmla="*/ 869 w 1065"/>
                <a:gd name="T71" fmla="*/ 664 h 1030"/>
                <a:gd name="T72" fmla="*/ 962 w 1065"/>
                <a:gd name="T73" fmla="*/ 599 h 1030"/>
                <a:gd name="T74" fmla="*/ 984 w 1065"/>
                <a:gd name="T75" fmla="*/ 490 h 1030"/>
                <a:gd name="T76" fmla="*/ 1018 w 1065"/>
                <a:gd name="T77" fmla="*/ 569 h 1030"/>
                <a:gd name="T78" fmla="*/ 827 w 1065"/>
                <a:gd name="T79" fmla="*/ 699 h 1030"/>
                <a:gd name="T80" fmla="*/ 798 w 1065"/>
                <a:gd name="T81" fmla="*/ 711 h 1030"/>
                <a:gd name="T82" fmla="*/ 776 w 1065"/>
                <a:gd name="T83" fmla="*/ 708 h 1030"/>
                <a:gd name="T84" fmla="*/ 752 w 1065"/>
                <a:gd name="T85" fmla="*/ 699 h 1030"/>
                <a:gd name="T86" fmla="*/ 628 w 1065"/>
                <a:gd name="T87" fmla="*/ 692 h 1030"/>
                <a:gd name="T88" fmla="*/ 805 w 1065"/>
                <a:gd name="T89" fmla="*/ 940 h 1030"/>
                <a:gd name="T90" fmla="*/ 694 w 1065"/>
                <a:gd name="T91" fmla="*/ 948 h 1030"/>
                <a:gd name="T92" fmla="*/ 694 w 1065"/>
                <a:gd name="T93" fmla="*/ 948 h 1030"/>
                <a:gd name="T94" fmla="*/ 656 w 1065"/>
                <a:gd name="T95" fmla="*/ 973 h 1030"/>
                <a:gd name="T96" fmla="*/ 666 w 1065"/>
                <a:gd name="T97" fmla="*/ 1017 h 1030"/>
                <a:gd name="T98" fmla="*/ 710 w 1065"/>
                <a:gd name="T99" fmla="*/ 1027 h 1030"/>
                <a:gd name="T100" fmla="*/ 735 w 1065"/>
                <a:gd name="T101" fmla="*/ 989 h 1030"/>
                <a:gd name="T102" fmla="*/ 732 w 1065"/>
                <a:gd name="T103" fmla="*/ 973 h 1030"/>
                <a:gd name="T104" fmla="*/ 913 w 1065"/>
                <a:gd name="T105" fmla="*/ 973 h 1030"/>
                <a:gd name="T106" fmla="*/ 910 w 1065"/>
                <a:gd name="T107" fmla="*/ 989 h 1030"/>
                <a:gd name="T108" fmla="*/ 936 w 1065"/>
                <a:gd name="T109" fmla="*/ 1027 h 1030"/>
                <a:gd name="T110" fmla="*/ 981 w 1065"/>
                <a:gd name="T111" fmla="*/ 1017 h 1030"/>
                <a:gd name="T112" fmla="*/ 991 w 1065"/>
                <a:gd name="T113" fmla="*/ 975 h 1030"/>
                <a:gd name="T114" fmla="*/ 961 w 1065"/>
                <a:gd name="T115" fmla="*/ 948 h 1030"/>
                <a:gd name="T116" fmla="*/ 861 w 1065"/>
                <a:gd name="T117" fmla="*/ 787 h 1030"/>
                <a:gd name="T118" fmla="*/ 1065 w 1065"/>
                <a:gd name="T119" fmla="*/ 721 h 1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065" h="1030">
                  <a:moveTo>
                    <a:pt x="1027" y="285"/>
                  </a:moveTo>
                  <a:lnTo>
                    <a:pt x="1027" y="162"/>
                  </a:lnTo>
                  <a:lnTo>
                    <a:pt x="1018" y="164"/>
                  </a:lnTo>
                  <a:lnTo>
                    <a:pt x="1008" y="167"/>
                  </a:lnTo>
                  <a:lnTo>
                    <a:pt x="1000" y="175"/>
                  </a:lnTo>
                  <a:lnTo>
                    <a:pt x="992" y="187"/>
                  </a:lnTo>
                  <a:lnTo>
                    <a:pt x="986" y="203"/>
                  </a:lnTo>
                  <a:lnTo>
                    <a:pt x="980" y="224"/>
                  </a:lnTo>
                  <a:lnTo>
                    <a:pt x="975" y="250"/>
                  </a:lnTo>
                  <a:lnTo>
                    <a:pt x="972" y="284"/>
                  </a:lnTo>
                  <a:lnTo>
                    <a:pt x="970" y="273"/>
                  </a:lnTo>
                  <a:lnTo>
                    <a:pt x="969" y="263"/>
                  </a:lnTo>
                  <a:lnTo>
                    <a:pt x="967" y="254"/>
                  </a:lnTo>
                  <a:lnTo>
                    <a:pt x="966" y="243"/>
                  </a:lnTo>
                  <a:lnTo>
                    <a:pt x="950" y="186"/>
                  </a:lnTo>
                  <a:lnTo>
                    <a:pt x="928" y="137"/>
                  </a:lnTo>
                  <a:lnTo>
                    <a:pt x="904" y="94"/>
                  </a:lnTo>
                  <a:lnTo>
                    <a:pt x="879" y="61"/>
                  </a:lnTo>
                  <a:lnTo>
                    <a:pt x="857" y="34"/>
                  </a:lnTo>
                  <a:lnTo>
                    <a:pt x="836" y="15"/>
                  </a:lnTo>
                  <a:lnTo>
                    <a:pt x="823" y="3"/>
                  </a:lnTo>
                  <a:lnTo>
                    <a:pt x="819" y="0"/>
                  </a:lnTo>
                  <a:lnTo>
                    <a:pt x="817" y="0"/>
                  </a:lnTo>
                  <a:lnTo>
                    <a:pt x="806" y="18"/>
                  </a:lnTo>
                  <a:lnTo>
                    <a:pt x="794" y="36"/>
                  </a:lnTo>
                  <a:lnTo>
                    <a:pt x="778" y="52"/>
                  </a:lnTo>
                  <a:lnTo>
                    <a:pt x="762" y="64"/>
                  </a:lnTo>
                  <a:lnTo>
                    <a:pt x="743" y="75"/>
                  </a:lnTo>
                  <a:lnTo>
                    <a:pt x="722" y="83"/>
                  </a:lnTo>
                  <a:lnTo>
                    <a:pt x="700" y="88"/>
                  </a:lnTo>
                  <a:lnTo>
                    <a:pt x="678" y="89"/>
                  </a:lnTo>
                  <a:lnTo>
                    <a:pt x="677" y="89"/>
                  </a:lnTo>
                  <a:lnTo>
                    <a:pt x="677" y="89"/>
                  </a:lnTo>
                  <a:lnTo>
                    <a:pt x="677" y="89"/>
                  </a:lnTo>
                  <a:lnTo>
                    <a:pt x="675" y="89"/>
                  </a:lnTo>
                  <a:lnTo>
                    <a:pt x="640" y="134"/>
                  </a:lnTo>
                  <a:lnTo>
                    <a:pt x="601" y="404"/>
                  </a:lnTo>
                  <a:lnTo>
                    <a:pt x="560" y="497"/>
                  </a:lnTo>
                  <a:lnTo>
                    <a:pt x="563" y="497"/>
                  </a:lnTo>
                  <a:lnTo>
                    <a:pt x="569" y="497"/>
                  </a:lnTo>
                  <a:lnTo>
                    <a:pt x="566" y="500"/>
                  </a:lnTo>
                  <a:lnTo>
                    <a:pt x="549" y="506"/>
                  </a:lnTo>
                  <a:lnTo>
                    <a:pt x="531" y="498"/>
                  </a:lnTo>
                  <a:lnTo>
                    <a:pt x="511" y="490"/>
                  </a:lnTo>
                  <a:lnTo>
                    <a:pt x="486" y="484"/>
                  </a:lnTo>
                  <a:lnTo>
                    <a:pt x="457" y="479"/>
                  </a:lnTo>
                  <a:lnTo>
                    <a:pt x="426" y="479"/>
                  </a:lnTo>
                  <a:lnTo>
                    <a:pt x="393" y="481"/>
                  </a:lnTo>
                  <a:lnTo>
                    <a:pt x="356" y="490"/>
                  </a:lnTo>
                  <a:lnTo>
                    <a:pt x="320" y="505"/>
                  </a:lnTo>
                  <a:lnTo>
                    <a:pt x="271" y="533"/>
                  </a:lnTo>
                  <a:lnTo>
                    <a:pt x="225" y="569"/>
                  </a:lnTo>
                  <a:lnTo>
                    <a:pt x="186" y="607"/>
                  </a:lnTo>
                  <a:lnTo>
                    <a:pt x="151" y="647"/>
                  </a:lnTo>
                  <a:lnTo>
                    <a:pt x="123" y="683"/>
                  </a:lnTo>
                  <a:lnTo>
                    <a:pt x="101" y="713"/>
                  </a:lnTo>
                  <a:lnTo>
                    <a:pt x="88" y="733"/>
                  </a:lnTo>
                  <a:lnTo>
                    <a:pt x="83" y="741"/>
                  </a:lnTo>
                  <a:lnTo>
                    <a:pt x="0" y="735"/>
                  </a:lnTo>
                  <a:lnTo>
                    <a:pt x="268" y="863"/>
                  </a:lnTo>
                  <a:lnTo>
                    <a:pt x="331" y="792"/>
                  </a:lnTo>
                  <a:lnTo>
                    <a:pt x="339" y="831"/>
                  </a:lnTo>
                  <a:lnTo>
                    <a:pt x="348" y="869"/>
                  </a:lnTo>
                  <a:lnTo>
                    <a:pt x="359" y="904"/>
                  </a:lnTo>
                  <a:lnTo>
                    <a:pt x="370" y="934"/>
                  </a:lnTo>
                  <a:lnTo>
                    <a:pt x="382" y="959"/>
                  </a:lnTo>
                  <a:lnTo>
                    <a:pt x="391" y="978"/>
                  </a:lnTo>
                  <a:lnTo>
                    <a:pt x="397" y="991"/>
                  </a:lnTo>
                  <a:lnTo>
                    <a:pt x="399" y="995"/>
                  </a:lnTo>
                  <a:lnTo>
                    <a:pt x="331" y="1030"/>
                  </a:lnTo>
                  <a:lnTo>
                    <a:pt x="628" y="1030"/>
                  </a:lnTo>
                  <a:lnTo>
                    <a:pt x="626" y="1027"/>
                  </a:lnTo>
                  <a:lnTo>
                    <a:pt x="620" y="1016"/>
                  </a:lnTo>
                  <a:lnTo>
                    <a:pt x="610" y="998"/>
                  </a:lnTo>
                  <a:lnTo>
                    <a:pt x="601" y="976"/>
                  </a:lnTo>
                  <a:lnTo>
                    <a:pt x="588" y="950"/>
                  </a:lnTo>
                  <a:lnTo>
                    <a:pt x="577" y="920"/>
                  </a:lnTo>
                  <a:lnTo>
                    <a:pt x="568" y="886"/>
                  </a:lnTo>
                  <a:lnTo>
                    <a:pt x="560" y="852"/>
                  </a:lnTo>
                  <a:lnTo>
                    <a:pt x="557" y="784"/>
                  </a:lnTo>
                  <a:lnTo>
                    <a:pt x="565" y="722"/>
                  </a:lnTo>
                  <a:lnTo>
                    <a:pt x="576" y="680"/>
                  </a:lnTo>
                  <a:lnTo>
                    <a:pt x="582" y="664"/>
                  </a:lnTo>
                  <a:lnTo>
                    <a:pt x="726" y="664"/>
                  </a:lnTo>
                  <a:lnTo>
                    <a:pt x="726" y="664"/>
                  </a:lnTo>
                  <a:lnTo>
                    <a:pt x="726" y="662"/>
                  </a:lnTo>
                  <a:lnTo>
                    <a:pt x="726" y="662"/>
                  </a:lnTo>
                  <a:lnTo>
                    <a:pt x="726" y="661"/>
                  </a:lnTo>
                  <a:lnTo>
                    <a:pt x="727" y="654"/>
                  </a:lnTo>
                  <a:lnTo>
                    <a:pt x="732" y="647"/>
                  </a:lnTo>
                  <a:lnTo>
                    <a:pt x="738" y="640"/>
                  </a:lnTo>
                  <a:lnTo>
                    <a:pt x="746" y="635"/>
                  </a:lnTo>
                  <a:lnTo>
                    <a:pt x="757" y="631"/>
                  </a:lnTo>
                  <a:lnTo>
                    <a:pt x="770" y="628"/>
                  </a:lnTo>
                  <a:lnTo>
                    <a:pt x="784" y="624"/>
                  </a:lnTo>
                  <a:lnTo>
                    <a:pt x="798" y="624"/>
                  </a:lnTo>
                  <a:lnTo>
                    <a:pt x="812" y="624"/>
                  </a:lnTo>
                  <a:lnTo>
                    <a:pt x="827" y="628"/>
                  </a:lnTo>
                  <a:lnTo>
                    <a:pt x="839" y="631"/>
                  </a:lnTo>
                  <a:lnTo>
                    <a:pt x="849" y="635"/>
                  </a:lnTo>
                  <a:lnTo>
                    <a:pt x="858" y="640"/>
                  </a:lnTo>
                  <a:lnTo>
                    <a:pt x="865" y="647"/>
                  </a:lnTo>
                  <a:lnTo>
                    <a:pt x="869" y="654"/>
                  </a:lnTo>
                  <a:lnTo>
                    <a:pt x="871" y="661"/>
                  </a:lnTo>
                  <a:lnTo>
                    <a:pt x="871" y="662"/>
                  </a:lnTo>
                  <a:lnTo>
                    <a:pt x="871" y="662"/>
                  </a:lnTo>
                  <a:lnTo>
                    <a:pt x="869" y="664"/>
                  </a:lnTo>
                  <a:lnTo>
                    <a:pt x="869" y="664"/>
                  </a:lnTo>
                  <a:lnTo>
                    <a:pt x="951" y="664"/>
                  </a:lnTo>
                  <a:lnTo>
                    <a:pt x="955" y="647"/>
                  </a:lnTo>
                  <a:lnTo>
                    <a:pt x="962" y="599"/>
                  </a:lnTo>
                  <a:lnTo>
                    <a:pt x="970" y="530"/>
                  </a:lnTo>
                  <a:lnTo>
                    <a:pt x="977" y="446"/>
                  </a:lnTo>
                  <a:lnTo>
                    <a:pt x="984" y="490"/>
                  </a:lnTo>
                  <a:lnTo>
                    <a:pt x="994" y="527"/>
                  </a:lnTo>
                  <a:lnTo>
                    <a:pt x="1005" y="553"/>
                  </a:lnTo>
                  <a:lnTo>
                    <a:pt x="1018" y="569"/>
                  </a:lnTo>
                  <a:lnTo>
                    <a:pt x="1018" y="692"/>
                  </a:lnTo>
                  <a:lnTo>
                    <a:pt x="833" y="692"/>
                  </a:lnTo>
                  <a:lnTo>
                    <a:pt x="827" y="699"/>
                  </a:lnTo>
                  <a:lnTo>
                    <a:pt x="819" y="705"/>
                  </a:lnTo>
                  <a:lnTo>
                    <a:pt x="808" y="710"/>
                  </a:lnTo>
                  <a:lnTo>
                    <a:pt x="798" y="711"/>
                  </a:lnTo>
                  <a:lnTo>
                    <a:pt x="792" y="711"/>
                  </a:lnTo>
                  <a:lnTo>
                    <a:pt x="784" y="710"/>
                  </a:lnTo>
                  <a:lnTo>
                    <a:pt x="776" y="708"/>
                  </a:lnTo>
                  <a:lnTo>
                    <a:pt x="767" y="705"/>
                  </a:lnTo>
                  <a:lnTo>
                    <a:pt x="759" y="702"/>
                  </a:lnTo>
                  <a:lnTo>
                    <a:pt x="752" y="699"/>
                  </a:lnTo>
                  <a:lnTo>
                    <a:pt x="746" y="695"/>
                  </a:lnTo>
                  <a:lnTo>
                    <a:pt x="745" y="692"/>
                  </a:lnTo>
                  <a:lnTo>
                    <a:pt x="628" y="692"/>
                  </a:lnTo>
                  <a:lnTo>
                    <a:pt x="610" y="787"/>
                  </a:lnTo>
                  <a:lnTo>
                    <a:pt x="805" y="787"/>
                  </a:lnTo>
                  <a:lnTo>
                    <a:pt x="805" y="940"/>
                  </a:lnTo>
                  <a:lnTo>
                    <a:pt x="696" y="940"/>
                  </a:lnTo>
                  <a:lnTo>
                    <a:pt x="696" y="948"/>
                  </a:lnTo>
                  <a:lnTo>
                    <a:pt x="694" y="948"/>
                  </a:lnTo>
                  <a:lnTo>
                    <a:pt x="694" y="948"/>
                  </a:lnTo>
                  <a:lnTo>
                    <a:pt x="694" y="948"/>
                  </a:lnTo>
                  <a:lnTo>
                    <a:pt x="694" y="948"/>
                  </a:lnTo>
                  <a:lnTo>
                    <a:pt x="678" y="951"/>
                  </a:lnTo>
                  <a:lnTo>
                    <a:pt x="666" y="959"/>
                  </a:lnTo>
                  <a:lnTo>
                    <a:pt x="656" y="973"/>
                  </a:lnTo>
                  <a:lnTo>
                    <a:pt x="653" y="989"/>
                  </a:lnTo>
                  <a:lnTo>
                    <a:pt x="656" y="1005"/>
                  </a:lnTo>
                  <a:lnTo>
                    <a:pt x="666" y="1017"/>
                  </a:lnTo>
                  <a:lnTo>
                    <a:pt x="678" y="1027"/>
                  </a:lnTo>
                  <a:lnTo>
                    <a:pt x="694" y="1030"/>
                  </a:lnTo>
                  <a:lnTo>
                    <a:pt x="710" y="1027"/>
                  </a:lnTo>
                  <a:lnTo>
                    <a:pt x="722" y="1017"/>
                  </a:lnTo>
                  <a:lnTo>
                    <a:pt x="732" y="1005"/>
                  </a:lnTo>
                  <a:lnTo>
                    <a:pt x="735" y="989"/>
                  </a:lnTo>
                  <a:lnTo>
                    <a:pt x="735" y="983"/>
                  </a:lnTo>
                  <a:lnTo>
                    <a:pt x="734" y="978"/>
                  </a:lnTo>
                  <a:lnTo>
                    <a:pt x="732" y="973"/>
                  </a:lnTo>
                  <a:lnTo>
                    <a:pt x="730" y="968"/>
                  </a:lnTo>
                  <a:lnTo>
                    <a:pt x="917" y="968"/>
                  </a:lnTo>
                  <a:lnTo>
                    <a:pt x="913" y="973"/>
                  </a:lnTo>
                  <a:lnTo>
                    <a:pt x="912" y="978"/>
                  </a:lnTo>
                  <a:lnTo>
                    <a:pt x="910" y="983"/>
                  </a:lnTo>
                  <a:lnTo>
                    <a:pt x="910" y="989"/>
                  </a:lnTo>
                  <a:lnTo>
                    <a:pt x="913" y="1005"/>
                  </a:lnTo>
                  <a:lnTo>
                    <a:pt x="923" y="1017"/>
                  </a:lnTo>
                  <a:lnTo>
                    <a:pt x="936" y="1027"/>
                  </a:lnTo>
                  <a:lnTo>
                    <a:pt x="951" y="1030"/>
                  </a:lnTo>
                  <a:lnTo>
                    <a:pt x="967" y="1027"/>
                  </a:lnTo>
                  <a:lnTo>
                    <a:pt x="981" y="1017"/>
                  </a:lnTo>
                  <a:lnTo>
                    <a:pt x="989" y="1005"/>
                  </a:lnTo>
                  <a:lnTo>
                    <a:pt x="992" y="989"/>
                  </a:lnTo>
                  <a:lnTo>
                    <a:pt x="991" y="975"/>
                  </a:lnTo>
                  <a:lnTo>
                    <a:pt x="984" y="962"/>
                  </a:lnTo>
                  <a:lnTo>
                    <a:pt x="973" y="953"/>
                  </a:lnTo>
                  <a:lnTo>
                    <a:pt x="961" y="948"/>
                  </a:lnTo>
                  <a:lnTo>
                    <a:pt x="961" y="940"/>
                  </a:lnTo>
                  <a:lnTo>
                    <a:pt x="861" y="940"/>
                  </a:lnTo>
                  <a:lnTo>
                    <a:pt x="861" y="787"/>
                  </a:lnTo>
                  <a:lnTo>
                    <a:pt x="1027" y="787"/>
                  </a:lnTo>
                  <a:lnTo>
                    <a:pt x="1027" y="721"/>
                  </a:lnTo>
                  <a:lnTo>
                    <a:pt x="1065" y="721"/>
                  </a:lnTo>
                  <a:lnTo>
                    <a:pt x="1065" y="285"/>
                  </a:lnTo>
                  <a:lnTo>
                    <a:pt x="1027" y="285"/>
                  </a:lnTo>
                  <a:close/>
                </a:path>
              </a:pathLst>
            </a:custGeom>
            <a:solidFill>
              <a:srgbClr val="F0C93C"/>
            </a:solidFill>
            <a:ln w="19050">
              <a:solidFill>
                <a:schemeClr val="bg1"/>
              </a:solidFill>
            </a:ln>
            <a:effectLst/>
          </p:spPr>
          <p:txBody>
            <a:bodyPr vert="horz" wrap="square" lIns="91440" tIns="45720" rIns="91440" bIns="45720" numCol="1" anchor="t" anchorCtr="0" compatLnSpc="1">
              <a:prstTxWarp prst="textNoShape">
                <a:avLst/>
              </a:prstTxWarp>
            </a:bodyPr>
            <a:lstStyle/>
            <a:p>
              <a:endParaRPr lang="en-US" dirty="0"/>
            </a:p>
          </p:txBody>
        </p:sp>
      </p:grpSp>
      <p:grpSp>
        <p:nvGrpSpPr>
          <p:cNvPr id="5" name="Group 33" descr="Graphic of a person running"/>
          <p:cNvGrpSpPr/>
          <p:nvPr/>
        </p:nvGrpSpPr>
        <p:grpSpPr>
          <a:xfrm>
            <a:off x="4061003" y="4489763"/>
            <a:ext cx="688975" cy="868725"/>
            <a:chOff x="7467600" y="1470139"/>
            <a:chExt cx="688975" cy="868725"/>
          </a:xfrm>
          <a:effectLst>
            <a:outerShdw blurRad="50800" dist="38100" dir="2700000" algn="tl" rotWithShape="0">
              <a:prstClr val="black">
                <a:alpha val="40000"/>
              </a:prstClr>
            </a:outerShdw>
          </a:effectLst>
        </p:grpSpPr>
        <p:sp>
          <p:nvSpPr>
            <p:cNvPr id="49" name="Freeform 11"/>
            <p:cNvSpPr>
              <a:spLocks/>
            </p:cNvSpPr>
            <p:nvPr/>
          </p:nvSpPr>
          <p:spPr bwMode="auto">
            <a:xfrm>
              <a:off x="7467600" y="1703864"/>
              <a:ext cx="688975" cy="635000"/>
            </a:xfrm>
            <a:custGeom>
              <a:avLst/>
              <a:gdLst>
                <a:gd name="T0" fmla="*/ 103 w 868"/>
                <a:gd name="T1" fmla="*/ 626 h 799"/>
                <a:gd name="T2" fmla="*/ 49 w 868"/>
                <a:gd name="T3" fmla="*/ 642 h 799"/>
                <a:gd name="T4" fmla="*/ 24 w 868"/>
                <a:gd name="T5" fmla="*/ 643 h 799"/>
                <a:gd name="T6" fmla="*/ 166 w 868"/>
                <a:gd name="T7" fmla="*/ 766 h 799"/>
                <a:gd name="T8" fmla="*/ 209 w 868"/>
                <a:gd name="T9" fmla="*/ 767 h 799"/>
                <a:gd name="T10" fmla="*/ 300 w 868"/>
                <a:gd name="T11" fmla="*/ 731 h 799"/>
                <a:gd name="T12" fmla="*/ 368 w 868"/>
                <a:gd name="T13" fmla="*/ 610 h 799"/>
                <a:gd name="T14" fmla="*/ 386 w 868"/>
                <a:gd name="T15" fmla="*/ 515 h 799"/>
                <a:gd name="T16" fmla="*/ 428 w 868"/>
                <a:gd name="T17" fmla="*/ 525 h 799"/>
                <a:gd name="T18" fmla="*/ 511 w 868"/>
                <a:gd name="T19" fmla="*/ 568 h 799"/>
                <a:gd name="T20" fmla="*/ 571 w 868"/>
                <a:gd name="T21" fmla="*/ 664 h 799"/>
                <a:gd name="T22" fmla="*/ 591 w 868"/>
                <a:gd name="T23" fmla="*/ 752 h 799"/>
                <a:gd name="T24" fmla="*/ 590 w 868"/>
                <a:gd name="T25" fmla="*/ 796 h 799"/>
                <a:gd name="T26" fmla="*/ 805 w 868"/>
                <a:gd name="T27" fmla="*/ 758 h 799"/>
                <a:gd name="T28" fmla="*/ 801 w 868"/>
                <a:gd name="T29" fmla="*/ 706 h 799"/>
                <a:gd name="T30" fmla="*/ 772 w 868"/>
                <a:gd name="T31" fmla="*/ 585 h 799"/>
                <a:gd name="T32" fmla="*/ 694 w 868"/>
                <a:gd name="T33" fmla="*/ 453 h 799"/>
                <a:gd name="T34" fmla="*/ 611 w 868"/>
                <a:gd name="T35" fmla="*/ 386 h 799"/>
                <a:gd name="T36" fmla="*/ 562 w 868"/>
                <a:gd name="T37" fmla="*/ 368 h 799"/>
                <a:gd name="T38" fmla="*/ 576 w 868"/>
                <a:gd name="T39" fmla="*/ 320 h 799"/>
                <a:gd name="T40" fmla="*/ 617 w 868"/>
                <a:gd name="T41" fmla="*/ 332 h 799"/>
                <a:gd name="T42" fmla="*/ 691 w 868"/>
                <a:gd name="T43" fmla="*/ 345 h 799"/>
                <a:gd name="T44" fmla="*/ 773 w 868"/>
                <a:gd name="T45" fmla="*/ 345 h 799"/>
                <a:gd name="T46" fmla="*/ 818 w 868"/>
                <a:gd name="T47" fmla="*/ 338 h 799"/>
                <a:gd name="T48" fmla="*/ 833 w 868"/>
                <a:gd name="T49" fmla="*/ 333 h 799"/>
                <a:gd name="T50" fmla="*/ 814 w 868"/>
                <a:gd name="T51" fmla="*/ 207 h 799"/>
                <a:gd name="T52" fmla="*/ 741 w 868"/>
                <a:gd name="T53" fmla="*/ 202 h 799"/>
                <a:gd name="T54" fmla="*/ 658 w 868"/>
                <a:gd name="T55" fmla="*/ 185 h 799"/>
                <a:gd name="T56" fmla="*/ 629 w 868"/>
                <a:gd name="T57" fmla="*/ 164 h 799"/>
                <a:gd name="T58" fmla="*/ 604 w 868"/>
                <a:gd name="T59" fmla="*/ 135 h 799"/>
                <a:gd name="T60" fmla="*/ 581 w 868"/>
                <a:gd name="T61" fmla="*/ 106 h 799"/>
                <a:gd name="T62" fmla="*/ 531 w 868"/>
                <a:gd name="T63" fmla="*/ 80 h 799"/>
                <a:gd name="T64" fmla="*/ 447 w 868"/>
                <a:gd name="T65" fmla="*/ 44 h 799"/>
                <a:gd name="T66" fmla="*/ 368 w 868"/>
                <a:gd name="T67" fmla="*/ 19 h 799"/>
                <a:gd name="T68" fmla="*/ 332 w 868"/>
                <a:gd name="T69" fmla="*/ 12 h 799"/>
                <a:gd name="T70" fmla="*/ 323 w 868"/>
                <a:gd name="T71" fmla="*/ 12 h 799"/>
                <a:gd name="T72" fmla="*/ 282 w 868"/>
                <a:gd name="T73" fmla="*/ 3 h 799"/>
                <a:gd name="T74" fmla="*/ 185 w 868"/>
                <a:gd name="T75" fmla="*/ 12 h 799"/>
                <a:gd name="T76" fmla="*/ 71 w 868"/>
                <a:gd name="T77" fmla="*/ 90 h 799"/>
                <a:gd name="T78" fmla="*/ 13 w 868"/>
                <a:gd name="T79" fmla="*/ 201 h 799"/>
                <a:gd name="T80" fmla="*/ 0 w 868"/>
                <a:gd name="T81" fmla="*/ 275 h 799"/>
                <a:gd name="T82" fmla="*/ 103 w 868"/>
                <a:gd name="T83" fmla="*/ 276 h 799"/>
                <a:gd name="T84" fmla="*/ 115 w 868"/>
                <a:gd name="T85" fmla="*/ 234 h 799"/>
                <a:gd name="T86" fmla="*/ 144 w 868"/>
                <a:gd name="T87" fmla="*/ 183 h 799"/>
                <a:gd name="T88" fmla="*/ 185 w 868"/>
                <a:gd name="T89" fmla="*/ 166 h 799"/>
                <a:gd name="T90" fmla="*/ 215 w 868"/>
                <a:gd name="T91" fmla="*/ 167 h 799"/>
                <a:gd name="T92" fmla="*/ 228 w 868"/>
                <a:gd name="T93" fmla="*/ 170 h 799"/>
                <a:gd name="T94" fmla="*/ 214 w 868"/>
                <a:gd name="T95" fmla="*/ 183 h 799"/>
                <a:gd name="T96" fmla="*/ 182 w 868"/>
                <a:gd name="T97" fmla="*/ 227 h 799"/>
                <a:gd name="T98" fmla="*/ 155 w 868"/>
                <a:gd name="T99" fmla="*/ 314 h 799"/>
                <a:gd name="T100" fmla="*/ 150 w 868"/>
                <a:gd name="T101" fmla="*/ 371 h 799"/>
                <a:gd name="T102" fmla="*/ 160 w 868"/>
                <a:gd name="T103" fmla="*/ 565 h 7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868" h="799">
                  <a:moveTo>
                    <a:pt x="141" y="600"/>
                  </a:moveTo>
                  <a:lnTo>
                    <a:pt x="123" y="614"/>
                  </a:lnTo>
                  <a:lnTo>
                    <a:pt x="103" y="626"/>
                  </a:lnTo>
                  <a:lnTo>
                    <a:pt x="84" y="633"/>
                  </a:lnTo>
                  <a:lnTo>
                    <a:pt x="65" y="639"/>
                  </a:lnTo>
                  <a:lnTo>
                    <a:pt x="49" y="642"/>
                  </a:lnTo>
                  <a:lnTo>
                    <a:pt x="36" y="643"/>
                  </a:lnTo>
                  <a:lnTo>
                    <a:pt x="27" y="643"/>
                  </a:lnTo>
                  <a:lnTo>
                    <a:pt x="24" y="643"/>
                  </a:lnTo>
                  <a:lnTo>
                    <a:pt x="100" y="787"/>
                  </a:lnTo>
                  <a:lnTo>
                    <a:pt x="188" y="787"/>
                  </a:lnTo>
                  <a:lnTo>
                    <a:pt x="166" y="766"/>
                  </a:lnTo>
                  <a:lnTo>
                    <a:pt x="172" y="767"/>
                  </a:lnTo>
                  <a:lnTo>
                    <a:pt x="188" y="767"/>
                  </a:lnTo>
                  <a:lnTo>
                    <a:pt x="209" y="767"/>
                  </a:lnTo>
                  <a:lnTo>
                    <a:pt x="237" y="761"/>
                  </a:lnTo>
                  <a:lnTo>
                    <a:pt x="268" y="750"/>
                  </a:lnTo>
                  <a:lnTo>
                    <a:pt x="300" y="731"/>
                  </a:lnTo>
                  <a:lnTo>
                    <a:pt x="327" y="700"/>
                  </a:lnTo>
                  <a:lnTo>
                    <a:pt x="352" y="658"/>
                  </a:lnTo>
                  <a:lnTo>
                    <a:pt x="368" y="610"/>
                  </a:lnTo>
                  <a:lnTo>
                    <a:pt x="378" y="563"/>
                  </a:lnTo>
                  <a:lnTo>
                    <a:pt x="384" y="528"/>
                  </a:lnTo>
                  <a:lnTo>
                    <a:pt x="386" y="515"/>
                  </a:lnTo>
                  <a:lnTo>
                    <a:pt x="391" y="517"/>
                  </a:lnTo>
                  <a:lnTo>
                    <a:pt x="406" y="520"/>
                  </a:lnTo>
                  <a:lnTo>
                    <a:pt x="428" y="525"/>
                  </a:lnTo>
                  <a:lnTo>
                    <a:pt x="456" y="534"/>
                  </a:lnTo>
                  <a:lnTo>
                    <a:pt x="483" y="549"/>
                  </a:lnTo>
                  <a:lnTo>
                    <a:pt x="511" y="568"/>
                  </a:lnTo>
                  <a:lnTo>
                    <a:pt x="536" y="592"/>
                  </a:lnTo>
                  <a:lnTo>
                    <a:pt x="555" y="624"/>
                  </a:lnTo>
                  <a:lnTo>
                    <a:pt x="571" y="664"/>
                  </a:lnTo>
                  <a:lnTo>
                    <a:pt x="581" y="699"/>
                  </a:lnTo>
                  <a:lnTo>
                    <a:pt x="588" y="728"/>
                  </a:lnTo>
                  <a:lnTo>
                    <a:pt x="591" y="752"/>
                  </a:lnTo>
                  <a:lnTo>
                    <a:pt x="591" y="773"/>
                  </a:lnTo>
                  <a:lnTo>
                    <a:pt x="591" y="787"/>
                  </a:lnTo>
                  <a:lnTo>
                    <a:pt x="590" y="796"/>
                  </a:lnTo>
                  <a:lnTo>
                    <a:pt x="590" y="799"/>
                  </a:lnTo>
                  <a:lnTo>
                    <a:pt x="868" y="799"/>
                  </a:lnTo>
                  <a:lnTo>
                    <a:pt x="805" y="758"/>
                  </a:lnTo>
                  <a:lnTo>
                    <a:pt x="805" y="752"/>
                  </a:lnTo>
                  <a:lnTo>
                    <a:pt x="804" y="734"/>
                  </a:lnTo>
                  <a:lnTo>
                    <a:pt x="801" y="706"/>
                  </a:lnTo>
                  <a:lnTo>
                    <a:pt x="795" y="671"/>
                  </a:lnTo>
                  <a:lnTo>
                    <a:pt x="786" y="630"/>
                  </a:lnTo>
                  <a:lnTo>
                    <a:pt x="772" y="585"/>
                  </a:lnTo>
                  <a:lnTo>
                    <a:pt x="751" y="537"/>
                  </a:lnTo>
                  <a:lnTo>
                    <a:pt x="723" y="490"/>
                  </a:lnTo>
                  <a:lnTo>
                    <a:pt x="694" y="453"/>
                  </a:lnTo>
                  <a:lnTo>
                    <a:pt x="665" y="423"/>
                  </a:lnTo>
                  <a:lnTo>
                    <a:pt x="638" y="402"/>
                  </a:lnTo>
                  <a:lnTo>
                    <a:pt x="611" y="386"/>
                  </a:lnTo>
                  <a:lnTo>
                    <a:pt x="590" y="377"/>
                  </a:lnTo>
                  <a:lnTo>
                    <a:pt x="572" y="371"/>
                  </a:lnTo>
                  <a:lnTo>
                    <a:pt x="562" y="368"/>
                  </a:lnTo>
                  <a:lnTo>
                    <a:pt x="557" y="368"/>
                  </a:lnTo>
                  <a:lnTo>
                    <a:pt x="573" y="319"/>
                  </a:lnTo>
                  <a:lnTo>
                    <a:pt x="576" y="320"/>
                  </a:lnTo>
                  <a:lnTo>
                    <a:pt x="585" y="323"/>
                  </a:lnTo>
                  <a:lnTo>
                    <a:pt x="598" y="327"/>
                  </a:lnTo>
                  <a:lnTo>
                    <a:pt x="617" y="332"/>
                  </a:lnTo>
                  <a:lnTo>
                    <a:pt x="638" y="338"/>
                  </a:lnTo>
                  <a:lnTo>
                    <a:pt x="664" y="342"/>
                  </a:lnTo>
                  <a:lnTo>
                    <a:pt x="691" y="345"/>
                  </a:lnTo>
                  <a:lnTo>
                    <a:pt x="721" y="346"/>
                  </a:lnTo>
                  <a:lnTo>
                    <a:pt x="748" y="346"/>
                  </a:lnTo>
                  <a:lnTo>
                    <a:pt x="773" y="345"/>
                  </a:lnTo>
                  <a:lnTo>
                    <a:pt x="792" y="342"/>
                  </a:lnTo>
                  <a:lnTo>
                    <a:pt x="808" y="339"/>
                  </a:lnTo>
                  <a:lnTo>
                    <a:pt x="818" y="338"/>
                  </a:lnTo>
                  <a:lnTo>
                    <a:pt x="827" y="335"/>
                  </a:lnTo>
                  <a:lnTo>
                    <a:pt x="831" y="333"/>
                  </a:lnTo>
                  <a:lnTo>
                    <a:pt x="833" y="333"/>
                  </a:lnTo>
                  <a:lnTo>
                    <a:pt x="833" y="207"/>
                  </a:lnTo>
                  <a:lnTo>
                    <a:pt x="828" y="207"/>
                  </a:lnTo>
                  <a:lnTo>
                    <a:pt x="814" y="207"/>
                  </a:lnTo>
                  <a:lnTo>
                    <a:pt x="793" y="207"/>
                  </a:lnTo>
                  <a:lnTo>
                    <a:pt x="769" y="205"/>
                  </a:lnTo>
                  <a:lnTo>
                    <a:pt x="741" y="202"/>
                  </a:lnTo>
                  <a:lnTo>
                    <a:pt x="712" y="199"/>
                  </a:lnTo>
                  <a:lnTo>
                    <a:pt x="684" y="194"/>
                  </a:lnTo>
                  <a:lnTo>
                    <a:pt x="658" y="185"/>
                  </a:lnTo>
                  <a:lnTo>
                    <a:pt x="646" y="179"/>
                  </a:lnTo>
                  <a:lnTo>
                    <a:pt x="636" y="172"/>
                  </a:lnTo>
                  <a:lnTo>
                    <a:pt x="629" y="164"/>
                  </a:lnTo>
                  <a:lnTo>
                    <a:pt x="620" y="156"/>
                  </a:lnTo>
                  <a:lnTo>
                    <a:pt x="613" y="147"/>
                  </a:lnTo>
                  <a:lnTo>
                    <a:pt x="604" y="135"/>
                  </a:lnTo>
                  <a:lnTo>
                    <a:pt x="595" y="122"/>
                  </a:lnTo>
                  <a:lnTo>
                    <a:pt x="585" y="108"/>
                  </a:lnTo>
                  <a:lnTo>
                    <a:pt x="581" y="106"/>
                  </a:lnTo>
                  <a:lnTo>
                    <a:pt x="571" y="99"/>
                  </a:lnTo>
                  <a:lnTo>
                    <a:pt x="553" y="90"/>
                  </a:lnTo>
                  <a:lnTo>
                    <a:pt x="531" y="80"/>
                  </a:lnTo>
                  <a:lnTo>
                    <a:pt x="505" y="68"/>
                  </a:lnTo>
                  <a:lnTo>
                    <a:pt x="476" y="55"/>
                  </a:lnTo>
                  <a:lnTo>
                    <a:pt x="447" y="44"/>
                  </a:lnTo>
                  <a:lnTo>
                    <a:pt x="416" y="33"/>
                  </a:lnTo>
                  <a:lnTo>
                    <a:pt x="389" y="25"/>
                  </a:lnTo>
                  <a:lnTo>
                    <a:pt x="368" y="19"/>
                  </a:lnTo>
                  <a:lnTo>
                    <a:pt x="352" y="16"/>
                  </a:lnTo>
                  <a:lnTo>
                    <a:pt x="339" y="13"/>
                  </a:lnTo>
                  <a:lnTo>
                    <a:pt x="332" y="12"/>
                  </a:lnTo>
                  <a:lnTo>
                    <a:pt x="326" y="12"/>
                  </a:lnTo>
                  <a:lnTo>
                    <a:pt x="323" y="12"/>
                  </a:lnTo>
                  <a:lnTo>
                    <a:pt x="323" y="12"/>
                  </a:lnTo>
                  <a:lnTo>
                    <a:pt x="319" y="10"/>
                  </a:lnTo>
                  <a:lnTo>
                    <a:pt x="304" y="6"/>
                  </a:lnTo>
                  <a:lnTo>
                    <a:pt x="282" y="3"/>
                  </a:lnTo>
                  <a:lnTo>
                    <a:pt x="255" y="0"/>
                  </a:lnTo>
                  <a:lnTo>
                    <a:pt x="221" y="3"/>
                  </a:lnTo>
                  <a:lnTo>
                    <a:pt x="185" y="12"/>
                  </a:lnTo>
                  <a:lnTo>
                    <a:pt x="145" y="28"/>
                  </a:lnTo>
                  <a:lnTo>
                    <a:pt x="106" y="55"/>
                  </a:lnTo>
                  <a:lnTo>
                    <a:pt x="71" y="90"/>
                  </a:lnTo>
                  <a:lnTo>
                    <a:pt x="45" y="128"/>
                  </a:lnTo>
                  <a:lnTo>
                    <a:pt x="26" y="164"/>
                  </a:lnTo>
                  <a:lnTo>
                    <a:pt x="13" y="201"/>
                  </a:lnTo>
                  <a:lnTo>
                    <a:pt x="5" y="233"/>
                  </a:lnTo>
                  <a:lnTo>
                    <a:pt x="1" y="258"/>
                  </a:lnTo>
                  <a:lnTo>
                    <a:pt x="0" y="275"/>
                  </a:lnTo>
                  <a:lnTo>
                    <a:pt x="0" y="281"/>
                  </a:lnTo>
                  <a:lnTo>
                    <a:pt x="103" y="281"/>
                  </a:lnTo>
                  <a:lnTo>
                    <a:pt x="103" y="276"/>
                  </a:lnTo>
                  <a:lnTo>
                    <a:pt x="106" y="266"/>
                  </a:lnTo>
                  <a:lnTo>
                    <a:pt x="109" y="252"/>
                  </a:lnTo>
                  <a:lnTo>
                    <a:pt x="115" y="234"/>
                  </a:lnTo>
                  <a:lnTo>
                    <a:pt x="122" y="217"/>
                  </a:lnTo>
                  <a:lnTo>
                    <a:pt x="131" y="198"/>
                  </a:lnTo>
                  <a:lnTo>
                    <a:pt x="144" y="183"/>
                  </a:lnTo>
                  <a:lnTo>
                    <a:pt x="160" y="173"/>
                  </a:lnTo>
                  <a:lnTo>
                    <a:pt x="173" y="169"/>
                  </a:lnTo>
                  <a:lnTo>
                    <a:pt x="185" y="166"/>
                  </a:lnTo>
                  <a:lnTo>
                    <a:pt x="196" y="166"/>
                  </a:lnTo>
                  <a:lnTo>
                    <a:pt x="206" y="166"/>
                  </a:lnTo>
                  <a:lnTo>
                    <a:pt x="215" y="167"/>
                  </a:lnTo>
                  <a:lnTo>
                    <a:pt x="222" y="169"/>
                  </a:lnTo>
                  <a:lnTo>
                    <a:pt x="227" y="170"/>
                  </a:lnTo>
                  <a:lnTo>
                    <a:pt x="228" y="170"/>
                  </a:lnTo>
                  <a:lnTo>
                    <a:pt x="227" y="172"/>
                  </a:lnTo>
                  <a:lnTo>
                    <a:pt x="221" y="176"/>
                  </a:lnTo>
                  <a:lnTo>
                    <a:pt x="214" y="183"/>
                  </a:lnTo>
                  <a:lnTo>
                    <a:pt x="204" y="195"/>
                  </a:lnTo>
                  <a:lnTo>
                    <a:pt x="193" y="210"/>
                  </a:lnTo>
                  <a:lnTo>
                    <a:pt x="182" y="227"/>
                  </a:lnTo>
                  <a:lnTo>
                    <a:pt x="173" y="249"/>
                  </a:lnTo>
                  <a:lnTo>
                    <a:pt x="164" y="275"/>
                  </a:lnTo>
                  <a:lnTo>
                    <a:pt x="155" y="314"/>
                  </a:lnTo>
                  <a:lnTo>
                    <a:pt x="151" y="345"/>
                  </a:lnTo>
                  <a:lnTo>
                    <a:pt x="150" y="364"/>
                  </a:lnTo>
                  <a:lnTo>
                    <a:pt x="150" y="371"/>
                  </a:lnTo>
                  <a:lnTo>
                    <a:pt x="157" y="450"/>
                  </a:lnTo>
                  <a:lnTo>
                    <a:pt x="163" y="514"/>
                  </a:lnTo>
                  <a:lnTo>
                    <a:pt x="160" y="565"/>
                  </a:lnTo>
                  <a:lnTo>
                    <a:pt x="141" y="600"/>
                  </a:lnTo>
                  <a:close/>
                </a:path>
              </a:pathLst>
            </a:custGeom>
            <a:solidFill>
              <a:srgbClr val="82A5D0"/>
            </a:solidFill>
            <a:ln w="19050">
              <a:solidFill>
                <a:schemeClr val="bg1"/>
              </a:solidFill>
            </a:ln>
            <a:effectLst/>
          </p:spPr>
          <p:txBody>
            <a:bodyPr vert="horz" wrap="square" lIns="91440" tIns="45720" rIns="91440" bIns="45720" numCol="1" anchor="t" anchorCtr="0" compatLnSpc="1">
              <a:prstTxWarp prst="textNoShape">
                <a:avLst/>
              </a:prstTxWarp>
            </a:bodyPr>
            <a:lstStyle/>
            <a:p>
              <a:endParaRPr lang="en-US" dirty="0"/>
            </a:p>
          </p:txBody>
        </p:sp>
        <p:sp>
          <p:nvSpPr>
            <p:cNvPr id="50" name="Freeform 54"/>
            <p:cNvSpPr>
              <a:spLocks/>
            </p:cNvSpPr>
            <p:nvPr/>
          </p:nvSpPr>
          <p:spPr bwMode="auto">
            <a:xfrm rot="18054883" flipH="1">
              <a:off x="7700649" y="1473023"/>
              <a:ext cx="242268" cy="236500"/>
            </a:xfrm>
            <a:custGeom>
              <a:avLst/>
              <a:gdLst>
                <a:gd name="T0" fmla="*/ 51 w 253"/>
                <a:gd name="T1" fmla="*/ 219 h 246"/>
                <a:gd name="T2" fmla="*/ 71 w 253"/>
                <a:gd name="T3" fmla="*/ 233 h 246"/>
                <a:gd name="T4" fmla="*/ 93 w 253"/>
                <a:gd name="T5" fmla="*/ 241 h 246"/>
                <a:gd name="T6" fmla="*/ 117 w 253"/>
                <a:gd name="T7" fmla="*/ 246 h 246"/>
                <a:gd name="T8" fmla="*/ 141 w 253"/>
                <a:gd name="T9" fmla="*/ 246 h 246"/>
                <a:gd name="T10" fmla="*/ 164 w 253"/>
                <a:gd name="T11" fmla="*/ 243 h 246"/>
                <a:gd name="T12" fmla="*/ 186 w 253"/>
                <a:gd name="T13" fmla="*/ 233 h 246"/>
                <a:gd name="T14" fmla="*/ 207 w 253"/>
                <a:gd name="T15" fmla="*/ 221 h 246"/>
                <a:gd name="T16" fmla="*/ 224 w 253"/>
                <a:gd name="T17" fmla="*/ 203 h 246"/>
                <a:gd name="T18" fmla="*/ 239 w 253"/>
                <a:gd name="T19" fmla="*/ 183 h 246"/>
                <a:gd name="T20" fmla="*/ 248 w 253"/>
                <a:gd name="T21" fmla="*/ 161 h 246"/>
                <a:gd name="T22" fmla="*/ 253 w 253"/>
                <a:gd name="T23" fmla="*/ 137 h 246"/>
                <a:gd name="T24" fmla="*/ 253 w 253"/>
                <a:gd name="T25" fmla="*/ 113 h 246"/>
                <a:gd name="T26" fmla="*/ 250 w 253"/>
                <a:gd name="T27" fmla="*/ 90 h 246"/>
                <a:gd name="T28" fmla="*/ 240 w 253"/>
                <a:gd name="T29" fmla="*/ 68 h 246"/>
                <a:gd name="T30" fmla="*/ 228 w 253"/>
                <a:gd name="T31" fmla="*/ 46 h 246"/>
                <a:gd name="T32" fmla="*/ 210 w 253"/>
                <a:gd name="T33" fmla="*/ 28 h 246"/>
                <a:gd name="T34" fmla="*/ 190 w 253"/>
                <a:gd name="T35" fmla="*/ 14 h 246"/>
                <a:gd name="T36" fmla="*/ 166 w 253"/>
                <a:gd name="T37" fmla="*/ 6 h 246"/>
                <a:gd name="T38" fmla="*/ 142 w 253"/>
                <a:gd name="T39" fmla="*/ 1 h 246"/>
                <a:gd name="T40" fmla="*/ 119 w 253"/>
                <a:gd name="T41" fmla="*/ 0 h 246"/>
                <a:gd name="T42" fmla="*/ 95 w 253"/>
                <a:gd name="T43" fmla="*/ 5 h 246"/>
                <a:gd name="T44" fmla="*/ 73 w 253"/>
                <a:gd name="T45" fmla="*/ 14 h 246"/>
                <a:gd name="T46" fmla="*/ 52 w 253"/>
                <a:gd name="T47" fmla="*/ 27 h 246"/>
                <a:gd name="T48" fmla="*/ 35 w 253"/>
                <a:gd name="T49" fmla="*/ 44 h 246"/>
                <a:gd name="T50" fmla="*/ 14 w 253"/>
                <a:gd name="T51" fmla="*/ 76 h 246"/>
                <a:gd name="T52" fmla="*/ 3 w 253"/>
                <a:gd name="T53" fmla="*/ 109 h 246"/>
                <a:gd name="T54" fmla="*/ 0 w 253"/>
                <a:gd name="T55" fmla="*/ 140 h 246"/>
                <a:gd name="T56" fmla="*/ 0 w 253"/>
                <a:gd name="T57" fmla="*/ 170 h 246"/>
                <a:gd name="T58" fmla="*/ 5 w 253"/>
                <a:gd name="T59" fmla="*/ 197 h 246"/>
                <a:gd name="T60" fmla="*/ 11 w 253"/>
                <a:gd name="T61" fmla="*/ 218 h 246"/>
                <a:gd name="T62" fmla="*/ 16 w 253"/>
                <a:gd name="T63" fmla="*/ 232 h 246"/>
                <a:gd name="T64" fmla="*/ 18 w 253"/>
                <a:gd name="T65" fmla="*/ 237 h 246"/>
                <a:gd name="T66" fmla="*/ 51 w 253"/>
                <a:gd name="T67" fmla="*/ 219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53" h="246">
                  <a:moveTo>
                    <a:pt x="51" y="219"/>
                  </a:moveTo>
                  <a:lnTo>
                    <a:pt x="71" y="233"/>
                  </a:lnTo>
                  <a:lnTo>
                    <a:pt x="93" y="241"/>
                  </a:lnTo>
                  <a:lnTo>
                    <a:pt x="117" y="246"/>
                  </a:lnTo>
                  <a:lnTo>
                    <a:pt x="141" y="246"/>
                  </a:lnTo>
                  <a:lnTo>
                    <a:pt x="164" y="243"/>
                  </a:lnTo>
                  <a:lnTo>
                    <a:pt x="186" y="233"/>
                  </a:lnTo>
                  <a:lnTo>
                    <a:pt x="207" y="221"/>
                  </a:lnTo>
                  <a:lnTo>
                    <a:pt x="224" y="203"/>
                  </a:lnTo>
                  <a:lnTo>
                    <a:pt x="239" y="183"/>
                  </a:lnTo>
                  <a:lnTo>
                    <a:pt x="248" y="161"/>
                  </a:lnTo>
                  <a:lnTo>
                    <a:pt x="253" y="137"/>
                  </a:lnTo>
                  <a:lnTo>
                    <a:pt x="253" y="113"/>
                  </a:lnTo>
                  <a:lnTo>
                    <a:pt x="250" y="90"/>
                  </a:lnTo>
                  <a:lnTo>
                    <a:pt x="240" y="68"/>
                  </a:lnTo>
                  <a:lnTo>
                    <a:pt x="228" y="46"/>
                  </a:lnTo>
                  <a:lnTo>
                    <a:pt x="210" y="28"/>
                  </a:lnTo>
                  <a:lnTo>
                    <a:pt x="190" y="14"/>
                  </a:lnTo>
                  <a:lnTo>
                    <a:pt x="166" y="6"/>
                  </a:lnTo>
                  <a:lnTo>
                    <a:pt x="142" y="1"/>
                  </a:lnTo>
                  <a:lnTo>
                    <a:pt x="119" y="0"/>
                  </a:lnTo>
                  <a:lnTo>
                    <a:pt x="95" y="5"/>
                  </a:lnTo>
                  <a:lnTo>
                    <a:pt x="73" y="14"/>
                  </a:lnTo>
                  <a:lnTo>
                    <a:pt x="52" y="27"/>
                  </a:lnTo>
                  <a:lnTo>
                    <a:pt x="35" y="44"/>
                  </a:lnTo>
                  <a:lnTo>
                    <a:pt x="14" y="76"/>
                  </a:lnTo>
                  <a:lnTo>
                    <a:pt x="3" y="109"/>
                  </a:lnTo>
                  <a:lnTo>
                    <a:pt x="0" y="140"/>
                  </a:lnTo>
                  <a:lnTo>
                    <a:pt x="0" y="170"/>
                  </a:lnTo>
                  <a:lnTo>
                    <a:pt x="5" y="197"/>
                  </a:lnTo>
                  <a:lnTo>
                    <a:pt x="11" y="218"/>
                  </a:lnTo>
                  <a:lnTo>
                    <a:pt x="16" y="232"/>
                  </a:lnTo>
                  <a:lnTo>
                    <a:pt x="18" y="237"/>
                  </a:lnTo>
                  <a:lnTo>
                    <a:pt x="51" y="219"/>
                  </a:lnTo>
                  <a:close/>
                </a:path>
              </a:pathLst>
            </a:custGeom>
            <a:solidFill>
              <a:srgbClr val="82A5D0"/>
            </a:solidFill>
            <a:ln w="19050">
              <a:solidFill>
                <a:schemeClr val="bg1"/>
              </a:solidFill>
            </a:ln>
            <a:effectLst/>
          </p:spPr>
          <p:txBody>
            <a:bodyPr vert="horz" wrap="square" lIns="91440" tIns="45720" rIns="91440" bIns="45720" numCol="1" anchor="t" anchorCtr="0" compatLnSpc="1">
              <a:prstTxWarp prst="textNoShape">
                <a:avLst/>
              </a:prstTxWarp>
            </a:bodyPr>
            <a:lstStyle/>
            <a:p>
              <a:endParaRPr lang="en-US" dirty="0"/>
            </a:p>
          </p:txBody>
        </p:sp>
      </p:grpSp>
      <p:sp>
        <p:nvSpPr>
          <p:cNvPr id="3" name="Rectangle 2"/>
          <p:cNvSpPr/>
          <p:nvPr/>
        </p:nvSpPr>
        <p:spPr>
          <a:xfrm flipH="1">
            <a:off x="3699442" y="5334000"/>
            <a:ext cx="1448519" cy="457200"/>
          </a:xfrm>
          <a:prstGeom prst="rect">
            <a:avLst/>
          </a:prstGeom>
          <a:solidFill>
            <a:srgbClr val="82A5D0"/>
          </a:solidFill>
          <a:ln w="285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Arial" pitchFamily="34" charset="0"/>
                <a:cs typeface="Arial" pitchFamily="34" charset="0"/>
              </a:rPr>
              <a:t>In Action</a:t>
            </a:r>
          </a:p>
        </p:txBody>
      </p:sp>
    </p:spTree>
    <p:extLst>
      <p:ext uri="{BB962C8B-B14F-4D97-AF65-F5344CB8AC3E}">
        <p14:creationId xmlns:p14="http://schemas.microsoft.com/office/powerpoint/2010/main" val="4707587"/>
      </p:ext>
    </p:extLst>
  </p:cSld>
  <p:clrMapOvr>
    <a:masterClrMapping/>
  </p:clrMapOvr>
  <p:transition spd="slow"/>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Oval 37"/>
          <p:cNvSpPr/>
          <p:nvPr/>
        </p:nvSpPr>
        <p:spPr>
          <a:xfrm>
            <a:off x="880730" y="533400"/>
            <a:ext cx="533400" cy="533400"/>
          </a:xfrm>
          <a:prstGeom prst="ellipse">
            <a:avLst/>
          </a:prstGeom>
          <a:solidFill>
            <a:schemeClr val="bg1"/>
          </a:solidFill>
          <a:ln w="38100">
            <a:solidFill>
              <a:srgbClr val="F5DB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Arial" pitchFamily="34" charset="0"/>
                <a:cs typeface="Arial" pitchFamily="34" charset="0"/>
              </a:rPr>
              <a:t>8</a:t>
            </a:r>
          </a:p>
        </p:txBody>
      </p:sp>
      <p:sp>
        <p:nvSpPr>
          <p:cNvPr id="2" name="Title 1"/>
          <p:cNvSpPr>
            <a:spLocks noGrp="1"/>
          </p:cNvSpPr>
          <p:nvPr>
            <p:ph type="title"/>
          </p:nvPr>
        </p:nvSpPr>
        <p:spPr/>
        <p:txBody>
          <a:bodyPr/>
          <a:lstStyle/>
          <a:p>
            <a:r>
              <a:rPr lang="en-US" dirty="0"/>
              <a:t>Understanding How to Maintain Change is Also a Key to Successful Change </a:t>
            </a:r>
          </a:p>
        </p:txBody>
      </p:sp>
      <p:grpSp>
        <p:nvGrpSpPr>
          <p:cNvPr id="3" name="Group 8" descr="Graphic of a person "/>
          <p:cNvGrpSpPr/>
          <p:nvPr/>
        </p:nvGrpSpPr>
        <p:grpSpPr>
          <a:xfrm>
            <a:off x="2552700" y="3077793"/>
            <a:ext cx="575158" cy="893568"/>
            <a:chOff x="2007317" y="2700744"/>
            <a:chExt cx="812083" cy="1261656"/>
          </a:xfrm>
        </p:grpSpPr>
        <p:sp>
          <p:nvSpPr>
            <p:cNvPr id="10" name="Freeform 11"/>
            <p:cNvSpPr>
              <a:spLocks/>
            </p:cNvSpPr>
            <p:nvPr/>
          </p:nvSpPr>
          <p:spPr bwMode="auto">
            <a:xfrm>
              <a:off x="2007317" y="3068832"/>
              <a:ext cx="812083" cy="893568"/>
            </a:xfrm>
            <a:custGeom>
              <a:avLst/>
              <a:gdLst>
                <a:gd name="T0" fmla="*/ 1264 w 1514"/>
                <a:gd name="T1" fmla="*/ 196 h 1294"/>
                <a:gd name="T2" fmla="*/ 1206 w 1514"/>
                <a:gd name="T3" fmla="*/ 149 h 1294"/>
                <a:gd name="T4" fmla="*/ 1145 w 1514"/>
                <a:gd name="T5" fmla="*/ 107 h 1294"/>
                <a:gd name="T6" fmla="*/ 1080 w 1514"/>
                <a:gd name="T7" fmla="*/ 73 h 1294"/>
                <a:gd name="T8" fmla="*/ 1012 w 1514"/>
                <a:gd name="T9" fmla="*/ 44 h 1294"/>
                <a:gd name="T10" fmla="*/ 941 w 1514"/>
                <a:gd name="T11" fmla="*/ 23 h 1294"/>
                <a:gd name="T12" fmla="*/ 869 w 1514"/>
                <a:gd name="T13" fmla="*/ 8 h 1294"/>
                <a:gd name="T14" fmla="*/ 794 w 1514"/>
                <a:gd name="T15" fmla="*/ 1 h 1294"/>
                <a:gd name="T16" fmla="*/ 717 w 1514"/>
                <a:gd name="T17" fmla="*/ 1 h 1294"/>
                <a:gd name="T18" fmla="*/ 641 w 1514"/>
                <a:gd name="T19" fmla="*/ 9 h 1294"/>
                <a:gd name="T20" fmla="*/ 567 w 1514"/>
                <a:gd name="T21" fmla="*/ 24 h 1294"/>
                <a:gd name="T22" fmla="*/ 497 w 1514"/>
                <a:gd name="T23" fmla="*/ 46 h 1294"/>
                <a:gd name="T24" fmla="*/ 429 w 1514"/>
                <a:gd name="T25" fmla="*/ 75 h 1294"/>
                <a:gd name="T26" fmla="*/ 364 w 1514"/>
                <a:gd name="T27" fmla="*/ 110 h 1294"/>
                <a:gd name="T28" fmla="*/ 304 w 1514"/>
                <a:gd name="T29" fmla="*/ 151 h 1294"/>
                <a:gd name="T30" fmla="*/ 248 w 1514"/>
                <a:gd name="T31" fmla="*/ 197 h 1294"/>
                <a:gd name="T32" fmla="*/ 197 w 1514"/>
                <a:gd name="T33" fmla="*/ 249 h 1294"/>
                <a:gd name="T34" fmla="*/ 151 w 1514"/>
                <a:gd name="T35" fmla="*/ 304 h 1294"/>
                <a:gd name="T36" fmla="*/ 109 w 1514"/>
                <a:gd name="T37" fmla="*/ 365 h 1294"/>
                <a:gd name="T38" fmla="*/ 75 w 1514"/>
                <a:gd name="T39" fmla="*/ 430 h 1294"/>
                <a:gd name="T40" fmla="*/ 46 w 1514"/>
                <a:gd name="T41" fmla="*/ 497 h 1294"/>
                <a:gd name="T42" fmla="*/ 24 w 1514"/>
                <a:gd name="T43" fmla="*/ 568 h 1294"/>
                <a:gd name="T44" fmla="*/ 9 w 1514"/>
                <a:gd name="T45" fmla="*/ 642 h 1294"/>
                <a:gd name="T46" fmla="*/ 1 w 1514"/>
                <a:gd name="T47" fmla="*/ 718 h 1294"/>
                <a:gd name="T48" fmla="*/ 0 w 1514"/>
                <a:gd name="T49" fmla="*/ 1294 h 1294"/>
                <a:gd name="T50" fmla="*/ 1514 w 1514"/>
                <a:gd name="T51" fmla="*/ 757 h 1294"/>
                <a:gd name="T52" fmla="*/ 1511 w 1514"/>
                <a:gd name="T53" fmla="*/ 682 h 1294"/>
                <a:gd name="T54" fmla="*/ 1499 w 1514"/>
                <a:gd name="T55" fmla="*/ 608 h 1294"/>
                <a:gd name="T56" fmla="*/ 1482 w 1514"/>
                <a:gd name="T57" fmla="*/ 537 h 1294"/>
                <a:gd name="T58" fmla="*/ 1456 w 1514"/>
                <a:gd name="T59" fmla="*/ 467 h 1294"/>
                <a:gd name="T60" fmla="*/ 1425 w 1514"/>
                <a:gd name="T61" fmla="*/ 401 h 1294"/>
                <a:gd name="T62" fmla="*/ 1387 w 1514"/>
                <a:gd name="T63" fmla="*/ 338 h 1294"/>
                <a:gd name="T64" fmla="*/ 1342 w 1514"/>
                <a:gd name="T65" fmla="*/ 278 h 1294"/>
                <a:gd name="T66" fmla="*/ 1292 w 1514"/>
                <a:gd name="T67" fmla="*/ 223 h 1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14" h="1294">
                  <a:moveTo>
                    <a:pt x="1292" y="223"/>
                  </a:moveTo>
                  <a:lnTo>
                    <a:pt x="1264" y="196"/>
                  </a:lnTo>
                  <a:lnTo>
                    <a:pt x="1236" y="172"/>
                  </a:lnTo>
                  <a:lnTo>
                    <a:pt x="1206" y="149"/>
                  </a:lnTo>
                  <a:lnTo>
                    <a:pt x="1176" y="127"/>
                  </a:lnTo>
                  <a:lnTo>
                    <a:pt x="1145" y="107"/>
                  </a:lnTo>
                  <a:lnTo>
                    <a:pt x="1113" y="89"/>
                  </a:lnTo>
                  <a:lnTo>
                    <a:pt x="1080" y="73"/>
                  </a:lnTo>
                  <a:lnTo>
                    <a:pt x="1046" y="58"/>
                  </a:lnTo>
                  <a:lnTo>
                    <a:pt x="1012" y="44"/>
                  </a:lnTo>
                  <a:lnTo>
                    <a:pt x="977" y="32"/>
                  </a:lnTo>
                  <a:lnTo>
                    <a:pt x="941" y="23"/>
                  </a:lnTo>
                  <a:lnTo>
                    <a:pt x="904" y="15"/>
                  </a:lnTo>
                  <a:lnTo>
                    <a:pt x="869" y="8"/>
                  </a:lnTo>
                  <a:lnTo>
                    <a:pt x="831" y="4"/>
                  </a:lnTo>
                  <a:lnTo>
                    <a:pt x="794" y="1"/>
                  </a:lnTo>
                  <a:lnTo>
                    <a:pt x="756" y="0"/>
                  </a:lnTo>
                  <a:lnTo>
                    <a:pt x="717" y="1"/>
                  </a:lnTo>
                  <a:lnTo>
                    <a:pt x="679" y="4"/>
                  </a:lnTo>
                  <a:lnTo>
                    <a:pt x="641" y="9"/>
                  </a:lnTo>
                  <a:lnTo>
                    <a:pt x="604" y="15"/>
                  </a:lnTo>
                  <a:lnTo>
                    <a:pt x="567" y="24"/>
                  </a:lnTo>
                  <a:lnTo>
                    <a:pt x="531" y="35"/>
                  </a:lnTo>
                  <a:lnTo>
                    <a:pt x="497" y="46"/>
                  </a:lnTo>
                  <a:lnTo>
                    <a:pt x="462" y="60"/>
                  </a:lnTo>
                  <a:lnTo>
                    <a:pt x="429" y="75"/>
                  </a:lnTo>
                  <a:lnTo>
                    <a:pt x="396" y="91"/>
                  </a:lnTo>
                  <a:lnTo>
                    <a:pt x="364" y="110"/>
                  </a:lnTo>
                  <a:lnTo>
                    <a:pt x="334" y="129"/>
                  </a:lnTo>
                  <a:lnTo>
                    <a:pt x="304" y="151"/>
                  </a:lnTo>
                  <a:lnTo>
                    <a:pt x="275" y="173"/>
                  </a:lnTo>
                  <a:lnTo>
                    <a:pt x="248" y="197"/>
                  </a:lnTo>
                  <a:lnTo>
                    <a:pt x="222" y="223"/>
                  </a:lnTo>
                  <a:lnTo>
                    <a:pt x="197" y="249"/>
                  </a:lnTo>
                  <a:lnTo>
                    <a:pt x="173" y="276"/>
                  </a:lnTo>
                  <a:lnTo>
                    <a:pt x="151" y="304"/>
                  </a:lnTo>
                  <a:lnTo>
                    <a:pt x="129" y="334"/>
                  </a:lnTo>
                  <a:lnTo>
                    <a:pt x="109" y="365"/>
                  </a:lnTo>
                  <a:lnTo>
                    <a:pt x="91" y="397"/>
                  </a:lnTo>
                  <a:lnTo>
                    <a:pt x="75" y="430"/>
                  </a:lnTo>
                  <a:lnTo>
                    <a:pt x="60" y="463"/>
                  </a:lnTo>
                  <a:lnTo>
                    <a:pt x="46" y="497"/>
                  </a:lnTo>
                  <a:lnTo>
                    <a:pt x="35" y="532"/>
                  </a:lnTo>
                  <a:lnTo>
                    <a:pt x="24" y="568"/>
                  </a:lnTo>
                  <a:lnTo>
                    <a:pt x="15" y="605"/>
                  </a:lnTo>
                  <a:lnTo>
                    <a:pt x="9" y="642"/>
                  </a:lnTo>
                  <a:lnTo>
                    <a:pt x="3" y="680"/>
                  </a:lnTo>
                  <a:lnTo>
                    <a:pt x="1" y="718"/>
                  </a:lnTo>
                  <a:lnTo>
                    <a:pt x="0" y="757"/>
                  </a:lnTo>
                  <a:lnTo>
                    <a:pt x="0" y="1294"/>
                  </a:lnTo>
                  <a:lnTo>
                    <a:pt x="1514" y="1293"/>
                  </a:lnTo>
                  <a:lnTo>
                    <a:pt x="1514" y="757"/>
                  </a:lnTo>
                  <a:lnTo>
                    <a:pt x="1513" y="719"/>
                  </a:lnTo>
                  <a:lnTo>
                    <a:pt x="1511" y="682"/>
                  </a:lnTo>
                  <a:lnTo>
                    <a:pt x="1506" y="644"/>
                  </a:lnTo>
                  <a:lnTo>
                    <a:pt x="1499" y="608"/>
                  </a:lnTo>
                  <a:lnTo>
                    <a:pt x="1491" y="572"/>
                  </a:lnTo>
                  <a:lnTo>
                    <a:pt x="1482" y="537"/>
                  </a:lnTo>
                  <a:lnTo>
                    <a:pt x="1470" y="501"/>
                  </a:lnTo>
                  <a:lnTo>
                    <a:pt x="1456" y="467"/>
                  </a:lnTo>
                  <a:lnTo>
                    <a:pt x="1441" y="433"/>
                  </a:lnTo>
                  <a:lnTo>
                    <a:pt x="1425" y="401"/>
                  </a:lnTo>
                  <a:lnTo>
                    <a:pt x="1407" y="369"/>
                  </a:lnTo>
                  <a:lnTo>
                    <a:pt x="1387" y="338"/>
                  </a:lnTo>
                  <a:lnTo>
                    <a:pt x="1365" y="308"/>
                  </a:lnTo>
                  <a:lnTo>
                    <a:pt x="1342" y="278"/>
                  </a:lnTo>
                  <a:lnTo>
                    <a:pt x="1318" y="250"/>
                  </a:lnTo>
                  <a:lnTo>
                    <a:pt x="1292" y="22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1" name="Freeform 12"/>
            <p:cNvSpPr>
              <a:spLocks/>
            </p:cNvSpPr>
            <p:nvPr/>
          </p:nvSpPr>
          <p:spPr bwMode="auto">
            <a:xfrm>
              <a:off x="2401558" y="3194511"/>
              <a:ext cx="377077" cy="714026"/>
            </a:xfrm>
            <a:custGeom>
              <a:avLst/>
              <a:gdLst>
                <a:gd name="T0" fmla="*/ 638 w 638"/>
                <a:gd name="T1" fmla="*/ 575 h 1035"/>
                <a:gd name="T2" fmla="*/ 638 w 638"/>
                <a:gd name="T3" fmla="*/ 1035 h 1035"/>
                <a:gd name="T4" fmla="*/ 136 w 638"/>
                <a:gd name="T5" fmla="*/ 1035 h 1035"/>
                <a:gd name="T6" fmla="*/ 136 w 638"/>
                <a:gd name="T7" fmla="*/ 569 h 1035"/>
                <a:gd name="T8" fmla="*/ 0 w 638"/>
                <a:gd name="T9" fmla="*/ 401 h 1035"/>
                <a:gd name="T10" fmla="*/ 320 w 638"/>
                <a:gd name="T11" fmla="*/ 0 h 1035"/>
                <a:gd name="T12" fmla="*/ 335 w 638"/>
                <a:gd name="T13" fmla="*/ 11 h 1035"/>
                <a:gd name="T14" fmla="*/ 351 w 638"/>
                <a:gd name="T15" fmla="*/ 21 h 1035"/>
                <a:gd name="T16" fmla="*/ 366 w 638"/>
                <a:gd name="T17" fmla="*/ 32 h 1035"/>
                <a:gd name="T18" fmla="*/ 381 w 638"/>
                <a:gd name="T19" fmla="*/ 43 h 1035"/>
                <a:gd name="T20" fmla="*/ 396 w 638"/>
                <a:gd name="T21" fmla="*/ 56 h 1035"/>
                <a:gd name="T22" fmla="*/ 410 w 638"/>
                <a:gd name="T23" fmla="*/ 67 h 1035"/>
                <a:gd name="T24" fmla="*/ 425 w 638"/>
                <a:gd name="T25" fmla="*/ 81 h 1035"/>
                <a:gd name="T26" fmla="*/ 439 w 638"/>
                <a:gd name="T27" fmla="*/ 94 h 1035"/>
                <a:gd name="T28" fmla="*/ 462 w 638"/>
                <a:gd name="T29" fmla="*/ 118 h 1035"/>
                <a:gd name="T30" fmla="*/ 484 w 638"/>
                <a:gd name="T31" fmla="*/ 144 h 1035"/>
                <a:gd name="T32" fmla="*/ 504 w 638"/>
                <a:gd name="T33" fmla="*/ 171 h 1035"/>
                <a:gd name="T34" fmla="*/ 524 w 638"/>
                <a:gd name="T35" fmla="*/ 197 h 1035"/>
                <a:gd name="T36" fmla="*/ 541 w 638"/>
                <a:gd name="T37" fmla="*/ 226 h 1035"/>
                <a:gd name="T38" fmla="*/ 558 w 638"/>
                <a:gd name="T39" fmla="*/ 255 h 1035"/>
                <a:gd name="T40" fmla="*/ 572 w 638"/>
                <a:gd name="T41" fmla="*/ 284 h 1035"/>
                <a:gd name="T42" fmla="*/ 586 w 638"/>
                <a:gd name="T43" fmla="*/ 315 h 1035"/>
                <a:gd name="T44" fmla="*/ 598 w 638"/>
                <a:gd name="T45" fmla="*/ 346 h 1035"/>
                <a:gd name="T46" fmla="*/ 609 w 638"/>
                <a:gd name="T47" fmla="*/ 377 h 1035"/>
                <a:gd name="T48" fmla="*/ 617 w 638"/>
                <a:gd name="T49" fmla="*/ 409 h 1035"/>
                <a:gd name="T50" fmla="*/ 625 w 638"/>
                <a:gd name="T51" fmla="*/ 441 h 1035"/>
                <a:gd name="T52" fmla="*/ 631 w 638"/>
                <a:gd name="T53" fmla="*/ 474 h 1035"/>
                <a:gd name="T54" fmla="*/ 634 w 638"/>
                <a:gd name="T55" fmla="*/ 507 h 1035"/>
                <a:gd name="T56" fmla="*/ 637 w 638"/>
                <a:gd name="T57" fmla="*/ 541 h 1035"/>
                <a:gd name="T58" fmla="*/ 638 w 638"/>
                <a:gd name="T59" fmla="*/ 57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38" h="1035">
                  <a:moveTo>
                    <a:pt x="638" y="575"/>
                  </a:moveTo>
                  <a:lnTo>
                    <a:pt x="638" y="1035"/>
                  </a:lnTo>
                  <a:lnTo>
                    <a:pt x="136" y="1035"/>
                  </a:lnTo>
                  <a:lnTo>
                    <a:pt x="136" y="569"/>
                  </a:lnTo>
                  <a:lnTo>
                    <a:pt x="0" y="401"/>
                  </a:lnTo>
                  <a:lnTo>
                    <a:pt x="320" y="0"/>
                  </a:lnTo>
                  <a:lnTo>
                    <a:pt x="335" y="11"/>
                  </a:lnTo>
                  <a:lnTo>
                    <a:pt x="351" y="21"/>
                  </a:lnTo>
                  <a:lnTo>
                    <a:pt x="366" y="32"/>
                  </a:lnTo>
                  <a:lnTo>
                    <a:pt x="381" y="43"/>
                  </a:lnTo>
                  <a:lnTo>
                    <a:pt x="396" y="56"/>
                  </a:lnTo>
                  <a:lnTo>
                    <a:pt x="410" y="67"/>
                  </a:lnTo>
                  <a:lnTo>
                    <a:pt x="425" y="81"/>
                  </a:lnTo>
                  <a:lnTo>
                    <a:pt x="439" y="94"/>
                  </a:lnTo>
                  <a:lnTo>
                    <a:pt x="462" y="118"/>
                  </a:lnTo>
                  <a:lnTo>
                    <a:pt x="484" y="144"/>
                  </a:lnTo>
                  <a:lnTo>
                    <a:pt x="504" y="171"/>
                  </a:lnTo>
                  <a:lnTo>
                    <a:pt x="524" y="197"/>
                  </a:lnTo>
                  <a:lnTo>
                    <a:pt x="541" y="226"/>
                  </a:lnTo>
                  <a:lnTo>
                    <a:pt x="558" y="255"/>
                  </a:lnTo>
                  <a:lnTo>
                    <a:pt x="572" y="284"/>
                  </a:lnTo>
                  <a:lnTo>
                    <a:pt x="586" y="315"/>
                  </a:lnTo>
                  <a:lnTo>
                    <a:pt x="598" y="346"/>
                  </a:lnTo>
                  <a:lnTo>
                    <a:pt x="609" y="377"/>
                  </a:lnTo>
                  <a:lnTo>
                    <a:pt x="617" y="409"/>
                  </a:lnTo>
                  <a:lnTo>
                    <a:pt x="625" y="441"/>
                  </a:lnTo>
                  <a:lnTo>
                    <a:pt x="631" y="474"/>
                  </a:lnTo>
                  <a:lnTo>
                    <a:pt x="634" y="507"/>
                  </a:lnTo>
                  <a:lnTo>
                    <a:pt x="637" y="541"/>
                  </a:lnTo>
                  <a:lnTo>
                    <a:pt x="638" y="575"/>
                  </a:lnTo>
                  <a:close/>
                </a:path>
              </a:pathLst>
            </a:custGeom>
            <a:solidFill>
              <a:srgbClr val="E5E7EF"/>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12" name="Freeform 13"/>
            <p:cNvSpPr>
              <a:spLocks/>
            </p:cNvSpPr>
            <p:nvPr/>
          </p:nvSpPr>
          <p:spPr bwMode="auto">
            <a:xfrm>
              <a:off x="2048082" y="3198655"/>
              <a:ext cx="420524" cy="709882"/>
            </a:xfrm>
            <a:custGeom>
              <a:avLst/>
              <a:gdLst>
                <a:gd name="T0" fmla="*/ 199 w 784"/>
                <a:gd name="T1" fmla="*/ 88 h 1029"/>
                <a:gd name="T2" fmla="*/ 212 w 784"/>
                <a:gd name="T3" fmla="*/ 75 h 1029"/>
                <a:gd name="T4" fmla="*/ 225 w 784"/>
                <a:gd name="T5" fmla="*/ 63 h 1029"/>
                <a:gd name="T6" fmla="*/ 239 w 784"/>
                <a:gd name="T7" fmla="*/ 52 h 1029"/>
                <a:gd name="T8" fmla="*/ 252 w 784"/>
                <a:gd name="T9" fmla="*/ 40 h 1029"/>
                <a:gd name="T10" fmla="*/ 266 w 784"/>
                <a:gd name="T11" fmla="*/ 30 h 1029"/>
                <a:gd name="T12" fmla="*/ 280 w 784"/>
                <a:gd name="T13" fmla="*/ 20 h 1029"/>
                <a:gd name="T14" fmla="*/ 294 w 784"/>
                <a:gd name="T15" fmla="*/ 9 h 1029"/>
                <a:gd name="T16" fmla="*/ 309 w 784"/>
                <a:gd name="T17" fmla="*/ 0 h 1029"/>
                <a:gd name="T18" fmla="*/ 782 w 784"/>
                <a:gd name="T19" fmla="*/ 590 h 1029"/>
                <a:gd name="T20" fmla="*/ 784 w 784"/>
                <a:gd name="T21" fmla="*/ 1029 h 1029"/>
                <a:gd name="T22" fmla="*/ 0 w 784"/>
                <a:gd name="T23" fmla="*/ 1029 h 1029"/>
                <a:gd name="T24" fmla="*/ 0 w 784"/>
                <a:gd name="T25" fmla="*/ 569 h 1029"/>
                <a:gd name="T26" fmla="*/ 1 w 784"/>
                <a:gd name="T27" fmla="*/ 535 h 1029"/>
                <a:gd name="T28" fmla="*/ 4 w 784"/>
                <a:gd name="T29" fmla="*/ 501 h 1029"/>
                <a:gd name="T30" fmla="*/ 7 w 784"/>
                <a:gd name="T31" fmla="*/ 468 h 1029"/>
                <a:gd name="T32" fmla="*/ 13 w 784"/>
                <a:gd name="T33" fmla="*/ 435 h 1029"/>
                <a:gd name="T34" fmla="*/ 21 w 784"/>
                <a:gd name="T35" fmla="*/ 403 h 1029"/>
                <a:gd name="T36" fmla="*/ 29 w 784"/>
                <a:gd name="T37" fmla="*/ 371 h 1029"/>
                <a:gd name="T38" fmla="*/ 39 w 784"/>
                <a:gd name="T39" fmla="*/ 340 h 1029"/>
                <a:gd name="T40" fmla="*/ 52 w 784"/>
                <a:gd name="T41" fmla="*/ 309 h 1029"/>
                <a:gd name="T42" fmla="*/ 65 w 784"/>
                <a:gd name="T43" fmla="*/ 278 h 1029"/>
                <a:gd name="T44" fmla="*/ 80 w 784"/>
                <a:gd name="T45" fmla="*/ 249 h 1029"/>
                <a:gd name="T46" fmla="*/ 96 w 784"/>
                <a:gd name="T47" fmla="*/ 220 h 1029"/>
                <a:gd name="T48" fmla="*/ 114 w 784"/>
                <a:gd name="T49" fmla="*/ 191 h 1029"/>
                <a:gd name="T50" fmla="*/ 133 w 784"/>
                <a:gd name="T51" fmla="*/ 165 h 1029"/>
                <a:gd name="T52" fmla="*/ 153 w 784"/>
                <a:gd name="T53" fmla="*/ 138 h 1029"/>
                <a:gd name="T54" fmla="*/ 176 w 784"/>
                <a:gd name="T55" fmla="*/ 112 h 1029"/>
                <a:gd name="T56" fmla="*/ 199 w 784"/>
                <a:gd name="T57" fmla="*/ 88 h 10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84" h="1029">
                  <a:moveTo>
                    <a:pt x="199" y="88"/>
                  </a:moveTo>
                  <a:lnTo>
                    <a:pt x="212" y="75"/>
                  </a:lnTo>
                  <a:lnTo>
                    <a:pt x="225" y="63"/>
                  </a:lnTo>
                  <a:lnTo>
                    <a:pt x="239" y="52"/>
                  </a:lnTo>
                  <a:lnTo>
                    <a:pt x="252" y="40"/>
                  </a:lnTo>
                  <a:lnTo>
                    <a:pt x="266" y="30"/>
                  </a:lnTo>
                  <a:lnTo>
                    <a:pt x="280" y="20"/>
                  </a:lnTo>
                  <a:lnTo>
                    <a:pt x="294" y="9"/>
                  </a:lnTo>
                  <a:lnTo>
                    <a:pt x="309" y="0"/>
                  </a:lnTo>
                  <a:lnTo>
                    <a:pt x="782" y="590"/>
                  </a:lnTo>
                  <a:lnTo>
                    <a:pt x="784" y="1029"/>
                  </a:lnTo>
                  <a:lnTo>
                    <a:pt x="0" y="1029"/>
                  </a:lnTo>
                  <a:lnTo>
                    <a:pt x="0" y="569"/>
                  </a:lnTo>
                  <a:lnTo>
                    <a:pt x="1" y="535"/>
                  </a:lnTo>
                  <a:lnTo>
                    <a:pt x="4" y="501"/>
                  </a:lnTo>
                  <a:lnTo>
                    <a:pt x="7" y="468"/>
                  </a:lnTo>
                  <a:lnTo>
                    <a:pt x="13" y="435"/>
                  </a:lnTo>
                  <a:lnTo>
                    <a:pt x="21" y="403"/>
                  </a:lnTo>
                  <a:lnTo>
                    <a:pt x="29" y="371"/>
                  </a:lnTo>
                  <a:lnTo>
                    <a:pt x="39" y="340"/>
                  </a:lnTo>
                  <a:lnTo>
                    <a:pt x="52" y="309"/>
                  </a:lnTo>
                  <a:lnTo>
                    <a:pt x="65" y="278"/>
                  </a:lnTo>
                  <a:lnTo>
                    <a:pt x="80" y="249"/>
                  </a:lnTo>
                  <a:lnTo>
                    <a:pt x="96" y="220"/>
                  </a:lnTo>
                  <a:lnTo>
                    <a:pt x="114" y="191"/>
                  </a:lnTo>
                  <a:lnTo>
                    <a:pt x="133" y="165"/>
                  </a:lnTo>
                  <a:lnTo>
                    <a:pt x="153" y="138"/>
                  </a:lnTo>
                  <a:lnTo>
                    <a:pt x="176" y="112"/>
                  </a:lnTo>
                  <a:lnTo>
                    <a:pt x="199" y="88"/>
                  </a:lnTo>
                  <a:close/>
                </a:path>
              </a:pathLst>
            </a:custGeom>
            <a:solidFill>
              <a:srgbClr val="E5E7EF"/>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13" name="Freeform 7"/>
            <p:cNvSpPr>
              <a:spLocks/>
            </p:cNvSpPr>
            <p:nvPr/>
          </p:nvSpPr>
          <p:spPr bwMode="auto">
            <a:xfrm>
              <a:off x="2156179" y="2700744"/>
              <a:ext cx="456132" cy="456132"/>
            </a:xfrm>
            <a:custGeom>
              <a:avLst/>
              <a:gdLst>
                <a:gd name="T0" fmla="*/ 627 w 750"/>
                <a:gd name="T1" fmla="*/ 98 h 752"/>
                <a:gd name="T2" fmla="*/ 598 w 750"/>
                <a:gd name="T3" fmla="*/ 74 h 752"/>
                <a:gd name="T4" fmla="*/ 567 w 750"/>
                <a:gd name="T5" fmla="*/ 53 h 752"/>
                <a:gd name="T6" fmla="*/ 535 w 750"/>
                <a:gd name="T7" fmla="*/ 36 h 752"/>
                <a:gd name="T8" fmla="*/ 502 w 750"/>
                <a:gd name="T9" fmla="*/ 22 h 752"/>
                <a:gd name="T10" fmla="*/ 467 w 750"/>
                <a:gd name="T11" fmla="*/ 12 h 752"/>
                <a:gd name="T12" fmla="*/ 430 w 750"/>
                <a:gd name="T13" fmla="*/ 5 h 752"/>
                <a:gd name="T14" fmla="*/ 393 w 750"/>
                <a:gd name="T15" fmla="*/ 0 h 752"/>
                <a:gd name="T16" fmla="*/ 337 w 750"/>
                <a:gd name="T17" fmla="*/ 3 h 752"/>
                <a:gd name="T18" fmla="*/ 264 w 750"/>
                <a:gd name="T19" fmla="*/ 18 h 752"/>
                <a:gd name="T20" fmla="*/ 196 w 750"/>
                <a:gd name="T21" fmla="*/ 45 h 752"/>
                <a:gd name="T22" fmla="*/ 136 w 750"/>
                <a:gd name="T23" fmla="*/ 86 h 752"/>
                <a:gd name="T24" fmla="*/ 86 w 750"/>
                <a:gd name="T25" fmla="*/ 137 h 752"/>
                <a:gd name="T26" fmla="*/ 45 w 750"/>
                <a:gd name="T27" fmla="*/ 197 h 752"/>
                <a:gd name="T28" fmla="*/ 18 w 750"/>
                <a:gd name="T29" fmla="*/ 264 h 752"/>
                <a:gd name="T30" fmla="*/ 3 w 750"/>
                <a:gd name="T31" fmla="*/ 338 h 752"/>
                <a:gd name="T32" fmla="*/ 3 w 750"/>
                <a:gd name="T33" fmla="*/ 413 h 752"/>
                <a:gd name="T34" fmla="*/ 17 w 750"/>
                <a:gd name="T35" fmla="*/ 485 h 752"/>
                <a:gd name="T36" fmla="*/ 44 w 750"/>
                <a:gd name="T37" fmla="*/ 553 h 752"/>
                <a:gd name="T38" fmla="*/ 86 w 750"/>
                <a:gd name="T39" fmla="*/ 614 h 752"/>
                <a:gd name="T40" fmla="*/ 125 w 750"/>
                <a:gd name="T41" fmla="*/ 655 h 752"/>
                <a:gd name="T42" fmla="*/ 152 w 750"/>
                <a:gd name="T43" fmla="*/ 678 h 752"/>
                <a:gd name="T44" fmla="*/ 184 w 750"/>
                <a:gd name="T45" fmla="*/ 699 h 752"/>
                <a:gd name="T46" fmla="*/ 215 w 750"/>
                <a:gd name="T47" fmla="*/ 716 h 752"/>
                <a:gd name="T48" fmla="*/ 248 w 750"/>
                <a:gd name="T49" fmla="*/ 730 h 752"/>
                <a:gd name="T50" fmla="*/ 284 w 750"/>
                <a:gd name="T51" fmla="*/ 740 h 752"/>
                <a:gd name="T52" fmla="*/ 320 w 750"/>
                <a:gd name="T53" fmla="*/ 747 h 752"/>
                <a:gd name="T54" fmla="*/ 356 w 750"/>
                <a:gd name="T55" fmla="*/ 752 h 752"/>
                <a:gd name="T56" fmla="*/ 393 w 750"/>
                <a:gd name="T57" fmla="*/ 752 h 752"/>
                <a:gd name="T58" fmla="*/ 430 w 750"/>
                <a:gd name="T59" fmla="*/ 747 h 752"/>
                <a:gd name="T60" fmla="*/ 467 w 750"/>
                <a:gd name="T61" fmla="*/ 740 h 752"/>
                <a:gd name="T62" fmla="*/ 502 w 750"/>
                <a:gd name="T63" fmla="*/ 730 h 752"/>
                <a:gd name="T64" fmla="*/ 535 w 750"/>
                <a:gd name="T65" fmla="*/ 716 h 752"/>
                <a:gd name="T66" fmla="*/ 567 w 750"/>
                <a:gd name="T67" fmla="*/ 699 h 752"/>
                <a:gd name="T68" fmla="*/ 598 w 750"/>
                <a:gd name="T69" fmla="*/ 678 h 752"/>
                <a:gd name="T70" fmla="*/ 627 w 750"/>
                <a:gd name="T71" fmla="*/ 655 h 752"/>
                <a:gd name="T72" fmla="*/ 666 w 750"/>
                <a:gd name="T73" fmla="*/ 614 h 752"/>
                <a:gd name="T74" fmla="*/ 707 w 750"/>
                <a:gd name="T75" fmla="*/ 553 h 752"/>
                <a:gd name="T76" fmla="*/ 734 w 750"/>
                <a:gd name="T77" fmla="*/ 485 h 752"/>
                <a:gd name="T78" fmla="*/ 748 w 750"/>
                <a:gd name="T79" fmla="*/ 413 h 752"/>
                <a:gd name="T80" fmla="*/ 748 w 750"/>
                <a:gd name="T81" fmla="*/ 339 h 752"/>
                <a:gd name="T82" fmla="*/ 734 w 750"/>
                <a:gd name="T83" fmla="*/ 266 h 752"/>
                <a:gd name="T84" fmla="*/ 707 w 750"/>
                <a:gd name="T85" fmla="*/ 200 h 752"/>
                <a:gd name="T86" fmla="*/ 666 w 750"/>
                <a:gd name="T87" fmla="*/ 139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50" h="752">
                  <a:moveTo>
                    <a:pt x="641" y="111"/>
                  </a:moveTo>
                  <a:lnTo>
                    <a:pt x="627" y="98"/>
                  </a:lnTo>
                  <a:lnTo>
                    <a:pt x="613" y="86"/>
                  </a:lnTo>
                  <a:lnTo>
                    <a:pt x="598" y="74"/>
                  </a:lnTo>
                  <a:lnTo>
                    <a:pt x="583" y="64"/>
                  </a:lnTo>
                  <a:lnTo>
                    <a:pt x="567" y="53"/>
                  </a:lnTo>
                  <a:lnTo>
                    <a:pt x="552" y="44"/>
                  </a:lnTo>
                  <a:lnTo>
                    <a:pt x="535" y="36"/>
                  </a:lnTo>
                  <a:lnTo>
                    <a:pt x="519" y="29"/>
                  </a:lnTo>
                  <a:lnTo>
                    <a:pt x="502" y="22"/>
                  </a:lnTo>
                  <a:lnTo>
                    <a:pt x="484" y="16"/>
                  </a:lnTo>
                  <a:lnTo>
                    <a:pt x="467" y="12"/>
                  </a:lnTo>
                  <a:lnTo>
                    <a:pt x="449" y="7"/>
                  </a:lnTo>
                  <a:lnTo>
                    <a:pt x="430" y="5"/>
                  </a:lnTo>
                  <a:lnTo>
                    <a:pt x="412" y="3"/>
                  </a:lnTo>
                  <a:lnTo>
                    <a:pt x="393" y="0"/>
                  </a:lnTo>
                  <a:lnTo>
                    <a:pt x="375" y="0"/>
                  </a:lnTo>
                  <a:lnTo>
                    <a:pt x="337" y="3"/>
                  </a:lnTo>
                  <a:lnTo>
                    <a:pt x="300" y="8"/>
                  </a:lnTo>
                  <a:lnTo>
                    <a:pt x="264" y="18"/>
                  </a:lnTo>
                  <a:lnTo>
                    <a:pt x="230" y="30"/>
                  </a:lnTo>
                  <a:lnTo>
                    <a:pt x="196" y="45"/>
                  </a:lnTo>
                  <a:lnTo>
                    <a:pt x="166" y="65"/>
                  </a:lnTo>
                  <a:lnTo>
                    <a:pt x="136" y="86"/>
                  </a:lnTo>
                  <a:lnTo>
                    <a:pt x="110" y="110"/>
                  </a:lnTo>
                  <a:lnTo>
                    <a:pt x="86" y="137"/>
                  </a:lnTo>
                  <a:lnTo>
                    <a:pt x="65" y="166"/>
                  </a:lnTo>
                  <a:lnTo>
                    <a:pt x="45" y="197"/>
                  </a:lnTo>
                  <a:lnTo>
                    <a:pt x="30" y="230"/>
                  </a:lnTo>
                  <a:lnTo>
                    <a:pt x="18" y="264"/>
                  </a:lnTo>
                  <a:lnTo>
                    <a:pt x="8" y="300"/>
                  </a:lnTo>
                  <a:lnTo>
                    <a:pt x="3" y="338"/>
                  </a:lnTo>
                  <a:lnTo>
                    <a:pt x="0" y="376"/>
                  </a:lnTo>
                  <a:lnTo>
                    <a:pt x="3" y="413"/>
                  </a:lnTo>
                  <a:lnTo>
                    <a:pt x="7" y="450"/>
                  </a:lnTo>
                  <a:lnTo>
                    <a:pt x="17" y="485"/>
                  </a:lnTo>
                  <a:lnTo>
                    <a:pt x="29" y="520"/>
                  </a:lnTo>
                  <a:lnTo>
                    <a:pt x="44" y="553"/>
                  </a:lnTo>
                  <a:lnTo>
                    <a:pt x="64" y="584"/>
                  </a:lnTo>
                  <a:lnTo>
                    <a:pt x="86" y="614"/>
                  </a:lnTo>
                  <a:lnTo>
                    <a:pt x="111" y="642"/>
                  </a:lnTo>
                  <a:lnTo>
                    <a:pt x="125" y="655"/>
                  </a:lnTo>
                  <a:lnTo>
                    <a:pt x="139" y="667"/>
                  </a:lnTo>
                  <a:lnTo>
                    <a:pt x="152" y="678"/>
                  </a:lnTo>
                  <a:lnTo>
                    <a:pt x="167" y="689"/>
                  </a:lnTo>
                  <a:lnTo>
                    <a:pt x="184" y="699"/>
                  </a:lnTo>
                  <a:lnTo>
                    <a:pt x="199" y="708"/>
                  </a:lnTo>
                  <a:lnTo>
                    <a:pt x="215" y="716"/>
                  </a:lnTo>
                  <a:lnTo>
                    <a:pt x="232" y="723"/>
                  </a:lnTo>
                  <a:lnTo>
                    <a:pt x="248" y="730"/>
                  </a:lnTo>
                  <a:lnTo>
                    <a:pt x="265" y="735"/>
                  </a:lnTo>
                  <a:lnTo>
                    <a:pt x="284" y="740"/>
                  </a:lnTo>
                  <a:lnTo>
                    <a:pt x="301" y="745"/>
                  </a:lnTo>
                  <a:lnTo>
                    <a:pt x="320" y="747"/>
                  </a:lnTo>
                  <a:lnTo>
                    <a:pt x="338" y="749"/>
                  </a:lnTo>
                  <a:lnTo>
                    <a:pt x="356" y="752"/>
                  </a:lnTo>
                  <a:lnTo>
                    <a:pt x="375" y="752"/>
                  </a:lnTo>
                  <a:lnTo>
                    <a:pt x="393" y="752"/>
                  </a:lnTo>
                  <a:lnTo>
                    <a:pt x="412" y="749"/>
                  </a:lnTo>
                  <a:lnTo>
                    <a:pt x="430" y="747"/>
                  </a:lnTo>
                  <a:lnTo>
                    <a:pt x="449" y="745"/>
                  </a:lnTo>
                  <a:lnTo>
                    <a:pt x="467" y="740"/>
                  </a:lnTo>
                  <a:lnTo>
                    <a:pt x="484" y="735"/>
                  </a:lnTo>
                  <a:lnTo>
                    <a:pt x="502" y="730"/>
                  </a:lnTo>
                  <a:lnTo>
                    <a:pt x="519" y="723"/>
                  </a:lnTo>
                  <a:lnTo>
                    <a:pt x="535" y="716"/>
                  </a:lnTo>
                  <a:lnTo>
                    <a:pt x="552" y="708"/>
                  </a:lnTo>
                  <a:lnTo>
                    <a:pt x="567" y="699"/>
                  </a:lnTo>
                  <a:lnTo>
                    <a:pt x="583" y="689"/>
                  </a:lnTo>
                  <a:lnTo>
                    <a:pt x="598" y="678"/>
                  </a:lnTo>
                  <a:lnTo>
                    <a:pt x="613" y="667"/>
                  </a:lnTo>
                  <a:lnTo>
                    <a:pt x="627" y="655"/>
                  </a:lnTo>
                  <a:lnTo>
                    <a:pt x="641" y="642"/>
                  </a:lnTo>
                  <a:lnTo>
                    <a:pt x="666" y="614"/>
                  </a:lnTo>
                  <a:lnTo>
                    <a:pt x="688" y="584"/>
                  </a:lnTo>
                  <a:lnTo>
                    <a:pt x="707" y="553"/>
                  </a:lnTo>
                  <a:lnTo>
                    <a:pt x="722" y="520"/>
                  </a:lnTo>
                  <a:lnTo>
                    <a:pt x="734" y="485"/>
                  </a:lnTo>
                  <a:lnTo>
                    <a:pt x="744" y="450"/>
                  </a:lnTo>
                  <a:lnTo>
                    <a:pt x="748" y="413"/>
                  </a:lnTo>
                  <a:lnTo>
                    <a:pt x="750" y="376"/>
                  </a:lnTo>
                  <a:lnTo>
                    <a:pt x="748" y="339"/>
                  </a:lnTo>
                  <a:lnTo>
                    <a:pt x="744" y="302"/>
                  </a:lnTo>
                  <a:lnTo>
                    <a:pt x="734" y="266"/>
                  </a:lnTo>
                  <a:lnTo>
                    <a:pt x="722" y="232"/>
                  </a:lnTo>
                  <a:lnTo>
                    <a:pt x="707" y="200"/>
                  </a:lnTo>
                  <a:lnTo>
                    <a:pt x="688" y="167"/>
                  </a:lnTo>
                  <a:lnTo>
                    <a:pt x="666" y="139"/>
                  </a:lnTo>
                  <a:lnTo>
                    <a:pt x="641" y="111"/>
                  </a:lnTo>
                  <a:close/>
                </a:path>
              </a:pathLst>
            </a:custGeom>
            <a:solidFill>
              <a:srgbClr val="E5E7EF"/>
            </a:solidFill>
            <a:ln w="28575">
              <a:solidFill>
                <a:schemeClr val="bg1"/>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grpSp>
      <p:cxnSp>
        <p:nvCxnSpPr>
          <p:cNvPr id="34" name="Straight Arrow Connector 33" descr="Arrow pointing from one graphic of a person to the next"/>
          <p:cNvCxnSpPr/>
          <p:nvPr/>
        </p:nvCxnSpPr>
        <p:spPr>
          <a:xfrm>
            <a:off x="3165079" y="3799911"/>
            <a:ext cx="304800" cy="0"/>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grpSp>
        <p:nvGrpSpPr>
          <p:cNvPr id="5" name="Group 13" descr="Graphic of a person "/>
          <p:cNvGrpSpPr/>
          <p:nvPr/>
        </p:nvGrpSpPr>
        <p:grpSpPr>
          <a:xfrm>
            <a:off x="3498454" y="3077793"/>
            <a:ext cx="575158" cy="893568"/>
            <a:chOff x="2007317" y="2700744"/>
            <a:chExt cx="812083" cy="1261656"/>
          </a:xfrm>
        </p:grpSpPr>
        <p:sp>
          <p:nvSpPr>
            <p:cNvPr id="15" name="Freeform 11"/>
            <p:cNvSpPr>
              <a:spLocks/>
            </p:cNvSpPr>
            <p:nvPr/>
          </p:nvSpPr>
          <p:spPr bwMode="auto">
            <a:xfrm>
              <a:off x="2007317" y="3068832"/>
              <a:ext cx="812083" cy="893568"/>
            </a:xfrm>
            <a:custGeom>
              <a:avLst/>
              <a:gdLst>
                <a:gd name="T0" fmla="*/ 1264 w 1514"/>
                <a:gd name="T1" fmla="*/ 196 h 1294"/>
                <a:gd name="T2" fmla="*/ 1206 w 1514"/>
                <a:gd name="T3" fmla="*/ 149 h 1294"/>
                <a:gd name="T4" fmla="*/ 1145 w 1514"/>
                <a:gd name="T5" fmla="*/ 107 h 1294"/>
                <a:gd name="T6" fmla="*/ 1080 w 1514"/>
                <a:gd name="T7" fmla="*/ 73 h 1294"/>
                <a:gd name="T8" fmla="*/ 1012 w 1514"/>
                <a:gd name="T9" fmla="*/ 44 h 1294"/>
                <a:gd name="T10" fmla="*/ 941 w 1514"/>
                <a:gd name="T11" fmla="*/ 23 h 1294"/>
                <a:gd name="T12" fmla="*/ 869 w 1514"/>
                <a:gd name="T13" fmla="*/ 8 h 1294"/>
                <a:gd name="T14" fmla="*/ 794 w 1514"/>
                <a:gd name="T15" fmla="*/ 1 h 1294"/>
                <a:gd name="T16" fmla="*/ 717 w 1514"/>
                <a:gd name="T17" fmla="*/ 1 h 1294"/>
                <a:gd name="T18" fmla="*/ 641 w 1514"/>
                <a:gd name="T19" fmla="*/ 9 h 1294"/>
                <a:gd name="T20" fmla="*/ 567 w 1514"/>
                <a:gd name="T21" fmla="*/ 24 h 1294"/>
                <a:gd name="T22" fmla="*/ 497 w 1514"/>
                <a:gd name="T23" fmla="*/ 46 h 1294"/>
                <a:gd name="T24" fmla="*/ 429 w 1514"/>
                <a:gd name="T25" fmla="*/ 75 h 1294"/>
                <a:gd name="T26" fmla="*/ 364 w 1514"/>
                <a:gd name="T27" fmla="*/ 110 h 1294"/>
                <a:gd name="T28" fmla="*/ 304 w 1514"/>
                <a:gd name="T29" fmla="*/ 151 h 1294"/>
                <a:gd name="T30" fmla="*/ 248 w 1514"/>
                <a:gd name="T31" fmla="*/ 197 h 1294"/>
                <a:gd name="T32" fmla="*/ 197 w 1514"/>
                <a:gd name="T33" fmla="*/ 249 h 1294"/>
                <a:gd name="T34" fmla="*/ 151 w 1514"/>
                <a:gd name="T35" fmla="*/ 304 h 1294"/>
                <a:gd name="T36" fmla="*/ 109 w 1514"/>
                <a:gd name="T37" fmla="*/ 365 h 1294"/>
                <a:gd name="T38" fmla="*/ 75 w 1514"/>
                <a:gd name="T39" fmla="*/ 430 h 1294"/>
                <a:gd name="T40" fmla="*/ 46 w 1514"/>
                <a:gd name="T41" fmla="*/ 497 h 1294"/>
                <a:gd name="T42" fmla="*/ 24 w 1514"/>
                <a:gd name="T43" fmla="*/ 568 h 1294"/>
                <a:gd name="T44" fmla="*/ 9 w 1514"/>
                <a:gd name="T45" fmla="*/ 642 h 1294"/>
                <a:gd name="T46" fmla="*/ 1 w 1514"/>
                <a:gd name="T47" fmla="*/ 718 h 1294"/>
                <a:gd name="T48" fmla="*/ 0 w 1514"/>
                <a:gd name="T49" fmla="*/ 1294 h 1294"/>
                <a:gd name="T50" fmla="*/ 1514 w 1514"/>
                <a:gd name="T51" fmla="*/ 757 h 1294"/>
                <a:gd name="T52" fmla="*/ 1511 w 1514"/>
                <a:gd name="T53" fmla="*/ 682 h 1294"/>
                <a:gd name="T54" fmla="*/ 1499 w 1514"/>
                <a:gd name="T55" fmla="*/ 608 h 1294"/>
                <a:gd name="T56" fmla="*/ 1482 w 1514"/>
                <a:gd name="T57" fmla="*/ 537 h 1294"/>
                <a:gd name="T58" fmla="*/ 1456 w 1514"/>
                <a:gd name="T59" fmla="*/ 467 h 1294"/>
                <a:gd name="T60" fmla="*/ 1425 w 1514"/>
                <a:gd name="T61" fmla="*/ 401 h 1294"/>
                <a:gd name="T62" fmla="*/ 1387 w 1514"/>
                <a:gd name="T63" fmla="*/ 338 h 1294"/>
                <a:gd name="T64" fmla="*/ 1342 w 1514"/>
                <a:gd name="T65" fmla="*/ 278 h 1294"/>
                <a:gd name="T66" fmla="*/ 1292 w 1514"/>
                <a:gd name="T67" fmla="*/ 223 h 1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14" h="1294">
                  <a:moveTo>
                    <a:pt x="1292" y="223"/>
                  </a:moveTo>
                  <a:lnTo>
                    <a:pt x="1264" y="196"/>
                  </a:lnTo>
                  <a:lnTo>
                    <a:pt x="1236" y="172"/>
                  </a:lnTo>
                  <a:lnTo>
                    <a:pt x="1206" y="149"/>
                  </a:lnTo>
                  <a:lnTo>
                    <a:pt x="1176" y="127"/>
                  </a:lnTo>
                  <a:lnTo>
                    <a:pt x="1145" y="107"/>
                  </a:lnTo>
                  <a:lnTo>
                    <a:pt x="1113" y="89"/>
                  </a:lnTo>
                  <a:lnTo>
                    <a:pt x="1080" y="73"/>
                  </a:lnTo>
                  <a:lnTo>
                    <a:pt x="1046" y="58"/>
                  </a:lnTo>
                  <a:lnTo>
                    <a:pt x="1012" y="44"/>
                  </a:lnTo>
                  <a:lnTo>
                    <a:pt x="977" y="32"/>
                  </a:lnTo>
                  <a:lnTo>
                    <a:pt x="941" y="23"/>
                  </a:lnTo>
                  <a:lnTo>
                    <a:pt x="904" y="15"/>
                  </a:lnTo>
                  <a:lnTo>
                    <a:pt x="869" y="8"/>
                  </a:lnTo>
                  <a:lnTo>
                    <a:pt x="831" y="4"/>
                  </a:lnTo>
                  <a:lnTo>
                    <a:pt x="794" y="1"/>
                  </a:lnTo>
                  <a:lnTo>
                    <a:pt x="756" y="0"/>
                  </a:lnTo>
                  <a:lnTo>
                    <a:pt x="717" y="1"/>
                  </a:lnTo>
                  <a:lnTo>
                    <a:pt x="679" y="4"/>
                  </a:lnTo>
                  <a:lnTo>
                    <a:pt x="641" y="9"/>
                  </a:lnTo>
                  <a:lnTo>
                    <a:pt x="604" y="15"/>
                  </a:lnTo>
                  <a:lnTo>
                    <a:pt x="567" y="24"/>
                  </a:lnTo>
                  <a:lnTo>
                    <a:pt x="531" y="35"/>
                  </a:lnTo>
                  <a:lnTo>
                    <a:pt x="497" y="46"/>
                  </a:lnTo>
                  <a:lnTo>
                    <a:pt x="462" y="60"/>
                  </a:lnTo>
                  <a:lnTo>
                    <a:pt x="429" y="75"/>
                  </a:lnTo>
                  <a:lnTo>
                    <a:pt x="396" y="91"/>
                  </a:lnTo>
                  <a:lnTo>
                    <a:pt x="364" y="110"/>
                  </a:lnTo>
                  <a:lnTo>
                    <a:pt x="334" y="129"/>
                  </a:lnTo>
                  <a:lnTo>
                    <a:pt x="304" y="151"/>
                  </a:lnTo>
                  <a:lnTo>
                    <a:pt x="275" y="173"/>
                  </a:lnTo>
                  <a:lnTo>
                    <a:pt x="248" y="197"/>
                  </a:lnTo>
                  <a:lnTo>
                    <a:pt x="222" y="223"/>
                  </a:lnTo>
                  <a:lnTo>
                    <a:pt x="197" y="249"/>
                  </a:lnTo>
                  <a:lnTo>
                    <a:pt x="173" y="276"/>
                  </a:lnTo>
                  <a:lnTo>
                    <a:pt x="151" y="304"/>
                  </a:lnTo>
                  <a:lnTo>
                    <a:pt x="129" y="334"/>
                  </a:lnTo>
                  <a:lnTo>
                    <a:pt x="109" y="365"/>
                  </a:lnTo>
                  <a:lnTo>
                    <a:pt x="91" y="397"/>
                  </a:lnTo>
                  <a:lnTo>
                    <a:pt x="75" y="430"/>
                  </a:lnTo>
                  <a:lnTo>
                    <a:pt x="60" y="463"/>
                  </a:lnTo>
                  <a:lnTo>
                    <a:pt x="46" y="497"/>
                  </a:lnTo>
                  <a:lnTo>
                    <a:pt x="35" y="532"/>
                  </a:lnTo>
                  <a:lnTo>
                    <a:pt x="24" y="568"/>
                  </a:lnTo>
                  <a:lnTo>
                    <a:pt x="15" y="605"/>
                  </a:lnTo>
                  <a:lnTo>
                    <a:pt x="9" y="642"/>
                  </a:lnTo>
                  <a:lnTo>
                    <a:pt x="3" y="680"/>
                  </a:lnTo>
                  <a:lnTo>
                    <a:pt x="1" y="718"/>
                  </a:lnTo>
                  <a:lnTo>
                    <a:pt x="0" y="757"/>
                  </a:lnTo>
                  <a:lnTo>
                    <a:pt x="0" y="1294"/>
                  </a:lnTo>
                  <a:lnTo>
                    <a:pt x="1514" y="1293"/>
                  </a:lnTo>
                  <a:lnTo>
                    <a:pt x="1514" y="757"/>
                  </a:lnTo>
                  <a:lnTo>
                    <a:pt x="1513" y="719"/>
                  </a:lnTo>
                  <a:lnTo>
                    <a:pt x="1511" y="682"/>
                  </a:lnTo>
                  <a:lnTo>
                    <a:pt x="1506" y="644"/>
                  </a:lnTo>
                  <a:lnTo>
                    <a:pt x="1499" y="608"/>
                  </a:lnTo>
                  <a:lnTo>
                    <a:pt x="1491" y="572"/>
                  </a:lnTo>
                  <a:lnTo>
                    <a:pt x="1482" y="537"/>
                  </a:lnTo>
                  <a:lnTo>
                    <a:pt x="1470" y="501"/>
                  </a:lnTo>
                  <a:lnTo>
                    <a:pt x="1456" y="467"/>
                  </a:lnTo>
                  <a:lnTo>
                    <a:pt x="1441" y="433"/>
                  </a:lnTo>
                  <a:lnTo>
                    <a:pt x="1425" y="401"/>
                  </a:lnTo>
                  <a:lnTo>
                    <a:pt x="1407" y="369"/>
                  </a:lnTo>
                  <a:lnTo>
                    <a:pt x="1387" y="338"/>
                  </a:lnTo>
                  <a:lnTo>
                    <a:pt x="1365" y="308"/>
                  </a:lnTo>
                  <a:lnTo>
                    <a:pt x="1342" y="278"/>
                  </a:lnTo>
                  <a:lnTo>
                    <a:pt x="1318" y="250"/>
                  </a:lnTo>
                  <a:lnTo>
                    <a:pt x="1292" y="22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6" name="Freeform 12"/>
            <p:cNvSpPr>
              <a:spLocks/>
            </p:cNvSpPr>
            <p:nvPr/>
          </p:nvSpPr>
          <p:spPr bwMode="auto">
            <a:xfrm>
              <a:off x="2401558" y="3194511"/>
              <a:ext cx="377077" cy="714026"/>
            </a:xfrm>
            <a:custGeom>
              <a:avLst/>
              <a:gdLst>
                <a:gd name="T0" fmla="*/ 638 w 638"/>
                <a:gd name="T1" fmla="*/ 575 h 1035"/>
                <a:gd name="T2" fmla="*/ 638 w 638"/>
                <a:gd name="T3" fmla="*/ 1035 h 1035"/>
                <a:gd name="T4" fmla="*/ 136 w 638"/>
                <a:gd name="T5" fmla="*/ 1035 h 1035"/>
                <a:gd name="T6" fmla="*/ 136 w 638"/>
                <a:gd name="T7" fmla="*/ 569 h 1035"/>
                <a:gd name="T8" fmla="*/ 0 w 638"/>
                <a:gd name="T9" fmla="*/ 401 h 1035"/>
                <a:gd name="T10" fmla="*/ 320 w 638"/>
                <a:gd name="T11" fmla="*/ 0 h 1035"/>
                <a:gd name="T12" fmla="*/ 335 w 638"/>
                <a:gd name="T13" fmla="*/ 11 h 1035"/>
                <a:gd name="T14" fmla="*/ 351 w 638"/>
                <a:gd name="T15" fmla="*/ 21 h 1035"/>
                <a:gd name="T16" fmla="*/ 366 w 638"/>
                <a:gd name="T17" fmla="*/ 32 h 1035"/>
                <a:gd name="T18" fmla="*/ 381 w 638"/>
                <a:gd name="T19" fmla="*/ 43 h 1035"/>
                <a:gd name="T20" fmla="*/ 396 w 638"/>
                <a:gd name="T21" fmla="*/ 56 h 1035"/>
                <a:gd name="T22" fmla="*/ 410 w 638"/>
                <a:gd name="T23" fmla="*/ 67 h 1035"/>
                <a:gd name="T24" fmla="*/ 425 w 638"/>
                <a:gd name="T25" fmla="*/ 81 h 1035"/>
                <a:gd name="T26" fmla="*/ 439 w 638"/>
                <a:gd name="T27" fmla="*/ 94 h 1035"/>
                <a:gd name="T28" fmla="*/ 462 w 638"/>
                <a:gd name="T29" fmla="*/ 118 h 1035"/>
                <a:gd name="T30" fmla="*/ 484 w 638"/>
                <a:gd name="T31" fmla="*/ 144 h 1035"/>
                <a:gd name="T32" fmla="*/ 504 w 638"/>
                <a:gd name="T33" fmla="*/ 171 h 1035"/>
                <a:gd name="T34" fmla="*/ 524 w 638"/>
                <a:gd name="T35" fmla="*/ 197 h 1035"/>
                <a:gd name="T36" fmla="*/ 541 w 638"/>
                <a:gd name="T37" fmla="*/ 226 h 1035"/>
                <a:gd name="T38" fmla="*/ 558 w 638"/>
                <a:gd name="T39" fmla="*/ 255 h 1035"/>
                <a:gd name="T40" fmla="*/ 572 w 638"/>
                <a:gd name="T41" fmla="*/ 284 h 1035"/>
                <a:gd name="T42" fmla="*/ 586 w 638"/>
                <a:gd name="T43" fmla="*/ 315 h 1035"/>
                <a:gd name="T44" fmla="*/ 598 w 638"/>
                <a:gd name="T45" fmla="*/ 346 h 1035"/>
                <a:gd name="T46" fmla="*/ 609 w 638"/>
                <a:gd name="T47" fmla="*/ 377 h 1035"/>
                <a:gd name="T48" fmla="*/ 617 w 638"/>
                <a:gd name="T49" fmla="*/ 409 h 1035"/>
                <a:gd name="T50" fmla="*/ 625 w 638"/>
                <a:gd name="T51" fmla="*/ 441 h 1035"/>
                <a:gd name="T52" fmla="*/ 631 w 638"/>
                <a:gd name="T53" fmla="*/ 474 h 1035"/>
                <a:gd name="T54" fmla="*/ 634 w 638"/>
                <a:gd name="T55" fmla="*/ 507 h 1035"/>
                <a:gd name="T56" fmla="*/ 637 w 638"/>
                <a:gd name="T57" fmla="*/ 541 h 1035"/>
                <a:gd name="T58" fmla="*/ 638 w 638"/>
                <a:gd name="T59" fmla="*/ 57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38" h="1035">
                  <a:moveTo>
                    <a:pt x="638" y="575"/>
                  </a:moveTo>
                  <a:lnTo>
                    <a:pt x="638" y="1035"/>
                  </a:lnTo>
                  <a:lnTo>
                    <a:pt x="136" y="1035"/>
                  </a:lnTo>
                  <a:lnTo>
                    <a:pt x="136" y="569"/>
                  </a:lnTo>
                  <a:lnTo>
                    <a:pt x="0" y="401"/>
                  </a:lnTo>
                  <a:lnTo>
                    <a:pt x="320" y="0"/>
                  </a:lnTo>
                  <a:lnTo>
                    <a:pt x="335" y="11"/>
                  </a:lnTo>
                  <a:lnTo>
                    <a:pt x="351" y="21"/>
                  </a:lnTo>
                  <a:lnTo>
                    <a:pt x="366" y="32"/>
                  </a:lnTo>
                  <a:lnTo>
                    <a:pt x="381" y="43"/>
                  </a:lnTo>
                  <a:lnTo>
                    <a:pt x="396" y="56"/>
                  </a:lnTo>
                  <a:lnTo>
                    <a:pt x="410" y="67"/>
                  </a:lnTo>
                  <a:lnTo>
                    <a:pt x="425" y="81"/>
                  </a:lnTo>
                  <a:lnTo>
                    <a:pt x="439" y="94"/>
                  </a:lnTo>
                  <a:lnTo>
                    <a:pt x="462" y="118"/>
                  </a:lnTo>
                  <a:lnTo>
                    <a:pt x="484" y="144"/>
                  </a:lnTo>
                  <a:lnTo>
                    <a:pt x="504" y="171"/>
                  </a:lnTo>
                  <a:lnTo>
                    <a:pt x="524" y="197"/>
                  </a:lnTo>
                  <a:lnTo>
                    <a:pt x="541" y="226"/>
                  </a:lnTo>
                  <a:lnTo>
                    <a:pt x="558" y="255"/>
                  </a:lnTo>
                  <a:lnTo>
                    <a:pt x="572" y="284"/>
                  </a:lnTo>
                  <a:lnTo>
                    <a:pt x="586" y="315"/>
                  </a:lnTo>
                  <a:lnTo>
                    <a:pt x="598" y="346"/>
                  </a:lnTo>
                  <a:lnTo>
                    <a:pt x="609" y="377"/>
                  </a:lnTo>
                  <a:lnTo>
                    <a:pt x="617" y="409"/>
                  </a:lnTo>
                  <a:lnTo>
                    <a:pt x="625" y="441"/>
                  </a:lnTo>
                  <a:lnTo>
                    <a:pt x="631" y="474"/>
                  </a:lnTo>
                  <a:lnTo>
                    <a:pt x="634" y="507"/>
                  </a:lnTo>
                  <a:lnTo>
                    <a:pt x="637" y="541"/>
                  </a:lnTo>
                  <a:lnTo>
                    <a:pt x="638" y="575"/>
                  </a:lnTo>
                  <a:close/>
                </a:path>
              </a:pathLst>
            </a:custGeom>
            <a:solidFill>
              <a:srgbClr val="D0D4E2"/>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17" name="Freeform 13"/>
            <p:cNvSpPr>
              <a:spLocks/>
            </p:cNvSpPr>
            <p:nvPr/>
          </p:nvSpPr>
          <p:spPr bwMode="auto">
            <a:xfrm>
              <a:off x="2048082" y="3198655"/>
              <a:ext cx="420524" cy="709882"/>
            </a:xfrm>
            <a:custGeom>
              <a:avLst/>
              <a:gdLst>
                <a:gd name="T0" fmla="*/ 199 w 784"/>
                <a:gd name="T1" fmla="*/ 88 h 1029"/>
                <a:gd name="T2" fmla="*/ 212 w 784"/>
                <a:gd name="T3" fmla="*/ 75 h 1029"/>
                <a:gd name="T4" fmla="*/ 225 w 784"/>
                <a:gd name="T5" fmla="*/ 63 h 1029"/>
                <a:gd name="T6" fmla="*/ 239 w 784"/>
                <a:gd name="T7" fmla="*/ 52 h 1029"/>
                <a:gd name="T8" fmla="*/ 252 w 784"/>
                <a:gd name="T9" fmla="*/ 40 h 1029"/>
                <a:gd name="T10" fmla="*/ 266 w 784"/>
                <a:gd name="T11" fmla="*/ 30 h 1029"/>
                <a:gd name="T12" fmla="*/ 280 w 784"/>
                <a:gd name="T13" fmla="*/ 20 h 1029"/>
                <a:gd name="T14" fmla="*/ 294 w 784"/>
                <a:gd name="T15" fmla="*/ 9 h 1029"/>
                <a:gd name="T16" fmla="*/ 309 w 784"/>
                <a:gd name="T17" fmla="*/ 0 h 1029"/>
                <a:gd name="T18" fmla="*/ 782 w 784"/>
                <a:gd name="T19" fmla="*/ 590 h 1029"/>
                <a:gd name="T20" fmla="*/ 784 w 784"/>
                <a:gd name="T21" fmla="*/ 1029 h 1029"/>
                <a:gd name="T22" fmla="*/ 0 w 784"/>
                <a:gd name="T23" fmla="*/ 1029 h 1029"/>
                <a:gd name="T24" fmla="*/ 0 w 784"/>
                <a:gd name="T25" fmla="*/ 569 h 1029"/>
                <a:gd name="T26" fmla="*/ 1 w 784"/>
                <a:gd name="T27" fmla="*/ 535 h 1029"/>
                <a:gd name="T28" fmla="*/ 4 w 784"/>
                <a:gd name="T29" fmla="*/ 501 h 1029"/>
                <a:gd name="T30" fmla="*/ 7 w 784"/>
                <a:gd name="T31" fmla="*/ 468 h 1029"/>
                <a:gd name="T32" fmla="*/ 13 w 784"/>
                <a:gd name="T33" fmla="*/ 435 h 1029"/>
                <a:gd name="T34" fmla="*/ 21 w 784"/>
                <a:gd name="T35" fmla="*/ 403 h 1029"/>
                <a:gd name="T36" fmla="*/ 29 w 784"/>
                <a:gd name="T37" fmla="*/ 371 h 1029"/>
                <a:gd name="T38" fmla="*/ 39 w 784"/>
                <a:gd name="T39" fmla="*/ 340 h 1029"/>
                <a:gd name="T40" fmla="*/ 52 w 784"/>
                <a:gd name="T41" fmla="*/ 309 h 1029"/>
                <a:gd name="T42" fmla="*/ 65 w 784"/>
                <a:gd name="T43" fmla="*/ 278 h 1029"/>
                <a:gd name="T44" fmla="*/ 80 w 784"/>
                <a:gd name="T45" fmla="*/ 249 h 1029"/>
                <a:gd name="T46" fmla="*/ 96 w 784"/>
                <a:gd name="T47" fmla="*/ 220 h 1029"/>
                <a:gd name="T48" fmla="*/ 114 w 784"/>
                <a:gd name="T49" fmla="*/ 191 h 1029"/>
                <a:gd name="T50" fmla="*/ 133 w 784"/>
                <a:gd name="T51" fmla="*/ 165 h 1029"/>
                <a:gd name="T52" fmla="*/ 153 w 784"/>
                <a:gd name="T53" fmla="*/ 138 h 1029"/>
                <a:gd name="T54" fmla="*/ 176 w 784"/>
                <a:gd name="T55" fmla="*/ 112 h 1029"/>
                <a:gd name="T56" fmla="*/ 199 w 784"/>
                <a:gd name="T57" fmla="*/ 88 h 10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84" h="1029">
                  <a:moveTo>
                    <a:pt x="199" y="88"/>
                  </a:moveTo>
                  <a:lnTo>
                    <a:pt x="212" y="75"/>
                  </a:lnTo>
                  <a:lnTo>
                    <a:pt x="225" y="63"/>
                  </a:lnTo>
                  <a:lnTo>
                    <a:pt x="239" y="52"/>
                  </a:lnTo>
                  <a:lnTo>
                    <a:pt x="252" y="40"/>
                  </a:lnTo>
                  <a:lnTo>
                    <a:pt x="266" y="30"/>
                  </a:lnTo>
                  <a:lnTo>
                    <a:pt x="280" y="20"/>
                  </a:lnTo>
                  <a:lnTo>
                    <a:pt x="294" y="9"/>
                  </a:lnTo>
                  <a:lnTo>
                    <a:pt x="309" y="0"/>
                  </a:lnTo>
                  <a:lnTo>
                    <a:pt x="782" y="590"/>
                  </a:lnTo>
                  <a:lnTo>
                    <a:pt x="784" y="1029"/>
                  </a:lnTo>
                  <a:lnTo>
                    <a:pt x="0" y="1029"/>
                  </a:lnTo>
                  <a:lnTo>
                    <a:pt x="0" y="569"/>
                  </a:lnTo>
                  <a:lnTo>
                    <a:pt x="1" y="535"/>
                  </a:lnTo>
                  <a:lnTo>
                    <a:pt x="4" y="501"/>
                  </a:lnTo>
                  <a:lnTo>
                    <a:pt x="7" y="468"/>
                  </a:lnTo>
                  <a:lnTo>
                    <a:pt x="13" y="435"/>
                  </a:lnTo>
                  <a:lnTo>
                    <a:pt x="21" y="403"/>
                  </a:lnTo>
                  <a:lnTo>
                    <a:pt x="29" y="371"/>
                  </a:lnTo>
                  <a:lnTo>
                    <a:pt x="39" y="340"/>
                  </a:lnTo>
                  <a:lnTo>
                    <a:pt x="52" y="309"/>
                  </a:lnTo>
                  <a:lnTo>
                    <a:pt x="65" y="278"/>
                  </a:lnTo>
                  <a:lnTo>
                    <a:pt x="80" y="249"/>
                  </a:lnTo>
                  <a:lnTo>
                    <a:pt x="96" y="220"/>
                  </a:lnTo>
                  <a:lnTo>
                    <a:pt x="114" y="191"/>
                  </a:lnTo>
                  <a:lnTo>
                    <a:pt x="133" y="165"/>
                  </a:lnTo>
                  <a:lnTo>
                    <a:pt x="153" y="138"/>
                  </a:lnTo>
                  <a:lnTo>
                    <a:pt x="176" y="112"/>
                  </a:lnTo>
                  <a:lnTo>
                    <a:pt x="199" y="88"/>
                  </a:lnTo>
                  <a:close/>
                </a:path>
              </a:pathLst>
            </a:custGeom>
            <a:solidFill>
              <a:srgbClr val="D0D4E2"/>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18" name="Freeform 7"/>
            <p:cNvSpPr>
              <a:spLocks/>
            </p:cNvSpPr>
            <p:nvPr/>
          </p:nvSpPr>
          <p:spPr bwMode="auto">
            <a:xfrm>
              <a:off x="2156179" y="2700744"/>
              <a:ext cx="456132" cy="456132"/>
            </a:xfrm>
            <a:custGeom>
              <a:avLst/>
              <a:gdLst>
                <a:gd name="T0" fmla="*/ 627 w 750"/>
                <a:gd name="T1" fmla="*/ 98 h 752"/>
                <a:gd name="T2" fmla="*/ 598 w 750"/>
                <a:gd name="T3" fmla="*/ 74 h 752"/>
                <a:gd name="T4" fmla="*/ 567 w 750"/>
                <a:gd name="T5" fmla="*/ 53 h 752"/>
                <a:gd name="T6" fmla="*/ 535 w 750"/>
                <a:gd name="T7" fmla="*/ 36 h 752"/>
                <a:gd name="T8" fmla="*/ 502 w 750"/>
                <a:gd name="T9" fmla="*/ 22 h 752"/>
                <a:gd name="T10" fmla="*/ 467 w 750"/>
                <a:gd name="T11" fmla="*/ 12 h 752"/>
                <a:gd name="T12" fmla="*/ 430 w 750"/>
                <a:gd name="T13" fmla="*/ 5 h 752"/>
                <a:gd name="T14" fmla="*/ 393 w 750"/>
                <a:gd name="T15" fmla="*/ 0 h 752"/>
                <a:gd name="T16" fmla="*/ 337 w 750"/>
                <a:gd name="T17" fmla="*/ 3 h 752"/>
                <a:gd name="T18" fmla="*/ 264 w 750"/>
                <a:gd name="T19" fmla="*/ 18 h 752"/>
                <a:gd name="T20" fmla="*/ 196 w 750"/>
                <a:gd name="T21" fmla="*/ 45 h 752"/>
                <a:gd name="T22" fmla="*/ 136 w 750"/>
                <a:gd name="T23" fmla="*/ 86 h 752"/>
                <a:gd name="T24" fmla="*/ 86 w 750"/>
                <a:gd name="T25" fmla="*/ 137 h 752"/>
                <a:gd name="T26" fmla="*/ 45 w 750"/>
                <a:gd name="T27" fmla="*/ 197 h 752"/>
                <a:gd name="T28" fmla="*/ 18 w 750"/>
                <a:gd name="T29" fmla="*/ 264 h 752"/>
                <a:gd name="T30" fmla="*/ 3 w 750"/>
                <a:gd name="T31" fmla="*/ 338 h 752"/>
                <a:gd name="T32" fmla="*/ 3 w 750"/>
                <a:gd name="T33" fmla="*/ 413 h 752"/>
                <a:gd name="T34" fmla="*/ 17 w 750"/>
                <a:gd name="T35" fmla="*/ 485 h 752"/>
                <a:gd name="T36" fmla="*/ 44 w 750"/>
                <a:gd name="T37" fmla="*/ 553 h 752"/>
                <a:gd name="T38" fmla="*/ 86 w 750"/>
                <a:gd name="T39" fmla="*/ 614 h 752"/>
                <a:gd name="T40" fmla="*/ 125 w 750"/>
                <a:gd name="T41" fmla="*/ 655 h 752"/>
                <a:gd name="T42" fmla="*/ 152 w 750"/>
                <a:gd name="T43" fmla="*/ 678 h 752"/>
                <a:gd name="T44" fmla="*/ 184 w 750"/>
                <a:gd name="T45" fmla="*/ 699 h 752"/>
                <a:gd name="T46" fmla="*/ 215 w 750"/>
                <a:gd name="T47" fmla="*/ 716 h 752"/>
                <a:gd name="T48" fmla="*/ 248 w 750"/>
                <a:gd name="T49" fmla="*/ 730 h 752"/>
                <a:gd name="T50" fmla="*/ 284 w 750"/>
                <a:gd name="T51" fmla="*/ 740 h 752"/>
                <a:gd name="T52" fmla="*/ 320 w 750"/>
                <a:gd name="T53" fmla="*/ 747 h 752"/>
                <a:gd name="T54" fmla="*/ 356 w 750"/>
                <a:gd name="T55" fmla="*/ 752 h 752"/>
                <a:gd name="T56" fmla="*/ 393 w 750"/>
                <a:gd name="T57" fmla="*/ 752 h 752"/>
                <a:gd name="T58" fmla="*/ 430 w 750"/>
                <a:gd name="T59" fmla="*/ 747 h 752"/>
                <a:gd name="T60" fmla="*/ 467 w 750"/>
                <a:gd name="T61" fmla="*/ 740 h 752"/>
                <a:gd name="T62" fmla="*/ 502 w 750"/>
                <a:gd name="T63" fmla="*/ 730 h 752"/>
                <a:gd name="T64" fmla="*/ 535 w 750"/>
                <a:gd name="T65" fmla="*/ 716 h 752"/>
                <a:gd name="T66" fmla="*/ 567 w 750"/>
                <a:gd name="T67" fmla="*/ 699 h 752"/>
                <a:gd name="T68" fmla="*/ 598 w 750"/>
                <a:gd name="T69" fmla="*/ 678 h 752"/>
                <a:gd name="T70" fmla="*/ 627 w 750"/>
                <a:gd name="T71" fmla="*/ 655 h 752"/>
                <a:gd name="T72" fmla="*/ 666 w 750"/>
                <a:gd name="T73" fmla="*/ 614 h 752"/>
                <a:gd name="T74" fmla="*/ 707 w 750"/>
                <a:gd name="T75" fmla="*/ 553 h 752"/>
                <a:gd name="T76" fmla="*/ 734 w 750"/>
                <a:gd name="T77" fmla="*/ 485 h 752"/>
                <a:gd name="T78" fmla="*/ 748 w 750"/>
                <a:gd name="T79" fmla="*/ 413 h 752"/>
                <a:gd name="T80" fmla="*/ 748 w 750"/>
                <a:gd name="T81" fmla="*/ 339 h 752"/>
                <a:gd name="T82" fmla="*/ 734 w 750"/>
                <a:gd name="T83" fmla="*/ 266 h 752"/>
                <a:gd name="T84" fmla="*/ 707 w 750"/>
                <a:gd name="T85" fmla="*/ 200 h 752"/>
                <a:gd name="T86" fmla="*/ 666 w 750"/>
                <a:gd name="T87" fmla="*/ 139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50" h="752">
                  <a:moveTo>
                    <a:pt x="641" y="111"/>
                  </a:moveTo>
                  <a:lnTo>
                    <a:pt x="627" y="98"/>
                  </a:lnTo>
                  <a:lnTo>
                    <a:pt x="613" y="86"/>
                  </a:lnTo>
                  <a:lnTo>
                    <a:pt x="598" y="74"/>
                  </a:lnTo>
                  <a:lnTo>
                    <a:pt x="583" y="64"/>
                  </a:lnTo>
                  <a:lnTo>
                    <a:pt x="567" y="53"/>
                  </a:lnTo>
                  <a:lnTo>
                    <a:pt x="552" y="44"/>
                  </a:lnTo>
                  <a:lnTo>
                    <a:pt x="535" y="36"/>
                  </a:lnTo>
                  <a:lnTo>
                    <a:pt x="519" y="29"/>
                  </a:lnTo>
                  <a:lnTo>
                    <a:pt x="502" y="22"/>
                  </a:lnTo>
                  <a:lnTo>
                    <a:pt x="484" y="16"/>
                  </a:lnTo>
                  <a:lnTo>
                    <a:pt x="467" y="12"/>
                  </a:lnTo>
                  <a:lnTo>
                    <a:pt x="449" y="7"/>
                  </a:lnTo>
                  <a:lnTo>
                    <a:pt x="430" y="5"/>
                  </a:lnTo>
                  <a:lnTo>
                    <a:pt x="412" y="3"/>
                  </a:lnTo>
                  <a:lnTo>
                    <a:pt x="393" y="0"/>
                  </a:lnTo>
                  <a:lnTo>
                    <a:pt x="375" y="0"/>
                  </a:lnTo>
                  <a:lnTo>
                    <a:pt x="337" y="3"/>
                  </a:lnTo>
                  <a:lnTo>
                    <a:pt x="300" y="8"/>
                  </a:lnTo>
                  <a:lnTo>
                    <a:pt x="264" y="18"/>
                  </a:lnTo>
                  <a:lnTo>
                    <a:pt x="230" y="30"/>
                  </a:lnTo>
                  <a:lnTo>
                    <a:pt x="196" y="45"/>
                  </a:lnTo>
                  <a:lnTo>
                    <a:pt x="166" y="65"/>
                  </a:lnTo>
                  <a:lnTo>
                    <a:pt x="136" y="86"/>
                  </a:lnTo>
                  <a:lnTo>
                    <a:pt x="110" y="110"/>
                  </a:lnTo>
                  <a:lnTo>
                    <a:pt x="86" y="137"/>
                  </a:lnTo>
                  <a:lnTo>
                    <a:pt x="65" y="166"/>
                  </a:lnTo>
                  <a:lnTo>
                    <a:pt x="45" y="197"/>
                  </a:lnTo>
                  <a:lnTo>
                    <a:pt x="30" y="230"/>
                  </a:lnTo>
                  <a:lnTo>
                    <a:pt x="18" y="264"/>
                  </a:lnTo>
                  <a:lnTo>
                    <a:pt x="8" y="300"/>
                  </a:lnTo>
                  <a:lnTo>
                    <a:pt x="3" y="338"/>
                  </a:lnTo>
                  <a:lnTo>
                    <a:pt x="0" y="376"/>
                  </a:lnTo>
                  <a:lnTo>
                    <a:pt x="3" y="413"/>
                  </a:lnTo>
                  <a:lnTo>
                    <a:pt x="7" y="450"/>
                  </a:lnTo>
                  <a:lnTo>
                    <a:pt x="17" y="485"/>
                  </a:lnTo>
                  <a:lnTo>
                    <a:pt x="29" y="520"/>
                  </a:lnTo>
                  <a:lnTo>
                    <a:pt x="44" y="553"/>
                  </a:lnTo>
                  <a:lnTo>
                    <a:pt x="64" y="584"/>
                  </a:lnTo>
                  <a:lnTo>
                    <a:pt x="86" y="614"/>
                  </a:lnTo>
                  <a:lnTo>
                    <a:pt x="111" y="642"/>
                  </a:lnTo>
                  <a:lnTo>
                    <a:pt x="125" y="655"/>
                  </a:lnTo>
                  <a:lnTo>
                    <a:pt x="139" y="667"/>
                  </a:lnTo>
                  <a:lnTo>
                    <a:pt x="152" y="678"/>
                  </a:lnTo>
                  <a:lnTo>
                    <a:pt x="167" y="689"/>
                  </a:lnTo>
                  <a:lnTo>
                    <a:pt x="184" y="699"/>
                  </a:lnTo>
                  <a:lnTo>
                    <a:pt x="199" y="708"/>
                  </a:lnTo>
                  <a:lnTo>
                    <a:pt x="215" y="716"/>
                  </a:lnTo>
                  <a:lnTo>
                    <a:pt x="232" y="723"/>
                  </a:lnTo>
                  <a:lnTo>
                    <a:pt x="248" y="730"/>
                  </a:lnTo>
                  <a:lnTo>
                    <a:pt x="265" y="735"/>
                  </a:lnTo>
                  <a:lnTo>
                    <a:pt x="284" y="740"/>
                  </a:lnTo>
                  <a:lnTo>
                    <a:pt x="301" y="745"/>
                  </a:lnTo>
                  <a:lnTo>
                    <a:pt x="320" y="747"/>
                  </a:lnTo>
                  <a:lnTo>
                    <a:pt x="338" y="749"/>
                  </a:lnTo>
                  <a:lnTo>
                    <a:pt x="356" y="752"/>
                  </a:lnTo>
                  <a:lnTo>
                    <a:pt x="375" y="752"/>
                  </a:lnTo>
                  <a:lnTo>
                    <a:pt x="393" y="752"/>
                  </a:lnTo>
                  <a:lnTo>
                    <a:pt x="412" y="749"/>
                  </a:lnTo>
                  <a:lnTo>
                    <a:pt x="430" y="747"/>
                  </a:lnTo>
                  <a:lnTo>
                    <a:pt x="449" y="745"/>
                  </a:lnTo>
                  <a:lnTo>
                    <a:pt x="467" y="740"/>
                  </a:lnTo>
                  <a:lnTo>
                    <a:pt x="484" y="735"/>
                  </a:lnTo>
                  <a:lnTo>
                    <a:pt x="502" y="730"/>
                  </a:lnTo>
                  <a:lnTo>
                    <a:pt x="519" y="723"/>
                  </a:lnTo>
                  <a:lnTo>
                    <a:pt x="535" y="716"/>
                  </a:lnTo>
                  <a:lnTo>
                    <a:pt x="552" y="708"/>
                  </a:lnTo>
                  <a:lnTo>
                    <a:pt x="567" y="699"/>
                  </a:lnTo>
                  <a:lnTo>
                    <a:pt x="583" y="689"/>
                  </a:lnTo>
                  <a:lnTo>
                    <a:pt x="598" y="678"/>
                  </a:lnTo>
                  <a:lnTo>
                    <a:pt x="613" y="667"/>
                  </a:lnTo>
                  <a:lnTo>
                    <a:pt x="627" y="655"/>
                  </a:lnTo>
                  <a:lnTo>
                    <a:pt x="641" y="642"/>
                  </a:lnTo>
                  <a:lnTo>
                    <a:pt x="666" y="614"/>
                  </a:lnTo>
                  <a:lnTo>
                    <a:pt x="688" y="584"/>
                  </a:lnTo>
                  <a:lnTo>
                    <a:pt x="707" y="553"/>
                  </a:lnTo>
                  <a:lnTo>
                    <a:pt x="722" y="520"/>
                  </a:lnTo>
                  <a:lnTo>
                    <a:pt x="734" y="485"/>
                  </a:lnTo>
                  <a:lnTo>
                    <a:pt x="744" y="450"/>
                  </a:lnTo>
                  <a:lnTo>
                    <a:pt x="748" y="413"/>
                  </a:lnTo>
                  <a:lnTo>
                    <a:pt x="750" y="376"/>
                  </a:lnTo>
                  <a:lnTo>
                    <a:pt x="748" y="339"/>
                  </a:lnTo>
                  <a:lnTo>
                    <a:pt x="744" y="302"/>
                  </a:lnTo>
                  <a:lnTo>
                    <a:pt x="734" y="266"/>
                  </a:lnTo>
                  <a:lnTo>
                    <a:pt x="722" y="232"/>
                  </a:lnTo>
                  <a:lnTo>
                    <a:pt x="707" y="200"/>
                  </a:lnTo>
                  <a:lnTo>
                    <a:pt x="688" y="167"/>
                  </a:lnTo>
                  <a:lnTo>
                    <a:pt x="666" y="139"/>
                  </a:lnTo>
                  <a:lnTo>
                    <a:pt x="641" y="111"/>
                  </a:lnTo>
                  <a:close/>
                </a:path>
              </a:pathLst>
            </a:custGeom>
            <a:solidFill>
              <a:srgbClr val="D0D4E2"/>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grpSp>
      <p:cxnSp>
        <p:nvCxnSpPr>
          <p:cNvPr id="35" name="Straight Arrow Connector 34" descr="Arrow pointing from one graphic of a person to the next"/>
          <p:cNvCxnSpPr/>
          <p:nvPr/>
        </p:nvCxnSpPr>
        <p:spPr>
          <a:xfrm>
            <a:off x="4095750" y="3799911"/>
            <a:ext cx="304800" cy="0"/>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grpSp>
        <p:nvGrpSpPr>
          <p:cNvPr id="6" name="Group 18" descr="Graphic of a person "/>
          <p:cNvGrpSpPr/>
          <p:nvPr/>
        </p:nvGrpSpPr>
        <p:grpSpPr>
          <a:xfrm>
            <a:off x="5358917" y="3077793"/>
            <a:ext cx="575158" cy="893568"/>
            <a:chOff x="2007317" y="2700744"/>
            <a:chExt cx="812083" cy="1261656"/>
          </a:xfrm>
        </p:grpSpPr>
        <p:sp>
          <p:nvSpPr>
            <p:cNvPr id="20" name="Freeform 11"/>
            <p:cNvSpPr>
              <a:spLocks/>
            </p:cNvSpPr>
            <p:nvPr/>
          </p:nvSpPr>
          <p:spPr bwMode="auto">
            <a:xfrm>
              <a:off x="2007317" y="3068832"/>
              <a:ext cx="812083" cy="893568"/>
            </a:xfrm>
            <a:custGeom>
              <a:avLst/>
              <a:gdLst>
                <a:gd name="T0" fmla="*/ 1264 w 1514"/>
                <a:gd name="T1" fmla="*/ 196 h 1294"/>
                <a:gd name="T2" fmla="*/ 1206 w 1514"/>
                <a:gd name="T3" fmla="*/ 149 h 1294"/>
                <a:gd name="T4" fmla="*/ 1145 w 1514"/>
                <a:gd name="T5" fmla="*/ 107 h 1294"/>
                <a:gd name="T6" fmla="*/ 1080 w 1514"/>
                <a:gd name="T7" fmla="*/ 73 h 1294"/>
                <a:gd name="T8" fmla="*/ 1012 w 1514"/>
                <a:gd name="T9" fmla="*/ 44 h 1294"/>
                <a:gd name="T10" fmla="*/ 941 w 1514"/>
                <a:gd name="T11" fmla="*/ 23 h 1294"/>
                <a:gd name="T12" fmla="*/ 869 w 1514"/>
                <a:gd name="T13" fmla="*/ 8 h 1294"/>
                <a:gd name="T14" fmla="*/ 794 w 1514"/>
                <a:gd name="T15" fmla="*/ 1 h 1294"/>
                <a:gd name="T16" fmla="*/ 717 w 1514"/>
                <a:gd name="T17" fmla="*/ 1 h 1294"/>
                <a:gd name="T18" fmla="*/ 641 w 1514"/>
                <a:gd name="T19" fmla="*/ 9 h 1294"/>
                <a:gd name="T20" fmla="*/ 567 w 1514"/>
                <a:gd name="T21" fmla="*/ 24 h 1294"/>
                <a:gd name="T22" fmla="*/ 497 w 1514"/>
                <a:gd name="T23" fmla="*/ 46 h 1294"/>
                <a:gd name="T24" fmla="*/ 429 w 1514"/>
                <a:gd name="T25" fmla="*/ 75 h 1294"/>
                <a:gd name="T26" fmla="*/ 364 w 1514"/>
                <a:gd name="T27" fmla="*/ 110 h 1294"/>
                <a:gd name="T28" fmla="*/ 304 w 1514"/>
                <a:gd name="T29" fmla="*/ 151 h 1294"/>
                <a:gd name="T30" fmla="*/ 248 w 1514"/>
                <a:gd name="T31" fmla="*/ 197 h 1294"/>
                <a:gd name="T32" fmla="*/ 197 w 1514"/>
                <a:gd name="T33" fmla="*/ 249 h 1294"/>
                <a:gd name="T34" fmla="*/ 151 w 1514"/>
                <a:gd name="T35" fmla="*/ 304 h 1294"/>
                <a:gd name="T36" fmla="*/ 109 w 1514"/>
                <a:gd name="T37" fmla="*/ 365 h 1294"/>
                <a:gd name="T38" fmla="*/ 75 w 1514"/>
                <a:gd name="T39" fmla="*/ 430 h 1294"/>
                <a:gd name="T40" fmla="*/ 46 w 1514"/>
                <a:gd name="T41" fmla="*/ 497 h 1294"/>
                <a:gd name="T42" fmla="*/ 24 w 1514"/>
                <a:gd name="T43" fmla="*/ 568 h 1294"/>
                <a:gd name="T44" fmla="*/ 9 w 1514"/>
                <a:gd name="T45" fmla="*/ 642 h 1294"/>
                <a:gd name="T46" fmla="*/ 1 w 1514"/>
                <a:gd name="T47" fmla="*/ 718 h 1294"/>
                <a:gd name="T48" fmla="*/ 0 w 1514"/>
                <a:gd name="T49" fmla="*/ 1294 h 1294"/>
                <a:gd name="T50" fmla="*/ 1514 w 1514"/>
                <a:gd name="T51" fmla="*/ 757 h 1294"/>
                <a:gd name="T52" fmla="*/ 1511 w 1514"/>
                <a:gd name="T53" fmla="*/ 682 h 1294"/>
                <a:gd name="T54" fmla="*/ 1499 w 1514"/>
                <a:gd name="T55" fmla="*/ 608 h 1294"/>
                <a:gd name="T56" fmla="*/ 1482 w 1514"/>
                <a:gd name="T57" fmla="*/ 537 h 1294"/>
                <a:gd name="T58" fmla="*/ 1456 w 1514"/>
                <a:gd name="T59" fmla="*/ 467 h 1294"/>
                <a:gd name="T60" fmla="*/ 1425 w 1514"/>
                <a:gd name="T61" fmla="*/ 401 h 1294"/>
                <a:gd name="T62" fmla="*/ 1387 w 1514"/>
                <a:gd name="T63" fmla="*/ 338 h 1294"/>
                <a:gd name="T64" fmla="*/ 1342 w 1514"/>
                <a:gd name="T65" fmla="*/ 278 h 1294"/>
                <a:gd name="T66" fmla="*/ 1292 w 1514"/>
                <a:gd name="T67" fmla="*/ 223 h 1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14" h="1294">
                  <a:moveTo>
                    <a:pt x="1292" y="223"/>
                  </a:moveTo>
                  <a:lnTo>
                    <a:pt x="1264" y="196"/>
                  </a:lnTo>
                  <a:lnTo>
                    <a:pt x="1236" y="172"/>
                  </a:lnTo>
                  <a:lnTo>
                    <a:pt x="1206" y="149"/>
                  </a:lnTo>
                  <a:lnTo>
                    <a:pt x="1176" y="127"/>
                  </a:lnTo>
                  <a:lnTo>
                    <a:pt x="1145" y="107"/>
                  </a:lnTo>
                  <a:lnTo>
                    <a:pt x="1113" y="89"/>
                  </a:lnTo>
                  <a:lnTo>
                    <a:pt x="1080" y="73"/>
                  </a:lnTo>
                  <a:lnTo>
                    <a:pt x="1046" y="58"/>
                  </a:lnTo>
                  <a:lnTo>
                    <a:pt x="1012" y="44"/>
                  </a:lnTo>
                  <a:lnTo>
                    <a:pt x="977" y="32"/>
                  </a:lnTo>
                  <a:lnTo>
                    <a:pt x="941" y="23"/>
                  </a:lnTo>
                  <a:lnTo>
                    <a:pt x="904" y="15"/>
                  </a:lnTo>
                  <a:lnTo>
                    <a:pt x="869" y="8"/>
                  </a:lnTo>
                  <a:lnTo>
                    <a:pt x="831" y="4"/>
                  </a:lnTo>
                  <a:lnTo>
                    <a:pt x="794" y="1"/>
                  </a:lnTo>
                  <a:lnTo>
                    <a:pt x="756" y="0"/>
                  </a:lnTo>
                  <a:lnTo>
                    <a:pt x="717" y="1"/>
                  </a:lnTo>
                  <a:lnTo>
                    <a:pt x="679" y="4"/>
                  </a:lnTo>
                  <a:lnTo>
                    <a:pt x="641" y="9"/>
                  </a:lnTo>
                  <a:lnTo>
                    <a:pt x="604" y="15"/>
                  </a:lnTo>
                  <a:lnTo>
                    <a:pt x="567" y="24"/>
                  </a:lnTo>
                  <a:lnTo>
                    <a:pt x="531" y="35"/>
                  </a:lnTo>
                  <a:lnTo>
                    <a:pt x="497" y="46"/>
                  </a:lnTo>
                  <a:lnTo>
                    <a:pt x="462" y="60"/>
                  </a:lnTo>
                  <a:lnTo>
                    <a:pt x="429" y="75"/>
                  </a:lnTo>
                  <a:lnTo>
                    <a:pt x="396" y="91"/>
                  </a:lnTo>
                  <a:lnTo>
                    <a:pt x="364" y="110"/>
                  </a:lnTo>
                  <a:lnTo>
                    <a:pt x="334" y="129"/>
                  </a:lnTo>
                  <a:lnTo>
                    <a:pt x="304" y="151"/>
                  </a:lnTo>
                  <a:lnTo>
                    <a:pt x="275" y="173"/>
                  </a:lnTo>
                  <a:lnTo>
                    <a:pt x="248" y="197"/>
                  </a:lnTo>
                  <a:lnTo>
                    <a:pt x="222" y="223"/>
                  </a:lnTo>
                  <a:lnTo>
                    <a:pt x="197" y="249"/>
                  </a:lnTo>
                  <a:lnTo>
                    <a:pt x="173" y="276"/>
                  </a:lnTo>
                  <a:lnTo>
                    <a:pt x="151" y="304"/>
                  </a:lnTo>
                  <a:lnTo>
                    <a:pt x="129" y="334"/>
                  </a:lnTo>
                  <a:lnTo>
                    <a:pt x="109" y="365"/>
                  </a:lnTo>
                  <a:lnTo>
                    <a:pt x="91" y="397"/>
                  </a:lnTo>
                  <a:lnTo>
                    <a:pt x="75" y="430"/>
                  </a:lnTo>
                  <a:lnTo>
                    <a:pt x="60" y="463"/>
                  </a:lnTo>
                  <a:lnTo>
                    <a:pt x="46" y="497"/>
                  </a:lnTo>
                  <a:lnTo>
                    <a:pt x="35" y="532"/>
                  </a:lnTo>
                  <a:lnTo>
                    <a:pt x="24" y="568"/>
                  </a:lnTo>
                  <a:lnTo>
                    <a:pt x="15" y="605"/>
                  </a:lnTo>
                  <a:lnTo>
                    <a:pt x="9" y="642"/>
                  </a:lnTo>
                  <a:lnTo>
                    <a:pt x="3" y="680"/>
                  </a:lnTo>
                  <a:lnTo>
                    <a:pt x="1" y="718"/>
                  </a:lnTo>
                  <a:lnTo>
                    <a:pt x="0" y="757"/>
                  </a:lnTo>
                  <a:lnTo>
                    <a:pt x="0" y="1294"/>
                  </a:lnTo>
                  <a:lnTo>
                    <a:pt x="1514" y="1293"/>
                  </a:lnTo>
                  <a:lnTo>
                    <a:pt x="1514" y="757"/>
                  </a:lnTo>
                  <a:lnTo>
                    <a:pt x="1513" y="719"/>
                  </a:lnTo>
                  <a:lnTo>
                    <a:pt x="1511" y="682"/>
                  </a:lnTo>
                  <a:lnTo>
                    <a:pt x="1506" y="644"/>
                  </a:lnTo>
                  <a:lnTo>
                    <a:pt x="1499" y="608"/>
                  </a:lnTo>
                  <a:lnTo>
                    <a:pt x="1491" y="572"/>
                  </a:lnTo>
                  <a:lnTo>
                    <a:pt x="1482" y="537"/>
                  </a:lnTo>
                  <a:lnTo>
                    <a:pt x="1470" y="501"/>
                  </a:lnTo>
                  <a:lnTo>
                    <a:pt x="1456" y="467"/>
                  </a:lnTo>
                  <a:lnTo>
                    <a:pt x="1441" y="433"/>
                  </a:lnTo>
                  <a:lnTo>
                    <a:pt x="1425" y="401"/>
                  </a:lnTo>
                  <a:lnTo>
                    <a:pt x="1407" y="369"/>
                  </a:lnTo>
                  <a:lnTo>
                    <a:pt x="1387" y="338"/>
                  </a:lnTo>
                  <a:lnTo>
                    <a:pt x="1365" y="308"/>
                  </a:lnTo>
                  <a:lnTo>
                    <a:pt x="1342" y="278"/>
                  </a:lnTo>
                  <a:lnTo>
                    <a:pt x="1318" y="250"/>
                  </a:lnTo>
                  <a:lnTo>
                    <a:pt x="1292" y="22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1" name="Freeform 12"/>
            <p:cNvSpPr>
              <a:spLocks/>
            </p:cNvSpPr>
            <p:nvPr/>
          </p:nvSpPr>
          <p:spPr bwMode="auto">
            <a:xfrm>
              <a:off x="2401558" y="3194511"/>
              <a:ext cx="377077" cy="714026"/>
            </a:xfrm>
            <a:custGeom>
              <a:avLst/>
              <a:gdLst>
                <a:gd name="T0" fmla="*/ 638 w 638"/>
                <a:gd name="T1" fmla="*/ 575 h 1035"/>
                <a:gd name="T2" fmla="*/ 638 w 638"/>
                <a:gd name="T3" fmla="*/ 1035 h 1035"/>
                <a:gd name="T4" fmla="*/ 136 w 638"/>
                <a:gd name="T5" fmla="*/ 1035 h 1035"/>
                <a:gd name="T6" fmla="*/ 136 w 638"/>
                <a:gd name="T7" fmla="*/ 569 h 1035"/>
                <a:gd name="T8" fmla="*/ 0 w 638"/>
                <a:gd name="T9" fmla="*/ 401 h 1035"/>
                <a:gd name="T10" fmla="*/ 320 w 638"/>
                <a:gd name="T11" fmla="*/ 0 h 1035"/>
                <a:gd name="T12" fmla="*/ 335 w 638"/>
                <a:gd name="T13" fmla="*/ 11 h 1035"/>
                <a:gd name="T14" fmla="*/ 351 w 638"/>
                <a:gd name="T15" fmla="*/ 21 h 1035"/>
                <a:gd name="T16" fmla="*/ 366 w 638"/>
                <a:gd name="T17" fmla="*/ 32 h 1035"/>
                <a:gd name="T18" fmla="*/ 381 w 638"/>
                <a:gd name="T19" fmla="*/ 43 h 1035"/>
                <a:gd name="T20" fmla="*/ 396 w 638"/>
                <a:gd name="T21" fmla="*/ 56 h 1035"/>
                <a:gd name="T22" fmla="*/ 410 w 638"/>
                <a:gd name="T23" fmla="*/ 67 h 1035"/>
                <a:gd name="T24" fmla="*/ 425 w 638"/>
                <a:gd name="T25" fmla="*/ 81 h 1035"/>
                <a:gd name="T26" fmla="*/ 439 w 638"/>
                <a:gd name="T27" fmla="*/ 94 h 1035"/>
                <a:gd name="T28" fmla="*/ 462 w 638"/>
                <a:gd name="T29" fmla="*/ 118 h 1035"/>
                <a:gd name="T30" fmla="*/ 484 w 638"/>
                <a:gd name="T31" fmla="*/ 144 h 1035"/>
                <a:gd name="T32" fmla="*/ 504 w 638"/>
                <a:gd name="T33" fmla="*/ 171 h 1035"/>
                <a:gd name="T34" fmla="*/ 524 w 638"/>
                <a:gd name="T35" fmla="*/ 197 h 1035"/>
                <a:gd name="T36" fmla="*/ 541 w 638"/>
                <a:gd name="T37" fmla="*/ 226 h 1035"/>
                <a:gd name="T38" fmla="*/ 558 w 638"/>
                <a:gd name="T39" fmla="*/ 255 h 1035"/>
                <a:gd name="T40" fmla="*/ 572 w 638"/>
                <a:gd name="T41" fmla="*/ 284 h 1035"/>
                <a:gd name="T42" fmla="*/ 586 w 638"/>
                <a:gd name="T43" fmla="*/ 315 h 1035"/>
                <a:gd name="T44" fmla="*/ 598 w 638"/>
                <a:gd name="T45" fmla="*/ 346 h 1035"/>
                <a:gd name="T46" fmla="*/ 609 w 638"/>
                <a:gd name="T47" fmla="*/ 377 h 1035"/>
                <a:gd name="T48" fmla="*/ 617 w 638"/>
                <a:gd name="T49" fmla="*/ 409 h 1035"/>
                <a:gd name="T50" fmla="*/ 625 w 638"/>
                <a:gd name="T51" fmla="*/ 441 h 1035"/>
                <a:gd name="T52" fmla="*/ 631 w 638"/>
                <a:gd name="T53" fmla="*/ 474 h 1035"/>
                <a:gd name="T54" fmla="*/ 634 w 638"/>
                <a:gd name="T55" fmla="*/ 507 h 1035"/>
                <a:gd name="T56" fmla="*/ 637 w 638"/>
                <a:gd name="T57" fmla="*/ 541 h 1035"/>
                <a:gd name="T58" fmla="*/ 638 w 638"/>
                <a:gd name="T59" fmla="*/ 57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38" h="1035">
                  <a:moveTo>
                    <a:pt x="638" y="575"/>
                  </a:moveTo>
                  <a:lnTo>
                    <a:pt x="638" y="1035"/>
                  </a:lnTo>
                  <a:lnTo>
                    <a:pt x="136" y="1035"/>
                  </a:lnTo>
                  <a:lnTo>
                    <a:pt x="136" y="569"/>
                  </a:lnTo>
                  <a:lnTo>
                    <a:pt x="0" y="401"/>
                  </a:lnTo>
                  <a:lnTo>
                    <a:pt x="320" y="0"/>
                  </a:lnTo>
                  <a:lnTo>
                    <a:pt x="335" y="11"/>
                  </a:lnTo>
                  <a:lnTo>
                    <a:pt x="351" y="21"/>
                  </a:lnTo>
                  <a:lnTo>
                    <a:pt x="366" y="32"/>
                  </a:lnTo>
                  <a:lnTo>
                    <a:pt x="381" y="43"/>
                  </a:lnTo>
                  <a:lnTo>
                    <a:pt x="396" y="56"/>
                  </a:lnTo>
                  <a:lnTo>
                    <a:pt x="410" y="67"/>
                  </a:lnTo>
                  <a:lnTo>
                    <a:pt x="425" y="81"/>
                  </a:lnTo>
                  <a:lnTo>
                    <a:pt x="439" y="94"/>
                  </a:lnTo>
                  <a:lnTo>
                    <a:pt x="462" y="118"/>
                  </a:lnTo>
                  <a:lnTo>
                    <a:pt x="484" y="144"/>
                  </a:lnTo>
                  <a:lnTo>
                    <a:pt x="504" y="171"/>
                  </a:lnTo>
                  <a:lnTo>
                    <a:pt x="524" y="197"/>
                  </a:lnTo>
                  <a:lnTo>
                    <a:pt x="541" y="226"/>
                  </a:lnTo>
                  <a:lnTo>
                    <a:pt x="558" y="255"/>
                  </a:lnTo>
                  <a:lnTo>
                    <a:pt x="572" y="284"/>
                  </a:lnTo>
                  <a:lnTo>
                    <a:pt x="586" y="315"/>
                  </a:lnTo>
                  <a:lnTo>
                    <a:pt x="598" y="346"/>
                  </a:lnTo>
                  <a:lnTo>
                    <a:pt x="609" y="377"/>
                  </a:lnTo>
                  <a:lnTo>
                    <a:pt x="617" y="409"/>
                  </a:lnTo>
                  <a:lnTo>
                    <a:pt x="625" y="441"/>
                  </a:lnTo>
                  <a:lnTo>
                    <a:pt x="631" y="474"/>
                  </a:lnTo>
                  <a:lnTo>
                    <a:pt x="634" y="507"/>
                  </a:lnTo>
                  <a:lnTo>
                    <a:pt x="637" y="541"/>
                  </a:lnTo>
                  <a:lnTo>
                    <a:pt x="638" y="575"/>
                  </a:lnTo>
                  <a:close/>
                </a:path>
              </a:pathLst>
            </a:custGeom>
            <a:solidFill>
              <a:srgbClr val="75A7DD"/>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22" name="Freeform 13"/>
            <p:cNvSpPr>
              <a:spLocks/>
            </p:cNvSpPr>
            <p:nvPr/>
          </p:nvSpPr>
          <p:spPr bwMode="auto">
            <a:xfrm>
              <a:off x="2048082" y="3198655"/>
              <a:ext cx="420524" cy="709882"/>
            </a:xfrm>
            <a:custGeom>
              <a:avLst/>
              <a:gdLst>
                <a:gd name="T0" fmla="*/ 199 w 784"/>
                <a:gd name="T1" fmla="*/ 88 h 1029"/>
                <a:gd name="T2" fmla="*/ 212 w 784"/>
                <a:gd name="T3" fmla="*/ 75 h 1029"/>
                <a:gd name="T4" fmla="*/ 225 w 784"/>
                <a:gd name="T5" fmla="*/ 63 h 1029"/>
                <a:gd name="T6" fmla="*/ 239 w 784"/>
                <a:gd name="T7" fmla="*/ 52 h 1029"/>
                <a:gd name="T8" fmla="*/ 252 w 784"/>
                <a:gd name="T9" fmla="*/ 40 h 1029"/>
                <a:gd name="T10" fmla="*/ 266 w 784"/>
                <a:gd name="T11" fmla="*/ 30 h 1029"/>
                <a:gd name="T12" fmla="*/ 280 w 784"/>
                <a:gd name="T13" fmla="*/ 20 h 1029"/>
                <a:gd name="T14" fmla="*/ 294 w 784"/>
                <a:gd name="T15" fmla="*/ 9 h 1029"/>
                <a:gd name="T16" fmla="*/ 309 w 784"/>
                <a:gd name="T17" fmla="*/ 0 h 1029"/>
                <a:gd name="T18" fmla="*/ 782 w 784"/>
                <a:gd name="T19" fmla="*/ 590 h 1029"/>
                <a:gd name="T20" fmla="*/ 784 w 784"/>
                <a:gd name="T21" fmla="*/ 1029 h 1029"/>
                <a:gd name="T22" fmla="*/ 0 w 784"/>
                <a:gd name="T23" fmla="*/ 1029 h 1029"/>
                <a:gd name="T24" fmla="*/ 0 w 784"/>
                <a:gd name="T25" fmla="*/ 569 h 1029"/>
                <a:gd name="T26" fmla="*/ 1 w 784"/>
                <a:gd name="T27" fmla="*/ 535 h 1029"/>
                <a:gd name="T28" fmla="*/ 4 w 784"/>
                <a:gd name="T29" fmla="*/ 501 h 1029"/>
                <a:gd name="T30" fmla="*/ 7 w 784"/>
                <a:gd name="T31" fmla="*/ 468 h 1029"/>
                <a:gd name="T32" fmla="*/ 13 w 784"/>
                <a:gd name="T33" fmla="*/ 435 h 1029"/>
                <a:gd name="T34" fmla="*/ 21 w 784"/>
                <a:gd name="T35" fmla="*/ 403 h 1029"/>
                <a:gd name="T36" fmla="*/ 29 w 784"/>
                <a:gd name="T37" fmla="*/ 371 h 1029"/>
                <a:gd name="T38" fmla="*/ 39 w 784"/>
                <a:gd name="T39" fmla="*/ 340 h 1029"/>
                <a:gd name="T40" fmla="*/ 52 w 784"/>
                <a:gd name="T41" fmla="*/ 309 h 1029"/>
                <a:gd name="T42" fmla="*/ 65 w 784"/>
                <a:gd name="T43" fmla="*/ 278 h 1029"/>
                <a:gd name="T44" fmla="*/ 80 w 784"/>
                <a:gd name="T45" fmla="*/ 249 h 1029"/>
                <a:gd name="T46" fmla="*/ 96 w 784"/>
                <a:gd name="T47" fmla="*/ 220 h 1029"/>
                <a:gd name="T48" fmla="*/ 114 w 784"/>
                <a:gd name="T49" fmla="*/ 191 h 1029"/>
                <a:gd name="T50" fmla="*/ 133 w 784"/>
                <a:gd name="T51" fmla="*/ 165 h 1029"/>
                <a:gd name="T52" fmla="*/ 153 w 784"/>
                <a:gd name="T53" fmla="*/ 138 h 1029"/>
                <a:gd name="T54" fmla="*/ 176 w 784"/>
                <a:gd name="T55" fmla="*/ 112 h 1029"/>
                <a:gd name="T56" fmla="*/ 199 w 784"/>
                <a:gd name="T57" fmla="*/ 88 h 10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84" h="1029">
                  <a:moveTo>
                    <a:pt x="199" y="88"/>
                  </a:moveTo>
                  <a:lnTo>
                    <a:pt x="212" y="75"/>
                  </a:lnTo>
                  <a:lnTo>
                    <a:pt x="225" y="63"/>
                  </a:lnTo>
                  <a:lnTo>
                    <a:pt x="239" y="52"/>
                  </a:lnTo>
                  <a:lnTo>
                    <a:pt x="252" y="40"/>
                  </a:lnTo>
                  <a:lnTo>
                    <a:pt x="266" y="30"/>
                  </a:lnTo>
                  <a:lnTo>
                    <a:pt x="280" y="20"/>
                  </a:lnTo>
                  <a:lnTo>
                    <a:pt x="294" y="9"/>
                  </a:lnTo>
                  <a:lnTo>
                    <a:pt x="309" y="0"/>
                  </a:lnTo>
                  <a:lnTo>
                    <a:pt x="782" y="590"/>
                  </a:lnTo>
                  <a:lnTo>
                    <a:pt x="784" y="1029"/>
                  </a:lnTo>
                  <a:lnTo>
                    <a:pt x="0" y="1029"/>
                  </a:lnTo>
                  <a:lnTo>
                    <a:pt x="0" y="569"/>
                  </a:lnTo>
                  <a:lnTo>
                    <a:pt x="1" y="535"/>
                  </a:lnTo>
                  <a:lnTo>
                    <a:pt x="4" y="501"/>
                  </a:lnTo>
                  <a:lnTo>
                    <a:pt x="7" y="468"/>
                  </a:lnTo>
                  <a:lnTo>
                    <a:pt x="13" y="435"/>
                  </a:lnTo>
                  <a:lnTo>
                    <a:pt x="21" y="403"/>
                  </a:lnTo>
                  <a:lnTo>
                    <a:pt x="29" y="371"/>
                  </a:lnTo>
                  <a:lnTo>
                    <a:pt x="39" y="340"/>
                  </a:lnTo>
                  <a:lnTo>
                    <a:pt x="52" y="309"/>
                  </a:lnTo>
                  <a:lnTo>
                    <a:pt x="65" y="278"/>
                  </a:lnTo>
                  <a:lnTo>
                    <a:pt x="80" y="249"/>
                  </a:lnTo>
                  <a:lnTo>
                    <a:pt x="96" y="220"/>
                  </a:lnTo>
                  <a:lnTo>
                    <a:pt x="114" y="191"/>
                  </a:lnTo>
                  <a:lnTo>
                    <a:pt x="133" y="165"/>
                  </a:lnTo>
                  <a:lnTo>
                    <a:pt x="153" y="138"/>
                  </a:lnTo>
                  <a:lnTo>
                    <a:pt x="176" y="112"/>
                  </a:lnTo>
                  <a:lnTo>
                    <a:pt x="199" y="88"/>
                  </a:lnTo>
                  <a:close/>
                </a:path>
              </a:pathLst>
            </a:custGeom>
            <a:solidFill>
              <a:srgbClr val="75A7DD"/>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23" name="Freeform 7"/>
            <p:cNvSpPr>
              <a:spLocks/>
            </p:cNvSpPr>
            <p:nvPr/>
          </p:nvSpPr>
          <p:spPr bwMode="auto">
            <a:xfrm>
              <a:off x="2156179" y="2700744"/>
              <a:ext cx="456132" cy="456132"/>
            </a:xfrm>
            <a:custGeom>
              <a:avLst/>
              <a:gdLst>
                <a:gd name="T0" fmla="*/ 627 w 750"/>
                <a:gd name="T1" fmla="*/ 98 h 752"/>
                <a:gd name="T2" fmla="*/ 598 w 750"/>
                <a:gd name="T3" fmla="*/ 74 h 752"/>
                <a:gd name="T4" fmla="*/ 567 w 750"/>
                <a:gd name="T5" fmla="*/ 53 h 752"/>
                <a:gd name="T6" fmla="*/ 535 w 750"/>
                <a:gd name="T7" fmla="*/ 36 h 752"/>
                <a:gd name="T8" fmla="*/ 502 w 750"/>
                <a:gd name="T9" fmla="*/ 22 h 752"/>
                <a:gd name="T10" fmla="*/ 467 w 750"/>
                <a:gd name="T11" fmla="*/ 12 h 752"/>
                <a:gd name="T12" fmla="*/ 430 w 750"/>
                <a:gd name="T13" fmla="*/ 5 h 752"/>
                <a:gd name="T14" fmla="*/ 393 w 750"/>
                <a:gd name="T15" fmla="*/ 0 h 752"/>
                <a:gd name="T16" fmla="*/ 337 w 750"/>
                <a:gd name="T17" fmla="*/ 3 h 752"/>
                <a:gd name="T18" fmla="*/ 264 w 750"/>
                <a:gd name="T19" fmla="*/ 18 h 752"/>
                <a:gd name="T20" fmla="*/ 196 w 750"/>
                <a:gd name="T21" fmla="*/ 45 h 752"/>
                <a:gd name="T22" fmla="*/ 136 w 750"/>
                <a:gd name="T23" fmla="*/ 86 h 752"/>
                <a:gd name="T24" fmla="*/ 86 w 750"/>
                <a:gd name="T25" fmla="*/ 137 h 752"/>
                <a:gd name="T26" fmla="*/ 45 w 750"/>
                <a:gd name="T27" fmla="*/ 197 h 752"/>
                <a:gd name="T28" fmla="*/ 18 w 750"/>
                <a:gd name="T29" fmla="*/ 264 h 752"/>
                <a:gd name="T30" fmla="*/ 3 w 750"/>
                <a:gd name="T31" fmla="*/ 338 h 752"/>
                <a:gd name="T32" fmla="*/ 3 w 750"/>
                <a:gd name="T33" fmla="*/ 413 h 752"/>
                <a:gd name="T34" fmla="*/ 17 w 750"/>
                <a:gd name="T35" fmla="*/ 485 h 752"/>
                <a:gd name="T36" fmla="*/ 44 w 750"/>
                <a:gd name="T37" fmla="*/ 553 h 752"/>
                <a:gd name="T38" fmla="*/ 86 w 750"/>
                <a:gd name="T39" fmla="*/ 614 h 752"/>
                <a:gd name="T40" fmla="*/ 125 w 750"/>
                <a:gd name="T41" fmla="*/ 655 h 752"/>
                <a:gd name="T42" fmla="*/ 152 w 750"/>
                <a:gd name="T43" fmla="*/ 678 h 752"/>
                <a:gd name="T44" fmla="*/ 184 w 750"/>
                <a:gd name="T45" fmla="*/ 699 h 752"/>
                <a:gd name="T46" fmla="*/ 215 w 750"/>
                <a:gd name="T47" fmla="*/ 716 h 752"/>
                <a:gd name="T48" fmla="*/ 248 w 750"/>
                <a:gd name="T49" fmla="*/ 730 h 752"/>
                <a:gd name="T50" fmla="*/ 284 w 750"/>
                <a:gd name="T51" fmla="*/ 740 h 752"/>
                <a:gd name="T52" fmla="*/ 320 w 750"/>
                <a:gd name="T53" fmla="*/ 747 h 752"/>
                <a:gd name="T54" fmla="*/ 356 w 750"/>
                <a:gd name="T55" fmla="*/ 752 h 752"/>
                <a:gd name="T56" fmla="*/ 393 w 750"/>
                <a:gd name="T57" fmla="*/ 752 h 752"/>
                <a:gd name="T58" fmla="*/ 430 w 750"/>
                <a:gd name="T59" fmla="*/ 747 h 752"/>
                <a:gd name="T60" fmla="*/ 467 w 750"/>
                <a:gd name="T61" fmla="*/ 740 h 752"/>
                <a:gd name="T62" fmla="*/ 502 w 750"/>
                <a:gd name="T63" fmla="*/ 730 h 752"/>
                <a:gd name="T64" fmla="*/ 535 w 750"/>
                <a:gd name="T65" fmla="*/ 716 h 752"/>
                <a:gd name="T66" fmla="*/ 567 w 750"/>
                <a:gd name="T67" fmla="*/ 699 h 752"/>
                <a:gd name="T68" fmla="*/ 598 w 750"/>
                <a:gd name="T69" fmla="*/ 678 h 752"/>
                <a:gd name="T70" fmla="*/ 627 w 750"/>
                <a:gd name="T71" fmla="*/ 655 h 752"/>
                <a:gd name="T72" fmla="*/ 666 w 750"/>
                <a:gd name="T73" fmla="*/ 614 h 752"/>
                <a:gd name="T74" fmla="*/ 707 w 750"/>
                <a:gd name="T75" fmla="*/ 553 h 752"/>
                <a:gd name="T76" fmla="*/ 734 w 750"/>
                <a:gd name="T77" fmla="*/ 485 h 752"/>
                <a:gd name="T78" fmla="*/ 748 w 750"/>
                <a:gd name="T79" fmla="*/ 413 h 752"/>
                <a:gd name="T80" fmla="*/ 748 w 750"/>
                <a:gd name="T81" fmla="*/ 339 h 752"/>
                <a:gd name="T82" fmla="*/ 734 w 750"/>
                <a:gd name="T83" fmla="*/ 266 h 752"/>
                <a:gd name="T84" fmla="*/ 707 w 750"/>
                <a:gd name="T85" fmla="*/ 200 h 752"/>
                <a:gd name="T86" fmla="*/ 666 w 750"/>
                <a:gd name="T87" fmla="*/ 139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50" h="752">
                  <a:moveTo>
                    <a:pt x="641" y="111"/>
                  </a:moveTo>
                  <a:lnTo>
                    <a:pt x="627" y="98"/>
                  </a:lnTo>
                  <a:lnTo>
                    <a:pt x="613" y="86"/>
                  </a:lnTo>
                  <a:lnTo>
                    <a:pt x="598" y="74"/>
                  </a:lnTo>
                  <a:lnTo>
                    <a:pt x="583" y="64"/>
                  </a:lnTo>
                  <a:lnTo>
                    <a:pt x="567" y="53"/>
                  </a:lnTo>
                  <a:lnTo>
                    <a:pt x="552" y="44"/>
                  </a:lnTo>
                  <a:lnTo>
                    <a:pt x="535" y="36"/>
                  </a:lnTo>
                  <a:lnTo>
                    <a:pt x="519" y="29"/>
                  </a:lnTo>
                  <a:lnTo>
                    <a:pt x="502" y="22"/>
                  </a:lnTo>
                  <a:lnTo>
                    <a:pt x="484" y="16"/>
                  </a:lnTo>
                  <a:lnTo>
                    <a:pt x="467" y="12"/>
                  </a:lnTo>
                  <a:lnTo>
                    <a:pt x="449" y="7"/>
                  </a:lnTo>
                  <a:lnTo>
                    <a:pt x="430" y="5"/>
                  </a:lnTo>
                  <a:lnTo>
                    <a:pt x="412" y="3"/>
                  </a:lnTo>
                  <a:lnTo>
                    <a:pt x="393" y="0"/>
                  </a:lnTo>
                  <a:lnTo>
                    <a:pt x="375" y="0"/>
                  </a:lnTo>
                  <a:lnTo>
                    <a:pt x="337" y="3"/>
                  </a:lnTo>
                  <a:lnTo>
                    <a:pt x="300" y="8"/>
                  </a:lnTo>
                  <a:lnTo>
                    <a:pt x="264" y="18"/>
                  </a:lnTo>
                  <a:lnTo>
                    <a:pt x="230" y="30"/>
                  </a:lnTo>
                  <a:lnTo>
                    <a:pt x="196" y="45"/>
                  </a:lnTo>
                  <a:lnTo>
                    <a:pt x="166" y="65"/>
                  </a:lnTo>
                  <a:lnTo>
                    <a:pt x="136" y="86"/>
                  </a:lnTo>
                  <a:lnTo>
                    <a:pt x="110" y="110"/>
                  </a:lnTo>
                  <a:lnTo>
                    <a:pt x="86" y="137"/>
                  </a:lnTo>
                  <a:lnTo>
                    <a:pt x="65" y="166"/>
                  </a:lnTo>
                  <a:lnTo>
                    <a:pt x="45" y="197"/>
                  </a:lnTo>
                  <a:lnTo>
                    <a:pt x="30" y="230"/>
                  </a:lnTo>
                  <a:lnTo>
                    <a:pt x="18" y="264"/>
                  </a:lnTo>
                  <a:lnTo>
                    <a:pt x="8" y="300"/>
                  </a:lnTo>
                  <a:lnTo>
                    <a:pt x="3" y="338"/>
                  </a:lnTo>
                  <a:lnTo>
                    <a:pt x="0" y="376"/>
                  </a:lnTo>
                  <a:lnTo>
                    <a:pt x="3" y="413"/>
                  </a:lnTo>
                  <a:lnTo>
                    <a:pt x="7" y="450"/>
                  </a:lnTo>
                  <a:lnTo>
                    <a:pt x="17" y="485"/>
                  </a:lnTo>
                  <a:lnTo>
                    <a:pt x="29" y="520"/>
                  </a:lnTo>
                  <a:lnTo>
                    <a:pt x="44" y="553"/>
                  </a:lnTo>
                  <a:lnTo>
                    <a:pt x="64" y="584"/>
                  </a:lnTo>
                  <a:lnTo>
                    <a:pt x="86" y="614"/>
                  </a:lnTo>
                  <a:lnTo>
                    <a:pt x="111" y="642"/>
                  </a:lnTo>
                  <a:lnTo>
                    <a:pt x="125" y="655"/>
                  </a:lnTo>
                  <a:lnTo>
                    <a:pt x="139" y="667"/>
                  </a:lnTo>
                  <a:lnTo>
                    <a:pt x="152" y="678"/>
                  </a:lnTo>
                  <a:lnTo>
                    <a:pt x="167" y="689"/>
                  </a:lnTo>
                  <a:lnTo>
                    <a:pt x="184" y="699"/>
                  </a:lnTo>
                  <a:lnTo>
                    <a:pt x="199" y="708"/>
                  </a:lnTo>
                  <a:lnTo>
                    <a:pt x="215" y="716"/>
                  </a:lnTo>
                  <a:lnTo>
                    <a:pt x="232" y="723"/>
                  </a:lnTo>
                  <a:lnTo>
                    <a:pt x="248" y="730"/>
                  </a:lnTo>
                  <a:lnTo>
                    <a:pt x="265" y="735"/>
                  </a:lnTo>
                  <a:lnTo>
                    <a:pt x="284" y="740"/>
                  </a:lnTo>
                  <a:lnTo>
                    <a:pt x="301" y="745"/>
                  </a:lnTo>
                  <a:lnTo>
                    <a:pt x="320" y="747"/>
                  </a:lnTo>
                  <a:lnTo>
                    <a:pt x="338" y="749"/>
                  </a:lnTo>
                  <a:lnTo>
                    <a:pt x="356" y="752"/>
                  </a:lnTo>
                  <a:lnTo>
                    <a:pt x="375" y="752"/>
                  </a:lnTo>
                  <a:lnTo>
                    <a:pt x="393" y="752"/>
                  </a:lnTo>
                  <a:lnTo>
                    <a:pt x="412" y="749"/>
                  </a:lnTo>
                  <a:lnTo>
                    <a:pt x="430" y="747"/>
                  </a:lnTo>
                  <a:lnTo>
                    <a:pt x="449" y="745"/>
                  </a:lnTo>
                  <a:lnTo>
                    <a:pt x="467" y="740"/>
                  </a:lnTo>
                  <a:lnTo>
                    <a:pt x="484" y="735"/>
                  </a:lnTo>
                  <a:lnTo>
                    <a:pt x="502" y="730"/>
                  </a:lnTo>
                  <a:lnTo>
                    <a:pt x="519" y="723"/>
                  </a:lnTo>
                  <a:lnTo>
                    <a:pt x="535" y="716"/>
                  </a:lnTo>
                  <a:lnTo>
                    <a:pt x="552" y="708"/>
                  </a:lnTo>
                  <a:lnTo>
                    <a:pt x="567" y="699"/>
                  </a:lnTo>
                  <a:lnTo>
                    <a:pt x="583" y="689"/>
                  </a:lnTo>
                  <a:lnTo>
                    <a:pt x="598" y="678"/>
                  </a:lnTo>
                  <a:lnTo>
                    <a:pt x="613" y="667"/>
                  </a:lnTo>
                  <a:lnTo>
                    <a:pt x="627" y="655"/>
                  </a:lnTo>
                  <a:lnTo>
                    <a:pt x="641" y="642"/>
                  </a:lnTo>
                  <a:lnTo>
                    <a:pt x="666" y="614"/>
                  </a:lnTo>
                  <a:lnTo>
                    <a:pt x="688" y="584"/>
                  </a:lnTo>
                  <a:lnTo>
                    <a:pt x="707" y="553"/>
                  </a:lnTo>
                  <a:lnTo>
                    <a:pt x="722" y="520"/>
                  </a:lnTo>
                  <a:lnTo>
                    <a:pt x="734" y="485"/>
                  </a:lnTo>
                  <a:lnTo>
                    <a:pt x="744" y="450"/>
                  </a:lnTo>
                  <a:lnTo>
                    <a:pt x="748" y="413"/>
                  </a:lnTo>
                  <a:lnTo>
                    <a:pt x="750" y="376"/>
                  </a:lnTo>
                  <a:lnTo>
                    <a:pt x="748" y="339"/>
                  </a:lnTo>
                  <a:lnTo>
                    <a:pt x="744" y="302"/>
                  </a:lnTo>
                  <a:lnTo>
                    <a:pt x="734" y="266"/>
                  </a:lnTo>
                  <a:lnTo>
                    <a:pt x="722" y="232"/>
                  </a:lnTo>
                  <a:lnTo>
                    <a:pt x="707" y="200"/>
                  </a:lnTo>
                  <a:lnTo>
                    <a:pt x="688" y="167"/>
                  </a:lnTo>
                  <a:lnTo>
                    <a:pt x="666" y="139"/>
                  </a:lnTo>
                  <a:lnTo>
                    <a:pt x="641" y="111"/>
                  </a:lnTo>
                  <a:close/>
                </a:path>
              </a:pathLst>
            </a:custGeom>
            <a:solidFill>
              <a:srgbClr val="75A7DD"/>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grpSp>
      <p:cxnSp>
        <p:nvCxnSpPr>
          <p:cNvPr id="36" name="Straight Arrow Connector 35" descr="Arrow pointing from one graphic of a person to the next"/>
          <p:cNvCxnSpPr/>
          <p:nvPr/>
        </p:nvCxnSpPr>
        <p:spPr>
          <a:xfrm>
            <a:off x="5026421" y="3799911"/>
            <a:ext cx="304800" cy="0"/>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grpSp>
        <p:nvGrpSpPr>
          <p:cNvPr id="7" name="Group 23" descr="Graphic of a person "/>
          <p:cNvGrpSpPr/>
          <p:nvPr/>
        </p:nvGrpSpPr>
        <p:grpSpPr>
          <a:xfrm>
            <a:off x="6289667" y="3077793"/>
            <a:ext cx="575158" cy="893568"/>
            <a:chOff x="2007317" y="2700744"/>
            <a:chExt cx="812083" cy="1261656"/>
          </a:xfrm>
        </p:grpSpPr>
        <p:sp>
          <p:nvSpPr>
            <p:cNvPr id="25" name="Freeform 11"/>
            <p:cNvSpPr>
              <a:spLocks/>
            </p:cNvSpPr>
            <p:nvPr/>
          </p:nvSpPr>
          <p:spPr bwMode="auto">
            <a:xfrm>
              <a:off x="2007317" y="3068832"/>
              <a:ext cx="812083" cy="893568"/>
            </a:xfrm>
            <a:custGeom>
              <a:avLst/>
              <a:gdLst>
                <a:gd name="T0" fmla="*/ 1264 w 1514"/>
                <a:gd name="T1" fmla="*/ 196 h 1294"/>
                <a:gd name="T2" fmla="*/ 1206 w 1514"/>
                <a:gd name="T3" fmla="*/ 149 h 1294"/>
                <a:gd name="T4" fmla="*/ 1145 w 1514"/>
                <a:gd name="T5" fmla="*/ 107 h 1294"/>
                <a:gd name="T6" fmla="*/ 1080 w 1514"/>
                <a:gd name="T7" fmla="*/ 73 h 1294"/>
                <a:gd name="T8" fmla="*/ 1012 w 1514"/>
                <a:gd name="T9" fmla="*/ 44 h 1294"/>
                <a:gd name="T10" fmla="*/ 941 w 1514"/>
                <a:gd name="T11" fmla="*/ 23 h 1294"/>
                <a:gd name="T12" fmla="*/ 869 w 1514"/>
                <a:gd name="T13" fmla="*/ 8 h 1294"/>
                <a:gd name="T14" fmla="*/ 794 w 1514"/>
                <a:gd name="T15" fmla="*/ 1 h 1294"/>
                <a:gd name="T16" fmla="*/ 717 w 1514"/>
                <a:gd name="T17" fmla="*/ 1 h 1294"/>
                <a:gd name="T18" fmla="*/ 641 w 1514"/>
                <a:gd name="T19" fmla="*/ 9 h 1294"/>
                <a:gd name="T20" fmla="*/ 567 w 1514"/>
                <a:gd name="T21" fmla="*/ 24 h 1294"/>
                <a:gd name="T22" fmla="*/ 497 w 1514"/>
                <a:gd name="T23" fmla="*/ 46 h 1294"/>
                <a:gd name="T24" fmla="*/ 429 w 1514"/>
                <a:gd name="T25" fmla="*/ 75 h 1294"/>
                <a:gd name="T26" fmla="*/ 364 w 1514"/>
                <a:gd name="T27" fmla="*/ 110 h 1294"/>
                <a:gd name="T28" fmla="*/ 304 w 1514"/>
                <a:gd name="T29" fmla="*/ 151 h 1294"/>
                <a:gd name="T30" fmla="*/ 248 w 1514"/>
                <a:gd name="T31" fmla="*/ 197 h 1294"/>
                <a:gd name="T32" fmla="*/ 197 w 1514"/>
                <a:gd name="T33" fmla="*/ 249 h 1294"/>
                <a:gd name="T34" fmla="*/ 151 w 1514"/>
                <a:gd name="T35" fmla="*/ 304 h 1294"/>
                <a:gd name="T36" fmla="*/ 109 w 1514"/>
                <a:gd name="T37" fmla="*/ 365 h 1294"/>
                <a:gd name="T38" fmla="*/ 75 w 1514"/>
                <a:gd name="T39" fmla="*/ 430 h 1294"/>
                <a:gd name="T40" fmla="*/ 46 w 1514"/>
                <a:gd name="T41" fmla="*/ 497 h 1294"/>
                <a:gd name="T42" fmla="*/ 24 w 1514"/>
                <a:gd name="T43" fmla="*/ 568 h 1294"/>
                <a:gd name="T44" fmla="*/ 9 w 1514"/>
                <a:gd name="T45" fmla="*/ 642 h 1294"/>
                <a:gd name="T46" fmla="*/ 1 w 1514"/>
                <a:gd name="T47" fmla="*/ 718 h 1294"/>
                <a:gd name="T48" fmla="*/ 0 w 1514"/>
                <a:gd name="T49" fmla="*/ 1294 h 1294"/>
                <a:gd name="T50" fmla="*/ 1514 w 1514"/>
                <a:gd name="T51" fmla="*/ 757 h 1294"/>
                <a:gd name="T52" fmla="*/ 1511 w 1514"/>
                <a:gd name="T53" fmla="*/ 682 h 1294"/>
                <a:gd name="T54" fmla="*/ 1499 w 1514"/>
                <a:gd name="T55" fmla="*/ 608 h 1294"/>
                <a:gd name="T56" fmla="*/ 1482 w 1514"/>
                <a:gd name="T57" fmla="*/ 537 h 1294"/>
                <a:gd name="T58" fmla="*/ 1456 w 1514"/>
                <a:gd name="T59" fmla="*/ 467 h 1294"/>
                <a:gd name="T60" fmla="*/ 1425 w 1514"/>
                <a:gd name="T61" fmla="*/ 401 h 1294"/>
                <a:gd name="T62" fmla="*/ 1387 w 1514"/>
                <a:gd name="T63" fmla="*/ 338 h 1294"/>
                <a:gd name="T64" fmla="*/ 1342 w 1514"/>
                <a:gd name="T65" fmla="*/ 278 h 1294"/>
                <a:gd name="T66" fmla="*/ 1292 w 1514"/>
                <a:gd name="T67" fmla="*/ 223 h 1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14" h="1294">
                  <a:moveTo>
                    <a:pt x="1292" y="223"/>
                  </a:moveTo>
                  <a:lnTo>
                    <a:pt x="1264" y="196"/>
                  </a:lnTo>
                  <a:lnTo>
                    <a:pt x="1236" y="172"/>
                  </a:lnTo>
                  <a:lnTo>
                    <a:pt x="1206" y="149"/>
                  </a:lnTo>
                  <a:lnTo>
                    <a:pt x="1176" y="127"/>
                  </a:lnTo>
                  <a:lnTo>
                    <a:pt x="1145" y="107"/>
                  </a:lnTo>
                  <a:lnTo>
                    <a:pt x="1113" y="89"/>
                  </a:lnTo>
                  <a:lnTo>
                    <a:pt x="1080" y="73"/>
                  </a:lnTo>
                  <a:lnTo>
                    <a:pt x="1046" y="58"/>
                  </a:lnTo>
                  <a:lnTo>
                    <a:pt x="1012" y="44"/>
                  </a:lnTo>
                  <a:lnTo>
                    <a:pt x="977" y="32"/>
                  </a:lnTo>
                  <a:lnTo>
                    <a:pt x="941" y="23"/>
                  </a:lnTo>
                  <a:lnTo>
                    <a:pt x="904" y="15"/>
                  </a:lnTo>
                  <a:lnTo>
                    <a:pt x="869" y="8"/>
                  </a:lnTo>
                  <a:lnTo>
                    <a:pt x="831" y="4"/>
                  </a:lnTo>
                  <a:lnTo>
                    <a:pt x="794" y="1"/>
                  </a:lnTo>
                  <a:lnTo>
                    <a:pt x="756" y="0"/>
                  </a:lnTo>
                  <a:lnTo>
                    <a:pt x="717" y="1"/>
                  </a:lnTo>
                  <a:lnTo>
                    <a:pt x="679" y="4"/>
                  </a:lnTo>
                  <a:lnTo>
                    <a:pt x="641" y="9"/>
                  </a:lnTo>
                  <a:lnTo>
                    <a:pt x="604" y="15"/>
                  </a:lnTo>
                  <a:lnTo>
                    <a:pt x="567" y="24"/>
                  </a:lnTo>
                  <a:lnTo>
                    <a:pt x="531" y="35"/>
                  </a:lnTo>
                  <a:lnTo>
                    <a:pt x="497" y="46"/>
                  </a:lnTo>
                  <a:lnTo>
                    <a:pt x="462" y="60"/>
                  </a:lnTo>
                  <a:lnTo>
                    <a:pt x="429" y="75"/>
                  </a:lnTo>
                  <a:lnTo>
                    <a:pt x="396" y="91"/>
                  </a:lnTo>
                  <a:lnTo>
                    <a:pt x="364" y="110"/>
                  </a:lnTo>
                  <a:lnTo>
                    <a:pt x="334" y="129"/>
                  </a:lnTo>
                  <a:lnTo>
                    <a:pt x="304" y="151"/>
                  </a:lnTo>
                  <a:lnTo>
                    <a:pt x="275" y="173"/>
                  </a:lnTo>
                  <a:lnTo>
                    <a:pt x="248" y="197"/>
                  </a:lnTo>
                  <a:lnTo>
                    <a:pt x="222" y="223"/>
                  </a:lnTo>
                  <a:lnTo>
                    <a:pt x="197" y="249"/>
                  </a:lnTo>
                  <a:lnTo>
                    <a:pt x="173" y="276"/>
                  </a:lnTo>
                  <a:lnTo>
                    <a:pt x="151" y="304"/>
                  </a:lnTo>
                  <a:lnTo>
                    <a:pt x="129" y="334"/>
                  </a:lnTo>
                  <a:lnTo>
                    <a:pt x="109" y="365"/>
                  </a:lnTo>
                  <a:lnTo>
                    <a:pt x="91" y="397"/>
                  </a:lnTo>
                  <a:lnTo>
                    <a:pt x="75" y="430"/>
                  </a:lnTo>
                  <a:lnTo>
                    <a:pt x="60" y="463"/>
                  </a:lnTo>
                  <a:lnTo>
                    <a:pt x="46" y="497"/>
                  </a:lnTo>
                  <a:lnTo>
                    <a:pt x="35" y="532"/>
                  </a:lnTo>
                  <a:lnTo>
                    <a:pt x="24" y="568"/>
                  </a:lnTo>
                  <a:lnTo>
                    <a:pt x="15" y="605"/>
                  </a:lnTo>
                  <a:lnTo>
                    <a:pt x="9" y="642"/>
                  </a:lnTo>
                  <a:lnTo>
                    <a:pt x="3" y="680"/>
                  </a:lnTo>
                  <a:lnTo>
                    <a:pt x="1" y="718"/>
                  </a:lnTo>
                  <a:lnTo>
                    <a:pt x="0" y="757"/>
                  </a:lnTo>
                  <a:lnTo>
                    <a:pt x="0" y="1294"/>
                  </a:lnTo>
                  <a:lnTo>
                    <a:pt x="1514" y="1293"/>
                  </a:lnTo>
                  <a:lnTo>
                    <a:pt x="1514" y="757"/>
                  </a:lnTo>
                  <a:lnTo>
                    <a:pt x="1513" y="719"/>
                  </a:lnTo>
                  <a:lnTo>
                    <a:pt x="1511" y="682"/>
                  </a:lnTo>
                  <a:lnTo>
                    <a:pt x="1506" y="644"/>
                  </a:lnTo>
                  <a:lnTo>
                    <a:pt x="1499" y="608"/>
                  </a:lnTo>
                  <a:lnTo>
                    <a:pt x="1491" y="572"/>
                  </a:lnTo>
                  <a:lnTo>
                    <a:pt x="1482" y="537"/>
                  </a:lnTo>
                  <a:lnTo>
                    <a:pt x="1470" y="501"/>
                  </a:lnTo>
                  <a:lnTo>
                    <a:pt x="1456" y="467"/>
                  </a:lnTo>
                  <a:lnTo>
                    <a:pt x="1441" y="433"/>
                  </a:lnTo>
                  <a:lnTo>
                    <a:pt x="1425" y="401"/>
                  </a:lnTo>
                  <a:lnTo>
                    <a:pt x="1407" y="369"/>
                  </a:lnTo>
                  <a:lnTo>
                    <a:pt x="1387" y="338"/>
                  </a:lnTo>
                  <a:lnTo>
                    <a:pt x="1365" y="308"/>
                  </a:lnTo>
                  <a:lnTo>
                    <a:pt x="1342" y="278"/>
                  </a:lnTo>
                  <a:lnTo>
                    <a:pt x="1318" y="250"/>
                  </a:lnTo>
                  <a:lnTo>
                    <a:pt x="1292" y="22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6" name="Freeform 12"/>
            <p:cNvSpPr>
              <a:spLocks/>
            </p:cNvSpPr>
            <p:nvPr/>
          </p:nvSpPr>
          <p:spPr bwMode="auto">
            <a:xfrm>
              <a:off x="2401558" y="3194511"/>
              <a:ext cx="377077" cy="714026"/>
            </a:xfrm>
            <a:custGeom>
              <a:avLst/>
              <a:gdLst>
                <a:gd name="T0" fmla="*/ 638 w 638"/>
                <a:gd name="T1" fmla="*/ 575 h 1035"/>
                <a:gd name="T2" fmla="*/ 638 w 638"/>
                <a:gd name="T3" fmla="*/ 1035 h 1035"/>
                <a:gd name="T4" fmla="*/ 136 w 638"/>
                <a:gd name="T5" fmla="*/ 1035 h 1035"/>
                <a:gd name="T6" fmla="*/ 136 w 638"/>
                <a:gd name="T7" fmla="*/ 569 h 1035"/>
                <a:gd name="T8" fmla="*/ 0 w 638"/>
                <a:gd name="T9" fmla="*/ 401 h 1035"/>
                <a:gd name="T10" fmla="*/ 320 w 638"/>
                <a:gd name="T11" fmla="*/ 0 h 1035"/>
                <a:gd name="T12" fmla="*/ 335 w 638"/>
                <a:gd name="T13" fmla="*/ 11 h 1035"/>
                <a:gd name="T14" fmla="*/ 351 w 638"/>
                <a:gd name="T15" fmla="*/ 21 h 1035"/>
                <a:gd name="T16" fmla="*/ 366 w 638"/>
                <a:gd name="T17" fmla="*/ 32 h 1035"/>
                <a:gd name="T18" fmla="*/ 381 w 638"/>
                <a:gd name="T19" fmla="*/ 43 h 1035"/>
                <a:gd name="T20" fmla="*/ 396 w 638"/>
                <a:gd name="T21" fmla="*/ 56 h 1035"/>
                <a:gd name="T22" fmla="*/ 410 w 638"/>
                <a:gd name="T23" fmla="*/ 67 h 1035"/>
                <a:gd name="T24" fmla="*/ 425 w 638"/>
                <a:gd name="T25" fmla="*/ 81 h 1035"/>
                <a:gd name="T26" fmla="*/ 439 w 638"/>
                <a:gd name="T27" fmla="*/ 94 h 1035"/>
                <a:gd name="T28" fmla="*/ 462 w 638"/>
                <a:gd name="T29" fmla="*/ 118 h 1035"/>
                <a:gd name="T30" fmla="*/ 484 w 638"/>
                <a:gd name="T31" fmla="*/ 144 h 1035"/>
                <a:gd name="T32" fmla="*/ 504 w 638"/>
                <a:gd name="T33" fmla="*/ 171 h 1035"/>
                <a:gd name="T34" fmla="*/ 524 w 638"/>
                <a:gd name="T35" fmla="*/ 197 h 1035"/>
                <a:gd name="T36" fmla="*/ 541 w 638"/>
                <a:gd name="T37" fmla="*/ 226 h 1035"/>
                <a:gd name="T38" fmla="*/ 558 w 638"/>
                <a:gd name="T39" fmla="*/ 255 h 1035"/>
                <a:gd name="T40" fmla="*/ 572 w 638"/>
                <a:gd name="T41" fmla="*/ 284 h 1035"/>
                <a:gd name="T42" fmla="*/ 586 w 638"/>
                <a:gd name="T43" fmla="*/ 315 h 1035"/>
                <a:gd name="T44" fmla="*/ 598 w 638"/>
                <a:gd name="T45" fmla="*/ 346 h 1035"/>
                <a:gd name="T46" fmla="*/ 609 w 638"/>
                <a:gd name="T47" fmla="*/ 377 h 1035"/>
                <a:gd name="T48" fmla="*/ 617 w 638"/>
                <a:gd name="T49" fmla="*/ 409 h 1035"/>
                <a:gd name="T50" fmla="*/ 625 w 638"/>
                <a:gd name="T51" fmla="*/ 441 h 1035"/>
                <a:gd name="T52" fmla="*/ 631 w 638"/>
                <a:gd name="T53" fmla="*/ 474 h 1035"/>
                <a:gd name="T54" fmla="*/ 634 w 638"/>
                <a:gd name="T55" fmla="*/ 507 h 1035"/>
                <a:gd name="T56" fmla="*/ 637 w 638"/>
                <a:gd name="T57" fmla="*/ 541 h 1035"/>
                <a:gd name="T58" fmla="*/ 638 w 638"/>
                <a:gd name="T59" fmla="*/ 57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38" h="1035">
                  <a:moveTo>
                    <a:pt x="638" y="575"/>
                  </a:moveTo>
                  <a:lnTo>
                    <a:pt x="638" y="1035"/>
                  </a:lnTo>
                  <a:lnTo>
                    <a:pt x="136" y="1035"/>
                  </a:lnTo>
                  <a:lnTo>
                    <a:pt x="136" y="569"/>
                  </a:lnTo>
                  <a:lnTo>
                    <a:pt x="0" y="401"/>
                  </a:lnTo>
                  <a:lnTo>
                    <a:pt x="320" y="0"/>
                  </a:lnTo>
                  <a:lnTo>
                    <a:pt x="335" y="11"/>
                  </a:lnTo>
                  <a:lnTo>
                    <a:pt x="351" y="21"/>
                  </a:lnTo>
                  <a:lnTo>
                    <a:pt x="366" y="32"/>
                  </a:lnTo>
                  <a:lnTo>
                    <a:pt x="381" y="43"/>
                  </a:lnTo>
                  <a:lnTo>
                    <a:pt x="396" y="56"/>
                  </a:lnTo>
                  <a:lnTo>
                    <a:pt x="410" y="67"/>
                  </a:lnTo>
                  <a:lnTo>
                    <a:pt x="425" y="81"/>
                  </a:lnTo>
                  <a:lnTo>
                    <a:pt x="439" y="94"/>
                  </a:lnTo>
                  <a:lnTo>
                    <a:pt x="462" y="118"/>
                  </a:lnTo>
                  <a:lnTo>
                    <a:pt x="484" y="144"/>
                  </a:lnTo>
                  <a:lnTo>
                    <a:pt x="504" y="171"/>
                  </a:lnTo>
                  <a:lnTo>
                    <a:pt x="524" y="197"/>
                  </a:lnTo>
                  <a:lnTo>
                    <a:pt x="541" y="226"/>
                  </a:lnTo>
                  <a:lnTo>
                    <a:pt x="558" y="255"/>
                  </a:lnTo>
                  <a:lnTo>
                    <a:pt x="572" y="284"/>
                  </a:lnTo>
                  <a:lnTo>
                    <a:pt x="586" y="315"/>
                  </a:lnTo>
                  <a:lnTo>
                    <a:pt x="598" y="346"/>
                  </a:lnTo>
                  <a:lnTo>
                    <a:pt x="609" y="377"/>
                  </a:lnTo>
                  <a:lnTo>
                    <a:pt x="617" y="409"/>
                  </a:lnTo>
                  <a:lnTo>
                    <a:pt x="625" y="441"/>
                  </a:lnTo>
                  <a:lnTo>
                    <a:pt x="631" y="474"/>
                  </a:lnTo>
                  <a:lnTo>
                    <a:pt x="634" y="507"/>
                  </a:lnTo>
                  <a:lnTo>
                    <a:pt x="637" y="541"/>
                  </a:lnTo>
                  <a:lnTo>
                    <a:pt x="638" y="575"/>
                  </a:lnTo>
                  <a:close/>
                </a:path>
              </a:pathLst>
            </a:custGeom>
            <a:solidFill>
              <a:srgbClr val="4F81BD"/>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27" name="Freeform 13"/>
            <p:cNvSpPr>
              <a:spLocks/>
            </p:cNvSpPr>
            <p:nvPr/>
          </p:nvSpPr>
          <p:spPr bwMode="auto">
            <a:xfrm>
              <a:off x="2048082" y="3198655"/>
              <a:ext cx="420524" cy="709882"/>
            </a:xfrm>
            <a:custGeom>
              <a:avLst/>
              <a:gdLst>
                <a:gd name="T0" fmla="*/ 199 w 784"/>
                <a:gd name="T1" fmla="*/ 88 h 1029"/>
                <a:gd name="T2" fmla="*/ 212 w 784"/>
                <a:gd name="T3" fmla="*/ 75 h 1029"/>
                <a:gd name="T4" fmla="*/ 225 w 784"/>
                <a:gd name="T5" fmla="*/ 63 h 1029"/>
                <a:gd name="T6" fmla="*/ 239 w 784"/>
                <a:gd name="T7" fmla="*/ 52 h 1029"/>
                <a:gd name="T8" fmla="*/ 252 w 784"/>
                <a:gd name="T9" fmla="*/ 40 h 1029"/>
                <a:gd name="T10" fmla="*/ 266 w 784"/>
                <a:gd name="T11" fmla="*/ 30 h 1029"/>
                <a:gd name="T12" fmla="*/ 280 w 784"/>
                <a:gd name="T13" fmla="*/ 20 h 1029"/>
                <a:gd name="T14" fmla="*/ 294 w 784"/>
                <a:gd name="T15" fmla="*/ 9 h 1029"/>
                <a:gd name="T16" fmla="*/ 309 w 784"/>
                <a:gd name="T17" fmla="*/ 0 h 1029"/>
                <a:gd name="T18" fmla="*/ 782 w 784"/>
                <a:gd name="T19" fmla="*/ 590 h 1029"/>
                <a:gd name="T20" fmla="*/ 784 w 784"/>
                <a:gd name="T21" fmla="*/ 1029 h 1029"/>
                <a:gd name="T22" fmla="*/ 0 w 784"/>
                <a:gd name="T23" fmla="*/ 1029 h 1029"/>
                <a:gd name="T24" fmla="*/ 0 w 784"/>
                <a:gd name="T25" fmla="*/ 569 h 1029"/>
                <a:gd name="T26" fmla="*/ 1 w 784"/>
                <a:gd name="T27" fmla="*/ 535 h 1029"/>
                <a:gd name="T28" fmla="*/ 4 w 784"/>
                <a:gd name="T29" fmla="*/ 501 h 1029"/>
                <a:gd name="T30" fmla="*/ 7 w 784"/>
                <a:gd name="T31" fmla="*/ 468 h 1029"/>
                <a:gd name="T32" fmla="*/ 13 w 784"/>
                <a:gd name="T33" fmla="*/ 435 h 1029"/>
                <a:gd name="T34" fmla="*/ 21 w 784"/>
                <a:gd name="T35" fmla="*/ 403 h 1029"/>
                <a:gd name="T36" fmla="*/ 29 w 784"/>
                <a:gd name="T37" fmla="*/ 371 h 1029"/>
                <a:gd name="T38" fmla="*/ 39 w 784"/>
                <a:gd name="T39" fmla="*/ 340 h 1029"/>
                <a:gd name="T40" fmla="*/ 52 w 784"/>
                <a:gd name="T41" fmla="*/ 309 h 1029"/>
                <a:gd name="T42" fmla="*/ 65 w 784"/>
                <a:gd name="T43" fmla="*/ 278 h 1029"/>
                <a:gd name="T44" fmla="*/ 80 w 784"/>
                <a:gd name="T45" fmla="*/ 249 h 1029"/>
                <a:gd name="T46" fmla="*/ 96 w 784"/>
                <a:gd name="T47" fmla="*/ 220 h 1029"/>
                <a:gd name="T48" fmla="*/ 114 w 784"/>
                <a:gd name="T49" fmla="*/ 191 h 1029"/>
                <a:gd name="T50" fmla="*/ 133 w 784"/>
                <a:gd name="T51" fmla="*/ 165 h 1029"/>
                <a:gd name="T52" fmla="*/ 153 w 784"/>
                <a:gd name="T53" fmla="*/ 138 h 1029"/>
                <a:gd name="T54" fmla="*/ 176 w 784"/>
                <a:gd name="T55" fmla="*/ 112 h 1029"/>
                <a:gd name="T56" fmla="*/ 199 w 784"/>
                <a:gd name="T57" fmla="*/ 88 h 10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84" h="1029">
                  <a:moveTo>
                    <a:pt x="199" y="88"/>
                  </a:moveTo>
                  <a:lnTo>
                    <a:pt x="212" y="75"/>
                  </a:lnTo>
                  <a:lnTo>
                    <a:pt x="225" y="63"/>
                  </a:lnTo>
                  <a:lnTo>
                    <a:pt x="239" y="52"/>
                  </a:lnTo>
                  <a:lnTo>
                    <a:pt x="252" y="40"/>
                  </a:lnTo>
                  <a:lnTo>
                    <a:pt x="266" y="30"/>
                  </a:lnTo>
                  <a:lnTo>
                    <a:pt x="280" y="20"/>
                  </a:lnTo>
                  <a:lnTo>
                    <a:pt x="294" y="9"/>
                  </a:lnTo>
                  <a:lnTo>
                    <a:pt x="309" y="0"/>
                  </a:lnTo>
                  <a:lnTo>
                    <a:pt x="782" y="590"/>
                  </a:lnTo>
                  <a:lnTo>
                    <a:pt x="784" y="1029"/>
                  </a:lnTo>
                  <a:lnTo>
                    <a:pt x="0" y="1029"/>
                  </a:lnTo>
                  <a:lnTo>
                    <a:pt x="0" y="569"/>
                  </a:lnTo>
                  <a:lnTo>
                    <a:pt x="1" y="535"/>
                  </a:lnTo>
                  <a:lnTo>
                    <a:pt x="4" y="501"/>
                  </a:lnTo>
                  <a:lnTo>
                    <a:pt x="7" y="468"/>
                  </a:lnTo>
                  <a:lnTo>
                    <a:pt x="13" y="435"/>
                  </a:lnTo>
                  <a:lnTo>
                    <a:pt x="21" y="403"/>
                  </a:lnTo>
                  <a:lnTo>
                    <a:pt x="29" y="371"/>
                  </a:lnTo>
                  <a:lnTo>
                    <a:pt x="39" y="340"/>
                  </a:lnTo>
                  <a:lnTo>
                    <a:pt x="52" y="309"/>
                  </a:lnTo>
                  <a:lnTo>
                    <a:pt x="65" y="278"/>
                  </a:lnTo>
                  <a:lnTo>
                    <a:pt x="80" y="249"/>
                  </a:lnTo>
                  <a:lnTo>
                    <a:pt x="96" y="220"/>
                  </a:lnTo>
                  <a:lnTo>
                    <a:pt x="114" y="191"/>
                  </a:lnTo>
                  <a:lnTo>
                    <a:pt x="133" y="165"/>
                  </a:lnTo>
                  <a:lnTo>
                    <a:pt x="153" y="138"/>
                  </a:lnTo>
                  <a:lnTo>
                    <a:pt x="176" y="112"/>
                  </a:lnTo>
                  <a:lnTo>
                    <a:pt x="199" y="88"/>
                  </a:lnTo>
                  <a:close/>
                </a:path>
              </a:pathLst>
            </a:custGeom>
            <a:solidFill>
              <a:srgbClr val="4F81BD"/>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28" name="Freeform 7"/>
            <p:cNvSpPr>
              <a:spLocks/>
            </p:cNvSpPr>
            <p:nvPr/>
          </p:nvSpPr>
          <p:spPr bwMode="auto">
            <a:xfrm>
              <a:off x="2156179" y="2700744"/>
              <a:ext cx="456132" cy="456132"/>
            </a:xfrm>
            <a:custGeom>
              <a:avLst/>
              <a:gdLst>
                <a:gd name="T0" fmla="*/ 627 w 750"/>
                <a:gd name="T1" fmla="*/ 98 h 752"/>
                <a:gd name="T2" fmla="*/ 598 w 750"/>
                <a:gd name="T3" fmla="*/ 74 h 752"/>
                <a:gd name="T4" fmla="*/ 567 w 750"/>
                <a:gd name="T5" fmla="*/ 53 h 752"/>
                <a:gd name="T6" fmla="*/ 535 w 750"/>
                <a:gd name="T7" fmla="*/ 36 h 752"/>
                <a:gd name="T8" fmla="*/ 502 w 750"/>
                <a:gd name="T9" fmla="*/ 22 h 752"/>
                <a:gd name="T10" fmla="*/ 467 w 750"/>
                <a:gd name="T11" fmla="*/ 12 h 752"/>
                <a:gd name="T12" fmla="*/ 430 w 750"/>
                <a:gd name="T13" fmla="*/ 5 h 752"/>
                <a:gd name="T14" fmla="*/ 393 w 750"/>
                <a:gd name="T15" fmla="*/ 0 h 752"/>
                <a:gd name="T16" fmla="*/ 337 w 750"/>
                <a:gd name="T17" fmla="*/ 3 h 752"/>
                <a:gd name="T18" fmla="*/ 264 w 750"/>
                <a:gd name="T19" fmla="*/ 18 h 752"/>
                <a:gd name="T20" fmla="*/ 196 w 750"/>
                <a:gd name="T21" fmla="*/ 45 h 752"/>
                <a:gd name="T22" fmla="*/ 136 w 750"/>
                <a:gd name="T23" fmla="*/ 86 h 752"/>
                <a:gd name="T24" fmla="*/ 86 w 750"/>
                <a:gd name="T25" fmla="*/ 137 h 752"/>
                <a:gd name="T26" fmla="*/ 45 w 750"/>
                <a:gd name="T27" fmla="*/ 197 h 752"/>
                <a:gd name="T28" fmla="*/ 18 w 750"/>
                <a:gd name="T29" fmla="*/ 264 h 752"/>
                <a:gd name="T30" fmla="*/ 3 w 750"/>
                <a:gd name="T31" fmla="*/ 338 h 752"/>
                <a:gd name="T32" fmla="*/ 3 w 750"/>
                <a:gd name="T33" fmla="*/ 413 h 752"/>
                <a:gd name="T34" fmla="*/ 17 w 750"/>
                <a:gd name="T35" fmla="*/ 485 h 752"/>
                <a:gd name="T36" fmla="*/ 44 w 750"/>
                <a:gd name="T37" fmla="*/ 553 h 752"/>
                <a:gd name="T38" fmla="*/ 86 w 750"/>
                <a:gd name="T39" fmla="*/ 614 h 752"/>
                <a:gd name="T40" fmla="*/ 125 w 750"/>
                <a:gd name="T41" fmla="*/ 655 h 752"/>
                <a:gd name="T42" fmla="*/ 152 w 750"/>
                <a:gd name="T43" fmla="*/ 678 h 752"/>
                <a:gd name="T44" fmla="*/ 184 w 750"/>
                <a:gd name="T45" fmla="*/ 699 h 752"/>
                <a:gd name="T46" fmla="*/ 215 w 750"/>
                <a:gd name="T47" fmla="*/ 716 h 752"/>
                <a:gd name="T48" fmla="*/ 248 w 750"/>
                <a:gd name="T49" fmla="*/ 730 h 752"/>
                <a:gd name="T50" fmla="*/ 284 w 750"/>
                <a:gd name="T51" fmla="*/ 740 h 752"/>
                <a:gd name="T52" fmla="*/ 320 w 750"/>
                <a:gd name="T53" fmla="*/ 747 h 752"/>
                <a:gd name="T54" fmla="*/ 356 w 750"/>
                <a:gd name="T55" fmla="*/ 752 h 752"/>
                <a:gd name="T56" fmla="*/ 393 w 750"/>
                <a:gd name="T57" fmla="*/ 752 h 752"/>
                <a:gd name="T58" fmla="*/ 430 w 750"/>
                <a:gd name="T59" fmla="*/ 747 h 752"/>
                <a:gd name="T60" fmla="*/ 467 w 750"/>
                <a:gd name="T61" fmla="*/ 740 h 752"/>
                <a:gd name="T62" fmla="*/ 502 w 750"/>
                <a:gd name="T63" fmla="*/ 730 h 752"/>
                <a:gd name="T64" fmla="*/ 535 w 750"/>
                <a:gd name="T65" fmla="*/ 716 h 752"/>
                <a:gd name="T66" fmla="*/ 567 w 750"/>
                <a:gd name="T67" fmla="*/ 699 h 752"/>
                <a:gd name="T68" fmla="*/ 598 w 750"/>
                <a:gd name="T69" fmla="*/ 678 h 752"/>
                <a:gd name="T70" fmla="*/ 627 w 750"/>
                <a:gd name="T71" fmla="*/ 655 h 752"/>
                <a:gd name="T72" fmla="*/ 666 w 750"/>
                <a:gd name="T73" fmla="*/ 614 h 752"/>
                <a:gd name="T74" fmla="*/ 707 w 750"/>
                <a:gd name="T75" fmla="*/ 553 h 752"/>
                <a:gd name="T76" fmla="*/ 734 w 750"/>
                <a:gd name="T77" fmla="*/ 485 h 752"/>
                <a:gd name="T78" fmla="*/ 748 w 750"/>
                <a:gd name="T79" fmla="*/ 413 h 752"/>
                <a:gd name="T80" fmla="*/ 748 w 750"/>
                <a:gd name="T81" fmla="*/ 339 h 752"/>
                <a:gd name="T82" fmla="*/ 734 w 750"/>
                <a:gd name="T83" fmla="*/ 266 h 752"/>
                <a:gd name="T84" fmla="*/ 707 w 750"/>
                <a:gd name="T85" fmla="*/ 200 h 752"/>
                <a:gd name="T86" fmla="*/ 666 w 750"/>
                <a:gd name="T87" fmla="*/ 139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50" h="752">
                  <a:moveTo>
                    <a:pt x="641" y="111"/>
                  </a:moveTo>
                  <a:lnTo>
                    <a:pt x="627" y="98"/>
                  </a:lnTo>
                  <a:lnTo>
                    <a:pt x="613" y="86"/>
                  </a:lnTo>
                  <a:lnTo>
                    <a:pt x="598" y="74"/>
                  </a:lnTo>
                  <a:lnTo>
                    <a:pt x="583" y="64"/>
                  </a:lnTo>
                  <a:lnTo>
                    <a:pt x="567" y="53"/>
                  </a:lnTo>
                  <a:lnTo>
                    <a:pt x="552" y="44"/>
                  </a:lnTo>
                  <a:lnTo>
                    <a:pt x="535" y="36"/>
                  </a:lnTo>
                  <a:lnTo>
                    <a:pt x="519" y="29"/>
                  </a:lnTo>
                  <a:lnTo>
                    <a:pt x="502" y="22"/>
                  </a:lnTo>
                  <a:lnTo>
                    <a:pt x="484" y="16"/>
                  </a:lnTo>
                  <a:lnTo>
                    <a:pt x="467" y="12"/>
                  </a:lnTo>
                  <a:lnTo>
                    <a:pt x="449" y="7"/>
                  </a:lnTo>
                  <a:lnTo>
                    <a:pt x="430" y="5"/>
                  </a:lnTo>
                  <a:lnTo>
                    <a:pt x="412" y="3"/>
                  </a:lnTo>
                  <a:lnTo>
                    <a:pt x="393" y="0"/>
                  </a:lnTo>
                  <a:lnTo>
                    <a:pt x="375" y="0"/>
                  </a:lnTo>
                  <a:lnTo>
                    <a:pt x="337" y="3"/>
                  </a:lnTo>
                  <a:lnTo>
                    <a:pt x="300" y="8"/>
                  </a:lnTo>
                  <a:lnTo>
                    <a:pt x="264" y="18"/>
                  </a:lnTo>
                  <a:lnTo>
                    <a:pt x="230" y="30"/>
                  </a:lnTo>
                  <a:lnTo>
                    <a:pt x="196" y="45"/>
                  </a:lnTo>
                  <a:lnTo>
                    <a:pt x="166" y="65"/>
                  </a:lnTo>
                  <a:lnTo>
                    <a:pt x="136" y="86"/>
                  </a:lnTo>
                  <a:lnTo>
                    <a:pt x="110" y="110"/>
                  </a:lnTo>
                  <a:lnTo>
                    <a:pt x="86" y="137"/>
                  </a:lnTo>
                  <a:lnTo>
                    <a:pt x="65" y="166"/>
                  </a:lnTo>
                  <a:lnTo>
                    <a:pt x="45" y="197"/>
                  </a:lnTo>
                  <a:lnTo>
                    <a:pt x="30" y="230"/>
                  </a:lnTo>
                  <a:lnTo>
                    <a:pt x="18" y="264"/>
                  </a:lnTo>
                  <a:lnTo>
                    <a:pt x="8" y="300"/>
                  </a:lnTo>
                  <a:lnTo>
                    <a:pt x="3" y="338"/>
                  </a:lnTo>
                  <a:lnTo>
                    <a:pt x="0" y="376"/>
                  </a:lnTo>
                  <a:lnTo>
                    <a:pt x="3" y="413"/>
                  </a:lnTo>
                  <a:lnTo>
                    <a:pt x="7" y="450"/>
                  </a:lnTo>
                  <a:lnTo>
                    <a:pt x="17" y="485"/>
                  </a:lnTo>
                  <a:lnTo>
                    <a:pt x="29" y="520"/>
                  </a:lnTo>
                  <a:lnTo>
                    <a:pt x="44" y="553"/>
                  </a:lnTo>
                  <a:lnTo>
                    <a:pt x="64" y="584"/>
                  </a:lnTo>
                  <a:lnTo>
                    <a:pt x="86" y="614"/>
                  </a:lnTo>
                  <a:lnTo>
                    <a:pt x="111" y="642"/>
                  </a:lnTo>
                  <a:lnTo>
                    <a:pt x="125" y="655"/>
                  </a:lnTo>
                  <a:lnTo>
                    <a:pt x="139" y="667"/>
                  </a:lnTo>
                  <a:lnTo>
                    <a:pt x="152" y="678"/>
                  </a:lnTo>
                  <a:lnTo>
                    <a:pt x="167" y="689"/>
                  </a:lnTo>
                  <a:lnTo>
                    <a:pt x="184" y="699"/>
                  </a:lnTo>
                  <a:lnTo>
                    <a:pt x="199" y="708"/>
                  </a:lnTo>
                  <a:lnTo>
                    <a:pt x="215" y="716"/>
                  </a:lnTo>
                  <a:lnTo>
                    <a:pt x="232" y="723"/>
                  </a:lnTo>
                  <a:lnTo>
                    <a:pt x="248" y="730"/>
                  </a:lnTo>
                  <a:lnTo>
                    <a:pt x="265" y="735"/>
                  </a:lnTo>
                  <a:lnTo>
                    <a:pt x="284" y="740"/>
                  </a:lnTo>
                  <a:lnTo>
                    <a:pt x="301" y="745"/>
                  </a:lnTo>
                  <a:lnTo>
                    <a:pt x="320" y="747"/>
                  </a:lnTo>
                  <a:lnTo>
                    <a:pt x="338" y="749"/>
                  </a:lnTo>
                  <a:lnTo>
                    <a:pt x="356" y="752"/>
                  </a:lnTo>
                  <a:lnTo>
                    <a:pt x="375" y="752"/>
                  </a:lnTo>
                  <a:lnTo>
                    <a:pt x="393" y="752"/>
                  </a:lnTo>
                  <a:lnTo>
                    <a:pt x="412" y="749"/>
                  </a:lnTo>
                  <a:lnTo>
                    <a:pt x="430" y="747"/>
                  </a:lnTo>
                  <a:lnTo>
                    <a:pt x="449" y="745"/>
                  </a:lnTo>
                  <a:lnTo>
                    <a:pt x="467" y="740"/>
                  </a:lnTo>
                  <a:lnTo>
                    <a:pt x="484" y="735"/>
                  </a:lnTo>
                  <a:lnTo>
                    <a:pt x="502" y="730"/>
                  </a:lnTo>
                  <a:lnTo>
                    <a:pt x="519" y="723"/>
                  </a:lnTo>
                  <a:lnTo>
                    <a:pt x="535" y="716"/>
                  </a:lnTo>
                  <a:lnTo>
                    <a:pt x="552" y="708"/>
                  </a:lnTo>
                  <a:lnTo>
                    <a:pt x="567" y="699"/>
                  </a:lnTo>
                  <a:lnTo>
                    <a:pt x="583" y="689"/>
                  </a:lnTo>
                  <a:lnTo>
                    <a:pt x="598" y="678"/>
                  </a:lnTo>
                  <a:lnTo>
                    <a:pt x="613" y="667"/>
                  </a:lnTo>
                  <a:lnTo>
                    <a:pt x="627" y="655"/>
                  </a:lnTo>
                  <a:lnTo>
                    <a:pt x="641" y="642"/>
                  </a:lnTo>
                  <a:lnTo>
                    <a:pt x="666" y="614"/>
                  </a:lnTo>
                  <a:lnTo>
                    <a:pt x="688" y="584"/>
                  </a:lnTo>
                  <a:lnTo>
                    <a:pt x="707" y="553"/>
                  </a:lnTo>
                  <a:lnTo>
                    <a:pt x="722" y="520"/>
                  </a:lnTo>
                  <a:lnTo>
                    <a:pt x="734" y="485"/>
                  </a:lnTo>
                  <a:lnTo>
                    <a:pt x="744" y="450"/>
                  </a:lnTo>
                  <a:lnTo>
                    <a:pt x="748" y="413"/>
                  </a:lnTo>
                  <a:lnTo>
                    <a:pt x="750" y="376"/>
                  </a:lnTo>
                  <a:lnTo>
                    <a:pt x="748" y="339"/>
                  </a:lnTo>
                  <a:lnTo>
                    <a:pt x="744" y="302"/>
                  </a:lnTo>
                  <a:lnTo>
                    <a:pt x="734" y="266"/>
                  </a:lnTo>
                  <a:lnTo>
                    <a:pt x="722" y="232"/>
                  </a:lnTo>
                  <a:lnTo>
                    <a:pt x="707" y="200"/>
                  </a:lnTo>
                  <a:lnTo>
                    <a:pt x="688" y="167"/>
                  </a:lnTo>
                  <a:lnTo>
                    <a:pt x="666" y="139"/>
                  </a:lnTo>
                  <a:lnTo>
                    <a:pt x="641" y="111"/>
                  </a:lnTo>
                  <a:close/>
                </a:path>
              </a:pathLst>
            </a:custGeom>
            <a:solidFill>
              <a:srgbClr val="4F81BD"/>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grpSp>
      <p:cxnSp>
        <p:nvCxnSpPr>
          <p:cNvPr id="37" name="Straight Arrow Connector 36" descr="Arrow pointing from one graphic of a person to the next"/>
          <p:cNvCxnSpPr/>
          <p:nvPr/>
        </p:nvCxnSpPr>
        <p:spPr>
          <a:xfrm>
            <a:off x="5957092" y="3799911"/>
            <a:ext cx="304800" cy="0"/>
          </a:xfrm>
          <a:prstGeom prst="straightConnector1">
            <a:avLst/>
          </a:prstGeom>
          <a:ln w="19050">
            <a:solidFill>
              <a:schemeClr val="tx1"/>
            </a:solidFill>
            <a:prstDash val="sysDot"/>
            <a:tailEnd type="arrow"/>
          </a:ln>
        </p:spPr>
        <p:style>
          <a:lnRef idx="1">
            <a:schemeClr val="accent1"/>
          </a:lnRef>
          <a:fillRef idx="0">
            <a:schemeClr val="accent1"/>
          </a:fillRef>
          <a:effectRef idx="0">
            <a:schemeClr val="accent1"/>
          </a:effectRef>
          <a:fontRef idx="minor">
            <a:schemeClr val="tx1"/>
          </a:fontRef>
        </p:style>
      </p:cxnSp>
      <p:grpSp>
        <p:nvGrpSpPr>
          <p:cNvPr id="8" name="Group 28" descr="Graphic of a person "/>
          <p:cNvGrpSpPr/>
          <p:nvPr/>
        </p:nvGrpSpPr>
        <p:grpSpPr>
          <a:xfrm>
            <a:off x="4447612" y="3077793"/>
            <a:ext cx="575158" cy="893568"/>
            <a:chOff x="2007317" y="2700744"/>
            <a:chExt cx="812083" cy="1261656"/>
          </a:xfrm>
        </p:grpSpPr>
        <p:sp>
          <p:nvSpPr>
            <p:cNvPr id="30" name="Freeform 11"/>
            <p:cNvSpPr>
              <a:spLocks/>
            </p:cNvSpPr>
            <p:nvPr/>
          </p:nvSpPr>
          <p:spPr bwMode="auto">
            <a:xfrm>
              <a:off x="2007317" y="3068832"/>
              <a:ext cx="812083" cy="893568"/>
            </a:xfrm>
            <a:custGeom>
              <a:avLst/>
              <a:gdLst>
                <a:gd name="T0" fmla="*/ 1264 w 1514"/>
                <a:gd name="T1" fmla="*/ 196 h 1294"/>
                <a:gd name="T2" fmla="*/ 1206 w 1514"/>
                <a:gd name="T3" fmla="*/ 149 h 1294"/>
                <a:gd name="T4" fmla="*/ 1145 w 1514"/>
                <a:gd name="T5" fmla="*/ 107 h 1294"/>
                <a:gd name="T6" fmla="*/ 1080 w 1514"/>
                <a:gd name="T7" fmla="*/ 73 h 1294"/>
                <a:gd name="T8" fmla="*/ 1012 w 1514"/>
                <a:gd name="T9" fmla="*/ 44 h 1294"/>
                <a:gd name="T10" fmla="*/ 941 w 1514"/>
                <a:gd name="T11" fmla="*/ 23 h 1294"/>
                <a:gd name="T12" fmla="*/ 869 w 1514"/>
                <a:gd name="T13" fmla="*/ 8 h 1294"/>
                <a:gd name="T14" fmla="*/ 794 w 1514"/>
                <a:gd name="T15" fmla="*/ 1 h 1294"/>
                <a:gd name="T16" fmla="*/ 717 w 1514"/>
                <a:gd name="T17" fmla="*/ 1 h 1294"/>
                <a:gd name="T18" fmla="*/ 641 w 1514"/>
                <a:gd name="T19" fmla="*/ 9 h 1294"/>
                <a:gd name="T20" fmla="*/ 567 w 1514"/>
                <a:gd name="T21" fmla="*/ 24 h 1294"/>
                <a:gd name="T22" fmla="*/ 497 w 1514"/>
                <a:gd name="T23" fmla="*/ 46 h 1294"/>
                <a:gd name="T24" fmla="*/ 429 w 1514"/>
                <a:gd name="T25" fmla="*/ 75 h 1294"/>
                <a:gd name="T26" fmla="*/ 364 w 1514"/>
                <a:gd name="T27" fmla="*/ 110 h 1294"/>
                <a:gd name="T28" fmla="*/ 304 w 1514"/>
                <a:gd name="T29" fmla="*/ 151 h 1294"/>
                <a:gd name="T30" fmla="*/ 248 w 1514"/>
                <a:gd name="T31" fmla="*/ 197 h 1294"/>
                <a:gd name="T32" fmla="*/ 197 w 1514"/>
                <a:gd name="T33" fmla="*/ 249 h 1294"/>
                <a:gd name="T34" fmla="*/ 151 w 1514"/>
                <a:gd name="T35" fmla="*/ 304 h 1294"/>
                <a:gd name="T36" fmla="*/ 109 w 1514"/>
                <a:gd name="T37" fmla="*/ 365 h 1294"/>
                <a:gd name="T38" fmla="*/ 75 w 1514"/>
                <a:gd name="T39" fmla="*/ 430 h 1294"/>
                <a:gd name="T40" fmla="*/ 46 w 1514"/>
                <a:gd name="T41" fmla="*/ 497 h 1294"/>
                <a:gd name="T42" fmla="*/ 24 w 1514"/>
                <a:gd name="T43" fmla="*/ 568 h 1294"/>
                <a:gd name="T44" fmla="*/ 9 w 1514"/>
                <a:gd name="T45" fmla="*/ 642 h 1294"/>
                <a:gd name="T46" fmla="*/ 1 w 1514"/>
                <a:gd name="T47" fmla="*/ 718 h 1294"/>
                <a:gd name="T48" fmla="*/ 0 w 1514"/>
                <a:gd name="T49" fmla="*/ 1294 h 1294"/>
                <a:gd name="T50" fmla="*/ 1514 w 1514"/>
                <a:gd name="T51" fmla="*/ 757 h 1294"/>
                <a:gd name="T52" fmla="*/ 1511 w 1514"/>
                <a:gd name="T53" fmla="*/ 682 h 1294"/>
                <a:gd name="T54" fmla="*/ 1499 w 1514"/>
                <a:gd name="T55" fmla="*/ 608 h 1294"/>
                <a:gd name="T56" fmla="*/ 1482 w 1514"/>
                <a:gd name="T57" fmla="*/ 537 h 1294"/>
                <a:gd name="T58" fmla="*/ 1456 w 1514"/>
                <a:gd name="T59" fmla="*/ 467 h 1294"/>
                <a:gd name="T60" fmla="*/ 1425 w 1514"/>
                <a:gd name="T61" fmla="*/ 401 h 1294"/>
                <a:gd name="T62" fmla="*/ 1387 w 1514"/>
                <a:gd name="T63" fmla="*/ 338 h 1294"/>
                <a:gd name="T64" fmla="*/ 1342 w 1514"/>
                <a:gd name="T65" fmla="*/ 278 h 1294"/>
                <a:gd name="T66" fmla="*/ 1292 w 1514"/>
                <a:gd name="T67" fmla="*/ 223 h 1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14" h="1294">
                  <a:moveTo>
                    <a:pt x="1292" y="223"/>
                  </a:moveTo>
                  <a:lnTo>
                    <a:pt x="1264" y="196"/>
                  </a:lnTo>
                  <a:lnTo>
                    <a:pt x="1236" y="172"/>
                  </a:lnTo>
                  <a:lnTo>
                    <a:pt x="1206" y="149"/>
                  </a:lnTo>
                  <a:lnTo>
                    <a:pt x="1176" y="127"/>
                  </a:lnTo>
                  <a:lnTo>
                    <a:pt x="1145" y="107"/>
                  </a:lnTo>
                  <a:lnTo>
                    <a:pt x="1113" y="89"/>
                  </a:lnTo>
                  <a:lnTo>
                    <a:pt x="1080" y="73"/>
                  </a:lnTo>
                  <a:lnTo>
                    <a:pt x="1046" y="58"/>
                  </a:lnTo>
                  <a:lnTo>
                    <a:pt x="1012" y="44"/>
                  </a:lnTo>
                  <a:lnTo>
                    <a:pt x="977" y="32"/>
                  </a:lnTo>
                  <a:lnTo>
                    <a:pt x="941" y="23"/>
                  </a:lnTo>
                  <a:lnTo>
                    <a:pt x="904" y="15"/>
                  </a:lnTo>
                  <a:lnTo>
                    <a:pt x="869" y="8"/>
                  </a:lnTo>
                  <a:lnTo>
                    <a:pt x="831" y="4"/>
                  </a:lnTo>
                  <a:lnTo>
                    <a:pt x="794" y="1"/>
                  </a:lnTo>
                  <a:lnTo>
                    <a:pt x="756" y="0"/>
                  </a:lnTo>
                  <a:lnTo>
                    <a:pt x="717" y="1"/>
                  </a:lnTo>
                  <a:lnTo>
                    <a:pt x="679" y="4"/>
                  </a:lnTo>
                  <a:lnTo>
                    <a:pt x="641" y="9"/>
                  </a:lnTo>
                  <a:lnTo>
                    <a:pt x="604" y="15"/>
                  </a:lnTo>
                  <a:lnTo>
                    <a:pt x="567" y="24"/>
                  </a:lnTo>
                  <a:lnTo>
                    <a:pt x="531" y="35"/>
                  </a:lnTo>
                  <a:lnTo>
                    <a:pt x="497" y="46"/>
                  </a:lnTo>
                  <a:lnTo>
                    <a:pt x="462" y="60"/>
                  </a:lnTo>
                  <a:lnTo>
                    <a:pt x="429" y="75"/>
                  </a:lnTo>
                  <a:lnTo>
                    <a:pt x="396" y="91"/>
                  </a:lnTo>
                  <a:lnTo>
                    <a:pt x="364" y="110"/>
                  </a:lnTo>
                  <a:lnTo>
                    <a:pt x="334" y="129"/>
                  </a:lnTo>
                  <a:lnTo>
                    <a:pt x="304" y="151"/>
                  </a:lnTo>
                  <a:lnTo>
                    <a:pt x="275" y="173"/>
                  </a:lnTo>
                  <a:lnTo>
                    <a:pt x="248" y="197"/>
                  </a:lnTo>
                  <a:lnTo>
                    <a:pt x="222" y="223"/>
                  </a:lnTo>
                  <a:lnTo>
                    <a:pt x="197" y="249"/>
                  </a:lnTo>
                  <a:lnTo>
                    <a:pt x="173" y="276"/>
                  </a:lnTo>
                  <a:lnTo>
                    <a:pt x="151" y="304"/>
                  </a:lnTo>
                  <a:lnTo>
                    <a:pt x="129" y="334"/>
                  </a:lnTo>
                  <a:lnTo>
                    <a:pt x="109" y="365"/>
                  </a:lnTo>
                  <a:lnTo>
                    <a:pt x="91" y="397"/>
                  </a:lnTo>
                  <a:lnTo>
                    <a:pt x="75" y="430"/>
                  </a:lnTo>
                  <a:lnTo>
                    <a:pt x="60" y="463"/>
                  </a:lnTo>
                  <a:lnTo>
                    <a:pt x="46" y="497"/>
                  </a:lnTo>
                  <a:lnTo>
                    <a:pt x="35" y="532"/>
                  </a:lnTo>
                  <a:lnTo>
                    <a:pt x="24" y="568"/>
                  </a:lnTo>
                  <a:lnTo>
                    <a:pt x="15" y="605"/>
                  </a:lnTo>
                  <a:lnTo>
                    <a:pt x="9" y="642"/>
                  </a:lnTo>
                  <a:lnTo>
                    <a:pt x="3" y="680"/>
                  </a:lnTo>
                  <a:lnTo>
                    <a:pt x="1" y="718"/>
                  </a:lnTo>
                  <a:lnTo>
                    <a:pt x="0" y="757"/>
                  </a:lnTo>
                  <a:lnTo>
                    <a:pt x="0" y="1294"/>
                  </a:lnTo>
                  <a:lnTo>
                    <a:pt x="1514" y="1293"/>
                  </a:lnTo>
                  <a:lnTo>
                    <a:pt x="1514" y="757"/>
                  </a:lnTo>
                  <a:lnTo>
                    <a:pt x="1513" y="719"/>
                  </a:lnTo>
                  <a:lnTo>
                    <a:pt x="1511" y="682"/>
                  </a:lnTo>
                  <a:lnTo>
                    <a:pt x="1506" y="644"/>
                  </a:lnTo>
                  <a:lnTo>
                    <a:pt x="1499" y="608"/>
                  </a:lnTo>
                  <a:lnTo>
                    <a:pt x="1491" y="572"/>
                  </a:lnTo>
                  <a:lnTo>
                    <a:pt x="1482" y="537"/>
                  </a:lnTo>
                  <a:lnTo>
                    <a:pt x="1470" y="501"/>
                  </a:lnTo>
                  <a:lnTo>
                    <a:pt x="1456" y="467"/>
                  </a:lnTo>
                  <a:lnTo>
                    <a:pt x="1441" y="433"/>
                  </a:lnTo>
                  <a:lnTo>
                    <a:pt x="1425" y="401"/>
                  </a:lnTo>
                  <a:lnTo>
                    <a:pt x="1407" y="369"/>
                  </a:lnTo>
                  <a:lnTo>
                    <a:pt x="1387" y="338"/>
                  </a:lnTo>
                  <a:lnTo>
                    <a:pt x="1365" y="308"/>
                  </a:lnTo>
                  <a:lnTo>
                    <a:pt x="1342" y="278"/>
                  </a:lnTo>
                  <a:lnTo>
                    <a:pt x="1318" y="250"/>
                  </a:lnTo>
                  <a:lnTo>
                    <a:pt x="1292" y="223"/>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31" name="Freeform 12"/>
            <p:cNvSpPr>
              <a:spLocks/>
            </p:cNvSpPr>
            <p:nvPr/>
          </p:nvSpPr>
          <p:spPr bwMode="auto">
            <a:xfrm>
              <a:off x="2401558" y="3194511"/>
              <a:ext cx="377077" cy="714026"/>
            </a:xfrm>
            <a:custGeom>
              <a:avLst/>
              <a:gdLst>
                <a:gd name="T0" fmla="*/ 638 w 638"/>
                <a:gd name="T1" fmla="*/ 575 h 1035"/>
                <a:gd name="T2" fmla="*/ 638 w 638"/>
                <a:gd name="T3" fmla="*/ 1035 h 1035"/>
                <a:gd name="T4" fmla="*/ 136 w 638"/>
                <a:gd name="T5" fmla="*/ 1035 h 1035"/>
                <a:gd name="T6" fmla="*/ 136 w 638"/>
                <a:gd name="T7" fmla="*/ 569 h 1035"/>
                <a:gd name="T8" fmla="*/ 0 w 638"/>
                <a:gd name="T9" fmla="*/ 401 h 1035"/>
                <a:gd name="T10" fmla="*/ 320 w 638"/>
                <a:gd name="T11" fmla="*/ 0 h 1035"/>
                <a:gd name="T12" fmla="*/ 335 w 638"/>
                <a:gd name="T13" fmla="*/ 11 h 1035"/>
                <a:gd name="T14" fmla="*/ 351 w 638"/>
                <a:gd name="T15" fmla="*/ 21 h 1035"/>
                <a:gd name="T16" fmla="*/ 366 w 638"/>
                <a:gd name="T17" fmla="*/ 32 h 1035"/>
                <a:gd name="T18" fmla="*/ 381 w 638"/>
                <a:gd name="T19" fmla="*/ 43 h 1035"/>
                <a:gd name="T20" fmla="*/ 396 w 638"/>
                <a:gd name="T21" fmla="*/ 56 h 1035"/>
                <a:gd name="T22" fmla="*/ 410 w 638"/>
                <a:gd name="T23" fmla="*/ 67 h 1035"/>
                <a:gd name="T24" fmla="*/ 425 w 638"/>
                <a:gd name="T25" fmla="*/ 81 h 1035"/>
                <a:gd name="T26" fmla="*/ 439 w 638"/>
                <a:gd name="T27" fmla="*/ 94 h 1035"/>
                <a:gd name="T28" fmla="*/ 462 w 638"/>
                <a:gd name="T29" fmla="*/ 118 h 1035"/>
                <a:gd name="T30" fmla="*/ 484 w 638"/>
                <a:gd name="T31" fmla="*/ 144 h 1035"/>
                <a:gd name="T32" fmla="*/ 504 w 638"/>
                <a:gd name="T33" fmla="*/ 171 h 1035"/>
                <a:gd name="T34" fmla="*/ 524 w 638"/>
                <a:gd name="T35" fmla="*/ 197 h 1035"/>
                <a:gd name="T36" fmla="*/ 541 w 638"/>
                <a:gd name="T37" fmla="*/ 226 h 1035"/>
                <a:gd name="T38" fmla="*/ 558 w 638"/>
                <a:gd name="T39" fmla="*/ 255 h 1035"/>
                <a:gd name="T40" fmla="*/ 572 w 638"/>
                <a:gd name="T41" fmla="*/ 284 h 1035"/>
                <a:gd name="T42" fmla="*/ 586 w 638"/>
                <a:gd name="T43" fmla="*/ 315 h 1035"/>
                <a:gd name="T44" fmla="*/ 598 w 638"/>
                <a:gd name="T45" fmla="*/ 346 h 1035"/>
                <a:gd name="T46" fmla="*/ 609 w 638"/>
                <a:gd name="T47" fmla="*/ 377 h 1035"/>
                <a:gd name="T48" fmla="*/ 617 w 638"/>
                <a:gd name="T49" fmla="*/ 409 h 1035"/>
                <a:gd name="T50" fmla="*/ 625 w 638"/>
                <a:gd name="T51" fmla="*/ 441 h 1035"/>
                <a:gd name="T52" fmla="*/ 631 w 638"/>
                <a:gd name="T53" fmla="*/ 474 h 1035"/>
                <a:gd name="T54" fmla="*/ 634 w 638"/>
                <a:gd name="T55" fmla="*/ 507 h 1035"/>
                <a:gd name="T56" fmla="*/ 637 w 638"/>
                <a:gd name="T57" fmla="*/ 541 h 1035"/>
                <a:gd name="T58" fmla="*/ 638 w 638"/>
                <a:gd name="T59" fmla="*/ 575 h 10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38" h="1035">
                  <a:moveTo>
                    <a:pt x="638" y="575"/>
                  </a:moveTo>
                  <a:lnTo>
                    <a:pt x="638" y="1035"/>
                  </a:lnTo>
                  <a:lnTo>
                    <a:pt x="136" y="1035"/>
                  </a:lnTo>
                  <a:lnTo>
                    <a:pt x="136" y="569"/>
                  </a:lnTo>
                  <a:lnTo>
                    <a:pt x="0" y="401"/>
                  </a:lnTo>
                  <a:lnTo>
                    <a:pt x="320" y="0"/>
                  </a:lnTo>
                  <a:lnTo>
                    <a:pt x="335" y="11"/>
                  </a:lnTo>
                  <a:lnTo>
                    <a:pt x="351" y="21"/>
                  </a:lnTo>
                  <a:lnTo>
                    <a:pt x="366" y="32"/>
                  </a:lnTo>
                  <a:lnTo>
                    <a:pt x="381" y="43"/>
                  </a:lnTo>
                  <a:lnTo>
                    <a:pt x="396" y="56"/>
                  </a:lnTo>
                  <a:lnTo>
                    <a:pt x="410" y="67"/>
                  </a:lnTo>
                  <a:lnTo>
                    <a:pt x="425" y="81"/>
                  </a:lnTo>
                  <a:lnTo>
                    <a:pt x="439" y="94"/>
                  </a:lnTo>
                  <a:lnTo>
                    <a:pt x="462" y="118"/>
                  </a:lnTo>
                  <a:lnTo>
                    <a:pt x="484" y="144"/>
                  </a:lnTo>
                  <a:lnTo>
                    <a:pt x="504" y="171"/>
                  </a:lnTo>
                  <a:lnTo>
                    <a:pt x="524" y="197"/>
                  </a:lnTo>
                  <a:lnTo>
                    <a:pt x="541" y="226"/>
                  </a:lnTo>
                  <a:lnTo>
                    <a:pt x="558" y="255"/>
                  </a:lnTo>
                  <a:lnTo>
                    <a:pt x="572" y="284"/>
                  </a:lnTo>
                  <a:lnTo>
                    <a:pt x="586" y="315"/>
                  </a:lnTo>
                  <a:lnTo>
                    <a:pt x="598" y="346"/>
                  </a:lnTo>
                  <a:lnTo>
                    <a:pt x="609" y="377"/>
                  </a:lnTo>
                  <a:lnTo>
                    <a:pt x="617" y="409"/>
                  </a:lnTo>
                  <a:lnTo>
                    <a:pt x="625" y="441"/>
                  </a:lnTo>
                  <a:lnTo>
                    <a:pt x="631" y="474"/>
                  </a:lnTo>
                  <a:lnTo>
                    <a:pt x="634" y="507"/>
                  </a:lnTo>
                  <a:lnTo>
                    <a:pt x="637" y="541"/>
                  </a:lnTo>
                  <a:lnTo>
                    <a:pt x="638" y="575"/>
                  </a:lnTo>
                  <a:close/>
                </a:path>
              </a:pathLst>
            </a:custGeom>
            <a:solidFill>
              <a:srgbClr val="B2CEEC"/>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32" name="Freeform 13"/>
            <p:cNvSpPr>
              <a:spLocks/>
            </p:cNvSpPr>
            <p:nvPr/>
          </p:nvSpPr>
          <p:spPr bwMode="auto">
            <a:xfrm>
              <a:off x="2048082" y="3198655"/>
              <a:ext cx="420524" cy="709882"/>
            </a:xfrm>
            <a:custGeom>
              <a:avLst/>
              <a:gdLst>
                <a:gd name="T0" fmla="*/ 199 w 784"/>
                <a:gd name="T1" fmla="*/ 88 h 1029"/>
                <a:gd name="T2" fmla="*/ 212 w 784"/>
                <a:gd name="T3" fmla="*/ 75 h 1029"/>
                <a:gd name="T4" fmla="*/ 225 w 784"/>
                <a:gd name="T5" fmla="*/ 63 h 1029"/>
                <a:gd name="T6" fmla="*/ 239 w 784"/>
                <a:gd name="T7" fmla="*/ 52 h 1029"/>
                <a:gd name="T8" fmla="*/ 252 w 784"/>
                <a:gd name="T9" fmla="*/ 40 h 1029"/>
                <a:gd name="T10" fmla="*/ 266 w 784"/>
                <a:gd name="T11" fmla="*/ 30 h 1029"/>
                <a:gd name="T12" fmla="*/ 280 w 784"/>
                <a:gd name="T13" fmla="*/ 20 h 1029"/>
                <a:gd name="T14" fmla="*/ 294 w 784"/>
                <a:gd name="T15" fmla="*/ 9 h 1029"/>
                <a:gd name="T16" fmla="*/ 309 w 784"/>
                <a:gd name="T17" fmla="*/ 0 h 1029"/>
                <a:gd name="T18" fmla="*/ 782 w 784"/>
                <a:gd name="T19" fmla="*/ 590 h 1029"/>
                <a:gd name="T20" fmla="*/ 784 w 784"/>
                <a:gd name="T21" fmla="*/ 1029 h 1029"/>
                <a:gd name="T22" fmla="*/ 0 w 784"/>
                <a:gd name="T23" fmla="*/ 1029 h 1029"/>
                <a:gd name="T24" fmla="*/ 0 w 784"/>
                <a:gd name="T25" fmla="*/ 569 h 1029"/>
                <a:gd name="T26" fmla="*/ 1 w 784"/>
                <a:gd name="T27" fmla="*/ 535 h 1029"/>
                <a:gd name="T28" fmla="*/ 4 w 784"/>
                <a:gd name="T29" fmla="*/ 501 h 1029"/>
                <a:gd name="T30" fmla="*/ 7 w 784"/>
                <a:gd name="T31" fmla="*/ 468 h 1029"/>
                <a:gd name="T32" fmla="*/ 13 w 784"/>
                <a:gd name="T33" fmla="*/ 435 h 1029"/>
                <a:gd name="T34" fmla="*/ 21 w 784"/>
                <a:gd name="T35" fmla="*/ 403 h 1029"/>
                <a:gd name="T36" fmla="*/ 29 w 784"/>
                <a:gd name="T37" fmla="*/ 371 h 1029"/>
                <a:gd name="T38" fmla="*/ 39 w 784"/>
                <a:gd name="T39" fmla="*/ 340 h 1029"/>
                <a:gd name="T40" fmla="*/ 52 w 784"/>
                <a:gd name="T41" fmla="*/ 309 h 1029"/>
                <a:gd name="T42" fmla="*/ 65 w 784"/>
                <a:gd name="T43" fmla="*/ 278 h 1029"/>
                <a:gd name="T44" fmla="*/ 80 w 784"/>
                <a:gd name="T45" fmla="*/ 249 h 1029"/>
                <a:gd name="T46" fmla="*/ 96 w 784"/>
                <a:gd name="T47" fmla="*/ 220 h 1029"/>
                <a:gd name="T48" fmla="*/ 114 w 784"/>
                <a:gd name="T49" fmla="*/ 191 h 1029"/>
                <a:gd name="T50" fmla="*/ 133 w 784"/>
                <a:gd name="T51" fmla="*/ 165 h 1029"/>
                <a:gd name="T52" fmla="*/ 153 w 784"/>
                <a:gd name="T53" fmla="*/ 138 h 1029"/>
                <a:gd name="T54" fmla="*/ 176 w 784"/>
                <a:gd name="T55" fmla="*/ 112 h 1029"/>
                <a:gd name="T56" fmla="*/ 199 w 784"/>
                <a:gd name="T57" fmla="*/ 88 h 10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84" h="1029">
                  <a:moveTo>
                    <a:pt x="199" y="88"/>
                  </a:moveTo>
                  <a:lnTo>
                    <a:pt x="212" y="75"/>
                  </a:lnTo>
                  <a:lnTo>
                    <a:pt x="225" y="63"/>
                  </a:lnTo>
                  <a:lnTo>
                    <a:pt x="239" y="52"/>
                  </a:lnTo>
                  <a:lnTo>
                    <a:pt x="252" y="40"/>
                  </a:lnTo>
                  <a:lnTo>
                    <a:pt x="266" y="30"/>
                  </a:lnTo>
                  <a:lnTo>
                    <a:pt x="280" y="20"/>
                  </a:lnTo>
                  <a:lnTo>
                    <a:pt x="294" y="9"/>
                  </a:lnTo>
                  <a:lnTo>
                    <a:pt x="309" y="0"/>
                  </a:lnTo>
                  <a:lnTo>
                    <a:pt x="782" y="590"/>
                  </a:lnTo>
                  <a:lnTo>
                    <a:pt x="784" y="1029"/>
                  </a:lnTo>
                  <a:lnTo>
                    <a:pt x="0" y="1029"/>
                  </a:lnTo>
                  <a:lnTo>
                    <a:pt x="0" y="569"/>
                  </a:lnTo>
                  <a:lnTo>
                    <a:pt x="1" y="535"/>
                  </a:lnTo>
                  <a:lnTo>
                    <a:pt x="4" y="501"/>
                  </a:lnTo>
                  <a:lnTo>
                    <a:pt x="7" y="468"/>
                  </a:lnTo>
                  <a:lnTo>
                    <a:pt x="13" y="435"/>
                  </a:lnTo>
                  <a:lnTo>
                    <a:pt x="21" y="403"/>
                  </a:lnTo>
                  <a:lnTo>
                    <a:pt x="29" y="371"/>
                  </a:lnTo>
                  <a:lnTo>
                    <a:pt x="39" y="340"/>
                  </a:lnTo>
                  <a:lnTo>
                    <a:pt x="52" y="309"/>
                  </a:lnTo>
                  <a:lnTo>
                    <a:pt x="65" y="278"/>
                  </a:lnTo>
                  <a:lnTo>
                    <a:pt x="80" y="249"/>
                  </a:lnTo>
                  <a:lnTo>
                    <a:pt x="96" y="220"/>
                  </a:lnTo>
                  <a:lnTo>
                    <a:pt x="114" y="191"/>
                  </a:lnTo>
                  <a:lnTo>
                    <a:pt x="133" y="165"/>
                  </a:lnTo>
                  <a:lnTo>
                    <a:pt x="153" y="138"/>
                  </a:lnTo>
                  <a:lnTo>
                    <a:pt x="176" y="112"/>
                  </a:lnTo>
                  <a:lnTo>
                    <a:pt x="199" y="88"/>
                  </a:lnTo>
                  <a:close/>
                </a:path>
              </a:pathLst>
            </a:custGeom>
            <a:solidFill>
              <a:srgbClr val="B2CEEC"/>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sp>
          <p:nvSpPr>
            <p:cNvPr id="33" name="Freeform 7"/>
            <p:cNvSpPr>
              <a:spLocks/>
            </p:cNvSpPr>
            <p:nvPr/>
          </p:nvSpPr>
          <p:spPr bwMode="auto">
            <a:xfrm>
              <a:off x="2156179" y="2700744"/>
              <a:ext cx="456132" cy="456132"/>
            </a:xfrm>
            <a:custGeom>
              <a:avLst/>
              <a:gdLst>
                <a:gd name="T0" fmla="*/ 627 w 750"/>
                <a:gd name="T1" fmla="*/ 98 h 752"/>
                <a:gd name="T2" fmla="*/ 598 w 750"/>
                <a:gd name="T3" fmla="*/ 74 h 752"/>
                <a:gd name="T4" fmla="*/ 567 w 750"/>
                <a:gd name="T5" fmla="*/ 53 h 752"/>
                <a:gd name="T6" fmla="*/ 535 w 750"/>
                <a:gd name="T7" fmla="*/ 36 h 752"/>
                <a:gd name="T8" fmla="*/ 502 w 750"/>
                <a:gd name="T9" fmla="*/ 22 h 752"/>
                <a:gd name="T10" fmla="*/ 467 w 750"/>
                <a:gd name="T11" fmla="*/ 12 h 752"/>
                <a:gd name="T12" fmla="*/ 430 w 750"/>
                <a:gd name="T13" fmla="*/ 5 h 752"/>
                <a:gd name="T14" fmla="*/ 393 w 750"/>
                <a:gd name="T15" fmla="*/ 0 h 752"/>
                <a:gd name="T16" fmla="*/ 337 w 750"/>
                <a:gd name="T17" fmla="*/ 3 h 752"/>
                <a:gd name="T18" fmla="*/ 264 w 750"/>
                <a:gd name="T19" fmla="*/ 18 h 752"/>
                <a:gd name="T20" fmla="*/ 196 w 750"/>
                <a:gd name="T21" fmla="*/ 45 h 752"/>
                <a:gd name="T22" fmla="*/ 136 w 750"/>
                <a:gd name="T23" fmla="*/ 86 h 752"/>
                <a:gd name="T24" fmla="*/ 86 w 750"/>
                <a:gd name="T25" fmla="*/ 137 h 752"/>
                <a:gd name="T26" fmla="*/ 45 w 750"/>
                <a:gd name="T27" fmla="*/ 197 h 752"/>
                <a:gd name="T28" fmla="*/ 18 w 750"/>
                <a:gd name="T29" fmla="*/ 264 h 752"/>
                <a:gd name="T30" fmla="*/ 3 w 750"/>
                <a:gd name="T31" fmla="*/ 338 h 752"/>
                <a:gd name="T32" fmla="*/ 3 w 750"/>
                <a:gd name="T33" fmla="*/ 413 h 752"/>
                <a:gd name="T34" fmla="*/ 17 w 750"/>
                <a:gd name="T35" fmla="*/ 485 h 752"/>
                <a:gd name="T36" fmla="*/ 44 w 750"/>
                <a:gd name="T37" fmla="*/ 553 h 752"/>
                <a:gd name="T38" fmla="*/ 86 w 750"/>
                <a:gd name="T39" fmla="*/ 614 h 752"/>
                <a:gd name="T40" fmla="*/ 125 w 750"/>
                <a:gd name="T41" fmla="*/ 655 h 752"/>
                <a:gd name="T42" fmla="*/ 152 w 750"/>
                <a:gd name="T43" fmla="*/ 678 h 752"/>
                <a:gd name="T44" fmla="*/ 184 w 750"/>
                <a:gd name="T45" fmla="*/ 699 h 752"/>
                <a:gd name="T46" fmla="*/ 215 w 750"/>
                <a:gd name="T47" fmla="*/ 716 h 752"/>
                <a:gd name="T48" fmla="*/ 248 w 750"/>
                <a:gd name="T49" fmla="*/ 730 h 752"/>
                <a:gd name="T50" fmla="*/ 284 w 750"/>
                <a:gd name="T51" fmla="*/ 740 h 752"/>
                <a:gd name="T52" fmla="*/ 320 w 750"/>
                <a:gd name="T53" fmla="*/ 747 h 752"/>
                <a:gd name="T54" fmla="*/ 356 w 750"/>
                <a:gd name="T55" fmla="*/ 752 h 752"/>
                <a:gd name="T56" fmla="*/ 393 w 750"/>
                <a:gd name="T57" fmla="*/ 752 h 752"/>
                <a:gd name="T58" fmla="*/ 430 w 750"/>
                <a:gd name="T59" fmla="*/ 747 h 752"/>
                <a:gd name="T60" fmla="*/ 467 w 750"/>
                <a:gd name="T61" fmla="*/ 740 h 752"/>
                <a:gd name="T62" fmla="*/ 502 w 750"/>
                <a:gd name="T63" fmla="*/ 730 h 752"/>
                <a:gd name="T64" fmla="*/ 535 w 750"/>
                <a:gd name="T65" fmla="*/ 716 h 752"/>
                <a:gd name="T66" fmla="*/ 567 w 750"/>
                <a:gd name="T67" fmla="*/ 699 h 752"/>
                <a:gd name="T68" fmla="*/ 598 w 750"/>
                <a:gd name="T69" fmla="*/ 678 h 752"/>
                <a:gd name="T70" fmla="*/ 627 w 750"/>
                <a:gd name="T71" fmla="*/ 655 h 752"/>
                <a:gd name="T72" fmla="*/ 666 w 750"/>
                <a:gd name="T73" fmla="*/ 614 h 752"/>
                <a:gd name="T74" fmla="*/ 707 w 750"/>
                <a:gd name="T75" fmla="*/ 553 h 752"/>
                <a:gd name="T76" fmla="*/ 734 w 750"/>
                <a:gd name="T77" fmla="*/ 485 h 752"/>
                <a:gd name="T78" fmla="*/ 748 w 750"/>
                <a:gd name="T79" fmla="*/ 413 h 752"/>
                <a:gd name="T80" fmla="*/ 748 w 750"/>
                <a:gd name="T81" fmla="*/ 339 h 752"/>
                <a:gd name="T82" fmla="*/ 734 w 750"/>
                <a:gd name="T83" fmla="*/ 266 h 752"/>
                <a:gd name="T84" fmla="*/ 707 w 750"/>
                <a:gd name="T85" fmla="*/ 200 h 752"/>
                <a:gd name="T86" fmla="*/ 666 w 750"/>
                <a:gd name="T87" fmla="*/ 139 h 7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50" h="752">
                  <a:moveTo>
                    <a:pt x="641" y="111"/>
                  </a:moveTo>
                  <a:lnTo>
                    <a:pt x="627" y="98"/>
                  </a:lnTo>
                  <a:lnTo>
                    <a:pt x="613" y="86"/>
                  </a:lnTo>
                  <a:lnTo>
                    <a:pt x="598" y="74"/>
                  </a:lnTo>
                  <a:lnTo>
                    <a:pt x="583" y="64"/>
                  </a:lnTo>
                  <a:lnTo>
                    <a:pt x="567" y="53"/>
                  </a:lnTo>
                  <a:lnTo>
                    <a:pt x="552" y="44"/>
                  </a:lnTo>
                  <a:lnTo>
                    <a:pt x="535" y="36"/>
                  </a:lnTo>
                  <a:lnTo>
                    <a:pt x="519" y="29"/>
                  </a:lnTo>
                  <a:lnTo>
                    <a:pt x="502" y="22"/>
                  </a:lnTo>
                  <a:lnTo>
                    <a:pt x="484" y="16"/>
                  </a:lnTo>
                  <a:lnTo>
                    <a:pt x="467" y="12"/>
                  </a:lnTo>
                  <a:lnTo>
                    <a:pt x="449" y="7"/>
                  </a:lnTo>
                  <a:lnTo>
                    <a:pt x="430" y="5"/>
                  </a:lnTo>
                  <a:lnTo>
                    <a:pt x="412" y="3"/>
                  </a:lnTo>
                  <a:lnTo>
                    <a:pt x="393" y="0"/>
                  </a:lnTo>
                  <a:lnTo>
                    <a:pt x="375" y="0"/>
                  </a:lnTo>
                  <a:lnTo>
                    <a:pt x="337" y="3"/>
                  </a:lnTo>
                  <a:lnTo>
                    <a:pt x="300" y="8"/>
                  </a:lnTo>
                  <a:lnTo>
                    <a:pt x="264" y="18"/>
                  </a:lnTo>
                  <a:lnTo>
                    <a:pt x="230" y="30"/>
                  </a:lnTo>
                  <a:lnTo>
                    <a:pt x="196" y="45"/>
                  </a:lnTo>
                  <a:lnTo>
                    <a:pt x="166" y="65"/>
                  </a:lnTo>
                  <a:lnTo>
                    <a:pt x="136" y="86"/>
                  </a:lnTo>
                  <a:lnTo>
                    <a:pt x="110" y="110"/>
                  </a:lnTo>
                  <a:lnTo>
                    <a:pt x="86" y="137"/>
                  </a:lnTo>
                  <a:lnTo>
                    <a:pt x="65" y="166"/>
                  </a:lnTo>
                  <a:lnTo>
                    <a:pt x="45" y="197"/>
                  </a:lnTo>
                  <a:lnTo>
                    <a:pt x="30" y="230"/>
                  </a:lnTo>
                  <a:lnTo>
                    <a:pt x="18" y="264"/>
                  </a:lnTo>
                  <a:lnTo>
                    <a:pt x="8" y="300"/>
                  </a:lnTo>
                  <a:lnTo>
                    <a:pt x="3" y="338"/>
                  </a:lnTo>
                  <a:lnTo>
                    <a:pt x="0" y="376"/>
                  </a:lnTo>
                  <a:lnTo>
                    <a:pt x="3" y="413"/>
                  </a:lnTo>
                  <a:lnTo>
                    <a:pt x="7" y="450"/>
                  </a:lnTo>
                  <a:lnTo>
                    <a:pt x="17" y="485"/>
                  </a:lnTo>
                  <a:lnTo>
                    <a:pt x="29" y="520"/>
                  </a:lnTo>
                  <a:lnTo>
                    <a:pt x="44" y="553"/>
                  </a:lnTo>
                  <a:lnTo>
                    <a:pt x="64" y="584"/>
                  </a:lnTo>
                  <a:lnTo>
                    <a:pt x="86" y="614"/>
                  </a:lnTo>
                  <a:lnTo>
                    <a:pt x="111" y="642"/>
                  </a:lnTo>
                  <a:lnTo>
                    <a:pt x="125" y="655"/>
                  </a:lnTo>
                  <a:lnTo>
                    <a:pt x="139" y="667"/>
                  </a:lnTo>
                  <a:lnTo>
                    <a:pt x="152" y="678"/>
                  </a:lnTo>
                  <a:lnTo>
                    <a:pt x="167" y="689"/>
                  </a:lnTo>
                  <a:lnTo>
                    <a:pt x="184" y="699"/>
                  </a:lnTo>
                  <a:lnTo>
                    <a:pt x="199" y="708"/>
                  </a:lnTo>
                  <a:lnTo>
                    <a:pt x="215" y="716"/>
                  </a:lnTo>
                  <a:lnTo>
                    <a:pt x="232" y="723"/>
                  </a:lnTo>
                  <a:lnTo>
                    <a:pt x="248" y="730"/>
                  </a:lnTo>
                  <a:lnTo>
                    <a:pt x="265" y="735"/>
                  </a:lnTo>
                  <a:lnTo>
                    <a:pt x="284" y="740"/>
                  </a:lnTo>
                  <a:lnTo>
                    <a:pt x="301" y="745"/>
                  </a:lnTo>
                  <a:lnTo>
                    <a:pt x="320" y="747"/>
                  </a:lnTo>
                  <a:lnTo>
                    <a:pt x="338" y="749"/>
                  </a:lnTo>
                  <a:lnTo>
                    <a:pt x="356" y="752"/>
                  </a:lnTo>
                  <a:lnTo>
                    <a:pt x="375" y="752"/>
                  </a:lnTo>
                  <a:lnTo>
                    <a:pt x="393" y="752"/>
                  </a:lnTo>
                  <a:lnTo>
                    <a:pt x="412" y="749"/>
                  </a:lnTo>
                  <a:lnTo>
                    <a:pt x="430" y="747"/>
                  </a:lnTo>
                  <a:lnTo>
                    <a:pt x="449" y="745"/>
                  </a:lnTo>
                  <a:lnTo>
                    <a:pt x="467" y="740"/>
                  </a:lnTo>
                  <a:lnTo>
                    <a:pt x="484" y="735"/>
                  </a:lnTo>
                  <a:lnTo>
                    <a:pt x="502" y="730"/>
                  </a:lnTo>
                  <a:lnTo>
                    <a:pt x="519" y="723"/>
                  </a:lnTo>
                  <a:lnTo>
                    <a:pt x="535" y="716"/>
                  </a:lnTo>
                  <a:lnTo>
                    <a:pt x="552" y="708"/>
                  </a:lnTo>
                  <a:lnTo>
                    <a:pt x="567" y="699"/>
                  </a:lnTo>
                  <a:lnTo>
                    <a:pt x="583" y="689"/>
                  </a:lnTo>
                  <a:lnTo>
                    <a:pt x="598" y="678"/>
                  </a:lnTo>
                  <a:lnTo>
                    <a:pt x="613" y="667"/>
                  </a:lnTo>
                  <a:lnTo>
                    <a:pt x="627" y="655"/>
                  </a:lnTo>
                  <a:lnTo>
                    <a:pt x="641" y="642"/>
                  </a:lnTo>
                  <a:lnTo>
                    <a:pt x="666" y="614"/>
                  </a:lnTo>
                  <a:lnTo>
                    <a:pt x="688" y="584"/>
                  </a:lnTo>
                  <a:lnTo>
                    <a:pt x="707" y="553"/>
                  </a:lnTo>
                  <a:lnTo>
                    <a:pt x="722" y="520"/>
                  </a:lnTo>
                  <a:lnTo>
                    <a:pt x="734" y="485"/>
                  </a:lnTo>
                  <a:lnTo>
                    <a:pt x="744" y="450"/>
                  </a:lnTo>
                  <a:lnTo>
                    <a:pt x="748" y="413"/>
                  </a:lnTo>
                  <a:lnTo>
                    <a:pt x="750" y="376"/>
                  </a:lnTo>
                  <a:lnTo>
                    <a:pt x="748" y="339"/>
                  </a:lnTo>
                  <a:lnTo>
                    <a:pt x="744" y="302"/>
                  </a:lnTo>
                  <a:lnTo>
                    <a:pt x="734" y="266"/>
                  </a:lnTo>
                  <a:lnTo>
                    <a:pt x="722" y="232"/>
                  </a:lnTo>
                  <a:lnTo>
                    <a:pt x="707" y="200"/>
                  </a:lnTo>
                  <a:lnTo>
                    <a:pt x="688" y="167"/>
                  </a:lnTo>
                  <a:lnTo>
                    <a:pt x="666" y="139"/>
                  </a:lnTo>
                  <a:lnTo>
                    <a:pt x="641" y="111"/>
                  </a:lnTo>
                  <a:close/>
                </a:path>
              </a:pathLst>
            </a:custGeom>
            <a:solidFill>
              <a:srgbClr val="B2CEEC"/>
            </a:solidFill>
            <a:ln w="28575">
              <a:solidFill>
                <a:schemeClr val="bg1">
                  <a:lumMod val="95000"/>
                </a:schemeClr>
              </a:solid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dirty="0"/>
            </a:p>
          </p:txBody>
        </p:sp>
      </p:grpSp>
      <p:sp>
        <p:nvSpPr>
          <p:cNvPr id="4" name="Arc 3" descr="Arrow pointing from the last graphic of a person to the first graphic of a person "/>
          <p:cNvSpPr/>
          <p:nvPr/>
        </p:nvSpPr>
        <p:spPr>
          <a:xfrm rot="16200000">
            <a:off x="4000502" y="615194"/>
            <a:ext cx="1676400" cy="5257803"/>
          </a:xfrm>
          <a:prstGeom prst="arc">
            <a:avLst>
              <a:gd name="adj1" fmla="val 15629740"/>
              <a:gd name="adj2" fmla="val 6293369"/>
            </a:avLst>
          </a:prstGeom>
          <a:ln w="28575">
            <a:solidFill>
              <a:srgbClr val="D3650B"/>
            </a:solidFill>
            <a:prstDash val="dash"/>
            <a:headEnd type="arrow" w="lg"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87046" name="TextBox 30"/>
          <p:cNvSpPr txBox="1">
            <a:spLocks noChangeAspect="1"/>
          </p:cNvSpPr>
          <p:nvPr/>
        </p:nvSpPr>
        <p:spPr bwMode="auto">
          <a:xfrm>
            <a:off x="1219200" y="4156727"/>
            <a:ext cx="7086600" cy="1327904"/>
          </a:xfrm>
          <a:prstGeom prst="rect">
            <a:avLst/>
          </a:prstGeom>
          <a:solidFill>
            <a:srgbClr val="F7E297"/>
          </a:solidFill>
          <a:ln w="28575">
            <a:solidFill>
              <a:schemeClr val="bg1"/>
            </a:solidFill>
          </a:ln>
          <a:effectLst/>
        </p:spPr>
        <p:style>
          <a:lnRef idx="0">
            <a:schemeClr val="lt1">
              <a:hueOff val="0"/>
              <a:satOff val="0"/>
              <a:lumOff val="0"/>
              <a:alphaOff val="0"/>
            </a:schemeClr>
          </a:lnRef>
          <a:fillRef idx="3">
            <a:scrgbClr r="0" g="0" b="0"/>
          </a:fillRef>
          <a:effectRef idx="2">
            <a:scrgbClr r="0" g="0" b="0"/>
          </a:effectRef>
          <a:fontRef idx="minor">
            <a:schemeClr val="lt1"/>
          </a:fontRef>
        </p:style>
        <p:txBody>
          <a:bodyPr spcFirstLastPara="0" vert="horz" wrap="square" lIns="91440" tIns="91440" rIns="91440" bIns="91440" numCol="1" spcCol="1270" anchor="ctr" anchorCtr="0">
            <a:noAutofit/>
          </a:bodyPr>
          <a:lstStyle>
            <a:defPPr>
              <a:defRPr lang="en-US"/>
            </a:defPPr>
            <a:lvl1pPr marL="91440" lvl="0" defTabSz="800100">
              <a:lnSpc>
                <a:spcPct val="100000"/>
              </a:lnSpc>
              <a:spcBef>
                <a:spcPct val="0"/>
              </a:spcBef>
              <a:spcAft>
                <a:spcPts val="0"/>
              </a:spcAft>
              <a:defRPr sz="2200">
                <a:latin typeface="Arial" pitchFamily="34" charset="0"/>
                <a:cs typeface="Arial"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nSpc>
                <a:spcPts val="2300"/>
              </a:lnSpc>
            </a:pPr>
            <a:r>
              <a:rPr lang="en-US" sz="1800" dirty="0">
                <a:solidFill>
                  <a:schemeClr val="tx1"/>
                </a:solidFill>
              </a:rPr>
              <a:t>It is rare to overcome a problem on the first attempt —sometimes 3 to 4 tries are needed before change is permanent. Both recycling through the stages and relapses back to old behavior are common and considered necessary to learn how to sustain change.</a:t>
            </a:r>
          </a:p>
        </p:txBody>
      </p:sp>
    </p:spTree>
    <p:extLst>
      <p:ext uri="{BB962C8B-B14F-4D97-AF65-F5344CB8AC3E}">
        <p14:creationId xmlns:p14="http://schemas.microsoft.com/office/powerpoint/2010/main" val="253945646"/>
      </p:ext>
    </p:extLst>
  </p:cSld>
  <p:clrMapOvr>
    <a:masterClrMapping/>
  </p:clrMapOvr>
  <p:transition spd="slow"/>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p:cNvSpPr/>
          <p:nvPr/>
        </p:nvSpPr>
        <p:spPr>
          <a:xfrm>
            <a:off x="880730" y="533400"/>
            <a:ext cx="533400" cy="533400"/>
          </a:xfrm>
          <a:prstGeom prst="ellipse">
            <a:avLst/>
          </a:prstGeom>
          <a:solidFill>
            <a:schemeClr val="bg1"/>
          </a:solidFill>
          <a:ln w="38100">
            <a:solidFill>
              <a:srgbClr val="8DB7E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Arial" pitchFamily="34" charset="0"/>
                <a:cs typeface="Arial" pitchFamily="34" charset="0"/>
              </a:rPr>
              <a:t>9</a:t>
            </a:r>
          </a:p>
        </p:txBody>
      </p:sp>
      <p:sp>
        <p:nvSpPr>
          <p:cNvPr id="2" name="Title 1"/>
          <p:cNvSpPr>
            <a:spLocks noGrp="1"/>
          </p:cNvSpPr>
          <p:nvPr>
            <p:ph type="title"/>
          </p:nvPr>
        </p:nvSpPr>
        <p:spPr/>
        <p:txBody>
          <a:bodyPr/>
          <a:lstStyle/>
          <a:p>
            <a:r>
              <a:rPr lang="en-US" dirty="0"/>
              <a:t>People can be at Different Stages for Different Problems</a:t>
            </a:r>
          </a:p>
        </p:txBody>
      </p:sp>
      <p:sp>
        <p:nvSpPr>
          <p:cNvPr id="88070" name="TextBox 30"/>
          <p:cNvSpPr txBox="1">
            <a:spLocks noChangeAspect="1"/>
          </p:cNvSpPr>
          <p:nvPr/>
        </p:nvSpPr>
        <p:spPr bwMode="auto">
          <a:xfrm>
            <a:off x="2448173" y="2667000"/>
            <a:ext cx="4837112" cy="2735262"/>
          </a:xfrm>
          <a:prstGeom prst="rect">
            <a:avLst/>
          </a:prstGeom>
          <a:solidFill>
            <a:srgbClr val="8DB7E1"/>
          </a:solidFill>
          <a:ln w="28575">
            <a:solidFill>
              <a:schemeClr val="bg1"/>
            </a:solidFill>
          </a:ln>
          <a:effectLst/>
        </p:spPr>
        <p:style>
          <a:lnRef idx="0">
            <a:schemeClr val="lt1">
              <a:hueOff val="0"/>
              <a:satOff val="0"/>
              <a:lumOff val="0"/>
              <a:alphaOff val="0"/>
            </a:schemeClr>
          </a:lnRef>
          <a:fillRef idx="3">
            <a:scrgbClr r="0" g="0" b="0"/>
          </a:fillRef>
          <a:effectRef idx="2">
            <a:scrgbClr r="0" g="0" b="0"/>
          </a:effectRef>
          <a:fontRef idx="minor">
            <a:schemeClr val="lt1"/>
          </a:fontRef>
        </p:style>
        <p:txBody>
          <a:bodyPr spcFirstLastPara="0" vert="horz" wrap="square" lIns="91440" tIns="91440" rIns="91440" bIns="91440" numCol="1" spcCol="1270" anchor="ctr" anchorCtr="0">
            <a:noAutofit/>
          </a:bodyPr>
          <a:lstStyle>
            <a:defPPr>
              <a:defRPr lang="en-US"/>
            </a:defPPr>
            <a:lvl1pPr marL="91440" defTabSz="889000">
              <a:spcBef>
                <a:spcPct val="0"/>
              </a:spcBef>
              <a:spcAft>
                <a:spcPts val="600"/>
              </a:spcAft>
              <a:defRPr sz="2200">
                <a:solidFill>
                  <a:schemeClr val="bg1"/>
                </a:solidFill>
                <a:latin typeface="Arial" pitchFamily="34" charset="0"/>
                <a:cs typeface="Arial"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sz="4800" dirty="0"/>
              <a:t>Each  </a:t>
            </a:r>
            <a:r>
              <a:rPr lang="en-US" dirty="0"/>
              <a:t> problem should be 			evaluated separately 		    so that stage-matched strategies can be chosen.</a:t>
            </a:r>
          </a:p>
        </p:txBody>
      </p:sp>
      <p:grpSp>
        <p:nvGrpSpPr>
          <p:cNvPr id="3" name="Group 88072" descr="A magnifying glass over the word &quot;Each&quot;"/>
          <p:cNvGrpSpPr/>
          <p:nvPr/>
        </p:nvGrpSpPr>
        <p:grpSpPr>
          <a:xfrm>
            <a:off x="1524000" y="2438400"/>
            <a:ext cx="2789485" cy="2875118"/>
            <a:chOff x="6821488" y="1100138"/>
            <a:chExt cx="2068513" cy="2132013"/>
          </a:xfrm>
          <a:effectLst>
            <a:outerShdw blurRad="50800" dist="38100" dir="16200000" rotWithShape="0">
              <a:prstClr val="black">
                <a:alpha val="40000"/>
              </a:prstClr>
            </a:outerShdw>
          </a:effectLst>
        </p:grpSpPr>
        <p:sp>
          <p:nvSpPr>
            <p:cNvPr id="21" name="Freeform 21"/>
            <p:cNvSpPr>
              <a:spLocks/>
            </p:cNvSpPr>
            <p:nvPr/>
          </p:nvSpPr>
          <p:spPr bwMode="auto">
            <a:xfrm>
              <a:off x="6821488" y="2278063"/>
              <a:ext cx="901700" cy="954088"/>
            </a:xfrm>
            <a:custGeom>
              <a:avLst/>
              <a:gdLst>
                <a:gd name="T0" fmla="*/ 200 w 1137"/>
                <a:gd name="T1" fmla="*/ 1202 h 1202"/>
                <a:gd name="T2" fmla="*/ 1137 w 1137"/>
                <a:gd name="T3" fmla="*/ 108 h 1202"/>
                <a:gd name="T4" fmla="*/ 1017 w 1137"/>
                <a:gd name="T5" fmla="*/ 0 h 1202"/>
                <a:gd name="T6" fmla="*/ 0 w 1137"/>
                <a:gd name="T7" fmla="*/ 986 h 1202"/>
                <a:gd name="T8" fmla="*/ 200 w 1137"/>
                <a:gd name="T9" fmla="*/ 1202 h 1202"/>
              </a:gdLst>
              <a:ahLst/>
              <a:cxnLst>
                <a:cxn ang="0">
                  <a:pos x="T0" y="T1"/>
                </a:cxn>
                <a:cxn ang="0">
                  <a:pos x="T2" y="T3"/>
                </a:cxn>
                <a:cxn ang="0">
                  <a:pos x="T4" y="T5"/>
                </a:cxn>
                <a:cxn ang="0">
                  <a:pos x="T6" y="T7"/>
                </a:cxn>
                <a:cxn ang="0">
                  <a:pos x="T8" y="T9"/>
                </a:cxn>
              </a:cxnLst>
              <a:rect l="0" t="0" r="r" b="b"/>
              <a:pathLst>
                <a:path w="1137" h="1202">
                  <a:moveTo>
                    <a:pt x="200" y="1202"/>
                  </a:moveTo>
                  <a:lnTo>
                    <a:pt x="1137" y="108"/>
                  </a:lnTo>
                  <a:lnTo>
                    <a:pt x="1017" y="0"/>
                  </a:lnTo>
                  <a:lnTo>
                    <a:pt x="0" y="986"/>
                  </a:lnTo>
                  <a:lnTo>
                    <a:pt x="200" y="1202"/>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9" name="Freeform 29"/>
            <p:cNvSpPr>
              <a:spLocks/>
            </p:cNvSpPr>
            <p:nvPr/>
          </p:nvSpPr>
          <p:spPr bwMode="auto">
            <a:xfrm>
              <a:off x="7419976" y="1100138"/>
              <a:ext cx="1470025" cy="1473200"/>
            </a:xfrm>
            <a:custGeom>
              <a:avLst/>
              <a:gdLst>
                <a:gd name="T0" fmla="*/ 165 w 1853"/>
                <a:gd name="T1" fmla="*/ 578 h 1854"/>
                <a:gd name="T2" fmla="*/ 90 w 1853"/>
                <a:gd name="T3" fmla="*/ 893 h 1854"/>
                <a:gd name="T4" fmla="*/ 137 w 1853"/>
                <a:gd name="T5" fmla="*/ 1208 h 1854"/>
                <a:gd name="T6" fmla="*/ 306 w 1853"/>
                <a:gd name="T7" fmla="*/ 1490 h 1854"/>
                <a:gd name="T8" fmla="*/ 468 w 1853"/>
                <a:gd name="T9" fmla="*/ 1627 h 1854"/>
                <a:gd name="T10" fmla="*/ 614 w 1853"/>
                <a:gd name="T11" fmla="*/ 1705 h 1854"/>
                <a:gd name="T12" fmla="*/ 770 w 1853"/>
                <a:gd name="T13" fmla="*/ 1749 h 1854"/>
                <a:gd name="T14" fmla="*/ 930 w 1853"/>
                <a:gd name="T15" fmla="*/ 1763 h 1854"/>
                <a:gd name="T16" fmla="*/ 1090 w 1853"/>
                <a:gd name="T17" fmla="*/ 1747 h 1854"/>
                <a:gd name="T18" fmla="*/ 1245 w 1853"/>
                <a:gd name="T19" fmla="*/ 1701 h 1854"/>
                <a:gd name="T20" fmla="*/ 1390 w 1853"/>
                <a:gd name="T21" fmla="*/ 1625 h 1854"/>
                <a:gd name="T22" fmla="*/ 1519 w 1853"/>
                <a:gd name="T23" fmla="*/ 1518 h 1854"/>
                <a:gd name="T24" fmla="*/ 1687 w 1853"/>
                <a:gd name="T25" fmla="*/ 1277 h 1854"/>
                <a:gd name="T26" fmla="*/ 1763 w 1853"/>
                <a:gd name="T27" fmla="*/ 963 h 1854"/>
                <a:gd name="T28" fmla="*/ 1716 w 1853"/>
                <a:gd name="T29" fmla="*/ 647 h 1854"/>
                <a:gd name="T30" fmla="*/ 1548 w 1853"/>
                <a:gd name="T31" fmla="*/ 365 h 1854"/>
                <a:gd name="T32" fmla="*/ 1385 w 1853"/>
                <a:gd name="T33" fmla="*/ 227 h 1854"/>
                <a:gd name="T34" fmla="*/ 1238 w 1853"/>
                <a:gd name="T35" fmla="*/ 151 h 1854"/>
                <a:gd name="T36" fmla="*/ 1082 w 1853"/>
                <a:gd name="T37" fmla="*/ 105 h 1854"/>
                <a:gd name="T38" fmla="*/ 922 w 1853"/>
                <a:gd name="T39" fmla="*/ 91 h 1854"/>
                <a:gd name="T40" fmla="*/ 762 w 1853"/>
                <a:gd name="T41" fmla="*/ 107 h 1854"/>
                <a:gd name="T42" fmla="*/ 607 w 1853"/>
                <a:gd name="T43" fmla="*/ 153 h 1854"/>
                <a:gd name="T44" fmla="*/ 463 w 1853"/>
                <a:gd name="T45" fmla="*/ 230 h 1854"/>
                <a:gd name="T46" fmla="*/ 333 w 1853"/>
                <a:gd name="T47" fmla="*/ 337 h 1854"/>
                <a:gd name="T48" fmla="*/ 303 w 1853"/>
                <a:gd name="T49" fmla="*/ 241 h 1854"/>
                <a:gd name="T50" fmla="*/ 452 w 1853"/>
                <a:gd name="T51" fmla="*/ 130 h 1854"/>
                <a:gd name="T52" fmla="*/ 615 w 1853"/>
                <a:gd name="T53" fmla="*/ 53 h 1854"/>
                <a:gd name="T54" fmla="*/ 788 w 1853"/>
                <a:gd name="T55" fmla="*/ 10 h 1854"/>
                <a:gd name="T56" fmla="*/ 966 w 1853"/>
                <a:gd name="T57" fmla="*/ 1 h 1854"/>
                <a:gd name="T58" fmla="*/ 1142 w 1853"/>
                <a:gd name="T59" fmla="*/ 25 h 1854"/>
                <a:gd name="T60" fmla="*/ 1314 w 1853"/>
                <a:gd name="T61" fmla="*/ 85 h 1854"/>
                <a:gd name="T62" fmla="*/ 1473 w 1853"/>
                <a:gd name="T63" fmla="*/ 178 h 1854"/>
                <a:gd name="T64" fmla="*/ 1673 w 1853"/>
                <a:gd name="T65" fmla="*/ 378 h 1854"/>
                <a:gd name="T66" fmla="*/ 1826 w 1853"/>
                <a:gd name="T67" fmla="*/ 702 h 1854"/>
                <a:gd name="T68" fmla="*/ 1845 w 1853"/>
                <a:gd name="T69" fmla="*/ 1056 h 1854"/>
                <a:gd name="T70" fmla="*/ 1727 w 1853"/>
                <a:gd name="T71" fmla="*/ 1396 h 1854"/>
                <a:gd name="T72" fmla="*/ 1550 w 1853"/>
                <a:gd name="T73" fmla="*/ 1615 h 1854"/>
                <a:gd name="T74" fmla="*/ 1401 w 1853"/>
                <a:gd name="T75" fmla="*/ 1725 h 1854"/>
                <a:gd name="T76" fmla="*/ 1238 w 1853"/>
                <a:gd name="T77" fmla="*/ 1801 h 1854"/>
                <a:gd name="T78" fmla="*/ 1064 w 1853"/>
                <a:gd name="T79" fmla="*/ 1844 h 1854"/>
                <a:gd name="T80" fmla="*/ 886 w 1853"/>
                <a:gd name="T81" fmla="*/ 1854 h 1854"/>
                <a:gd name="T82" fmla="*/ 710 w 1853"/>
                <a:gd name="T83" fmla="*/ 1829 h 1854"/>
                <a:gd name="T84" fmla="*/ 538 w 1853"/>
                <a:gd name="T85" fmla="*/ 1770 h 1854"/>
                <a:gd name="T86" fmla="*/ 379 w 1853"/>
                <a:gd name="T87" fmla="*/ 1677 h 1854"/>
                <a:gd name="T88" fmla="*/ 180 w 1853"/>
                <a:gd name="T89" fmla="*/ 1478 h 1854"/>
                <a:gd name="T90" fmla="*/ 27 w 1853"/>
                <a:gd name="T91" fmla="*/ 1153 h 1854"/>
                <a:gd name="T92" fmla="*/ 8 w 1853"/>
                <a:gd name="T93" fmla="*/ 799 h 1854"/>
                <a:gd name="T94" fmla="*/ 126 w 1853"/>
                <a:gd name="T95" fmla="*/ 459 h 18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853" h="1854">
                  <a:moveTo>
                    <a:pt x="303" y="368"/>
                  </a:moveTo>
                  <a:lnTo>
                    <a:pt x="249" y="435"/>
                  </a:lnTo>
                  <a:lnTo>
                    <a:pt x="203" y="505"/>
                  </a:lnTo>
                  <a:lnTo>
                    <a:pt x="165" y="578"/>
                  </a:lnTo>
                  <a:lnTo>
                    <a:pt x="135" y="654"/>
                  </a:lnTo>
                  <a:lnTo>
                    <a:pt x="112" y="732"/>
                  </a:lnTo>
                  <a:lnTo>
                    <a:pt x="97" y="812"/>
                  </a:lnTo>
                  <a:lnTo>
                    <a:pt x="90" y="893"/>
                  </a:lnTo>
                  <a:lnTo>
                    <a:pt x="91" y="972"/>
                  </a:lnTo>
                  <a:lnTo>
                    <a:pt x="99" y="1053"/>
                  </a:lnTo>
                  <a:lnTo>
                    <a:pt x="114" y="1131"/>
                  </a:lnTo>
                  <a:lnTo>
                    <a:pt x="137" y="1208"/>
                  </a:lnTo>
                  <a:lnTo>
                    <a:pt x="168" y="1284"/>
                  </a:lnTo>
                  <a:lnTo>
                    <a:pt x="206" y="1356"/>
                  </a:lnTo>
                  <a:lnTo>
                    <a:pt x="253" y="1425"/>
                  </a:lnTo>
                  <a:lnTo>
                    <a:pt x="306" y="1490"/>
                  </a:lnTo>
                  <a:lnTo>
                    <a:pt x="367" y="1550"/>
                  </a:lnTo>
                  <a:lnTo>
                    <a:pt x="399" y="1578"/>
                  </a:lnTo>
                  <a:lnTo>
                    <a:pt x="433" y="1604"/>
                  </a:lnTo>
                  <a:lnTo>
                    <a:pt x="468" y="1627"/>
                  </a:lnTo>
                  <a:lnTo>
                    <a:pt x="504" y="1650"/>
                  </a:lnTo>
                  <a:lnTo>
                    <a:pt x="539" y="1670"/>
                  </a:lnTo>
                  <a:lnTo>
                    <a:pt x="576" y="1688"/>
                  </a:lnTo>
                  <a:lnTo>
                    <a:pt x="614" y="1705"/>
                  </a:lnTo>
                  <a:lnTo>
                    <a:pt x="652" y="1718"/>
                  </a:lnTo>
                  <a:lnTo>
                    <a:pt x="692" y="1731"/>
                  </a:lnTo>
                  <a:lnTo>
                    <a:pt x="731" y="1741"/>
                  </a:lnTo>
                  <a:lnTo>
                    <a:pt x="770" y="1749"/>
                  </a:lnTo>
                  <a:lnTo>
                    <a:pt x="810" y="1756"/>
                  </a:lnTo>
                  <a:lnTo>
                    <a:pt x="851" y="1760"/>
                  </a:lnTo>
                  <a:lnTo>
                    <a:pt x="891" y="1763"/>
                  </a:lnTo>
                  <a:lnTo>
                    <a:pt x="930" y="1763"/>
                  </a:lnTo>
                  <a:lnTo>
                    <a:pt x="970" y="1762"/>
                  </a:lnTo>
                  <a:lnTo>
                    <a:pt x="1011" y="1760"/>
                  </a:lnTo>
                  <a:lnTo>
                    <a:pt x="1051" y="1754"/>
                  </a:lnTo>
                  <a:lnTo>
                    <a:pt x="1090" y="1747"/>
                  </a:lnTo>
                  <a:lnTo>
                    <a:pt x="1129" y="1739"/>
                  </a:lnTo>
                  <a:lnTo>
                    <a:pt x="1169" y="1728"/>
                  </a:lnTo>
                  <a:lnTo>
                    <a:pt x="1207" y="1716"/>
                  </a:lnTo>
                  <a:lnTo>
                    <a:pt x="1245" y="1701"/>
                  </a:lnTo>
                  <a:lnTo>
                    <a:pt x="1283" y="1685"/>
                  </a:lnTo>
                  <a:lnTo>
                    <a:pt x="1318" y="1667"/>
                  </a:lnTo>
                  <a:lnTo>
                    <a:pt x="1354" y="1647"/>
                  </a:lnTo>
                  <a:lnTo>
                    <a:pt x="1390" y="1625"/>
                  </a:lnTo>
                  <a:lnTo>
                    <a:pt x="1423" y="1601"/>
                  </a:lnTo>
                  <a:lnTo>
                    <a:pt x="1457" y="1576"/>
                  </a:lnTo>
                  <a:lnTo>
                    <a:pt x="1489" y="1548"/>
                  </a:lnTo>
                  <a:lnTo>
                    <a:pt x="1519" y="1518"/>
                  </a:lnTo>
                  <a:lnTo>
                    <a:pt x="1549" y="1487"/>
                  </a:lnTo>
                  <a:lnTo>
                    <a:pt x="1603" y="1420"/>
                  </a:lnTo>
                  <a:lnTo>
                    <a:pt x="1649" y="1350"/>
                  </a:lnTo>
                  <a:lnTo>
                    <a:pt x="1687" y="1277"/>
                  </a:lnTo>
                  <a:lnTo>
                    <a:pt x="1718" y="1201"/>
                  </a:lnTo>
                  <a:lnTo>
                    <a:pt x="1740" y="1123"/>
                  </a:lnTo>
                  <a:lnTo>
                    <a:pt x="1755" y="1043"/>
                  </a:lnTo>
                  <a:lnTo>
                    <a:pt x="1763" y="963"/>
                  </a:lnTo>
                  <a:lnTo>
                    <a:pt x="1762" y="883"/>
                  </a:lnTo>
                  <a:lnTo>
                    <a:pt x="1754" y="803"/>
                  </a:lnTo>
                  <a:lnTo>
                    <a:pt x="1739" y="724"/>
                  </a:lnTo>
                  <a:lnTo>
                    <a:pt x="1716" y="647"/>
                  </a:lnTo>
                  <a:lnTo>
                    <a:pt x="1685" y="571"/>
                  </a:lnTo>
                  <a:lnTo>
                    <a:pt x="1647" y="500"/>
                  </a:lnTo>
                  <a:lnTo>
                    <a:pt x="1601" y="431"/>
                  </a:lnTo>
                  <a:lnTo>
                    <a:pt x="1548" y="365"/>
                  </a:lnTo>
                  <a:lnTo>
                    <a:pt x="1487" y="305"/>
                  </a:lnTo>
                  <a:lnTo>
                    <a:pt x="1454" y="277"/>
                  </a:lnTo>
                  <a:lnTo>
                    <a:pt x="1420" y="251"/>
                  </a:lnTo>
                  <a:lnTo>
                    <a:pt x="1385" y="227"/>
                  </a:lnTo>
                  <a:lnTo>
                    <a:pt x="1349" y="205"/>
                  </a:lnTo>
                  <a:lnTo>
                    <a:pt x="1313" y="185"/>
                  </a:lnTo>
                  <a:lnTo>
                    <a:pt x="1276" y="167"/>
                  </a:lnTo>
                  <a:lnTo>
                    <a:pt x="1238" y="151"/>
                  </a:lnTo>
                  <a:lnTo>
                    <a:pt x="1200" y="136"/>
                  </a:lnTo>
                  <a:lnTo>
                    <a:pt x="1162" y="124"/>
                  </a:lnTo>
                  <a:lnTo>
                    <a:pt x="1121" y="114"/>
                  </a:lnTo>
                  <a:lnTo>
                    <a:pt x="1082" y="105"/>
                  </a:lnTo>
                  <a:lnTo>
                    <a:pt x="1043" y="99"/>
                  </a:lnTo>
                  <a:lnTo>
                    <a:pt x="1003" y="94"/>
                  </a:lnTo>
                  <a:lnTo>
                    <a:pt x="962" y="91"/>
                  </a:lnTo>
                  <a:lnTo>
                    <a:pt x="922" y="91"/>
                  </a:lnTo>
                  <a:lnTo>
                    <a:pt x="882" y="92"/>
                  </a:lnTo>
                  <a:lnTo>
                    <a:pt x="841" y="95"/>
                  </a:lnTo>
                  <a:lnTo>
                    <a:pt x="802" y="100"/>
                  </a:lnTo>
                  <a:lnTo>
                    <a:pt x="762" y="107"/>
                  </a:lnTo>
                  <a:lnTo>
                    <a:pt x="723" y="116"/>
                  </a:lnTo>
                  <a:lnTo>
                    <a:pt x="685" y="127"/>
                  </a:lnTo>
                  <a:lnTo>
                    <a:pt x="645" y="139"/>
                  </a:lnTo>
                  <a:lnTo>
                    <a:pt x="607" y="153"/>
                  </a:lnTo>
                  <a:lnTo>
                    <a:pt x="571" y="170"/>
                  </a:lnTo>
                  <a:lnTo>
                    <a:pt x="534" y="188"/>
                  </a:lnTo>
                  <a:lnTo>
                    <a:pt x="498" y="208"/>
                  </a:lnTo>
                  <a:lnTo>
                    <a:pt x="463" y="230"/>
                  </a:lnTo>
                  <a:lnTo>
                    <a:pt x="429" y="254"/>
                  </a:lnTo>
                  <a:lnTo>
                    <a:pt x="395" y="280"/>
                  </a:lnTo>
                  <a:lnTo>
                    <a:pt x="364" y="307"/>
                  </a:lnTo>
                  <a:lnTo>
                    <a:pt x="333" y="337"/>
                  </a:lnTo>
                  <a:lnTo>
                    <a:pt x="303" y="368"/>
                  </a:lnTo>
                  <a:lnTo>
                    <a:pt x="236" y="307"/>
                  </a:lnTo>
                  <a:lnTo>
                    <a:pt x="269" y="273"/>
                  </a:lnTo>
                  <a:lnTo>
                    <a:pt x="303" y="241"/>
                  </a:lnTo>
                  <a:lnTo>
                    <a:pt x="339" y="209"/>
                  </a:lnTo>
                  <a:lnTo>
                    <a:pt x="376" y="181"/>
                  </a:lnTo>
                  <a:lnTo>
                    <a:pt x="413" y="154"/>
                  </a:lnTo>
                  <a:lnTo>
                    <a:pt x="452" y="130"/>
                  </a:lnTo>
                  <a:lnTo>
                    <a:pt x="491" y="108"/>
                  </a:lnTo>
                  <a:lnTo>
                    <a:pt x="531" y="87"/>
                  </a:lnTo>
                  <a:lnTo>
                    <a:pt x="573" y="69"/>
                  </a:lnTo>
                  <a:lnTo>
                    <a:pt x="615" y="53"/>
                  </a:lnTo>
                  <a:lnTo>
                    <a:pt x="658" y="39"/>
                  </a:lnTo>
                  <a:lnTo>
                    <a:pt x="701" y="27"/>
                  </a:lnTo>
                  <a:lnTo>
                    <a:pt x="745" y="18"/>
                  </a:lnTo>
                  <a:lnTo>
                    <a:pt x="788" y="10"/>
                  </a:lnTo>
                  <a:lnTo>
                    <a:pt x="832" y="4"/>
                  </a:lnTo>
                  <a:lnTo>
                    <a:pt x="877" y="1"/>
                  </a:lnTo>
                  <a:lnTo>
                    <a:pt x="921" y="0"/>
                  </a:lnTo>
                  <a:lnTo>
                    <a:pt x="966" y="1"/>
                  </a:lnTo>
                  <a:lnTo>
                    <a:pt x="1011" y="3"/>
                  </a:lnTo>
                  <a:lnTo>
                    <a:pt x="1054" y="9"/>
                  </a:lnTo>
                  <a:lnTo>
                    <a:pt x="1098" y="16"/>
                  </a:lnTo>
                  <a:lnTo>
                    <a:pt x="1142" y="25"/>
                  </a:lnTo>
                  <a:lnTo>
                    <a:pt x="1186" y="37"/>
                  </a:lnTo>
                  <a:lnTo>
                    <a:pt x="1228" y="51"/>
                  </a:lnTo>
                  <a:lnTo>
                    <a:pt x="1271" y="67"/>
                  </a:lnTo>
                  <a:lnTo>
                    <a:pt x="1314" y="85"/>
                  </a:lnTo>
                  <a:lnTo>
                    <a:pt x="1354" y="105"/>
                  </a:lnTo>
                  <a:lnTo>
                    <a:pt x="1394" y="127"/>
                  </a:lnTo>
                  <a:lnTo>
                    <a:pt x="1435" y="152"/>
                  </a:lnTo>
                  <a:lnTo>
                    <a:pt x="1473" y="178"/>
                  </a:lnTo>
                  <a:lnTo>
                    <a:pt x="1510" y="207"/>
                  </a:lnTo>
                  <a:lnTo>
                    <a:pt x="1546" y="238"/>
                  </a:lnTo>
                  <a:lnTo>
                    <a:pt x="1613" y="305"/>
                  </a:lnTo>
                  <a:lnTo>
                    <a:pt x="1673" y="378"/>
                  </a:lnTo>
                  <a:lnTo>
                    <a:pt x="1724" y="454"/>
                  </a:lnTo>
                  <a:lnTo>
                    <a:pt x="1767" y="533"/>
                  </a:lnTo>
                  <a:lnTo>
                    <a:pt x="1801" y="617"/>
                  </a:lnTo>
                  <a:lnTo>
                    <a:pt x="1826" y="702"/>
                  </a:lnTo>
                  <a:lnTo>
                    <a:pt x="1844" y="790"/>
                  </a:lnTo>
                  <a:lnTo>
                    <a:pt x="1853" y="879"/>
                  </a:lnTo>
                  <a:lnTo>
                    <a:pt x="1853" y="967"/>
                  </a:lnTo>
                  <a:lnTo>
                    <a:pt x="1845" y="1056"/>
                  </a:lnTo>
                  <a:lnTo>
                    <a:pt x="1829" y="1144"/>
                  </a:lnTo>
                  <a:lnTo>
                    <a:pt x="1803" y="1230"/>
                  </a:lnTo>
                  <a:lnTo>
                    <a:pt x="1770" y="1315"/>
                  </a:lnTo>
                  <a:lnTo>
                    <a:pt x="1727" y="1396"/>
                  </a:lnTo>
                  <a:lnTo>
                    <a:pt x="1677" y="1474"/>
                  </a:lnTo>
                  <a:lnTo>
                    <a:pt x="1617" y="1548"/>
                  </a:lnTo>
                  <a:lnTo>
                    <a:pt x="1583" y="1582"/>
                  </a:lnTo>
                  <a:lnTo>
                    <a:pt x="1550" y="1615"/>
                  </a:lnTo>
                  <a:lnTo>
                    <a:pt x="1514" y="1646"/>
                  </a:lnTo>
                  <a:lnTo>
                    <a:pt x="1477" y="1675"/>
                  </a:lnTo>
                  <a:lnTo>
                    <a:pt x="1439" y="1700"/>
                  </a:lnTo>
                  <a:lnTo>
                    <a:pt x="1401" y="1725"/>
                  </a:lnTo>
                  <a:lnTo>
                    <a:pt x="1361" y="1747"/>
                  </a:lnTo>
                  <a:lnTo>
                    <a:pt x="1321" y="1767"/>
                  </a:lnTo>
                  <a:lnTo>
                    <a:pt x="1279" y="1785"/>
                  </a:lnTo>
                  <a:lnTo>
                    <a:pt x="1238" y="1801"/>
                  </a:lnTo>
                  <a:lnTo>
                    <a:pt x="1195" y="1815"/>
                  </a:lnTo>
                  <a:lnTo>
                    <a:pt x="1151" y="1827"/>
                  </a:lnTo>
                  <a:lnTo>
                    <a:pt x="1107" y="1837"/>
                  </a:lnTo>
                  <a:lnTo>
                    <a:pt x="1064" y="1844"/>
                  </a:lnTo>
                  <a:lnTo>
                    <a:pt x="1020" y="1850"/>
                  </a:lnTo>
                  <a:lnTo>
                    <a:pt x="975" y="1853"/>
                  </a:lnTo>
                  <a:lnTo>
                    <a:pt x="931" y="1854"/>
                  </a:lnTo>
                  <a:lnTo>
                    <a:pt x="886" y="1854"/>
                  </a:lnTo>
                  <a:lnTo>
                    <a:pt x="841" y="1851"/>
                  </a:lnTo>
                  <a:lnTo>
                    <a:pt x="798" y="1846"/>
                  </a:lnTo>
                  <a:lnTo>
                    <a:pt x="754" y="1838"/>
                  </a:lnTo>
                  <a:lnTo>
                    <a:pt x="710" y="1829"/>
                  </a:lnTo>
                  <a:lnTo>
                    <a:pt x="666" y="1817"/>
                  </a:lnTo>
                  <a:lnTo>
                    <a:pt x="624" y="1804"/>
                  </a:lnTo>
                  <a:lnTo>
                    <a:pt x="581" y="1789"/>
                  </a:lnTo>
                  <a:lnTo>
                    <a:pt x="538" y="1770"/>
                  </a:lnTo>
                  <a:lnTo>
                    <a:pt x="498" y="1751"/>
                  </a:lnTo>
                  <a:lnTo>
                    <a:pt x="458" y="1728"/>
                  </a:lnTo>
                  <a:lnTo>
                    <a:pt x="417" y="1703"/>
                  </a:lnTo>
                  <a:lnTo>
                    <a:pt x="379" y="1677"/>
                  </a:lnTo>
                  <a:lnTo>
                    <a:pt x="342" y="1648"/>
                  </a:lnTo>
                  <a:lnTo>
                    <a:pt x="306" y="1617"/>
                  </a:lnTo>
                  <a:lnTo>
                    <a:pt x="239" y="1550"/>
                  </a:lnTo>
                  <a:lnTo>
                    <a:pt x="180" y="1478"/>
                  </a:lnTo>
                  <a:lnTo>
                    <a:pt x="129" y="1402"/>
                  </a:lnTo>
                  <a:lnTo>
                    <a:pt x="87" y="1322"/>
                  </a:lnTo>
                  <a:lnTo>
                    <a:pt x="53" y="1238"/>
                  </a:lnTo>
                  <a:lnTo>
                    <a:pt x="27" y="1153"/>
                  </a:lnTo>
                  <a:lnTo>
                    <a:pt x="9" y="1065"/>
                  </a:lnTo>
                  <a:lnTo>
                    <a:pt x="1" y="977"/>
                  </a:lnTo>
                  <a:lnTo>
                    <a:pt x="0" y="888"/>
                  </a:lnTo>
                  <a:lnTo>
                    <a:pt x="8" y="799"/>
                  </a:lnTo>
                  <a:lnTo>
                    <a:pt x="24" y="712"/>
                  </a:lnTo>
                  <a:lnTo>
                    <a:pt x="50" y="625"/>
                  </a:lnTo>
                  <a:lnTo>
                    <a:pt x="83" y="540"/>
                  </a:lnTo>
                  <a:lnTo>
                    <a:pt x="126" y="459"/>
                  </a:lnTo>
                  <a:lnTo>
                    <a:pt x="176" y="381"/>
                  </a:lnTo>
                  <a:lnTo>
                    <a:pt x="236" y="307"/>
                  </a:lnTo>
                  <a:lnTo>
                    <a:pt x="303" y="368"/>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30" name="Freeform 30"/>
            <p:cNvSpPr>
              <a:spLocks/>
            </p:cNvSpPr>
            <p:nvPr/>
          </p:nvSpPr>
          <p:spPr bwMode="auto">
            <a:xfrm>
              <a:off x="7675563" y="1314451"/>
              <a:ext cx="1143000" cy="1185863"/>
            </a:xfrm>
            <a:custGeom>
              <a:avLst/>
              <a:gdLst>
                <a:gd name="T0" fmla="*/ 1157 w 1439"/>
                <a:gd name="T1" fmla="*/ 32 h 1495"/>
                <a:gd name="T2" fmla="*/ 1145 w 1439"/>
                <a:gd name="T3" fmla="*/ 23 h 1495"/>
                <a:gd name="T4" fmla="*/ 1134 w 1439"/>
                <a:gd name="T5" fmla="*/ 14 h 1495"/>
                <a:gd name="T6" fmla="*/ 1122 w 1439"/>
                <a:gd name="T7" fmla="*/ 5 h 1495"/>
                <a:gd name="T8" fmla="*/ 1171 w 1439"/>
                <a:gd name="T9" fmla="*/ 61 h 1495"/>
                <a:gd name="T10" fmla="*/ 1257 w 1439"/>
                <a:gd name="T11" fmla="*/ 194 h 1495"/>
                <a:gd name="T12" fmla="*/ 1316 w 1439"/>
                <a:gd name="T13" fmla="*/ 337 h 1495"/>
                <a:gd name="T14" fmla="*/ 1347 w 1439"/>
                <a:gd name="T15" fmla="*/ 487 h 1495"/>
                <a:gd name="T16" fmla="*/ 1350 w 1439"/>
                <a:gd name="T17" fmla="*/ 642 h 1495"/>
                <a:gd name="T18" fmla="*/ 1325 w 1439"/>
                <a:gd name="T19" fmla="*/ 794 h 1495"/>
                <a:gd name="T20" fmla="*/ 1271 w 1439"/>
                <a:gd name="T21" fmla="*/ 940 h 1495"/>
                <a:gd name="T22" fmla="*/ 1189 w 1439"/>
                <a:gd name="T23" fmla="*/ 1077 h 1495"/>
                <a:gd name="T24" fmla="*/ 1108 w 1439"/>
                <a:gd name="T25" fmla="*/ 1170 h 1495"/>
                <a:gd name="T26" fmla="*/ 1049 w 1439"/>
                <a:gd name="T27" fmla="*/ 1226 h 1495"/>
                <a:gd name="T28" fmla="*/ 985 w 1439"/>
                <a:gd name="T29" fmla="*/ 1273 h 1495"/>
                <a:gd name="T30" fmla="*/ 917 w 1439"/>
                <a:gd name="T31" fmla="*/ 1314 h 1495"/>
                <a:gd name="T32" fmla="*/ 848 w 1439"/>
                <a:gd name="T33" fmla="*/ 1349 h 1495"/>
                <a:gd name="T34" fmla="*/ 774 w 1439"/>
                <a:gd name="T35" fmla="*/ 1376 h 1495"/>
                <a:gd name="T36" fmla="*/ 701 w 1439"/>
                <a:gd name="T37" fmla="*/ 1396 h 1495"/>
                <a:gd name="T38" fmla="*/ 624 w 1439"/>
                <a:gd name="T39" fmla="*/ 1410 h 1495"/>
                <a:gd name="T40" fmla="*/ 548 w 1439"/>
                <a:gd name="T41" fmla="*/ 1416 h 1495"/>
                <a:gd name="T42" fmla="*/ 471 w 1439"/>
                <a:gd name="T43" fmla="*/ 1416 h 1495"/>
                <a:gd name="T44" fmla="*/ 394 w 1439"/>
                <a:gd name="T45" fmla="*/ 1409 h 1495"/>
                <a:gd name="T46" fmla="*/ 318 w 1439"/>
                <a:gd name="T47" fmla="*/ 1394 h 1495"/>
                <a:gd name="T48" fmla="*/ 244 w 1439"/>
                <a:gd name="T49" fmla="*/ 1372 h 1495"/>
                <a:gd name="T50" fmla="*/ 170 w 1439"/>
                <a:gd name="T51" fmla="*/ 1343 h 1495"/>
                <a:gd name="T52" fmla="*/ 100 w 1439"/>
                <a:gd name="T53" fmla="*/ 1308 h 1495"/>
                <a:gd name="T54" fmla="*/ 32 w 1439"/>
                <a:gd name="T55" fmla="*/ 1265 h 1495"/>
                <a:gd name="T56" fmla="*/ 6 w 1439"/>
                <a:gd name="T57" fmla="*/ 1245 h 1495"/>
                <a:gd name="T58" fmla="*/ 16 w 1439"/>
                <a:gd name="T59" fmla="*/ 1256 h 1495"/>
                <a:gd name="T60" fmla="*/ 26 w 1439"/>
                <a:gd name="T61" fmla="*/ 1266 h 1495"/>
                <a:gd name="T62" fmla="*/ 37 w 1439"/>
                <a:gd name="T63" fmla="*/ 1276 h 1495"/>
                <a:gd name="T64" fmla="*/ 75 w 1439"/>
                <a:gd name="T65" fmla="*/ 1310 h 1495"/>
                <a:gd name="T66" fmla="*/ 144 w 1439"/>
                <a:gd name="T67" fmla="*/ 1359 h 1495"/>
                <a:gd name="T68" fmla="*/ 215 w 1439"/>
                <a:gd name="T69" fmla="*/ 1402 h 1495"/>
                <a:gd name="T70" fmla="*/ 290 w 1439"/>
                <a:gd name="T71" fmla="*/ 1437 h 1495"/>
                <a:gd name="T72" fmla="*/ 368 w 1439"/>
                <a:gd name="T73" fmla="*/ 1463 h 1495"/>
                <a:gd name="T74" fmla="*/ 446 w 1439"/>
                <a:gd name="T75" fmla="*/ 1481 h 1495"/>
                <a:gd name="T76" fmla="*/ 527 w 1439"/>
                <a:gd name="T77" fmla="*/ 1492 h 1495"/>
                <a:gd name="T78" fmla="*/ 606 w 1439"/>
                <a:gd name="T79" fmla="*/ 1495 h 1495"/>
                <a:gd name="T80" fmla="*/ 687 w 1439"/>
                <a:gd name="T81" fmla="*/ 1492 h 1495"/>
                <a:gd name="T82" fmla="*/ 766 w 1439"/>
                <a:gd name="T83" fmla="*/ 1479 h 1495"/>
                <a:gd name="T84" fmla="*/ 845 w 1439"/>
                <a:gd name="T85" fmla="*/ 1460 h 1495"/>
                <a:gd name="T86" fmla="*/ 921 w 1439"/>
                <a:gd name="T87" fmla="*/ 1433 h 1495"/>
                <a:gd name="T88" fmla="*/ 994 w 1439"/>
                <a:gd name="T89" fmla="*/ 1399 h 1495"/>
                <a:gd name="T90" fmla="*/ 1066 w 1439"/>
                <a:gd name="T91" fmla="*/ 1357 h 1495"/>
                <a:gd name="T92" fmla="*/ 1133 w 1439"/>
                <a:gd name="T93" fmla="*/ 1308 h 1495"/>
                <a:gd name="T94" fmla="*/ 1195 w 1439"/>
                <a:gd name="T95" fmla="*/ 1250 h 1495"/>
                <a:gd name="T96" fmla="*/ 1279 w 1439"/>
                <a:gd name="T97" fmla="*/ 1152 h 1495"/>
                <a:gd name="T98" fmla="*/ 1363 w 1439"/>
                <a:gd name="T99" fmla="*/ 1009 h 1495"/>
                <a:gd name="T100" fmla="*/ 1416 w 1439"/>
                <a:gd name="T101" fmla="*/ 855 h 1495"/>
                <a:gd name="T102" fmla="*/ 1439 w 1439"/>
                <a:gd name="T103" fmla="*/ 695 h 1495"/>
                <a:gd name="T104" fmla="*/ 1430 w 1439"/>
                <a:gd name="T105" fmla="*/ 535 h 1495"/>
                <a:gd name="T106" fmla="*/ 1392 w 1439"/>
                <a:gd name="T107" fmla="*/ 379 h 1495"/>
                <a:gd name="T108" fmla="*/ 1323 w 1439"/>
                <a:gd name="T109" fmla="*/ 232 h 1495"/>
                <a:gd name="T110" fmla="*/ 1224 w 1439"/>
                <a:gd name="T111" fmla="*/ 97 h 14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439" h="1495">
                  <a:moveTo>
                    <a:pt x="1163" y="37"/>
                  </a:moveTo>
                  <a:lnTo>
                    <a:pt x="1157" y="32"/>
                  </a:lnTo>
                  <a:lnTo>
                    <a:pt x="1151" y="28"/>
                  </a:lnTo>
                  <a:lnTo>
                    <a:pt x="1145" y="23"/>
                  </a:lnTo>
                  <a:lnTo>
                    <a:pt x="1140" y="19"/>
                  </a:lnTo>
                  <a:lnTo>
                    <a:pt x="1134" y="14"/>
                  </a:lnTo>
                  <a:lnTo>
                    <a:pt x="1128" y="9"/>
                  </a:lnTo>
                  <a:lnTo>
                    <a:pt x="1122" y="5"/>
                  </a:lnTo>
                  <a:lnTo>
                    <a:pt x="1116" y="0"/>
                  </a:lnTo>
                  <a:lnTo>
                    <a:pt x="1171" y="61"/>
                  </a:lnTo>
                  <a:lnTo>
                    <a:pt x="1217" y="126"/>
                  </a:lnTo>
                  <a:lnTo>
                    <a:pt x="1257" y="194"/>
                  </a:lnTo>
                  <a:lnTo>
                    <a:pt x="1289" y="264"/>
                  </a:lnTo>
                  <a:lnTo>
                    <a:pt x="1316" y="337"/>
                  </a:lnTo>
                  <a:lnTo>
                    <a:pt x="1334" y="411"/>
                  </a:lnTo>
                  <a:lnTo>
                    <a:pt x="1347" y="487"/>
                  </a:lnTo>
                  <a:lnTo>
                    <a:pt x="1352" y="565"/>
                  </a:lnTo>
                  <a:lnTo>
                    <a:pt x="1350" y="642"/>
                  </a:lnTo>
                  <a:lnTo>
                    <a:pt x="1341" y="718"/>
                  </a:lnTo>
                  <a:lnTo>
                    <a:pt x="1325" y="794"/>
                  </a:lnTo>
                  <a:lnTo>
                    <a:pt x="1302" y="868"/>
                  </a:lnTo>
                  <a:lnTo>
                    <a:pt x="1271" y="940"/>
                  </a:lnTo>
                  <a:lnTo>
                    <a:pt x="1234" y="1010"/>
                  </a:lnTo>
                  <a:lnTo>
                    <a:pt x="1189" y="1077"/>
                  </a:lnTo>
                  <a:lnTo>
                    <a:pt x="1137" y="1141"/>
                  </a:lnTo>
                  <a:lnTo>
                    <a:pt x="1108" y="1170"/>
                  </a:lnTo>
                  <a:lnTo>
                    <a:pt x="1080" y="1198"/>
                  </a:lnTo>
                  <a:lnTo>
                    <a:pt x="1049" y="1226"/>
                  </a:lnTo>
                  <a:lnTo>
                    <a:pt x="1017" y="1250"/>
                  </a:lnTo>
                  <a:lnTo>
                    <a:pt x="985" y="1273"/>
                  </a:lnTo>
                  <a:lnTo>
                    <a:pt x="952" y="1295"/>
                  </a:lnTo>
                  <a:lnTo>
                    <a:pt x="917" y="1314"/>
                  </a:lnTo>
                  <a:lnTo>
                    <a:pt x="883" y="1332"/>
                  </a:lnTo>
                  <a:lnTo>
                    <a:pt x="848" y="1349"/>
                  </a:lnTo>
                  <a:lnTo>
                    <a:pt x="811" y="1363"/>
                  </a:lnTo>
                  <a:lnTo>
                    <a:pt x="774" y="1376"/>
                  </a:lnTo>
                  <a:lnTo>
                    <a:pt x="737" y="1387"/>
                  </a:lnTo>
                  <a:lnTo>
                    <a:pt x="701" y="1396"/>
                  </a:lnTo>
                  <a:lnTo>
                    <a:pt x="662" y="1404"/>
                  </a:lnTo>
                  <a:lnTo>
                    <a:pt x="624" y="1410"/>
                  </a:lnTo>
                  <a:lnTo>
                    <a:pt x="586" y="1414"/>
                  </a:lnTo>
                  <a:lnTo>
                    <a:pt x="548" y="1416"/>
                  </a:lnTo>
                  <a:lnTo>
                    <a:pt x="509" y="1417"/>
                  </a:lnTo>
                  <a:lnTo>
                    <a:pt x="471" y="1416"/>
                  </a:lnTo>
                  <a:lnTo>
                    <a:pt x="432" y="1414"/>
                  </a:lnTo>
                  <a:lnTo>
                    <a:pt x="394" y="1409"/>
                  </a:lnTo>
                  <a:lnTo>
                    <a:pt x="356" y="1402"/>
                  </a:lnTo>
                  <a:lnTo>
                    <a:pt x="318" y="1394"/>
                  </a:lnTo>
                  <a:lnTo>
                    <a:pt x="281" y="1384"/>
                  </a:lnTo>
                  <a:lnTo>
                    <a:pt x="244" y="1372"/>
                  </a:lnTo>
                  <a:lnTo>
                    <a:pt x="207" y="1359"/>
                  </a:lnTo>
                  <a:lnTo>
                    <a:pt x="170" y="1343"/>
                  </a:lnTo>
                  <a:lnTo>
                    <a:pt x="135" y="1327"/>
                  </a:lnTo>
                  <a:lnTo>
                    <a:pt x="100" y="1308"/>
                  </a:lnTo>
                  <a:lnTo>
                    <a:pt x="66" y="1287"/>
                  </a:lnTo>
                  <a:lnTo>
                    <a:pt x="32" y="1265"/>
                  </a:lnTo>
                  <a:lnTo>
                    <a:pt x="0" y="1241"/>
                  </a:lnTo>
                  <a:lnTo>
                    <a:pt x="6" y="1245"/>
                  </a:lnTo>
                  <a:lnTo>
                    <a:pt x="10" y="1251"/>
                  </a:lnTo>
                  <a:lnTo>
                    <a:pt x="16" y="1256"/>
                  </a:lnTo>
                  <a:lnTo>
                    <a:pt x="21" y="1261"/>
                  </a:lnTo>
                  <a:lnTo>
                    <a:pt x="26" y="1266"/>
                  </a:lnTo>
                  <a:lnTo>
                    <a:pt x="31" y="1272"/>
                  </a:lnTo>
                  <a:lnTo>
                    <a:pt x="37" y="1276"/>
                  </a:lnTo>
                  <a:lnTo>
                    <a:pt x="43" y="1282"/>
                  </a:lnTo>
                  <a:lnTo>
                    <a:pt x="75" y="1310"/>
                  </a:lnTo>
                  <a:lnTo>
                    <a:pt x="109" y="1336"/>
                  </a:lnTo>
                  <a:lnTo>
                    <a:pt x="144" y="1359"/>
                  </a:lnTo>
                  <a:lnTo>
                    <a:pt x="180" y="1382"/>
                  </a:lnTo>
                  <a:lnTo>
                    <a:pt x="215" y="1402"/>
                  </a:lnTo>
                  <a:lnTo>
                    <a:pt x="252" y="1420"/>
                  </a:lnTo>
                  <a:lnTo>
                    <a:pt x="290" y="1437"/>
                  </a:lnTo>
                  <a:lnTo>
                    <a:pt x="328" y="1450"/>
                  </a:lnTo>
                  <a:lnTo>
                    <a:pt x="368" y="1463"/>
                  </a:lnTo>
                  <a:lnTo>
                    <a:pt x="407" y="1473"/>
                  </a:lnTo>
                  <a:lnTo>
                    <a:pt x="446" y="1481"/>
                  </a:lnTo>
                  <a:lnTo>
                    <a:pt x="486" y="1488"/>
                  </a:lnTo>
                  <a:lnTo>
                    <a:pt x="527" y="1492"/>
                  </a:lnTo>
                  <a:lnTo>
                    <a:pt x="567" y="1495"/>
                  </a:lnTo>
                  <a:lnTo>
                    <a:pt x="606" y="1495"/>
                  </a:lnTo>
                  <a:lnTo>
                    <a:pt x="646" y="1494"/>
                  </a:lnTo>
                  <a:lnTo>
                    <a:pt x="687" y="1492"/>
                  </a:lnTo>
                  <a:lnTo>
                    <a:pt x="727" y="1486"/>
                  </a:lnTo>
                  <a:lnTo>
                    <a:pt x="766" y="1479"/>
                  </a:lnTo>
                  <a:lnTo>
                    <a:pt x="805" y="1471"/>
                  </a:lnTo>
                  <a:lnTo>
                    <a:pt x="845" y="1460"/>
                  </a:lnTo>
                  <a:lnTo>
                    <a:pt x="883" y="1448"/>
                  </a:lnTo>
                  <a:lnTo>
                    <a:pt x="921" y="1433"/>
                  </a:lnTo>
                  <a:lnTo>
                    <a:pt x="959" y="1417"/>
                  </a:lnTo>
                  <a:lnTo>
                    <a:pt x="994" y="1399"/>
                  </a:lnTo>
                  <a:lnTo>
                    <a:pt x="1030" y="1379"/>
                  </a:lnTo>
                  <a:lnTo>
                    <a:pt x="1066" y="1357"/>
                  </a:lnTo>
                  <a:lnTo>
                    <a:pt x="1099" y="1333"/>
                  </a:lnTo>
                  <a:lnTo>
                    <a:pt x="1133" y="1308"/>
                  </a:lnTo>
                  <a:lnTo>
                    <a:pt x="1165" y="1280"/>
                  </a:lnTo>
                  <a:lnTo>
                    <a:pt x="1195" y="1250"/>
                  </a:lnTo>
                  <a:lnTo>
                    <a:pt x="1225" y="1219"/>
                  </a:lnTo>
                  <a:lnTo>
                    <a:pt x="1279" y="1152"/>
                  </a:lnTo>
                  <a:lnTo>
                    <a:pt x="1325" y="1082"/>
                  </a:lnTo>
                  <a:lnTo>
                    <a:pt x="1363" y="1009"/>
                  </a:lnTo>
                  <a:lnTo>
                    <a:pt x="1394" y="933"/>
                  </a:lnTo>
                  <a:lnTo>
                    <a:pt x="1416" y="855"/>
                  </a:lnTo>
                  <a:lnTo>
                    <a:pt x="1431" y="775"/>
                  </a:lnTo>
                  <a:lnTo>
                    <a:pt x="1439" y="695"/>
                  </a:lnTo>
                  <a:lnTo>
                    <a:pt x="1438" y="615"/>
                  </a:lnTo>
                  <a:lnTo>
                    <a:pt x="1430" y="535"/>
                  </a:lnTo>
                  <a:lnTo>
                    <a:pt x="1415" y="456"/>
                  </a:lnTo>
                  <a:lnTo>
                    <a:pt x="1392" y="379"/>
                  </a:lnTo>
                  <a:lnTo>
                    <a:pt x="1361" y="303"/>
                  </a:lnTo>
                  <a:lnTo>
                    <a:pt x="1323" y="232"/>
                  </a:lnTo>
                  <a:lnTo>
                    <a:pt x="1277" y="163"/>
                  </a:lnTo>
                  <a:lnTo>
                    <a:pt x="1224" y="97"/>
                  </a:lnTo>
                  <a:lnTo>
                    <a:pt x="1163" y="37"/>
                  </a:lnTo>
                  <a:close/>
                </a:path>
              </a:pathLst>
            </a:custGeom>
            <a:solidFill>
              <a:schemeClr val="bg1">
                <a:lumMod val="85000"/>
              </a:schemeClr>
            </a:solidFill>
            <a:ln>
              <a:noFill/>
            </a:ln>
          </p:spPr>
          <p:txBody>
            <a:bodyPr vert="horz" wrap="square" lIns="91440" tIns="45720" rIns="91440" bIns="45720" numCol="1" anchor="t" anchorCtr="0" compatLnSpc="1">
              <a:prstTxWarp prst="textNoShape">
                <a:avLst/>
              </a:prstTxWarp>
            </a:bodyPr>
            <a:lstStyle/>
            <a:p>
              <a:endParaRPr lang="en-US" dirty="0"/>
            </a:p>
          </p:txBody>
        </p:sp>
      </p:grpSp>
    </p:spTree>
    <p:extLst>
      <p:ext uri="{BB962C8B-B14F-4D97-AF65-F5344CB8AC3E}">
        <p14:creationId xmlns:p14="http://schemas.microsoft.com/office/powerpoint/2010/main" val="2275081065"/>
      </p:ext>
    </p:extLst>
  </p:cSld>
  <p:clrMapOvr>
    <a:masterClrMapping/>
  </p:clrMapOvr>
  <p:transition spd="slow"/>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7" descr="An oval around the number 10"/>
          <p:cNvSpPr/>
          <p:nvPr/>
        </p:nvSpPr>
        <p:spPr>
          <a:xfrm>
            <a:off x="879531" y="533400"/>
            <a:ext cx="533400" cy="533400"/>
          </a:xfrm>
          <a:prstGeom prst="ellipse">
            <a:avLst/>
          </a:prstGeom>
          <a:solidFill>
            <a:schemeClr val="bg1"/>
          </a:solidFill>
          <a:ln w="38100">
            <a:solidFill>
              <a:srgbClr val="D3650B"/>
            </a:solidFill>
          </a:ln>
        </p:spPr>
        <p:style>
          <a:lnRef idx="2">
            <a:schemeClr val="accent1">
              <a:shade val="50000"/>
            </a:schemeClr>
          </a:lnRef>
          <a:fillRef idx="1">
            <a:schemeClr val="accent1"/>
          </a:fillRef>
          <a:effectRef idx="0">
            <a:schemeClr val="accent1"/>
          </a:effectRef>
          <a:fontRef idx="minor">
            <a:schemeClr val="lt1"/>
          </a:fontRef>
        </p:style>
        <p:txBody>
          <a:bodyPr lIns="0" tIns="0" rIns="91440" bIns="0" rtlCol="0" anchor="ctr"/>
          <a:lstStyle/>
          <a:p>
            <a:pPr algn="ctr"/>
            <a:endParaRPr lang="en-US" sz="2600" b="1" dirty="0">
              <a:latin typeface="Arial" pitchFamily="34" charset="0"/>
              <a:cs typeface="Arial" pitchFamily="34" charset="0"/>
            </a:endParaRPr>
          </a:p>
        </p:txBody>
      </p:sp>
      <p:sp>
        <p:nvSpPr>
          <p:cNvPr id="3" name="Rectangle 2"/>
          <p:cNvSpPr/>
          <p:nvPr/>
        </p:nvSpPr>
        <p:spPr>
          <a:xfrm>
            <a:off x="853523" y="538490"/>
            <a:ext cx="585417" cy="523220"/>
          </a:xfrm>
          <a:prstGeom prst="rect">
            <a:avLst/>
          </a:prstGeom>
        </p:spPr>
        <p:txBody>
          <a:bodyPr wrap="none">
            <a:spAutoFit/>
          </a:bodyPr>
          <a:lstStyle/>
          <a:p>
            <a:r>
              <a:rPr lang="en-US" sz="2800" b="1" dirty="0">
                <a:latin typeface="Arial" pitchFamily="34" charset="0"/>
                <a:cs typeface="Arial" pitchFamily="34" charset="0"/>
              </a:rPr>
              <a:t>10</a:t>
            </a:r>
          </a:p>
        </p:txBody>
      </p:sp>
      <p:sp>
        <p:nvSpPr>
          <p:cNvPr id="2" name="Title 1"/>
          <p:cNvSpPr>
            <a:spLocks noGrp="1"/>
          </p:cNvSpPr>
          <p:nvPr>
            <p:ph type="title"/>
          </p:nvPr>
        </p:nvSpPr>
        <p:spPr/>
        <p:txBody>
          <a:bodyPr/>
          <a:lstStyle/>
          <a:p>
            <a:r>
              <a:rPr lang="en-US" dirty="0"/>
              <a:t>The Goal is for Full Freedom from the Problem </a:t>
            </a:r>
          </a:p>
        </p:txBody>
      </p:sp>
      <p:sp>
        <p:nvSpPr>
          <p:cNvPr id="89094" name="TextBox 30"/>
          <p:cNvSpPr txBox="1">
            <a:spLocks noChangeAspect="1"/>
          </p:cNvSpPr>
          <p:nvPr/>
        </p:nvSpPr>
        <p:spPr bwMode="auto">
          <a:xfrm>
            <a:off x="2209800" y="2514600"/>
            <a:ext cx="4648200" cy="2934146"/>
          </a:xfrm>
          <a:prstGeom prst="rect">
            <a:avLst/>
          </a:prstGeom>
          <a:solidFill>
            <a:srgbClr val="D3650B"/>
          </a:solidFill>
          <a:ln w="28575">
            <a:solidFill>
              <a:schemeClr val="bg1"/>
            </a:solidFill>
          </a:ln>
          <a:effectLst/>
        </p:spPr>
        <p:style>
          <a:lnRef idx="0">
            <a:schemeClr val="lt1">
              <a:hueOff val="0"/>
              <a:satOff val="0"/>
              <a:lumOff val="0"/>
              <a:alphaOff val="0"/>
            </a:schemeClr>
          </a:lnRef>
          <a:fillRef idx="3">
            <a:scrgbClr r="0" g="0" b="0"/>
          </a:fillRef>
          <a:effectRef idx="2">
            <a:scrgbClr r="0" g="0" b="0"/>
          </a:effectRef>
          <a:fontRef idx="minor">
            <a:schemeClr val="lt1"/>
          </a:fontRef>
        </p:style>
        <p:txBody>
          <a:bodyPr spcFirstLastPara="0" vert="horz" wrap="square" lIns="91440" tIns="91440" rIns="91440" bIns="91440" numCol="1" spcCol="1270" anchor="ctr" anchorCtr="0">
            <a:noAutofit/>
          </a:bodyPr>
          <a:lstStyle>
            <a:defPPr>
              <a:defRPr lang="en-US"/>
            </a:defPPr>
            <a:lvl1pPr marL="91440" defTabSz="889000">
              <a:spcBef>
                <a:spcPct val="0"/>
              </a:spcBef>
              <a:spcAft>
                <a:spcPts val="600"/>
              </a:spcAft>
              <a:defRPr sz="2200">
                <a:solidFill>
                  <a:srgbClr val="FFFFFF"/>
                </a:solidFill>
                <a:latin typeface="Arial" pitchFamily="34" charset="0"/>
                <a:cs typeface="Arial"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sz="2400" dirty="0"/>
              <a:t>While improving a problem can help, discovering how to solve the problem is the aim and hope — leaving the person with zero or minimal risk from a particular behavior.</a:t>
            </a:r>
          </a:p>
        </p:txBody>
      </p:sp>
    </p:spTree>
    <p:extLst>
      <p:ext uri="{BB962C8B-B14F-4D97-AF65-F5344CB8AC3E}">
        <p14:creationId xmlns:p14="http://schemas.microsoft.com/office/powerpoint/2010/main" val="752455034"/>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514600"/>
            <a:ext cx="8001000" cy="838200"/>
          </a:xfrm>
        </p:spPr>
        <p:txBody>
          <a:bodyPr/>
          <a:lstStyle/>
          <a:p>
            <a:pPr algn="ctr"/>
            <a:r>
              <a:rPr lang="en-US" b="1" dirty="0" err="1"/>
              <a:t>BioPsychoSocialSpiritual</a:t>
            </a:r>
            <a:r>
              <a:rPr lang="en-US" b="1" dirty="0"/>
              <a:t> </a:t>
            </a:r>
            <a:br>
              <a:rPr lang="en-US" b="1" dirty="0"/>
            </a:br>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77174"/>
            <a:ext cx="8001000" cy="838200"/>
          </a:xfrm>
        </p:spPr>
        <p:txBody>
          <a:bodyPr/>
          <a:lstStyle/>
          <a:p>
            <a:r>
              <a:rPr lang="en-US" dirty="0"/>
              <a:t>Group Activity</a:t>
            </a:r>
            <a:br>
              <a:rPr lang="en-US" dirty="0"/>
            </a:br>
            <a:r>
              <a:rPr lang="en-US" sz="2400" dirty="0">
                <a:solidFill>
                  <a:srgbClr val="CE7124"/>
                </a:solidFill>
              </a:rPr>
              <a:t>Putting together the “theories” of change…</a:t>
            </a:r>
          </a:p>
        </p:txBody>
      </p:sp>
      <p:sp>
        <p:nvSpPr>
          <p:cNvPr id="35844" name="Rectangle 3"/>
          <p:cNvSpPr>
            <a:spLocks noGrp="1" noChangeArrowheads="1"/>
          </p:cNvSpPr>
          <p:nvPr>
            <p:ph type="body" idx="1"/>
          </p:nvPr>
        </p:nvSpPr>
        <p:spPr>
          <a:xfrm>
            <a:off x="685800" y="1524000"/>
            <a:ext cx="8001000" cy="3581400"/>
          </a:xfrm>
        </p:spPr>
        <p:txBody>
          <a:bodyPr/>
          <a:lstStyle/>
          <a:p>
            <a:pPr lvl="1"/>
            <a:r>
              <a:rPr lang="en-US" dirty="0"/>
              <a:t>Considering both the Client’s theory of change and Prochaska’s stages of change: </a:t>
            </a:r>
          </a:p>
          <a:p>
            <a:pPr lvl="1"/>
            <a:r>
              <a:rPr lang="en-US" dirty="0"/>
              <a:t>As a group, choose a case example that includes a patient in one of the Prochaska stages of change.  Specify the area of behavior change that will be the focus of the conversation.</a:t>
            </a:r>
          </a:p>
          <a:p>
            <a:pPr lvl="1"/>
            <a:r>
              <a:rPr lang="en-US" dirty="0"/>
              <a:t>Role play using 3 students per group</a:t>
            </a:r>
          </a:p>
          <a:p>
            <a:pPr lvl="2"/>
            <a:r>
              <a:rPr lang="en-US" dirty="0"/>
              <a:t>One student will portray a patient</a:t>
            </a:r>
          </a:p>
          <a:p>
            <a:pPr lvl="2"/>
            <a:r>
              <a:rPr lang="en-US" dirty="0"/>
              <a:t>One student will conduct the interview </a:t>
            </a:r>
          </a:p>
          <a:p>
            <a:pPr lvl="2"/>
            <a:r>
              <a:rPr lang="en-US" dirty="0"/>
              <a:t>The last student will take notes about the ways in which the interviewer was able to incorporate the theories and draw out the client’s theory of change.</a:t>
            </a:r>
          </a:p>
          <a:p>
            <a:pPr lvl="1"/>
            <a:r>
              <a:rPr lang="en-US" dirty="0"/>
              <a:t>Discuss what worked well.  What obstacles were encountered.  </a:t>
            </a:r>
          </a:p>
          <a:p>
            <a:pPr lvl="1"/>
            <a:r>
              <a:rPr lang="en-US" dirty="0"/>
              <a:t>How did it feel to play the patient? the practitioner? </a:t>
            </a:r>
          </a:p>
        </p:txBody>
      </p:sp>
    </p:spTree>
    <p:extLst>
      <p:ext uri="{BB962C8B-B14F-4D97-AF65-F5344CB8AC3E}">
        <p14:creationId xmlns:p14="http://schemas.microsoft.com/office/powerpoint/2010/main" val="29907614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2362200"/>
            <a:ext cx="5105400" cy="838200"/>
          </a:xfrm>
        </p:spPr>
        <p:txBody>
          <a:bodyPr/>
          <a:lstStyle/>
          <a:p>
            <a:r>
              <a:rPr lang="en-US" b="1" dirty="0"/>
              <a:t>Self-Determination Theory</a:t>
            </a:r>
            <a:br>
              <a:rPr lang="en-US" b="1" dirty="0"/>
            </a:br>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Self-Determination Theory</a:t>
            </a:r>
            <a:r>
              <a:rPr lang="en-US" baseline="30000" dirty="0"/>
              <a:t>33</a:t>
            </a:r>
          </a:p>
        </p:txBody>
      </p:sp>
      <p:sp>
        <p:nvSpPr>
          <p:cNvPr id="3" name="Content Placeholder 2"/>
          <p:cNvSpPr>
            <a:spLocks noGrp="1"/>
          </p:cNvSpPr>
          <p:nvPr>
            <p:ph sz="half" idx="4294967295"/>
          </p:nvPr>
        </p:nvSpPr>
        <p:spPr>
          <a:xfrm>
            <a:off x="990600" y="2098675"/>
            <a:ext cx="3811522" cy="3463925"/>
          </a:xfrm>
          <a:ln w="19050">
            <a:solidFill>
              <a:schemeClr val="bg1">
                <a:lumMod val="85000"/>
              </a:schemeClr>
            </a:solidFill>
          </a:ln>
        </p:spPr>
        <p:txBody>
          <a:bodyPr tIns="91440"/>
          <a:lstStyle/>
          <a:p>
            <a:pPr marL="0" lvl="1" indent="0">
              <a:spcBef>
                <a:spcPts val="600"/>
              </a:spcBef>
              <a:buNone/>
            </a:pPr>
            <a:r>
              <a:rPr lang="en-US" sz="1800" dirty="0"/>
              <a:t>The initiation and maintenance of positive health behaviors is under the person’s control and therefore are highly dependent on self-care actions.  </a:t>
            </a:r>
          </a:p>
          <a:p>
            <a:pPr marL="339725" lvl="1" indent="-339725">
              <a:spcBef>
                <a:spcPts val="600"/>
              </a:spcBef>
            </a:pPr>
            <a:r>
              <a:rPr lang="en-US" sz="1800" dirty="0"/>
              <a:t>Maximizing </a:t>
            </a:r>
            <a:r>
              <a:rPr lang="en-US" sz="1800" b="1" dirty="0"/>
              <a:t>autonomy</a:t>
            </a:r>
            <a:r>
              <a:rPr lang="en-US" sz="1800" dirty="0"/>
              <a:t>, </a:t>
            </a:r>
            <a:r>
              <a:rPr lang="en-US" sz="1800" b="1" dirty="0"/>
              <a:t>competence</a:t>
            </a:r>
            <a:r>
              <a:rPr lang="en-US" sz="1800" dirty="0"/>
              <a:t> and </a:t>
            </a:r>
            <a:r>
              <a:rPr lang="en-US" sz="1800" b="1" dirty="0"/>
              <a:t>relatedness</a:t>
            </a:r>
            <a:r>
              <a:rPr lang="en-US" sz="1800" dirty="0"/>
              <a:t> are essential for patients to be successful</a:t>
            </a:r>
          </a:p>
          <a:p>
            <a:pPr marL="339725" lvl="1" indent="-339725">
              <a:spcBef>
                <a:spcPts val="600"/>
              </a:spcBef>
            </a:pPr>
            <a:endParaRPr lang="en-US" sz="1600" dirty="0"/>
          </a:p>
        </p:txBody>
      </p:sp>
      <p:sp>
        <p:nvSpPr>
          <p:cNvPr id="5" name="Text Placeholder 4"/>
          <p:cNvSpPr>
            <a:spLocks noGrp="1"/>
          </p:cNvSpPr>
          <p:nvPr>
            <p:ph type="body" idx="4294967295"/>
          </p:nvPr>
        </p:nvSpPr>
        <p:spPr>
          <a:xfrm>
            <a:off x="995363" y="1676400"/>
            <a:ext cx="3811522" cy="422275"/>
          </a:xfrm>
          <a:solidFill>
            <a:srgbClr val="4F81BD"/>
          </a:solidFill>
          <a:ln w="19050">
            <a:solidFill>
              <a:schemeClr val="bg1">
                <a:lumMod val="85000"/>
              </a:schemeClr>
            </a:solidFill>
          </a:ln>
        </p:spPr>
        <p:txBody>
          <a:bodyPr/>
          <a:lstStyle/>
          <a:p>
            <a:pPr algn="ctr">
              <a:spcBef>
                <a:spcPts val="600"/>
              </a:spcBef>
            </a:pPr>
            <a:r>
              <a:rPr lang="en-US" sz="2200" b="1" dirty="0">
                <a:solidFill>
                  <a:schemeClr val="bg1"/>
                </a:solidFill>
              </a:rPr>
              <a:t>Purpose</a:t>
            </a:r>
          </a:p>
        </p:txBody>
      </p:sp>
      <p:sp>
        <p:nvSpPr>
          <p:cNvPr id="6" name="Text Placeholder 5"/>
          <p:cNvSpPr>
            <a:spLocks noGrp="1"/>
          </p:cNvSpPr>
          <p:nvPr>
            <p:ph type="body" sz="quarter" idx="4294967295"/>
          </p:nvPr>
        </p:nvSpPr>
        <p:spPr>
          <a:xfrm>
            <a:off x="5030788" y="1676400"/>
            <a:ext cx="3813175" cy="422275"/>
          </a:xfrm>
          <a:solidFill>
            <a:srgbClr val="4F81BD"/>
          </a:solidFill>
          <a:ln w="19050">
            <a:solidFill>
              <a:schemeClr val="bg1">
                <a:lumMod val="85000"/>
              </a:schemeClr>
            </a:solidFill>
          </a:ln>
        </p:spPr>
        <p:txBody>
          <a:bodyPr/>
          <a:lstStyle/>
          <a:p>
            <a:pPr algn="ctr">
              <a:spcBef>
                <a:spcPts val="600"/>
              </a:spcBef>
            </a:pPr>
            <a:r>
              <a:rPr lang="en-US" sz="2200" b="1" dirty="0">
                <a:solidFill>
                  <a:schemeClr val="bg1"/>
                </a:solidFill>
              </a:rPr>
              <a:t>Contributions</a:t>
            </a:r>
          </a:p>
        </p:txBody>
      </p:sp>
      <p:sp>
        <p:nvSpPr>
          <p:cNvPr id="7" name="Content Placeholder 6"/>
          <p:cNvSpPr>
            <a:spLocks noGrp="1"/>
          </p:cNvSpPr>
          <p:nvPr>
            <p:ph sz="quarter" idx="4294967295"/>
          </p:nvPr>
        </p:nvSpPr>
        <p:spPr>
          <a:xfrm>
            <a:off x="5030788" y="2098675"/>
            <a:ext cx="3813175" cy="3463925"/>
          </a:xfrm>
          <a:noFill/>
          <a:ln w="19050">
            <a:solidFill>
              <a:schemeClr val="bg1">
                <a:lumMod val="85000"/>
              </a:schemeClr>
            </a:solidFill>
            <a:miter lim="800000"/>
            <a:headEnd/>
            <a:tailEnd/>
          </a:ln>
          <a:extLst>
            <a:ext uri="{909E8E84-426E-40dd-AFC4-6F175D3DCCD1}">
              <a14:hiddenFill xmlns:a14="http://schemas.microsoft.com/office/drawing/2010/main" xmlns="">
                <a:solidFill>
                  <a:schemeClr val="accent1"/>
                </a:solidFill>
              </a14:hiddenFill>
            </a:ext>
          </a:extLst>
        </p:spPr>
        <p:txBody>
          <a:bodyPr vert="horz" wrap="square" lIns="91440" tIns="91440" rIns="91440" bIns="45720" numCol="1" anchor="t" anchorCtr="0" compatLnSpc="1">
            <a:prstTxWarp prst="textNoShape">
              <a:avLst/>
            </a:prstTxWarp>
          </a:bodyPr>
          <a:lstStyle/>
          <a:p>
            <a:pPr marL="339725" lvl="1" indent="-339725">
              <a:spcBef>
                <a:spcPts val="600"/>
              </a:spcBef>
            </a:pPr>
            <a:r>
              <a:rPr lang="en-US" sz="1800" dirty="0"/>
              <a:t>Human behavior plays an critical role in health outcomes and in the efficacy of treatments</a:t>
            </a:r>
          </a:p>
          <a:p>
            <a:pPr marL="339725" lvl="1" indent="-339725">
              <a:spcBef>
                <a:spcPts val="600"/>
              </a:spcBef>
            </a:pPr>
            <a:r>
              <a:rPr lang="en-US" sz="1800" dirty="0"/>
              <a:t>Practitioners can support patients by attending to their need for autonomy, competence, and relatedness</a:t>
            </a:r>
          </a:p>
          <a:p>
            <a:pPr marL="339725" lvl="1" indent="-339725">
              <a:spcBef>
                <a:spcPts val="600"/>
              </a:spcBef>
            </a:pPr>
            <a:r>
              <a:rPr lang="en-US" sz="1800" dirty="0"/>
              <a:t>Supports ethical ideals to empower patients to be active participants in healthcare decisions and actions</a:t>
            </a:r>
          </a:p>
          <a:p>
            <a:pPr marL="339725" lvl="1" indent="-339725">
              <a:spcBef>
                <a:spcPts val="600"/>
              </a:spcBef>
            </a:pPr>
            <a:endParaRPr lang="en-US" sz="1800" dirty="0"/>
          </a:p>
          <a:p>
            <a:pPr marL="339725" lvl="1" indent="-339725">
              <a:spcBef>
                <a:spcPts val="600"/>
              </a:spcBef>
            </a:pPr>
            <a:endParaRPr lang="en-US" sz="1800" dirty="0"/>
          </a:p>
          <a:p>
            <a:pPr marL="339725" lvl="1" indent="-339725">
              <a:spcBef>
                <a:spcPts val="600"/>
              </a:spcBef>
            </a:pPr>
            <a:endParaRPr lang="en-US" sz="1800" dirty="0"/>
          </a:p>
        </p:txBody>
      </p:sp>
    </p:spTree>
    <p:extLst>
      <p:ext uri="{BB962C8B-B14F-4D97-AF65-F5344CB8AC3E}">
        <p14:creationId xmlns:p14="http://schemas.microsoft.com/office/powerpoint/2010/main" val="4244974193"/>
      </p:ext>
    </p:extLst>
  </p:cSld>
  <p:clrMapOvr>
    <a:masterClrMapping/>
  </p:clrMapOvr>
  <p:transition spd="slow"/>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
          <p:cNvSpPr>
            <a:spLocks noGrp="1" noChangeArrowheads="1"/>
          </p:cNvSpPr>
          <p:nvPr>
            <p:ph type="title"/>
          </p:nvPr>
        </p:nvSpPr>
        <p:spPr/>
        <p:txBody>
          <a:bodyPr/>
          <a:lstStyle/>
          <a:p>
            <a:r>
              <a:rPr lang="en-US" dirty="0"/>
              <a:t>Autonomy, Competence, Relatedness</a:t>
            </a:r>
            <a:r>
              <a:rPr lang="en-US" baseline="30000" dirty="0"/>
              <a:t>33</a:t>
            </a:r>
          </a:p>
        </p:txBody>
      </p:sp>
      <p:sp>
        <p:nvSpPr>
          <p:cNvPr id="9" name="Rectangle 8"/>
          <p:cNvSpPr/>
          <p:nvPr/>
        </p:nvSpPr>
        <p:spPr>
          <a:xfrm>
            <a:off x="787400" y="1676400"/>
            <a:ext cx="7543800" cy="400110"/>
          </a:xfrm>
          <a:prstGeom prst="rect">
            <a:avLst/>
          </a:prstGeom>
          <a:solidFill>
            <a:srgbClr val="CE7124"/>
          </a:solidFill>
          <a:effectLst>
            <a:outerShdw blurRad="50800" dist="38100" dir="2700000" algn="tl" rotWithShape="0">
              <a:prstClr val="black">
                <a:alpha val="40000"/>
              </a:prstClr>
            </a:outerShdw>
          </a:effectLst>
        </p:spPr>
        <p:txBody>
          <a:bodyPr wrap="square" lIns="182880">
            <a:spAutoFit/>
          </a:bodyPr>
          <a:lstStyle/>
          <a:p>
            <a:r>
              <a:rPr lang="en-US" sz="2000" dirty="0">
                <a:solidFill>
                  <a:schemeClr val="bg1"/>
                </a:solidFill>
                <a:cs typeface="Arial" pitchFamily="34" charset="0"/>
              </a:rPr>
              <a:t>What Practitioners Should Do and Not Do:</a:t>
            </a:r>
          </a:p>
        </p:txBody>
      </p:sp>
      <p:sp>
        <p:nvSpPr>
          <p:cNvPr id="22546" name="Rectangle 7"/>
          <p:cNvSpPr>
            <a:spLocks noChangeArrowheads="1"/>
          </p:cNvSpPr>
          <p:nvPr/>
        </p:nvSpPr>
        <p:spPr bwMode="auto">
          <a:xfrm>
            <a:off x="951766" y="2209800"/>
            <a:ext cx="3575304" cy="2514599"/>
          </a:xfrm>
          <a:prstGeom prst="rect">
            <a:avLst/>
          </a:prstGeom>
          <a:noFill/>
          <a:ln w="19050">
            <a:solidFill>
              <a:srgbClr val="C4BDB4"/>
            </a:solidFill>
          </a:ln>
        </p:spPr>
        <p:txBody>
          <a:bodyPr vert="horz" lIns="182880" tIns="91440" rIns="91440" bIns="91440" rtlCol="0">
            <a:noAutofit/>
          </a:bodyPr>
          <a:lstStyle/>
          <a:p>
            <a:pPr algn="ctr">
              <a:spcBef>
                <a:spcPts val="600"/>
              </a:spcBef>
              <a:buClr>
                <a:srgbClr val="E9CF11"/>
              </a:buClr>
            </a:pPr>
            <a:r>
              <a:rPr lang="en-US" sz="1800" b="1" dirty="0">
                <a:solidFill>
                  <a:srgbClr val="CE7124"/>
                </a:solidFill>
                <a:cs typeface="Arial" pitchFamily="34" charset="0"/>
              </a:rPr>
              <a:t>Do More of These</a:t>
            </a:r>
          </a:p>
          <a:p>
            <a:pPr marL="342900" indent="-342900">
              <a:spcBef>
                <a:spcPts val="600"/>
              </a:spcBef>
              <a:buClr>
                <a:schemeClr val="bg2"/>
              </a:buClr>
              <a:buFont typeface="Wingdings" pitchFamily="2" charset="2"/>
              <a:buChar char=""/>
            </a:pPr>
            <a:r>
              <a:rPr lang="en-US" sz="1800" dirty="0">
                <a:cs typeface="Arial" pitchFamily="34" charset="0"/>
              </a:rPr>
              <a:t>Support patients to explore resistances and barriers</a:t>
            </a:r>
          </a:p>
          <a:p>
            <a:pPr marL="342900" indent="-342900">
              <a:spcBef>
                <a:spcPts val="600"/>
              </a:spcBef>
              <a:buClr>
                <a:schemeClr val="bg2"/>
              </a:buClr>
              <a:buFont typeface="Wingdings" pitchFamily="2" charset="2"/>
              <a:buChar char=""/>
            </a:pPr>
            <a:r>
              <a:rPr lang="en-US" sz="1800" dirty="0">
                <a:cs typeface="Arial" pitchFamily="34" charset="0"/>
              </a:rPr>
              <a:t>Give feedback</a:t>
            </a:r>
          </a:p>
          <a:p>
            <a:pPr marL="342900" indent="-342900">
              <a:spcBef>
                <a:spcPts val="600"/>
              </a:spcBef>
              <a:buClr>
                <a:schemeClr val="bg2"/>
              </a:buClr>
              <a:buFont typeface="Wingdings" pitchFamily="2" charset="2"/>
              <a:buChar char=""/>
            </a:pPr>
            <a:r>
              <a:rPr lang="en-US" sz="1800" dirty="0">
                <a:cs typeface="Arial" pitchFamily="34" charset="0"/>
              </a:rPr>
              <a:t>Compliment mastery, skill</a:t>
            </a:r>
          </a:p>
          <a:p>
            <a:pPr marL="342900" indent="-342900">
              <a:spcBef>
                <a:spcPts val="600"/>
              </a:spcBef>
              <a:buClr>
                <a:schemeClr val="bg2"/>
              </a:buClr>
              <a:buFont typeface="Wingdings" pitchFamily="2" charset="2"/>
              <a:buChar char=""/>
            </a:pPr>
            <a:r>
              <a:rPr lang="en-US" sz="1800" dirty="0">
                <a:cs typeface="Arial" pitchFamily="34" charset="0"/>
              </a:rPr>
              <a:t>Provide respectful, caring encounters </a:t>
            </a:r>
          </a:p>
        </p:txBody>
      </p:sp>
      <p:sp>
        <p:nvSpPr>
          <p:cNvPr id="22543" name="Rectangle 11"/>
          <p:cNvSpPr>
            <a:spLocks noChangeArrowheads="1"/>
          </p:cNvSpPr>
          <p:nvPr/>
        </p:nvSpPr>
        <p:spPr bwMode="auto">
          <a:xfrm>
            <a:off x="4641370" y="2209801"/>
            <a:ext cx="3573463" cy="2514599"/>
          </a:xfrm>
          <a:prstGeom prst="rect">
            <a:avLst/>
          </a:prstGeom>
          <a:noFill/>
          <a:ln w="19050">
            <a:solidFill>
              <a:srgbClr val="C4BDB4"/>
            </a:solidFill>
          </a:ln>
        </p:spPr>
        <p:txBody>
          <a:bodyPr vert="horz" lIns="182880" tIns="91440" rIns="91440" bIns="91440" rtlCol="0">
            <a:noAutofit/>
          </a:bodyPr>
          <a:lstStyle/>
          <a:p>
            <a:pPr algn="ctr">
              <a:spcBef>
                <a:spcPts val="600"/>
              </a:spcBef>
              <a:buClr>
                <a:srgbClr val="E9CF11"/>
              </a:buClr>
            </a:pPr>
            <a:r>
              <a:rPr lang="en-US" sz="1800" b="1" dirty="0">
                <a:solidFill>
                  <a:srgbClr val="CE7124"/>
                </a:solidFill>
                <a:cs typeface="Arial" pitchFamily="34" charset="0"/>
              </a:rPr>
              <a:t>Avoid These</a:t>
            </a:r>
          </a:p>
          <a:p>
            <a:pPr marL="342900" indent="-342900">
              <a:spcBef>
                <a:spcPts val="600"/>
              </a:spcBef>
              <a:buClr>
                <a:schemeClr val="bg2"/>
              </a:buClr>
              <a:buFont typeface="Wingdings" pitchFamily="2" charset="2"/>
              <a:buChar char="l"/>
            </a:pPr>
            <a:r>
              <a:rPr lang="en-US" sz="1800" dirty="0">
                <a:cs typeface="Arial" pitchFamily="34" charset="0"/>
              </a:rPr>
              <a:t>Suggesting incentives </a:t>
            </a:r>
          </a:p>
          <a:p>
            <a:pPr marL="342900" indent="-342900">
              <a:spcBef>
                <a:spcPts val="600"/>
              </a:spcBef>
              <a:buClr>
                <a:schemeClr val="bg2"/>
              </a:buClr>
              <a:buFont typeface="Wingdings" pitchFamily="2" charset="2"/>
              <a:buChar char="l"/>
            </a:pPr>
            <a:r>
              <a:rPr lang="en-US" sz="1800" dirty="0">
                <a:cs typeface="Arial" pitchFamily="34" charset="0"/>
              </a:rPr>
              <a:t>Motivating through authority</a:t>
            </a:r>
          </a:p>
          <a:p>
            <a:pPr marL="342900" indent="-342900">
              <a:spcBef>
                <a:spcPts val="600"/>
              </a:spcBef>
              <a:buClr>
                <a:schemeClr val="bg2"/>
              </a:buClr>
              <a:buFont typeface="Wingdings" pitchFamily="2" charset="2"/>
              <a:buChar char="l"/>
            </a:pPr>
            <a:r>
              <a:rPr lang="en-US" sz="1800" dirty="0">
                <a:cs typeface="Arial" pitchFamily="34" charset="0"/>
              </a:rPr>
              <a:t>Showing disapproval</a:t>
            </a:r>
          </a:p>
          <a:p>
            <a:pPr marL="342900" indent="-342900">
              <a:spcBef>
                <a:spcPts val="600"/>
              </a:spcBef>
              <a:buClr>
                <a:schemeClr val="bg2"/>
              </a:buClr>
              <a:buFont typeface="Wingdings" pitchFamily="2" charset="2"/>
              <a:buChar char="l"/>
            </a:pPr>
            <a:r>
              <a:rPr lang="en-US" sz="1800" dirty="0">
                <a:cs typeface="Arial" pitchFamily="34" charset="0"/>
              </a:rPr>
              <a:t>Over-challenging the patient beyond current capacity</a:t>
            </a:r>
          </a:p>
          <a:p>
            <a:pPr marL="342900" indent="-342900">
              <a:spcBef>
                <a:spcPts val="600"/>
              </a:spcBef>
              <a:buClr>
                <a:schemeClr val="bg2"/>
              </a:buClr>
              <a:buFont typeface="Wingdings" pitchFamily="2" charset="2"/>
              <a:buChar char="l"/>
            </a:pPr>
            <a:endParaRPr lang="en-US" sz="1800" dirty="0">
              <a:cs typeface="Arial" pitchFamily="34" charset="0"/>
            </a:endParaRPr>
          </a:p>
          <a:p>
            <a:pPr marL="342900" indent="-342900">
              <a:spcBef>
                <a:spcPts val="600"/>
              </a:spcBef>
              <a:buClr>
                <a:schemeClr val="bg2"/>
              </a:buClr>
              <a:buFont typeface="Wingdings" pitchFamily="2" charset="2"/>
              <a:buChar char="l"/>
            </a:pPr>
            <a:endParaRPr lang="en-US" sz="1800" dirty="0">
              <a:cs typeface="Arial" pitchFamily="34" charset="0"/>
            </a:endParaRPr>
          </a:p>
        </p:txBody>
      </p:sp>
      <p:sp>
        <p:nvSpPr>
          <p:cNvPr id="19" name="Rectangle 18"/>
          <p:cNvSpPr/>
          <p:nvPr/>
        </p:nvSpPr>
        <p:spPr>
          <a:xfrm>
            <a:off x="1118932" y="4876800"/>
            <a:ext cx="7263068" cy="707886"/>
          </a:xfrm>
          <a:prstGeom prst="rect">
            <a:avLst/>
          </a:prstGeom>
          <a:noFill/>
        </p:spPr>
        <p:txBody>
          <a:bodyPr wrap="square">
            <a:spAutoFit/>
          </a:bodyPr>
          <a:lstStyle/>
          <a:p>
            <a:pPr algn="ctr">
              <a:buFontTx/>
              <a:buNone/>
            </a:pPr>
            <a:r>
              <a:rPr lang="en-GB" sz="2000" b="1" dirty="0">
                <a:solidFill>
                  <a:srgbClr val="4F81BD"/>
                </a:solidFill>
                <a:latin typeface="Arial" pitchFamily="34" charset="0"/>
                <a:cs typeface="Arial" pitchFamily="34" charset="0"/>
              </a:rPr>
              <a:t>The patient/provider partnership is an important medium and </a:t>
            </a:r>
            <a:r>
              <a:rPr lang="en-GB" sz="2000" b="1" dirty="0">
                <a:solidFill>
                  <a:srgbClr val="4F81BD"/>
                </a:solidFill>
                <a:cs typeface="Arial" pitchFamily="34" charset="0"/>
              </a:rPr>
              <a:t>vehicle for change</a:t>
            </a:r>
            <a:r>
              <a:rPr lang="en-GB" sz="2000" b="1" dirty="0">
                <a:solidFill>
                  <a:srgbClr val="4F81BD"/>
                </a:solidFill>
                <a:latin typeface="Arial" pitchFamily="34" charset="0"/>
                <a:cs typeface="Arial" pitchFamily="34" charset="0"/>
              </a:rPr>
              <a:t>.</a:t>
            </a:r>
            <a:endParaRPr lang="en-US" sz="2000" b="1" dirty="0">
              <a:solidFill>
                <a:srgbClr val="4F81BD"/>
              </a:solidFill>
              <a:latin typeface="Arial" pitchFamily="34" charset="0"/>
              <a:cs typeface="Arial" pitchFamily="34" charset="0"/>
            </a:endParaRPr>
          </a:p>
        </p:txBody>
      </p:sp>
    </p:spTree>
    <p:extLst>
      <p:ext uri="{BB962C8B-B14F-4D97-AF65-F5344CB8AC3E}">
        <p14:creationId xmlns:p14="http://schemas.microsoft.com/office/powerpoint/2010/main" val="337113127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77174"/>
            <a:ext cx="8001000" cy="838200"/>
          </a:xfrm>
        </p:spPr>
        <p:txBody>
          <a:bodyPr/>
          <a:lstStyle/>
          <a:p>
            <a:r>
              <a:rPr lang="en-US" dirty="0"/>
              <a:t>Group Activity</a:t>
            </a:r>
            <a:br>
              <a:rPr lang="en-US" dirty="0"/>
            </a:br>
            <a:r>
              <a:rPr lang="en-US" sz="2400" dirty="0">
                <a:solidFill>
                  <a:srgbClr val="CE7124"/>
                </a:solidFill>
              </a:rPr>
              <a:t>Self-Determination Theory …</a:t>
            </a:r>
          </a:p>
        </p:txBody>
      </p:sp>
      <p:sp>
        <p:nvSpPr>
          <p:cNvPr id="10" name="Content Placeholder 2"/>
          <p:cNvSpPr txBox="1">
            <a:spLocks/>
          </p:cNvSpPr>
          <p:nvPr/>
        </p:nvSpPr>
        <p:spPr>
          <a:xfrm>
            <a:off x="2057400" y="1902069"/>
            <a:ext cx="5334000" cy="3581400"/>
          </a:xfrm>
          <a:prstGeom prst="rect">
            <a:avLst/>
          </a:prstGeom>
          <a:solidFill>
            <a:schemeClr val="bg1">
              <a:lumMod val="85000"/>
            </a:schemeClr>
          </a:solidFill>
          <a:ln w="28575">
            <a:solidFill>
              <a:schemeClr val="bg1"/>
            </a:solidFill>
          </a:ln>
        </p:spPr>
        <p:txBody>
          <a:bodyPr/>
          <a:lstStyle/>
          <a:p>
            <a:pPr marL="342900" marR="0" lvl="0" indent="-342900" defTabSz="914400" rtl="0" eaLnBrk="1" fontAlgn="base" latinLnBrk="0" hangingPunct="1">
              <a:lnSpc>
                <a:spcPct val="100000"/>
              </a:lnSpc>
              <a:spcBef>
                <a:spcPts val="1200"/>
              </a:spcBef>
              <a:spcAft>
                <a:spcPct val="0"/>
              </a:spcAft>
              <a:buClr>
                <a:srgbClr val="16A21F"/>
              </a:buClr>
              <a:buSzTx/>
              <a:buFont typeface="Wingdings" pitchFamily="2" charset="2"/>
              <a:buNone/>
              <a:tabLst/>
              <a:defRPr/>
            </a:pPr>
            <a:r>
              <a:rPr lang="en-US" b="1" kern="0" noProof="0" dirty="0">
                <a:solidFill>
                  <a:srgbClr val="336699"/>
                </a:solidFill>
                <a:latin typeface="+mn-lt"/>
                <a:ea typeface="+mn-ea"/>
              </a:rPr>
              <a:t>Consider the Following Questions:</a:t>
            </a:r>
            <a:endParaRPr kumimoji="0" lang="en-US" sz="2400" b="1" i="0" u="none" strike="noStrike" kern="0" cap="none" spc="0" normalizeH="0" baseline="0" noProof="0" dirty="0">
              <a:ln>
                <a:noFill/>
              </a:ln>
              <a:solidFill>
                <a:srgbClr val="336699"/>
              </a:solidFill>
              <a:effectLst/>
              <a:uLnTx/>
              <a:uFillTx/>
              <a:latin typeface="+mn-lt"/>
              <a:ea typeface="+mn-ea"/>
            </a:endParaRPr>
          </a:p>
          <a:p>
            <a:pPr marL="396875" lvl="1" indent="-284163" eaLnBrk="1" hangingPunct="1">
              <a:spcBef>
                <a:spcPts val="1200"/>
              </a:spcBef>
              <a:buClr>
                <a:schemeClr val="bg2"/>
              </a:buClr>
              <a:buFont typeface="Wingdings" pitchFamily="2" charset="2"/>
              <a:buChar char="l"/>
            </a:pPr>
            <a:r>
              <a:rPr lang="en-US" sz="1800" dirty="0"/>
              <a:t>How would you apply this theory? Where?  When?</a:t>
            </a:r>
          </a:p>
          <a:p>
            <a:pPr marL="396875" lvl="1" indent="-284163" eaLnBrk="1" hangingPunct="1">
              <a:spcBef>
                <a:spcPts val="1200"/>
              </a:spcBef>
              <a:buClr>
                <a:schemeClr val="bg2"/>
              </a:buClr>
              <a:buFont typeface="Wingdings" pitchFamily="2" charset="2"/>
              <a:buChar char="l"/>
            </a:pPr>
            <a:r>
              <a:rPr lang="en-US" sz="1800" dirty="0"/>
              <a:t>How might this theory support an Integrated Health model?</a:t>
            </a:r>
          </a:p>
          <a:p>
            <a:pPr marL="396875" lvl="1" indent="-284163" eaLnBrk="1" hangingPunct="1">
              <a:spcBef>
                <a:spcPts val="1200"/>
              </a:spcBef>
              <a:buClr>
                <a:schemeClr val="bg2"/>
              </a:buClr>
              <a:buFont typeface="Wingdings" pitchFamily="2" charset="2"/>
              <a:buChar char="l"/>
            </a:pPr>
            <a:r>
              <a:rPr lang="en-US" sz="1800" dirty="0"/>
              <a:t>What circumstances might make it more challenging to apply?</a:t>
            </a:r>
          </a:p>
          <a:p>
            <a:pPr marL="396875" lvl="1" indent="-284163" eaLnBrk="1" hangingPunct="1">
              <a:spcBef>
                <a:spcPts val="1200"/>
              </a:spcBef>
              <a:buClr>
                <a:schemeClr val="bg2"/>
              </a:buClr>
              <a:buFont typeface="Wingdings" pitchFamily="2" charset="2"/>
              <a:buChar char="l"/>
            </a:pPr>
            <a:r>
              <a:rPr lang="en-US" sz="1800" dirty="0"/>
              <a:t>What types of responses would you anticipate from patients?  family members?  physicians? </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533400" y="838200"/>
            <a:ext cx="8458200" cy="838200"/>
          </a:xfrm>
        </p:spPr>
        <p:txBody>
          <a:bodyPr/>
          <a:lstStyle/>
          <a:p>
            <a:pPr eaLnBrk="1" hangingPunct="1"/>
            <a:r>
              <a:rPr lang="en-US" dirty="0"/>
              <a:t>In Closing…</a:t>
            </a:r>
          </a:p>
        </p:txBody>
      </p:sp>
      <p:sp>
        <p:nvSpPr>
          <p:cNvPr id="6" name="TextBox 5"/>
          <p:cNvSpPr txBox="1"/>
          <p:nvPr/>
        </p:nvSpPr>
        <p:spPr>
          <a:xfrm>
            <a:off x="914401" y="3149025"/>
            <a:ext cx="2307717" cy="584775"/>
          </a:xfrm>
          <a:prstGeom prst="rect">
            <a:avLst/>
          </a:prstGeom>
          <a:solidFill>
            <a:srgbClr val="4F81BD"/>
          </a:solidFill>
          <a:ln>
            <a:noFill/>
          </a:ln>
          <a:effectLst>
            <a:outerShdw blurRad="44450" dist="27940" dir="5400000" algn="ctr">
              <a:srgbClr val="000000">
                <a:alpha val="32000"/>
              </a:srgbClr>
            </a:outerShdw>
          </a:effectLst>
        </p:spPr>
        <p:txBody>
          <a:bodyPr wrap="square" rtlCol="0">
            <a:spAutoFit/>
          </a:bodyPr>
          <a:lstStyle/>
          <a:p>
            <a:pPr algn="ctr"/>
            <a:r>
              <a:rPr lang="en-US" sz="3200" dirty="0">
                <a:solidFill>
                  <a:schemeClr val="bg1"/>
                </a:solidFill>
                <a:latin typeface="+mn-lt"/>
              </a:rPr>
              <a:t>Questions?  </a:t>
            </a:r>
          </a:p>
        </p:txBody>
      </p:sp>
      <p:sp>
        <p:nvSpPr>
          <p:cNvPr id="7" name="Rectangle 6"/>
          <p:cNvSpPr/>
          <p:nvPr/>
        </p:nvSpPr>
        <p:spPr>
          <a:xfrm>
            <a:off x="3657601" y="3149025"/>
            <a:ext cx="2209800" cy="584775"/>
          </a:xfrm>
          <a:prstGeom prst="rect">
            <a:avLst/>
          </a:prstGeom>
          <a:solidFill>
            <a:srgbClr val="CE7124"/>
          </a:solidFill>
          <a:ln>
            <a:noFill/>
          </a:ln>
          <a:effectLst>
            <a:outerShdw blurRad="44450" dist="27940" dir="5400000" algn="ctr">
              <a:srgbClr val="000000">
                <a:alpha val="32000"/>
              </a:srgbClr>
            </a:outerShdw>
          </a:effectLst>
        </p:spPr>
        <p:txBody>
          <a:bodyPr wrap="square">
            <a:spAutoFit/>
          </a:bodyPr>
          <a:lstStyle/>
          <a:p>
            <a:pPr algn="ctr"/>
            <a:r>
              <a:rPr lang="en-US" sz="3200" dirty="0">
                <a:solidFill>
                  <a:schemeClr val="bg1"/>
                </a:solidFill>
                <a:latin typeface="+mn-lt"/>
              </a:rPr>
              <a:t>Thoughts? </a:t>
            </a:r>
          </a:p>
        </p:txBody>
      </p:sp>
      <p:sp>
        <p:nvSpPr>
          <p:cNvPr id="8" name="Rectangle 7"/>
          <p:cNvSpPr/>
          <p:nvPr/>
        </p:nvSpPr>
        <p:spPr>
          <a:xfrm>
            <a:off x="6475237" y="3149025"/>
            <a:ext cx="2516363" cy="584775"/>
          </a:xfrm>
          <a:prstGeom prst="rect">
            <a:avLst/>
          </a:prstGeom>
          <a:solidFill>
            <a:srgbClr val="9BBB59"/>
          </a:solidFill>
          <a:ln>
            <a:noFill/>
          </a:ln>
          <a:effectLst>
            <a:outerShdw blurRad="44450" dist="27940" dir="5400000" algn="ctr">
              <a:srgbClr val="000000">
                <a:alpha val="32000"/>
              </a:srgbClr>
            </a:outerShdw>
          </a:effectLst>
        </p:spPr>
        <p:txBody>
          <a:bodyPr wrap="square">
            <a:spAutoFit/>
          </a:bodyPr>
          <a:lstStyle/>
          <a:p>
            <a:pPr algn="ctr"/>
            <a:r>
              <a:rPr lang="en-US" sz="3200" dirty="0">
                <a:solidFill>
                  <a:schemeClr val="bg1"/>
                </a:solidFill>
                <a:latin typeface="+mn-lt"/>
              </a:rPr>
              <a:t>Comments? </a:t>
            </a:r>
          </a:p>
        </p:txBody>
      </p:sp>
    </p:spTree>
    <p:extLst>
      <p:ext uri="{BB962C8B-B14F-4D97-AF65-F5344CB8AC3E}">
        <p14:creationId xmlns:p14="http://schemas.microsoft.com/office/powerpoint/2010/main" val="148377726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620000" cy="838200"/>
          </a:xfrm>
        </p:spPr>
        <p:txBody>
          <a:bodyPr/>
          <a:lstStyle/>
          <a:p>
            <a:r>
              <a:rPr lang="en-US" sz="1600" dirty="0"/>
              <a:t>References: </a:t>
            </a:r>
            <a:br>
              <a:rPr lang="en-US" sz="1600" dirty="0"/>
            </a:br>
            <a:r>
              <a:rPr lang="en-US" sz="1600" dirty="0"/>
              <a:t>Applying Theories, Perspectives, and Practice Models to Integrated Health</a:t>
            </a:r>
          </a:p>
        </p:txBody>
      </p:sp>
      <p:sp>
        <p:nvSpPr>
          <p:cNvPr id="6" name="Rectangle 5"/>
          <p:cNvSpPr/>
          <p:nvPr/>
        </p:nvSpPr>
        <p:spPr>
          <a:xfrm>
            <a:off x="838200" y="1313051"/>
            <a:ext cx="7620000" cy="4216539"/>
          </a:xfrm>
          <a:prstGeom prst="rect">
            <a:avLst/>
          </a:prstGeom>
        </p:spPr>
        <p:txBody>
          <a:bodyPr wrap="square">
            <a:spAutoFit/>
          </a:bodyPr>
          <a:lstStyle/>
          <a:p>
            <a:pPr marL="233363" marR="0" lvl="0" indent="-233363">
              <a:spcBef>
                <a:spcPts val="600"/>
              </a:spcBef>
              <a:spcAft>
                <a:spcPts val="0"/>
              </a:spcAft>
              <a:buFont typeface="+mj-lt"/>
              <a:buAutoNum type="arabicPeriod"/>
              <a:tabLst>
                <a:tab pos="228600" algn="l"/>
              </a:tabLst>
            </a:pPr>
            <a:r>
              <a:rPr lang="en-US" sz="900" dirty="0">
                <a:latin typeface="+mn-lt"/>
                <a:ea typeface="MS Mincho"/>
                <a:cs typeface="Times New Roman"/>
              </a:rPr>
              <a:t>Robbins, S. P., Chatterjee, P., &amp; Canda, E. R. (2005). </a:t>
            </a:r>
            <a:r>
              <a:rPr lang="en-US" sz="900" i="1" dirty="0">
                <a:latin typeface="+mn-lt"/>
                <a:ea typeface="MS Mincho"/>
                <a:cs typeface="Times New Roman"/>
              </a:rPr>
              <a:t>Contemporary human behavior theory: A critical perspective for social work. </a:t>
            </a:r>
            <a:r>
              <a:rPr lang="en-US" sz="900" dirty="0">
                <a:latin typeface="+mn-lt"/>
                <a:ea typeface="MS Mincho"/>
                <a:cs typeface="Times New Roman"/>
              </a:rPr>
              <a:t>New York: Allyn &amp; Bacon.</a:t>
            </a:r>
          </a:p>
          <a:p>
            <a:pPr marL="233363" marR="0" lvl="0" indent="-233363">
              <a:spcBef>
                <a:spcPts val="600"/>
              </a:spcBef>
              <a:spcAft>
                <a:spcPts val="0"/>
              </a:spcAft>
              <a:buFont typeface="+mj-lt"/>
              <a:buAutoNum type="arabicPeriod"/>
              <a:tabLst>
                <a:tab pos="228600" algn="l"/>
              </a:tabLst>
            </a:pPr>
            <a:r>
              <a:rPr lang="en-US" sz="900" dirty="0">
                <a:latin typeface="+mn-lt"/>
                <a:ea typeface="MS Mincho"/>
                <a:cs typeface="Times New Roman"/>
              </a:rPr>
              <a:t>Curtis, R., &amp; Christian, E. (2012). </a:t>
            </a:r>
            <a:r>
              <a:rPr lang="en-US" sz="900" i="1" dirty="0">
                <a:latin typeface="+mn-lt"/>
                <a:ea typeface="MS Mincho"/>
                <a:cs typeface="Times New Roman"/>
              </a:rPr>
              <a:t>Integrated care: Applying to theory to practice. </a:t>
            </a:r>
            <a:r>
              <a:rPr lang="en-US" sz="900" dirty="0">
                <a:latin typeface="+mn-lt"/>
                <a:ea typeface="MS Mincho"/>
                <a:cs typeface="Times New Roman"/>
              </a:rPr>
              <a:t>New York: Taylor and Francis Group.</a:t>
            </a:r>
          </a:p>
          <a:p>
            <a:pPr marL="233363" marR="0" lvl="0" indent="-233363">
              <a:spcBef>
                <a:spcPts val="600"/>
              </a:spcBef>
              <a:spcAft>
                <a:spcPts val="0"/>
              </a:spcAft>
              <a:buFont typeface="+mj-lt"/>
              <a:buAutoNum type="arabicPeriod"/>
              <a:tabLst>
                <a:tab pos="228600" algn="l"/>
              </a:tabLst>
            </a:pPr>
            <a:r>
              <a:rPr lang="en-US" sz="900" dirty="0">
                <a:latin typeface="+mn-lt"/>
                <a:ea typeface="MS Mincho"/>
                <a:cs typeface="Times New Roman"/>
              </a:rPr>
              <a:t>Health Education Behavior Models and Theories—A Review of the Literature-:Part 1.  MSUcares: Mississippi State University Extension Service. </a:t>
            </a:r>
            <a:r>
              <a:rPr lang="en-US" sz="900" dirty="0">
                <a:solidFill>
                  <a:srgbClr val="0000FF"/>
                </a:solidFill>
                <a:latin typeface="+mn-lt"/>
                <a:ea typeface="MS Mincho"/>
                <a:cs typeface="Times New Roman"/>
              </a:rPr>
              <a:t>http://msucares.com/health/health/appa1.htm</a:t>
            </a:r>
            <a:r>
              <a:rPr lang="en-US" sz="900" dirty="0">
                <a:latin typeface="+mn-lt"/>
                <a:ea typeface="MS Mincho"/>
                <a:cs typeface="Times New Roman"/>
              </a:rPr>
              <a:t> (accessed 9/24/2004).</a:t>
            </a:r>
          </a:p>
          <a:p>
            <a:pPr marL="233363" marR="0" lvl="0" indent="-233363">
              <a:spcBef>
                <a:spcPts val="600"/>
              </a:spcBef>
              <a:spcAft>
                <a:spcPts val="0"/>
              </a:spcAft>
              <a:buFont typeface="+mj-lt"/>
              <a:buAutoNum type="arabicPeriod"/>
              <a:tabLst>
                <a:tab pos="228600" algn="l"/>
              </a:tabLst>
            </a:pPr>
            <a:r>
              <a:rPr lang="en-US" sz="900" dirty="0">
                <a:latin typeface="+mn-lt"/>
                <a:ea typeface="MS Mincho"/>
                <a:cs typeface="Times New Roman"/>
              </a:rPr>
              <a:t>Okasha, A. (1999). Mental health in the Middle East: An Egyptian perspective. </a:t>
            </a:r>
            <a:r>
              <a:rPr lang="en-US" sz="900" i="1" dirty="0">
                <a:latin typeface="+mn-lt"/>
                <a:ea typeface="MS Mincho"/>
                <a:cs typeface="Times New Roman"/>
              </a:rPr>
              <a:t>Pergamon, 19,</a:t>
            </a:r>
            <a:r>
              <a:rPr lang="en-US" sz="900" dirty="0">
                <a:latin typeface="+mn-lt"/>
                <a:ea typeface="MS Mincho"/>
                <a:cs typeface="Times New Roman"/>
              </a:rPr>
              <a:t> 917-933.</a:t>
            </a:r>
          </a:p>
          <a:p>
            <a:pPr marL="233363" marR="0" lvl="0" indent="-233363">
              <a:spcBef>
                <a:spcPts val="600"/>
              </a:spcBef>
              <a:spcAft>
                <a:spcPts val="0"/>
              </a:spcAft>
              <a:buFont typeface="+mj-lt"/>
              <a:buAutoNum type="arabicPeriod"/>
              <a:tabLst>
                <a:tab pos="228600" algn="l"/>
              </a:tabLst>
            </a:pPr>
            <a:r>
              <a:rPr lang="en-US" sz="900" dirty="0">
                <a:latin typeface="+mn-lt"/>
                <a:ea typeface="MS Mincho"/>
                <a:cs typeface="Times New Roman"/>
              </a:rPr>
              <a:t>Goffman, E. (1963). </a:t>
            </a:r>
            <a:r>
              <a:rPr lang="en-US" sz="900" i="1" dirty="0">
                <a:latin typeface="+mn-lt"/>
                <a:ea typeface="MS Mincho"/>
                <a:cs typeface="Times New Roman"/>
              </a:rPr>
              <a:t>Stigma</a:t>
            </a:r>
            <a:r>
              <a:rPr lang="en-US" sz="900" dirty="0">
                <a:latin typeface="+mn-lt"/>
                <a:ea typeface="MS Mincho"/>
                <a:cs typeface="Times New Roman"/>
              </a:rPr>
              <a:t>. New Jersey: Prentice-Hall.</a:t>
            </a:r>
          </a:p>
          <a:p>
            <a:pPr marL="233363" marR="0" lvl="0" indent="-233363">
              <a:spcBef>
                <a:spcPts val="600"/>
              </a:spcBef>
              <a:spcAft>
                <a:spcPts val="0"/>
              </a:spcAft>
              <a:buFont typeface="+mj-lt"/>
              <a:buAutoNum type="arabicPeriod"/>
              <a:tabLst>
                <a:tab pos="228600" algn="l"/>
              </a:tabLst>
            </a:pPr>
            <a:r>
              <a:rPr lang="en-US" sz="900" dirty="0">
                <a:latin typeface="+mn-lt"/>
                <a:ea typeface="MS Mincho"/>
                <a:cs typeface="Times New Roman"/>
              </a:rPr>
              <a:t>Harding, C.M., &amp; Zahmiser, J. H. (1994).  Empirical correction of seven myths about schizophrenia with implications for treatment.  </a:t>
            </a:r>
            <a:r>
              <a:rPr lang="en-US" sz="900" i="1" dirty="0">
                <a:latin typeface="+mn-lt"/>
                <a:ea typeface="MS Mincho"/>
                <a:cs typeface="Times New Roman"/>
              </a:rPr>
              <a:t>Acta Psychiatric	Scandinavica</a:t>
            </a:r>
            <a:r>
              <a:rPr lang="en-US" sz="900" dirty="0">
                <a:latin typeface="+mn-lt"/>
                <a:ea typeface="MS Mincho"/>
                <a:cs typeface="Times New Roman"/>
              </a:rPr>
              <a:t>, </a:t>
            </a:r>
            <a:r>
              <a:rPr lang="en-US" sz="900" i="1" dirty="0">
                <a:latin typeface="+mn-lt"/>
                <a:ea typeface="MS Mincho"/>
                <a:cs typeface="Times New Roman"/>
              </a:rPr>
              <a:t>90</a:t>
            </a:r>
            <a:r>
              <a:rPr lang="en-US" sz="900" dirty="0">
                <a:latin typeface="+mn-lt"/>
                <a:ea typeface="MS Mincho"/>
                <a:cs typeface="Times New Roman"/>
              </a:rPr>
              <a:t> (suppl. 384), 140-146.</a:t>
            </a:r>
          </a:p>
          <a:p>
            <a:pPr marL="233363" marR="0" lvl="0" indent="-233363">
              <a:spcBef>
                <a:spcPts val="600"/>
              </a:spcBef>
              <a:spcAft>
                <a:spcPts val="0"/>
              </a:spcAft>
              <a:buFont typeface="+mj-lt"/>
              <a:buAutoNum type="arabicPeriod"/>
              <a:tabLst>
                <a:tab pos="228600" algn="l"/>
              </a:tabLst>
            </a:pPr>
            <a:r>
              <a:rPr lang="en-US" sz="900" dirty="0">
                <a:latin typeface="+mn-lt"/>
                <a:ea typeface="MS Mincho"/>
                <a:cs typeface="Times New Roman"/>
              </a:rPr>
              <a:t>Nuechterlein, K., &amp; Dawson, M.E. (1984).  A heuristic vulnerability-stress model	of schizophrenia.  </a:t>
            </a:r>
            <a:r>
              <a:rPr lang="en-US" sz="900" i="1" dirty="0">
                <a:latin typeface="+mn-lt"/>
                <a:ea typeface="MS Mincho"/>
                <a:cs typeface="Times New Roman"/>
              </a:rPr>
              <a:t>Schizophrenia Bulletin, 10,</a:t>
            </a:r>
            <a:r>
              <a:rPr lang="en-US" sz="900" dirty="0">
                <a:latin typeface="+mn-lt"/>
                <a:ea typeface="MS Mincho"/>
                <a:cs typeface="Times New Roman"/>
              </a:rPr>
              <a:t> 300-12.  </a:t>
            </a:r>
          </a:p>
          <a:p>
            <a:pPr marL="233363" marR="0" lvl="0" indent="-233363">
              <a:spcBef>
                <a:spcPts val="600"/>
              </a:spcBef>
              <a:spcAft>
                <a:spcPts val="0"/>
              </a:spcAft>
              <a:buFont typeface="+mj-lt"/>
              <a:buAutoNum type="arabicPeriod"/>
              <a:tabLst>
                <a:tab pos="228600" algn="l"/>
              </a:tabLst>
            </a:pPr>
            <a:r>
              <a:rPr lang="en-US" sz="900" dirty="0">
                <a:latin typeface="+mn-lt"/>
                <a:ea typeface="MS Mincho"/>
                <a:cs typeface="Times New Roman"/>
              </a:rPr>
              <a:t>O’Hare, T. (2009). </a:t>
            </a:r>
            <a:r>
              <a:rPr lang="en-US" sz="900" i="1" dirty="0">
                <a:latin typeface="+mn-lt"/>
                <a:ea typeface="MS Mincho"/>
                <a:cs typeface="Times New Roman"/>
              </a:rPr>
              <a:t>Essential skills of social work practice</a:t>
            </a:r>
            <a:r>
              <a:rPr lang="en-US" sz="900" dirty="0">
                <a:latin typeface="+mn-lt"/>
                <a:ea typeface="MS Mincho"/>
                <a:cs typeface="Times New Roman"/>
              </a:rPr>
              <a:t>. Chicago: Lyceum Books, Inc. </a:t>
            </a:r>
          </a:p>
          <a:p>
            <a:pPr marL="233363" marR="0" lvl="0" indent="-233363">
              <a:spcBef>
                <a:spcPts val="600"/>
              </a:spcBef>
              <a:spcAft>
                <a:spcPts val="0"/>
              </a:spcAft>
              <a:buFont typeface="+mj-lt"/>
              <a:buAutoNum type="arabicPeriod"/>
              <a:tabLst>
                <a:tab pos="228600" algn="l"/>
              </a:tabLst>
            </a:pPr>
            <a:r>
              <a:rPr lang="en-US" sz="900" dirty="0">
                <a:latin typeface="+mn-lt"/>
                <a:ea typeface="MS Mincho"/>
                <a:cs typeface="Times New Roman"/>
              </a:rPr>
              <a:t> Blundo, R. (2001). Learning Strengths-Based   Practice: Challenging our Personal and Professional Frames. </a:t>
            </a:r>
            <a:r>
              <a:rPr lang="en-US" sz="900" i="1" dirty="0">
                <a:latin typeface="+mn-lt"/>
                <a:ea typeface="MS Mincho"/>
                <a:cs typeface="Times New Roman"/>
              </a:rPr>
              <a:t>Families in Society: The Journal of Contemporary Human Services, 82</a:t>
            </a:r>
            <a:r>
              <a:rPr lang="en-US" sz="900" dirty="0">
                <a:latin typeface="+mn-lt"/>
                <a:ea typeface="MS Mincho"/>
                <a:cs typeface="Times New Roman"/>
              </a:rPr>
              <a:t>(3), 296-304. </a:t>
            </a:r>
          </a:p>
          <a:p>
            <a:pPr marL="233363" marR="0" lvl="0" indent="-233363">
              <a:spcBef>
                <a:spcPts val="600"/>
              </a:spcBef>
              <a:spcAft>
                <a:spcPts val="0"/>
              </a:spcAft>
              <a:buFont typeface="+mj-lt"/>
              <a:buAutoNum type="arabicPeriod"/>
              <a:tabLst>
                <a:tab pos="228600" algn="l"/>
              </a:tabLst>
            </a:pPr>
            <a:r>
              <a:rPr lang="en-US" sz="900" dirty="0">
                <a:latin typeface="+mn-lt"/>
                <a:ea typeface="MS Mincho"/>
                <a:cs typeface="Times New Roman"/>
              </a:rPr>
              <a:t>  DeJong, P., &amp; Berg, I. K. (2013). </a:t>
            </a:r>
            <a:r>
              <a:rPr lang="en-US" sz="900" i="1" dirty="0">
                <a:latin typeface="+mn-lt"/>
                <a:ea typeface="MS Mincho"/>
                <a:cs typeface="Times New Roman"/>
              </a:rPr>
              <a:t>Interviewing for solutions. </a:t>
            </a:r>
            <a:r>
              <a:rPr lang="en-US" sz="900" dirty="0">
                <a:latin typeface="+mn-lt"/>
                <a:ea typeface="MS Mincho"/>
                <a:cs typeface="Times New Roman"/>
              </a:rPr>
              <a:t>Pacific Grove, CA: Brooks/Cole.</a:t>
            </a:r>
          </a:p>
          <a:p>
            <a:pPr marL="233363" marR="0" lvl="0" indent="-233363">
              <a:spcBef>
                <a:spcPts val="600"/>
              </a:spcBef>
              <a:spcAft>
                <a:spcPts val="0"/>
              </a:spcAft>
              <a:buFont typeface="+mj-lt"/>
              <a:buAutoNum type="arabicPeriod"/>
              <a:tabLst>
                <a:tab pos="228600" algn="l"/>
              </a:tabLst>
            </a:pPr>
            <a:r>
              <a:rPr lang="en-US" sz="900" dirty="0">
                <a:latin typeface="+mn-lt"/>
                <a:ea typeface="MS Mincho"/>
                <a:cs typeface="Times New Roman"/>
              </a:rPr>
              <a:t>  Marty, D., Rapp, C. A., Carlson, L. (2001). The experts speak: The critical ingredients of strengths model case management.  </a:t>
            </a:r>
            <a:r>
              <a:rPr lang="en-US" sz="900" i="1" dirty="0">
                <a:latin typeface="+mn-lt"/>
                <a:ea typeface="MS Mincho"/>
                <a:cs typeface="Times New Roman"/>
              </a:rPr>
              <a:t>PsychiatricRehabilitation Journal 24</a:t>
            </a:r>
            <a:r>
              <a:rPr lang="en-US" sz="900" dirty="0">
                <a:latin typeface="+mn-lt"/>
                <a:ea typeface="MS Mincho"/>
                <a:cs typeface="Times New Roman"/>
              </a:rPr>
              <a:t>(3). </a:t>
            </a:r>
          </a:p>
          <a:p>
            <a:pPr marL="233363" marR="0" lvl="0" indent="-233363">
              <a:spcBef>
                <a:spcPts val="600"/>
              </a:spcBef>
              <a:spcAft>
                <a:spcPts val="0"/>
              </a:spcAft>
              <a:buFont typeface="+mj-lt"/>
              <a:buAutoNum type="arabicPeriod"/>
              <a:tabLst>
                <a:tab pos="228600" algn="l"/>
              </a:tabLst>
            </a:pPr>
            <a:r>
              <a:rPr lang="en-US" sz="900" dirty="0">
                <a:latin typeface="+mn-lt"/>
                <a:ea typeface="MS Mincho"/>
                <a:cs typeface="Times New Roman"/>
              </a:rPr>
              <a:t>  Rapp, C. A., Saleebey, D., &amp; Sullivan, W. P. (2005). The future of strengths based social work. </a:t>
            </a:r>
            <a:r>
              <a:rPr lang="en-US" sz="900" i="1" dirty="0">
                <a:latin typeface="+mn-lt"/>
                <a:ea typeface="MS Mincho"/>
                <a:cs typeface="Times New Roman"/>
              </a:rPr>
              <a:t> Advances in Social Work 6</a:t>
            </a:r>
            <a:r>
              <a:rPr lang="en-US" sz="900" dirty="0">
                <a:latin typeface="+mn-lt"/>
                <a:ea typeface="MS Mincho"/>
                <a:cs typeface="Times New Roman"/>
              </a:rPr>
              <a:t>(1), 79-90.</a:t>
            </a:r>
          </a:p>
          <a:p>
            <a:pPr marL="233363" marR="0" lvl="0" indent="-233363">
              <a:spcBef>
                <a:spcPts val="600"/>
              </a:spcBef>
              <a:spcAft>
                <a:spcPts val="0"/>
              </a:spcAft>
              <a:buFont typeface="+mj-lt"/>
              <a:buAutoNum type="arabicPeriod"/>
              <a:tabLst>
                <a:tab pos="228600" algn="l"/>
              </a:tabLst>
            </a:pPr>
            <a:r>
              <a:rPr lang="en-US" sz="900" dirty="0">
                <a:latin typeface="+mn-lt"/>
                <a:ea typeface="MS Mincho"/>
                <a:cs typeface="Times New Roman"/>
              </a:rPr>
              <a:t>  Anderson, R.M., &amp; Funnell, M.M. (2009).  Patient Empowerment: Myths and Misconceptions. </a:t>
            </a:r>
            <a:r>
              <a:rPr lang="en-US" sz="900" i="1" dirty="0">
                <a:latin typeface="+mn-lt"/>
                <a:ea typeface="MS Mincho"/>
                <a:cs typeface="Times New Roman"/>
              </a:rPr>
              <a:t>Patient Education and Counseling </a:t>
            </a:r>
            <a:r>
              <a:rPr lang="en-US" sz="900" dirty="0">
                <a:latin typeface="+mn-lt"/>
                <a:ea typeface="MS Mincho"/>
                <a:cs typeface="Times New Roman"/>
              </a:rPr>
              <a:t>79(3), 277-282.</a:t>
            </a:r>
            <a:r>
              <a:rPr lang="fr-FR" sz="900" dirty="0">
                <a:latin typeface="+mn-lt"/>
                <a:ea typeface="MS Mincho"/>
                <a:cs typeface="Times New Roman"/>
              </a:rPr>
              <a:t> </a:t>
            </a:r>
            <a:r>
              <a:rPr lang="en-US" sz="900" dirty="0">
                <a:latin typeface="+mn-lt"/>
                <a:ea typeface="MS Mincho"/>
                <a:cs typeface="Times New Roman"/>
              </a:rPr>
              <a:t>Doi:10.1016/j.per.2009.07.025</a:t>
            </a:r>
          </a:p>
          <a:p>
            <a:pPr marL="233363" marR="0" lvl="0" indent="-233363">
              <a:spcBef>
                <a:spcPts val="600"/>
              </a:spcBef>
              <a:spcAft>
                <a:spcPts val="0"/>
              </a:spcAft>
              <a:buFont typeface="+mj-lt"/>
              <a:buAutoNum type="arabicPeriod"/>
              <a:tabLst>
                <a:tab pos="228600" algn="l"/>
              </a:tabLst>
            </a:pPr>
            <a:r>
              <a:rPr lang="en-US" sz="900" dirty="0">
                <a:latin typeface="+mn-lt"/>
                <a:ea typeface="MS Mincho"/>
                <a:cs typeface="Times New Roman"/>
              </a:rPr>
              <a:t>  </a:t>
            </a:r>
            <a:r>
              <a:rPr lang="en-GB" sz="900" dirty="0">
                <a:latin typeface="+mn-lt"/>
                <a:ea typeface="MS Mincho"/>
                <a:cs typeface="Times New Roman"/>
              </a:rPr>
              <a:t>Rappaport J. (1987). Term of empowerment / exemplars of prevention: toward a theory for community psychology. </a:t>
            </a:r>
            <a:r>
              <a:rPr lang="en-GB" sz="900" i="1" dirty="0">
                <a:latin typeface="+mn-lt"/>
                <a:ea typeface="MS Mincho"/>
                <a:cs typeface="Times New Roman"/>
              </a:rPr>
              <a:t>American J. Counselling Psychology 15, 121-149.</a:t>
            </a:r>
          </a:p>
          <a:p>
            <a:pPr marL="233363" marR="0" lvl="0" indent="-233363">
              <a:spcBef>
                <a:spcPts val="600"/>
              </a:spcBef>
              <a:spcAft>
                <a:spcPts val="0"/>
              </a:spcAft>
              <a:buFont typeface="+mj-lt"/>
              <a:buAutoNum type="arabicPeriod"/>
              <a:tabLst>
                <a:tab pos="228600" algn="l"/>
              </a:tabLst>
            </a:pPr>
            <a:r>
              <a:rPr lang="en-US" sz="900" dirty="0">
                <a:latin typeface="+mn-lt"/>
                <a:ea typeface="MS Mincho"/>
                <a:cs typeface="Times New Roman"/>
              </a:rPr>
              <a:t>Feste C., &amp; Anderson R.M. (1995). Empowerment: from philosophy to practice. Patient Education Counselling, 26,139-144.</a:t>
            </a:r>
            <a:endParaRPr lang="en-US" sz="900" dirty="0">
              <a:effectLst/>
              <a:latin typeface="+mn-lt"/>
              <a:ea typeface="MS Mincho"/>
              <a:cs typeface="Times New Roman"/>
            </a:endParaRPr>
          </a:p>
        </p:txBody>
      </p:sp>
    </p:spTree>
    <p:extLst>
      <p:ext uri="{BB962C8B-B14F-4D97-AF65-F5344CB8AC3E}">
        <p14:creationId xmlns:p14="http://schemas.microsoft.com/office/powerpoint/2010/main" val="254422984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85800" y="685800"/>
            <a:ext cx="8229600" cy="627251"/>
          </a:xfrm>
        </p:spPr>
        <p:txBody>
          <a:bodyPr/>
          <a:lstStyle/>
          <a:p>
            <a:r>
              <a:rPr lang="en-US" sz="1600" dirty="0"/>
              <a:t>References: </a:t>
            </a:r>
            <a:br>
              <a:rPr lang="en-US" sz="1600" dirty="0"/>
            </a:br>
            <a:r>
              <a:rPr lang="en-US" sz="1600" dirty="0"/>
              <a:t>Applying Theories, Perspectives, and Practice Models to Integrated Health (Cont’d)</a:t>
            </a:r>
          </a:p>
        </p:txBody>
      </p:sp>
      <p:sp>
        <p:nvSpPr>
          <p:cNvPr id="8" name="Rectangle 7"/>
          <p:cNvSpPr/>
          <p:nvPr/>
        </p:nvSpPr>
        <p:spPr>
          <a:xfrm>
            <a:off x="838200" y="1364347"/>
            <a:ext cx="7848600" cy="4426853"/>
          </a:xfrm>
          <a:prstGeom prst="rect">
            <a:avLst/>
          </a:prstGeom>
        </p:spPr>
        <p:txBody>
          <a:bodyPr wrap="square">
            <a:spAutoFit/>
          </a:bodyPr>
          <a:lstStyle/>
          <a:p>
            <a:pPr marL="233363" marR="0" lvl="0" indent="-233363">
              <a:spcBef>
                <a:spcPts val="0"/>
              </a:spcBef>
              <a:spcAft>
                <a:spcPts val="1000"/>
              </a:spcAft>
              <a:buFont typeface="+mj-lt"/>
              <a:buAutoNum type="arabicPeriod" startAt="16"/>
              <a:tabLst>
                <a:tab pos="228600" algn="l"/>
              </a:tabLst>
            </a:pPr>
            <a:r>
              <a:rPr lang="en-GB" sz="1000" dirty="0">
                <a:latin typeface="+mn-lt"/>
                <a:ea typeface="MS Mincho"/>
                <a:cs typeface="Times New Roman"/>
              </a:rPr>
              <a:t>Mola, E. (2006). Dalla compliance all’ empowerment: Due approcci alla malattia. Quaderon di comunicazione, fiducia e sicuerezza,dipartimento di filosofia e scienze sociali, Lecce, 6, 99-107.</a:t>
            </a:r>
            <a:endParaRPr lang="en-US" sz="1000" dirty="0">
              <a:latin typeface="+mn-lt"/>
              <a:ea typeface="MS Mincho"/>
              <a:cs typeface="Times New Roman"/>
            </a:endParaRPr>
          </a:p>
          <a:p>
            <a:pPr marL="233363" marR="0" lvl="0" indent="-233363">
              <a:spcBef>
                <a:spcPts val="0"/>
              </a:spcBef>
              <a:spcAft>
                <a:spcPts val="1000"/>
              </a:spcAft>
              <a:buFont typeface="+mj-lt"/>
              <a:buAutoNum type="arabicPeriod" startAt="16"/>
              <a:tabLst>
                <a:tab pos="228600" algn="l"/>
              </a:tabLst>
            </a:pPr>
            <a:r>
              <a:rPr lang="en-GB" sz="1000" dirty="0">
                <a:latin typeface="+mn-lt"/>
                <a:ea typeface="MS Mincho"/>
                <a:cs typeface="Times New Roman"/>
              </a:rPr>
              <a:t>Lorig, K. (2001). </a:t>
            </a:r>
            <a:r>
              <a:rPr lang="en-GB" sz="1000" i="1" dirty="0">
                <a:latin typeface="+mn-lt"/>
                <a:ea typeface="MS Mincho"/>
                <a:cs typeface="Times New Roman"/>
              </a:rPr>
              <a:t>Patient education: A practical approach.  </a:t>
            </a:r>
            <a:r>
              <a:rPr lang="en-GB" sz="1000" dirty="0">
                <a:latin typeface="+mn-lt"/>
                <a:ea typeface="MS Mincho"/>
                <a:cs typeface="Times New Roman"/>
              </a:rPr>
              <a:t>Thousand Oaks, CA: Sage Publications, Inc.</a:t>
            </a:r>
            <a:endParaRPr lang="en-US" sz="1000" dirty="0">
              <a:latin typeface="+mn-lt"/>
              <a:ea typeface="MS Mincho"/>
              <a:cs typeface="Times New Roman"/>
            </a:endParaRPr>
          </a:p>
          <a:p>
            <a:pPr marL="233363" marR="0" lvl="0" indent="-233363">
              <a:spcBef>
                <a:spcPts val="0"/>
              </a:spcBef>
              <a:spcAft>
                <a:spcPts val="1000"/>
              </a:spcAft>
              <a:buFont typeface="+mj-lt"/>
              <a:buAutoNum type="arabicPeriod" startAt="16"/>
              <a:tabLst>
                <a:tab pos="228600" algn="l"/>
              </a:tabLst>
            </a:pPr>
            <a:r>
              <a:rPr lang="en-GB" sz="1000" dirty="0">
                <a:latin typeface="+mn-lt"/>
                <a:ea typeface="MS Mincho"/>
                <a:cs typeface="Times New Roman"/>
              </a:rPr>
              <a:t> Lorig, K. (2003). Self-management education: More than a nice extra. </a:t>
            </a:r>
            <a:r>
              <a:rPr lang="en-GB" sz="1000" i="1" dirty="0">
                <a:latin typeface="+mn-lt"/>
                <a:ea typeface="MS Mincho"/>
                <a:cs typeface="Times New Roman"/>
              </a:rPr>
              <a:t>Medical Care 6</a:t>
            </a:r>
            <a:r>
              <a:rPr lang="en-GB" sz="1000" dirty="0">
                <a:latin typeface="+mn-lt"/>
                <a:ea typeface="MS Mincho"/>
                <a:cs typeface="Times New Roman"/>
              </a:rPr>
              <a:t>, 669-701.</a:t>
            </a:r>
            <a:endParaRPr lang="en-US" sz="1000" dirty="0">
              <a:latin typeface="+mn-lt"/>
              <a:ea typeface="MS Mincho"/>
              <a:cs typeface="Times New Roman"/>
            </a:endParaRPr>
          </a:p>
          <a:p>
            <a:pPr marL="233363" marR="0" lvl="0" indent="-233363">
              <a:spcBef>
                <a:spcPts val="0"/>
              </a:spcBef>
              <a:spcAft>
                <a:spcPts val="1000"/>
              </a:spcAft>
              <a:buFont typeface="+mj-lt"/>
              <a:buAutoNum type="arabicPeriod" startAt="16"/>
              <a:tabLst>
                <a:tab pos="228600" algn="l"/>
              </a:tabLst>
            </a:pPr>
            <a:r>
              <a:rPr lang="en-US" sz="1000" dirty="0">
                <a:latin typeface="+mn-lt"/>
                <a:ea typeface="MS Mincho"/>
                <a:cs typeface="Times New Roman"/>
              </a:rPr>
              <a:t>Freire, P. (1971). </a:t>
            </a:r>
            <a:r>
              <a:rPr lang="en-US" sz="1000" i="1" dirty="0">
                <a:latin typeface="+mn-lt"/>
                <a:ea typeface="MS Mincho"/>
                <a:cs typeface="Times New Roman"/>
              </a:rPr>
              <a:t>Educacao como practica de libertad: Edzione Italiana</a:t>
            </a:r>
            <a:r>
              <a:rPr lang="en-US" sz="1000" dirty="0">
                <a:latin typeface="+mn-lt"/>
                <a:ea typeface="MS Mincho"/>
                <a:cs typeface="Times New Roman"/>
              </a:rPr>
              <a:t>. Arnoldo Mondaton Editore.</a:t>
            </a:r>
          </a:p>
          <a:p>
            <a:pPr marL="233363" marR="0" lvl="0" indent="-233363">
              <a:spcBef>
                <a:spcPts val="0"/>
              </a:spcBef>
              <a:spcAft>
                <a:spcPts val="1000"/>
              </a:spcAft>
              <a:buFont typeface="+mj-lt"/>
              <a:buAutoNum type="arabicPeriod" startAt="16"/>
              <a:tabLst>
                <a:tab pos="228600" algn="l"/>
              </a:tabLst>
            </a:pPr>
            <a:r>
              <a:rPr lang="en-US" sz="1000" dirty="0">
                <a:latin typeface="+mn-lt"/>
                <a:ea typeface="MS Mincho"/>
                <a:cs typeface="Times New Roman"/>
              </a:rPr>
              <a:t> Bloom, B. S. (1985). </a:t>
            </a:r>
            <a:r>
              <a:rPr lang="en-US" sz="1000" i="1" dirty="0">
                <a:latin typeface="+mn-lt"/>
                <a:ea typeface="MS Mincho"/>
                <a:cs typeface="Times New Roman"/>
              </a:rPr>
              <a:t>Developing talent in young people</a:t>
            </a:r>
            <a:r>
              <a:rPr lang="en-US" sz="1000" dirty="0">
                <a:latin typeface="+mn-lt"/>
                <a:ea typeface="MS Mincho"/>
                <a:cs typeface="Times New Roman"/>
              </a:rPr>
              <a:t>. New York: Ballantine Books.</a:t>
            </a:r>
          </a:p>
          <a:p>
            <a:pPr marL="233363" marR="0" lvl="0" indent="-233363">
              <a:spcBef>
                <a:spcPts val="0"/>
              </a:spcBef>
              <a:spcAft>
                <a:spcPts val="1000"/>
              </a:spcAft>
              <a:buFont typeface="+mj-lt"/>
              <a:buAutoNum type="arabicPeriod" startAt="16"/>
              <a:tabLst>
                <a:tab pos="228600" algn="l"/>
              </a:tabLst>
            </a:pPr>
            <a:r>
              <a:rPr lang="en-US" sz="1000" dirty="0">
                <a:latin typeface="+mn-lt"/>
                <a:ea typeface="MS Mincho"/>
                <a:cs typeface="Times New Roman"/>
              </a:rPr>
              <a:t> Gonzalez, V. M., Goeppinger, J., &amp; Lorig, K. (1990). Four psychosocial theories and their application to patient education and clinical practice. </a:t>
            </a:r>
            <a:r>
              <a:rPr lang="en-US" sz="1000" i="1" dirty="0">
                <a:latin typeface="+mn-lt"/>
                <a:ea typeface="MS Mincho"/>
                <a:cs typeface="Times New Roman"/>
              </a:rPr>
              <a:t>Arthritis Care and Research.</a:t>
            </a:r>
            <a:endParaRPr lang="en-US" sz="1000" dirty="0">
              <a:latin typeface="+mn-lt"/>
              <a:ea typeface="MS Mincho"/>
              <a:cs typeface="Times New Roman"/>
            </a:endParaRPr>
          </a:p>
          <a:p>
            <a:pPr marL="233363" marR="0" lvl="0" indent="-233363">
              <a:spcBef>
                <a:spcPts val="0"/>
              </a:spcBef>
              <a:spcAft>
                <a:spcPts val="1000"/>
              </a:spcAft>
              <a:buFont typeface="+mj-lt"/>
              <a:buAutoNum type="arabicPeriod" startAt="16"/>
              <a:tabLst>
                <a:tab pos="228600" algn="l"/>
              </a:tabLst>
            </a:pPr>
            <a:r>
              <a:rPr lang="en-US" sz="1000" dirty="0">
                <a:latin typeface="+mn-lt"/>
                <a:ea typeface="MS Mincho"/>
                <a:cs typeface="Times New Roman"/>
              </a:rPr>
              <a:t>Murray, C. J., &amp; Lopez, A. D. (1996). </a:t>
            </a:r>
            <a:r>
              <a:rPr lang="en-US" sz="1000" i="1" dirty="0">
                <a:latin typeface="+mn-lt"/>
                <a:ea typeface="MS Mincho"/>
                <a:cs typeface="Times New Roman"/>
              </a:rPr>
              <a:t>The global burden of disease: A comprehensive assessment of mortality and disability from disease, injuries, and risk factors in 1990 projected to 2020</a:t>
            </a:r>
            <a:r>
              <a:rPr lang="en-US" sz="1000" dirty="0">
                <a:latin typeface="+mn-lt"/>
                <a:ea typeface="MS Mincho"/>
                <a:cs typeface="Times New Roman"/>
              </a:rPr>
              <a:t>.  Cambridge, MA:  Harvard School of Public Health.</a:t>
            </a:r>
          </a:p>
          <a:p>
            <a:pPr marL="233363" marR="0" lvl="0" indent="-233363">
              <a:spcBef>
                <a:spcPts val="0"/>
              </a:spcBef>
              <a:spcAft>
                <a:spcPts val="1000"/>
              </a:spcAft>
              <a:buFont typeface="+mj-lt"/>
              <a:buAutoNum type="arabicPeriod" startAt="16"/>
              <a:tabLst>
                <a:tab pos="228600" algn="l"/>
              </a:tabLst>
            </a:pPr>
            <a:r>
              <a:rPr lang="en-US" sz="1000" dirty="0">
                <a:latin typeface="+mn-lt"/>
                <a:ea typeface="MS Mincho"/>
                <a:cs typeface="Times New Roman"/>
              </a:rPr>
              <a:t>Lorig, K., Holman, H., Sobel, S., Laurent, D., Gonzalez, V., &amp; Minor, M. (2000). </a:t>
            </a:r>
            <a:r>
              <a:rPr lang="en-US" sz="1000" i="1" dirty="0">
                <a:latin typeface="+mn-lt"/>
                <a:ea typeface="MS Mincho"/>
                <a:cs typeface="Times New Roman"/>
              </a:rPr>
              <a:t>Living a healthy life with chronic conditions: Self-management of heart disease, arthritis, diabetes, asthma, bronchitis, emphysema, and others. </a:t>
            </a:r>
            <a:r>
              <a:rPr lang="en-US" sz="1000" dirty="0">
                <a:latin typeface="+mn-lt"/>
                <a:ea typeface="MS Mincho"/>
                <a:cs typeface="Times New Roman"/>
              </a:rPr>
              <a:t>Boulder, CO: Bull Publishing CO.</a:t>
            </a:r>
          </a:p>
          <a:p>
            <a:pPr marL="233363" marR="0" lvl="0" indent="-233363">
              <a:spcBef>
                <a:spcPts val="0"/>
              </a:spcBef>
              <a:spcAft>
                <a:spcPts val="1000"/>
              </a:spcAft>
              <a:buFont typeface="+mj-lt"/>
              <a:buAutoNum type="arabicPeriod" startAt="16"/>
              <a:tabLst>
                <a:tab pos="228600" algn="l"/>
              </a:tabLst>
            </a:pPr>
            <a:r>
              <a:rPr lang="en-US" sz="1000" dirty="0">
                <a:latin typeface="+mn-lt"/>
                <a:ea typeface="MS Mincho"/>
                <a:cs typeface="Times New Roman"/>
              </a:rPr>
              <a:t> Lorig, K., &amp; Holman, H. (2004). </a:t>
            </a:r>
            <a:r>
              <a:rPr lang="en-US" sz="1000" i="1" dirty="0">
                <a:latin typeface="+mn-lt"/>
                <a:ea typeface="MS Mincho"/>
                <a:cs typeface="Times New Roman"/>
              </a:rPr>
              <a:t>Self-management education: Context, definition, and outcomes and mechanisms. </a:t>
            </a:r>
            <a:r>
              <a:rPr lang="en-US" sz="1000" dirty="0">
                <a:latin typeface="+mn-lt"/>
                <a:ea typeface="MS Mincho"/>
                <a:cs typeface="Times New Roman"/>
              </a:rPr>
              <a:t>Retrieved from </a:t>
            </a:r>
            <a:r>
              <a:rPr lang="en-US" sz="1000" u="sng" dirty="0">
                <a:solidFill>
                  <a:srgbClr val="0000FF"/>
                </a:solidFill>
                <a:latin typeface="+mn-lt"/>
                <a:ea typeface="MS Mincho"/>
                <a:cs typeface="Times New Roman"/>
              </a:rPr>
              <a:t>http://www.chronicdisease.health.gov.au/pdfs/lorig.pdf.Accessed</a:t>
            </a:r>
            <a:endParaRPr lang="en-US" sz="1000" dirty="0">
              <a:latin typeface="+mn-lt"/>
              <a:ea typeface="MS Mincho"/>
              <a:cs typeface="Times New Roman"/>
            </a:endParaRPr>
          </a:p>
          <a:p>
            <a:pPr marL="233363" marR="0" lvl="0" indent="-233363">
              <a:spcBef>
                <a:spcPts val="0"/>
              </a:spcBef>
              <a:spcAft>
                <a:spcPts val="1000"/>
              </a:spcAft>
              <a:buFont typeface="+mj-lt"/>
              <a:buAutoNum type="arabicPeriod" startAt="16"/>
              <a:tabLst>
                <a:tab pos="228600" algn="l"/>
              </a:tabLst>
            </a:pPr>
            <a:r>
              <a:rPr lang="en-US" sz="1000" dirty="0">
                <a:latin typeface="+mn-lt"/>
                <a:ea typeface="MS Mincho"/>
                <a:cs typeface="Times New Roman"/>
              </a:rPr>
              <a:t> Funnell, M. (March 2000) Helping Patients Take Charge of Their Chronic Illnesses.  Family Practice Management.</a:t>
            </a:r>
          </a:p>
          <a:p>
            <a:pPr marL="233363" marR="0" lvl="0" indent="-233363">
              <a:spcBef>
                <a:spcPts val="0"/>
              </a:spcBef>
              <a:spcAft>
                <a:spcPts val="1000"/>
              </a:spcAft>
              <a:buFont typeface="+mj-lt"/>
              <a:buAutoNum type="arabicPeriod" startAt="16"/>
              <a:tabLst>
                <a:tab pos="228600" algn="l"/>
              </a:tabLst>
            </a:pPr>
            <a:r>
              <a:rPr lang="en-US" sz="1000" dirty="0">
                <a:latin typeface="+mn-lt"/>
                <a:ea typeface="MS Mincho"/>
                <a:cs typeface="Times New Roman"/>
              </a:rPr>
              <a:t>Wagner, E. H. (1998). Chronic disease management: What will it take to improve care for chronic illness. </a:t>
            </a:r>
            <a:r>
              <a:rPr lang="en-US" sz="1000" i="1" dirty="0">
                <a:latin typeface="+mn-lt"/>
                <a:ea typeface="MS Mincho"/>
                <a:cs typeface="Times New Roman"/>
              </a:rPr>
              <a:t>Effective Clinical Practice, 1</a:t>
            </a:r>
            <a:r>
              <a:rPr lang="en-US" sz="1000" dirty="0">
                <a:latin typeface="+mn-lt"/>
                <a:ea typeface="MS Mincho"/>
                <a:cs typeface="Times New Roman"/>
              </a:rPr>
              <a:t>, 2-4.</a:t>
            </a:r>
          </a:p>
          <a:p>
            <a:pPr marL="233363" marR="0" lvl="0" indent="-233363">
              <a:spcBef>
                <a:spcPts val="0"/>
              </a:spcBef>
              <a:spcAft>
                <a:spcPts val="1000"/>
              </a:spcAft>
              <a:buFont typeface="+mj-lt"/>
              <a:buAutoNum type="arabicPeriod" startAt="16"/>
              <a:tabLst>
                <a:tab pos="228600" algn="l"/>
              </a:tabLst>
            </a:pPr>
            <a:r>
              <a:rPr lang="en-US" sz="1000" dirty="0">
                <a:latin typeface="+mn-lt"/>
                <a:ea typeface="MS Mincho"/>
                <a:cs typeface="Times New Roman"/>
              </a:rPr>
              <a:t> Fischer, D., Stewart, A. L., Bloch, D. A, Lorig, K., Laurent, D., &amp; Holman, H. (1999). Capturing the Patient’s View of Change as a Clinical Outcome Measure</a:t>
            </a:r>
            <a:r>
              <a:rPr lang="en-US" sz="1000" i="1" dirty="0">
                <a:latin typeface="+mn-lt"/>
                <a:ea typeface="MS Mincho"/>
                <a:cs typeface="Times New Roman"/>
              </a:rPr>
              <a:t>.  JAMA </a:t>
            </a:r>
            <a:r>
              <a:rPr lang="en-US" sz="1000" dirty="0">
                <a:latin typeface="+mn-lt"/>
                <a:ea typeface="MS Mincho"/>
                <a:cs typeface="Times New Roman"/>
              </a:rPr>
              <a:t>282(12). </a:t>
            </a:r>
            <a:endParaRPr lang="en-US" sz="1000" dirty="0">
              <a:effectLst/>
              <a:latin typeface="+mn-lt"/>
              <a:ea typeface="MS Mincho"/>
              <a:cs typeface="Times New Roman"/>
            </a:endParaRPr>
          </a:p>
        </p:txBody>
      </p:sp>
    </p:spTree>
    <p:extLst>
      <p:ext uri="{BB962C8B-B14F-4D97-AF65-F5344CB8AC3E}">
        <p14:creationId xmlns:p14="http://schemas.microsoft.com/office/powerpoint/2010/main" val="106767930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85800"/>
            <a:ext cx="8001000" cy="838200"/>
          </a:xfrm>
        </p:spPr>
        <p:txBody>
          <a:bodyPr/>
          <a:lstStyle/>
          <a:p>
            <a:r>
              <a:rPr lang="en-US" sz="1600" dirty="0"/>
              <a:t>References: </a:t>
            </a:r>
            <a:br>
              <a:rPr lang="en-US" sz="1600" dirty="0"/>
            </a:br>
            <a:r>
              <a:rPr lang="en-US" sz="1600" dirty="0"/>
              <a:t>Applying Theories, Perspectives, and Practice Models to Integrated Health</a:t>
            </a:r>
            <a:br>
              <a:rPr lang="en-US" sz="1600" dirty="0"/>
            </a:br>
            <a:endParaRPr lang="en-US" sz="1600" dirty="0"/>
          </a:p>
        </p:txBody>
      </p:sp>
      <p:sp>
        <p:nvSpPr>
          <p:cNvPr id="3" name="Rectangle 2"/>
          <p:cNvSpPr/>
          <p:nvPr/>
        </p:nvSpPr>
        <p:spPr>
          <a:xfrm>
            <a:off x="838200" y="1524000"/>
            <a:ext cx="6858000" cy="2426305"/>
          </a:xfrm>
          <a:prstGeom prst="rect">
            <a:avLst/>
          </a:prstGeom>
        </p:spPr>
        <p:txBody>
          <a:bodyPr wrap="square">
            <a:spAutoFit/>
          </a:bodyPr>
          <a:lstStyle/>
          <a:p>
            <a:pPr marL="228600" marR="0" lvl="0" indent="-228600">
              <a:spcBef>
                <a:spcPts val="0"/>
              </a:spcBef>
              <a:spcAft>
                <a:spcPts val="1000"/>
              </a:spcAft>
              <a:buFont typeface="+mj-lt"/>
              <a:buAutoNum type="arabicPeriod" startAt="28"/>
              <a:tabLst>
                <a:tab pos="228600" algn="l"/>
              </a:tabLst>
            </a:pPr>
            <a:r>
              <a:rPr lang="en-US" sz="1000" dirty="0">
                <a:latin typeface="+mn-lt"/>
                <a:ea typeface="MS Mincho"/>
                <a:cs typeface="Times New Roman"/>
              </a:rPr>
              <a:t>Hunter, C. L., Goodie, J. L., Oordt, J. L., &amp; Dobmeyer, A. C. (2012). </a:t>
            </a:r>
            <a:r>
              <a:rPr lang="en-US" sz="1000" i="1" dirty="0">
                <a:latin typeface="+mn-lt"/>
                <a:ea typeface="MS Mincho"/>
                <a:cs typeface="Times New Roman"/>
              </a:rPr>
              <a:t>Integrated behavioral health in primary care: Step-by-step guidance for assessment and intervention</a:t>
            </a:r>
            <a:r>
              <a:rPr lang="en-US" sz="1000" dirty="0">
                <a:latin typeface="+mn-lt"/>
                <a:ea typeface="MS Mincho"/>
                <a:cs typeface="Times New Roman"/>
              </a:rPr>
              <a:t>. Washington, D.C.: American Psychological Association. </a:t>
            </a:r>
          </a:p>
          <a:p>
            <a:pPr marL="228600" marR="0" lvl="0" indent="-228600">
              <a:spcBef>
                <a:spcPts val="0"/>
              </a:spcBef>
              <a:spcAft>
                <a:spcPts val="1000"/>
              </a:spcAft>
              <a:buFont typeface="+mj-lt"/>
              <a:buAutoNum type="arabicPeriod" startAt="28"/>
              <a:tabLst>
                <a:tab pos="228600" algn="l"/>
              </a:tabLst>
            </a:pPr>
            <a:r>
              <a:rPr lang="en-US" sz="1000" dirty="0">
                <a:latin typeface="+mn-lt"/>
                <a:ea typeface="MS Mincho"/>
                <a:cs typeface="Times New Roman"/>
              </a:rPr>
              <a:t>Robinson, B. (2009). When therapist variables and the client’s theory of change meet.  </a:t>
            </a:r>
            <a:r>
              <a:rPr lang="en-US" sz="1000" i="1" dirty="0">
                <a:latin typeface="+mn-lt"/>
                <a:ea typeface="MS Mincho"/>
                <a:cs typeface="Times New Roman"/>
              </a:rPr>
              <a:t>Psychotherapy in Australia, 15</a:t>
            </a:r>
            <a:r>
              <a:rPr lang="en-US" sz="1000" dirty="0">
                <a:latin typeface="+mn-lt"/>
                <a:ea typeface="MS Mincho"/>
                <a:cs typeface="Times New Roman"/>
              </a:rPr>
              <a:t>(4), 60-65.</a:t>
            </a:r>
          </a:p>
          <a:p>
            <a:pPr marL="228600" marR="0" lvl="0" indent="-228600">
              <a:spcBef>
                <a:spcPts val="0"/>
              </a:spcBef>
              <a:spcAft>
                <a:spcPts val="1000"/>
              </a:spcAft>
              <a:buFont typeface="+mj-lt"/>
              <a:buAutoNum type="arabicPeriod" startAt="28"/>
              <a:tabLst>
                <a:tab pos="228600" algn="l"/>
              </a:tabLst>
            </a:pPr>
            <a:r>
              <a:rPr lang="en-US" sz="1000" dirty="0">
                <a:latin typeface="+mn-lt"/>
                <a:ea typeface="MS Mincho"/>
                <a:cs typeface="Times New Roman"/>
              </a:rPr>
              <a:t> Prochaska, J .O., Norcross, J. C., DiClemente, C. C. (1994). </a:t>
            </a:r>
            <a:r>
              <a:rPr lang="en-US" sz="1000" i="1" dirty="0">
                <a:latin typeface="+mn-lt"/>
                <a:ea typeface="MS Mincho"/>
                <a:cs typeface="Times New Roman"/>
              </a:rPr>
              <a:t>Changing for good: A revolutionary six-stage program for overcoming bad habits and moving your life positively forward</a:t>
            </a:r>
            <a:r>
              <a:rPr lang="en-US" sz="1000" dirty="0">
                <a:latin typeface="+mn-lt"/>
                <a:ea typeface="MS Mincho"/>
                <a:cs typeface="Times New Roman"/>
              </a:rPr>
              <a:t>. New York: Avon Books.</a:t>
            </a:r>
          </a:p>
          <a:p>
            <a:pPr marL="228600" marR="0" lvl="0" indent="-228600">
              <a:spcBef>
                <a:spcPts val="0"/>
              </a:spcBef>
              <a:spcAft>
                <a:spcPts val="1000"/>
              </a:spcAft>
              <a:buFont typeface="+mj-lt"/>
              <a:buAutoNum type="arabicPeriod" startAt="28"/>
              <a:tabLst>
                <a:tab pos="228600" algn="l"/>
              </a:tabLst>
            </a:pPr>
            <a:r>
              <a:rPr lang="en-US" sz="1000" dirty="0">
                <a:latin typeface="+mn-lt"/>
                <a:ea typeface="MS Mincho"/>
                <a:cs typeface="Times New Roman"/>
              </a:rPr>
              <a:t> Prochaska, J.O., &amp; Norcross, J.C. (2001). Stages of change. </a:t>
            </a:r>
            <a:r>
              <a:rPr lang="en-US" sz="1000" i="1" dirty="0">
                <a:latin typeface="+mn-lt"/>
                <a:ea typeface="MS Mincho"/>
                <a:cs typeface="Times New Roman"/>
              </a:rPr>
              <a:t>Psychotherapy 38</a:t>
            </a:r>
            <a:r>
              <a:rPr lang="en-US" sz="1000" dirty="0">
                <a:latin typeface="+mn-lt"/>
                <a:ea typeface="MS Mincho"/>
                <a:cs typeface="Times New Roman"/>
              </a:rPr>
              <a:t>(4).</a:t>
            </a:r>
          </a:p>
          <a:p>
            <a:pPr marL="228600" marR="0" lvl="0" indent="-228600">
              <a:spcBef>
                <a:spcPts val="0"/>
              </a:spcBef>
              <a:spcAft>
                <a:spcPts val="1000"/>
              </a:spcAft>
              <a:buFont typeface="+mj-lt"/>
              <a:buAutoNum type="arabicPeriod" startAt="28"/>
              <a:tabLst>
                <a:tab pos="228600" algn="l"/>
              </a:tabLst>
            </a:pPr>
            <a:r>
              <a:rPr lang="en-US" sz="1000" dirty="0">
                <a:latin typeface="+mn-lt"/>
                <a:ea typeface="MS Mincho"/>
                <a:cs typeface="Times New Roman"/>
              </a:rPr>
              <a:t>  Prochaska, J. O., DiClemente, C. C., &amp; Norcross, J. C. (1992). In search of how people change: Applications to addictive behaviors. </a:t>
            </a:r>
            <a:r>
              <a:rPr lang="en-US" sz="1000" i="1" dirty="0">
                <a:latin typeface="+mn-lt"/>
                <a:ea typeface="MS Mincho"/>
                <a:cs typeface="Times New Roman"/>
              </a:rPr>
              <a:t>American Psychologist, 47</a:t>
            </a:r>
            <a:r>
              <a:rPr lang="en-US" sz="1000" dirty="0">
                <a:latin typeface="+mn-lt"/>
                <a:ea typeface="MS Mincho"/>
                <a:cs typeface="Times New Roman"/>
              </a:rPr>
              <a:t>, 1102-1114.  </a:t>
            </a:r>
          </a:p>
          <a:p>
            <a:pPr marL="228600" marR="0" lvl="0" indent="-228600">
              <a:spcBef>
                <a:spcPts val="0"/>
              </a:spcBef>
              <a:spcAft>
                <a:spcPts val="1000"/>
              </a:spcAft>
              <a:buFont typeface="+mj-lt"/>
              <a:buAutoNum type="arabicPeriod" startAt="28"/>
              <a:tabLst>
                <a:tab pos="228600" algn="l"/>
              </a:tabLst>
            </a:pPr>
            <a:r>
              <a:rPr lang="en-US" sz="1000" dirty="0">
                <a:latin typeface="+mn-lt"/>
                <a:ea typeface="MS Mincho"/>
                <a:cs typeface="Times New Roman"/>
              </a:rPr>
              <a:t>Ryan R., P., Deci, E., &amp; Williams, G. (2008). Facilitating health behavior change and it’s maintenance: Interventions based on Self Determination theory. </a:t>
            </a:r>
            <a:r>
              <a:rPr lang="en-US" sz="1000" i="1" dirty="0">
                <a:latin typeface="+mn-lt"/>
                <a:ea typeface="MS Mincho"/>
                <a:cs typeface="Times New Roman"/>
              </a:rPr>
              <a:t>The European Health Psychologist, 10</a:t>
            </a:r>
            <a:r>
              <a:rPr lang="en-US" sz="1000" dirty="0">
                <a:latin typeface="+mn-lt"/>
                <a:ea typeface="MS Mincho"/>
                <a:cs typeface="Times New Roman"/>
              </a:rPr>
              <a:t>, 2-5.</a:t>
            </a:r>
            <a:endParaRPr lang="en-US" sz="1000" dirty="0">
              <a:effectLst/>
              <a:latin typeface="+mn-lt"/>
              <a:ea typeface="MS Mincho"/>
              <a:cs typeface="Times New Roman"/>
            </a:endParaRPr>
          </a:p>
        </p:txBody>
      </p:sp>
    </p:spTree>
    <p:extLst>
      <p:ext uri="{BB962C8B-B14F-4D97-AF65-F5344CB8AC3E}">
        <p14:creationId xmlns:p14="http://schemas.microsoft.com/office/powerpoint/2010/main" val="6530572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8001000" cy="838200"/>
          </a:xfrm>
        </p:spPr>
        <p:txBody>
          <a:bodyPr/>
          <a:lstStyle/>
          <a:p>
            <a:r>
              <a:rPr lang="en-US" dirty="0"/>
              <a:t>Biological, Psychological, Social Relational and Spiritual Aspects—A Person-Focused Approach</a:t>
            </a:r>
            <a:r>
              <a:rPr lang="en-US" baseline="30000" dirty="0"/>
              <a:t>1</a:t>
            </a:r>
            <a:br>
              <a:rPr lang="en-US" dirty="0"/>
            </a:br>
            <a:br>
              <a:rPr lang="en-US" dirty="0"/>
            </a:br>
            <a:endParaRPr lang="en-US" dirty="0"/>
          </a:p>
        </p:txBody>
      </p:sp>
      <p:sp>
        <p:nvSpPr>
          <p:cNvPr id="3" name="Content Placeholder 2"/>
          <p:cNvSpPr>
            <a:spLocks noGrp="1"/>
          </p:cNvSpPr>
          <p:nvPr>
            <p:ph sz="half" idx="4294967295"/>
          </p:nvPr>
        </p:nvSpPr>
        <p:spPr>
          <a:xfrm>
            <a:off x="1065212" y="2529997"/>
            <a:ext cx="3659188" cy="3311525"/>
          </a:xfrm>
          <a:ln w="19050">
            <a:solidFill>
              <a:schemeClr val="bg1">
                <a:lumMod val="85000"/>
              </a:schemeClr>
            </a:solidFill>
          </a:ln>
        </p:spPr>
        <p:txBody>
          <a:bodyPr tIns="91440"/>
          <a:lstStyle/>
          <a:p>
            <a:pPr marL="233363" lvl="1" indent="-233363">
              <a:spcBef>
                <a:spcPts val="600"/>
              </a:spcBef>
            </a:pPr>
            <a:r>
              <a:rPr lang="en-US" sz="1600" dirty="0"/>
              <a:t>Collects information regarding history, development, biology, genetics, psychology, social, spiritual, and environmental aspects of health</a:t>
            </a:r>
          </a:p>
          <a:p>
            <a:pPr marL="233363" lvl="1" indent="-233363">
              <a:spcBef>
                <a:spcPts val="600"/>
              </a:spcBef>
            </a:pPr>
            <a:r>
              <a:rPr lang="en-US" sz="1600" dirty="0"/>
              <a:t>Offers a structure to examine current mental status </a:t>
            </a:r>
          </a:p>
          <a:p>
            <a:pPr marL="233363" lvl="1" indent="-233363">
              <a:spcBef>
                <a:spcPts val="600"/>
              </a:spcBef>
            </a:pPr>
            <a:r>
              <a:rPr lang="en-US" sz="1600" dirty="0"/>
              <a:t>Provides insight into personal strengths and weakness including social role, environmental resources, mental health and physical health</a:t>
            </a:r>
          </a:p>
          <a:p>
            <a:pPr marL="339725" lvl="1" indent="-339725">
              <a:spcBef>
                <a:spcPts val="1200"/>
              </a:spcBef>
            </a:pPr>
            <a:endParaRPr lang="en-US" sz="1600" dirty="0"/>
          </a:p>
        </p:txBody>
      </p:sp>
      <p:sp>
        <p:nvSpPr>
          <p:cNvPr id="5" name="Text Placeholder 4"/>
          <p:cNvSpPr>
            <a:spLocks noGrp="1"/>
          </p:cNvSpPr>
          <p:nvPr>
            <p:ph type="body" idx="4294967295"/>
          </p:nvPr>
        </p:nvSpPr>
        <p:spPr>
          <a:xfrm>
            <a:off x="1065212" y="2183922"/>
            <a:ext cx="3659188" cy="346075"/>
          </a:xfrm>
          <a:solidFill>
            <a:srgbClr val="4F81BD"/>
          </a:solidFill>
          <a:ln w="19050">
            <a:solidFill>
              <a:schemeClr val="bg1">
                <a:lumMod val="85000"/>
              </a:schemeClr>
            </a:solidFill>
          </a:ln>
        </p:spPr>
        <p:txBody>
          <a:bodyPr/>
          <a:lstStyle/>
          <a:p>
            <a:pPr algn="ctr"/>
            <a:r>
              <a:rPr lang="en-US" sz="1800" b="1" dirty="0">
                <a:solidFill>
                  <a:schemeClr val="bg1"/>
                </a:solidFill>
              </a:rPr>
              <a:t>Purpose</a:t>
            </a:r>
          </a:p>
        </p:txBody>
      </p:sp>
      <p:sp>
        <p:nvSpPr>
          <p:cNvPr id="6" name="Text Placeholder 5"/>
          <p:cNvSpPr>
            <a:spLocks noGrp="1"/>
          </p:cNvSpPr>
          <p:nvPr>
            <p:ph type="body" sz="quarter" idx="4294967295"/>
          </p:nvPr>
        </p:nvSpPr>
        <p:spPr>
          <a:xfrm>
            <a:off x="5029200" y="2183922"/>
            <a:ext cx="3660775" cy="346075"/>
          </a:xfrm>
          <a:solidFill>
            <a:srgbClr val="4F81BD"/>
          </a:solidFill>
          <a:ln w="19050">
            <a:solidFill>
              <a:schemeClr val="bg1">
                <a:lumMod val="85000"/>
              </a:schemeClr>
            </a:solidFill>
          </a:ln>
        </p:spPr>
        <p:txBody>
          <a:bodyPr/>
          <a:lstStyle/>
          <a:p>
            <a:pPr algn="ctr"/>
            <a:r>
              <a:rPr lang="en-US" sz="1800" b="1" dirty="0">
                <a:solidFill>
                  <a:schemeClr val="bg1"/>
                </a:solidFill>
              </a:rPr>
              <a:t>Contributions</a:t>
            </a:r>
          </a:p>
        </p:txBody>
      </p:sp>
      <p:sp>
        <p:nvSpPr>
          <p:cNvPr id="7" name="Content Placeholder 6"/>
          <p:cNvSpPr>
            <a:spLocks noGrp="1"/>
          </p:cNvSpPr>
          <p:nvPr>
            <p:ph sz="quarter" idx="4294967295"/>
          </p:nvPr>
        </p:nvSpPr>
        <p:spPr>
          <a:xfrm>
            <a:off x="5029200" y="2529997"/>
            <a:ext cx="3660775" cy="3311525"/>
          </a:xfrm>
          <a:noFill/>
          <a:ln w="19050">
            <a:solidFill>
              <a:schemeClr val="bg1">
                <a:lumMod val="85000"/>
              </a:schemeClr>
            </a:solidFill>
          </a:ln>
          <a:extLst>
            <a:ext uri="{909E8E84-426E-40dd-AFC4-6F175D3DCCD1}">
              <a14:hiddenFill xmlns:a14="http://schemas.microsoft.com/office/drawing/2010/main" xmlns="">
                <a:solidFill>
                  <a:schemeClr val="accent1"/>
                </a:solidFill>
              </a14:hiddenFill>
            </a:ext>
          </a:extLst>
        </p:spPr>
        <p:txBody>
          <a:bodyPr vert="horz" wrap="square" lIns="91440" tIns="91440" rIns="91440" bIns="45720" numCol="1" anchor="t" anchorCtr="0" compatLnSpc="1">
            <a:prstTxWarp prst="textNoShape">
              <a:avLst/>
            </a:prstTxWarp>
          </a:bodyPr>
          <a:lstStyle/>
          <a:p>
            <a:pPr marL="233363" lvl="1" indent="-233363">
              <a:spcBef>
                <a:spcPts val="600"/>
              </a:spcBef>
            </a:pPr>
            <a:r>
              <a:rPr lang="en-US" sz="1600" dirty="0"/>
              <a:t>Holistic- person and situation context</a:t>
            </a:r>
          </a:p>
          <a:p>
            <a:pPr marL="233363" lvl="1" indent="-233363">
              <a:spcBef>
                <a:spcPts val="600"/>
              </a:spcBef>
            </a:pPr>
            <a:r>
              <a:rPr lang="en-US" sz="1600" dirty="0"/>
              <a:t>Helps tie together theories to better understand aspects of the person and environment</a:t>
            </a:r>
          </a:p>
          <a:p>
            <a:pPr marL="233363" lvl="1" indent="-233363">
              <a:spcBef>
                <a:spcPts val="600"/>
              </a:spcBef>
            </a:pPr>
            <a:r>
              <a:rPr lang="en-US" sz="1600" dirty="0"/>
              <a:t>Gives integration and interconnectedness to contrasting qualities of the person</a:t>
            </a:r>
          </a:p>
          <a:p>
            <a:pPr marL="233363" lvl="1" indent="-233363">
              <a:spcBef>
                <a:spcPts val="600"/>
              </a:spcBef>
            </a:pPr>
            <a:r>
              <a:rPr lang="en-US" sz="1600" dirty="0"/>
              <a:t>Identifying possibilities for engaging micro and macro systems of practice</a:t>
            </a:r>
          </a:p>
          <a:p>
            <a:pPr marL="233363" lvl="1" indent="-233363">
              <a:spcBef>
                <a:spcPts val="600"/>
              </a:spcBef>
            </a:pPr>
            <a:endParaRPr lang="en-US" sz="1600" dirty="0"/>
          </a:p>
        </p:txBody>
      </p:sp>
    </p:spTree>
    <p:extLst>
      <p:ext uri="{BB962C8B-B14F-4D97-AF65-F5344CB8AC3E}">
        <p14:creationId xmlns:p14="http://schemas.microsoft.com/office/powerpoint/2010/main" val="1933992841"/>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533400"/>
            <a:ext cx="8001000" cy="838200"/>
          </a:xfrm>
        </p:spPr>
        <p:txBody>
          <a:bodyPr/>
          <a:lstStyle/>
          <a:p>
            <a:r>
              <a:rPr lang="en-US" dirty="0"/>
              <a:t>Group Activity</a:t>
            </a:r>
            <a:br>
              <a:rPr lang="en-US" dirty="0"/>
            </a:br>
            <a:r>
              <a:rPr lang="en-US" sz="2400" dirty="0">
                <a:solidFill>
                  <a:srgbClr val="CE7124"/>
                </a:solidFill>
              </a:rPr>
              <a:t>Person and Environmental Focused Mandalas…</a:t>
            </a:r>
            <a:endParaRPr lang="en-US" baseline="30000" dirty="0"/>
          </a:p>
        </p:txBody>
      </p:sp>
      <p:sp>
        <p:nvSpPr>
          <p:cNvPr id="6" name="TextBox 5"/>
          <p:cNvSpPr txBox="1"/>
          <p:nvPr/>
        </p:nvSpPr>
        <p:spPr>
          <a:xfrm>
            <a:off x="1686460" y="1447800"/>
            <a:ext cx="5638800" cy="923330"/>
          </a:xfrm>
          <a:prstGeom prst="rect">
            <a:avLst/>
          </a:prstGeom>
          <a:solidFill>
            <a:schemeClr val="bg1"/>
          </a:solidFill>
        </p:spPr>
        <p:txBody>
          <a:bodyPr wrap="square" rtlCol="0">
            <a:spAutoFit/>
          </a:bodyPr>
          <a:lstStyle/>
          <a:p>
            <a:pPr algn="ctr"/>
            <a:r>
              <a:rPr lang="en-US" sz="1800" b="1" dirty="0">
                <a:solidFill>
                  <a:srgbClr val="0070C0"/>
                </a:solidFill>
              </a:rPr>
              <a:t>“We do not give priority to either the person or the environment, but rather see person </a:t>
            </a:r>
            <a:r>
              <a:rPr lang="en-US" sz="1800" b="1" i="1" dirty="0">
                <a:solidFill>
                  <a:srgbClr val="0070C0"/>
                </a:solidFill>
              </a:rPr>
              <a:t>and</a:t>
            </a:r>
            <a:r>
              <a:rPr lang="en-US" sz="1800" b="1" dirty="0">
                <a:solidFill>
                  <a:srgbClr val="0070C0"/>
                </a:solidFill>
              </a:rPr>
              <a:t> environment as inextricably related.” </a:t>
            </a:r>
            <a:r>
              <a:rPr lang="en-US" sz="1800" b="1" baseline="30000" dirty="0">
                <a:solidFill>
                  <a:srgbClr val="0070C0"/>
                </a:solidFill>
              </a:rPr>
              <a:t>1</a:t>
            </a:r>
            <a:endParaRPr lang="en-US" sz="1800" b="1" dirty="0">
              <a:solidFill>
                <a:srgbClr val="0070C0"/>
              </a:solidFill>
            </a:endParaRPr>
          </a:p>
        </p:txBody>
      </p:sp>
      <p:sp>
        <p:nvSpPr>
          <p:cNvPr id="3" name="Content Placeholder 2"/>
          <p:cNvSpPr>
            <a:spLocks noGrp="1"/>
          </p:cNvSpPr>
          <p:nvPr>
            <p:ph idx="1"/>
          </p:nvPr>
        </p:nvSpPr>
        <p:spPr>
          <a:xfrm>
            <a:off x="685800" y="2438400"/>
            <a:ext cx="8001000" cy="3581400"/>
          </a:xfrm>
        </p:spPr>
        <p:txBody>
          <a:bodyPr/>
          <a:lstStyle/>
          <a:p>
            <a:pPr marL="914400" lvl="1" indent="-457200">
              <a:buClr>
                <a:srgbClr val="CE7124"/>
              </a:buClr>
              <a:buFont typeface="+mj-lt"/>
              <a:buAutoNum type="arabicPeriod"/>
            </a:pPr>
            <a:r>
              <a:rPr lang="en-US" dirty="0"/>
              <a:t>Using the mandalas (on the next slide) of human behavior theories, consider how these various theories might be useful in practice with people who have a combination of health, mental health, and substance use disorders.</a:t>
            </a:r>
          </a:p>
          <a:p>
            <a:pPr marL="914400" lvl="1" indent="-457200">
              <a:buClr>
                <a:srgbClr val="CE7124"/>
              </a:buClr>
              <a:buFont typeface="+mj-lt"/>
              <a:buAutoNum type="arabicPeriod"/>
            </a:pPr>
            <a:r>
              <a:rPr lang="en-US" dirty="0"/>
              <a:t>Start by examining a clinical case example, or reading a narrative written by a person living with one or more of chronic conditions. </a:t>
            </a:r>
          </a:p>
          <a:p>
            <a:pPr marL="914400" lvl="1" indent="-457200">
              <a:buClr>
                <a:srgbClr val="CE7124"/>
              </a:buClr>
              <a:buFont typeface="+mj-lt"/>
              <a:buAutoNum type="arabicPeriod"/>
            </a:pPr>
            <a:r>
              <a:rPr lang="en-US" dirty="0"/>
              <a:t>Applying both the person-focused and environmental mandalas, examine how they interact and impact on the person’s experience.</a:t>
            </a:r>
          </a:p>
        </p:txBody>
      </p:sp>
    </p:spTree>
    <p:extLst>
      <p:ext uri="{BB962C8B-B14F-4D97-AF65-F5344CB8AC3E}">
        <p14:creationId xmlns:p14="http://schemas.microsoft.com/office/powerpoint/2010/main" val="3112097741"/>
      </p:ext>
    </p:extLst>
  </p:cSld>
  <p:clrMapOvr>
    <a:masterClrMapping/>
  </p:clrMapOvr>
</p:sld>
</file>

<file path=ppt/theme/theme1.xml><?xml version="1.0" encoding="utf-8"?>
<a:theme xmlns:a="http://schemas.openxmlformats.org/drawingml/2006/main" name="CIHS Powerpoint Templat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Bold"/>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CIHS Powerpoint Template</Template>
  <TotalTime>7712</TotalTime>
  <Words>5491</Words>
  <Application>Microsoft Office PowerPoint</Application>
  <PresentationFormat>On-screen Show (4:3)</PresentationFormat>
  <Paragraphs>571</Paragraphs>
  <Slides>78</Slides>
  <Notes>54</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78</vt:i4>
      </vt:variant>
    </vt:vector>
  </HeadingPairs>
  <TitlesOfParts>
    <vt:vector size="89" baseType="lpstr">
      <vt:lpstr>ＭＳ Ｐゴシック</vt:lpstr>
      <vt:lpstr>Arial</vt:lpstr>
      <vt:lpstr>Arial Bold</vt:lpstr>
      <vt:lpstr>Arial Unicode MS</vt:lpstr>
      <vt:lpstr>Calibri</vt:lpstr>
      <vt:lpstr>MS Mincho</vt:lpstr>
      <vt:lpstr>Times</vt:lpstr>
      <vt:lpstr>Times New Roman</vt:lpstr>
      <vt:lpstr>Wingdings</vt:lpstr>
      <vt:lpstr>ヒラギノ角ゴ Pro W3</vt:lpstr>
      <vt:lpstr>CIHS Powerpoint Template</vt:lpstr>
      <vt:lpstr>Applying Theories, Perspectives, and Practice Models to Integrated Health</vt:lpstr>
      <vt:lpstr>Module 3  Theories, Perspectives, and Practice Models in Integrated Health</vt:lpstr>
      <vt:lpstr>The Basic Value of Theories …1 </vt:lpstr>
      <vt:lpstr>Contribution of Theory to Integrated Health? 2</vt:lpstr>
      <vt:lpstr>Using Common Theories to Enhance Assessment 3</vt:lpstr>
      <vt:lpstr>Group Activity Generating Questions Associated with Theories…</vt:lpstr>
      <vt:lpstr>BioPsychoSocialSpiritual  </vt:lpstr>
      <vt:lpstr>Biological, Psychological, Social Relational and Spiritual Aspects—A Person-Focused Approach1  </vt:lpstr>
      <vt:lpstr>Group Activity Person and Environmental Focused Mandalas…</vt:lpstr>
      <vt:lpstr>Person and Environmental Focused Mandalas1</vt:lpstr>
      <vt:lpstr>Explanatory Models</vt:lpstr>
      <vt:lpstr>Stress  Vulnerability</vt:lpstr>
      <vt:lpstr>History of Mental Disorders </vt:lpstr>
      <vt:lpstr>Typical Reactions Towards Mental Illness6 </vt:lpstr>
      <vt:lpstr>Factors Contributing to Mental Health Disorders6</vt:lpstr>
      <vt:lpstr>The Stress Vulnerability Model7</vt:lpstr>
      <vt:lpstr>Group Activity How do the causal models of mental health disorders impact practice?</vt:lpstr>
      <vt:lpstr>Practice Theory Models</vt:lpstr>
      <vt:lpstr>Practice Theory Models8</vt:lpstr>
      <vt:lpstr>Critical Examination of Theory8</vt:lpstr>
      <vt:lpstr>Strengths and Resiliency  </vt:lpstr>
      <vt:lpstr>Consider An Example9</vt:lpstr>
      <vt:lpstr>Process Recording9</vt:lpstr>
      <vt:lpstr>Basic Assumptions of Strengths Perspective10,11,12</vt:lpstr>
      <vt:lpstr>Strengths-Based Practice? 9</vt:lpstr>
      <vt:lpstr>Empowerment </vt:lpstr>
      <vt:lpstr>Consider Some Examples13</vt:lpstr>
      <vt:lpstr>Empowering Approach?13</vt:lpstr>
      <vt:lpstr>Defining Empowerment for Health</vt:lpstr>
      <vt:lpstr>Sharing of Power16</vt:lpstr>
      <vt:lpstr>Empowerment Applied17</vt:lpstr>
      <vt:lpstr>How Do Patients Become Empowered?17,18</vt:lpstr>
      <vt:lpstr>Paolo Freire19</vt:lpstr>
      <vt:lpstr>Bloom’s Educational Model  About “Into,” “Through,” and “Beyond”20</vt:lpstr>
      <vt:lpstr>Group Activity Patient Education and Empowerment</vt:lpstr>
      <vt:lpstr>The Real Goal of Empowerment is Increased Self Efficacy…21</vt:lpstr>
      <vt:lpstr>Person Centered </vt:lpstr>
      <vt:lpstr>Patient as Central to the Process16</vt:lpstr>
      <vt:lpstr>Medical Model1 vs.  Person-Centered Model of Care1 </vt:lpstr>
      <vt:lpstr>Health Management </vt:lpstr>
      <vt:lpstr>Important Changes in Health Management22</vt:lpstr>
      <vt:lpstr>1) Chronic Disease:  The Major Reason for Seeking Healthcare in the U.S.22</vt:lpstr>
      <vt:lpstr>2) Treating Chronic Conditions Requires a Different Model of Care23</vt:lpstr>
      <vt:lpstr>3) Need for Change in Patient and Provider Roles24,25</vt:lpstr>
      <vt:lpstr>Wagner’s Chronic Care Model26</vt:lpstr>
      <vt:lpstr>Lorig’s Components of Self-Management 23,24,27 </vt:lpstr>
      <vt:lpstr>Group Activity Good Chronic Care Requires Self-Management</vt:lpstr>
      <vt:lpstr>Health Beliefs</vt:lpstr>
      <vt:lpstr>Health Belief Model 3,28</vt:lpstr>
      <vt:lpstr>Group Activity Beliefs about Pain</vt:lpstr>
      <vt:lpstr>The Client’s Theory of Change</vt:lpstr>
      <vt:lpstr>The Client’s Theory of Change 29</vt:lpstr>
      <vt:lpstr>Activity Client’s Theory of Change …</vt:lpstr>
      <vt:lpstr>Stage of Change</vt:lpstr>
      <vt:lpstr>Stage of Change Theory30</vt:lpstr>
      <vt:lpstr>James Prochaska</vt:lpstr>
      <vt:lpstr>Stage of Change…Details30</vt:lpstr>
      <vt:lpstr>10 Principles for Applying Stage of Change Theory 30,31,32 </vt:lpstr>
      <vt:lpstr>Activity For each of the detailed Stage of Change principles that follow…</vt:lpstr>
      <vt:lpstr>Change is a Process Rather Than an Event</vt:lpstr>
      <vt:lpstr>Change is Characterized by Stages</vt:lpstr>
      <vt:lpstr>Identifying the Person’s Stage of Readiness is Essential to Tailoring Interventions that will be Most Effective </vt:lpstr>
      <vt:lpstr>Moving One Stage at a Time is the Most Reasonable Goal </vt:lpstr>
      <vt:lpstr>Knowing the Changer’s Stage Helps to Individualize the Approach </vt:lpstr>
      <vt:lpstr>Insight is Necessary But Not Sufficient for Permanent Change </vt:lpstr>
      <vt:lpstr>People Who are Not in the Action Stage May Still be “Actively” Changing</vt:lpstr>
      <vt:lpstr>Understanding How to Maintain Change is Also a Key to Successful Change </vt:lpstr>
      <vt:lpstr>People can be at Different Stages for Different Problems</vt:lpstr>
      <vt:lpstr>The Goal is for Full Freedom from the Problem </vt:lpstr>
      <vt:lpstr>Group Activity Putting together the “theories” of change…</vt:lpstr>
      <vt:lpstr>Self-Determination Theory </vt:lpstr>
      <vt:lpstr>Self-Determination Theory33</vt:lpstr>
      <vt:lpstr>Autonomy, Competence, Relatedness33</vt:lpstr>
      <vt:lpstr>Group Activity Self-Determination Theory …</vt:lpstr>
      <vt:lpstr>In Closing…</vt:lpstr>
      <vt:lpstr>References:  Applying Theories, Perspectives, and Practice Models to Integrated Health</vt:lpstr>
      <vt:lpstr>References:  Applying Theories, Perspectives, and Practice Models to Integrated Health (Cont’d)</vt:lpstr>
      <vt:lpstr>References:  Applying Theories, Perspectives, and Practice Models to Integrated Health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Cobb</dc:creator>
  <cp:lastModifiedBy>Rashida Asante-Eccleston</cp:lastModifiedBy>
  <cp:revision>396</cp:revision>
  <cp:lastPrinted>2012-07-24T01:25:46Z</cp:lastPrinted>
  <dcterms:created xsi:type="dcterms:W3CDTF">2012-02-08T16:22:52Z</dcterms:created>
  <dcterms:modified xsi:type="dcterms:W3CDTF">2017-03-13T13:58:54Z</dcterms:modified>
</cp:coreProperties>
</file>