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0"/>
  </p:notesMasterIdLst>
  <p:handoutMasterIdLst>
    <p:handoutMasterId r:id="rId81"/>
  </p:handoutMasterIdLst>
  <p:sldIdLst>
    <p:sldId id="256" r:id="rId2"/>
    <p:sldId id="257" r:id="rId3"/>
    <p:sldId id="315" r:id="rId4"/>
    <p:sldId id="317" r:id="rId5"/>
    <p:sldId id="301" r:id="rId6"/>
    <p:sldId id="302" r:id="rId7"/>
    <p:sldId id="266" r:id="rId8"/>
    <p:sldId id="358" r:id="rId9"/>
    <p:sldId id="363" r:id="rId10"/>
    <p:sldId id="382" r:id="rId11"/>
    <p:sldId id="331" r:id="rId12"/>
    <p:sldId id="298" r:id="rId13"/>
    <p:sldId id="326" r:id="rId14"/>
    <p:sldId id="332" r:id="rId15"/>
    <p:sldId id="328" r:id="rId16"/>
    <p:sldId id="329" r:id="rId17"/>
    <p:sldId id="330" r:id="rId18"/>
    <p:sldId id="370" r:id="rId19"/>
    <p:sldId id="336" r:id="rId20"/>
    <p:sldId id="337" r:id="rId21"/>
    <p:sldId id="273" r:id="rId22"/>
    <p:sldId id="320" r:id="rId23"/>
    <p:sldId id="321" r:id="rId24"/>
    <p:sldId id="323" r:id="rId25"/>
    <p:sldId id="322" r:id="rId26"/>
    <p:sldId id="274" r:id="rId27"/>
    <p:sldId id="324" r:id="rId28"/>
    <p:sldId id="325" r:id="rId29"/>
    <p:sldId id="338" r:id="rId30"/>
    <p:sldId id="339" r:id="rId31"/>
    <p:sldId id="340" r:id="rId32"/>
    <p:sldId id="345" r:id="rId33"/>
    <p:sldId id="346" r:id="rId34"/>
    <p:sldId id="371" r:id="rId35"/>
    <p:sldId id="360" r:id="rId36"/>
    <p:sldId id="355" r:id="rId37"/>
    <p:sldId id="342" r:id="rId38"/>
    <p:sldId id="361" r:id="rId39"/>
    <p:sldId id="343" r:id="rId40"/>
    <p:sldId id="276" r:id="rId41"/>
    <p:sldId id="349" r:id="rId42"/>
    <p:sldId id="350" r:id="rId43"/>
    <p:sldId id="351" r:id="rId44"/>
    <p:sldId id="352" r:id="rId45"/>
    <p:sldId id="362" r:id="rId46"/>
    <p:sldId id="367" r:id="rId47"/>
    <p:sldId id="348" r:id="rId48"/>
    <p:sldId id="297" r:id="rId49"/>
    <p:sldId id="308" r:id="rId50"/>
    <p:sldId id="372" r:id="rId51"/>
    <p:sldId id="368" r:id="rId52"/>
    <p:sldId id="369" r:id="rId53"/>
    <p:sldId id="377" r:id="rId54"/>
    <p:sldId id="296" r:id="rId55"/>
    <p:sldId id="282" r:id="rId56"/>
    <p:sldId id="283" r:id="rId57"/>
    <p:sldId id="284" r:id="rId58"/>
    <p:sldId id="285" r:id="rId59"/>
    <p:sldId id="375" r:id="rId60"/>
    <p:sldId id="286" r:id="rId61"/>
    <p:sldId id="287" r:id="rId62"/>
    <p:sldId id="288" r:id="rId63"/>
    <p:sldId id="289" r:id="rId64"/>
    <p:sldId id="290" r:id="rId65"/>
    <p:sldId id="291" r:id="rId66"/>
    <p:sldId id="316" r:id="rId67"/>
    <p:sldId id="293" r:id="rId68"/>
    <p:sldId id="294" r:id="rId69"/>
    <p:sldId id="295" r:id="rId70"/>
    <p:sldId id="374" r:id="rId71"/>
    <p:sldId id="281" r:id="rId72"/>
    <p:sldId id="379" r:id="rId73"/>
    <p:sldId id="380" r:id="rId74"/>
    <p:sldId id="258" r:id="rId75"/>
    <p:sldId id="376" r:id="rId76"/>
    <p:sldId id="364" r:id="rId77"/>
    <p:sldId id="365" r:id="rId78"/>
    <p:sldId id="381" r:id="rId79"/>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912">
          <p15:clr>
            <a:srgbClr val="A4A3A4"/>
          </p15:clr>
        </p15:guide>
        <p15:guide id="2" pos="499">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FCC"/>
    <a:srgbClr val="CE7124"/>
    <a:srgbClr val="336699"/>
    <a:srgbClr val="68845A"/>
    <a:srgbClr val="D8C182"/>
    <a:srgbClr val="F7E29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3" autoAdjust="0"/>
    <p:restoredTop sz="86087" autoAdjust="0"/>
  </p:normalViewPr>
  <p:slideViewPr>
    <p:cSldViewPr>
      <p:cViewPr varScale="1">
        <p:scale>
          <a:sx n="75" d="100"/>
          <a:sy n="75" d="100"/>
        </p:scale>
        <p:origin x="312" y="43"/>
      </p:cViewPr>
      <p:guideLst>
        <p:guide orient="horz" pos="912"/>
        <p:guide pos="499"/>
      </p:guideLst>
    </p:cSldViewPr>
  </p:slideViewPr>
  <p:notesTextViewPr>
    <p:cViewPr>
      <p:scale>
        <a:sx n="1" d="1"/>
        <a:sy n="1" d="1"/>
      </p:scale>
      <p:origin x="0" y="0"/>
    </p:cViewPr>
  </p:notesTextViewPr>
  <p:sorterViewPr>
    <p:cViewPr>
      <p:scale>
        <a:sx n="100" d="100"/>
        <a:sy n="100" d="100"/>
      </p:scale>
      <p:origin x="0" y="1200"/>
    </p:cViewPr>
  </p:sorterViewPr>
  <p:notesViewPr>
    <p:cSldViewPr>
      <p:cViewPr varScale="1">
        <p:scale>
          <a:sx n="65" d="100"/>
          <a:sy n="65" d="100"/>
        </p:scale>
        <p:origin x="-2748" y="-11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E0755F3A-AD34-4EB5-8E10-CBA5380D56AB}" type="datetimeFigureOut">
              <a:rPr lang="en-US" smtClean="0"/>
              <a:pPr/>
              <a:t>3/13/2017</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C4EAD758-DFB5-4487-836B-F95B4C08F57C}" type="slidenum">
              <a:rPr lang="en-US" smtClean="0"/>
              <a:pPr/>
              <a:t>‹#›</a:t>
            </a:fld>
            <a:endParaRPr lang="en-US" dirty="0"/>
          </a:p>
        </p:txBody>
      </p:sp>
    </p:spTree>
    <p:extLst>
      <p:ext uri="{BB962C8B-B14F-4D97-AF65-F5344CB8AC3E}">
        <p14:creationId xmlns:p14="http://schemas.microsoft.com/office/powerpoint/2010/main" val="16238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F0BC499-BE62-44D3-9A9C-A57EE494F38E}" type="datetimeFigureOut">
              <a:rPr lang="en-US" smtClean="0"/>
              <a:pPr/>
              <a:t>3/13/2017</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3BEDCDE-F287-48BA-9FE7-6DB7D71CDD19}" type="slidenum">
              <a:rPr lang="en-US" smtClean="0"/>
              <a:pPr/>
              <a:t>‹#›</a:t>
            </a:fld>
            <a:endParaRPr lang="en-US" dirty="0"/>
          </a:p>
        </p:txBody>
      </p:sp>
    </p:spTree>
    <p:extLst>
      <p:ext uri="{BB962C8B-B14F-4D97-AF65-F5344CB8AC3E}">
        <p14:creationId xmlns:p14="http://schemas.microsoft.com/office/powerpoint/2010/main" val="347214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20</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2F2CE335-9E56-4667-A1F1-EF95B8D22CF1}" type="slidenum">
              <a:rPr lang="en-US" sz="1200">
                <a:latin typeface="Arial" pitchFamily="34" charset="0"/>
              </a:rPr>
              <a:pPr eaLnBrk="1" hangingPunct="1"/>
              <a:t>22</a:t>
            </a:fld>
            <a:endParaRPr lang="en-US" sz="12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BD708851-CB19-4082-AA96-A066F919862E}" type="slidenum">
              <a:rPr lang="en-US" sz="1200">
                <a:latin typeface="Arial" pitchFamily="34" charset="0"/>
              </a:rPr>
              <a:pPr eaLnBrk="1" hangingPunct="1"/>
              <a:t>23</a:t>
            </a:fld>
            <a:endParaRPr lang="en-US" sz="12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C489EC6-BC9B-4424-AD06-90D325349562}" type="slidenum">
              <a:rPr lang="en-US" sz="1200">
                <a:latin typeface="Arial" pitchFamily="34" charset="0"/>
              </a:rPr>
              <a:pPr eaLnBrk="1" hangingPunct="1"/>
              <a:t>24</a:t>
            </a:fld>
            <a:endParaRPr lang="en-US" sz="1200" dirty="0">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B4C95497-EE57-4C0E-B027-9ED2BBF226B2}" type="slidenum">
              <a:rPr lang="en-US" sz="1200">
                <a:latin typeface="Arial" pitchFamily="34" charset="0"/>
              </a:rPr>
              <a:pPr eaLnBrk="1" hangingPunct="1"/>
              <a:t>25</a:t>
            </a:fld>
            <a:endParaRPr lang="en-US" sz="12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C879D17-4DE4-44B0-8C33-270460DC682C}" type="slidenum">
              <a:rPr lang="en-US" sz="1200">
                <a:latin typeface="Arial" pitchFamily="34" charset="0"/>
              </a:rPr>
              <a:pPr eaLnBrk="1" hangingPunct="1"/>
              <a:t>27</a:t>
            </a:fld>
            <a:endParaRPr lang="en-US" sz="12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016CBB42-9EC1-40CD-8F90-7D1F9A2C1875}" type="slidenum">
              <a:rPr lang="en-US" sz="1200">
                <a:latin typeface="Arial" pitchFamily="34" charset="0"/>
              </a:rPr>
              <a:pPr eaLnBrk="1" hangingPunct="1"/>
              <a:t>28</a:t>
            </a:fld>
            <a:endParaRPr lang="en-US" sz="12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lIns="91823" tIns="45911" rIns="91823" bIns="45911"/>
          <a:lstStyle/>
          <a:p>
            <a:pPr eaLnBrk="1" hangingPunct="1"/>
            <a:endParaRPr lang="en-US" dirty="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solidFill>
            <a:srgbClr val="FFFFFF"/>
          </a:solidFill>
          <a:ln/>
        </p:spPr>
      </p:sp>
      <p:sp>
        <p:nvSpPr>
          <p:cNvPr id="47108" name="Rectangle 4"/>
          <p:cNvSpPr>
            <a:spLocks noGrp="1" noChangeArrowheads="1"/>
          </p:cNvSpPr>
          <p:nvPr>
            <p:ph type="body" idx="1"/>
          </p:nvPr>
        </p:nvSpPr>
        <p:spPr>
          <a:noFill/>
          <a:ln/>
        </p:spPr>
        <p:txBody>
          <a:bodyPr/>
          <a:lstStyle/>
          <a:p>
            <a:pPr eaLnBrk="1" hangingPunct="1"/>
            <a:endParaRPr lang="en-US" dirty="0">
              <a:ea typeface="Arial Unicode MS" pitchFamily="34" charset="-128"/>
              <a:cs typeface="Arial Unicode MS"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44" name="Rectangle 3"/>
          <p:cNvSpPr>
            <a:spLocks noGrp="1" noChangeArrowheads="1"/>
          </p:cNvSpPr>
          <p:nvPr>
            <p:ph type="body" idx="1"/>
          </p:nvPr>
        </p:nvSpPr>
        <p:spPr bwMode="auto">
          <a:xfrm>
            <a:off x="196850" y="4449763"/>
            <a:ext cx="6624638" cy="4748212"/>
          </a:xfrm>
          <a:noFill/>
        </p:spPr>
        <p:txBody>
          <a:bodyPr/>
          <a:lstStyle/>
          <a:p>
            <a:endParaRPr lang="en-US" sz="1100" dirty="0">
              <a:ea typeface="Arial Unicode MS" pitchFamily="34" charset="-128"/>
              <a:cs typeface="Arial Unicode MS"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solidFill>
                  <a:prstClr val="black"/>
                </a:solidFill>
                <a:latin typeface="Arial" pitchFamily="34" charset="0"/>
              </a:rPr>
              <a:pPr eaLnBrk="1" hangingPunct="1"/>
              <a:t>35</a:t>
            </a:fld>
            <a:endParaRPr lang="en-US" sz="1200" dirty="0">
              <a:solidFill>
                <a:prstClr val="black"/>
              </a:solidFill>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a:spcBef>
                <a:spcPct val="30000"/>
              </a:spcBef>
            </a:pPr>
            <a:endParaRPr lang="en-US" sz="1200" dirty="0">
              <a:solidFill>
                <a:prstClr val="black"/>
              </a:solidFill>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314537" y="4449214"/>
            <a:ext cx="6428343" cy="4530730"/>
          </a:xfrm>
          <a:noFill/>
          <a:ln/>
        </p:spPr>
        <p:txBody>
          <a:bodyPr/>
          <a:lstStyle/>
          <a:p>
            <a:pPr eaLnBrk="1" hangingPunct="1"/>
            <a:endParaRPr lang="en-US" dirty="0">
              <a:solidFill>
                <a:srgbClr val="000000"/>
              </a:solidFill>
              <a:ea typeface="Arial Unicode MS" pitchFamily="34" charset="-128"/>
              <a:cs typeface="Arial Unicode MS"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C7FA033-C9D3-4E56-831D-3354C2435075}" type="slidenum">
              <a:rPr lang="en-US" sz="1200">
                <a:solidFill>
                  <a:prstClr val="black"/>
                </a:solidFill>
                <a:latin typeface="Arial" pitchFamily="34" charset="0"/>
              </a:rPr>
              <a:pPr eaLnBrk="1" hangingPunct="1"/>
              <a:t>39</a:t>
            </a:fld>
            <a:endParaRPr lang="en-US" sz="1200" dirty="0">
              <a:solidFill>
                <a:prstClr val="black"/>
              </a:solidFill>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a:spcBef>
                <a:spcPct val="30000"/>
              </a:spcBef>
            </a:pPr>
            <a:endParaRPr lang="en-US" sz="1200" dirty="0">
              <a:solidFill>
                <a:prstClr val="black"/>
              </a:solidFill>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2EA64D2D-429D-49AA-B148-70E26D4A237D}" type="slidenum">
              <a:rPr lang="en-US" sz="1200">
                <a:latin typeface="Arial" pitchFamily="34" charset="0"/>
              </a:rPr>
              <a:pPr eaLnBrk="1" hangingPunct="1"/>
              <a:t>41</a:t>
            </a:fld>
            <a:endParaRPr lang="en-US" sz="1200" dirty="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CBCE29BC-A6BC-4310-BCAA-E36D7046E1EF}" type="slidenum">
              <a:rPr lang="en-US" sz="1200">
                <a:latin typeface="Arial" pitchFamily="34" charset="0"/>
              </a:rPr>
              <a:pPr eaLnBrk="1" hangingPunct="1"/>
              <a:t>42</a:t>
            </a:fld>
            <a:endParaRPr lang="en-US" sz="1200" dirty="0">
              <a:latin typeface="Arial" pitchFamily="34" charset="0"/>
            </a:endParaRPr>
          </a:p>
        </p:txBody>
      </p:sp>
      <p:sp>
        <p:nvSpPr>
          <p:cNvPr id="56323" name="Rectangle 2"/>
          <p:cNvSpPr>
            <a:spLocks noGrp="1" noRot="1" noChangeAspect="1" noChangeArrowheads="1" noTextEdit="1"/>
          </p:cNvSpPr>
          <p:nvPr>
            <p:ph type="sldImg"/>
          </p:nvPr>
        </p:nvSpPr>
        <p:spPr>
          <a:solidFill>
            <a:srgbClr val="FFFFFF"/>
          </a:solidFill>
          <a:ln/>
        </p:spPr>
      </p:sp>
      <p:sp>
        <p:nvSpPr>
          <p:cNvPr id="5632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EFBF88A6-6F15-4003-8FE7-7F78926815E9}" type="slidenum">
              <a:rPr lang="en-US" sz="1200">
                <a:latin typeface="Arial" pitchFamily="34" charset="0"/>
              </a:rPr>
              <a:pPr eaLnBrk="1" hangingPunct="1"/>
              <a:t>43</a:t>
            </a:fld>
            <a:endParaRPr lang="en-US" sz="1200" dirty="0">
              <a:latin typeface="Arial" pitchFamily="34" charset="0"/>
            </a:endParaRPr>
          </a:p>
        </p:txBody>
      </p:sp>
      <p:sp>
        <p:nvSpPr>
          <p:cNvPr id="57347" name="Rectangle 2"/>
          <p:cNvSpPr>
            <a:spLocks noGrp="1" noRot="1" noChangeAspect="1" noChangeArrowheads="1" noTextEdit="1"/>
          </p:cNvSpPr>
          <p:nvPr>
            <p:ph type="sldImg"/>
          </p:nvPr>
        </p:nvSpPr>
        <p:spPr>
          <a:solidFill>
            <a:srgbClr val="FFFFFF"/>
          </a:solidFill>
          <a:ln/>
        </p:spPr>
      </p:sp>
      <p:sp>
        <p:nvSpPr>
          <p:cNvPr id="5734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solidFill>
                  <a:prstClr val="black"/>
                </a:solidFill>
              </a:rPr>
              <a:t>©2011 Edington Associates, LLC</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A241F3A2-0928-43BB-8B60-FFF3EDF54EA2}" type="slidenum">
              <a:rPr lang="en-US" sz="1200">
                <a:latin typeface="Arial" pitchFamily="34" charset="0"/>
              </a:rPr>
              <a:pPr eaLnBrk="1" hangingPunct="1"/>
              <a:t>44</a:t>
            </a:fld>
            <a:endParaRPr lang="en-US" sz="1200" dirty="0">
              <a:latin typeface="Arial" pitchFamily="34" charset="0"/>
            </a:endParaRPr>
          </a:p>
        </p:txBody>
      </p:sp>
      <p:sp>
        <p:nvSpPr>
          <p:cNvPr id="58371" name="Rectangle 2"/>
          <p:cNvSpPr>
            <a:spLocks noGrp="1" noRot="1" noChangeAspect="1" noChangeArrowheads="1" noTextEdit="1"/>
          </p:cNvSpPr>
          <p:nvPr>
            <p:ph type="sldImg"/>
          </p:nvPr>
        </p:nvSpPr>
        <p:spPr>
          <a:solidFill>
            <a:srgbClr val="FFFFFF"/>
          </a:solidFill>
          <a:ln/>
        </p:spPr>
      </p:sp>
      <p:sp>
        <p:nvSpPr>
          <p:cNvPr id="58372"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78A760CE-75A0-4DB5-A3B3-CCCCFEF36E62}" type="slidenum">
              <a:rPr lang="en-US" sz="1200">
                <a:solidFill>
                  <a:prstClr val="black"/>
                </a:solidFill>
                <a:latin typeface="Arial" pitchFamily="34" charset="0"/>
              </a:rPr>
              <a:pPr eaLnBrk="1" hangingPunct="1"/>
              <a:t>45</a:t>
            </a:fld>
            <a:endParaRPr lang="en-US" sz="1200" dirty="0">
              <a:solidFill>
                <a:prstClr val="black"/>
              </a:solidFill>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F1E6962-6185-45A5-B1CB-2496FBD22B75}" type="slidenum">
              <a:rPr lang="en-US"/>
              <a:pPr/>
              <a:t>46</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47</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50</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53</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BEDCDE-F287-48BA-9FE7-6DB7D71CDD19}" type="slidenum">
              <a:rPr lang="en-US" smtClean="0"/>
              <a:pPr/>
              <a:t>54</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AB29C38-0C44-4B3B-B5E5-EE16A768BF65}" type="slidenum">
              <a:rPr lang="en-US" sz="1200">
                <a:latin typeface="Arial" pitchFamily="34" charset="0"/>
              </a:rPr>
              <a:pPr eaLnBrk="1" hangingPunct="1"/>
              <a:t>11</a:t>
            </a:fld>
            <a:endParaRPr lang="en-US" sz="1200" dirty="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Footer Placeholder 4"/>
          <p:cNvSpPr>
            <a:spLocks noGrp="1"/>
          </p:cNvSpPr>
          <p:nvPr>
            <p:ph type="ftr" sz="quarter" idx="11"/>
          </p:nvPr>
        </p:nvSpPr>
        <p:spPr/>
        <p:txBody>
          <a:bodyPr/>
          <a:lstStyle/>
          <a:p>
            <a:r>
              <a:rPr lang="en-US" dirty="0"/>
              <a:t>©2011 Edington Associates, LLC</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8A6311C1-1EC7-4567-A830-F6CC8C4EE2CC}" type="slidenum">
              <a:rPr lang="it-IT" sz="1200">
                <a:latin typeface="Arial" pitchFamily="34" charset="0"/>
              </a:rPr>
              <a:pPr eaLnBrk="1" hangingPunct="1"/>
              <a:t>59</a:t>
            </a:fld>
            <a:endParaRPr lang="it-IT" sz="1200" dirty="0">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21709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p:spPr>
      </p:sp>
      <p:sp>
        <p:nvSpPr>
          <p:cNvPr id="21913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p:spPr>
      </p:sp>
      <p:sp>
        <p:nvSpPr>
          <p:cNvPr id="22118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75372B5C-EC91-4FBF-B51B-87CAB654BAD0}" type="slidenum">
              <a:rPr lang="en-US" sz="1200">
                <a:latin typeface="Arial" pitchFamily="34" charset="0"/>
              </a:rPr>
              <a:pPr eaLnBrk="1" hangingPunct="1"/>
              <a:t>13</a:t>
            </a:fld>
            <a:endParaRPr lang="en-US" sz="1200" dirty="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p:spPr>
      </p:sp>
      <p:sp>
        <p:nvSpPr>
          <p:cNvPr id="22221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p:spPr>
      </p:sp>
      <p:sp>
        <p:nvSpPr>
          <p:cNvPr id="22323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latin typeface="Arial" pitchFamily="34" charset="0"/>
              </a:rPr>
              <a:pPr eaLnBrk="1" hangingPunct="1"/>
              <a:t>70</a:t>
            </a:fld>
            <a:endParaRPr lang="en-US" sz="1200" dirty="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solidFill>
            <a:srgbClr val="FFFFFF"/>
          </a:solidFill>
          <a:ln/>
        </p:spPr>
      </p:sp>
      <p:sp>
        <p:nvSpPr>
          <p:cNvPr id="47108" name="Rectangle 4"/>
          <p:cNvSpPr>
            <a:spLocks noGrp="1" noChangeArrowheads="1"/>
          </p:cNvSpPr>
          <p:nvPr>
            <p:ph type="body" idx="1"/>
          </p:nvPr>
        </p:nvSpPr>
        <p:spPr>
          <a:noFill/>
          <a:ln/>
        </p:spPr>
        <p:txBody>
          <a:bodyPr/>
          <a:lstStyle/>
          <a:p>
            <a:pPr eaLnBrk="1" hangingPunct="1"/>
            <a:endParaRPr lang="en-US" dirty="0">
              <a:ea typeface="Arial Unicode MS" pitchFamily="34" charset="-128"/>
              <a:cs typeface="Arial Unicode MS"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0E4E8299-80CA-480A-B0DE-DDDE8D94A0DA}" type="slidenum">
              <a:rPr lang="en-US" sz="1200">
                <a:latin typeface="Arial" pitchFamily="34" charset="0"/>
              </a:rPr>
              <a:pPr eaLnBrk="1" hangingPunct="1"/>
              <a:t>14</a:t>
            </a:fld>
            <a:endParaRPr lang="en-US" sz="1200" dirty="0">
              <a:latin typeface="Arial" pitchFamily="34" charset="0"/>
            </a:endParaRPr>
          </a:p>
        </p:txBody>
      </p:sp>
      <p:sp>
        <p:nvSpPr>
          <p:cNvPr id="68611"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61F87100-2A44-4CC2-BC62-FE3E35928545}" type="slidenum">
              <a:rPr lang="en-US" sz="1200">
                <a:latin typeface="Arial" pitchFamily="34" charset="0"/>
              </a:rPr>
              <a:pPr eaLnBrk="1" hangingPunct="1"/>
              <a:t>17</a:t>
            </a:fld>
            <a:endParaRPr lang="en-US" sz="1200" dirty="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AB29C38-0C44-4B3B-B5E5-EE16A768BF65}" type="slidenum">
              <a:rPr lang="en-US" sz="1200">
                <a:latin typeface="Arial" pitchFamily="34" charset="0"/>
              </a:rPr>
              <a:pPr eaLnBrk="1" hangingPunct="1"/>
              <a:t>18</a:t>
            </a:fld>
            <a:endParaRPr lang="en-US" sz="12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987" eaLnBrk="0" hangingPunct="0">
              <a:defRPr sz="2500">
                <a:solidFill>
                  <a:schemeClr val="tx1"/>
                </a:solidFill>
                <a:latin typeface="Verdana" pitchFamily="34" charset="0"/>
              </a:defRPr>
            </a:lvl1pPr>
            <a:lvl2pPr marL="747358" indent="-287445" defTabSz="938987" eaLnBrk="0" hangingPunct="0">
              <a:defRPr sz="2500">
                <a:solidFill>
                  <a:schemeClr val="tx1"/>
                </a:solidFill>
                <a:latin typeface="Verdana" pitchFamily="34" charset="0"/>
              </a:defRPr>
            </a:lvl2pPr>
            <a:lvl3pPr marL="1149781" indent="-229956" defTabSz="938987" eaLnBrk="0" hangingPunct="0">
              <a:defRPr sz="2500">
                <a:solidFill>
                  <a:schemeClr val="tx1"/>
                </a:solidFill>
                <a:latin typeface="Verdana" pitchFamily="34" charset="0"/>
              </a:defRPr>
            </a:lvl3pPr>
            <a:lvl4pPr marL="1609693" indent="-229956" defTabSz="938987" eaLnBrk="0" hangingPunct="0">
              <a:defRPr sz="2500">
                <a:solidFill>
                  <a:schemeClr val="tx1"/>
                </a:solidFill>
                <a:latin typeface="Verdana" pitchFamily="34" charset="0"/>
              </a:defRPr>
            </a:lvl4pPr>
            <a:lvl5pPr marL="2069605" indent="-229956" defTabSz="938987" eaLnBrk="0" hangingPunct="0">
              <a:defRPr sz="2500">
                <a:solidFill>
                  <a:schemeClr val="tx1"/>
                </a:solidFill>
                <a:latin typeface="Verdana" pitchFamily="34" charset="0"/>
              </a:defRPr>
            </a:lvl5pPr>
            <a:lvl6pPr marL="2529517" indent="-229956" defTabSz="938987" eaLnBrk="0" fontAlgn="base" hangingPunct="0">
              <a:spcBef>
                <a:spcPct val="0"/>
              </a:spcBef>
              <a:spcAft>
                <a:spcPct val="0"/>
              </a:spcAft>
              <a:defRPr sz="2500">
                <a:solidFill>
                  <a:schemeClr val="tx1"/>
                </a:solidFill>
                <a:latin typeface="Verdana" pitchFamily="34" charset="0"/>
              </a:defRPr>
            </a:lvl6pPr>
            <a:lvl7pPr marL="2989430" indent="-229956" defTabSz="938987" eaLnBrk="0" fontAlgn="base" hangingPunct="0">
              <a:spcBef>
                <a:spcPct val="0"/>
              </a:spcBef>
              <a:spcAft>
                <a:spcPct val="0"/>
              </a:spcAft>
              <a:defRPr sz="2500">
                <a:solidFill>
                  <a:schemeClr val="tx1"/>
                </a:solidFill>
                <a:latin typeface="Verdana" pitchFamily="34" charset="0"/>
              </a:defRPr>
            </a:lvl7pPr>
            <a:lvl8pPr marL="3449342" indent="-229956" defTabSz="938987" eaLnBrk="0" fontAlgn="base" hangingPunct="0">
              <a:spcBef>
                <a:spcPct val="0"/>
              </a:spcBef>
              <a:spcAft>
                <a:spcPct val="0"/>
              </a:spcAft>
              <a:defRPr sz="2500">
                <a:solidFill>
                  <a:schemeClr val="tx1"/>
                </a:solidFill>
                <a:latin typeface="Verdana" pitchFamily="34" charset="0"/>
              </a:defRPr>
            </a:lvl8pPr>
            <a:lvl9pPr marL="3909254" indent="-229956" defTabSz="938987" eaLnBrk="0" fontAlgn="base" hangingPunct="0">
              <a:spcBef>
                <a:spcPct val="0"/>
              </a:spcBef>
              <a:spcAft>
                <a:spcPct val="0"/>
              </a:spcAft>
              <a:defRPr sz="2500">
                <a:solidFill>
                  <a:schemeClr val="tx1"/>
                </a:solidFill>
                <a:latin typeface="Verdana" pitchFamily="34" charset="0"/>
              </a:defRPr>
            </a:lvl9pPr>
          </a:lstStyle>
          <a:p>
            <a:pPr eaLnBrk="1" hangingPunct="1"/>
            <a:fld id="{DE750E0A-A978-4528-8DAB-DB5AA9AD7519}" type="slidenum">
              <a:rPr lang="en-US" sz="1200">
                <a:latin typeface="Arial" pitchFamily="34" charset="0"/>
              </a:rPr>
              <a:pPr eaLnBrk="1" hangingPunct="1"/>
              <a:t>19</a:t>
            </a:fld>
            <a:endParaRPr lang="en-US" sz="1200" dirty="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Notes Placeholder 4"/>
          <p:cNvSpPr>
            <a:spLocks noGrp="1"/>
          </p:cNvSpPr>
          <p:nvPr/>
        </p:nvSpPr>
        <p:spPr bwMode="auto">
          <a:xfrm>
            <a:off x="943184" y="4447740"/>
            <a:ext cx="5190707" cy="4213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933" tIns="46966" rIns="93933" bIns="46966"/>
          <a:lstStyle/>
          <a:p>
            <a:pPr eaLnBrk="0" hangingPunct="0">
              <a:spcBef>
                <a:spcPct val="30000"/>
              </a:spcBef>
            </a:pPr>
            <a:endParaRPr 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idx="1"/>
          </p:nvPr>
        </p:nvSpPr>
        <p:spPr>
          <a:xfrm>
            <a:off x="685800" y="1905000"/>
            <a:ext cx="8001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457200" y="2895600"/>
            <a:ext cx="8534400" cy="1143000"/>
          </a:xfr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000" dirty="0"/>
              <a:t>Applying Theories, Perspectives, and Practice Models to Integrated Health</a:t>
            </a:r>
          </a:p>
        </p:txBody>
      </p:sp>
      <p:sp>
        <p:nvSpPr>
          <p:cNvPr id="6" name="Rectangle 5"/>
          <p:cNvSpPr>
            <a:spLocks noGrp="1" noChangeArrowheads="1"/>
          </p:cNvSpPr>
          <p:nvPr>
            <p:ph type="subTitle" idx="1"/>
          </p:nvPr>
        </p:nvSpPr>
        <p:spPr/>
        <p:txBody>
          <a:bodyPr/>
          <a:lstStyle/>
          <a:p>
            <a:pPr eaLnBrk="1" hangingPunct="1"/>
            <a:r>
              <a:rPr lang="en-US" b="1" dirty="0">
                <a:solidFill>
                  <a:srgbClr val="CE7124"/>
                </a:solidFill>
              </a:rPr>
              <a:t>Module 3</a:t>
            </a:r>
          </a:p>
          <a:p>
            <a:pPr eaLnBrk="1" hangingPunct="1">
              <a:spcBef>
                <a:spcPts val="1200"/>
              </a:spcBef>
            </a:pPr>
            <a:r>
              <a:rPr lang="en-US" sz="2000" dirty="0"/>
              <a:t>Judith Anne DeBonis PhD</a:t>
            </a:r>
          </a:p>
          <a:p>
            <a:pPr eaLnBrk="1" hangingPunct="1"/>
            <a:r>
              <a:rPr lang="en-US" sz="1600" dirty="0"/>
              <a:t>Department of Social Work</a:t>
            </a:r>
          </a:p>
          <a:p>
            <a:pPr eaLnBrk="1" hangingPunct="1"/>
            <a:r>
              <a:rPr lang="en-US" sz="1600" dirty="0"/>
              <a:t>California State University Northridge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458200" cy="838200"/>
          </a:xfrm>
        </p:spPr>
        <p:txBody>
          <a:bodyPr/>
          <a:lstStyle/>
          <a:p>
            <a:r>
              <a:rPr lang="en-US" dirty="0"/>
              <a:t>Person and Environmental Focused Mandalas</a:t>
            </a:r>
            <a:r>
              <a:rPr lang="en-US" baseline="30000" dirty="0"/>
              <a:t>1</a:t>
            </a:r>
            <a:endParaRPr lang="en-US" dirty="0"/>
          </a:p>
        </p:txBody>
      </p:sp>
      <p:grpSp>
        <p:nvGrpSpPr>
          <p:cNvPr id="5" name="Group 13" descr="Person and Environmental Focused Mandalas1"/>
          <p:cNvGrpSpPr/>
          <p:nvPr/>
        </p:nvGrpSpPr>
        <p:grpSpPr>
          <a:xfrm>
            <a:off x="762000" y="1524000"/>
            <a:ext cx="8077200" cy="3978302"/>
            <a:chOff x="762000" y="1641448"/>
            <a:chExt cx="8077200" cy="3978302"/>
          </a:xfrm>
        </p:grpSpPr>
        <p:sp>
          <p:nvSpPr>
            <p:cNvPr id="12" name="Rectangle 11"/>
            <p:cNvSpPr/>
            <p:nvPr/>
          </p:nvSpPr>
          <p:spPr bwMode="auto">
            <a:xfrm>
              <a:off x="762000" y="1676400"/>
              <a:ext cx="8077200" cy="394335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pic>
          <p:nvPicPr>
            <p:cNvPr id="1026" name="Picture 2" descr="Person-focused Mandala"/>
            <p:cNvPicPr>
              <a:picLocks noChangeAspect="1" noChangeArrowheads="1"/>
            </p:cNvPicPr>
            <p:nvPr/>
          </p:nvPicPr>
          <p:blipFill rotWithShape="1">
            <a:blip r:embed="rId2">
              <a:extLst>
                <a:ext uri="{28A0092B-C50C-407E-A947-70E740481C1C}">
                  <a14:useLocalDpi xmlns:a14="http://schemas.microsoft.com/office/drawing/2010/main" val="0"/>
                </a:ext>
              </a:extLst>
            </a:blip>
            <a:srcRect l="4533" t="13939" r="4942" b="1293"/>
            <a:stretch/>
          </p:blipFill>
          <p:spPr bwMode="auto">
            <a:xfrm>
              <a:off x="762000" y="1815153"/>
              <a:ext cx="3947918" cy="37474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descr="Environmental-Focused Mandala"/>
            <p:cNvPicPr>
              <a:picLocks noChangeAspect="1" noChangeArrowheads="1"/>
            </p:cNvPicPr>
            <p:nvPr/>
          </p:nvPicPr>
          <p:blipFill rotWithShape="1">
            <a:blip r:embed="rId3">
              <a:extLst>
                <a:ext uri="{28A0092B-C50C-407E-A947-70E740481C1C}">
                  <a14:useLocalDpi xmlns:a14="http://schemas.microsoft.com/office/drawing/2010/main" val="0"/>
                </a:ext>
              </a:extLst>
            </a:blip>
            <a:srcRect t="6733" r="16030" b="5286"/>
            <a:stretch/>
          </p:blipFill>
          <p:spPr bwMode="auto">
            <a:xfrm>
              <a:off x="4653544" y="1641448"/>
              <a:ext cx="3912701" cy="3943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6" name="Group 9"/>
            <p:cNvGrpSpPr/>
            <p:nvPr/>
          </p:nvGrpSpPr>
          <p:grpSpPr>
            <a:xfrm>
              <a:off x="838200" y="1815152"/>
              <a:ext cx="3550694" cy="623248"/>
              <a:chOff x="716506" y="1815152"/>
              <a:chExt cx="3550694" cy="623248"/>
            </a:xfrm>
          </p:grpSpPr>
          <p:sp>
            <p:nvSpPr>
              <p:cNvPr id="3" name="Rectangle 2"/>
              <p:cNvSpPr/>
              <p:nvPr/>
            </p:nvSpPr>
            <p:spPr bwMode="auto">
              <a:xfrm>
                <a:off x="716506" y="1815152"/>
                <a:ext cx="731294" cy="6232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4" name="Rectangle 3"/>
              <p:cNvSpPr/>
              <p:nvPr/>
            </p:nvSpPr>
            <p:spPr bwMode="auto">
              <a:xfrm>
                <a:off x="3505200" y="1815152"/>
                <a:ext cx="762000" cy="1660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sp>
            <p:nvSpPr>
              <p:cNvPr id="11" name="Rectangle 10"/>
              <p:cNvSpPr/>
              <p:nvPr/>
            </p:nvSpPr>
            <p:spPr bwMode="auto">
              <a:xfrm>
                <a:off x="1219200" y="1898176"/>
                <a:ext cx="762000" cy="16604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sp>
            <p:nvSpPr>
              <p:cNvPr id="9" name="Rectangle 8"/>
              <p:cNvSpPr/>
              <p:nvPr/>
            </p:nvSpPr>
            <p:spPr bwMode="auto">
              <a:xfrm>
                <a:off x="1371600" y="1981200"/>
                <a:ext cx="228600" cy="145576"/>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dirty="0">
                  <a:solidFill>
                    <a:srgbClr val="000000"/>
                  </a:solidFill>
                  <a:latin typeface="Arial" charset="0"/>
                  <a:ea typeface="ヒラギノ角ゴ Pro W3" charset="0"/>
                  <a:cs typeface="ヒラギノ角ゴ Pro W3" charset="0"/>
                </a:endParaRPr>
              </a:p>
            </p:txBody>
          </p:sp>
        </p:grpSp>
      </p:grpSp>
      <p:sp>
        <p:nvSpPr>
          <p:cNvPr id="13" name="TextBox 12"/>
          <p:cNvSpPr txBox="1"/>
          <p:nvPr/>
        </p:nvSpPr>
        <p:spPr>
          <a:xfrm>
            <a:off x="1752600" y="5562600"/>
            <a:ext cx="1981200" cy="369332"/>
          </a:xfrm>
          <a:prstGeom prst="rect">
            <a:avLst/>
          </a:prstGeom>
          <a:solidFill>
            <a:srgbClr val="7A9FCC"/>
          </a:solidFill>
        </p:spPr>
        <p:txBody>
          <a:bodyPr wrap="square" rtlCol="0">
            <a:spAutoFit/>
          </a:bodyPr>
          <a:lstStyle/>
          <a:p>
            <a:r>
              <a:rPr lang="en-US" sz="1800" dirty="0">
                <a:solidFill>
                  <a:schemeClr val="bg1"/>
                </a:solidFill>
              </a:rPr>
              <a:t>Person-Focused</a:t>
            </a:r>
          </a:p>
        </p:txBody>
      </p:sp>
      <p:sp>
        <p:nvSpPr>
          <p:cNvPr id="14" name="TextBox 13"/>
          <p:cNvSpPr txBox="1"/>
          <p:nvPr/>
        </p:nvSpPr>
        <p:spPr>
          <a:xfrm>
            <a:off x="5334000" y="5486400"/>
            <a:ext cx="2667000" cy="369332"/>
          </a:xfrm>
          <a:prstGeom prst="rect">
            <a:avLst/>
          </a:prstGeom>
          <a:solidFill>
            <a:srgbClr val="7A9FCC"/>
          </a:solidFill>
        </p:spPr>
        <p:txBody>
          <a:bodyPr wrap="square" rtlCol="0">
            <a:spAutoFit/>
          </a:bodyPr>
          <a:lstStyle/>
          <a:p>
            <a:r>
              <a:rPr lang="en-US" sz="1800" dirty="0">
                <a:solidFill>
                  <a:schemeClr val="bg1"/>
                </a:solidFill>
              </a:rPr>
              <a:t>Environmental-Focused</a:t>
            </a:r>
          </a:p>
        </p:txBody>
      </p:sp>
    </p:spTree>
    <p:extLst>
      <p:ext uri="{BB962C8B-B14F-4D97-AF65-F5344CB8AC3E}">
        <p14:creationId xmlns:p14="http://schemas.microsoft.com/office/powerpoint/2010/main" val="1483777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p:txBody>
          <a:bodyPr/>
          <a:lstStyle/>
          <a:p>
            <a:r>
              <a:rPr lang="en-US" dirty="0"/>
              <a:t>Explanatory Models</a:t>
            </a:r>
          </a:p>
        </p:txBody>
      </p:sp>
      <p:sp>
        <p:nvSpPr>
          <p:cNvPr id="2" name="Rectangle 1" descr="Rectangle around text"/>
          <p:cNvSpPr/>
          <p:nvPr/>
        </p:nvSpPr>
        <p:spPr bwMode="auto">
          <a:xfrm>
            <a:off x="2168525" y="2209800"/>
            <a:ext cx="5375275" cy="3124200"/>
          </a:xfrm>
          <a:prstGeom prst="rect">
            <a:avLst/>
          </a:prstGeom>
          <a:no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6870" name="Rectangle 5"/>
          <p:cNvSpPr>
            <a:spLocks noChangeArrowheads="1"/>
          </p:cNvSpPr>
          <p:nvPr/>
        </p:nvSpPr>
        <p:spPr bwMode="auto">
          <a:xfrm>
            <a:off x="2417762" y="2438400"/>
            <a:ext cx="4876800" cy="1200329"/>
          </a:xfrm>
          <a:prstGeom prst="rect">
            <a:avLst/>
          </a:prstGeom>
          <a:solidFill>
            <a:srgbClr val="CE7124"/>
          </a:solidFill>
          <a:ln>
            <a:noFill/>
          </a:ln>
          <a:extLst/>
        </p:spPr>
        <p:txBody>
          <a:bodyPr wrap="square">
            <a:spAutoFit/>
          </a:bodyPr>
          <a:lstStyle/>
          <a:p>
            <a:pPr algn="ctr"/>
            <a:r>
              <a:rPr lang="en-US" dirty="0">
                <a:solidFill>
                  <a:schemeClr val="bg1"/>
                </a:solidFill>
              </a:rPr>
              <a:t>What is </a:t>
            </a:r>
            <a:r>
              <a:rPr lang="en-US" b="1" i="1" dirty="0">
                <a:solidFill>
                  <a:schemeClr val="bg1"/>
                </a:solidFill>
              </a:rPr>
              <a:t>your</a:t>
            </a:r>
            <a:r>
              <a:rPr lang="en-US" dirty="0">
                <a:solidFill>
                  <a:schemeClr val="bg1"/>
                </a:solidFill>
              </a:rPr>
              <a:t> explanatory model for mental health and substance use problems?</a:t>
            </a:r>
          </a:p>
        </p:txBody>
      </p:sp>
      <p:sp>
        <p:nvSpPr>
          <p:cNvPr id="5" name="Rectangle 3"/>
          <p:cNvSpPr txBox="1">
            <a:spLocks noChangeArrowheads="1"/>
          </p:cNvSpPr>
          <p:nvPr/>
        </p:nvSpPr>
        <p:spPr>
          <a:xfrm>
            <a:off x="2168525" y="3733800"/>
            <a:ext cx="5451475" cy="1905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lvl="2"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spcBef>
                <a:spcPts val="1800"/>
              </a:spcBef>
            </a:pPr>
            <a:r>
              <a:rPr lang="en-US" dirty="0"/>
              <a:t>Stories and experiences from real life</a:t>
            </a:r>
          </a:p>
          <a:p>
            <a:pPr lvl="1">
              <a:spcBef>
                <a:spcPts val="1800"/>
              </a:spcBef>
            </a:pPr>
            <a:r>
              <a:rPr lang="en-US" dirty="0"/>
              <a:t>Messages we carry with us</a:t>
            </a:r>
          </a:p>
          <a:p>
            <a:pPr lvl="1">
              <a:spcBef>
                <a:spcPts val="1800"/>
              </a:spcBef>
            </a:pPr>
            <a:r>
              <a:rPr lang="en-US" dirty="0"/>
              <a:t>Impact on our role as a social worker</a:t>
            </a:r>
          </a:p>
          <a:p>
            <a:endParaRPr lang="en-US" dirty="0"/>
          </a:p>
        </p:txBody>
      </p:sp>
      <p:sp>
        <p:nvSpPr>
          <p:cNvPr id="3" name="TextBox 2"/>
          <p:cNvSpPr txBox="1"/>
          <p:nvPr/>
        </p:nvSpPr>
        <p:spPr>
          <a:xfrm>
            <a:off x="751936" y="1600200"/>
            <a:ext cx="8382000" cy="400110"/>
          </a:xfrm>
          <a:prstGeom prst="rect">
            <a:avLst/>
          </a:prstGeom>
          <a:noFill/>
        </p:spPr>
        <p:txBody>
          <a:bodyPr wrap="square" rtlCol="0">
            <a:spAutoFit/>
          </a:bodyPr>
          <a:lstStyle/>
          <a:p>
            <a:r>
              <a:rPr lang="en-US" sz="2000" dirty="0"/>
              <a:t>Take a few minutes to think about and discuss the following question:</a:t>
            </a:r>
          </a:p>
        </p:txBody>
      </p:sp>
    </p:spTree>
    <p:extLst>
      <p:ext uri="{BB962C8B-B14F-4D97-AF65-F5344CB8AC3E}">
        <p14:creationId xmlns:p14="http://schemas.microsoft.com/office/powerpoint/2010/main" val="366389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a:t>Stress </a:t>
            </a:r>
            <a:br>
              <a:rPr lang="en-US" dirty="0"/>
            </a:br>
            <a:r>
              <a:rPr lang="en-US" dirty="0"/>
              <a:t>Vulnerability</a:t>
            </a:r>
          </a:p>
        </p:txBody>
      </p:sp>
    </p:spTree>
    <p:extLst>
      <p:ext uri="{BB962C8B-B14F-4D97-AF65-F5344CB8AC3E}">
        <p14:creationId xmlns:p14="http://schemas.microsoft.com/office/powerpoint/2010/main" val="277137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dirty="0"/>
              <a:t>History of Mental Disorders </a:t>
            </a:r>
          </a:p>
        </p:txBody>
      </p:sp>
      <p:sp>
        <p:nvSpPr>
          <p:cNvPr id="27652" name="Rectangle 3"/>
          <p:cNvSpPr>
            <a:spLocks noGrp="1" noChangeArrowheads="1"/>
          </p:cNvSpPr>
          <p:nvPr>
            <p:ph type="body" idx="1"/>
          </p:nvPr>
        </p:nvSpPr>
        <p:spPr/>
        <p:txBody>
          <a:bodyPr/>
          <a:lstStyle/>
          <a:p>
            <a:pPr lvl="1">
              <a:spcBef>
                <a:spcPts val="1200"/>
              </a:spcBef>
            </a:pPr>
            <a:r>
              <a:rPr lang="en-US" dirty="0"/>
              <a:t>Ancient Egyptians did not differentiate between mental and physical illnesses</a:t>
            </a:r>
            <a:r>
              <a:rPr lang="en-US" baseline="30000" dirty="0"/>
              <a:t>4</a:t>
            </a:r>
            <a:r>
              <a:rPr lang="en-US" dirty="0"/>
              <a:t> </a:t>
            </a:r>
          </a:p>
          <a:p>
            <a:pPr lvl="1">
              <a:spcBef>
                <a:spcPts val="1200"/>
              </a:spcBef>
            </a:pPr>
            <a:r>
              <a:rPr lang="en-US" dirty="0"/>
              <a:t>Thought the heart was responsible for mental symptoms </a:t>
            </a:r>
          </a:p>
          <a:p>
            <a:pPr lvl="1">
              <a:spcBef>
                <a:spcPts val="1200"/>
              </a:spcBef>
            </a:pPr>
            <a:r>
              <a:rPr lang="en-US" dirty="0"/>
              <a:t>Later shifted to blaming, stigmatizing</a:t>
            </a:r>
            <a:r>
              <a:rPr lang="en-US" baseline="30000" dirty="0"/>
              <a:t>5</a:t>
            </a:r>
            <a:r>
              <a:rPr lang="en-US" dirty="0"/>
              <a:t> </a:t>
            </a:r>
          </a:p>
          <a:p>
            <a:pPr lvl="1">
              <a:spcBef>
                <a:spcPts val="1200"/>
              </a:spcBef>
            </a:pPr>
            <a:r>
              <a:rPr lang="en-US" dirty="0"/>
              <a:t>The label of mental illness became the entire definition of who the person is </a:t>
            </a:r>
          </a:p>
          <a:p>
            <a:pPr lvl="1">
              <a:spcBef>
                <a:spcPts val="1200"/>
              </a:spcBef>
            </a:pPr>
            <a:r>
              <a:rPr lang="en-US" dirty="0"/>
              <a:t>Stigma continues to be one of the largest barriers to understanding and treatment</a:t>
            </a:r>
          </a:p>
        </p:txBody>
      </p:sp>
    </p:spTree>
    <p:extLst>
      <p:ext uri="{BB962C8B-B14F-4D97-AF65-F5344CB8AC3E}">
        <p14:creationId xmlns:p14="http://schemas.microsoft.com/office/powerpoint/2010/main" val="239587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dirty="0"/>
              <a:t>Typical Reactions Towards Mental Illness</a:t>
            </a:r>
            <a:r>
              <a:rPr lang="en-US" baseline="30000" dirty="0"/>
              <a:t>6</a:t>
            </a:r>
            <a:r>
              <a:rPr lang="en-US" dirty="0"/>
              <a:t> </a:t>
            </a:r>
          </a:p>
        </p:txBody>
      </p:sp>
      <p:sp>
        <p:nvSpPr>
          <p:cNvPr id="37892" name="Rectangle 3"/>
          <p:cNvSpPr>
            <a:spLocks noGrp="1" noChangeArrowheads="1"/>
          </p:cNvSpPr>
          <p:nvPr>
            <p:ph type="body" idx="1"/>
          </p:nvPr>
        </p:nvSpPr>
        <p:spPr>
          <a:xfrm>
            <a:off x="685800" y="1600200"/>
            <a:ext cx="8001000" cy="3581400"/>
          </a:xfrm>
        </p:spPr>
        <p:txBody>
          <a:bodyPr/>
          <a:lstStyle/>
          <a:p>
            <a:r>
              <a:rPr lang="en-US" dirty="0"/>
              <a:t>Myths and misconceptions about mental illness:</a:t>
            </a:r>
          </a:p>
          <a:p>
            <a:pPr lvl="1"/>
            <a:r>
              <a:rPr lang="en-US" dirty="0"/>
              <a:t>Depressed people should just “snap out of it”</a:t>
            </a:r>
          </a:p>
          <a:p>
            <a:pPr lvl="1"/>
            <a:r>
              <a:rPr lang="en-US" dirty="0"/>
              <a:t>The mentally ill are dangerous, often commit crimes</a:t>
            </a:r>
          </a:p>
          <a:p>
            <a:pPr lvl="1"/>
            <a:r>
              <a:rPr lang="en-US" dirty="0"/>
              <a:t>All mental illness involves psychotic episodes</a:t>
            </a:r>
          </a:p>
          <a:p>
            <a:pPr lvl="1"/>
            <a:r>
              <a:rPr lang="en-US" dirty="0"/>
              <a:t>It’s fun to be manic</a:t>
            </a:r>
          </a:p>
          <a:p>
            <a:pPr lvl="1"/>
            <a:r>
              <a:rPr lang="en-US" dirty="0"/>
              <a:t>Schizophrenia = multiple personality disorder</a:t>
            </a:r>
          </a:p>
          <a:p>
            <a:pPr lvl="1"/>
            <a:r>
              <a:rPr lang="en-US" dirty="0"/>
              <a:t>Families are the cause of mental illness</a:t>
            </a:r>
          </a:p>
          <a:p>
            <a:pPr lvl="1"/>
            <a:r>
              <a:rPr lang="en-US" dirty="0"/>
              <a:t>Supportive therapy can’t help the mentally ill</a:t>
            </a:r>
          </a:p>
          <a:p>
            <a:pPr lvl="1"/>
            <a:r>
              <a:rPr lang="en-US" dirty="0"/>
              <a:t>People with schizophrenia can only do low level jobs</a:t>
            </a:r>
          </a:p>
          <a:p>
            <a:pPr lvl="1"/>
            <a:r>
              <a:rPr lang="en-US" dirty="0"/>
              <a:t>A schizophrenic is a schizophrenic is a schizophrenic  </a:t>
            </a:r>
          </a:p>
        </p:txBody>
      </p:sp>
      <p:sp>
        <p:nvSpPr>
          <p:cNvPr id="4" name="TextBox 3"/>
          <p:cNvSpPr txBox="1"/>
          <p:nvPr/>
        </p:nvSpPr>
        <p:spPr>
          <a:xfrm>
            <a:off x="914400" y="5434644"/>
            <a:ext cx="7696200" cy="369332"/>
          </a:xfrm>
          <a:prstGeom prst="rect">
            <a:avLst/>
          </a:prstGeom>
          <a:solidFill>
            <a:srgbClr val="CE7124"/>
          </a:solidFill>
        </p:spPr>
        <p:txBody>
          <a:bodyPr wrap="square" rtlCol="0">
            <a:spAutoFit/>
          </a:bodyPr>
          <a:lstStyle/>
          <a:p>
            <a:r>
              <a:rPr lang="en-US" sz="1800" b="1" dirty="0">
                <a:solidFill>
                  <a:schemeClr val="bg1"/>
                </a:solidFill>
              </a:rPr>
              <a:t>Despite new scientific evidence and information, these ideas persist</a:t>
            </a:r>
          </a:p>
        </p:txBody>
      </p:sp>
    </p:spTree>
    <p:extLst>
      <p:ext uri="{BB962C8B-B14F-4D97-AF65-F5344CB8AC3E}">
        <p14:creationId xmlns:p14="http://schemas.microsoft.com/office/powerpoint/2010/main" val="1731245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Contributing to Mental Health Disorders</a:t>
            </a:r>
            <a:r>
              <a:rPr lang="en-US" baseline="30000" dirty="0"/>
              <a:t>6</a:t>
            </a:r>
          </a:p>
        </p:txBody>
      </p:sp>
      <p:sp>
        <p:nvSpPr>
          <p:cNvPr id="6" name="Text Box 9"/>
          <p:cNvSpPr txBox="1">
            <a:spLocks noChangeArrowheads="1"/>
          </p:cNvSpPr>
          <p:nvPr/>
        </p:nvSpPr>
        <p:spPr bwMode="auto">
          <a:xfrm>
            <a:off x="762000" y="2209800"/>
            <a:ext cx="3581400" cy="1200329"/>
          </a:xfrm>
          <a:prstGeom prst="rect">
            <a:avLst/>
          </a:prstGeom>
          <a:solidFill>
            <a:srgbClr val="336699"/>
          </a:solidFill>
          <a:ln>
            <a:noFill/>
          </a:ln>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spcBef>
                <a:spcPct val="50000"/>
              </a:spcBef>
            </a:pPr>
            <a:r>
              <a:rPr lang="en-US" sz="1800" b="1" dirty="0">
                <a:solidFill>
                  <a:schemeClr val="bg1"/>
                </a:solidFill>
                <a:latin typeface="Arial" pitchFamily="34" charset="0"/>
              </a:rPr>
              <a:t>A combination of environmental and genetic factors contribute to mental illness</a:t>
            </a:r>
          </a:p>
        </p:txBody>
      </p:sp>
      <p:sp>
        <p:nvSpPr>
          <p:cNvPr id="20" name="Rectangle 19"/>
          <p:cNvSpPr/>
          <p:nvPr/>
        </p:nvSpPr>
        <p:spPr>
          <a:xfrm>
            <a:off x="762001" y="3505200"/>
            <a:ext cx="3581400" cy="1579920"/>
          </a:xfrm>
          <a:prstGeom prst="rect">
            <a:avLst/>
          </a:prstGeom>
          <a:solidFill>
            <a:schemeClr val="bg1">
              <a:lumMod val="85000"/>
            </a:schemeClr>
          </a:solidFill>
          <a:ln>
            <a:noFill/>
          </a:ln>
          <a:effectLst/>
        </p:spPr>
        <p:txBody>
          <a:bodyPr wrap="square">
            <a:spAutoFit/>
          </a:bodyPr>
          <a:lstStyle/>
          <a:p>
            <a:pPr algn="ctr" fontAlgn="auto">
              <a:lnSpc>
                <a:spcPts val="2900"/>
              </a:lnSpc>
              <a:spcBef>
                <a:spcPts val="0"/>
              </a:spcBef>
              <a:spcAft>
                <a:spcPts val="0"/>
              </a:spcAft>
              <a:defRPr/>
            </a:pPr>
            <a:r>
              <a:rPr lang="en-US" sz="2000" b="1" dirty="0">
                <a:solidFill>
                  <a:srgbClr val="336699"/>
                </a:solidFill>
              </a:rPr>
              <a:t>Mental disorders are </a:t>
            </a:r>
            <a:r>
              <a:rPr lang="en-US" sz="2000" b="1" dirty="0">
                <a:solidFill>
                  <a:srgbClr val="C00000"/>
                </a:solidFill>
              </a:rPr>
              <a:t>not</a:t>
            </a:r>
            <a:r>
              <a:rPr lang="en-US" sz="2000" b="1" dirty="0">
                <a:solidFill>
                  <a:srgbClr val="4F81BD"/>
                </a:solidFill>
              </a:rPr>
              <a:t> </a:t>
            </a:r>
            <a:r>
              <a:rPr lang="en-US" sz="2000" b="1" dirty="0">
                <a:solidFill>
                  <a:srgbClr val="336699"/>
                </a:solidFill>
              </a:rPr>
              <a:t>caused by </a:t>
            </a:r>
            <a:br>
              <a:rPr lang="en-US" sz="2000" b="1" dirty="0">
                <a:solidFill>
                  <a:srgbClr val="336699"/>
                </a:solidFill>
              </a:rPr>
            </a:br>
            <a:r>
              <a:rPr lang="en-US" sz="2000" b="1" dirty="0">
                <a:solidFill>
                  <a:srgbClr val="336699"/>
                </a:solidFill>
              </a:rPr>
              <a:t>personal</a:t>
            </a:r>
            <a:r>
              <a:rPr lang="en-US" sz="2000" b="1" dirty="0">
                <a:solidFill>
                  <a:srgbClr val="4F81BD"/>
                </a:solidFill>
              </a:rPr>
              <a:t> </a:t>
            </a:r>
            <a:r>
              <a:rPr lang="en-US" sz="2000" b="1" dirty="0">
                <a:solidFill>
                  <a:srgbClr val="C00000"/>
                </a:solidFill>
              </a:rPr>
              <a:t>laziness</a:t>
            </a:r>
            <a:r>
              <a:rPr lang="en-US" sz="2000" b="1" dirty="0">
                <a:solidFill>
                  <a:srgbClr val="4F81BD"/>
                </a:solidFill>
              </a:rPr>
              <a:t> </a:t>
            </a:r>
            <a:r>
              <a:rPr lang="en-US" sz="2000" b="1" dirty="0">
                <a:solidFill>
                  <a:srgbClr val="336699"/>
                </a:solidFill>
              </a:rPr>
              <a:t>or</a:t>
            </a:r>
            <a:r>
              <a:rPr lang="en-US" sz="2000" b="1" dirty="0">
                <a:solidFill>
                  <a:srgbClr val="4F81BD"/>
                </a:solidFill>
              </a:rPr>
              <a:t> </a:t>
            </a:r>
            <a:r>
              <a:rPr lang="en-US" sz="2000" b="1" dirty="0">
                <a:solidFill>
                  <a:srgbClr val="C00000"/>
                </a:solidFill>
              </a:rPr>
              <a:t>weak character</a:t>
            </a:r>
          </a:p>
        </p:txBody>
      </p:sp>
      <p:sp>
        <p:nvSpPr>
          <p:cNvPr id="3" name="Content Placeholder 2"/>
          <p:cNvSpPr>
            <a:spLocks noGrp="1"/>
          </p:cNvSpPr>
          <p:nvPr>
            <p:ph idx="1"/>
          </p:nvPr>
        </p:nvSpPr>
        <p:spPr>
          <a:xfrm>
            <a:off x="4191000" y="2438400"/>
            <a:ext cx="4495800" cy="1915488"/>
          </a:xfrm>
        </p:spPr>
        <p:txBody>
          <a:bodyPr/>
          <a:lstStyle/>
          <a:p>
            <a:pPr lvl="1"/>
            <a:r>
              <a:rPr lang="en-US" dirty="0"/>
              <a:t>No blood test for mental illness</a:t>
            </a:r>
          </a:p>
          <a:p>
            <a:pPr lvl="1"/>
            <a:r>
              <a:rPr lang="en-US" dirty="0"/>
              <a:t>Common for individuals to blame themselves for their feelings, thoughts, and behaviors </a:t>
            </a:r>
          </a:p>
          <a:p>
            <a:pPr lvl="1"/>
            <a:r>
              <a:rPr lang="en-US" dirty="0"/>
              <a:t>Common to feel embarrassed about them </a:t>
            </a:r>
          </a:p>
        </p:txBody>
      </p:sp>
    </p:spTree>
    <p:extLst>
      <p:ext uri="{BB962C8B-B14F-4D97-AF65-F5344CB8AC3E}">
        <p14:creationId xmlns:p14="http://schemas.microsoft.com/office/powerpoint/2010/main" val="3021517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lstStyle/>
          <a:p>
            <a:r>
              <a:rPr lang="en-US" dirty="0"/>
              <a:t>The Stress Vulnerability Model</a:t>
            </a:r>
            <a:r>
              <a:rPr lang="en-US" baseline="30000" dirty="0"/>
              <a:t>7</a:t>
            </a:r>
          </a:p>
        </p:txBody>
      </p:sp>
      <p:sp>
        <p:nvSpPr>
          <p:cNvPr id="19" name="Content Placeholder 17"/>
          <p:cNvSpPr txBox="1">
            <a:spLocks/>
          </p:cNvSpPr>
          <p:nvPr/>
        </p:nvSpPr>
        <p:spPr>
          <a:xfrm>
            <a:off x="807429" y="1595393"/>
            <a:ext cx="3078771" cy="130020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en-US"/>
            </a:defPPr>
            <a:lvl1pPr marL="342900" indent="-342900" eaLnBrk="1" hangingPunct="1">
              <a:spcBef>
                <a:spcPct val="20000"/>
              </a:spcBef>
              <a:buClr>
                <a:srgbClr val="16A21F"/>
              </a:buClr>
              <a:buFont typeface="Wingdings" pitchFamily="2" charset="2"/>
              <a:defRPr>
                <a:latin typeface="+mn-lt"/>
                <a:ea typeface="+mn-ea"/>
              </a:defRPr>
            </a:lvl1pPr>
            <a:lvl2pPr marL="287338" lvl="1" indent="-287338" eaLnBrk="1" hangingPunct="1">
              <a:spcBef>
                <a:spcPct val="20000"/>
              </a:spcBef>
              <a:buClr>
                <a:schemeClr val="bg2"/>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233363" lvl="1" indent="-233363">
              <a:lnSpc>
                <a:spcPts val="1800"/>
              </a:lnSpc>
              <a:spcBef>
                <a:spcPts val="300"/>
              </a:spcBef>
              <a:buClr>
                <a:srgbClr val="336699"/>
              </a:buClr>
            </a:pPr>
            <a:r>
              <a:rPr lang="en-US" dirty="0"/>
              <a:t>Amount of vulnerability differs from person to person</a:t>
            </a:r>
          </a:p>
          <a:p>
            <a:pPr marL="233363" lvl="1" indent="-233363">
              <a:lnSpc>
                <a:spcPts val="1800"/>
              </a:lnSpc>
              <a:spcBef>
                <a:spcPts val="300"/>
              </a:spcBef>
              <a:buClr>
                <a:srgbClr val="336699"/>
              </a:buClr>
            </a:pPr>
            <a:r>
              <a:rPr lang="en-US" dirty="0"/>
              <a:t>For some conditions, related to factors like early exposure to viral infection in utero</a:t>
            </a:r>
          </a:p>
        </p:txBody>
      </p:sp>
      <p:sp>
        <p:nvSpPr>
          <p:cNvPr id="12" name="Text Box 6"/>
          <p:cNvSpPr txBox="1">
            <a:spLocks noChangeArrowheads="1"/>
          </p:cNvSpPr>
          <p:nvPr/>
        </p:nvSpPr>
        <p:spPr bwMode="auto">
          <a:xfrm>
            <a:off x="798436" y="3077087"/>
            <a:ext cx="2400201" cy="646331"/>
          </a:xfrm>
          <a:prstGeom prst="rect">
            <a:avLst/>
          </a:prstGeom>
          <a:noFill/>
          <a:ln>
            <a:noFill/>
          </a:ln>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auto">
              <a:spcBef>
                <a:spcPct val="50000"/>
              </a:spcBef>
              <a:spcAft>
                <a:spcPts val="0"/>
              </a:spcAft>
              <a:defRPr/>
            </a:pPr>
            <a:r>
              <a:rPr lang="en-US" sz="1800" b="1" dirty="0">
                <a:solidFill>
                  <a:srgbClr val="336699"/>
                </a:solidFill>
                <a:latin typeface="Arial" pitchFamily="34" charset="0"/>
              </a:rPr>
              <a:t>Genetics, biological vulnerabilities</a:t>
            </a:r>
          </a:p>
        </p:txBody>
      </p:sp>
      <p:sp>
        <p:nvSpPr>
          <p:cNvPr id="2" name="Chevron 1" descr="Arrow from &quot;Genetics, biological vulnerabilities&quot; pointing to Illness/symptoms"/>
          <p:cNvSpPr/>
          <p:nvPr/>
        </p:nvSpPr>
        <p:spPr bwMode="auto">
          <a:xfrm>
            <a:off x="3024110" y="3066227"/>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0" name="Content Placeholder 17"/>
          <p:cNvSpPr txBox="1">
            <a:spLocks/>
          </p:cNvSpPr>
          <p:nvPr/>
        </p:nvSpPr>
        <p:spPr>
          <a:xfrm>
            <a:off x="676593" y="4024930"/>
            <a:ext cx="3056919" cy="1461470"/>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defPPr>
              <a:defRPr lang="en-US"/>
            </a:defPPr>
            <a:lvl1pPr marL="342900" indent="-342900" eaLnBrk="1" hangingPunct="1">
              <a:spcBef>
                <a:spcPct val="20000"/>
              </a:spcBef>
              <a:buClr>
                <a:srgbClr val="16A21F"/>
              </a:buClr>
              <a:buFont typeface="Wingdings" pitchFamily="2" charset="2"/>
              <a:defRPr>
                <a:latin typeface="+mn-lt"/>
                <a:ea typeface="+mn-ea"/>
              </a:defRPr>
            </a:lvl1pPr>
            <a:lvl2pPr marL="233363" lvl="1" indent="-233363" eaLnBrk="1" hangingPunct="1">
              <a:spcBef>
                <a:spcPts val="300"/>
              </a:spcBef>
              <a:buClr>
                <a:srgbClr val="336699"/>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lnSpc>
                <a:spcPts val="1800"/>
              </a:lnSpc>
            </a:pPr>
            <a:r>
              <a:rPr lang="en-US" dirty="0"/>
              <a:t>Reduce person’s biological vulnerability and stress</a:t>
            </a:r>
          </a:p>
          <a:p>
            <a:pPr lvl="1">
              <a:lnSpc>
                <a:spcPts val="1800"/>
              </a:lnSpc>
            </a:pPr>
            <a:r>
              <a:rPr lang="en-US" dirty="0"/>
              <a:t>Factors include medication, coping skills, communication, and problem solving skills and structure</a:t>
            </a:r>
          </a:p>
        </p:txBody>
      </p:sp>
      <p:sp>
        <p:nvSpPr>
          <p:cNvPr id="17" name="Rectangle 16"/>
          <p:cNvSpPr/>
          <p:nvPr/>
        </p:nvSpPr>
        <p:spPr>
          <a:xfrm>
            <a:off x="3733512" y="4259413"/>
            <a:ext cx="1500187" cy="646331"/>
          </a:xfrm>
          <a:prstGeom prst="rect">
            <a:avLst/>
          </a:prstGeom>
          <a:noFill/>
          <a:ln>
            <a:noFill/>
          </a:ln>
          <a:extLst/>
        </p:spPr>
        <p:txBody>
          <a:bodyPr>
            <a:spAutoFit/>
          </a:bodyPr>
          <a:lstStyle/>
          <a:p>
            <a:pPr algn="ctr" fontAlgn="auto">
              <a:spcBef>
                <a:spcPct val="50000"/>
              </a:spcBef>
              <a:spcAft>
                <a:spcPts val="0"/>
              </a:spcAft>
              <a:defRPr/>
            </a:pPr>
            <a:r>
              <a:rPr lang="en-US" sz="1800" b="1" dirty="0">
                <a:solidFill>
                  <a:srgbClr val="336699"/>
                </a:solidFill>
              </a:rPr>
              <a:t>Protective factors</a:t>
            </a:r>
          </a:p>
        </p:txBody>
      </p:sp>
      <p:sp>
        <p:nvSpPr>
          <p:cNvPr id="26" name="Chevron 25" descr="Arrow from &quot;Protective Factors&quot; pointing to &quot;Illness/symptoms&quot;&#10;"/>
          <p:cNvSpPr/>
          <p:nvPr/>
        </p:nvSpPr>
        <p:spPr bwMode="auto">
          <a:xfrm rot="5400000" flipH="1">
            <a:off x="4271390" y="3718251"/>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8" name="Content Placeholder 17"/>
          <p:cNvSpPr>
            <a:spLocks noGrp="1"/>
          </p:cNvSpPr>
          <p:nvPr>
            <p:ph idx="4294967295"/>
          </p:nvPr>
        </p:nvSpPr>
        <p:spPr>
          <a:xfrm>
            <a:off x="5173812" y="1608171"/>
            <a:ext cx="3627287" cy="1242189"/>
          </a:xfrm>
          <a:solidFill>
            <a:schemeClr val="accent1"/>
          </a:solidFill>
          <a:ln>
            <a:noFill/>
          </a:ln>
          <a:extLst/>
        </p:spPr>
        <p:txBody>
          <a:bodyPr vert="horz" wrap="square" lIns="91440" tIns="45720" rIns="91440" bIns="45720" numCol="1" anchor="t" anchorCtr="0" compatLnSpc="1">
            <a:prstTxWarp prst="textNoShape">
              <a:avLst/>
            </a:prstTxWarp>
          </a:bodyPr>
          <a:lstStyle/>
          <a:p>
            <a:pPr marL="233363" lvl="1" indent="-233363">
              <a:lnSpc>
                <a:spcPts val="1800"/>
              </a:lnSpc>
              <a:spcBef>
                <a:spcPts val="300"/>
              </a:spcBef>
              <a:buClr>
                <a:srgbClr val="336699"/>
              </a:buClr>
            </a:pPr>
            <a:r>
              <a:rPr lang="en-US" sz="1600" kern="1200" dirty="0"/>
              <a:t>Impacts vulnerability by either triggering the onset of the disorder or worsening the course</a:t>
            </a:r>
          </a:p>
          <a:p>
            <a:pPr marL="233363" lvl="1" indent="-233363">
              <a:lnSpc>
                <a:spcPts val="1800"/>
              </a:lnSpc>
              <a:spcBef>
                <a:spcPts val="300"/>
              </a:spcBef>
              <a:buClr>
                <a:srgbClr val="336699"/>
              </a:buClr>
            </a:pPr>
            <a:r>
              <a:rPr lang="en-US" sz="1600" kern="1200" dirty="0"/>
              <a:t>Stress can include life events, relationships, etc.</a:t>
            </a:r>
          </a:p>
        </p:txBody>
      </p:sp>
      <p:sp>
        <p:nvSpPr>
          <p:cNvPr id="13" name="Text Box 7"/>
          <p:cNvSpPr txBox="1">
            <a:spLocks noChangeArrowheads="1"/>
          </p:cNvSpPr>
          <p:nvPr/>
        </p:nvSpPr>
        <p:spPr bwMode="auto">
          <a:xfrm>
            <a:off x="5962032" y="3077087"/>
            <a:ext cx="2352675" cy="646331"/>
          </a:xfrm>
          <a:prstGeom prst="rect">
            <a:avLst/>
          </a:prstGeom>
          <a:noFill/>
          <a:ln>
            <a:noFill/>
          </a:ln>
          <a:extLst/>
        </p:spPr>
        <p:txBody>
          <a:bodyPr>
            <a:spAutoFit/>
          </a:bodyPr>
          <a:lstStyle>
            <a:defPPr>
              <a:defRPr lang="en-US"/>
            </a:defPPr>
            <a:lvl1pPr algn="r">
              <a:spcBef>
                <a:spcPct val="50000"/>
              </a:spcBef>
              <a:defRPr sz="2000" b="1">
                <a:solidFill>
                  <a:schemeClr val="bg2"/>
                </a:solidFill>
                <a:effectLst>
                  <a:outerShdw blurRad="38100" dist="38100" dir="2700000" algn="tl">
                    <a:srgbClr val="000000">
                      <a:alpha val="43137"/>
                    </a:srgbClr>
                  </a:outerShdw>
                </a:effectLst>
                <a:latin typeface="Calibri" pitchFamily="34"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fontAlgn="base">
              <a:spcBef>
                <a:spcPct val="0"/>
              </a:spcBef>
              <a:spcAft>
                <a:spcPct val="0"/>
              </a:spcAft>
              <a:defRPr>
                <a:latin typeface="Calibri" pitchFamily="34" charset="0"/>
              </a:defRPr>
            </a:lvl6pPr>
            <a:lvl7pPr marL="2971800" indent="-228600" fontAlgn="base">
              <a:spcBef>
                <a:spcPct val="0"/>
              </a:spcBef>
              <a:spcAft>
                <a:spcPct val="0"/>
              </a:spcAft>
              <a:defRPr>
                <a:latin typeface="Calibri" pitchFamily="34" charset="0"/>
              </a:defRPr>
            </a:lvl7pPr>
            <a:lvl8pPr marL="3429000" indent="-228600" fontAlgn="base">
              <a:spcBef>
                <a:spcPct val="0"/>
              </a:spcBef>
              <a:spcAft>
                <a:spcPct val="0"/>
              </a:spcAft>
              <a:defRPr>
                <a:latin typeface="Calibri" pitchFamily="34" charset="0"/>
              </a:defRPr>
            </a:lvl8pPr>
            <a:lvl9pPr marL="3886200" indent="-228600" fontAlgn="base">
              <a:spcBef>
                <a:spcPct val="0"/>
              </a:spcBef>
              <a:spcAft>
                <a:spcPct val="0"/>
              </a:spcAft>
              <a:defRPr>
                <a:latin typeface="Calibri" pitchFamily="34" charset="0"/>
              </a:defRPr>
            </a:lvl9pPr>
          </a:lstStyle>
          <a:p>
            <a:pPr algn="l" fontAlgn="auto">
              <a:spcAft>
                <a:spcPts val="0"/>
              </a:spcAft>
              <a:defRPr/>
            </a:pPr>
            <a:r>
              <a:rPr lang="en-US" sz="1800" dirty="0">
                <a:solidFill>
                  <a:srgbClr val="336699"/>
                </a:solidFill>
                <a:effectLst/>
                <a:latin typeface="Arial" pitchFamily="34" charset="0"/>
              </a:rPr>
              <a:t>Stress in the  environment</a:t>
            </a:r>
          </a:p>
        </p:txBody>
      </p:sp>
      <p:sp>
        <p:nvSpPr>
          <p:cNvPr id="25" name="Chevron 24" descr="Arrow from &quot;Stress in the environment&quot; pointing toward &quot;Illness/&#10;symptoms&quot;&#10;"/>
          <p:cNvSpPr/>
          <p:nvPr/>
        </p:nvSpPr>
        <p:spPr bwMode="auto">
          <a:xfrm flipH="1">
            <a:off x="5522984" y="3066227"/>
            <a:ext cx="424430" cy="644382"/>
          </a:xfrm>
          <a:prstGeom prst="chevron">
            <a:avLst>
              <a:gd name="adj" fmla="val 67442"/>
            </a:avLst>
          </a:prstGeom>
          <a:solidFill>
            <a:srgbClr val="33669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4" name="Content Placeholder 17"/>
          <p:cNvSpPr txBox="1">
            <a:spLocks/>
          </p:cNvSpPr>
          <p:nvPr/>
        </p:nvSpPr>
        <p:spPr>
          <a:xfrm>
            <a:off x="5259418" y="3962877"/>
            <a:ext cx="3757901" cy="1776905"/>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233363" lvl="1" indent="-233363" eaLnBrk="1" hangingPunct="1">
              <a:spcBef>
                <a:spcPts val="300"/>
              </a:spcBef>
              <a:buClr>
                <a:srgbClr val="336699"/>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lnSpc>
                <a:spcPts val="1800"/>
              </a:lnSpc>
            </a:pPr>
            <a:r>
              <a:rPr lang="en-US" sz="1400" dirty="0"/>
              <a:t>Combinations of stress and vulnerabilities may lead to different types of a disorder</a:t>
            </a:r>
          </a:p>
          <a:p>
            <a:pPr lvl="1">
              <a:lnSpc>
                <a:spcPts val="1800"/>
              </a:lnSpc>
            </a:pPr>
            <a:r>
              <a:rPr lang="en-US" sz="1400" dirty="0"/>
              <a:t>Individuals and families can build protective factors to minimize or manage stress</a:t>
            </a:r>
          </a:p>
          <a:p>
            <a:pPr lvl="1">
              <a:lnSpc>
                <a:spcPts val="1800"/>
              </a:lnSpc>
            </a:pPr>
            <a:r>
              <a:rPr lang="en-US" sz="1400" dirty="0"/>
              <a:t>May help reduce severity of symptoms and impact the illness course positively</a:t>
            </a:r>
          </a:p>
        </p:txBody>
      </p:sp>
      <p:sp>
        <p:nvSpPr>
          <p:cNvPr id="9" name="Oval 9"/>
          <p:cNvSpPr>
            <a:spLocks noChangeArrowheads="1"/>
          </p:cNvSpPr>
          <p:nvPr/>
        </p:nvSpPr>
        <p:spPr bwMode="auto">
          <a:xfrm>
            <a:off x="3302681" y="2837627"/>
            <a:ext cx="2361848" cy="1125250"/>
          </a:xfrm>
          <a:prstGeom prst="ellipse">
            <a:avLst/>
          </a:prstGeom>
          <a:solidFill>
            <a:srgbClr val="CE7124"/>
          </a:solidFill>
          <a:ln>
            <a:noFill/>
          </a:ln>
          <a:effectLst/>
        </p:spPr>
        <p:txBody>
          <a:bodyPr wrap="none" anchor="ctr"/>
          <a:lstStyle/>
          <a:p>
            <a:pPr algn="ctr" fontAlgn="auto">
              <a:spcBef>
                <a:spcPct val="50000"/>
              </a:spcBef>
              <a:spcAft>
                <a:spcPts val="0"/>
              </a:spcAft>
              <a:defRPr/>
            </a:pPr>
            <a:r>
              <a:rPr lang="en-US" sz="2000" b="1" dirty="0">
                <a:solidFill>
                  <a:schemeClr val="bg1"/>
                </a:solidFill>
              </a:rPr>
              <a:t>Illness/</a:t>
            </a:r>
            <a:br>
              <a:rPr lang="en-US" sz="2000" b="1" dirty="0">
                <a:solidFill>
                  <a:schemeClr val="bg1"/>
                </a:solidFill>
              </a:rPr>
            </a:br>
            <a:r>
              <a:rPr lang="en-US" sz="2000" b="1" dirty="0">
                <a:solidFill>
                  <a:schemeClr val="bg1"/>
                </a:solidFill>
              </a:rPr>
              <a:t>symptoms</a:t>
            </a:r>
          </a:p>
        </p:txBody>
      </p:sp>
    </p:spTree>
    <p:extLst>
      <p:ext uri="{BB962C8B-B14F-4D97-AF65-F5344CB8AC3E}">
        <p14:creationId xmlns:p14="http://schemas.microsoft.com/office/powerpoint/2010/main" val="256213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8001000" cy="838200"/>
          </a:xfrm>
        </p:spPr>
        <p:txBody>
          <a:bodyPr/>
          <a:lstStyle/>
          <a:p>
            <a:r>
              <a:rPr lang="en-US" dirty="0"/>
              <a:t>Group Activity</a:t>
            </a:r>
            <a:br>
              <a:rPr lang="en-US" dirty="0"/>
            </a:br>
            <a:r>
              <a:rPr lang="en-US" sz="2400" dirty="0">
                <a:solidFill>
                  <a:srgbClr val="CE7124"/>
                </a:solidFill>
              </a:rPr>
              <a:t>How do the causal models of mental health disorders impact practice?</a:t>
            </a:r>
          </a:p>
        </p:txBody>
      </p:sp>
      <p:sp>
        <p:nvSpPr>
          <p:cNvPr id="35844" name="Rectangle 3"/>
          <p:cNvSpPr>
            <a:spLocks noGrp="1" noChangeArrowheads="1"/>
          </p:cNvSpPr>
          <p:nvPr>
            <p:ph type="body" idx="1"/>
          </p:nvPr>
        </p:nvSpPr>
        <p:spPr/>
        <p:txBody>
          <a:bodyPr/>
          <a:lstStyle/>
          <a:p>
            <a:pPr lvl="1"/>
            <a:r>
              <a:rPr lang="en-US" dirty="0"/>
              <a:t>What are some of the benefits that come from understanding the causal factors for mental health and substance use disorders?  </a:t>
            </a:r>
          </a:p>
          <a:p>
            <a:pPr lvl="1"/>
            <a:r>
              <a:rPr lang="en-US" dirty="0"/>
              <a:t>Does increased understanding help to reduce the associated stigma? </a:t>
            </a:r>
          </a:p>
          <a:p>
            <a:pPr lvl="1"/>
            <a:r>
              <a:rPr lang="en-US" dirty="0"/>
              <a:t>What impact can knowledge about causal factors have on the person and the family? </a:t>
            </a:r>
          </a:p>
          <a:p>
            <a:pPr lvl="1"/>
            <a:r>
              <a:rPr lang="en-US" dirty="0"/>
              <a:t>How would you apply the knowledge from the stress vulnerability model to help people reduce the severity of their symptoms and positively impact their illness course?   </a:t>
            </a:r>
          </a:p>
        </p:txBody>
      </p:sp>
    </p:spTree>
    <p:extLst>
      <p:ext uri="{BB962C8B-B14F-4D97-AF65-F5344CB8AC3E}">
        <p14:creationId xmlns:p14="http://schemas.microsoft.com/office/powerpoint/2010/main" val="299076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p:txBody>
          <a:bodyPr/>
          <a:lstStyle/>
          <a:p>
            <a:r>
              <a:rPr lang="en-US" dirty="0"/>
              <a:t>Practice Theory Models</a:t>
            </a:r>
          </a:p>
        </p:txBody>
      </p:sp>
      <p:sp>
        <p:nvSpPr>
          <p:cNvPr id="3" name="TextBox 2"/>
          <p:cNvSpPr txBox="1"/>
          <p:nvPr/>
        </p:nvSpPr>
        <p:spPr>
          <a:xfrm>
            <a:off x="691040" y="1600200"/>
            <a:ext cx="8382000" cy="400110"/>
          </a:xfrm>
          <a:prstGeom prst="rect">
            <a:avLst/>
          </a:prstGeom>
          <a:noFill/>
        </p:spPr>
        <p:txBody>
          <a:bodyPr wrap="square" rtlCol="0">
            <a:spAutoFit/>
          </a:bodyPr>
          <a:lstStyle/>
          <a:p>
            <a:r>
              <a:rPr lang="en-US" sz="2000" dirty="0"/>
              <a:t>Take a few minutes to think about and discuss the following question:</a:t>
            </a:r>
          </a:p>
        </p:txBody>
      </p:sp>
      <p:sp>
        <p:nvSpPr>
          <p:cNvPr id="36870" name="Rectangle 5"/>
          <p:cNvSpPr>
            <a:spLocks noChangeArrowheads="1"/>
          </p:cNvSpPr>
          <p:nvPr/>
        </p:nvSpPr>
        <p:spPr bwMode="auto">
          <a:xfrm>
            <a:off x="2417762" y="2316540"/>
            <a:ext cx="4876800" cy="1107996"/>
          </a:xfrm>
          <a:prstGeom prst="rect">
            <a:avLst/>
          </a:prstGeom>
          <a:solidFill>
            <a:srgbClr val="CE7124"/>
          </a:solidFill>
          <a:ln>
            <a:noFill/>
          </a:ln>
          <a:extLst/>
        </p:spPr>
        <p:txBody>
          <a:bodyPr wrap="square">
            <a:spAutoFit/>
          </a:bodyPr>
          <a:lstStyle/>
          <a:p>
            <a:pPr algn="ctr"/>
            <a:r>
              <a:rPr lang="en-US" sz="2200" dirty="0">
                <a:solidFill>
                  <a:schemeClr val="bg1"/>
                </a:solidFill>
              </a:rPr>
              <a:t>What are the essential components of </a:t>
            </a:r>
            <a:r>
              <a:rPr lang="en-US" sz="2200" b="1" i="1" dirty="0">
                <a:solidFill>
                  <a:schemeClr val="bg1"/>
                </a:solidFill>
              </a:rPr>
              <a:t>your</a:t>
            </a:r>
            <a:r>
              <a:rPr lang="en-US" sz="2200" dirty="0">
                <a:solidFill>
                  <a:schemeClr val="bg1"/>
                </a:solidFill>
              </a:rPr>
              <a:t> practice model for mental health and substance use problems?</a:t>
            </a:r>
          </a:p>
        </p:txBody>
      </p:sp>
      <p:sp>
        <p:nvSpPr>
          <p:cNvPr id="5" name="Rectangle 3"/>
          <p:cNvSpPr txBox="1">
            <a:spLocks noChangeArrowheads="1"/>
          </p:cNvSpPr>
          <p:nvPr/>
        </p:nvSpPr>
        <p:spPr>
          <a:xfrm>
            <a:off x="2133600" y="3581400"/>
            <a:ext cx="5410200" cy="1905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lvl="2"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spcBef>
                <a:spcPts val="0"/>
              </a:spcBef>
            </a:pPr>
            <a:r>
              <a:rPr lang="en-US" sz="1800" dirty="0"/>
              <a:t>What is your belief about change? </a:t>
            </a:r>
          </a:p>
          <a:p>
            <a:pPr lvl="1">
              <a:spcBef>
                <a:spcPts val="0"/>
              </a:spcBef>
            </a:pPr>
            <a:r>
              <a:rPr lang="en-US" sz="1800" dirty="0"/>
              <a:t>What motivates persons to take action on behalf of their health?</a:t>
            </a:r>
          </a:p>
          <a:p>
            <a:pPr lvl="1">
              <a:spcBef>
                <a:spcPts val="0"/>
              </a:spcBef>
            </a:pPr>
            <a:r>
              <a:rPr lang="en-US" sz="1800" dirty="0"/>
              <a:t>How hopeful are you that recovery is possible?</a:t>
            </a:r>
          </a:p>
          <a:p>
            <a:pPr lvl="1">
              <a:spcBef>
                <a:spcPts val="0"/>
              </a:spcBef>
            </a:pPr>
            <a:r>
              <a:rPr lang="en-US" sz="1800" dirty="0"/>
              <a:t>Can persons with chronic conditions also be resilient?</a:t>
            </a:r>
          </a:p>
          <a:p>
            <a:pPr lvl="1">
              <a:spcBef>
                <a:spcPts val="0"/>
              </a:spcBef>
            </a:pPr>
            <a:endParaRPr lang="en-US" sz="1800" dirty="0"/>
          </a:p>
          <a:p>
            <a:pPr lvl="1">
              <a:spcBef>
                <a:spcPts val="0"/>
              </a:spcBef>
              <a:buNone/>
            </a:pPr>
            <a:endParaRPr lang="en-US" sz="1800" dirty="0"/>
          </a:p>
          <a:p>
            <a:endParaRPr lang="en-US" sz="1800" dirty="0"/>
          </a:p>
        </p:txBody>
      </p:sp>
      <p:sp>
        <p:nvSpPr>
          <p:cNvPr id="2" name="Rectangle 1" descr="Rectangle around text"/>
          <p:cNvSpPr/>
          <p:nvPr/>
        </p:nvSpPr>
        <p:spPr bwMode="auto">
          <a:xfrm>
            <a:off x="2168525" y="2209800"/>
            <a:ext cx="5451475" cy="3429000"/>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66389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title"/>
          </p:nvPr>
        </p:nvSpPr>
        <p:spPr/>
        <p:txBody>
          <a:bodyPr/>
          <a:lstStyle/>
          <a:p>
            <a:r>
              <a:rPr lang="en-US" dirty="0"/>
              <a:t>Practice Theory Models</a:t>
            </a:r>
            <a:r>
              <a:rPr lang="en-US" baseline="30000" dirty="0"/>
              <a:t>8</a:t>
            </a:r>
          </a:p>
        </p:txBody>
      </p:sp>
      <p:sp>
        <p:nvSpPr>
          <p:cNvPr id="6151" name="Rectangle 4"/>
          <p:cNvSpPr>
            <a:spLocks noGrp="1" noChangeArrowheads="1"/>
          </p:cNvSpPr>
          <p:nvPr>
            <p:ph type="body" idx="4294967295"/>
          </p:nvPr>
        </p:nvSpPr>
        <p:spPr>
          <a:xfrm>
            <a:off x="838199" y="1828800"/>
            <a:ext cx="8016875" cy="457200"/>
          </a:xfrm>
          <a:solidFill>
            <a:srgbClr val="336699"/>
          </a:solidFill>
        </p:spPr>
        <p:txBody>
          <a:bodyPr/>
          <a:lstStyle/>
          <a:p>
            <a:pPr eaLnBrk="1" hangingPunct="1"/>
            <a:r>
              <a:rPr lang="en-US" sz="2000" b="1" dirty="0">
                <a:solidFill>
                  <a:schemeClr val="bg1"/>
                </a:solidFill>
              </a:rPr>
              <a:t>Assumptions of three dimensions:</a:t>
            </a:r>
          </a:p>
        </p:txBody>
      </p:sp>
      <p:sp>
        <p:nvSpPr>
          <p:cNvPr id="6152" name="Text Box 6"/>
          <p:cNvSpPr txBox="1">
            <a:spLocks noChangeArrowheads="1"/>
          </p:cNvSpPr>
          <p:nvPr/>
        </p:nvSpPr>
        <p:spPr bwMode="auto">
          <a:xfrm>
            <a:off x="868680" y="2438399"/>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xmlns="">
                <a:solidFill>
                  <a:srgbClr val="FFFFFF"/>
                </a:solidFill>
              </a14:hiddenFill>
            </a:ext>
          </a:extLst>
        </p:spPr>
        <p:txBody>
          <a:bodyPr>
            <a:noAutofit/>
          </a:bodyPr>
          <a:lstStyle>
            <a:lvl1pPr marL="225425" indent="-225425" eaLnBrk="0" hangingPunct="0">
              <a:defRPr sz="2400">
                <a:solidFill>
                  <a:schemeClr val="tx1"/>
                </a:solidFill>
                <a:latin typeface="Verdana" pitchFamily="34" charset="0"/>
              </a:defRPr>
            </a:lvl1pPr>
            <a:lvl2pPr marL="687388" indent="-230188"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marL="0" indent="0" eaLnBrk="1" hangingPunct="1">
              <a:spcBef>
                <a:spcPct val="50000"/>
              </a:spcBef>
              <a:buClr>
                <a:srgbClr val="0099CC"/>
              </a:buClr>
            </a:pPr>
            <a:r>
              <a:rPr lang="en-US" sz="1800" b="1" dirty="0">
                <a:solidFill>
                  <a:srgbClr val="4F81BD"/>
                </a:solidFill>
                <a:latin typeface="Arial" pitchFamily="34" charset="0"/>
                <a:cs typeface="Times New Roman" pitchFamily="18" charset="0"/>
              </a:rPr>
              <a:t>Human Behavior</a:t>
            </a:r>
          </a:p>
          <a:p>
            <a:pPr marL="404813" lvl="1" indent="-287338" eaLnBrk="1" hangingPunct="1">
              <a:spcBef>
                <a:spcPct val="50000"/>
              </a:spcBef>
              <a:buClr>
                <a:schemeClr val="bg2"/>
              </a:buClr>
              <a:buFont typeface="Wingdings" pitchFamily="2" charset="2"/>
              <a:buChar char="l"/>
            </a:pPr>
            <a:r>
              <a:rPr lang="en-US" sz="1600" dirty="0">
                <a:latin typeface="+mn-lt"/>
                <a:cs typeface="Times New Roman" pitchFamily="18" charset="0"/>
              </a:rPr>
              <a:t>Assumptions and research about risk and resilience factors that affect human development and behavior</a:t>
            </a:r>
          </a:p>
        </p:txBody>
      </p:sp>
      <p:sp>
        <p:nvSpPr>
          <p:cNvPr id="6155" name="Rectangle 12"/>
          <p:cNvSpPr>
            <a:spLocks noChangeArrowheads="1"/>
          </p:cNvSpPr>
          <p:nvPr/>
        </p:nvSpPr>
        <p:spPr bwMode="auto">
          <a:xfrm>
            <a:off x="854075" y="4572000"/>
            <a:ext cx="234632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marL="114300" lvl="1" algn="ctr">
              <a:spcBef>
                <a:spcPct val="50000"/>
              </a:spcBef>
              <a:buClr>
                <a:srgbClr val="0099CC"/>
              </a:buClr>
            </a:pPr>
            <a:r>
              <a:rPr lang="en-US" sz="1400" dirty="0">
                <a:solidFill>
                  <a:srgbClr val="CE7124"/>
                </a:solidFill>
                <a:cs typeface="Times New Roman" pitchFamily="18" charset="0"/>
              </a:rPr>
              <a:t>Why do people behave as they do?  What role does the environment play? </a:t>
            </a:r>
          </a:p>
        </p:txBody>
      </p:sp>
      <p:sp>
        <p:nvSpPr>
          <p:cNvPr id="6153" name="Text Box 10"/>
          <p:cNvSpPr txBox="1">
            <a:spLocks noChangeArrowheads="1"/>
          </p:cNvSpPr>
          <p:nvPr/>
        </p:nvSpPr>
        <p:spPr bwMode="auto">
          <a:xfrm>
            <a:off x="3566476" y="2438400"/>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xmlns="">
                <a:solidFill>
                  <a:srgbClr val="FFFFFF"/>
                </a:solidFill>
              </a14:hiddenFill>
            </a:ext>
          </a:extLst>
        </p:spPr>
        <p:txBody>
          <a:bodyPr>
            <a:noAutofit/>
          </a:bodyPr>
          <a:lstStyle>
            <a:defPPr>
              <a:defRPr lang="en-US"/>
            </a:defPPr>
            <a:lvl1pPr marL="0" indent="0" eaLnBrk="1" hangingPunct="1">
              <a:spcBef>
                <a:spcPct val="50000"/>
              </a:spcBef>
              <a:buClr>
                <a:srgbClr val="0099CC"/>
              </a:buClr>
              <a:defRPr sz="1800" b="1">
                <a:solidFill>
                  <a:srgbClr val="4F81BD"/>
                </a:solidFill>
                <a:cs typeface="Times New Roman" pitchFamily="18" charset="0"/>
              </a:defRPr>
            </a:lvl1pPr>
            <a:lvl2pPr marL="404813" lvl="1" indent="-287338" eaLnBrk="1" hangingPunct="1">
              <a:spcBef>
                <a:spcPct val="50000"/>
              </a:spcBef>
              <a:buClr>
                <a:schemeClr val="bg2"/>
              </a:buClr>
              <a:buFont typeface="Wingdings" pitchFamily="2" charset="2"/>
              <a:buChar char="l"/>
              <a:defRPr sz="1600">
                <a:latin typeface="+mn-lt"/>
                <a:cs typeface="Times New Roman" pitchFamily="18" charset="0"/>
              </a:defRPr>
            </a:lvl2pPr>
            <a:lvl3pPr marL="1143000" indent="-228600">
              <a:defRPr>
                <a:latin typeface="Verdana" pitchFamily="34" charset="0"/>
              </a:defRPr>
            </a:lvl3pPr>
            <a:lvl4pPr marL="1600200" indent="-228600">
              <a:defRPr>
                <a:latin typeface="Verdana" pitchFamily="34" charset="0"/>
              </a:defRPr>
            </a:lvl4pPr>
            <a:lvl5pPr marL="2057400" indent="-228600">
              <a:defRPr>
                <a:latin typeface="Verdana" pitchFamily="34" charset="0"/>
              </a:defRPr>
            </a:lvl5pPr>
            <a:lvl6pPr marL="2514600" indent="-228600" eaLnBrk="0" fontAlgn="base" hangingPunct="0">
              <a:spcBef>
                <a:spcPct val="0"/>
              </a:spcBef>
              <a:spcAft>
                <a:spcPct val="0"/>
              </a:spcAft>
              <a:defRPr>
                <a:latin typeface="Verdana" pitchFamily="34" charset="0"/>
              </a:defRPr>
            </a:lvl6pPr>
            <a:lvl7pPr marL="2971800" indent="-228600" eaLnBrk="0" fontAlgn="base" hangingPunct="0">
              <a:spcBef>
                <a:spcPct val="0"/>
              </a:spcBef>
              <a:spcAft>
                <a:spcPct val="0"/>
              </a:spcAft>
              <a:defRPr>
                <a:latin typeface="Verdana" pitchFamily="34" charset="0"/>
              </a:defRPr>
            </a:lvl7pPr>
            <a:lvl8pPr marL="3429000" indent="-228600" eaLnBrk="0" fontAlgn="base" hangingPunct="0">
              <a:spcBef>
                <a:spcPct val="0"/>
              </a:spcBef>
              <a:spcAft>
                <a:spcPct val="0"/>
              </a:spcAft>
              <a:defRPr>
                <a:latin typeface="Verdana" pitchFamily="34" charset="0"/>
              </a:defRPr>
            </a:lvl8pPr>
            <a:lvl9pPr marL="3886200" indent="-228600" eaLnBrk="0" fontAlgn="base" hangingPunct="0">
              <a:spcBef>
                <a:spcPct val="0"/>
              </a:spcBef>
              <a:spcAft>
                <a:spcPct val="0"/>
              </a:spcAft>
              <a:defRPr>
                <a:latin typeface="Verdana" pitchFamily="34" charset="0"/>
              </a:defRPr>
            </a:lvl9pPr>
          </a:lstStyle>
          <a:p>
            <a:r>
              <a:rPr lang="en-US" dirty="0"/>
              <a:t>Change Process</a:t>
            </a:r>
          </a:p>
          <a:p>
            <a:pPr lvl="1"/>
            <a:r>
              <a:rPr lang="en-US" dirty="0"/>
              <a:t>Theories about how people change their thoughts, feelings, and behaviors in different situations</a:t>
            </a:r>
          </a:p>
        </p:txBody>
      </p:sp>
      <p:sp>
        <p:nvSpPr>
          <p:cNvPr id="6156" name="Rectangle 13"/>
          <p:cNvSpPr>
            <a:spLocks noChangeArrowheads="1"/>
          </p:cNvSpPr>
          <p:nvPr/>
        </p:nvSpPr>
        <p:spPr bwMode="auto">
          <a:xfrm>
            <a:off x="3715701" y="4572000"/>
            <a:ext cx="230409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p>
            <a:pPr algn="ctr">
              <a:spcBef>
                <a:spcPct val="50000"/>
              </a:spcBef>
              <a:buClr>
                <a:srgbClr val="0099CC"/>
              </a:buClr>
            </a:pPr>
            <a:r>
              <a:rPr lang="en-US" sz="1400" dirty="0">
                <a:solidFill>
                  <a:srgbClr val="CE7124"/>
                </a:solidFill>
                <a:cs typeface="Times New Roman" pitchFamily="18" charset="0"/>
              </a:rPr>
              <a:t>How do people change?  What activates or motivates the process? </a:t>
            </a:r>
          </a:p>
        </p:txBody>
      </p:sp>
      <p:sp>
        <p:nvSpPr>
          <p:cNvPr id="6154" name="Text Box 11"/>
          <p:cNvSpPr txBox="1">
            <a:spLocks noChangeArrowheads="1"/>
          </p:cNvSpPr>
          <p:nvPr/>
        </p:nvSpPr>
        <p:spPr bwMode="auto">
          <a:xfrm>
            <a:off x="6248400" y="2438400"/>
            <a:ext cx="2560320" cy="2092881"/>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xmlns="">
                <a:solidFill>
                  <a:srgbClr val="FFFFFF"/>
                </a:solidFill>
              </a14:hiddenFill>
            </a:ext>
          </a:extLst>
        </p:spPr>
        <p:txBody>
          <a:bodyPr>
            <a:noAutofit/>
          </a:bodyPr>
          <a:lstStyle>
            <a:defPPr>
              <a:defRPr lang="en-US"/>
            </a:defPPr>
            <a:lvl1pPr marL="0" indent="0" eaLnBrk="1" hangingPunct="1">
              <a:spcBef>
                <a:spcPct val="50000"/>
              </a:spcBef>
              <a:buClr>
                <a:srgbClr val="0099CC"/>
              </a:buClr>
              <a:defRPr sz="1800" b="1">
                <a:solidFill>
                  <a:srgbClr val="4F81BD"/>
                </a:solidFill>
                <a:cs typeface="Times New Roman" pitchFamily="18" charset="0"/>
              </a:defRPr>
            </a:lvl1pPr>
            <a:lvl2pPr marL="404813" lvl="1" indent="-287338" eaLnBrk="1" hangingPunct="1">
              <a:spcBef>
                <a:spcPct val="50000"/>
              </a:spcBef>
              <a:buClr>
                <a:schemeClr val="bg2"/>
              </a:buClr>
              <a:buFont typeface="Wingdings" pitchFamily="2" charset="2"/>
              <a:buChar char="l"/>
              <a:defRPr sz="1600">
                <a:latin typeface="+mn-lt"/>
                <a:cs typeface="Times New Roman" pitchFamily="18" charset="0"/>
              </a:defRPr>
            </a:lvl2pPr>
            <a:lvl3pPr marL="1143000" indent="-228600">
              <a:defRPr>
                <a:latin typeface="Verdana" pitchFamily="34" charset="0"/>
              </a:defRPr>
            </a:lvl3pPr>
            <a:lvl4pPr marL="1600200" indent="-228600">
              <a:defRPr>
                <a:latin typeface="Verdana" pitchFamily="34" charset="0"/>
              </a:defRPr>
            </a:lvl4pPr>
            <a:lvl5pPr marL="2057400" indent="-228600">
              <a:defRPr>
                <a:latin typeface="Verdana" pitchFamily="34" charset="0"/>
              </a:defRPr>
            </a:lvl5pPr>
            <a:lvl6pPr marL="2514600" indent="-228600" eaLnBrk="0" fontAlgn="base" hangingPunct="0">
              <a:spcBef>
                <a:spcPct val="0"/>
              </a:spcBef>
              <a:spcAft>
                <a:spcPct val="0"/>
              </a:spcAft>
              <a:defRPr>
                <a:latin typeface="Verdana" pitchFamily="34" charset="0"/>
              </a:defRPr>
            </a:lvl6pPr>
            <a:lvl7pPr marL="2971800" indent="-228600" eaLnBrk="0" fontAlgn="base" hangingPunct="0">
              <a:spcBef>
                <a:spcPct val="0"/>
              </a:spcBef>
              <a:spcAft>
                <a:spcPct val="0"/>
              </a:spcAft>
              <a:defRPr>
                <a:latin typeface="Verdana" pitchFamily="34" charset="0"/>
              </a:defRPr>
            </a:lvl7pPr>
            <a:lvl8pPr marL="3429000" indent="-228600" eaLnBrk="0" fontAlgn="base" hangingPunct="0">
              <a:spcBef>
                <a:spcPct val="0"/>
              </a:spcBef>
              <a:spcAft>
                <a:spcPct val="0"/>
              </a:spcAft>
              <a:defRPr>
                <a:latin typeface="Verdana" pitchFamily="34" charset="0"/>
              </a:defRPr>
            </a:lvl8pPr>
            <a:lvl9pPr marL="3886200" indent="-228600" eaLnBrk="0" fontAlgn="base" hangingPunct="0">
              <a:spcBef>
                <a:spcPct val="0"/>
              </a:spcBef>
              <a:spcAft>
                <a:spcPct val="0"/>
              </a:spcAft>
              <a:defRPr>
                <a:latin typeface="Verdana" pitchFamily="34" charset="0"/>
              </a:defRPr>
            </a:lvl9pPr>
          </a:lstStyle>
          <a:p>
            <a:r>
              <a:rPr lang="en-US" dirty="0"/>
              <a:t>Interventions</a:t>
            </a:r>
          </a:p>
          <a:p>
            <a:pPr lvl="1"/>
            <a:r>
              <a:rPr lang="en-US" dirty="0"/>
              <a:t>Skills</a:t>
            </a:r>
          </a:p>
          <a:p>
            <a:pPr lvl="1"/>
            <a:r>
              <a:rPr lang="en-US" dirty="0"/>
              <a:t>Techniques</a:t>
            </a:r>
          </a:p>
          <a:p>
            <a:pPr lvl="1"/>
            <a:r>
              <a:rPr lang="en-US" dirty="0"/>
              <a:t>Strategies </a:t>
            </a:r>
          </a:p>
          <a:p>
            <a:pPr marL="117475" lvl="1" indent="0">
              <a:buNone/>
            </a:pPr>
            <a:r>
              <a:rPr lang="en-US" dirty="0"/>
              <a:t>Used in the practitioner-client interactions</a:t>
            </a:r>
          </a:p>
        </p:txBody>
      </p:sp>
      <p:sp>
        <p:nvSpPr>
          <p:cNvPr id="6157" name="Rectangle 14"/>
          <p:cNvSpPr>
            <a:spLocks noChangeArrowheads="1"/>
          </p:cNvSpPr>
          <p:nvPr/>
        </p:nvSpPr>
        <p:spPr bwMode="auto">
          <a:xfrm>
            <a:off x="6248071" y="4572000"/>
            <a:ext cx="2513012"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p>
            <a:pPr algn="ctr">
              <a:spcBef>
                <a:spcPct val="50000"/>
              </a:spcBef>
              <a:buClr>
                <a:srgbClr val="0099CC"/>
              </a:buClr>
            </a:pPr>
            <a:r>
              <a:rPr lang="en-US" sz="1400" dirty="0">
                <a:solidFill>
                  <a:srgbClr val="CE7124"/>
                </a:solidFill>
                <a:cs typeface="Times New Roman" pitchFamily="18" charset="0"/>
              </a:rPr>
              <a:t>What activities can improve client adaptation or well-being?</a:t>
            </a:r>
          </a:p>
        </p:txBody>
      </p:sp>
    </p:spTree>
    <p:extLst>
      <p:ext uri="{BB962C8B-B14F-4D97-AF65-F5344CB8AC3E}">
        <p14:creationId xmlns:p14="http://schemas.microsoft.com/office/powerpoint/2010/main" val="136876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685800"/>
            <a:ext cx="8001000" cy="838200"/>
          </a:xfrm>
        </p:spPr>
        <p:txBody>
          <a:bodyPr/>
          <a:lstStyle/>
          <a:p>
            <a:r>
              <a:rPr lang="en-US" sz="2400" b="1" dirty="0">
                <a:solidFill>
                  <a:srgbClr val="CE7124"/>
                </a:solidFill>
                <a:cs typeface="Arial" pitchFamily="34" charset="0"/>
              </a:rPr>
              <a:t>Module 3 </a:t>
            </a:r>
            <a:br>
              <a:rPr lang="en-US" dirty="0"/>
            </a:br>
            <a:r>
              <a:rPr lang="en-US" dirty="0"/>
              <a:t>Theories, Perspectives, and Practice Models in Integrated Health</a:t>
            </a:r>
          </a:p>
        </p:txBody>
      </p:sp>
      <p:sp>
        <p:nvSpPr>
          <p:cNvPr id="4098" name="Rectangle 3"/>
          <p:cNvSpPr>
            <a:spLocks noGrp="1" noChangeArrowheads="1"/>
          </p:cNvSpPr>
          <p:nvPr>
            <p:ph type="body" idx="1"/>
          </p:nvPr>
        </p:nvSpPr>
        <p:spPr/>
        <p:txBody>
          <a:bodyPr/>
          <a:lstStyle/>
          <a:p>
            <a:r>
              <a:rPr lang="en-US" dirty="0"/>
              <a:t>By the end of this module students will:</a:t>
            </a:r>
          </a:p>
          <a:p>
            <a:pPr lvl="1"/>
            <a:r>
              <a:rPr lang="en-US" dirty="0"/>
              <a:t>Learn how a variety of theories, perspectives and practice models can be useful in their application to Integrated Health</a:t>
            </a:r>
          </a:p>
          <a:p>
            <a:pPr lvl="1">
              <a:spcBef>
                <a:spcPts val="1200"/>
              </a:spcBef>
            </a:pPr>
            <a:r>
              <a:rPr lang="en-US" dirty="0"/>
              <a:t>Identify and understand the impact of personal (practitioner and patient) practice and explanatory models on clinical practice and behavior</a:t>
            </a:r>
          </a:p>
          <a:p>
            <a:pPr lvl="1">
              <a:spcBef>
                <a:spcPts val="1200"/>
              </a:spcBef>
            </a:pPr>
            <a:r>
              <a:rPr lang="en-US" dirty="0"/>
              <a:t>Gain experience, skill, and confidence (through practice scenarios) in applying theories to practice 	</a:t>
            </a:r>
          </a:p>
          <a:p>
            <a:pPr lvl="2"/>
            <a:r>
              <a:rPr lang="en-US" dirty="0"/>
              <a:t>Increase more detailed knowledge and understanding of the application of Stage of Change theory to Integrated Health</a:t>
            </a:r>
          </a:p>
          <a:p>
            <a:pPr lvl="1"/>
            <a:endParaRPr lang="en-US" dirty="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p:txBody>
          <a:bodyPr/>
          <a:lstStyle/>
          <a:p>
            <a:r>
              <a:rPr lang="en-US" dirty="0"/>
              <a:t>Critical Examination of Theory</a:t>
            </a:r>
            <a:r>
              <a:rPr lang="en-US" baseline="30000" dirty="0"/>
              <a:t>8</a:t>
            </a:r>
            <a:endParaRPr lang="en-US" dirty="0"/>
          </a:p>
        </p:txBody>
      </p:sp>
      <p:sp>
        <p:nvSpPr>
          <p:cNvPr id="8" name="Rectangle 4"/>
          <p:cNvSpPr txBox="1">
            <a:spLocks noChangeArrowheads="1"/>
          </p:cNvSpPr>
          <p:nvPr/>
        </p:nvSpPr>
        <p:spPr bwMode="auto">
          <a:xfrm>
            <a:off x="838199" y="1828800"/>
            <a:ext cx="7391401" cy="685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r>
              <a:rPr lang="en-US" sz="2000" i="1" dirty="0">
                <a:solidFill>
                  <a:schemeClr val="bg1"/>
                </a:solidFill>
                <a:latin typeface="Times New Roman" pitchFamily="18" charset="0"/>
                <a:cs typeface="Times New Roman" pitchFamily="18" charset="0"/>
              </a:rPr>
              <a:t>“While practice theories have made positive contributions to social work practice, they all have strengths and limitations” </a:t>
            </a:r>
          </a:p>
        </p:txBody>
      </p:sp>
      <p:sp>
        <p:nvSpPr>
          <p:cNvPr id="7175" name="Rectangle 3"/>
          <p:cNvSpPr>
            <a:spLocks noGrp="1" noChangeArrowheads="1"/>
          </p:cNvSpPr>
          <p:nvPr>
            <p:ph type="body" idx="1"/>
          </p:nvPr>
        </p:nvSpPr>
        <p:spPr>
          <a:xfrm>
            <a:off x="685800" y="2667000"/>
            <a:ext cx="7467600" cy="2590800"/>
          </a:xfrm>
        </p:spPr>
        <p:txBody>
          <a:bodyPr/>
          <a:lstStyle/>
          <a:p>
            <a:pPr lvl="1">
              <a:spcBef>
                <a:spcPts val="1200"/>
              </a:spcBef>
            </a:pPr>
            <a:r>
              <a:rPr lang="en-US" dirty="0"/>
              <a:t>Scientific evidence does not support the theoretical assumptions</a:t>
            </a:r>
          </a:p>
          <a:p>
            <a:pPr lvl="1">
              <a:spcBef>
                <a:spcPts val="1200"/>
              </a:spcBef>
            </a:pPr>
            <a:r>
              <a:rPr lang="en-US" dirty="0"/>
              <a:t>While there may be merit in the underlying theory, the intervention has not been adequately tested or shown to be effective</a:t>
            </a:r>
          </a:p>
          <a:p>
            <a:pPr lvl="1">
              <a:spcBef>
                <a:spcPts val="1200"/>
              </a:spcBef>
            </a:pPr>
            <a:r>
              <a:rPr lang="en-US" dirty="0"/>
              <a:t>The theory is not broadly applicable to treating a wide range of psychosocial problems</a:t>
            </a:r>
          </a:p>
        </p:txBody>
      </p:sp>
      <p:sp>
        <p:nvSpPr>
          <p:cNvPr id="11" name="AutoShape 4"/>
          <p:cNvSpPr>
            <a:spLocks noChangeArrowheads="1"/>
          </p:cNvSpPr>
          <p:nvPr/>
        </p:nvSpPr>
        <p:spPr bwMode="auto">
          <a:xfrm>
            <a:off x="1074659" y="2742539"/>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1</a:t>
            </a:r>
          </a:p>
        </p:txBody>
      </p:sp>
      <p:sp>
        <p:nvSpPr>
          <p:cNvPr id="12" name="AutoShape 4"/>
          <p:cNvSpPr>
            <a:spLocks noChangeArrowheads="1"/>
          </p:cNvSpPr>
          <p:nvPr/>
        </p:nvSpPr>
        <p:spPr bwMode="auto">
          <a:xfrm>
            <a:off x="1066800" y="3528682"/>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2</a:t>
            </a:r>
          </a:p>
        </p:txBody>
      </p:sp>
      <p:sp>
        <p:nvSpPr>
          <p:cNvPr id="13" name="AutoShape 4"/>
          <p:cNvSpPr>
            <a:spLocks noChangeArrowheads="1"/>
          </p:cNvSpPr>
          <p:nvPr/>
        </p:nvSpPr>
        <p:spPr bwMode="auto">
          <a:xfrm>
            <a:off x="1058941" y="4572447"/>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a:solidFill>
                  <a:srgbClr val="336699"/>
                </a:solidFill>
              </a:rPr>
              <a:t>3</a:t>
            </a:r>
          </a:p>
        </p:txBody>
      </p:sp>
    </p:spTree>
    <p:extLst>
      <p:ext uri="{BB962C8B-B14F-4D97-AF65-F5344CB8AC3E}">
        <p14:creationId xmlns:p14="http://schemas.microsoft.com/office/powerpoint/2010/main" val="1310696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362200"/>
            <a:ext cx="4648200" cy="838200"/>
          </a:xfrm>
        </p:spPr>
        <p:txBody>
          <a:bodyPr/>
          <a:lstStyle/>
          <a:p>
            <a:r>
              <a:rPr lang="en-US" b="1" dirty="0"/>
              <a:t>Strengths and Resiliency </a:t>
            </a:r>
            <a:br>
              <a:rPr lang="en-US" b="1"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r>
              <a:rPr lang="en-US" dirty="0"/>
              <a:t>Consider An Example</a:t>
            </a:r>
            <a:r>
              <a:rPr lang="en-US" baseline="30000" dirty="0"/>
              <a:t>9</a:t>
            </a:r>
            <a:endParaRPr lang="en-US" dirty="0"/>
          </a:p>
        </p:txBody>
      </p:sp>
      <p:sp>
        <p:nvSpPr>
          <p:cNvPr id="13318" name="Rectangle 5"/>
          <p:cNvSpPr>
            <a:spLocks noChangeArrowheads="1"/>
          </p:cNvSpPr>
          <p:nvPr/>
        </p:nvSpPr>
        <p:spPr bwMode="auto">
          <a:xfrm>
            <a:off x="990600" y="1639669"/>
            <a:ext cx="7556500" cy="646331"/>
          </a:xfrm>
          <a:prstGeom prst="rect">
            <a:avLst/>
          </a:prstGeom>
          <a:solidFill>
            <a:schemeClr val="bg1"/>
          </a:solidFill>
          <a:ln>
            <a:noFill/>
          </a:ln>
          <a:extLst/>
        </p:spPr>
        <p:txBody>
          <a:bodyPr wrap="square">
            <a:spAutoFit/>
          </a:bodyPr>
          <a:lstStyle/>
          <a:p>
            <a:r>
              <a:rPr lang="en-US" sz="1800" b="1" dirty="0">
                <a:solidFill>
                  <a:srgbClr val="CE7124"/>
                </a:solidFill>
              </a:rPr>
              <a:t>The individual is a college student in their junior year at the local university where classes began a little more than a week ago.  </a:t>
            </a:r>
          </a:p>
        </p:txBody>
      </p:sp>
      <p:sp>
        <p:nvSpPr>
          <p:cNvPr id="4" name="Content Placeholder 3"/>
          <p:cNvSpPr>
            <a:spLocks noGrp="1"/>
          </p:cNvSpPr>
          <p:nvPr>
            <p:ph idx="1"/>
          </p:nvPr>
        </p:nvSpPr>
        <p:spPr>
          <a:xfrm>
            <a:off x="685800" y="2438400"/>
            <a:ext cx="8001000" cy="3581400"/>
          </a:xfrm>
        </p:spPr>
        <p:txBody>
          <a:bodyPr/>
          <a:lstStyle/>
          <a:p>
            <a:pPr lvl="1"/>
            <a:r>
              <a:rPr lang="en-US" dirty="0"/>
              <a:t>Read the process recording and note your thoughts as you take in the information being presented</a:t>
            </a:r>
          </a:p>
          <a:p>
            <a:pPr lvl="1"/>
            <a:r>
              <a:rPr lang="en-US" dirty="0"/>
              <a:t>Please note specific information that appears most important or significant to your beginning understanding</a:t>
            </a:r>
          </a:p>
          <a:p>
            <a:pPr lvl="1"/>
            <a:r>
              <a:rPr lang="en-US" dirty="0"/>
              <a:t>While you may want more information, think of what immediately comes to mind in terms of defining the problem or diagnosis and how you would go about starting to work with this person?</a:t>
            </a:r>
          </a:p>
          <a:p>
            <a:pPr lvl="1"/>
            <a:r>
              <a:rPr lang="en-US" dirty="0"/>
              <a:t>As a group, take time to collect and process findings...</a:t>
            </a:r>
          </a:p>
        </p:txBody>
      </p:sp>
    </p:spTree>
    <p:extLst>
      <p:ext uri="{BB962C8B-B14F-4D97-AF65-F5344CB8AC3E}">
        <p14:creationId xmlns:p14="http://schemas.microsoft.com/office/powerpoint/2010/main" val="4094380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a:t>Process Recording</a:t>
            </a:r>
            <a:r>
              <a:rPr lang="en-US" baseline="30000" dirty="0"/>
              <a:t>9</a:t>
            </a:r>
            <a:endParaRPr lang="en-US" dirty="0"/>
          </a:p>
        </p:txBody>
      </p:sp>
      <p:sp>
        <p:nvSpPr>
          <p:cNvPr id="14341" name="Rectangle 5"/>
          <p:cNvSpPr>
            <a:spLocks noChangeArrowheads="1"/>
          </p:cNvSpPr>
          <p:nvPr/>
        </p:nvSpPr>
        <p:spPr bwMode="auto">
          <a:xfrm>
            <a:off x="1450199" y="1828800"/>
            <a:ext cx="6779401" cy="3647152"/>
          </a:xfrm>
          <a:prstGeom prst="rect">
            <a:avLst/>
          </a:prstGeom>
          <a:solidFill>
            <a:schemeClr val="bg1"/>
          </a:solidFill>
          <a:ln>
            <a:noFill/>
          </a:ln>
          <a:extLst/>
        </p:spPr>
        <p:txBody>
          <a:bodyPr wrap="square" lIns="182880" tIns="91440" bIns="91440">
            <a:spAutoFit/>
          </a:bodyPr>
          <a:lstStyle/>
          <a:p>
            <a:pPr>
              <a:lnSpc>
                <a:spcPts val="2700"/>
              </a:lnSpc>
            </a:pPr>
            <a:r>
              <a:rPr lang="en-US" sz="2000" i="1" dirty="0">
                <a:solidFill>
                  <a:srgbClr val="336699"/>
                </a:solidFill>
                <a:latin typeface="Times New Roman" pitchFamily="18" charset="0"/>
                <a:cs typeface="Times New Roman" pitchFamily="18" charset="0"/>
              </a:rPr>
              <a:t>“ I called last week to make this appointment because I just felt that I was not going to make it.  I felt so anxious and stressed at school the other day, I had to leave and did not attend my first class session.  Actually, it was my first day back in school since taking a break last year.  I had pushed myself too hard with work, school, and trying to keep the gay alliance going, I just couldn’t do it anymore.  My drinking was getting worse and I was yelling at my partner so much I was always leaving to get away to clam down. My Dad would hit my Mother and he drank a lot. Maybe I am just too much like him”.</a:t>
            </a:r>
          </a:p>
        </p:txBody>
      </p:sp>
    </p:spTree>
    <p:extLst>
      <p:ext uri="{BB962C8B-B14F-4D97-AF65-F5344CB8AC3E}">
        <p14:creationId xmlns:p14="http://schemas.microsoft.com/office/powerpoint/2010/main" val="3951440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a:t>Basic Assumptions of Strengths Perspective</a:t>
            </a:r>
            <a:r>
              <a:rPr lang="en-US" baseline="30000" dirty="0"/>
              <a:t>10,11,12</a:t>
            </a:r>
          </a:p>
        </p:txBody>
      </p:sp>
      <p:sp>
        <p:nvSpPr>
          <p:cNvPr id="16388" name="Rectangle 3"/>
          <p:cNvSpPr>
            <a:spLocks noGrp="1" noChangeArrowheads="1"/>
          </p:cNvSpPr>
          <p:nvPr>
            <p:ph type="body" idx="1"/>
          </p:nvPr>
        </p:nvSpPr>
        <p:spPr>
          <a:xfrm>
            <a:off x="685800" y="2057400"/>
            <a:ext cx="5715000" cy="3581400"/>
          </a:xfrm>
        </p:spPr>
        <p:txBody>
          <a:bodyPr/>
          <a:lstStyle/>
          <a:p>
            <a:pPr lvl="1">
              <a:spcBef>
                <a:spcPts val="600"/>
              </a:spcBef>
            </a:pPr>
            <a:r>
              <a:rPr lang="en-US" dirty="0"/>
              <a:t>Everyone possesses strengths</a:t>
            </a:r>
          </a:p>
          <a:p>
            <a:pPr lvl="1">
              <a:spcBef>
                <a:spcPts val="600"/>
              </a:spcBef>
            </a:pPr>
            <a:r>
              <a:rPr lang="en-US" dirty="0"/>
              <a:t>Motivation is increased when strengths are emphasized</a:t>
            </a:r>
          </a:p>
          <a:p>
            <a:pPr lvl="1">
              <a:spcBef>
                <a:spcPts val="600"/>
              </a:spcBef>
            </a:pPr>
            <a:r>
              <a:rPr lang="en-US" dirty="0"/>
              <a:t>Cooperative, mutually respectful relationships promote identification of client strengths</a:t>
            </a:r>
          </a:p>
          <a:p>
            <a:pPr lvl="1">
              <a:spcBef>
                <a:spcPts val="600"/>
              </a:spcBef>
            </a:pPr>
            <a:r>
              <a:rPr lang="en-US" dirty="0"/>
              <a:t>Focusing on strengths diminishes the temptation to blame or judge</a:t>
            </a:r>
          </a:p>
          <a:p>
            <a:pPr lvl="1">
              <a:spcBef>
                <a:spcPts val="600"/>
              </a:spcBef>
            </a:pPr>
            <a:r>
              <a:rPr lang="en-US" dirty="0"/>
              <a:t>All environments—even the most bleak— contain resources</a:t>
            </a:r>
          </a:p>
        </p:txBody>
      </p:sp>
      <p:sp>
        <p:nvSpPr>
          <p:cNvPr id="2" name="TextBox 1"/>
          <p:cNvSpPr txBox="1"/>
          <p:nvPr/>
        </p:nvSpPr>
        <p:spPr>
          <a:xfrm>
            <a:off x="6324600" y="2148086"/>
            <a:ext cx="2743200" cy="3323987"/>
          </a:xfrm>
          <a:prstGeom prst="rect">
            <a:avLst/>
          </a:prstGeom>
          <a:solidFill>
            <a:srgbClr val="F7E297"/>
          </a:solidFill>
        </p:spPr>
        <p:txBody>
          <a:bodyPr wrap="square" rtlCol="0">
            <a:spAutoFit/>
          </a:bodyPr>
          <a:lstStyle/>
          <a:p>
            <a:pPr marL="284163" indent="-284163">
              <a:spcBef>
                <a:spcPts val="1200"/>
              </a:spcBef>
              <a:buFont typeface="Wingdings" pitchFamily="2" charset="2"/>
              <a:buChar char="ü"/>
            </a:pPr>
            <a:r>
              <a:rPr lang="en-US" sz="2000" dirty="0"/>
              <a:t>How many observations about the previous case example were  “strength-based?”  </a:t>
            </a:r>
          </a:p>
          <a:p>
            <a:pPr marL="284163" indent="-284163">
              <a:spcBef>
                <a:spcPts val="1200"/>
              </a:spcBef>
              <a:buFont typeface="Wingdings" pitchFamily="2" charset="2"/>
              <a:buChar char="ü"/>
            </a:pPr>
            <a:r>
              <a:rPr lang="en-US" sz="2000" dirty="0"/>
              <a:t>What percentage of the discussion focused on problems or took a deficit perspective? </a:t>
            </a:r>
          </a:p>
        </p:txBody>
      </p:sp>
    </p:spTree>
    <p:extLst>
      <p:ext uri="{BB962C8B-B14F-4D97-AF65-F5344CB8AC3E}">
        <p14:creationId xmlns:p14="http://schemas.microsoft.com/office/powerpoint/2010/main" val="1346552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a:t>Strengths-Based Practice? </a:t>
            </a:r>
            <a:r>
              <a:rPr lang="en-US" baseline="30000" dirty="0"/>
              <a:t>9</a:t>
            </a:r>
            <a:endParaRPr lang="en-US" dirty="0"/>
          </a:p>
        </p:txBody>
      </p:sp>
      <p:sp>
        <p:nvSpPr>
          <p:cNvPr id="7" name="Rectangle 5"/>
          <p:cNvSpPr>
            <a:spLocks noChangeArrowheads="1"/>
          </p:cNvSpPr>
          <p:nvPr/>
        </p:nvSpPr>
        <p:spPr bwMode="auto">
          <a:xfrm>
            <a:off x="990600" y="1639669"/>
            <a:ext cx="7556500" cy="923330"/>
          </a:xfrm>
          <a:prstGeom prst="rect">
            <a:avLst/>
          </a:prstGeom>
          <a:solidFill>
            <a:schemeClr val="bg1"/>
          </a:solidFill>
          <a:ln>
            <a:noFill/>
          </a:ln>
          <a:extLst/>
        </p:spPr>
        <p:txBody>
          <a:bodyPr wrap="square">
            <a:spAutoFit/>
          </a:bodyPr>
          <a:lstStyle/>
          <a:p>
            <a:r>
              <a:rPr lang="en-US" sz="1800" b="1" dirty="0">
                <a:solidFill>
                  <a:srgbClr val="CE7124"/>
                </a:solidFill>
              </a:rPr>
              <a:t>Traditional models assume that “truth” is discovered only by looking at underlying and often hidden meanings that only professional expertise can understand?</a:t>
            </a:r>
          </a:p>
        </p:txBody>
      </p:sp>
      <p:sp>
        <p:nvSpPr>
          <p:cNvPr id="2" name="Content Placeholder 1"/>
          <p:cNvSpPr>
            <a:spLocks noGrp="1"/>
          </p:cNvSpPr>
          <p:nvPr>
            <p:ph idx="1"/>
          </p:nvPr>
        </p:nvSpPr>
        <p:spPr>
          <a:xfrm>
            <a:off x="685800" y="2667000"/>
            <a:ext cx="8001000" cy="3581400"/>
          </a:xfrm>
        </p:spPr>
        <p:txBody>
          <a:bodyPr/>
          <a:lstStyle/>
          <a:p>
            <a:pPr lvl="1">
              <a:spcBef>
                <a:spcPts val="1800"/>
              </a:spcBef>
            </a:pPr>
            <a:r>
              <a:rPr lang="en-US" dirty="0"/>
              <a:t>Medical/pathology vs. strengths/solution focus</a:t>
            </a:r>
          </a:p>
          <a:p>
            <a:pPr lvl="1">
              <a:spcBef>
                <a:spcPts val="1800"/>
              </a:spcBef>
            </a:pPr>
            <a:r>
              <a:rPr lang="en-US" dirty="0"/>
              <a:t>Shift in</a:t>
            </a:r>
            <a:r>
              <a:rPr lang="en-US" b="1" dirty="0">
                <a:solidFill>
                  <a:srgbClr val="CE7124"/>
                </a:solidFill>
              </a:rPr>
              <a:t> frames </a:t>
            </a:r>
            <a:r>
              <a:rPr lang="en-US" dirty="0"/>
              <a:t>are not easy tasks</a:t>
            </a:r>
          </a:p>
          <a:p>
            <a:pPr lvl="1">
              <a:spcBef>
                <a:spcPts val="1800"/>
              </a:spcBef>
            </a:pPr>
            <a:r>
              <a:rPr lang="en-US" dirty="0"/>
              <a:t>Using the language of strengths is insufficient</a:t>
            </a:r>
          </a:p>
        </p:txBody>
      </p:sp>
      <p:sp>
        <p:nvSpPr>
          <p:cNvPr id="3" name="TextBox 2"/>
          <p:cNvSpPr txBox="1"/>
          <p:nvPr/>
        </p:nvSpPr>
        <p:spPr>
          <a:xfrm>
            <a:off x="1524000" y="4343400"/>
            <a:ext cx="5105400" cy="707886"/>
          </a:xfrm>
          <a:prstGeom prst="rect">
            <a:avLst/>
          </a:prstGeom>
          <a:solidFill>
            <a:srgbClr val="CE7124"/>
          </a:solidFill>
        </p:spPr>
        <p:txBody>
          <a:bodyPr wrap="square" rtlCol="0">
            <a:spAutoFit/>
          </a:bodyPr>
          <a:lstStyle/>
          <a:p>
            <a:pPr algn="ctr"/>
            <a:r>
              <a:rPr lang="en-US" sz="2000" dirty="0">
                <a:solidFill>
                  <a:schemeClr val="bg1"/>
                </a:solidFill>
              </a:rPr>
              <a:t>Frames provide a set of rules and expectations for behavior </a:t>
            </a:r>
          </a:p>
        </p:txBody>
      </p:sp>
    </p:spTree>
    <p:extLst>
      <p:ext uri="{BB962C8B-B14F-4D97-AF65-F5344CB8AC3E}">
        <p14:creationId xmlns:p14="http://schemas.microsoft.com/office/powerpoint/2010/main" val="405305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362200"/>
            <a:ext cx="2895600" cy="838200"/>
          </a:xfrm>
        </p:spPr>
        <p:txBody>
          <a:bodyPr/>
          <a:lstStyle/>
          <a:p>
            <a:r>
              <a:rPr lang="en-US" b="1" dirty="0"/>
              <a:t>Empowerment</a:t>
            </a:r>
            <a:br>
              <a:rPr lang="en-US" b="1"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lstStyle/>
          <a:p>
            <a:r>
              <a:rPr lang="en-US" dirty="0"/>
              <a:t>Consider Some Examples</a:t>
            </a:r>
            <a:r>
              <a:rPr lang="en-US" baseline="30000" dirty="0"/>
              <a:t>13</a:t>
            </a:r>
            <a:endParaRPr lang="en-US" dirty="0"/>
          </a:p>
        </p:txBody>
      </p:sp>
      <p:sp>
        <p:nvSpPr>
          <p:cNvPr id="8" name="Rectangle 5"/>
          <p:cNvSpPr>
            <a:spLocks noChangeArrowheads="1"/>
          </p:cNvSpPr>
          <p:nvPr/>
        </p:nvSpPr>
        <p:spPr bwMode="auto">
          <a:xfrm>
            <a:off x="990600" y="1639669"/>
            <a:ext cx="7556500" cy="646331"/>
          </a:xfrm>
          <a:prstGeom prst="rect">
            <a:avLst/>
          </a:prstGeom>
          <a:solidFill>
            <a:schemeClr val="bg1"/>
          </a:solidFill>
          <a:ln>
            <a:noFill/>
          </a:ln>
          <a:extLst/>
        </p:spPr>
        <p:txBody>
          <a:bodyPr wrap="square">
            <a:spAutoFit/>
          </a:bodyPr>
          <a:lstStyle/>
          <a:p>
            <a:r>
              <a:rPr lang="en-US" sz="1800" b="1" dirty="0">
                <a:solidFill>
                  <a:srgbClr val="CE7124"/>
                </a:solidFill>
              </a:rPr>
              <a:t>“Examples of not seeing what is there and examples of seeing what is not there” </a:t>
            </a:r>
          </a:p>
        </p:txBody>
      </p:sp>
      <p:sp>
        <p:nvSpPr>
          <p:cNvPr id="4" name="Content Placeholder 3"/>
          <p:cNvSpPr>
            <a:spLocks noGrp="1"/>
          </p:cNvSpPr>
          <p:nvPr>
            <p:ph idx="1"/>
          </p:nvPr>
        </p:nvSpPr>
        <p:spPr>
          <a:xfrm>
            <a:off x="685800" y="2438400"/>
            <a:ext cx="8001000" cy="3581400"/>
          </a:xfrm>
        </p:spPr>
        <p:txBody>
          <a:bodyPr/>
          <a:lstStyle/>
          <a:p>
            <a:pPr lvl="1"/>
            <a:r>
              <a:rPr lang="en-US" dirty="0"/>
              <a:t>“My patients don’t want to be empowered…they want me to tell them what to do”</a:t>
            </a:r>
          </a:p>
          <a:p>
            <a:pPr lvl="1"/>
            <a:r>
              <a:rPr lang="en-US" dirty="0"/>
              <a:t>“I want to empower my patients to improve their compliance with their treatment”</a:t>
            </a:r>
          </a:p>
          <a:p>
            <a:pPr lvl="1"/>
            <a:r>
              <a:rPr lang="en-US" dirty="0"/>
              <a:t>“Some patients cannot be empowered due to age, education or culture”</a:t>
            </a:r>
          </a:p>
          <a:p>
            <a:pPr lvl="1"/>
            <a:r>
              <a:rPr lang="en-US" dirty="0"/>
              <a:t>“I only use empowerment with some of my patients…it’s in my bag of tricks but I wouldn’t use it with a newly diagnosed patient”</a:t>
            </a:r>
          </a:p>
        </p:txBody>
      </p:sp>
    </p:spTree>
    <p:extLst>
      <p:ext uri="{BB962C8B-B14F-4D97-AF65-F5344CB8AC3E}">
        <p14:creationId xmlns:p14="http://schemas.microsoft.com/office/powerpoint/2010/main" val="3307848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p:txBody>
          <a:bodyPr/>
          <a:lstStyle/>
          <a:p>
            <a:r>
              <a:rPr lang="en-US" dirty="0"/>
              <a:t>Empowering Approach?</a:t>
            </a:r>
            <a:r>
              <a:rPr lang="en-US" baseline="30000" dirty="0"/>
              <a:t>13</a:t>
            </a:r>
            <a:endParaRPr lang="en-US" dirty="0"/>
          </a:p>
        </p:txBody>
      </p:sp>
      <p:sp>
        <p:nvSpPr>
          <p:cNvPr id="7" name="Rectangle 5"/>
          <p:cNvSpPr>
            <a:spLocks noChangeArrowheads="1"/>
          </p:cNvSpPr>
          <p:nvPr/>
        </p:nvSpPr>
        <p:spPr bwMode="auto">
          <a:xfrm>
            <a:off x="990600" y="1639669"/>
            <a:ext cx="7556500" cy="1200329"/>
          </a:xfrm>
          <a:prstGeom prst="rect">
            <a:avLst/>
          </a:prstGeom>
          <a:solidFill>
            <a:schemeClr val="bg1"/>
          </a:solidFill>
          <a:ln>
            <a:noFill/>
          </a:ln>
          <a:extLst/>
        </p:spPr>
        <p:txBody>
          <a:bodyPr wrap="square">
            <a:spAutoFit/>
          </a:bodyPr>
          <a:lstStyle/>
          <a:p>
            <a:r>
              <a:rPr lang="en-US" sz="1800" b="1" dirty="0">
                <a:solidFill>
                  <a:srgbClr val="CE7124"/>
                </a:solidFill>
              </a:rPr>
              <a:t>“Empowerment occurs when the practitioner’s goal is to increase the capacity of the client to think critically and make autonomous, informed decisions…it also occurs when clients are actually making autonomous informed decisions”</a:t>
            </a:r>
          </a:p>
        </p:txBody>
      </p:sp>
      <p:sp>
        <p:nvSpPr>
          <p:cNvPr id="2" name="Content Placeholder 1"/>
          <p:cNvSpPr>
            <a:spLocks noGrp="1"/>
          </p:cNvSpPr>
          <p:nvPr>
            <p:ph idx="1"/>
          </p:nvPr>
        </p:nvSpPr>
        <p:spPr>
          <a:xfrm>
            <a:off x="685800" y="3048000"/>
            <a:ext cx="8001000" cy="1981200"/>
          </a:xfrm>
        </p:spPr>
        <p:txBody>
          <a:bodyPr/>
          <a:lstStyle/>
          <a:p>
            <a:pPr lvl="1">
              <a:spcBef>
                <a:spcPts val="1800"/>
              </a:spcBef>
            </a:pPr>
            <a:r>
              <a:rPr lang="en-US" dirty="0"/>
              <a:t>Compliance vs. Adherence vs. Empowerment</a:t>
            </a:r>
          </a:p>
          <a:p>
            <a:pPr lvl="1">
              <a:spcBef>
                <a:spcPts val="1800"/>
              </a:spcBef>
            </a:pPr>
            <a:r>
              <a:rPr lang="en-US" dirty="0"/>
              <a:t>Empowerment is a process and an outcome</a:t>
            </a:r>
          </a:p>
          <a:p>
            <a:pPr lvl="1">
              <a:spcBef>
                <a:spcPts val="1800"/>
              </a:spcBef>
            </a:pPr>
            <a:r>
              <a:rPr lang="en-US" dirty="0"/>
              <a:t>No empowerment without respect</a:t>
            </a:r>
          </a:p>
        </p:txBody>
      </p:sp>
      <p:sp>
        <p:nvSpPr>
          <p:cNvPr id="5" name="TextBox 4"/>
          <p:cNvSpPr txBox="1"/>
          <p:nvPr/>
        </p:nvSpPr>
        <p:spPr>
          <a:xfrm>
            <a:off x="6781800" y="2556296"/>
            <a:ext cx="2286000" cy="3293209"/>
          </a:xfrm>
          <a:prstGeom prst="rect">
            <a:avLst/>
          </a:prstGeom>
          <a:solidFill>
            <a:srgbClr val="F7E297"/>
          </a:solidFill>
        </p:spPr>
        <p:txBody>
          <a:bodyPr wrap="square" rtlCol="0">
            <a:spAutoFit/>
          </a:bodyPr>
          <a:lstStyle/>
          <a:p>
            <a:pPr marL="342900" indent="-342900">
              <a:spcBef>
                <a:spcPts val="1200"/>
              </a:spcBef>
              <a:buFont typeface="Wingdings" pitchFamily="2" charset="2"/>
              <a:buChar char="ü"/>
            </a:pPr>
            <a:r>
              <a:rPr lang="en-US" sz="1800" dirty="0"/>
              <a:t>Reflect on your reactions </a:t>
            </a:r>
          </a:p>
          <a:p>
            <a:pPr marL="342900" indent="-342900">
              <a:spcBef>
                <a:spcPts val="1200"/>
              </a:spcBef>
              <a:buFont typeface="Wingdings" pitchFamily="2" charset="2"/>
              <a:buChar char="ü"/>
            </a:pPr>
            <a:r>
              <a:rPr lang="en-US" sz="1800" dirty="0"/>
              <a:t>Challenge – consider how fully the spirit of empowerment can be applied in clinical settings with various patient populations</a:t>
            </a:r>
          </a:p>
        </p:txBody>
      </p:sp>
    </p:spTree>
    <p:extLst>
      <p:ext uri="{BB962C8B-B14F-4D97-AF65-F5344CB8AC3E}">
        <p14:creationId xmlns:p14="http://schemas.microsoft.com/office/powerpoint/2010/main" val="2242983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Defining Empowerment for Health</a:t>
            </a:r>
          </a:p>
        </p:txBody>
      </p:sp>
      <p:sp>
        <p:nvSpPr>
          <p:cNvPr id="51202" name="Rectangle 2"/>
          <p:cNvSpPr>
            <a:spLocks noGrp="1" noChangeArrowheads="1"/>
          </p:cNvSpPr>
          <p:nvPr>
            <p:ph type="body" idx="4294967295"/>
          </p:nvPr>
        </p:nvSpPr>
        <p:spPr>
          <a:xfrm>
            <a:off x="2000250" y="1752600"/>
            <a:ext cx="5314950" cy="1177925"/>
          </a:xfrm>
          <a:prstGeom prst="roundRect">
            <a:avLst/>
          </a:prstGeom>
          <a:solidFill>
            <a:schemeClr val="bg1"/>
          </a:solidFill>
          <a:ln w="28575">
            <a:solidFill>
              <a:srgbClr val="D8C182"/>
            </a:solidFill>
          </a:ln>
          <a:effectLst>
            <a:outerShdw blurRad="50800" dist="38100" dir="2700000" algn="tl" rotWithShape="0">
              <a:prstClr val="black">
                <a:alpha val="40000"/>
              </a:prstClr>
            </a:outerShdw>
          </a:effectLst>
        </p:spPr>
        <p:txBody>
          <a:bodyPr wrap="square" lIns="91440" tIns="91440" rIns="91440" bIns="91440">
            <a:spAutoFit/>
          </a:bodyPr>
          <a:lstStyle/>
          <a:p>
            <a:pPr marL="0" indent="0">
              <a:lnSpc>
                <a:spcPct val="90000"/>
              </a:lnSpc>
              <a:buFontTx/>
              <a:buNone/>
            </a:pPr>
            <a:r>
              <a:rPr lang="en-GB" b="1" i="1" dirty="0">
                <a:solidFill>
                  <a:srgbClr val="4F81BD"/>
                </a:solidFill>
                <a:latin typeface="Times New Roman" pitchFamily="18" charset="0"/>
                <a:cs typeface="Times New Roman" pitchFamily="18" charset="0"/>
              </a:rPr>
              <a:t>Empowerment</a:t>
            </a:r>
            <a:r>
              <a:rPr lang="en-GB" i="1" dirty="0">
                <a:solidFill>
                  <a:srgbClr val="CE7124"/>
                </a:solidFill>
                <a:latin typeface="Times New Roman" pitchFamily="18" charset="0"/>
                <a:cs typeface="Times New Roman" pitchFamily="18" charset="0"/>
              </a:rPr>
              <a:t> </a:t>
            </a:r>
            <a:r>
              <a:rPr lang="en-GB" sz="2000" i="1" dirty="0">
                <a:latin typeface="Times New Roman" pitchFamily="18" charset="0"/>
                <a:cs typeface="Times New Roman" pitchFamily="18" charset="0"/>
              </a:rPr>
              <a:t>is a process by which people gain mastery over their lives.”</a:t>
            </a:r>
            <a:r>
              <a:rPr lang="en-GB" sz="2000" dirty="0">
                <a:latin typeface="Times New Roman" pitchFamily="18" charset="0"/>
                <a:cs typeface="Times New Roman" pitchFamily="18" charset="0"/>
              </a:rPr>
              <a:t> </a:t>
            </a:r>
            <a:r>
              <a:rPr lang="en-GB" sz="2000" baseline="30000" dirty="0">
                <a:latin typeface="Times New Roman" pitchFamily="18" charset="0"/>
                <a:cs typeface="Times New Roman" pitchFamily="18" charset="0"/>
              </a:rPr>
              <a:t>14</a:t>
            </a:r>
            <a:endParaRPr lang="en-GB" sz="2000" dirty="0">
              <a:latin typeface="Times New Roman" pitchFamily="18" charset="0"/>
              <a:cs typeface="Times New Roman" pitchFamily="18" charset="0"/>
            </a:endParaRPr>
          </a:p>
          <a:p>
            <a:pPr algn="r">
              <a:lnSpc>
                <a:spcPct val="90000"/>
              </a:lnSpc>
              <a:buFontTx/>
              <a:buNone/>
            </a:pPr>
            <a:r>
              <a:rPr lang="it-IT" sz="1600" dirty="0">
                <a:latin typeface="Arial" pitchFamily="34" charset="0"/>
                <a:cs typeface="Arial" pitchFamily="34" charset="0"/>
              </a:rPr>
              <a:t>J. </a:t>
            </a:r>
            <a:r>
              <a:rPr lang="it-IT" sz="1600" dirty="0" err="1">
                <a:latin typeface="Arial" pitchFamily="34" charset="0"/>
                <a:cs typeface="Arial" pitchFamily="34" charset="0"/>
              </a:rPr>
              <a:t>Rappaport</a:t>
            </a:r>
            <a:endParaRPr lang="en-GB" sz="1600" dirty="0">
              <a:latin typeface="Arial" pitchFamily="34" charset="0"/>
              <a:cs typeface="Arial" pitchFamily="34" charset="0"/>
            </a:endParaRPr>
          </a:p>
        </p:txBody>
      </p:sp>
      <p:sp>
        <p:nvSpPr>
          <p:cNvPr id="51206" name="Text Box 6"/>
          <p:cNvSpPr txBox="1">
            <a:spLocks noChangeArrowheads="1"/>
          </p:cNvSpPr>
          <p:nvPr/>
        </p:nvSpPr>
        <p:spPr bwMode="auto">
          <a:xfrm>
            <a:off x="2000250" y="3099518"/>
            <a:ext cx="5314950" cy="2005917"/>
          </a:xfrm>
          <a:prstGeom prst="roundRect">
            <a:avLst>
              <a:gd name="adj" fmla="val 10266"/>
            </a:avLst>
          </a:prstGeom>
          <a:solidFill>
            <a:schemeClr val="bg1"/>
          </a:solidFill>
          <a:ln w="28575">
            <a:solidFill>
              <a:srgbClr val="D8C182"/>
            </a:solidFill>
            <a:miter lim="800000"/>
            <a:headEnd/>
            <a:tailEnd/>
          </a:ln>
          <a:effectLst>
            <a:outerShdw blurRad="50800" dist="38100" dir="2700000" algn="tl" rotWithShape="0">
              <a:prstClr val="black">
                <a:alpha val="40000"/>
              </a:prstClr>
            </a:outerShdw>
          </a:effectLst>
        </p:spPr>
        <p:txBody>
          <a:bodyPr wrap="square" lIns="91440" tIns="91440" rIns="91440" bIns="91440">
            <a:spAutoFit/>
          </a:bodyPr>
          <a:lstStyle/>
          <a:p>
            <a:pPr>
              <a:lnSpc>
                <a:spcPct val="90000"/>
              </a:lnSpc>
              <a:spcBef>
                <a:spcPct val="20000"/>
              </a:spcBef>
            </a:pPr>
            <a:r>
              <a:rPr lang="it-IT" b="1" i="1" dirty="0">
                <a:solidFill>
                  <a:srgbClr val="4F81BD"/>
                </a:solidFill>
                <a:latin typeface="Times New Roman" pitchFamily="18" charset="0"/>
                <a:ea typeface="+mn-ea"/>
                <a:cs typeface="Times New Roman" pitchFamily="18" charset="0"/>
              </a:rPr>
              <a:t>Empowerment</a:t>
            </a:r>
            <a:r>
              <a:rPr lang="it-IT" i="1" dirty="0">
                <a:solidFill>
                  <a:srgbClr val="CE7124"/>
                </a:solidFill>
                <a:latin typeface="Times New Roman" pitchFamily="18" charset="0"/>
                <a:cs typeface="Times New Roman" pitchFamily="18" charset="0"/>
              </a:rPr>
              <a:t> </a:t>
            </a:r>
            <a:r>
              <a:rPr lang="it-IT" sz="2000" i="1" dirty="0">
                <a:latin typeface="Times New Roman" pitchFamily="18" charset="0"/>
                <a:cs typeface="Times New Roman" pitchFamily="18" charset="0"/>
              </a:rPr>
              <a:t>is</a:t>
            </a:r>
            <a:r>
              <a:rPr lang="en-GB" sz="2000" i="1" dirty="0">
                <a:latin typeface="Times New Roman" pitchFamily="18" charset="0"/>
                <a:cs typeface="Times New Roman" pitchFamily="18" charset="0"/>
              </a:rPr>
              <a:t> an educational process designed to help patients develop the knowledge, skills, attitudes, and degree of self-awareness necessary to effectively assume responsibility for their health-related decisions.”</a:t>
            </a:r>
            <a:r>
              <a:rPr lang="en-GB" sz="2000" dirty="0">
                <a:latin typeface="Times New Roman" pitchFamily="18" charset="0"/>
                <a:cs typeface="Times New Roman" pitchFamily="18" charset="0"/>
              </a:rPr>
              <a:t> </a:t>
            </a:r>
            <a:r>
              <a:rPr lang="en-GB" sz="2000" baseline="30000" dirty="0">
                <a:latin typeface="Times New Roman" pitchFamily="18" charset="0"/>
                <a:cs typeface="Times New Roman" pitchFamily="18" charset="0"/>
              </a:rPr>
              <a:t>15</a:t>
            </a:r>
            <a:r>
              <a:rPr lang="it-IT" sz="2000" i="1" dirty="0">
                <a:latin typeface="Times New Roman" pitchFamily="18" charset="0"/>
                <a:cs typeface="Times New Roman" pitchFamily="18" charset="0"/>
              </a:rPr>
              <a:t> </a:t>
            </a:r>
          </a:p>
          <a:p>
            <a:pPr algn="r">
              <a:lnSpc>
                <a:spcPct val="90000"/>
              </a:lnSpc>
              <a:spcBef>
                <a:spcPct val="20000"/>
              </a:spcBef>
            </a:pPr>
            <a:r>
              <a:rPr lang="it-IT" sz="1600" dirty="0">
                <a:latin typeface="Arial" pitchFamily="34" charset="0"/>
                <a:cs typeface="Arial" pitchFamily="34" charset="0"/>
              </a:rPr>
              <a:t>Feste – Anderson</a:t>
            </a:r>
          </a:p>
        </p:txBody>
      </p:sp>
    </p:spTree>
    <p:extLst>
      <p:ext uri="{BB962C8B-B14F-4D97-AF65-F5344CB8AC3E}">
        <p14:creationId xmlns:p14="http://schemas.microsoft.com/office/powerpoint/2010/main" val="368880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a:t>The Basic Value of Theories …</a:t>
            </a:r>
            <a:r>
              <a:rPr lang="en-US" baseline="30000" dirty="0"/>
              <a:t>1</a:t>
            </a:r>
            <a:r>
              <a:rPr lang="en-US" dirty="0"/>
              <a:t> </a:t>
            </a:r>
          </a:p>
        </p:txBody>
      </p:sp>
      <p:sp>
        <p:nvSpPr>
          <p:cNvPr id="5" name="TextBox 4"/>
          <p:cNvSpPr txBox="1"/>
          <p:nvPr/>
        </p:nvSpPr>
        <p:spPr>
          <a:xfrm>
            <a:off x="685800" y="1600200"/>
            <a:ext cx="7696200" cy="1200329"/>
          </a:xfrm>
          <a:prstGeom prst="rect">
            <a:avLst/>
          </a:prstGeom>
          <a:noFill/>
        </p:spPr>
        <p:txBody>
          <a:bodyPr wrap="square" rtlCol="0">
            <a:spAutoFit/>
          </a:bodyPr>
          <a:lstStyle/>
          <a:p>
            <a:r>
              <a:rPr lang="en-US" dirty="0"/>
              <a:t>Theories help us to explain or predict behavior, to inform policy, guide practice and direct research.</a:t>
            </a:r>
            <a:endParaRPr lang="en-US" baseline="30000" dirty="0"/>
          </a:p>
          <a:p>
            <a:endParaRPr lang="en-US" dirty="0"/>
          </a:p>
        </p:txBody>
      </p:sp>
      <p:sp>
        <p:nvSpPr>
          <p:cNvPr id="4098" name="Rectangle 3"/>
          <p:cNvSpPr>
            <a:spLocks noGrp="1" noChangeArrowheads="1"/>
          </p:cNvSpPr>
          <p:nvPr>
            <p:ph type="body" idx="1"/>
          </p:nvPr>
        </p:nvSpPr>
        <p:spPr>
          <a:xfrm>
            <a:off x="685800" y="2057400"/>
            <a:ext cx="5715000" cy="3581400"/>
          </a:xfrm>
        </p:spPr>
        <p:txBody>
          <a:bodyPr/>
          <a:lstStyle/>
          <a:p>
            <a:endParaRPr lang="en-US" dirty="0"/>
          </a:p>
          <a:p>
            <a:pPr lvl="1">
              <a:buNone/>
            </a:pPr>
            <a:r>
              <a:rPr lang="en-US" dirty="0"/>
              <a:t>For behavioral health professionals:</a:t>
            </a:r>
          </a:p>
          <a:p>
            <a:pPr lvl="1">
              <a:spcBef>
                <a:spcPts val="1200"/>
              </a:spcBef>
            </a:pPr>
            <a:r>
              <a:rPr lang="en-US" dirty="0"/>
              <a:t>Inform the questions we ask</a:t>
            </a:r>
          </a:p>
          <a:p>
            <a:pPr lvl="1">
              <a:spcBef>
                <a:spcPts val="1200"/>
              </a:spcBef>
            </a:pPr>
            <a:r>
              <a:rPr lang="en-US" dirty="0"/>
              <a:t>Frame the comprehensiveness of our assessment </a:t>
            </a:r>
          </a:p>
          <a:p>
            <a:pPr lvl="1">
              <a:spcBef>
                <a:spcPts val="1200"/>
              </a:spcBef>
            </a:pPr>
            <a:r>
              <a:rPr lang="en-US" dirty="0"/>
              <a:t>Offer a vantage point that respects diversity and complexity</a:t>
            </a:r>
          </a:p>
          <a:p>
            <a:pPr lvl="1">
              <a:spcBef>
                <a:spcPts val="1200"/>
              </a:spcBef>
            </a:pPr>
            <a:r>
              <a:rPr lang="en-US" dirty="0"/>
              <a:t>Provide a lens through which we organize vast amount of information or view data</a:t>
            </a:r>
          </a:p>
        </p:txBody>
      </p:sp>
      <p:sp>
        <p:nvSpPr>
          <p:cNvPr id="4" name="Rectangle 5"/>
          <p:cNvSpPr txBox="1">
            <a:spLocks noChangeArrowheads="1"/>
          </p:cNvSpPr>
          <p:nvPr/>
        </p:nvSpPr>
        <p:spPr bwMode="auto">
          <a:xfrm>
            <a:off x="6324600" y="3429000"/>
            <a:ext cx="2667000" cy="2133600"/>
          </a:xfrm>
          <a:prstGeom prst="rect">
            <a:avLst/>
          </a:prstGeom>
          <a:solidFill>
            <a:schemeClr val="bg1">
              <a:lumMod val="85000"/>
            </a:schemeClr>
          </a:solidFill>
          <a:ln>
            <a:noFill/>
          </a:ln>
          <a:extLst/>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b="1" i="1" u="none" strike="noStrike" kern="0" cap="none" spc="0" normalizeH="0" baseline="0" noProof="0" dirty="0">
                <a:ln>
                  <a:noFill/>
                </a:ln>
                <a:solidFill>
                  <a:srgbClr val="CE7124"/>
                </a:solidFill>
                <a:effectLst/>
                <a:uLnTx/>
                <a:uFillTx/>
                <a:latin typeface="Times New Roman" pitchFamily="18" charset="0"/>
                <a:ea typeface="+mn-ea"/>
                <a:cs typeface="Times New Roman" pitchFamily="18" charset="0"/>
              </a:rPr>
              <a:t>“It is the theory that decides what we can observe.” </a:t>
            </a:r>
          </a:p>
          <a:p>
            <a:pPr marL="342900" marR="0" lvl="0" indent="-342900" algn="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kumimoji="0" lang="en-US" i="0" u="none" strike="noStrike" kern="0" cap="none" spc="0" normalizeH="0" baseline="0" noProof="0" dirty="0">
                <a:ln>
                  <a:noFill/>
                </a:ln>
                <a:solidFill>
                  <a:schemeClr val="tx1"/>
                </a:solidFill>
                <a:effectLst/>
                <a:uLnTx/>
                <a:uFillTx/>
                <a:latin typeface="+mn-lt"/>
                <a:ea typeface="+mn-ea"/>
              </a:rPr>
              <a:t>Albert Einstein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Sharing of Power</a:t>
            </a:r>
            <a:r>
              <a:rPr lang="en-US" baseline="30000" dirty="0"/>
              <a:t>16</a:t>
            </a:r>
            <a:endParaRPr lang="en-US" dirty="0"/>
          </a:p>
        </p:txBody>
      </p:sp>
      <p:sp>
        <p:nvSpPr>
          <p:cNvPr id="27" name="Rectangle 26" descr="Rectangle around &quot;Compliance&quot; text"/>
          <p:cNvSpPr/>
          <p:nvPr/>
        </p:nvSpPr>
        <p:spPr>
          <a:xfrm>
            <a:off x="625531" y="1800225"/>
            <a:ext cx="4003370" cy="3990975"/>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12919" y="1887935"/>
            <a:ext cx="3828595" cy="397032"/>
          </a:xfrm>
          <a:prstGeom prst="rect">
            <a:avLst/>
          </a:prstGeom>
          <a:solidFill>
            <a:srgbClr val="4F81BD"/>
          </a:solidFill>
        </p:spPr>
        <p:txBody>
          <a:bodyPr wrap="square">
            <a:spAutoFit/>
          </a:bodyPr>
          <a:lstStyle/>
          <a:p>
            <a:pPr marL="342900" lvl="0" indent="-342900" algn="ctr" eaLnBrk="0" hangingPunct="0">
              <a:lnSpc>
                <a:spcPct val="90000"/>
              </a:lnSpc>
              <a:spcBef>
                <a:spcPct val="20000"/>
              </a:spcBef>
              <a:buClr>
                <a:srgbClr val="9A0000"/>
              </a:buClr>
              <a:buSzPct val="75000"/>
            </a:pPr>
            <a:r>
              <a:rPr lang="it-IT" sz="2200" b="1" kern="0" dirty="0">
                <a:solidFill>
                  <a:schemeClr val="bg1"/>
                </a:solidFill>
                <a:latin typeface="Arial"/>
                <a:cs typeface="+mn-cs"/>
              </a:rPr>
              <a:t>Compliance</a:t>
            </a:r>
          </a:p>
        </p:txBody>
      </p:sp>
      <p:sp>
        <p:nvSpPr>
          <p:cNvPr id="13" name="Rectangle 5"/>
          <p:cNvSpPr txBox="1">
            <a:spLocks noChangeArrowheads="1"/>
          </p:cNvSpPr>
          <p:nvPr/>
        </p:nvSpPr>
        <p:spPr bwMode="auto">
          <a:xfrm>
            <a:off x="574385" y="3048000"/>
            <a:ext cx="4105663" cy="430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R="0" lvl="0" algn="ctr" defTabSz="914400" rtl="0" eaLnBrk="0" fontAlgn="base" latinLnBrk="0" hangingPunct="0">
              <a:lnSpc>
                <a:spcPct val="100000"/>
              </a:lnSpc>
              <a:spcBef>
                <a:spcPct val="20000"/>
              </a:spcBef>
              <a:spcAft>
                <a:spcPct val="0"/>
              </a:spcAft>
              <a:buClr>
                <a:schemeClr val="folHlink"/>
              </a:buClr>
              <a:buSzPct val="75000"/>
              <a:buFontTx/>
              <a:buNone/>
              <a:tabLst/>
              <a:defRPr/>
            </a:pPr>
            <a:r>
              <a:rPr kumimoji="0" lang="it-IT" sz="2200" b="1" i="1" u="none" strike="noStrike" kern="0" cap="none" spc="0" normalizeH="0" baseline="0" noProof="0" dirty="0">
                <a:ln>
                  <a:noFill/>
                </a:ln>
                <a:solidFill>
                  <a:schemeClr val="tx1"/>
                </a:solidFill>
                <a:effectLst/>
                <a:uLnTx/>
                <a:uFillTx/>
                <a:latin typeface="Times New Roman" pitchFamily="18" charset="0"/>
                <a:cs typeface="Times New Roman" pitchFamily="18" charset="0"/>
              </a:rPr>
              <a:t>“You must </a:t>
            </a:r>
            <a:r>
              <a:rPr kumimoji="0" lang="en-US" sz="2200" b="1" i="1" u="none" strike="noStrike" kern="0" cap="none" spc="0" normalizeH="0" baseline="0" noProof="0" dirty="0">
                <a:ln>
                  <a:noFill/>
                </a:ln>
                <a:solidFill>
                  <a:schemeClr val="tx1"/>
                </a:solidFill>
                <a:effectLst/>
                <a:uLnTx/>
                <a:uFillTx/>
                <a:latin typeface="Times New Roman" pitchFamily="18" charset="0"/>
                <a:cs typeface="Times New Roman" pitchFamily="18" charset="0"/>
              </a:rPr>
              <a:t> do what I tell you.” </a:t>
            </a:r>
            <a:endParaRPr kumimoji="0" lang="it-IT" sz="2200" b="1" i="1"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2229" name="Rectangle 5"/>
          <p:cNvSpPr>
            <a:spLocks noGrp="1" noChangeArrowheads="1"/>
          </p:cNvSpPr>
          <p:nvPr>
            <p:ph type="body" sz="half" idx="4294967295"/>
          </p:nvPr>
        </p:nvSpPr>
        <p:spPr>
          <a:xfrm>
            <a:off x="797226" y="4257675"/>
            <a:ext cx="3708099" cy="923330"/>
          </a:xfrm>
        </p:spPr>
        <p:txBody>
          <a:bodyPr wrap="square">
            <a:spAutoFit/>
          </a:bodyPr>
          <a:lstStyle/>
          <a:p>
            <a:pPr marL="0" indent="0">
              <a:buFontTx/>
              <a:buNone/>
            </a:pPr>
            <a:r>
              <a:rPr lang="en-US" sz="1800" dirty="0">
                <a:latin typeface="Arial" pitchFamily="34" charset="0"/>
                <a:cs typeface="Arial" pitchFamily="34" charset="0"/>
              </a:rPr>
              <a:t>An </a:t>
            </a:r>
            <a:r>
              <a:rPr lang="en-US" sz="1800" b="1" kern="0" dirty="0">
                <a:solidFill>
                  <a:srgbClr val="4F81BD"/>
                </a:solidFill>
                <a:latin typeface="Arial" pitchFamily="34" charset="0"/>
                <a:cs typeface="Arial" pitchFamily="34" charset="0"/>
              </a:rPr>
              <a:t>authoritative act </a:t>
            </a:r>
            <a:r>
              <a:rPr lang="en-US" sz="1800" dirty="0">
                <a:latin typeface="Arial" pitchFamily="34" charset="0"/>
                <a:cs typeface="Arial" pitchFamily="34" charset="0"/>
              </a:rPr>
              <a:t>designed to reduce patient autonomy and constrain freedom of choice</a:t>
            </a:r>
            <a:endParaRPr lang="it-IT" sz="1800" dirty="0">
              <a:latin typeface="Arial" pitchFamily="34" charset="0"/>
              <a:cs typeface="Arial" pitchFamily="34" charset="0"/>
            </a:endParaRPr>
          </a:p>
        </p:txBody>
      </p:sp>
      <p:sp>
        <p:nvSpPr>
          <p:cNvPr id="33" name="Rectangle 32" descr="Rectangle around &quot;Empowerment&quot; text"/>
          <p:cNvSpPr/>
          <p:nvPr/>
        </p:nvSpPr>
        <p:spPr>
          <a:xfrm>
            <a:off x="4894415" y="1800225"/>
            <a:ext cx="4003370" cy="3990975"/>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981803" y="1887935"/>
            <a:ext cx="3828595" cy="397032"/>
          </a:xfrm>
          <a:prstGeom prst="rect">
            <a:avLst/>
          </a:prstGeom>
          <a:solidFill>
            <a:srgbClr val="4F81BD"/>
          </a:solidFill>
        </p:spPr>
        <p:txBody>
          <a:bodyPr wrap="square">
            <a:spAutoFit/>
          </a:bodyPr>
          <a:lstStyle/>
          <a:p>
            <a:pPr marL="342900" lvl="0" indent="-342900" algn="ctr" eaLnBrk="0" hangingPunct="0">
              <a:lnSpc>
                <a:spcPct val="90000"/>
              </a:lnSpc>
              <a:spcBef>
                <a:spcPct val="20000"/>
              </a:spcBef>
              <a:buClr>
                <a:srgbClr val="9A0000"/>
              </a:buClr>
              <a:buSzPct val="75000"/>
            </a:pPr>
            <a:r>
              <a:rPr lang="it-IT" sz="2200" b="1" kern="0" dirty="0">
                <a:solidFill>
                  <a:schemeClr val="bg1"/>
                </a:solidFill>
                <a:latin typeface="Arial"/>
                <a:cs typeface="+mn-cs"/>
              </a:rPr>
              <a:t>Empowerment</a:t>
            </a:r>
          </a:p>
        </p:txBody>
      </p:sp>
      <p:sp>
        <p:nvSpPr>
          <p:cNvPr id="52230" name="Rectangle 6"/>
          <p:cNvSpPr>
            <a:spLocks noGrp="1" noChangeArrowheads="1"/>
          </p:cNvSpPr>
          <p:nvPr>
            <p:ph type="body" sz="half" idx="4294967295"/>
          </p:nvPr>
        </p:nvSpPr>
        <p:spPr>
          <a:xfrm>
            <a:off x="4918779" y="2878722"/>
            <a:ext cx="4003370" cy="1107996"/>
          </a:xfr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eaLnBrk="0" hangingPunct="0">
              <a:buClr>
                <a:schemeClr val="folHlink"/>
              </a:buClr>
              <a:buSzPct val="75000"/>
              <a:buFontTx/>
              <a:buNone/>
            </a:pPr>
            <a:r>
              <a:rPr lang="it-IT" sz="2200" b="1" i="1" dirty="0">
                <a:latin typeface="Times New Roman" pitchFamily="18" charset="0"/>
                <a:ea typeface="ヒラギノ角ゴ Pro W3" charset="-128"/>
                <a:cs typeface="Times New Roman" pitchFamily="18" charset="0"/>
              </a:rPr>
              <a:t>“</a:t>
            </a:r>
            <a:r>
              <a:rPr lang="en-AU" sz="2200" b="1" i="1" dirty="0">
                <a:latin typeface="Times New Roman" pitchFamily="18" charset="0"/>
                <a:ea typeface="ヒラギノ角ゴ Pro W3" charset="-128"/>
                <a:cs typeface="Times New Roman" pitchFamily="18" charset="0"/>
              </a:rPr>
              <a:t>Let’s decide</a:t>
            </a:r>
            <a:r>
              <a:rPr lang="en-GB" sz="2200" b="1" i="1" dirty="0">
                <a:latin typeface="Times New Roman" pitchFamily="18" charset="0"/>
                <a:ea typeface="ヒラギノ角ゴ Pro W3" charset="-128"/>
                <a:cs typeface="Times New Roman" pitchFamily="18" charset="0"/>
              </a:rPr>
              <a:t> together what is the best care for your conditions.</a:t>
            </a:r>
            <a:r>
              <a:rPr lang="it-IT" sz="2200" b="1" i="1" dirty="0">
                <a:latin typeface="Times New Roman" pitchFamily="18" charset="0"/>
                <a:ea typeface="ヒラギノ角ゴ Pro W3" charset="-128"/>
                <a:cs typeface="Times New Roman" pitchFamily="18" charset="0"/>
              </a:rPr>
              <a:t>”</a:t>
            </a:r>
          </a:p>
        </p:txBody>
      </p:sp>
      <p:sp>
        <p:nvSpPr>
          <p:cNvPr id="14" name="Rectangle 6"/>
          <p:cNvSpPr txBox="1">
            <a:spLocks noChangeArrowheads="1"/>
          </p:cNvSpPr>
          <p:nvPr/>
        </p:nvSpPr>
        <p:spPr bwMode="auto">
          <a:xfrm>
            <a:off x="4918779" y="4257675"/>
            <a:ext cx="3954643" cy="1477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R="0" lvl="0" algn="l" defTabSz="914400" rtl="0" eaLnBrk="0" fontAlgn="base" latinLnBrk="0" hangingPunct="0">
              <a:spcBef>
                <a:spcPct val="50000"/>
              </a:spcBef>
              <a:spcAft>
                <a:spcPct val="0"/>
              </a:spcAft>
              <a:buClr>
                <a:schemeClr val="folHlink"/>
              </a:buClr>
              <a:buSzPct val="75000"/>
              <a:buFontTx/>
              <a:buNone/>
              <a:tabLst/>
              <a:defRPr/>
            </a:pPr>
            <a:r>
              <a:rPr kumimoji="0" lang="en-GB" sz="1800" b="0" i="0" u="none" strike="noStrike" kern="0" cap="none" spc="0" normalizeH="0" baseline="0" noProof="0" dirty="0">
                <a:ln>
                  <a:noFill/>
                </a:ln>
                <a:solidFill>
                  <a:schemeClr val="tx1"/>
                </a:solidFill>
                <a:effectLst/>
                <a:uLnTx/>
                <a:uFillTx/>
                <a:latin typeface="Arial" pitchFamily="34" charset="0"/>
                <a:cs typeface="Arial" pitchFamily="34" charset="0"/>
              </a:rPr>
              <a:t>An </a:t>
            </a:r>
            <a:r>
              <a:rPr kumimoji="0" lang="en-GB" sz="1800" b="1" i="0" u="none" strike="noStrike" kern="0" cap="none" spc="0" normalizeH="0" baseline="0" noProof="0" dirty="0">
                <a:ln>
                  <a:noFill/>
                </a:ln>
                <a:solidFill>
                  <a:srgbClr val="4F81BD"/>
                </a:solidFill>
                <a:effectLst/>
                <a:uLnTx/>
                <a:uFillTx/>
                <a:latin typeface="Arial" pitchFamily="34" charset="0"/>
                <a:cs typeface="Arial" pitchFamily="34" charset="0"/>
              </a:rPr>
              <a:t>agreement</a:t>
            </a:r>
            <a:r>
              <a:rPr kumimoji="0" lang="en-GB" sz="1800" b="0" i="0" u="none" strike="noStrike" kern="0" cap="none" spc="0" normalizeH="0" baseline="0" noProof="0" dirty="0">
                <a:ln>
                  <a:noFill/>
                </a:ln>
                <a:solidFill>
                  <a:srgbClr val="336699"/>
                </a:solidFill>
                <a:effectLst/>
                <a:uLnTx/>
                <a:uFillTx/>
                <a:latin typeface="Arial" pitchFamily="34" charset="0"/>
                <a:cs typeface="Arial" pitchFamily="34" charset="0"/>
              </a:rPr>
              <a:t> </a:t>
            </a:r>
            <a:r>
              <a:rPr kumimoji="0" lang="en-GB" sz="1800" b="0" i="0" u="none" strike="noStrike" kern="0" cap="none" spc="0" normalizeH="0" baseline="0" noProof="0" dirty="0">
                <a:ln>
                  <a:noFill/>
                </a:ln>
                <a:solidFill>
                  <a:schemeClr val="tx1"/>
                </a:solidFill>
                <a:effectLst/>
                <a:uLnTx/>
                <a:uFillTx/>
                <a:latin typeface="Arial" pitchFamily="34" charset="0"/>
                <a:cs typeface="Arial" pitchFamily="34" charset="0"/>
              </a:rPr>
              <a:t>designed to support the promotion of self-management, taking into account the </a:t>
            </a:r>
            <a:r>
              <a:rPr kumimoji="0" lang="en-US" sz="1800" b="0" i="0" u="none" strike="noStrike" kern="0" cap="none" spc="0" normalizeH="0" baseline="0" noProof="0" dirty="0">
                <a:ln>
                  <a:noFill/>
                </a:ln>
                <a:solidFill>
                  <a:schemeClr val="tx1"/>
                </a:solidFill>
                <a:effectLst/>
                <a:uLnTx/>
                <a:uFillTx/>
                <a:latin typeface="Arial" pitchFamily="34" charset="0"/>
                <a:cs typeface="Arial" pitchFamily="34" charset="0"/>
              </a:rPr>
              <a:t>patients’ perspectives on their condition, their goals, expectations, and needs</a:t>
            </a:r>
            <a:endParaRPr kumimoji="0" lang="it-IT" sz="1800" b="0" i="0" u="none" strike="noStrike" kern="0" cap="none" spc="0" normalizeH="0" baseline="0" noProof="0" dirty="0">
              <a:ln>
                <a:noFill/>
              </a:ln>
              <a:solidFill>
                <a:schemeClr val="tx1"/>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155503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ight Arrow 1" descr="Arrow around Have skills for  making decisions and changes as needed&#10;"/>
          <p:cNvSpPr/>
          <p:nvPr/>
        </p:nvSpPr>
        <p:spPr bwMode="auto">
          <a:xfrm>
            <a:off x="876299" y="2200394"/>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6388" name="Rectangle 2"/>
          <p:cNvSpPr>
            <a:spLocks noGrp="1" noChangeArrowheads="1"/>
          </p:cNvSpPr>
          <p:nvPr>
            <p:ph type="title"/>
          </p:nvPr>
        </p:nvSpPr>
        <p:spPr/>
        <p:txBody>
          <a:bodyPr/>
          <a:lstStyle/>
          <a:p>
            <a:pPr eaLnBrk="1" hangingPunct="1"/>
            <a:r>
              <a:rPr lang="en-US" dirty="0"/>
              <a:t>Empowerment Applied</a:t>
            </a:r>
            <a:r>
              <a:rPr lang="en-US" baseline="30000" dirty="0"/>
              <a:t>17</a:t>
            </a:r>
            <a:endParaRPr lang="en-US" dirty="0"/>
          </a:p>
        </p:txBody>
      </p:sp>
      <p:sp>
        <p:nvSpPr>
          <p:cNvPr id="19" name="Rectangle 18"/>
          <p:cNvSpPr/>
          <p:nvPr/>
        </p:nvSpPr>
        <p:spPr>
          <a:xfrm>
            <a:off x="787400" y="1676400"/>
            <a:ext cx="77470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Empowered Patients – “Own” Their Health Condition</a:t>
            </a:r>
          </a:p>
        </p:txBody>
      </p:sp>
      <p:sp>
        <p:nvSpPr>
          <p:cNvPr id="42" name="TextBox 5"/>
          <p:cNvSpPr txBox="1">
            <a:spLocks noChangeArrowheads="1"/>
          </p:cNvSpPr>
          <p:nvPr/>
        </p:nvSpPr>
        <p:spPr bwMode="auto">
          <a:xfrm>
            <a:off x="5330755" y="2297341"/>
            <a:ext cx="3203645" cy="1015663"/>
          </a:xfrm>
          <a:prstGeom prst="rect">
            <a:avLst/>
          </a:prstGeom>
          <a:noFill/>
          <a:ln w="19050">
            <a:solidFill>
              <a:srgbClr val="D8C182"/>
            </a:solidFill>
            <a:miter lim="800000"/>
            <a:headEnd/>
            <a:tailEnd/>
          </a:ln>
        </p:spPr>
        <p:txBody>
          <a:bodyPr wrap="square" lIns="182880" tIns="91440" rIns="91440" bIns="91440">
            <a:spAutoFit/>
          </a:bodyPr>
          <a:lstStyle>
            <a:defPPr>
              <a:defRPr lang="en-US"/>
            </a:defPPr>
            <a:lvl3pPr marL="3175" lvl="2">
              <a:lnSpc>
                <a:spcPct val="90000"/>
              </a:lnSpc>
              <a:spcBef>
                <a:spcPts val="600"/>
              </a:spcBef>
              <a:buClr>
                <a:schemeClr val="tx1"/>
              </a:buClr>
              <a:defRPr sz="2000">
                <a:solidFill>
                  <a:schemeClr val="bg1"/>
                </a:solidFill>
                <a:latin typeface="Arial" pitchFamily="34" charset="0"/>
              </a:defRPr>
            </a:lvl3pPr>
          </a:lstStyle>
          <a:p>
            <a:r>
              <a:rPr lang="en-US" sz="1800" dirty="0">
                <a:latin typeface="Arial" pitchFamily="34" charset="0"/>
              </a:rPr>
              <a:t>Make decisions and direct their life in a way that helps them meet their goals</a:t>
            </a:r>
          </a:p>
        </p:txBody>
      </p:sp>
      <p:sp>
        <p:nvSpPr>
          <p:cNvPr id="20" name="Right Arrow 19" descr="Arrow around &quot;Are effective self-managers&quot;"/>
          <p:cNvSpPr/>
          <p:nvPr/>
        </p:nvSpPr>
        <p:spPr bwMode="auto">
          <a:xfrm>
            <a:off x="876299" y="3457575"/>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8" name="Rectangle 37" descr="Blue rectangle around &quot;making decisions&quot;"/>
          <p:cNvSpPr>
            <a:spLocks noChangeArrowheads="1"/>
          </p:cNvSpPr>
          <p:nvPr/>
        </p:nvSpPr>
        <p:spPr bwMode="auto">
          <a:xfrm>
            <a:off x="2641202" y="2495550"/>
            <a:ext cx="2178448"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391" name="Rectangle 25"/>
          <p:cNvSpPr>
            <a:spLocks noChangeArrowheads="1"/>
          </p:cNvSpPr>
          <p:nvPr/>
        </p:nvSpPr>
        <p:spPr bwMode="auto">
          <a:xfrm>
            <a:off x="914400" y="2432050"/>
            <a:ext cx="4141391" cy="939800"/>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Have skills for  </a:t>
            </a:r>
            <a:r>
              <a:rPr lang="en-US" sz="2000" dirty="0">
                <a:solidFill>
                  <a:schemeClr val="bg1"/>
                </a:solidFill>
                <a:latin typeface="Arial" pitchFamily="34" charset="0"/>
              </a:rPr>
              <a:t>making decisions </a:t>
            </a:r>
            <a:br>
              <a:rPr lang="en-US" sz="2000" dirty="0">
                <a:latin typeface="Arial" pitchFamily="34" charset="0"/>
              </a:rPr>
            </a:br>
            <a:r>
              <a:rPr lang="en-US" sz="2000" dirty="0">
                <a:latin typeface="Arial" pitchFamily="34" charset="0"/>
              </a:rPr>
              <a:t>and changes as needed</a:t>
            </a:r>
          </a:p>
        </p:txBody>
      </p:sp>
      <p:sp>
        <p:nvSpPr>
          <p:cNvPr id="16401" name="Rectangle 37" descr="Blue rectangle around &quot;self-managers&quot;"/>
          <p:cNvSpPr>
            <a:spLocks noChangeArrowheads="1"/>
          </p:cNvSpPr>
          <p:nvPr/>
        </p:nvSpPr>
        <p:spPr bwMode="auto">
          <a:xfrm>
            <a:off x="2486026" y="3891072"/>
            <a:ext cx="1905000"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403" name="Rectangle 26"/>
          <p:cNvSpPr>
            <a:spLocks noChangeArrowheads="1"/>
          </p:cNvSpPr>
          <p:nvPr/>
        </p:nvSpPr>
        <p:spPr bwMode="auto">
          <a:xfrm>
            <a:off x="914400" y="3824228"/>
            <a:ext cx="4116388" cy="476250"/>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Are effective  </a:t>
            </a:r>
            <a:r>
              <a:rPr lang="en-US" sz="2000" dirty="0">
                <a:solidFill>
                  <a:schemeClr val="bg1"/>
                </a:solidFill>
                <a:latin typeface="Arial" pitchFamily="34" charset="0"/>
              </a:rPr>
              <a:t>self-managers</a:t>
            </a:r>
          </a:p>
        </p:txBody>
      </p:sp>
      <p:sp>
        <p:nvSpPr>
          <p:cNvPr id="16408" name="Text Box 21"/>
          <p:cNvSpPr txBox="1">
            <a:spLocks noChangeArrowheads="1"/>
          </p:cNvSpPr>
          <p:nvPr/>
        </p:nvSpPr>
        <p:spPr bwMode="auto">
          <a:xfrm>
            <a:off x="5330755" y="3396116"/>
            <a:ext cx="3203645" cy="1501950"/>
          </a:xfrm>
          <a:prstGeom prst="rect">
            <a:avLst/>
          </a:prstGeom>
          <a:noFill/>
          <a:ln w="19050">
            <a:solidFill>
              <a:srgbClr val="D8C182"/>
            </a:solidFill>
            <a:miter lim="800000"/>
            <a:headEnd/>
            <a:tailEnd/>
          </a:ln>
        </p:spPr>
        <p:txBody>
          <a:bodyPr wrap="square" lIns="182880" tIns="91440" rIns="91440" bIns="91440">
            <a:spAutoFit/>
          </a:bodyPr>
          <a:lstStyle/>
          <a:p>
            <a:pPr marL="3175" lvl="2" algn="l">
              <a:lnSpc>
                <a:spcPct val="90000"/>
              </a:lnSpc>
              <a:spcBef>
                <a:spcPts val="600"/>
              </a:spcBef>
              <a:buClr>
                <a:schemeClr val="tx1"/>
              </a:buClr>
            </a:pPr>
            <a:r>
              <a:rPr lang="en-US" sz="1800" dirty="0">
                <a:latin typeface="Arial" pitchFamily="34" charset="0"/>
              </a:rPr>
              <a:t>Active participants in:</a:t>
            </a:r>
          </a:p>
          <a:p>
            <a:pPr marL="287338" lvl="2" indent="-169863" algn="l">
              <a:lnSpc>
                <a:spcPct val="90000"/>
              </a:lnSpc>
              <a:spcBef>
                <a:spcPts val="300"/>
              </a:spcBef>
              <a:buClr>
                <a:srgbClr val="4F81BD"/>
              </a:buClr>
              <a:buFont typeface="Wingdings" pitchFamily="2" charset="2"/>
              <a:buChar char="§"/>
            </a:pPr>
            <a:r>
              <a:rPr lang="en-US" sz="1600" dirty="0">
                <a:latin typeface="Arial" pitchFamily="34" charset="0"/>
              </a:rPr>
              <a:t>Setting goals</a:t>
            </a:r>
          </a:p>
          <a:p>
            <a:pPr marL="287338" lvl="2" indent="-169863" algn="l">
              <a:lnSpc>
                <a:spcPct val="90000"/>
              </a:lnSpc>
              <a:spcBef>
                <a:spcPts val="300"/>
              </a:spcBef>
              <a:buClr>
                <a:srgbClr val="4F81BD"/>
              </a:buClr>
              <a:buFont typeface="Wingdings" pitchFamily="2" charset="2"/>
              <a:buChar char="§"/>
            </a:pPr>
            <a:r>
              <a:rPr lang="en-US" sz="1600" dirty="0">
                <a:latin typeface="Arial" pitchFamily="34" charset="0"/>
              </a:rPr>
              <a:t>Building action plans</a:t>
            </a:r>
          </a:p>
          <a:p>
            <a:pPr marL="287338" lvl="2" indent="-169863" algn="l">
              <a:lnSpc>
                <a:spcPct val="90000"/>
              </a:lnSpc>
              <a:spcBef>
                <a:spcPts val="300"/>
              </a:spcBef>
              <a:buClr>
                <a:srgbClr val="4F81BD"/>
              </a:buClr>
              <a:buFont typeface="Wingdings" pitchFamily="2" charset="2"/>
              <a:buChar char="§"/>
            </a:pPr>
            <a:r>
              <a:rPr lang="en-US" sz="1600" dirty="0">
                <a:latin typeface="Arial" pitchFamily="34" charset="0"/>
              </a:rPr>
              <a:t>Identifying barriers</a:t>
            </a:r>
          </a:p>
          <a:p>
            <a:pPr marL="287338" lvl="2" indent="-169863" algn="l">
              <a:lnSpc>
                <a:spcPct val="90000"/>
              </a:lnSpc>
              <a:spcBef>
                <a:spcPts val="300"/>
              </a:spcBef>
              <a:buClr>
                <a:srgbClr val="4F81BD"/>
              </a:buClr>
              <a:buFont typeface="Wingdings" pitchFamily="2" charset="2"/>
              <a:buChar char="§"/>
            </a:pPr>
            <a:r>
              <a:rPr lang="en-US" sz="1600" dirty="0"/>
              <a:t>Problem solving</a:t>
            </a:r>
          </a:p>
        </p:txBody>
      </p:sp>
      <p:sp>
        <p:nvSpPr>
          <p:cNvPr id="22" name="Right Arrow 21" descr="Arrow around &quot;Have strong  self-efficacy&quot;&#10;"/>
          <p:cNvSpPr/>
          <p:nvPr/>
        </p:nvSpPr>
        <p:spPr bwMode="auto">
          <a:xfrm>
            <a:off x="876299" y="4734044"/>
            <a:ext cx="4305301" cy="1209556"/>
          </a:xfrm>
          <a:prstGeom prst="rightArrow">
            <a:avLst>
              <a:gd name="adj1" fmla="val 64175"/>
              <a:gd name="adj2" fmla="val 24801"/>
            </a:avLst>
          </a:prstGeom>
          <a:solidFill>
            <a:srgbClr val="D8C182">
              <a:alpha val="60000"/>
            </a:srgb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48" name="Rectangle 37" descr="Blue rectangle around &quot;self-efficacy&quot;"/>
          <p:cNvSpPr>
            <a:spLocks noChangeArrowheads="1"/>
          </p:cNvSpPr>
          <p:nvPr/>
        </p:nvSpPr>
        <p:spPr bwMode="auto">
          <a:xfrm>
            <a:off x="2457450" y="5124450"/>
            <a:ext cx="1552575" cy="304463"/>
          </a:xfrm>
          <a:prstGeom prst="rect">
            <a:avLst/>
          </a:prstGeom>
          <a:solidFill>
            <a:srgbClr val="4F81BD"/>
          </a:solidFill>
          <a:ln w="19050">
            <a:solidFill>
              <a:schemeClr val="bg1"/>
            </a:solidFill>
            <a:miter lim="800000"/>
            <a:headEnd/>
            <a:tailEnd/>
          </a:ln>
        </p:spPr>
        <p:txBody>
          <a:bodyPr wrap="none" anchor="ctr"/>
          <a:lstStyle/>
          <a:p>
            <a:endParaRPr lang="en-US" dirty="0"/>
          </a:p>
        </p:txBody>
      </p:sp>
      <p:sp>
        <p:nvSpPr>
          <p:cNvPr id="16396" name="Rectangle 27"/>
          <p:cNvSpPr>
            <a:spLocks noChangeArrowheads="1"/>
          </p:cNvSpPr>
          <p:nvPr/>
        </p:nvSpPr>
        <p:spPr bwMode="auto">
          <a:xfrm>
            <a:off x="914400" y="5061010"/>
            <a:ext cx="3646488" cy="555625"/>
          </a:xfrm>
          <a:prstGeom prst="rect">
            <a:avLst/>
          </a:prstGeom>
          <a:noFill/>
          <a:ln w="9525">
            <a:noFill/>
            <a:miter lim="800000"/>
            <a:headEnd/>
            <a:tailEnd/>
          </a:ln>
        </p:spPr>
        <p:txBody>
          <a:bodyPr/>
          <a:lstStyle/>
          <a:p>
            <a:pPr>
              <a:spcBef>
                <a:spcPct val="20000"/>
              </a:spcBef>
              <a:buClr>
                <a:schemeClr val="hlink"/>
              </a:buClr>
              <a:buSzPct val="70000"/>
            </a:pPr>
            <a:r>
              <a:rPr lang="en-US" sz="2000" dirty="0">
                <a:latin typeface="Arial" pitchFamily="34" charset="0"/>
              </a:rPr>
              <a:t>Have strong  </a:t>
            </a:r>
            <a:r>
              <a:rPr lang="en-US" sz="2000" dirty="0">
                <a:solidFill>
                  <a:schemeClr val="bg1"/>
                </a:solidFill>
                <a:latin typeface="Arial" pitchFamily="34" charset="0"/>
              </a:rPr>
              <a:t>self-efficacy</a:t>
            </a:r>
          </a:p>
        </p:txBody>
      </p:sp>
      <p:sp>
        <p:nvSpPr>
          <p:cNvPr id="47" name="Text Box 21"/>
          <p:cNvSpPr txBox="1">
            <a:spLocks noChangeArrowheads="1"/>
          </p:cNvSpPr>
          <p:nvPr/>
        </p:nvSpPr>
        <p:spPr bwMode="auto">
          <a:xfrm>
            <a:off x="5330755" y="4997190"/>
            <a:ext cx="3203645" cy="683264"/>
          </a:xfrm>
          <a:prstGeom prst="rect">
            <a:avLst/>
          </a:prstGeom>
          <a:noFill/>
          <a:ln w="19050">
            <a:solidFill>
              <a:srgbClr val="D8C182"/>
            </a:solidFill>
            <a:miter lim="800000"/>
            <a:headEnd/>
            <a:tailEnd/>
          </a:ln>
        </p:spPr>
        <p:txBody>
          <a:bodyPr wrap="square" lIns="182880" tIns="91440" rIns="91440" bIns="91440">
            <a:spAutoFit/>
          </a:bodyPr>
          <a:lstStyle/>
          <a:p>
            <a:pPr marL="3175" lvl="2" algn="l">
              <a:lnSpc>
                <a:spcPct val="90000"/>
              </a:lnSpc>
              <a:spcBef>
                <a:spcPts val="600"/>
              </a:spcBef>
              <a:buClr>
                <a:schemeClr val="tx1"/>
              </a:buClr>
            </a:pPr>
            <a:r>
              <a:rPr lang="en-US" sz="1800" dirty="0"/>
              <a:t>Comfortable and confident about taking needed action</a:t>
            </a:r>
          </a:p>
        </p:txBody>
      </p:sp>
    </p:spTree>
    <p:extLst>
      <p:ext uri="{BB962C8B-B14F-4D97-AF65-F5344CB8AC3E}">
        <p14:creationId xmlns:p14="http://schemas.microsoft.com/office/powerpoint/2010/main" val="713961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a:t>How Do Patients Become Empowered?</a:t>
            </a:r>
            <a:r>
              <a:rPr lang="en-US" baseline="30000" dirty="0"/>
              <a:t>17,18</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Through Self-Management Education</a:t>
            </a:r>
          </a:p>
        </p:txBody>
      </p:sp>
      <p:sp>
        <p:nvSpPr>
          <p:cNvPr id="22546" name="Rectangle 7"/>
          <p:cNvSpPr>
            <a:spLocks noChangeArrowheads="1"/>
          </p:cNvSpPr>
          <p:nvPr/>
        </p:nvSpPr>
        <p:spPr bwMode="auto">
          <a:xfrm>
            <a:off x="1029298" y="2209800"/>
            <a:ext cx="3575304" cy="2514599"/>
          </a:xfrm>
          <a:prstGeom prst="rect">
            <a:avLst/>
          </a:prstGeom>
          <a:noFill/>
          <a:ln w="19050">
            <a:solidFill>
              <a:srgbClr val="C4BDB4"/>
            </a:solidFill>
          </a:ln>
        </p:spPr>
        <p:txBody>
          <a:bodyPr vert="horz" lIns="182880" tIns="91440" rIns="91440" bIns="91440" rtlCol="0">
            <a:noAutofit/>
          </a:bodyPr>
          <a:lstStyle/>
          <a:p>
            <a:pPr algn="ctr">
              <a:spcBef>
                <a:spcPts val="1200"/>
              </a:spcBef>
              <a:buClr>
                <a:srgbClr val="E9CF11"/>
              </a:buClr>
            </a:pPr>
            <a:r>
              <a:rPr lang="en-US" sz="2200" b="1" dirty="0">
                <a:solidFill>
                  <a:srgbClr val="CE7124"/>
                </a:solidFill>
                <a:latin typeface="Arial" pitchFamily="34" charset="0"/>
                <a:cs typeface="Arial" pitchFamily="34" charset="0"/>
              </a:rPr>
              <a:t>Traditional Patient Education</a:t>
            </a:r>
          </a:p>
          <a:p>
            <a:pPr marL="342900" indent="-342900">
              <a:spcBef>
                <a:spcPts val="1200"/>
              </a:spcBef>
              <a:buClr>
                <a:schemeClr val="bg2"/>
              </a:buClr>
              <a:buFont typeface="Wingdings" pitchFamily="2" charset="2"/>
              <a:buChar char=""/>
            </a:pPr>
            <a:r>
              <a:rPr lang="en-US" sz="2000" dirty="0">
                <a:latin typeface="Arial" pitchFamily="34" charset="0"/>
                <a:cs typeface="Arial" pitchFamily="34" charset="0"/>
              </a:rPr>
              <a:t>Offers information</a:t>
            </a:r>
          </a:p>
          <a:p>
            <a:pPr marL="342900" indent="-342900">
              <a:spcBef>
                <a:spcPts val="1200"/>
              </a:spcBef>
              <a:buClr>
                <a:schemeClr val="bg2"/>
              </a:buClr>
              <a:buFont typeface="Wingdings" pitchFamily="2" charset="2"/>
              <a:buChar char=""/>
            </a:pPr>
            <a:r>
              <a:rPr lang="en-US" sz="2000" dirty="0">
                <a:latin typeface="Arial" pitchFamily="34" charset="0"/>
                <a:cs typeface="Arial" pitchFamily="34" charset="0"/>
              </a:rPr>
              <a:t>Defines problems</a:t>
            </a:r>
          </a:p>
        </p:txBody>
      </p:sp>
      <p:sp>
        <p:nvSpPr>
          <p:cNvPr id="22543" name="Rectangle 11"/>
          <p:cNvSpPr>
            <a:spLocks noChangeArrowheads="1"/>
          </p:cNvSpPr>
          <p:nvPr/>
        </p:nvSpPr>
        <p:spPr bwMode="auto">
          <a:xfrm>
            <a:off x="4718902" y="2209801"/>
            <a:ext cx="3573463" cy="2514599"/>
          </a:xfrm>
          <a:prstGeom prst="rect">
            <a:avLst/>
          </a:prstGeom>
          <a:noFill/>
          <a:ln w="19050">
            <a:solidFill>
              <a:srgbClr val="C4BDB4"/>
            </a:solidFill>
          </a:ln>
        </p:spPr>
        <p:txBody>
          <a:bodyPr vert="horz" lIns="182880" tIns="91440" rIns="91440" bIns="91440" rtlCol="0">
            <a:noAutofit/>
          </a:bodyPr>
          <a:lstStyle/>
          <a:p>
            <a:pPr algn="ctr">
              <a:spcBef>
                <a:spcPts val="1200"/>
              </a:spcBef>
              <a:buClr>
                <a:srgbClr val="E9CF11"/>
              </a:buClr>
            </a:pPr>
            <a:r>
              <a:rPr lang="en-US" sz="2200" b="1" dirty="0">
                <a:solidFill>
                  <a:srgbClr val="CE7124"/>
                </a:solidFill>
                <a:latin typeface="Arial" pitchFamily="34" charset="0"/>
                <a:cs typeface="Arial" pitchFamily="34" charset="0"/>
              </a:rPr>
              <a:t>Self-Management Education</a:t>
            </a:r>
          </a:p>
          <a:p>
            <a:pPr marL="342900" indent="-342900">
              <a:spcBef>
                <a:spcPts val="1200"/>
              </a:spcBef>
              <a:buClr>
                <a:schemeClr val="bg2"/>
              </a:buClr>
              <a:buFont typeface="Wingdings" pitchFamily="2" charset="2"/>
              <a:buChar char="l"/>
            </a:pPr>
            <a:r>
              <a:rPr lang="en-US" sz="2000" dirty="0">
                <a:latin typeface="Arial" pitchFamily="34" charset="0"/>
                <a:cs typeface="Arial" pitchFamily="34" charset="0"/>
              </a:rPr>
              <a:t>Teaches problem solving</a:t>
            </a:r>
          </a:p>
          <a:p>
            <a:pPr marL="342900" indent="-342900">
              <a:spcBef>
                <a:spcPts val="1200"/>
              </a:spcBef>
              <a:buClr>
                <a:schemeClr val="bg2"/>
              </a:buClr>
              <a:buFont typeface="Wingdings" pitchFamily="2" charset="2"/>
              <a:buChar char="l"/>
            </a:pPr>
            <a:r>
              <a:rPr lang="en-US" sz="2000" dirty="0">
                <a:latin typeface="Arial" pitchFamily="34" charset="0"/>
                <a:cs typeface="Arial" pitchFamily="34" charset="0"/>
              </a:rPr>
              <a:t>Helps patients identify problems, make decisions, take actions</a:t>
            </a:r>
          </a:p>
        </p:txBody>
      </p:sp>
      <p:sp>
        <p:nvSpPr>
          <p:cNvPr id="8" name="Rectangle 7"/>
          <p:cNvSpPr/>
          <p:nvPr/>
        </p:nvSpPr>
        <p:spPr>
          <a:xfrm>
            <a:off x="1042732" y="4724400"/>
            <a:ext cx="7263068" cy="584775"/>
          </a:xfrm>
          <a:prstGeom prst="rect">
            <a:avLst/>
          </a:prstGeom>
          <a:noFill/>
        </p:spPr>
        <p:txBody>
          <a:bodyPr wrap="square">
            <a:spAutoFit/>
          </a:bodyPr>
          <a:lstStyle/>
          <a:p>
            <a:pPr algn="ctr">
              <a:buFontTx/>
              <a:buNone/>
            </a:pPr>
            <a:r>
              <a:rPr lang="en-GB" sz="1600" b="1" dirty="0">
                <a:solidFill>
                  <a:srgbClr val="CE7124"/>
                </a:solidFill>
                <a:latin typeface="Arial" pitchFamily="34" charset="0"/>
                <a:cs typeface="Arial" pitchFamily="34" charset="0"/>
              </a:rPr>
              <a:t>Self-management compliments rather than substitutes for traditional patient education</a:t>
            </a:r>
            <a:endParaRPr lang="en-US" sz="1600" b="1" dirty="0">
              <a:solidFill>
                <a:srgbClr val="CE7124"/>
              </a:solidFill>
              <a:latin typeface="Arial" pitchFamily="34" charset="0"/>
              <a:cs typeface="Arial" pitchFamily="34" charset="0"/>
            </a:endParaRPr>
          </a:p>
        </p:txBody>
      </p:sp>
      <p:sp>
        <p:nvSpPr>
          <p:cNvPr id="19" name="Rectangle 18"/>
          <p:cNvSpPr/>
          <p:nvPr/>
        </p:nvSpPr>
        <p:spPr>
          <a:xfrm>
            <a:off x="1030225" y="5181600"/>
            <a:ext cx="7263068" cy="707886"/>
          </a:xfrm>
          <a:prstGeom prst="rect">
            <a:avLst/>
          </a:prstGeom>
          <a:noFill/>
        </p:spPr>
        <p:txBody>
          <a:bodyPr wrap="square">
            <a:spAutoFit/>
          </a:bodyPr>
          <a:lstStyle/>
          <a:p>
            <a:pPr algn="ctr">
              <a:buFontTx/>
              <a:buNone/>
            </a:pPr>
            <a:r>
              <a:rPr lang="en-GB" sz="2000" b="1" dirty="0">
                <a:solidFill>
                  <a:srgbClr val="336699"/>
                </a:solidFill>
                <a:latin typeface="Arial" pitchFamily="34" charset="0"/>
                <a:cs typeface="Arial" pitchFamily="34" charset="0"/>
              </a:rPr>
              <a:t>A partnership will require both educators and learners </a:t>
            </a:r>
            <a:br>
              <a:rPr lang="en-GB" sz="2000" b="1" dirty="0">
                <a:solidFill>
                  <a:srgbClr val="336699"/>
                </a:solidFill>
                <a:latin typeface="Arial" pitchFamily="34" charset="0"/>
                <a:cs typeface="Arial" pitchFamily="34" charset="0"/>
              </a:rPr>
            </a:br>
            <a:r>
              <a:rPr lang="en-GB" sz="2000" b="1" dirty="0">
                <a:solidFill>
                  <a:srgbClr val="336699"/>
                </a:solidFill>
                <a:latin typeface="Arial" pitchFamily="34" charset="0"/>
                <a:cs typeface="Arial" pitchFamily="34" charset="0"/>
              </a:rPr>
              <a:t>to interact with respect as equals</a:t>
            </a:r>
            <a:endParaRPr lang="en-US" sz="2000" b="1" dirty="0">
              <a:solidFill>
                <a:srgbClr val="336699"/>
              </a:solidFill>
              <a:latin typeface="Arial" pitchFamily="34" charset="0"/>
              <a:cs typeface="Arial" pitchFamily="34" charset="0"/>
            </a:endParaRPr>
          </a:p>
        </p:txBody>
      </p:sp>
    </p:spTree>
    <p:extLst>
      <p:ext uri="{BB962C8B-B14F-4D97-AF65-F5344CB8AC3E}">
        <p14:creationId xmlns:p14="http://schemas.microsoft.com/office/powerpoint/2010/main" val="3371131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Paolo Freire</a:t>
            </a:r>
            <a:r>
              <a:rPr lang="en-US" baseline="30000" dirty="0"/>
              <a:t>19</a:t>
            </a:r>
            <a:endParaRPr lang="en-US" dirty="0"/>
          </a:p>
        </p:txBody>
      </p:sp>
      <p:sp>
        <p:nvSpPr>
          <p:cNvPr id="18" name="Rectangle 1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“There isn’t Dialogue Without Humility”</a:t>
            </a:r>
          </a:p>
        </p:txBody>
      </p:sp>
      <p:sp>
        <p:nvSpPr>
          <p:cNvPr id="17" name="Rectangle 16" descr="Grey rectangle around text"/>
          <p:cNvSpPr/>
          <p:nvPr/>
        </p:nvSpPr>
        <p:spPr>
          <a:xfrm>
            <a:off x="4953000" y="2286000"/>
            <a:ext cx="3378200" cy="2971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4294967295"/>
          </p:nvPr>
        </p:nvSpPr>
        <p:spPr>
          <a:xfrm>
            <a:off x="787400" y="2178369"/>
            <a:ext cx="3886200" cy="3951288"/>
          </a:xfrm>
        </p:spPr>
        <p:txBody>
          <a:bodyPr/>
          <a:lstStyle/>
          <a:p>
            <a:pPr marL="339725" lvl="1" indent="-339725"/>
            <a:r>
              <a:rPr lang="en-GB" dirty="0"/>
              <a:t>The content of education based on true dialogue is not intended to convey information or impose ideas </a:t>
            </a:r>
          </a:p>
          <a:p>
            <a:pPr marL="339725" lvl="1" indent="-339725"/>
            <a:r>
              <a:rPr lang="en-GB" dirty="0"/>
              <a:t>It is to provide an organized structure so individuals can</a:t>
            </a:r>
          </a:p>
          <a:p>
            <a:pPr marL="627063" lvl="2" indent="-222250"/>
            <a:r>
              <a:rPr lang="en-GB" dirty="0"/>
              <a:t>Identify their own goals</a:t>
            </a:r>
          </a:p>
          <a:p>
            <a:pPr marL="627063" lvl="2" indent="-222250"/>
            <a:r>
              <a:rPr lang="en-GB" dirty="0"/>
              <a:t>Initiate their own decisions and actions</a:t>
            </a:r>
          </a:p>
          <a:p>
            <a:pPr marL="627063" lvl="2" indent="-222250"/>
            <a:r>
              <a:rPr lang="en-GB" dirty="0"/>
              <a:t>Experience their own power</a:t>
            </a:r>
            <a:endParaRPr lang="en-US" dirty="0"/>
          </a:p>
        </p:txBody>
      </p:sp>
      <p:sp>
        <p:nvSpPr>
          <p:cNvPr id="15" name="TextBox 14"/>
          <p:cNvSpPr txBox="1"/>
          <p:nvPr/>
        </p:nvSpPr>
        <p:spPr>
          <a:xfrm>
            <a:off x="5384800" y="2831068"/>
            <a:ext cx="2514600" cy="1477328"/>
          </a:xfrm>
          <a:prstGeom prst="rect">
            <a:avLst/>
          </a:prstGeom>
          <a:noFill/>
        </p:spPr>
        <p:txBody>
          <a:bodyPr wrap="square" rtlCol="0">
            <a:spAutoFit/>
          </a:bodyPr>
          <a:lstStyle/>
          <a:p>
            <a:pPr algn="ctr">
              <a:buClr>
                <a:srgbClr val="C00000"/>
              </a:buClr>
            </a:pPr>
            <a:r>
              <a:rPr lang="en-US" sz="1800" b="1" dirty="0">
                <a:latin typeface="Arial" pitchFamily="34" charset="0"/>
                <a:cs typeface="Arial" pitchFamily="34" charset="0"/>
              </a:rPr>
              <a:t>Switching from a “banking” to a “problem–posing” approach to education</a:t>
            </a:r>
          </a:p>
        </p:txBody>
      </p:sp>
      <p:sp>
        <p:nvSpPr>
          <p:cNvPr id="5" name="Text Box 4"/>
          <p:cNvSpPr txBox="1">
            <a:spLocks noChangeArrowheads="1"/>
          </p:cNvSpPr>
          <p:nvPr/>
        </p:nvSpPr>
        <p:spPr bwMode="auto">
          <a:xfrm>
            <a:off x="5004386" y="4507468"/>
            <a:ext cx="3275428" cy="369332"/>
          </a:xfrm>
          <a:prstGeom prst="rect">
            <a:avLst/>
          </a:prstGeom>
          <a:noFill/>
          <a:ln w="9525">
            <a:noFill/>
            <a:miter lim="800000"/>
            <a:headEnd/>
            <a:tailEnd/>
          </a:ln>
          <a:effectLst/>
        </p:spPr>
        <p:txBody>
          <a:bodyPr wrap="square">
            <a:spAutoFit/>
          </a:bodyPr>
          <a:lstStyle/>
          <a:p>
            <a:pPr algn="ctr">
              <a:lnSpc>
                <a:spcPct val="90000"/>
              </a:lnSpc>
              <a:spcBef>
                <a:spcPct val="20000"/>
              </a:spcBef>
            </a:pPr>
            <a:r>
              <a:rPr lang="en-GB" sz="2000" dirty="0">
                <a:latin typeface="Times New Roman" pitchFamily="18" charset="0"/>
                <a:cs typeface="Times New Roman" pitchFamily="18" charset="0"/>
              </a:rPr>
              <a:t>“Education for liberation” </a:t>
            </a:r>
            <a:endParaRPr lang="it-IT" sz="2000" dirty="0">
              <a:latin typeface="Times New Roman" pitchFamily="18" charset="0"/>
              <a:cs typeface="Times New Roman" pitchFamily="18" charset="0"/>
            </a:endParaRPr>
          </a:p>
        </p:txBody>
      </p:sp>
    </p:spTree>
    <p:extLst>
      <p:ext uri="{BB962C8B-B14F-4D97-AF65-F5344CB8AC3E}">
        <p14:creationId xmlns:p14="http://schemas.microsoft.com/office/powerpoint/2010/main" val="3883467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57200" y="762000"/>
            <a:ext cx="8458200" cy="838200"/>
          </a:xfrm>
        </p:spPr>
        <p:txBody>
          <a:bodyPr/>
          <a:lstStyle/>
          <a:p>
            <a:r>
              <a:rPr lang="en-US" dirty="0"/>
              <a:t>Bloom’s Educational Model </a:t>
            </a:r>
            <a:br>
              <a:rPr lang="en-US" dirty="0"/>
            </a:br>
            <a:r>
              <a:rPr lang="en-US" dirty="0"/>
              <a:t>About “Into,” “Through,” and “Beyond”</a:t>
            </a:r>
            <a:r>
              <a:rPr lang="en-US" baseline="30000" dirty="0"/>
              <a:t>20</a:t>
            </a:r>
            <a:endParaRPr lang="en-US" dirty="0"/>
          </a:p>
        </p:txBody>
      </p:sp>
      <p:sp>
        <p:nvSpPr>
          <p:cNvPr id="156" name="Rectangle 155" descr="Rectangle around text"/>
          <p:cNvSpPr/>
          <p:nvPr/>
        </p:nvSpPr>
        <p:spPr>
          <a:xfrm>
            <a:off x="641499" y="1697666"/>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752" name="Text Box 7"/>
          <p:cNvSpPr txBox="1">
            <a:spLocks noChangeArrowheads="1"/>
          </p:cNvSpPr>
          <p:nvPr/>
        </p:nvSpPr>
        <p:spPr bwMode="auto">
          <a:xfrm>
            <a:off x="793568" y="1955014"/>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31750" name="Text Box 5"/>
          <p:cNvSpPr txBox="1">
            <a:spLocks noChangeArrowheads="1"/>
          </p:cNvSpPr>
          <p:nvPr/>
        </p:nvSpPr>
        <p:spPr bwMode="auto">
          <a:xfrm>
            <a:off x="1253846" y="2090101"/>
            <a:ext cx="2184017" cy="646331"/>
          </a:xfrm>
          <a:prstGeom prst="rect">
            <a:avLst/>
          </a:prstGeom>
          <a:noFill/>
          <a:ln w="28575">
            <a:noFill/>
            <a:miter lim="800000"/>
            <a:headEnd/>
            <a:tailEnd/>
          </a:ln>
        </p:spPr>
        <p:txBody>
          <a:bodyPr wrap="square">
            <a:spAutoFit/>
          </a:bodyPr>
          <a:lstStyle/>
          <a:p>
            <a:pPr>
              <a:spcBef>
                <a:spcPct val="50000"/>
              </a:spcBef>
            </a:pPr>
            <a:r>
              <a:rPr lang="en-US" sz="1800" b="1" dirty="0">
                <a:solidFill>
                  <a:srgbClr val="336699"/>
                </a:solidFill>
                <a:latin typeface="Arial" pitchFamily="34" charset="0"/>
                <a:cs typeface="Arial" pitchFamily="34" charset="0"/>
              </a:rPr>
              <a:t>Into …</a:t>
            </a:r>
            <a:br>
              <a:rPr lang="en-US" sz="1800" b="1" dirty="0">
                <a:solidFill>
                  <a:srgbClr val="336699"/>
                </a:solidFill>
                <a:latin typeface="Arial" pitchFamily="34" charset="0"/>
                <a:cs typeface="Arial" pitchFamily="34" charset="0"/>
              </a:rPr>
            </a:br>
            <a:r>
              <a:rPr lang="en-US" sz="1800" b="1" dirty="0">
                <a:solidFill>
                  <a:srgbClr val="336699"/>
                </a:solidFill>
                <a:latin typeface="Arial" pitchFamily="34" charset="0"/>
                <a:cs typeface="Arial" pitchFamily="34" charset="0"/>
              </a:rPr>
              <a:t>Knowledge</a:t>
            </a:r>
          </a:p>
        </p:txBody>
      </p:sp>
      <p:sp>
        <p:nvSpPr>
          <p:cNvPr id="686086" name="AutoShape 6" descr="Arrow with a &quot;1&quot;"/>
          <p:cNvSpPr>
            <a:spLocks noChangeArrowheads="1"/>
          </p:cNvSpPr>
          <p:nvPr/>
        </p:nvSpPr>
        <p:spPr bwMode="auto">
          <a:xfrm>
            <a:off x="3918099" y="1790708"/>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endParaRPr lang="en-US" dirty="0">
              <a:latin typeface="Arial" charset="0"/>
              <a:ea typeface="ＭＳ Ｐゴシック" charset="-128"/>
            </a:endParaRPr>
          </a:p>
          <a:p>
            <a:endParaRPr lang="en-US" dirty="0">
              <a:latin typeface="Arial" charset="0"/>
              <a:ea typeface="ＭＳ Ｐゴシック" charset="-128"/>
            </a:endParaRPr>
          </a:p>
        </p:txBody>
      </p:sp>
      <p:sp>
        <p:nvSpPr>
          <p:cNvPr id="158" name="Oval 42"/>
          <p:cNvSpPr>
            <a:spLocks noChangeArrowheads="1"/>
          </p:cNvSpPr>
          <p:nvPr/>
        </p:nvSpPr>
        <p:spPr bwMode="auto">
          <a:xfrm>
            <a:off x="4005009" y="2158880"/>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a:latin typeface="Arial" pitchFamily="34" charset="0"/>
                <a:cs typeface="Arial" pitchFamily="34" charset="0"/>
              </a:rPr>
              <a:t>1</a:t>
            </a:r>
          </a:p>
        </p:txBody>
      </p:sp>
      <p:sp>
        <p:nvSpPr>
          <p:cNvPr id="31748" name="Rectangle 3"/>
          <p:cNvSpPr>
            <a:spLocks noGrp="1" noChangeArrowheads="1"/>
          </p:cNvSpPr>
          <p:nvPr>
            <p:ph type="body" idx="4294967295"/>
          </p:nvPr>
        </p:nvSpPr>
        <p:spPr>
          <a:xfrm>
            <a:off x="4676924" y="1867305"/>
            <a:ext cx="4270375" cy="907256"/>
          </a:xfr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a:r>
              <a:rPr lang="en-US" sz="1600" kern="1200" dirty="0"/>
              <a:t>Provide education and information on the basics</a:t>
            </a:r>
          </a:p>
          <a:p>
            <a:pPr marL="339725" lvl="1" indent="-339725"/>
            <a:r>
              <a:rPr lang="en-US" sz="1600" kern="1200" dirty="0"/>
              <a:t>Involve patients </a:t>
            </a:r>
          </a:p>
        </p:txBody>
      </p:sp>
      <p:sp>
        <p:nvSpPr>
          <p:cNvPr id="31871" name="Text Box 45"/>
          <p:cNvSpPr txBox="1">
            <a:spLocks noChangeArrowheads="1"/>
          </p:cNvSpPr>
          <p:nvPr/>
        </p:nvSpPr>
        <p:spPr bwMode="auto">
          <a:xfrm>
            <a:off x="793568" y="3297646"/>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161" name="Rectangle 160" descr="Rectangle around text"/>
          <p:cNvSpPr/>
          <p:nvPr/>
        </p:nvSpPr>
        <p:spPr>
          <a:xfrm>
            <a:off x="641499" y="3040298"/>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866" name="Text Box 40"/>
          <p:cNvSpPr txBox="1">
            <a:spLocks noChangeArrowheads="1"/>
          </p:cNvSpPr>
          <p:nvPr/>
        </p:nvSpPr>
        <p:spPr bwMode="auto">
          <a:xfrm>
            <a:off x="1253846" y="3316862"/>
            <a:ext cx="1862283" cy="646331"/>
          </a:xfrm>
          <a:prstGeom prst="rect">
            <a:avLst/>
          </a:prstGeom>
          <a:noFill/>
          <a:ln w="28575">
            <a:noFill/>
            <a:miter lim="800000"/>
            <a:headEnd/>
            <a:tailEnd/>
          </a:ln>
        </p:spPr>
        <p:txBody>
          <a:bodyPr wrap="square">
            <a:spAutoFit/>
          </a:bodyPr>
          <a:lstStyle>
            <a:defPPr>
              <a:defRPr lang="en-US"/>
            </a:defPPr>
            <a:lvl1pPr>
              <a:spcBef>
                <a:spcPct val="50000"/>
              </a:spcBef>
              <a:defRPr sz="2000" b="1">
                <a:solidFill>
                  <a:schemeClr val="bg1"/>
                </a:solidFill>
                <a:latin typeface="Arial" pitchFamily="34" charset="0"/>
                <a:cs typeface="Arial" pitchFamily="34" charset="0"/>
              </a:defRPr>
            </a:lvl1pPr>
          </a:lstStyle>
          <a:p>
            <a:r>
              <a:rPr lang="en-US" sz="1800" dirty="0">
                <a:solidFill>
                  <a:srgbClr val="336699"/>
                </a:solidFill>
              </a:rPr>
              <a:t>Through … Skill Building</a:t>
            </a:r>
          </a:p>
        </p:txBody>
      </p:sp>
      <p:sp>
        <p:nvSpPr>
          <p:cNvPr id="686121" name="AutoShape 41" descr="Arrow with a &quot;2&quot;"/>
          <p:cNvSpPr>
            <a:spLocks noChangeArrowheads="1"/>
          </p:cNvSpPr>
          <p:nvPr/>
        </p:nvSpPr>
        <p:spPr bwMode="auto">
          <a:xfrm>
            <a:off x="3918099" y="3133340"/>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pPr>
              <a:defRPr/>
            </a:pPr>
            <a:endParaRPr lang="en-US" dirty="0">
              <a:latin typeface="Arial" charset="0"/>
              <a:ea typeface="ＭＳ Ｐゴシック" charset="-128"/>
            </a:endParaRPr>
          </a:p>
        </p:txBody>
      </p:sp>
      <p:sp>
        <p:nvSpPr>
          <p:cNvPr id="31868" name="Oval 42"/>
          <p:cNvSpPr>
            <a:spLocks noChangeArrowheads="1"/>
          </p:cNvSpPr>
          <p:nvPr/>
        </p:nvSpPr>
        <p:spPr bwMode="auto">
          <a:xfrm>
            <a:off x="4005009" y="3501512"/>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a:latin typeface="Arial" pitchFamily="34" charset="0"/>
                <a:cs typeface="Arial" pitchFamily="34" charset="0"/>
              </a:rPr>
              <a:t>2</a:t>
            </a:r>
          </a:p>
        </p:txBody>
      </p:sp>
      <p:sp>
        <p:nvSpPr>
          <p:cNvPr id="31870" name="Rectangle 44"/>
          <p:cNvSpPr>
            <a:spLocks noChangeArrowheads="1"/>
          </p:cNvSpPr>
          <p:nvPr/>
        </p:nvSpPr>
        <p:spPr bwMode="auto">
          <a:xfrm>
            <a:off x="4676924" y="3198150"/>
            <a:ext cx="4270375" cy="9718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eaLnBrk="1" hangingPunct="1">
              <a:spcBef>
                <a:spcPct val="20000"/>
              </a:spcBef>
              <a:buClr>
                <a:schemeClr val="bg2"/>
              </a:buClr>
              <a:buFont typeface="Wingdings" pitchFamily="2" charset="2"/>
              <a:buChar char="l"/>
            </a:pPr>
            <a:r>
              <a:rPr lang="en-US" sz="1600" dirty="0">
                <a:latin typeface="+mn-lt"/>
                <a:ea typeface="+mn-ea"/>
              </a:rPr>
              <a:t>Offer patients opportunities to put information or skills into action</a:t>
            </a:r>
          </a:p>
          <a:p>
            <a:pPr marL="339725" lvl="1" indent="-339725" eaLnBrk="1" hangingPunct="1">
              <a:spcBef>
                <a:spcPct val="20000"/>
              </a:spcBef>
              <a:buClr>
                <a:schemeClr val="bg2"/>
              </a:buClr>
              <a:buFont typeface="Wingdings" pitchFamily="2" charset="2"/>
              <a:buChar char="l"/>
            </a:pPr>
            <a:r>
              <a:rPr lang="en-US" sz="1600" dirty="0">
                <a:latin typeface="+mn-lt"/>
                <a:ea typeface="+mn-ea"/>
              </a:rPr>
              <a:t>Help patients to learn through experience</a:t>
            </a:r>
          </a:p>
        </p:txBody>
      </p:sp>
      <p:sp>
        <p:nvSpPr>
          <p:cNvPr id="157" name="Rectangle 156" descr="Rectangle around text"/>
          <p:cNvSpPr/>
          <p:nvPr/>
        </p:nvSpPr>
        <p:spPr>
          <a:xfrm>
            <a:off x="641499" y="4376470"/>
            <a:ext cx="8382000" cy="1246535"/>
          </a:xfrm>
          <a:prstGeom prst="rect">
            <a:avLst/>
          </a:prstGeom>
          <a:noFill/>
          <a:ln>
            <a:solidFill>
              <a:srgbClr val="B1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763" name="Text Box 152"/>
          <p:cNvSpPr txBox="1">
            <a:spLocks noChangeArrowheads="1"/>
          </p:cNvSpPr>
          <p:nvPr/>
        </p:nvSpPr>
        <p:spPr bwMode="auto">
          <a:xfrm>
            <a:off x="793568" y="4633818"/>
            <a:ext cx="652463" cy="731838"/>
          </a:xfrm>
          <a:prstGeom prst="rect">
            <a:avLst/>
          </a:prstGeom>
          <a:noFill/>
          <a:ln w="9525">
            <a:noFill/>
            <a:miter lim="800000"/>
            <a:headEnd/>
            <a:tailEnd/>
          </a:ln>
        </p:spPr>
        <p:txBody>
          <a:bodyPr lIns="0" tIns="0" rIns="0" bIns="0">
            <a:spAutoFit/>
          </a:bodyPr>
          <a:lstStyle/>
          <a:p>
            <a:pPr>
              <a:spcBef>
                <a:spcPct val="50000"/>
              </a:spcBef>
            </a:pPr>
            <a:r>
              <a:rPr lang="en-US" sz="4800" dirty="0">
                <a:solidFill>
                  <a:srgbClr val="E1B411"/>
                </a:solidFill>
                <a:sym typeface="Wingdings" pitchFamily="2" charset="2"/>
              </a:rPr>
              <a:t></a:t>
            </a:r>
            <a:endParaRPr lang="en-US" sz="4800" dirty="0">
              <a:solidFill>
                <a:srgbClr val="E1B411"/>
              </a:solidFill>
            </a:endParaRPr>
          </a:p>
        </p:txBody>
      </p:sp>
      <p:sp>
        <p:nvSpPr>
          <p:cNvPr id="31758" name="Text Box 47"/>
          <p:cNvSpPr txBox="1">
            <a:spLocks noChangeArrowheads="1"/>
          </p:cNvSpPr>
          <p:nvPr/>
        </p:nvSpPr>
        <p:spPr bwMode="auto">
          <a:xfrm>
            <a:off x="1253846" y="4570086"/>
            <a:ext cx="1820702" cy="923330"/>
          </a:xfrm>
          <a:prstGeom prst="rect">
            <a:avLst/>
          </a:prstGeom>
          <a:noFill/>
          <a:ln w="28575">
            <a:noFill/>
            <a:miter lim="800000"/>
            <a:headEnd/>
            <a:tailEnd/>
          </a:ln>
        </p:spPr>
        <p:txBody>
          <a:bodyPr wrap="square">
            <a:spAutoFit/>
          </a:bodyPr>
          <a:lstStyle>
            <a:defPPr>
              <a:defRPr lang="en-US"/>
            </a:defPPr>
            <a:lvl1pPr>
              <a:spcBef>
                <a:spcPct val="50000"/>
              </a:spcBef>
              <a:defRPr sz="2000" b="1">
                <a:solidFill>
                  <a:schemeClr val="bg1"/>
                </a:solidFill>
                <a:latin typeface="Arial" pitchFamily="34" charset="0"/>
                <a:cs typeface="Arial" pitchFamily="34" charset="0"/>
              </a:defRPr>
            </a:lvl1pPr>
          </a:lstStyle>
          <a:p>
            <a:r>
              <a:rPr lang="en-US" sz="1800" dirty="0">
                <a:solidFill>
                  <a:srgbClr val="336699"/>
                </a:solidFill>
              </a:rPr>
              <a:t>Beyond …Increasing self efficacy</a:t>
            </a:r>
          </a:p>
        </p:txBody>
      </p:sp>
      <p:sp>
        <p:nvSpPr>
          <p:cNvPr id="686229" name="AutoShape 149" descr="Arrow with a &quot;3&quot;"/>
          <p:cNvSpPr>
            <a:spLocks noChangeArrowheads="1"/>
          </p:cNvSpPr>
          <p:nvPr/>
        </p:nvSpPr>
        <p:spPr bwMode="auto">
          <a:xfrm>
            <a:off x="3918099" y="4469512"/>
            <a:ext cx="609600" cy="1060450"/>
          </a:xfrm>
          <a:prstGeom prst="homePlate">
            <a:avLst>
              <a:gd name="adj" fmla="val 61977"/>
            </a:avLst>
          </a:prstGeom>
          <a:solidFill>
            <a:srgbClr val="4F81BD"/>
          </a:solidFill>
          <a:ln w="9525">
            <a:noFill/>
            <a:miter lim="800000"/>
            <a:headEnd/>
            <a:tailEnd/>
          </a:ln>
          <a:effectLst>
            <a:outerShdw blurRad="50800" dist="38100" dir="2700000" algn="tl" rotWithShape="0">
              <a:prstClr val="black">
                <a:alpha val="40000"/>
              </a:prstClr>
            </a:outerShdw>
          </a:effectLst>
        </p:spPr>
        <p:txBody>
          <a:bodyPr wrap="none" anchor="ctr"/>
          <a:lstStyle/>
          <a:p>
            <a:endParaRPr lang="en-US" dirty="0">
              <a:latin typeface="Arial" charset="0"/>
              <a:ea typeface="ＭＳ Ｐゴシック" charset="-128"/>
            </a:endParaRPr>
          </a:p>
        </p:txBody>
      </p:sp>
      <p:sp>
        <p:nvSpPr>
          <p:cNvPr id="159" name="Oval 42"/>
          <p:cNvSpPr>
            <a:spLocks noChangeArrowheads="1"/>
          </p:cNvSpPr>
          <p:nvPr/>
        </p:nvSpPr>
        <p:spPr bwMode="auto">
          <a:xfrm>
            <a:off x="4005009" y="4837684"/>
            <a:ext cx="321481" cy="324106"/>
          </a:xfrm>
          <a:prstGeom prst="ellipse">
            <a:avLst/>
          </a:prstGeom>
          <a:solidFill>
            <a:srgbClr val="D8C182"/>
          </a:solidFill>
          <a:ln w="28575">
            <a:solidFill>
              <a:schemeClr val="bg1"/>
            </a:solidFill>
            <a:round/>
            <a:headEnd/>
            <a:tailEnd/>
          </a:ln>
        </p:spPr>
        <p:txBody>
          <a:bodyPr wrap="none" anchor="ctr"/>
          <a:lstStyle/>
          <a:p>
            <a:pPr algn="ctr"/>
            <a:r>
              <a:rPr lang="en-US" sz="2000" b="1" dirty="0">
                <a:latin typeface="Arial" pitchFamily="34" charset="0"/>
                <a:cs typeface="Arial" pitchFamily="34" charset="0"/>
              </a:rPr>
              <a:t>3</a:t>
            </a:r>
          </a:p>
        </p:txBody>
      </p:sp>
      <p:sp>
        <p:nvSpPr>
          <p:cNvPr id="31764" name="Text Box 153"/>
          <p:cNvSpPr txBox="1">
            <a:spLocks noChangeArrowheads="1"/>
          </p:cNvSpPr>
          <p:nvPr/>
        </p:nvSpPr>
        <p:spPr bwMode="auto">
          <a:xfrm>
            <a:off x="4676924" y="4403478"/>
            <a:ext cx="3941763" cy="11925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2pPr marL="339725" lvl="1" indent="-339725" eaLnBrk="1" hangingPunct="1">
              <a:spcBef>
                <a:spcPct val="20000"/>
              </a:spcBef>
              <a:buClr>
                <a:schemeClr val="bg2"/>
              </a:buClr>
              <a:buFont typeface="Wingdings" pitchFamily="2" charset="2"/>
              <a:buChar char="l"/>
              <a:defRPr sz="1600">
                <a:latin typeface="+mn-lt"/>
                <a:ea typeface="+mn-ea"/>
              </a:defRPr>
            </a:lvl2pPr>
          </a:lstStyle>
          <a:p>
            <a:pPr lvl="1"/>
            <a:r>
              <a:rPr lang="en-US" dirty="0"/>
              <a:t>Help patients go beyond the basics and fine-tune their skills</a:t>
            </a:r>
          </a:p>
          <a:p>
            <a:pPr lvl="1"/>
            <a:r>
              <a:rPr lang="en-US" dirty="0"/>
              <a:t>Encourage patients to keep building on what they’ve learned</a:t>
            </a:r>
          </a:p>
        </p:txBody>
      </p:sp>
    </p:spTree>
    <p:extLst>
      <p:ext uri="{BB962C8B-B14F-4D97-AF65-F5344CB8AC3E}">
        <p14:creationId xmlns:p14="http://schemas.microsoft.com/office/powerpoint/2010/main" val="4061093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685800" y="609600"/>
            <a:ext cx="8001000" cy="838200"/>
          </a:xfrm>
        </p:spPr>
        <p:txBody>
          <a:bodyPr/>
          <a:lstStyle/>
          <a:p>
            <a:pPr lvl="0"/>
            <a:r>
              <a:rPr lang="en-US" dirty="0"/>
              <a:t>Group Activity</a:t>
            </a:r>
            <a:br>
              <a:rPr lang="en-US" dirty="0"/>
            </a:br>
            <a:r>
              <a:rPr lang="en-US" sz="2400" dirty="0">
                <a:solidFill>
                  <a:srgbClr val="CE7124"/>
                </a:solidFill>
              </a:rPr>
              <a:t>Patient Education and Empowerment</a:t>
            </a:r>
          </a:p>
        </p:txBody>
      </p:sp>
      <p:sp>
        <p:nvSpPr>
          <p:cNvPr id="35844" name="Rectangle 3"/>
          <p:cNvSpPr>
            <a:spLocks noGrp="1" noChangeArrowheads="1"/>
          </p:cNvSpPr>
          <p:nvPr>
            <p:ph type="body" idx="1"/>
          </p:nvPr>
        </p:nvSpPr>
        <p:spPr/>
        <p:txBody>
          <a:bodyPr/>
          <a:lstStyle/>
          <a:p>
            <a:pPr lvl="1"/>
            <a:r>
              <a:rPr lang="en-US" dirty="0"/>
              <a:t>Using Bloom’s 3-step model of education (from the previous slide) and Freire’s model of empowerment, practice through role play how you might assess a patient’s educational needs and individualize the needs based on the three different steps.  </a:t>
            </a:r>
          </a:p>
          <a:p>
            <a:pPr lvl="1">
              <a:spcBef>
                <a:spcPts val="1200"/>
              </a:spcBef>
            </a:pPr>
            <a:r>
              <a:rPr lang="en-US" dirty="0"/>
              <a:t>Based on these models, how might you modify or enhance any current patient educational materials that you’ve seen used in our healthcare system?</a:t>
            </a:r>
          </a:p>
          <a:p>
            <a:pPr lvl="1">
              <a:spcBef>
                <a:spcPts val="1200"/>
              </a:spcBef>
            </a:pPr>
            <a:r>
              <a:rPr lang="en-US" dirty="0"/>
              <a:t>Consider the advantages, disadvantages and impact of an individualized model vs. the “one size fits all” educational approach?  </a:t>
            </a:r>
          </a:p>
        </p:txBody>
      </p:sp>
    </p:spTree>
    <p:extLst>
      <p:ext uri="{BB962C8B-B14F-4D97-AF65-F5344CB8AC3E}">
        <p14:creationId xmlns:p14="http://schemas.microsoft.com/office/powerpoint/2010/main" val="1891548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dirty="0"/>
              <a:t>The Real Goal of Empowerment is Increased Self Efficacy…</a:t>
            </a:r>
            <a:r>
              <a:rPr lang="en-US" baseline="30000" dirty="0"/>
              <a:t>21</a:t>
            </a:r>
          </a:p>
        </p:txBody>
      </p:sp>
      <p:grpSp>
        <p:nvGrpSpPr>
          <p:cNvPr id="3" name="Group 2" descr="Increased self-efficacy chart"/>
          <p:cNvGrpSpPr/>
          <p:nvPr/>
        </p:nvGrpSpPr>
        <p:grpSpPr>
          <a:xfrm>
            <a:off x="990600" y="1588098"/>
            <a:ext cx="6019800" cy="4507764"/>
            <a:chOff x="1590565" y="1371600"/>
            <a:chExt cx="5953235" cy="4960219"/>
          </a:xfrm>
        </p:grpSpPr>
        <p:grpSp>
          <p:nvGrpSpPr>
            <p:cNvPr id="30" name="Group 29"/>
            <p:cNvGrpSpPr/>
            <p:nvPr/>
          </p:nvGrpSpPr>
          <p:grpSpPr>
            <a:xfrm flipV="1">
              <a:off x="2885964" y="1371600"/>
              <a:ext cx="4258151" cy="4076775"/>
              <a:chOff x="7094538" y="1539875"/>
              <a:chExt cx="1956591" cy="1873250"/>
            </a:xfrm>
            <a:solidFill>
              <a:srgbClr val="B1C7E1"/>
            </a:solidFill>
          </p:grpSpPr>
          <p:sp>
            <p:nvSpPr>
              <p:cNvPr id="7" name="Freeform 7"/>
              <p:cNvSpPr>
                <a:spLocks/>
              </p:cNvSpPr>
              <p:nvPr/>
            </p:nvSpPr>
            <p:spPr bwMode="auto">
              <a:xfrm>
                <a:off x="7094538" y="1539875"/>
                <a:ext cx="1289050" cy="600075"/>
              </a:xfrm>
              <a:custGeom>
                <a:avLst/>
                <a:gdLst>
                  <a:gd name="T0" fmla="*/ 36 w 812"/>
                  <a:gd name="T1" fmla="*/ 366 h 378"/>
                  <a:gd name="T2" fmla="*/ 42 w 812"/>
                  <a:gd name="T3" fmla="*/ 376 h 378"/>
                  <a:gd name="T4" fmla="*/ 46 w 812"/>
                  <a:gd name="T5" fmla="*/ 378 h 378"/>
                  <a:gd name="T6" fmla="*/ 52 w 812"/>
                  <a:gd name="T7" fmla="*/ 378 h 378"/>
                  <a:gd name="T8" fmla="*/ 170 w 812"/>
                  <a:gd name="T9" fmla="*/ 348 h 378"/>
                  <a:gd name="T10" fmla="*/ 176 w 812"/>
                  <a:gd name="T11" fmla="*/ 344 h 378"/>
                  <a:gd name="T12" fmla="*/ 182 w 812"/>
                  <a:gd name="T13" fmla="*/ 334 h 378"/>
                  <a:gd name="T14" fmla="*/ 182 w 812"/>
                  <a:gd name="T15" fmla="*/ 328 h 378"/>
                  <a:gd name="T16" fmla="*/ 174 w 812"/>
                  <a:gd name="T17" fmla="*/ 318 h 378"/>
                  <a:gd name="T18" fmla="*/ 162 w 812"/>
                  <a:gd name="T19" fmla="*/ 316 h 378"/>
                  <a:gd name="T20" fmla="*/ 88 w 812"/>
                  <a:gd name="T21" fmla="*/ 336 h 378"/>
                  <a:gd name="T22" fmla="*/ 120 w 812"/>
                  <a:gd name="T23" fmla="*/ 272 h 378"/>
                  <a:gd name="T24" fmla="*/ 162 w 812"/>
                  <a:gd name="T25" fmla="*/ 214 h 378"/>
                  <a:gd name="T26" fmla="*/ 212 w 812"/>
                  <a:gd name="T27" fmla="*/ 162 h 378"/>
                  <a:gd name="T28" fmla="*/ 268 w 812"/>
                  <a:gd name="T29" fmla="*/ 118 h 378"/>
                  <a:gd name="T30" fmla="*/ 332 w 812"/>
                  <a:gd name="T31" fmla="*/ 82 h 378"/>
                  <a:gd name="T32" fmla="*/ 400 w 812"/>
                  <a:gd name="T33" fmla="*/ 56 h 378"/>
                  <a:gd name="T34" fmla="*/ 472 w 812"/>
                  <a:gd name="T35" fmla="*/ 40 h 378"/>
                  <a:gd name="T36" fmla="*/ 548 w 812"/>
                  <a:gd name="T37" fmla="*/ 34 h 378"/>
                  <a:gd name="T38" fmla="*/ 580 w 812"/>
                  <a:gd name="T39" fmla="*/ 34 h 378"/>
                  <a:gd name="T40" fmla="*/ 642 w 812"/>
                  <a:gd name="T41" fmla="*/ 42 h 378"/>
                  <a:gd name="T42" fmla="*/ 704 w 812"/>
                  <a:gd name="T43" fmla="*/ 58 h 378"/>
                  <a:gd name="T44" fmla="*/ 760 w 812"/>
                  <a:gd name="T45" fmla="*/ 82 h 378"/>
                  <a:gd name="T46" fmla="*/ 788 w 812"/>
                  <a:gd name="T47" fmla="*/ 94 h 378"/>
                  <a:gd name="T48" fmla="*/ 800 w 812"/>
                  <a:gd name="T49" fmla="*/ 96 h 378"/>
                  <a:gd name="T50" fmla="*/ 810 w 812"/>
                  <a:gd name="T51" fmla="*/ 88 h 378"/>
                  <a:gd name="T52" fmla="*/ 812 w 812"/>
                  <a:gd name="T53" fmla="*/ 82 h 378"/>
                  <a:gd name="T54" fmla="*/ 808 w 812"/>
                  <a:gd name="T55" fmla="*/ 70 h 378"/>
                  <a:gd name="T56" fmla="*/ 804 w 812"/>
                  <a:gd name="T57" fmla="*/ 66 h 378"/>
                  <a:gd name="T58" fmla="*/ 744 w 812"/>
                  <a:gd name="T59" fmla="*/ 38 h 378"/>
                  <a:gd name="T60" fmla="*/ 682 w 812"/>
                  <a:gd name="T61" fmla="*/ 16 h 378"/>
                  <a:gd name="T62" fmla="*/ 616 w 812"/>
                  <a:gd name="T63" fmla="*/ 4 h 378"/>
                  <a:gd name="T64" fmla="*/ 548 w 812"/>
                  <a:gd name="T65" fmla="*/ 0 h 378"/>
                  <a:gd name="T66" fmla="*/ 506 w 812"/>
                  <a:gd name="T67" fmla="*/ 2 h 378"/>
                  <a:gd name="T68" fmla="*/ 428 w 812"/>
                  <a:gd name="T69" fmla="*/ 14 h 378"/>
                  <a:gd name="T70" fmla="*/ 354 w 812"/>
                  <a:gd name="T71" fmla="*/ 36 h 378"/>
                  <a:gd name="T72" fmla="*/ 284 w 812"/>
                  <a:gd name="T73" fmla="*/ 68 h 378"/>
                  <a:gd name="T74" fmla="*/ 222 w 812"/>
                  <a:gd name="T75" fmla="*/ 110 h 378"/>
                  <a:gd name="T76" fmla="*/ 164 w 812"/>
                  <a:gd name="T77" fmla="*/ 160 h 378"/>
                  <a:gd name="T78" fmla="*/ 116 w 812"/>
                  <a:gd name="T79" fmla="*/ 218 h 378"/>
                  <a:gd name="T80" fmla="*/ 76 w 812"/>
                  <a:gd name="T81" fmla="*/ 282 h 378"/>
                  <a:gd name="T82" fmla="*/ 34 w 812"/>
                  <a:gd name="T83" fmla="*/ 208 h 378"/>
                  <a:gd name="T84" fmla="*/ 30 w 812"/>
                  <a:gd name="T85" fmla="*/ 202 h 378"/>
                  <a:gd name="T86" fmla="*/ 20 w 812"/>
                  <a:gd name="T87" fmla="*/ 196 h 378"/>
                  <a:gd name="T88" fmla="*/ 14 w 812"/>
                  <a:gd name="T89" fmla="*/ 196 h 378"/>
                  <a:gd name="T90" fmla="*/ 2 w 812"/>
                  <a:gd name="T91" fmla="*/ 204 h 378"/>
                  <a:gd name="T92" fmla="*/ 0 w 812"/>
                  <a:gd name="T93" fmla="*/ 216 h 378"/>
                  <a:gd name="T94" fmla="*/ 36 w 812"/>
                  <a:gd name="T95" fmla="*/ 3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2" h="378">
                    <a:moveTo>
                      <a:pt x="36" y="366"/>
                    </a:moveTo>
                    <a:lnTo>
                      <a:pt x="36" y="366"/>
                    </a:lnTo>
                    <a:lnTo>
                      <a:pt x="38" y="372"/>
                    </a:lnTo>
                    <a:lnTo>
                      <a:pt x="42" y="376"/>
                    </a:lnTo>
                    <a:lnTo>
                      <a:pt x="42" y="376"/>
                    </a:lnTo>
                    <a:lnTo>
                      <a:pt x="46" y="378"/>
                    </a:lnTo>
                    <a:lnTo>
                      <a:pt x="52" y="378"/>
                    </a:lnTo>
                    <a:lnTo>
                      <a:pt x="52" y="378"/>
                    </a:lnTo>
                    <a:lnTo>
                      <a:pt x="56" y="378"/>
                    </a:lnTo>
                    <a:lnTo>
                      <a:pt x="170" y="348"/>
                    </a:lnTo>
                    <a:lnTo>
                      <a:pt x="170" y="348"/>
                    </a:lnTo>
                    <a:lnTo>
                      <a:pt x="176" y="344"/>
                    </a:lnTo>
                    <a:lnTo>
                      <a:pt x="180" y="340"/>
                    </a:lnTo>
                    <a:lnTo>
                      <a:pt x="182" y="334"/>
                    </a:lnTo>
                    <a:lnTo>
                      <a:pt x="182" y="328"/>
                    </a:lnTo>
                    <a:lnTo>
                      <a:pt x="182" y="328"/>
                    </a:lnTo>
                    <a:lnTo>
                      <a:pt x="178" y="322"/>
                    </a:lnTo>
                    <a:lnTo>
                      <a:pt x="174" y="318"/>
                    </a:lnTo>
                    <a:lnTo>
                      <a:pt x="168" y="316"/>
                    </a:lnTo>
                    <a:lnTo>
                      <a:pt x="162" y="316"/>
                    </a:lnTo>
                    <a:lnTo>
                      <a:pt x="88" y="336"/>
                    </a:lnTo>
                    <a:lnTo>
                      <a:pt x="88" y="336"/>
                    </a:lnTo>
                    <a:lnTo>
                      <a:pt x="102" y="302"/>
                    </a:lnTo>
                    <a:lnTo>
                      <a:pt x="120" y="272"/>
                    </a:lnTo>
                    <a:lnTo>
                      <a:pt x="140" y="242"/>
                    </a:lnTo>
                    <a:lnTo>
                      <a:pt x="162" y="214"/>
                    </a:lnTo>
                    <a:lnTo>
                      <a:pt x="186" y="186"/>
                    </a:lnTo>
                    <a:lnTo>
                      <a:pt x="212" y="162"/>
                    </a:lnTo>
                    <a:lnTo>
                      <a:pt x="240" y="138"/>
                    </a:lnTo>
                    <a:lnTo>
                      <a:pt x="268" y="118"/>
                    </a:lnTo>
                    <a:lnTo>
                      <a:pt x="300" y="98"/>
                    </a:lnTo>
                    <a:lnTo>
                      <a:pt x="332" y="82"/>
                    </a:lnTo>
                    <a:lnTo>
                      <a:pt x="364" y="68"/>
                    </a:lnTo>
                    <a:lnTo>
                      <a:pt x="400" y="56"/>
                    </a:lnTo>
                    <a:lnTo>
                      <a:pt x="434" y="46"/>
                    </a:lnTo>
                    <a:lnTo>
                      <a:pt x="472" y="40"/>
                    </a:lnTo>
                    <a:lnTo>
                      <a:pt x="508" y="34"/>
                    </a:lnTo>
                    <a:lnTo>
                      <a:pt x="548" y="34"/>
                    </a:lnTo>
                    <a:lnTo>
                      <a:pt x="548" y="34"/>
                    </a:lnTo>
                    <a:lnTo>
                      <a:pt x="580" y="34"/>
                    </a:lnTo>
                    <a:lnTo>
                      <a:pt x="612" y="38"/>
                    </a:lnTo>
                    <a:lnTo>
                      <a:pt x="642" y="42"/>
                    </a:lnTo>
                    <a:lnTo>
                      <a:pt x="674" y="50"/>
                    </a:lnTo>
                    <a:lnTo>
                      <a:pt x="704" y="58"/>
                    </a:lnTo>
                    <a:lnTo>
                      <a:pt x="732" y="68"/>
                    </a:lnTo>
                    <a:lnTo>
                      <a:pt x="760" y="82"/>
                    </a:lnTo>
                    <a:lnTo>
                      <a:pt x="788" y="94"/>
                    </a:lnTo>
                    <a:lnTo>
                      <a:pt x="788" y="94"/>
                    </a:lnTo>
                    <a:lnTo>
                      <a:pt x="794" y="96"/>
                    </a:lnTo>
                    <a:lnTo>
                      <a:pt x="800" y="96"/>
                    </a:lnTo>
                    <a:lnTo>
                      <a:pt x="806" y="94"/>
                    </a:lnTo>
                    <a:lnTo>
                      <a:pt x="810" y="88"/>
                    </a:lnTo>
                    <a:lnTo>
                      <a:pt x="810" y="88"/>
                    </a:lnTo>
                    <a:lnTo>
                      <a:pt x="812" y="82"/>
                    </a:lnTo>
                    <a:lnTo>
                      <a:pt x="812" y="76"/>
                    </a:lnTo>
                    <a:lnTo>
                      <a:pt x="808" y="70"/>
                    </a:lnTo>
                    <a:lnTo>
                      <a:pt x="804" y="66"/>
                    </a:lnTo>
                    <a:lnTo>
                      <a:pt x="804" y="66"/>
                    </a:lnTo>
                    <a:lnTo>
                      <a:pt x="774" y="50"/>
                    </a:lnTo>
                    <a:lnTo>
                      <a:pt x="744" y="38"/>
                    </a:lnTo>
                    <a:lnTo>
                      <a:pt x="714" y="26"/>
                    </a:lnTo>
                    <a:lnTo>
                      <a:pt x="682" y="16"/>
                    </a:lnTo>
                    <a:lnTo>
                      <a:pt x="650" y="10"/>
                    </a:lnTo>
                    <a:lnTo>
                      <a:pt x="616" y="4"/>
                    </a:lnTo>
                    <a:lnTo>
                      <a:pt x="582" y="2"/>
                    </a:lnTo>
                    <a:lnTo>
                      <a:pt x="548" y="0"/>
                    </a:lnTo>
                    <a:lnTo>
                      <a:pt x="548" y="0"/>
                    </a:lnTo>
                    <a:lnTo>
                      <a:pt x="506" y="2"/>
                    </a:lnTo>
                    <a:lnTo>
                      <a:pt x="466" y="6"/>
                    </a:lnTo>
                    <a:lnTo>
                      <a:pt x="428" y="14"/>
                    </a:lnTo>
                    <a:lnTo>
                      <a:pt x="390" y="24"/>
                    </a:lnTo>
                    <a:lnTo>
                      <a:pt x="354" y="36"/>
                    </a:lnTo>
                    <a:lnTo>
                      <a:pt x="318" y="50"/>
                    </a:lnTo>
                    <a:lnTo>
                      <a:pt x="284" y="68"/>
                    </a:lnTo>
                    <a:lnTo>
                      <a:pt x="252" y="88"/>
                    </a:lnTo>
                    <a:lnTo>
                      <a:pt x="222" y="110"/>
                    </a:lnTo>
                    <a:lnTo>
                      <a:pt x="192" y="134"/>
                    </a:lnTo>
                    <a:lnTo>
                      <a:pt x="164" y="160"/>
                    </a:lnTo>
                    <a:lnTo>
                      <a:pt x="140" y="188"/>
                    </a:lnTo>
                    <a:lnTo>
                      <a:pt x="116" y="218"/>
                    </a:lnTo>
                    <a:lnTo>
                      <a:pt x="94" y="250"/>
                    </a:lnTo>
                    <a:lnTo>
                      <a:pt x="76" y="282"/>
                    </a:lnTo>
                    <a:lnTo>
                      <a:pt x="58" y="318"/>
                    </a:lnTo>
                    <a:lnTo>
                      <a:pt x="34" y="208"/>
                    </a:lnTo>
                    <a:lnTo>
                      <a:pt x="34" y="208"/>
                    </a:lnTo>
                    <a:lnTo>
                      <a:pt x="30" y="202"/>
                    </a:lnTo>
                    <a:lnTo>
                      <a:pt x="26" y="198"/>
                    </a:lnTo>
                    <a:lnTo>
                      <a:pt x="20" y="196"/>
                    </a:lnTo>
                    <a:lnTo>
                      <a:pt x="14" y="196"/>
                    </a:lnTo>
                    <a:lnTo>
                      <a:pt x="14" y="196"/>
                    </a:lnTo>
                    <a:lnTo>
                      <a:pt x="8" y="198"/>
                    </a:lnTo>
                    <a:lnTo>
                      <a:pt x="2" y="204"/>
                    </a:lnTo>
                    <a:lnTo>
                      <a:pt x="0" y="210"/>
                    </a:lnTo>
                    <a:lnTo>
                      <a:pt x="0" y="216"/>
                    </a:lnTo>
                    <a:lnTo>
                      <a:pt x="0" y="216"/>
                    </a:lnTo>
                    <a:lnTo>
                      <a:pt x="36" y="36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7110413" y="2384425"/>
                <a:ext cx="1022350" cy="1028700"/>
              </a:xfrm>
              <a:custGeom>
                <a:avLst/>
                <a:gdLst>
                  <a:gd name="T0" fmla="*/ 550 w 644"/>
                  <a:gd name="T1" fmla="*/ 426 h 648"/>
                  <a:gd name="T2" fmla="*/ 538 w 644"/>
                  <a:gd name="T3" fmla="*/ 422 h 648"/>
                  <a:gd name="T4" fmla="*/ 526 w 644"/>
                  <a:gd name="T5" fmla="*/ 426 h 648"/>
                  <a:gd name="T6" fmla="*/ 522 w 644"/>
                  <a:gd name="T7" fmla="*/ 432 h 648"/>
                  <a:gd name="T8" fmla="*/ 522 w 644"/>
                  <a:gd name="T9" fmla="*/ 444 h 648"/>
                  <a:gd name="T10" fmla="*/ 586 w 644"/>
                  <a:gd name="T11" fmla="*/ 510 h 648"/>
                  <a:gd name="T12" fmla="*/ 560 w 644"/>
                  <a:gd name="T13" fmla="*/ 512 h 648"/>
                  <a:gd name="T14" fmla="*/ 536 w 644"/>
                  <a:gd name="T15" fmla="*/ 512 h 648"/>
                  <a:gd name="T16" fmla="*/ 470 w 644"/>
                  <a:gd name="T17" fmla="*/ 508 h 648"/>
                  <a:gd name="T18" fmla="*/ 406 w 644"/>
                  <a:gd name="T19" fmla="*/ 496 h 648"/>
                  <a:gd name="T20" fmla="*/ 344 w 644"/>
                  <a:gd name="T21" fmla="*/ 474 h 648"/>
                  <a:gd name="T22" fmla="*/ 286 w 644"/>
                  <a:gd name="T23" fmla="*/ 446 h 648"/>
                  <a:gd name="T24" fmla="*/ 230 w 644"/>
                  <a:gd name="T25" fmla="*/ 410 h 648"/>
                  <a:gd name="T26" fmla="*/ 180 w 644"/>
                  <a:gd name="T27" fmla="*/ 366 h 648"/>
                  <a:gd name="T28" fmla="*/ 136 w 644"/>
                  <a:gd name="T29" fmla="*/ 314 h 648"/>
                  <a:gd name="T30" fmla="*/ 98 w 644"/>
                  <a:gd name="T31" fmla="*/ 256 h 648"/>
                  <a:gd name="T32" fmla="*/ 84 w 644"/>
                  <a:gd name="T33" fmla="*/ 228 h 648"/>
                  <a:gd name="T34" fmla="*/ 60 w 644"/>
                  <a:gd name="T35" fmla="*/ 168 h 648"/>
                  <a:gd name="T36" fmla="*/ 44 w 644"/>
                  <a:gd name="T37" fmla="*/ 108 h 648"/>
                  <a:gd name="T38" fmla="*/ 34 w 644"/>
                  <a:gd name="T39" fmla="*/ 48 h 648"/>
                  <a:gd name="T40" fmla="*/ 34 w 644"/>
                  <a:gd name="T41" fmla="*/ 16 h 648"/>
                  <a:gd name="T42" fmla="*/ 28 w 644"/>
                  <a:gd name="T43" fmla="*/ 4 h 648"/>
                  <a:gd name="T44" fmla="*/ 16 w 644"/>
                  <a:gd name="T45" fmla="*/ 0 h 648"/>
                  <a:gd name="T46" fmla="*/ 10 w 644"/>
                  <a:gd name="T47" fmla="*/ 2 h 648"/>
                  <a:gd name="T48" fmla="*/ 2 w 644"/>
                  <a:gd name="T49" fmla="*/ 10 h 648"/>
                  <a:gd name="T50" fmla="*/ 0 w 644"/>
                  <a:gd name="T51" fmla="*/ 16 h 648"/>
                  <a:gd name="T52" fmla="*/ 4 w 644"/>
                  <a:gd name="T53" fmla="*/ 82 h 648"/>
                  <a:gd name="T54" fmla="*/ 18 w 644"/>
                  <a:gd name="T55" fmla="*/ 148 h 648"/>
                  <a:gd name="T56" fmla="*/ 38 w 644"/>
                  <a:gd name="T57" fmla="*/ 210 h 648"/>
                  <a:gd name="T58" fmla="*/ 68 w 644"/>
                  <a:gd name="T59" fmla="*/ 272 h 648"/>
                  <a:gd name="T60" fmla="*/ 88 w 644"/>
                  <a:gd name="T61" fmla="*/ 304 h 648"/>
                  <a:gd name="T62" fmla="*/ 132 w 644"/>
                  <a:gd name="T63" fmla="*/ 362 h 648"/>
                  <a:gd name="T64" fmla="*/ 182 w 644"/>
                  <a:gd name="T65" fmla="*/ 414 h 648"/>
                  <a:gd name="T66" fmla="*/ 238 w 644"/>
                  <a:gd name="T67" fmla="*/ 456 h 648"/>
                  <a:gd name="T68" fmla="*/ 300 w 644"/>
                  <a:gd name="T69" fmla="*/ 492 h 648"/>
                  <a:gd name="T70" fmla="*/ 364 w 644"/>
                  <a:gd name="T71" fmla="*/ 518 h 648"/>
                  <a:gd name="T72" fmla="*/ 432 w 644"/>
                  <a:gd name="T73" fmla="*/ 536 h 648"/>
                  <a:gd name="T74" fmla="*/ 500 w 644"/>
                  <a:gd name="T75" fmla="*/ 544 h 648"/>
                  <a:gd name="T76" fmla="*/ 536 w 644"/>
                  <a:gd name="T77" fmla="*/ 546 h 648"/>
                  <a:gd name="T78" fmla="*/ 502 w 644"/>
                  <a:gd name="T79" fmla="*/ 618 h 648"/>
                  <a:gd name="T80" fmla="*/ 498 w 644"/>
                  <a:gd name="T81" fmla="*/ 624 h 648"/>
                  <a:gd name="T82" fmla="*/ 498 w 644"/>
                  <a:gd name="T83" fmla="*/ 636 h 648"/>
                  <a:gd name="T84" fmla="*/ 502 w 644"/>
                  <a:gd name="T85" fmla="*/ 642 h 648"/>
                  <a:gd name="T86" fmla="*/ 514 w 644"/>
                  <a:gd name="T87" fmla="*/ 648 h 648"/>
                  <a:gd name="T88" fmla="*/ 520 w 644"/>
                  <a:gd name="T89" fmla="*/ 646 h 648"/>
                  <a:gd name="T90" fmla="*/ 638 w 644"/>
                  <a:gd name="T91" fmla="*/ 540 h 648"/>
                  <a:gd name="T92" fmla="*/ 642 w 644"/>
                  <a:gd name="T93" fmla="*/ 534 h 648"/>
                  <a:gd name="T94" fmla="*/ 644 w 644"/>
                  <a:gd name="T95" fmla="*/ 528 h 648"/>
                  <a:gd name="T96" fmla="*/ 640 w 644"/>
                  <a:gd name="T97" fmla="*/ 516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44" h="648">
                    <a:moveTo>
                      <a:pt x="550" y="426"/>
                    </a:moveTo>
                    <a:lnTo>
                      <a:pt x="550" y="426"/>
                    </a:lnTo>
                    <a:lnTo>
                      <a:pt x="544" y="422"/>
                    </a:lnTo>
                    <a:lnTo>
                      <a:pt x="538" y="422"/>
                    </a:lnTo>
                    <a:lnTo>
                      <a:pt x="532" y="422"/>
                    </a:lnTo>
                    <a:lnTo>
                      <a:pt x="526" y="426"/>
                    </a:lnTo>
                    <a:lnTo>
                      <a:pt x="526" y="426"/>
                    </a:lnTo>
                    <a:lnTo>
                      <a:pt x="522" y="432"/>
                    </a:lnTo>
                    <a:lnTo>
                      <a:pt x="520" y="438"/>
                    </a:lnTo>
                    <a:lnTo>
                      <a:pt x="522" y="444"/>
                    </a:lnTo>
                    <a:lnTo>
                      <a:pt x="526" y="450"/>
                    </a:lnTo>
                    <a:lnTo>
                      <a:pt x="586" y="510"/>
                    </a:lnTo>
                    <a:lnTo>
                      <a:pt x="586" y="510"/>
                    </a:lnTo>
                    <a:lnTo>
                      <a:pt x="560" y="512"/>
                    </a:lnTo>
                    <a:lnTo>
                      <a:pt x="536" y="512"/>
                    </a:lnTo>
                    <a:lnTo>
                      <a:pt x="536" y="512"/>
                    </a:lnTo>
                    <a:lnTo>
                      <a:pt x="502" y="512"/>
                    </a:lnTo>
                    <a:lnTo>
                      <a:pt x="470" y="508"/>
                    </a:lnTo>
                    <a:lnTo>
                      <a:pt x="438" y="502"/>
                    </a:lnTo>
                    <a:lnTo>
                      <a:pt x="406" y="496"/>
                    </a:lnTo>
                    <a:lnTo>
                      <a:pt x="374" y="486"/>
                    </a:lnTo>
                    <a:lnTo>
                      <a:pt x="344" y="474"/>
                    </a:lnTo>
                    <a:lnTo>
                      <a:pt x="314" y="460"/>
                    </a:lnTo>
                    <a:lnTo>
                      <a:pt x="286" y="446"/>
                    </a:lnTo>
                    <a:lnTo>
                      <a:pt x="258" y="428"/>
                    </a:lnTo>
                    <a:lnTo>
                      <a:pt x="230" y="410"/>
                    </a:lnTo>
                    <a:lnTo>
                      <a:pt x="204" y="388"/>
                    </a:lnTo>
                    <a:lnTo>
                      <a:pt x="180" y="366"/>
                    </a:lnTo>
                    <a:lnTo>
                      <a:pt x="158" y="340"/>
                    </a:lnTo>
                    <a:lnTo>
                      <a:pt x="136" y="314"/>
                    </a:lnTo>
                    <a:lnTo>
                      <a:pt x="116" y="286"/>
                    </a:lnTo>
                    <a:lnTo>
                      <a:pt x="98" y="256"/>
                    </a:lnTo>
                    <a:lnTo>
                      <a:pt x="98" y="256"/>
                    </a:lnTo>
                    <a:lnTo>
                      <a:pt x="84" y="228"/>
                    </a:lnTo>
                    <a:lnTo>
                      <a:pt x="70" y="198"/>
                    </a:lnTo>
                    <a:lnTo>
                      <a:pt x="60" y="168"/>
                    </a:lnTo>
                    <a:lnTo>
                      <a:pt x="50" y="138"/>
                    </a:lnTo>
                    <a:lnTo>
                      <a:pt x="44" y="108"/>
                    </a:lnTo>
                    <a:lnTo>
                      <a:pt x="38" y="78"/>
                    </a:lnTo>
                    <a:lnTo>
                      <a:pt x="34" y="48"/>
                    </a:lnTo>
                    <a:lnTo>
                      <a:pt x="34" y="16"/>
                    </a:lnTo>
                    <a:lnTo>
                      <a:pt x="34" y="16"/>
                    </a:lnTo>
                    <a:lnTo>
                      <a:pt x="32" y="10"/>
                    </a:lnTo>
                    <a:lnTo>
                      <a:pt x="28" y="4"/>
                    </a:lnTo>
                    <a:lnTo>
                      <a:pt x="24" y="2"/>
                    </a:lnTo>
                    <a:lnTo>
                      <a:pt x="16" y="0"/>
                    </a:lnTo>
                    <a:lnTo>
                      <a:pt x="16" y="0"/>
                    </a:lnTo>
                    <a:lnTo>
                      <a:pt x="10" y="2"/>
                    </a:lnTo>
                    <a:lnTo>
                      <a:pt x="4" y="6"/>
                    </a:lnTo>
                    <a:lnTo>
                      <a:pt x="2" y="10"/>
                    </a:lnTo>
                    <a:lnTo>
                      <a:pt x="0" y="16"/>
                    </a:lnTo>
                    <a:lnTo>
                      <a:pt x="0" y="16"/>
                    </a:lnTo>
                    <a:lnTo>
                      <a:pt x="2" y="50"/>
                    </a:lnTo>
                    <a:lnTo>
                      <a:pt x="4" y="82"/>
                    </a:lnTo>
                    <a:lnTo>
                      <a:pt x="10" y="114"/>
                    </a:lnTo>
                    <a:lnTo>
                      <a:pt x="18" y="148"/>
                    </a:lnTo>
                    <a:lnTo>
                      <a:pt x="28" y="180"/>
                    </a:lnTo>
                    <a:lnTo>
                      <a:pt x="38" y="210"/>
                    </a:lnTo>
                    <a:lnTo>
                      <a:pt x="52" y="242"/>
                    </a:lnTo>
                    <a:lnTo>
                      <a:pt x="68" y="272"/>
                    </a:lnTo>
                    <a:lnTo>
                      <a:pt x="68" y="272"/>
                    </a:lnTo>
                    <a:lnTo>
                      <a:pt x="88" y="304"/>
                    </a:lnTo>
                    <a:lnTo>
                      <a:pt x="110" y="334"/>
                    </a:lnTo>
                    <a:lnTo>
                      <a:pt x="132" y="362"/>
                    </a:lnTo>
                    <a:lnTo>
                      <a:pt x="156" y="390"/>
                    </a:lnTo>
                    <a:lnTo>
                      <a:pt x="182" y="414"/>
                    </a:lnTo>
                    <a:lnTo>
                      <a:pt x="210" y="436"/>
                    </a:lnTo>
                    <a:lnTo>
                      <a:pt x="238" y="456"/>
                    </a:lnTo>
                    <a:lnTo>
                      <a:pt x="268" y="474"/>
                    </a:lnTo>
                    <a:lnTo>
                      <a:pt x="300" y="492"/>
                    </a:lnTo>
                    <a:lnTo>
                      <a:pt x="332" y="506"/>
                    </a:lnTo>
                    <a:lnTo>
                      <a:pt x="364" y="518"/>
                    </a:lnTo>
                    <a:lnTo>
                      <a:pt x="398" y="528"/>
                    </a:lnTo>
                    <a:lnTo>
                      <a:pt x="432" y="536"/>
                    </a:lnTo>
                    <a:lnTo>
                      <a:pt x="466" y="542"/>
                    </a:lnTo>
                    <a:lnTo>
                      <a:pt x="500" y="544"/>
                    </a:lnTo>
                    <a:lnTo>
                      <a:pt x="536" y="546"/>
                    </a:lnTo>
                    <a:lnTo>
                      <a:pt x="536" y="546"/>
                    </a:lnTo>
                    <a:lnTo>
                      <a:pt x="584" y="544"/>
                    </a:lnTo>
                    <a:lnTo>
                      <a:pt x="502" y="618"/>
                    </a:lnTo>
                    <a:lnTo>
                      <a:pt x="502" y="618"/>
                    </a:lnTo>
                    <a:lnTo>
                      <a:pt x="498" y="624"/>
                    </a:lnTo>
                    <a:lnTo>
                      <a:pt x="496" y="630"/>
                    </a:lnTo>
                    <a:lnTo>
                      <a:pt x="498" y="636"/>
                    </a:lnTo>
                    <a:lnTo>
                      <a:pt x="502" y="642"/>
                    </a:lnTo>
                    <a:lnTo>
                      <a:pt x="502" y="642"/>
                    </a:lnTo>
                    <a:lnTo>
                      <a:pt x="506" y="646"/>
                    </a:lnTo>
                    <a:lnTo>
                      <a:pt x="514" y="648"/>
                    </a:lnTo>
                    <a:lnTo>
                      <a:pt x="514" y="648"/>
                    </a:lnTo>
                    <a:lnTo>
                      <a:pt x="520" y="646"/>
                    </a:lnTo>
                    <a:lnTo>
                      <a:pt x="524" y="644"/>
                    </a:lnTo>
                    <a:lnTo>
                      <a:pt x="638" y="540"/>
                    </a:lnTo>
                    <a:lnTo>
                      <a:pt x="638" y="540"/>
                    </a:lnTo>
                    <a:lnTo>
                      <a:pt x="642" y="534"/>
                    </a:lnTo>
                    <a:lnTo>
                      <a:pt x="644" y="528"/>
                    </a:lnTo>
                    <a:lnTo>
                      <a:pt x="644" y="528"/>
                    </a:lnTo>
                    <a:lnTo>
                      <a:pt x="642" y="520"/>
                    </a:lnTo>
                    <a:lnTo>
                      <a:pt x="640" y="516"/>
                    </a:lnTo>
                    <a:lnTo>
                      <a:pt x="550" y="42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8552654" y="1750313"/>
                <a:ext cx="498475" cy="1298575"/>
              </a:xfrm>
              <a:custGeom>
                <a:avLst/>
                <a:gdLst>
                  <a:gd name="T0" fmla="*/ 302 w 314"/>
                  <a:gd name="T1" fmla="*/ 48 h 818"/>
                  <a:gd name="T2" fmla="*/ 156 w 314"/>
                  <a:gd name="T3" fmla="*/ 0 h 818"/>
                  <a:gd name="T4" fmla="*/ 142 w 314"/>
                  <a:gd name="T5" fmla="*/ 2 h 818"/>
                  <a:gd name="T6" fmla="*/ 138 w 314"/>
                  <a:gd name="T7" fmla="*/ 8 h 818"/>
                  <a:gd name="T8" fmla="*/ 108 w 314"/>
                  <a:gd name="T9" fmla="*/ 130 h 818"/>
                  <a:gd name="T10" fmla="*/ 108 w 314"/>
                  <a:gd name="T11" fmla="*/ 136 h 818"/>
                  <a:gd name="T12" fmla="*/ 116 w 314"/>
                  <a:gd name="T13" fmla="*/ 146 h 818"/>
                  <a:gd name="T14" fmla="*/ 122 w 314"/>
                  <a:gd name="T15" fmla="*/ 150 h 818"/>
                  <a:gd name="T16" fmla="*/ 126 w 314"/>
                  <a:gd name="T17" fmla="*/ 150 h 818"/>
                  <a:gd name="T18" fmla="*/ 136 w 314"/>
                  <a:gd name="T19" fmla="*/ 146 h 818"/>
                  <a:gd name="T20" fmla="*/ 142 w 314"/>
                  <a:gd name="T21" fmla="*/ 136 h 818"/>
                  <a:gd name="T22" fmla="*/ 158 w 314"/>
                  <a:gd name="T23" fmla="*/ 64 h 818"/>
                  <a:gd name="T24" fmla="*/ 198 w 314"/>
                  <a:gd name="T25" fmla="*/ 130 h 818"/>
                  <a:gd name="T26" fmla="*/ 228 w 314"/>
                  <a:gd name="T27" fmla="*/ 204 h 818"/>
                  <a:gd name="T28" fmla="*/ 246 w 314"/>
                  <a:gd name="T29" fmla="*/ 278 h 818"/>
                  <a:gd name="T30" fmla="*/ 252 w 314"/>
                  <a:gd name="T31" fmla="*/ 356 h 818"/>
                  <a:gd name="T32" fmla="*/ 250 w 314"/>
                  <a:gd name="T33" fmla="*/ 390 h 818"/>
                  <a:gd name="T34" fmla="*/ 242 w 314"/>
                  <a:gd name="T35" fmla="*/ 454 h 818"/>
                  <a:gd name="T36" fmla="*/ 224 w 314"/>
                  <a:gd name="T37" fmla="*/ 518 h 818"/>
                  <a:gd name="T38" fmla="*/ 198 w 314"/>
                  <a:gd name="T39" fmla="*/ 580 h 818"/>
                  <a:gd name="T40" fmla="*/ 182 w 314"/>
                  <a:gd name="T41" fmla="*/ 610 h 818"/>
                  <a:gd name="T42" fmla="*/ 146 w 314"/>
                  <a:gd name="T43" fmla="*/ 664 h 818"/>
                  <a:gd name="T44" fmla="*/ 104 w 314"/>
                  <a:gd name="T45" fmla="*/ 712 h 818"/>
                  <a:gd name="T46" fmla="*/ 58 w 314"/>
                  <a:gd name="T47" fmla="*/ 752 h 818"/>
                  <a:gd name="T48" fmla="*/ 8 w 314"/>
                  <a:gd name="T49" fmla="*/ 786 h 818"/>
                  <a:gd name="T50" fmla="*/ 2 w 314"/>
                  <a:gd name="T51" fmla="*/ 792 h 818"/>
                  <a:gd name="T52" fmla="*/ 0 w 314"/>
                  <a:gd name="T53" fmla="*/ 804 h 818"/>
                  <a:gd name="T54" fmla="*/ 2 w 314"/>
                  <a:gd name="T55" fmla="*/ 810 h 818"/>
                  <a:gd name="T56" fmla="*/ 16 w 314"/>
                  <a:gd name="T57" fmla="*/ 818 h 818"/>
                  <a:gd name="T58" fmla="*/ 20 w 314"/>
                  <a:gd name="T59" fmla="*/ 818 h 818"/>
                  <a:gd name="T60" fmla="*/ 24 w 314"/>
                  <a:gd name="T61" fmla="*/ 816 h 818"/>
                  <a:gd name="T62" fmla="*/ 78 w 314"/>
                  <a:gd name="T63" fmla="*/ 778 h 818"/>
                  <a:gd name="T64" fmla="*/ 128 w 314"/>
                  <a:gd name="T65" fmla="*/ 736 h 818"/>
                  <a:gd name="T66" fmla="*/ 172 w 314"/>
                  <a:gd name="T67" fmla="*/ 684 h 818"/>
                  <a:gd name="T68" fmla="*/ 212 w 314"/>
                  <a:gd name="T69" fmla="*/ 628 h 818"/>
                  <a:gd name="T70" fmla="*/ 228 w 314"/>
                  <a:gd name="T71" fmla="*/ 596 h 818"/>
                  <a:gd name="T72" fmla="*/ 256 w 314"/>
                  <a:gd name="T73" fmla="*/ 528 h 818"/>
                  <a:gd name="T74" fmla="*/ 276 w 314"/>
                  <a:gd name="T75" fmla="*/ 460 h 818"/>
                  <a:gd name="T76" fmla="*/ 284 w 314"/>
                  <a:gd name="T77" fmla="*/ 392 h 818"/>
                  <a:gd name="T78" fmla="*/ 286 w 314"/>
                  <a:gd name="T79" fmla="*/ 356 h 818"/>
                  <a:gd name="T80" fmla="*/ 278 w 314"/>
                  <a:gd name="T81" fmla="*/ 274 h 818"/>
                  <a:gd name="T82" fmla="*/ 260 w 314"/>
                  <a:gd name="T83" fmla="*/ 194 h 818"/>
                  <a:gd name="T84" fmla="*/ 228 w 314"/>
                  <a:gd name="T85" fmla="*/ 118 h 818"/>
                  <a:gd name="T86" fmla="*/ 186 w 314"/>
                  <a:gd name="T87" fmla="*/ 46 h 818"/>
                  <a:gd name="T88" fmla="*/ 292 w 314"/>
                  <a:gd name="T89" fmla="*/ 80 h 818"/>
                  <a:gd name="T90" fmla="*/ 306 w 314"/>
                  <a:gd name="T91" fmla="*/ 78 h 818"/>
                  <a:gd name="T92" fmla="*/ 314 w 314"/>
                  <a:gd name="T93" fmla="*/ 68 h 818"/>
                  <a:gd name="T94" fmla="*/ 314 w 314"/>
                  <a:gd name="T95" fmla="*/ 62 h 818"/>
                  <a:gd name="T96" fmla="*/ 308 w 314"/>
                  <a:gd name="T97" fmla="*/ 50 h 818"/>
                  <a:gd name="T98" fmla="*/ 302 w 314"/>
                  <a:gd name="T99" fmla="*/ 48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4" h="818">
                    <a:moveTo>
                      <a:pt x="302" y="48"/>
                    </a:moveTo>
                    <a:lnTo>
                      <a:pt x="302" y="48"/>
                    </a:lnTo>
                    <a:lnTo>
                      <a:pt x="156" y="0"/>
                    </a:lnTo>
                    <a:lnTo>
                      <a:pt x="156" y="0"/>
                    </a:lnTo>
                    <a:lnTo>
                      <a:pt x="148" y="0"/>
                    </a:lnTo>
                    <a:lnTo>
                      <a:pt x="142" y="2"/>
                    </a:lnTo>
                    <a:lnTo>
                      <a:pt x="142" y="2"/>
                    </a:lnTo>
                    <a:lnTo>
                      <a:pt x="138" y="8"/>
                    </a:lnTo>
                    <a:lnTo>
                      <a:pt x="134" y="14"/>
                    </a:lnTo>
                    <a:lnTo>
                      <a:pt x="108" y="130"/>
                    </a:lnTo>
                    <a:lnTo>
                      <a:pt x="108" y="130"/>
                    </a:lnTo>
                    <a:lnTo>
                      <a:pt x="108" y="136"/>
                    </a:lnTo>
                    <a:lnTo>
                      <a:pt x="112" y="142"/>
                    </a:lnTo>
                    <a:lnTo>
                      <a:pt x="116" y="146"/>
                    </a:lnTo>
                    <a:lnTo>
                      <a:pt x="122" y="150"/>
                    </a:lnTo>
                    <a:lnTo>
                      <a:pt x="122" y="150"/>
                    </a:lnTo>
                    <a:lnTo>
                      <a:pt x="126" y="150"/>
                    </a:lnTo>
                    <a:lnTo>
                      <a:pt x="126" y="150"/>
                    </a:lnTo>
                    <a:lnTo>
                      <a:pt x="130" y="148"/>
                    </a:lnTo>
                    <a:lnTo>
                      <a:pt x="136" y="146"/>
                    </a:lnTo>
                    <a:lnTo>
                      <a:pt x="140" y="142"/>
                    </a:lnTo>
                    <a:lnTo>
                      <a:pt x="142" y="136"/>
                    </a:lnTo>
                    <a:lnTo>
                      <a:pt x="158" y="64"/>
                    </a:lnTo>
                    <a:lnTo>
                      <a:pt x="158" y="64"/>
                    </a:lnTo>
                    <a:lnTo>
                      <a:pt x="180" y="96"/>
                    </a:lnTo>
                    <a:lnTo>
                      <a:pt x="198" y="130"/>
                    </a:lnTo>
                    <a:lnTo>
                      <a:pt x="214" y="166"/>
                    </a:lnTo>
                    <a:lnTo>
                      <a:pt x="228" y="204"/>
                    </a:lnTo>
                    <a:lnTo>
                      <a:pt x="238" y="240"/>
                    </a:lnTo>
                    <a:lnTo>
                      <a:pt x="246" y="278"/>
                    </a:lnTo>
                    <a:lnTo>
                      <a:pt x="250" y="318"/>
                    </a:lnTo>
                    <a:lnTo>
                      <a:pt x="252" y="356"/>
                    </a:lnTo>
                    <a:lnTo>
                      <a:pt x="252" y="356"/>
                    </a:lnTo>
                    <a:lnTo>
                      <a:pt x="250" y="390"/>
                    </a:lnTo>
                    <a:lnTo>
                      <a:pt x="248" y="422"/>
                    </a:lnTo>
                    <a:lnTo>
                      <a:pt x="242" y="454"/>
                    </a:lnTo>
                    <a:lnTo>
                      <a:pt x="234" y="486"/>
                    </a:lnTo>
                    <a:lnTo>
                      <a:pt x="224" y="518"/>
                    </a:lnTo>
                    <a:lnTo>
                      <a:pt x="212" y="550"/>
                    </a:lnTo>
                    <a:lnTo>
                      <a:pt x="198" y="580"/>
                    </a:lnTo>
                    <a:lnTo>
                      <a:pt x="182" y="610"/>
                    </a:lnTo>
                    <a:lnTo>
                      <a:pt x="182" y="610"/>
                    </a:lnTo>
                    <a:lnTo>
                      <a:pt x="164" y="638"/>
                    </a:lnTo>
                    <a:lnTo>
                      <a:pt x="146" y="664"/>
                    </a:lnTo>
                    <a:lnTo>
                      <a:pt x="126" y="688"/>
                    </a:lnTo>
                    <a:lnTo>
                      <a:pt x="104" y="712"/>
                    </a:lnTo>
                    <a:lnTo>
                      <a:pt x="82" y="732"/>
                    </a:lnTo>
                    <a:lnTo>
                      <a:pt x="58" y="752"/>
                    </a:lnTo>
                    <a:lnTo>
                      <a:pt x="32" y="770"/>
                    </a:lnTo>
                    <a:lnTo>
                      <a:pt x="8" y="786"/>
                    </a:lnTo>
                    <a:lnTo>
                      <a:pt x="8" y="786"/>
                    </a:lnTo>
                    <a:lnTo>
                      <a:pt x="2" y="792"/>
                    </a:lnTo>
                    <a:lnTo>
                      <a:pt x="0" y="798"/>
                    </a:lnTo>
                    <a:lnTo>
                      <a:pt x="0" y="804"/>
                    </a:lnTo>
                    <a:lnTo>
                      <a:pt x="2" y="810"/>
                    </a:lnTo>
                    <a:lnTo>
                      <a:pt x="2" y="810"/>
                    </a:lnTo>
                    <a:lnTo>
                      <a:pt x="8" y="816"/>
                    </a:lnTo>
                    <a:lnTo>
                      <a:pt x="16" y="818"/>
                    </a:lnTo>
                    <a:lnTo>
                      <a:pt x="16" y="818"/>
                    </a:lnTo>
                    <a:lnTo>
                      <a:pt x="20" y="818"/>
                    </a:lnTo>
                    <a:lnTo>
                      <a:pt x="24" y="816"/>
                    </a:lnTo>
                    <a:lnTo>
                      <a:pt x="24" y="816"/>
                    </a:lnTo>
                    <a:lnTo>
                      <a:pt x="52" y="798"/>
                    </a:lnTo>
                    <a:lnTo>
                      <a:pt x="78" y="778"/>
                    </a:lnTo>
                    <a:lnTo>
                      <a:pt x="104" y="758"/>
                    </a:lnTo>
                    <a:lnTo>
                      <a:pt x="128" y="736"/>
                    </a:lnTo>
                    <a:lnTo>
                      <a:pt x="150" y="710"/>
                    </a:lnTo>
                    <a:lnTo>
                      <a:pt x="172" y="684"/>
                    </a:lnTo>
                    <a:lnTo>
                      <a:pt x="192" y="658"/>
                    </a:lnTo>
                    <a:lnTo>
                      <a:pt x="212" y="628"/>
                    </a:lnTo>
                    <a:lnTo>
                      <a:pt x="212" y="628"/>
                    </a:lnTo>
                    <a:lnTo>
                      <a:pt x="228" y="596"/>
                    </a:lnTo>
                    <a:lnTo>
                      <a:pt x="244" y="562"/>
                    </a:lnTo>
                    <a:lnTo>
                      <a:pt x="256" y="528"/>
                    </a:lnTo>
                    <a:lnTo>
                      <a:pt x="268" y="494"/>
                    </a:lnTo>
                    <a:lnTo>
                      <a:pt x="276" y="460"/>
                    </a:lnTo>
                    <a:lnTo>
                      <a:pt x="280" y="426"/>
                    </a:lnTo>
                    <a:lnTo>
                      <a:pt x="284" y="392"/>
                    </a:lnTo>
                    <a:lnTo>
                      <a:pt x="286" y="356"/>
                    </a:lnTo>
                    <a:lnTo>
                      <a:pt x="286" y="356"/>
                    </a:lnTo>
                    <a:lnTo>
                      <a:pt x="284" y="316"/>
                    </a:lnTo>
                    <a:lnTo>
                      <a:pt x="278" y="274"/>
                    </a:lnTo>
                    <a:lnTo>
                      <a:pt x="270" y="234"/>
                    </a:lnTo>
                    <a:lnTo>
                      <a:pt x="260" y="194"/>
                    </a:lnTo>
                    <a:lnTo>
                      <a:pt x="246" y="154"/>
                    </a:lnTo>
                    <a:lnTo>
                      <a:pt x="228" y="118"/>
                    </a:lnTo>
                    <a:lnTo>
                      <a:pt x="208" y="80"/>
                    </a:lnTo>
                    <a:lnTo>
                      <a:pt x="186" y="46"/>
                    </a:lnTo>
                    <a:lnTo>
                      <a:pt x="292" y="80"/>
                    </a:lnTo>
                    <a:lnTo>
                      <a:pt x="292" y="80"/>
                    </a:lnTo>
                    <a:lnTo>
                      <a:pt x="300" y="80"/>
                    </a:lnTo>
                    <a:lnTo>
                      <a:pt x="306" y="78"/>
                    </a:lnTo>
                    <a:lnTo>
                      <a:pt x="310" y="74"/>
                    </a:lnTo>
                    <a:lnTo>
                      <a:pt x="314" y="68"/>
                    </a:lnTo>
                    <a:lnTo>
                      <a:pt x="314" y="68"/>
                    </a:lnTo>
                    <a:lnTo>
                      <a:pt x="314" y="62"/>
                    </a:lnTo>
                    <a:lnTo>
                      <a:pt x="312" y="56"/>
                    </a:lnTo>
                    <a:lnTo>
                      <a:pt x="308" y="50"/>
                    </a:lnTo>
                    <a:lnTo>
                      <a:pt x="302" y="48"/>
                    </a:lnTo>
                    <a:lnTo>
                      <a:pt x="302" y="48"/>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Oval 1"/>
            <p:cNvSpPr/>
            <p:nvPr/>
          </p:nvSpPr>
          <p:spPr>
            <a:xfrm>
              <a:off x="5014118" y="1371600"/>
              <a:ext cx="2529682" cy="1766888"/>
            </a:xfrm>
            <a:prstGeom prst="ellipse">
              <a:avLst/>
            </a:prstGeom>
            <a:solidFill>
              <a:srgbClr val="CE7124"/>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a:solidFill>
                    <a:schemeClr val="bg1"/>
                  </a:solidFill>
                  <a:latin typeface="Arial" pitchFamily="34" charset="0"/>
                  <a:cs typeface="Arial" pitchFamily="34" charset="0"/>
                </a:rPr>
                <a:t>Patient Empowerment</a:t>
              </a:r>
            </a:p>
          </p:txBody>
        </p:sp>
        <p:sp>
          <p:nvSpPr>
            <p:cNvPr id="14" name="Oval 13"/>
            <p:cNvSpPr/>
            <p:nvPr/>
          </p:nvSpPr>
          <p:spPr>
            <a:xfrm>
              <a:off x="4074606" y="4564931"/>
              <a:ext cx="2529682" cy="1766888"/>
            </a:xfrm>
            <a:prstGeom prst="ellipse">
              <a:avLst/>
            </a:prstGeom>
            <a:solidFill>
              <a:srgbClr val="4F81BD"/>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a:solidFill>
                    <a:schemeClr val="bg1"/>
                  </a:solidFill>
                  <a:latin typeface="Arial" pitchFamily="34" charset="0"/>
                  <a:cs typeface="Arial" pitchFamily="34" charset="0"/>
                </a:rPr>
                <a:t>Enhanced Self-Management Skills</a:t>
              </a:r>
            </a:p>
          </p:txBody>
        </p:sp>
        <p:sp>
          <p:nvSpPr>
            <p:cNvPr id="15" name="Oval 14"/>
            <p:cNvSpPr/>
            <p:nvPr/>
          </p:nvSpPr>
          <p:spPr>
            <a:xfrm>
              <a:off x="1590565" y="2250089"/>
              <a:ext cx="2529682" cy="1766888"/>
            </a:xfrm>
            <a:prstGeom prst="ellipse">
              <a:avLst/>
            </a:prstGeom>
            <a:solidFill>
              <a:srgbClr val="8EB149"/>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0" tIns="0" rIns="0" bIns="0" anchor="ctr"/>
            <a:lstStyle/>
            <a:p>
              <a:pPr algn="ctr"/>
              <a:r>
                <a:rPr lang="en-US" sz="2000" b="1" dirty="0">
                  <a:solidFill>
                    <a:schemeClr val="bg1"/>
                  </a:solidFill>
                  <a:latin typeface="Arial" pitchFamily="34" charset="0"/>
                  <a:cs typeface="Arial" pitchFamily="34" charset="0"/>
                </a:rPr>
                <a:t>Increased Sense of </a:t>
              </a:r>
              <a:br>
                <a:rPr lang="en-US" sz="2000" b="1" dirty="0">
                  <a:solidFill>
                    <a:schemeClr val="bg1"/>
                  </a:solidFill>
                  <a:latin typeface="Arial" pitchFamily="34" charset="0"/>
                  <a:cs typeface="Arial" pitchFamily="34" charset="0"/>
                </a:rPr>
              </a:br>
              <a:r>
                <a:rPr lang="en-US" sz="2000" b="1" dirty="0">
                  <a:solidFill>
                    <a:schemeClr val="bg1"/>
                  </a:solidFill>
                  <a:latin typeface="Arial" pitchFamily="34" charset="0"/>
                  <a:cs typeface="Arial" pitchFamily="34" charset="0"/>
                </a:rPr>
                <a:t>Self-Efficacy</a:t>
              </a:r>
            </a:p>
          </p:txBody>
        </p:sp>
      </p:grpSp>
      <p:sp>
        <p:nvSpPr>
          <p:cNvPr id="11" name="Text Box 4"/>
          <p:cNvSpPr txBox="1">
            <a:spLocks noChangeArrowheads="1"/>
          </p:cNvSpPr>
          <p:nvPr/>
        </p:nvSpPr>
        <p:spPr bwMode="auto">
          <a:xfrm>
            <a:off x="6553200" y="3503474"/>
            <a:ext cx="2667000" cy="1754326"/>
          </a:xfrm>
          <a:prstGeom prst="rect">
            <a:avLst/>
          </a:prstGeom>
          <a:noFill/>
          <a:ln w="9525">
            <a:noFill/>
            <a:miter lim="800000"/>
            <a:headEnd/>
            <a:tailEnd/>
          </a:ln>
        </p:spPr>
        <p:txBody>
          <a:bodyPr wrap="square">
            <a:spAutoFit/>
          </a:bodyPr>
          <a:lstStyle/>
          <a:p>
            <a:pPr>
              <a:spcBef>
                <a:spcPct val="50000"/>
              </a:spcBef>
            </a:pPr>
            <a:r>
              <a:rPr lang="en-US" sz="1800" b="1" i="1" dirty="0">
                <a:latin typeface="Times New Roman" pitchFamily="18" charset="0"/>
              </a:rPr>
              <a:t>“Increased self-efficacy allows patients to view disease and symptoms differently, giving more opportunities for effective self-management”</a:t>
            </a:r>
            <a:r>
              <a:rPr lang="en-US" sz="1800" b="1" i="1" baseline="30000" dirty="0">
                <a:latin typeface="Times New Roman" pitchFamily="18" charset="0"/>
              </a:rPr>
              <a:t>21</a:t>
            </a:r>
            <a:endParaRPr lang="en-US" sz="1800" b="1" i="1" dirty="0">
              <a:latin typeface="Times New Roman" pitchFamily="18" charset="0"/>
            </a:endParaRPr>
          </a:p>
        </p:txBody>
      </p:sp>
    </p:spTree>
    <p:extLst>
      <p:ext uri="{BB962C8B-B14F-4D97-AF65-F5344CB8AC3E}">
        <p14:creationId xmlns:p14="http://schemas.microsoft.com/office/powerpoint/2010/main" val="1205367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286000"/>
            <a:ext cx="3429000" cy="838200"/>
          </a:xfrm>
        </p:spPr>
        <p:txBody>
          <a:bodyPr/>
          <a:lstStyle/>
          <a:p>
            <a:r>
              <a:rPr lang="en-US" b="1" dirty="0"/>
              <a:t>Person Centered</a:t>
            </a:r>
            <a:br>
              <a:rPr lang="en-US" b="1" dirty="0"/>
            </a:br>
            <a:endParaRPr lang="en-US" dirty="0"/>
          </a:p>
        </p:txBody>
      </p:sp>
    </p:spTree>
    <p:extLst>
      <p:ext uri="{BB962C8B-B14F-4D97-AF65-F5344CB8AC3E}">
        <p14:creationId xmlns:p14="http://schemas.microsoft.com/office/powerpoint/2010/main" val="1778377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as Central to the Process</a:t>
            </a:r>
            <a:r>
              <a:rPr lang="en-US" baseline="30000" dirty="0"/>
              <a:t>16</a:t>
            </a:r>
            <a:endParaRPr lang="en-US" dirty="0"/>
          </a:p>
        </p:txBody>
      </p:sp>
      <p:sp>
        <p:nvSpPr>
          <p:cNvPr id="8" name="Rectangle 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rgbClr val="FFFFFF"/>
                </a:solidFill>
                <a:cs typeface="Arial" pitchFamily="34" charset="0"/>
              </a:rPr>
              <a:t>Individuals Makes Decisions About:</a:t>
            </a:r>
          </a:p>
        </p:txBody>
      </p:sp>
      <p:sp>
        <p:nvSpPr>
          <p:cNvPr id="4" name="Content Placeholder 3"/>
          <p:cNvSpPr>
            <a:spLocks noGrp="1"/>
          </p:cNvSpPr>
          <p:nvPr>
            <p:ph idx="1"/>
          </p:nvPr>
        </p:nvSpPr>
        <p:spPr>
          <a:xfrm>
            <a:off x="787400" y="2521756"/>
            <a:ext cx="3429000" cy="2708434"/>
          </a:xfr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1">
              <a:spcBef>
                <a:spcPts val="1200"/>
              </a:spcBef>
            </a:pPr>
            <a:r>
              <a:rPr lang="en-US" dirty="0"/>
              <a:t>Life-style</a:t>
            </a:r>
          </a:p>
          <a:p>
            <a:pPr lvl="1">
              <a:spcBef>
                <a:spcPts val="1200"/>
              </a:spcBef>
            </a:pPr>
            <a:r>
              <a:rPr lang="en-US" dirty="0"/>
              <a:t>Taking medicine</a:t>
            </a:r>
          </a:p>
          <a:p>
            <a:pPr lvl="1">
              <a:spcBef>
                <a:spcPts val="1200"/>
              </a:spcBef>
            </a:pPr>
            <a:r>
              <a:rPr lang="en-US" dirty="0"/>
              <a:t>Physical activity</a:t>
            </a:r>
          </a:p>
          <a:p>
            <a:pPr lvl="1">
              <a:spcBef>
                <a:spcPts val="1200"/>
              </a:spcBef>
            </a:pPr>
            <a:r>
              <a:rPr lang="en-US" dirty="0"/>
              <a:t>Blending information with personal culture, expectations, wishes, and attitude</a:t>
            </a:r>
          </a:p>
        </p:txBody>
      </p:sp>
      <p:sp>
        <p:nvSpPr>
          <p:cNvPr id="5" name="Rectangle 4"/>
          <p:cNvSpPr/>
          <p:nvPr/>
        </p:nvSpPr>
        <p:spPr>
          <a:xfrm>
            <a:off x="4445000" y="2438400"/>
            <a:ext cx="3784600" cy="2967479"/>
          </a:xfrm>
          <a:prstGeom prst="rect">
            <a:avLst/>
          </a:prstGeom>
          <a:solidFill>
            <a:srgbClr val="4F81BD"/>
          </a:solidFill>
        </p:spPr>
        <p:txBody>
          <a:bodyPr wrap="square" lIns="182880" tIns="91440" bIns="91440">
            <a:spAutoFit/>
          </a:bodyPr>
          <a:lstStyle/>
          <a:p>
            <a:pPr>
              <a:lnSpc>
                <a:spcPts val="3100"/>
              </a:lnSpc>
              <a:spcAft>
                <a:spcPts val="1800"/>
              </a:spcAft>
            </a:pPr>
            <a:r>
              <a:rPr lang="en-GB" sz="2000" b="1" kern="0" dirty="0">
                <a:solidFill>
                  <a:srgbClr val="FFFFFF"/>
                </a:solidFill>
                <a:cs typeface="Arial" pitchFamily="34" charset="0"/>
              </a:rPr>
              <a:t>The person is, in fact, the true manager of his or her well being. Ultimately, the question is not </a:t>
            </a:r>
            <a:r>
              <a:rPr lang="en-GB" sz="2000" b="1" i="1" kern="0" dirty="0">
                <a:solidFill>
                  <a:srgbClr val="FFFFFF"/>
                </a:solidFill>
                <a:cs typeface="Arial" pitchFamily="34" charset="0"/>
              </a:rPr>
              <a:t>whether</a:t>
            </a:r>
            <a:r>
              <a:rPr lang="en-GB" sz="2000" b="1" kern="0" dirty="0">
                <a:solidFill>
                  <a:srgbClr val="FFFFFF"/>
                </a:solidFill>
                <a:cs typeface="Arial" pitchFamily="34" charset="0"/>
              </a:rPr>
              <a:t> patients will manage their health or diseases, but </a:t>
            </a:r>
            <a:r>
              <a:rPr lang="en-GB" sz="2000" b="1" i="1" kern="0" dirty="0">
                <a:solidFill>
                  <a:srgbClr val="FFFFFF"/>
                </a:solidFill>
                <a:cs typeface="Arial" pitchFamily="34" charset="0"/>
              </a:rPr>
              <a:t>how</a:t>
            </a:r>
            <a:r>
              <a:rPr lang="en-GB" sz="2000" b="1" kern="0" dirty="0">
                <a:solidFill>
                  <a:srgbClr val="FFFFFF"/>
                </a:solidFill>
                <a:cs typeface="Arial" pitchFamily="34" charset="0"/>
              </a:rPr>
              <a:t> they will manage.</a:t>
            </a:r>
            <a:endParaRPr lang="en-US" sz="2000" b="1" kern="0" dirty="0">
              <a:solidFill>
                <a:srgbClr val="FFFFFF"/>
              </a:solidFill>
              <a:cs typeface="Arial" pitchFamily="34" charset="0"/>
            </a:endParaRPr>
          </a:p>
        </p:txBody>
      </p:sp>
    </p:spTree>
    <p:extLst>
      <p:ext uri="{BB962C8B-B14F-4D97-AF65-F5344CB8AC3E}">
        <p14:creationId xmlns:p14="http://schemas.microsoft.com/office/powerpoint/2010/main" val="2487603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2"/>
          <p:cNvSpPr>
            <a:spLocks noGrp="1" noChangeArrowheads="1"/>
          </p:cNvSpPr>
          <p:nvPr>
            <p:ph type="title"/>
          </p:nvPr>
        </p:nvSpPr>
        <p:spPr/>
        <p:txBody>
          <a:bodyPr/>
          <a:lstStyle/>
          <a:p>
            <a:r>
              <a:rPr lang="en-US" dirty="0"/>
              <a:t>Medical Model</a:t>
            </a:r>
            <a:r>
              <a:rPr lang="en-US" baseline="30000" dirty="0"/>
              <a:t>1</a:t>
            </a:r>
            <a:r>
              <a:rPr lang="en-US" dirty="0"/>
              <a:t> vs. </a:t>
            </a:r>
            <a:br>
              <a:rPr lang="en-US" dirty="0"/>
            </a:br>
            <a:r>
              <a:rPr lang="en-US" dirty="0"/>
              <a:t>Person-Centered Model of Care</a:t>
            </a:r>
            <a:r>
              <a:rPr lang="en-US" baseline="30000" dirty="0"/>
              <a:t>1</a:t>
            </a:r>
            <a:r>
              <a:rPr lang="en-US" dirty="0"/>
              <a:t> </a:t>
            </a:r>
          </a:p>
        </p:txBody>
      </p:sp>
      <p:sp>
        <p:nvSpPr>
          <p:cNvPr id="26632" name="Text Box 5"/>
          <p:cNvSpPr txBox="1">
            <a:spLocks noChangeArrowheads="1"/>
          </p:cNvSpPr>
          <p:nvPr/>
        </p:nvSpPr>
        <p:spPr bwMode="auto">
          <a:xfrm>
            <a:off x="885825" y="2246313"/>
            <a:ext cx="393541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Traditional Medical Model</a:t>
            </a:r>
          </a:p>
        </p:txBody>
      </p:sp>
      <p:sp>
        <p:nvSpPr>
          <p:cNvPr id="26628" name="AutoShape 13" descr="Trapezoid above &quot;traditional medical model&quot;"/>
          <p:cNvSpPr>
            <a:spLocks noChangeArrowheads="1"/>
          </p:cNvSpPr>
          <p:nvPr/>
        </p:nvSpPr>
        <p:spPr bwMode="auto">
          <a:xfrm flipH="1">
            <a:off x="2540000" y="2617788"/>
            <a:ext cx="2941637" cy="954087"/>
          </a:xfrm>
          <a:prstGeom prst="parallelogram">
            <a:avLst>
              <a:gd name="adj" fmla="val 77080"/>
            </a:avLst>
          </a:prstGeom>
          <a:solidFill>
            <a:srgbClr val="B2B2B2"/>
          </a:solidFill>
          <a:ln>
            <a:noFill/>
          </a:ln>
          <a:effectLst>
            <a:outerShdw dist="53882" dir="2700000" algn="ctr" rotWithShape="0">
              <a:srgbClr val="4F81BD"/>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solidFill>
                <a:srgbClr val="000000"/>
              </a:solidFill>
            </a:endParaRPr>
          </a:p>
        </p:txBody>
      </p:sp>
      <p:sp>
        <p:nvSpPr>
          <p:cNvPr id="26634" name="Text Box 6"/>
          <p:cNvSpPr txBox="1">
            <a:spLocks noChangeArrowheads="1"/>
          </p:cNvSpPr>
          <p:nvPr/>
        </p:nvSpPr>
        <p:spPr bwMode="auto">
          <a:xfrm>
            <a:off x="1411287" y="4547559"/>
            <a:ext cx="31273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Evolving Healthcare Model </a:t>
            </a:r>
          </a:p>
        </p:txBody>
      </p:sp>
      <p:sp>
        <p:nvSpPr>
          <p:cNvPr id="26629" name="AutoShape 14" descr="Trapezoid beside &quot;evolving healthcare model&quot;"/>
          <p:cNvSpPr>
            <a:spLocks noChangeArrowheads="1"/>
          </p:cNvSpPr>
          <p:nvPr/>
        </p:nvSpPr>
        <p:spPr bwMode="auto">
          <a:xfrm rot="-837834">
            <a:off x="3913187" y="3092450"/>
            <a:ext cx="2941638" cy="1425575"/>
          </a:xfrm>
          <a:prstGeom prst="parallelogram">
            <a:avLst>
              <a:gd name="adj" fmla="val 72785"/>
            </a:avLst>
          </a:prstGeom>
          <a:gradFill rotWithShape="0">
            <a:gsLst>
              <a:gs pos="0">
                <a:srgbClr val="4F81BD"/>
              </a:gs>
              <a:gs pos="50000">
                <a:srgbClr val="B2B2B2"/>
              </a:gs>
              <a:gs pos="100000">
                <a:srgbClr val="4F81BD"/>
              </a:gs>
            </a:gsLst>
            <a:lin ang="0" scaled="1"/>
          </a:gradFill>
          <a:ln>
            <a:noFill/>
          </a:ln>
          <a:effectLst>
            <a:outerShdw dist="35921" dir="2700000" algn="ctr" rotWithShape="0">
              <a:schemeClr val="accent2"/>
            </a:outerShdw>
          </a:effectLst>
          <a:extLst/>
        </p:spPr>
        <p:txBody>
          <a:bodyPr wrap="none" anchor="ctr"/>
          <a:lstStyle/>
          <a:p>
            <a:endParaRPr lang="en-US" dirty="0">
              <a:solidFill>
                <a:srgbClr val="000000"/>
              </a:solidFill>
            </a:endParaRPr>
          </a:p>
        </p:txBody>
      </p:sp>
      <p:sp>
        <p:nvSpPr>
          <p:cNvPr id="26636" name="Line 15" descr="arrow from evolving healthcare model to trapezoid"/>
          <p:cNvSpPr>
            <a:spLocks noChangeShapeType="1"/>
          </p:cNvSpPr>
          <p:nvPr/>
        </p:nvSpPr>
        <p:spPr bwMode="auto">
          <a:xfrm flipV="1">
            <a:off x="3609975" y="4237038"/>
            <a:ext cx="927100" cy="358775"/>
          </a:xfrm>
          <a:prstGeom prst="line">
            <a:avLst/>
          </a:prstGeom>
          <a:noFill/>
          <a:ln w="28575">
            <a:solidFill>
              <a:schemeClr val="tx1"/>
            </a:solidFill>
            <a:miter lim="800000"/>
            <a:headEnd/>
            <a:tailEnd/>
          </a:ln>
          <a:extLst>
            <a:ext uri="{909E8E84-426E-40dd-AFC4-6F175D3DCCD1}">
              <a14:hiddenFill xmlns:a14="http://schemas.microsoft.com/office/drawing/2010/main" xmlns="">
                <a:noFill/>
              </a14:hiddenFill>
            </a:ext>
          </a:extLst>
        </p:spPr>
        <p:txBody>
          <a:bodyPr wrap="none"/>
          <a:lstStyle/>
          <a:p>
            <a:endParaRPr lang="en-US" dirty="0">
              <a:solidFill>
                <a:srgbClr val="000000"/>
              </a:solidFill>
            </a:endParaRPr>
          </a:p>
        </p:txBody>
      </p:sp>
      <p:sp>
        <p:nvSpPr>
          <p:cNvPr id="26627" name="AutoShape 12" descr="Trapezoid avoid &quot;person-centered model&quot;"/>
          <p:cNvSpPr>
            <a:spLocks noChangeArrowheads="1"/>
          </p:cNvSpPr>
          <p:nvPr/>
        </p:nvSpPr>
        <p:spPr bwMode="auto">
          <a:xfrm>
            <a:off x="5083175" y="4149725"/>
            <a:ext cx="2941637" cy="954088"/>
          </a:xfrm>
          <a:prstGeom prst="parallelogram">
            <a:avLst>
              <a:gd name="adj" fmla="val 77080"/>
            </a:avLst>
          </a:prstGeom>
          <a:solidFill>
            <a:srgbClr val="4F81BD"/>
          </a:solidFill>
          <a:ln>
            <a:noFill/>
          </a:ln>
          <a:effectLst>
            <a:outerShdw dist="53882" dir="2700000" algn="ctr" rotWithShape="0">
              <a:srgbClr val="B2B2B2"/>
            </a:outerShdw>
          </a:effectLst>
          <a:extLst/>
        </p:spPr>
        <p:txBody>
          <a:bodyPr wrap="none" anchor="ctr"/>
          <a:lstStyle/>
          <a:p>
            <a:endParaRPr lang="en-US" dirty="0">
              <a:solidFill>
                <a:srgbClr val="000000"/>
              </a:solidFill>
            </a:endParaRPr>
          </a:p>
        </p:txBody>
      </p:sp>
      <p:sp>
        <p:nvSpPr>
          <p:cNvPr id="26633" name="Text Box 7"/>
          <p:cNvSpPr txBox="1">
            <a:spLocks noChangeArrowheads="1"/>
          </p:cNvSpPr>
          <p:nvPr/>
        </p:nvSpPr>
        <p:spPr bwMode="auto">
          <a:xfrm>
            <a:off x="5443537" y="5113338"/>
            <a:ext cx="37766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2000" b="1" dirty="0">
                <a:solidFill>
                  <a:srgbClr val="4F81BD"/>
                </a:solidFill>
                <a:latin typeface="Arial" pitchFamily="34" charset="0"/>
              </a:rPr>
              <a:t>Person-Centered Model</a:t>
            </a:r>
          </a:p>
        </p:txBody>
      </p:sp>
      <p:sp>
        <p:nvSpPr>
          <p:cNvPr id="26635" name="Line 9" descr="Arrow pointing from traditional medical model to person-centered model"/>
          <p:cNvSpPr>
            <a:spLocks noChangeShapeType="1"/>
          </p:cNvSpPr>
          <p:nvPr/>
        </p:nvSpPr>
        <p:spPr bwMode="auto">
          <a:xfrm>
            <a:off x="3678237" y="2611438"/>
            <a:ext cx="1801813" cy="2503487"/>
          </a:xfrm>
          <a:prstGeom prst="line">
            <a:avLst/>
          </a:prstGeom>
          <a:noFill/>
          <a:ln w="28575">
            <a:solidFill>
              <a:schemeClr val="tx1"/>
            </a:solidFill>
            <a:miter lim="800000"/>
            <a:headEnd type="arrow" w="med" len="med"/>
            <a:tailEnd type="arrow" w="med" len="med"/>
          </a:ln>
          <a:extLst>
            <a:ext uri="{909E8E84-426E-40dd-AFC4-6F175D3DCCD1}">
              <a14:hiddenFill xmlns:a14="http://schemas.microsoft.com/office/drawing/2010/main" xmlns="">
                <a:noFill/>
              </a14:hiddenFill>
            </a:ext>
          </a:extLst>
        </p:spPr>
        <p:txBody>
          <a:bodyPr wrap="none"/>
          <a:lstStyle/>
          <a:p>
            <a:endParaRPr lang="en-US" dirty="0">
              <a:solidFill>
                <a:srgbClr val="000000"/>
              </a:solidFill>
            </a:endParaRPr>
          </a:p>
        </p:txBody>
      </p:sp>
    </p:spTree>
    <p:extLst>
      <p:ext uri="{BB962C8B-B14F-4D97-AF65-F5344CB8AC3E}">
        <p14:creationId xmlns:p14="http://schemas.microsoft.com/office/powerpoint/2010/main" val="69912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a:t>Contribution of Theory to Integrated Health? </a:t>
            </a:r>
            <a:r>
              <a:rPr lang="en-US" baseline="30000" dirty="0"/>
              <a:t>2</a:t>
            </a:r>
          </a:p>
        </p:txBody>
      </p:sp>
      <p:sp>
        <p:nvSpPr>
          <p:cNvPr id="10" name="Rectangle 9"/>
          <p:cNvSpPr/>
          <p:nvPr/>
        </p:nvSpPr>
        <p:spPr>
          <a:xfrm>
            <a:off x="2545015" y="1600200"/>
            <a:ext cx="4511171" cy="461665"/>
          </a:xfrm>
          <a:prstGeom prst="rect">
            <a:avLst/>
          </a:prstGeom>
          <a:solidFill>
            <a:srgbClr val="CE7124"/>
          </a:solidFill>
        </p:spPr>
        <p:txBody>
          <a:bodyPr wrap="none">
            <a:spAutoFit/>
          </a:bodyPr>
          <a:lstStyle/>
          <a:p>
            <a:r>
              <a:rPr lang="en-US" dirty="0">
                <a:solidFill>
                  <a:schemeClr val="bg1"/>
                </a:solidFill>
              </a:rPr>
              <a:t>Assessment is part of treatment</a:t>
            </a:r>
          </a:p>
        </p:txBody>
      </p:sp>
      <p:sp>
        <p:nvSpPr>
          <p:cNvPr id="4098" name="Rectangle 3"/>
          <p:cNvSpPr>
            <a:spLocks noGrp="1" noChangeArrowheads="1"/>
          </p:cNvSpPr>
          <p:nvPr>
            <p:ph type="body" idx="4294967295"/>
          </p:nvPr>
        </p:nvSpPr>
        <p:spPr>
          <a:xfrm>
            <a:off x="914400" y="2133600"/>
            <a:ext cx="7772400" cy="990600"/>
          </a:xfrm>
        </p:spPr>
        <p:txBody>
          <a:bodyPr/>
          <a:lstStyle/>
          <a:p>
            <a:pPr lvl="1" eaLnBrk="1" hangingPunct="1">
              <a:buNone/>
            </a:pPr>
            <a:r>
              <a:rPr lang="en-US" dirty="0"/>
              <a:t>When conducted effectively, a good assessment is not just about diagnosis, but offers opportunities for the patient to identify strengths and gain insight and self-understanding.</a:t>
            </a:r>
          </a:p>
        </p:txBody>
      </p:sp>
      <p:sp>
        <p:nvSpPr>
          <p:cNvPr id="9" name="Rectangle 8" descr="Rectangle around text"/>
          <p:cNvSpPr/>
          <p:nvPr/>
        </p:nvSpPr>
        <p:spPr>
          <a:xfrm>
            <a:off x="2438400" y="3317776"/>
            <a:ext cx="4724400" cy="2460724"/>
          </a:xfrm>
          <a:prstGeom prst="rect">
            <a:avLst/>
          </a:prstGeom>
          <a:solidFill>
            <a:schemeClr val="bg1">
              <a:lumMod val="85000"/>
            </a:schemeClr>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5"/>
          <p:cNvSpPr txBox="1">
            <a:spLocks noChangeArrowheads="1"/>
          </p:cNvSpPr>
          <p:nvPr/>
        </p:nvSpPr>
        <p:spPr bwMode="auto">
          <a:xfrm>
            <a:off x="2667000" y="3505200"/>
            <a:ext cx="4267200" cy="2133600"/>
          </a:xfrm>
          <a:prstGeom prst="rect">
            <a:avLst/>
          </a:prstGeom>
          <a:noFill/>
          <a:ln w="9525">
            <a:noFill/>
            <a:miter lim="800000"/>
            <a:headEnd/>
            <a:tailEnd/>
          </a:ln>
        </p:spPr>
        <p:txBody>
          <a:bodyPr wrap="square">
            <a:spAutoFit/>
          </a:bodyPr>
          <a:lstStyle/>
          <a:p>
            <a:r>
              <a:rPr lang="en-US" sz="1600" dirty="0">
                <a:latin typeface="Arial" pitchFamily="34" charset="0"/>
                <a:cs typeface="Arial" pitchFamily="34" charset="0"/>
              </a:rPr>
              <a:t>Theories can act as a roadmap for the questions to ask or for decisions about the direction taken in an assessment. It can offer options for strengthening the partnership with the patient and encourage practitioner’s to consider a variety of vantage points which can lead to a more comprehensive understanding of the patient’s experiences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057400"/>
            <a:ext cx="3886200" cy="838200"/>
          </a:xfrm>
        </p:spPr>
        <p:txBody>
          <a:bodyPr/>
          <a:lstStyle/>
          <a:p>
            <a:r>
              <a:rPr lang="en-US" b="1" dirty="0"/>
              <a:t>Health Management</a:t>
            </a:r>
            <a:br>
              <a:rPr lang="en-US" b="1" dirty="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2"/>
          <p:cNvSpPr>
            <a:spLocks noGrp="1" noChangeArrowheads="1"/>
          </p:cNvSpPr>
          <p:nvPr>
            <p:ph type="title"/>
          </p:nvPr>
        </p:nvSpPr>
        <p:spPr/>
        <p:txBody>
          <a:bodyPr/>
          <a:lstStyle/>
          <a:p>
            <a:r>
              <a:rPr lang="en-US" dirty="0"/>
              <a:t>Important Changes in Health Management</a:t>
            </a:r>
            <a:r>
              <a:rPr lang="en-US" baseline="30000" dirty="0"/>
              <a:t>22</a:t>
            </a:r>
          </a:p>
        </p:txBody>
      </p:sp>
      <p:sp>
        <p:nvSpPr>
          <p:cNvPr id="20487" name="Rectangle 3"/>
          <p:cNvSpPr>
            <a:spLocks noGrp="1" noChangeArrowheads="1"/>
          </p:cNvSpPr>
          <p:nvPr>
            <p:ph type="body" idx="1"/>
          </p:nvPr>
        </p:nvSpPr>
        <p:spPr>
          <a:xfrm>
            <a:off x="685800" y="1905000"/>
            <a:ext cx="5257800" cy="3581400"/>
          </a:xfrm>
        </p:spPr>
        <p:txBody>
          <a:bodyPr/>
          <a:lstStyle/>
          <a:p>
            <a:r>
              <a:rPr lang="en-US" dirty="0"/>
              <a:t>Three points:</a:t>
            </a:r>
          </a:p>
          <a:p>
            <a:pPr marL="569913" lvl="1"/>
            <a:r>
              <a:rPr lang="en-US" dirty="0"/>
              <a:t>Chronic disease is the major reason for seeking healthcare in the U.S.</a:t>
            </a:r>
          </a:p>
          <a:p>
            <a:pPr marL="569913" lvl="1"/>
            <a:r>
              <a:rPr lang="en-US" dirty="0"/>
              <a:t>Treating chronic medical conditions requires a different model of care</a:t>
            </a:r>
          </a:p>
          <a:p>
            <a:pPr marL="569913" lvl="1"/>
            <a:r>
              <a:rPr lang="en-US" dirty="0"/>
              <a:t>The “new” models of care for chronic conditions require a change in both patient and provider roles</a:t>
            </a:r>
          </a:p>
        </p:txBody>
      </p:sp>
      <p:sp>
        <p:nvSpPr>
          <p:cNvPr id="20488" name="TextBox 6"/>
          <p:cNvSpPr txBox="1">
            <a:spLocks noChangeArrowheads="1"/>
          </p:cNvSpPr>
          <p:nvPr/>
        </p:nvSpPr>
        <p:spPr bwMode="auto">
          <a:xfrm>
            <a:off x="6019800" y="1966079"/>
            <a:ext cx="2687638" cy="3139321"/>
          </a:xfrm>
          <a:prstGeom prst="rect">
            <a:avLst/>
          </a:prstGeom>
          <a:solidFill>
            <a:srgbClr val="D8C182"/>
          </a:solidFill>
          <a:ln>
            <a:noFill/>
          </a:ln>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sz="1800" i="1" dirty="0">
                <a:latin typeface="Arial" pitchFamily="34" charset="0"/>
              </a:rPr>
              <a:t>The Global Burden of Disease</a:t>
            </a:r>
            <a:r>
              <a:rPr lang="en-US" sz="1800" dirty="0">
                <a:solidFill>
                  <a:schemeClr val="bg1"/>
                </a:solidFill>
                <a:latin typeface="Arial" pitchFamily="34" charset="0"/>
              </a:rPr>
              <a:t>, a study sponsored by the World Health Organization, projected that by the year 2020, mortality and disability from disease would shift from predominantly acute illnesses to </a:t>
            </a:r>
            <a:r>
              <a:rPr lang="en-US" sz="1800" b="1" dirty="0">
                <a:latin typeface="Arial" pitchFamily="34" charset="0"/>
              </a:rPr>
              <a:t>chronic conditions</a:t>
            </a:r>
            <a:r>
              <a:rPr lang="en-US" sz="1800" b="1" dirty="0">
                <a:solidFill>
                  <a:schemeClr val="bg1"/>
                </a:solidFill>
                <a:latin typeface="Arial" pitchFamily="34" charset="0"/>
              </a:rPr>
              <a:t>.</a:t>
            </a:r>
            <a:r>
              <a:rPr lang="en-US" sz="1800" dirty="0">
                <a:solidFill>
                  <a:schemeClr val="bg1"/>
                </a:solidFill>
                <a:latin typeface="Arial" pitchFamily="34" charset="0"/>
              </a:rPr>
              <a:t>  </a:t>
            </a:r>
          </a:p>
        </p:txBody>
      </p:sp>
    </p:spTree>
    <p:extLst>
      <p:ext uri="{BB962C8B-B14F-4D97-AF65-F5344CB8AC3E}">
        <p14:creationId xmlns:p14="http://schemas.microsoft.com/office/powerpoint/2010/main" val="2772094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title"/>
          </p:nvPr>
        </p:nvSpPr>
        <p:spPr/>
        <p:txBody>
          <a:bodyPr/>
          <a:lstStyle/>
          <a:p>
            <a:r>
              <a:rPr lang="en-US" dirty="0"/>
              <a:t>1) Chronic Disease:  The Major Reason for Seeking Healthcare in the U.S.</a:t>
            </a:r>
            <a:r>
              <a:rPr lang="en-US" baseline="30000" dirty="0"/>
              <a:t>22</a:t>
            </a:r>
            <a:endParaRPr lang="en-US" dirty="0"/>
          </a:p>
        </p:txBody>
      </p:sp>
      <p:sp>
        <p:nvSpPr>
          <p:cNvPr id="21508" name="Rectangle 7"/>
          <p:cNvSpPr>
            <a:spLocks noGrp="1" noChangeArrowheads="1"/>
          </p:cNvSpPr>
          <p:nvPr>
            <p:ph type="body" idx="1"/>
          </p:nvPr>
        </p:nvSpPr>
        <p:spPr>
          <a:xfrm>
            <a:off x="685800" y="2286000"/>
            <a:ext cx="8001000" cy="3581400"/>
          </a:xfrm>
        </p:spPr>
        <p:txBody>
          <a:bodyPr/>
          <a:lstStyle/>
          <a:p>
            <a:pPr lvl="1">
              <a:spcBef>
                <a:spcPts val="1800"/>
              </a:spcBef>
            </a:pPr>
            <a:r>
              <a:rPr lang="en-US" dirty="0"/>
              <a:t>Shift from acute illnesses to chronic conditions</a:t>
            </a:r>
          </a:p>
          <a:p>
            <a:pPr lvl="1">
              <a:spcBef>
                <a:spcPts val="1800"/>
              </a:spcBef>
            </a:pPr>
            <a:r>
              <a:rPr lang="en-US" dirty="0"/>
              <a:t>Chronic disease is the primary cause of disability in the U.S.</a:t>
            </a:r>
          </a:p>
          <a:p>
            <a:pPr lvl="1">
              <a:spcBef>
                <a:spcPts val="1800"/>
              </a:spcBef>
            </a:pPr>
            <a:r>
              <a:rPr lang="en-US" dirty="0"/>
              <a:t>Chronic disease accounts for 70% of all healthcare expenditures in the U.S.</a:t>
            </a:r>
          </a:p>
          <a:p>
            <a:pPr lvl="1">
              <a:spcBef>
                <a:spcPts val="1800"/>
              </a:spcBef>
            </a:pPr>
            <a:r>
              <a:rPr lang="en-US" dirty="0"/>
              <a:t>As many as 45% of the general population and 88% of persons aged 65 or older have at least one chronic condition </a:t>
            </a:r>
          </a:p>
        </p:txBody>
      </p:sp>
    </p:spTree>
    <p:extLst>
      <p:ext uri="{BB962C8B-B14F-4D97-AF65-F5344CB8AC3E}">
        <p14:creationId xmlns:p14="http://schemas.microsoft.com/office/powerpoint/2010/main" val="1082761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dirty="0"/>
              <a:t>2) Treating Chronic Conditions Requires a Different Model of Care</a:t>
            </a:r>
            <a:r>
              <a:rPr lang="en-US" baseline="30000" dirty="0"/>
              <a:t>23</a:t>
            </a:r>
            <a:endParaRPr lang="en-US" dirty="0"/>
          </a:p>
        </p:txBody>
      </p:sp>
      <p:grpSp>
        <p:nvGrpSpPr>
          <p:cNvPr id="3" name="Group 2" descr="Example model of care for treating chronic conditions"/>
          <p:cNvGrpSpPr/>
          <p:nvPr/>
        </p:nvGrpSpPr>
        <p:grpSpPr>
          <a:xfrm>
            <a:off x="1905000" y="2089299"/>
            <a:ext cx="6151195" cy="3255252"/>
            <a:chOff x="703263" y="1550988"/>
            <a:chExt cx="7717723" cy="4084268"/>
          </a:xfrm>
        </p:grpSpPr>
        <p:pic>
          <p:nvPicPr>
            <p:cNvPr id="22531" name="Picture 3" descr="Example model of care for treating chronic conditions"/>
            <p:cNvPicPr>
              <a:picLocks noChangeAspect="1" noChangeArrowheads="1"/>
            </p:cNvPicPr>
            <p:nvPr/>
          </p:nvPicPr>
          <p:blipFill rotWithShape="1">
            <a:blip r:embed="rId3">
              <a:extLst>
                <a:ext uri="{28A0092B-C50C-407E-A947-70E740481C1C}">
                  <a14:useLocalDpi xmlns:a14="http://schemas.microsoft.com/office/drawing/2010/main" val="0"/>
                </a:ext>
              </a:extLst>
            </a:blip>
            <a:srcRect l="2191" r="2950" b="10668"/>
            <a:stretch/>
          </p:blipFill>
          <p:spPr bwMode="auto">
            <a:xfrm>
              <a:off x="703263" y="1550988"/>
              <a:ext cx="7717723" cy="4084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Oval 1"/>
            <p:cNvSpPr/>
            <p:nvPr/>
          </p:nvSpPr>
          <p:spPr bwMode="auto">
            <a:xfrm>
              <a:off x="8153400" y="5355266"/>
              <a:ext cx="152400" cy="152400"/>
            </a:xfrm>
            <a:prstGeom prst="ellipse">
              <a:avLst/>
            </a:prstGeom>
            <a:solidFill>
              <a:srgbClr val="F9E6B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grpSp>
    </p:spTree>
    <p:extLst>
      <p:ext uri="{BB962C8B-B14F-4D97-AF65-F5344CB8AC3E}">
        <p14:creationId xmlns:p14="http://schemas.microsoft.com/office/powerpoint/2010/main" val="174385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3"/>
          <p:cNvSpPr>
            <a:spLocks noGrp="1" noChangeArrowheads="1"/>
          </p:cNvSpPr>
          <p:nvPr>
            <p:ph type="title"/>
          </p:nvPr>
        </p:nvSpPr>
        <p:spPr/>
        <p:txBody>
          <a:bodyPr/>
          <a:lstStyle/>
          <a:p>
            <a:r>
              <a:rPr lang="en-US" dirty="0"/>
              <a:t>3) Need for Change in Patient and Provider Roles</a:t>
            </a:r>
            <a:r>
              <a:rPr lang="en-US" baseline="30000" dirty="0"/>
              <a:t>24,25</a:t>
            </a:r>
            <a:endParaRPr lang="en-US" dirty="0"/>
          </a:p>
        </p:txBody>
      </p:sp>
      <p:sp>
        <p:nvSpPr>
          <p:cNvPr id="23558" name="Rectangle 14"/>
          <p:cNvSpPr>
            <a:spLocks noGrp="1" noChangeArrowheads="1"/>
          </p:cNvSpPr>
          <p:nvPr>
            <p:ph type="body" idx="1"/>
          </p:nvPr>
        </p:nvSpPr>
        <p:spPr>
          <a:xfrm>
            <a:off x="685800" y="2057400"/>
            <a:ext cx="8001000" cy="1981200"/>
          </a:xfrm>
        </p:spPr>
        <p:txBody>
          <a:bodyPr/>
          <a:lstStyle/>
          <a:p>
            <a:pPr marL="0" indent="0"/>
            <a:r>
              <a:rPr lang="en-US" dirty="0"/>
              <a:t>The “patient/professional” partnership involves collaborative care and self-management education</a:t>
            </a:r>
          </a:p>
          <a:p>
            <a:pPr lvl="1">
              <a:spcBef>
                <a:spcPts val="600"/>
              </a:spcBef>
            </a:pPr>
            <a:r>
              <a:rPr lang="en-US" dirty="0"/>
              <a:t>Patients are expected to do what is needed on a daily basis</a:t>
            </a:r>
          </a:p>
          <a:p>
            <a:pPr lvl="1">
              <a:spcBef>
                <a:spcPts val="600"/>
              </a:spcBef>
            </a:pPr>
            <a:r>
              <a:rPr lang="en-US" dirty="0"/>
              <a:t>Providers act as consultants, resource persons, and offer treatment suggestions</a:t>
            </a:r>
          </a:p>
        </p:txBody>
      </p:sp>
      <p:sp>
        <p:nvSpPr>
          <p:cNvPr id="23555" name="Rectangle 2" descr="Chart of Patient/Healthcare Provider Team&#10;"/>
          <p:cNvSpPr>
            <a:spLocks noChangeArrowheads="1"/>
          </p:cNvSpPr>
          <p:nvPr/>
        </p:nvSpPr>
        <p:spPr bwMode="auto">
          <a:xfrm>
            <a:off x="1404937" y="3981897"/>
            <a:ext cx="6824663" cy="1885856"/>
          </a:xfrm>
          <a:prstGeom prst="rect">
            <a:avLst/>
          </a:prstGeom>
          <a:solidFill>
            <a:srgbClr val="336699"/>
          </a:solidFill>
          <a:ln>
            <a:noFill/>
          </a:ln>
          <a:extLst/>
        </p:spPr>
        <p:txBody>
          <a:bodyPr wrap="none" anchor="ctr"/>
          <a:lstStyle/>
          <a:p>
            <a:endParaRPr lang="en-US" dirty="0"/>
          </a:p>
        </p:txBody>
      </p:sp>
      <p:sp>
        <p:nvSpPr>
          <p:cNvPr id="23560" name="AutoShape 5" descr="Healthcare providers"/>
          <p:cNvSpPr>
            <a:spLocks noChangeArrowheads="1"/>
          </p:cNvSpPr>
          <p:nvPr/>
        </p:nvSpPr>
        <p:spPr bwMode="auto">
          <a:xfrm>
            <a:off x="1474787" y="4685325"/>
            <a:ext cx="3344863" cy="1116012"/>
          </a:xfrm>
          <a:prstGeom prst="parallelogram">
            <a:avLst>
              <a:gd name="adj" fmla="val 36538"/>
            </a:avLst>
          </a:prstGeom>
          <a:solidFill>
            <a:srgbClr val="F7E297"/>
          </a:solidFill>
          <a:ln>
            <a:solidFill>
              <a:schemeClr val="bg1"/>
            </a:solidFill>
          </a:ln>
          <a:extLst/>
        </p:spPr>
        <p:txBody>
          <a:bodyPr wrap="none" anchor="ctr"/>
          <a:lstStyle/>
          <a:p>
            <a:endParaRPr lang="en-US" dirty="0"/>
          </a:p>
        </p:txBody>
      </p:sp>
      <p:sp>
        <p:nvSpPr>
          <p:cNvPr id="23565" name="Text Box 10"/>
          <p:cNvSpPr txBox="1">
            <a:spLocks noChangeArrowheads="1"/>
          </p:cNvSpPr>
          <p:nvPr/>
        </p:nvSpPr>
        <p:spPr bwMode="auto">
          <a:xfrm>
            <a:off x="3084512" y="3981897"/>
            <a:ext cx="348138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spcBef>
                <a:spcPct val="50000"/>
              </a:spcBef>
            </a:pPr>
            <a:r>
              <a:rPr lang="en-US" sz="2000" b="1" dirty="0">
                <a:solidFill>
                  <a:schemeClr val="bg1"/>
                </a:solidFill>
                <a:latin typeface="Arial" pitchFamily="34" charset="0"/>
              </a:rPr>
              <a:t>Patient/Healthcare Provider Team</a:t>
            </a:r>
          </a:p>
        </p:txBody>
      </p:sp>
      <p:sp>
        <p:nvSpPr>
          <p:cNvPr id="23561" name="Text Box 6"/>
          <p:cNvSpPr txBox="1">
            <a:spLocks noChangeArrowheads="1"/>
          </p:cNvSpPr>
          <p:nvPr/>
        </p:nvSpPr>
        <p:spPr bwMode="auto">
          <a:xfrm>
            <a:off x="2152650" y="4642792"/>
            <a:ext cx="23431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b="1" dirty="0">
                <a:solidFill>
                  <a:srgbClr val="CE7124"/>
                </a:solidFill>
                <a:latin typeface="Arial" pitchFamily="34" charset="0"/>
              </a:rPr>
              <a:t>Healthcare Providers</a:t>
            </a:r>
          </a:p>
        </p:txBody>
      </p:sp>
      <p:sp>
        <p:nvSpPr>
          <p:cNvPr id="23563" name="Text Box 8"/>
          <p:cNvSpPr txBox="1">
            <a:spLocks noChangeArrowheads="1"/>
          </p:cNvSpPr>
          <p:nvPr/>
        </p:nvSpPr>
        <p:spPr bwMode="auto">
          <a:xfrm>
            <a:off x="1919585" y="4906317"/>
            <a:ext cx="2752725" cy="850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826">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dirty="0">
                <a:latin typeface="Arial" charset="0"/>
              </a:rPr>
              <a:t>Provide clinical expertise, experience with the chronic condition, and evidence-based knowledge</a:t>
            </a:r>
          </a:p>
        </p:txBody>
      </p:sp>
      <p:sp>
        <p:nvSpPr>
          <p:cNvPr id="23559" name="AutoShape 4" descr="Patients"/>
          <p:cNvSpPr>
            <a:spLocks noChangeArrowheads="1"/>
          </p:cNvSpPr>
          <p:nvPr/>
        </p:nvSpPr>
        <p:spPr bwMode="auto">
          <a:xfrm flipH="1">
            <a:off x="4819649" y="4683738"/>
            <a:ext cx="3344863" cy="1116012"/>
          </a:xfrm>
          <a:prstGeom prst="parallelogram">
            <a:avLst>
              <a:gd name="adj" fmla="val 36538"/>
            </a:avLst>
          </a:prstGeom>
          <a:solidFill>
            <a:srgbClr val="F7E297"/>
          </a:solidFill>
          <a:ln>
            <a:solidFill>
              <a:schemeClr val="bg1"/>
            </a:solidFill>
          </a:ln>
          <a:extLst/>
        </p:spPr>
        <p:txBody>
          <a:bodyPr wrap="none" anchor="ctr"/>
          <a:lstStyle/>
          <a:p>
            <a:endParaRPr lang="en-US" dirty="0"/>
          </a:p>
        </p:txBody>
      </p:sp>
      <p:sp>
        <p:nvSpPr>
          <p:cNvPr id="23564" name="Text Box 9"/>
          <p:cNvSpPr txBox="1">
            <a:spLocks noChangeArrowheads="1"/>
          </p:cNvSpPr>
          <p:nvPr/>
        </p:nvSpPr>
        <p:spPr bwMode="auto">
          <a:xfrm>
            <a:off x="6048375" y="4652317"/>
            <a:ext cx="14192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763">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b="1" dirty="0">
                <a:solidFill>
                  <a:srgbClr val="CE7124"/>
                </a:solidFill>
                <a:latin typeface="Arial" pitchFamily="34" charset="0"/>
              </a:rPr>
              <a:t>Patients</a:t>
            </a:r>
          </a:p>
        </p:txBody>
      </p:sp>
      <p:sp>
        <p:nvSpPr>
          <p:cNvPr id="23562" name="Text Box 7"/>
          <p:cNvSpPr txBox="1">
            <a:spLocks noChangeArrowheads="1"/>
          </p:cNvSpPr>
          <p:nvPr/>
        </p:nvSpPr>
        <p:spPr bwMode="auto">
          <a:xfrm>
            <a:off x="5296528" y="4906317"/>
            <a:ext cx="2686050" cy="850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4826">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50000"/>
              </a:spcBef>
            </a:pPr>
            <a:r>
              <a:rPr lang="en-US" sz="1400" dirty="0">
                <a:latin typeface="Arial" charset="0"/>
              </a:rPr>
              <a:t>Know more about themselves, what motivate them, what they are willing to change, and what has helped them feel better</a:t>
            </a:r>
          </a:p>
        </p:txBody>
      </p:sp>
      <p:sp>
        <p:nvSpPr>
          <p:cNvPr id="23566" name="Freeform 11" descr="Arrow from healthcare providers to patient/healthcare provider team"/>
          <p:cNvSpPr>
            <a:spLocks/>
          </p:cNvSpPr>
          <p:nvPr/>
        </p:nvSpPr>
        <p:spPr bwMode="auto">
          <a:xfrm>
            <a:off x="3019425" y="4404337"/>
            <a:ext cx="561975" cy="296862"/>
          </a:xfrm>
          <a:custGeom>
            <a:avLst/>
            <a:gdLst>
              <a:gd name="T0" fmla="*/ 0 w 354"/>
              <a:gd name="T1" fmla="*/ 187 h 187"/>
              <a:gd name="T2" fmla="*/ 60 w 354"/>
              <a:gd name="T3" fmla="*/ 31 h 187"/>
              <a:gd name="T4" fmla="*/ 354 w 354"/>
              <a:gd name="T5" fmla="*/ 1 h 187"/>
              <a:gd name="T6" fmla="*/ 0 60000 65536"/>
              <a:gd name="T7" fmla="*/ 0 60000 65536"/>
              <a:gd name="T8" fmla="*/ 0 60000 65536"/>
              <a:gd name="T9" fmla="*/ 0 w 354"/>
              <a:gd name="T10" fmla="*/ 0 h 187"/>
              <a:gd name="T11" fmla="*/ 354 w 354"/>
              <a:gd name="T12" fmla="*/ 187 h 187"/>
            </a:gdLst>
            <a:ahLst/>
            <a:cxnLst>
              <a:cxn ang="T6">
                <a:pos x="T0" y="T1"/>
              </a:cxn>
              <a:cxn ang="T7">
                <a:pos x="T2" y="T3"/>
              </a:cxn>
              <a:cxn ang="T8">
                <a:pos x="T4" y="T5"/>
              </a:cxn>
            </a:cxnLst>
            <a:rect l="T9" t="T10" r="T11" b="T12"/>
            <a:pathLst>
              <a:path w="354" h="187">
                <a:moveTo>
                  <a:pt x="0" y="187"/>
                </a:moveTo>
                <a:cubicBezTo>
                  <a:pt x="0" y="124"/>
                  <a:pt x="1" y="62"/>
                  <a:pt x="60" y="31"/>
                </a:cubicBezTo>
                <a:cubicBezTo>
                  <a:pt x="119" y="0"/>
                  <a:pt x="305" y="6"/>
                  <a:pt x="354" y="1"/>
                </a:cubicBezTo>
              </a:path>
            </a:pathLst>
          </a:custGeom>
          <a:noFill/>
          <a:ln w="28575" cap="flat" cmpd="sng">
            <a:solidFill>
              <a:schemeClr val="bg1"/>
            </a:solidFill>
            <a:prstDash val="solid"/>
            <a:round/>
            <a:headEnd type="none" w="med" len="me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23567" name="Freeform 12" descr="Arrow from patients to patient/healthcare provider team"/>
          <p:cNvSpPr>
            <a:spLocks/>
          </p:cNvSpPr>
          <p:nvPr/>
        </p:nvSpPr>
        <p:spPr bwMode="auto">
          <a:xfrm flipH="1">
            <a:off x="5934075" y="4419600"/>
            <a:ext cx="561975" cy="296862"/>
          </a:xfrm>
          <a:custGeom>
            <a:avLst/>
            <a:gdLst>
              <a:gd name="T0" fmla="*/ 0 w 354"/>
              <a:gd name="T1" fmla="*/ 187 h 187"/>
              <a:gd name="T2" fmla="*/ 60 w 354"/>
              <a:gd name="T3" fmla="*/ 31 h 187"/>
              <a:gd name="T4" fmla="*/ 354 w 354"/>
              <a:gd name="T5" fmla="*/ 1 h 187"/>
              <a:gd name="T6" fmla="*/ 0 60000 65536"/>
              <a:gd name="T7" fmla="*/ 0 60000 65536"/>
              <a:gd name="T8" fmla="*/ 0 60000 65536"/>
              <a:gd name="T9" fmla="*/ 0 w 354"/>
              <a:gd name="T10" fmla="*/ 0 h 187"/>
              <a:gd name="T11" fmla="*/ 354 w 354"/>
              <a:gd name="T12" fmla="*/ 187 h 187"/>
            </a:gdLst>
            <a:ahLst/>
            <a:cxnLst>
              <a:cxn ang="T6">
                <a:pos x="T0" y="T1"/>
              </a:cxn>
              <a:cxn ang="T7">
                <a:pos x="T2" y="T3"/>
              </a:cxn>
              <a:cxn ang="T8">
                <a:pos x="T4" y="T5"/>
              </a:cxn>
            </a:cxnLst>
            <a:rect l="T9" t="T10" r="T11" b="T12"/>
            <a:pathLst>
              <a:path w="354" h="187">
                <a:moveTo>
                  <a:pt x="0" y="187"/>
                </a:moveTo>
                <a:cubicBezTo>
                  <a:pt x="0" y="124"/>
                  <a:pt x="1" y="62"/>
                  <a:pt x="60" y="31"/>
                </a:cubicBezTo>
                <a:cubicBezTo>
                  <a:pt x="119" y="0"/>
                  <a:pt x="305" y="6"/>
                  <a:pt x="354" y="1"/>
                </a:cubicBezTo>
              </a:path>
            </a:pathLst>
          </a:custGeom>
          <a:noFill/>
          <a:ln w="28575" cap="flat" cmpd="sng">
            <a:solidFill>
              <a:schemeClr val="bg1"/>
            </a:solidFill>
            <a:prstDash val="solid"/>
            <a:round/>
            <a:headEnd type="none" w="med" len="me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en-US" dirty="0"/>
          </a:p>
        </p:txBody>
      </p:sp>
    </p:spTree>
    <p:extLst>
      <p:ext uri="{BB962C8B-B14F-4D97-AF65-F5344CB8AC3E}">
        <p14:creationId xmlns:p14="http://schemas.microsoft.com/office/powerpoint/2010/main" val="3403527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r>
              <a:rPr lang="en-US" dirty="0"/>
              <a:t>Wagner’s Chronic Care Model</a:t>
            </a:r>
            <a:r>
              <a:rPr lang="en-US" baseline="30000" dirty="0"/>
              <a:t>26</a:t>
            </a:r>
          </a:p>
        </p:txBody>
      </p:sp>
      <p:pic>
        <p:nvPicPr>
          <p:cNvPr id="24581" name="Picture 2" descr="Chart of Wagner’s Chronic Care Model2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984"/>
          <a:stretch/>
        </p:blipFill>
        <p:spPr bwMode="auto">
          <a:xfrm>
            <a:off x="457200" y="1600976"/>
            <a:ext cx="5867400" cy="4266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Content Placeholder 2"/>
          <p:cNvSpPr txBox="1">
            <a:spLocks/>
          </p:cNvSpPr>
          <p:nvPr/>
        </p:nvSpPr>
        <p:spPr>
          <a:xfrm>
            <a:off x="6324600" y="1752600"/>
            <a:ext cx="2743200" cy="3733800"/>
          </a:xfrm>
          <a:prstGeom prst="rect">
            <a:avLst/>
          </a:prstGeom>
          <a:solidFill>
            <a:srgbClr val="F7E297"/>
          </a:solidFill>
          <a:ln w="28575">
            <a:solidFill>
              <a:schemeClr val="bg1"/>
            </a:solidFill>
          </a:ln>
        </p:spPr>
        <p:txBody>
          <a:bodyPr/>
          <a:lstStyle/>
          <a:p>
            <a:pPr marL="342900" marR="0" lvl="0" indent="-342900"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1800" b="1" kern="0" noProof="0" dirty="0">
                <a:solidFill>
                  <a:srgbClr val="336699"/>
                </a:solidFill>
                <a:latin typeface="+mn-lt"/>
                <a:ea typeface="+mn-ea"/>
              </a:rPr>
              <a:t>Improved Health Outcomes </a:t>
            </a:r>
            <a:r>
              <a:rPr lang="en-US" sz="1800" kern="0" dirty="0">
                <a:solidFill>
                  <a:srgbClr val="336699"/>
                </a:solidFill>
                <a:latin typeface="+mn-lt"/>
                <a:ea typeface="+mn-ea"/>
              </a:rPr>
              <a:t>are achieved when </a:t>
            </a:r>
            <a:r>
              <a:rPr lang="en-US" sz="1800" kern="0" noProof="0" dirty="0">
                <a:solidFill>
                  <a:srgbClr val="336699"/>
                </a:solidFill>
                <a:latin typeface="+mn-lt"/>
                <a:ea typeface="+mn-ea"/>
              </a:rPr>
              <a:t>patients take an active role in their care. Social Work providers </a:t>
            </a:r>
            <a:r>
              <a:rPr lang="en-US" sz="1800" kern="0" dirty="0">
                <a:solidFill>
                  <a:srgbClr val="336699"/>
                </a:solidFill>
                <a:latin typeface="+mn-lt"/>
                <a:ea typeface="+mn-ea"/>
              </a:rPr>
              <a:t>can serve to promote </a:t>
            </a:r>
            <a:r>
              <a:rPr lang="en-US" sz="1800" b="1" kern="0" dirty="0">
                <a:solidFill>
                  <a:srgbClr val="336699"/>
                </a:solidFill>
                <a:latin typeface="+mn-lt"/>
                <a:ea typeface="+mn-ea"/>
              </a:rPr>
              <a:t>patient empowerment</a:t>
            </a:r>
            <a:r>
              <a:rPr lang="en-US" sz="1800" kern="0" dirty="0">
                <a:solidFill>
                  <a:srgbClr val="336699"/>
                </a:solidFill>
                <a:latin typeface="+mn-lt"/>
                <a:ea typeface="+mn-ea"/>
              </a:rPr>
              <a:t> and </a:t>
            </a:r>
            <a:r>
              <a:rPr lang="en-US" sz="1800" b="1" kern="0" dirty="0">
                <a:solidFill>
                  <a:srgbClr val="336699"/>
                </a:solidFill>
                <a:latin typeface="+mn-lt"/>
                <a:ea typeface="+mn-ea"/>
              </a:rPr>
              <a:t>behavioral activation </a:t>
            </a:r>
            <a:r>
              <a:rPr lang="en-US" sz="1800" kern="0" dirty="0">
                <a:solidFill>
                  <a:srgbClr val="336699"/>
                </a:solidFill>
                <a:latin typeface="+mn-lt"/>
                <a:ea typeface="+mn-ea"/>
              </a:rPr>
              <a:t>which are essential to </a:t>
            </a:r>
            <a:r>
              <a:rPr lang="en-US" sz="1800" b="1" kern="0" dirty="0">
                <a:solidFill>
                  <a:srgbClr val="336699"/>
                </a:solidFill>
                <a:latin typeface="+mn-lt"/>
                <a:ea typeface="+mn-ea"/>
              </a:rPr>
              <a:t>effective self-management</a:t>
            </a:r>
            <a:r>
              <a:rPr lang="en-US" sz="1800" kern="0" dirty="0">
                <a:solidFill>
                  <a:srgbClr val="336699"/>
                </a:solidFill>
                <a:latin typeface="+mn-lt"/>
                <a:ea typeface="+mn-ea"/>
              </a:rPr>
              <a:t>. </a:t>
            </a:r>
            <a:endParaRPr kumimoji="0" lang="en-US" sz="1800" i="0" u="none" strike="noStrike" kern="0" cap="none" spc="0" normalizeH="0" baseline="0" noProof="0" dirty="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endParaRPr lang="en-US" sz="1800" dirty="0"/>
          </a:p>
        </p:txBody>
      </p:sp>
    </p:spTree>
    <p:extLst>
      <p:ext uri="{BB962C8B-B14F-4D97-AF65-F5344CB8AC3E}">
        <p14:creationId xmlns:p14="http://schemas.microsoft.com/office/powerpoint/2010/main" val="1602157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3" name="Rectangle 19"/>
          <p:cNvSpPr>
            <a:spLocks noGrp="1" noChangeArrowheads="1"/>
          </p:cNvSpPr>
          <p:nvPr>
            <p:ph type="title"/>
          </p:nvPr>
        </p:nvSpPr>
        <p:spPr>
          <a:xfrm>
            <a:off x="685800" y="1066800"/>
            <a:ext cx="8534400" cy="838200"/>
          </a:xfrm>
        </p:spPr>
        <p:txBody>
          <a:bodyPr/>
          <a:lstStyle/>
          <a:p>
            <a:r>
              <a:rPr lang="en-US" dirty="0"/>
              <a:t>Lorig’s Components of Self-Management </a:t>
            </a:r>
            <a:r>
              <a:rPr lang="en-US" baseline="30000" dirty="0"/>
              <a:t>23,24,27</a:t>
            </a:r>
            <a:r>
              <a:rPr lang="en-US" dirty="0"/>
              <a:t> </a:t>
            </a:r>
          </a:p>
        </p:txBody>
      </p:sp>
      <p:sp>
        <p:nvSpPr>
          <p:cNvPr id="24583" name="Rectangle 5"/>
          <p:cNvSpPr>
            <a:spLocks noChangeArrowheads="1"/>
          </p:cNvSpPr>
          <p:nvPr/>
        </p:nvSpPr>
        <p:spPr bwMode="auto">
          <a:xfrm>
            <a:off x="1220787" y="1981200"/>
            <a:ext cx="7542213" cy="762000"/>
          </a:xfrm>
          <a:prstGeom prst="rect">
            <a:avLst/>
          </a:prstGeom>
          <a:solidFill>
            <a:schemeClr val="bg1">
              <a:lumMod val="85000"/>
            </a:schemeClr>
          </a:solidFill>
          <a:ln w="9525">
            <a:noFill/>
            <a:miter lim="800000"/>
            <a:headEnd/>
            <a:tailEnd/>
          </a:ln>
        </p:spPr>
        <p:txBody>
          <a:bodyPr/>
          <a:lstStyle/>
          <a:p>
            <a:pPr algn="ctr">
              <a:spcBef>
                <a:spcPct val="20000"/>
              </a:spcBef>
              <a:buClr>
                <a:schemeClr val="folHlink"/>
              </a:buClr>
              <a:buSzPct val="75000"/>
            </a:pPr>
            <a:r>
              <a:rPr lang="en-US" sz="2000" dirty="0">
                <a:latin typeface="Arial" charset="0"/>
              </a:rPr>
              <a:t>Living with a chronic condition requires patient </a:t>
            </a:r>
            <a:br>
              <a:rPr lang="en-US" sz="2000" dirty="0">
                <a:latin typeface="Arial" charset="0"/>
              </a:rPr>
            </a:br>
            <a:r>
              <a:rPr lang="en-US" sz="2000" dirty="0">
                <a:latin typeface="Arial" charset="0"/>
              </a:rPr>
              <a:t>self-management in three key areas:</a:t>
            </a:r>
          </a:p>
        </p:txBody>
      </p:sp>
      <p:sp>
        <p:nvSpPr>
          <p:cNvPr id="671747" name="AutoShape 3" descr="Shape around medical management"/>
          <p:cNvSpPr>
            <a:spLocks noChangeArrowheads="1"/>
          </p:cNvSpPr>
          <p:nvPr/>
        </p:nvSpPr>
        <p:spPr bwMode="auto">
          <a:xfrm rot="5400000">
            <a:off x="1955647" y="2439088"/>
            <a:ext cx="877888" cy="2185987"/>
          </a:xfrm>
          <a:prstGeom prst="homePlate">
            <a:avLst>
              <a:gd name="adj" fmla="val 25000"/>
            </a:avLst>
          </a:prstGeom>
          <a:solidFill>
            <a:srgbClr val="336699"/>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solidFill>
                <a:schemeClr val="bg1"/>
              </a:solidFill>
            </a:endParaRPr>
          </a:p>
        </p:txBody>
      </p:sp>
      <p:sp>
        <p:nvSpPr>
          <p:cNvPr id="3" name="Rectangle 2" descr="Rectangle around text"/>
          <p:cNvSpPr/>
          <p:nvPr/>
        </p:nvSpPr>
        <p:spPr bwMode="auto">
          <a:xfrm>
            <a:off x="1187564" y="2971800"/>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4582" name="Rectangle 4"/>
          <p:cNvSpPr>
            <a:spLocks noChangeArrowheads="1"/>
          </p:cNvSpPr>
          <p:nvPr/>
        </p:nvSpPr>
        <p:spPr bwMode="auto">
          <a:xfrm>
            <a:off x="1513108" y="3083881"/>
            <a:ext cx="1831975"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Medical </a:t>
            </a:r>
            <a:r>
              <a:rPr lang="en-US" sz="2000" dirty="0">
                <a:solidFill>
                  <a:schemeClr val="bg1"/>
                </a:solidFill>
              </a:rPr>
              <a:t>Management</a:t>
            </a:r>
          </a:p>
        </p:txBody>
      </p:sp>
      <p:sp>
        <p:nvSpPr>
          <p:cNvPr id="24588" name="Text Box 10"/>
          <p:cNvSpPr txBox="1">
            <a:spLocks noChangeArrowheads="1"/>
          </p:cNvSpPr>
          <p:nvPr/>
        </p:nvSpPr>
        <p:spPr bwMode="auto">
          <a:xfrm>
            <a:off x="1258733" y="4142297"/>
            <a:ext cx="2324101" cy="830997"/>
          </a:xfrm>
          <a:prstGeom prst="rect">
            <a:avLst/>
          </a:prstGeom>
          <a:noFill/>
          <a:ln w="9525">
            <a:noFill/>
            <a:miter lim="800000"/>
            <a:headEnd/>
            <a:tailEnd/>
          </a:ln>
        </p:spPr>
        <p:txBody>
          <a:bodyPr wrap="square">
            <a:spAutoFit/>
          </a:bodyPr>
          <a:lstStyle/>
          <a:p>
            <a:pPr algn="l">
              <a:buClr>
                <a:schemeClr val="hlink"/>
              </a:buClr>
            </a:pPr>
            <a:r>
              <a:rPr lang="en-US" sz="1600" b="1" dirty="0"/>
              <a:t>Take medicines, adhere to special diet, test blood sugars</a:t>
            </a:r>
            <a:endParaRPr lang="en-US" sz="1600" b="1" dirty="0">
              <a:latin typeface="Arial" charset="0"/>
            </a:endParaRPr>
          </a:p>
        </p:txBody>
      </p:sp>
      <p:sp>
        <p:nvSpPr>
          <p:cNvPr id="16" name="Rectangle 15" descr="Rectangle around text"/>
          <p:cNvSpPr/>
          <p:nvPr/>
        </p:nvSpPr>
        <p:spPr bwMode="auto">
          <a:xfrm>
            <a:off x="3735234" y="2959393"/>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671751" name="AutoShape 7" descr="Shape around behavioral management"/>
          <p:cNvSpPr>
            <a:spLocks noChangeArrowheads="1"/>
          </p:cNvSpPr>
          <p:nvPr/>
        </p:nvSpPr>
        <p:spPr bwMode="auto">
          <a:xfrm rot="5400000">
            <a:off x="4506759" y="2439088"/>
            <a:ext cx="877888" cy="2185988"/>
          </a:xfrm>
          <a:prstGeom prst="homePlate">
            <a:avLst>
              <a:gd name="adj" fmla="val 25000"/>
            </a:avLst>
          </a:prstGeom>
          <a:solidFill>
            <a:srgbClr val="68845A"/>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p>
        </p:txBody>
      </p:sp>
      <p:sp>
        <p:nvSpPr>
          <p:cNvPr id="24586" name="Rectangle 8"/>
          <p:cNvSpPr>
            <a:spLocks noChangeArrowheads="1"/>
          </p:cNvSpPr>
          <p:nvPr/>
        </p:nvSpPr>
        <p:spPr bwMode="auto">
          <a:xfrm>
            <a:off x="4087239" y="3083881"/>
            <a:ext cx="1785937"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Behavioral </a:t>
            </a:r>
            <a:r>
              <a:rPr lang="en-US" sz="2000" dirty="0">
                <a:solidFill>
                  <a:schemeClr val="bg1"/>
                </a:solidFill>
              </a:rPr>
              <a:t>Management</a:t>
            </a:r>
          </a:p>
        </p:txBody>
      </p:sp>
      <p:sp>
        <p:nvSpPr>
          <p:cNvPr id="17" name="Rectangle 16" descr="Rectangle around text"/>
          <p:cNvSpPr/>
          <p:nvPr/>
        </p:nvSpPr>
        <p:spPr bwMode="auto">
          <a:xfrm>
            <a:off x="6282904" y="2959393"/>
            <a:ext cx="2438400" cy="2315289"/>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24589" name="Text Box 11"/>
          <p:cNvSpPr txBox="1">
            <a:spLocks noChangeArrowheads="1"/>
          </p:cNvSpPr>
          <p:nvPr/>
        </p:nvSpPr>
        <p:spPr bwMode="auto">
          <a:xfrm>
            <a:off x="3903031" y="4142297"/>
            <a:ext cx="2320925" cy="1077218"/>
          </a:xfrm>
          <a:prstGeom prst="rect">
            <a:avLst/>
          </a:prstGeom>
          <a:noFill/>
          <a:ln w="9525">
            <a:noFill/>
            <a:miter lim="800000"/>
            <a:headEnd/>
            <a:tailEnd/>
          </a:ln>
        </p:spPr>
        <p:txBody>
          <a:bodyPr>
            <a:spAutoFit/>
          </a:bodyPr>
          <a:lstStyle/>
          <a:p>
            <a:pPr algn="l">
              <a:buClr>
                <a:schemeClr val="hlink"/>
              </a:buClr>
            </a:pPr>
            <a:r>
              <a:rPr lang="en-US" sz="1600" b="1" dirty="0"/>
              <a:t>Adjust to life with chronic illness—maintain, change, or create new life roles</a:t>
            </a:r>
          </a:p>
        </p:txBody>
      </p:sp>
      <p:sp>
        <p:nvSpPr>
          <p:cNvPr id="671750" name="AutoShape 6" descr="Shape around emotional management"/>
          <p:cNvSpPr>
            <a:spLocks noChangeArrowheads="1"/>
          </p:cNvSpPr>
          <p:nvPr/>
        </p:nvSpPr>
        <p:spPr bwMode="auto">
          <a:xfrm rot="5400000">
            <a:off x="7057872" y="2439088"/>
            <a:ext cx="877888" cy="2185987"/>
          </a:xfrm>
          <a:prstGeom prst="homePlate">
            <a:avLst>
              <a:gd name="adj" fmla="val 25000"/>
            </a:avLst>
          </a:prstGeom>
          <a:solidFill>
            <a:srgbClr val="CE7124"/>
          </a:solidFill>
          <a:ln w="4763">
            <a:noFill/>
            <a:miter lim="800000"/>
            <a:headEnd/>
            <a:tailEnd/>
          </a:ln>
          <a:effectLst>
            <a:outerShdw dist="35921" dir="2700000" algn="ctr" rotWithShape="0">
              <a:srgbClr val="808080"/>
            </a:outerShdw>
          </a:effectLst>
        </p:spPr>
        <p:txBody>
          <a:bodyPr wrap="none" anchor="ctr"/>
          <a:lstStyle/>
          <a:p>
            <a:pPr algn="ctr">
              <a:defRPr/>
            </a:pPr>
            <a:endParaRPr lang="en-US" dirty="0"/>
          </a:p>
        </p:txBody>
      </p:sp>
      <p:sp>
        <p:nvSpPr>
          <p:cNvPr id="24587" name="Rectangle 9"/>
          <p:cNvSpPr>
            <a:spLocks noChangeArrowheads="1"/>
          </p:cNvSpPr>
          <p:nvPr/>
        </p:nvSpPr>
        <p:spPr bwMode="auto">
          <a:xfrm>
            <a:off x="6581201" y="3083881"/>
            <a:ext cx="1900238" cy="701675"/>
          </a:xfrm>
          <a:prstGeom prst="rect">
            <a:avLst/>
          </a:prstGeom>
          <a:noFill/>
          <a:ln w="4763">
            <a:noFill/>
            <a:miter lim="800000"/>
            <a:headEnd/>
            <a:tailEnd/>
          </a:ln>
        </p:spPr>
        <p:txBody>
          <a:bodyPr>
            <a:spAutoFit/>
          </a:bodyPr>
          <a:lstStyle/>
          <a:p>
            <a:pPr algn="ctr">
              <a:spcBef>
                <a:spcPct val="50000"/>
              </a:spcBef>
            </a:pPr>
            <a:r>
              <a:rPr lang="en-US" sz="2000" b="1" dirty="0">
                <a:solidFill>
                  <a:schemeClr val="bg1"/>
                </a:solidFill>
              </a:rPr>
              <a:t>Emotional </a:t>
            </a:r>
            <a:r>
              <a:rPr lang="en-US" sz="2000" dirty="0">
                <a:solidFill>
                  <a:schemeClr val="bg1"/>
                </a:solidFill>
              </a:rPr>
              <a:t>Management </a:t>
            </a:r>
          </a:p>
        </p:txBody>
      </p:sp>
      <p:sp>
        <p:nvSpPr>
          <p:cNvPr id="24590" name="Text Box 12"/>
          <p:cNvSpPr txBox="1">
            <a:spLocks noChangeArrowheads="1"/>
          </p:cNvSpPr>
          <p:nvPr/>
        </p:nvSpPr>
        <p:spPr bwMode="auto">
          <a:xfrm>
            <a:off x="6365510" y="4142297"/>
            <a:ext cx="2348602" cy="1077218"/>
          </a:xfrm>
          <a:prstGeom prst="rect">
            <a:avLst/>
          </a:prstGeom>
          <a:noFill/>
          <a:ln w="9525">
            <a:noFill/>
            <a:miter lim="800000"/>
            <a:headEnd/>
            <a:tailEnd/>
          </a:ln>
        </p:spPr>
        <p:txBody>
          <a:bodyPr wrap="square">
            <a:spAutoFit/>
          </a:bodyPr>
          <a:lstStyle/>
          <a:p>
            <a:pPr algn="l">
              <a:buClr>
                <a:schemeClr val="hlink"/>
              </a:buClr>
            </a:pPr>
            <a:r>
              <a:rPr lang="en-US" sz="1600" b="1" dirty="0"/>
              <a:t>Deal with emotional consequences of having a chronic condition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a:t>Group Activity</a:t>
            </a:r>
            <a:br>
              <a:rPr lang="en-US" dirty="0"/>
            </a:br>
            <a:r>
              <a:rPr lang="en-US" sz="2400" dirty="0">
                <a:solidFill>
                  <a:srgbClr val="CE7124"/>
                </a:solidFill>
              </a:rPr>
              <a:t>Good Chronic Care Requires Self-Management</a:t>
            </a:r>
          </a:p>
        </p:txBody>
      </p:sp>
      <p:sp>
        <p:nvSpPr>
          <p:cNvPr id="19464" name="Text Box 6"/>
          <p:cNvSpPr txBox="1">
            <a:spLocks noChangeArrowheads="1"/>
          </p:cNvSpPr>
          <p:nvPr/>
        </p:nvSpPr>
        <p:spPr bwMode="auto">
          <a:xfrm>
            <a:off x="781050" y="1752600"/>
            <a:ext cx="80772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20000"/>
              </a:spcBef>
            </a:pPr>
            <a:r>
              <a:rPr lang="it-IT" sz="2000" i="1" dirty="0">
                <a:solidFill>
                  <a:srgbClr val="336699"/>
                </a:solidFill>
                <a:latin typeface="Times New Roman" pitchFamily="18" charset="0"/>
                <a:cs typeface="Times New Roman" pitchFamily="18" charset="0"/>
              </a:rPr>
              <a:t>“</a:t>
            </a:r>
            <a:r>
              <a:rPr lang="en-GB" sz="2000" i="1" dirty="0">
                <a:solidFill>
                  <a:srgbClr val="336699"/>
                </a:solidFill>
                <a:latin typeface="Times New Roman" pitchFamily="18" charset="0"/>
                <a:cs typeface="Times New Roman" pitchFamily="18" charset="0"/>
              </a:rPr>
              <a:t>Growing evidence from around the world suggests that patients with chronic conditions do better when they receive effective treatment within an integrated system of care which includes self-management support and regular follow up.” </a:t>
            </a:r>
            <a:r>
              <a:rPr lang="en-GB" sz="2000" baseline="30000" dirty="0">
                <a:solidFill>
                  <a:srgbClr val="336699"/>
                </a:solidFill>
                <a:latin typeface="Times New Roman" pitchFamily="18" charset="0"/>
                <a:cs typeface="Times New Roman" pitchFamily="18" charset="0"/>
              </a:rPr>
              <a:t>22</a:t>
            </a:r>
            <a:endParaRPr lang="en-GB" sz="2000" dirty="0">
              <a:solidFill>
                <a:srgbClr val="336699"/>
              </a:solidFill>
              <a:latin typeface="Times New Roman" pitchFamily="18" charset="0"/>
              <a:cs typeface="Times New Roman" pitchFamily="18" charset="0"/>
            </a:endParaRPr>
          </a:p>
        </p:txBody>
      </p:sp>
      <p:sp>
        <p:nvSpPr>
          <p:cNvPr id="5" name="Content Placeholder 2"/>
          <p:cNvSpPr txBox="1">
            <a:spLocks/>
          </p:cNvSpPr>
          <p:nvPr/>
        </p:nvSpPr>
        <p:spPr>
          <a:xfrm>
            <a:off x="990600" y="3124200"/>
            <a:ext cx="7924800" cy="2743200"/>
          </a:xfrm>
          <a:prstGeom prst="rect">
            <a:avLst/>
          </a:prstGeom>
          <a:solidFill>
            <a:srgbClr val="F7E297"/>
          </a:solidFill>
          <a:ln w="28575">
            <a:solidFill>
              <a:schemeClr val="bg1"/>
            </a:solidFill>
          </a:ln>
        </p:spPr>
        <p:txBody>
          <a:bodyPr/>
          <a:lstStyle/>
          <a:p>
            <a:pPr marL="342900" marR="0" lvl="0" indent="-342900" algn="ct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1800" b="1" kern="0" noProof="0" dirty="0">
                <a:solidFill>
                  <a:srgbClr val="336699"/>
                </a:solidFill>
                <a:latin typeface="+mn-lt"/>
                <a:ea typeface="+mn-ea"/>
              </a:rPr>
              <a:t>Consider the Following Questions:</a:t>
            </a:r>
            <a:endParaRPr kumimoji="0" lang="en-US" sz="1800" b="1" i="0" u="none" strike="noStrike" kern="0" cap="none" spc="0" normalizeH="0" baseline="0" noProof="0" dirty="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r>
              <a:rPr lang="en-US" sz="1800" dirty="0"/>
              <a:t>How would you create effective treatment that includes                 self-management support and regular follow-up?</a:t>
            </a:r>
          </a:p>
          <a:p>
            <a:pPr marL="742950" lvl="1" indent="-285750" eaLnBrk="1" hangingPunct="1">
              <a:spcBef>
                <a:spcPts val="600"/>
              </a:spcBef>
              <a:buClr>
                <a:schemeClr val="bg2"/>
              </a:buClr>
              <a:buFont typeface="Wingdings" pitchFamily="2" charset="2"/>
              <a:buChar char="l"/>
            </a:pPr>
            <a:r>
              <a:rPr lang="en-US" sz="1800" dirty="0"/>
              <a:t>What characterizes a prepared practice team?</a:t>
            </a:r>
          </a:p>
          <a:p>
            <a:pPr marL="742950" lvl="1" indent="-285750" eaLnBrk="1" hangingPunct="1">
              <a:spcBef>
                <a:spcPts val="600"/>
              </a:spcBef>
              <a:buClr>
                <a:schemeClr val="bg2"/>
              </a:buClr>
              <a:buFont typeface="Wingdings" pitchFamily="2" charset="2"/>
              <a:buChar char="l"/>
            </a:pPr>
            <a:r>
              <a:rPr lang="en-US" sz="1800" dirty="0"/>
              <a:t>What characterizes an informed practice team?</a:t>
            </a:r>
          </a:p>
          <a:p>
            <a:pPr marL="742950" lvl="1" indent="-285750" eaLnBrk="1" hangingPunct="1">
              <a:spcBef>
                <a:spcPts val="600"/>
              </a:spcBef>
              <a:buClr>
                <a:schemeClr val="bg2"/>
              </a:buClr>
              <a:buFont typeface="Wingdings" pitchFamily="2" charset="2"/>
              <a:buChar char="l"/>
            </a:pPr>
            <a:r>
              <a:rPr lang="en-US" sz="1800" dirty="0"/>
              <a:t>What characterizes an informed activated patient?</a:t>
            </a:r>
            <a:r>
              <a:rPr lang="en-US" sz="1800" baseline="30000" dirty="0"/>
              <a:t>26</a:t>
            </a:r>
          </a:p>
          <a:p>
            <a:pPr marL="742950" lvl="1" indent="-285750" eaLnBrk="1" hangingPunct="1">
              <a:spcBef>
                <a:spcPts val="600"/>
              </a:spcBef>
              <a:buClr>
                <a:schemeClr val="bg2"/>
              </a:buClr>
            </a:pPr>
            <a:r>
              <a:rPr lang="en-US" sz="1800" b="1" kern="0" dirty="0">
                <a:solidFill>
                  <a:srgbClr val="336699"/>
                </a:solidFill>
              </a:rPr>
              <a:t>What specifically can social work providers do to promote patient empowerment toward behavioral activation? </a:t>
            </a:r>
            <a:endParaRPr lang="en-US" sz="1800" baseline="30000" dirty="0"/>
          </a:p>
          <a:p>
            <a:pPr marL="742950" lvl="1" indent="-285750" eaLnBrk="1" hangingPunct="1">
              <a:spcBef>
                <a:spcPts val="600"/>
              </a:spcBef>
              <a:buClr>
                <a:schemeClr val="bg2"/>
              </a:buClr>
              <a:buFont typeface="Wingdings" pitchFamily="2" charset="2"/>
              <a:buChar char="l"/>
            </a:pPr>
            <a:endParaRPr lang="en-US" sz="1800" dirty="0"/>
          </a:p>
        </p:txBody>
      </p:sp>
    </p:spTree>
    <p:extLst>
      <p:ext uri="{BB962C8B-B14F-4D97-AF65-F5344CB8AC3E}">
        <p14:creationId xmlns:p14="http://schemas.microsoft.com/office/powerpoint/2010/main" val="41018872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a:t>Health Beliefs</a:t>
            </a:r>
          </a:p>
        </p:txBody>
      </p:sp>
    </p:spTree>
    <p:extLst>
      <p:ext uri="{BB962C8B-B14F-4D97-AF65-F5344CB8AC3E}">
        <p14:creationId xmlns:p14="http://schemas.microsoft.com/office/powerpoint/2010/main" val="2771370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77174" y="1050982"/>
            <a:ext cx="8001000" cy="838200"/>
          </a:xfrm>
        </p:spPr>
        <p:txBody>
          <a:bodyPr/>
          <a:lstStyle/>
          <a:p>
            <a:r>
              <a:rPr lang="en-US" sz="2800" dirty="0"/>
              <a:t>Health Belief Model </a:t>
            </a:r>
            <a:r>
              <a:rPr lang="en-US" baseline="30000" dirty="0"/>
              <a:t>3,28</a:t>
            </a:r>
          </a:p>
        </p:txBody>
      </p:sp>
      <p:sp>
        <p:nvSpPr>
          <p:cNvPr id="9" name="Text Placeholder 4"/>
          <p:cNvSpPr txBox="1">
            <a:spLocks/>
          </p:cNvSpPr>
          <p:nvPr/>
        </p:nvSpPr>
        <p:spPr bwMode="auto">
          <a:xfrm>
            <a:off x="990600" y="1676400"/>
            <a:ext cx="3581400"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a:ln>
                  <a:noFill/>
                </a:ln>
                <a:solidFill>
                  <a:schemeClr val="bg1"/>
                </a:solidFill>
                <a:effectLst/>
                <a:uLnTx/>
                <a:uFillTx/>
                <a:latin typeface="+mn-lt"/>
                <a:ea typeface="+mn-ea"/>
                <a:cs typeface="+mn-cs"/>
              </a:rPr>
              <a:t>Purpose</a:t>
            </a:r>
          </a:p>
        </p:txBody>
      </p:sp>
      <p:sp>
        <p:nvSpPr>
          <p:cNvPr id="3" name="Content Placeholder 2"/>
          <p:cNvSpPr>
            <a:spLocks noGrp="1"/>
          </p:cNvSpPr>
          <p:nvPr>
            <p:ph sz="half" idx="1"/>
          </p:nvPr>
        </p:nvSpPr>
        <p:spPr>
          <a:xfrm>
            <a:off x="685800" y="2109156"/>
            <a:ext cx="3924300" cy="3581400"/>
          </a:xfrm>
        </p:spPr>
        <p:txBody>
          <a:bodyPr/>
          <a:lstStyle/>
          <a:p>
            <a:pPr lvl="1">
              <a:buNone/>
            </a:pPr>
            <a:r>
              <a:rPr lang="en-US" sz="1600" dirty="0"/>
              <a:t>Offers understanding or insight into a person:</a:t>
            </a:r>
          </a:p>
          <a:p>
            <a:pPr lvl="1"/>
            <a:r>
              <a:rPr lang="en-US" sz="1600" dirty="0"/>
              <a:t>How the person prioritizes health and health problems</a:t>
            </a:r>
          </a:p>
          <a:p>
            <a:pPr lvl="1"/>
            <a:r>
              <a:rPr lang="en-US" sz="1600" dirty="0"/>
              <a:t>Belief about the causes health problems or what symptoms mean</a:t>
            </a:r>
          </a:p>
          <a:p>
            <a:pPr lvl="1"/>
            <a:r>
              <a:rPr lang="en-US" sz="1600" dirty="0"/>
              <a:t>Hopefulness about whether treatment will help</a:t>
            </a:r>
          </a:p>
          <a:p>
            <a:pPr lvl="1"/>
            <a:r>
              <a:rPr lang="en-US" sz="1600" dirty="0"/>
              <a:t>Sense of how worthwhile certain actions might be in preventing disease or treating health problems or risks</a:t>
            </a:r>
          </a:p>
        </p:txBody>
      </p:sp>
      <p:sp>
        <p:nvSpPr>
          <p:cNvPr id="10" name="Text Placeholder 4"/>
          <p:cNvSpPr txBox="1">
            <a:spLocks/>
          </p:cNvSpPr>
          <p:nvPr/>
        </p:nvSpPr>
        <p:spPr bwMode="auto">
          <a:xfrm>
            <a:off x="4953000" y="167640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a:ln>
                  <a:noFill/>
                </a:ln>
                <a:solidFill>
                  <a:schemeClr val="bg1"/>
                </a:solidFill>
                <a:effectLst/>
                <a:uLnTx/>
                <a:uFillTx/>
                <a:latin typeface="+mn-lt"/>
                <a:ea typeface="+mn-ea"/>
                <a:cs typeface="+mn-cs"/>
              </a:rPr>
              <a:t>Contribution</a:t>
            </a:r>
          </a:p>
        </p:txBody>
      </p:sp>
      <p:sp>
        <p:nvSpPr>
          <p:cNvPr id="4" name="Content Placeholder 3"/>
          <p:cNvSpPr>
            <a:spLocks noGrp="1"/>
          </p:cNvSpPr>
          <p:nvPr>
            <p:ph sz="half" idx="2"/>
          </p:nvPr>
        </p:nvSpPr>
        <p:spPr>
          <a:xfrm>
            <a:off x="4762500" y="2109156"/>
            <a:ext cx="3924300" cy="3581400"/>
          </a:xfrm>
        </p:spPr>
        <p:txBody>
          <a:bodyPr/>
          <a:lstStyle/>
          <a:p>
            <a:pPr lvl="1"/>
            <a:r>
              <a:rPr lang="en-US" sz="1600" dirty="0"/>
              <a:t>Helps individualize a comprehensive assessment:</a:t>
            </a:r>
          </a:p>
          <a:p>
            <a:pPr lvl="2"/>
            <a:r>
              <a:rPr lang="en-US" sz="1600" dirty="0"/>
              <a:t>What do you think caused your problems?</a:t>
            </a:r>
          </a:p>
          <a:p>
            <a:pPr lvl="2"/>
            <a:r>
              <a:rPr lang="en-US" sz="1600" dirty="0"/>
              <a:t>Why do you think it started when it did?</a:t>
            </a:r>
          </a:p>
          <a:p>
            <a:pPr lvl="2"/>
            <a:r>
              <a:rPr lang="en-US" sz="1600" dirty="0"/>
              <a:t>How does it effect you?</a:t>
            </a:r>
          </a:p>
          <a:p>
            <a:pPr lvl="2"/>
            <a:r>
              <a:rPr lang="en-US" sz="1600" dirty="0"/>
              <a:t>What worries you most?</a:t>
            </a:r>
          </a:p>
          <a:p>
            <a:pPr lvl="2"/>
            <a:r>
              <a:rPr lang="en-US" sz="1600" dirty="0"/>
              <a:t>What kind of treatment do you think you should receive? </a:t>
            </a:r>
          </a:p>
        </p:txBody>
      </p:sp>
    </p:spTree>
    <p:extLst>
      <p:ext uri="{BB962C8B-B14F-4D97-AF65-F5344CB8AC3E}">
        <p14:creationId xmlns:p14="http://schemas.microsoft.com/office/powerpoint/2010/main" val="428355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Common Theories to Enhance Assessment </a:t>
            </a:r>
            <a:r>
              <a:rPr lang="en-US" baseline="30000" dirty="0"/>
              <a:t>3</a:t>
            </a:r>
          </a:p>
        </p:txBody>
      </p:sp>
      <p:sp>
        <p:nvSpPr>
          <p:cNvPr id="5" name="Rectangle 4"/>
          <p:cNvSpPr/>
          <p:nvPr/>
        </p:nvSpPr>
        <p:spPr>
          <a:xfrm>
            <a:off x="838200" y="23622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Environmental </a:t>
            </a:r>
          </a:p>
          <a:p>
            <a:r>
              <a:rPr lang="en-US" sz="1800" b="1" dirty="0">
                <a:solidFill>
                  <a:schemeClr val="bg1"/>
                </a:solidFill>
                <a:latin typeface="+mn-lt"/>
                <a:cs typeface="Times New Roman" pitchFamily="18" charset="0"/>
              </a:rPr>
              <a:t>or Systems Theory</a:t>
            </a:r>
          </a:p>
        </p:txBody>
      </p:sp>
      <p:sp>
        <p:nvSpPr>
          <p:cNvPr id="17" name="Rectangle 16"/>
          <p:cNvSpPr/>
          <p:nvPr/>
        </p:nvSpPr>
        <p:spPr>
          <a:xfrm>
            <a:off x="3657600" y="236220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Behavior is influenced by a person’s environment.  Interventions aimed at the individual </a:t>
            </a:r>
            <a:r>
              <a:rPr lang="en-US" sz="1500" i="1" dirty="0">
                <a:solidFill>
                  <a:schemeClr val="tx1"/>
                </a:solidFill>
                <a:latin typeface="Arial" pitchFamily="34" charset="0"/>
                <a:cs typeface="Arial" pitchFamily="34" charset="0"/>
              </a:rPr>
              <a:t>and</a:t>
            </a:r>
            <a:r>
              <a:rPr lang="en-US" sz="1500" dirty="0">
                <a:solidFill>
                  <a:schemeClr val="tx1"/>
                </a:solidFill>
                <a:latin typeface="Arial" pitchFamily="34" charset="0"/>
                <a:cs typeface="Arial" pitchFamily="34" charset="0"/>
              </a:rPr>
              <a:t> the environment have potential for positive outcomes.</a:t>
            </a:r>
          </a:p>
        </p:txBody>
      </p:sp>
      <p:sp>
        <p:nvSpPr>
          <p:cNvPr id="6" name="Rectangle 5"/>
          <p:cNvSpPr/>
          <p:nvPr/>
        </p:nvSpPr>
        <p:spPr>
          <a:xfrm>
            <a:off x="838200" y="31242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Human</a:t>
            </a:r>
          </a:p>
          <a:p>
            <a:r>
              <a:rPr lang="en-US" sz="1800" b="1" dirty="0">
                <a:solidFill>
                  <a:schemeClr val="bg1"/>
                </a:solidFill>
                <a:latin typeface="+mn-lt"/>
                <a:cs typeface="Times New Roman" pitchFamily="18" charset="0"/>
              </a:rPr>
              <a:t>Developmental Theory</a:t>
            </a:r>
          </a:p>
        </p:txBody>
      </p:sp>
      <p:sp>
        <p:nvSpPr>
          <p:cNvPr id="23" name="Rectangle 22"/>
          <p:cNvSpPr/>
          <p:nvPr/>
        </p:nvSpPr>
        <p:spPr>
          <a:xfrm>
            <a:off x="3657600" y="3139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eaLnBrk="0" hangingPunct="0">
              <a:spcAft>
                <a:spcPts val="1200"/>
              </a:spcAft>
            </a:pPr>
            <a:r>
              <a:rPr lang="en-US" sz="1500" dirty="0">
                <a:solidFill>
                  <a:schemeClr val="tx1"/>
                </a:solidFill>
                <a:latin typeface="Arial" pitchFamily="34" charset="0"/>
                <a:cs typeface="Arial" pitchFamily="34" charset="0"/>
              </a:rPr>
              <a:t>People have different needs and capacities related to the current phase of their life history.</a:t>
            </a:r>
          </a:p>
        </p:txBody>
      </p:sp>
      <p:sp>
        <p:nvSpPr>
          <p:cNvPr id="9" name="Rectangle 8"/>
          <p:cNvSpPr/>
          <p:nvPr/>
        </p:nvSpPr>
        <p:spPr>
          <a:xfrm>
            <a:off x="838200" y="39014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Grief and Loss </a:t>
            </a:r>
          </a:p>
          <a:p>
            <a:r>
              <a:rPr lang="en-US" sz="1800" b="1" dirty="0">
                <a:solidFill>
                  <a:schemeClr val="bg1"/>
                </a:solidFill>
                <a:latin typeface="+mn-lt"/>
                <a:cs typeface="Times New Roman" pitchFamily="18" charset="0"/>
              </a:rPr>
              <a:t>Theory</a:t>
            </a:r>
          </a:p>
        </p:txBody>
      </p:sp>
      <p:sp>
        <p:nvSpPr>
          <p:cNvPr id="25" name="Rectangle 24"/>
          <p:cNvSpPr/>
          <p:nvPr/>
        </p:nvSpPr>
        <p:spPr>
          <a:xfrm>
            <a:off x="3657600" y="3901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All persons experience losses that have the potential to result in feelings and reactions: denial, anger, depression, bargaining, and acceptance.</a:t>
            </a:r>
          </a:p>
        </p:txBody>
      </p:sp>
      <p:sp>
        <p:nvSpPr>
          <p:cNvPr id="10" name="Rectangle 9"/>
          <p:cNvSpPr/>
          <p:nvPr/>
        </p:nvSpPr>
        <p:spPr>
          <a:xfrm>
            <a:off x="838200" y="46634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Social Support </a:t>
            </a:r>
          </a:p>
          <a:p>
            <a:r>
              <a:rPr lang="en-US" sz="1800" b="1" dirty="0">
                <a:solidFill>
                  <a:schemeClr val="bg1"/>
                </a:solidFill>
                <a:latin typeface="+mn-lt"/>
                <a:cs typeface="Times New Roman" pitchFamily="18" charset="0"/>
              </a:rPr>
              <a:t>Theory</a:t>
            </a:r>
          </a:p>
        </p:txBody>
      </p:sp>
      <p:sp>
        <p:nvSpPr>
          <p:cNvPr id="26" name="Rectangle 25"/>
          <p:cNvSpPr/>
          <p:nvPr/>
        </p:nvSpPr>
        <p:spPr>
          <a:xfrm>
            <a:off x="3657600" y="4663440"/>
            <a:ext cx="5257800" cy="777240"/>
          </a:xfrm>
          <a:prstGeom prst="rect">
            <a:avLst/>
          </a:prstGeom>
          <a:noFill/>
          <a:ln w="19050">
            <a:solidFill>
              <a:srgbClr val="A1BBDB"/>
            </a:solidFill>
          </a:ln>
          <a:effectLst/>
        </p:spPr>
        <p:style>
          <a:lnRef idx="1">
            <a:schemeClr val="accent1"/>
          </a:lnRef>
          <a:fillRef idx="3">
            <a:schemeClr val="accent1"/>
          </a:fillRef>
          <a:effectRef idx="2">
            <a:schemeClr val="accent1"/>
          </a:effectRef>
          <a:fontRef idx="minor">
            <a:schemeClr val="lt1"/>
          </a:fontRef>
        </p:style>
        <p:txBody>
          <a:bodyPr lIns="182880" anchor="ctr"/>
          <a:lstStyle/>
          <a:p>
            <a:pPr lvl="0" eaLnBrk="0" hangingPunct="0">
              <a:spcAft>
                <a:spcPts val="1200"/>
              </a:spcAft>
            </a:pPr>
            <a:r>
              <a:rPr lang="en-US" sz="1500" dirty="0">
                <a:solidFill>
                  <a:schemeClr val="tx1"/>
                </a:solidFill>
                <a:latin typeface="Arial" pitchFamily="34" charset="0"/>
                <a:cs typeface="Arial" pitchFamily="34" charset="0"/>
              </a:rPr>
              <a:t>No one should try to go it alone.  Having access to a network of support may result in improved healthcare outcomes.</a:t>
            </a:r>
          </a:p>
        </p:txBody>
      </p:sp>
    </p:spTree>
    <p:extLst>
      <p:ext uri="{BB962C8B-B14F-4D97-AF65-F5344CB8AC3E}">
        <p14:creationId xmlns:p14="http://schemas.microsoft.com/office/powerpoint/2010/main" val="625715504"/>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9922"/>
            <a:ext cx="8001000" cy="838200"/>
          </a:xfrm>
        </p:spPr>
        <p:txBody>
          <a:bodyPr/>
          <a:lstStyle/>
          <a:p>
            <a:r>
              <a:rPr lang="en-US" dirty="0"/>
              <a:t>Group Activity</a:t>
            </a:r>
            <a:br>
              <a:rPr lang="en-US" dirty="0"/>
            </a:br>
            <a:r>
              <a:rPr lang="en-US" sz="2400" dirty="0">
                <a:solidFill>
                  <a:srgbClr val="CE7124"/>
                </a:solidFill>
              </a:rPr>
              <a:t>Beliefs about Pain</a:t>
            </a:r>
          </a:p>
        </p:txBody>
      </p:sp>
      <p:sp>
        <p:nvSpPr>
          <p:cNvPr id="19464" name="Text Box 6"/>
          <p:cNvSpPr txBox="1">
            <a:spLocks noChangeArrowheads="1"/>
          </p:cNvSpPr>
          <p:nvPr/>
        </p:nvSpPr>
        <p:spPr bwMode="auto">
          <a:xfrm>
            <a:off x="781050" y="1600200"/>
            <a:ext cx="80772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spcBef>
                <a:spcPct val="20000"/>
              </a:spcBef>
            </a:pPr>
            <a:r>
              <a:rPr lang="en-US" sz="2000" i="1" dirty="0">
                <a:solidFill>
                  <a:srgbClr val="336699"/>
                </a:solidFill>
                <a:latin typeface="Times New Roman" pitchFamily="18" charset="0"/>
                <a:cs typeface="Times New Roman" pitchFamily="18" charset="0"/>
              </a:rPr>
              <a:t>The messages that “pain equals harm” and or that all pain is a signal that something is wrong can contribute to disability and distress  for persons with chronic conditions.</a:t>
            </a:r>
            <a:r>
              <a:rPr lang="en-GB" sz="2000" baseline="30000" dirty="0">
                <a:solidFill>
                  <a:srgbClr val="336699"/>
                </a:solidFill>
                <a:latin typeface="Times New Roman" pitchFamily="18" charset="0"/>
                <a:cs typeface="Times New Roman" pitchFamily="18" charset="0"/>
              </a:rPr>
              <a:t>28</a:t>
            </a:r>
            <a:endParaRPr lang="en-GB" sz="2000" dirty="0">
              <a:solidFill>
                <a:srgbClr val="336699"/>
              </a:solidFill>
              <a:latin typeface="Times New Roman" pitchFamily="18" charset="0"/>
              <a:cs typeface="Times New Roman" pitchFamily="18" charset="0"/>
            </a:endParaRPr>
          </a:p>
        </p:txBody>
      </p:sp>
      <p:sp>
        <p:nvSpPr>
          <p:cNvPr id="5" name="Content Placeholder 2"/>
          <p:cNvSpPr txBox="1">
            <a:spLocks/>
          </p:cNvSpPr>
          <p:nvPr/>
        </p:nvSpPr>
        <p:spPr>
          <a:xfrm>
            <a:off x="1295400" y="2971800"/>
            <a:ext cx="7010400" cy="2362200"/>
          </a:xfrm>
          <a:prstGeom prst="rect">
            <a:avLst/>
          </a:prstGeom>
          <a:solidFill>
            <a:srgbClr val="F7E297"/>
          </a:solidFill>
          <a:ln w="28575">
            <a:solidFill>
              <a:schemeClr val="bg1"/>
            </a:solidFill>
          </a:ln>
        </p:spPr>
        <p:txBody>
          <a:bodyPr/>
          <a:lstStyle/>
          <a:p>
            <a:pPr marL="342900" marR="0" lvl="0" indent="-342900" algn="ctr" defTabSz="914400" rtl="0" eaLnBrk="1" fontAlgn="base" latinLnBrk="0" hangingPunct="1">
              <a:lnSpc>
                <a:spcPct val="100000"/>
              </a:lnSpc>
              <a:spcBef>
                <a:spcPts val="600"/>
              </a:spcBef>
              <a:spcAft>
                <a:spcPct val="0"/>
              </a:spcAft>
              <a:buClr>
                <a:srgbClr val="16A21F"/>
              </a:buClr>
              <a:buSzTx/>
              <a:buFont typeface="Wingdings" pitchFamily="2" charset="2"/>
              <a:buNone/>
              <a:tabLst/>
              <a:defRPr/>
            </a:pPr>
            <a:r>
              <a:rPr lang="en-US" sz="2000" b="1" kern="0" noProof="0" dirty="0">
                <a:solidFill>
                  <a:srgbClr val="336699"/>
                </a:solidFill>
                <a:latin typeface="+mn-lt"/>
                <a:ea typeface="+mn-ea"/>
              </a:rPr>
              <a:t>Consider the Following Questions:</a:t>
            </a:r>
            <a:endParaRPr kumimoji="0" lang="en-US" sz="2000" b="1" i="0" u="none" strike="noStrike" kern="0" cap="none" spc="0" normalizeH="0" baseline="0" noProof="0" dirty="0">
              <a:ln>
                <a:noFill/>
              </a:ln>
              <a:solidFill>
                <a:srgbClr val="336699"/>
              </a:solidFill>
              <a:effectLst/>
              <a:uLnTx/>
              <a:uFillTx/>
              <a:latin typeface="+mn-lt"/>
              <a:ea typeface="+mn-ea"/>
            </a:endParaRPr>
          </a:p>
          <a:p>
            <a:pPr marL="742950" lvl="1" indent="-285750" eaLnBrk="1" hangingPunct="1">
              <a:spcBef>
                <a:spcPts val="600"/>
              </a:spcBef>
              <a:buClr>
                <a:schemeClr val="bg2"/>
              </a:buClr>
              <a:buFont typeface="Wingdings" pitchFamily="2" charset="2"/>
              <a:buChar char="l"/>
            </a:pPr>
            <a:r>
              <a:rPr lang="en-US" sz="1800" dirty="0"/>
              <a:t>Brainstorm about some of the common beliefs about pain and how these might impact behavior.</a:t>
            </a:r>
          </a:p>
          <a:p>
            <a:pPr marL="742950" lvl="1" indent="-285750" eaLnBrk="1" hangingPunct="1">
              <a:spcBef>
                <a:spcPts val="600"/>
              </a:spcBef>
              <a:buClr>
                <a:schemeClr val="bg2"/>
              </a:buClr>
              <a:buFont typeface="Wingdings" pitchFamily="2" charset="2"/>
              <a:buChar char="l"/>
            </a:pPr>
            <a:r>
              <a:rPr lang="en-US" sz="1800" dirty="0"/>
              <a:t>What types of questions might you ask to understand the person’s belief?  How have they coped with pain? </a:t>
            </a:r>
          </a:p>
          <a:p>
            <a:pPr marL="742950" lvl="1" indent="-285750" eaLnBrk="1" hangingPunct="1">
              <a:spcBef>
                <a:spcPts val="600"/>
              </a:spcBef>
              <a:buClr>
                <a:schemeClr val="bg2"/>
              </a:buClr>
              <a:buFont typeface="Wingdings" pitchFamily="2" charset="2"/>
              <a:buChar char="l"/>
            </a:pPr>
            <a:r>
              <a:rPr lang="en-US" sz="1800" dirty="0"/>
              <a:t>How could education and information be used to address these issues?  What would the goal be?</a:t>
            </a:r>
          </a:p>
        </p:txBody>
      </p:sp>
    </p:spTree>
    <p:extLst>
      <p:ext uri="{BB962C8B-B14F-4D97-AF65-F5344CB8AC3E}">
        <p14:creationId xmlns:p14="http://schemas.microsoft.com/office/powerpoint/2010/main" val="41018872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a:t>The Client’s Theory of Change</a:t>
            </a:r>
          </a:p>
        </p:txBody>
      </p:sp>
    </p:spTree>
    <p:extLst>
      <p:ext uri="{BB962C8B-B14F-4D97-AF65-F5344CB8AC3E}">
        <p14:creationId xmlns:p14="http://schemas.microsoft.com/office/powerpoint/2010/main" val="27713703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The Client’s Theory of Change </a:t>
            </a:r>
            <a:r>
              <a:rPr lang="en-US" baseline="30000" dirty="0"/>
              <a:t>29</a:t>
            </a:r>
            <a:endParaRPr lang="en-US" dirty="0"/>
          </a:p>
        </p:txBody>
      </p:sp>
      <p:sp>
        <p:nvSpPr>
          <p:cNvPr id="6" name="Text Placeholder 4"/>
          <p:cNvSpPr txBox="1">
            <a:spLocks/>
          </p:cNvSpPr>
          <p:nvPr/>
        </p:nvSpPr>
        <p:spPr bwMode="auto">
          <a:xfrm>
            <a:off x="990600" y="164333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a:ln>
                  <a:noFill/>
                </a:ln>
                <a:solidFill>
                  <a:schemeClr val="bg1"/>
                </a:solidFill>
                <a:effectLst/>
                <a:uLnTx/>
                <a:uFillTx/>
                <a:latin typeface="+mn-lt"/>
                <a:ea typeface="+mn-ea"/>
                <a:cs typeface="+mn-cs"/>
              </a:rPr>
              <a:t>Purpose</a:t>
            </a:r>
          </a:p>
        </p:txBody>
      </p:sp>
      <p:sp>
        <p:nvSpPr>
          <p:cNvPr id="3" name="Content Placeholder 2"/>
          <p:cNvSpPr>
            <a:spLocks noGrp="1"/>
          </p:cNvSpPr>
          <p:nvPr>
            <p:ph sz="half" idx="1"/>
          </p:nvPr>
        </p:nvSpPr>
        <p:spPr>
          <a:xfrm>
            <a:off x="990600" y="2057400"/>
            <a:ext cx="3659188" cy="3581400"/>
          </a:xfrm>
          <a:ln w="19050">
            <a:solidFill>
              <a:schemeClr val="bg1">
                <a:lumMod val="75000"/>
              </a:schemeClr>
            </a:solidFill>
          </a:ln>
        </p:spPr>
        <p:txBody>
          <a:bodyPr/>
          <a:lstStyle/>
          <a:p>
            <a:pPr algn="ctr">
              <a:spcBef>
                <a:spcPts val="1200"/>
              </a:spcBef>
            </a:pPr>
            <a:r>
              <a:rPr lang="en-US" sz="2000" b="1" dirty="0">
                <a:solidFill>
                  <a:srgbClr val="CE7124"/>
                </a:solidFill>
              </a:rPr>
              <a:t>An “informal” theory  which explains a person’s : </a:t>
            </a:r>
          </a:p>
          <a:p>
            <a:pPr marL="457200" lvl="1" indent="-344488">
              <a:spcBef>
                <a:spcPts val="1200"/>
              </a:spcBef>
            </a:pPr>
            <a:r>
              <a:rPr lang="en-US" sz="1600" dirty="0"/>
              <a:t>Perceptions and views about the nature of the problem and it’s possible resolution</a:t>
            </a:r>
          </a:p>
          <a:p>
            <a:pPr marL="457200" lvl="1" indent="-344488">
              <a:spcBef>
                <a:spcPts val="1200"/>
              </a:spcBef>
            </a:pPr>
            <a:r>
              <a:rPr lang="en-US" sz="1600" dirty="0"/>
              <a:t>Opinion about what is known to be helpful or unhelpful in dealing with the problem</a:t>
            </a:r>
          </a:p>
          <a:p>
            <a:pPr marL="112713" lvl="1" indent="0">
              <a:spcBef>
                <a:spcPts val="1200"/>
              </a:spcBef>
              <a:buNone/>
            </a:pPr>
            <a:r>
              <a:rPr lang="en-US" sz="1600" dirty="0"/>
              <a:t>NOTE: this theory needs to be discovered through dialogue characterized by “caring curiosity” </a:t>
            </a:r>
          </a:p>
        </p:txBody>
      </p:sp>
      <p:sp>
        <p:nvSpPr>
          <p:cNvPr id="7" name="Text Placeholder 4"/>
          <p:cNvSpPr txBox="1">
            <a:spLocks/>
          </p:cNvSpPr>
          <p:nvPr/>
        </p:nvSpPr>
        <p:spPr bwMode="auto">
          <a:xfrm>
            <a:off x="5105400" y="1643330"/>
            <a:ext cx="3659188" cy="422275"/>
          </a:xfrm>
          <a:prstGeom prst="rect">
            <a:avLst/>
          </a:prstGeom>
          <a:solidFill>
            <a:srgbClr val="4F81BD"/>
          </a:solidFill>
          <a:ln w="19050">
            <a:solidFill>
              <a:schemeClr val="bg1">
                <a:lumMod val="85000"/>
              </a:schemeClr>
            </a:solidFill>
          </a:ln>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200" b="1" i="0" u="none" strike="noStrike" kern="0" cap="none" spc="0" normalizeH="0" baseline="0" noProof="0" dirty="0">
                <a:ln>
                  <a:noFill/>
                </a:ln>
                <a:solidFill>
                  <a:schemeClr val="bg1"/>
                </a:solidFill>
                <a:effectLst/>
                <a:uLnTx/>
                <a:uFillTx/>
                <a:latin typeface="+mn-lt"/>
                <a:ea typeface="+mn-ea"/>
                <a:cs typeface="+mn-cs"/>
              </a:rPr>
              <a:t>Contribution</a:t>
            </a:r>
          </a:p>
        </p:txBody>
      </p:sp>
      <p:sp>
        <p:nvSpPr>
          <p:cNvPr id="4" name="Content Placeholder 3"/>
          <p:cNvSpPr>
            <a:spLocks noGrp="1"/>
          </p:cNvSpPr>
          <p:nvPr>
            <p:ph sz="half" idx="2"/>
          </p:nvPr>
        </p:nvSpPr>
        <p:spPr>
          <a:xfrm>
            <a:off x="5105400" y="2057400"/>
            <a:ext cx="3659188" cy="3581400"/>
          </a:xfrm>
          <a:ln w="19050">
            <a:solidFill>
              <a:schemeClr val="bg1">
                <a:lumMod val="75000"/>
              </a:schemeClr>
            </a:solidFill>
          </a:ln>
        </p:spPr>
        <p:txBody>
          <a:bodyPr/>
          <a:lstStyle/>
          <a:p>
            <a:pPr marL="396875" lvl="1" indent="-284163">
              <a:spcBef>
                <a:spcPts val="1200"/>
              </a:spcBef>
            </a:pPr>
            <a:r>
              <a:rPr lang="en-US" sz="1600" dirty="0"/>
              <a:t>Helps to direct the focus of treatment based on the patient’s expertise and knowledge, reinforcing engagement and motivation</a:t>
            </a:r>
          </a:p>
          <a:p>
            <a:pPr marL="396875" lvl="1" indent="-284163">
              <a:spcBef>
                <a:spcPts val="1200"/>
              </a:spcBef>
            </a:pPr>
            <a:r>
              <a:rPr lang="en-US" sz="1600" dirty="0"/>
              <a:t>Highlights strengths and abilities in the patient that may have been overlooked or forgotten</a:t>
            </a:r>
          </a:p>
          <a:p>
            <a:pPr marL="396875" lvl="1" indent="-284163">
              <a:spcBef>
                <a:spcPts val="1200"/>
              </a:spcBef>
            </a:pPr>
            <a:r>
              <a:rPr lang="en-US" sz="1600" dirty="0"/>
              <a:t>Provides details on previous experiences of change which offer opportunities to make a successful plan in the present</a:t>
            </a:r>
          </a:p>
        </p:txBody>
      </p:sp>
    </p:spTree>
    <p:extLst>
      <p:ext uri="{BB962C8B-B14F-4D97-AF65-F5344CB8AC3E}">
        <p14:creationId xmlns:p14="http://schemas.microsoft.com/office/powerpoint/2010/main" val="4283554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a:t>Activity</a:t>
            </a:r>
            <a:br>
              <a:rPr lang="en-US" dirty="0"/>
            </a:br>
            <a:r>
              <a:rPr lang="en-US" sz="2400" dirty="0">
                <a:solidFill>
                  <a:srgbClr val="CE7124"/>
                </a:solidFill>
              </a:rPr>
              <a:t>Client’s Theory of Change …</a:t>
            </a:r>
          </a:p>
        </p:txBody>
      </p:sp>
      <p:sp>
        <p:nvSpPr>
          <p:cNvPr id="4" name="Rectangle 5"/>
          <p:cNvSpPr>
            <a:spLocks noChangeArrowheads="1"/>
          </p:cNvSpPr>
          <p:nvPr/>
        </p:nvSpPr>
        <p:spPr bwMode="auto">
          <a:xfrm>
            <a:off x="901700" y="1487269"/>
            <a:ext cx="7937500" cy="923330"/>
          </a:xfrm>
          <a:prstGeom prst="rect">
            <a:avLst/>
          </a:prstGeom>
          <a:solidFill>
            <a:schemeClr val="bg1"/>
          </a:solidFill>
          <a:ln>
            <a:noFill/>
          </a:ln>
          <a:extLst/>
        </p:spPr>
        <p:txBody>
          <a:bodyPr wrap="square">
            <a:spAutoFit/>
          </a:bodyPr>
          <a:lstStyle/>
          <a:p>
            <a:r>
              <a:rPr lang="en-US" sz="1800" b="1" dirty="0">
                <a:solidFill>
                  <a:srgbClr val="336699"/>
                </a:solidFill>
              </a:rPr>
              <a:t>Prompting a client to reflect on successful ways that they have coped or positively made changes in the past, can help to uncover resources (internal and external) used to resolve current problems.</a:t>
            </a:r>
            <a:r>
              <a:rPr lang="en-US" sz="1800" b="1" baseline="30000" dirty="0">
                <a:solidFill>
                  <a:srgbClr val="336699"/>
                </a:solidFill>
              </a:rPr>
              <a:t>29</a:t>
            </a:r>
            <a:endParaRPr lang="en-US" sz="1800" b="1" dirty="0">
              <a:solidFill>
                <a:srgbClr val="336699"/>
              </a:solidFill>
            </a:endParaRPr>
          </a:p>
        </p:txBody>
      </p:sp>
      <p:sp>
        <p:nvSpPr>
          <p:cNvPr id="5" name="Content Placeholder 2"/>
          <p:cNvSpPr txBox="1">
            <a:spLocks/>
          </p:cNvSpPr>
          <p:nvPr/>
        </p:nvSpPr>
        <p:spPr>
          <a:xfrm>
            <a:off x="1066800" y="2590800"/>
            <a:ext cx="7467600" cy="2971800"/>
          </a:xfrm>
          <a:prstGeom prst="rect">
            <a:avLst/>
          </a:prstGeom>
          <a:ln w="19050">
            <a:solidFill>
              <a:schemeClr val="bg1">
                <a:lumMod val="75000"/>
              </a:schemeClr>
            </a:solidFill>
          </a:ln>
        </p:spPr>
        <p:txBody>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kern="0" noProof="0" dirty="0">
                <a:solidFill>
                  <a:srgbClr val="CE7124"/>
                </a:solidFill>
                <a:latin typeface="+mn-lt"/>
                <a:ea typeface="+mn-ea"/>
              </a:rPr>
              <a:t>Consider the Following Questions:</a:t>
            </a:r>
            <a:endParaRPr kumimoji="0" lang="en-US" sz="2400" i="0" u="none" strike="noStrike" kern="0" cap="none" spc="0" normalizeH="0" baseline="0" noProof="0" dirty="0">
              <a:ln>
                <a:noFill/>
              </a:ln>
              <a:solidFill>
                <a:srgbClr val="CE7124"/>
              </a:solidFill>
              <a:effectLst/>
              <a:uLnTx/>
              <a:uFillTx/>
              <a:latin typeface="+mn-lt"/>
              <a:ea typeface="+mn-ea"/>
              <a:cs typeface="+mn-cs"/>
            </a:endParaRPr>
          </a:p>
          <a:p>
            <a:pPr marL="742950" lvl="1" indent="-285750" eaLnBrk="1" hangingPunct="1">
              <a:spcBef>
                <a:spcPts val="1200"/>
              </a:spcBef>
              <a:buClr>
                <a:schemeClr val="bg2"/>
              </a:buClr>
              <a:buFont typeface="Wingdings" pitchFamily="2" charset="2"/>
              <a:buChar char="l"/>
            </a:pPr>
            <a:r>
              <a:rPr lang="en-US" sz="1800" dirty="0"/>
              <a:t>When the goal is to discover the client’s theory, what role and stance is the most effective for the practitioner to take? (Hint:  there is more than one right answer here) </a:t>
            </a:r>
          </a:p>
          <a:p>
            <a:pPr marL="742950" lvl="1" indent="-285750" eaLnBrk="1" hangingPunct="1">
              <a:spcBef>
                <a:spcPts val="1200"/>
              </a:spcBef>
              <a:buClr>
                <a:schemeClr val="bg2"/>
              </a:buClr>
              <a:buFont typeface="Wingdings" pitchFamily="2" charset="2"/>
              <a:buChar char="l"/>
            </a:pPr>
            <a:r>
              <a:rPr lang="en-US" sz="1800" dirty="0"/>
              <a:t>Are the models of education (Lorig, Freire, Bloom) compatible with this theory? Could they be used in combination?</a:t>
            </a:r>
          </a:p>
          <a:p>
            <a:pPr marL="742950" lvl="1" indent="-285750" eaLnBrk="1" hangingPunct="1">
              <a:spcBef>
                <a:spcPts val="1200"/>
              </a:spcBef>
              <a:buClr>
                <a:schemeClr val="bg2"/>
              </a:buClr>
              <a:buFont typeface="Wingdings" pitchFamily="2" charset="2"/>
              <a:buChar char="l"/>
            </a:pPr>
            <a:r>
              <a:rPr lang="en-US" sz="1800" dirty="0"/>
              <a:t>How would a solution-focused approach serve the discovery of the client’s theory of change?  (Be specific) </a:t>
            </a:r>
          </a:p>
        </p:txBody>
      </p:sp>
    </p:spTree>
    <p:extLst>
      <p:ext uri="{BB962C8B-B14F-4D97-AF65-F5344CB8AC3E}">
        <p14:creationId xmlns:p14="http://schemas.microsoft.com/office/powerpoint/2010/main" val="4101887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001000" cy="838200"/>
          </a:xfrm>
        </p:spPr>
        <p:txBody>
          <a:bodyPr/>
          <a:lstStyle/>
          <a:p>
            <a:r>
              <a:rPr lang="en-US" dirty="0"/>
              <a:t>Stage of Change</a:t>
            </a:r>
          </a:p>
        </p:txBody>
      </p:sp>
    </p:spTree>
    <p:extLst>
      <p:ext uri="{BB962C8B-B14F-4D97-AF65-F5344CB8AC3E}">
        <p14:creationId xmlns:p14="http://schemas.microsoft.com/office/powerpoint/2010/main" val="27713703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of Change Theory</a:t>
            </a:r>
            <a:r>
              <a:rPr lang="en-US" baseline="30000" dirty="0"/>
              <a:t>30</a:t>
            </a:r>
            <a:endParaRPr lang="en-US" dirty="0"/>
          </a:p>
        </p:txBody>
      </p:sp>
      <p:sp>
        <p:nvSpPr>
          <p:cNvPr id="3" name="Content Placeholder 2"/>
          <p:cNvSpPr>
            <a:spLocks noGrp="1"/>
          </p:cNvSpPr>
          <p:nvPr>
            <p:ph sz="half" idx="4294967295"/>
          </p:nvPr>
        </p:nvSpPr>
        <p:spPr>
          <a:xfrm>
            <a:off x="1062037" y="2251075"/>
            <a:ext cx="3659188" cy="3463925"/>
          </a:xfrm>
          <a:ln w="19050">
            <a:solidFill>
              <a:schemeClr val="bg1">
                <a:lumMod val="85000"/>
              </a:schemeClr>
            </a:solidFill>
          </a:ln>
        </p:spPr>
        <p:txBody>
          <a:bodyPr tIns="91440"/>
          <a:lstStyle/>
          <a:p>
            <a:pPr marL="339725" lvl="1" indent="-339725">
              <a:spcBef>
                <a:spcPts val="1200"/>
              </a:spcBef>
            </a:pPr>
            <a:r>
              <a:rPr lang="en-US" sz="1800" dirty="0"/>
              <a:t>Identify the stages that changers go through</a:t>
            </a:r>
          </a:p>
          <a:p>
            <a:pPr marL="339725" lvl="1" indent="-339725">
              <a:spcBef>
                <a:spcPts val="1200"/>
              </a:spcBef>
            </a:pPr>
            <a:r>
              <a:rPr lang="en-US" sz="1800" dirty="0"/>
              <a:t>Measure the person’s readiness to change and offer stage-matched interventions </a:t>
            </a:r>
          </a:p>
          <a:p>
            <a:pPr marL="339725" lvl="1" indent="-339725">
              <a:spcBef>
                <a:spcPts val="1200"/>
              </a:spcBef>
            </a:pPr>
            <a:r>
              <a:rPr lang="en-US" sz="1800" dirty="0"/>
              <a:t>Identify what is needed at each stage to move through the process and make behavior change</a:t>
            </a:r>
          </a:p>
        </p:txBody>
      </p:sp>
      <p:sp>
        <p:nvSpPr>
          <p:cNvPr id="5" name="Text Placeholder 4"/>
          <p:cNvSpPr>
            <a:spLocks noGrp="1"/>
          </p:cNvSpPr>
          <p:nvPr>
            <p:ph type="body" idx="4294967295"/>
          </p:nvPr>
        </p:nvSpPr>
        <p:spPr>
          <a:xfrm>
            <a:off x="1066800" y="1828800"/>
            <a:ext cx="3659188" cy="422275"/>
          </a:xfrm>
          <a:solidFill>
            <a:srgbClr val="4F81BD"/>
          </a:solidFill>
          <a:ln w="19050">
            <a:solidFill>
              <a:schemeClr val="bg1">
                <a:lumMod val="85000"/>
              </a:schemeClr>
            </a:solidFill>
          </a:ln>
        </p:spPr>
        <p:txBody>
          <a:bodyPr/>
          <a:lstStyle/>
          <a:p>
            <a:pPr algn="ctr"/>
            <a:r>
              <a:rPr lang="en-US" sz="2200" b="1" dirty="0">
                <a:solidFill>
                  <a:schemeClr val="bg1"/>
                </a:solidFill>
              </a:rPr>
              <a:t>Purpose</a:t>
            </a:r>
          </a:p>
        </p:txBody>
      </p:sp>
      <p:sp>
        <p:nvSpPr>
          <p:cNvPr id="6" name="Text Placeholder 5"/>
          <p:cNvSpPr>
            <a:spLocks noGrp="1"/>
          </p:cNvSpPr>
          <p:nvPr>
            <p:ph type="body" sz="quarter" idx="4294967295"/>
          </p:nvPr>
        </p:nvSpPr>
        <p:spPr>
          <a:xfrm>
            <a:off x="5102225" y="1828800"/>
            <a:ext cx="3660775" cy="422275"/>
          </a:xfrm>
          <a:solidFill>
            <a:srgbClr val="4F81BD"/>
          </a:solidFill>
          <a:ln w="19050">
            <a:solidFill>
              <a:schemeClr val="bg1">
                <a:lumMod val="85000"/>
              </a:schemeClr>
            </a:solidFill>
          </a:ln>
        </p:spPr>
        <p:txBody>
          <a:bodyPr/>
          <a:lstStyle/>
          <a:p>
            <a:pPr algn="ctr"/>
            <a:r>
              <a:rPr lang="en-US" sz="2200" b="1" dirty="0">
                <a:solidFill>
                  <a:schemeClr val="bg1"/>
                </a:solidFill>
              </a:rPr>
              <a:t>Contributions</a:t>
            </a:r>
          </a:p>
        </p:txBody>
      </p:sp>
      <p:sp>
        <p:nvSpPr>
          <p:cNvPr id="7" name="Content Placeholder 6"/>
          <p:cNvSpPr>
            <a:spLocks noGrp="1"/>
          </p:cNvSpPr>
          <p:nvPr>
            <p:ph sz="quarter" idx="4294967295"/>
          </p:nvPr>
        </p:nvSpPr>
        <p:spPr>
          <a:xfrm>
            <a:off x="5102225" y="2251075"/>
            <a:ext cx="3660775" cy="3463925"/>
          </a:xfrm>
          <a:noFill/>
          <a:ln w="19050">
            <a:solidFill>
              <a:schemeClr val="bg1">
                <a:lumMod val="85000"/>
              </a:schemeClr>
            </a:solidFill>
            <a:miter lim="800000"/>
            <a:headEnd/>
            <a:tailEnd/>
          </a:ln>
          <a:extLst>
            <a:ext uri="{909E8E84-426E-40dd-AFC4-6F175D3DCCD1}">
              <a14:hiddenFill xmlns:a14="http://schemas.microsoft.com/office/drawing/2010/main" xmlns="">
                <a:solidFill>
                  <a:schemeClr val="accent1"/>
                </a:solidFill>
              </a14:hiddenFill>
            </a:ext>
          </a:extLst>
        </p:spPr>
        <p:txBody>
          <a:bodyPr vert="horz" wrap="square" lIns="91440" tIns="91440" rIns="91440" bIns="45720" numCol="1" anchor="t" anchorCtr="0" compatLnSpc="1">
            <a:prstTxWarp prst="textNoShape">
              <a:avLst/>
            </a:prstTxWarp>
          </a:bodyPr>
          <a:lstStyle/>
          <a:p>
            <a:pPr marL="339725" lvl="1" indent="-339725">
              <a:spcBef>
                <a:spcPts val="1200"/>
              </a:spcBef>
            </a:pPr>
            <a:r>
              <a:rPr lang="en-US" sz="1800" dirty="0"/>
              <a:t>Recognize change as a process</a:t>
            </a:r>
          </a:p>
          <a:p>
            <a:pPr marL="339725" lvl="1" indent="-339725">
              <a:spcBef>
                <a:spcPts val="1200"/>
              </a:spcBef>
            </a:pPr>
            <a:r>
              <a:rPr lang="en-US" sz="1800" dirty="0"/>
              <a:t>See every person in the process of change and intervene accordingly</a:t>
            </a:r>
          </a:p>
          <a:p>
            <a:pPr marL="339725" lvl="1" indent="-339725">
              <a:spcBef>
                <a:spcPts val="1200"/>
              </a:spcBef>
            </a:pPr>
            <a:r>
              <a:rPr lang="en-US" sz="1800" dirty="0"/>
              <a:t>Recognize relapse as part of the change process</a:t>
            </a:r>
          </a:p>
          <a:p>
            <a:pPr marL="339725" lvl="1" indent="-339725">
              <a:spcBef>
                <a:spcPts val="1200"/>
              </a:spcBef>
            </a:pPr>
            <a:r>
              <a:rPr lang="en-US" sz="1800" dirty="0"/>
              <a:t>Measure progress both through changes in stage or in changes in behavior</a:t>
            </a:r>
          </a:p>
        </p:txBody>
      </p:sp>
    </p:spTree>
    <p:extLst>
      <p:ext uri="{BB962C8B-B14F-4D97-AF65-F5344CB8AC3E}">
        <p14:creationId xmlns:p14="http://schemas.microsoft.com/office/powerpoint/2010/main" val="4244974193"/>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 Prochaska</a:t>
            </a:r>
          </a:p>
        </p:txBody>
      </p:sp>
      <p:sp>
        <p:nvSpPr>
          <p:cNvPr id="4" name="Rectangle 3" descr="Rectangle around image"/>
          <p:cNvSpPr/>
          <p:nvPr/>
        </p:nvSpPr>
        <p:spPr>
          <a:xfrm>
            <a:off x="1795462" y="1828800"/>
            <a:ext cx="2166937" cy="3124200"/>
          </a:xfrm>
          <a:prstGeom prst="rect">
            <a:avLst/>
          </a:prstGeom>
          <a:solidFill>
            <a:schemeClr val="bg1"/>
          </a:solidFill>
          <a:ln>
            <a:solidFill>
              <a:srgbClr val="95B3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05" name="TextBox 17"/>
          <p:cNvSpPr txBox="1">
            <a:spLocks noChangeArrowheads="1"/>
          </p:cNvSpPr>
          <p:nvPr/>
        </p:nvSpPr>
        <p:spPr bwMode="auto">
          <a:xfrm>
            <a:off x="1854993" y="1818167"/>
            <a:ext cx="2047875" cy="605294"/>
          </a:xfrm>
          <a:prstGeom prst="rect">
            <a:avLst/>
          </a:prstGeom>
          <a:ln>
            <a:noFill/>
          </a:ln>
          <a:effectLst/>
        </p:spPr>
        <p:txBody>
          <a:bodyPr wrap="square">
            <a:spAutoFit/>
          </a:bodyPr>
          <a:lstStyle/>
          <a:p>
            <a:pPr algn="ctr">
              <a:lnSpc>
                <a:spcPts val="2000"/>
              </a:lnSpc>
            </a:pPr>
            <a:r>
              <a:rPr lang="en-US" sz="1800" dirty="0">
                <a:latin typeface="Arial" pitchFamily="34" charset="0"/>
                <a:cs typeface="Arial" pitchFamily="34" charset="0"/>
              </a:rPr>
              <a:t>Stage of Change Guru</a:t>
            </a:r>
          </a:p>
        </p:txBody>
      </p:sp>
      <p:pic>
        <p:nvPicPr>
          <p:cNvPr id="29" name="Picture 2" descr="Headshot of James Prochaska"/>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003820" y="2423461"/>
            <a:ext cx="1750220" cy="2333627"/>
          </a:xfrm>
          <a:prstGeom prst="rect">
            <a:avLst/>
          </a:prstGeom>
          <a:ln>
            <a:noFill/>
          </a:ln>
          <a:effectLst/>
        </p:spPr>
      </p:pic>
      <p:sp>
        <p:nvSpPr>
          <p:cNvPr id="76808" name="TextBox 30"/>
          <p:cNvSpPr txBox="1">
            <a:spLocks noChangeAspect="1"/>
          </p:cNvSpPr>
          <p:nvPr/>
        </p:nvSpPr>
        <p:spPr bwMode="auto">
          <a:xfrm>
            <a:off x="4191000" y="1966079"/>
            <a:ext cx="4495800" cy="2923877"/>
          </a:xfrm>
          <a:prstGeom prst="rect">
            <a:avLst/>
          </a:prstGeom>
          <a:noFill/>
          <a:ln w="9525">
            <a:noFill/>
            <a:miter lim="800000"/>
            <a:headEnd/>
            <a:tailEnd/>
          </a:ln>
        </p:spPr>
        <p:txBody>
          <a:bodyPr wrap="square">
            <a:spAutoFit/>
          </a:bodyPr>
          <a:lstStyle/>
          <a:p>
            <a:pPr>
              <a:spcAft>
                <a:spcPts val="1200"/>
              </a:spcAft>
            </a:pPr>
            <a:r>
              <a:rPr lang="en-US" b="1" dirty="0">
                <a:solidFill>
                  <a:srgbClr val="D3650B"/>
                </a:solidFill>
                <a:latin typeface="Arial" pitchFamily="34" charset="0"/>
                <a:cs typeface="Arial" pitchFamily="34" charset="0"/>
              </a:rPr>
              <a:t>Five Stages of Change</a:t>
            </a:r>
            <a:r>
              <a:rPr lang="en-US" b="1" baseline="30000" dirty="0">
                <a:solidFill>
                  <a:srgbClr val="D3650B"/>
                </a:solidFill>
                <a:latin typeface="Arial" pitchFamily="34" charset="0"/>
                <a:cs typeface="Arial" pitchFamily="34" charset="0"/>
              </a:rPr>
              <a:t>30</a:t>
            </a:r>
            <a:endParaRPr lang="en-US" b="1" dirty="0">
              <a:solidFill>
                <a:srgbClr val="D3650B"/>
              </a:solidFill>
              <a:latin typeface="Arial" pitchFamily="34" charset="0"/>
              <a:cs typeface="Arial" pitchFamily="34" charset="0"/>
            </a:endParaRP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Precontemplation </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Contemplation</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Preparation</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Action </a:t>
            </a:r>
          </a:p>
          <a:p>
            <a:pPr marL="685800" indent="-457200">
              <a:spcAft>
                <a:spcPts val="1200"/>
              </a:spcAft>
              <a:buFont typeface="+mj-lt"/>
              <a:buAutoNum type="arabicPeriod"/>
            </a:pPr>
            <a:r>
              <a:rPr lang="en-US" sz="2200" dirty="0">
                <a:solidFill>
                  <a:srgbClr val="4F81BD"/>
                </a:solidFill>
                <a:latin typeface="Arial" pitchFamily="34" charset="0"/>
                <a:cs typeface="Arial" pitchFamily="34" charset="0"/>
              </a:rPr>
              <a:t>Maintenance </a:t>
            </a:r>
          </a:p>
        </p:txBody>
      </p:sp>
    </p:spTree>
    <p:extLst>
      <p:ext uri="{BB962C8B-B14F-4D97-AF65-F5344CB8AC3E}">
        <p14:creationId xmlns:p14="http://schemas.microsoft.com/office/powerpoint/2010/main" val="2268766990"/>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of Change…Details</a:t>
            </a:r>
            <a:r>
              <a:rPr lang="en-US" baseline="30000" dirty="0"/>
              <a:t>30</a:t>
            </a:r>
          </a:p>
        </p:txBody>
      </p:sp>
      <p:sp>
        <p:nvSpPr>
          <p:cNvPr id="8" name="TextBox 30"/>
          <p:cNvSpPr txBox="1">
            <a:spLocks noChangeAspect="1"/>
          </p:cNvSpPr>
          <p:nvPr/>
        </p:nvSpPr>
        <p:spPr bwMode="auto">
          <a:xfrm>
            <a:off x="838200" y="1752600"/>
            <a:ext cx="3124200" cy="2169825"/>
          </a:xfrm>
          <a:prstGeom prst="rect">
            <a:avLst/>
          </a:prstGeom>
          <a:solidFill>
            <a:schemeClr val="tx1"/>
          </a:solidFill>
          <a:ln w="28575">
            <a:solidFill>
              <a:srgbClr val="75A7DD"/>
            </a:solidFill>
            <a:miter lim="800000"/>
            <a:headEnd/>
            <a:tailEnd/>
          </a:ln>
        </p:spPr>
        <p:txBody>
          <a:bodyPr wrap="square">
            <a:spAutoFit/>
          </a:bodyPr>
          <a:lstStyle/>
          <a:p>
            <a:pPr>
              <a:spcBef>
                <a:spcPts val="600"/>
              </a:spcBef>
            </a:pPr>
            <a:r>
              <a:rPr lang="en-US" sz="2000" b="1" dirty="0">
                <a:solidFill>
                  <a:srgbClr val="F7E297"/>
                </a:solidFill>
                <a:latin typeface="Arial" pitchFamily="34" charset="0"/>
                <a:cs typeface="Arial" pitchFamily="34" charset="0"/>
              </a:rPr>
              <a:t>Five Stages of Change</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Precontemplation </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Contemplation</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Preparation</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Action </a:t>
            </a:r>
          </a:p>
          <a:p>
            <a:pPr marL="571500" indent="-342900">
              <a:spcBef>
                <a:spcPts val="600"/>
              </a:spcBef>
              <a:buFont typeface="+mj-lt"/>
              <a:buAutoNum type="arabicPeriod"/>
            </a:pPr>
            <a:r>
              <a:rPr lang="en-US" sz="1800" dirty="0">
                <a:solidFill>
                  <a:schemeClr val="bg1"/>
                </a:solidFill>
                <a:latin typeface="Arial" pitchFamily="34" charset="0"/>
                <a:cs typeface="Arial" pitchFamily="34" charset="0"/>
              </a:rPr>
              <a:t>Maintenance </a:t>
            </a:r>
          </a:p>
        </p:txBody>
      </p:sp>
      <p:sp>
        <p:nvSpPr>
          <p:cNvPr id="10" name="TextBox 30"/>
          <p:cNvSpPr txBox="1">
            <a:spLocks noChangeAspect="1"/>
          </p:cNvSpPr>
          <p:nvPr/>
        </p:nvSpPr>
        <p:spPr bwMode="auto">
          <a:xfrm>
            <a:off x="3429000" y="2243316"/>
            <a:ext cx="3048000" cy="3431709"/>
          </a:xfrm>
          <a:prstGeom prst="rect">
            <a:avLst/>
          </a:prstGeom>
          <a:solidFill>
            <a:schemeClr val="bg1"/>
          </a:solidFill>
          <a:ln w="28575">
            <a:solidFill>
              <a:srgbClr val="75A7DD"/>
            </a:solidFill>
            <a:miter lim="800000"/>
            <a:headEnd/>
            <a:tailEnd/>
          </a:ln>
        </p:spPr>
        <p:txBody>
          <a:bodyPr wrap="square">
            <a:noAutofit/>
          </a:bodyPr>
          <a:lstStyle/>
          <a:p>
            <a:pPr>
              <a:spcBef>
                <a:spcPts val="600"/>
              </a:spcBef>
              <a:spcAft>
                <a:spcPts val="0"/>
              </a:spcAft>
            </a:pPr>
            <a:r>
              <a:rPr lang="en-US" sz="1600" b="1" dirty="0">
                <a:solidFill>
                  <a:srgbClr val="D3650B"/>
                </a:solidFill>
                <a:latin typeface="Arial" pitchFamily="34" charset="0"/>
                <a:cs typeface="Arial" pitchFamily="34" charset="0"/>
              </a:rPr>
              <a:t>People in this Stage</a:t>
            </a:r>
          </a:p>
          <a:p>
            <a:pPr marL="342900" indent="-342900">
              <a:spcBef>
                <a:spcPts val="600"/>
              </a:spcBef>
              <a:spcAft>
                <a:spcPts val="0"/>
              </a:spcAft>
              <a:buClr>
                <a:srgbClr val="D3650B"/>
              </a:buClr>
              <a:buFont typeface="+mj-lt"/>
              <a:buAutoNum type="arabicPeriod"/>
            </a:pPr>
            <a:r>
              <a:rPr lang="en-US" sz="1600" dirty="0">
                <a:latin typeface="Arial" pitchFamily="34" charset="0"/>
                <a:cs typeface="Arial" pitchFamily="34" charset="0"/>
              </a:rPr>
              <a:t>No intent to change yet, unaware or deny personal relevance</a:t>
            </a:r>
          </a:p>
          <a:p>
            <a:pPr marL="342900" indent="-342900">
              <a:spcBef>
                <a:spcPts val="600"/>
              </a:spcBef>
              <a:spcAft>
                <a:spcPts val="0"/>
              </a:spcAft>
              <a:buClr>
                <a:srgbClr val="D3650B"/>
              </a:buClr>
              <a:buFont typeface="+mj-lt"/>
              <a:buAutoNum type="arabicPeriod"/>
            </a:pPr>
            <a:r>
              <a:rPr lang="en-US" sz="1600" dirty="0">
                <a:latin typeface="Arial" pitchFamily="34" charset="0"/>
                <a:cs typeface="Arial" pitchFamily="34" charset="0"/>
              </a:rPr>
              <a:t>Aware of the problem, ambivalent about change</a:t>
            </a:r>
          </a:p>
          <a:p>
            <a:pPr marL="342900" indent="-342900">
              <a:spcBef>
                <a:spcPts val="600"/>
              </a:spcBef>
              <a:spcAft>
                <a:spcPts val="0"/>
              </a:spcAft>
              <a:buClr>
                <a:srgbClr val="D3650B"/>
              </a:buClr>
              <a:buFont typeface="+mj-lt"/>
              <a:buAutoNum type="arabicPeriod"/>
            </a:pPr>
            <a:r>
              <a:rPr lang="en-US" sz="1600" dirty="0">
                <a:latin typeface="Arial" pitchFamily="34" charset="0"/>
                <a:cs typeface="Arial" pitchFamily="34" charset="0"/>
              </a:rPr>
              <a:t>Getting ready to change, choosing a plan</a:t>
            </a:r>
          </a:p>
          <a:p>
            <a:pPr marL="342900" indent="-342900">
              <a:spcBef>
                <a:spcPts val="600"/>
              </a:spcBef>
              <a:spcAft>
                <a:spcPts val="0"/>
              </a:spcAft>
              <a:buClr>
                <a:srgbClr val="D3650B"/>
              </a:buClr>
              <a:buFont typeface="+mj-lt"/>
              <a:buAutoNum type="arabicPeriod"/>
            </a:pPr>
            <a:r>
              <a:rPr lang="en-US" sz="1600" dirty="0">
                <a:latin typeface="Arial" pitchFamily="34" charset="0"/>
                <a:cs typeface="Arial" pitchFamily="34" charset="0"/>
              </a:rPr>
              <a:t>Trying to change, not yet consistent in doing it</a:t>
            </a:r>
          </a:p>
          <a:p>
            <a:pPr marL="342900" indent="-342900">
              <a:spcBef>
                <a:spcPts val="600"/>
              </a:spcBef>
              <a:spcAft>
                <a:spcPts val="0"/>
              </a:spcAft>
              <a:buClr>
                <a:srgbClr val="D3650B"/>
              </a:buClr>
              <a:buFont typeface="+mj-lt"/>
              <a:buAutoNum type="arabicPeriod"/>
            </a:pPr>
            <a:r>
              <a:rPr lang="en-US" sz="1600" dirty="0">
                <a:latin typeface="Arial" pitchFamily="34" charset="0"/>
                <a:cs typeface="Arial" pitchFamily="34" charset="0"/>
              </a:rPr>
              <a:t>Practice being consistent, avoid slipping back</a:t>
            </a:r>
          </a:p>
        </p:txBody>
      </p:sp>
      <p:sp>
        <p:nvSpPr>
          <p:cNvPr id="12" name="TextBox 30"/>
          <p:cNvSpPr txBox="1">
            <a:spLocks noChangeAspect="1"/>
          </p:cNvSpPr>
          <p:nvPr/>
        </p:nvSpPr>
        <p:spPr bwMode="auto">
          <a:xfrm>
            <a:off x="6477000" y="2243316"/>
            <a:ext cx="2514600" cy="3431709"/>
          </a:xfrm>
          <a:prstGeom prst="rect">
            <a:avLst/>
          </a:prstGeom>
          <a:solidFill>
            <a:srgbClr val="7A9FCC"/>
          </a:solidFill>
          <a:ln w="28575">
            <a:solidFill>
              <a:srgbClr val="75A7DD"/>
            </a:solidFill>
            <a:miter lim="800000"/>
            <a:headEnd/>
            <a:tailEnd/>
          </a:ln>
        </p:spPr>
        <p:txBody>
          <a:bodyPr wrap="square">
            <a:noAutofit/>
          </a:bodyPr>
          <a:lstStyle/>
          <a:p>
            <a:pPr marL="514350" indent="-514350">
              <a:spcBef>
                <a:spcPts val="600"/>
              </a:spcBef>
              <a:spcAft>
                <a:spcPts val="0"/>
              </a:spcAft>
            </a:pPr>
            <a:r>
              <a:rPr lang="en-US" sz="1600" b="1" dirty="0">
                <a:cs typeface="Arial" pitchFamily="34" charset="0"/>
              </a:rPr>
              <a:t>Tip Offs</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“There’s nothing I really need to change”</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“It might be good for me, but it’s too hard”</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“I’ve started to make small changes”</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 wish I was more consistent”</a:t>
            </a:r>
          </a:p>
          <a:p>
            <a:pPr marL="342900" indent="-342900">
              <a:spcBef>
                <a:spcPts val="600"/>
              </a:spcBef>
              <a:spcAft>
                <a:spcPts val="0"/>
              </a:spcAft>
              <a:buClr>
                <a:schemeClr val="tx1"/>
              </a:buClr>
              <a:buFont typeface="+mj-lt"/>
              <a:buAutoNum type="arabicPeriod"/>
            </a:pPr>
            <a:r>
              <a:rPr lang="en-US" sz="1600" i="1" dirty="0">
                <a:solidFill>
                  <a:schemeClr val="bg1"/>
                </a:solidFill>
                <a:latin typeface="Times New Roman" pitchFamily="18" charset="0"/>
                <a:cs typeface="Times New Roman" pitchFamily="18" charset="0"/>
              </a:rPr>
              <a:t>“I’m working hard not to lose the progress I’ve made”</a:t>
            </a:r>
          </a:p>
        </p:txBody>
      </p:sp>
    </p:spTree>
    <p:extLst>
      <p:ext uri="{BB962C8B-B14F-4D97-AF65-F5344CB8AC3E}">
        <p14:creationId xmlns:p14="http://schemas.microsoft.com/office/powerpoint/2010/main" val="2326410499"/>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16934"/>
            <a:ext cx="8001000" cy="838200"/>
          </a:xfrm>
        </p:spPr>
        <p:txBody>
          <a:bodyPr/>
          <a:lstStyle/>
          <a:p>
            <a:r>
              <a:rPr lang="en-US" dirty="0"/>
              <a:t>10 Principles for Applying Stage of Change Theory </a:t>
            </a:r>
            <a:r>
              <a:rPr lang="en-US" baseline="30000" dirty="0"/>
              <a:t>30,31,32</a:t>
            </a:r>
            <a:r>
              <a:rPr lang="en-US" dirty="0"/>
              <a:t> </a:t>
            </a:r>
          </a:p>
        </p:txBody>
      </p:sp>
      <p:sp>
        <p:nvSpPr>
          <p:cNvPr id="7" name="Rectangle 6" descr="Blue rectangle around text"/>
          <p:cNvSpPr/>
          <p:nvPr/>
        </p:nvSpPr>
        <p:spPr>
          <a:xfrm>
            <a:off x="914399" y="1905000"/>
            <a:ext cx="3880037" cy="3810000"/>
          </a:xfrm>
          <a:prstGeom prst="rect">
            <a:avLst/>
          </a:prstGeom>
          <a:solidFill>
            <a:schemeClr val="bg1"/>
          </a:solidFill>
          <a:ln>
            <a:solidFill>
              <a:srgbClr val="75A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8" name="Oval 27"/>
          <p:cNvSpPr/>
          <p:nvPr/>
        </p:nvSpPr>
        <p:spPr>
          <a:xfrm>
            <a:off x="1066800" y="202491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1</a:t>
            </a:r>
          </a:p>
        </p:txBody>
      </p:sp>
      <p:sp>
        <p:nvSpPr>
          <p:cNvPr id="4" name="Rectangle 3"/>
          <p:cNvSpPr/>
          <p:nvPr/>
        </p:nvSpPr>
        <p:spPr>
          <a:xfrm>
            <a:off x="1397374" y="1896136"/>
            <a:ext cx="3408269" cy="584775"/>
          </a:xfrm>
          <a:prstGeom prst="rect">
            <a:avLst/>
          </a:prstGeom>
        </p:spPr>
        <p:txBody>
          <a:bodyPr wrap="square">
            <a:spAutoFit/>
          </a:bodyPr>
          <a:lstStyle/>
          <a:p>
            <a:r>
              <a:rPr lang="en-US" sz="1600" dirty="0">
                <a:latin typeface="Arial" pitchFamily="34" charset="0"/>
                <a:cs typeface="Arial" pitchFamily="34" charset="0"/>
              </a:rPr>
              <a:t>Change is a </a:t>
            </a:r>
            <a:r>
              <a:rPr lang="en-US" sz="1600" b="1" dirty="0">
                <a:solidFill>
                  <a:srgbClr val="D3650B"/>
                </a:solidFill>
                <a:latin typeface="Arial" pitchFamily="34" charset="0"/>
                <a:cs typeface="Arial" pitchFamily="34" charset="0"/>
              </a:rPr>
              <a:t>process</a:t>
            </a:r>
            <a:r>
              <a:rPr lang="en-US" sz="1600" dirty="0">
                <a:latin typeface="Arial" pitchFamily="34" charset="0"/>
                <a:cs typeface="Arial" pitchFamily="34" charset="0"/>
              </a:rPr>
              <a:t> rather than an event</a:t>
            </a:r>
          </a:p>
        </p:txBody>
      </p:sp>
      <p:sp>
        <p:nvSpPr>
          <p:cNvPr id="30" name="Oval 29"/>
          <p:cNvSpPr/>
          <p:nvPr/>
        </p:nvSpPr>
        <p:spPr>
          <a:xfrm>
            <a:off x="1066800" y="2745226"/>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2</a:t>
            </a:r>
          </a:p>
        </p:txBody>
      </p:sp>
      <p:sp>
        <p:nvSpPr>
          <p:cNvPr id="5" name="Rectangle 4"/>
          <p:cNvSpPr/>
          <p:nvPr/>
        </p:nvSpPr>
        <p:spPr>
          <a:xfrm>
            <a:off x="1397375" y="2616445"/>
            <a:ext cx="3249198" cy="584775"/>
          </a:xfrm>
          <a:prstGeom prst="rect">
            <a:avLst/>
          </a:prstGeom>
        </p:spPr>
        <p:txBody>
          <a:bodyPr wrap="square">
            <a:spAutoFit/>
          </a:bodyPr>
          <a:lstStyle/>
          <a:p>
            <a:r>
              <a:rPr lang="en-US" sz="1600" dirty="0">
                <a:latin typeface="Arial" pitchFamily="34" charset="0"/>
                <a:cs typeface="Arial" pitchFamily="34" charset="0"/>
              </a:rPr>
              <a:t>Change is characterized by </a:t>
            </a:r>
            <a:r>
              <a:rPr lang="en-US" sz="1600" b="1" dirty="0">
                <a:solidFill>
                  <a:srgbClr val="D3650B"/>
                </a:solidFill>
                <a:latin typeface="Arial" pitchFamily="34" charset="0"/>
                <a:cs typeface="Arial" pitchFamily="34" charset="0"/>
              </a:rPr>
              <a:t>stages</a:t>
            </a:r>
          </a:p>
        </p:txBody>
      </p:sp>
      <p:sp>
        <p:nvSpPr>
          <p:cNvPr id="31" name="Oval 30"/>
          <p:cNvSpPr/>
          <p:nvPr/>
        </p:nvSpPr>
        <p:spPr>
          <a:xfrm>
            <a:off x="1066800" y="3683502"/>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3</a:t>
            </a:r>
          </a:p>
        </p:txBody>
      </p:sp>
      <p:sp>
        <p:nvSpPr>
          <p:cNvPr id="10" name="TextBox 9"/>
          <p:cNvSpPr txBox="1"/>
          <p:nvPr/>
        </p:nvSpPr>
        <p:spPr>
          <a:xfrm>
            <a:off x="1397374" y="3308499"/>
            <a:ext cx="3392593" cy="1077218"/>
          </a:xfrm>
          <a:prstGeom prst="rect">
            <a:avLst/>
          </a:prstGeom>
          <a:noFill/>
        </p:spPr>
        <p:txBody>
          <a:bodyPr wrap="square" rtlCol="0">
            <a:spAutoFit/>
          </a:bodyPr>
          <a:lstStyle/>
          <a:p>
            <a:pPr fontAlgn="base"/>
            <a:r>
              <a:rPr lang="en-US" sz="1600" dirty="0">
                <a:latin typeface="Arial" pitchFamily="34" charset="0"/>
                <a:cs typeface="Arial" pitchFamily="34" charset="0"/>
              </a:rPr>
              <a:t>Identifying the person’s stage of readiness is essential to </a:t>
            </a:r>
            <a:r>
              <a:rPr lang="en-US" sz="1600" b="1" dirty="0">
                <a:solidFill>
                  <a:srgbClr val="D3650B"/>
                </a:solidFill>
                <a:latin typeface="Arial" pitchFamily="34" charset="0"/>
                <a:cs typeface="Arial" pitchFamily="34" charset="0"/>
              </a:rPr>
              <a:t>tailoring interventions</a:t>
            </a:r>
            <a:r>
              <a:rPr lang="en-US" sz="1600" dirty="0">
                <a:latin typeface="Arial" pitchFamily="34" charset="0"/>
                <a:cs typeface="Arial" pitchFamily="34" charset="0"/>
              </a:rPr>
              <a:t> that will be most effective</a:t>
            </a:r>
          </a:p>
        </p:txBody>
      </p:sp>
      <p:sp>
        <p:nvSpPr>
          <p:cNvPr id="32" name="Oval 31"/>
          <p:cNvSpPr/>
          <p:nvPr/>
        </p:nvSpPr>
        <p:spPr>
          <a:xfrm>
            <a:off x="1066800" y="454130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4</a:t>
            </a:r>
          </a:p>
        </p:txBody>
      </p:sp>
      <p:sp>
        <p:nvSpPr>
          <p:cNvPr id="11" name="TextBox 10"/>
          <p:cNvSpPr txBox="1"/>
          <p:nvPr/>
        </p:nvSpPr>
        <p:spPr>
          <a:xfrm>
            <a:off x="1397374" y="4412526"/>
            <a:ext cx="3408269" cy="584775"/>
          </a:xfrm>
          <a:prstGeom prst="rect">
            <a:avLst/>
          </a:prstGeom>
          <a:noFill/>
        </p:spPr>
        <p:txBody>
          <a:bodyPr wrap="square" rtlCol="0">
            <a:spAutoFit/>
          </a:bodyPr>
          <a:lstStyle/>
          <a:p>
            <a:r>
              <a:rPr lang="en-US" sz="1600" dirty="0">
                <a:latin typeface="Arial" pitchFamily="34" charset="0"/>
                <a:cs typeface="Arial" pitchFamily="34" charset="0"/>
              </a:rPr>
              <a:t>Moving </a:t>
            </a:r>
            <a:r>
              <a:rPr lang="en-US" sz="1600" b="1" dirty="0">
                <a:solidFill>
                  <a:srgbClr val="D3650B"/>
                </a:solidFill>
                <a:latin typeface="Arial" pitchFamily="34" charset="0"/>
                <a:cs typeface="Arial" pitchFamily="34" charset="0"/>
              </a:rPr>
              <a:t>one stage at a time </a:t>
            </a:r>
            <a:r>
              <a:rPr lang="en-US" sz="1600" dirty="0">
                <a:latin typeface="Arial" pitchFamily="34" charset="0"/>
                <a:cs typeface="Arial" pitchFamily="34" charset="0"/>
              </a:rPr>
              <a:t>is the most reasonable goal</a:t>
            </a:r>
          </a:p>
        </p:txBody>
      </p:sp>
      <p:sp>
        <p:nvSpPr>
          <p:cNvPr id="33" name="Oval 32"/>
          <p:cNvSpPr/>
          <p:nvPr/>
        </p:nvSpPr>
        <p:spPr>
          <a:xfrm>
            <a:off x="1066800" y="5157981"/>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5</a:t>
            </a:r>
          </a:p>
        </p:txBody>
      </p:sp>
      <p:sp>
        <p:nvSpPr>
          <p:cNvPr id="12" name="TextBox 11"/>
          <p:cNvSpPr txBox="1"/>
          <p:nvPr/>
        </p:nvSpPr>
        <p:spPr>
          <a:xfrm>
            <a:off x="1397374" y="5029200"/>
            <a:ext cx="3408269" cy="584775"/>
          </a:xfrm>
          <a:prstGeom prst="rect">
            <a:avLst/>
          </a:prstGeom>
          <a:noFill/>
        </p:spPr>
        <p:txBody>
          <a:bodyPr wrap="square" rtlCol="0">
            <a:spAutoFit/>
          </a:bodyPr>
          <a:lstStyle/>
          <a:p>
            <a:r>
              <a:rPr lang="en-US" sz="1600" dirty="0">
                <a:latin typeface="Arial" pitchFamily="34" charset="0"/>
                <a:cs typeface="Arial" pitchFamily="34" charset="0"/>
              </a:rPr>
              <a:t>Knowing the changer’s stage helps to </a:t>
            </a:r>
            <a:r>
              <a:rPr lang="en-US" sz="1600" b="1" dirty="0">
                <a:solidFill>
                  <a:srgbClr val="D3650B"/>
                </a:solidFill>
                <a:latin typeface="Arial" pitchFamily="34" charset="0"/>
                <a:cs typeface="Arial" pitchFamily="34" charset="0"/>
              </a:rPr>
              <a:t>individualize</a:t>
            </a:r>
            <a:r>
              <a:rPr lang="en-US" sz="1600" dirty="0">
                <a:latin typeface="Arial" pitchFamily="34" charset="0"/>
                <a:cs typeface="Arial" pitchFamily="34" charset="0"/>
              </a:rPr>
              <a:t> the approach</a:t>
            </a:r>
          </a:p>
        </p:txBody>
      </p:sp>
      <p:sp>
        <p:nvSpPr>
          <p:cNvPr id="49" name="Rectangle 48" descr="Blue rectangle around text"/>
          <p:cNvSpPr/>
          <p:nvPr/>
        </p:nvSpPr>
        <p:spPr>
          <a:xfrm>
            <a:off x="4789967" y="1905000"/>
            <a:ext cx="3880037" cy="3810000"/>
          </a:xfrm>
          <a:prstGeom prst="rect">
            <a:avLst/>
          </a:prstGeom>
          <a:solidFill>
            <a:schemeClr val="bg1"/>
          </a:solidFill>
          <a:ln w="28575">
            <a:solidFill>
              <a:srgbClr val="A1BB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4" name="Oval 33"/>
          <p:cNvSpPr/>
          <p:nvPr/>
        </p:nvSpPr>
        <p:spPr>
          <a:xfrm>
            <a:off x="4983815" y="202491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6</a:t>
            </a:r>
          </a:p>
        </p:txBody>
      </p:sp>
      <p:sp>
        <p:nvSpPr>
          <p:cNvPr id="13" name="TextBox 12"/>
          <p:cNvSpPr txBox="1"/>
          <p:nvPr/>
        </p:nvSpPr>
        <p:spPr>
          <a:xfrm>
            <a:off x="5327837" y="1896136"/>
            <a:ext cx="3342167" cy="584775"/>
          </a:xfrm>
          <a:prstGeom prst="rect">
            <a:avLst/>
          </a:prstGeom>
          <a:noFill/>
        </p:spPr>
        <p:txBody>
          <a:bodyPr wrap="square" rtlCol="0">
            <a:spAutoFit/>
          </a:bodyPr>
          <a:lstStyle/>
          <a:p>
            <a:pPr fontAlgn="base"/>
            <a:r>
              <a:rPr lang="en-US" sz="1600" dirty="0">
                <a:latin typeface="Arial" pitchFamily="34" charset="0"/>
                <a:cs typeface="Arial" pitchFamily="34" charset="0"/>
              </a:rPr>
              <a:t>Insight is necessary but </a:t>
            </a:r>
            <a:r>
              <a:rPr lang="en-US" sz="1600" b="1" dirty="0">
                <a:solidFill>
                  <a:srgbClr val="D3650B"/>
                </a:solidFill>
                <a:latin typeface="Arial" pitchFamily="34" charset="0"/>
                <a:cs typeface="Arial" pitchFamily="34" charset="0"/>
              </a:rPr>
              <a:t>not sufficient</a:t>
            </a:r>
            <a:r>
              <a:rPr lang="en-US" sz="1600" b="1" dirty="0">
                <a:latin typeface="Arial" pitchFamily="34" charset="0"/>
                <a:cs typeface="Arial" pitchFamily="34" charset="0"/>
              </a:rPr>
              <a:t> </a:t>
            </a:r>
            <a:r>
              <a:rPr lang="en-US" sz="1600" dirty="0">
                <a:latin typeface="Arial" pitchFamily="34" charset="0"/>
                <a:cs typeface="Arial" pitchFamily="34" charset="0"/>
              </a:rPr>
              <a:t>for permanent change</a:t>
            </a:r>
          </a:p>
        </p:txBody>
      </p:sp>
      <p:sp>
        <p:nvSpPr>
          <p:cNvPr id="35" name="Oval 34"/>
          <p:cNvSpPr/>
          <p:nvPr/>
        </p:nvSpPr>
        <p:spPr>
          <a:xfrm>
            <a:off x="4983815" y="2745226"/>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7</a:t>
            </a:r>
          </a:p>
        </p:txBody>
      </p:sp>
      <p:sp>
        <p:nvSpPr>
          <p:cNvPr id="14" name="TextBox 13"/>
          <p:cNvSpPr txBox="1"/>
          <p:nvPr/>
        </p:nvSpPr>
        <p:spPr>
          <a:xfrm>
            <a:off x="5327837" y="2493334"/>
            <a:ext cx="3342167" cy="830997"/>
          </a:xfrm>
          <a:prstGeom prst="rect">
            <a:avLst/>
          </a:prstGeom>
          <a:noFill/>
        </p:spPr>
        <p:txBody>
          <a:bodyPr wrap="square" rtlCol="0">
            <a:spAutoFit/>
          </a:bodyPr>
          <a:lstStyle/>
          <a:p>
            <a:r>
              <a:rPr lang="en-US" sz="1600" dirty="0">
                <a:latin typeface="Arial" pitchFamily="34" charset="0"/>
                <a:cs typeface="Arial" pitchFamily="34" charset="0"/>
              </a:rPr>
              <a:t>People who are not in the action stage </a:t>
            </a:r>
            <a:r>
              <a:rPr lang="en-US" sz="1600" b="1" dirty="0">
                <a:solidFill>
                  <a:srgbClr val="D3650B"/>
                </a:solidFill>
                <a:latin typeface="Arial" pitchFamily="34" charset="0"/>
                <a:cs typeface="Arial" pitchFamily="34" charset="0"/>
              </a:rPr>
              <a:t>may still be </a:t>
            </a:r>
            <a:r>
              <a:rPr lang="en-US" sz="1600" dirty="0">
                <a:latin typeface="Arial" pitchFamily="34" charset="0"/>
                <a:cs typeface="Arial" pitchFamily="34" charset="0"/>
              </a:rPr>
              <a:t>“actively” changing</a:t>
            </a:r>
          </a:p>
        </p:txBody>
      </p:sp>
      <p:sp>
        <p:nvSpPr>
          <p:cNvPr id="36" name="Oval 35"/>
          <p:cNvSpPr/>
          <p:nvPr/>
        </p:nvSpPr>
        <p:spPr>
          <a:xfrm>
            <a:off x="4983815" y="3683502"/>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8</a:t>
            </a:r>
          </a:p>
        </p:txBody>
      </p:sp>
      <p:sp>
        <p:nvSpPr>
          <p:cNvPr id="15" name="TextBox 14"/>
          <p:cNvSpPr txBox="1"/>
          <p:nvPr/>
        </p:nvSpPr>
        <p:spPr>
          <a:xfrm>
            <a:off x="5327836" y="3431610"/>
            <a:ext cx="3206564" cy="830997"/>
          </a:xfrm>
          <a:prstGeom prst="rect">
            <a:avLst/>
          </a:prstGeom>
          <a:noFill/>
        </p:spPr>
        <p:txBody>
          <a:bodyPr wrap="square" rtlCol="0">
            <a:spAutoFit/>
          </a:bodyPr>
          <a:lstStyle/>
          <a:p>
            <a:r>
              <a:rPr lang="en-US" sz="1600" dirty="0">
                <a:latin typeface="Arial" pitchFamily="34" charset="0"/>
                <a:cs typeface="Arial" pitchFamily="34" charset="0"/>
              </a:rPr>
              <a:t>Understanding how to </a:t>
            </a:r>
            <a:r>
              <a:rPr lang="en-US" sz="1600" b="1" dirty="0">
                <a:solidFill>
                  <a:srgbClr val="D3650B"/>
                </a:solidFill>
                <a:latin typeface="Arial" pitchFamily="34" charset="0"/>
                <a:cs typeface="Arial" pitchFamily="34" charset="0"/>
              </a:rPr>
              <a:t>maintain change</a:t>
            </a:r>
            <a:r>
              <a:rPr lang="en-US" sz="1600" dirty="0">
                <a:latin typeface="Arial" pitchFamily="34" charset="0"/>
                <a:cs typeface="Arial" pitchFamily="34" charset="0"/>
              </a:rPr>
              <a:t> is also a key to successful change</a:t>
            </a:r>
          </a:p>
        </p:txBody>
      </p:sp>
      <p:sp>
        <p:nvSpPr>
          <p:cNvPr id="37" name="Oval 36"/>
          <p:cNvSpPr/>
          <p:nvPr/>
        </p:nvSpPr>
        <p:spPr>
          <a:xfrm>
            <a:off x="4983815" y="4541307"/>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itchFamily="34" charset="0"/>
                <a:cs typeface="Arial" pitchFamily="34" charset="0"/>
              </a:rPr>
              <a:t>9</a:t>
            </a:r>
          </a:p>
        </p:txBody>
      </p:sp>
      <p:sp>
        <p:nvSpPr>
          <p:cNvPr id="16" name="TextBox 15"/>
          <p:cNvSpPr txBox="1"/>
          <p:nvPr/>
        </p:nvSpPr>
        <p:spPr>
          <a:xfrm>
            <a:off x="5327836" y="4412526"/>
            <a:ext cx="3403496" cy="584775"/>
          </a:xfrm>
          <a:prstGeom prst="rect">
            <a:avLst/>
          </a:prstGeom>
          <a:noFill/>
        </p:spPr>
        <p:txBody>
          <a:bodyPr wrap="square" rtlCol="0">
            <a:spAutoFit/>
          </a:bodyPr>
          <a:lstStyle/>
          <a:p>
            <a:r>
              <a:rPr lang="en-US" sz="1600" dirty="0">
                <a:latin typeface="Arial" pitchFamily="34" charset="0"/>
                <a:cs typeface="Arial" pitchFamily="34" charset="0"/>
              </a:rPr>
              <a:t>People can be at </a:t>
            </a:r>
            <a:r>
              <a:rPr lang="en-US" sz="1600" b="1" dirty="0">
                <a:solidFill>
                  <a:srgbClr val="D3650B"/>
                </a:solidFill>
                <a:latin typeface="Arial" pitchFamily="34" charset="0"/>
                <a:cs typeface="Arial" pitchFamily="34" charset="0"/>
              </a:rPr>
              <a:t>different stages</a:t>
            </a:r>
            <a:r>
              <a:rPr lang="en-US" sz="1600" b="1" dirty="0">
                <a:latin typeface="Arial" pitchFamily="34" charset="0"/>
                <a:cs typeface="Arial" pitchFamily="34" charset="0"/>
              </a:rPr>
              <a:t> </a:t>
            </a:r>
            <a:r>
              <a:rPr lang="en-US" sz="1600" dirty="0">
                <a:latin typeface="Arial" pitchFamily="34" charset="0"/>
                <a:cs typeface="Arial" pitchFamily="34" charset="0"/>
              </a:rPr>
              <a:t>for different problems</a:t>
            </a:r>
          </a:p>
        </p:txBody>
      </p:sp>
      <p:sp>
        <p:nvSpPr>
          <p:cNvPr id="38" name="Oval 37" descr="Blue circle around the number 10"/>
          <p:cNvSpPr/>
          <p:nvPr/>
        </p:nvSpPr>
        <p:spPr>
          <a:xfrm>
            <a:off x="4983815" y="5157981"/>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17" name="TextBox 16"/>
          <p:cNvSpPr txBox="1"/>
          <p:nvPr/>
        </p:nvSpPr>
        <p:spPr>
          <a:xfrm>
            <a:off x="5327837" y="5029200"/>
            <a:ext cx="2977964" cy="584775"/>
          </a:xfrm>
          <a:prstGeom prst="rect">
            <a:avLst/>
          </a:prstGeom>
          <a:noFill/>
        </p:spPr>
        <p:txBody>
          <a:bodyPr wrap="square" rtlCol="0">
            <a:spAutoFit/>
          </a:bodyPr>
          <a:lstStyle/>
          <a:p>
            <a:pPr fontAlgn="base"/>
            <a:r>
              <a:rPr lang="en-US" sz="1600" dirty="0">
                <a:latin typeface="Arial" pitchFamily="34" charset="0"/>
                <a:cs typeface="Arial" pitchFamily="34" charset="0"/>
              </a:rPr>
              <a:t>The goal is for </a:t>
            </a:r>
            <a:r>
              <a:rPr lang="en-US" sz="1600" b="1" dirty="0">
                <a:solidFill>
                  <a:srgbClr val="D3650B"/>
                </a:solidFill>
                <a:latin typeface="Arial" pitchFamily="34" charset="0"/>
                <a:cs typeface="Arial" pitchFamily="34" charset="0"/>
              </a:rPr>
              <a:t>full freedom </a:t>
            </a:r>
            <a:r>
              <a:rPr lang="en-US" sz="1600" dirty="0">
                <a:latin typeface="Arial" pitchFamily="34" charset="0"/>
                <a:cs typeface="Arial" pitchFamily="34" charset="0"/>
              </a:rPr>
              <a:t>from the problem</a:t>
            </a:r>
          </a:p>
        </p:txBody>
      </p:sp>
      <p:sp>
        <p:nvSpPr>
          <p:cNvPr id="6" name="Rectangle 5"/>
          <p:cNvSpPr/>
          <p:nvPr/>
        </p:nvSpPr>
        <p:spPr>
          <a:xfrm>
            <a:off x="4931428" y="5152310"/>
            <a:ext cx="412292" cy="338554"/>
          </a:xfrm>
          <a:prstGeom prst="rect">
            <a:avLst/>
          </a:prstGeom>
          <a:ln>
            <a:noFill/>
          </a:ln>
        </p:spPr>
        <p:txBody>
          <a:bodyPr wrap="none">
            <a:spAutoFit/>
          </a:bodyPr>
          <a:lstStyle/>
          <a:p>
            <a:pPr algn="ctr"/>
            <a:r>
              <a:rPr lang="en-US" sz="1600" b="1" dirty="0">
                <a:latin typeface="Arial" pitchFamily="34" charset="0"/>
                <a:cs typeface="Arial" pitchFamily="34" charset="0"/>
              </a:rPr>
              <a:t>10</a:t>
            </a:r>
          </a:p>
        </p:txBody>
      </p:sp>
      <p:cxnSp>
        <p:nvCxnSpPr>
          <p:cNvPr id="9" name="Straight Connector 8" descr="Blue seperator"/>
          <p:cNvCxnSpPr/>
          <p:nvPr/>
        </p:nvCxnSpPr>
        <p:spPr>
          <a:xfrm>
            <a:off x="914399" y="2525233"/>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0" name="Straight Connector 49" descr="Blue seperator"/>
          <p:cNvCxnSpPr/>
          <p:nvPr/>
        </p:nvCxnSpPr>
        <p:spPr>
          <a:xfrm>
            <a:off x="914399" y="3342167"/>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1" name="Straight Connector 50" descr="Blue seperator"/>
          <p:cNvCxnSpPr/>
          <p:nvPr/>
        </p:nvCxnSpPr>
        <p:spPr>
          <a:xfrm>
            <a:off x="914399" y="4364666"/>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cxnSp>
        <p:nvCxnSpPr>
          <p:cNvPr id="52" name="Straight Connector 51" descr="Blue seperator"/>
          <p:cNvCxnSpPr/>
          <p:nvPr/>
        </p:nvCxnSpPr>
        <p:spPr>
          <a:xfrm>
            <a:off x="914399" y="5018567"/>
            <a:ext cx="7755605" cy="0"/>
          </a:xfrm>
          <a:prstGeom prst="line">
            <a:avLst/>
          </a:prstGeom>
          <a:ln w="12700">
            <a:solidFill>
              <a:srgbClr val="75A7D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8353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a:t>Activity</a:t>
            </a:r>
            <a:br>
              <a:rPr lang="en-US" dirty="0"/>
            </a:br>
            <a:r>
              <a:rPr lang="en-US" sz="2400" dirty="0">
                <a:solidFill>
                  <a:srgbClr val="CE7124"/>
                </a:solidFill>
              </a:rPr>
              <a:t>For each of the detailed Stage of Change principles that follow…</a:t>
            </a:r>
          </a:p>
        </p:txBody>
      </p:sp>
      <p:sp>
        <p:nvSpPr>
          <p:cNvPr id="5" name="Content Placeholder 2"/>
          <p:cNvSpPr txBox="1">
            <a:spLocks/>
          </p:cNvSpPr>
          <p:nvPr/>
        </p:nvSpPr>
        <p:spPr>
          <a:xfrm>
            <a:off x="685800" y="2362200"/>
            <a:ext cx="7696200" cy="2438400"/>
          </a:xfrm>
          <a:prstGeom prst="rect">
            <a:avLst/>
          </a:prstGeom>
          <a:ln w="19050">
            <a:solidFill>
              <a:schemeClr val="bg1">
                <a:lumMod val="75000"/>
              </a:schemeClr>
            </a:solidFill>
          </a:ln>
        </p:spPr>
        <p:txBody>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kern="0" noProof="0" dirty="0">
                <a:solidFill>
                  <a:srgbClr val="CE7124"/>
                </a:solidFill>
                <a:latin typeface="+mn-lt"/>
                <a:ea typeface="+mn-ea"/>
              </a:rPr>
              <a:t>Consider the Following Questions:</a:t>
            </a:r>
            <a:endParaRPr kumimoji="0" lang="en-US" sz="2400" i="0" u="none" strike="noStrike" kern="0" cap="none" spc="0" normalizeH="0" baseline="0" noProof="0" dirty="0">
              <a:ln>
                <a:noFill/>
              </a:ln>
              <a:solidFill>
                <a:srgbClr val="CE7124"/>
              </a:solidFill>
              <a:effectLst/>
              <a:uLnTx/>
              <a:uFillTx/>
              <a:latin typeface="+mn-lt"/>
              <a:ea typeface="+mn-ea"/>
              <a:cs typeface="+mn-cs"/>
            </a:endParaRPr>
          </a:p>
          <a:p>
            <a:pPr marL="742950" lvl="1" indent="-285750" eaLnBrk="1" hangingPunct="1">
              <a:spcBef>
                <a:spcPts val="1200"/>
              </a:spcBef>
              <a:buClr>
                <a:schemeClr val="bg2"/>
              </a:buClr>
              <a:buFont typeface="Wingdings" pitchFamily="2" charset="2"/>
              <a:buChar char="l"/>
            </a:pPr>
            <a:r>
              <a:rPr lang="en-US" sz="1800" dirty="0"/>
              <a:t>How does the principle support the goals of Integrated Health?</a:t>
            </a:r>
          </a:p>
          <a:p>
            <a:pPr marL="742950" lvl="1" indent="-285750" eaLnBrk="1" hangingPunct="1">
              <a:spcBef>
                <a:spcPts val="1200"/>
              </a:spcBef>
              <a:buClr>
                <a:schemeClr val="bg2"/>
              </a:buClr>
              <a:buFont typeface="Wingdings" pitchFamily="2" charset="2"/>
              <a:buChar char="l"/>
            </a:pPr>
            <a:r>
              <a:rPr lang="en-US" sz="1800" dirty="0"/>
              <a:t>If implemented, what changes would this principle make to your thinking or behavior or practices with the patients you encounter?</a:t>
            </a:r>
          </a:p>
          <a:p>
            <a:pPr marL="742950" lvl="1" indent="-285750" eaLnBrk="1" hangingPunct="1">
              <a:spcBef>
                <a:spcPts val="1200"/>
              </a:spcBef>
              <a:buClr>
                <a:schemeClr val="bg2"/>
              </a:buClr>
              <a:buFont typeface="Wingdings" pitchFamily="2" charset="2"/>
              <a:buChar char="l"/>
            </a:pPr>
            <a:r>
              <a:rPr lang="en-US" sz="1800" dirty="0"/>
              <a:t>What (if any) barriers exist which would limit the full use of the Stage of Change principles? </a:t>
            </a:r>
          </a:p>
        </p:txBody>
      </p:sp>
    </p:spTree>
    <p:extLst>
      <p:ext uri="{BB962C8B-B14F-4D97-AF65-F5344CB8AC3E}">
        <p14:creationId xmlns:p14="http://schemas.microsoft.com/office/powerpoint/2010/main" val="4101887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838200"/>
          </a:xfrm>
        </p:spPr>
        <p:txBody>
          <a:bodyPr/>
          <a:lstStyle/>
          <a:p>
            <a:r>
              <a:rPr lang="en-US" dirty="0"/>
              <a:t>Group Activity</a:t>
            </a:r>
            <a:br>
              <a:rPr lang="en-US" dirty="0"/>
            </a:br>
            <a:r>
              <a:rPr lang="en-US" sz="2400" dirty="0">
                <a:solidFill>
                  <a:srgbClr val="CE7124"/>
                </a:solidFill>
              </a:rPr>
              <a:t>Generating Questions Associated with Theories…</a:t>
            </a:r>
          </a:p>
        </p:txBody>
      </p:sp>
      <p:sp>
        <p:nvSpPr>
          <p:cNvPr id="32" name="Rectangle 31"/>
          <p:cNvSpPr/>
          <p:nvPr/>
        </p:nvSpPr>
        <p:spPr>
          <a:xfrm>
            <a:off x="835696" y="22860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Environmental </a:t>
            </a:r>
          </a:p>
          <a:p>
            <a:r>
              <a:rPr lang="en-US" sz="1800" b="1" dirty="0">
                <a:solidFill>
                  <a:schemeClr val="bg1"/>
                </a:solidFill>
                <a:latin typeface="+mn-lt"/>
                <a:cs typeface="Times New Roman" pitchFamily="18" charset="0"/>
              </a:rPr>
              <a:t>or Systems Theory</a:t>
            </a:r>
          </a:p>
        </p:txBody>
      </p:sp>
      <p:sp>
        <p:nvSpPr>
          <p:cNvPr id="33" name="Rectangle 32"/>
          <p:cNvSpPr/>
          <p:nvPr/>
        </p:nvSpPr>
        <p:spPr>
          <a:xfrm>
            <a:off x="835696" y="3048000"/>
            <a:ext cx="2895600" cy="777240"/>
          </a:xfrm>
          <a:prstGeom prst="rect">
            <a:avLst/>
          </a:prstGeom>
          <a:solidFill>
            <a:srgbClr val="4F81BD"/>
          </a:solidFill>
          <a:ln w="19050">
            <a:solidFill>
              <a:srgbClr val="A1BBDB"/>
            </a:solidFill>
          </a:ln>
        </p:spPr>
        <p:txBody>
          <a:bodyPr wrap="square" lIns="182880" anchor="ctr" anchorCtr="0">
            <a:noAutofit/>
          </a:bodyPr>
          <a:lstStyle/>
          <a:p>
            <a:r>
              <a:rPr lang="en-US" sz="1800" b="1" dirty="0">
                <a:solidFill>
                  <a:schemeClr val="bg1"/>
                </a:solidFill>
                <a:latin typeface="+mn-lt"/>
                <a:cs typeface="Times New Roman" pitchFamily="18" charset="0"/>
              </a:rPr>
              <a:t>Human</a:t>
            </a:r>
          </a:p>
          <a:p>
            <a:r>
              <a:rPr lang="en-US" sz="1800" b="1" dirty="0">
                <a:solidFill>
                  <a:schemeClr val="bg1"/>
                </a:solidFill>
                <a:latin typeface="+mn-lt"/>
                <a:cs typeface="Times New Roman" pitchFamily="18" charset="0"/>
              </a:rPr>
              <a:t>Developmental Theory</a:t>
            </a:r>
          </a:p>
        </p:txBody>
      </p:sp>
      <p:sp>
        <p:nvSpPr>
          <p:cNvPr id="35" name="Rectangle 34"/>
          <p:cNvSpPr/>
          <p:nvPr/>
        </p:nvSpPr>
        <p:spPr>
          <a:xfrm>
            <a:off x="835696" y="381000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Grief and Loss </a:t>
            </a:r>
          </a:p>
          <a:p>
            <a:r>
              <a:rPr lang="en-US" sz="1800" b="1" dirty="0">
                <a:solidFill>
                  <a:schemeClr val="bg1"/>
                </a:solidFill>
                <a:latin typeface="+mn-lt"/>
                <a:cs typeface="Times New Roman" pitchFamily="18" charset="0"/>
              </a:rPr>
              <a:t>Theory</a:t>
            </a:r>
          </a:p>
        </p:txBody>
      </p:sp>
      <p:sp>
        <p:nvSpPr>
          <p:cNvPr id="36" name="Rectangle 35"/>
          <p:cNvSpPr/>
          <p:nvPr/>
        </p:nvSpPr>
        <p:spPr>
          <a:xfrm>
            <a:off x="835696" y="4587240"/>
            <a:ext cx="2895600" cy="777240"/>
          </a:xfrm>
          <a:prstGeom prst="rect">
            <a:avLst/>
          </a:prstGeom>
          <a:solidFill>
            <a:srgbClr val="4F81BD"/>
          </a:solidFill>
          <a:ln w="19050">
            <a:solidFill>
              <a:srgbClr val="A1BBDB"/>
            </a:solidFill>
          </a:ln>
        </p:spPr>
        <p:txBody>
          <a:bodyPr wrap="none" lIns="182880" anchor="ctr" anchorCtr="0">
            <a:noAutofit/>
          </a:bodyPr>
          <a:lstStyle/>
          <a:p>
            <a:r>
              <a:rPr lang="en-US" sz="1800" b="1" dirty="0">
                <a:solidFill>
                  <a:schemeClr val="bg1"/>
                </a:solidFill>
                <a:latin typeface="+mn-lt"/>
                <a:cs typeface="Times New Roman" pitchFamily="18" charset="0"/>
              </a:rPr>
              <a:t>Social Support </a:t>
            </a:r>
          </a:p>
          <a:p>
            <a:r>
              <a:rPr lang="en-US" sz="1800" b="1" dirty="0">
                <a:solidFill>
                  <a:schemeClr val="bg1"/>
                </a:solidFill>
                <a:latin typeface="+mn-lt"/>
                <a:cs typeface="Times New Roman" pitchFamily="18" charset="0"/>
              </a:rPr>
              <a:t>Theory</a:t>
            </a:r>
          </a:p>
        </p:txBody>
      </p:sp>
      <p:sp>
        <p:nvSpPr>
          <p:cNvPr id="5" name="Right Bracket 4" descr="Left-facing bracket"/>
          <p:cNvSpPr/>
          <p:nvPr/>
        </p:nvSpPr>
        <p:spPr>
          <a:xfrm>
            <a:off x="3490294" y="2209800"/>
            <a:ext cx="457200" cy="3291840"/>
          </a:xfrm>
          <a:prstGeom prst="rightBracket">
            <a:avLst>
              <a:gd name="adj" fmla="val 0"/>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ectangle 6"/>
          <p:cNvSpPr/>
          <p:nvPr/>
        </p:nvSpPr>
        <p:spPr>
          <a:xfrm>
            <a:off x="3959526" y="3309509"/>
            <a:ext cx="1756472" cy="923330"/>
          </a:xfrm>
          <a:prstGeom prst="rect">
            <a:avLst/>
          </a:prstGeom>
          <a:solidFill>
            <a:srgbClr val="D8C182"/>
          </a:solidFill>
          <a:ln w="57150">
            <a:solidFill>
              <a:schemeClr val="bg1">
                <a:lumMod val="75000"/>
              </a:schemeClr>
            </a:solidFill>
          </a:ln>
        </p:spPr>
        <p:txBody>
          <a:bodyPr wrap="square">
            <a:spAutoFit/>
          </a:bodyPr>
          <a:lstStyle/>
          <a:p>
            <a:pPr lvl="0"/>
            <a:r>
              <a:rPr lang="en-US" sz="1800" b="1" dirty="0">
                <a:latin typeface="Arial" pitchFamily="34" charset="0"/>
                <a:cs typeface="Arial" pitchFamily="34" charset="0"/>
              </a:rPr>
              <a:t>Applying the theory to your practice…</a:t>
            </a:r>
          </a:p>
        </p:txBody>
      </p:sp>
      <p:sp>
        <p:nvSpPr>
          <p:cNvPr id="6" name="Isosceles Triangle 5" descr="Arrow pointing toward graphic of people"/>
          <p:cNvSpPr/>
          <p:nvPr/>
        </p:nvSpPr>
        <p:spPr bwMode="auto">
          <a:xfrm rot="5400000">
            <a:off x="5357769" y="3617268"/>
            <a:ext cx="1102524" cy="307813"/>
          </a:xfrm>
          <a:prstGeom prst="triangle">
            <a:avLst/>
          </a:prstGeom>
          <a:solidFill>
            <a:schemeClr val="bg1">
              <a:lumMod val="8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9238" name="Rectangle 9237" descr="Rectangle around text"/>
          <p:cNvSpPr/>
          <p:nvPr/>
        </p:nvSpPr>
        <p:spPr>
          <a:xfrm>
            <a:off x="5740993" y="1828800"/>
            <a:ext cx="3149411" cy="3928732"/>
          </a:xfrm>
          <a:prstGeom prst="rect">
            <a:avLst/>
          </a:prstGeom>
          <a:solidFill>
            <a:schemeClr val="bg1"/>
          </a:solid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endParaRPr>
          </a:p>
        </p:txBody>
      </p:sp>
      <p:sp>
        <p:nvSpPr>
          <p:cNvPr id="15" name="Rectangle 14"/>
          <p:cNvSpPr/>
          <p:nvPr/>
        </p:nvSpPr>
        <p:spPr>
          <a:xfrm>
            <a:off x="5839018" y="1887602"/>
            <a:ext cx="3097648" cy="1567096"/>
          </a:xfrm>
          <a:prstGeom prst="rect">
            <a:avLst/>
          </a:prstGeom>
        </p:spPr>
        <p:txBody>
          <a:bodyPr wrap="square">
            <a:spAutoFit/>
          </a:bodyPr>
          <a:lstStyle/>
          <a:p>
            <a:pPr>
              <a:lnSpc>
                <a:spcPts val="2300"/>
              </a:lnSpc>
            </a:pPr>
            <a:r>
              <a:rPr lang="en-US" sz="1600" dirty="0">
                <a:latin typeface="Arial" pitchFamily="34" charset="0"/>
                <a:cs typeface="Arial" pitchFamily="34" charset="0"/>
              </a:rPr>
              <a:t>Think of your client population.  What areas of a person’s life come to mind when you consider how these theories relate to that person? </a:t>
            </a:r>
          </a:p>
        </p:txBody>
      </p:sp>
      <p:grpSp>
        <p:nvGrpSpPr>
          <p:cNvPr id="3" name="Group 36" descr="Graphic of people"/>
          <p:cNvGrpSpPr/>
          <p:nvPr/>
        </p:nvGrpSpPr>
        <p:grpSpPr>
          <a:xfrm>
            <a:off x="6313706" y="3497485"/>
            <a:ext cx="2003984" cy="437448"/>
            <a:chOff x="6856413" y="3602038"/>
            <a:chExt cx="1614487" cy="352425"/>
          </a:xfrm>
        </p:grpSpPr>
        <p:sp>
          <p:nvSpPr>
            <p:cNvPr id="38" name="Freeform 10"/>
            <p:cNvSpPr>
              <a:spLocks/>
            </p:cNvSpPr>
            <p:nvPr/>
          </p:nvSpPr>
          <p:spPr bwMode="auto">
            <a:xfrm>
              <a:off x="6915150" y="3602038"/>
              <a:ext cx="101600" cy="104775"/>
            </a:xfrm>
            <a:custGeom>
              <a:avLst/>
              <a:gdLst>
                <a:gd name="T0" fmla="*/ 32 w 64"/>
                <a:gd name="T1" fmla="*/ 0 h 66"/>
                <a:gd name="T2" fmla="*/ 20 w 64"/>
                <a:gd name="T3" fmla="*/ 3 h 66"/>
                <a:gd name="T4" fmla="*/ 10 w 64"/>
                <a:gd name="T5" fmla="*/ 10 h 66"/>
                <a:gd name="T6" fmla="*/ 2 w 64"/>
                <a:gd name="T7" fmla="*/ 20 h 66"/>
                <a:gd name="T8" fmla="*/ 0 w 64"/>
                <a:gd name="T9" fmla="*/ 32 h 66"/>
                <a:gd name="T10" fmla="*/ 2 w 64"/>
                <a:gd name="T11" fmla="*/ 46 h 66"/>
                <a:gd name="T12" fmla="*/ 10 w 64"/>
                <a:gd name="T13" fmla="*/ 56 h 66"/>
                <a:gd name="T14" fmla="*/ 20 w 64"/>
                <a:gd name="T15" fmla="*/ 63 h 66"/>
                <a:gd name="T16" fmla="*/ 32 w 64"/>
                <a:gd name="T17" fmla="*/ 66 h 66"/>
                <a:gd name="T18" fmla="*/ 44 w 64"/>
                <a:gd name="T19" fmla="*/ 63 h 66"/>
                <a:gd name="T20" fmla="*/ 55 w 64"/>
                <a:gd name="T21" fmla="*/ 56 h 66"/>
                <a:gd name="T22" fmla="*/ 62 w 64"/>
                <a:gd name="T23" fmla="*/ 46 h 66"/>
                <a:gd name="T24" fmla="*/ 64 w 64"/>
                <a:gd name="T25" fmla="*/ 32 h 66"/>
                <a:gd name="T26" fmla="*/ 62 w 64"/>
                <a:gd name="T27" fmla="*/ 20 h 66"/>
                <a:gd name="T28" fmla="*/ 55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10" y="10"/>
                  </a:lnTo>
                  <a:lnTo>
                    <a:pt x="2" y="20"/>
                  </a:lnTo>
                  <a:lnTo>
                    <a:pt x="0" y="32"/>
                  </a:lnTo>
                  <a:lnTo>
                    <a:pt x="2" y="46"/>
                  </a:lnTo>
                  <a:lnTo>
                    <a:pt x="10" y="56"/>
                  </a:lnTo>
                  <a:lnTo>
                    <a:pt x="20" y="63"/>
                  </a:lnTo>
                  <a:lnTo>
                    <a:pt x="32" y="66"/>
                  </a:lnTo>
                  <a:lnTo>
                    <a:pt x="44" y="63"/>
                  </a:lnTo>
                  <a:lnTo>
                    <a:pt x="55" y="56"/>
                  </a:lnTo>
                  <a:lnTo>
                    <a:pt x="62" y="46"/>
                  </a:lnTo>
                  <a:lnTo>
                    <a:pt x="64" y="32"/>
                  </a:lnTo>
                  <a:lnTo>
                    <a:pt x="62" y="20"/>
                  </a:lnTo>
                  <a:lnTo>
                    <a:pt x="55" y="10"/>
                  </a:lnTo>
                  <a:lnTo>
                    <a:pt x="44" y="3"/>
                  </a:lnTo>
                  <a:lnTo>
                    <a:pt x="32" y="0"/>
                  </a:lnTo>
                  <a:close/>
                </a:path>
              </a:pathLst>
            </a:custGeom>
            <a:solidFill>
              <a:srgbClr val="F0C93C"/>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9" name="Freeform 11"/>
            <p:cNvSpPr>
              <a:spLocks/>
            </p:cNvSpPr>
            <p:nvPr/>
          </p:nvSpPr>
          <p:spPr bwMode="auto">
            <a:xfrm>
              <a:off x="7191375" y="3602038"/>
              <a:ext cx="103187" cy="104775"/>
            </a:xfrm>
            <a:custGeom>
              <a:avLst/>
              <a:gdLst>
                <a:gd name="T0" fmla="*/ 32 w 65"/>
                <a:gd name="T1" fmla="*/ 0 h 66"/>
                <a:gd name="T2" fmla="*/ 19 w 65"/>
                <a:gd name="T3" fmla="*/ 3 h 66"/>
                <a:gd name="T4" fmla="*/ 10 w 65"/>
                <a:gd name="T5" fmla="*/ 10 h 66"/>
                <a:gd name="T6" fmla="*/ 2 w 65"/>
                <a:gd name="T7" fmla="*/ 20 h 66"/>
                <a:gd name="T8" fmla="*/ 0 w 65"/>
                <a:gd name="T9" fmla="*/ 32 h 66"/>
                <a:gd name="T10" fmla="*/ 2 w 65"/>
                <a:gd name="T11" fmla="*/ 46 h 66"/>
                <a:gd name="T12" fmla="*/ 10 w 65"/>
                <a:gd name="T13" fmla="*/ 56 h 66"/>
                <a:gd name="T14" fmla="*/ 19 w 65"/>
                <a:gd name="T15" fmla="*/ 63 h 66"/>
                <a:gd name="T16" fmla="*/ 32 w 65"/>
                <a:gd name="T17" fmla="*/ 66 h 66"/>
                <a:gd name="T18" fmla="*/ 45 w 65"/>
                <a:gd name="T19" fmla="*/ 63 h 66"/>
                <a:gd name="T20" fmla="*/ 55 w 65"/>
                <a:gd name="T21" fmla="*/ 56 h 66"/>
                <a:gd name="T22" fmla="*/ 63 w 65"/>
                <a:gd name="T23" fmla="*/ 46 h 66"/>
                <a:gd name="T24" fmla="*/ 65 w 65"/>
                <a:gd name="T25" fmla="*/ 32 h 66"/>
                <a:gd name="T26" fmla="*/ 63 w 65"/>
                <a:gd name="T27" fmla="*/ 20 h 66"/>
                <a:gd name="T28" fmla="*/ 55 w 65"/>
                <a:gd name="T29" fmla="*/ 10 h 66"/>
                <a:gd name="T30" fmla="*/ 45 w 65"/>
                <a:gd name="T31" fmla="*/ 3 h 66"/>
                <a:gd name="T32" fmla="*/ 32 w 65"/>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6">
                  <a:moveTo>
                    <a:pt x="32" y="0"/>
                  </a:moveTo>
                  <a:lnTo>
                    <a:pt x="19" y="3"/>
                  </a:lnTo>
                  <a:lnTo>
                    <a:pt x="10" y="10"/>
                  </a:lnTo>
                  <a:lnTo>
                    <a:pt x="2" y="20"/>
                  </a:lnTo>
                  <a:lnTo>
                    <a:pt x="0" y="32"/>
                  </a:lnTo>
                  <a:lnTo>
                    <a:pt x="2" y="46"/>
                  </a:lnTo>
                  <a:lnTo>
                    <a:pt x="10" y="56"/>
                  </a:lnTo>
                  <a:lnTo>
                    <a:pt x="19" y="63"/>
                  </a:lnTo>
                  <a:lnTo>
                    <a:pt x="32" y="66"/>
                  </a:lnTo>
                  <a:lnTo>
                    <a:pt x="45" y="63"/>
                  </a:lnTo>
                  <a:lnTo>
                    <a:pt x="55" y="56"/>
                  </a:lnTo>
                  <a:lnTo>
                    <a:pt x="63" y="46"/>
                  </a:lnTo>
                  <a:lnTo>
                    <a:pt x="65" y="32"/>
                  </a:lnTo>
                  <a:lnTo>
                    <a:pt x="63" y="20"/>
                  </a:lnTo>
                  <a:lnTo>
                    <a:pt x="55" y="10"/>
                  </a:lnTo>
                  <a:lnTo>
                    <a:pt x="45" y="3"/>
                  </a:lnTo>
                  <a:lnTo>
                    <a:pt x="32" y="0"/>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0" name="Freeform 12"/>
            <p:cNvSpPr>
              <a:spLocks/>
            </p:cNvSpPr>
            <p:nvPr/>
          </p:nvSpPr>
          <p:spPr bwMode="auto">
            <a:xfrm>
              <a:off x="7466013" y="3602038"/>
              <a:ext cx="104775" cy="104775"/>
            </a:xfrm>
            <a:custGeom>
              <a:avLst/>
              <a:gdLst>
                <a:gd name="T0" fmla="*/ 34 w 66"/>
                <a:gd name="T1" fmla="*/ 0 h 66"/>
                <a:gd name="T2" fmla="*/ 20 w 66"/>
                <a:gd name="T3" fmla="*/ 3 h 66"/>
                <a:gd name="T4" fmla="*/ 10 w 66"/>
                <a:gd name="T5" fmla="*/ 10 h 66"/>
                <a:gd name="T6" fmla="*/ 3 w 66"/>
                <a:gd name="T7" fmla="*/ 20 h 66"/>
                <a:gd name="T8" fmla="*/ 0 w 66"/>
                <a:gd name="T9" fmla="*/ 32 h 66"/>
                <a:gd name="T10" fmla="*/ 3 w 66"/>
                <a:gd name="T11" fmla="*/ 46 h 66"/>
                <a:gd name="T12" fmla="*/ 10 w 66"/>
                <a:gd name="T13" fmla="*/ 56 h 66"/>
                <a:gd name="T14" fmla="*/ 20 w 66"/>
                <a:gd name="T15" fmla="*/ 63 h 66"/>
                <a:gd name="T16" fmla="*/ 34 w 66"/>
                <a:gd name="T17" fmla="*/ 66 h 66"/>
                <a:gd name="T18" fmla="*/ 46 w 66"/>
                <a:gd name="T19" fmla="*/ 63 h 66"/>
                <a:gd name="T20" fmla="*/ 56 w 66"/>
                <a:gd name="T21" fmla="*/ 56 h 66"/>
                <a:gd name="T22" fmla="*/ 63 w 66"/>
                <a:gd name="T23" fmla="*/ 46 h 66"/>
                <a:gd name="T24" fmla="*/ 66 w 66"/>
                <a:gd name="T25" fmla="*/ 32 h 66"/>
                <a:gd name="T26" fmla="*/ 63 w 66"/>
                <a:gd name="T27" fmla="*/ 20 h 66"/>
                <a:gd name="T28" fmla="*/ 56 w 66"/>
                <a:gd name="T29" fmla="*/ 10 h 66"/>
                <a:gd name="T30" fmla="*/ 46 w 66"/>
                <a:gd name="T31" fmla="*/ 3 h 66"/>
                <a:gd name="T32" fmla="*/ 34 w 66"/>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66">
                  <a:moveTo>
                    <a:pt x="34" y="0"/>
                  </a:moveTo>
                  <a:lnTo>
                    <a:pt x="20" y="3"/>
                  </a:lnTo>
                  <a:lnTo>
                    <a:pt x="10" y="10"/>
                  </a:lnTo>
                  <a:lnTo>
                    <a:pt x="3" y="20"/>
                  </a:lnTo>
                  <a:lnTo>
                    <a:pt x="0" y="32"/>
                  </a:lnTo>
                  <a:lnTo>
                    <a:pt x="3" y="46"/>
                  </a:lnTo>
                  <a:lnTo>
                    <a:pt x="10" y="56"/>
                  </a:lnTo>
                  <a:lnTo>
                    <a:pt x="20" y="63"/>
                  </a:lnTo>
                  <a:lnTo>
                    <a:pt x="34" y="66"/>
                  </a:lnTo>
                  <a:lnTo>
                    <a:pt x="46" y="63"/>
                  </a:lnTo>
                  <a:lnTo>
                    <a:pt x="56" y="56"/>
                  </a:lnTo>
                  <a:lnTo>
                    <a:pt x="63" y="46"/>
                  </a:lnTo>
                  <a:lnTo>
                    <a:pt x="66" y="32"/>
                  </a:lnTo>
                  <a:lnTo>
                    <a:pt x="63" y="20"/>
                  </a:lnTo>
                  <a:lnTo>
                    <a:pt x="56" y="10"/>
                  </a:lnTo>
                  <a:lnTo>
                    <a:pt x="46" y="3"/>
                  </a:lnTo>
                  <a:lnTo>
                    <a:pt x="34" y="0"/>
                  </a:lnTo>
                  <a:close/>
                </a:path>
              </a:pathLst>
            </a:custGeom>
            <a:solidFill>
              <a:srgbClr val="75A7D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1" name="Freeform 13"/>
            <p:cNvSpPr>
              <a:spLocks/>
            </p:cNvSpPr>
            <p:nvPr/>
          </p:nvSpPr>
          <p:spPr bwMode="auto">
            <a:xfrm>
              <a:off x="7742238" y="3602038"/>
              <a:ext cx="101600" cy="104775"/>
            </a:xfrm>
            <a:custGeom>
              <a:avLst/>
              <a:gdLst>
                <a:gd name="T0" fmla="*/ 32 w 64"/>
                <a:gd name="T1" fmla="*/ 0 h 66"/>
                <a:gd name="T2" fmla="*/ 20 w 64"/>
                <a:gd name="T3" fmla="*/ 3 h 66"/>
                <a:gd name="T4" fmla="*/ 9 w 64"/>
                <a:gd name="T5" fmla="*/ 10 h 66"/>
                <a:gd name="T6" fmla="*/ 3 w 64"/>
                <a:gd name="T7" fmla="*/ 20 h 66"/>
                <a:gd name="T8" fmla="*/ 0 w 64"/>
                <a:gd name="T9" fmla="*/ 32 h 66"/>
                <a:gd name="T10" fmla="*/ 3 w 64"/>
                <a:gd name="T11" fmla="*/ 46 h 66"/>
                <a:gd name="T12" fmla="*/ 9 w 64"/>
                <a:gd name="T13" fmla="*/ 56 h 66"/>
                <a:gd name="T14" fmla="*/ 20 w 64"/>
                <a:gd name="T15" fmla="*/ 63 h 66"/>
                <a:gd name="T16" fmla="*/ 32 w 64"/>
                <a:gd name="T17" fmla="*/ 66 h 66"/>
                <a:gd name="T18" fmla="*/ 45 w 64"/>
                <a:gd name="T19" fmla="*/ 63 h 66"/>
                <a:gd name="T20" fmla="*/ 54 w 64"/>
                <a:gd name="T21" fmla="*/ 56 h 66"/>
                <a:gd name="T22" fmla="*/ 62 w 64"/>
                <a:gd name="T23" fmla="*/ 46 h 66"/>
                <a:gd name="T24" fmla="*/ 64 w 64"/>
                <a:gd name="T25" fmla="*/ 32 h 66"/>
                <a:gd name="T26" fmla="*/ 62 w 64"/>
                <a:gd name="T27" fmla="*/ 20 h 66"/>
                <a:gd name="T28" fmla="*/ 54 w 64"/>
                <a:gd name="T29" fmla="*/ 10 h 66"/>
                <a:gd name="T30" fmla="*/ 45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9" y="10"/>
                  </a:lnTo>
                  <a:lnTo>
                    <a:pt x="3" y="20"/>
                  </a:lnTo>
                  <a:lnTo>
                    <a:pt x="0" y="32"/>
                  </a:lnTo>
                  <a:lnTo>
                    <a:pt x="3" y="46"/>
                  </a:lnTo>
                  <a:lnTo>
                    <a:pt x="9" y="56"/>
                  </a:lnTo>
                  <a:lnTo>
                    <a:pt x="20" y="63"/>
                  </a:lnTo>
                  <a:lnTo>
                    <a:pt x="32" y="66"/>
                  </a:lnTo>
                  <a:lnTo>
                    <a:pt x="45" y="63"/>
                  </a:lnTo>
                  <a:lnTo>
                    <a:pt x="54" y="56"/>
                  </a:lnTo>
                  <a:lnTo>
                    <a:pt x="62" y="46"/>
                  </a:lnTo>
                  <a:lnTo>
                    <a:pt x="64" y="32"/>
                  </a:lnTo>
                  <a:lnTo>
                    <a:pt x="62" y="20"/>
                  </a:lnTo>
                  <a:lnTo>
                    <a:pt x="54" y="10"/>
                  </a:lnTo>
                  <a:lnTo>
                    <a:pt x="45" y="3"/>
                  </a:lnTo>
                  <a:lnTo>
                    <a:pt x="32" y="0"/>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2" name="Freeform 14"/>
            <p:cNvSpPr>
              <a:spLocks/>
            </p:cNvSpPr>
            <p:nvPr/>
          </p:nvSpPr>
          <p:spPr bwMode="auto">
            <a:xfrm>
              <a:off x="8018463" y="3602038"/>
              <a:ext cx="101600" cy="104775"/>
            </a:xfrm>
            <a:custGeom>
              <a:avLst/>
              <a:gdLst>
                <a:gd name="T0" fmla="*/ 32 w 64"/>
                <a:gd name="T1" fmla="*/ 0 h 66"/>
                <a:gd name="T2" fmla="*/ 20 w 64"/>
                <a:gd name="T3" fmla="*/ 3 h 66"/>
                <a:gd name="T4" fmla="*/ 9 w 64"/>
                <a:gd name="T5" fmla="*/ 10 h 66"/>
                <a:gd name="T6" fmla="*/ 2 w 64"/>
                <a:gd name="T7" fmla="*/ 20 h 66"/>
                <a:gd name="T8" fmla="*/ 0 w 64"/>
                <a:gd name="T9" fmla="*/ 32 h 66"/>
                <a:gd name="T10" fmla="*/ 2 w 64"/>
                <a:gd name="T11" fmla="*/ 46 h 66"/>
                <a:gd name="T12" fmla="*/ 9 w 64"/>
                <a:gd name="T13" fmla="*/ 56 h 66"/>
                <a:gd name="T14" fmla="*/ 20 w 64"/>
                <a:gd name="T15" fmla="*/ 63 h 66"/>
                <a:gd name="T16" fmla="*/ 32 w 64"/>
                <a:gd name="T17" fmla="*/ 66 h 66"/>
                <a:gd name="T18" fmla="*/ 44 w 64"/>
                <a:gd name="T19" fmla="*/ 63 h 66"/>
                <a:gd name="T20" fmla="*/ 54 w 64"/>
                <a:gd name="T21" fmla="*/ 56 h 66"/>
                <a:gd name="T22" fmla="*/ 62 w 64"/>
                <a:gd name="T23" fmla="*/ 46 h 66"/>
                <a:gd name="T24" fmla="*/ 64 w 64"/>
                <a:gd name="T25" fmla="*/ 32 h 66"/>
                <a:gd name="T26" fmla="*/ 62 w 64"/>
                <a:gd name="T27" fmla="*/ 20 h 66"/>
                <a:gd name="T28" fmla="*/ 54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20" y="3"/>
                  </a:lnTo>
                  <a:lnTo>
                    <a:pt x="9" y="10"/>
                  </a:lnTo>
                  <a:lnTo>
                    <a:pt x="2" y="20"/>
                  </a:lnTo>
                  <a:lnTo>
                    <a:pt x="0" y="32"/>
                  </a:lnTo>
                  <a:lnTo>
                    <a:pt x="2" y="46"/>
                  </a:lnTo>
                  <a:lnTo>
                    <a:pt x="9" y="56"/>
                  </a:lnTo>
                  <a:lnTo>
                    <a:pt x="20" y="63"/>
                  </a:lnTo>
                  <a:lnTo>
                    <a:pt x="32" y="66"/>
                  </a:lnTo>
                  <a:lnTo>
                    <a:pt x="44" y="63"/>
                  </a:lnTo>
                  <a:lnTo>
                    <a:pt x="54" y="56"/>
                  </a:lnTo>
                  <a:lnTo>
                    <a:pt x="62" y="46"/>
                  </a:lnTo>
                  <a:lnTo>
                    <a:pt x="64" y="32"/>
                  </a:lnTo>
                  <a:lnTo>
                    <a:pt x="62" y="20"/>
                  </a:lnTo>
                  <a:lnTo>
                    <a:pt x="54" y="10"/>
                  </a:lnTo>
                  <a:lnTo>
                    <a:pt x="44" y="3"/>
                  </a:lnTo>
                  <a:lnTo>
                    <a:pt x="32" y="0"/>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3" name="Freeform 15"/>
            <p:cNvSpPr>
              <a:spLocks/>
            </p:cNvSpPr>
            <p:nvPr/>
          </p:nvSpPr>
          <p:spPr bwMode="auto">
            <a:xfrm>
              <a:off x="8294688" y="3602038"/>
              <a:ext cx="101600" cy="104775"/>
            </a:xfrm>
            <a:custGeom>
              <a:avLst/>
              <a:gdLst>
                <a:gd name="T0" fmla="*/ 32 w 64"/>
                <a:gd name="T1" fmla="*/ 0 h 66"/>
                <a:gd name="T2" fmla="*/ 19 w 64"/>
                <a:gd name="T3" fmla="*/ 3 h 66"/>
                <a:gd name="T4" fmla="*/ 10 w 64"/>
                <a:gd name="T5" fmla="*/ 10 h 66"/>
                <a:gd name="T6" fmla="*/ 2 w 64"/>
                <a:gd name="T7" fmla="*/ 20 h 66"/>
                <a:gd name="T8" fmla="*/ 0 w 64"/>
                <a:gd name="T9" fmla="*/ 32 h 66"/>
                <a:gd name="T10" fmla="*/ 2 w 64"/>
                <a:gd name="T11" fmla="*/ 46 h 66"/>
                <a:gd name="T12" fmla="*/ 10 w 64"/>
                <a:gd name="T13" fmla="*/ 56 h 66"/>
                <a:gd name="T14" fmla="*/ 19 w 64"/>
                <a:gd name="T15" fmla="*/ 63 h 66"/>
                <a:gd name="T16" fmla="*/ 32 w 64"/>
                <a:gd name="T17" fmla="*/ 66 h 66"/>
                <a:gd name="T18" fmla="*/ 44 w 64"/>
                <a:gd name="T19" fmla="*/ 63 h 66"/>
                <a:gd name="T20" fmla="*/ 55 w 64"/>
                <a:gd name="T21" fmla="*/ 56 h 66"/>
                <a:gd name="T22" fmla="*/ 61 w 64"/>
                <a:gd name="T23" fmla="*/ 46 h 66"/>
                <a:gd name="T24" fmla="*/ 64 w 64"/>
                <a:gd name="T25" fmla="*/ 32 h 66"/>
                <a:gd name="T26" fmla="*/ 61 w 64"/>
                <a:gd name="T27" fmla="*/ 20 h 66"/>
                <a:gd name="T28" fmla="*/ 55 w 64"/>
                <a:gd name="T29" fmla="*/ 10 h 66"/>
                <a:gd name="T30" fmla="*/ 44 w 64"/>
                <a:gd name="T31" fmla="*/ 3 h 66"/>
                <a:gd name="T32" fmla="*/ 32 w 64"/>
                <a:gd name="T3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66">
                  <a:moveTo>
                    <a:pt x="32" y="0"/>
                  </a:moveTo>
                  <a:lnTo>
                    <a:pt x="19" y="3"/>
                  </a:lnTo>
                  <a:lnTo>
                    <a:pt x="10" y="10"/>
                  </a:lnTo>
                  <a:lnTo>
                    <a:pt x="2" y="20"/>
                  </a:lnTo>
                  <a:lnTo>
                    <a:pt x="0" y="32"/>
                  </a:lnTo>
                  <a:lnTo>
                    <a:pt x="2" y="46"/>
                  </a:lnTo>
                  <a:lnTo>
                    <a:pt x="10" y="56"/>
                  </a:lnTo>
                  <a:lnTo>
                    <a:pt x="19" y="63"/>
                  </a:lnTo>
                  <a:lnTo>
                    <a:pt x="32" y="66"/>
                  </a:lnTo>
                  <a:lnTo>
                    <a:pt x="44" y="63"/>
                  </a:lnTo>
                  <a:lnTo>
                    <a:pt x="55" y="56"/>
                  </a:lnTo>
                  <a:lnTo>
                    <a:pt x="61" y="46"/>
                  </a:lnTo>
                  <a:lnTo>
                    <a:pt x="64" y="32"/>
                  </a:lnTo>
                  <a:lnTo>
                    <a:pt x="61" y="20"/>
                  </a:lnTo>
                  <a:lnTo>
                    <a:pt x="55" y="10"/>
                  </a:lnTo>
                  <a:lnTo>
                    <a:pt x="44" y="3"/>
                  </a:lnTo>
                  <a:lnTo>
                    <a:pt x="32" y="0"/>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4" name="Freeform 16"/>
            <p:cNvSpPr>
              <a:spLocks/>
            </p:cNvSpPr>
            <p:nvPr/>
          </p:nvSpPr>
          <p:spPr bwMode="auto">
            <a:xfrm>
              <a:off x="6856413" y="3716338"/>
              <a:ext cx="234950" cy="238125"/>
            </a:xfrm>
            <a:custGeom>
              <a:avLst/>
              <a:gdLst>
                <a:gd name="T0" fmla="*/ 145 w 148"/>
                <a:gd name="T1" fmla="*/ 63 h 150"/>
                <a:gd name="T2" fmla="*/ 144 w 148"/>
                <a:gd name="T3" fmla="*/ 48 h 150"/>
                <a:gd name="T4" fmla="*/ 142 w 148"/>
                <a:gd name="T5" fmla="*/ 37 h 150"/>
                <a:gd name="T6" fmla="*/ 137 w 148"/>
                <a:gd name="T7" fmla="*/ 26 h 150"/>
                <a:gd name="T8" fmla="*/ 129 w 148"/>
                <a:gd name="T9" fmla="*/ 18 h 150"/>
                <a:gd name="T10" fmla="*/ 122 w 148"/>
                <a:gd name="T11" fmla="*/ 11 h 150"/>
                <a:gd name="T12" fmla="*/ 112 w 148"/>
                <a:gd name="T13" fmla="*/ 6 h 150"/>
                <a:gd name="T14" fmla="*/ 102 w 148"/>
                <a:gd name="T15" fmla="*/ 2 h 150"/>
                <a:gd name="T16" fmla="*/ 91 w 148"/>
                <a:gd name="T17" fmla="*/ 0 h 150"/>
                <a:gd name="T18" fmla="*/ 91 w 148"/>
                <a:gd name="T19" fmla="*/ 0 h 150"/>
                <a:gd name="T20" fmla="*/ 91 w 148"/>
                <a:gd name="T21" fmla="*/ 0 h 150"/>
                <a:gd name="T22" fmla="*/ 90 w 148"/>
                <a:gd name="T23" fmla="*/ 0 h 150"/>
                <a:gd name="T24" fmla="*/ 90 w 148"/>
                <a:gd name="T25" fmla="*/ 0 h 150"/>
                <a:gd name="T26" fmla="*/ 80 w 148"/>
                <a:gd name="T27" fmla="*/ 92 h 150"/>
                <a:gd name="T28" fmla="*/ 75 w 148"/>
                <a:gd name="T29" fmla="*/ 5 h 150"/>
                <a:gd name="T30" fmla="*/ 74 w 148"/>
                <a:gd name="T31" fmla="*/ 6 h 150"/>
                <a:gd name="T32" fmla="*/ 73 w 148"/>
                <a:gd name="T33" fmla="*/ 6 h 150"/>
                <a:gd name="T34" fmla="*/ 71 w 148"/>
                <a:gd name="T35" fmla="*/ 6 h 150"/>
                <a:gd name="T36" fmla="*/ 70 w 148"/>
                <a:gd name="T37" fmla="*/ 6 h 150"/>
                <a:gd name="T38" fmla="*/ 70 w 148"/>
                <a:gd name="T39" fmla="*/ 91 h 150"/>
                <a:gd name="T40" fmla="*/ 48 w 148"/>
                <a:gd name="T41" fmla="*/ 1 h 150"/>
                <a:gd name="T42" fmla="*/ 38 w 148"/>
                <a:gd name="T43" fmla="*/ 3 h 150"/>
                <a:gd name="T44" fmla="*/ 28 w 148"/>
                <a:gd name="T45" fmla="*/ 8 h 150"/>
                <a:gd name="T46" fmla="*/ 21 w 148"/>
                <a:gd name="T47" fmla="*/ 13 h 150"/>
                <a:gd name="T48" fmla="*/ 14 w 148"/>
                <a:gd name="T49" fmla="*/ 20 h 150"/>
                <a:gd name="T50" fmla="*/ 7 w 148"/>
                <a:gd name="T51" fmla="*/ 28 h 150"/>
                <a:gd name="T52" fmla="*/ 4 w 148"/>
                <a:gd name="T53" fmla="*/ 38 h 150"/>
                <a:gd name="T54" fmla="*/ 1 w 148"/>
                <a:gd name="T55" fmla="*/ 49 h 150"/>
                <a:gd name="T56" fmla="*/ 0 w 148"/>
                <a:gd name="T57" fmla="*/ 63 h 150"/>
                <a:gd name="T58" fmla="*/ 0 w 148"/>
                <a:gd name="T59" fmla="*/ 142 h 150"/>
                <a:gd name="T60" fmla="*/ 42 w 148"/>
                <a:gd name="T61" fmla="*/ 142 h 150"/>
                <a:gd name="T62" fmla="*/ 49 w 148"/>
                <a:gd name="T63" fmla="*/ 145 h 150"/>
                <a:gd name="T64" fmla="*/ 57 w 148"/>
                <a:gd name="T65" fmla="*/ 148 h 150"/>
                <a:gd name="T66" fmla="*/ 64 w 148"/>
                <a:gd name="T67" fmla="*/ 149 h 150"/>
                <a:gd name="T68" fmla="*/ 73 w 148"/>
                <a:gd name="T69" fmla="*/ 150 h 150"/>
                <a:gd name="T70" fmla="*/ 81 w 148"/>
                <a:gd name="T71" fmla="*/ 149 h 150"/>
                <a:gd name="T72" fmla="*/ 89 w 148"/>
                <a:gd name="T73" fmla="*/ 148 h 150"/>
                <a:gd name="T74" fmla="*/ 96 w 148"/>
                <a:gd name="T75" fmla="*/ 145 h 150"/>
                <a:gd name="T76" fmla="*/ 104 w 148"/>
                <a:gd name="T77" fmla="*/ 142 h 150"/>
                <a:gd name="T78" fmla="*/ 148 w 148"/>
                <a:gd name="T79" fmla="*/ 142 h 150"/>
                <a:gd name="T80" fmla="*/ 148 w 148"/>
                <a:gd name="T81" fmla="*/ 63 h 150"/>
                <a:gd name="T82" fmla="*/ 145 w 148"/>
                <a:gd name="T83"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8" h="150">
                  <a:moveTo>
                    <a:pt x="145" y="63"/>
                  </a:moveTo>
                  <a:lnTo>
                    <a:pt x="144" y="48"/>
                  </a:lnTo>
                  <a:lnTo>
                    <a:pt x="142" y="37"/>
                  </a:lnTo>
                  <a:lnTo>
                    <a:pt x="137" y="26"/>
                  </a:lnTo>
                  <a:lnTo>
                    <a:pt x="129" y="18"/>
                  </a:lnTo>
                  <a:lnTo>
                    <a:pt x="122" y="11"/>
                  </a:lnTo>
                  <a:lnTo>
                    <a:pt x="112" y="6"/>
                  </a:lnTo>
                  <a:lnTo>
                    <a:pt x="102" y="2"/>
                  </a:lnTo>
                  <a:lnTo>
                    <a:pt x="91" y="0"/>
                  </a:lnTo>
                  <a:lnTo>
                    <a:pt x="91" y="0"/>
                  </a:lnTo>
                  <a:lnTo>
                    <a:pt x="91" y="0"/>
                  </a:lnTo>
                  <a:lnTo>
                    <a:pt x="90" y="0"/>
                  </a:lnTo>
                  <a:lnTo>
                    <a:pt x="90" y="0"/>
                  </a:lnTo>
                  <a:lnTo>
                    <a:pt x="80" y="92"/>
                  </a:lnTo>
                  <a:lnTo>
                    <a:pt x="75" y="5"/>
                  </a:lnTo>
                  <a:lnTo>
                    <a:pt x="74" y="6"/>
                  </a:lnTo>
                  <a:lnTo>
                    <a:pt x="73" y="6"/>
                  </a:lnTo>
                  <a:lnTo>
                    <a:pt x="71" y="6"/>
                  </a:lnTo>
                  <a:lnTo>
                    <a:pt x="70" y="6"/>
                  </a:lnTo>
                  <a:lnTo>
                    <a:pt x="70" y="91"/>
                  </a:lnTo>
                  <a:lnTo>
                    <a:pt x="48" y="1"/>
                  </a:lnTo>
                  <a:lnTo>
                    <a:pt x="38" y="3"/>
                  </a:lnTo>
                  <a:lnTo>
                    <a:pt x="28" y="8"/>
                  </a:lnTo>
                  <a:lnTo>
                    <a:pt x="21" y="13"/>
                  </a:lnTo>
                  <a:lnTo>
                    <a:pt x="14" y="20"/>
                  </a:lnTo>
                  <a:lnTo>
                    <a:pt x="7" y="28"/>
                  </a:lnTo>
                  <a:lnTo>
                    <a:pt x="4" y="38"/>
                  </a:lnTo>
                  <a:lnTo>
                    <a:pt x="1" y="49"/>
                  </a:lnTo>
                  <a:lnTo>
                    <a:pt x="0" y="63"/>
                  </a:lnTo>
                  <a:lnTo>
                    <a:pt x="0" y="142"/>
                  </a:lnTo>
                  <a:lnTo>
                    <a:pt x="42" y="142"/>
                  </a:lnTo>
                  <a:lnTo>
                    <a:pt x="49" y="145"/>
                  </a:lnTo>
                  <a:lnTo>
                    <a:pt x="57" y="148"/>
                  </a:lnTo>
                  <a:lnTo>
                    <a:pt x="64" y="149"/>
                  </a:lnTo>
                  <a:lnTo>
                    <a:pt x="73" y="150"/>
                  </a:lnTo>
                  <a:lnTo>
                    <a:pt x="81" y="149"/>
                  </a:lnTo>
                  <a:lnTo>
                    <a:pt x="89" y="148"/>
                  </a:lnTo>
                  <a:lnTo>
                    <a:pt x="96" y="145"/>
                  </a:lnTo>
                  <a:lnTo>
                    <a:pt x="104" y="142"/>
                  </a:lnTo>
                  <a:lnTo>
                    <a:pt x="148" y="142"/>
                  </a:lnTo>
                  <a:lnTo>
                    <a:pt x="148" y="63"/>
                  </a:lnTo>
                  <a:lnTo>
                    <a:pt x="145" y="63"/>
                  </a:lnTo>
                  <a:close/>
                </a:path>
              </a:pathLst>
            </a:custGeom>
            <a:solidFill>
              <a:srgbClr val="F0C93C"/>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5" name="Freeform 17"/>
            <p:cNvSpPr>
              <a:spLocks/>
            </p:cNvSpPr>
            <p:nvPr/>
          </p:nvSpPr>
          <p:spPr bwMode="auto">
            <a:xfrm>
              <a:off x="7132638" y="3716338"/>
              <a:ext cx="234950" cy="238125"/>
            </a:xfrm>
            <a:custGeom>
              <a:avLst/>
              <a:gdLst>
                <a:gd name="T0" fmla="*/ 146 w 148"/>
                <a:gd name="T1" fmla="*/ 63 h 150"/>
                <a:gd name="T2" fmla="*/ 145 w 148"/>
                <a:gd name="T3" fmla="*/ 49 h 150"/>
                <a:gd name="T4" fmla="*/ 143 w 148"/>
                <a:gd name="T5" fmla="*/ 37 h 150"/>
                <a:gd name="T6" fmla="*/ 138 w 148"/>
                <a:gd name="T7" fmla="*/ 27 h 150"/>
                <a:gd name="T8" fmla="*/ 132 w 148"/>
                <a:gd name="T9" fmla="*/ 18 h 150"/>
                <a:gd name="T10" fmla="*/ 124 w 148"/>
                <a:gd name="T11" fmla="*/ 12 h 150"/>
                <a:gd name="T12" fmla="*/ 114 w 148"/>
                <a:gd name="T13" fmla="*/ 7 h 150"/>
                <a:gd name="T14" fmla="*/ 105 w 148"/>
                <a:gd name="T15" fmla="*/ 2 h 150"/>
                <a:gd name="T16" fmla="*/ 93 w 148"/>
                <a:gd name="T17" fmla="*/ 0 h 150"/>
                <a:gd name="T18" fmla="*/ 93 w 148"/>
                <a:gd name="T19" fmla="*/ 38 h 150"/>
                <a:gd name="T20" fmla="*/ 48 w 148"/>
                <a:gd name="T21" fmla="*/ 38 h 150"/>
                <a:gd name="T22" fmla="*/ 48 w 148"/>
                <a:gd name="T23" fmla="*/ 1 h 150"/>
                <a:gd name="T24" fmla="*/ 38 w 148"/>
                <a:gd name="T25" fmla="*/ 3 h 150"/>
                <a:gd name="T26" fmla="*/ 28 w 148"/>
                <a:gd name="T27" fmla="*/ 8 h 150"/>
                <a:gd name="T28" fmla="*/ 21 w 148"/>
                <a:gd name="T29" fmla="*/ 13 h 150"/>
                <a:gd name="T30" fmla="*/ 13 w 148"/>
                <a:gd name="T31" fmla="*/ 20 h 150"/>
                <a:gd name="T32" fmla="*/ 7 w 148"/>
                <a:gd name="T33" fmla="*/ 28 h 150"/>
                <a:gd name="T34" fmla="*/ 3 w 148"/>
                <a:gd name="T35" fmla="*/ 38 h 150"/>
                <a:gd name="T36" fmla="*/ 1 w 148"/>
                <a:gd name="T37" fmla="*/ 49 h 150"/>
                <a:gd name="T38" fmla="*/ 0 w 148"/>
                <a:gd name="T39" fmla="*/ 63 h 150"/>
                <a:gd name="T40" fmla="*/ 0 w 148"/>
                <a:gd name="T41" fmla="*/ 142 h 150"/>
                <a:gd name="T42" fmla="*/ 42 w 148"/>
                <a:gd name="T43" fmla="*/ 142 h 150"/>
                <a:gd name="T44" fmla="*/ 49 w 148"/>
                <a:gd name="T45" fmla="*/ 145 h 150"/>
                <a:gd name="T46" fmla="*/ 56 w 148"/>
                <a:gd name="T47" fmla="*/ 148 h 150"/>
                <a:gd name="T48" fmla="*/ 64 w 148"/>
                <a:gd name="T49" fmla="*/ 149 h 150"/>
                <a:gd name="T50" fmla="*/ 72 w 148"/>
                <a:gd name="T51" fmla="*/ 150 h 150"/>
                <a:gd name="T52" fmla="*/ 81 w 148"/>
                <a:gd name="T53" fmla="*/ 149 h 150"/>
                <a:gd name="T54" fmla="*/ 88 w 148"/>
                <a:gd name="T55" fmla="*/ 148 h 150"/>
                <a:gd name="T56" fmla="*/ 96 w 148"/>
                <a:gd name="T57" fmla="*/ 145 h 150"/>
                <a:gd name="T58" fmla="*/ 103 w 148"/>
                <a:gd name="T59" fmla="*/ 142 h 150"/>
                <a:gd name="T60" fmla="*/ 148 w 148"/>
                <a:gd name="T61" fmla="*/ 142 h 150"/>
                <a:gd name="T62" fmla="*/ 148 w 148"/>
                <a:gd name="T63" fmla="*/ 63 h 150"/>
                <a:gd name="T64" fmla="*/ 146 w 148"/>
                <a:gd name="T65"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 h="150">
                  <a:moveTo>
                    <a:pt x="146" y="63"/>
                  </a:moveTo>
                  <a:lnTo>
                    <a:pt x="145" y="49"/>
                  </a:lnTo>
                  <a:lnTo>
                    <a:pt x="143" y="37"/>
                  </a:lnTo>
                  <a:lnTo>
                    <a:pt x="138" y="27"/>
                  </a:lnTo>
                  <a:lnTo>
                    <a:pt x="132" y="18"/>
                  </a:lnTo>
                  <a:lnTo>
                    <a:pt x="124" y="12"/>
                  </a:lnTo>
                  <a:lnTo>
                    <a:pt x="114" y="7"/>
                  </a:lnTo>
                  <a:lnTo>
                    <a:pt x="105" y="2"/>
                  </a:lnTo>
                  <a:lnTo>
                    <a:pt x="93" y="0"/>
                  </a:lnTo>
                  <a:lnTo>
                    <a:pt x="93" y="38"/>
                  </a:lnTo>
                  <a:lnTo>
                    <a:pt x="48" y="38"/>
                  </a:lnTo>
                  <a:lnTo>
                    <a:pt x="48" y="1"/>
                  </a:lnTo>
                  <a:lnTo>
                    <a:pt x="38" y="3"/>
                  </a:lnTo>
                  <a:lnTo>
                    <a:pt x="28" y="8"/>
                  </a:lnTo>
                  <a:lnTo>
                    <a:pt x="21" y="13"/>
                  </a:lnTo>
                  <a:lnTo>
                    <a:pt x="13" y="20"/>
                  </a:lnTo>
                  <a:lnTo>
                    <a:pt x="7" y="28"/>
                  </a:lnTo>
                  <a:lnTo>
                    <a:pt x="3" y="38"/>
                  </a:lnTo>
                  <a:lnTo>
                    <a:pt x="1" y="49"/>
                  </a:lnTo>
                  <a:lnTo>
                    <a:pt x="0" y="63"/>
                  </a:lnTo>
                  <a:lnTo>
                    <a:pt x="0" y="142"/>
                  </a:lnTo>
                  <a:lnTo>
                    <a:pt x="42" y="142"/>
                  </a:lnTo>
                  <a:lnTo>
                    <a:pt x="49" y="145"/>
                  </a:lnTo>
                  <a:lnTo>
                    <a:pt x="56" y="148"/>
                  </a:lnTo>
                  <a:lnTo>
                    <a:pt x="64" y="149"/>
                  </a:lnTo>
                  <a:lnTo>
                    <a:pt x="72" y="150"/>
                  </a:lnTo>
                  <a:lnTo>
                    <a:pt x="81" y="149"/>
                  </a:lnTo>
                  <a:lnTo>
                    <a:pt x="88" y="148"/>
                  </a:lnTo>
                  <a:lnTo>
                    <a:pt x="96" y="145"/>
                  </a:lnTo>
                  <a:lnTo>
                    <a:pt x="103" y="142"/>
                  </a:lnTo>
                  <a:lnTo>
                    <a:pt x="148" y="142"/>
                  </a:lnTo>
                  <a:lnTo>
                    <a:pt x="148" y="63"/>
                  </a:lnTo>
                  <a:lnTo>
                    <a:pt x="146" y="63"/>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6" name="Freeform 18"/>
            <p:cNvSpPr>
              <a:spLocks/>
            </p:cNvSpPr>
            <p:nvPr/>
          </p:nvSpPr>
          <p:spPr bwMode="auto">
            <a:xfrm>
              <a:off x="7408863" y="3716338"/>
              <a:ext cx="231775" cy="238125"/>
            </a:xfrm>
            <a:custGeom>
              <a:avLst/>
              <a:gdLst>
                <a:gd name="T0" fmla="*/ 145 w 146"/>
                <a:gd name="T1" fmla="*/ 63 h 150"/>
                <a:gd name="T2" fmla="*/ 144 w 146"/>
                <a:gd name="T3" fmla="*/ 48 h 150"/>
                <a:gd name="T4" fmla="*/ 141 w 146"/>
                <a:gd name="T5" fmla="*/ 37 h 150"/>
                <a:gd name="T6" fmla="*/ 136 w 146"/>
                <a:gd name="T7" fmla="*/ 26 h 150"/>
                <a:gd name="T8" fmla="*/ 130 w 146"/>
                <a:gd name="T9" fmla="*/ 18 h 150"/>
                <a:gd name="T10" fmla="*/ 123 w 146"/>
                <a:gd name="T11" fmla="*/ 11 h 150"/>
                <a:gd name="T12" fmla="*/ 113 w 146"/>
                <a:gd name="T13" fmla="*/ 6 h 150"/>
                <a:gd name="T14" fmla="*/ 103 w 146"/>
                <a:gd name="T15" fmla="*/ 2 h 150"/>
                <a:gd name="T16" fmla="*/ 92 w 146"/>
                <a:gd name="T17" fmla="*/ 0 h 150"/>
                <a:gd name="T18" fmla="*/ 101 w 146"/>
                <a:gd name="T19" fmla="*/ 12 h 150"/>
                <a:gd name="T20" fmla="*/ 81 w 146"/>
                <a:gd name="T21" fmla="*/ 8 h 150"/>
                <a:gd name="T22" fmla="*/ 70 w 146"/>
                <a:gd name="T23" fmla="*/ 21 h 150"/>
                <a:gd name="T24" fmla="*/ 59 w 146"/>
                <a:gd name="T25" fmla="*/ 7 h 150"/>
                <a:gd name="T26" fmla="*/ 41 w 146"/>
                <a:gd name="T27" fmla="*/ 11 h 150"/>
                <a:gd name="T28" fmla="*/ 46 w 146"/>
                <a:gd name="T29" fmla="*/ 2 h 150"/>
                <a:gd name="T30" fmla="*/ 36 w 146"/>
                <a:gd name="T31" fmla="*/ 5 h 150"/>
                <a:gd name="T32" fmla="*/ 28 w 146"/>
                <a:gd name="T33" fmla="*/ 10 h 150"/>
                <a:gd name="T34" fmla="*/ 19 w 146"/>
                <a:gd name="T35" fmla="*/ 15 h 150"/>
                <a:gd name="T36" fmla="*/ 13 w 146"/>
                <a:gd name="T37" fmla="*/ 21 h 150"/>
                <a:gd name="T38" fmla="*/ 7 w 146"/>
                <a:gd name="T39" fmla="*/ 29 h 150"/>
                <a:gd name="T40" fmla="*/ 3 w 146"/>
                <a:gd name="T41" fmla="*/ 38 h 150"/>
                <a:gd name="T42" fmla="*/ 1 w 146"/>
                <a:gd name="T43" fmla="*/ 49 h 150"/>
                <a:gd name="T44" fmla="*/ 0 w 146"/>
                <a:gd name="T45" fmla="*/ 63 h 150"/>
                <a:gd name="T46" fmla="*/ 0 w 146"/>
                <a:gd name="T47" fmla="*/ 142 h 150"/>
                <a:gd name="T48" fmla="*/ 43 w 146"/>
                <a:gd name="T49" fmla="*/ 142 h 150"/>
                <a:gd name="T50" fmla="*/ 50 w 146"/>
                <a:gd name="T51" fmla="*/ 145 h 150"/>
                <a:gd name="T52" fmla="*/ 57 w 146"/>
                <a:gd name="T53" fmla="*/ 148 h 150"/>
                <a:gd name="T54" fmla="*/ 65 w 146"/>
                <a:gd name="T55" fmla="*/ 149 h 150"/>
                <a:gd name="T56" fmla="*/ 73 w 146"/>
                <a:gd name="T57" fmla="*/ 150 h 150"/>
                <a:gd name="T58" fmla="*/ 82 w 146"/>
                <a:gd name="T59" fmla="*/ 149 h 150"/>
                <a:gd name="T60" fmla="*/ 89 w 146"/>
                <a:gd name="T61" fmla="*/ 148 h 150"/>
                <a:gd name="T62" fmla="*/ 97 w 146"/>
                <a:gd name="T63" fmla="*/ 145 h 150"/>
                <a:gd name="T64" fmla="*/ 104 w 146"/>
                <a:gd name="T65" fmla="*/ 142 h 150"/>
                <a:gd name="T66" fmla="*/ 146 w 146"/>
                <a:gd name="T67" fmla="*/ 142 h 150"/>
                <a:gd name="T68" fmla="*/ 146 w 146"/>
                <a:gd name="T69" fmla="*/ 63 h 150"/>
                <a:gd name="T70" fmla="*/ 145 w 146"/>
                <a:gd name="T7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 h="150">
                  <a:moveTo>
                    <a:pt x="145" y="63"/>
                  </a:moveTo>
                  <a:lnTo>
                    <a:pt x="144" y="48"/>
                  </a:lnTo>
                  <a:lnTo>
                    <a:pt x="141" y="37"/>
                  </a:lnTo>
                  <a:lnTo>
                    <a:pt x="136" y="26"/>
                  </a:lnTo>
                  <a:lnTo>
                    <a:pt x="130" y="18"/>
                  </a:lnTo>
                  <a:lnTo>
                    <a:pt x="123" y="11"/>
                  </a:lnTo>
                  <a:lnTo>
                    <a:pt x="113" y="6"/>
                  </a:lnTo>
                  <a:lnTo>
                    <a:pt x="103" y="2"/>
                  </a:lnTo>
                  <a:lnTo>
                    <a:pt x="92" y="0"/>
                  </a:lnTo>
                  <a:lnTo>
                    <a:pt x="101" y="12"/>
                  </a:lnTo>
                  <a:lnTo>
                    <a:pt x="81" y="8"/>
                  </a:lnTo>
                  <a:lnTo>
                    <a:pt x="70" y="21"/>
                  </a:lnTo>
                  <a:lnTo>
                    <a:pt x="59" y="7"/>
                  </a:lnTo>
                  <a:lnTo>
                    <a:pt x="41" y="11"/>
                  </a:lnTo>
                  <a:lnTo>
                    <a:pt x="46" y="2"/>
                  </a:lnTo>
                  <a:lnTo>
                    <a:pt x="36" y="5"/>
                  </a:lnTo>
                  <a:lnTo>
                    <a:pt x="28" y="10"/>
                  </a:lnTo>
                  <a:lnTo>
                    <a:pt x="19" y="15"/>
                  </a:lnTo>
                  <a:lnTo>
                    <a:pt x="13" y="21"/>
                  </a:lnTo>
                  <a:lnTo>
                    <a:pt x="7" y="29"/>
                  </a:lnTo>
                  <a:lnTo>
                    <a:pt x="3" y="38"/>
                  </a:lnTo>
                  <a:lnTo>
                    <a:pt x="1" y="49"/>
                  </a:lnTo>
                  <a:lnTo>
                    <a:pt x="0" y="63"/>
                  </a:lnTo>
                  <a:lnTo>
                    <a:pt x="0" y="142"/>
                  </a:lnTo>
                  <a:lnTo>
                    <a:pt x="43" y="142"/>
                  </a:lnTo>
                  <a:lnTo>
                    <a:pt x="50" y="145"/>
                  </a:lnTo>
                  <a:lnTo>
                    <a:pt x="57" y="148"/>
                  </a:lnTo>
                  <a:lnTo>
                    <a:pt x="65" y="149"/>
                  </a:lnTo>
                  <a:lnTo>
                    <a:pt x="73" y="150"/>
                  </a:lnTo>
                  <a:lnTo>
                    <a:pt x="82" y="149"/>
                  </a:lnTo>
                  <a:lnTo>
                    <a:pt x="89" y="148"/>
                  </a:lnTo>
                  <a:lnTo>
                    <a:pt x="97" y="145"/>
                  </a:lnTo>
                  <a:lnTo>
                    <a:pt x="104" y="142"/>
                  </a:lnTo>
                  <a:lnTo>
                    <a:pt x="146" y="142"/>
                  </a:lnTo>
                  <a:lnTo>
                    <a:pt x="146" y="63"/>
                  </a:lnTo>
                  <a:lnTo>
                    <a:pt x="145" y="63"/>
                  </a:lnTo>
                  <a:close/>
                </a:path>
              </a:pathLst>
            </a:custGeom>
            <a:solidFill>
              <a:srgbClr val="75A7D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7" name="Freeform 19"/>
            <p:cNvSpPr>
              <a:spLocks/>
            </p:cNvSpPr>
            <p:nvPr/>
          </p:nvSpPr>
          <p:spPr bwMode="auto">
            <a:xfrm>
              <a:off x="7683500" y="3716338"/>
              <a:ext cx="233362" cy="238125"/>
            </a:xfrm>
            <a:custGeom>
              <a:avLst/>
              <a:gdLst>
                <a:gd name="T0" fmla="*/ 146 w 147"/>
                <a:gd name="T1" fmla="*/ 63 h 150"/>
                <a:gd name="T2" fmla="*/ 144 w 147"/>
                <a:gd name="T3" fmla="*/ 48 h 150"/>
                <a:gd name="T4" fmla="*/ 142 w 147"/>
                <a:gd name="T5" fmla="*/ 37 h 150"/>
                <a:gd name="T6" fmla="*/ 137 w 147"/>
                <a:gd name="T7" fmla="*/ 26 h 150"/>
                <a:gd name="T8" fmla="*/ 130 w 147"/>
                <a:gd name="T9" fmla="*/ 18 h 150"/>
                <a:gd name="T10" fmla="*/ 122 w 147"/>
                <a:gd name="T11" fmla="*/ 11 h 150"/>
                <a:gd name="T12" fmla="*/ 112 w 147"/>
                <a:gd name="T13" fmla="*/ 6 h 150"/>
                <a:gd name="T14" fmla="*/ 101 w 147"/>
                <a:gd name="T15" fmla="*/ 2 h 150"/>
                <a:gd name="T16" fmla="*/ 90 w 147"/>
                <a:gd name="T17" fmla="*/ 0 h 150"/>
                <a:gd name="T18" fmla="*/ 90 w 147"/>
                <a:gd name="T19" fmla="*/ 0 h 150"/>
                <a:gd name="T20" fmla="*/ 90 w 147"/>
                <a:gd name="T21" fmla="*/ 0 h 150"/>
                <a:gd name="T22" fmla="*/ 90 w 147"/>
                <a:gd name="T23" fmla="*/ 0 h 150"/>
                <a:gd name="T24" fmla="*/ 90 w 147"/>
                <a:gd name="T25" fmla="*/ 0 h 150"/>
                <a:gd name="T26" fmla="*/ 83 w 147"/>
                <a:gd name="T27" fmla="*/ 96 h 150"/>
                <a:gd name="T28" fmla="*/ 75 w 147"/>
                <a:gd name="T29" fmla="*/ 5 h 150"/>
                <a:gd name="T30" fmla="*/ 74 w 147"/>
                <a:gd name="T31" fmla="*/ 6 h 150"/>
                <a:gd name="T32" fmla="*/ 72 w 147"/>
                <a:gd name="T33" fmla="*/ 6 h 150"/>
                <a:gd name="T34" fmla="*/ 71 w 147"/>
                <a:gd name="T35" fmla="*/ 6 h 150"/>
                <a:gd name="T36" fmla="*/ 69 w 147"/>
                <a:gd name="T37" fmla="*/ 6 h 150"/>
                <a:gd name="T38" fmla="*/ 68 w 147"/>
                <a:gd name="T39" fmla="*/ 6 h 150"/>
                <a:gd name="T40" fmla="*/ 68 w 147"/>
                <a:gd name="T41" fmla="*/ 6 h 150"/>
                <a:gd name="T42" fmla="*/ 67 w 147"/>
                <a:gd name="T43" fmla="*/ 6 h 150"/>
                <a:gd name="T44" fmla="*/ 67 w 147"/>
                <a:gd name="T45" fmla="*/ 6 h 150"/>
                <a:gd name="T46" fmla="*/ 63 w 147"/>
                <a:gd name="T47" fmla="*/ 96 h 150"/>
                <a:gd name="T48" fmla="*/ 48 w 147"/>
                <a:gd name="T49" fmla="*/ 1 h 150"/>
                <a:gd name="T50" fmla="*/ 38 w 147"/>
                <a:gd name="T51" fmla="*/ 3 h 150"/>
                <a:gd name="T52" fmla="*/ 29 w 147"/>
                <a:gd name="T53" fmla="*/ 8 h 150"/>
                <a:gd name="T54" fmla="*/ 21 w 147"/>
                <a:gd name="T55" fmla="*/ 13 h 150"/>
                <a:gd name="T56" fmla="*/ 14 w 147"/>
                <a:gd name="T57" fmla="*/ 20 h 150"/>
                <a:gd name="T58" fmla="*/ 8 w 147"/>
                <a:gd name="T59" fmla="*/ 28 h 150"/>
                <a:gd name="T60" fmla="*/ 4 w 147"/>
                <a:gd name="T61" fmla="*/ 38 h 150"/>
                <a:gd name="T62" fmla="*/ 1 w 147"/>
                <a:gd name="T63" fmla="*/ 49 h 150"/>
                <a:gd name="T64" fmla="*/ 0 w 147"/>
                <a:gd name="T65" fmla="*/ 63 h 150"/>
                <a:gd name="T66" fmla="*/ 0 w 147"/>
                <a:gd name="T67" fmla="*/ 142 h 150"/>
                <a:gd name="T68" fmla="*/ 42 w 147"/>
                <a:gd name="T69" fmla="*/ 142 h 150"/>
                <a:gd name="T70" fmla="*/ 50 w 147"/>
                <a:gd name="T71" fmla="*/ 145 h 150"/>
                <a:gd name="T72" fmla="*/ 57 w 147"/>
                <a:gd name="T73" fmla="*/ 148 h 150"/>
                <a:gd name="T74" fmla="*/ 64 w 147"/>
                <a:gd name="T75" fmla="*/ 149 h 150"/>
                <a:gd name="T76" fmla="*/ 73 w 147"/>
                <a:gd name="T77" fmla="*/ 150 h 150"/>
                <a:gd name="T78" fmla="*/ 82 w 147"/>
                <a:gd name="T79" fmla="*/ 149 h 150"/>
                <a:gd name="T80" fmla="*/ 89 w 147"/>
                <a:gd name="T81" fmla="*/ 148 h 150"/>
                <a:gd name="T82" fmla="*/ 96 w 147"/>
                <a:gd name="T83" fmla="*/ 145 h 150"/>
                <a:gd name="T84" fmla="*/ 104 w 147"/>
                <a:gd name="T85" fmla="*/ 142 h 150"/>
                <a:gd name="T86" fmla="*/ 147 w 147"/>
                <a:gd name="T87" fmla="*/ 142 h 150"/>
                <a:gd name="T88" fmla="*/ 147 w 147"/>
                <a:gd name="T89" fmla="*/ 63 h 150"/>
                <a:gd name="T90" fmla="*/ 146 w 147"/>
                <a:gd name="T9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7" h="150">
                  <a:moveTo>
                    <a:pt x="146" y="63"/>
                  </a:moveTo>
                  <a:lnTo>
                    <a:pt x="144" y="48"/>
                  </a:lnTo>
                  <a:lnTo>
                    <a:pt x="142" y="37"/>
                  </a:lnTo>
                  <a:lnTo>
                    <a:pt x="137" y="26"/>
                  </a:lnTo>
                  <a:lnTo>
                    <a:pt x="130" y="18"/>
                  </a:lnTo>
                  <a:lnTo>
                    <a:pt x="122" y="11"/>
                  </a:lnTo>
                  <a:lnTo>
                    <a:pt x="112" y="6"/>
                  </a:lnTo>
                  <a:lnTo>
                    <a:pt x="101" y="2"/>
                  </a:lnTo>
                  <a:lnTo>
                    <a:pt x="90" y="0"/>
                  </a:lnTo>
                  <a:lnTo>
                    <a:pt x="90" y="0"/>
                  </a:lnTo>
                  <a:lnTo>
                    <a:pt x="90" y="0"/>
                  </a:lnTo>
                  <a:lnTo>
                    <a:pt x="90" y="0"/>
                  </a:lnTo>
                  <a:lnTo>
                    <a:pt x="90" y="0"/>
                  </a:lnTo>
                  <a:lnTo>
                    <a:pt x="83" y="96"/>
                  </a:lnTo>
                  <a:lnTo>
                    <a:pt x="75" y="5"/>
                  </a:lnTo>
                  <a:lnTo>
                    <a:pt x="74" y="6"/>
                  </a:lnTo>
                  <a:lnTo>
                    <a:pt x="72" y="6"/>
                  </a:lnTo>
                  <a:lnTo>
                    <a:pt x="71" y="6"/>
                  </a:lnTo>
                  <a:lnTo>
                    <a:pt x="69" y="6"/>
                  </a:lnTo>
                  <a:lnTo>
                    <a:pt x="68" y="6"/>
                  </a:lnTo>
                  <a:lnTo>
                    <a:pt x="68" y="6"/>
                  </a:lnTo>
                  <a:lnTo>
                    <a:pt x="67" y="6"/>
                  </a:lnTo>
                  <a:lnTo>
                    <a:pt x="67" y="6"/>
                  </a:lnTo>
                  <a:lnTo>
                    <a:pt x="63" y="96"/>
                  </a:lnTo>
                  <a:lnTo>
                    <a:pt x="48" y="1"/>
                  </a:lnTo>
                  <a:lnTo>
                    <a:pt x="38" y="3"/>
                  </a:lnTo>
                  <a:lnTo>
                    <a:pt x="29" y="8"/>
                  </a:lnTo>
                  <a:lnTo>
                    <a:pt x="21" y="13"/>
                  </a:lnTo>
                  <a:lnTo>
                    <a:pt x="14" y="20"/>
                  </a:lnTo>
                  <a:lnTo>
                    <a:pt x="8" y="28"/>
                  </a:lnTo>
                  <a:lnTo>
                    <a:pt x="4" y="38"/>
                  </a:lnTo>
                  <a:lnTo>
                    <a:pt x="1" y="49"/>
                  </a:lnTo>
                  <a:lnTo>
                    <a:pt x="0" y="63"/>
                  </a:lnTo>
                  <a:lnTo>
                    <a:pt x="0" y="142"/>
                  </a:lnTo>
                  <a:lnTo>
                    <a:pt x="42" y="142"/>
                  </a:lnTo>
                  <a:lnTo>
                    <a:pt x="50" y="145"/>
                  </a:lnTo>
                  <a:lnTo>
                    <a:pt x="57" y="148"/>
                  </a:lnTo>
                  <a:lnTo>
                    <a:pt x="64" y="149"/>
                  </a:lnTo>
                  <a:lnTo>
                    <a:pt x="73" y="150"/>
                  </a:lnTo>
                  <a:lnTo>
                    <a:pt x="82" y="149"/>
                  </a:lnTo>
                  <a:lnTo>
                    <a:pt x="89" y="148"/>
                  </a:lnTo>
                  <a:lnTo>
                    <a:pt x="96" y="145"/>
                  </a:lnTo>
                  <a:lnTo>
                    <a:pt x="104" y="142"/>
                  </a:lnTo>
                  <a:lnTo>
                    <a:pt x="147" y="142"/>
                  </a:lnTo>
                  <a:lnTo>
                    <a:pt x="147" y="63"/>
                  </a:lnTo>
                  <a:lnTo>
                    <a:pt x="146" y="63"/>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8" name="Freeform 20"/>
            <p:cNvSpPr>
              <a:spLocks/>
            </p:cNvSpPr>
            <p:nvPr/>
          </p:nvSpPr>
          <p:spPr bwMode="auto">
            <a:xfrm>
              <a:off x="7959725" y="3716338"/>
              <a:ext cx="233362" cy="238125"/>
            </a:xfrm>
            <a:custGeom>
              <a:avLst/>
              <a:gdLst>
                <a:gd name="T0" fmla="*/ 145 w 147"/>
                <a:gd name="T1" fmla="*/ 63 h 150"/>
                <a:gd name="T2" fmla="*/ 144 w 147"/>
                <a:gd name="T3" fmla="*/ 48 h 150"/>
                <a:gd name="T4" fmla="*/ 142 w 147"/>
                <a:gd name="T5" fmla="*/ 37 h 150"/>
                <a:gd name="T6" fmla="*/ 137 w 147"/>
                <a:gd name="T7" fmla="*/ 26 h 150"/>
                <a:gd name="T8" fmla="*/ 129 w 147"/>
                <a:gd name="T9" fmla="*/ 18 h 150"/>
                <a:gd name="T10" fmla="*/ 122 w 147"/>
                <a:gd name="T11" fmla="*/ 11 h 150"/>
                <a:gd name="T12" fmla="*/ 112 w 147"/>
                <a:gd name="T13" fmla="*/ 6 h 150"/>
                <a:gd name="T14" fmla="*/ 102 w 147"/>
                <a:gd name="T15" fmla="*/ 2 h 150"/>
                <a:gd name="T16" fmla="*/ 91 w 147"/>
                <a:gd name="T17" fmla="*/ 0 h 150"/>
                <a:gd name="T18" fmla="*/ 91 w 147"/>
                <a:gd name="T19" fmla="*/ 0 h 150"/>
                <a:gd name="T20" fmla="*/ 91 w 147"/>
                <a:gd name="T21" fmla="*/ 0 h 150"/>
                <a:gd name="T22" fmla="*/ 90 w 147"/>
                <a:gd name="T23" fmla="*/ 0 h 150"/>
                <a:gd name="T24" fmla="*/ 90 w 147"/>
                <a:gd name="T25" fmla="*/ 0 h 150"/>
                <a:gd name="T26" fmla="*/ 75 w 147"/>
                <a:gd name="T27" fmla="*/ 103 h 150"/>
                <a:gd name="T28" fmla="*/ 47 w 147"/>
                <a:gd name="T29" fmla="*/ 1 h 150"/>
                <a:gd name="T30" fmla="*/ 37 w 147"/>
                <a:gd name="T31" fmla="*/ 3 h 150"/>
                <a:gd name="T32" fmla="*/ 28 w 147"/>
                <a:gd name="T33" fmla="*/ 8 h 150"/>
                <a:gd name="T34" fmla="*/ 20 w 147"/>
                <a:gd name="T35" fmla="*/ 13 h 150"/>
                <a:gd name="T36" fmla="*/ 14 w 147"/>
                <a:gd name="T37" fmla="*/ 21 h 150"/>
                <a:gd name="T38" fmla="*/ 7 w 147"/>
                <a:gd name="T39" fmla="*/ 28 h 150"/>
                <a:gd name="T40" fmla="*/ 4 w 147"/>
                <a:gd name="T41" fmla="*/ 38 h 150"/>
                <a:gd name="T42" fmla="*/ 1 w 147"/>
                <a:gd name="T43" fmla="*/ 49 h 150"/>
                <a:gd name="T44" fmla="*/ 0 w 147"/>
                <a:gd name="T45" fmla="*/ 63 h 150"/>
                <a:gd name="T46" fmla="*/ 0 w 147"/>
                <a:gd name="T47" fmla="*/ 142 h 150"/>
                <a:gd name="T48" fmla="*/ 42 w 147"/>
                <a:gd name="T49" fmla="*/ 142 h 150"/>
                <a:gd name="T50" fmla="*/ 49 w 147"/>
                <a:gd name="T51" fmla="*/ 145 h 150"/>
                <a:gd name="T52" fmla="*/ 57 w 147"/>
                <a:gd name="T53" fmla="*/ 148 h 150"/>
                <a:gd name="T54" fmla="*/ 64 w 147"/>
                <a:gd name="T55" fmla="*/ 149 h 150"/>
                <a:gd name="T56" fmla="*/ 73 w 147"/>
                <a:gd name="T57" fmla="*/ 150 h 150"/>
                <a:gd name="T58" fmla="*/ 81 w 147"/>
                <a:gd name="T59" fmla="*/ 149 h 150"/>
                <a:gd name="T60" fmla="*/ 89 w 147"/>
                <a:gd name="T61" fmla="*/ 148 h 150"/>
                <a:gd name="T62" fmla="*/ 96 w 147"/>
                <a:gd name="T63" fmla="*/ 145 h 150"/>
                <a:gd name="T64" fmla="*/ 104 w 147"/>
                <a:gd name="T65" fmla="*/ 142 h 150"/>
                <a:gd name="T66" fmla="*/ 147 w 147"/>
                <a:gd name="T67" fmla="*/ 142 h 150"/>
                <a:gd name="T68" fmla="*/ 147 w 147"/>
                <a:gd name="T69" fmla="*/ 63 h 150"/>
                <a:gd name="T70" fmla="*/ 145 w 147"/>
                <a:gd name="T71" fmla="*/ 6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7" h="150">
                  <a:moveTo>
                    <a:pt x="145" y="63"/>
                  </a:moveTo>
                  <a:lnTo>
                    <a:pt x="144" y="48"/>
                  </a:lnTo>
                  <a:lnTo>
                    <a:pt x="142" y="37"/>
                  </a:lnTo>
                  <a:lnTo>
                    <a:pt x="137" y="26"/>
                  </a:lnTo>
                  <a:lnTo>
                    <a:pt x="129" y="18"/>
                  </a:lnTo>
                  <a:lnTo>
                    <a:pt x="122" y="11"/>
                  </a:lnTo>
                  <a:lnTo>
                    <a:pt x="112" y="6"/>
                  </a:lnTo>
                  <a:lnTo>
                    <a:pt x="102" y="2"/>
                  </a:lnTo>
                  <a:lnTo>
                    <a:pt x="91" y="0"/>
                  </a:lnTo>
                  <a:lnTo>
                    <a:pt x="91" y="0"/>
                  </a:lnTo>
                  <a:lnTo>
                    <a:pt x="91" y="0"/>
                  </a:lnTo>
                  <a:lnTo>
                    <a:pt x="90" y="0"/>
                  </a:lnTo>
                  <a:lnTo>
                    <a:pt x="90" y="0"/>
                  </a:lnTo>
                  <a:lnTo>
                    <a:pt x="75" y="103"/>
                  </a:lnTo>
                  <a:lnTo>
                    <a:pt x="47" y="1"/>
                  </a:lnTo>
                  <a:lnTo>
                    <a:pt x="37" y="3"/>
                  </a:lnTo>
                  <a:lnTo>
                    <a:pt x="28" y="8"/>
                  </a:lnTo>
                  <a:lnTo>
                    <a:pt x="20" y="13"/>
                  </a:lnTo>
                  <a:lnTo>
                    <a:pt x="14" y="21"/>
                  </a:lnTo>
                  <a:lnTo>
                    <a:pt x="7" y="28"/>
                  </a:lnTo>
                  <a:lnTo>
                    <a:pt x="4" y="38"/>
                  </a:lnTo>
                  <a:lnTo>
                    <a:pt x="1" y="49"/>
                  </a:lnTo>
                  <a:lnTo>
                    <a:pt x="0" y="63"/>
                  </a:lnTo>
                  <a:lnTo>
                    <a:pt x="0" y="142"/>
                  </a:lnTo>
                  <a:lnTo>
                    <a:pt x="42" y="142"/>
                  </a:lnTo>
                  <a:lnTo>
                    <a:pt x="49" y="145"/>
                  </a:lnTo>
                  <a:lnTo>
                    <a:pt x="57" y="148"/>
                  </a:lnTo>
                  <a:lnTo>
                    <a:pt x="64" y="149"/>
                  </a:lnTo>
                  <a:lnTo>
                    <a:pt x="73" y="150"/>
                  </a:lnTo>
                  <a:lnTo>
                    <a:pt x="81" y="149"/>
                  </a:lnTo>
                  <a:lnTo>
                    <a:pt x="89" y="148"/>
                  </a:lnTo>
                  <a:lnTo>
                    <a:pt x="96" y="145"/>
                  </a:lnTo>
                  <a:lnTo>
                    <a:pt x="104" y="142"/>
                  </a:lnTo>
                  <a:lnTo>
                    <a:pt x="147" y="142"/>
                  </a:lnTo>
                  <a:lnTo>
                    <a:pt x="147" y="63"/>
                  </a:lnTo>
                  <a:lnTo>
                    <a:pt x="145" y="63"/>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9" name="Freeform 22"/>
            <p:cNvSpPr>
              <a:spLocks/>
            </p:cNvSpPr>
            <p:nvPr/>
          </p:nvSpPr>
          <p:spPr bwMode="auto">
            <a:xfrm>
              <a:off x="8235950" y="3717925"/>
              <a:ext cx="234950" cy="236538"/>
            </a:xfrm>
            <a:custGeom>
              <a:avLst/>
              <a:gdLst>
                <a:gd name="T0" fmla="*/ 145 w 148"/>
                <a:gd name="T1" fmla="*/ 62 h 149"/>
                <a:gd name="T2" fmla="*/ 144 w 148"/>
                <a:gd name="T3" fmla="*/ 48 h 149"/>
                <a:gd name="T4" fmla="*/ 141 w 148"/>
                <a:gd name="T5" fmla="*/ 36 h 149"/>
                <a:gd name="T6" fmla="*/ 137 w 148"/>
                <a:gd name="T7" fmla="*/ 26 h 149"/>
                <a:gd name="T8" fmla="*/ 132 w 148"/>
                <a:gd name="T9" fmla="*/ 17 h 149"/>
                <a:gd name="T10" fmla="*/ 124 w 148"/>
                <a:gd name="T11" fmla="*/ 11 h 149"/>
                <a:gd name="T12" fmla="*/ 116 w 148"/>
                <a:gd name="T13" fmla="*/ 6 h 149"/>
                <a:gd name="T14" fmla="*/ 106 w 148"/>
                <a:gd name="T15" fmla="*/ 2 h 149"/>
                <a:gd name="T16" fmla="*/ 95 w 148"/>
                <a:gd name="T17" fmla="*/ 0 h 149"/>
                <a:gd name="T18" fmla="*/ 92 w 148"/>
                <a:gd name="T19" fmla="*/ 20 h 149"/>
                <a:gd name="T20" fmla="*/ 87 w 148"/>
                <a:gd name="T21" fmla="*/ 35 h 149"/>
                <a:gd name="T22" fmla="*/ 80 w 148"/>
                <a:gd name="T23" fmla="*/ 46 h 149"/>
                <a:gd name="T24" fmla="*/ 70 w 148"/>
                <a:gd name="T25" fmla="*/ 49 h 149"/>
                <a:gd name="T26" fmla="*/ 60 w 148"/>
                <a:gd name="T27" fmla="*/ 46 h 149"/>
                <a:gd name="T28" fmla="*/ 53 w 148"/>
                <a:gd name="T29" fmla="*/ 36 h 149"/>
                <a:gd name="T30" fmla="*/ 48 w 148"/>
                <a:gd name="T31" fmla="*/ 20 h 149"/>
                <a:gd name="T32" fmla="*/ 45 w 148"/>
                <a:gd name="T33" fmla="*/ 1 h 149"/>
                <a:gd name="T34" fmla="*/ 35 w 148"/>
                <a:gd name="T35" fmla="*/ 4 h 149"/>
                <a:gd name="T36" fmla="*/ 27 w 148"/>
                <a:gd name="T37" fmla="*/ 9 h 149"/>
                <a:gd name="T38" fmla="*/ 19 w 148"/>
                <a:gd name="T39" fmla="*/ 14 h 149"/>
                <a:gd name="T40" fmla="*/ 12 w 148"/>
                <a:gd name="T41" fmla="*/ 20 h 149"/>
                <a:gd name="T42" fmla="*/ 7 w 148"/>
                <a:gd name="T43" fmla="*/ 28 h 149"/>
                <a:gd name="T44" fmla="*/ 3 w 148"/>
                <a:gd name="T45" fmla="*/ 37 h 149"/>
                <a:gd name="T46" fmla="*/ 1 w 148"/>
                <a:gd name="T47" fmla="*/ 48 h 149"/>
                <a:gd name="T48" fmla="*/ 0 w 148"/>
                <a:gd name="T49" fmla="*/ 62 h 149"/>
                <a:gd name="T50" fmla="*/ 0 w 148"/>
                <a:gd name="T51" fmla="*/ 141 h 149"/>
                <a:gd name="T52" fmla="*/ 42 w 148"/>
                <a:gd name="T53" fmla="*/ 141 h 149"/>
                <a:gd name="T54" fmla="*/ 49 w 148"/>
                <a:gd name="T55" fmla="*/ 144 h 149"/>
                <a:gd name="T56" fmla="*/ 56 w 148"/>
                <a:gd name="T57" fmla="*/ 147 h 149"/>
                <a:gd name="T58" fmla="*/ 64 w 148"/>
                <a:gd name="T59" fmla="*/ 148 h 149"/>
                <a:gd name="T60" fmla="*/ 72 w 148"/>
                <a:gd name="T61" fmla="*/ 149 h 149"/>
                <a:gd name="T62" fmla="*/ 81 w 148"/>
                <a:gd name="T63" fmla="*/ 148 h 149"/>
                <a:gd name="T64" fmla="*/ 88 w 148"/>
                <a:gd name="T65" fmla="*/ 147 h 149"/>
                <a:gd name="T66" fmla="*/ 96 w 148"/>
                <a:gd name="T67" fmla="*/ 144 h 149"/>
                <a:gd name="T68" fmla="*/ 103 w 148"/>
                <a:gd name="T69" fmla="*/ 141 h 149"/>
                <a:gd name="T70" fmla="*/ 148 w 148"/>
                <a:gd name="T71" fmla="*/ 141 h 149"/>
                <a:gd name="T72" fmla="*/ 148 w 148"/>
                <a:gd name="T73" fmla="*/ 62 h 149"/>
                <a:gd name="T74" fmla="*/ 145 w 148"/>
                <a:gd name="T75" fmla="*/ 6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8" h="149">
                  <a:moveTo>
                    <a:pt x="145" y="62"/>
                  </a:moveTo>
                  <a:lnTo>
                    <a:pt x="144" y="48"/>
                  </a:lnTo>
                  <a:lnTo>
                    <a:pt x="141" y="36"/>
                  </a:lnTo>
                  <a:lnTo>
                    <a:pt x="137" y="26"/>
                  </a:lnTo>
                  <a:lnTo>
                    <a:pt x="132" y="17"/>
                  </a:lnTo>
                  <a:lnTo>
                    <a:pt x="124" y="11"/>
                  </a:lnTo>
                  <a:lnTo>
                    <a:pt x="116" y="6"/>
                  </a:lnTo>
                  <a:lnTo>
                    <a:pt x="106" y="2"/>
                  </a:lnTo>
                  <a:lnTo>
                    <a:pt x="95" y="0"/>
                  </a:lnTo>
                  <a:lnTo>
                    <a:pt x="92" y="20"/>
                  </a:lnTo>
                  <a:lnTo>
                    <a:pt x="87" y="35"/>
                  </a:lnTo>
                  <a:lnTo>
                    <a:pt x="80" y="46"/>
                  </a:lnTo>
                  <a:lnTo>
                    <a:pt x="70" y="49"/>
                  </a:lnTo>
                  <a:lnTo>
                    <a:pt x="60" y="46"/>
                  </a:lnTo>
                  <a:lnTo>
                    <a:pt x="53" y="36"/>
                  </a:lnTo>
                  <a:lnTo>
                    <a:pt x="48" y="20"/>
                  </a:lnTo>
                  <a:lnTo>
                    <a:pt x="45" y="1"/>
                  </a:lnTo>
                  <a:lnTo>
                    <a:pt x="35" y="4"/>
                  </a:lnTo>
                  <a:lnTo>
                    <a:pt x="27" y="9"/>
                  </a:lnTo>
                  <a:lnTo>
                    <a:pt x="19" y="14"/>
                  </a:lnTo>
                  <a:lnTo>
                    <a:pt x="12" y="20"/>
                  </a:lnTo>
                  <a:lnTo>
                    <a:pt x="7" y="28"/>
                  </a:lnTo>
                  <a:lnTo>
                    <a:pt x="3" y="37"/>
                  </a:lnTo>
                  <a:lnTo>
                    <a:pt x="1" y="48"/>
                  </a:lnTo>
                  <a:lnTo>
                    <a:pt x="0" y="62"/>
                  </a:lnTo>
                  <a:lnTo>
                    <a:pt x="0" y="141"/>
                  </a:lnTo>
                  <a:lnTo>
                    <a:pt x="42" y="141"/>
                  </a:lnTo>
                  <a:lnTo>
                    <a:pt x="49" y="144"/>
                  </a:lnTo>
                  <a:lnTo>
                    <a:pt x="56" y="147"/>
                  </a:lnTo>
                  <a:lnTo>
                    <a:pt x="64" y="148"/>
                  </a:lnTo>
                  <a:lnTo>
                    <a:pt x="72" y="149"/>
                  </a:lnTo>
                  <a:lnTo>
                    <a:pt x="81" y="148"/>
                  </a:lnTo>
                  <a:lnTo>
                    <a:pt x="88" y="147"/>
                  </a:lnTo>
                  <a:lnTo>
                    <a:pt x="96" y="144"/>
                  </a:lnTo>
                  <a:lnTo>
                    <a:pt x="103" y="141"/>
                  </a:lnTo>
                  <a:lnTo>
                    <a:pt x="148" y="141"/>
                  </a:lnTo>
                  <a:lnTo>
                    <a:pt x="148" y="62"/>
                  </a:lnTo>
                  <a:lnTo>
                    <a:pt x="145" y="62"/>
                  </a:lnTo>
                  <a:close/>
                </a:path>
              </a:pathLst>
            </a:custGeom>
            <a:solidFill>
              <a:srgbClr val="9BBB59"/>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grpSp>
      <p:sp>
        <p:nvSpPr>
          <p:cNvPr id="50" name="Rectangle 49" descr="Bar"/>
          <p:cNvSpPr/>
          <p:nvPr/>
        </p:nvSpPr>
        <p:spPr>
          <a:xfrm>
            <a:off x="6248400" y="3899847"/>
            <a:ext cx="2132603" cy="45719"/>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2" name="TextBox 11"/>
          <p:cNvSpPr txBox="1"/>
          <p:nvPr/>
        </p:nvSpPr>
        <p:spPr>
          <a:xfrm>
            <a:off x="6421643" y="4152336"/>
            <a:ext cx="2417557" cy="1567096"/>
          </a:xfrm>
          <a:prstGeom prst="rect">
            <a:avLst/>
          </a:prstGeom>
        </p:spPr>
        <p:txBody>
          <a:bodyPr wrap="square">
            <a:spAutoFit/>
          </a:bodyPr>
          <a:lstStyle>
            <a:defPPr>
              <a:defRPr lang="en-US"/>
            </a:defPPr>
            <a:lvl1pPr>
              <a:lnSpc>
                <a:spcPts val="2400"/>
              </a:lnSpc>
              <a:defRPr>
                <a:latin typeface="Arial" pitchFamily="34" charset="0"/>
                <a:cs typeface="Arial" pitchFamily="34" charset="0"/>
              </a:defRPr>
            </a:lvl1pPr>
          </a:lstStyle>
          <a:p>
            <a:pPr algn="r">
              <a:lnSpc>
                <a:spcPts val="2300"/>
              </a:lnSpc>
            </a:pPr>
            <a:r>
              <a:rPr lang="en-US" sz="1600" b="1" dirty="0">
                <a:solidFill>
                  <a:srgbClr val="CE7124"/>
                </a:solidFill>
              </a:rPr>
              <a:t>Brainstorm at least </a:t>
            </a:r>
            <a:br>
              <a:rPr lang="en-US" sz="1600" b="1" dirty="0">
                <a:solidFill>
                  <a:srgbClr val="CE7124"/>
                </a:solidFill>
              </a:rPr>
            </a:br>
            <a:r>
              <a:rPr lang="en-US" sz="1600" b="1" dirty="0">
                <a:solidFill>
                  <a:srgbClr val="CE7124"/>
                </a:solidFill>
              </a:rPr>
              <a:t>2 questions for each theory that lead you to a better understanding of the person.  </a:t>
            </a:r>
          </a:p>
        </p:txBody>
      </p:sp>
      <p:pic>
        <p:nvPicPr>
          <p:cNvPr id="1026" name="Picture 2" descr="Question mark"/>
          <p:cNvPicPr>
            <a:picLocks noChangeAspect="1" noChangeArrowheads="1"/>
          </p:cNvPicPr>
          <p:nvPr/>
        </p:nvPicPr>
        <p:blipFill rotWithShape="1">
          <a:blip r:embed="rId3">
            <a:extLst>
              <a:ext uri="{28A0092B-C50C-407E-A947-70E740481C1C}">
                <a14:useLocalDpi xmlns:a14="http://schemas.microsoft.com/office/drawing/2010/main" val="0"/>
              </a:ext>
            </a:extLst>
          </a:blip>
          <a:srcRect l="23730" t="18251" r="25488" b="30808"/>
          <a:stretch/>
        </p:blipFill>
        <p:spPr bwMode="auto">
          <a:xfrm>
            <a:off x="5874286" y="3872572"/>
            <a:ext cx="1024653" cy="13076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602478767"/>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1</a:t>
            </a:r>
          </a:p>
        </p:txBody>
      </p:sp>
      <p:sp>
        <p:nvSpPr>
          <p:cNvPr id="2" name="Title 1"/>
          <p:cNvSpPr>
            <a:spLocks noGrp="1"/>
          </p:cNvSpPr>
          <p:nvPr>
            <p:ph type="title"/>
          </p:nvPr>
        </p:nvSpPr>
        <p:spPr/>
        <p:txBody>
          <a:bodyPr/>
          <a:lstStyle/>
          <a:p>
            <a:r>
              <a:rPr lang="en-US" dirty="0"/>
              <a:t>Change is a Process Rather Than an Event</a:t>
            </a:r>
          </a:p>
        </p:txBody>
      </p:sp>
      <p:sp>
        <p:nvSpPr>
          <p:cNvPr id="8" name="Rectangle 7" descr="Graphic of a person gradually changing from gray to blue"/>
          <p:cNvSpPr/>
          <p:nvPr/>
        </p:nvSpPr>
        <p:spPr bwMode="auto">
          <a:xfrm>
            <a:off x="2266950" y="2057400"/>
            <a:ext cx="5071030" cy="1241615"/>
          </a:xfrm>
          <a:prstGeom prst="rect">
            <a:avLst/>
          </a:prstGeom>
          <a:solidFill>
            <a:schemeClr val="bg1"/>
          </a:solidFill>
          <a:ln w="2857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grpSp>
        <p:nvGrpSpPr>
          <p:cNvPr id="3" name="Group 14" descr="Graphic of a person"/>
          <p:cNvGrpSpPr/>
          <p:nvPr/>
        </p:nvGrpSpPr>
        <p:grpSpPr>
          <a:xfrm>
            <a:off x="2590800" y="2195897"/>
            <a:ext cx="575158" cy="893568"/>
            <a:chOff x="2007317" y="2700744"/>
            <a:chExt cx="812083" cy="1261656"/>
          </a:xfrm>
        </p:grpSpPr>
        <p:sp>
          <p:nvSpPr>
            <p:cNvPr id="1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7" name="Straight Arrow Connector 6" descr="Arrow from one graphic of a person to the next"/>
          <p:cNvCxnSpPr/>
          <p:nvPr/>
        </p:nvCxnSpPr>
        <p:spPr>
          <a:xfrm>
            <a:off x="3203179"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5" name="Group 44" descr="Graphic of a person"/>
          <p:cNvGrpSpPr/>
          <p:nvPr/>
        </p:nvGrpSpPr>
        <p:grpSpPr>
          <a:xfrm>
            <a:off x="3536554" y="2195897"/>
            <a:ext cx="575158" cy="893568"/>
            <a:chOff x="2007317" y="2700744"/>
            <a:chExt cx="812083" cy="1261656"/>
          </a:xfrm>
        </p:grpSpPr>
        <p:sp>
          <p:nvSpPr>
            <p:cNvPr id="4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4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74" name="Straight Arrow Connector 73" descr="Arrow from one graphic of a person to the next"/>
          <p:cNvCxnSpPr/>
          <p:nvPr/>
        </p:nvCxnSpPr>
        <p:spPr>
          <a:xfrm>
            <a:off x="4133850"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6" name="Group 49" descr="Graphic of a person"/>
          <p:cNvGrpSpPr/>
          <p:nvPr/>
        </p:nvGrpSpPr>
        <p:grpSpPr>
          <a:xfrm>
            <a:off x="5397017" y="2195897"/>
            <a:ext cx="575158" cy="893568"/>
            <a:chOff x="2007317" y="2700744"/>
            <a:chExt cx="812083" cy="1261656"/>
          </a:xfrm>
        </p:grpSpPr>
        <p:sp>
          <p:nvSpPr>
            <p:cNvPr id="5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75" name="Straight Arrow Connector 74" descr="Arrow from one graphic of a person to the next"/>
          <p:cNvCxnSpPr/>
          <p:nvPr/>
        </p:nvCxnSpPr>
        <p:spPr>
          <a:xfrm>
            <a:off x="5064521"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9" name="Group 59" descr="Graphic of a person"/>
          <p:cNvGrpSpPr/>
          <p:nvPr/>
        </p:nvGrpSpPr>
        <p:grpSpPr>
          <a:xfrm>
            <a:off x="6327767" y="2195897"/>
            <a:ext cx="575158" cy="893568"/>
            <a:chOff x="2007317" y="2700744"/>
            <a:chExt cx="812083" cy="1261656"/>
          </a:xfrm>
        </p:grpSpPr>
        <p:sp>
          <p:nvSpPr>
            <p:cNvPr id="6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76" name="Straight Arrow Connector 75" descr="Arrow from one graphic of a person to the next"/>
          <p:cNvCxnSpPr/>
          <p:nvPr/>
        </p:nvCxnSpPr>
        <p:spPr>
          <a:xfrm>
            <a:off x="5995192" y="2918015"/>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10" name="Group 64" descr="Graphic of a person"/>
          <p:cNvGrpSpPr/>
          <p:nvPr/>
        </p:nvGrpSpPr>
        <p:grpSpPr>
          <a:xfrm>
            <a:off x="4485712" y="2195897"/>
            <a:ext cx="575158" cy="893568"/>
            <a:chOff x="2007317" y="2700744"/>
            <a:chExt cx="812083" cy="1261656"/>
          </a:xfrm>
        </p:grpSpPr>
        <p:sp>
          <p:nvSpPr>
            <p:cNvPr id="6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79878" name="TextBox 30"/>
          <p:cNvSpPr txBox="1">
            <a:spLocks noChangeAspect="1"/>
          </p:cNvSpPr>
          <p:nvPr/>
        </p:nvSpPr>
        <p:spPr bwMode="auto">
          <a:xfrm>
            <a:off x="2266950" y="3299015"/>
            <a:ext cx="5071030" cy="2187385"/>
          </a:xfrm>
          <a:prstGeom prst="rect">
            <a:avLst/>
          </a:prstGeom>
          <a:solidFill>
            <a:srgbClr val="9BBB59"/>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ct val="100000"/>
              </a:lnSpc>
              <a:spcBef>
                <a:spcPct val="0"/>
              </a:spcBef>
              <a:spcAft>
                <a:spcPts val="600"/>
              </a:spcAft>
              <a:defRPr>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900"/>
              </a:lnSpc>
              <a:spcAft>
                <a:spcPts val="0"/>
              </a:spcAft>
            </a:pPr>
            <a:r>
              <a:rPr lang="en-US" sz="1800" dirty="0"/>
              <a:t>It is common for people to change gradually — from being uninterested, to considering a change, to deciding and preparing to make a change — over months and years.</a:t>
            </a:r>
          </a:p>
        </p:txBody>
      </p:sp>
    </p:spTree>
    <p:extLst>
      <p:ext uri="{BB962C8B-B14F-4D97-AF65-F5344CB8AC3E}">
        <p14:creationId xmlns:p14="http://schemas.microsoft.com/office/powerpoint/2010/main" val="3694397210"/>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880730"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2</a:t>
            </a:r>
          </a:p>
        </p:txBody>
      </p:sp>
      <p:sp>
        <p:nvSpPr>
          <p:cNvPr id="2" name="Title 1"/>
          <p:cNvSpPr>
            <a:spLocks noGrp="1"/>
          </p:cNvSpPr>
          <p:nvPr>
            <p:ph type="title"/>
          </p:nvPr>
        </p:nvSpPr>
        <p:spPr/>
        <p:txBody>
          <a:bodyPr/>
          <a:lstStyle/>
          <a:p>
            <a:r>
              <a:rPr lang="en-US" dirty="0"/>
              <a:t>Change is Characterized by Stages</a:t>
            </a:r>
          </a:p>
        </p:txBody>
      </p:sp>
      <p:sp>
        <p:nvSpPr>
          <p:cNvPr id="80902" name="TextBox 30"/>
          <p:cNvSpPr txBox="1">
            <a:spLocks noChangeAspect="1"/>
          </p:cNvSpPr>
          <p:nvPr/>
        </p:nvSpPr>
        <p:spPr bwMode="auto">
          <a:xfrm>
            <a:off x="1295400" y="2133600"/>
            <a:ext cx="5943600" cy="3048000"/>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ct val="100000"/>
              </a:lnSpc>
              <a:spcBef>
                <a:spcPct val="0"/>
              </a:spcBef>
              <a:spcAft>
                <a:spcPts val="600"/>
              </a:spcAft>
              <a:defRPr>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900"/>
              </a:lnSpc>
              <a:spcAft>
                <a:spcPts val="0"/>
              </a:spcAft>
            </a:pPr>
            <a:r>
              <a:rPr lang="en-US" sz="2000" dirty="0"/>
              <a:t>Each of the stages corresponds to an individual’s readiness to change — precontemplation (never), contemplation (maybe), preparation (will soon), action (doing it now), maintenance (sticking to it), and termination (never go back) — giving an indication of when change will occur. </a:t>
            </a:r>
          </a:p>
        </p:txBody>
      </p:sp>
    </p:spTree>
    <p:extLst>
      <p:ext uri="{BB962C8B-B14F-4D97-AF65-F5344CB8AC3E}">
        <p14:creationId xmlns:p14="http://schemas.microsoft.com/office/powerpoint/2010/main" val="3649086980"/>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880730" y="533400"/>
            <a:ext cx="533400" cy="533400"/>
          </a:xfrm>
          <a:prstGeom prst="ellipse">
            <a:avLst/>
          </a:prstGeom>
          <a:solidFill>
            <a:schemeClr val="bg1"/>
          </a:solidFill>
          <a:ln w="38100">
            <a:solidFill>
              <a:srgbClr val="E3C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3</a:t>
            </a:r>
          </a:p>
        </p:txBody>
      </p:sp>
      <p:sp>
        <p:nvSpPr>
          <p:cNvPr id="2" name="Title 1"/>
          <p:cNvSpPr>
            <a:spLocks noGrp="1"/>
          </p:cNvSpPr>
          <p:nvPr>
            <p:ph type="title"/>
          </p:nvPr>
        </p:nvSpPr>
        <p:spPr/>
        <p:txBody>
          <a:bodyPr/>
          <a:lstStyle/>
          <a:p>
            <a:r>
              <a:rPr lang="en-US" dirty="0"/>
              <a:t>Identifying the Person’s Stage of Readiness is Essential to Tailoring Interventions that will be Most Effective </a:t>
            </a:r>
          </a:p>
        </p:txBody>
      </p:sp>
      <p:cxnSp>
        <p:nvCxnSpPr>
          <p:cNvPr id="50" name="Straight Connector 49" descr="Yellow line from &quot;Associated Change Processess per Stage&quot; to the letter B"/>
          <p:cNvCxnSpPr/>
          <p:nvPr/>
        </p:nvCxnSpPr>
        <p:spPr>
          <a:xfrm>
            <a:off x="3993468"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descr="Yellow line from &quot;Associated Change Processess per Stage&quot; to the letter C"/>
          <p:cNvCxnSpPr/>
          <p:nvPr/>
        </p:nvCxnSpPr>
        <p:spPr>
          <a:xfrm>
            <a:off x="4942626"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descr="Yellow line from &quot;Associated Change Processess per Stage&quot; to the letter D"/>
          <p:cNvCxnSpPr/>
          <p:nvPr/>
        </p:nvCxnSpPr>
        <p:spPr>
          <a:xfrm>
            <a:off x="5853931"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descr="Yellow line from &quot;Associated Change Processess per Stage&quot; to the letter E"/>
          <p:cNvCxnSpPr/>
          <p:nvPr/>
        </p:nvCxnSpPr>
        <p:spPr>
          <a:xfrm>
            <a:off x="6784681"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642126" y="2597701"/>
            <a:ext cx="4673074" cy="369332"/>
          </a:xfrm>
          <a:prstGeom prst="rect">
            <a:avLst/>
          </a:prstGeom>
          <a:solidFill>
            <a:schemeClr val="bg1"/>
          </a:solidFill>
          <a:ln w="28575">
            <a:solidFill>
              <a:srgbClr val="E3C131"/>
            </a:solidFill>
          </a:ln>
        </p:spPr>
        <p:txBody>
          <a:bodyPr wrap="none" rtlCol="0">
            <a:spAutoFit/>
          </a:bodyPr>
          <a:lstStyle/>
          <a:p>
            <a:pPr algn="ctr"/>
            <a:r>
              <a:rPr lang="en-US" sz="1800" b="1" dirty="0">
                <a:latin typeface="Arial" pitchFamily="34" charset="0"/>
                <a:cs typeface="Arial" pitchFamily="34" charset="0"/>
              </a:rPr>
              <a:t>Associated Change Processes Per Stage</a:t>
            </a:r>
          </a:p>
        </p:txBody>
      </p:sp>
      <p:sp>
        <p:nvSpPr>
          <p:cNvPr id="6" name="Rectangle 5" descr="White rectangle"/>
          <p:cNvSpPr/>
          <p:nvPr/>
        </p:nvSpPr>
        <p:spPr bwMode="auto">
          <a:xfrm>
            <a:off x="2565926" y="3370712"/>
            <a:ext cx="4673074" cy="120128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grpSp>
        <p:nvGrpSpPr>
          <p:cNvPr id="4" name="Group 8" descr="Graphic of a person"/>
          <p:cNvGrpSpPr/>
          <p:nvPr/>
        </p:nvGrpSpPr>
        <p:grpSpPr>
          <a:xfrm>
            <a:off x="2760135" y="3568564"/>
            <a:ext cx="575158" cy="893568"/>
            <a:chOff x="2007317" y="2700744"/>
            <a:chExt cx="812083" cy="1261656"/>
          </a:xfrm>
        </p:grpSpPr>
        <p:sp>
          <p:nvSpPr>
            <p:cNvPr id="1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4" name="Straight Arrow Connector 33" descr="Arrow pointing from one graphic of a person to the next"/>
          <p:cNvCxnSpPr/>
          <p:nvPr/>
        </p:nvCxnSpPr>
        <p:spPr>
          <a:xfrm>
            <a:off x="3372514"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descr="Arrow pointing from one graphic of a person to the next"/>
          <p:cNvCxnSpPr/>
          <p:nvPr/>
        </p:nvCxnSpPr>
        <p:spPr>
          <a:xfrm>
            <a:off x="3047714" y="2858096"/>
            <a:ext cx="0" cy="343335"/>
          </a:xfrm>
          <a:prstGeom prst="line">
            <a:avLst/>
          </a:prstGeom>
          <a:ln w="28575">
            <a:solidFill>
              <a:srgbClr val="E3C131"/>
            </a:solidFill>
          </a:ln>
        </p:spPr>
        <p:style>
          <a:lnRef idx="1">
            <a:schemeClr val="accent1"/>
          </a:lnRef>
          <a:fillRef idx="0">
            <a:schemeClr val="accent1"/>
          </a:fillRef>
          <a:effectRef idx="0">
            <a:schemeClr val="accent1"/>
          </a:effectRef>
          <a:fontRef idx="minor">
            <a:schemeClr val="tx1"/>
          </a:fontRef>
        </p:style>
      </p:cxnSp>
      <p:grpSp>
        <p:nvGrpSpPr>
          <p:cNvPr id="5" name="Group 13" descr="Graphic of a person"/>
          <p:cNvGrpSpPr/>
          <p:nvPr/>
        </p:nvGrpSpPr>
        <p:grpSpPr>
          <a:xfrm>
            <a:off x="3705889" y="3568564"/>
            <a:ext cx="575158" cy="893568"/>
            <a:chOff x="2007317" y="2700744"/>
            <a:chExt cx="812083" cy="1261656"/>
          </a:xfrm>
        </p:grpSpPr>
        <p:sp>
          <p:nvSpPr>
            <p:cNvPr id="1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5" name="Straight Arrow Connector 34" descr="Arrow pointing from one graphic of a person to the next"/>
          <p:cNvCxnSpPr/>
          <p:nvPr/>
        </p:nvCxnSpPr>
        <p:spPr>
          <a:xfrm>
            <a:off x="4303185"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7" name="Group 18" descr="Graphic of a person"/>
          <p:cNvGrpSpPr/>
          <p:nvPr/>
        </p:nvGrpSpPr>
        <p:grpSpPr>
          <a:xfrm>
            <a:off x="5566352" y="3568564"/>
            <a:ext cx="575158" cy="893568"/>
            <a:chOff x="2007317" y="2700744"/>
            <a:chExt cx="812083" cy="1261656"/>
          </a:xfrm>
        </p:grpSpPr>
        <p:sp>
          <p:nvSpPr>
            <p:cNvPr id="2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6" name="Straight Arrow Connector 35" descr="Arrow pointing from one graphic of a person to the next"/>
          <p:cNvCxnSpPr/>
          <p:nvPr/>
        </p:nvCxnSpPr>
        <p:spPr>
          <a:xfrm>
            <a:off x="5233856"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23" descr="Graphic of a person"/>
          <p:cNvGrpSpPr/>
          <p:nvPr/>
        </p:nvGrpSpPr>
        <p:grpSpPr>
          <a:xfrm>
            <a:off x="6497102" y="3568564"/>
            <a:ext cx="575158" cy="893568"/>
            <a:chOff x="2007317" y="2700744"/>
            <a:chExt cx="812083" cy="1261656"/>
          </a:xfrm>
        </p:grpSpPr>
        <p:sp>
          <p:nvSpPr>
            <p:cNvPr id="2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7" name="Straight Arrow Connector 36" descr="Arrow pointing from one graphic of a person to the next"/>
          <p:cNvCxnSpPr/>
          <p:nvPr/>
        </p:nvCxnSpPr>
        <p:spPr>
          <a:xfrm>
            <a:off x="6164527" y="4290682"/>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9" name="Group 28" descr="Graphic of a person"/>
          <p:cNvGrpSpPr/>
          <p:nvPr/>
        </p:nvGrpSpPr>
        <p:grpSpPr>
          <a:xfrm>
            <a:off x="4655047" y="3568564"/>
            <a:ext cx="575158" cy="893568"/>
            <a:chOff x="2007317" y="2700744"/>
            <a:chExt cx="812083" cy="1261656"/>
          </a:xfrm>
        </p:grpSpPr>
        <p:sp>
          <p:nvSpPr>
            <p:cNvPr id="3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38" name="TextBox 37"/>
          <p:cNvSpPr txBox="1"/>
          <p:nvPr/>
        </p:nvSpPr>
        <p:spPr>
          <a:xfrm>
            <a:off x="2881643"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A</a:t>
            </a:r>
          </a:p>
        </p:txBody>
      </p:sp>
      <p:sp>
        <p:nvSpPr>
          <p:cNvPr id="39" name="TextBox 38"/>
          <p:cNvSpPr txBox="1"/>
          <p:nvPr/>
        </p:nvSpPr>
        <p:spPr>
          <a:xfrm>
            <a:off x="3827397"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B</a:t>
            </a:r>
          </a:p>
        </p:txBody>
      </p:sp>
      <p:sp>
        <p:nvSpPr>
          <p:cNvPr id="40" name="TextBox 39"/>
          <p:cNvSpPr txBox="1"/>
          <p:nvPr/>
        </p:nvSpPr>
        <p:spPr>
          <a:xfrm>
            <a:off x="4776555"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C</a:t>
            </a:r>
          </a:p>
        </p:txBody>
      </p:sp>
      <p:sp>
        <p:nvSpPr>
          <p:cNvPr id="41" name="TextBox 40"/>
          <p:cNvSpPr txBox="1"/>
          <p:nvPr/>
        </p:nvSpPr>
        <p:spPr>
          <a:xfrm>
            <a:off x="5687860"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D</a:t>
            </a:r>
          </a:p>
        </p:txBody>
      </p:sp>
      <p:sp>
        <p:nvSpPr>
          <p:cNvPr id="42" name="TextBox 41"/>
          <p:cNvSpPr txBox="1"/>
          <p:nvPr/>
        </p:nvSpPr>
        <p:spPr>
          <a:xfrm>
            <a:off x="6618610" y="3201435"/>
            <a:ext cx="332143" cy="338554"/>
          </a:xfrm>
          <a:prstGeom prst="rect">
            <a:avLst/>
          </a:prstGeom>
          <a:solidFill>
            <a:schemeClr val="tx1"/>
          </a:solidFill>
        </p:spPr>
        <p:txBody>
          <a:bodyPr wrap="none" rtlCol="0">
            <a:spAutoFit/>
          </a:bodyPr>
          <a:lstStyle/>
          <a:p>
            <a:pPr algn="ctr"/>
            <a:r>
              <a:rPr lang="en-US" sz="1600" b="1" dirty="0">
                <a:solidFill>
                  <a:srgbClr val="EBD36F"/>
                </a:solidFill>
                <a:latin typeface="Arial" pitchFamily="34" charset="0"/>
                <a:cs typeface="Arial" pitchFamily="34" charset="0"/>
              </a:rPr>
              <a:t>E</a:t>
            </a:r>
          </a:p>
        </p:txBody>
      </p:sp>
      <p:sp>
        <p:nvSpPr>
          <p:cNvPr id="81926" name="TextBox 30"/>
          <p:cNvSpPr txBox="1">
            <a:spLocks noChangeAspect="1"/>
          </p:cNvSpPr>
          <p:nvPr/>
        </p:nvSpPr>
        <p:spPr bwMode="auto">
          <a:xfrm>
            <a:off x="1354065" y="4572000"/>
            <a:ext cx="7120270" cy="1209258"/>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800" dirty="0">
                <a:solidFill>
                  <a:schemeClr val="tx1"/>
                </a:solidFill>
              </a:rPr>
              <a:t>For each stage there are associated change processes — activities that people can apply or engage in to help modify thinking, feeling, and behavior— which explain how people progress through the stages.  Doing the right things at the right times is the key. </a:t>
            </a:r>
          </a:p>
        </p:txBody>
      </p:sp>
    </p:spTree>
    <p:extLst>
      <p:ext uri="{BB962C8B-B14F-4D97-AF65-F5344CB8AC3E}">
        <p14:creationId xmlns:p14="http://schemas.microsoft.com/office/powerpoint/2010/main" val="3308380977"/>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4</a:t>
            </a:r>
          </a:p>
        </p:txBody>
      </p:sp>
      <p:sp>
        <p:nvSpPr>
          <p:cNvPr id="2" name="Title 1"/>
          <p:cNvSpPr>
            <a:spLocks noGrp="1"/>
          </p:cNvSpPr>
          <p:nvPr>
            <p:ph type="title"/>
          </p:nvPr>
        </p:nvSpPr>
        <p:spPr/>
        <p:txBody>
          <a:bodyPr/>
          <a:lstStyle/>
          <a:p>
            <a:r>
              <a:rPr lang="en-US" dirty="0"/>
              <a:t>Moving One Stage at a Time is the Most Reasonable Goal </a:t>
            </a:r>
          </a:p>
        </p:txBody>
      </p:sp>
      <p:grpSp>
        <p:nvGrpSpPr>
          <p:cNvPr id="3" name="Group 9" descr="Graphic of a person"/>
          <p:cNvGrpSpPr/>
          <p:nvPr/>
        </p:nvGrpSpPr>
        <p:grpSpPr>
          <a:xfrm>
            <a:off x="2590800" y="2698465"/>
            <a:ext cx="575158" cy="893568"/>
            <a:chOff x="2007317" y="2700744"/>
            <a:chExt cx="812083" cy="1261656"/>
          </a:xfrm>
        </p:grpSpPr>
        <p:sp>
          <p:nvSpPr>
            <p:cNvPr id="1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41" name="Arc 40" descr="An arrow pointing from one graphic of a person to the next"/>
          <p:cNvSpPr/>
          <p:nvPr/>
        </p:nvSpPr>
        <p:spPr>
          <a:xfrm rot="20874467">
            <a:off x="2871356" y="2134367"/>
            <a:ext cx="1957312" cy="1128196"/>
          </a:xfrm>
          <a:prstGeom prst="arc">
            <a:avLst>
              <a:gd name="adj1" fmla="val 11585236"/>
              <a:gd name="adj2" fmla="val 596439"/>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4" name="Group 14" descr="Graphic of a person with an X across it"/>
          <p:cNvGrpSpPr/>
          <p:nvPr/>
        </p:nvGrpSpPr>
        <p:grpSpPr>
          <a:xfrm>
            <a:off x="3536554" y="2698465"/>
            <a:ext cx="575158" cy="893568"/>
            <a:chOff x="2007317" y="2700744"/>
            <a:chExt cx="812083" cy="1261656"/>
          </a:xfrm>
        </p:grpSpPr>
        <p:sp>
          <p:nvSpPr>
            <p:cNvPr id="1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39" name="Freeform 7" descr="An &quot;X&quot; across a graphic of a person"/>
          <p:cNvSpPr>
            <a:spLocks/>
          </p:cNvSpPr>
          <p:nvPr/>
        </p:nvSpPr>
        <p:spPr bwMode="auto">
          <a:xfrm>
            <a:off x="3484862" y="2823587"/>
            <a:ext cx="730298" cy="730298"/>
          </a:xfrm>
          <a:custGeom>
            <a:avLst/>
            <a:gdLst>
              <a:gd name="T0" fmla="*/ 286 w 292"/>
              <a:gd name="T1" fmla="*/ 226 h 292"/>
              <a:gd name="T2" fmla="*/ 206 w 292"/>
              <a:gd name="T3" fmla="*/ 146 h 292"/>
              <a:gd name="T4" fmla="*/ 286 w 292"/>
              <a:gd name="T5" fmla="*/ 66 h 292"/>
              <a:gd name="T6" fmla="*/ 286 w 292"/>
              <a:gd name="T7" fmla="*/ 66 h 292"/>
              <a:gd name="T8" fmla="*/ 290 w 292"/>
              <a:gd name="T9" fmla="*/ 60 h 292"/>
              <a:gd name="T10" fmla="*/ 292 w 292"/>
              <a:gd name="T11" fmla="*/ 52 h 292"/>
              <a:gd name="T12" fmla="*/ 290 w 292"/>
              <a:gd name="T13" fmla="*/ 46 h 292"/>
              <a:gd name="T14" fmla="*/ 286 w 292"/>
              <a:gd name="T15" fmla="*/ 40 h 292"/>
              <a:gd name="T16" fmla="*/ 252 w 292"/>
              <a:gd name="T17" fmla="*/ 4 h 292"/>
              <a:gd name="T18" fmla="*/ 252 w 292"/>
              <a:gd name="T19" fmla="*/ 4 h 292"/>
              <a:gd name="T20" fmla="*/ 246 w 292"/>
              <a:gd name="T21" fmla="*/ 0 h 292"/>
              <a:gd name="T22" fmla="*/ 238 w 292"/>
              <a:gd name="T23" fmla="*/ 0 h 292"/>
              <a:gd name="T24" fmla="*/ 232 w 292"/>
              <a:gd name="T25" fmla="*/ 2 h 292"/>
              <a:gd name="T26" fmla="*/ 226 w 292"/>
              <a:gd name="T27" fmla="*/ 6 h 292"/>
              <a:gd name="T28" fmla="*/ 146 w 292"/>
              <a:gd name="T29" fmla="*/ 86 h 292"/>
              <a:gd name="T30" fmla="*/ 66 w 292"/>
              <a:gd name="T31" fmla="*/ 6 h 292"/>
              <a:gd name="T32" fmla="*/ 66 w 292"/>
              <a:gd name="T33" fmla="*/ 6 h 292"/>
              <a:gd name="T34" fmla="*/ 60 w 292"/>
              <a:gd name="T35" fmla="*/ 2 h 292"/>
              <a:gd name="T36" fmla="*/ 52 w 292"/>
              <a:gd name="T37" fmla="*/ 0 h 292"/>
              <a:gd name="T38" fmla="*/ 46 w 292"/>
              <a:gd name="T39" fmla="*/ 0 h 292"/>
              <a:gd name="T40" fmla="*/ 40 w 292"/>
              <a:gd name="T41" fmla="*/ 4 h 292"/>
              <a:gd name="T42" fmla="*/ 4 w 292"/>
              <a:gd name="T43" fmla="*/ 40 h 292"/>
              <a:gd name="T44" fmla="*/ 4 w 292"/>
              <a:gd name="T45" fmla="*/ 40 h 292"/>
              <a:gd name="T46" fmla="*/ 0 w 292"/>
              <a:gd name="T47" fmla="*/ 46 h 292"/>
              <a:gd name="T48" fmla="*/ 0 w 292"/>
              <a:gd name="T49" fmla="*/ 52 h 292"/>
              <a:gd name="T50" fmla="*/ 2 w 292"/>
              <a:gd name="T51" fmla="*/ 60 h 292"/>
              <a:gd name="T52" fmla="*/ 6 w 292"/>
              <a:gd name="T53" fmla="*/ 66 h 292"/>
              <a:gd name="T54" fmla="*/ 86 w 292"/>
              <a:gd name="T55" fmla="*/ 146 h 292"/>
              <a:gd name="T56" fmla="*/ 6 w 292"/>
              <a:gd name="T57" fmla="*/ 226 h 292"/>
              <a:gd name="T58" fmla="*/ 6 w 292"/>
              <a:gd name="T59" fmla="*/ 226 h 292"/>
              <a:gd name="T60" fmla="*/ 2 w 292"/>
              <a:gd name="T61" fmla="*/ 232 h 292"/>
              <a:gd name="T62" fmla="*/ 0 w 292"/>
              <a:gd name="T63" fmla="*/ 238 h 292"/>
              <a:gd name="T64" fmla="*/ 0 w 292"/>
              <a:gd name="T65" fmla="*/ 246 h 292"/>
              <a:gd name="T66" fmla="*/ 4 w 292"/>
              <a:gd name="T67" fmla="*/ 252 h 292"/>
              <a:gd name="T68" fmla="*/ 40 w 292"/>
              <a:gd name="T69" fmla="*/ 286 h 292"/>
              <a:gd name="T70" fmla="*/ 40 w 292"/>
              <a:gd name="T71" fmla="*/ 286 h 292"/>
              <a:gd name="T72" fmla="*/ 46 w 292"/>
              <a:gd name="T73" fmla="*/ 290 h 292"/>
              <a:gd name="T74" fmla="*/ 52 w 292"/>
              <a:gd name="T75" fmla="*/ 292 h 292"/>
              <a:gd name="T76" fmla="*/ 60 w 292"/>
              <a:gd name="T77" fmla="*/ 290 h 292"/>
              <a:gd name="T78" fmla="*/ 66 w 292"/>
              <a:gd name="T79" fmla="*/ 286 h 292"/>
              <a:gd name="T80" fmla="*/ 146 w 292"/>
              <a:gd name="T81" fmla="*/ 206 h 292"/>
              <a:gd name="T82" fmla="*/ 226 w 292"/>
              <a:gd name="T83" fmla="*/ 286 h 292"/>
              <a:gd name="T84" fmla="*/ 226 w 292"/>
              <a:gd name="T85" fmla="*/ 286 h 292"/>
              <a:gd name="T86" fmla="*/ 232 w 292"/>
              <a:gd name="T87" fmla="*/ 290 h 292"/>
              <a:gd name="T88" fmla="*/ 238 w 292"/>
              <a:gd name="T89" fmla="*/ 292 h 292"/>
              <a:gd name="T90" fmla="*/ 246 w 292"/>
              <a:gd name="T91" fmla="*/ 290 h 292"/>
              <a:gd name="T92" fmla="*/ 252 w 292"/>
              <a:gd name="T93" fmla="*/ 286 h 292"/>
              <a:gd name="T94" fmla="*/ 286 w 292"/>
              <a:gd name="T95" fmla="*/ 252 h 292"/>
              <a:gd name="T96" fmla="*/ 286 w 292"/>
              <a:gd name="T97" fmla="*/ 252 h 292"/>
              <a:gd name="T98" fmla="*/ 290 w 292"/>
              <a:gd name="T99" fmla="*/ 246 h 292"/>
              <a:gd name="T100" fmla="*/ 292 w 292"/>
              <a:gd name="T101" fmla="*/ 238 h 292"/>
              <a:gd name="T102" fmla="*/ 290 w 292"/>
              <a:gd name="T103" fmla="*/ 232 h 292"/>
              <a:gd name="T104" fmla="*/ 286 w 292"/>
              <a:gd name="T105" fmla="*/ 226 h 292"/>
              <a:gd name="T106" fmla="*/ 286 w 292"/>
              <a:gd name="T107" fmla="*/ 22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2" h="292">
                <a:moveTo>
                  <a:pt x="286" y="226"/>
                </a:moveTo>
                <a:lnTo>
                  <a:pt x="206" y="146"/>
                </a:lnTo>
                <a:lnTo>
                  <a:pt x="286" y="66"/>
                </a:lnTo>
                <a:lnTo>
                  <a:pt x="286" y="66"/>
                </a:lnTo>
                <a:lnTo>
                  <a:pt x="290" y="60"/>
                </a:lnTo>
                <a:lnTo>
                  <a:pt x="292" y="52"/>
                </a:lnTo>
                <a:lnTo>
                  <a:pt x="290" y="46"/>
                </a:lnTo>
                <a:lnTo>
                  <a:pt x="286" y="40"/>
                </a:lnTo>
                <a:lnTo>
                  <a:pt x="252" y="4"/>
                </a:lnTo>
                <a:lnTo>
                  <a:pt x="252" y="4"/>
                </a:lnTo>
                <a:lnTo>
                  <a:pt x="246" y="0"/>
                </a:lnTo>
                <a:lnTo>
                  <a:pt x="238" y="0"/>
                </a:lnTo>
                <a:lnTo>
                  <a:pt x="232" y="2"/>
                </a:lnTo>
                <a:lnTo>
                  <a:pt x="226" y="6"/>
                </a:lnTo>
                <a:lnTo>
                  <a:pt x="146" y="86"/>
                </a:lnTo>
                <a:lnTo>
                  <a:pt x="66" y="6"/>
                </a:lnTo>
                <a:lnTo>
                  <a:pt x="66" y="6"/>
                </a:lnTo>
                <a:lnTo>
                  <a:pt x="60" y="2"/>
                </a:lnTo>
                <a:lnTo>
                  <a:pt x="52" y="0"/>
                </a:lnTo>
                <a:lnTo>
                  <a:pt x="46" y="0"/>
                </a:lnTo>
                <a:lnTo>
                  <a:pt x="40" y="4"/>
                </a:lnTo>
                <a:lnTo>
                  <a:pt x="4" y="40"/>
                </a:lnTo>
                <a:lnTo>
                  <a:pt x="4" y="40"/>
                </a:lnTo>
                <a:lnTo>
                  <a:pt x="0" y="46"/>
                </a:lnTo>
                <a:lnTo>
                  <a:pt x="0" y="52"/>
                </a:lnTo>
                <a:lnTo>
                  <a:pt x="2" y="60"/>
                </a:lnTo>
                <a:lnTo>
                  <a:pt x="6" y="66"/>
                </a:lnTo>
                <a:lnTo>
                  <a:pt x="86" y="146"/>
                </a:lnTo>
                <a:lnTo>
                  <a:pt x="6" y="226"/>
                </a:lnTo>
                <a:lnTo>
                  <a:pt x="6" y="226"/>
                </a:lnTo>
                <a:lnTo>
                  <a:pt x="2" y="232"/>
                </a:lnTo>
                <a:lnTo>
                  <a:pt x="0" y="238"/>
                </a:lnTo>
                <a:lnTo>
                  <a:pt x="0" y="246"/>
                </a:lnTo>
                <a:lnTo>
                  <a:pt x="4" y="252"/>
                </a:lnTo>
                <a:lnTo>
                  <a:pt x="40" y="286"/>
                </a:lnTo>
                <a:lnTo>
                  <a:pt x="40" y="286"/>
                </a:lnTo>
                <a:lnTo>
                  <a:pt x="46" y="290"/>
                </a:lnTo>
                <a:lnTo>
                  <a:pt x="52" y="292"/>
                </a:lnTo>
                <a:lnTo>
                  <a:pt x="60" y="290"/>
                </a:lnTo>
                <a:lnTo>
                  <a:pt x="66" y="286"/>
                </a:lnTo>
                <a:lnTo>
                  <a:pt x="146" y="206"/>
                </a:lnTo>
                <a:lnTo>
                  <a:pt x="226" y="286"/>
                </a:lnTo>
                <a:lnTo>
                  <a:pt x="226" y="286"/>
                </a:lnTo>
                <a:lnTo>
                  <a:pt x="232" y="290"/>
                </a:lnTo>
                <a:lnTo>
                  <a:pt x="238" y="292"/>
                </a:lnTo>
                <a:lnTo>
                  <a:pt x="246" y="290"/>
                </a:lnTo>
                <a:lnTo>
                  <a:pt x="252" y="286"/>
                </a:lnTo>
                <a:lnTo>
                  <a:pt x="286" y="252"/>
                </a:lnTo>
                <a:lnTo>
                  <a:pt x="286" y="252"/>
                </a:lnTo>
                <a:lnTo>
                  <a:pt x="290" y="246"/>
                </a:lnTo>
                <a:lnTo>
                  <a:pt x="292" y="238"/>
                </a:lnTo>
                <a:lnTo>
                  <a:pt x="290" y="232"/>
                </a:lnTo>
                <a:lnTo>
                  <a:pt x="286" y="226"/>
                </a:lnTo>
                <a:lnTo>
                  <a:pt x="286" y="226"/>
                </a:lnTo>
                <a:close/>
              </a:path>
            </a:pathLst>
          </a:custGeom>
          <a:solidFill>
            <a:srgbClr val="D3650B"/>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 name="Group 29" descr="Graphic of a person"/>
          <p:cNvGrpSpPr/>
          <p:nvPr/>
        </p:nvGrpSpPr>
        <p:grpSpPr>
          <a:xfrm>
            <a:off x="4485712" y="2698465"/>
            <a:ext cx="575158" cy="893568"/>
            <a:chOff x="2007317" y="2700744"/>
            <a:chExt cx="812083" cy="1261656"/>
          </a:xfrm>
        </p:grpSpPr>
        <p:sp>
          <p:nvSpPr>
            <p:cNvPr id="3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7" name="Straight Arrow Connector 36" descr="Arrow pointing from one graphic of a person to the next"/>
          <p:cNvCxnSpPr/>
          <p:nvPr/>
        </p:nvCxnSpPr>
        <p:spPr>
          <a:xfrm>
            <a:off x="5064521" y="3420583"/>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5" name="Group 19" descr="Graphic of a person"/>
          <p:cNvGrpSpPr/>
          <p:nvPr/>
        </p:nvGrpSpPr>
        <p:grpSpPr>
          <a:xfrm>
            <a:off x="5397017" y="2698465"/>
            <a:ext cx="575158" cy="893568"/>
            <a:chOff x="2007317" y="2700744"/>
            <a:chExt cx="812083" cy="1261656"/>
          </a:xfrm>
        </p:grpSpPr>
        <p:sp>
          <p:nvSpPr>
            <p:cNvPr id="21"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4"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8" name="Straight Arrow Connector 37" descr="Arrow pointing from one graphic of a person to the next"/>
          <p:cNvCxnSpPr/>
          <p:nvPr/>
        </p:nvCxnSpPr>
        <p:spPr>
          <a:xfrm>
            <a:off x="5995192" y="3420583"/>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6" name="Group 24" descr="Graphic of a person"/>
          <p:cNvGrpSpPr/>
          <p:nvPr/>
        </p:nvGrpSpPr>
        <p:grpSpPr>
          <a:xfrm>
            <a:off x="6327767" y="2698465"/>
            <a:ext cx="575158" cy="893568"/>
            <a:chOff x="2007317" y="2700744"/>
            <a:chExt cx="812083" cy="1261656"/>
          </a:xfrm>
        </p:grpSpPr>
        <p:sp>
          <p:nvSpPr>
            <p:cNvPr id="26"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9"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82950" name="TextBox 30"/>
          <p:cNvSpPr txBox="1">
            <a:spLocks noChangeAspect="1"/>
          </p:cNvSpPr>
          <p:nvPr/>
        </p:nvSpPr>
        <p:spPr bwMode="auto">
          <a:xfrm>
            <a:off x="2182751" y="3657600"/>
            <a:ext cx="5240548" cy="2133600"/>
          </a:xfrm>
          <a:prstGeom prst="rect">
            <a:avLst/>
          </a:prstGeom>
          <a:solidFill>
            <a:srgbClr val="9BBB59"/>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89000">
              <a:lnSpc>
                <a:spcPts val="2900"/>
              </a:lnSpc>
              <a:spcAft>
                <a:spcPts val="0"/>
              </a:spcAft>
              <a:defRPr sz="1800">
                <a:solidFill>
                  <a:schemeClr val="bg1"/>
                </a:solidFill>
                <a:latin typeface="Arial" pitchFamily="34" charset="0"/>
                <a:cs typeface="Arial" pitchFamily="34" charset="0"/>
              </a:defRPr>
            </a:lvl1pPr>
          </a:lstStyle>
          <a:p>
            <a:pPr>
              <a:lnSpc>
                <a:spcPts val="2600"/>
              </a:lnSpc>
            </a:pPr>
            <a:r>
              <a:rPr lang="en-US" dirty="0"/>
              <a:t>Because there is essential learning and experience that is gained from going through each stage, skipping stages is not a good idea.  People will vary on the amount of time needed in each stage — both shifts in readiness and behavior change are measures of success.</a:t>
            </a:r>
          </a:p>
        </p:txBody>
      </p:sp>
    </p:spTree>
    <p:extLst>
      <p:ext uri="{BB962C8B-B14F-4D97-AF65-F5344CB8AC3E}">
        <p14:creationId xmlns:p14="http://schemas.microsoft.com/office/powerpoint/2010/main" val="3931786248"/>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880730" y="533400"/>
            <a:ext cx="533400" cy="533400"/>
          </a:xfrm>
          <a:prstGeom prst="ellipse">
            <a:avLst/>
          </a:prstGeom>
          <a:solidFill>
            <a:schemeClr val="bg1"/>
          </a:solidFill>
          <a:ln w="38100">
            <a:solidFill>
              <a:srgbClr val="F5D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5</a:t>
            </a:r>
          </a:p>
        </p:txBody>
      </p:sp>
      <p:sp>
        <p:nvSpPr>
          <p:cNvPr id="2" name="Title 1"/>
          <p:cNvSpPr>
            <a:spLocks noGrp="1"/>
          </p:cNvSpPr>
          <p:nvPr>
            <p:ph type="title"/>
          </p:nvPr>
        </p:nvSpPr>
        <p:spPr/>
        <p:txBody>
          <a:bodyPr/>
          <a:lstStyle/>
          <a:p>
            <a:r>
              <a:rPr lang="en-US" dirty="0"/>
              <a:t>Knowing the Changer’s Stage Helps to Individualize the Approach </a:t>
            </a:r>
          </a:p>
        </p:txBody>
      </p:sp>
      <p:sp>
        <p:nvSpPr>
          <p:cNvPr id="83974" name="TextBox 30"/>
          <p:cNvSpPr txBox="1">
            <a:spLocks noChangeAspect="1"/>
          </p:cNvSpPr>
          <p:nvPr/>
        </p:nvSpPr>
        <p:spPr bwMode="auto">
          <a:xfrm>
            <a:off x="2438400" y="2751825"/>
            <a:ext cx="4572000" cy="2209800"/>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00100">
              <a:lnSpc>
                <a:spcPct val="100000"/>
              </a:lnSpc>
              <a:spcBef>
                <a:spcPct val="0"/>
              </a:spcBef>
              <a:spcAft>
                <a:spcPts val="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600"/>
              </a:lnSpc>
            </a:pPr>
            <a:r>
              <a:rPr lang="en-US" sz="1800" dirty="0">
                <a:solidFill>
                  <a:schemeClr val="tx1"/>
                </a:solidFill>
              </a:rPr>
              <a:t>Healthcare providers, family, and friends can offer help that is more targeted to the person’s particular needs, and offer it in the best way, when they match the stage.</a:t>
            </a:r>
          </a:p>
        </p:txBody>
      </p:sp>
    </p:spTree>
    <p:extLst>
      <p:ext uri="{BB962C8B-B14F-4D97-AF65-F5344CB8AC3E}">
        <p14:creationId xmlns:p14="http://schemas.microsoft.com/office/powerpoint/2010/main" val="4229149926"/>
      </p:ext>
    </p:extLst>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880730"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6</a:t>
            </a:r>
          </a:p>
        </p:txBody>
      </p:sp>
      <p:sp>
        <p:nvSpPr>
          <p:cNvPr id="2" name="Title 1"/>
          <p:cNvSpPr>
            <a:spLocks noGrp="1"/>
          </p:cNvSpPr>
          <p:nvPr>
            <p:ph type="title"/>
          </p:nvPr>
        </p:nvSpPr>
        <p:spPr/>
        <p:txBody>
          <a:bodyPr/>
          <a:lstStyle/>
          <a:p>
            <a:r>
              <a:rPr lang="en-US" dirty="0"/>
              <a:t>Insight is Necessary But Not Sufficient for Permanent Change </a:t>
            </a:r>
          </a:p>
        </p:txBody>
      </p:sp>
      <p:sp>
        <p:nvSpPr>
          <p:cNvPr id="84998" name="TextBox 30"/>
          <p:cNvSpPr txBox="1">
            <a:spLocks noChangeAspect="1"/>
          </p:cNvSpPr>
          <p:nvPr/>
        </p:nvSpPr>
        <p:spPr bwMode="auto">
          <a:xfrm>
            <a:off x="2590800" y="2590800"/>
            <a:ext cx="4800600" cy="2895600"/>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700"/>
              </a:lnSpc>
            </a:pPr>
            <a:r>
              <a:rPr lang="en-US" sz="2000" dirty="0"/>
              <a:t>Two mistakes to avoid in the process — trying to modify behaviors by becoming more aware or trying to modify behavior before there is insight about the problem.  Either will likely to result in temporary change or may be an obstacle to progressing further. </a:t>
            </a:r>
          </a:p>
        </p:txBody>
      </p:sp>
    </p:spTree>
    <p:extLst>
      <p:ext uri="{BB962C8B-B14F-4D97-AF65-F5344CB8AC3E}">
        <p14:creationId xmlns:p14="http://schemas.microsoft.com/office/powerpoint/2010/main" val="1972495244"/>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880730" y="533400"/>
            <a:ext cx="533400" cy="533400"/>
          </a:xfrm>
          <a:prstGeom prst="ellipse">
            <a:avLst/>
          </a:prstGeom>
          <a:solidFill>
            <a:schemeClr val="bg1"/>
          </a:solidFill>
          <a:ln w="38100">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7</a:t>
            </a:r>
          </a:p>
        </p:txBody>
      </p:sp>
      <p:sp>
        <p:nvSpPr>
          <p:cNvPr id="2" name="Title 1"/>
          <p:cNvSpPr>
            <a:spLocks noGrp="1"/>
          </p:cNvSpPr>
          <p:nvPr>
            <p:ph type="title"/>
          </p:nvPr>
        </p:nvSpPr>
        <p:spPr/>
        <p:txBody>
          <a:bodyPr/>
          <a:lstStyle/>
          <a:p>
            <a:r>
              <a:rPr lang="en-US" dirty="0"/>
              <a:t>People Who are Not in the Action Stage May Still be “Actively” Changing</a:t>
            </a:r>
          </a:p>
        </p:txBody>
      </p:sp>
      <p:sp>
        <p:nvSpPr>
          <p:cNvPr id="86022" name="TextBox 30"/>
          <p:cNvSpPr txBox="1">
            <a:spLocks noChangeAspect="1"/>
          </p:cNvSpPr>
          <p:nvPr/>
        </p:nvSpPr>
        <p:spPr bwMode="auto">
          <a:xfrm>
            <a:off x="897085" y="2116109"/>
            <a:ext cx="7761140" cy="1722466"/>
          </a:xfrm>
          <a:prstGeom prst="rect">
            <a:avLst/>
          </a:prstGeom>
          <a:solidFill>
            <a:schemeClr val="bg1"/>
          </a:solidFill>
          <a:ln w="28575">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182880" tIns="182880" rIns="182880" bIns="91440" numCol="1" spcCol="1270" anchor="t" anchorCtr="0">
            <a:noAutofit/>
          </a:bodyPr>
          <a:lstStyle>
            <a:defPPr>
              <a:defRPr lang="en-US"/>
            </a:defPPr>
            <a:lvl1pPr marL="91440" lvl="0" defTabSz="889000">
              <a:lnSpc>
                <a:spcPts val="2900"/>
              </a:lnSpc>
              <a:spcAft>
                <a:spcPts val="0"/>
              </a:spcAft>
              <a:defRPr sz="1800">
                <a:solidFill>
                  <a:schemeClr val="bg1"/>
                </a:solidFill>
                <a:latin typeface="Arial" pitchFamily="34" charset="0"/>
                <a:cs typeface="Arial" pitchFamily="34" charset="0"/>
              </a:defRPr>
            </a:lvl1pPr>
          </a:lstStyle>
          <a:p>
            <a:pPr>
              <a:lnSpc>
                <a:spcPts val="2200"/>
              </a:lnSpc>
            </a:pPr>
            <a:r>
              <a:rPr lang="en-US" sz="1700" dirty="0">
                <a:solidFill>
                  <a:srgbClr val="4F81BD"/>
                </a:solidFill>
              </a:rPr>
              <a:t>Prochaska found that only 10-20% of people were in action, more in contemplation and the most in precontemplation.  However, since important changes in attitudes, feelings, intentions during early stages are the foundation for changes in behavior, all people should be included for participation regardless of their motivation level or intent to change. </a:t>
            </a:r>
          </a:p>
        </p:txBody>
      </p:sp>
      <p:sp>
        <p:nvSpPr>
          <p:cNvPr id="80" name="Rectangle 79"/>
          <p:cNvSpPr/>
          <p:nvPr/>
        </p:nvSpPr>
        <p:spPr>
          <a:xfrm flipH="1">
            <a:off x="762000" y="4167996"/>
            <a:ext cx="1448519" cy="1623204"/>
          </a:xfrm>
          <a:prstGeom prst="rect">
            <a:avLst/>
          </a:prstGeom>
          <a:solidFill>
            <a:schemeClr val="bg1">
              <a:lumMod val="75000"/>
            </a:schemeClr>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itchFamily="34" charset="0"/>
                <a:cs typeface="Arial" pitchFamily="34" charset="0"/>
              </a:rPr>
              <a:t>In Pre-</a:t>
            </a:r>
            <a:br>
              <a:rPr lang="en-US" sz="1400" b="1" dirty="0">
                <a:solidFill>
                  <a:schemeClr val="tx1"/>
                </a:solidFill>
                <a:latin typeface="Arial" pitchFamily="34" charset="0"/>
                <a:cs typeface="Arial" pitchFamily="34" charset="0"/>
              </a:rPr>
            </a:br>
            <a:r>
              <a:rPr lang="en-US" sz="1400" b="1" dirty="0">
                <a:solidFill>
                  <a:schemeClr val="tx1"/>
                </a:solidFill>
                <a:latin typeface="Arial" pitchFamily="34" charset="0"/>
                <a:cs typeface="Arial" pitchFamily="34" charset="0"/>
              </a:rPr>
              <a:t>Contemplation</a:t>
            </a:r>
          </a:p>
        </p:txBody>
      </p:sp>
      <p:grpSp>
        <p:nvGrpSpPr>
          <p:cNvPr id="6" name="Group 4" descr="Graphic of a person sleeping in bed"/>
          <p:cNvGrpSpPr/>
          <p:nvPr/>
        </p:nvGrpSpPr>
        <p:grpSpPr>
          <a:xfrm>
            <a:off x="860573" y="3678157"/>
            <a:ext cx="1176578" cy="560468"/>
            <a:chOff x="4256537" y="3980364"/>
            <a:chExt cx="1176578" cy="560468"/>
          </a:xfrm>
        </p:grpSpPr>
        <p:sp>
          <p:nvSpPr>
            <p:cNvPr id="36" name="Rectangle 78"/>
            <p:cNvSpPr>
              <a:spLocks noChangeArrowheads="1"/>
            </p:cNvSpPr>
            <p:nvPr/>
          </p:nvSpPr>
          <p:spPr bwMode="auto">
            <a:xfrm>
              <a:off x="4657380" y="4358269"/>
              <a:ext cx="84138" cy="182563"/>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79"/>
            <p:cNvSpPr>
              <a:spLocks noChangeArrowheads="1"/>
            </p:cNvSpPr>
            <p:nvPr/>
          </p:nvSpPr>
          <p:spPr bwMode="auto">
            <a:xfrm>
              <a:off x="5241027" y="4358269"/>
              <a:ext cx="82550" cy="182563"/>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63"/>
            <p:cNvSpPr>
              <a:spLocks/>
            </p:cNvSpPr>
            <p:nvPr/>
          </p:nvSpPr>
          <p:spPr bwMode="auto">
            <a:xfrm>
              <a:off x="4256537" y="4017991"/>
              <a:ext cx="198438" cy="117475"/>
            </a:xfrm>
            <a:custGeom>
              <a:avLst/>
              <a:gdLst>
                <a:gd name="T0" fmla="*/ 226 w 375"/>
                <a:gd name="T1" fmla="*/ 0 h 223"/>
                <a:gd name="T2" fmla="*/ 189 w 375"/>
                <a:gd name="T3" fmla="*/ 0 h 223"/>
                <a:gd name="T4" fmla="*/ 186 w 375"/>
                <a:gd name="T5" fmla="*/ 0 h 223"/>
                <a:gd name="T6" fmla="*/ 148 w 375"/>
                <a:gd name="T7" fmla="*/ 0 h 223"/>
                <a:gd name="T8" fmla="*/ 0 w 375"/>
                <a:gd name="T9" fmla="*/ 223 h 223"/>
                <a:gd name="T10" fmla="*/ 186 w 375"/>
                <a:gd name="T11" fmla="*/ 223 h 223"/>
                <a:gd name="T12" fmla="*/ 189 w 375"/>
                <a:gd name="T13" fmla="*/ 223 h 223"/>
                <a:gd name="T14" fmla="*/ 375 w 375"/>
                <a:gd name="T15" fmla="*/ 223 h 223"/>
                <a:gd name="T16" fmla="*/ 226 w 375"/>
                <a:gd name="T1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 h="223">
                  <a:moveTo>
                    <a:pt x="226" y="0"/>
                  </a:moveTo>
                  <a:lnTo>
                    <a:pt x="189" y="0"/>
                  </a:lnTo>
                  <a:lnTo>
                    <a:pt x="186" y="0"/>
                  </a:lnTo>
                  <a:lnTo>
                    <a:pt x="148" y="0"/>
                  </a:lnTo>
                  <a:lnTo>
                    <a:pt x="0" y="223"/>
                  </a:lnTo>
                  <a:lnTo>
                    <a:pt x="186" y="223"/>
                  </a:lnTo>
                  <a:lnTo>
                    <a:pt x="189" y="223"/>
                  </a:lnTo>
                  <a:lnTo>
                    <a:pt x="375" y="223"/>
                  </a:lnTo>
                  <a:lnTo>
                    <a:pt x="226" y="0"/>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0" name="Freeform 64"/>
            <p:cNvSpPr>
              <a:spLocks/>
            </p:cNvSpPr>
            <p:nvPr/>
          </p:nvSpPr>
          <p:spPr bwMode="auto">
            <a:xfrm>
              <a:off x="4285112" y="4160866"/>
              <a:ext cx="142875" cy="111125"/>
            </a:xfrm>
            <a:custGeom>
              <a:avLst/>
              <a:gdLst>
                <a:gd name="T0" fmla="*/ 99 w 270"/>
                <a:gd name="T1" fmla="*/ 0 h 208"/>
                <a:gd name="T2" fmla="*/ 99 w 270"/>
                <a:gd name="T3" fmla="*/ 150 h 208"/>
                <a:gd name="T4" fmla="*/ 80 w 270"/>
                <a:gd name="T5" fmla="*/ 153 h 208"/>
                <a:gd name="T6" fmla="*/ 63 w 270"/>
                <a:gd name="T7" fmla="*/ 159 h 208"/>
                <a:gd name="T8" fmla="*/ 46 w 270"/>
                <a:gd name="T9" fmla="*/ 164 h 208"/>
                <a:gd name="T10" fmla="*/ 31 w 270"/>
                <a:gd name="T11" fmla="*/ 171 h 208"/>
                <a:gd name="T12" fmla="*/ 20 w 270"/>
                <a:gd name="T13" fmla="*/ 179 h 208"/>
                <a:gd name="T14" fmla="*/ 11 w 270"/>
                <a:gd name="T15" fmla="*/ 187 h 208"/>
                <a:gd name="T16" fmla="*/ 4 w 270"/>
                <a:gd name="T17" fmla="*/ 197 h 208"/>
                <a:gd name="T18" fmla="*/ 0 w 270"/>
                <a:gd name="T19" fmla="*/ 208 h 208"/>
                <a:gd name="T20" fmla="*/ 270 w 270"/>
                <a:gd name="T21" fmla="*/ 208 h 208"/>
                <a:gd name="T22" fmla="*/ 266 w 270"/>
                <a:gd name="T23" fmla="*/ 197 h 208"/>
                <a:gd name="T24" fmla="*/ 259 w 270"/>
                <a:gd name="T25" fmla="*/ 187 h 208"/>
                <a:gd name="T26" fmla="*/ 250 w 270"/>
                <a:gd name="T27" fmla="*/ 178 h 208"/>
                <a:gd name="T28" fmla="*/ 238 w 270"/>
                <a:gd name="T29" fmla="*/ 170 h 208"/>
                <a:gd name="T30" fmla="*/ 223 w 270"/>
                <a:gd name="T31" fmla="*/ 163 h 208"/>
                <a:gd name="T32" fmla="*/ 206 w 270"/>
                <a:gd name="T33" fmla="*/ 157 h 208"/>
                <a:gd name="T34" fmla="*/ 188 w 270"/>
                <a:gd name="T35" fmla="*/ 152 h 208"/>
                <a:gd name="T36" fmla="*/ 168 w 270"/>
                <a:gd name="T37" fmla="*/ 149 h 208"/>
                <a:gd name="T38" fmla="*/ 168 w 270"/>
                <a:gd name="T39" fmla="*/ 0 h 208"/>
                <a:gd name="T40" fmla="*/ 99 w 270"/>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0" h="208">
                  <a:moveTo>
                    <a:pt x="99" y="0"/>
                  </a:moveTo>
                  <a:lnTo>
                    <a:pt x="99" y="150"/>
                  </a:lnTo>
                  <a:lnTo>
                    <a:pt x="80" y="153"/>
                  </a:lnTo>
                  <a:lnTo>
                    <a:pt x="63" y="159"/>
                  </a:lnTo>
                  <a:lnTo>
                    <a:pt x="46" y="164"/>
                  </a:lnTo>
                  <a:lnTo>
                    <a:pt x="31" y="171"/>
                  </a:lnTo>
                  <a:lnTo>
                    <a:pt x="20" y="179"/>
                  </a:lnTo>
                  <a:lnTo>
                    <a:pt x="11" y="187"/>
                  </a:lnTo>
                  <a:lnTo>
                    <a:pt x="4" y="197"/>
                  </a:lnTo>
                  <a:lnTo>
                    <a:pt x="0" y="208"/>
                  </a:lnTo>
                  <a:lnTo>
                    <a:pt x="270" y="208"/>
                  </a:lnTo>
                  <a:lnTo>
                    <a:pt x="266" y="197"/>
                  </a:lnTo>
                  <a:lnTo>
                    <a:pt x="259" y="187"/>
                  </a:lnTo>
                  <a:lnTo>
                    <a:pt x="250" y="178"/>
                  </a:lnTo>
                  <a:lnTo>
                    <a:pt x="238" y="170"/>
                  </a:lnTo>
                  <a:lnTo>
                    <a:pt x="223" y="163"/>
                  </a:lnTo>
                  <a:lnTo>
                    <a:pt x="206" y="157"/>
                  </a:lnTo>
                  <a:lnTo>
                    <a:pt x="188" y="152"/>
                  </a:lnTo>
                  <a:lnTo>
                    <a:pt x="168" y="149"/>
                  </a:lnTo>
                  <a:lnTo>
                    <a:pt x="168" y="0"/>
                  </a:lnTo>
                  <a:lnTo>
                    <a:pt x="99" y="0"/>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1" name="Freeform 65"/>
            <p:cNvSpPr>
              <a:spLocks/>
            </p:cNvSpPr>
            <p:nvPr/>
          </p:nvSpPr>
          <p:spPr bwMode="auto">
            <a:xfrm>
              <a:off x="4259712" y="4295804"/>
              <a:ext cx="200025" cy="214313"/>
            </a:xfrm>
            <a:custGeom>
              <a:avLst/>
              <a:gdLst>
                <a:gd name="T0" fmla="*/ 377 w 377"/>
                <a:gd name="T1" fmla="*/ 52 h 405"/>
                <a:gd name="T2" fmla="*/ 377 w 377"/>
                <a:gd name="T3" fmla="*/ 0 h 405"/>
                <a:gd name="T4" fmla="*/ 0 w 377"/>
                <a:gd name="T5" fmla="*/ 0 h 405"/>
                <a:gd name="T6" fmla="*/ 0 w 377"/>
                <a:gd name="T7" fmla="*/ 52 h 405"/>
                <a:gd name="T8" fmla="*/ 115 w 377"/>
                <a:gd name="T9" fmla="*/ 52 h 405"/>
                <a:gd name="T10" fmla="*/ 115 w 377"/>
                <a:gd name="T11" fmla="*/ 337 h 405"/>
                <a:gd name="T12" fmla="*/ 0 w 377"/>
                <a:gd name="T13" fmla="*/ 337 h 405"/>
                <a:gd name="T14" fmla="*/ 0 w 377"/>
                <a:gd name="T15" fmla="*/ 405 h 405"/>
                <a:gd name="T16" fmla="*/ 377 w 377"/>
                <a:gd name="T17" fmla="*/ 405 h 405"/>
                <a:gd name="T18" fmla="*/ 377 w 377"/>
                <a:gd name="T19" fmla="*/ 337 h 405"/>
                <a:gd name="T20" fmla="*/ 250 w 377"/>
                <a:gd name="T21" fmla="*/ 337 h 405"/>
                <a:gd name="T22" fmla="*/ 250 w 377"/>
                <a:gd name="T23" fmla="*/ 52 h 405"/>
                <a:gd name="T24" fmla="*/ 377 w 377"/>
                <a:gd name="T25" fmla="*/ 5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7" h="405">
                  <a:moveTo>
                    <a:pt x="377" y="52"/>
                  </a:moveTo>
                  <a:lnTo>
                    <a:pt x="377" y="0"/>
                  </a:lnTo>
                  <a:lnTo>
                    <a:pt x="0" y="0"/>
                  </a:lnTo>
                  <a:lnTo>
                    <a:pt x="0" y="52"/>
                  </a:lnTo>
                  <a:lnTo>
                    <a:pt x="115" y="52"/>
                  </a:lnTo>
                  <a:lnTo>
                    <a:pt x="115" y="337"/>
                  </a:lnTo>
                  <a:lnTo>
                    <a:pt x="0" y="337"/>
                  </a:lnTo>
                  <a:lnTo>
                    <a:pt x="0" y="405"/>
                  </a:lnTo>
                  <a:lnTo>
                    <a:pt x="377" y="405"/>
                  </a:lnTo>
                  <a:lnTo>
                    <a:pt x="377" y="337"/>
                  </a:lnTo>
                  <a:lnTo>
                    <a:pt x="250" y="337"/>
                  </a:lnTo>
                  <a:lnTo>
                    <a:pt x="250" y="52"/>
                  </a:lnTo>
                  <a:lnTo>
                    <a:pt x="377" y="52"/>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2" name="Rectangle 77"/>
            <p:cNvSpPr>
              <a:spLocks noChangeArrowheads="1"/>
            </p:cNvSpPr>
            <p:nvPr/>
          </p:nvSpPr>
          <p:spPr bwMode="auto">
            <a:xfrm>
              <a:off x="4549430" y="4228094"/>
              <a:ext cx="883685" cy="185738"/>
            </a:xfrm>
            <a:prstGeom prst="rect">
              <a:avLst/>
            </a:prstGeom>
            <a:solidFill>
              <a:schemeClr val="bg1">
                <a:lumMod val="75000"/>
              </a:schemeClr>
            </a:solidFill>
            <a:ln w="19050">
              <a:solidFill>
                <a:schemeClr val="bg1"/>
              </a:solidFill>
              <a:miter lim="800000"/>
              <a:headEnd/>
              <a:tailEnd/>
            </a:ln>
            <a:effectLs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80"/>
            <p:cNvSpPr>
              <a:spLocks noChangeArrowheads="1"/>
            </p:cNvSpPr>
            <p:nvPr/>
          </p:nvSpPr>
          <p:spPr bwMode="auto">
            <a:xfrm>
              <a:off x="4549430" y="4021719"/>
              <a:ext cx="65088" cy="260350"/>
            </a:xfrm>
            <a:prstGeom prst="rect">
              <a:avLst/>
            </a:prstGeom>
            <a:solidFill>
              <a:schemeClr val="bg1">
                <a:lumMod val="75000"/>
              </a:schemeClr>
            </a:solidFill>
            <a:ln w="19050">
              <a:solidFill>
                <a:schemeClr val="bg1"/>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81"/>
            <p:cNvSpPr>
              <a:spLocks noChangeArrowheads="1"/>
            </p:cNvSpPr>
            <p:nvPr/>
          </p:nvSpPr>
          <p:spPr bwMode="auto">
            <a:xfrm>
              <a:off x="4812402" y="4202694"/>
              <a:ext cx="620713" cy="285750"/>
            </a:xfrm>
            <a:prstGeom prst="rect">
              <a:avLst/>
            </a:pr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6" name="Flowchart: Delay 45"/>
            <p:cNvSpPr/>
            <p:nvPr/>
          </p:nvSpPr>
          <p:spPr>
            <a:xfrm rot="16200000">
              <a:off x="5065211" y="3874479"/>
              <a:ext cx="149225" cy="586582"/>
            </a:xfrm>
            <a:prstGeom prst="flowChartDelay">
              <a:avLst/>
            </a:pr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48" name="Freeform 54"/>
            <p:cNvSpPr>
              <a:spLocks/>
            </p:cNvSpPr>
            <p:nvPr/>
          </p:nvSpPr>
          <p:spPr bwMode="auto">
            <a:xfrm rot="17086914" flipH="1">
              <a:off x="4672309" y="3983248"/>
              <a:ext cx="242268" cy="236500"/>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chemeClr val="bg1">
                <a:lumMod val="75000"/>
              </a:schemeClr>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sp>
        <p:nvSpPr>
          <p:cNvPr id="79" name="Rectangle 78"/>
          <p:cNvSpPr/>
          <p:nvPr/>
        </p:nvSpPr>
        <p:spPr>
          <a:xfrm flipH="1">
            <a:off x="2225045" y="4800600"/>
            <a:ext cx="1448519" cy="990600"/>
          </a:xfrm>
          <a:prstGeom prst="rect">
            <a:avLst/>
          </a:prstGeom>
          <a:solidFill>
            <a:srgbClr val="F0C93C"/>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itchFamily="34" charset="0"/>
                <a:cs typeface="Arial" pitchFamily="34" charset="0"/>
              </a:rPr>
              <a:t>In </a:t>
            </a:r>
          </a:p>
          <a:p>
            <a:pPr algn="ctr"/>
            <a:r>
              <a:rPr lang="en-US" sz="1400" b="1" dirty="0">
                <a:solidFill>
                  <a:schemeClr val="tx1"/>
                </a:solidFill>
                <a:latin typeface="Arial" pitchFamily="34" charset="0"/>
                <a:cs typeface="Arial" pitchFamily="34" charset="0"/>
              </a:rPr>
              <a:t>Contemplation</a:t>
            </a:r>
          </a:p>
        </p:txBody>
      </p:sp>
      <p:grpSp>
        <p:nvGrpSpPr>
          <p:cNvPr id="4" name="Group 32" descr="Graphic of a person sitting in a chair"/>
          <p:cNvGrpSpPr/>
          <p:nvPr/>
        </p:nvGrpSpPr>
        <p:grpSpPr>
          <a:xfrm flipH="1">
            <a:off x="2582862" y="3894719"/>
            <a:ext cx="846138" cy="973138"/>
            <a:chOff x="4191000" y="1761436"/>
            <a:chExt cx="846138" cy="973138"/>
          </a:xfrm>
          <a:effectLst>
            <a:outerShdw blurRad="50800" dist="38100" dir="2700000" algn="tl" rotWithShape="0">
              <a:prstClr val="black">
                <a:alpha val="40000"/>
              </a:prstClr>
            </a:outerShdw>
          </a:effectLst>
        </p:grpSpPr>
        <p:sp>
          <p:nvSpPr>
            <p:cNvPr id="51" name="Freeform 54"/>
            <p:cNvSpPr>
              <a:spLocks/>
            </p:cNvSpPr>
            <p:nvPr/>
          </p:nvSpPr>
          <p:spPr bwMode="auto">
            <a:xfrm>
              <a:off x="4618037" y="1761436"/>
              <a:ext cx="200025" cy="195263"/>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rgbClr val="F0C93C"/>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52" name="Freeform 55"/>
            <p:cNvSpPr>
              <a:spLocks/>
            </p:cNvSpPr>
            <p:nvPr/>
          </p:nvSpPr>
          <p:spPr bwMode="auto">
            <a:xfrm>
              <a:off x="4191000" y="1917011"/>
              <a:ext cx="846138" cy="817563"/>
            </a:xfrm>
            <a:custGeom>
              <a:avLst/>
              <a:gdLst>
                <a:gd name="T0" fmla="*/ 1018 w 1065"/>
                <a:gd name="T1" fmla="*/ 164 h 1030"/>
                <a:gd name="T2" fmla="*/ 992 w 1065"/>
                <a:gd name="T3" fmla="*/ 187 h 1030"/>
                <a:gd name="T4" fmla="*/ 975 w 1065"/>
                <a:gd name="T5" fmla="*/ 250 h 1030"/>
                <a:gd name="T6" fmla="*/ 969 w 1065"/>
                <a:gd name="T7" fmla="*/ 263 h 1030"/>
                <a:gd name="T8" fmla="*/ 950 w 1065"/>
                <a:gd name="T9" fmla="*/ 186 h 1030"/>
                <a:gd name="T10" fmla="*/ 879 w 1065"/>
                <a:gd name="T11" fmla="*/ 61 h 1030"/>
                <a:gd name="T12" fmla="*/ 823 w 1065"/>
                <a:gd name="T13" fmla="*/ 3 h 1030"/>
                <a:gd name="T14" fmla="*/ 806 w 1065"/>
                <a:gd name="T15" fmla="*/ 18 h 1030"/>
                <a:gd name="T16" fmla="*/ 762 w 1065"/>
                <a:gd name="T17" fmla="*/ 64 h 1030"/>
                <a:gd name="T18" fmla="*/ 700 w 1065"/>
                <a:gd name="T19" fmla="*/ 88 h 1030"/>
                <a:gd name="T20" fmla="*/ 677 w 1065"/>
                <a:gd name="T21" fmla="*/ 89 h 1030"/>
                <a:gd name="T22" fmla="*/ 640 w 1065"/>
                <a:gd name="T23" fmla="*/ 134 h 1030"/>
                <a:gd name="T24" fmla="*/ 563 w 1065"/>
                <a:gd name="T25" fmla="*/ 497 h 1030"/>
                <a:gd name="T26" fmla="*/ 549 w 1065"/>
                <a:gd name="T27" fmla="*/ 506 h 1030"/>
                <a:gd name="T28" fmla="*/ 486 w 1065"/>
                <a:gd name="T29" fmla="*/ 484 h 1030"/>
                <a:gd name="T30" fmla="*/ 393 w 1065"/>
                <a:gd name="T31" fmla="*/ 481 h 1030"/>
                <a:gd name="T32" fmla="*/ 271 w 1065"/>
                <a:gd name="T33" fmla="*/ 533 h 1030"/>
                <a:gd name="T34" fmla="*/ 151 w 1065"/>
                <a:gd name="T35" fmla="*/ 647 h 1030"/>
                <a:gd name="T36" fmla="*/ 88 w 1065"/>
                <a:gd name="T37" fmla="*/ 733 h 1030"/>
                <a:gd name="T38" fmla="*/ 268 w 1065"/>
                <a:gd name="T39" fmla="*/ 863 h 1030"/>
                <a:gd name="T40" fmla="*/ 348 w 1065"/>
                <a:gd name="T41" fmla="*/ 869 h 1030"/>
                <a:gd name="T42" fmla="*/ 382 w 1065"/>
                <a:gd name="T43" fmla="*/ 959 h 1030"/>
                <a:gd name="T44" fmla="*/ 399 w 1065"/>
                <a:gd name="T45" fmla="*/ 995 h 1030"/>
                <a:gd name="T46" fmla="*/ 626 w 1065"/>
                <a:gd name="T47" fmla="*/ 1027 h 1030"/>
                <a:gd name="T48" fmla="*/ 601 w 1065"/>
                <a:gd name="T49" fmla="*/ 976 h 1030"/>
                <a:gd name="T50" fmla="*/ 568 w 1065"/>
                <a:gd name="T51" fmla="*/ 886 h 1030"/>
                <a:gd name="T52" fmla="*/ 565 w 1065"/>
                <a:gd name="T53" fmla="*/ 722 h 1030"/>
                <a:gd name="T54" fmla="*/ 726 w 1065"/>
                <a:gd name="T55" fmla="*/ 664 h 1030"/>
                <a:gd name="T56" fmla="*/ 726 w 1065"/>
                <a:gd name="T57" fmla="*/ 662 h 1030"/>
                <a:gd name="T58" fmla="*/ 732 w 1065"/>
                <a:gd name="T59" fmla="*/ 647 h 1030"/>
                <a:gd name="T60" fmla="*/ 757 w 1065"/>
                <a:gd name="T61" fmla="*/ 631 h 1030"/>
                <a:gd name="T62" fmla="*/ 798 w 1065"/>
                <a:gd name="T63" fmla="*/ 624 h 1030"/>
                <a:gd name="T64" fmla="*/ 839 w 1065"/>
                <a:gd name="T65" fmla="*/ 631 h 1030"/>
                <a:gd name="T66" fmla="*/ 865 w 1065"/>
                <a:gd name="T67" fmla="*/ 647 h 1030"/>
                <a:gd name="T68" fmla="*/ 871 w 1065"/>
                <a:gd name="T69" fmla="*/ 662 h 1030"/>
                <a:gd name="T70" fmla="*/ 869 w 1065"/>
                <a:gd name="T71" fmla="*/ 664 h 1030"/>
                <a:gd name="T72" fmla="*/ 962 w 1065"/>
                <a:gd name="T73" fmla="*/ 599 h 1030"/>
                <a:gd name="T74" fmla="*/ 984 w 1065"/>
                <a:gd name="T75" fmla="*/ 490 h 1030"/>
                <a:gd name="T76" fmla="*/ 1018 w 1065"/>
                <a:gd name="T77" fmla="*/ 569 h 1030"/>
                <a:gd name="T78" fmla="*/ 827 w 1065"/>
                <a:gd name="T79" fmla="*/ 699 h 1030"/>
                <a:gd name="T80" fmla="*/ 798 w 1065"/>
                <a:gd name="T81" fmla="*/ 711 h 1030"/>
                <a:gd name="T82" fmla="*/ 776 w 1065"/>
                <a:gd name="T83" fmla="*/ 708 h 1030"/>
                <a:gd name="T84" fmla="*/ 752 w 1065"/>
                <a:gd name="T85" fmla="*/ 699 h 1030"/>
                <a:gd name="T86" fmla="*/ 628 w 1065"/>
                <a:gd name="T87" fmla="*/ 692 h 1030"/>
                <a:gd name="T88" fmla="*/ 805 w 1065"/>
                <a:gd name="T89" fmla="*/ 940 h 1030"/>
                <a:gd name="T90" fmla="*/ 694 w 1065"/>
                <a:gd name="T91" fmla="*/ 948 h 1030"/>
                <a:gd name="T92" fmla="*/ 694 w 1065"/>
                <a:gd name="T93" fmla="*/ 948 h 1030"/>
                <a:gd name="T94" fmla="*/ 656 w 1065"/>
                <a:gd name="T95" fmla="*/ 973 h 1030"/>
                <a:gd name="T96" fmla="*/ 666 w 1065"/>
                <a:gd name="T97" fmla="*/ 1017 h 1030"/>
                <a:gd name="T98" fmla="*/ 710 w 1065"/>
                <a:gd name="T99" fmla="*/ 1027 h 1030"/>
                <a:gd name="T100" fmla="*/ 735 w 1065"/>
                <a:gd name="T101" fmla="*/ 989 h 1030"/>
                <a:gd name="T102" fmla="*/ 732 w 1065"/>
                <a:gd name="T103" fmla="*/ 973 h 1030"/>
                <a:gd name="T104" fmla="*/ 913 w 1065"/>
                <a:gd name="T105" fmla="*/ 973 h 1030"/>
                <a:gd name="T106" fmla="*/ 910 w 1065"/>
                <a:gd name="T107" fmla="*/ 989 h 1030"/>
                <a:gd name="T108" fmla="*/ 936 w 1065"/>
                <a:gd name="T109" fmla="*/ 1027 h 1030"/>
                <a:gd name="T110" fmla="*/ 981 w 1065"/>
                <a:gd name="T111" fmla="*/ 1017 h 1030"/>
                <a:gd name="T112" fmla="*/ 991 w 1065"/>
                <a:gd name="T113" fmla="*/ 975 h 1030"/>
                <a:gd name="T114" fmla="*/ 961 w 1065"/>
                <a:gd name="T115" fmla="*/ 948 h 1030"/>
                <a:gd name="T116" fmla="*/ 861 w 1065"/>
                <a:gd name="T117" fmla="*/ 787 h 1030"/>
                <a:gd name="T118" fmla="*/ 1065 w 1065"/>
                <a:gd name="T119" fmla="*/ 721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5" h="1030">
                  <a:moveTo>
                    <a:pt x="1027" y="285"/>
                  </a:moveTo>
                  <a:lnTo>
                    <a:pt x="1027" y="162"/>
                  </a:lnTo>
                  <a:lnTo>
                    <a:pt x="1018" y="164"/>
                  </a:lnTo>
                  <a:lnTo>
                    <a:pt x="1008" y="167"/>
                  </a:lnTo>
                  <a:lnTo>
                    <a:pt x="1000" y="175"/>
                  </a:lnTo>
                  <a:lnTo>
                    <a:pt x="992" y="187"/>
                  </a:lnTo>
                  <a:lnTo>
                    <a:pt x="986" y="203"/>
                  </a:lnTo>
                  <a:lnTo>
                    <a:pt x="980" y="224"/>
                  </a:lnTo>
                  <a:lnTo>
                    <a:pt x="975" y="250"/>
                  </a:lnTo>
                  <a:lnTo>
                    <a:pt x="972" y="284"/>
                  </a:lnTo>
                  <a:lnTo>
                    <a:pt x="970" y="273"/>
                  </a:lnTo>
                  <a:lnTo>
                    <a:pt x="969" y="263"/>
                  </a:lnTo>
                  <a:lnTo>
                    <a:pt x="967" y="254"/>
                  </a:lnTo>
                  <a:lnTo>
                    <a:pt x="966" y="243"/>
                  </a:lnTo>
                  <a:lnTo>
                    <a:pt x="950" y="186"/>
                  </a:lnTo>
                  <a:lnTo>
                    <a:pt x="928" y="137"/>
                  </a:lnTo>
                  <a:lnTo>
                    <a:pt x="904" y="94"/>
                  </a:lnTo>
                  <a:lnTo>
                    <a:pt x="879" y="61"/>
                  </a:lnTo>
                  <a:lnTo>
                    <a:pt x="857" y="34"/>
                  </a:lnTo>
                  <a:lnTo>
                    <a:pt x="836" y="15"/>
                  </a:lnTo>
                  <a:lnTo>
                    <a:pt x="823" y="3"/>
                  </a:lnTo>
                  <a:lnTo>
                    <a:pt x="819" y="0"/>
                  </a:lnTo>
                  <a:lnTo>
                    <a:pt x="817" y="0"/>
                  </a:lnTo>
                  <a:lnTo>
                    <a:pt x="806" y="18"/>
                  </a:lnTo>
                  <a:lnTo>
                    <a:pt x="794" y="36"/>
                  </a:lnTo>
                  <a:lnTo>
                    <a:pt x="778" y="52"/>
                  </a:lnTo>
                  <a:lnTo>
                    <a:pt x="762" y="64"/>
                  </a:lnTo>
                  <a:lnTo>
                    <a:pt x="743" y="75"/>
                  </a:lnTo>
                  <a:lnTo>
                    <a:pt x="722" y="83"/>
                  </a:lnTo>
                  <a:lnTo>
                    <a:pt x="700" y="88"/>
                  </a:lnTo>
                  <a:lnTo>
                    <a:pt x="678" y="89"/>
                  </a:lnTo>
                  <a:lnTo>
                    <a:pt x="677" y="89"/>
                  </a:lnTo>
                  <a:lnTo>
                    <a:pt x="677" y="89"/>
                  </a:lnTo>
                  <a:lnTo>
                    <a:pt x="677" y="89"/>
                  </a:lnTo>
                  <a:lnTo>
                    <a:pt x="675" y="89"/>
                  </a:lnTo>
                  <a:lnTo>
                    <a:pt x="640" y="134"/>
                  </a:lnTo>
                  <a:lnTo>
                    <a:pt x="601" y="404"/>
                  </a:lnTo>
                  <a:lnTo>
                    <a:pt x="560" y="497"/>
                  </a:lnTo>
                  <a:lnTo>
                    <a:pt x="563" y="497"/>
                  </a:lnTo>
                  <a:lnTo>
                    <a:pt x="569" y="497"/>
                  </a:lnTo>
                  <a:lnTo>
                    <a:pt x="566" y="500"/>
                  </a:lnTo>
                  <a:lnTo>
                    <a:pt x="549" y="506"/>
                  </a:lnTo>
                  <a:lnTo>
                    <a:pt x="531" y="498"/>
                  </a:lnTo>
                  <a:lnTo>
                    <a:pt x="511" y="490"/>
                  </a:lnTo>
                  <a:lnTo>
                    <a:pt x="486" y="484"/>
                  </a:lnTo>
                  <a:lnTo>
                    <a:pt x="457" y="479"/>
                  </a:lnTo>
                  <a:lnTo>
                    <a:pt x="426" y="479"/>
                  </a:lnTo>
                  <a:lnTo>
                    <a:pt x="393" y="481"/>
                  </a:lnTo>
                  <a:lnTo>
                    <a:pt x="356" y="490"/>
                  </a:lnTo>
                  <a:lnTo>
                    <a:pt x="320" y="505"/>
                  </a:lnTo>
                  <a:lnTo>
                    <a:pt x="271" y="533"/>
                  </a:lnTo>
                  <a:lnTo>
                    <a:pt x="225" y="569"/>
                  </a:lnTo>
                  <a:lnTo>
                    <a:pt x="186" y="607"/>
                  </a:lnTo>
                  <a:lnTo>
                    <a:pt x="151" y="647"/>
                  </a:lnTo>
                  <a:lnTo>
                    <a:pt x="123" y="683"/>
                  </a:lnTo>
                  <a:lnTo>
                    <a:pt x="101" y="713"/>
                  </a:lnTo>
                  <a:lnTo>
                    <a:pt x="88" y="733"/>
                  </a:lnTo>
                  <a:lnTo>
                    <a:pt x="83" y="741"/>
                  </a:lnTo>
                  <a:lnTo>
                    <a:pt x="0" y="735"/>
                  </a:lnTo>
                  <a:lnTo>
                    <a:pt x="268" y="863"/>
                  </a:lnTo>
                  <a:lnTo>
                    <a:pt x="331" y="792"/>
                  </a:lnTo>
                  <a:lnTo>
                    <a:pt x="339" y="831"/>
                  </a:lnTo>
                  <a:lnTo>
                    <a:pt x="348" y="869"/>
                  </a:lnTo>
                  <a:lnTo>
                    <a:pt x="359" y="904"/>
                  </a:lnTo>
                  <a:lnTo>
                    <a:pt x="370" y="934"/>
                  </a:lnTo>
                  <a:lnTo>
                    <a:pt x="382" y="959"/>
                  </a:lnTo>
                  <a:lnTo>
                    <a:pt x="391" y="978"/>
                  </a:lnTo>
                  <a:lnTo>
                    <a:pt x="397" y="991"/>
                  </a:lnTo>
                  <a:lnTo>
                    <a:pt x="399" y="995"/>
                  </a:lnTo>
                  <a:lnTo>
                    <a:pt x="331" y="1030"/>
                  </a:lnTo>
                  <a:lnTo>
                    <a:pt x="628" y="1030"/>
                  </a:lnTo>
                  <a:lnTo>
                    <a:pt x="626" y="1027"/>
                  </a:lnTo>
                  <a:lnTo>
                    <a:pt x="620" y="1016"/>
                  </a:lnTo>
                  <a:lnTo>
                    <a:pt x="610" y="998"/>
                  </a:lnTo>
                  <a:lnTo>
                    <a:pt x="601" y="976"/>
                  </a:lnTo>
                  <a:lnTo>
                    <a:pt x="588" y="950"/>
                  </a:lnTo>
                  <a:lnTo>
                    <a:pt x="577" y="920"/>
                  </a:lnTo>
                  <a:lnTo>
                    <a:pt x="568" y="886"/>
                  </a:lnTo>
                  <a:lnTo>
                    <a:pt x="560" y="852"/>
                  </a:lnTo>
                  <a:lnTo>
                    <a:pt x="557" y="784"/>
                  </a:lnTo>
                  <a:lnTo>
                    <a:pt x="565" y="722"/>
                  </a:lnTo>
                  <a:lnTo>
                    <a:pt x="576" y="680"/>
                  </a:lnTo>
                  <a:lnTo>
                    <a:pt x="582" y="664"/>
                  </a:lnTo>
                  <a:lnTo>
                    <a:pt x="726" y="664"/>
                  </a:lnTo>
                  <a:lnTo>
                    <a:pt x="726" y="664"/>
                  </a:lnTo>
                  <a:lnTo>
                    <a:pt x="726" y="662"/>
                  </a:lnTo>
                  <a:lnTo>
                    <a:pt x="726" y="662"/>
                  </a:lnTo>
                  <a:lnTo>
                    <a:pt x="726" y="661"/>
                  </a:lnTo>
                  <a:lnTo>
                    <a:pt x="727" y="654"/>
                  </a:lnTo>
                  <a:lnTo>
                    <a:pt x="732" y="647"/>
                  </a:lnTo>
                  <a:lnTo>
                    <a:pt x="738" y="640"/>
                  </a:lnTo>
                  <a:lnTo>
                    <a:pt x="746" y="635"/>
                  </a:lnTo>
                  <a:lnTo>
                    <a:pt x="757" y="631"/>
                  </a:lnTo>
                  <a:lnTo>
                    <a:pt x="770" y="628"/>
                  </a:lnTo>
                  <a:lnTo>
                    <a:pt x="784" y="624"/>
                  </a:lnTo>
                  <a:lnTo>
                    <a:pt x="798" y="624"/>
                  </a:lnTo>
                  <a:lnTo>
                    <a:pt x="812" y="624"/>
                  </a:lnTo>
                  <a:lnTo>
                    <a:pt x="827" y="628"/>
                  </a:lnTo>
                  <a:lnTo>
                    <a:pt x="839" y="631"/>
                  </a:lnTo>
                  <a:lnTo>
                    <a:pt x="849" y="635"/>
                  </a:lnTo>
                  <a:lnTo>
                    <a:pt x="858" y="640"/>
                  </a:lnTo>
                  <a:lnTo>
                    <a:pt x="865" y="647"/>
                  </a:lnTo>
                  <a:lnTo>
                    <a:pt x="869" y="654"/>
                  </a:lnTo>
                  <a:lnTo>
                    <a:pt x="871" y="661"/>
                  </a:lnTo>
                  <a:lnTo>
                    <a:pt x="871" y="662"/>
                  </a:lnTo>
                  <a:lnTo>
                    <a:pt x="871" y="662"/>
                  </a:lnTo>
                  <a:lnTo>
                    <a:pt x="869" y="664"/>
                  </a:lnTo>
                  <a:lnTo>
                    <a:pt x="869" y="664"/>
                  </a:lnTo>
                  <a:lnTo>
                    <a:pt x="951" y="664"/>
                  </a:lnTo>
                  <a:lnTo>
                    <a:pt x="955" y="647"/>
                  </a:lnTo>
                  <a:lnTo>
                    <a:pt x="962" y="599"/>
                  </a:lnTo>
                  <a:lnTo>
                    <a:pt x="970" y="530"/>
                  </a:lnTo>
                  <a:lnTo>
                    <a:pt x="977" y="446"/>
                  </a:lnTo>
                  <a:lnTo>
                    <a:pt x="984" y="490"/>
                  </a:lnTo>
                  <a:lnTo>
                    <a:pt x="994" y="527"/>
                  </a:lnTo>
                  <a:lnTo>
                    <a:pt x="1005" y="553"/>
                  </a:lnTo>
                  <a:lnTo>
                    <a:pt x="1018" y="569"/>
                  </a:lnTo>
                  <a:lnTo>
                    <a:pt x="1018" y="692"/>
                  </a:lnTo>
                  <a:lnTo>
                    <a:pt x="833" y="692"/>
                  </a:lnTo>
                  <a:lnTo>
                    <a:pt x="827" y="699"/>
                  </a:lnTo>
                  <a:lnTo>
                    <a:pt x="819" y="705"/>
                  </a:lnTo>
                  <a:lnTo>
                    <a:pt x="808" y="710"/>
                  </a:lnTo>
                  <a:lnTo>
                    <a:pt x="798" y="711"/>
                  </a:lnTo>
                  <a:lnTo>
                    <a:pt x="792" y="711"/>
                  </a:lnTo>
                  <a:lnTo>
                    <a:pt x="784" y="710"/>
                  </a:lnTo>
                  <a:lnTo>
                    <a:pt x="776" y="708"/>
                  </a:lnTo>
                  <a:lnTo>
                    <a:pt x="767" y="705"/>
                  </a:lnTo>
                  <a:lnTo>
                    <a:pt x="759" y="702"/>
                  </a:lnTo>
                  <a:lnTo>
                    <a:pt x="752" y="699"/>
                  </a:lnTo>
                  <a:lnTo>
                    <a:pt x="746" y="695"/>
                  </a:lnTo>
                  <a:lnTo>
                    <a:pt x="745" y="692"/>
                  </a:lnTo>
                  <a:lnTo>
                    <a:pt x="628" y="692"/>
                  </a:lnTo>
                  <a:lnTo>
                    <a:pt x="610" y="787"/>
                  </a:lnTo>
                  <a:lnTo>
                    <a:pt x="805" y="787"/>
                  </a:lnTo>
                  <a:lnTo>
                    <a:pt x="805" y="940"/>
                  </a:lnTo>
                  <a:lnTo>
                    <a:pt x="696" y="940"/>
                  </a:lnTo>
                  <a:lnTo>
                    <a:pt x="696" y="948"/>
                  </a:lnTo>
                  <a:lnTo>
                    <a:pt x="694" y="948"/>
                  </a:lnTo>
                  <a:lnTo>
                    <a:pt x="694" y="948"/>
                  </a:lnTo>
                  <a:lnTo>
                    <a:pt x="694" y="948"/>
                  </a:lnTo>
                  <a:lnTo>
                    <a:pt x="694" y="948"/>
                  </a:lnTo>
                  <a:lnTo>
                    <a:pt x="678" y="951"/>
                  </a:lnTo>
                  <a:lnTo>
                    <a:pt x="666" y="959"/>
                  </a:lnTo>
                  <a:lnTo>
                    <a:pt x="656" y="973"/>
                  </a:lnTo>
                  <a:lnTo>
                    <a:pt x="653" y="989"/>
                  </a:lnTo>
                  <a:lnTo>
                    <a:pt x="656" y="1005"/>
                  </a:lnTo>
                  <a:lnTo>
                    <a:pt x="666" y="1017"/>
                  </a:lnTo>
                  <a:lnTo>
                    <a:pt x="678" y="1027"/>
                  </a:lnTo>
                  <a:lnTo>
                    <a:pt x="694" y="1030"/>
                  </a:lnTo>
                  <a:lnTo>
                    <a:pt x="710" y="1027"/>
                  </a:lnTo>
                  <a:lnTo>
                    <a:pt x="722" y="1017"/>
                  </a:lnTo>
                  <a:lnTo>
                    <a:pt x="732" y="1005"/>
                  </a:lnTo>
                  <a:lnTo>
                    <a:pt x="735" y="989"/>
                  </a:lnTo>
                  <a:lnTo>
                    <a:pt x="735" y="983"/>
                  </a:lnTo>
                  <a:lnTo>
                    <a:pt x="734" y="978"/>
                  </a:lnTo>
                  <a:lnTo>
                    <a:pt x="732" y="973"/>
                  </a:lnTo>
                  <a:lnTo>
                    <a:pt x="730" y="968"/>
                  </a:lnTo>
                  <a:lnTo>
                    <a:pt x="917" y="968"/>
                  </a:lnTo>
                  <a:lnTo>
                    <a:pt x="913" y="973"/>
                  </a:lnTo>
                  <a:lnTo>
                    <a:pt x="912" y="978"/>
                  </a:lnTo>
                  <a:lnTo>
                    <a:pt x="910" y="983"/>
                  </a:lnTo>
                  <a:lnTo>
                    <a:pt x="910" y="989"/>
                  </a:lnTo>
                  <a:lnTo>
                    <a:pt x="913" y="1005"/>
                  </a:lnTo>
                  <a:lnTo>
                    <a:pt x="923" y="1017"/>
                  </a:lnTo>
                  <a:lnTo>
                    <a:pt x="936" y="1027"/>
                  </a:lnTo>
                  <a:lnTo>
                    <a:pt x="951" y="1030"/>
                  </a:lnTo>
                  <a:lnTo>
                    <a:pt x="967" y="1027"/>
                  </a:lnTo>
                  <a:lnTo>
                    <a:pt x="981" y="1017"/>
                  </a:lnTo>
                  <a:lnTo>
                    <a:pt x="989" y="1005"/>
                  </a:lnTo>
                  <a:lnTo>
                    <a:pt x="992" y="989"/>
                  </a:lnTo>
                  <a:lnTo>
                    <a:pt x="991" y="975"/>
                  </a:lnTo>
                  <a:lnTo>
                    <a:pt x="984" y="962"/>
                  </a:lnTo>
                  <a:lnTo>
                    <a:pt x="973" y="953"/>
                  </a:lnTo>
                  <a:lnTo>
                    <a:pt x="961" y="948"/>
                  </a:lnTo>
                  <a:lnTo>
                    <a:pt x="961" y="940"/>
                  </a:lnTo>
                  <a:lnTo>
                    <a:pt x="861" y="940"/>
                  </a:lnTo>
                  <a:lnTo>
                    <a:pt x="861" y="787"/>
                  </a:lnTo>
                  <a:lnTo>
                    <a:pt x="1027" y="787"/>
                  </a:lnTo>
                  <a:lnTo>
                    <a:pt x="1027" y="721"/>
                  </a:lnTo>
                  <a:lnTo>
                    <a:pt x="1065" y="721"/>
                  </a:lnTo>
                  <a:lnTo>
                    <a:pt x="1065" y="285"/>
                  </a:lnTo>
                  <a:lnTo>
                    <a:pt x="1027" y="285"/>
                  </a:lnTo>
                  <a:close/>
                </a:path>
              </a:pathLst>
            </a:custGeom>
            <a:solidFill>
              <a:srgbClr val="F0C93C"/>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33" descr="Graphic of a person running"/>
          <p:cNvGrpSpPr/>
          <p:nvPr/>
        </p:nvGrpSpPr>
        <p:grpSpPr>
          <a:xfrm>
            <a:off x="4061003" y="4489763"/>
            <a:ext cx="688975" cy="868725"/>
            <a:chOff x="7467600" y="1470139"/>
            <a:chExt cx="688975" cy="868725"/>
          </a:xfrm>
          <a:effectLst>
            <a:outerShdw blurRad="50800" dist="38100" dir="2700000" algn="tl" rotWithShape="0">
              <a:prstClr val="black">
                <a:alpha val="40000"/>
              </a:prstClr>
            </a:outerShdw>
          </a:effectLst>
        </p:grpSpPr>
        <p:sp>
          <p:nvSpPr>
            <p:cNvPr id="49" name="Freeform 11"/>
            <p:cNvSpPr>
              <a:spLocks/>
            </p:cNvSpPr>
            <p:nvPr/>
          </p:nvSpPr>
          <p:spPr bwMode="auto">
            <a:xfrm>
              <a:off x="7467600" y="1703864"/>
              <a:ext cx="688975" cy="635000"/>
            </a:xfrm>
            <a:custGeom>
              <a:avLst/>
              <a:gdLst>
                <a:gd name="T0" fmla="*/ 103 w 868"/>
                <a:gd name="T1" fmla="*/ 626 h 799"/>
                <a:gd name="T2" fmla="*/ 49 w 868"/>
                <a:gd name="T3" fmla="*/ 642 h 799"/>
                <a:gd name="T4" fmla="*/ 24 w 868"/>
                <a:gd name="T5" fmla="*/ 643 h 799"/>
                <a:gd name="T6" fmla="*/ 166 w 868"/>
                <a:gd name="T7" fmla="*/ 766 h 799"/>
                <a:gd name="T8" fmla="*/ 209 w 868"/>
                <a:gd name="T9" fmla="*/ 767 h 799"/>
                <a:gd name="T10" fmla="*/ 300 w 868"/>
                <a:gd name="T11" fmla="*/ 731 h 799"/>
                <a:gd name="T12" fmla="*/ 368 w 868"/>
                <a:gd name="T13" fmla="*/ 610 h 799"/>
                <a:gd name="T14" fmla="*/ 386 w 868"/>
                <a:gd name="T15" fmla="*/ 515 h 799"/>
                <a:gd name="T16" fmla="*/ 428 w 868"/>
                <a:gd name="T17" fmla="*/ 525 h 799"/>
                <a:gd name="T18" fmla="*/ 511 w 868"/>
                <a:gd name="T19" fmla="*/ 568 h 799"/>
                <a:gd name="T20" fmla="*/ 571 w 868"/>
                <a:gd name="T21" fmla="*/ 664 h 799"/>
                <a:gd name="T22" fmla="*/ 591 w 868"/>
                <a:gd name="T23" fmla="*/ 752 h 799"/>
                <a:gd name="T24" fmla="*/ 590 w 868"/>
                <a:gd name="T25" fmla="*/ 796 h 799"/>
                <a:gd name="T26" fmla="*/ 805 w 868"/>
                <a:gd name="T27" fmla="*/ 758 h 799"/>
                <a:gd name="T28" fmla="*/ 801 w 868"/>
                <a:gd name="T29" fmla="*/ 706 h 799"/>
                <a:gd name="T30" fmla="*/ 772 w 868"/>
                <a:gd name="T31" fmla="*/ 585 h 799"/>
                <a:gd name="T32" fmla="*/ 694 w 868"/>
                <a:gd name="T33" fmla="*/ 453 h 799"/>
                <a:gd name="T34" fmla="*/ 611 w 868"/>
                <a:gd name="T35" fmla="*/ 386 h 799"/>
                <a:gd name="T36" fmla="*/ 562 w 868"/>
                <a:gd name="T37" fmla="*/ 368 h 799"/>
                <a:gd name="T38" fmla="*/ 576 w 868"/>
                <a:gd name="T39" fmla="*/ 320 h 799"/>
                <a:gd name="T40" fmla="*/ 617 w 868"/>
                <a:gd name="T41" fmla="*/ 332 h 799"/>
                <a:gd name="T42" fmla="*/ 691 w 868"/>
                <a:gd name="T43" fmla="*/ 345 h 799"/>
                <a:gd name="T44" fmla="*/ 773 w 868"/>
                <a:gd name="T45" fmla="*/ 345 h 799"/>
                <a:gd name="T46" fmla="*/ 818 w 868"/>
                <a:gd name="T47" fmla="*/ 338 h 799"/>
                <a:gd name="T48" fmla="*/ 833 w 868"/>
                <a:gd name="T49" fmla="*/ 333 h 799"/>
                <a:gd name="T50" fmla="*/ 814 w 868"/>
                <a:gd name="T51" fmla="*/ 207 h 799"/>
                <a:gd name="T52" fmla="*/ 741 w 868"/>
                <a:gd name="T53" fmla="*/ 202 h 799"/>
                <a:gd name="T54" fmla="*/ 658 w 868"/>
                <a:gd name="T55" fmla="*/ 185 h 799"/>
                <a:gd name="T56" fmla="*/ 629 w 868"/>
                <a:gd name="T57" fmla="*/ 164 h 799"/>
                <a:gd name="T58" fmla="*/ 604 w 868"/>
                <a:gd name="T59" fmla="*/ 135 h 799"/>
                <a:gd name="T60" fmla="*/ 581 w 868"/>
                <a:gd name="T61" fmla="*/ 106 h 799"/>
                <a:gd name="T62" fmla="*/ 531 w 868"/>
                <a:gd name="T63" fmla="*/ 80 h 799"/>
                <a:gd name="T64" fmla="*/ 447 w 868"/>
                <a:gd name="T65" fmla="*/ 44 h 799"/>
                <a:gd name="T66" fmla="*/ 368 w 868"/>
                <a:gd name="T67" fmla="*/ 19 h 799"/>
                <a:gd name="T68" fmla="*/ 332 w 868"/>
                <a:gd name="T69" fmla="*/ 12 h 799"/>
                <a:gd name="T70" fmla="*/ 323 w 868"/>
                <a:gd name="T71" fmla="*/ 12 h 799"/>
                <a:gd name="T72" fmla="*/ 282 w 868"/>
                <a:gd name="T73" fmla="*/ 3 h 799"/>
                <a:gd name="T74" fmla="*/ 185 w 868"/>
                <a:gd name="T75" fmla="*/ 12 h 799"/>
                <a:gd name="T76" fmla="*/ 71 w 868"/>
                <a:gd name="T77" fmla="*/ 90 h 799"/>
                <a:gd name="T78" fmla="*/ 13 w 868"/>
                <a:gd name="T79" fmla="*/ 201 h 799"/>
                <a:gd name="T80" fmla="*/ 0 w 868"/>
                <a:gd name="T81" fmla="*/ 275 h 799"/>
                <a:gd name="T82" fmla="*/ 103 w 868"/>
                <a:gd name="T83" fmla="*/ 276 h 799"/>
                <a:gd name="T84" fmla="*/ 115 w 868"/>
                <a:gd name="T85" fmla="*/ 234 h 799"/>
                <a:gd name="T86" fmla="*/ 144 w 868"/>
                <a:gd name="T87" fmla="*/ 183 h 799"/>
                <a:gd name="T88" fmla="*/ 185 w 868"/>
                <a:gd name="T89" fmla="*/ 166 h 799"/>
                <a:gd name="T90" fmla="*/ 215 w 868"/>
                <a:gd name="T91" fmla="*/ 167 h 799"/>
                <a:gd name="T92" fmla="*/ 228 w 868"/>
                <a:gd name="T93" fmla="*/ 170 h 799"/>
                <a:gd name="T94" fmla="*/ 214 w 868"/>
                <a:gd name="T95" fmla="*/ 183 h 799"/>
                <a:gd name="T96" fmla="*/ 182 w 868"/>
                <a:gd name="T97" fmla="*/ 227 h 799"/>
                <a:gd name="T98" fmla="*/ 155 w 868"/>
                <a:gd name="T99" fmla="*/ 314 h 799"/>
                <a:gd name="T100" fmla="*/ 150 w 868"/>
                <a:gd name="T101" fmla="*/ 371 h 799"/>
                <a:gd name="T102" fmla="*/ 160 w 868"/>
                <a:gd name="T103" fmla="*/ 56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799">
                  <a:moveTo>
                    <a:pt x="141" y="600"/>
                  </a:moveTo>
                  <a:lnTo>
                    <a:pt x="123" y="614"/>
                  </a:lnTo>
                  <a:lnTo>
                    <a:pt x="103" y="626"/>
                  </a:lnTo>
                  <a:lnTo>
                    <a:pt x="84" y="633"/>
                  </a:lnTo>
                  <a:lnTo>
                    <a:pt x="65" y="639"/>
                  </a:lnTo>
                  <a:lnTo>
                    <a:pt x="49" y="642"/>
                  </a:lnTo>
                  <a:lnTo>
                    <a:pt x="36" y="643"/>
                  </a:lnTo>
                  <a:lnTo>
                    <a:pt x="27" y="643"/>
                  </a:lnTo>
                  <a:lnTo>
                    <a:pt x="24" y="643"/>
                  </a:lnTo>
                  <a:lnTo>
                    <a:pt x="100" y="787"/>
                  </a:lnTo>
                  <a:lnTo>
                    <a:pt x="188" y="787"/>
                  </a:lnTo>
                  <a:lnTo>
                    <a:pt x="166" y="766"/>
                  </a:lnTo>
                  <a:lnTo>
                    <a:pt x="172" y="767"/>
                  </a:lnTo>
                  <a:lnTo>
                    <a:pt x="188" y="767"/>
                  </a:lnTo>
                  <a:lnTo>
                    <a:pt x="209" y="767"/>
                  </a:lnTo>
                  <a:lnTo>
                    <a:pt x="237" y="761"/>
                  </a:lnTo>
                  <a:lnTo>
                    <a:pt x="268" y="750"/>
                  </a:lnTo>
                  <a:lnTo>
                    <a:pt x="300" y="731"/>
                  </a:lnTo>
                  <a:lnTo>
                    <a:pt x="327" y="700"/>
                  </a:lnTo>
                  <a:lnTo>
                    <a:pt x="352" y="658"/>
                  </a:lnTo>
                  <a:lnTo>
                    <a:pt x="368" y="610"/>
                  </a:lnTo>
                  <a:lnTo>
                    <a:pt x="378" y="563"/>
                  </a:lnTo>
                  <a:lnTo>
                    <a:pt x="384" y="528"/>
                  </a:lnTo>
                  <a:lnTo>
                    <a:pt x="386" y="515"/>
                  </a:lnTo>
                  <a:lnTo>
                    <a:pt x="391" y="517"/>
                  </a:lnTo>
                  <a:lnTo>
                    <a:pt x="406" y="520"/>
                  </a:lnTo>
                  <a:lnTo>
                    <a:pt x="428" y="525"/>
                  </a:lnTo>
                  <a:lnTo>
                    <a:pt x="456" y="534"/>
                  </a:lnTo>
                  <a:lnTo>
                    <a:pt x="483" y="549"/>
                  </a:lnTo>
                  <a:lnTo>
                    <a:pt x="511" y="568"/>
                  </a:lnTo>
                  <a:lnTo>
                    <a:pt x="536" y="592"/>
                  </a:lnTo>
                  <a:lnTo>
                    <a:pt x="555" y="624"/>
                  </a:lnTo>
                  <a:lnTo>
                    <a:pt x="571" y="664"/>
                  </a:lnTo>
                  <a:lnTo>
                    <a:pt x="581" y="699"/>
                  </a:lnTo>
                  <a:lnTo>
                    <a:pt x="588" y="728"/>
                  </a:lnTo>
                  <a:lnTo>
                    <a:pt x="591" y="752"/>
                  </a:lnTo>
                  <a:lnTo>
                    <a:pt x="591" y="773"/>
                  </a:lnTo>
                  <a:lnTo>
                    <a:pt x="591" y="787"/>
                  </a:lnTo>
                  <a:lnTo>
                    <a:pt x="590" y="796"/>
                  </a:lnTo>
                  <a:lnTo>
                    <a:pt x="590" y="799"/>
                  </a:lnTo>
                  <a:lnTo>
                    <a:pt x="868" y="799"/>
                  </a:lnTo>
                  <a:lnTo>
                    <a:pt x="805" y="758"/>
                  </a:lnTo>
                  <a:lnTo>
                    <a:pt x="805" y="752"/>
                  </a:lnTo>
                  <a:lnTo>
                    <a:pt x="804" y="734"/>
                  </a:lnTo>
                  <a:lnTo>
                    <a:pt x="801" y="706"/>
                  </a:lnTo>
                  <a:lnTo>
                    <a:pt x="795" y="671"/>
                  </a:lnTo>
                  <a:lnTo>
                    <a:pt x="786" y="630"/>
                  </a:lnTo>
                  <a:lnTo>
                    <a:pt x="772" y="585"/>
                  </a:lnTo>
                  <a:lnTo>
                    <a:pt x="751" y="537"/>
                  </a:lnTo>
                  <a:lnTo>
                    <a:pt x="723" y="490"/>
                  </a:lnTo>
                  <a:lnTo>
                    <a:pt x="694" y="453"/>
                  </a:lnTo>
                  <a:lnTo>
                    <a:pt x="665" y="423"/>
                  </a:lnTo>
                  <a:lnTo>
                    <a:pt x="638" y="402"/>
                  </a:lnTo>
                  <a:lnTo>
                    <a:pt x="611" y="386"/>
                  </a:lnTo>
                  <a:lnTo>
                    <a:pt x="590" y="377"/>
                  </a:lnTo>
                  <a:lnTo>
                    <a:pt x="572" y="371"/>
                  </a:lnTo>
                  <a:lnTo>
                    <a:pt x="562" y="368"/>
                  </a:lnTo>
                  <a:lnTo>
                    <a:pt x="557" y="368"/>
                  </a:lnTo>
                  <a:lnTo>
                    <a:pt x="573" y="319"/>
                  </a:lnTo>
                  <a:lnTo>
                    <a:pt x="576" y="320"/>
                  </a:lnTo>
                  <a:lnTo>
                    <a:pt x="585" y="323"/>
                  </a:lnTo>
                  <a:lnTo>
                    <a:pt x="598" y="327"/>
                  </a:lnTo>
                  <a:lnTo>
                    <a:pt x="617" y="332"/>
                  </a:lnTo>
                  <a:lnTo>
                    <a:pt x="638" y="338"/>
                  </a:lnTo>
                  <a:lnTo>
                    <a:pt x="664" y="342"/>
                  </a:lnTo>
                  <a:lnTo>
                    <a:pt x="691" y="345"/>
                  </a:lnTo>
                  <a:lnTo>
                    <a:pt x="721" y="346"/>
                  </a:lnTo>
                  <a:lnTo>
                    <a:pt x="748" y="346"/>
                  </a:lnTo>
                  <a:lnTo>
                    <a:pt x="773" y="345"/>
                  </a:lnTo>
                  <a:lnTo>
                    <a:pt x="792" y="342"/>
                  </a:lnTo>
                  <a:lnTo>
                    <a:pt x="808" y="339"/>
                  </a:lnTo>
                  <a:lnTo>
                    <a:pt x="818" y="338"/>
                  </a:lnTo>
                  <a:lnTo>
                    <a:pt x="827" y="335"/>
                  </a:lnTo>
                  <a:lnTo>
                    <a:pt x="831" y="333"/>
                  </a:lnTo>
                  <a:lnTo>
                    <a:pt x="833" y="333"/>
                  </a:lnTo>
                  <a:lnTo>
                    <a:pt x="833" y="207"/>
                  </a:lnTo>
                  <a:lnTo>
                    <a:pt x="828" y="207"/>
                  </a:lnTo>
                  <a:lnTo>
                    <a:pt x="814" y="207"/>
                  </a:lnTo>
                  <a:lnTo>
                    <a:pt x="793" y="207"/>
                  </a:lnTo>
                  <a:lnTo>
                    <a:pt x="769" y="205"/>
                  </a:lnTo>
                  <a:lnTo>
                    <a:pt x="741" y="202"/>
                  </a:lnTo>
                  <a:lnTo>
                    <a:pt x="712" y="199"/>
                  </a:lnTo>
                  <a:lnTo>
                    <a:pt x="684" y="194"/>
                  </a:lnTo>
                  <a:lnTo>
                    <a:pt x="658" y="185"/>
                  </a:lnTo>
                  <a:lnTo>
                    <a:pt x="646" y="179"/>
                  </a:lnTo>
                  <a:lnTo>
                    <a:pt x="636" y="172"/>
                  </a:lnTo>
                  <a:lnTo>
                    <a:pt x="629" y="164"/>
                  </a:lnTo>
                  <a:lnTo>
                    <a:pt x="620" y="156"/>
                  </a:lnTo>
                  <a:lnTo>
                    <a:pt x="613" y="147"/>
                  </a:lnTo>
                  <a:lnTo>
                    <a:pt x="604" y="135"/>
                  </a:lnTo>
                  <a:lnTo>
                    <a:pt x="595" y="122"/>
                  </a:lnTo>
                  <a:lnTo>
                    <a:pt x="585" y="108"/>
                  </a:lnTo>
                  <a:lnTo>
                    <a:pt x="581" y="106"/>
                  </a:lnTo>
                  <a:lnTo>
                    <a:pt x="571" y="99"/>
                  </a:lnTo>
                  <a:lnTo>
                    <a:pt x="553" y="90"/>
                  </a:lnTo>
                  <a:lnTo>
                    <a:pt x="531" y="80"/>
                  </a:lnTo>
                  <a:lnTo>
                    <a:pt x="505" y="68"/>
                  </a:lnTo>
                  <a:lnTo>
                    <a:pt x="476" y="55"/>
                  </a:lnTo>
                  <a:lnTo>
                    <a:pt x="447" y="44"/>
                  </a:lnTo>
                  <a:lnTo>
                    <a:pt x="416" y="33"/>
                  </a:lnTo>
                  <a:lnTo>
                    <a:pt x="389" y="25"/>
                  </a:lnTo>
                  <a:lnTo>
                    <a:pt x="368" y="19"/>
                  </a:lnTo>
                  <a:lnTo>
                    <a:pt x="352" y="16"/>
                  </a:lnTo>
                  <a:lnTo>
                    <a:pt x="339" y="13"/>
                  </a:lnTo>
                  <a:lnTo>
                    <a:pt x="332" y="12"/>
                  </a:lnTo>
                  <a:lnTo>
                    <a:pt x="326" y="12"/>
                  </a:lnTo>
                  <a:lnTo>
                    <a:pt x="323" y="12"/>
                  </a:lnTo>
                  <a:lnTo>
                    <a:pt x="323" y="12"/>
                  </a:lnTo>
                  <a:lnTo>
                    <a:pt x="319" y="10"/>
                  </a:lnTo>
                  <a:lnTo>
                    <a:pt x="304" y="6"/>
                  </a:lnTo>
                  <a:lnTo>
                    <a:pt x="282" y="3"/>
                  </a:lnTo>
                  <a:lnTo>
                    <a:pt x="255" y="0"/>
                  </a:lnTo>
                  <a:lnTo>
                    <a:pt x="221" y="3"/>
                  </a:lnTo>
                  <a:lnTo>
                    <a:pt x="185" y="12"/>
                  </a:lnTo>
                  <a:lnTo>
                    <a:pt x="145" y="28"/>
                  </a:lnTo>
                  <a:lnTo>
                    <a:pt x="106" y="55"/>
                  </a:lnTo>
                  <a:lnTo>
                    <a:pt x="71" y="90"/>
                  </a:lnTo>
                  <a:lnTo>
                    <a:pt x="45" y="128"/>
                  </a:lnTo>
                  <a:lnTo>
                    <a:pt x="26" y="164"/>
                  </a:lnTo>
                  <a:lnTo>
                    <a:pt x="13" y="201"/>
                  </a:lnTo>
                  <a:lnTo>
                    <a:pt x="5" y="233"/>
                  </a:lnTo>
                  <a:lnTo>
                    <a:pt x="1" y="258"/>
                  </a:lnTo>
                  <a:lnTo>
                    <a:pt x="0" y="275"/>
                  </a:lnTo>
                  <a:lnTo>
                    <a:pt x="0" y="281"/>
                  </a:lnTo>
                  <a:lnTo>
                    <a:pt x="103" y="281"/>
                  </a:lnTo>
                  <a:lnTo>
                    <a:pt x="103" y="276"/>
                  </a:lnTo>
                  <a:lnTo>
                    <a:pt x="106" y="266"/>
                  </a:lnTo>
                  <a:lnTo>
                    <a:pt x="109" y="252"/>
                  </a:lnTo>
                  <a:lnTo>
                    <a:pt x="115" y="234"/>
                  </a:lnTo>
                  <a:lnTo>
                    <a:pt x="122" y="217"/>
                  </a:lnTo>
                  <a:lnTo>
                    <a:pt x="131" y="198"/>
                  </a:lnTo>
                  <a:lnTo>
                    <a:pt x="144" y="183"/>
                  </a:lnTo>
                  <a:lnTo>
                    <a:pt x="160" y="173"/>
                  </a:lnTo>
                  <a:lnTo>
                    <a:pt x="173" y="169"/>
                  </a:lnTo>
                  <a:lnTo>
                    <a:pt x="185" y="166"/>
                  </a:lnTo>
                  <a:lnTo>
                    <a:pt x="196" y="166"/>
                  </a:lnTo>
                  <a:lnTo>
                    <a:pt x="206" y="166"/>
                  </a:lnTo>
                  <a:lnTo>
                    <a:pt x="215" y="167"/>
                  </a:lnTo>
                  <a:lnTo>
                    <a:pt x="222" y="169"/>
                  </a:lnTo>
                  <a:lnTo>
                    <a:pt x="227" y="170"/>
                  </a:lnTo>
                  <a:lnTo>
                    <a:pt x="228" y="170"/>
                  </a:lnTo>
                  <a:lnTo>
                    <a:pt x="227" y="172"/>
                  </a:lnTo>
                  <a:lnTo>
                    <a:pt x="221" y="176"/>
                  </a:lnTo>
                  <a:lnTo>
                    <a:pt x="214" y="183"/>
                  </a:lnTo>
                  <a:lnTo>
                    <a:pt x="204" y="195"/>
                  </a:lnTo>
                  <a:lnTo>
                    <a:pt x="193" y="210"/>
                  </a:lnTo>
                  <a:lnTo>
                    <a:pt x="182" y="227"/>
                  </a:lnTo>
                  <a:lnTo>
                    <a:pt x="173" y="249"/>
                  </a:lnTo>
                  <a:lnTo>
                    <a:pt x="164" y="275"/>
                  </a:lnTo>
                  <a:lnTo>
                    <a:pt x="155" y="314"/>
                  </a:lnTo>
                  <a:lnTo>
                    <a:pt x="151" y="345"/>
                  </a:lnTo>
                  <a:lnTo>
                    <a:pt x="150" y="364"/>
                  </a:lnTo>
                  <a:lnTo>
                    <a:pt x="150" y="371"/>
                  </a:lnTo>
                  <a:lnTo>
                    <a:pt x="157" y="450"/>
                  </a:lnTo>
                  <a:lnTo>
                    <a:pt x="163" y="514"/>
                  </a:lnTo>
                  <a:lnTo>
                    <a:pt x="160" y="565"/>
                  </a:lnTo>
                  <a:lnTo>
                    <a:pt x="141" y="600"/>
                  </a:lnTo>
                  <a:close/>
                </a:path>
              </a:pathLst>
            </a:custGeom>
            <a:solidFill>
              <a:srgbClr val="82A5D0"/>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sp>
          <p:nvSpPr>
            <p:cNvPr id="50" name="Freeform 54"/>
            <p:cNvSpPr>
              <a:spLocks/>
            </p:cNvSpPr>
            <p:nvPr/>
          </p:nvSpPr>
          <p:spPr bwMode="auto">
            <a:xfrm rot="18054883" flipH="1">
              <a:off x="7700649" y="1473023"/>
              <a:ext cx="242268" cy="236500"/>
            </a:xfrm>
            <a:custGeom>
              <a:avLst/>
              <a:gdLst>
                <a:gd name="T0" fmla="*/ 51 w 253"/>
                <a:gd name="T1" fmla="*/ 219 h 246"/>
                <a:gd name="T2" fmla="*/ 71 w 253"/>
                <a:gd name="T3" fmla="*/ 233 h 246"/>
                <a:gd name="T4" fmla="*/ 93 w 253"/>
                <a:gd name="T5" fmla="*/ 241 h 246"/>
                <a:gd name="T6" fmla="*/ 117 w 253"/>
                <a:gd name="T7" fmla="*/ 246 h 246"/>
                <a:gd name="T8" fmla="*/ 141 w 253"/>
                <a:gd name="T9" fmla="*/ 246 h 246"/>
                <a:gd name="T10" fmla="*/ 164 w 253"/>
                <a:gd name="T11" fmla="*/ 243 h 246"/>
                <a:gd name="T12" fmla="*/ 186 w 253"/>
                <a:gd name="T13" fmla="*/ 233 h 246"/>
                <a:gd name="T14" fmla="*/ 207 w 253"/>
                <a:gd name="T15" fmla="*/ 221 h 246"/>
                <a:gd name="T16" fmla="*/ 224 w 253"/>
                <a:gd name="T17" fmla="*/ 203 h 246"/>
                <a:gd name="T18" fmla="*/ 239 w 253"/>
                <a:gd name="T19" fmla="*/ 183 h 246"/>
                <a:gd name="T20" fmla="*/ 248 w 253"/>
                <a:gd name="T21" fmla="*/ 161 h 246"/>
                <a:gd name="T22" fmla="*/ 253 w 253"/>
                <a:gd name="T23" fmla="*/ 137 h 246"/>
                <a:gd name="T24" fmla="*/ 253 w 253"/>
                <a:gd name="T25" fmla="*/ 113 h 246"/>
                <a:gd name="T26" fmla="*/ 250 w 253"/>
                <a:gd name="T27" fmla="*/ 90 h 246"/>
                <a:gd name="T28" fmla="*/ 240 w 253"/>
                <a:gd name="T29" fmla="*/ 68 h 246"/>
                <a:gd name="T30" fmla="*/ 228 w 253"/>
                <a:gd name="T31" fmla="*/ 46 h 246"/>
                <a:gd name="T32" fmla="*/ 210 w 253"/>
                <a:gd name="T33" fmla="*/ 28 h 246"/>
                <a:gd name="T34" fmla="*/ 190 w 253"/>
                <a:gd name="T35" fmla="*/ 14 h 246"/>
                <a:gd name="T36" fmla="*/ 166 w 253"/>
                <a:gd name="T37" fmla="*/ 6 h 246"/>
                <a:gd name="T38" fmla="*/ 142 w 253"/>
                <a:gd name="T39" fmla="*/ 1 h 246"/>
                <a:gd name="T40" fmla="*/ 119 w 253"/>
                <a:gd name="T41" fmla="*/ 0 h 246"/>
                <a:gd name="T42" fmla="*/ 95 w 253"/>
                <a:gd name="T43" fmla="*/ 5 h 246"/>
                <a:gd name="T44" fmla="*/ 73 w 253"/>
                <a:gd name="T45" fmla="*/ 14 h 246"/>
                <a:gd name="T46" fmla="*/ 52 w 253"/>
                <a:gd name="T47" fmla="*/ 27 h 246"/>
                <a:gd name="T48" fmla="*/ 35 w 253"/>
                <a:gd name="T49" fmla="*/ 44 h 246"/>
                <a:gd name="T50" fmla="*/ 14 w 253"/>
                <a:gd name="T51" fmla="*/ 76 h 246"/>
                <a:gd name="T52" fmla="*/ 3 w 253"/>
                <a:gd name="T53" fmla="*/ 109 h 246"/>
                <a:gd name="T54" fmla="*/ 0 w 253"/>
                <a:gd name="T55" fmla="*/ 140 h 246"/>
                <a:gd name="T56" fmla="*/ 0 w 253"/>
                <a:gd name="T57" fmla="*/ 170 h 246"/>
                <a:gd name="T58" fmla="*/ 5 w 253"/>
                <a:gd name="T59" fmla="*/ 197 h 246"/>
                <a:gd name="T60" fmla="*/ 11 w 253"/>
                <a:gd name="T61" fmla="*/ 218 h 246"/>
                <a:gd name="T62" fmla="*/ 16 w 253"/>
                <a:gd name="T63" fmla="*/ 232 h 246"/>
                <a:gd name="T64" fmla="*/ 18 w 253"/>
                <a:gd name="T65" fmla="*/ 237 h 246"/>
                <a:gd name="T66" fmla="*/ 51 w 253"/>
                <a:gd name="T67" fmla="*/ 21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46">
                  <a:moveTo>
                    <a:pt x="51" y="219"/>
                  </a:moveTo>
                  <a:lnTo>
                    <a:pt x="71" y="233"/>
                  </a:lnTo>
                  <a:lnTo>
                    <a:pt x="93" y="241"/>
                  </a:lnTo>
                  <a:lnTo>
                    <a:pt x="117" y="246"/>
                  </a:lnTo>
                  <a:lnTo>
                    <a:pt x="141" y="246"/>
                  </a:lnTo>
                  <a:lnTo>
                    <a:pt x="164" y="243"/>
                  </a:lnTo>
                  <a:lnTo>
                    <a:pt x="186" y="233"/>
                  </a:lnTo>
                  <a:lnTo>
                    <a:pt x="207" y="221"/>
                  </a:lnTo>
                  <a:lnTo>
                    <a:pt x="224" y="203"/>
                  </a:lnTo>
                  <a:lnTo>
                    <a:pt x="239" y="183"/>
                  </a:lnTo>
                  <a:lnTo>
                    <a:pt x="248" y="161"/>
                  </a:lnTo>
                  <a:lnTo>
                    <a:pt x="253" y="137"/>
                  </a:lnTo>
                  <a:lnTo>
                    <a:pt x="253" y="113"/>
                  </a:lnTo>
                  <a:lnTo>
                    <a:pt x="250" y="90"/>
                  </a:lnTo>
                  <a:lnTo>
                    <a:pt x="240" y="68"/>
                  </a:lnTo>
                  <a:lnTo>
                    <a:pt x="228" y="46"/>
                  </a:lnTo>
                  <a:lnTo>
                    <a:pt x="210" y="28"/>
                  </a:lnTo>
                  <a:lnTo>
                    <a:pt x="190" y="14"/>
                  </a:lnTo>
                  <a:lnTo>
                    <a:pt x="166" y="6"/>
                  </a:lnTo>
                  <a:lnTo>
                    <a:pt x="142" y="1"/>
                  </a:lnTo>
                  <a:lnTo>
                    <a:pt x="119" y="0"/>
                  </a:lnTo>
                  <a:lnTo>
                    <a:pt x="95" y="5"/>
                  </a:lnTo>
                  <a:lnTo>
                    <a:pt x="73" y="14"/>
                  </a:lnTo>
                  <a:lnTo>
                    <a:pt x="52" y="27"/>
                  </a:lnTo>
                  <a:lnTo>
                    <a:pt x="35" y="44"/>
                  </a:lnTo>
                  <a:lnTo>
                    <a:pt x="14" y="76"/>
                  </a:lnTo>
                  <a:lnTo>
                    <a:pt x="3" y="109"/>
                  </a:lnTo>
                  <a:lnTo>
                    <a:pt x="0" y="140"/>
                  </a:lnTo>
                  <a:lnTo>
                    <a:pt x="0" y="170"/>
                  </a:lnTo>
                  <a:lnTo>
                    <a:pt x="5" y="197"/>
                  </a:lnTo>
                  <a:lnTo>
                    <a:pt x="11" y="218"/>
                  </a:lnTo>
                  <a:lnTo>
                    <a:pt x="16" y="232"/>
                  </a:lnTo>
                  <a:lnTo>
                    <a:pt x="18" y="237"/>
                  </a:lnTo>
                  <a:lnTo>
                    <a:pt x="51" y="219"/>
                  </a:lnTo>
                  <a:close/>
                </a:path>
              </a:pathLst>
            </a:custGeom>
            <a:solidFill>
              <a:srgbClr val="82A5D0"/>
            </a:solidFill>
            <a:ln w="19050">
              <a:solidFill>
                <a:schemeClr val="bg1"/>
              </a:solidFill>
            </a:ln>
            <a:effectLst/>
          </p:spPr>
          <p:txBody>
            <a:bodyPr vert="horz" wrap="square" lIns="91440" tIns="45720" rIns="91440" bIns="45720" numCol="1" anchor="t" anchorCtr="0" compatLnSpc="1">
              <a:prstTxWarp prst="textNoShape">
                <a:avLst/>
              </a:prstTxWarp>
            </a:bodyPr>
            <a:lstStyle/>
            <a:p>
              <a:endParaRPr lang="en-US" dirty="0"/>
            </a:p>
          </p:txBody>
        </p:sp>
      </p:grpSp>
      <p:sp>
        <p:nvSpPr>
          <p:cNvPr id="3" name="Rectangle 2"/>
          <p:cNvSpPr/>
          <p:nvPr/>
        </p:nvSpPr>
        <p:spPr>
          <a:xfrm flipH="1">
            <a:off x="3699442" y="5334000"/>
            <a:ext cx="1448519" cy="457200"/>
          </a:xfrm>
          <a:prstGeom prst="rect">
            <a:avLst/>
          </a:prstGeom>
          <a:solidFill>
            <a:srgbClr val="82A5D0"/>
          </a:soli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itchFamily="34" charset="0"/>
                <a:cs typeface="Arial" pitchFamily="34" charset="0"/>
              </a:rPr>
              <a:t>In Action</a:t>
            </a:r>
          </a:p>
        </p:txBody>
      </p:sp>
    </p:spTree>
    <p:extLst>
      <p:ext uri="{BB962C8B-B14F-4D97-AF65-F5344CB8AC3E}">
        <p14:creationId xmlns:p14="http://schemas.microsoft.com/office/powerpoint/2010/main" val="4707587"/>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37"/>
          <p:cNvSpPr/>
          <p:nvPr/>
        </p:nvSpPr>
        <p:spPr>
          <a:xfrm>
            <a:off x="880730" y="533400"/>
            <a:ext cx="533400" cy="533400"/>
          </a:xfrm>
          <a:prstGeom prst="ellipse">
            <a:avLst/>
          </a:prstGeom>
          <a:solidFill>
            <a:schemeClr val="bg1"/>
          </a:solidFill>
          <a:ln w="38100">
            <a:solidFill>
              <a:srgbClr val="F5D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8</a:t>
            </a:r>
          </a:p>
        </p:txBody>
      </p:sp>
      <p:sp>
        <p:nvSpPr>
          <p:cNvPr id="2" name="Title 1"/>
          <p:cNvSpPr>
            <a:spLocks noGrp="1"/>
          </p:cNvSpPr>
          <p:nvPr>
            <p:ph type="title"/>
          </p:nvPr>
        </p:nvSpPr>
        <p:spPr/>
        <p:txBody>
          <a:bodyPr/>
          <a:lstStyle/>
          <a:p>
            <a:r>
              <a:rPr lang="en-US" dirty="0"/>
              <a:t>Understanding How to Maintain Change is Also a Key to Successful Change </a:t>
            </a:r>
          </a:p>
        </p:txBody>
      </p:sp>
      <p:grpSp>
        <p:nvGrpSpPr>
          <p:cNvPr id="3" name="Group 8" descr="Graphic of a person "/>
          <p:cNvGrpSpPr/>
          <p:nvPr/>
        </p:nvGrpSpPr>
        <p:grpSpPr>
          <a:xfrm>
            <a:off x="2552700" y="3077793"/>
            <a:ext cx="575158" cy="893568"/>
            <a:chOff x="2007317" y="2700744"/>
            <a:chExt cx="812083" cy="1261656"/>
          </a:xfrm>
        </p:grpSpPr>
        <p:sp>
          <p:nvSpPr>
            <p:cNvPr id="1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E5E7EF"/>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E5E7EF"/>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4" name="Straight Arrow Connector 33" descr="Arrow pointing from one graphic of a person to the next"/>
          <p:cNvCxnSpPr/>
          <p:nvPr/>
        </p:nvCxnSpPr>
        <p:spPr>
          <a:xfrm>
            <a:off x="3165079"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5" name="Group 13" descr="Graphic of a person "/>
          <p:cNvGrpSpPr/>
          <p:nvPr/>
        </p:nvGrpSpPr>
        <p:grpSpPr>
          <a:xfrm>
            <a:off x="3498454" y="3077793"/>
            <a:ext cx="575158" cy="893568"/>
            <a:chOff x="2007317" y="2700744"/>
            <a:chExt cx="812083" cy="1261656"/>
          </a:xfrm>
        </p:grpSpPr>
        <p:sp>
          <p:nvSpPr>
            <p:cNvPr id="1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D0D4E2"/>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5" name="Straight Arrow Connector 34" descr="Arrow pointing from one graphic of a person to the next"/>
          <p:cNvCxnSpPr/>
          <p:nvPr/>
        </p:nvCxnSpPr>
        <p:spPr>
          <a:xfrm>
            <a:off x="4095750"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6" name="Group 18" descr="Graphic of a person "/>
          <p:cNvGrpSpPr/>
          <p:nvPr/>
        </p:nvGrpSpPr>
        <p:grpSpPr>
          <a:xfrm>
            <a:off x="5358917" y="3077793"/>
            <a:ext cx="575158" cy="893568"/>
            <a:chOff x="2007317" y="2700744"/>
            <a:chExt cx="812083" cy="1261656"/>
          </a:xfrm>
        </p:grpSpPr>
        <p:sp>
          <p:nvSpPr>
            <p:cNvPr id="2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5A7D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6" name="Straight Arrow Connector 35" descr="Arrow pointing from one graphic of a person to the next"/>
          <p:cNvCxnSpPr/>
          <p:nvPr/>
        </p:nvCxnSpPr>
        <p:spPr>
          <a:xfrm>
            <a:off x="5026421"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7" name="Group 23" descr="Graphic of a person "/>
          <p:cNvGrpSpPr/>
          <p:nvPr/>
        </p:nvGrpSpPr>
        <p:grpSpPr>
          <a:xfrm>
            <a:off x="6289667" y="3077793"/>
            <a:ext cx="575158" cy="893568"/>
            <a:chOff x="2007317" y="2700744"/>
            <a:chExt cx="812083" cy="1261656"/>
          </a:xfrm>
        </p:grpSpPr>
        <p:sp>
          <p:nvSpPr>
            <p:cNvPr id="25"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7"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4F81BD"/>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cxnSp>
        <p:nvCxnSpPr>
          <p:cNvPr id="37" name="Straight Arrow Connector 36" descr="Arrow pointing from one graphic of a person to the next"/>
          <p:cNvCxnSpPr/>
          <p:nvPr/>
        </p:nvCxnSpPr>
        <p:spPr>
          <a:xfrm>
            <a:off x="5957092" y="3799911"/>
            <a:ext cx="304800" cy="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28" descr="Graphic of a person "/>
          <p:cNvGrpSpPr/>
          <p:nvPr/>
        </p:nvGrpSpPr>
        <p:grpSpPr>
          <a:xfrm>
            <a:off x="4447612" y="3077793"/>
            <a:ext cx="575158" cy="893568"/>
            <a:chOff x="2007317" y="2700744"/>
            <a:chExt cx="812083" cy="1261656"/>
          </a:xfrm>
        </p:grpSpPr>
        <p:sp>
          <p:nvSpPr>
            <p:cNvPr id="30" name="Freeform 1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1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2" name="Freeform 1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7"/>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B2CEEC"/>
            </a:solidFill>
            <a:ln w="28575">
              <a:solidFill>
                <a:schemeClr val="bg1">
                  <a:lumMod val="95000"/>
                </a:schemeClr>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sp>
        <p:nvSpPr>
          <p:cNvPr id="4" name="Arc 3" descr="Arrow pointing from the last graphic of a person to the first graphic of a person "/>
          <p:cNvSpPr/>
          <p:nvPr/>
        </p:nvSpPr>
        <p:spPr>
          <a:xfrm rot="16200000">
            <a:off x="4000502" y="615194"/>
            <a:ext cx="1676400" cy="5257803"/>
          </a:xfrm>
          <a:prstGeom prst="arc">
            <a:avLst>
              <a:gd name="adj1" fmla="val 15629740"/>
              <a:gd name="adj2" fmla="val 6293369"/>
            </a:avLst>
          </a:prstGeom>
          <a:ln w="28575">
            <a:solidFill>
              <a:srgbClr val="D3650B"/>
            </a:solidFill>
            <a:prstDash val="dash"/>
            <a:headEnd type="arrow" w="lg"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7046" name="TextBox 30"/>
          <p:cNvSpPr txBox="1">
            <a:spLocks noChangeAspect="1"/>
          </p:cNvSpPr>
          <p:nvPr/>
        </p:nvSpPr>
        <p:spPr bwMode="auto">
          <a:xfrm>
            <a:off x="1219200" y="4156727"/>
            <a:ext cx="7086600" cy="1327904"/>
          </a:xfrm>
          <a:prstGeom prst="rect">
            <a:avLst/>
          </a:prstGeom>
          <a:solidFill>
            <a:srgbClr val="F7E297"/>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lvl="0" defTabSz="800100">
              <a:lnSpc>
                <a:spcPct val="100000"/>
              </a:lnSpc>
              <a:spcBef>
                <a:spcPct val="0"/>
              </a:spcBef>
              <a:spcAft>
                <a:spcPts val="0"/>
              </a:spcAft>
              <a:defRPr sz="2200">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300"/>
              </a:lnSpc>
            </a:pPr>
            <a:r>
              <a:rPr lang="en-US" sz="1800" dirty="0">
                <a:solidFill>
                  <a:schemeClr val="tx1"/>
                </a:solidFill>
              </a:rPr>
              <a:t>It is rare to overcome a problem on the first attempt —sometimes 3 to 4 tries are needed before change is permanent. Both recycling through the stages and relapses back to old behavior are common and considered necessary to learn how to sustain change.</a:t>
            </a:r>
          </a:p>
        </p:txBody>
      </p:sp>
    </p:spTree>
    <p:extLst>
      <p:ext uri="{BB962C8B-B14F-4D97-AF65-F5344CB8AC3E}">
        <p14:creationId xmlns:p14="http://schemas.microsoft.com/office/powerpoint/2010/main" val="253945646"/>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880730" y="533400"/>
            <a:ext cx="533400" cy="533400"/>
          </a:xfrm>
          <a:prstGeom prst="ellipse">
            <a:avLst/>
          </a:prstGeom>
          <a:solidFill>
            <a:schemeClr val="bg1"/>
          </a:solidFill>
          <a:ln w="38100">
            <a:solidFill>
              <a:srgbClr val="8DB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Arial" pitchFamily="34" charset="0"/>
                <a:cs typeface="Arial" pitchFamily="34" charset="0"/>
              </a:rPr>
              <a:t>9</a:t>
            </a:r>
          </a:p>
        </p:txBody>
      </p:sp>
      <p:sp>
        <p:nvSpPr>
          <p:cNvPr id="2" name="Title 1"/>
          <p:cNvSpPr>
            <a:spLocks noGrp="1"/>
          </p:cNvSpPr>
          <p:nvPr>
            <p:ph type="title"/>
          </p:nvPr>
        </p:nvSpPr>
        <p:spPr/>
        <p:txBody>
          <a:bodyPr/>
          <a:lstStyle/>
          <a:p>
            <a:r>
              <a:rPr lang="en-US" dirty="0"/>
              <a:t>People can be at Different Stages for Different Problems</a:t>
            </a:r>
          </a:p>
        </p:txBody>
      </p:sp>
      <p:sp>
        <p:nvSpPr>
          <p:cNvPr id="88070" name="TextBox 30"/>
          <p:cNvSpPr txBox="1">
            <a:spLocks noChangeAspect="1"/>
          </p:cNvSpPr>
          <p:nvPr/>
        </p:nvSpPr>
        <p:spPr bwMode="auto">
          <a:xfrm>
            <a:off x="2448173" y="2667000"/>
            <a:ext cx="4837112" cy="2735262"/>
          </a:xfrm>
          <a:prstGeom prst="rect">
            <a:avLst/>
          </a:prstGeom>
          <a:solidFill>
            <a:srgbClr val="8DB7E1"/>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chemeClr val="bg1"/>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800" dirty="0"/>
              <a:t>Each  </a:t>
            </a:r>
            <a:r>
              <a:rPr lang="en-US" dirty="0"/>
              <a:t> problem should be 			evaluated separately 		    so that stage-matched strategies can be chosen.</a:t>
            </a:r>
          </a:p>
        </p:txBody>
      </p:sp>
      <p:grpSp>
        <p:nvGrpSpPr>
          <p:cNvPr id="3" name="Group 88072" descr="A magnifying glass over the word &quot;Each&quot;"/>
          <p:cNvGrpSpPr/>
          <p:nvPr/>
        </p:nvGrpSpPr>
        <p:grpSpPr>
          <a:xfrm>
            <a:off x="1524000" y="2438400"/>
            <a:ext cx="2789485" cy="2875118"/>
            <a:chOff x="6821488" y="1100138"/>
            <a:chExt cx="2068513" cy="2132013"/>
          </a:xfrm>
          <a:effectLst>
            <a:outerShdw blurRad="50800" dist="38100" dir="16200000" rotWithShape="0">
              <a:prstClr val="black">
                <a:alpha val="40000"/>
              </a:prstClr>
            </a:outerShdw>
          </a:effectLst>
        </p:grpSpPr>
        <p:sp>
          <p:nvSpPr>
            <p:cNvPr id="21" name="Freeform 21"/>
            <p:cNvSpPr>
              <a:spLocks/>
            </p:cNvSpPr>
            <p:nvPr/>
          </p:nvSpPr>
          <p:spPr bwMode="auto">
            <a:xfrm>
              <a:off x="6821488" y="2278063"/>
              <a:ext cx="901700" cy="954088"/>
            </a:xfrm>
            <a:custGeom>
              <a:avLst/>
              <a:gdLst>
                <a:gd name="T0" fmla="*/ 200 w 1137"/>
                <a:gd name="T1" fmla="*/ 1202 h 1202"/>
                <a:gd name="T2" fmla="*/ 1137 w 1137"/>
                <a:gd name="T3" fmla="*/ 108 h 1202"/>
                <a:gd name="T4" fmla="*/ 1017 w 1137"/>
                <a:gd name="T5" fmla="*/ 0 h 1202"/>
                <a:gd name="T6" fmla="*/ 0 w 1137"/>
                <a:gd name="T7" fmla="*/ 986 h 1202"/>
                <a:gd name="T8" fmla="*/ 200 w 1137"/>
                <a:gd name="T9" fmla="*/ 1202 h 1202"/>
              </a:gdLst>
              <a:ahLst/>
              <a:cxnLst>
                <a:cxn ang="0">
                  <a:pos x="T0" y="T1"/>
                </a:cxn>
                <a:cxn ang="0">
                  <a:pos x="T2" y="T3"/>
                </a:cxn>
                <a:cxn ang="0">
                  <a:pos x="T4" y="T5"/>
                </a:cxn>
                <a:cxn ang="0">
                  <a:pos x="T6" y="T7"/>
                </a:cxn>
                <a:cxn ang="0">
                  <a:pos x="T8" y="T9"/>
                </a:cxn>
              </a:cxnLst>
              <a:rect l="0" t="0" r="r" b="b"/>
              <a:pathLst>
                <a:path w="1137" h="1202">
                  <a:moveTo>
                    <a:pt x="200" y="1202"/>
                  </a:moveTo>
                  <a:lnTo>
                    <a:pt x="1137" y="108"/>
                  </a:lnTo>
                  <a:lnTo>
                    <a:pt x="1017" y="0"/>
                  </a:lnTo>
                  <a:lnTo>
                    <a:pt x="0" y="986"/>
                  </a:lnTo>
                  <a:lnTo>
                    <a:pt x="200" y="120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p:cNvSpPr>
            <p:nvPr/>
          </p:nvSpPr>
          <p:spPr bwMode="auto">
            <a:xfrm>
              <a:off x="7419976" y="1100138"/>
              <a:ext cx="1470025" cy="1473200"/>
            </a:xfrm>
            <a:custGeom>
              <a:avLst/>
              <a:gdLst>
                <a:gd name="T0" fmla="*/ 165 w 1853"/>
                <a:gd name="T1" fmla="*/ 578 h 1854"/>
                <a:gd name="T2" fmla="*/ 90 w 1853"/>
                <a:gd name="T3" fmla="*/ 893 h 1854"/>
                <a:gd name="T4" fmla="*/ 137 w 1853"/>
                <a:gd name="T5" fmla="*/ 1208 h 1854"/>
                <a:gd name="T6" fmla="*/ 306 w 1853"/>
                <a:gd name="T7" fmla="*/ 1490 h 1854"/>
                <a:gd name="T8" fmla="*/ 468 w 1853"/>
                <a:gd name="T9" fmla="*/ 1627 h 1854"/>
                <a:gd name="T10" fmla="*/ 614 w 1853"/>
                <a:gd name="T11" fmla="*/ 1705 h 1854"/>
                <a:gd name="T12" fmla="*/ 770 w 1853"/>
                <a:gd name="T13" fmla="*/ 1749 h 1854"/>
                <a:gd name="T14" fmla="*/ 930 w 1853"/>
                <a:gd name="T15" fmla="*/ 1763 h 1854"/>
                <a:gd name="T16" fmla="*/ 1090 w 1853"/>
                <a:gd name="T17" fmla="*/ 1747 h 1854"/>
                <a:gd name="T18" fmla="*/ 1245 w 1853"/>
                <a:gd name="T19" fmla="*/ 1701 h 1854"/>
                <a:gd name="T20" fmla="*/ 1390 w 1853"/>
                <a:gd name="T21" fmla="*/ 1625 h 1854"/>
                <a:gd name="T22" fmla="*/ 1519 w 1853"/>
                <a:gd name="T23" fmla="*/ 1518 h 1854"/>
                <a:gd name="T24" fmla="*/ 1687 w 1853"/>
                <a:gd name="T25" fmla="*/ 1277 h 1854"/>
                <a:gd name="T26" fmla="*/ 1763 w 1853"/>
                <a:gd name="T27" fmla="*/ 963 h 1854"/>
                <a:gd name="T28" fmla="*/ 1716 w 1853"/>
                <a:gd name="T29" fmla="*/ 647 h 1854"/>
                <a:gd name="T30" fmla="*/ 1548 w 1853"/>
                <a:gd name="T31" fmla="*/ 365 h 1854"/>
                <a:gd name="T32" fmla="*/ 1385 w 1853"/>
                <a:gd name="T33" fmla="*/ 227 h 1854"/>
                <a:gd name="T34" fmla="*/ 1238 w 1853"/>
                <a:gd name="T35" fmla="*/ 151 h 1854"/>
                <a:gd name="T36" fmla="*/ 1082 w 1853"/>
                <a:gd name="T37" fmla="*/ 105 h 1854"/>
                <a:gd name="T38" fmla="*/ 922 w 1853"/>
                <a:gd name="T39" fmla="*/ 91 h 1854"/>
                <a:gd name="T40" fmla="*/ 762 w 1853"/>
                <a:gd name="T41" fmla="*/ 107 h 1854"/>
                <a:gd name="T42" fmla="*/ 607 w 1853"/>
                <a:gd name="T43" fmla="*/ 153 h 1854"/>
                <a:gd name="T44" fmla="*/ 463 w 1853"/>
                <a:gd name="T45" fmla="*/ 230 h 1854"/>
                <a:gd name="T46" fmla="*/ 333 w 1853"/>
                <a:gd name="T47" fmla="*/ 337 h 1854"/>
                <a:gd name="T48" fmla="*/ 303 w 1853"/>
                <a:gd name="T49" fmla="*/ 241 h 1854"/>
                <a:gd name="T50" fmla="*/ 452 w 1853"/>
                <a:gd name="T51" fmla="*/ 130 h 1854"/>
                <a:gd name="T52" fmla="*/ 615 w 1853"/>
                <a:gd name="T53" fmla="*/ 53 h 1854"/>
                <a:gd name="T54" fmla="*/ 788 w 1853"/>
                <a:gd name="T55" fmla="*/ 10 h 1854"/>
                <a:gd name="T56" fmla="*/ 966 w 1853"/>
                <a:gd name="T57" fmla="*/ 1 h 1854"/>
                <a:gd name="T58" fmla="*/ 1142 w 1853"/>
                <a:gd name="T59" fmla="*/ 25 h 1854"/>
                <a:gd name="T60" fmla="*/ 1314 w 1853"/>
                <a:gd name="T61" fmla="*/ 85 h 1854"/>
                <a:gd name="T62" fmla="*/ 1473 w 1853"/>
                <a:gd name="T63" fmla="*/ 178 h 1854"/>
                <a:gd name="T64" fmla="*/ 1673 w 1853"/>
                <a:gd name="T65" fmla="*/ 378 h 1854"/>
                <a:gd name="T66" fmla="*/ 1826 w 1853"/>
                <a:gd name="T67" fmla="*/ 702 h 1854"/>
                <a:gd name="T68" fmla="*/ 1845 w 1853"/>
                <a:gd name="T69" fmla="*/ 1056 h 1854"/>
                <a:gd name="T70" fmla="*/ 1727 w 1853"/>
                <a:gd name="T71" fmla="*/ 1396 h 1854"/>
                <a:gd name="T72" fmla="*/ 1550 w 1853"/>
                <a:gd name="T73" fmla="*/ 1615 h 1854"/>
                <a:gd name="T74" fmla="*/ 1401 w 1853"/>
                <a:gd name="T75" fmla="*/ 1725 h 1854"/>
                <a:gd name="T76" fmla="*/ 1238 w 1853"/>
                <a:gd name="T77" fmla="*/ 1801 h 1854"/>
                <a:gd name="T78" fmla="*/ 1064 w 1853"/>
                <a:gd name="T79" fmla="*/ 1844 h 1854"/>
                <a:gd name="T80" fmla="*/ 886 w 1853"/>
                <a:gd name="T81" fmla="*/ 1854 h 1854"/>
                <a:gd name="T82" fmla="*/ 710 w 1853"/>
                <a:gd name="T83" fmla="*/ 1829 h 1854"/>
                <a:gd name="T84" fmla="*/ 538 w 1853"/>
                <a:gd name="T85" fmla="*/ 1770 h 1854"/>
                <a:gd name="T86" fmla="*/ 379 w 1853"/>
                <a:gd name="T87" fmla="*/ 1677 h 1854"/>
                <a:gd name="T88" fmla="*/ 180 w 1853"/>
                <a:gd name="T89" fmla="*/ 1478 h 1854"/>
                <a:gd name="T90" fmla="*/ 27 w 1853"/>
                <a:gd name="T91" fmla="*/ 1153 h 1854"/>
                <a:gd name="T92" fmla="*/ 8 w 1853"/>
                <a:gd name="T93" fmla="*/ 799 h 1854"/>
                <a:gd name="T94" fmla="*/ 126 w 1853"/>
                <a:gd name="T95" fmla="*/ 459 h 1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3" h="1854">
                  <a:moveTo>
                    <a:pt x="303" y="368"/>
                  </a:moveTo>
                  <a:lnTo>
                    <a:pt x="249" y="435"/>
                  </a:lnTo>
                  <a:lnTo>
                    <a:pt x="203" y="505"/>
                  </a:lnTo>
                  <a:lnTo>
                    <a:pt x="165" y="578"/>
                  </a:lnTo>
                  <a:lnTo>
                    <a:pt x="135" y="654"/>
                  </a:lnTo>
                  <a:lnTo>
                    <a:pt x="112" y="732"/>
                  </a:lnTo>
                  <a:lnTo>
                    <a:pt x="97" y="812"/>
                  </a:lnTo>
                  <a:lnTo>
                    <a:pt x="90" y="893"/>
                  </a:lnTo>
                  <a:lnTo>
                    <a:pt x="91" y="972"/>
                  </a:lnTo>
                  <a:lnTo>
                    <a:pt x="99" y="1053"/>
                  </a:lnTo>
                  <a:lnTo>
                    <a:pt x="114" y="1131"/>
                  </a:lnTo>
                  <a:lnTo>
                    <a:pt x="137" y="1208"/>
                  </a:lnTo>
                  <a:lnTo>
                    <a:pt x="168" y="1284"/>
                  </a:lnTo>
                  <a:lnTo>
                    <a:pt x="206" y="1356"/>
                  </a:lnTo>
                  <a:lnTo>
                    <a:pt x="253" y="1425"/>
                  </a:lnTo>
                  <a:lnTo>
                    <a:pt x="306" y="1490"/>
                  </a:lnTo>
                  <a:lnTo>
                    <a:pt x="367" y="1550"/>
                  </a:lnTo>
                  <a:lnTo>
                    <a:pt x="399" y="1578"/>
                  </a:lnTo>
                  <a:lnTo>
                    <a:pt x="433" y="1604"/>
                  </a:lnTo>
                  <a:lnTo>
                    <a:pt x="468" y="1627"/>
                  </a:lnTo>
                  <a:lnTo>
                    <a:pt x="504" y="1650"/>
                  </a:lnTo>
                  <a:lnTo>
                    <a:pt x="539" y="1670"/>
                  </a:lnTo>
                  <a:lnTo>
                    <a:pt x="576" y="1688"/>
                  </a:lnTo>
                  <a:lnTo>
                    <a:pt x="614" y="1705"/>
                  </a:lnTo>
                  <a:lnTo>
                    <a:pt x="652" y="1718"/>
                  </a:lnTo>
                  <a:lnTo>
                    <a:pt x="692" y="1731"/>
                  </a:lnTo>
                  <a:lnTo>
                    <a:pt x="731" y="1741"/>
                  </a:lnTo>
                  <a:lnTo>
                    <a:pt x="770" y="1749"/>
                  </a:lnTo>
                  <a:lnTo>
                    <a:pt x="810" y="1756"/>
                  </a:lnTo>
                  <a:lnTo>
                    <a:pt x="851" y="1760"/>
                  </a:lnTo>
                  <a:lnTo>
                    <a:pt x="891" y="1763"/>
                  </a:lnTo>
                  <a:lnTo>
                    <a:pt x="930" y="1763"/>
                  </a:lnTo>
                  <a:lnTo>
                    <a:pt x="970" y="1762"/>
                  </a:lnTo>
                  <a:lnTo>
                    <a:pt x="1011" y="1760"/>
                  </a:lnTo>
                  <a:lnTo>
                    <a:pt x="1051" y="1754"/>
                  </a:lnTo>
                  <a:lnTo>
                    <a:pt x="1090" y="1747"/>
                  </a:lnTo>
                  <a:lnTo>
                    <a:pt x="1129" y="1739"/>
                  </a:lnTo>
                  <a:lnTo>
                    <a:pt x="1169" y="1728"/>
                  </a:lnTo>
                  <a:lnTo>
                    <a:pt x="1207" y="1716"/>
                  </a:lnTo>
                  <a:lnTo>
                    <a:pt x="1245" y="1701"/>
                  </a:lnTo>
                  <a:lnTo>
                    <a:pt x="1283" y="1685"/>
                  </a:lnTo>
                  <a:lnTo>
                    <a:pt x="1318" y="1667"/>
                  </a:lnTo>
                  <a:lnTo>
                    <a:pt x="1354" y="1647"/>
                  </a:lnTo>
                  <a:lnTo>
                    <a:pt x="1390" y="1625"/>
                  </a:lnTo>
                  <a:lnTo>
                    <a:pt x="1423" y="1601"/>
                  </a:lnTo>
                  <a:lnTo>
                    <a:pt x="1457" y="1576"/>
                  </a:lnTo>
                  <a:lnTo>
                    <a:pt x="1489" y="1548"/>
                  </a:lnTo>
                  <a:lnTo>
                    <a:pt x="1519" y="1518"/>
                  </a:lnTo>
                  <a:lnTo>
                    <a:pt x="1549" y="1487"/>
                  </a:lnTo>
                  <a:lnTo>
                    <a:pt x="1603" y="1420"/>
                  </a:lnTo>
                  <a:lnTo>
                    <a:pt x="1649" y="1350"/>
                  </a:lnTo>
                  <a:lnTo>
                    <a:pt x="1687" y="1277"/>
                  </a:lnTo>
                  <a:lnTo>
                    <a:pt x="1718" y="1201"/>
                  </a:lnTo>
                  <a:lnTo>
                    <a:pt x="1740" y="1123"/>
                  </a:lnTo>
                  <a:lnTo>
                    <a:pt x="1755" y="1043"/>
                  </a:lnTo>
                  <a:lnTo>
                    <a:pt x="1763" y="963"/>
                  </a:lnTo>
                  <a:lnTo>
                    <a:pt x="1762" y="883"/>
                  </a:lnTo>
                  <a:lnTo>
                    <a:pt x="1754" y="803"/>
                  </a:lnTo>
                  <a:lnTo>
                    <a:pt x="1739" y="724"/>
                  </a:lnTo>
                  <a:lnTo>
                    <a:pt x="1716" y="647"/>
                  </a:lnTo>
                  <a:lnTo>
                    <a:pt x="1685" y="571"/>
                  </a:lnTo>
                  <a:lnTo>
                    <a:pt x="1647" y="500"/>
                  </a:lnTo>
                  <a:lnTo>
                    <a:pt x="1601" y="431"/>
                  </a:lnTo>
                  <a:lnTo>
                    <a:pt x="1548" y="365"/>
                  </a:lnTo>
                  <a:lnTo>
                    <a:pt x="1487" y="305"/>
                  </a:lnTo>
                  <a:lnTo>
                    <a:pt x="1454" y="277"/>
                  </a:lnTo>
                  <a:lnTo>
                    <a:pt x="1420" y="251"/>
                  </a:lnTo>
                  <a:lnTo>
                    <a:pt x="1385" y="227"/>
                  </a:lnTo>
                  <a:lnTo>
                    <a:pt x="1349" y="205"/>
                  </a:lnTo>
                  <a:lnTo>
                    <a:pt x="1313" y="185"/>
                  </a:lnTo>
                  <a:lnTo>
                    <a:pt x="1276" y="167"/>
                  </a:lnTo>
                  <a:lnTo>
                    <a:pt x="1238" y="151"/>
                  </a:lnTo>
                  <a:lnTo>
                    <a:pt x="1200" y="136"/>
                  </a:lnTo>
                  <a:lnTo>
                    <a:pt x="1162" y="124"/>
                  </a:lnTo>
                  <a:lnTo>
                    <a:pt x="1121" y="114"/>
                  </a:lnTo>
                  <a:lnTo>
                    <a:pt x="1082" y="105"/>
                  </a:lnTo>
                  <a:lnTo>
                    <a:pt x="1043" y="99"/>
                  </a:lnTo>
                  <a:lnTo>
                    <a:pt x="1003" y="94"/>
                  </a:lnTo>
                  <a:lnTo>
                    <a:pt x="962" y="91"/>
                  </a:lnTo>
                  <a:lnTo>
                    <a:pt x="922" y="91"/>
                  </a:lnTo>
                  <a:lnTo>
                    <a:pt x="882" y="92"/>
                  </a:lnTo>
                  <a:lnTo>
                    <a:pt x="841" y="95"/>
                  </a:lnTo>
                  <a:lnTo>
                    <a:pt x="802" y="100"/>
                  </a:lnTo>
                  <a:lnTo>
                    <a:pt x="762" y="107"/>
                  </a:lnTo>
                  <a:lnTo>
                    <a:pt x="723" y="116"/>
                  </a:lnTo>
                  <a:lnTo>
                    <a:pt x="685" y="127"/>
                  </a:lnTo>
                  <a:lnTo>
                    <a:pt x="645" y="139"/>
                  </a:lnTo>
                  <a:lnTo>
                    <a:pt x="607" y="153"/>
                  </a:lnTo>
                  <a:lnTo>
                    <a:pt x="571" y="170"/>
                  </a:lnTo>
                  <a:lnTo>
                    <a:pt x="534" y="188"/>
                  </a:lnTo>
                  <a:lnTo>
                    <a:pt x="498" y="208"/>
                  </a:lnTo>
                  <a:lnTo>
                    <a:pt x="463" y="230"/>
                  </a:lnTo>
                  <a:lnTo>
                    <a:pt x="429" y="254"/>
                  </a:lnTo>
                  <a:lnTo>
                    <a:pt x="395" y="280"/>
                  </a:lnTo>
                  <a:lnTo>
                    <a:pt x="364" y="307"/>
                  </a:lnTo>
                  <a:lnTo>
                    <a:pt x="333" y="337"/>
                  </a:lnTo>
                  <a:lnTo>
                    <a:pt x="303" y="368"/>
                  </a:lnTo>
                  <a:lnTo>
                    <a:pt x="236" y="307"/>
                  </a:lnTo>
                  <a:lnTo>
                    <a:pt x="269" y="273"/>
                  </a:lnTo>
                  <a:lnTo>
                    <a:pt x="303" y="241"/>
                  </a:lnTo>
                  <a:lnTo>
                    <a:pt x="339" y="209"/>
                  </a:lnTo>
                  <a:lnTo>
                    <a:pt x="376" y="181"/>
                  </a:lnTo>
                  <a:lnTo>
                    <a:pt x="413" y="154"/>
                  </a:lnTo>
                  <a:lnTo>
                    <a:pt x="452" y="130"/>
                  </a:lnTo>
                  <a:lnTo>
                    <a:pt x="491" y="108"/>
                  </a:lnTo>
                  <a:lnTo>
                    <a:pt x="531" y="87"/>
                  </a:lnTo>
                  <a:lnTo>
                    <a:pt x="573" y="69"/>
                  </a:lnTo>
                  <a:lnTo>
                    <a:pt x="615" y="53"/>
                  </a:lnTo>
                  <a:lnTo>
                    <a:pt x="658" y="39"/>
                  </a:lnTo>
                  <a:lnTo>
                    <a:pt x="701" y="27"/>
                  </a:lnTo>
                  <a:lnTo>
                    <a:pt x="745" y="18"/>
                  </a:lnTo>
                  <a:lnTo>
                    <a:pt x="788" y="10"/>
                  </a:lnTo>
                  <a:lnTo>
                    <a:pt x="832" y="4"/>
                  </a:lnTo>
                  <a:lnTo>
                    <a:pt x="877" y="1"/>
                  </a:lnTo>
                  <a:lnTo>
                    <a:pt x="921" y="0"/>
                  </a:lnTo>
                  <a:lnTo>
                    <a:pt x="966" y="1"/>
                  </a:lnTo>
                  <a:lnTo>
                    <a:pt x="1011" y="3"/>
                  </a:lnTo>
                  <a:lnTo>
                    <a:pt x="1054" y="9"/>
                  </a:lnTo>
                  <a:lnTo>
                    <a:pt x="1098" y="16"/>
                  </a:lnTo>
                  <a:lnTo>
                    <a:pt x="1142" y="25"/>
                  </a:lnTo>
                  <a:lnTo>
                    <a:pt x="1186" y="37"/>
                  </a:lnTo>
                  <a:lnTo>
                    <a:pt x="1228" y="51"/>
                  </a:lnTo>
                  <a:lnTo>
                    <a:pt x="1271" y="67"/>
                  </a:lnTo>
                  <a:lnTo>
                    <a:pt x="1314" y="85"/>
                  </a:lnTo>
                  <a:lnTo>
                    <a:pt x="1354" y="105"/>
                  </a:lnTo>
                  <a:lnTo>
                    <a:pt x="1394" y="127"/>
                  </a:lnTo>
                  <a:lnTo>
                    <a:pt x="1435" y="152"/>
                  </a:lnTo>
                  <a:lnTo>
                    <a:pt x="1473" y="178"/>
                  </a:lnTo>
                  <a:lnTo>
                    <a:pt x="1510" y="207"/>
                  </a:lnTo>
                  <a:lnTo>
                    <a:pt x="1546" y="238"/>
                  </a:lnTo>
                  <a:lnTo>
                    <a:pt x="1613" y="305"/>
                  </a:lnTo>
                  <a:lnTo>
                    <a:pt x="1673" y="378"/>
                  </a:lnTo>
                  <a:lnTo>
                    <a:pt x="1724" y="454"/>
                  </a:lnTo>
                  <a:lnTo>
                    <a:pt x="1767" y="533"/>
                  </a:lnTo>
                  <a:lnTo>
                    <a:pt x="1801" y="617"/>
                  </a:lnTo>
                  <a:lnTo>
                    <a:pt x="1826" y="702"/>
                  </a:lnTo>
                  <a:lnTo>
                    <a:pt x="1844" y="790"/>
                  </a:lnTo>
                  <a:lnTo>
                    <a:pt x="1853" y="879"/>
                  </a:lnTo>
                  <a:lnTo>
                    <a:pt x="1853" y="967"/>
                  </a:lnTo>
                  <a:lnTo>
                    <a:pt x="1845" y="1056"/>
                  </a:lnTo>
                  <a:lnTo>
                    <a:pt x="1829" y="1144"/>
                  </a:lnTo>
                  <a:lnTo>
                    <a:pt x="1803" y="1230"/>
                  </a:lnTo>
                  <a:lnTo>
                    <a:pt x="1770" y="1315"/>
                  </a:lnTo>
                  <a:lnTo>
                    <a:pt x="1727" y="1396"/>
                  </a:lnTo>
                  <a:lnTo>
                    <a:pt x="1677" y="1474"/>
                  </a:lnTo>
                  <a:lnTo>
                    <a:pt x="1617" y="1548"/>
                  </a:lnTo>
                  <a:lnTo>
                    <a:pt x="1583" y="1582"/>
                  </a:lnTo>
                  <a:lnTo>
                    <a:pt x="1550" y="1615"/>
                  </a:lnTo>
                  <a:lnTo>
                    <a:pt x="1514" y="1646"/>
                  </a:lnTo>
                  <a:lnTo>
                    <a:pt x="1477" y="1675"/>
                  </a:lnTo>
                  <a:lnTo>
                    <a:pt x="1439" y="1700"/>
                  </a:lnTo>
                  <a:lnTo>
                    <a:pt x="1401" y="1725"/>
                  </a:lnTo>
                  <a:lnTo>
                    <a:pt x="1361" y="1747"/>
                  </a:lnTo>
                  <a:lnTo>
                    <a:pt x="1321" y="1767"/>
                  </a:lnTo>
                  <a:lnTo>
                    <a:pt x="1279" y="1785"/>
                  </a:lnTo>
                  <a:lnTo>
                    <a:pt x="1238" y="1801"/>
                  </a:lnTo>
                  <a:lnTo>
                    <a:pt x="1195" y="1815"/>
                  </a:lnTo>
                  <a:lnTo>
                    <a:pt x="1151" y="1827"/>
                  </a:lnTo>
                  <a:lnTo>
                    <a:pt x="1107" y="1837"/>
                  </a:lnTo>
                  <a:lnTo>
                    <a:pt x="1064" y="1844"/>
                  </a:lnTo>
                  <a:lnTo>
                    <a:pt x="1020" y="1850"/>
                  </a:lnTo>
                  <a:lnTo>
                    <a:pt x="975" y="1853"/>
                  </a:lnTo>
                  <a:lnTo>
                    <a:pt x="931" y="1854"/>
                  </a:lnTo>
                  <a:lnTo>
                    <a:pt x="886" y="1854"/>
                  </a:lnTo>
                  <a:lnTo>
                    <a:pt x="841" y="1851"/>
                  </a:lnTo>
                  <a:lnTo>
                    <a:pt x="798" y="1846"/>
                  </a:lnTo>
                  <a:lnTo>
                    <a:pt x="754" y="1838"/>
                  </a:lnTo>
                  <a:lnTo>
                    <a:pt x="710" y="1829"/>
                  </a:lnTo>
                  <a:lnTo>
                    <a:pt x="666" y="1817"/>
                  </a:lnTo>
                  <a:lnTo>
                    <a:pt x="624" y="1804"/>
                  </a:lnTo>
                  <a:lnTo>
                    <a:pt x="581" y="1789"/>
                  </a:lnTo>
                  <a:lnTo>
                    <a:pt x="538" y="1770"/>
                  </a:lnTo>
                  <a:lnTo>
                    <a:pt x="498" y="1751"/>
                  </a:lnTo>
                  <a:lnTo>
                    <a:pt x="458" y="1728"/>
                  </a:lnTo>
                  <a:lnTo>
                    <a:pt x="417" y="1703"/>
                  </a:lnTo>
                  <a:lnTo>
                    <a:pt x="379" y="1677"/>
                  </a:lnTo>
                  <a:lnTo>
                    <a:pt x="342" y="1648"/>
                  </a:lnTo>
                  <a:lnTo>
                    <a:pt x="306" y="1617"/>
                  </a:lnTo>
                  <a:lnTo>
                    <a:pt x="239" y="1550"/>
                  </a:lnTo>
                  <a:lnTo>
                    <a:pt x="180" y="1478"/>
                  </a:lnTo>
                  <a:lnTo>
                    <a:pt x="129" y="1402"/>
                  </a:lnTo>
                  <a:lnTo>
                    <a:pt x="87" y="1322"/>
                  </a:lnTo>
                  <a:lnTo>
                    <a:pt x="53" y="1238"/>
                  </a:lnTo>
                  <a:lnTo>
                    <a:pt x="27" y="1153"/>
                  </a:lnTo>
                  <a:lnTo>
                    <a:pt x="9" y="1065"/>
                  </a:lnTo>
                  <a:lnTo>
                    <a:pt x="1" y="977"/>
                  </a:lnTo>
                  <a:lnTo>
                    <a:pt x="0" y="888"/>
                  </a:lnTo>
                  <a:lnTo>
                    <a:pt x="8" y="799"/>
                  </a:lnTo>
                  <a:lnTo>
                    <a:pt x="24" y="712"/>
                  </a:lnTo>
                  <a:lnTo>
                    <a:pt x="50" y="625"/>
                  </a:lnTo>
                  <a:lnTo>
                    <a:pt x="83" y="540"/>
                  </a:lnTo>
                  <a:lnTo>
                    <a:pt x="126" y="459"/>
                  </a:lnTo>
                  <a:lnTo>
                    <a:pt x="176" y="381"/>
                  </a:lnTo>
                  <a:lnTo>
                    <a:pt x="236" y="307"/>
                  </a:lnTo>
                  <a:lnTo>
                    <a:pt x="303" y="36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30"/>
            <p:cNvSpPr>
              <a:spLocks/>
            </p:cNvSpPr>
            <p:nvPr/>
          </p:nvSpPr>
          <p:spPr bwMode="auto">
            <a:xfrm>
              <a:off x="7675563" y="1314451"/>
              <a:ext cx="1143000" cy="1185863"/>
            </a:xfrm>
            <a:custGeom>
              <a:avLst/>
              <a:gdLst>
                <a:gd name="T0" fmla="*/ 1157 w 1439"/>
                <a:gd name="T1" fmla="*/ 32 h 1495"/>
                <a:gd name="T2" fmla="*/ 1145 w 1439"/>
                <a:gd name="T3" fmla="*/ 23 h 1495"/>
                <a:gd name="T4" fmla="*/ 1134 w 1439"/>
                <a:gd name="T5" fmla="*/ 14 h 1495"/>
                <a:gd name="T6" fmla="*/ 1122 w 1439"/>
                <a:gd name="T7" fmla="*/ 5 h 1495"/>
                <a:gd name="T8" fmla="*/ 1171 w 1439"/>
                <a:gd name="T9" fmla="*/ 61 h 1495"/>
                <a:gd name="T10" fmla="*/ 1257 w 1439"/>
                <a:gd name="T11" fmla="*/ 194 h 1495"/>
                <a:gd name="T12" fmla="*/ 1316 w 1439"/>
                <a:gd name="T13" fmla="*/ 337 h 1495"/>
                <a:gd name="T14" fmla="*/ 1347 w 1439"/>
                <a:gd name="T15" fmla="*/ 487 h 1495"/>
                <a:gd name="T16" fmla="*/ 1350 w 1439"/>
                <a:gd name="T17" fmla="*/ 642 h 1495"/>
                <a:gd name="T18" fmla="*/ 1325 w 1439"/>
                <a:gd name="T19" fmla="*/ 794 h 1495"/>
                <a:gd name="T20" fmla="*/ 1271 w 1439"/>
                <a:gd name="T21" fmla="*/ 940 h 1495"/>
                <a:gd name="T22" fmla="*/ 1189 w 1439"/>
                <a:gd name="T23" fmla="*/ 1077 h 1495"/>
                <a:gd name="T24" fmla="*/ 1108 w 1439"/>
                <a:gd name="T25" fmla="*/ 1170 h 1495"/>
                <a:gd name="T26" fmla="*/ 1049 w 1439"/>
                <a:gd name="T27" fmla="*/ 1226 h 1495"/>
                <a:gd name="T28" fmla="*/ 985 w 1439"/>
                <a:gd name="T29" fmla="*/ 1273 h 1495"/>
                <a:gd name="T30" fmla="*/ 917 w 1439"/>
                <a:gd name="T31" fmla="*/ 1314 h 1495"/>
                <a:gd name="T32" fmla="*/ 848 w 1439"/>
                <a:gd name="T33" fmla="*/ 1349 h 1495"/>
                <a:gd name="T34" fmla="*/ 774 w 1439"/>
                <a:gd name="T35" fmla="*/ 1376 h 1495"/>
                <a:gd name="T36" fmla="*/ 701 w 1439"/>
                <a:gd name="T37" fmla="*/ 1396 h 1495"/>
                <a:gd name="T38" fmla="*/ 624 w 1439"/>
                <a:gd name="T39" fmla="*/ 1410 h 1495"/>
                <a:gd name="T40" fmla="*/ 548 w 1439"/>
                <a:gd name="T41" fmla="*/ 1416 h 1495"/>
                <a:gd name="T42" fmla="*/ 471 w 1439"/>
                <a:gd name="T43" fmla="*/ 1416 h 1495"/>
                <a:gd name="T44" fmla="*/ 394 w 1439"/>
                <a:gd name="T45" fmla="*/ 1409 h 1495"/>
                <a:gd name="T46" fmla="*/ 318 w 1439"/>
                <a:gd name="T47" fmla="*/ 1394 h 1495"/>
                <a:gd name="T48" fmla="*/ 244 w 1439"/>
                <a:gd name="T49" fmla="*/ 1372 h 1495"/>
                <a:gd name="T50" fmla="*/ 170 w 1439"/>
                <a:gd name="T51" fmla="*/ 1343 h 1495"/>
                <a:gd name="T52" fmla="*/ 100 w 1439"/>
                <a:gd name="T53" fmla="*/ 1308 h 1495"/>
                <a:gd name="T54" fmla="*/ 32 w 1439"/>
                <a:gd name="T55" fmla="*/ 1265 h 1495"/>
                <a:gd name="T56" fmla="*/ 6 w 1439"/>
                <a:gd name="T57" fmla="*/ 1245 h 1495"/>
                <a:gd name="T58" fmla="*/ 16 w 1439"/>
                <a:gd name="T59" fmla="*/ 1256 h 1495"/>
                <a:gd name="T60" fmla="*/ 26 w 1439"/>
                <a:gd name="T61" fmla="*/ 1266 h 1495"/>
                <a:gd name="T62" fmla="*/ 37 w 1439"/>
                <a:gd name="T63" fmla="*/ 1276 h 1495"/>
                <a:gd name="T64" fmla="*/ 75 w 1439"/>
                <a:gd name="T65" fmla="*/ 1310 h 1495"/>
                <a:gd name="T66" fmla="*/ 144 w 1439"/>
                <a:gd name="T67" fmla="*/ 1359 h 1495"/>
                <a:gd name="T68" fmla="*/ 215 w 1439"/>
                <a:gd name="T69" fmla="*/ 1402 h 1495"/>
                <a:gd name="T70" fmla="*/ 290 w 1439"/>
                <a:gd name="T71" fmla="*/ 1437 h 1495"/>
                <a:gd name="T72" fmla="*/ 368 w 1439"/>
                <a:gd name="T73" fmla="*/ 1463 h 1495"/>
                <a:gd name="T74" fmla="*/ 446 w 1439"/>
                <a:gd name="T75" fmla="*/ 1481 h 1495"/>
                <a:gd name="T76" fmla="*/ 527 w 1439"/>
                <a:gd name="T77" fmla="*/ 1492 h 1495"/>
                <a:gd name="T78" fmla="*/ 606 w 1439"/>
                <a:gd name="T79" fmla="*/ 1495 h 1495"/>
                <a:gd name="T80" fmla="*/ 687 w 1439"/>
                <a:gd name="T81" fmla="*/ 1492 h 1495"/>
                <a:gd name="T82" fmla="*/ 766 w 1439"/>
                <a:gd name="T83" fmla="*/ 1479 h 1495"/>
                <a:gd name="T84" fmla="*/ 845 w 1439"/>
                <a:gd name="T85" fmla="*/ 1460 h 1495"/>
                <a:gd name="T86" fmla="*/ 921 w 1439"/>
                <a:gd name="T87" fmla="*/ 1433 h 1495"/>
                <a:gd name="T88" fmla="*/ 994 w 1439"/>
                <a:gd name="T89" fmla="*/ 1399 h 1495"/>
                <a:gd name="T90" fmla="*/ 1066 w 1439"/>
                <a:gd name="T91" fmla="*/ 1357 h 1495"/>
                <a:gd name="T92" fmla="*/ 1133 w 1439"/>
                <a:gd name="T93" fmla="*/ 1308 h 1495"/>
                <a:gd name="T94" fmla="*/ 1195 w 1439"/>
                <a:gd name="T95" fmla="*/ 1250 h 1495"/>
                <a:gd name="T96" fmla="*/ 1279 w 1439"/>
                <a:gd name="T97" fmla="*/ 1152 h 1495"/>
                <a:gd name="T98" fmla="*/ 1363 w 1439"/>
                <a:gd name="T99" fmla="*/ 1009 h 1495"/>
                <a:gd name="T100" fmla="*/ 1416 w 1439"/>
                <a:gd name="T101" fmla="*/ 855 h 1495"/>
                <a:gd name="T102" fmla="*/ 1439 w 1439"/>
                <a:gd name="T103" fmla="*/ 695 h 1495"/>
                <a:gd name="T104" fmla="*/ 1430 w 1439"/>
                <a:gd name="T105" fmla="*/ 535 h 1495"/>
                <a:gd name="T106" fmla="*/ 1392 w 1439"/>
                <a:gd name="T107" fmla="*/ 379 h 1495"/>
                <a:gd name="T108" fmla="*/ 1323 w 1439"/>
                <a:gd name="T109" fmla="*/ 232 h 1495"/>
                <a:gd name="T110" fmla="*/ 1224 w 1439"/>
                <a:gd name="T111" fmla="*/ 97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39" h="1495">
                  <a:moveTo>
                    <a:pt x="1163" y="37"/>
                  </a:moveTo>
                  <a:lnTo>
                    <a:pt x="1157" y="32"/>
                  </a:lnTo>
                  <a:lnTo>
                    <a:pt x="1151" y="28"/>
                  </a:lnTo>
                  <a:lnTo>
                    <a:pt x="1145" y="23"/>
                  </a:lnTo>
                  <a:lnTo>
                    <a:pt x="1140" y="19"/>
                  </a:lnTo>
                  <a:lnTo>
                    <a:pt x="1134" y="14"/>
                  </a:lnTo>
                  <a:lnTo>
                    <a:pt x="1128" y="9"/>
                  </a:lnTo>
                  <a:lnTo>
                    <a:pt x="1122" y="5"/>
                  </a:lnTo>
                  <a:lnTo>
                    <a:pt x="1116" y="0"/>
                  </a:lnTo>
                  <a:lnTo>
                    <a:pt x="1171" y="61"/>
                  </a:lnTo>
                  <a:lnTo>
                    <a:pt x="1217" y="126"/>
                  </a:lnTo>
                  <a:lnTo>
                    <a:pt x="1257" y="194"/>
                  </a:lnTo>
                  <a:lnTo>
                    <a:pt x="1289" y="264"/>
                  </a:lnTo>
                  <a:lnTo>
                    <a:pt x="1316" y="337"/>
                  </a:lnTo>
                  <a:lnTo>
                    <a:pt x="1334" y="411"/>
                  </a:lnTo>
                  <a:lnTo>
                    <a:pt x="1347" y="487"/>
                  </a:lnTo>
                  <a:lnTo>
                    <a:pt x="1352" y="565"/>
                  </a:lnTo>
                  <a:lnTo>
                    <a:pt x="1350" y="642"/>
                  </a:lnTo>
                  <a:lnTo>
                    <a:pt x="1341" y="718"/>
                  </a:lnTo>
                  <a:lnTo>
                    <a:pt x="1325" y="794"/>
                  </a:lnTo>
                  <a:lnTo>
                    <a:pt x="1302" y="868"/>
                  </a:lnTo>
                  <a:lnTo>
                    <a:pt x="1271" y="940"/>
                  </a:lnTo>
                  <a:lnTo>
                    <a:pt x="1234" y="1010"/>
                  </a:lnTo>
                  <a:lnTo>
                    <a:pt x="1189" y="1077"/>
                  </a:lnTo>
                  <a:lnTo>
                    <a:pt x="1137" y="1141"/>
                  </a:lnTo>
                  <a:lnTo>
                    <a:pt x="1108" y="1170"/>
                  </a:lnTo>
                  <a:lnTo>
                    <a:pt x="1080" y="1198"/>
                  </a:lnTo>
                  <a:lnTo>
                    <a:pt x="1049" y="1226"/>
                  </a:lnTo>
                  <a:lnTo>
                    <a:pt x="1017" y="1250"/>
                  </a:lnTo>
                  <a:lnTo>
                    <a:pt x="985" y="1273"/>
                  </a:lnTo>
                  <a:lnTo>
                    <a:pt x="952" y="1295"/>
                  </a:lnTo>
                  <a:lnTo>
                    <a:pt x="917" y="1314"/>
                  </a:lnTo>
                  <a:lnTo>
                    <a:pt x="883" y="1332"/>
                  </a:lnTo>
                  <a:lnTo>
                    <a:pt x="848" y="1349"/>
                  </a:lnTo>
                  <a:lnTo>
                    <a:pt x="811" y="1363"/>
                  </a:lnTo>
                  <a:lnTo>
                    <a:pt x="774" y="1376"/>
                  </a:lnTo>
                  <a:lnTo>
                    <a:pt x="737" y="1387"/>
                  </a:lnTo>
                  <a:lnTo>
                    <a:pt x="701" y="1396"/>
                  </a:lnTo>
                  <a:lnTo>
                    <a:pt x="662" y="1404"/>
                  </a:lnTo>
                  <a:lnTo>
                    <a:pt x="624" y="1410"/>
                  </a:lnTo>
                  <a:lnTo>
                    <a:pt x="586" y="1414"/>
                  </a:lnTo>
                  <a:lnTo>
                    <a:pt x="548" y="1416"/>
                  </a:lnTo>
                  <a:lnTo>
                    <a:pt x="509" y="1417"/>
                  </a:lnTo>
                  <a:lnTo>
                    <a:pt x="471" y="1416"/>
                  </a:lnTo>
                  <a:lnTo>
                    <a:pt x="432" y="1414"/>
                  </a:lnTo>
                  <a:lnTo>
                    <a:pt x="394" y="1409"/>
                  </a:lnTo>
                  <a:lnTo>
                    <a:pt x="356" y="1402"/>
                  </a:lnTo>
                  <a:lnTo>
                    <a:pt x="318" y="1394"/>
                  </a:lnTo>
                  <a:lnTo>
                    <a:pt x="281" y="1384"/>
                  </a:lnTo>
                  <a:lnTo>
                    <a:pt x="244" y="1372"/>
                  </a:lnTo>
                  <a:lnTo>
                    <a:pt x="207" y="1359"/>
                  </a:lnTo>
                  <a:lnTo>
                    <a:pt x="170" y="1343"/>
                  </a:lnTo>
                  <a:lnTo>
                    <a:pt x="135" y="1327"/>
                  </a:lnTo>
                  <a:lnTo>
                    <a:pt x="100" y="1308"/>
                  </a:lnTo>
                  <a:lnTo>
                    <a:pt x="66" y="1287"/>
                  </a:lnTo>
                  <a:lnTo>
                    <a:pt x="32" y="1265"/>
                  </a:lnTo>
                  <a:lnTo>
                    <a:pt x="0" y="1241"/>
                  </a:lnTo>
                  <a:lnTo>
                    <a:pt x="6" y="1245"/>
                  </a:lnTo>
                  <a:lnTo>
                    <a:pt x="10" y="1251"/>
                  </a:lnTo>
                  <a:lnTo>
                    <a:pt x="16" y="1256"/>
                  </a:lnTo>
                  <a:lnTo>
                    <a:pt x="21" y="1261"/>
                  </a:lnTo>
                  <a:lnTo>
                    <a:pt x="26" y="1266"/>
                  </a:lnTo>
                  <a:lnTo>
                    <a:pt x="31" y="1272"/>
                  </a:lnTo>
                  <a:lnTo>
                    <a:pt x="37" y="1276"/>
                  </a:lnTo>
                  <a:lnTo>
                    <a:pt x="43" y="1282"/>
                  </a:lnTo>
                  <a:lnTo>
                    <a:pt x="75" y="1310"/>
                  </a:lnTo>
                  <a:lnTo>
                    <a:pt x="109" y="1336"/>
                  </a:lnTo>
                  <a:lnTo>
                    <a:pt x="144" y="1359"/>
                  </a:lnTo>
                  <a:lnTo>
                    <a:pt x="180" y="1382"/>
                  </a:lnTo>
                  <a:lnTo>
                    <a:pt x="215" y="1402"/>
                  </a:lnTo>
                  <a:lnTo>
                    <a:pt x="252" y="1420"/>
                  </a:lnTo>
                  <a:lnTo>
                    <a:pt x="290" y="1437"/>
                  </a:lnTo>
                  <a:lnTo>
                    <a:pt x="328" y="1450"/>
                  </a:lnTo>
                  <a:lnTo>
                    <a:pt x="368" y="1463"/>
                  </a:lnTo>
                  <a:lnTo>
                    <a:pt x="407" y="1473"/>
                  </a:lnTo>
                  <a:lnTo>
                    <a:pt x="446" y="1481"/>
                  </a:lnTo>
                  <a:lnTo>
                    <a:pt x="486" y="1488"/>
                  </a:lnTo>
                  <a:lnTo>
                    <a:pt x="527" y="1492"/>
                  </a:lnTo>
                  <a:lnTo>
                    <a:pt x="567" y="1495"/>
                  </a:lnTo>
                  <a:lnTo>
                    <a:pt x="606" y="1495"/>
                  </a:lnTo>
                  <a:lnTo>
                    <a:pt x="646" y="1494"/>
                  </a:lnTo>
                  <a:lnTo>
                    <a:pt x="687" y="1492"/>
                  </a:lnTo>
                  <a:lnTo>
                    <a:pt x="727" y="1486"/>
                  </a:lnTo>
                  <a:lnTo>
                    <a:pt x="766" y="1479"/>
                  </a:lnTo>
                  <a:lnTo>
                    <a:pt x="805" y="1471"/>
                  </a:lnTo>
                  <a:lnTo>
                    <a:pt x="845" y="1460"/>
                  </a:lnTo>
                  <a:lnTo>
                    <a:pt x="883" y="1448"/>
                  </a:lnTo>
                  <a:lnTo>
                    <a:pt x="921" y="1433"/>
                  </a:lnTo>
                  <a:lnTo>
                    <a:pt x="959" y="1417"/>
                  </a:lnTo>
                  <a:lnTo>
                    <a:pt x="994" y="1399"/>
                  </a:lnTo>
                  <a:lnTo>
                    <a:pt x="1030" y="1379"/>
                  </a:lnTo>
                  <a:lnTo>
                    <a:pt x="1066" y="1357"/>
                  </a:lnTo>
                  <a:lnTo>
                    <a:pt x="1099" y="1333"/>
                  </a:lnTo>
                  <a:lnTo>
                    <a:pt x="1133" y="1308"/>
                  </a:lnTo>
                  <a:lnTo>
                    <a:pt x="1165" y="1280"/>
                  </a:lnTo>
                  <a:lnTo>
                    <a:pt x="1195" y="1250"/>
                  </a:lnTo>
                  <a:lnTo>
                    <a:pt x="1225" y="1219"/>
                  </a:lnTo>
                  <a:lnTo>
                    <a:pt x="1279" y="1152"/>
                  </a:lnTo>
                  <a:lnTo>
                    <a:pt x="1325" y="1082"/>
                  </a:lnTo>
                  <a:lnTo>
                    <a:pt x="1363" y="1009"/>
                  </a:lnTo>
                  <a:lnTo>
                    <a:pt x="1394" y="933"/>
                  </a:lnTo>
                  <a:lnTo>
                    <a:pt x="1416" y="855"/>
                  </a:lnTo>
                  <a:lnTo>
                    <a:pt x="1431" y="775"/>
                  </a:lnTo>
                  <a:lnTo>
                    <a:pt x="1439" y="695"/>
                  </a:lnTo>
                  <a:lnTo>
                    <a:pt x="1438" y="615"/>
                  </a:lnTo>
                  <a:lnTo>
                    <a:pt x="1430" y="535"/>
                  </a:lnTo>
                  <a:lnTo>
                    <a:pt x="1415" y="456"/>
                  </a:lnTo>
                  <a:lnTo>
                    <a:pt x="1392" y="379"/>
                  </a:lnTo>
                  <a:lnTo>
                    <a:pt x="1361" y="303"/>
                  </a:lnTo>
                  <a:lnTo>
                    <a:pt x="1323" y="232"/>
                  </a:lnTo>
                  <a:lnTo>
                    <a:pt x="1277" y="163"/>
                  </a:lnTo>
                  <a:lnTo>
                    <a:pt x="1224" y="97"/>
                  </a:lnTo>
                  <a:lnTo>
                    <a:pt x="1163" y="3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275081065"/>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descr="An oval around the number 10"/>
          <p:cNvSpPr/>
          <p:nvPr/>
        </p:nvSpPr>
        <p:spPr>
          <a:xfrm>
            <a:off x="879531" y="533400"/>
            <a:ext cx="533400" cy="533400"/>
          </a:xfrm>
          <a:prstGeom prst="ellipse">
            <a:avLst/>
          </a:prstGeom>
          <a:solidFill>
            <a:schemeClr val="bg1"/>
          </a:solidFill>
          <a:ln w="38100">
            <a:solidFill>
              <a:srgbClr val="D3650B"/>
            </a:solidFill>
          </a:ln>
        </p:spPr>
        <p:style>
          <a:lnRef idx="2">
            <a:schemeClr val="accent1">
              <a:shade val="50000"/>
            </a:schemeClr>
          </a:lnRef>
          <a:fillRef idx="1">
            <a:schemeClr val="accent1"/>
          </a:fillRef>
          <a:effectRef idx="0">
            <a:schemeClr val="accent1"/>
          </a:effectRef>
          <a:fontRef idx="minor">
            <a:schemeClr val="lt1"/>
          </a:fontRef>
        </p:style>
        <p:txBody>
          <a:bodyPr lIns="0" tIns="0" rIns="91440" bIns="0" rtlCol="0" anchor="ctr"/>
          <a:lstStyle/>
          <a:p>
            <a:pPr algn="ctr"/>
            <a:endParaRPr lang="en-US" sz="2600" b="1" dirty="0">
              <a:latin typeface="Arial" pitchFamily="34" charset="0"/>
              <a:cs typeface="Arial" pitchFamily="34" charset="0"/>
            </a:endParaRPr>
          </a:p>
        </p:txBody>
      </p:sp>
      <p:sp>
        <p:nvSpPr>
          <p:cNvPr id="3" name="Rectangle 2"/>
          <p:cNvSpPr/>
          <p:nvPr/>
        </p:nvSpPr>
        <p:spPr>
          <a:xfrm>
            <a:off x="853523" y="538490"/>
            <a:ext cx="585417" cy="523220"/>
          </a:xfrm>
          <a:prstGeom prst="rect">
            <a:avLst/>
          </a:prstGeom>
        </p:spPr>
        <p:txBody>
          <a:bodyPr wrap="none">
            <a:spAutoFit/>
          </a:bodyPr>
          <a:lstStyle/>
          <a:p>
            <a:r>
              <a:rPr lang="en-US" sz="2800" b="1" dirty="0">
                <a:latin typeface="Arial" pitchFamily="34" charset="0"/>
                <a:cs typeface="Arial" pitchFamily="34" charset="0"/>
              </a:rPr>
              <a:t>10</a:t>
            </a:r>
          </a:p>
        </p:txBody>
      </p:sp>
      <p:sp>
        <p:nvSpPr>
          <p:cNvPr id="2" name="Title 1"/>
          <p:cNvSpPr>
            <a:spLocks noGrp="1"/>
          </p:cNvSpPr>
          <p:nvPr>
            <p:ph type="title"/>
          </p:nvPr>
        </p:nvSpPr>
        <p:spPr/>
        <p:txBody>
          <a:bodyPr/>
          <a:lstStyle/>
          <a:p>
            <a:r>
              <a:rPr lang="en-US" dirty="0"/>
              <a:t>The Goal is for Full Freedom from the Problem </a:t>
            </a:r>
          </a:p>
        </p:txBody>
      </p:sp>
      <p:sp>
        <p:nvSpPr>
          <p:cNvPr id="89094" name="TextBox 30"/>
          <p:cNvSpPr txBox="1">
            <a:spLocks noChangeAspect="1"/>
          </p:cNvSpPr>
          <p:nvPr/>
        </p:nvSpPr>
        <p:spPr bwMode="auto">
          <a:xfrm>
            <a:off x="2209800" y="2514600"/>
            <a:ext cx="4648200" cy="2934146"/>
          </a:xfrm>
          <a:prstGeom prst="rect">
            <a:avLst/>
          </a:prstGeom>
          <a:solidFill>
            <a:srgbClr val="D3650B"/>
          </a:solidFill>
          <a:ln w="28575">
            <a:solidFill>
              <a:schemeClr val="bg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1440" tIns="91440" rIns="91440" bIns="91440" numCol="1" spcCol="1270" anchor="ctr" anchorCtr="0">
            <a:noAutofit/>
          </a:bodyPr>
          <a:lstStyle>
            <a:defPPr>
              <a:defRPr lang="en-US"/>
            </a:defPPr>
            <a:lvl1pPr marL="91440" defTabSz="889000">
              <a:spcBef>
                <a:spcPct val="0"/>
              </a:spcBef>
              <a:spcAft>
                <a:spcPts val="600"/>
              </a:spcAft>
              <a:defRPr sz="2200">
                <a:solidFill>
                  <a:srgbClr val="FFFFFF"/>
                </a:solidFill>
                <a:latin typeface="Arial" pitchFamily="34" charset="0"/>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While improving a problem can help, discovering how to solve the problem is the aim and hope — leaving the person with zero or minimal risk from a particular behavior.</a:t>
            </a:r>
          </a:p>
        </p:txBody>
      </p:sp>
    </p:spTree>
    <p:extLst>
      <p:ext uri="{BB962C8B-B14F-4D97-AF65-F5344CB8AC3E}">
        <p14:creationId xmlns:p14="http://schemas.microsoft.com/office/powerpoint/2010/main" val="75245503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001000" cy="838200"/>
          </a:xfrm>
        </p:spPr>
        <p:txBody>
          <a:bodyPr/>
          <a:lstStyle/>
          <a:p>
            <a:pPr algn="ctr"/>
            <a:r>
              <a:rPr lang="en-US" b="1" dirty="0" err="1"/>
              <a:t>BioPsychoSocialSpiritual</a:t>
            </a:r>
            <a:r>
              <a:rPr lang="en-US" b="1" dirty="0"/>
              <a:t> </a:t>
            </a:r>
            <a:br>
              <a:rPr lang="en-US" b="1" dirty="0"/>
            </a:b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77174"/>
            <a:ext cx="8001000" cy="838200"/>
          </a:xfrm>
        </p:spPr>
        <p:txBody>
          <a:bodyPr/>
          <a:lstStyle/>
          <a:p>
            <a:r>
              <a:rPr lang="en-US" dirty="0"/>
              <a:t>Group Activity</a:t>
            </a:r>
            <a:br>
              <a:rPr lang="en-US" dirty="0"/>
            </a:br>
            <a:r>
              <a:rPr lang="en-US" sz="2400" dirty="0">
                <a:solidFill>
                  <a:srgbClr val="CE7124"/>
                </a:solidFill>
              </a:rPr>
              <a:t>Putting together the “theories” of change…</a:t>
            </a:r>
          </a:p>
        </p:txBody>
      </p:sp>
      <p:sp>
        <p:nvSpPr>
          <p:cNvPr id="35844" name="Rectangle 3"/>
          <p:cNvSpPr>
            <a:spLocks noGrp="1" noChangeArrowheads="1"/>
          </p:cNvSpPr>
          <p:nvPr>
            <p:ph type="body" idx="1"/>
          </p:nvPr>
        </p:nvSpPr>
        <p:spPr>
          <a:xfrm>
            <a:off x="685800" y="1524000"/>
            <a:ext cx="8001000" cy="3581400"/>
          </a:xfrm>
        </p:spPr>
        <p:txBody>
          <a:bodyPr/>
          <a:lstStyle/>
          <a:p>
            <a:pPr lvl="1"/>
            <a:r>
              <a:rPr lang="en-US" dirty="0"/>
              <a:t>Considering both the Client’s theory of change and Prochaska’s stages of change: </a:t>
            </a:r>
          </a:p>
          <a:p>
            <a:pPr lvl="1"/>
            <a:r>
              <a:rPr lang="en-US" dirty="0"/>
              <a:t>As a group, choose a case example that includes a patient in one of the Prochaska stages of change.  Specify the area of behavior change that will be the focus of the conversation.</a:t>
            </a:r>
          </a:p>
          <a:p>
            <a:pPr lvl="1"/>
            <a:r>
              <a:rPr lang="en-US" dirty="0"/>
              <a:t>Role play using 3 students per group</a:t>
            </a:r>
          </a:p>
          <a:p>
            <a:pPr lvl="2"/>
            <a:r>
              <a:rPr lang="en-US" dirty="0"/>
              <a:t>One student will portray a patient</a:t>
            </a:r>
          </a:p>
          <a:p>
            <a:pPr lvl="2"/>
            <a:r>
              <a:rPr lang="en-US" dirty="0"/>
              <a:t>One student will conduct the interview </a:t>
            </a:r>
          </a:p>
          <a:p>
            <a:pPr lvl="2"/>
            <a:r>
              <a:rPr lang="en-US" dirty="0"/>
              <a:t>The last student will take notes about the ways in which the interviewer was able to incorporate the theories and draw out the client’s theory of change.</a:t>
            </a:r>
          </a:p>
          <a:p>
            <a:pPr lvl="1"/>
            <a:r>
              <a:rPr lang="en-US" dirty="0"/>
              <a:t>Discuss what worked well.  What obstacles were encountered.  </a:t>
            </a:r>
          </a:p>
          <a:p>
            <a:pPr lvl="1"/>
            <a:r>
              <a:rPr lang="en-US" dirty="0"/>
              <a:t>How did it feel to play the patient? the practitioner? </a:t>
            </a:r>
          </a:p>
        </p:txBody>
      </p:sp>
    </p:spTree>
    <p:extLst>
      <p:ext uri="{BB962C8B-B14F-4D97-AF65-F5344CB8AC3E}">
        <p14:creationId xmlns:p14="http://schemas.microsoft.com/office/powerpoint/2010/main" val="29907614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362200"/>
            <a:ext cx="5105400" cy="838200"/>
          </a:xfrm>
        </p:spPr>
        <p:txBody>
          <a:bodyPr/>
          <a:lstStyle/>
          <a:p>
            <a:r>
              <a:rPr lang="en-US" b="1" dirty="0"/>
              <a:t>Self-Determination Theory</a:t>
            </a:r>
            <a:br>
              <a:rPr lang="en-US" b="1" dirty="0"/>
            </a:b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Self-Determination Theory</a:t>
            </a:r>
            <a:r>
              <a:rPr lang="en-US" baseline="30000" dirty="0"/>
              <a:t>33</a:t>
            </a:r>
          </a:p>
        </p:txBody>
      </p:sp>
      <p:sp>
        <p:nvSpPr>
          <p:cNvPr id="3" name="Content Placeholder 2"/>
          <p:cNvSpPr>
            <a:spLocks noGrp="1"/>
          </p:cNvSpPr>
          <p:nvPr>
            <p:ph sz="half" idx="4294967295"/>
          </p:nvPr>
        </p:nvSpPr>
        <p:spPr>
          <a:xfrm>
            <a:off x="990600" y="2098675"/>
            <a:ext cx="3811522" cy="3463925"/>
          </a:xfrm>
          <a:ln w="19050">
            <a:solidFill>
              <a:schemeClr val="bg1">
                <a:lumMod val="85000"/>
              </a:schemeClr>
            </a:solidFill>
          </a:ln>
        </p:spPr>
        <p:txBody>
          <a:bodyPr tIns="91440"/>
          <a:lstStyle/>
          <a:p>
            <a:pPr marL="0" lvl="1" indent="0">
              <a:spcBef>
                <a:spcPts val="600"/>
              </a:spcBef>
              <a:buNone/>
            </a:pPr>
            <a:r>
              <a:rPr lang="en-US" sz="1800" dirty="0"/>
              <a:t>The initiation and maintenance of positive health behaviors is under the person’s control and therefore are highly dependent on self-care actions.  </a:t>
            </a:r>
          </a:p>
          <a:p>
            <a:pPr marL="339725" lvl="1" indent="-339725">
              <a:spcBef>
                <a:spcPts val="600"/>
              </a:spcBef>
            </a:pPr>
            <a:r>
              <a:rPr lang="en-US" sz="1800" dirty="0"/>
              <a:t>Maximizing </a:t>
            </a:r>
            <a:r>
              <a:rPr lang="en-US" sz="1800" b="1" dirty="0"/>
              <a:t>autonomy</a:t>
            </a:r>
            <a:r>
              <a:rPr lang="en-US" sz="1800" dirty="0"/>
              <a:t>, </a:t>
            </a:r>
            <a:r>
              <a:rPr lang="en-US" sz="1800" b="1" dirty="0"/>
              <a:t>competence</a:t>
            </a:r>
            <a:r>
              <a:rPr lang="en-US" sz="1800" dirty="0"/>
              <a:t> and </a:t>
            </a:r>
            <a:r>
              <a:rPr lang="en-US" sz="1800" b="1" dirty="0"/>
              <a:t>relatedness</a:t>
            </a:r>
            <a:r>
              <a:rPr lang="en-US" sz="1800" dirty="0"/>
              <a:t> are essential for patients to be successful</a:t>
            </a:r>
          </a:p>
          <a:p>
            <a:pPr marL="339725" lvl="1" indent="-339725">
              <a:spcBef>
                <a:spcPts val="600"/>
              </a:spcBef>
            </a:pPr>
            <a:endParaRPr lang="en-US" sz="1600" dirty="0"/>
          </a:p>
        </p:txBody>
      </p:sp>
      <p:sp>
        <p:nvSpPr>
          <p:cNvPr id="5" name="Text Placeholder 4"/>
          <p:cNvSpPr>
            <a:spLocks noGrp="1"/>
          </p:cNvSpPr>
          <p:nvPr>
            <p:ph type="body" idx="4294967295"/>
          </p:nvPr>
        </p:nvSpPr>
        <p:spPr>
          <a:xfrm>
            <a:off x="995363" y="1676400"/>
            <a:ext cx="3811522" cy="422275"/>
          </a:xfrm>
          <a:solidFill>
            <a:srgbClr val="4F81BD"/>
          </a:solidFill>
          <a:ln w="19050">
            <a:solidFill>
              <a:schemeClr val="bg1">
                <a:lumMod val="85000"/>
              </a:schemeClr>
            </a:solidFill>
          </a:ln>
        </p:spPr>
        <p:txBody>
          <a:bodyPr/>
          <a:lstStyle/>
          <a:p>
            <a:pPr algn="ctr">
              <a:spcBef>
                <a:spcPts val="600"/>
              </a:spcBef>
            </a:pPr>
            <a:r>
              <a:rPr lang="en-US" sz="2200" b="1" dirty="0">
                <a:solidFill>
                  <a:schemeClr val="bg1"/>
                </a:solidFill>
              </a:rPr>
              <a:t>Purpose</a:t>
            </a:r>
          </a:p>
        </p:txBody>
      </p:sp>
      <p:sp>
        <p:nvSpPr>
          <p:cNvPr id="6" name="Text Placeholder 5"/>
          <p:cNvSpPr>
            <a:spLocks noGrp="1"/>
          </p:cNvSpPr>
          <p:nvPr>
            <p:ph type="body" sz="quarter" idx="4294967295"/>
          </p:nvPr>
        </p:nvSpPr>
        <p:spPr>
          <a:xfrm>
            <a:off x="5030788" y="1676400"/>
            <a:ext cx="3813175" cy="422275"/>
          </a:xfrm>
          <a:solidFill>
            <a:srgbClr val="4F81BD"/>
          </a:solidFill>
          <a:ln w="19050">
            <a:solidFill>
              <a:schemeClr val="bg1">
                <a:lumMod val="85000"/>
              </a:schemeClr>
            </a:solidFill>
          </a:ln>
        </p:spPr>
        <p:txBody>
          <a:bodyPr/>
          <a:lstStyle/>
          <a:p>
            <a:pPr algn="ctr">
              <a:spcBef>
                <a:spcPts val="600"/>
              </a:spcBef>
            </a:pPr>
            <a:r>
              <a:rPr lang="en-US" sz="2200" b="1" dirty="0">
                <a:solidFill>
                  <a:schemeClr val="bg1"/>
                </a:solidFill>
              </a:rPr>
              <a:t>Contributions</a:t>
            </a:r>
          </a:p>
        </p:txBody>
      </p:sp>
      <p:sp>
        <p:nvSpPr>
          <p:cNvPr id="7" name="Content Placeholder 6"/>
          <p:cNvSpPr>
            <a:spLocks noGrp="1"/>
          </p:cNvSpPr>
          <p:nvPr>
            <p:ph sz="quarter" idx="4294967295"/>
          </p:nvPr>
        </p:nvSpPr>
        <p:spPr>
          <a:xfrm>
            <a:off x="5030788" y="2098675"/>
            <a:ext cx="3813175" cy="3463925"/>
          </a:xfrm>
          <a:noFill/>
          <a:ln w="19050">
            <a:solidFill>
              <a:schemeClr val="bg1">
                <a:lumMod val="85000"/>
              </a:schemeClr>
            </a:solidFill>
            <a:miter lim="800000"/>
            <a:headEnd/>
            <a:tailEnd/>
          </a:ln>
          <a:extLst>
            <a:ext uri="{909E8E84-426E-40dd-AFC4-6F175D3DCCD1}">
              <a14:hiddenFill xmlns:a14="http://schemas.microsoft.com/office/drawing/2010/main" xmlns="">
                <a:solidFill>
                  <a:schemeClr val="accent1"/>
                </a:solidFill>
              </a14:hiddenFill>
            </a:ext>
          </a:extLst>
        </p:spPr>
        <p:txBody>
          <a:bodyPr vert="horz" wrap="square" lIns="91440" tIns="91440" rIns="91440" bIns="45720" numCol="1" anchor="t" anchorCtr="0" compatLnSpc="1">
            <a:prstTxWarp prst="textNoShape">
              <a:avLst/>
            </a:prstTxWarp>
          </a:bodyPr>
          <a:lstStyle/>
          <a:p>
            <a:pPr marL="339725" lvl="1" indent="-339725">
              <a:spcBef>
                <a:spcPts val="600"/>
              </a:spcBef>
            </a:pPr>
            <a:r>
              <a:rPr lang="en-US" sz="1800" dirty="0"/>
              <a:t>Human behavior plays an critical role in health outcomes and in the efficacy of treatments</a:t>
            </a:r>
          </a:p>
          <a:p>
            <a:pPr marL="339725" lvl="1" indent="-339725">
              <a:spcBef>
                <a:spcPts val="600"/>
              </a:spcBef>
            </a:pPr>
            <a:r>
              <a:rPr lang="en-US" sz="1800" dirty="0"/>
              <a:t>Practitioners can support patients by attending to their need for autonomy, competence, and relatedness</a:t>
            </a:r>
          </a:p>
          <a:p>
            <a:pPr marL="339725" lvl="1" indent="-339725">
              <a:spcBef>
                <a:spcPts val="600"/>
              </a:spcBef>
            </a:pPr>
            <a:r>
              <a:rPr lang="en-US" sz="1800" dirty="0"/>
              <a:t>Supports ethical ideals to empower patients to be active participants in healthcare decisions and actions</a:t>
            </a:r>
          </a:p>
          <a:p>
            <a:pPr marL="339725" lvl="1" indent="-339725">
              <a:spcBef>
                <a:spcPts val="600"/>
              </a:spcBef>
            </a:pPr>
            <a:endParaRPr lang="en-US" sz="1800" dirty="0"/>
          </a:p>
          <a:p>
            <a:pPr marL="339725" lvl="1" indent="-339725">
              <a:spcBef>
                <a:spcPts val="600"/>
              </a:spcBef>
            </a:pPr>
            <a:endParaRPr lang="en-US" sz="1800" dirty="0"/>
          </a:p>
          <a:p>
            <a:pPr marL="339725" lvl="1" indent="-339725">
              <a:spcBef>
                <a:spcPts val="600"/>
              </a:spcBef>
            </a:pPr>
            <a:endParaRPr lang="en-US" sz="1800" dirty="0"/>
          </a:p>
        </p:txBody>
      </p:sp>
    </p:spTree>
    <p:extLst>
      <p:ext uri="{BB962C8B-B14F-4D97-AF65-F5344CB8AC3E}">
        <p14:creationId xmlns:p14="http://schemas.microsoft.com/office/powerpoint/2010/main" val="4244974193"/>
      </p:ext>
    </p:extLst>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a:t>Autonomy, Competence, Relatedness</a:t>
            </a:r>
            <a:r>
              <a:rPr lang="en-US" baseline="30000" dirty="0"/>
              <a:t>33</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What Practitioners Should Do and Not Do:</a:t>
            </a:r>
          </a:p>
        </p:txBody>
      </p:sp>
      <p:sp>
        <p:nvSpPr>
          <p:cNvPr id="22546" name="Rectangle 7"/>
          <p:cNvSpPr>
            <a:spLocks noChangeArrowheads="1"/>
          </p:cNvSpPr>
          <p:nvPr/>
        </p:nvSpPr>
        <p:spPr bwMode="auto">
          <a:xfrm>
            <a:off x="951766" y="2209800"/>
            <a:ext cx="3575304" cy="2514599"/>
          </a:xfrm>
          <a:prstGeom prst="rect">
            <a:avLst/>
          </a:prstGeom>
          <a:noFill/>
          <a:ln w="19050">
            <a:solidFill>
              <a:srgbClr val="C4BDB4"/>
            </a:solidFill>
          </a:ln>
        </p:spPr>
        <p:txBody>
          <a:bodyPr vert="horz" lIns="182880" tIns="91440" rIns="91440" bIns="91440" rtlCol="0">
            <a:noAutofit/>
          </a:bodyPr>
          <a:lstStyle/>
          <a:p>
            <a:pPr algn="ctr">
              <a:spcBef>
                <a:spcPts val="600"/>
              </a:spcBef>
              <a:buClr>
                <a:srgbClr val="E9CF11"/>
              </a:buClr>
            </a:pPr>
            <a:r>
              <a:rPr lang="en-US" sz="1800" b="1" dirty="0">
                <a:solidFill>
                  <a:srgbClr val="CE7124"/>
                </a:solidFill>
                <a:cs typeface="Arial" pitchFamily="34" charset="0"/>
              </a:rPr>
              <a:t>Do More of These</a:t>
            </a:r>
          </a:p>
          <a:p>
            <a:pPr marL="342900" indent="-342900">
              <a:spcBef>
                <a:spcPts val="600"/>
              </a:spcBef>
              <a:buClr>
                <a:schemeClr val="bg2"/>
              </a:buClr>
              <a:buFont typeface="Wingdings" pitchFamily="2" charset="2"/>
              <a:buChar char=""/>
            </a:pPr>
            <a:r>
              <a:rPr lang="en-US" sz="1800" dirty="0">
                <a:cs typeface="Arial" pitchFamily="34" charset="0"/>
              </a:rPr>
              <a:t>Support patients to explore resistances and barriers</a:t>
            </a:r>
          </a:p>
          <a:p>
            <a:pPr marL="342900" indent="-342900">
              <a:spcBef>
                <a:spcPts val="600"/>
              </a:spcBef>
              <a:buClr>
                <a:schemeClr val="bg2"/>
              </a:buClr>
              <a:buFont typeface="Wingdings" pitchFamily="2" charset="2"/>
              <a:buChar char=""/>
            </a:pPr>
            <a:r>
              <a:rPr lang="en-US" sz="1800" dirty="0">
                <a:cs typeface="Arial" pitchFamily="34" charset="0"/>
              </a:rPr>
              <a:t>Give feedback</a:t>
            </a:r>
          </a:p>
          <a:p>
            <a:pPr marL="342900" indent="-342900">
              <a:spcBef>
                <a:spcPts val="600"/>
              </a:spcBef>
              <a:buClr>
                <a:schemeClr val="bg2"/>
              </a:buClr>
              <a:buFont typeface="Wingdings" pitchFamily="2" charset="2"/>
              <a:buChar char=""/>
            </a:pPr>
            <a:r>
              <a:rPr lang="en-US" sz="1800" dirty="0">
                <a:cs typeface="Arial" pitchFamily="34" charset="0"/>
              </a:rPr>
              <a:t>Compliment mastery, skill</a:t>
            </a:r>
          </a:p>
          <a:p>
            <a:pPr marL="342900" indent="-342900">
              <a:spcBef>
                <a:spcPts val="600"/>
              </a:spcBef>
              <a:buClr>
                <a:schemeClr val="bg2"/>
              </a:buClr>
              <a:buFont typeface="Wingdings" pitchFamily="2" charset="2"/>
              <a:buChar char=""/>
            </a:pPr>
            <a:r>
              <a:rPr lang="en-US" sz="1800" dirty="0">
                <a:cs typeface="Arial" pitchFamily="34" charset="0"/>
              </a:rPr>
              <a:t>Provide respectful, caring encounters </a:t>
            </a:r>
          </a:p>
        </p:txBody>
      </p:sp>
      <p:sp>
        <p:nvSpPr>
          <p:cNvPr id="22543" name="Rectangle 11"/>
          <p:cNvSpPr>
            <a:spLocks noChangeArrowheads="1"/>
          </p:cNvSpPr>
          <p:nvPr/>
        </p:nvSpPr>
        <p:spPr bwMode="auto">
          <a:xfrm>
            <a:off x="4641370" y="2209801"/>
            <a:ext cx="3573463" cy="2514599"/>
          </a:xfrm>
          <a:prstGeom prst="rect">
            <a:avLst/>
          </a:prstGeom>
          <a:noFill/>
          <a:ln w="19050">
            <a:solidFill>
              <a:srgbClr val="C4BDB4"/>
            </a:solidFill>
          </a:ln>
        </p:spPr>
        <p:txBody>
          <a:bodyPr vert="horz" lIns="182880" tIns="91440" rIns="91440" bIns="91440" rtlCol="0">
            <a:noAutofit/>
          </a:bodyPr>
          <a:lstStyle/>
          <a:p>
            <a:pPr algn="ctr">
              <a:spcBef>
                <a:spcPts val="600"/>
              </a:spcBef>
              <a:buClr>
                <a:srgbClr val="E9CF11"/>
              </a:buClr>
            </a:pPr>
            <a:r>
              <a:rPr lang="en-US" sz="1800" b="1" dirty="0">
                <a:solidFill>
                  <a:srgbClr val="CE7124"/>
                </a:solidFill>
                <a:cs typeface="Arial" pitchFamily="34" charset="0"/>
              </a:rPr>
              <a:t>Avoid These</a:t>
            </a:r>
          </a:p>
          <a:p>
            <a:pPr marL="342900" indent="-342900">
              <a:spcBef>
                <a:spcPts val="600"/>
              </a:spcBef>
              <a:buClr>
                <a:schemeClr val="bg2"/>
              </a:buClr>
              <a:buFont typeface="Wingdings" pitchFamily="2" charset="2"/>
              <a:buChar char="l"/>
            </a:pPr>
            <a:r>
              <a:rPr lang="en-US" sz="1800" dirty="0">
                <a:cs typeface="Arial" pitchFamily="34" charset="0"/>
              </a:rPr>
              <a:t>Suggesting incentives </a:t>
            </a:r>
          </a:p>
          <a:p>
            <a:pPr marL="342900" indent="-342900">
              <a:spcBef>
                <a:spcPts val="600"/>
              </a:spcBef>
              <a:buClr>
                <a:schemeClr val="bg2"/>
              </a:buClr>
              <a:buFont typeface="Wingdings" pitchFamily="2" charset="2"/>
              <a:buChar char="l"/>
            </a:pPr>
            <a:r>
              <a:rPr lang="en-US" sz="1800" dirty="0">
                <a:cs typeface="Arial" pitchFamily="34" charset="0"/>
              </a:rPr>
              <a:t>Motivating through authority</a:t>
            </a:r>
          </a:p>
          <a:p>
            <a:pPr marL="342900" indent="-342900">
              <a:spcBef>
                <a:spcPts val="600"/>
              </a:spcBef>
              <a:buClr>
                <a:schemeClr val="bg2"/>
              </a:buClr>
              <a:buFont typeface="Wingdings" pitchFamily="2" charset="2"/>
              <a:buChar char="l"/>
            </a:pPr>
            <a:r>
              <a:rPr lang="en-US" sz="1800" dirty="0">
                <a:cs typeface="Arial" pitchFamily="34" charset="0"/>
              </a:rPr>
              <a:t>Showing disapproval</a:t>
            </a:r>
          </a:p>
          <a:p>
            <a:pPr marL="342900" indent="-342900">
              <a:spcBef>
                <a:spcPts val="600"/>
              </a:spcBef>
              <a:buClr>
                <a:schemeClr val="bg2"/>
              </a:buClr>
              <a:buFont typeface="Wingdings" pitchFamily="2" charset="2"/>
              <a:buChar char="l"/>
            </a:pPr>
            <a:r>
              <a:rPr lang="en-US" sz="1800" dirty="0">
                <a:cs typeface="Arial" pitchFamily="34" charset="0"/>
              </a:rPr>
              <a:t>Over-challenging the patient beyond current capacity</a:t>
            </a:r>
          </a:p>
          <a:p>
            <a:pPr marL="342900" indent="-342900">
              <a:spcBef>
                <a:spcPts val="600"/>
              </a:spcBef>
              <a:buClr>
                <a:schemeClr val="bg2"/>
              </a:buClr>
              <a:buFont typeface="Wingdings" pitchFamily="2" charset="2"/>
              <a:buChar char="l"/>
            </a:pPr>
            <a:endParaRPr lang="en-US" sz="1800" dirty="0">
              <a:cs typeface="Arial" pitchFamily="34" charset="0"/>
            </a:endParaRPr>
          </a:p>
          <a:p>
            <a:pPr marL="342900" indent="-342900">
              <a:spcBef>
                <a:spcPts val="600"/>
              </a:spcBef>
              <a:buClr>
                <a:schemeClr val="bg2"/>
              </a:buClr>
              <a:buFont typeface="Wingdings" pitchFamily="2" charset="2"/>
              <a:buChar char="l"/>
            </a:pPr>
            <a:endParaRPr lang="en-US" sz="1800" dirty="0">
              <a:cs typeface="Arial" pitchFamily="34" charset="0"/>
            </a:endParaRPr>
          </a:p>
        </p:txBody>
      </p:sp>
      <p:sp>
        <p:nvSpPr>
          <p:cNvPr id="19" name="Rectangle 18"/>
          <p:cNvSpPr/>
          <p:nvPr/>
        </p:nvSpPr>
        <p:spPr>
          <a:xfrm>
            <a:off x="1118932" y="4876800"/>
            <a:ext cx="7263068" cy="707886"/>
          </a:xfrm>
          <a:prstGeom prst="rect">
            <a:avLst/>
          </a:prstGeom>
          <a:noFill/>
        </p:spPr>
        <p:txBody>
          <a:bodyPr wrap="square">
            <a:spAutoFit/>
          </a:bodyPr>
          <a:lstStyle/>
          <a:p>
            <a:pPr algn="ctr">
              <a:buFontTx/>
              <a:buNone/>
            </a:pPr>
            <a:r>
              <a:rPr lang="en-GB" sz="2000" b="1" dirty="0">
                <a:solidFill>
                  <a:srgbClr val="4F81BD"/>
                </a:solidFill>
                <a:latin typeface="Arial" pitchFamily="34" charset="0"/>
                <a:cs typeface="Arial" pitchFamily="34" charset="0"/>
              </a:rPr>
              <a:t>The patient/provider partnership is an important medium and </a:t>
            </a:r>
            <a:r>
              <a:rPr lang="en-GB" sz="2000" b="1" dirty="0">
                <a:solidFill>
                  <a:srgbClr val="4F81BD"/>
                </a:solidFill>
                <a:cs typeface="Arial" pitchFamily="34" charset="0"/>
              </a:rPr>
              <a:t>vehicle for change</a:t>
            </a:r>
            <a:r>
              <a:rPr lang="en-GB" sz="2000" b="1" dirty="0">
                <a:solidFill>
                  <a:srgbClr val="4F81BD"/>
                </a:solidFill>
                <a:latin typeface="Arial" pitchFamily="34" charset="0"/>
                <a:cs typeface="Arial" pitchFamily="34" charset="0"/>
              </a:rPr>
              <a:t>.</a:t>
            </a:r>
            <a:endParaRPr lang="en-US" sz="2000" b="1" dirty="0">
              <a:solidFill>
                <a:srgbClr val="4F81BD"/>
              </a:solidFill>
              <a:latin typeface="Arial" pitchFamily="34" charset="0"/>
              <a:cs typeface="Arial" pitchFamily="34" charset="0"/>
            </a:endParaRPr>
          </a:p>
        </p:txBody>
      </p:sp>
    </p:spTree>
    <p:extLst>
      <p:ext uri="{BB962C8B-B14F-4D97-AF65-F5344CB8AC3E}">
        <p14:creationId xmlns:p14="http://schemas.microsoft.com/office/powerpoint/2010/main" val="33711312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7174"/>
            <a:ext cx="8001000" cy="838200"/>
          </a:xfrm>
        </p:spPr>
        <p:txBody>
          <a:bodyPr/>
          <a:lstStyle/>
          <a:p>
            <a:r>
              <a:rPr lang="en-US" dirty="0"/>
              <a:t>Group Activity</a:t>
            </a:r>
            <a:br>
              <a:rPr lang="en-US" dirty="0"/>
            </a:br>
            <a:r>
              <a:rPr lang="en-US" sz="2400" dirty="0">
                <a:solidFill>
                  <a:srgbClr val="CE7124"/>
                </a:solidFill>
              </a:rPr>
              <a:t>Self-Determination Theory …</a:t>
            </a:r>
          </a:p>
        </p:txBody>
      </p:sp>
      <p:sp>
        <p:nvSpPr>
          <p:cNvPr id="10" name="Content Placeholder 2"/>
          <p:cNvSpPr txBox="1">
            <a:spLocks/>
          </p:cNvSpPr>
          <p:nvPr/>
        </p:nvSpPr>
        <p:spPr>
          <a:xfrm>
            <a:off x="2057400" y="1902069"/>
            <a:ext cx="5334000" cy="3581400"/>
          </a:xfrm>
          <a:prstGeom prst="rect">
            <a:avLst/>
          </a:prstGeom>
          <a:solidFill>
            <a:schemeClr val="bg1">
              <a:lumMod val="85000"/>
            </a:schemeClr>
          </a:solidFill>
          <a:ln w="28575">
            <a:solidFill>
              <a:schemeClr val="bg1"/>
            </a:solidFill>
          </a:ln>
        </p:spPr>
        <p:txBody>
          <a:bodyPr/>
          <a:lstStyle/>
          <a:p>
            <a:pPr marL="342900" marR="0" lvl="0" indent="-342900"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lang="en-US" b="1" kern="0" noProof="0" dirty="0">
                <a:solidFill>
                  <a:srgbClr val="336699"/>
                </a:solidFill>
                <a:latin typeface="+mn-lt"/>
                <a:ea typeface="+mn-ea"/>
              </a:rPr>
              <a:t>Consider the Following Questions:</a:t>
            </a:r>
            <a:endParaRPr kumimoji="0" lang="en-US" sz="2400" b="1" i="0" u="none" strike="noStrike" kern="0" cap="none" spc="0" normalizeH="0" baseline="0" noProof="0" dirty="0">
              <a:ln>
                <a:noFill/>
              </a:ln>
              <a:solidFill>
                <a:srgbClr val="336699"/>
              </a:solidFill>
              <a:effectLst/>
              <a:uLnTx/>
              <a:uFillTx/>
              <a:latin typeface="+mn-lt"/>
              <a:ea typeface="+mn-ea"/>
            </a:endParaRPr>
          </a:p>
          <a:p>
            <a:pPr marL="396875" lvl="1" indent="-284163" eaLnBrk="1" hangingPunct="1">
              <a:spcBef>
                <a:spcPts val="1200"/>
              </a:spcBef>
              <a:buClr>
                <a:schemeClr val="bg2"/>
              </a:buClr>
              <a:buFont typeface="Wingdings" pitchFamily="2" charset="2"/>
              <a:buChar char="l"/>
            </a:pPr>
            <a:r>
              <a:rPr lang="en-US" sz="1800" dirty="0"/>
              <a:t>How would you apply this theory? Where?  When?</a:t>
            </a:r>
          </a:p>
          <a:p>
            <a:pPr marL="396875" lvl="1" indent="-284163" eaLnBrk="1" hangingPunct="1">
              <a:spcBef>
                <a:spcPts val="1200"/>
              </a:spcBef>
              <a:buClr>
                <a:schemeClr val="bg2"/>
              </a:buClr>
              <a:buFont typeface="Wingdings" pitchFamily="2" charset="2"/>
              <a:buChar char="l"/>
            </a:pPr>
            <a:r>
              <a:rPr lang="en-US" sz="1800" dirty="0"/>
              <a:t>How might this theory support an Integrated Health model?</a:t>
            </a:r>
          </a:p>
          <a:p>
            <a:pPr marL="396875" lvl="1" indent="-284163" eaLnBrk="1" hangingPunct="1">
              <a:spcBef>
                <a:spcPts val="1200"/>
              </a:spcBef>
              <a:buClr>
                <a:schemeClr val="bg2"/>
              </a:buClr>
              <a:buFont typeface="Wingdings" pitchFamily="2" charset="2"/>
              <a:buChar char="l"/>
            </a:pPr>
            <a:r>
              <a:rPr lang="en-US" sz="1800" dirty="0"/>
              <a:t>What circumstances might make it more challenging to apply?</a:t>
            </a:r>
          </a:p>
          <a:p>
            <a:pPr marL="396875" lvl="1" indent="-284163" eaLnBrk="1" hangingPunct="1">
              <a:spcBef>
                <a:spcPts val="1200"/>
              </a:spcBef>
              <a:buClr>
                <a:schemeClr val="bg2"/>
              </a:buClr>
              <a:buFont typeface="Wingdings" pitchFamily="2" charset="2"/>
              <a:buChar char="l"/>
            </a:pPr>
            <a:r>
              <a:rPr lang="en-US" sz="1800" dirty="0"/>
              <a:t>What types of responses would you anticipate from patients?  family members?  physicians?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838200"/>
            <a:ext cx="8458200" cy="838200"/>
          </a:xfrm>
        </p:spPr>
        <p:txBody>
          <a:bodyPr/>
          <a:lstStyle/>
          <a:p>
            <a:pPr eaLnBrk="1" hangingPunct="1"/>
            <a:r>
              <a:rPr lang="en-US" dirty="0"/>
              <a:t>In Closing…</a:t>
            </a:r>
          </a:p>
        </p:txBody>
      </p:sp>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a:solidFill>
                  <a:schemeClr val="bg1"/>
                </a:solidFill>
                <a:latin typeface="+mn-lt"/>
              </a:rPr>
              <a:t>Questions?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Thoughts? </a:t>
            </a: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Comments? </a:t>
            </a:r>
          </a:p>
        </p:txBody>
      </p:sp>
    </p:spTree>
    <p:extLst>
      <p:ext uri="{BB962C8B-B14F-4D97-AF65-F5344CB8AC3E}">
        <p14:creationId xmlns:p14="http://schemas.microsoft.com/office/powerpoint/2010/main" val="14837772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620000" cy="838200"/>
          </a:xfrm>
        </p:spPr>
        <p:txBody>
          <a:bodyPr/>
          <a:lstStyle/>
          <a:p>
            <a:r>
              <a:rPr lang="en-US" sz="1600" dirty="0"/>
              <a:t>References: </a:t>
            </a:r>
            <a:br>
              <a:rPr lang="en-US" sz="1600" dirty="0"/>
            </a:br>
            <a:r>
              <a:rPr lang="en-US" sz="1600" dirty="0"/>
              <a:t>Applying Theories, Perspectives, and Practice Models to Integrated Health</a:t>
            </a:r>
          </a:p>
        </p:txBody>
      </p:sp>
      <p:sp>
        <p:nvSpPr>
          <p:cNvPr id="6" name="Rectangle 5"/>
          <p:cNvSpPr/>
          <p:nvPr/>
        </p:nvSpPr>
        <p:spPr>
          <a:xfrm>
            <a:off x="838200" y="1313051"/>
            <a:ext cx="7620000" cy="4216539"/>
          </a:xfrm>
          <a:prstGeom prst="rect">
            <a:avLst/>
          </a:prstGeom>
        </p:spPr>
        <p:txBody>
          <a:bodyPr wrap="square">
            <a:spAutoFit/>
          </a:bodyPr>
          <a:lstStyle/>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Robbins, S. P., Chatterjee, P., &amp; Canda, E. R. (2005). </a:t>
            </a:r>
            <a:r>
              <a:rPr lang="en-US" sz="900" i="1" dirty="0">
                <a:latin typeface="+mn-lt"/>
                <a:ea typeface="MS Mincho"/>
                <a:cs typeface="Times New Roman"/>
              </a:rPr>
              <a:t>Contemporary human behavior theory: A critical perspective for social work. </a:t>
            </a:r>
            <a:r>
              <a:rPr lang="en-US" sz="900" dirty="0">
                <a:latin typeface="+mn-lt"/>
                <a:ea typeface="MS Mincho"/>
                <a:cs typeface="Times New Roman"/>
              </a:rPr>
              <a:t>New York: Allyn &amp; Bacon.</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Curtis, R., &amp; Christian, E. (2012). </a:t>
            </a:r>
            <a:r>
              <a:rPr lang="en-US" sz="900" i="1" dirty="0">
                <a:latin typeface="+mn-lt"/>
                <a:ea typeface="MS Mincho"/>
                <a:cs typeface="Times New Roman"/>
              </a:rPr>
              <a:t>Integrated care: Applying to theory to practice. </a:t>
            </a:r>
            <a:r>
              <a:rPr lang="en-US" sz="900" dirty="0">
                <a:latin typeface="+mn-lt"/>
                <a:ea typeface="MS Mincho"/>
                <a:cs typeface="Times New Roman"/>
              </a:rPr>
              <a:t>New York: Taylor and Francis Group.</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Health Education Behavior Models and Theories—A Review of the Literature-:Part 1.  MSUcares: Mississippi State University Extension Service. </a:t>
            </a:r>
            <a:r>
              <a:rPr lang="en-US" sz="900" dirty="0">
                <a:solidFill>
                  <a:srgbClr val="0000FF"/>
                </a:solidFill>
                <a:latin typeface="+mn-lt"/>
                <a:ea typeface="MS Mincho"/>
                <a:cs typeface="Times New Roman"/>
              </a:rPr>
              <a:t>http://msucares.com/health/health/appa1.htm</a:t>
            </a:r>
            <a:r>
              <a:rPr lang="en-US" sz="900" dirty="0">
                <a:latin typeface="+mn-lt"/>
                <a:ea typeface="MS Mincho"/>
                <a:cs typeface="Times New Roman"/>
              </a:rPr>
              <a:t> (accessed 9/24/2004).</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Okasha, A. (1999). Mental health in the Middle East: An Egyptian perspective. </a:t>
            </a:r>
            <a:r>
              <a:rPr lang="en-US" sz="900" i="1" dirty="0">
                <a:latin typeface="+mn-lt"/>
                <a:ea typeface="MS Mincho"/>
                <a:cs typeface="Times New Roman"/>
              </a:rPr>
              <a:t>Pergamon, 19,</a:t>
            </a:r>
            <a:r>
              <a:rPr lang="en-US" sz="900" dirty="0">
                <a:latin typeface="+mn-lt"/>
                <a:ea typeface="MS Mincho"/>
                <a:cs typeface="Times New Roman"/>
              </a:rPr>
              <a:t> 917-933.</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Goffman, E. (1963). </a:t>
            </a:r>
            <a:r>
              <a:rPr lang="en-US" sz="900" i="1" dirty="0">
                <a:latin typeface="+mn-lt"/>
                <a:ea typeface="MS Mincho"/>
                <a:cs typeface="Times New Roman"/>
              </a:rPr>
              <a:t>Stigma</a:t>
            </a:r>
            <a:r>
              <a:rPr lang="en-US" sz="900" dirty="0">
                <a:latin typeface="+mn-lt"/>
                <a:ea typeface="MS Mincho"/>
                <a:cs typeface="Times New Roman"/>
              </a:rPr>
              <a:t>. New Jersey: Prentice-Hall.</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Harding, C.M., &amp; Zahmiser, J. H. (1994).  Empirical correction of seven myths about schizophrenia with implications for treatment.  </a:t>
            </a:r>
            <a:r>
              <a:rPr lang="en-US" sz="900" i="1" dirty="0">
                <a:latin typeface="+mn-lt"/>
                <a:ea typeface="MS Mincho"/>
                <a:cs typeface="Times New Roman"/>
              </a:rPr>
              <a:t>Acta Psychiatric	Scandinavica</a:t>
            </a:r>
            <a:r>
              <a:rPr lang="en-US" sz="900" dirty="0">
                <a:latin typeface="+mn-lt"/>
                <a:ea typeface="MS Mincho"/>
                <a:cs typeface="Times New Roman"/>
              </a:rPr>
              <a:t>, </a:t>
            </a:r>
            <a:r>
              <a:rPr lang="en-US" sz="900" i="1" dirty="0">
                <a:latin typeface="+mn-lt"/>
                <a:ea typeface="MS Mincho"/>
                <a:cs typeface="Times New Roman"/>
              </a:rPr>
              <a:t>90</a:t>
            </a:r>
            <a:r>
              <a:rPr lang="en-US" sz="900" dirty="0">
                <a:latin typeface="+mn-lt"/>
                <a:ea typeface="MS Mincho"/>
                <a:cs typeface="Times New Roman"/>
              </a:rPr>
              <a:t> (suppl. 384), 140-146.</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Nuechterlein, K., &amp; Dawson, M.E. (1984).  A heuristic vulnerability-stress model	of schizophrenia.  </a:t>
            </a:r>
            <a:r>
              <a:rPr lang="en-US" sz="900" i="1" dirty="0">
                <a:latin typeface="+mn-lt"/>
                <a:ea typeface="MS Mincho"/>
                <a:cs typeface="Times New Roman"/>
              </a:rPr>
              <a:t>Schizophrenia Bulletin, 10,</a:t>
            </a:r>
            <a:r>
              <a:rPr lang="en-US" sz="900" dirty="0">
                <a:latin typeface="+mn-lt"/>
                <a:ea typeface="MS Mincho"/>
                <a:cs typeface="Times New Roman"/>
              </a:rPr>
              <a:t> 300-12.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O’Hare, T. (2009). </a:t>
            </a:r>
            <a:r>
              <a:rPr lang="en-US" sz="900" i="1" dirty="0">
                <a:latin typeface="+mn-lt"/>
                <a:ea typeface="MS Mincho"/>
                <a:cs typeface="Times New Roman"/>
              </a:rPr>
              <a:t>Essential skills of social work practice</a:t>
            </a:r>
            <a:r>
              <a:rPr lang="en-US" sz="900" dirty="0">
                <a:latin typeface="+mn-lt"/>
                <a:ea typeface="MS Mincho"/>
                <a:cs typeface="Times New Roman"/>
              </a:rPr>
              <a:t>. Chicago: Lyceum Books, Inc.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Blundo, R. (2001). Learning Strengths-Based   Practice: Challenging our Personal and Professional Frames. </a:t>
            </a:r>
            <a:r>
              <a:rPr lang="en-US" sz="900" i="1" dirty="0">
                <a:latin typeface="+mn-lt"/>
                <a:ea typeface="MS Mincho"/>
                <a:cs typeface="Times New Roman"/>
              </a:rPr>
              <a:t>Families in Society: The Journal of Contemporary Human Services, 82</a:t>
            </a:r>
            <a:r>
              <a:rPr lang="en-US" sz="900" dirty="0">
                <a:latin typeface="+mn-lt"/>
                <a:ea typeface="MS Mincho"/>
                <a:cs typeface="Times New Roman"/>
              </a:rPr>
              <a:t>(3), 296-304.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DeJong, P., &amp; Berg, I. K. (2013). </a:t>
            </a:r>
            <a:r>
              <a:rPr lang="en-US" sz="900" i="1" dirty="0">
                <a:latin typeface="+mn-lt"/>
                <a:ea typeface="MS Mincho"/>
                <a:cs typeface="Times New Roman"/>
              </a:rPr>
              <a:t>Interviewing for solutions. </a:t>
            </a:r>
            <a:r>
              <a:rPr lang="en-US" sz="900" dirty="0">
                <a:latin typeface="+mn-lt"/>
                <a:ea typeface="MS Mincho"/>
                <a:cs typeface="Times New Roman"/>
              </a:rPr>
              <a:t>Pacific Grove, CA: Brooks/Cole.</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Marty, D., Rapp, C. A., Carlson, L. (2001). The experts speak: The critical ingredients of strengths model case management.  </a:t>
            </a:r>
            <a:r>
              <a:rPr lang="en-US" sz="900" i="1" dirty="0">
                <a:latin typeface="+mn-lt"/>
                <a:ea typeface="MS Mincho"/>
                <a:cs typeface="Times New Roman"/>
              </a:rPr>
              <a:t>PsychiatricRehabilitation Journal 24</a:t>
            </a:r>
            <a:r>
              <a:rPr lang="en-US" sz="900" dirty="0">
                <a:latin typeface="+mn-lt"/>
                <a:ea typeface="MS Mincho"/>
                <a:cs typeface="Times New Roman"/>
              </a:rPr>
              <a:t>(3). </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Rapp, C. A., Saleebey, D., &amp; Sullivan, W. P. (2005). The future of strengths based social work. </a:t>
            </a:r>
            <a:r>
              <a:rPr lang="en-US" sz="900" i="1" dirty="0">
                <a:latin typeface="+mn-lt"/>
                <a:ea typeface="MS Mincho"/>
                <a:cs typeface="Times New Roman"/>
              </a:rPr>
              <a:t> Advances in Social Work 6</a:t>
            </a:r>
            <a:r>
              <a:rPr lang="en-US" sz="900" dirty="0">
                <a:latin typeface="+mn-lt"/>
                <a:ea typeface="MS Mincho"/>
                <a:cs typeface="Times New Roman"/>
              </a:rPr>
              <a:t>(1), 79-90.</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Anderson, R.M., &amp; Funnell, M.M. (2009).  Patient Empowerment: Myths and Misconceptions. </a:t>
            </a:r>
            <a:r>
              <a:rPr lang="en-US" sz="900" i="1" dirty="0">
                <a:latin typeface="+mn-lt"/>
                <a:ea typeface="MS Mincho"/>
                <a:cs typeface="Times New Roman"/>
              </a:rPr>
              <a:t>Patient Education and Counseling </a:t>
            </a:r>
            <a:r>
              <a:rPr lang="en-US" sz="900" dirty="0">
                <a:latin typeface="+mn-lt"/>
                <a:ea typeface="MS Mincho"/>
                <a:cs typeface="Times New Roman"/>
              </a:rPr>
              <a:t>79(3), 277-282.</a:t>
            </a:r>
            <a:r>
              <a:rPr lang="fr-FR" sz="900" dirty="0">
                <a:latin typeface="+mn-lt"/>
                <a:ea typeface="MS Mincho"/>
                <a:cs typeface="Times New Roman"/>
              </a:rPr>
              <a:t> </a:t>
            </a:r>
            <a:r>
              <a:rPr lang="en-US" sz="900" dirty="0">
                <a:latin typeface="+mn-lt"/>
                <a:ea typeface="MS Mincho"/>
                <a:cs typeface="Times New Roman"/>
              </a:rPr>
              <a:t>Doi:10.1016/j.per.2009.07.025</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  </a:t>
            </a:r>
            <a:r>
              <a:rPr lang="en-GB" sz="900" dirty="0">
                <a:latin typeface="+mn-lt"/>
                <a:ea typeface="MS Mincho"/>
                <a:cs typeface="Times New Roman"/>
              </a:rPr>
              <a:t>Rappaport J. (1987). Term of empowerment / exemplars of prevention: toward a theory for community psychology. </a:t>
            </a:r>
            <a:r>
              <a:rPr lang="en-GB" sz="900" i="1" dirty="0">
                <a:latin typeface="+mn-lt"/>
                <a:ea typeface="MS Mincho"/>
                <a:cs typeface="Times New Roman"/>
              </a:rPr>
              <a:t>American J. Counselling Psychology 15, 121-149.</a:t>
            </a:r>
          </a:p>
          <a:p>
            <a:pPr marL="233363" marR="0" lvl="0" indent="-233363">
              <a:spcBef>
                <a:spcPts val="600"/>
              </a:spcBef>
              <a:spcAft>
                <a:spcPts val="0"/>
              </a:spcAft>
              <a:buFont typeface="+mj-lt"/>
              <a:buAutoNum type="arabicPeriod"/>
              <a:tabLst>
                <a:tab pos="228600" algn="l"/>
              </a:tabLst>
            </a:pPr>
            <a:r>
              <a:rPr lang="en-US" sz="900" dirty="0">
                <a:latin typeface="+mn-lt"/>
                <a:ea typeface="MS Mincho"/>
                <a:cs typeface="Times New Roman"/>
              </a:rPr>
              <a:t>Feste C., &amp; Anderson R.M. (1995). Empowerment: from philosophy to practice. Patient Education Counselling, 26,139-144.</a:t>
            </a:r>
            <a:endParaRPr lang="en-US" sz="900" dirty="0">
              <a:effectLst/>
              <a:latin typeface="+mn-lt"/>
              <a:ea typeface="MS Mincho"/>
              <a:cs typeface="Times New Roman"/>
            </a:endParaRPr>
          </a:p>
        </p:txBody>
      </p:sp>
    </p:spTree>
    <p:extLst>
      <p:ext uri="{BB962C8B-B14F-4D97-AF65-F5344CB8AC3E}">
        <p14:creationId xmlns:p14="http://schemas.microsoft.com/office/powerpoint/2010/main" val="25442298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5800" y="685800"/>
            <a:ext cx="8229600" cy="627251"/>
          </a:xfrm>
        </p:spPr>
        <p:txBody>
          <a:bodyPr/>
          <a:lstStyle/>
          <a:p>
            <a:r>
              <a:rPr lang="en-US" sz="1600" dirty="0"/>
              <a:t>References: </a:t>
            </a:r>
            <a:br>
              <a:rPr lang="en-US" sz="1600" dirty="0"/>
            </a:br>
            <a:r>
              <a:rPr lang="en-US" sz="1600" dirty="0"/>
              <a:t>Applying Theories, Perspectives, and Practice Models to Integrated Health (Cont’d)</a:t>
            </a:r>
          </a:p>
        </p:txBody>
      </p:sp>
      <p:sp>
        <p:nvSpPr>
          <p:cNvPr id="8" name="Rectangle 7"/>
          <p:cNvSpPr/>
          <p:nvPr/>
        </p:nvSpPr>
        <p:spPr>
          <a:xfrm>
            <a:off x="838200" y="1364347"/>
            <a:ext cx="7848600" cy="4426853"/>
          </a:xfrm>
          <a:prstGeom prst="rect">
            <a:avLst/>
          </a:prstGeom>
        </p:spPr>
        <p:txBody>
          <a:bodyPr wrap="square">
            <a:spAutoFit/>
          </a:bodyPr>
          <a:lstStyle/>
          <a:p>
            <a:pPr marL="233363" marR="0" lvl="0" indent="-233363">
              <a:spcBef>
                <a:spcPts val="0"/>
              </a:spcBef>
              <a:spcAft>
                <a:spcPts val="1000"/>
              </a:spcAft>
              <a:buFont typeface="+mj-lt"/>
              <a:buAutoNum type="arabicPeriod" startAt="16"/>
              <a:tabLst>
                <a:tab pos="228600" algn="l"/>
              </a:tabLst>
            </a:pPr>
            <a:r>
              <a:rPr lang="en-GB" sz="1000" dirty="0">
                <a:latin typeface="+mn-lt"/>
                <a:ea typeface="MS Mincho"/>
                <a:cs typeface="Times New Roman"/>
              </a:rPr>
              <a:t>Mola, E. (2006). Dalla compliance all’ empowerment: Due approcci alla malattia. Quaderon di comunicazione, fiducia e sicuerezza,dipartimento di filosofia e scienze sociali, Lecce, 6, 99-107.</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GB" sz="1000" dirty="0">
                <a:latin typeface="+mn-lt"/>
                <a:ea typeface="MS Mincho"/>
                <a:cs typeface="Times New Roman"/>
              </a:rPr>
              <a:t>Lorig, K. (2001). </a:t>
            </a:r>
            <a:r>
              <a:rPr lang="en-GB" sz="1000" i="1" dirty="0">
                <a:latin typeface="+mn-lt"/>
                <a:ea typeface="MS Mincho"/>
                <a:cs typeface="Times New Roman"/>
              </a:rPr>
              <a:t>Patient education: A practical approach.  </a:t>
            </a:r>
            <a:r>
              <a:rPr lang="en-GB" sz="1000" dirty="0">
                <a:latin typeface="+mn-lt"/>
                <a:ea typeface="MS Mincho"/>
                <a:cs typeface="Times New Roman"/>
              </a:rPr>
              <a:t>Thousand Oaks, CA: Sage Publications, Inc.</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GB" sz="1000" dirty="0">
                <a:latin typeface="+mn-lt"/>
                <a:ea typeface="MS Mincho"/>
                <a:cs typeface="Times New Roman"/>
              </a:rPr>
              <a:t> Lorig, K. (2003). Self-management education: More than a nice extra. </a:t>
            </a:r>
            <a:r>
              <a:rPr lang="en-GB" sz="1000" i="1" dirty="0">
                <a:latin typeface="+mn-lt"/>
                <a:ea typeface="MS Mincho"/>
                <a:cs typeface="Times New Roman"/>
              </a:rPr>
              <a:t>Medical Care 6</a:t>
            </a:r>
            <a:r>
              <a:rPr lang="en-GB" sz="1000" dirty="0">
                <a:latin typeface="+mn-lt"/>
                <a:ea typeface="MS Mincho"/>
                <a:cs typeface="Times New Roman"/>
              </a:rPr>
              <a:t>, 669-701.</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Freire, P. (1971). </a:t>
            </a:r>
            <a:r>
              <a:rPr lang="en-US" sz="1000" i="1" dirty="0">
                <a:latin typeface="+mn-lt"/>
                <a:ea typeface="MS Mincho"/>
                <a:cs typeface="Times New Roman"/>
              </a:rPr>
              <a:t>Educacao como practica de libertad: Edzione Italiana</a:t>
            </a:r>
            <a:r>
              <a:rPr lang="en-US" sz="1000" dirty="0">
                <a:latin typeface="+mn-lt"/>
                <a:ea typeface="MS Mincho"/>
                <a:cs typeface="Times New Roman"/>
              </a:rPr>
              <a:t>. Arnoldo Mondaton Editore.</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Bloom, B. S. (1985). </a:t>
            </a:r>
            <a:r>
              <a:rPr lang="en-US" sz="1000" i="1" dirty="0">
                <a:latin typeface="+mn-lt"/>
                <a:ea typeface="MS Mincho"/>
                <a:cs typeface="Times New Roman"/>
              </a:rPr>
              <a:t>Developing talent in young people</a:t>
            </a:r>
            <a:r>
              <a:rPr lang="en-US" sz="1000" dirty="0">
                <a:latin typeface="+mn-lt"/>
                <a:ea typeface="MS Mincho"/>
                <a:cs typeface="Times New Roman"/>
              </a:rPr>
              <a:t>. New York: Ballantine Books.</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Gonzalez, V. M., Goeppinger, J., &amp; Lorig, K. (1990). Four psychosocial theories and their application to patient education and clinical practice. </a:t>
            </a:r>
            <a:r>
              <a:rPr lang="en-US" sz="1000" i="1" dirty="0">
                <a:latin typeface="+mn-lt"/>
                <a:ea typeface="MS Mincho"/>
                <a:cs typeface="Times New Roman"/>
              </a:rPr>
              <a:t>Arthritis Care and Research.</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Murray, C. J., &amp; Lopez, A. D. (1996). </a:t>
            </a:r>
            <a:r>
              <a:rPr lang="en-US" sz="1000" i="1" dirty="0">
                <a:latin typeface="+mn-lt"/>
                <a:ea typeface="MS Mincho"/>
                <a:cs typeface="Times New Roman"/>
              </a:rPr>
              <a:t>The global burden of disease: A comprehensive assessment of mortality and disability from disease, injuries, and risk factors in 1990 projected to 2020</a:t>
            </a:r>
            <a:r>
              <a:rPr lang="en-US" sz="1000" dirty="0">
                <a:latin typeface="+mn-lt"/>
                <a:ea typeface="MS Mincho"/>
                <a:cs typeface="Times New Roman"/>
              </a:rPr>
              <a:t>.  Cambridge, MA:  Harvard School of Public Health.</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Lorig, K., Holman, H., Sobel, S., Laurent, D., Gonzalez, V., &amp; Minor, M. (2000). </a:t>
            </a:r>
            <a:r>
              <a:rPr lang="en-US" sz="1000" i="1" dirty="0">
                <a:latin typeface="+mn-lt"/>
                <a:ea typeface="MS Mincho"/>
                <a:cs typeface="Times New Roman"/>
              </a:rPr>
              <a:t>Living a healthy life with chronic conditions: Self-management of heart disease, arthritis, diabetes, asthma, bronchitis, emphysema, and others. </a:t>
            </a:r>
            <a:r>
              <a:rPr lang="en-US" sz="1000" dirty="0">
                <a:latin typeface="+mn-lt"/>
                <a:ea typeface="MS Mincho"/>
                <a:cs typeface="Times New Roman"/>
              </a:rPr>
              <a:t>Boulder, CO: Bull Publishing CO.</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Lorig, K., &amp; Holman, H. (2004). </a:t>
            </a:r>
            <a:r>
              <a:rPr lang="en-US" sz="1000" i="1" dirty="0">
                <a:latin typeface="+mn-lt"/>
                <a:ea typeface="MS Mincho"/>
                <a:cs typeface="Times New Roman"/>
              </a:rPr>
              <a:t>Self-management education: Context, definition, and outcomes and mechanisms. </a:t>
            </a:r>
            <a:r>
              <a:rPr lang="en-US" sz="1000" dirty="0">
                <a:latin typeface="+mn-lt"/>
                <a:ea typeface="MS Mincho"/>
                <a:cs typeface="Times New Roman"/>
              </a:rPr>
              <a:t>Retrieved from </a:t>
            </a:r>
            <a:r>
              <a:rPr lang="en-US" sz="1000" u="sng" dirty="0">
                <a:solidFill>
                  <a:srgbClr val="0000FF"/>
                </a:solidFill>
                <a:latin typeface="+mn-lt"/>
                <a:ea typeface="MS Mincho"/>
                <a:cs typeface="Times New Roman"/>
              </a:rPr>
              <a:t>http://www.chronicdisease.health.gov.au/pdfs/lorig.pdf.Accessed</a:t>
            </a:r>
            <a:endParaRPr lang="en-US" sz="1000" dirty="0">
              <a:latin typeface="+mn-lt"/>
              <a:ea typeface="MS Mincho"/>
              <a:cs typeface="Times New Roman"/>
            </a:endParaRP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Funnell, M. (March 2000) Helping Patients Take Charge of Their Chronic Illnesses.  Family Practice Management.</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Wagner, E. H. (1998). Chronic disease management: What will it take to improve care for chronic illness. </a:t>
            </a:r>
            <a:r>
              <a:rPr lang="en-US" sz="1000" i="1" dirty="0">
                <a:latin typeface="+mn-lt"/>
                <a:ea typeface="MS Mincho"/>
                <a:cs typeface="Times New Roman"/>
              </a:rPr>
              <a:t>Effective Clinical Practice, 1</a:t>
            </a:r>
            <a:r>
              <a:rPr lang="en-US" sz="1000" dirty="0">
                <a:latin typeface="+mn-lt"/>
                <a:ea typeface="MS Mincho"/>
                <a:cs typeface="Times New Roman"/>
              </a:rPr>
              <a:t>, 2-4.</a:t>
            </a:r>
          </a:p>
          <a:p>
            <a:pPr marL="233363" marR="0" lvl="0" indent="-233363">
              <a:spcBef>
                <a:spcPts val="0"/>
              </a:spcBef>
              <a:spcAft>
                <a:spcPts val="1000"/>
              </a:spcAft>
              <a:buFont typeface="+mj-lt"/>
              <a:buAutoNum type="arabicPeriod" startAt="16"/>
              <a:tabLst>
                <a:tab pos="228600" algn="l"/>
              </a:tabLst>
            </a:pPr>
            <a:r>
              <a:rPr lang="en-US" sz="1000" dirty="0">
                <a:latin typeface="+mn-lt"/>
                <a:ea typeface="MS Mincho"/>
                <a:cs typeface="Times New Roman"/>
              </a:rPr>
              <a:t> Fischer, D., Stewart, A. L., Bloch, D. A, Lorig, K., Laurent, D., &amp; Holman, H. (1999). Capturing the Patient’s View of Change as a Clinical Outcome Measure</a:t>
            </a:r>
            <a:r>
              <a:rPr lang="en-US" sz="1000" i="1" dirty="0">
                <a:latin typeface="+mn-lt"/>
                <a:ea typeface="MS Mincho"/>
                <a:cs typeface="Times New Roman"/>
              </a:rPr>
              <a:t>.  JAMA </a:t>
            </a:r>
            <a:r>
              <a:rPr lang="en-US" sz="1000" dirty="0">
                <a:latin typeface="+mn-lt"/>
                <a:ea typeface="MS Mincho"/>
                <a:cs typeface="Times New Roman"/>
              </a:rPr>
              <a:t>282(12). </a:t>
            </a:r>
            <a:endParaRPr lang="en-US" sz="1000" dirty="0">
              <a:effectLst/>
              <a:latin typeface="+mn-lt"/>
              <a:ea typeface="MS Mincho"/>
              <a:cs typeface="Times New Roman"/>
            </a:endParaRPr>
          </a:p>
        </p:txBody>
      </p:sp>
    </p:spTree>
    <p:extLst>
      <p:ext uri="{BB962C8B-B14F-4D97-AF65-F5344CB8AC3E}">
        <p14:creationId xmlns:p14="http://schemas.microsoft.com/office/powerpoint/2010/main" val="10676793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85800"/>
            <a:ext cx="8001000" cy="838200"/>
          </a:xfrm>
        </p:spPr>
        <p:txBody>
          <a:bodyPr/>
          <a:lstStyle/>
          <a:p>
            <a:r>
              <a:rPr lang="en-US" sz="1600" dirty="0"/>
              <a:t>References: </a:t>
            </a:r>
            <a:br>
              <a:rPr lang="en-US" sz="1600" dirty="0"/>
            </a:br>
            <a:r>
              <a:rPr lang="en-US" sz="1600" dirty="0"/>
              <a:t>Applying Theories, Perspectives, and Practice Models to Integrated Health</a:t>
            </a:r>
            <a:br>
              <a:rPr lang="en-US" sz="1600" dirty="0"/>
            </a:br>
            <a:endParaRPr lang="en-US" sz="1600" dirty="0"/>
          </a:p>
        </p:txBody>
      </p:sp>
      <p:sp>
        <p:nvSpPr>
          <p:cNvPr id="3" name="Rectangle 2"/>
          <p:cNvSpPr/>
          <p:nvPr/>
        </p:nvSpPr>
        <p:spPr>
          <a:xfrm>
            <a:off x="838200" y="1524000"/>
            <a:ext cx="6858000" cy="2426305"/>
          </a:xfrm>
          <a:prstGeom prst="rect">
            <a:avLst/>
          </a:prstGeom>
        </p:spPr>
        <p:txBody>
          <a:bodyPr wrap="square">
            <a:spAutoFit/>
          </a:bodyPr>
          <a:lstStyle/>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Hunter, C. L., Goodie, J. L., Oordt, J. L., &amp; Dobmeyer, A. C. (2012). </a:t>
            </a:r>
            <a:r>
              <a:rPr lang="en-US" sz="1000" i="1" dirty="0">
                <a:latin typeface="+mn-lt"/>
                <a:ea typeface="MS Mincho"/>
                <a:cs typeface="Times New Roman"/>
              </a:rPr>
              <a:t>Integrated behavioral health in primary care: Step-by-step guidance for assessment and intervention</a:t>
            </a:r>
            <a:r>
              <a:rPr lang="en-US" sz="1000" dirty="0">
                <a:latin typeface="+mn-lt"/>
                <a:ea typeface="MS Mincho"/>
                <a:cs typeface="Times New Roman"/>
              </a:rPr>
              <a:t>. Washington, D.C.: American Psychological Association. </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Robinson, B. (2009). When therapist variables and the client’s theory of change meet.  </a:t>
            </a:r>
            <a:r>
              <a:rPr lang="en-US" sz="1000" i="1" dirty="0">
                <a:latin typeface="+mn-lt"/>
                <a:ea typeface="MS Mincho"/>
                <a:cs typeface="Times New Roman"/>
              </a:rPr>
              <a:t>Psychotherapy in Australia, 15</a:t>
            </a:r>
            <a:r>
              <a:rPr lang="en-US" sz="1000" dirty="0">
                <a:latin typeface="+mn-lt"/>
                <a:ea typeface="MS Mincho"/>
                <a:cs typeface="Times New Roman"/>
              </a:rPr>
              <a:t>(4), 60-65.</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Prochaska, J .O., Norcross, J. C., DiClemente, C. C. (1994). </a:t>
            </a:r>
            <a:r>
              <a:rPr lang="en-US" sz="1000" i="1" dirty="0">
                <a:latin typeface="+mn-lt"/>
                <a:ea typeface="MS Mincho"/>
                <a:cs typeface="Times New Roman"/>
              </a:rPr>
              <a:t>Changing for good: A revolutionary six-stage program for overcoming bad habits and moving your life positively forward</a:t>
            </a:r>
            <a:r>
              <a:rPr lang="en-US" sz="1000" dirty="0">
                <a:latin typeface="+mn-lt"/>
                <a:ea typeface="MS Mincho"/>
                <a:cs typeface="Times New Roman"/>
              </a:rPr>
              <a:t>. New York: Avon Books.</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Prochaska, J.O., &amp; Norcross, J.C. (2001). Stages of change. </a:t>
            </a:r>
            <a:r>
              <a:rPr lang="en-US" sz="1000" i="1" dirty="0">
                <a:latin typeface="+mn-lt"/>
                <a:ea typeface="MS Mincho"/>
                <a:cs typeface="Times New Roman"/>
              </a:rPr>
              <a:t>Psychotherapy 38</a:t>
            </a:r>
            <a:r>
              <a:rPr lang="en-US" sz="1000" dirty="0">
                <a:latin typeface="+mn-lt"/>
                <a:ea typeface="MS Mincho"/>
                <a:cs typeface="Times New Roman"/>
              </a:rPr>
              <a:t>(4).</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  Prochaska, J. O., DiClemente, C. C., &amp; Norcross, J. C. (1992). In search of how people change: Applications to addictive behaviors. </a:t>
            </a:r>
            <a:r>
              <a:rPr lang="en-US" sz="1000" i="1" dirty="0">
                <a:latin typeface="+mn-lt"/>
                <a:ea typeface="MS Mincho"/>
                <a:cs typeface="Times New Roman"/>
              </a:rPr>
              <a:t>American Psychologist, 47</a:t>
            </a:r>
            <a:r>
              <a:rPr lang="en-US" sz="1000" dirty="0">
                <a:latin typeface="+mn-lt"/>
                <a:ea typeface="MS Mincho"/>
                <a:cs typeface="Times New Roman"/>
              </a:rPr>
              <a:t>, 1102-1114.  </a:t>
            </a:r>
          </a:p>
          <a:p>
            <a:pPr marL="228600" marR="0" lvl="0" indent="-228600">
              <a:spcBef>
                <a:spcPts val="0"/>
              </a:spcBef>
              <a:spcAft>
                <a:spcPts val="1000"/>
              </a:spcAft>
              <a:buFont typeface="+mj-lt"/>
              <a:buAutoNum type="arabicPeriod" startAt="28"/>
              <a:tabLst>
                <a:tab pos="228600" algn="l"/>
              </a:tabLst>
            </a:pPr>
            <a:r>
              <a:rPr lang="en-US" sz="1000" dirty="0">
                <a:latin typeface="+mn-lt"/>
                <a:ea typeface="MS Mincho"/>
                <a:cs typeface="Times New Roman"/>
              </a:rPr>
              <a:t>Ryan R., P., Deci, E., &amp; Williams, G. (2008). Facilitating health behavior change and it’s maintenance: Interventions based on Self Determination theory. </a:t>
            </a:r>
            <a:r>
              <a:rPr lang="en-US" sz="1000" i="1" dirty="0">
                <a:latin typeface="+mn-lt"/>
                <a:ea typeface="MS Mincho"/>
                <a:cs typeface="Times New Roman"/>
              </a:rPr>
              <a:t>The European Health Psychologist, 10</a:t>
            </a:r>
            <a:r>
              <a:rPr lang="en-US" sz="1000" dirty="0">
                <a:latin typeface="+mn-lt"/>
                <a:ea typeface="MS Mincho"/>
                <a:cs typeface="Times New Roman"/>
              </a:rPr>
              <a:t>, 2-5.</a:t>
            </a:r>
            <a:endParaRPr lang="en-US" sz="1000" dirty="0">
              <a:effectLst/>
              <a:latin typeface="+mn-lt"/>
              <a:ea typeface="MS Mincho"/>
              <a:cs typeface="Times New Roman"/>
            </a:endParaRPr>
          </a:p>
        </p:txBody>
      </p:sp>
    </p:spTree>
    <p:extLst>
      <p:ext uri="{BB962C8B-B14F-4D97-AF65-F5344CB8AC3E}">
        <p14:creationId xmlns:p14="http://schemas.microsoft.com/office/powerpoint/2010/main" val="65305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Biological, Psychological, Social Relational and Spiritual Aspects—A Person-Focused Approach</a:t>
            </a:r>
            <a:r>
              <a:rPr lang="en-US" baseline="30000" dirty="0"/>
              <a:t>1</a:t>
            </a:r>
            <a:br>
              <a:rPr lang="en-US" dirty="0"/>
            </a:br>
            <a:br>
              <a:rPr lang="en-US" dirty="0"/>
            </a:br>
            <a:endParaRPr lang="en-US" dirty="0"/>
          </a:p>
        </p:txBody>
      </p:sp>
      <p:sp>
        <p:nvSpPr>
          <p:cNvPr id="3" name="Content Placeholder 2"/>
          <p:cNvSpPr>
            <a:spLocks noGrp="1"/>
          </p:cNvSpPr>
          <p:nvPr>
            <p:ph sz="half" idx="4294967295"/>
          </p:nvPr>
        </p:nvSpPr>
        <p:spPr>
          <a:xfrm>
            <a:off x="1065212" y="2529997"/>
            <a:ext cx="3659188" cy="3311525"/>
          </a:xfrm>
          <a:ln w="19050">
            <a:solidFill>
              <a:schemeClr val="bg1">
                <a:lumMod val="85000"/>
              </a:schemeClr>
            </a:solidFill>
          </a:ln>
        </p:spPr>
        <p:txBody>
          <a:bodyPr tIns="91440"/>
          <a:lstStyle/>
          <a:p>
            <a:pPr marL="233363" lvl="1" indent="-233363">
              <a:spcBef>
                <a:spcPts val="600"/>
              </a:spcBef>
            </a:pPr>
            <a:r>
              <a:rPr lang="en-US" sz="1600" dirty="0"/>
              <a:t>Collects information regarding history, development, biology, genetics, psychology, social, spiritual, and environmental aspects of health</a:t>
            </a:r>
          </a:p>
          <a:p>
            <a:pPr marL="233363" lvl="1" indent="-233363">
              <a:spcBef>
                <a:spcPts val="600"/>
              </a:spcBef>
            </a:pPr>
            <a:r>
              <a:rPr lang="en-US" sz="1600" dirty="0"/>
              <a:t>Offers a structure to examine current mental status </a:t>
            </a:r>
          </a:p>
          <a:p>
            <a:pPr marL="233363" lvl="1" indent="-233363">
              <a:spcBef>
                <a:spcPts val="600"/>
              </a:spcBef>
            </a:pPr>
            <a:r>
              <a:rPr lang="en-US" sz="1600" dirty="0"/>
              <a:t>Provides insight into personal strengths and weakness including social role, environmental resources, mental health and physical health</a:t>
            </a:r>
          </a:p>
          <a:p>
            <a:pPr marL="339725" lvl="1" indent="-339725">
              <a:spcBef>
                <a:spcPts val="1200"/>
              </a:spcBef>
            </a:pPr>
            <a:endParaRPr lang="en-US" sz="1600" dirty="0"/>
          </a:p>
        </p:txBody>
      </p:sp>
      <p:sp>
        <p:nvSpPr>
          <p:cNvPr id="5" name="Text Placeholder 4"/>
          <p:cNvSpPr>
            <a:spLocks noGrp="1"/>
          </p:cNvSpPr>
          <p:nvPr>
            <p:ph type="body" idx="4294967295"/>
          </p:nvPr>
        </p:nvSpPr>
        <p:spPr>
          <a:xfrm>
            <a:off x="1065212" y="2183922"/>
            <a:ext cx="3659188" cy="346075"/>
          </a:xfrm>
          <a:solidFill>
            <a:srgbClr val="4F81BD"/>
          </a:solidFill>
          <a:ln w="19050">
            <a:solidFill>
              <a:schemeClr val="bg1">
                <a:lumMod val="85000"/>
              </a:schemeClr>
            </a:solidFill>
          </a:ln>
        </p:spPr>
        <p:txBody>
          <a:bodyPr/>
          <a:lstStyle/>
          <a:p>
            <a:pPr algn="ctr"/>
            <a:r>
              <a:rPr lang="en-US" sz="1800" b="1" dirty="0">
                <a:solidFill>
                  <a:schemeClr val="bg1"/>
                </a:solidFill>
              </a:rPr>
              <a:t>Purpose</a:t>
            </a:r>
          </a:p>
        </p:txBody>
      </p:sp>
      <p:sp>
        <p:nvSpPr>
          <p:cNvPr id="6" name="Text Placeholder 5"/>
          <p:cNvSpPr>
            <a:spLocks noGrp="1"/>
          </p:cNvSpPr>
          <p:nvPr>
            <p:ph type="body" sz="quarter" idx="4294967295"/>
          </p:nvPr>
        </p:nvSpPr>
        <p:spPr>
          <a:xfrm>
            <a:off x="5029200" y="2183922"/>
            <a:ext cx="3660775" cy="346075"/>
          </a:xfrm>
          <a:solidFill>
            <a:srgbClr val="4F81BD"/>
          </a:solidFill>
          <a:ln w="19050">
            <a:solidFill>
              <a:schemeClr val="bg1">
                <a:lumMod val="85000"/>
              </a:schemeClr>
            </a:solidFill>
          </a:ln>
        </p:spPr>
        <p:txBody>
          <a:bodyPr/>
          <a:lstStyle/>
          <a:p>
            <a:pPr algn="ctr"/>
            <a:r>
              <a:rPr lang="en-US" sz="1800" b="1" dirty="0">
                <a:solidFill>
                  <a:schemeClr val="bg1"/>
                </a:solidFill>
              </a:rPr>
              <a:t>Contributions</a:t>
            </a:r>
          </a:p>
        </p:txBody>
      </p:sp>
      <p:sp>
        <p:nvSpPr>
          <p:cNvPr id="7" name="Content Placeholder 6"/>
          <p:cNvSpPr>
            <a:spLocks noGrp="1"/>
          </p:cNvSpPr>
          <p:nvPr>
            <p:ph sz="quarter" idx="4294967295"/>
          </p:nvPr>
        </p:nvSpPr>
        <p:spPr>
          <a:xfrm>
            <a:off x="5029200" y="2529997"/>
            <a:ext cx="3660775" cy="3311525"/>
          </a:xfrm>
          <a:noFill/>
          <a:ln w="19050">
            <a:solidFill>
              <a:schemeClr val="bg1">
                <a:lumMod val="85000"/>
              </a:schemeClr>
            </a:solidFill>
          </a:ln>
          <a:extLst>
            <a:ext uri="{909E8E84-426E-40dd-AFC4-6F175D3DCCD1}">
              <a14:hiddenFill xmlns:a14="http://schemas.microsoft.com/office/drawing/2010/main" xmlns="">
                <a:solidFill>
                  <a:schemeClr val="accent1"/>
                </a:solidFill>
              </a14:hiddenFill>
            </a:ext>
          </a:extLst>
        </p:spPr>
        <p:txBody>
          <a:bodyPr vert="horz" wrap="square" lIns="91440" tIns="91440" rIns="91440" bIns="45720" numCol="1" anchor="t" anchorCtr="0" compatLnSpc="1">
            <a:prstTxWarp prst="textNoShape">
              <a:avLst/>
            </a:prstTxWarp>
          </a:bodyPr>
          <a:lstStyle/>
          <a:p>
            <a:pPr marL="233363" lvl="1" indent="-233363">
              <a:spcBef>
                <a:spcPts val="600"/>
              </a:spcBef>
            </a:pPr>
            <a:r>
              <a:rPr lang="en-US" sz="1600" dirty="0"/>
              <a:t>Holistic- person and situation context</a:t>
            </a:r>
          </a:p>
          <a:p>
            <a:pPr marL="233363" lvl="1" indent="-233363">
              <a:spcBef>
                <a:spcPts val="600"/>
              </a:spcBef>
            </a:pPr>
            <a:r>
              <a:rPr lang="en-US" sz="1600" dirty="0"/>
              <a:t>Helps tie together theories to better understand aspects of the person and environment</a:t>
            </a:r>
          </a:p>
          <a:p>
            <a:pPr marL="233363" lvl="1" indent="-233363">
              <a:spcBef>
                <a:spcPts val="600"/>
              </a:spcBef>
            </a:pPr>
            <a:r>
              <a:rPr lang="en-US" sz="1600" dirty="0"/>
              <a:t>Gives integration and interconnectedness to contrasting qualities of the person</a:t>
            </a:r>
          </a:p>
          <a:p>
            <a:pPr marL="233363" lvl="1" indent="-233363">
              <a:spcBef>
                <a:spcPts val="600"/>
              </a:spcBef>
            </a:pPr>
            <a:r>
              <a:rPr lang="en-US" sz="1600" dirty="0"/>
              <a:t>Identifying possibilities for engaging micro and macro systems of practice</a:t>
            </a:r>
          </a:p>
          <a:p>
            <a:pPr marL="233363" lvl="1" indent="-233363">
              <a:spcBef>
                <a:spcPts val="600"/>
              </a:spcBef>
            </a:pPr>
            <a:endParaRPr lang="en-US" sz="1600" dirty="0"/>
          </a:p>
        </p:txBody>
      </p:sp>
    </p:spTree>
    <p:extLst>
      <p:ext uri="{BB962C8B-B14F-4D97-AF65-F5344CB8AC3E}">
        <p14:creationId xmlns:p14="http://schemas.microsoft.com/office/powerpoint/2010/main" val="193399284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33400"/>
            <a:ext cx="8001000" cy="838200"/>
          </a:xfrm>
        </p:spPr>
        <p:txBody>
          <a:bodyPr/>
          <a:lstStyle/>
          <a:p>
            <a:r>
              <a:rPr lang="en-US" dirty="0"/>
              <a:t>Group Activity</a:t>
            </a:r>
            <a:br>
              <a:rPr lang="en-US" dirty="0"/>
            </a:br>
            <a:r>
              <a:rPr lang="en-US" sz="2400" dirty="0">
                <a:solidFill>
                  <a:srgbClr val="CE7124"/>
                </a:solidFill>
              </a:rPr>
              <a:t>Person and Environmental Focused Mandalas…</a:t>
            </a:r>
            <a:endParaRPr lang="en-US" baseline="30000" dirty="0"/>
          </a:p>
        </p:txBody>
      </p:sp>
      <p:sp>
        <p:nvSpPr>
          <p:cNvPr id="6" name="TextBox 5"/>
          <p:cNvSpPr txBox="1"/>
          <p:nvPr/>
        </p:nvSpPr>
        <p:spPr>
          <a:xfrm>
            <a:off x="1686460" y="1447800"/>
            <a:ext cx="5638800" cy="923330"/>
          </a:xfrm>
          <a:prstGeom prst="rect">
            <a:avLst/>
          </a:prstGeom>
          <a:solidFill>
            <a:schemeClr val="bg1"/>
          </a:solidFill>
        </p:spPr>
        <p:txBody>
          <a:bodyPr wrap="square" rtlCol="0">
            <a:spAutoFit/>
          </a:bodyPr>
          <a:lstStyle/>
          <a:p>
            <a:pPr algn="ctr"/>
            <a:r>
              <a:rPr lang="en-US" sz="1800" b="1" dirty="0">
                <a:solidFill>
                  <a:srgbClr val="0070C0"/>
                </a:solidFill>
              </a:rPr>
              <a:t>“We do not give priority to either the person or the environment, but rather see person </a:t>
            </a:r>
            <a:r>
              <a:rPr lang="en-US" sz="1800" b="1" i="1" dirty="0">
                <a:solidFill>
                  <a:srgbClr val="0070C0"/>
                </a:solidFill>
              </a:rPr>
              <a:t>and</a:t>
            </a:r>
            <a:r>
              <a:rPr lang="en-US" sz="1800" b="1" dirty="0">
                <a:solidFill>
                  <a:srgbClr val="0070C0"/>
                </a:solidFill>
              </a:rPr>
              <a:t> environment as inextricably related.” </a:t>
            </a:r>
            <a:r>
              <a:rPr lang="en-US" sz="1800" b="1" baseline="30000" dirty="0">
                <a:solidFill>
                  <a:srgbClr val="0070C0"/>
                </a:solidFill>
              </a:rPr>
              <a:t>1</a:t>
            </a:r>
            <a:endParaRPr lang="en-US" sz="1800" b="1" dirty="0">
              <a:solidFill>
                <a:srgbClr val="0070C0"/>
              </a:solidFill>
            </a:endParaRPr>
          </a:p>
        </p:txBody>
      </p:sp>
      <p:sp>
        <p:nvSpPr>
          <p:cNvPr id="3" name="Content Placeholder 2"/>
          <p:cNvSpPr>
            <a:spLocks noGrp="1"/>
          </p:cNvSpPr>
          <p:nvPr>
            <p:ph idx="1"/>
          </p:nvPr>
        </p:nvSpPr>
        <p:spPr>
          <a:xfrm>
            <a:off x="685800" y="2438400"/>
            <a:ext cx="8001000" cy="3581400"/>
          </a:xfrm>
        </p:spPr>
        <p:txBody>
          <a:bodyPr/>
          <a:lstStyle/>
          <a:p>
            <a:pPr marL="914400" lvl="1" indent="-457200">
              <a:buClr>
                <a:srgbClr val="CE7124"/>
              </a:buClr>
              <a:buFont typeface="+mj-lt"/>
              <a:buAutoNum type="arabicPeriod"/>
            </a:pPr>
            <a:r>
              <a:rPr lang="en-US" dirty="0"/>
              <a:t>Using the mandalas (on the next slide) of human behavior theories, consider how these various theories might be useful in practice with people who have a combination of health, mental health, and substance use disorders.</a:t>
            </a:r>
          </a:p>
          <a:p>
            <a:pPr marL="914400" lvl="1" indent="-457200">
              <a:buClr>
                <a:srgbClr val="CE7124"/>
              </a:buClr>
              <a:buFont typeface="+mj-lt"/>
              <a:buAutoNum type="arabicPeriod"/>
            </a:pPr>
            <a:r>
              <a:rPr lang="en-US" dirty="0"/>
              <a:t>Start by examining a clinical case example, or reading a narrative written by a person living with one or more of chronic conditions. </a:t>
            </a:r>
          </a:p>
          <a:p>
            <a:pPr marL="914400" lvl="1" indent="-457200">
              <a:buClr>
                <a:srgbClr val="CE7124"/>
              </a:buClr>
              <a:buFont typeface="+mj-lt"/>
              <a:buAutoNum type="arabicPeriod"/>
            </a:pPr>
            <a:r>
              <a:rPr lang="en-US" dirty="0"/>
              <a:t>Applying both the person-focused and environmental mandalas, examine how they interact and impact on the person’s experience.</a:t>
            </a:r>
          </a:p>
        </p:txBody>
      </p:sp>
    </p:spTree>
    <p:extLst>
      <p:ext uri="{BB962C8B-B14F-4D97-AF65-F5344CB8AC3E}">
        <p14:creationId xmlns:p14="http://schemas.microsoft.com/office/powerpoint/2010/main" val="3112097741"/>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7712</TotalTime>
  <Words>5491</Words>
  <Application>Microsoft Office PowerPoint</Application>
  <PresentationFormat>On-screen Show (4:3)</PresentationFormat>
  <Paragraphs>571</Paragraphs>
  <Slides>78</Slides>
  <Notes>54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78</vt:i4>
      </vt:variant>
    </vt:vector>
  </HeadingPairs>
  <TitlesOfParts>
    <vt:vector size="89" baseType="lpstr">
      <vt:lpstr>ＭＳ Ｐゴシック</vt:lpstr>
      <vt:lpstr>Arial</vt:lpstr>
      <vt:lpstr>Arial Bold</vt:lpstr>
      <vt:lpstr>Arial Unicode MS</vt:lpstr>
      <vt:lpstr>Calibri</vt:lpstr>
      <vt:lpstr>MS Mincho</vt:lpstr>
      <vt:lpstr>Times</vt:lpstr>
      <vt:lpstr>Times New Roman</vt:lpstr>
      <vt:lpstr>Wingdings</vt:lpstr>
      <vt:lpstr>ヒラギノ角ゴ Pro W3</vt:lpstr>
      <vt:lpstr>CIHS Powerpoint Template</vt:lpstr>
      <vt:lpstr>Applying Theories, Perspectives, and Practice Models to Integrated Health</vt:lpstr>
      <vt:lpstr>Module 3  Theories, Perspectives, and Practice Models in Integrated Health</vt:lpstr>
      <vt:lpstr>The Basic Value of Theories …1 </vt:lpstr>
      <vt:lpstr>Contribution of Theory to Integrated Health? 2</vt:lpstr>
      <vt:lpstr>Using Common Theories to Enhance Assessment 3</vt:lpstr>
      <vt:lpstr>Group Activity Generating Questions Associated with Theories…</vt:lpstr>
      <vt:lpstr>BioPsychoSocialSpiritual  </vt:lpstr>
      <vt:lpstr>Biological, Psychological, Social Relational and Spiritual Aspects—A Person-Focused Approach1  </vt:lpstr>
      <vt:lpstr>Group Activity Person and Environmental Focused Mandalas…</vt:lpstr>
      <vt:lpstr>Person and Environmental Focused Mandalas1</vt:lpstr>
      <vt:lpstr>Explanatory Models</vt:lpstr>
      <vt:lpstr>Stress  Vulnerability</vt:lpstr>
      <vt:lpstr>History of Mental Disorders </vt:lpstr>
      <vt:lpstr>Typical Reactions Towards Mental Illness6 </vt:lpstr>
      <vt:lpstr>Factors Contributing to Mental Health Disorders6</vt:lpstr>
      <vt:lpstr>The Stress Vulnerability Model7</vt:lpstr>
      <vt:lpstr>Group Activity How do the causal models of mental health disorders impact practice?</vt:lpstr>
      <vt:lpstr>Practice Theory Models</vt:lpstr>
      <vt:lpstr>Practice Theory Models8</vt:lpstr>
      <vt:lpstr>Critical Examination of Theory8</vt:lpstr>
      <vt:lpstr>Strengths and Resiliency  </vt:lpstr>
      <vt:lpstr>Consider An Example9</vt:lpstr>
      <vt:lpstr>Process Recording9</vt:lpstr>
      <vt:lpstr>Basic Assumptions of Strengths Perspective10,11,12</vt:lpstr>
      <vt:lpstr>Strengths-Based Practice? 9</vt:lpstr>
      <vt:lpstr>Empowerment </vt:lpstr>
      <vt:lpstr>Consider Some Examples13</vt:lpstr>
      <vt:lpstr>Empowering Approach?13</vt:lpstr>
      <vt:lpstr>Defining Empowerment for Health</vt:lpstr>
      <vt:lpstr>Sharing of Power16</vt:lpstr>
      <vt:lpstr>Empowerment Applied17</vt:lpstr>
      <vt:lpstr>How Do Patients Become Empowered?17,18</vt:lpstr>
      <vt:lpstr>Paolo Freire19</vt:lpstr>
      <vt:lpstr>Bloom’s Educational Model  About “Into,” “Through,” and “Beyond”20</vt:lpstr>
      <vt:lpstr>Group Activity Patient Education and Empowerment</vt:lpstr>
      <vt:lpstr>The Real Goal of Empowerment is Increased Self Efficacy…21</vt:lpstr>
      <vt:lpstr>Person Centered </vt:lpstr>
      <vt:lpstr>Patient as Central to the Process16</vt:lpstr>
      <vt:lpstr>Medical Model1 vs.  Person-Centered Model of Care1 </vt:lpstr>
      <vt:lpstr>Health Management </vt:lpstr>
      <vt:lpstr>Important Changes in Health Management22</vt:lpstr>
      <vt:lpstr>1) Chronic Disease:  The Major Reason for Seeking Healthcare in the U.S.22</vt:lpstr>
      <vt:lpstr>2) Treating Chronic Conditions Requires a Different Model of Care23</vt:lpstr>
      <vt:lpstr>3) Need for Change in Patient and Provider Roles24,25</vt:lpstr>
      <vt:lpstr>Wagner’s Chronic Care Model26</vt:lpstr>
      <vt:lpstr>Lorig’s Components of Self-Management 23,24,27 </vt:lpstr>
      <vt:lpstr>Group Activity Good Chronic Care Requires Self-Management</vt:lpstr>
      <vt:lpstr>Health Beliefs</vt:lpstr>
      <vt:lpstr>Health Belief Model 3,28</vt:lpstr>
      <vt:lpstr>Group Activity Beliefs about Pain</vt:lpstr>
      <vt:lpstr>The Client’s Theory of Change</vt:lpstr>
      <vt:lpstr>The Client’s Theory of Change 29</vt:lpstr>
      <vt:lpstr>Activity Client’s Theory of Change …</vt:lpstr>
      <vt:lpstr>Stage of Change</vt:lpstr>
      <vt:lpstr>Stage of Change Theory30</vt:lpstr>
      <vt:lpstr>James Prochaska</vt:lpstr>
      <vt:lpstr>Stage of Change…Details30</vt:lpstr>
      <vt:lpstr>10 Principles for Applying Stage of Change Theory 30,31,32 </vt:lpstr>
      <vt:lpstr>Activity For each of the detailed Stage of Change principles that follow…</vt:lpstr>
      <vt:lpstr>Change is a Process Rather Than an Event</vt:lpstr>
      <vt:lpstr>Change is Characterized by Stages</vt:lpstr>
      <vt:lpstr>Identifying the Person’s Stage of Readiness is Essential to Tailoring Interventions that will be Most Effective </vt:lpstr>
      <vt:lpstr>Moving One Stage at a Time is the Most Reasonable Goal </vt:lpstr>
      <vt:lpstr>Knowing the Changer’s Stage Helps to Individualize the Approach </vt:lpstr>
      <vt:lpstr>Insight is Necessary But Not Sufficient for Permanent Change </vt:lpstr>
      <vt:lpstr>People Who are Not in the Action Stage May Still be “Actively” Changing</vt:lpstr>
      <vt:lpstr>Understanding How to Maintain Change is Also a Key to Successful Change </vt:lpstr>
      <vt:lpstr>People can be at Different Stages for Different Problems</vt:lpstr>
      <vt:lpstr>The Goal is for Full Freedom from the Problem </vt:lpstr>
      <vt:lpstr>Group Activity Putting together the “theories” of change…</vt:lpstr>
      <vt:lpstr>Self-Determination Theory </vt:lpstr>
      <vt:lpstr>Self-Determination Theory33</vt:lpstr>
      <vt:lpstr>Autonomy, Competence, Relatedness33</vt:lpstr>
      <vt:lpstr>Group Activity Self-Determination Theory …</vt:lpstr>
      <vt:lpstr>In Closing…</vt:lpstr>
      <vt:lpstr>References:  Applying Theories, Perspectives, and Practice Models to Integrated Health</vt:lpstr>
      <vt:lpstr>References:  Applying Theories, Perspectives, and Practice Models to Integrated Health (Cont’d)</vt:lpstr>
      <vt:lpstr>References:  Applying Theories, Perspectives, and Practice Models to Integrated Health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396</cp:revision>
  <cp:lastPrinted>2012-07-24T01:25:46Z</cp:lastPrinted>
  <dcterms:created xsi:type="dcterms:W3CDTF">2012-02-08T16:22:52Z</dcterms:created>
  <dcterms:modified xsi:type="dcterms:W3CDTF">2017-03-13T13:58:54Z</dcterms:modified>
</cp:coreProperties>
</file>