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54"/>
  </p:notesMasterIdLst>
  <p:sldIdLst>
    <p:sldId id="314" r:id="rId2"/>
    <p:sldId id="324" r:id="rId3"/>
    <p:sldId id="257" r:id="rId4"/>
    <p:sldId id="260" r:id="rId5"/>
    <p:sldId id="319" r:id="rId6"/>
    <p:sldId id="273" r:id="rId7"/>
    <p:sldId id="296" r:id="rId8"/>
    <p:sldId id="310" r:id="rId9"/>
    <p:sldId id="276" r:id="rId10"/>
    <p:sldId id="312" r:id="rId11"/>
    <p:sldId id="269" r:id="rId12"/>
    <p:sldId id="311" r:id="rId13"/>
    <p:sldId id="264" r:id="rId14"/>
    <p:sldId id="277" r:id="rId15"/>
    <p:sldId id="313" r:id="rId16"/>
    <p:sldId id="306" r:id="rId17"/>
    <p:sldId id="298" r:id="rId18"/>
    <p:sldId id="268" r:id="rId19"/>
    <p:sldId id="305" r:id="rId20"/>
    <p:sldId id="307" r:id="rId21"/>
    <p:sldId id="320" r:id="rId22"/>
    <p:sldId id="285" r:id="rId23"/>
    <p:sldId id="323" r:id="rId24"/>
    <p:sldId id="283" r:id="rId25"/>
    <p:sldId id="290" r:id="rId26"/>
    <p:sldId id="300" r:id="rId27"/>
    <p:sldId id="295" r:id="rId28"/>
    <p:sldId id="321" r:id="rId29"/>
    <p:sldId id="316" r:id="rId30"/>
    <p:sldId id="292" r:id="rId31"/>
    <p:sldId id="293" r:id="rId32"/>
    <p:sldId id="291" r:id="rId33"/>
    <p:sldId id="297" r:id="rId34"/>
    <p:sldId id="284" r:id="rId35"/>
    <p:sldId id="299" r:id="rId36"/>
    <p:sldId id="279" r:id="rId37"/>
    <p:sldId id="266" r:id="rId38"/>
    <p:sldId id="318" r:id="rId39"/>
    <p:sldId id="270" r:id="rId40"/>
    <p:sldId id="289" r:id="rId41"/>
    <p:sldId id="315" r:id="rId42"/>
    <p:sldId id="271" r:id="rId43"/>
    <p:sldId id="294" r:id="rId44"/>
    <p:sldId id="301" r:id="rId45"/>
    <p:sldId id="302" r:id="rId46"/>
    <p:sldId id="303" r:id="rId47"/>
    <p:sldId id="304" r:id="rId48"/>
    <p:sldId id="261" r:id="rId49"/>
    <p:sldId id="286" r:id="rId50"/>
    <p:sldId id="287" r:id="rId51"/>
    <p:sldId id="322" r:id="rId52"/>
    <p:sldId id="288"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Partain"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FFFFCC"/>
    <a:srgbClr val="E7F3F4"/>
    <a:srgbClr val="00CC99"/>
    <a:srgbClr val="00999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193" autoAdjust="0"/>
  </p:normalViewPr>
  <p:slideViewPr>
    <p:cSldViewPr>
      <p:cViewPr varScale="1">
        <p:scale>
          <a:sx n="77" d="100"/>
          <a:sy n="77" d="100"/>
        </p:scale>
        <p:origin x="365" y="67"/>
      </p:cViewPr>
      <p:guideLst>
        <p:guide orient="horz" pos="2160"/>
        <p:guide pos="2880"/>
      </p:guideLst>
    </p:cSldViewPr>
  </p:slideViewPr>
  <p:notesTextViewPr>
    <p:cViewPr>
      <p:scale>
        <a:sx n="1" d="1"/>
        <a:sy n="1" d="1"/>
      </p:scale>
      <p:origin x="0" y="0"/>
    </p:cViewPr>
  </p:notesTextViewPr>
  <p:sorterViewPr>
    <p:cViewPr>
      <p:scale>
        <a:sx n="100" d="100"/>
        <a:sy n="100" d="100"/>
      </p:scale>
      <p:origin x="0" y="93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A60AC-3DB4-40C4-9D78-2BA15956EC0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173D715-D37C-4250-98BE-341FDB4D482D}">
      <dgm:prSet phldrT="[Text]" custT="1"/>
      <dgm:spPr>
        <a:solidFill>
          <a:schemeClr val="tx1">
            <a:lumMod val="50000"/>
            <a:lumOff val="50000"/>
          </a:schemeClr>
        </a:solidFill>
      </dgm:spPr>
      <dgm:t>
        <a:bodyPr/>
        <a:lstStyle/>
        <a:p>
          <a:r>
            <a:rPr lang="en-US" sz="1600" dirty="0"/>
            <a:t>Selective Serotonin Reuptake Inhibitors (SSRI)</a:t>
          </a:r>
        </a:p>
      </dgm:t>
    </dgm:pt>
    <dgm:pt modelId="{B537B03C-02AA-4445-AA5C-21D224FA4540}" type="parTrans" cxnId="{0569B5AB-ADDD-4284-A0AB-885CA9C052FC}">
      <dgm:prSet/>
      <dgm:spPr/>
      <dgm:t>
        <a:bodyPr/>
        <a:lstStyle/>
        <a:p>
          <a:endParaRPr lang="en-US"/>
        </a:p>
      </dgm:t>
    </dgm:pt>
    <dgm:pt modelId="{EDA87EC3-1B70-4398-A975-198DC7AD45AF}" type="sibTrans" cxnId="{0569B5AB-ADDD-4284-A0AB-885CA9C052FC}">
      <dgm:prSet/>
      <dgm:spPr/>
      <dgm:t>
        <a:bodyPr/>
        <a:lstStyle/>
        <a:p>
          <a:endParaRPr lang="en-US"/>
        </a:p>
      </dgm:t>
    </dgm:pt>
    <dgm:pt modelId="{7E878623-8761-4E2A-A570-87022650C879}">
      <dgm:prSet phldrT="[Text]" custT="1"/>
      <dgm:spPr>
        <a:solidFill>
          <a:schemeClr val="bg2">
            <a:lumMod val="40000"/>
            <a:lumOff val="60000"/>
            <a:alpha val="90000"/>
          </a:schemeClr>
        </a:solidFill>
      </dgm:spPr>
      <dgm:t>
        <a:bodyPr/>
        <a:lstStyle/>
        <a:p>
          <a:r>
            <a:rPr lang="en-US" sz="1800" dirty="0"/>
            <a:t>fluoxetine, paroxetine, citalopram – all $4 </a:t>
          </a:r>
        </a:p>
      </dgm:t>
    </dgm:pt>
    <dgm:pt modelId="{B4E43053-29B3-423D-9DD3-C64FA2D63153}" type="parTrans" cxnId="{88A023FD-3D10-4062-B9C4-1FABF7B5F212}">
      <dgm:prSet/>
      <dgm:spPr/>
      <dgm:t>
        <a:bodyPr/>
        <a:lstStyle/>
        <a:p>
          <a:endParaRPr lang="en-US"/>
        </a:p>
      </dgm:t>
    </dgm:pt>
    <dgm:pt modelId="{0D75F7BF-9650-4ACE-BCE9-AA037BCCBB73}" type="sibTrans" cxnId="{88A023FD-3D10-4062-B9C4-1FABF7B5F212}">
      <dgm:prSet/>
      <dgm:spPr/>
      <dgm:t>
        <a:bodyPr/>
        <a:lstStyle/>
        <a:p>
          <a:endParaRPr lang="en-US"/>
        </a:p>
      </dgm:t>
    </dgm:pt>
    <dgm:pt modelId="{9669908A-7E08-43E3-9AEA-1991015A6ED9}">
      <dgm:prSet phldrT="[Text]" custT="1"/>
      <dgm:spPr>
        <a:solidFill>
          <a:schemeClr val="bg2">
            <a:lumMod val="40000"/>
            <a:lumOff val="60000"/>
            <a:alpha val="90000"/>
          </a:schemeClr>
        </a:solidFill>
      </dgm:spPr>
      <dgm:t>
        <a:bodyPr/>
        <a:lstStyle/>
        <a:p>
          <a:r>
            <a:rPr lang="en-US" sz="1800" dirty="0"/>
            <a:t>sertraline, </a:t>
          </a:r>
          <a:r>
            <a:rPr lang="en-US" sz="1800" dirty="0" err="1"/>
            <a:t>escitalopram</a:t>
          </a:r>
          <a:endParaRPr lang="en-US" sz="1800" dirty="0"/>
        </a:p>
      </dgm:t>
    </dgm:pt>
    <dgm:pt modelId="{5033A76B-A8CB-4E7D-A853-D06A8ABA2F7B}" type="parTrans" cxnId="{117490FB-F704-484D-91E3-D53DF5A6EE6A}">
      <dgm:prSet/>
      <dgm:spPr/>
      <dgm:t>
        <a:bodyPr/>
        <a:lstStyle/>
        <a:p>
          <a:endParaRPr lang="en-US"/>
        </a:p>
      </dgm:t>
    </dgm:pt>
    <dgm:pt modelId="{C037C6E4-BD23-4667-A2FF-7AD490B6B4CE}" type="sibTrans" cxnId="{117490FB-F704-484D-91E3-D53DF5A6EE6A}">
      <dgm:prSet/>
      <dgm:spPr/>
      <dgm:t>
        <a:bodyPr/>
        <a:lstStyle/>
        <a:p>
          <a:endParaRPr lang="en-US"/>
        </a:p>
      </dgm:t>
    </dgm:pt>
    <dgm:pt modelId="{46F32DD2-2BD2-4ED8-9660-37F6D7DDCEAC}">
      <dgm:prSet phldrT="[Text]" custT="1"/>
      <dgm:spPr>
        <a:solidFill>
          <a:schemeClr val="tx1">
            <a:lumMod val="50000"/>
            <a:lumOff val="50000"/>
          </a:schemeClr>
        </a:solidFill>
      </dgm:spPr>
      <dgm:t>
        <a:bodyPr/>
        <a:lstStyle/>
        <a:p>
          <a:r>
            <a:rPr lang="en-US" sz="1600" dirty="0"/>
            <a:t>Selective Dopamine Reuptake Inhibitors (SDRI)</a:t>
          </a:r>
        </a:p>
      </dgm:t>
    </dgm:pt>
    <dgm:pt modelId="{57E06A5E-4F5C-4B5C-9B4F-8E4276F8529F}" type="parTrans" cxnId="{DF7CEB63-B344-4B24-B5C5-01B30548E209}">
      <dgm:prSet/>
      <dgm:spPr/>
      <dgm:t>
        <a:bodyPr/>
        <a:lstStyle/>
        <a:p>
          <a:endParaRPr lang="en-US"/>
        </a:p>
      </dgm:t>
    </dgm:pt>
    <dgm:pt modelId="{B38E51D9-ADE6-404E-87EF-BCB4B283E019}" type="sibTrans" cxnId="{DF7CEB63-B344-4B24-B5C5-01B30548E209}">
      <dgm:prSet/>
      <dgm:spPr/>
      <dgm:t>
        <a:bodyPr/>
        <a:lstStyle/>
        <a:p>
          <a:endParaRPr lang="en-US"/>
        </a:p>
      </dgm:t>
    </dgm:pt>
    <dgm:pt modelId="{49F2B27D-F85E-4A81-9325-1623FBB75057}">
      <dgm:prSet phldrT="[Text]" custT="1"/>
      <dgm:spPr>
        <a:solidFill>
          <a:schemeClr val="bg2">
            <a:lumMod val="40000"/>
            <a:lumOff val="60000"/>
            <a:alpha val="90000"/>
          </a:schemeClr>
        </a:solidFill>
      </dgm:spPr>
      <dgm:t>
        <a:bodyPr/>
        <a:lstStyle/>
        <a:p>
          <a:r>
            <a:rPr lang="en-US" sz="1800" dirty="0"/>
            <a:t>bupropion</a:t>
          </a:r>
        </a:p>
      </dgm:t>
    </dgm:pt>
    <dgm:pt modelId="{C34C8326-B32F-42E4-99D6-436FDB15CFC0}" type="parTrans" cxnId="{41FB0AD9-008C-46CF-874E-3C465E9AD0A5}">
      <dgm:prSet/>
      <dgm:spPr/>
      <dgm:t>
        <a:bodyPr/>
        <a:lstStyle/>
        <a:p>
          <a:endParaRPr lang="en-US"/>
        </a:p>
      </dgm:t>
    </dgm:pt>
    <dgm:pt modelId="{14F19A96-36AC-4FC7-85CF-52A19EC235F9}" type="sibTrans" cxnId="{41FB0AD9-008C-46CF-874E-3C465E9AD0A5}">
      <dgm:prSet/>
      <dgm:spPr/>
      <dgm:t>
        <a:bodyPr/>
        <a:lstStyle/>
        <a:p>
          <a:endParaRPr lang="en-US"/>
        </a:p>
      </dgm:t>
    </dgm:pt>
    <dgm:pt modelId="{E93A7470-48C9-41E7-BFF2-0855BBB5E531}">
      <dgm:prSet phldrT="[Text]" custT="1"/>
      <dgm:spPr>
        <a:solidFill>
          <a:schemeClr val="tx1">
            <a:lumMod val="50000"/>
            <a:lumOff val="50000"/>
          </a:schemeClr>
        </a:solidFill>
      </dgm:spPr>
      <dgm:t>
        <a:bodyPr/>
        <a:lstStyle/>
        <a:p>
          <a:r>
            <a:rPr lang="en-US" sz="1600" dirty="0"/>
            <a:t>Selective Norepinephrine Reuptake Inhibitors (SNRI</a:t>
          </a:r>
          <a:r>
            <a:rPr lang="en-US" sz="1400" dirty="0"/>
            <a:t>)</a:t>
          </a:r>
        </a:p>
      </dgm:t>
    </dgm:pt>
    <dgm:pt modelId="{B2C3D4EC-6632-439C-BCF9-AB0F2A2072BF}" type="parTrans" cxnId="{5D99C3DD-93A1-43BD-827C-3735DDAAD917}">
      <dgm:prSet/>
      <dgm:spPr/>
      <dgm:t>
        <a:bodyPr/>
        <a:lstStyle/>
        <a:p>
          <a:endParaRPr lang="en-US"/>
        </a:p>
      </dgm:t>
    </dgm:pt>
    <dgm:pt modelId="{EF4B76A6-3F28-455A-B548-DE84F0779B0D}" type="sibTrans" cxnId="{5D99C3DD-93A1-43BD-827C-3735DDAAD917}">
      <dgm:prSet/>
      <dgm:spPr/>
      <dgm:t>
        <a:bodyPr/>
        <a:lstStyle/>
        <a:p>
          <a:endParaRPr lang="en-US"/>
        </a:p>
      </dgm:t>
    </dgm:pt>
    <dgm:pt modelId="{488795A0-E7E4-4A08-80AC-8B80F4E944BA}">
      <dgm:prSet phldrT="[Text]" custT="1"/>
      <dgm:spPr>
        <a:solidFill>
          <a:schemeClr val="bg2">
            <a:lumMod val="40000"/>
            <a:lumOff val="60000"/>
            <a:alpha val="90000"/>
          </a:schemeClr>
        </a:solidFill>
        <a:ln>
          <a:solidFill>
            <a:srgbClr val="E7F3F4">
              <a:alpha val="89804"/>
            </a:srgbClr>
          </a:solidFill>
        </a:ln>
      </dgm:spPr>
      <dgm:t>
        <a:bodyPr/>
        <a:lstStyle/>
        <a:p>
          <a:r>
            <a:rPr lang="en-US" sz="1800" dirty="0"/>
            <a:t>venlafaxine</a:t>
          </a:r>
        </a:p>
      </dgm:t>
    </dgm:pt>
    <dgm:pt modelId="{ED52F262-BDE0-4804-8443-4F9B914F2666}" type="parTrans" cxnId="{F9A2EC5C-F07C-489B-B2EA-5C153E0C7A49}">
      <dgm:prSet/>
      <dgm:spPr/>
      <dgm:t>
        <a:bodyPr/>
        <a:lstStyle/>
        <a:p>
          <a:endParaRPr lang="en-US"/>
        </a:p>
      </dgm:t>
    </dgm:pt>
    <dgm:pt modelId="{FE12221D-CC0E-4173-96B1-942BB7EAAC35}" type="sibTrans" cxnId="{F9A2EC5C-F07C-489B-B2EA-5C153E0C7A49}">
      <dgm:prSet/>
      <dgm:spPr/>
      <dgm:t>
        <a:bodyPr/>
        <a:lstStyle/>
        <a:p>
          <a:endParaRPr lang="en-US"/>
        </a:p>
      </dgm:t>
    </dgm:pt>
    <dgm:pt modelId="{7C8E4D25-B820-4C64-8AE8-34CB24BC333D}">
      <dgm:prSet phldrT="[Text]" custT="1"/>
      <dgm:spPr>
        <a:solidFill>
          <a:schemeClr val="bg2">
            <a:lumMod val="40000"/>
            <a:lumOff val="60000"/>
            <a:alpha val="90000"/>
          </a:schemeClr>
        </a:solidFill>
        <a:ln>
          <a:solidFill>
            <a:srgbClr val="E7F3F4">
              <a:alpha val="89804"/>
            </a:srgbClr>
          </a:solidFill>
        </a:ln>
      </dgm:spPr>
      <dgm:t>
        <a:bodyPr/>
        <a:lstStyle/>
        <a:p>
          <a:r>
            <a:rPr lang="en-US" sz="1800" dirty="0"/>
            <a:t>duloxetine</a:t>
          </a:r>
        </a:p>
      </dgm:t>
    </dgm:pt>
    <dgm:pt modelId="{FA602A3A-7331-4DCD-A7D0-6C2B5F0D43A7}" type="parTrans" cxnId="{BA1C407A-F4A1-4785-B4A4-D0AC397E0BBB}">
      <dgm:prSet/>
      <dgm:spPr/>
      <dgm:t>
        <a:bodyPr/>
        <a:lstStyle/>
        <a:p>
          <a:endParaRPr lang="en-US"/>
        </a:p>
      </dgm:t>
    </dgm:pt>
    <dgm:pt modelId="{C9C028D5-C10B-489C-B39D-A57728636DDF}" type="sibTrans" cxnId="{BA1C407A-F4A1-4785-B4A4-D0AC397E0BBB}">
      <dgm:prSet/>
      <dgm:spPr/>
      <dgm:t>
        <a:bodyPr/>
        <a:lstStyle/>
        <a:p>
          <a:endParaRPr lang="en-US"/>
        </a:p>
      </dgm:t>
    </dgm:pt>
    <dgm:pt modelId="{1772A1C2-2304-48A9-879D-AB2262B11921}">
      <dgm:prSet custT="1"/>
      <dgm:spPr>
        <a:solidFill>
          <a:schemeClr val="tx1">
            <a:lumMod val="50000"/>
            <a:lumOff val="50000"/>
          </a:schemeClr>
        </a:solidFill>
      </dgm:spPr>
      <dgm:t>
        <a:bodyPr/>
        <a:lstStyle/>
        <a:p>
          <a:r>
            <a:rPr lang="en-US" sz="1600" dirty="0"/>
            <a:t>Tricyclic Antidepressants (TCA) </a:t>
          </a:r>
        </a:p>
      </dgm:t>
    </dgm:pt>
    <dgm:pt modelId="{34189DB3-45A4-464E-8771-146813F19929}" type="parTrans" cxnId="{066B5319-85ED-442D-965E-EECC1BB4F746}">
      <dgm:prSet/>
      <dgm:spPr/>
      <dgm:t>
        <a:bodyPr/>
        <a:lstStyle/>
        <a:p>
          <a:endParaRPr lang="en-US"/>
        </a:p>
      </dgm:t>
    </dgm:pt>
    <dgm:pt modelId="{976DAAE7-2B82-41FC-B270-1C50F77BB0A0}" type="sibTrans" cxnId="{066B5319-85ED-442D-965E-EECC1BB4F746}">
      <dgm:prSet/>
      <dgm:spPr/>
      <dgm:t>
        <a:bodyPr/>
        <a:lstStyle/>
        <a:p>
          <a:endParaRPr lang="en-US"/>
        </a:p>
      </dgm:t>
    </dgm:pt>
    <dgm:pt modelId="{7BA4514E-0203-47E0-A95D-DDE31791B75A}">
      <dgm:prSet custT="1"/>
      <dgm:spPr>
        <a:solidFill>
          <a:schemeClr val="tx1">
            <a:lumMod val="50000"/>
            <a:lumOff val="50000"/>
          </a:schemeClr>
        </a:solidFill>
      </dgm:spPr>
      <dgm:t>
        <a:bodyPr/>
        <a:lstStyle/>
        <a:p>
          <a:r>
            <a:rPr lang="en-US" sz="1800" dirty="0"/>
            <a:t>Others</a:t>
          </a:r>
        </a:p>
      </dgm:t>
    </dgm:pt>
    <dgm:pt modelId="{E18E87E3-135C-4D73-BF1E-F86CB96127F2}" type="parTrans" cxnId="{882DD2C7-84B5-453D-A3C7-0A72CAE51AA6}">
      <dgm:prSet/>
      <dgm:spPr/>
      <dgm:t>
        <a:bodyPr/>
        <a:lstStyle/>
        <a:p>
          <a:endParaRPr lang="en-US"/>
        </a:p>
      </dgm:t>
    </dgm:pt>
    <dgm:pt modelId="{87CE8233-46A6-4CE6-9D86-D7CE59AA05FF}" type="sibTrans" cxnId="{882DD2C7-84B5-453D-A3C7-0A72CAE51AA6}">
      <dgm:prSet/>
      <dgm:spPr/>
      <dgm:t>
        <a:bodyPr/>
        <a:lstStyle/>
        <a:p>
          <a:endParaRPr lang="en-US"/>
        </a:p>
      </dgm:t>
    </dgm:pt>
    <dgm:pt modelId="{BD26A0FF-B204-4CCC-AB37-AB38D367FB92}" type="pres">
      <dgm:prSet presAssocID="{EF7A60AC-3DB4-40C4-9D78-2BA15956EC05}" presName="Name0" presStyleCnt="0">
        <dgm:presLayoutVars>
          <dgm:dir/>
          <dgm:animLvl val="lvl"/>
          <dgm:resizeHandles val="exact"/>
        </dgm:presLayoutVars>
      </dgm:prSet>
      <dgm:spPr/>
    </dgm:pt>
    <dgm:pt modelId="{C7C74C94-B208-41FB-8506-873AF9776869}" type="pres">
      <dgm:prSet presAssocID="{C173D715-D37C-4250-98BE-341FDB4D482D}" presName="linNode" presStyleCnt="0"/>
      <dgm:spPr/>
    </dgm:pt>
    <dgm:pt modelId="{25FE5ADC-B90F-4096-AC58-4C9654495C4E}" type="pres">
      <dgm:prSet presAssocID="{C173D715-D37C-4250-98BE-341FDB4D482D}" presName="parentText" presStyleLbl="node1" presStyleIdx="0" presStyleCnt="5" custScaleY="124794" custLinFactNeighborX="353" custLinFactNeighborY="-6529">
        <dgm:presLayoutVars>
          <dgm:chMax val="1"/>
          <dgm:bulletEnabled val="1"/>
        </dgm:presLayoutVars>
      </dgm:prSet>
      <dgm:spPr/>
    </dgm:pt>
    <dgm:pt modelId="{C7E63B2D-091F-47A1-817E-CA56C163148B}" type="pres">
      <dgm:prSet presAssocID="{C173D715-D37C-4250-98BE-341FDB4D482D}" presName="descendantText" presStyleLbl="alignAccFollowNode1" presStyleIdx="0" presStyleCnt="3" custScaleY="157460">
        <dgm:presLayoutVars>
          <dgm:bulletEnabled val="1"/>
        </dgm:presLayoutVars>
      </dgm:prSet>
      <dgm:spPr/>
    </dgm:pt>
    <dgm:pt modelId="{18A1F201-F2FE-4D5B-8549-7D4D6B97E618}" type="pres">
      <dgm:prSet presAssocID="{EDA87EC3-1B70-4398-A975-198DC7AD45AF}" presName="sp" presStyleCnt="0"/>
      <dgm:spPr/>
    </dgm:pt>
    <dgm:pt modelId="{7204474F-2C67-4679-B6FD-A3A099ADE6EE}" type="pres">
      <dgm:prSet presAssocID="{46F32DD2-2BD2-4ED8-9660-37F6D7DDCEAC}" presName="linNode" presStyleCnt="0"/>
      <dgm:spPr/>
    </dgm:pt>
    <dgm:pt modelId="{A0FC4C45-8B33-4CC1-9DBE-2314E4DC4929}" type="pres">
      <dgm:prSet presAssocID="{46F32DD2-2BD2-4ED8-9660-37F6D7DDCEAC}" presName="parentText" presStyleLbl="node1" presStyleIdx="1" presStyleCnt="5" custLinFactNeighborX="298" custLinFactNeighborY="-6488">
        <dgm:presLayoutVars>
          <dgm:chMax val="1"/>
          <dgm:bulletEnabled val="1"/>
        </dgm:presLayoutVars>
      </dgm:prSet>
      <dgm:spPr/>
    </dgm:pt>
    <dgm:pt modelId="{18D91608-F1CE-4ED1-A6A9-135500F61445}" type="pres">
      <dgm:prSet presAssocID="{46F32DD2-2BD2-4ED8-9660-37F6D7DDCEAC}" presName="descendantText" presStyleLbl="alignAccFollowNode1" presStyleIdx="1" presStyleCnt="3" custLinFactNeighborY="-8601">
        <dgm:presLayoutVars>
          <dgm:bulletEnabled val="1"/>
        </dgm:presLayoutVars>
      </dgm:prSet>
      <dgm:spPr/>
    </dgm:pt>
    <dgm:pt modelId="{D8B4E790-EA70-4066-885D-224481C76C81}" type="pres">
      <dgm:prSet presAssocID="{B38E51D9-ADE6-404E-87EF-BCB4B283E019}" presName="sp" presStyleCnt="0"/>
      <dgm:spPr/>
    </dgm:pt>
    <dgm:pt modelId="{030156BA-81D4-48D0-9BD7-EEC8009E3B9D}" type="pres">
      <dgm:prSet presAssocID="{E93A7470-48C9-41E7-BFF2-0855BBB5E531}" presName="linNode" presStyleCnt="0"/>
      <dgm:spPr/>
    </dgm:pt>
    <dgm:pt modelId="{3C9EA230-4C01-4227-A058-1A020099F5EE}" type="pres">
      <dgm:prSet presAssocID="{E93A7470-48C9-41E7-BFF2-0855BBB5E531}" presName="parentText" presStyleLbl="node1" presStyleIdx="2" presStyleCnt="5">
        <dgm:presLayoutVars>
          <dgm:chMax val="1"/>
          <dgm:bulletEnabled val="1"/>
        </dgm:presLayoutVars>
      </dgm:prSet>
      <dgm:spPr/>
    </dgm:pt>
    <dgm:pt modelId="{126715C5-D162-4885-91FF-705777583E7C}" type="pres">
      <dgm:prSet presAssocID="{E93A7470-48C9-41E7-BFF2-0855BBB5E531}" presName="descendantText" presStyleLbl="alignAccFollowNode1" presStyleIdx="2" presStyleCnt="3" custLinFactNeighborY="306">
        <dgm:presLayoutVars>
          <dgm:bulletEnabled val="1"/>
        </dgm:presLayoutVars>
      </dgm:prSet>
      <dgm:spPr/>
    </dgm:pt>
    <dgm:pt modelId="{E6CF46B4-1CA9-4F17-9D77-94344057F669}" type="pres">
      <dgm:prSet presAssocID="{EF4B76A6-3F28-455A-B548-DE84F0779B0D}" presName="sp" presStyleCnt="0"/>
      <dgm:spPr/>
    </dgm:pt>
    <dgm:pt modelId="{FAB6A4A5-C5B3-411F-9A99-89EA586BD07C}" type="pres">
      <dgm:prSet presAssocID="{1772A1C2-2304-48A9-879D-AB2262B11921}" presName="linNode" presStyleCnt="0"/>
      <dgm:spPr/>
    </dgm:pt>
    <dgm:pt modelId="{6E104F3E-B658-49BC-9517-2E581A855E16}" type="pres">
      <dgm:prSet presAssocID="{1772A1C2-2304-48A9-879D-AB2262B11921}" presName="parentText" presStyleLbl="node1" presStyleIdx="3" presStyleCnt="5" custLinFactNeighborX="0" custLinFactNeighborY="2181">
        <dgm:presLayoutVars>
          <dgm:chMax val="1"/>
          <dgm:bulletEnabled val="1"/>
        </dgm:presLayoutVars>
      </dgm:prSet>
      <dgm:spPr/>
    </dgm:pt>
    <dgm:pt modelId="{A5226BCC-895E-40BF-85FF-571425F1D87D}" type="pres">
      <dgm:prSet presAssocID="{976DAAE7-2B82-41FC-B270-1C50F77BB0A0}" presName="sp" presStyleCnt="0"/>
      <dgm:spPr/>
    </dgm:pt>
    <dgm:pt modelId="{AF3A3567-6A9F-422A-A7BF-409345A76102}" type="pres">
      <dgm:prSet presAssocID="{7BA4514E-0203-47E0-A95D-DDE31791B75A}" presName="linNode" presStyleCnt="0"/>
      <dgm:spPr/>
    </dgm:pt>
    <dgm:pt modelId="{2C7662D5-6DF1-42B0-B1E2-8DC94CDB05ED}" type="pres">
      <dgm:prSet presAssocID="{7BA4514E-0203-47E0-A95D-DDE31791B75A}" presName="parentText" presStyleLbl="node1" presStyleIdx="4" presStyleCnt="5">
        <dgm:presLayoutVars>
          <dgm:chMax val="1"/>
          <dgm:bulletEnabled val="1"/>
        </dgm:presLayoutVars>
      </dgm:prSet>
      <dgm:spPr/>
    </dgm:pt>
  </dgm:ptLst>
  <dgm:cxnLst>
    <dgm:cxn modelId="{5D99C3DD-93A1-43BD-827C-3735DDAAD917}" srcId="{EF7A60AC-3DB4-40C4-9D78-2BA15956EC05}" destId="{E93A7470-48C9-41E7-BFF2-0855BBB5E531}" srcOrd="2" destOrd="0" parTransId="{B2C3D4EC-6632-439C-BCF9-AB0F2A2072BF}" sibTransId="{EF4B76A6-3F28-455A-B548-DE84F0779B0D}"/>
    <dgm:cxn modelId="{8B87D9E9-347A-49A5-BB81-C134126F9110}" type="presOf" srcId="{1772A1C2-2304-48A9-879D-AB2262B11921}" destId="{6E104F3E-B658-49BC-9517-2E581A855E16}" srcOrd="0" destOrd="0" presId="urn:microsoft.com/office/officeart/2005/8/layout/vList5"/>
    <dgm:cxn modelId="{82AA2F20-3C0D-409D-B4BD-38EB4B99D43B}" type="presOf" srcId="{49F2B27D-F85E-4A81-9325-1623FBB75057}" destId="{18D91608-F1CE-4ED1-A6A9-135500F61445}" srcOrd="0" destOrd="0" presId="urn:microsoft.com/office/officeart/2005/8/layout/vList5"/>
    <dgm:cxn modelId="{94131EEA-9A63-4B96-9162-3FF85DB7D894}" type="presOf" srcId="{46F32DD2-2BD2-4ED8-9660-37F6D7DDCEAC}" destId="{A0FC4C45-8B33-4CC1-9DBE-2314E4DC4929}" srcOrd="0" destOrd="0" presId="urn:microsoft.com/office/officeart/2005/8/layout/vList5"/>
    <dgm:cxn modelId="{79FEF065-7BFF-40D5-B684-180F51CBE9CC}" type="presOf" srcId="{7C8E4D25-B820-4C64-8AE8-34CB24BC333D}" destId="{126715C5-D162-4885-91FF-705777583E7C}" srcOrd="0" destOrd="1" presId="urn:microsoft.com/office/officeart/2005/8/layout/vList5"/>
    <dgm:cxn modelId="{F6E0AEBC-9C9B-4263-99DC-1A70560B9317}" type="presOf" srcId="{488795A0-E7E4-4A08-80AC-8B80F4E944BA}" destId="{126715C5-D162-4885-91FF-705777583E7C}" srcOrd="0" destOrd="0" presId="urn:microsoft.com/office/officeart/2005/8/layout/vList5"/>
    <dgm:cxn modelId="{2BB1F7BE-B69A-4140-8A27-5114984F4C6E}" type="presOf" srcId="{E93A7470-48C9-41E7-BFF2-0855BBB5E531}" destId="{3C9EA230-4C01-4227-A058-1A020099F5EE}" srcOrd="0" destOrd="0" presId="urn:microsoft.com/office/officeart/2005/8/layout/vList5"/>
    <dgm:cxn modelId="{0569B5AB-ADDD-4284-A0AB-885CA9C052FC}" srcId="{EF7A60AC-3DB4-40C4-9D78-2BA15956EC05}" destId="{C173D715-D37C-4250-98BE-341FDB4D482D}" srcOrd="0" destOrd="0" parTransId="{B537B03C-02AA-4445-AA5C-21D224FA4540}" sibTransId="{EDA87EC3-1B70-4398-A975-198DC7AD45AF}"/>
    <dgm:cxn modelId="{64C101B0-2568-4D5E-8067-64EB7AEBCA9C}" type="presOf" srcId="{EF7A60AC-3DB4-40C4-9D78-2BA15956EC05}" destId="{BD26A0FF-B204-4CCC-AB37-AB38D367FB92}" srcOrd="0" destOrd="0" presId="urn:microsoft.com/office/officeart/2005/8/layout/vList5"/>
    <dgm:cxn modelId="{DF7CEB63-B344-4B24-B5C5-01B30548E209}" srcId="{EF7A60AC-3DB4-40C4-9D78-2BA15956EC05}" destId="{46F32DD2-2BD2-4ED8-9660-37F6D7DDCEAC}" srcOrd="1" destOrd="0" parTransId="{57E06A5E-4F5C-4B5C-9B4F-8E4276F8529F}" sibTransId="{B38E51D9-ADE6-404E-87EF-BCB4B283E019}"/>
    <dgm:cxn modelId="{9E81E2BC-18DA-493D-9770-D2B9865A7ED9}" type="presOf" srcId="{7E878623-8761-4E2A-A570-87022650C879}" destId="{C7E63B2D-091F-47A1-817E-CA56C163148B}" srcOrd="0" destOrd="0" presId="urn:microsoft.com/office/officeart/2005/8/layout/vList5"/>
    <dgm:cxn modelId="{066B5319-85ED-442D-965E-EECC1BB4F746}" srcId="{EF7A60AC-3DB4-40C4-9D78-2BA15956EC05}" destId="{1772A1C2-2304-48A9-879D-AB2262B11921}" srcOrd="3" destOrd="0" parTransId="{34189DB3-45A4-464E-8771-146813F19929}" sibTransId="{976DAAE7-2B82-41FC-B270-1C50F77BB0A0}"/>
    <dgm:cxn modelId="{8A9B67A1-7249-4C60-90E2-4BD5CAAC5A7E}" type="presOf" srcId="{9669908A-7E08-43E3-9AEA-1991015A6ED9}" destId="{C7E63B2D-091F-47A1-817E-CA56C163148B}" srcOrd="0" destOrd="1" presId="urn:microsoft.com/office/officeart/2005/8/layout/vList5"/>
    <dgm:cxn modelId="{882DD2C7-84B5-453D-A3C7-0A72CAE51AA6}" srcId="{EF7A60AC-3DB4-40C4-9D78-2BA15956EC05}" destId="{7BA4514E-0203-47E0-A95D-DDE31791B75A}" srcOrd="4" destOrd="0" parTransId="{E18E87E3-135C-4D73-BF1E-F86CB96127F2}" sibTransId="{87CE8233-46A6-4CE6-9D86-D7CE59AA05FF}"/>
    <dgm:cxn modelId="{117490FB-F704-484D-91E3-D53DF5A6EE6A}" srcId="{C173D715-D37C-4250-98BE-341FDB4D482D}" destId="{9669908A-7E08-43E3-9AEA-1991015A6ED9}" srcOrd="1" destOrd="0" parTransId="{5033A76B-A8CB-4E7D-A853-D06A8ABA2F7B}" sibTransId="{C037C6E4-BD23-4667-A2FF-7AD490B6B4CE}"/>
    <dgm:cxn modelId="{88A023FD-3D10-4062-B9C4-1FABF7B5F212}" srcId="{C173D715-D37C-4250-98BE-341FDB4D482D}" destId="{7E878623-8761-4E2A-A570-87022650C879}" srcOrd="0" destOrd="0" parTransId="{B4E43053-29B3-423D-9DD3-C64FA2D63153}" sibTransId="{0D75F7BF-9650-4ACE-BCE9-AA037BCCBB73}"/>
    <dgm:cxn modelId="{41FB0AD9-008C-46CF-874E-3C465E9AD0A5}" srcId="{46F32DD2-2BD2-4ED8-9660-37F6D7DDCEAC}" destId="{49F2B27D-F85E-4A81-9325-1623FBB75057}" srcOrd="0" destOrd="0" parTransId="{C34C8326-B32F-42E4-99D6-436FDB15CFC0}" sibTransId="{14F19A96-36AC-4FC7-85CF-52A19EC235F9}"/>
    <dgm:cxn modelId="{BA1C407A-F4A1-4785-B4A4-D0AC397E0BBB}" srcId="{E93A7470-48C9-41E7-BFF2-0855BBB5E531}" destId="{7C8E4D25-B820-4C64-8AE8-34CB24BC333D}" srcOrd="1" destOrd="0" parTransId="{FA602A3A-7331-4DCD-A7D0-6C2B5F0D43A7}" sibTransId="{C9C028D5-C10B-489C-B39D-A57728636DDF}"/>
    <dgm:cxn modelId="{F9A2EC5C-F07C-489B-B2EA-5C153E0C7A49}" srcId="{E93A7470-48C9-41E7-BFF2-0855BBB5E531}" destId="{488795A0-E7E4-4A08-80AC-8B80F4E944BA}" srcOrd="0" destOrd="0" parTransId="{ED52F262-BDE0-4804-8443-4F9B914F2666}" sibTransId="{FE12221D-CC0E-4173-96B1-942BB7EAAC35}"/>
    <dgm:cxn modelId="{C6651FA3-5A53-4B50-9DD7-AF3D939AE0E3}" type="presOf" srcId="{7BA4514E-0203-47E0-A95D-DDE31791B75A}" destId="{2C7662D5-6DF1-42B0-B1E2-8DC94CDB05ED}" srcOrd="0" destOrd="0" presId="urn:microsoft.com/office/officeart/2005/8/layout/vList5"/>
    <dgm:cxn modelId="{D1F42149-A4D0-40F7-AC9D-7E750CF9F7AB}" type="presOf" srcId="{C173D715-D37C-4250-98BE-341FDB4D482D}" destId="{25FE5ADC-B90F-4096-AC58-4C9654495C4E}" srcOrd="0" destOrd="0" presId="urn:microsoft.com/office/officeart/2005/8/layout/vList5"/>
    <dgm:cxn modelId="{8E2E4D23-7F7A-4CFB-A047-69B86D36C510}" type="presParOf" srcId="{BD26A0FF-B204-4CCC-AB37-AB38D367FB92}" destId="{C7C74C94-B208-41FB-8506-873AF9776869}" srcOrd="0" destOrd="0" presId="urn:microsoft.com/office/officeart/2005/8/layout/vList5"/>
    <dgm:cxn modelId="{EE0FB3F7-3829-46A6-BE34-C1A0F771A797}" type="presParOf" srcId="{C7C74C94-B208-41FB-8506-873AF9776869}" destId="{25FE5ADC-B90F-4096-AC58-4C9654495C4E}" srcOrd="0" destOrd="0" presId="urn:microsoft.com/office/officeart/2005/8/layout/vList5"/>
    <dgm:cxn modelId="{16991210-F151-4A91-9FE1-56FA42C19AFA}" type="presParOf" srcId="{C7C74C94-B208-41FB-8506-873AF9776869}" destId="{C7E63B2D-091F-47A1-817E-CA56C163148B}" srcOrd="1" destOrd="0" presId="urn:microsoft.com/office/officeart/2005/8/layout/vList5"/>
    <dgm:cxn modelId="{8ED2B5E6-3203-4727-BD40-F1937A9CC73B}" type="presParOf" srcId="{BD26A0FF-B204-4CCC-AB37-AB38D367FB92}" destId="{18A1F201-F2FE-4D5B-8549-7D4D6B97E618}" srcOrd="1" destOrd="0" presId="urn:microsoft.com/office/officeart/2005/8/layout/vList5"/>
    <dgm:cxn modelId="{B33DC4E1-348B-4CB9-8C69-C0B86E14A0DD}" type="presParOf" srcId="{BD26A0FF-B204-4CCC-AB37-AB38D367FB92}" destId="{7204474F-2C67-4679-B6FD-A3A099ADE6EE}" srcOrd="2" destOrd="0" presId="urn:microsoft.com/office/officeart/2005/8/layout/vList5"/>
    <dgm:cxn modelId="{99ECF0BA-8127-431A-AF54-33719F554F9F}" type="presParOf" srcId="{7204474F-2C67-4679-B6FD-A3A099ADE6EE}" destId="{A0FC4C45-8B33-4CC1-9DBE-2314E4DC4929}" srcOrd="0" destOrd="0" presId="urn:microsoft.com/office/officeart/2005/8/layout/vList5"/>
    <dgm:cxn modelId="{01CC4DF2-5E21-47E4-A77F-5FB1B1DFDE3F}" type="presParOf" srcId="{7204474F-2C67-4679-B6FD-A3A099ADE6EE}" destId="{18D91608-F1CE-4ED1-A6A9-135500F61445}" srcOrd="1" destOrd="0" presId="urn:microsoft.com/office/officeart/2005/8/layout/vList5"/>
    <dgm:cxn modelId="{75B44547-11BC-4A4B-BE2F-D013A1755071}" type="presParOf" srcId="{BD26A0FF-B204-4CCC-AB37-AB38D367FB92}" destId="{D8B4E790-EA70-4066-885D-224481C76C81}" srcOrd="3" destOrd="0" presId="urn:microsoft.com/office/officeart/2005/8/layout/vList5"/>
    <dgm:cxn modelId="{0E95E8B3-5AC4-43BE-A549-EED152DA6BFB}" type="presParOf" srcId="{BD26A0FF-B204-4CCC-AB37-AB38D367FB92}" destId="{030156BA-81D4-48D0-9BD7-EEC8009E3B9D}" srcOrd="4" destOrd="0" presId="urn:microsoft.com/office/officeart/2005/8/layout/vList5"/>
    <dgm:cxn modelId="{A5918735-3559-455C-8567-E8D2DED6FA02}" type="presParOf" srcId="{030156BA-81D4-48D0-9BD7-EEC8009E3B9D}" destId="{3C9EA230-4C01-4227-A058-1A020099F5EE}" srcOrd="0" destOrd="0" presId="urn:microsoft.com/office/officeart/2005/8/layout/vList5"/>
    <dgm:cxn modelId="{E7DDFC11-B2CB-44EC-B6A1-415C29E323F5}" type="presParOf" srcId="{030156BA-81D4-48D0-9BD7-EEC8009E3B9D}" destId="{126715C5-D162-4885-91FF-705777583E7C}" srcOrd="1" destOrd="0" presId="urn:microsoft.com/office/officeart/2005/8/layout/vList5"/>
    <dgm:cxn modelId="{003B27A8-8149-4BB1-8529-9AC043FB3124}" type="presParOf" srcId="{BD26A0FF-B204-4CCC-AB37-AB38D367FB92}" destId="{E6CF46B4-1CA9-4F17-9D77-94344057F669}" srcOrd="5" destOrd="0" presId="urn:microsoft.com/office/officeart/2005/8/layout/vList5"/>
    <dgm:cxn modelId="{947C9A5B-22B8-43E5-96BC-63B6BE93EB4C}" type="presParOf" srcId="{BD26A0FF-B204-4CCC-AB37-AB38D367FB92}" destId="{FAB6A4A5-C5B3-411F-9A99-89EA586BD07C}" srcOrd="6" destOrd="0" presId="urn:microsoft.com/office/officeart/2005/8/layout/vList5"/>
    <dgm:cxn modelId="{0E2C59B8-9ABF-4267-B13F-52DAC8DD36E1}" type="presParOf" srcId="{FAB6A4A5-C5B3-411F-9A99-89EA586BD07C}" destId="{6E104F3E-B658-49BC-9517-2E581A855E16}" srcOrd="0" destOrd="0" presId="urn:microsoft.com/office/officeart/2005/8/layout/vList5"/>
    <dgm:cxn modelId="{53442DA3-A099-494E-B123-71FFBAA97832}" type="presParOf" srcId="{BD26A0FF-B204-4CCC-AB37-AB38D367FB92}" destId="{A5226BCC-895E-40BF-85FF-571425F1D87D}" srcOrd="7" destOrd="0" presId="urn:microsoft.com/office/officeart/2005/8/layout/vList5"/>
    <dgm:cxn modelId="{A8FB2CEC-F141-4E8A-A17E-6AEBAEC1878B}" type="presParOf" srcId="{BD26A0FF-B204-4CCC-AB37-AB38D367FB92}" destId="{AF3A3567-6A9F-422A-A7BF-409345A76102}" srcOrd="8" destOrd="0" presId="urn:microsoft.com/office/officeart/2005/8/layout/vList5"/>
    <dgm:cxn modelId="{431A91F2-D6C1-49B2-BE79-7D767F1508A8}" type="presParOf" srcId="{AF3A3567-6A9F-422A-A7BF-409345A76102}" destId="{2C7662D5-6DF1-42B0-B1E2-8DC94CDB05E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77B5C-A9E1-424B-8178-B3E3718625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15F5F7-DC08-42E5-8D2B-38AC5A64C491}">
      <dgm:prSet phldrT="[Text]" custT="1"/>
      <dgm:spPr>
        <a:solidFill>
          <a:schemeClr val="bg2">
            <a:lumMod val="40000"/>
            <a:lumOff val="60000"/>
          </a:schemeClr>
        </a:solidFill>
      </dgm:spPr>
      <dgm:t>
        <a:bodyPr/>
        <a:lstStyle/>
        <a:p>
          <a:r>
            <a:rPr lang="en-US" sz="2000" b="1" dirty="0">
              <a:solidFill>
                <a:schemeClr val="tx1">
                  <a:lumMod val="85000"/>
                  <a:lumOff val="15000"/>
                </a:schemeClr>
              </a:solidFill>
            </a:rPr>
            <a:t>Co-Management</a:t>
          </a:r>
        </a:p>
      </dgm:t>
    </dgm:pt>
    <dgm:pt modelId="{E8A044F6-6E7F-4A03-B491-4DD7ED679DFC}" type="parTrans" cxnId="{7D95439C-E2A1-4099-8683-44FAC345CC89}">
      <dgm:prSet/>
      <dgm:spPr/>
      <dgm:t>
        <a:bodyPr/>
        <a:lstStyle/>
        <a:p>
          <a:endParaRPr lang="en-US"/>
        </a:p>
      </dgm:t>
    </dgm:pt>
    <dgm:pt modelId="{80F0C3B8-99AA-4B70-ACA4-B7D58BF0BA4D}" type="sibTrans" cxnId="{7D95439C-E2A1-4099-8683-44FAC345CC89}">
      <dgm:prSet/>
      <dgm:spPr/>
      <dgm:t>
        <a:bodyPr/>
        <a:lstStyle/>
        <a:p>
          <a:endParaRPr lang="en-US"/>
        </a:p>
      </dgm:t>
    </dgm:pt>
    <dgm:pt modelId="{70D6E1F1-6B0E-484B-B8E2-4BB1444A79E5}">
      <dgm:prSet phldrT="[Text]" custT="1"/>
      <dgm:spPr>
        <a:solidFill>
          <a:schemeClr val="bg2">
            <a:lumMod val="40000"/>
            <a:lumOff val="60000"/>
          </a:schemeClr>
        </a:solidFill>
      </dgm:spPr>
      <dgm:t>
        <a:bodyPr/>
        <a:lstStyle/>
        <a:p>
          <a:r>
            <a:rPr lang="en-US" sz="2000" b="1" dirty="0">
              <a:solidFill>
                <a:schemeClr val="tx1">
                  <a:lumMod val="85000"/>
                  <a:lumOff val="15000"/>
                </a:schemeClr>
              </a:solidFill>
            </a:rPr>
            <a:t>Manage with           Primary Care Consult</a:t>
          </a:r>
        </a:p>
      </dgm:t>
    </dgm:pt>
    <dgm:pt modelId="{3A5CF0E8-53E3-4F84-9566-42CA9DCE5B1D}" type="parTrans" cxnId="{2B9631DA-3405-461E-86F9-771D8A7380E6}">
      <dgm:prSet/>
      <dgm:spPr/>
      <dgm:t>
        <a:bodyPr/>
        <a:lstStyle/>
        <a:p>
          <a:endParaRPr lang="en-US"/>
        </a:p>
      </dgm:t>
    </dgm:pt>
    <dgm:pt modelId="{E085FA24-7FE9-40C6-B7E2-E75F35158693}" type="sibTrans" cxnId="{2B9631DA-3405-461E-86F9-771D8A7380E6}">
      <dgm:prSet/>
      <dgm:spPr/>
      <dgm:t>
        <a:bodyPr/>
        <a:lstStyle/>
        <a:p>
          <a:endParaRPr lang="en-US"/>
        </a:p>
      </dgm:t>
    </dgm:pt>
    <dgm:pt modelId="{FB95882A-12A8-40D8-8490-2EF7280F44B8}">
      <dgm:prSet phldrT="[Text]"/>
      <dgm:spPr>
        <a:solidFill>
          <a:schemeClr val="bg2">
            <a:lumMod val="60000"/>
            <a:lumOff val="40000"/>
            <a:alpha val="90000"/>
          </a:schemeClr>
        </a:solidFill>
      </dgm:spPr>
      <dgm:t>
        <a:bodyPr/>
        <a:lstStyle/>
        <a:p>
          <a:r>
            <a:rPr lang="en-US" dirty="0"/>
            <a:t>Each provider has their own caseload</a:t>
          </a:r>
        </a:p>
      </dgm:t>
    </dgm:pt>
    <dgm:pt modelId="{7ED5CAE9-C6D5-49C8-A7BC-CD8078042376}" type="parTrans" cxnId="{21F49EF1-63EB-4D7D-92A3-A31FD815A667}">
      <dgm:prSet/>
      <dgm:spPr/>
      <dgm:t>
        <a:bodyPr/>
        <a:lstStyle/>
        <a:p>
          <a:endParaRPr lang="en-US"/>
        </a:p>
      </dgm:t>
    </dgm:pt>
    <dgm:pt modelId="{754C3309-2B38-417A-A971-C5C3F96FB08B}" type="sibTrans" cxnId="{21F49EF1-63EB-4D7D-92A3-A31FD815A667}">
      <dgm:prSet/>
      <dgm:spPr/>
      <dgm:t>
        <a:bodyPr/>
        <a:lstStyle/>
        <a:p>
          <a:endParaRPr lang="en-US"/>
        </a:p>
      </dgm:t>
    </dgm:pt>
    <dgm:pt modelId="{1825C34B-6176-45AD-8F91-41E5E83C7552}">
      <dgm:prSet phldrT="[Text]"/>
      <dgm:spPr>
        <a:solidFill>
          <a:schemeClr val="bg2">
            <a:lumMod val="60000"/>
            <a:lumOff val="40000"/>
            <a:alpha val="90000"/>
          </a:schemeClr>
        </a:solidFill>
      </dgm:spPr>
      <dgm:t>
        <a:bodyPr/>
        <a:lstStyle/>
        <a:p>
          <a:r>
            <a:rPr lang="en-US" dirty="0"/>
            <a:t>PCP manages all medical problems</a:t>
          </a:r>
        </a:p>
      </dgm:t>
    </dgm:pt>
    <dgm:pt modelId="{E959B2B8-EBEE-42FC-AA2C-53C0C550013F}" type="parTrans" cxnId="{87A2F944-5460-4D43-A9A6-9AC966416287}">
      <dgm:prSet/>
      <dgm:spPr/>
      <dgm:t>
        <a:bodyPr/>
        <a:lstStyle/>
        <a:p>
          <a:endParaRPr lang="en-US"/>
        </a:p>
      </dgm:t>
    </dgm:pt>
    <dgm:pt modelId="{10891E2E-3B47-420D-8716-8BCBDDF752E0}" type="sibTrans" cxnId="{87A2F944-5460-4D43-A9A6-9AC966416287}">
      <dgm:prSet/>
      <dgm:spPr/>
      <dgm:t>
        <a:bodyPr/>
        <a:lstStyle/>
        <a:p>
          <a:endParaRPr lang="en-US"/>
        </a:p>
      </dgm:t>
    </dgm:pt>
    <dgm:pt modelId="{39181A2A-D833-4D17-B0AE-A48ECF3980CE}">
      <dgm:prSet phldrT="[Text]"/>
      <dgm:spPr>
        <a:solidFill>
          <a:schemeClr val="bg2">
            <a:lumMod val="60000"/>
            <a:lumOff val="40000"/>
            <a:alpha val="90000"/>
          </a:schemeClr>
        </a:solidFill>
      </dgm:spPr>
      <dgm:t>
        <a:bodyPr/>
        <a:lstStyle/>
        <a:p>
          <a:r>
            <a:rPr lang="en-US" dirty="0"/>
            <a:t>Psychiatrist manages all mental health problems</a:t>
          </a:r>
        </a:p>
      </dgm:t>
    </dgm:pt>
    <dgm:pt modelId="{8CCFB7D9-E4BC-4A61-8083-CB5CB4851C4B}" type="parTrans" cxnId="{E1B7122E-5E04-4588-971E-E20D9A405474}">
      <dgm:prSet/>
      <dgm:spPr/>
      <dgm:t>
        <a:bodyPr/>
        <a:lstStyle/>
        <a:p>
          <a:endParaRPr lang="en-US"/>
        </a:p>
      </dgm:t>
    </dgm:pt>
    <dgm:pt modelId="{13D7C867-1F04-4E7F-BBE2-49F18645AF40}" type="sibTrans" cxnId="{E1B7122E-5E04-4588-971E-E20D9A405474}">
      <dgm:prSet/>
      <dgm:spPr/>
      <dgm:t>
        <a:bodyPr/>
        <a:lstStyle/>
        <a:p>
          <a:endParaRPr lang="en-US"/>
        </a:p>
      </dgm:t>
    </dgm:pt>
    <dgm:pt modelId="{4EF7CFBF-70C5-4339-B0D2-AAC592AB9029}">
      <dgm:prSet phldrT="[Text]"/>
      <dgm:spPr>
        <a:solidFill>
          <a:schemeClr val="bg2">
            <a:lumMod val="60000"/>
            <a:lumOff val="40000"/>
            <a:alpha val="90000"/>
          </a:schemeClr>
        </a:solidFill>
      </dgm:spPr>
      <dgm:t>
        <a:bodyPr/>
        <a:lstStyle/>
        <a:p>
          <a:r>
            <a:rPr lang="en-US" dirty="0"/>
            <a:t>Work together to re-enforce treatment plans</a:t>
          </a:r>
        </a:p>
      </dgm:t>
    </dgm:pt>
    <dgm:pt modelId="{7F6F84F5-961C-41A5-B825-3F80AA0E057C}" type="parTrans" cxnId="{D63545CA-A908-462C-931E-31CDCFBC40DF}">
      <dgm:prSet/>
      <dgm:spPr/>
      <dgm:t>
        <a:bodyPr/>
        <a:lstStyle/>
        <a:p>
          <a:endParaRPr lang="en-US"/>
        </a:p>
      </dgm:t>
    </dgm:pt>
    <dgm:pt modelId="{7D09F1F9-7968-48C6-8F1B-419B5C7330AE}" type="sibTrans" cxnId="{D63545CA-A908-462C-931E-31CDCFBC40DF}">
      <dgm:prSet/>
      <dgm:spPr/>
      <dgm:t>
        <a:bodyPr/>
        <a:lstStyle/>
        <a:p>
          <a:endParaRPr lang="en-US"/>
        </a:p>
      </dgm:t>
    </dgm:pt>
    <dgm:pt modelId="{963A814B-4599-4CB8-B9E7-3B102B41CD5C}">
      <dgm:prSet phldrT="[Text]"/>
      <dgm:spPr>
        <a:solidFill>
          <a:schemeClr val="bg2">
            <a:lumMod val="60000"/>
            <a:lumOff val="40000"/>
            <a:alpha val="90000"/>
          </a:schemeClr>
        </a:solidFill>
      </dgm:spPr>
      <dgm:t>
        <a:bodyPr/>
        <a:lstStyle/>
        <a:p>
          <a:r>
            <a:rPr lang="en-US" dirty="0"/>
            <a:t>Psychiatrist works with a care manager</a:t>
          </a:r>
        </a:p>
      </dgm:t>
    </dgm:pt>
    <dgm:pt modelId="{3555088A-71F6-4875-82D5-04DD9E786738}" type="parTrans" cxnId="{D38D2DB0-C726-4849-9D31-6AF6FB2A9B2F}">
      <dgm:prSet/>
      <dgm:spPr/>
      <dgm:t>
        <a:bodyPr/>
        <a:lstStyle/>
        <a:p>
          <a:endParaRPr lang="en-US"/>
        </a:p>
      </dgm:t>
    </dgm:pt>
    <dgm:pt modelId="{B2DAE614-BC9F-4C45-8E75-AA59780A000B}" type="sibTrans" cxnId="{D38D2DB0-C726-4849-9D31-6AF6FB2A9B2F}">
      <dgm:prSet/>
      <dgm:spPr/>
      <dgm:t>
        <a:bodyPr/>
        <a:lstStyle/>
        <a:p>
          <a:endParaRPr lang="en-US"/>
        </a:p>
      </dgm:t>
    </dgm:pt>
    <dgm:pt modelId="{3FA0AFE6-86EE-44D6-BBEC-5866185855E6}">
      <dgm:prSet phldrT="[Text]"/>
      <dgm:spPr>
        <a:solidFill>
          <a:schemeClr val="bg2">
            <a:lumMod val="60000"/>
            <a:lumOff val="40000"/>
            <a:alpha val="90000"/>
          </a:schemeClr>
        </a:solidFill>
      </dgm:spPr>
      <dgm:t>
        <a:bodyPr/>
        <a:lstStyle/>
        <a:p>
          <a:r>
            <a:rPr lang="en-US" dirty="0"/>
            <a:t>Manages a caseload of patients for BOTH mental health and basic medical health concerns using protocols from PCP</a:t>
          </a:r>
        </a:p>
      </dgm:t>
    </dgm:pt>
    <dgm:pt modelId="{E2C37D9F-B8B1-4EAE-82E1-FD0F955E04AF}" type="parTrans" cxnId="{D4DEB259-20AD-49A9-895E-F180168E0360}">
      <dgm:prSet/>
      <dgm:spPr/>
      <dgm:t>
        <a:bodyPr/>
        <a:lstStyle/>
        <a:p>
          <a:endParaRPr lang="en-US"/>
        </a:p>
      </dgm:t>
    </dgm:pt>
    <dgm:pt modelId="{249EFA3E-B8AC-4058-84E5-9EB0E3B76D34}" type="sibTrans" cxnId="{D4DEB259-20AD-49A9-895E-F180168E0360}">
      <dgm:prSet/>
      <dgm:spPr/>
      <dgm:t>
        <a:bodyPr/>
        <a:lstStyle/>
        <a:p>
          <a:endParaRPr lang="en-US"/>
        </a:p>
      </dgm:t>
    </dgm:pt>
    <dgm:pt modelId="{BC6A751C-69BE-4566-B6C5-5676B83FB4B3}">
      <dgm:prSet phldrT="[Text]"/>
      <dgm:spPr>
        <a:solidFill>
          <a:schemeClr val="bg2">
            <a:lumMod val="60000"/>
            <a:lumOff val="40000"/>
            <a:alpha val="90000"/>
          </a:schemeClr>
        </a:solidFill>
      </dgm:spPr>
      <dgm:t>
        <a:bodyPr/>
        <a:lstStyle/>
        <a:p>
          <a:r>
            <a:rPr lang="en-US" dirty="0"/>
            <a:t>PCP available for consultation and stepped care</a:t>
          </a:r>
        </a:p>
      </dgm:t>
    </dgm:pt>
    <dgm:pt modelId="{D95A64BE-2050-4E28-A64A-896339E7DC39}" type="parTrans" cxnId="{D65E7038-4F6E-4F61-8B55-D230A6A22A5D}">
      <dgm:prSet/>
      <dgm:spPr/>
      <dgm:t>
        <a:bodyPr/>
        <a:lstStyle/>
        <a:p>
          <a:endParaRPr lang="en-US"/>
        </a:p>
      </dgm:t>
    </dgm:pt>
    <dgm:pt modelId="{6B4E8E7E-E87F-4D1A-A405-EDB02152CB07}" type="sibTrans" cxnId="{D65E7038-4F6E-4F61-8B55-D230A6A22A5D}">
      <dgm:prSet/>
      <dgm:spPr/>
      <dgm:t>
        <a:bodyPr/>
        <a:lstStyle/>
        <a:p>
          <a:endParaRPr lang="en-US"/>
        </a:p>
      </dgm:t>
    </dgm:pt>
    <dgm:pt modelId="{38CD7FD6-33D7-45B3-9284-C33087530E52}">
      <dgm:prSet phldrT="[Text]"/>
      <dgm:spPr>
        <a:solidFill>
          <a:schemeClr val="bg2">
            <a:lumMod val="60000"/>
            <a:lumOff val="40000"/>
            <a:alpha val="90000"/>
          </a:schemeClr>
        </a:solidFill>
      </dgm:spPr>
      <dgm:t>
        <a:bodyPr/>
        <a:lstStyle/>
        <a:p>
          <a:r>
            <a:rPr lang="en-US" b="0" dirty="0"/>
            <a:t>Limited number of providers have this expertise</a:t>
          </a:r>
        </a:p>
      </dgm:t>
    </dgm:pt>
    <dgm:pt modelId="{AEF2693A-3146-4173-98A9-54248E3E3D09}" type="parTrans" cxnId="{21138CD3-A4C0-4CD9-8CE3-AD4DDFC37749}">
      <dgm:prSet/>
      <dgm:spPr/>
      <dgm:t>
        <a:bodyPr/>
        <a:lstStyle/>
        <a:p>
          <a:endParaRPr lang="en-US"/>
        </a:p>
      </dgm:t>
    </dgm:pt>
    <dgm:pt modelId="{F3A34E3A-4F42-430D-9980-04476FC89385}" type="sibTrans" cxnId="{21138CD3-A4C0-4CD9-8CE3-AD4DDFC37749}">
      <dgm:prSet/>
      <dgm:spPr/>
      <dgm:t>
        <a:bodyPr/>
        <a:lstStyle/>
        <a:p>
          <a:endParaRPr lang="en-US"/>
        </a:p>
      </dgm:t>
    </dgm:pt>
    <dgm:pt modelId="{7166AD8B-6C30-467A-82EC-676C161F9DAC}">
      <dgm:prSet phldrT="[Text]" custT="1"/>
      <dgm:spPr>
        <a:solidFill>
          <a:schemeClr val="bg2">
            <a:lumMod val="40000"/>
            <a:lumOff val="60000"/>
          </a:schemeClr>
        </a:solidFill>
      </dgm:spPr>
      <dgm:t>
        <a:bodyPr/>
        <a:lstStyle/>
        <a:p>
          <a:r>
            <a:rPr lang="en-US" sz="2000" b="1" dirty="0">
              <a:solidFill>
                <a:schemeClr val="tx1">
                  <a:lumMod val="85000"/>
                  <a:lumOff val="15000"/>
                </a:schemeClr>
              </a:solidFill>
            </a:rPr>
            <a:t>Comprehensive Management</a:t>
          </a:r>
          <a:endParaRPr lang="en-US" sz="2000" dirty="0">
            <a:solidFill>
              <a:schemeClr val="tx1">
                <a:lumMod val="85000"/>
                <a:lumOff val="15000"/>
              </a:schemeClr>
            </a:solidFill>
          </a:endParaRPr>
        </a:p>
      </dgm:t>
    </dgm:pt>
    <dgm:pt modelId="{E78FB645-A14A-4924-B978-7D4B0CB38B99}" type="parTrans" cxnId="{74E06275-B67A-468C-B722-80FEA91C67E4}">
      <dgm:prSet/>
      <dgm:spPr/>
      <dgm:t>
        <a:bodyPr/>
        <a:lstStyle/>
        <a:p>
          <a:endParaRPr lang="en-US"/>
        </a:p>
      </dgm:t>
    </dgm:pt>
    <dgm:pt modelId="{1DEEF196-91D2-484D-BA64-BD4CCE85A8CC}" type="sibTrans" cxnId="{74E06275-B67A-468C-B722-80FEA91C67E4}">
      <dgm:prSet/>
      <dgm:spPr/>
      <dgm:t>
        <a:bodyPr/>
        <a:lstStyle/>
        <a:p>
          <a:endParaRPr lang="en-US"/>
        </a:p>
      </dgm:t>
    </dgm:pt>
    <dgm:pt modelId="{C414E70F-7905-4107-A5E6-E4BC9FA29860}">
      <dgm:prSet phldrT="[Text]"/>
      <dgm:spPr>
        <a:solidFill>
          <a:schemeClr val="bg2">
            <a:lumMod val="60000"/>
            <a:lumOff val="40000"/>
            <a:alpha val="90000"/>
          </a:schemeClr>
        </a:solidFill>
      </dgm:spPr>
      <dgm:t>
        <a:bodyPr/>
        <a:lstStyle/>
        <a:p>
          <a:r>
            <a:rPr lang="en-US" b="0" dirty="0"/>
            <a:t>Provider manages both medical and mental health problems</a:t>
          </a:r>
          <a:endParaRPr lang="en-US" dirty="0"/>
        </a:p>
      </dgm:t>
    </dgm:pt>
    <dgm:pt modelId="{00B0BE85-FF59-4E5F-8BD9-D0032296E578}" type="parTrans" cxnId="{6EABCEB3-1EDC-4277-B535-D4D9D03398E7}">
      <dgm:prSet/>
      <dgm:spPr/>
      <dgm:t>
        <a:bodyPr/>
        <a:lstStyle/>
        <a:p>
          <a:endParaRPr lang="en-US"/>
        </a:p>
      </dgm:t>
    </dgm:pt>
    <dgm:pt modelId="{B4C72E33-0819-474D-8EEA-9F65BF7258F4}" type="sibTrans" cxnId="{6EABCEB3-1EDC-4277-B535-D4D9D03398E7}">
      <dgm:prSet/>
      <dgm:spPr/>
      <dgm:t>
        <a:bodyPr/>
        <a:lstStyle/>
        <a:p>
          <a:endParaRPr lang="en-US"/>
        </a:p>
      </dgm:t>
    </dgm:pt>
    <dgm:pt modelId="{98DAF7C2-A48A-4D3F-82ED-3EB4A13B382A}">
      <dgm:prSet phldrT="[Text]"/>
      <dgm:spPr>
        <a:solidFill>
          <a:schemeClr val="bg2">
            <a:lumMod val="60000"/>
            <a:lumOff val="40000"/>
            <a:alpha val="90000"/>
          </a:schemeClr>
        </a:solidFill>
      </dgm:spPr>
      <dgm:t>
        <a:bodyPr/>
        <a:lstStyle/>
        <a:p>
          <a:r>
            <a:rPr lang="en-US" b="0" dirty="0"/>
            <a:t>Typically dually trained psychiatrist –family physician, internist, pediatrician </a:t>
          </a:r>
        </a:p>
      </dgm:t>
    </dgm:pt>
    <dgm:pt modelId="{7FE7813A-390F-4FFA-A9B7-46D4B77E91BF}" type="parTrans" cxnId="{4A81EC54-95F2-493E-AB30-C2079DDE1089}">
      <dgm:prSet/>
      <dgm:spPr/>
      <dgm:t>
        <a:bodyPr/>
        <a:lstStyle/>
        <a:p>
          <a:endParaRPr lang="en-US"/>
        </a:p>
      </dgm:t>
    </dgm:pt>
    <dgm:pt modelId="{3E985FF8-A2A4-4C09-90FB-D02E228BDE17}" type="sibTrans" cxnId="{4A81EC54-95F2-493E-AB30-C2079DDE1089}">
      <dgm:prSet/>
      <dgm:spPr/>
      <dgm:t>
        <a:bodyPr/>
        <a:lstStyle/>
        <a:p>
          <a:endParaRPr lang="en-US"/>
        </a:p>
      </dgm:t>
    </dgm:pt>
    <dgm:pt modelId="{2803A335-0D70-4485-89F2-25FB9678D865}" type="pres">
      <dgm:prSet presAssocID="{75977B5C-A9E1-424B-8178-B3E37186252A}" presName="Name0" presStyleCnt="0">
        <dgm:presLayoutVars>
          <dgm:dir/>
          <dgm:animLvl val="lvl"/>
          <dgm:resizeHandles val="exact"/>
        </dgm:presLayoutVars>
      </dgm:prSet>
      <dgm:spPr/>
    </dgm:pt>
    <dgm:pt modelId="{DE0B0BF1-D1A9-4F2B-9DB4-D908324CB51C}" type="pres">
      <dgm:prSet presAssocID="{0115F5F7-DC08-42E5-8D2B-38AC5A64C491}" presName="composite" presStyleCnt="0"/>
      <dgm:spPr/>
    </dgm:pt>
    <dgm:pt modelId="{FD65C3AB-EC86-43F2-A967-91694593B11C}" type="pres">
      <dgm:prSet presAssocID="{0115F5F7-DC08-42E5-8D2B-38AC5A64C491}" presName="parTx" presStyleLbl="alignNode1" presStyleIdx="0" presStyleCnt="3">
        <dgm:presLayoutVars>
          <dgm:chMax val="0"/>
          <dgm:chPref val="0"/>
          <dgm:bulletEnabled val="1"/>
        </dgm:presLayoutVars>
      </dgm:prSet>
      <dgm:spPr/>
    </dgm:pt>
    <dgm:pt modelId="{92D4E977-55BC-46C9-BFC4-0DC9961B1FC8}" type="pres">
      <dgm:prSet presAssocID="{0115F5F7-DC08-42E5-8D2B-38AC5A64C491}" presName="desTx" presStyleLbl="alignAccFollowNode1" presStyleIdx="0" presStyleCnt="3">
        <dgm:presLayoutVars>
          <dgm:bulletEnabled val="1"/>
        </dgm:presLayoutVars>
      </dgm:prSet>
      <dgm:spPr/>
    </dgm:pt>
    <dgm:pt modelId="{6FC702B1-120E-4EB8-B402-4A6CC524CFD8}" type="pres">
      <dgm:prSet presAssocID="{80F0C3B8-99AA-4B70-ACA4-B7D58BF0BA4D}" presName="space" presStyleCnt="0"/>
      <dgm:spPr/>
    </dgm:pt>
    <dgm:pt modelId="{CE3384A0-C353-4395-9687-A03997292603}" type="pres">
      <dgm:prSet presAssocID="{70D6E1F1-6B0E-484B-B8E2-4BB1444A79E5}" presName="composite" presStyleCnt="0"/>
      <dgm:spPr/>
    </dgm:pt>
    <dgm:pt modelId="{19326E43-95D5-4CEA-B3DF-8825BA27A343}" type="pres">
      <dgm:prSet presAssocID="{70D6E1F1-6B0E-484B-B8E2-4BB1444A79E5}" presName="parTx" presStyleLbl="alignNode1" presStyleIdx="1" presStyleCnt="3">
        <dgm:presLayoutVars>
          <dgm:chMax val="0"/>
          <dgm:chPref val="0"/>
          <dgm:bulletEnabled val="1"/>
        </dgm:presLayoutVars>
      </dgm:prSet>
      <dgm:spPr/>
    </dgm:pt>
    <dgm:pt modelId="{33002724-207D-44A9-B3CA-E94E1E6C71C8}" type="pres">
      <dgm:prSet presAssocID="{70D6E1F1-6B0E-484B-B8E2-4BB1444A79E5}" presName="desTx" presStyleLbl="alignAccFollowNode1" presStyleIdx="1" presStyleCnt="3">
        <dgm:presLayoutVars>
          <dgm:bulletEnabled val="1"/>
        </dgm:presLayoutVars>
      </dgm:prSet>
      <dgm:spPr/>
    </dgm:pt>
    <dgm:pt modelId="{C76B36BB-A5F4-4620-B081-8730B30CB5FF}" type="pres">
      <dgm:prSet presAssocID="{E085FA24-7FE9-40C6-B7E2-E75F35158693}" presName="space" presStyleCnt="0"/>
      <dgm:spPr/>
    </dgm:pt>
    <dgm:pt modelId="{CF835D58-A94D-44B4-A0E3-7C67532E2C5F}" type="pres">
      <dgm:prSet presAssocID="{7166AD8B-6C30-467A-82EC-676C161F9DAC}" presName="composite" presStyleCnt="0"/>
      <dgm:spPr/>
    </dgm:pt>
    <dgm:pt modelId="{8945EE41-1BE8-4C75-AAA3-9CA47A5EAD2E}" type="pres">
      <dgm:prSet presAssocID="{7166AD8B-6C30-467A-82EC-676C161F9DAC}" presName="parTx" presStyleLbl="alignNode1" presStyleIdx="2" presStyleCnt="3">
        <dgm:presLayoutVars>
          <dgm:chMax val="0"/>
          <dgm:chPref val="0"/>
          <dgm:bulletEnabled val="1"/>
        </dgm:presLayoutVars>
      </dgm:prSet>
      <dgm:spPr/>
    </dgm:pt>
    <dgm:pt modelId="{081F02A4-CD2D-4063-9715-160B36B520AD}" type="pres">
      <dgm:prSet presAssocID="{7166AD8B-6C30-467A-82EC-676C161F9DAC}" presName="desTx" presStyleLbl="alignAccFollowNode1" presStyleIdx="2" presStyleCnt="3">
        <dgm:presLayoutVars>
          <dgm:bulletEnabled val="1"/>
        </dgm:presLayoutVars>
      </dgm:prSet>
      <dgm:spPr/>
    </dgm:pt>
  </dgm:ptLst>
  <dgm:cxnLst>
    <dgm:cxn modelId="{D4DEB259-20AD-49A9-895E-F180168E0360}" srcId="{70D6E1F1-6B0E-484B-B8E2-4BB1444A79E5}" destId="{3FA0AFE6-86EE-44D6-BBEC-5866185855E6}" srcOrd="1" destOrd="0" parTransId="{E2C37D9F-B8B1-4EAE-82E1-FD0F955E04AF}" sibTransId="{249EFA3E-B8AC-4058-84E5-9EB0E3B76D34}"/>
    <dgm:cxn modelId="{D65E7038-4F6E-4F61-8B55-D230A6A22A5D}" srcId="{70D6E1F1-6B0E-484B-B8E2-4BB1444A79E5}" destId="{BC6A751C-69BE-4566-B6C5-5676B83FB4B3}" srcOrd="2" destOrd="0" parTransId="{D95A64BE-2050-4E28-A64A-896339E7DC39}" sibTransId="{6B4E8E7E-E87F-4D1A-A405-EDB02152CB07}"/>
    <dgm:cxn modelId="{6EABCEB3-1EDC-4277-B535-D4D9D03398E7}" srcId="{7166AD8B-6C30-467A-82EC-676C161F9DAC}" destId="{C414E70F-7905-4107-A5E6-E4BC9FA29860}" srcOrd="1" destOrd="0" parTransId="{00B0BE85-FF59-4E5F-8BD9-D0032296E578}" sibTransId="{B4C72E33-0819-474D-8EEA-9F65BF7258F4}"/>
    <dgm:cxn modelId="{21138CD3-A4C0-4CD9-8CE3-AD4DDFC37749}" srcId="{7166AD8B-6C30-467A-82EC-676C161F9DAC}" destId="{38CD7FD6-33D7-45B3-9284-C33087530E52}" srcOrd="2" destOrd="0" parTransId="{AEF2693A-3146-4173-98A9-54248E3E3D09}" sibTransId="{F3A34E3A-4F42-430D-9980-04476FC89385}"/>
    <dgm:cxn modelId="{9DAA7A06-CB47-4098-A569-EB449A3D98E9}" type="presOf" srcId="{98DAF7C2-A48A-4D3F-82ED-3EB4A13B382A}" destId="{081F02A4-CD2D-4063-9715-160B36B520AD}" srcOrd="0" destOrd="0" presId="urn:microsoft.com/office/officeart/2005/8/layout/hList1"/>
    <dgm:cxn modelId="{C363601A-3F77-4ACC-89C3-1D04DFCD6F3F}" type="presOf" srcId="{FB95882A-12A8-40D8-8490-2EF7280F44B8}" destId="{92D4E977-55BC-46C9-BFC4-0DC9961B1FC8}" srcOrd="0" destOrd="0" presId="urn:microsoft.com/office/officeart/2005/8/layout/hList1"/>
    <dgm:cxn modelId="{7D95439C-E2A1-4099-8683-44FAC345CC89}" srcId="{75977B5C-A9E1-424B-8178-B3E37186252A}" destId="{0115F5F7-DC08-42E5-8D2B-38AC5A64C491}" srcOrd="0" destOrd="0" parTransId="{E8A044F6-6E7F-4A03-B491-4DD7ED679DFC}" sibTransId="{80F0C3B8-99AA-4B70-ACA4-B7D58BF0BA4D}"/>
    <dgm:cxn modelId="{4A81EC54-95F2-493E-AB30-C2079DDE1089}" srcId="{7166AD8B-6C30-467A-82EC-676C161F9DAC}" destId="{98DAF7C2-A48A-4D3F-82ED-3EB4A13B382A}" srcOrd="0" destOrd="0" parTransId="{7FE7813A-390F-4FFA-A9B7-46D4B77E91BF}" sibTransId="{3E985FF8-A2A4-4C09-90FB-D02E228BDE17}"/>
    <dgm:cxn modelId="{22ADCA7A-7DE6-432C-BD86-331442C93069}" type="presOf" srcId="{C414E70F-7905-4107-A5E6-E4BC9FA29860}" destId="{081F02A4-CD2D-4063-9715-160B36B520AD}" srcOrd="0" destOrd="1" presId="urn:microsoft.com/office/officeart/2005/8/layout/hList1"/>
    <dgm:cxn modelId="{4DD57180-4608-4460-943D-A850DFE04190}" type="presOf" srcId="{4EF7CFBF-70C5-4339-B0D2-AAC592AB9029}" destId="{92D4E977-55BC-46C9-BFC4-0DC9961B1FC8}" srcOrd="0" destOrd="3" presId="urn:microsoft.com/office/officeart/2005/8/layout/hList1"/>
    <dgm:cxn modelId="{04EB24CF-5664-426E-AA58-3CF2D0F2C9D0}" type="presOf" srcId="{3FA0AFE6-86EE-44D6-BBEC-5866185855E6}" destId="{33002724-207D-44A9-B3CA-E94E1E6C71C8}" srcOrd="0" destOrd="1" presId="urn:microsoft.com/office/officeart/2005/8/layout/hList1"/>
    <dgm:cxn modelId="{F52BD8A9-E3B4-4991-874D-D1C943477EF3}" type="presOf" srcId="{75977B5C-A9E1-424B-8178-B3E37186252A}" destId="{2803A335-0D70-4485-89F2-25FB9678D865}" srcOrd="0" destOrd="0" presId="urn:microsoft.com/office/officeart/2005/8/layout/hList1"/>
    <dgm:cxn modelId="{E1B7122E-5E04-4588-971E-E20D9A405474}" srcId="{0115F5F7-DC08-42E5-8D2B-38AC5A64C491}" destId="{39181A2A-D833-4D17-B0AE-A48ECF3980CE}" srcOrd="2" destOrd="0" parTransId="{8CCFB7D9-E4BC-4A61-8083-CB5CB4851C4B}" sibTransId="{13D7C867-1F04-4E7F-BBE2-49F18645AF40}"/>
    <dgm:cxn modelId="{74E06275-B67A-468C-B722-80FEA91C67E4}" srcId="{75977B5C-A9E1-424B-8178-B3E37186252A}" destId="{7166AD8B-6C30-467A-82EC-676C161F9DAC}" srcOrd="2" destOrd="0" parTransId="{E78FB645-A14A-4924-B978-7D4B0CB38B99}" sibTransId="{1DEEF196-91D2-484D-BA64-BD4CCE85A8CC}"/>
    <dgm:cxn modelId="{4ADC69F3-B6EC-425A-89E5-7A6C555441C8}" type="presOf" srcId="{70D6E1F1-6B0E-484B-B8E2-4BB1444A79E5}" destId="{19326E43-95D5-4CEA-B3DF-8825BA27A343}" srcOrd="0" destOrd="0" presId="urn:microsoft.com/office/officeart/2005/8/layout/hList1"/>
    <dgm:cxn modelId="{462ABCE7-933F-4382-8309-85735E7994EB}" type="presOf" srcId="{0115F5F7-DC08-42E5-8D2B-38AC5A64C491}" destId="{FD65C3AB-EC86-43F2-A967-91694593B11C}" srcOrd="0" destOrd="0" presId="urn:microsoft.com/office/officeart/2005/8/layout/hList1"/>
    <dgm:cxn modelId="{85A23CAC-C741-484B-BA30-0239757D5665}" type="presOf" srcId="{BC6A751C-69BE-4566-B6C5-5676B83FB4B3}" destId="{33002724-207D-44A9-B3CA-E94E1E6C71C8}" srcOrd="0" destOrd="2" presId="urn:microsoft.com/office/officeart/2005/8/layout/hList1"/>
    <dgm:cxn modelId="{D63545CA-A908-462C-931E-31CDCFBC40DF}" srcId="{0115F5F7-DC08-42E5-8D2B-38AC5A64C491}" destId="{4EF7CFBF-70C5-4339-B0D2-AAC592AB9029}" srcOrd="3" destOrd="0" parTransId="{7F6F84F5-961C-41A5-B825-3F80AA0E057C}" sibTransId="{7D09F1F9-7968-48C6-8F1B-419B5C7330AE}"/>
    <dgm:cxn modelId="{C6780139-8D6E-4CAD-8178-5C86D7C8CB5A}" type="presOf" srcId="{38CD7FD6-33D7-45B3-9284-C33087530E52}" destId="{081F02A4-CD2D-4063-9715-160B36B520AD}" srcOrd="0" destOrd="2" presId="urn:microsoft.com/office/officeart/2005/8/layout/hList1"/>
    <dgm:cxn modelId="{E5CEF7F1-102E-4B51-AC68-2F8CABD80C78}" type="presOf" srcId="{963A814B-4599-4CB8-B9E7-3B102B41CD5C}" destId="{33002724-207D-44A9-B3CA-E94E1E6C71C8}" srcOrd="0" destOrd="0" presId="urn:microsoft.com/office/officeart/2005/8/layout/hList1"/>
    <dgm:cxn modelId="{5D7DAE6B-D4A4-47A9-A0D0-F5FD2CC7E6F3}" type="presOf" srcId="{7166AD8B-6C30-467A-82EC-676C161F9DAC}" destId="{8945EE41-1BE8-4C75-AAA3-9CA47A5EAD2E}" srcOrd="0" destOrd="0" presId="urn:microsoft.com/office/officeart/2005/8/layout/hList1"/>
    <dgm:cxn modelId="{2B9631DA-3405-461E-86F9-771D8A7380E6}" srcId="{75977B5C-A9E1-424B-8178-B3E37186252A}" destId="{70D6E1F1-6B0E-484B-B8E2-4BB1444A79E5}" srcOrd="1" destOrd="0" parTransId="{3A5CF0E8-53E3-4F84-9566-42CA9DCE5B1D}" sibTransId="{E085FA24-7FE9-40C6-B7E2-E75F35158693}"/>
    <dgm:cxn modelId="{1EE9B27E-1F25-40A6-82F4-751CA10A246F}" type="presOf" srcId="{1825C34B-6176-45AD-8F91-41E5E83C7552}" destId="{92D4E977-55BC-46C9-BFC4-0DC9961B1FC8}" srcOrd="0" destOrd="1" presId="urn:microsoft.com/office/officeart/2005/8/layout/hList1"/>
    <dgm:cxn modelId="{5081DE81-31FE-4CD6-AAF6-E280990A1EFD}" type="presOf" srcId="{39181A2A-D833-4D17-B0AE-A48ECF3980CE}" destId="{92D4E977-55BC-46C9-BFC4-0DC9961B1FC8}" srcOrd="0" destOrd="2" presId="urn:microsoft.com/office/officeart/2005/8/layout/hList1"/>
    <dgm:cxn modelId="{21F49EF1-63EB-4D7D-92A3-A31FD815A667}" srcId="{0115F5F7-DC08-42E5-8D2B-38AC5A64C491}" destId="{FB95882A-12A8-40D8-8490-2EF7280F44B8}" srcOrd="0" destOrd="0" parTransId="{7ED5CAE9-C6D5-49C8-A7BC-CD8078042376}" sibTransId="{754C3309-2B38-417A-A971-C5C3F96FB08B}"/>
    <dgm:cxn modelId="{D38D2DB0-C726-4849-9D31-6AF6FB2A9B2F}" srcId="{70D6E1F1-6B0E-484B-B8E2-4BB1444A79E5}" destId="{963A814B-4599-4CB8-B9E7-3B102B41CD5C}" srcOrd="0" destOrd="0" parTransId="{3555088A-71F6-4875-82D5-04DD9E786738}" sibTransId="{B2DAE614-BC9F-4C45-8E75-AA59780A000B}"/>
    <dgm:cxn modelId="{87A2F944-5460-4D43-A9A6-9AC966416287}" srcId="{0115F5F7-DC08-42E5-8D2B-38AC5A64C491}" destId="{1825C34B-6176-45AD-8F91-41E5E83C7552}" srcOrd="1" destOrd="0" parTransId="{E959B2B8-EBEE-42FC-AA2C-53C0C550013F}" sibTransId="{10891E2E-3B47-420D-8716-8BCBDDF752E0}"/>
    <dgm:cxn modelId="{62B62F95-88F3-4822-8353-35147CDC78B2}" type="presParOf" srcId="{2803A335-0D70-4485-89F2-25FB9678D865}" destId="{DE0B0BF1-D1A9-4F2B-9DB4-D908324CB51C}" srcOrd="0" destOrd="0" presId="urn:microsoft.com/office/officeart/2005/8/layout/hList1"/>
    <dgm:cxn modelId="{8DF88581-18EA-481D-A537-1AF95F27867F}" type="presParOf" srcId="{DE0B0BF1-D1A9-4F2B-9DB4-D908324CB51C}" destId="{FD65C3AB-EC86-43F2-A967-91694593B11C}" srcOrd="0" destOrd="0" presId="urn:microsoft.com/office/officeart/2005/8/layout/hList1"/>
    <dgm:cxn modelId="{47CD314B-4184-4492-BC28-A7A01DCF9039}" type="presParOf" srcId="{DE0B0BF1-D1A9-4F2B-9DB4-D908324CB51C}" destId="{92D4E977-55BC-46C9-BFC4-0DC9961B1FC8}" srcOrd="1" destOrd="0" presId="urn:microsoft.com/office/officeart/2005/8/layout/hList1"/>
    <dgm:cxn modelId="{82923D78-BE68-4B1B-8C4B-D8B2AEFE35CF}" type="presParOf" srcId="{2803A335-0D70-4485-89F2-25FB9678D865}" destId="{6FC702B1-120E-4EB8-B402-4A6CC524CFD8}" srcOrd="1" destOrd="0" presId="urn:microsoft.com/office/officeart/2005/8/layout/hList1"/>
    <dgm:cxn modelId="{1B8249E7-2EF2-42E4-9758-A511FCC4C108}" type="presParOf" srcId="{2803A335-0D70-4485-89F2-25FB9678D865}" destId="{CE3384A0-C353-4395-9687-A03997292603}" srcOrd="2" destOrd="0" presId="urn:microsoft.com/office/officeart/2005/8/layout/hList1"/>
    <dgm:cxn modelId="{2DD94332-32A6-4F02-B966-3AB13963A2E8}" type="presParOf" srcId="{CE3384A0-C353-4395-9687-A03997292603}" destId="{19326E43-95D5-4CEA-B3DF-8825BA27A343}" srcOrd="0" destOrd="0" presId="urn:microsoft.com/office/officeart/2005/8/layout/hList1"/>
    <dgm:cxn modelId="{58B015D2-BF69-40D6-87CD-F721E7F1A3B0}" type="presParOf" srcId="{CE3384A0-C353-4395-9687-A03997292603}" destId="{33002724-207D-44A9-B3CA-E94E1E6C71C8}" srcOrd="1" destOrd="0" presId="urn:microsoft.com/office/officeart/2005/8/layout/hList1"/>
    <dgm:cxn modelId="{94A0E25D-53BC-4708-9410-55A48F9BC36E}" type="presParOf" srcId="{2803A335-0D70-4485-89F2-25FB9678D865}" destId="{C76B36BB-A5F4-4620-B081-8730B30CB5FF}" srcOrd="3" destOrd="0" presId="urn:microsoft.com/office/officeart/2005/8/layout/hList1"/>
    <dgm:cxn modelId="{125C81C7-60C2-4BCC-AEFC-AC0197D43BE7}" type="presParOf" srcId="{2803A335-0D70-4485-89F2-25FB9678D865}" destId="{CF835D58-A94D-44B4-A0E3-7C67532E2C5F}" srcOrd="4" destOrd="0" presId="urn:microsoft.com/office/officeart/2005/8/layout/hList1"/>
    <dgm:cxn modelId="{A7761EBB-C04D-4163-A6BC-F6565CA49405}" type="presParOf" srcId="{CF835D58-A94D-44B4-A0E3-7C67532E2C5F}" destId="{8945EE41-1BE8-4C75-AAA3-9CA47A5EAD2E}" srcOrd="0" destOrd="0" presId="urn:microsoft.com/office/officeart/2005/8/layout/hList1"/>
    <dgm:cxn modelId="{F07F38E1-27EC-454A-8117-11F49E09D1FE}" type="presParOf" srcId="{CF835D58-A94D-44B4-A0E3-7C67532E2C5F}" destId="{081F02A4-CD2D-4063-9715-160B36B520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63B2D-091F-47A1-817E-CA56C163148B}">
      <dsp:nvSpPr>
        <dsp:cNvPr id="0" name=""/>
        <dsp:cNvSpPr/>
      </dsp:nvSpPr>
      <dsp:spPr>
        <a:xfrm rot="5400000">
          <a:off x="5038947" y="-2133407"/>
          <a:ext cx="896368" cy="5164359"/>
        </a:xfrm>
        <a:prstGeom prst="round2SameRect">
          <a:avLst/>
        </a:prstGeom>
        <a:solidFill>
          <a:schemeClr val="bg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fluoxetine, paroxetine, citalopram – all $4 </a:t>
          </a:r>
        </a:p>
        <a:p>
          <a:pPr marL="171450" lvl="1" indent="-171450" algn="l" defTabSz="800100">
            <a:lnSpc>
              <a:spcPct val="90000"/>
            </a:lnSpc>
            <a:spcBef>
              <a:spcPct val="0"/>
            </a:spcBef>
            <a:spcAft>
              <a:spcPct val="15000"/>
            </a:spcAft>
            <a:buChar char="•"/>
          </a:pPr>
          <a:r>
            <a:rPr lang="en-US" sz="1800" kern="1200" dirty="0"/>
            <a:t>sertraline, </a:t>
          </a:r>
          <a:r>
            <a:rPr lang="en-US" sz="1800" kern="1200" dirty="0" err="1"/>
            <a:t>escitalopram</a:t>
          </a:r>
          <a:endParaRPr lang="en-US" sz="1800" kern="1200" dirty="0"/>
        </a:p>
      </dsp:txBody>
      <dsp:txXfrm rot="-5400000">
        <a:off x="2904952" y="44345"/>
        <a:ext cx="5120602" cy="808854"/>
      </dsp:txXfrm>
    </dsp:sp>
    <dsp:sp modelId="{25FE5ADC-B90F-4096-AC58-4C9654495C4E}">
      <dsp:nvSpPr>
        <dsp:cNvPr id="0" name=""/>
        <dsp:cNvSpPr/>
      </dsp:nvSpPr>
      <dsp:spPr>
        <a:xfrm>
          <a:off x="18230" y="0"/>
          <a:ext cx="2904952" cy="888014"/>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Selective Serotonin Reuptake Inhibitors (SSRI)</a:t>
          </a:r>
        </a:p>
      </dsp:txBody>
      <dsp:txXfrm>
        <a:off x="61579" y="43349"/>
        <a:ext cx="2818254" cy="801316"/>
      </dsp:txXfrm>
    </dsp:sp>
    <dsp:sp modelId="{18D91608-F1CE-4ED1-A6A9-135500F61445}">
      <dsp:nvSpPr>
        <dsp:cNvPr id="0" name=""/>
        <dsp:cNvSpPr/>
      </dsp:nvSpPr>
      <dsp:spPr>
        <a:xfrm rot="5400000">
          <a:off x="5207862" y="-1345338"/>
          <a:ext cx="569267" cy="5169408"/>
        </a:xfrm>
        <a:prstGeom prst="round2SameRect">
          <a:avLst/>
        </a:prstGeom>
        <a:solidFill>
          <a:schemeClr val="bg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bupropion</a:t>
          </a:r>
        </a:p>
      </dsp:txBody>
      <dsp:txXfrm rot="-5400000">
        <a:off x="2907792" y="982521"/>
        <a:ext cx="5141619" cy="513689"/>
      </dsp:txXfrm>
    </dsp:sp>
    <dsp:sp modelId="{A0FC4C45-8B33-4CC1-9DBE-2314E4DC4929}">
      <dsp:nvSpPr>
        <dsp:cNvPr id="0" name=""/>
        <dsp:cNvSpPr/>
      </dsp:nvSpPr>
      <dsp:spPr>
        <a:xfrm>
          <a:off x="15404" y="886368"/>
          <a:ext cx="2907792" cy="711584"/>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Selective Dopamine Reuptake Inhibitors (SDRI)</a:t>
          </a:r>
        </a:p>
      </dsp:txBody>
      <dsp:txXfrm>
        <a:off x="50141" y="921105"/>
        <a:ext cx="2838318" cy="642110"/>
      </dsp:txXfrm>
    </dsp:sp>
    <dsp:sp modelId="{126715C5-D162-4885-91FF-705777583E7C}">
      <dsp:nvSpPr>
        <dsp:cNvPr id="0" name=""/>
        <dsp:cNvSpPr/>
      </dsp:nvSpPr>
      <dsp:spPr>
        <a:xfrm rot="5400000">
          <a:off x="5207862" y="-547469"/>
          <a:ext cx="569267" cy="5169408"/>
        </a:xfrm>
        <a:prstGeom prst="round2SameRect">
          <a:avLst/>
        </a:prstGeom>
        <a:solidFill>
          <a:schemeClr val="bg2">
            <a:lumMod val="40000"/>
            <a:lumOff val="60000"/>
            <a:alpha val="90000"/>
          </a:schemeClr>
        </a:solidFill>
        <a:ln w="25400" cap="flat" cmpd="sng" algn="ctr">
          <a:solidFill>
            <a:srgbClr val="E7F3F4">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venlafaxine</a:t>
          </a:r>
        </a:p>
        <a:p>
          <a:pPr marL="171450" lvl="1" indent="-171450" algn="l" defTabSz="800100">
            <a:lnSpc>
              <a:spcPct val="90000"/>
            </a:lnSpc>
            <a:spcBef>
              <a:spcPct val="0"/>
            </a:spcBef>
            <a:spcAft>
              <a:spcPct val="15000"/>
            </a:spcAft>
            <a:buChar char="•"/>
          </a:pPr>
          <a:r>
            <a:rPr lang="en-US" sz="1800" kern="1200" dirty="0"/>
            <a:t>duloxetine</a:t>
          </a:r>
        </a:p>
      </dsp:txBody>
      <dsp:txXfrm rot="-5400000">
        <a:off x="2907792" y="1780390"/>
        <a:ext cx="5141619" cy="513689"/>
      </dsp:txXfrm>
    </dsp:sp>
    <dsp:sp modelId="{3C9EA230-4C01-4227-A058-1A020099F5EE}">
      <dsp:nvSpPr>
        <dsp:cNvPr id="0" name=""/>
        <dsp:cNvSpPr/>
      </dsp:nvSpPr>
      <dsp:spPr>
        <a:xfrm>
          <a:off x="0" y="1679699"/>
          <a:ext cx="2907792" cy="711584"/>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Selective Norepinephrine Reuptake Inhibitors (SNRI</a:t>
          </a:r>
          <a:r>
            <a:rPr lang="en-US" sz="1400" kern="1200" dirty="0"/>
            <a:t>)</a:t>
          </a:r>
        </a:p>
      </dsp:txBody>
      <dsp:txXfrm>
        <a:off x="34737" y="1714436"/>
        <a:ext cx="2838318" cy="642110"/>
      </dsp:txXfrm>
    </dsp:sp>
    <dsp:sp modelId="{6E104F3E-B658-49BC-9517-2E581A855E16}">
      <dsp:nvSpPr>
        <dsp:cNvPr id="0" name=""/>
        <dsp:cNvSpPr/>
      </dsp:nvSpPr>
      <dsp:spPr>
        <a:xfrm>
          <a:off x="0" y="2442383"/>
          <a:ext cx="2907792" cy="711584"/>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Tricyclic Antidepressants (TCA) </a:t>
          </a:r>
        </a:p>
      </dsp:txBody>
      <dsp:txXfrm>
        <a:off x="34737" y="2477120"/>
        <a:ext cx="2838318" cy="642110"/>
      </dsp:txXfrm>
    </dsp:sp>
    <dsp:sp modelId="{2C7662D5-6DF1-42B0-B1E2-8DC94CDB05ED}">
      <dsp:nvSpPr>
        <dsp:cNvPr id="0" name=""/>
        <dsp:cNvSpPr/>
      </dsp:nvSpPr>
      <dsp:spPr>
        <a:xfrm>
          <a:off x="0" y="3174027"/>
          <a:ext cx="2907792" cy="711584"/>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Others</a:t>
          </a:r>
        </a:p>
      </dsp:txBody>
      <dsp:txXfrm>
        <a:off x="34737" y="3208764"/>
        <a:ext cx="2838318" cy="642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5C3AB-EC86-43F2-A967-91694593B11C}">
      <dsp:nvSpPr>
        <dsp:cNvPr id="0" name=""/>
        <dsp:cNvSpPr/>
      </dsp:nvSpPr>
      <dsp:spPr>
        <a:xfrm>
          <a:off x="2452" y="343242"/>
          <a:ext cx="2391370" cy="956548"/>
        </a:xfrm>
        <a:prstGeom prst="rect">
          <a:avLst/>
        </a:prstGeom>
        <a:solidFill>
          <a:schemeClr val="bg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Co-Management</a:t>
          </a:r>
        </a:p>
      </dsp:txBody>
      <dsp:txXfrm>
        <a:off x="2452" y="343242"/>
        <a:ext cx="2391370" cy="956548"/>
      </dsp:txXfrm>
    </dsp:sp>
    <dsp:sp modelId="{92D4E977-55BC-46C9-BFC4-0DC9961B1FC8}">
      <dsp:nvSpPr>
        <dsp:cNvPr id="0" name=""/>
        <dsp:cNvSpPr/>
      </dsp:nvSpPr>
      <dsp:spPr>
        <a:xfrm>
          <a:off x="2452" y="1299790"/>
          <a:ext cx="2391370" cy="2776567"/>
        </a:xfrm>
        <a:prstGeom prst="rect">
          <a:avLst/>
        </a:prstGeom>
        <a:solidFill>
          <a:schemeClr val="bg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Each provider has their own caseload</a:t>
          </a:r>
        </a:p>
        <a:p>
          <a:pPr marL="171450" lvl="1" indent="-171450" algn="l" defTabSz="755650">
            <a:lnSpc>
              <a:spcPct val="90000"/>
            </a:lnSpc>
            <a:spcBef>
              <a:spcPct val="0"/>
            </a:spcBef>
            <a:spcAft>
              <a:spcPct val="15000"/>
            </a:spcAft>
            <a:buChar char="•"/>
          </a:pPr>
          <a:r>
            <a:rPr lang="en-US" sz="1700" kern="1200" dirty="0"/>
            <a:t>PCP manages all medical problems</a:t>
          </a:r>
        </a:p>
        <a:p>
          <a:pPr marL="171450" lvl="1" indent="-171450" algn="l" defTabSz="755650">
            <a:lnSpc>
              <a:spcPct val="90000"/>
            </a:lnSpc>
            <a:spcBef>
              <a:spcPct val="0"/>
            </a:spcBef>
            <a:spcAft>
              <a:spcPct val="15000"/>
            </a:spcAft>
            <a:buChar char="•"/>
          </a:pPr>
          <a:r>
            <a:rPr lang="en-US" sz="1700" kern="1200" dirty="0"/>
            <a:t>Psychiatrist manages all mental health problems</a:t>
          </a:r>
        </a:p>
        <a:p>
          <a:pPr marL="171450" lvl="1" indent="-171450" algn="l" defTabSz="755650">
            <a:lnSpc>
              <a:spcPct val="90000"/>
            </a:lnSpc>
            <a:spcBef>
              <a:spcPct val="0"/>
            </a:spcBef>
            <a:spcAft>
              <a:spcPct val="15000"/>
            </a:spcAft>
            <a:buChar char="•"/>
          </a:pPr>
          <a:r>
            <a:rPr lang="en-US" sz="1700" kern="1200" dirty="0"/>
            <a:t>Work together to re-enforce treatment plans</a:t>
          </a:r>
        </a:p>
      </dsp:txBody>
      <dsp:txXfrm>
        <a:off x="2452" y="1299790"/>
        <a:ext cx="2391370" cy="2776567"/>
      </dsp:txXfrm>
    </dsp:sp>
    <dsp:sp modelId="{19326E43-95D5-4CEA-B3DF-8825BA27A343}">
      <dsp:nvSpPr>
        <dsp:cNvPr id="0" name=""/>
        <dsp:cNvSpPr/>
      </dsp:nvSpPr>
      <dsp:spPr>
        <a:xfrm>
          <a:off x="2728614" y="343242"/>
          <a:ext cx="2391370" cy="956548"/>
        </a:xfrm>
        <a:prstGeom prst="rect">
          <a:avLst/>
        </a:prstGeom>
        <a:solidFill>
          <a:schemeClr val="bg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Manage with           Primary Care Consult</a:t>
          </a:r>
        </a:p>
      </dsp:txBody>
      <dsp:txXfrm>
        <a:off x="2728614" y="343242"/>
        <a:ext cx="2391370" cy="956548"/>
      </dsp:txXfrm>
    </dsp:sp>
    <dsp:sp modelId="{33002724-207D-44A9-B3CA-E94E1E6C71C8}">
      <dsp:nvSpPr>
        <dsp:cNvPr id="0" name=""/>
        <dsp:cNvSpPr/>
      </dsp:nvSpPr>
      <dsp:spPr>
        <a:xfrm>
          <a:off x="2728614" y="1299790"/>
          <a:ext cx="2391370" cy="2776567"/>
        </a:xfrm>
        <a:prstGeom prst="rect">
          <a:avLst/>
        </a:prstGeom>
        <a:solidFill>
          <a:schemeClr val="bg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Psychiatrist works with a care manager</a:t>
          </a:r>
        </a:p>
        <a:p>
          <a:pPr marL="171450" lvl="1" indent="-171450" algn="l" defTabSz="755650">
            <a:lnSpc>
              <a:spcPct val="90000"/>
            </a:lnSpc>
            <a:spcBef>
              <a:spcPct val="0"/>
            </a:spcBef>
            <a:spcAft>
              <a:spcPct val="15000"/>
            </a:spcAft>
            <a:buChar char="•"/>
          </a:pPr>
          <a:r>
            <a:rPr lang="en-US" sz="1700" kern="1200" dirty="0"/>
            <a:t>Manages a caseload of patients for BOTH mental health and basic medical health concerns using protocols from PCP</a:t>
          </a:r>
        </a:p>
        <a:p>
          <a:pPr marL="171450" lvl="1" indent="-171450" algn="l" defTabSz="755650">
            <a:lnSpc>
              <a:spcPct val="90000"/>
            </a:lnSpc>
            <a:spcBef>
              <a:spcPct val="0"/>
            </a:spcBef>
            <a:spcAft>
              <a:spcPct val="15000"/>
            </a:spcAft>
            <a:buChar char="•"/>
          </a:pPr>
          <a:r>
            <a:rPr lang="en-US" sz="1700" kern="1200" dirty="0"/>
            <a:t>PCP available for consultation and stepped care</a:t>
          </a:r>
        </a:p>
      </dsp:txBody>
      <dsp:txXfrm>
        <a:off x="2728614" y="1299790"/>
        <a:ext cx="2391370" cy="2776567"/>
      </dsp:txXfrm>
    </dsp:sp>
    <dsp:sp modelId="{8945EE41-1BE8-4C75-AAA3-9CA47A5EAD2E}">
      <dsp:nvSpPr>
        <dsp:cNvPr id="0" name=""/>
        <dsp:cNvSpPr/>
      </dsp:nvSpPr>
      <dsp:spPr>
        <a:xfrm>
          <a:off x="5454777" y="343242"/>
          <a:ext cx="2391370" cy="956548"/>
        </a:xfrm>
        <a:prstGeom prst="rect">
          <a:avLst/>
        </a:prstGeom>
        <a:solidFill>
          <a:schemeClr val="bg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Comprehensive Management</a:t>
          </a:r>
          <a:endParaRPr lang="en-US" sz="2000" kern="1200" dirty="0">
            <a:solidFill>
              <a:schemeClr val="tx1">
                <a:lumMod val="85000"/>
                <a:lumOff val="15000"/>
              </a:schemeClr>
            </a:solidFill>
          </a:endParaRPr>
        </a:p>
      </dsp:txBody>
      <dsp:txXfrm>
        <a:off x="5454777" y="343242"/>
        <a:ext cx="2391370" cy="956548"/>
      </dsp:txXfrm>
    </dsp:sp>
    <dsp:sp modelId="{081F02A4-CD2D-4063-9715-160B36B520AD}">
      <dsp:nvSpPr>
        <dsp:cNvPr id="0" name=""/>
        <dsp:cNvSpPr/>
      </dsp:nvSpPr>
      <dsp:spPr>
        <a:xfrm>
          <a:off x="5454777" y="1299790"/>
          <a:ext cx="2391370" cy="2776567"/>
        </a:xfrm>
        <a:prstGeom prst="rect">
          <a:avLst/>
        </a:prstGeom>
        <a:solidFill>
          <a:schemeClr val="bg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t>Typically dually trained psychiatrist –family physician, internist, pediatrician </a:t>
          </a:r>
        </a:p>
        <a:p>
          <a:pPr marL="171450" lvl="1" indent="-171450" algn="l" defTabSz="755650">
            <a:lnSpc>
              <a:spcPct val="90000"/>
            </a:lnSpc>
            <a:spcBef>
              <a:spcPct val="0"/>
            </a:spcBef>
            <a:spcAft>
              <a:spcPct val="15000"/>
            </a:spcAft>
            <a:buChar char="•"/>
          </a:pPr>
          <a:r>
            <a:rPr lang="en-US" sz="1700" b="0" kern="1200" dirty="0"/>
            <a:t>Provider manages both medical and mental health problems</a:t>
          </a:r>
          <a:endParaRPr lang="en-US" sz="1700" kern="1200" dirty="0"/>
        </a:p>
        <a:p>
          <a:pPr marL="171450" lvl="1" indent="-171450" algn="l" defTabSz="755650">
            <a:lnSpc>
              <a:spcPct val="90000"/>
            </a:lnSpc>
            <a:spcBef>
              <a:spcPct val="0"/>
            </a:spcBef>
            <a:spcAft>
              <a:spcPct val="15000"/>
            </a:spcAft>
            <a:buChar char="•"/>
          </a:pPr>
          <a:r>
            <a:rPr lang="en-US" sz="1700" b="0" kern="1200" dirty="0"/>
            <a:t>Limited number of providers have this expertise</a:t>
          </a:r>
        </a:p>
      </dsp:txBody>
      <dsp:txXfrm>
        <a:off x="5454777" y="1299790"/>
        <a:ext cx="2391370" cy="27765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98928-45F5-44C4-A8DB-432D70AB4FEC}" type="datetimeFigureOut">
              <a:rPr lang="en-US" smtClean="0"/>
              <a:t>3/15/2017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27990-C459-407E-AB00-34DD08E8C861}" type="slidenum">
              <a:rPr lang="en-US" smtClean="0"/>
              <a:t>‹#›</a:t>
            </a:fld>
            <a:endParaRPr lang="en-US"/>
          </a:p>
        </p:txBody>
      </p:sp>
    </p:spTree>
    <p:extLst>
      <p:ext uri="{BB962C8B-B14F-4D97-AF65-F5344CB8AC3E}">
        <p14:creationId xmlns:p14="http://schemas.microsoft.com/office/powerpoint/2010/main" val="89870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a:t>
            </a:r>
            <a:r>
              <a:rPr lang="en-US" baseline="0" dirty="0"/>
              <a:t> major classes of psychotropic medications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6</a:t>
            </a:fld>
            <a:endParaRPr lang="en-US"/>
          </a:p>
        </p:txBody>
      </p:sp>
    </p:spTree>
    <p:extLst>
      <p:ext uri="{BB962C8B-B14F-4D97-AF65-F5344CB8AC3E}">
        <p14:creationId xmlns:p14="http://schemas.microsoft.com/office/powerpoint/2010/main" val="42689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drug but difficult to get patients</a:t>
            </a:r>
            <a:r>
              <a:rPr lang="en-US" baseline="0" dirty="0"/>
              <a:t> to take due to blood draw and reluctance once they are informed about </a:t>
            </a:r>
            <a:r>
              <a:rPr lang="en-US" baseline="0" dirty="0" err="1"/>
              <a:t>agranulocytosis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16</a:t>
            </a:fld>
            <a:endParaRPr lang="en-US"/>
          </a:p>
        </p:txBody>
      </p:sp>
    </p:spTree>
    <p:extLst>
      <p:ext uri="{BB962C8B-B14F-4D97-AF65-F5344CB8AC3E}">
        <p14:creationId xmlns:p14="http://schemas.microsoft.com/office/powerpoint/2010/main" val="218015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study that did not show a significant advantage of the SGAs over the FGAs.  See next slide for rationale for continued use</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17</a:t>
            </a:fld>
            <a:endParaRPr lang="en-US"/>
          </a:p>
        </p:txBody>
      </p:sp>
    </p:spTree>
    <p:extLst>
      <p:ext uri="{BB962C8B-B14F-4D97-AF65-F5344CB8AC3E}">
        <p14:creationId xmlns:p14="http://schemas.microsoft.com/office/powerpoint/2010/main" val="24569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a:t>
            </a:r>
            <a:r>
              <a:rPr lang="en-US" baseline="0" dirty="0"/>
              <a:t> survey of psychiatrists and their reasons for giving these medications knowing the cardiovascular SE</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18</a:t>
            </a:fld>
            <a:endParaRPr lang="en-US"/>
          </a:p>
        </p:txBody>
      </p:sp>
    </p:spTree>
    <p:extLst>
      <p:ext uri="{BB962C8B-B14F-4D97-AF65-F5344CB8AC3E}">
        <p14:creationId xmlns:p14="http://schemas.microsoft.com/office/powerpoint/2010/main" val="8892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starts the section on medication and lists the mood stabilizers used for bipolar disorder.  Narrow therapeutic window with lithium so must be careful with levels. Lithium toxicity can lead to stupor and death, is treated by dialysis if needed</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20</a:t>
            </a:fld>
            <a:endParaRPr lang="en-US"/>
          </a:p>
        </p:txBody>
      </p:sp>
    </p:spTree>
    <p:extLst>
      <p:ext uri="{BB962C8B-B14F-4D97-AF65-F5344CB8AC3E}">
        <p14:creationId xmlns:p14="http://schemas.microsoft.com/office/powerpoint/2010/main" val="228609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add a mood stabilizer</a:t>
            </a:r>
            <a:r>
              <a:rPr lang="en-US" baseline="0" dirty="0"/>
              <a:t> with antidepressant benefit before trying antidepressant.  ECT still an option</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21</a:t>
            </a:fld>
            <a:endParaRPr lang="en-US"/>
          </a:p>
        </p:txBody>
      </p:sp>
    </p:spTree>
    <p:extLst>
      <p:ext uri="{BB962C8B-B14F-4D97-AF65-F5344CB8AC3E}">
        <p14:creationId xmlns:p14="http://schemas.microsoft.com/office/powerpoint/2010/main" val="315734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Drugs listed</a:t>
            </a:r>
            <a:r>
              <a:rPr lang="en-US" baseline="0" dirty="0"/>
              <a:t> by mechanism of action – helps if you want to switch class due to lack of effect.  Rule of thumb is often try 2 SSRIs and if not successful switch class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22</a:t>
            </a:fld>
            <a:endParaRPr lang="en-US"/>
          </a:p>
        </p:txBody>
      </p:sp>
    </p:spTree>
    <p:extLst>
      <p:ext uri="{BB962C8B-B14F-4D97-AF65-F5344CB8AC3E}">
        <p14:creationId xmlns:p14="http://schemas.microsoft.com/office/powerpoint/2010/main" val="249248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Bupropion</a:t>
            </a:r>
            <a:r>
              <a:rPr lang="en-US" baseline="0" dirty="0"/>
              <a:t> is very activating and can make anxiety worse.  Keep this in mind if want to use it for smoking cessation</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24</a:t>
            </a:fld>
            <a:endParaRPr lang="en-US"/>
          </a:p>
        </p:txBody>
      </p:sp>
    </p:spTree>
    <p:extLst>
      <p:ext uri="{BB962C8B-B14F-4D97-AF65-F5344CB8AC3E}">
        <p14:creationId xmlns:p14="http://schemas.microsoft.com/office/powerpoint/2010/main" val="2729060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approaches</a:t>
            </a:r>
            <a:r>
              <a:rPr lang="en-US" baseline="0" dirty="0"/>
              <a:t> to anxiety –deep breathing very helpful.  Demonstrate deep breathing exercise. Close your eyes, breath in through your nose with a big breath, hold for a second, exhale slowly through your mouth and feel yourself relax</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25</a:t>
            </a:fld>
            <a:endParaRPr lang="en-US"/>
          </a:p>
        </p:txBody>
      </p:sp>
    </p:spTree>
    <p:extLst>
      <p:ext uri="{BB962C8B-B14F-4D97-AF65-F5344CB8AC3E}">
        <p14:creationId xmlns:p14="http://schemas.microsoft.com/office/powerpoint/2010/main" val="134582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sometimes restricted in mental health settings due to policies at that location.  Lot of focus on trying to reduce usage in a population of patients that may have been using them for years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26</a:t>
            </a:fld>
            <a:endParaRPr lang="en-US"/>
          </a:p>
        </p:txBody>
      </p:sp>
    </p:spTree>
    <p:extLst>
      <p:ext uri="{BB962C8B-B14F-4D97-AF65-F5344CB8AC3E}">
        <p14:creationId xmlns:p14="http://schemas.microsoft.com/office/powerpoint/2010/main" val="428944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a:t>
            </a:r>
            <a:r>
              <a:rPr lang="en-US" baseline="0" dirty="0"/>
              <a:t> hygiene handouts in clinic are useful – daytime napping is a major issue</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27</a:t>
            </a:fld>
            <a:endParaRPr lang="en-US"/>
          </a:p>
        </p:txBody>
      </p:sp>
    </p:spTree>
    <p:extLst>
      <p:ext uri="{BB962C8B-B14F-4D97-AF65-F5344CB8AC3E}">
        <p14:creationId xmlns:p14="http://schemas.microsoft.com/office/powerpoint/2010/main" val="340200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medications prior</a:t>
            </a:r>
            <a:r>
              <a:rPr lang="en-US" baseline="0" dirty="0"/>
              <a:t> to introduction of second generation antipsychotics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7</a:t>
            </a:fld>
            <a:endParaRPr lang="en-US"/>
          </a:p>
        </p:txBody>
      </p:sp>
    </p:spTree>
    <p:extLst>
      <p:ext uri="{BB962C8B-B14F-4D97-AF65-F5344CB8AC3E}">
        <p14:creationId xmlns:p14="http://schemas.microsoft.com/office/powerpoint/2010/main" val="92968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OSA common</a:t>
            </a:r>
          </a:p>
        </p:txBody>
      </p:sp>
      <p:sp>
        <p:nvSpPr>
          <p:cNvPr id="4" name="Slide Number Placeholder 3"/>
          <p:cNvSpPr>
            <a:spLocks noGrp="1"/>
          </p:cNvSpPr>
          <p:nvPr>
            <p:ph type="sldNum" sz="quarter" idx="10"/>
          </p:nvPr>
        </p:nvSpPr>
        <p:spPr/>
        <p:txBody>
          <a:bodyPr/>
          <a:lstStyle/>
          <a:p>
            <a:fld id="{56E27990-C459-407E-AB00-34DD08E8C861}" type="slidenum">
              <a:rPr lang="en-US" smtClean="0"/>
              <a:t>28</a:t>
            </a:fld>
            <a:endParaRPr lang="en-US"/>
          </a:p>
        </p:txBody>
      </p:sp>
    </p:spTree>
    <p:extLst>
      <p:ext uri="{BB962C8B-B14F-4D97-AF65-F5344CB8AC3E}">
        <p14:creationId xmlns:p14="http://schemas.microsoft.com/office/powerpoint/2010/main" val="291035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other medications to use to address chronic pain</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29</a:t>
            </a:fld>
            <a:endParaRPr lang="en-US"/>
          </a:p>
        </p:txBody>
      </p:sp>
    </p:spTree>
    <p:extLst>
      <p:ext uri="{BB962C8B-B14F-4D97-AF65-F5344CB8AC3E}">
        <p14:creationId xmlns:p14="http://schemas.microsoft.com/office/powerpoint/2010/main" val="1851468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914E4-B15D-44D8-8220-AFF7F8693154}"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a:t>
            </a:r>
            <a:r>
              <a:rPr lang="en-US" baseline="0" dirty="0"/>
              <a:t> a psychiatrist’s typical day – notice the combinations of antidepressants, antipsychotics and mood stabilizers.  Trazodone is often given for sleep</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31</a:t>
            </a:fld>
            <a:endParaRPr lang="en-US"/>
          </a:p>
        </p:txBody>
      </p:sp>
    </p:spTree>
    <p:extLst>
      <p:ext uri="{BB962C8B-B14F-4D97-AF65-F5344CB8AC3E}">
        <p14:creationId xmlns:p14="http://schemas.microsoft.com/office/powerpoint/2010/main" val="321855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good evidence based therapies but not all sites have therapists trained in these modalities. Helpful to learn a little about these from the staff so you can use the skills to your advantage</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32</a:t>
            </a:fld>
            <a:endParaRPr lang="en-US"/>
          </a:p>
        </p:txBody>
      </p:sp>
    </p:spTree>
    <p:extLst>
      <p:ext uri="{BB962C8B-B14F-4D97-AF65-F5344CB8AC3E}">
        <p14:creationId xmlns:p14="http://schemas.microsoft.com/office/powerpoint/2010/main" val="3307551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stil</a:t>
            </a:r>
            <a:r>
              <a:rPr lang="en-US" baseline="0" dirty="0"/>
              <a:t>l smoking at an alarmingly higher rate, the number of cigarettes consumed is lower in patients with schizophrenia</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34</a:t>
            </a:fld>
            <a:endParaRPr lang="en-US"/>
          </a:p>
        </p:txBody>
      </p:sp>
    </p:spTree>
    <p:extLst>
      <p:ext uri="{BB962C8B-B14F-4D97-AF65-F5344CB8AC3E}">
        <p14:creationId xmlns:p14="http://schemas.microsoft.com/office/powerpoint/2010/main" val="269007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Bupropion plus</a:t>
            </a:r>
            <a:r>
              <a:rPr lang="en-US" baseline="0" dirty="0"/>
              <a:t> nicotine replacement has the best efficacy in smoking cessation</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36</a:t>
            </a:fld>
            <a:endParaRPr lang="en-US"/>
          </a:p>
        </p:txBody>
      </p:sp>
    </p:spTree>
    <p:extLst>
      <p:ext uri="{BB962C8B-B14F-4D97-AF65-F5344CB8AC3E}">
        <p14:creationId xmlns:p14="http://schemas.microsoft.com/office/powerpoint/2010/main" val="1379281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37</a:t>
            </a:fld>
            <a:endParaRPr lang="en-US"/>
          </a:p>
        </p:txBody>
      </p:sp>
    </p:spTree>
    <p:extLst>
      <p:ext uri="{BB962C8B-B14F-4D97-AF65-F5344CB8AC3E}">
        <p14:creationId xmlns:p14="http://schemas.microsoft.com/office/powerpoint/2010/main" val="3081921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 is helpful</a:t>
            </a:r>
            <a:r>
              <a:rPr lang="en-US" baseline="0" dirty="0"/>
              <a:t> – remember to elicit “Why” they want to change a behavior and “How” they want to do it </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38</a:t>
            </a:fld>
            <a:endParaRPr lang="en-US"/>
          </a:p>
        </p:txBody>
      </p:sp>
    </p:spTree>
    <p:extLst>
      <p:ext uri="{BB962C8B-B14F-4D97-AF65-F5344CB8AC3E}">
        <p14:creationId xmlns:p14="http://schemas.microsoft.com/office/powerpoint/2010/main" val="4293081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be</a:t>
            </a:r>
            <a:r>
              <a:rPr lang="en-US" baseline="0" dirty="0"/>
              <a:t> MD, DO, Psychiatric APN or PA with psychiatric specialization. Many possibilities for psychiatrists in the care of patients.   Middle box is a growing area of interest for psychiatrists and PCP consultation/education would be important to its success</a:t>
            </a:r>
            <a:endParaRPr lang="en-US" dirty="0"/>
          </a:p>
        </p:txBody>
      </p:sp>
      <p:sp>
        <p:nvSpPr>
          <p:cNvPr id="4" name="Slide Number Placeholder 3"/>
          <p:cNvSpPr>
            <a:spLocks noGrp="1"/>
          </p:cNvSpPr>
          <p:nvPr>
            <p:ph type="sldNum" sz="quarter" idx="10"/>
          </p:nvPr>
        </p:nvSpPr>
        <p:spPr/>
        <p:txBody>
          <a:bodyPr/>
          <a:lstStyle/>
          <a:p>
            <a:fld id="{81BEF730-0412-4D13-BEB9-F1EF3F813D82}"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1990’s were a time</a:t>
            </a:r>
            <a:r>
              <a:rPr lang="en-US" baseline="0" dirty="0"/>
              <a:t> of rapid drug development and many new medications were introduced during that time.  </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9</a:t>
            </a:fld>
            <a:endParaRPr lang="en-US"/>
          </a:p>
        </p:txBody>
      </p:sp>
    </p:spTree>
    <p:extLst>
      <p:ext uri="{BB962C8B-B14F-4D97-AF65-F5344CB8AC3E}">
        <p14:creationId xmlns:p14="http://schemas.microsoft.com/office/powerpoint/2010/main" val="377160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iatrogenic</a:t>
            </a:r>
            <a:r>
              <a:rPr lang="en-US" baseline="0" dirty="0"/>
              <a:t> effects psychiatric providers are to provide routine screening in addition to other interventions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40</a:t>
            </a:fld>
            <a:endParaRPr lang="en-US"/>
          </a:p>
        </p:txBody>
      </p:sp>
    </p:spTree>
    <p:extLst>
      <p:ext uri="{BB962C8B-B14F-4D97-AF65-F5344CB8AC3E}">
        <p14:creationId xmlns:p14="http://schemas.microsoft.com/office/powerpoint/2010/main" val="1330613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Strategies for</a:t>
            </a:r>
            <a:r>
              <a:rPr lang="en-US" baseline="0" dirty="0"/>
              <a:t> PCPs and psychiatric providers to work together </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41</a:t>
            </a:fld>
            <a:endParaRPr lang="en-US"/>
          </a:p>
        </p:txBody>
      </p:sp>
    </p:spTree>
    <p:extLst>
      <p:ext uri="{BB962C8B-B14F-4D97-AF65-F5344CB8AC3E}">
        <p14:creationId xmlns:p14="http://schemas.microsoft.com/office/powerpoint/2010/main" val="1238298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strategies</a:t>
            </a:r>
            <a:r>
              <a:rPr lang="en-US" baseline="0" dirty="0"/>
              <a:t> for dealing with psychiatric providers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42</a:t>
            </a:fld>
            <a:endParaRPr lang="en-US"/>
          </a:p>
        </p:txBody>
      </p:sp>
    </p:spTree>
    <p:extLst>
      <p:ext uri="{BB962C8B-B14F-4D97-AF65-F5344CB8AC3E}">
        <p14:creationId xmlns:p14="http://schemas.microsoft.com/office/powerpoint/2010/main" val="957386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a:t>
            </a:r>
            <a:r>
              <a:rPr lang="en-US" baseline="0" dirty="0"/>
              <a:t> champion for health improvement in this setting you might work to advocate for some additional assistance for the medical staff that is similar to what PCPs have (nurse, MA to do vitals)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43</a:t>
            </a:fld>
            <a:endParaRPr lang="en-US"/>
          </a:p>
        </p:txBody>
      </p:sp>
    </p:spTree>
    <p:extLst>
      <p:ext uri="{BB962C8B-B14F-4D97-AF65-F5344CB8AC3E}">
        <p14:creationId xmlns:p14="http://schemas.microsoft.com/office/powerpoint/2010/main" val="962362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a:t>
            </a:r>
            <a:r>
              <a:rPr lang="en-US" baseline="0" dirty="0"/>
              <a:t>  educational opportunities for this doc and agreeing to be available for consultation would be helpful</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44</a:t>
            </a:fld>
            <a:endParaRPr lang="en-US"/>
          </a:p>
        </p:txBody>
      </p:sp>
    </p:spTree>
    <p:extLst>
      <p:ext uri="{BB962C8B-B14F-4D97-AF65-F5344CB8AC3E}">
        <p14:creationId xmlns:p14="http://schemas.microsoft.com/office/powerpoint/2010/main" val="2902129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a training on rational use of benzodiazepines</a:t>
            </a:r>
            <a:r>
              <a:rPr lang="en-US" baseline="0" dirty="0"/>
              <a:t> </a:t>
            </a:r>
            <a:r>
              <a:rPr lang="en-US" dirty="0"/>
              <a:t>for the PCPs in</a:t>
            </a:r>
            <a:r>
              <a:rPr lang="en-US" baseline="0" dirty="0"/>
              <a:t> the FQHC might be helpful in alleviating some of these concerns </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45</a:t>
            </a:fld>
            <a:endParaRPr lang="en-US"/>
          </a:p>
        </p:txBody>
      </p:sp>
    </p:spTree>
    <p:extLst>
      <p:ext uri="{BB962C8B-B14F-4D97-AF65-F5344CB8AC3E}">
        <p14:creationId xmlns:p14="http://schemas.microsoft.com/office/powerpoint/2010/main" val="944103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n example of working on the relationships between providers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46</a:t>
            </a:fld>
            <a:endParaRPr lang="en-US"/>
          </a:p>
        </p:txBody>
      </p:sp>
    </p:spTree>
    <p:extLst>
      <p:ext uri="{BB962C8B-B14F-4D97-AF65-F5344CB8AC3E}">
        <p14:creationId xmlns:p14="http://schemas.microsoft.com/office/powerpoint/2010/main" val="662711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PCP/Psychiatric</a:t>
            </a:r>
            <a:r>
              <a:rPr lang="en-US" baseline="0" dirty="0"/>
              <a:t> provided partnerships are crucial to improving the lives of patients with mental illnesses</a:t>
            </a:r>
            <a:endParaRPr lang="en-US" dirty="0"/>
          </a:p>
        </p:txBody>
      </p:sp>
      <p:sp>
        <p:nvSpPr>
          <p:cNvPr id="4" name="Slide Number Placeholder 3"/>
          <p:cNvSpPr>
            <a:spLocks noGrp="1"/>
          </p:cNvSpPr>
          <p:nvPr>
            <p:ph type="sldNum" sz="quarter" idx="10"/>
          </p:nvPr>
        </p:nvSpPr>
        <p:spPr/>
        <p:txBody>
          <a:bodyPr/>
          <a:lstStyle/>
          <a:p>
            <a:pPr>
              <a:defRPr/>
            </a:pPr>
            <a:fld id="{8600604C-8BBA-4122-90FD-601497583F38}" type="slidenum">
              <a:rPr lang="en-US" smtClean="0"/>
              <a:pPr>
                <a:defRPr/>
              </a:pPr>
              <a:t>47</a:t>
            </a:fld>
            <a:endParaRPr lang="en-US" dirty="0"/>
          </a:p>
        </p:txBody>
      </p:sp>
    </p:spTree>
    <p:extLst>
      <p:ext uri="{BB962C8B-B14F-4D97-AF65-F5344CB8AC3E}">
        <p14:creationId xmlns:p14="http://schemas.microsoft.com/office/powerpoint/2010/main" val="3627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new medications that were introduced in this time frame</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10</a:t>
            </a:fld>
            <a:endParaRPr lang="en-US"/>
          </a:p>
        </p:txBody>
      </p:sp>
    </p:spTree>
    <p:extLst>
      <p:ext uri="{BB962C8B-B14F-4D97-AF65-F5344CB8AC3E}">
        <p14:creationId xmlns:p14="http://schemas.microsoft.com/office/powerpoint/2010/main" val="118002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265A6C66-0E70-4A5D-A4D2-E62EA78B7F53}" type="slidenum">
              <a:rPr lang="en-US" sz="1200">
                <a:latin typeface="Times New Roman" pitchFamily="18" charset="0"/>
                <a:ea typeface="MS PGothic" pitchFamily="34" charset="-128"/>
              </a:rPr>
              <a:pPr eaLnBrk="1" hangingPunct="1"/>
              <a:t>11</a:t>
            </a:fld>
            <a:endParaRPr lang="en-US" sz="1200">
              <a:latin typeface="Times New Roman" pitchFamily="18" charset="0"/>
              <a:ea typeface="MS PGothic" pitchFamily="34" charset="-128"/>
            </a:endParaRPr>
          </a:p>
        </p:txBody>
      </p:sp>
      <p:sp>
        <p:nvSpPr>
          <p:cNvPr id="66563" name="Rectangle 2"/>
          <p:cNvSpPr>
            <a:spLocks noGrp="1" noRot="1" noChangeAspect="1" noChangeArrowheads="1" noTextEdit="1"/>
          </p:cNvSpPr>
          <p:nvPr>
            <p:ph type="sldImg"/>
          </p:nvPr>
        </p:nvSpPr>
        <p:spPr bwMode="auto">
          <a:xfrm>
            <a:off x="1143000" y="388938"/>
            <a:ext cx="4575175" cy="3430587"/>
          </a:xfrm>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xfrm>
            <a:off x="771525" y="3984625"/>
            <a:ext cx="5172075" cy="445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90" tIns="45146" rIns="90290" bIns="45146" numCol="1" anchor="t" anchorCtr="0" compatLnSpc="1">
            <a:prstTxWarp prst="textNoShape">
              <a:avLst/>
            </a:prstTxWarp>
          </a:bodyPr>
          <a:lstStyle/>
          <a:p>
            <a:pPr marL="117475" indent="-6350" eaLnBrk="1" hangingPunct="1">
              <a:lnSpc>
                <a:spcPct val="150000"/>
              </a:lnSpc>
              <a:spcBef>
                <a:spcPct val="0"/>
              </a:spcBef>
            </a:pPr>
            <a:r>
              <a:rPr lang="en-US" b="1" dirty="0">
                <a:latin typeface="Times New Roman" pitchFamily="18" charset="0"/>
              </a:rPr>
              <a:t>Mean Change in Weight with Antipsychotics</a:t>
            </a:r>
          </a:p>
          <a:p>
            <a:pPr marL="117475" indent="-6350" eaLnBrk="1" hangingPunct="1">
              <a:lnSpc>
                <a:spcPct val="150000"/>
              </a:lnSpc>
              <a:spcBef>
                <a:spcPct val="0"/>
              </a:spcBef>
            </a:pPr>
            <a:r>
              <a:rPr lang="en-US" dirty="0">
                <a:latin typeface="Times New Roman" pitchFamily="18" charset="0"/>
              </a:rPr>
              <a:t>Antipsychotic therapy is associated with differential risk of weight gain, depending on the individual agent. A meta-analysis of standardized 10-week exposure to different antipsychotic agents compared mean weight change in kilograms and pounds. Some of the older high-potency antipsychotics, as well as some of the newer agents, are associated with relatively minimal weight gain. Haloperidol, </a:t>
            </a:r>
            <a:r>
              <a:rPr lang="en-US" dirty="0" err="1">
                <a:latin typeface="Times New Roman" pitchFamily="18" charset="0"/>
              </a:rPr>
              <a:t>fluphenazine</a:t>
            </a:r>
            <a:r>
              <a:rPr lang="en-US" dirty="0">
                <a:latin typeface="Times New Roman" pitchFamily="18" charset="0"/>
              </a:rPr>
              <a:t>, ziprasidone and aripiprazole induced a minimal weight change (under 1 kg), over this short-term exposure. Agents such as risperidone and quetiapine showed intermediate increases in weight (2 kg to 3 kg) while some of the older antipsychotics, including low-potency </a:t>
            </a:r>
            <a:r>
              <a:rPr lang="en-US" dirty="0" err="1">
                <a:latin typeface="Times New Roman" pitchFamily="18" charset="0"/>
              </a:rPr>
              <a:t>phenothiazines</a:t>
            </a:r>
            <a:r>
              <a:rPr lang="en-US" dirty="0">
                <a:latin typeface="Times New Roman" pitchFamily="18" charset="0"/>
              </a:rPr>
              <a:t>, such as chlorpromazine, and some of the newer agents, such as olanzapine and clozapine, were associated with larger increases in weight (up to and exceeding 4 kg, or approximately 9 pounds) over short-term time periods. </a:t>
            </a:r>
            <a:endParaRPr lang="en-US" sz="1400" dirty="0">
              <a:latin typeface="Times New Roman" pitchFamily="18" charset="0"/>
            </a:endParaRPr>
          </a:p>
          <a:p>
            <a:pPr marL="117475" indent="-6350" eaLnBrk="1" hangingPunct="1">
              <a:spcBef>
                <a:spcPct val="0"/>
              </a:spcBef>
            </a:pPr>
            <a:endParaRPr lang="en-US" sz="1400" dirty="0">
              <a:latin typeface="Times New Roman" pitchFamily="18" charset="0"/>
            </a:endParaRPr>
          </a:p>
          <a:p>
            <a:pPr marL="117475" indent="-6350" eaLnBrk="1" hangingPunct="1">
              <a:spcBef>
                <a:spcPct val="0"/>
              </a:spcBef>
            </a:pPr>
            <a:endParaRPr lang="en-US" sz="1400" dirty="0">
              <a:latin typeface="Times New Roman" pitchFamily="18" charset="0"/>
            </a:endParaRPr>
          </a:p>
          <a:p>
            <a:pPr marL="117475" indent="-6350" eaLnBrk="1" hangingPunct="1">
              <a:spcBef>
                <a:spcPct val="0"/>
              </a:spcBef>
            </a:pPr>
            <a:endParaRPr lang="en-US" sz="1400" dirty="0">
              <a:latin typeface="Times New Roman" pitchFamily="18" charset="0"/>
            </a:endParaRPr>
          </a:p>
          <a:p>
            <a:pPr marL="117475" indent="-6350" eaLnBrk="1" hangingPunct="1">
              <a:spcBef>
                <a:spcPct val="0"/>
              </a:spcBef>
            </a:pPr>
            <a:endParaRPr lang="en-US" sz="1400" dirty="0">
              <a:latin typeface="Times New Roman" pitchFamily="18" charset="0"/>
            </a:endParaRPr>
          </a:p>
          <a:p>
            <a:pPr marL="117475" indent="-6350" eaLnBrk="1" hangingPunct="1">
              <a:spcBef>
                <a:spcPct val="0"/>
              </a:spcBef>
            </a:pPr>
            <a:endParaRPr lang="en-US" sz="1000" b="1" dirty="0">
              <a:latin typeface="Times New Roman" pitchFamily="18" charset="0"/>
            </a:endParaRPr>
          </a:p>
          <a:p>
            <a:pPr marL="117475" indent="-6350" eaLnBrk="1" hangingPunct="1">
              <a:spcBef>
                <a:spcPct val="0"/>
              </a:spcBef>
            </a:pPr>
            <a:endParaRPr lang="en-US" sz="1000" b="1" dirty="0">
              <a:latin typeface="Times New Roman" pitchFamily="18" charset="0"/>
            </a:endParaRPr>
          </a:p>
          <a:p>
            <a:pPr marL="117475" indent="-6350" eaLnBrk="1" hangingPunct="1">
              <a:spcBef>
                <a:spcPct val="0"/>
              </a:spcBef>
            </a:pPr>
            <a:r>
              <a:rPr lang="en-US" sz="1000" b="1" dirty="0">
                <a:latin typeface="Times New Roman" pitchFamily="18" charset="0"/>
              </a:rPr>
              <a:t>References</a:t>
            </a:r>
          </a:p>
          <a:p>
            <a:pPr marL="117475" indent="-6350" eaLnBrk="1" hangingPunct="1">
              <a:spcBef>
                <a:spcPct val="0"/>
              </a:spcBef>
            </a:pPr>
            <a:r>
              <a:rPr lang="en-US" sz="900" dirty="0">
                <a:latin typeface="Times New Roman" pitchFamily="18" charset="0"/>
                <a:cs typeface="Arial" pitchFamily="34" charset="0"/>
              </a:rPr>
              <a:t>Allison DB, </a:t>
            </a:r>
            <a:r>
              <a:rPr lang="en-US" sz="900" dirty="0" err="1">
                <a:latin typeface="Times New Roman" pitchFamily="18" charset="0"/>
                <a:cs typeface="Arial" pitchFamily="34" charset="0"/>
              </a:rPr>
              <a:t>Mentore</a:t>
            </a:r>
            <a:r>
              <a:rPr lang="en-US" sz="900" dirty="0">
                <a:latin typeface="Times New Roman" pitchFamily="18" charset="0"/>
                <a:cs typeface="Arial" pitchFamily="34" charset="0"/>
              </a:rPr>
              <a:t> JL, </a:t>
            </a:r>
            <a:r>
              <a:rPr lang="en-US" sz="900" dirty="0" err="1">
                <a:latin typeface="Times New Roman" pitchFamily="18" charset="0"/>
                <a:cs typeface="Arial" pitchFamily="34" charset="0"/>
              </a:rPr>
              <a:t>Heo</a:t>
            </a:r>
            <a:r>
              <a:rPr lang="en-US" sz="900" dirty="0">
                <a:latin typeface="Times New Roman" pitchFamily="18" charset="0"/>
                <a:cs typeface="Arial" pitchFamily="34" charset="0"/>
              </a:rPr>
              <a:t> M, et al. Antipsychotic-induced weight gain: a comprehensive research synthesis. </a:t>
            </a:r>
            <a:r>
              <a:rPr lang="en-US" sz="900" i="1" dirty="0">
                <a:latin typeface="Times New Roman" pitchFamily="18" charset="0"/>
                <a:cs typeface="Arial" pitchFamily="34" charset="0"/>
              </a:rPr>
              <a:t>Am J Psychiatry</a:t>
            </a:r>
            <a:r>
              <a:rPr lang="en-US" sz="900" dirty="0">
                <a:latin typeface="Times New Roman" pitchFamily="18" charset="0"/>
                <a:cs typeface="Arial" pitchFamily="34" charset="0"/>
              </a:rPr>
              <a:t>. 1999;156:1686-1696.</a:t>
            </a:r>
            <a:endParaRPr lang="en-US" sz="14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Compares the SGAs</a:t>
            </a:r>
          </a:p>
          <a:p>
            <a:r>
              <a:rPr lang="en-US" dirty="0"/>
              <a:t>EPS is</a:t>
            </a:r>
            <a:r>
              <a:rPr lang="en-US" baseline="0" dirty="0"/>
              <a:t> Extrapyramidal Side Effects (Parkinson-like)</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12</a:t>
            </a:fld>
            <a:endParaRPr lang="en-US"/>
          </a:p>
        </p:txBody>
      </p:sp>
    </p:spTree>
    <p:extLst>
      <p:ext uri="{BB962C8B-B14F-4D97-AF65-F5344CB8AC3E}">
        <p14:creationId xmlns:p14="http://schemas.microsoft.com/office/powerpoint/2010/main" val="219667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recommended screening guidelines for all providers to use whenever a patient is prescribed a SGA. Psychiatric providers should be doing this already at your sites</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13</a:t>
            </a:fld>
            <a:endParaRPr lang="en-US"/>
          </a:p>
        </p:txBody>
      </p:sp>
    </p:spTree>
    <p:extLst>
      <p:ext uri="{BB962C8B-B14F-4D97-AF65-F5344CB8AC3E}">
        <p14:creationId xmlns:p14="http://schemas.microsoft.com/office/powerpoint/2010/main" val="82632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reporting fewer side effects still are not sure how these will fit into the regimen</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14</a:t>
            </a:fld>
            <a:endParaRPr lang="en-US"/>
          </a:p>
        </p:txBody>
      </p:sp>
    </p:spTree>
    <p:extLst>
      <p:ext uri="{BB962C8B-B14F-4D97-AF65-F5344CB8AC3E}">
        <p14:creationId xmlns:p14="http://schemas.microsoft.com/office/powerpoint/2010/main" val="175868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t>
            </a:r>
            <a:r>
              <a:rPr lang="en-US" dirty="0" err="1"/>
              <a:t>injectables</a:t>
            </a:r>
            <a:r>
              <a:rPr lang="en-US" dirty="0"/>
              <a:t> are being used for patients with compliance</a:t>
            </a:r>
            <a:r>
              <a:rPr lang="en-US" baseline="0" dirty="0"/>
              <a:t> concerns.  Once a month injections are a major focus.  Problems with </a:t>
            </a:r>
            <a:r>
              <a:rPr lang="en-US" baseline="0" dirty="0" err="1"/>
              <a:t>Relprevv</a:t>
            </a:r>
            <a:r>
              <a:rPr lang="en-US" baseline="0" dirty="0"/>
              <a:t> and deaths – a few have been reported since went on the market</a:t>
            </a:r>
            <a:endParaRPr lang="en-US" dirty="0"/>
          </a:p>
        </p:txBody>
      </p:sp>
      <p:sp>
        <p:nvSpPr>
          <p:cNvPr id="4" name="Slide Number Placeholder 3"/>
          <p:cNvSpPr>
            <a:spLocks noGrp="1"/>
          </p:cNvSpPr>
          <p:nvPr>
            <p:ph type="sldNum" sz="quarter" idx="10"/>
          </p:nvPr>
        </p:nvSpPr>
        <p:spPr/>
        <p:txBody>
          <a:bodyPr/>
          <a:lstStyle/>
          <a:p>
            <a:fld id="{56E27990-C459-407E-AB00-34DD08E8C861}" type="slidenum">
              <a:rPr lang="en-US" smtClean="0"/>
              <a:t>15</a:t>
            </a:fld>
            <a:endParaRPr lang="en-US"/>
          </a:p>
        </p:txBody>
      </p:sp>
    </p:spTree>
    <p:extLst>
      <p:ext uri="{BB962C8B-B14F-4D97-AF65-F5344CB8AC3E}">
        <p14:creationId xmlns:p14="http://schemas.microsoft.com/office/powerpoint/2010/main" val="2474142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CIHS_ppt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378276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1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78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81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6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31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42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6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88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339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IHS_ppt_background_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648700" y="5867400"/>
            <a:ext cx="495300" cy="307777"/>
          </a:xfrm>
          <a:prstGeom prst="rect">
            <a:avLst/>
          </a:prstGeom>
          <a:noFill/>
        </p:spPr>
        <p:txBody>
          <a:bodyPr wrap="square" rtlCol="0">
            <a:spAutoFit/>
          </a:bodyPr>
          <a:lstStyle/>
          <a:p>
            <a:fld id="{67B2DF05-1EB6-4893-A5A0-F9C5DA63574B}" type="slidenum">
              <a:rPr lang="en-US" sz="1400" smtClean="0">
                <a:solidFill>
                  <a:schemeClr val="bg1"/>
                </a:solidFill>
                <a:latin typeface="+mj-lt"/>
              </a:rPr>
              <a:t>‹#›</a:t>
            </a:fld>
            <a:endParaRPr lang="en-US"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429000"/>
            <a:ext cx="7772400" cy="1143000"/>
          </a:xfrm>
        </p:spPr>
        <p:txBody>
          <a:bodyPr/>
          <a:lstStyle/>
          <a:p>
            <a:r>
              <a:rPr lang="en-US" sz="3200" dirty="0"/>
              <a:t>Primary Care Providers Working in Mental Health Settings:</a:t>
            </a:r>
            <a:br>
              <a:rPr lang="en-US" sz="3200" dirty="0"/>
            </a:br>
            <a:r>
              <a:rPr lang="en-US" sz="3200" dirty="0"/>
              <a:t>Improving Health Status in Persons with Mental Illness</a:t>
            </a:r>
            <a:br>
              <a:rPr lang="en-US" sz="3200" dirty="0"/>
            </a:br>
            <a:endParaRPr lang="en-US" sz="3200" dirty="0"/>
          </a:p>
        </p:txBody>
      </p:sp>
      <p:sp>
        <p:nvSpPr>
          <p:cNvPr id="7" name="Rectangle 5"/>
          <p:cNvSpPr txBox="1">
            <a:spLocks noChangeArrowheads="1"/>
          </p:cNvSpPr>
          <p:nvPr/>
        </p:nvSpPr>
        <p:spPr bwMode="auto">
          <a:xfrm>
            <a:off x="1524000" y="4648200"/>
            <a:ext cx="6400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r>
              <a:rPr lang="en-US" sz="2200" i="1" kern="0" dirty="0"/>
              <a:t>Lori Raney, MD</a:t>
            </a:r>
          </a:p>
          <a:p>
            <a:r>
              <a:rPr lang="en-US" sz="2000" i="1" kern="0" dirty="0"/>
              <a:t>With:  Katie </a:t>
            </a:r>
            <a:r>
              <a:rPr lang="en-US" sz="2000" i="1" kern="0" dirty="0" err="1"/>
              <a:t>Friedebach</a:t>
            </a:r>
            <a:r>
              <a:rPr lang="en-US" sz="2000" i="1" kern="0" dirty="0"/>
              <a:t>, MD; Todd </a:t>
            </a:r>
            <a:r>
              <a:rPr lang="en-US" sz="2000" i="1" kern="0" dirty="0" err="1"/>
              <a:t>Wahrenburger</a:t>
            </a:r>
            <a:r>
              <a:rPr lang="en-US" sz="2000" i="1" kern="0" dirty="0"/>
              <a:t>, MD; Jeff Levine, MD; and Susan </a:t>
            </a:r>
            <a:r>
              <a:rPr lang="en-US" sz="2000" i="1" kern="0" dirty="0" err="1"/>
              <a:t>Girois</a:t>
            </a:r>
            <a:r>
              <a:rPr lang="en-US" sz="2000" i="1" kern="0" dirty="0"/>
              <a:t>, MD</a:t>
            </a:r>
          </a:p>
        </p:txBody>
      </p:sp>
    </p:spTree>
    <p:extLst>
      <p:ext uri="{BB962C8B-B14F-4D97-AF65-F5344CB8AC3E}">
        <p14:creationId xmlns:p14="http://schemas.microsoft.com/office/powerpoint/2010/main" val="116762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155" y="995680"/>
            <a:ext cx="6965245" cy="604520"/>
          </a:xfrm>
        </p:spPr>
        <p:txBody>
          <a:bodyPr>
            <a:noAutofit/>
          </a:bodyPr>
          <a:lstStyle/>
          <a:p>
            <a:r>
              <a:rPr lang="en-US" dirty="0"/>
              <a:t>Decade of the Brain</a:t>
            </a:r>
            <a:br>
              <a:rPr lang="en-US" sz="2000" dirty="0"/>
            </a:br>
            <a:endParaRPr lang="en-US" sz="2000" dirty="0"/>
          </a:p>
        </p:txBody>
      </p:sp>
      <p:sp>
        <p:nvSpPr>
          <p:cNvPr id="5" name="Text Placeholder 4"/>
          <p:cNvSpPr>
            <a:spLocks noGrp="1"/>
          </p:cNvSpPr>
          <p:nvPr>
            <p:ph type="body" idx="1"/>
          </p:nvPr>
        </p:nvSpPr>
        <p:spPr>
          <a:xfrm>
            <a:off x="762000" y="2133600"/>
            <a:ext cx="3810000" cy="533400"/>
          </a:xfrm>
          <a:ln>
            <a:solidFill>
              <a:schemeClr val="tx2">
                <a:lumMod val="85000"/>
                <a:lumOff val="15000"/>
              </a:schemeClr>
            </a:solidFill>
          </a:ln>
        </p:spPr>
        <p:txBody>
          <a:bodyPr>
            <a:normAutofit/>
          </a:bodyPr>
          <a:lstStyle/>
          <a:p>
            <a:r>
              <a:rPr lang="en-US" dirty="0"/>
              <a:t>Antidepressants</a:t>
            </a:r>
          </a:p>
        </p:txBody>
      </p:sp>
      <p:sp>
        <p:nvSpPr>
          <p:cNvPr id="3" name="Content Placeholder 2"/>
          <p:cNvSpPr>
            <a:spLocks noGrp="1"/>
          </p:cNvSpPr>
          <p:nvPr>
            <p:ph sz="half" idx="2"/>
          </p:nvPr>
        </p:nvSpPr>
        <p:spPr>
          <a:xfrm>
            <a:off x="762000" y="2743200"/>
            <a:ext cx="3810000" cy="2779776"/>
          </a:xfrm>
          <a:prstGeom prst="rect">
            <a:avLst/>
          </a:prstGeom>
          <a:ln>
            <a:solidFill>
              <a:schemeClr val="tx2">
                <a:lumMod val="85000"/>
                <a:lumOff val="15000"/>
              </a:schemeClr>
            </a:solidFill>
          </a:ln>
        </p:spPr>
        <p:txBody>
          <a:bodyPr>
            <a:normAutofit fontScale="92500" lnSpcReduction="10000"/>
          </a:bodyPr>
          <a:lstStyle/>
          <a:p>
            <a:r>
              <a:rPr lang="en-US" dirty="0"/>
              <a:t>1987 –Prozac (fluoxetine)</a:t>
            </a:r>
          </a:p>
          <a:p>
            <a:r>
              <a:rPr lang="en-US" dirty="0"/>
              <a:t>1989 – </a:t>
            </a:r>
            <a:r>
              <a:rPr lang="en-US" dirty="0" err="1"/>
              <a:t>Celexa</a:t>
            </a:r>
            <a:r>
              <a:rPr lang="en-US" dirty="0"/>
              <a:t> (citalopram)</a:t>
            </a:r>
          </a:p>
          <a:p>
            <a:r>
              <a:rPr lang="en-US" dirty="0"/>
              <a:t>1989 – </a:t>
            </a:r>
            <a:r>
              <a:rPr lang="en-US" dirty="0" err="1"/>
              <a:t>Wellbutrin</a:t>
            </a:r>
            <a:r>
              <a:rPr lang="en-US" dirty="0"/>
              <a:t>(bupropion)</a:t>
            </a:r>
          </a:p>
          <a:p>
            <a:r>
              <a:rPr lang="en-US" dirty="0"/>
              <a:t>1992 – Zoloft (</a:t>
            </a:r>
            <a:r>
              <a:rPr lang="en-US" dirty="0" err="1"/>
              <a:t>sertaline</a:t>
            </a:r>
            <a:r>
              <a:rPr lang="en-US" dirty="0"/>
              <a:t>)</a:t>
            </a:r>
          </a:p>
          <a:p>
            <a:r>
              <a:rPr lang="en-US" dirty="0"/>
              <a:t>1992 – Paxil (paroxetine)</a:t>
            </a:r>
          </a:p>
          <a:p>
            <a:r>
              <a:rPr lang="en-US" dirty="0"/>
              <a:t>1993 – </a:t>
            </a:r>
            <a:r>
              <a:rPr lang="en-US" dirty="0" err="1"/>
              <a:t>Luvox</a:t>
            </a:r>
            <a:r>
              <a:rPr lang="en-US" dirty="0"/>
              <a:t> (fluvoxamine)</a:t>
            </a:r>
          </a:p>
          <a:p>
            <a:r>
              <a:rPr lang="en-US" dirty="0"/>
              <a:t>1993 – Effexor (venlafaxine)</a:t>
            </a:r>
          </a:p>
        </p:txBody>
      </p:sp>
      <p:sp>
        <p:nvSpPr>
          <p:cNvPr id="6" name="Text Placeholder 5"/>
          <p:cNvSpPr>
            <a:spLocks noGrp="1"/>
          </p:cNvSpPr>
          <p:nvPr>
            <p:ph type="body" sz="quarter" idx="3"/>
          </p:nvPr>
        </p:nvSpPr>
        <p:spPr>
          <a:xfrm>
            <a:off x="4648200" y="2133600"/>
            <a:ext cx="4140200" cy="533400"/>
          </a:xfrm>
          <a:ln>
            <a:solidFill>
              <a:schemeClr val="tx2">
                <a:lumMod val="85000"/>
                <a:lumOff val="15000"/>
              </a:schemeClr>
            </a:solidFill>
          </a:ln>
        </p:spPr>
        <p:txBody>
          <a:bodyPr>
            <a:normAutofit/>
          </a:bodyPr>
          <a:lstStyle/>
          <a:p>
            <a:r>
              <a:rPr lang="en-US" dirty="0"/>
              <a:t>SGAs “Atypical”</a:t>
            </a:r>
          </a:p>
        </p:txBody>
      </p:sp>
      <p:sp>
        <p:nvSpPr>
          <p:cNvPr id="4" name="Content Placeholder 3"/>
          <p:cNvSpPr>
            <a:spLocks noGrp="1"/>
          </p:cNvSpPr>
          <p:nvPr>
            <p:ph sz="quarter" idx="4"/>
          </p:nvPr>
        </p:nvSpPr>
        <p:spPr>
          <a:xfrm>
            <a:off x="4673601" y="2743200"/>
            <a:ext cx="4114799" cy="2779776"/>
          </a:xfrm>
          <a:prstGeom prst="rect">
            <a:avLst/>
          </a:prstGeom>
          <a:ln>
            <a:solidFill>
              <a:schemeClr val="tx2">
                <a:lumMod val="85000"/>
                <a:lumOff val="15000"/>
              </a:schemeClr>
            </a:solidFill>
          </a:ln>
        </p:spPr>
        <p:txBody>
          <a:bodyPr>
            <a:normAutofit fontScale="92500" lnSpcReduction="10000"/>
          </a:bodyPr>
          <a:lstStyle/>
          <a:p>
            <a:r>
              <a:rPr lang="en-US" dirty="0"/>
              <a:t>1991 – Clozaril (clozapine)</a:t>
            </a:r>
          </a:p>
          <a:p>
            <a:r>
              <a:rPr lang="en-US" dirty="0"/>
              <a:t>1994 – Risperdal (risperidone)</a:t>
            </a:r>
          </a:p>
          <a:p>
            <a:r>
              <a:rPr lang="en-US" dirty="0"/>
              <a:t>1994 – </a:t>
            </a:r>
            <a:r>
              <a:rPr lang="en-US" dirty="0" err="1"/>
              <a:t>Zyprexa</a:t>
            </a:r>
            <a:r>
              <a:rPr lang="en-US" dirty="0"/>
              <a:t> (olanzapine)</a:t>
            </a:r>
          </a:p>
          <a:p>
            <a:r>
              <a:rPr lang="en-US" dirty="0"/>
              <a:t>1995 – Seroquel (quetiapine)</a:t>
            </a:r>
          </a:p>
          <a:p>
            <a:r>
              <a:rPr lang="en-US" dirty="0"/>
              <a:t>2001 – </a:t>
            </a:r>
            <a:r>
              <a:rPr lang="en-US" dirty="0" err="1"/>
              <a:t>GeoDon</a:t>
            </a:r>
            <a:r>
              <a:rPr lang="en-US" dirty="0"/>
              <a:t> (</a:t>
            </a:r>
            <a:r>
              <a:rPr lang="en-US" dirty="0" err="1"/>
              <a:t>zisprazidone</a:t>
            </a:r>
            <a:r>
              <a:rPr lang="en-US" dirty="0"/>
              <a:t>)</a:t>
            </a:r>
          </a:p>
          <a:p>
            <a:r>
              <a:rPr lang="en-US" dirty="0"/>
              <a:t>2002 – </a:t>
            </a:r>
            <a:r>
              <a:rPr lang="en-US" dirty="0" err="1"/>
              <a:t>Abilify</a:t>
            </a:r>
            <a:r>
              <a:rPr lang="en-US" dirty="0"/>
              <a:t> (</a:t>
            </a:r>
            <a:r>
              <a:rPr lang="en-US" dirty="0" err="1"/>
              <a:t>aripiprizole</a:t>
            </a:r>
            <a:r>
              <a:rPr lang="en-US" dirty="0"/>
              <a:t>)</a:t>
            </a:r>
          </a:p>
          <a:p>
            <a:r>
              <a:rPr lang="en-US" dirty="0">
                <a:solidFill>
                  <a:srgbClr val="FFFFCC"/>
                </a:solidFill>
              </a:rPr>
              <a:t>x</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1278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6269" y="928053"/>
            <a:ext cx="7772400" cy="619760"/>
          </a:xfrm>
        </p:spPr>
        <p:txBody>
          <a:bodyPr/>
          <a:lstStyle/>
          <a:p>
            <a:pPr algn="ctr" eaLnBrk="1" hangingPunct="1"/>
            <a:r>
              <a:rPr lang="en-GB" dirty="0">
                <a:ea typeface="MS PGothic" pitchFamily="34" charset="-128"/>
                <a:cs typeface="Open Sans" pitchFamily="64" charset="0"/>
              </a:rPr>
              <a:t>We started to notice some problems….</a:t>
            </a:r>
          </a:p>
        </p:txBody>
      </p:sp>
      <p:sp>
        <p:nvSpPr>
          <p:cNvPr id="14340" name="Text Box 4"/>
          <p:cNvSpPr txBox="1">
            <a:spLocks noChangeArrowheads="1"/>
          </p:cNvSpPr>
          <p:nvPr/>
        </p:nvSpPr>
        <p:spPr bwMode="auto">
          <a:xfrm>
            <a:off x="949326" y="1547813"/>
            <a:ext cx="76612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GB" sz="2000" b="1" dirty="0">
                <a:latin typeface="+mn-lt"/>
                <a:ea typeface="MS PGothic" pitchFamily="34" charset="-128"/>
              </a:rPr>
              <a:t>Estimated Weight Change at 10 Weeks on </a:t>
            </a:r>
            <a:r>
              <a:rPr lang="en-GB" altLang="en-US" sz="2000" b="1" dirty="0">
                <a:latin typeface="+mn-lt"/>
                <a:ea typeface="MS PGothic" pitchFamily="34" charset="-128"/>
              </a:rPr>
              <a:t>“</a:t>
            </a:r>
            <a:r>
              <a:rPr lang="en-GB" sz="2000" b="1" dirty="0">
                <a:latin typeface="+mn-lt"/>
                <a:ea typeface="MS PGothic" pitchFamily="34" charset="-128"/>
              </a:rPr>
              <a:t>Standard</a:t>
            </a:r>
            <a:r>
              <a:rPr lang="en-GB" altLang="en-US" sz="2000" b="1" dirty="0">
                <a:latin typeface="+mn-lt"/>
                <a:ea typeface="MS PGothic" pitchFamily="34" charset="-128"/>
              </a:rPr>
              <a:t>”</a:t>
            </a:r>
            <a:r>
              <a:rPr lang="en-GB" sz="2000" b="1" dirty="0">
                <a:latin typeface="+mn-lt"/>
                <a:ea typeface="MS PGothic" pitchFamily="34" charset="-128"/>
              </a:rPr>
              <a:t> Dose</a:t>
            </a:r>
            <a:endParaRPr lang="en-US" sz="2000" b="1" dirty="0">
              <a:latin typeface="+mn-lt"/>
              <a:ea typeface="MS PGothic" pitchFamily="34" charset="-128"/>
            </a:endParaRPr>
          </a:p>
        </p:txBody>
      </p:sp>
      <p:sp>
        <p:nvSpPr>
          <p:cNvPr id="14342" name="Line 6" descr="X-axis - medication"/>
          <p:cNvSpPr>
            <a:spLocks noChangeShapeType="1"/>
          </p:cNvSpPr>
          <p:nvPr/>
        </p:nvSpPr>
        <p:spPr bwMode="auto">
          <a:xfrm>
            <a:off x="1355725" y="4834197"/>
            <a:ext cx="581818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5" name="Line 71" descr="Placebo"/>
          <p:cNvSpPr>
            <a:spLocks noChangeShapeType="1"/>
          </p:cNvSpPr>
          <p:nvPr/>
        </p:nvSpPr>
        <p:spPr bwMode="auto">
          <a:xfrm>
            <a:off x="1638300"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8" name="Rectangle 42"/>
          <p:cNvSpPr>
            <a:spLocks noChangeArrowheads="1"/>
          </p:cNvSpPr>
          <p:nvPr/>
        </p:nvSpPr>
        <p:spPr bwMode="auto">
          <a:xfrm rot="-2700000">
            <a:off x="1124331" y="5149741"/>
            <a:ext cx="6476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a:cs typeface="Arial" pitchFamily="34" charset="0"/>
              </a:rPr>
              <a:t>Placebo</a:t>
            </a:r>
          </a:p>
        </p:txBody>
      </p:sp>
      <p:sp>
        <p:nvSpPr>
          <p:cNvPr id="14343" name="Line 7" descr="Ziprasidone&#10;"/>
          <p:cNvSpPr>
            <a:spLocks noChangeShapeType="1"/>
          </p:cNvSpPr>
          <p:nvPr/>
        </p:nvSpPr>
        <p:spPr bwMode="auto">
          <a:xfrm>
            <a:off x="2208212"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0" name="Rectangle 44"/>
          <p:cNvSpPr>
            <a:spLocks noChangeArrowheads="1"/>
          </p:cNvSpPr>
          <p:nvPr/>
        </p:nvSpPr>
        <p:spPr bwMode="auto">
          <a:xfrm rot="-2700000">
            <a:off x="1412140" y="5251863"/>
            <a:ext cx="9345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err="1">
                <a:cs typeface="Arial" pitchFamily="34" charset="0"/>
              </a:rPr>
              <a:t>Ziprasidone</a:t>
            </a:r>
            <a:endParaRPr lang="en-GB" sz="1400" dirty="0">
              <a:cs typeface="Arial" pitchFamily="34" charset="0"/>
            </a:endParaRPr>
          </a:p>
        </p:txBody>
      </p:sp>
      <p:sp>
        <p:nvSpPr>
          <p:cNvPr id="14345" name="Line 9" descr="Fluphenazine"/>
          <p:cNvSpPr>
            <a:spLocks noChangeShapeType="1"/>
          </p:cNvSpPr>
          <p:nvPr/>
        </p:nvSpPr>
        <p:spPr bwMode="auto">
          <a:xfrm>
            <a:off x="2725737"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9" name="Rectangle 43"/>
          <p:cNvSpPr>
            <a:spLocks noChangeArrowheads="1"/>
          </p:cNvSpPr>
          <p:nvPr/>
        </p:nvSpPr>
        <p:spPr bwMode="auto">
          <a:xfrm rot="-2700000">
            <a:off x="1833131" y="5303786"/>
            <a:ext cx="10740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err="1">
                <a:cs typeface="Arial" pitchFamily="34" charset="0"/>
              </a:rPr>
              <a:t>Fluphenazine</a:t>
            </a:r>
            <a:endParaRPr lang="en-GB" sz="1400" dirty="0">
              <a:cs typeface="Arial" pitchFamily="34" charset="0"/>
            </a:endParaRPr>
          </a:p>
        </p:txBody>
      </p:sp>
      <p:sp>
        <p:nvSpPr>
          <p:cNvPr id="14344" name="Line 8" descr="Aripiprazole"/>
          <p:cNvSpPr>
            <a:spLocks noChangeShapeType="1"/>
          </p:cNvSpPr>
          <p:nvPr/>
        </p:nvSpPr>
        <p:spPr bwMode="auto">
          <a:xfrm>
            <a:off x="3248025"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6" name="Rectangle 72"/>
          <p:cNvSpPr>
            <a:spLocks noChangeArrowheads="1"/>
          </p:cNvSpPr>
          <p:nvPr/>
        </p:nvSpPr>
        <p:spPr bwMode="auto">
          <a:xfrm rot="-2700000">
            <a:off x="2452266" y="5272926"/>
            <a:ext cx="945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err="1">
                <a:cs typeface="Arial" pitchFamily="34" charset="0"/>
              </a:rPr>
              <a:t>Aripiprazole</a:t>
            </a:r>
            <a:endParaRPr lang="en-GB" sz="1400" dirty="0">
              <a:cs typeface="Arial" pitchFamily="34" charset="0"/>
            </a:endParaRPr>
          </a:p>
        </p:txBody>
      </p:sp>
      <p:sp>
        <p:nvSpPr>
          <p:cNvPr id="14346" name="Line 10" descr="Haloperidol"/>
          <p:cNvSpPr>
            <a:spLocks noChangeShapeType="1"/>
          </p:cNvSpPr>
          <p:nvPr/>
        </p:nvSpPr>
        <p:spPr bwMode="auto">
          <a:xfrm>
            <a:off x="3776662"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Rectangle 17"/>
          <p:cNvSpPr>
            <a:spLocks noChangeArrowheads="1"/>
          </p:cNvSpPr>
          <p:nvPr/>
        </p:nvSpPr>
        <p:spPr bwMode="auto">
          <a:xfrm rot="-2700000">
            <a:off x="2953927" y="5256700"/>
            <a:ext cx="9056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a:cs typeface="Arial" pitchFamily="34" charset="0"/>
              </a:rPr>
              <a:t>Haloperidol</a:t>
            </a:r>
          </a:p>
        </p:txBody>
      </p:sp>
      <p:sp>
        <p:nvSpPr>
          <p:cNvPr id="14348" name="Line 12" descr="Risperidone&#10;"/>
          <p:cNvSpPr>
            <a:spLocks noChangeShapeType="1"/>
          </p:cNvSpPr>
          <p:nvPr/>
        </p:nvSpPr>
        <p:spPr bwMode="auto">
          <a:xfrm>
            <a:off x="4257675"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Rectangle 18"/>
          <p:cNvSpPr>
            <a:spLocks noChangeArrowheads="1"/>
          </p:cNvSpPr>
          <p:nvPr/>
        </p:nvSpPr>
        <p:spPr bwMode="auto">
          <a:xfrm rot="-2700000">
            <a:off x="3476767" y="5269525"/>
            <a:ext cx="9553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err="1">
                <a:cs typeface="Arial" pitchFamily="34" charset="0"/>
              </a:rPr>
              <a:t>Risperidone</a:t>
            </a:r>
            <a:endParaRPr lang="en-GB" sz="1400" dirty="0">
              <a:cs typeface="Arial" pitchFamily="34" charset="0"/>
            </a:endParaRPr>
          </a:p>
        </p:txBody>
      </p:sp>
      <p:sp>
        <p:nvSpPr>
          <p:cNvPr id="14347" name="Line 11" descr="Quetiapine&#10;"/>
          <p:cNvSpPr>
            <a:spLocks noChangeShapeType="1"/>
          </p:cNvSpPr>
          <p:nvPr/>
        </p:nvSpPr>
        <p:spPr bwMode="auto">
          <a:xfrm>
            <a:off x="4784725"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4" name="Rectangle 70"/>
          <p:cNvSpPr>
            <a:spLocks noChangeArrowheads="1"/>
          </p:cNvSpPr>
          <p:nvPr/>
        </p:nvSpPr>
        <p:spPr bwMode="auto">
          <a:xfrm rot="-2700000">
            <a:off x="4017745" y="5236062"/>
            <a:ext cx="865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err="1">
                <a:cs typeface="Arial" pitchFamily="34" charset="0"/>
              </a:rPr>
              <a:t>Quetiapine</a:t>
            </a:r>
            <a:endParaRPr lang="en-GB" sz="1400" dirty="0">
              <a:cs typeface="Arial" pitchFamily="34" charset="0"/>
            </a:endParaRPr>
          </a:p>
        </p:txBody>
      </p:sp>
      <p:sp>
        <p:nvSpPr>
          <p:cNvPr id="14350" name="Line 14" descr="Chlorpromazine&#10;"/>
          <p:cNvSpPr>
            <a:spLocks noChangeShapeType="1"/>
          </p:cNvSpPr>
          <p:nvPr/>
        </p:nvSpPr>
        <p:spPr bwMode="auto">
          <a:xfrm>
            <a:off x="5326062"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1" name="Rectangle 45"/>
          <p:cNvSpPr>
            <a:spLocks noChangeArrowheads="1"/>
          </p:cNvSpPr>
          <p:nvPr/>
        </p:nvSpPr>
        <p:spPr bwMode="auto">
          <a:xfrm rot="-2700000">
            <a:off x="4234585" y="5368046"/>
            <a:ext cx="1263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a:cs typeface="Arial" pitchFamily="34" charset="0"/>
              </a:rPr>
              <a:t>Chlorpromazine</a:t>
            </a:r>
          </a:p>
        </p:txBody>
      </p:sp>
      <p:sp>
        <p:nvSpPr>
          <p:cNvPr id="14349" name="Line 13" descr="Thioridazine&#10;"/>
          <p:cNvSpPr>
            <a:spLocks noChangeShapeType="1"/>
          </p:cNvSpPr>
          <p:nvPr/>
        </p:nvSpPr>
        <p:spPr bwMode="auto">
          <a:xfrm>
            <a:off x="5856287"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55" name="Rectangle 47"/>
          <p:cNvSpPr>
            <a:spLocks noChangeArrowheads="1"/>
          </p:cNvSpPr>
          <p:nvPr/>
        </p:nvSpPr>
        <p:spPr bwMode="auto">
          <a:xfrm rot="18900000">
            <a:off x="4423068" y="5519795"/>
            <a:ext cx="1692275" cy="2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GB" sz="1400" dirty="0" err="1">
                <a:cs typeface="Arial" pitchFamily="34" charset="0"/>
              </a:rPr>
              <a:t>Thioridazine</a:t>
            </a:r>
            <a:endParaRPr lang="en-GB" sz="1400" dirty="0">
              <a:cs typeface="Arial" pitchFamily="34" charset="0"/>
            </a:endParaRPr>
          </a:p>
        </p:txBody>
      </p:sp>
      <p:sp>
        <p:nvSpPr>
          <p:cNvPr id="14352" name="Line 16" descr="Olanzapine&#10;"/>
          <p:cNvSpPr>
            <a:spLocks noChangeShapeType="1"/>
          </p:cNvSpPr>
          <p:nvPr/>
        </p:nvSpPr>
        <p:spPr bwMode="auto">
          <a:xfrm>
            <a:off x="6362700"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Rectangle 19"/>
          <p:cNvSpPr>
            <a:spLocks noChangeArrowheads="1"/>
          </p:cNvSpPr>
          <p:nvPr/>
        </p:nvSpPr>
        <p:spPr bwMode="auto">
          <a:xfrm rot="-2700000">
            <a:off x="5640770" y="5210895"/>
            <a:ext cx="9056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a:cs typeface="Arial" pitchFamily="34" charset="0"/>
              </a:rPr>
              <a:t>Olanzapine</a:t>
            </a:r>
          </a:p>
        </p:txBody>
      </p:sp>
      <p:sp>
        <p:nvSpPr>
          <p:cNvPr id="14351" name="Line 15" descr="Clozapine&#10;"/>
          <p:cNvSpPr>
            <a:spLocks noChangeShapeType="1"/>
          </p:cNvSpPr>
          <p:nvPr/>
        </p:nvSpPr>
        <p:spPr bwMode="auto">
          <a:xfrm>
            <a:off x="6875462" y="4838960"/>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Rectangle 20"/>
          <p:cNvSpPr>
            <a:spLocks noChangeArrowheads="1"/>
          </p:cNvSpPr>
          <p:nvPr/>
        </p:nvSpPr>
        <p:spPr bwMode="auto">
          <a:xfrm rot="-2700000">
            <a:off x="6178009" y="5188634"/>
            <a:ext cx="7966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dirty="0">
                <a:cs typeface="Arial" pitchFamily="34" charset="0"/>
              </a:rPr>
              <a:t>Clozapine</a:t>
            </a:r>
          </a:p>
        </p:txBody>
      </p:sp>
      <p:sp>
        <p:nvSpPr>
          <p:cNvPr id="14368" name="Rectangle 32"/>
          <p:cNvSpPr>
            <a:spLocks noChangeArrowheads="1"/>
          </p:cNvSpPr>
          <p:nvPr/>
        </p:nvSpPr>
        <p:spPr bwMode="auto">
          <a:xfrm rot="-5400000">
            <a:off x="-564356" y="3126841"/>
            <a:ext cx="2592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p>
            <a:pPr algn="ctr"/>
            <a:r>
              <a:rPr lang="en-GB" sz="1600" b="1" dirty="0">
                <a:cs typeface="Arial" pitchFamily="34" charset="0"/>
              </a:rPr>
              <a:t>Weight Change (kg)</a:t>
            </a:r>
          </a:p>
        </p:txBody>
      </p:sp>
      <p:sp>
        <p:nvSpPr>
          <p:cNvPr id="14358" name="Line 22" descr="Y axis - Weight Change (kg)"/>
          <p:cNvSpPr>
            <a:spLocks noChangeShapeType="1"/>
          </p:cNvSpPr>
          <p:nvPr/>
        </p:nvSpPr>
        <p:spPr bwMode="auto">
          <a:xfrm>
            <a:off x="1350962" y="2273560"/>
            <a:ext cx="0" cy="256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7" name="Text Box 41"/>
          <p:cNvSpPr txBox="1">
            <a:spLocks noChangeArrowheads="1"/>
          </p:cNvSpPr>
          <p:nvPr/>
        </p:nvSpPr>
        <p:spPr bwMode="auto">
          <a:xfrm>
            <a:off x="982662" y="4684972"/>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-3</a:t>
            </a:r>
          </a:p>
        </p:txBody>
      </p:sp>
      <p:sp>
        <p:nvSpPr>
          <p:cNvPr id="14366" name="Line 30" descr="-2 kg"/>
          <p:cNvSpPr>
            <a:spLocks noChangeShapeType="1"/>
          </p:cNvSpPr>
          <p:nvPr/>
        </p:nvSpPr>
        <p:spPr bwMode="auto">
          <a:xfrm flipH="1">
            <a:off x="1249362" y="4551622"/>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6" name="Text Box 40"/>
          <p:cNvSpPr txBox="1">
            <a:spLocks noChangeArrowheads="1"/>
          </p:cNvSpPr>
          <p:nvPr/>
        </p:nvSpPr>
        <p:spPr bwMode="auto">
          <a:xfrm>
            <a:off x="982662" y="439446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-2</a:t>
            </a:r>
          </a:p>
        </p:txBody>
      </p:sp>
      <p:sp>
        <p:nvSpPr>
          <p:cNvPr id="14367" name="Line 31" descr="-1 kg"/>
          <p:cNvSpPr>
            <a:spLocks noChangeShapeType="1"/>
          </p:cNvSpPr>
          <p:nvPr/>
        </p:nvSpPr>
        <p:spPr bwMode="auto">
          <a:xfrm flipH="1">
            <a:off x="1249362" y="426904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5" name="Text Box 39"/>
          <p:cNvSpPr txBox="1">
            <a:spLocks noChangeArrowheads="1"/>
          </p:cNvSpPr>
          <p:nvPr/>
        </p:nvSpPr>
        <p:spPr bwMode="auto">
          <a:xfrm>
            <a:off x="982662" y="4119822"/>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-1</a:t>
            </a:r>
          </a:p>
        </p:txBody>
      </p:sp>
      <p:sp>
        <p:nvSpPr>
          <p:cNvPr id="14359" name="Line 23" descr="0 kg"/>
          <p:cNvSpPr>
            <a:spLocks noChangeShapeType="1"/>
          </p:cNvSpPr>
          <p:nvPr/>
        </p:nvSpPr>
        <p:spPr bwMode="auto">
          <a:xfrm flipH="1">
            <a:off x="1249362" y="3980122"/>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5" descr="Arrow pointing toward weight change for Haloperidol"/>
          <p:cNvSpPr>
            <a:spLocks noChangeShapeType="1"/>
          </p:cNvSpPr>
          <p:nvPr/>
        </p:nvSpPr>
        <p:spPr bwMode="auto">
          <a:xfrm>
            <a:off x="1344612" y="3978535"/>
            <a:ext cx="590073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4" name="Text Box 38"/>
          <p:cNvSpPr txBox="1">
            <a:spLocks noChangeArrowheads="1"/>
          </p:cNvSpPr>
          <p:nvPr/>
        </p:nvSpPr>
        <p:spPr bwMode="auto">
          <a:xfrm>
            <a:off x="971550" y="3826135"/>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0</a:t>
            </a:r>
          </a:p>
        </p:txBody>
      </p:sp>
      <p:sp>
        <p:nvSpPr>
          <p:cNvPr id="14360" name="Line 24" descr="1 kg"/>
          <p:cNvSpPr>
            <a:spLocks noChangeShapeType="1"/>
          </p:cNvSpPr>
          <p:nvPr/>
        </p:nvSpPr>
        <p:spPr bwMode="auto">
          <a:xfrm flipH="1">
            <a:off x="1249362" y="369754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3" name="Text Box 37"/>
          <p:cNvSpPr txBox="1">
            <a:spLocks noChangeArrowheads="1"/>
          </p:cNvSpPr>
          <p:nvPr/>
        </p:nvSpPr>
        <p:spPr bwMode="auto">
          <a:xfrm>
            <a:off x="971550" y="3534035"/>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1</a:t>
            </a:r>
          </a:p>
        </p:txBody>
      </p:sp>
      <p:sp>
        <p:nvSpPr>
          <p:cNvPr id="14361" name="Line 25" descr="2 kg"/>
          <p:cNvSpPr>
            <a:spLocks noChangeShapeType="1"/>
          </p:cNvSpPr>
          <p:nvPr/>
        </p:nvSpPr>
        <p:spPr bwMode="auto">
          <a:xfrm flipH="1">
            <a:off x="1249362" y="3413385"/>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2" name="Text Box 36"/>
          <p:cNvSpPr txBox="1">
            <a:spLocks noChangeArrowheads="1"/>
          </p:cNvSpPr>
          <p:nvPr/>
        </p:nvSpPr>
        <p:spPr bwMode="auto">
          <a:xfrm>
            <a:off x="971550" y="325146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2</a:t>
            </a:r>
          </a:p>
        </p:txBody>
      </p:sp>
      <p:sp>
        <p:nvSpPr>
          <p:cNvPr id="14362" name="Line 26" descr="3 kg"/>
          <p:cNvSpPr>
            <a:spLocks noChangeShapeType="1"/>
          </p:cNvSpPr>
          <p:nvPr/>
        </p:nvSpPr>
        <p:spPr bwMode="auto">
          <a:xfrm flipH="1">
            <a:off x="1249362" y="3127635"/>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1" name="Text Box 35"/>
          <p:cNvSpPr txBox="1">
            <a:spLocks noChangeArrowheads="1"/>
          </p:cNvSpPr>
          <p:nvPr/>
        </p:nvSpPr>
        <p:spPr bwMode="auto">
          <a:xfrm>
            <a:off x="971550" y="2967297"/>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3</a:t>
            </a:r>
          </a:p>
        </p:txBody>
      </p:sp>
      <p:sp>
        <p:nvSpPr>
          <p:cNvPr id="14363" name="Line 27" descr="4 kg"/>
          <p:cNvSpPr>
            <a:spLocks noChangeShapeType="1"/>
          </p:cNvSpPr>
          <p:nvPr/>
        </p:nvSpPr>
        <p:spPr bwMode="auto">
          <a:xfrm flipH="1">
            <a:off x="1249362" y="284029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0" name="Text Box 34"/>
          <p:cNvSpPr txBox="1">
            <a:spLocks noChangeArrowheads="1"/>
          </p:cNvSpPr>
          <p:nvPr/>
        </p:nvSpPr>
        <p:spPr bwMode="auto">
          <a:xfrm>
            <a:off x="971550" y="2683135"/>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a:ea typeface="MS PGothic" pitchFamily="34" charset="-128"/>
              </a:rPr>
              <a:t>4</a:t>
            </a:r>
          </a:p>
        </p:txBody>
      </p:sp>
      <p:sp>
        <p:nvSpPr>
          <p:cNvPr id="14364" name="Line 28" descr="5 kg"/>
          <p:cNvSpPr>
            <a:spLocks noChangeShapeType="1"/>
          </p:cNvSpPr>
          <p:nvPr/>
        </p:nvSpPr>
        <p:spPr bwMode="auto">
          <a:xfrm flipH="1">
            <a:off x="1249362" y="2557722"/>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9" name="Text Box 33"/>
          <p:cNvSpPr txBox="1">
            <a:spLocks noChangeArrowheads="1"/>
          </p:cNvSpPr>
          <p:nvPr/>
        </p:nvSpPr>
        <p:spPr bwMode="auto">
          <a:xfrm>
            <a:off x="971550" y="240056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a:ea typeface="MS PGothic" pitchFamily="34" charset="-128"/>
              </a:rPr>
              <a:t>5</a:t>
            </a:r>
          </a:p>
        </p:txBody>
      </p:sp>
      <p:sp>
        <p:nvSpPr>
          <p:cNvPr id="14365" name="Line 29" descr="6 kg"/>
          <p:cNvSpPr>
            <a:spLocks noChangeShapeType="1"/>
          </p:cNvSpPr>
          <p:nvPr/>
        </p:nvSpPr>
        <p:spPr bwMode="auto">
          <a:xfrm flipH="1">
            <a:off x="1249362" y="2289435"/>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Text Box 21"/>
          <p:cNvSpPr txBox="1">
            <a:spLocks noChangeArrowheads="1"/>
          </p:cNvSpPr>
          <p:nvPr/>
        </p:nvSpPr>
        <p:spPr bwMode="auto">
          <a:xfrm>
            <a:off x="971550" y="2116397"/>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spcBef>
                <a:spcPct val="20000"/>
              </a:spcBef>
            </a:pPr>
            <a:r>
              <a:rPr lang="en-GB" sz="1600" b="1" dirty="0">
                <a:ea typeface="MS PGothic" pitchFamily="34" charset="-128"/>
              </a:rPr>
              <a:t>6</a:t>
            </a:r>
          </a:p>
        </p:txBody>
      </p:sp>
      <p:sp>
        <p:nvSpPr>
          <p:cNvPr id="14394" name="Rectangle 60"/>
          <p:cNvSpPr>
            <a:spLocks noChangeArrowheads="1"/>
          </p:cNvSpPr>
          <p:nvPr/>
        </p:nvSpPr>
        <p:spPr bwMode="auto">
          <a:xfrm rot="5400000">
            <a:off x="6863556" y="3344328"/>
            <a:ext cx="2592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p>
            <a:pPr algn="ctr"/>
            <a:r>
              <a:rPr lang="en-GB" sz="1600" b="1">
                <a:cs typeface="Arial" pitchFamily="34" charset="0"/>
              </a:rPr>
              <a:t>Weight Change (lb)</a:t>
            </a:r>
          </a:p>
        </p:txBody>
      </p:sp>
      <p:sp>
        <p:nvSpPr>
          <p:cNvPr id="14384" name="Line 50" descr="-6.6 lbs"/>
          <p:cNvSpPr>
            <a:spLocks noChangeShapeType="1"/>
          </p:cNvSpPr>
          <p:nvPr/>
        </p:nvSpPr>
        <p:spPr bwMode="auto">
          <a:xfrm>
            <a:off x="7197725" y="2273560"/>
            <a:ext cx="0" cy="256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3" name="Text Box 69"/>
          <p:cNvSpPr txBox="1">
            <a:spLocks noChangeArrowheads="1"/>
          </p:cNvSpPr>
          <p:nvPr/>
        </p:nvSpPr>
        <p:spPr bwMode="auto">
          <a:xfrm>
            <a:off x="7308850" y="4656397"/>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-6.6</a:t>
            </a:r>
          </a:p>
        </p:txBody>
      </p:sp>
      <p:sp>
        <p:nvSpPr>
          <p:cNvPr id="14392" name="Line 58" descr="-4.4 lbs"/>
          <p:cNvSpPr>
            <a:spLocks noChangeShapeType="1"/>
          </p:cNvSpPr>
          <p:nvPr/>
        </p:nvSpPr>
        <p:spPr bwMode="auto">
          <a:xfrm flipH="1">
            <a:off x="7199312" y="4551622"/>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2" name="Text Box 68"/>
          <p:cNvSpPr txBox="1">
            <a:spLocks noChangeArrowheads="1"/>
          </p:cNvSpPr>
          <p:nvPr/>
        </p:nvSpPr>
        <p:spPr bwMode="auto">
          <a:xfrm>
            <a:off x="7308850" y="4376997"/>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-4.4</a:t>
            </a:r>
          </a:p>
        </p:txBody>
      </p:sp>
      <p:sp>
        <p:nvSpPr>
          <p:cNvPr id="14393" name="Line 59" descr="-2.2 lbs"/>
          <p:cNvSpPr>
            <a:spLocks noChangeShapeType="1"/>
          </p:cNvSpPr>
          <p:nvPr/>
        </p:nvSpPr>
        <p:spPr bwMode="auto">
          <a:xfrm flipH="1">
            <a:off x="7199312" y="426904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1" name="Text Box 67"/>
          <p:cNvSpPr txBox="1">
            <a:spLocks noChangeArrowheads="1"/>
          </p:cNvSpPr>
          <p:nvPr/>
        </p:nvSpPr>
        <p:spPr bwMode="auto">
          <a:xfrm>
            <a:off x="7308850" y="4094422"/>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-2.2</a:t>
            </a:r>
          </a:p>
        </p:txBody>
      </p:sp>
      <p:sp>
        <p:nvSpPr>
          <p:cNvPr id="14385" name="Line 51" descr="0 lbs"/>
          <p:cNvSpPr>
            <a:spLocks noChangeShapeType="1"/>
          </p:cNvSpPr>
          <p:nvPr/>
        </p:nvSpPr>
        <p:spPr bwMode="auto">
          <a:xfrm flipH="1">
            <a:off x="7199312" y="3980122"/>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0" name="Text Box 66"/>
          <p:cNvSpPr txBox="1">
            <a:spLocks noChangeArrowheads="1"/>
          </p:cNvSpPr>
          <p:nvPr/>
        </p:nvSpPr>
        <p:spPr bwMode="auto">
          <a:xfrm>
            <a:off x="7308850" y="3813435"/>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0</a:t>
            </a:r>
          </a:p>
        </p:txBody>
      </p:sp>
      <p:sp>
        <p:nvSpPr>
          <p:cNvPr id="14386" name="Line 52" descr="2.2 lbs"/>
          <p:cNvSpPr>
            <a:spLocks noChangeShapeType="1"/>
          </p:cNvSpPr>
          <p:nvPr/>
        </p:nvSpPr>
        <p:spPr bwMode="auto">
          <a:xfrm flipH="1">
            <a:off x="7199312" y="369754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9" name="Text Box 65"/>
          <p:cNvSpPr txBox="1">
            <a:spLocks noChangeArrowheads="1"/>
          </p:cNvSpPr>
          <p:nvPr/>
        </p:nvSpPr>
        <p:spPr bwMode="auto">
          <a:xfrm>
            <a:off x="7308850" y="3532447"/>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2.2</a:t>
            </a:r>
          </a:p>
        </p:txBody>
      </p:sp>
      <p:sp>
        <p:nvSpPr>
          <p:cNvPr id="14387" name="Line 53" descr="4.4 lbs"/>
          <p:cNvSpPr>
            <a:spLocks noChangeShapeType="1"/>
          </p:cNvSpPr>
          <p:nvPr/>
        </p:nvSpPr>
        <p:spPr bwMode="auto">
          <a:xfrm flipH="1">
            <a:off x="7199312" y="3413385"/>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8" name="Text Box 64"/>
          <p:cNvSpPr txBox="1">
            <a:spLocks noChangeArrowheads="1"/>
          </p:cNvSpPr>
          <p:nvPr/>
        </p:nvSpPr>
        <p:spPr bwMode="auto">
          <a:xfrm>
            <a:off x="7308850" y="3249872"/>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4.4</a:t>
            </a:r>
          </a:p>
        </p:txBody>
      </p:sp>
      <p:sp>
        <p:nvSpPr>
          <p:cNvPr id="14388" name="Line 54" descr="6.6 lbs"/>
          <p:cNvSpPr>
            <a:spLocks noChangeShapeType="1"/>
          </p:cNvSpPr>
          <p:nvPr/>
        </p:nvSpPr>
        <p:spPr bwMode="auto">
          <a:xfrm flipH="1">
            <a:off x="7199312" y="3127635"/>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7" name="Text Box 63"/>
          <p:cNvSpPr txBox="1">
            <a:spLocks noChangeArrowheads="1"/>
          </p:cNvSpPr>
          <p:nvPr/>
        </p:nvSpPr>
        <p:spPr bwMode="auto">
          <a:xfrm>
            <a:off x="7308850" y="296888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6.6</a:t>
            </a:r>
          </a:p>
        </p:txBody>
      </p:sp>
      <p:sp>
        <p:nvSpPr>
          <p:cNvPr id="14389" name="Line 55" descr="8.8 lbs"/>
          <p:cNvSpPr>
            <a:spLocks noChangeShapeType="1"/>
          </p:cNvSpPr>
          <p:nvPr/>
        </p:nvSpPr>
        <p:spPr bwMode="auto">
          <a:xfrm flipH="1">
            <a:off x="7199312" y="284029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6" name="Text Box 62"/>
          <p:cNvSpPr txBox="1">
            <a:spLocks noChangeArrowheads="1"/>
          </p:cNvSpPr>
          <p:nvPr/>
        </p:nvSpPr>
        <p:spPr bwMode="auto">
          <a:xfrm>
            <a:off x="7308850" y="268631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8.8</a:t>
            </a:r>
          </a:p>
        </p:txBody>
      </p:sp>
      <p:sp>
        <p:nvSpPr>
          <p:cNvPr id="14390" name="Line 56" descr="11 lbs"/>
          <p:cNvSpPr>
            <a:spLocks noChangeShapeType="1"/>
          </p:cNvSpPr>
          <p:nvPr/>
        </p:nvSpPr>
        <p:spPr bwMode="auto">
          <a:xfrm flipH="1">
            <a:off x="7199312" y="2557722"/>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5" name="Text Box 61"/>
          <p:cNvSpPr txBox="1">
            <a:spLocks noChangeArrowheads="1"/>
          </p:cNvSpPr>
          <p:nvPr/>
        </p:nvSpPr>
        <p:spPr bwMode="auto">
          <a:xfrm>
            <a:off x="7308850" y="2405322"/>
            <a:ext cx="579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11.0</a:t>
            </a:r>
          </a:p>
        </p:txBody>
      </p:sp>
      <p:sp>
        <p:nvSpPr>
          <p:cNvPr id="14391" name="Line 57" descr="13.2 lbs"/>
          <p:cNvSpPr>
            <a:spLocks noChangeShapeType="1"/>
          </p:cNvSpPr>
          <p:nvPr/>
        </p:nvSpPr>
        <p:spPr bwMode="auto">
          <a:xfrm flipH="1">
            <a:off x="7199312" y="2289435"/>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3" name="Text Box 49"/>
          <p:cNvSpPr txBox="1">
            <a:spLocks noChangeArrowheads="1"/>
          </p:cNvSpPr>
          <p:nvPr/>
        </p:nvSpPr>
        <p:spPr bwMode="auto">
          <a:xfrm>
            <a:off x="7308850" y="2122747"/>
            <a:ext cx="579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20000"/>
              </a:spcBef>
            </a:pPr>
            <a:r>
              <a:rPr lang="en-GB" sz="1600" b="1" dirty="0">
                <a:ea typeface="MS PGothic" pitchFamily="34" charset="-128"/>
              </a:rPr>
              <a:t>13.2</a:t>
            </a:r>
          </a:p>
        </p:txBody>
      </p:sp>
      <p:grpSp>
        <p:nvGrpSpPr>
          <p:cNvPr id="14407" name="Group 73" descr="Chart of Estimated Weight Change at 10 Weeks on “Standard” Dose"/>
          <p:cNvGrpSpPr>
            <a:grpSpLocks/>
          </p:cNvGrpSpPr>
          <p:nvPr/>
        </p:nvGrpSpPr>
        <p:grpSpPr bwMode="auto">
          <a:xfrm>
            <a:off x="1535112" y="1913197"/>
            <a:ext cx="5468938" cy="2673350"/>
            <a:chOff x="1224" y="1171"/>
            <a:chExt cx="3876" cy="1508"/>
          </a:xfrm>
        </p:grpSpPr>
        <p:sp>
          <p:nvSpPr>
            <p:cNvPr id="14408" name="Line 74"/>
            <p:cNvSpPr>
              <a:spLocks noChangeShapeType="1"/>
            </p:cNvSpPr>
            <p:nvPr/>
          </p:nvSpPr>
          <p:spPr bwMode="auto">
            <a:xfrm>
              <a:off x="2741" y="2289"/>
              <a:ext cx="162" cy="0"/>
            </a:xfrm>
            <a:prstGeom prst="line">
              <a:avLst/>
            </a:prstGeom>
            <a:noFill/>
            <a:ln w="127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9" name="Line 75"/>
            <p:cNvSpPr>
              <a:spLocks noChangeShapeType="1"/>
            </p:cNvSpPr>
            <p:nvPr/>
          </p:nvSpPr>
          <p:spPr bwMode="auto">
            <a:xfrm>
              <a:off x="2741" y="1996"/>
              <a:ext cx="162" cy="0"/>
            </a:xfrm>
            <a:prstGeom prst="line">
              <a:avLst/>
            </a:prstGeom>
            <a:noFill/>
            <a:ln w="127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0" name="Line 76"/>
            <p:cNvSpPr>
              <a:spLocks noChangeShapeType="1"/>
            </p:cNvSpPr>
            <p:nvPr/>
          </p:nvSpPr>
          <p:spPr bwMode="auto">
            <a:xfrm>
              <a:off x="2822" y="2001"/>
              <a:ext cx="0" cy="292"/>
            </a:xfrm>
            <a:prstGeom prst="line">
              <a:avLst/>
            </a:prstGeom>
            <a:noFill/>
            <a:ln w="127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77"/>
            <p:cNvSpPr>
              <a:spLocks noChangeShapeType="1"/>
            </p:cNvSpPr>
            <p:nvPr/>
          </p:nvSpPr>
          <p:spPr bwMode="auto">
            <a:xfrm>
              <a:off x="3080" y="2023"/>
              <a:ext cx="163" cy="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2" name="Line 78"/>
            <p:cNvSpPr>
              <a:spLocks noChangeShapeType="1"/>
            </p:cNvSpPr>
            <p:nvPr/>
          </p:nvSpPr>
          <p:spPr bwMode="auto">
            <a:xfrm>
              <a:off x="3080" y="1854"/>
              <a:ext cx="163" cy="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3" name="Line 79"/>
            <p:cNvSpPr>
              <a:spLocks noChangeShapeType="1"/>
            </p:cNvSpPr>
            <p:nvPr/>
          </p:nvSpPr>
          <p:spPr bwMode="auto">
            <a:xfrm>
              <a:off x="3161" y="1859"/>
              <a:ext cx="0" cy="166"/>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4" name="Line 80"/>
            <p:cNvSpPr>
              <a:spLocks noChangeShapeType="1"/>
            </p:cNvSpPr>
            <p:nvPr/>
          </p:nvSpPr>
          <p:spPr bwMode="auto">
            <a:xfrm>
              <a:off x="4573" y="1440"/>
              <a:ext cx="162" cy="0"/>
            </a:xfrm>
            <a:prstGeom prst="line">
              <a:avLst/>
            </a:prstGeom>
            <a:noFill/>
            <a:ln w="12700">
              <a:solidFill>
                <a:srgbClr val="99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5" name="Line 81"/>
            <p:cNvSpPr>
              <a:spLocks noChangeShapeType="1"/>
            </p:cNvSpPr>
            <p:nvPr/>
          </p:nvSpPr>
          <p:spPr bwMode="auto">
            <a:xfrm>
              <a:off x="4573" y="1596"/>
              <a:ext cx="163" cy="0"/>
            </a:xfrm>
            <a:prstGeom prst="line">
              <a:avLst/>
            </a:prstGeom>
            <a:noFill/>
            <a:ln w="12700">
              <a:solidFill>
                <a:srgbClr val="99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Line 82"/>
            <p:cNvSpPr>
              <a:spLocks noChangeShapeType="1"/>
            </p:cNvSpPr>
            <p:nvPr/>
          </p:nvSpPr>
          <p:spPr bwMode="auto">
            <a:xfrm>
              <a:off x="4654" y="1444"/>
              <a:ext cx="0" cy="152"/>
            </a:xfrm>
            <a:prstGeom prst="line">
              <a:avLst/>
            </a:prstGeom>
            <a:noFill/>
            <a:ln w="12700">
              <a:solidFill>
                <a:srgbClr val="99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7" name="Line 83"/>
            <p:cNvSpPr>
              <a:spLocks noChangeShapeType="1"/>
            </p:cNvSpPr>
            <p:nvPr/>
          </p:nvSpPr>
          <p:spPr bwMode="auto">
            <a:xfrm>
              <a:off x="4937" y="1747"/>
              <a:ext cx="163" cy="0"/>
            </a:xfrm>
            <a:prstGeom prst="line">
              <a:avLst/>
            </a:prstGeom>
            <a:noFill/>
            <a:ln w="127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8" name="Line 84"/>
            <p:cNvSpPr>
              <a:spLocks noChangeShapeType="1"/>
            </p:cNvSpPr>
            <p:nvPr/>
          </p:nvSpPr>
          <p:spPr bwMode="auto">
            <a:xfrm>
              <a:off x="4937" y="1171"/>
              <a:ext cx="163" cy="0"/>
            </a:xfrm>
            <a:prstGeom prst="line">
              <a:avLst/>
            </a:prstGeom>
            <a:noFill/>
            <a:ln w="127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85"/>
            <p:cNvSpPr>
              <a:spLocks noChangeShapeType="1"/>
            </p:cNvSpPr>
            <p:nvPr/>
          </p:nvSpPr>
          <p:spPr bwMode="auto">
            <a:xfrm>
              <a:off x="5018" y="1181"/>
              <a:ext cx="0" cy="561"/>
            </a:xfrm>
            <a:prstGeom prst="line">
              <a:avLst/>
            </a:prstGeom>
            <a:noFill/>
            <a:ln w="127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86"/>
            <p:cNvSpPr>
              <a:spLocks noChangeShapeType="1"/>
            </p:cNvSpPr>
            <p:nvPr/>
          </p:nvSpPr>
          <p:spPr bwMode="auto">
            <a:xfrm>
              <a:off x="1224" y="267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Line 87"/>
            <p:cNvSpPr>
              <a:spLocks noChangeShapeType="1"/>
            </p:cNvSpPr>
            <p:nvPr/>
          </p:nvSpPr>
          <p:spPr bwMode="auto">
            <a:xfrm>
              <a:off x="1224" y="2332"/>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88"/>
            <p:cNvSpPr>
              <a:spLocks noChangeShapeType="1"/>
            </p:cNvSpPr>
            <p:nvPr/>
          </p:nvSpPr>
          <p:spPr bwMode="auto">
            <a:xfrm>
              <a:off x="1305" y="2337"/>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Line 89"/>
            <p:cNvSpPr>
              <a:spLocks noChangeShapeType="1"/>
            </p:cNvSpPr>
            <p:nvPr/>
          </p:nvSpPr>
          <p:spPr bwMode="auto">
            <a:xfrm>
              <a:off x="1618" y="2459"/>
              <a:ext cx="162" cy="0"/>
            </a:xfrm>
            <a:prstGeom prst="line">
              <a:avLst/>
            </a:prstGeom>
            <a:noFill/>
            <a:ln w="1905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Line 90"/>
            <p:cNvSpPr>
              <a:spLocks noChangeShapeType="1"/>
            </p:cNvSpPr>
            <p:nvPr/>
          </p:nvSpPr>
          <p:spPr bwMode="auto">
            <a:xfrm>
              <a:off x="1618" y="2250"/>
              <a:ext cx="162" cy="0"/>
            </a:xfrm>
            <a:prstGeom prst="line">
              <a:avLst/>
            </a:prstGeom>
            <a:noFill/>
            <a:ln w="1905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5" name="Line 91"/>
            <p:cNvSpPr>
              <a:spLocks noChangeShapeType="1"/>
            </p:cNvSpPr>
            <p:nvPr/>
          </p:nvSpPr>
          <p:spPr bwMode="auto">
            <a:xfrm>
              <a:off x="1699" y="2254"/>
              <a:ext cx="0" cy="214"/>
            </a:xfrm>
            <a:prstGeom prst="line">
              <a:avLst/>
            </a:prstGeom>
            <a:noFill/>
            <a:ln w="1905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6" name="Line 92"/>
            <p:cNvSpPr>
              <a:spLocks noChangeShapeType="1"/>
            </p:cNvSpPr>
            <p:nvPr/>
          </p:nvSpPr>
          <p:spPr bwMode="auto">
            <a:xfrm>
              <a:off x="1986" y="2060"/>
              <a:ext cx="163" cy="0"/>
            </a:xfrm>
            <a:prstGeom prst="line">
              <a:avLst/>
            </a:prstGeom>
            <a:noFill/>
            <a:ln w="19050">
              <a:solidFill>
                <a:srgbClr val="FF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7" name="Line 93"/>
            <p:cNvSpPr>
              <a:spLocks noChangeShapeType="1"/>
            </p:cNvSpPr>
            <p:nvPr/>
          </p:nvSpPr>
          <p:spPr bwMode="auto">
            <a:xfrm>
              <a:off x="1986" y="2484"/>
              <a:ext cx="163" cy="0"/>
            </a:xfrm>
            <a:prstGeom prst="line">
              <a:avLst/>
            </a:prstGeom>
            <a:noFill/>
            <a:ln w="19050">
              <a:solidFill>
                <a:srgbClr val="FF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8" name="Line 94"/>
            <p:cNvSpPr>
              <a:spLocks noChangeShapeType="1"/>
            </p:cNvSpPr>
            <p:nvPr/>
          </p:nvSpPr>
          <p:spPr bwMode="auto">
            <a:xfrm>
              <a:off x="2068" y="2060"/>
              <a:ext cx="0" cy="432"/>
            </a:xfrm>
            <a:prstGeom prst="line">
              <a:avLst/>
            </a:prstGeom>
            <a:noFill/>
            <a:ln w="19050">
              <a:solidFill>
                <a:srgbClr val="FF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9" name="Rectangle 95"/>
            <p:cNvSpPr>
              <a:spLocks noChangeArrowheads="1"/>
            </p:cNvSpPr>
            <p:nvPr/>
          </p:nvSpPr>
          <p:spPr bwMode="black">
            <a:xfrm>
              <a:off x="1263" y="2479"/>
              <a:ext cx="84" cy="59"/>
            </a:xfrm>
            <a:prstGeom prst="rect">
              <a:avLst/>
            </a:prstGeom>
            <a:solidFill>
              <a:srgbClr val="FFFFFF"/>
            </a:solidFill>
            <a:ln w="19050">
              <a:solidFill>
                <a:schemeClr val="tx1"/>
              </a:solidFill>
              <a:miter lim="800000"/>
              <a:headEnd/>
              <a:tailEnd/>
            </a:ln>
          </p:spPr>
          <p:txBody>
            <a:bodyPr wrap="none" anchor="ctr"/>
            <a:lstStyle/>
            <a:p>
              <a:pPr>
                <a:buClr>
                  <a:schemeClr val="accent2"/>
                </a:buClr>
              </a:pPr>
              <a:endParaRPr lang="en-US" sz="1800" b="1">
                <a:cs typeface="Arial" pitchFamily="34" charset="0"/>
              </a:endParaRPr>
            </a:p>
          </p:txBody>
        </p:sp>
        <p:sp>
          <p:nvSpPr>
            <p:cNvPr id="14430" name="Rectangle 96"/>
            <p:cNvSpPr>
              <a:spLocks noChangeArrowheads="1"/>
            </p:cNvSpPr>
            <p:nvPr/>
          </p:nvSpPr>
          <p:spPr bwMode="black">
            <a:xfrm>
              <a:off x="1657" y="2322"/>
              <a:ext cx="84" cy="60"/>
            </a:xfrm>
            <a:prstGeom prst="rect">
              <a:avLst/>
            </a:prstGeom>
            <a:solidFill>
              <a:srgbClr val="00CCFF"/>
            </a:solidFill>
            <a:ln w="19050">
              <a:solidFill>
                <a:srgbClr val="00CCFF"/>
              </a:solidFill>
              <a:miter lim="800000"/>
              <a:headEnd/>
              <a:tailEnd/>
            </a:ln>
          </p:spPr>
          <p:txBody>
            <a:bodyPr/>
            <a:lstStyle/>
            <a:p>
              <a:endParaRPr lang="en-US"/>
            </a:p>
          </p:txBody>
        </p:sp>
        <p:sp>
          <p:nvSpPr>
            <p:cNvPr id="14431" name="Rectangle 97"/>
            <p:cNvSpPr>
              <a:spLocks noChangeArrowheads="1"/>
            </p:cNvSpPr>
            <p:nvPr/>
          </p:nvSpPr>
          <p:spPr bwMode="black">
            <a:xfrm>
              <a:off x="2026" y="2245"/>
              <a:ext cx="85" cy="59"/>
            </a:xfrm>
            <a:prstGeom prst="rect">
              <a:avLst/>
            </a:prstGeom>
            <a:solidFill>
              <a:srgbClr val="FFCCFF"/>
            </a:solidFill>
            <a:ln w="19050">
              <a:solidFill>
                <a:srgbClr val="FFCCFF"/>
              </a:solidFill>
              <a:miter lim="800000"/>
              <a:headEnd/>
              <a:tailEnd/>
            </a:ln>
          </p:spPr>
          <p:txBody>
            <a:bodyPr/>
            <a:lstStyle/>
            <a:p>
              <a:endParaRPr lang="en-US"/>
            </a:p>
          </p:txBody>
        </p:sp>
        <p:sp>
          <p:nvSpPr>
            <p:cNvPr id="14432" name="Rectangle 98"/>
            <p:cNvSpPr>
              <a:spLocks noChangeArrowheads="1"/>
            </p:cNvSpPr>
            <p:nvPr/>
          </p:nvSpPr>
          <p:spPr bwMode="black">
            <a:xfrm>
              <a:off x="2780" y="2108"/>
              <a:ext cx="84" cy="59"/>
            </a:xfrm>
            <a:prstGeom prst="rect">
              <a:avLst/>
            </a:prstGeom>
            <a:solidFill>
              <a:srgbClr val="FF00FF"/>
            </a:solidFill>
            <a:ln w="12700">
              <a:solidFill>
                <a:srgbClr val="FF00FF"/>
              </a:solidFill>
              <a:miter lim="800000"/>
              <a:headEnd/>
              <a:tailEnd/>
            </a:ln>
          </p:spPr>
          <p:txBody>
            <a:bodyPr wrap="none" anchor="ctr"/>
            <a:lstStyle/>
            <a:p>
              <a:endParaRPr lang="en-US"/>
            </a:p>
          </p:txBody>
        </p:sp>
        <p:sp>
          <p:nvSpPr>
            <p:cNvPr id="14433" name="Rectangle 99"/>
            <p:cNvSpPr>
              <a:spLocks noChangeArrowheads="1"/>
            </p:cNvSpPr>
            <p:nvPr/>
          </p:nvSpPr>
          <p:spPr bwMode="black">
            <a:xfrm>
              <a:off x="3119" y="1903"/>
              <a:ext cx="84" cy="61"/>
            </a:xfrm>
            <a:prstGeom prst="rect">
              <a:avLst/>
            </a:prstGeom>
            <a:solidFill>
              <a:srgbClr val="FF9900"/>
            </a:solidFill>
            <a:ln w="12700">
              <a:solidFill>
                <a:srgbClr val="FF9900"/>
              </a:solidFill>
              <a:miter lim="800000"/>
              <a:headEnd/>
              <a:tailEnd/>
            </a:ln>
          </p:spPr>
          <p:txBody>
            <a:bodyPr wrap="none" anchor="ctr"/>
            <a:lstStyle/>
            <a:p>
              <a:endParaRPr lang="en-US"/>
            </a:p>
          </p:txBody>
        </p:sp>
        <p:sp>
          <p:nvSpPr>
            <p:cNvPr id="14434" name="Line 100"/>
            <p:cNvSpPr>
              <a:spLocks noChangeShapeType="1"/>
            </p:cNvSpPr>
            <p:nvPr/>
          </p:nvSpPr>
          <p:spPr bwMode="auto">
            <a:xfrm>
              <a:off x="3785" y="1503"/>
              <a:ext cx="164" cy="0"/>
            </a:xfrm>
            <a:prstGeom prst="line">
              <a:avLst/>
            </a:prstGeom>
            <a:noFill/>
            <a:ln w="19050">
              <a:solidFill>
                <a:srgbClr val="00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5" name="Line 101"/>
            <p:cNvSpPr>
              <a:spLocks noChangeShapeType="1"/>
            </p:cNvSpPr>
            <p:nvPr/>
          </p:nvSpPr>
          <p:spPr bwMode="auto">
            <a:xfrm>
              <a:off x="3785" y="2172"/>
              <a:ext cx="164" cy="0"/>
            </a:xfrm>
            <a:prstGeom prst="line">
              <a:avLst/>
            </a:prstGeom>
            <a:noFill/>
            <a:ln w="19050">
              <a:solidFill>
                <a:srgbClr val="00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6" name="Line 102"/>
            <p:cNvSpPr>
              <a:spLocks noChangeShapeType="1"/>
            </p:cNvSpPr>
            <p:nvPr/>
          </p:nvSpPr>
          <p:spPr bwMode="auto">
            <a:xfrm flipH="1">
              <a:off x="3866" y="1513"/>
              <a:ext cx="0" cy="651"/>
            </a:xfrm>
            <a:prstGeom prst="line">
              <a:avLst/>
            </a:prstGeom>
            <a:noFill/>
            <a:ln w="19050">
              <a:solidFill>
                <a:srgbClr val="00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7" name="Line 103"/>
            <p:cNvSpPr>
              <a:spLocks noChangeShapeType="1"/>
            </p:cNvSpPr>
            <p:nvPr/>
          </p:nvSpPr>
          <p:spPr bwMode="auto">
            <a:xfrm>
              <a:off x="4168" y="1352"/>
              <a:ext cx="16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8" name="Line 104"/>
            <p:cNvSpPr>
              <a:spLocks noChangeShapeType="1"/>
            </p:cNvSpPr>
            <p:nvPr/>
          </p:nvSpPr>
          <p:spPr bwMode="auto">
            <a:xfrm>
              <a:off x="4168" y="2074"/>
              <a:ext cx="16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 name="Line 105"/>
            <p:cNvSpPr>
              <a:spLocks noChangeShapeType="1"/>
            </p:cNvSpPr>
            <p:nvPr/>
          </p:nvSpPr>
          <p:spPr bwMode="auto">
            <a:xfrm>
              <a:off x="4249" y="1352"/>
              <a:ext cx="0" cy="72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 name="Rectangle 106"/>
            <p:cNvSpPr>
              <a:spLocks noChangeArrowheads="1"/>
            </p:cNvSpPr>
            <p:nvPr/>
          </p:nvSpPr>
          <p:spPr bwMode="black">
            <a:xfrm>
              <a:off x="3825" y="1815"/>
              <a:ext cx="84" cy="60"/>
            </a:xfrm>
            <a:prstGeom prst="rect">
              <a:avLst/>
            </a:prstGeom>
            <a:solidFill>
              <a:srgbClr val="00CC66"/>
            </a:solidFill>
            <a:ln w="19050">
              <a:solidFill>
                <a:srgbClr val="00CC66"/>
              </a:solidFill>
              <a:miter lim="800000"/>
              <a:headEnd/>
              <a:tailEnd/>
            </a:ln>
          </p:spPr>
          <p:txBody>
            <a:bodyPr/>
            <a:lstStyle/>
            <a:p>
              <a:endParaRPr lang="en-US"/>
            </a:p>
          </p:txBody>
        </p:sp>
        <p:sp>
          <p:nvSpPr>
            <p:cNvPr id="14441" name="Rectangle 107"/>
            <p:cNvSpPr>
              <a:spLocks noChangeArrowheads="1"/>
            </p:cNvSpPr>
            <p:nvPr/>
          </p:nvSpPr>
          <p:spPr bwMode="black">
            <a:xfrm>
              <a:off x="4206" y="1684"/>
              <a:ext cx="87" cy="58"/>
            </a:xfrm>
            <a:prstGeom prst="rect">
              <a:avLst/>
            </a:prstGeom>
            <a:solidFill>
              <a:schemeClr val="accent1"/>
            </a:solidFill>
            <a:ln w="19050">
              <a:solidFill>
                <a:schemeClr val="accent1"/>
              </a:solidFill>
              <a:miter lim="800000"/>
              <a:headEnd/>
              <a:tailEnd/>
            </a:ln>
          </p:spPr>
          <p:txBody>
            <a:bodyPr/>
            <a:lstStyle/>
            <a:p>
              <a:endParaRPr lang="en-US"/>
            </a:p>
          </p:txBody>
        </p:sp>
        <p:sp>
          <p:nvSpPr>
            <p:cNvPr id="14442" name="Rectangle 108"/>
            <p:cNvSpPr>
              <a:spLocks noChangeArrowheads="1"/>
            </p:cNvSpPr>
            <p:nvPr/>
          </p:nvSpPr>
          <p:spPr bwMode="black">
            <a:xfrm>
              <a:off x="4612" y="1489"/>
              <a:ext cx="84" cy="58"/>
            </a:xfrm>
            <a:prstGeom prst="rect">
              <a:avLst/>
            </a:prstGeom>
            <a:solidFill>
              <a:srgbClr val="9966FF"/>
            </a:solidFill>
            <a:ln w="12700">
              <a:solidFill>
                <a:srgbClr val="9966FF"/>
              </a:solidFill>
              <a:miter lim="800000"/>
              <a:headEnd/>
              <a:tailEnd/>
            </a:ln>
          </p:spPr>
          <p:txBody>
            <a:bodyPr/>
            <a:lstStyle/>
            <a:p>
              <a:endParaRPr lang="en-US"/>
            </a:p>
          </p:txBody>
        </p:sp>
        <p:sp>
          <p:nvSpPr>
            <p:cNvPr id="14443" name="Rectangle 109"/>
            <p:cNvSpPr>
              <a:spLocks noChangeArrowheads="1"/>
            </p:cNvSpPr>
            <p:nvPr/>
          </p:nvSpPr>
          <p:spPr bwMode="black">
            <a:xfrm>
              <a:off x="4976" y="1430"/>
              <a:ext cx="85" cy="59"/>
            </a:xfrm>
            <a:prstGeom prst="rect">
              <a:avLst/>
            </a:prstGeom>
            <a:solidFill>
              <a:srgbClr val="99CCFF"/>
            </a:solidFill>
            <a:ln w="12700">
              <a:solidFill>
                <a:srgbClr val="99CCFF"/>
              </a:solidFill>
              <a:miter lim="800000"/>
              <a:headEnd/>
              <a:tailEnd/>
            </a:ln>
          </p:spPr>
          <p:txBody>
            <a:bodyPr wrap="none" anchor="ctr"/>
            <a:lstStyle/>
            <a:p>
              <a:endParaRPr lang="en-US"/>
            </a:p>
          </p:txBody>
        </p:sp>
        <p:sp>
          <p:nvSpPr>
            <p:cNvPr id="14444" name="Line 110"/>
            <p:cNvSpPr>
              <a:spLocks noChangeShapeType="1"/>
            </p:cNvSpPr>
            <p:nvPr/>
          </p:nvSpPr>
          <p:spPr bwMode="auto">
            <a:xfrm>
              <a:off x="3455" y="2107"/>
              <a:ext cx="161" cy="0"/>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5" name="Line 111"/>
            <p:cNvSpPr>
              <a:spLocks noChangeShapeType="1"/>
            </p:cNvSpPr>
            <p:nvPr/>
          </p:nvSpPr>
          <p:spPr bwMode="auto">
            <a:xfrm>
              <a:off x="3468" y="1726"/>
              <a:ext cx="135" cy="0"/>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6" name="Line 112"/>
            <p:cNvSpPr>
              <a:spLocks noChangeShapeType="1"/>
            </p:cNvSpPr>
            <p:nvPr/>
          </p:nvSpPr>
          <p:spPr bwMode="auto">
            <a:xfrm flipH="1">
              <a:off x="3535" y="1736"/>
              <a:ext cx="0" cy="362"/>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7" name="Rectangle 113"/>
            <p:cNvSpPr>
              <a:spLocks noChangeArrowheads="1"/>
            </p:cNvSpPr>
            <p:nvPr/>
          </p:nvSpPr>
          <p:spPr bwMode="black">
            <a:xfrm>
              <a:off x="3493" y="1883"/>
              <a:ext cx="84" cy="57"/>
            </a:xfrm>
            <a:prstGeom prst="rect">
              <a:avLst/>
            </a:prstGeom>
            <a:solidFill>
              <a:srgbClr val="FF6600"/>
            </a:solidFill>
            <a:ln w="12700">
              <a:solidFill>
                <a:srgbClr val="FF6600"/>
              </a:solidFill>
              <a:miter lim="800000"/>
              <a:headEnd/>
              <a:tailEnd/>
            </a:ln>
          </p:spPr>
          <p:txBody>
            <a:bodyPr wrap="none" anchor="ctr"/>
            <a:lstStyle/>
            <a:p>
              <a:endParaRPr lang="en-US"/>
            </a:p>
          </p:txBody>
        </p:sp>
        <p:sp>
          <p:nvSpPr>
            <p:cNvPr id="14448" name="Text Box 114"/>
            <p:cNvSpPr txBox="1">
              <a:spLocks noChangeArrowheads="1"/>
            </p:cNvSpPr>
            <p:nvPr/>
          </p:nvSpPr>
          <p:spPr bwMode="auto">
            <a:xfrm>
              <a:off x="3446" y="1516"/>
              <a:ext cx="13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endParaRPr lang="en-US" b="1" baseline="30000" dirty="0">
                <a:ea typeface="MS PGothic" pitchFamily="34" charset="-128"/>
              </a:endParaRPr>
            </a:p>
          </p:txBody>
        </p:sp>
        <p:sp>
          <p:nvSpPr>
            <p:cNvPr id="14449" name="Text Box 115"/>
            <p:cNvSpPr txBox="1">
              <a:spLocks noChangeArrowheads="1"/>
            </p:cNvSpPr>
            <p:nvPr/>
          </p:nvSpPr>
          <p:spPr bwMode="auto">
            <a:xfrm>
              <a:off x="2354" y="1966"/>
              <a:ext cx="21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r>
                <a:rPr lang="en-US" b="1" dirty="0">
                  <a:ea typeface="MS PGothic" pitchFamily="34" charset="-128"/>
                </a:rPr>
                <a:t>*</a:t>
              </a:r>
              <a:endParaRPr lang="en-US" b="1" dirty="0">
                <a:solidFill>
                  <a:schemeClr val="bg1"/>
                </a:solidFill>
                <a:ea typeface="MS PGothic" pitchFamily="34" charset="-128"/>
              </a:endParaRPr>
            </a:p>
          </p:txBody>
        </p:sp>
        <p:grpSp>
          <p:nvGrpSpPr>
            <p:cNvPr id="14450" name="Group 116"/>
            <p:cNvGrpSpPr>
              <a:grpSpLocks/>
            </p:cNvGrpSpPr>
            <p:nvPr/>
          </p:nvGrpSpPr>
          <p:grpSpPr bwMode="auto">
            <a:xfrm>
              <a:off x="2371" y="2162"/>
              <a:ext cx="163" cy="127"/>
              <a:chOff x="2098" y="2254"/>
              <a:chExt cx="145" cy="171"/>
            </a:xfrm>
          </p:grpSpPr>
          <p:sp>
            <p:nvSpPr>
              <p:cNvPr id="14452" name="Line 117"/>
              <p:cNvSpPr>
                <a:spLocks noChangeShapeType="1"/>
              </p:cNvSpPr>
              <p:nvPr/>
            </p:nvSpPr>
            <p:spPr bwMode="auto">
              <a:xfrm>
                <a:off x="2098" y="2423"/>
                <a:ext cx="145" cy="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53" name="Line 118"/>
              <p:cNvSpPr>
                <a:spLocks noChangeShapeType="1"/>
              </p:cNvSpPr>
              <p:nvPr/>
            </p:nvSpPr>
            <p:spPr bwMode="auto">
              <a:xfrm>
                <a:off x="2098" y="2254"/>
                <a:ext cx="145" cy="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54" name="Line 119"/>
              <p:cNvSpPr>
                <a:spLocks noChangeShapeType="1"/>
              </p:cNvSpPr>
              <p:nvPr/>
            </p:nvSpPr>
            <p:spPr bwMode="auto">
              <a:xfrm>
                <a:off x="2170" y="2259"/>
                <a:ext cx="0" cy="166"/>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4451" name="Rectangle 120"/>
            <p:cNvSpPr>
              <a:spLocks noChangeArrowheads="1"/>
            </p:cNvSpPr>
            <p:nvPr/>
          </p:nvSpPr>
          <p:spPr bwMode="black">
            <a:xfrm>
              <a:off x="2409" y="2196"/>
              <a:ext cx="85" cy="59"/>
            </a:xfrm>
            <a:prstGeom prst="rect">
              <a:avLst/>
            </a:prstGeom>
            <a:solidFill>
              <a:srgbClr val="00FFFF"/>
            </a:solidFill>
            <a:ln w="12700">
              <a:solidFill>
                <a:srgbClr val="00FFFF"/>
              </a:solidFill>
              <a:miter lim="800000"/>
              <a:headEnd/>
              <a:tailEnd/>
            </a:ln>
          </p:spPr>
          <p:txBody>
            <a:bodyPr wrap="none" anchor="ctr"/>
            <a:lstStyle/>
            <a:p>
              <a:pPr>
                <a:buClr>
                  <a:schemeClr val="accent2"/>
                </a:buClr>
              </a:pPr>
              <a:endParaRPr lang="en-US" sz="1800" b="1">
                <a:cs typeface="Arial" pitchFamily="34" charset="0"/>
              </a:endParaRPr>
            </a:p>
          </p:txBody>
        </p:sp>
      </p:grpSp>
      <p:sp>
        <p:nvSpPr>
          <p:cNvPr id="4" name="Down Arrow 3" descr="Arrow pointing toward weight change on Haloperidol"/>
          <p:cNvSpPr/>
          <p:nvPr/>
        </p:nvSpPr>
        <p:spPr bwMode="auto">
          <a:xfrm rot="21046026">
            <a:off x="3649506" y="2665658"/>
            <a:ext cx="211088" cy="573832"/>
          </a:xfrm>
          <a:prstGeom prst="down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4339" name="Text Box 3"/>
          <p:cNvSpPr txBox="1">
            <a:spLocks noChangeArrowheads="1"/>
          </p:cNvSpPr>
          <p:nvPr/>
        </p:nvSpPr>
        <p:spPr bwMode="auto">
          <a:xfrm>
            <a:off x="6949022" y="4977621"/>
            <a:ext cx="21949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tabLst>
                <a:tab pos="73025" algn="l"/>
              </a:tabLst>
              <a:defRPr sz="2400">
                <a:solidFill>
                  <a:schemeClr val="tx1"/>
                </a:solidFill>
                <a:latin typeface="Arial" pitchFamily="34" charset="0"/>
                <a:ea typeface="ヒラギノ角ゴ Pro W3" charset="-128"/>
              </a:defRPr>
            </a:lvl1pPr>
            <a:lvl2pPr marL="742950" indent="-285750">
              <a:tabLst>
                <a:tab pos="73025" algn="l"/>
              </a:tabLst>
              <a:defRPr sz="2400">
                <a:solidFill>
                  <a:schemeClr val="tx1"/>
                </a:solidFill>
                <a:latin typeface="Arial" pitchFamily="34" charset="0"/>
                <a:ea typeface="ヒラギノ角ゴ Pro W3" charset="-128"/>
              </a:defRPr>
            </a:lvl2pPr>
            <a:lvl3pPr marL="1143000" indent="-228600">
              <a:tabLst>
                <a:tab pos="73025" algn="l"/>
              </a:tabLst>
              <a:defRPr sz="2400">
                <a:solidFill>
                  <a:schemeClr val="tx1"/>
                </a:solidFill>
                <a:latin typeface="Arial" pitchFamily="34" charset="0"/>
                <a:ea typeface="ヒラギノ角ゴ Pro W3" charset="-128"/>
              </a:defRPr>
            </a:lvl3pPr>
            <a:lvl4pPr marL="1600200" indent="-228600">
              <a:tabLst>
                <a:tab pos="73025" algn="l"/>
              </a:tabLst>
              <a:defRPr sz="2400">
                <a:solidFill>
                  <a:schemeClr val="tx1"/>
                </a:solidFill>
                <a:latin typeface="Arial" pitchFamily="34" charset="0"/>
                <a:ea typeface="ヒラギノ角ゴ Pro W3" charset="-128"/>
              </a:defRPr>
            </a:lvl4pPr>
            <a:lvl5pPr marL="2057400" indent="-228600">
              <a:tabLst>
                <a:tab pos="73025" algn="l"/>
              </a:tabLst>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tabLst>
                <a:tab pos="73025" algn="l"/>
              </a:tabLs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tabLst>
                <a:tab pos="73025" algn="l"/>
              </a:tabLs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tabLst>
                <a:tab pos="73025" algn="l"/>
              </a:tabLs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tabLst>
                <a:tab pos="73025" algn="l"/>
              </a:tabLst>
              <a:defRPr sz="2400">
                <a:solidFill>
                  <a:schemeClr val="tx1"/>
                </a:solidFill>
                <a:latin typeface="Arial" pitchFamily="34" charset="0"/>
                <a:ea typeface="ヒラギノ角ゴ Pro W3" charset="-128"/>
              </a:defRPr>
            </a:lvl9pPr>
          </a:lstStyle>
          <a:p>
            <a:r>
              <a:rPr lang="en-US" sz="900" b="1" dirty="0">
                <a:latin typeface="Arial Narrow" pitchFamily="34" charset="0"/>
                <a:ea typeface="MS PGothic" pitchFamily="34" charset="-128"/>
              </a:rPr>
              <a:t>*4–6 week pooled data (</a:t>
            </a:r>
            <a:r>
              <a:rPr lang="en-US" sz="900" b="1" dirty="0" err="1">
                <a:latin typeface="Arial Narrow" pitchFamily="34" charset="0"/>
                <a:ea typeface="MS PGothic" pitchFamily="34" charset="-128"/>
              </a:rPr>
              <a:t>Marder</a:t>
            </a:r>
            <a:r>
              <a:rPr lang="en-US" sz="900" b="1" dirty="0">
                <a:latin typeface="Arial Narrow" pitchFamily="34" charset="0"/>
                <a:ea typeface="MS PGothic" pitchFamily="34" charset="-128"/>
              </a:rPr>
              <a:t> SR et al. </a:t>
            </a:r>
            <a:r>
              <a:rPr lang="en-US" sz="900" b="1" i="1" dirty="0" err="1">
                <a:latin typeface="Arial Narrow" pitchFamily="34" charset="0"/>
                <a:ea typeface="MS PGothic" pitchFamily="34" charset="-128"/>
              </a:rPr>
              <a:t>Schizophr</a:t>
            </a:r>
            <a:r>
              <a:rPr lang="en-US" sz="900" b="1" i="1" dirty="0">
                <a:latin typeface="Arial Narrow" pitchFamily="34" charset="0"/>
                <a:ea typeface="MS PGothic" pitchFamily="34" charset="-128"/>
              </a:rPr>
              <a:t> Res</a:t>
            </a:r>
            <a:r>
              <a:rPr lang="en-US" sz="900" b="1" dirty="0">
                <a:latin typeface="Arial Narrow" pitchFamily="34" charset="0"/>
                <a:ea typeface="MS PGothic" pitchFamily="34" charset="-128"/>
              </a:rPr>
              <a:t>. 2003;1;61:123-36;  </a:t>
            </a:r>
            <a:r>
              <a:rPr lang="en-US" sz="900" b="1" baseline="30000" dirty="0">
                <a:latin typeface="Arial Narrow" pitchFamily="34" charset="0"/>
                <a:ea typeface="MS PGothic" pitchFamily="34" charset="-128"/>
              </a:rPr>
              <a:t>†</a:t>
            </a:r>
            <a:r>
              <a:rPr lang="en-US" sz="900" b="1" dirty="0">
                <a:latin typeface="Arial Narrow" pitchFamily="34" charset="0"/>
                <a:ea typeface="MS PGothic" pitchFamily="34" charset="-128"/>
              </a:rPr>
              <a:t>6-week data adapted from  </a:t>
            </a:r>
            <a:r>
              <a:rPr lang="en-GB" sz="900" b="1" dirty="0">
                <a:latin typeface="Arial Narrow" pitchFamily="34" charset="0"/>
                <a:ea typeface="MS PGothic" pitchFamily="34" charset="-128"/>
              </a:rPr>
              <a:t>Allison DB,</a:t>
            </a:r>
            <a:br>
              <a:rPr lang="en-GB" sz="900" b="1" dirty="0">
                <a:latin typeface="Arial Narrow" pitchFamily="34" charset="0"/>
                <a:ea typeface="MS PGothic" pitchFamily="34" charset="-128"/>
              </a:rPr>
            </a:br>
            <a:r>
              <a:rPr lang="en-GB" sz="900" b="1" dirty="0" err="1">
                <a:latin typeface="Arial Narrow" pitchFamily="34" charset="0"/>
                <a:ea typeface="MS PGothic" pitchFamily="34" charset="-128"/>
              </a:rPr>
              <a:t>Mentore</a:t>
            </a:r>
            <a:r>
              <a:rPr lang="en-GB" sz="900" b="1" dirty="0">
                <a:latin typeface="Arial Narrow" pitchFamily="34" charset="0"/>
                <a:ea typeface="MS PGothic" pitchFamily="34" charset="-128"/>
              </a:rPr>
              <a:t> JL, </a:t>
            </a:r>
            <a:r>
              <a:rPr lang="en-GB" sz="900" b="1" dirty="0" err="1">
                <a:latin typeface="Arial Narrow" pitchFamily="34" charset="0"/>
                <a:ea typeface="MS PGothic" pitchFamily="34" charset="-128"/>
              </a:rPr>
              <a:t>Heo</a:t>
            </a:r>
            <a:r>
              <a:rPr lang="en-GB" sz="900" b="1" dirty="0">
                <a:latin typeface="Arial Narrow" pitchFamily="34" charset="0"/>
                <a:ea typeface="MS PGothic" pitchFamily="34" charset="-128"/>
              </a:rPr>
              <a:t> M, et al. </a:t>
            </a:r>
            <a:r>
              <a:rPr lang="en-US" sz="900" b="1" i="1" dirty="0">
                <a:latin typeface="Arial Narrow" pitchFamily="34" charset="0"/>
                <a:ea typeface="MS PGothic" pitchFamily="34" charset="-128"/>
              </a:rPr>
              <a:t>Am J Psychiatry</a:t>
            </a:r>
            <a:r>
              <a:rPr lang="en-US" sz="900" b="1" dirty="0">
                <a:latin typeface="Arial Narrow" pitchFamily="34" charset="0"/>
                <a:ea typeface="MS PGothic" pitchFamily="34" charset="-128"/>
              </a:rPr>
              <a:t>. 1999;156:1686-1696</a:t>
            </a:r>
            <a:r>
              <a:rPr lang="en-GB" sz="900" b="1" dirty="0">
                <a:latin typeface="Arial Narrow" pitchFamily="34" charset="0"/>
                <a:ea typeface="MS PGothic" pitchFamily="34" charset="-128"/>
              </a:rPr>
              <a:t>; Jones AM et al.  ACNP; 1999.</a:t>
            </a:r>
            <a:endParaRPr lang="en-US" sz="900" b="1" dirty="0">
              <a:latin typeface="Arial Narrow" pitchFamily="34" charset="0"/>
              <a:ea typeface="MS PGothic" pitchFamily="34" charset="-128"/>
            </a:endParaRPr>
          </a:p>
        </p:txBody>
      </p:sp>
    </p:spTree>
    <p:extLst>
      <p:ext uri="{BB962C8B-B14F-4D97-AF65-F5344CB8AC3E}">
        <p14:creationId xmlns:p14="http://schemas.microsoft.com/office/powerpoint/2010/main" val="346475698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990600"/>
            <a:ext cx="8382000" cy="838200"/>
          </a:xfrm>
        </p:spPr>
        <p:txBody>
          <a:bodyPr/>
          <a:lstStyle/>
          <a:p>
            <a:r>
              <a:rPr lang="en-US" sz="2600" dirty="0"/>
              <a:t>SGA Side Effects “an epidemic within an epidemic”</a:t>
            </a:r>
          </a:p>
        </p:txBody>
      </p:sp>
      <p:graphicFrame>
        <p:nvGraphicFramePr>
          <p:cNvPr id="9" name="Content Placeholder 8" descr="Chart of SGA Side Effects "/>
          <p:cNvGraphicFramePr>
            <a:graphicFrameLocks noGrp="1"/>
          </p:cNvGraphicFramePr>
          <p:nvPr>
            <p:ph idx="1"/>
            <p:extLst>
              <p:ext uri="{D42A27DB-BD31-4B8C-83A1-F6EECF244321}">
                <p14:modId xmlns:p14="http://schemas.microsoft.com/office/powerpoint/2010/main" val="1659227270"/>
              </p:ext>
            </p:extLst>
          </p:nvPr>
        </p:nvGraphicFramePr>
        <p:xfrm>
          <a:off x="685800" y="1600200"/>
          <a:ext cx="8001000" cy="4155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7907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447040">
                <a:tc>
                  <a:txBody>
                    <a:bodyPr/>
                    <a:lstStyle/>
                    <a:p>
                      <a:r>
                        <a:rPr lang="en-US" dirty="0"/>
                        <a:t>Medication</a:t>
                      </a:r>
                    </a:p>
                  </a:txBody>
                  <a:tcPr>
                    <a:solidFill>
                      <a:schemeClr val="accent2">
                        <a:lumMod val="75000"/>
                      </a:schemeClr>
                    </a:solidFill>
                  </a:tcPr>
                </a:tc>
                <a:tc>
                  <a:txBody>
                    <a:bodyPr/>
                    <a:lstStyle/>
                    <a:p>
                      <a:pPr algn="ctr"/>
                      <a:r>
                        <a:rPr lang="en-US" dirty="0"/>
                        <a:t>Diabetes</a:t>
                      </a:r>
                    </a:p>
                  </a:txBody>
                  <a:tcPr>
                    <a:solidFill>
                      <a:schemeClr val="accent2">
                        <a:lumMod val="75000"/>
                      </a:schemeClr>
                    </a:solidFill>
                  </a:tcPr>
                </a:tc>
                <a:tc>
                  <a:txBody>
                    <a:bodyPr/>
                    <a:lstStyle/>
                    <a:p>
                      <a:pPr algn="ctr"/>
                      <a:r>
                        <a:rPr lang="en-US" dirty="0"/>
                        <a:t>EPS</a:t>
                      </a:r>
                    </a:p>
                  </a:txBody>
                  <a:tcPr>
                    <a:solidFill>
                      <a:schemeClr val="accent2">
                        <a:lumMod val="75000"/>
                      </a:schemeClr>
                    </a:solidFill>
                  </a:tcPr>
                </a:tc>
                <a:tc>
                  <a:txBody>
                    <a:bodyPr/>
                    <a:lstStyle/>
                    <a:p>
                      <a:pPr algn="ctr"/>
                      <a:r>
                        <a:rPr lang="en-US" dirty="0"/>
                        <a:t>Prolactin</a:t>
                      </a:r>
                    </a:p>
                  </a:txBody>
                  <a:tcPr>
                    <a:solidFill>
                      <a:schemeClr val="accent2">
                        <a:lumMod val="75000"/>
                      </a:schemeClr>
                    </a:solidFill>
                  </a:tcPr>
                </a:tc>
                <a:tc>
                  <a:txBody>
                    <a:bodyPr/>
                    <a:lstStyle/>
                    <a:p>
                      <a:pPr algn="ctr"/>
                      <a:r>
                        <a:rPr lang="en-US" dirty="0"/>
                        <a:t>QT Interval</a:t>
                      </a:r>
                    </a:p>
                  </a:txBody>
                  <a:tcPr>
                    <a:solidFill>
                      <a:schemeClr val="accent2">
                        <a:lumMod val="75000"/>
                      </a:schemeClr>
                    </a:solidFill>
                  </a:tcPr>
                </a:tc>
                <a:tc>
                  <a:txBody>
                    <a:bodyPr/>
                    <a:lstStyle/>
                    <a:p>
                      <a:pPr algn="ctr"/>
                      <a:r>
                        <a:rPr lang="en-US" dirty="0"/>
                        <a:t>Weight</a:t>
                      </a: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Aripiprazole</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1"/>
                  </a:ext>
                </a:extLst>
              </a:tr>
              <a:tr h="370840">
                <a:tc>
                  <a:txBody>
                    <a:bodyPr/>
                    <a:lstStyle/>
                    <a:p>
                      <a:r>
                        <a:rPr lang="en-US" dirty="0" err="1"/>
                        <a:t>Asenapine</a:t>
                      </a: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r>
                        <a:rPr lang="en-US" baseline="0" dirty="0"/>
                        <a:t>++</a:t>
                      </a:r>
                      <a:endParaRPr lang="en-US" dirty="0"/>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2"/>
                  </a:ext>
                </a:extLst>
              </a:tr>
              <a:tr h="370840">
                <a:tc>
                  <a:txBody>
                    <a:bodyPr/>
                    <a:lstStyle/>
                    <a:p>
                      <a:r>
                        <a:rPr lang="en-US" dirty="0"/>
                        <a:t>Clozapine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3"/>
                  </a:ext>
                </a:extLst>
              </a:tr>
              <a:tr h="370840">
                <a:tc>
                  <a:txBody>
                    <a:bodyPr/>
                    <a:lstStyle/>
                    <a:p>
                      <a:r>
                        <a:rPr lang="en-US" dirty="0" err="1"/>
                        <a:t>Illoperidone</a:t>
                      </a: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4"/>
                  </a:ext>
                </a:extLst>
              </a:tr>
              <a:tr h="370840">
                <a:tc>
                  <a:txBody>
                    <a:bodyPr/>
                    <a:lstStyle/>
                    <a:p>
                      <a:r>
                        <a:rPr lang="en-US" dirty="0" err="1"/>
                        <a:t>Lurasidone</a:t>
                      </a: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5"/>
                  </a:ext>
                </a:extLst>
              </a:tr>
              <a:tr h="370840">
                <a:tc>
                  <a:txBody>
                    <a:bodyPr/>
                    <a:lstStyle/>
                    <a:p>
                      <a:r>
                        <a:rPr lang="en-US" dirty="0"/>
                        <a:t>Olanzapine</a:t>
                      </a:r>
                    </a:p>
                  </a:txBody>
                  <a:tcPr/>
                </a:tc>
                <a:tc>
                  <a:txBody>
                    <a:bodyPr/>
                    <a:lstStyle/>
                    <a:p>
                      <a:pPr algn="ctr"/>
                      <a:r>
                        <a:rPr lang="en-US" dirty="0"/>
                        <a:t>++++</a:t>
                      </a:r>
                    </a:p>
                  </a:txBody>
                  <a:tcPr/>
                </a:tc>
                <a:tc>
                  <a:txBody>
                    <a:bodyPr/>
                    <a:lstStyle/>
                    <a:p>
                      <a:pPr algn="ctr"/>
                      <a:r>
                        <a:rPr lang="en-US" baseline="0"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6"/>
                  </a:ext>
                </a:extLst>
              </a:tr>
              <a:tr h="370840">
                <a:tc>
                  <a:txBody>
                    <a:bodyPr/>
                    <a:lstStyle/>
                    <a:p>
                      <a:r>
                        <a:rPr lang="en-US" dirty="0" err="1"/>
                        <a:t>Paliperidone</a:t>
                      </a: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baseline="0" dirty="0"/>
                        <a:t>   +++</a:t>
                      </a:r>
                      <a:endParaRPr lang="en-US" dirty="0"/>
                    </a:p>
                  </a:txBody>
                  <a:tcPr/>
                </a:tc>
                <a:extLst>
                  <a:ext uri="{0D108BD9-81ED-4DB2-BD59-A6C34878D82A}">
                    <a16:rowId xmlns:a16="http://schemas.microsoft.com/office/drawing/2014/main" val="10007"/>
                  </a:ext>
                </a:extLst>
              </a:tr>
              <a:tr h="370840">
                <a:tc>
                  <a:txBody>
                    <a:bodyPr/>
                    <a:lstStyle/>
                    <a:p>
                      <a:r>
                        <a:rPr lang="en-US" dirty="0"/>
                        <a:t>Quetiapine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8"/>
                  </a:ext>
                </a:extLst>
              </a:tr>
              <a:tr h="370840">
                <a:tc>
                  <a:txBody>
                    <a:bodyPr/>
                    <a:lstStyle/>
                    <a:p>
                      <a:r>
                        <a:rPr lang="en-US" dirty="0"/>
                        <a:t>Risperidone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9"/>
                  </a:ext>
                </a:extLst>
              </a:tr>
              <a:tr h="370840">
                <a:tc>
                  <a:txBody>
                    <a:bodyPr/>
                    <a:lstStyle/>
                    <a:p>
                      <a:r>
                        <a:rPr lang="en-US" dirty="0"/>
                        <a:t>Ziprasidone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257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77200" cy="858819"/>
          </a:xfrm>
        </p:spPr>
        <p:txBody>
          <a:bodyPr>
            <a:noAutofit/>
          </a:bodyPr>
          <a:lstStyle/>
          <a:p>
            <a:r>
              <a:rPr lang="en-US" dirty="0"/>
              <a:t>ADA/APA Screening Guidelines for SGAs</a:t>
            </a:r>
          </a:p>
        </p:txBody>
      </p:sp>
      <p:pic>
        <p:nvPicPr>
          <p:cNvPr id="4" name="Picture 4" descr="Chart of ADA/APA Screening Guidelines for SGAs"/>
          <p:cNvPicPr>
            <a:picLocks noChangeAspect="1" noChangeArrowheads="1"/>
          </p:cNvPicPr>
          <p:nvPr/>
        </p:nvPicPr>
        <p:blipFill rotWithShape="1">
          <a:blip r:embed="rId3" cstate="print"/>
          <a:srcRect b="1059"/>
          <a:stretch/>
        </p:blipFill>
        <p:spPr bwMode="auto">
          <a:xfrm>
            <a:off x="740478" y="2057400"/>
            <a:ext cx="7739244" cy="2829560"/>
          </a:xfrm>
          <a:prstGeom prst="rect">
            <a:avLst/>
          </a:prstGeom>
          <a:noFill/>
          <a:ln w="9525">
            <a:noFill/>
            <a:miter lim="800000"/>
            <a:headEnd/>
            <a:tailEnd/>
          </a:ln>
        </p:spPr>
      </p:pic>
      <p:sp>
        <p:nvSpPr>
          <p:cNvPr id="5" name="Rectangle 4"/>
          <p:cNvSpPr/>
          <p:nvPr/>
        </p:nvSpPr>
        <p:spPr>
          <a:xfrm>
            <a:off x="865661" y="5034505"/>
            <a:ext cx="7634381" cy="461665"/>
          </a:xfrm>
          <a:prstGeom prst="rect">
            <a:avLst/>
          </a:prstGeom>
        </p:spPr>
        <p:txBody>
          <a:bodyPr wrap="square">
            <a:spAutoFit/>
          </a:bodyPr>
          <a:lstStyle/>
          <a:p>
            <a:r>
              <a:rPr lang="en-US" sz="1200" dirty="0"/>
              <a:t>American Association of Clinical Endocrinologists, North American Association for the Study of Obesity: Consensus development conference on antipsychotic drugs and obesity and </a:t>
            </a:r>
            <a:r>
              <a:rPr lang="pt-BR" sz="1200" dirty="0"/>
              <a:t>diabetes. Diabetes Care 2004; 27:596–601</a:t>
            </a:r>
            <a:endParaRPr lang="en-US" sz="1200" dirty="0"/>
          </a:p>
        </p:txBody>
      </p:sp>
    </p:spTree>
    <p:extLst>
      <p:ext uri="{BB962C8B-B14F-4D97-AF65-F5344CB8AC3E}">
        <p14:creationId xmlns:p14="http://schemas.microsoft.com/office/powerpoint/2010/main" val="323913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001000" cy="838200"/>
          </a:xfrm>
        </p:spPr>
        <p:txBody>
          <a:bodyPr/>
          <a:lstStyle/>
          <a:p>
            <a:r>
              <a:rPr lang="en-US" dirty="0"/>
              <a:t>Newer SGAs</a:t>
            </a:r>
          </a:p>
        </p:txBody>
      </p:sp>
      <p:graphicFrame>
        <p:nvGraphicFramePr>
          <p:cNvPr id="4" name="Table 3" descr="Chart of Newer SGAs"/>
          <p:cNvGraphicFramePr>
            <a:graphicFrameLocks noGrp="1"/>
          </p:cNvGraphicFramePr>
          <p:nvPr>
            <p:extLst>
              <p:ext uri="{D42A27DB-BD31-4B8C-83A1-F6EECF244321}">
                <p14:modId xmlns:p14="http://schemas.microsoft.com/office/powerpoint/2010/main" val="561649318"/>
              </p:ext>
            </p:extLst>
          </p:nvPr>
        </p:nvGraphicFramePr>
        <p:xfrm>
          <a:off x="990600" y="1981200"/>
          <a:ext cx="7391400" cy="3200400"/>
        </p:xfrm>
        <a:graphic>
          <a:graphicData uri="http://schemas.openxmlformats.org/drawingml/2006/table">
            <a:tbl>
              <a:tblPr firstRow="1" bandRow="1">
                <a:tableStyleId>{46F890A9-2807-4EBB-B81D-B2AA78EC7F39}</a:tableStyleId>
              </a:tblPr>
              <a:tblGrid>
                <a:gridCol w="2463800">
                  <a:extLst>
                    <a:ext uri="{9D8B030D-6E8A-4147-A177-3AD203B41FA5}">
                      <a16:colId xmlns:a16="http://schemas.microsoft.com/office/drawing/2014/main" val="20000"/>
                    </a:ext>
                  </a:extLst>
                </a:gridCol>
                <a:gridCol w="1713948">
                  <a:extLst>
                    <a:ext uri="{9D8B030D-6E8A-4147-A177-3AD203B41FA5}">
                      <a16:colId xmlns:a16="http://schemas.microsoft.com/office/drawing/2014/main" val="20001"/>
                    </a:ext>
                  </a:extLst>
                </a:gridCol>
                <a:gridCol w="3213652">
                  <a:extLst>
                    <a:ext uri="{9D8B030D-6E8A-4147-A177-3AD203B41FA5}">
                      <a16:colId xmlns:a16="http://schemas.microsoft.com/office/drawing/2014/main" val="20002"/>
                    </a:ext>
                  </a:extLst>
                </a:gridCol>
              </a:tblGrid>
              <a:tr h="388113">
                <a:tc>
                  <a:txBody>
                    <a:bodyPr/>
                    <a:lstStyle/>
                    <a:p>
                      <a:r>
                        <a:rPr lang="en-US" dirty="0"/>
                        <a:t>Drug</a:t>
                      </a:r>
                      <a:endParaRPr lang="en-US" dirty="0">
                        <a:solidFill>
                          <a:schemeClr val="bg1"/>
                        </a:solidFill>
                      </a:endParaRPr>
                    </a:p>
                  </a:txBody>
                  <a:tcPr>
                    <a:lnR w="38100" cap="flat" cmpd="sng" algn="ctr">
                      <a:solidFill>
                        <a:schemeClr val="accent3"/>
                      </a:solidFill>
                      <a:prstDash val="solid"/>
                      <a:round/>
                      <a:headEnd type="none" w="med" len="med"/>
                      <a:tailEnd type="none" w="med" len="med"/>
                    </a:lnR>
                    <a:lnB w="38100" cap="flat" cmpd="sng" algn="ctr">
                      <a:solidFill>
                        <a:schemeClr val="accent3"/>
                      </a:solidFill>
                      <a:prstDash val="solid"/>
                      <a:round/>
                      <a:headEnd type="none" w="med" len="med"/>
                      <a:tailEnd type="none" w="med" len="med"/>
                    </a:lnB>
                  </a:tcPr>
                </a:tc>
                <a:tc>
                  <a:txBody>
                    <a:bodyPr/>
                    <a:lstStyle/>
                    <a:p>
                      <a:r>
                        <a:rPr lang="en-US" dirty="0"/>
                        <a:t>Dose</a:t>
                      </a:r>
                      <a:r>
                        <a:rPr lang="en-US" baseline="0" dirty="0"/>
                        <a:t> Range</a:t>
                      </a:r>
                      <a:endParaRPr lang="en-US" dirty="0">
                        <a:solidFill>
                          <a:schemeClr val="bg1"/>
                        </a:solidFill>
                      </a:endParaRP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38100" cap="flat" cmpd="sng" algn="ctr">
                      <a:solidFill>
                        <a:schemeClr val="accent3"/>
                      </a:solidFill>
                      <a:prstDash val="solid"/>
                      <a:round/>
                      <a:headEnd type="none" w="med" len="med"/>
                      <a:tailEnd type="none" w="med" len="med"/>
                    </a:lnB>
                  </a:tcPr>
                </a:tc>
                <a:tc>
                  <a:txBody>
                    <a:bodyPr/>
                    <a:lstStyle/>
                    <a:p>
                      <a:r>
                        <a:rPr lang="en-US" dirty="0"/>
                        <a:t>Side Effects</a:t>
                      </a:r>
                      <a:endParaRPr lang="en-US" dirty="0">
                        <a:solidFill>
                          <a:schemeClr val="bg1"/>
                        </a:solidFill>
                      </a:endParaRPr>
                    </a:p>
                  </a:txBody>
                  <a:tcP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0"/>
                  </a:ext>
                </a:extLst>
              </a:tr>
              <a:tr h="918227">
                <a:tc>
                  <a:txBody>
                    <a:bodyPr/>
                    <a:lstStyle/>
                    <a:p>
                      <a:r>
                        <a:rPr lang="en-US" dirty="0" err="1"/>
                        <a:t>Lurasidone</a:t>
                      </a:r>
                      <a:r>
                        <a:rPr lang="en-US" dirty="0"/>
                        <a:t> (</a:t>
                      </a:r>
                      <a:r>
                        <a:rPr lang="en-US" dirty="0" err="1"/>
                        <a:t>Latuda</a:t>
                      </a:r>
                      <a:r>
                        <a:rPr lang="en-US" dirty="0"/>
                        <a:t>)</a:t>
                      </a:r>
                    </a:p>
                  </a:txBody>
                  <a:tcP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a:txBody>
                    <a:bodyPr/>
                    <a:lstStyle/>
                    <a:p>
                      <a:pPr algn="ctr"/>
                      <a:r>
                        <a:rPr lang="en-US" dirty="0"/>
                        <a:t>40</a:t>
                      </a:r>
                      <a:r>
                        <a:rPr lang="en-US" baseline="0" dirty="0"/>
                        <a:t> – 120 mg</a:t>
                      </a:r>
                      <a:endParaRPr lang="en-US" dirty="0"/>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a:txBody>
                    <a:bodyPr/>
                    <a:lstStyle/>
                    <a:p>
                      <a:r>
                        <a:rPr lang="en-US" dirty="0"/>
                        <a:t>Drowsiness, </a:t>
                      </a:r>
                      <a:r>
                        <a:rPr lang="en-US" dirty="0" err="1"/>
                        <a:t>akisthesia</a:t>
                      </a:r>
                      <a:r>
                        <a:rPr lang="en-US" dirty="0"/>
                        <a:t>,</a:t>
                      </a:r>
                      <a:r>
                        <a:rPr lang="en-US" baseline="0" dirty="0"/>
                        <a:t> no weight gain/metabolic</a:t>
                      </a:r>
                      <a:endParaRPr lang="en-US" dirty="0"/>
                    </a:p>
                  </a:txBody>
                  <a:tcP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975833">
                <a:tc>
                  <a:txBody>
                    <a:bodyPr/>
                    <a:lstStyle/>
                    <a:p>
                      <a:r>
                        <a:rPr lang="en-US" dirty="0" err="1"/>
                        <a:t>Asenapine</a:t>
                      </a:r>
                      <a:r>
                        <a:rPr lang="en-US" dirty="0"/>
                        <a:t> (</a:t>
                      </a:r>
                      <a:r>
                        <a:rPr lang="en-US" dirty="0" err="1"/>
                        <a:t>Saphris</a:t>
                      </a:r>
                      <a:r>
                        <a:rPr lang="en-US" dirty="0"/>
                        <a:t>)</a:t>
                      </a:r>
                    </a:p>
                  </a:txBody>
                  <a:tcP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a:txBody>
                    <a:bodyPr/>
                    <a:lstStyle/>
                    <a:p>
                      <a:pPr algn="ctr"/>
                      <a:r>
                        <a:rPr lang="en-US" dirty="0"/>
                        <a:t>20 – 80 mg</a:t>
                      </a: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a:txBody>
                    <a:bodyPr/>
                    <a:lstStyle/>
                    <a:p>
                      <a:r>
                        <a:rPr lang="en-US" dirty="0"/>
                        <a:t>Drowsiness, no weight gain/metabolic</a:t>
                      </a:r>
                    </a:p>
                  </a:txBody>
                  <a:tcP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r h="918227">
                <a:tc>
                  <a:txBody>
                    <a:bodyPr/>
                    <a:lstStyle/>
                    <a:p>
                      <a:r>
                        <a:rPr lang="en-US" dirty="0" err="1"/>
                        <a:t>Iloperidone</a:t>
                      </a:r>
                      <a:r>
                        <a:rPr lang="en-US" baseline="0" dirty="0"/>
                        <a:t> (</a:t>
                      </a:r>
                      <a:r>
                        <a:rPr lang="en-US" baseline="0" dirty="0" err="1"/>
                        <a:t>Fanapt</a:t>
                      </a:r>
                      <a:r>
                        <a:rPr lang="en-US" baseline="0" dirty="0"/>
                        <a:t>)</a:t>
                      </a:r>
                      <a:endParaRPr lang="en-US" dirty="0"/>
                    </a:p>
                  </a:txBody>
                  <a:tcP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a:r>
                        <a:rPr lang="en-US" dirty="0"/>
                        <a:t>6 – 12 mg</a:t>
                      </a: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r>
                        <a:rPr lang="en-US" dirty="0"/>
                        <a:t>Dizziness, dry mouth, fatigue</a:t>
                      </a:r>
                    </a:p>
                  </a:txBody>
                  <a:tcP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233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Long-acting Injectable SGAs</a:t>
            </a:r>
          </a:p>
        </p:txBody>
      </p:sp>
      <p:sp>
        <p:nvSpPr>
          <p:cNvPr id="3" name="Content Placeholder 2"/>
          <p:cNvSpPr>
            <a:spLocks noGrp="1"/>
          </p:cNvSpPr>
          <p:nvPr>
            <p:ph idx="1"/>
          </p:nvPr>
        </p:nvSpPr>
        <p:spPr>
          <a:xfrm>
            <a:off x="685800" y="2057400"/>
            <a:ext cx="8001000" cy="2819400"/>
          </a:xfrm>
        </p:spPr>
        <p:txBody>
          <a:bodyPr/>
          <a:lstStyle/>
          <a:p>
            <a:r>
              <a:rPr lang="en-US" dirty="0"/>
              <a:t>Risperdal </a:t>
            </a:r>
            <a:r>
              <a:rPr lang="en-US" dirty="0" err="1"/>
              <a:t>Consta</a:t>
            </a:r>
            <a:r>
              <a:rPr lang="en-US" dirty="0"/>
              <a:t>		every 2 weeks</a:t>
            </a:r>
          </a:p>
          <a:p>
            <a:r>
              <a:rPr lang="en-US" dirty="0"/>
              <a:t>Invega Sustenna		monthly</a:t>
            </a:r>
          </a:p>
          <a:p>
            <a:r>
              <a:rPr lang="en-US" dirty="0" err="1"/>
              <a:t>Abilfy</a:t>
            </a:r>
            <a:r>
              <a:rPr lang="en-US" dirty="0"/>
              <a:t>	</a:t>
            </a:r>
            <a:r>
              <a:rPr lang="en-US" dirty="0" err="1"/>
              <a:t>Maintena</a:t>
            </a:r>
            <a:r>
              <a:rPr lang="en-US" dirty="0"/>
              <a:t>		monthly			</a:t>
            </a:r>
          </a:p>
          <a:p>
            <a:r>
              <a:rPr lang="en-US" dirty="0"/>
              <a:t>Zyprexa </a:t>
            </a:r>
            <a:r>
              <a:rPr lang="en-US" dirty="0" err="1"/>
              <a:t>Relprevv</a:t>
            </a:r>
            <a:r>
              <a:rPr lang="en-US" dirty="0"/>
              <a:t>		monthly -  Post-Injection 					Delirium Sedation Syndrome 				(PDSS) risk: 3 hour watch</a:t>
            </a:r>
          </a:p>
        </p:txBody>
      </p:sp>
    </p:spTree>
    <p:extLst>
      <p:ext uri="{BB962C8B-B14F-4D97-AF65-F5344CB8AC3E}">
        <p14:creationId xmlns:p14="http://schemas.microsoft.com/office/powerpoint/2010/main" val="119088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685800"/>
          </a:xfrm>
          <a:ln>
            <a:noFill/>
          </a:ln>
        </p:spPr>
        <p:txBody>
          <a:bodyPr/>
          <a:lstStyle/>
          <a:p>
            <a:r>
              <a:rPr lang="en-US" dirty="0"/>
              <a:t>Clozapine (Clozaril)</a:t>
            </a:r>
          </a:p>
        </p:txBody>
      </p:sp>
      <p:sp>
        <p:nvSpPr>
          <p:cNvPr id="3" name="Content Placeholder 2"/>
          <p:cNvSpPr>
            <a:spLocks noGrp="1"/>
          </p:cNvSpPr>
          <p:nvPr>
            <p:ph idx="1"/>
          </p:nvPr>
        </p:nvSpPr>
        <p:spPr>
          <a:xfrm>
            <a:off x="685800" y="1752600"/>
            <a:ext cx="8382000" cy="3733800"/>
          </a:xfrm>
        </p:spPr>
        <p:txBody>
          <a:bodyPr/>
          <a:lstStyle/>
          <a:p>
            <a:pPr>
              <a:buFont typeface="Arial" pitchFamily="34" charset="0"/>
              <a:buChar char="•"/>
            </a:pPr>
            <a:r>
              <a:rPr lang="en-US" sz="2000" dirty="0"/>
              <a:t>SGA used in treatment resistant patients and can be life saving for those who respond</a:t>
            </a:r>
          </a:p>
          <a:p>
            <a:pPr>
              <a:buFont typeface="Arial" pitchFamily="34" charset="0"/>
              <a:buChar char="•"/>
            </a:pPr>
            <a:r>
              <a:rPr lang="en-US" sz="2000" dirty="0"/>
              <a:t>However, used as last resort due to life threatening </a:t>
            </a:r>
            <a:r>
              <a:rPr lang="en-US" sz="2000" dirty="0" err="1"/>
              <a:t>agranulocytosis</a:t>
            </a:r>
            <a:endParaRPr lang="en-US" sz="2000" dirty="0"/>
          </a:p>
          <a:p>
            <a:pPr>
              <a:buFont typeface="Arial" pitchFamily="34" charset="0"/>
              <a:buChar char="•"/>
            </a:pPr>
            <a:r>
              <a:rPr lang="en-US" sz="2000" dirty="0"/>
              <a:t>Weekly complete blood count (CBC) x 6 months, then q 2 weeks</a:t>
            </a:r>
          </a:p>
          <a:p>
            <a:pPr>
              <a:buFont typeface="Arial" pitchFamily="34" charset="0"/>
              <a:buChar char="•"/>
            </a:pPr>
            <a:r>
              <a:rPr lang="en-US" sz="2000" dirty="0"/>
              <a:t>Only registered pharmacies may dispense and must have CBC at pharmacy or will not get drug</a:t>
            </a:r>
          </a:p>
          <a:p>
            <a:pPr>
              <a:buFont typeface="Arial" pitchFamily="34" charset="0"/>
              <a:buChar char="•"/>
            </a:pPr>
            <a:r>
              <a:rPr lang="en-US" sz="2000" dirty="0"/>
              <a:t>Absolute neutrophil count (ANC) &gt;2</a:t>
            </a:r>
          </a:p>
          <a:p>
            <a:pPr>
              <a:buFont typeface="Arial" pitchFamily="34" charset="0"/>
              <a:buChar char="•"/>
            </a:pPr>
            <a:r>
              <a:rPr lang="en-US" sz="2000" dirty="0"/>
              <a:t>“Clozaril clinics” in some sites due to volume and monitoring</a:t>
            </a:r>
          </a:p>
          <a:p>
            <a:pPr>
              <a:buFont typeface="Arial" pitchFamily="34" charset="0"/>
              <a:buChar char="•"/>
            </a:pPr>
            <a:r>
              <a:rPr lang="en-US" sz="2000" dirty="0"/>
              <a:t>Therapeutic level ~ 200 – 400 </a:t>
            </a:r>
            <a:r>
              <a:rPr lang="en-US" sz="2000" dirty="0" err="1"/>
              <a:t>ng</a:t>
            </a:r>
            <a:r>
              <a:rPr lang="en-US" sz="2000" dirty="0"/>
              <a:t>/ml</a:t>
            </a:r>
          </a:p>
          <a:p>
            <a:pPr>
              <a:buFont typeface="Arial" pitchFamily="34" charset="0"/>
              <a:buChar char="•"/>
            </a:pPr>
            <a:r>
              <a:rPr lang="en-US" sz="2000" dirty="0"/>
              <a:t>Same APA/ADA screening guidelines apply due to cardiovascular (CV) risk</a:t>
            </a:r>
          </a:p>
        </p:txBody>
      </p:sp>
    </p:spTree>
    <p:extLst>
      <p:ext uri="{BB962C8B-B14F-4D97-AF65-F5344CB8AC3E}">
        <p14:creationId xmlns:p14="http://schemas.microsoft.com/office/powerpoint/2010/main" val="345291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CATIE</a:t>
            </a:r>
          </a:p>
        </p:txBody>
      </p:sp>
      <p:sp>
        <p:nvSpPr>
          <p:cNvPr id="3" name="Content Placeholder 2"/>
          <p:cNvSpPr>
            <a:spLocks noGrp="1"/>
          </p:cNvSpPr>
          <p:nvPr>
            <p:ph idx="1"/>
          </p:nvPr>
        </p:nvSpPr>
        <p:spPr>
          <a:xfrm>
            <a:off x="685800" y="1828800"/>
            <a:ext cx="8001000" cy="3581400"/>
          </a:xfrm>
        </p:spPr>
        <p:txBody>
          <a:bodyPr/>
          <a:lstStyle/>
          <a:p>
            <a:pPr marL="0" indent="0"/>
            <a:r>
              <a:rPr lang="en-US" sz="1600" dirty="0"/>
              <a:t>The NIMH-funded Clinical Antipsychotic Trials of Intervention Effectiveness (CATIE) study compared the effectiveness of older (first available in the 1950s) and newer (available since the 1990s) antipsychotic medications used to treat schizophrenia. The $42.6 million public health-focused clinical trial was conducted over a five-year period at 57 clinical sites across the country.</a:t>
            </a:r>
          </a:p>
          <a:p>
            <a:endParaRPr lang="en-US" sz="1800" dirty="0"/>
          </a:p>
          <a:p>
            <a:r>
              <a:rPr lang="en-US" sz="1800" dirty="0">
                <a:solidFill>
                  <a:srgbClr val="FF0000"/>
                </a:solidFill>
              </a:rPr>
              <a:t>Perphenazine</a:t>
            </a:r>
            <a:r>
              <a:rPr lang="en-US" sz="1800" dirty="0"/>
              <a:t>  		</a:t>
            </a:r>
            <a:r>
              <a:rPr lang="en-US" sz="1800" dirty="0">
                <a:solidFill>
                  <a:schemeClr val="accent2">
                    <a:lumMod val="75000"/>
                  </a:schemeClr>
                </a:solidFill>
              </a:rPr>
              <a:t>Olanzapine, risperidone, ziprasidone, quetiapine</a:t>
            </a:r>
          </a:p>
          <a:p>
            <a:r>
              <a:rPr lang="en-US" sz="1800" dirty="0">
                <a:solidFill>
                  <a:schemeClr val="accent2">
                    <a:lumMod val="75000"/>
                  </a:schemeClr>
                </a:solidFill>
              </a:rPr>
              <a:t>  (FGA)					(SGAs)</a:t>
            </a:r>
          </a:p>
          <a:p>
            <a:endParaRPr lang="en-US" sz="1600" dirty="0"/>
          </a:p>
          <a:p>
            <a:pPr marL="0" indent="0"/>
            <a:r>
              <a:rPr lang="en-US" sz="1600" i="1" dirty="0"/>
              <a:t>Perphenazine (the older medication) equally as effective as the other three newer medications (risperidone, quetiapine, and ziprasidone) and was as well tolerated as the newer drugs. The three newer medications performed similarly to one another. Slight clinical advantage with olanzapine. No substantial advantage of newer medications.</a:t>
            </a:r>
            <a:endParaRPr lang="en-US" sz="1600" i="1" dirty="0">
              <a:solidFill>
                <a:schemeClr val="accent2">
                  <a:lumMod val="75000"/>
                </a:schemeClr>
              </a:solidFill>
            </a:endParaRPr>
          </a:p>
        </p:txBody>
      </p:sp>
      <p:pic>
        <p:nvPicPr>
          <p:cNvPr id="1027" name="Picture 3" descr="Image of two people fen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276600"/>
            <a:ext cx="1066800" cy="76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0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sz="2800" dirty="0"/>
              <a:t>So why did we continue to use SGAs with CATIE trial results?</a:t>
            </a:r>
          </a:p>
        </p:txBody>
      </p:sp>
      <p:sp>
        <p:nvSpPr>
          <p:cNvPr id="3" name="Content Placeholder 2"/>
          <p:cNvSpPr>
            <a:spLocks noGrp="1"/>
          </p:cNvSpPr>
          <p:nvPr>
            <p:ph idx="1"/>
          </p:nvPr>
        </p:nvSpPr>
        <p:spPr>
          <a:xfrm>
            <a:off x="685800" y="2286000"/>
            <a:ext cx="8001000" cy="3657600"/>
          </a:xfrm>
        </p:spPr>
        <p:txBody>
          <a:bodyPr/>
          <a:lstStyle/>
          <a:p>
            <a:pPr>
              <a:buFont typeface="Arial" pitchFamily="34" charset="0"/>
              <a:buChar char="•"/>
            </a:pPr>
            <a:r>
              <a:rPr lang="en-US" dirty="0"/>
              <a:t>**Efficacy</a:t>
            </a:r>
          </a:p>
          <a:p>
            <a:pPr>
              <a:buFont typeface="Arial" pitchFamily="34" charset="0"/>
              <a:buChar char="•"/>
            </a:pPr>
            <a:r>
              <a:rPr lang="en-US" dirty="0"/>
              <a:t>**Less sedation/more sedation</a:t>
            </a:r>
          </a:p>
          <a:p>
            <a:pPr>
              <a:buFont typeface="Arial" pitchFamily="34" charset="0"/>
              <a:buChar char="•"/>
            </a:pPr>
            <a:r>
              <a:rPr lang="en-US" dirty="0"/>
              <a:t>**Patient preference</a:t>
            </a:r>
          </a:p>
          <a:p>
            <a:pPr>
              <a:buFont typeface="Arial" pitchFamily="34" charset="0"/>
              <a:buChar char="•"/>
            </a:pPr>
            <a:r>
              <a:rPr lang="en-US" dirty="0"/>
              <a:t>Low incidence of extra pyramidal symptoms</a:t>
            </a:r>
          </a:p>
          <a:p>
            <a:pPr>
              <a:buFont typeface="Arial" pitchFamily="34" charset="0"/>
              <a:buChar char="•"/>
            </a:pPr>
            <a:r>
              <a:rPr lang="en-US" dirty="0"/>
              <a:t>Low incidence of tardive dyskinesia</a:t>
            </a:r>
          </a:p>
          <a:p>
            <a:pPr>
              <a:buFont typeface="Arial" pitchFamily="34" charset="0"/>
              <a:buChar char="•"/>
            </a:pPr>
            <a:r>
              <a:rPr lang="en-US" dirty="0"/>
              <a:t>Cannot tolerate alternatives</a:t>
            </a:r>
          </a:p>
          <a:p>
            <a:pPr marL="0" indent="0"/>
            <a:r>
              <a:rPr lang="en-US" dirty="0"/>
              <a:t>		</a:t>
            </a:r>
            <a:endParaRPr lang="en-US" sz="1100" dirty="0"/>
          </a:p>
          <a:p>
            <a:pPr>
              <a:buFont typeface="Arial" pitchFamily="34" charset="0"/>
              <a:buChar char="•"/>
            </a:pPr>
            <a:endParaRPr lang="en-US" sz="1100" dirty="0"/>
          </a:p>
          <a:p>
            <a:endParaRPr lang="en-US" dirty="0"/>
          </a:p>
        </p:txBody>
      </p:sp>
      <p:sp>
        <p:nvSpPr>
          <p:cNvPr id="5" name="TextBox 4"/>
          <p:cNvSpPr txBox="1"/>
          <p:nvPr/>
        </p:nvSpPr>
        <p:spPr>
          <a:xfrm>
            <a:off x="5029200" y="5073133"/>
            <a:ext cx="4114799" cy="577081"/>
          </a:xfrm>
          <a:prstGeom prst="rect">
            <a:avLst/>
          </a:prstGeom>
          <a:noFill/>
        </p:spPr>
        <p:txBody>
          <a:bodyPr wrap="square" rtlCol="0">
            <a:spAutoFit/>
          </a:bodyPr>
          <a:lstStyle/>
          <a:p>
            <a:r>
              <a:rPr lang="en-US" sz="1050" dirty="0"/>
              <a:t>Hermes, et al.  Prescription of Second Generation Antipsychotics: Responding to Treatment Risk in Real World Practice, Psych Services, 2013 64 (3)</a:t>
            </a:r>
          </a:p>
        </p:txBody>
      </p:sp>
    </p:spTree>
    <p:extLst>
      <p:ext uri="{BB962C8B-B14F-4D97-AF65-F5344CB8AC3E}">
        <p14:creationId xmlns:p14="http://schemas.microsoft.com/office/powerpoint/2010/main" val="191125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Why Not Just Switch?</a:t>
            </a:r>
          </a:p>
        </p:txBody>
      </p:sp>
      <p:sp>
        <p:nvSpPr>
          <p:cNvPr id="3" name="Content Placeholder 2"/>
          <p:cNvSpPr>
            <a:spLocks noGrp="1"/>
          </p:cNvSpPr>
          <p:nvPr>
            <p:ph idx="1"/>
          </p:nvPr>
        </p:nvSpPr>
        <p:spPr>
          <a:xfrm>
            <a:off x="685800" y="1631294"/>
            <a:ext cx="8001000" cy="3733800"/>
          </a:xfrm>
        </p:spPr>
        <p:txBody>
          <a:bodyPr/>
          <a:lstStyle/>
          <a:p>
            <a:r>
              <a:rPr lang="en-US" sz="1800" b="1" dirty="0"/>
              <a:t>Switch could get weight loss, lower FBS, favorable lipid profile, right?</a:t>
            </a:r>
          </a:p>
          <a:p>
            <a:endParaRPr lang="en-US" sz="1800" b="1" dirty="0"/>
          </a:p>
          <a:p>
            <a:r>
              <a:rPr lang="en-US" sz="1600" b="1" dirty="0"/>
              <a:t>Problems that might occur:</a:t>
            </a:r>
          </a:p>
          <a:p>
            <a:pPr>
              <a:buFont typeface="Arial" pitchFamily="34" charset="0"/>
              <a:buChar char="•"/>
            </a:pPr>
            <a:r>
              <a:rPr lang="en-US" sz="1400" dirty="0"/>
              <a:t>rebound worsening of psychotic symptoms </a:t>
            </a:r>
          </a:p>
          <a:p>
            <a:pPr>
              <a:buFont typeface="Arial" pitchFamily="34" charset="0"/>
              <a:buChar char="•"/>
            </a:pPr>
            <a:r>
              <a:rPr lang="en-US" sz="1400" dirty="0"/>
              <a:t>side effects, such as the addition of side effects of the old and new drugs, or side effects specific to the new drug</a:t>
            </a:r>
          </a:p>
          <a:p>
            <a:pPr>
              <a:buFont typeface="Arial" pitchFamily="34" charset="0"/>
              <a:buChar char="•"/>
            </a:pPr>
            <a:r>
              <a:rPr lang="en-US" sz="1400" dirty="0"/>
              <a:t>differences in efficacy between the drugs and concerns about unequal efficacy </a:t>
            </a:r>
          </a:p>
          <a:p>
            <a:pPr>
              <a:buFont typeface="Arial" pitchFamily="34" charset="0"/>
              <a:buChar char="•"/>
            </a:pPr>
            <a:r>
              <a:rPr lang="en-US" sz="1400" dirty="0"/>
              <a:t>problems might be specific to the discontinuation of the drug or to the drug to which the patient is switched. </a:t>
            </a:r>
          </a:p>
          <a:p>
            <a:pPr marL="0" indent="0"/>
            <a:r>
              <a:rPr lang="en-US" sz="1600" b="1" dirty="0"/>
              <a:t>The strategy (sometimes called 'overlap and taper')</a:t>
            </a:r>
            <a:endParaRPr lang="en-US" sz="1600" dirty="0"/>
          </a:p>
          <a:p>
            <a:pPr marL="285750" indent="-285750">
              <a:buFont typeface="Arial" pitchFamily="34" charset="0"/>
              <a:buChar char="•"/>
            </a:pPr>
            <a:r>
              <a:rPr lang="en-US" sz="1400" dirty="0"/>
              <a:t>slow tapering of the initial antipsychotic after the new drug had been titrated to the </a:t>
            </a:r>
            <a:r>
              <a:rPr lang="en-US" sz="1400" i="1" dirty="0"/>
              <a:t>full dose </a:t>
            </a:r>
          </a:p>
          <a:p>
            <a:pPr marL="285750" indent="-285750">
              <a:buFont typeface="Arial" pitchFamily="34" charset="0"/>
              <a:buChar char="•"/>
            </a:pPr>
            <a:r>
              <a:rPr lang="en-US" sz="1400" dirty="0"/>
              <a:t>ensures that the patient is covered with an adequate plasma level of the added drug before the former drug is discontinued</a:t>
            </a:r>
          </a:p>
          <a:p>
            <a:pPr marL="285750" indent="-285750">
              <a:buFont typeface="Arial" pitchFamily="34" charset="0"/>
              <a:buChar char="•"/>
            </a:pPr>
            <a:r>
              <a:rPr lang="en-US" sz="1400" dirty="0"/>
              <a:t>produces fewer problems during the switch than abrupt discontinuation or gradual discontinuation before starting a new drug.</a:t>
            </a:r>
          </a:p>
        </p:txBody>
      </p:sp>
      <p:sp>
        <p:nvSpPr>
          <p:cNvPr id="4" name="TextBox 3"/>
          <p:cNvSpPr txBox="1"/>
          <p:nvPr/>
        </p:nvSpPr>
        <p:spPr>
          <a:xfrm>
            <a:off x="4724401" y="5416508"/>
            <a:ext cx="4419599" cy="477054"/>
          </a:xfrm>
          <a:prstGeom prst="rect">
            <a:avLst/>
          </a:prstGeom>
          <a:noFill/>
        </p:spPr>
        <p:txBody>
          <a:bodyPr wrap="square" rtlCol="0">
            <a:spAutoFit/>
          </a:bodyPr>
          <a:lstStyle/>
          <a:p>
            <a:pPr algn="r"/>
            <a:r>
              <a:rPr lang="en-US" sz="1100" dirty="0">
                <a:hlinkClick r:id="" action="ppaction://hlinkfile" tooltip="Cochrane database of systematic reviews (Online)."/>
              </a:rPr>
              <a:t>Cochrane Database </a:t>
            </a:r>
            <a:r>
              <a:rPr lang="en-US" sz="1100" dirty="0" err="1">
                <a:hlinkClick r:id="" action="ppaction://hlinkfile" tooltip="Cochrane database of systematic reviews (Online)."/>
              </a:rPr>
              <a:t>Syst</a:t>
            </a:r>
            <a:r>
              <a:rPr lang="en-US" sz="1100" dirty="0">
                <a:hlinkClick r:id="" action="ppaction://hlinkfile" tooltip="Cochrane database of systematic reviews (Online)."/>
              </a:rPr>
              <a:t> Rev.</a:t>
            </a:r>
            <a:r>
              <a:rPr lang="en-US" sz="1100" dirty="0"/>
              <a:t> 2010 Dec 8;(12):CD006629.</a:t>
            </a:r>
          </a:p>
          <a:p>
            <a:pPr algn="r"/>
            <a:r>
              <a:rPr lang="en-US" sz="1100" dirty="0"/>
              <a:t> </a:t>
            </a:r>
            <a:r>
              <a:rPr lang="en-US" sz="1400" i="1" dirty="0"/>
              <a:t>BMC Medicine</a:t>
            </a:r>
            <a:r>
              <a:rPr lang="en-US" sz="1400" dirty="0"/>
              <a:t> 2008, </a:t>
            </a:r>
            <a:r>
              <a:rPr lang="en-US" sz="1400" b="1" dirty="0"/>
              <a:t>6</a:t>
            </a:r>
            <a:r>
              <a:rPr lang="en-US" sz="1400" dirty="0"/>
              <a:t>:18 </a:t>
            </a:r>
          </a:p>
        </p:txBody>
      </p:sp>
    </p:spTree>
    <p:extLst>
      <p:ext uri="{BB962C8B-B14F-4D97-AF65-F5344CB8AC3E}">
        <p14:creationId xmlns:p14="http://schemas.microsoft.com/office/powerpoint/2010/main" val="308518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Dr. Raney:  Consultant, National Council</a:t>
            </a:r>
          </a:p>
          <a:p>
            <a:r>
              <a:rPr lang="en-US" dirty="0"/>
              <a:t>Dr. Wahrenberger: Nothing to disclose</a:t>
            </a:r>
          </a:p>
          <a:p>
            <a:r>
              <a:rPr lang="en-US" dirty="0"/>
              <a:t>Dr. Girois:  PBHCI Grantee</a:t>
            </a:r>
          </a:p>
          <a:p>
            <a:r>
              <a:rPr lang="en-US" dirty="0"/>
              <a:t>Dr. Levine:  PBHCI Grantee</a:t>
            </a:r>
          </a:p>
          <a:p>
            <a:r>
              <a:rPr lang="en-US" dirty="0"/>
              <a:t>Dr. Friedebach: Nothing to disclose</a:t>
            </a:r>
          </a:p>
        </p:txBody>
      </p:sp>
    </p:spTree>
    <p:extLst>
      <p:ext uri="{BB962C8B-B14F-4D97-AF65-F5344CB8AC3E}">
        <p14:creationId xmlns:p14="http://schemas.microsoft.com/office/powerpoint/2010/main" val="260670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48" y="609600"/>
            <a:ext cx="8001000" cy="685800"/>
          </a:xfrm>
        </p:spPr>
        <p:txBody>
          <a:bodyPr/>
          <a:lstStyle/>
          <a:p>
            <a:r>
              <a:rPr lang="en-US" dirty="0"/>
              <a:t>Mood Stabilizers</a:t>
            </a:r>
          </a:p>
        </p:txBody>
      </p:sp>
      <p:graphicFrame>
        <p:nvGraphicFramePr>
          <p:cNvPr id="4" name="Content Placeholder 3" descr="Chart of mood stabilizers"/>
          <p:cNvGraphicFramePr>
            <a:graphicFrameLocks noGrp="1"/>
          </p:cNvGraphicFramePr>
          <p:nvPr>
            <p:ph idx="1"/>
            <p:extLst>
              <p:ext uri="{D42A27DB-BD31-4B8C-83A1-F6EECF244321}">
                <p14:modId xmlns:p14="http://schemas.microsoft.com/office/powerpoint/2010/main" val="4050858854"/>
              </p:ext>
            </p:extLst>
          </p:nvPr>
        </p:nvGraphicFramePr>
        <p:xfrm>
          <a:off x="781548" y="1288497"/>
          <a:ext cx="8000999" cy="460578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838199">
                  <a:extLst>
                    <a:ext uri="{9D8B030D-6E8A-4147-A177-3AD203B41FA5}">
                      <a16:colId xmlns:a16="http://schemas.microsoft.com/office/drawing/2014/main" val="20005"/>
                    </a:ext>
                  </a:extLst>
                </a:gridCol>
              </a:tblGrid>
              <a:tr h="583518">
                <a:tc>
                  <a:txBody>
                    <a:bodyPr/>
                    <a:lstStyle/>
                    <a:p>
                      <a:r>
                        <a:rPr lang="en-US" sz="1600" dirty="0">
                          <a:solidFill>
                            <a:schemeClr val="bg1"/>
                          </a:solidFill>
                        </a:rPr>
                        <a:t>Medication</a:t>
                      </a:r>
                    </a:p>
                  </a:txBody>
                  <a:tcPr anchor="ctr">
                    <a:solidFill>
                      <a:schemeClr val="accent2">
                        <a:lumMod val="75000"/>
                      </a:schemeClr>
                    </a:solidFill>
                  </a:tcPr>
                </a:tc>
                <a:tc>
                  <a:txBody>
                    <a:bodyPr/>
                    <a:lstStyle/>
                    <a:p>
                      <a:pPr algn="ctr"/>
                      <a:r>
                        <a:rPr lang="en-US" sz="1600" dirty="0">
                          <a:solidFill>
                            <a:schemeClr val="bg1"/>
                          </a:solidFill>
                        </a:rPr>
                        <a:t>Dose</a:t>
                      </a:r>
                    </a:p>
                  </a:txBody>
                  <a:tcPr anchor="ctr">
                    <a:solidFill>
                      <a:schemeClr val="accent2">
                        <a:lumMod val="75000"/>
                      </a:schemeClr>
                    </a:solidFill>
                  </a:tcPr>
                </a:tc>
                <a:tc>
                  <a:txBody>
                    <a:bodyPr/>
                    <a:lstStyle/>
                    <a:p>
                      <a:pPr algn="ctr"/>
                      <a:r>
                        <a:rPr lang="en-US" sz="1600" dirty="0">
                          <a:solidFill>
                            <a:schemeClr val="bg1"/>
                          </a:solidFill>
                        </a:rPr>
                        <a:t>Therapeutic</a:t>
                      </a:r>
                      <a:r>
                        <a:rPr lang="en-US" sz="1600" baseline="0" dirty="0">
                          <a:solidFill>
                            <a:schemeClr val="bg1"/>
                          </a:solidFill>
                        </a:rPr>
                        <a:t> Level</a:t>
                      </a:r>
                      <a:endParaRPr lang="en-US" sz="1600" dirty="0">
                        <a:solidFill>
                          <a:schemeClr val="bg1"/>
                        </a:solidFill>
                      </a:endParaRPr>
                    </a:p>
                  </a:txBody>
                  <a:tcPr anchor="ctr">
                    <a:solidFill>
                      <a:schemeClr val="accent2">
                        <a:lumMod val="75000"/>
                      </a:schemeClr>
                    </a:solidFill>
                  </a:tcPr>
                </a:tc>
                <a:tc>
                  <a:txBody>
                    <a:bodyPr/>
                    <a:lstStyle/>
                    <a:p>
                      <a:pPr algn="ctr"/>
                      <a:r>
                        <a:rPr lang="en-US" sz="1600" dirty="0">
                          <a:solidFill>
                            <a:schemeClr val="bg1"/>
                          </a:solidFill>
                        </a:rPr>
                        <a:t>Side</a:t>
                      </a:r>
                      <a:r>
                        <a:rPr lang="en-US" sz="1600" baseline="0" dirty="0">
                          <a:solidFill>
                            <a:schemeClr val="bg1"/>
                          </a:solidFill>
                        </a:rPr>
                        <a:t> Effects</a:t>
                      </a:r>
                      <a:endParaRPr lang="en-US" sz="1600" dirty="0">
                        <a:solidFill>
                          <a:schemeClr val="bg1"/>
                        </a:solidFill>
                      </a:endParaRPr>
                    </a:p>
                  </a:txBody>
                  <a:tcPr anchor="ctr">
                    <a:solidFill>
                      <a:schemeClr val="accent2">
                        <a:lumMod val="75000"/>
                      </a:schemeClr>
                    </a:solidFill>
                  </a:tcPr>
                </a:tc>
                <a:tc>
                  <a:txBody>
                    <a:bodyPr/>
                    <a:lstStyle/>
                    <a:p>
                      <a:pPr algn="ctr"/>
                      <a:r>
                        <a:rPr lang="en-US" sz="1600" dirty="0">
                          <a:solidFill>
                            <a:schemeClr val="bg1"/>
                          </a:solidFill>
                        </a:rPr>
                        <a:t>Labs</a:t>
                      </a:r>
                    </a:p>
                  </a:txBody>
                  <a:tcPr anchor="ctr">
                    <a:solidFill>
                      <a:schemeClr val="accent2">
                        <a:lumMod val="75000"/>
                      </a:schemeClr>
                    </a:solidFill>
                  </a:tcPr>
                </a:tc>
                <a:tc>
                  <a:txBody>
                    <a:bodyPr/>
                    <a:lstStyle/>
                    <a:p>
                      <a:pPr algn="ctr"/>
                      <a:r>
                        <a:rPr lang="en-US" sz="1600" dirty="0">
                          <a:solidFill>
                            <a:schemeClr val="bg1"/>
                          </a:solidFill>
                        </a:rPr>
                        <a:t>Cost</a:t>
                      </a:r>
                    </a:p>
                  </a:txBody>
                  <a:tcPr anchor="ctr">
                    <a:solidFill>
                      <a:schemeClr val="accent2">
                        <a:lumMod val="75000"/>
                      </a:schemeClr>
                    </a:solidFill>
                  </a:tcPr>
                </a:tc>
                <a:extLst>
                  <a:ext uri="{0D108BD9-81ED-4DB2-BD59-A6C34878D82A}">
                    <a16:rowId xmlns:a16="http://schemas.microsoft.com/office/drawing/2014/main" val="10000"/>
                  </a:ext>
                </a:extLst>
              </a:tr>
              <a:tr h="1169081">
                <a:tc>
                  <a:txBody>
                    <a:bodyPr/>
                    <a:lstStyle/>
                    <a:p>
                      <a:r>
                        <a:rPr lang="en-US" sz="1600" dirty="0"/>
                        <a:t>Lithium </a:t>
                      </a:r>
                    </a:p>
                  </a:txBody>
                  <a:tcPr/>
                </a:tc>
                <a:tc>
                  <a:txBody>
                    <a:bodyPr/>
                    <a:lstStyle/>
                    <a:p>
                      <a:r>
                        <a:rPr lang="en-US" sz="1600" dirty="0"/>
                        <a:t>Varies</a:t>
                      </a:r>
                      <a:r>
                        <a:rPr lang="en-US" sz="1600" baseline="0" dirty="0"/>
                        <a:t> – start at 300 mg </a:t>
                      </a:r>
                      <a:r>
                        <a:rPr lang="en-US" sz="1600" baseline="0" dirty="0" err="1"/>
                        <a:t>hs</a:t>
                      </a:r>
                      <a:endParaRPr lang="en-US" sz="1600" dirty="0"/>
                    </a:p>
                  </a:txBody>
                  <a:tcPr/>
                </a:tc>
                <a:tc>
                  <a:txBody>
                    <a:bodyPr/>
                    <a:lstStyle/>
                    <a:p>
                      <a:r>
                        <a:rPr lang="en-US" sz="1400" dirty="0"/>
                        <a:t>Active 0.8</a:t>
                      </a:r>
                      <a:r>
                        <a:rPr lang="en-US" sz="1400" baseline="0" dirty="0"/>
                        <a:t> – </a:t>
                      </a:r>
                      <a:r>
                        <a:rPr lang="en-US" sz="1400" baseline="0" dirty="0">
                          <a:solidFill>
                            <a:srgbClr val="C00000"/>
                          </a:solidFill>
                        </a:rPr>
                        <a:t>1.2</a:t>
                      </a:r>
                    </a:p>
                    <a:p>
                      <a:r>
                        <a:rPr lang="en-US" sz="1400" baseline="0" dirty="0" err="1"/>
                        <a:t>Maint</a:t>
                      </a:r>
                      <a:r>
                        <a:rPr lang="en-US" sz="1400" baseline="0" dirty="0"/>
                        <a:t>  0.6 – 0.8</a:t>
                      </a:r>
                    </a:p>
                    <a:p>
                      <a:r>
                        <a:rPr lang="en-US" sz="1400" baseline="0" dirty="0"/>
                        <a:t>Toxic &gt;</a:t>
                      </a:r>
                      <a:r>
                        <a:rPr lang="en-US" sz="1400" baseline="0" dirty="0">
                          <a:solidFill>
                            <a:srgbClr val="C00000"/>
                          </a:solidFill>
                        </a:rPr>
                        <a:t>1.5</a:t>
                      </a:r>
                    </a:p>
                    <a:p>
                      <a:endParaRPr lang="en-US" sz="1400" baseline="0" dirty="0"/>
                    </a:p>
                    <a:p>
                      <a:r>
                        <a:rPr lang="en-US" sz="1400" baseline="0" dirty="0">
                          <a:solidFill>
                            <a:srgbClr val="C00000"/>
                          </a:solidFill>
                        </a:rPr>
                        <a:t>*narrow window</a:t>
                      </a:r>
                      <a:endParaRPr lang="en-US" sz="1400" dirty="0">
                        <a:solidFill>
                          <a:srgbClr val="C00000"/>
                        </a:solidFill>
                      </a:endParaRPr>
                    </a:p>
                  </a:txBody>
                  <a:tcPr/>
                </a:tc>
                <a:tc>
                  <a:txBody>
                    <a:bodyPr/>
                    <a:lstStyle/>
                    <a:p>
                      <a:r>
                        <a:rPr lang="en-US" sz="1600" dirty="0"/>
                        <a:t>Polyuria, GI, renal,</a:t>
                      </a:r>
                      <a:r>
                        <a:rPr lang="en-US" sz="1600" baseline="0" dirty="0"/>
                        <a:t> thyroid,   </a:t>
                      </a:r>
                      <a:r>
                        <a:rPr lang="en-US" sz="1600" baseline="0" dirty="0" err="1"/>
                        <a:t>wt</a:t>
                      </a:r>
                      <a:r>
                        <a:rPr lang="en-US" sz="1600" baseline="0" dirty="0"/>
                        <a:t>, diuretics, NSAIDS</a:t>
                      </a:r>
                      <a:endParaRPr lang="en-US" sz="1600" dirty="0"/>
                    </a:p>
                  </a:txBody>
                  <a:tcPr/>
                </a:tc>
                <a:tc>
                  <a:txBody>
                    <a:bodyPr/>
                    <a:lstStyle/>
                    <a:p>
                      <a:r>
                        <a:rPr lang="en-US" sz="1600" dirty="0"/>
                        <a:t>12</a:t>
                      </a:r>
                      <a:r>
                        <a:rPr lang="en-US" sz="1600" baseline="0" dirty="0"/>
                        <a:t> </a:t>
                      </a:r>
                      <a:r>
                        <a:rPr lang="en-US" sz="1600" baseline="0" dirty="0" err="1"/>
                        <a:t>hr</a:t>
                      </a:r>
                      <a:r>
                        <a:rPr lang="en-US" sz="1600" baseline="0" dirty="0"/>
                        <a:t> trough</a:t>
                      </a:r>
                    </a:p>
                    <a:p>
                      <a:r>
                        <a:rPr lang="en-US" sz="1600" baseline="0" dirty="0"/>
                        <a:t>TSH</a:t>
                      </a:r>
                    </a:p>
                    <a:p>
                      <a:r>
                        <a:rPr lang="en-US" sz="1600" baseline="0" dirty="0"/>
                        <a:t>Cr</a:t>
                      </a:r>
                    </a:p>
                    <a:p>
                      <a:endParaRPr lang="en-US" sz="1600" baseline="0" dirty="0"/>
                    </a:p>
                  </a:txBody>
                  <a:tcPr/>
                </a:tc>
                <a:tc>
                  <a:txBody>
                    <a:bodyPr/>
                    <a:lstStyle/>
                    <a:p>
                      <a:pPr algn="ctr"/>
                      <a:r>
                        <a:rPr lang="en-US" sz="1600" dirty="0"/>
                        <a:t>$4</a:t>
                      </a:r>
                    </a:p>
                  </a:txBody>
                  <a:tcPr/>
                </a:tc>
                <a:extLst>
                  <a:ext uri="{0D108BD9-81ED-4DB2-BD59-A6C34878D82A}">
                    <a16:rowId xmlns:a16="http://schemas.microsoft.com/office/drawing/2014/main" val="10001"/>
                  </a:ext>
                </a:extLst>
              </a:tr>
              <a:tr h="829210">
                <a:tc>
                  <a:txBody>
                    <a:bodyPr/>
                    <a:lstStyle/>
                    <a:p>
                      <a:r>
                        <a:rPr lang="en-US" sz="1600" dirty="0" err="1"/>
                        <a:t>Valproic</a:t>
                      </a:r>
                      <a:r>
                        <a:rPr lang="en-US" sz="1600" baseline="0" dirty="0"/>
                        <a:t> Acid</a:t>
                      </a:r>
                      <a:endParaRPr lang="en-US" sz="1600" dirty="0"/>
                    </a:p>
                  </a:txBody>
                  <a:tcPr/>
                </a:tc>
                <a:tc>
                  <a:txBody>
                    <a:bodyPr/>
                    <a:lstStyle/>
                    <a:p>
                      <a:r>
                        <a:rPr lang="en-US" sz="1600" dirty="0"/>
                        <a:t>Varies</a:t>
                      </a:r>
                      <a:r>
                        <a:rPr lang="en-US" sz="1600" baseline="0" dirty="0"/>
                        <a:t> – start at 500 mg </a:t>
                      </a:r>
                      <a:endParaRPr lang="en-US" sz="1600" dirty="0"/>
                    </a:p>
                  </a:txBody>
                  <a:tcPr/>
                </a:tc>
                <a:tc>
                  <a:txBody>
                    <a:bodyPr/>
                    <a:lstStyle/>
                    <a:p>
                      <a:r>
                        <a:rPr lang="en-US" sz="1600" dirty="0"/>
                        <a:t>Active</a:t>
                      </a:r>
                      <a:r>
                        <a:rPr lang="en-US" sz="1600" baseline="0" dirty="0"/>
                        <a:t> 80 – 100</a:t>
                      </a:r>
                    </a:p>
                    <a:p>
                      <a:r>
                        <a:rPr lang="en-US" sz="1600" baseline="0" dirty="0" err="1"/>
                        <a:t>Maint</a:t>
                      </a:r>
                      <a:r>
                        <a:rPr lang="en-US" sz="1600" baseline="0" dirty="0"/>
                        <a:t>  60 - 80</a:t>
                      </a:r>
                      <a:endParaRPr lang="en-US" sz="1600" dirty="0"/>
                    </a:p>
                  </a:txBody>
                  <a:tcPr/>
                </a:tc>
                <a:tc>
                  <a:txBody>
                    <a:bodyPr/>
                    <a:lstStyle/>
                    <a:p>
                      <a:r>
                        <a:rPr lang="en-US" sz="1600" dirty="0"/>
                        <a:t>Hepatic,</a:t>
                      </a:r>
                      <a:r>
                        <a:rPr lang="en-US" sz="1600" baseline="0" dirty="0"/>
                        <a:t> </a:t>
                      </a:r>
                      <a:r>
                        <a:rPr lang="en-US" sz="1600" baseline="0" dirty="0" err="1"/>
                        <a:t>wt</a:t>
                      </a:r>
                      <a:r>
                        <a:rPr lang="en-US" sz="1600" baseline="0" dirty="0"/>
                        <a:t>, </a:t>
                      </a:r>
                      <a:r>
                        <a:rPr lang="en-US" sz="1600" baseline="0" dirty="0" err="1"/>
                        <a:t>Platelets,GI</a:t>
                      </a:r>
                      <a:endParaRPr lang="en-US" sz="1600" baseline="0" dirty="0"/>
                    </a:p>
                    <a:p>
                      <a:r>
                        <a:rPr lang="en-US" sz="1600" baseline="0" dirty="0"/>
                        <a:t>Sedation, PCOS</a:t>
                      </a:r>
                      <a:endParaRPr lang="en-US" sz="1600" dirty="0"/>
                    </a:p>
                  </a:txBody>
                  <a:tcPr/>
                </a:tc>
                <a:tc>
                  <a:txBody>
                    <a:bodyPr/>
                    <a:lstStyle/>
                    <a:p>
                      <a:r>
                        <a:rPr lang="en-US" sz="1600" dirty="0"/>
                        <a:t>12 </a:t>
                      </a:r>
                      <a:r>
                        <a:rPr lang="en-US" sz="1600" dirty="0" err="1"/>
                        <a:t>hr</a:t>
                      </a:r>
                      <a:r>
                        <a:rPr lang="en-US" sz="1600" dirty="0"/>
                        <a:t> trough</a:t>
                      </a:r>
                    </a:p>
                    <a:p>
                      <a:r>
                        <a:rPr lang="en-US" sz="1600" dirty="0"/>
                        <a:t>LFTs</a:t>
                      </a:r>
                    </a:p>
                    <a:p>
                      <a:r>
                        <a:rPr lang="en-US" sz="1600" dirty="0"/>
                        <a:t>CBC</a:t>
                      </a:r>
                    </a:p>
                  </a:txBody>
                  <a:tcPr/>
                </a:tc>
                <a:tc>
                  <a:txBody>
                    <a:bodyPr/>
                    <a:lstStyle/>
                    <a:p>
                      <a:pPr algn="ctr"/>
                      <a:r>
                        <a:rPr lang="en-US" sz="1600" dirty="0"/>
                        <a:t>$4</a:t>
                      </a:r>
                    </a:p>
                  </a:txBody>
                  <a:tcPr/>
                </a:tc>
                <a:extLst>
                  <a:ext uri="{0D108BD9-81ED-4DB2-BD59-A6C34878D82A}">
                    <a16:rowId xmlns:a16="http://schemas.microsoft.com/office/drawing/2014/main" val="10002"/>
                  </a:ext>
                </a:extLst>
              </a:tr>
              <a:tr h="829210">
                <a:tc>
                  <a:txBody>
                    <a:bodyPr/>
                    <a:lstStyle/>
                    <a:p>
                      <a:r>
                        <a:rPr lang="en-US" sz="1600" dirty="0" err="1"/>
                        <a:t>Carbamazapine</a:t>
                      </a:r>
                      <a:endParaRPr lang="en-US" sz="1600" dirty="0"/>
                    </a:p>
                  </a:txBody>
                  <a:tcPr/>
                </a:tc>
                <a:tc>
                  <a:txBody>
                    <a:bodyPr/>
                    <a:lstStyle/>
                    <a:p>
                      <a:r>
                        <a:rPr lang="en-US" sz="1600" dirty="0"/>
                        <a:t>Varies</a:t>
                      </a:r>
                      <a:r>
                        <a:rPr lang="en-US" sz="1600" baseline="0" dirty="0"/>
                        <a:t> – start at 200 mg </a:t>
                      </a:r>
                      <a:endParaRPr lang="en-US" sz="1600" dirty="0"/>
                    </a:p>
                  </a:txBody>
                  <a:tcPr/>
                </a:tc>
                <a:tc>
                  <a:txBody>
                    <a:bodyPr/>
                    <a:lstStyle/>
                    <a:p>
                      <a:r>
                        <a:rPr lang="en-US" sz="1600" dirty="0"/>
                        <a:t>none</a:t>
                      </a:r>
                    </a:p>
                  </a:txBody>
                  <a:tcPr/>
                </a:tc>
                <a:tc>
                  <a:txBody>
                    <a:bodyPr/>
                    <a:lstStyle/>
                    <a:p>
                      <a:r>
                        <a:rPr lang="en-US" sz="1600" dirty="0"/>
                        <a:t>Sedation, </a:t>
                      </a:r>
                      <a:r>
                        <a:rPr lang="en-US" sz="1600" dirty="0" err="1"/>
                        <a:t>wt</a:t>
                      </a:r>
                      <a:r>
                        <a:rPr lang="en-US" sz="1600" dirty="0"/>
                        <a:t> WBC, GI,</a:t>
                      </a:r>
                      <a:r>
                        <a:rPr lang="en-US" sz="1600" baseline="0" dirty="0"/>
                        <a:t> Hepatic</a:t>
                      </a:r>
                      <a:endParaRPr lang="en-US" sz="1600" dirty="0"/>
                    </a:p>
                  </a:txBody>
                  <a:tcPr/>
                </a:tc>
                <a:tc>
                  <a:txBody>
                    <a:bodyPr/>
                    <a:lstStyle/>
                    <a:p>
                      <a:r>
                        <a:rPr lang="en-US" sz="1600" dirty="0"/>
                        <a:t>12 </a:t>
                      </a:r>
                      <a:r>
                        <a:rPr lang="en-US" sz="1600" dirty="0" err="1"/>
                        <a:t>hr</a:t>
                      </a:r>
                      <a:r>
                        <a:rPr lang="en-US" sz="1600" baseline="0" dirty="0"/>
                        <a:t> trough</a:t>
                      </a:r>
                    </a:p>
                    <a:p>
                      <a:r>
                        <a:rPr lang="en-US" sz="1600" baseline="0" dirty="0"/>
                        <a:t>WBC</a:t>
                      </a:r>
                    </a:p>
                    <a:p>
                      <a:r>
                        <a:rPr lang="en-US" sz="1600" baseline="0" dirty="0"/>
                        <a:t>LFTs</a:t>
                      </a:r>
                      <a:endParaRPr lang="en-US" sz="1600" dirty="0"/>
                    </a:p>
                  </a:txBody>
                  <a:tcPr/>
                </a:tc>
                <a:tc>
                  <a:txBody>
                    <a:bodyPr/>
                    <a:lstStyle/>
                    <a:p>
                      <a:pPr algn="ctr"/>
                      <a:r>
                        <a:rPr lang="en-US" sz="1600" dirty="0"/>
                        <a:t>$4</a:t>
                      </a:r>
                    </a:p>
                  </a:txBody>
                  <a:tcPr/>
                </a:tc>
                <a:extLst>
                  <a:ext uri="{0D108BD9-81ED-4DB2-BD59-A6C34878D82A}">
                    <a16:rowId xmlns:a16="http://schemas.microsoft.com/office/drawing/2014/main" val="10003"/>
                  </a:ext>
                </a:extLst>
              </a:tr>
              <a:tr h="583518">
                <a:tc>
                  <a:txBody>
                    <a:bodyPr/>
                    <a:lstStyle/>
                    <a:p>
                      <a:r>
                        <a:rPr lang="en-US" sz="1600" dirty="0"/>
                        <a:t>Lamotrigine (depression)</a:t>
                      </a:r>
                    </a:p>
                  </a:txBody>
                  <a:tcPr/>
                </a:tc>
                <a:tc>
                  <a:txBody>
                    <a:bodyPr/>
                    <a:lstStyle/>
                    <a:p>
                      <a:r>
                        <a:rPr lang="en-US" sz="1600" dirty="0"/>
                        <a:t>50</a:t>
                      </a:r>
                      <a:r>
                        <a:rPr lang="en-US" sz="1600" baseline="0" dirty="0"/>
                        <a:t> – 400</a:t>
                      </a:r>
                      <a:endParaRPr lang="en-US" sz="1600" dirty="0"/>
                    </a:p>
                  </a:txBody>
                  <a:tcPr/>
                </a:tc>
                <a:tc>
                  <a:txBody>
                    <a:bodyPr/>
                    <a:lstStyle/>
                    <a:p>
                      <a:r>
                        <a:rPr lang="en-US" sz="1600" dirty="0"/>
                        <a:t>none</a:t>
                      </a:r>
                    </a:p>
                  </a:txBody>
                  <a:tcPr/>
                </a:tc>
                <a:tc>
                  <a:txBody>
                    <a:bodyPr/>
                    <a:lstStyle/>
                    <a:p>
                      <a:r>
                        <a:rPr lang="en-US" sz="1600" dirty="0"/>
                        <a:t>Rash, slow titration</a:t>
                      </a:r>
                    </a:p>
                  </a:txBody>
                  <a:tcPr/>
                </a:tc>
                <a:tc>
                  <a:txBody>
                    <a:bodyPr/>
                    <a:lstStyle/>
                    <a:p>
                      <a:r>
                        <a:rPr lang="en-US" sz="1600" dirty="0"/>
                        <a:t>none</a:t>
                      </a:r>
                    </a:p>
                  </a:txBody>
                  <a:tcPr/>
                </a:tc>
                <a:tc>
                  <a:txBody>
                    <a:bodyPr/>
                    <a:lstStyle/>
                    <a:p>
                      <a:pPr algn="ctr"/>
                      <a:r>
                        <a:rPr lang="en-US" sz="1600" dirty="0"/>
                        <a:t>$$</a:t>
                      </a:r>
                    </a:p>
                  </a:txBody>
                  <a:tcPr/>
                </a:tc>
                <a:extLst>
                  <a:ext uri="{0D108BD9-81ED-4DB2-BD59-A6C34878D82A}">
                    <a16:rowId xmlns:a16="http://schemas.microsoft.com/office/drawing/2014/main" val="10004"/>
                  </a:ext>
                </a:extLst>
              </a:tr>
              <a:tr h="373657">
                <a:tc>
                  <a:txBody>
                    <a:bodyPr/>
                    <a:lstStyle/>
                    <a:p>
                      <a:r>
                        <a:rPr lang="en-US" sz="1600" dirty="0"/>
                        <a:t>SGAs</a:t>
                      </a:r>
                    </a:p>
                  </a:txBody>
                  <a:tcPr/>
                </a:tc>
                <a:tc>
                  <a:txBody>
                    <a:bodyPr/>
                    <a:lstStyle/>
                    <a:p>
                      <a:r>
                        <a:rPr lang="en-US" sz="1600" dirty="0"/>
                        <a:t>varies</a:t>
                      </a:r>
                    </a:p>
                  </a:txBody>
                  <a:tcPr/>
                </a:tc>
                <a:tc>
                  <a:txBody>
                    <a:bodyPr/>
                    <a:lstStyle/>
                    <a:p>
                      <a:r>
                        <a:rPr lang="en-US" sz="1600" dirty="0"/>
                        <a:t>none</a:t>
                      </a:r>
                    </a:p>
                  </a:txBody>
                  <a:tcPr/>
                </a:tc>
                <a:tc>
                  <a:txBody>
                    <a:bodyPr/>
                    <a:lstStyle/>
                    <a:p>
                      <a:r>
                        <a:rPr lang="en-US" sz="1600" dirty="0"/>
                        <a:t>See</a:t>
                      </a:r>
                      <a:r>
                        <a:rPr lang="en-US" sz="1600" baseline="0" dirty="0"/>
                        <a:t> previous</a:t>
                      </a:r>
                      <a:endParaRPr lang="en-US" sz="1600" dirty="0"/>
                    </a:p>
                  </a:txBody>
                  <a:tcPr/>
                </a:tc>
                <a:tc>
                  <a:txBody>
                    <a:bodyPr/>
                    <a:lstStyle/>
                    <a:p>
                      <a:r>
                        <a:rPr lang="en-US" sz="1600" dirty="0"/>
                        <a:t>See previous</a:t>
                      </a:r>
                    </a:p>
                  </a:txBody>
                  <a:tcPr/>
                </a:tc>
                <a:tc>
                  <a:txBody>
                    <a:bodyPr/>
                    <a:lstStyle/>
                    <a:p>
                      <a:pPr algn="ctr"/>
                      <a:r>
                        <a:rPr lang="en-US" sz="1600" dirty="0"/>
                        <a:t>$$$</a:t>
                      </a:r>
                    </a:p>
                  </a:txBody>
                  <a:tcPr/>
                </a:tc>
                <a:extLst>
                  <a:ext uri="{0D108BD9-81ED-4DB2-BD59-A6C34878D82A}">
                    <a16:rowId xmlns:a16="http://schemas.microsoft.com/office/drawing/2014/main" val="10005"/>
                  </a:ext>
                </a:extLst>
              </a:tr>
            </a:tbl>
          </a:graphicData>
        </a:graphic>
      </p:graphicFrame>
      <p:sp>
        <p:nvSpPr>
          <p:cNvPr id="3" name="Curved Down Arrow 2" descr="Arrow pointing to narrow therapeutic level for lithium"/>
          <p:cNvSpPr/>
          <p:nvPr/>
        </p:nvSpPr>
        <p:spPr bwMode="auto">
          <a:xfrm rot="7508368">
            <a:off x="4394947" y="2002691"/>
            <a:ext cx="774203" cy="313180"/>
          </a:xfrm>
          <a:prstGeom prst="curvedDown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5" name="TextBox 4"/>
          <p:cNvSpPr txBox="1"/>
          <p:nvPr/>
        </p:nvSpPr>
        <p:spPr>
          <a:xfrm>
            <a:off x="5562599" y="5894281"/>
            <a:ext cx="2971391" cy="307777"/>
          </a:xfrm>
          <a:prstGeom prst="rect">
            <a:avLst/>
          </a:prstGeom>
          <a:solidFill>
            <a:schemeClr val="bg1"/>
          </a:solidFill>
        </p:spPr>
        <p:txBody>
          <a:bodyPr wrap="none" rtlCol="0">
            <a:spAutoFit/>
          </a:bodyPr>
          <a:lstStyle/>
          <a:p>
            <a:r>
              <a:rPr lang="en-US" sz="1400" dirty="0"/>
              <a:t>Texas Medication Algorithm Project</a:t>
            </a:r>
          </a:p>
        </p:txBody>
      </p:sp>
    </p:spTree>
    <p:extLst>
      <p:ext uri="{BB962C8B-B14F-4D97-AF65-F5344CB8AC3E}">
        <p14:creationId xmlns:p14="http://schemas.microsoft.com/office/powerpoint/2010/main" val="183545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Treatment of Depression</a:t>
            </a:r>
          </a:p>
        </p:txBody>
      </p:sp>
      <p:sp>
        <p:nvSpPr>
          <p:cNvPr id="3" name="Content Placeholder 2"/>
          <p:cNvSpPr>
            <a:spLocks noGrp="1"/>
          </p:cNvSpPr>
          <p:nvPr>
            <p:ph idx="1"/>
          </p:nvPr>
        </p:nvSpPr>
        <p:spPr>
          <a:xfrm>
            <a:off x="762000" y="1600200"/>
            <a:ext cx="8001000" cy="4114800"/>
          </a:xfrm>
        </p:spPr>
        <p:txBody>
          <a:bodyPr/>
          <a:lstStyle/>
          <a:p>
            <a:r>
              <a:rPr lang="en-US" sz="1800" u="sng" dirty="0"/>
              <a:t>Unipolar</a:t>
            </a:r>
          </a:p>
          <a:p>
            <a:r>
              <a:rPr lang="en-US" sz="1600" dirty="0"/>
              <a:t>	Antidepressants</a:t>
            </a:r>
          </a:p>
          <a:p>
            <a:r>
              <a:rPr lang="en-US" sz="1600" dirty="0"/>
              <a:t>	SGAs augmentation strategy:  quetiapine, aripiprazole</a:t>
            </a:r>
          </a:p>
          <a:p>
            <a:r>
              <a:rPr lang="en-US" sz="1600" dirty="0"/>
              <a:t>	*Evidence based psychotherapy is first line for some – Cognitive Behavioral Therapy (CBT) has good evidence</a:t>
            </a:r>
          </a:p>
          <a:p>
            <a:pPr>
              <a:spcBef>
                <a:spcPts val="0"/>
              </a:spcBef>
            </a:pPr>
            <a:endParaRPr lang="en-US" sz="1800" u="sng" dirty="0"/>
          </a:p>
          <a:p>
            <a:pPr>
              <a:spcBef>
                <a:spcPts val="0"/>
              </a:spcBef>
            </a:pPr>
            <a:r>
              <a:rPr lang="en-US" sz="1800" u="sng" dirty="0"/>
              <a:t>Bipolar Depression – mood stabilizer first</a:t>
            </a:r>
          </a:p>
          <a:p>
            <a:r>
              <a:rPr lang="en-US" sz="1600" dirty="0"/>
              <a:t>	lithium</a:t>
            </a:r>
          </a:p>
          <a:p>
            <a:r>
              <a:rPr lang="en-US" sz="1600" dirty="0"/>
              <a:t>	lamotrigine</a:t>
            </a:r>
          </a:p>
          <a:p>
            <a:r>
              <a:rPr lang="en-US" sz="1600" dirty="0"/>
              <a:t>	quetiapine</a:t>
            </a:r>
          </a:p>
          <a:p>
            <a:r>
              <a:rPr lang="en-US" sz="1600" dirty="0"/>
              <a:t>	aripiprazole</a:t>
            </a:r>
          </a:p>
          <a:p>
            <a:pPr>
              <a:spcBef>
                <a:spcPts val="0"/>
              </a:spcBef>
            </a:pPr>
            <a:r>
              <a:rPr lang="en-US" sz="1600" dirty="0"/>
              <a:t>	antidepressants with caution – can trigger mania, do not give without a mood stabilizer on board</a:t>
            </a:r>
          </a:p>
          <a:p>
            <a:pPr>
              <a:spcBef>
                <a:spcPts val="0"/>
              </a:spcBef>
            </a:pPr>
            <a:endParaRPr lang="en-US" sz="1600" dirty="0"/>
          </a:p>
          <a:p>
            <a:pPr>
              <a:spcBef>
                <a:spcPts val="0"/>
              </a:spcBef>
            </a:pPr>
            <a:r>
              <a:rPr lang="en-US" sz="1800" dirty="0"/>
              <a:t>**Electroconvulsive Therapy (ECT) – can be used for both</a:t>
            </a:r>
          </a:p>
        </p:txBody>
      </p:sp>
    </p:spTree>
    <p:extLst>
      <p:ext uri="{BB962C8B-B14F-4D97-AF65-F5344CB8AC3E}">
        <p14:creationId xmlns:p14="http://schemas.microsoft.com/office/powerpoint/2010/main" val="311202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Antidepressant Categories</a:t>
            </a:r>
          </a:p>
        </p:txBody>
      </p:sp>
      <p:graphicFrame>
        <p:nvGraphicFramePr>
          <p:cNvPr id="5" name="Content Placeholder 4" descr="Chart of antidepressant categories"/>
          <p:cNvGraphicFramePr>
            <a:graphicFrameLocks noGrp="1"/>
          </p:cNvGraphicFramePr>
          <p:nvPr>
            <p:ph idx="1"/>
            <p:extLst>
              <p:ext uri="{D42A27DB-BD31-4B8C-83A1-F6EECF244321}">
                <p14:modId xmlns:p14="http://schemas.microsoft.com/office/powerpoint/2010/main" val="1713778366"/>
              </p:ext>
            </p:extLst>
          </p:nvPr>
        </p:nvGraphicFramePr>
        <p:xfrm>
          <a:off x="609600" y="1752600"/>
          <a:ext cx="8077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29000" y="4191000"/>
            <a:ext cx="5257800" cy="715089"/>
          </a:xfrm>
          <a:prstGeom prst="roundRect">
            <a:avLst/>
          </a:prstGeom>
          <a:solidFill>
            <a:schemeClr val="bg2">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98463" indent="-165100">
              <a:buFont typeface="Arial" pitchFamily="34" charset="0"/>
              <a:buChar char="•"/>
            </a:pPr>
            <a:r>
              <a:rPr lang="en-US" sz="1800" dirty="0" err="1"/>
              <a:t>nortriptyline</a:t>
            </a:r>
            <a:r>
              <a:rPr lang="en-US" sz="1800" dirty="0"/>
              <a:t>, imipramine, </a:t>
            </a:r>
            <a:r>
              <a:rPr lang="en-US" sz="1800" dirty="0" err="1"/>
              <a:t>desipramine</a:t>
            </a:r>
            <a:endParaRPr lang="en-US" sz="1800" dirty="0"/>
          </a:p>
          <a:p>
            <a:pPr marL="398463" indent="-165100">
              <a:buFont typeface="Arial" pitchFamily="34" charset="0"/>
              <a:buChar char="•"/>
            </a:pPr>
            <a:r>
              <a:rPr lang="en-US" sz="1800" dirty="0"/>
              <a:t>amitriptyline</a:t>
            </a:r>
          </a:p>
        </p:txBody>
      </p:sp>
      <p:sp>
        <p:nvSpPr>
          <p:cNvPr id="7" name="TextBox 6"/>
          <p:cNvSpPr txBox="1"/>
          <p:nvPr/>
        </p:nvSpPr>
        <p:spPr>
          <a:xfrm>
            <a:off x="3439160" y="5105400"/>
            <a:ext cx="5247640" cy="408623"/>
          </a:xfrm>
          <a:prstGeom prst="roundRect">
            <a:avLst/>
          </a:prstGeom>
          <a:solidFill>
            <a:schemeClr val="bg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marL="396875" indent="-163513">
              <a:buFont typeface="Arial" pitchFamily="34" charset="0"/>
              <a:buChar char="•"/>
            </a:pPr>
            <a:r>
              <a:rPr lang="en-US" sz="1800" dirty="0" err="1"/>
              <a:t>remeron</a:t>
            </a:r>
            <a:r>
              <a:rPr lang="en-US" sz="1800" dirty="0"/>
              <a:t>, trazodone, </a:t>
            </a:r>
            <a:r>
              <a:rPr lang="en-US" sz="1800" dirty="0" err="1"/>
              <a:t>vilazadone</a:t>
            </a:r>
            <a:endParaRPr lang="en-US" sz="1800" dirty="0"/>
          </a:p>
        </p:txBody>
      </p:sp>
    </p:spTree>
    <p:extLst>
      <p:ext uri="{BB962C8B-B14F-4D97-AF65-F5344CB8AC3E}">
        <p14:creationId xmlns:p14="http://schemas.microsoft.com/office/powerpoint/2010/main" val="104815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8001000" cy="838200"/>
          </a:xfrm>
        </p:spPr>
        <p:txBody>
          <a:bodyPr/>
          <a:lstStyle/>
          <a:p>
            <a:pPr>
              <a:defRPr/>
            </a:pPr>
            <a:r>
              <a:rPr lang="en-US" dirty="0"/>
              <a:t>STAR*D</a:t>
            </a:r>
          </a:p>
        </p:txBody>
      </p:sp>
      <p:sp>
        <p:nvSpPr>
          <p:cNvPr id="2" name="Rectangle 1"/>
          <p:cNvSpPr/>
          <p:nvPr/>
        </p:nvSpPr>
        <p:spPr>
          <a:xfrm>
            <a:off x="685800" y="1148080"/>
            <a:ext cx="8305800" cy="400110"/>
          </a:xfrm>
          <a:prstGeom prst="rect">
            <a:avLst/>
          </a:prstGeom>
        </p:spPr>
        <p:txBody>
          <a:bodyPr wrap="square">
            <a:spAutoFit/>
          </a:bodyPr>
          <a:lstStyle/>
          <a:p>
            <a:r>
              <a:rPr lang="en-US" sz="2000" i="1" dirty="0"/>
              <a:t>$35M, Six Year NIMH “Real World” Study of Antidepressant Prescribing</a:t>
            </a:r>
          </a:p>
        </p:txBody>
      </p:sp>
      <p:pic>
        <p:nvPicPr>
          <p:cNvPr id="1026" name="Picture 2" descr="Chart of STAR*D, $35M, Six Year NIMH “Real World” Study of Antidepressant Prescribing&#10;"/>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354"/>
          <a:stretch/>
        </p:blipFill>
        <p:spPr bwMode="auto">
          <a:xfrm>
            <a:off x="870175" y="1600200"/>
            <a:ext cx="7487983" cy="42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1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685800" y="914400"/>
            <a:ext cx="8001000" cy="685800"/>
          </a:xfrm>
        </p:spPr>
        <p:txBody>
          <a:bodyPr/>
          <a:lstStyle/>
          <a:p>
            <a:pPr eaLnBrk="1" hangingPunct="1">
              <a:defRPr/>
            </a:pPr>
            <a:r>
              <a:rPr lang="en-US" dirty="0"/>
              <a:t>Side Effects: Antidepressants</a:t>
            </a:r>
          </a:p>
        </p:txBody>
      </p:sp>
      <p:sp>
        <p:nvSpPr>
          <p:cNvPr id="44037" name="Rectangle 5"/>
          <p:cNvSpPr>
            <a:spLocks noGrp="1" noChangeArrowheads="1"/>
          </p:cNvSpPr>
          <p:nvPr>
            <p:ph sz="half" idx="1"/>
          </p:nvPr>
        </p:nvSpPr>
        <p:spPr>
          <a:xfrm>
            <a:off x="685800" y="1676400"/>
            <a:ext cx="3924300" cy="3581400"/>
          </a:xfrm>
        </p:spPr>
        <p:txBody>
          <a:bodyPr/>
          <a:lstStyle/>
          <a:p>
            <a:pPr eaLnBrk="1" hangingPunct="1">
              <a:lnSpc>
                <a:spcPct val="90000"/>
              </a:lnSpc>
              <a:defRPr/>
            </a:pPr>
            <a:r>
              <a:rPr lang="en-US" sz="2000" u="sng" dirty="0"/>
              <a:t>Serotonergic (SSRIs)</a:t>
            </a:r>
          </a:p>
          <a:p>
            <a:pPr eaLnBrk="1" hangingPunct="1">
              <a:lnSpc>
                <a:spcPct val="90000"/>
              </a:lnSpc>
              <a:buFontTx/>
              <a:buNone/>
              <a:defRPr/>
            </a:pPr>
            <a:r>
              <a:rPr lang="en-US" sz="2000" dirty="0"/>
              <a:t>	insomnia</a:t>
            </a:r>
          </a:p>
          <a:p>
            <a:pPr eaLnBrk="1" hangingPunct="1">
              <a:lnSpc>
                <a:spcPct val="90000"/>
              </a:lnSpc>
              <a:buFontTx/>
              <a:buNone/>
              <a:defRPr/>
            </a:pPr>
            <a:r>
              <a:rPr lang="en-US" sz="2000" dirty="0"/>
              <a:t>	sexual  side effects</a:t>
            </a:r>
          </a:p>
          <a:p>
            <a:pPr eaLnBrk="1" hangingPunct="1">
              <a:lnSpc>
                <a:spcPct val="90000"/>
              </a:lnSpc>
              <a:buFontTx/>
              <a:buNone/>
              <a:defRPr/>
            </a:pPr>
            <a:r>
              <a:rPr lang="en-US" sz="2000" dirty="0"/>
              <a:t>	weight gain 	</a:t>
            </a:r>
          </a:p>
          <a:p>
            <a:pPr eaLnBrk="1" hangingPunct="1">
              <a:lnSpc>
                <a:spcPct val="90000"/>
              </a:lnSpc>
              <a:buFontTx/>
              <a:buNone/>
              <a:defRPr/>
            </a:pPr>
            <a:r>
              <a:rPr lang="en-US" sz="2000" dirty="0"/>
              <a:t>	activation</a:t>
            </a:r>
          </a:p>
          <a:p>
            <a:pPr eaLnBrk="1" hangingPunct="1">
              <a:lnSpc>
                <a:spcPct val="90000"/>
              </a:lnSpc>
              <a:buFontTx/>
              <a:buNone/>
              <a:defRPr/>
            </a:pPr>
            <a:r>
              <a:rPr lang="en-US" sz="2000" dirty="0"/>
              <a:t>	nausea/diarrhea</a:t>
            </a:r>
          </a:p>
          <a:p>
            <a:pPr eaLnBrk="1" hangingPunct="1">
              <a:lnSpc>
                <a:spcPct val="90000"/>
              </a:lnSpc>
              <a:buFontTx/>
              <a:buNone/>
              <a:defRPr/>
            </a:pPr>
            <a:r>
              <a:rPr lang="en-US" sz="2000" dirty="0"/>
              <a:t>	</a:t>
            </a:r>
          </a:p>
          <a:p>
            <a:pPr eaLnBrk="1" hangingPunct="1">
              <a:lnSpc>
                <a:spcPct val="90000"/>
              </a:lnSpc>
              <a:defRPr/>
            </a:pPr>
            <a:r>
              <a:rPr lang="en-US" sz="2000" u="sng" dirty="0"/>
              <a:t>Norepinephrine (TCAs)</a:t>
            </a:r>
          </a:p>
          <a:p>
            <a:pPr eaLnBrk="1" hangingPunct="1">
              <a:lnSpc>
                <a:spcPct val="90000"/>
              </a:lnSpc>
              <a:buFontTx/>
              <a:buNone/>
              <a:defRPr/>
            </a:pPr>
            <a:r>
              <a:rPr lang="en-US" sz="2000" dirty="0"/>
              <a:t>	blood pressure</a:t>
            </a:r>
          </a:p>
          <a:p>
            <a:pPr eaLnBrk="1" hangingPunct="1">
              <a:lnSpc>
                <a:spcPct val="90000"/>
              </a:lnSpc>
              <a:buFontTx/>
              <a:buNone/>
              <a:defRPr/>
            </a:pPr>
            <a:r>
              <a:rPr lang="en-US" sz="2000" dirty="0"/>
              <a:t>	sedation</a:t>
            </a:r>
          </a:p>
          <a:p>
            <a:pPr eaLnBrk="1" hangingPunct="1">
              <a:lnSpc>
                <a:spcPct val="90000"/>
              </a:lnSpc>
              <a:buFontTx/>
              <a:buNone/>
              <a:defRPr/>
            </a:pPr>
            <a:r>
              <a:rPr lang="en-US" sz="2000" dirty="0"/>
              <a:t>	weight gain</a:t>
            </a:r>
          </a:p>
          <a:p>
            <a:pPr eaLnBrk="1" hangingPunct="1">
              <a:lnSpc>
                <a:spcPct val="90000"/>
              </a:lnSpc>
              <a:buFontTx/>
              <a:buNone/>
              <a:defRPr/>
            </a:pPr>
            <a:r>
              <a:rPr lang="en-US" sz="2000" dirty="0"/>
              <a:t>	cardiac in overdose</a:t>
            </a:r>
          </a:p>
          <a:p>
            <a:pPr eaLnBrk="1" hangingPunct="1">
              <a:lnSpc>
                <a:spcPct val="90000"/>
              </a:lnSpc>
              <a:buFontTx/>
              <a:buNone/>
              <a:defRPr/>
            </a:pPr>
            <a:r>
              <a:rPr lang="en-US" sz="2000" dirty="0"/>
              <a:t>	</a:t>
            </a:r>
          </a:p>
        </p:txBody>
      </p:sp>
      <p:sp>
        <p:nvSpPr>
          <p:cNvPr id="44038" name="Rectangle 6"/>
          <p:cNvSpPr>
            <a:spLocks noGrp="1" noChangeArrowheads="1"/>
          </p:cNvSpPr>
          <p:nvPr>
            <p:ph sz="half" idx="2"/>
          </p:nvPr>
        </p:nvSpPr>
        <p:spPr>
          <a:xfrm>
            <a:off x="4724400" y="1676400"/>
            <a:ext cx="3924300" cy="3581400"/>
          </a:xfrm>
        </p:spPr>
        <p:txBody>
          <a:bodyPr/>
          <a:lstStyle/>
          <a:p>
            <a:pPr eaLnBrk="1" hangingPunct="1">
              <a:lnSpc>
                <a:spcPct val="90000"/>
              </a:lnSpc>
              <a:defRPr/>
            </a:pPr>
            <a:r>
              <a:rPr lang="en-US" sz="2000" u="sng" dirty="0"/>
              <a:t>Dopaminergic - bupropion</a:t>
            </a:r>
          </a:p>
          <a:p>
            <a:pPr eaLnBrk="1" hangingPunct="1">
              <a:lnSpc>
                <a:spcPct val="90000"/>
              </a:lnSpc>
              <a:buFontTx/>
              <a:buNone/>
              <a:defRPr/>
            </a:pPr>
            <a:r>
              <a:rPr lang="en-US" sz="2000" dirty="0"/>
              <a:t>	</a:t>
            </a:r>
            <a:r>
              <a:rPr lang="en-US" sz="2000" i="1" dirty="0"/>
              <a:t>activation</a:t>
            </a:r>
          </a:p>
          <a:p>
            <a:pPr eaLnBrk="1" hangingPunct="1">
              <a:lnSpc>
                <a:spcPct val="90000"/>
              </a:lnSpc>
              <a:buFontTx/>
              <a:buNone/>
              <a:defRPr/>
            </a:pPr>
            <a:r>
              <a:rPr lang="en-US" sz="2000" dirty="0"/>
              <a:t>	insomnia</a:t>
            </a:r>
          </a:p>
          <a:p>
            <a:pPr eaLnBrk="1" hangingPunct="1">
              <a:lnSpc>
                <a:spcPct val="90000"/>
              </a:lnSpc>
              <a:buFontTx/>
              <a:buNone/>
              <a:defRPr/>
            </a:pPr>
            <a:r>
              <a:rPr lang="en-US" sz="2000" dirty="0"/>
              <a:t>	no sexual SE	</a:t>
            </a:r>
          </a:p>
          <a:p>
            <a:pPr eaLnBrk="1" hangingPunct="1">
              <a:lnSpc>
                <a:spcPct val="90000"/>
              </a:lnSpc>
              <a:buFontTx/>
              <a:buNone/>
              <a:defRPr/>
            </a:pPr>
            <a:r>
              <a:rPr lang="en-US" sz="2000" dirty="0"/>
              <a:t>	no weight gain</a:t>
            </a:r>
          </a:p>
          <a:p>
            <a:pPr eaLnBrk="1" hangingPunct="1">
              <a:lnSpc>
                <a:spcPct val="90000"/>
              </a:lnSpc>
              <a:buFontTx/>
              <a:buNone/>
              <a:defRPr/>
            </a:pPr>
            <a:r>
              <a:rPr lang="en-US" sz="2000" dirty="0"/>
              <a:t>	seizure risk</a:t>
            </a:r>
          </a:p>
          <a:p>
            <a:pPr eaLnBrk="1" hangingPunct="1">
              <a:lnSpc>
                <a:spcPct val="90000"/>
              </a:lnSpc>
              <a:buFontTx/>
              <a:buNone/>
              <a:defRPr/>
            </a:pPr>
            <a:endParaRPr lang="en-US" sz="2000" dirty="0"/>
          </a:p>
          <a:p>
            <a:pPr eaLnBrk="1" hangingPunct="1">
              <a:lnSpc>
                <a:spcPct val="90000"/>
              </a:lnSpc>
              <a:defRPr/>
            </a:pPr>
            <a:r>
              <a:rPr lang="en-US" sz="2000" u="sng" dirty="0"/>
              <a:t>SNRI</a:t>
            </a:r>
          </a:p>
          <a:p>
            <a:pPr eaLnBrk="1" hangingPunct="1">
              <a:lnSpc>
                <a:spcPct val="90000"/>
              </a:lnSpc>
              <a:buFontTx/>
              <a:buNone/>
              <a:defRPr/>
            </a:pPr>
            <a:r>
              <a:rPr lang="en-US" sz="2000" dirty="0"/>
              <a:t>	combo SSRI and TCA</a:t>
            </a:r>
          </a:p>
          <a:p>
            <a:pPr eaLnBrk="1" hangingPunct="1">
              <a:lnSpc>
                <a:spcPct val="90000"/>
              </a:lnSpc>
              <a:buFontTx/>
              <a:buNone/>
              <a:defRPr/>
            </a:pPr>
            <a:r>
              <a:rPr lang="en-US" sz="2000" dirty="0"/>
              <a:t>	nausea</a:t>
            </a:r>
          </a:p>
          <a:p>
            <a:pPr eaLnBrk="1" hangingPunct="1">
              <a:lnSpc>
                <a:spcPct val="90000"/>
              </a:lnSpc>
              <a:buFontTx/>
              <a:buNone/>
              <a:defRPr/>
            </a:pPr>
            <a:r>
              <a:rPr lang="en-US" sz="2000" dirty="0"/>
              <a:t>	weight gain</a:t>
            </a:r>
          </a:p>
          <a:p>
            <a:pPr eaLnBrk="1" hangingPunct="1">
              <a:lnSpc>
                <a:spcPct val="90000"/>
              </a:lnSpc>
              <a:buFontTx/>
              <a:buNone/>
              <a:defRPr/>
            </a:pPr>
            <a:r>
              <a:rPr lang="en-US" sz="2000" dirty="0"/>
              <a:t>	blood pressure changes</a:t>
            </a:r>
          </a:p>
          <a:p>
            <a:pPr eaLnBrk="1" hangingPunct="1">
              <a:lnSpc>
                <a:spcPct val="90000"/>
              </a:lnSpc>
              <a:buFontTx/>
              <a:buNone/>
              <a:defRPr/>
            </a:pPr>
            <a:r>
              <a:rPr lang="en-US" sz="2400" dirty="0"/>
              <a:t>	</a:t>
            </a:r>
          </a:p>
        </p:txBody>
      </p:sp>
      <p:pic>
        <p:nvPicPr>
          <p:cNvPr id="5" name="Picture 2" descr="Picture of prescription pill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438400"/>
            <a:ext cx="15795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791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Approaches to Anxiety</a:t>
            </a:r>
          </a:p>
        </p:txBody>
      </p:sp>
      <p:sp>
        <p:nvSpPr>
          <p:cNvPr id="5" name="TextBox 4"/>
          <p:cNvSpPr txBox="1"/>
          <p:nvPr/>
        </p:nvSpPr>
        <p:spPr>
          <a:xfrm>
            <a:off x="609600" y="1689259"/>
            <a:ext cx="4277360" cy="749141"/>
          </a:xfrm>
          <a:prstGeom prst="round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900" dirty="0"/>
              <a:t>Relaxation exercises – deep breaths </a:t>
            </a:r>
          </a:p>
          <a:p>
            <a:r>
              <a:rPr lang="en-US" sz="1900" dirty="0"/>
              <a:t>Cognitive Behavioral Therapy (CBT) </a:t>
            </a:r>
          </a:p>
        </p:txBody>
      </p:sp>
      <p:pic>
        <p:nvPicPr>
          <p:cNvPr id="3075" name="Picture 3" descr="Picture of woman meditating"/>
          <p:cNvPicPr>
            <a:picLocks noChangeAspect="1" noChangeArrowheads="1"/>
          </p:cNvPicPr>
          <p:nvPr/>
        </p:nvPicPr>
        <p:blipFill rotWithShape="1">
          <a:blip r:embed="rId3">
            <a:extLst>
              <a:ext uri="{28A0092B-C50C-407E-A947-70E740481C1C}">
                <a14:useLocalDpi xmlns:a14="http://schemas.microsoft.com/office/drawing/2010/main" val="0"/>
              </a:ext>
            </a:extLst>
          </a:blip>
          <a:srcRect b="9924"/>
          <a:stretch/>
        </p:blipFill>
        <p:spPr bwMode="auto">
          <a:xfrm>
            <a:off x="685800" y="2679918"/>
            <a:ext cx="1261815" cy="1308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icture of woman sitting dow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626" y="2667000"/>
            <a:ext cx="1321308" cy="1321308"/>
          </a:xfrm>
          <a:prstGeom prst="rect">
            <a:avLst/>
          </a:prstGeom>
        </p:spPr>
      </p:pic>
      <p:pic>
        <p:nvPicPr>
          <p:cNvPr id="1026" name="Picture 2" descr="Picture of &quot;Relaxation&quot; CD"/>
          <p:cNvPicPr>
            <a:picLocks noChangeAspect="1" noChangeArrowheads="1"/>
          </p:cNvPicPr>
          <p:nvPr/>
        </p:nvPicPr>
        <p:blipFill rotWithShape="1">
          <a:blip r:embed="rId5">
            <a:extLst>
              <a:ext uri="{28A0092B-C50C-407E-A947-70E740481C1C}">
                <a14:useLocalDpi xmlns:a14="http://schemas.microsoft.com/office/drawing/2010/main" val="0"/>
              </a:ext>
            </a:extLst>
          </a:blip>
          <a:srcRect t="20165"/>
          <a:stretch/>
        </p:blipFill>
        <p:spPr bwMode="auto">
          <a:xfrm>
            <a:off x="3591560" y="2679918"/>
            <a:ext cx="1285240" cy="130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619760" y="4267200"/>
            <a:ext cx="4257040" cy="1437640"/>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spcBef>
                <a:spcPts val="0"/>
              </a:spcBef>
            </a:pPr>
            <a:r>
              <a:rPr lang="en-US" sz="2000" u="sng" dirty="0"/>
              <a:t>SSRIs, SNRIs (first line med)</a:t>
            </a:r>
            <a:endParaRPr lang="en-US" sz="2000" dirty="0"/>
          </a:p>
          <a:p>
            <a:r>
              <a:rPr lang="en-US" sz="2000" dirty="0"/>
              <a:t>Fluoxetine, paroxetine, sertraline, citalopram</a:t>
            </a:r>
          </a:p>
          <a:p>
            <a:r>
              <a:rPr lang="en-US" sz="2000" dirty="0"/>
              <a:t>Duloxetine, venlafaxine</a:t>
            </a:r>
          </a:p>
        </p:txBody>
      </p:sp>
      <p:sp>
        <p:nvSpPr>
          <p:cNvPr id="4" name="Content Placeholder 3"/>
          <p:cNvSpPr>
            <a:spLocks noGrp="1"/>
          </p:cNvSpPr>
          <p:nvPr>
            <p:ph sz="half" idx="2"/>
          </p:nvPr>
        </p:nvSpPr>
        <p:spPr>
          <a:xfrm>
            <a:off x="4953000" y="1676400"/>
            <a:ext cx="4038600" cy="4063092"/>
          </a:xfrm>
          <a:prstGeom prst="roundRect">
            <a:avLst>
              <a:gd name="adj" fmla="val 6856"/>
            </a:avLst>
          </a:prstGeom>
          <a:ln/>
        </p:spPr>
        <p:style>
          <a:lnRef idx="1">
            <a:schemeClr val="accent1"/>
          </a:lnRef>
          <a:fillRef idx="2">
            <a:schemeClr val="accent1"/>
          </a:fillRef>
          <a:effectRef idx="1">
            <a:schemeClr val="accent1"/>
          </a:effectRef>
          <a:fontRef idx="minor">
            <a:schemeClr val="dk1"/>
          </a:fontRef>
        </p:style>
        <p:txBody>
          <a:bodyPr/>
          <a:lstStyle/>
          <a:p>
            <a:r>
              <a:rPr lang="en-US" sz="1800" u="sng" dirty="0"/>
              <a:t>Others</a:t>
            </a:r>
          </a:p>
          <a:p>
            <a:r>
              <a:rPr lang="en-US" sz="1800" dirty="0"/>
              <a:t>Benzodiazepines – </a:t>
            </a:r>
          </a:p>
          <a:p>
            <a:pPr>
              <a:spcBef>
                <a:spcPts val="0"/>
              </a:spcBef>
            </a:pPr>
            <a:r>
              <a:rPr lang="en-US" sz="1800" dirty="0"/>
              <a:t>	Alprazolam (3hr half life) </a:t>
            </a:r>
          </a:p>
          <a:p>
            <a:pPr>
              <a:spcBef>
                <a:spcPts val="0"/>
              </a:spcBef>
            </a:pPr>
            <a:r>
              <a:rPr lang="en-US" sz="1800" dirty="0"/>
              <a:t>	lorazepam (8hr half life)</a:t>
            </a:r>
          </a:p>
          <a:p>
            <a:pPr>
              <a:spcBef>
                <a:spcPts val="0"/>
              </a:spcBef>
            </a:pPr>
            <a:r>
              <a:rPr lang="en-US" sz="1800" dirty="0"/>
              <a:t>	clonazepam (18hr half life)</a:t>
            </a:r>
          </a:p>
          <a:p>
            <a:pPr>
              <a:spcBef>
                <a:spcPts val="0"/>
              </a:spcBef>
            </a:pPr>
            <a:r>
              <a:rPr lang="en-US" sz="1800" dirty="0"/>
              <a:t>	diazepam (60hr half life)</a:t>
            </a:r>
          </a:p>
          <a:p>
            <a:r>
              <a:rPr lang="en-US" sz="1800" dirty="0"/>
              <a:t>Gabapentin – 300 – 3000 mg (weight gain, loopiness)</a:t>
            </a:r>
          </a:p>
          <a:p>
            <a:r>
              <a:rPr lang="en-US" sz="1800" dirty="0" err="1"/>
              <a:t>Buspirone</a:t>
            </a:r>
            <a:endParaRPr lang="en-US" sz="1800" dirty="0"/>
          </a:p>
          <a:p>
            <a:r>
              <a:rPr lang="en-US" sz="1800" dirty="0"/>
              <a:t>SGAs</a:t>
            </a:r>
          </a:p>
          <a:p>
            <a:r>
              <a:rPr lang="en-US" sz="1800" dirty="0"/>
              <a:t>B blockers</a:t>
            </a:r>
          </a:p>
          <a:p>
            <a:r>
              <a:rPr lang="en-US" sz="1800" i="1" dirty="0"/>
              <a:t>NOT Bupropion  - can worsen anxiety</a:t>
            </a:r>
          </a:p>
        </p:txBody>
      </p:sp>
    </p:spTree>
    <p:extLst>
      <p:ext uri="{BB962C8B-B14F-4D97-AF65-F5344CB8AC3E}">
        <p14:creationId xmlns:p14="http://schemas.microsoft.com/office/powerpoint/2010/main" val="102404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066800"/>
            <a:ext cx="8839200" cy="838200"/>
          </a:xfrm>
        </p:spPr>
        <p:txBody>
          <a:bodyPr/>
          <a:lstStyle/>
          <a:p>
            <a:r>
              <a:rPr lang="en-US" dirty="0"/>
              <a:t>Rational Approach to Benzodiazepines</a:t>
            </a:r>
          </a:p>
        </p:txBody>
      </p:sp>
      <p:sp>
        <p:nvSpPr>
          <p:cNvPr id="6" name="Content Placeholder 5"/>
          <p:cNvSpPr>
            <a:spLocks noGrp="1"/>
          </p:cNvSpPr>
          <p:nvPr>
            <p:ph idx="1"/>
          </p:nvPr>
        </p:nvSpPr>
        <p:spPr>
          <a:xfrm>
            <a:off x="685800" y="1828800"/>
            <a:ext cx="8001000" cy="3657600"/>
          </a:xfrm>
        </p:spPr>
        <p:txBody>
          <a:bodyPr/>
          <a:lstStyle/>
          <a:p>
            <a:pPr>
              <a:buFont typeface="Arial" pitchFamily="34" charset="0"/>
              <a:buChar char="•"/>
            </a:pPr>
            <a:r>
              <a:rPr lang="en-US" sz="2000" dirty="0"/>
              <a:t>Efficacy, rapid onset make them desirable</a:t>
            </a:r>
          </a:p>
          <a:p>
            <a:pPr>
              <a:buFont typeface="Arial" pitchFamily="34" charset="0"/>
              <a:buChar char="•"/>
            </a:pPr>
            <a:r>
              <a:rPr lang="en-US" sz="2000" dirty="0"/>
              <a:t>Acute stress, fluctuating anxiety, severe panic are indications</a:t>
            </a:r>
          </a:p>
          <a:p>
            <a:pPr>
              <a:buFont typeface="Arial" pitchFamily="34" charset="0"/>
              <a:buChar char="•"/>
            </a:pPr>
            <a:r>
              <a:rPr lang="en-US" sz="2000" dirty="0"/>
              <a:t>Limit use to acute episode if possible (4 weeks max) – can become difficult to stop this though</a:t>
            </a:r>
          </a:p>
          <a:p>
            <a:pPr>
              <a:buFont typeface="Arial" pitchFamily="34" charset="0"/>
              <a:buChar char="•"/>
            </a:pPr>
            <a:r>
              <a:rPr lang="en-US" sz="2000" dirty="0"/>
              <a:t>Use in conjunction with other strategies – SSRI, therapy</a:t>
            </a:r>
          </a:p>
          <a:p>
            <a:pPr>
              <a:buFont typeface="Arial" pitchFamily="34" charset="0"/>
              <a:buChar char="•"/>
            </a:pPr>
            <a:r>
              <a:rPr lang="en-US" sz="2000" dirty="0"/>
              <a:t>Side effects include sedation, tolerance, cognitive impairment, concern with increased risk of dementia, early mortality</a:t>
            </a:r>
          </a:p>
          <a:p>
            <a:pPr>
              <a:buFont typeface="Arial" pitchFamily="34" charset="0"/>
              <a:buChar char="•"/>
            </a:pPr>
            <a:r>
              <a:rPr lang="en-US" sz="2000" dirty="0"/>
              <a:t>Base choice by half-life:</a:t>
            </a:r>
          </a:p>
          <a:p>
            <a:r>
              <a:rPr lang="en-US" sz="2000" dirty="0"/>
              <a:t>	short anxiety attacks, events – alprazolam (3 hours)</a:t>
            </a:r>
          </a:p>
          <a:p>
            <a:r>
              <a:rPr lang="en-US" sz="2000" dirty="0"/>
              <a:t>	sleep, intermediate coverage – lorazepam (6-8 hour)</a:t>
            </a:r>
          </a:p>
          <a:p>
            <a:r>
              <a:rPr lang="en-US" sz="2000" dirty="0"/>
              <a:t>	longer term coverage – clonazepam (18 hours)</a:t>
            </a:r>
          </a:p>
          <a:p>
            <a:endParaRPr lang="en-US" sz="2000" dirty="0"/>
          </a:p>
          <a:p>
            <a:endParaRPr lang="en-US" dirty="0"/>
          </a:p>
          <a:p>
            <a:endParaRPr lang="en-US" dirty="0"/>
          </a:p>
        </p:txBody>
      </p:sp>
    </p:spTree>
    <p:extLst>
      <p:ext uri="{BB962C8B-B14F-4D97-AF65-F5344CB8AC3E}">
        <p14:creationId xmlns:p14="http://schemas.microsoft.com/office/powerpoint/2010/main" val="1330520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0"/>
            <a:ext cx="8001000" cy="838200"/>
          </a:xfrm>
        </p:spPr>
        <p:txBody>
          <a:bodyPr/>
          <a:lstStyle/>
          <a:p>
            <a:r>
              <a:rPr lang="en-US" dirty="0"/>
              <a:t>Sleep</a:t>
            </a:r>
            <a:br>
              <a:rPr lang="en-US" dirty="0"/>
            </a:br>
            <a:br>
              <a:rPr lang="en-US" dirty="0"/>
            </a:br>
            <a:br>
              <a:rPr lang="en-US" dirty="0"/>
            </a:br>
            <a:endParaRPr lang="en-US" dirty="0"/>
          </a:p>
        </p:txBody>
      </p:sp>
      <p:sp>
        <p:nvSpPr>
          <p:cNvPr id="3" name="Rectangle 2"/>
          <p:cNvSpPr/>
          <p:nvPr/>
        </p:nvSpPr>
        <p:spPr>
          <a:xfrm>
            <a:off x="731520" y="1676400"/>
            <a:ext cx="8107680" cy="4154984"/>
          </a:xfrm>
          <a:prstGeom prst="rect">
            <a:avLst/>
          </a:prstGeom>
        </p:spPr>
        <p:txBody>
          <a:bodyPr wrap="square">
            <a:spAutoFit/>
          </a:bodyPr>
          <a:lstStyle/>
          <a:p>
            <a:r>
              <a:rPr lang="en-US" dirty="0"/>
              <a:t>Sleep hygiene (non-pharmacologic approach) first!   </a:t>
            </a:r>
          </a:p>
          <a:p>
            <a:endParaRPr lang="en-US" dirty="0"/>
          </a:p>
          <a:p>
            <a:r>
              <a:rPr lang="en-US" dirty="0"/>
              <a:t>Naps common due to medication side effects and interfere with normal sleep patterns</a:t>
            </a:r>
            <a:br>
              <a:rPr lang="en-US" dirty="0"/>
            </a:br>
            <a:endParaRPr lang="en-US" dirty="0"/>
          </a:p>
          <a:p>
            <a:pPr marL="342900" indent="-342900">
              <a:buFont typeface="Arial" panose="020B0604020202020204" pitchFamily="34" charset="0"/>
              <a:buChar char="•"/>
            </a:pPr>
            <a:r>
              <a:rPr lang="en-US" dirty="0"/>
              <a:t>Trazodone 25 – 200 mg</a:t>
            </a:r>
          </a:p>
          <a:p>
            <a:pPr marL="342900" indent="-342900">
              <a:buFont typeface="Arial" panose="020B0604020202020204" pitchFamily="34" charset="0"/>
              <a:buChar char="•"/>
            </a:pPr>
            <a:r>
              <a:rPr lang="en-US" dirty="0"/>
              <a:t>Gabapentin 300 – 900 mg</a:t>
            </a:r>
          </a:p>
          <a:p>
            <a:pPr marL="342900" indent="-342900">
              <a:buFont typeface="Arial" panose="020B0604020202020204" pitchFamily="34" charset="0"/>
              <a:buChar char="•"/>
            </a:pPr>
            <a:r>
              <a:rPr lang="en-US" dirty="0"/>
              <a:t>Mirtazapine 15 mg</a:t>
            </a:r>
          </a:p>
          <a:p>
            <a:pPr marL="342900" indent="-342900">
              <a:buFont typeface="Arial" panose="020B0604020202020204" pitchFamily="34" charset="0"/>
              <a:buChar char="•"/>
            </a:pPr>
            <a:r>
              <a:rPr lang="en-US" dirty="0"/>
              <a:t>SGAs – especially quetiapine</a:t>
            </a:r>
          </a:p>
          <a:p>
            <a:pPr marL="342900" indent="-342900">
              <a:buFont typeface="Arial" panose="020B0604020202020204" pitchFamily="34" charset="0"/>
              <a:buChar char="•"/>
            </a:pPr>
            <a:r>
              <a:rPr lang="en-US" dirty="0"/>
              <a:t>Benzodiazepines</a:t>
            </a:r>
          </a:p>
          <a:p>
            <a:pPr marL="342900" indent="-342900">
              <a:buFont typeface="Arial" panose="020B0604020202020204" pitchFamily="34" charset="0"/>
              <a:buChar char="•"/>
            </a:pPr>
            <a:r>
              <a:rPr lang="en-US" dirty="0" err="1"/>
              <a:t>Zolpidem</a:t>
            </a:r>
            <a:r>
              <a:rPr lang="en-US" dirty="0"/>
              <a:t> – generic, 5 mg for women</a:t>
            </a:r>
          </a:p>
        </p:txBody>
      </p:sp>
      <p:pic>
        <p:nvPicPr>
          <p:cNvPr id="4098" name="Picture 2" descr="Image of person sleepi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24600" y="3505200"/>
            <a:ext cx="2581656" cy="200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40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Obstructive Sleep Apnea (OSA)</a:t>
            </a:r>
          </a:p>
        </p:txBody>
      </p:sp>
      <p:sp>
        <p:nvSpPr>
          <p:cNvPr id="3" name="Content Placeholder 2"/>
          <p:cNvSpPr>
            <a:spLocks noGrp="1"/>
          </p:cNvSpPr>
          <p:nvPr>
            <p:ph idx="1"/>
          </p:nvPr>
        </p:nvSpPr>
        <p:spPr>
          <a:xfrm>
            <a:off x="685800" y="1752600"/>
            <a:ext cx="8153400" cy="3581400"/>
          </a:xfrm>
        </p:spPr>
        <p:txBody>
          <a:bodyPr/>
          <a:lstStyle/>
          <a:p>
            <a:pPr>
              <a:buFont typeface="Arial" panose="020B0604020202020204" pitchFamily="34" charset="0"/>
              <a:buChar char="•"/>
            </a:pPr>
            <a:r>
              <a:rPr lang="en-US" sz="2000" dirty="0"/>
              <a:t>15% of patients with schizophrenia with OSA</a:t>
            </a:r>
          </a:p>
          <a:p>
            <a:pPr>
              <a:buFont typeface="Arial" panose="020B0604020202020204" pitchFamily="34" charset="0"/>
              <a:buChar char="•"/>
            </a:pPr>
            <a:r>
              <a:rPr lang="en-US" sz="2000" dirty="0"/>
              <a:t>Common with obesity</a:t>
            </a:r>
          </a:p>
          <a:p>
            <a:pPr>
              <a:buFont typeface="Arial" panose="020B0604020202020204" pitchFamily="34" charset="0"/>
              <a:buChar char="•"/>
            </a:pPr>
            <a:r>
              <a:rPr lang="en-US" sz="2000" dirty="0"/>
              <a:t>Excessive daytime sleepiness overlaps with other symptoms of mental illness</a:t>
            </a:r>
          </a:p>
          <a:p>
            <a:pPr>
              <a:buFont typeface="Arial" panose="020B0604020202020204" pitchFamily="34" charset="0"/>
              <a:buChar char="•"/>
            </a:pPr>
            <a:r>
              <a:rPr lang="en-US" sz="2000" dirty="0"/>
              <a:t>Combination of sleep medications, sedating medications, narcotics, benzodiazepines on top of OSA a concern – don’t want to make the problem worse</a:t>
            </a:r>
          </a:p>
          <a:p>
            <a:r>
              <a:rPr lang="en-US" sz="1800" b="1" dirty="0"/>
              <a:t>Tips</a:t>
            </a:r>
          </a:p>
          <a:p>
            <a:pPr>
              <a:buFont typeface="Arial" panose="020B0604020202020204" pitchFamily="34" charset="0"/>
              <a:buChar char="•"/>
            </a:pPr>
            <a:r>
              <a:rPr lang="en-US" sz="2000" dirty="0"/>
              <a:t>Find a sleep lab willing to work with your patients</a:t>
            </a:r>
          </a:p>
          <a:p>
            <a:pPr>
              <a:buFont typeface="Arial" panose="020B0604020202020204" pitchFamily="34" charset="0"/>
              <a:buChar char="•"/>
            </a:pPr>
            <a:r>
              <a:rPr lang="en-US" sz="2000" dirty="0"/>
              <a:t>Train case managers in importance of testing to help with follow-through</a:t>
            </a:r>
          </a:p>
        </p:txBody>
      </p:sp>
      <p:sp>
        <p:nvSpPr>
          <p:cNvPr id="4" name="TextBox 3"/>
          <p:cNvSpPr txBox="1"/>
          <p:nvPr/>
        </p:nvSpPr>
        <p:spPr>
          <a:xfrm>
            <a:off x="4766668" y="5334000"/>
            <a:ext cx="4362092" cy="600164"/>
          </a:xfrm>
          <a:prstGeom prst="rect">
            <a:avLst/>
          </a:prstGeom>
          <a:noFill/>
        </p:spPr>
        <p:txBody>
          <a:bodyPr wrap="none" rtlCol="0">
            <a:spAutoFit/>
          </a:bodyPr>
          <a:lstStyle/>
          <a:p>
            <a:r>
              <a:rPr lang="en-US" sz="1100" dirty="0"/>
              <a:t>Benson KL, </a:t>
            </a:r>
            <a:r>
              <a:rPr lang="en-US" sz="1100" dirty="0" err="1"/>
              <a:t>Zarcone</a:t>
            </a:r>
            <a:r>
              <a:rPr lang="en-US" sz="1100" dirty="0"/>
              <a:t> VP. Sleep abnormalities in schizophrenia and</a:t>
            </a:r>
          </a:p>
          <a:p>
            <a:r>
              <a:rPr lang="en-US" sz="1100" dirty="0"/>
              <a:t>other psychotic disorders. In: Oldham JM, </a:t>
            </a:r>
            <a:r>
              <a:rPr lang="en-US" sz="1100" dirty="0" err="1"/>
              <a:t>Riba</a:t>
            </a:r>
            <a:r>
              <a:rPr lang="en-US" sz="1100" dirty="0"/>
              <a:t> MB, eds. Review of</a:t>
            </a:r>
          </a:p>
          <a:p>
            <a:r>
              <a:rPr lang="pl-PL" sz="1100" dirty="0"/>
              <a:t>Psychiatry. American Psychiatric Press; 1994:677-705</a:t>
            </a:r>
            <a:endParaRPr lang="en-US" sz="1100" dirty="0"/>
          </a:p>
        </p:txBody>
      </p:sp>
    </p:spTree>
    <p:extLst>
      <p:ext uri="{BB962C8B-B14F-4D97-AF65-F5344CB8AC3E}">
        <p14:creationId xmlns:p14="http://schemas.microsoft.com/office/powerpoint/2010/main" val="53267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idx="1"/>
          </p:nvPr>
        </p:nvSpPr>
        <p:spPr>
          <a:xfrm>
            <a:off x="685800" y="1828800"/>
            <a:ext cx="8001000" cy="3581400"/>
          </a:xfrm>
        </p:spPr>
        <p:txBody>
          <a:bodyPr/>
          <a:lstStyle/>
          <a:p>
            <a:pPr>
              <a:buFont typeface="Arial" panose="020B0604020202020204" pitchFamily="34" charset="0"/>
              <a:buChar char="•"/>
            </a:pPr>
            <a:r>
              <a:rPr lang="en-US" dirty="0"/>
              <a:t>SNRIs (Venlafaxine, duloxetine) – some additional benefit with chronic pain due to norepinephrine activity</a:t>
            </a:r>
          </a:p>
          <a:p>
            <a:pPr>
              <a:buFont typeface="Arial" panose="020B0604020202020204" pitchFamily="34" charset="0"/>
              <a:buChar char="•"/>
            </a:pPr>
            <a:r>
              <a:rPr lang="en-US" dirty="0"/>
              <a:t>Gabapentin – up to 3,000 mg – watch dizziness, weight gain, renal clearance</a:t>
            </a:r>
          </a:p>
          <a:p>
            <a:pPr>
              <a:buFont typeface="Arial" panose="020B0604020202020204" pitchFamily="34" charset="0"/>
              <a:buChar char="•"/>
            </a:pPr>
            <a:r>
              <a:rPr lang="en-US" dirty="0"/>
              <a:t>Narcotics are central nervous system (CNS) depressants that interfere with antidepressant action </a:t>
            </a:r>
          </a:p>
          <a:p>
            <a:pPr>
              <a:buFont typeface="Arial" panose="020B0604020202020204" pitchFamily="34" charset="0"/>
              <a:buChar char="•"/>
            </a:pPr>
            <a:r>
              <a:rPr lang="en-US" dirty="0"/>
              <a:t>Many people with chronic pain also experience depression so do not get antidepressant benefit</a:t>
            </a:r>
          </a:p>
          <a:p>
            <a:endParaRPr lang="en-US" dirty="0"/>
          </a:p>
        </p:txBody>
      </p:sp>
    </p:spTree>
    <p:extLst>
      <p:ext uri="{BB962C8B-B14F-4D97-AF65-F5344CB8AC3E}">
        <p14:creationId xmlns:p14="http://schemas.microsoft.com/office/powerpoint/2010/main" val="107133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1959191" cy="584775"/>
          </a:xfrm>
          <a:prstGeom prst="rect">
            <a:avLst/>
          </a:prstGeom>
        </p:spPr>
        <p:txBody>
          <a:bodyPr wrap="none">
            <a:spAutoFit/>
          </a:bodyPr>
          <a:lstStyle/>
          <a:p>
            <a:r>
              <a:rPr lang="en-US" sz="3200" b="1" dirty="0"/>
              <a:t>Module 4</a:t>
            </a:r>
          </a:p>
        </p:txBody>
      </p:sp>
      <p:sp>
        <p:nvSpPr>
          <p:cNvPr id="4097" name="Rectangle 2"/>
          <p:cNvSpPr>
            <a:spLocks noGrp="1" noChangeArrowheads="1"/>
          </p:cNvSpPr>
          <p:nvPr>
            <p:ph type="title"/>
          </p:nvPr>
        </p:nvSpPr>
        <p:spPr>
          <a:xfrm>
            <a:off x="685800" y="1128335"/>
            <a:ext cx="8001000" cy="838200"/>
          </a:xfrm>
        </p:spPr>
        <p:txBody>
          <a:bodyPr/>
          <a:lstStyle/>
          <a:p>
            <a:pPr eaLnBrk="1" hangingPunct="1"/>
            <a:r>
              <a:rPr lang="en-US" sz="2800" dirty="0"/>
              <a:t>Psychopharmacology for Common Illnesses and Working with Psychiatric Providers </a:t>
            </a:r>
          </a:p>
        </p:txBody>
      </p:sp>
      <p:sp>
        <p:nvSpPr>
          <p:cNvPr id="4098" name="Rectangle 3"/>
          <p:cNvSpPr>
            <a:spLocks noGrp="1" noChangeArrowheads="1"/>
          </p:cNvSpPr>
          <p:nvPr>
            <p:ph idx="1"/>
          </p:nvPr>
        </p:nvSpPr>
        <p:spPr>
          <a:xfrm>
            <a:off x="685800" y="2209800"/>
            <a:ext cx="8001000" cy="3124200"/>
          </a:xfrm>
        </p:spPr>
        <p:txBody>
          <a:bodyPr/>
          <a:lstStyle/>
          <a:p>
            <a:pPr eaLnBrk="1" hangingPunct="1"/>
            <a:r>
              <a:rPr lang="en-US" dirty="0"/>
              <a:t>Learning Objectives:</a:t>
            </a:r>
          </a:p>
          <a:p>
            <a:pPr eaLnBrk="1" hangingPunct="1">
              <a:buFont typeface="Arial" pitchFamily="34" charset="0"/>
              <a:buChar char="•"/>
            </a:pPr>
            <a:r>
              <a:rPr lang="en-US" dirty="0"/>
              <a:t>Understand the most commonly used psychotropic medications and their potential side effects</a:t>
            </a:r>
          </a:p>
          <a:p>
            <a:pPr eaLnBrk="1" hangingPunct="1">
              <a:buFont typeface="Arial" pitchFamily="34" charset="0"/>
              <a:buChar char="•"/>
            </a:pPr>
            <a:r>
              <a:rPr lang="en-US" dirty="0"/>
              <a:t>Discuss the problems associated with psychotropic prescribing and the role of the primary care-psychiatric provider liaison in minimizing risk</a:t>
            </a:r>
          </a:p>
          <a:p>
            <a:pPr eaLnBrk="1" hangingPunct="1">
              <a:buFont typeface="Arial" pitchFamily="34" charset="0"/>
              <a:buChar char="•"/>
            </a:pPr>
            <a:r>
              <a:rPr lang="en-US" dirty="0"/>
              <a:t>Appreciate the need to work with psychiatric provider colleagues on ownership of prescribing and rules of engagement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60120"/>
            <a:ext cx="8001000" cy="838200"/>
          </a:xfrm>
        </p:spPr>
        <p:txBody>
          <a:bodyPr/>
          <a:lstStyle/>
          <a:p>
            <a:r>
              <a:rPr lang="en-US" dirty="0" err="1"/>
              <a:t>Polypharmacy</a:t>
            </a:r>
            <a:endParaRPr lang="en-US" sz="4000" dirty="0"/>
          </a:p>
        </p:txBody>
      </p:sp>
      <p:sp>
        <p:nvSpPr>
          <p:cNvPr id="3" name="Content Placeholder 2"/>
          <p:cNvSpPr>
            <a:spLocks noGrp="1"/>
          </p:cNvSpPr>
          <p:nvPr>
            <p:ph idx="1"/>
          </p:nvPr>
        </p:nvSpPr>
        <p:spPr>
          <a:xfrm>
            <a:off x="685800" y="1676400"/>
            <a:ext cx="8001000" cy="3962400"/>
          </a:xfrm>
        </p:spPr>
        <p:txBody>
          <a:bodyPr/>
          <a:lstStyle/>
          <a:p>
            <a:pPr>
              <a:buFont typeface="Arial" pitchFamily="34" charset="0"/>
              <a:buChar char="•"/>
            </a:pPr>
            <a:r>
              <a:rPr lang="en-US" dirty="0"/>
              <a:t>40% of patients with schizophrenia took 2 </a:t>
            </a:r>
            <a:r>
              <a:rPr lang="en-US" i="1" u="sng" dirty="0"/>
              <a:t>antipsychotics</a:t>
            </a:r>
          </a:p>
          <a:p>
            <a:pPr>
              <a:buFont typeface="Arial" pitchFamily="34" charset="0"/>
              <a:buChar char="•"/>
            </a:pPr>
            <a:r>
              <a:rPr lang="en-US" dirty="0"/>
              <a:t>Common: 1 or 2 antipsychotics, medication for side effects (e.g., add on quetiapine for sleep), antidepressant, anxiolytic</a:t>
            </a:r>
          </a:p>
          <a:p>
            <a:pPr>
              <a:buFont typeface="Arial" pitchFamily="34" charset="0"/>
              <a:buChar char="•"/>
            </a:pPr>
            <a:r>
              <a:rPr lang="en-US" dirty="0"/>
              <a:t>Reconciliation with other meds important and difficult to  accomplish. Use your care/case managers, EMR</a:t>
            </a:r>
          </a:p>
          <a:p>
            <a:pPr>
              <a:buFont typeface="Arial" pitchFamily="34" charset="0"/>
              <a:buChar char="•"/>
            </a:pPr>
            <a:r>
              <a:rPr lang="en-US" dirty="0"/>
              <a:t>Avoid duplication: work as a team with psychiatric providers </a:t>
            </a:r>
          </a:p>
          <a:p>
            <a:pPr>
              <a:buFont typeface="Arial" pitchFamily="34" charset="0"/>
              <a:buChar char="•"/>
            </a:pPr>
            <a:r>
              <a:rPr lang="en-US" dirty="0"/>
              <a:t>Find non-pharmacologic interventions when possible</a:t>
            </a:r>
          </a:p>
          <a:p>
            <a:pPr marL="0" indent="0"/>
            <a:endParaRPr lang="en-US" sz="3200" dirty="0"/>
          </a:p>
        </p:txBody>
      </p:sp>
      <p:sp>
        <p:nvSpPr>
          <p:cNvPr id="4" name="Rectangle 3"/>
          <p:cNvSpPr/>
          <p:nvPr/>
        </p:nvSpPr>
        <p:spPr>
          <a:xfrm>
            <a:off x="3124200" y="2133600"/>
            <a:ext cx="2103461" cy="253916"/>
          </a:xfrm>
          <a:prstGeom prst="rect">
            <a:avLst/>
          </a:prstGeom>
        </p:spPr>
        <p:txBody>
          <a:bodyPr wrap="none">
            <a:spAutoFit/>
          </a:bodyPr>
          <a:lstStyle/>
          <a:p>
            <a:r>
              <a:rPr lang="en-US" sz="1050" dirty="0"/>
              <a:t>(</a:t>
            </a:r>
            <a:r>
              <a:rPr lang="en-US" sz="1050" dirty="0" err="1"/>
              <a:t>Ganguly</a:t>
            </a:r>
            <a:r>
              <a:rPr lang="en-US" sz="1050" dirty="0"/>
              <a:t> R. J </a:t>
            </a:r>
            <a:r>
              <a:rPr lang="en-US" sz="1050" dirty="0" err="1"/>
              <a:t>Clin</a:t>
            </a:r>
            <a:r>
              <a:rPr lang="en-US" sz="1050" dirty="0"/>
              <a:t>  Psych 2004)</a:t>
            </a:r>
          </a:p>
        </p:txBody>
      </p:sp>
      <p:pic>
        <p:nvPicPr>
          <p:cNvPr id="1026" name="Picture 2" descr="Image of witch brewing p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914400"/>
            <a:ext cx="1143000" cy="166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Day in the life of a psychiatric provider</a:t>
            </a:r>
          </a:p>
        </p:txBody>
      </p:sp>
      <p:sp>
        <p:nvSpPr>
          <p:cNvPr id="3" name="Content Placeholder 2"/>
          <p:cNvSpPr>
            <a:spLocks noGrp="1"/>
          </p:cNvSpPr>
          <p:nvPr>
            <p:ph idx="1"/>
          </p:nvPr>
        </p:nvSpPr>
        <p:spPr>
          <a:xfrm>
            <a:off x="685800" y="1752600"/>
            <a:ext cx="8001000" cy="3886200"/>
          </a:xfrm>
        </p:spPr>
        <p:txBody>
          <a:bodyPr/>
          <a:lstStyle/>
          <a:p>
            <a:r>
              <a:rPr lang="en-US" sz="2000" dirty="0"/>
              <a:t>49 year old female, Anxiety, citalopram 40 mg (the easy one – not SMI)</a:t>
            </a:r>
          </a:p>
          <a:p>
            <a:r>
              <a:rPr lang="en-US" sz="2000" dirty="0"/>
              <a:t>53 year old female, Bipolar I, lamotrigine 400 mg, </a:t>
            </a:r>
            <a:r>
              <a:rPr lang="en-US" sz="2000" dirty="0" err="1"/>
              <a:t>Abilify</a:t>
            </a:r>
            <a:r>
              <a:rPr lang="en-US" sz="2000" dirty="0"/>
              <a:t> 15 mg, chlorpromazine 300 mg, fluvoxamine 100 mg</a:t>
            </a:r>
          </a:p>
          <a:p>
            <a:r>
              <a:rPr lang="en-US" sz="2000" dirty="0"/>
              <a:t>33 year old male, Schizoaffective disorder, Invega Sustenna, sertraline 100 mg, trazodone 100 mg, </a:t>
            </a:r>
            <a:r>
              <a:rPr lang="en-US" sz="2000" dirty="0" err="1"/>
              <a:t>trileptal</a:t>
            </a:r>
            <a:r>
              <a:rPr lang="en-US" sz="2000" dirty="0"/>
              <a:t> 300 bid</a:t>
            </a:r>
          </a:p>
          <a:p>
            <a:r>
              <a:rPr lang="en-US" sz="2000" dirty="0"/>
              <a:t>28 year old male, Schizoaffective disorder, Invega Sustenna 234 mg, Invega 6 mg, trazodone 100 mg, Depakote 1000 mg</a:t>
            </a:r>
          </a:p>
          <a:p>
            <a:r>
              <a:rPr lang="en-US" sz="2000" dirty="0"/>
              <a:t>41 year old female, Schizophrenia, olanzapine 10 mg, Topamax 100 mg bid, trazodone 100 mg</a:t>
            </a:r>
          </a:p>
          <a:p>
            <a:r>
              <a:rPr lang="en-US" sz="2000" dirty="0"/>
              <a:t>53 year old male, Schizophrenia, Invega Sustenna, Bupropion SR 300 mg, trazodone 150 mg, citalopram 40 mg</a:t>
            </a:r>
          </a:p>
        </p:txBody>
      </p:sp>
    </p:spTree>
    <p:extLst>
      <p:ext uri="{BB962C8B-B14F-4D97-AF65-F5344CB8AC3E}">
        <p14:creationId xmlns:p14="http://schemas.microsoft.com/office/powerpoint/2010/main" val="29889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Non Pharmacologic Approaches: Evidence Based Therapies</a:t>
            </a:r>
          </a:p>
        </p:txBody>
      </p:sp>
      <p:sp>
        <p:nvSpPr>
          <p:cNvPr id="5" name="Content Placeholder 4"/>
          <p:cNvSpPr>
            <a:spLocks noGrp="1"/>
          </p:cNvSpPr>
          <p:nvPr>
            <p:ph idx="1"/>
          </p:nvPr>
        </p:nvSpPr>
        <p:spPr>
          <a:xfrm>
            <a:off x="685800" y="2133600"/>
            <a:ext cx="8001000" cy="3429000"/>
          </a:xfrm>
        </p:spPr>
        <p:txBody>
          <a:bodyPr/>
          <a:lstStyle/>
          <a:p>
            <a:pPr>
              <a:buFont typeface="Arial" panose="020B0604020202020204" pitchFamily="34" charset="0"/>
              <a:buChar char="•"/>
            </a:pPr>
            <a:r>
              <a:rPr lang="en-US" u="sng" dirty="0"/>
              <a:t>Cognitive Behavioral Therapy (CBT)</a:t>
            </a:r>
            <a:r>
              <a:rPr lang="en-US" dirty="0"/>
              <a:t> – for residual psychotic symptoms and anxiety disorders</a:t>
            </a:r>
          </a:p>
          <a:p>
            <a:pPr>
              <a:buFont typeface="Arial" panose="020B0604020202020204" pitchFamily="34" charset="0"/>
              <a:buChar char="•"/>
            </a:pPr>
            <a:r>
              <a:rPr lang="en-US" u="sng" dirty="0"/>
              <a:t>Dialectical Behavioral Therapy (DBT)</a:t>
            </a:r>
            <a:r>
              <a:rPr lang="en-US" dirty="0"/>
              <a:t> – teaches distress tolerance skills to people with personality disorders, chronically suicidal patients </a:t>
            </a:r>
          </a:p>
          <a:p>
            <a:pPr>
              <a:buFont typeface="Arial" panose="020B0604020202020204" pitchFamily="34" charset="0"/>
              <a:buChar char="•"/>
            </a:pPr>
            <a:r>
              <a:rPr lang="en-US" u="sng" dirty="0"/>
              <a:t>Motivational Interviewing</a:t>
            </a:r>
            <a:r>
              <a:rPr lang="en-US" dirty="0"/>
              <a:t> – for health behavior change including smoking, weight loss, alcohol use, exercise</a:t>
            </a:r>
          </a:p>
          <a:p>
            <a:pPr>
              <a:buFont typeface="Arial" panose="020B0604020202020204" pitchFamily="34" charset="0"/>
              <a:buChar char="•"/>
            </a:pPr>
            <a:r>
              <a:rPr lang="en-US" u="sng" dirty="0"/>
              <a:t>Behavioral Activation</a:t>
            </a:r>
            <a:r>
              <a:rPr lang="en-US" dirty="0"/>
              <a:t> – great for patients that are “stuck”</a:t>
            </a:r>
          </a:p>
        </p:txBody>
      </p:sp>
    </p:spTree>
    <p:extLst>
      <p:ext uri="{BB962C8B-B14F-4D97-AF65-F5344CB8AC3E}">
        <p14:creationId xmlns:p14="http://schemas.microsoft.com/office/powerpoint/2010/main" val="4235912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Smoking</a:t>
            </a:r>
          </a:p>
        </p:txBody>
      </p:sp>
      <p:pic>
        <p:nvPicPr>
          <p:cNvPr id="2050" name="Picture 2" descr="Image of a &quot;No smoking&quot;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438400"/>
            <a:ext cx="2730789" cy="254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79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43489"/>
            <a:ext cx="8001000" cy="838200"/>
          </a:xfrm>
        </p:spPr>
        <p:txBody>
          <a:bodyPr/>
          <a:lstStyle/>
          <a:p>
            <a:r>
              <a:rPr lang="en-US" sz="2100" b="1" dirty="0"/>
              <a:t>Cigarette Smoking Among Persons With Schizophrenia or Bipolar Disorder in Routine Clinical Settings, 1999–2011</a:t>
            </a:r>
            <a:br>
              <a:rPr lang="en-US" sz="2100" b="1" dirty="0"/>
            </a:br>
            <a:endParaRPr lang="en-US" sz="2100" dirty="0"/>
          </a:p>
        </p:txBody>
      </p:sp>
      <p:pic>
        <p:nvPicPr>
          <p:cNvPr id="13326" name="Picture 1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10991"/>
            <a:ext cx="4195763" cy="35325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10020" y="2057400"/>
            <a:ext cx="2481580" cy="738664"/>
          </a:xfrm>
          <a:prstGeom prst="rect">
            <a:avLst/>
          </a:prstGeom>
          <a:noFill/>
        </p:spPr>
        <p:txBody>
          <a:bodyPr wrap="square" rtlCol="0">
            <a:spAutoFit/>
          </a:bodyPr>
          <a:lstStyle/>
          <a:p>
            <a:r>
              <a:rPr lang="en-US" sz="1400" dirty="0"/>
              <a:t>Same rate, people with schizophrenia smoking fewer packs per day</a:t>
            </a:r>
          </a:p>
        </p:txBody>
      </p:sp>
      <p:sp>
        <p:nvSpPr>
          <p:cNvPr id="13322" name="Text Placeholder 2"/>
          <p:cNvSpPr txBox="1">
            <a:spLocks/>
          </p:cNvSpPr>
          <p:nvPr/>
        </p:nvSpPr>
        <p:spPr bwMode="auto">
          <a:xfrm>
            <a:off x="2232660" y="5209540"/>
            <a:ext cx="483108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000" b="1" dirty="0"/>
              <a:t>Quantity of cigarettes consumed (packs per day) by year of study enrollment
</a:t>
            </a:r>
          </a:p>
        </p:txBody>
      </p:sp>
      <p:cxnSp>
        <p:nvCxnSpPr>
          <p:cNvPr id="4" name="Straight Arrow Connector 3" descr="Arrow from 2002 to 2011"/>
          <p:cNvCxnSpPr/>
          <p:nvPr/>
        </p:nvCxnSpPr>
        <p:spPr bwMode="auto">
          <a:xfrm flipV="1">
            <a:off x="3505200" y="3429000"/>
            <a:ext cx="2819400" cy="1095905"/>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20" name="Text Placeholder 2"/>
          <p:cNvSpPr txBox="1">
            <a:spLocks/>
          </p:cNvSpPr>
          <p:nvPr/>
        </p:nvSpPr>
        <p:spPr bwMode="auto">
          <a:xfrm>
            <a:off x="457200" y="5627052"/>
            <a:ext cx="853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dirty="0"/>
              <a:t>Psychiatric Services. 2013;64(1):44-50. doi:10.1176/appi.ps.201200143</a:t>
            </a:r>
          </a:p>
        </p:txBody>
      </p:sp>
      <p:sp>
        <p:nvSpPr>
          <p:cNvPr id="16" name="Title 1"/>
          <p:cNvSpPr txBox="1">
            <a:spLocks/>
          </p:cNvSpPr>
          <p:nvPr/>
        </p:nvSpPr>
        <p:spPr>
          <a:xfrm>
            <a:off x="457200" y="5867400"/>
            <a:ext cx="1981200" cy="304800"/>
          </a:xfrm>
          <a:prstGeom prst="rect">
            <a:avLst/>
          </a:prstGeom>
        </p:spPr>
        <p:txBody>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r>
              <a:rPr lang="en-US" sz="1400" kern="0" dirty="0">
                <a:solidFill>
                  <a:srgbClr val="8A0000"/>
                </a:solidFill>
              </a:rPr>
              <a:t>Smoking</a:t>
            </a:r>
          </a:p>
        </p:txBody>
      </p:sp>
      <p:sp>
        <p:nvSpPr>
          <p:cNvPr id="13317" name="Footer Placeholder 4"/>
          <p:cNvSpPr txBox="1">
            <a:spLocks noGrp="1"/>
          </p:cNvSpPr>
          <p:nvPr/>
        </p:nvSpPr>
        <p:spPr bwMode="auto">
          <a:xfrm>
            <a:off x="5943600" y="555879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dirty="0">
                <a:solidFill>
                  <a:srgbClr val="898989"/>
                </a:solidFill>
              </a:rPr>
              <a:t>Copyright © American Psychiatric Association. All rights reserved.</a:t>
            </a:r>
          </a:p>
        </p:txBody>
      </p:sp>
    </p:spTree>
    <p:extLst>
      <p:ext uri="{BB962C8B-B14F-4D97-AF65-F5344CB8AC3E}">
        <p14:creationId xmlns:p14="http://schemas.microsoft.com/office/powerpoint/2010/main" val="3583888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and Drug Metabolism</a:t>
            </a:r>
          </a:p>
        </p:txBody>
      </p:sp>
      <p:sp>
        <p:nvSpPr>
          <p:cNvPr id="3" name="Content Placeholder 2"/>
          <p:cNvSpPr>
            <a:spLocks noGrp="1"/>
          </p:cNvSpPr>
          <p:nvPr>
            <p:ph idx="1"/>
          </p:nvPr>
        </p:nvSpPr>
        <p:spPr>
          <a:xfrm>
            <a:off x="685800" y="1905000"/>
            <a:ext cx="8001000" cy="3886200"/>
          </a:xfrm>
        </p:spPr>
        <p:txBody>
          <a:bodyPr/>
          <a:lstStyle/>
          <a:p>
            <a:pPr>
              <a:buFont typeface="Arial" pitchFamily="34" charset="0"/>
              <a:buChar char="•"/>
            </a:pPr>
            <a:r>
              <a:rPr lang="en-US" dirty="0"/>
              <a:t>Increases metabolism at CP450 A12 so lowers drug level of olanzapine, clozapine</a:t>
            </a:r>
          </a:p>
          <a:p>
            <a:pPr>
              <a:buFont typeface="Arial" pitchFamily="34" charset="0"/>
              <a:buChar char="•"/>
            </a:pPr>
            <a:r>
              <a:rPr lang="en-US" dirty="0"/>
              <a:t>7-12 cigarettes to cause induction</a:t>
            </a:r>
          </a:p>
          <a:p>
            <a:pPr>
              <a:buFont typeface="Arial" pitchFamily="34" charset="0"/>
              <a:buChar char="•"/>
            </a:pPr>
            <a:r>
              <a:rPr lang="en-US" dirty="0"/>
              <a:t>Need to watch if stop smoking or go to non-smoking inpatient treatment setting</a:t>
            </a:r>
          </a:p>
          <a:p>
            <a:endParaRPr lang="en-US" dirty="0"/>
          </a:p>
          <a:p>
            <a:pPr marL="0" indent="0"/>
            <a:r>
              <a:rPr lang="en-US" sz="2000" dirty="0"/>
              <a:t>We give medications that block dopamine - smoking increases dopamine so patients note it makes them feel less “dull.” People with depression may find it helps their mood. Remember  - smoking is an appetite suppressant</a:t>
            </a:r>
          </a:p>
        </p:txBody>
      </p:sp>
      <p:sp>
        <p:nvSpPr>
          <p:cNvPr id="4" name="Title 1"/>
          <p:cNvSpPr txBox="1">
            <a:spLocks/>
          </p:cNvSpPr>
          <p:nvPr/>
        </p:nvSpPr>
        <p:spPr>
          <a:xfrm>
            <a:off x="457200" y="5867400"/>
            <a:ext cx="1981200" cy="304800"/>
          </a:xfrm>
          <a:prstGeom prst="rect">
            <a:avLst/>
          </a:prstGeom>
        </p:spPr>
        <p:txBody>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r>
              <a:rPr lang="en-US" sz="1400" kern="0" dirty="0">
                <a:solidFill>
                  <a:srgbClr val="8A0000"/>
                </a:solidFill>
              </a:rPr>
              <a:t>Smoking</a:t>
            </a:r>
          </a:p>
        </p:txBody>
      </p:sp>
    </p:spTree>
    <p:extLst>
      <p:ext uri="{BB962C8B-B14F-4D97-AF65-F5344CB8AC3E}">
        <p14:creationId xmlns:p14="http://schemas.microsoft.com/office/powerpoint/2010/main" val="3566032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75" y="981355"/>
            <a:ext cx="8001000" cy="838200"/>
          </a:xfrm>
        </p:spPr>
        <p:txBody>
          <a:bodyPr/>
          <a:lstStyle/>
          <a:p>
            <a:r>
              <a:rPr lang="en-US" dirty="0"/>
              <a:t>Smoking Cessation – Use your </a:t>
            </a:r>
            <a:r>
              <a:rPr lang="en-US" u="sng" dirty="0"/>
              <a:t>Team</a:t>
            </a:r>
          </a:p>
        </p:txBody>
      </p:sp>
      <p:pic>
        <p:nvPicPr>
          <p:cNvPr id="1033" name="Picture 9" descr="Image of a crowd of peopl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30810" y="2057400"/>
            <a:ext cx="411098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of cigarettes in a box with frowning faces drawn on th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535" y="3550046"/>
            <a:ext cx="1928809" cy="128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Picture of man wearing nicotine pa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281" y="3480305"/>
            <a:ext cx="2178994" cy="14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Picture of wellbutr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782" y="1627722"/>
            <a:ext cx="18192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39183" y="1910003"/>
            <a:ext cx="1441420" cy="861774"/>
          </a:xfrm>
          <a:prstGeom prst="rect">
            <a:avLst/>
          </a:prstGeom>
          <a:noFill/>
          <a:ln>
            <a:solidFill>
              <a:schemeClr val="tx1"/>
            </a:solidFill>
          </a:ln>
        </p:spPr>
        <p:txBody>
          <a:bodyPr wrap="none" rtlCol="0">
            <a:spAutoFit/>
          </a:bodyPr>
          <a:lstStyle/>
          <a:p>
            <a:r>
              <a:rPr lang="en-US" sz="1800" b="1" dirty="0">
                <a:solidFill>
                  <a:srgbClr val="002060"/>
                </a:solidFill>
              </a:rPr>
              <a:t>300 mg/day</a:t>
            </a:r>
          </a:p>
          <a:p>
            <a:r>
              <a:rPr lang="en-US" sz="1600" dirty="0"/>
              <a:t>Watch for </a:t>
            </a:r>
          </a:p>
          <a:p>
            <a:r>
              <a:rPr lang="en-US" sz="1600" dirty="0"/>
              <a:t>activation</a:t>
            </a:r>
          </a:p>
        </p:txBody>
      </p:sp>
      <p:pic>
        <p:nvPicPr>
          <p:cNvPr id="1032" name="Picture 8" descr="Chantix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819555"/>
            <a:ext cx="2000250" cy="133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5946" y="1829715"/>
            <a:ext cx="1603854" cy="1107996"/>
          </a:xfrm>
          <a:prstGeom prst="rect">
            <a:avLst/>
          </a:prstGeom>
          <a:noFill/>
          <a:ln>
            <a:solidFill>
              <a:schemeClr val="tx1"/>
            </a:solidFill>
          </a:ln>
        </p:spPr>
        <p:txBody>
          <a:bodyPr wrap="square" rtlCol="0">
            <a:spAutoFit/>
          </a:bodyPr>
          <a:lstStyle/>
          <a:p>
            <a:r>
              <a:rPr lang="en-US" sz="1800" b="1" dirty="0">
                <a:solidFill>
                  <a:srgbClr val="002060"/>
                </a:solidFill>
              </a:rPr>
              <a:t>2 mg/day</a:t>
            </a:r>
          </a:p>
          <a:p>
            <a:r>
              <a:rPr lang="en-US" sz="1600" dirty="0"/>
              <a:t>Watch for </a:t>
            </a:r>
          </a:p>
          <a:p>
            <a:r>
              <a:rPr lang="en-US" sz="1600" dirty="0"/>
              <a:t>Suicidal ideation</a:t>
            </a:r>
          </a:p>
        </p:txBody>
      </p:sp>
      <p:sp>
        <p:nvSpPr>
          <p:cNvPr id="4" name="Striped Right Arrow 3" descr="Arrow pointing to pack of cigarettes"/>
          <p:cNvSpPr/>
          <p:nvPr/>
        </p:nvSpPr>
        <p:spPr bwMode="auto">
          <a:xfrm rot="1012383">
            <a:off x="5362982" y="3698949"/>
            <a:ext cx="978408" cy="484632"/>
          </a:xfrm>
          <a:prstGeom prst="stripedRightArrow">
            <a:avLst/>
          </a:prstGeom>
          <a:solidFill>
            <a:srgbClr val="FFC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6" name="TextBox 5"/>
          <p:cNvSpPr txBox="1"/>
          <p:nvPr/>
        </p:nvSpPr>
        <p:spPr>
          <a:xfrm>
            <a:off x="641506" y="3915032"/>
            <a:ext cx="1752600" cy="1508105"/>
          </a:xfrm>
          <a:prstGeom prst="rect">
            <a:avLst/>
          </a:prstGeom>
          <a:noFill/>
          <a:ln>
            <a:solidFill>
              <a:schemeClr val="tx1"/>
            </a:solidFill>
          </a:ln>
        </p:spPr>
        <p:txBody>
          <a:bodyPr wrap="square" rtlCol="0">
            <a:spAutoFit/>
          </a:bodyPr>
          <a:lstStyle/>
          <a:p>
            <a:r>
              <a:rPr lang="en-US" sz="1800" b="1" dirty="0">
                <a:solidFill>
                  <a:srgbClr val="002060"/>
                </a:solidFill>
              </a:rPr>
              <a:t>21 mg/day start for most</a:t>
            </a:r>
          </a:p>
          <a:p>
            <a:r>
              <a:rPr lang="en-US" sz="1400" dirty="0"/>
              <a:t>Watch for smoking while using, may need breakthrough gum/lozenges</a:t>
            </a:r>
          </a:p>
        </p:txBody>
      </p:sp>
      <p:cxnSp>
        <p:nvCxnSpPr>
          <p:cNvPr id="11" name="Straight Arrow Connector 10" descr="Arrow pointing from image of man wearing nicotine patch to picture of wellbutrin"/>
          <p:cNvCxnSpPr/>
          <p:nvPr/>
        </p:nvCxnSpPr>
        <p:spPr bwMode="auto">
          <a:xfrm flipH="1">
            <a:off x="4610150" y="3052911"/>
            <a:ext cx="499748" cy="928179"/>
          </a:xfrm>
          <a:prstGeom prst="straightConnector1">
            <a:avLst/>
          </a:prstGeom>
          <a:solidFill>
            <a:schemeClr val="accent1"/>
          </a:solidFill>
          <a:ln w="76200" cap="flat" cmpd="sng" algn="ctr">
            <a:solidFill>
              <a:srgbClr val="C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p:cNvSpPr txBox="1"/>
          <p:nvPr/>
        </p:nvSpPr>
        <p:spPr>
          <a:xfrm>
            <a:off x="3362325" y="5206425"/>
            <a:ext cx="2451312" cy="584775"/>
          </a:xfrm>
          <a:prstGeom prst="rect">
            <a:avLst/>
          </a:prstGeom>
          <a:noFill/>
          <a:ln>
            <a:solidFill>
              <a:schemeClr val="tx1"/>
            </a:solidFill>
          </a:ln>
        </p:spPr>
        <p:txBody>
          <a:bodyPr wrap="none" rtlCol="0">
            <a:spAutoFit/>
          </a:bodyPr>
          <a:lstStyle/>
          <a:p>
            <a:r>
              <a:rPr lang="en-US" sz="1600" b="1" dirty="0"/>
              <a:t>Psychosocial Supports</a:t>
            </a:r>
          </a:p>
          <a:p>
            <a:r>
              <a:rPr lang="en-US" sz="1600" dirty="0"/>
              <a:t>(Case Manager, Peers)</a:t>
            </a:r>
          </a:p>
        </p:txBody>
      </p:sp>
      <p:sp>
        <p:nvSpPr>
          <p:cNvPr id="15" name="Title 1"/>
          <p:cNvSpPr txBox="1">
            <a:spLocks/>
          </p:cNvSpPr>
          <p:nvPr/>
        </p:nvSpPr>
        <p:spPr>
          <a:xfrm>
            <a:off x="457200" y="5867400"/>
            <a:ext cx="1981200" cy="304800"/>
          </a:xfrm>
          <a:prstGeom prst="rect">
            <a:avLst/>
          </a:prstGeom>
        </p:spPr>
        <p:txBody>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r>
              <a:rPr lang="en-US" sz="1400" kern="0" dirty="0">
                <a:solidFill>
                  <a:srgbClr val="8A0000"/>
                </a:solidFill>
              </a:rPr>
              <a:t>Smoking</a:t>
            </a:r>
          </a:p>
        </p:txBody>
      </p:sp>
      <p:sp>
        <p:nvSpPr>
          <p:cNvPr id="9" name="TextBox 8"/>
          <p:cNvSpPr txBox="1"/>
          <p:nvPr/>
        </p:nvSpPr>
        <p:spPr>
          <a:xfrm>
            <a:off x="6449428" y="5223050"/>
            <a:ext cx="2230098" cy="584775"/>
          </a:xfrm>
          <a:prstGeom prst="rect">
            <a:avLst/>
          </a:prstGeom>
          <a:noFill/>
        </p:spPr>
        <p:txBody>
          <a:bodyPr wrap="none" rtlCol="0">
            <a:spAutoFit/>
          </a:bodyPr>
          <a:lstStyle/>
          <a:p>
            <a:r>
              <a:rPr lang="en-US" sz="800" dirty="0" err="1"/>
              <a:t>Kreyenbuhl</a:t>
            </a:r>
            <a:r>
              <a:rPr lang="en-US" sz="800" dirty="0"/>
              <a:t>, et al. The Schizophrenia Patient</a:t>
            </a:r>
          </a:p>
          <a:p>
            <a:r>
              <a:rPr lang="en-US" sz="800" dirty="0"/>
              <a:t>Outcomes Research Team (PORT):</a:t>
            </a:r>
          </a:p>
          <a:p>
            <a:r>
              <a:rPr lang="en-US" sz="800" dirty="0"/>
              <a:t>Updated treatment recommendations. </a:t>
            </a:r>
          </a:p>
          <a:p>
            <a:r>
              <a:rPr lang="en-US" sz="800" dirty="0" err="1"/>
              <a:t>Schiz</a:t>
            </a:r>
            <a:r>
              <a:rPr lang="en-US" sz="800" dirty="0"/>
              <a:t> Bulletin 36: 94-103, 2010</a:t>
            </a:r>
          </a:p>
        </p:txBody>
      </p:sp>
    </p:spTree>
    <p:extLst>
      <p:ext uri="{BB962C8B-B14F-4D97-AF65-F5344CB8AC3E}">
        <p14:creationId xmlns:p14="http://schemas.microsoft.com/office/powerpoint/2010/main" val="2464851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0440"/>
            <a:ext cx="8001000" cy="838200"/>
          </a:xfrm>
        </p:spPr>
        <p:txBody>
          <a:bodyPr/>
          <a:lstStyle/>
          <a:p>
            <a:r>
              <a:rPr lang="en-US" dirty="0"/>
              <a:t>Alcohol Treatment</a:t>
            </a:r>
          </a:p>
        </p:txBody>
      </p:sp>
      <p:sp>
        <p:nvSpPr>
          <p:cNvPr id="3" name="Content Placeholder 2"/>
          <p:cNvSpPr>
            <a:spLocks noGrp="1"/>
          </p:cNvSpPr>
          <p:nvPr>
            <p:ph idx="1"/>
          </p:nvPr>
        </p:nvSpPr>
        <p:spPr>
          <a:xfrm>
            <a:off x="685800" y="1752600"/>
            <a:ext cx="8001000" cy="3886200"/>
          </a:xfrm>
        </p:spPr>
        <p:txBody>
          <a:bodyPr/>
          <a:lstStyle/>
          <a:p>
            <a:r>
              <a:rPr lang="en-US" u="sng" dirty="0"/>
              <a:t>Double Trouble, Peer Run Groups, AA</a:t>
            </a:r>
          </a:p>
          <a:p>
            <a:endParaRPr lang="en-US" u="sng" dirty="0"/>
          </a:p>
          <a:p>
            <a:pPr>
              <a:buFont typeface="Arial" pitchFamily="34" charset="0"/>
              <a:buChar char="•"/>
            </a:pPr>
            <a:r>
              <a:rPr lang="en-US" u="sng" dirty="0"/>
              <a:t>Naltrexone</a:t>
            </a:r>
            <a:r>
              <a:rPr lang="en-US" dirty="0"/>
              <a:t> -  50 – 100 mg per day</a:t>
            </a:r>
          </a:p>
          <a:p>
            <a:r>
              <a:rPr lang="en-US" dirty="0"/>
              <a:t>	(watch hepatic functions)</a:t>
            </a:r>
          </a:p>
          <a:p>
            <a:pPr>
              <a:buFont typeface="Arial" pitchFamily="34" charset="0"/>
              <a:buChar char="•"/>
            </a:pPr>
            <a:r>
              <a:rPr lang="en-US" u="sng" dirty="0" err="1"/>
              <a:t>Vivitro</a:t>
            </a:r>
            <a:r>
              <a:rPr lang="en-US" dirty="0" err="1"/>
              <a:t>l</a:t>
            </a:r>
            <a:r>
              <a:rPr lang="en-US" dirty="0"/>
              <a:t> – injectable version of Naltrexone</a:t>
            </a:r>
          </a:p>
          <a:p>
            <a:pPr>
              <a:buFont typeface="Arial" pitchFamily="34" charset="0"/>
              <a:buChar char="•"/>
            </a:pPr>
            <a:r>
              <a:rPr lang="en-US" u="sng" dirty="0" err="1"/>
              <a:t>Campral</a:t>
            </a:r>
            <a:r>
              <a:rPr lang="en-US" dirty="0"/>
              <a:t> -	333 mg, 2 </a:t>
            </a:r>
            <a:r>
              <a:rPr lang="en-US" dirty="0" err="1"/>
              <a:t>tid</a:t>
            </a:r>
            <a:endParaRPr lang="en-US" dirty="0"/>
          </a:p>
          <a:p>
            <a:r>
              <a:rPr lang="en-US" dirty="0"/>
              <a:t> 	(renal impairment)</a:t>
            </a:r>
          </a:p>
          <a:p>
            <a:pPr>
              <a:buFont typeface="Arial" pitchFamily="34" charset="0"/>
              <a:buChar char="•"/>
            </a:pPr>
            <a:r>
              <a:rPr lang="en-US" u="sng" dirty="0" err="1"/>
              <a:t>Antabuse</a:t>
            </a:r>
            <a:r>
              <a:rPr lang="en-US" dirty="0"/>
              <a:t> -	 250 mg per day</a:t>
            </a:r>
          </a:p>
        </p:txBody>
      </p:sp>
      <p:pic>
        <p:nvPicPr>
          <p:cNvPr id="2051" name="Picture 3" descr="Picture of a man drinking alcohol and a shot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990600"/>
            <a:ext cx="1190625"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Picture of naltrexone bot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945" y="2895600"/>
            <a:ext cx="1325880" cy="14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Picture of Campral la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4493586"/>
            <a:ext cx="3276600" cy="129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5867400"/>
            <a:ext cx="1981200" cy="304800"/>
          </a:xfrm>
          <a:prstGeom prst="rect">
            <a:avLst/>
          </a:prstGeom>
        </p:spPr>
        <p:txBody>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r>
              <a:rPr lang="en-US" sz="1400" kern="0" dirty="0">
                <a:solidFill>
                  <a:srgbClr val="8A0000"/>
                </a:solidFill>
              </a:rPr>
              <a:t>Substance Use</a:t>
            </a:r>
          </a:p>
        </p:txBody>
      </p:sp>
    </p:spTree>
    <p:extLst>
      <p:ext uri="{BB962C8B-B14F-4D97-AF65-F5344CB8AC3E}">
        <p14:creationId xmlns:p14="http://schemas.microsoft.com/office/powerpoint/2010/main" val="566095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Remember Motivational Interviewing!</a:t>
            </a:r>
          </a:p>
        </p:txBody>
      </p:sp>
      <p:sp>
        <p:nvSpPr>
          <p:cNvPr id="3" name="Content Placeholder 2"/>
          <p:cNvSpPr>
            <a:spLocks noGrp="1"/>
          </p:cNvSpPr>
          <p:nvPr>
            <p:ph idx="1"/>
          </p:nvPr>
        </p:nvSpPr>
        <p:spPr>
          <a:xfrm>
            <a:off x="1009443" y="2133599"/>
            <a:ext cx="7125112" cy="3429001"/>
          </a:xfrm>
        </p:spPr>
        <p:txBody>
          <a:bodyPr>
            <a:normAutofit/>
          </a:bodyPr>
          <a:lstStyle/>
          <a:p>
            <a:pPr marL="0" indent="0">
              <a:buNone/>
            </a:pPr>
            <a:r>
              <a:rPr lang="en-US" sz="2800" i="1" dirty="0"/>
              <a:t>“People are generally better persuaded by the reasons that they themselves discovered than by those which have come into the mind of others.”</a:t>
            </a:r>
          </a:p>
          <a:p>
            <a:pPr marL="914400" lvl="2" indent="0">
              <a:buNone/>
            </a:pPr>
            <a:r>
              <a:rPr lang="en-US" sz="2000" dirty="0"/>
              <a:t>17</a:t>
            </a:r>
            <a:r>
              <a:rPr lang="en-US" sz="2000" baseline="30000" dirty="0"/>
              <a:t>th</a:t>
            </a:r>
            <a:r>
              <a:rPr lang="en-US" sz="2000" dirty="0"/>
              <a:t> Century French polymath Blaise Pascal – in </a:t>
            </a:r>
            <a:r>
              <a:rPr lang="en-US" sz="2000" i="1" dirty="0" err="1"/>
              <a:t>Pensẻes</a:t>
            </a:r>
            <a:endParaRPr lang="en-US" sz="2000" i="1" dirty="0"/>
          </a:p>
          <a:p>
            <a:pPr marL="914400" lvl="2" indent="0">
              <a:buNone/>
            </a:pPr>
            <a:endParaRPr lang="en-US" sz="2000" i="1" dirty="0"/>
          </a:p>
          <a:p>
            <a:pPr marL="914400" lvl="2" indent="0">
              <a:buNone/>
            </a:pPr>
            <a:endParaRPr lang="en-US" sz="2000" i="1" dirty="0"/>
          </a:p>
        </p:txBody>
      </p:sp>
      <p:sp>
        <p:nvSpPr>
          <p:cNvPr id="4" name="Title 1"/>
          <p:cNvSpPr txBox="1">
            <a:spLocks/>
          </p:cNvSpPr>
          <p:nvPr/>
        </p:nvSpPr>
        <p:spPr>
          <a:xfrm>
            <a:off x="457200" y="457200"/>
            <a:ext cx="1981200" cy="304800"/>
          </a:xfrm>
          <a:prstGeom prst="rect">
            <a:avLst/>
          </a:prstGeom>
        </p:spPr>
        <p:txBody>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r>
              <a:rPr lang="en-US" sz="1400" kern="0" dirty="0">
                <a:solidFill>
                  <a:srgbClr val="8A0000"/>
                </a:solidFill>
              </a:rPr>
              <a:t>Substance Use</a:t>
            </a:r>
          </a:p>
        </p:txBody>
      </p:sp>
    </p:spTree>
    <p:extLst>
      <p:ext uri="{BB962C8B-B14F-4D97-AF65-F5344CB8AC3E}">
        <p14:creationId xmlns:p14="http://schemas.microsoft.com/office/powerpoint/2010/main" val="666561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7521222" cy="1219200"/>
          </a:xfrm>
        </p:spPr>
        <p:txBody>
          <a:bodyPr/>
          <a:lstStyle/>
          <a:p>
            <a:r>
              <a:rPr lang="en-US" dirty="0"/>
              <a:t>Working with Psychiatric Providers</a:t>
            </a:r>
          </a:p>
        </p:txBody>
      </p:sp>
      <p:graphicFrame>
        <p:nvGraphicFramePr>
          <p:cNvPr id="4" name="Content Placeholder 3" descr="Chart of working with psychiatric providers"/>
          <p:cNvGraphicFramePr>
            <a:graphicFrameLocks noGrp="1"/>
          </p:cNvGraphicFramePr>
          <p:nvPr>
            <p:ph idx="1"/>
            <p:extLst>
              <p:ext uri="{D42A27DB-BD31-4B8C-83A1-F6EECF244321}">
                <p14:modId xmlns:p14="http://schemas.microsoft.com/office/powerpoint/2010/main" val="2394394825"/>
              </p:ext>
            </p:extLst>
          </p:nvPr>
        </p:nvGraphicFramePr>
        <p:xfrm>
          <a:off x="762000" y="1143000"/>
          <a:ext cx="784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6880" y="5257800"/>
            <a:ext cx="8686800" cy="64423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FF0000"/>
                </a:solidFill>
              </a:rPr>
              <a:t>All psychiatrists are responsible for  “not making people sicker.”</a:t>
            </a:r>
          </a:p>
        </p:txBody>
      </p:sp>
    </p:spTree>
    <p:extLst>
      <p:ext uri="{BB962C8B-B14F-4D97-AF65-F5344CB8AC3E}">
        <p14:creationId xmlns:p14="http://schemas.microsoft.com/office/powerpoint/2010/main" val="307178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838200"/>
          </a:xfrm>
        </p:spPr>
        <p:txBody>
          <a:bodyPr/>
          <a:lstStyle/>
          <a:p>
            <a:r>
              <a:rPr lang="en-US" dirty="0"/>
              <a:t>Pre Test Questions</a:t>
            </a:r>
          </a:p>
        </p:txBody>
      </p:sp>
      <p:sp>
        <p:nvSpPr>
          <p:cNvPr id="3" name="Content Placeholder 2"/>
          <p:cNvSpPr>
            <a:spLocks noGrp="1"/>
          </p:cNvSpPr>
          <p:nvPr>
            <p:ph idx="1"/>
          </p:nvPr>
        </p:nvSpPr>
        <p:spPr>
          <a:xfrm>
            <a:off x="685800" y="1219200"/>
            <a:ext cx="8001000" cy="4191000"/>
          </a:xfrm>
        </p:spPr>
        <p:txBody>
          <a:bodyPr/>
          <a:lstStyle/>
          <a:p>
            <a:pPr marL="346075" indent="-346075">
              <a:buAutoNum type="arabicPeriod"/>
            </a:pPr>
            <a:r>
              <a:rPr lang="en-US" sz="1400" b="1" dirty="0"/>
              <a:t>Which second generation antipsychotics (SGAs) lead to the most weight gain?</a:t>
            </a:r>
          </a:p>
          <a:p>
            <a:pPr marL="690563" lvl="1" indent="-233363">
              <a:spcBef>
                <a:spcPts val="0"/>
              </a:spcBef>
              <a:buFont typeface="+mj-lt"/>
              <a:buAutoNum type="alphaLcParenR"/>
            </a:pPr>
            <a:r>
              <a:rPr lang="en-US" sz="1400" dirty="0"/>
              <a:t>Olanzapine (Zyprexa) and Quetiapine (Seroquel)</a:t>
            </a:r>
          </a:p>
          <a:p>
            <a:pPr marL="690563" lvl="1" indent="-233363">
              <a:spcBef>
                <a:spcPts val="0"/>
              </a:spcBef>
              <a:buFont typeface="+mj-lt"/>
              <a:buAutoNum type="alphaLcParenR"/>
            </a:pPr>
            <a:r>
              <a:rPr lang="en-US" sz="1400" dirty="0"/>
              <a:t>Risperidone (Risperdal)</a:t>
            </a:r>
          </a:p>
          <a:p>
            <a:pPr marL="690563" lvl="1" indent="-233363">
              <a:spcBef>
                <a:spcPts val="0"/>
              </a:spcBef>
              <a:buFont typeface="+mj-lt"/>
              <a:buAutoNum type="alphaLcParenR"/>
            </a:pPr>
            <a:r>
              <a:rPr lang="en-US" sz="1400" dirty="0"/>
              <a:t>Aripiprazol (</a:t>
            </a:r>
            <a:r>
              <a:rPr lang="en-US" sz="1400" dirty="0" err="1"/>
              <a:t>Abilify</a:t>
            </a:r>
            <a:r>
              <a:rPr lang="en-US" sz="1400" dirty="0"/>
              <a:t>) and Ziprasidone (Geodon)</a:t>
            </a:r>
          </a:p>
          <a:p>
            <a:pPr marL="690563" lvl="1" indent="-233363">
              <a:spcBef>
                <a:spcPts val="0"/>
              </a:spcBef>
              <a:buFont typeface="+mj-lt"/>
              <a:buAutoNum type="alphaLcParenR"/>
            </a:pPr>
            <a:r>
              <a:rPr lang="en-US" sz="1400" dirty="0"/>
              <a:t>Haloperidol (Haldol) and </a:t>
            </a:r>
            <a:r>
              <a:rPr lang="en-US" sz="1400" dirty="0" err="1"/>
              <a:t>Fluphenazine</a:t>
            </a:r>
            <a:r>
              <a:rPr lang="en-US" sz="1400" dirty="0"/>
              <a:t> (</a:t>
            </a:r>
            <a:r>
              <a:rPr lang="en-US" sz="1400" dirty="0" err="1"/>
              <a:t>Prolixin</a:t>
            </a:r>
            <a:r>
              <a:rPr lang="en-US" sz="1400" dirty="0"/>
              <a:t>)</a:t>
            </a:r>
          </a:p>
          <a:p>
            <a:pPr marL="346075" indent="-346075">
              <a:buAutoNum type="arabicPeriod" startAt="2"/>
            </a:pPr>
            <a:r>
              <a:rPr lang="en-US" sz="1400" b="1" dirty="0"/>
              <a:t>Which tests are recommended by the American Diabetes Association/American Psychiatric Association guidelines for SGAs?</a:t>
            </a:r>
          </a:p>
          <a:p>
            <a:pPr marL="690563" lvl="1" indent="-233363">
              <a:spcBef>
                <a:spcPts val="0"/>
              </a:spcBef>
              <a:buFont typeface="+mj-lt"/>
              <a:buAutoNum type="alphaLcParenR"/>
            </a:pPr>
            <a:r>
              <a:rPr lang="en-US" sz="1400" dirty="0"/>
              <a:t>Lipid Panel</a:t>
            </a:r>
          </a:p>
          <a:p>
            <a:pPr marL="690563" lvl="1" indent="-233363">
              <a:spcBef>
                <a:spcPts val="0"/>
              </a:spcBef>
              <a:buFont typeface="+mj-lt"/>
              <a:buAutoNum type="alphaLcParenR"/>
            </a:pPr>
            <a:r>
              <a:rPr lang="en-US" sz="1400" dirty="0"/>
              <a:t>Fasting Blood Sugar</a:t>
            </a:r>
          </a:p>
          <a:p>
            <a:pPr marL="690563" lvl="1" indent="-233363">
              <a:spcBef>
                <a:spcPts val="0"/>
              </a:spcBef>
              <a:buFont typeface="+mj-lt"/>
              <a:buAutoNum type="alphaLcParenR"/>
            </a:pPr>
            <a:r>
              <a:rPr lang="en-US" sz="1400" dirty="0"/>
              <a:t>BMI</a:t>
            </a:r>
          </a:p>
          <a:p>
            <a:pPr marL="690563" lvl="1" indent="-233363">
              <a:spcBef>
                <a:spcPts val="0"/>
              </a:spcBef>
              <a:buFont typeface="+mj-lt"/>
              <a:buAutoNum type="alphaLcParenR"/>
            </a:pPr>
            <a:r>
              <a:rPr lang="en-US" sz="1400" dirty="0"/>
              <a:t>All the above</a:t>
            </a:r>
          </a:p>
          <a:p>
            <a:pPr>
              <a:buAutoNum type="arabicPeriod" startAt="3"/>
            </a:pPr>
            <a:r>
              <a:rPr lang="en-US" sz="1400" b="1" dirty="0"/>
              <a:t>What percentage of people with schizophrenia smoke?</a:t>
            </a:r>
          </a:p>
          <a:p>
            <a:pPr marL="685800" lvl="1" indent="-228600">
              <a:spcBef>
                <a:spcPts val="0"/>
              </a:spcBef>
              <a:buFont typeface="+mj-lt"/>
              <a:buAutoNum type="alphaLcParenR"/>
            </a:pPr>
            <a:r>
              <a:rPr lang="en-US" sz="1400" dirty="0"/>
              <a:t>~30 - 40%</a:t>
            </a:r>
          </a:p>
          <a:p>
            <a:pPr marL="685800" lvl="1" indent="-228600">
              <a:spcBef>
                <a:spcPts val="0"/>
              </a:spcBef>
              <a:buFont typeface="+mj-lt"/>
              <a:buAutoNum type="alphaLcParenR"/>
            </a:pPr>
            <a:r>
              <a:rPr lang="en-US" sz="1400" dirty="0"/>
              <a:t>~40 - 50%</a:t>
            </a:r>
          </a:p>
          <a:p>
            <a:pPr marL="685800" lvl="1" indent="-228600">
              <a:spcBef>
                <a:spcPts val="0"/>
              </a:spcBef>
              <a:buFont typeface="+mj-lt"/>
              <a:buAutoNum type="alphaLcParenR"/>
            </a:pPr>
            <a:r>
              <a:rPr lang="en-US" sz="1400" dirty="0"/>
              <a:t>~70 - 80%</a:t>
            </a:r>
          </a:p>
          <a:p>
            <a:pPr marL="685800" lvl="1" indent="-228600">
              <a:spcBef>
                <a:spcPts val="0"/>
              </a:spcBef>
              <a:buFont typeface="+mj-lt"/>
              <a:buAutoNum type="alphaLcParenR"/>
            </a:pPr>
            <a:r>
              <a:rPr lang="en-US" sz="1400" dirty="0"/>
              <a:t>~90%</a:t>
            </a:r>
          </a:p>
          <a:p>
            <a:pPr>
              <a:buAutoNum type="arabicPeriod" startAt="4"/>
            </a:pPr>
            <a:r>
              <a:rPr lang="en-US" sz="1400" b="1" dirty="0"/>
              <a:t>What roles do the psychiatric providers play in the medical treatment of their patients?</a:t>
            </a:r>
          </a:p>
          <a:p>
            <a:pPr marL="685800" lvl="1" indent="-228600">
              <a:spcBef>
                <a:spcPts val="0"/>
              </a:spcBef>
              <a:buFont typeface="+mj-lt"/>
              <a:buAutoNum type="alphaLcParenR"/>
            </a:pPr>
            <a:r>
              <a:rPr lang="en-US" sz="1400" dirty="0"/>
              <a:t>Minimize risk by selection of medications</a:t>
            </a:r>
          </a:p>
          <a:p>
            <a:pPr marL="685800" lvl="1" indent="-228600">
              <a:spcBef>
                <a:spcPts val="0"/>
              </a:spcBef>
              <a:buFont typeface="+mj-lt"/>
              <a:buAutoNum type="alphaLcParenR"/>
            </a:pPr>
            <a:r>
              <a:rPr lang="en-US" sz="1400" dirty="0"/>
              <a:t>Screen for medical complications of medications</a:t>
            </a:r>
          </a:p>
          <a:p>
            <a:pPr marL="685800" lvl="1" indent="-228600">
              <a:spcBef>
                <a:spcPts val="0"/>
              </a:spcBef>
              <a:buFont typeface="+mj-lt"/>
              <a:buAutoNum type="alphaLcParenR"/>
            </a:pPr>
            <a:r>
              <a:rPr lang="en-US" sz="1400" dirty="0"/>
              <a:t>Counsel on lifestyle modification</a:t>
            </a:r>
          </a:p>
          <a:p>
            <a:pPr marL="685800" lvl="1" indent="-228600">
              <a:spcBef>
                <a:spcPts val="0"/>
              </a:spcBef>
              <a:buFont typeface="+mj-lt"/>
              <a:buAutoNum type="alphaLcParenR"/>
            </a:pPr>
            <a:r>
              <a:rPr lang="en-US" sz="1400" dirty="0"/>
              <a:t>All of the above  </a:t>
            </a:r>
          </a:p>
        </p:txBody>
      </p:sp>
    </p:spTree>
    <p:extLst>
      <p:ext uri="{BB962C8B-B14F-4D97-AF65-F5344CB8AC3E}">
        <p14:creationId xmlns:p14="http://schemas.microsoft.com/office/powerpoint/2010/main" val="1789621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a:noFill/>
          <a:ln>
            <a:noFill/>
          </a:ln>
        </p:spPr>
        <p:txBody>
          <a:bodyPr/>
          <a:lstStyle/>
          <a:p>
            <a:r>
              <a:rPr lang="en-US" dirty="0"/>
              <a:t>Psychiatric Providers’ Responsibilities</a:t>
            </a:r>
          </a:p>
        </p:txBody>
      </p:sp>
      <p:sp>
        <p:nvSpPr>
          <p:cNvPr id="3" name="Content Placeholder 2"/>
          <p:cNvSpPr>
            <a:spLocks noGrp="1"/>
          </p:cNvSpPr>
          <p:nvPr>
            <p:ph idx="1"/>
          </p:nvPr>
        </p:nvSpPr>
        <p:spPr>
          <a:noFill/>
          <a:ln w="28575">
            <a:noFill/>
          </a:ln>
        </p:spPr>
        <p:txBody>
          <a:bodyPr/>
          <a:lstStyle/>
          <a:p>
            <a:pPr>
              <a:spcBef>
                <a:spcPts val="1200"/>
              </a:spcBef>
              <a:buFont typeface="Arial" pitchFamily="34" charset="0"/>
              <a:buChar char="•"/>
            </a:pPr>
            <a:r>
              <a:rPr lang="en-US" b="1" u="sng" dirty="0"/>
              <a:t>Minimize</a:t>
            </a:r>
            <a:r>
              <a:rPr lang="en-US" dirty="0"/>
              <a:t>:  Effects of SGAs and other psychotropic medications</a:t>
            </a:r>
          </a:p>
          <a:p>
            <a:pPr>
              <a:spcBef>
                <a:spcPts val="1200"/>
              </a:spcBef>
              <a:buFont typeface="Arial" pitchFamily="34" charset="0"/>
              <a:buChar char="•"/>
            </a:pPr>
            <a:r>
              <a:rPr lang="en-US" b="1" u="sng" dirty="0"/>
              <a:t>Screen</a:t>
            </a:r>
            <a:r>
              <a:rPr lang="en-US" dirty="0"/>
              <a:t>: For illness using APA/ADA Guidelines, others</a:t>
            </a:r>
          </a:p>
          <a:p>
            <a:pPr>
              <a:spcBef>
                <a:spcPts val="1200"/>
              </a:spcBef>
              <a:buFont typeface="Arial" pitchFamily="34" charset="0"/>
              <a:buChar char="•"/>
            </a:pPr>
            <a:r>
              <a:rPr lang="en-US" b="1" u="sng" dirty="0"/>
              <a:t>Counsel</a:t>
            </a:r>
            <a:r>
              <a:rPr lang="en-US" dirty="0"/>
              <a:t>: Lifestyle modification – smoking, weight loss</a:t>
            </a:r>
          </a:p>
          <a:p>
            <a:pPr>
              <a:spcBef>
                <a:spcPts val="1200"/>
              </a:spcBef>
              <a:buFont typeface="Arial" pitchFamily="34" charset="0"/>
              <a:buChar char="•"/>
            </a:pPr>
            <a:r>
              <a:rPr lang="en-US" b="1" u="sng" dirty="0"/>
              <a:t>Treat</a:t>
            </a:r>
            <a:r>
              <a:rPr lang="en-US" dirty="0"/>
              <a:t>: Some chronic medical conditions with adequate training/consultation if desired</a:t>
            </a:r>
          </a:p>
        </p:txBody>
      </p:sp>
    </p:spTree>
    <p:extLst>
      <p:ext uri="{BB962C8B-B14F-4D97-AF65-F5344CB8AC3E}">
        <p14:creationId xmlns:p14="http://schemas.microsoft.com/office/powerpoint/2010/main" val="1220579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838200"/>
          </a:xfrm>
        </p:spPr>
        <p:txBody>
          <a:bodyPr/>
          <a:lstStyle/>
          <a:p>
            <a:r>
              <a:rPr lang="en-US" dirty="0"/>
              <a:t>Engage Psychiatric Providers</a:t>
            </a:r>
          </a:p>
        </p:txBody>
      </p:sp>
      <p:sp>
        <p:nvSpPr>
          <p:cNvPr id="3" name="Content Placeholder 2"/>
          <p:cNvSpPr>
            <a:spLocks noGrp="1"/>
          </p:cNvSpPr>
          <p:nvPr>
            <p:ph idx="1"/>
          </p:nvPr>
        </p:nvSpPr>
        <p:spPr>
          <a:xfrm>
            <a:off x="685800" y="1676400"/>
            <a:ext cx="8001000" cy="4038600"/>
          </a:xfrm>
        </p:spPr>
        <p:txBody>
          <a:bodyPr/>
          <a:lstStyle/>
          <a:p>
            <a:pPr>
              <a:buFont typeface="Arial" pitchFamily="34" charset="0"/>
              <a:buChar char="•"/>
            </a:pPr>
            <a:r>
              <a:rPr lang="en-US" sz="2000" dirty="0"/>
              <a:t>Shared patients, shared illnesses – they can counsel, switch meds, minimize side effects, treat – work in partnership with PCP</a:t>
            </a:r>
          </a:p>
          <a:p>
            <a:pPr>
              <a:buFont typeface="Arial" pitchFamily="34" charset="0"/>
              <a:buChar char="•"/>
            </a:pPr>
            <a:r>
              <a:rPr lang="en-US" sz="2000" dirty="0"/>
              <a:t>Patients see them as their doctor and may want their approval first before starting medications from PCP</a:t>
            </a:r>
          </a:p>
          <a:p>
            <a:pPr>
              <a:buFont typeface="Arial" pitchFamily="34" charset="0"/>
              <a:buChar char="•"/>
            </a:pPr>
            <a:r>
              <a:rPr lang="en-US" sz="2000" dirty="0"/>
              <a:t>Complications of psychiatric medications and medical comorbidities require discussion among colleagues</a:t>
            </a:r>
          </a:p>
          <a:p>
            <a:pPr marL="0" indent="0"/>
            <a:r>
              <a:rPr lang="en-US" sz="2000" b="1" dirty="0"/>
              <a:t>Tips</a:t>
            </a:r>
          </a:p>
          <a:p>
            <a:pPr>
              <a:buFont typeface="Arial" pitchFamily="34" charset="0"/>
              <a:buChar char="•"/>
            </a:pPr>
            <a:r>
              <a:rPr lang="en-US" sz="2000" dirty="0"/>
              <a:t>Staff complicated patients together</a:t>
            </a:r>
          </a:p>
          <a:p>
            <a:pPr>
              <a:buFont typeface="Arial" pitchFamily="34" charset="0"/>
              <a:buChar char="•"/>
            </a:pPr>
            <a:r>
              <a:rPr lang="en-US" sz="2000" dirty="0"/>
              <a:t>Go to medical staff meetings – be part of their team</a:t>
            </a:r>
          </a:p>
          <a:p>
            <a:pPr>
              <a:buFont typeface="Arial" pitchFamily="34" charset="0"/>
              <a:buChar char="•"/>
            </a:pPr>
            <a:r>
              <a:rPr lang="en-US" sz="2000" dirty="0"/>
              <a:t>Educate – help restore their skills in treating chronic medical problems – help them be more well-rounded medical providers</a:t>
            </a:r>
          </a:p>
          <a:p>
            <a:endParaRPr lang="en-US" dirty="0"/>
          </a:p>
          <a:p>
            <a:endParaRPr lang="en-US" dirty="0"/>
          </a:p>
        </p:txBody>
      </p:sp>
    </p:spTree>
    <p:extLst>
      <p:ext uri="{BB962C8B-B14F-4D97-AF65-F5344CB8AC3E}">
        <p14:creationId xmlns:p14="http://schemas.microsoft.com/office/powerpoint/2010/main" val="69347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normAutofit fontScale="90000"/>
          </a:bodyPr>
          <a:lstStyle/>
          <a:p>
            <a:r>
              <a:rPr lang="en-US" dirty="0">
                <a:solidFill>
                  <a:schemeClr val="tx1">
                    <a:lumMod val="75000"/>
                    <a:lumOff val="25000"/>
                  </a:schemeClr>
                </a:solidFill>
              </a:rPr>
              <a:t>Working with Psychiatric Providers (Cont’d)</a:t>
            </a:r>
          </a:p>
        </p:txBody>
      </p:sp>
      <p:sp>
        <p:nvSpPr>
          <p:cNvPr id="3" name="Content Placeholder 2"/>
          <p:cNvSpPr>
            <a:spLocks noGrp="1"/>
          </p:cNvSpPr>
          <p:nvPr>
            <p:ph idx="1"/>
          </p:nvPr>
        </p:nvSpPr>
        <p:spPr>
          <a:xfrm>
            <a:off x="914400" y="1600200"/>
            <a:ext cx="6477000" cy="4114799"/>
          </a:xfrm>
        </p:spPr>
        <p:txBody>
          <a:bodyPr>
            <a:normAutofit fontScale="85000" lnSpcReduction="10000"/>
          </a:bodyPr>
          <a:lstStyle/>
          <a:p>
            <a:pPr>
              <a:buFont typeface="Arial" pitchFamily="34" charset="0"/>
              <a:buChar char="•"/>
            </a:pPr>
            <a:r>
              <a:rPr lang="en-US" dirty="0"/>
              <a:t>Some places have no nurses, no MAs and psychiatrists feel stressed about trying to do this all by themselves with scales and blood pressure cuffs</a:t>
            </a:r>
          </a:p>
          <a:p>
            <a:pPr>
              <a:buFont typeface="Arial" pitchFamily="34" charset="0"/>
              <a:buChar char="•"/>
            </a:pPr>
            <a:r>
              <a:rPr lang="en-US" dirty="0"/>
              <a:t>Can be insecure about medical skills or uncomfortable treating other medical problems: “out of my scope of practice” “not safe”  </a:t>
            </a:r>
          </a:p>
          <a:p>
            <a:pPr>
              <a:buFont typeface="Arial" pitchFamily="34" charset="0"/>
              <a:buChar char="•"/>
            </a:pPr>
            <a:r>
              <a:rPr lang="en-US" dirty="0"/>
              <a:t>Liability concerns</a:t>
            </a:r>
          </a:p>
          <a:p>
            <a:pPr>
              <a:buFont typeface="Arial" pitchFamily="34" charset="0"/>
              <a:buChar char="•"/>
            </a:pPr>
            <a:r>
              <a:rPr lang="en-US" dirty="0"/>
              <a:t>Check in with each other before changing each others meds, agree on changes</a:t>
            </a:r>
          </a:p>
          <a:p>
            <a:pPr>
              <a:buFont typeface="Arial" pitchFamily="34" charset="0"/>
              <a:buChar char="•"/>
            </a:pPr>
            <a:r>
              <a:rPr lang="en-US" dirty="0"/>
              <a:t>May see this as intrusive meddling instead of much needed support - these are “their” patients</a:t>
            </a:r>
          </a:p>
          <a:p>
            <a:pPr>
              <a:buFont typeface="Arial" pitchFamily="34" charset="0"/>
              <a:buChar char="•"/>
            </a:pPr>
            <a:r>
              <a:rPr lang="en-US" b="1" i="1" dirty="0"/>
              <a:t>We’re on the same team - potential for successful partnerships!  </a:t>
            </a:r>
          </a:p>
        </p:txBody>
      </p:sp>
      <p:pic>
        <p:nvPicPr>
          <p:cNvPr id="3074" name="Picture 2" descr="Image of therapist sitting in office 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52667"/>
            <a:ext cx="1951025" cy="234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22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Examples: Working with Psychiatric Providers</a:t>
            </a:r>
          </a:p>
        </p:txBody>
      </p:sp>
      <p:sp>
        <p:nvSpPr>
          <p:cNvPr id="3" name="Content Placeholder 2"/>
          <p:cNvSpPr>
            <a:spLocks noGrp="1"/>
          </p:cNvSpPr>
          <p:nvPr>
            <p:ph idx="1"/>
          </p:nvPr>
        </p:nvSpPr>
        <p:spPr>
          <a:xfrm>
            <a:off x="685800" y="1981200"/>
            <a:ext cx="8153400" cy="3581400"/>
          </a:xfrm>
        </p:spPr>
        <p:txBody>
          <a:bodyPr/>
          <a:lstStyle/>
          <a:p>
            <a:pPr marL="0" indent="0">
              <a:spcBef>
                <a:spcPts val="0"/>
              </a:spcBef>
            </a:pPr>
            <a:r>
              <a:rPr lang="en-US" sz="2000" u="sng" dirty="0"/>
              <a:t>Psych A</a:t>
            </a:r>
            <a:r>
              <a:rPr lang="en-US" sz="2000" dirty="0"/>
              <a:t> is community psychiatrist that has been working for the past 12 years with patients in an urban setting. She feels constrained by the 15 minute med check environment and wishes she had more time to talk with her patients and to develop a therapeutic alliance. She feels that checking vital signs, weighing the patient and talking about lifestyle changes is impossible without more staff and time for patient interaction. Her patients have a number of complex medical problems. She does not have time to call and discuss patients since she does not have a nurse or medical assistant. She has a 16 week back log for new patients.</a:t>
            </a:r>
          </a:p>
          <a:p>
            <a:pPr>
              <a:spcBef>
                <a:spcPts val="0"/>
              </a:spcBef>
            </a:pPr>
            <a:endParaRPr lang="en-US" sz="2000" i="1" dirty="0">
              <a:solidFill>
                <a:srgbClr val="FF0000"/>
              </a:solidFill>
            </a:endParaRPr>
          </a:p>
          <a:p>
            <a:pPr>
              <a:spcBef>
                <a:spcPts val="0"/>
              </a:spcBef>
            </a:pPr>
            <a:r>
              <a:rPr lang="en-US" sz="2000" b="1" i="1" dirty="0"/>
              <a:t>How might a partnership with this psychiatrist improve patient care?</a:t>
            </a:r>
          </a:p>
          <a:p>
            <a:endParaRPr lang="en-US" dirty="0"/>
          </a:p>
        </p:txBody>
      </p:sp>
    </p:spTree>
    <p:extLst>
      <p:ext uri="{BB962C8B-B14F-4D97-AF65-F5344CB8AC3E}">
        <p14:creationId xmlns:p14="http://schemas.microsoft.com/office/powerpoint/2010/main" val="2692456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Examples: continued</a:t>
            </a:r>
          </a:p>
        </p:txBody>
      </p:sp>
      <p:sp>
        <p:nvSpPr>
          <p:cNvPr id="3" name="Content Placeholder 2"/>
          <p:cNvSpPr>
            <a:spLocks noGrp="1"/>
          </p:cNvSpPr>
          <p:nvPr>
            <p:ph idx="1"/>
          </p:nvPr>
        </p:nvSpPr>
        <p:spPr>
          <a:xfrm>
            <a:off x="685800" y="1828800"/>
            <a:ext cx="8001000" cy="3581400"/>
          </a:xfrm>
        </p:spPr>
        <p:txBody>
          <a:bodyPr/>
          <a:lstStyle/>
          <a:p>
            <a:pPr marL="0" indent="0"/>
            <a:r>
              <a:rPr lang="en-US" sz="2000" u="sng" dirty="0"/>
              <a:t>Psych B</a:t>
            </a:r>
            <a:r>
              <a:rPr lang="en-US" sz="2000" dirty="0"/>
              <a:t> did a residency in internal medicine and then psychiatry. He has worked for the past 15 years as a psychiatrist and never recertified for internal medicine. He feels comfortable refilling medications for blood pressure and diabetes for his patients that don't have a PCP, however, recently he is getting concerned about the new medications and new tests coming out for treatment of HTN and DM. He feels he has no other choice, since his patients will only come to see him and no other doctor.</a:t>
            </a:r>
          </a:p>
          <a:p>
            <a:endParaRPr lang="en-US" sz="2000" dirty="0"/>
          </a:p>
          <a:p>
            <a:r>
              <a:rPr lang="en-US" sz="2000" b="1" i="1" dirty="0"/>
              <a:t>How could you help this psychiatrist provide better care?</a:t>
            </a:r>
          </a:p>
          <a:p>
            <a:endParaRPr lang="en-US" dirty="0"/>
          </a:p>
        </p:txBody>
      </p:sp>
    </p:spTree>
    <p:extLst>
      <p:ext uri="{BB962C8B-B14F-4D97-AF65-F5344CB8AC3E}">
        <p14:creationId xmlns:p14="http://schemas.microsoft.com/office/powerpoint/2010/main" val="1782923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Examples: continued pt. 2</a:t>
            </a:r>
          </a:p>
        </p:txBody>
      </p:sp>
      <p:sp>
        <p:nvSpPr>
          <p:cNvPr id="3" name="Content Placeholder 2"/>
          <p:cNvSpPr>
            <a:spLocks noGrp="1"/>
          </p:cNvSpPr>
          <p:nvPr>
            <p:ph idx="1"/>
          </p:nvPr>
        </p:nvSpPr>
        <p:spPr>
          <a:xfrm>
            <a:off x="685800" y="1905000"/>
            <a:ext cx="8001000" cy="3581400"/>
          </a:xfrm>
        </p:spPr>
        <p:txBody>
          <a:bodyPr/>
          <a:lstStyle/>
          <a:p>
            <a:pPr marL="0" indent="0"/>
            <a:r>
              <a:rPr lang="en-US" u="sng" dirty="0"/>
              <a:t>Psych C</a:t>
            </a:r>
            <a:r>
              <a:rPr lang="en-US" dirty="0"/>
              <a:t> is a CRNP working in a community behavioral health center. She sees patients who also go to a local federally qualified health center (FQHC). She admits she is frustrated that the doctors at the FQHC seem to be giving her patients clonazepam for anxiety. She refers to the docs at the FQHC as "knuckle heads" that don't know drug addicts shouldn’t be prescribed these kind of medications.</a:t>
            </a:r>
          </a:p>
          <a:p>
            <a:endParaRPr lang="en-US" sz="2000" i="1" dirty="0">
              <a:solidFill>
                <a:srgbClr val="FF0000"/>
              </a:solidFill>
            </a:endParaRPr>
          </a:p>
          <a:p>
            <a:r>
              <a:rPr lang="en-US" sz="2000" b="1" i="1" dirty="0"/>
              <a:t>What approach could be used to find a solution to this problem?</a:t>
            </a:r>
          </a:p>
          <a:p>
            <a:endParaRPr lang="en-US" dirty="0"/>
          </a:p>
        </p:txBody>
      </p:sp>
    </p:spTree>
    <p:extLst>
      <p:ext uri="{BB962C8B-B14F-4D97-AF65-F5344CB8AC3E}">
        <p14:creationId xmlns:p14="http://schemas.microsoft.com/office/powerpoint/2010/main" val="3588615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Examples: continued pt. 3</a:t>
            </a:r>
          </a:p>
        </p:txBody>
      </p:sp>
      <p:sp>
        <p:nvSpPr>
          <p:cNvPr id="3" name="Content Placeholder 2"/>
          <p:cNvSpPr>
            <a:spLocks noGrp="1"/>
          </p:cNvSpPr>
          <p:nvPr>
            <p:ph idx="1"/>
          </p:nvPr>
        </p:nvSpPr>
        <p:spPr>
          <a:xfrm>
            <a:off x="685800" y="1752600"/>
            <a:ext cx="8001000" cy="3733800"/>
          </a:xfrm>
        </p:spPr>
        <p:txBody>
          <a:bodyPr/>
          <a:lstStyle/>
          <a:p>
            <a:pPr marL="0" indent="0"/>
            <a:r>
              <a:rPr lang="en-US" u="sng" dirty="0"/>
              <a:t>Psych D</a:t>
            </a:r>
            <a:r>
              <a:rPr lang="en-US" dirty="0"/>
              <a:t> has managed a CTT/ACT team for 5 years. She lost four patients last year to heart attack and cancer. She became frustrated by the lack of PCPs in her area that would see her patients or take the time to manage their medical problems. She has been working with two family practice doctors to develop a working relationship.  She has exchanged secure email and cell phone numbers with these providers and they talk about patient care regularly to coordinate medications and test results.</a:t>
            </a:r>
          </a:p>
          <a:p>
            <a:endParaRPr lang="en-US" sz="2000" dirty="0"/>
          </a:p>
          <a:p>
            <a:r>
              <a:rPr lang="en-US" sz="2000" b="1" i="1" dirty="0"/>
              <a:t>Working together for successful partnership</a:t>
            </a:r>
          </a:p>
        </p:txBody>
      </p:sp>
    </p:spTree>
    <p:extLst>
      <p:ext uri="{BB962C8B-B14F-4D97-AF65-F5344CB8AC3E}">
        <p14:creationId xmlns:p14="http://schemas.microsoft.com/office/powerpoint/2010/main" val="48230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70" y="759376"/>
            <a:ext cx="8417859" cy="635415"/>
          </a:xfrm>
        </p:spPr>
        <p:txBody>
          <a:bodyPr/>
          <a:lstStyle/>
          <a:p>
            <a:r>
              <a:rPr lang="en-US" sz="2600" dirty="0"/>
              <a:t>Successful PCP/Psychiatric provided partnerships</a:t>
            </a:r>
            <a:endParaRPr lang="en-US" sz="2600" dirty="0"/>
          </a:p>
        </p:txBody>
      </p:sp>
      <p:pic>
        <p:nvPicPr>
          <p:cNvPr id="2050" name="Picture 2" descr="Image of Lucy and Charlie Brown in advice booth"/>
          <p:cNvPicPr>
            <a:picLocks noChangeAspect="1" noChangeArrowheads="1"/>
          </p:cNvPicPr>
          <p:nvPr/>
        </p:nvPicPr>
        <p:blipFill>
          <a:blip r:embed="rId3" cstate="print"/>
          <a:srcRect/>
          <a:stretch>
            <a:fillRect/>
          </a:stretch>
        </p:blipFill>
        <p:spPr bwMode="auto">
          <a:xfrm>
            <a:off x="1676400" y="1371600"/>
            <a:ext cx="6100482" cy="3983750"/>
          </a:xfrm>
          <a:prstGeom prst="rect">
            <a:avLst/>
          </a:prstGeom>
          <a:ln>
            <a:solidFill>
              <a:srgbClr val="4F81BD"/>
            </a:solidFill>
          </a:ln>
          <a:effectLst>
            <a:outerShdw blurRad="292100" dist="139700" dir="2700000" algn="tl" rotWithShape="0">
              <a:srgbClr val="333333">
                <a:alpha val="65000"/>
              </a:srgbClr>
            </a:outerShdw>
          </a:effectLst>
        </p:spPr>
      </p:pic>
      <p:sp>
        <p:nvSpPr>
          <p:cNvPr id="27651" name="TextBox 4"/>
          <p:cNvSpPr txBox="1">
            <a:spLocks noChangeArrowheads="1"/>
          </p:cNvSpPr>
          <p:nvPr/>
        </p:nvSpPr>
        <p:spPr bwMode="auto">
          <a:xfrm>
            <a:off x="838200" y="54819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1200" i="1" dirty="0">
                <a:latin typeface="+mn-lt"/>
              </a:rPr>
              <a:t>Partners in Health -  Primary Care/County Mental Health Collaboration Toolkit</a:t>
            </a:r>
            <a:r>
              <a:rPr lang="en-US" sz="1200" dirty="0">
                <a:latin typeface="+mn-lt"/>
              </a:rPr>
              <a:t>, Integrated Behavioral Health Project (IBHP), October 2009</a:t>
            </a:r>
          </a:p>
        </p:txBody>
      </p:sp>
    </p:spTree>
    <p:extLst>
      <p:ext uri="{BB962C8B-B14F-4D97-AF65-F5344CB8AC3E}">
        <p14:creationId xmlns:p14="http://schemas.microsoft.com/office/powerpoint/2010/main" val="268880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Reflections and Discussion</a:t>
            </a:r>
          </a:p>
        </p:txBody>
      </p:sp>
      <p:sp>
        <p:nvSpPr>
          <p:cNvPr id="3" name="Content Placeholder 2"/>
          <p:cNvSpPr>
            <a:spLocks noGrp="1"/>
          </p:cNvSpPr>
          <p:nvPr>
            <p:ph idx="1"/>
          </p:nvPr>
        </p:nvSpPr>
        <p:spPr>
          <a:xfrm>
            <a:off x="685800" y="1905000"/>
            <a:ext cx="8001000" cy="3581400"/>
          </a:xfrm>
        </p:spPr>
        <p:txBody>
          <a:bodyPr/>
          <a:lstStyle/>
          <a:p>
            <a:pPr>
              <a:buFont typeface="Arial" panose="020B0604020202020204" pitchFamily="34" charset="0"/>
              <a:buChar char="•"/>
            </a:pPr>
            <a:r>
              <a:rPr lang="en-US" dirty="0"/>
              <a:t>What do you see as the boundaries of care with your psychiatric colleagues?</a:t>
            </a:r>
          </a:p>
          <a:p>
            <a:pPr>
              <a:buFont typeface="Arial" panose="020B0604020202020204" pitchFamily="34" charset="0"/>
              <a:buChar char="•"/>
            </a:pPr>
            <a:endParaRPr lang="en-US" dirty="0"/>
          </a:p>
          <a:p>
            <a:pPr>
              <a:buFont typeface="Arial" panose="020B0604020202020204" pitchFamily="34" charset="0"/>
              <a:buChar char="•"/>
            </a:pPr>
            <a:r>
              <a:rPr lang="en-US" dirty="0"/>
              <a:t>What might be a best approach to discussing care concerns, such as a patient with cardiovascular disease on olanzapine, with their psychiatric provider?</a:t>
            </a:r>
          </a:p>
          <a:p>
            <a:pPr>
              <a:buFont typeface="Arial" panose="020B0604020202020204" pitchFamily="34" charset="0"/>
              <a:buChar char="•"/>
            </a:pPr>
            <a:endParaRPr lang="en-US" dirty="0"/>
          </a:p>
          <a:p>
            <a:pPr>
              <a:buFont typeface="Arial" panose="020B0604020202020204" pitchFamily="34" charset="0"/>
              <a:buChar char="•"/>
            </a:pPr>
            <a:r>
              <a:rPr lang="en-US" dirty="0"/>
              <a:t>Who could you talk to if there is disagreement among the treating providers?  </a:t>
            </a:r>
          </a:p>
        </p:txBody>
      </p:sp>
    </p:spTree>
    <p:extLst>
      <p:ext uri="{BB962C8B-B14F-4D97-AF65-F5344CB8AC3E}">
        <p14:creationId xmlns:p14="http://schemas.microsoft.com/office/powerpoint/2010/main" val="30524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838200"/>
          </a:xfrm>
        </p:spPr>
        <p:txBody>
          <a:bodyPr/>
          <a:lstStyle/>
          <a:p>
            <a:r>
              <a:rPr lang="en-US" dirty="0"/>
              <a:t>Post Test Questions</a:t>
            </a:r>
          </a:p>
        </p:txBody>
      </p:sp>
      <p:sp>
        <p:nvSpPr>
          <p:cNvPr id="4" name="Content Placeholder 2"/>
          <p:cNvSpPr txBox="1">
            <a:spLocks/>
          </p:cNvSpPr>
          <p:nvPr/>
        </p:nvSpPr>
        <p:spPr bwMode="auto">
          <a:xfrm>
            <a:off x="685800" y="1371600"/>
            <a:ext cx="8001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346075" indent="-346075">
              <a:buFont typeface="Wingdings" charset="0"/>
              <a:buAutoNum type="arabicPeriod"/>
            </a:pPr>
            <a:r>
              <a:rPr lang="en-US" sz="1400" b="1" kern="0" dirty="0"/>
              <a:t>Which SGAs lead to the most weight gain?</a:t>
            </a:r>
          </a:p>
          <a:p>
            <a:pPr marL="690563" lvl="1" indent="-293688">
              <a:spcBef>
                <a:spcPts val="0"/>
              </a:spcBef>
              <a:buFont typeface="+mj-lt"/>
              <a:buAutoNum type="alphaLcParenR"/>
            </a:pPr>
            <a:r>
              <a:rPr lang="en-US" sz="1400" kern="0" dirty="0"/>
              <a:t>Olanzapine (Zyprexa) and Quetiapine (Seroquel)</a:t>
            </a:r>
          </a:p>
          <a:p>
            <a:pPr marL="690563" lvl="1" indent="-293688">
              <a:spcBef>
                <a:spcPts val="0"/>
              </a:spcBef>
              <a:buFont typeface="+mj-lt"/>
              <a:buAutoNum type="alphaLcParenR"/>
            </a:pPr>
            <a:r>
              <a:rPr lang="en-US" sz="1400" kern="0" dirty="0"/>
              <a:t>Risperidone (Risperdal)</a:t>
            </a:r>
          </a:p>
          <a:p>
            <a:pPr marL="690563" lvl="1" indent="-293688">
              <a:spcBef>
                <a:spcPts val="0"/>
              </a:spcBef>
              <a:buFont typeface="+mj-lt"/>
              <a:buAutoNum type="alphaLcParenR"/>
            </a:pPr>
            <a:r>
              <a:rPr lang="en-US" sz="1400" kern="0" dirty="0" err="1"/>
              <a:t>Aripiprazol</a:t>
            </a:r>
            <a:r>
              <a:rPr lang="en-US" sz="1400" kern="0" dirty="0"/>
              <a:t> (</a:t>
            </a:r>
            <a:r>
              <a:rPr lang="en-US" sz="1400" kern="0" dirty="0" err="1"/>
              <a:t>Abilify</a:t>
            </a:r>
            <a:r>
              <a:rPr lang="en-US" sz="1400" kern="0" dirty="0"/>
              <a:t>) and Ziprasidone (Geodon)</a:t>
            </a:r>
          </a:p>
          <a:p>
            <a:pPr marL="690563" lvl="1" indent="-293688">
              <a:spcBef>
                <a:spcPts val="0"/>
              </a:spcBef>
              <a:buFont typeface="+mj-lt"/>
              <a:buAutoNum type="alphaLcParenR"/>
            </a:pPr>
            <a:r>
              <a:rPr lang="en-US" sz="1400" kern="0" dirty="0"/>
              <a:t>Haloperidol (Haldol) and </a:t>
            </a:r>
            <a:r>
              <a:rPr lang="en-US" sz="1400" kern="0" dirty="0" err="1"/>
              <a:t>Fluphenazine</a:t>
            </a:r>
            <a:r>
              <a:rPr lang="en-US" sz="1400" kern="0" dirty="0"/>
              <a:t> (</a:t>
            </a:r>
            <a:r>
              <a:rPr lang="en-US" sz="1400" kern="0" dirty="0" err="1"/>
              <a:t>Prolixin</a:t>
            </a:r>
            <a:r>
              <a:rPr lang="en-US" sz="1400" kern="0" dirty="0"/>
              <a:t>)</a:t>
            </a:r>
          </a:p>
          <a:p>
            <a:pPr marL="346075" indent="-346075">
              <a:buFont typeface="Wingdings" charset="0"/>
              <a:buAutoNum type="arabicPeriod" startAt="2"/>
            </a:pPr>
            <a:r>
              <a:rPr lang="en-US" sz="1400" b="1" kern="0" dirty="0"/>
              <a:t>Which tests are recommended by the ADA/APA guidelines for SGAs?</a:t>
            </a:r>
          </a:p>
          <a:p>
            <a:pPr marL="690563" lvl="1" indent="-293688">
              <a:spcBef>
                <a:spcPts val="0"/>
              </a:spcBef>
              <a:buFont typeface="+mj-lt"/>
              <a:buAutoNum type="alphaLcParenR"/>
            </a:pPr>
            <a:r>
              <a:rPr lang="en-US" sz="1400" kern="0" dirty="0"/>
              <a:t>Lipid Panel</a:t>
            </a:r>
          </a:p>
          <a:p>
            <a:pPr marL="690563" lvl="1" indent="-293688">
              <a:spcBef>
                <a:spcPts val="0"/>
              </a:spcBef>
              <a:buFont typeface="+mj-lt"/>
              <a:buAutoNum type="alphaLcParenR"/>
            </a:pPr>
            <a:r>
              <a:rPr lang="en-US" sz="1400" kern="0" dirty="0"/>
              <a:t>Fasting Blood Sugar</a:t>
            </a:r>
          </a:p>
          <a:p>
            <a:pPr marL="690563" lvl="1" indent="-293688">
              <a:spcBef>
                <a:spcPts val="0"/>
              </a:spcBef>
              <a:buFont typeface="+mj-lt"/>
              <a:buAutoNum type="alphaLcParenR"/>
            </a:pPr>
            <a:r>
              <a:rPr lang="en-US" sz="1400" kern="0" dirty="0"/>
              <a:t>BMI</a:t>
            </a:r>
          </a:p>
          <a:p>
            <a:pPr marL="690563" lvl="1" indent="-293688">
              <a:spcBef>
                <a:spcPts val="0"/>
              </a:spcBef>
              <a:buFont typeface="+mj-lt"/>
              <a:buAutoNum type="alphaLcParenR"/>
            </a:pPr>
            <a:r>
              <a:rPr lang="en-US" sz="1400" kern="0" dirty="0"/>
              <a:t>All the above</a:t>
            </a:r>
          </a:p>
          <a:p>
            <a:pPr>
              <a:buFont typeface="Wingdings" charset="0"/>
              <a:buAutoNum type="arabicPeriod" startAt="3"/>
            </a:pPr>
            <a:r>
              <a:rPr lang="en-US" sz="1400" b="1" kern="0" dirty="0"/>
              <a:t>What percentage of people with schizophrenia smoke?</a:t>
            </a:r>
          </a:p>
          <a:p>
            <a:pPr marL="685800" lvl="1" indent="-288925">
              <a:spcBef>
                <a:spcPts val="0"/>
              </a:spcBef>
              <a:buFont typeface="+mj-lt"/>
              <a:buAutoNum type="alphaLcParenR"/>
            </a:pPr>
            <a:r>
              <a:rPr lang="en-US" sz="1400" kern="0" dirty="0"/>
              <a:t>~30 - 40%</a:t>
            </a:r>
          </a:p>
          <a:p>
            <a:pPr marL="685800" lvl="1" indent="-288925">
              <a:spcBef>
                <a:spcPts val="0"/>
              </a:spcBef>
              <a:buFont typeface="+mj-lt"/>
              <a:buAutoNum type="alphaLcParenR"/>
            </a:pPr>
            <a:r>
              <a:rPr lang="en-US" sz="1400" kern="0" dirty="0"/>
              <a:t>~40 - 50%</a:t>
            </a:r>
          </a:p>
          <a:p>
            <a:pPr marL="685800" lvl="1" indent="-288925">
              <a:spcBef>
                <a:spcPts val="0"/>
              </a:spcBef>
              <a:buFont typeface="+mj-lt"/>
              <a:buAutoNum type="alphaLcParenR"/>
            </a:pPr>
            <a:r>
              <a:rPr lang="en-US" sz="1400" kern="0" dirty="0"/>
              <a:t>~70 - 80%</a:t>
            </a:r>
          </a:p>
          <a:p>
            <a:pPr marL="685800" lvl="1" indent="-288925">
              <a:spcBef>
                <a:spcPts val="0"/>
              </a:spcBef>
              <a:buFont typeface="+mj-lt"/>
              <a:buAutoNum type="alphaLcParenR"/>
            </a:pPr>
            <a:r>
              <a:rPr lang="en-US" sz="1400" kern="0" dirty="0"/>
              <a:t>~90%</a:t>
            </a:r>
          </a:p>
          <a:p>
            <a:pPr>
              <a:buFont typeface="Wingdings" charset="0"/>
              <a:buAutoNum type="arabicPeriod" startAt="4"/>
            </a:pPr>
            <a:r>
              <a:rPr lang="en-US" sz="1400" b="1" kern="0" dirty="0"/>
              <a:t>What roles do the psychiatric providers play in the medical treatment of their patients?</a:t>
            </a:r>
          </a:p>
          <a:p>
            <a:pPr marL="685800" lvl="1" indent="-288925">
              <a:spcBef>
                <a:spcPts val="0"/>
              </a:spcBef>
              <a:buFont typeface="+mj-lt"/>
              <a:buAutoNum type="alphaLcParenR"/>
            </a:pPr>
            <a:r>
              <a:rPr lang="en-US" sz="1400" kern="0" dirty="0"/>
              <a:t>Minimize risk by selection of medications</a:t>
            </a:r>
          </a:p>
          <a:p>
            <a:pPr marL="685800" lvl="1" indent="-288925">
              <a:spcBef>
                <a:spcPts val="0"/>
              </a:spcBef>
              <a:buFont typeface="+mj-lt"/>
              <a:buAutoNum type="alphaLcParenR"/>
            </a:pPr>
            <a:r>
              <a:rPr lang="en-US" sz="1400" kern="0" dirty="0"/>
              <a:t>Screen for medical complications of medications</a:t>
            </a:r>
          </a:p>
          <a:p>
            <a:pPr marL="685800" lvl="1" indent="-288925">
              <a:spcBef>
                <a:spcPts val="0"/>
              </a:spcBef>
              <a:buFont typeface="+mj-lt"/>
              <a:buAutoNum type="alphaLcParenR"/>
            </a:pPr>
            <a:r>
              <a:rPr lang="en-US" sz="1400" kern="0" dirty="0"/>
              <a:t>Counsel on lifestyle modification</a:t>
            </a:r>
          </a:p>
          <a:p>
            <a:pPr marL="685800" lvl="1" indent="-288925">
              <a:spcBef>
                <a:spcPts val="0"/>
              </a:spcBef>
              <a:buFont typeface="+mj-lt"/>
              <a:buAutoNum type="alphaLcParenR"/>
            </a:pPr>
            <a:r>
              <a:rPr lang="en-US" sz="1400" kern="0" dirty="0"/>
              <a:t>All of the above  </a:t>
            </a:r>
          </a:p>
        </p:txBody>
      </p:sp>
    </p:spTree>
    <p:extLst>
      <p:ext uri="{BB962C8B-B14F-4D97-AF65-F5344CB8AC3E}">
        <p14:creationId xmlns:p14="http://schemas.microsoft.com/office/powerpoint/2010/main" val="422980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dirty="0"/>
              <a:t>Overview Module 4</a:t>
            </a:r>
          </a:p>
        </p:txBody>
      </p:sp>
      <p:sp>
        <p:nvSpPr>
          <p:cNvPr id="3" name="Content Placeholder 2"/>
          <p:cNvSpPr>
            <a:spLocks noGrp="1"/>
          </p:cNvSpPr>
          <p:nvPr>
            <p:ph idx="1"/>
          </p:nvPr>
        </p:nvSpPr>
        <p:spPr/>
        <p:txBody>
          <a:bodyPr>
            <a:normAutofit fontScale="92500" lnSpcReduction="10000"/>
          </a:bodyPr>
          <a:lstStyle/>
          <a:p>
            <a:pPr marL="457200" indent="-457200">
              <a:buFont typeface="Arial" pitchFamily="34" charset="0"/>
              <a:buChar char="•"/>
            </a:pPr>
            <a:r>
              <a:rPr lang="en-US" sz="3200" dirty="0"/>
              <a:t>Medication Classes</a:t>
            </a:r>
          </a:p>
          <a:p>
            <a:pPr marL="457200" indent="-457200">
              <a:buFont typeface="Arial" pitchFamily="34" charset="0"/>
              <a:buChar char="•"/>
            </a:pPr>
            <a:r>
              <a:rPr lang="en-US" sz="3200" dirty="0"/>
              <a:t>Anxiety</a:t>
            </a:r>
          </a:p>
          <a:p>
            <a:pPr marL="457200" indent="-457200">
              <a:buFont typeface="Arial" pitchFamily="34" charset="0"/>
              <a:buChar char="•"/>
            </a:pPr>
            <a:r>
              <a:rPr lang="en-US" sz="3200" dirty="0"/>
              <a:t>Sleep</a:t>
            </a:r>
          </a:p>
          <a:p>
            <a:pPr marL="457200" indent="-457200">
              <a:buFont typeface="Arial" pitchFamily="34" charset="0"/>
              <a:buChar char="•"/>
            </a:pPr>
            <a:r>
              <a:rPr lang="en-US" sz="3200" dirty="0"/>
              <a:t>Smoking</a:t>
            </a:r>
          </a:p>
          <a:p>
            <a:pPr marL="457200" indent="-457200">
              <a:buFont typeface="Arial" pitchFamily="34" charset="0"/>
              <a:buChar char="•"/>
            </a:pPr>
            <a:r>
              <a:rPr lang="en-US" sz="3200" dirty="0"/>
              <a:t>Substance Use</a:t>
            </a:r>
          </a:p>
          <a:p>
            <a:pPr marL="457200" indent="-457200">
              <a:buFont typeface="Arial" pitchFamily="34" charset="0"/>
              <a:buChar char="•"/>
            </a:pPr>
            <a:r>
              <a:rPr lang="en-US" sz="3200" dirty="0"/>
              <a:t>Pain</a:t>
            </a:r>
          </a:p>
          <a:p>
            <a:pPr marL="457200" indent="-457200">
              <a:buFont typeface="Arial" pitchFamily="34" charset="0"/>
              <a:buChar char="•"/>
            </a:pPr>
            <a:r>
              <a:rPr lang="en-US" sz="3200" dirty="0"/>
              <a:t>Working with Psychiatric Providers</a:t>
            </a:r>
          </a:p>
        </p:txBody>
      </p:sp>
    </p:spTree>
    <p:extLst>
      <p:ext uri="{BB962C8B-B14F-4D97-AF65-F5344CB8AC3E}">
        <p14:creationId xmlns:p14="http://schemas.microsoft.com/office/powerpoint/2010/main" val="207613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01000" cy="838200"/>
          </a:xfrm>
        </p:spPr>
        <p:txBody>
          <a:bodyPr/>
          <a:lstStyle/>
          <a:p>
            <a:r>
              <a:rPr lang="en-US" dirty="0"/>
              <a:t>Post Test Answers</a:t>
            </a:r>
          </a:p>
        </p:txBody>
      </p:sp>
      <p:sp>
        <p:nvSpPr>
          <p:cNvPr id="3" name="Content Placeholder 2"/>
          <p:cNvSpPr>
            <a:spLocks noGrp="1"/>
          </p:cNvSpPr>
          <p:nvPr>
            <p:ph idx="1"/>
          </p:nvPr>
        </p:nvSpPr>
        <p:spPr>
          <a:xfrm>
            <a:off x="685800" y="1447800"/>
            <a:ext cx="8001000" cy="4191000"/>
          </a:xfrm>
        </p:spPr>
        <p:txBody>
          <a:bodyPr/>
          <a:lstStyle/>
          <a:p>
            <a:pPr marL="346075" indent="-346075">
              <a:buAutoNum type="arabicPeriod"/>
            </a:pPr>
            <a:r>
              <a:rPr lang="en-US" sz="1400" b="1" dirty="0"/>
              <a:t>Which SGAs lead to the most weight gain?</a:t>
            </a:r>
          </a:p>
          <a:p>
            <a:pPr marL="803275" lvl="1" indent="-403225">
              <a:spcBef>
                <a:spcPts val="0"/>
              </a:spcBef>
              <a:buFont typeface="+mj-lt"/>
              <a:buAutoNum type="alphaLcParenR"/>
            </a:pPr>
            <a:r>
              <a:rPr lang="en-US" sz="1400" dirty="0">
                <a:solidFill>
                  <a:srgbClr val="C00000"/>
                </a:solidFill>
              </a:rPr>
              <a:t>Olanzapine (Zyprexa) and Quetiapine (Seroquel)</a:t>
            </a:r>
          </a:p>
          <a:p>
            <a:pPr marL="803275" lvl="1" indent="-403225">
              <a:spcBef>
                <a:spcPts val="0"/>
              </a:spcBef>
              <a:buFont typeface="+mj-lt"/>
              <a:buAutoNum type="alphaLcParenR"/>
            </a:pPr>
            <a:r>
              <a:rPr lang="en-US" sz="1400" dirty="0"/>
              <a:t>Risperidone (Risperdal)</a:t>
            </a:r>
          </a:p>
          <a:p>
            <a:pPr marL="803275" lvl="1" indent="-403225">
              <a:spcBef>
                <a:spcPts val="0"/>
              </a:spcBef>
              <a:buFont typeface="+mj-lt"/>
              <a:buAutoNum type="alphaLcParenR"/>
            </a:pPr>
            <a:r>
              <a:rPr lang="en-US" sz="1400" dirty="0"/>
              <a:t>Aripiprazol (</a:t>
            </a:r>
            <a:r>
              <a:rPr lang="en-US" sz="1400" dirty="0" err="1"/>
              <a:t>Abilify</a:t>
            </a:r>
            <a:r>
              <a:rPr lang="en-US" sz="1400" dirty="0"/>
              <a:t>) and Ziprasidone (Geodon)</a:t>
            </a:r>
          </a:p>
          <a:p>
            <a:pPr marL="803275" lvl="1" indent="-403225">
              <a:spcBef>
                <a:spcPts val="0"/>
              </a:spcBef>
              <a:buFont typeface="+mj-lt"/>
              <a:buAutoNum type="alphaLcParenR"/>
            </a:pPr>
            <a:r>
              <a:rPr lang="en-US" sz="1400" dirty="0"/>
              <a:t>Haloperidol (Haldol) and </a:t>
            </a:r>
            <a:r>
              <a:rPr lang="en-US" sz="1400" dirty="0" err="1"/>
              <a:t>Fluphenazine</a:t>
            </a:r>
            <a:r>
              <a:rPr lang="en-US" sz="1400" dirty="0"/>
              <a:t> (</a:t>
            </a:r>
            <a:r>
              <a:rPr lang="en-US" sz="1400" dirty="0" err="1"/>
              <a:t>Prolixin</a:t>
            </a:r>
            <a:r>
              <a:rPr lang="en-US" sz="1400" dirty="0"/>
              <a:t>)</a:t>
            </a:r>
          </a:p>
          <a:p>
            <a:pPr marL="346075" indent="-346075">
              <a:buAutoNum type="arabicPeriod" startAt="2"/>
            </a:pPr>
            <a:r>
              <a:rPr lang="en-US" sz="1400" b="1" dirty="0"/>
              <a:t>Which tests are recommended by the ADA/APA guidelines for SGAs?</a:t>
            </a:r>
          </a:p>
          <a:p>
            <a:pPr marL="803275" lvl="1" indent="-403225">
              <a:spcBef>
                <a:spcPts val="0"/>
              </a:spcBef>
              <a:buFont typeface="+mj-lt"/>
              <a:buAutoNum type="alphaLcParenR"/>
            </a:pPr>
            <a:r>
              <a:rPr lang="en-US" sz="1400" dirty="0"/>
              <a:t>Lipid Panel</a:t>
            </a:r>
          </a:p>
          <a:p>
            <a:pPr marL="803275" lvl="1" indent="-403225">
              <a:spcBef>
                <a:spcPts val="0"/>
              </a:spcBef>
              <a:buFont typeface="+mj-lt"/>
              <a:buAutoNum type="alphaLcParenR"/>
            </a:pPr>
            <a:r>
              <a:rPr lang="en-US" sz="1400" dirty="0"/>
              <a:t>Fasting Blood Sugar</a:t>
            </a:r>
          </a:p>
          <a:p>
            <a:pPr marL="803275" lvl="1" indent="-403225">
              <a:spcBef>
                <a:spcPts val="0"/>
              </a:spcBef>
              <a:buFont typeface="+mj-lt"/>
              <a:buAutoNum type="alphaLcParenR"/>
            </a:pPr>
            <a:r>
              <a:rPr lang="en-US" sz="1400" dirty="0"/>
              <a:t>BMI</a:t>
            </a:r>
          </a:p>
          <a:p>
            <a:pPr marL="803275" lvl="1" indent="-403225">
              <a:spcBef>
                <a:spcPts val="0"/>
              </a:spcBef>
              <a:buFont typeface="+mj-lt"/>
              <a:buAutoNum type="alphaLcParenR"/>
            </a:pPr>
            <a:r>
              <a:rPr lang="en-US" sz="1400" dirty="0">
                <a:solidFill>
                  <a:srgbClr val="C00000"/>
                </a:solidFill>
              </a:rPr>
              <a:t>All the above</a:t>
            </a:r>
          </a:p>
          <a:p>
            <a:pPr>
              <a:buAutoNum type="arabicPeriod" startAt="3"/>
            </a:pPr>
            <a:r>
              <a:rPr lang="en-US" sz="1400" b="1" dirty="0"/>
              <a:t>What percentage of people with schizophrenia smoke?</a:t>
            </a:r>
          </a:p>
          <a:p>
            <a:pPr marL="803275" lvl="1" indent="-406400">
              <a:spcBef>
                <a:spcPts val="0"/>
              </a:spcBef>
              <a:buFont typeface="+mj-lt"/>
              <a:buAutoNum type="alphaLcParenR"/>
            </a:pPr>
            <a:r>
              <a:rPr lang="en-US" sz="1400" dirty="0"/>
              <a:t>~30 - 40%</a:t>
            </a:r>
          </a:p>
          <a:p>
            <a:pPr marL="803275" lvl="1" indent="-406400">
              <a:spcBef>
                <a:spcPts val="0"/>
              </a:spcBef>
              <a:buFont typeface="+mj-lt"/>
              <a:buAutoNum type="alphaLcParenR"/>
            </a:pPr>
            <a:r>
              <a:rPr lang="en-US" sz="1400" dirty="0"/>
              <a:t>~40 - 50%</a:t>
            </a:r>
          </a:p>
          <a:p>
            <a:pPr marL="803275" lvl="1" indent="-406400">
              <a:spcBef>
                <a:spcPts val="0"/>
              </a:spcBef>
              <a:buFont typeface="+mj-lt"/>
              <a:buAutoNum type="alphaLcParenR"/>
            </a:pPr>
            <a:r>
              <a:rPr lang="en-US" sz="1400" dirty="0">
                <a:solidFill>
                  <a:srgbClr val="C00000"/>
                </a:solidFill>
              </a:rPr>
              <a:t>~70 - 80%</a:t>
            </a:r>
          </a:p>
          <a:p>
            <a:pPr marL="803275" lvl="1" indent="-406400">
              <a:spcBef>
                <a:spcPts val="0"/>
              </a:spcBef>
              <a:buFont typeface="+mj-lt"/>
              <a:buAutoNum type="alphaLcParenR"/>
            </a:pPr>
            <a:r>
              <a:rPr lang="en-US" sz="1400" dirty="0"/>
              <a:t>~90%</a:t>
            </a:r>
          </a:p>
          <a:p>
            <a:pPr>
              <a:buAutoNum type="arabicPeriod" startAt="4"/>
            </a:pPr>
            <a:r>
              <a:rPr lang="en-US" sz="1400" b="1" dirty="0"/>
              <a:t>What roles do the psychiatric providers play in the medical treatment of their patients?</a:t>
            </a:r>
          </a:p>
          <a:p>
            <a:pPr marL="803275" lvl="1" indent="-406400">
              <a:spcBef>
                <a:spcPts val="0"/>
              </a:spcBef>
              <a:buFont typeface="+mj-lt"/>
              <a:buAutoNum type="alphaLcParenR"/>
            </a:pPr>
            <a:r>
              <a:rPr lang="en-US" sz="1400" dirty="0"/>
              <a:t>Minimize risk by selection of medications</a:t>
            </a:r>
          </a:p>
          <a:p>
            <a:pPr marL="803275" lvl="1" indent="-406400">
              <a:spcBef>
                <a:spcPts val="0"/>
              </a:spcBef>
              <a:buFont typeface="+mj-lt"/>
              <a:buAutoNum type="alphaLcParenR"/>
            </a:pPr>
            <a:r>
              <a:rPr lang="en-US" sz="1400" dirty="0"/>
              <a:t>Screen for medical complications of medications</a:t>
            </a:r>
          </a:p>
          <a:p>
            <a:pPr marL="803275" lvl="1" indent="-406400">
              <a:spcBef>
                <a:spcPts val="0"/>
              </a:spcBef>
              <a:buFont typeface="+mj-lt"/>
              <a:buAutoNum type="alphaLcParenR"/>
            </a:pPr>
            <a:r>
              <a:rPr lang="en-US" sz="1400" dirty="0"/>
              <a:t>Counsel on lifestyle modification</a:t>
            </a:r>
          </a:p>
          <a:p>
            <a:pPr marL="803275" lvl="1" indent="-406400">
              <a:spcBef>
                <a:spcPts val="0"/>
              </a:spcBef>
              <a:buFont typeface="+mj-lt"/>
              <a:buAutoNum type="alphaLcParenR"/>
            </a:pPr>
            <a:r>
              <a:rPr lang="en-US" sz="1400" dirty="0">
                <a:solidFill>
                  <a:srgbClr val="C00000"/>
                </a:solidFill>
              </a:rPr>
              <a:t>All of the above  </a:t>
            </a:r>
          </a:p>
        </p:txBody>
      </p:sp>
    </p:spTree>
    <p:extLst>
      <p:ext uri="{BB962C8B-B14F-4D97-AF65-F5344CB8AC3E}">
        <p14:creationId xmlns:p14="http://schemas.microsoft.com/office/powerpoint/2010/main" val="4229809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85800" y="1828800"/>
            <a:ext cx="8001000" cy="3581400"/>
          </a:xfrm>
        </p:spPr>
        <p:txBody>
          <a:bodyPr/>
          <a:lstStyle/>
          <a:p>
            <a:pPr>
              <a:spcBef>
                <a:spcPts val="0"/>
              </a:spcBef>
            </a:pPr>
            <a:r>
              <a:rPr lang="en-US" sz="1600" dirty="0" err="1">
                <a:ea typeface="MS PGothic" pitchFamily="34" charset="-128"/>
              </a:rPr>
              <a:t>Marder</a:t>
            </a:r>
            <a:r>
              <a:rPr lang="en-US" sz="1600" dirty="0">
                <a:ea typeface="MS PGothic" pitchFamily="34" charset="-128"/>
              </a:rPr>
              <a:t> SR et al. </a:t>
            </a:r>
            <a:r>
              <a:rPr lang="en-US" sz="1600" i="1" dirty="0" err="1">
                <a:ea typeface="MS PGothic" pitchFamily="34" charset="-128"/>
              </a:rPr>
              <a:t>Schizophr</a:t>
            </a:r>
            <a:r>
              <a:rPr lang="en-US" sz="1600" i="1" dirty="0">
                <a:ea typeface="MS PGothic" pitchFamily="34" charset="-128"/>
              </a:rPr>
              <a:t> Res</a:t>
            </a:r>
            <a:r>
              <a:rPr lang="en-US" sz="1600" dirty="0">
                <a:ea typeface="MS PGothic" pitchFamily="34" charset="-128"/>
              </a:rPr>
              <a:t>. 2003;1;61:123-36</a:t>
            </a:r>
          </a:p>
          <a:p>
            <a:pPr>
              <a:spcBef>
                <a:spcPts val="0"/>
              </a:spcBef>
            </a:pPr>
            <a:endParaRPr lang="en-GB" sz="1600" dirty="0">
              <a:ea typeface="MS PGothic" pitchFamily="34" charset="-128"/>
            </a:endParaRPr>
          </a:p>
          <a:p>
            <a:pPr>
              <a:spcBef>
                <a:spcPts val="0"/>
              </a:spcBef>
            </a:pPr>
            <a:r>
              <a:rPr lang="en-GB" sz="1600" dirty="0">
                <a:ea typeface="MS PGothic" pitchFamily="34" charset="-128"/>
              </a:rPr>
              <a:t>Allison DB, </a:t>
            </a:r>
            <a:r>
              <a:rPr lang="en-GB" sz="1600" dirty="0" err="1">
                <a:ea typeface="MS PGothic" pitchFamily="34" charset="-128"/>
              </a:rPr>
              <a:t>Mentore</a:t>
            </a:r>
            <a:r>
              <a:rPr lang="en-GB" sz="1600" dirty="0">
                <a:ea typeface="MS PGothic" pitchFamily="34" charset="-128"/>
              </a:rPr>
              <a:t> JL, </a:t>
            </a:r>
            <a:r>
              <a:rPr lang="en-GB" sz="1600" dirty="0" err="1">
                <a:ea typeface="MS PGothic" pitchFamily="34" charset="-128"/>
              </a:rPr>
              <a:t>Heo</a:t>
            </a:r>
            <a:r>
              <a:rPr lang="en-GB" sz="1600" dirty="0">
                <a:ea typeface="MS PGothic" pitchFamily="34" charset="-128"/>
              </a:rPr>
              <a:t> M, et al. </a:t>
            </a:r>
            <a:r>
              <a:rPr lang="en-US" sz="1600" i="1" dirty="0">
                <a:ea typeface="MS PGothic" pitchFamily="34" charset="-128"/>
              </a:rPr>
              <a:t>Am J Psychiatry</a:t>
            </a:r>
            <a:r>
              <a:rPr lang="en-US" sz="1600" dirty="0">
                <a:ea typeface="MS PGothic" pitchFamily="34" charset="-128"/>
              </a:rPr>
              <a:t>. 1999;156:1686-1696</a:t>
            </a:r>
            <a:r>
              <a:rPr lang="en-GB" sz="1600" dirty="0">
                <a:ea typeface="MS PGothic" pitchFamily="34" charset="-128"/>
              </a:rPr>
              <a:t>; </a:t>
            </a:r>
          </a:p>
          <a:p>
            <a:pPr>
              <a:spcBef>
                <a:spcPts val="0"/>
              </a:spcBef>
            </a:pPr>
            <a:endParaRPr lang="en-GB" sz="1600" dirty="0">
              <a:ea typeface="MS PGothic" pitchFamily="34" charset="-128"/>
            </a:endParaRPr>
          </a:p>
          <a:p>
            <a:pPr>
              <a:spcBef>
                <a:spcPts val="0"/>
              </a:spcBef>
            </a:pPr>
            <a:r>
              <a:rPr lang="en-GB" sz="1600" dirty="0">
                <a:ea typeface="MS PGothic" pitchFamily="34" charset="-128"/>
              </a:rPr>
              <a:t>Jones AM et al.  </a:t>
            </a:r>
            <a:r>
              <a:rPr lang="en-GB" sz="1600" i="1" dirty="0">
                <a:ea typeface="MS PGothic" pitchFamily="34" charset="-128"/>
              </a:rPr>
              <a:t>ACNP</a:t>
            </a:r>
            <a:r>
              <a:rPr lang="en-GB" sz="1600" dirty="0">
                <a:ea typeface="MS PGothic" pitchFamily="34" charset="-128"/>
              </a:rPr>
              <a:t>; 1999.</a:t>
            </a:r>
          </a:p>
          <a:p>
            <a:pPr>
              <a:spcBef>
                <a:spcPts val="0"/>
              </a:spcBef>
            </a:pPr>
            <a:endParaRPr lang="en-US" sz="1600" dirty="0"/>
          </a:p>
          <a:p>
            <a:pPr>
              <a:spcBef>
                <a:spcPts val="0"/>
              </a:spcBef>
            </a:pPr>
            <a:r>
              <a:rPr lang="en-US" sz="1600" dirty="0"/>
              <a:t>Hermes, et al.  Prescription of Second Generation Antipsychotics: Responding to Treatment Risk in Real World Practice, Psych Services, 2013</a:t>
            </a:r>
          </a:p>
          <a:p>
            <a:pPr>
              <a:spcBef>
                <a:spcPts val="0"/>
              </a:spcBef>
            </a:pPr>
            <a:endParaRPr lang="en-US" sz="1600" dirty="0"/>
          </a:p>
          <a:p>
            <a:pPr>
              <a:spcBef>
                <a:spcPts val="0"/>
              </a:spcBef>
            </a:pPr>
            <a:r>
              <a:rPr lang="en-US" sz="1600" dirty="0"/>
              <a:t>Benson KL, </a:t>
            </a:r>
            <a:r>
              <a:rPr lang="en-US" sz="1600" dirty="0" err="1"/>
              <a:t>Zarcone</a:t>
            </a:r>
            <a:r>
              <a:rPr lang="en-US" sz="1600" dirty="0"/>
              <a:t> VP. Sleep abnormalities in schizophrenia and other psychotic disorders. In: Oldham JM, </a:t>
            </a:r>
            <a:r>
              <a:rPr lang="en-US" sz="1600" dirty="0" err="1"/>
              <a:t>Riba</a:t>
            </a:r>
            <a:r>
              <a:rPr lang="en-US" sz="1600" dirty="0"/>
              <a:t> MB, eds. Review of </a:t>
            </a:r>
            <a:r>
              <a:rPr lang="pl-PL" sz="1600" dirty="0"/>
              <a:t>Psychiatry. American Psychiatric Press; 1994:677-705</a:t>
            </a:r>
            <a:endParaRPr lang="en-US" sz="1600" dirty="0"/>
          </a:p>
          <a:p>
            <a:pPr>
              <a:spcBef>
                <a:spcPts val="0"/>
              </a:spcBef>
            </a:pPr>
            <a:endParaRPr lang="en-US" sz="1600" dirty="0"/>
          </a:p>
          <a:p>
            <a:pPr>
              <a:spcBef>
                <a:spcPts val="0"/>
              </a:spcBef>
            </a:pPr>
            <a:r>
              <a:rPr lang="en-US" sz="1600" dirty="0" err="1"/>
              <a:t>Kreyenbuhl</a:t>
            </a:r>
            <a:r>
              <a:rPr lang="en-US" sz="1600" dirty="0"/>
              <a:t>, et al. The Schizophrenia Patient Outcomes Research Team (PORT): Updated treatment recommendations. </a:t>
            </a:r>
            <a:r>
              <a:rPr lang="en-US" sz="1600" dirty="0" err="1"/>
              <a:t>Schiz</a:t>
            </a:r>
            <a:r>
              <a:rPr lang="en-US" sz="1600" dirty="0"/>
              <a:t> Bulletin 36: 94-103, 2010</a:t>
            </a:r>
          </a:p>
        </p:txBody>
      </p:sp>
    </p:spTree>
    <p:extLst>
      <p:ext uri="{BB962C8B-B14F-4D97-AF65-F5344CB8AC3E}">
        <p14:creationId xmlns:p14="http://schemas.microsoft.com/office/powerpoint/2010/main" val="60189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8001000" cy="838200"/>
          </a:xfrm>
        </p:spPr>
        <p:txBody>
          <a:bodyPr/>
          <a:lstStyle/>
          <a:p>
            <a:pPr algn="ctr"/>
            <a:r>
              <a:rPr lang="en-US" dirty="0"/>
              <a:t>End of Module 4</a:t>
            </a:r>
          </a:p>
        </p:txBody>
      </p:sp>
    </p:spTree>
    <p:extLst>
      <p:ext uri="{BB962C8B-B14F-4D97-AF65-F5344CB8AC3E}">
        <p14:creationId xmlns:p14="http://schemas.microsoft.com/office/powerpoint/2010/main" val="32374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Classes of Psychotropic Medications</a:t>
            </a:r>
          </a:p>
        </p:txBody>
      </p:sp>
      <p:sp>
        <p:nvSpPr>
          <p:cNvPr id="3" name="Content Placeholder 2"/>
          <p:cNvSpPr>
            <a:spLocks noGrp="1"/>
          </p:cNvSpPr>
          <p:nvPr>
            <p:ph idx="1"/>
          </p:nvPr>
        </p:nvSpPr>
        <p:spPr>
          <a:xfrm>
            <a:off x="685800" y="1676400"/>
            <a:ext cx="5791200" cy="3581400"/>
          </a:xfrm>
        </p:spPr>
        <p:txBody>
          <a:bodyPr/>
          <a:lstStyle/>
          <a:p>
            <a:pPr>
              <a:buFont typeface="Arial" panose="020B0604020202020204" pitchFamily="34" charset="0"/>
              <a:buChar char="•"/>
            </a:pPr>
            <a:r>
              <a:rPr lang="en-US" dirty="0"/>
              <a:t>Antipsychotics (1</a:t>
            </a:r>
            <a:r>
              <a:rPr lang="en-US" baseline="30000" dirty="0"/>
              <a:t>st</a:t>
            </a:r>
            <a:r>
              <a:rPr lang="en-US" dirty="0"/>
              <a:t> and 2</a:t>
            </a:r>
            <a:r>
              <a:rPr lang="en-US" baseline="30000" dirty="0"/>
              <a:t>nd</a:t>
            </a:r>
            <a:r>
              <a:rPr lang="en-US" dirty="0"/>
              <a:t> Generation) </a:t>
            </a:r>
          </a:p>
          <a:p>
            <a:pPr>
              <a:buFont typeface="Arial" panose="020B0604020202020204" pitchFamily="34" charset="0"/>
              <a:buChar char="•"/>
            </a:pPr>
            <a:r>
              <a:rPr lang="en-US" dirty="0"/>
              <a:t>Antidepressants</a:t>
            </a:r>
          </a:p>
          <a:p>
            <a:pPr marL="690563" indent="-295275">
              <a:spcBef>
                <a:spcPts val="0"/>
              </a:spcBef>
              <a:buFont typeface="Courier New" panose="02070309020205020404" pitchFamily="49" charset="0"/>
              <a:buChar char="o"/>
              <a:tabLst>
                <a:tab pos="741363" algn="l"/>
              </a:tabLst>
            </a:pPr>
            <a:r>
              <a:rPr lang="en-US" sz="2000" dirty="0"/>
              <a:t>tricyclic antidepressant (TCA)</a:t>
            </a:r>
          </a:p>
          <a:p>
            <a:pPr marL="690563" indent="-295275">
              <a:spcBef>
                <a:spcPts val="0"/>
              </a:spcBef>
              <a:buFont typeface="Courier New" panose="02070309020205020404" pitchFamily="49" charset="0"/>
              <a:buChar char="o"/>
              <a:tabLst>
                <a:tab pos="741363" algn="l"/>
              </a:tabLst>
            </a:pPr>
            <a:r>
              <a:rPr lang="en-US" sz="2000" dirty="0"/>
              <a:t>selective serotonin reuptake inhibitor (SSRI) </a:t>
            </a:r>
          </a:p>
          <a:p>
            <a:pPr marL="690563" indent="-295275">
              <a:spcBef>
                <a:spcPts val="0"/>
              </a:spcBef>
              <a:buFont typeface="Courier New" panose="02070309020205020404" pitchFamily="49" charset="0"/>
              <a:buChar char="o"/>
              <a:tabLst>
                <a:tab pos="741363" algn="l"/>
              </a:tabLst>
            </a:pPr>
            <a:r>
              <a:rPr lang="en-US" sz="2000" dirty="0"/>
              <a:t>serotonin–norepinephrine reuptake </a:t>
            </a:r>
          </a:p>
          <a:p>
            <a:pPr marL="395288" indent="0">
              <a:spcBef>
                <a:spcPts val="0"/>
              </a:spcBef>
              <a:tabLst>
                <a:tab pos="741363" algn="l"/>
              </a:tabLst>
            </a:pPr>
            <a:r>
              <a:rPr lang="en-US" sz="2000" dirty="0"/>
              <a:t>	inhibitor (SNRI)</a:t>
            </a:r>
          </a:p>
          <a:p>
            <a:pPr marL="690563" indent="-295275">
              <a:spcBef>
                <a:spcPts val="0"/>
              </a:spcBef>
              <a:buFont typeface="Courier New" panose="02070309020205020404" pitchFamily="49" charset="0"/>
              <a:buChar char="o"/>
              <a:tabLst>
                <a:tab pos="741363" algn="l"/>
              </a:tabLst>
            </a:pPr>
            <a:r>
              <a:rPr lang="en-US" sz="2000" dirty="0"/>
              <a:t>selective dopamine reuptake inhibitor (SDRI)</a:t>
            </a:r>
          </a:p>
          <a:p>
            <a:pPr>
              <a:buFont typeface="Arial" panose="020B0604020202020204" pitchFamily="34" charset="0"/>
              <a:buChar char="•"/>
            </a:pPr>
            <a:r>
              <a:rPr lang="en-US" dirty="0"/>
              <a:t>Mood Stabilizers  </a:t>
            </a:r>
          </a:p>
          <a:p>
            <a:pPr>
              <a:buFont typeface="Arial" panose="020B0604020202020204" pitchFamily="34" charset="0"/>
              <a:buChar char="•"/>
            </a:pPr>
            <a:r>
              <a:rPr lang="en-US" dirty="0"/>
              <a:t>Anxiolytics</a:t>
            </a:r>
          </a:p>
          <a:p>
            <a:endParaRPr lang="en-US" dirty="0"/>
          </a:p>
        </p:txBody>
      </p:sp>
      <p:pic>
        <p:nvPicPr>
          <p:cNvPr id="1028" name="Picture 4" descr="Picture of pills and pill bott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526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3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001000" cy="838200"/>
          </a:xfrm>
        </p:spPr>
        <p:txBody>
          <a:bodyPr/>
          <a:lstStyle/>
          <a:p>
            <a:r>
              <a:rPr lang="en-US" sz="2800" dirty="0"/>
              <a:t>First Generation Antipsychotics </a:t>
            </a:r>
            <a:r>
              <a:rPr lang="en-US" dirty="0"/>
              <a:t>(FGAs) </a:t>
            </a:r>
            <a:br>
              <a:rPr lang="en-US" dirty="0"/>
            </a:br>
            <a:r>
              <a:rPr lang="en-US" sz="2000" dirty="0"/>
              <a:t>Yes, we still use them….Potent D2 receptor blockade</a:t>
            </a:r>
            <a:br>
              <a:rPr lang="en-US" dirty="0"/>
            </a:br>
            <a:endParaRPr lang="en-US" dirty="0"/>
          </a:p>
        </p:txBody>
      </p:sp>
      <p:sp>
        <p:nvSpPr>
          <p:cNvPr id="3" name="Content Placeholder 2"/>
          <p:cNvSpPr>
            <a:spLocks noGrp="1"/>
          </p:cNvSpPr>
          <p:nvPr>
            <p:ph idx="1"/>
          </p:nvPr>
        </p:nvSpPr>
        <p:spPr>
          <a:xfrm>
            <a:off x="685800" y="1905000"/>
            <a:ext cx="8001000" cy="3733800"/>
          </a:xfrm>
        </p:spPr>
        <p:txBody>
          <a:bodyPr/>
          <a:lstStyle/>
          <a:p>
            <a:r>
              <a:rPr lang="en-US" sz="1800" u="sng" dirty="0"/>
              <a:t>High Potency </a:t>
            </a:r>
            <a:r>
              <a:rPr lang="en-US" sz="1800" dirty="0"/>
              <a:t>– decanoate helpful for homeless, few social supports, frequent relapse</a:t>
            </a:r>
          </a:p>
          <a:p>
            <a:pPr>
              <a:buFont typeface="Arial" pitchFamily="34" charset="0"/>
              <a:buChar char="•"/>
            </a:pPr>
            <a:r>
              <a:rPr lang="en-US" sz="1800" dirty="0" err="1"/>
              <a:t>Fluphenazine</a:t>
            </a:r>
            <a:r>
              <a:rPr lang="en-US" sz="1800" dirty="0"/>
              <a:t> (</a:t>
            </a:r>
            <a:r>
              <a:rPr lang="en-US" sz="1800" dirty="0" err="1"/>
              <a:t>Prolixin</a:t>
            </a:r>
            <a:r>
              <a:rPr lang="en-US" sz="1800" dirty="0"/>
              <a:t>) also has decanoate formulation</a:t>
            </a:r>
          </a:p>
          <a:p>
            <a:pPr>
              <a:buFont typeface="Arial" pitchFamily="34" charset="0"/>
              <a:buChar char="•"/>
            </a:pPr>
            <a:r>
              <a:rPr lang="en-US" sz="1800" dirty="0"/>
              <a:t>Haloperidol (Haldol) also decanoate</a:t>
            </a:r>
          </a:p>
          <a:p>
            <a:pPr marL="0" indent="0"/>
            <a:r>
              <a:rPr lang="en-US" sz="1800" u="sng" dirty="0"/>
              <a:t>Low Potency</a:t>
            </a:r>
            <a:r>
              <a:rPr lang="en-US" sz="1800" dirty="0"/>
              <a:t> – dopamine + histamine, acetylcholine, muscarinic</a:t>
            </a:r>
            <a:r>
              <a:rPr lang="en-US" dirty="0"/>
              <a:t>	</a:t>
            </a:r>
          </a:p>
          <a:p>
            <a:pPr>
              <a:buFont typeface="Arial" pitchFamily="34" charset="0"/>
              <a:buChar char="•"/>
            </a:pPr>
            <a:r>
              <a:rPr lang="en-US" sz="1800" dirty="0" err="1"/>
              <a:t>Thioridizine</a:t>
            </a:r>
            <a:r>
              <a:rPr lang="en-US" sz="1800" dirty="0"/>
              <a:t> (</a:t>
            </a:r>
            <a:r>
              <a:rPr lang="en-US" sz="1800" dirty="0" err="1"/>
              <a:t>Mellaril</a:t>
            </a:r>
            <a:r>
              <a:rPr lang="en-US" sz="1800" dirty="0"/>
              <a:t>)</a:t>
            </a:r>
          </a:p>
          <a:p>
            <a:pPr>
              <a:buFont typeface="Arial" pitchFamily="34" charset="0"/>
              <a:buChar char="•"/>
            </a:pPr>
            <a:r>
              <a:rPr lang="en-US" sz="1800" dirty="0" err="1"/>
              <a:t>Loxapine</a:t>
            </a:r>
            <a:r>
              <a:rPr lang="en-US" sz="1800" dirty="0"/>
              <a:t> (</a:t>
            </a:r>
            <a:r>
              <a:rPr lang="en-US" sz="1800" dirty="0" err="1"/>
              <a:t>Loxatane</a:t>
            </a:r>
            <a:r>
              <a:rPr lang="en-US" sz="1800" dirty="0"/>
              <a:t>)</a:t>
            </a:r>
          </a:p>
          <a:p>
            <a:pPr>
              <a:buFont typeface="Arial" pitchFamily="34" charset="0"/>
              <a:buChar char="•"/>
            </a:pPr>
            <a:r>
              <a:rPr lang="en-US" sz="1800" dirty="0"/>
              <a:t>Chlorpromazine (</a:t>
            </a:r>
            <a:r>
              <a:rPr lang="en-US" sz="1800" dirty="0" err="1"/>
              <a:t>Thorazine</a:t>
            </a:r>
            <a:r>
              <a:rPr lang="en-US" sz="1800" dirty="0"/>
              <a:t>)</a:t>
            </a:r>
          </a:p>
          <a:p>
            <a:pPr>
              <a:buFont typeface="Arial" pitchFamily="34" charset="0"/>
              <a:buChar char="•"/>
            </a:pPr>
            <a:r>
              <a:rPr lang="en-US" sz="1800" dirty="0" err="1"/>
              <a:t>Thiothixene</a:t>
            </a:r>
            <a:r>
              <a:rPr lang="en-US" sz="1800" dirty="0"/>
              <a:t> (</a:t>
            </a:r>
            <a:r>
              <a:rPr lang="en-US" sz="1800" dirty="0" err="1"/>
              <a:t>Navine</a:t>
            </a:r>
            <a:r>
              <a:rPr lang="en-US" sz="1800" dirty="0"/>
              <a:t>)</a:t>
            </a:r>
          </a:p>
          <a:p>
            <a:pPr>
              <a:buFont typeface="Arial" pitchFamily="34" charset="0"/>
              <a:buChar char="•"/>
            </a:pPr>
            <a:r>
              <a:rPr lang="en-US" sz="1800" dirty="0"/>
              <a:t>Perphenazine (</a:t>
            </a:r>
            <a:r>
              <a:rPr lang="en-US" sz="1800" dirty="0" err="1"/>
              <a:t>Trilafon</a:t>
            </a:r>
            <a:r>
              <a:rPr lang="en-US" sz="1800" dirty="0"/>
              <a:t>)</a:t>
            </a:r>
            <a:endParaRPr lang="en-US" dirty="0"/>
          </a:p>
          <a:p>
            <a:endParaRPr lang="en-US" dirty="0"/>
          </a:p>
        </p:txBody>
      </p:sp>
      <p:pic>
        <p:nvPicPr>
          <p:cNvPr id="5122" name="Picture 2" descr="Picture of syri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47" y="3657600"/>
            <a:ext cx="3264736" cy="214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5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FGA Side Effects – think Parkinson’s</a:t>
            </a:r>
          </a:p>
        </p:txBody>
      </p:sp>
      <p:sp>
        <p:nvSpPr>
          <p:cNvPr id="3" name="Content Placeholder 2"/>
          <p:cNvSpPr>
            <a:spLocks noGrp="1"/>
          </p:cNvSpPr>
          <p:nvPr>
            <p:ph idx="1"/>
          </p:nvPr>
        </p:nvSpPr>
        <p:spPr>
          <a:xfrm>
            <a:off x="685800" y="1752600"/>
            <a:ext cx="8153400" cy="3581400"/>
          </a:xfrm>
        </p:spPr>
        <p:txBody>
          <a:bodyPr/>
          <a:lstStyle/>
          <a:p>
            <a:pPr>
              <a:spcBef>
                <a:spcPts val="400"/>
              </a:spcBef>
            </a:pPr>
            <a:r>
              <a:rPr lang="en-US" sz="2000" u="sng" dirty="0"/>
              <a:t>Dyskinesia – movement disorder (</a:t>
            </a:r>
            <a:r>
              <a:rPr lang="en-US" sz="2000" u="sng" dirty="0" err="1"/>
              <a:t>nigrostriatal</a:t>
            </a:r>
            <a:r>
              <a:rPr lang="en-US" sz="2000" u="sng" dirty="0"/>
              <a:t> dopamine pathway)</a:t>
            </a:r>
          </a:p>
          <a:p>
            <a:pPr>
              <a:spcBef>
                <a:spcPts val="400"/>
              </a:spcBef>
            </a:pPr>
            <a:r>
              <a:rPr lang="en-US" sz="2000" dirty="0"/>
              <a:t>	tongue, lips, eye, limbs, fingers</a:t>
            </a:r>
          </a:p>
          <a:p>
            <a:pPr>
              <a:spcBef>
                <a:spcPts val="400"/>
              </a:spcBef>
            </a:pPr>
            <a:r>
              <a:rPr lang="en-US" sz="2000" dirty="0"/>
              <a:t>	Tardive Dyskinesia – can be permanent</a:t>
            </a:r>
          </a:p>
          <a:p>
            <a:pPr>
              <a:spcBef>
                <a:spcPts val="400"/>
              </a:spcBef>
            </a:pPr>
            <a:r>
              <a:rPr lang="en-US" sz="2000" u="sng" dirty="0"/>
              <a:t>Dystonia – muscle tension</a:t>
            </a:r>
          </a:p>
          <a:p>
            <a:pPr>
              <a:spcBef>
                <a:spcPts val="400"/>
              </a:spcBef>
            </a:pPr>
            <a:r>
              <a:rPr lang="en-US" sz="2000" dirty="0"/>
              <a:t>	neck (torticollis), arms, legs – any body part painful – </a:t>
            </a:r>
            <a:r>
              <a:rPr lang="en-US" sz="2000" dirty="0" err="1"/>
              <a:t>benztropine</a:t>
            </a:r>
            <a:r>
              <a:rPr lang="en-US" sz="2000" dirty="0"/>
              <a:t>, diphenhydramine to treat – IM available</a:t>
            </a:r>
          </a:p>
          <a:p>
            <a:pPr>
              <a:spcBef>
                <a:spcPts val="400"/>
              </a:spcBef>
            </a:pPr>
            <a:r>
              <a:rPr lang="en-US" sz="2000" u="sng" dirty="0"/>
              <a:t>Akisthesia – extreme restlessness</a:t>
            </a:r>
          </a:p>
          <a:p>
            <a:pPr>
              <a:spcBef>
                <a:spcPts val="400"/>
              </a:spcBef>
            </a:pPr>
            <a:r>
              <a:rPr lang="en-US" sz="2000" dirty="0"/>
              <a:t>	hard to sit still, pacing, shakiness – can be exhausting, reduce dose</a:t>
            </a:r>
          </a:p>
          <a:p>
            <a:pPr>
              <a:spcBef>
                <a:spcPts val="400"/>
              </a:spcBef>
            </a:pPr>
            <a:r>
              <a:rPr lang="en-US" sz="2000" u="sng" dirty="0" err="1"/>
              <a:t>Hyperprolactinemia</a:t>
            </a:r>
            <a:r>
              <a:rPr lang="en-US" sz="2000" dirty="0"/>
              <a:t> – </a:t>
            </a:r>
            <a:r>
              <a:rPr lang="en-US" sz="2000" u="sng" dirty="0"/>
              <a:t>D2 blockade (</a:t>
            </a:r>
            <a:r>
              <a:rPr lang="en-US" sz="2000" u="sng" dirty="0" err="1"/>
              <a:t>tubuloinfundibular</a:t>
            </a:r>
            <a:r>
              <a:rPr lang="en-US" sz="2000" u="sng" dirty="0"/>
              <a:t> dopamine pathway)</a:t>
            </a:r>
          </a:p>
          <a:p>
            <a:pPr>
              <a:spcBef>
                <a:spcPts val="400"/>
              </a:spcBef>
            </a:pPr>
            <a:r>
              <a:rPr lang="en-US" sz="2000" dirty="0"/>
              <a:t>	amenorrhea, galactorrhea – lower the dose, switch, work with GYN</a:t>
            </a:r>
          </a:p>
        </p:txBody>
      </p:sp>
    </p:spTree>
    <p:extLst>
      <p:ext uri="{BB962C8B-B14F-4D97-AF65-F5344CB8AC3E}">
        <p14:creationId xmlns:p14="http://schemas.microsoft.com/office/powerpoint/2010/main" val="130216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396" y="990600"/>
            <a:ext cx="6254044" cy="838200"/>
          </a:xfrm>
        </p:spPr>
        <p:txBody>
          <a:bodyPr/>
          <a:lstStyle/>
          <a:p>
            <a:r>
              <a:rPr lang="en-US" sz="3200" cap="none" dirty="0"/>
              <a:t>Decade of the Brain</a:t>
            </a:r>
          </a:p>
        </p:txBody>
      </p:sp>
      <p:sp>
        <p:nvSpPr>
          <p:cNvPr id="2" name="Content Placeholder 1"/>
          <p:cNvSpPr>
            <a:spLocks noGrp="1"/>
          </p:cNvSpPr>
          <p:nvPr>
            <p:ph type="body" idx="1"/>
          </p:nvPr>
        </p:nvSpPr>
        <p:spPr>
          <a:xfrm>
            <a:off x="685800" y="1758314"/>
            <a:ext cx="5915819" cy="3880485"/>
          </a:xfrm>
        </p:spPr>
        <p:txBody>
          <a:bodyPr>
            <a:normAutofit fontScale="40000" lnSpcReduction="20000"/>
          </a:bodyPr>
          <a:lstStyle/>
          <a:p>
            <a:r>
              <a:rPr lang="en-US" sz="8000" dirty="0"/>
              <a:t>1990 – 1999</a:t>
            </a:r>
          </a:p>
          <a:p>
            <a:endParaRPr lang="en-US" sz="4500" i="1" dirty="0"/>
          </a:p>
          <a:p>
            <a:r>
              <a:rPr lang="en-US" sz="5500" i="1" dirty="0"/>
              <a:t>“Now, Therefore, I, George Bush, President of the United States of America, do hereby proclaim the decade beginning January 1, 1990, as the Decade of the Brain.”</a:t>
            </a:r>
            <a:endParaRPr lang="en-US" sz="5500" i="1" dirty="0">
              <a:solidFill>
                <a:schemeClr val="tx1"/>
              </a:solidFill>
              <a:latin typeface="Arial" charset="0"/>
              <a:cs typeface="Arial" charset="0"/>
            </a:endParaRPr>
          </a:p>
          <a:p>
            <a:pPr lvl="0" algn="r"/>
            <a:r>
              <a:rPr lang="en-US" sz="4400" dirty="0">
                <a:latin typeface="Arial" charset="0"/>
                <a:cs typeface="Arial" charset="0"/>
              </a:rPr>
              <a:t>July 17, 1990</a:t>
            </a:r>
          </a:p>
          <a:p>
            <a:endParaRPr lang="en-US" sz="5000" dirty="0"/>
          </a:p>
          <a:p>
            <a:endParaRPr lang="en-US" sz="5000" i="1" dirty="0">
              <a:solidFill>
                <a:srgbClr val="C00000"/>
              </a:solidFill>
            </a:endParaRPr>
          </a:p>
          <a:p>
            <a:r>
              <a:rPr lang="en-US" sz="6200" i="1" dirty="0">
                <a:solidFill>
                  <a:srgbClr val="C00000"/>
                </a:solidFill>
              </a:rPr>
              <a:t>Many new medications introduced with novel mechanisms of action during this decade</a:t>
            </a:r>
            <a:endParaRPr lang="en-US" sz="4400" dirty="0"/>
          </a:p>
          <a:p>
            <a:pPr>
              <a:buNone/>
            </a:pPr>
            <a:endParaRPr lang="en-US" dirty="0"/>
          </a:p>
        </p:txBody>
      </p:sp>
      <p:pic>
        <p:nvPicPr>
          <p:cNvPr id="5" name="Picture 3" descr="Image of neuron syna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90600"/>
            <a:ext cx="2047240" cy="1535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of nerve c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655570"/>
            <a:ext cx="2047240" cy="15354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cture of hands opening a pill bottle"/>
          <p:cNvPicPr>
            <a:picLocks noChangeAspect="1" noChangeArrowheads="1"/>
          </p:cNvPicPr>
          <p:nvPr/>
        </p:nvPicPr>
        <p:blipFill rotWithShape="1">
          <a:blip r:embed="rId5">
            <a:extLst>
              <a:ext uri="{28A0092B-C50C-407E-A947-70E740481C1C}">
                <a14:useLocalDpi xmlns:a14="http://schemas.microsoft.com/office/drawing/2010/main" val="0"/>
              </a:ext>
            </a:extLst>
          </a:blip>
          <a:srcRect r="7426"/>
          <a:stretch/>
        </p:blipFill>
        <p:spPr bwMode="auto">
          <a:xfrm>
            <a:off x="6934200" y="4323079"/>
            <a:ext cx="202660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448127"/>
      </p:ext>
    </p:extLst>
  </p:cSld>
  <p:clrMapOvr>
    <a:masterClrMapping/>
  </p:clrMapOvr>
</p:sld>
</file>

<file path=ppt/theme/theme1.xml><?xml version="1.0" encoding="utf-8"?>
<a:theme xmlns:a="http://schemas.openxmlformats.org/drawingml/2006/main" name="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new_logos_CIHS Powerpoint Template_2013</Template>
  <TotalTime>3491</TotalTime>
  <Words>4410</Words>
  <Application>Microsoft Office PowerPoint</Application>
  <PresentationFormat>On-screen Show (4:3)</PresentationFormat>
  <Paragraphs>685</Paragraphs>
  <Slides>52</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MS PGothic</vt:lpstr>
      <vt:lpstr>Arial</vt:lpstr>
      <vt:lpstr>Arial Bold</vt:lpstr>
      <vt:lpstr>Arial Narrow</vt:lpstr>
      <vt:lpstr>Calibri</vt:lpstr>
      <vt:lpstr>Courier New</vt:lpstr>
      <vt:lpstr>Open Sans</vt:lpstr>
      <vt:lpstr>Times</vt:lpstr>
      <vt:lpstr>Times New Roman</vt:lpstr>
      <vt:lpstr>Wingdings</vt:lpstr>
      <vt:lpstr>ヒラギノ角ゴ Pro W3</vt:lpstr>
      <vt:lpstr>CIHS Powerpoint Template_2013</vt:lpstr>
      <vt:lpstr>Primary Care Providers Working in Mental Health Settings: Improving Health Status in Persons with Mental Illness </vt:lpstr>
      <vt:lpstr>Disclosures</vt:lpstr>
      <vt:lpstr>Psychopharmacology for Common Illnesses and Working with Psychiatric Providers </vt:lpstr>
      <vt:lpstr>Pre Test Questions</vt:lpstr>
      <vt:lpstr>Overview Module 4</vt:lpstr>
      <vt:lpstr>Classes of Psychotropic Medications</vt:lpstr>
      <vt:lpstr>First Generation Antipsychotics (FGAs)  Yes, we still use them….Potent D2 receptor blockade </vt:lpstr>
      <vt:lpstr>FGA Side Effects – think Parkinson’s</vt:lpstr>
      <vt:lpstr>Decade of the Brain</vt:lpstr>
      <vt:lpstr>Decade of the Brain </vt:lpstr>
      <vt:lpstr>We started to notice some problems….</vt:lpstr>
      <vt:lpstr>SGA Side Effects “an epidemic within an epidemic”</vt:lpstr>
      <vt:lpstr>ADA/APA Screening Guidelines for SGAs</vt:lpstr>
      <vt:lpstr>Newer SGAs</vt:lpstr>
      <vt:lpstr>Long-acting Injectable SGAs</vt:lpstr>
      <vt:lpstr>Clozapine (Clozaril)</vt:lpstr>
      <vt:lpstr>CATIE</vt:lpstr>
      <vt:lpstr>So why did we continue to use SGAs with CATIE trial results?</vt:lpstr>
      <vt:lpstr>Why Not Just Switch?</vt:lpstr>
      <vt:lpstr>Mood Stabilizers</vt:lpstr>
      <vt:lpstr>Treatment of Depression</vt:lpstr>
      <vt:lpstr>Antidepressant Categories</vt:lpstr>
      <vt:lpstr>STAR*D</vt:lpstr>
      <vt:lpstr>Side Effects: Antidepressants</vt:lpstr>
      <vt:lpstr>Approaches to Anxiety</vt:lpstr>
      <vt:lpstr>Rational Approach to Benzodiazepines</vt:lpstr>
      <vt:lpstr>Sleep   </vt:lpstr>
      <vt:lpstr>Obstructive Sleep Apnea (OSA)</vt:lpstr>
      <vt:lpstr>Chronic Pain</vt:lpstr>
      <vt:lpstr>Polypharmacy</vt:lpstr>
      <vt:lpstr>Day in the life of a psychiatric provider</vt:lpstr>
      <vt:lpstr>Non Pharmacologic Approaches: Evidence Based Therapies</vt:lpstr>
      <vt:lpstr>Smoking</vt:lpstr>
      <vt:lpstr>Cigarette Smoking Among Persons With Schizophrenia or Bipolar Disorder in Routine Clinical Settings, 1999–2011 </vt:lpstr>
      <vt:lpstr>Smoking and Drug Metabolism</vt:lpstr>
      <vt:lpstr>Smoking Cessation – Use your Team</vt:lpstr>
      <vt:lpstr>Alcohol Treatment</vt:lpstr>
      <vt:lpstr>Remember Motivational Interviewing!</vt:lpstr>
      <vt:lpstr>Working with Psychiatric Providers</vt:lpstr>
      <vt:lpstr>Psychiatric Providers’ Responsibilities</vt:lpstr>
      <vt:lpstr>Engage Psychiatric Providers</vt:lpstr>
      <vt:lpstr>Working with Psychiatric Providers (Cont’d)</vt:lpstr>
      <vt:lpstr>Examples: Working with Psychiatric Providers</vt:lpstr>
      <vt:lpstr>Examples: continued</vt:lpstr>
      <vt:lpstr>Examples: continued pt. 2</vt:lpstr>
      <vt:lpstr>Examples: continued pt. 3</vt:lpstr>
      <vt:lpstr>Successful PCP/Psychiatric provided partnerships</vt:lpstr>
      <vt:lpstr>Reflections and Discussion</vt:lpstr>
      <vt:lpstr>Post Test Questions</vt:lpstr>
      <vt:lpstr>Post Test Answers</vt:lpstr>
      <vt:lpstr>Resources</vt:lpstr>
      <vt:lpstr>End of Module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Cobb</dc:creator>
  <cp:lastModifiedBy>Rashida Asante-Eccleston</cp:lastModifiedBy>
  <cp:revision>168</cp:revision>
  <dcterms:created xsi:type="dcterms:W3CDTF">2012-02-08T16:22:52Z</dcterms:created>
  <dcterms:modified xsi:type="dcterms:W3CDTF">2017-03-15T13:18:42Z</dcterms:modified>
</cp:coreProperties>
</file>