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0"/>
  </p:notesMasterIdLst>
  <p:handoutMasterIdLst>
    <p:handoutMasterId r:id="rId41"/>
  </p:handoutMasterIdLst>
  <p:sldIdLst>
    <p:sldId id="330" r:id="rId2"/>
    <p:sldId id="368" r:id="rId3"/>
    <p:sldId id="361" r:id="rId4"/>
    <p:sldId id="393" r:id="rId5"/>
    <p:sldId id="425" r:id="rId6"/>
    <p:sldId id="433" r:id="rId7"/>
    <p:sldId id="407" r:id="rId8"/>
    <p:sldId id="366" r:id="rId9"/>
    <p:sldId id="362" r:id="rId10"/>
    <p:sldId id="426" r:id="rId11"/>
    <p:sldId id="428" r:id="rId12"/>
    <p:sldId id="389" r:id="rId13"/>
    <p:sldId id="390" r:id="rId14"/>
    <p:sldId id="391" r:id="rId15"/>
    <p:sldId id="363" r:id="rId16"/>
    <p:sldId id="438" r:id="rId17"/>
    <p:sldId id="384" r:id="rId18"/>
    <p:sldId id="394" r:id="rId19"/>
    <p:sldId id="427" r:id="rId20"/>
    <p:sldId id="440" r:id="rId21"/>
    <p:sldId id="403" r:id="rId22"/>
    <p:sldId id="404" r:id="rId23"/>
    <p:sldId id="423" r:id="rId24"/>
    <p:sldId id="414" r:id="rId25"/>
    <p:sldId id="415" r:id="rId26"/>
    <p:sldId id="411" r:id="rId27"/>
    <p:sldId id="424" r:id="rId28"/>
    <p:sldId id="417" r:id="rId29"/>
    <p:sldId id="418" r:id="rId30"/>
    <p:sldId id="420" r:id="rId31"/>
    <p:sldId id="432" r:id="rId32"/>
    <p:sldId id="422" r:id="rId33"/>
    <p:sldId id="413" r:id="rId34"/>
    <p:sldId id="435" r:id="rId35"/>
    <p:sldId id="437" r:id="rId36"/>
    <p:sldId id="397" r:id="rId37"/>
    <p:sldId id="408" r:id="rId38"/>
    <p:sldId id="441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2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wrap="square" lIns="88139" tIns="44070" rIns="88139" bIns="4407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wrap="square" lIns="88139" tIns="44070" rIns="88139" bIns="4407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180EE70-8555-45F6-97F4-F404D3696E3B}" type="datetimeFigureOut">
              <a:rPr lang="en-US" altLang="en-US"/>
              <a:pPr/>
              <a:t>3/13/2017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wrap="square" lIns="88139" tIns="44070" rIns="88139" bIns="4407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wrap="square" lIns="88139" tIns="44070" rIns="88139" bIns="4407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EA430FF-FD10-4143-85BC-767495D3DE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258EB7DA-38A4-4E96-AF36-05152842DCC5}" type="datetimeFigureOut">
              <a:rPr lang="en-US" altLang="en-US"/>
              <a:pPr/>
              <a:t>3/13/2017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35C2E8D1-63A3-475F-B5F9-16C5BA516F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971925" y="-1588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971925" y="8828088"/>
            <a:ext cx="30384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368" tIns="0" rIns="19368" bIns="0" anchor="b"/>
          <a:lstStyle/>
          <a:p>
            <a:pPr algn="r" defTabSz="774700" eaLnBrk="0" hangingPunct="0">
              <a:defRPr/>
            </a:pPr>
            <a:r>
              <a:rPr lang="en-US" sz="1000" i="1">
                <a:latin typeface="Times New Roman" charset="0"/>
                <a:ea typeface="ヒラギノ角ゴ Pro W3" charset="0"/>
                <a:cs typeface="ヒラギノ角ゴ Pro W3" charset="0"/>
              </a:rPr>
              <a:t>4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828088"/>
            <a:ext cx="30384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-1588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9221" name="Rectangle 6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3250"/>
            <a:ext cx="5140325" cy="4184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3613" tIns="46807" rIns="93613" bIns="46807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Tomm and Wright (1979)</a:t>
            </a:r>
          </a:p>
          <a:p>
            <a:endParaRPr lang="en-US" altLang="en-US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2" name="Rectangle 7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152525" y="5033963"/>
            <a:ext cx="5524500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613" tIns="46807" rIns="93613" bIns="46807">
            <a:spAutoFit/>
          </a:bodyPr>
          <a:lstStyle/>
          <a:p>
            <a:pPr defTabSz="930275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n"/>
              <a:defRPr/>
            </a:pPr>
            <a:r>
              <a:rPr lang="en-US" sz="1200" i="1">
                <a:latin typeface="Arial" charset="0"/>
                <a:ea typeface="ヒラギノ角ゴ Pro W3" charset="0"/>
                <a:cs typeface="ヒラギノ角ゴ Pro W3" charset="0"/>
              </a:rPr>
              <a:t>Perceptual skills: the ability to observe what is happening with the client</a:t>
            </a:r>
          </a:p>
          <a:p>
            <a:pPr defTabSz="930275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n"/>
              <a:defRPr/>
            </a:pPr>
            <a:r>
              <a:rPr lang="en-US" sz="1200" i="1">
                <a:latin typeface="Arial" charset="0"/>
                <a:ea typeface="ヒラギノ角ゴ Pro W3" charset="0"/>
                <a:cs typeface="ヒラギノ角ゴ Pro W3" charset="0"/>
              </a:rPr>
              <a:t>Conceptual skills: the ability to interpret those observations in three domains</a:t>
            </a:r>
          </a:p>
          <a:p>
            <a:pPr defTabSz="930275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n"/>
              <a:defRPr/>
            </a:pPr>
            <a:r>
              <a:rPr lang="en-US" sz="1200" i="1">
                <a:latin typeface="Arial" charset="0"/>
                <a:ea typeface="ヒラギノ角ゴ Pro W3" charset="0"/>
                <a:cs typeface="ヒラギノ角ゴ Pro W3" charset="0"/>
              </a:rPr>
              <a:t>knowledge and application of theoretical approaches</a:t>
            </a:r>
          </a:p>
          <a:p>
            <a:pPr defTabSz="930275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n"/>
              <a:defRPr/>
            </a:pPr>
            <a:r>
              <a:rPr lang="en-US" sz="1200" i="1">
                <a:latin typeface="Arial" charset="0"/>
                <a:ea typeface="ヒラギノ角ゴ Pro W3" charset="0"/>
                <a:cs typeface="ヒラギノ角ゴ Pro W3" charset="0"/>
              </a:rPr>
              <a:t>Diagnosis and assessment</a:t>
            </a:r>
          </a:p>
          <a:p>
            <a:pPr defTabSz="930275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n"/>
              <a:defRPr/>
            </a:pPr>
            <a:r>
              <a:rPr lang="en-US" sz="1200" i="1">
                <a:latin typeface="Arial" charset="0"/>
                <a:ea typeface="ヒラギノ角ゴ Pro W3" charset="0"/>
                <a:cs typeface="ヒラギノ角ゴ Pro W3" charset="0"/>
              </a:rPr>
              <a:t>Identification of subjective experiences of both clients and practitioner</a:t>
            </a:r>
          </a:p>
          <a:p>
            <a:pPr defTabSz="930275" eaLnBrk="0" hangingPunct="0">
              <a:defRPr/>
            </a:pPr>
            <a:endParaRPr lang="en-US" sz="1200" i="1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2"/>
            <a:r>
              <a:rPr lang="en-US" altLang="en-US"/>
              <a:t>Simple Health Assessment Surveys available at:  http://physicalhealth.bizcalcs.com/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9038" y="701675"/>
            <a:ext cx="4632325" cy="3475038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3450" y="4414838"/>
            <a:ext cx="5143500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3810" tIns="46906" rIns="93810" bIns="46906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971925" y="-1588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971925" y="8828088"/>
            <a:ext cx="30384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368" tIns="0" rIns="19368" bIns="0" anchor="b"/>
          <a:lstStyle/>
          <a:p>
            <a:pPr algn="r" defTabSz="774700" eaLnBrk="0" hangingPunct="0">
              <a:defRPr/>
            </a:pPr>
            <a:r>
              <a:rPr lang="en-US" sz="1000" i="1">
                <a:latin typeface="Times New Roman" charset="0"/>
                <a:ea typeface="ヒラギノ角ゴ Pro W3" charset="0"/>
                <a:cs typeface="ヒラギノ角ゴ Pro W3" charset="0"/>
              </a:rPr>
              <a:t>8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828088"/>
            <a:ext cx="30384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-1588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9701" name="Rectangle 6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3250"/>
            <a:ext cx="5140325" cy="4184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3613" tIns="46807" rIns="93613" bIns="4680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9702" name="Rectangle 7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5" name="Footer Placeholder 3"/>
          <p:cNvSpPr txBox="1">
            <a:spLocks noGrp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t>I-FAST Workshop, NLPRA, July 19-23, 2011</a:t>
            </a:r>
          </a:p>
        </p:txBody>
      </p:sp>
      <p:sp>
        <p:nvSpPr>
          <p:cNvPr id="33796" name="Slide Number Placeholder 4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algn="r" eaLnBrk="1" hangingPunct="1"/>
            <a:fld id="{3E7A6A14-77D8-436F-8DCF-A84EEF230B63}" type="slidenum"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pPr algn="r" eaLnBrk="1" hangingPunct="1"/>
              <a:t>24</a:t>
            </a:fld>
            <a:endParaRPr lang="en-US" altLang="en-US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5"/>
          <p:cNvSpPr txBox="1">
            <a:spLocks noGrp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t>I-FAST Workshop, NLPRA, July 19-23, 2011</a:t>
            </a:r>
          </a:p>
        </p:txBody>
      </p:sp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algn="r" eaLnBrk="1" hangingPunct="1"/>
            <a:fld id="{372D7905-E95A-4FD8-8481-2209C961604B}" type="slidenum">
              <a:rPr lang="en-US" altLang="en-US" sz="1200">
                <a:latin typeface="Calibri" panose="020F0502020204030204" pitchFamily="34" charset="0"/>
                <a:cs typeface="Arial" panose="020B0604020202020204" pitchFamily="34" charset="0"/>
              </a:rPr>
              <a:pPr algn="r" eaLnBrk="1" hangingPunct="1"/>
              <a:t>25</a:t>
            </a:fld>
            <a:endParaRPr lang="en-US" altLang="en-US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9038" y="701675"/>
            <a:ext cx="4632325" cy="3475038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3450" y="4414838"/>
            <a:ext cx="5143500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3810" tIns="46906" rIns="93810" bIns="46906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413250"/>
            <a:ext cx="5140325" cy="4184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3613" tIns="46807" rIns="93613" bIns="4680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AMHSA_presentation_cover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143000"/>
          </a:xfrm>
        </p:spPr>
        <p:txBody>
          <a:bodyPr anchor="ctr"/>
          <a:lstStyle>
            <a:lvl1pPr algn="ctr"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95400"/>
          </a:xfrm>
        </p:spPr>
        <p:txBody>
          <a:bodyPr anchor="ctr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4611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76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066800"/>
            <a:ext cx="200025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84835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97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74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789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673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051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949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99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5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48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MHSA_presentation_4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800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6A21F"/>
        </a:buClr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Times" panose="02020603050405020304" pitchFamily="18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ugabuse.gov/nmassis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3"/>
          <p:cNvSpPr>
            <a:spLocks noGrp="1"/>
          </p:cNvSpPr>
          <p:nvPr>
            <p:ph type="ctrTitle"/>
          </p:nvPr>
        </p:nvSpPr>
        <p:spPr>
          <a:xfrm>
            <a:off x="685800" y="4038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2800" b="1"/>
              <a:t>Advanced Clinical Social Work Practice in Integrated Behavioral Healthcare</a:t>
            </a:r>
            <a:br>
              <a:rPr lang="en-US" altLang="en-US" sz="2800"/>
            </a:br>
            <a:br>
              <a:rPr lang="en-US" altLang="en-US" sz="2800"/>
            </a:br>
            <a:r>
              <a:rPr lang="en-US" altLang="en-US" sz="2000" b="1"/>
              <a:t>Module 5</a:t>
            </a:r>
            <a:br>
              <a:rPr lang="en-US" altLang="en-US" sz="2000" b="1"/>
            </a:br>
            <a:r>
              <a:rPr lang="en-US" altLang="en-US" sz="2000" b="1"/>
              <a:t>Mo Yee Lee, PhD</a:t>
            </a:r>
            <a:br>
              <a:rPr lang="en-US" altLang="en-US" sz="2000" b="1"/>
            </a:br>
            <a:r>
              <a:rPr lang="en-US" altLang="en-US" sz="2000" b="1"/>
              <a:t>The Ohio State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Mental Status Examination (MSE)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Appearance: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casual dress, normal grooming &amp; hygiene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Attitude: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calm and cooperative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Behavior: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unusual movements or psychomotor changes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Speech: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normal rate/tone/volume and without pressure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Affect: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reactive and mood congruent, labile, tearful, blunted, normal range, depressed, constricted, flat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Mood: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euthymic, irritable, elevated, anxious, depressed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Thought Processes: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goal-directed and logical or disorganized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Mental Status Examination (cont</a:t>
            </a:r>
            <a:r>
              <a:rPr lang="ja-JP" altLang="en-US" b="1"/>
              <a:t>’</a:t>
            </a:r>
            <a:r>
              <a:rPr lang="en-US" altLang="ja-JP" b="1"/>
              <a:t>d)</a:t>
            </a:r>
            <a:endParaRPr lang="en-US" altLang="en-US" b="1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Thought Content: </a:t>
            </a:r>
            <a:endParaRPr lang="en-US" altLang="en-US">
              <a:cs typeface="Times New Roman" panose="02020603050405020304" pitchFamily="18" charset="0"/>
            </a:endParaRPr>
          </a:p>
          <a:p>
            <a:pPr lvl="1"/>
            <a:r>
              <a:rPr lang="en-US" altLang="en-US" b="1">
                <a:solidFill>
                  <a:srgbClr val="000000"/>
                </a:solidFill>
                <a:ea typeface="MS PGothic" panose="020B0600070205080204" pitchFamily="34" charset="-128"/>
              </a:rPr>
              <a:t>Suicidal 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ideation: passive, active, plan?</a:t>
            </a:r>
            <a:endParaRPr lang="en-US" altLang="en-US">
              <a:ea typeface="MS PGothic" panose="020B0600070205080204" pitchFamily="34" charset="-128"/>
            </a:endParaRPr>
          </a:p>
          <a:p>
            <a:pPr lvl="1"/>
            <a:r>
              <a:rPr lang="en-US" altLang="en-US" b="1">
                <a:solidFill>
                  <a:srgbClr val="000000"/>
                </a:solidFill>
                <a:ea typeface="MS PGothic" panose="020B0600070205080204" pitchFamily="34" charset="-128"/>
              </a:rPr>
              <a:t>Homicidal 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ideation: passive, active, plan?</a:t>
            </a:r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Perception: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hallucinations or delusions during interview</a:t>
            </a: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Orientation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Oriented: time, place, person, self</a:t>
            </a: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Memory/ Concentration: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short term intact, long term intact, distractable/inattentive</a:t>
            </a: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 b="1">
                <a:solidFill>
                  <a:srgbClr val="000000"/>
                </a:solidFill>
                <a:cs typeface="Arial" panose="020B0604020202020204" pitchFamily="34" charset="0"/>
              </a:rPr>
              <a:t>Insight/Judgment: </a:t>
            </a:r>
            <a:r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t>good, fair, poor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3657600" cy="685800"/>
          </a:xfrm>
        </p:spPr>
        <p:txBody>
          <a:bodyPr/>
          <a:lstStyle/>
          <a:p>
            <a:r>
              <a:rPr lang="en-US" dirty="0"/>
              <a:t>Sample Checklist</a:t>
            </a:r>
          </a:p>
        </p:txBody>
      </p:sp>
      <p:graphicFrame>
        <p:nvGraphicFramePr>
          <p:cNvPr id="18433" name="Object 5" descr="Checklist based on SCL-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261064"/>
              </p:ext>
            </p:extLst>
          </p:nvPr>
        </p:nvGraphicFramePr>
        <p:xfrm>
          <a:off x="1600200" y="1371600"/>
          <a:ext cx="6281224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cument" r:id="rId3" imgW="6973824" imgH="7479792" progId="Word.Document.8">
                  <p:embed/>
                </p:oleObj>
              </mc:Choice>
              <mc:Fallback>
                <p:oleObj name="Document" r:id="rId3" imgW="6973824" imgH="74797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6281224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NIDA Quick Screen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hlinkClick r:id="rId2"/>
              </a:rPr>
              <a:t>NIDA Drug Screening Tool</a:t>
            </a:r>
            <a:endParaRPr lang="en-US" altLang="en-US" dirty="0"/>
          </a:p>
          <a:p>
            <a:r>
              <a:rPr lang="en-US" altLang="en-US" dirty="0"/>
              <a:t>A brief survey on alcohol, tobacco, and other substance use</a:t>
            </a:r>
          </a:p>
          <a:p>
            <a:r>
              <a:rPr lang="en-US" altLang="en-US" dirty="0"/>
              <a:t>On-line screening tool will: </a:t>
            </a:r>
          </a:p>
          <a:p>
            <a:pPr lvl="1"/>
            <a:r>
              <a:rPr lang="en-US" altLang="en-US" dirty="0"/>
              <a:t>Tally responses</a:t>
            </a:r>
          </a:p>
          <a:p>
            <a:pPr lvl="1"/>
            <a:r>
              <a:rPr lang="en-US" altLang="en-US" dirty="0"/>
              <a:t>Generate a substance involvement score</a:t>
            </a:r>
          </a:p>
          <a:p>
            <a:pPr lvl="1"/>
            <a:r>
              <a:rPr lang="en-US" altLang="en-US" dirty="0"/>
              <a:t>Determine risk level</a:t>
            </a:r>
          </a:p>
          <a:p>
            <a:pPr lvl="1"/>
            <a:r>
              <a:rPr lang="en-US" altLang="en-US" dirty="0"/>
              <a:t>Recommended level of intervention</a:t>
            </a:r>
          </a:p>
          <a:p>
            <a:pPr lvl="1"/>
            <a:r>
              <a:rPr lang="en-US" altLang="en-US" dirty="0"/>
              <a:t>Provide additional resources for treatment.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NIDA Quick Screen question</a:t>
            </a:r>
          </a:p>
        </p:txBody>
      </p:sp>
      <p:graphicFrame>
        <p:nvGraphicFramePr>
          <p:cNvPr id="20482" name="Object 4" descr="NIDA Quick Screen question 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600944"/>
              </p:ext>
            </p:extLst>
          </p:nvPr>
        </p:nvGraphicFramePr>
        <p:xfrm>
          <a:off x="457200" y="2133600"/>
          <a:ext cx="84582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Document" r:id="rId3" imgW="6086856" imgH="1790700" progId="Word.Document.8">
                  <p:embed/>
                </p:oleObj>
              </mc:Choice>
              <mc:Fallback>
                <p:oleObj name="Document" r:id="rId3" imgW="6086856" imgH="17907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133600"/>
                        <a:ext cx="84582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Sociocultural Assessment</a:t>
            </a:r>
            <a:r>
              <a:rPr lang="en-US" altLang="en-US"/>
              <a:t> </a:t>
            </a:r>
          </a:p>
        </p:txBody>
      </p:sp>
      <p:sp>
        <p:nvSpPr>
          <p:cNvPr id="21506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Cultural values and practices</a:t>
            </a:r>
          </a:p>
          <a:p>
            <a:r>
              <a:rPr lang="en-US" altLang="en-US"/>
              <a:t>Family relationship</a:t>
            </a:r>
          </a:p>
          <a:p>
            <a:pPr lvl="1"/>
            <a:r>
              <a:rPr lang="en-US" altLang="en-US"/>
              <a:t>Marital status (if appropriate)</a:t>
            </a:r>
          </a:p>
          <a:p>
            <a:pPr lvl="1"/>
            <a:r>
              <a:rPr lang="en-US" altLang="en-US"/>
              <a:t>Living arrangement</a:t>
            </a:r>
          </a:p>
          <a:p>
            <a:pPr lvl="1"/>
            <a:r>
              <a:rPr lang="en-US" altLang="en-US"/>
              <a:t>Communication pattern</a:t>
            </a:r>
          </a:p>
          <a:p>
            <a:pPr lvl="1"/>
            <a:r>
              <a:rPr lang="en-US" altLang="en-US"/>
              <a:t>Conflict resolution</a:t>
            </a:r>
          </a:p>
          <a:p>
            <a:pPr lvl="1"/>
            <a:r>
              <a:rPr lang="en-US" altLang="en-US"/>
              <a:t>Satisfaction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Sociocultural Assessment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Social support systems</a:t>
            </a:r>
          </a:p>
          <a:p>
            <a:pPr lvl="1"/>
            <a:r>
              <a:rPr lang="en-US" altLang="en-US"/>
              <a:t>What are the social support systems</a:t>
            </a:r>
          </a:p>
          <a:p>
            <a:pPr lvl="1"/>
            <a:r>
              <a:rPr lang="en-US" altLang="en-US"/>
              <a:t>Frequency</a:t>
            </a:r>
          </a:p>
          <a:p>
            <a:pPr lvl="1"/>
            <a:r>
              <a:rPr lang="en-US" altLang="en-US"/>
              <a:t>Quality</a:t>
            </a:r>
          </a:p>
          <a:p>
            <a:r>
              <a:rPr lang="en-US" altLang="en-US"/>
              <a:t>Housing situation/living arrangement</a:t>
            </a:r>
          </a:p>
          <a:p>
            <a:r>
              <a:rPr lang="en-US" altLang="en-US"/>
              <a:t>Education</a:t>
            </a:r>
          </a:p>
          <a:p>
            <a:r>
              <a:rPr lang="en-US" altLang="en-US"/>
              <a:t>Employment </a:t>
            </a:r>
          </a:p>
          <a:p>
            <a:r>
              <a:rPr lang="en-US" altLang="en-US"/>
              <a:t>Financial situation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8001000" cy="609600"/>
          </a:xfrm>
        </p:spPr>
        <p:txBody>
          <a:bodyPr/>
          <a:lstStyle/>
          <a:p>
            <a:r>
              <a:rPr lang="en-US" altLang="en-US" b="1"/>
              <a:t>Spiritual Assessment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3581400"/>
          </a:xfrm>
        </p:spPr>
        <p:txBody>
          <a:bodyPr/>
          <a:lstStyle/>
          <a:p>
            <a:r>
              <a:rPr lang="en-US" altLang="en-US">
                <a:latin typeface="Arial Unicode MS" charset="0"/>
              </a:rPr>
              <a:t>Religious/spiritual beliefs and practices: Formal or informal</a:t>
            </a:r>
          </a:p>
          <a:p>
            <a:r>
              <a:rPr lang="en-US" altLang="en-US">
                <a:latin typeface="Arial Unicode MS" charset="0"/>
              </a:rPr>
              <a:t>Helpful assessment tools:</a:t>
            </a:r>
          </a:p>
          <a:p>
            <a:pPr lvl="1"/>
            <a:r>
              <a:rPr lang="en-US" altLang="en-US">
                <a:latin typeface="Arial Unicode MS" charset="0"/>
              </a:rPr>
              <a:t>Taking spiritual history</a:t>
            </a:r>
            <a:r>
              <a:rPr lang="en-US" altLang="en-US" baseline="30000">
                <a:latin typeface="Arial Unicode MS" charset="0"/>
              </a:rPr>
              <a:t>1</a:t>
            </a:r>
            <a:r>
              <a:rPr lang="en-US" altLang="en-US">
                <a:latin typeface="Arial Unicode MS" charset="0"/>
              </a:rPr>
              <a:t> </a:t>
            </a:r>
          </a:p>
          <a:p>
            <a:pPr lvl="1"/>
            <a:r>
              <a:rPr lang="en-US" altLang="en-US">
                <a:latin typeface="Arial Unicode MS" charset="0"/>
              </a:rPr>
              <a:t>Spiritual genograms</a:t>
            </a:r>
            <a:r>
              <a:rPr lang="en-US" altLang="en-US" baseline="30000">
                <a:latin typeface="Arial Unicode MS" charset="0"/>
              </a:rPr>
              <a:t>2</a:t>
            </a:r>
            <a:r>
              <a:rPr lang="en-US" altLang="en-US">
                <a:latin typeface="Arial Unicode MS" charset="0"/>
              </a:rPr>
              <a:t> </a:t>
            </a:r>
            <a:endParaRPr lang="en-US" altLang="zh-TW">
              <a:latin typeface="Arial Unicode MS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lvl="1"/>
            <a:r>
              <a:rPr lang="en-US" altLang="zh-TW">
                <a:latin typeface="Arial Unicode MS" charset="0"/>
                <a:ea typeface="MS PGothic" panose="020B0600070205080204" pitchFamily="34" charset="-128"/>
                <a:cs typeface="Times New Roman" panose="02020603050405020304" pitchFamily="18" charset="0"/>
              </a:rPr>
              <a:t>Spiritual lifemap</a:t>
            </a:r>
            <a:r>
              <a:rPr lang="en-US" altLang="zh-TW" baseline="30000">
                <a:latin typeface="Arial Unicode MS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  <a:r>
              <a:rPr lang="en-US" altLang="zh-TW">
                <a:latin typeface="Arial Unicode MS" charset="0"/>
              </a:rPr>
              <a:t> </a:t>
            </a:r>
            <a:endParaRPr lang="en-US" altLang="en-US">
              <a:latin typeface="Arial Unicode MS" charset="0"/>
            </a:endParaRPr>
          </a:p>
          <a:p>
            <a:pPr lvl="1"/>
            <a:r>
              <a:rPr lang="en-US" altLang="en-US">
                <a:latin typeface="Arial Unicode MS" charset="0"/>
              </a:rPr>
              <a:t>Autobiographical timeline interview</a:t>
            </a:r>
            <a:r>
              <a:rPr lang="en-US" altLang="en-US" baseline="30000">
                <a:latin typeface="Arial Unicode MS" charset="0"/>
              </a:rPr>
              <a:t>4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Assessing Systems Collaboration: </a:t>
            </a:r>
            <a:br>
              <a:rPr lang="en-US" altLang="en-US" b="1"/>
            </a:br>
            <a:r>
              <a:rPr lang="en-US" altLang="en-US" b="1"/>
              <a:t>The Big Picture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8001000" cy="3581400"/>
          </a:xfrm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Identify all collaborating systems including formal and informal systems</a:t>
            </a:r>
          </a:p>
          <a:p>
            <a:r>
              <a:rPr lang="en-US" altLang="en-US">
                <a:cs typeface="Arial" panose="020B0604020202020204" pitchFamily="34" charset="0"/>
              </a:rPr>
              <a:t>Assess beneficial collaborating patterns at the inter-systems level	</a:t>
            </a:r>
          </a:p>
          <a:p>
            <a:r>
              <a:rPr lang="en-US" altLang="en-US">
                <a:cs typeface="Arial" panose="020B0604020202020204" pitchFamily="34" charset="0"/>
              </a:rPr>
              <a:t>Assess barriers or problem patterns at the inter-systems level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1143000"/>
          </a:xfrm>
        </p:spPr>
        <p:txBody>
          <a:bodyPr/>
          <a:lstStyle/>
          <a:p>
            <a:r>
              <a:rPr lang="en-US" altLang="en-US" b="1"/>
              <a:t>Assessing Systems Collaboration: </a:t>
            </a:r>
            <a:br>
              <a:rPr lang="en-US" altLang="en-US" b="1"/>
            </a:br>
            <a:r>
              <a:rPr lang="en-US" altLang="en-US" b="1"/>
              <a:t>Relational elements</a:t>
            </a:r>
            <a:r>
              <a:rPr lang="en-US" altLang="en-US" b="1" baseline="30000"/>
              <a:t>5</a:t>
            </a:r>
            <a:r>
              <a:rPr lang="en-US" altLang="en-US"/>
              <a:t> </a:t>
            </a:r>
          </a:p>
        </p:txBody>
      </p:sp>
      <p:sp>
        <p:nvSpPr>
          <p:cNvPr id="2560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Understand and respect each other</a:t>
            </a:r>
            <a:r>
              <a:rPr lang="ja-JP" altLang="en-US"/>
              <a:t>’</a:t>
            </a:r>
            <a:r>
              <a:rPr lang="en-US" altLang="ja-JP"/>
              <a:t>s professional mandates, roles, and limitations</a:t>
            </a:r>
          </a:p>
          <a:p>
            <a:r>
              <a:rPr lang="en-US" altLang="en-US"/>
              <a:t>Trust</a:t>
            </a:r>
          </a:p>
          <a:p>
            <a:r>
              <a:rPr lang="en-US" altLang="en-US"/>
              <a:t>Ongoing contacts</a:t>
            </a:r>
          </a:p>
          <a:p>
            <a:r>
              <a:rPr lang="en-US" altLang="en-US"/>
              <a:t>Availability and accessibility</a:t>
            </a:r>
          </a:p>
          <a:p>
            <a:r>
              <a:rPr lang="en-US" altLang="en-US"/>
              <a:t>Validate mutual professional concerns</a:t>
            </a:r>
          </a:p>
          <a:p>
            <a:r>
              <a:rPr lang="en-US" altLang="en-US"/>
              <a:t>Keeping each other informed without violating patient/client trust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Module 5</a:t>
            </a:r>
            <a:br>
              <a:rPr lang="en-US" altLang="en-US" b="1"/>
            </a:br>
            <a:r>
              <a:rPr lang="en-US" altLang="en-US" b="1"/>
              <a:t>Comprehensive Assessment: Outline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001000" cy="3581400"/>
          </a:xfrm>
        </p:spPr>
        <p:txBody>
          <a:bodyPr/>
          <a:lstStyle/>
          <a:p>
            <a:r>
              <a:rPr lang="en-US" altLang="en-US"/>
              <a:t>Develop a</a:t>
            </a:r>
            <a:r>
              <a:rPr lang="en-US" altLang="en-US">
                <a:cs typeface="Times New Roman" panose="02020603050405020304" pitchFamily="18" charset="0"/>
              </a:rPr>
              <a:t>ssessment skills building on a Bio-Psycho-Social-Spiritual perspective</a:t>
            </a:r>
            <a:endParaRPr lang="en-US" altLang="en-US"/>
          </a:p>
          <a:p>
            <a:r>
              <a:rPr lang="en-US" altLang="en-US"/>
              <a:t>Develop skills in a strengths-based assessment</a:t>
            </a:r>
          </a:p>
          <a:p>
            <a:r>
              <a:rPr lang="en-US" altLang="en-US"/>
              <a:t>Develop skills in assessing client</a:t>
            </a:r>
            <a:r>
              <a:rPr lang="ja-JP" altLang="en-US"/>
              <a:t>’</a:t>
            </a:r>
            <a:r>
              <a:rPr lang="en-US" altLang="ja-JP"/>
              <a:t>s self management skills</a:t>
            </a:r>
          </a:p>
          <a:p>
            <a:r>
              <a:rPr lang="en-US" altLang="en-US"/>
              <a:t>Using assessment to build therapeutic relationship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Outcomes of Assessment</a:t>
            </a:r>
          </a:p>
        </p:txBody>
      </p:sp>
      <p:sp>
        <p:nvSpPr>
          <p:cNvPr id="26626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Problems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Bio-psycho-sociocultural-spiritual perspective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Problem and attempted solutions specifically and behaviorally described (SOLVABLE)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Exceptions to the problem pattern and strengths are identified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Goals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Desired future outcomes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Specifically and behaviorally described (ATTAINABLE)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Professional and the patient/client mutually agree to the described problems and goals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Treatment plan and interventions based on mutual consensus of problem and goal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r>
              <a:rPr lang="en-US" altLang="en-US" b="1"/>
              <a:t>Defining SOLVABLE problems</a:t>
            </a:r>
            <a:r>
              <a:rPr lang="en-US" altLang="en-US"/>
              <a:t> </a:t>
            </a:r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Patient/Client</a:t>
            </a:r>
            <a:r>
              <a:rPr lang="ja-JP" altLang="en-US"/>
              <a:t>’</a:t>
            </a:r>
            <a:r>
              <a:rPr lang="en-US" altLang="ja-JP"/>
              <a:t>s perspective</a:t>
            </a:r>
          </a:p>
          <a:p>
            <a:pPr lvl="1"/>
            <a:r>
              <a:rPr lang="en-US" altLang="en-US" sz="1800"/>
              <a:t>Specific description of patient/client</a:t>
            </a:r>
            <a:r>
              <a:rPr lang="ja-JP" altLang="en-US" sz="1800"/>
              <a:t>’</a:t>
            </a:r>
            <a:r>
              <a:rPr lang="en-US" altLang="ja-JP" sz="1800"/>
              <a:t>s concern and problem</a:t>
            </a:r>
          </a:p>
          <a:p>
            <a:pPr lvl="1"/>
            <a:r>
              <a:rPr lang="en-US" altLang="en-US" sz="1800"/>
              <a:t>Meaning of problem, explanatory model</a:t>
            </a:r>
          </a:p>
          <a:p>
            <a:pPr lvl="1"/>
            <a:r>
              <a:rPr lang="en-US" altLang="en-US" sz="1800"/>
              <a:t>Attempted solutions</a:t>
            </a:r>
          </a:p>
          <a:p>
            <a:pPr lvl="1"/>
            <a:r>
              <a:rPr lang="en-US" altLang="en-US" sz="1800"/>
              <a:t>Perceived influence/power of problems on clients</a:t>
            </a:r>
          </a:p>
          <a:p>
            <a:pPr lvl="1"/>
            <a:r>
              <a:rPr lang="en-US" altLang="en-US" sz="1800"/>
              <a:t>Perceived influence/power of clients on problems</a:t>
            </a:r>
          </a:p>
          <a:p>
            <a:r>
              <a:rPr lang="en-US" altLang="en-US"/>
              <a:t>Professional</a:t>
            </a:r>
          </a:p>
          <a:p>
            <a:pPr lvl="1"/>
            <a:r>
              <a:rPr lang="en-US" altLang="en-US" sz="1800"/>
              <a:t>Understanding patient/client</a:t>
            </a:r>
            <a:r>
              <a:rPr lang="ja-JP" altLang="en-US" sz="1800"/>
              <a:t>’</a:t>
            </a:r>
            <a:r>
              <a:rPr lang="en-US" altLang="ja-JP" sz="1800"/>
              <a:t>s understanding of problem</a:t>
            </a:r>
          </a:p>
          <a:p>
            <a:pPr lvl="1"/>
            <a:r>
              <a:rPr lang="en-US" altLang="en-US" sz="1800"/>
              <a:t>Expanding patient/client</a:t>
            </a:r>
            <a:r>
              <a:rPr lang="ja-JP" altLang="en-US" sz="1800"/>
              <a:t>’</a:t>
            </a:r>
            <a:r>
              <a:rPr lang="en-US" altLang="ja-JP" sz="1800"/>
              <a:t>s understanding of problem</a:t>
            </a:r>
          </a:p>
          <a:p>
            <a:pPr lvl="1"/>
            <a:r>
              <a:rPr lang="en-US" altLang="en-US" sz="1800"/>
              <a:t>Offering additional helpful information or new perspective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altLang="en-US" b="1"/>
              <a:t>Useful questions for understanding patient/client</a:t>
            </a:r>
            <a:r>
              <a:rPr lang="ja-JP" altLang="en-US" b="1"/>
              <a:t>’</a:t>
            </a:r>
            <a:r>
              <a:rPr lang="en-US" altLang="ja-JP" b="1"/>
              <a:t>s concerns and problems</a:t>
            </a:r>
            <a:endParaRPr lang="en-US" altLang="en-US" b="1"/>
          </a:p>
        </p:txBody>
      </p:sp>
      <p:sp>
        <p:nvSpPr>
          <p:cNvPr id="3072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Problem clarification 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What do you (or another) think is the problem?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How is the problem for you?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What brings you in today? In what ways can I be most helpful?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Why do you think the problem exists? (explanatory model)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Referral Source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Who was the person who got the idea that you need to talk to me?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What made him or her decide that you need some help?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Previous help-seeking efforts/Attempted solutions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What have you tried in the past that was helpful/unhelpful?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If you</a:t>
            </a:r>
            <a:r>
              <a:rPr lang="ja-JP" altLang="en-US" sz="1800"/>
              <a:t>’</a:t>
            </a:r>
            <a:r>
              <a:rPr lang="en-US" altLang="ja-JP" sz="1800"/>
              <a:t>ve seen some therapists before me; what did they miss with your situation?</a:t>
            </a:r>
            <a:endParaRPr lang="en-US" alt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438400"/>
            <a:ext cx="6248400" cy="685800"/>
          </a:xfrm>
        </p:spPr>
        <p:txBody>
          <a:bodyPr/>
          <a:lstStyle/>
          <a:p>
            <a:r>
              <a:rPr lang="en-US" b="1" dirty="0">
                <a:latin typeface="Arial Bold" charset="0"/>
              </a:rPr>
              <a:t>Strengths-based Assessment</a:t>
            </a:r>
            <a:br>
              <a:rPr lang="en-US" b="1" dirty="0">
                <a:latin typeface="Arial Bold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en-US" altLang="en-US" sz="2800" b="1"/>
              <a:t>Proper Attitude For A Strengths-base Assessment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patient/client is the Assessor, not the Professional</a:t>
            </a:r>
          </a:p>
          <a:p>
            <a:r>
              <a:rPr lang="en-US" altLang="en-US"/>
              <a:t>Professionals provide a context for and facilitate a person to self-assess what is helpful for him or her in the recovery process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Strengths-based philosophy</a:t>
            </a:r>
          </a:p>
        </p:txBody>
      </p:sp>
      <p:sp>
        <p:nvSpPr>
          <p:cNvPr id="34818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Patients/clients possess resources to solve their problems</a:t>
            </a:r>
          </a:p>
          <a:p>
            <a:r>
              <a:rPr lang="en-US" altLang="en-US" sz="2000"/>
              <a:t>A systems perspective: Because change is constant, there must be exceptions to any problem patterns</a:t>
            </a:r>
          </a:p>
          <a:p>
            <a:r>
              <a:rPr lang="en-US" altLang="en-US" sz="2000"/>
              <a:t>Habitual or Interactional patterns interfere with attempts to solve problems</a:t>
            </a:r>
          </a:p>
          <a:p>
            <a:pPr lvl="1"/>
            <a:r>
              <a:rPr lang="en-US" altLang="en-US" sz="1800"/>
              <a:t>When liberated from these patterns, patients/clients can access dormant potentials or reconnect with strengths</a:t>
            </a:r>
          </a:p>
          <a:p>
            <a:pPr lvl="1"/>
            <a:r>
              <a:rPr lang="en-US" altLang="en-US" sz="1800"/>
              <a:t>Specific problems can be brought under voluntary control</a:t>
            </a:r>
          </a:p>
          <a:p>
            <a:pPr lvl="1"/>
            <a:r>
              <a:rPr lang="en-US" altLang="en-US" sz="1800"/>
              <a:t>Genetic predispositions, problem brain chemistry, and negative life experience do not make problems unsolvable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Assessing strengths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3581400"/>
          </a:xfrm>
        </p:spPr>
        <p:txBody>
          <a:bodyPr/>
          <a:lstStyle/>
          <a:p>
            <a:r>
              <a:rPr lang="en-US" altLang="en-US"/>
              <a:t>Personal Strengths</a:t>
            </a:r>
          </a:p>
          <a:p>
            <a:pPr lvl="1"/>
            <a:r>
              <a:rPr lang="en-US" altLang="en-US"/>
              <a:t>Bio-physiological</a:t>
            </a:r>
          </a:p>
          <a:p>
            <a:pPr lvl="1"/>
            <a:r>
              <a:rPr lang="en-US" altLang="en-US"/>
              <a:t>Psychological</a:t>
            </a:r>
          </a:p>
          <a:p>
            <a:pPr lvl="1"/>
            <a:r>
              <a:rPr lang="en-US" altLang="en-US"/>
              <a:t>Sociocultural</a:t>
            </a:r>
          </a:p>
          <a:p>
            <a:pPr lvl="1"/>
            <a:r>
              <a:rPr lang="en-US" altLang="en-US"/>
              <a:t>Spiritual</a:t>
            </a:r>
          </a:p>
          <a:p>
            <a:r>
              <a:rPr lang="ja-JP" altLang="en-US"/>
              <a:t>“</a:t>
            </a:r>
            <a:r>
              <a:rPr lang="en-US" altLang="ja-JP"/>
              <a:t>Strengths</a:t>
            </a:r>
            <a:r>
              <a:rPr lang="ja-JP" altLang="en-US"/>
              <a:t>”</a:t>
            </a:r>
            <a:r>
              <a:rPr lang="en-US" altLang="ja-JP"/>
              <a:t> of the problem/symptoms</a:t>
            </a:r>
          </a:p>
          <a:p>
            <a:r>
              <a:rPr lang="en-US" altLang="en-US"/>
              <a:t>Strengths in systems collaboration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altLang="zh-TW" b="1"/>
              <a:t>Exploring </a:t>
            </a:r>
            <a:r>
              <a:rPr lang="en-US" altLang="en-US" b="1"/>
              <a:t>the </a:t>
            </a:r>
            <a:r>
              <a:rPr lang="en-US" altLang="zh-TW" b="1"/>
              <a:t>“Strengths” and Potential “Contributions” of the Problem</a:t>
            </a:r>
            <a:r>
              <a:rPr lang="en-US" altLang="zh-TW"/>
              <a:t> </a:t>
            </a:r>
            <a:endParaRPr lang="en-US" altLang="en-US"/>
          </a:p>
        </p:txBody>
      </p:sp>
      <p:sp>
        <p:nvSpPr>
          <p:cNvPr id="3789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When was </a:t>
            </a:r>
            <a:r>
              <a:rPr lang="en-US" altLang="en-US"/>
              <a:t>the last </a:t>
            </a:r>
            <a:r>
              <a:rPr lang="en-US" altLang="zh-TW"/>
              <a:t>time that you realize</a:t>
            </a:r>
            <a:r>
              <a:rPr lang="en-US" altLang="en-US"/>
              <a:t>d that</a:t>
            </a:r>
            <a:r>
              <a:rPr lang="en-US" altLang="zh-TW"/>
              <a:t> the problem </a:t>
            </a:r>
            <a:r>
              <a:rPr lang="en-US" altLang="en-US"/>
              <a:t>wa</a:t>
            </a:r>
            <a:r>
              <a:rPr lang="en-US" altLang="zh-TW"/>
              <a:t>s helpful to you?</a:t>
            </a:r>
          </a:p>
          <a:p>
            <a:r>
              <a:rPr lang="en-US" altLang="zh-TW"/>
              <a:t>If your problem has a voice, what do you think it is trying to share or communicate with you?</a:t>
            </a:r>
          </a:p>
          <a:p>
            <a:r>
              <a:rPr lang="en-US" altLang="zh-TW"/>
              <a:t>How might the problem be helpful to you? </a:t>
            </a:r>
          </a:p>
          <a:p>
            <a:r>
              <a:rPr lang="en-US" altLang="zh-TW"/>
              <a:t>If we could get rid of the problem, what might be some aspect of it that you might want to retain?</a:t>
            </a: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Arial Unicode MS" charset="0"/>
              </a:rPr>
              <a:t>Tracking exceptions to identify strengths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Patient/client is the assessor, not the professional</a:t>
            </a:r>
          </a:p>
          <a:p>
            <a:r>
              <a:rPr lang="en-US" altLang="en-US"/>
              <a:t>Inquire about times when:</a:t>
            </a:r>
          </a:p>
          <a:p>
            <a:pPr lvl="1"/>
            <a:r>
              <a:rPr lang="en-US" altLang="en-US"/>
              <a:t>The problem is absent</a:t>
            </a:r>
          </a:p>
          <a:p>
            <a:pPr lvl="1"/>
            <a:r>
              <a:rPr lang="en-US" altLang="en-US"/>
              <a:t>The problem is less intense</a:t>
            </a:r>
          </a:p>
          <a:p>
            <a:pPr lvl="1"/>
            <a:r>
              <a:rPr lang="en-US" altLang="en-US"/>
              <a:t>The problem is dealt with in a manner that is acceptable to the patient/client</a:t>
            </a:r>
          </a:p>
          <a:p>
            <a:pPr lvl="1"/>
            <a:r>
              <a:rPr lang="en-US" altLang="en-US"/>
              <a:t>What is different about those times?</a:t>
            </a:r>
          </a:p>
          <a:p>
            <a:pPr lvl="1"/>
            <a:r>
              <a:rPr lang="en-US" altLang="en-US"/>
              <a:t>Questions that allow the patient/client to specifically describe: Who, when, what, where, how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001000" cy="609600"/>
          </a:xfrm>
        </p:spPr>
        <p:txBody>
          <a:bodyPr/>
          <a:lstStyle/>
          <a:p>
            <a:r>
              <a:rPr lang="en-US" altLang="en-US" b="1"/>
              <a:t>Useful Questions for Assessing Strengths</a:t>
            </a:r>
          </a:p>
        </p:txBody>
      </p:sp>
      <p:sp>
        <p:nvSpPr>
          <p:cNvPr id="399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altLang="en-US" sz="2000"/>
              <a:t>What has been helpful so far?</a:t>
            </a:r>
          </a:p>
          <a:p>
            <a:pPr>
              <a:lnSpc>
                <a:spcPct val="90000"/>
              </a:lnSpc>
            </a:pPr>
            <a:r>
              <a:rPr lang="en-CA" altLang="en-US" sz="2000"/>
              <a:t>What are some of your recent successes? </a:t>
            </a:r>
          </a:p>
          <a:p>
            <a:pPr>
              <a:lnSpc>
                <a:spcPct val="90000"/>
              </a:lnSpc>
            </a:pPr>
            <a:r>
              <a:rPr lang="en-CA" altLang="en-US" sz="2000"/>
              <a:t>What are the achievements that you are most proud of having accomplished? </a:t>
            </a:r>
          </a:p>
          <a:p>
            <a:pPr>
              <a:lnSpc>
                <a:spcPct val="90000"/>
              </a:lnSpc>
            </a:pPr>
            <a:r>
              <a:rPr lang="en-CA" altLang="en-US" sz="2000"/>
              <a:t>What little things are you doing that make life a little better for you?</a:t>
            </a: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CA" altLang="en-US" sz="2000"/>
              <a:t>What kinds of things do people compliment you on?</a:t>
            </a: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CA" altLang="en-US" sz="2000"/>
              <a:t>When have you stopped doing something that was difficult for you to stop?</a:t>
            </a:r>
          </a:p>
          <a:p>
            <a:pPr>
              <a:lnSpc>
                <a:spcPct val="90000"/>
              </a:lnSpc>
            </a:pPr>
            <a:r>
              <a:rPr lang="en-CA" altLang="en-US" sz="2000"/>
              <a:t>When have you made an important change in your life that was difficult to make?</a:t>
            </a:r>
          </a:p>
          <a:p>
            <a:pPr>
              <a:lnSpc>
                <a:spcPct val="90000"/>
              </a:lnSpc>
            </a:pPr>
            <a:r>
              <a:rPr lang="en-CA" altLang="en-US" sz="2000"/>
              <a:t>When have you broken a habit that was hard to break? </a:t>
            </a:r>
          </a:p>
          <a:p>
            <a:pPr>
              <a:lnSpc>
                <a:spcPct val="90000"/>
              </a:lnSpc>
            </a:pPr>
            <a:r>
              <a:rPr lang="en-CA" altLang="en-US" sz="2000"/>
              <a:t>What kinds of things do people compliment you on?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The context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01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Traditional separation of healthcare, mental health, and addiction systems</a:t>
            </a:r>
          </a:p>
          <a:p>
            <a:pPr>
              <a:lnSpc>
                <a:spcPct val="90000"/>
              </a:lnSpc>
            </a:pPr>
            <a:r>
              <a:rPr lang="en-US" altLang="en-US"/>
              <a:t>Trend of merging mental health and addiction systems at both the state and federal level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Integrated health as a movement toward integration of healthcare, mental health, and addiction systems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Co-morbidity of health and mental health problems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Co-morbidity of DSM:IV diagnoses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Empirical evidence on the impact of systems collaboration and service delivery on patients/clients</a:t>
            </a:r>
            <a:r>
              <a:rPr lang="ja-JP" altLang="en-US"/>
              <a:t>’</a:t>
            </a:r>
            <a:r>
              <a:rPr lang="en-US" altLang="ja-JP"/>
              <a:t> outcomes</a:t>
            </a: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r>
              <a:rPr lang="en-US" altLang="en-US" b="1">
                <a:latin typeface="Arial Unicode MS" charset="0"/>
              </a:rPr>
              <a:t>Useful self-evaluative questions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Exception questions</a:t>
            </a:r>
          </a:p>
          <a:p>
            <a:r>
              <a:rPr lang="en-US" altLang="en-US"/>
              <a:t>Outcome questions</a:t>
            </a:r>
          </a:p>
          <a:p>
            <a:r>
              <a:rPr lang="en-US" altLang="en-US"/>
              <a:t>Resilience/Coping questions</a:t>
            </a:r>
          </a:p>
          <a:p>
            <a:r>
              <a:rPr lang="en-US" altLang="en-US"/>
              <a:t>Past success</a:t>
            </a:r>
          </a:p>
          <a:p>
            <a:r>
              <a:rPr lang="en-US" altLang="en-US"/>
              <a:t>Relationship questions</a:t>
            </a:r>
          </a:p>
          <a:p>
            <a:r>
              <a:rPr lang="en-US" altLang="en-US"/>
              <a:t>Scaling questions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001000" cy="381000"/>
          </a:xfrm>
        </p:spPr>
        <p:txBody>
          <a:bodyPr/>
          <a:lstStyle/>
          <a:p>
            <a:r>
              <a:rPr lang="en-US" altLang="en-US" sz="2400" b="1">
                <a:latin typeface="Arial Unicode MS" charset="0"/>
              </a:rPr>
              <a:t>Characteristics of Attainable Goals</a:t>
            </a:r>
            <a:r>
              <a:rPr lang="en-US" altLang="en-US" sz="2400" b="1" baseline="30000">
                <a:latin typeface="Arial Unicode MS" charset="0"/>
              </a:rPr>
              <a:t>6,7</a:t>
            </a:r>
            <a:r>
              <a:rPr lang="en-US" altLang="en-US" sz="2400" b="1">
                <a:latin typeface="Arial Unicode MS" charset="0"/>
              </a:rPr>
              <a:t> </a:t>
            </a:r>
            <a:endParaRPr lang="en-US" altLang="en-US" sz="2000">
              <a:latin typeface="Arial Unicode MS" charset="0"/>
            </a:endParaRPr>
          </a:p>
        </p:txBody>
      </p:sp>
      <p:sp>
        <p:nvSpPr>
          <p:cNvPr id="4301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1"/>
              <a:t>Useful: </a:t>
            </a:r>
            <a:r>
              <a:rPr lang="en-US" altLang="en-US" sz="1800"/>
              <a:t>Goal is useful and meaningful to the patients/clients that they are motivated and committed to accomplish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New:</a:t>
            </a:r>
            <a:r>
              <a:rPr lang="en-US" altLang="en-US" sz="2000"/>
              <a:t> </a:t>
            </a:r>
            <a:r>
              <a:rPr lang="en-US" altLang="en-US" sz="1800"/>
              <a:t>The goal needs to be something </a:t>
            </a:r>
            <a:r>
              <a:rPr lang="en-US" altLang="en-US" sz="1800" b="1"/>
              <a:t>different</a:t>
            </a:r>
            <a:r>
              <a:rPr lang="en-US" altLang="en-US" sz="1800"/>
              <a:t>, a behavior that the patient/client has not generally done before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Regular:</a:t>
            </a:r>
            <a:r>
              <a:rPr lang="en-US" altLang="en-US" sz="1800"/>
              <a:t>The goal is a behavior that the patient/client can do at least a few times a week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Positively stated</a:t>
            </a:r>
            <a:r>
              <a:rPr lang="en-US" altLang="en-US" sz="2000"/>
              <a:t>: </a:t>
            </a:r>
            <a:r>
              <a:rPr lang="en-US" altLang="en-US" sz="1800"/>
              <a:t>What the patient/client can do versus what they can</a:t>
            </a:r>
            <a:r>
              <a:rPr lang="ja-JP" altLang="en-US" sz="1800"/>
              <a:t>’</a:t>
            </a:r>
            <a:r>
              <a:rPr lang="en-US" altLang="ja-JP" sz="1800"/>
              <a:t>t do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Specific and observable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Small, feasible, attainable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Self-initiated</a:t>
            </a:r>
            <a:r>
              <a:rPr lang="en-US" altLang="en-US" sz="2000"/>
              <a:t> </a:t>
            </a:r>
            <a:r>
              <a:rPr lang="en-US" altLang="en-US" sz="1800"/>
              <a:t>and not dependent on the initiation of someone else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Interpersonal:</a:t>
            </a:r>
            <a:r>
              <a:rPr lang="en-US" altLang="en-US" sz="2000"/>
              <a:t> </a:t>
            </a:r>
            <a:r>
              <a:rPr lang="en-US" altLang="en-US" sz="1800"/>
              <a:t>When a person works on the goal, other people will be able to notice the changes and potentially be affected by the change 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Goals be prioritized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Aligning patient/client, family, and larger system goals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Tips of useful goals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The patient/client is put in charge of determining the desired outcomes of treatment 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Desired outcomes from stakeholders (e.g., psychiatrist, behavioral health consultant, children services, etc) are integrated into an overall plan of which the patient/client is in charge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 system is devised for prioritizing goals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ATTAINABLE goals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Goals being stated in behaviorally specific language 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Goals are small and feasible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Professional can offer his or her own goals and the goals must be acceptable to the patient/client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r>
              <a:rPr lang="en-US" altLang="en-US" b="1"/>
              <a:t>Assess client</a:t>
            </a:r>
            <a:r>
              <a:rPr lang="ja-JP" altLang="en-US" b="1"/>
              <a:t>’</a:t>
            </a:r>
            <a:r>
              <a:rPr lang="en-US" altLang="ja-JP" b="1"/>
              <a:t>s status regarding seeking help</a:t>
            </a:r>
            <a:endParaRPr lang="en-US" altLang="en-US" b="1"/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 sz="1800"/>
              <a:t>Customer (clients who are interested to do something different for change)</a:t>
            </a:r>
          </a:p>
          <a:p>
            <a:r>
              <a:rPr lang="en-US" altLang="en-US" sz="1800"/>
              <a:t>Visitor (clients who are not committed to change and are just looking around, include involuntary clients) </a:t>
            </a:r>
          </a:p>
          <a:p>
            <a:pPr lvl="1"/>
            <a:r>
              <a:rPr lang="en-US" altLang="en-US" sz="1800"/>
              <a:t>Recognize and/or empathize with their dilemma </a:t>
            </a:r>
          </a:p>
          <a:p>
            <a:pPr lvl="1"/>
            <a:r>
              <a:rPr lang="en-US" altLang="en-US" sz="1800"/>
              <a:t>Work with their goals</a:t>
            </a:r>
          </a:p>
          <a:p>
            <a:pPr lvl="1"/>
            <a:r>
              <a:rPr lang="en-US" altLang="en-US" sz="1800"/>
              <a:t>Let clients take lead in establishing goals relevant to their perceived need</a:t>
            </a:r>
          </a:p>
          <a:p>
            <a:r>
              <a:rPr lang="en-US" altLang="en-US" sz="1800"/>
              <a:t>Complainant (clients who tend to see problems in others but not self, usually perceive themselves as victims and complain about other people)</a:t>
            </a:r>
          </a:p>
          <a:p>
            <a:pPr lvl="1"/>
            <a:r>
              <a:rPr lang="en-US" altLang="en-US" sz="1800"/>
              <a:t>Acknowledge/compliment their helpfulness</a:t>
            </a:r>
          </a:p>
          <a:p>
            <a:pPr lvl="1"/>
            <a:r>
              <a:rPr lang="en-US" altLang="en-US" sz="1800"/>
              <a:t>Enlist their help in the change process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altLang="en-US" b="1"/>
              <a:t>Self-management and Health Outcomes Literature</a:t>
            </a:r>
          </a:p>
        </p:txBody>
      </p:sp>
      <p:sp>
        <p:nvSpPr>
          <p:cNvPr id="4710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Patients/clients have better health outcomes when they are able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/>
              <a:t>Self-manage symptoms/problems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/>
              <a:t>Actively engage in activities that maintain functioning and reduce health declines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/>
              <a:t>Involve in treatment and diagnostic choices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/>
              <a:t>Collaborate with providers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/>
              <a:t>Select providers and provider organizations based on performance and quality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/>
              <a:t>Successfully navigate the health care system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/>
              <a:t>Assessing patient/client self-management skills</a:t>
            </a:r>
            <a:r>
              <a:rPr lang="en-US" altLang="en-US" sz="2800" b="1" baseline="30000" dirty="0"/>
              <a:t>8</a:t>
            </a:r>
            <a:r>
              <a:rPr lang="en-US" altLang="en-US" sz="2800" dirty="0"/>
              <a:t> </a:t>
            </a:r>
          </a:p>
        </p:txBody>
      </p:sp>
      <p:graphicFrame>
        <p:nvGraphicFramePr>
          <p:cNvPr id="48130" name="Object 1028" descr="Assessing patient/client self-management skills8 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925245"/>
              </p:ext>
            </p:extLst>
          </p:nvPr>
        </p:nvGraphicFramePr>
        <p:xfrm>
          <a:off x="688975" y="2128838"/>
          <a:ext cx="7766050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6" name="Document" r:id="rId3" imgW="5641826" imgH="2972509" progId="Word.Document.8">
                  <p:embed/>
                </p:oleObj>
              </mc:Choice>
              <mc:Fallback>
                <p:oleObj name="Document" r:id="rId3" imgW="5641826" imgH="2972509" progId="Word.Documen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128838"/>
                        <a:ext cx="7766050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Considerations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Over-assessing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Burden patient/client with unnecessary assessment procedures, etc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Focus on issues that are not a concern for the patient/client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Lose alliance with patient/client</a:t>
            </a:r>
          </a:p>
          <a:p>
            <a:pPr>
              <a:lnSpc>
                <a:spcPct val="90000"/>
              </a:lnSpc>
            </a:pPr>
            <a:r>
              <a:rPr lang="en-US" altLang="en-US"/>
              <a:t>Under-assessing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Miss important issues that need to be addressed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Partial or narrowly focused assessment misses important components for successful outcomes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Disconnect systems goals and service coordination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altLang="en-US" b="1"/>
              <a:t>Using assessment to build therapeutic relationship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Therapeutic alliance</a:t>
            </a:r>
            <a:r>
              <a:rPr lang="en-US" altLang="en-US" baseline="30000"/>
              <a:t>9</a:t>
            </a:r>
            <a:r>
              <a:rPr lang="en-US" altLang="en-US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Develop bond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Agree on </a:t>
            </a:r>
            <a:r>
              <a:rPr lang="en-US" altLang="en-US" sz="2400" u="sng"/>
              <a:t>problems</a:t>
            </a:r>
            <a:r>
              <a:rPr lang="en-US" altLang="en-US" sz="2400"/>
              <a:t> to be addressed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Agree on </a:t>
            </a:r>
            <a:r>
              <a:rPr lang="en-US" altLang="en-US" sz="2400" u="sng"/>
              <a:t>goals and objectives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Agree on</a:t>
            </a:r>
            <a:r>
              <a:rPr lang="en-US" altLang="en-US" sz="2400" b="1"/>
              <a:t> </a:t>
            </a:r>
            <a:r>
              <a:rPr lang="en-US" altLang="en-US" sz="2400" u="sng"/>
              <a:t>tasks</a:t>
            </a:r>
            <a:r>
              <a:rPr lang="en-US" altLang="en-US" sz="2400" b="1"/>
              <a:t> </a:t>
            </a:r>
            <a:r>
              <a:rPr lang="en-US" altLang="en-US" sz="2400"/>
              <a:t>to achieve goals and objectives</a:t>
            </a:r>
          </a:p>
          <a:p>
            <a:r>
              <a:rPr lang="en-US" altLang="en-US"/>
              <a:t>Assessment facilitates mutual understanding and consensus of problem, goals, and tasks between patients/clients and professionals</a:t>
            </a:r>
          </a:p>
          <a:p>
            <a:r>
              <a:rPr lang="en-US" altLang="en-US"/>
              <a:t>A strengths-based assessment provides HOPE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01000" cy="457200"/>
          </a:xfrm>
        </p:spPr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>
              <a:latin typeface="Arial Unicode MS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Bullis, R. K. 1996.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Spirituality in social work practice. 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Washington, DC: Taylor &amp; Francis.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Hodge, D. R. (2001). Spiritual genograms: A generational approach to assessing spirituality.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Families in Society 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82 (1): 35.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Hodge, D. R. (2005). Spiritual lifemaps: A client-centered pictorial instrument for spiritual assessment, planning, and intervention.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Social Work 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50 (1): 77–88.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Leung, P. P. Y., and Chan, C. L. W. ( 2006). The combined use of narrative and experience-near techniques in an investigation of meaning in women with breast cancer.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Psycho-Oncology, 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15 (1): S5</a:t>
            </a:r>
            <a:endParaRPr lang="en-US" altLang="en-US" sz="1400">
              <a:latin typeface="Arial Unicode MS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Lee, M. Y., Ng, S. M., Leung, P., &amp; Chan, C. (2009).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Integrative Body-Mind-Spirit Social Work: An empirically based approach to assessment and treatment.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 New York: The Oxford University Press.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solidFill>
                  <a:srgbClr val="000000"/>
                </a:solidFill>
                <a:cs typeface="Times New Roman" panose="02020603050405020304" pitchFamily="18" charset="0"/>
              </a:rPr>
              <a:t>Lee, M. Y., Sebold, J., Uken, A. (2003). </a:t>
            </a:r>
            <a:r>
              <a:rPr lang="en-US" altLang="en-US" sz="1400" i="1">
                <a:solidFill>
                  <a:srgbClr val="000000"/>
                </a:solidFill>
                <a:cs typeface="Times New Roman" panose="02020603050405020304" pitchFamily="18" charset="0"/>
              </a:rPr>
              <a:t>Solution-focused treatment with domestic violence offenders: Accountability for change. </a:t>
            </a:r>
            <a:r>
              <a:rPr lang="en-US" altLang="en-US" sz="1400">
                <a:solidFill>
                  <a:srgbClr val="000000"/>
                </a:solidFill>
                <a:cs typeface="Times New Roman" panose="02020603050405020304" pitchFamily="18" charset="0"/>
              </a:rPr>
              <a:t>New York: Oxford University Press.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Lee. M. Y.,</a:t>
            </a:r>
            <a:r>
              <a:rPr lang="en-US" altLang="en-US" sz="1400" b="1">
                <a:latin typeface="Arial Unicode MS" charset="0"/>
                <a:cs typeface="Times New Roman" panose="02020603050405020304" pitchFamily="18" charset="0"/>
              </a:rPr>
              <a:t> 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Uken. A., Sebold, J. (2007). Role of Self-Determined Goals in Predicting Recidivism in Domestic Violence Offenders.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Research on Social Work Practice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, 17, 30-41.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Hibbard, J. H., Stockard, J., Mahoney, E. R., &amp; Tusler, M. (2004). Development of the Patient Activation Measure (PAM): </a:t>
            </a:r>
            <a:r>
              <a:rPr lang="en-US" altLang="en-US" sz="1400" i="1">
                <a:latin typeface="Arial Unicode MS" charset="0"/>
                <a:cs typeface="Times New Roman" panose="02020603050405020304" pitchFamily="18" charset="0"/>
              </a:rPr>
              <a:t>Conceptualizing and measuring Activation in patients and consumers. Health Service Research, 39 (4)</a:t>
            </a:r>
            <a:r>
              <a:rPr lang="en-US" altLang="en-US" sz="1400">
                <a:latin typeface="Arial Unicode MS" charset="0"/>
                <a:cs typeface="Times New Roman" panose="02020603050405020304" pitchFamily="18" charset="0"/>
              </a:rPr>
              <a:t>, 1005-1026.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400">
                <a:latin typeface="Arial Unicode MS" charset="0"/>
              </a:rPr>
              <a:t>Pinsof, W. M. (1994). An integrative systems perspective on the therapeutic alliance: Theoretical, clinical and research implications. In A. Horvath &amp; L. Greenberg (Eds.), </a:t>
            </a:r>
            <a:r>
              <a:rPr lang="en-US" altLang="en-US" sz="1400" i="1">
                <a:latin typeface="Arial Unicode MS" charset="0"/>
              </a:rPr>
              <a:t>The working alliance: Theory, research and practice </a:t>
            </a:r>
            <a:r>
              <a:rPr lang="en-US" altLang="en-US" sz="1400">
                <a:latin typeface="Arial Unicode MS" charset="0"/>
              </a:rPr>
              <a:t>(pp. 173-198). New York: Wiley.</a:t>
            </a:r>
          </a:p>
          <a:p>
            <a:pPr>
              <a:lnSpc>
                <a:spcPct val="90000"/>
              </a:lnSpc>
            </a:pPr>
            <a:endParaRPr lang="en-US" altLang="en-US" sz="1400">
              <a:solidFill>
                <a:srgbClr val="000000"/>
              </a:solidFill>
              <a:latin typeface="Arial Unicode MS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r>
              <a:rPr lang="en-US" altLang="en-US" b="1"/>
              <a:t>Assessment: Perceptual/conceptual skills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Perceptual skills: the ability to observe</a:t>
            </a:r>
          </a:p>
          <a:p>
            <a:r>
              <a:rPr lang="en-US" altLang="en-US"/>
              <a:t>Conceptual skills: the ability to interpret observations and information in three domains</a:t>
            </a:r>
          </a:p>
          <a:p>
            <a:pPr lvl="1"/>
            <a:r>
              <a:rPr lang="en-US" altLang="en-US"/>
              <a:t>Apply professional knowledge, theories, etc</a:t>
            </a:r>
          </a:p>
          <a:p>
            <a:pPr lvl="1"/>
            <a:r>
              <a:rPr lang="en-US" altLang="en-US"/>
              <a:t>Understand problem context and goals</a:t>
            </a:r>
          </a:p>
          <a:p>
            <a:pPr lvl="1"/>
            <a:r>
              <a:rPr lang="en-US" altLang="en-US"/>
              <a:t>Identify subjective experiences of both patients/clients and professionals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Tasks and Process of Assessment</a:t>
            </a:r>
          </a:p>
        </p:txBody>
      </p:sp>
      <p:sp>
        <p:nvSpPr>
          <p:cNvPr id="1024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000"/>
              <a:t>Make initial contact</a:t>
            </a:r>
          </a:p>
          <a:p>
            <a:r>
              <a:rPr lang="en-US" altLang="zh-TW" sz="2000"/>
              <a:t>Develop a collaborative therapeutic relationship</a:t>
            </a:r>
          </a:p>
          <a:p>
            <a:r>
              <a:rPr lang="en-US" altLang="zh-TW" sz="2000"/>
              <a:t>Use a bio-psycho-sociocultural-spiritual assessment: Person-in-environment</a:t>
            </a:r>
          </a:p>
          <a:p>
            <a:pPr lvl="1"/>
            <a:r>
              <a:rPr lang="en-US" altLang="zh-TW" sz="1800"/>
              <a:t>Defining problems</a:t>
            </a:r>
          </a:p>
          <a:p>
            <a:pPr lvl="1"/>
            <a:r>
              <a:rPr lang="en-US" altLang="zh-TW" sz="1800"/>
              <a:t>Assessing safety</a:t>
            </a:r>
          </a:p>
          <a:p>
            <a:pPr lvl="1"/>
            <a:r>
              <a:rPr lang="en-US" altLang="zh-TW" sz="1800"/>
              <a:t>Accessing and appreciating patient/clients’ strengths</a:t>
            </a:r>
          </a:p>
          <a:p>
            <a:r>
              <a:rPr lang="en-US" altLang="zh-TW" sz="2000"/>
              <a:t>Assess systems collaboration issues and strengths</a:t>
            </a:r>
          </a:p>
          <a:p>
            <a:r>
              <a:rPr lang="en-US" altLang="zh-TW" sz="2000"/>
              <a:t>Expand awareness and perspectives</a:t>
            </a:r>
          </a:p>
          <a:p>
            <a:r>
              <a:rPr lang="en-US" altLang="zh-TW" sz="2000"/>
              <a:t>Assess goals</a:t>
            </a:r>
            <a:endParaRPr lang="en-US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8001000" cy="381000"/>
          </a:xfrm>
        </p:spPr>
        <p:txBody>
          <a:bodyPr/>
          <a:lstStyle/>
          <a:p>
            <a:r>
              <a:rPr lang="en-US" altLang="en-US" sz="2000" b="1" dirty="0"/>
              <a:t>Bio-psycho-social-spiritual assessment: A Systemic Perspective</a:t>
            </a:r>
          </a:p>
        </p:txBody>
      </p:sp>
      <p:graphicFrame>
        <p:nvGraphicFramePr>
          <p:cNvPr id="11266" name="Object 4" descr="Bio-psycho-social-spiritual assessment: A Systemic Perspectiv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486972"/>
              </p:ext>
            </p:extLst>
          </p:nvPr>
        </p:nvGraphicFramePr>
        <p:xfrm>
          <a:off x="1828800" y="1473200"/>
          <a:ext cx="5638800" cy="437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Photo Editor Photo" r:id="rId3" imgW="7620660" imgH="7620660" progId="MSPhotoEd.3">
                  <p:embed/>
                </p:oleObj>
              </mc:Choice>
              <mc:Fallback>
                <p:oleObj name="Photo Editor Photo" r:id="rId3" imgW="7620660" imgH="762066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73200"/>
                        <a:ext cx="5638800" cy="437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Guiding Principles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systemic view: Everything is connected</a:t>
            </a:r>
          </a:p>
          <a:p>
            <a:r>
              <a:rPr lang="en-US" altLang="en-US"/>
              <a:t>Foundational importance of bio-physiological, psychological, sociocultural, and spiritual domains in relation to multiple service systems</a:t>
            </a:r>
          </a:p>
          <a:p>
            <a:r>
              <a:rPr lang="en-US" altLang="en-US"/>
              <a:t>A strengths-based perspective</a:t>
            </a:r>
          </a:p>
          <a:p>
            <a:r>
              <a:rPr lang="en-US" altLang="en-US"/>
              <a:t>Assessment as an ongoing process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altLang="en-US" b="1"/>
              <a:t>Bio-physiological Assessment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Regular screening and tracking during psychiatric visits of the following: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Health status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Glucose level: high fasting blood sugar (126 mg/dL or higher), HA1c tests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Lipid levels: High LDL cholesterol (160 mg/dL or higher) or low HDL cholesterol (40 mg/dL or less)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Blood pressure: 140/90 or higher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Weight: Body Mass Index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Risk factors for heart attack and stroke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Allergies: Food allergies, seasonal allergies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Mobility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Wellness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Exercise: Exercising less than 3 days per week for at least 30 minutes? 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Nutrition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Sleep 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Ensure client has primary care physician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Communicate with primary care physician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Psychological Assessment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Brief screening during medical visits: 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General psychological issues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Cognitive skills and ability e.g., thought process, problem-solving/decision making skills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Behavioral skills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Emotional competencies: affect regulation, capacity for relating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Motivational factors 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Overall mental status, e.g., MSE, SCL-10R 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Depression: PHQ9 </a:t>
            </a:r>
            <a:r>
              <a:rPr lang="en-US" altLang="en-US" sz="1200"/>
              <a:t>http://www.integration.samhsa.gov/images/res/PHQ%20-%20Questions.pdf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Substance and tobacco use: e.g., NIDA Quick Screen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Stepped care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Appropriate referral if needed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Ongoing communication between PCP and BHP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4924</TotalTime>
  <Words>2288</Words>
  <Application>Microsoft Office PowerPoint</Application>
  <PresentationFormat>On-screen Show (4:3)</PresentationFormat>
  <Paragraphs>287</Paragraphs>
  <Slides>38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52" baseType="lpstr">
      <vt:lpstr>Arial</vt:lpstr>
      <vt:lpstr>ヒラギノ角ゴ Pro W3</vt:lpstr>
      <vt:lpstr>Arial Bold</vt:lpstr>
      <vt:lpstr>Wingdings</vt:lpstr>
      <vt:lpstr>Times</vt:lpstr>
      <vt:lpstr>Calibri</vt:lpstr>
      <vt:lpstr>MS PGothic</vt:lpstr>
      <vt:lpstr>Arial Unicode MS</vt:lpstr>
      <vt:lpstr>Times New Roman</vt:lpstr>
      <vt:lpstr>Monotype Sorts</vt:lpstr>
      <vt:lpstr>Theme2</vt:lpstr>
      <vt:lpstr>Microsoft Photo Editor 3.0 Photo</vt:lpstr>
      <vt:lpstr>Microsoft Word Document</vt:lpstr>
      <vt:lpstr>Microsoft Word 97 - 2003 Document</vt:lpstr>
      <vt:lpstr>Advanced Clinical Social Work Practice in Integrated Behavioral Healthcare  Module 5 Mo Yee Lee, PhD The Ohio State University</vt:lpstr>
      <vt:lpstr>Module 5 Comprehensive Assessment: Outline</vt:lpstr>
      <vt:lpstr>The context</vt:lpstr>
      <vt:lpstr>Assessment: Perceptual/conceptual skills</vt:lpstr>
      <vt:lpstr>Tasks and Process of Assessment</vt:lpstr>
      <vt:lpstr>Bio-psycho-social-spiritual assessment: A Systemic Perspective</vt:lpstr>
      <vt:lpstr>Guiding Principles</vt:lpstr>
      <vt:lpstr>Bio-physiological Assessment</vt:lpstr>
      <vt:lpstr>Psychological Assessment</vt:lpstr>
      <vt:lpstr>Mental Status Examination (MSE)</vt:lpstr>
      <vt:lpstr>Mental Status Examination (cont’d)</vt:lpstr>
      <vt:lpstr>Sample Checklist</vt:lpstr>
      <vt:lpstr>NIDA Quick Screen</vt:lpstr>
      <vt:lpstr>NIDA Quick Screen question</vt:lpstr>
      <vt:lpstr>Sociocultural Assessment </vt:lpstr>
      <vt:lpstr>Sociocultural Assessment</vt:lpstr>
      <vt:lpstr>Spiritual Assessment</vt:lpstr>
      <vt:lpstr>Assessing Systems Collaboration:  The Big Picture</vt:lpstr>
      <vt:lpstr>Assessing Systems Collaboration:  Relational elements5 </vt:lpstr>
      <vt:lpstr>Outcomes of Assessment</vt:lpstr>
      <vt:lpstr>Defining SOLVABLE problems </vt:lpstr>
      <vt:lpstr>Useful questions for understanding patient/client’s concerns and problems</vt:lpstr>
      <vt:lpstr>Strengths-based Assessment </vt:lpstr>
      <vt:lpstr>Proper Attitude For A Strengths-base Assessment</vt:lpstr>
      <vt:lpstr>Strengths-based philosophy</vt:lpstr>
      <vt:lpstr>Assessing strengths</vt:lpstr>
      <vt:lpstr>Exploring the “Strengths” and Potential “Contributions” of the Problem </vt:lpstr>
      <vt:lpstr>Tracking exceptions to identify strengths</vt:lpstr>
      <vt:lpstr>Useful Questions for Assessing Strengths</vt:lpstr>
      <vt:lpstr>Useful self-evaluative questions</vt:lpstr>
      <vt:lpstr>Characteristics of Attainable Goals6,7 </vt:lpstr>
      <vt:lpstr>Tips of useful goals</vt:lpstr>
      <vt:lpstr>Assess client’s status regarding seeking help</vt:lpstr>
      <vt:lpstr>Self-management and Health Outcomes Literature</vt:lpstr>
      <vt:lpstr>Assessing patient/client self-management skills8 </vt:lpstr>
      <vt:lpstr>Considerations</vt:lpstr>
      <vt:lpstr>Using assessment to build therapeutic relationship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laurag</dc:creator>
  <cp:lastModifiedBy>Rashida Asante-Eccleston</cp:lastModifiedBy>
  <cp:revision>289</cp:revision>
  <dcterms:created xsi:type="dcterms:W3CDTF">2011-02-02T13:26:25Z</dcterms:created>
  <dcterms:modified xsi:type="dcterms:W3CDTF">2017-03-13T14:33:36Z</dcterms:modified>
</cp:coreProperties>
</file>