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50"/>
  </p:notesMasterIdLst>
  <p:sldIdLst>
    <p:sldId id="321" r:id="rId2"/>
    <p:sldId id="340" r:id="rId3"/>
    <p:sldId id="257" r:id="rId4"/>
    <p:sldId id="260" r:id="rId5"/>
    <p:sldId id="334" r:id="rId6"/>
    <p:sldId id="339" r:id="rId7"/>
    <p:sldId id="266" r:id="rId8"/>
    <p:sldId id="267" r:id="rId9"/>
    <p:sldId id="294" r:id="rId10"/>
    <p:sldId id="271" r:id="rId11"/>
    <p:sldId id="272" r:id="rId12"/>
    <p:sldId id="322" r:id="rId13"/>
    <p:sldId id="323" r:id="rId14"/>
    <p:sldId id="324" r:id="rId15"/>
    <p:sldId id="279" r:id="rId16"/>
    <p:sldId id="280" r:id="rId17"/>
    <p:sldId id="325" r:id="rId18"/>
    <p:sldId id="273" r:id="rId19"/>
    <p:sldId id="277" r:id="rId20"/>
    <p:sldId id="348" r:id="rId21"/>
    <p:sldId id="309" r:id="rId22"/>
    <p:sldId id="310" r:id="rId23"/>
    <p:sldId id="319" r:id="rId24"/>
    <p:sldId id="317" r:id="rId25"/>
    <p:sldId id="318" r:id="rId26"/>
    <p:sldId id="302" r:id="rId27"/>
    <p:sldId id="303" r:id="rId28"/>
    <p:sldId id="315" r:id="rId29"/>
    <p:sldId id="320" r:id="rId30"/>
    <p:sldId id="289" r:id="rId31"/>
    <p:sldId id="326" r:id="rId32"/>
    <p:sldId id="337" r:id="rId33"/>
    <p:sldId id="347" r:id="rId34"/>
    <p:sldId id="335" r:id="rId35"/>
    <p:sldId id="263" r:id="rId36"/>
    <p:sldId id="313" r:id="rId37"/>
    <p:sldId id="305" r:id="rId38"/>
    <p:sldId id="327" r:id="rId39"/>
    <p:sldId id="328" r:id="rId40"/>
    <p:sldId id="329" r:id="rId41"/>
    <p:sldId id="330" r:id="rId42"/>
    <p:sldId id="331" r:id="rId43"/>
    <p:sldId id="332" r:id="rId44"/>
    <p:sldId id="268" r:id="rId45"/>
    <p:sldId id="269" r:id="rId46"/>
    <p:sldId id="336" r:id="rId47"/>
    <p:sldId id="265" r:id="rId48"/>
    <p:sldId id="308"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20" autoAdjust="0"/>
  </p:normalViewPr>
  <p:slideViewPr>
    <p:cSldViewPr>
      <p:cViewPr varScale="1">
        <p:scale>
          <a:sx n="77" d="100"/>
          <a:sy n="77" d="100"/>
        </p:scale>
        <p:origin x="365" y="62"/>
      </p:cViewPr>
      <p:guideLst>
        <p:guide orient="horz" pos="2160"/>
        <p:guide pos="2880"/>
      </p:guideLst>
    </p:cSldViewPr>
  </p:slideViewPr>
  <p:notesTextViewPr>
    <p:cViewPr>
      <p:scale>
        <a:sx n="1" d="1"/>
        <a:sy n="1" d="1"/>
      </p:scale>
      <p:origin x="0" y="0"/>
    </p:cViewPr>
  </p:notesTextViewPr>
  <p:sorterViewPr>
    <p:cViewPr>
      <p:scale>
        <a:sx n="100" d="100"/>
        <a:sy n="100" d="100"/>
      </p:scale>
      <p:origin x="0" y="5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Your Center’s Tob</a:t>
            </a:r>
            <a:r>
              <a:rPr lang="en-US" baseline="0" dirty="0"/>
              <a:t>acco Screening and Assistance</a:t>
            </a:r>
          </a:p>
          <a:p>
            <a:pPr>
              <a:defRPr/>
            </a:pPr>
            <a:r>
              <a:rPr lang="en-US" baseline="0" dirty="0"/>
              <a:t>Baseline</a:t>
            </a:r>
            <a:endParaRPr lang="en-US" dirty="0"/>
          </a:p>
        </c:rich>
      </c:tx>
      <c:layout>
        <c:manualLayout>
          <c:xMode val="edge"/>
          <c:yMode val="edge"/>
          <c:x val="0.16313098362704662"/>
          <c:y val="0.195121951219512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2009</c:v>
                </c:pt>
              </c:strCache>
            </c:strRef>
          </c:tx>
          <c:invertIfNegative val="0"/>
          <c:dLbls>
            <c:dLbl>
              <c:idx val="0"/>
              <c:layout>
                <c:manualLayout>
                  <c:x val="1.970116235470569E-2"/>
                  <c:y val="-2.6196786377312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2A-47F7-9880-4E7B1AB2B468}"/>
                </c:ext>
              </c:extLst>
            </c:dLbl>
            <c:dLbl>
              <c:idx val="1"/>
              <c:layout>
                <c:manualLayout>
                  <c:x val="2.2502312210973513E-2"/>
                  <c:y val="-6.1541834709685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2A-47F7-9880-4E7B1AB2B46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Sheet1!$B$2:$B$3</c:f>
              <c:numCache>
                <c:formatCode>0%</c:formatCode>
                <c:ptCount val="2"/>
                <c:pt idx="0">
                  <c:v>0.25</c:v>
                </c:pt>
                <c:pt idx="1">
                  <c:v>0</c:v>
                </c:pt>
              </c:numCache>
            </c:numRef>
          </c:val>
          <c:extLst>
            <c:ext xmlns:c16="http://schemas.microsoft.com/office/drawing/2014/chart" uri="{C3380CC4-5D6E-409C-BE32-E72D297353CC}">
              <c16:uniqueId val="{00000002-0E2A-47F7-9880-4E7B1AB2B468}"/>
            </c:ext>
          </c:extLst>
        </c:ser>
        <c:ser>
          <c:idx val="1"/>
          <c:order val="1"/>
          <c:tx>
            <c:strRef>
              <c:f>Sheet1!$C$1</c:f>
              <c:strCache>
                <c:ptCount val="1"/>
                <c:pt idx="0">
                  <c:v>2010</c:v>
                </c:pt>
              </c:strCache>
            </c:strRef>
          </c:tx>
          <c:invertIfNegative val="0"/>
          <c:dLbls>
            <c:dLbl>
              <c:idx val="0"/>
              <c:layout>
                <c:manualLayout>
                  <c:x val="1.4285714285714285E-2"/>
                  <c:y val="-2.0325523333973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2A-47F7-9880-4E7B1AB2B468}"/>
                </c:ext>
              </c:extLst>
            </c:dLbl>
            <c:dLbl>
              <c:idx val="1"/>
              <c:layout>
                <c:manualLayout>
                  <c:x val="7.9365079365079361E-3"/>
                  <c:y val="-6.0975609756097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2A-47F7-9880-4E7B1AB2B46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Sheet1!$C$2:$C$3</c:f>
              <c:numCache>
                <c:formatCode>0%</c:formatCode>
                <c:ptCount val="2"/>
                <c:pt idx="0">
                  <c:v>0.26</c:v>
                </c:pt>
                <c:pt idx="1">
                  <c:v>0</c:v>
                </c:pt>
              </c:numCache>
            </c:numRef>
          </c:val>
          <c:extLst>
            <c:ext xmlns:c16="http://schemas.microsoft.com/office/drawing/2014/chart" uri="{C3380CC4-5D6E-409C-BE32-E72D297353CC}">
              <c16:uniqueId val="{00000005-0E2A-47F7-9880-4E7B1AB2B468}"/>
            </c:ext>
          </c:extLst>
        </c:ser>
        <c:ser>
          <c:idx val="2"/>
          <c:order val="2"/>
          <c:tx>
            <c:strRef>
              <c:f>Sheet1!$D$1</c:f>
              <c:strCache>
                <c:ptCount val="1"/>
                <c:pt idx="0">
                  <c:v>2011</c:v>
                </c:pt>
              </c:strCache>
            </c:strRef>
          </c:tx>
          <c:invertIfNegative val="0"/>
          <c:dLbls>
            <c:dLbl>
              <c:idx val="0"/>
              <c:layout>
                <c:manualLayout>
                  <c:x val="1.746031746031752E-2"/>
                  <c:y val="-2.4390884066321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2A-47F7-9880-4E7B1AB2B468}"/>
                </c:ext>
              </c:extLst>
            </c:dLbl>
            <c:dLbl>
              <c:idx val="1"/>
              <c:layout>
                <c:manualLayout>
                  <c:x val="1.5873015873015872E-2"/>
                  <c:y val="-2.8455284552845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2A-47F7-9880-4E7B1AB2B46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Sheet1!$D$2:$D$3</c:f>
              <c:numCache>
                <c:formatCode>0%</c:formatCode>
                <c:ptCount val="2"/>
                <c:pt idx="0">
                  <c:v>0.3</c:v>
                </c:pt>
                <c:pt idx="1">
                  <c:v>0.15</c:v>
                </c:pt>
              </c:numCache>
            </c:numRef>
          </c:val>
          <c:extLst>
            <c:ext xmlns:c16="http://schemas.microsoft.com/office/drawing/2014/chart" uri="{C3380CC4-5D6E-409C-BE32-E72D297353CC}">
              <c16:uniqueId val="{00000008-0E2A-47F7-9880-4E7B1AB2B468}"/>
            </c:ext>
          </c:extLst>
        </c:ser>
        <c:ser>
          <c:idx val="3"/>
          <c:order val="3"/>
          <c:tx>
            <c:strRef>
              <c:f>Sheet1!$E$1</c:f>
              <c:strCache>
                <c:ptCount val="1"/>
                <c:pt idx="0">
                  <c:v>2012</c:v>
                </c:pt>
              </c:strCache>
            </c:strRef>
          </c:tx>
          <c:invertIfNegative val="0"/>
          <c:dLbls>
            <c:dLbl>
              <c:idx val="0"/>
              <c:layout>
                <c:manualLayout>
                  <c:x val="2.0634920634920634E-2"/>
                  <c:y val="-3.6585365853658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2A-47F7-9880-4E7B1AB2B468}"/>
                </c:ext>
              </c:extLst>
            </c:dLbl>
            <c:dLbl>
              <c:idx val="1"/>
              <c:layout>
                <c:manualLayout>
                  <c:x val="1.9047494063242094E-2"/>
                  <c:y val="-2.8455284552845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2A-47F7-9880-4E7B1AB2B46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Sheet1!$E$2:$E$3</c:f>
              <c:numCache>
                <c:formatCode>0%</c:formatCode>
                <c:ptCount val="2"/>
                <c:pt idx="0">
                  <c:v>0.32</c:v>
                </c:pt>
                <c:pt idx="1">
                  <c:v>0.2</c:v>
                </c:pt>
              </c:numCache>
            </c:numRef>
          </c:val>
          <c:extLst>
            <c:ext xmlns:c16="http://schemas.microsoft.com/office/drawing/2014/chart" uri="{C3380CC4-5D6E-409C-BE32-E72D297353CC}">
              <c16:uniqueId val="{0000000B-0E2A-47F7-9880-4E7B1AB2B468}"/>
            </c:ext>
          </c:extLst>
        </c:ser>
        <c:dLbls>
          <c:showLegendKey val="0"/>
          <c:showVal val="0"/>
          <c:showCatName val="0"/>
          <c:showSerName val="0"/>
          <c:showPercent val="0"/>
          <c:showBubbleSize val="0"/>
        </c:dLbls>
        <c:gapWidth val="150"/>
        <c:shape val="box"/>
        <c:axId val="31441408"/>
        <c:axId val="81963840"/>
        <c:axId val="0"/>
      </c:bar3DChart>
      <c:catAx>
        <c:axId val="31441408"/>
        <c:scaling>
          <c:orientation val="minMax"/>
        </c:scaling>
        <c:delete val="0"/>
        <c:axPos val="b"/>
        <c:numFmt formatCode="General" sourceLinked="0"/>
        <c:majorTickMark val="none"/>
        <c:minorTickMark val="none"/>
        <c:tickLblPos val="nextTo"/>
        <c:crossAx val="81963840"/>
        <c:crosses val="autoZero"/>
        <c:auto val="1"/>
        <c:lblAlgn val="ctr"/>
        <c:lblOffset val="100"/>
        <c:noMultiLvlLbl val="0"/>
      </c:catAx>
      <c:valAx>
        <c:axId val="81963840"/>
        <c:scaling>
          <c:orientation val="minMax"/>
          <c:max val="1"/>
          <c:min val="0"/>
        </c:scaling>
        <c:delete val="0"/>
        <c:axPos val="l"/>
        <c:numFmt formatCode="0%" sourceLinked="0"/>
        <c:majorTickMark val="none"/>
        <c:minorTickMark val="none"/>
        <c:tickLblPos val="nextTo"/>
        <c:crossAx val="31441408"/>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Tob</a:t>
            </a:r>
            <a:r>
              <a:rPr lang="en-US" baseline="0" dirty="0"/>
              <a:t>acco Screening and Assistance</a:t>
            </a:r>
            <a:endParaRPr lang="en-US" dirty="0"/>
          </a:p>
        </c:rich>
      </c:tx>
      <c:layout>
        <c:manualLayout>
          <c:xMode val="edge"/>
          <c:yMode val="edge"/>
          <c:x val="0.17027509533006488"/>
          <c:y val="0.1142857142857142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4992398355865894"/>
          <c:y val="0.28285714285714286"/>
          <c:w val="0.59297702174020683"/>
          <c:h val="0.59946794150731164"/>
        </c:manualLayout>
      </c:layout>
      <c:bar3DChart>
        <c:barDir val="col"/>
        <c:grouping val="clustered"/>
        <c:varyColors val="0"/>
        <c:ser>
          <c:idx val="0"/>
          <c:order val="0"/>
          <c:tx>
            <c:strRef>
              <c:f>Sheet1!$B$1</c:f>
              <c:strCache>
                <c:ptCount val="1"/>
                <c:pt idx="0">
                  <c:v>2007</c:v>
                </c:pt>
              </c:strCache>
            </c:strRef>
          </c:tx>
          <c:invertIfNegative val="0"/>
          <c:dLbls>
            <c:dLbl>
              <c:idx val="0"/>
              <c:layout>
                <c:manualLayout>
                  <c:x val="2.2875749021938296E-2"/>
                  <c:y val="-3.3862767154105647E-2"/>
                </c:manualLayout>
              </c:layout>
              <c:tx>
                <c:rich>
                  <a:bodyPr/>
                  <a:lstStyle/>
                  <a:p>
                    <a:r>
                      <a:rPr lang="en-US" dirty="0"/>
                      <a:t>62.4%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D6-44D3-8A02-3E84B8AEE4F6}"/>
                </c:ext>
              </c:extLst>
            </c:dLbl>
            <c:dLbl>
              <c:idx val="1"/>
              <c:layout>
                <c:manualLayout>
                  <c:x val="3.4961125142376072E-2"/>
                  <c:y val="-1.6225721784776902E-2"/>
                </c:manualLayout>
              </c:layout>
              <c:tx>
                <c:rich>
                  <a:bodyPr/>
                  <a:lstStyle/>
                  <a:p>
                    <a:r>
                      <a:rPr lang="en-US" dirty="0"/>
                      <a:t>19.2%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6-44D3-8A02-3E84B8AEE4F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Sheet1!$B$2:$B$3</c:f>
              <c:numCache>
                <c:formatCode>0.00%</c:formatCode>
                <c:ptCount val="2"/>
                <c:pt idx="0">
                  <c:v>0.624</c:v>
                </c:pt>
                <c:pt idx="1">
                  <c:v>0.192</c:v>
                </c:pt>
              </c:numCache>
            </c:numRef>
          </c:val>
          <c:extLst>
            <c:ext xmlns:c16="http://schemas.microsoft.com/office/drawing/2014/chart" uri="{C3380CC4-5D6E-409C-BE32-E72D297353CC}">
              <c16:uniqueId val="{00000002-81D6-44D3-8A02-3E84B8AEE4F6}"/>
            </c:ext>
          </c:extLst>
        </c:ser>
        <c:dLbls>
          <c:showLegendKey val="0"/>
          <c:showVal val="0"/>
          <c:showCatName val="0"/>
          <c:showSerName val="0"/>
          <c:showPercent val="0"/>
          <c:showBubbleSize val="0"/>
        </c:dLbls>
        <c:gapWidth val="150"/>
        <c:shape val="box"/>
        <c:axId val="81508864"/>
        <c:axId val="133857856"/>
        <c:axId val="0"/>
      </c:bar3DChart>
      <c:catAx>
        <c:axId val="81508864"/>
        <c:scaling>
          <c:orientation val="minMax"/>
        </c:scaling>
        <c:delete val="0"/>
        <c:axPos val="b"/>
        <c:numFmt formatCode="General" sourceLinked="0"/>
        <c:majorTickMark val="none"/>
        <c:minorTickMark val="none"/>
        <c:tickLblPos val="nextTo"/>
        <c:crossAx val="133857856"/>
        <c:crosses val="autoZero"/>
        <c:auto val="1"/>
        <c:lblAlgn val="ctr"/>
        <c:lblOffset val="100"/>
        <c:noMultiLvlLbl val="0"/>
      </c:catAx>
      <c:valAx>
        <c:axId val="133857856"/>
        <c:scaling>
          <c:orientation val="minMax"/>
          <c:max val="1"/>
          <c:min val="0"/>
        </c:scaling>
        <c:delete val="0"/>
        <c:axPos val="l"/>
        <c:numFmt formatCode="0%" sourceLinked="0"/>
        <c:majorTickMark val="none"/>
        <c:minorTickMark val="none"/>
        <c:tickLblPos val="nextTo"/>
        <c:crossAx val="81508864"/>
        <c:crosses val="autoZero"/>
        <c:crossBetween val="between"/>
      </c:valAx>
    </c:plotArea>
    <c:legend>
      <c:legendPos val="r"/>
      <c:layout>
        <c:manualLayout>
          <c:xMode val="edge"/>
          <c:yMode val="edge"/>
          <c:x val="0.79466201158817396"/>
          <c:y val="0.51746831646044245"/>
          <c:w val="0.12043232803446739"/>
          <c:h val="8.1253468316460437E-2"/>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Your Center’s Tob</a:t>
            </a:r>
            <a:r>
              <a:rPr lang="en-US" baseline="0" dirty="0"/>
              <a:t>acco Screening and Assistance</a:t>
            </a:r>
          </a:p>
          <a:p>
            <a:pPr>
              <a:defRPr/>
            </a:pPr>
            <a:r>
              <a:rPr lang="en-US" baseline="0" dirty="0"/>
              <a:t>Baseline</a:t>
            </a:r>
            <a:endParaRPr lang="en-US" dirty="0"/>
          </a:p>
        </c:rich>
      </c:tx>
      <c:layout>
        <c:manualLayout>
          <c:xMode val="edge"/>
          <c:yMode val="edge"/>
          <c:x val="0.17106749156355455"/>
          <c:y val="9.1822217075806706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5.6628296462942131E-2"/>
          <c:y val="6.0784313725490188E-2"/>
          <c:w val="0.85559792525934242"/>
          <c:h val="0.70533464566929138"/>
        </c:manualLayout>
      </c:layout>
      <c:bar3DChart>
        <c:barDir val="col"/>
        <c:grouping val="clustered"/>
        <c:varyColors val="0"/>
        <c:ser>
          <c:idx val="0"/>
          <c:order val="0"/>
          <c:tx>
            <c:strRef>
              <c:f>Sheet1!$B$1</c:f>
              <c:strCache>
                <c:ptCount val="1"/>
                <c:pt idx="0">
                  <c:v>2009</c:v>
                </c:pt>
              </c:strCache>
            </c:strRef>
          </c:tx>
          <c:invertIfNegative val="0"/>
          <c:dLbls>
            <c:dLbl>
              <c:idx val="0"/>
              <c:layout>
                <c:manualLayout>
                  <c:x val="2.2875765529308836E-2"/>
                  <c:y val="-2.6196786377312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55-4208-99FD-4F96DF480A24}"/>
                </c:ext>
              </c:extLst>
            </c:dLbl>
            <c:dLbl>
              <c:idx val="1"/>
              <c:layout>
                <c:manualLayout>
                  <c:x val="1.9327709036370572E-2"/>
                  <c:y val="-6.1541834709685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55-4208-99FD-4F96DF480A2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Sheet1!$B$2:$B$3</c:f>
              <c:numCache>
                <c:formatCode>0%</c:formatCode>
                <c:ptCount val="2"/>
                <c:pt idx="0">
                  <c:v>0.25</c:v>
                </c:pt>
                <c:pt idx="1">
                  <c:v>0</c:v>
                </c:pt>
              </c:numCache>
            </c:numRef>
          </c:val>
          <c:extLst>
            <c:ext xmlns:c16="http://schemas.microsoft.com/office/drawing/2014/chart" uri="{C3380CC4-5D6E-409C-BE32-E72D297353CC}">
              <c16:uniqueId val="{00000002-8855-4208-99FD-4F96DF480A24}"/>
            </c:ext>
          </c:extLst>
        </c:ser>
        <c:ser>
          <c:idx val="1"/>
          <c:order val="1"/>
          <c:tx>
            <c:strRef>
              <c:f>Sheet1!$C$1</c:f>
              <c:strCache>
                <c:ptCount val="1"/>
                <c:pt idx="0">
                  <c:v>2010</c:v>
                </c:pt>
              </c:strCache>
            </c:strRef>
          </c:tx>
          <c:invertIfNegative val="0"/>
          <c:dLbls>
            <c:dLbl>
              <c:idx val="0"/>
              <c:layout>
                <c:manualLayout>
                  <c:x val="2.2222222222222282E-2"/>
                  <c:y val="-4.4715767236412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55-4208-99FD-4F96DF480A24}"/>
                </c:ext>
              </c:extLst>
            </c:dLbl>
            <c:dLbl>
              <c:idx val="1"/>
              <c:layout>
                <c:manualLayout>
                  <c:x val="1.5873015873015872E-2"/>
                  <c:y val="-6.0975609756097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55-4208-99FD-4F96DF480A2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Sheet1!$C$2:$C$3</c:f>
              <c:numCache>
                <c:formatCode>0%</c:formatCode>
                <c:ptCount val="2"/>
                <c:pt idx="0">
                  <c:v>0.26</c:v>
                </c:pt>
                <c:pt idx="1">
                  <c:v>0</c:v>
                </c:pt>
              </c:numCache>
            </c:numRef>
          </c:val>
          <c:extLst>
            <c:ext xmlns:c16="http://schemas.microsoft.com/office/drawing/2014/chart" uri="{C3380CC4-5D6E-409C-BE32-E72D297353CC}">
              <c16:uniqueId val="{00000005-8855-4208-99FD-4F96DF480A24}"/>
            </c:ext>
          </c:extLst>
        </c:ser>
        <c:ser>
          <c:idx val="2"/>
          <c:order val="2"/>
          <c:tx>
            <c:strRef>
              <c:f>Sheet1!$D$1</c:f>
              <c:strCache>
                <c:ptCount val="1"/>
                <c:pt idx="0">
                  <c:v>2011</c:v>
                </c:pt>
              </c:strCache>
            </c:strRef>
          </c:tx>
          <c:invertIfNegative val="0"/>
          <c:dLbls>
            <c:dLbl>
              <c:idx val="0"/>
              <c:layout>
                <c:manualLayout>
                  <c:x val="1.7460317460317461E-2"/>
                  <c:y val="-4.8780807886818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55-4208-99FD-4F96DF480A24}"/>
                </c:ext>
              </c:extLst>
            </c:dLbl>
            <c:dLbl>
              <c:idx val="1"/>
              <c:layout>
                <c:manualLayout>
                  <c:x val="1.5873015873015758E-2"/>
                  <c:y val="-3.2520325203252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55-4208-99FD-4F96DF480A2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Sheet1!$D$2:$D$3</c:f>
              <c:numCache>
                <c:formatCode>0%</c:formatCode>
                <c:ptCount val="2"/>
                <c:pt idx="0">
                  <c:v>0.3</c:v>
                </c:pt>
                <c:pt idx="1">
                  <c:v>0.15</c:v>
                </c:pt>
              </c:numCache>
            </c:numRef>
          </c:val>
          <c:extLst>
            <c:ext xmlns:c16="http://schemas.microsoft.com/office/drawing/2014/chart" uri="{C3380CC4-5D6E-409C-BE32-E72D297353CC}">
              <c16:uniqueId val="{00000008-8855-4208-99FD-4F96DF480A24}"/>
            </c:ext>
          </c:extLst>
        </c:ser>
        <c:ser>
          <c:idx val="3"/>
          <c:order val="3"/>
          <c:tx>
            <c:strRef>
              <c:f>Sheet1!$E$1</c:f>
              <c:strCache>
                <c:ptCount val="1"/>
                <c:pt idx="0">
                  <c:v>2012</c:v>
                </c:pt>
              </c:strCache>
            </c:strRef>
          </c:tx>
          <c:invertIfNegative val="0"/>
          <c:dLbls>
            <c:dLbl>
              <c:idx val="0"/>
              <c:layout>
                <c:manualLayout>
                  <c:x val="2.3809523809523808E-2"/>
                  <c:y val="-3.6585365853658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55-4208-99FD-4F96DF480A24}"/>
                </c:ext>
              </c:extLst>
            </c:dLbl>
            <c:dLbl>
              <c:idx val="1"/>
              <c:layout>
                <c:manualLayout>
                  <c:x val="2.2222222222222338E-2"/>
                  <c:y val="-2.8455284552845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55-4208-99FD-4F96DF480A2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Sheet1!$E$2:$E$3</c:f>
              <c:numCache>
                <c:formatCode>0%</c:formatCode>
                <c:ptCount val="2"/>
                <c:pt idx="0">
                  <c:v>0.32</c:v>
                </c:pt>
                <c:pt idx="1">
                  <c:v>0.2</c:v>
                </c:pt>
              </c:numCache>
            </c:numRef>
          </c:val>
          <c:extLst>
            <c:ext xmlns:c16="http://schemas.microsoft.com/office/drawing/2014/chart" uri="{C3380CC4-5D6E-409C-BE32-E72D297353CC}">
              <c16:uniqueId val="{0000000B-8855-4208-99FD-4F96DF480A24}"/>
            </c:ext>
          </c:extLst>
        </c:ser>
        <c:dLbls>
          <c:showLegendKey val="0"/>
          <c:showVal val="0"/>
          <c:showCatName val="0"/>
          <c:showSerName val="0"/>
          <c:showPercent val="0"/>
          <c:showBubbleSize val="0"/>
        </c:dLbls>
        <c:gapWidth val="150"/>
        <c:shape val="box"/>
        <c:axId val="82109952"/>
        <c:axId val="145409728"/>
        <c:axId val="0"/>
      </c:bar3DChart>
      <c:catAx>
        <c:axId val="82109952"/>
        <c:scaling>
          <c:orientation val="minMax"/>
        </c:scaling>
        <c:delete val="0"/>
        <c:axPos val="b"/>
        <c:numFmt formatCode="General" sourceLinked="0"/>
        <c:majorTickMark val="none"/>
        <c:minorTickMark val="none"/>
        <c:tickLblPos val="nextTo"/>
        <c:crossAx val="145409728"/>
        <c:crosses val="autoZero"/>
        <c:auto val="1"/>
        <c:lblAlgn val="ctr"/>
        <c:lblOffset val="100"/>
        <c:noMultiLvlLbl val="0"/>
      </c:catAx>
      <c:valAx>
        <c:axId val="145409728"/>
        <c:scaling>
          <c:orientation val="minMax"/>
          <c:max val="1"/>
          <c:min val="0"/>
        </c:scaling>
        <c:delete val="0"/>
        <c:axPos val="l"/>
        <c:numFmt formatCode="0%" sourceLinked="0"/>
        <c:majorTickMark val="in"/>
        <c:minorTickMark val="none"/>
        <c:tickLblPos val="nextTo"/>
        <c:crossAx val="82109952"/>
        <c:crosses val="autoZero"/>
        <c:crossBetween val="between"/>
        <c:majorUnit val="0.2"/>
      </c:valAx>
    </c:plotArea>
    <c:legend>
      <c:legendPos val="r"/>
      <c:layout>
        <c:manualLayout>
          <c:xMode val="edge"/>
          <c:yMode val="edge"/>
          <c:x val="0.87571828521434825"/>
          <c:y val="0.26787440172919563"/>
          <c:w val="6.07896512935883E-2"/>
          <c:h val="0.27745086742206004"/>
        </c:manualLayout>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State Prevalence</a:t>
            </a:r>
          </a:p>
        </c:rich>
      </c:tx>
      <c:overlay val="0"/>
    </c:title>
    <c:autoTitleDeleted val="0"/>
    <c:plotArea>
      <c:layout/>
      <c:barChart>
        <c:barDir val="col"/>
        <c:grouping val="clustered"/>
        <c:varyColors val="0"/>
        <c:ser>
          <c:idx val="0"/>
          <c:order val="0"/>
          <c:tx>
            <c:strRef>
              <c:f>Sheet1!$B$1</c:f>
              <c:strCache>
                <c:ptCount val="1"/>
                <c:pt idx="0">
                  <c:v>State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tobacco use</c:v>
                </c:pt>
                <c:pt idx="1">
                  <c:v>cessation attempt</c:v>
                </c:pt>
              </c:strCache>
            </c:strRef>
          </c:cat>
          <c:val>
            <c:numRef>
              <c:f>Sheet1!$B$2:$B$3</c:f>
              <c:numCache>
                <c:formatCode>0%</c:formatCode>
                <c:ptCount val="2"/>
                <c:pt idx="0">
                  <c:v>0.21</c:v>
                </c:pt>
                <c:pt idx="1">
                  <c:v>0.44</c:v>
                </c:pt>
              </c:numCache>
            </c:numRef>
          </c:val>
          <c:extLst>
            <c:ext xmlns:c16="http://schemas.microsoft.com/office/drawing/2014/chart" uri="{C3380CC4-5D6E-409C-BE32-E72D297353CC}">
              <c16:uniqueId val="{00000000-467F-4953-9AA7-C87857634529}"/>
            </c:ext>
          </c:extLst>
        </c:ser>
        <c:ser>
          <c:idx val="1"/>
          <c:order val="1"/>
          <c:tx>
            <c:strRef>
              <c:f>Sheet1!$C$1</c:f>
              <c:strCache>
                <c:ptCount val="1"/>
                <c:pt idx="0">
                  <c:v>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tobacco use</c:v>
                </c:pt>
                <c:pt idx="1">
                  <c:v>cessation attempt</c:v>
                </c:pt>
              </c:strCache>
            </c:strRef>
          </c:cat>
          <c:val>
            <c:numRef>
              <c:f>Sheet1!$C$2:$C$3</c:f>
              <c:numCache>
                <c:formatCode>0%</c:formatCode>
                <c:ptCount val="2"/>
                <c:pt idx="0">
                  <c:v>0.17299999999999999</c:v>
                </c:pt>
                <c:pt idx="1">
                  <c:v>0.52</c:v>
                </c:pt>
              </c:numCache>
            </c:numRef>
          </c:val>
          <c:extLst>
            <c:ext xmlns:c16="http://schemas.microsoft.com/office/drawing/2014/chart" uri="{C3380CC4-5D6E-409C-BE32-E72D297353CC}">
              <c16:uniqueId val="{00000001-467F-4953-9AA7-C87857634529}"/>
            </c:ext>
          </c:extLst>
        </c:ser>
        <c:ser>
          <c:idx val="2"/>
          <c:order val="2"/>
          <c:tx>
            <c:strRef>
              <c:f>Sheet1!$D$1</c:f>
              <c:strCache>
                <c:ptCount val="1"/>
                <c:pt idx="0">
                  <c:v>Your Center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tobacco use</c:v>
                </c:pt>
                <c:pt idx="1">
                  <c:v>cessation attempt</c:v>
                </c:pt>
              </c:strCache>
            </c:strRef>
          </c:cat>
          <c:val>
            <c:numRef>
              <c:f>Sheet1!$D$2:$D$3</c:f>
              <c:numCache>
                <c:formatCode>General</c:formatCode>
                <c:ptCount val="2"/>
                <c:pt idx="0" formatCode="0%">
                  <c:v>0.42</c:v>
                </c:pt>
              </c:numCache>
            </c:numRef>
          </c:val>
          <c:extLst>
            <c:ext xmlns:c16="http://schemas.microsoft.com/office/drawing/2014/chart" uri="{C3380CC4-5D6E-409C-BE32-E72D297353CC}">
              <c16:uniqueId val="{00000002-467F-4953-9AA7-C87857634529}"/>
            </c:ext>
          </c:extLst>
        </c:ser>
        <c:dLbls>
          <c:showLegendKey val="0"/>
          <c:showVal val="0"/>
          <c:showCatName val="0"/>
          <c:showSerName val="0"/>
          <c:showPercent val="0"/>
          <c:showBubbleSize val="0"/>
        </c:dLbls>
        <c:gapWidth val="150"/>
        <c:axId val="81507328"/>
        <c:axId val="133864768"/>
      </c:barChart>
      <c:catAx>
        <c:axId val="81507328"/>
        <c:scaling>
          <c:orientation val="minMax"/>
        </c:scaling>
        <c:delete val="0"/>
        <c:axPos val="b"/>
        <c:numFmt formatCode="General" sourceLinked="0"/>
        <c:majorTickMark val="out"/>
        <c:minorTickMark val="none"/>
        <c:tickLblPos val="nextTo"/>
        <c:spPr>
          <a:solidFill>
            <a:schemeClr val="bg1"/>
          </a:solidFill>
        </c:spPr>
        <c:crossAx val="133864768"/>
        <c:crosses val="autoZero"/>
        <c:auto val="1"/>
        <c:lblAlgn val="ctr"/>
        <c:lblOffset val="100"/>
        <c:noMultiLvlLbl val="0"/>
      </c:catAx>
      <c:valAx>
        <c:axId val="133864768"/>
        <c:scaling>
          <c:orientation val="minMax"/>
        </c:scaling>
        <c:delete val="0"/>
        <c:axPos val="l"/>
        <c:majorGridlines/>
        <c:numFmt formatCode="0%" sourceLinked="1"/>
        <c:majorTickMark val="out"/>
        <c:minorTickMark val="none"/>
        <c:tickLblPos val="nextTo"/>
        <c:crossAx val="81507328"/>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State Prevalence</a:t>
            </a:r>
          </a:p>
        </c:rich>
      </c:tx>
      <c:layout>
        <c:manualLayout>
          <c:xMode val="edge"/>
          <c:yMode val="edge"/>
          <c:x val="0.299375"/>
          <c:y val="0"/>
        </c:manualLayout>
      </c:layout>
      <c:overlay val="0"/>
    </c:title>
    <c:autoTitleDeleted val="0"/>
    <c:plotArea>
      <c:layout>
        <c:manualLayout>
          <c:layoutTarget val="inner"/>
          <c:xMode val="edge"/>
          <c:yMode val="edge"/>
          <c:x val="9.1447465551181106E-2"/>
          <c:y val="9.3560606060606066E-2"/>
          <c:w val="0.6820747211286089"/>
          <c:h val="0.66131919589596755"/>
        </c:manualLayout>
      </c:layout>
      <c:barChart>
        <c:barDir val="col"/>
        <c:grouping val="clustered"/>
        <c:varyColors val="0"/>
        <c:ser>
          <c:idx val="0"/>
          <c:order val="0"/>
          <c:tx>
            <c:strRef>
              <c:f>Sheet1!$B$1</c:f>
              <c:strCache>
                <c:ptCount val="1"/>
                <c:pt idx="0">
                  <c:v>State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use</c:v>
                </c:pt>
                <c:pt idx="1">
                  <c:v>cessation attempt</c:v>
                </c:pt>
              </c:strCache>
            </c:strRef>
          </c:cat>
          <c:val>
            <c:numRef>
              <c:f>Sheet1!$B$2:$B$3</c:f>
              <c:numCache>
                <c:formatCode>0.00%</c:formatCode>
                <c:ptCount val="2"/>
                <c:pt idx="0" formatCode="0%">
                  <c:v>0.21</c:v>
                </c:pt>
                <c:pt idx="1">
                  <c:v>0.44</c:v>
                </c:pt>
              </c:numCache>
            </c:numRef>
          </c:val>
          <c:extLst>
            <c:ext xmlns:c16="http://schemas.microsoft.com/office/drawing/2014/chart" uri="{C3380CC4-5D6E-409C-BE32-E72D297353CC}">
              <c16:uniqueId val="{00000000-767B-4342-AE8B-A3FFD8481CEE}"/>
            </c:ext>
          </c:extLst>
        </c:ser>
        <c:ser>
          <c:idx val="1"/>
          <c:order val="1"/>
          <c:tx>
            <c:strRef>
              <c:f>Sheet1!$C$1</c:f>
              <c:strCache>
                <c:ptCount val="1"/>
                <c:pt idx="0">
                  <c:v>US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use</c:v>
                </c:pt>
                <c:pt idx="1">
                  <c:v>cessation attempt</c:v>
                </c:pt>
              </c:strCache>
            </c:strRef>
          </c:cat>
          <c:val>
            <c:numRef>
              <c:f>Sheet1!$C$2:$C$3</c:f>
              <c:numCache>
                <c:formatCode>0%</c:formatCode>
                <c:ptCount val="2"/>
                <c:pt idx="0" formatCode="0.00%">
                  <c:v>0.17299999999999999</c:v>
                </c:pt>
                <c:pt idx="1">
                  <c:v>0.52</c:v>
                </c:pt>
              </c:numCache>
            </c:numRef>
          </c:val>
          <c:extLst>
            <c:ext xmlns:c16="http://schemas.microsoft.com/office/drawing/2014/chart" uri="{C3380CC4-5D6E-409C-BE32-E72D297353CC}">
              <c16:uniqueId val="{00000001-767B-4342-AE8B-A3FFD8481CEE}"/>
            </c:ext>
          </c:extLst>
        </c:ser>
        <c:ser>
          <c:idx val="2"/>
          <c:order val="2"/>
          <c:tx>
            <c:strRef>
              <c:f>Sheet1!$D$1</c:f>
              <c:strCache>
                <c:ptCount val="1"/>
                <c:pt idx="0">
                  <c:v>Your Center</c:v>
                </c:pt>
              </c:strCache>
            </c:strRef>
          </c:tx>
          <c:spPr>
            <a:solidFill>
              <a:schemeClr val="accent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use</c:v>
                </c:pt>
                <c:pt idx="1">
                  <c:v>cessation attempt</c:v>
                </c:pt>
              </c:strCache>
            </c:strRef>
          </c:cat>
          <c:val>
            <c:numRef>
              <c:f>Sheet1!$D$2:$D$3</c:f>
              <c:numCache>
                <c:formatCode>General</c:formatCode>
                <c:ptCount val="2"/>
                <c:pt idx="0" formatCode="0.00%">
                  <c:v>0.42</c:v>
                </c:pt>
              </c:numCache>
            </c:numRef>
          </c:val>
          <c:extLst>
            <c:ext xmlns:c16="http://schemas.microsoft.com/office/drawing/2014/chart" uri="{C3380CC4-5D6E-409C-BE32-E72D297353CC}">
              <c16:uniqueId val="{00000002-767B-4342-AE8B-A3FFD8481CEE}"/>
            </c:ext>
          </c:extLst>
        </c:ser>
        <c:dLbls>
          <c:showLegendKey val="0"/>
          <c:showVal val="0"/>
          <c:showCatName val="0"/>
          <c:showSerName val="0"/>
          <c:showPercent val="0"/>
          <c:showBubbleSize val="0"/>
        </c:dLbls>
        <c:gapWidth val="150"/>
        <c:axId val="3707392"/>
        <c:axId val="81961536"/>
      </c:barChart>
      <c:catAx>
        <c:axId val="3707392"/>
        <c:scaling>
          <c:orientation val="minMax"/>
        </c:scaling>
        <c:delete val="0"/>
        <c:axPos val="b"/>
        <c:numFmt formatCode="General" sourceLinked="0"/>
        <c:majorTickMark val="out"/>
        <c:minorTickMark val="none"/>
        <c:tickLblPos val="nextTo"/>
        <c:crossAx val="81961536"/>
        <c:crosses val="autoZero"/>
        <c:auto val="1"/>
        <c:lblAlgn val="ctr"/>
        <c:lblOffset val="100"/>
        <c:noMultiLvlLbl val="0"/>
      </c:catAx>
      <c:valAx>
        <c:axId val="81961536"/>
        <c:scaling>
          <c:orientation val="minMax"/>
        </c:scaling>
        <c:delete val="0"/>
        <c:axPos val="l"/>
        <c:majorGridlines/>
        <c:numFmt formatCode="0%" sourceLinked="1"/>
        <c:majorTickMark val="out"/>
        <c:minorTickMark val="none"/>
        <c:tickLblPos val="nextTo"/>
        <c:crossAx val="370739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Paps</a:t>
            </a:r>
            <a:endParaRPr lang="en-US" dirty="0"/>
          </a:p>
        </c:rich>
      </c:tx>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0.16716972878390202"/>
          <c:y val="3.9118715929739555E-2"/>
          <c:w val="0.65777661125692621"/>
          <c:h val="0.7682424793054714"/>
        </c:manualLayout>
      </c:layout>
      <c:bar3DChart>
        <c:barDir val="col"/>
        <c:grouping val="clustered"/>
        <c:varyColors val="0"/>
        <c:ser>
          <c:idx val="0"/>
          <c:order val="0"/>
          <c:tx>
            <c:strRef>
              <c:f>Sheet1!$B$1</c:f>
              <c:strCache>
                <c:ptCount val="1"/>
                <c:pt idx="0">
                  <c:v>2008</c:v>
                </c:pt>
              </c:strCache>
            </c:strRef>
          </c:tx>
          <c:invertIfNegative val="0"/>
          <c:cat>
            <c:strRef>
              <c:f>Sheet1!$A$2</c:f>
              <c:strCache>
                <c:ptCount val="1"/>
                <c:pt idx="0">
                  <c:v>Paps*</c:v>
                </c:pt>
              </c:strCache>
            </c:strRef>
          </c:cat>
          <c:val>
            <c:numRef>
              <c:f>Sheet1!$B$2</c:f>
              <c:numCache>
                <c:formatCode>0%</c:formatCode>
                <c:ptCount val="1"/>
                <c:pt idx="0">
                  <c:v>0.21</c:v>
                </c:pt>
              </c:numCache>
            </c:numRef>
          </c:val>
          <c:extLst>
            <c:ext xmlns:c16="http://schemas.microsoft.com/office/drawing/2014/chart" uri="{C3380CC4-5D6E-409C-BE32-E72D297353CC}">
              <c16:uniqueId val="{00000000-61AE-41EE-8F71-99C1FCCC029E}"/>
            </c:ext>
          </c:extLst>
        </c:ser>
        <c:ser>
          <c:idx val="1"/>
          <c:order val="1"/>
          <c:tx>
            <c:strRef>
              <c:f>Sheet1!$C$1</c:f>
              <c:strCache>
                <c:ptCount val="1"/>
                <c:pt idx="0">
                  <c:v>2009</c:v>
                </c:pt>
              </c:strCache>
            </c:strRef>
          </c:tx>
          <c:invertIfNegative val="0"/>
          <c:cat>
            <c:strRef>
              <c:f>Sheet1!$A$2</c:f>
              <c:strCache>
                <c:ptCount val="1"/>
                <c:pt idx="0">
                  <c:v>Paps*</c:v>
                </c:pt>
              </c:strCache>
            </c:strRef>
          </c:cat>
          <c:val>
            <c:numRef>
              <c:f>Sheet1!$C$2</c:f>
              <c:numCache>
                <c:formatCode>0%</c:formatCode>
                <c:ptCount val="1"/>
                <c:pt idx="0">
                  <c:v>0.37</c:v>
                </c:pt>
              </c:numCache>
            </c:numRef>
          </c:val>
          <c:extLst>
            <c:ext xmlns:c16="http://schemas.microsoft.com/office/drawing/2014/chart" uri="{C3380CC4-5D6E-409C-BE32-E72D297353CC}">
              <c16:uniqueId val="{00000001-61AE-41EE-8F71-99C1FCCC029E}"/>
            </c:ext>
          </c:extLst>
        </c:ser>
        <c:ser>
          <c:idx val="2"/>
          <c:order val="2"/>
          <c:tx>
            <c:strRef>
              <c:f>Sheet1!$D$1</c:f>
              <c:strCache>
                <c:ptCount val="1"/>
                <c:pt idx="0">
                  <c:v>2010</c:v>
                </c:pt>
              </c:strCache>
            </c:strRef>
          </c:tx>
          <c:invertIfNegative val="0"/>
          <c:cat>
            <c:strRef>
              <c:f>Sheet1!$A$2</c:f>
              <c:strCache>
                <c:ptCount val="1"/>
                <c:pt idx="0">
                  <c:v>Paps*</c:v>
                </c:pt>
              </c:strCache>
            </c:strRef>
          </c:cat>
          <c:val>
            <c:numRef>
              <c:f>Sheet1!$D$2</c:f>
              <c:numCache>
                <c:formatCode>0%</c:formatCode>
                <c:ptCount val="1"/>
                <c:pt idx="0">
                  <c:v>0.46</c:v>
                </c:pt>
              </c:numCache>
            </c:numRef>
          </c:val>
          <c:extLst>
            <c:ext xmlns:c16="http://schemas.microsoft.com/office/drawing/2014/chart" uri="{C3380CC4-5D6E-409C-BE32-E72D297353CC}">
              <c16:uniqueId val="{00000002-61AE-41EE-8F71-99C1FCCC029E}"/>
            </c:ext>
          </c:extLst>
        </c:ser>
        <c:ser>
          <c:idx val="3"/>
          <c:order val="3"/>
          <c:tx>
            <c:strRef>
              <c:f>Sheet1!$E$1</c:f>
              <c:strCache>
                <c:ptCount val="1"/>
                <c:pt idx="0">
                  <c:v>2011</c:v>
                </c:pt>
              </c:strCache>
            </c:strRef>
          </c:tx>
          <c:invertIfNegative val="0"/>
          <c:dLbls>
            <c:dLbl>
              <c:idx val="0"/>
              <c:layout>
                <c:manualLayout>
                  <c:x val="1.3522650439486139E-2"/>
                  <c:y val="6.9871901513891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AE-41EE-8F71-99C1FCCC029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Paps*</c:v>
                </c:pt>
              </c:strCache>
            </c:strRef>
          </c:cat>
          <c:val>
            <c:numRef>
              <c:f>Sheet1!$E$2</c:f>
              <c:numCache>
                <c:formatCode>0%</c:formatCode>
                <c:ptCount val="1"/>
                <c:pt idx="0">
                  <c:v>0.54</c:v>
                </c:pt>
              </c:numCache>
            </c:numRef>
          </c:val>
          <c:extLst>
            <c:ext xmlns:c16="http://schemas.microsoft.com/office/drawing/2014/chart" uri="{C3380CC4-5D6E-409C-BE32-E72D297353CC}">
              <c16:uniqueId val="{00000004-61AE-41EE-8F71-99C1FCCC029E}"/>
            </c:ext>
          </c:extLst>
        </c:ser>
        <c:ser>
          <c:idx val="4"/>
          <c:order val="4"/>
          <c:tx>
            <c:strRef>
              <c:f>Sheet1!$F$1</c:f>
              <c:strCache>
                <c:ptCount val="1"/>
                <c:pt idx="0">
                  <c:v>2012</c:v>
                </c:pt>
              </c:strCache>
            </c:strRef>
          </c:tx>
          <c:invertIfNegative val="0"/>
          <c:cat>
            <c:strRef>
              <c:f>Sheet1!$A$2</c:f>
              <c:strCache>
                <c:ptCount val="1"/>
                <c:pt idx="0">
                  <c:v>Paps*</c:v>
                </c:pt>
              </c:strCache>
            </c:strRef>
          </c:cat>
          <c:val>
            <c:numRef>
              <c:f>Sheet1!$F$2</c:f>
              <c:numCache>
                <c:formatCode>0%</c:formatCode>
                <c:ptCount val="1"/>
                <c:pt idx="0">
                  <c:v>0.51</c:v>
                </c:pt>
              </c:numCache>
            </c:numRef>
          </c:val>
          <c:extLst>
            <c:ext xmlns:c16="http://schemas.microsoft.com/office/drawing/2014/chart" uri="{C3380CC4-5D6E-409C-BE32-E72D297353CC}">
              <c16:uniqueId val="{00000005-61AE-41EE-8F71-99C1FCCC029E}"/>
            </c:ext>
          </c:extLst>
        </c:ser>
        <c:dLbls>
          <c:showLegendKey val="0"/>
          <c:showVal val="0"/>
          <c:showCatName val="0"/>
          <c:showSerName val="0"/>
          <c:showPercent val="0"/>
          <c:showBubbleSize val="0"/>
        </c:dLbls>
        <c:gapWidth val="150"/>
        <c:shape val="box"/>
        <c:axId val="36069888"/>
        <c:axId val="113799680"/>
        <c:axId val="0"/>
      </c:bar3DChart>
      <c:catAx>
        <c:axId val="36069888"/>
        <c:scaling>
          <c:orientation val="minMax"/>
        </c:scaling>
        <c:delete val="0"/>
        <c:axPos val="b"/>
        <c:numFmt formatCode="General" sourceLinked="0"/>
        <c:majorTickMark val="none"/>
        <c:minorTickMark val="none"/>
        <c:tickLblPos val="nextTo"/>
        <c:crossAx val="113799680"/>
        <c:crosses val="autoZero"/>
        <c:auto val="1"/>
        <c:lblAlgn val="ctr"/>
        <c:lblOffset val="100"/>
        <c:noMultiLvlLbl val="0"/>
      </c:catAx>
      <c:valAx>
        <c:axId val="113799680"/>
        <c:scaling>
          <c:orientation val="minMax"/>
          <c:max val="1"/>
        </c:scaling>
        <c:delete val="0"/>
        <c:axPos val="l"/>
        <c:numFmt formatCode="0%" sourceLinked="0"/>
        <c:majorTickMark val="none"/>
        <c:minorTickMark val="none"/>
        <c:tickLblPos val="nextTo"/>
        <c:crossAx val="3606988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Colorectal</a:t>
            </a:r>
            <a:r>
              <a:rPr lang="en-US" baseline="0" dirty="0"/>
              <a:t> Screening</a:t>
            </a:r>
            <a:endParaRPr lang="en-US"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2008</c:v>
                </c:pt>
              </c:strCache>
            </c:strRef>
          </c:tx>
          <c:invertIfNegative val="0"/>
          <c:dLbls>
            <c:dLbl>
              <c:idx val="0"/>
              <c:layout>
                <c:manualLayout>
                  <c:x val="0"/>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2B-4152-9606-A822243521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colorectal screening</c:v>
                </c:pt>
              </c:strCache>
            </c:strRef>
          </c:cat>
          <c:val>
            <c:numRef>
              <c:f>Sheet1!$B$2</c:f>
              <c:numCache>
                <c:formatCode>0%</c:formatCode>
                <c:ptCount val="1"/>
                <c:pt idx="0">
                  <c:v>0.15</c:v>
                </c:pt>
              </c:numCache>
            </c:numRef>
          </c:val>
          <c:extLst>
            <c:ext xmlns:c16="http://schemas.microsoft.com/office/drawing/2014/chart" uri="{C3380CC4-5D6E-409C-BE32-E72D297353CC}">
              <c16:uniqueId val="{00000001-4F2B-4152-9606-A822243521E8}"/>
            </c:ext>
          </c:extLst>
        </c:ser>
        <c:ser>
          <c:idx val="1"/>
          <c:order val="1"/>
          <c:tx>
            <c:strRef>
              <c:f>Sheet1!$C$1</c:f>
              <c:strCache>
                <c:ptCount val="1"/>
                <c:pt idx="0">
                  <c:v>2009</c:v>
                </c:pt>
              </c:strCache>
            </c:strRef>
          </c:tx>
          <c:invertIfNegative val="0"/>
          <c:dLbls>
            <c:dLbl>
              <c:idx val="0"/>
              <c:layout>
                <c:manualLayout>
                  <c:x val="1.8115942028985508E-2"/>
                  <c:y val="-1.1111111111111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B-4152-9606-A822243521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colorectal screening</c:v>
                </c:pt>
              </c:strCache>
            </c:strRef>
          </c:cat>
          <c:val>
            <c:numRef>
              <c:f>Sheet1!$C$2</c:f>
              <c:numCache>
                <c:formatCode>0%</c:formatCode>
                <c:ptCount val="1"/>
                <c:pt idx="0">
                  <c:v>0.23</c:v>
                </c:pt>
              </c:numCache>
            </c:numRef>
          </c:val>
          <c:extLst>
            <c:ext xmlns:c16="http://schemas.microsoft.com/office/drawing/2014/chart" uri="{C3380CC4-5D6E-409C-BE32-E72D297353CC}">
              <c16:uniqueId val="{00000003-4F2B-4152-9606-A822243521E8}"/>
            </c:ext>
          </c:extLst>
        </c:ser>
        <c:ser>
          <c:idx val="2"/>
          <c:order val="2"/>
          <c:tx>
            <c:strRef>
              <c:f>Sheet1!$D$1</c:f>
              <c:strCache>
                <c:ptCount val="1"/>
                <c:pt idx="0">
                  <c:v>2010</c:v>
                </c:pt>
              </c:strCache>
            </c:strRef>
          </c:tx>
          <c:invertIfNegative val="0"/>
          <c:dLbls>
            <c:dLbl>
              <c:idx val="0"/>
              <c:layout>
                <c:manualLayout>
                  <c:x val="2.1739130434782608E-2"/>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2B-4152-9606-A822243521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colorectal screening</c:v>
                </c:pt>
              </c:strCache>
            </c:strRef>
          </c:cat>
          <c:val>
            <c:numRef>
              <c:f>Sheet1!$D$2</c:f>
              <c:numCache>
                <c:formatCode>0%</c:formatCode>
                <c:ptCount val="1"/>
                <c:pt idx="0">
                  <c:v>0.3</c:v>
                </c:pt>
              </c:numCache>
            </c:numRef>
          </c:val>
          <c:extLst>
            <c:ext xmlns:c16="http://schemas.microsoft.com/office/drawing/2014/chart" uri="{C3380CC4-5D6E-409C-BE32-E72D297353CC}">
              <c16:uniqueId val="{00000005-4F2B-4152-9606-A822243521E8}"/>
            </c:ext>
          </c:extLst>
        </c:ser>
        <c:ser>
          <c:idx val="3"/>
          <c:order val="3"/>
          <c:tx>
            <c:strRef>
              <c:f>Sheet1!$E$1</c:f>
              <c:strCache>
                <c:ptCount val="1"/>
                <c:pt idx="0">
                  <c:v>2011</c:v>
                </c:pt>
              </c:strCache>
            </c:strRef>
          </c:tx>
          <c:invertIfNegative val="0"/>
          <c:dLbls>
            <c:dLbl>
              <c:idx val="0"/>
              <c:layout>
                <c:manualLayout>
                  <c:x val="2.5362318840579778E-2"/>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2B-4152-9606-A822243521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colorectal screening</c:v>
                </c:pt>
              </c:strCache>
            </c:strRef>
          </c:cat>
          <c:val>
            <c:numRef>
              <c:f>Sheet1!$E$2</c:f>
              <c:numCache>
                <c:formatCode>0%</c:formatCode>
                <c:ptCount val="1"/>
                <c:pt idx="0">
                  <c:v>0.33</c:v>
                </c:pt>
              </c:numCache>
            </c:numRef>
          </c:val>
          <c:extLst>
            <c:ext xmlns:c16="http://schemas.microsoft.com/office/drawing/2014/chart" uri="{C3380CC4-5D6E-409C-BE32-E72D297353CC}">
              <c16:uniqueId val="{00000007-4F2B-4152-9606-A822243521E8}"/>
            </c:ext>
          </c:extLst>
        </c:ser>
        <c:ser>
          <c:idx val="4"/>
          <c:order val="4"/>
          <c:tx>
            <c:strRef>
              <c:f>Sheet1!$F$1</c:f>
              <c:strCache>
                <c:ptCount val="1"/>
                <c:pt idx="0">
                  <c:v>2012</c:v>
                </c:pt>
              </c:strCache>
            </c:strRef>
          </c:tx>
          <c:invertIfNegative val="0"/>
          <c:dLbls>
            <c:dLbl>
              <c:idx val="0"/>
              <c:layout>
                <c:manualLayout>
                  <c:x val="3.2608695652173912E-2"/>
                  <c:y val="-5.55555555555545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2B-4152-9606-A822243521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colorectal screening</c:v>
                </c:pt>
              </c:strCache>
            </c:strRef>
          </c:cat>
          <c:val>
            <c:numRef>
              <c:f>Sheet1!$F$2</c:f>
              <c:numCache>
                <c:formatCode>0%</c:formatCode>
                <c:ptCount val="1"/>
                <c:pt idx="0">
                  <c:v>0.25</c:v>
                </c:pt>
              </c:numCache>
            </c:numRef>
          </c:val>
          <c:extLst>
            <c:ext xmlns:c16="http://schemas.microsoft.com/office/drawing/2014/chart" uri="{C3380CC4-5D6E-409C-BE32-E72D297353CC}">
              <c16:uniqueId val="{00000009-4F2B-4152-9606-A822243521E8}"/>
            </c:ext>
          </c:extLst>
        </c:ser>
        <c:dLbls>
          <c:showLegendKey val="0"/>
          <c:showVal val="0"/>
          <c:showCatName val="0"/>
          <c:showSerName val="0"/>
          <c:showPercent val="0"/>
          <c:showBubbleSize val="0"/>
        </c:dLbls>
        <c:gapWidth val="150"/>
        <c:shape val="box"/>
        <c:axId val="36069376"/>
        <c:axId val="113801408"/>
        <c:axId val="0"/>
      </c:bar3DChart>
      <c:catAx>
        <c:axId val="36069376"/>
        <c:scaling>
          <c:orientation val="minMax"/>
        </c:scaling>
        <c:delete val="0"/>
        <c:axPos val="b"/>
        <c:numFmt formatCode="General" sourceLinked="0"/>
        <c:majorTickMark val="none"/>
        <c:minorTickMark val="none"/>
        <c:tickLblPos val="nextTo"/>
        <c:crossAx val="113801408"/>
        <c:crosses val="autoZero"/>
        <c:auto val="1"/>
        <c:lblAlgn val="ctr"/>
        <c:lblOffset val="100"/>
        <c:noMultiLvlLbl val="0"/>
      </c:catAx>
      <c:valAx>
        <c:axId val="113801408"/>
        <c:scaling>
          <c:orientation val="minMax"/>
          <c:max val="1"/>
        </c:scaling>
        <c:delete val="0"/>
        <c:axPos val="l"/>
        <c:numFmt formatCode="0%" sourceLinked="0"/>
        <c:majorTickMark val="none"/>
        <c:minorTickMark val="none"/>
        <c:tickLblPos val="nextTo"/>
        <c:crossAx val="36069376"/>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BMI and Counseling</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2010</c:v>
                </c:pt>
              </c:strCache>
            </c:strRef>
          </c:tx>
          <c:invertIfNegative val="0"/>
          <c:dLbls>
            <c:dLbl>
              <c:idx val="0"/>
              <c:layout>
                <c:manualLayout>
                  <c:x val="1.9230769230769232E-2"/>
                  <c:y val="-1.7241379310344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F6-4656-A503-FF825BF41F00}"/>
                </c:ext>
              </c:extLst>
            </c:dLbl>
            <c:dLbl>
              <c:idx val="1"/>
              <c:layout>
                <c:manualLayout>
                  <c:x val="1.602538865334141E-2"/>
                  <c:y val="-2.298850574712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F6-4656-A503-FF825BF41F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Wt Peds</c:v>
                </c:pt>
                <c:pt idx="1">
                  <c:v>Wt Adults</c:v>
                </c:pt>
              </c:strCache>
            </c:strRef>
          </c:cat>
          <c:val>
            <c:numRef>
              <c:f>Sheet1!$B$2:$B$3</c:f>
              <c:numCache>
                <c:formatCode>0%</c:formatCode>
                <c:ptCount val="2"/>
                <c:pt idx="0">
                  <c:v>0.24</c:v>
                </c:pt>
                <c:pt idx="1">
                  <c:v>0.55000000000000004</c:v>
                </c:pt>
              </c:numCache>
            </c:numRef>
          </c:val>
          <c:extLst>
            <c:ext xmlns:c16="http://schemas.microsoft.com/office/drawing/2014/chart" uri="{C3380CC4-5D6E-409C-BE32-E72D297353CC}">
              <c16:uniqueId val="{00000002-F6F6-4656-A503-FF825BF41F00}"/>
            </c:ext>
          </c:extLst>
        </c:ser>
        <c:ser>
          <c:idx val="1"/>
          <c:order val="1"/>
          <c:tx>
            <c:strRef>
              <c:f>Sheet1!$C$1</c:f>
              <c:strCache>
                <c:ptCount val="1"/>
                <c:pt idx="0">
                  <c:v>2011</c:v>
                </c:pt>
              </c:strCache>
            </c:strRef>
          </c:tx>
          <c:invertIfNegative val="0"/>
          <c:dLbls>
            <c:dLbl>
              <c:idx val="0"/>
              <c:layout>
                <c:manualLayout>
                  <c:x val="2.884590147385423E-2"/>
                  <c:y val="-5.7471264367816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F6-4656-A503-FF825BF41F00}"/>
                </c:ext>
              </c:extLst>
            </c:dLbl>
            <c:dLbl>
              <c:idx val="1"/>
              <c:layout>
                <c:manualLayout>
                  <c:x val="2.5641025641025758E-2"/>
                  <c:y val="-1.7241379310344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F6-4656-A503-FF825BF41F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Wt Peds</c:v>
                </c:pt>
                <c:pt idx="1">
                  <c:v>Wt Adults</c:v>
                </c:pt>
              </c:strCache>
            </c:strRef>
          </c:cat>
          <c:val>
            <c:numRef>
              <c:f>Sheet1!$C$2:$C$3</c:f>
              <c:numCache>
                <c:formatCode>0%</c:formatCode>
                <c:ptCount val="2"/>
                <c:pt idx="0">
                  <c:v>0.26</c:v>
                </c:pt>
                <c:pt idx="1">
                  <c:v>0.56000000000000005</c:v>
                </c:pt>
              </c:numCache>
            </c:numRef>
          </c:val>
          <c:extLst>
            <c:ext xmlns:c16="http://schemas.microsoft.com/office/drawing/2014/chart" uri="{C3380CC4-5D6E-409C-BE32-E72D297353CC}">
              <c16:uniqueId val="{00000005-F6F6-4656-A503-FF825BF41F00}"/>
            </c:ext>
          </c:extLst>
        </c:ser>
        <c:ser>
          <c:idx val="2"/>
          <c:order val="2"/>
          <c:tx>
            <c:strRef>
              <c:f>Sheet1!$D$1</c:f>
              <c:strCache>
                <c:ptCount val="1"/>
                <c:pt idx="0">
                  <c:v>2012</c:v>
                </c:pt>
              </c:strCache>
            </c:strRef>
          </c:tx>
          <c:invertIfNegative val="0"/>
          <c:dLbls>
            <c:dLbl>
              <c:idx val="0"/>
              <c:layout>
                <c:manualLayout>
                  <c:x val="2.2435897435897436E-2"/>
                  <c:y val="-5.7471264367816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F6-4656-A503-FF825BF41F00}"/>
                </c:ext>
              </c:extLst>
            </c:dLbl>
            <c:dLbl>
              <c:idx val="1"/>
              <c:layout>
                <c:manualLayout>
                  <c:x val="3.8461538461538464E-2"/>
                  <c:y val="5.26813837573241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F6-4656-A503-FF825BF41F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Wt Peds</c:v>
                </c:pt>
                <c:pt idx="1">
                  <c:v>Wt Adults</c:v>
                </c:pt>
              </c:strCache>
            </c:strRef>
          </c:cat>
          <c:val>
            <c:numRef>
              <c:f>Sheet1!$D$2:$D$3</c:f>
              <c:numCache>
                <c:formatCode>0%</c:formatCode>
                <c:ptCount val="2"/>
                <c:pt idx="0">
                  <c:v>0.13</c:v>
                </c:pt>
                <c:pt idx="1">
                  <c:v>0.53</c:v>
                </c:pt>
              </c:numCache>
            </c:numRef>
          </c:val>
          <c:extLst>
            <c:ext xmlns:c16="http://schemas.microsoft.com/office/drawing/2014/chart" uri="{C3380CC4-5D6E-409C-BE32-E72D297353CC}">
              <c16:uniqueId val="{00000008-F6F6-4656-A503-FF825BF41F00}"/>
            </c:ext>
          </c:extLst>
        </c:ser>
        <c:dLbls>
          <c:showLegendKey val="0"/>
          <c:showVal val="1"/>
          <c:showCatName val="0"/>
          <c:showSerName val="0"/>
          <c:showPercent val="0"/>
          <c:showBubbleSize val="0"/>
        </c:dLbls>
        <c:gapWidth val="150"/>
        <c:shape val="box"/>
        <c:axId val="37100544"/>
        <c:axId val="126173184"/>
        <c:axId val="0"/>
      </c:bar3DChart>
      <c:catAx>
        <c:axId val="37100544"/>
        <c:scaling>
          <c:orientation val="minMax"/>
        </c:scaling>
        <c:delete val="0"/>
        <c:axPos val="b"/>
        <c:numFmt formatCode="General" sourceLinked="0"/>
        <c:majorTickMark val="none"/>
        <c:minorTickMark val="none"/>
        <c:tickLblPos val="nextTo"/>
        <c:crossAx val="126173184"/>
        <c:crosses val="autoZero"/>
        <c:auto val="1"/>
        <c:lblAlgn val="ctr"/>
        <c:lblOffset val="100"/>
        <c:noMultiLvlLbl val="0"/>
      </c:catAx>
      <c:valAx>
        <c:axId val="126173184"/>
        <c:scaling>
          <c:orientation val="minMax"/>
          <c:max val="1"/>
        </c:scaling>
        <c:delete val="0"/>
        <c:axPos val="l"/>
        <c:numFmt formatCode="0%" sourceLinked="0"/>
        <c:majorTickMark val="none"/>
        <c:minorTickMark val="none"/>
        <c:tickLblPos val="nextTo"/>
        <c:crossAx val="37100544"/>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Tob</a:t>
            </a:r>
            <a:r>
              <a:rPr lang="en-US" baseline="0" dirty="0"/>
              <a:t>acco Screening and Assistance</a:t>
            </a:r>
            <a:endParaRPr lang="en-US"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2009</c:v>
                </c:pt>
              </c:strCache>
            </c:strRef>
          </c:tx>
          <c:invertIfNegative val="0"/>
          <c:dLbls>
            <c:dLbl>
              <c:idx val="0"/>
              <c:layout>
                <c:manualLayout>
                  <c:x val="2.7322404371584699E-3"/>
                  <c:y val="-5.05050505050514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CE-4C35-9CA7-5508678B6F0A}"/>
                </c:ext>
              </c:extLst>
            </c:dLbl>
            <c:dLbl>
              <c:idx val="1"/>
              <c:layout>
                <c:manualLayout>
                  <c:x val="1.092896174863388E-2"/>
                  <c:y val="-5.05050505050505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CE-4C35-9CA7-5508678B6F0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Sheet1!$B$2:$B$3</c:f>
              <c:numCache>
                <c:formatCode>0%</c:formatCode>
                <c:ptCount val="2"/>
                <c:pt idx="0">
                  <c:v>0.25</c:v>
                </c:pt>
                <c:pt idx="1">
                  <c:v>0</c:v>
                </c:pt>
              </c:numCache>
            </c:numRef>
          </c:val>
          <c:extLst>
            <c:ext xmlns:c16="http://schemas.microsoft.com/office/drawing/2014/chart" uri="{C3380CC4-5D6E-409C-BE32-E72D297353CC}">
              <c16:uniqueId val="{00000002-EDCE-4C35-9CA7-5508678B6F0A}"/>
            </c:ext>
          </c:extLst>
        </c:ser>
        <c:ser>
          <c:idx val="1"/>
          <c:order val="1"/>
          <c:tx>
            <c:strRef>
              <c:f>Sheet1!$C$1</c:f>
              <c:strCache>
                <c:ptCount val="1"/>
                <c:pt idx="0">
                  <c:v>2010</c:v>
                </c:pt>
              </c:strCache>
            </c:strRef>
          </c:tx>
          <c:invertIfNegative val="0"/>
          <c:dLbls>
            <c:dLbl>
              <c:idx val="0"/>
              <c:layout>
                <c:manualLayout>
                  <c:x val="1.092896174863388E-2"/>
                  <c:y val="-9.25915229674181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CE-4C35-9CA7-5508678B6F0A}"/>
                </c:ext>
              </c:extLst>
            </c:dLbl>
            <c:dLbl>
              <c:idx val="1"/>
              <c:layout>
                <c:manualLayout>
                  <c:x val="8.1965061744331148E-3"/>
                  <c:y val="-5.05050505050505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CE-4C35-9CA7-5508678B6F0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Sheet1!$C$2:$C$3</c:f>
              <c:numCache>
                <c:formatCode>0%</c:formatCode>
                <c:ptCount val="2"/>
                <c:pt idx="0">
                  <c:v>0.26</c:v>
                </c:pt>
                <c:pt idx="1">
                  <c:v>0</c:v>
                </c:pt>
              </c:numCache>
            </c:numRef>
          </c:val>
          <c:extLst>
            <c:ext xmlns:c16="http://schemas.microsoft.com/office/drawing/2014/chart" uri="{C3380CC4-5D6E-409C-BE32-E72D297353CC}">
              <c16:uniqueId val="{00000005-EDCE-4C35-9CA7-5508678B6F0A}"/>
            </c:ext>
          </c:extLst>
        </c:ser>
        <c:ser>
          <c:idx val="2"/>
          <c:order val="2"/>
          <c:tx>
            <c:strRef>
              <c:f>Sheet1!$D$1</c:f>
              <c:strCache>
                <c:ptCount val="1"/>
                <c:pt idx="0">
                  <c:v>2011</c:v>
                </c:pt>
              </c:strCache>
            </c:strRef>
          </c:tx>
          <c:invertIfNegative val="0"/>
          <c:dLbls>
            <c:dLbl>
              <c:idx val="0"/>
              <c:layout>
                <c:manualLayout>
                  <c:x val="8.1967213114754103E-3"/>
                  <c:y val="-1.0101010101010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CE-4C35-9CA7-5508678B6F0A}"/>
                </c:ext>
              </c:extLst>
            </c:dLbl>
            <c:dLbl>
              <c:idx val="1"/>
              <c:layout>
                <c:manualLayout>
                  <c:x val="2.1857923497267659E-2"/>
                  <c:y val="-2.0202020202020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CE-4C35-9CA7-5508678B6F0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Sheet1!$D$2:$D$3</c:f>
              <c:numCache>
                <c:formatCode>0%</c:formatCode>
                <c:ptCount val="2"/>
                <c:pt idx="0">
                  <c:v>0.3</c:v>
                </c:pt>
                <c:pt idx="1">
                  <c:v>0.15</c:v>
                </c:pt>
              </c:numCache>
            </c:numRef>
          </c:val>
          <c:extLst>
            <c:ext xmlns:c16="http://schemas.microsoft.com/office/drawing/2014/chart" uri="{C3380CC4-5D6E-409C-BE32-E72D297353CC}">
              <c16:uniqueId val="{00000008-EDCE-4C35-9CA7-5508678B6F0A}"/>
            </c:ext>
          </c:extLst>
        </c:ser>
        <c:ser>
          <c:idx val="3"/>
          <c:order val="3"/>
          <c:tx>
            <c:strRef>
              <c:f>Sheet1!$E$1</c:f>
              <c:strCache>
                <c:ptCount val="1"/>
                <c:pt idx="0">
                  <c:v>2012</c:v>
                </c:pt>
              </c:strCache>
            </c:strRef>
          </c:tx>
          <c:invertIfNegative val="0"/>
          <c:dLbls>
            <c:dLbl>
              <c:idx val="0"/>
              <c:layout>
                <c:manualLayout>
                  <c:x val="3.00546448087431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CE-4C35-9CA7-5508678B6F0A}"/>
                </c:ext>
              </c:extLst>
            </c:dLbl>
            <c:dLbl>
              <c:idx val="1"/>
              <c:layout>
                <c:manualLayout>
                  <c:x val="3.0054644808743071E-2"/>
                  <c:y val="-3.0303030303030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CE-4C35-9CA7-5508678B6F0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tob assess</c:v>
                </c:pt>
                <c:pt idx="1">
                  <c:v>tob cessation</c:v>
                </c:pt>
              </c:strCache>
            </c:strRef>
          </c:cat>
          <c:val>
            <c:numRef>
              <c:f>Sheet1!$E$2:$E$3</c:f>
              <c:numCache>
                <c:formatCode>0%</c:formatCode>
                <c:ptCount val="2"/>
                <c:pt idx="0">
                  <c:v>0.32</c:v>
                </c:pt>
                <c:pt idx="1">
                  <c:v>0.2</c:v>
                </c:pt>
              </c:numCache>
            </c:numRef>
          </c:val>
          <c:extLst>
            <c:ext xmlns:c16="http://schemas.microsoft.com/office/drawing/2014/chart" uri="{C3380CC4-5D6E-409C-BE32-E72D297353CC}">
              <c16:uniqueId val="{0000000B-EDCE-4C35-9CA7-5508678B6F0A}"/>
            </c:ext>
          </c:extLst>
        </c:ser>
        <c:dLbls>
          <c:showLegendKey val="0"/>
          <c:showVal val="0"/>
          <c:showCatName val="0"/>
          <c:showSerName val="0"/>
          <c:showPercent val="0"/>
          <c:showBubbleSize val="0"/>
        </c:dLbls>
        <c:gapWidth val="150"/>
        <c:shape val="box"/>
        <c:axId val="36072448"/>
        <c:axId val="126174912"/>
        <c:axId val="0"/>
      </c:bar3DChart>
      <c:catAx>
        <c:axId val="36072448"/>
        <c:scaling>
          <c:orientation val="minMax"/>
        </c:scaling>
        <c:delete val="0"/>
        <c:axPos val="b"/>
        <c:numFmt formatCode="General" sourceLinked="0"/>
        <c:majorTickMark val="none"/>
        <c:minorTickMark val="none"/>
        <c:tickLblPos val="nextTo"/>
        <c:crossAx val="126174912"/>
        <c:crosses val="autoZero"/>
        <c:auto val="1"/>
        <c:lblAlgn val="ctr"/>
        <c:lblOffset val="100"/>
        <c:noMultiLvlLbl val="0"/>
      </c:catAx>
      <c:valAx>
        <c:axId val="126174912"/>
        <c:scaling>
          <c:orientation val="minMax"/>
          <c:max val="1"/>
          <c:min val="0"/>
        </c:scaling>
        <c:delete val="0"/>
        <c:axPos val="l"/>
        <c:numFmt formatCode="0%" sourceLinked="0"/>
        <c:majorTickMark val="none"/>
        <c:minorTickMark val="none"/>
        <c:tickLblPos val="nextTo"/>
        <c:crossAx val="36072448"/>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Pap Smear</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9594731826667722"/>
          <c:y val="0.19480351414406533"/>
          <c:w val="0.66059343999414311"/>
          <c:h val="0.51008894721493148"/>
        </c:manualLayout>
      </c:layout>
      <c:bar3DChart>
        <c:barDir val="col"/>
        <c:grouping val="clustered"/>
        <c:varyColors val="0"/>
        <c:ser>
          <c:idx val="0"/>
          <c:order val="0"/>
          <c:tx>
            <c:strRef>
              <c:f>Sheet1!$B$1</c:f>
              <c:strCache>
                <c:ptCount val="1"/>
                <c:pt idx="0">
                  <c:v>2008</c:v>
                </c:pt>
              </c:strCache>
            </c:strRef>
          </c:tx>
          <c:invertIfNegative val="0"/>
          <c:dLbls>
            <c:dLbl>
              <c:idx val="0"/>
              <c:layout>
                <c:manualLayout>
                  <c:x val="1.4633202099737532E-2"/>
                  <c:y val="-5.29126567512394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91-4BB9-A8B0-9DB38AAE8316}"/>
                </c:ext>
              </c:extLst>
            </c:dLbl>
            <c:dLbl>
              <c:idx val="1"/>
              <c:layout>
                <c:manualLayout>
                  <c:x val="1.1946194225721785E-2"/>
                  <c:y val="7.27471566054243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91-4BB9-A8B0-9DB38AAE8316}"/>
                </c:ext>
              </c:extLst>
            </c:dLbl>
            <c:dLbl>
              <c:idx val="2"/>
              <c:layout>
                <c:manualLayout>
                  <c:x val="1.1483158355205702E-2"/>
                  <c:y val="6.612715077282006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91-4BB9-A8B0-9DB38AAE83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National</c:v>
                </c:pt>
                <c:pt idx="1">
                  <c:v>Insured</c:v>
                </c:pt>
                <c:pt idx="2">
                  <c:v>Uninsured</c:v>
                </c:pt>
              </c:strCache>
            </c:strRef>
          </c:cat>
          <c:val>
            <c:numRef>
              <c:f>Sheet1!$B$2:$B$4</c:f>
              <c:numCache>
                <c:formatCode>0%</c:formatCode>
                <c:ptCount val="3"/>
                <c:pt idx="0">
                  <c:v>0.85</c:v>
                </c:pt>
                <c:pt idx="1">
                  <c:v>0.88</c:v>
                </c:pt>
                <c:pt idx="2">
                  <c:v>0.68</c:v>
                </c:pt>
              </c:numCache>
            </c:numRef>
          </c:val>
          <c:extLst>
            <c:ext xmlns:c16="http://schemas.microsoft.com/office/drawing/2014/chart" uri="{C3380CC4-5D6E-409C-BE32-E72D297353CC}">
              <c16:uniqueId val="{00000003-8491-4BB9-A8B0-9DB38AAE8316}"/>
            </c:ext>
          </c:extLst>
        </c:ser>
        <c:ser>
          <c:idx val="1"/>
          <c:order val="1"/>
          <c:tx>
            <c:strRef>
              <c:f>Sheet1!$C$1</c:f>
              <c:strCache>
                <c:ptCount val="1"/>
                <c:pt idx="0">
                  <c:v>2010</c:v>
                </c:pt>
              </c:strCache>
            </c:strRef>
          </c:tx>
          <c:invertIfNegative val="0"/>
          <c:dLbls>
            <c:dLbl>
              <c:idx val="0"/>
              <c:layout>
                <c:manualLayout>
                  <c:x val="2.9993219597550358E-2"/>
                  <c:y val="-1.5212160979877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91-4BB9-A8B0-9DB38AAE8316}"/>
                </c:ext>
              </c:extLst>
            </c:dLbl>
            <c:dLbl>
              <c:idx val="1"/>
              <c:layout>
                <c:manualLayout>
                  <c:x val="2.7487751531058618E-2"/>
                  <c:y val="7.27471566054243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91-4BB9-A8B0-9DB38AAE8316}"/>
                </c:ext>
              </c:extLst>
            </c:dLbl>
            <c:dLbl>
              <c:idx val="2"/>
              <c:layout>
                <c:manualLayout>
                  <c:x val="4.1885389326334212E-2"/>
                  <c:y val="-2.2486876640419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91-4BB9-A8B0-9DB38AAE83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National</c:v>
                </c:pt>
                <c:pt idx="1">
                  <c:v>Insured</c:v>
                </c:pt>
                <c:pt idx="2">
                  <c:v>Uninsured</c:v>
                </c:pt>
              </c:strCache>
            </c:strRef>
          </c:cat>
          <c:val>
            <c:numRef>
              <c:f>Sheet1!$C$2:$C$4</c:f>
              <c:numCache>
                <c:formatCode>0%</c:formatCode>
                <c:ptCount val="3"/>
                <c:pt idx="0">
                  <c:v>0.83</c:v>
                </c:pt>
                <c:pt idx="1">
                  <c:v>0.88</c:v>
                </c:pt>
                <c:pt idx="2">
                  <c:v>0.62</c:v>
                </c:pt>
              </c:numCache>
            </c:numRef>
          </c:val>
          <c:extLst>
            <c:ext xmlns:c16="http://schemas.microsoft.com/office/drawing/2014/chart" uri="{C3380CC4-5D6E-409C-BE32-E72D297353CC}">
              <c16:uniqueId val="{00000007-8491-4BB9-A8B0-9DB38AAE8316}"/>
            </c:ext>
          </c:extLst>
        </c:ser>
        <c:dLbls>
          <c:showLegendKey val="0"/>
          <c:showVal val="1"/>
          <c:showCatName val="0"/>
          <c:showSerName val="0"/>
          <c:showPercent val="0"/>
          <c:showBubbleSize val="0"/>
        </c:dLbls>
        <c:gapWidth val="150"/>
        <c:shape val="box"/>
        <c:axId val="37099520"/>
        <c:axId val="129833152"/>
        <c:axId val="0"/>
      </c:bar3DChart>
      <c:catAx>
        <c:axId val="37099520"/>
        <c:scaling>
          <c:orientation val="minMax"/>
        </c:scaling>
        <c:delete val="0"/>
        <c:axPos val="b"/>
        <c:numFmt formatCode="General" sourceLinked="1"/>
        <c:majorTickMark val="out"/>
        <c:minorTickMark val="none"/>
        <c:tickLblPos val="nextTo"/>
        <c:crossAx val="129833152"/>
        <c:crosses val="autoZero"/>
        <c:auto val="1"/>
        <c:lblAlgn val="ctr"/>
        <c:lblOffset val="100"/>
        <c:noMultiLvlLbl val="0"/>
      </c:catAx>
      <c:valAx>
        <c:axId val="129833152"/>
        <c:scaling>
          <c:orientation val="minMax"/>
        </c:scaling>
        <c:delete val="0"/>
        <c:axPos val="l"/>
        <c:majorGridlines/>
        <c:numFmt formatCode="0%" sourceLinked="1"/>
        <c:majorTickMark val="out"/>
        <c:minorTickMark val="none"/>
        <c:tickLblPos val="nextTo"/>
        <c:crossAx val="3709952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Colorectal Screening</a:t>
            </a:r>
          </a:p>
        </c:rich>
      </c:tx>
      <c:layout>
        <c:manualLayout>
          <c:xMode val="edge"/>
          <c:yMode val="edge"/>
          <c:x val="0.23326377952755906"/>
          <c:y val="0.11428571428571428"/>
        </c:manualLayout>
      </c:layout>
      <c:overlay val="0"/>
    </c:title>
    <c:autoTitleDeleted val="0"/>
    <c:plotArea>
      <c:layout>
        <c:manualLayout>
          <c:layoutTarget val="inner"/>
          <c:xMode val="edge"/>
          <c:yMode val="edge"/>
          <c:x val="0.12185914260717411"/>
          <c:y val="0.25904761904761903"/>
          <c:w val="0.54712483308007553"/>
          <c:h val="0.59470603674540679"/>
        </c:manualLayout>
      </c:layout>
      <c:barChart>
        <c:barDir val="col"/>
        <c:grouping val="clustered"/>
        <c:varyColors val="0"/>
        <c:ser>
          <c:idx val="0"/>
          <c:order val="0"/>
          <c:tx>
            <c:strRef>
              <c:f>Sheet1!$B$1</c:f>
              <c:strCache>
                <c:ptCount val="1"/>
                <c:pt idx="0">
                  <c:v>&lt;65 y/o insured</c:v>
                </c:pt>
              </c:strCache>
            </c:strRef>
          </c:tx>
          <c:invertIfNegative val="0"/>
          <c:dLbls>
            <c:spPr>
              <a:noFill/>
              <a:ln>
                <a:noFill/>
              </a:ln>
              <a:effectLst/>
            </c:spPr>
            <c:txPr>
              <a:bodyPr rot="-540000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2008</c:v>
                </c:pt>
                <c:pt idx="1">
                  <c:v>2010</c:v>
                </c:pt>
              </c:numCache>
            </c:numRef>
          </c:cat>
          <c:val>
            <c:numRef>
              <c:f>Sheet1!$B$2:$B$3</c:f>
              <c:numCache>
                <c:formatCode>0%</c:formatCode>
                <c:ptCount val="2"/>
                <c:pt idx="0">
                  <c:v>0.53</c:v>
                </c:pt>
                <c:pt idx="1">
                  <c:v>0.6</c:v>
                </c:pt>
              </c:numCache>
            </c:numRef>
          </c:val>
          <c:extLst>
            <c:ext xmlns:c16="http://schemas.microsoft.com/office/drawing/2014/chart" uri="{C3380CC4-5D6E-409C-BE32-E72D297353CC}">
              <c16:uniqueId val="{00000000-26D0-4D4A-9F55-1AFA9AE10BCF}"/>
            </c:ext>
          </c:extLst>
        </c:ser>
        <c:ser>
          <c:idx val="1"/>
          <c:order val="1"/>
          <c:tx>
            <c:strRef>
              <c:f>Sheet1!$C$1</c:f>
              <c:strCache>
                <c:ptCount val="1"/>
                <c:pt idx="0">
                  <c:v>&lt;65 y/o uninsured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2008</c:v>
                </c:pt>
                <c:pt idx="1">
                  <c:v>2010</c:v>
                </c:pt>
              </c:numCache>
            </c:numRef>
          </c:cat>
          <c:val>
            <c:numRef>
              <c:f>Sheet1!$C$2:$C$3</c:f>
              <c:numCache>
                <c:formatCode>0%</c:formatCode>
                <c:ptCount val="2"/>
                <c:pt idx="0">
                  <c:v>0.187</c:v>
                </c:pt>
                <c:pt idx="1">
                  <c:v>0.21</c:v>
                </c:pt>
              </c:numCache>
            </c:numRef>
          </c:val>
          <c:extLst>
            <c:ext xmlns:c16="http://schemas.microsoft.com/office/drawing/2014/chart" uri="{C3380CC4-5D6E-409C-BE32-E72D297353CC}">
              <c16:uniqueId val="{00000001-26D0-4D4A-9F55-1AFA9AE10BCF}"/>
            </c:ext>
          </c:extLst>
        </c:ser>
        <c:ser>
          <c:idx val="2"/>
          <c:order val="2"/>
          <c:tx>
            <c:strRef>
              <c:f>Sheet1!$D$1</c:f>
              <c:strCache>
                <c:ptCount val="1"/>
                <c:pt idx="0">
                  <c:v>65-75 y/o</c:v>
                </c:pt>
              </c:strCache>
            </c:strRef>
          </c:tx>
          <c:invertIfNegative val="0"/>
          <c:dLbls>
            <c:spPr>
              <a:noFill/>
              <a:ln>
                <a:noFill/>
              </a:ln>
              <a:effectLst/>
            </c:spPr>
            <c:txPr>
              <a:bodyPr rot="-540000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2008</c:v>
                </c:pt>
                <c:pt idx="1">
                  <c:v>2010</c:v>
                </c:pt>
              </c:numCache>
            </c:numRef>
          </c:cat>
          <c:val>
            <c:numRef>
              <c:f>Sheet1!$D$2:$D$3</c:f>
              <c:numCache>
                <c:formatCode>0%</c:formatCode>
                <c:ptCount val="2"/>
                <c:pt idx="0">
                  <c:v>0.60399999999999998</c:v>
                </c:pt>
                <c:pt idx="1">
                  <c:v>0.68</c:v>
                </c:pt>
              </c:numCache>
            </c:numRef>
          </c:val>
          <c:extLst>
            <c:ext xmlns:c16="http://schemas.microsoft.com/office/drawing/2014/chart" uri="{C3380CC4-5D6E-409C-BE32-E72D297353CC}">
              <c16:uniqueId val="{00000002-26D0-4D4A-9F55-1AFA9AE10BCF}"/>
            </c:ext>
          </c:extLst>
        </c:ser>
        <c:ser>
          <c:idx val="3"/>
          <c:order val="3"/>
          <c:tx>
            <c:strRef>
              <c:f>Sheet1!$E$1</c:f>
              <c:strCache>
                <c:ptCount val="1"/>
                <c:pt idx="0">
                  <c:v>&lt;100% poverty </c:v>
                </c:pt>
              </c:strCache>
            </c:strRef>
          </c:tx>
          <c:invertIfNegative val="0"/>
          <c:dLbls>
            <c:spPr>
              <a:noFill/>
              <a:ln>
                <a:noFill/>
              </a:ln>
              <a:effectLst/>
            </c:spPr>
            <c:txPr>
              <a:bodyPr rot="-540000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2008</c:v>
                </c:pt>
                <c:pt idx="1">
                  <c:v>2010</c:v>
                </c:pt>
              </c:numCache>
            </c:numRef>
          </c:cat>
          <c:val>
            <c:numRef>
              <c:f>Sheet1!$E$2:$E$3</c:f>
              <c:numCache>
                <c:formatCode>0%</c:formatCode>
                <c:ptCount val="2"/>
                <c:pt idx="0">
                  <c:v>0.35</c:v>
                </c:pt>
                <c:pt idx="1">
                  <c:v>0.39</c:v>
                </c:pt>
              </c:numCache>
            </c:numRef>
          </c:val>
          <c:extLst>
            <c:ext xmlns:c16="http://schemas.microsoft.com/office/drawing/2014/chart" uri="{C3380CC4-5D6E-409C-BE32-E72D297353CC}">
              <c16:uniqueId val="{00000003-26D0-4D4A-9F55-1AFA9AE10BCF}"/>
            </c:ext>
          </c:extLst>
        </c:ser>
        <c:ser>
          <c:idx val="4"/>
          <c:order val="4"/>
          <c:tx>
            <c:strRef>
              <c:f>Sheet1!$F$1</c:f>
              <c:strCache>
                <c:ptCount val="1"/>
                <c:pt idx="0">
                  <c:v>100-199% poverty level</c:v>
                </c:pt>
              </c:strCache>
            </c:strRef>
          </c:tx>
          <c:invertIfNegative val="0"/>
          <c:dLbls>
            <c:spPr>
              <a:noFill/>
              <a:ln>
                <a:noFill/>
              </a:ln>
              <a:effectLst/>
            </c:spPr>
            <c:txPr>
              <a:bodyPr rot="-540000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2008</c:v>
                </c:pt>
                <c:pt idx="1">
                  <c:v>2010</c:v>
                </c:pt>
              </c:numCache>
            </c:numRef>
          </c:cat>
          <c:val>
            <c:numRef>
              <c:f>Sheet1!$F$2:$F$3</c:f>
              <c:numCache>
                <c:formatCode>0%</c:formatCode>
                <c:ptCount val="2"/>
                <c:pt idx="0">
                  <c:v>0.42</c:v>
                </c:pt>
                <c:pt idx="1">
                  <c:v>0.48</c:v>
                </c:pt>
              </c:numCache>
            </c:numRef>
          </c:val>
          <c:extLst>
            <c:ext xmlns:c16="http://schemas.microsoft.com/office/drawing/2014/chart" uri="{C3380CC4-5D6E-409C-BE32-E72D297353CC}">
              <c16:uniqueId val="{00000004-26D0-4D4A-9F55-1AFA9AE10BCF}"/>
            </c:ext>
          </c:extLst>
        </c:ser>
        <c:ser>
          <c:idx val="5"/>
          <c:order val="5"/>
          <c:tx>
            <c:strRef>
              <c:f>Sheet1!$G$1</c:f>
              <c:strCache>
                <c:ptCount val="1"/>
                <c:pt idx="0">
                  <c:v>200-399% poverty level</c:v>
                </c:pt>
              </c:strCache>
            </c:strRef>
          </c:tx>
          <c:invertIfNegative val="0"/>
          <c:dLbls>
            <c:spPr>
              <a:noFill/>
              <a:ln>
                <a:noFill/>
              </a:ln>
              <a:effectLst/>
            </c:spPr>
            <c:txPr>
              <a:bodyPr rot="-540000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2008</c:v>
                </c:pt>
                <c:pt idx="1">
                  <c:v>2010</c:v>
                </c:pt>
              </c:numCache>
            </c:numRef>
          </c:cat>
          <c:val>
            <c:numRef>
              <c:f>Sheet1!$G$2:$G$3</c:f>
              <c:numCache>
                <c:formatCode>0%</c:formatCode>
                <c:ptCount val="2"/>
                <c:pt idx="0">
                  <c:v>0.5</c:v>
                </c:pt>
                <c:pt idx="1">
                  <c:v>0.56999999999999995</c:v>
                </c:pt>
              </c:numCache>
            </c:numRef>
          </c:val>
          <c:extLst>
            <c:ext xmlns:c16="http://schemas.microsoft.com/office/drawing/2014/chart" uri="{C3380CC4-5D6E-409C-BE32-E72D297353CC}">
              <c16:uniqueId val="{00000005-26D0-4D4A-9F55-1AFA9AE10BCF}"/>
            </c:ext>
          </c:extLst>
        </c:ser>
        <c:dLbls>
          <c:showLegendKey val="0"/>
          <c:showVal val="1"/>
          <c:showCatName val="0"/>
          <c:showSerName val="0"/>
          <c:showPercent val="0"/>
          <c:showBubbleSize val="0"/>
        </c:dLbls>
        <c:gapWidth val="150"/>
        <c:axId val="37112320"/>
        <c:axId val="133860160"/>
      </c:barChart>
      <c:catAx>
        <c:axId val="37112320"/>
        <c:scaling>
          <c:orientation val="minMax"/>
        </c:scaling>
        <c:delete val="0"/>
        <c:axPos val="b"/>
        <c:numFmt formatCode="General" sourceLinked="1"/>
        <c:majorTickMark val="out"/>
        <c:minorTickMark val="none"/>
        <c:tickLblPos val="nextTo"/>
        <c:crossAx val="133860160"/>
        <c:crosses val="autoZero"/>
        <c:auto val="1"/>
        <c:lblAlgn val="ctr"/>
        <c:lblOffset val="100"/>
        <c:noMultiLvlLbl val="0"/>
      </c:catAx>
      <c:valAx>
        <c:axId val="133860160"/>
        <c:scaling>
          <c:orientation val="minMax"/>
          <c:max val="1"/>
        </c:scaling>
        <c:delete val="0"/>
        <c:axPos val="l"/>
        <c:numFmt formatCode="0%" sourceLinked="0"/>
        <c:majorTickMark val="out"/>
        <c:minorTickMark val="none"/>
        <c:tickLblPos val="nextTo"/>
        <c:crossAx val="37112320"/>
        <c:crosses val="autoZero"/>
        <c:crossBetween val="between"/>
        <c:majorUnit val="0.2"/>
      </c:valAx>
      <c:spPr>
        <a:noFill/>
      </c:spPr>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BMI and Counseling</a:t>
            </a:r>
          </a:p>
        </c:rich>
      </c:tx>
      <c:layout>
        <c:manualLayout>
          <c:xMode val="edge"/>
          <c:yMode val="edge"/>
          <c:x val="0.24561403508771928"/>
          <c:y val="0.11428571428571428"/>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1893516599898697"/>
          <c:y val="0.14142857142857146"/>
          <c:w val="0.60884997927890594"/>
          <c:h val="0.74565841769778773"/>
        </c:manualLayout>
      </c:layout>
      <c:bar3DChart>
        <c:barDir val="col"/>
        <c:grouping val="clustered"/>
        <c:varyColors val="0"/>
        <c:ser>
          <c:idx val="0"/>
          <c:order val="0"/>
          <c:tx>
            <c:strRef>
              <c:f>Sheet1!$B$1</c:f>
              <c:strCache>
                <c:ptCount val="1"/>
                <c:pt idx="0">
                  <c:v>2007</c:v>
                </c:pt>
              </c:strCache>
            </c:strRef>
          </c:tx>
          <c:invertIfNegative val="0"/>
          <c:dLbls>
            <c:dLbl>
              <c:idx val="0"/>
              <c:layout>
                <c:manualLayout>
                  <c:x val="4.0935672514619881E-2"/>
                  <c:y val="-2.8571428571428571E-2"/>
                </c:manualLayout>
              </c:layout>
              <c:tx>
                <c:rich>
                  <a:bodyPr/>
                  <a:lstStyle/>
                  <a:p>
                    <a:r>
                      <a:rPr lang="en-US" dirty="0"/>
                      <a:t>12.2%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66-4BD4-97A2-4E45FE3EBF50}"/>
                </c:ext>
              </c:extLst>
            </c:dLbl>
            <c:dLbl>
              <c:idx val="1"/>
              <c:layout>
                <c:manualLayout>
                  <c:x val="3.5087719298245612E-2"/>
                  <c:y val="-3.8095238095238099E-2"/>
                </c:manualLayout>
              </c:layout>
              <c:tx>
                <c:rich>
                  <a:bodyPr/>
                  <a:lstStyle/>
                  <a:p>
                    <a:r>
                      <a:rPr lang="en-US" dirty="0"/>
                      <a:t>28.9%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6-4BD4-97A2-4E45FE3EBF5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Wt Peds</c:v>
                </c:pt>
                <c:pt idx="1">
                  <c:v>Wt Adults</c:v>
                </c:pt>
              </c:strCache>
            </c:strRef>
          </c:cat>
          <c:val>
            <c:numRef>
              <c:f>Sheet1!$B$2:$B$3</c:f>
              <c:numCache>
                <c:formatCode>0.00%</c:formatCode>
                <c:ptCount val="2"/>
                <c:pt idx="0">
                  <c:v>0.122</c:v>
                </c:pt>
                <c:pt idx="1">
                  <c:v>0.28899999999999998</c:v>
                </c:pt>
              </c:numCache>
            </c:numRef>
          </c:val>
          <c:extLst>
            <c:ext xmlns:c16="http://schemas.microsoft.com/office/drawing/2014/chart" uri="{C3380CC4-5D6E-409C-BE32-E72D297353CC}">
              <c16:uniqueId val="{00000002-9C66-4BD4-97A2-4E45FE3EBF50}"/>
            </c:ext>
          </c:extLst>
        </c:ser>
        <c:dLbls>
          <c:showLegendKey val="0"/>
          <c:showVal val="1"/>
          <c:showCatName val="0"/>
          <c:showSerName val="0"/>
          <c:showPercent val="0"/>
          <c:showBubbleSize val="0"/>
        </c:dLbls>
        <c:gapWidth val="150"/>
        <c:shape val="box"/>
        <c:axId val="82108928"/>
        <c:axId val="133861888"/>
        <c:axId val="0"/>
      </c:bar3DChart>
      <c:catAx>
        <c:axId val="82108928"/>
        <c:scaling>
          <c:orientation val="minMax"/>
        </c:scaling>
        <c:delete val="0"/>
        <c:axPos val="b"/>
        <c:numFmt formatCode="General" sourceLinked="0"/>
        <c:majorTickMark val="none"/>
        <c:minorTickMark val="none"/>
        <c:tickLblPos val="nextTo"/>
        <c:crossAx val="133861888"/>
        <c:crosses val="autoZero"/>
        <c:auto val="1"/>
        <c:lblAlgn val="ctr"/>
        <c:lblOffset val="100"/>
        <c:noMultiLvlLbl val="0"/>
      </c:catAx>
      <c:valAx>
        <c:axId val="133861888"/>
        <c:scaling>
          <c:orientation val="minMax"/>
          <c:max val="1"/>
        </c:scaling>
        <c:delete val="0"/>
        <c:axPos val="l"/>
        <c:numFmt formatCode="0%" sourceLinked="0"/>
        <c:majorTickMark val="none"/>
        <c:minorTickMark val="none"/>
        <c:tickLblPos val="nextTo"/>
        <c:crossAx val="82108928"/>
        <c:crosses val="autoZero"/>
        <c:crossBetween val="between"/>
      </c:valAx>
    </c:plotArea>
    <c:legend>
      <c:legendPos val="r"/>
      <c:layout>
        <c:manualLayout>
          <c:xMode val="edge"/>
          <c:yMode val="edge"/>
          <c:x val="0.73889625638900391"/>
          <c:y val="0.51580164979377574"/>
          <c:w val="0.11198093659345214"/>
          <c:h val="8.1253468316460437E-2"/>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5F09A-305F-544F-A6A2-6B07B2FBAB0B}" type="doc">
      <dgm:prSet loTypeId="urn:microsoft.com/office/officeart/2005/8/layout/vList2" loCatId="" qsTypeId="urn:microsoft.com/office/officeart/2005/8/quickstyle/simple5" qsCatId="simple" csTypeId="urn:microsoft.com/office/officeart/2005/8/colors/accent1_2" csCatId="accent1" phldr="1"/>
      <dgm:spPr/>
      <dgm:t>
        <a:bodyPr/>
        <a:lstStyle/>
        <a:p>
          <a:endParaRPr lang="en-US"/>
        </a:p>
      </dgm:t>
    </dgm:pt>
    <dgm:pt modelId="{7FB6D573-F6D8-9547-8FDF-660C5726F6FE}">
      <dgm:prSet phldrT="[Text]"/>
      <dgm:spPr>
        <a:solidFill>
          <a:schemeClr val="tx1">
            <a:lumMod val="75000"/>
            <a:lumOff val="25000"/>
          </a:schemeClr>
        </a:solidFill>
      </dgm:spPr>
      <dgm:t>
        <a:bodyPr/>
        <a:lstStyle/>
        <a:p>
          <a:r>
            <a:rPr lang="en-US" dirty="0"/>
            <a:t>Patient Centered Team Care / Collaborative Care</a:t>
          </a:r>
        </a:p>
      </dgm:t>
      <dgm:extLst>
        <a:ext uri="{E40237B7-FDA0-4F09-8148-C483321AD2D9}">
          <dgm14:cNvPr xmlns:dgm14="http://schemas.microsoft.com/office/drawing/2010/diagram" id="0" name="" descr="Chart of Principles of Effective Integrated &#10;Behavioral Health Care"/>
        </a:ext>
      </dgm:extLst>
    </dgm:pt>
    <dgm:pt modelId="{FC65EBAB-EA33-6449-B90D-4B866CB857E5}" type="parTrans" cxnId="{6B1D52E0-2BCF-C844-A16D-9D2CC201D982}">
      <dgm:prSet/>
      <dgm:spPr/>
      <dgm:t>
        <a:bodyPr/>
        <a:lstStyle/>
        <a:p>
          <a:endParaRPr lang="en-US"/>
        </a:p>
      </dgm:t>
    </dgm:pt>
    <dgm:pt modelId="{DC5DC885-E4ED-E740-82BE-23E79F16D7B3}" type="sibTrans" cxnId="{6B1D52E0-2BCF-C844-A16D-9D2CC201D982}">
      <dgm:prSet/>
      <dgm:spPr/>
      <dgm:t>
        <a:bodyPr/>
        <a:lstStyle/>
        <a:p>
          <a:endParaRPr lang="en-US"/>
        </a:p>
      </dgm:t>
    </dgm:pt>
    <dgm:pt modelId="{C6A89F72-67D4-6340-9CD0-6511F7B881E8}">
      <dgm:prSet phldrT="[Text]"/>
      <dgm:spPr/>
      <dgm:t>
        <a:bodyPr/>
        <a:lstStyle/>
        <a:p>
          <a:r>
            <a:rPr lang="en-US" b="0" dirty="0"/>
            <a:t>Co-location is not collaboration. Team members learn to work differently.</a:t>
          </a:r>
        </a:p>
      </dgm:t>
    </dgm:pt>
    <dgm:pt modelId="{5061238F-CCE7-8F40-A46B-F326B124D5F0}" type="parTrans" cxnId="{D9D205F6-AF6C-984A-961B-E451914BB10B}">
      <dgm:prSet/>
      <dgm:spPr/>
      <dgm:t>
        <a:bodyPr/>
        <a:lstStyle/>
        <a:p>
          <a:endParaRPr lang="en-US"/>
        </a:p>
      </dgm:t>
    </dgm:pt>
    <dgm:pt modelId="{A3850D24-374B-C74D-9404-1ACA56BCB6F8}" type="sibTrans" cxnId="{D9D205F6-AF6C-984A-961B-E451914BB10B}">
      <dgm:prSet/>
      <dgm:spPr/>
      <dgm:t>
        <a:bodyPr/>
        <a:lstStyle/>
        <a:p>
          <a:endParaRPr lang="en-US"/>
        </a:p>
      </dgm:t>
    </dgm:pt>
    <dgm:pt modelId="{03E75DEE-52B6-1A43-B654-B2A329068FEA}">
      <dgm:prSet phldrT="[Text]"/>
      <dgm:spPr>
        <a:solidFill>
          <a:schemeClr val="tx1">
            <a:lumMod val="75000"/>
            <a:lumOff val="25000"/>
          </a:schemeClr>
        </a:solidFill>
      </dgm:spPr>
      <dgm:t>
        <a:bodyPr/>
        <a:lstStyle/>
        <a:p>
          <a:r>
            <a:rPr lang="en-US" dirty="0"/>
            <a:t>Measurement-Based Treatment to Target</a:t>
          </a:r>
        </a:p>
      </dgm:t>
    </dgm:pt>
    <dgm:pt modelId="{3C102591-C594-AB47-806E-4EA234A49CC7}" type="parTrans" cxnId="{A49E33CE-25A3-B44E-8250-60C37ED54AA2}">
      <dgm:prSet/>
      <dgm:spPr/>
      <dgm:t>
        <a:bodyPr/>
        <a:lstStyle/>
        <a:p>
          <a:endParaRPr lang="en-US"/>
        </a:p>
      </dgm:t>
    </dgm:pt>
    <dgm:pt modelId="{2E9CDFEF-1C91-C54A-8EBB-96C935C2FBDA}" type="sibTrans" cxnId="{A49E33CE-25A3-B44E-8250-60C37ED54AA2}">
      <dgm:prSet/>
      <dgm:spPr/>
      <dgm:t>
        <a:bodyPr/>
        <a:lstStyle/>
        <a:p>
          <a:endParaRPr lang="en-US"/>
        </a:p>
      </dgm:t>
    </dgm:pt>
    <dgm:pt modelId="{51CC6FA5-E7A8-C440-B127-4D2C97A2E7E3}">
      <dgm:prSet phldrT="[Text]"/>
      <dgm:spPr>
        <a:solidFill>
          <a:schemeClr val="tx1">
            <a:lumMod val="75000"/>
            <a:lumOff val="25000"/>
          </a:schemeClr>
        </a:solidFill>
      </dgm:spPr>
      <dgm:t>
        <a:bodyPr/>
        <a:lstStyle/>
        <a:p>
          <a:r>
            <a:rPr lang="en-US" dirty="0"/>
            <a:t>Population-Based Care</a:t>
          </a:r>
        </a:p>
      </dgm:t>
    </dgm:pt>
    <dgm:pt modelId="{949D6070-E706-3A4E-8F76-67B7DC9C4AB5}" type="parTrans" cxnId="{13E0C84D-42A6-EC4F-B034-9C23DC2FE87D}">
      <dgm:prSet/>
      <dgm:spPr/>
      <dgm:t>
        <a:bodyPr/>
        <a:lstStyle/>
        <a:p>
          <a:endParaRPr lang="en-US"/>
        </a:p>
      </dgm:t>
    </dgm:pt>
    <dgm:pt modelId="{2F31C858-6DF7-B84E-84DE-3D3B2D5F87B3}" type="sibTrans" cxnId="{13E0C84D-42A6-EC4F-B034-9C23DC2FE87D}">
      <dgm:prSet/>
      <dgm:spPr/>
      <dgm:t>
        <a:bodyPr/>
        <a:lstStyle/>
        <a:p>
          <a:endParaRPr lang="en-US"/>
        </a:p>
      </dgm:t>
    </dgm:pt>
    <dgm:pt modelId="{C92F84E8-4EB2-7847-A960-B2F7FF7C9C14}">
      <dgm:prSet phldrT="[Text]"/>
      <dgm:spPr/>
      <dgm:t>
        <a:bodyPr/>
        <a:lstStyle/>
        <a:p>
          <a:r>
            <a:rPr lang="en-US" dirty="0"/>
            <a:t>All patients tracked in a registry: no one ‘falls through the cracks.’</a:t>
          </a:r>
        </a:p>
      </dgm:t>
    </dgm:pt>
    <dgm:pt modelId="{7AEA1709-E7B6-1C46-98A6-B4A873880D7D}" type="parTrans" cxnId="{D575F7E2-667B-F74A-95E9-4AF20289D864}">
      <dgm:prSet/>
      <dgm:spPr/>
      <dgm:t>
        <a:bodyPr/>
        <a:lstStyle/>
        <a:p>
          <a:endParaRPr lang="en-US"/>
        </a:p>
      </dgm:t>
    </dgm:pt>
    <dgm:pt modelId="{6922CE94-F41C-3649-BB91-0CE44E2AF339}" type="sibTrans" cxnId="{D575F7E2-667B-F74A-95E9-4AF20289D864}">
      <dgm:prSet/>
      <dgm:spPr/>
      <dgm:t>
        <a:bodyPr/>
        <a:lstStyle/>
        <a:p>
          <a:endParaRPr lang="en-US"/>
        </a:p>
      </dgm:t>
    </dgm:pt>
    <dgm:pt modelId="{EC0D09C9-D477-8742-8EEB-A686E14B0B54}">
      <dgm:prSet phldrT="[Text]"/>
      <dgm:spPr>
        <a:solidFill>
          <a:schemeClr val="tx1">
            <a:lumMod val="75000"/>
            <a:lumOff val="25000"/>
          </a:schemeClr>
        </a:solidFill>
      </dgm:spPr>
      <dgm:t>
        <a:bodyPr/>
        <a:lstStyle/>
        <a:p>
          <a:r>
            <a:rPr lang="en-US" dirty="0"/>
            <a:t>Evidence-Based Care</a:t>
          </a:r>
        </a:p>
      </dgm:t>
    </dgm:pt>
    <dgm:pt modelId="{BEB7CD2E-885B-3C42-96BD-C21F2C569627}" type="parTrans" cxnId="{059D0EF0-8E9C-E742-A049-BA64D79CF500}">
      <dgm:prSet/>
      <dgm:spPr/>
      <dgm:t>
        <a:bodyPr/>
        <a:lstStyle/>
        <a:p>
          <a:endParaRPr lang="en-US"/>
        </a:p>
      </dgm:t>
    </dgm:pt>
    <dgm:pt modelId="{B84670EE-2B04-C84C-940F-6923749B9036}" type="sibTrans" cxnId="{059D0EF0-8E9C-E742-A049-BA64D79CF500}">
      <dgm:prSet/>
      <dgm:spPr/>
      <dgm:t>
        <a:bodyPr/>
        <a:lstStyle/>
        <a:p>
          <a:endParaRPr lang="en-US"/>
        </a:p>
      </dgm:t>
    </dgm:pt>
    <dgm:pt modelId="{C9D29F69-00C8-694A-AB12-B2E279120715}">
      <dgm:prSet phldrT="[Text]"/>
      <dgm:spPr>
        <a:solidFill>
          <a:schemeClr val="tx1">
            <a:lumMod val="75000"/>
            <a:lumOff val="25000"/>
          </a:schemeClr>
        </a:solidFill>
      </dgm:spPr>
      <dgm:t>
        <a:bodyPr/>
        <a:lstStyle/>
        <a:p>
          <a:r>
            <a:rPr lang="en-US" dirty="0"/>
            <a:t>Accountable Care</a:t>
          </a:r>
        </a:p>
      </dgm:t>
    </dgm:pt>
    <dgm:pt modelId="{63CD5F02-9D88-E345-B346-536C0B69C262}" type="parTrans" cxnId="{72AEEA58-2143-324A-A3C4-6C241E887230}">
      <dgm:prSet/>
      <dgm:spPr/>
      <dgm:t>
        <a:bodyPr/>
        <a:lstStyle/>
        <a:p>
          <a:endParaRPr lang="en-US"/>
        </a:p>
      </dgm:t>
    </dgm:pt>
    <dgm:pt modelId="{8AC384A7-CF5D-5945-AE97-7D6EB60CC810}" type="sibTrans" cxnId="{72AEEA58-2143-324A-A3C4-6C241E887230}">
      <dgm:prSet/>
      <dgm:spPr/>
      <dgm:t>
        <a:bodyPr/>
        <a:lstStyle/>
        <a:p>
          <a:endParaRPr lang="en-US"/>
        </a:p>
      </dgm:t>
    </dgm:pt>
    <dgm:pt modelId="{2B5427C4-11E6-4546-8E76-6B81AB5AF592}">
      <dgm:prSet phldrT="[Text]"/>
      <dgm:spPr/>
      <dgm:t>
        <a:bodyPr/>
        <a:lstStyle/>
        <a:p>
          <a:r>
            <a:rPr lang="en-US" dirty="0"/>
            <a:t>Treatments are actively changed until the clinical goals are achieved.</a:t>
          </a:r>
        </a:p>
      </dgm:t>
    </dgm:pt>
    <dgm:pt modelId="{582AD744-0C2B-524D-94C1-6B9A85D2B07D}" type="parTrans" cxnId="{D7E2EF42-0F21-3E46-BA7C-84BCA9CC287D}">
      <dgm:prSet/>
      <dgm:spPr/>
      <dgm:t>
        <a:bodyPr/>
        <a:lstStyle/>
        <a:p>
          <a:endParaRPr lang="en-US"/>
        </a:p>
      </dgm:t>
    </dgm:pt>
    <dgm:pt modelId="{1141871B-4C2C-E34E-93E3-E888EC7837CA}" type="sibTrans" cxnId="{D7E2EF42-0F21-3E46-BA7C-84BCA9CC287D}">
      <dgm:prSet/>
      <dgm:spPr/>
      <dgm:t>
        <a:bodyPr/>
        <a:lstStyle/>
        <a:p>
          <a:endParaRPr lang="en-US"/>
        </a:p>
      </dgm:t>
    </dgm:pt>
    <dgm:pt modelId="{1CB5E95F-E802-934D-826A-9F77E31B8AD1}">
      <dgm:prSet phldrT="[Text]"/>
      <dgm:spPr/>
      <dgm:t>
        <a:bodyPr/>
        <a:lstStyle/>
        <a:p>
          <a:r>
            <a:rPr lang="en-US" dirty="0"/>
            <a:t>Treatments used are evidence-based.</a:t>
          </a:r>
        </a:p>
      </dgm:t>
    </dgm:pt>
    <dgm:pt modelId="{B982FF44-3F90-2249-BEF0-BE3980442B10}" type="parTrans" cxnId="{4E14AF79-BCAC-F443-ABE0-1E8BA400F96E}">
      <dgm:prSet/>
      <dgm:spPr/>
      <dgm:t>
        <a:bodyPr/>
        <a:lstStyle/>
        <a:p>
          <a:endParaRPr lang="en-US"/>
        </a:p>
      </dgm:t>
    </dgm:pt>
    <dgm:pt modelId="{0AF930F8-B56C-7E4D-A302-DFB1A0C69A1D}" type="sibTrans" cxnId="{4E14AF79-BCAC-F443-ABE0-1E8BA400F96E}">
      <dgm:prSet/>
      <dgm:spPr/>
      <dgm:t>
        <a:bodyPr/>
        <a:lstStyle/>
        <a:p>
          <a:endParaRPr lang="en-US"/>
        </a:p>
      </dgm:t>
    </dgm:pt>
    <dgm:pt modelId="{F86640B5-68C7-E04F-89F9-227AA1A29F79}">
      <dgm:prSet phldrT="[Text]"/>
      <dgm:spPr/>
      <dgm:t>
        <a:bodyPr/>
        <a:lstStyle/>
        <a:p>
          <a:r>
            <a:rPr lang="en-US" dirty="0"/>
            <a:t>Providers are accountable and reimbursed for quality of care and clinical outcomes, not just the volume of care provided. </a:t>
          </a:r>
        </a:p>
      </dgm:t>
    </dgm:pt>
    <dgm:pt modelId="{1EB8EB60-A2ED-DC43-9767-DE2144D45B8A}" type="parTrans" cxnId="{D27F1C24-23C9-B04C-ACE0-B16CA12509C3}">
      <dgm:prSet/>
      <dgm:spPr/>
      <dgm:t>
        <a:bodyPr/>
        <a:lstStyle/>
        <a:p>
          <a:endParaRPr lang="en-US"/>
        </a:p>
      </dgm:t>
    </dgm:pt>
    <dgm:pt modelId="{FEB25D58-54CB-0649-BDA1-F75800BACB04}" type="sibTrans" cxnId="{D27F1C24-23C9-B04C-ACE0-B16CA12509C3}">
      <dgm:prSet/>
      <dgm:spPr/>
      <dgm:t>
        <a:bodyPr/>
        <a:lstStyle/>
        <a:p>
          <a:endParaRPr lang="en-US"/>
        </a:p>
      </dgm:t>
    </dgm:pt>
    <dgm:pt modelId="{9CA4AB48-E847-A44F-9651-6885491DF591}" type="pres">
      <dgm:prSet presAssocID="{25A5F09A-305F-544F-A6A2-6B07B2FBAB0B}" presName="linear" presStyleCnt="0">
        <dgm:presLayoutVars>
          <dgm:animLvl val="lvl"/>
          <dgm:resizeHandles val="exact"/>
        </dgm:presLayoutVars>
      </dgm:prSet>
      <dgm:spPr/>
    </dgm:pt>
    <dgm:pt modelId="{A786E125-4940-1F4D-A461-7B065F6B4248}" type="pres">
      <dgm:prSet presAssocID="{7FB6D573-F6D8-9547-8FDF-660C5726F6FE}" presName="parentText" presStyleLbl="node1" presStyleIdx="0" presStyleCnt="5">
        <dgm:presLayoutVars>
          <dgm:chMax val="0"/>
          <dgm:bulletEnabled val="1"/>
        </dgm:presLayoutVars>
      </dgm:prSet>
      <dgm:spPr/>
    </dgm:pt>
    <dgm:pt modelId="{0C72DDE3-64C4-5549-B877-82188244D7F0}" type="pres">
      <dgm:prSet presAssocID="{7FB6D573-F6D8-9547-8FDF-660C5726F6FE}" presName="childText" presStyleLbl="revTx" presStyleIdx="0" presStyleCnt="5">
        <dgm:presLayoutVars>
          <dgm:bulletEnabled val="1"/>
        </dgm:presLayoutVars>
      </dgm:prSet>
      <dgm:spPr/>
    </dgm:pt>
    <dgm:pt modelId="{B4817418-C2B7-4B4E-A0D8-5B7CEB3BC85D}" type="pres">
      <dgm:prSet presAssocID="{51CC6FA5-E7A8-C440-B127-4D2C97A2E7E3}" presName="parentText" presStyleLbl="node1" presStyleIdx="1" presStyleCnt="5">
        <dgm:presLayoutVars>
          <dgm:chMax val="0"/>
          <dgm:bulletEnabled val="1"/>
        </dgm:presLayoutVars>
      </dgm:prSet>
      <dgm:spPr/>
    </dgm:pt>
    <dgm:pt modelId="{9BB96954-F3B5-B040-AB47-B7E36813396C}" type="pres">
      <dgm:prSet presAssocID="{51CC6FA5-E7A8-C440-B127-4D2C97A2E7E3}" presName="childText" presStyleLbl="revTx" presStyleIdx="1" presStyleCnt="5">
        <dgm:presLayoutVars>
          <dgm:bulletEnabled val="1"/>
        </dgm:presLayoutVars>
      </dgm:prSet>
      <dgm:spPr/>
    </dgm:pt>
    <dgm:pt modelId="{8BDC5676-6A7E-4941-B6A1-CD53955ED67F}" type="pres">
      <dgm:prSet presAssocID="{03E75DEE-52B6-1A43-B654-B2A329068FEA}" presName="parentText" presStyleLbl="node1" presStyleIdx="2" presStyleCnt="5">
        <dgm:presLayoutVars>
          <dgm:chMax val="0"/>
          <dgm:bulletEnabled val="1"/>
        </dgm:presLayoutVars>
      </dgm:prSet>
      <dgm:spPr/>
    </dgm:pt>
    <dgm:pt modelId="{A46C8769-8135-0F49-B064-5AA5244B859B}" type="pres">
      <dgm:prSet presAssocID="{03E75DEE-52B6-1A43-B654-B2A329068FEA}" presName="childText" presStyleLbl="revTx" presStyleIdx="2" presStyleCnt="5">
        <dgm:presLayoutVars>
          <dgm:bulletEnabled val="1"/>
        </dgm:presLayoutVars>
      </dgm:prSet>
      <dgm:spPr/>
    </dgm:pt>
    <dgm:pt modelId="{FBB209DC-8D31-BC49-82DA-A5C2ADDC1038}" type="pres">
      <dgm:prSet presAssocID="{EC0D09C9-D477-8742-8EEB-A686E14B0B54}" presName="parentText" presStyleLbl="node1" presStyleIdx="3" presStyleCnt="5">
        <dgm:presLayoutVars>
          <dgm:chMax val="0"/>
          <dgm:bulletEnabled val="1"/>
        </dgm:presLayoutVars>
      </dgm:prSet>
      <dgm:spPr/>
    </dgm:pt>
    <dgm:pt modelId="{73163E4B-8803-144C-BCFE-5E6066703778}" type="pres">
      <dgm:prSet presAssocID="{EC0D09C9-D477-8742-8EEB-A686E14B0B54}" presName="childText" presStyleLbl="revTx" presStyleIdx="3" presStyleCnt="5">
        <dgm:presLayoutVars>
          <dgm:bulletEnabled val="1"/>
        </dgm:presLayoutVars>
      </dgm:prSet>
      <dgm:spPr/>
    </dgm:pt>
    <dgm:pt modelId="{DEAD14DE-9B2A-EE40-B1FD-2E9394E6219A}" type="pres">
      <dgm:prSet presAssocID="{C9D29F69-00C8-694A-AB12-B2E279120715}" presName="parentText" presStyleLbl="node1" presStyleIdx="4" presStyleCnt="5">
        <dgm:presLayoutVars>
          <dgm:chMax val="0"/>
          <dgm:bulletEnabled val="1"/>
        </dgm:presLayoutVars>
      </dgm:prSet>
      <dgm:spPr/>
    </dgm:pt>
    <dgm:pt modelId="{2EE5EE16-91C9-4B4F-B699-72E8BE6E5E07}" type="pres">
      <dgm:prSet presAssocID="{C9D29F69-00C8-694A-AB12-B2E279120715}" presName="childText" presStyleLbl="revTx" presStyleIdx="4" presStyleCnt="5">
        <dgm:presLayoutVars>
          <dgm:bulletEnabled val="1"/>
        </dgm:presLayoutVars>
      </dgm:prSet>
      <dgm:spPr/>
    </dgm:pt>
  </dgm:ptLst>
  <dgm:cxnLst>
    <dgm:cxn modelId="{4E14AF79-BCAC-F443-ABE0-1E8BA400F96E}" srcId="{EC0D09C9-D477-8742-8EEB-A686E14B0B54}" destId="{1CB5E95F-E802-934D-826A-9F77E31B8AD1}" srcOrd="0" destOrd="0" parTransId="{B982FF44-3F90-2249-BEF0-BE3980442B10}" sibTransId="{0AF930F8-B56C-7E4D-A302-DFB1A0C69A1D}"/>
    <dgm:cxn modelId="{D575F7E2-667B-F74A-95E9-4AF20289D864}" srcId="{51CC6FA5-E7A8-C440-B127-4D2C97A2E7E3}" destId="{C92F84E8-4EB2-7847-A960-B2F7FF7C9C14}" srcOrd="0" destOrd="0" parTransId="{7AEA1709-E7B6-1C46-98A6-B4A873880D7D}" sibTransId="{6922CE94-F41C-3649-BB91-0CE44E2AF339}"/>
    <dgm:cxn modelId="{8E6B441E-56C9-4CCE-8C3F-B2FA0B0E76EC}" type="presOf" srcId="{C92F84E8-4EB2-7847-A960-B2F7FF7C9C14}" destId="{9BB96954-F3B5-B040-AB47-B7E36813396C}" srcOrd="0" destOrd="0" presId="urn:microsoft.com/office/officeart/2005/8/layout/vList2"/>
    <dgm:cxn modelId="{92CFD3CE-BB1E-4CEE-B31B-543CF974F2F3}" type="presOf" srcId="{7FB6D573-F6D8-9547-8FDF-660C5726F6FE}" destId="{A786E125-4940-1F4D-A461-7B065F6B4248}" srcOrd="0" destOrd="0" presId="urn:microsoft.com/office/officeart/2005/8/layout/vList2"/>
    <dgm:cxn modelId="{72AEEA58-2143-324A-A3C4-6C241E887230}" srcId="{25A5F09A-305F-544F-A6A2-6B07B2FBAB0B}" destId="{C9D29F69-00C8-694A-AB12-B2E279120715}" srcOrd="4" destOrd="0" parTransId="{63CD5F02-9D88-E345-B346-536C0B69C262}" sibTransId="{8AC384A7-CF5D-5945-AE97-7D6EB60CC810}"/>
    <dgm:cxn modelId="{6B1D52E0-2BCF-C844-A16D-9D2CC201D982}" srcId="{25A5F09A-305F-544F-A6A2-6B07B2FBAB0B}" destId="{7FB6D573-F6D8-9547-8FDF-660C5726F6FE}" srcOrd="0" destOrd="0" parTransId="{FC65EBAB-EA33-6449-B90D-4B866CB857E5}" sibTransId="{DC5DC885-E4ED-E740-82BE-23E79F16D7B3}"/>
    <dgm:cxn modelId="{780CBE8E-7E31-4C29-AEE0-EC826A964EE7}" type="presOf" srcId="{51CC6FA5-E7A8-C440-B127-4D2C97A2E7E3}" destId="{B4817418-C2B7-4B4E-A0D8-5B7CEB3BC85D}" srcOrd="0" destOrd="0" presId="urn:microsoft.com/office/officeart/2005/8/layout/vList2"/>
    <dgm:cxn modelId="{F9FD2DB3-8E1D-48F9-9F45-946809FDEF83}" type="presOf" srcId="{C6A89F72-67D4-6340-9CD0-6511F7B881E8}" destId="{0C72DDE3-64C4-5549-B877-82188244D7F0}" srcOrd="0" destOrd="0" presId="urn:microsoft.com/office/officeart/2005/8/layout/vList2"/>
    <dgm:cxn modelId="{D27F1C24-23C9-B04C-ACE0-B16CA12509C3}" srcId="{C9D29F69-00C8-694A-AB12-B2E279120715}" destId="{F86640B5-68C7-E04F-89F9-227AA1A29F79}" srcOrd="0" destOrd="0" parTransId="{1EB8EB60-A2ED-DC43-9767-DE2144D45B8A}" sibTransId="{FEB25D58-54CB-0649-BDA1-F75800BACB04}"/>
    <dgm:cxn modelId="{6C236F11-BB04-4FD0-B907-7B074FD73BD7}" type="presOf" srcId="{C9D29F69-00C8-694A-AB12-B2E279120715}" destId="{DEAD14DE-9B2A-EE40-B1FD-2E9394E6219A}" srcOrd="0" destOrd="0" presId="urn:microsoft.com/office/officeart/2005/8/layout/vList2"/>
    <dgm:cxn modelId="{A60502FE-0870-424F-B492-70836E76815A}" type="presOf" srcId="{1CB5E95F-E802-934D-826A-9F77E31B8AD1}" destId="{73163E4B-8803-144C-BCFE-5E6066703778}" srcOrd="0" destOrd="0" presId="urn:microsoft.com/office/officeart/2005/8/layout/vList2"/>
    <dgm:cxn modelId="{D7E2EF42-0F21-3E46-BA7C-84BCA9CC287D}" srcId="{03E75DEE-52B6-1A43-B654-B2A329068FEA}" destId="{2B5427C4-11E6-4546-8E76-6B81AB5AF592}" srcOrd="0" destOrd="0" parTransId="{582AD744-0C2B-524D-94C1-6B9A85D2B07D}" sibTransId="{1141871B-4C2C-E34E-93E3-E888EC7837CA}"/>
    <dgm:cxn modelId="{A49E33CE-25A3-B44E-8250-60C37ED54AA2}" srcId="{25A5F09A-305F-544F-A6A2-6B07B2FBAB0B}" destId="{03E75DEE-52B6-1A43-B654-B2A329068FEA}" srcOrd="2" destOrd="0" parTransId="{3C102591-C594-AB47-806E-4EA234A49CC7}" sibTransId="{2E9CDFEF-1C91-C54A-8EBB-96C935C2FBDA}"/>
    <dgm:cxn modelId="{059D0EF0-8E9C-E742-A049-BA64D79CF500}" srcId="{25A5F09A-305F-544F-A6A2-6B07B2FBAB0B}" destId="{EC0D09C9-D477-8742-8EEB-A686E14B0B54}" srcOrd="3" destOrd="0" parTransId="{BEB7CD2E-885B-3C42-96BD-C21F2C569627}" sibTransId="{B84670EE-2B04-C84C-940F-6923749B9036}"/>
    <dgm:cxn modelId="{D9D205F6-AF6C-984A-961B-E451914BB10B}" srcId="{7FB6D573-F6D8-9547-8FDF-660C5726F6FE}" destId="{C6A89F72-67D4-6340-9CD0-6511F7B881E8}" srcOrd="0" destOrd="0" parTransId="{5061238F-CCE7-8F40-A46B-F326B124D5F0}" sibTransId="{A3850D24-374B-C74D-9404-1ACA56BCB6F8}"/>
    <dgm:cxn modelId="{0B00994F-8901-41E5-9231-63F9E828A9D5}" type="presOf" srcId="{F86640B5-68C7-E04F-89F9-227AA1A29F79}" destId="{2EE5EE16-91C9-4B4F-B699-72E8BE6E5E07}" srcOrd="0" destOrd="0" presId="urn:microsoft.com/office/officeart/2005/8/layout/vList2"/>
    <dgm:cxn modelId="{13E0C84D-42A6-EC4F-B034-9C23DC2FE87D}" srcId="{25A5F09A-305F-544F-A6A2-6B07B2FBAB0B}" destId="{51CC6FA5-E7A8-C440-B127-4D2C97A2E7E3}" srcOrd="1" destOrd="0" parTransId="{949D6070-E706-3A4E-8F76-67B7DC9C4AB5}" sibTransId="{2F31C858-6DF7-B84E-84DE-3D3B2D5F87B3}"/>
    <dgm:cxn modelId="{3262CDED-5155-4E8F-A3E3-C7A4EE7CE3F1}" type="presOf" srcId="{EC0D09C9-D477-8742-8EEB-A686E14B0B54}" destId="{FBB209DC-8D31-BC49-82DA-A5C2ADDC1038}" srcOrd="0" destOrd="0" presId="urn:microsoft.com/office/officeart/2005/8/layout/vList2"/>
    <dgm:cxn modelId="{986DEFB1-F041-497A-92CB-61443851CB66}" type="presOf" srcId="{03E75DEE-52B6-1A43-B654-B2A329068FEA}" destId="{8BDC5676-6A7E-4941-B6A1-CD53955ED67F}" srcOrd="0" destOrd="0" presId="urn:microsoft.com/office/officeart/2005/8/layout/vList2"/>
    <dgm:cxn modelId="{DD1CFD89-2782-4910-A1AE-DDD045B79209}" type="presOf" srcId="{25A5F09A-305F-544F-A6A2-6B07B2FBAB0B}" destId="{9CA4AB48-E847-A44F-9651-6885491DF591}" srcOrd="0" destOrd="0" presId="urn:microsoft.com/office/officeart/2005/8/layout/vList2"/>
    <dgm:cxn modelId="{3FDADFCE-E0DD-48E6-9CAF-45D3EEE17D5D}" type="presOf" srcId="{2B5427C4-11E6-4546-8E76-6B81AB5AF592}" destId="{A46C8769-8135-0F49-B064-5AA5244B859B}" srcOrd="0" destOrd="0" presId="urn:microsoft.com/office/officeart/2005/8/layout/vList2"/>
    <dgm:cxn modelId="{E1F97C0E-04A0-458A-BF0B-AED539DD5420}" type="presParOf" srcId="{9CA4AB48-E847-A44F-9651-6885491DF591}" destId="{A786E125-4940-1F4D-A461-7B065F6B4248}" srcOrd="0" destOrd="0" presId="urn:microsoft.com/office/officeart/2005/8/layout/vList2"/>
    <dgm:cxn modelId="{FB6C5995-3C0A-4B90-BB06-3AED924EA6FA}" type="presParOf" srcId="{9CA4AB48-E847-A44F-9651-6885491DF591}" destId="{0C72DDE3-64C4-5549-B877-82188244D7F0}" srcOrd="1" destOrd="0" presId="urn:microsoft.com/office/officeart/2005/8/layout/vList2"/>
    <dgm:cxn modelId="{AB9D8DDF-EFA9-44AD-B44B-C94FBFEBC636}" type="presParOf" srcId="{9CA4AB48-E847-A44F-9651-6885491DF591}" destId="{B4817418-C2B7-4B4E-A0D8-5B7CEB3BC85D}" srcOrd="2" destOrd="0" presId="urn:microsoft.com/office/officeart/2005/8/layout/vList2"/>
    <dgm:cxn modelId="{C04805A6-D6E1-4005-99A6-A7BC6EEE8977}" type="presParOf" srcId="{9CA4AB48-E847-A44F-9651-6885491DF591}" destId="{9BB96954-F3B5-B040-AB47-B7E36813396C}" srcOrd="3" destOrd="0" presId="urn:microsoft.com/office/officeart/2005/8/layout/vList2"/>
    <dgm:cxn modelId="{5E5C6FA8-41E0-4C03-ACA4-84FF300E1300}" type="presParOf" srcId="{9CA4AB48-E847-A44F-9651-6885491DF591}" destId="{8BDC5676-6A7E-4941-B6A1-CD53955ED67F}" srcOrd="4" destOrd="0" presId="urn:microsoft.com/office/officeart/2005/8/layout/vList2"/>
    <dgm:cxn modelId="{BCB33FB5-533E-440E-B257-EA99FDE35556}" type="presParOf" srcId="{9CA4AB48-E847-A44F-9651-6885491DF591}" destId="{A46C8769-8135-0F49-B064-5AA5244B859B}" srcOrd="5" destOrd="0" presId="urn:microsoft.com/office/officeart/2005/8/layout/vList2"/>
    <dgm:cxn modelId="{2CB2007B-46EA-426E-9361-662C36A87A1F}" type="presParOf" srcId="{9CA4AB48-E847-A44F-9651-6885491DF591}" destId="{FBB209DC-8D31-BC49-82DA-A5C2ADDC1038}" srcOrd="6" destOrd="0" presId="urn:microsoft.com/office/officeart/2005/8/layout/vList2"/>
    <dgm:cxn modelId="{B7FD8E0A-AAAF-4932-BE0D-FF6B8216F98A}" type="presParOf" srcId="{9CA4AB48-E847-A44F-9651-6885491DF591}" destId="{73163E4B-8803-144C-BCFE-5E6066703778}" srcOrd="7" destOrd="0" presId="urn:microsoft.com/office/officeart/2005/8/layout/vList2"/>
    <dgm:cxn modelId="{689DC5CA-8B4B-4AEE-8092-A3311E28627D}" type="presParOf" srcId="{9CA4AB48-E847-A44F-9651-6885491DF591}" destId="{DEAD14DE-9B2A-EE40-B1FD-2E9394E6219A}" srcOrd="8" destOrd="0" presId="urn:microsoft.com/office/officeart/2005/8/layout/vList2"/>
    <dgm:cxn modelId="{F0AC9F93-47CF-4707-9DB5-D796547E3F1D}" type="presParOf" srcId="{9CA4AB48-E847-A44F-9651-6885491DF591}" destId="{2EE5EE16-91C9-4B4F-B699-72E8BE6E5E07}"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9FAC85-5B43-4370-8DEA-86B95014191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4B50AE8-7ABF-498D-8C1F-CECC49CF1D62}">
      <dgm:prSet phldrT="[Text]"/>
      <dgm:spPr>
        <a:ln>
          <a:solidFill>
            <a:schemeClr val="tx1"/>
          </a:solidFill>
        </a:ln>
      </dgm:spPr>
      <dgm:t>
        <a:bodyPr/>
        <a:lstStyle/>
        <a:p>
          <a:r>
            <a:rPr lang="en-US" dirty="0"/>
            <a:t>Direct Care</a:t>
          </a:r>
        </a:p>
      </dgm:t>
      <dgm:extLst>
        <a:ext uri="{E40237B7-FDA0-4F09-8148-C483321AD2D9}">
          <dgm14:cNvPr xmlns:dgm14="http://schemas.microsoft.com/office/drawing/2010/diagram" id="0" name="" descr="Chart of Roles for PCPs in Community Mental Health Centers (CMHCs)"/>
        </a:ext>
      </dgm:extLst>
    </dgm:pt>
    <dgm:pt modelId="{9454781D-1A09-4C91-A3CA-060969BF83F3}" type="parTrans" cxnId="{035C4343-6AA4-44C7-B5B4-BCA6CB70A73F}">
      <dgm:prSet/>
      <dgm:spPr/>
      <dgm:t>
        <a:bodyPr/>
        <a:lstStyle/>
        <a:p>
          <a:endParaRPr lang="en-US"/>
        </a:p>
      </dgm:t>
    </dgm:pt>
    <dgm:pt modelId="{C2475D85-DB2A-4A06-B276-0A5814C7E84F}" type="sibTrans" cxnId="{035C4343-6AA4-44C7-B5B4-BCA6CB70A73F}">
      <dgm:prSet/>
      <dgm:spPr/>
      <dgm:t>
        <a:bodyPr/>
        <a:lstStyle/>
        <a:p>
          <a:endParaRPr lang="en-US"/>
        </a:p>
      </dgm:t>
    </dgm:pt>
    <dgm:pt modelId="{1C4A6299-7573-4191-8C49-F15EC8E1F75F}">
      <dgm:prSet phldrT="[Text]"/>
      <dgm:spPr/>
      <dgm:t>
        <a:bodyPr/>
        <a:lstStyle/>
        <a:p>
          <a:r>
            <a:rPr lang="en-US" dirty="0"/>
            <a:t>Chronic medical conditions</a:t>
          </a:r>
        </a:p>
      </dgm:t>
    </dgm:pt>
    <dgm:pt modelId="{48F41A13-EF3A-4B9D-ADFD-95425083AEAA}" type="parTrans" cxnId="{DA56A5F2-ABC6-434B-A48C-605C7EDF4872}">
      <dgm:prSet/>
      <dgm:spPr/>
      <dgm:t>
        <a:bodyPr/>
        <a:lstStyle/>
        <a:p>
          <a:endParaRPr lang="en-US"/>
        </a:p>
      </dgm:t>
    </dgm:pt>
    <dgm:pt modelId="{2435066D-5842-4889-B18E-3B147E7628DF}" type="sibTrans" cxnId="{DA56A5F2-ABC6-434B-A48C-605C7EDF4872}">
      <dgm:prSet/>
      <dgm:spPr/>
      <dgm:t>
        <a:bodyPr/>
        <a:lstStyle/>
        <a:p>
          <a:endParaRPr lang="en-US"/>
        </a:p>
      </dgm:t>
    </dgm:pt>
    <dgm:pt modelId="{045527F2-6C88-48B6-BFE8-F852078FF03F}">
      <dgm:prSet phldrT="[Text]"/>
      <dgm:spPr/>
      <dgm:t>
        <a:bodyPr/>
        <a:lstStyle/>
        <a:p>
          <a:r>
            <a:rPr lang="en-US" dirty="0"/>
            <a:t>Preventive care</a:t>
          </a:r>
        </a:p>
      </dgm:t>
    </dgm:pt>
    <dgm:pt modelId="{FE5A16DC-908D-4F61-B525-26082BB6CA9B}" type="parTrans" cxnId="{EC2C2376-4DBB-4799-B476-CDC26FB5CC57}">
      <dgm:prSet/>
      <dgm:spPr/>
      <dgm:t>
        <a:bodyPr/>
        <a:lstStyle/>
        <a:p>
          <a:endParaRPr lang="en-US"/>
        </a:p>
      </dgm:t>
    </dgm:pt>
    <dgm:pt modelId="{6C7CF2BF-AEC0-4448-B9E1-1AB6AC8DCF1E}" type="sibTrans" cxnId="{EC2C2376-4DBB-4799-B476-CDC26FB5CC57}">
      <dgm:prSet/>
      <dgm:spPr/>
      <dgm:t>
        <a:bodyPr/>
        <a:lstStyle/>
        <a:p>
          <a:endParaRPr lang="en-US"/>
        </a:p>
      </dgm:t>
    </dgm:pt>
    <dgm:pt modelId="{70B1B667-EE6B-444C-9027-198FD6E18D36}">
      <dgm:prSet phldrT="[Text]"/>
      <dgm:spPr>
        <a:ln>
          <a:solidFill>
            <a:schemeClr val="tx1"/>
          </a:solidFill>
        </a:ln>
      </dgm:spPr>
      <dgm:t>
        <a:bodyPr/>
        <a:lstStyle/>
        <a:p>
          <a:r>
            <a:rPr lang="en-US" dirty="0"/>
            <a:t>Collaboration</a:t>
          </a:r>
        </a:p>
      </dgm:t>
    </dgm:pt>
    <dgm:pt modelId="{6150F0A5-24A9-4928-9D9E-9DB434F087EB}" type="parTrans" cxnId="{7781EDA9-9307-4163-ABC4-D7E8AAED0D07}">
      <dgm:prSet/>
      <dgm:spPr/>
      <dgm:t>
        <a:bodyPr/>
        <a:lstStyle/>
        <a:p>
          <a:endParaRPr lang="en-US"/>
        </a:p>
      </dgm:t>
    </dgm:pt>
    <dgm:pt modelId="{7789FE80-4FEC-4D4B-B78E-2EFD46271E9B}" type="sibTrans" cxnId="{7781EDA9-9307-4163-ABC4-D7E8AAED0D07}">
      <dgm:prSet/>
      <dgm:spPr/>
      <dgm:t>
        <a:bodyPr/>
        <a:lstStyle/>
        <a:p>
          <a:endParaRPr lang="en-US"/>
        </a:p>
      </dgm:t>
    </dgm:pt>
    <dgm:pt modelId="{E8EF3A32-5280-4E63-96DD-9E53AB1DFB7C}">
      <dgm:prSet phldrT="[Text]"/>
      <dgm:spPr/>
      <dgm:t>
        <a:bodyPr/>
        <a:lstStyle/>
        <a:p>
          <a:r>
            <a:rPr lang="en-US" dirty="0"/>
            <a:t>Psychiatric providers</a:t>
          </a:r>
        </a:p>
      </dgm:t>
    </dgm:pt>
    <dgm:pt modelId="{D6CA4D56-EBC9-4448-BA70-DCC5292338A8}" type="parTrans" cxnId="{9568DA79-6093-4E8A-934F-B965F6BAEDD0}">
      <dgm:prSet/>
      <dgm:spPr/>
      <dgm:t>
        <a:bodyPr/>
        <a:lstStyle/>
        <a:p>
          <a:endParaRPr lang="en-US"/>
        </a:p>
      </dgm:t>
    </dgm:pt>
    <dgm:pt modelId="{46C89445-C84B-4741-9A2A-2B033A966F84}" type="sibTrans" cxnId="{9568DA79-6093-4E8A-934F-B965F6BAEDD0}">
      <dgm:prSet/>
      <dgm:spPr/>
      <dgm:t>
        <a:bodyPr/>
        <a:lstStyle/>
        <a:p>
          <a:endParaRPr lang="en-US"/>
        </a:p>
      </dgm:t>
    </dgm:pt>
    <dgm:pt modelId="{F09ACCBF-70C3-4237-A26E-D3532B8F77C1}">
      <dgm:prSet phldrT="[Text]"/>
      <dgm:spPr/>
      <dgm:t>
        <a:bodyPr/>
        <a:lstStyle/>
        <a:p>
          <a:r>
            <a:rPr lang="en-US" dirty="0"/>
            <a:t>Care managers, case managers </a:t>
          </a:r>
        </a:p>
      </dgm:t>
    </dgm:pt>
    <dgm:pt modelId="{F186328F-C2DD-48A6-9C7B-D677CA494A2D}" type="parTrans" cxnId="{0510D296-02DC-4884-A462-5E6B672319A3}">
      <dgm:prSet/>
      <dgm:spPr/>
      <dgm:t>
        <a:bodyPr/>
        <a:lstStyle/>
        <a:p>
          <a:endParaRPr lang="en-US"/>
        </a:p>
      </dgm:t>
    </dgm:pt>
    <dgm:pt modelId="{134E2EC9-0237-4E03-91D1-4B1B577C2562}" type="sibTrans" cxnId="{0510D296-02DC-4884-A462-5E6B672319A3}">
      <dgm:prSet/>
      <dgm:spPr/>
      <dgm:t>
        <a:bodyPr/>
        <a:lstStyle/>
        <a:p>
          <a:endParaRPr lang="en-US"/>
        </a:p>
      </dgm:t>
    </dgm:pt>
    <dgm:pt modelId="{F517D7C7-CEC0-4D51-B19D-DC6DCB7559E7}">
      <dgm:prSet phldrT="[Text]"/>
      <dgm:spPr>
        <a:ln>
          <a:solidFill>
            <a:schemeClr val="tx1"/>
          </a:solidFill>
        </a:ln>
      </dgm:spPr>
      <dgm:t>
        <a:bodyPr/>
        <a:lstStyle/>
        <a:p>
          <a:r>
            <a:rPr lang="en-US" dirty="0"/>
            <a:t>Population Based Care</a:t>
          </a:r>
        </a:p>
      </dgm:t>
    </dgm:pt>
    <dgm:pt modelId="{A48ABA06-E205-4735-B5CC-21D3A7144C5A}" type="parTrans" cxnId="{C99686B8-0326-4EDF-992E-DB2831CB89B6}">
      <dgm:prSet/>
      <dgm:spPr/>
      <dgm:t>
        <a:bodyPr/>
        <a:lstStyle/>
        <a:p>
          <a:endParaRPr lang="en-US"/>
        </a:p>
      </dgm:t>
    </dgm:pt>
    <dgm:pt modelId="{AFFC321E-AD65-49D0-BE90-CFBC1B1B9BC6}" type="sibTrans" cxnId="{C99686B8-0326-4EDF-992E-DB2831CB89B6}">
      <dgm:prSet/>
      <dgm:spPr/>
      <dgm:t>
        <a:bodyPr/>
        <a:lstStyle/>
        <a:p>
          <a:endParaRPr lang="en-US"/>
        </a:p>
      </dgm:t>
    </dgm:pt>
    <dgm:pt modelId="{A96BDB83-7695-4085-B01A-29FF610DA23E}">
      <dgm:prSet phldrT="[Text]"/>
      <dgm:spPr/>
      <dgm:t>
        <a:bodyPr/>
        <a:lstStyle/>
        <a:p>
          <a:r>
            <a:rPr lang="en-US" dirty="0"/>
            <a:t>Establishing priorities</a:t>
          </a:r>
        </a:p>
      </dgm:t>
    </dgm:pt>
    <dgm:pt modelId="{20EEDB52-103F-4110-B032-0F843281DFD1}" type="parTrans" cxnId="{19C30440-730C-4E5F-9ABE-899095544BB5}">
      <dgm:prSet/>
      <dgm:spPr/>
      <dgm:t>
        <a:bodyPr/>
        <a:lstStyle/>
        <a:p>
          <a:endParaRPr lang="en-US"/>
        </a:p>
      </dgm:t>
    </dgm:pt>
    <dgm:pt modelId="{969B8531-559F-41F4-815D-7653E64D2F84}" type="sibTrans" cxnId="{19C30440-730C-4E5F-9ABE-899095544BB5}">
      <dgm:prSet/>
      <dgm:spPr/>
      <dgm:t>
        <a:bodyPr/>
        <a:lstStyle/>
        <a:p>
          <a:endParaRPr lang="en-US"/>
        </a:p>
      </dgm:t>
    </dgm:pt>
    <dgm:pt modelId="{D1A91780-7CD6-4A5C-BF54-4EB6CEA6B1C2}">
      <dgm:prSet phldrT="[Text]"/>
      <dgm:spPr/>
      <dgm:t>
        <a:bodyPr/>
        <a:lstStyle/>
        <a:p>
          <a:r>
            <a:rPr lang="en-US" dirty="0"/>
            <a:t>Track outcomes, adjust care </a:t>
          </a:r>
        </a:p>
      </dgm:t>
    </dgm:pt>
    <dgm:pt modelId="{DC7EAD4D-8CAC-4A5A-82FF-B7A275F391D2}" type="parTrans" cxnId="{2EBB90B7-3095-4F6C-934D-FAC0D7EE3D0F}">
      <dgm:prSet/>
      <dgm:spPr/>
      <dgm:t>
        <a:bodyPr/>
        <a:lstStyle/>
        <a:p>
          <a:endParaRPr lang="en-US"/>
        </a:p>
      </dgm:t>
    </dgm:pt>
    <dgm:pt modelId="{93D2FCF7-E16A-4702-BAC6-70054020763A}" type="sibTrans" cxnId="{2EBB90B7-3095-4F6C-934D-FAC0D7EE3D0F}">
      <dgm:prSet/>
      <dgm:spPr/>
      <dgm:t>
        <a:bodyPr/>
        <a:lstStyle/>
        <a:p>
          <a:endParaRPr lang="en-US"/>
        </a:p>
      </dgm:t>
    </dgm:pt>
    <dgm:pt modelId="{B4E61058-1CF3-4F7C-814C-D7DA413905AD}">
      <dgm:prSet/>
      <dgm:spPr>
        <a:ln>
          <a:solidFill>
            <a:schemeClr val="tx1"/>
          </a:solidFill>
        </a:ln>
      </dgm:spPr>
      <dgm:t>
        <a:bodyPr/>
        <a:lstStyle/>
        <a:p>
          <a:r>
            <a:rPr lang="en-US" dirty="0"/>
            <a:t>Education</a:t>
          </a:r>
        </a:p>
      </dgm:t>
    </dgm:pt>
    <dgm:pt modelId="{7CB54068-BC44-4C58-B233-BB563334F08B}" type="parTrans" cxnId="{24072803-433D-4BBB-BDC6-1C23FF647FDD}">
      <dgm:prSet/>
      <dgm:spPr/>
      <dgm:t>
        <a:bodyPr/>
        <a:lstStyle/>
        <a:p>
          <a:endParaRPr lang="en-US"/>
        </a:p>
      </dgm:t>
    </dgm:pt>
    <dgm:pt modelId="{79F534EC-5559-47BC-B12F-285443059E7C}" type="sibTrans" cxnId="{24072803-433D-4BBB-BDC6-1C23FF647FDD}">
      <dgm:prSet/>
      <dgm:spPr/>
      <dgm:t>
        <a:bodyPr/>
        <a:lstStyle/>
        <a:p>
          <a:endParaRPr lang="en-US"/>
        </a:p>
      </dgm:t>
    </dgm:pt>
    <dgm:pt modelId="{70511FBB-CB8E-4E52-9218-41C87B3842D0}">
      <dgm:prSet/>
      <dgm:spPr>
        <a:ln>
          <a:solidFill>
            <a:schemeClr val="tx1"/>
          </a:solidFill>
        </a:ln>
      </dgm:spPr>
      <dgm:t>
        <a:bodyPr/>
        <a:lstStyle/>
        <a:p>
          <a:r>
            <a:rPr lang="en-US" dirty="0"/>
            <a:t>Leader</a:t>
          </a:r>
        </a:p>
      </dgm:t>
    </dgm:pt>
    <dgm:pt modelId="{E06D4EF0-3561-426C-B6F3-431C475C85B2}" type="parTrans" cxnId="{7026E7F5-5FA8-4459-A3C5-719B4348F260}">
      <dgm:prSet/>
      <dgm:spPr/>
      <dgm:t>
        <a:bodyPr/>
        <a:lstStyle/>
        <a:p>
          <a:endParaRPr lang="en-US"/>
        </a:p>
      </dgm:t>
    </dgm:pt>
    <dgm:pt modelId="{E4004AD3-50E6-42A8-A911-9F29EBA8A0DC}" type="sibTrans" cxnId="{7026E7F5-5FA8-4459-A3C5-719B4348F260}">
      <dgm:prSet/>
      <dgm:spPr/>
      <dgm:t>
        <a:bodyPr/>
        <a:lstStyle/>
        <a:p>
          <a:endParaRPr lang="en-US"/>
        </a:p>
      </dgm:t>
    </dgm:pt>
    <dgm:pt modelId="{AD3745CA-AF49-482A-8346-1AA64C78F3C2}" type="pres">
      <dgm:prSet presAssocID="{F39FAC85-5B43-4370-8DEA-86B95014191A}" presName="Name0" presStyleCnt="0">
        <dgm:presLayoutVars>
          <dgm:chMax val="7"/>
          <dgm:dir/>
          <dgm:animLvl val="lvl"/>
          <dgm:resizeHandles val="exact"/>
        </dgm:presLayoutVars>
      </dgm:prSet>
      <dgm:spPr/>
    </dgm:pt>
    <dgm:pt modelId="{37E98A99-CC88-43B5-A81B-818584898364}" type="pres">
      <dgm:prSet presAssocID="{84B50AE8-7ABF-498D-8C1F-CECC49CF1D62}" presName="circle1" presStyleLbl="node1" presStyleIdx="0" presStyleCnt="5"/>
      <dgm:spPr>
        <a:solidFill>
          <a:srgbClr val="CC9900"/>
        </a:solidFill>
      </dgm:spPr>
    </dgm:pt>
    <dgm:pt modelId="{476ED8BB-1E5D-426A-B04D-AF308EFF7542}" type="pres">
      <dgm:prSet presAssocID="{84B50AE8-7ABF-498D-8C1F-CECC49CF1D62}" presName="space" presStyleCnt="0"/>
      <dgm:spPr/>
    </dgm:pt>
    <dgm:pt modelId="{CAB01956-6596-41DE-A7BF-302CBF60401E}" type="pres">
      <dgm:prSet presAssocID="{84B50AE8-7ABF-498D-8C1F-CECC49CF1D62}" presName="rect1" presStyleLbl="alignAcc1" presStyleIdx="0" presStyleCnt="5"/>
      <dgm:spPr/>
    </dgm:pt>
    <dgm:pt modelId="{EC60CBEF-14C2-4E43-8C4F-32E9DAB38A61}" type="pres">
      <dgm:prSet presAssocID="{70B1B667-EE6B-444C-9027-198FD6E18D36}" presName="vertSpace2" presStyleLbl="node1" presStyleIdx="0" presStyleCnt="5"/>
      <dgm:spPr/>
    </dgm:pt>
    <dgm:pt modelId="{892C38F0-F816-4949-AF34-151556C92B75}" type="pres">
      <dgm:prSet presAssocID="{70B1B667-EE6B-444C-9027-198FD6E18D36}" presName="circle2" presStyleLbl="node1" presStyleIdx="1" presStyleCnt="5"/>
      <dgm:spPr>
        <a:solidFill>
          <a:srgbClr val="990000"/>
        </a:solidFill>
      </dgm:spPr>
    </dgm:pt>
    <dgm:pt modelId="{1A58B5DA-CE72-4883-BA13-4E1872B85FB8}" type="pres">
      <dgm:prSet presAssocID="{70B1B667-EE6B-444C-9027-198FD6E18D36}" presName="rect2" presStyleLbl="alignAcc1" presStyleIdx="1" presStyleCnt="5"/>
      <dgm:spPr/>
    </dgm:pt>
    <dgm:pt modelId="{1E56D25B-95BD-4558-A4F0-BA2EA52BA982}" type="pres">
      <dgm:prSet presAssocID="{F517D7C7-CEC0-4D51-B19D-DC6DCB7559E7}" presName="vertSpace3" presStyleLbl="node1" presStyleIdx="1" presStyleCnt="5"/>
      <dgm:spPr/>
    </dgm:pt>
    <dgm:pt modelId="{4ACEA53A-8670-4071-9B08-9FB7CFB916EF}" type="pres">
      <dgm:prSet presAssocID="{F517D7C7-CEC0-4D51-B19D-DC6DCB7559E7}" presName="circle3" presStyleLbl="node1" presStyleIdx="2" presStyleCnt="5"/>
      <dgm:spPr>
        <a:solidFill>
          <a:srgbClr val="CC9900"/>
        </a:solidFill>
      </dgm:spPr>
    </dgm:pt>
    <dgm:pt modelId="{9B60296B-8029-47EE-810E-FDBC519DF4F2}" type="pres">
      <dgm:prSet presAssocID="{F517D7C7-CEC0-4D51-B19D-DC6DCB7559E7}" presName="rect3" presStyleLbl="alignAcc1" presStyleIdx="2" presStyleCnt="5"/>
      <dgm:spPr/>
    </dgm:pt>
    <dgm:pt modelId="{A0A108F7-7CEB-4EF8-B60D-5777B238BBC6}" type="pres">
      <dgm:prSet presAssocID="{B4E61058-1CF3-4F7C-814C-D7DA413905AD}" presName="vertSpace4" presStyleLbl="node1" presStyleIdx="2" presStyleCnt="5"/>
      <dgm:spPr/>
    </dgm:pt>
    <dgm:pt modelId="{21E5D112-9772-4563-928D-F4FB87EF8810}" type="pres">
      <dgm:prSet presAssocID="{B4E61058-1CF3-4F7C-814C-D7DA413905AD}" presName="circle4" presStyleLbl="node1" presStyleIdx="3" presStyleCnt="5"/>
      <dgm:spPr>
        <a:solidFill>
          <a:srgbClr val="990000"/>
        </a:solidFill>
      </dgm:spPr>
    </dgm:pt>
    <dgm:pt modelId="{5CB15E80-7F2C-4716-985E-5D1041EBC694}" type="pres">
      <dgm:prSet presAssocID="{B4E61058-1CF3-4F7C-814C-D7DA413905AD}" presName="rect4" presStyleLbl="alignAcc1" presStyleIdx="3" presStyleCnt="5"/>
      <dgm:spPr/>
    </dgm:pt>
    <dgm:pt modelId="{47ACE964-2F7A-47E0-A239-CB589D725A08}" type="pres">
      <dgm:prSet presAssocID="{70511FBB-CB8E-4E52-9218-41C87B3842D0}" presName="vertSpace5" presStyleLbl="node1" presStyleIdx="3" presStyleCnt="5"/>
      <dgm:spPr/>
    </dgm:pt>
    <dgm:pt modelId="{10BF25FA-003A-4000-A731-13156566A9A1}" type="pres">
      <dgm:prSet presAssocID="{70511FBB-CB8E-4E52-9218-41C87B3842D0}" presName="circle5" presStyleLbl="node1" presStyleIdx="4" presStyleCnt="5"/>
      <dgm:spPr>
        <a:solidFill>
          <a:srgbClr val="7F7F7F"/>
        </a:solidFill>
      </dgm:spPr>
    </dgm:pt>
    <dgm:pt modelId="{58D89505-CD36-4BD6-8F5A-FFE78F855BE2}" type="pres">
      <dgm:prSet presAssocID="{70511FBB-CB8E-4E52-9218-41C87B3842D0}" presName="rect5" presStyleLbl="alignAcc1" presStyleIdx="4" presStyleCnt="5" custLinFactNeighborY="-1064"/>
      <dgm:spPr/>
    </dgm:pt>
    <dgm:pt modelId="{9EA1EDAF-CC30-4F63-AFD9-50C34B37DDEA}" type="pres">
      <dgm:prSet presAssocID="{84B50AE8-7ABF-498D-8C1F-CECC49CF1D62}" presName="rect1ParTx" presStyleLbl="alignAcc1" presStyleIdx="4" presStyleCnt="5">
        <dgm:presLayoutVars>
          <dgm:chMax val="1"/>
          <dgm:bulletEnabled val="1"/>
        </dgm:presLayoutVars>
      </dgm:prSet>
      <dgm:spPr/>
    </dgm:pt>
    <dgm:pt modelId="{C9790CD0-3BD1-4787-9C82-D135955D0A3E}" type="pres">
      <dgm:prSet presAssocID="{84B50AE8-7ABF-498D-8C1F-CECC49CF1D62}" presName="rect1ChTx" presStyleLbl="alignAcc1" presStyleIdx="4" presStyleCnt="5">
        <dgm:presLayoutVars>
          <dgm:bulletEnabled val="1"/>
        </dgm:presLayoutVars>
      </dgm:prSet>
      <dgm:spPr/>
    </dgm:pt>
    <dgm:pt modelId="{B74B92D0-30F5-4EEE-BB84-801FBE45C558}" type="pres">
      <dgm:prSet presAssocID="{70B1B667-EE6B-444C-9027-198FD6E18D36}" presName="rect2ParTx" presStyleLbl="alignAcc1" presStyleIdx="4" presStyleCnt="5">
        <dgm:presLayoutVars>
          <dgm:chMax val="1"/>
          <dgm:bulletEnabled val="1"/>
        </dgm:presLayoutVars>
      </dgm:prSet>
      <dgm:spPr/>
    </dgm:pt>
    <dgm:pt modelId="{2998F70A-E19B-42E2-9F66-331C0729ACA4}" type="pres">
      <dgm:prSet presAssocID="{70B1B667-EE6B-444C-9027-198FD6E18D36}" presName="rect2ChTx" presStyleLbl="alignAcc1" presStyleIdx="4" presStyleCnt="5">
        <dgm:presLayoutVars>
          <dgm:bulletEnabled val="1"/>
        </dgm:presLayoutVars>
      </dgm:prSet>
      <dgm:spPr/>
    </dgm:pt>
    <dgm:pt modelId="{C48EE9B2-E1BC-43CF-A0B5-BE774E5F7605}" type="pres">
      <dgm:prSet presAssocID="{F517D7C7-CEC0-4D51-B19D-DC6DCB7559E7}" presName="rect3ParTx" presStyleLbl="alignAcc1" presStyleIdx="4" presStyleCnt="5">
        <dgm:presLayoutVars>
          <dgm:chMax val="1"/>
          <dgm:bulletEnabled val="1"/>
        </dgm:presLayoutVars>
      </dgm:prSet>
      <dgm:spPr/>
    </dgm:pt>
    <dgm:pt modelId="{8CA0DD48-CA65-4663-AD24-747E457CB05C}" type="pres">
      <dgm:prSet presAssocID="{F517D7C7-CEC0-4D51-B19D-DC6DCB7559E7}" presName="rect3ChTx" presStyleLbl="alignAcc1" presStyleIdx="4" presStyleCnt="5">
        <dgm:presLayoutVars>
          <dgm:bulletEnabled val="1"/>
        </dgm:presLayoutVars>
      </dgm:prSet>
      <dgm:spPr/>
    </dgm:pt>
    <dgm:pt modelId="{4BA19B07-98CC-4987-892F-08AFF6974CBA}" type="pres">
      <dgm:prSet presAssocID="{B4E61058-1CF3-4F7C-814C-D7DA413905AD}" presName="rect4ParTx" presStyleLbl="alignAcc1" presStyleIdx="4" presStyleCnt="5">
        <dgm:presLayoutVars>
          <dgm:chMax val="1"/>
          <dgm:bulletEnabled val="1"/>
        </dgm:presLayoutVars>
      </dgm:prSet>
      <dgm:spPr/>
    </dgm:pt>
    <dgm:pt modelId="{F94BBD72-E0CB-46D8-AAE0-F7495CB99329}" type="pres">
      <dgm:prSet presAssocID="{B4E61058-1CF3-4F7C-814C-D7DA413905AD}" presName="rect4ChTx" presStyleLbl="alignAcc1" presStyleIdx="4" presStyleCnt="5">
        <dgm:presLayoutVars>
          <dgm:bulletEnabled val="1"/>
        </dgm:presLayoutVars>
      </dgm:prSet>
      <dgm:spPr/>
    </dgm:pt>
    <dgm:pt modelId="{6E8708E9-CCB3-489F-8045-7CB9382A1D40}" type="pres">
      <dgm:prSet presAssocID="{70511FBB-CB8E-4E52-9218-41C87B3842D0}" presName="rect5ParTx" presStyleLbl="alignAcc1" presStyleIdx="4" presStyleCnt="5">
        <dgm:presLayoutVars>
          <dgm:chMax val="1"/>
          <dgm:bulletEnabled val="1"/>
        </dgm:presLayoutVars>
      </dgm:prSet>
      <dgm:spPr/>
    </dgm:pt>
    <dgm:pt modelId="{793B4152-D68B-4E1E-97FE-771FEA52253F}" type="pres">
      <dgm:prSet presAssocID="{70511FBB-CB8E-4E52-9218-41C87B3842D0}" presName="rect5ChTx" presStyleLbl="alignAcc1" presStyleIdx="4" presStyleCnt="5">
        <dgm:presLayoutVars>
          <dgm:bulletEnabled val="1"/>
        </dgm:presLayoutVars>
      </dgm:prSet>
      <dgm:spPr/>
    </dgm:pt>
  </dgm:ptLst>
  <dgm:cxnLst>
    <dgm:cxn modelId="{0ED55CCB-D453-43E3-BC23-20D63AAA7BCE}" type="presOf" srcId="{70B1B667-EE6B-444C-9027-198FD6E18D36}" destId="{B74B92D0-30F5-4EEE-BB84-801FBE45C558}" srcOrd="1" destOrd="0" presId="urn:microsoft.com/office/officeart/2005/8/layout/target3"/>
    <dgm:cxn modelId="{0510D296-02DC-4884-A462-5E6B672319A3}" srcId="{70B1B667-EE6B-444C-9027-198FD6E18D36}" destId="{F09ACCBF-70C3-4237-A26E-D3532B8F77C1}" srcOrd="1" destOrd="0" parTransId="{F186328F-C2DD-48A6-9C7B-D677CA494A2D}" sibTransId="{134E2EC9-0237-4E03-91D1-4B1B577C2562}"/>
    <dgm:cxn modelId="{DA56A5F2-ABC6-434B-A48C-605C7EDF4872}" srcId="{84B50AE8-7ABF-498D-8C1F-CECC49CF1D62}" destId="{1C4A6299-7573-4191-8C49-F15EC8E1F75F}" srcOrd="0" destOrd="0" parTransId="{48F41A13-EF3A-4B9D-ADFD-95425083AEAA}" sibTransId="{2435066D-5842-4889-B18E-3B147E7628DF}"/>
    <dgm:cxn modelId="{91C8CF84-6E38-4ACF-A6D9-2BDBDEA5AFCD}" type="presOf" srcId="{F517D7C7-CEC0-4D51-B19D-DC6DCB7559E7}" destId="{9B60296B-8029-47EE-810E-FDBC519DF4F2}" srcOrd="0" destOrd="0" presId="urn:microsoft.com/office/officeart/2005/8/layout/target3"/>
    <dgm:cxn modelId="{5906D362-7870-43FA-90BF-567C88131971}" type="presOf" srcId="{A96BDB83-7695-4085-B01A-29FF610DA23E}" destId="{8CA0DD48-CA65-4663-AD24-747E457CB05C}" srcOrd="0" destOrd="0" presId="urn:microsoft.com/office/officeart/2005/8/layout/target3"/>
    <dgm:cxn modelId="{1036C716-38B4-4208-87CE-0CD80369806F}" type="presOf" srcId="{1C4A6299-7573-4191-8C49-F15EC8E1F75F}" destId="{C9790CD0-3BD1-4787-9C82-D135955D0A3E}" srcOrd="0" destOrd="0" presId="urn:microsoft.com/office/officeart/2005/8/layout/target3"/>
    <dgm:cxn modelId="{2EBB90B7-3095-4F6C-934D-FAC0D7EE3D0F}" srcId="{F517D7C7-CEC0-4D51-B19D-DC6DCB7559E7}" destId="{D1A91780-7CD6-4A5C-BF54-4EB6CEA6B1C2}" srcOrd="1" destOrd="0" parTransId="{DC7EAD4D-8CAC-4A5A-82FF-B7A275F391D2}" sibTransId="{93D2FCF7-E16A-4702-BAC6-70054020763A}"/>
    <dgm:cxn modelId="{C99686B8-0326-4EDF-992E-DB2831CB89B6}" srcId="{F39FAC85-5B43-4370-8DEA-86B95014191A}" destId="{F517D7C7-CEC0-4D51-B19D-DC6DCB7559E7}" srcOrd="2" destOrd="0" parTransId="{A48ABA06-E205-4735-B5CC-21D3A7144C5A}" sibTransId="{AFFC321E-AD65-49D0-BE90-CFBC1B1B9BC6}"/>
    <dgm:cxn modelId="{E2F408FA-2CE6-4CE7-BE17-8E2F227B26C4}" type="presOf" srcId="{84B50AE8-7ABF-498D-8C1F-CECC49CF1D62}" destId="{CAB01956-6596-41DE-A7BF-302CBF60401E}" srcOrd="0" destOrd="0" presId="urn:microsoft.com/office/officeart/2005/8/layout/target3"/>
    <dgm:cxn modelId="{B90ED576-F5E7-4E74-885A-94E0320A3BC1}" type="presOf" srcId="{F09ACCBF-70C3-4237-A26E-D3532B8F77C1}" destId="{2998F70A-E19B-42E2-9F66-331C0729ACA4}" srcOrd="0" destOrd="1" presId="urn:microsoft.com/office/officeart/2005/8/layout/target3"/>
    <dgm:cxn modelId="{7026E7F5-5FA8-4459-A3C5-719B4348F260}" srcId="{F39FAC85-5B43-4370-8DEA-86B95014191A}" destId="{70511FBB-CB8E-4E52-9218-41C87B3842D0}" srcOrd="4" destOrd="0" parTransId="{E06D4EF0-3561-426C-B6F3-431C475C85B2}" sibTransId="{E4004AD3-50E6-42A8-A911-9F29EBA8A0DC}"/>
    <dgm:cxn modelId="{EC2C2376-4DBB-4799-B476-CDC26FB5CC57}" srcId="{84B50AE8-7ABF-498D-8C1F-CECC49CF1D62}" destId="{045527F2-6C88-48B6-BFE8-F852078FF03F}" srcOrd="1" destOrd="0" parTransId="{FE5A16DC-908D-4F61-B525-26082BB6CA9B}" sibTransId="{6C7CF2BF-AEC0-4448-B9E1-1AB6AC8DCF1E}"/>
    <dgm:cxn modelId="{45CA5F94-48A3-4941-A455-B7F75A5F7CDB}" type="presOf" srcId="{70511FBB-CB8E-4E52-9218-41C87B3842D0}" destId="{6E8708E9-CCB3-489F-8045-7CB9382A1D40}" srcOrd="1" destOrd="0" presId="urn:microsoft.com/office/officeart/2005/8/layout/target3"/>
    <dgm:cxn modelId="{7781EDA9-9307-4163-ABC4-D7E8AAED0D07}" srcId="{F39FAC85-5B43-4370-8DEA-86B95014191A}" destId="{70B1B667-EE6B-444C-9027-198FD6E18D36}" srcOrd="1" destOrd="0" parTransId="{6150F0A5-24A9-4928-9D9E-9DB434F087EB}" sibTransId="{7789FE80-4FEC-4D4B-B78E-2EFD46271E9B}"/>
    <dgm:cxn modelId="{ECBA669C-374D-424D-82A3-E84BAF72C876}" type="presOf" srcId="{D1A91780-7CD6-4A5C-BF54-4EB6CEA6B1C2}" destId="{8CA0DD48-CA65-4663-AD24-747E457CB05C}" srcOrd="0" destOrd="1" presId="urn:microsoft.com/office/officeart/2005/8/layout/target3"/>
    <dgm:cxn modelId="{089E2F44-0495-41E5-A87C-D9FB7B7B89C8}" type="presOf" srcId="{B4E61058-1CF3-4F7C-814C-D7DA413905AD}" destId="{4BA19B07-98CC-4987-892F-08AFF6974CBA}" srcOrd="1" destOrd="0" presId="urn:microsoft.com/office/officeart/2005/8/layout/target3"/>
    <dgm:cxn modelId="{4F11CE77-3FB1-4515-8233-0EE08A08D008}" type="presOf" srcId="{70511FBB-CB8E-4E52-9218-41C87B3842D0}" destId="{58D89505-CD36-4BD6-8F5A-FFE78F855BE2}" srcOrd="0" destOrd="0" presId="urn:microsoft.com/office/officeart/2005/8/layout/target3"/>
    <dgm:cxn modelId="{6FF6C9D4-570F-428C-BD7C-E1F25DD6F510}" type="presOf" srcId="{84B50AE8-7ABF-498D-8C1F-CECC49CF1D62}" destId="{9EA1EDAF-CC30-4F63-AFD9-50C34B37DDEA}" srcOrd="1" destOrd="0" presId="urn:microsoft.com/office/officeart/2005/8/layout/target3"/>
    <dgm:cxn modelId="{A8535FB4-A404-4568-A44A-0384E7F4B0B8}" type="presOf" srcId="{B4E61058-1CF3-4F7C-814C-D7DA413905AD}" destId="{5CB15E80-7F2C-4716-985E-5D1041EBC694}" srcOrd="0" destOrd="0" presId="urn:microsoft.com/office/officeart/2005/8/layout/target3"/>
    <dgm:cxn modelId="{04BD986C-B8C6-40C1-A092-DE2D91EBAB55}" type="presOf" srcId="{E8EF3A32-5280-4E63-96DD-9E53AB1DFB7C}" destId="{2998F70A-E19B-42E2-9F66-331C0729ACA4}" srcOrd="0" destOrd="0" presId="urn:microsoft.com/office/officeart/2005/8/layout/target3"/>
    <dgm:cxn modelId="{55AA8195-33D5-4EAD-8A82-098888AF495D}" type="presOf" srcId="{F517D7C7-CEC0-4D51-B19D-DC6DCB7559E7}" destId="{C48EE9B2-E1BC-43CF-A0B5-BE774E5F7605}" srcOrd="1" destOrd="0" presId="urn:microsoft.com/office/officeart/2005/8/layout/target3"/>
    <dgm:cxn modelId="{9568DA79-6093-4E8A-934F-B965F6BAEDD0}" srcId="{70B1B667-EE6B-444C-9027-198FD6E18D36}" destId="{E8EF3A32-5280-4E63-96DD-9E53AB1DFB7C}" srcOrd="0" destOrd="0" parTransId="{D6CA4D56-EBC9-4448-BA70-DCC5292338A8}" sibTransId="{46C89445-C84B-4741-9A2A-2B033A966F84}"/>
    <dgm:cxn modelId="{035C4343-6AA4-44C7-B5B4-BCA6CB70A73F}" srcId="{F39FAC85-5B43-4370-8DEA-86B95014191A}" destId="{84B50AE8-7ABF-498D-8C1F-CECC49CF1D62}" srcOrd="0" destOrd="0" parTransId="{9454781D-1A09-4C91-A3CA-060969BF83F3}" sibTransId="{C2475D85-DB2A-4A06-B276-0A5814C7E84F}"/>
    <dgm:cxn modelId="{5D166771-8419-4F8F-BC8E-5E693BBC50A6}" type="presOf" srcId="{70B1B667-EE6B-444C-9027-198FD6E18D36}" destId="{1A58B5DA-CE72-4883-BA13-4E1872B85FB8}" srcOrd="0" destOrd="0" presId="urn:microsoft.com/office/officeart/2005/8/layout/target3"/>
    <dgm:cxn modelId="{43676B4B-B002-4111-B1BB-7381AC79C6FA}" type="presOf" srcId="{045527F2-6C88-48B6-BFE8-F852078FF03F}" destId="{C9790CD0-3BD1-4787-9C82-D135955D0A3E}" srcOrd="0" destOrd="1" presId="urn:microsoft.com/office/officeart/2005/8/layout/target3"/>
    <dgm:cxn modelId="{85BE0703-A018-4B48-BAA9-C64E0834EF0E}" type="presOf" srcId="{F39FAC85-5B43-4370-8DEA-86B95014191A}" destId="{AD3745CA-AF49-482A-8346-1AA64C78F3C2}" srcOrd="0" destOrd="0" presId="urn:microsoft.com/office/officeart/2005/8/layout/target3"/>
    <dgm:cxn modelId="{24072803-433D-4BBB-BDC6-1C23FF647FDD}" srcId="{F39FAC85-5B43-4370-8DEA-86B95014191A}" destId="{B4E61058-1CF3-4F7C-814C-D7DA413905AD}" srcOrd="3" destOrd="0" parTransId="{7CB54068-BC44-4C58-B233-BB563334F08B}" sibTransId="{79F534EC-5559-47BC-B12F-285443059E7C}"/>
    <dgm:cxn modelId="{19C30440-730C-4E5F-9ABE-899095544BB5}" srcId="{F517D7C7-CEC0-4D51-B19D-DC6DCB7559E7}" destId="{A96BDB83-7695-4085-B01A-29FF610DA23E}" srcOrd="0" destOrd="0" parTransId="{20EEDB52-103F-4110-B032-0F843281DFD1}" sibTransId="{969B8531-559F-41F4-815D-7653E64D2F84}"/>
    <dgm:cxn modelId="{D0F88CA2-1F00-4169-9BAC-809B5CF91E5D}" type="presParOf" srcId="{AD3745CA-AF49-482A-8346-1AA64C78F3C2}" destId="{37E98A99-CC88-43B5-A81B-818584898364}" srcOrd="0" destOrd="0" presId="urn:microsoft.com/office/officeart/2005/8/layout/target3"/>
    <dgm:cxn modelId="{0653B1C9-FAD6-4C3F-9B62-EB960319C5B6}" type="presParOf" srcId="{AD3745CA-AF49-482A-8346-1AA64C78F3C2}" destId="{476ED8BB-1E5D-426A-B04D-AF308EFF7542}" srcOrd="1" destOrd="0" presId="urn:microsoft.com/office/officeart/2005/8/layout/target3"/>
    <dgm:cxn modelId="{7EA0A573-A2CD-4CA6-B149-134BA873A120}" type="presParOf" srcId="{AD3745CA-AF49-482A-8346-1AA64C78F3C2}" destId="{CAB01956-6596-41DE-A7BF-302CBF60401E}" srcOrd="2" destOrd="0" presId="urn:microsoft.com/office/officeart/2005/8/layout/target3"/>
    <dgm:cxn modelId="{14C18D04-B4D9-4E70-A03A-3A8249A30A4C}" type="presParOf" srcId="{AD3745CA-AF49-482A-8346-1AA64C78F3C2}" destId="{EC60CBEF-14C2-4E43-8C4F-32E9DAB38A61}" srcOrd="3" destOrd="0" presId="urn:microsoft.com/office/officeart/2005/8/layout/target3"/>
    <dgm:cxn modelId="{43A60301-2EC8-4415-A7FE-6950B28B3A38}" type="presParOf" srcId="{AD3745CA-AF49-482A-8346-1AA64C78F3C2}" destId="{892C38F0-F816-4949-AF34-151556C92B75}" srcOrd="4" destOrd="0" presId="urn:microsoft.com/office/officeart/2005/8/layout/target3"/>
    <dgm:cxn modelId="{25734F8D-8653-44C5-81C0-4AD96DC95C08}" type="presParOf" srcId="{AD3745CA-AF49-482A-8346-1AA64C78F3C2}" destId="{1A58B5DA-CE72-4883-BA13-4E1872B85FB8}" srcOrd="5" destOrd="0" presId="urn:microsoft.com/office/officeart/2005/8/layout/target3"/>
    <dgm:cxn modelId="{7CE191D4-781A-4C43-B05A-E1792D7659D7}" type="presParOf" srcId="{AD3745CA-AF49-482A-8346-1AA64C78F3C2}" destId="{1E56D25B-95BD-4558-A4F0-BA2EA52BA982}" srcOrd="6" destOrd="0" presId="urn:microsoft.com/office/officeart/2005/8/layout/target3"/>
    <dgm:cxn modelId="{71E9EABC-CDCC-46A2-A7EC-148FC6939C93}" type="presParOf" srcId="{AD3745CA-AF49-482A-8346-1AA64C78F3C2}" destId="{4ACEA53A-8670-4071-9B08-9FB7CFB916EF}" srcOrd="7" destOrd="0" presId="urn:microsoft.com/office/officeart/2005/8/layout/target3"/>
    <dgm:cxn modelId="{7D9B69B5-E700-4046-977C-7D34BFC6D59C}" type="presParOf" srcId="{AD3745CA-AF49-482A-8346-1AA64C78F3C2}" destId="{9B60296B-8029-47EE-810E-FDBC519DF4F2}" srcOrd="8" destOrd="0" presId="urn:microsoft.com/office/officeart/2005/8/layout/target3"/>
    <dgm:cxn modelId="{C1DDB4CA-3D6D-4551-A8F4-39FE4A482205}" type="presParOf" srcId="{AD3745CA-AF49-482A-8346-1AA64C78F3C2}" destId="{A0A108F7-7CEB-4EF8-B60D-5777B238BBC6}" srcOrd="9" destOrd="0" presId="urn:microsoft.com/office/officeart/2005/8/layout/target3"/>
    <dgm:cxn modelId="{FDC08B3A-C0F1-4B3F-937B-46C1C3D708D4}" type="presParOf" srcId="{AD3745CA-AF49-482A-8346-1AA64C78F3C2}" destId="{21E5D112-9772-4563-928D-F4FB87EF8810}" srcOrd="10" destOrd="0" presId="urn:microsoft.com/office/officeart/2005/8/layout/target3"/>
    <dgm:cxn modelId="{99BA45DB-1757-4D7E-8243-0F90091A48A0}" type="presParOf" srcId="{AD3745CA-AF49-482A-8346-1AA64C78F3C2}" destId="{5CB15E80-7F2C-4716-985E-5D1041EBC694}" srcOrd="11" destOrd="0" presId="urn:microsoft.com/office/officeart/2005/8/layout/target3"/>
    <dgm:cxn modelId="{5956F8F1-96E6-48D9-983E-42910EAA44DD}" type="presParOf" srcId="{AD3745CA-AF49-482A-8346-1AA64C78F3C2}" destId="{47ACE964-2F7A-47E0-A239-CB589D725A08}" srcOrd="12" destOrd="0" presId="urn:microsoft.com/office/officeart/2005/8/layout/target3"/>
    <dgm:cxn modelId="{2059AB73-4D2C-4DF0-859C-C53ABC232A7C}" type="presParOf" srcId="{AD3745CA-AF49-482A-8346-1AA64C78F3C2}" destId="{10BF25FA-003A-4000-A731-13156566A9A1}" srcOrd="13" destOrd="0" presId="urn:microsoft.com/office/officeart/2005/8/layout/target3"/>
    <dgm:cxn modelId="{192567F4-6BDB-4408-8C7A-F10FE0D0E0FD}" type="presParOf" srcId="{AD3745CA-AF49-482A-8346-1AA64C78F3C2}" destId="{58D89505-CD36-4BD6-8F5A-FFE78F855BE2}" srcOrd="14" destOrd="0" presId="urn:microsoft.com/office/officeart/2005/8/layout/target3"/>
    <dgm:cxn modelId="{8CCBA23E-CA2B-4580-8520-DC1C150A2CA9}" type="presParOf" srcId="{AD3745CA-AF49-482A-8346-1AA64C78F3C2}" destId="{9EA1EDAF-CC30-4F63-AFD9-50C34B37DDEA}" srcOrd="15" destOrd="0" presId="urn:microsoft.com/office/officeart/2005/8/layout/target3"/>
    <dgm:cxn modelId="{DADABB65-178E-4C19-A529-881702C435D5}" type="presParOf" srcId="{AD3745CA-AF49-482A-8346-1AA64C78F3C2}" destId="{C9790CD0-3BD1-4787-9C82-D135955D0A3E}" srcOrd="16" destOrd="0" presId="urn:microsoft.com/office/officeart/2005/8/layout/target3"/>
    <dgm:cxn modelId="{A04D6C63-CD26-4F83-806B-9BCD51EC6A92}" type="presParOf" srcId="{AD3745CA-AF49-482A-8346-1AA64C78F3C2}" destId="{B74B92D0-30F5-4EEE-BB84-801FBE45C558}" srcOrd="17" destOrd="0" presId="urn:microsoft.com/office/officeart/2005/8/layout/target3"/>
    <dgm:cxn modelId="{6D3A5C5B-93AF-49C2-A06C-5D865AB674F9}" type="presParOf" srcId="{AD3745CA-AF49-482A-8346-1AA64C78F3C2}" destId="{2998F70A-E19B-42E2-9F66-331C0729ACA4}" srcOrd="18" destOrd="0" presId="urn:microsoft.com/office/officeart/2005/8/layout/target3"/>
    <dgm:cxn modelId="{40676B59-214D-47A4-A32F-9D5ABA2A6325}" type="presParOf" srcId="{AD3745CA-AF49-482A-8346-1AA64C78F3C2}" destId="{C48EE9B2-E1BC-43CF-A0B5-BE774E5F7605}" srcOrd="19" destOrd="0" presId="urn:microsoft.com/office/officeart/2005/8/layout/target3"/>
    <dgm:cxn modelId="{23CDD996-0501-4101-BFF4-3BF4BA934492}" type="presParOf" srcId="{AD3745CA-AF49-482A-8346-1AA64C78F3C2}" destId="{8CA0DD48-CA65-4663-AD24-747E457CB05C}" srcOrd="20" destOrd="0" presId="urn:microsoft.com/office/officeart/2005/8/layout/target3"/>
    <dgm:cxn modelId="{73B112EF-3531-4678-BF33-337F04D57106}" type="presParOf" srcId="{AD3745CA-AF49-482A-8346-1AA64C78F3C2}" destId="{4BA19B07-98CC-4987-892F-08AFF6974CBA}" srcOrd="21" destOrd="0" presId="urn:microsoft.com/office/officeart/2005/8/layout/target3"/>
    <dgm:cxn modelId="{F374C03F-F1B1-4A6A-A2A5-3D6F26322298}" type="presParOf" srcId="{AD3745CA-AF49-482A-8346-1AA64C78F3C2}" destId="{F94BBD72-E0CB-46D8-AAE0-F7495CB99329}" srcOrd="22" destOrd="0" presId="urn:microsoft.com/office/officeart/2005/8/layout/target3"/>
    <dgm:cxn modelId="{FEDD2BF3-417E-4D51-A074-A21F15383B74}" type="presParOf" srcId="{AD3745CA-AF49-482A-8346-1AA64C78F3C2}" destId="{6E8708E9-CCB3-489F-8045-7CB9382A1D40}" srcOrd="23" destOrd="0" presId="urn:microsoft.com/office/officeart/2005/8/layout/target3"/>
    <dgm:cxn modelId="{D5E0E03C-468E-42FA-AA77-F63BC067733F}" type="presParOf" srcId="{AD3745CA-AF49-482A-8346-1AA64C78F3C2}" destId="{793B4152-D68B-4E1E-97FE-771FEA52253F}" srcOrd="2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E125-4940-1F4D-A461-7B065F6B4248}">
      <dsp:nvSpPr>
        <dsp:cNvPr id="0" name=""/>
        <dsp:cNvSpPr/>
      </dsp:nvSpPr>
      <dsp:spPr>
        <a:xfrm>
          <a:off x="0" y="46251"/>
          <a:ext cx="8229600" cy="421200"/>
        </a:xfrm>
        <a:prstGeom prst="round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Patient Centered Team Care / Collaborative Care</a:t>
          </a:r>
        </a:p>
      </dsp:txBody>
      <dsp:txXfrm>
        <a:off x="20561" y="66812"/>
        <a:ext cx="8188478" cy="380078"/>
      </dsp:txXfrm>
    </dsp:sp>
    <dsp:sp modelId="{0C72DDE3-64C4-5549-B877-82188244D7F0}">
      <dsp:nvSpPr>
        <dsp:cNvPr id="0" name=""/>
        <dsp:cNvSpPr/>
      </dsp:nvSpPr>
      <dsp:spPr>
        <a:xfrm>
          <a:off x="0" y="467451"/>
          <a:ext cx="8229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kern="1200" dirty="0"/>
            <a:t>Co-location is not collaboration. Team members learn to work differently.</a:t>
          </a:r>
        </a:p>
      </dsp:txBody>
      <dsp:txXfrm>
        <a:off x="0" y="467451"/>
        <a:ext cx="8229600" cy="298080"/>
      </dsp:txXfrm>
    </dsp:sp>
    <dsp:sp modelId="{B4817418-C2B7-4B4E-A0D8-5B7CEB3BC85D}">
      <dsp:nvSpPr>
        <dsp:cNvPr id="0" name=""/>
        <dsp:cNvSpPr/>
      </dsp:nvSpPr>
      <dsp:spPr>
        <a:xfrm>
          <a:off x="0" y="765532"/>
          <a:ext cx="8229600" cy="421200"/>
        </a:xfrm>
        <a:prstGeom prst="round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Population-Based Care</a:t>
          </a:r>
        </a:p>
      </dsp:txBody>
      <dsp:txXfrm>
        <a:off x="20561" y="786093"/>
        <a:ext cx="8188478" cy="380078"/>
      </dsp:txXfrm>
    </dsp:sp>
    <dsp:sp modelId="{9BB96954-F3B5-B040-AB47-B7E36813396C}">
      <dsp:nvSpPr>
        <dsp:cNvPr id="0" name=""/>
        <dsp:cNvSpPr/>
      </dsp:nvSpPr>
      <dsp:spPr>
        <a:xfrm>
          <a:off x="0" y="1186732"/>
          <a:ext cx="8229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All patients tracked in a registry: no one ‘falls through the cracks.’</a:t>
          </a:r>
        </a:p>
      </dsp:txBody>
      <dsp:txXfrm>
        <a:off x="0" y="1186732"/>
        <a:ext cx="8229600" cy="298080"/>
      </dsp:txXfrm>
    </dsp:sp>
    <dsp:sp modelId="{8BDC5676-6A7E-4941-B6A1-CD53955ED67F}">
      <dsp:nvSpPr>
        <dsp:cNvPr id="0" name=""/>
        <dsp:cNvSpPr/>
      </dsp:nvSpPr>
      <dsp:spPr>
        <a:xfrm>
          <a:off x="0" y="1484812"/>
          <a:ext cx="8229600" cy="421200"/>
        </a:xfrm>
        <a:prstGeom prst="round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Measurement-Based Treatment to Target</a:t>
          </a:r>
        </a:p>
      </dsp:txBody>
      <dsp:txXfrm>
        <a:off x="20561" y="1505373"/>
        <a:ext cx="8188478" cy="380078"/>
      </dsp:txXfrm>
    </dsp:sp>
    <dsp:sp modelId="{A46C8769-8135-0F49-B064-5AA5244B859B}">
      <dsp:nvSpPr>
        <dsp:cNvPr id="0" name=""/>
        <dsp:cNvSpPr/>
      </dsp:nvSpPr>
      <dsp:spPr>
        <a:xfrm>
          <a:off x="0" y="1906012"/>
          <a:ext cx="8229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Treatments are actively changed until the clinical goals are achieved.</a:t>
          </a:r>
        </a:p>
      </dsp:txBody>
      <dsp:txXfrm>
        <a:off x="0" y="1906012"/>
        <a:ext cx="8229600" cy="298080"/>
      </dsp:txXfrm>
    </dsp:sp>
    <dsp:sp modelId="{FBB209DC-8D31-BC49-82DA-A5C2ADDC1038}">
      <dsp:nvSpPr>
        <dsp:cNvPr id="0" name=""/>
        <dsp:cNvSpPr/>
      </dsp:nvSpPr>
      <dsp:spPr>
        <a:xfrm>
          <a:off x="0" y="2204092"/>
          <a:ext cx="8229600" cy="421200"/>
        </a:xfrm>
        <a:prstGeom prst="round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Evidence-Based Care</a:t>
          </a:r>
        </a:p>
      </dsp:txBody>
      <dsp:txXfrm>
        <a:off x="20561" y="2224653"/>
        <a:ext cx="8188478" cy="380078"/>
      </dsp:txXfrm>
    </dsp:sp>
    <dsp:sp modelId="{73163E4B-8803-144C-BCFE-5E6066703778}">
      <dsp:nvSpPr>
        <dsp:cNvPr id="0" name=""/>
        <dsp:cNvSpPr/>
      </dsp:nvSpPr>
      <dsp:spPr>
        <a:xfrm>
          <a:off x="0" y="2625292"/>
          <a:ext cx="8229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Treatments used are evidence-based.</a:t>
          </a:r>
        </a:p>
      </dsp:txBody>
      <dsp:txXfrm>
        <a:off x="0" y="2625292"/>
        <a:ext cx="8229600" cy="298080"/>
      </dsp:txXfrm>
    </dsp:sp>
    <dsp:sp modelId="{DEAD14DE-9B2A-EE40-B1FD-2E9394E6219A}">
      <dsp:nvSpPr>
        <dsp:cNvPr id="0" name=""/>
        <dsp:cNvSpPr/>
      </dsp:nvSpPr>
      <dsp:spPr>
        <a:xfrm>
          <a:off x="0" y="2923372"/>
          <a:ext cx="8229600" cy="421200"/>
        </a:xfrm>
        <a:prstGeom prst="round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Accountable Care</a:t>
          </a:r>
        </a:p>
      </dsp:txBody>
      <dsp:txXfrm>
        <a:off x="20561" y="2943933"/>
        <a:ext cx="8188478" cy="380078"/>
      </dsp:txXfrm>
    </dsp:sp>
    <dsp:sp modelId="{2EE5EE16-91C9-4B4F-B699-72E8BE6E5E07}">
      <dsp:nvSpPr>
        <dsp:cNvPr id="0" name=""/>
        <dsp:cNvSpPr/>
      </dsp:nvSpPr>
      <dsp:spPr>
        <a:xfrm>
          <a:off x="0" y="3344572"/>
          <a:ext cx="8229600"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Providers are accountable and reimbursed for quality of care and clinical outcomes, not just the volume of care provided. </a:t>
          </a:r>
        </a:p>
      </dsp:txBody>
      <dsp:txXfrm>
        <a:off x="0" y="3344572"/>
        <a:ext cx="8229600" cy="419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98A99-CC88-43B5-A81B-818584898364}">
      <dsp:nvSpPr>
        <dsp:cNvPr id="0" name=""/>
        <dsp:cNvSpPr/>
      </dsp:nvSpPr>
      <dsp:spPr>
        <a:xfrm>
          <a:off x="0" y="0"/>
          <a:ext cx="3581400" cy="3581400"/>
        </a:xfrm>
        <a:prstGeom prst="pie">
          <a:avLst>
            <a:gd name="adj1" fmla="val 5400000"/>
            <a:gd name="adj2" fmla="val 1620000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01956-6596-41DE-A7BF-302CBF60401E}">
      <dsp:nvSpPr>
        <dsp:cNvPr id="0" name=""/>
        <dsp:cNvSpPr/>
      </dsp:nvSpPr>
      <dsp:spPr>
        <a:xfrm>
          <a:off x="1790700" y="0"/>
          <a:ext cx="6210300" cy="358140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Direct Care</a:t>
          </a:r>
        </a:p>
      </dsp:txBody>
      <dsp:txXfrm>
        <a:off x="1790700" y="0"/>
        <a:ext cx="3105150" cy="573023"/>
      </dsp:txXfrm>
    </dsp:sp>
    <dsp:sp modelId="{892C38F0-F816-4949-AF34-151556C92B75}">
      <dsp:nvSpPr>
        <dsp:cNvPr id="0" name=""/>
        <dsp:cNvSpPr/>
      </dsp:nvSpPr>
      <dsp:spPr>
        <a:xfrm>
          <a:off x="376046" y="573023"/>
          <a:ext cx="2829306" cy="2829306"/>
        </a:xfrm>
        <a:prstGeom prst="pie">
          <a:avLst>
            <a:gd name="adj1" fmla="val 5400000"/>
            <a:gd name="adj2" fmla="val 16200000"/>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8B5DA-CE72-4883-BA13-4E1872B85FB8}">
      <dsp:nvSpPr>
        <dsp:cNvPr id="0" name=""/>
        <dsp:cNvSpPr/>
      </dsp:nvSpPr>
      <dsp:spPr>
        <a:xfrm>
          <a:off x="1790700" y="573023"/>
          <a:ext cx="6210300" cy="2829306"/>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Collaboration</a:t>
          </a:r>
        </a:p>
      </dsp:txBody>
      <dsp:txXfrm>
        <a:off x="1790700" y="573023"/>
        <a:ext cx="3105150" cy="573024"/>
      </dsp:txXfrm>
    </dsp:sp>
    <dsp:sp modelId="{4ACEA53A-8670-4071-9B08-9FB7CFB916EF}">
      <dsp:nvSpPr>
        <dsp:cNvPr id="0" name=""/>
        <dsp:cNvSpPr/>
      </dsp:nvSpPr>
      <dsp:spPr>
        <a:xfrm>
          <a:off x="752093" y="1146047"/>
          <a:ext cx="2077212" cy="2077212"/>
        </a:xfrm>
        <a:prstGeom prst="pie">
          <a:avLst>
            <a:gd name="adj1" fmla="val 5400000"/>
            <a:gd name="adj2" fmla="val 1620000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0296B-8029-47EE-810E-FDBC519DF4F2}">
      <dsp:nvSpPr>
        <dsp:cNvPr id="0" name=""/>
        <dsp:cNvSpPr/>
      </dsp:nvSpPr>
      <dsp:spPr>
        <a:xfrm>
          <a:off x="1790700" y="1146047"/>
          <a:ext cx="6210300" cy="2077212"/>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Population Based Care</a:t>
          </a:r>
        </a:p>
      </dsp:txBody>
      <dsp:txXfrm>
        <a:off x="1790700" y="1146047"/>
        <a:ext cx="3105150" cy="573024"/>
      </dsp:txXfrm>
    </dsp:sp>
    <dsp:sp modelId="{21E5D112-9772-4563-928D-F4FB87EF8810}">
      <dsp:nvSpPr>
        <dsp:cNvPr id="0" name=""/>
        <dsp:cNvSpPr/>
      </dsp:nvSpPr>
      <dsp:spPr>
        <a:xfrm>
          <a:off x="1128141" y="1719072"/>
          <a:ext cx="1325118" cy="1325118"/>
        </a:xfrm>
        <a:prstGeom prst="pie">
          <a:avLst>
            <a:gd name="adj1" fmla="val 5400000"/>
            <a:gd name="adj2" fmla="val 16200000"/>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15E80-7F2C-4716-985E-5D1041EBC694}">
      <dsp:nvSpPr>
        <dsp:cNvPr id="0" name=""/>
        <dsp:cNvSpPr/>
      </dsp:nvSpPr>
      <dsp:spPr>
        <a:xfrm>
          <a:off x="1790700" y="1719072"/>
          <a:ext cx="6210300" cy="1325118"/>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Education</a:t>
          </a:r>
        </a:p>
      </dsp:txBody>
      <dsp:txXfrm>
        <a:off x="1790700" y="1719072"/>
        <a:ext cx="3105150" cy="573024"/>
      </dsp:txXfrm>
    </dsp:sp>
    <dsp:sp modelId="{10BF25FA-003A-4000-A731-13156566A9A1}">
      <dsp:nvSpPr>
        <dsp:cNvPr id="0" name=""/>
        <dsp:cNvSpPr/>
      </dsp:nvSpPr>
      <dsp:spPr>
        <a:xfrm>
          <a:off x="1504188" y="2292096"/>
          <a:ext cx="573024" cy="573024"/>
        </a:xfrm>
        <a:prstGeom prst="pie">
          <a:avLst>
            <a:gd name="adj1" fmla="val 5400000"/>
            <a:gd name="adj2" fmla="val 16200000"/>
          </a:avLst>
        </a:prstGeom>
        <a:solidFill>
          <a:srgbClr val="7F7F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89505-CD36-4BD6-8F5A-FFE78F855BE2}">
      <dsp:nvSpPr>
        <dsp:cNvPr id="0" name=""/>
        <dsp:cNvSpPr/>
      </dsp:nvSpPr>
      <dsp:spPr>
        <a:xfrm>
          <a:off x="1790700" y="2285999"/>
          <a:ext cx="6210300" cy="573024"/>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Leader</a:t>
          </a:r>
        </a:p>
      </dsp:txBody>
      <dsp:txXfrm>
        <a:off x="1790700" y="2285999"/>
        <a:ext cx="3105150" cy="573023"/>
      </dsp:txXfrm>
    </dsp:sp>
    <dsp:sp modelId="{C9790CD0-3BD1-4787-9C82-D135955D0A3E}">
      <dsp:nvSpPr>
        <dsp:cNvPr id="0" name=""/>
        <dsp:cNvSpPr/>
      </dsp:nvSpPr>
      <dsp:spPr>
        <a:xfrm>
          <a:off x="4895850" y="0"/>
          <a:ext cx="3105150" cy="5730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Chronic medical conditions</a:t>
          </a:r>
        </a:p>
        <a:p>
          <a:pPr marL="114300" lvl="1" indent="-114300" algn="l" defTabSz="666750">
            <a:lnSpc>
              <a:spcPct val="90000"/>
            </a:lnSpc>
            <a:spcBef>
              <a:spcPct val="0"/>
            </a:spcBef>
            <a:spcAft>
              <a:spcPct val="15000"/>
            </a:spcAft>
            <a:buChar char="•"/>
          </a:pPr>
          <a:r>
            <a:rPr lang="en-US" sz="1500" kern="1200" dirty="0"/>
            <a:t>Preventive care</a:t>
          </a:r>
        </a:p>
      </dsp:txBody>
      <dsp:txXfrm>
        <a:off x="4895850" y="0"/>
        <a:ext cx="3105150" cy="573023"/>
      </dsp:txXfrm>
    </dsp:sp>
    <dsp:sp modelId="{2998F70A-E19B-42E2-9F66-331C0729ACA4}">
      <dsp:nvSpPr>
        <dsp:cNvPr id="0" name=""/>
        <dsp:cNvSpPr/>
      </dsp:nvSpPr>
      <dsp:spPr>
        <a:xfrm>
          <a:off x="4895850" y="573023"/>
          <a:ext cx="3105150" cy="5730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Psychiatric providers</a:t>
          </a:r>
        </a:p>
        <a:p>
          <a:pPr marL="114300" lvl="1" indent="-114300" algn="l" defTabSz="666750">
            <a:lnSpc>
              <a:spcPct val="90000"/>
            </a:lnSpc>
            <a:spcBef>
              <a:spcPct val="0"/>
            </a:spcBef>
            <a:spcAft>
              <a:spcPct val="15000"/>
            </a:spcAft>
            <a:buChar char="•"/>
          </a:pPr>
          <a:r>
            <a:rPr lang="en-US" sz="1500" kern="1200" dirty="0"/>
            <a:t>Care managers, case managers </a:t>
          </a:r>
        </a:p>
      </dsp:txBody>
      <dsp:txXfrm>
        <a:off x="4895850" y="573023"/>
        <a:ext cx="3105150" cy="573024"/>
      </dsp:txXfrm>
    </dsp:sp>
    <dsp:sp modelId="{8CA0DD48-CA65-4663-AD24-747E457CB05C}">
      <dsp:nvSpPr>
        <dsp:cNvPr id="0" name=""/>
        <dsp:cNvSpPr/>
      </dsp:nvSpPr>
      <dsp:spPr>
        <a:xfrm>
          <a:off x="4895850" y="1146047"/>
          <a:ext cx="3105150" cy="5730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Establishing priorities</a:t>
          </a:r>
        </a:p>
        <a:p>
          <a:pPr marL="114300" lvl="1" indent="-114300" algn="l" defTabSz="666750">
            <a:lnSpc>
              <a:spcPct val="90000"/>
            </a:lnSpc>
            <a:spcBef>
              <a:spcPct val="0"/>
            </a:spcBef>
            <a:spcAft>
              <a:spcPct val="15000"/>
            </a:spcAft>
            <a:buChar char="•"/>
          </a:pPr>
          <a:r>
            <a:rPr lang="en-US" sz="1500" kern="1200" dirty="0"/>
            <a:t>Track outcomes, adjust care </a:t>
          </a:r>
        </a:p>
      </dsp:txBody>
      <dsp:txXfrm>
        <a:off x="4895850" y="1146047"/>
        <a:ext cx="3105150" cy="5730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F8C09F-855C-41F3-97C9-45541FD9952D}" type="datetimeFigureOut">
              <a:rPr lang="en-US" smtClean="0"/>
              <a:t>3/15/2017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BA0A9-66DA-44AE-A7AA-E3479C04FA8A}" type="slidenum">
              <a:rPr lang="en-US" smtClean="0"/>
              <a:t>‹#›</a:t>
            </a:fld>
            <a:endParaRPr lang="en-US"/>
          </a:p>
        </p:txBody>
      </p:sp>
    </p:spTree>
    <p:extLst>
      <p:ext uri="{BB962C8B-B14F-4D97-AF65-F5344CB8AC3E}">
        <p14:creationId xmlns:p14="http://schemas.microsoft.com/office/powerpoint/2010/main" val="278282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a:t>
            </a:r>
            <a:r>
              <a:rPr lang="en-US" baseline="0" dirty="0"/>
              <a:t> will discuss each of these 5 roles</a:t>
            </a:r>
          </a:p>
          <a:p>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7</a:t>
            </a:fld>
            <a:endParaRPr lang="en-US"/>
          </a:p>
        </p:txBody>
      </p:sp>
    </p:spTree>
    <p:extLst>
      <p:ext uri="{BB962C8B-B14F-4D97-AF65-F5344CB8AC3E}">
        <p14:creationId xmlns:p14="http://schemas.microsoft.com/office/powerpoint/2010/main" val="4149908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17</a:t>
            </a:fld>
            <a:endParaRPr lang="en-US"/>
          </a:p>
        </p:txBody>
      </p:sp>
    </p:spTree>
    <p:extLst>
      <p:ext uri="{BB962C8B-B14F-4D97-AF65-F5344CB8AC3E}">
        <p14:creationId xmlns:p14="http://schemas.microsoft.com/office/powerpoint/2010/main" val="59903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Areas</a:t>
            </a:r>
            <a:r>
              <a:rPr lang="en-US" baseline="0" dirty="0"/>
              <a:t> in white show significant gaps in care.  Ask the audience “Given this data where would you focus your efforts to improve these numbers”?</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19</a:t>
            </a:fld>
            <a:endParaRPr lang="en-US"/>
          </a:p>
        </p:txBody>
      </p:sp>
    </p:spTree>
    <p:extLst>
      <p:ext uri="{BB962C8B-B14F-4D97-AF65-F5344CB8AC3E}">
        <p14:creationId xmlns:p14="http://schemas.microsoft.com/office/powerpoint/2010/main" val="298153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a:t>
            </a:r>
            <a:r>
              <a:rPr lang="en-US" baseline="0" dirty="0"/>
              <a:t> example of using benchmarks and data to target educational efforts.  Using this data the center set the goals on  the left of the slide</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21</a:t>
            </a:fld>
            <a:endParaRPr lang="en-US"/>
          </a:p>
        </p:txBody>
      </p:sp>
    </p:spTree>
    <p:extLst>
      <p:ext uri="{BB962C8B-B14F-4D97-AF65-F5344CB8AC3E}">
        <p14:creationId xmlns:p14="http://schemas.microsoft.com/office/powerpoint/2010/main" val="15682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results after tobacco use was identified and targeted. One PCP met the target for Cessation Advised and no one met the Assessment target.  </a:t>
            </a:r>
            <a:br>
              <a:rPr lang="en-US" baseline="0" dirty="0"/>
            </a:br>
            <a:r>
              <a:rPr lang="en-US" baseline="0" dirty="0"/>
              <a:t>Ask the audience what their next step might be?</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22</a:t>
            </a:fld>
            <a:endParaRPr lang="en-US"/>
          </a:p>
        </p:txBody>
      </p:sp>
    </p:spTree>
    <p:extLst>
      <p:ext uri="{BB962C8B-B14F-4D97-AF65-F5344CB8AC3E}">
        <p14:creationId xmlns:p14="http://schemas.microsoft.com/office/powerpoint/2010/main" val="399081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a:t>
            </a:r>
            <a:r>
              <a:rPr lang="en-US" baseline="0" dirty="0"/>
              <a:t> the quality of care provided by others can be a delicate area for PCPs to address but is a growing trend in healthcare.  The quote is from </a:t>
            </a:r>
            <a:r>
              <a:rPr lang="en-US" baseline="0" dirty="0" err="1"/>
              <a:t>Atul</a:t>
            </a:r>
            <a:r>
              <a:rPr lang="en-US" baseline="0" dirty="0"/>
              <a:t> </a:t>
            </a:r>
            <a:r>
              <a:rPr lang="en-US" baseline="0" dirty="0" err="1"/>
              <a:t>Gawande</a:t>
            </a:r>
            <a:r>
              <a:rPr lang="en-US" baseline="0" dirty="0"/>
              <a:t> in his article about the Cheesecake Factory.  </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23</a:t>
            </a:fld>
            <a:endParaRPr lang="en-US"/>
          </a:p>
        </p:txBody>
      </p:sp>
    </p:spTree>
    <p:extLst>
      <p:ext uri="{BB962C8B-B14F-4D97-AF65-F5344CB8AC3E}">
        <p14:creationId xmlns:p14="http://schemas.microsoft.com/office/powerpoint/2010/main" val="3436875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potential audiences for education and the PCP can play a crucial role </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24</a:t>
            </a:fld>
            <a:endParaRPr lang="en-US"/>
          </a:p>
        </p:txBody>
      </p:sp>
    </p:spTree>
    <p:extLst>
      <p:ext uri="{BB962C8B-B14F-4D97-AF65-F5344CB8AC3E}">
        <p14:creationId xmlns:p14="http://schemas.microsoft.com/office/powerpoint/2010/main" val="290879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important role for PCPs is teaching non-medical staff about non-behavioral health issues.  The PCP and psychiatric providers can both contribute to this process</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25</a:t>
            </a:fld>
            <a:endParaRPr lang="en-US"/>
          </a:p>
        </p:txBody>
      </p:sp>
    </p:spTree>
    <p:extLst>
      <p:ext uri="{BB962C8B-B14F-4D97-AF65-F5344CB8AC3E}">
        <p14:creationId xmlns:p14="http://schemas.microsoft.com/office/powerpoint/2010/main" val="265549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a treatment algorithm for psychiatric providers to help update them in the treatment of some common medical problems.  Some may even want to try some prescribing with this information and PCP back-up and consultation.   Some psychiatric providers could use this knowledge to provide some between visit dosage adjustments with PCPs too.</a:t>
            </a:r>
          </a:p>
        </p:txBody>
      </p:sp>
      <p:sp>
        <p:nvSpPr>
          <p:cNvPr id="4" name="Slide Number Placeholder 3"/>
          <p:cNvSpPr>
            <a:spLocks noGrp="1"/>
          </p:cNvSpPr>
          <p:nvPr>
            <p:ph type="sldNum" sz="quarter" idx="10"/>
          </p:nvPr>
        </p:nvSpPr>
        <p:spPr/>
        <p:txBody>
          <a:bodyPr/>
          <a:lstStyle/>
          <a:p>
            <a:fld id="{8A2BA0A9-66DA-44AE-A7AA-E3479C04FA8A}" type="slidenum">
              <a:rPr lang="en-US" smtClean="0"/>
              <a:t>26</a:t>
            </a:fld>
            <a:endParaRPr lang="en-US"/>
          </a:p>
        </p:txBody>
      </p:sp>
    </p:spTree>
    <p:extLst>
      <p:ext uri="{BB962C8B-B14F-4D97-AF65-F5344CB8AC3E}">
        <p14:creationId xmlns:p14="http://schemas.microsoft.com/office/powerpoint/2010/main" val="3216947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nice, colorful handout for patients</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27</a:t>
            </a:fld>
            <a:endParaRPr lang="en-US"/>
          </a:p>
        </p:txBody>
      </p:sp>
    </p:spTree>
    <p:extLst>
      <p:ext uri="{BB962C8B-B14F-4D97-AF65-F5344CB8AC3E}">
        <p14:creationId xmlns:p14="http://schemas.microsoft.com/office/powerpoint/2010/main" val="309921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t>
            </a:r>
            <a:r>
              <a:rPr lang="en-US" baseline="0" dirty="0"/>
              <a:t> – Public relations .  Behavioral health staff are not used to addressing other health behaviors and may be resistant to do so</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28</a:t>
            </a:fld>
            <a:endParaRPr lang="en-US"/>
          </a:p>
        </p:txBody>
      </p:sp>
    </p:spTree>
    <p:extLst>
      <p:ext uri="{BB962C8B-B14F-4D97-AF65-F5344CB8AC3E}">
        <p14:creationId xmlns:p14="http://schemas.microsoft.com/office/powerpoint/2010/main" val="166129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PCPs</a:t>
            </a:r>
            <a:r>
              <a:rPr lang="en-US" baseline="0" dirty="0"/>
              <a:t> may provide direct care for patients with SMI.  In some sights (Missouri and Ohio Health Home models) PCPs are consultants only and do not examine and treat patients</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8</a:t>
            </a:fld>
            <a:endParaRPr lang="en-US"/>
          </a:p>
        </p:txBody>
      </p:sp>
    </p:spTree>
    <p:extLst>
      <p:ext uri="{BB962C8B-B14F-4D97-AF65-F5344CB8AC3E}">
        <p14:creationId xmlns:p14="http://schemas.microsoft.com/office/powerpoint/2010/main" val="650430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a:t>
            </a:r>
            <a:r>
              <a:rPr lang="en-US" baseline="0" dirty="0"/>
              <a:t> of what has occurred in one PBHCI grantee location.  The need for the medical provider to step in and work to promote the program was significant and reminders of the goals was necessary to get buy-in</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29</a:t>
            </a:fld>
            <a:endParaRPr lang="en-US"/>
          </a:p>
        </p:txBody>
      </p:sp>
    </p:spTree>
    <p:extLst>
      <p:ext uri="{BB962C8B-B14F-4D97-AF65-F5344CB8AC3E}">
        <p14:creationId xmlns:p14="http://schemas.microsoft.com/office/powerpoint/2010/main" val="3821435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one PBHCI</a:t>
            </a:r>
            <a:r>
              <a:rPr lang="en-US" baseline="0" dirty="0"/>
              <a:t> grantee site –they developed this pamphlet and distributed to all staff.  </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30</a:t>
            </a:fld>
            <a:endParaRPr lang="en-US"/>
          </a:p>
        </p:txBody>
      </p:sp>
    </p:spTree>
    <p:extLst>
      <p:ext uri="{BB962C8B-B14F-4D97-AF65-F5344CB8AC3E}">
        <p14:creationId xmlns:p14="http://schemas.microsoft.com/office/powerpoint/2010/main" val="2991455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a:t>
            </a:r>
            <a:r>
              <a:rPr lang="en-US" baseline="0" dirty="0"/>
              <a:t>t role for PCPs in helping to meet the NCQA PCMH standards for health homes that can now be established in public </a:t>
            </a:r>
            <a:r>
              <a:rPr lang="en-US" baseline="0"/>
              <a:t>behavioral settings</a:t>
            </a:r>
            <a:endParaRPr lang="en-US"/>
          </a:p>
        </p:txBody>
      </p:sp>
      <p:sp>
        <p:nvSpPr>
          <p:cNvPr id="4" name="Slide Number Placeholder 3"/>
          <p:cNvSpPr>
            <a:spLocks noGrp="1"/>
          </p:cNvSpPr>
          <p:nvPr>
            <p:ph type="sldNum" sz="quarter" idx="10"/>
          </p:nvPr>
        </p:nvSpPr>
        <p:spPr/>
        <p:txBody>
          <a:bodyPr/>
          <a:lstStyle/>
          <a:p>
            <a:fld id="{8A2BA0A9-66DA-44AE-A7AA-E3479C04FA8A}" type="slidenum">
              <a:rPr lang="en-US" smtClean="0"/>
              <a:t>32</a:t>
            </a:fld>
            <a:endParaRPr lang="en-US"/>
          </a:p>
        </p:txBody>
      </p:sp>
    </p:spTree>
    <p:extLst>
      <p:ext uri="{BB962C8B-B14F-4D97-AF65-F5344CB8AC3E}">
        <p14:creationId xmlns:p14="http://schemas.microsoft.com/office/powerpoint/2010/main" val="1234064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important to select PCPs who work well in this environment.  A recent analysis of PBHCI programs showed this was one of the major challenges to implementation.  </a:t>
            </a:r>
          </a:p>
        </p:txBody>
      </p:sp>
      <p:sp>
        <p:nvSpPr>
          <p:cNvPr id="4" name="Slide Number Placeholder 3"/>
          <p:cNvSpPr>
            <a:spLocks noGrp="1"/>
          </p:cNvSpPr>
          <p:nvPr>
            <p:ph type="sldNum" sz="quarter" idx="10"/>
          </p:nvPr>
        </p:nvSpPr>
        <p:spPr/>
        <p:txBody>
          <a:bodyPr/>
          <a:lstStyle/>
          <a:p>
            <a:fld id="{8A2BA0A9-66DA-44AE-A7AA-E3479C04FA8A}" type="slidenum">
              <a:rPr lang="en-US" smtClean="0"/>
              <a:t>34</a:t>
            </a:fld>
            <a:endParaRPr lang="en-US"/>
          </a:p>
        </p:txBody>
      </p:sp>
    </p:spTree>
    <p:extLst>
      <p:ext uri="{BB962C8B-B14F-4D97-AF65-F5344CB8AC3E}">
        <p14:creationId xmlns:p14="http://schemas.microsoft.com/office/powerpoint/2010/main" val="2051623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can be distributed as a handout for small groups to discuss.  Evaluate this data, comparing it to the national  benchmarks on the next page</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38</a:t>
            </a:fld>
            <a:endParaRPr lang="en-US"/>
          </a:p>
        </p:txBody>
      </p:sp>
    </p:spTree>
    <p:extLst>
      <p:ext uri="{BB962C8B-B14F-4D97-AF65-F5344CB8AC3E}">
        <p14:creationId xmlns:p14="http://schemas.microsoft.com/office/powerpoint/2010/main" val="2740436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a:t>
            </a:r>
            <a:r>
              <a:rPr lang="en-US" baseline="0" dirty="0"/>
              <a:t> your data to national benchmarks</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39</a:t>
            </a:fld>
            <a:endParaRPr lang="en-US"/>
          </a:p>
        </p:txBody>
      </p:sp>
    </p:spTree>
    <p:extLst>
      <p:ext uri="{BB962C8B-B14F-4D97-AF65-F5344CB8AC3E}">
        <p14:creationId xmlns:p14="http://schemas.microsoft.com/office/powerpoint/2010/main" val="4089180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each group do the exercise above.  The last item is helpful if anyone is trying to get health home certification and can be omitted if no one in the group is doing this</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40</a:t>
            </a:fld>
            <a:endParaRPr lang="en-US"/>
          </a:p>
        </p:txBody>
      </p:sp>
    </p:spTree>
    <p:extLst>
      <p:ext uri="{BB962C8B-B14F-4D97-AF65-F5344CB8AC3E}">
        <p14:creationId xmlns:p14="http://schemas.microsoft.com/office/powerpoint/2010/main" val="1927406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exercise:</a:t>
            </a:r>
            <a:r>
              <a:rPr lang="en-US" baseline="0" dirty="0"/>
              <a:t>  Your center took their data and developed these goals</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41</a:t>
            </a:fld>
            <a:endParaRPr lang="en-US"/>
          </a:p>
        </p:txBody>
      </p:sp>
    </p:spTree>
    <p:extLst>
      <p:ext uri="{BB962C8B-B14F-4D97-AF65-F5344CB8AC3E}">
        <p14:creationId xmlns:p14="http://schemas.microsoft.com/office/powerpoint/2010/main" val="3948186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the data from the attempts to reach the goals from the previous slide (and in the left hand column)</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42</a:t>
            </a:fld>
            <a:endParaRPr lang="en-US"/>
          </a:p>
        </p:txBody>
      </p:sp>
    </p:spTree>
    <p:extLst>
      <p:ext uri="{BB962C8B-B14F-4D97-AF65-F5344CB8AC3E}">
        <p14:creationId xmlns:p14="http://schemas.microsoft.com/office/powerpoint/2010/main" val="1694949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t>
            </a:r>
            <a:r>
              <a:rPr lang="en-US" baseline="0" dirty="0"/>
              <a:t> through these questions based on the previous slide</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43</a:t>
            </a:fld>
            <a:endParaRPr lang="en-US"/>
          </a:p>
        </p:txBody>
      </p:sp>
    </p:spTree>
    <p:extLst>
      <p:ext uri="{BB962C8B-B14F-4D97-AF65-F5344CB8AC3E}">
        <p14:creationId xmlns:p14="http://schemas.microsoft.com/office/powerpoint/2010/main" val="1498492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PCP is actively</a:t>
            </a:r>
            <a:r>
              <a:rPr lang="en-US" baseline="0" dirty="0"/>
              <a:t> involved both within the mental health setting and in outside clinics providing care to make sure quality of care standards are being met.  </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9</a:t>
            </a:fld>
            <a:endParaRPr lang="en-US"/>
          </a:p>
        </p:txBody>
      </p:sp>
    </p:spTree>
    <p:extLst>
      <p:ext uri="{BB962C8B-B14F-4D97-AF65-F5344CB8AC3E}">
        <p14:creationId xmlns:p14="http://schemas.microsoft.com/office/powerpoint/2010/main" val="278701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HEDIS:  Health Effectiveness</a:t>
            </a:r>
            <a:r>
              <a:rPr lang="en-US" baseline="0" dirty="0"/>
              <a:t> Data and Information Set.  Applying population level data can serve to reach more people and improve overall care.  </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10</a:t>
            </a:fld>
            <a:endParaRPr lang="en-US"/>
          </a:p>
        </p:txBody>
      </p:sp>
    </p:spTree>
    <p:extLst>
      <p:ext uri="{BB962C8B-B14F-4D97-AF65-F5344CB8AC3E}">
        <p14:creationId xmlns:p14="http://schemas.microsoft.com/office/powerpoint/2010/main" val="283777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Missouri Health Home project selected these 10 to track for their state to assess quality of care.  In column 7 you can see what percentage of patients overall met the HEDIS measure.  Reviewing this data reveals DM08 has the lowest rate of completion and could be an area of targeted effort including education if needed.</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11</a:t>
            </a:fld>
            <a:endParaRPr lang="en-US"/>
          </a:p>
        </p:txBody>
      </p:sp>
    </p:spTree>
    <p:extLst>
      <p:ext uri="{BB962C8B-B14F-4D97-AF65-F5344CB8AC3E}">
        <p14:creationId xmlns:p14="http://schemas.microsoft.com/office/powerpoint/2010/main" val="71983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list of HEDIS measures</a:t>
            </a:r>
            <a:r>
              <a:rPr lang="en-US" baseline="0" dirty="0"/>
              <a:t> listed by completion rate per provider. This data can be used to target specific interventions including education by provider.  Next slide shows trends</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12</a:t>
            </a:fld>
            <a:endParaRPr lang="en-US"/>
          </a:p>
        </p:txBody>
      </p:sp>
    </p:spTree>
    <p:extLst>
      <p:ext uri="{BB962C8B-B14F-4D97-AF65-F5344CB8AC3E}">
        <p14:creationId xmlns:p14="http://schemas.microsoft.com/office/powerpoint/2010/main" val="13096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a:t>
            </a:r>
            <a:r>
              <a:rPr lang="en-US" baseline="0" dirty="0"/>
              <a:t> 3 and 4 have significant care gaps identified in this aggregate data.  What might you do with this data?</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13</a:t>
            </a:fld>
            <a:endParaRPr lang="en-US"/>
          </a:p>
        </p:txBody>
      </p:sp>
    </p:spTree>
    <p:extLst>
      <p:ext uri="{BB962C8B-B14F-4D97-AF65-F5344CB8AC3E}">
        <p14:creationId xmlns:p14="http://schemas.microsoft.com/office/powerpoint/2010/main" val="214811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use of HEDIS measures</a:t>
            </a:r>
            <a:r>
              <a:rPr lang="en-US" baseline="0" dirty="0"/>
              <a:t> and shows the results of statewide efforts in Missouri to close a defined gap.  This included PCP notification of gaps and education.  Aggregate data for all patients with asthma was used to determine gap</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14</a:t>
            </a:fld>
            <a:endParaRPr lang="en-US"/>
          </a:p>
        </p:txBody>
      </p:sp>
    </p:spTree>
    <p:extLst>
      <p:ext uri="{BB962C8B-B14F-4D97-AF65-F5344CB8AC3E}">
        <p14:creationId xmlns:p14="http://schemas.microsoft.com/office/powerpoint/2010/main" val="41914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pink line shows</a:t>
            </a:r>
            <a:r>
              <a:rPr lang="en-US" baseline="0" dirty="0"/>
              <a:t> the hospital being assessed is well below many local, state and national benchmarks for patient care quality and helps set goals for improvement</a:t>
            </a:r>
            <a:endParaRPr lang="en-US" dirty="0"/>
          </a:p>
        </p:txBody>
      </p:sp>
      <p:sp>
        <p:nvSpPr>
          <p:cNvPr id="4" name="Slide Number Placeholder 3"/>
          <p:cNvSpPr>
            <a:spLocks noGrp="1"/>
          </p:cNvSpPr>
          <p:nvPr>
            <p:ph type="sldNum" sz="quarter" idx="10"/>
          </p:nvPr>
        </p:nvSpPr>
        <p:spPr/>
        <p:txBody>
          <a:bodyPr/>
          <a:lstStyle/>
          <a:p>
            <a:fld id="{8A2BA0A9-66DA-44AE-A7AA-E3479C04FA8A}" type="slidenum">
              <a:rPr lang="en-US" smtClean="0"/>
              <a:t>16</a:t>
            </a:fld>
            <a:endParaRPr lang="en-US"/>
          </a:p>
        </p:txBody>
      </p:sp>
    </p:spTree>
    <p:extLst>
      <p:ext uri="{BB962C8B-B14F-4D97-AF65-F5344CB8AC3E}">
        <p14:creationId xmlns:p14="http://schemas.microsoft.com/office/powerpoint/2010/main" val="2859880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CIHS_ppt_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ctrTitle"/>
          </p:nvPr>
        </p:nvSpPr>
        <p:spPr>
          <a:xfrm>
            <a:off x="685800" y="3124200"/>
            <a:ext cx="7772400" cy="1143000"/>
          </a:xfrm>
        </p:spPr>
        <p:txBody>
          <a:bodyPr anchor="ctr"/>
          <a:lstStyle>
            <a:lvl1pPr algn="ctr">
              <a:defRPr sz="3600"/>
            </a:lvl1pPr>
          </a:lstStyle>
          <a:p>
            <a:pPr lvl="0"/>
            <a:r>
              <a:rPr lang="en-US" noProof="0"/>
              <a:t>Click to edit Master title style</a:t>
            </a:r>
          </a:p>
        </p:txBody>
      </p:sp>
      <p:sp>
        <p:nvSpPr>
          <p:cNvPr id="13316" name="Rectangle 4"/>
          <p:cNvSpPr>
            <a:spLocks noGrp="1" noChangeArrowheads="1"/>
          </p:cNvSpPr>
          <p:nvPr>
            <p:ph type="subTitle" idx="1"/>
          </p:nvPr>
        </p:nvSpPr>
        <p:spPr>
          <a:xfrm>
            <a:off x="1371600" y="4267200"/>
            <a:ext cx="6400800" cy="1295400"/>
          </a:xfrm>
        </p:spPr>
        <p:txBody>
          <a:bodyPr anchor="ctr"/>
          <a:lstStyle>
            <a:lvl1pPr marL="0" indent="0" algn="ctr">
              <a:defRPr/>
            </a:lvl1pPr>
          </a:lstStyle>
          <a:p>
            <a:pPr lvl="0"/>
            <a:r>
              <a:rPr lang="en-US" noProof="0"/>
              <a:t>Click to edit Master subtitle style</a:t>
            </a:r>
          </a:p>
        </p:txBody>
      </p:sp>
    </p:spTree>
    <p:extLst>
      <p:ext uri="{BB962C8B-B14F-4D97-AF65-F5344CB8AC3E}">
        <p14:creationId xmlns:p14="http://schemas.microsoft.com/office/powerpoint/2010/main" val="378276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1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066800"/>
            <a:ext cx="200025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84835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78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81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8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63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31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642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56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88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339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IHS_ppt_background_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1066800"/>
            <a:ext cx="8001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057400"/>
            <a:ext cx="8001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8648700" y="5867400"/>
            <a:ext cx="495300" cy="307777"/>
          </a:xfrm>
          <a:prstGeom prst="rect">
            <a:avLst/>
          </a:prstGeom>
          <a:noFill/>
        </p:spPr>
        <p:txBody>
          <a:bodyPr wrap="square" rtlCol="0">
            <a:spAutoFit/>
          </a:bodyPr>
          <a:lstStyle/>
          <a:p>
            <a:fld id="{67B2DF05-1EB6-4893-A5A0-F9C5DA63574B}" type="slidenum">
              <a:rPr lang="en-US" sz="1400" smtClean="0">
                <a:solidFill>
                  <a:schemeClr val="bg1"/>
                </a:solidFill>
                <a:latin typeface="+mj-lt"/>
              </a:rPr>
              <a:t>‹#›</a:t>
            </a:fld>
            <a:endParaRPr lang="en-US"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a:t>Primary Care Providers Working in Mental Health Settings:</a:t>
            </a:r>
            <a:br>
              <a:rPr lang="en-US" sz="2800" dirty="0"/>
            </a:br>
            <a:r>
              <a:rPr lang="en-US" sz="2800" dirty="0"/>
              <a:t>Improving Health Status in Persons with Mental Illness</a:t>
            </a:r>
            <a:endParaRPr lang="en-US" sz="2800" dirty="0"/>
          </a:p>
        </p:txBody>
      </p:sp>
      <p:sp>
        <p:nvSpPr>
          <p:cNvPr id="13" name="Rectangle 5"/>
          <p:cNvSpPr txBox="1">
            <a:spLocks noChangeArrowheads="1"/>
          </p:cNvSpPr>
          <p:nvPr/>
        </p:nvSpPr>
        <p:spPr bwMode="auto">
          <a:xfrm>
            <a:off x="1524000" y="4648200"/>
            <a:ext cx="6400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r>
              <a:rPr lang="en-US" sz="2200" i="1" kern="0" dirty="0"/>
              <a:t>Lori Raney, MD</a:t>
            </a:r>
          </a:p>
          <a:p>
            <a:r>
              <a:rPr lang="en-US" sz="2000" i="1" kern="0" dirty="0"/>
              <a:t>With:  Katie </a:t>
            </a:r>
            <a:r>
              <a:rPr lang="en-US" sz="2000" i="1" kern="0" dirty="0" err="1"/>
              <a:t>Friedebach</a:t>
            </a:r>
            <a:r>
              <a:rPr lang="en-US" sz="2000" i="1" kern="0" dirty="0"/>
              <a:t>, MD; Todd </a:t>
            </a:r>
            <a:r>
              <a:rPr lang="en-US" sz="2000" i="1" kern="0" dirty="0" err="1"/>
              <a:t>Wahrenburger</a:t>
            </a:r>
            <a:r>
              <a:rPr lang="en-US" sz="2000" i="1" kern="0" dirty="0"/>
              <a:t>, MD; Jeff Levine, MD; and Susan </a:t>
            </a:r>
            <a:r>
              <a:rPr lang="en-US" sz="2000" i="1" kern="0" dirty="0" err="1"/>
              <a:t>Girois</a:t>
            </a:r>
            <a:r>
              <a:rPr lang="en-US" sz="2000" i="1" kern="0" dirty="0"/>
              <a:t>, MD</a:t>
            </a:r>
          </a:p>
        </p:txBody>
      </p:sp>
    </p:spTree>
    <p:extLst>
      <p:ext uri="{BB962C8B-B14F-4D97-AF65-F5344CB8AC3E}">
        <p14:creationId xmlns:p14="http://schemas.microsoft.com/office/powerpoint/2010/main" val="116762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133" y="990600"/>
            <a:ext cx="8001000" cy="838200"/>
          </a:xfrm>
        </p:spPr>
        <p:txBody>
          <a:bodyPr/>
          <a:lstStyle/>
          <a:p>
            <a:r>
              <a:rPr lang="en-US" dirty="0"/>
              <a:t>Population Management</a:t>
            </a:r>
            <a:br>
              <a:rPr lang="en-US" dirty="0"/>
            </a:br>
            <a:r>
              <a:rPr lang="en-US" sz="2800" i="1" dirty="0"/>
              <a:t>Making a Difference For a Larger Population</a:t>
            </a:r>
            <a:br>
              <a:rPr lang="en-US" sz="2800" i="1" dirty="0"/>
            </a:br>
            <a:r>
              <a:rPr lang="en-US" sz="1800" dirty="0"/>
              <a:t>“What gets measured gets done” </a:t>
            </a:r>
            <a:br>
              <a:rPr lang="en-US" sz="1800" dirty="0"/>
            </a:br>
            <a:endParaRPr lang="en-US" sz="1800" i="1" dirty="0"/>
          </a:p>
        </p:txBody>
      </p:sp>
      <p:sp>
        <p:nvSpPr>
          <p:cNvPr id="3" name="Content Placeholder 2"/>
          <p:cNvSpPr>
            <a:spLocks noGrp="1"/>
          </p:cNvSpPr>
          <p:nvPr>
            <p:ph idx="1"/>
          </p:nvPr>
        </p:nvSpPr>
        <p:spPr>
          <a:xfrm>
            <a:off x="685800" y="2438400"/>
            <a:ext cx="8001000" cy="3429000"/>
          </a:xfrm>
        </p:spPr>
        <p:txBody>
          <a:bodyPr/>
          <a:lstStyle/>
          <a:p>
            <a:pPr>
              <a:buFont typeface="Arial" pitchFamily="34" charset="0"/>
              <a:buChar char="•"/>
            </a:pPr>
            <a:r>
              <a:rPr lang="en-US" u="sng" dirty="0"/>
              <a:t>Metrics</a:t>
            </a:r>
            <a:r>
              <a:rPr lang="en-US" dirty="0"/>
              <a:t> – HEDIS 2013 (NCQA) – pick a few for site</a:t>
            </a:r>
          </a:p>
          <a:p>
            <a:pPr>
              <a:buFont typeface="Arial" pitchFamily="34" charset="0"/>
              <a:buChar char="•"/>
            </a:pPr>
            <a:r>
              <a:rPr lang="en-US" u="sng" dirty="0"/>
              <a:t>Benchmarking</a:t>
            </a:r>
            <a:r>
              <a:rPr lang="en-US" dirty="0"/>
              <a:t> – by provider, local, state, national, etc.</a:t>
            </a:r>
          </a:p>
          <a:p>
            <a:pPr>
              <a:buFont typeface="Arial" pitchFamily="34" charset="0"/>
              <a:buChar char="•"/>
            </a:pPr>
            <a:r>
              <a:rPr lang="en-US" u="sng" dirty="0"/>
              <a:t>Registries</a:t>
            </a:r>
            <a:r>
              <a:rPr lang="en-US" dirty="0"/>
              <a:t> – to track, allows you to see specifics</a:t>
            </a:r>
          </a:p>
          <a:p>
            <a:pPr>
              <a:buFont typeface="Arial" pitchFamily="34" charset="0"/>
              <a:buChar char="•"/>
            </a:pPr>
            <a:r>
              <a:rPr lang="en-US" u="sng" dirty="0"/>
              <a:t>Claims Data </a:t>
            </a:r>
            <a:r>
              <a:rPr lang="en-US" dirty="0"/>
              <a:t>– to prioritize high utilizers, other gaps</a:t>
            </a:r>
          </a:p>
          <a:p>
            <a:r>
              <a:rPr lang="en-US" dirty="0"/>
              <a:t>Use data to </a:t>
            </a:r>
            <a:r>
              <a:rPr lang="en-US" i="1" u="sng" dirty="0"/>
              <a:t>establish priorities </a:t>
            </a:r>
            <a:r>
              <a:rPr lang="en-US" dirty="0"/>
              <a:t>and then </a:t>
            </a:r>
            <a:r>
              <a:rPr lang="en-US" i="1" u="sng" dirty="0"/>
              <a:t>adjust approach</a:t>
            </a:r>
            <a:endParaRPr lang="en-US" i="1" dirty="0"/>
          </a:p>
          <a:p>
            <a:endParaRPr lang="en-US" dirty="0"/>
          </a:p>
          <a:p>
            <a:endParaRPr lang="en-US" dirty="0"/>
          </a:p>
        </p:txBody>
      </p:sp>
      <p:pic>
        <p:nvPicPr>
          <p:cNvPr id="5122" name="Picture 2" descr="Picture of crowd of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20" y="4732624"/>
            <a:ext cx="1447800" cy="1034143"/>
          </a:xfrm>
          <a:prstGeom prst="rect">
            <a:avLst/>
          </a:prstGeom>
          <a:noFill/>
          <a:extLst>
            <a:ext uri="{909E8E84-426E-40DD-AFC4-6F175D3DCCD1}">
              <a14:hiddenFill xmlns:a14="http://schemas.microsoft.com/office/drawing/2010/main">
                <a:solidFill>
                  <a:srgbClr val="FFFFFF"/>
                </a:solidFill>
              </a14:hiddenFill>
            </a:ext>
          </a:extLst>
        </p:spPr>
      </p:pic>
      <p:sp>
        <p:nvSpPr>
          <p:cNvPr id="4" name="Equal 3" descr="Equal sign"/>
          <p:cNvSpPr/>
          <p:nvPr/>
        </p:nvSpPr>
        <p:spPr bwMode="auto">
          <a:xfrm>
            <a:off x="3048000" y="5068816"/>
            <a:ext cx="762000" cy="381000"/>
          </a:xfrm>
          <a:prstGeom prst="mathEqual">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5" name="TextBox 4"/>
          <p:cNvSpPr txBox="1"/>
          <p:nvPr/>
        </p:nvSpPr>
        <p:spPr>
          <a:xfrm>
            <a:off x="3962400" y="5039248"/>
            <a:ext cx="2082621" cy="461665"/>
          </a:xfrm>
          <a:prstGeom prst="rect">
            <a:avLst/>
          </a:prstGeom>
          <a:noFill/>
        </p:spPr>
        <p:txBody>
          <a:bodyPr wrap="none" rtlCol="0">
            <a:spAutoFit/>
          </a:bodyPr>
          <a:lstStyle/>
          <a:p>
            <a:r>
              <a:rPr lang="en-US" b="1" dirty="0">
                <a:solidFill>
                  <a:srgbClr val="C00000"/>
                </a:solidFill>
              </a:rPr>
              <a:t>Denominator</a:t>
            </a:r>
          </a:p>
        </p:txBody>
      </p:sp>
      <p:pic>
        <p:nvPicPr>
          <p:cNvPr id="5123" name="Picture 3" descr="Picture of 5/8 fra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724400"/>
            <a:ext cx="1533554" cy="98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11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6965245" cy="782618"/>
          </a:xfrm>
        </p:spPr>
        <p:txBody>
          <a:bodyPr/>
          <a:lstStyle/>
          <a:p>
            <a:r>
              <a:rPr lang="en-US" dirty="0"/>
              <a:t>Metrics – HEDIS, 10 selected</a:t>
            </a:r>
          </a:p>
        </p:txBody>
      </p:sp>
      <p:pic>
        <p:nvPicPr>
          <p:cNvPr id="8" name="Content Placeholder 7" descr="The Missouri Health Home project metrics"/>
          <p:cNvPicPr>
            <a:picLocks noGrp="1" noChangeAspect="1"/>
          </p:cNvPicPr>
          <p:nvPr>
            <p:ph idx="1"/>
          </p:nvPr>
        </p:nvPicPr>
        <p:blipFill>
          <a:blip r:embed="rId3" cstate="print"/>
          <a:stretch>
            <a:fillRect/>
          </a:stretch>
        </p:blipFill>
        <p:spPr>
          <a:xfrm>
            <a:off x="838200" y="1447800"/>
            <a:ext cx="7696201" cy="4343400"/>
          </a:xfrm>
        </p:spPr>
      </p:pic>
    </p:spTree>
    <p:extLst>
      <p:ext uri="{BB962C8B-B14F-4D97-AF65-F5344CB8AC3E}">
        <p14:creationId xmlns:p14="http://schemas.microsoft.com/office/powerpoint/2010/main" val="266631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Metrics by Provider</a:t>
            </a:r>
          </a:p>
        </p:txBody>
      </p:sp>
      <p:graphicFrame>
        <p:nvGraphicFramePr>
          <p:cNvPr id="4" name="Content Placeholder 3" descr="Chart of metrics by provider"/>
          <p:cNvGraphicFramePr>
            <a:graphicFrameLocks noGrp="1"/>
          </p:cNvGraphicFramePr>
          <p:nvPr>
            <p:ph idx="1"/>
            <p:extLst>
              <p:ext uri="{D42A27DB-BD31-4B8C-83A1-F6EECF244321}">
                <p14:modId xmlns:p14="http://schemas.microsoft.com/office/powerpoint/2010/main" val="1536383781"/>
              </p:ext>
            </p:extLst>
          </p:nvPr>
        </p:nvGraphicFramePr>
        <p:xfrm>
          <a:off x="914399" y="1752602"/>
          <a:ext cx="7620000" cy="340195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30676">
                  <a:extLst>
                    <a:ext uri="{9D8B030D-6E8A-4147-A177-3AD203B41FA5}">
                      <a16:colId xmlns:a16="http://schemas.microsoft.com/office/drawing/2014/main" val="20002"/>
                    </a:ext>
                  </a:extLst>
                </a:gridCol>
                <a:gridCol w="1617324">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481780">
                <a:tc>
                  <a:txBody>
                    <a:bodyPr/>
                    <a:lstStyle/>
                    <a:p>
                      <a:endParaRPr lang="en-US" dirty="0"/>
                    </a:p>
                  </a:txBody>
                  <a:tcPr>
                    <a:solidFill>
                      <a:schemeClr val="accent2">
                        <a:lumMod val="75000"/>
                      </a:schemeClr>
                    </a:solidFill>
                  </a:tcPr>
                </a:tc>
                <a:tc>
                  <a:txBody>
                    <a:bodyPr/>
                    <a:lstStyle/>
                    <a:p>
                      <a:pPr algn="ctr"/>
                      <a:r>
                        <a:rPr lang="en-US" dirty="0"/>
                        <a:t>1</a:t>
                      </a:r>
                    </a:p>
                  </a:txBody>
                  <a:tcPr>
                    <a:solidFill>
                      <a:schemeClr val="accent2">
                        <a:lumMod val="75000"/>
                      </a:schemeClr>
                    </a:solidFill>
                  </a:tcPr>
                </a:tc>
                <a:tc>
                  <a:txBody>
                    <a:bodyPr/>
                    <a:lstStyle/>
                    <a:p>
                      <a:pPr algn="ctr"/>
                      <a:r>
                        <a:rPr lang="en-US" dirty="0"/>
                        <a:t>2</a:t>
                      </a:r>
                    </a:p>
                  </a:txBody>
                  <a:tcPr>
                    <a:solidFill>
                      <a:schemeClr val="accent2">
                        <a:lumMod val="75000"/>
                      </a:schemeClr>
                    </a:solidFill>
                  </a:tcPr>
                </a:tc>
                <a:tc>
                  <a:txBody>
                    <a:bodyPr/>
                    <a:lstStyle/>
                    <a:p>
                      <a:pPr algn="ctr"/>
                      <a:r>
                        <a:rPr lang="en-US" baseline="0" dirty="0"/>
                        <a:t>3</a:t>
                      </a:r>
                      <a:endParaRPr lang="en-US" dirty="0"/>
                    </a:p>
                  </a:txBody>
                  <a:tcPr>
                    <a:solidFill>
                      <a:schemeClr val="accent2">
                        <a:lumMod val="75000"/>
                      </a:schemeClr>
                    </a:solidFill>
                  </a:tcPr>
                </a:tc>
                <a:tc>
                  <a:txBody>
                    <a:bodyPr/>
                    <a:lstStyle/>
                    <a:p>
                      <a:pPr algn="ctr"/>
                      <a:r>
                        <a:rPr lang="en-US" dirty="0"/>
                        <a:t>4</a:t>
                      </a:r>
                    </a:p>
                  </a:txBody>
                  <a:tcPr>
                    <a:solidFill>
                      <a:schemeClr val="accent2">
                        <a:lumMod val="75000"/>
                      </a:schemeClr>
                    </a:solidFill>
                  </a:tcPr>
                </a:tc>
                <a:extLst>
                  <a:ext uri="{0D108BD9-81ED-4DB2-BD59-A6C34878D82A}">
                    <a16:rowId xmlns:a16="http://schemas.microsoft.com/office/drawing/2014/main" val="10000"/>
                  </a:ext>
                </a:extLst>
              </a:tr>
              <a:tr h="481780">
                <a:tc>
                  <a:txBody>
                    <a:bodyPr/>
                    <a:lstStyle/>
                    <a:p>
                      <a:r>
                        <a:rPr lang="en-US" dirty="0"/>
                        <a:t>DRE</a:t>
                      </a:r>
                    </a:p>
                  </a:txBody>
                  <a:tcPr/>
                </a:tc>
                <a:tc>
                  <a:txBody>
                    <a:bodyPr/>
                    <a:lstStyle/>
                    <a:p>
                      <a:pPr algn="ctr"/>
                      <a:r>
                        <a:rPr lang="en-US" dirty="0"/>
                        <a:t>70%</a:t>
                      </a:r>
                    </a:p>
                  </a:txBody>
                  <a:tcPr/>
                </a:tc>
                <a:tc>
                  <a:txBody>
                    <a:bodyPr/>
                    <a:lstStyle/>
                    <a:p>
                      <a:pPr algn="ctr"/>
                      <a:r>
                        <a:rPr lang="en-US" dirty="0"/>
                        <a:t>65%</a:t>
                      </a:r>
                    </a:p>
                  </a:txBody>
                  <a:tcPr/>
                </a:tc>
                <a:tc>
                  <a:txBody>
                    <a:bodyPr/>
                    <a:lstStyle/>
                    <a:p>
                      <a:pPr algn="ctr"/>
                      <a:r>
                        <a:rPr lang="en-US" dirty="0"/>
                        <a:t>20%</a:t>
                      </a:r>
                    </a:p>
                  </a:txBody>
                  <a:tcPr/>
                </a:tc>
                <a:tc>
                  <a:txBody>
                    <a:bodyPr/>
                    <a:lstStyle/>
                    <a:p>
                      <a:pPr algn="ctr"/>
                      <a:r>
                        <a:rPr lang="en-US" dirty="0"/>
                        <a:t>80%</a:t>
                      </a:r>
                    </a:p>
                  </a:txBody>
                  <a:tcPr/>
                </a:tc>
                <a:extLst>
                  <a:ext uri="{0D108BD9-81ED-4DB2-BD59-A6C34878D82A}">
                    <a16:rowId xmlns:a16="http://schemas.microsoft.com/office/drawing/2014/main" val="10001"/>
                  </a:ext>
                </a:extLst>
              </a:tr>
              <a:tr h="481780">
                <a:tc>
                  <a:txBody>
                    <a:bodyPr/>
                    <a:lstStyle/>
                    <a:p>
                      <a:r>
                        <a:rPr lang="en-US" dirty="0"/>
                        <a:t>ARB/ACE</a:t>
                      </a:r>
                    </a:p>
                  </a:txBody>
                  <a:tcPr/>
                </a:tc>
                <a:tc>
                  <a:txBody>
                    <a:bodyPr/>
                    <a:lstStyle/>
                    <a:p>
                      <a:pPr algn="ctr"/>
                      <a:r>
                        <a:rPr lang="en-US" dirty="0"/>
                        <a:t>50%</a:t>
                      </a:r>
                    </a:p>
                  </a:txBody>
                  <a:tcPr/>
                </a:tc>
                <a:tc>
                  <a:txBody>
                    <a:bodyPr/>
                    <a:lstStyle/>
                    <a:p>
                      <a:pPr algn="ctr"/>
                      <a:r>
                        <a:rPr lang="en-US" dirty="0"/>
                        <a:t>75%</a:t>
                      </a:r>
                    </a:p>
                  </a:txBody>
                  <a:tcPr/>
                </a:tc>
                <a:tc>
                  <a:txBody>
                    <a:bodyPr/>
                    <a:lstStyle/>
                    <a:p>
                      <a:pPr algn="ctr"/>
                      <a:r>
                        <a:rPr lang="en-US" dirty="0"/>
                        <a:t>35%</a:t>
                      </a:r>
                    </a:p>
                  </a:txBody>
                  <a:tcPr/>
                </a:tc>
                <a:tc>
                  <a:txBody>
                    <a:bodyPr/>
                    <a:lstStyle/>
                    <a:p>
                      <a:pPr algn="ctr"/>
                      <a:r>
                        <a:rPr lang="en-US" dirty="0"/>
                        <a:t>75%</a:t>
                      </a:r>
                    </a:p>
                  </a:txBody>
                  <a:tcPr/>
                </a:tc>
                <a:extLst>
                  <a:ext uri="{0D108BD9-81ED-4DB2-BD59-A6C34878D82A}">
                    <a16:rowId xmlns:a16="http://schemas.microsoft.com/office/drawing/2014/main" val="10002"/>
                  </a:ext>
                </a:extLst>
              </a:tr>
              <a:tr h="481780">
                <a:tc>
                  <a:txBody>
                    <a:bodyPr/>
                    <a:lstStyle/>
                    <a:p>
                      <a:r>
                        <a:rPr lang="en-US" dirty="0"/>
                        <a:t>B Blocker</a:t>
                      </a:r>
                    </a:p>
                  </a:txBody>
                  <a:tcPr/>
                </a:tc>
                <a:tc>
                  <a:txBody>
                    <a:bodyPr/>
                    <a:lstStyle/>
                    <a:p>
                      <a:pPr algn="ctr"/>
                      <a:r>
                        <a:rPr lang="en-US" dirty="0"/>
                        <a:t>45%</a:t>
                      </a:r>
                    </a:p>
                  </a:txBody>
                  <a:tcPr/>
                </a:tc>
                <a:tc>
                  <a:txBody>
                    <a:bodyPr/>
                    <a:lstStyle/>
                    <a:p>
                      <a:pPr algn="ctr"/>
                      <a:r>
                        <a:rPr lang="en-US" dirty="0"/>
                        <a:t>63%</a:t>
                      </a:r>
                    </a:p>
                  </a:txBody>
                  <a:tcPr/>
                </a:tc>
                <a:tc>
                  <a:txBody>
                    <a:bodyPr/>
                    <a:lstStyle/>
                    <a:p>
                      <a:pPr algn="ctr"/>
                      <a:r>
                        <a:rPr lang="en-US" dirty="0"/>
                        <a:t>59%</a:t>
                      </a:r>
                    </a:p>
                  </a:txBody>
                  <a:tcPr/>
                </a:tc>
                <a:tc>
                  <a:txBody>
                    <a:bodyPr/>
                    <a:lstStyle/>
                    <a:p>
                      <a:pPr algn="ctr"/>
                      <a:r>
                        <a:rPr lang="en-US" dirty="0"/>
                        <a:t>63%</a:t>
                      </a:r>
                    </a:p>
                  </a:txBody>
                  <a:tcPr/>
                </a:tc>
                <a:extLst>
                  <a:ext uri="{0D108BD9-81ED-4DB2-BD59-A6C34878D82A}">
                    <a16:rowId xmlns:a16="http://schemas.microsoft.com/office/drawing/2014/main" val="10003"/>
                  </a:ext>
                </a:extLst>
              </a:tr>
              <a:tr h="511278">
                <a:tc>
                  <a:txBody>
                    <a:bodyPr/>
                    <a:lstStyle/>
                    <a:p>
                      <a:r>
                        <a:rPr lang="en-US" dirty="0"/>
                        <a:t>FLP – CAD</a:t>
                      </a:r>
                    </a:p>
                  </a:txBody>
                  <a:tcPr/>
                </a:tc>
                <a:tc>
                  <a:txBody>
                    <a:bodyPr/>
                    <a:lstStyle/>
                    <a:p>
                      <a:pPr algn="ctr"/>
                      <a:r>
                        <a:rPr lang="en-US" dirty="0"/>
                        <a:t>61%</a:t>
                      </a:r>
                    </a:p>
                  </a:txBody>
                  <a:tcPr/>
                </a:tc>
                <a:tc>
                  <a:txBody>
                    <a:bodyPr/>
                    <a:lstStyle/>
                    <a:p>
                      <a:pPr algn="ctr"/>
                      <a:r>
                        <a:rPr lang="en-US" dirty="0"/>
                        <a:t>88%</a:t>
                      </a:r>
                    </a:p>
                  </a:txBody>
                  <a:tcPr/>
                </a:tc>
                <a:tc>
                  <a:txBody>
                    <a:bodyPr/>
                    <a:lstStyle/>
                    <a:p>
                      <a:pPr algn="ctr"/>
                      <a:r>
                        <a:rPr lang="en-US" dirty="0"/>
                        <a:t>74%</a:t>
                      </a:r>
                    </a:p>
                  </a:txBody>
                  <a:tcPr/>
                </a:tc>
                <a:tc>
                  <a:txBody>
                    <a:bodyPr/>
                    <a:lstStyle/>
                    <a:p>
                      <a:pPr algn="ctr"/>
                      <a:r>
                        <a:rPr lang="en-US" dirty="0"/>
                        <a:t>77%</a:t>
                      </a:r>
                    </a:p>
                  </a:txBody>
                  <a:tcPr/>
                </a:tc>
                <a:extLst>
                  <a:ext uri="{0D108BD9-81ED-4DB2-BD59-A6C34878D82A}">
                    <a16:rowId xmlns:a16="http://schemas.microsoft.com/office/drawing/2014/main" val="10004"/>
                  </a:ext>
                </a:extLst>
              </a:tr>
              <a:tr h="481780">
                <a:tc>
                  <a:txBody>
                    <a:bodyPr/>
                    <a:lstStyle/>
                    <a:p>
                      <a:r>
                        <a:rPr lang="en-US" dirty="0"/>
                        <a:t>Albumin</a:t>
                      </a:r>
                    </a:p>
                  </a:txBody>
                  <a:tcPr/>
                </a:tc>
                <a:tc>
                  <a:txBody>
                    <a:bodyPr/>
                    <a:lstStyle/>
                    <a:p>
                      <a:pPr algn="ctr"/>
                      <a:r>
                        <a:rPr lang="en-US" dirty="0"/>
                        <a:t>77%</a:t>
                      </a:r>
                    </a:p>
                  </a:txBody>
                  <a:tcPr/>
                </a:tc>
                <a:tc>
                  <a:txBody>
                    <a:bodyPr/>
                    <a:lstStyle/>
                    <a:p>
                      <a:pPr algn="ctr"/>
                      <a:r>
                        <a:rPr lang="en-US" dirty="0"/>
                        <a:t>66%</a:t>
                      </a:r>
                    </a:p>
                  </a:txBody>
                  <a:tcPr/>
                </a:tc>
                <a:tc>
                  <a:txBody>
                    <a:bodyPr/>
                    <a:lstStyle/>
                    <a:p>
                      <a:pPr algn="ctr"/>
                      <a:r>
                        <a:rPr lang="en-US" dirty="0"/>
                        <a:t>56%</a:t>
                      </a:r>
                    </a:p>
                  </a:txBody>
                  <a:tcPr/>
                </a:tc>
                <a:tc>
                  <a:txBody>
                    <a:bodyPr/>
                    <a:lstStyle/>
                    <a:p>
                      <a:pPr algn="ctr"/>
                      <a:r>
                        <a:rPr lang="en-US" dirty="0"/>
                        <a:t>33%</a:t>
                      </a:r>
                    </a:p>
                  </a:txBody>
                  <a:tcPr/>
                </a:tc>
                <a:extLst>
                  <a:ext uri="{0D108BD9-81ED-4DB2-BD59-A6C34878D82A}">
                    <a16:rowId xmlns:a16="http://schemas.microsoft.com/office/drawing/2014/main" val="10005"/>
                  </a:ext>
                </a:extLst>
              </a:tr>
              <a:tr h="481780">
                <a:tc>
                  <a:txBody>
                    <a:bodyPr/>
                    <a:lstStyle/>
                    <a:p>
                      <a:r>
                        <a:rPr lang="en-US" dirty="0"/>
                        <a:t>HbA1c</a:t>
                      </a:r>
                    </a:p>
                  </a:txBody>
                  <a:tcPr/>
                </a:tc>
                <a:tc>
                  <a:txBody>
                    <a:bodyPr/>
                    <a:lstStyle/>
                    <a:p>
                      <a:pPr algn="ctr"/>
                      <a:r>
                        <a:rPr lang="en-US" dirty="0"/>
                        <a:t>88%</a:t>
                      </a:r>
                    </a:p>
                  </a:txBody>
                  <a:tcPr/>
                </a:tc>
                <a:tc>
                  <a:txBody>
                    <a:bodyPr/>
                    <a:lstStyle/>
                    <a:p>
                      <a:pPr algn="ctr"/>
                      <a:r>
                        <a:rPr lang="en-US" dirty="0"/>
                        <a:t>76%</a:t>
                      </a:r>
                    </a:p>
                  </a:txBody>
                  <a:tcPr/>
                </a:tc>
                <a:tc>
                  <a:txBody>
                    <a:bodyPr/>
                    <a:lstStyle/>
                    <a:p>
                      <a:pPr algn="ctr"/>
                      <a:r>
                        <a:rPr lang="en-US" dirty="0"/>
                        <a:t>66%</a:t>
                      </a:r>
                    </a:p>
                  </a:txBody>
                  <a:tcPr/>
                </a:tc>
                <a:tc>
                  <a:txBody>
                    <a:bodyPr/>
                    <a:lstStyle/>
                    <a:p>
                      <a:pPr algn="ctr"/>
                      <a:r>
                        <a:rPr lang="en-US" dirty="0"/>
                        <a:t>90%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933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Metrics – Looking for Trends</a:t>
            </a:r>
          </a:p>
        </p:txBody>
      </p:sp>
      <p:graphicFrame>
        <p:nvGraphicFramePr>
          <p:cNvPr id="4" name="Content Placeholder 3" descr="Chart of trends in metrics"/>
          <p:cNvGraphicFramePr>
            <a:graphicFrameLocks noGrp="1"/>
          </p:cNvGraphicFramePr>
          <p:nvPr>
            <p:ph idx="1"/>
            <p:extLst>
              <p:ext uri="{D42A27DB-BD31-4B8C-83A1-F6EECF244321}">
                <p14:modId xmlns:p14="http://schemas.microsoft.com/office/powerpoint/2010/main" val="2063395018"/>
              </p:ext>
            </p:extLst>
          </p:nvPr>
        </p:nvGraphicFramePr>
        <p:xfrm>
          <a:off x="838200" y="1676400"/>
          <a:ext cx="7239000" cy="3210232"/>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59142">
                  <a:extLst>
                    <a:ext uri="{9D8B030D-6E8A-4147-A177-3AD203B41FA5}">
                      <a16:colId xmlns:a16="http://schemas.microsoft.com/office/drawing/2014/main" val="20002"/>
                    </a:ext>
                  </a:extLst>
                </a:gridCol>
                <a:gridCol w="1536458">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62116">
                <a:tc>
                  <a:txBody>
                    <a:bodyPr/>
                    <a:lstStyle/>
                    <a:p>
                      <a:endParaRPr lang="en-US" dirty="0"/>
                    </a:p>
                  </a:txBody>
                  <a:tcPr>
                    <a:solidFill>
                      <a:schemeClr val="accent2">
                        <a:lumMod val="75000"/>
                      </a:schemeClr>
                    </a:solidFill>
                  </a:tcPr>
                </a:tc>
                <a:tc>
                  <a:txBody>
                    <a:bodyPr/>
                    <a:lstStyle/>
                    <a:p>
                      <a:pPr algn="ctr"/>
                      <a:r>
                        <a:rPr lang="en-US" dirty="0"/>
                        <a:t>1</a:t>
                      </a:r>
                    </a:p>
                  </a:txBody>
                  <a:tcPr>
                    <a:solidFill>
                      <a:schemeClr val="accent2">
                        <a:lumMod val="75000"/>
                      </a:schemeClr>
                    </a:solidFill>
                  </a:tcPr>
                </a:tc>
                <a:tc>
                  <a:txBody>
                    <a:bodyPr/>
                    <a:lstStyle/>
                    <a:p>
                      <a:pPr algn="ctr"/>
                      <a:r>
                        <a:rPr lang="en-US" dirty="0"/>
                        <a:t>2</a:t>
                      </a:r>
                    </a:p>
                  </a:txBody>
                  <a:tcPr>
                    <a:solidFill>
                      <a:schemeClr val="accent2">
                        <a:lumMod val="75000"/>
                      </a:schemeClr>
                    </a:solidFill>
                  </a:tcPr>
                </a:tc>
                <a:tc>
                  <a:txBody>
                    <a:bodyPr/>
                    <a:lstStyle/>
                    <a:p>
                      <a:pPr algn="ctr"/>
                      <a:r>
                        <a:rPr lang="en-US" baseline="0" dirty="0"/>
                        <a:t>3</a:t>
                      </a:r>
                      <a:endParaRPr lang="en-US" dirty="0"/>
                    </a:p>
                  </a:txBody>
                  <a:tcPr>
                    <a:solidFill>
                      <a:schemeClr val="accent2">
                        <a:lumMod val="75000"/>
                      </a:schemeClr>
                    </a:solidFill>
                  </a:tcPr>
                </a:tc>
                <a:tc>
                  <a:txBody>
                    <a:bodyPr/>
                    <a:lstStyle/>
                    <a:p>
                      <a:pPr algn="ctr"/>
                      <a:r>
                        <a:rPr lang="en-US" dirty="0"/>
                        <a:t>4</a:t>
                      </a:r>
                    </a:p>
                  </a:txBody>
                  <a:tcPr>
                    <a:solidFill>
                      <a:schemeClr val="accent2">
                        <a:lumMod val="75000"/>
                      </a:schemeClr>
                    </a:solidFill>
                  </a:tcPr>
                </a:tc>
                <a:extLst>
                  <a:ext uri="{0D108BD9-81ED-4DB2-BD59-A6C34878D82A}">
                    <a16:rowId xmlns:a16="http://schemas.microsoft.com/office/drawing/2014/main" val="10000"/>
                  </a:ext>
                </a:extLst>
              </a:tr>
              <a:tr h="462116">
                <a:tc>
                  <a:txBody>
                    <a:bodyPr/>
                    <a:lstStyle/>
                    <a:p>
                      <a:r>
                        <a:rPr lang="en-US" dirty="0"/>
                        <a:t>DRE</a:t>
                      </a:r>
                    </a:p>
                  </a:txBody>
                  <a:tcPr/>
                </a:tc>
                <a:tc>
                  <a:txBody>
                    <a:bodyPr/>
                    <a:lstStyle/>
                    <a:p>
                      <a:pPr algn="ctr"/>
                      <a:r>
                        <a:rPr lang="en-US" dirty="0"/>
                        <a:t>70%</a:t>
                      </a:r>
                    </a:p>
                  </a:txBody>
                  <a:tcPr/>
                </a:tc>
                <a:tc>
                  <a:txBody>
                    <a:bodyPr/>
                    <a:lstStyle/>
                    <a:p>
                      <a:pPr algn="ctr"/>
                      <a:r>
                        <a:rPr lang="en-US" dirty="0"/>
                        <a:t>65%</a:t>
                      </a:r>
                    </a:p>
                  </a:txBody>
                  <a:tcPr/>
                </a:tc>
                <a:tc>
                  <a:txBody>
                    <a:bodyPr/>
                    <a:lstStyle/>
                    <a:p>
                      <a:pPr algn="ctr"/>
                      <a:r>
                        <a:rPr lang="en-US" dirty="0"/>
                        <a:t>20%</a:t>
                      </a:r>
                    </a:p>
                  </a:txBody>
                  <a:tcPr>
                    <a:solidFill>
                      <a:srgbClr val="FFC000"/>
                    </a:solidFill>
                  </a:tcPr>
                </a:tc>
                <a:tc>
                  <a:txBody>
                    <a:bodyPr/>
                    <a:lstStyle/>
                    <a:p>
                      <a:pPr algn="ctr"/>
                      <a:r>
                        <a:rPr lang="en-US" dirty="0"/>
                        <a:t>80%</a:t>
                      </a:r>
                    </a:p>
                  </a:txBody>
                  <a:tcPr/>
                </a:tc>
                <a:extLst>
                  <a:ext uri="{0D108BD9-81ED-4DB2-BD59-A6C34878D82A}">
                    <a16:rowId xmlns:a16="http://schemas.microsoft.com/office/drawing/2014/main" val="10001"/>
                  </a:ext>
                </a:extLst>
              </a:tr>
              <a:tr h="462116">
                <a:tc>
                  <a:txBody>
                    <a:bodyPr/>
                    <a:lstStyle/>
                    <a:p>
                      <a:r>
                        <a:rPr lang="en-US" dirty="0"/>
                        <a:t>ARB/ACE</a:t>
                      </a:r>
                    </a:p>
                  </a:txBody>
                  <a:tcPr/>
                </a:tc>
                <a:tc>
                  <a:txBody>
                    <a:bodyPr/>
                    <a:lstStyle/>
                    <a:p>
                      <a:pPr algn="ctr"/>
                      <a:r>
                        <a:rPr lang="en-US" dirty="0"/>
                        <a:t>50%</a:t>
                      </a:r>
                    </a:p>
                  </a:txBody>
                  <a:tcPr/>
                </a:tc>
                <a:tc>
                  <a:txBody>
                    <a:bodyPr/>
                    <a:lstStyle/>
                    <a:p>
                      <a:pPr algn="ctr"/>
                      <a:r>
                        <a:rPr lang="en-US" dirty="0"/>
                        <a:t>75%</a:t>
                      </a:r>
                    </a:p>
                  </a:txBody>
                  <a:tcPr/>
                </a:tc>
                <a:tc>
                  <a:txBody>
                    <a:bodyPr/>
                    <a:lstStyle/>
                    <a:p>
                      <a:pPr algn="ctr"/>
                      <a:r>
                        <a:rPr lang="en-US" dirty="0"/>
                        <a:t>35%</a:t>
                      </a:r>
                    </a:p>
                  </a:txBody>
                  <a:tcPr>
                    <a:solidFill>
                      <a:srgbClr val="FFC000"/>
                    </a:solidFill>
                  </a:tcPr>
                </a:tc>
                <a:tc>
                  <a:txBody>
                    <a:bodyPr/>
                    <a:lstStyle/>
                    <a:p>
                      <a:pPr algn="ctr"/>
                      <a:r>
                        <a:rPr lang="en-US" dirty="0"/>
                        <a:t>75%</a:t>
                      </a:r>
                    </a:p>
                  </a:txBody>
                  <a:tcPr/>
                </a:tc>
                <a:extLst>
                  <a:ext uri="{0D108BD9-81ED-4DB2-BD59-A6C34878D82A}">
                    <a16:rowId xmlns:a16="http://schemas.microsoft.com/office/drawing/2014/main" val="10002"/>
                  </a:ext>
                </a:extLst>
              </a:tr>
              <a:tr h="462116">
                <a:tc>
                  <a:txBody>
                    <a:bodyPr/>
                    <a:lstStyle/>
                    <a:p>
                      <a:r>
                        <a:rPr lang="en-US" dirty="0"/>
                        <a:t>B Blocker</a:t>
                      </a:r>
                    </a:p>
                  </a:txBody>
                  <a:tcPr/>
                </a:tc>
                <a:tc>
                  <a:txBody>
                    <a:bodyPr/>
                    <a:lstStyle/>
                    <a:p>
                      <a:pPr algn="ctr"/>
                      <a:r>
                        <a:rPr lang="en-US" dirty="0"/>
                        <a:t>45%</a:t>
                      </a:r>
                    </a:p>
                  </a:txBody>
                  <a:tcPr/>
                </a:tc>
                <a:tc>
                  <a:txBody>
                    <a:bodyPr/>
                    <a:lstStyle/>
                    <a:p>
                      <a:pPr algn="ctr"/>
                      <a:r>
                        <a:rPr lang="en-US" dirty="0"/>
                        <a:t>63%</a:t>
                      </a:r>
                    </a:p>
                  </a:txBody>
                  <a:tcPr/>
                </a:tc>
                <a:tc>
                  <a:txBody>
                    <a:bodyPr/>
                    <a:lstStyle/>
                    <a:p>
                      <a:pPr algn="ctr"/>
                      <a:r>
                        <a:rPr lang="en-US" dirty="0"/>
                        <a:t>59%</a:t>
                      </a:r>
                    </a:p>
                  </a:txBody>
                  <a:tcPr/>
                </a:tc>
                <a:tc>
                  <a:txBody>
                    <a:bodyPr/>
                    <a:lstStyle/>
                    <a:p>
                      <a:pPr algn="ctr"/>
                      <a:r>
                        <a:rPr lang="en-US" dirty="0"/>
                        <a:t>63%</a:t>
                      </a:r>
                    </a:p>
                  </a:txBody>
                  <a:tcPr/>
                </a:tc>
                <a:extLst>
                  <a:ext uri="{0D108BD9-81ED-4DB2-BD59-A6C34878D82A}">
                    <a16:rowId xmlns:a16="http://schemas.microsoft.com/office/drawing/2014/main" val="10003"/>
                  </a:ext>
                </a:extLst>
              </a:tr>
              <a:tr h="437536">
                <a:tc>
                  <a:txBody>
                    <a:bodyPr/>
                    <a:lstStyle/>
                    <a:p>
                      <a:r>
                        <a:rPr lang="en-US" dirty="0"/>
                        <a:t>FLP – CAD</a:t>
                      </a:r>
                    </a:p>
                  </a:txBody>
                  <a:tcPr/>
                </a:tc>
                <a:tc>
                  <a:txBody>
                    <a:bodyPr/>
                    <a:lstStyle/>
                    <a:p>
                      <a:pPr algn="ctr"/>
                      <a:r>
                        <a:rPr lang="en-US" dirty="0"/>
                        <a:t>61%</a:t>
                      </a:r>
                    </a:p>
                  </a:txBody>
                  <a:tcPr/>
                </a:tc>
                <a:tc>
                  <a:txBody>
                    <a:bodyPr/>
                    <a:lstStyle/>
                    <a:p>
                      <a:pPr algn="ctr"/>
                      <a:r>
                        <a:rPr lang="en-US" dirty="0"/>
                        <a:t>88%</a:t>
                      </a:r>
                    </a:p>
                  </a:txBody>
                  <a:tcPr/>
                </a:tc>
                <a:tc>
                  <a:txBody>
                    <a:bodyPr/>
                    <a:lstStyle/>
                    <a:p>
                      <a:pPr algn="ctr"/>
                      <a:r>
                        <a:rPr lang="en-US" dirty="0"/>
                        <a:t>74%</a:t>
                      </a:r>
                    </a:p>
                  </a:txBody>
                  <a:tcPr/>
                </a:tc>
                <a:tc>
                  <a:txBody>
                    <a:bodyPr/>
                    <a:lstStyle/>
                    <a:p>
                      <a:pPr algn="ctr"/>
                      <a:r>
                        <a:rPr lang="en-US" dirty="0"/>
                        <a:t>77%</a:t>
                      </a:r>
                    </a:p>
                  </a:txBody>
                  <a:tcPr/>
                </a:tc>
                <a:extLst>
                  <a:ext uri="{0D108BD9-81ED-4DB2-BD59-A6C34878D82A}">
                    <a16:rowId xmlns:a16="http://schemas.microsoft.com/office/drawing/2014/main" val="10004"/>
                  </a:ext>
                </a:extLst>
              </a:tr>
              <a:tr h="462116">
                <a:tc>
                  <a:txBody>
                    <a:bodyPr/>
                    <a:lstStyle/>
                    <a:p>
                      <a:r>
                        <a:rPr lang="en-US" dirty="0"/>
                        <a:t>Albumin</a:t>
                      </a:r>
                    </a:p>
                  </a:txBody>
                  <a:tcPr/>
                </a:tc>
                <a:tc>
                  <a:txBody>
                    <a:bodyPr/>
                    <a:lstStyle/>
                    <a:p>
                      <a:pPr algn="ctr"/>
                      <a:r>
                        <a:rPr lang="en-US" dirty="0"/>
                        <a:t>77%</a:t>
                      </a:r>
                    </a:p>
                  </a:txBody>
                  <a:tcPr/>
                </a:tc>
                <a:tc>
                  <a:txBody>
                    <a:bodyPr/>
                    <a:lstStyle/>
                    <a:p>
                      <a:pPr algn="ctr"/>
                      <a:r>
                        <a:rPr lang="en-US" dirty="0"/>
                        <a:t>66%</a:t>
                      </a:r>
                    </a:p>
                  </a:txBody>
                  <a:tcPr/>
                </a:tc>
                <a:tc>
                  <a:txBody>
                    <a:bodyPr/>
                    <a:lstStyle/>
                    <a:p>
                      <a:pPr algn="ctr"/>
                      <a:r>
                        <a:rPr lang="en-US" dirty="0"/>
                        <a:t>56%</a:t>
                      </a:r>
                    </a:p>
                  </a:txBody>
                  <a:tcPr/>
                </a:tc>
                <a:tc>
                  <a:txBody>
                    <a:bodyPr/>
                    <a:lstStyle/>
                    <a:p>
                      <a:pPr algn="ctr"/>
                      <a:r>
                        <a:rPr lang="en-US" dirty="0"/>
                        <a:t>33%</a:t>
                      </a:r>
                    </a:p>
                  </a:txBody>
                  <a:tcPr>
                    <a:solidFill>
                      <a:srgbClr val="FFC000"/>
                    </a:solidFill>
                  </a:tcPr>
                </a:tc>
                <a:extLst>
                  <a:ext uri="{0D108BD9-81ED-4DB2-BD59-A6C34878D82A}">
                    <a16:rowId xmlns:a16="http://schemas.microsoft.com/office/drawing/2014/main" val="10005"/>
                  </a:ext>
                </a:extLst>
              </a:tr>
              <a:tr h="462116">
                <a:tc>
                  <a:txBody>
                    <a:bodyPr/>
                    <a:lstStyle/>
                    <a:p>
                      <a:r>
                        <a:rPr lang="en-US" dirty="0"/>
                        <a:t>HbA1c</a:t>
                      </a:r>
                    </a:p>
                  </a:txBody>
                  <a:tcPr/>
                </a:tc>
                <a:tc>
                  <a:txBody>
                    <a:bodyPr/>
                    <a:lstStyle/>
                    <a:p>
                      <a:pPr algn="ctr"/>
                      <a:r>
                        <a:rPr lang="en-US" dirty="0"/>
                        <a:t>88%</a:t>
                      </a:r>
                    </a:p>
                  </a:txBody>
                  <a:tcPr/>
                </a:tc>
                <a:tc>
                  <a:txBody>
                    <a:bodyPr/>
                    <a:lstStyle/>
                    <a:p>
                      <a:pPr algn="ctr"/>
                      <a:r>
                        <a:rPr lang="en-US" dirty="0"/>
                        <a:t>76%</a:t>
                      </a:r>
                    </a:p>
                  </a:txBody>
                  <a:tcPr/>
                </a:tc>
                <a:tc>
                  <a:txBody>
                    <a:bodyPr/>
                    <a:lstStyle/>
                    <a:p>
                      <a:pPr algn="ctr"/>
                      <a:r>
                        <a:rPr lang="en-US" dirty="0"/>
                        <a:t>66%</a:t>
                      </a:r>
                    </a:p>
                  </a:txBody>
                  <a:tcPr/>
                </a:tc>
                <a:tc>
                  <a:txBody>
                    <a:bodyPr/>
                    <a:lstStyle/>
                    <a:p>
                      <a:pPr algn="ctr"/>
                      <a:r>
                        <a:rPr lang="en-US" dirty="0"/>
                        <a:t>90%</a:t>
                      </a:r>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838200" y="5177135"/>
            <a:ext cx="7136490" cy="461665"/>
          </a:xfrm>
          <a:prstGeom prst="rect">
            <a:avLst/>
          </a:prstGeom>
          <a:noFill/>
        </p:spPr>
        <p:txBody>
          <a:bodyPr wrap="square" rtlCol="0">
            <a:spAutoFit/>
          </a:bodyPr>
          <a:lstStyle/>
          <a:p>
            <a:r>
              <a:rPr lang="en-US" i="1" dirty="0"/>
              <a:t>What approach might you take given this data?</a:t>
            </a:r>
          </a:p>
        </p:txBody>
      </p:sp>
    </p:spTree>
    <p:extLst>
      <p:ext uri="{BB962C8B-B14F-4D97-AF65-F5344CB8AC3E}">
        <p14:creationId xmlns:p14="http://schemas.microsoft.com/office/powerpoint/2010/main" val="172762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Using HEDIS Indicators</a:t>
            </a:r>
          </a:p>
        </p:txBody>
      </p:sp>
      <p:sp>
        <p:nvSpPr>
          <p:cNvPr id="3" name="Content Placeholder 2"/>
          <p:cNvSpPr>
            <a:spLocks noGrp="1"/>
          </p:cNvSpPr>
          <p:nvPr>
            <p:ph idx="1"/>
          </p:nvPr>
        </p:nvSpPr>
        <p:spPr>
          <a:xfrm>
            <a:off x="685800" y="1752600"/>
            <a:ext cx="8001000" cy="3581400"/>
          </a:xfrm>
        </p:spPr>
        <p:txBody>
          <a:bodyPr>
            <a:normAutofit/>
          </a:bodyPr>
          <a:lstStyle/>
          <a:p>
            <a:pPr>
              <a:buFont typeface="Arial" pitchFamily="34" charset="0"/>
              <a:buChar char="•"/>
            </a:pPr>
            <a:r>
              <a:rPr lang="en-US" dirty="0"/>
              <a:t>Use data to discover care gaps </a:t>
            </a:r>
          </a:p>
          <a:p>
            <a:pPr>
              <a:buFont typeface="Arial" pitchFamily="34" charset="0"/>
              <a:buChar char="•"/>
            </a:pPr>
            <a:r>
              <a:rPr lang="en-US" dirty="0"/>
              <a:t>Identify training needs to remedy the situation</a:t>
            </a:r>
          </a:p>
          <a:p>
            <a:pPr marL="0" indent="0"/>
            <a:endParaRPr lang="en-US" dirty="0"/>
          </a:p>
          <a:p>
            <a:pPr>
              <a:buFont typeface="Arial" pitchFamily="34" charset="0"/>
              <a:buChar char="•"/>
            </a:pPr>
            <a:r>
              <a:rPr lang="en-US" dirty="0"/>
              <a:t>Example: First quarter focus on indicator one: Asthma – found the care gap, targeted educational efforts </a:t>
            </a:r>
          </a:p>
          <a:p>
            <a:pPr lvl="1">
              <a:buFont typeface="Arial" pitchFamily="34" charset="0"/>
              <a:buChar char="•"/>
            </a:pPr>
            <a:r>
              <a:rPr lang="en-US" dirty="0"/>
              <a:t>Substantially reduced percentage with care gap</a:t>
            </a:r>
          </a:p>
          <a:p>
            <a:pPr lvl="2"/>
            <a:r>
              <a:rPr lang="en-US" dirty="0"/>
              <a:t>Range 22% - 62% reduction</a:t>
            </a:r>
          </a:p>
          <a:p>
            <a:pPr lvl="2"/>
            <a:r>
              <a:rPr lang="en-US" dirty="0"/>
              <a:t>Median 45% reduction in care gap</a:t>
            </a:r>
          </a:p>
          <a:p>
            <a:pPr lvl="1"/>
            <a:endParaRPr lang="en-US" dirty="0"/>
          </a:p>
        </p:txBody>
      </p:sp>
      <p:sp>
        <p:nvSpPr>
          <p:cNvPr id="4" name="TextBox 3"/>
          <p:cNvSpPr txBox="1"/>
          <p:nvPr/>
        </p:nvSpPr>
        <p:spPr>
          <a:xfrm>
            <a:off x="6804660" y="5640288"/>
            <a:ext cx="2339340" cy="307777"/>
          </a:xfrm>
          <a:prstGeom prst="rect">
            <a:avLst/>
          </a:prstGeom>
          <a:noFill/>
        </p:spPr>
        <p:txBody>
          <a:bodyPr wrap="square" rtlCol="0">
            <a:spAutoFit/>
          </a:bodyPr>
          <a:lstStyle/>
          <a:p>
            <a:pPr algn="r"/>
            <a:r>
              <a:rPr lang="en-US" sz="1400" i="1" dirty="0"/>
              <a:t>Parks, 2012</a:t>
            </a:r>
          </a:p>
        </p:txBody>
      </p:sp>
    </p:spTree>
    <p:extLst>
      <p:ext uri="{BB962C8B-B14F-4D97-AF65-F5344CB8AC3E}">
        <p14:creationId xmlns:p14="http://schemas.microsoft.com/office/powerpoint/2010/main" val="320019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a:t>
            </a:r>
          </a:p>
        </p:txBody>
      </p:sp>
      <p:sp>
        <p:nvSpPr>
          <p:cNvPr id="3" name="Content Placeholder 2"/>
          <p:cNvSpPr>
            <a:spLocks noGrp="1"/>
          </p:cNvSpPr>
          <p:nvPr>
            <p:ph idx="1"/>
          </p:nvPr>
        </p:nvSpPr>
        <p:spPr/>
        <p:txBody>
          <a:bodyPr/>
          <a:lstStyle/>
          <a:p>
            <a:pPr marL="0" indent="0"/>
            <a:r>
              <a:rPr lang="en-US" dirty="0"/>
              <a:t>The process of </a:t>
            </a:r>
            <a:r>
              <a:rPr lang="en-US" i="1" u="sng" dirty="0"/>
              <a:t>establishing a standard</a:t>
            </a:r>
            <a:r>
              <a:rPr lang="en-US" i="1" dirty="0"/>
              <a:t> </a:t>
            </a:r>
            <a:r>
              <a:rPr lang="en-US" dirty="0"/>
              <a:t>of excellence and </a:t>
            </a:r>
            <a:r>
              <a:rPr lang="en-US" i="1" u="sng" dirty="0"/>
              <a:t>comparing</a:t>
            </a:r>
            <a:r>
              <a:rPr lang="en-US" i="1" dirty="0"/>
              <a:t> </a:t>
            </a:r>
            <a:r>
              <a:rPr lang="en-US" dirty="0"/>
              <a:t>a business function or activity, a product, or an enterprise as a whole </a:t>
            </a:r>
            <a:r>
              <a:rPr lang="en-US" i="1" u="sng" dirty="0"/>
              <a:t>with that standard</a:t>
            </a:r>
            <a:r>
              <a:rPr lang="en-US" dirty="0"/>
              <a:t> — will be used increasingly by healthcare institutions to reduce expenses and simultaneously improve product and service quality.</a:t>
            </a:r>
          </a:p>
          <a:p>
            <a:endParaRPr lang="en-US" dirty="0"/>
          </a:p>
        </p:txBody>
      </p:sp>
      <p:sp>
        <p:nvSpPr>
          <p:cNvPr id="4" name="TextBox 3"/>
          <p:cNvSpPr txBox="1"/>
          <p:nvPr/>
        </p:nvSpPr>
        <p:spPr>
          <a:xfrm>
            <a:off x="5360592" y="5573552"/>
            <a:ext cx="3783408" cy="307777"/>
          </a:xfrm>
          <a:prstGeom prst="rect">
            <a:avLst/>
          </a:prstGeom>
          <a:noFill/>
        </p:spPr>
        <p:txBody>
          <a:bodyPr wrap="none" rtlCol="0">
            <a:spAutoFit/>
          </a:bodyPr>
          <a:lstStyle/>
          <a:p>
            <a:r>
              <a:rPr lang="en-US" sz="1400" i="1" dirty="0"/>
              <a:t>Radiology Management. 1994 Fall;16(4):35-9</a:t>
            </a:r>
          </a:p>
        </p:txBody>
      </p:sp>
    </p:spTree>
    <p:extLst>
      <p:ext uri="{BB962C8B-B14F-4D97-AF65-F5344CB8AC3E}">
        <p14:creationId xmlns:p14="http://schemas.microsoft.com/office/powerpoint/2010/main" val="430057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Benchmarking Example</a:t>
            </a:r>
          </a:p>
        </p:txBody>
      </p:sp>
      <p:pic>
        <p:nvPicPr>
          <p:cNvPr id="1026" name="Picture 2" descr="Benchmarking chart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56754"/>
            <a:ext cx="7543800" cy="423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568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Registries</a:t>
            </a:r>
          </a:p>
        </p:txBody>
      </p:sp>
      <p:sp>
        <p:nvSpPr>
          <p:cNvPr id="3" name="Content Placeholder 2"/>
          <p:cNvSpPr>
            <a:spLocks noGrp="1"/>
          </p:cNvSpPr>
          <p:nvPr>
            <p:ph idx="1"/>
          </p:nvPr>
        </p:nvSpPr>
        <p:spPr>
          <a:xfrm>
            <a:off x="685800" y="1744457"/>
            <a:ext cx="6885938" cy="3733800"/>
          </a:xfrm>
        </p:spPr>
        <p:txBody>
          <a:bodyPr/>
          <a:lstStyle/>
          <a:p>
            <a:pPr>
              <a:buFont typeface="Arial" pitchFamily="34" charset="0"/>
              <a:buChar char="•"/>
            </a:pPr>
            <a:r>
              <a:rPr lang="en-US" sz="2200" dirty="0"/>
              <a:t>Systematic collection of a clearly defined set of health and demographic </a:t>
            </a:r>
            <a:r>
              <a:rPr lang="en-US" sz="2200" b="1" dirty="0"/>
              <a:t>data</a:t>
            </a:r>
            <a:r>
              <a:rPr lang="en-US" sz="2200" dirty="0"/>
              <a:t> for patients with specific health characteristics</a:t>
            </a:r>
          </a:p>
          <a:p>
            <a:pPr>
              <a:buFont typeface="Arial" pitchFamily="34" charset="0"/>
              <a:buChar char="•"/>
            </a:pPr>
            <a:r>
              <a:rPr lang="en-US" sz="2200" dirty="0"/>
              <a:t>Held in a central </a:t>
            </a:r>
            <a:r>
              <a:rPr lang="en-US" sz="2200" b="1" dirty="0"/>
              <a:t>database</a:t>
            </a:r>
            <a:r>
              <a:rPr lang="en-US" sz="2200" dirty="0"/>
              <a:t> for a predefined purpose</a:t>
            </a:r>
          </a:p>
          <a:p>
            <a:pPr>
              <a:buFont typeface="Arial" pitchFamily="34" charset="0"/>
              <a:buChar char="•"/>
            </a:pPr>
            <a:r>
              <a:rPr lang="en-US" sz="2200" dirty="0"/>
              <a:t>Medical registries can serve </a:t>
            </a:r>
            <a:r>
              <a:rPr lang="en-US" sz="2200" b="1" dirty="0"/>
              <a:t>different purposes </a:t>
            </a:r>
            <a:r>
              <a:rPr lang="en-US" sz="2200" dirty="0"/>
              <a:t>— as a tool to monitor and improve quality of care (including risk stratification), or as a resource for epidemiological research</a:t>
            </a:r>
          </a:p>
        </p:txBody>
      </p:sp>
      <p:pic>
        <p:nvPicPr>
          <p:cNvPr id="7" name="Picture 2" descr="Image of a hand filing fold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33565">
            <a:off x="7743033" y="1303690"/>
            <a:ext cx="1092942" cy="15344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icture of woman on compute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39000" y="3962803"/>
            <a:ext cx="1685324" cy="13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38400" y="5618484"/>
            <a:ext cx="6685280" cy="307777"/>
          </a:xfrm>
          <a:prstGeom prst="rect">
            <a:avLst/>
          </a:prstGeom>
          <a:noFill/>
        </p:spPr>
        <p:txBody>
          <a:bodyPr wrap="square" rtlCol="0">
            <a:spAutoFit/>
          </a:bodyPr>
          <a:lstStyle/>
          <a:p>
            <a:pPr algn="r"/>
            <a:r>
              <a:rPr lang="en-US" sz="1400" i="1" dirty="0"/>
              <a:t>Journal American Medical Informatics Association 2002 Nov-Dec; 9(6): 600–611</a:t>
            </a:r>
          </a:p>
        </p:txBody>
      </p:sp>
    </p:spTree>
    <p:extLst>
      <p:ext uri="{BB962C8B-B14F-4D97-AF65-F5344CB8AC3E}">
        <p14:creationId xmlns:p14="http://schemas.microsoft.com/office/powerpoint/2010/main" val="318678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914400"/>
            <a:ext cx="8001000" cy="838200"/>
          </a:xfrm>
        </p:spPr>
        <p:txBody>
          <a:bodyPr/>
          <a:lstStyle/>
          <a:p>
            <a:r>
              <a:rPr lang="en-US" dirty="0"/>
              <a:t>Registry Example: Diabetes</a:t>
            </a:r>
          </a:p>
        </p:txBody>
      </p:sp>
      <p:pic>
        <p:nvPicPr>
          <p:cNvPr id="28674" name="Picture 2" descr="Example of a registry for diabetes"/>
          <p:cNvPicPr>
            <a:picLocks noGrp="1" noChangeAspect="1" noChangeArrowheads="1"/>
          </p:cNvPicPr>
          <p:nvPr>
            <p:ph idx="1"/>
          </p:nvPr>
        </p:nvPicPr>
        <p:blipFill rotWithShape="1">
          <a:blip r:embed="rId2" cstate="print"/>
          <a:srcRect t="2550" b="43294"/>
          <a:stretch/>
        </p:blipFill>
        <p:spPr bwMode="auto">
          <a:xfrm>
            <a:off x="807720" y="1600200"/>
            <a:ext cx="7955280" cy="2832778"/>
          </a:xfrm>
          <a:prstGeom prst="rect">
            <a:avLst/>
          </a:prstGeom>
          <a:noFill/>
          <a:ln w="9525">
            <a:noFill/>
            <a:miter lim="800000"/>
            <a:headEnd/>
            <a:tailEnd/>
          </a:ln>
        </p:spPr>
      </p:pic>
      <p:sp>
        <p:nvSpPr>
          <p:cNvPr id="3" name="Rectangle 2"/>
          <p:cNvSpPr/>
          <p:nvPr/>
        </p:nvSpPr>
        <p:spPr>
          <a:xfrm>
            <a:off x="838200" y="4572000"/>
            <a:ext cx="7924800" cy="830997"/>
          </a:xfrm>
          <a:prstGeom prst="rect">
            <a:avLst/>
          </a:prstGeom>
        </p:spPr>
        <p:txBody>
          <a:bodyPr wrap="square">
            <a:spAutoFit/>
          </a:bodyPr>
          <a:lstStyle/>
          <a:p>
            <a:r>
              <a:rPr lang="en-US" b="1" dirty="0"/>
              <a:t>Another view of health measurements and due dates for next measurements</a:t>
            </a:r>
          </a:p>
        </p:txBody>
      </p:sp>
    </p:spTree>
    <p:extLst>
      <p:ext uri="{BB962C8B-B14F-4D97-AF65-F5344CB8AC3E}">
        <p14:creationId xmlns:p14="http://schemas.microsoft.com/office/powerpoint/2010/main" val="3447727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5671" y="838200"/>
            <a:ext cx="8001000" cy="838200"/>
          </a:xfrm>
        </p:spPr>
        <p:txBody>
          <a:bodyPr/>
          <a:lstStyle/>
          <a:p>
            <a:r>
              <a:rPr lang="en-US" b="1" dirty="0"/>
              <a:t>Using Data to Identify Gaps in Care</a:t>
            </a:r>
            <a:br>
              <a:rPr lang="en-US" b="1" dirty="0"/>
            </a:br>
            <a:endParaRPr lang="en-US" dirty="0"/>
          </a:p>
        </p:txBody>
      </p:sp>
      <p:graphicFrame>
        <p:nvGraphicFramePr>
          <p:cNvPr id="6" name="Table 5" descr="Chart of data to identify gaps in care"/>
          <p:cNvGraphicFramePr>
            <a:graphicFrameLocks noGrp="1"/>
          </p:cNvGraphicFramePr>
          <p:nvPr>
            <p:extLst>
              <p:ext uri="{D42A27DB-BD31-4B8C-83A1-F6EECF244321}">
                <p14:modId xmlns:p14="http://schemas.microsoft.com/office/powerpoint/2010/main" val="111602884"/>
              </p:ext>
            </p:extLst>
          </p:nvPr>
        </p:nvGraphicFramePr>
        <p:xfrm>
          <a:off x="685803" y="1447800"/>
          <a:ext cx="8305798" cy="4038597"/>
        </p:xfrm>
        <a:graphic>
          <a:graphicData uri="http://schemas.openxmlformats.org/drawingml/2006/table">
            <a:tbl>
              <a:tblPr firstRow="1" bandRow="1">
                <a:tableStyleId>{5C22544A-7EE6-4342-B048-85BDC9FD1C3A}</a:tableStyleId>
              </a:tblPr>
              <a:tblGrid>
                <a:gridCol w="1989124">
                  <a:extLst>
                    <a:ext uri="{9D8B030D-6E8A-4147-A177-3AD203B41FA5}">
                      <a16:colId xmlns:a16="http://schemas.microsoft.com/office/drawing/2014/main" val="4076109554"/>
                    </a:ext>
                  </a:extLst>
                </a:gridCol>
                <a:gridCol w="902382">
                  <a:extLst>
                    <a:ext uri="{9D8B030D-6E8A-4147-A177-3AD203B41FA5}">
                      <a16:colId xmlns:a16="http://schemas.microsoft.com/office/drawing/2014/main" val="3691255414"/>
                    </a:ext>
                  </a:extLst>
                </a:gridCol>
                <a:gridCol w="902382">
                  <a:extLst>
                    <a:ext uri="{9D8B030D-6E8A-4147-A177-3AD203B41FA5}">
                      <a16:colId xmlns:a16="http://schemas.microsoft.com/office/drawing/2014/main" val="1955053828"/>
                    </a:ext>
                  </a:extLst>
                </a:gridCol>
                <a:gridCol w="902382">
                  <a:extLst>
                    <a:ext uri="{9D8B030D-6E8A-4147-A177-3AD203B41FA5}">
                      <a16:colId xmlns:a16="http://schemas.microsoft.com/office/drawing/2014/main" val="1774843903"/>
                    </a:ext>
                  </a:extLst>
                </a:gridCol>
                <a:gridCol w="902382">
                  <a:extLst>
                    <a:ext uri="{9D8B030D-6E8A-4147-A177-3AD203B41FA5}">
                      <a16:colId xmlns:a16="http://schemas.microsoft.com/office/drawing/2014/main" val="1749034759"/>
                    </a:ext>
                  </a:extLst>
                </a:gridCol>
                <a:gridCol w="902382">
                  <a:extLst>
                    <a:ext uri="{9D8B030D-6E8A-4147-A177-3AD203B41FA5}">
                      <a16:colId xmlns:a16="http://schemas.microsoft.com/office/drawing/2014/main" val="3927301735"/>
                    </a:ext>
                  </a:extLst>
                </a:gridCol>
                <a:gridCol w="902382">
                  <a:extLst>
                    <a:ext uri="{9D8B030D-6E8A-4147-A177-3AD203B41FA5}">
                      <a16:colId xmlns:a16="http://schemas.microsoft.com/office/drawing/2014/main" val="3303273241"/>
                    </a:ext>
                  </a:extLst>
                </a:gridCol>
                <a:gridCol w="902382">
                  <a:extLst>
                    <a:ext uri="{9D8B030D-6E8A-4147-A177-3AD203B41FA5}">
                      <a16:colId xmlns:a16="http://schemas.microsoft.com/office/drawing/2014/main" val="3689228481"/>
                    </a:ext>
                  </a:extLst>
                </a:gridCol>
              </a:tblGrid>
              <a:tr h="414300">
                <a:tc>
                  <a:txBody>
                    <a:bodyPr/>
                    <a:lstStyle/>
                    <a:p>
                      <a:pPr algn="ctr"/>
                      <a:r>
                        <a:rPr lang="en-US" b="1" dirty="0"/>
                        <a:t>--</a:t>
                      </a:r>
                    </a:p>
                  </a:txBody>
                  <a:tcPr>
                    <a:solidFill>
                      <a:schemeClr val="bg1"/>
                    </a:solidFill>
                  </a:tcPr>
                </a:tc>
                <a:tc>
                  <a:txBody>
                    <a:bodyPr/>
                    <a:lstStyle/>
                    <a:p>
                      <a:pPr algn="ctr" rtl="0" fontAlgn="ctr"/>
                      <a:r>
                        <a:rPr lang="en-US" sz="1100" b="1" i="0" u="none" strike="noStrike" dirty="0">
                          <a:solidFill>
                            <a:srgbClr val="000000"/>
                          </a:solidFill>
                          <a:latin typeface="Arial"/>
                        </a:rPr>
                        <a:t>ALL PROVIDERS</a:t>
                      </a:r>
                      <a:r>
                        <a:rPr lang="en-US" sz="1100" b="1" i="0" u="none" strike="noStrike" dirty="0">
                          <a:solidFill>
                            <a:srgbClr val="000000"/>
                          </a:solidFill>
                          <a:latin typeface="Calibri"/>
                        </a:rPr>
                        <a:t> </a:t>
                      </a:r>
                      <a:endParaRPr lang="en-US" sz="1100" b="1" i="0" u="none" strike="noStrike" dirty="0">
                        <a:solidFill>
                          <a:srgbClr val="000000"/>
                        </a:solidFill>
                        <a:latin typeface="Arial"/>
                      </a:endParaRPr>
                    </a:p>
                  </a:txBody>
                  <a:tcPr marL="5536" marR="5536" marT="5536" marB="0" anchor="ctr">
                    <a:solidFill>
                      <a:schemeClr val="bg1"/>
                    </a:solidFill>
                  </a:tcPr>
                </a:tc>
                <a:tc>
                  <a:txBody>
                    <a:bodyPr/>
                    <a:lstStyle/>
                    <a:p>
                      <a:pPr algn="ctr" rtl="0" fontAlgn="ctr"/>
                      <a:r>
                        <a:rPr lang="en-US" sz="1100" b="1" i="0" u="none" strike="noStrike" dirty="0">
                          <a:solidFill>
                            <a:srgbClr val="000000"/>
                          </a:solidFill>
                          <a:latin typeface="Calibri"/>
                        </a:rPr>
                        <a:t>Provider A</a:t>
                      </a:r>
                    </a:p>
                  </a:txBody>
                  <a:tcPr marL="5536" marR="5536" marT="5536" marB="0" anchor="ctr">
                    <a:solidFill>
                      <a:schemeClr val="bg1"/>
                    </a:solidFill>
                  </a:tcPr>
                </a:tc>
                <a:tc>
                  <a:txBody>
                    <a:bodyPr/>
                    <a:lstStyle/>
                    <a:p>
                      <a:pPr algn="ctr" rtl="0" fontAlgn="ctr"/>
                      <a:r>
                        <a:rPr lang="en-US" sz="1100" b="1" i="0" u="none" strike="noStrike" dirty="0">
                          <a:solidFill>
                            <a:srgbClr val="000000"/>
                          </a:solidFill>
                          <a:latin typeface="Calibri"/>
                        </a:rPr>
                        <a:t>Provider B</a:t>
                      </a:r>
                    </a:p>
                  </a:txBody>
                  <a:tcPr marL="5536" marR="5536" marT="5536" marB="0" anchor="ctr">
                    <a:solidFill>
                      <a:schemeClr val="bg1"/>
                    </a:solidFill>
                  </a:tcPr>
                </a:tc>
                <a:tc>
                  <a:txBody>
                    <a:bodyPr/>
                    <a:lstStyle/>
                    <a:p>
                      <a:pPr algn="ctr" rtl="0" fontAlgn="ctr"/>
                      <a:r>
                        <a:rPr lang="en-US" sz="1100" b="1" i="0" u="none" strike="noStrike" dirty="0">
                          <a:solidFill>
                            <a:srgbClr val="000000"/>
                          </a:solidFill>
                          <a:latin typeface="Calibri"/>
                        </a:rPr>
                        <a:t>Provider C</a:t>
                      </a:r>
                    </a:p>
                  </a:txBody>
                  <a:tcPr marL="5536" marR="5536" marT="5536" marB="0" anchor="ctr">
                    <a:solidFill>
                      <a:schemeClr val="bg1"/>
                    </a:solidFill>
                  </a:tcPr>
                </a:tc>
                <a:tc>
                  <a:txBody>
                    <a:bodyPr/>
                    <a:lstStyle/>
                    <a:p>
                      <a:pPr algn="ctr" rtl="0" fontAlgn="ctr"/>
                      <a:r>
                        <a:rPr lang="en-US" sz="1100" b="1" i="0" u="none" strike="noStrike" dirty="0">
                          <a:solidFill>
                            <a:srgbClr val="000000"/>
                          </a:solidFill>
                          <a:latin typeface="Calibri"/>
                        </a:rPr>
                        <a:t>Provider D</a:t>
                      </a:r>
                    </a:p>
                  </a:txBody>
                  <a:tcPr marL="5536" marR="5536" marT="5536" marB="0" anchor="ctr">
                    <a:solidFill>
                      <a:schemeClr val="bg1"/>
                    </a:solidFill>
                  </a:tcPr>
                </a:tc>
                <a:tc>
                  <a:txBody>
                    <a:bodyPr/>
                    <a:lstStyle/>
                    <a:p>
                      <a:pPr algn="ctr" rtl="0" fontAlgn="ctr"/>
                      <a:r>
                        <a:rPr lang="en-US" sz="1100" b="1" i="0" u="none" strike="noStrike" dirty="0">
                          <a:solidFill>
                            <a:srgbClr val="000000"/>
                          </a:solidFill>
                          <a:latin typeface="Calibri"/>
                        </a:rPr>
                        <a:t>Provider E</a:t>
                      </a:r>
                    </a:p>
                  </a:txBody>
                  <a:tcPr marL="5536" marR="5536" marT="5536" marB="0" anchor="ctr">
                    <a:solidFill>
                      <a:schemeClr val="bg1"/>
                    </a:solidFill>
                  </a:tcPr>
                </a:tc>
                <a:tc>
                  <a:txBody>
                    <a:bodyPr/>
                    <a:lstStyle/>
                    <a:p>
                      <a:pPr algn="ctr" rtl="0" fontAlgn="b"/>
                      <a:r>
                        <a:rPr lang="en-US" sz="1100" b="1" i="0" u="none" strike="noStrike" dirty="0">
                          <a:solidFill>
                            <a:srgbClr val="000000"/>
                          </a:solidFill>
                          <a:latin typeface="Calibri"/>
                        </a:rPr>
                        <a:t>All providers</a:t>
                      </a:r>
                    </a:p>
                  </a:txBody>
                  <a:tcPr marL="5536" marR="5536" marT="5536" marB="0" anchor="b">
                    <a:solidFill>
                      <a:schemeClr val="bg1"/>
                    </a:solidFill>
                  </a:tcPr>
                </a:tc>
                <a:extLst>
                  <a:ext uri="{0D108BD9-81ED-4DB2-BD59-A6C34878D82A}">
                    <a16:rowId xmlns:a16="http://schemas.microsoft.com/office/drawing/2014/main" val="371657699"/>
                  </a:ext>
                </a:extLst>
              </a:tr>
              <a:tr h="458571">
                <a:tc>
                  <a:txBody>
                    <a:bodyPr/>
                    <a:lstStyle/>
                    <a:p>
                      <a:pPr algn="ctr" rtl="0" fontAlgn="ctr"/>
                      <a:r>
                        <a:rPr lang="en-US" sz="1400" b="0" i="0" u="none" strike="noStrike" dirty="0">
                          <a:solidFill>
                            <a:srgbClr val="000000"/>
                          </a:solidFill>
                          <a:latin typeface="Calibri"/>
                        </a:rPr>
                        <a:t>DM Pt's A1C &lt;7.0, </a:t>
                      </a:r>
                      <a:r>
                        <a:rPr lang="en-US" sz="1400" b="1" i="0" u="none" strike="noStrike" dirty="0">
                          <a:solidFill>
                            <a:srgbClr val="000000"/>
                          </a:solidFill>
                          <a:latin typeface="Calibri"/>
                        </a:rPr>
                        <a:t>GOAL 40%</a:t>
                      </a:r>
                      <a:r>
                        <a:rPr lang="en-US" sz="1400" b="0" i="0" u="none" strike="noStrike" dirty="0">
                          <a:solidFill>
                            <a:srgbClr val="000000"/>
                          </a:solidFill>
                          <a:latin typeface="Calibri"/>
                        </a:rPr>
                        <a:t> </a:t>
                      </a:r>
                    </a:p>
                  </a:txBody>
                  <a:tcPr marL="5536" marR="5536" marT="5536" marB="0" anchor="ctr">
                    <a:solidFill>
                      <a:srgbClr val="FFFF00"/>
                    </a:solidFill>
                  </a:tcPr>
                </a:tc>
                <a:tc>
                  <a:txBody>
                    <a:bodyPr/>
                    <a:lstStyle/>
                    <a:p>
                      <a:pPr algn="ctr" rtl="0" fontAlgn="ctr"/>
                      <a:r>
                        <a:rPr lang="en-US" sz="1800" b="1" i="0" u="none" strike="noStrike" dirty="0">
                          <a:solidFill>
                            <a:srgbClr val="000000"/>
                          </a:solidFill>
                          <a:latin typeface="Calibri"/>
                        </a:rPr>
                        <a:t>48%</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51%</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41%</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43%</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61%</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0%</a:t>
                      </a:r>
                    </a:p>
                  </a:txBody>
                  <a:tcPr marL="5536" marR="5536" marT="5536" marB="0" anchor="ctr"/>
                </a:tc>
                <a:tc>
                  <a:txBody>
                    <a:bodyPr/>
                    <a:lstStyle/>
                    <a:p>
                      <a:pPr algn="ctr" rtl="0" fontAlgn="ctr"/>
                      <a:r>
                        <a:rPr lang="en-US" sz="1800" b="1" i="0" u="none" strike="noStrike" dirty="0">
                          <a:solidFill>
                            <a:srgbClr val="000000"/>
                          </a:solidFill>
                          <a:latin typeface="Calibri"/>
                        </a:rPr>
                        <a:t>47%</a:t>
                      </a:r>
                    </a:p>
                  </a:txBody>
                  <a:tcPr marL="5536" marR="5536" marT="5536" marB="0" anchor="ctr">
                    <a:solidFill>
                      <a:srgbClr val="00B050"/>
                    </a:solidFill>
                  </a:tcPr>
                </a:tc>
                <a:extLst>
                  <a:ext uri="{0D108BD9-81ED-4DB2-BD59-A6C34878D82A}">
                    <a16:rowId xmlns:a16="http://schemas.microsoft.com/office/drawing/2014/main" val="2246849338"/>
                  </a:ext>
                </a:extLst>
              </a:tr>
              <a:tr h="414300">
                <a:tc>
                  <a:txBody>
                    <a:bodyPr/>
                    <a:lstStyle/>
                    <a:p>
                      <a:pPr algn="ctr" rtl="0" fontAlgn="ctr"/>
                      <a:endParaRPr lang="en-US" sz="1400" b="0" i="0" u="none" strike="noStrike" dirty="0">
                        <a:solidFill>
                          <a:srgbClr val="000000"/>
                        </a:solidFill>
                        <a:latin typeface="Calibri"/>
                      </a:endParaRPr>
                    </a:p>
                  </a:txBody>
                  <a:tcPr marL="5536" marR="5536" marT="5536" marB="0" anchor="ctr">
                    <a:solidFill>
                      <a:srgbClr val="FFFF00"/>
                    </a:solidFill>
                  </a:tcPr>
                </a:tc>
                <a:tc>
                  <a:txBody>
                    <a:bodyPr/>
                    <a:lstStyle/>
                    <a:p>
                      <a:pPr algn="ctr" rtl="0" fontAlgn="ctr"/>
                      <a:r>
                        <a:rPr lang="en-US" sz="1800" b="1" i="0" u="none" strike="noStrike" dirty="0">
                          <a:solidFill>
                            <a:srgbClr val="000000"/>
                          </a:solidFill>
                          <a:latin typeface="Calibri"/>
                        </a:rPr>
                        <a:t>75%</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80%</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72%</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78%</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70%</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100%</a:t>
                      </a:r>
                    </a:p>
                  </a:txBody>
                  <a:tcPr marL="5536" marR="5536" marT="5536" marB="0" anchor="ctr">
                    <a:solidFill>
                      <a:srgbClr val="00B050"/>
                    </a:solidFill>
                  </a:tcPr>
                </a:tc>
                <a:tc>
                  <a:txBody>
                    <a:bodyPr/>
                    <a:lstStyle/>
                    <a:p>
                      <a:pPr algn="ctr" fontAlgn="ctr"/>
                      <a:r>
                        <a:rPr lang="en-US" sz="1800" b="1" i="0" u="none" strike="noStrike" dirty="0">
                          <a:solidFill>
                            <a:srgbClr val="000000"/>
                          </a:solidFill>
                          <a:latin typeface="Calibri"/>
                        </a:rPr>
                        <a:t>-- </a:t>
                      </a:r>
                    </a:p>
                  </a:txBody>
                  <a:tcPr marL="5536" marR="5536" marT="5536" marB="0" anchor="ctr"/>
                </a:tc>
                <a:extLst>
                  <a:ext uri="{0D108BD9-81ED-4DB2-BD59-A6C34878D82A}">
                    <a16:rowId xmlns:a16="http://schemas.microsoft.com/office/drawing/2014/main" val="3452834362"/>
                  </a:ext>
                </a:extLst>
              </a:tr>
              <a:tr h="458571">
                <a:tc>
                  <a:txBody>
                    <a:bodyPr/>
                    <a:lstStyle/>
                    <a:p>
                      <a:pPr algn="ctr" rtl="0" fontAlgn="ctr"/>
                      <a:r>
                        <a:rPr lang="en-US" sz="1400" b="0" i="0" u="none" strike="noStrike" dirty="0">
                          <a:solidFill>
                            <a:srgbClr val="000000"/>
                          </a:solidFill>
                          <a:latin typeface="Calibri"/>
                        </a:rPr>
                        <a:t>DM Pt's A1c &lt;9.0, </a:t>
                      </a:r>
                      <a:r>
                        <a:rPr lang="en-US" sz="1400" b="1" i="0" u="none" strike="noStrike" dirty="0">
                          <a:solidFill>
                            <a:srgbClr val="000000"/>
                          </a:solidFill>
                          <a:latin typeface="Calibri"/>
                        </a:rPr>
                        <a:t>GOAL 68%</a:t>
                      </a:r>
                      <a:r>
                        <a:rPr lang="en-US" sz="1400" b="0" i="0" u="none" strike="noStrike" dirty="0">
                          <a:solidFill>
                            <a:srgbClr val="000000"/>
                          </a:solidFill>
                          <a:latin typeface="Calibri"/>
                        </a:rPr>
                        <a:t> </a:t>
                      </a:r>
                    </a:p>
                  </a:txBody>
                  <a:tcPr marL="5536" marR="5536" marT="5536" marB="0" anchor="ctr">
                    <a:solidFill>
                      <a:srgbClr val="FFFF00"/>
                    </a:solidFill>
                  </a:tcPr>
                </a:tc>
                <a:tc>
                  <a:txBody>
                    <a:bodyPr/>
                    <a:lstStyle/>
                    <a:p>
                      <a:pPr algn="ctr" rtl="0" fontAlgn="ctr"/>
                      <a:r>
                        <a:rPr lang="en-US" sz="1800" b="1" i="0" u="none" strike="noStrike">
                          <a:solidFill>
                            <a:srgbClr val="000000"/>
                          </a:solidFill>
                          <a:latin typeface="Calibri"/>
                        </a:rPr>
                        <a:t>35%</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41%</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32%</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47%</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21%</a:t>
                      </a:r>
                    </a:p>
                  </a:txBody>
                  <a:tcPr marL="5536" marR="5536" marT="5536" marB="0" anchor="ctr"/>
                </a:tc>
                <a:tc>
                  <a:txBody>
                    <a:bodyPr/>
                    <a:lstStyle/>
                    <a:p>
                      <a:pPr algn="ctr" rtl="0" fontAlgn="ctr"/>
                      <a:r>
                        <a:rPr lang="en-US" sz="1800" b="1" i="0" u="none" strike="noStrike" dirty="0">
                          <a:solidFill>
                            <a:srgbClr val="000000"/>
                          </a:solidFill>
                          <a:latin typeface="Calibri"/>
                        </a:rPr>
                        <a:t>0%</a:t>
                      </a:r>
                    </a:p>
                  </a:txBody>
                  <a:tcPr marL="5536" marR="5536" marT="5536" marB="0" anchor="ctr"/>
                </a:tc>
                <a:tc>
                  <a:txBody>
                    <a:bodyPr/>
                    <a:lstStyle/>
                    <a:p>
                      <a:pPr algn="ctr" fontAlgn="ctr"/>
                      <a:r>
                        <a:rPr lang="en-US" sz="1800" b="1" i="0" u="none" strike="noStrike" dirty="0">
                          <a:solidFill>
                            <a:srgbClr val="000000"/>
                          </a:solidFill>
                          <a:latin typeface="Calibri"/>
                        </a:rPr>
                        <a:t>-- </a:t>
                      </a:r>
                    </a:p>
                  </a:txBody>
                  <a:tcPr marL="5536" marR="5536" marT="5536" marB="0" anchor="ctr"/>
                </a:tc>
                <a:extLst>
                  <a:ext uri="{0D108BD9-81ED-4DB2-BD59-A6C34878D82A}">
                    <a16:rowId xmlns:a16="http://schemas.microsoft.com/office/drawing/2014/main" val="3838362189"/>
                  </a:ext>
                </a:extLst>
              </a:tr>
              <a:tr h="458571">
                <a:tc>
                  <a:txBody>
                    <a:bodyPr/>
                    <a:lstStyle/>
                    <a:p>
                      <a:pPr algn="ctr" rtl="0" fontAlgn="ctr"/>
                      <a:r>
                        <a:rPr lang="en-US" sz="1400" b="0" i="0" u="none" strike="noStrike" dirty="0">
                          <a:solidFill>
                            <a:srgbClr val="000000"/>
                          </a:solidFill>
                          <a:latin typeface="Calibri"/>
                        </a:rPr>
                        <a:t>DM Pt's, BP &lt;130/80, </a:t>
                      </a:r>
                      <a:r>
                        <a:rPr lang="en-US" sz="1400" b="1" i="0" u="none" strike="noStrike" dirty="0">
                          <a:solidFill>
                            <a:srgbClr val="000000"/>
                          </a:solidFill>
                          <a:latin typeface="Calibri"/>
                        </a:rPr>
                        <a:t>GOAL 25%</a:t>
                      </a:r>
                      <a:r>
                        <a:rPr lang="en-US" sz="1400" b="0" i="0" u="none" strike="noStrike" dirty="0">
                          <a:solidFill>
                            <a:srgbClr val="000000"/>
                          </a:solidFill>
                          <a:latin typeface="Calibri"/>
                        </a:rPr>
                        <a:t> </a:t>
                      </a:r>
                    </a:p>
                  </a:txBody>
                  <a:tcPr marL="5536" marR="5536" marT="5536" marB="0" anchor="ctr">
                    <a:solidFill>
                      <a:srgbClr val="FFFF00"/>
                    </a:solidFill>
                  </a:tcPr>
                </a:tc>
                <a:tc>
                  <a:txBody>
                    <a:bodyPr/>
                    <a:lstStyle/>
                    <a:p>
                      <a:pPr algn="ctr" rtl="0" fontAlgn="ctr"/>
                      <a:r>
                        <a:rPr lang="en-US" sz="1800" b="1" i="0" u="none" strike="noStrike" dirty="0">
                          <a:solidFill>
                            <a:srgbClr val="000000"/>
                          </a:solidFill>
                          <a:latin typeface="Calibri"/>
                        </a:rPr>
                        <a:t>42%</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42%</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44%</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35%</a:t>
                      </a:r>
                    </a:p>
                  </a:txBody>
                  <a:tcPr marL="5536" marR="5536" marT="5536" marB="0" anchor="ctr"/>
                </a:tc>
                <a:tc>
                  <a:txBody>
                    <a:bodyPr/>
                    <a:lstStyle/>
                    <a:p>
                      <a:pPr algn="ctr" rtl="0" fontAlgn="ctr"/>
                      <a:r>
                        <a:rPr lang="en-US" sz="1800" b="1" i="0" u="none" strike="noStrike" dirty="0">
                          <a:solidFill>
                            <a:srgbClr val="000000"/>
                          </a:solidFill>
                          <a:latin typeface="Calibri"/>
                        </a:rPr>
                        <a:t>42%</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100%</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27%</a:t>
                      </a:r>
                    </a:p>
                  </a:txBody>
                  <a:tcPr marL="5536" marR="5536" marT="5536" marB="0" anchor="ctr"/>
                </a:tc>
                <a:extLst>
                  <a:ext uri="{0D108BD9-81ED-4DB2-BD59-A6C34878D82A}">
                    <a16:rowId xmlns:a16="http://schemas.microsoft.com/office/drawing/2014/main" val="1901075384"/>
                  </a:ext>
                </a:extLst>
              </a:tr>
              <a:tr h="458571">
                <a:tc>
                  <a:txBody>
                    <a:bodyPr/>
                    <a:lstStyle/>
                    <a:p>
                      <a:pPr algn="ctr" rtl="0" fontAlgn="ctr"/>
                      <a:r>
                        <a:rPr lang="en-US" sz="1400" b="0" i="0" u="none" strike="noStrike" dirty="0">
                          <a:solidFill>
                            <a:srgbClr val="000000"/>
                          </a:solidFill>
                          <a:latin typeface="Calibri"/>
                        </a:rPr>
                        <a:t>DM Pt's, LDL &lt;100 mg/dl, </a:t>
                      </a:r>
                      <a:r>
                        <a:rPr lang="en-US" sz="1400" b="1" i="0" u="none" strike="noStrike" dirty="0">
                          <a:solidFill>
                            <a:srgbClr val="000000"/>
                          </a:solidFill>
                          <a:latin typeface="Calibri"/>
                        </a:rPr>
                        <a:t>GOAL 36%</a:t>
                      </a:r>
                      <a:r>
                        <a:rPr lang="en-US" sz="1400" b="0" i="0" u="none" strike="noStrike" dirty="0">
                          <a:solidFill>
                            <a:srgbClr val="000000"/>
                          </a:solidFill>
                          <a:latin typeface="Calibri"/>
                        </a:rPr>
                        <a:t> </a:t>
                      </a:r>
                    </a:p>
                  </a:txBody>
                  <a:tcPr marL="5536" marR="5536" marT="5536" marB="0" anchor="ctr">
                    <a:solidFill>
                      <a:srgbClr val="FFFF00"/>
                    </a:solidFill>
                  </a:tcPr>
                </a:tc>
                <a:tc>
                  <a:txBody>
                    <a:bodyPr/>
                    <a:lstStyle/>
                    <a:p>
                      <a:pPr algn="ctr" rtl="0" fontAlgn="ctr"/>
                      <a:r>
                        <a:rPr lang="en-US" sz="1800" b="1" i="0" u="none" strike="noStrike" dirty="0">
                          <a:solidFill>
                            <a:srgbClr val="000000"/>
                          </a:solidFill>
                          <a:latin typeface="Calibri"/>
                        </a:rPr>
                        <a:t>7%</a:t>
                      </a:r>
                    </a:p>
                  </a:txBody>
                  <a:tcPr marL="5536" marR="5536" marT="5536" marB="0" anchor="ctr"/>
                </a:tc>
                <a:tc>
                  <a:txBody>
                    <a:bodyPr/>
                    <a:lstStyle/>
                    <a:p>
                      <a:pPr algn="ctr" rtl="0" fontAlgn="ctr"/>
                      <a:r>
                        <a:rPr lang="en-US" sz="1800" b="1" i="0" u="none" strike="noStrike">
                          <a:solidFill>
                            <a:srgbClr val="000000"/>
                          </a:solidFill>
                          <a:latin typeface="Calibri"/>
                        </a:rPr>
                        <a:t>9%</a:t>
                      </a:r>
                    </a:p>
                  </a:txBody>
                  <a:tcPr marL="5536" marR="5536" marT="5536" marB="0" anchor="ctr"/>
                </a:tc>
                <a:tc>
                  <a:txBody>
                    <a:bodyPr/>
                    <a:lstStyle/>
                    <a:p>
                      <a:pPr algn="ctr" rtl="0" fontAlgn="ctr"/>
                      <a:r>
                        <a:rPr lang="en-US" sz="1800" b="1" i="0" u="none" strike="noStrike" dirty="0">
                          <a:solidFill>
                            <a:srgbClr val="000000"/>
                          </a:solidFill>
                          <a:latin typeface="Calibri"/>
                        </a:rPr>
                        <a:t>3%</a:t>
                      </a:r>
                    </a:p>
                  </a:txBody>
                  <a:tcPr marL="5536" marR="5536" marT="5536" marB="0" anchor="ctr"/>
                </a:tc>
                <a:tc>
                  <a:txBody>
                    <a:bodyPr/>
                    <a:lstStyle/>
                    <a:p>
                      <a:pPr algn="ctr" rtl="0" fontAlgn="ctr"/>
                      <a:r>
                        <a:rPr lang="en-US" sz="1800" b="1" i="0" u="none" strike="noStrike" dirty="0">
                          <a:solidFill>
                            <a:srgbClr val="000000"/>
                          </a:solidFill>
                          <a:latin typeface="Calibri"/>
                        </a:rPr>
                        <a:t>4%</a:t>
                      </a:r>
                    </a:p>
                  </a:txBody>
                  <a:tcPr marL="5536" marR="5536" marT="5536" marB="0" anchor="ctr"/>
                </a:tc>
                <a:tc>
                  <a:txBody>
                    <a:bodyPr/>
                    <a:lstStyle/>
                    <a:p>
                      <a:pPr algn="ctr" rtl="0" fontAlgn="ctr"/>
                      <a:r>
                        <a:rPr lang="en-US" sz="1800" b="1" i="0" u="none" strike="noStrike">
                          <a:solidFill>
                            <a:srgbClr val="000000"/>
                          </a:solidFill>
                          <a:latin typeface="Calibri"/>
                        </a:rPr>
                        <a:t>9%</a:t>
                      </a:r>
                    </a:p>
                  </a:txBody>
                  <a:tcPr marL="5536" marR="5536" marT="5536" marB="0" anchor="ctr"/>
                </a:tc>
                <a:tc>
                  <a:txBody>
                    <a:bodyPr/>
                    <a:lstStyle/>
                    <a:p>
                      <a:pPr algn="ctr" rtl="0" fontAlgn="ctr"/>
                      <a:r>
                        <a:rPr lang="en-US" sz="1800" b="1" i="0" u="none" strike="noStrike" dirty="0">
                          <a:solidFill>
                            <a:srgbClr val="000000"/>
                          </a:solidFill>
                          <a:latin typeface="Calibri"/>
                        </a:rPr>
                        <a:t>100%</a:t>
                      </a:r>
                    </a:p>
                  </a:txBody>
                  <a:tcPr marL="5536" marR="5536" marT="5536" marB="0" anchor="ctr"/>
                </a:tc>
                <a:tc>
                  <a:txBody>
                    <a:bodyPr/>
                    <a:lstStyle/>
                    <a:p>
                      <a:pPr algn="ctr" rtl="0" fontAlgn="ctr"/>
                      <a:r>
                        <a:rPr lang="en-US" sz="1800" b="1" i="0" u="none" strike="noStrike">
                          <a:solidFill>
                            <a:srgbClr val="000000"/>
                          </a:solidFill>
                          <a:latin typeface="Calibri"/>
                        </a:rPr>
                        <a:t>0%</a:t>
                      </a:r>
                    </a:p>
                  </a:txBody>
                  <a:tcPr marL="5536" marR="5536" marT="5536" marB="0" anchor="ctr"/>
                </a:tc>
                <a:extLst>
                  <a:ext uri="{0D108BD9-81ED-4DB2-BD59-A6C34878D82A}">
                    <a16:rowId xmlns:a16="http://schemas.microsoft.com/office/drawing/2014/main" val="2233503722"/>
                  </a:ext>
                </a:extLst>
              </a:tr>
              <a:tr h="458571">
                <a:tc>
                  <a:txBody>
                    <a:bodyPr/>
                    <a:lstStyle/>
                    <a:p>
                      <a:pPr algn="ctr" rtl="0" fontAlgn="ctr"/>
                      <a:r>
                        <a:rPr lang="en-US" sz="1400" b="0" i="0" u="none" strike="noStrike" dirty="0">
                          <a:solidFill>
                            <a:srgbClr val="000000"/>
                          </a:solidFill>
                          <a:latin typeface="Calibri"/>
                        </a:rPr>
                        <a:t>DM Pt's Annual Dilated Eye exam, </a:t>
                      </a:r>
                      <a:r>
                        <a:rPr lang="en-US" sz="1400" b="1" i="0" u="none" strike="noStrike" dirty="0">
                          <a:solidFill>
                            <a:srgbClr val="000000"/>
                          </a:solidFill>
                          <a:latin typeface="Calibri"/>
                        </a:rPr>
                        <a:t>GOAL 40%</a:t>
                      </a:r>
                      <a:r>
                        <a:rPr lang="en-US" sz="1400" b="0" i="0" u="none" strike="noStrike" dirty="0">
                          <a:solidFill>
                            <a:srgbClr val="000000"/>
                          </a:solidFill>
                          <a:latin typeface="Calibri"/>
                        </a:rPr>
                        <a:t> </a:t>
                      </a:r>
                    </a:p>
                  </a:txBody>
                  <a:tcPr marL="5536" marR="5536" marT="5536" marB="0" anchor="ctr">
                    <a:solidFill>
                      <a:srgbClr val="FFFF00"/>
                    </a:solidFill>
                  </a:tcPr>
                </a:tc>
                <a:tc>
                  <a:txBody>
                    <a:bodyPr/>
                    <a:lstStyle/>
                    <a:p>
                      <a:pPr algn="ctr" rtl="0" fontAlgn="ctr"/>
                      <a:r>
                        <a:rPr lang="en-US" sz="1800" b="1" i="0" u="none" strike="noStrike">
                          <a:solidFill>
                            <a:srgbClr val="000000"/>
                          </a:solidFill>
                          <a:latin typeface="Calibri"/>
                        </a:rPr>
                        <a:t>96%</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93%</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95%</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100%</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91%</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100%</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24%</a:t>
                      </a:r>
                    </a:p>
                  </a:txBody>
                  <a:tcPr marL="5536" marR="5536" marT="5536" marB="0" anchor="ctr"/>
                </a:tc>
                <a:extLst>
                  <a:ext uri="{0D108BD9-81ED-4DB2-BD59-A6C34878D82A}">
                    <a16:rowId xmlns:a16="http://schemas.microsoft.com/office/drawing/2014/main" val="2671462228"/>
                  </a:ext>
                </a:extLst>
              </a:tr>
              <a:tr h="458571">
                <a:tc>
                  <a:txBody>
                    <a:bodyPr/>
                    <a:lstStyle/>
                    <a:p>
                      <a:pPr algn="ctr" rtl="0" fontAlgn="ctr"/>
                      <a:r>
                        <a:rPr lang="en-US" sz="1400" b="0" i="0" u="none" strike="noStrike" dirty="0">
                          <a:solidFill>
                            <a:srgbClr val="000000"/>
                          </a:solidFill>
                          <a:latin typeface="Calibri"/>
                        </a:rPr>
                        <a:t>DM Pt's Annual Foot Exam, </a:t>
                      </a:r>
                      <a:r>
                        <a:rPr lang="en-US" sz="1400" b="1" i="0" u="none" strike="noStrike" dirty="0">
                          <a:solidFill>
                            <a:srgbClr val="000000"/>
                          </a:solidFill>
                          <a:latin typeface="Calibri"/>
                        </a:rPr>
                        <a:t>GOAL 80%</a:t>
                      </a:r>
                      <a:r>
                        <a:rPr lang="en-US" sz="1400" b="0" i="0" u="none" strike="noStrike" dirty="0">
                          <a:solidFill>
                            <a:srgbClr val="000000"/>
                          </a:solidFill>
                          <a:latin typeface="Calibri"/>
                        </a:rPr>
                        <a:t> </a:t>
                      </a:r>
                    </a:p>
                  </a:txBody>
                  <a:tcPr marL="5536" marR="5536" marT="5536" marB="0" anchor="ctr">
                    <a:solidFill>
                      <a:srgbClr val="FFFF00"/>
                    </a:solidFill>
                  </a:tcPr>
                </a:tc>
                <a:tc>
                  <a:txBody>
                    <a:bodyPr/>
                    <a:lstStyle/>
                    <a:p>
                      <a:pPr algn="ctr" rtl="0" fontAlgn="ctr"/>
                      <a:r>
                        <a:rPr lang="en-US" sz="1800" b="1" i="0" u="none" strike="noStrike">
                          <a:solidFill>
                            <a:srgbClr val="000000"/>
                          </a:solidFill>
                          <a:latin typeface="Calibri"/>
                        </a:rPr>
                        <a:t>95%</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93%</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92%</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100%</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94%</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100%</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24%</a:t>
                      </a:r>
                    </a:p>
                  </a:txBody>
                  <a:tcPr marL="5536" marR="5536" marT="5536" marB="0" anchor="ctr"/>
                </a:tc>
                <a:extLst>
                  <a:ext uri="{0D108BD9-81ED-4DB2-BD59-A6C34878D82A}">
                    <a16:rowId xmlns:a16="http://schemas.microsoft.com/office/drawing/2014/main" val="887403184"/>
                  </a:ext>
                </a:extLst>
              </a:tr>
              <a:tr h="458571">
                <a:tc>
                  <a:txBody>
                    <a:bodyPr/>
                    <a:lstStyle/>
                    <a:p>
                      <a:pPr algn="ctr" rtl="0" fontAlgn="t"/>
                      <a:r>
                        <a:rPr lang="en-US" sz="1400" b="0" i="0" u="none" strike="noStrike" dirty="0">
                          <a:solidFill>
                            <a:srgbClr val="000000"/>
                          </a:solidFill>
                          <a:latin typeface="Calibri"/>
                        </a:rPr>
                        <a:t>DM Pt's Annual Nephropathy, </a:t>
                      </a:r>
                      <a:r>
                        <a:rPr lang="en-US" sz="1400" b="1" i="0" u="none" strike="noStrike" dirty="0">
                          <a:solidFill>
                            <a:srgbClr val="000000"/>
                          </a:solidFill>
                          <a:latin typeface="Calibri"/>
                        </a:rPr>
                        <a:t>GOAL 80%</a:t>
                      </a:r>
                      <a:r>
                        <a:rPr lang="en-US" sz="1400" b="0" i="0" u="none" strike="noStrike" dirty="0">
                          <a:solidFill>
                            <a:srgbClr val="000000"/>
                          </a:solidFill>
                          <a:latin typeface="Calibri"/>
                        </a:rPr>
                        <a:t> </a:t>
                      </a:r>
                    </a:p>
                  </a:txBody>
                  <a:tcPr marL="5536" marR="5536" marT="5536" marB="0">
                    <a:solidFill>
                      <a:srgbClr val="FFFF00"/>
                    </a:solidFill>
                  </a:tcPr>
                </a:tc>
                <a:tc>
                  <a:txBody>
                    <a:bodyPr/>
                    <a:lstStyle/>
                    <a:p>
                      <a:pPr algn="ctr" rtl="0" fontAlgn="ctr"/>
                      <a:r>
                        <a:rPr lang="en-US" sz="1800" b="1" i="0" u="none" strike="noStrike" dirty="0">
                          <a:solidFill>
                            <a:srgbClr val="000000"/>
                          </a:solidFill>
                          <a:latin typeface="Calibri"/>
                        </a:rPr>
                        <a:t>93%</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96%</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92%</a:t>
                      </a:r>
                    </a:p>
                  </a:txBody>
                  <a:tcPr marL="5536" marR="5536" marT="5536" marB="0" anchor="ctr">
                    <a:solidFill>
                      <a:srgbClr val="00B050"/>
                    </a:solidFill>
                  </a:tcPr>
                </a:tc>
                <a:tc>
                  <a:txBody>
                    <a:bodyPr/>
                    <a:lstStyle/>
                    <a:p>
                      <a:pPr algn="ctr" rtl="0" fontAlgn="ctr"/>
                      <a:r>
                        <a:rPr lang="en-US" sz="1800" b="1" i="0" u="none" strike="noStrike">
                          <a:solidFill>
                            <a:srgbClr val="000000"/>
                          </a:solidFill>
                          <a:latin typeface="Calibri"/>
                        </a:rPr>
                        <a:t>96%</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94%</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100%</a:t>
                      </a:r>
                    </a:p>
                  </a:txBody>
                  <a:tcPr marL="5536" marR="5536" marT="5536" marB="0" anchor="ctr">
                    <a:solidFill>
                      <a:srgbClr val="00B050"/>
                    </a:solidFill>
                  </a:tcPr>
                </a:tc>
                <a:tc>
                  <a:txBody>
                    <a:bodyPr/>
                    <a:lstStyle/>
                    <a:p>
                      <a:pPr algn="ctr" rtl="0" fontAlgn="ctr"/>
                      <a:r>
                        <a:rPr lang="en-US" sz="1800" b="1" i="0" u="none" strike="noStrike" dirty="0">
                          <a:solidFill>
                            <a:srgbClr val="000000"/>
                          </a:solidFill>
                          <a:latin typeface="Calibri"/>
                        </a:rPr>
                        <a:t>55%</a:t>
                      </a:r>
                    </a:p>
                  </a:txBody>
                  <a:tcPr marL="5536" marR="5536" marT="5536" marB="0" anchor="ctr"/>
                </a:tc>
                <a:extLst>
                  <a:ext uri="{0D108BD9-81ED-4DB2-BD59-A6C34878D82A}">
                    <a16:rowId xmlns:a16="http://schemas.microsoft.com/office/drawing/2014/main" val="3026849724"/>
                  </a:ext>
                </a:extLst>
              </a:tr>
            </a:tbl>
          </a:graphicData>
        </a:graphic>
      </p:graphicFrame>
    </p:spTree>
    <p:extLst>
      <p:ext uri="{BB962C8B-B14F-4D97-AF65-F5344CB8AC3E}">
        <p14:creationId xmlns:p14="http://schemas.microsoft.com/office/powerpoint/2010/main" val="159165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Dr. Raney:  Consultant, National Council</a:t>
            </a:r>
          </a:p>
          <a:p>
            <a:r>
              <a:rPr lang="en-US" dirty="0"/>
              <a:t>Dr. Wahrenberger: Nothing to disclose</a:t>
            </a:r>
          </a:p>
          <a:p>
            <a:r>
              <a:rPr lang="en-US" dirty="0"/>
              <a:t>Dr. Girois:  PBHCI Grantee</a:t>
            </a:r>
          </a:p>
          <a:p>
            <a:r>
              <a:rPr lang="en-US" dirty="0"/>
              <a:t>Dr. Levine:  PBHCI Grantee</a:t>
            </a:r>
          </a:p>
          <a:p>
            <a:r>
              <a:rPr lang="en-US" dirty="0"/>
              <a:t>Dr. Friedebach: Nothing to disclose</a:t>
            </a:r>
          </a:p>
        </p:txBody>
      </p:sp>
    </p:spTree>
    <p:extLst>
      <p:ext uri="{BB962C8B-B14F-4D97-AF65-F5344CB8AC3E}">
        <p14:creationId xmlns:p14="http://schemas.microsoft.com/office/powerpoint/2010/main" val="2988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85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08" y="838200"/>
            <a:ext cx="8481391" cy="838200"/>
          </a:xfrm>
        </p:spPr>
        <p:txBody>
          <a:bodyPr/>
          <a:lstStyle/>
          <a:p>
            <a:r>
              <a:rPr lang="en-US" sz="2400" dirty="0"/>
              <a:t>Using benchmarks and data to target educational efforts</a:t>
            </a:r>
            <a:endParaRPr lang="en-US" sz="2400" dirty="0"/>
          </a:p>
        </p:txBody>
      </p:sp>
      <p:graphicFrame>
        <p:nvGraphicFramePr>
          <p:cNvPr id="5" name="Chart 4" title="Tobacco Measures"/>
          <p:cNvGraphicFramePr/>
          <p:nvPr>
            <p:extLst>
              <p:ext uri="{D42A27DB-BD31-4B8C-83A1-F6EECF244321}">
                <p14:modId xmlns:p14="http://schemas.microsoft.com/office/powerpoint/2010/main" val="256175527"/>
              </p:ext>
            </p:extLst>
          </p:nvPr>
        </p:nvGraphicFramePr>
        <p:xfrm>
          <a:off x="838200" y="914400"/>
          <a:ext cx="75438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descr="Chart of state prevalance in tobacco use and cessation attempts"/>
          <p:cNvGraphicFramePr/>
          <p:nvPr>
            <p:extLst>
              <p:ext uri="{D42A27DB-BD31-4B8C-83A1-F6EECF244321}">
                <p14:modId xmlns:p14="http://schemas.microsoft.com/office/powerpoint/2010/main" val="3461085412"/>
              </p:ext>
            </p:extLst>
          </p:nvPr>
        </p:nvGraphicFramePr>
        <p:xfrm>
          <a:off x="4038600" y="3276600"/>
          <a:ext cx="48768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09600" y="3733800"/>
            <a:ext cx="3124200" cy="1754326"/>
          </a:xfrm>
          <a:prstGeom prst="rect">
            <a:avLst/>
          </a:prstGeom>
          <a:noFill/>
        </p:spPr>
        <p:txBody>
          <a:bodyPr wrap="square" rtlCol="0">
            <a:spAutoFit/>
          </a:bodyPr>
          <a:lstStyle/>
          <a:p>
            <a:r>
              <a:rPr lang="en-US" sz="1800" b="1" u="sng" dirty="0"/>
              <a:t>Center Goals</a:t>
            </a:r>
          </a:p>
          <a:p>
            <a:pPr marL="285750" indent="-285750">
              <a:buFont typeface="Arial" pitchFamily="34" charset="0"/>
              <a:buChar char="•"/>
            </a:pPr>
            <a:r>
              <a:rPr lang="en-US" sz="1800" dirty="0"/>
              <a:t>Tobacco use assessment 100% of patients &gt;18y/o</a:t>
            </a:r>
          </a:p>
          <a:p>
            <a:pPr marL="285750" indent="-285750">
              <a:buFont typeface="Arial" pitchFamily="34" charset="0"/>
              <a:buChar char="•"/>
            </a:pPr>
            <a:r>
              <a:rPr lang="en-US" sz="1800" dirty="0"/>
              <a:t>Cessation assistance 50% of tobacco users</a:t>
            </a:r>
          </a:p>
          <a:p>
            <a:pPr marL="285750" indent="-285750">
              <a:buFont typeface="Arial" pitchFamily="34" charset="0"/>
              <a:buChar char="•"/>
            </a:pPr>
            <a:r>
              <a:rPr lang="en-US" sz="1800" dirty="0"/>
              <a:t>Improve documentation</a:t>
            </a:r>
          </a:p>
        </p:txBody>
      </p:sp>
    </p:spTree>
    <p:extLst>
      <p:ext uri="{BB962C8B-B14F-4D97-AF65-F5344CB8AC3E}">
        <p14:creationId xmlns:p14="http://schemas.microsoft.com/office/powerpoint/2010/main" val="127803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990600"/>
            <a:ext cx="8001000" cy="838200"/>
          </a:xfrm>
        </p:spPr>
        <p:txBody>
          <a:bodyPr/>
          <a:lstStyle/>
          <a:p>
            <a:r>
              <a:rPr lang="en-US" b="1" dirty="0"/>
              <a:t>How would you use this data</a:t>
            </a:r>
            <a:br>
              <a:rPr lang="en-US" b="1" dirty="0"/>
            </a:br>
            <a:r>
              <a:rPr lang="en-US" b="1" dirty="0"/>
              <a:t>to improve care?</a:t>
            </a:r>
            <a:br>
              <a:rPr lang="en-US" b="1" dirty="0"/>
            </a:br>
            <a:endParaRPr lang="en-US" dirty="0"/>
          </a:p>
        </p:txBody>
      </p:sp>
      <p:graphicFrame>
        <p:nvGraphicFramePr>
          <p:cNvPr id="2" name="Table 1" descr="Chart of smoking assessment and cessation advisement data"/>
          <p:cNvGraphicFramePr>
            <a:graphicFrameLocks noGrp="1"/>
          </p:cNvGraphicFramePr>
          <p:nvPr>
            <p:extLst>
              <p:ext uri="{D42A27DB-BD31-4B8C-83A1-F6EECF244321}">
                <p14:modId xmlns:p14="http://schemas.microsoft.com/office/powerpoint/2010/main" val="314531333"/>
              </p:ext>
            </p:extLst>
          </p:nvPr>
        </p:nvGraphicFramePr>
        <p:xfrm>
          <a:off x="914400" y="2057400"/>
          <a:ext cx="7848600" cy="2265682"/>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tblGrid>
              <a:tr h="7319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Goal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All Providers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PCP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PCP2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PCP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PSY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PSY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6880">
                <a:tc>
                  <a:txBody>
                    <a:bodyPr/>
                    <a:lstStyle/>
                    <a:p>
                      <a:r>
                        <a:rPr lang="en-US" dirty="0"/>
                        <a:t>Smoking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6880">
                <a:tc>
                  <a:txBody>
                    <a:bodyPr/>
                    <a:lstStyle/>
                    <a:p>
                      <a:r>
                        <a:rPr lang="en-US" dirty="0"/>
                        <a:t>Cessation Advised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2"/>
          <p:cNvSpPr txBox="1"/>
          <p:nvPr/>
        </p:nvSpPr>
        <p:spPr>
          <a:xfrm>
            <a:off x="838200" y="4495800"/>
            <a:ext cx="7924800" cy="1077218"/>
          </a:xfrm>
          <a:prstGeom prst="rect">
            <a:avLst/>
          </a:prstGeom>
          <a:noFill/>
        </p:spPr>
        <p:txBody>
          <a:bodyPr wrap="square" rtlCol="0">
            <a:spAutoFit/>
          </a:bodyPr>
          <a:lstStyle/>
          <a:p>
            <a:r>
              <a:rPr lang="en-US" sz="1600" dirty="0"/>
              <a:t>Some History:</a:t>
            </a:r>
          </a:p>
          <a:p>
            <a:pPr marL="285750" indent="-285750">
              <a:buFont typeface="Arial" panose="020B0604020202020204" pitchFamily="34" charset="0"/>
              <a:buChar char="•"/>
            </a:pPr>
            <a:r>
              <a:rPr lang="en-US" sz="1600" dirty="0"/>
              <a:t>PSY doesn’t use the same EMR</a:t>
            </a:r>
          </a:p>
          <a:p>
            <a:pPr marL="285750" indent="-285750">
              <a:buFont typeface="Arial" panose="020B0604020202020204" pitchFamily="34" charset="0"/>
              <a:buChar char="•"/>
            </a:pPr>
            <a:r>
              <a:rPr lang="en-US" sz="1600" dirty="0"/>
              <a:t>An email announced this initiative to providers</a:t>
            </a:r>
          </a:p>
          <a:p>
            <a:pPr marL="285750" indent="-285750">
              <a:buFont typeface="Arial" panose="020B0604020202020204" pitchFamily="34" charset="0"/>
              <a:buChar char="•"/>
            </a:pPr>
            <a:r>
              <a:rPr lang="en-US" sz="1600" dirty="0"/>
              <a:t>PCP2 is the chair of the improvement committee</a:t>
            </a:r>
          </a:p>
        </p:txBody>
      </p:sp>
    </p:spTree>
    <p:extLst>
      <p:ext uri="{BB962C8B-B14F-4D97-AF65-F5344CB8AC3E}">
        <p14:creationId xmlns:p14="http://schemas.microsoft.com/office/powerpoint/2010/main" val="1224528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838200"/>
          </a:xfrm>
        </p:spPr>
        <p:txBody>
          <a:bodyPr/>
          <a:lstStyle/>
          <a:p>
            <a:r>
              <a:rPr lang="en-US" dirty="0"/>
              <a:t>Looking over the shoulder of </a:t>
            </a:r>
            <a:br>
              <a:rPr lang="en-US" dirty="0"/>
            </a:br>
            <a:r>
              <a:rPr lang="en-US" dirty="0"/>
              <a:t>your colleagues</a:t>
            </a:r>
          </a:p>
        </p:txBody>
      </p:sp>
      <p:sp>
        <p:nvSpPr>
          <p:cNvPr id="3" name="Content Placeholder 2"/>
          <p:cNvSpPr>
            <a:spLocks noGrp="1"/>
          </p:cNvSpPr>
          <p:nvPr>
            <p:ph idx="1"/>
          </p:nvPr>
        </p:nvSpPr>
        <p:spPr>
          <a:xfrm>
            <a:off x="762000" y="2209800"/>
            <a:ext cx="6477000" cy="2971800"/>
          </a:xfrm>
        </p:spPr>
        <p:txBody>
          <a:bodyPr/>
          <a:lstStyle/>
          <a:p>
            <a:pPr>
              <a:buFont typeface="Arial" panose="020B0604020202020204" pitchFamily="34" charset="0"/>
              <a:buChar char="•"/>
            </a:pPr>
            <a:r>
              <a:rPr lang="en-US" sz="2000" dirty="0"/>
              <a:t>Emphasis how this </a:t>
            </a:r>
            <a:r>
              <a:rPr lang="en-US" sz="2000" u="sng" dirty="0"/>
              <a:t>supplements</a:t>
            </a:r>
            <a:r>
              <a:rPr lang="en-US" sz="2000" dirty="0"/>
              <a:t> and does not duplicate or interfere with the care provided by others</a:t>
            </a:r>
          </a:p>
          <a:p>
            <a:pPr>
              <a:buFont typeface="Arial" panose="020B0604020202020204" pitchFamily="34" charset="0"/>
              <a:buChar char="•"/>
            </a:pPr>
            <a:r>
              <a:rPr lang="en-US" sz="2000" dirty="0"/>
              <a:t>Not looking for “good” or “bad” providers, just helping with things that were missed</a:t>
            </a:r>
          </a:p>
          <a:p>
            <a:pPr>
              <a:buFont typeface="Arial" panose="020B0604020202020204" pitchFamily="34" charset="0"/>
              <a:buChar char="•"/>
            </a:pPr>
            <a:r>
              <a:rPr lang="en-US" sz="2000" dirty="0"/>
              <a:t>Some will appreciate your help, some will tolerate it, and some may be outright hostile</a:t>
            </a:r>
          </a:p>
          <a:p>
            <a:pPr>
              <a:buFont typeface="Arial" panose="020B0604020202020204" pitchFamily="34" charset="0"/>
              <a:buChar char="•"/>
            </a:pPr>
            <a:r>
              <a:rPr lang="en-US" sz="2000" dirty="0"/>
              <a:t>“You are not in command: you are in negotiation”</a:t>
            </a:r>
          </a:p>
          <a:p>
            <a:pPr>
              <a:buFont typeface="Arial" panose="020B0604020202020204" pitchFamily="34" charset="0"/>
              <a:buChar char="•"/>
            </a:pPr>
            <a:r>
              <a:rPr lang="en-US" sz="2000" dirty="0"/>
              <a:t>Do it because the results can be gratifying, because you want to be an agent of change</a:t>
            </a:r>
            <a:endParaRPr lang="en-US" dirty="0"/>
          </a:p>
        </p:txBody>
      </p:sp>
      <p:pic>
        <p:nvPicPr>
          <p:cNvPr id="9218" name="Picture 2" descr="Image of a person looking over another person's shou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040" y="990600"/>
            <a:ext cx="231327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00879" y="5635823"/>
            <a:ext cx="4643121" cy="276999"/>
          </a:xfrm>
          <a:prstGeom prst="rect">
            <a:avLst/>
          </a:prstGeom>
          <a:noFill/>
        </p:spPr>
        <p:txBody>
          <a:bodyPr wrap="square" rtlCol="0">
            <a:spAutoFit/>
          </a:bodyPr>
          <a:lstStyle/>
          <a:p>
            <a:pPr algn="r"/>
            <a:r>
              <a:rPr lang="en-US" sz="1200" i="1" dirty="0" err="1"/>
              <a:t>Atul</a:t>
            </a:r>
            <a:r>
              <a:rPr lang="en-US" sz="1200" i="1" dirty="0"/>
              <a:t> </a:t>
            </a:r>
            <a:r>
              <a:rPr lang="en-US" sz="1200" i="1" dirty="0" err="1"/>
              <a:t>Gawande</a:t>
            </a:r>
            <a:r>
              <a:rPr lang="en-US" sz="1200" i="1" dirty="0"/>
              <a:t>, MD, </a:t>
            </a:r>
            <a:r>
              <a:rPr lang="en-US" sz="1200" dirty="0"/>
              <a:t>Big Med</a:t>
            </a:r>
            <a:r>
              <a:rPr lang="en-US" sz="1200" i="1" dirty="0"/>
              <a:t>, New Yorker, August 2012</a:t>
            </a:r>
          </a:p>
        </p:txBody>
      </p:sp>
    </p:spTree>
    <p:extLst>
      <p:ext uri="{BB962C8B-B14F-4D97-AF65-F5344CB8AC3E}">
        <p14:creationId xmlns:p14="http://schemas.microsoft.com/office/powerpoint/2010/main" val="359887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Targeted Education</a:t>
            </a:r>
          </a:p>
        </p:txBody>
      </p:sp>
      <p:sp>
        <p:nvSpPr>
          <p:cNvPr id="3" name="Content Placeholder 2"/>
          <p:cNvSpPr>
            <a:spLocks noGrp="1"/>
          </p:cNvSpPr>
          <p:nvPr>
            <p:ph idx="1"/>
          </p:nvPr>
        </p:nvSpPr>
        <p:spPr>
          <a:xfrm>
            <a:off x="762000" y="1752600"/>
            <a:ext cx="5943600" cy="3581400"/>
          </a:xfrm>
        </p:spPr>
        <p:txBody>
          <a:bodyPr/>
          <a:lstStyle/>
          <a:p>
            <a:pPr marL="0" indent="0"/>
            <a:r>
              <a:rPr lang="en-US" sz="2600" dirty="0"/>
              <a:t>Use outcomes to determine who needs what:</a:t>
            </a:r>
          </a:p>
          <a:p>
            <a:pPr>
              <a:buFont typeface="Arial" panose="020B0604020202020204" pitchFamily="34" charset="0"/>
              <a:buChar char="•"/>
            </a:pPr>
            <a:r>
              <a:rPr lang="en-US" dirty="0"/>
              <a:t>Administrators</a:t>
            </a:r>
          </a:p>
          <a:p>
            <a:pPr>
              <a:buFont typeface="Arial" panose="020B0604020202020204" pitchFamily="34" charset="0"/>
              <a:buChar char="•"/>
            </a:pPr>
            <a:r>
              <a:rPr lang="en-US" dirty="0"/>
              <a:t>Psychiatric providers</a:t>
            </a:r>
          </a:p>
          <a:p>
            <a:pPr>
              <a:buFont typeface="Arial" panose="020B0604020202020204" pitchFamily="34" charset="0"/>
              <a:buChar char="•"/>
            </a:pPr>
            <a:r>
              <a:rPr lang="en-US" dirty="0"/>
              <a:t>Case managers</a:t>
            </a:r>
          </a:p>
          <a:p>
            <a:pPr>
              <a:buFont typeface="Arial" panose="020B0604020202020204" pitchFamily="34" charset="0"/>
              <a:buChar char="•"/>
            </a:pPr>
            <a:r>
              <a:rPr lang="en-US" dirty="0"/>
              <a:t>Care managers</a:t>
            </a:r>
          </a:p>
          <a:p>
            <a:pPr>
              <a:buFont typeface="Arial" panose="020B0604020202020204" pitchFamily="34" charset="0"/>
              <a:buChar char="•"/>
            </a:pPr>
            <a:r>
              <a:rPr lang="en-US" dirty="0"/>
              <a:t>Peer specialists</a:t>
            </a:r>
          </a:p>
          <a:p>
            <a:pPr>
              <a:buFont typeface="Arial" panose="020B0604020202020204" pitchFamily="34" charset="0"/>
              <a:buChar char="•"/>
            </a:pPr>
            <a:r>
              <a:rPr lang="en-US" dirty="0"/>
              <a:t>Patients</a:t>
            </a:r>
          </a:p>
        </p:txBody>
      </p:sp>
      <p:pic>
        <p:nvPicPr>
          <p:cNvPr id="12290" name="Picture 2" descr="Image of teacher at chalkboard in classr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362200"/>
            <a:ext cx="2342301" cy="333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20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7727245" cy="990601"/>
          </a:xfrm>
        </p:spPr>
        <p:txBody>
          <a:bodyPr>
            <a:normAutofit fontScale="90000"/>
          </a:bodyPr>
          <a:lstStyle/>
          <a:p>
            <a:r>
              <a:rPr lang="en-US" dirty="0">
                <a:solidFill>
                  <a:schemeClr val="tx2">
                    <a:lumMod val="85000"/>
                    <a:lumOff val="15000"/>
                  </a:schemeClr>
                </a:solidFill>
              </a:rPr>
              <a:t>A Shared Base of Health Literacy</a:t>
            </a:r>
            <a:br>
              <a:rPr lang="en-US" sz="2400" dirty="0">
                <a:solidFill>
                  <a:schemeClr val="tx2">
                    <a:lumMod val="85000"/>
                    <a:lumOff val="15000"/>
                  </a:schemeClr>
                </a:solidFill>
              </a:rPr>
            </a:br>
            <a:r>
              <a:rPr lang="en-US" sz="2800" i="1" dirty="0">
                <a:solidFill>
                  <a:schemeClr val="tx2">
                    <a:lumMod val="85000"/>
                    <a:lumOff val="15000"/>
                  </a:schemeClr>
                </a:solidFill>
              </a:rPr>
              <a:t>Medical knowledge for non-medical staff  </a:t>
            </a:r>
          </a:p>
        </p:txBody>
      </p:sp>
      <p:sp>
        <p:nvSpPr>
          <p:cNvPr id="3" name="Content Placeholder 2"/>
          <p:cNvSpPr>
            <a:spLocks noGrp="1"/>
          </p:cNvSpPr>
          <p:nvPr>
            <p:ph idx="1"/>
          </p:nvPr>
        </p:nvSpPr>
        <p:spPr>
          <a:xfrm>
            <a:off x="838200" y="1981200"/>
            <a:ext cx="7772400" cy="3962400"/>
          </a:xfrm>
        </p:spPr>
        <p:txBody>
          <a:bodyPr>
            <a:normAutofit fontScale="70000" lnSpcReduction="20000"/>
          </a:bodyPr>
          <a:lstStyle/>
          <a:p>
            <a:pPr marL="0" indent="0">
              <a:lnSpc>
                <a:spcPct val="120000"/>
              </a:lnSpc>
            </a:pPr>
            <a:r>
              <a:rPr lang="en-US" sz="2900" dirty="0"/>
              <a:t>What are the illnesses and why should I care? What does it have to do with mental illness anyway?</a:t>
            </a:r>
            <a:endParaRPr lang="en-US" dirty="0"/>
          </a:p>
          <a:p>
            <a:pPr marL="519113" lvl="1">
              <a:lnSpc>
                <a:spcPct val="120000"/>
              </a:lnSpc>
              <a:spcBef>
                <a:spcPts val="600"/>
              </a:spcBef>
              <a:buFont typeface="Arial" panose="020B0604020202020204" pitchFamily="34" charset="0"/>
              <a:buChar char="•"/>
            </a:pPr>
            <a:r>
              <a:rPr lang="en-US" sz="2300" b="1" u="sng" dirty="0"/>
              <a:t>Hypertension</a:t>
            </a:r>
            <a:r>
              <a:rPr lang="en-US" sz="2300" b="1" dirty="0"/>
              <a:t> </a:t>
            </a:r>
            <a:r>
              <a:rPr lang="en-US" sz="2300" dirty="0"/>
              <a:t>– Systolic? Diastolic? Millimeters of Mercury? Stroke?</a:t>
            </a:r>
          </a:p>
          <a:p>
            <a:pPr marL="519113" lvl="1">
              <a:lnSpc>
                <a:spcPct val="120000"/>
              </a:lnSpc>
              <a:spcBef>
                <a:spcPts val="600"/>
              </a:spcBef>
              <a:buFont typeface="Arial" panose="020B0604020202020204" pitchFamily="34" charset="0"/>
              <a:buChar char="•"/>
            </a:pPr>
            <a:r>
              <a:rPr lang="en-US" sz="2300" b="1" u="sng" dirty="0"/>
              <a:t>Diabetes</a:t>
            </a:r>
            <a:r>
              <a:rPr lang="en-US" sz="2300" b="1" dirty="0"/>
              <a:t> </a:t>
            </a:r>
            <a:r>
              <a:rPr lang="en-US" sz="2300" dirty="0"/>
              <a:t>– what is that Hemoglobin A one C, foot exams?</a:t>
            </a:r>
          </a:p>
          <a:p>
            <a:pPr marL="519113" lvl="1">
              <a:lnSpc>
                <a:spcPct val="120000"/>
              </a:lnSpc>
              <a:spcBef>
                <a:spcPts val="600"/>
              </a:spcBef>
              <a:buFont typeface="Arial" panose="020B0604020202020204" pitchFamily="34" charset="0"/>
              <a:buChar char="•"/>
            </a:pPr>
            <a:r>
              <a:rPr lang="en-US" sz="2300" b="1" u="sng" dirty="0"/>
              <a:t>Dyslipidemias</a:t>
            </a:r>
            <a:r>
              <a:rPr lang="en-US" sz="2300" dirty="0"/>
              <a:t> – I’ve heard of “good” and “bad” cholesterol but what’s the ratio business?</a:t>
            </a:r>
          </a:p>
          <a:p>
            <a:pPr marL="519113" lvl="1">
              <a:lnSpc>
                <a:spcPct val="120000"/>
              </a:lnSpc>
              <a:spcBef>
                <a:spcPts val="600"/>
              </a:spcBef>
              <a:buFont typeface="Arial" panose="020B0604020202020204" pitchFamily="34" charset="0"/>
              <a:buChar char="•"/>
            </a:pPr>
            <a:r>
              <a:rPr lang="en-US" sz="2300" b="1" u="sng" dirty="0"/>
              <a:t>Asthma</a:t>
            </a:r>
            <a:r>
              <a:rPr lang="en-US" sz="2300" dirty="0"/>
              <a:t> – inhaled corticosteroids? How do you use that inhaler?</a:t>
            </a:r>
          </a:p>
          <a:p>
            <a:pPr marL="519113" lvl="1">
              <a:lnSpc>
                <a:spcPct val="120000"/>
              </a:lnSpc>
              <a:spcBef>
                <a:spcPts val="600"/>
              </a:spcBef>
              <a:buFont typeface="Arial" panose="020B0604020202020204" pitchFamily="34" charset="0"/>
              <a:buChar char="•"/>
            </a:pPr>
            <a:r>
              <a:rPr lang="en-US" sz="2300" b="1" u="sng" dirty="0"/>
              <a:t>Smoking</a:t>
            </a:r>
            <a:r>
              <a:rPr lang="en-US" sz="2300" dirty="0"/>
              <a:t> – I know this is bad for you but what does NRT stand for?</a:t>
            </a:r>
          </a:p>
          <a:p>
            <a:pPr marL="519113" lvl="1">
              <a:lnSpc>
                <a:spcPct val="120000"/>
              </a:lnSpc>
              <a:spcBef>
                <a:spcPts val="600"/>
              </a:spcBef>
              <a:buFont typeface="Arial" panose="020B0604020202020204" pitchFamily="34" charset="0"/>
              <a:buChar char="•"/>
            </a:pPr>
            <a:r>
              <a:rPr lang="en-US" sz="2300" b="1" u="sng" dirty="0"/>
              <a:t>Obesity</a:t>
            </a:r>
            <a:r>
              <a:rPr lang="en-US" sz="2300" dirty="0"/>
              <a:t> – Got it – this is bad and diet and exercise treat but what is BMI?</a:t>
            </a:r>
          </a:p>
          <a:p>
            <a:pPr marL="519113" lvl="1">
              <a:lnSpc>
                <a:spcPct val="120000"/>
              </a:lnSpc>
              <a:spcBef>
                <a:spcPts val="600"/>
              </a:spcBef>
              <a:buFont typeface="Arial" panose="020B0604020202020204" pitchFamily="34" charset="0"/>
              <a:buChar char="•"/>
            </a:pPr>
            <a:r>
              <a:rPr lang="en-US" sz="2300" b="1" u="sng" dirty="0"/>
              <a:t>Health Maintenance </a:t>
            </a:r>
            <a:r>
              <a:rPr lang="en-US" sz="2300" dirty="0"/>
              <a:t>– You  mean you want me to encourage my female patients to get Pap smears?  </a:t>
            </a:r>
          </a:p>
        </p:txBody>
      </p:sp>
    </p:spTree>
    <p:extLst>
      <p:ext uri="{BB962C8B-B14F-4D97-AF65-F5344CB8AC3E}">
        <p14:creationId xmlns:p14="http://schemas.microsoft.com/office/powerpoint/2010/main" val="2101546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685800"/>
          </a:xfrm>
        </p:spPr>
        <p:txBody>
          <a:bodyPr>
            <a:normAutofit/>
          </a:bodyPr>
          <a:lstStyle/>
          <a:p>
            <a:r>
              <a:rPr lang="en-US" sz="2800" dirty="0"/>
              <a:t>Educating Psychiatric Providers</a:t>
            </a:r>
          </a:p>
        </p:txBody>
      </p:sp>
      <p:graphicFrame>
        <p:nvGraphicFramePr>
          <p:cNvPr id="4" name="Content Placeholder 3" descr="Chart of educating psychiatric providers"/>
          <p:cNvGraphicFramePr>
            <a:graphicFrameLocks noGrp="1"/>
          </p:cNvGraphicFramePr>
          <p:nvPr>
            <p:ph idx="1"/>
            <p:extLst>
              <p:ext uri="{D42A27DB-BD31-4B8C-83A1-F6EECF244321}">
                <p14:modId xmlns:p14="http://schemas.microsoft.com/office/powerpoint/2010/main" val="316027651"/>
              </p:ext>
            </p:extLst>
          </p:nvPr>
        </p:nvGraphicFramePr>
        <p:xfrm>
          <a:off x="685801" y="1371600"/>
          <a:ext cx="8229598" cy="4480560"/>
        </p:xfrm>
        <a:graphic>
          <a:graphicData uri="http://schemas.openxmlformats.org/drawingml/2006/table">
            <a:tbl>
              <a:tblPr firstRow="1" bandRow="1">
                <a:tableStyleId>{5C22544A-7EE6-4342-B048-85BDC9FD1C3A}</a:tableStyleId>
              </a:tblPr>
              <a:tblGrid>
                <a:gridCol w="2541767">
                  <a:extLst>
                    <a:ext uri="{9D8B030D-6E8A-4147-A177-3AD203B41FA5}">
                      <a16:colId xmlns:a16="http://schemas.microsoft.com/office/drawing/2014/main" val="20000"/>
                    </a:ext>
                  </a:extLst>
                </a:gridCol>
                <a:gridCol w="2920778">
                  <a:extLst>
                    <a:ext uri="{9D8B030D-6E8A-4147-A177-3AD203B41FA5}">
                      <a16:colId xmlns:a16="http://schemas.microsoft.com/office/drawing/2014/main" val="20001"/>
                    </a:ext>
                  </a:extLst>
                </a:gridCol>
                <a:gridCol w="2767053">
                  <a:extLst>
                    <a:ext uri="{9D8B030D-6E8A-4147-A177-3AD203B41FA5}">
                      <a16:colId xmlns:a16="http://schemas.microsoft.com/office/drawing/2014/main" val="20002"/>
                    </a:ext>
                  </a:extLst>
                </a:gridCol>
              </a:tblGrid>
              <a:tr h="975049">
                <a:tc>
                  <a:txBody>
                    <a:bodyPr/>
                    <a:lstStyle/>
                    <a:p>
                      <a:r>
                        <a:rPr lang="en-US" sz="1200" b="1" kern="1200" dirty="0">
                          <a:solidFill>
                            <a:schemeClr val="tx1"/>
                          </a:solidFill>
                          <a:effectLst/>
                          <a:latin typeface="+mn-lt"/>
                          <a:ea typeface="+mn-ea"/>
                          <a:cs typeface="+mn-cs"/>
                        </a:rPr>
                        <a:t>1</a:t>
                      </a:r>
                      <a:r>
                        <a:rPr lang="en-US" sz="1200" b="1" kern="1200" baseline="30000" dirty="0">
                          <a:solidFill>
                            <a:schemeClr val="tx1"/>
                          </a:solidFill>
                          <a:effectLst/>
                          <a:latin typeface="+mn-lt"/>
                          <a:ea typeface="+mn-ea"/>
                          <a:cs typeface="+mn-cs"/>
                        </a:rPr>
                        <a:t>st</a:t>
                      </a:r>
                      <a:r>
                        <a:rPr lang="en-US" sz="1200" b="1" kern="1200" dirty="0">
                          <a:solidFill>
                            <a:schemeClr val="tx1"/>
                          </a:solidFill>
                          <a:effectLst/>
                          <a:latin typeface="+mn-lt"/>
                          <a:ea typeface="+mn-ea"/>
                          <a:cs typeface="+mn-cs"/>
                        </a:rPr>
                        <a:t> LINE:  Thiazide Diuretics</a:t>
                      </a:r>
                      <a:r>
                        <a:rPr lang="en-US" sz="1200" b="1" kern="1200" dirty="0">
                          <a:solidFill>
                            <a:schemeClr val="lt1"/>
                          </a:solidFill>
                          <a:effectLst/>
                          <a:latin typeface="+mn-lt"/>
                          <a:ea typeface="+mn-ea"/>
                          <a:cs typeface="+mn-cs"/>
                        </a:rPr>
                        <a:t> </a:t>
                      </a:r>
                    </a:p>
                    <a:p>
                      <a:r>
                        <a:rPr lang="en-US" sz="1200" b="1" kern="1200" dirty="0">
                          <a:solidFill>
                            <a:schemeClr val="lt1"/>
                          </a:solidFill>
                          <a:effectLst/>
                          <a:latin typeface="+mn-lt"/>
                          <a:ea typeface="+mn-ea"/>
                          <a:cs typeface="+mn-cs"/>
                        </a:rPr>
                        <a:t> </a:t>
                      </a:r>
                    </a:p>
                    <a:p>
                      <a:r>
                        <a:rPr lang="en-US" sz="1200" b="1" kern="1200" dirty="0">
                          <a:solidFill>
                            <a:schemeClr val="lt1"/>
                          </a:solidFill>
                          <a:effectLst/>
                          <a:latin typeface="+mn-lt"/>
                          <a:ea typeface="+mn-ea"/>
                          <a:cs typeface="+mn-cs"/>
                        </a:rPr>
                        <a:t>Unless have CHF, DM, Chronic Kidney </a:t>
                      </a:r>
                      <a:r>
                        <a:rPr lang="en-US" sz="1200" b="1" kern="1200" dirty="0" err="1">
                          <a:solidFill>
                            <a:schemeClr val="lt1"/>
                          </a:solidFill>
                          <a:effectLst/>
                          <a:latin typeface="+mn-lt"/>
                          <a:ea typeface="+mn-ea"/>
                          <a:cs typeface="+mn-cs"/>
                        </a:rPr>
                        <a:t>Dz</a:t>
                      </a:r>
                      <a:endParaRPr lang="en-US" sz="1200" dirty="0"/>
                    </a:p>
                  </a:txBody>
                  <a:tcPr>
                    <a:solidFill>
                      <a:schemeClr val="bg2">
                        <a:lumMod val="60000"/>
                        <a:lumOff val="40000"/>
                      </a:schemeClr>
                    </a:solidFill>
                  </a:tcPr>
                </a:tc>
                <a:tc>
                  <a:txBody>
                    <a:bodyPr/>
                    <a:lstStyle/>
                    <a:p>
                      <a:r>
                        <a:rPr lang="en-US" sz="1200" b="1" kern="1200" dirty="0">
                          <a:solidFill>
                            <a:schemeClr val="lt1"/>
                          </a:solidFill>
                          <a:effectLst/>
                          <a:latin typeface="+mn-lt"/>
                          <a:ea typeface="+mn-ea"/>
                          <a:cs typeface="+mn-cs"/>
                        </a:rPr>
                        <a:t>HCTZ 12. 5 mg, 25 mg, 50 mg (max)</a:t>
                      </a:r>
                    </a:p>
                    <a:p>
                      <a:r>
                        <a:rPr lang="en-US" sz="1200" b="1" kern="1200" dirty="0">
                          <a:solidFill>
                            <a:schemeClr val="lt1"/>
                          </a:solidFill>
                          <a:effectLst/>
                          <a:latin typeface="+mn-lt"/>
                          <a:ea typeface="+mn-ea"/>
                          <a:cs typeface="+mn-cs"/>
                        </a:rPr>
                        <a:t> </a:t>
                      </a:r>
                    </a:p>
                    <a:p>
                      <a:r>
                        <a:rPr lang="en-US" sz="1200" b="1" kern="1200" dirty="0" err="1">
                          <a:solidFill>
                            <a:schemeClr val="lt1"/>
                          </a:solidFill>
                          <a:effectLst/>
                          <a:latin typeface="+mn-lt"/>
                          <a:ea typeface="+mn-ea"/>
                          <a:cs typeface="+mn-cs"/>
                        </a:rPr>
                        <a:t>Chlorthalidone</a:t>
                      </a:r>
                      <a:r>
                        <a:rPr lang="en-US" sz="1200" b="1" kern="1200" dirty="0">
                          <a:solidFill>
                            <a:schemeClr val="lt1"/>
                          </a:solidFill>
                          <a:effectLst/>
                          <a:latin typeface="+mn-lt"/>
                          <a:ea typeface="+mn-ea"/>
                          <a:cs typeface="+mn-cs"/>
                        </a:rPr>
                        <a:t> 25 mg (max)</a:t>
                      </a:r>
                    </a:p>
                    <a:p>
                      <a:endParaRPr lang="en-US" sz="1200" dirty="0"/>
                    </a:p>
                  </a:txBody>
                  <a:tcPr>
                    <a:solidFill>
                      <a:schemeClr val="bg2">
                        <a:lumMod val="60000"/>
                        <a:lumOff val="40000"/>
                      </a:schemeClr>
                    </a:solidFill>
                  </a:tcPr>
                </a:tc>
                <a:tc>
                  <a:txBody>
                    <a:bodyPr/>
                    <a:lstStyle/>
                    <a:p>
                      <a:r>
                        <a:rPr lang="en-US" sz="1200" b="1" kern="1200" dirty="0">
                          <a:solidFill>
                            <a:schemeClr val="lt1"/>
                          </a:solidFill>
                          <a:effectLst/>
                          <a:latin typeface="+mn-lt"/>
                          <a:ea typeface="+mn-ea"/>
                          <a:cs typeface="+mn-cs"/>
                        </a:rPr>
                        <a:t>QD dosing, Check electrolytes 4-6 weeks, then q 3 </a:t>
                      </a:r>
                      <a:r>
                        <a:rPr lang="en-US" sz="1200" b="1" kern="1200" dirty="0" err="1">
                          <a:solidFill>
                            <a:schemeClr val="lt1"/>
                          </a:solidFill>
                          <a:effectLst/>
                          <a:latin typeface="+mn-lt"/>
                          <a:ea typeface="+mn-ea"/>
                          <a:cs typeface="+mn-cs"/>
                        </a:rPr>
                        <a:t>mos</a:t>
                      </a:r>
                      <a:r>
                        <a:rPr lang="en-US" sz="1200" b="1" kern="1200" dirty="0">
                          <a:solidFill>
                            <a:schemeClr val="lt1"/>
                          </a:solidFill>
                          <a:effectLst/>
                          <a:latin typeface="+mn-lt"/>
                          <a:ea typeface="+mn-ea"/>
                          <a:cs typeface="+mn-cs"/>
                        </a:rPr>
                        <a:t>, then annually</a:t>
                      </a:r>
                    </a:p>
                    <a:p>
                      <a:r>
                        <a:rPr lang="en-US" sz="1200" b="1" kern="1200" dirty="0">
                          <a:solidFill>
                            <a:schemeClr val="lt1"/>
                          </a:solidFill>
                          <a:effectLst/>
                          <a:latin typeface="+mn-lt"/>
                          <a:ea typeface="+mn-ea"/>
                          <a:cs typeface="+mn-cs"/>
                        </a:rPr>
                        <a:t>Add second agent if partial response</a:t>
                      </a:r>
                    </a:p>
                    <a:p>
                      <a:r>
                        <a:rPr lang="en-US" sz="1200" b="1" kern="1200" dirty="0">
                          <a:solidFill>
                            <a:schemeClr val="lt1"/>
                          </a:solidFill>
                          <a:effectLst/>
                          <a:latin typeface="+mn-lt"/>
                          <a:ea typeface="+mn-ea"/>
                          <a:cs typeface="+mn-cs"/>
                        </a:rPr>
                        <a:t>$ 4 list - both</a:t>
                      </a:r>
                      <a:endParaRPr lang="en-US" sz="1200" dirty="0"/>
                    </a:p>
                  </a:txBody>
                  <a:tcPr>
                    <a:solidFill>
                      <a:schemeClr val="bg2">
                        <a:lumMod val="60000"/>
                        <a:lumOff val="40000"/>
                      </a:schemeClr>
                    </a:solidFill>
                  </a:tcPr>
                </a:tc>
                <a:extLst>
                  <a:ext uri="{0D108BD9-81ED-4DB2-BD59-A6C34878D82A}">
                    <a16:rowId xmlns:a16="http://schemas.microsoft.com/office/drawing/2014/main" val="10000"/>
                  </a:ext>
                </a:extLst>
              </a:tr>
              <a:tr h="1506894">
                <a:tc>
                  <a:txBody>
                    <a:bodyPr/>
                    <a:lstStyle/>
                    <a:p>
                      <a:r>
                        <a:rPr lang="en-US" sz="1200" b="1" kern="1200" dirty="0">
                          <a:solidFill>
                            <a:schemeClr val="dk1"/>
                          </a:solidFill>
                          <a:effectLst/>
                          <a:latin typeface="+mn-lt"/>
                          <a:ea typeface="+mn-ea"/>
                          <a:cs typeface="+mn-cs"/>
                        </a:rPr>
                        <a:t>2</a:t>
                      </a:r>
                      <a:r>
                        <a:rPr lang="en-US" sz="1200" b="1" kern="1200" baseline="30000" dirty="0">
                          <a:solidFill>
                            <a:schemeClr val="dk1"/>
                          </a:solidFill>
                          <a:effectLst/>
                          <a:latin typeface="+mn-lt"/>
                          <a:ea typeface="+mn-ea"/>
                          <a:cs typeface="+mn-cs"/>
                        </a:rPr>
                        <a:t>nd</a:t>
                      </a:r>
                      <a:r>
                        <a:rPr lang="en-US" sz="1200" b="1" kern="1200" dirty="0">
                          <a:solidFill>
                            <a:schemeClr val="dk1"/>
                          </a:solidFill>
                          <a:effectLst/>
                          <a:latin typeface="+mn-lt"/>
                          <a:ea typeface="+mn-ea"/>
                          <a:cs typeface="+mn-cs"/>
                        </a:rPr>
                        <a:t> LINE: ACE Inhibitors</a:t>
                      </a:r>
                      <a:endParaRPr lang="en-US" sz="1200" kern="1200" dirty="0">
                        <a:solidFill>
                          <a:schemeClr val="dk1"/>
                        </a:solidFill>
                        <a:effectLst/>
                        <a:latin typeface="+mn-lt"/>
                        <a:ea typeface="+mn-ea"/>
                        <a:cs typeface="+mn-cs"/>
                      </a:endParaRPr>
                    </a:p>
                    <a:p>
                      <a:r>
                        <a:rPr lang="en-US" sz="1200" b="1" kern="1200" dirty="0">
                          <a:solidFill>
                            <a:schemeClr val="dk1"/>
                          </a:solidFill>
                          <a:effectLst/>
                          <a:latin typeface="+mn-lt"/>
                          <a:ea typeface="+mn-ea"/>
                          <a:cs typeface="+mn-cs"/>
                        </a:rPr>
                        <a:t> </a:t>
                      </a:r>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1</a:t>
                      </a:r>
                      <a:r>
                        <a:rPr lang="en-US" sz="1200" kern="1200" baseline="30000" dirty="0">
                          <a:solidFill>
                            <a:schemeClr val="dk1"/>
                          </a:solidFill>
                          <a:effectLst/>
                          <a:latin typeface="+mn-lt"/>
                          <a:ea typeface="+mn-ea"/>
                          <a:cs typeface="+mn-cs"/>
                        </a:rPr>
                        <a:t>st</a:t>
                      </a:r>
                      <a:r>
                        <a:rPr lang="en-US" sz="1200" kern="1200" dirty="0">
                          <a:solidFill>
                            <a:schemeClr val="dk1"/>
                          </a:solidFill>
                          <a:effectLst/>
                          <a:latin typeface="+mn-lt"/>
                          <a:ea typeface="+mn-ea"/>
                          <a:cs typeface="+mn-cs"/>
                        </a:rPr>
                        <a:t> line for above dx </a:t>
                      </a:r>
                      <a:endParaRPr lang="en-US" sz="1200" dirty="0"/>
                    </a:p>
                  </a:txBody>
                  <a:tcPr>
                    <a:solidFill>
                      <a:schemeClr val="bg2">
                        <a:lumMod val="20000"/>
                        <a:lumOff val="80000"/>
                      </a:schemeClr>
                    </a:solidFill>
                  </a:tcPr>
                </a:tc>
                <a:tc>
                  <a:txBody>
                    <a:bodyPr/>
                    <a:lstStyle/>
                    <a:p>
                      <a:r>
                        <a:rPr lang="en-US" sz="1200" kern="1200" dirty="0" err="1">
                          <a:solidFill>
                            <a:schemeClr val="dk1"/>
                          </a:solidFill>
                          <a:effectLst/>
                          <a:latin typeface="+mn-lt"/>
                          <a:ea typeface="+mn-ea"/>
                          <a:cs typeface="+mn-cs"/>
                        </a:rPr>
                        <a:t>Lisinopril</a:t>
                      </a:r>
                      <a:r>
                        <a:rPr lang="en-US" sz="1200" kern="1200" dirty="0">
                          <a:solidFill>
                            <a:schemeClr val="dk1"/>
                          </a:solidFill>
                          <a:effectLst/>
                          <a:latin typeface="+mn-lt"/>
                          <a:ea typeface="+mn-ea"/>
                          <a:cs typeface="+mn-cs"/>
                        </a:rPr>
                        <a:t>  5mg, 10 mg</a:t>
                      </a:r>
                    </a:p>
                    <a:p>
                      <a:r>
                        <a:rPr lang="en-US" sz="1200" kern="1200" dirty="0">
                          <a:solidFill>
                            <a:schemeClr val="dk1"/>
                          </a:solidFill>
                          <a:effectLst/>
                          <a:latin typeface="+mn-lt"/>
                          <a:ea typeface="+mn-ea"/>
                          <a:cs typeface="+mn-cs"/>
                        </a:rPr>
                        <a:t> </a:t>
                      </a:r>
                    </a:p>
                    <a:p>
                      <a:r>
                        <a:rPr lang="en-US" sz="1200" kern="1200" dirty="0" err="1">
                          <a:solidFill>
                            <a:schemeClr val="dk1"/>
                          </a:solidFill>
                          <a:effectLst/>
                          <a:latin typeface="+mn-lt"/>
                          <a:ea typeface="+mn-ea"/>
                          <a:cs typeface="+mn-cs"/>
                        </a:rPr>
                        <a:t>Enalapril</a:t>
                      </a:r>
                      <a:r>
                        <a:rPr lang="en-US" sz="1200" kern="1200" dirty="0">
                          <a:solidFill>
                            <a:schemeClr val="dk1"/>
                          </a:solidFill>
                          <a:effectLst/>
                          <a:latin typeface="+mn-lt"/>
                          <a:ea typeface="+mn-ea"/>
                          <a:cs typeface="+mn-cs"/>
                        </a:rPr>
                        <a:t>  2.5mg, 5 mg, 10 mg, 20 mg</a:t>
                      </a:r>
                    </a:p>
                  </a:txBody>
                  <a:tcPr>
                    <a:solidFill>
                      <a:schemeClr val="bg2">
                        <a:lumMod val="20000"/>
                        <a:lumOff val="80000"/>
                      </a:schemeClr>
                    </a:solidFill>
                  </a:tcPr>
                </a:tc>
                <a:tc>
                  <a:txBody>
                    <a:bodyPr/>
                    <a:lstStyle/>
                    <a:p>
                      <a:r>
                        <a:rPr lang="en-US" sz="1200" kern="1200" dirty="0">
                          <a:solidFill>
                            <a:schemeClr val="dk1"/>
                          </a:solidFill>
                          <a:effectLst/>
                          <a:latin typeface="+mn-lt"/>
                          <a:ea typeface="+mn-ea"/>
                          <a:cs typeface="+mn-cs"/>
                        </a:rPr>
                        <a:t>Start at 5-10 mg/day and titrate up to as much 40 mg per day.  </a:t>
                      </a:r>
                    </a:p>
                    <a:p>
                      <a:r>
                        <a:rPr lang="en-US" sz="1200" kern="1200" dirty="0">
                          <a:solidFill>
                            <a:schemeClr val="dk1"/>
                          </a:solidFill>
                          <a:effectLst/>
                          <a:latin typeface="+mn-lt"/>
                          <a:ea typeface="+mn-ea"/>
                          <a:cs typeface="+mn-cs"/>
                        </a:rPr>
                        <a:t>Check electrolytes 8-10 weeks.  Stop if CR &gt; 2.5 </a:t>
                      </a:r>
                    </a:p>
                    <a:p>
                      <a:r>
                        <a:rPr lang="en-US" sz="1200" kern="1200" dirty="0">
                          <a:solidFill>
                            <a:schemeClr val="dk1"/>
                          </a:solidFill>
                          <a:effectLst/>
                          <a:latin typeface="+mn-lt"/>
                          <a:ea typeface="+mn-ea"/>
                          <a:cs typeface="+mn-cs"/>
                        </a:rPr>
                        <a:t>Once a day, dry cough, </a:t>
                      </a:r>
                      <a:r>
                        <a:rPr lang="en-US" sz="1200" kern="1200" dirty="0" err="1">
                          <a:solidFill>
                            <a:schemeClr val="dk1"/>
                          </a:solidFill>
                          <a:effectLst/>
                          <a:latin typeface="+mn-lt"/>
                          <a:ea typeface="+mn-ea"/>
                          <a:cs typeface="+mn-cs"/>
                        </a:rPr>
                        <a:t>elev</a:t>
                      </a:r>
                      <a:r>
                        <a:rPr lang="en-US" sz="1200" kern="1200" dirty="0">
                          <a:solidFill>
                            <a:schemeClr val="dk1"/>
                          </a:solidFill>
                          <a:effectLst/>
                          <a:latin typeface="+mn-lt"/>
                          <a:ea typeface="+mn-ea"/>
                          <a:cs typeface="+mn-cs"/>
                        </a:rPr>
                        <a:t> CR, </a:t>
                      </a:r>
                      <a:r>
                        <a:rPr lang="en-US" sz="1200" kern="1200" dirty="0" err="1">
                          <a:solidFill>
                            <a:schemeClr val="dk1"/>
                          </a:solidFill>
                          <a:effectLst/>
                          <a:latin typeface="+mn-lt"/>
                          <a:ea typeface="+mn-ea"/>
                          <a:cs typeface="+mn-cs"/>
                        </a:rPr>
                        <a:t>angiodema</a:t>
                      </a:r>
                      <a:r>
                        <a:rPr lang="en-US" sz="1200" kern="1200" dirty="0">
                          <a:solidFill>
                            <a:schemeClr val="dk1"/>
                          </a:solidFill>
                          <a:effectLst/>
                          <a:latin typeface="+mn-lt"/>
                          <a:ea typeface="+mn-ea"/>
                          <a:cs typeface="+mn-cs"/>
                        </a:rPr>
                        <a:t>, facial swelling, do not use in pregnancy</a:t>
                      </a:r>
                    </a:p>
                    <a:p>
                      <a:r>
                        <a:rPr lang="en-US" sz="1200" kern="1200" dirty="0">
                          <a:solidFill>
                            <a:schemeClr val="dk1"/>
                          </a:solidFill>
                          <a:effectLst/>
                          <a:latin typeface="+mn-lt"/>
                          <a:ea typeface="+mn-ea"/>
                          <a:cs typeface="+mn-cs"/>
                        </a:rPr>
                        <a:t>$4 list</a:t>
                      </a:r>
                      <a:endParaRPr lang="en-US" sz="1200" dirty="0"/>
                    </a:p>
                  </a:txBody>
                  <a:tcPr>
                    <a:solidFill>
                      <a:schemeClr val="bg2">
                        <a:lumMod val="20000"/>
                        <a:lumOff val="80000"/>
                      </a:schemeClr>
                    </a:solidFill>
                  </a:tcPr>
                </a:tc>
                <a:extLst>
                  <a:ext uri="{0D108BD9-81ED-4DB2-BD59-A6C34878D82A}">
                    <a16:rowId xmlns:a16="http://schemas.microsoft.com/office/drawing/2014/main" val="10001"/>
                  </a:ext>
                </a:extLst>
              </a:tr>
              <a:tr h="620486">
                <a:tc>
                  <a:txBody>
                    <a:bodyPr/>
                    <a:lstStyle/>
                    <a:p>
                      <a:r>
                        <a:rPr lang="en-US" sz="1200" b="1" kern="1200" dirty="0">
                          <a:solidFill>
                            <a:schemeClr val="dk1"/>
                          </a:solidFill>
                          <a:effectLst/>
                          <a:latin typeface="+mn-lt"/>
                          <a:ea typeface="+mn-ea"/>
                          <a:cs typeface="+mn-cs"/>
                        </a:rPr>
                        <a:t>3</a:t>
                      </a:r>
                      <a:r>
                        <a:rPr lang="en-US" sz="1200" b="1" kern="1200" baseline="30000" dirty="0">
                          <a:solidFill>
                            <a:schemeClr val="dk1"/>
                          </a:solidFill>
                          <a:effectLst/>
                          <a:latin typeface="+mn-lt"/>
                          <a:ea typeface="+mn-ea"/>
                          <a:cs typeface="+mn-cs"/>
                        </a:rPr>
                        <a:t>rd</a:t>
                      </a:r>
                      <a:r>
                        <a:rPr lang="en-US" sz="1200" b="1" kern="1200" dirty="0">
                          <a:solidFill>
                            <a:schemeClr val="dk1"/>
                          </a:solidFill>
                          <a:effectLst/>
                          <a:latin typeface="+mn-lt"/>
                          <a:ea typeface="+mn-ea"/>
                          <a:cs typeface="+mn-cs"/>
                        </a:rPr>
                        <a:t> LINE:  Calcium Channel Blockers</a:t>
                      </a:r>
                      <a:endParaRPr lang="en-US" sz="1200" dirty="0"/>
                    </a:p>
                  </a:txBody>
                  <a:tcPr>
                    <a:solidFill>
                      <a:schemeClr val="bg2">
                        <a:lumMod val="40000"/>
                        <a:lumOff val="60000"/>
                      </a:schemeClr>
                    </a:solidFill>
                  </a:tcPr>
                </a:tc>
                <a:tc>
                  <a:txBody>
                    <a:bodyPr/>
                    <a:lstStyle/>
                    <a:p>
                      <a:r>
                        <a:rPr lang="en-US" sz="1200" kern="1200" dirty="0" err="1">
                          <a:solidFill>
                            <a:schemeClr val="dk1"/>
                          </a:solidFill>
                          <a:effectLst/>
                          <a:latin typeface="+mn-lt"/>
                          <a:ea typeface="+mn-ea"/>
                          <a:cs typeface="+mn-cs"/>
                        </a:rPr>
                        <a:t>Amlopidine</a:t>
                      </a:r>
                      <a:r>
                        <a:rPr lang="en-US" sz="1200" kern="1200" dirty="0">
                          <a:solidFill>
                            <a:schemeClr val="dk1"/>
                          </a:solidFill>
                          <a:effectLst/>
                          <a:latin typeface="+mn-lt"/>
                          <a:ea typeface="+mn-ea"/>
                          <a:cs typeface="+mn-cs"/>
                        </a:rPr>
                        <a:t> 2.5 mg, 5 mg, 10 mg (max)</a:t>
                      </a:r>
                    </a:p>
                    <a:p>
                      <a:r>
                        <a:rPr lang="en-US" sz="1200" kern="1200" dirty="0" err="1">
                          <a:solidFill>
                            <a:schemeClr val="dk1"/>
                          </a:solidFill>
                          <a:effectLst/>
                          <a:latin typeface="+mn-lt"/>
                          <a:ea typeface="+mn-ea"/>
                          <a:cs typeface="+mn-cs"/>
                        </a:rPr>
                        <a:t>Nifedipine</a:t>
                      </a:r>
                      <a:r>
                        <a:rPr lang="en-US" sz="1200" kern="1200" dirty="0">
                          <a:solidFill>
                            <a:schemeClr val="dk1"/>
                          </a:solidFill>
                          <a:effectLst/>
                          <a:latin typeface="+mn-lt"/>
                          <a:ea typeface="+mn-ea"/>
                          <a:cs typeface="+mn-cs"/>
                        </a:rPr>
                        <a:t> LA 30 mg, 60 mg, (max 90 mg )</a:t>
                      </a:r>
                      <a:endParaRPr lang="en-US" sz="1200" dirty="0"/>
                    </a:p>
                  </a:txBody>
                  <a:tcPr>
                    <a:solidFill>
                      <a:schemeClr val="bg2">
                        <a:lumMod val="40000"/>
                        <a:lumOff val="60000"/>
                      </a:schemeClr>
                    </a:solidFill>
                  </a:tcPr>
                </a:tc>
                <a:tc>
                  <a:txBody>
                    <a:bodyPr/>
                    <a:lstStyle/>
                    <a:p>
                      <a:r>
                        <a:rPr lang="en-US" sz="1200" kern="1200" dirty="0">
                          <a:solidFill>
                            <a:schemeClr val="dk1"/>
                          </a:solidFill>
                          <a:effectLst/>
                          <a:latin typeface="+mn-lt"/>
                          <a:ea typeface="+mn-ea"/>
                          <a:cs typeface="+mn-cs"/>
                        </a:rPr>
                        <a:t>Very potent, if adding as 3</a:t>
                      </a:r>
                      <a:r>
                        <a:rPr lang="en-US" sz="1200" kern="1200" baseline="30000" dirty="0">
                          <a:solidFill>
                            <a:schemeClr val="dk1"/>
                          </a:solidFill>
                          <a:effectLst/>
                          <a:latin typeface="+mn-lt"/>
                          <a:ea typeface="+mn-ea"/>
                          <a:cs typeface="+mn-cs"/>
                        </a:rPr>
                        <a:t>rd</a:t>
                      </a:r>
                      <a:r>
                        <a:rPr lang="en-US" sz="1200" kern="1200" dirty="0">
                          <a:solidFill>
                            <a:schemeClr val="dk1"/>
                          </a:solidFill>
                          <a:effectLst/>
                          <a:latin typeface="+mn-lt"/>
                          <a:ea typeface="+mn-ea"/>
                          <a:cs typeface="+mn-cs"/>
                        </a:rPr>
                        <a:t> agent call PCP first - can cause peripheral edema</a:t>
                      </a:r>
                      <a:endParaRPr lang="en-US" sz="1200" dirty="0"/>
                    </a:p>
                  </a:txBody>
                  <a:tcPr>
                    <a:solidFill>
                      <a:schemeClr val="bg2">
                        <a:lumMod val="40000"/>
                        <a:lumOff val="60000"/>
                      </a:schemeClr>
                    </a:solidFill>
                  </a:tcPr>
                </a:tc>
                <a:extLst>
                  <a:ext uri="{0D108BD9-81ED-4DB2-BD59-A6C34878D82A}">
                    <a16:rowId xmlns:a16="http://schemas.microsoft.com/office/drawing/2014/main" val="10002"/>
                  </a:ext>
                </a:extLst>
              </a:tr>
              <a:tr h="620486">
                <a:tc>
                  <a:txBody>
                    <a:bodyPr/>
                    <a:lstStyle/>
                    <a:p>
                      <a:r>
                        <a:rPr lang="en-US" sz="1200" b="1" kern="1200" dirty="0">
                          <a:solidFill>
                            <a:schemeClr val="dk1"/>
                          </a:solidFill>
                          <a:effectLst/>
                          <a:latin typeface="+mn-lt"/>
                          <a:ea typeface="+mn-ea"/>
                          <a:cs typeface="+mn-cs"/>
                        </a:rPr>
                        <a:t>4</a:t>
                      </a:r>
                      <a:r>
                        <a:rPr lang="en-US" sz="1200" b="1" kern="1200" baseline="30000" dirty="0">
                          <a:solidFill>
                            <a:schemeClr val="dk1"/>
                          </a:solidFill>
                          <a:effectLst/>
                          <a:latin typeface="+mn-lt"/>
                          <a:ea typeface="+mn-ea"/>
                          <a:cs typeface="+mn-cs"/>
                        </a:rPr>
                        <a:t>th</a:t>
                      </a:r>
                      <a:r>
                        <a:rPr lang="en-US" sz="1200" b="1" kern="1200" dirty="0">
                          <a:solidFill>
                            <a:schemeClr val="dk1"/>
                          </a:solidFill>
                          <a:effectLst/>
                          <a:latin typeface="+mn-lt"/>
                          <a:ea typeface="+mn-ea"/>
                          <a:cs typeface="+mn-cs"/>
                        </a:rPr>
                        <a:t> LINE:  Beta Blockers</a:t>
                      </a:r>
                      <a:endParaRPr lang="en-US" sz="1200" dirty="0"/>
                    </a:p>
                  </a:txBody>
                  <a:tcPr>
                    <a:solidFill>
                      <a:schemeClr val="bg2">
                        <a:lumMod val="20000"/>
                        <a:lumOff val="80000"/>
                      </a:schemeClr>
                    </a:solidFill>
                  </a:tcPr>
                </a:tc>
                <a:tc>
                  <a:txBody>
                    <a:bodyPr/>
                    <a:lstStyle/>
                    <a:p>
                      <a:r>
                        <a:rPr lang="en-US" sz="1200" kern="1200" dirty="0" err="1">
                          <a:solidFill>
                            <a:schemeClr val="dk1"/>
                          </a:solidFill>
                          <a:effectLst/>
                          <a:latin typeface="+mn-lt"/>
                          <a:ea typeface="+mn-ea"/>
                          <a:cs typeface="+mn-cs"/>
                        </a:rPr>
                        <a:t>Metoprolol</a:t>
                      </a:r>
                      <a:r>
                        <a:rPr lang="en-US" sz="1200" kern="1200" dirty="0">
                          <a:solidFill>
                            <a:schemeClr val="dk1"/>
                          </a:solidFill>
                          <a:effectLst/>
                          <a:latin typeface="+mn-lt"/>
                          <a:ea typeface="+mn-ea"/>
                          <a:cs typeface="+mn-cs"/>
                        </a:rPr>
                        <a:t> succinate (XL) 25, 50, 100, 200</a:t>
                      </a:r>
                      <a:r>
                        <a:rPr lang="en-US" sz="1200" kern="1200" baseline="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(200 mg max)</a:t>
                      </a:r>
                      <a:endParaRPr lang="en-US" sz="1200" dirty="0"/>
                    </a:p>
                  </a:txBody>
                  <a:tcPr>
                    <a:solidFill>
                      <a:schemeClr val="bg2">
                        <a:lumMod val="20000"/>
                        <a:lumOff val="80000"/>
                      </a:schemeClr>
                    </a:solidFill>
                  </a:tcPr>
                </a:tc>
                <a:tc>
                  <a:txBody>
                    <a:bodyPr/>
                    <a:lstStyle/>
                    <a:p>
                      <a:r>
                        <a:rPr lang="en-US" sz="1200" kern="1200" dirty="0">
                          <a:solidFill>
                            <a:schemeClr val="dk1"/>
                          </a:solidFill>
                          <a:effectLst/>
                          <a:latin typeface="+mn-lt"/>
                          <a:ea typeface="+mn-ea"/>
                          <a:cs typeface="+mn-cs"/>
                        </a:rPr>
                        <a:t>Once a day, Do not give if pulse &lt;55, 25 – 100 mg/day usual, can go to max 200 mg</a:t>
                      </a:r>
                      <a:endParaRPr lang="en-US" sz="1200" dirty="0"/>
                    </a:p>
                  </a:txBody>
                  <a:tcPr>
                    <a:solidFill>
                      <a:schemeClr val="bg2">
                        <a:lumMod val="20000"/>
                        <a:lumOff val="80000"/>
                      </a:schemeClr>
                    </a:solidFill>
                  </a:tcPr>
                </a:tc>
                <a:extLst>
                  <a:ext uri="{0D108BD9-81ED-4DB2-BD59-A6C34878D82A}">
                    <a16:rowId xmlns:a16="http://schemas.microsoft.com/office/drawing/2014/main" val="10003"/>
                  </a:ext>
                </a:extLst>
              </a:tr>
              <a:tr h="620486">
                <a:tc>
                  <a:txBody>
                    <a:bodyPr/>
                    <a:lstStyle/>
                    <a:p>
                      <a:r>
                        <a:rPr lang="en-US" sz="1200" b="1" kern="1200" dirty="0">
                          <a:solidFill>
                            <a:schemeClr val="dk1"/>
                          </a:solidFill>
                          <a:effectLst/>
                          <a:latin typeface="+mn-lt"/>
                          <a:ea typeface="+mn-ea"/>
                          <a:cs typeface="+mn-cs"/>
                        </a:rPr>
                        <a:t>** Remember BP 139/89 is fine for all patients</a:t>
                      </a:r>
                      <a:endParaRPr lang="en-US" sz="1200" dirty="0"/>
                    </a:p>
                  </a:txBody>
                  <a:tcPr>
                    <a:solidFill>
                      <a:schemeClr val="bg2">
                        <a:lumMod val="40000"/>
                        <a:lumOff val="60000"/>
                      </a:schemeClr>
                    </a:solidFill>
                  </a:tcPr>
                </a:tc>
                <a:tc>
                  <a:txBody>
                    <a:bodyPr/>
                    <a:lstStyle/>
                    <a:p>
                      <a:r>
                        <a:rPr lang="en-US" sz="1200" b="1" kern="1200" dirty="0">
                          <a:solidFill>
                            <a:schemeClr val="dk1"/>
                          </a:solidFill>
                          <a:effectLst/>
                          <a:latin typeface="+mn-lt"/>
                          <a:ea typeface="+mn-ea"/>
                          <a:cs typeface="+mn-cs"/>
                        </a:rPr>
                        <a:t>Adjust meds q 2 weeks, follow q 3-6 months once stable</a:t>
                      </a:r>
                      <a:endParaRPr lang="en-US" sz="1200" dirty="0"/>
                    </a:p>
                  </a:txBody>
                  <a:tcPr>
                    <a:solidFill>
                      <a:schemeClr val="bg2">
                        <a:lumMod val="40000"/>
                        <a:lumOff val="60000"/>
                      </a:schemeClr>
                    </a:solidFill>
                  </a:tcPr>
                </a:tc>
                <a:tc>
                  <a:txBody>
                    <a:bodyPr/>
                    <a:lstStyle/>
                    <a:p>
                      <a:r>
                        <a:rPr lang="en-US" sz="1200" b="1" kern="1200" dirty="0">
                          <a:solidFill>
                            <a:schemeClr val="dk1"/>
                          </a:solidFill>
                          <a:effectLst/>
                          <a:latin typeface="+mn-lt"/>
                          <a:ea typeface="+mn-ea"/>
                          <a:cs typeface="+mn-cs"/>
                        </a:rPr>
                        <a:t>If K+ falls below </a:t>
                      </a:r>
                      <a:r>
                        <a:rPr lang="en-US" sz="1200" b="1" kern="1200" dirty="0" err="1">
                          <a:solidFill>
                            <a:schemeClr val="dk1"/>
                          </a:solidFill>
                          <a:effectLst/>
                          <a:latin typeface="+mn-lt"/>
                          <a:ea typeface="+mn-ea"/>
                          <a:cs typeface="+mn-cs"/>
                        </a:rPr>
                        <a:t>nl</a:t>
                      </a:r>
                      <a:r>
                        <a:rPr lang="en-US" sz="1200" b="1" kern="1200" dirty="0">
                          <a:solidFill>
                            <a:schemeClr val="dk1"/>
                          </a:solidFill>
                          <a:effectLst/>
                          <a:latin typeface="+mn-lt"/>
                          <a:ea typeface="+mn-ea"/>
                          <a:cs typeface="+mn-cs"/>
                        </a:rPr>
                        <a:t> and BP responding, add 10 </a:t>
                      </a:r>
                      <a:r>
                        <a:rPr lang="en-US" sz="1200" b="1" kern="1200" dirty="0" err="1">
                          <a:solidFill>
                            <a:schemeClr val="dk1"/>
                          </a:solidFill>
                          <a:effectLst/>
                          <a:latin typeface="+mn-lt"/>
                          <a:ea typeface="+mn-ea"/>
                          <a:cs typeface="+mn-cs"/>
                        </a:rPr>
                        <a:t>meq</a:t>
                      </a:r>
                      <a:r>
                        <a:rPr lang="en-US" sz="1200" b="1" kern="1200" dirty="0">
                          <a:solidFill>
                            <a:schemeClr val="dk1"/>
                          </a:solidFill>
                          <a:effectLst/>
                          <a:latin typeface="+mn-lt"/>
                          <a:ea typeface="+mn-ea"/>
                          <a:cs typeface="+mn-cs"/>
                        </a:rPr>
                        <a:t> K+ up to total dose 20 mg </a:t>
                      </a:r>
                      <a:endParaRPr lang="en-US" sz="1200" dirty="0"/>
                    </a:p>
                  </a:txBody>
                  <a:tcPr>
                    <a:solidFill>
                      <a:schemeClr val="bg2">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27540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990600"/>
            <a:ext cx="8001000" cy="838200"/>
          </a:xfrm>
        </p:spPr>
        <p:txBody>
          <a:bodyPr/>
          <a:lstStyle/>
          <a:p>
            <a:r>
              <a:rPr lang="en-US" dirty="0"/>
              <a:t>Educate Patients</a:t>
            </a:r>
          </a:p>
        </p:txBody>
      </p:sp>
      <p:pic>
        <p:nvPicPr>
          <p:cNvPr id="43010" name="Picture 2" descr="Health lifestyle hand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66800"/>
            <a:ext cx="3582627" cy="4724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5660395"/>
            <a:ext cx="5295043" cy="261610"/>
          </a:xfrm>
          <a:prstGeom prst="rect">
            <a:avLst/>
          </a:prstGeom>
          <a:noFill/>
        </p:spPr>
        <p:txBody>
          <a:bodyPr wrap="square" rtlCol="0">
            <a:spAutoFit/>
          </a:bodyPr>
          <a:lstStyle/>
          <a:p>
            <a:r>
              <a:rPr lang="en-US" sz="1100" i="1" dirty="0"/>
              <a:t>American Family Physician.</a:t>
            </a:r>
            <a:r>
              <a:rPr lang="en-US" sz="1100" dirty="0"/>
              <a:t> 2010 Sep 15;82(6):610-614</a:t>
            </a:r>
          </a:p>
        </p:txBody>
      </p:sp>
    </p:spTree>
    <p:extLst>
      <p:ext uri="{BB962C8B-B14F-4D97-AF65-F5344CB8AC3E}">
        <p14:creationId xmlns:p14="http://schemas.microsoft.com/office/powerpoint/2010/main" val="31605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7772400" cy="685800"/>
          </a:xfrm>
        </p:spPr>
        <p:txBody>
          <a:bodyPr/>
          <a:lstStyle/>
          <a:p>
            <a:r>
              <a:rPr lang="en-US" dirty="0"/>
              <a:t>Leadership</a:t>
            </a:r>
          </a:p>
        </p:txBody>
      </p:sp>
      <p:sp>
        <p:nvSpPr>
          <p:cNvPr id="3" name="Content Placeholder 2"/>
          <p:cNvSpPr>
            <a:spLocks noGrp="1"/>
          </p:cNvSpPr>
          <p:nvPr>
            <p:ph idx="1"/>
          </p:nvPr>
        </p:nvSpPr>
        <p:spPr>
          <a:xfrm>
            <a:off x="762000" y="1752600"/>
            <a:ext cx="5410200" cy="3962400"/>
          </a:xfrm>
        </p:spPr>
        <p:txBody>
          <a:bodyPr/>
          <a:lstStyle/>
          <a:p>
            <a:pPr>
              <a:buFont typeface="Arial" pitchFamily="34" charset="0"/>
              <a:buChar char="•"/>
            </a:pPr>
            <a:r>
              <a:rPr lang="en-US" sz="2600" dirty="0"/>
              <a:t>You can be one of the champions for healthcare change by bringing your knowledge of general medicine into the behavioral health environment</a:t>
            </a:r>
          </a:p>
          <a:p>
            <a:pPr>
              <a:buFont typeface="Arial" pitchFamily="34" charset="0"/>
              <a:buChar char="•"/>
            </a:pPr>
            <a:r>
              <a:rPr lang="en-US" sz="2600" dirty="0"/>
              <a:t>PR, PR, PR – can be difficult sometimes to get the team to follow</a:t>
            </a:r>
          </a:p>
        </p:txBody>
      </p:sp>
      <p:pic>
        <p:nvPicPr>
          <p:cNvPr id="3077" name="Picture 5" descr="Picture of team holding up an arrow with a person standing on top of the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28800"/>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640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838200"/>
            <a:ext cx="8229600" cy="838200"/>
          </a:xfrm>
        </p:spPr>
        <p:txBody>
          <a:bodyPr anchor="ctr"/>
          <a:lstStyle/>
          <a:p>
            <a:pPr eaLnBrk="1" hangingPunct="1"/>
            <a:r>
              <a:rPr lang="en-US" sz="2800" dirty="0"/>
              <a:t>If you build it, they will not necessarily come…</a:t>
            </a:r>
          </a:p>
        </p:txBody>
      </p:sp>
      <p:sp>
        <p:nvSpPr>
          <p:cNvPr id="6" name="Rounded Rectangle 5"/>
          <p:cNvSpPr/>
          <p:nvPr/>
        </p:nvSpPr>
        <p:spPr>
          <a:xfrm>
            <a:off x="685800" y="1600200"/>
            <a:ext cx="8229600" cy="762000"/>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lnSpc>
                <a:spcPct val="80000"/>
              </a:lnSpc>
            </a:pPr>
            <a:r>
              <a:rPr lang="en-US" sz="2800" dirty="0">
                <a:cs typeface="Arial" charset="0"/>
              </a:rPr>
              <a:t>Putting co-located primary care provider in place </a:t>
            </a:r>
            <a:r>
              <a:rPr lang="en-US" sz="2800" dirty="0">
                <a:cs typeface="Arial" charset="0"/>
                <a:sym typeface="Wingdings" pitchFamily="2" charset="2"/>
              </a:rPr>
              <a:t>  </a:t>
            </a:r>
            <a:r>
              <a:rPr lang="en-US" sz="2800" dirty="0">
                <a:cs typeface="Arial" charset="0"/>
              </a:rPr>
              <a:t>Very little business! </a:t>
            </a:r>
            <a:endParaRPr lang="en-US" sz="2800" dirty="0"/>
          </a:p>
        </p:txBody>
      </p:sp>
      <p:pic>
        <p:nvPicPr>
          <p:cNvPr id="33797" name="Picture 4" descr="Maytag spokesperson reading magazine"/>
          <p:cNvPicPr>
            <a:picLocks noChangeAspect="1"/>
          </p:cNvPicPr>
          <p:nvPr/>
        </p:nvPicPr>
        <p:blipFill>
          <a:blip r:embed="rId3" cstate="print"/>
          <a:srcRect/>
          <a:stretch>
            <a:fillRect/>
          </a:stretch>
        </p:blipFill>
        <p:spPr bwMode="auto">
          <a:xfrm>
            <a:off x="680720" y="2545080"/>
            <a:ext cx="3591816" cy="3200400"/>
          </a:xfrm>
          <a:prstGeom prst="rect">
            <a:avLst/>
          </a:prstGeom>
          <a:noFill/>
          <a:ln w="9525">
            <a:noFill/>
            <a:miter lim="800000"/>
            <a:headEnd/>
            <a:tailEnd/>
          </a:ln>
        </p:spPr>
      </p:pic>
      <p:sp>
        <p:nvSpPr>
          <p:cNvPr id="33796" name="Content Placeholder 2"/>
          <p:cNvSpPr>
            <a:spLocks noGrp="1"/>
          </p:cNvSpPr>
          <p:nvPr>
            <p:ph idx="1"/>
          </p:nvPr>
        </p:nvSpPr>
        <p:spPr>
          <a:xfrm>
            <a:off x="4343400" y="2514600"/>
            <a:ext cx="4724400" cy="3188603"/>
          </a:xfrm>
        </p:spPr>
        <p:txBody>
          <a:bodyPr/>
          <a:lstStyle/>
          <a:p>
            <a:pPr marL="0" indent="0" eaLnBrk="1" hangingPunct="1">
              <a:lnSpc>
                <a:spcPct val="80000"/>
              </a:lnSpc>
            </a:pPr>
            <a:r>
              <a:rPr lang="en-US" sz="2400" dirty="0">
                <a:cs typeface="Arial" charset="0"/>
              </a:rPr>
              <a:t>Why not?</a:t>
            </a:r>
          </a:p>
          <a:p>
            <a:pPr marL="396875" lvl="1" indent="-284163" eaLnBrk="1" hangingPunct="1">
              <a:lnSpc>
                <a:spcPct val="80000"/>
              </a:lnSpc>
              <a:buFont typeface="Arial" panose="020B0604020202020204" pitchFamily="34" charset="0"/>
              <a:buChar char="•"/>
            </a:pPr>
            <a:r>
              <a:rPr lang="en-US" sz="2000" b="0" dirty="0"/>
              <a:t>Separate FQHC registration a significant barrier.</a:t>
            </a:r>
          </a:p>
          <a:p>
            <a:pPr marL="396875" lvl="1" indent="-284163" eaLnBrk="1" hangingPunct="1">
              <a:lnSpc>
                <a:spcPct val="80000"/>
              </a:lnSpc>
              <a:buFont typeface="Arial" panose="020B0604020202020204" pitchFamily="34" charset="0"/>
              <a:buChar char="•"/>
            </a:pPr>
            <a:r>
              <a:rPr lang="en-US" sz="2000" b="0" dirty="0"/>
              <a:t>It turns out staff are needed to shepherd the transition, even in the same office suite.</a:t>
            </a:r>
          </a:p>
          <a:p>
            <a:pPr marL="396875" lvl="1" indent="-284163" eaLnBrk="1" hangingPunct="1">
              <a:lnSpc>
                <a:spcPct val="80000"/>
              </a:lnSpc>
              <a:buFont typeface="Arial" panose="020B0604020202020204" pitchFamily="34" charset="0"/>
              <a:buChar char="•"/>
            </a:pPr>
            <a:r>
              <a:rPr lang="en-US" sz="2000" b="0" dirty="0"/>
              <a:t>All CMHC staff didn’t have message repeated and repeated and repeated…</a:t>
            </a:r>
          </a:p>
          <a:p>
            <a:pPr marL="396875" lvl="1" indent="-284163" eaLnBrk="1" hangingPunct="1">
              <a:lnSpc>
                <a:spcPct val="80000"/>
              </a:lnSpc>
              <a:buFont typeface="Arial" panose="020B0604020202020204" pitchFamily="34" charset="0"/>
              <a:buChar char="•"/>
            </a:pPr>
            <a:r>
              <a:rPr lang="en-US" sz="2000" b="0" dirty="0"/>
              <a:t>What seems like a lot of CMHC patients is a trickle for the FQHC!</a:t>
            </a:r>
          </a:p>
        </p:txBody>
      </p:sp>
      <p:sp>
        <p:nvSpPr>
          <p:cNvPr id="2" name="TextBox 1"/>
          <p:cNvSpPr txBox="1"/>
          <p:nvPr/>
        </p:nvSpPr>
        <p:spPr>
          <a:xfrm>
            <a:off x="7329590" y="5533926"/>
            <a:ext cx="1553630" cy="338554"/>
          </a:xfrm>
          <a:prstGeom prst="rect">
            <a:avLst/>
          </a:prstGeom>
          <a:noFill/>
        </p:spPr>
        <p:txBody>
          <a:bodyPr wrap="none" rtlCol="0">
            <a:spAutoFit/>
          </a:bodyPr>
          <a:lstStyle/>
          <a:p>
            <a:r>
              <a:rPr lang="en-US" sz="1600" i="1" dirty="0"/>
              <a:t>John Kern, MD</a:t>
            </a:r>
          </a:p>
        </p:txBody>
      </p:sp>
    </p:spTree>
    <p:extLst>
      <p:ext uri="{BB962C8B-B14F-4D97-AF65-F5344CB8AC3E}">
        <p14:creationId xmlns:p14="http://schemas.microsoft.com/office/powerpoint/2010/main" val="248057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a:xfrm>
            <a:off x="685800" y="838200"/>
            <a:ext cx="8001000" cy="838200"/>
          </a:xfrm>
        </p:spPr>
        <p:txBody>
          <a:bodyPr/>
          <a:lstStyle/>
          <a:p>
            <a:pPr eaLnBrk="1" hangingPunct="1"/>
            <a:r>
              <a:rPr lang="en-US" dirty="0"/>
              <a:t>Module 5</a:t>
            </a:r>
            <a:br>
              <a:rPr lang="en-US" dirty="0"/>
            </a:br>
            <a:r>
              <a:rPr lang="en-US" dirty="0"/>
              <a:t>Roles for PCPs in the Behavioral Health Environment</a:t>
            </a:r>
            <a:br>
              <a:rPr lang="en-US" dirty="0"/>
            </a:br>
            <a:endParaRPr lang="en-US" dirty="0"/>
          </a:p>
        </p:txBody>
      </p:sp>
      <p:sp>
        <p:nvSpPr>
          <p:cNvPr id="4098" name="Rectangle 3"/>
          <p:cNvSpPr>
            <a:spLocks noGrp="1" noChangeArrowheads="1"/>
          </p:cNvSpPr>
          <p:nvPr>
            <p:ph idx="1"/>
          </p:nvPr>
        </p:nvSpPr>
        <p:spPr>
          <a:xfrm>
            <a:off x="685800" y="2590800"/>
            <a:ext cx="8001000" cy="3124200"/>
          </a:xfrm>
        </p:spPr>
        <p:txBody>
          <a:bodyPr/>
          <a:lstStyle/>
          <a:p>
            <a:pPr eaLnBrk="1" hangingPunct="1"/>
            <a:r>
              <a:rPr lang="en-US" sz="2200" dirty="0"/>
              <a:t>Learning Objectives:</a:t>
            </a:r>
          </a:p>
          <a:p>
            <a:pPr eaLnBrk="1" hangingPunct="1">
              <a:buFont typeface="Arial" pitchFamily="34" charset="0"/>
              <a:buChar char="•"/>
            </a:pPr>
            <a:r>
              <a:rPr lang="en-US" sz="2200" dirty="0"/>
              <a:t>Understand the range of opportunities for PCP inclusion in the health care team</a:t>
            </a:r>
          </a:p>
          <a:p>
            <a:pPr eaLnBrk="1" hangingPunct="1">
              <a:buFont typeface="Arial" pitchFamily="34" charset="0"/>
              <a:buChar char="•"/>
            </a:pPr>
            <a:r>
              <a:rPr lang="en-US" sz="2200" dirty="0"/>
              <a:t>Appreciate the PCP’s contribution to population management strategies</a:t>
            </a:r>
          </a:p>
          <a:p>
            <a:pPr eaLnBrk="1" hangingPunct="1">
              <a:buFont typeface="Arial" pitchFamily="34" charset="0"/>
              <a:buChar char="•"/>
            </a:pPr>
            <a:r>
              <a:rPr lang="en-US" sz="2200" dirty="0"/>
              <a:t>Discuss the characteristics of a “best fit” PCP for working with people with serious mental illness (SMI) in public mental health settings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2"/>
          <p:cNvSpPr>
            <a:spLocks noGrp="1"/>
          </p:cNvSpPr>
          <p:nvPr>
            <p:ph type="title"/>
          </p:nvPr>
        </p:nvSpPr>
        <p:spPr>
          <a:xfrm>
            <a:off x="685800" y="838200"/>
            <a:ext cx="8001000" cy="838200"/>
          </a:xfrm>
        </p:spPr>
        <p:txBody>
          <a:bodyPr/>
          <a:lstStyle/>
          <a:p>
            <a:r>
              <a:rPr lang="en-US" dirty="0"/>
              <a:t>Samples</a:t>
            </a:r>
          </a:p>
        </p:txBody>
      </p:sp>
      <p:sp>
        <p:nvSpPr>
          <p:cNvPr id="4099" name="Text Box 2"/>
          <p:cNvSpPr txBox="1">
            <a:spLocks noChangeArrowheads="1"/>
          </p:cNvSpPr>
          <p:nvPr/>
        </p:nvSpPr>
        <p:spPr bwMode="auto">
          <a:xfrm>
            <a:off x="762000" y="1524000"/>
            <a:ext cx="3733800" cy="4267200"/>
          </a:xfrm>
          <a:prstGeom prst="rect">
            <a:avLst/>
          </a:prstGeom>
          <a:solidFill>
            <a:schemeClr val="accent3">
              <a:lumMod val="40000"/>
              <a:lumOff val="60000"/>
            </a:schemeClr>
          </a:solidFill>
          <a:ln w="9525" algn="in">
            <a:solidFill>
              <a:srgbClr val="000000"/>
            </a:solidFill>
            <a:miter lim="800000"/>
            <a:headEnd/>
            <a:tailEnd/>
          </a:ln>
        </p:spPr>
        <p:txBody>
          <a:bodyPr lIns="36576" tIns="36576" rIns="36576" bIns="36576"/>
          <a:lstStyle/>
          <a:p>
            <a:pPr algn="ctr"/>
            <a:r>
              <a:rPr lang="en-US" b="1" dirty="0">
                <a:latin typeface="Verdana" pitchFamily="34" charset="0"/>
              </a:rPr>
              <a:t>Regional Primary Care Initiative</a:t>
            </a:r>
            <a:endParaRPr lang="en-US" sz="2000" b="1" dirty="0">
              <a:latin typeface="Verdana" pitchFamily="34" charset="0"/>
            </a:endParaRPr>
          </a:p>
          <a:p>
            <a:pPr algn="ctr"/>
            <a:endParaRPr lang="en-US" sz="1000" dirty="0">
              <a:latin typeface="+mn-lt"/>
            </a:endParaRPr>
          </a:p>
          <a:p>
            <a:pPr algn="ctr"/>
            <a:r>
              <a:rPr lang="en-US" sz="1000" dirty="0">
                <a:latin typeface="+mn-lt"/>
              </a:rPr>
              <a:t>Persons with mental illness  die up to  </a:t>
            </a:r>
            <a:r>
              <a:rPr lang="en-US" sz="1000" b="1" dirty="0">
                <a:latin typeface="+mn-lt"/>
              </a:rPr>
              <a:t>25 years too soon </a:t>
            </a:r>
            <a:r>
              <a:rPr lang="en-US" sz="1000" dirty="0">
                <a:latin typeface="+mn-lt"/>
              </a:rPr>
              <a:t>due to  preventable health conditions. </a:t>
            </a:r>
          </a:p>
          <a:p>
            <a:pPr algn="ctr"/>
            <a:endParaRPr lang="en-US" sz="1000" b="1" dirty="0">
              <a:latin typeface="+mn-lt"/>
            </a:endParaRPr>
          </a:p>
          <a:p>
            <a:pPr algn="ctr"/>
            <a:r>
              <a:rPr lang="en-US" sz="1000" b="1" dirty="0">
                <a:latin typeface="+mn-lt"/>
              </a:rPr>
              <a:t>Regional Primary Care Initiative </a:t>
            </a:r>
            <a:r>
              <a:rPr lang="en-US" sz="1000" dirty="0">
                <a:latin typeface="+mn-lt"/>
              </a:rPr>
              <a:t>now offers a nationally recognized  program to bring needed  primary medical services to our clients, right in   our Merrillville and East Chicago centers.</a:t>
            </a:r>
          </a:p>
          <a:p>
            <a:pPr algn="ctr"/>
            <a:endParaRPr lang="en-US" sz="1000" dirty="0">
              <a:latin typeface="+mn-lt"/>
            </a:endParaRPr>
          </a:p>
          <a:p>
            <a:pPr>
              <a:buSzPts val="1000"/>
              <a:buFont typeface="Symbol" pitchFamily="18" charset="2"/>
              <a:buChar char="·"/>
            </a:pPr>
            <a:r>
              <a:rPr lang="en-US" sz="1000" dirty="0">
                <a:latin typeface="+mn-lt"/>
              </a:rPr>
              <a:t>General medical care </a:t>
            </a:r>
            <a:r>
              <a:rPr lang="en-US" sz="1000" b="1" dirty="0">
                <a:latin typeface="+mn-lt"/>
              </a:rPr>
              <a:t>at the Regional office</a:t>
            </a:r>
            <a:endParaRPr lang="en-US" sz="1000" dirty="0">
              <a:latin typeface="+mn-lt"/>
            </a:endParaRPr>
          </a:p>
          <a:p>
            <a:pPr>
              <a:buSzPts val="1000"/>
              <a:buFont typeface="Symbol" pitchFamily="18" charset="2"/>
              <a:buChar char="·"/>
            </a:pPr>
            <a:r>
              <a:rPr lang="en-US" sz="1000" dirty="0">
                <a:latin typeface="+mn-lt"/>
              </a:rPr>
              <a:t>Assistance for  consumers in </a:t>
            </a:r>
          </a:p>
          <a:p>
            <a:pPr lvl="1">
              <a:buSzPts val="1000"/>
              <a:buFont typeface="Symbol" pitchFamily="18" charset="2"/>
              <a:buChar char="·"/>
            </a:pPr>
            <a:r>
              <a:rPr lang="en-US" sz="1000" dirty="0">
                <a:latin typeface="+mn-lt"/>
              </a:rPr>
              <a:t>Medication management</a:t>
            </a:r>
          </a:p>
          <a:p>
            <a:pPr lvl="1">
              <a:buSzPts val="1000"/>
              <a:buFont typeface="Symbol" pitchFamily="18" charset="2"/>
              <a:buChar char="·"/>
            </a:pPr>
            <a:r>
              <a:rPr lang="en-US" sz="1000" dirty="0">
                <a:latin typeface="+mn-lt"/>
              </a:rPr>
              <a:t>Healthy eating</a:t>
            </a:r>
          </a:p>
          <a:p>
            <a:pPr lvl="1">
              <a:buSzPts val="1000"/>
              <a:buFont typeface="Symbol" pitchFamily="18" charset="2"/>
              <a:buChar char="·"/>
            </a:pPr>
            <a:r>
              <a:rPr lang="en-US" sz="1000" dirty="0">
                <a:latin typeface="+mn-lt"/>
              </a:rPr>
              <a:t>Stress management</a:t>
            </a:r>
          </a:p>
          <a:p>
            <a:pPr lvl="1">
              <a:buSzPts val="1000"/>
              <a:buFont typeface="Symbol" pitchFamily="18" charset="2"/>
              <a:buChar char="·"/>
            </a:pPr>
            <a:r>
              <a:rPr lang="en-US" sz="1000" dirty="0">
                <a:latin typeface="+mn-lt"/>
              </a:rPr>
              <a:t>Healthy activities</a:t>
            </a:r>
          </a:p>
          <a:p>
            <a:pPr lvl="1">
              <a:buSzPts val="1000"/>
              <a:buFont typeface="Symbol" pitchFamily="18" charset="2"/>
              <a:buChar char="·"/>
            </a:pPr>
            <a:r>
              <a:rPr lang="en-US" sz="1000" dirty="0">
                <a:latin typeface="+mn-lt"/>
              </a:rPr>
              <a:t>Stopping smoking</a:t>
            </a:r>
          </a:p>
          <a:p>
            <a:pPr lvl="1">
              <a:buSzPts val="1000"/>
              <a:buFont typeface="Symbol" pitchFamily="18" charset="2"/>
              <a:buChar char="·"/>
            </a:pPr>
            <a:r>
              <a:rPr lang="en-US" sz="1000" dirty="0">
                <a:latin typeface="+mn-lt"/>
              </a:rPr>
              <a:t>Help negotiating the medical system</a:t>
            </a:r>
          </a:p>
          <a:p>
            <a:endParaRPr lang="en-US" sz="1000" dirty="0">
              <a:latin typeface="+mn-lt"/>
            </a:endParaRPr>
          </a:p>
          <a:p>
            <a:r>
              <a:rPr lang="en-US" sz="1000" b="1" dirty="0">
                <a:latin typeface="+mn-lt"/>
              </a:rPr>
              <a:t>Talk </a:t>
            </a:r>
            <a:r>
              <a:rPr lang="en-US" sz="1000" dirty="0">
                <a:latin typeface="+mn-lt"/>
              </a:rPr>
              <a:t>to your clients and peers about engaging in this program to live longer and healthier!</a:t>
            </a:r>
          </a:p>
          <a:p>
            <a:pPr algn="ctr"/>
            <a:endParaRPr lang="en-US" sz="1000" dirty="0">
              <a:latin typeface="+mn-lt"/>
            </a:endParaRPr>
          </a:p>
          <a:p>
            <a:pPr algn="ctr"/>
            <a:r>
              <a:rPr lang="en-US" sz="1000" dirty="0">
                <a:latin typeface="+mn-lt"/>
              </a:rPr>
              <a:t>Sign up </a:t>
            </a:r>
            <a:r>
              <a:rPr lang="en-US" sz="1000" b="1" dirty="0">
                <a:latin typeface="+mn-lt"/>
              </a:rPr>
              <a:t>today </a:t>
            </a:r>
            <a:r>
              <a:rPr lang="en-US" sz="1000" dirty="0">
                <a:latin typeface="+mn-lt"/>
              </a:rPr>
              <a:t>by calling Olga at (555) 219-9999</a:t>
            </a:r>
          </a:p>
          <a:p>
            <a:endParaRPr lang="en-US" sz="1000" dirty="0">
              <a:solidFill>
                <a:srgbClr val="FFFF00"/>
              </a:solidFill>
              <a:latin typeface="Verdana" pitchFamily="34" charset="0"/>
            </a:endParaRPr>
          </a:p>
          <a:p>
            <a:endParaRPr lang="en-US" sz="1000" dirty="0">
              <a:solidFill>
                <a:srgbClr val="FFFF00"/>
              </a:solidFill>
              <a:latin typeface="Verdana" pitchFamily="34" charset="0"/>
            </a:endParaRPr>
          </a:p>
          <a:p>
            <a:pPr algn="ctr"/>
            <a:endParaRPr lang="en-US" sz="1400" dirty="0">
              <a:solidFill>
                <a:srgbClr val="FFFF00"/>
              </a:solidFill>
              <a:latin typeface="Verdana" pitchFamily="34" charset="0"/>
            </a:endParaRPr>
          </a:p>
          <a:p>
            <a:endParaRPr lang="en-US" dirty="0">
              <a:solidFill>
                <a:srgbClr val="FFFF00"/>
              </a:solidFill>
            </a:endParaRPr>
          </a:p>
        </p:txBody>
      </p:sp>
      <p:graphicFrame>
        <p:nvGraphicFramePr>
          <p:cNvPr id="4098" name="Object 3" descr="Sample of staff handout"/>
          <p:cNvGraphicFramePr>
            <a:graphicFrameLocks noChangeAspect="1"/>
          </p:cNvGraphicFramePr>
          <p:nvPr>
            <p:extLst>
              <p:ext uri="{D42A27DB-BD31-4B8C-83A1-F6EECF244321}">
                <p14:modId xmlns:p14="http://schemas.microsoft.com/office/powerpoint/2010/main" val="1664601529"/>
              </p:ext>
            </p:extLst>
          </p:nvPr>
        </p:nvGraphicFramePr>
        <p:xfrm>
          <a:off x="4648200" y="1066800"/>
          <a:ext cx="4038600" cy="4604004"/>
        </p:xfrm>
        <a:graphic>
          <a:graphicData uri="http://schemas.openxmlformats.org/presentationml/2006/ole">
            <mc:AlternateContent xmlns:mc="http://schemas.openxmlformats.org/markup-compatibility/2006">
              <mc:Choice xmlns:v="urn:schemas-microsoft-com:vml" Requires="v">
                <p:oleObj spid="_x0000_s4177" name="Acrobat Document" r:id="rId4" imgW="5830114" imgH="7542857" progId="AcroExch.Document.7">
                  <p:embed/>
                </p:oleObj>
              </mc:Choice>
              <mc:Fallback>
                <p:oleObj name="Acrobat Document" r:id="rId4" imgW="5830114" imgH="754285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066800"/>
                        <a:ext cx="4038600" cy="4604004"/>
                      </a:xfrm>
                      <a:prstGeom prst="rect">
                        <a:avLst/>
                      </a:prstGeom>
                      <a:noFill/>
                      <a:extLst/>
                    </p:spPr>
                  </p:pic>
                </p:oleObj>
              </mc:Fallback>
            </mc:AlternateContent>
          </a:graphicData>
        </a:graphic>
      </p:graphicFrame>
    </p:spTree>
    <p:extLst>
      <p:ext uri="{BB962C8B-B14F-4D97-AF65-F5344CB8AC3E}">
        <p14:creationId xmlns:p14="http://schemas.microsoft.com/office/powerpoint/2010/main" val="2240067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914400"/>
          </a:xfrm>
        </p:spPr>
        <p:txBody>
          <a:bodyPr/>
          <a:lstStyle/>
          <a:p>
            <a:r>
              <a:rPr lang="en-US" dirty="0"/>
              <a:t>Leadership</a:t>
            </a:r>
            <a:br>
              <a:rPr lang="en-US" dirty="0"/>
            </a:br>
            <a:r>
              <a:rPr lang="en-US" sz="2800" i="1" dirty="0"/>
              <a:t>Champion for improving the health status of people with serious mental illness</a:t>
            </a:r>
          </a:p>
        </p:txBody>
      </p:sp>
      <p:pic>
        <p:nvPicPr>
          <p:cNvPr id="5122" name="Picture 2" descr="Image of a person running with briefcase and holding fire in one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905" y="2057400"/>
            <a:ext cx="303405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2667000"/>
            <a:ext cx="5233552" cy="1815882"/>
          </a:xfrm>
          <a:prstGeom prst="rect">
            <a:avLst/>
          </a:prstGeom>
        </p:spPr>
        <p:txBody>
          <a:bodyPr wrap="square">
            <a:spAutoFit/>
          </a:bodyPr>
          <a:lstStyle/>
          <a:p>
            <a:r>
              <a:rPr lang="en-US" sz="2800" dirty="0"/>
              <a:t>“Different models must be tested - the cost and suffering of doing nothing is unacceptable.”</a:t>
            </a:r>
            <a:endParaRPr lang="en-US" dirty="0"/>
          </a:p>
        </p:txBody>
      </p:sp>
      <p:sp>
        <p:nvSpPr>
          <p:cNvPr id="3" name="Rectangle 2"/>
          <p:cNvSpPr/>
          <p:nvPr/>
        </p:nvSpPr>
        <p:spPr>
          <a:xfrm>
            <a:off x="4272280" y="5562600"/>
            <a:ext cx="4876800" cy="307777"/>
          </a:xfrm>
          <a:prstGeom prst="rect">
            <a:avLst/>
          </a:prstGeom>
        </p:spPr>
        <p:txBody>
          <a:bodyPr wrap="square">
            <a:spAutoFit/>
          </a:bodyPr>
          <a:lstStyle/>
          <a:p>
            <a:pPr algn="r"/>
            <a:r>
              <a:rPr lang="en-US" sz="1400" dirty="0" err="1"/>
              <a:t>Vieweg</a:t>
            </a:r>
            <a:r>
              <a:rPr lang="en-US" sz="1400" dirty="0"/>
              <a:t>, et al., </a:t>
            </a:r>
            <a:r>
              <a:rPr lang="en-US" sz="1400" i="1" dirty="0"/>
              <a:t>American Journal of Medicine</a:t>
            </a:r>
            <a:r>
              <a:rPr lang="en-US" sz="1400" dirty="0"/>
              <a:t>. March 2012</a:t>
            </a:r>
          </a:p>
        </p:txBody>
      </p:sp>
    </p:spTree>
    <p:extLst>
      <p:ext uri="{BB962C8B-B14F-4D97-AF65-F5344CB8AC3E}">
        <p14:creationId xmlns:p14="http://schemas.microsoft.com/office/powerpoint/2010/main" val="869862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PCMH in Behavioral Health Settings</a:t>
            </a:r>
          </a:p>
        </p:txBody>
      </p:sp>
      <p:sp>
        <p:nvSpPr>
          <p:cNvPr id="3" name="Content Placeholder 2"/>
          <p:cNvSpPr>
            <a:spLocks noGrp="1"/>
          </p:cNvSpPr>
          <p:nvPr>
            <p:ph idx="1"/>
          </p:nvPr>
        </p:nvSpPr>
        <p:spPr>
          <a:xfrm>
            <a:off x="685800" y="1828800"/>
            <a:ext cx="8001000" cy="3581400"/>
          </a:xfrm>
        </p:spPr>
        <p:txBody>
          <a:bodyPr/>
          <a:lstStyle/>
          <a:p>
            <a:r>
              <a:rPr lang="en-US" dirty="0"/>
              <a:t>Clinical Features:</a:t>
            </a:r>
          </a:p>
          <a:p>
            <a:pPr>
              <a:buFont typeface="Arial" panose="020B0604020202020204" pitchFamily="34" charset="0"/>
              <a:buChar char="•"/>
            </a:pPr>
            <a:r>
              <a:rPr lang="en-US" dirty="0"/>
              <a:t>Self Management Support – patient activation</a:t>
            </a:r>
          </a:p>
          <a:p>
            <a:pPr>
              <a:buFont typeface="Arial" panose="020B0604020202020204" pitchFamily="34" charset="0"/>
              <a:buChar char="•"/>
            </a:pPr>
            <a:r>
              <a:rPr lang="en-US" dirty="0"/>
              <a:t>Delivery System Design – teams and care management</a:t>
            </a:r>
          </a:p>
          <a:p>
            <a:pPr>
              <a:buFont typeface="Arial" panose="020B0604020202020204" pitchFamily="34" charset="0"/>
              <a:buChar char="•"/>
            </a:pPr>
            <a:r>
              <a:rPr lang="en-US" dirty="0"/>
              <a:t>Decision Support – evidence-based guidelines</a:t>
            </a:r>
          </a:p>
          <a:p>
            <a:pPr>
              <a:buFont typeface="Arial" panose="020B0604020202020204" pitchFamily="34" charset="0"/>
              <a:buChar char="•"/>
            </a:pPr>
            <a:r>
              <a:rPr lang="en-US" dirty="0"/>
              <a:t>Clinical Information Systems – health information technology (HIT), registries, reminders</a:t>
            </a:r>
          </a:p>
          <a:p>
            <a:pPr>
              <a:buFont typeface="Arial" panose="020B0604020202020204" pitchFamily="34" charset="0"/>
              <a:buChar char="•"/>
            </a:pPr>
            <a:r>
              <a:rPr lang="en-US" dirty="0"/>
              <a:t>Community Linkages – to community resources, peers</a:t>
            </a:r>
          </a:p>
          <a:p>
            <a:pPr marL="457200" indent="-457200">
              <a:buFont typeface="+mj-lt"/>
              <a:buAutoNum type="arabicPeriod"/>
            </a:pPr>
            <a:endParaRPr lang="en-US" dirty="0"/>
          </a:p>
        </p:txBody>
      </p:sp>
    </p:spTree>
    <p:extLst>
      <p:ext uri="{BB962C8B-B14F-4D97-AF65-F5344CB8AC3E}">
        <p14:creationId xmlns:p14="http://schemas.microsoft.com/office/powerpoint/2010/main" val="3173565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Standards for Integrated Health</a:t>
            </a:r>
          </a:p>
        </p:txBody>
      </p:sp>
      <p:sp>
        <p:nvSpPr>
          <p:cNvPr id="3" name="Content Placeholder 2"/>
          <p:cNvSpPr>
            <a:spLocks noGrp="1"/>
          </p:cNvSpPr>
          <p:nvPr>
            <p:ph idx="1"/>
          </p:nvPr>
        </p:nvSpPr>
        <p:spPr/>
        <p:txBody>
          <a:bodyPr/>
          <a:lstStyle/>
          <a:p>
            <a:pPr marL="0" indent="0"/>
            <a:r>
              <a:rPr lang="en-US" dirty="0"/>
              <a:t>5 ethical issues of particular importance to integrated health</a:t>
            </a:r>
          </a:p>
          <a:p>
            <a:pPr>
              <a:buFont typeface="Arial" panose="020B0604020202020204" pitchFamily="34" charset="0"/>
              <a:buChar char="•"/>
            </a:pPr>
            <a:r>
              <a:rPr lang="en-US" dirty="0"/>
              <a:t>Informed consent</a:t>
            </a:r>
          </a:p>
          <a:p>
            <a:pPr>
              <a:buFont typeface="Arial" panose="020B0604020202020204" pitchFamily="34" charset="0"/>
              <a:buChar char="•"/>
            </a:pPr>
            <a:r>
              <a:rPr lang="en-US" dirty="0"/>
              <a:t>Confidentiality</a:t>
            </a:r>
          </a:p>
          <a:p>
            <a:pPr>
              <a:buFont typeface="Arial" panose="020B0604020202020204" pitchFamily="34" charset="0"/>
              <a:buChar char="•"/>
            </a:pPr>
            <a:r>
              <a:rPr lang="en-US" dirty="0"/>
              <a:t>Relationships with patients</a:t>
            </a:r>
          </a:p>
          <a:p>
            <a:pPr>
              <a:buFont typeface="Arial" panose="020B0604020202020204" pitchFamily="34" charset="0"/>
              <a:buChar char="•"/>
            </a:pPr>
            <a:r>
              <a:rPr lang="en-US" dirty="0"/>
              <a:t>Relationships with colleagues</a:t>
            </a:r>
          </a:p>
          <a:p>
            <a:pPr>
              <a:buFont typeface="Arial" panose="020B0604020202020204" pitchFamily="34" charset="0"/>
              <a:buChar char="•"/>
            </a:pPr>
            <a:r>
              <a:rPr lang="en-US" dirty="0"/>
              <a:t>Scope of practice</a:t>
            </a:r>
          </a:p>
          <a:p>
            <a:endParaRPr lang="en-US" dirty="0"/>
          </a:p>
        </p:txBody>
      </p:sp>
    </p:spTree>
    <p:extLst>
      <p:ext uri="{BB962C8B-B14F-4D97-AF65-F5344CB8AC3E}">
        <p14:creationId xmlns:p14="http://schemas.microsoft.com/office/powerpoint/2010/main" val="2016832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001000" cy="838200"/>
          </a:xfrm>
        </p:spPr>
        <p:txBody>
          <a:bodyPr/>
          <a:lstStyle/>
          <a:p>
            <a:r>
              <a:rPr lang="en-US" dirty="0"/>
              <a:t>PCPs Who Are a “Good Fit”</a:t>
            </a:r>
            <a:br>
              <a:rPr lang="en-US" dirty="0"/>
            </a:br>
            <a:endParaRPr lang="en-US" dirty="0"/>
          </a:p>
        </p:txBody>
      </p:sp>
      <p:sp>
        <p:nvSpPr>
          <p:cNvPr id="3" name="Content Placeholder 2"/>
          <p:cNvSpPr>
            <a:spLocks noGrp="1"/>
          </p:cNvSpPr>
          <p:nvPr>
            <p:ph idx="1"/>
          </p:nvPr>
        </p:nvSpPr>
        <p:spPr>
          <a:xfrm>
            <a:off x="838200" y="1828800"/>
            <a:ext cx="7848600" cy="3581400"/>
          </a:xfrm>
        </p:spPr>
        <p:txBody>
          <a:bodyPr/>
          <a:lstStyle/>
          <a:p>
            <a:pPr>
              <a:buFont typeface="Arial" pitchFamily="34" charset="0"/>
              <a:buChar char="•"/>
            </a:pPr>
            <a:r>
              <a:rPr lang="en-US" dirty="0"/>
              <a:t>Flexible</a:t>
            </a:r>
          </a:p>
          <a:p>
            <a:pPr>
              <a:buFont typeface="Arial" pitchFamily="34" charset="0"/>
              <a:buChar char="•"/>
            </a:pPr>
            <a:r>
              <a:rPr lang="en-US" dirty="0"/>
              <a:t>Adapt well to behavioral health environment</a:t>
            </a:r>
          </a:p>
          <a:p>
            <a:pPr>
              <a:buFont typeface="Arial" pitchFamily="34" charset="0"/>
              <a:buChar char="•"/>
            </a:pPr>
            <a:r>
              <a:rPr lang="en-US" dirty="0"/>
              <a:t>Like working with people with mental illnesses</a:t>
            </a:r>
          </a:p>
          <a:p>
            <a:pPr>
              <a:buFont typeface="Arial" pitchFamily="34" charset="0"/>
              <a:buChar char="•"/>
            </a:pPr>
            <a:r>
              <a:rPr lang="en-US" dirty="0"/>
              <a:t>Enjoy being part of a team</a:t>
            </a:r>
          </a:p>
          <a:p>
            <a:pPr>
              <a:buFont typeface="Arial" pitchFamily="34" charset="0"/>
              <a:buChar char="•"/>
            </a:pPr>
            <a:r>
              <a:rPr lang="en-US" dirty="0"/>
              <a:t>Want to make a difference in a health disparity group</a:t>
            </a:r>
          </a:p>
          <a:p>
            <a:pPr>
              <a:buFont typeface="Arial" pitchFamily="34" charset="0"/>
              <a:buChar char="•"/>
            </a:pPr>
            <a:r>
              <a:rPr lang="en-US" dirty="0"/>
              <a:t>Prefer to use data to drive care, including using a “treat-to-target” approach to meet goals</a:t>
            </a:r>
          </a:p>
        </p:txBody>
      </p:sp>
    </p:spTree>
    <p:extLst>
      <p:ext uri="{BB962C8B-B14F-4D97-AF65-F5344CB8AC3E}">
        <p14:creationId xmlns:p14="http://schemas.microsoft.com/office/powerpoint/2010/main" val="30448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PCP Best Suited for This Work</a:t>
            </a:r>
          </a:p>
        </p:txBody>
      </p:sp>
      <p:sp>
        <p:nvSpPr>
          <p:cNvPr id="3" name="Content Placeholder 2"/>
          <p:cNvSpPr>
            <a:spLocks noGrp="1"/>
          </p:cNvSpPr>
          <p:nvPr>
            <p:ph idx="1"/>
          </p:nvPr>
        </p:nvSpPr>
        <p:spPr>
          <a:xfrm>
            <a:off x="685800" y="2057400"/>
            <a:ext cx="8001000" cy="3352800"/>
          </a:xfrm>
        </p:spPr>
        <p:txBody>
          <a:bodyPr/>
          <a:lstStyle/>
          <a:p>
            <a:pPr marL="0" indent="0"/>
            <a:r>
              <a:rPr lang="en-US" sz="2800" dirty="0"/>
              <a:t>“A seasoned/experienced, confident provider who may not fully understand but isn't frightened or put off by issues of mental illness…folks fitting this description have functioned very well in behavioral health-based primary care clinics.”</a:t>
            </a:r>
          </a:p>
          <a:p>
            <a:endParaRPr lang="en-US" dirty="0"/>
          </a:p>
          <a:p>
            <a:pPr algn="r"/>
            <a:r>
              <a:rPr lang="en-US" dirty="0"/>
              <a:t>					</a:t>
            </a:r>
            <a:r>
              <a:rPr lang="en-US" sz="1800" i="1" dirty="0"/>
              <a:t>PBHCI grantee, Colorado</a:t>
            </a:r>
          </a:p>
        </p:txBody>
      </p:sp>
    </p:spTree>
    <p:extLst>
      <p:ext uri="{BB962C8B-B14F-4D97-AF65-F5344CB8AC3E}">
        <p14:creationId xmlns:p14="http://schemas.microsoft.com/office/powerpoint/2010/main" val="4269420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6965245" cy="838200"/>
          </a:xfrm>
        </p:spPr>
        <p:txBody>
          <a:bodyPr>
            <a:normAutofit/>
          </a:bodyPr>
          <a:lstStyle/>
          <a:p>
            <a:r>
              <a:rPr lang="en-US" dirty="0"/>
              <a:t>Reflections and Discussion</a:t>
            </a:r>
          </a:p>
        </p:txBody>
      </p:sp>
      <p:sp>
        <p:nvSpPr>
          <p:cNvPr id="3" name="Content Placeholder 2"/>
          <p:cNvSpPr>
            <a:spLocks noGrp="1"/>
          </p:cNvSpPr>
          <p:nvPr>
            <p:ph idx="1"/>
          </p:nvPr>
        </p:nvSpPr>
        <p:spPr>
          <a:xfrm>
            <a:off x="914400" y="1676400"/>
            <a:ext cx="7696200" cy="4114800"/>
          </a:xfrm>
        </p:spPr>
        <p:txBody>
          <a:bodyPr>
            <a:normAutofit/>
          </a:bodyPr>
          <a:lstStyle/>
          <a:p>
            <a:pPr>
              <a:buFont typeface="Arial" panose="020B0604020202020204" pitchFamily="34" charset="0"/>
              <a:buChar char="•"/>
            </a:pPr>
            <a:r>
              <a:rPr lang="en-US" dirty="0"/>
              <a:t>Is this for me?  People with SMI? </a:t>
            </a:r>
          </a:p>
          <a:p>
            <a:pPr>
              <a:buFont typeface="Arial" panose="020B0604020202020204" pitchFamily="34" charset="0"/>
              <a:buChar char="•"/>
            </a:pPr>
            <a:r>
              <a:rPr lang="en-US" dirty="0"/>
              <a:t>Population-based care: What about the 25? Make a difference for a larger population</a:t>
            </a:r>
          </a:p>
          <a:p>
            <a:pPr>
              <a:buFont typeface="Arial" panose="020B0604020202020204" pitchFamily="34" charset="0"/>
              <a:buChar char="•"/>
            </a:pPr>
            <a:r>
              <a:rPr lang="en-US" dirty="0"/>
              <a:t>Humility, discipline, and teamwork essential</a:t>
            </a:r>
          </a:p>
          <a:p>
            <a:pPr>
              <a:buFont typeface="Arial" panose="020B0604020202020204" pitchFamily="34" charset="0"/>
              <a:buChar char="•"/>
            </a:pPr>
            <a:r>
              <a:rPr lang="en-US" dirty="0"/>
              <a:t>Exciting work. “Collaborative care can change you in ways you never imagined.”</a:t>
            </a:r>
          </a:p>
          <a:p>
            <a:pPr>
              <a:buFont typeface="Arial" panose="020B0604020202020204" pitchFamily="34" charset="0"/>
              <a:buChar char="•"/>
            </a:pPr>
            <a:r>
              <a:rPr lang="en-US" dirty="0"/>
              <a:t>Psychiatric providers need your help </a:t>
            </a:r>
          </a:p>
          <a:p>
            <a:pPr>
              <a:buFont typeface="Arial" panose="020B0604020202020204" pitchFamily="34" charset="0"/>
              <a:buChar char="•"/>
            </a:pPr>
            <a:r>
              <a:rPr lang="en-US" dirty="0"/>
              <a:t>Can make practicing primary care more rewarding, extend competence into new areas </a:t>
            </a:r>
          </a:p>
        </p:txBody>
      </p:sp>
    </p:spTree>
    <p:extLst>
      <p:ext uri="{BB962C8B-B14F-4D97-AF65-F5344CB8AC3E}">
        <p14:creationId xmlns:p14="http://schemas.microsoft.com/office/powerpoint/2010/main" val="1473794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8001000" cy="838200"/>
          </a:xfrm>
        </p:spPr>
        <p:txBody>
          <a:bodyPr/>
          <a:lstStyle/>
          <a:p>
            <a:pPr algn="ctr"/>
            <a:r>
              <a:rPr lang="en-US" dirty="0"/>
              <a:t>Population Management Exercise</a:t>
            </a:r>
          </a:p>
        </p:txBody>
      </p:sp>
    </p:spTree>
    <p:extLst>
      <p:ext uri="{BB962C8B-B14F-4D97-AF65-F5344CB8AC3E}">
        <p14:creationId xmlns:p14="http://schemas.microsoft.com/office/powerpoint/2010/main" val="2314062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762000"/>
            <a:ext cx="7391400" cy="838200"/>
          </a:xfrm>
        </p:spPr>
        <p:txBody>
          <a:bodyPr/>
          <a:lstStyle/>
          <a:p>
            <a:r>
              <a:rPr lang="en-US" dirty="0"/>
              <a:t>Your Population</a:t>
            </a:r>
          </a:p>
        </p:txBody>
      </p:sp>
      <p:graphicFrame>
        <p:nvGraphicFramePr>
          <p:cNvPr id="2" name="Chart 1" descr="Chart of pap screening"/>
          <p:cNvGraphicFramePr/>
          <p:nvPr>
            <p:extLst>
              <p:ext uri="{D42A27DB-BD31-4B8C-83A1-F6EECF244321}">
                <p14:modId xmlns:p14="http://schemas.microsoft.com/office/powerpoint/2010/main" val="1111849634"/>
              </p:ext>
            </p:extLst>
          </p:nvPr>
        </p:nvGraphicFramePr>
        <p:xfrm>
          <a:off x="304800" y="1447800"/>
          <a:ext cx="3429000" cy="198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Chart of colorectal screening statistics"/>
          <p:cNvGraphicFramePr/>
          <p:nvPr>
            <p:extLst>
              <p:ext uri="{D42A27DB-BD31-4B8C-83A1-F6EECF244321}">
                <p14:modId xmlns:p14="http://schemas.microsoft.com/office/powerpoint/2010/main" val="2926809917"/>
              </p:ext>
            </p:extLst>
          </p:nvPr>
        </p:nvGraphicFramePr>
        <p:xfrm>
          <a:off x="304800" y="3581400"/>
          <a:ext cx="35052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descr="Chart of BMI and Counseling statistics"/>
          <p:cNvGraphicFramePr/>
          <p:nvPr>
            <p:extLst>
              <p:ext uri="{D42A27DB-BD31-4B8C-83A1-F6EECF244321}">
                <p14:modId xmlns:p14="http://schemas.microsoft.com/office/powerpoint/2010/main" val="3973643048"/>
              </p:ext>
            </p:extLst>
          </p:nvPr>
        </p:nvGraphicFramePr>
        <p:xfrm>
          <a:off x="4191000" y="1371600"/>
          <a:ext cx="39624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title="Tobacco Measures"/>
          <p:cNvGraphicFramePr/>
          <p:nvPr>
            <p:extLst>
              <p:ext uri="{D42A27DB-BD31-4B8C-83A1-F6EECF244321}">
                <p14:modId xmlns:p14="http://schemas.microsoft.com/office/powerpoint/2010/main" val="1207896263"/>
              </p:ext>
            </p:extLst>
          </p:nvPr>
        </p:nvGraphicFramePr>
        <p:xfrm>
          <a:off x="4191000" y="3505200"/>
          <a:ext cx="4648200" cy="2514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64929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838200"/>
          </a:xfrm>
        </p:spPr>
        <p:txBody>
          <a:bodyPr/>
          <a:lstStyle/>
          <a:p>
            <a:r>
              <a:rPr lang="en-US" sz="2800" dirty="0"/>
              <a:t>National Benchmarks</a:t>
            </a:r>
          </a:p>
        </p:txBody>
      </p:sp>
      <p:graphicFrame>
        <p:nvGraphicFramePr>
          <p:cNvPr id="3" name="Chart 2" descr="Chart of National Benchmarks for Pap Smear"/>
          <p:cNvGraphicFramePr/>
          <p:nvPr>
            <p:extLst>
              <p:ext uri="{D42A27DB-BD31-4B8C-83A1-F6EECF244321}">
                <p14:modId xmlns:p14="http://schemas.microsoft.com/office/powerpoint/2010/main" val="650866890"/>
              </p:ext>
            </p:extLst>
          </p:nvPr>
        </p:nvGraphicFramePr>
        <p:xfrm>
          <a:off x="609600" y="1143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Chart of National Benchmarks for Colorectal Screening"/>
          <p:cNvGraphicFramePr/>
          <p:nvPr>
            <p:extLst>
              <p:ext uri="{D42A27DB-BD31-4B8C-83A1-F6EECF244321}">
                <p14:modId xmlns:p14="http://schemas.microsoft.com/office/powerpoint/2010/main" val="3938374453"/>
              </p:ext>
            </p:extLst>
          </p:nvPr>
        </p:nvGraphicFramePr>
        <p:xfrm>
          <a:off x="533400" y="3429000"/>
          <a:ext cx="47244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descr="Chart of National Benchmarks for BMI and Counseling"/>
          <p:cNvGraphicFramePr/>
          <p:nvPr>
            <p:extLst>
              <p:ext uri="{D42A27DB-BD31-4B8C-83A1-F6EECF244321}">
                <p14:modId xmlns:p14="http://schemas.microsoft.com/office/powerpoint/2010/main" val="3234600200"/>
              </p:ext>
            </p:extLst>
          </p:nvPr>
        </p:nvGraphicFramePr>
        <p:xfrm>
          <a:off x="5257800" y="914400"/>
          <a:ext cx="3886200" cy="2667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title="Tobacco Measures"/>
          <p:cNvGraphicFramePr/>
          <p:nvPr>
            <p:extLst>
              <p:ext uri="{D42A27DB-BD31-4B8C-83A1-F6EECF244321}">
                <p14:modId xmlns:p14="http://schemas.microsoft.com/office/powerpoint/2010/main" val="1640765161"/>
              </p:ext>
            </p:extLst>
          </p:nvPr>
        </p:nvGraphicFramePr>
        <p:xfrm>
          <a:off x="5105400" y="3276600"/>
          <a:ext cx="3810000" cy="2667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6801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Pre Test Questions</a:t>
            </a:r>
          </a:p>
        </p:txBody>
      </p:sp>
      <p:sp>
        <p:nvSpPr>
          <p:cNvPr id="3" name="Content Placeholder 2"/>
          <p:cNvSpPr>
            <a:spLocks noGrp="1"/>
          </p:cNvSpPr>
          <p:nvPr>
            <p:ph idx="1"/>
          </p:nvPr>
        </p:nvSpPr>
        <p:spPr>
          <a:xfrm>
            <a:off x="685800" y="1600200"/>
            <a:ext cx="8001000" cy="3962400"/>
          </a:xfrm>
        </p:spPr>
        <p:txBody>
          <a:bodyPr/>
          <a:lstStyle/>
          <a:p>
            <a:pPr>
              <a:spcBef>
                <a:spcPts val="0"/>
              </a:spcBef>
            </a:pPr>
            <a:r>
              <a:rPr lang="en-US" sz="1600" b="1" dirty="0"/>
              <a:t>1.</a:t>
            </a:r>
            <a:r>
              <a:rPr lang="en-US" sz="3200" b="1" dirty="0"/>
              <a:t> </a:t>
            </a:r>
            <a:r>
              <a:rPr lang="en-US" sz="1600" b="1" dirty="0"/>
              <a:t>What roles can PCPs play in the mental health environment?</a:t>
            </a:r>
          </a:p>
          <a:p>
            <a:pPr marL="857250" lvl="1" indent="-457200">
              <a:spcBef>
                <a:spcPts val="0"/>
              </a:spcBef>
              <a:buFont typeface="+mj-lt"/>
              <a:buAutoNum type="alphaLcParenR"/>
            </a:pPr>
            <a:r>
              <a:rPr lang="en-US" sz="1400" dirty="0"/>
              <a:t>Direct service provider</a:t>
            </a:r>
          </a:p>
          <a:p>
            <a:pPr marL="857250" lvl="1" indent="-457200">
              <a:spcBef>
                <a:spcPts val="0"/>
              </a:spcBef>
              <a:buFont typeface="+mj-lt"/>
              <a:buAutoNum type="alphaLcParenR"/>
            </a:pPr>
            <a:r>
              <a:rPr lang="en-US" sz="1400" dirty="0"/>
              <a:t>Educator</a:t>
            </a:r>
          </a:p>
          <a:p>
            <a:pPr marL="857250" lvl="1" indent="-457200">
              <a:spcBef>
                <a:spcPts val="0"/>
              </a:spcBef>
              <a:buFont typeface="+mj-lt"/>
              <a:buAutoNum type="alphaLcParenR"/>
            </a:pPr>
            <a:r>
              <a:rPr lang="en-US" sz="1400" dirty="0"/>
              <a:t>Population management</a:t>
            </a:r>
          </a:p>
          <a:p>
            <a:pPr marL="857250" lvl="1" indent="-457200">
              <a:spcBef>
                <a:spcPts val="0"/>
              </a:spcBef>
              <a:buFont typeface="+mj-lt"/>
              <a:buAutoNum type="alphaLcParenR"/>
            </a:pPr>
            <a:r>
              <a:rPr lang="en-US" sz="1400" dirty="0"/>
              <a:t>All of the above</a:t>
            </a:r>
          </a:p>
          <a:p>
            <a:pPr>
              <a:spcBef>
                <a:spcPts val="600"/>
              </a:spcBef>
            </a:pPr>
            <a:r>
              <a:rPr lang="en-US" sz="1400" b="1" dirty="0"/>
              <a:t>2</a:t>
            </a:r>
            <a:r>
              <a:rPr lang="en-US" sz="1600" b="1" dirty="0"/>
              <a:t>.  Population-based care includes all the following </a:t>
            </a:r>
            <a:r>
              <a:rPr lang="en-US" sz="1600" b="1" u="sng" dirty="0"/>
              <a:t>except</a:t>
            </a:r>
            <a:r>
              <a:rPr lang="en-US" sz="1600" b="1" dirty="0"/>
              <a:t>:</a:t>
            </a:r>
          </a:p>
          <a:p>
            <a:pPr marL="857250" lvl="1" indent="-457200">
              <a:spcBef>
                <a:spcPts val="0"/>
              </a:spcBef>
              <a:buFont typeface="+mj-lt"/>
              <a:buAutoNum type="alphaLcParenR"/>
            </a:pPr>
            <a:r>
              <a:rPr lang="en-US" sz="1400" dirty="0"/>
              <a:t>Reviewing benchmarks and comparing the target population</a:t>
            </a:r>
          </a:p>
          <a:p>
            <a:pPr marL="857250" lvl="1" indent="-457200">
              <a:spcBef>
                <a:spcPts val="0"/>
              </a:spcBef>
              <a:buFont typeface="+mj-lt"/>
              <a:buAutoNum type="alphaLcParenR"/>
            </a:pPr>
            <a:r>
              <a:rPr lang="en-US" sz="1400" dirty="0"/>
              <a:t>Establishing metrics of care for a clinic to follow</a:t>
            </a:r>
          </a:p>
          <a:p>
            <a:pPr marL="857250" lvl="1" indent="-457200">
              <a:spcBef>
                <a:spcPts val="0"/>
              </a:spcBef>
              <a:buFont typeface="+mj-lt"/>
              <a:buAutoNum type="alphaLcParenR"/>
            </a:pPr>
            <a:r>
              <a:rPr lang="en-US" sz="1400" dirty="0"/>
              <a:t>Performing physical exams</a:t>
            </a:r>
          </a:p>
          <a:p>
            <a:pPr marL="857250" lvl="1" indent="-457200">
              <a:spcBef>
                <a:spcPts val="0"/>
              </a:spcBef>
              <a:buFont typeface="+mj-lt"/>
              <a:buAutoNum type="alphaLcParenR"/>
            </a:pPr>
            <a:r>
              <a:rPr lang="en-US" sz="1400" dirty="0"/>
              <a:t>Determining clinic priorities based on data</a:t>
            </a:r>
          </a:p>
          <a:p>
            <a:pPr>
              <a:spcBef>
                <a:spcPts val="600"/>
              </a:spcBef>
            </a:pPr>
            <a:r>
              <a:rPr lang="en-US" sz="1400" b="1" dirty="0"/>
              <a:t>3.  </a:t>
            </a:r>
            <a:r>
              <a:rPr lang="en-US" sz="1600" b="1" dirty="0"/>
              <a:t>PCPs best suited for working in public mental health settings would have which of the following attributes:</a:t>
            </a:r>
          </a:p>
          <a:p>
            <a:pPr marL="857250" lvl="1" indent="-457200">
              <a:spcBef>
                <a:spcPts val="0"/>
              </a:spcBef>
              <a:buFont typeface="+mj-lt"/>
              <a:buAutoNum type="alphaLcParenR"/>
            </a:pPr>
            <a:r>
              <a:rPr lang="en-US" sz="1400" dirty="0"/>
              <a:t>Willingness to adapt to the environment</a:t>
            </a:r>
          </a:p>
          <a:p>
            <a:pPr marL="857250" lvl="1" indent="-457200">
              <a:spcBef>
                <a:spcPts val="0"/>
              </a:spcBef>
              <a:buFont typeface="+mj-lt"/>
              <a:buAutoNum type="alphaLcParenR"/>
            </a:pPr>
            <a:r>
              <a:rPr lang="en-US" sz="1400" dirty="0"/>
              <a:t>Interest in working in teams</a:t>
            </a:r>
          </a:p>
          <a:p>
            <a:pPr marL="857250" lvl="1" indent="-457200">
              <a:spcBef>
                <a:spcPts val="0"/>
              </a:spcBef>
              <a:buFont typeface="+mj-lt"/>
              <a:buAutoNum type="alphaLcParenR"/>
            </a:pPr>
            <a:r>
              <a:rPr lang="en-US" sz="1400" dirty="0"/>
              <a:t>Patience</a:t>
            </a:r>
          </a:p>
          <a:p>
            <a:pPr marL="857250" lvl="1" indent="-457200">
              <a:spcBef>
                <a:spcPts val="0"/>
              </a:spcBef>
              <a:buFont typeface="+mj-lt"/>
              <a:buAutoNum type="alphaLcParenR"/>
            </a:pPr>
            <a:r>
              <a:rPr lang="en-US" sz="1400" dirty="0"/>
              <a:t>All the above</a:t>
            </a:r>
            <a:endParaRPr lang="en-US" sz="1200" dirty="0"/>
          </a:p>
          <a:p>
            <a:r>
              <a:rPr lang="en-US" sz="1200" dirty="0"/>
              <a:t>	</a:t>
            </a:r>
          </a:p>
          <a:p>
            <a:endParaRPr lang="en-US" sz="1200" dirty="0"/>
          </a:p>
          <a:p>
            <a:endParaRPr lang="en-US" sz="1200" dirty="0"/>
          </a:p>
        </p:txBody>
      </p:sp>
    </p:spTree>
    <p:extLst>
      <p:ext uri="{BB962C8B-B14F-4D97-AF65-F5344CB8AC3E}">
        <p14:creationId xmlns:p14="http://schemas.microsoft.com/office/powerpoint/2010/main" val="3412089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8001000" cy="838200"/>
          </a:xfrm>
        </p:spPr>
        <p:txBody>
          <a:bodyPr>
            <a:noAutofit/>
          </a:bodyPr>
          <a:lstStyle/>
          <a:p>
            <a:r>
              <a:rPr lang="en-US" dirty="0"/>
              <a:t>Performance Improvement Plan</a:t>
            </a:r>
          </a:p>
        </p:txBody>
      </p:sp>
      <p:sp>
        <p:nvSpPr>
          <p:cNvPr id="3" name="Content Placeholder 2"/>
          <p:cNvSpPr>
            <a:spLocks noGrp="1"/>
          </p:cNvSpPr>
          <p:nvPr>
            <p:ph idx="1"/>
          </p:nvPr>
        </p:nvSpPr>
        <p:spPr>
          <a:xfrm>
            <a:off x="914400" y="1752600"/>
            <a:ext cx="7772400" cy="3581400"/>
          </a:xfrm>
        </p:spPr>
        <p:txBody>
          <a:bodyPr/>
          <a:lstStyle/>
          <a:p>
            <a:pPr>
              <a:buFont typeface="Arial" panose="020B0604020202020204" pitchFamily="34" charset="0"/>
              <a:buChar char="•"/>
            </a:pPr>
            <a:r>
              <a:rPr lang="en-US" sz="2800" dirty="0"/>
              <a:t>Select the measurement you will target first</a:t>
            </a:r>
          </a:p>
          <a:p>
            <a:pPr>
              <a:buFont typeface="Arial" panose="020B0604020202020204" pitchFamily="34" charset="0"/>
              <a:buChar char="•"/>
            </a:pPr>
            <a:r>
              <a:rPr lang="en-US" sz="2800" dirty="0"/>
              <a:t>What is your goal?</a:t>
            </a:r>
          </a:p>
          <a:p>
            <a:pPr>
              <a:buFont typeface="Arial" panose="020B0604020202020204" pitchFamily="34" charset="0"/>
              <a:buChar char="•"/>
            </a:pPr>
            <a:r>
              <a:rPr lang="en-US" sz="2800" dirty="0"/>
              <a:t>How often will you report progress to your team?</a:t>
            </a:r>
          </a:p>
          <a:p>
            <a:pPr>
              <a:buFont typeface="Arial" panose="020B0604020202020204" pitchFamily="34" charset="0"/>
              <a:buChar char="•"/>
            </a:pPr>
            <a:r>
              <a:rPr lang="en-US" sz="2800" dirty="0"/>
              <a:t>3 areas of your NCQA-certified PCMH you will leverage to meet your goal?</a:t>
            </a:r>
          </a:p>
        </p:txBody>
      </p:sp>
    </p:spTree>
    <p:extLst>
      <p:ext uri="{BB962C8B-B14F-4D97-AF65-F5344CB8AC3E}">
        <p14:creationId xmlns:p14="http://schemas.microsoft.com/office/powerpoint/2010/main" val="2988479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1857"/>
            <a:ext cx="4267200" cy="610463"/>
          </a:xfrm>
        </p:spPr>
        <p:txBody>
          <a:bodyPr/>
          <a:lstStyle/>
          <a:p>
            <a:r>
              <a:rPr lang="en-US" sz="2000" dirty="0"/>
              <a:t>Developing Goals Using Data</a:t>
            </a:r>
          </a:p>
        </p:txBody>
      </p:sp>
      <p:graphicFrame>
        <p:nvGraphicFramePr>
          <p:cNvPr id="5" name="Chart 4" title="Tobacco Measures"/>
          <p:cNvGraphicFramePr/>
          <p:nvPr>
            <p:extLst>
              <p:ext uri="{D42A27DB-BD31-4B8C-83A1-F6EECF244321}">
                <p14:modId xmlns:p14="http://schemas.microsoft.com/office/powerpoint/2010/main" val="3108509402"/>
              </p:ext>
            </p:extLst>
          </p:nvPr>
        </p:nvGraphicFramePr>
        <p:xfrm>
          <a:off x="609600" y="914400"/>
          <a:ext cx="76962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descr="Chart of state prevelance for tobacco use and cessation attempts"/>
          <p:cNvGraphicFramePr/>
          <p:nvPr>
            <p:extLst>
              <p:ext uri="{D42A27DB-BD31-4B8C-83A1-F6EECF244321}">
                <p14:modId xmlns:p14="http://schemas.microsoft.com/office/powerpoint/2010/main" val="1841026560"/>
              </p:ext>
            </p:extLst>
          </p:nvPr>
        </p:nvGraphicFramePr>
        <p:xfrm>
          <a:off x="3972560" y="2971800"/>
          <a:ext cx="5257800" cy="301076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38200" y="3352800"/>
            <a:ext cx="3124200" cy="1754326"/>
          </a:xfrm>
          <a:prstGeom prst="rect">
            <a:avLst/>
          </a:prstGeom>
          <a:noFill/>
        </p:spPr>
        <p:txBody>
          <a:bodyPr wrap="square" rtlCol="0">
            <a:spAutoFit/>
          </a:bodyPr>
          <a:lstStyle/>
          <a:p>
            <a:r>
              <a:rPr lang="en-US" sz="1800" b="1" u="sng" dirty="0"/>
              <a:t>Center Goals</a:t>
            </a:r>
          </a:p>
          <a:p>
            <a:pPr marL="285750" indent="-285750">
              <a:buFont typeface="Arial" pitchFamily="34" charset="0"/>
              <a:buChar char="•"/>
            </a:pPr>
            <a:r>
              <a:rPr lang="en-US" sz="1800" dirty="0"/>
              <a:t>Tobacco use assessment 100% of patients &gt;18y/o</a:t>
            </a:r>
          </a:p>
          <a:p>
            <a:pPr marL="285750" indent="-285750">
              <a:buFont typeface="Arial" pitchFamily="34" charset="0"/>
              <a:buChar char="•"/>
            </a:pPr>
            <a:r>
              <a:rPr lang="en-US" sz="1800" dirty="0"/>
              <a:t>Cessation assistance 50% of tobacco users</a:t>
            </a:r>
          </a:p>
          <a:p>
            <a:pPr marL="285750" indent="-285750">
              <a:buFont typeface="Arial" pitchFamily="34" charset="0"/>
              <a:buChar char="•"/>
            </a:pPr>
            <a:r>
              <a:rPr lang="en-US" sz="1800" dirty="0"/>
              <a:t>Improve documentation</a:t>
            </a:r>
          </a:p>
        </p:txBody>
      </p:sp>
    </p:spTree>
    <p:extLst>
      <p:ext uri="{BB962C8B-B14F-4D97-AF65-F5344CB8AC3E}">
        <p14:creationId xmlns:p14="http://schemas.microsoft.com/office/powerpoint/2010/main" val="1476088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from Goal Attempts</a:t>
            </a:r>
          </a:p>
        </p:txBody>
      </p:sp>
      <p:graphicFrame>
        <p:nvGraphicFramePr>
          <p:cNvPr id="2" name="Table 1" descr="Chart of data from the attempts to reach the goals from the previous slide"/>
          <p:cNvGraphicFramePr>
            <a:graphicFrameLocks noGrp="1"/>
          </p:cNvGraphicFramePr>
          <p:nvPr>
            <p:extLst>
              <p:ext uri="{D42A27DB-BD31-4B8C-83A1-F6EECF244321}">
                <p14:modId xmlns:p14="http://schemas.microsoft.com/office/powerpoint/2010/main" val="2560413005"/>
              </p:ext>
            </p:extLst>
          </p:nvPr>
        </p:nvGraphicFramePr>
        <p:xfrm>
          <a:off x="897890" y="1905000"/>
          <a:ext cx="7848599" cy="2133600"/>
        </p:xfrm>
        <a:graphic>
          <a:graphicData uri="http://schemas.openxmlformats.org/drawingml/2006/table">
            <a:tbl>
              <a:tblPr firstRow="1" bandRow="1">
                <a:tableStyleId>{2D5ABB26-0587-4C30-8999-92F81FD0307C}</a:tableStyleId>
              </a:tblPr>
              <a:tblGrid>
                <a:gridCol w="1445795">
                  <a:extLst>
                    <a:ext uri="{9D8B030D-6E8A-4147-A177-3AD203B41FA5}">
                      <a16:colId xmlns:a16="http://schemas.microsoft.com/office/drawing/2014/main" val="20000"/>
                    </a:ext>
                  </a:extLst>
                </a:gridCol>
                <a:gridCol w="916405">
                  <a:extLst>
                    <a:ext uri="{9D8B030D-6E8A-4147-A177-3AD203B41FA5}">
                      <a16:colId xmlns:a16="http://schemas.microsoft.com/office/drawing/2014/main" val="20001"/>
                    </a:ext>
                  </a:extLst>
                </a:gridCol>
                <a:gridCol w="1149016">
                  <a:extLst>
                    <a:ext uri="{9D8B030D-6E8A-4147-A177-3AD203B41FA5}">
                      <a16:colId xmlns:a16="http://schemas.microsoft.com/office/drawing/2014/main" val="20002"/>
                    </a:ext>
                  </a:extLst>
                </a:gridCol>
                <a:gridCol w="848694">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868612">
                  <a:extLst>
                    <a:ext uri="{9D8B030D-6E8A-4147-A177-3AD203B41FA5}">
                      <a16:colId xmlns:a16="http://schemas.microsoft.com/office/drawing/2014/main" val="20006"/>
                    </a:ext>
                  </a:extLst>
                </a:gridCol>
                <a:gridCol w="867477">
                  <a:extLst>
                    <a:ext uri="{9D8B030D-6E8A-4147-A177-3AD203B41FA5}">
                      <a16:colId xmlns:a16="http://schemas.microsoft.com/office/drawing/2014/main" val="20007"/>
                    </a:ext>
                  </a:extLst>
                </a:gridCol>
              </a:tblGrid>
              <a:tr h="762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All Providers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PCP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PCP2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PCP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PSY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PSY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r>
                        <a:rPr lang="en-US" dirty="0"/>
                        <a:t>Smoking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00">
                <a:tc>
                  <a:txBody>
                    <a:bodyPr/>
                    <a:lstStyle/>
                    <a:p>
                      <a:r>
                        <a:rPr lang="en-US" dirty="0"/>
                        <a:t>Cessation Advised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2"/>
          <p:cNvSpPr txBox="1"/>
          <p:nvPr/>
        </p:nvSpPr>
        <p:spPr>
          <a:xfrm>
            <a:off x="751840" y="4552146"/>
            <a:ext cx="8120380" cy="954107"/>
          </a:xfrm>
          <a:prstGeom prst="rect">
            <a:avLst/>
          </a:prstGeom>
          <a:noFill/>
        </p:spPr>
        <p:txBody>
          <a:bodyPr wrap="square" rtlCol="0">
            <a:spAutoFit/>
          </a:bodyPr>
          <a:lstStyle/>
          <a:p>
            <a:r>
              <a:rPr lang="en-US" sz="1400" dirty="0"/>
              <a:t>Some History:</a:t>
            </a:r>
          </a:p>
          <a:p>
            <a:r>
              <a:rPr lang="en-US" sz="1400" dirty="0"/>
              <a:t>*PSY doesn’t use the same EMR</a:t>
            </a:r>
          </a:p>
          <a:p>
            <a:r>
              <a:rPr lang="en-US" sz="1400" dirty="0"/>
              <a:t>*An e-mail was sent out to announce this initiative to providers</a:t>
            </a:r>
          </a:p>
          <a:p>
            <a:r>
              <a:rPr lang="en-US" sz="1400" dirty="0"/>
              <a:t>*PCP2 is the chair of the Improvement Committee</a:t>
            </a:r>
          </a:p>
        </p:txBody>
      </p:sp>
    </p:spTree>
    <p:extLst>
      <p:ext uri="{BB962C8B-B14F-4D97-AF65-F5344CB8AC3E}">
        <p14:creationId xmlns:p14="http://schemas.microsoft.com/office/powerpoint/2010/main" val="3349165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normAutofit/>
          </a:bodyPr>
          <a:lstStyle/>
          <a:p>
            <a:r>
              <a:rPr lang="en-US" dirty="0"/>
              <a:t>Performance Improvement Plan (Cont’d)</a:t>
            </a:r>
          </a:p>
        </p:txBody>
      </p:sp>
      <p:sp>
        <p:nvSpPr>
          <p:cNvPr id="3" name="Content Placeholder 2"/>
          <p:cNvSpPr>
            <a:spLocks noGrp="1"/>
          </p:cNvSpPr>
          <p:nvPr>
            <p:ph idx="1"/>
          </p:nvPr>
        </p:nvSpPr>
        <p:spPr>
          <a:xfrm>
            <a:off x="762000" y="1828801"/>
            <a:ext cx="8001000" cy="3962400"/>
          </a:xfrm>
        </p:spPr>
        <p:txBody>
          <a:bodyPr>
            <a:normAutofit/>
          </a:bodyPr>
          <a:lstStyle/>
          <a:p>
            <a:pPr>
              <a:buFont typeface="Arial" panose="020B0604020202020204" pitchFamily="34" charset="0"/>
              <a:buChar char="•"/>
            </a:pPr>
            <a:r>
              <a:rPr lang="en-US" sz="2800" dirty="0"/>
              <a:t>How will you present this information to providers? Blinded or </a:t>
            </a:r>
            <a:r>
              <a:rPr lang="en-US" sz="2800" dirty="0" err="1"/>
              <a:t>unblinded</a:t>
            </a:r>
            <a:r>
              <a:rPr lang="en-US" sz="2800" dirty="0"/>
              <a:t>? Why?</a:t>
            </a:r>
          </a:p>
          <a:p>
            <a:pPr>
              <a:buFont typeface="Arial" panose="020B0604020202020204" pitchFamily="34" charset="0"/>
              <a:buChar char="•"/>
            </a:pPr>
            <a:r>
              <a:rPr lang="en-US" sz="2800" dirty="0"/>
              <a:t>What things may be contributing to your performance in this measurement?</a:t>
            </a:r>
          </a:p>
          <a:p>
            <a:pPr>
              <a:buFont typeface="Arial" panose="020B0604020202020204" pitchFamily="34" charset="0"/>
              <a:buChar char="•"/>
            </a:pPr>
            <a:r>
              <a:rPr lang="en-US" sz="2800" dirty="0"/>
              <a:t>What three steps will you take first to improve this measurement?</a:t>
            </a:r>
          </a:p>
        </p:txBody>
      </p:sp>
    </p:spTree>
    <p:extLst>
      <p:ext uri="{BB962C8B-B14F-4D97-AF65-F5344CB8AC3E}">
        <p14:creationId xmlns:p14="http://schemas.microsoft.com/office/powerpoint/2010/main" val="228579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001000" cy="838200"/>
          </a:xfrm>
        </p:spPr>
        <p:txBody>
          <a:bodyPr/>
          <a:lstStyle/>
          <a:p>
            <a:r>
              <a:rPr lang="en-US" dirty="0"/>
              <a:t>Post Test</a:t>
            </a:r>
          </a:p>
        </p:txBody>
      </p:sp>
      <p:sp>
        <p:nvSpPr>
          <p:cNvPr id="3" name="Content Placeholder 2"/>
          <p:cNvSpPr>
            <a:spLocks noGrp="1"/>
          </p:cNvSpPr>
          <p:nvPr>
            <p:ph idx="1"/>
          </p:nvPr>
        </p:nvSpPr>
        <p:spPr>
          <a:xfrm>
            <a:off x="838200" y="1524000"/>
            <a:ext cx="8001000" cy="3962400"/>
          </a:xfrm>
        </p:spPr>
        <p:txBody>
          <a:bodyPr/>
          <a:lstStyle/>
          <a:p>
            <a:r>
              <a:rPr lang="en-US" sz="1400" b="1" dirty="0"/>
              <a:t>1.</a:t>
            </a:r>
            <a:r>
              <a:rPr lang="en-US" sz="2800" b="1" dirty="0"/>
              <a:t> </a:t>
            </a:r>
            <a:r>
              <a:rPr lang="en-US" sz="1400" b="1" dirty="0"/>
              <a:t>What roles can PCPs play in the mental health environment?</a:t>
            </a:r>
          </a:p>
          <a:p>
            <a:pPr marL="857250" lvl="1" indent="-457200">
              <a:buFont typeface="+mj-lt"/>
              <a:buAutoNum type="alphaLcParenR"/>
            </a:pPr>
            <a:r>
              <a:rPr lang="en-US" sz="1400" dirty="0"/>
              <a:t>Direct service provide</a:t>
            </a:r>
          </a:p>
          <a:p>
            <a:pPr marL="857250" lvl="1" indent="-457200">
              <a:buFont typeface="+mj-lt"/>
              <a:buAutoNum type="alphaLcParenR"/>
            </a:pPr>
            <a:r>
              <a:rPr lang="en-US" sz="1400" dirty="0"/>
              <a:t>Educator</a:t>
            </a:r>
          </a:p>
          <a:p>
            <a:pPr marL="857250" lvl="1" indent="-457200">
              <a:buFont typeface="+mj-lt"/>
              <a:buAutoNum type="alphaLcParenR"/>
            </a:pPr>
            <a:r>
              <a:rPr lang="en-US" sz="1400" dirty="0"/>
              <a:t>Population management</a:t>
            </a:r>
          </a:p>
          <a:p>
            <a:pPr marL="857250" lvl="1" indent="-457200">
              <a:buFont typeface="+mj-lt"/>
              <a:buAutoNum type="alphaLcParenR"/>
            </a:pPr>
            <a:r>
              <a:rPr lang="en-US" sz="1400" dirty="0"/>
              <a:t>All of the above</a:t>
            </a:r>
          </a:p>
          <a:p>
            <a:r>
              <a:rPr lang="en-US" sz="1400" b="1" dirty="0"/>
              <a:t>2.  Population-based care includes all the following </a:t>
            </a:r>
            <a:r>
              <a:rPr lang="en-US" sz="1400" b="1" u="sng" dirty="0"/>
              <a:t>except</a:t>
            </a:r>
            <a:r>
              <a:rPr lang="en-US" sz="1400" b="1" dirty="0"/>
              <a:t>:</a:t>
            </a:r>
          </a:p>
          <a:p>
            <a:pPr marL="857250" lvl="1" indent="-457200">
              <a:buFont typeface="+mj-lt"/>
              <a:buAutoNum type="alphaLcParenR"/>
            </a:pPr>
            <a:r>
              <a:rPr lang="en-US" sz="1400" dirty="0"/>
              <a:t>Reviewing benchmarks and comparing the target population</a:t>
            </a:r>
          </a:p>
          <a:p>
            <a:pPr marL="857250" lvl="1" indent="-457200">
              <a:buFont typeface="+mj-lt"/>
              <a:buAutoNum type="alphaLcParenR"/>
            </a:pPr>
            <a:r>
              <a:rPr lang="en-US" sz="1400" dirty="0"/>
              <a:t>Establishing metrics of care for a clinic to follow</a:t>
            </a:r>
          </a:p>
          <a:p>
            <a:pPr marL="857250" lvl="1" indent="-457200">
              <a:buFont typeface="+mj-lt"/>
              <a:buAutoNum type="alphaLcParenR"/>
            </a:pPr>
            <a:r>
              <a:rPr lang="en-US" sz="1400" dirty="0"/>
              <a:t>Performing physical exams</a:t>
            </a:r>
          </a:p>
          <a:p>
            <a:pPr marL="857250" lvl="1" indent="-457200">
              <a:buFont typeface="+mj-lt"/>
              <a:buAutoNum type="alphaLcParenR"/>
            </a:pPr>
            <a:r>
              <a:rPr lang="en-US" sz="1400" dirty="0"/>
              <a:t>Determining clinic priorities based on data</a:t>
            </a:r>
          </a:p>
          <a:p>
            <a:pPr marL="233363" indent="-233363"/>
            <a:r>
              <a:rPr lang="en-US" sz="1400" b="1" dirty="0"/>
              <a:t>3.  PCPs best suited for working in public mental health settings would have which of the following attributes:</a:t>
            </a:r>
          </a:p>
          <a:p>
            <a:pPr marL="857250" lvl="1" indent="-457200">
              <a:buFont typeface="+mj-lt"/>
              <a:buAutoNum type="alphaLcParenR"/>
            </a:pPr>
            <a:r>
              <a:rPr lang="en-US" sz="1400" dirty="0"/>
              <a:t>Willingness to adapt to the environment</a:t>
            </a:r>
          </a:p>
          <a:p>
            <a:pPr marL="857250" lvl="1" indent="-457200">
              <a:buFont typeface="+mj-lt"/>
              <a:buAutoNum type="alphaLcParenR"/>
            </a:pPr>
            <a:r>
              <a:rPr lang="en-US" sz="1400" dirty="0"/>
              <a:t>Interest in working in teams</a:t>
            </a:r>
          </a:p>
          <a:p>
            <a:pPr marL="857250" lvl="1" indent="-457200">
              <a:buFont typeface="+mj-lt"/>
              <a:buAutoNum type="alphaLcParenR"/>
            </a:pPr>
            <a:r>
              <a:rPr lang="en-US" sz="1400" dirty="0"/>
              <a:t>Patience</a:t>
            </a:r>
          </a:p>
          <a:p>
            <a:pPr marL="857250" lvl="1" indent="-457200">
              <a:buFont typeface="+mj-lt"/>
              <a:buAutoNum type="alphaLcParenR"/>
            </a:pPr>
            <a:r>
              <a:rPr lang="en-US" sz="1400" dirty="0"/>
              <a:t>All the above</a:t>
            </a:r>
            <a:endParaRPr lang="en-US" sz="900" dirty="0"/>
          </a:p>
          <a:p>
            <a:r>
              <a:rPr lang="en-US" sz="1200" dirty="0"/>
              <a:t>	</a:t>
            </a:r>
          </a:p>
          <a:p>
            <a:endParaRPr lang="en-US" sz="1200" dirty="0"/>
          </a:p>
          <a:p>
            <a:endParaRPr lang="en-US" sz="1200" dirty="0"/>
          </a:p>
        </p:txBody>
      </p:sp>
    </p:spTree>
    <p:extLst>
      <p:ext uri="{BB962C8B-B14F-4D97-AF65-F5344CB8AC3E}">
        <p14:creationId xmlns:p14="http://schemas.microsoft.com/office/powerpoint/2010/main" val="2140191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Post Test Answers</a:t>
            </a:r>
          </a:p>
        </p:txBody>
      </p:sp>
      <p:sp>
        <p:nvSpPr>
          <p:cNvPr id="3" name="Content Placeholder 2"/>
          <p:cNvSpPr>
            <a:spLocks noGrp="1"/>
          </p:cNvSpPr>
          <p:nvPr>
            <p:ph idx="1"/>
          </p:nvPr>
        </p:nvSpPr>
        <p:spPr>
          <a:xfrm>
            <a:off x="762000" y="1524000"/>
            <a:ext cx="8001000" cy="3962400"/>
          </a:xfrm>
        </p:spPr>
        <p:txBody>
          <a:bodyPr/>
          <a:lstStyle/>
          <a:p>
            <a:pPr>
              <a:spcBef>
                <a:spcPts val="0"/>
              </a:spcBef>
            </a:pPr>
            <a:r>
              <a:rPr lang="en-US" sz="1400" b="1" dirty="0"/>
              <a:t>1.</a:t>
            </a:r>
            <a:r>
              <a:rPr lang="en-US" sz="2800" b="1" dirty="0"/>
              <a:t> </a:t>
            </a:r>
            <a:r>
              <a:rPr lang="en-US" sz="1400" b="1" dirty="0"/>
              <a:t>What roles can PCPs play in the mental health environment?</a:t>
            </a:r>
          </a:p>
          <a:p>
            <a:pPr marL="857250" lvl="1" indent="-457200">
              <a:buFont typeface="+mj-lt"/>
              <a:buAutoNum type="alphaLcParenR"/>
            </a:pPr>
            <a:r>
              <a:rPr lang="en-US" sz="1400" dirty="0"/>
              <a:t>Direct service provide</a:t>
            </a:r>
          </a:p>
          <a:p>
            <a:pPr marL="857250" lvl="1" indent="-457200">
              <a:buFont typeface="+mj-lt"/>
              <a:buAutoNum type="alphaLcParenR"/>
            </a:pPr>
            <a:r>
              <a:rPr lang="en-US" sz="1400" dirty="0"/>
              <a:t>Educator</a:t>
            </a:r>
          </a:p>
          <a:p>
            <a:pPr marL="857250" lvl="1" indent="-457200">
              <a:buFont typeface="+mj-lt"/>
              <a:buAutoNum type="alphaLcParenR"/>
            </a:pPr>
            <a:r>
              <a:rPr lang="en-US" sz="1400" dirty="0"/>
              <a:t>Population management</a:t>
            </a:r>
          </a:p>
          <a:p>
            <a:pPr marL="857250" lvl="1" indent="-457200">
              <a:buFont typeface="+mj-lt"/>
              <a:buAutoNum type="alphaLcParenR"/>
            </a:pPr>
            <a:r>
              <a:rPr lang="en-US" sz="1400" dirty="0">
                <a:solidFill>
                  <a:srgbClr val="FF0000"/>
                </a:solidFill>
              </a:rPr>
              <a:t>All of the above</a:t>
            </a:r>
          </a:p>
          <a:p>
            <a:r>
              <a:rPr lang="en-US" sz="1400" b="1" dirty="0"/>
              <a:t>2.  Population-based care includes all the following </a:t>
            </a:r>
            <a:r>
              <a:rPr lang="en-US" sz="1400" b="1" u="sng" dirty="0"/>
              <a:t>except:</a:t>
            </a:r>
          </a:p>
          <a:p>
            <a:pPr marL="857250" lvl="1" indent="-457200">
              <a:buFont typeface="+mj-lt"/>
              <a:buAutoNum type="alphaLcParenR"/>
            </a:pPr>
            <a:r>
              <a:rPr lang="en-US" sz="1400" dirty="0"/>
              <a:t>Reviewing benchmarks and comparing the target population</a:t>
            </a:r>
          </a:p>
          <a:p>
            <a:pPr marL="857250" lvl="1" indent="-457200">
              <a:buFont typeface="+mj-lt"/>
              <a:buAutoNum type="alphaLcParenR"/>
            </a:pPr>
            <a:r>
              <a:rPr lang="en-US" sz="1400" dirty="0"/>
              <a:t>Establishing metrics of care for a clinic to follow</a:t>
            </a:r>
          </a:p>
          <a:p>
            <a:pPr marL="857250" lvl="1" indent="-457200">
              <a:buFont typeface="+mj-lt"/>
              <a:buAutoNum type="alphaLcParenR"/>
            </a:pPr>
            <a:r>
              <a:rPr lang="en-US" sz="1400" dirty="0">
                <a:solidFill>
                  <a:srgbClr val="FF0000"/>
                </a:solidFill>
              </a:rPr>
              <a:t>Performing physical exams</a:t>
            </a:r>
          </a:p>
          <a:p>
            <a:pPr marL="857250" lvl="1" indent="-457200">
              <a:buFont typeface="+mj-lt"/>
              <a:buAutoNum type="alphaLcParenR"/>
            </a:pPr>
            <a:r>
              <a:rPr lang="en-US" sz="1400" dirty="0"/>
              <a:t>Determining clinic priorities based on data</a:t>
            </a:r>
          </a:p>
          <a:p>
            <a:pPr marL="233363" indent="-233363"/>
            <a:r>
              <a:rPr lang="en-US" sz="1400" b="1" dirty="0"/>
              <a:t>3.  PCPs best suited for working in public mental health settings would have which of the following attributes:</a:t>
            </a:r>
          </a:p>
          <a:p>
            <a:pPr marL="857250" lvl="1" indent="-457200">
              <a:buFont typeface="+mj-lt"/>
              <a:buAutoNum type="alphaLcParenR"/>
            </a:pPr>
            <a:r>
              <a:rPr lang="en-US" sz="1400" dirty="0"/>
              <a:t>Willingness to adapt to the environment</a:t>
            </a:r>
          </a:p>
          <a:p>
            <a:pPr marL="857250" lvl="1" indent="-457200">
              <a:buFont typeface="+mj-lt"/>
              <a:buAutoNum type="alphaLcParenR"/>
            </a:pPr>
            <a:r>
              <a:rPr lang="en-US" sz="1400" dirty="0"/>
              <a:t>Interest in working in teams</a:t>
            </a:r>
          </a:p>
          <a:p>
            <a:pPr marL="857250" lvl="1" indent="-457200">
              <a:buFont typeface="+mj-lt"/>
              <a:buAutoNum type="alphaLcParenR"/>
            </a:pPr>
            <a:r>
              <a:rPr lang="en-US" sz="1400" dirty="0"/>
              <a:t>Patience</a:t>
            </a:r>
          </a:p>
          <a:p>
            <a:pPr marL="857250" lvl="1" indent="-457200">
              <a:buFont typeface="+mj-lt"/>
              <a:buAutoNum type="alphaLcParenR"/>
            </a:pPr>
            <a:r>
              <a:rPr lang="en-US" sz="1400" dirty="0">
                <a:solidFill>
                  <a:srgbClr val="FF0000"/>
                </a:solidFill>
              </a:rPr>
              <a:t>All the above</a:t>
            </a:r>
            <a:endParaRPr lang="en-US" sz="1400" dirty="0"/>
          </a:p>
          <a:p>
            <a:r>
              <a:rPr lang="en-US" sz="1200" dirty="0"/>
              <a:t>	</a:t>
            </a:r>
          </a:p>
          <a:p>
            <a:endParaRPr lang="en-US" sz="1200" dirty="0"/>
          </a:p>
          <a:p>
            <a:endParaRPr lang="en-US" sz="1200" dirty="0"/>
          </a:p>
        </p:txBody>
      </p:sp>
    </p:spTree>
    <p:extLst>
      <p:ext uri="{BB962C8B-B14F-4D97-AF65-F5344CB8AC3E}">
        <p14:creationId xmlns:p14="http://schemas.microsoft.com/office/powerpoint/2010/main" val="2140191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001000" cy="838200"/>
          </a:xfrm>
        </p:spPr>
        <p:txBody>
          <a:bodyPr/>
          <a:lstStyle/>
          <a:p>
            <a:r>
              <a:rPr lang="en-US" dirty="0"/>
              <a:t>Resources</a:t>
            </a:r>
          </a:p>
        </p:txBody>
      </p:sp>
      <p:sp>
        <p:nvSpPr>
          <p:cNvPr id="3" name="Content Placeholder 2"/>
          <p:cNvSpPr>
            <a:spLocks noGrp="1"/>
          </p:cNvSpPr>
          <p:nvPr>
            <p:ph idx="1"/>
          </p:nvPr>
        </p:nvSpPr>
        <p:spPr>
          <a:xfrm>
            <a:off x="762000" y="1905000"/>
            <a:ext cx="8001000" cy="3581400"/>
          </a:xfrm>
        </p:spPr>
        <p:txBody>
          <a:bodyPr/>
          <a:lstStyle/>
          <a:p>
            <a:r>
              <a:rPr lang="en-US" sz="1600" dirty="0" err="1"/>
              <a:t>Kopes</a:t>
            </a:r>
            <a:r>
              <a:rPr lang="en-US" sz="1600" dirty="0"/>
              <a:t>-Kerr, C. “Formula for Good Health” </a:t>
            </a:r>
            <a:r>
              <a:rPr lang="en-US" sz="1600" i="1" dirty="0"/>
              <a:t>American Family Physician.</a:t>
            </a:r>
            <a:r>
              <a:rPr lang="en-US" sz="1600" dirty="0"/>
              <a:t> 2010 September; 82(6): 610-614</a:t>
            </a:r>
          </a:p>
          <a:p>
            <a:pPr>
              <a:lnSpc>
                <a:spcPct val="150000"/>
              </a:lnSpc>
            </a:pPr>
            <a:r>
              <a:rPr lang="en-US" sz="1600" dirty="0"/>
              <a:t>Benson, HR. “An Introduction to Benchmarking in Healthcare” </a:t>
            </a:r>
            <a:r>
              <a:rPr lang="en-US" sz="1600" i="1" dirty="0"/>
              <a:t>Radiology Management</a:t>
            </a:r>
            <a:r>
              <a:rPr lang="en-US" sz="1600" dirty="0"/>
              <a:t>. 1994 Fall;16(4):35-9</a:t>
            </a:r>
          </a:p>
          <a:p>
            <a:pPr>
              <a:lnSpc>
                <a:spcPct val="150000"/>
              </a:lnSpc>
            </a:pPr>
            <a:r>
              <a:rPr lang="en-US" sz="1600" dirty="0"/>
              <a:t>Arts, D. et al, “Defining and Improving Data Quality in Medical Registries: A Literature Review, Case Study, and Generic Framework” </a:t>
            </a:r>
            <a:r>
              <a:rPr lang="en-US" sz="1600" i="1" dirty="0"/>
              <a:t>Journal of American Medicine Informatics Association</a:t>
            </a:r>
            <a:r>
              <a:rPr lang="en-US" sz="1600" dirty="0"/>
              <a:t>. 2002 November-December; 9(6): 600–611</a:t>
            </a:r>
          </a:p>
          <a:p>
            <a:pPr>
              <a:lnSpc>
                <a:spcPct val="150000"/>
              </a:lnSpc>
            </a:pPr>
            <a:r>
              <a:rPr lang="en-US" sz="1600" dirty="0" err="1"/>
              <a:t>Gawande</a:t>
            </a:r>
            <a:r>
              <a:rPr lang="en-US" sz="1600" dirty="0"/>
              <a:t>, A. “Big Med” </a:t>
            </a:r>
            <a:r>
              <a:rPr lang="en-US" sz="1600" i="1" dirty="0"/>
              <a:t>New Yorker</a:t>
            </a:r>
            <a:r>
              <a:rPr lang="en-US" sz="1600" dirty="0"/>
              <a:t>. August 2012</a:t>
            </a:r>
          </a:p>
          <a:p>
            <a:pPr>
              <a:lnSpc>
                <a:spcPct val="150000"/>
              </a:lnSpc>
            </a:pPr>
            <a:r>
              <a:rPr lang="en-US" sz="1600" dirty="0" err="1"/>
              <a:t>Vieweg</a:t>
            </a:r>
            <a:r>
              <a:rPr lang="en-US" sz="1600" dirty="0"/>
              <a:t>, W. et al., “Coordinated Medical and Psychiatric Care in Schizophrenia”</a:t>
            </a:r>
            <a:r>
              <a:rPr lang="en-US" sz="1600" b="1" dirty="0"/>
              <a:t> </a:t>
            </a:r>
            <a:r>
              <a:rPr lang="en-US" sz="1600" i="1" dirty="0"/>
              <a:t>American Journal of Medicine</a:t>
            </a:r>
            <a:r>
              <a:rPr lang="en-US" sz="1600" dirty="0"/>
              <a:t>. 2012 March; 125(3): 219-220 </a:t>
            </a:r>
          </a:p>
        </p:txBody>
      </p:sp>
    </p:spTree>
    <p:extLst>
      <p:ext uri="{BB962C8B-B14F-4D97-AF65-F5344CB8AC3E}">
        <p14:creationId xmlns:p14="http://schemas.microsoft.com/office/powerpoint/2010/main" val="2475292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8001000" cy="838200"/>
          </a:xfrm>
        </p:spPr>
        <p:txBody>
          <a:bodyPr/>
          <a:lstStyle/>
          <a:p>
            <a:pPr algn="ctr"/>
            <a:r>
              <a:rPr lang="en-US" dirty="0"/>
              <a:t>End of Module 5</a:t>
            </a:r>
          </a:p>
        </p:txBody>
      </p:sp>
    </p:spTree>
    <p:extLst>
      <p:ext uri="{BB962C8B-B14F-4D97-AF65-F5344CB8AC3E}">
        <p14:creationId xmlns:p14="http://schemas.microsoft.com/office/powerpoint/2010/main" val="2233504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 from </a:t>
            </a:r>
            <a:r>
              <a:rPr lang="en-US" dirty="0"/>
              <a:t>PCP Consultant - Missouri</a:t>
            </a:r>
            <a:endParaRPr lang="en-US" dirty="0"/>
          </a:p>
        </p:txBody>
      </p:sp>
      <p:sp>
        <p:nvSpPr>
          <p:cNvPr id="3" name="Content Placeholder 2"/>
          <p:cNvSpPr>
            <a:spLocks noGrp="1"/>
          </p:cNvSpPr>
          <p:nvPr>
            <p:ph idx="1"/>
          </p:nvPr>
        </p:nvSpPr>
        <p:spPr>
          <a:xfrm>
            <a:off x="762000" y="2057400"/>
            <a:ext cx="7924800" cy="3352800"/>
          </a:xfrm>
        </p:spPr>
        <p:txBody>
          <a:bodyPr/>
          <a:lstStyle/>
          <a:p>
            <a:pPr marL="0" indent="0"/>
            <a:r>
              <a:rPr lang="en-US" dirty="0"/>
              <a:t>“The HCH (Health Care Home) has very much become part of the culture now. It is fascinating to attempt to apply baseline medical care on a population based scale. Mainly, I believe our clients benefit from our efforts, which is the way I measure the program.”</a:t>
            </a:r>
          </a:p>
          <a:p>
            <a:endParaRPr lang="en-US" dirty="0"/>
          </a:p>
          <a:p>
            <a:endParaRPr lang="en-US" dirty="0"/>
          </a:p>
          <a:p>
            <a:pPr algn="r"/>
            <a:r>
              <a:rPr lang="en-US" dirty="0"/>
              <a:t>				</a:t>
            </a:r>
            <a:r>
              <a:rPr lang="en-US" i="1" dirty="0"/>
              <a:t>PCP Consultant - Missouri</a:t>
            </a:r>
          </a:p>
        </p:txBody>
      </p:sp>
    </p:spTree>
    <p:extLst>
      <p:ext uri="{BB962C8B-B14F-4D97-AF65-F5344CB8AC3E}">
        <p14:creationId xmlns:p14="http://schemas.microsoft.com/office/powerpoint/2010/main" val="354782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Module 5</a:t>
            </a:r>
          </a:p>
        </p:txBody>
      </p:sp>
      <p:sp>
        <p:nvSpPr>
          <p:cNvPr id="3" name="Content Placeholder 2"/>
          <p:cNvSpPr>
            <a:spLocks noGrp="1"/>
          </p:cNvSpPr>
          <p:nvPr>
            <p:ph idx="1"/>
          </p:nvPr>
        </p:nvSpPr>
        <p:spPr>
          <a:xfrm>
            <a:off x="685800" y="1905000"/>
            <a:ext cx="8001000" cy="3581400"/>
          </a:xfrm>
        </p:spPr>
        <p:txBody>
          <a:bodyPr>
            <a:normAutofit/>
          </a:bodyPr>
          <a:lstStyle/>
          <a:p>
            <a:pPr marL="457200" indent="-457200">
              <a:buFont typeface="Arial" pitchFamily="34" charset="0"/>
              <a:buChar char="•"/>
            </a:pPr>
            <a:r>
              <a:rPr lang="en-US" sz="3200" dirty="0"/>
              <a:t>Direct Care</a:t>
            </a:r>
          </a:p>
          <a:p>
            <a:pPr marL="457200" indent="-457200">
              <a:buFont typeface="Arial" pitchFamily="34" charset="0"/>
              <a:buChar char="•"/>
            </a:pPr>
            <a:r>
              <a:rPr lang="en-US" sz="3200" dirty="0"/>
              <a:t>Collaboration</a:t>
            </a:r>
          </a:p>
          <a:p>
            <a:pPr marL="457200" indent="-457200">
              <a:buFont typeface="Arial" pitchFamily="34" charset="0"/>
              <a:buChar char="•"/>
            </a:pPr>
            <a:r>
              <a:rPr lang="en-US" sz="3200" dirty="0"/>
              <a:t>Population Management</a:t>
            </a:r>
          </a:p>
          <a:p>
            <a:pPr marL="457200" indent="-457200">
              <a:buFont typeface="Arial" pitchFamily="34" charset="0"/>
              <a:buChar char="•"/>
            </a:pPr>
            <a:r>
              <a:rPr lang="en-US" sz="3200" dirty="0"/>
              <a:t>Education</a:t>
            </a:r>
          </a:p>
          <a:p>
            <a:pPr marL="457200" indent="-457200">
              <a:buFont typeface="Arial" pitchFamily="34" charset="0"/>
              <a:buChar char="•"/>
            </a:pPr>
            <a:r>
              <a:rPr lang="en-US" sz="3200" dirty="0"/>
              <a:t>Leadership</a:t>
            </a:r>
          </a:p>
          <a:p>
            <a:pPr marL="457200" indent="-457200">
              <a:buFont typeface="Arial" pitchFamily="34" charset="0"/>
              <a:buChar char="•"/>
            </a:pPr>
            <a:r>
              <a:rPr lang="en-US" sz="3200" dirty="0"/>
              <a:t>Patient-Centered Medical Home</a:t>
            </a:r>
          </a:p>
        </p:txBody>
      </p:sp>
    </p:spTree>
    <p:extLst>
      <p:ext uri="{BB962C8B-B14F-4D97-AF65-F5344CB8AC3E}">
        <p14:creationId xmlns:p14="http://schemas.microsoft.com/office/powerpoint/2010/main" val="225860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838200"/>
          </a:xfrm>
        </p:spPr>
        <p:txBody>
          <a:bodyPr/>
          <a:lstStyle/>
          <a:p>
            <a:r>
              <a:rPr lang="en-US" dirty="0"/>
              <a:t>Principles of Effective Integrated </a:t>
            </a:r>
            <a:br>
              <a:rPr lang="en-US" dirty="0"/>
            </a:br>
            <a:r>
              <a:rPr lang="en-US" dirty="0"/>
              <a:t>Behavioral Health Care</a:t>
            </a:r>
            <a:br>
              <a:rPr lang="en-US" dirty="0"/>
            </a:br>
            <a:endParaRPr lang="en-US" dirty="0"/>
          </a:p>
        </p:txBody>
      </p:sp>
      <p:graphicFrame>
        <p:nvGraphicFramePr>
          <p:cNvPr id="5" name="Content Placeholder 4" descr="Chart of principles of effective integrated behavioral health care"/>
          <p:cNvGraphicFramePr>
            <a:graphicFrameLocks/>
          </p:cNvGraphicFramePr>
          <p:nvPr>
            <p:extLst>
              <p:ext uri="{D42A27DB-BD31-4B8C-83A1-F6EECF244321}">
                <p14:modId xmlns:p14="http://schemas.microsoft.com/office/powerpoint/2010/main" val="1002635951"/>
              </p:ext>
            </p:extLst>
          </p:nvPr>
        </p:nvGraphicFramePr>
        <p:xfrm>
          <a:off x="685800" y="1981200"/>
          <a:ext cx="8229600" cy="3809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57200" y="5867400"/>
            <a:ext cx="2133600" cy="338554"/>
          </a:xfrm>
          <a:prstGeom prst="rect">
            <a:avLst/>
          </a:prstGeom>
          <a:noFill/>
        </p:spPr>
        <p:txBody>
          <a:bodyPr wrap="square" rtlCol="0">
            <a:spAutoFit/>
          </a:bodyPr>
          <a:lstStyle/>
          <a:p>
            <a:r>
              <a:rPr lang="en-US" sz="1600" i="1" dirty="0"/>
              <a:t>AIMS Center, 2010</a:t>
            </a:r>
          </a:p>
        </p:txBody>
      </p:sp>
    </p:spTree>
    <p:extLst>
      <p:ext uri="{BB962C8B-B14F-4D97-AF65-F5344CB8AC3E}">
        <p14:creationId xmlns:p14="http://schemas.microsoft.com/office/powerpoint/2010/main" val="252335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Roles for PCPs in Community Mental Health Centers (CMHCs)</a:t>
            </a:r>
          </a:p>
        </p:txBody>
      </p:sp>
      <p:graphicFrame>
        <p:nvGraphicFramePr>
          <p:cNvPr id="4" name="Content Placeholder 3" descr="Chat of roles for PCPs in Community Mental Health Centers (CMHCs)"/>
          <p:cNvGraphicFramePr>
            <a:graphicFrameLocks noGrp="1"/>
          </p:cNvGraphicFramePr>
          <p:nvPr>
            <p:ph idx="1"/>
            <p:extLst>
              <p:ext uri="{D42A27DB-BD31-4B8C-83A1-F6EECF244321}">
                <p14:modId xmlns:p14="http://schemas.microsoft.com/office/powerpoint/2010/main" val="2304338288"/>
              </p:ext>
            </p:extLst>
          </p:nvPr>
        </p:nvGraphicFramePr>
        <p:xfrm>
          <a:off x="685800" y="2133600"/>
          <a:ext cx="8001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562600" y="3810000"/>
            <a:ext cx="3250698" cy="553998"/>
          </a:xfrm>
          <a:prstGeom prst="rect">
            <a:avLst/>
          </a:prstGeom>
          <a:noFill/>
        </p:spPr>
        <p:txBody>
          <a:bodyPr wrap="square" rtlCol="0">
            <a:spAutoFit/>
          </a:bodyPr>
          <a:lstStyle/>
          <a:p>
            <a:pPr marL="111125" indent="-111125">
              <a:buFont typeface="Arial" pitchFamily="34" charset="0"/>
              <a:buChar char="•"/>
            </a:pPr>
            <a:r>
              <a:rPr lang="en-US" sz="1500" dirty="0"/>
              <a:t>Non medical and medical staff</a:t>
            </a:r>
          </a:p>
          <a:p>
            <a:pPr marL="111125" indent="-111125">
              <a:buFont typeface="Arial" pitchFamily="34" charset="0"/>
              <a:buChar char="•"/>
            </a:pPr>
            <a:r>
              <a:rPr lang="en-US" sz="1500" dirty="0"/>
              <a:t>Patients</a:t>
            </a:r>
          </a:p>
        </p:txBody>
      </p:sp>
      <p:sp>
        <p:nvSpPr>
          <p:cNvPr id="7" name="TextBox 6"/>
          <p:cNvSpPr txBox="1"/>
          <p:nvPr/>
        </p:nvSpPr>
        <p:spPr>
          <a:xfrm>
            <a:off x="5562600" y="4419600"/>
            <a:ext cx="2970685" cy="553998"/>
          </a:xfrm>
          <a:prstGeom prst="rect">
            <a:avLst/>
          </a:prstGeom>
          <a:noFill/>
        </p:spPr>
        <p:txBody>
          <a:bodyPr wrap="square" rtlCol="0">
            <a:spAutoFit/>
          </a:bodyPr>
          <a:lstStyle/>
          <a:p>
            <a:pPr marL="111125" indent="-111125">
              <a:buFont typeface="Arial" pitchFamily="34" charset="0"/>
              <a:buChar char="•"/>
            </a:pPr>
            <a:r>
              <a:rPr lang="en-US" sz="1500" dirty="0"/>
              <a:t>Champion healthcare change</a:t>
            </a:r>
          </a:p>
          <a:p>
            <a:pPr marL="111125" indent="-111125">
              <a:buFont typeface="Arial" pitchFamily="34" charset="0"/>
              <a:buChar char="•"/>
            </a:pPr>
            <a:r>
              <a:rPr lang="en-US" sz="1500" dirty="0"/>
              <a:t>Help shape system of care</a:t>
            </a:r>
          </a:p>
        </p:txBody>
      </p:sp>
    </p:spTree>
    <p:extLst>
      <p:ext uri="{BB962C8B-B14F-4D97-AF65-F5344CB8AC3E}">
        <p14:creationId xmlns:p14="http://schemas.microsoft.com/office/powerpoint/2010/main" val="179974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838200"/>
            <a:ext cx="8001000" cy="838200"/>
          </a:xfrm>
        </p:spPr>
        <p:txBody>
          <a:bodyPr/>
          <a:lstStyle/>
          <a:p>
            <a:r>
              <a:rPr lang="en-US" dirty="0"/>
              <a:t>Direct Care in CMHCs</a:t>
            </a:r>
          </a:p>
        </p:txBody>
      </p:sp>
      <p:sp>
        <p:nvSpPr>
          <p:cNvPr id="3" name="Content Placeholder 2"/>
          <p:cNvSpPr>
            <a:spLocks noGrp="1"/>
          </p:cNvSpPr>
          <p:nvPr>
            <p:ph idx="1"/>
          </p:nvPr>
        </p:nvSpPr>
        <p:spPr>
          <a:xfrm>
            <a:off x="762000" y="1371600"/>
            <a:ext cx="4648200" cy="533400"/>
          </a:xfrm>
        </p:spPr>
        <p:txBody>
          <a:bodyPr/>
          <a:lstStyle/>
          <a:p>
            <a:r>
              <a:rPr lang="en-US" dirty="0"/>
              <a:t>Covered in Modules 3 and 4</a:t>
            </a:r>
          </a:p>
          <a:p>
            <a:endParaRPr lang="en-US" dirty="0"/>
          </a:p>
        </p:txBody>
      </p:sp>
      <p:sp>
        <p:nvSpPr>
          <p:cNvPr id="4" name="TextBox 3"/>
          <p:cNvSpPr txBox="1"/>
          <p:nvPr/>
        </p:nvSpPr>
        <p:spPr>
          <a:xfrm>
            <a:off x="772160" y="1905000"/>
            <a:ext cx="4865608" cy="307777"/>
          </a:xfrm>
          <a:prstGeom prst="rect">
            <a:avLst/>
          </a:prstGeom>
          <a:noFill/>
        </p:spPr>
        <p:txBody>
          <a:bodyPr wrap="square" rtlCol="0">
            <a:spAutoFit/>
          </a:bodyPr>
          <a:lstStyle/>
          <a:p>
            <a:r>
              <a:rPr lang="en-US" sz="1400" dirty="0"/>
              <a:t>Mobile Van, Mississippi Region III Health Home Project</a:t>
            </a:r>
          </a:p>
        </p:txBody>
      </p:sp>
      <p:pic>
        <p:nvPicPr>
          <p:cNvPr id="8" name="Picture 2" descr="Nurse checking patient's blood pressure"/>
          <p:cNvPicPr>
            <a:picLocks noChangeAspect="1" noChangeArrowheads="1"/>
          </p:cNvPicPr>
          <p:nvPr/>
        </p:nvPicPr>
        <p:blipFill>
          <a:blip r:embed="rId3" cstate="print"/>
          <a:srcRect/>
          <a:stretch>
            <a:fillRect/>
          </a:stretch>
        </p:blipFill>
        <p:spPr bwMode="auto">
          <a:xfrm>
            <a:off x="5715000" y="1143000"/>
            <a:ext cx="3230139" cy="4306852"/>
          </a:xfrm>
          <a:prstGeom prst="rect">
            <a:avLst/>
          </a:prstGeom>
          <a:noFill/>
        </p:spPr>
      </p:pic>
      <p:pic>
        <p:nvPicPr>
          <p:cNvPr id="9" name="Picture 2" descr="Picture of a mobile clinic"/>
          <p:cNvPicPr>
            <a:picLocks noChangeAspect="1" noChangeArrowheads="1"/>
          </p:cNvPicPr>
          <p:nvPr/>
        </p:nvPicPr>
        <p:blipFill>
          <a:blip r:embed="rId4" cstate="print"/>
          <a:srcRect/>
          <a:stretch>
            <a:fillRect/>
          </a:stretch>
        </p:blipFill>
        <p:spPr bwMode="auto">
          <a:xfrm>
            <a:off x="914400" y="2286000"/>
            <a:ext cx="4572000" cy="3539192"/>
          </a:xfrm>
          <a:prstGeom prst="rect">
            <a:avLst/>
          </a:prstGeom>
          <a:noFill/>
        </p:spPr>
      </p:pic>
    </p:spTree>
    <p:extLst>
      <p:ext uri="{BB962C8B-B14F-4D97-AF65-F5344CB8AC3E}">
        <p14:creationId xmlns:p14="http://schemas.microsoft.com/office/powerpoint/2010/main" val="424570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Consultation and Collaboration</a:t>
            </a:r>
            <a:br>
              <a:rPr lang="en-US" sz="2800" dirty="0"/>
            </a:br>
            <a:r>
              <a:rPr lang="en-US" sz="2400" i="1" dirty="0"/>
              <a:t>Building Partnerships for Health Improvement</a:t>
            </a:r>
          </a:p>
        </p:txBody>
      </p:sp>
      <p:sp>
        <p:nvSpPr>
          <p:cNvPr id="3" name="Content Placeholder 2"/>
          <p:cNvSpPr>
            <a:spLocks noGrp="1"/>
          </p:cNvSpPr>
          <p:nvPr>
            <p:ph idx="1"/>
          </p:nvPr>
        </p:nvSpPr>
        <p:spPr>
          <a:xfrm>
            <a:off x="609600" y="1981200"/>
            <a:ext cx="8305800" cy="3886200"/>
          </a:xfrm>
        </p:spPr>
        <p:txBody>
          <a:bodyPr/>
          <a:lstStyle/>
          <a:p>
            <a:pPr>
              <a:buFont typeface="Arial" pitchFamily="34" charset="0"/>
              <a:buChar char="•"/>
            </a:pPr>
            <a:r>
              <a:rPr lang="en-US" sz="2200" dirty="0"/>
              <a:t>Clinical team meetings with care managers, case managers, psychiatric providers, peer specialists, and others</a:t>
            </a:r>
          </a:p>
          <a:p>
            <a:pPr lvl="1">
              <a:buFont typeface="Arial" pitchFamily="34" charset="0"/>
              <a:buChar char="•"/>
            </a:pPr>
            <a:r>
              <a:rPr lang="en-US" dirty="0"/>
              <a:t>Identify high risk patients who need immediate attention </a:t>
            </a:r>
          </a:p>
          <a:p>
            <a:pPr lvl="1">
              <a:buFont typeface="Arial" pitchFamily="34" charset="0"/>
              <a:buChar char="•"/>
            </a:pPr>
            <a:r>
              <a:rPr lang="en-US" dirty="0"/>
              <a:t>Review those that are not improving and change treatment</a:t>
            </a:r>
          </a:p>
          <a:p>
            <a:pPr lvl="1">
              <a:buFont typeface="Arial" pitchFamily="34" charset="0"/>
              <a:buChar char="•"/>
            </a:pPr>
            <a:r>
              <a:rPr lang="en-US" dirty="0"/>
              <a:t>Patients new to the system</a:t>
            </a:r>
          </a:p>
          <a:p>
            <a:pPr>
              <a:buFont typeface="Arial" pitchFamily="34" charset="0"/>
              <a:buChar char="•"/>
            </a:pPr>
            <a:r>
              <a:rPr lang="en-US" sz="2200" dirty="0"/>
              <a:t>Influence delivery of care with administrative staff in CMHC – will need their help with directing non-medical staff</a:t>
            </a:r>
          </a:p>
          <a:p>
            <a:pPr>
              <a:buFont typeface="Arial" pitchFamily="34" charset="0"/>
              <a:buChar char="•"/>
            </a:pPr>
            <a:r>
              <a:rPr lang="en-US" sz="2200" dirty="0"/>
              <a:t>Assess the quality of care provided by others – community-based PCPs, specialists, psychiatric providers</a:t>
            </a:r>
          </a:p>
          <a:p>
            <a:pPr>
              <a:buFont typeface="Arial" pitchFamily="34" charset="0"/>
              <a:buChar char="•"/>
            </a:pPr>
            <a:r>
              <a:rPr lang="en-US" sz="2200" dirty="0"/>
              <a:t>Consult with psychiatric provider team for medical problems</a:t>
            </a:r>
          </a:p>
          <a:p>
            <a:pPr>
              <a:buFont typeface="Arial" pitchFamily="34" charset="0"/>
              <a:buChar char="•"/>
            </a:pPr>
            <a:endParaRPr lang="en-US" sz="2000" dirty="0"/>
          </a:p>
          <a:p>
            <a:pPr>
              <a:buFont typeface="Arial" pitchFamily="34" charset="0"/>
              <a:buChar char="•"/>
            </a:pPr>
            <a:endParaRPr lang="en-US" dirty="0"/>
          </a:p>
        </p:txBody>
      </p:sp>
    </p:spTree>
    <p:extLst>
      <p:ext uri="{BB962C8B-B14F-4D97-AF65-F5344CB8AC3E}">
        <p14:creationId xmlns:p14="http://schemas.microsoft.com/office/powerpoint/2010/main" val="381989742"/>
      </p:ext>
    </p:extLst>
  </p:cSld>
  <p:clrMapOvr>
    <a:masterClrMapping/>
  </p:clrMapOvr>
</p:sld>
</file>

<file path=ppt/theme/theme1.xml><?xml version="1.0" encoding="utf-8"?>
<a:theme xmlns:a="http://schemas.openxmlformats.org/drawingml/2006/main" name="CIHS Powerpoint Template_201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new_logos_CIHS Powerpoint Template_2013</Template>
  <TotalTime>3738</TotalTime>
  <Words>3474</Words>
  <Application>Microsoft Office PowerPoint</Application>
  <PresentationFormat>On-screen Show (4:3)</PresentationFormat>
  <Paragraphs>612</Paragraphs>
  <Slides>48</Slides>
  <Notes>29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8" baseType="lpstr">
      <vt:lpstr>Arial</vt:lpstr>
      <vt:lpstr>Arial Bold</vt:lpstr>
      <vt:lpstr>Calibri</vt:lpstr>
      <vt:lpstr>Symbol</vt:lpstr>
      <vt:lpstr>Times</vt:lpstr>
      <vt:lpstr>Verdana</vt:lpstr>
      <vt:lpstr>Wingdings</vt:lpstr>
      <vt:lpstr>ヒラギノ角ゴ Pro W3</vt:lpstr>
      <vt:lpstr>CIHS Powerpoint Template_2013</vt:lpstr>
      <vt:lpstr>Acrobat Document</vt:lpstr>
      <vt:lpstr>Primary Care Providers Working in Mental Health Settings: Improving Health Status in Persons with Mental Illness</vt:lpstr>
      <vt:lpstr>Disclosures</vt:lpstr>
      <vt:lpstr>Module 5 Roles for PCPs in the Behavioral Health Environment </vt:lpstr>
      <vt:lpstr>Pre Test Questions</vt:lpstr>
      <vt:lpstr>Overview Module 5</vt:lpstr>
      <vt:lpstr>Principles of Effective Integrated  Behavioral Health Care </vt:lpstr>
      <vt:lpstr>Roles for PCPs in Community Mental Health Centers (CMHCs)</vt:lpstr>
      <vt:lpstr>Direct Care in CMHCs</vt:lpstr>
      <vt:lpstr>Consultation and Collaboration Building Partnerships for Health Improvement</vt:lpstr>
      <vt:lpstr>Population Management Making a Difference For a Larger Population “What gets measured gets done”  </vt:lpstr>
      <vt:lpstr>Metrics – HEDIS, 10 selected</vt:lpstr>
      <vt:lpstr>Metrics by Provider</vt:lpstr>
      <vt:lpstr>Metrics – Looking for Trends</vt:lpstr>
      <vt:lpstr>Using HEDIS Indicators</vt:lpstr>
      <vt:lpstr>Benchmarking</vt:lpstr>
      <vt:lpstr>Benchmarking Example</vt:lpstr>
      <vt:lpstr>Registries</vt:lpstr>
      <vt:lpstr>Registry Example: Diabetes</vt:lpstr>
      <vt:lpstr>Using Data to Identify Gaps in Care </vt:lpstr>
      <vt:lpstr>PowerPoint Presentation</vt:lpstr>
      <vt:lpstr>Using benchmarks and data to target educational efforts</vt:lpstr>
      <vt:lpstr>How would you use this data to improve care? </vt:lpstr>
      <vt:lpstr>Looking over the shoulder of  your colleagues</vt:lpstr>
      <vt:lpstr>Targeted Education</vt:lpstr>
      <vt:lpstr>A Shared Base of Health Literacy Medical knowledge for non-medical staff  </vt:lpstr>
      <vt:lpstr>Educating Psychiatric Providers</vt:lpstr>
      <vt:lpstr>Educate Patients</vt:lpstr>
      <vt:lpstr>Leadership</vt:lpstr>
      <vt:lpstr>If you build it, they will not necessarily come…</vt:lpstr>
      <vt:lpstr>Samples</vt:lpstr>
      <vt:lpstr>Leadership Champion for improving the health status of people with serious mental illness</vt:lpstr>
      <vt:lpstr>PCMH in Behavioral Health Settings</vt:lpstr>
      <vt:lpstr>Ethical Standards for Integrated Health</vt:lpstr>
      <vt:lpstr>PCPs Who Are a “Good Fit” </vt:lpstr>
      <vt:lpstr>PCP Best Suited for This Work</vt:lpstr>
      <vt:lpstr>Reflections and Discussion</vt:lpstr>
      <vt:lpstr>Population Management Exercise</vt:lpstr>
      <vt:lpstr>Your Population</vt:lpstr>
      <vt:lpstr>National Benchmarks</vt:lpstr>
      <vt:lpstr>Performance Improvement Plan</vt:lpstr>
      <vt:lpstr>Developing Goals Using Data</vt:lpstr>
      <vt:lpstr>Data from Goal Attempts</vt:lpstr>
      <vt:lpstr>Performance Improvement Plan (Cont’d)</vt:lpstr>
      <vt:lpstr>Post Test</vt:lpstr>
      <vt:lpstr>Post Test Answers</vt:lpstr>
      <vt:lpstr>Resources</vt:lpstr>
      <vt:lpstr>End of Module 5</vt:lpstr>
      <vt:lpstr>Quote from PCP Consultant - Missouri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Cobb</dc:creator>
  <cp:lastModifiedBy>Rashida Asante-Eccleston</cp:lastModifiedBy>
  <cp:revision>117</cp:revision>
  <dcterms:created xsi:type="dcterms:W3CDTF">2012-02-08T16:22:52Z</dcterms:created>
  <dcterms:modified xsi:type="dcterms:W3CDTF">2017-03-15T13:42:52Z</dcterms:modified>
</cp:coreProperties>
</file>