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87" r:id="rId3"/>
    <p:sldId id="273" r:id="rId4"/>
    <p:sldId id="285" r:id="rId5"/>
    <p:sldId id="275" r:id="rId6"/>
    <p:sldId id="276" r:id="rId7"/>
    <p:sldId id="277" r:id="rId8"/>
    <p:sldId id="278" r:id="rId9"/>
    <p:sldId id="282" r:id="rId10"/>
    <p:sldId id="283" r:id="rId11"/>
    <p:sldId id="284" r:id="rId12"/>
    <p:sldId id="286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88" r:id="rId22"/>
    <p:sldId id="267" r:id="rId23"/>
    <p:sldId id="268" r:id="rId24"/>
    <p:sldId id="269" r:id="rId25"/>
    <p:sldId id="270" r:id="rId26"/>
    <p:sldId id="271" r:id="rId27"/>
    <p:sldId id="272" r:id="rId28"/>
    <p:sldId id="290" r:id="rId29"/>
    <p:sldId id="289" r:id="rId30"/>
    <p:sldId id="291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85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196A4-5BFE-467F-8EA9-4378287699C6}" type="datetimeFigureOut">
              <a:rPr lang="en-US" smtClean="0"/>
              <a:pPr/>
              <a:t>3/13/2017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5D618-7641-4186-82AD-72907D2E41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2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982921-9307-4462-8DD1-7F9166DE54D8}" type="slidenum">
              <a:rPr lang="ko-KR" altLang="en-US" smtClean="0">
                <a:latin typeface="Times New Roman" pitchFamily="18" charset="0"/>
              </a:rPr>
              <a:pPr/>
              <a:t>13</a:t>
            </a:fld>
            <a:endParaRPr lang="en-US" altLang="ko-KR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dirty="0">
              <a:latin typeface="Times New Roman" pitchFamily="18" charset="0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Broken</a:t>
            </a:r>
            <a:r>
              <a:rPr lang="en-US" baseline="0" dirty="0"/>
              <a:t> into 3 clusters. Sometimes diagnoses will state “cluster B traits”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D618-7641-4186-82AD-72907D2E411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59235-7A59-4412-86EA-2D1B3554228E}" type="slidenum">
              <a:rPr lang="ko-KR" altLang="en-US" smtClean="0">
                <a:latin typeface="Times New Roman" pitchFamily="18" charset="0"/>
              </a:rPr>
              <a:pPr/>
              <a:t>20</a:t>
            </a:fld>
            <a:endParaRPr lang="en-US" altLang="ko-KR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ko-KR" dirty="0">
                <a:latin typeface="Times New Roman" pitchFamily="18" charset="0"/>
                <a:ea typeface="굴림" pitchFamily="50" charset="-127"/>
              </a:rPr>
              <a:t>Patient’s report</a:t>
            </a:r>
          </a:p>
          <a:p>
            <a:r>
              <a:rPr lang="en-US" altLang="ko-KR" dirty="0">
                <a:latin typeface="Times New Roman" pitchFamily="18" charset="0"/>
                <a:ea typeface="굴림" pitchFamily="50" charset="-127"/>
              </a:rPr>
              <a:t>Family’s report</a:t>
            </a:r>
          </a:p>
          <a:p>
            <a:r>
              <a:rPr lang="en-US" altLang="ko-KR" dirty="0">
                <a:latin typeface="Times New Roman" pitchFamily="18" charset="0"/>
                <a:ea typeface="굴림" pitchFamily="50" charset="-127"/>
              </a:rPr>
              <a:t>MD Physical exam</a:t>
            </a:r>
          </a:p>
          <a:p>
            <a:r>
              <a:rPr lang="en-US" altLang="ko-KR" dirty="0">
                <a:latin typeface="Times New Roman" pitchFamily="18" charset="0"/>
                <a:ea typeface="굴림" pitchFamily="50" charset="-127"/>
              </a:rPr>
              <a:t>Medical record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AMHSA_presentation_cover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124200"/>
            <a:ext cx="7772400" cy="1143000"/>
          </a:xfrm>
        </p:spPr>
        <p:txBody>
          <a:bodyPr anchor="ctr"/>
          <a:lstStyle>
            <a:lvl1pPr algn="ctr"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295400"/>
          </a:xfrm>
        </p:spPr>
        <p:txBody>
          <a:bodyPr anchor="ctr"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069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868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0025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84835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3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051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9091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94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319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19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4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2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MHSA_presentation_4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800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8001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6A21F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itlvideo.uc.edu/aitl/MSE/MSEkm.sw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Structured and Standardized Assessments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Blake Beecher</a:t>
            </a:r>
          </a:p>
          <a:p>
            <a:pPr eaLnBrk="1" hangingPunct="1"/>
            <a:r>
              <a:rPr lang="en-US" dirty="0"/>
              <a:t>Eastern </a:t>
            </a:r>
            <a:r>
              <a:rPr lang="en-US"/>
              <a:t>Washington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Disadvantages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Psychometric problems, norms</a:t>
            </a:r>
          </a:p>
          <a:p>
            <a:pPr eaLnBrk="1" hangingPunct="1"/>
            <a:r>
              <a:rPr lang="en-US"/>
              <a:t>Limits of what the test measures</a:t>
            </a:r>
          </a:p>
          <a:p>
            <a:pPr eaLnBrk="1" hangingPunct="1"/>
            <a:r>
              <a:rPr lang="en-US"/>
              <a:t>Practical problems</a:t>
            </a:r>
          </a:p>
          <a:p>
            <a:pPr eaLnBrk="1" hangingPunct="1"/>
            <a:r>
              <a:rPr lang="en-US"/>
              <a:t>Agency problems</a:t>
            </a:r>
          </a:p>
          <a:p>
            <a:pPr eaLnBrk="1" hangingPunct="1"/>
            <a:r>
              <a:rPr lang="en-US"/>
              <a:t>Ethical problems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Administration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Ask permission</a:t>
            </a:r>
          </a:p>
          <a:p>
            <a:pPr eaLnBrk="1" hangingPunct="1"/>
            <a:r>
              <a:rPr lang="en-US"/>
              <a:t>Be clear on objectives of test, how it will be used</a:t>
            </a:r>
          </a:p>
          <a:p>
            <a:pPr eaLnBrk="1" hangingPunct="1"/>
            <a:r>
              <a:rPr lang="en-US"/>
              <a:t>Would you rather I read it to you?</a:t>
            </a:r>
          </a:p>
          <a:p>
            <a:pPr eaLnBrk="1" hangingPunct="1"/>
            <a:r>
              <a:rPr lang="en-US"/>
              <a:t>Stress importance of accurate responses </a:t>
            </a:r>
          </a:p>
          <a:p>
            <a:pPr eaLnBrk="1" hangingPunct="1"/>
            <a:r>
              <a:rPr lang="en-US"/>
              <a:t>Home, office, waiting room?</a:t>
            </a:r>
          </a:p>
          <a:p>
            <a:pPr eaLnBrk="1" hangingPunct="1"/>
            <a:r>
              <a:rPr lang="en-US"/>
              <a:t>How often?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838200"/>
          </a:xfrm>
        </p:spPr>
        <p:txBody>
          <a:bodyPr/>
          <a:lstStyle/>
          <a:p>
            <a:r>
              <a:rPr lang="en-US" dirty="0"/>
              <a:t>Common Assessments which may be used in Integrated Healthcare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3962400"/>
          </a:xfrm>
        </p:spPr>
        <p:txBody>
          <a:bodyPr/>
          <a:lstStyle/>
          <a:p>
            <a:pPr lvl="1"/>
            <a:r>
              <a:rPr lang="en-US" dirty="0"/>
              <a:t>DSM Diagnosis</a:t>
            </a:r>
          </a:p>
          <a:p>
            <a:pPr lvl="1"/>
            <a:r>
              <a:rPr lang="en-US" u="sng" dirty="0">
                <a:hlinkClick r:id="rId2"/>
              </a:rPr>
              <a:t>Mental Status Exam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Depression (PHQ9)</a:t>
            </a:r>
          </a:p>
          <a:p>
            <a:pPr lvl="1"/>
            <a:r>
              <a:rPr lang="en-US" dirty="0"/>
              <a:t>Bipolar (MDQ)</a:t>
            </a:r>
          </a:p>
          <a:p>
            <a:pPr lvl="1"/>
            <a:r>
              <a:rPr lang="en-US" dirty="0"/>
              <a:t>SAFE-T suicide screen</a:t>
            </a:r>
          </a:p>
          <a:p>
            <a:pPr lvl="1"/>
            <a:r>
              <a:rPr lang="en-US" dirty="0"/>
              <a:t>Trauma Screen (PC-PTSD)</a:t>
            </a:r>
          </a:p>
          <a:p>
            <a:pPr lvl="1"/>
            <a:r>
              <a:rPr lang="en-US" dirty="0"/>
              <a:t>Substance Abuse (CAGE aid) </a:t>
            </a:r>
          </a:p>
          <a:p>
            <a:pPr lvl="1"/>
            <a:r>
              <a:rPr lang="en-US" dirty="0"/>
              <a:t>Mini Mental State (brief cognitive screen)</a:t>
            </a:r>
          </a:p>
          <a:p>
            <a:pPr lvl="1"/>
            <a:r>
              <a:rPr lang="en-US" dirty="0"/>
              <a:t>Pediatric Symptom Checklist</a:t>
            </a:r>
          </a:p>
          <a:p>
            <a:pPr lvl="1"/>
            <a:r>
              <a:rPr lang="en-US" dirty="0"/>
              <a:t>Activities of Daily Living (Katz)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3200" dirty="0">
                <a:ea typeface="굴림" pitchFamily="50" charset="-127"/>
              </a:rPr>
              <a:t>	</a:t>
            </a:r>
            <a:r>
              <a:rPr lang="en-US" altLang="ko-KR" sz="3200" dirty="0">
                <a:latin typeface="Verdana" pitchFamily="34" charset="0"/>
                <a:ea typeface="굴림" pitchFamily="50" charset="-127"/>
              </a:rPr>
              <a:t>To provide clear descriptions of diagnostic categories in order to enable clinicians and investigator to diagnose, communicate about, study, and treat people with various mental disorders</a:t>
            </a:r>
            <a:endParaRPr lang="ko-KR" altLang="en-US" sz="3200" dirty="0">
              <a:ea typeface="굴림" pitchFamily="50" charset="-127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359650" cy="12033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Diagnostic and Statistical Manual of Mental Disorders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09800"/>
            <a:ext cx="7418388" cy="3470275"/>
          </a:xfrm>
        </p:spPr>
        <p:txBody>
          <a:bodyPr/>
          <a:lstStyle/>
          <a:p>
            <a:pPr eaLnBrk="1" hangingPunct="1"/>
            <a:r>
              <a:rPr lang="en-US" altLang="ko-KR" dirty="0">
                <a:latin typeface="Verdana" pitchFamily="34" charset="0"/>
                <a:ea typeface="굴림" pitchFamily="50" charset="-127"/>
              </a:rPr>
              <a:t>Comprehensive classification system of medical conditions and mental disorders</a:t>
            </a:r>
          </a:p>
          <a:p>
            <a:pPr eaLnBrk="1" hangingPunct="1"/>
            <a:r>
              <a:rPr lang="en-US" altLang="ko-KR" dirty="0">
                <a:latin typeface="Verdana" pitchFamily="34" charset="0"/>
                <a:ea typeface="굴림" pitchFamily="50" charset="-127"/>
              </a:rPr>
              <a:t>Official medical and psychiatric classification of diseases used throughout most of the world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239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International Classification of Disease (ICD-10)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ko-KR" dirty="0">
                <a:latin typeface="Verdana" pitchFamily="34" charset="0"/>
                <a:ea typeface="굴림" pitchFamily="50" charset="-127"/>
              </a:rPr>
              <a:t>Both are the classification systems and fully compatible, although the wording may differ.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dirty="0">
              <a:latin typeface="Verdana" pitchFamily="34" charset="0"/>
              <a:ea typeface="굴림" pitchFamily="50" charset="-127"/>
            </a:endParaRPr>
          </a:p>
          <a:p>
            <a:pPr eaLnBrk="1" hangingPunct="1"/>
            <a:r>
              <a:rPr lang="en-US" altLang="ko-KR" dirty="0">
                <a:latin typeface="Verdana" pitchFamily="34" charset="0"/>
                <a:ea typeface="굴림" pitchFamily="50" charset="-127"/>
              </a:rPr>
              <a:t>All of the DSM-IV-TR categories are found in ICD-10 but not all ICD categories are found in DSM-IV.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367587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ICD-10  VS  DSM-IV-TR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83058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Axis I:  Psychiatric Diagnoses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Axis II: Personality Disorders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   Mental Retardation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Axis III: Medical Diagnosis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Axis IV: Psychological and Environmental Stressors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Axis V: The Global Assessment of 		Functioning (GAF)</a:t>
            </a:r>
            <a:endParaRPr lang="ko-KR" altLang="en-US" dirty="0">
              <a:ea typeface="굴림" pitchFamily="50" charset="-127"/>
            </a:endParaRPr>
          </a:p>
        </p:txBody>
      </p:sp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 err="1">
                <a:latin typeface="Verdana" pitchFamily="34" charset="0"/>
                <a:ea typeface="굴림" pitchFamily="50" charset="-127"/>
              </a:rPr>
              <a:t>Multiaxial</a:t>
            </a:r>
            <a:r>
              <a:rPr altLang="ko-KR" b="1" dirty="0">
                <a:latin typeface="Verdana" pitchFamily="34" charset="0"/>
                <a:ea typeface="굴림" pitchFamily="50" charset="-127"/>
              </a:rPr>
              <a:t> System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33278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Anxiety Disorders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Mood Disorders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Substance-related Disorders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Schizophrenia and Other Psychotic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Delirium, Dementia, and </a:t>
            </a:r>
            <a:r>
              <a:rPr lang="en-US" altLang="ko-KR" dirty="0" err="1">
                <a:latin typeface="Verdana" pitchFamily="34" charset="0"/>
                <a:ea typeface="굴림" pitchFamily="50" charset="-127"/>
              </a:rPr>
              <a:t>Amnestic</a:t>
            </a:r>
            <a:r>
              <a:rPr lang="en-US" altLang="ko-KR" dirty="0">
                <a:latin typeface="Verdana" pitchFamily="34" charset="0"/>
                <a:ea typeface="굴림" pitchFamily="50" charset="-127"/>
              </a:rPr>
              <a:t> and other Cognitive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Mental Disorders Due to a General Medical Condition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Eating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Adjustment Disorders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1200" dirty="0">
                <a:latin typeface="Verdana" pitchFamily="34" charset="0"/>
                <a:ea typeface="굴림" pitchFamily="50" charset="-127"/>
              </a:rPr>
              <a:t>				</a:t>
            </a:r>
            <a:endParaRPr lang="en-US" altLang="ko-KR" sz="1400" dirty="0">
              <a:solidFill>
                <a:srgbClr val="FFFF00"/>
              </a:solidFill>
              <a:latin typeface="Verdana" pitchFamily="34" charset="0"/>
              <a:ea typeface="굴림" pitchFamily="50" charset="-127"/>
            </a:endParaRPr>
          </a:p>
          <a:p>
            <a:pPr eaLnBrk="1" hangingPunct="1">
              <a:lnSpc>
                <a:spcPct val="80000"/>
              </a:lnSpc>
            </a:pPr>
            <a:endParaRPr lang="ko-KR" altLang="en-US" dirty="0">
              <a:solidFill>
                <a:srgbClr val="FFFF00"/>
              </a:solidFill>
              <a:ea typeface="굴림" pitchFamily="50" charset="-127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696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I: Clinical Disorders</a:t>
            </a:r>
            <a:r>
              <a:rPr lang="en-US" altLang="ko-KR" sz="4000" b="1" baseline="30000" dirty="0">
                <a:latin typeface="Verdana" pitchFamily="34" charset="0"/>
                <a:ea typeface="굴림" pitchFamily="50" charset="-127"/>
              </a:rPr>
              <a:t>1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265988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Somatoform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Factitious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Dissociative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Sexual and Gender Identity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Eating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Sleeping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Impulse-Control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Adjustment Disorders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600" dirty="0">
                <a:latin typeface="Verdana" pitchFamily="34" charset="0"/>
                <a:ea typeface="굴림" pitchFamily="50" charset="-127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400" dirty="0">
                <a:solidFill>
                  <a:srgbClr val="FFFF00"/>
                </a:solidFill>
                <a:ea typeface="굴림" pitchFamily="50" charset="-127"/>
              </a:rPr>
              <a:t>			</a:t>
            </a:r>
            <a:endParaRPr lang="ko-KR" altLang="en-US" sz="2800" dirty="0">
              <a:ea typeface="굴림" pitchFamily="50" charset="-127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7696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I: Clinical Disorders</a:t>
            </a:r>
            <a:r>
              <a:rPr lang="en-US" altLang="ko-KR" sz="4000" b="1" baseline="30000" dirty="0">
                <a:latin typeface="Verdana" pitchFamily="34" charset="0"/>
                <a:ea typeface="굴림" pitchFamily="50" charset="-127"/>
              </a:rPr>
              <a:t>2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9565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II: </a:t>
            </a:r>
            <a:br>
              <a:rPr altLang="ko-KR" sz="4000" b="1" dirty="0">
                <a:latin typeface="Verdana" pitchFamily="34" charset="0"/>
                <a:ea typeface="굴림" pitchFamily="50" charset="-127"/>
              </a:rPr>
            </a:br>
            <a:r>
              <a:rPr altLang="ko-KR" sz="4000" b="1" dirty="0">
                <a:latin typeface="Verdana" pitchFamily="34" charset="0"/>
                <a:ea typeface="굴림" pitchFamily="50" charset="-127"/>
              </a:rPr>
              <a:t>Personality Disorders</a:t>
            </a:r>
            <a:r>
              <a:rPr lang="en-US" altLang="ko-KR" sz="4000" b="1" baseline="30000" dirty="0">
                <a:latin typeface="Verdana" pitchFamily="34" charset="0"/>
                <a:ea typeface="굴림" pitchFamily="50" charset="-127"/>
              </a:rPr>
              <a:t>3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18434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6248400" cy="43434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Paranoid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Schizoid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err="1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Schizotypal</a:t>
            </a:r>
            <a:r>
              <a:rPr lang="en-US" altLang="ko-KR" dirty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Antisocial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Borderline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Histrionic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Narcissistic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Avoidant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Dependent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Obsessive-Compulsive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Personality Disorder not Otherwise Specified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Mental Retardation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1800" dirty="0">
                <a:latin typeface="Verdana" pitchFamily="34" charset="0"/>
                <a:ea typeface="굴림" pitchFamily="50" charset="-127"/>
              </a:rPr>
              <a:t>		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400" y="16764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Cluster A: Odd, Eccentric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53200" y="2667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Cluster B: Emotional, dramatic, erratic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37338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Cluster C: Anxious, fearful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35814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/>
              <a:t>Increase knowledge about the role and purpose of structured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Increase knowledge how to address findings of structured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Become familiar with frequently used structured assessment tools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Become competent in administering, interpreting, and scoring above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Demonstrate ability to administer, interpret, and utilize an assessment in demonstration with peer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1169988" y="2060575"/>
            <a:ext cx="7772400" cy="40005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Infection and parasitic disease (001-139)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Neoplasms (140-239)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Endocrine, nutritional, and metabolic disease and immunity disorders (240-279)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Disease of the blood and blood-forming organs (280-289)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Disease of the nervous system and sense organs (320-389)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altLang="ko-KR" sz="2800">
              <a:latin typeface="Verdana" pitchFamily="34" charset="0"/>
              <a:ea typeface="굴림" pitchFamily="50" charset="-127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ko-KR" sz="1400">
                <a:ea typeface="굴림" pitchFamily="50" charset="-127"/>
              </a:rPr>
              <a:t>				</a:t>
            </a:r>
            <a:r>
              <a:rPr lang="en-US" altLang="ko-KR" sz="1400">
                <a:solidFill>
                  <a:srgbClr val="FFFF00"/>
                </a:solidFill>
                <a:ea typeface="굴림" pitchFamily="50" charset="-127"/>
              </a:rPr>
              <a:t>Source: DSM-IV, P28</a:t>
            </a:r>
          </a:p>
        </p:txBody>
      </p:sp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8001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III: General Medical  Condition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Medical Conditions (Axis III) in Integrated Healthcare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Obesity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Hypertension</a:t>
            </a:r>
          </a:p>
          <a:p>
            <a:r>
              <a:rPr lang="en-US" dirty="0"/>
              <a:t>Heart Disease</a:t>
            </a:r>
          </a:p>
          <a:p>
            <a:r>
              <a:rPr lang="en-US" dirty="0"/>
              <a:t>Arthritis</a:t>
            </a:r>
          </a:p>
          <a:p>
            <a:r>
              <a:rPr lang="en-US" dirty="0"/>
              <a:t>Injuries</a:t>
            </a:r>
          </a:p>
          <a:p>
            <a:r>
              <a:rPr lang="en-US" dirty="0"/>
              <a:t>Respiratory Diseases (many related to smoking)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675687" cy="428783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with Primary Support Group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Related to the Social </a:t>
            </a:r>
            <a:r>
              <a:rPr lang="en-US" altLang="ko-KR" sz="2400" dirty="0">
                <a:latin typeface="Verdana" pitchFamily="34" charset="0"/>
                <a:ea typeface="굴림" pitchFamily="50" charset="-127"/>
              </a:rPr>
              <a:t>Environment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Educational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Occupational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Housing Problems ,  Economic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with Access to Health Services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Related to Interaction with the Legal System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Other Psychological and Environmental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altLang="ko-KR" sz="2800" dirty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6868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2800" b="1" dirty="0">
                <a:latin typeface="Verdana" pitchFamily="34" charset="0"/>
                <a:ea typeface="굴림" pitchFamily="50" charset="-127"/>
              </a:rPr>
              <a:t>Axis IV: Psychosocial and Environmental Problems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Verdana" pitchFamily="34" charset="0"/>
              </a:rPr>
              <a:t>Reports the clinician’s view of the client’s overall level of functioning at the time of the interview.  </a:t>
            </a:r>
          </a:p>
          <a:p>
            <a:pPr eaLnBrk="1" hangingPunct="1"/>
            <a:r>
              <a:rPr lang="en-US" dirty="0">
                <a:latin typeface="Verdana" pitchFamily="34" charset="0"/>
              </a:rPr>
              <a:t>Uses a global assessment of functioning scale (GAF) that ranges from a score of 100 (high) to 1 (low).  It is reported as (e.g.) GAF=65. 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dirty="0">
                <a:latin typeface="Verdana" pitchFamily="34" charset="0"/>
              </a:rPr>
              <a:t>AXIS V:</a:t>
            </a:r>
            <a:r>
              <a:rPr dirty="0">
                <a:latin typeface="Verdana" pitchFamily="34" charset="0"/>
              </a:rPr>
              <a:t> </a:t>
            </a:r>
            <a:r>
              <a:rPr b="1" dirty="0">
                <a:latin typeface="Verdana" pitchFamily="34" charset="0"/>
              </a:rPr>
              <a:t>Global Assessment of Functioning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8001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100-91: Superior functioning, no symptoms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90-81: Absent or minimal symptoms, good functioning in all area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80-71: Transient and expectable reactions to psycho social stressors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70-61: Some mild symptoms, some difficulty in social, occupational, or school functioning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dirty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2000"/>
            <a:ext cx="8748712" cy="99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Global Assessment of Functioning Scale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970838" cy="4594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60-51: Moderate symptoms, moderate difficulty in social , occupational, or school functioning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50-41: Serious symptoms, serious impairment in social, occupational, or school functioning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40-31: Some impairment in reality testing or communication or major impairment in several areas-work, school, family relations, judgment, thinking or mood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1" y="685800"/>
            <a:ext cx="83058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GAF Scale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56588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30-21: Behavior is considerably influenced by delusions or hallucinations or serious impairment in communication or judgment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20-11: Some danger of hurting self or others, or gross impairment in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10-1: Persistent danger of severely hurting self or others, or serious suicidal act with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latin typeface="Verdana" pitchFamily="34" charset="0"/>
                <a:ea typeface="굴림" pitchFamily="50" charset="-127"/>
              </a:rPr>
              <a:t>0: Inadequate information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GAF Scale</a:t>
            </a:r>
            <a:r>
              <a:rPr lang="en-US" altLang="ko-KR" b="1" dirty="0">
                <a:latin typeface="Verdana" pitchFamily="34" charset="0"/>
                <a:ea typeface="굴림" pitchFamily="50" charset="-127"/>
              </a:rPr>
              <a:t> (Cont’d)</a:t>
            </a:r>
            <a:endParaRPr altLang="ko-KR" b="1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2133599"/>
            <a:ext cx="8042275" cy="3927475"/>
          </a:xfrm>
        </p:spPr>
        <p:txBody>
          <a:bodyPr/>
          <a:lstStyle/>
          <a:p>
            <a:pPr eaLnBrk="1" hangingPunct="1"/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Axis I: Major Depression Disorder</a:t>
            </a:r>
          </a:p>
          <a:p>
            <a:pPr lvl="4" eaLnBrk="1" hangingPunct="1">
              <a:buFont typeface="Wingdings 2" pitchFamily="18" charset="2"/>
              <a:buNone/>
            </a:pPr>
            <a:r>
              <a:rPr lang="en-US" altLang="ko-KR" sz="2400" dirty="0">
                <a:latin typeface="Verdana" pitchFamily="34" charset="0"/>
                <a:ea typeface="굴림" pitchFamily="50" charset="-127"/>
              </a:rPr>
              <a:t>	</a:t>
            </a: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Alcohol Abuse</a:t>
            </a:r>
          </a:p>
          <a:p>
            <a:pPr eaLnBrk="1" hangingPunct="1"/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Axis II: No Diagnosis</a:t>
            </a:r>
          </a:p>
          <a:p>
            <a:pPr eaLnBrk="1" hangingPunct="1"/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Axis III: Hypertension, Diabetes</a:t>
            </a:r>
          </a:p>
          <a:p>
            <a:pPr eaLnBrk="1" hangingPunct="1"/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Axis IV: Social Isolation, unemployed, housing problems</a:t>
            </a:r>
            <a:r>
              <a:rPr lang="en-US" altLang="ko-KR" sz="2800">
                <a:latin typeface="Verdana" pitchFamily="34" charset="0"/>
                <a:ea typeface="굴림" pitchFamily="50" charset="-127"/>
              </a:rPr>
              <a:t>, </a:t>
            </a:r>
            <a:endParaRPr lang="en-US" altLang="ko-KR" sz="2800" dirty="0">
              <a:latin typeface="Verdana" pitchFamily="34" charset="0"/>
              <a:ea typeface="굴림" pitchFamily="50" charset="-127"/>
            </a:endParaRPr>
          </a:p>
          <a:p>
            <a:pPr eaLnBrk="1" hangingPunct="1"/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Axis V: GAF=40 (current)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838200"/>
            <a:ext cx="8159750" cy="1066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sz="4000" b="1" dirty="0" err="1">
                <a:latin typeface="Verdana" pitchFamily="34" charset="0"/>
                <a:ea typeface="굴림" pitchFamily="50" charset="-127"/>
              </a:rPr>
              <a:t>Multiaxial</a:t>
            </a:r>
            <a:r>
              <a:rPr altLang="ko-KR" sz="4000" b="1" dirty="0">
                <a:latin typeface="Verdana" pitchFamily="34" charset="0"/>
                <a:ea typeface="굴림" pitchFamily="50" charset="-127"/>
              </a:rPr>
              <a:t> Diagnostic Schema</a:t>
            </a:r>
            <a:r>
              <a:rPr lang="en-US" altLang="ko-KR" sz="4000" b="1" dirty="0">
                <a:latin typeface="Verdana" pitchFamily="34" charset="0"/>
                <a:ea typeface="굴림" pitchFamily="50" charset="-127"/>
              </a:rPr>
              <a:t> Example</a:t>
            </a:r>
            <a:endParaRPr altLang="ko-KR" sz="4000" b="1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838200"/>
          </a:xfrm>
        </p:spPr>
        <p:txBody>
          <a:bodyPr/>
          <a:lstStyle/>
          <a:p>
            <a:r>
              <a:rPr lang="en-US" dirty="0"/>
              <a:t>ADDRESSING Guideline to Assess for Client Cultural Influences</a:t>
            </a:r>
            <a:r>
              <a:rPr lang="en-US" baseline="30000" dirty="0"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3581400"/>
          </a:xfrm>
        </p:spPr>
        <p:txBody>
          <a:bodyPr/>
          <a:lstStyle/>
          <a:p>
            <a:r>
              <a:rPr lang="en-US" sz="2000" b="1" dirty="0"/>
              <a:t>A </a:t>
            </a:r>
            <a:r>
              <a:rPr lang="en-US" sz="2000" dirty="0" err="1"/>
              <a:t>ge</a:t>
            </a:r>
            <a:r>
              <a:rPr lang="en-US" sz="2000" dirty="0"/>
              <a:t> and generational influences</a:t>
            </a:r>
          </a:p>
          <a:p>
            <a:r>
              <a:rPr lang="en-US" sz="2000" b="1" dirty="0"/>
              <a:t>D </a:t>
            </a:r>
            <a:r>
              <a:rPr lang="en-US" sz="2000" dirty="0" err="1"/>
              <a:t>isability</a:t>
            </a:r>
            <a:r>
              <a:rPr lang="en-US" sz="2000" dirty="0"/>
              <a:t> status (developmental disability)</a:t>
            </a:r>
          </a:p>
          <a:p>
            <a:r>
              <a:rPr lang="en-US" sz="2000" b="1" dirty="0"/>
              <a:t>D </a:t>
            </a:r>
            <a:r>
              <a:rPr lang="en-US" sz="2000" dirty="0" err="1"/>
              <a:t>isability</a:t>
            </a:r>
            <a:r>
              <a:rPr lang="en-US" sz="2000" dirty="0"/>
              <a:t> status (acquired physical/</a:t>
            </a:r>
          </a:p>
          <a:p>
            <a:r>
              <a:rPr lang="en-US" sz="2000" dirty="0"/>
              <a:t>cognitive/psychological disabilities)</a:t>
            </a:r>
          </a:p>
          <a:p>
            <a:r>
              <a:rPr lang="en-US" sz="2000" b="1" dirty="0"/>
              <a:t>R </a:t>
            </a:r>
            <a:r>
              <a:rPr lang="en-US" sz="2000" dirty="0" err="1"/>
              <a:t>eligion</a:t>
            </a:r>
            <a:r>
              <a:rPr lang="en-US" sz="2000" dirty="0"/>
              <a:t> and spiritual orientation</a:t>
            </a:r>
          </a:p>
          <a:p>
            <a:r>
              <a:rPr lang="en-US" sz="2000" b="1" dirty="0"/>
              <a:t>E </a:t>
            </a:r>
            <a:r>
              <a:rPr lang="en-US" sz="2000" dirty="0" err="1"/>
              <a:t>thnicity</a:t>
            </a:r>
            <a:endParaRPr lang="en-US" sz="2000" dirty="0"/>
          </a:p>
          <a:p>
            <a:r>
              <a:rPr lang="en-US" sz="2000" b="1" dirty="0"/>
              <a:t>S </a:t>
            </a:r>
            <a:r>
              <a:rPr lang="en-US" sz="2000" dirty="0" err="1"/>
              <a:t>ocioeconomic</a:t>
            </a:r>
            <a:r>
              <a:rPr lang="en-US" sz="2000" dirty="0"/>
              <a:t> status</a:t>
            </a:r>
          </a:p>
          <a:p>
            <a:r>
              <a:rPr lang="en-US" sz="2000" b="1" dirty="0"/>
              <a:t>S </a:t>
            </a:r>
            <a:r>
              <a:rPr lang="en-US" sz="2000" dirty="0" err="1"/>
              <a:t>exual</a:t>
            </a:r>
            <a:r>
              <a:rPr lang="en-US" sz="2000" dirty="0"/>
              <a:t> orientation</a:t>
            </a:r>
          </a:p>
          <a:p>
            <a:r>
              <a:rPr lang="en-US" sz="2000" b="1" dirty="0"/>
              <a:t>I </a:t>
            </a:r>
            <a:r>
              <a:rPr lang="en-US" sz="2000" dirty="0" err="1"/>
              <a:t>ndigenous</a:t>
            </a:r>
            <a:r>
              <a:rPr lang="en-US" sz="2000" dirty="0"/>
              <a:t> heritage</a:t>
            </a:r>
          </a:p>
          <a:p>
            <a:r>
              <a:rPr lang="en-US" sz="2000" b="1" dirty="0"/>
              <a:t>N </a:t>
            </a:r>
            <a:r>
              <a:rPr lang="en-US" sz="2000" dirty="0" err="1"/>
              <a:t>ational</a:t>
            </a:r>
            <a:r>
              <a:rPr lang="en-US" sz="2000" dirty="0"/>
              <a:t> origin</a:t>
            </a:r>
          </a:p>
          <a:p>
            <a:r>
              <a:rPr lang="en-US" sz="2000" b="1" dirty="0"/>
              <a:t>G </a:t>
            </a:r>
            <a:r>
              <a:rPr lang="en-US" sz="2000" dirty="0"/>
              <a:t>ender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into groups of 3 to practice one or more of the structured instruments covered. 1 </a:t>
            </a:r>
            <a:r>
              <a:rPr lang="en-US" dirty="0" err="1"/>
              <a:t>SWer</a:t>
            </a:r>
            <a:r>
              <a:rPr lang="en-US" dirty="0"/>
              <a:t>, 1 client, and 1 observer.  Have the student client play the role of a client they are familiar with. After 5-7 minute interaction, stop, all members discuss for 2-3 minutes, then rotate.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</a:t>
            </a:r>
            <a:r>
              <a:rPr lang="en-US" i="1" dirty="0"/>
              <a:t>is</a:t>
            </a:r>
            <a:r>
              <a:rPr lang="en-US" dirty="0"/>
              <a:t> a standardized measure? 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001000" cy="3810000"/>
          </a:xfrm>
        </p:spPr>
        <p:txBody>
          <a:bodyPr/>
          <a:lstStyle/>
          <a:p>
            <a:r>
              <a:rPr lang="en-US" dirty="0"/>
              <a:t>Measures designed in such a way that the questions, conditions for administering, scoring procedures, and interpretations are consistent and are administered and scored in a predetermined, standard manner.</a:t>
            </a:r>
          </a:p>
          <a:p>
            <a:pPr eaLnBrk="1" hangingPunct="1"/>
            <a:r>
              <a:rPr lang="en-US" dirty="0"/>
              <a:t>Vary in what they measure; type; perspective of user</a:t>
            </a:r>
          </a:p>
          <a:p>
            <a:pPr eaLnBrk="1" hangingPunct="1"/>
            <a:r>
              <a:rPr lang="en-US" dirty="0"/>
              <a:t>Uniform procedures for scoring &amp; administrating a “test”</a:t>
            </a:r>
          </a:p>
          <a:p>
            <a:pPr eaLnBrk="1" hangingPunct="1"/>
            <a:r>
              <a:rPr lang="en-US" dirty="0"/>
              <a:t>Enough info to judge whether test is appropriate for your situation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838200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3581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American Psychiatric Association. (2000). </a:t>
            </a:r>
            <a:r>
              <a:rPr lang="en-US" i="1" dirty="0"/>
              <a:t>Diagnostic and statistical manual of mental disorders</a:t>
            </a:r>
            <a:r>
              <a:rPr lang="en-US" dirty="0"/>
              <a:t> (4th ed., text rev.). Washington, DC: Author. (p. 26)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American Psychiatric Association. (2000). </a:t>
            </a:r>
            <a:r>
              <a:rPr lang="en-US" i="1" dirty="0"/>
              <a:t>Diagnostic and statistical manual of mental disorders</a:t>
            </a:r>
            <a:r>
              <a:rPr lang="en-US" dirty="0"/>
              <a:t> (4th ed., text rev.). Washington, DC: Author. (p. 26)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American Psychiatric Association. (2000). </a:t>
            </a:r>
            <a:r>
              <a:rPr lang="en-US" i="1" dirty="0"/>
              <a:t>Diagnostic and statistical manual of mental disorders</a:t>
            </a:r>
            <a:r>
              <a:rPr lang="en-US" dirty="0"/>
              <a:t> (4th ed., text rev.). Washington, DC: Author. (p. 27)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Hays, P.A. (1996). Addressing the complexities of culture and gender in counseling. Journal of Counseling and Development, 74, 332-338.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Factors in Selecting Measures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Easy</a:t>
            </a:r>
          </a:p>
          <a:p>
            <a:pPr eaLnBrk="1" hangingPunct="1"/>
            <a:r>
              <a:rPr lang="en-US" dirty="0"/>
              <a:t>Quick</a:t>
            </a:r>
          </a:p>
          <a:p>
            <a:pPr eaLnBrk="1" hangingPunct="1"/>
            <a:r>
              <a:rPr lang="en-US" dirty="0"/>
              <a:t>Not expensive</a:t>
            </a:r>
          </a:p>
          <a:p>
            <a:r>
              <a:rPr lang="en-US" dirty="0"/>
              <a:t>Non-offensive (non intrusive)</a:t>
            </a:r>
          </a:p>
          <a:p>
            <a:pPr eaLnBrk="1" hangingPunct="1"/>
            <a:r>
              <a:rPr lang="en-US" dirty="0"/>
              <a:t>Supported by research</a:t>
            </a:r>
          </a:p>
          <a:p>
            <a:pPr eaLnBrk="1" hangingPunct="1"/>
            <a:r>
              <a:rPr lang="en-US" dirty="0"/>
              <a:t>Is applicable to your setting</a:t>
            </a:r>
          </a:p>
          <a:p>
            <a:pPr eaLnBrk="1" hangingPunct="1"/>
            <a:r>
              <a:rPr lang="en-US" dirty="0"/>
              <a:t>Gives you beneficial information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Purpose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38100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en-US" dirty="0"/>
              <a:t>What is the problem being measured?</a:t>
            </a:r>
          </a:p>
          <a:p>
            <a:pPr lvl="1">
              <a:buFontTx/>
              <a:buNone/>
            </a:pPr>
            <a:r>
              <a:rPr lang="en-US" dirty="0"/>
              <a:t>Substance Abuse?</a:t>
            </a:r>
          </a:p>
          <a:p>
            <a:pPr lvl="1">
              <a:buFontTx/>
              <a:buNone/>
            </a:pPr>
            <a:r>
              <a:rPr lang="en-US" dirty="0"/>
              <a:t>Depression?</a:t>
            </a:r>
          </a:p>
          <a:p>
            <a:pPr lvl="1">
              <a:buFontTx/>
              <a:buNone/>
            </a:pPr>
            <a:r>
              <a:rPr lang="en-US" dirty="0"/>
              <a:t>Cognition?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/>
              <a:t>How sensitive or appropriate is the measure?</a:t>
            </a:r>
          </a:p>
          <a:p>
            <a:pPr eaLnBrk="1" hangingPunct="1">
              <a:buFont typeface="Arial" pitchFamily="34" charset="0"/>
              <a:buChar char="•"/>
            </a:pPr>
            <a:endParaRPr lang="en-US" dirty="0"/>
          </a:p>
          <a:p>
            <a:pPr eaLnBrk="1" hangingPunct="1">
              <a:buFont typeface="Arial" pitchFamily="34" charset="0"/>
              <a:buChar char="•"/>
            </a:pPr>
            <a:r>
              <a:rPr lang="en-US" dirty="0"/>
              <a:t>What is the benefit of using this measure?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Interpretation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Clearly stated (clinical cut-offs)</a:t>
            </a:r>
          </a:p>
          <a:p>
            <a:pPr eaLnBrk="1" hangingPunct="1"/>
            <a:r>
              <a:rPr lang="en-US" dirty="0"/>
              <a:t>Enough information</a:t>
            </a:r>
          </a:p>
          <a:p>
            <a:pPr eaLnBrk="1" hangingPunct="1"/>
            <a:r>
              <a:rPr lang="en-US" dirty="0"/>
              <a:t>Do you understand how to use and interpret the assessment tool?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Validity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Does the measure actually measure the presenting issue? Does it measure what it’s supposed to? </a:t>
            </a:r>
          </a:p>
          <a:p>
            <a:pPr eaLnBrk="1" hangingPunct="1">
              <a:buFontTx/>
              <a:buNone/>
            </a:pPr>
            <a:r>
              <a:rPr lang="en-US" dirty="0"/>
              <a:t>Does the measure reflect the range of the severity problem?  </a:t>
            </a:r>
          </a:p>
          <a:p>
            <a:pPr eaLnBrk="1" hangingPunct="1">
              <a:buFontTx/>
              <a:buNone/>
            </a:pPr>
            <a:r>
              <a:rPr lang="en-US" dirty="0"/>
              <a:t>Does it increase if expected?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Reliability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consistent, stable or dependable is the measure?</a:t>
            </a:r>
          </a:p>
          <a:p>
            <a:pPr eaLnBrk="1" hangingPunct="1"/>
            <a:r>
              <a:rPr lang="en-US" dirty="0"/>
              <a:t>Would repeated testing yield the same result?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Advantages of Standardized Measures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Efficiency</a:t>
            </a:r>
          </a:p>
          <a:p>
            <a:pPr eaLnBrk="1" hangingPunct="1"/>
            <a:r>
              <a:rPr lang="en-US" dirty="0"/>
              <a:t>Accessibility</a:t>
            </a:r>
          </a:p>
          <a:p>
            <a:pPr eaLnBrk="1" hangingPunct="1"/>
            <a:r>
              <a:rPr lang="en-US" dirty="0"/>
              <a:t>Comparability</a:t>
            </a:r>
          </a:p>
          <a:p>
            <a:pPr eaLnBrk="1" hangingPunct="1"/>
            <a:r>
              <a:rPr lang="en-US" dirty="0"/>
              <a:t>Neutrality</a:t>
            </a:r>
          </a:p>
          <a:p>
            <a:pPr eaLnBrk="1" hangingPunct="1"/>
            <a:r>
              <a:rPr lang="en-US" dirty="0"/>
              <a:t>Evaluation friendly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HS 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CIHS Powerpoint Template</Template>
  <TotalTime>372</TotalTime>
  <Words>1244</Words>
  <Application>Microsoft Office PowerPoint</Application>
  <PresentationFormat>On-screen Show (4:3)</PresentationFormat>
  <Paragraphs>203</Paragraphs>
  <Slides>30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Arial Bold</vt:lpstr>
      <vt:lpstr>Calibri</vt:lpstr>
      <vt:lpstr>굴림</vt:lpstr>
      <vt:lpstr>Times</vt:lpstr>
      <vt:lpstr>Times New Roman</vt:lpstr>
      <vt:lpstr>Verdana</vt:lpstr>
      <vt:lpstr>Wingdings</vt:lpstr>
      <vt:lpstr>Wingdings 2</vt:lpstr>
      <vt:lpstr>ヒラギノ角ゴ Pro W3</vt:lpstr>
      <vt:lpstr>CIHS Powerpoint Template</vt:lpstr>
      <vt:lpstr>Structured and Standardized Assessments</vt:lpstr>
      <vt:lpstr>Learning Objectives:</vt:lpstr>
      <vt:lpstr>What is a standardized measure? </vt:lpstr>
      <vt:lpstr>Factors in Selecting Measures</vt:lpstr>
      <vt:lpstr>Purpose</vt:lpstr>
      <vt:lpstr>Interpretation</vt:lpstr>
      <vt:lpstr>Validity</vt:lpstr>
      <vt:lpstr>Reliability</vt:lpstr>
      <vt:lpstr>Advantages of Standardized Measures</vt:lpstr>
      <vt:lpstr>Disadvantages</vt:lpstr>
      <vt:lpstr>Administration</vt:lpstr>
      <vt:lpstr>Common Assessments which may be used in Integrated Healthcare</vt:lpstr>
      <vt:lpstr>Diagnostic and Statistical Manual of Mental Disorders</vt:lpstr>
      <vt:lpstr>International Classification of Disease (ICD-10)</vt:lpstr>
      <vt:lpstr>ICD-10  VS  DSM-IV-TR</vt:lpstr>
      <vt:lpstr>Multiaxial System</vt:lpstr>
      <vt:lpstr>Axis I: Clinical Disorders1</vt:lpstr>
      <vt:lpstr>Axis I: Clinical Disorders2</vt:lpstr>
      <vt:lpstr>Axis II:  Personality Disorders3</vt:lpstr>
      <vt:lpstr>Axis III: General Medical  Condition</vt:lpstr>
      <vt:lpstr>Common Medical Conditions (Axis III) in Integrated Healthcare</vt:lpstr>
      <vt:lpstr>Axis IV: Psychosocial and Environmental Problems</vt:lpstr>
      <vt:lpstr>AXIS V: Global Assessment of Functioning</vt:lpstr>
      <vt:lpstr>Axis V: Global Assessment of Functioning Scale</vt:lpstr>
      <vt:lpstr>Axis V: GAF Scale</vt:lpstr>
      <vt:lpstr>Axis V: GAF Scale (Cont’d)</vt:lpstr>
      <vt:lpstr>Multiaxial Diagnostic Schema Example</vt:lpstr>
      <vt:lpstr>ADDRESSING Guideline to Assess for Client Cultural Influences4</vt:lpstr>
      <vt:lpstr>Activity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Cobb</dc:creator>
  <cp:lastModifiedBy>Rashida Asante-Eccleston</cp:lastModifiedBy>
  <cp:revision>26</cp:revision>
  <dcterms:created xsi:type="dcterms:W3CDTF">2012-02-08T16:22:52Z</dcterms:created>
  <dcterms:modified xsi:type="dcterms:W3CDTF">2017-03-13T14:35:10Z</dcterms:modified>
</cp:coreProperties>
</file>