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9" r:id="rId2"/>
    <p:sldId id="293" r:id="rId3"/>
    <p:sldId id="267" r:id="rId4"/>
    <p:sldId id="260" r:id="rId5"/>
    <p:sldId id="269" r:id="rId6"/>
    <p:sldId id="261" r:id="rId7"/>
    <p:sldId id="294" r:id="rId8"/>
    <p:sldId id="270" r:id="rId9"/>
    <p:sldId id="287" r:id="rId10"/>
    <p:sldId id="268" r:id="rId11"/>
    <p:sldId id="262" r:id="rId12"/>
    <p:sldId id="263" r:id="rId13"/>
    <p:sldId id="272" r:id="rId14"/>
    <p:sldId id="276" r:id="rId15"/>
    <p:sldId id="273" r:id="rId16"/>
    <p:sldId id="274" r:id="rId17"/>
    <p:sldId id="291" r:id="rId18"/>
    <p:sldId id="289" r:id="rId19"/>
    <p:sldId id="282" r:id="rId20"/>
    <p:sldId id="283" r:id="rId21"/>
    <p:sldId id="290" r:id="rId22"/>
    <p:sldId id="275" r:id="rId23"/>
    <p:sldId id="277" r:id="rId24"/>
    <p:sldId id="278" r:id="rId25"/>
    <p:sldId id="279" r:id="rId26"/>
    <p:sldId id="286" r:id="rId27"/>
    <p:sldId id="280" r:id="rId28"/>
    <p:sldId id="281" r:id="rId29"/>
    <p:sldId id="292" r:id="rId30"/>
    <p:sldId id="295"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854" y="67"/>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Cross-Cultural Issues in </a:t>
            </a:r>
            <a:br>
              <a:rPr lang="en-US" dirty="0"/>
            </a:br>
            <a:r>
              <a:rPr lang="en-US" dirty="0"/>
              <a:t>Integrated Care</a:t>
            </a:r>
            <a:br>
              <a:rPr lang="en-US" dirty="0"/>
            </a:br>
            <a:r>
              <a:rPr lang="en-US" sz="2800" dirty="0"/>
              <a:t>Module 8</a:t>
            </a:r>
          </a:p>
        </p:txBody>
      </p:sp>
      <p:sp>
        <p:nvSpPr>
          <p:cNvPr id="3" name="Subtitle 2"/>
          <p:cNvSpPr>
            <a:spLocks noGrp="1"/>
          </p:cNvSpPr>
          <p:nvPr>
            <p:ph type="subTitle" idx="1"/>
          </p:nvPr>
        </p:nvSpPr>
        <p:spPr>
          <a:xfrm>
            <a:off x="1371600" y="4419600"/>
            <a:ext cx="6400800" cy="1295400"/>
          </a:xfrm>
        </p:spPr>
        <p:txBody>
          <a:bodyPr/>
          <a:lstStyle/>
          <a:p>
            <a:r>
              <a:rPr lang="en-US" dirty="0"/>
              <a:t>James J. Werner, PhD, MSSA</a:t>
            </a:r>
          </a:p>
          <a:p>
            <a:r>
              <a:rPr lang="en-US" dirty="0"/>
              <a:t>Case Western Reserve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a:t>Cross-Cultural Education of the Healthcare Workforce</a:t>
            </a:r>
          </a:p>
        </p:txBody>
      </p:sp>
      <p:sp>
        <p:nvSpPr>
          <p:cNvPr id="3" name="Content Placeholder 2"/>
          <p:cNvSpPr>
            <a:spLocks noGrp="1"/>
          </p:cNvSpPr>
          <p:nvPr>
            <p:ph idx="1"/>
          </p:nvPr>
        </p:nvSpPr>
        <p:spPr>
          <a:xfrm>
            <a:off x="685800" y="2133600"/>
            <a:ext cx="8001000" cy="3581400"/>
          </a:xfrm>
        </p:spPr>
        <p:txBody>
          <a:bodyPr/>
          <a:lstStyle/>
          <a:p>
            <a:pPr>
              <a:buFont typeface="Arial" pitchFamily="34" charset="0"/>
              <a:buChar char="•"/>
            </a:pPr>
            <a:r>
              <a:rPr lang="en-US" dirty="0"/>
              <a:t>Cross-cultural education is a key intervention strategy in reducing health disparities</a:t>
            </a:r>
          </a:p>
          <a:p>
            <a:pPr lvl="1">
              <a:buFont typeface="Arial" pitchFamily="34" charset="0"/>
              <a:buChar char="•"/>
            </a:pPr>
            <a:r>
              <a:rPr lang="en-US" dirty="0"/>
              <a:t>Research studies have demonstrated its effectiveness on patient satisfaction, medication adherence, and health outcomes.</a:t>
            </a:r>
          </a:p>
          <a:p>
            <a:pPr>
              <a:buFont typeface="Arial" pitchFamily="34" charset="0"/>
              <a:buChar char="•"/>
            </a:pPr>
            <a:r>
              <a:rPr lang="en-US" dirty="0"/>
              <a:t>Three Primary Approaches</a:t>
            </a:r>
          </a:p>
          <a:p>
            <a:pPr lvl="1">
              <a:buFont typeface="Arial" pitchFamily="34" charset="0"/>
              <a:buChar char="•"/>
            </a:pPr>
            <a:r>
              <a:rPr lang="en-US" dirty="0"/>
              <a:t>Address attitudes: cultural sensitivity, awareness, approach</a:t>
            </a:r>
          </a:p>
          <a:p>
            <a:pPr lvl="1">
              <a:buFont typeface="Arial" pitchFamily="34" charset="0"/>
              <a:buChar char="•"/>
            </a:pPr>
            <a:r>
              <a:rPr lang="en-US" dirty="0"/>
              <a:t>Increase knowledge: multicultural/categorical approach </a:t>
            </a:r>
          </a:p>
          <a:p>
            <a:pPr lvl="1">
              <a:buFont typeface="Arial" pitchFamily="34" charset="0"/>
              <a:buChar char="•"/>
            </a:pPr>
            <a:r>
              <a:rPr lang="en-US" dirty="0"/>
              <a:t>Develop skills: cross-cultural approach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Models</a:t>
            </a:r>
          </a:p>
        </p:txBody>
      </p:sp>
      <p:sp>
        <p:nvSpPr>
          <p:cNvPr id="3" name="Content Placeholder 2"/>
          <p:cNvSpPr>
            <a:spLocks noGrp="1"/>
          </p:cNvSpPr>
          <p:nvPr>
            <p:ph idx="1"/>
          </p:nvPr>
        </p:nvSpPr>
        <p:spPr>
          <a:xfrm>
            <a:off x="685800" y="1752600"/>
            <a:ext cx="8001000" cy="3581400"/>
          </a:xfrm>
        </p:spPr>
        <p:txBody>
          <a:bodyPr/>
          <a:lstStyle/>
          <a:p>
            <a:r>
              <a:rPr lang="en-US" sz="2000" u="sng" dirty="0"/>
              <a:t>Cultural competence</a:t>
            </a:r>
            <a:r>
              <a:rPr lang="en-US" sz="2000" dirty="0"/>
              <a:t>: The level of a provider’s knowledge, attitude, and skills about cultural values and health-related beliefs, disease incidence and prevalence, and treatment efficacy for diverse cultural groups.  </a:t>
            </a:r>
          </a:p>
          <a:p>
            <a:r>
              <a:rPr lang="en-US" sz="2000" u="sng" dirty="0"/>
              <a:t>Cross-cultural efficacy</a:t>
            </a:r>
            <a:r>
              <a:rPr lang="en-US" sz="2000" dirty="0"/>
              <a:t>: Providers learn how their own culture and behaviors can impact others of different cultures, and understand how patients’ culturally-based behaviors may impact the provider. </a:t>
            </a:r>
          </a:p>
          <a:p>
            <a:r>
              <a:rPr lang="en-US" sz="2000" u="sng" dirty="0"/>
              <a:t>Cultural humility</a:t>
            </a:r>
            <a:r>
              <a:rPr lang="en-US" sz="2000" dirty="0"/>
              <a:t>: Provider engages in regular self-evaluation and self-critique.  Goal is to developed power-balanced relationships with patients of different cultures.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Objectives</a:t>
            </a:r>
          </a:p>
        </p:txBody>
      </p:sp>
      <p:sp>
        <p:nvSpPr>
          <p:cNvPr id="3" name="Content Placeholder 2"/>
          <p:cNvSpPr>
            <a:spLocks noGrp="1"/>
          </p:cNvSpPr>
          <p:nvPr>
            <p:ph idx="1"/>
          </p:nvPr>
        </p:nvSpPr>
        <p:spPr>
          <a:xfrm>
            <a:off x="685800" y="1752600"/>
            <a:ext cx="8001000" cy="3581400"/>
          </a:xfrm>
        </p:spPr>
        <p:txBody>
          <a:bodyPr/>
          <a:lstStyle/>
          <a:p>
            <a:pPr>
              <a:buFont typeface="Arial" pitchFamily="34" charset="0"/>
              <a:buChar char="•"/>
            </a:pPr>
            <a:r>
              <a:rPr lang="en-US" dirty="0"/>
              <a:t>The models share the ultimate goal of preparing providers to manage </a:t>
            </a:r>
            <a:r>
              <a:rPr lang="en-US" dirty="0" err="1"/>
              <a:t>sociocultural</a:t>
            </a:r>
            <a:r>
              <a:rPr lang="en-US" dirty="0"/>
              <a:t> issues that emerge</a:t>
            </a:r>
          </a:p>
          <a:p>
            <a:pPr>
              <a:buFont typeface="Arial" pitchFamily="34" charset="0"/>
              <a:buChar char="•"/>
            </a:pPr>
            <a:r>
              <a:rPr lang="en-US" dirty="0"/>
              <a:t>Cultural skills training programs often utilize elements of all 3 models  </a:t>
            </a:r>
          </a:p>
          <a:p>
            <a:pPr marL="342900" lvl="1" indent="-342900">
              <a:buClr>
                <a:srgbClr val="16A21F"/>
              </a:buClr>
              <a:buFont typeface="Arial" pitchFamily="34" charset="0"/>
              <a:buChar char="•"/>
            </a:pPr>
            <a:r>
              <a:rPr lang="en-US" sz="2400" dirty="0"/>
              <a:t>Each model requires attention to knowledge, attitudes, and skills. </a:t>
            </a:r>
          </a:p>
          <a:p>
            <a:pPr>
              <a:buFont typeface="Arial" pitchFamily="34" charset="0"/>
              <a:buChar char="•"/>
            </a:pPr>
            <a:r>
              <a:rPr lang="en-US" dirty="0"/>
              <a:t>The umbrella term ‘cross-cultural competence’ will be used to encompass these models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Improving Your Cross-Cultural Competence</a:t>
            </a:r>
          </a:p>
        </p:txBody>
      </p:sp>
      <p:sp>
        <p:nvSpPr>
          <p:cNvPr id="3" name="Content Placeholder 2"/>
          <p:cNvSpPr>
            <a:spLocks noGrp="1"/>
          </p:cNvSpPr>
          <p:nvPr>
            <p:ph idx="1"/>
          </p:nvPr>
        </p:nvSpPr>
        <p:spPr>
          <a:xfrm>
            <a:off x="685800" y="2209800"/>
            <a:ext cx="8001000" cy="3581400"/>
          </a:xfrm>
        </p:spPr>
        <p:txBody>
          <a:bodyPr/>
          <a:lstStyle/>
          <a:p>
            <a:r>
              <a:rPr lang="en-US" u="sng" dirty="0"/>
              <a:t>Knowledge </a:t>
            </a:r>
          </a:p>
          <a:p>
            <a:pPr>
              <a:buFont typeface="Arial" pitchFamily="34" charset="0"/>
              <a:buChar char="•"/>
            </a:pPr>
            <a:r>
              <a:rPr lang="en-US" sz="2000" dirty="0"/>
              <a:t>General</a:t>
            </a:r>
          </a:p>
          <a:p>
            <a:pPr lvl="1">
              <a:buFont typeface="Arial" pitchFamily="34" charset="0"/>
              <a:buChar char="•"/>
            </a:pPr>
            <a:r>
              <a:rPr lang="en-US" sz="1800" dirty="0"/>
              <a:t>For the specific populations you work with, become knowledgeable of:</a:t>
            </a:r>
          </a:p>
          <a:p>
            <a:pPr lvl="2">
              <a:buFont typeface="Arial" pitchFamily="34" charset="0"/>
              <a:buChar char="•"/>
            </a:pPr>
            <a:r>
              <a:rPr lang="en-US" dirty="0"/>
              <a:t>cultural beliefs</a:t>
            </a:r>
          </a:p>
          <a:p>
            <a:pPr lvl="2">
              <a:buFont typeface="Arial" pitchFamily="34" charset="0"/>
              <a:buChar char="•"/>
            </a:pPr>
            <a:r>
              <a:rPr lang="en-US" dirty="0"/>
              <a:t>behaviors and common practices</a:t>
            </a:r>
          </a:p>
          <a:p>
            <a:pPr lvl="2">
              <a:buFont typeface="Arial" pitchFamily="34" charset="0"/>
              <a:buChar char="•"/>
            </a:pPr>
            <a:r>
              <a:rPr lang="en-US" dirty="0"/>
              <a:t>attitudes toward healthcare and health-seeking behaviors </a:t>
            </a:r>
          </a:p>
          <a:p>
            <a:pPr>
              <a:buFont typeface="Arial" pitchFamily="34" charset="0"/>
              <a:buChar char="•"/>
            </a:pPr>
            <a:r>
              <a:rPr lang="en-US" dirty="0"/>
              <a:t>Specific</a:t>
            </a:r>
          </a:p>
          <a:p>
            <a:pPr lvl="1">
              <a:buFont typeface="Arial" pitchFamily="34" charset="0"/>
              <a:buChar char="•"/>
            </a:pPr>
            <a:r>
              <a:rPr lang="en-US" sz="1800" dirty="0"/>
              <a:t>By inquiring, learn the specific preferences of individual patients and families you serve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Improving Your Cross-Cultural Competence </a:t>
            </a:r>
            <a:r>
              <a:rPr lang="en-US" dirty="0"/>
              <a:t>(Cont’d)</a:t>
            </a:r>
            <a:endParaRPr lang="en-US" dirty="0"/>
          </a:p>
        </p:txBody>
      </p:sp>
      <p:sp>
        <p:nvSpPr>
          <p:cNvPr id="3" name="Content Placeholder 2"/>
          <p:cNvSpPr>
            <a:spLocks noGrp="1"/>
          </p:cNvSpPr>
          <p:nvPr>
            <p:ph idx="1"/>
          </p:nvPr>
        </p:nvSpPr>
        <p:spPr>
          <a:xfrm>
            <a:off x="685800" y="2209800"/>
            <a:ext cx="7620000" cy="3581400"/>
          </a:xfrm>
        </p:spPr>
        <p:txBody>
          <a:bodyPr/>
          <a:lstStyle/>
          <a:p>
            <a:r>
              <a:rPr lang="en-US" u="sng" dirty="0"/>
              <a:t>Knowledge</a:t>
            </a:r>
            <a:r>
              <a:rPr lang="en-US" dirty="0"/>
              <a:t> (continued)</a:t>
            </a:r>
          </a:p>
          <a:p>
            <a:pPr>
              <a:buFont typeface="Arial" pitchFamily="34" charset="0"/>
              <a:buChar char="•"/>
            </a:pPr>
            <a:r>
              <a:rPr lang="en-US" dirty="0"/>
              <a:t>Understand that cultures are diverse within themselves</a:t>
            </a:r>
          </a:p>
          <a:p>
            <a:pPr lvl="1">
              <a:buFont typeface="Arial" pitchFamily="34" charset="0"/>
              <a:buChar char="•"/>
            </a:pPr>
            <a:r>
              <a:rPr lang="en-US" dirty="0"/>
              <a:t>All cultures share both similarities and differences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Improving Your Cross-Cultural Competence </a:t>
            </a:r>
            <a:r>
              <a:rPr lang="en-US" dirty="0"/>
              <a:t>(Cont’d - 2)</a:t>
            </a:r>
            <a:endParaRPr lang="en-US" dirty="0"/>
          </a:p>
        </p:txBody>
      </p:sp>
      <p:sp>
        <p:nvSpPr>
          <p:cNvPr id="3" name="Content Placeholder 2"/>
          <p:cNvSpPr>
            <a:spLocks noGrp="1"/>
          </p:cNvSpPr>
          <p:nvPr>
            <p:ph idx="1"/>
          </p:nvPr>
        </p:nvSpPr>
        <p:spPr>
          <a:xfrm>
            <a:off x="685800" y="2133600"/>
            <a:ext cx="8001000" cy="3581400"/>
          </a:xfrm>
        </p:spPr>
        <p:txBody>
          <a:bodyPr/>
          <a:lstStyle/>
          <a:p>
            <a:r>
              <a:rPr lang="en-US" u="sng" dirty="0"/>
              <a:t>Attitudes</a:t>
            </a:r>
          </a:p>
          <a:p>
            <a:pPr>
              <a:buFont typeface="Arial" pitchFamily="34" charset="0"/>
              <a:buChar char="•"/>
            </a:pPr>
            <a:r>
              <a:rPr lang="en-US" sz="2000" u="sng" dirty="0"/>
              <a:t>Self-Reflection</a:t>
            </a:r>
            <a:endParaRPr lang="en-US" sz="2000" dirty="0"/>
          </a:p>
          <a:p>
            <a:pPr lvl="1">
              <a:buFont typeface="Arial" pitchFamily="34" charset="0"/>
              <a:buChar char="•"/>
            </a:pPr>
            <a:r>
              <a:rPr lang="en-US" dirty="0"/>
              <a:t>Enhance self-awareness of your own attitudes and beliefs in order to minimize the influence of stereotypes on your practice</a:t>
            </a:r>
            <a:br>
              <a:rPr lang="en-US" dirty="0"/>
            </a:br>
            <a:r>
              <a:rPr lang="en-US" dirty="0"/>
              <a:t>  </a:t>
            </a:r>
          </a:p>
          <a:p>
            <a:pPr lvl="1">
              <a:buFont typeface="Arial" pitchFamily="34" charset="0"/>
              <a:buChar char="•"/>
            </a:pPr>
            <a:r>
              <a:rPr lang="en-US" dirty="0"/>
              <a:t>Become aware of possible feelings of anger toward perceived preferences, guilt about disparities, denial of differences, or tendency to blame the victim.  These are not unusual attitudes. </a:t>
            </a:r>
          </a:p>
          <a:p>
            <a:pPr lvl="2">
              <a:buFont typeface="Arial" pitchFamily="34" charset="0"/>
              <a:buChar char="•"/>
            </a:pPr>
            <a:r>
              <a:rPr lang="en-US" dirty="0"/>
              <a:t>Discuss your attitudes in a non-judgmental context and seek to understand them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Improving Cross-Cultural Competence</a:t>
            </a:r>
          </a:p>
        </p:txBody>
      </p:sp>
      <p:sp>
        <p:nvSpPr>
          <p:cNvPr id="3" name="Content Placeholder 2"/>
          <p:cNvSpPr>
            <a:spLocks noGrp="1"/>
          </p:cNvSpPr>
          <p:nvPr>
            <p:ph idx="1"/>
          </p:nvPr>
        </p:nvSpPr>
        <p:spPr>
          <a:xfrm>
            <a:off x="685800" y="1828800"/>
            <a:ext cx="8001000" cy="3581400"/>
          </a:xfrm>
        </p:spPr>
        <p:txBody>
          <a:bodyPr/>
          <a:lstStyle/>
          <a:p>
            <a:r>
              <a:rPr lang="en-US" u="sng" dirty="0"/>
              <a:t>Skills</a:t>
            </a:r>
          </a:p>
          <a:p>
            <a:pPr>
              <a:buFont typeface="Arial" pitchFamily="34" charset="0"/>
              <a:buChar char="•"/>
            </a:pPr>
            <a:r>
              <a:rPr lang="en-US" sz="2000" dirty="0"/>
              <a:t>Learn to ask appropriate questions about race, ethnicity, family, religion, relationships, immigration experiences, social support, healthcare beliefs, &amp; health-seeking behaviors</a:t>
            </a:r>
          </a:p>
          <a:p>
            <a:pPr>
              <a:buFont typeface="Arial" pitchFamily="34" charset="0"/>
              <a:buChar char="•"/>
            </a:pPr>
            <a:r>
              <a:rPr lang="en-US" sz="2000" dirty="0"/>
              <a:t>Become proficient in the use of language interpreters</a:t>
            </a:r>
          </a:p>
          <a:p>
            <a:pPr>
              <a:buFont typeface="Arial" pitchFamily="34" charset="0"/>
              <a:buChar char="•"/>
            </a:pPr>
            <a:r>
              <a:rPr lang="en-US" sz="2000" dirty="0"/>
              <a:t>Extend cultural competence skills to working as a member of a healthcare team comprised of different health professions</a:t>
            </a:r>
          </a:p>
          <a:p>
            <a:endParaRPr lang="en-US" dirty="0"/>
          </a:p>
          <a:p>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020" y="914400"/>
            <a:ext cx="8001000" cy="838200"/>
          </a:xfrm>
        </p:spPr>
        <p:txBody>
          <a:bodyPr/>
          <a:lstStyle/>
          <a:p>
            <a:r>
              <a:rPr lang="en-US" dirty="0"/>
              <a:t>Improving Cross-Cultural Competence </a:t>
            </a:r>
            <a:r>
              <a:rPr lang="en-US" dirty="0"/>
              <a:t>(Cont’d - 3)</a:t>
            </a:r>
            <a:endParaRPr lang="en-US" dirty="0"/>
          </a:p>
        </p:txBody>
      </p:sp>
      <p:sp>
        <p:nvSpPr>
          <p:cNvPr id="3" name="Content Placeholder 2"/>
          <p:cNvSpPr>
            <a:spLocks noGrp="1"/>
          </p:cNvSpPr>
          <p:nvPr>
            <p:ph idx="1"/>
          </p:nvPr>
        </p:nvSpPr>
        <p:spPr>
          <a:xfrm>
            <a:off x="685800" y="1905000"/>
            <a:ext cx="8229600" cy="3581400"/>
          </a:xfrm>
        </p:spPr>
        <p:txBody>
          <a:bodyPr/>
          <a:lstStyle/>
          <a:p>
            <a:pPr>
              <a:buFont typeface="Arial" pitchFamily="34" charset="0"/>
              <a:buChar char="•"/>
            </a:pPr>
            <a:r>
              <a:rPr lang="en-US" dirty="0"/>
              <a:t>Extend cultural competence to your work as a member of a integrated healthcare team</a:t>
            </a:r>
          </a:p>
          <a:p>
            <a:pPr>
              <a:buFont typeface="Arial" pitchFamily="34" charset="0"/>
              <a:buChar char="•"/>
            </a:pPr>
            <a:r>
              <a:rPr lang="en-US" dirty="0"/>
              <a:t>Multiple types of diversity among providers</a:t>
            </a:r>
          </a:p>
          <a:p>
            <a:pPr lvl="1">
              <a:buFont typeface="Arial" pitchFamily="34" charset="0"/>
              <a:buChar char="•"/>
            </a:pPr>
            <a:r>
              <a:rPr lang="en-US" dirty="0"/>
              <a:t>Provider type diversity: physicians, nurse practitioners, physician assistants, registered nurses, licensed practical nurses, medical assistants, social workers, psychologists, etc.</a:t>
            </a:r>
          </a:p>
          <a:p>
            <a:pPr lvl="1">
              <a:buFont typeface="Arial" pitchFamily="34" charset="0"/>
              <a:buChar char="•"/>
            </a:pPr>
            <a:r>
              <a:rPr lang="en-US" dirty="0"/>
              <a:t>Racial and ethnic diversity</a:t>
            </a:r>
          </a:p>
          <a:p>
            <a:pPr lvl="1">
              <a:buFont typeface="Arial" pitchFamily="34" charset="0"/>
              <a:buChar char="•"/>
            </a:pPr>
            <a:r>
              <a:rPr lang="en-US" dirty="0"/>
              <a:t>Diversity in age, gender, sexual orientation, disability status, socio-economic status, indigenous heritage, national origin</a:t>
            </a:r>
          </a:p>
          <a:p>
            <a:endParaRPr lang="en-US" sz="1600" dirty="0"/>
          </a:p>
          <a:p>
            <a:pPr>
              <a:buFont typeface="Arial" pitchFamily="34" charset="0"/>
              <a:buChar char="•"/>
            </a:pPr>
            <a:endParaRPr lang="en-US" sz="1600" dirty="0"/>
          </a:p>
          <a:p>
            <a:pPr lvl="1">
              <a:buFont typeface="Arial" pitchFamily="34" charset="0"/>
              <a:buChar char="•"/>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a:t>
            </a:r>
          </a:p>
        </p:txBody>
      </p:sp>
      <p:sp>
        <p:nvSpPr>
          <p:cNvPr id="3" name="Content Placeholder 2"/>
          <p:cNvSpPr>
            <a:spLocks noGrp="1"/>
          </p:cNvSpPr>
          <p:nvPr>
            <p:ph idx="1"/>
          </p:nvPr>
        </p:nvSpPr>
        <p:spPr/>
        <p:txBody>
          <a:bodyPr/>
          <a:lstStyle/>
          <a:p>
            <a:pPr marL="0" indent="0"/>
            <a:r>
              <a:rPr lang="en-US" dirty="0"/>
              <a:t>Have you received training (workshop, seminar) in cultural competency or a similar diversity training model in a workplace setting (including field placement)?  </a:t>
            </a:r>
          </a:p>
          <a:p>
            <a:pPr marL="0" indent="0"/>
            <a:endParaRPr lang="en-US" dirty="0"/>
          </a:p>
          <a:p>
            <a:pPr marL="0" indent="0">
              <a:buFont typeface="Arial" pitchFamily="34" charset="0"/>
              <a:buChar char="•"/>
            </a:pPr>
            <a:r>
              <a:rPr lang="en-US" dirty="0"/>
              <a:t> Was the training helpful in your work?  </a:t>
            </a:r>
          </a:p>
          <a:p>
            <a:pPr marL="400050" lvl="1" indent="0">
              <a:buFont typeface="Arial" pitchFamily="34" charset="0"/>
              <a:buChar char="•"/>
            </a:pPr>
            <a:r>
              <a:rPr lang="en-US" dirty="0"/>
              <a:t>If so, how?  If not, why not?  </a:t>
            </a:r>
          </a:p>
          <a:p>
            <a:pPr marL="0" indent="0">
              <a:buFont typeface="Arial" pitchFamily="34" charset="0"/>
              <a:buChar char="•"/>
            </a:pPr>
            <a:r>
              <a:rPr lang="en-US" dirty="0"/>
              <a:t> How was the training received by other staff members?  </a:t>
            </a:r>
          </a:p>
          <a:p>
            <a:pPr marL="0" indent="0">
              <a:buFont typeface="Arial" pitchFamily="34" charset="0"/>
              <a:buChar char="•"/>
            </a:pPr>
            <a:r>
              <a:rPr lang="en-US" dirty="0"/>
              <a:t> How could the training have been improved?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A’s Model </a:t>
            </a:r>
            <a:br>
              <a:rPr lang="en-US" dirty="0"/>
            </a:br>
            <a:r>
              <a:rPr lang="en-US" sz="2400" dirty="0"/>
              <a:t>A Flexible, Patient Centered Approach</a:t>
            </a:r>
          </a:p>
        </p:txBody>
      </p:sp>
      <p:sp>
        <p:nvSpPr>
          <p:cNvPr id="3" name="Content Placeholder 2"/>
          <p:cNvSpPr>
            <a:spLocks noGrp="1"/>
          </p:cNvSpPr>
          <p:nvPr>
            <p:ph idx="1"/>
          </p:nvPr>
        </p:nvSpPr>
        <p:spPr>
          <a:xfrm>
            <a:off x="574040" y="2286000"/>
            <a:ext cx="8305800" cy="3581400"/>
          </a:xfrm>
        </p:spPr>
        <p:txBody>
          <a:bodyPr/>
          <a:lstStyle/>
          <a:p>
            <a:pPr>
              <a:buFont typeface="Arial" pitchFamily="34" charset="0"/>
              <a:buChar char="•"/>
            </a:pPr>
            <a:r>
              <a:rPr lang="en-US" dirty="0"/>
              <a:t>Integrated approach to assessment and intervention</a:t>
            </a:r>
          </a:p>
          <a:p>
            <a:pPr>
              <a:buFont typeface="Arial" pitchFamily="34" charset="0"/>
              <a:buChar char="•"/>
            </a:pPr>
            <a:r>
              <a:rPr lang="en-US" dirty="0"/>
              <a:t>Well-established &amp; evidence-based</a:t>
            </a:r>
          </a:p>
          <a:p>
            <a:pPr>
              <a:buFont typeface="Arial" pitchFamily="34" charset="0"/>
              <a:buChar char="•"/>
            </a:pPr>
            <a:r>
              <a:rPr lang="en-US" dirty="0"/>
              <a:t>Familiar to PC clinicians &amp; PC teams</a:t>
            </a:r>
          </a:p>
          <a:p>
            <a:pPr>
              <a:buFont typeface="Arial" pitchFamily="34" charset="0"/>
              <a:buChar char="•"/>
            </a:pPr>
            <a:r>
              <a:rPr lang="en-US" dirty="0"/>
              <a:t>Highly adaptable to the preferences of patients</a:t>
            </a:r>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a:xfrm>
            <a:off x="685800" y="2057400"/>
            <a:ext cx="8077200" cy="3581400"/>
          </a:xfrm>
        </p:spPr>
        <p:txBody>
          <a:bodyPr/>
          <a:lstStyle/>
          <a:p>
            <a:pPr marL="457200" indent="-457200">
              <a:buFont typeface="+mj-lt"/>
              <a:buAutoNum type="arabicPeriod"/>
            </a:pPr>
            <a:r>
              <a:rPr lang="en-US" sz="1800" dirty="0"/>
              <a:t>Understand the effects of current demographic trends on U.S. healthcare</a:t>
            </a:r>
          </a:p>
          <a:p>
            <a:pPr marL="457200" indent="-457200">
              <a:buFont typeface="+mj-lt"/>
              <a:buAutoNum type="arabicPeriod"/>
            </a:pPr>
            <a:r>
              <a:rPr lang="en-US" sz="1800" dirty="0"/>
              <a:t>Understand the impact of health disparities on prevalence of disease among racial/ethnic groups </a:t>
            </a:r>
          </a:p>
          <a:p>
            <a:pPr marL="457200" indent="-457200">
              <a:buFont typeface="+mj-lt"/>
              <a:buAutoNum type="arabicPeriod"/>
            </a:pPr>
            <a:r>
              <a:rPr lang="en-US" sz="1800" dirty="0"/>
              <a:t>Learn why cross-cultural education for healthcare providers is an important method for addressing health disparities</a:t>
            </a:r>
          </a:p>
          <a:p>
            <a:pPr marL="457200" indent="-457200">
              <a:buFont typeface="+mj-lt"/>
              <a:buAutoNum type="arabicPeriod"/>
            </a:pPr>
            <a:r>
              <a:rPr lang="en-US" sz="1800" dirty="0"/>
              <a:t>Learn practical methods for improving cultural competence among members of an integrated healthcare team</a:t>
            </a:r>
          </a:p>
          <a:p>
            <a:pPr marL="457200" indent="-457200">
              <a:buFont typeface="+mj-lt"/>
              <a:buAutoNum type="arabicPeriod"/>
            </a:pPr>
            <a:r>
              <a:rPr lang="en-US" sz="1800" dirty="0"/>
              <a:t>Understand how to infuse cultural competency into all stages of the 5 A’s model</a:t>
            </a:r>
          </a:p>
          <a:p>
            <a:pPr marL="457200" indent="-457200">
              <a:buFont typeface="+mj-lt"/>
              <a:buAutoNum type="arabicPeriod"/>
            </a:pPr>
            <a:r>
              <a:rPr lang="en-US" sz="1800" dirty="0"/>
              <a:t>Learn to use teach-back with diverse patients to check for understanding </a:t>
            </a:r>
          </a:p>
          <a:p>
            <a:pPr marL="457200" indent="-457200">
              <a:buFont typeface="+mj-lt"/>
              <a:buAutoNum type="arabicPeriod"/>
            </a:pPr>
            <a:endParaRPr lang="en-US" sz="1600" dirty="0"/>
          </a:p>
          <a:p>
            <a:endParaRPr lang="en-US" dirty="0"/>
          </a:p>
          <a:p>
            <a:endParaRPr lang="en-US" dirty="0"/>
          </a:p>
          <a:p>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a:t>5 A’s Model</a:t>
            </a:r>
          </a:p>
        </p:txBody>
      </p:sp>
      <p:sp>
        <p:nvSpPr>
          <p:cNvPr id="4" name="Oval 3" descr="Oval around text"/>
          <p:cNvSpPr/>
          <p:nvPr/>
        </p:nvSpPr>
        <p:spPr bwMode="auto">
          <a:xfrm>
            <a:off x="2743200" y="2743200"/>
            <a:ext cx="3342640" cy="1833880"/>
          </a:xfrm>
          <a:prstGeom prst="ellipse">
            <a:avLst/>
          </a:prstGeom>
          <a:solidFill>
            <a:schemeClr val="accent1">
              <a:lumMod val="90000"/>
              <a:alpha val="44000"/>
            </a:schemeClr>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endParaRPr>
          </a:p>
        </p:txBody>
      </p:sp>
      <p:sp>
        <p:nvSpPr>
          <p:cNvPr id="5" name="TextBox 4"/>
          <p:cNvSpPr txBox="1"/>
          <p:nvPr/>
        </p:nvSpPr>
        <p:spPr>
          <a:xfrm>
            <a:off x="2971800" y="2895600"/>
            <a:ext cx="3200400" cy="1384995"/>
          </a:xfrm>
          <a:prstGeom prst="rect">
            <a:avLst/>
          </a:prstGeom>
          <a:noFill/>
        </p:spPr>
        <p:txBody>
          <a:bodyPr wrap="square" rtlCol="0">
            <a:spAutoFit/>
          </a:bodyPr>
          <a:lstStyle/>
          <a:p>
            <a:r>
              <a:rPr lang="en-US" sz="1100" b="1" dirty="0"/>
              <a:t>               </a:t>
            </a:r>
            <a:r>
              <a:rPr lang="en-US" sz="1200" b="1" dirty="0"/>
              <a:t>Personal Action Plan</a:t>
            </a:r>
            <a:br>
              <a:rPr lang="en-US" sz="1200" b="1" dirty="0"/>
            </a:br>
            <a:br>
              <a:rPr lang="en-US" sz="1200" dirty="0"/>
            </a:br>
            <a:r>
              <a:rPr lang="en-US" sz="1200" dirty="0"/>
              <a:t>1. List goals in behavioral terms.</a:t>
            </a:r>
          </a:p>
          <a:p>
            <a:pPr marL="173038" indent="-173038"/>
            <a:r>
              <a:rPr lang="en-US" sz="1200" dirty="0"/>
              <a:t>2. List strategies to change health behaviors.</a:t>
            </a:r>
          </a:p>
          <a:p>
            <a:r>
              <a:rPr lang="en-US" sz="1200" dirty="0"/>
              <a:t>3. Specify follow-up plan.</a:t>
            </a:r>
          </a:p>
          <a:p>
            <a:r>
              <a:rPr lang="en-US" sz="1200" dirty="0"/>
              <a:t>4. Share the plan with the healthcare team.</a:t>
            </a:r>
          </a:p>
          <a:p>
            <a:endParaRPr lang="en-US" sz="1200" dirty="0"/>
          </a:p>
        </p:txBody>
      </p:sp>
      <p:sp>
        <p:nvSpPr>
          <p:cNvPr id="6" name="TextBox 5"/>
          <p:cNvSpPr txBox="1"/>
          <p:nvPr/>
        </p:nvSpPr>
        <p:spPr>
          <a:xfrm>
            <a:off x="3200400" y="1645920"/>
            <a:ext cx="2438400" cy="646331"/>
          </a:xfrm>
          <a:prstGeom prst="rect">
            <a:avLst/>
          </a:prstGeom>
          <a:noFill/>
        </p:spPr>
        <p:txBody>
          <a:bodyPr wrap="square" rtlCol="0">
            <a:spAutoFit/>
          </a:bodyPr>
          <a:lstStyle/>
          <a:p>
            <a:pPr algn="ctr"/>
            <a:r>
              <a:rPr lang="en-US" sz="1200" b="1" dirty="0"/>
              <a:t>1) Assess</a:t>
            </a:r>
            <a:br>
              <a:rPr lang="en-US" sz="1200" dirty="0"/>
            </a:br>
            <a:r>
              <a:rPr lang="en-US" sz="1200" dirty="0"/>
              <a:t>Risk factors, behaviors, symptoms, attitudes, preferences</a:t>
            </a:r>
          </a:p>
        </p:txBody>
      </p:sp>
      <p:cxnSp>
        <p:nvCxnSpPr>
          <p:cNvPr id="12" name="Straight Arrow Connector 11" descr="Arrow from Assess to Personal Action Plan"/>
          <p:cNvCxnSpPr/>
          <p:nvPr/>
        </p:nvCxnSpPr>
        <p:spPr bwMode="auto">
          <a:xfrm>
            <a:off x="4419600" y="2362200"/>
            <a:ext cx="0" cy="3048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descr="Arrow from Assess to Advise"/>
          <p:cNvCxnSpPr/>
          <p:nvPr/>
        </p:nvCxnSpPr>
        <p:spPr bwMode="auto">
          <a:xfrm>
            <a:off x="5791200" y="2209800"/>
            <a:ext cx="304800" cy="152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7" name="TextBox 6"/>
          <p:cNvSpPr txBox="1"/>
          <p:nvPr/>
        </p:nvSpPr>
        <p:spPr>
          <a:xfrm>
            <a:off x="6248400" y="2108200"/>
            <a:ext cx="2667000" cy="1015663"/>
          </a:xfrm>
          <a:prstGeom prst="rect">
            <a:avLst/>
          </a:prstGeom>
          <a:noFill/>
        </p:spPr>
        <p:txBody>
          <a:bodyPr wrap="square" rtlCol="0">
            <a:spAutoFit/>
          </a:bodyPr>
          <a:lstStyle/>
          <a:p>
            <a:r>
              <a:rPr lang="en-US" sz="1200" b="1" dirty="0"/>
              <a:t>                2) Advise</a:t>
            </a:r>
          </a:p>
          <a:p>
            <a:r>
              <a:rPr lang="en-US" sz="1200" dirty="0"/>
              <a:t>Specify options for treatment, </a:t>
            </a:r>
          </a:p>
          <a:p>
            <a:r>
              <a:rPr lang="en-US" sz="1200" dirty="0"/>
              <a:t>how symptoms can be decreased,</a:t>
            </a:r>
          </a:p>
          <a:p>
            <a:r>
              <a:rPr lang="en-US" sz="1200" dirty="0"/>
              <a:t>&amp; how functioning &amp; quality of life can be improved</a:t>
            </a:r>
          </a:p>
        </p:txBody>
      </p:sp>
      <p:cxnSp>
        <p:nvCxnSpPr>
          <p:cNvPr id="16" name="Straight Arrow Connector 15" descr="Arrow from Advise to Personal Action Plan"/>
          <p:cNvCxnSpPr/>
          <p:nvPr/>
        </p:nvCxnSpPr>
        <p:spPr bwMode="auto">
          <a:xfrm flipV="1">
            <a:off x="5867400" y="2895600"/>
            <a:ext cx="304800" cy="1524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descr="Arrow from Advise to Agree"/>
          <p:cNvCxnSpPr/>
          <p:nvPr/>
        </p:nvCxnSpPr>
        <p:spPr bwMode="auto">
          <a:xfrm>
            <a:off x="7315200" y="33528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8" name="TextBox 7"/>
          <p:cNvSpPr txBox="1"/>
          <p:nvPr/>
        </p:nvSpPr>
        <p:spPr>
          <a:xfrm>
            <a:off x="6339840" y="4251960"/>
            <a:ext cx="2057400" cy="830997"/>
          </a:xfrm>
          <a:prstGeom prst="rect">
            <a:avLst/>
          </a:prstGeom>
          <a:noFill/>
        </p:spPr>
        <p:txBody>
          <a:bodyPr wrap="square" rtlCol="0">
            <a:spAutoFit/>
          </a:bodyPr>
          <a:lstStyle/>
          <a:p>
            <a:r>
              <a:rPr lang="en-US" sz="1200" b="1" dirty="0"/>
              <a:t>               3) Agree</a:t>
            </a:r>
          </a:p>
          <a:p>
            <a:r>
              <a:rPr lang="en-US" sz="1200" dirty="0"/>
              <a:t>Collaboratively select goals based on patient interest and motivation to change</a:t>
            </a:r>
          </a:p>
        </p:txBody>
      </p:sp>
      <p:cxnSp>
        <p:nvCxnSpPr>
          <p:cNvPr id="14" name="Straight Arrow Connector 13" descr="Arrow from Agree to Personal Action Plan"/>
          <p:cNvCxnSpPr/>
          <p:nvPr/>
        </p:nvCxnSpPr>
        <p:spPr bwMode="auto">
          <a:xfrm>
            <a:off x="6096000" y="4191000"/>
            <a:ext cx="304800" cy="2286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descr="Arrow from Agree to Assist"/>
          <p:cNvCxnSpPr/>
          <p:nvPr/>
        </p:nvCxnSpPr>
        <p:spPr bwMode="auto">
          <a:xfrm flipH="1">
            <a:off x="3962400" y="4953000"/>
            <a:ext cx="1066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9" name="TextBox 8"/>
          <p:cNvSpPr txBox="1"/>
          <p:nvPr/>
        </p:nvSpPr>
        <p:spPr>
          <a:xfrm>
            <a:off x="838200" y="4264243"/>
            <a:ext cx="2438400" cy="830997"/>
          </a:xfrm>
          <a:prstGeom prst="rect">
            <a:avLst/>
          </a:prstGeom>
          <a:noFill/>
        </p:spPr>
        <p:txBody>
          <a:bodyPr wrap="square" rtlCol="0">
            <a:spAutoFit/>
          </a:bodyPr>
          <a:lstStyle/>
          <a:p>
            <a:r>
              <a:rPr lang="en-US" sz="1200" b="1" dirty="0"/>
              <a:t>                 4) Assist</a:t>
            </a:r>
          </a:p>
          <a:p>
            <a:r>
              <a:rPr lang="en-US" sz="1200" dirty="0"/>
              <a:t>Provide information, teach skills, and help problem-solve barriers to reach goals</a:t>
            </a:r>
          </a:p>
        </p:txBody>
      </p:sp>
      <p:cxnSp>
        <p:nvCxnSpPr>
          <p:cNvPr id="19" name="Straight Arrow Connector 18" descr="Arrow from Assist to Personal Action Plan"/>
          <p:cNvCxnSpPr/>
          <p:nvPr/>
        </p:nvCxnSpPr>
        <p:spPr bwMode="auto">
          <a:xfrm flipH="1">
            <a:off x="2590800" y="4191000"/>
            <a:ext cx="304800" cy="2286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descr="Arrow from Assist to Arrange"/>
          <p:cNvCxnSpPr/>
          <p:nvPr/>
        </p:nvCxnSpPr>
        <p:spPr bwMode="auto">
          <a:xfrm flipV="1">
            <a:off x="1752600" y="3429000"/>
            <a:ext cx="0" cy="4572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10" name="TextBox 9"/>
          <p:cNvSpPr txBox="1"/>
          <p:nvPr/>
        </p:nvSpPr>
        <p:spPr>
          <a:xfrm>
            <a:off x="990600" y="2174240"/>
            <a:ext cx="1905000" cy="830997"/>
          </a:xfrm>
          <a:prstGeom prst="rect">
            <a:avLst/>
          </a:prstGeom>
          <a:noFill/>
        </p:spPr>
        <p:txBody>
          <a:bodyPr wrap="square" rtlCol="0">
            <a:spAutoFit/>
          </a:bodyPr>
          <a:lstStyle/>
          <a:p>
            <a:r>
              <a:rPr lang="en-US" sz="1200" b="1" dirty="0"/>
              <a:t>          5) Arrange</a:t>
            </a:r>
          </a:p>
          <a:p>
            <a:r>
              <a:rPr lang="en-US" sz="1200" dirty="0"/>
              <a:t>Specify plans for follow-up (visits, phone calls, e-mail reminders)</a:t>
            </a:r>
          </a:p>
        </p:txBody>
      </p:sp>
      <p:cxnSp>
        <p:nvCxnSpPr>
          <p:cNvPr id="22" name="Straight Arrow Connector 21" descr="Arrow from Arrange to Personal Action Plan"/>
          <p:cNvCxnSpPr/>
          <p:nvPr/>
        </p:nvCxnSpPr>
        <p:spPr bwMode="auto">
          <a:xfrm flipH="1" flipV="1">
            <a:off x="2590800" y="2895600"/>
            <a:ext cx="381000" cy="1524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descr="Arrow from Arrange to Assess"/>
          <p:cNvCxnSpPr/>
          <p:nvPr/>
        </p:nvCxnSpPr>
        <p:spPr bwMode="auto">
          <a:xfrm flipV="1">
            <a:off x="2667000" y="2133600"/>
            <a:ext cx="381000" cy="152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Behavioral Healthcare using the 5A’s</a:t>
            </a:r>
          </a:p>
        </p:txBody>
      </p:sp>
      <p:sp>
        <p:nvSpPr>
          <p:cNvPr id="3" name="Rectangle 2"/>
          <p:cNvSpPr/>
          <p:nvPr/>
        </p:nvSpPr>
        <p:spPr>
          <a:xfrm>
            <a:off x="914400" y="2459504"/>
            <a:ext cx="7696200" cy="2677656"/>
          </a:xfrm>
          <a:prstGeom prst="rect">
            <a:avLst/>
          </a:prstGeom>
        </p:spPr>
        <p:txBody>
          <a:bodyPr wrap="square">
            <a:spAutoFit/>
          </a:bodyPr>
          <a:lstStyle/>
          <a:p>
            <a:pPr>
              <a:spcBef>
                <a:spcPts val="3000"/>
              </a:spcBef>
            </a:pPr>
            <a:r>
              <a:rPr lang="en-US" dirty="0"/>
              <a:t>The following cross-cultural elements of the 5 A’s can be integrated into the corresponding components of the comprehensive 5 A’s model.  </a:t>
            </a:r>
            <a:br>
              <a:rPr lang="en-US" dirty="0"/>
            </a:br>
            <a:br>
              <a:rPr lang="en-US" dirty="0"/>
            </a:br>
            <a:r>
              <a:rPr lang="en-US" dirty="0"/>
              <a:t>Alternatively, the following cross-cultural elements can be integrated into other frameworks for behavioral health assessment and intervention.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838200"/>
          </a:xfrm>
        </p:spPr>
        <p:txBody>
          <a:bodyPr/>
          <a:lstStyle/>
          <a:p>
            <a:r>
              <a:rPr lang="en-US" dirty="0"/>
              <a:t>Cross-Culturally Competent Integrated 5As Model</a:t>
            </a:r>
          </a:p>
        </p:txBody>
      </p:sp>
      <p:sp>
        <p:nvSpPr>
          <p:cNvPr id="3" name="Content Placeholder 2"/>
          <p:cNvSpPr>
            <a:spLocks noGrp="1"/>
          </p:cNvSpPr>
          <p:nvPr>
            <p:ph idx="1"/>
          </p:nvPr>
        </p:nvSpPr>
        <p:spPr/>
        <p:txBody>
          <a:bodyPr/>
          <a:lstStyle/>
          <a:p>
            <a:r>
              <a:rPr lang="en-US" u="sng" dirty="0"/>
              <a:t>Assess</a:t>
            </a:r>
          </a:p>
          <a:p>
            <a:pPr>
              <a:buFont typeface="Arial" pitchFamily="34" charset="0"/>
              <a:buChar char="•"/>
            </a:pPr>
            <a:r>
              <a:rPr lang="en-US" dirty="0"/>
              <a:t>Increase the patient’s trust through openness and transparency</a:t>
            </a:r>
          </a:p>
          <a:p>
            <a:pPr lvl="1">
              <a:buFont typeface="Arial" pitchFamily="34" charset="0"/>
              <a:buChar char="•"/>
            </a:pPr>
            <a:r>
              <a:rPr lang="en-US" sz="1800" dirty="0"/>
              <a:t>Use interpreters if they would be helpful in improving communication</a:t>
            </a:r>
          </a:p>
          <a:p>
            <a:pPr lvl="2">
              <a:buFont typeface="Arial" pitchFamily="34" charset="0"/>
              <a:buChar char="•"/>
            </a:pPr>
            <a:r>
              <a:rPr lang="en-US" sz="1600" dirty="0"/>
              <a:t>Obtain training to optimize the use of interpreters</a:t>
            </a:r>
          </a:p>
          <a:p>
            <a:pPr lvl="1">
              <a:buFont typeface="Arial" pitchFamily="34" charset="0"/>
              <a:buChar char="•"/>
            </a:pPr>
            <a:r>
              <a:rPr lang="en-US" sz="1800" dirty="0"/>
              <a:t>Use an introductory script: explain who you are, what will happen during the appointment, who will have access to information</a:t>
            </a:r>
          </a:p>
          <a:p>
            <a:pPr lvl="1">
              <a:buFont typeface="Arial" pitchFamily="34" charset="0"/>
              <a:buChar char="•"/>
            </a:pPr>
            <a:r>
              <a:rPr lang="en-US" sz="1800" dirty="0"/>
              <a:t>Ask if the patient has any questions about you, your role, and how their information might be used</a:t>
            </a:r>
          </a:p>
          <a:p>
            <a:pPr lvl="1">
              <a:buFont typeface="Arial" pitchFamily="34" charset="0"/>
              <a:buChar char="•"/>
            </a:pPr>
            <a:r>
              <a:rPr lang="en-US" sz="1800" dirty="0"/>
              <a:t>If the patient seems reticent, sensitively inquire about the patient’s concerns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5As Model </a:t>
            </a:r>
            <a:r>
              <a:rPr lang="en-US" dirty="0"/>
              <a:t>(Cont’d - 2)</a:t>
            </a:r>
            <a:endParaRPr lang="en-US" dirty="0"/>
          </a:p>
        </p:txBody>
      </p:sp>
      <p:sp>
        <p:nvSpPr>
          <p:cNvPr id="3" name="Content Placeholder 2"/>
          <p:cNvSpPr>
            <a:spLocks noGrp="1"/>
          </p:cNvSpPr>
          <p:nvPr>
            <p:ph idx="1"/>
          </p:nvPr>
        </p:nvSpPr>
        <p:spPr>
          <a:xfrm>
            <a:off x="685800" y="2286000"/>
            <a:ext cx="8001000" cy="3581400"/>
          </a:xfrm>
        </p:spPr>
        <p:txBody>
          <a:bodyPr/>
          <a:lstStyle/>
          <a:p>
            <a:r>
              <a:rPr lang="en-US" u="sng" dirty="0"/>
              <a:t>Assess (continued)</a:t>
            </a:r>
          </a:p>
          <a:p>
            <a:pPr>
              <a:spcBef>
                <a:spcPts val="1200"/>
              </a:spcBef>
              <a:buFont typeface="Arial" pitchFamily="34" charset="0"/>
              <a:buChar char="•"/>
            </a:pPr>
            <a:r>
              <a:rPr lang="en-US" dirty="0"/>
              <a:t>Seek to understand the patient’s faith and customs</a:t>
            </a:r>
          </a:p>
          <a:p>
            <a:pPr lvl="1">
              <a:spcBef>
                <a:spcPts val="1200"/>
              </a:spcBef>
              <a:buFont typeface="Arial" pitchFamily="34" charset="0"/>
              <a:buChar char="•"/>
            </a:pPr>
            <a:r>
              <a:rPr lang="en-US" i="1" dirty="0"/>
              <a:t>Before we begin, are there any religious beliefs or spiritual values, traditions, or customs that are important for me to know about so that I can understand your current situation?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5As Model </a:t>
            </a:r>
            <a:r>
              <a:rPr lang="en-US" dirty="0"/>
              <a:t>(Cont’d)</a:t>
            </a:r>
            <a:endParaRPr lang="en-US" dirty="0"/>
          </a:p>
        </p:txBody>
      </p:sp>
      <p:sp>
        <p:nvSpPr>
          <p:cNvPr id="3" name="Content Placeholder 2"/>
          <p:cNvSpPr>
            <a:spLocks noGrp="1"/>
          </p:cNvSpPr>
          <p:nvPr>
            <p:ph idx="1"/>
          </p:nvPr>
        </p:nvSpPr>
        <p:spPr>
          <a:xfrm>
            <a:off x="685800" y="2057400"/>
            <a:ext cx="8001000" cy="3429000"/>
          </a:xfrm>
        </p:spPr>
        <p:txBody>
          <a:bodyPr/>
          <a:lstStyle/>
          <a:p>
            <a:r>
              <a:rPr lang="en-US" u="sng" dirty="0"/>
              <a:t>Assess</a:t>
            </a:r>
            <a:r>
              <a:rPr lang="en-US" dirty="0"/>
              <a:t> (continued)</a:t>
            </a:r>
          </a:p>
          <a:p>
            <a:r>
              <a:rPr lang="en-US" dirty="0"/>
              <a:t>Learn about the patient’s culture through inquiry.</a:t>
            </a:r>
          </a:p>
          <a:p>
            <a:pPr>
              <a:buFont typeface="Arial" pitchFamily="34" charset="0"/>
              <a:buChar char="•"/>
            </a:pPr>
            <a:r>
              <a:rPr lang="en-US" sz="2000" i="1" dirty="0"/>
              <a:t>What country did you grow up in?</a:t>
            </a:r>
          </a:p>
          <a:p>
            <a:pPr>
              <a:buFont typeface="Arial" pitchFamily="34" charset="0"/>
              <a:buChar char="•"/>
            </a:pPr>
            <a:r>
              <a:rPr lang="en-US" sz="2000" i="1" dirty="0"/>
              <a:t>Where do you live now?  Which neighborhood?</a:t>
            </a:r>
          </a:p>
          <a:p>
            <a:pPr>
              <a:buFont typeface="Arial" pitchFamily="34" charset="0"/>
              <a:buChar char="•"/>
            </a:pPr>
            <a:r>
              <a:rPr lang="en-US" sz="2000" i="1" dirty="0"/>
              <a:t>What language do you speak at home?</a:t>
            </a:r>
          </a:p>
          <a:p>
            <a:pPr>
              <a:buFont typeface="Arial" pitchFamily="34" charset="0"/>
              <a:buChar char="•"/>
            </a:pPr>
            <a:r>
              <a:rPr lang="en-US" sz="2000" i="1" dirty="0"/>
              <a:t>Which language are you most comfortable speaking?</a:t>
            </a:r>
          </a:p>
          <a:p>
            <a:pPr>
              <a:buFont typeface="Arial" pitchFamily="34" charset="0"/>
              <a:buChar char="•"/>
            </a:pPr>
            <a:r>
              <a:rPr lang="en-US" sz="2000" i="1" dirty="0"/>
              <a:t>Are there differences between healthcare system where you grew up compared to health care here?  How are they different?</a:t>
            </a:r>
          </a:p>
          <a:p>
            <a:pPr>
              <a:buFont typeface="Arial" pitchFamily="34" charset="0"/>
              <a:buChar char="•"/>
            </a:pPr>
            <a:r>
              <a:rPr lang="en-US" sz="2000" i="1" dirty="0"/>
              <a:t>Do they have behavioral healthcare providers in your native country?  If so, what are your attitudes about them?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5As Model </a:t>
            </a:r>
            <a:r>
              <a:rPr lang="en-US" dirty="0"/>
              <a:t>(Cont’d - 3)</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a:t>Assess</a:t>
            </a:r>
            <a:r>
              <a:rPr lang="en-US" dirty="0"/>
              <a:t> (continued)</a:t>
            </a:r>
          </a:p>
          <a:p>
            <a:pPr>
              <a:buFont typeface="Arial" pitchFamily="34" charset="0"/>
              <a:buChar char="•"/>
            </a:pPr>
            <a:r>
              <a:rPr lang="en-US" dirty="0"/>
              <a:t>Learn about the patient’s thoughts and beliefs about the presenting problem</a:t>
            </a:r>
          </a:p>
          <a:p>
            <a:pPr lvl="1">
              <a:spcBef>
                <a:spcPts val="1800"/>
              </a:spcBef>
              <a:buFont typeface="Arial" pitchFamily="34" charset="0"/>
              <a:buChar char="•"/>
            </a:pPr>
            <a:r>
              <a:rPr lang="en-US" i="1" dirty="0"/>
              <a:t>How does this problem affect your family?</a:t>
            </a:r>
          </a:p>
          <a:p>
            <a:pPr lvl="1">
              <a:buFont typeface="Arial" pitchFamily="34" charset="0"/>
              <a:buChar char="•"/>
            </a:pPr>
            <a:r>
              <a:rPr lang="en-US" i="1" dirty="0"/>
              <a:t>Do your friends and family see the problem as you do, or do they see it differently?</a:t>
            </a:r>
          </a:p>
          <a:p>
            <a:pPr lvl="1">
              <a:buFont typeface="Arial" pitchFamily="34" charset="0"/>
              <a:buChar char="•"/>
            </a:pPr>
            <a:endParaRPr lang="en-US" i="1"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5As Model </a:t>
            </a:r>
            <a:r>
              <a:rPr lang="en-US" dirty="0"/>
              <a:t>(Cont’d - 4)</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a:t>Advise &amp; Agree</a:t>
            </a:r>
          </a:p>
          <a:p>
            <a:pPr>
              <a:buFont typeface="Arial" pitchFamily="34" charset="0"/>
              <a:buChar char="•"/>
            </a:pPr>
            <a:r>
              <a:rPr lang="en-US" sz="2000" dirty="0"/>
              <a:t>Seek to understand what has worked previously for this patient, so that potential solutions come from the patient and work in the context of their life and culture</a:t>
            </a:r>
          </a:p>
          <a:p>
            <a:pPr>
              <a:buFont typeface="Arial" pitchFamily="34" charset="0"/>
              <a:buChar char="•"/>
            </a:pPr>
            <a:r>
              <a:rPr lang="en-US" sz="2000" dirty="0"/>
              <a:t>Describe the options for the intervention on the basis of assessment data using language that can be readily understood by the patient (check for understanding) </a:t>
            </a:r>
          </a:p>
          <a:p>
            <a:pPr>
              <a:buFont typeface="Arial" pitchFamily="34" charset="0"/>
              <a:buChar char="•"/>
            </a:pPr>
            <a:r>
              <a:rPr lang="en-US" sz="2000" dirty="0"/>
              <a:t>If possible, use a language interpreter if it would enhance communication (ideally bi/multi-cultural)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5As Model </a:t>
            </a:r>
            <a:r>
              <a:rPr lang="en-US" dirty="0"/>
              <a:t>(Cont’d - 5)</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a:t>Assist</a:t>
            </a:r>
          </a:p>
          <a:p>
            <a:pPr>
              <a:buFont typeface="Arial" pitchFamily="34" charset="0"/>
              <a:buChar char="•"/>
            </a:pPr>
            <a:r>
              <a:rPr lang="en-US" sz="2000" dirty="0"/>
              <a:t>Assist the patient in addressing any barriers to the intervention plan</a:t>
            </a:r>
          </a:p>
          <a:p>
            <a:pPr lvl="1">
              <a:buFont typeface="Arial" pitchFamily="34" charset="0"/>
              <a:buChar char="•"/>
            </a:pPr>
            <a:r>
              <a:rPr lang="en-US" sz="1800" i="1" dirty="0"/>
              <a:t>Is there anything that might make it difficult to carry out the plan?</a:t>
            </a:r>
          </a:p>
          <a:p>
            <a:pPr lvl="1">
              <a:buFont typeface="Arial" pitchFamily="34" charset="0"/>
              <a:buChar char="•"/>
            </a:pPr>
            <a:r>
              <a:rPr lang="en-US" sz="1800" i="1" dirty="0"/>
              <a:t>Are there any friends or family members who may not like the changes you plan to make?</a:t>
            </a:r>
          </a:p>
          <a:p>
            <a:pPr lvl="1">
              <a:buFont typeface="Arial" pitchFamily="34" charset="0"/>
              <a:buChar char="•"/>
            </a:pPr>
            <a:r>
              <a:rPr lang="en-US" sz="1800" i="1" dirty="0"/>
              <a:t>How will the changes you’re planning be perceived by people in your neighborhood, church, or social group?</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Cross-Culturally Competent Integrated </a:t>
            </a:r>
            <a:r>
              <a:rPr lang="en-US"/>
              <a:t>5As </a:t>
            </a:r>
            <a:r>
              <a:rPr lang="en-US"/>
              <a:t>Model </a:t>
            </a:r>
            <a:r>
              <a:rPr lang="en-US"/>
              <a:t>(Cont’d - 6)</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a:t>Arrange</a:t>
            </a:r>
          </a:p>
          <a:p>
            <a:pPr>
              <a:buFont typeface="Arial" pitchFamily="34" charset="0"/>
              <a:buChar char="•"/>
            </a:pPr>
            <a:r>
              <a:rPr lang="en-US" dirty="0"/>
              <a:t>Check for the patient’s understanding of the intervention plan using the “teach back” method</a:t>
            </a:r>
          </a:p>
          <a:p>
            <a:pPr lvl="1">
              <a:buFont typeface="Arial" pitchFamily="34" charset="0"/>
              <a:buChar char="•"/>
            </a:pPr>
            <a:r>
              <a:rPr lang="en-US" i="1" dirty="0"/>
              <a:t>We’ve covered a lot today, and I just want to make sure that we’re both clear about the plan. Can you tell me, in your own words, what our plan is?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981200"/>
            <a:ext cx="2819400" cy="1905000"/>
          </a:xfrm>
        </p:spPr>
        <p:txBody>
          <a:bodyPr/>
          <a:lstStyle/>
          <a:p>
            <a:r>
              <a:rPr lang="en-US" dirty="0"/>
              <a:t>Questions?</a:t>
            </a:r>
            <a:br>
              <a:rPr lang="en-US" dirty="0"/>
            </a:br>
            <a:br>
              <a:rPr lang="en-US" dirty="0"/>
            </a:br>
            <a:r>
              <a:rPr lang="en-US" dirty="0"/>
              <a:t>Comments?</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a:t>
            </a:r>
          </a:p>
        </p:txBody>
      </p:sp>
      <p:sp>
        <p:nvSpPr>
          <p:cNvPr id="3" name="Content Placeholder 2"/>
          <p:cNvSpPr>
            <a:spLocks noGrp="1"/>
          </p:cNvSpPr>
          <p:nvPr>
            <p:ph idx="1"/>
          </p:nvPr>
        </p:nvSpPr>
        <p:spPr/>
        <p:txBody>
          <a:bodyPr/>
          <a:lstStyle/>
          <a:p>
            <a:pPr>
              <a:buFont typeface="Arial" pitchFamily="34" charset="0"/>
              <a:buChar char="•"/>
            </a:pPr>
            <a:r>
              <a:rPr lang="en-US" dirty="0"/>
              <a:t>Patterns of learned and shared behaviors and beliefs characteristic of a particular social, ethnic, or age group. </a:t>
            </a:r>
          </a:p>
          <a:p>
            <a:pPr lvl="1">
              <a:buFont typeface="Arial" pitchFamily="34" charset="0"/>
              <a:buChar char="•"/>
            </a:pPr>
            <a:r>
              <a:rPr lang="en-US" dirty="0"/>
              <a:t>Includes ways of thinking, communicating, interacting, and views on roles, relationships, customs, and values.</a:t>
            </a:r>
          </a:p>
          <a:p>
            <a:pPr lvl="1">
              <a:buFont typeface="Arial" pitchFamily="34" charset="0"/>
              <a:buChar char="•"/>
            </a:pPr>
            <a:r>
              <a:rPr lang="en-US" dirty="0"/>
              <a:t>Includes beliefs and attitudes about race, ethnicity, gender, age, sexual orientation, religion, disability status, socioeconomic status, geographic location, and other characteristics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838200"/>
          </a:xfrm>
        </p:spPr>
        <p:txBody>
          <a:bodyPr/>
          <a:lstStyle/>
          <a:p>
            <a:r>
              <a:rPr lang="en-US" dirty="0"/>
              <a:t>References</a:t>
            </a:r>
          </a:p>
        </p:txBody>
      </p:sp>
      <p:sp>
        <p:nvSpPr>
          <p:cNvPr id="3" name="Content Placeholder 2"/>
          <p:cNvSpPr>
            <a:spLocks noGrp="1"/>
          </p:cNvSpPr>
          <p:nvPr>
            <p:ph idx="1"/>
          </p:nvPr>
        </p:nvSpPr>
        <p:spPr>
          <a:xfrm>
            <a:off x="685800" y="1219200"/>
            <a:ext cx="8001000" cy="4648200"/>
          </a:xfrm>
        </p:spPr>
        <p:txBody>
          <a:bodyPr/>
          <a:lstStyle/>
          <a:p>
            <a:pPr>
              <a:buFont typeface="+mj-lt"/>
              <a:buAutoNum type="arabicPeriod"/>
            </a:pPr>
            <a:r>
              <a:rPr lang="en-US" sz="1200" dirty="0"/>
              <a:t>U.S. Population Projections: 2005-2050, Pew Research Center. http://www.pewsocialtrends.org/2008/02/11/us-population-projections-2005-2050/</a:t>
            </a:r>
          </a:p>
          <a:p>
            <a:pPr>
              <a:spcBef>
                <a:spcPts val="600"/>
              </a:spcBef>
              <a:buFont typeface="+mj-lt"/>
              <a:buAutoNum type="arabicPeriod"/>
            </a:pPr>
            <a:r>
              <a:rPr lang="en-US" sz="1200" dirty="0"/>
              <a:t>2010 U.S. Census Briefs. Overview of Race and Hispanic Origin: 2010. U.S. Census Bureau. http://www.census.gov/prod/cen2010/briefs/c2010br-02.pdf</a:t>
            </a:r>
          </a:p>
          <a:p>
            <a:pPr>
              <a:spcBef>
                <a:spcPts val="600"/>
              </a:spcBef>
              <a:buFont typeface="+mj-lt"/>
              <a:buAutoNum type="arabicPeriod"/>
            </a:pPr>
            <a:r>
              <a:rPr lang="en-US" sz="1200" dirty="0" err="1"/>
              <a:t>Satcher</a:t>
            </a:r>
            <a:r>
              <a:rPr lang="en-US" sz="1200" dirty="0"/>
              <a:t>, D., </a:t>
            </a:r>
            <a:r>
              <a:rPr lang="en-US" sz="1200" dirty="0" err="1"/>
              <a:t>Pamies</a:t>
            </a:r>
            <a:r>
              <a:rPr lang="en-US" sz="1200" dirty="0"/>
              <a:t>, R.J., &amp; </a:t>
            </a:r>
            <a:r>
              <a:rPr lang="en-US" sz="1200" dirty="0" err="1"/>
              <a:t>Woelfl</a:t>
            </a:r>
            <a:r>
              <a:rPr lang="en-US" sz="1200" dirty="0"/>
              <a:t>, N.L. (2006). </a:t>
            </a:r>
            <a:r>
              <a:rPr lang="en-US" sz="1200" i="1" dirty="0"/>
              <a:t>Multicultural Medicine and Health Disparities</a:t>
            </a:r>
            <a:r>
              <a:rPr lang="en-US" sz="1200" dirty="0"/>
              <a:t>.  New York: McGraw Hill.</a:t>
            </a:r>
          </a:p>
          <a:p>
            <a:pPr>
              <a:spcBef>
                <a:spcPts val="600"/>
              </a:spcBef>
              <a:buFont typeface="+mj-lt"/>
              <a:buAutoNum type="arabicPeriod"/>
            </a:pPr>
            <a:r>
              <a:rPr lang="en-US" sz="1200" dirty="0"/>
              <a:t>Snowden, L. R</a:t>
            </a:r>
            <a:r>
              <a:rPr lang="en-US" sz="1200" i="1" dirty="0"/>
              <a:t>. </a:t>
            </a:r>
            <a:r>
              <a:rPr lang="en-US" sz="1200" dirty="0"/>
              <a:t>(February, 2003). </a:t>
            </a:r>
            <a:r>
              <a:rPr lang="en-US" sz="1200" i="1" dirty="0"/>
              <a:t>Bias in Mental Health Assessment and Intervention: Theory and Evidence. </a:t>
            </a:r>
            <a:r>
              <a:rPr lang="en-US" sz="1200" dirty="0"/>
              <a:t>Am J Public Health. 93(2): 239–243.</a:t>
            </a:r>
          </a:p>
          <a:p>
            <a:pPr>
              <a:spcBef>
                <a:spcPts val="600"/>
              </a:spcBef>
              <a:buFont typeface="+mj-lt"/>
              <a:buAutoNum type="arabicPeriod"/>
            </a:pPr>
            <a:r>
              <a:rPr lang="en-US" sz="1200" dirty="0" err="1"/>
              <a:t>Smedley</a:t>
            </a:r>
            <a:r>
              <a:rPr lang="en-US" sz="1200" dirty="0"/>
              <a:t>, B.D., </a:t>
            </a:r>
            <a:r>
              <a:rPr lang="en-US" sz="1200" dirty="0" err="1"/>
              <a:t>Stith</a:t>
            </a:r>
            <a:r>
              <a:rPr lang="en-US" sz="1200" dirty="0"/>
              <a:t>, A.Y, &amp; Nelson, A.R. (Eds.). (2003). </a:t>
            </a:r>
            <a:r>
              <a:rPr lang="en-US" sz="1200" i="1" dirty="0"/>
              <a:t>Unequal Treatment: Confronting Racial and Ethnic Disparities in Healthcare</a:t>
            </a:r>
            <a:r>
              <a:rPr lang="en-US" sz="1200" dirty="0"/>
              <a:t>. Washington, DC: National Academies Press. </a:t>
            </a:r>
          </a:p>
          <a:p>
            <a:pPr>
              <a:spcBef>
                <a:spcPts val="600"/>
              </a:spcBef>
              <a:buFont typeface="+mj-lt"/>
              <a:buAutoNum type="arabicPeriod"/>
            </a:pPr>
            <a:r>
              <a:rPr lang="en-US" sz="1200" dirty="0"/>
              <a:t>Feldman, M.D., &amp; Christiansen, J.F. (2008). </a:t>
            </a:r>
            <a:r>
              <a:rPr lang="en-US" sz="1200" i="1" dirty="0"/>
              <a:t>Behavioral Medicine: A Guide for Clinical Practice.</a:t>
            </a:r>
            <a:r>
              <a:rPr lang="en-US" sz="1200" dirty="0"/>
              <a:t> (3</a:t>
            </a:r>
            <a:r>
              <a:rPr lang="en-US" sz="1200" baseline="30000" dirty="0"/>
              <a:t>rd</a:t>
            </a:r>
            <a:r>
              <a:rPr lang="en-US" sz="1200" dirty="0"/>
              <a:t> Ed.).  New York: McGraw Hill. </a:t>
            </a:r>
          </a:p>
          <a:p>
            <a:pPr>
              <a:spcBef>
                <a:spcPts val="600"/>
              </a:spcBef>
              <a:buFont typeface="+mj-lt"/>
              <a:buAutoNum type="arabicPeriod"/>
            </a:pPr>
            <a:r>
              <a:rPr lang="en-US" sz="1200" dirty="0"/>
              <a:t>Hunter, C.L., Goodie, J.L., </a:t>
            </a:r>
            <a:r>
              <a:rPr lang="en-US" sz="1200" dirty="0" err="1"/>
              <a:t>Oordt</a:t>
            </a:r>
            <a:r>
              <a:rPr lang="en-US" sz="1200" dirty="0"/>
              <a:t>, M.S., &amp; </a:t>
            </a:r>
            <a:r>
              <a:rPr lang="en-US" sz="1200" dirty="0" err="1"/>
              <a:t>Dobmeyer</a:t>
            </a:r>
            <a:r>
              <a:rPr lang="en-US" sz="1200" dirty="0"/>
              <a:t>, A.C. (2009). </a:t>
            </a:r>
            <a:r>
              <a:rPr lang="en-US" sz="1200" i="1" dirty="0"/>
              <a:t>Integrated Behavioral Health in Primary Care: Step by Step Guidance for Assessment and Intervention.</a:t>
            </a:r>
            <a:r>
              <a:rPr lang="en-US" sz="1200" dirty="0"/>
              <a:t> Washington, DC: American Psychological Association.</a:t>
            </a:r>
          </a:p>
          <a:p>
            <a:pPr>
              <a:spcBef>
                <a:spcPts val="600"/>
              </a:spcBef>
              <a:buFont typeface="+mj-lt"/>
              <a:buAutoNum type="arabicPeriod"/>
            </a:pPr>
            <a:r>
              <a:rPr lang="en-US" sz="1200" dirty="0"/>
              <a:t>Pew Research Center. U.S. Population Projections: 2005-2050. http://www.pewsocialtrends.org/2008/02/11/us-population-projections-2005-2050/</a:t>
            </a:r>
          </a:p>
          <a:p>
            <a:pPr>
              <a:spcBef>
                <a:spcPts val="600"/>
              </a:spcBef>
              <a:buFont typeface="+mj-lt"/>
              <a:buAutoNum type="arabicPeriod"/>
            </a:pPr>
            <a:r>
              <a:rPr lang="en-US" sz="1200" dirty="0"/>
              <a:t>Robertson, P., &amp; </a:t>
            </a:r>
            <a:r>
              <a:rPr lang="en-US" sz="1200" dirty="0" err="1"/>
              <a:t>Zeh</a:t>
            </a:r>
            <a:r>
              <a:rPr lang="en-US" sz="1200" dirty="0"/>
              <a:t>, D. Cross-Cultural Issues in Integrated Care.  In Curtis, R., &amp; Christian, E. (Eds.). (2012). </a:t>
            </a:r>
            <a:r>
              <a:rPr lang="en-US" sz="1200" i="1" dirty="0"/>
              <a:t>Integrated Care: Applying Theory to Practice. </a:t>
            </a:r>
            <a:r>
              <a:rPr lang="en-US" sz="1200" dirty="0"/>
              <a:t>New York: </a:t>
            </a:r>
            <a:r>
              <a:rPr lang="en-US" sz="1200" dirty="0" err="1"/>
              <a:t>Routledge</a:t>
            </a:r>
            <a:r>
              <a:rPr lang="en-US" sz="1200" dirty="0"/>
              <a:t>. </a:t>
            </a:r>
          </a:p>
          <a:p>
            <a:pPr>
              <a:spcBef>
                <a:spcPts val="600"/>
              </a:spcBef>
            </a:pPr>
            <a:endParaRPr lang="en-US" sz="1200" dirty="0"/>
          </a:p>
          <a:p>
            <a:pPr>
              <a:spcBef>
                <a:spcPts val="600"/>
              </a:spcBef>
            </a:pPr>
            <a:endParaRPr lang="en-US" sz="1200" dirty="0"/>
          </a:p>
          <a:p>
            <a:endParaRPr lang="en-US" dirty="0"/>
          </a:p>
        </p:txBody>
      </p:sp>
    </p:spTree>
    <p:extLst>
      <p:ext uri="{BB962C8B-B14F-4D97-AF65-F5344CB8AC3E}">
        <p14:creationId xmlns:p14="http://schemas.microsoft.com/office/powerpoint/2010/main" val="90581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a:t>Increasing Cultural Diversity in U.S.</a:t>
            </a:r>
          </a:p>
        </p:txBody>
      </p:sp>
      <p:graphicFrame>
        <p:nvGraphicFramePr>
          <p:cNvPr id="4" name="Table 3" descr="US Racial/Ethnic Group Demographics"/>
          <p:cNvGraphicFramePr>
            <a:graphicFrameLocks noGrp="1"/>
          </p:cNvGraphicFramePr>
          <p:nvPr>
            <p:extLst>
              <p:ext uri="{D42A27DB-BD31-4B8C-83A1-F6EECF244321}">
                <p14:modId xmlns:p14="http://schemas.microsoft.com/office/powerpoint/2010/main" val="2989139592"/>
              </p:ext>
            </p:extLst>
          </p:nvPr>
        </p:nvGraphicFramePr>
        <p:xfrm>
          <a:off x="1752600" y="1981200"/>
          <a:ext cx="5105400" cy="2123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tblGrid>
              <a:tr h="370840">
                <a:tc>
                  <a:txBody>
                    <a:bodyPr/>
                    <a:lstStyle/>
                    <a:p>
                      <a:r>
                        <a:rPr lang="en-US" b="1" dirty="0"/>
                        <a:t>Racial</a:t>
                      </a:r>
                      <a:r>
                        <a:rPr lang="en-US" b="1" baseline="0" dirty="0"/>
                        <a:t> /Ethnic Group*</a:t>
                      </a:r>
                      <a:endParaRPr lang="en-US" b="1" dirty="0"/>
                    </a:p>
                  </a:txBody>
                  <a:tcPr/>
                </a:tc>
                <a:tc>
                  <a:txBody>
                    <a:bodyPr/>
                    <a:lstStyle/>
                    <a:p>
                      <a:pPr algn="ctr"/>
                      <a:r>
                        <a:rPr lang="en-US" b="1" dirty="0"/>
                        <a:t>2000</a:t>
                      </a:r>
                      <a:br>
                        <a:rPr lang="en-US" b="1" dirty="0"/>
                      </a:br>
                      <a:r>
                        <a:rPr lang="en-US" b="1" dirty="0"/>
                        <a:t>%</a:t>
                      </a:r>
                    </a:p>
                  </a:txBody>
                  <a:tcPr/>
                </a:tc>
                <a:tc>
                  <a:txBody>
                    <a:bodyPr/>
                    <a:lstStyle/>
                    <a:p>
                      <a:pPr algn="ctr"/>
                      <a:r>
                        <a:rPr lang="en-US" b="1" dirty="0"/>
                        <a:t>2010</a:t>
                      </a:r>
                      <a:br>
                        <a:rPr lang="en-US" b="1" dirty="0"/>
                      </a:br>
                      <a:r>
                        <a:rPr lang="en-US" b="1" dirty="0"/>
                        <a:t>%</a:t>
                      </a:r>
                    </a:p>
                  </a:txBody>
                  <a:tcPr/>
                </a:tc>
                <a:tc>
                  <a:txBody>
                    <a:bodyPr/>
                    <a:lstStyle/>
                    <a:p>
                      <a:pPr algn="ctr"/>
                      <a:r>
                        <a:rPr lang="en-US" b="1" dirty="0"/>
                        <a:t>Change</a:t>
                      </a:r>
                      <a:br>
                        <a:rPr lang="en-US" b="1" dirty="0"/>
                      </a:br>
                      <a:r>
                        <a:rPr lang="en-US" b="1" dirty="0"/>
                        <a:t>%</a:t>
                      </a:r>
                    </a:p>
                  </a:txBody>
                  <a:tcPr/>
                </a:tc>
                <a:extLst>
                  <a:ext uri="{0D108BD9-81ED-4DB2-BD59-A6C34878D82A}">
                    <a16:rowId xmlns:a16="http://schemas.microsoft.com/office/drawing/2014/main" val="10001"/>
                  </a:ext>
                </a:extLst>
              </a:tr>
              <a:tr h="370840">
                <a:tc>
                  <a:txBody>
                    <a:bodyPr/>
                    <a:lstStyle/>
                    <a:p>
                      <a:r>
                        <a:rPr lang="en-US" dirty="0"/>
                        <a:t>White</a:t>
                      </a:r>
                    </a:p>
                  </a:txBody>
                  <a:tcPr/>
                </a:tc>
                <a:tc>
                  <a:txBody>
                    <a:bodyPr/>
                    <a:lstStyle/>
                    <a:p>
                      <a:pPr algn="ctr"/>
                      <a:r>
                        <a:rPr lang="en-US" dirty="0"/>
                        <a:t>75.1</a:t>
                      </a:r>
                    </a:p>
                  </a:txBody>
                  <a:tcPr/>
                </a:tc>
                <a:tc>
                  <a:txBody>
                    <a:bodyPr/>
                    <a:lstStyle/>
                    <a:p>
                      <a:pPr algn="ctr"/>
                      <a:r>
                        <a:rPr lang="en-US" dirty="0"/>
                        <a:t>72.4</a:t>
                      </a:r>
                    </a:p>
                  </a:txBody>
                  <a:tcPr/>
                </a:tc>
                <a:tc>
                  <a:txBody>
                    <a:bodyPr/>
                    <a:lstStyle/>
                    <a:p>
                      <a:pPr algn="ctr"/>
                      <a:r>
                        <a:rPr lang="en-US" dirty="0"/>
                        <a:t>- 2.7</a:t>
                      </a:r>
                    </a:p>
                  </a:txBody>
                  <a:tcPr/>
                </a:tc>
                <a:extLst>
                  <a:ext uri="{0D108BD9-81ED-4DB2-BD59-A6C34878D82A}">
                    <a16:rowId xmlns:a16="http://schemas.microsoft.com/office/drawing/2014/main" val="10002"/>
                  </a:ext>
                </a:extLst>
              </a:tr>
              <a:tr h="370840">
                <a:tc>
                  <a:txBody>
                    <a:bodyPr/>
                    <a:lstStyle/>
                    <a:p>
                      <a:r>
                        <a:rPr lang="en-US" dirty="0"/>
                        <a:t>Black/</a:t>
                      </a:r>
                      <a:r>
                        <a:rPr lang="en-US" dirty="0" err="1"/>
                        <a:t>Af</a:t>
                      </a:r>
                      <a:r>
                        <a:rPr lang="en-US" baseline="0" dirty="0"/>
                        <a:t>. Amer.</a:t>
                      </a:r>
                      <a:endParaRPr lang="en-US" dirty="0"/>
                    </a:p>
                  </a:txBody>
                  <a:tcPr/>
                </a:tc>
                <a:tc>
                  <a:txBody>
                    <a:bodyPr/>
                    <a:lstStyle/>
                    <a:p>
                      <a:pPr algn="ctr"/>
                      <a:r>
                        <a:rPr lang="en-US" dirty="0"/>
                        <a:t>12.3</a:t>
                      </a:r>
                    </a:p>
                  </a:txBody>
                  <a:tcPr/>
                </a:tc>
                <a:tc>
                  <a:txBody>
                    <a:bodyPr/>
                    <a:lstStyle/>
                    <a:p>
                      <a:pPr algn="ctr"/>
                      <a:r>
                        <a:rPr lang="en-US" dirty="0"/>
                        <a:t>12.6</a:t>
                      </a:r>
                    </a:p>
                  </a:txBody>
                  <a:tcPr/>
                </a:tc>
                <a:tc>
                  <a:txBody>
                    <a:bodyPr/>
                    <a:lstStyle/>
                    <a:p>
                      <a:pPr algn="ctr"/>
                      <a:r>
                        <a:rPr lang="en-US" dirty="0"/>
                        <a:t>+ 0.3</a:t>
                      </a:r>
                    </a:p>
                  </a:txBody>
                  <a:tcPr/>
                </a:tc>
                <a:extLst>
                  <a:ext uri="{0D108BD9-81ED-4DB2-BD59-A6C34878D82A}">
                    <a16:rowId xmlns:a16="http://schemas.microsoft.com/office/drawing/2014/main" val="10003"/>
                  </a:ext>
                </a:extLst>
              </a:tr>
              <a:tr h="370840">
                <a:tc>
                  <a:txBody>
                    <a:bodyPr/>
                    <a:lstStyle/>
                    <a:p>
                      <a:r>
                        <a:rPr lang="en-US" dirty="0"/>
                        <a:t>Asian</a:t>
                      </a:r>
                    </a:p>
                  </a:txBody>
                  <a:tcPr/>
                </a:tc>
                <a:tc>
                  <a:txBody>
                    <a:bodyPr/>
                    <a:lstStyle/>
                    <a:p>
                      <a:pPr algn="ctr"/>
                      <a:r>
                        <a:rPr lang="en-US" dirty="0"/>
                        <a:t>3.6</a:t>
                      </a:r>
                    </a:p>
                  </a:txBody>
                  <a:tcPr/>
                </a:tc>
                <a:tc>
                  <a:txBody>
                    <a:bodyPr/>
                    <a:lstStyle/>
                    <a:p>
                      <a:pPr algn="ctr"/>
                      <a:r>
                        <a:rPr lang="en-US" dirty="0"/>
                        <a:t>4.8</a:t>
                      </a:r>
                    </a:p>
                  </a:txBody>
                  <a:tcPr/>
                </a:tc>
                <a:tc>
                  <a:txBody>
                    <a:bodyPr/>
                    <a:lstStyle/>
                    <a:p>
                      <a:pPr algn="ctr"/>
                      <a:r>
                        <a:rPr lang="en-US" dirty="0"/>
                        <a:t>+ 1.2</a:t>
                      </a:r>
                    </a:p>
                  </a:txBody>
                  <a:tcPr/>
                </a:tc>
                <a:extLst>
                  <a:ext uri="{0D108BD9-81ED-4DB2-BD59-A6C34878D82A}">
                    <a16:rowId xmlns:a16="http://schemas.microsoft.com/office/drawing/2014/main" val="10004"/>
                  </a:ext>
                </a:extLst>
              </a:tr>
              <a:tr h="370840">
                <a:tc>
                  <a:txBody>
                    <a:bodyPr/>
                    <a:lstStyle/>
                    <a:p>
                      <a:r>
                        <a:rPr lang="en-US" dirty="0"/>
                        <a:t>Hispanic</a:t>
                      </a:r>
                    </a:p>
                  </a:txBody>
                  <a:tcPr/>
                </a:tc>
                <a:tc>
                  <a:txBody>
                    <a:bodyPr/>
                    <a:lstStyle/>
                    <a:p>
                      <a:pPr algn="ctr"/>
                      <a:r>
                        <a:rPr lang="en-US" dirty="0"/>
                        <a:t>12.5</a:t>
                      </a:r>
                    </a:p>
                  </a:txBody>
                  <a:tcPr/>
                </a:tc>
                <a:tc>
                  <a:txBody>
                    <a:bodyPr/>
                    <a:lstStyle/>
                    <a:p>
                      <a:pPr algn="ctr"/>
                      <a:r>
                        <a:rPr lang="en-US" dirty="0"/>
                        <a:t>16.3</a:t>
                      </a:r>
                    </a:p>
                  </a:txBody>
                  <a:tcPr/>
                </a:tc>
                <a:tc>
                  <a:txBody>
                    <a:bodyPr/>
                    <a:lstStyle/>
                    <a:p>
                      <a:pPr algn="ctr"/>
                      <a:r>
                        <a:rPr lang="en-US" dirty="0"/>
                        <a:t>+ 3.8</a:t>
                      </a: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1524000" y="5257800"/>
            <a:ext cx="6248400" cy="307777"/>
          </a:xfrm>
          <a:prstGeom prst="rect">
            <a:avLst/>
          </a:prstGeom>
          <a:noFill/>
        </p:spPr>
        <p:txBody>
          <a:bodyPr wrap="square" rtlCol="0">
            <a:spAutoFit/>
          </a:bodyPr>
          <a:lstStyle/>
          <a:p>
            <a:r>
              <a:rPr lang="en-US" sz="1400" dirty="0"/>
              <a:t>*Figures for racial groups and Hispanic ethnicity are not mutually exclusive.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Demographic Projections</a:t>
            </a:r>
            <a:r>
              <a:rPr lang="en-US" baseline="30000" dirty="0"/>
              <a:t>1,2</a:t>
            </a:r>
          </a:p>
        </p:txBody>
      </p:sp>
      <p:sp>
        <p:nvSpPr>
          <p:cNvPr id="3" name="Content Placeholder 2"/>
          <p:cNvSpPr>
            <a:spLocks noGrp="1"/>
          </p:cNvSpPr>
          <p:nvPr>
            <p:ph idx="1"/>
          </p:nvPr>
        </p:nvSpPr>
        <p:spPr/>
        <p:txBody>
          <a:bodyPr/>
          <a:lstStyle/>
          <a:p>
            <a:pPr>
              <a:buFont typeface="Arial" pitchFamily="34" charset="0"/>
              <a:buChar char="•"/>
            </a:pPr>
            <a:r>
              <a:rPr lang="en-US" sz="1800" dirty="0"/>
              <a:t>The Latino population, already the nation’s largest minority group, will triple in size through 2050. </a:t>
            </a:r>
          </a:p>
          <a:p>
            <a:pPr>
              <a:buFont typeface="Arial" pitchFamily="34" charset="0"/>
              <a:buChar char="•"/>
            </a:pPr>
            <a:r>
              <a:rPr lang="en-US" sz="1800" dirty="0"/>
              <a:t>Hispanics will make up 29% of the U.S. population in 2050, compared with 16% in 2010.</a:t>
            </a:r>
          </a:p>
          <a:p>
            <a:pPr>
              <a:buFont typeface="Arial" pitchFamily="34" charset="0"/>
              <a:buChar char="•"/>
            </a:pPr>
            <a:r>
              <a:rPr lang="en-US" sz="1800" dirty="0"/>
              <a:t>Whites will become a minority (47%) by 2050.</a:t>
            </a:r>
          </a:p>
          <a:p>
            <a:pPr>
              <a:buFont typeface="Arial" pitchFamily="34" charset="0"/>
              <a:buChar char="•"/>
            </a:pPr>
            <a:r>
              <a:rPr lang="en-US" sz="1800" dirty="0"/>
              <a:t>Nearly one in five Americans (19%) will be an immigrant in 2050, compared with one in eight (12%) in 2005.</a:t>
            </a:r>
          </a:p>
          <a:p>
            <a:pPr>
              <a:buFont typeface="Arial" pitchFamily="34" charset="0"/>
              <a:buChar char="•"/>
            </a:pPr>
            <a:endParaRPr lang="en-US" sz="12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Health Disparities</a:t>
            </a:r>
            <a:r>
              <a:rPr lang="en-US" baseline="30000" dirty="0"/>
              <a:t>3</a:t>
            </a:r>
          </a:p>
        </p:txBody>
      </p:sp>
      <p:sp>
        <p:nvSpPr>
          <p:cNvPr id="3" name="Content Placeholder 2"/>
          <p:cNvSpPr>
            <a:spLocks noGrp="1"/>
          </p:cNvSpPr>
          <p:nvPr>
            <p:ph idx="1"/>
          </p:nvPr>
        </p:nvSpPr>
        <p:spPr>
          <a:xfrm>
            <a:off x="685800" y="1447800"/>
            <a:ext cx="8153400" cy="3581400"/>
          </a:xfrm>
        </p:spPr>
        <p:txBody>
          <a:bodyPr/>
          <a:lstStyle/>
          <a:p>
            <a:pPr marL="0" indent="0"/>
            <a:r>
              <a:rPr lang="en-US" sz="1800" dirty="0"/>
              <a:t>Despite demographic trends, disparities in outcomes for minority groups are evident in virtually all measures of health.</a:t>
            </a:r>
          </a:p>
          <a:p>
            <a:pPr lvl="1">
              <a:buFont typeface="Arial" pitchFamily="34" charset="0"/>
              <a:buChar char="•"/>
            </a:pPr>
            <a:r>
              <a:rPr lang="en-US" sz="1400" dirty="0"/>
              <a:t>Differences remain after adjustment for socioeconomic and healthcare access factors. </a:t>
            </a:r>
          </a:p>
          <a:p>
            <a:r>
              <a:rPr lang="en-US" sz="1800" dirty="0"/>
              <a:t>Examples (from Year 2000):</a:t>
            </a:r>
            <a:r>
              <a:rPr lang="en-US" sz="2000" dirty="0"/>
              <a:t> </a:t>
            </a:r>
          </a:p>
          <a:p>
            <a:endParaRPr lang="en-US" dirty="0"/>
          </a:p>
        </p:txBody>
      </p:sp>
      <p:graphicFrame>
        <p:nvGraphicFramePr>
          <p:cNvPr id="4" name="Table 3" descr="Chart of disparities in outcomes for minority groups"/>
          <p:cNvGraphicFramePr>
            <a:graphicFrameLocks noGrp="1"/>
          </p:cNvGraphicFramePr>
          <p:nvPr>
            <p:extLst>
              <p:ext uri="{D42A27DB-BD31-4B8C-83A1-F6EECF244321}">
                <p14:modId xmlns:p14="http://schemas.microsoft.com/office/powerpoint/2010/main" val="2157707601"/>
              </p:ext>
            </p:extLst>
          </p:nvPr>
        </p:nvGraphicFramePr>
        <p:xfrm>
          <a:off x="2209800" y="2812245"/>
          <a:ext cx="5805169" cy="2853302"/>
        </p:xfrm>
        <a:graphic>
          <a:graphicData uri="http://schemas.openxmlformats.org/drawingml/2006/table">
            <a:tbl>
              <a:tblPr firstRow="1" bandRow="1">
                <a:tableStyleId>{5C22544A-7EE6-4342-B048-85BDC9FD1C3A}</a:tableStyleId>
              </a:tblPr>
              <a:tblGrid>
                <a:gridCol w="1596250">
                  <a:extLst>
                    <a:ext uri="{9D8B030D-6E8A-4147-A177-3AD203B41FA5}">
                      <a16:colId xmlns:a16="http://schemas.microsoft.com/office/drawing/2014/main" val="20000"/>
                    </a:ext>
                  </a:extLst>
                </a:gridCol>
                <a:gridCol w="1173552">
                  <a:extLst>
                    <a:ext uri="{9D8B030D-6E8A-4147-A177-3AD203B41FA5}">
                      <a16:colId xmlns:a16="http://schemas.microsoft.com/office/drawing/2014/main" val="20001"/>
                    </a:ext>
                  </a:extLst>
                </a:gridCol>
                <a:gridCol w="1659670">
                  <a:extLst>
                    <a:ext uri="{9D8B030D-6E8A-4147-A177-3AD203B41FA5}">
                      <a16:colId xmlns:a16="http://schemas.microsoft.com/office/drawing/2014/main" val="20002"/>
                    </a:ext>
                  </a:extLst>
                </a:gridCol>
                <a:gridCol w="1375697">
                  <a:extLst>
                    <a:ext uri="{9D8B030D-6E8A-4147-A177-3AD203B41FA5}">
                      <a16:colId xmlns:a16="http://schemas.microsoft.com/office/drawing/2014/main" val="20003"/>
                    </a:ext>
                  </a:extLst>
                </a:gridCol>
              </a:tblGrid>
              <a:tr h="380440">
                <a:tc>
                  <a:txBody>
                    <a:bodyPr/>
                    <a:lstStyle/>
                    <a:p>
                      <a:endParaRPr lang="en-US" sz="1400" b="1" dirty="0"/>
                    </a:p>
                  </a:txBody>
                  <a:tcPr/>
                </a:tc>
                <a:tc>
                  <a:txBody>
                    <a:bodyPr/>
                    <a:lstStyle/>
                    <a:p>
                      <a:r>
                        <a:rPr lang="en-US" sz="1400" b="1" dirty="0">
                          <a:solidFill>
                            <a:schemeClr val="tx1"/>
                          </a:solidFill>
                        </a:rPr>
                        <a:t>White</a:t>
                      </a:r>
                    </a:p>
                  </a:txBody>
                  <a:tcPr/>
                </a:tc>
                <a:tc>
                  <a:txBody>
                    <a:bodyPr/>
                    <a:lstStyle/>
                    <a:p>
                      <a:r>
                        <a:rPr lang="en-US" sz="1400" b="1" dirty="0">
                          <a:solidFill>
                            <a:schemeClr val="tx1"/>
                          </a:solidFill>
                        </a:rPr>
                        <a:t>Black/AA</a:t>
                      </a:r>
                    </a:p>
                  </a:txBody>
                  <a:tcPr/>
                </a:tc>
                <a:tc>
                  <a:txBody>
                    <a:bodyPr/>
                    <a:lstStyle/>
                    <a:p>
                      <a:r>
                        <a:rPr lang="en-US" sz="1400" b="1" dirty="0">
                          <a:solidFill>
                            <a:schemeClr val="tx1"/>
                          </a:solidFill>
                        </a:rPr>
                        <a:t>Difference</a:t>
                      </a:r>
                    </a:p>
                  </a:txBody>
                  <a:tcPr/>
                </a:tc>
                <a:extLst>
                  <a:ext uri="{0D108BD9-81ED-4DB2-BD59-A6C34878D82A}">
                    <a16:rowId xmlns:a16="http://schemas.microsoft.com/office/drawing/2014/main" val="10001"/>
                  </a:ext>
                </a:extLst>
              </a:tr>
              <a:tr h="9130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Heart disease (</a:t>
                      </a:r>
                      <a:r>
                        <a:rPr lang="en-US" sz="1400" i="1" dirty="0"/>
                        <a:t>Mortality per 100,000</a:t>
                      </a:r>
                      <a:r>
                        <a:rPr lang="en-US" sz="1400" i="0" dirty="0"/>
                        <a:t>)</a:t>
                      </a:r>
                      <a:endParaRPr lang="en-US" sz="1400" i="1" dirty="0"/>
                    </a:p>
                  </a:txBody>
                  <a:tcPr/>
                </a:tc>
                <a:tc>
                  <a:txBody>
                    <a:bodyPr/>
                    <a:lstStyle/>
                    <a:p>
                      <a:r>
                        <a:rPr lang="en-US" sz="1400" dirty="0"/>
                        <a:t>255.5</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325.8</a:t>
                      </a:r>
                    </a:p>
                    <a:p>
                      <a:endParaRPr lang="en-US" sz="1400" dirty="0"/>
                    </a:p>
                  </a:txBody>
                  <a:tcPr/>
                </a:tc>
                <a:tc>
                  <a:txBody>
                    <a:bodyPr/>
                    <a:lstStyle/>
                    <a:p>
                      <a:r>
                        <a:rPr lang="en-US" sz="1400" dirty="0"/>
                        <a:t>70.3</a:t>
                      </a:r>
                    </a:p>
                  </a:txBody>
                  <a:tcPr/>
                </a:tc>
                <a:extLst>
                  <a:ext uri="{0D108BD9-81ED-4DB2-BD59-A6C34878D82A}">
                    <a16:rowId xmlns:a16="http://schemas.microsoft.com/office/drawing/2014/main" val="10003"/>
                  </a:ext>
                </a:extLst>
              </a:tr>
              <a:tr h="9130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Cancer (</a:t>
                      </a:r>
                      <a:r>
                        <a:rPr lang="en-US" sz="1400" i="1" dirty="0"/>
                        <a:t>Mortality per 100,000</a:t>
                      </a:r>
                      <a:r>
                        <a:rPr lang="en-US" sz="1400" i="0" dirty="0"/>
                        <a:t>)</a:t>
                      </a:r>
                      <a:endParaRPr lang="en-US" sz="1400" i="1" dirty="0"/>
                    </a:p>
                  </a:txBody>
                  <a:tcPr/>
                </a:tc>
                <a:tc>
                  <a:txBody>
                    <a:bodyPr/>
                    <a:lstStyle/>
                    <a:p>
                      <a:r>
                        <a:rPr lang="en-US" sz="1400" dirty="0"/>
                        <a:t>200.6</a:t>
                      </a:r>
                    </a:p>
                  </a:txBody>
                  <a:tcPr/>
                </a:tc>
                <a:tc>
                  <a:txBody>
                    <a:bodyPr/>
                    <a:lstStyle/>
                    <a:p>
                      <a:r>
                        <a:rPr lang="en-US" sz="1400" dirty="0"/>
                        <a:t>248.5</a:t>
                      </a:r>
                    </a:p>
                  </a:txBody>
                  <a:tcPr/>
                </a:tc>
                <a:tc>
                  <a:txBody>
                    <a:bodyPr/>
                    <a:lstStyle/>
                    <a:p>
                      <a:r>
                        <a:rPr lang="en-US" sz="1400" dirty="0"/>
                        <a:t>47.9</a:t>
                      </a:r>
                    </a:p>
                  </a:txBody>
                  <a:tcPr/>
                </a:tc>
                <a:extLst>
                  <a:ext uri="{0D108BD9-81ED-4DB2-BD59-A6C34878D82A}">
                    <a16:rowId xmlns:a16="http://schemas.microsoft.com/office/drawing/2014/main" val="10004"/>
                  </a:ext>
                </a:extLst>
              </a:tr>
              <a:tr h="64674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t>HIV (</a:t>
                      </a:r>
                      <a:r>
                        <a:rPr lang="en-US" sz="1400" i="1" dirty="0"/>
                        <a:t>Infections per 100,000</a:t>
                      </a:r>
                      <a:r>
                        <a:rPr lang="en-US" sz="1400" i="0" dirty="0"/>
                        <a:t>)</a:t>
                      </a:r>
                      <a:endParaRPr lang="en-US" sz="1400" i="1" dirty="0"/>
                    </a:p>
                  </a:txBody>
                  <a:tcPr/>
                </a:tc>
                <a:tc>
                  <a:txBody>
                    <a:bodyPr/>
                    <a:lstStyle/>
                    <a:p>
                      <a:r>
                        <a:rPr lang="en-US" sz="1400" dirty="0"/>
                        <a:t>6.76</a:t>
                      </a:r>
                    </a:p>
                  </a:txBody>
                  <a:tcPr/>
                </a:tc>
                <a:tc>
                  <a:txBody>
                    <a:bodyPr/>
                    <a:lstStyle/>
                    <a:p>
                      <a:r>
                        <a:rPr lang="en-US" sz="1400" dirty="0"/>
                        <a:t>60.45</a:t>
                      </a:r>
                    </a:p>
                  </a:txBody>
                  <a:tcPr/>
                </a:tc>
                <a:tc>
                  <a:txBody>
                    <a:bodyPr/>
                    <a:lstStyle/>
                    <a:p>
                      <a:r>
                        <a:rPr lang="en-US" sz="1400" dirty="0"/>
                        <a:t>53.69</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609600"/>
          </a:xfrm>
        </p:spPr>
        <p:txBody>
          <a:bodyPr/>
          <a:lstStyle/>
          <a:p>
            <a:r>
              <a:rPr lang="en-US" dirty="0"/>
              <a:t>Disparities in Behavioral Healthcare</a:t>
            </a:r>
            <a:r>
              <a:rPr lang="en-US" baseline="30000" dirty="0"/>
              <a:t>4</a:t>
            </a:r>
          </a:p>
        </p:txBody>
      </p:sp>
      <p:sp>
        <p:nvSpPr>
          <p:cNvPr id="3" name="Content Placeholder 2"/>
          <p:cNvSpPr>
            <a:spLocks noGrp="1"/>
          </p:cNvSpPr>
          <p:nvPr>
            <p:ph idx="1"/>
          </p:nvPr>
        </p:nvSpPr>
        <p:spPr>
          <a:xfrm>
            <a:off x="685800" y="1905000"/>
            <a:ext cx="8001000" cy="3124200"/>
          </a:xfrm>
        </p:spPr>
        <p:txBody>
          <a:bodyPr/>
          <a:lstStyle/>
          <a:p>
            <a:pPr>
              <a:buFont typeface="Arial" pitchFamily="34" charset="0"/>
              <a:buChar char="•"/>
            </a:pPr>
            <a:r>
              <a:rPr lang="en-US" sz="1600" dirty="0"/>
              <a:t>African, Asian, Native, and Latino Americans needing outpatient mental healthcare are less likely to receive it than Whites.</a:t>
            </a:r>
          </a:p>
          <a:p>
            <a:pPr>
              <a:buFont typeface="Arial" pitchFamily="34" charset="0"/>
              <a:buChar char="•"/>
            </a:pPr>
            <a:r>
              <a:rPr lang="en-US" sz="1600" dirty="0"/>
              <a:t>African Americans, Latinos, Asian Americans, and Native Americans are more likely than Whites to leave mental health treatment prematurely.</a:t>
            </a:r>
          </a:p>
          <a:p>
            <a:pPr>
              <a:buFont typeface="Arial" pitchFamily="34" charset="0"/>
              <a:buChar char="•"/>
            </a:pPr>
            <a:r>
              <a:rPr lang="en-US" sz="1600" dirty="0"/>
              <a:t>African Americans and Latinos are less likely than Whites to receive guideline-adherent treatment when suffering from anxiety disorders and depression.</a:t>
            </a:r>
          </a:p>
          <a:p>
            <a:pPr>
              <a:buFont typeface="Arial" pitchFamily="34" charset="0"/>
              <a:buChar char="•"/>
            </a:pPr>
            <a:r>
              <a:rPr lang="en-US" sz="1600" dirty="0"/>
              <a:t>African Americans are overrepresented among persons suffering from serious mental illness who fail to receive “minimally adequate” treatment.</a:t>
            </a:r>
          </a:p>
          <a:p>
            <a:pPr>
              <a:buFont typeface="Arial" pitchFamily="34" charset="0"/>
              <a:buChar char="•"/>
            </a:pPr>
            <a:r>
              <a:rPr lang="en-US" sz="1600" dirty="0"/>
              <a:t>African Americans and Latinos have proved to be less likely than Whites to receive a prescription for psychotropic medication.</a:t>
            </a:r>
          </a:p>
          <a:p>
            <a:pPr>
              <a:buFont typeface="Arial" pitchFamily="34" charset="0"/>
              <a:buChar char="•"/>
            </a:pPr>
            <a:r>
              <a:rPr lang="en-US" sz="1600" dirty="0"/>
              <a:t>When they are prescribed psychotropic medications, minority individuals are more likely to receive high doses.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8001000" cy="838200"/>
          </a:xfrm>
        </p:spPr>
        <p:txBody>
          <a:bodyPr/>
          <a:lstStyle/>
          <a:p>
            <a:r>
              <a:rPr lang="en-US" dirty="0"/>
              <a:t>Causes of Health Disparities</a:t>
            </a:r>
          </a:p>
        </p:txBody>
      </p:sp>
      <p:sp>
        <p:nvSpPr>
          <p:cNvPr id="3" name="Content Placeholder 2"/>
          <p:cNvSpPr>
            <a:spLocks noGrp="1"/>
          </p:cNvSpPr>
          <p:nvPr>
            <p:ph idx="1"/>
          </p:nvPr>
        </p:nvSpPr>
        <p:spPr>
          <a:xfrm>
            <a:off x="685800" y="2057400"/>
            <a:ext cx="8001000" cy="2362200"/>
          </a:xfrm>
        </p:spPr>
        <p:txBody>
          <a:bodyPr/>
          <a:lstStyle/>
          <a:p>
            <a:pPr indent="3175"/>
            <a:r>
              <a:rPr lang="en-US" i="1" dirty="0"/>
              <a:t>“The sources of these disparities are complex, are rooted in contemporary and historic inequities, and involve many participants at several levels, including health systems, their administrative and bureaucratic processes, utilization managers, healthcare professionals, and patients.” </a:t>
            </a:r>
            <a:r>
              <a:rPr lang="en-US" baseline="30000" dirty="0"/>
              <a:t>5</a:t>
            </a:r>
            <a:br>
              <a:rPr lang="en-US" i="1" dirty="0"/>
            </a:br>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990600" y="1752600"/>
            <a:ext cx="8001000" cy="3581400"/>
          </a:xfrm>
        </p:spPr>
        <p:txBody>
          <a:bodyPr/>
          <a:lstStyle/>
          <a:p>
            <a:pPr marL="0" indent="0"/>
            <a:r>
              <a:rPr lang="en-US" dirty="0"/>
              <a:t>Have you observed or experienced any form of discrimination by: </a:t>
            </a:r>
          </a:p>
          <a:p>
            <a:pPr marL="346075" indent="-346075">
              <a:buFont typeface="Arial" pitchFamily="34" charset="0"/>
              <a:buChar char="•"/>
            </a:pPr>
            <a:r>
              <a:rPr lang="en-US" dirty="0"/>
              <a:t>healthcare systems</a:t>
            </a:r>
          </a:p>
          <a:p>
            <a:pPr>
              <a:buFont typeface="Arial" pitchFamily="34" charset="0"/>
              <a:buChar char="•"/>
            </a:pPr>
            <a:r>
              <a:rPr lang="en-US" dirty="0"/>
              <a:t>individuals working within bureaucracies</a:t>
            </a:r>
          </a:p>
          <a:p>
            <a:pPr>
              <a:buFont typeface="Arial" pitchFamily="34" charset="0"/>
              <a:buChar char="•"/>
            </a:pPr>
            <a:r>
              <a:rPr lang="en-US" dirty="0"/>
              <a:t>healthcare professionals?</a:t>
            </a:r>
          </a:p>
          <a:p>
            <a:pPr marL="0" indent="0"/>
            <a:br>
              <a:rPr lang="en-US" dirty="0"/>
            </a:br>
            <a:r>
              <a:rPr lang="en-US" dirty="0"/>
              <a:t>What happened?</a:t>
            </a:r>
          </a:p>
          <a:p>
            <a:r>
              <a:rPr lang="en-US" dirty="0"/>
              <a:t>How could it have been prevented?</a:t>
            </a:r>
          </a:p>
          <a:p>
            <a:endParaRPr lang="en-US" dirty="0"/>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694</TotalTime>
  <Words>1817</Words>
  <Application>Microsoft Office PowerPoint</Application>
  <PresentationFormat>On-screen Show (4:3)</PresentationFormat>
  <Paragraphs>211</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Bold</vt:lpstr>
      <vt:lpstr>Times</vt:lpstr>
      <vt:lpstr>Wingdings</vt:lpstr>
      <vt:lpstr>ヒラギノ角ゴ Pro W3</vt:lpstr>
      <vt:lpstr>CIHS Powerpoint Template</vt:lpstr>
      <vt:lpstr>Cross-Cultural Issues in  Integrated Care Module 8</vt:lpstr>
      <vt:lpstr>Learning Objectives</vt:lpstr>
      <vt:lpstr>Culture</vt:lpstr>
      <vt:lpstr>Increasing Cultural Diversity in U.S.</vt:lpstr>
      <vt:lpstr>Demographic Projections1,2</vt:lpstr>
      <vt:lpstr>Health Disparities3</vt:lpstr>
      <vt:lpstr>Disparities in Behavioral Healthcare4</vt:lpstr>
      <vt:lpstr>Causes of Health Disparities</vt:lpstr>
      <vt:lpstr>Discussion</vt:lpstr>
      <vt:lpstr>Cross-Cultural Education of the Healthcare Workforce</vt:lpstr>
      <vt:lpstr>Three Models</vt:lpstr>
      <vt:lpstr>Shared Objectives</vt:lpstr>
      <vt:lpstr>Improving Your Cross-Cultural Competence</vt:lpstr>
      <vt:lpstr>Improving Your Cross-Cultural Competence (Cont’d)</vt:lpstr>
      <vt:lpstr>Improving Your Cross-Cultural Competence (Cont’d - 2)</vt:lpstr>
      <vt:lpstr>Improving Cross-Cultural Competence</vt:lpstr>
      <vt:lpstr>Improving Cross-Cultural Competence (Cont’d - 3)</vt:lpstr>
      <vt:lpstr>Discussion </vt:lpstr>
      <vt:lpstr>5 A’s Model  A Flexible, Patient Centered Approach</vt:lpstr>
      <vt:lpstr>5 A’s Model</vt:lpstr>
      <vt:lpstr>Cross-Culturally Competent Integrated Behavioral Healthcare using the 5A’s</vt:lpstr>
      <vt:lpstr>Cross-Culturally Competent Integrated 5As Model</vt:lpstr>
      <vt:lpstr>Cross-Culturally Competent Integrated 5As Model (Cont’d - 2)</vt:lpstr>
      <vt:lpstr>Cross-Culturally Competent Integrated 5As Model (Cont’d)</vt:lpstr>
      <vt:lpstr>Cross-Culturally Competent Integrated 5As Model (Cont’d - 3)</vt:lpstr>
      <vt:lpstr>Cross-Culturally Competent Integrated 5As Model (Cont’d - 4)</vt:lpstr>
      <vt:lpstr>Cross-Culturally Competent Integrated 5As Model (Cont’d - 5)</vt:lpstr>
      <vt:lpstr>Cross-Culturally Competent Integrated 5As Model (Cont’d - 6)</vt:lpstr>
      <vt:lpstr>Questions?  Comments?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81</cp:revision>
  <dcterms:created xsi:type="dcterms:W3CDTF">2012-02-08T16:22:52Z</dcterms:created>
  <dcterms:modified xsi:type="dcterms:W3CDTF">2017-03-13T15:28:03Z</dcterms:modified>
</cp:coreProperties>
</file>