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9"/>
  </p:notesMasterIdLst>
  <p:handoutMasterIdLst>
    <p:handoutMasterId r:id="rId40"/>
  </p:handoutMasterIdLst>
  <p:sldIdLst>
    <p:sldId id="256" r:id="rId2"/>
    <p:sldId id="257" r:id="rId3"/>
    <p:sldId id="268" r:id="rId4"/>
    <p:sldId id="266" r:id="rId5"/>
    <p:sldId id="267" r:id="rId6"/>
    <p:sldId id="258" r:id="rId7"/>
    <p:sldId id="270" r:id="rId8"/>
    <p:sldId id="261" r:id="rId9"/>
    <p:sldId id="260" r:id="rId10"/>
    <p:sldId id="259" r:id="rId11"/>
    <p:sldId id="279" r:id="rId12"/>
    <p:sldId id="291" r:id="rId13"/>
    <p:sldId id="265" r:id="rId14"/>
    <p:sldId id="274" r:id="rId15"/>
    <p:sldId id="271" r:id="rId16"/>
    <p:sldId id="269" r:id="rId17"/>
    <p:sldId id="273" r:id="rId18"/>
    <p:sldId id="275" r:id="rId19"/>
    <p:sldId id="277" r:id="rId20"/>
    <p:sldId id="292" r:id="rId21"/>
    <p:sldId id="286" r:id="rId22"/>
    <p:sldId id="276" r:id="rId23"/>
    <p:sldId id="294" r:id="rId24"/>
    <p:sldId id="278" r:id="rId25"/>
    <p:sldId id="280" r:id="rId26"/>
    <p:sldId id="285" r:id="rId27"/>
    <p:sldId id="281" r:id="rId28"/>
    <p:sldId id="282" r:id="rId29"/>
    <p:sldId id="283" r:id="rId30"/>
    <p:sldId id="284" r:id="rId31"/>
    <p:sldId id="287" r:id="rId32"/>
    <p:sldId id="295" r:id="rId33"/>
    <p:sldId id="288" r:id="rId34"/>
    <p:sldId id="289" r:id="rId35"/>
    <p:sldId id="297" r:id="rId36"/>
    <p:sldId id="264" r:id="rId37"/>
    <p:sldId id="298" r:id="rId38"/>
  </p:sldIdLst>
  <p:sldSz cx="9144000" cy="6858000" type="screen4x3"/>
  <p:notesSz cx="6858000" cy="92964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88" autoAdjust="0"/>
  </p:normalViewPr>
  <p:slideViewPr>
    <p:cSldViewPr>
      <p:cViewPr varScale="1">
        <p:scale>
          <a:sx n="71" d="100"/>
          <a:sy n="71" d="100"/>
        </p:scale>
        <p:origin x="1166" y="53"/>
      </p:cViewPr>
      <p:guideLst>
        <p:guide orient="horz" pos="2160"/>
        <p:guide pos="2880"/>
      </p:guideLst>
    </p:cSldViewPr>
  </p:slideViewPr>
  <p:notesTextViewPr>
    <p:cViewPr>
      <p:scale>
        <a:sx n="1" d="1"/>
        <a:sy n="1" d="1"/>
      </p:scale>
      <p:origin x="0" y="0"/>
    </p:cViewPr>
  </p:notesTextViewPr>
  <p:sorterViewPr>
    <p:cViewPr>
      <p:scale>
        <a:sx n="120" d="100"/>
        <a:sy n="120" d="100"/>
      </p:scale>
      <p:origin x="0" y="10512"/>
    </p:cViewPr>
  </p:sorterViewPr>
  <p:notesViewPr>
    <p:cSldViewPr>
      <p:cViewPr>
        <p:scale>
          <a:sx n="90" d="100"/>
          <a:sy n="90" d="100"/>
        </p:scale>
        <p:origin x="-2148"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62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621"/>
          </a:xfrm>
          <a:prstGeom prst="rect">
            <a:avLst/>
          </a:prstGeom>
        </p:spPr>
        <p:txBody>
          <a:bodyPr vert="horz" lIns="91440" tIns="45720" rIns="91440" bIns="45720" rtlCol="0"/>
          <a:lstStyle>
            <a:lvl1pPr algn="r">
              <a:defRPr sz="1200"/>
            </a:lvl1pPr>
          </a:lstStyle>
          <a:p>
            <a:fld id="{C3DC9598-A507-49B7-AE25-B0B27DDA883C}" type="datetimeFigureOut">
              <a:rPr lang="en-US" smtClean="0"/>
              <a:pPr/>
              <a:t>3/13/2017</a:t>
            </a:fld>
            <a:endParaRPr lang="en-US"/>
          </a:p>
        </p:txBody>
      </p:sp>
      <p:sp>
        <p:nvSpPr>
          <p:cNvPr id="4" name="Footer Placeholder 3"/>
          <p:cNvSpPr>
            <a:spLocks noGrp="1"/>
          </p:cNvSpPr>
          <p:nvPr>
            <p:ph type="ftr" sz="quarter" idx="2"/>
          </p:nvPr>
        </p:nvSpPr>
        <p:spPr>
          <a:xfrm>
            <a:off x="1" y="8829180"/>
            <a:ext cx="2972421" cy="46562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180"/>
            <a:ext cx="2972421" cy="465621"/>
          </a:xfrm>
          <a:prstGeom prst="rect">
            <a:avLst/>
          </a:prstGeom>
        </p:spPr>
        <p:txBody>
          <a:bodyPr vert="horz" lIns="91440" tIns="45720" rIns="91440" bIns="45720" rtlCol="0" anchor="b"/>
          <a:lstStyle>
            <a:lvl1pPr algn="r">
              <a:defRPr sz="1200"/>
            </a:lvl1pPr>
          </a:lstStyle>
          <a:p>
            <a:fld id="{79C5A3C9-8818-4AE8-8A20-FD28B77FDEB2}" type="slidenum">
              <a:rPr lang="en-US" smtClean="0"/>
              <a:pPr/>
              <a:t>‹#›</a:t>
            </a:fld>
            <a:endParaRPr lang="en-US"/>
          </a:p>
        </p:txBody>
      </p:sp>
    </p:spTree>
    <p:extLst>
      <p:ext uri="{BB962C8B-B14F-4D97-AF65-F5344CB8AC3E}">
        <p14:creationId xmlns:p14="http://schemas.microsoft.com/office/powerpoint/2010/main" val="1150477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4820"/>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884613" y="1"/>
            <a:ext cx="2971800" cy="464820"/>
          </a:xfrm>
          <a:prstGeom prst="rect">
            <a:avLst/>
          </a:prstGeom>
        </p:spPr>
        <p:txBody>
          <a:bodyPr vert="horz" lIns="92757" tIns="46378" rIns="92757" bIns="46378" rtlCol="0"/>
          <a:lstStyle>
            <a:lvl1pPr algn="r">
              <a:defRPr sz="1200"/>
            </a:lvl1pPr>
          </a:lstStyle>
          <a:p>
            <a:fld id="{3669D29B-FA4A-429F-BD78-5EFCFC74829C}" type="datetimeFigureOut">
              <a:rPr lang="en-US" smtClean="0"/>
              <a:pPr/>
              <a:t>3/13/2017</a:t>
            </a:fld>
            <a:endParaRPr lang="en-US"/>
          </a:p>
        </p:txBody>
      </p:sp>
      <p:sp>
        <p:nvSpPr>
          <p:cNvPr id="4" name="Slide Image Placeholder 3"/>
          <p:cNvSpPr>
            <a:spLocks noGrp="1" noRot="1" noChangeAspect="1"/>
          </p:cNvSpPr>
          <p:nvPr>
            <p:ph type="sldImg" idx="2"/>
          </p:nvPr>
        </p:nvSpPr>
        <p:spPr>
          <a:xfrm>
            <a:off x="1104900" y="696913"/>
            <a:ext cx="4648200" cy="3487737"/>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757" tIns="46378" rIns="92757" bIns="463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2757" tIns="46378" rIns="92757" bIns="46378" rtlCol="0" anchor="b"/>
          <a:lstStyle>
            <a:lvl1pPr algn="r">
              <a:defRPr sz="1200"/>
            </a:lvl1pPr>
          </a:lstStyle>
          <a:p>
            <a:fld id="{B90F2DB6-D4B1-489C-874A-955363B88D88}" type="slidenum">
              <a:rPr lang="en-US" smtClean="0"/>
              <a:pPr/>
              <a:t>‹#›</a:t>
            </a:fld>
            <a:endParaRPr lang="en-US"/>
          </a:p>
        </p:txBody>
      </p:sp>
    </p:spTree>
    <p:extLst>
      <p:ext uri="{BB962C8B-B14F-4D97-AF65-F5344CB8AC3E}">
        <p14:creationId xmlns:p14="http://schemas.microsoft.com/office/powerpoint/2010/main" val="2690441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hcp.med.harvard.edu/ncs/publications.php"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0F2DB6-D4B1-489C-874A-955363B88D88}" type="slidenum">
              <a:rPr lang="en-US" smtClean="0"/>
              <a:pPr/>
              <a:t>1</a:t>
            </a:fld>
            <a:endParaRPr lang="en-US"/>
          </a:p>
        </p:txBody>
      </p:sp>
    </p:spTree>
    <p:extLst>
      <p:ext uri="{BB962C8B-B14F-4D97-AF65-F5344CB8AC3E}">
        <p14:creationId xmlns:p14="http://schemas.microsoft.com/office/powerpoint/2010/main" val="1957473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most useful</a:t>
            </a:r>
            <a:r>
              <a:rPr lang="en-US" baseline="0" dirty="0"/>
              <a:t> conceptual framework for understanding  co-occurring disorders is a multi-directional model in which all disorders are understood to be interactive and important.  They require comprehensive multidisciplinary assessment and treatment.</a:t>
            </a:r>
          </a:p>
          <a:p>
            <a:endParaRPr lang="en-US" baseline="0" dirty="0"/>
          </a:p>
          <a:p>
            <a:endParaRPr lang="en-US" baseline="0" dirty="0"/>
          </a:p>
          <a:p>
            <a:r>
              <a:rPr lang="en-US" baseline="0" dirty="0"/>
              <a:t>The most useful conceptual framework for co-occurring disorders is a multi-directional model in which all co-occurring disorders are seen as interacting and are assessed and treated      </a:t>
            </a:r>
            <a:endParaRPr lang="en-US" dirty="0"/>
          </a:p>
        </p:txBody>
      </p:sp>
      <p:sp>
        <p:nvSpPr>
          <p:cNvPr id="4" name="Slide Number Placeholder 3"/>
          <p:cNvSpPr>
            <a:spLocks noGrp="1"/>
          </p:cNvSpPr>
          <p:nvPr>
            <p:ph type="sldNum" sz="quarter" idx="10"/>
          </p:nvPr>
        </p:nvSpPr>
        <p:spPr/>
        <p:txBody>
          <a:bodyPr/>
          <a:lstStyle/>
          <a:p>
            <a:fld id="{B90F2DB6-D4B1-489C-874A-955363B88D88}" type="slidenum">
              <a:rPr lang="en-US" smtClean="0"/>
              <a:pPr/>
              <a:t>4</a:t>
            </a:fld>
            <a:endParaRPr lang="en-US"/>
          </a:p>
        </p:txBody>
      </p:sp>
    </p:spTree>
    <p:extLst>
      <p:ext uri="{BB962C8B-B14F-4D97-AF65-F5344CB8AC3E}">
        <p14:creationId xmlns:p14="http://schemas.microsoft.com/office/powerpoint/2010/main" val="1767411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information on co-occurring disorders is  contained in the following references:</a:t>
            </a:r>
          </a:p>
          <a:p>
            <a:pPr lvl="0"/>
            <a:r>
              <a:rPr lang="en-US" sz="1200" kern="1200" dirty="0">
                <a:solidFill>
                  <a:schemeClr val="tx1"/>
                </a:solidFill>
                <a:effectLst/>
                <a:latin typeface="+mn-lt"/>
                <a:ea typeface="+mn-ea"/>
                <a:cs typeface="+mn-cs"/>
              </a:rPr>
              <a:t>National Comorbidity Survey. (2005). NCS-R appendix tables: Table 1. Lifetime prevalence of DSM-IV/WMH-CIDI disorders by sex and cohort. Table 2. Twelve-month prevalence of DSM-IV/WMH-CIDI disorders by sex and cohort. Accessed at: </a:t>
            </a:r>
            <a:r>
              <a:rPr lang="en-US" sz="1200" kern="1200" dirty="0">
                <a:solidFill>
                  <a:schemeClr val="tx1"/>
                </a:solidFill>
                <a:effectLst/>
                <a:latin typeface="+mn-lt"/>
                <a:ea typeface="+mn-ea"/>
                <a:cs typeface="+mn-cs"/>
                <a:hlinkClick r:id="rId3" tooltip="National Comorbidity Survey"/>
              </a:rPr>
              <a:t>http://www.hcp.med.harvard.edu/ncs/publications.php</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Kessler, R.C., </a:t>
            </a:r>
            <a:r>
              <a:rPr lang="en-US" sz="1200" kern="1200" dirty="0" err="1">
                <a:solidFill>
                  <a:schemeClr val="tx1"/>
                </a:solidFill>
                <a:effectLst/>
                <a:latin typeface="+mn-lt"/>
                <a:ea typeface="+mn-ea"/>
                <a:cs typeface="+mn-cs"/>
              </a:rPr>
              <a:t>Sonnega</a:t>
            </a:r>
            <a:r>
              <a:rPr lang="en-US" sz="1200" kern="1200" dirty="0">
                <a:solidFill>
                  <a:schemeClr val="tx1"/>
                </a:solidFill>
                <a:effectLst/>
                <a:latin typeface="+mn-lt"/>
                <a:ea typeface="+mn-ea"/>
                <a:cs typeface="+mn-cs"/>
              </a:rPr>
              <a:t>, A., </a:t>
            </a:r>
            <a:r>
              <a:rPr lang="en-US" sz="1200" kern="1200" dirty="0" err="1">
                <a:solidFill>
                  <a:schemeClr val="tx1"/>
                </a:solidFill>
                <a:effectLst/>
                <a:latin typeface="+mn-lt"/>
                <a:ea typeface="+mn-ea"/>
                <a:cs typeface="+mn-cs"/>
              </a:rPr>
              <a:t>Bromet</a:t>
            </a:r>
            <a:r>
              <a:rPr lang="en-US" sz="1200" kern="1200" dirty="0">
                <a:solidFill>
                  <a:schemeClr val="tx1"/>
                </a:solidFill>
                <a:effectLst/>
                <a:latin typeface="+mn-lt"/>
                <a:ea typeface="+mn-ea"/>
                <a:cs typeface="+mn-cs"/>
              </a:rPr>
              <a:t>, E. Hughes, M., &amp; Nelson, C.B. (1995). Posttraumatic stress disorder in the National Comorbidity Survey. </a:t>
            </a:r>
            <a:r>
              <a:rPr lang="en-US" sz="1200" i="1" kern="1200" dirty="0">
                <a:solidFill>
                  <a:schemeClr val="tx1"/>
                </a:solidFill>
                <a:effectLst/>
                <a:latin typeface="+mn-lt"/>
                <a:ea typeface="+mn-ea"/>
                <a:cs typeface="+mn-cs"/>
              </a:rPr>
              <a:t>Archives of General Psychiatry, 52(12)</a:t>
            </a:r>
            <a:r>
              <a:rPr lang="en-US" sz="1200" kern="1200" dirty="0">
                <a:solidFill>
                  <a:schemeClr val="tx1"/>
                </a:solidFill>
                <a:effectLst/>
                <a:latin typeface="+mn-lt"/>
                <a:ea typeface="+mn-ea"/>
                <a:cs typeface="+mn-cs"/>
              </a:rPr>
              <a:t>, 1048-1060.</a:t>
            </a:r>
          </a:p>
          <a:p>
            <a:pPr lvl="0"/>
            <a:r>
              <a:rPr lang="en-US" sz="1200" kern="1200" dirty="0" err="1">
                <a:solidFill>
                  <a:schemeClr val="tx1"/>
                </a:solidFill>
                <a:effectLst/>
                <a:latin typeface="+mn-lt"/>
                <a:ea typeface="+mn-ea"/>
                <a:cs typeface="+mn-cs"/>
              </a:rPr>
              <a:t>Gabbay</a:t>
            </a:r>
            <a:r>
              <a:rPr lang="en-US" sz="1200" kern="1200" dirty="0">
                <a:solidFill>
                  <a:schemeClr val="tx1"/>
                </a:solidFill>
                <a:effectLst/>
                <a:latin typeface="+mn-lt"/>
                <a:ea typeface="+mn-ea"/>
                <a:cs typeface="+mn-cs"/>
              </a:rPr>
              <a:t>, V., </a:t>
            </a:r>
            <a:r>
              <a:rPr lang="en-US" sz="1200" kern="1200" dirty="0" err="1">
                <a:solidFill>
                  <a:schemeClr val="tx1"/>
                </a:solidFill>
                <a:effectLst/>
                <a:latin typeface="+mn-lt"/>
                <a:ea typeface="+mn-ea"/>
                <a:cs typeface="+mn-cs"/>
              </a:rPr>
              <a:t>Oatis</a:t>
            </a:r>
            <a:r>
              <a:rPr lang="en-US" sz="1200" kern="1200" dirty="0">
                <a:solidFill>
                  <a:schemeClr val="tx1"/>
                </a:solidFill>
                <a:effectLst/>
                <a:latin typeface="+mn-lt"/>
                <a:ea typeface="+mn-ea"/>
                <a:cs typeface="+mn-cs"/>
              </a:rPr>
              <a:t>, M.D., Silva, R.R., &amp; Hirsch, G. (2004). Epidemiological aspects of PTSD in children and adolescents. In Raul R. Silva (Ed.), </a:t>
            </a:r>
            <a:r>
              <a:rPr lang="en-US" sz="1200" i="1" kern="1200" dirty="0">
                <a:solidFill>
                  <a:schemeClr val="tx1"/>
                </a:solidFill>
                <a:effectLst/>
                <a:latin typeface="+mn-lt"/>
                <a:ea typeface="+mn-ea"/>
                <a:cs typeface="+mn-cs"/>
              </a:rPr>
              <a:t>Posttraumatic Stress Disorder in Children and Adolescents: Handbook</a:t>
            </a:r>
            <a:r>
              <a:rPr lang="en-US" sz="1200" kern="1200" dirty="0">
                <a:solidFill>
                  <a:schemeClr val="tx1"/>
                </a:solidFill>
                <a:effectLst/>
                <a:latin typeface="+mn-lt"/>
                <a:ea typeface="+mn-ea"/>
                <a:cs typeface="+mn-cs"/>
              </a:rPr>
              <a:t> (1-17). New York: Norton.</a:t>
            </a:r>
          </a:p>
          <a:p>
            <a:pPr lvl="0"/>
            <a:r>
              <a:rPr lang="en-US" sz="1200" kern="1200" dirty="0">
                <a:solidFill>
                  <a:schemeClr val="tx1"/>
                </a:solidFill>
                <a:effectLst/>
                <a:latin typeface="+mn-lt"/>
                <a:ea typeface="+mn-ea"/>
                <a:cs typeface="+mn-cs"/>
              </a:rPr>
              <a:t>Kilpatrick, D.G., Ruggiero, K.J., </a:t>
            </a:r>
            <a:r>
              <a:rPr lang="en-US" sz="1200" kern="1200" dirty="0" err="1">
                <a:solidFill>
                  <a:schemeClr val="tx1"/>
                </a:solidFill>
                <a:effectLst/>
                <a:latin typeface="+mn-lt"/>
                <a:ea typeface="+mn-ea"/>
                <a:cs typeface="+mn-cs"/>
              </a:rPr>
              <a:t>Acierno</a:t>
            </a:r>
            <a:r>
              <a:rPr lang="en-US" sz="1200" kern="1200" dirty="0">
                <a:solidFill>
                  <a:schemeClr val="tx1"/>
                </a:solidFill>
                <a:effectLst/>
                <a:latin typeface="+mn-lt"/>
                <a:ea typeface="+mn-ea"/>
                <a:cs typeface="+mn-cs"/>
              </a:rPr>
              <a:t>, R., Saunders, B.E., </a:t>
            </a:r>
            <a:r>
              <a:rPr lang="en-US" sz="1200" kern="1200" dirty="0" err="1">
                <a:solidFill>
                  <a:schemeClr val="tx1"/>
                </a:solidFill>
                <a:effectLst/>
                <a:latin typeface="+mn-lt"/>
                <a:ea typeface="+mn-ea"/>
                <a:cs typeface="+mn-cs"/>
              </a:rPr>
              <a:t>Resnick</a:t>
            </a:r>
            <a:r>
              <a:rPr lang="en-US" sz="1200" kern="1200" dirty="0">
                <a:solidFill>
                  <a:schemeClr val="tx1"/>
                </a:solidFill>
                <a:effectLst/>
                <a:latin typeface="+mn-lt"/>
                <a:ea typeface="+mn-ea"/>
                <a:cs typeface="+mn-cs"/>
              </a:rPr>
              <a:t>, H.S., &amp; Best, C.L. (2003). Violence and risk of PTSD, major depression, substance abuse/dependence, and comorbidity: results from the National Survey of Adolescents. </a:t>
            </a:r>
            <a:r>
              <a:rPr lang="en-US" sz="1200" i="1" kern="1200" dirty="0">
                <a:solidFill>
                  <a:schemeClr val="tx1"/>
                </a:solidFill>
                <a:effectLst/>
                <a:latin typeface="+mn-lt"/>
                <a:ea typeface="+mn-ea"/>
                <a:cs typeface="+mn-cs"/>
              </a:rPr>
              <a:t>Journal of Consulting and Clinical Psychology</a:t>
            </a:r>
            <a:r>
              <a:rPr lang="en-US" sz="1200" kern="1200" dirty="0">
                <a:solidFill>
                  <a:schemeClr val="tx1"/>
                </a:solidFill>
                <a:effectLst/>
                <a:latin typeface="+mn-lt"/>
                <a:ea typeface="+mn-ea"/>
                <a:cs typeface="+mn-cs"/>
              </a:rPr>
              <a:t>, 71(4), 692-700.</a:t>
            </a:r>
          </a:p>
          <a:p>
            <a:endParaRPr lang="en-US" dirty="0"/>
          </a:p>
        </p:txBody>
      </p:sp>
      <p:sp>
        <p:nvSpPr>
          <p:cNvPr id="4" name="Slide Number Placeholder 3"/>
          <p:cNvSpPr>
            <a:spLocks noGrp="1"/>
          </p:cNvSpPr>
          <p:nvPr>
            <p:ph type="sldNum" sz="quarter" idx="10"/>
          </p:nvPr>
        </p:nvSpPr>
        <p:spPr/>
        <p:txBody>
          <a:bodyPr/>
          <a:lstStyle/>
          <a:p>
            <a:fld id="{B90F2DB6-D4B1-489C-874A-955363B88D88}" type="slidenum">
              <a:rPr lang="en-US" smtClean="0"/>
              <a:pPr/>
              <a:t>8</a:t>
            </a:fld>
            <a:endParaRPr lang="en-US"/>
          </a:p>
        </p:txBody>
      </p:sp>
    </p:spTree>
    <p:extLst>
      <p:ext uri="{BB962C8B-B14F-4D97-AF65-F5344CB8AC3E}">
        <p14:creationId xmlns:p14="http://schemas.microsoft.com/office/powerpoint/2010/main" val="780421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Social workers have an extremely important role to play in the client’s decision to take medication. Social workers can support</a:t>
            </a:r>
            <a:r>
              <a:rPr lang="en-US" baseline="0" dirty="0"/>
              <a:t> client compliance with medication </a:t>
            </a:r>
            <a:r>
              <a:rPr lang="en-US" dirty="0"/>
              <a:t>by providing information</a:t>
            </a:r>
            <a:r>
              <a:rPr lang="en-US" baseline="0" dirty="0"/>
              <a:t> and education that allows the client to have realistic expectations for what may be achieved with medication.  Social workers can also help the client achieve his or her goals for improvement with medication by developing clear target symptoms that allow the effect of  medication to be assessed. Listening to the clients experience with medication and helping the person connect taking medication to some other regular activity (e.g. breakfast) is a way to develop structure to support medication compliance.</a:t>
            </a:r>
            <a:endParaRPr lang="en-US" dirty="0"/>
          </a:p>
        </p:txBody>
      </p:sp>
      <p:sp>
        <p:nvSpPr>
          <p:cNvPr id="4" name="Slide Number Placeholder 3"/>
          <p:cNvSpPr>
            <a:spLocks noGrp="1"/>
          </p:cNvSpPr>
          <p:nvPr>
            <p:ph type="sldNum" sz="quarter" idx="10"/>
          </p:nvPr>
        </p:nvSpPr>
        <p:spPr/>
        <p:txBody>
          <a:bodyPr/>
          <a:lstStyle/>
          <a:p>
            <a:fld id="{B90F2DB6-D4B1-489C-874A-955363B88D88}" type="slidenum">
              <a:rPr lang="en-US" smtClean="0"/>
              <a:pPr/>
              <a:t>24</a:t>
            </a:fld>
            <a:endParaRPr lang="en-US"/>
          </a:p>
        </p:txBody>
      </p:sp>
    </p:spTree>
    <p:extLst>
      <p:ext uri="{BB962C8B-B14F-4D97-AF65-F5344CB8AC3E}">
        <p14:creationId xmlns:p14="http://schemas.microsoft.com/office/powerpoint/2010/main" val="3938542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Atypical antipsychotic medications are of particular concern as they are associated with hyperlipidemia &amp; diabetes (i.e. Risperdal, </a:t>
            </a:r>
            <a:r>
              <a:rPr lang="en-US" dirty="0" err="1"/>
              <a:t>Albilify</a:t>
            </a:r>
            <a:r>
              <a:rPr lang="en-US" dirty="0"/>
              <a:t>…) -- these are being advertised &amp; prescribed more and more for depression, and it is important for Social Workers to know the impacts of this medication class &amp; that it is often prescribed across diagnoses</a:t>
            </a:r>
          </a:p>
          <a:p>
            <a:endParaRPr lang="en-US" dirty="0"/>
          </a:p>
          <a:p>
            <a:r>
              <a:rPr lang="en-US" dirty="0"/>
              <a:t>Consult the NIMH website for medication for additional up-to-date information on psychiatric medications </a:t>
            </a:r>
            <a:r>
              <a:rPr lang="en-US"/>
              <a:t>including </a:t>
            </a:r>
            <a:r>
              <a:rPr lang="en-US" dirty="0"/>
              <a:t>t</a:t>
            </a:r>
            <a:r>
              <a:rPr lang="en-US"/>
              <a:t>ypes </a:t>
            </a:r>
            <a:r>
              <a:rPr lang="en-US" dirty="0"/>
              <a:t>of medications used to treat mental disorders</a:t>
            </a:r>
          </a:p>
          <a:p>
            <a:r>
              <a:rPr lang="en-US" dirty="0"/>
              <a:t>side effects of medications, directions for taking medications, and </a:t>
            </a:r>
          </a:p>
          <a:p>
            <a:r>
              <a:rPr lang="en-US" dirty="0"/>
              <a:t>warnings about medications from the U.S. Food and Drug Administration (FDA).</a:t>
            </a:r>
          </a:p>
          <a:p>
            <a:r>
              <a:rPr lang="en-US" dirty="0"/>
              <a:t>http://www.nimh.nih.gov/health/publications/mental-health-medications/complete-index.shtml</a:t>
            </a:r>
          </a:p>
          <a:p>
            <a:endParaRPr lang="en-US" dirty="0"/>
          </a:p>
        </p:txBody>
      </p:sp>
      <p:sp>
        <p:nvSpPr>
          <p:cNvPr id="4" name="Slide Number Placeholder 3"/>
          <p:cNvSpPr>
            <a:spLocks noGrp="1"/>
          </p:cNvSpPr>
          <p:nvPr>
            <p:ph type="sldNum" sz="quarter" idx="10"/>
          </p:nvPr>
        </p:nvSpPr>
        <p:spPr/>
        <p:txBody>
          <a:bodyPr/>
          <a:lstStyle/>
          <a:p>
            <a:fld id="{B90F2DB6-D4B1-489C-874A-955363B88D88}" type="slidenum">
              <a:rPr lang="en-US" smtClean="0"/>
              <a:pPr/>
              <a:t>31</a:t>
            </a:fld>
            <a:endParaRPr lang="en-US"/>
          </a:p>
        </p:txBody>
      </p:sp>
    </p:spTree>
    <p:extLst>
      <p:ext uri="{BB962C8B-B14F-4D97-AF65-F5344CB8AC3E}">
        <p14:creationId xmlns:p14="http://schemas.microsoft.com/office/powerpoint/2010/main" val="30159834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310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a:t>Click to edit Master title style</a:t>
            </a:r>
          </a:p>
        </p:txBody>
      </p:sp>
      <p:sp>
        <p:nvSpPr>
          <p:cNvPr id="3" name="Text Placeholder 2"/>
          <p:cNvSpPr>
            <a:spLocks noGrp="1"/>
          </p:cNvSpPr>
          <p:nvPr>
            <p:ph type="body" sz="half" idx="1"/>
          </p:nvPr>
        </p:nvSpPr>
        <p:spPr>
          <a:xfrm>
            <a:off x="1066800" y="1981200"/>
            <a:ext cx="36957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914900" y="1981200"/>
            <a:ext cx="3695700" cy="4114800"/>
          </a:xfrm>
        </p:spPr>
        <p:txBody>
          <a:bodyPr>
            <a:normAutofit/>
          </a:bodyPr>
          <a:lstStyle/>
          <a:p>
            <a:pPr lvl="0"/>
            <a:endParaRPr lang="en-US" noProof="0"/>
          </a:p>
        </p:txBody>
      </p:sp>
      <p:sp>
        <p:nvSpPr>
          <p:cNvPr id="5" name="Date Placeholder 9"/>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6" name="Footer Placeholder 21"/>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17"/>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15F3567-34E3-4A92-AB21-3DE119DAAB0A}" type="slidenum">
              <a:rPr lang="en-US"/>
              <a:pPr>
                <a:defRPr/>
              </a:pPr>
              <a:t>‹#›</a:t>
            </a:fld>
            <a:endParaRPr lang="en-US"/>
          </a:p>
        </p:txBody>
      </p:sp>
    </p:spTree>
    <p:extLst>
      <p:ext uri="{BB962C8B-B14F-4D97-AF65-F5344CB8AC3E}">
        <p14:creationId xmlns:p14="http://schemas.microsoft.com/office/powerpoint/2010/main" val="3961155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743200"/>
            <a:ext cx="7772400" cy="1676401"/>
          </a:xfrm>
        </p:spPr>
        <p:txBody>
          <a:bodyPr>
            <a:noAutofit/>
          </a:bodyPr>
          <a:lstStyle/>
          <a:p>
            <a:br>
              <a:rPr lang="en-US" sz="3200" b="1" dirty="0">
                <a:cs typeface="Arial" pitchFamily="34" charset="0"/>
              </a:rPr>
            </a:br>
            <a:r>
              <a:rPr lang="en-US" sz="2800" b="1" dirty="0">
                <a:cs typeface="Arial" pitchFamily="34" charset="0"/>
              </a:rPr>
              <a:t>Medication and Integrated Healthcare</a:t>
            </a:r>
            <a:br>
              <a:rPr lang="en-US" sz="2800" b="1" dirty="0">
                <a:cs typeface="Arial" pitchFamily="34" charset="0"/>
              </a:rPr>
            </a:br>
            <a:r>
              <a:rPr lang="en-US" sz="2800" b="1" dirty="0">
                <a:cs typeface="Arial" pitchFamily="34" charset="0"/>
              </a:rPr>
              <a:t>Module 9</a:t>
            </a:r>
            <a:br>
              <a:rPr lang="en-US" sz="2800" b="1" dirty="0"/>
            </a:br>
            <a:endParaRPr lang="en-US" sz="2800" dirty="0"/>
          </a:p>
        </p:txBody>
      </p:sp>
      <p:sp>
        <p:nvSpPr>
          <p:cNvPr id="3" name="Subtitle 2"/>
          <p:cNvSpPr>
            <a:spLocks noGrp="1"/>
          </p:cNvSpPr>
          <p:nvPr>
            <p:ph type="subTitle" idx="1"/>
          </p:nvPr>
        </p:nvSpPr>
        <p:spPr>
          <a:xfrm>
            <a:off x="1752600" y="4343400"/>
            <a:ext cx="6400800" cy="1447800"/>
          </a:xfrm>
        </p:spPr>
        <p:txBody>
          <a:bodyPr>
            <a:normAutofit/>
          </a:bodyPr>
          <a:lstStyle/>
          <a:p>
            <a:r>
              <a:rPr lang="en-US" b="1" dirty="0">
                <a:solidFill>
                  <a:schemeClr val="tx1"/>
                </a:solidFill>
                <a:cs typeface="Arial" pitchFamily="34" charset="0"/>
              </a:rPr>
              <a:t>Marion Becker, PhD</a:t>
            </a:r>
          </a:p>
          <a:p>
            <a:r>
              <a:rPr lang="en-US" b="1" dirty="0">
                <a:solidFill>
                  <a:schemeClr val="tx1"/>
                </a:solidFill>
                <a:cs typeface="Arial" pitchFamily="34" charset="0"/>
              </a:rPr>
              <a:t>School of Social Work</a:t>
            </a:r>
          </a:p>
          <a:p>
            <a:r>
              <a:rPr lang="en-US" b="1" dirty="0">
                <a:solidFill>
                  <a:schemeClr val="tx1"/>
                </a:solidFill>
                <a:cs typeface="Arial" pitchFamily="34" charset="0"/>
              </a:rPr>
              <a:t>University of South Florida</a:t>
            </a:r>
            <a:endParaRPr lang="en-US" dirty="0">
              <a:solidFill>
                <a:schemeClr val="tx1"/>
              </a:solidFill>
              <a:cs typeface="Arial" pitchFamily="34" charset="0"/>
            </a:endParaRPr>
          </a:p>
        </p:txBody>
      </p:sp>
    </p:spTree>
    <p:extLst>
      <p:ext uri="{BB962C8B-B14F-4D97-AF65-F5344CB8AC3E}">
        <p14:creationId xmlns:p14="http://schemas.microsoft.com/office/powerpoint/2010/main" val="3383059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229600" cy="605589"/>
          </a:xfrm>
        </p:spPr>
        <p:txBody>
          <a:bodyPr/>
          <a:lstStyle/>
          <a:p>
            <a:r>
              <a:rPr lang="en-US" sz="2800" b="1" dirty="0"/>
              <a:t>NCS-R Results (Cont’d)</a:t>
            </a:r>
            <a:endParaRPr lang="en-US" sz="2800" dirty="0"/>
          </a:p>
        </p:txBody>
      </p:sp>
      <p:sp>
        <p:nvSpPr>
          <p:cNvPr id="3" name="Content Placeholder 2"/>
          <p:cNvSpPr>
            <a:spLocks noGrp="1"/>
          </p:cNvSpPr>
          <p:nvPr>
            <p:ph idx="1"/>
          </p:nvPr>
        </p:nvSpPr>
        <p:spPr>
          <a:xfrm>
            <a:off x="762000" y="1828800"/>
            <a:ext cx="8229600" cy="3733800"/>
          </a:xfrm>
        </p:spPr>
        <p:txBody>
          <a:bodyPr>
            <a:normAutofit/>
          </a:bodyPr>
          <a:lstStyle/>
          <a:p>
            <a:pPr>
              <a:buFont typeface="Wingdings" pitchFamily="2" charset="2"/>
              <a:buChar char="§"/>
              <a:defRPr/>
            </a:pPr>
            <a:r>
              <a:rPr lang="en-US" dirty="0"/>
              <a:t>27.7% reported two or more  mental disorders and 17.3% had three or more</a:t>
            </a:r>
          </a:p>
          <a:p>
            <a:pPr>
              <a:buFont typeface="Wingdings" pitchFamily="2" charset="2"/>
              <a:buChar char="§"/>
              <a:defRPr/>
            </a:pPr>
            <a:r>
              <a:rPr lang="en-US" dirty="0"/>
              <a:t>Most common life-time disorders</a:t>
            </a:r>
          </a:p>
          <a:p>
            <a:pPr lvl="1">
              <a:buFont typeface="Wingdings" pitchFamily="2" charset="2"/>
              <a:buChar char="§"/>
              <a:defRPr/>
            </a:pPr>
            <a:r>
              <a:rPr lang="en-US" dirty="0"/>
              <a:t>Major Depressive Disorder (16.6%)</a:t>
            </a:r>
          </a:p>
          <a:p>
            <a:pPr lvl="1">
              <a:buFont typeface="Wingdings" pitchFamily="2" charset="2"/>
              <a:buChar char="§"/>
              <a:defRPr/>
            </a:pPr>
            <a:r>
              <a:rPr lang="en-US" dirty="0"/>
              <a:t>Alcohol abuse (13.2%)</a:t>
            </a:r>
          </a:p>
          <a:p>
            <a:pPr lvl="1">
              <a:buFont typeface="Wingdings" pitchFamily="2" charset="2"/>
              <a:buChar char="§"/>
              <a:defRPr/>
            </a:pPr>
            <a:r>
              <a:rPr lang="en-US" dirty="0"/>
              <a:t>Social phobias (12.1%)</a:t>
            </a:r>
          </a:p>
          <a:p>
            <a:pPr>
              <a:buFont typeface="Wingdings" pitchFamily="2" charset="2"/>
              <a:buChar char="§"/>
              <a:defRPr/>
            </a:pPr>
            <a:r>
              <a:rPr lang="en-US" dirty="0"/>
              <a:t>Less than 20% of the study population accounted for 50% of the lifetime disorders </a:t>
            </a:r>
            <a:r>
              <a:rPr lang="en-US" baseline="30000" dirty="0"/>
              <a:t>1</a:t>
            </a:r>
          </a:p>
          <a:p>
            <a:pPr eaLnBrk="0" hangingPunct="0">
              <a:spcBef>
                <a:spcPts val="600"/>
              </a:spcBef>
              <a:buClr>
                <a:schemeClr val="bg2"/>
              </a:buClr>
              <a:buNone/>
              <a:defRPr/>
            </a:pPr>
            <a:endParaRPr lang="en-US" kern="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27080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609600"/>
          </a:xfrm>
        </p:spPr>
        <p:txBody>
          <a:bodyPr>
            <a:normAutofit/>
          </a:bodyPr>
          <a:lstStyle/>
          <a:p>
            <a:r>
              <a:rPr lang="en-US" sz="2800" b="1" dirty="0"/>
              <a:t>Co-occurring Trauma and PTSD</a:t>
            </a:r>
          </a:p>
        </p:txBody>
      </p:sp>
      <p:sp>
        <p:nvSpPr>
          <p:cNvPr id="3" name="Content Placeholder 2"/>
          <p:cNvSpPr>
            <a:spLocks noGrp="1"/>
          </p:cNvSpPr>
          <p:nvPr>
            <p:ph idx="1"/>
          </p:nvPr>
        </p:nvSpPr>
        <p:spPr>
          <a:xfrm>
            <a:off x="457200" y="2057400"/>
            <a:ext cx="8458200" cy="2895600"/>
          </a:xfrm>
        </p:spPr>
        <p:txBody>
          <a:bodyPr>
            <a:normAutofit/>
          </a:bodyPr>
          <a:lstStyle/>
          <a:p>
            <a:pPr>
              <a:buFont typeface="Arial" pitchFamily="34" charset="0"/>
              <a:buChar char="•"/>
            </a:pPr>
            <a:r>
              <a:rPr lang="en-US" dirty="0"/>
              <a:t>Co-occurring substance use disorders, mental disorders and  previous traumatic experience or PTSD has emerged as a major clinical, public health and research focus over the past decade because  this combination of disorders is associated with poor physical health, poor treatment outcome, severe illness course, and high service utilization.</a:t>
            </a:r>
            <a:r>
              <a:rPr lang="en-US" baseline="30000" dirty="0"/>
              <a:t>5</a:t>
            </a:r>
          </a:p>
        </p:txBody>
      </p:sp>
    </p:spTree>
    <p:extLst>
      <p:ext uri="{BB962C8B-B14F-4D97-AF65-F5344CB8AC3E}">
        <p14:creationId xmlns:p14="http://schemas.microsoft.com/office/powerpoint/2010/main" val="173907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914400"/>
            <a:ext cx="8229600" cy="685800"/>
          </a:xfrm>
        </p:spPr>
        <p:txBody>
          <a:bodyPr/>
          <a:lstStyle/>
          <a:p>
            <a:r>
              <a:rPr lang="en-US" b="1" dirty="0"/>
              <a:t>Co-occurring Trauma and PTSD (Cont’d)</a:t>
            </a:r>
            <a:endParaRPr lang="en-US" dirty="0"/>
          </a:p>
        </p:txBody>
      </p:sp>
      <p:sp>
        <p:nvSpPr>
          <p:cNvPr id="3" name="Rectangle 2"/>
          <p:cNvSpPr/>
          <p:nvPr/>
        </p:nvSpPr>
        <p:spPr>
          <a:xfrm>
            <a:off x="457200" y="1600200"/>
            <a:ext cx="8229600" cy="4154984"/>
          </a:xfrm>
          <a:prstGeom prst="rect">
            <a:avLst/>
          </a:prstGeom>
        </p:spPr>
        <p:txBody>
          <a:bodyPr wrap="square">
            <a:spAutoFit/>
          </a:bodyPr>
          <a:lstStyle/>
          <a:p>
            <a:pPr marL="457200" indent="-457200">
              <a:buFont typeface="Wingdings" pitchFamily="2" charset="2"/>
              <a:buChar char="§"/>
            </a:pPr>
            <a:r>
              <a:rPr lang="en-US" sz="2400" dirty="0"/>
              <a:t>The NCS-R estimated the lifetime prevalence of PTSD among adult Americans to be 6.8%. Current past year PTSD prevalence was estimated at 3.5%.The lifetime prevalence of PTSD among men was 3.6% and among women was 9.7%. The twelve month prevalence was 1.8% among men and 5.2% among women.</a:t>
            </a:r>
            <a:r>
              <a:rPr lang="en-US" sz="2400" baseline="30000" dirty="0"/>
              <a:t>6</a:t>
            </a:r>
          </a:p>
          <a:p>
            <a:pPr marL="457200" indent="-457200">
              <a:buFont typeface="Wingdings" pitchFamily="2" charset="2"/>
              <a:buChar char="§"/>
            </a:pPr>
            <a:endParaRPr lang="en-US" sz="2400" dirty="0"/>
          </a:p>
          <a:p>
            <a:pPr marL="457200" indent="-457200">
              <a:buFont typeface="Wingdings" pitchFamily="2" charset="2"/>
              <a:buChar char="§"/>
            </a:pPr>
            <a:r>
              <a:rPr lang="en-US" sz="2400" dirty="0"/>
              <a:t>Persons with a history of traumatic experience and/or PTSD require (at a minimum) services that are  trauma informed and when possible should have access to trauma specific services. </a:t>
            </a:r>
            <a:r>
              <a:rPr lang="en-US" sz="2400" baseline="30000" dirty="0"/>
              <a:t>7</a:t>
            </a:r>
          </a:p>
        </p:txBody>
      </p:sp>
    </p:spTree>
    <p:extLst>
      <p:ext uri="{BB962C8B-B14F-4D97-AF65-F5344CB8AC3E}">
        <p14:creationId xmlns:p14="http://schemas.microsoft.com/office/powerpoint/2010/main" val="3609336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normAutofit/>
          </a:bodyPr>
          <a:lstStyle/>
          <a:p>
            <a:r>
              <a:rPr lang="en-US" sz="2800" b="1" dirty="0"/>
              <a:t>Persons with Co-occurring Mental Health and Substance Use Disorders  frequently have…</a:t>
            </a:r>
          </a:p>
        </p:txBody>
      </p:sp>
      <p:sp>
        <p:nvSpPr>
          <p:cNvPr id="3" name="Content Placeholder 2"/>
          <p:cNvSpPr>
            <a:spLocks noGrp="1"/>
          </p:cNvSpPr>
          <p:nvPr>
            <p:ph idx="1"/>
          </p:nvPr>
        </p:nvSpPr>
        <p:spPr>
          <a:xfrm>
            <a:off x="685800" y="1951037"/>
            <a:ext cx="8229600" cy="3154363"/>
          </a:xfrm>
        </p:spPr>
        <p:txBody>
          <a:bodyPr>
            <a:normAutofit/>
          </a:bodyPr>
          <a:lstStyle/>
          <a:p>
            <a:pPr marL="0" indent="0">
              <a:lnSpc>
                <a:spcPct val="90000"/>
              </a:lnSpc>
              <a:buNone/>
            </a:pPr>
            <a:endParaRPr lang="en-US" dirty="0"/>
          </a:p>
          <a:p>
            <a:pPr>
              <a:lnSpc>
                <a:spcPct val="90000"/>
              </a:lnSpc>
              <a:buFont typeface="Arial" pitchFamily="34" charset="0"/>
              <a:buChar char="•"/>
            </a:pPr>
            <a:r>
              <a:rPr lang="en-US" dirty="0"/>
              <a:t>Problems in regulating thought, affect and behavior.</a:t>
            </a:r>
          </a:p>
          <a:p>
            <a:pPr>
              <a:lnSpc>
                <a:spcPct val="90000"/>
              </a:lnSpc>
              <a:buFont typeface="Arial" pitchFamily="34" charset="0"/>
              <a:buChar char="•"/>
            </a:pPr>
            <a:r>
              <a:rPr lang="en-US" dirty="0"/>
              <a:t>Poor self esteem </a:t>
            </a:r>
          </a:p>
          <a:p>
            <a:pPr>
              <a:lnSpc>
                <a:spcPct val="90000"/>
              </a:lnSpc>
              <a:buFont typeface="Arial" pitchFamily="34" charset="0"/>
              <a:buChar char="•"/>
            </a:pPr>
            <a:r>
              <a:rPr lang="en-US" dirty="0"/>
              <a:t>Poor physical health</a:t>
            </a:r>
          </a:p>
          <a:p>
            <a:pPr>
              <a:lnSpc>
                <a:spcPct val="90000"/>
              </a:lnSpc>
              <a:buFont typeface="Arial" pitchFamily="34" charset="0"/>
              <a:buChar char="•"/>
            </a:pPr>
            <a:r>
              <a:rPr lang="en-US" dirty="0"/>
              <a:t>Modest or low income</a:t>
            </a:r>
          </a:p>
          <a:p>
            <a:pPr>
              <a:lnSpc>
                <a:spcPct val="90000"/>
              </a:lnSpc>
              <a:buFont typeface="Arial" pitchFamily="34" charset="0"/>
              <a:buChar char="•"/>
            </a:pPr>
            <a:r>
              <a:rPr lang="en-US" dirty="0"/>
              <a:t>Poor compliance with treatment recommendations and increased risk of prescription drug abuse</a:t>
            </a:r>
          </a:p>
        </p:txBody>
      </p:sp>
    </p:spTree>
    <p:extLst>
      <p:ext uri="{BB962C8B-B14F-4D97-AF65-F5344CB8AC3E}">
        <p14:creationId xmlns:p14="http://schemas.microsoft.com/office/powerpoint/2010/main" val="3628693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p:cNvSpPr>
            <a:spLocks noGrp="1" noChangeArrowheads="1"/>
          </p:cNvSpPr>
          <p:nvPr>
            <p:ph type="title"/>
          </p:nvPr>
        </p:nvSpPr>
        <p:spPr>
          <a:xfrm>
            <a:off x="533400" y="990600"/>
            <a:ext cx="8153400" cy="1143000"/>
          </a:xfrm>
        </p:spPr>
        <p:txBody>
          <a:bodyPr>
            <a:normAutofit/>
          </a:bodyPr>
          <a:lstStyle/>
          <a:p>
            <a:pPr eaLnBrk="1" hangingPunct="1">
              <a:defRPr/>
            </a:pPr>
            <a:r>
              <a:rPr lang="en-US" sz="2800" b="1" dirty="0">
                <a:solidFill>
                  <a:schemeClr val="tx1">
                    <a:lumMod val="50000"/>
                  </a:schemeClr>
                </a:solidFill>
                <a:latin typeface="+mn-lt"/>
              </a:rPr>
              <a:t>The Fastest Growing Drug Abuse Problem is Prescription Drug Abuse (PDA)</a:t>
            </a:r>
          </a:p>
        </p:txBody>
      </p:sp>
      <p:sp>
        <p:nvSpPr>
          <p:cNvPr id="51203" name="Rectangle 1027"/>
          <p:cNvSpPr>
            <a:spLocks noGrp="1" noChangeArrowheads="1"/>
          </p:cNvSpPr>
          <p:nvPr>
            <p:ph idx="1"/>
          </p:nvPr>
        </p:nvSpPr>
        <p:spPr>
          <a:xfrm>
            <a:off x="1371600" y="2438400"/>
            <a:ext cx="6629400" cy="2895600"/>
          </a:xfrm>
        </p:spPr>
        <p:txBody>
          <a:bodyPr>
            <a:noAutofit/>
          </a:bodyPr>
          <a:lstStyle/>
          <a:p>
            <a:pPr>
              <a:buFont typeface="Wingdings" pitchFamily="2" charset="2"/>
              <a:buChar char="§"/>
            </a:pPr>
            <a:r>
              <a:rPr lang="en-US" dirty="0"/>
              <a:t>PDA  is defined as: “use of a prescription drug other than in the manner or for the time period prescribed, or by a person for whom the drug was not prescribed” (WHO 2007)</a:t>
            </a:r>
          </a:p>
        </p:txBody>
      </p:sp>
    </p:spTree>
    <p:extLst>
      <p:ext uri="{BB962C8B-B14F-4D97-AF65-F5344CB8AC3E}">
        <p14:creationId xmlns:p14="http://schemas.microsoft.com/office/powerpoint/2010/main" val="3031705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609600"/>
          </a:xfrm>
        </p:spPr>
        <p:txBody>
          <a:bodyPr>
            <a:normAutofit/>
          </a:bodyPr>
          <a:lstStyle/>
          <a:p>
            <a:r>
              <a:rPr lang="en-US" sz="2800" b="1" dirty="0"/>
              <a:t>Prescription Drug Abuse (PDA)</a:t>
            </a:r>
          </a:p>
        </p:txBody>
      </p:sp>
      <p:sp>
        <p:nvSpPr>
          <p:cNvPr id="3" name="Content Placeholder 2"/>
          <p:cNvSpPr>
            <a:spLocks noGrp="1"/>
          </p:cNvSpPr>
          <p:nvPr>
            <p:ph idx="1"/>
          </p:nvPr>
        </p:nvSpPr>
        <p:spPr>
          <a:xfrm>
            <a:off x="685800" y="1828800"/>
            <a:ext cx="8229600" cy="3505200"/>
          </a:xfrm>
        </p:spPr>
        <p:txBody>
          <a:bodyPr>
            <a:normAutofit/>
          </a:bodyPr>
          <a:lstStyle/>
          <a:p>
            <a:pPr>
              <a:buFont typeface="Arial" pitchFamily="34" charset="0"/>
              <a:buChar char="•"/>
            </a:pPr>
            <a:r>
              <a:rPr lang="en-US" dirty="0">
                <a:latin typeface="Calibri" pitchFamily="34" charset="0"/>
                <a:cs typeface="Calibri" pitchFamily="34" charset="0"/>
              </a:rPr>
              <a:t>Nationally, prescription drug problems account for 5 to 20% of hospitalizations</a:t>
            </a:r>
          </a:p>
          <a:p>
            <a:pPr>
              <a:buFont typeface="Arial" pitchFamily="34" charset="0"/>
              <a:buChar char="•"/>
            </a:pPr>
            <a:endParaRPr lang="en-US" dirty="0">
              <a:latin typeface="Calibri" pitchFamily="34" charset="0"/>
              <a:cs typeface="Calibri" pitchFamily="34" charset="0"/>
            </a:endParaRPr>
          </a:p>
          <a:p>
            <a:pPr>
              <a:buFont typeface="Arial" pitchFamily="34" charset="0"/>
              <a:buChar char="•"/>
            </a:pPr>
            <a:r>
              <a:rPr lang="en-US" dirty="0">
                <a:latin typeface="Calibri" pitchFamily="34" charset="0"/>
                <a:cs typeface="Calibri" pitchFamily="34" charset="0"/>
              </a:rPr>
              <a:t>Estimated cost of healthcare for adults with drug events…..</a:t>
            </a:r>
          </a:p>
          <a:p>
            <a:pPr lvl="1">
              <a:buClr>
                <a:srgbClr val="00B050"/>
              </a:buClr>
              <a:buFont typeface="Arial" pitchFamily="34" charset="0"/>
              <a:buChar char="•"/>
            </a:pPr>
            <a:r>
              <a:rPr lang="en-US" sz="2400" dirty="0">
                <a:latin typeface="Calibri" pitchFamily="34" charset="0"/>
                <a:cs typeface="Calibri" pitchFamily="34" charset="0"/>
              </a:rPr>
              <a:t>$77 billion for ambulatory care</a:t>
            </a:r>
          </a:p>
          <a:p>
            <a:pPr lvl="1">
              <a:buClr>
                <a:srgbClr val="00B050"/>
              </a:buClr>
              <a:buFont typeface="Arial" pitchFamily="34" charset="0"/>
              <a:buChar char="•"/>
            </a:pPr>
            <a:r>
              <a:rPr lang="en-US" sz="2400" dirty="0">
                <a:latin typeface="Calibri" pitchFamily="34" charset="0"/>
                <a:cs typeface="Calibri" pitchFamily="34" charset="0"/>
              </a:rPr>
              <a:t>$8 billion for institutionalized persons including hospital inpatients. </a:t>
            </a:r>
            <a:r>
              <a:rPr lang="en-US" sz="2400" baseline="30000" dirty="0">
                <a:latin typeface="Calibri" pitchFamily="34" charset="0"/>
                <a:cs typeface="Calibri" pitchFamily="34" charset="0"/>
              </a:rPr>
              <a:t>8 </a:t>
            </a:r>
          </a:p>
          <a:p>
            <a:endParaRPr lang="en-US" dirty="0"/>
          </a:p>
        </p:txBody>
      </p:sp>
    </p:spTree>
    <p:extLst>
      <p:ext uri="{BB962C8B-B14F-4D97-AF65-F5344CB8AC3E}">
        <p14:creationId xmlns:p14="http://schemas.microsoft.com/office/powerpoint/2010/main" val="1761233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Some Things Severe Mental Illness &amp; Substance Dependence Have in Common</a:t>
            </a:r>
          </a:p>
        </p:txBody>
      </p:sp>
      <p:sp>
        <p:nvSpPr>
          <p:cNvPr id="3" name="Content Placeholder 2"/>
          <p:cNvSpPr>
            <a:spLocks noGrp="1"/>
          </p:cNvSpPr>
          <p:nvPr>
            <p:ph idx="1"/>
          </p:nvPr>
        </p:nvSpPr>
        <p:spPr/>
        <p:txBody>
          <a:bodyPr>
            <a:normAutofit/>
          </a:bodyPr>
          <a:lstStyle/>
          <a:p>
            <a:pPr marL="457200" indent="-457200">
              <a:buFont typeface="Arial" pitchFamily="34" charset="0"/>
              <a:buChar char="•"/>
            </a:pPr>
            <a:r>
              <a:rPr lang="en-US" sz="2600" dirty="0">
                <a:latin typeface="Calibri" pitchFamily="34" charset="0"/>
                <a:cs typeface="Calibri" pitchFamily="34" charset="0"/>
              </a:rPr>
              <a:t>Lifelong potential for relapse </a:t>
            </a:r>
          </a:p>
          <a:p>
            <a:pPr marL="457200" indent="-457200">
              <a:buFont typeface="Arial" pitchFamily="34" charset="0"/>
              <a:buChar char="•"/>
            </a:pPr>
            <a:r>
              <a:rPr lang="en-US" sz="2600" dirty="0">
                <a:latin typeface="Calibri" pitchFamily="34" charset="0"/>
                <a:cs typeface="Calibri" pitchFamily="34" charset="0"/>
              </a:rPr>
              <a:t>Loss of control</a:t>
            </a:r>
          </a:p>
          <a:p>
            <a:pPr marL="457200" indent="-457200">
              <a:buFont typeface="Arial" pitchFamily="34" charset="0"/>
              <a:buChar char="•"/>
            </a:pPr>
            <a:r>
              <a:rPr lang="en-US" sz="2600" dirty="0">
                <a:latin typeface="Calibri" pitchFamily="34" charset="0"/>
                <a:cs typeface="Calibri" pitchFamily="34" charset="0"/>
              </a:rPr>
              <a:t>Recovery despite on-going illness</a:t>
            </a:r>
          </a:p>
          <a:p>
            <a:pPr marL="457200" indent="-457200">
              <a:buFont typeface="Arial" pitchFamily="34" charset="0"/>
              <a:buChar char="•"/>
            </a:pPr>
            <a:r>
              <a:rPr lang="en-US" sz="2600" dirty="0">
                <a:latin typeface="Calibri" pitchFamily="34" charset="0"/>
                <a:cs typeface="Calibri" pitchFamily="34" charset="0"/>
              </a:rPr>
              <a:t>Denial, guilt, shame, depression</a:t>
            </a:r>
          </a:p>
          <a:p>
            <a:pPr marL="457200" indent="-457200">
              <a:buFont typeface="Arial" pitchFamily="34" charset="0"/>
              <a:buChar char="•"/>
            </a:pPr>
            <a:r>
              <a:rPr lang="en-US" sz="2600" dirty="0">
                <a:latin typeface="Calibri" pitchFamily="34" charset="0"/>
                <a:cs typeface="Calibri" pitchFamily="34" charset="0"/>
              </a:rPr>
              <a:t>Interventions need to be stage of change specific </a:t>
            </a:r>
          </a:p>
          <a:p>
            <a:pPr marL="457200" indent="-457200">
              <a:buFont typeface="Arial" pitchFamily="34" charset="0"/>
              <a:buChar char="•"/>
            </a:pPr>
            <a:r>
              <a:rPr lang="en-US" sz="2600" dirty="0">
                <a:latin typeface="Calibri" pitchFamily="34" charset="0"/>
                <a:cs typeface="Calibri" pitchFamily="34" charset="0"/>
              </a:rPr>
              <a:t>Adherence with treatment recommendations is often a major problem </a:t>
            </a:r>
          </a:p>
          <a:p>
            <a:pPr marL="0" indent="0">
              <a:buNone/>
            </a:pPr>
            <a:endParaRPr lang="en-US" dirty="0"/>
          </a:p>
        </p:txBody>
      </p:sp>
    </p:spTree>
    <p:extLst>
      <p:ext uri="{BB962C8B-B14F-4D97-AF65-F5344CB8AC3E}">
        <p14:creationId xmlns:p14="http://schemas.microsoft.com/office/powerpoint/2010/main" val="1918937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4" name="Rectangle 8"/>
          <p:cNvSpPr>
            <a:spLocks noGrp="1" noChangeArrowheads="1"/>
          </p:cNvSpPr>
          <p:nvPr>
            <p:ph type="title"/>
          </p:nvPr>
        </p:nvSpPr>
        <p:spPr>
          <a:xfrm>
            <a:off x="609600" y="990601"/>
            <a:ext cx="8153400" cy="685799"/>
          </a:xfrm>
        </p:spPr>
        <p:txBody>
          <a:bodyPr/>
          <a:lstStyle/>
          <a:p>
            <a:pPr eaLnBrk="1" fontAlgn="auto" hangingPunct="1">
              <a:spcAft>
                <a:spcPts val="0"/>
              </a:spcAft>
              <a:defRPr/>
            </a:pPr>
            <a:r>
              <a:rPr lang="en-US" sz="2800" dirty="0"/>
              <a:t>Double Jeopardy</a:t>
            </a:r>
          </a:p>
        </p:txBody>
      </p:sp>
      <p:sp>
        <p:nvSpPr>
          <p:cNvPr id="4100" name="Rectangle 10"/>
          <p:cNvSpPr>
            <a:spLocks noGrp="1" noChangeArrowheads="1"/>
          </p:cNvSpPr>
          <p:nvPr>
            <p:ph type="body" sz="half" idx="1"/>
          </p:nvPr>
        </p:nvSpPr>
        <p:spPr>
          <a:xfrm>
            <a:off x="685800" y="1828800"/>
            <a:ext cx="7924800" cy="3505200"/>
          </a:xfrm>
        </p:spPr>
        <p:txBody>
          <a:bodyPr>
            <a:normAutofit/>
          </a:bodyPr>
          <a:lstStyle/>
          <a:p>
            <a:pPr>
              <a:buFont typeface="Arial" pitchFamily="34" charset="0"/>
              <a:buChar char="•"/>
            </a:pPr>
            <a:r>
              <a:rPr lang="en-US" dirty="0"/>
              <a:t>The converging effects of ageism and sexism put older adults with co-occurring disorders at a particular disadvantage and increased risk of inadequate and inappropriate care for their MH and SUD</a:t>
            </a:r>
          </a:p>
          <a:p>
            <a:pPr eaLnBrk="1" hangingPunct="1"/>
            <a:endParaRPr lang="en-US" sz="2800" dirty="0"/>
          </a:p>
        </p:txBody>
      </p:sp>
    </p:spTree>
    <p:extLst>
      <p:ext uri="{BB962C8B-B14F-4D97-AF65-F5344CB8AC3E}">
        <p14:creationId xmlns:p14="http://schemas.microsoft.com/office/powerpoint/2010/main" val="3681899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382000" cy="838200"/>
          </a:xfrm>
        </p:spPr>
        <p:txBody>
          <a:bodyPr>
            <a:noAutofit/>
          </a:bodyPr>
          <a:lstStyle/>
          <a:p>
            <a:r>
              <a:rPr lang="en-US" sz="2800" b="1" dirty="0"/>
              <a:t>Medication Management in Integrated Healthcare (IC)</a:t>
            </a:r>
          </a:p>
        </p:txBody>
      </p:sp>
      <p:sp>
        <p:nvSpPr>
          <p:cNvPr id="3" name="Content Placeholder 2"/>
          <p:cNvSpPr>
            <a:spLocks noGrp="1"/>
          </p:cNvSpPr>
          <p:nvPr>
            <p:ph idx="1"/>
          </p:nvPr>
        </p:nvSpPr>
        <p:spPr>
          <a:xfrm>
            <a:off x="381000" y="1981200"/>
            <a:ext cx="8229600" cy="4419600"/>
          </a:xfrm>
        </p:spPr>
        <p:txBody>
          <a:bodyPr>
            <a:normAutofit/>
          </a:bodyPr>
          <a:lstStyle/>
          <a:p>
            <a:pPr>
              <a:buFont typeface="Arial" pitchFamily="34" charset="0"/>
              <a:buChar char="•"/>
            </a:pPr>
            <a:r>
              <a:rPr lang="en-US" sz="2200" dirty="0"/>
              <a:t>Medication has been the mainstay of treatment for mental disorders. Medication management of persons with co-occurring medical, mental  and substance use disorders is complicated and critical for treatment success</a:t>
            </a:r>
          </a:p>
          <a:p>
            <a:pPr>
              <a:buFont typeface="Arial" pitchFamily="34" charset="0"/>
              <a:buChar char="•"/>
            </a:pPr>
            <a:r>
              <a:rPr lang="en-US" sz="2200" dirty="0"/>
              <a:t>Non-adherence with prescribed medication among psychiatric patients is a very common problem that can undermine treatment success </a:t>
            </a:r>
            <a:r>
              <a:rPr lang="en-US" sz="2200" baseline="30000" dirty="0"/>
              <a:t>9</a:t>
            </a:r>
          </a:p>
          <a:p>
            <a:pPr>
              <a:buFont typeface="Arial" pitchFamily="34" charset="0"/>
              <a:buChar char="•"/>
            </a:pPr>
            <a:r>
              <a:rPr lang="en-US" sz="2200" dirty="0"/>
              <a:t>Successful medication management of psychiatric patients depends on the active involvement and collaboration of the client, social worker and the entire healthcare team</a:t>
            </a:r>
          </a:p>
          <a:p>
            <a:pPr>
              <a:buFont typeface="Arial" pitchFamily="34" charset="0"/>
              <a:buChar char="•"/>
            </a:pPr>
            <a:endParaRPr lang="en-US" sz="2200" dirty="0"/>
          </a:p>
          <a:p>
            <a:pPr>
              <a:buFont typeface="Arial" pitchFamily="34" charset="0"/>
              <a:buChar char="•"/>
            </a:pPr>
            <a:endParaRPr lang="en-US" sz="2200" dirty="0"/>
          </a:p>
        </p:txBody>
      </p:sp>
    </p:spTree>
    <p:extLst>
      <p:ext uri="{BB962C8B-B14F-4D97-AF65-F5344CB8AC3E}">
        <p14:creationId xmlns:p14="http://schemas.microsoft.com/office/powerpoint/2010/main" val="4132462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03838"/>
            <a:ext cx="8763000" cy="543962"/>
          </a:xfrm>
        </p:spPr>
        <p:txBody>
          <a:bodyPr>
            <a:noAutofit/>
          </a:bodyPr>
          <a:lstStyle/>
          <a:p>
            <a:r>
              <a:rPr lang="en-US" sz="2800" b="1" dirty="0"/>
              <a:t>Medication Treatment</a:t>
            </a:r>
            <a:endParaRPr lang="en-US" sz="2800" dirty="0"/>
          </a:p>
        </p:txBody>
      </p:sp>
      <p:sp>
        <p:nvSpPr>
          <p:cNvPr id="3" name="Content Placeholder 2"/>
          <p:cNvSpPr>
            <a:spLocks noGrp="1"/>
          </p:cNvSpPr>
          <p:nvPr>
            <p:ph idx="1"/>
          </p:nvPr>
        </p:nvSpPr>
        <p:spPr>
          <a:xfrm>
            <a:off x="381000" y="1676400"/>
            <a:ext cx="8534400" cy="4343400"/>
          </a:xfrm>
        </p:spPr>
        <p:txBody>
          <a:bodyPr>
            <a:noAutofit/>
          </a:bodyPr>
          <a:lstStyle/>
          <a:p>
            <a:pPr>
              <a:buClr>
                <a:srgbClr val="00B050"/>
              </a:buClr>
              <a:buFont typeface="Arial" pitchFamily="34" charset="0"/>
              <a:buChar char="•"/>
            </a:pPr>
            <a:r>
              <a:rPr lang="en-US" sz="2200" dirty="0"/>
              <a:t>Psychopharmacology is ever-changing. Existing medications are taken off the market and new medications are introduced at an ever-increasing rate making it imperative that social workers stay abreast of current and emerging information regarding mechanism of action, therapeutic dosing, safety and efficacy of psychiatric medications being prescribed.  </a:t>
            </a:r>
          </a:p>
          <a:p>
            <a:pPr>
              <a:buClr>
                <a:srgbClr val="00B050"/>
              </a:buClr>
              <a:buFont typeface="Arial" pitchFamily="34" charset="0"/>
              <a:buChar char="•"/>
            </a:pPr>
            <a:r>
              <a:rPr lang="en-US" sz="2200" dirty="0"/>
              <a:t>Their are four major classes of psychiatric medication </a:t>
            </a:r>
          </a:p>
          <a:p>
            <a:pPr lvl="1">
              <a:buClr>
                <a:srgbClr val="00B050"/>
              </a:buClr>
              <a:buFont typeface="Arial" pitchFamily="34" charset="0"/>
              <a:buChar char="•"/>
            </a:pPr>
            <a:r>
              <a:rPr lang="en-US" dirty="0"/>
              <a:t>Antipsychotics</a:t>
            </a:r>
          </a:p>
          <a:p>
            <a:pPr lvl="1">
              <a:buClr>
                <a:srgbClr val="00B050"/>
              </a:buClr>
              <a:buFont typeface="Arial" pitchFamily="34" charset="0"/>
              <a:buChar char="•"/>
            </a:pPr>
            <a:r>
              <a:rPr lang="en-US" dirty="0"/>
              <a:t>Antidepressants</a:t>
            </a:r>
          </a:p>
          <a:p>
            <a:pPr lvl="1">
              <a:buClr>
                <a:srgbClr val="00B050"/>
              </a:buClr>
              <a:buFont typeface="Arial" pitchFamily="34" charset="0"/>
              <a:buChar char="•"/>
            </a:pPr>
            <a:r>
              <a:rPr lang="en-US" dirty="0"/>
              <a:t>Mood Stabilizers</a:t>
            </a:r>
          </a:p>
          <a:p>
            <a:pPr lvl="1">
              <a:buClr>
                <a:srgbClr val="00B050"/>
              </a:buClr>
              <a:buFont typeface="Arial" pitchFamily="34" charset="0"/>
              <a:buChar char="•"/>
            </a:pPr>
            <a:r>
              <a:rPr lang="en-US" dirty="0"/>
              <a:t>Anxiolytics and sleeping pills               </a:t>
            </a:r>
          </a:p>
        </p:txBody>
      </p:sp>
    </p:spTree>
    <p:extLst>
      <p:ext uri="{BB962C8B-B14F-4D97-AF65-F5344CB8AC3E}">
        <p14:creationId xmlns:p14="http://schemas.microsoft.com/office/powerpoint/2010/main" val="1541055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371600"/>
          </a:xfrm>
        </p:spPr>
        <p:txBody>
          <a:bodyPr>
            <a:normAutofit/>
          </a:bodyPr>
          <a:lstStyle/>
          <a:p>
            <a:r>
              <a:rPr lang="en-US" sz="2800" b="1" dirty="0"/>
              <a:t>Medication Issues in Integrated Healthcare Module 9: Outline</a:t>
            </a:r>
          </a:p>
        </p:txBody>
      </p:sp>
      <p:sp>
        <p:nvSpPr>
          <p:cNvPr id="3" name="Content Placeholder 2"/>
          <p:cNvSpPr>
            <a:spLocks noGrp="1"/>
          </p:cNvSpPr>
          <p:nvPr>
            <p:ph idx="1"/>
          </p:nvPr>
        </p:nvSpPr>
        <p:spPr>
          <a:xfrm>
            <a:off x="685800" y="1981200"/>
            <a:ext cx="7772400" cy="3657600"/>
          </a:xfrm>
        </p:spPr>
        <p:txBody>
          <a:bodyPr>
            <a:normAutofit/>
          </a:bodyPr>
          <a:lstStyle/>
          <a:p>
            <a:pPr marL="457200" indent="-457200">
              <a:buFont typeface="Arial" pitchFamily="34" charset="0"/>
              <a:buChar char="•"/>
            </a:pPr>
            <a:r>
              <a:rPr lang="en-US" sz="2000" dirty="0"/>
              <a:t>Common comorbid medical and mental illnesses</a:t>
            </a:r>
          </a:p>
          <a:p>
            <a:pPr marL="457200" indent="-457200">
              <a:buFont typeface="Arial" pitchFamily="34" charset="0"/>
              <a:buChar char="•"/>
            </a:pPr>
            <a:r>
              <a:rPr lang="en-US" sz="2000" dirty="0"/>
              <a:t>Prevalence of co-occurring mental health and  substance use disorders </a:t>
            </a:r>
          </a:p>
          <a:p>
            <a:pPr marL="457200" indent="-457200">
              <a:buFont typeface="Arial" pitchFamily="34" charset="0"/>
              <a:buChar char="•"/>
            </a:pPr>
            <a:r>
              <a:rPr lang="en-US" sz="2000" dirty="0"/>
              <a:t>Medication management in integrated healthcare</a:t>
            </a:r>
          </a:p>
          <a:p>
            <a:pPr marL="457200" indent="-457200">
              <a:buFont typeface="Arial" pitchFamily="34" charset="0"/>
              <a:buChar char="•"/>
            </a:pPr>
            <a:r>
              <a:rPr lang="en-US" sz="2000" dirty="0"/>
              <a:t>Social workers role in medication management</a:t>
            </a:r>
          </a:p>
          <a:p>
            <a:pPr marL="457200" indent="-457200">
              <a:buFont typeface="Arial" pitchFamily="34" charset="0"/>
              <a:buChar char="•"/>
            </a:pPr>
            <a:r>
              <a:rPr lang="en-US" sz="2000" dirty="0"/>
              <a:t>Medication monitoring</a:t>
            </a:r>
          </a:p>
          <a:p>
            <a:pPr marL="457200" indent="-457200">
              <a:buFont typeface="Arial" pitchFamily="34" charset="0"/>
              <a:buChar char="•"/>
            </a:pPr>
            <a:r>
              <a:rPr lang="en-US" sz="2000" dirty="0"/>
              <a:t>Medication management strategies</a:t>
            </a:r>
          </a:p>
          <a:p>
            <a:pPr marL="457200" indent="-457200">
              <a:buFont typeface="Arial" pitchFamily="34" charset="0"/>
              <a:buChar char="•"/>
            </a:pPr>
            <a:r>
              <a:rPr lang="en-US" sz="2000" dirty="0"/>
              <a:t>Medication side effects  </a:t>
            </a:r>
          </a:p>
          <a:p>
            <a:pPr marL="457200" indent="-457200">
              <a:buFont typeface="Arial" pitchFamily="34" charset="0"/>
              <a:buChar char="•"/>
            </a:pPr>
            <a:r>
              <a:rPr lang="en-US" sz="2000" dirty="0"/>
              <a:t>Diabetes and metabolic syndrome</a:t>
            </a:r>
          </a:p>
          <a:p>
            <a:pPr marL="457200" indent="-457200">
              <a:buFont typeface="Arial" pitchFamily="34" charset="0"/>
              <a:buChar char="•"/>
            </a:pPr>
            <a:r>
              <a:rPr lang="en-US" sz="2000" dirty="0"/>
              <a:t>Medication assistance programs</a:t>
            </a:r>
          </a:p>
          <a:p>
            <a:endParaRPr lang="en-US" sz="2800" dirty="0"/>
          </a:p>
          <a:p>
            <a:endParaRPr lang="en-US" dirty="0"/>
          </a:p>
        </p:txBody>
      </p:sp>
    </p:spTree>
    <p:extLst>
      <p:ext uri="{BB962C8B-B14F-4D97-AF65-F5344CB8AC3E}">
        <p14:creationId xmlns:p14="http://schemas.microsoft.com/office/powerpoint/2010/main" val="1423975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r>
              <a:rPr lang="en-US" sz="2800" b="1" dirty="0"/>
              <a:t>Medication Treatment </a:t>
            </a:r>
            <a:r>
              <a:rPr lang="en-US" sz="2800" b="1" dirty="0"/>
              <a:t>(Cont’d)</a:t>
            </a:r>
            <a:endParaRPr lang="en-US" sz="2800" dirty="0"/>
          </a:p>
        </p:txBody>
      </p:sp>
      <p:sp>
        <p:nvSpPr>
          <p:cNvPr id="3" name="Content Placeholder 2"/>
          <p:cNvSpPr>
            <a:spLocks noGrp="1"/>
          </p:cNvSpPr>
          <p:nvPr>
            <p:ph idx="1"/>
          </p:nvPr>
        </p:nvSpPr>
        <p:spPr>
          <a:xfrm>
            <a:off x="685800" y="1676400"/>
            <a:ext cx="8001000" cy="3962400"/>
          </a:xfrm>
        </p:spPr>
        <p:txBody>
          <a:bodyPr>
            <a:normAutofit/>
          </a:bodyPr>
          <a:lstStyle/>
          <a:p>
            <a:pPr>
              <a:buFont typeface="Arial" pitchFamily="34" charset="0"/>
              <a:buChar char="•"/>
            </a:pPr>
            <a:r>
              <a:rPr lang="en-US" dirty="0"/>
              <a:t>The module assigned reading on pharmacologic competency provides detailed foundational information on specific psychiatric medications and their use.</a:t>
            </a:r>
          </a:p>
          <a:p>
            <a:pPr>
              <a:buFont typeface="Arial" pitchFamily="34" charset="0"/>
              <a:buChar char="•"/>
            </a:pPr>
            <a:r>
              <a:rPr lang="en-US" dirty="0"/>
              <a:t>For additional information use the medication-related web-links provided  in the course Toolkit to obtain the most current </a:t>
            </a:r>
            <a:r>
              <a:rPr lang="en-US" i="1" dirty="0"/>
              <a:t>real-time</a:t>
            </a:r>
            <a:r>
              <a:rPr lang="en-US" dirty="0"/>
              <a:t> information on specific psychiatric medications</a:t>
            </a:r>
          </a:p>
          <a:p>
            <a:pPr>
              <a:buFont typeface="Arial" pitchFamily="34" charset="0"/>
              <a:buChar char="•"/>
            </a:pPr>
            <a:r>
              <a:rPr lang="en-US" dirty="0"/>
              <a:t>Remember that medication does not cure mental illness. It is used to control symptoms and is most effective when used in combination with psychotherapy</a:t>
            </a:r>
          </a:p>
          <a:p>
            <a:pPr>
              <a:buFont typeface="Arial" pitchFamily="34" charset="0"/>
              <a:buChar char="•"/>
            </a:pPr>
            <a:endParaRPr lang="en-US" dirty="0"/>
          </a:p>
        </p:txBody>
      </p:sp>
    </p:spTree>
    <p:extLst>
      <p:ext uri="{BB962C8B-B14F-4D97-AF65-F5344CB8AC3E}">
        <p14:creationId xmlns:p14="http://schemas.microsoft.com/office/powerpoint/2010/main" val="1822310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639762"/>
          </a:xfrm>
        </p:spPr>
        <p:txBody>
          <a:bodyPr>
            <a:normAutofit/>
          </a:bodyPr>
          <a:lstStyle/>
          <a:p>
            <a:r>
              <a:rPr lang="en-US" sz="2800" b="1" dirty="0"/>
              <a:t>Alternative  Approaches</a:t>
            </a:r>
          </a:p>
        </p:txBody>
      </p:sp>
      <p:sp>
        <p:nvSpPr>
          <p:cNvPr id="3" name="Content Placeholder 2"/>
          <p:cNvSpPr>
            <a:spLocks noGrp="1"/>
          </p:cNvSpPr>
          <p:nvPr>
            <p:ph idx="1"/>
          </p:nvPr>
        </p:nvSpPr>
        <p:spPr>
          <a:xfrm>
            <a:off x="609600" y="1447800"/>
            <a:ext cx="8229600" cy="990600"/>
          </a:xfrm>
        </p:spPr>
        <p:txBody>
          <a:bodyPr numCol="1">
            <a:noAutofit/>
          </a:bodyPr>
          <a:lstStyle/>
          <a:p>
            <a:pPr>
              <a:buFont typeface="Arial" pitchFamily="34" charset="0"/>
              <a:buChar char="•"/>
            </a:pPr>
            <a:r>
              <a:rPr lang="en-US" dirty="0"/>
              <a:t>In addition to medication your client nay be using other approaches to treatment?  Inquire about the use of:   </a:t>
            </a:r>
          </a:p>
        </p:txBody>
      </p:sp>
      <p:sp>
        <p:nvSpPr>
          <p:cNvPr id="4" name="Rectangle 3"/>
          <p:cNvSpPr/>
          <p:nvPr/>
        </p:nvSpPr>
        <p:spPr>
          <a:xfrm>
            <a:off x="762000" y="2362200"/>
            <a:ext cx="7620000" cy="3170099"/>
          </a:xfrm>
          <a:prstGeom prst="rect">
            <a:avLst/>
          </a:prstGeom>
        </p:spPr>
        <p:txBody>
          <a:bodyPr wrap="square" numCol="2">
            <a:spAutoFit/>
          </a:bodyPr>
          <a:lstStyle/>
          <a:p>
            <a:pPr marL="800100" lvl="1" indent="-342900">
              <a:buFont typeface="Arial" pitchFamily="34" charset="0"/>
              <a:buChar char="•"/>
            </a:pPr>
            <a:r>
              <a:rPr lang="en-US" sz="2000" dirty="0"/>
              <a:t>Herbs</a:t>
            </a:r>
          </a:p>
          <a:p>
            <a:pPr marL="800100" lvl="1" indent="-342900">
              <a:buFont typeface="Arial" pitchFamily="34" charset="0"/>
              <a:buChar char="•"/>
            </a:pPr>
            <a:r>
              <a:rPr lang="en-US" sz="2000" dirty="0"/>
              <a:t>Vitamins</a:t>
            </a:r>
          </a:p>
          <a:p>
            <a:pPr marL="800100" lvl="1" indent="-342900">
              <a:buFont typeface="Arial" pitchFamily="34" charset="0"/>
              <a:buChar char="•"/>
            </a:pPr>
            <a:r>
              <a:rPr lang="en-US" sz="2000" dirty="0"/>
              <a:t>Light Therapy</a:t>
            </a:r>
          </a:p>
          <a:p>
            <a:pPr marL="800100" lvl="1" indent="-342900">
              <a:buFont typeface="Arial" pitchFamily="34" charset="0"/>
              <a:buChar char="•"/>
            </a:pPr>
            <a:r>
              <a:rPr lang="en-US" sz="2000" dirty="0"/>
              <a:t>Relaxation techniques</a:t>
            </a:r>
          </a:p>
          <a:p>
            <a:pPr marL="800100" lvl="1" indent="-342900">
              <a:buFont typeface="Arial" pitchFamily="34" charset="0"/>
              <a:buChar char="•"/>
            </a:pPr>
            <a:r>
              <a:rPr lang="en-US" sz="2000" dirty="0"/>
              <a:t>Meditation</a:t>
            </a:r>
          </a:p>
          <a:p>
            <a:pPr marL="800100" lvl="1" indent="-342900">
              <a:buFont typeface="Arial" pitchFamily="34" charset="0"/>
              <a:buChar char="•"/>
            </a:pPr>
            <a:r>
              <a:rPr lang="en-US" sz="2000" dirty="0"/>
              <a:t>Acupuncture</a:t>
            </a:r>
          </a:p>
          <a:p>
            <a:pPr marL="800100" lvl="1" indent="-342900">
              <a:buFont typeface="Arial" pitchFamily="34" charset="0"/>
              <a:buChar char="•"/>
            </a:pPr>
            <a:endParaRPr lang="en-US" sz="2000" dirty="0"/>
          </a:p>
          <a:p>
            <a:pPr marL="800100" lvl="1" indent="-342900">
              <a:buFont typeface="Arial" pitchFamily="34" charset="0"/>
              <a:buChar char="•"/>
            </a:pPr>
            <a:endParaRPr lang="en-US" sz="2000" dirty="0"/>
          </a:p>
          <a:p>
            <a:pPr marL="800100" lvl="1" indent="-342900">
              <a:buFont typeface="Arial" pitchFamily="34" charset="0"/>
              <a:buChar char="•"/>
            </a:pPr>
            <a:endParaRPr lang="en-US" sz="2000" dirty="0"/>
          </a:p>
          <a:p>
            <a:pPr lvl="1"/>
            <a:endParaRPr lang="en-US" sz="2000" dirty="0"/>
          </a:p>
          <a:p>
            <a:pPr marL="800100" lvl="1" indent="-342900">
              <a:buFont typeface="Arial" pitchFamily="34" charset="0"/>
              <a:buChar char="•"/>
            </a:pPr>
            <a:r>
              <a:rPr lang="en-US" sz="2000" dirty="0"/>
              <a:t>Over the counter drugs</a:t>
            </a:r>
          </a:p>
          <a:p>
            <a:pPr marL="800100" lvl="1" indent="-342900">
              <a:buFont typeface="Arial" pitchFamily="34" charset="0"/>
              <a:buChar char="•"/>
            </a:pPr>
            <a:r>
              <a:rPr lang="en-US" sz="2000" dirty="0"/>
              <a:t>Caffeine</a:t>
            </a:r>
          </a:p>
          <a:p>
            <a:pPr marL="800100" lvl="1" indent="-342900">
              <a:buFont typeface="Arial" pitchFamily="34" charset="0"/>
              <a:buChar char="•"/>
            </a:pPr>
            <a:r>
              <a:rPr lang="en-US" sz="2000" dirty="0"/>
              <a:t>Alcohol</a:t>
            </a:r>
          </a:p>
          <a:p>
            <a:pPr marL="800100" lvl="1" indent="-342900">
              <a:buFont typeface="Arial" pitchFamily="34" charset="0"/>
              <a:buChar char="•"/>
            </a:pPr>
            <a:r>
              <a:rPr lang="en-US" sz="2000" dirty="0"/>
              <a:t>Marijuana</a:t>
            </a:r>
          </a:p>
          <a:p>
            <a:pPr marL="800100" lvl="1" indent="-342900">
              <a:buFont typeface="Arial" pitchFamily="34" charset="0"/>
              <a:buChar char="•"/>
            </a:pPr>
            <a:r>
              <a:rPr lang="en-US" sz="2000" dirty="0"/>
              <a:t>Any Other approaches</a:t>
            </a:r>
          </a:p>
        </p:txBody>
      </p:sp>
      <p:sp>
        <p:nvSpPr>
          <p:cNvPr id="5" name="Content Placeholder 2"/>
          <p:cNvSpPr txBox="1">
            <a:spLocks/>
          </p:cNvSpPr>
          <p:nvPr/>
        </p:nvSpPr>
        <p:spPr bwMode="auto">
          <a:xfrm>
            <a:off x="609600" y="4495800"/>
            <a:ext cx="8001000" cy="1219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a:buFont typeface="Arial" pitchFamily="34" charset="0"/>
              <a:buChar char="•"/>
            </a:pPr>
            <a:r>
              <a:rPr lang="en-US" dirty="0"/>
              <a:t>Clients should be taught and encouraged to practice recovery lifestyle habits to improve overall health and wellness</a:t>
            </a:r>
          </a:p>
        </p:txBody>
      </p:sp>
    </p:spTree>
    <p:extLst>
      <p:ext uri="{BB962C8B-B14F-4D97-AF65-F5344CB8AC3E}">
        <p14:creationId xmlns:p14="http://schemas.microsoft.com/office/powerpoint/2010/main" val="4246743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839200" cy="762000"/>
          </a:xfrm>
        </p:spPr>
        <p:txBody>
          <a:bodyPr>
            <a:noAutofit/>
          </a:bodyPr>
          <a:lstStyle/>
          <a:p>
            <a:r>
              <a:rPr lang="en-US" sz="2800" b="1" dirty="0"/>
              <a:t>Social Worker’s Role in Medication Management</a:t>
            </a:r>
          </a:p>
        </p:txBody>
      </p:sp>
      <p:sp>
        <p:nvSpPr>
          <p:cNvPr id="3" name="Content Placeholder 2"/>
          <p:cNvSpPr>
            <a:spLocks noGrp="1"/>
          </p:cNvSpPr>
          <p:nvPr>
            <p:ph idx="1"/>
          </p:nvPr>
        </p:nvSpPr>
        <p:spPr>
          <a:xfrm>
            <a:off x="533400" y="1828800"/>
            <a:ext cx="8229600" cy="3276600"/>
          </a:xfrm>
        </p:spPr>
        <p:txBody>
          <a:bodyPr>
            <a:noAutofit/>
          </a:bodyPr>
          <a:lstStyle/>
          <a:p>
            <a:pPr>
              <a:buFont typeface="Arial" pitchFamily="34" charset="0"/>
              <a:buChar char="•"/>
            </a:pPr>
            <a:r>
              <a:rPr lang="en-US" dirty="0"/>
              <a:t>The social worker may know the client best and influences treatment decision making by helping the team decide on the most reasonable and effective medication strategy</a:t>
            </a:r>
          </a:p>
          <a:p>
            <a:pPr>
              <a:buFont typeface="Arial" pitchFamily="34" charset="0"/>
              <a:buChar char="•"/>
            </a:pPr>
            <a:r>
              <a:rPr lang="en-US" dirty="0"/>
              <a:t>Social workers educate and support clients in adhering to recommended medication  treatment and should  regularly ask the client about side effects, and inquire about how they are actually taking their medication</a:t>
            </a:r>
          </a:p>
        </p:txBody>
      </p:sp>
    </p:spTree>
    <p:extLst>
      <p:ext uri="{BB962C8B-B14F-4D97-AF65-F5344CB8AC3E}">
        <p14:creationId xmlns:p14="http://schemas.microsoft.com/office/powerpoint/2010/main" val="2140470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1066800"/>
            <a:ext cx="8458200" cy="838200"/>
          </a:xfrm>
        </p:spPr>
        <p:txBody>
          <a:bodyPr>
            <a:noAutofit/>
          </a:bodyPr>
          <a:lstStyle/>
          <a:p>
            <a:r>
              <a:rPr lang="en-US" sz="2800" b="1" dirty="0"/>
              <a:t>Social Worker’s Role in Medication Management </a:t>
            </a:r>
            <a:r>
              <a:rPr lang="en-US" sz="2800" b="1" dirty="0"/>
              <a:t>(Cont’d)</a:t>
            </a:r>
            <a:endParaRPr lang="en-US" sz="2800" b="1" dirty="0"/>
          </a:p>
        </p:txBody>
      </p:sp>
      <p:sp>
        <p:nvSpPr>
          <p:cNvPr id="3" name="Content Placeholder 2"/>
          <p:cNvSpPr>
            <a:spLocks noGrp="1"/>
          </p:cNvSpPr>
          <p:nvPr>
            <p:ph idx="1"/>
          </p:nvPr>
        </p:nvSpPr>
        <p:spPr/>
        <p:txBody>
          <a:bodyPr/>
          <a:lstStyle/>
          <a:p>
            <a:pPr marL="457200" indent="-457200">
              <a:buFont typeface="Arial" pitchFamily="34" charset="0"/>
              <a:buChar char="•"/>
            </a:pPr>
            <a:r>
              <a:rPr lang="en-US" dirty="0"/>
              <a:t>Social workers should know the client’s medication history and what medications have been tried </a:t>
            </a:r>
          </a:p>
          <a:p>
            <a:pPr lvl="1">
              <a:buClr>
                <a:srgbClr val="00B050"/>
              </a:buClr>
              <a:buFont typeface="Wingdings" pitchFamily="2" charset="2"/>
              <a:buChar char="§"/>
            </a:pPr>
            <a:r>
              <a:rPr lang="en-US" sz="2200" dirty="0"/>
              <a:t>What medication has worked?</a:t>
            </a:r>
          </a:p>
          <a:p>
            <a:pPr lvl="1">
              <a:buClr>
                <a:srgbClr val="00B050"/>
              </a:buClr>
              <a:buFont typeface="Wingdings" pitchFamily="2" charset="2"/>
              <a:buChar char="§"/>
            </a:pPr>
            <a:r>
              <a:rPr lang="en-US" sz="2200" dirty="0"/>
              <a:t>What medication has not worked?     </a:t>
            </a:r>
          </a:p>
          <a:p>
            <a:pPr lvl="1">
              <a:buClr>
                <a:srgbClr val="00B050"/>
              </a:buClr>
              <a:buFont typeface="Wingdings" pitchFamily="2" charset="2"/>
              <a:buChar char="§"/>
            </a:pPr>
            <a:r>
              <a:rPr lang="en-US" sz="2200" dirty="0"/>
              <a:t>What is the client willing to take?  </a:t>
            </a:r>
          </a:p>
          <a:p>
            <a:pPr lvl="1">
              <a:buClr>
                <a:srgbClr val="00B050"/>
              </a:buClr>
              <a:buFont typeface="Wingdings" pitchFamily="2" charset="2"/>
              <a:buChar char="§"/>
            </a:pPr>
            <a:r>
              <a:rPr lang="en-US" sz="2200" dirty="0"/>
              <a:t>What can the client afford?</a:t>
            </a:r>
          </a:p>
          <a:p>
            <a:pPr>
              <a:buFont typeface="Arial" pitchFamily="34" charset="0"/>
              <a:buChar char="•"/>
            </a:pPr>
            <a:endParaRPr lang="en-US" dirty="0"/>
          </a:p>
        </p:txBody>
      </p:sp>
    </p:spTree>
    <p:extLst>
      <p:ext uri="{BB962C8B-B14F-4D97-AF65-F5344CB8AC3E}">
        <p14:creationId xmlns:p14="http://schemas.microsoft.com/office/powerpoint/2010/main" val="2079863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763000" cy="715962"/>
          </a:xfrm>
        </p:spPr>
        <p:txBody>
          <a:bodyPr>
            <a:normAutofit/>
          </a:bodyPr>
          <a:lstStyle/>
          <a:p>
            <a:r>
              <a:rPr lang="en-US" sz="2800" b="1" dirty="0"/>
              <a:t>Medication Management</a:t>
            </a:r>
            <a:endParaRPr lang="en-US" sz="2800" dirty="0"/>
          </a:p>
        </p:txBody>
      </p:sp>
      <p:sp>
        <p:nvSpPr>
          <p:cNvPr id="3" name="Content Placeholder 2"/>
          <p:cNvSpPr>
            <a:spLocks noGrp="1"/>
          </p:cNvSpPr>
          <p:nvPr>
            <p:ph idx="1"/>
          </p:nvPr>
        </p:nvSpPr>
        <p:spPr>
          <a:xfrm>
            <a:off x="533400" y="1828800"/>
            <a:ext cx="8229600" cy="3276600"/>
          </a:xfrm>
        </p:spPr>
        <p:txBody>
          <a:bodyPr>
            <a:normAutofit lnSpcReduction="10000"/>
          </a:bodyPr>
          <a:lstStyle/>
          <a:p>
            <a:pPr>
              <a:buFont typeface="Arial" pitchFamily="34" charset="0"/>
              <a:buChar char="•"/>
            </a:pPr>
            <a:r>
              <a:rPr lang="en-US" sz="2400" dirty="0"/>
              <a:t>Sensitivity and a trusting client–provider  relationship are key to successful medication management</a:t>
            </a:r>
          </a:p>
          <a:p>
            <a:pPr marL="0" indent="0"/>
            <a:r>
              <a:rPr lang="en-US" sz="2400" dirty="0"/>
              <a:t> </a:t>
            </a:r>
          </a:p>
          <a:p>
            <a:pPr>
              <a:buFont typeface="Arial" pitchFamily="34" charset="0"/>
              <a:buChar char="•"/>
            </a:pPr>
            <a:r>
              <a:rPr lang="en-US" sz="2400" dirty="0"/>
              <a:t>Client non-compliance is a frequent focus of practitioners attention but when clients stop taking medication it may be useful to think about the ways in which the healthcare system has fallen short and/or prescribed medication that has not met the client’s expectation or led to the achievement of  the client’s treatment goals</a:t>
            </a:r>
          </a:p>
          <a:p>
            <a:pPr>
              <a:buFont typeface="Arial" pitchFamily="34" charset="0"/>
              <a:buChar char="•"/>
            </a:pPr>
            <a:endParaRPr lang="en-US" dirty="0"/>
          </a:p>
        </p:txBody>
      </p:sp>
    </p:spTree>
    <p:extLst>
      <p:ext uri="{BB962C8B-B14F-4D97-AF65-F5344CB8AC3E}">
        <p14:creationId xmlns:p14="http://schemas.microsoft.com/office/powerpoint/2010/main" val="861791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563562"/>
          </a:xfrm>
        </p:spPr>
        <p:txBody>
          <a:bodyPr>
            <a:normAutofit/>
          </a:bodyPr>
          <a:lstStyle/>
          <a:p>
            <a:r>
              <a:rPr lang="en-US" sz="2800" b="1" dirty="0"/>
              <a:t>Monitoring Medication </a:t>
            </a:r>
          </a:p>
        </p:txBody>
      </p:sp>
      <p:sp>
        <p:nvSpPr>
          <p:cNvPr id="3" name="Content Placeholder 2"/>
          <p:cNvSpPr>
            <a:spLocks noGrp="1"/>
          </p:cNvSpPr>
          <p:nvPr>
            <p:ph idx="1"/>
          </p:nvPr>
        </p:nvSpPr>
        <p:spPr>
          <a:xfrm>
            <a:off x="457200" y="1524000"/>
            <a:ext cx="8229600" cy="4343400"/>
          </a:xfrm>
        </p:spPr>
        <p:txBody>
          <a:bodyPr>
            <a:noAutofit/>
          </a:bodyPr>
          <a:lstStyle/>
          <a:p>
            <a:pPr>
              <a:buFont typeface="Arial" pitchFamily="34" charset="0"/>
              <a:buChar char="•"/>
            </a:pPr>
            <a:r>
              <a:rPr lang="en-US" sz="2200" dirty="0"/>
              <a:t>Begin with what the prescriber and client is hoping the medication will do then develop a detailed, specific  and concrete  list of target symptoms and observable behaviors to be improved with medication</a:t>
            </a:r>
          </a:p>
          <a:p>
            <a:pPr>
              <a:buFont typeface="Arial" pitchFamily="34" charset="0"/>
              <a:buChar char="•"/>
            </a:pPr>
            <a:r>
              <a:rPr lang="en-US" sz="2200" dirty="0"/>
              <a:t>Monitor the client’s progress on the target symptoms. Focus on the target symptoms that bother the client most or interfere with functioning</a:t>
            </a:r>
          </a:p>
          <a:p>
            <a:pPr>
              <a:buFont typeface="Arial" pitchFamily="34" charset="0"/>
              <a:buChar char="•"/>
            </a:pPr>
            <a:r>
              <a:rPr lang="en-US" sz="2200" dirty="0"/>
              <a:t>Use the monitoring information to make decisions on medication management. Before changing a medication investigate potential reasons the medication may not be having its desired effect</a:t>
            </a:r>
          </a:p>
          <a:p>
            <a:pPr>
              <a:buFont typeface="Arial" pitchFamily="34" charset="0"/>
              <a:buChar char="•"/>
            </a:pPr>
            <a:endParaRPr lang="en-US" sz="2200" dirty="0"/>
          </a:p>
        </p:txBody>
      </p:sp>
    </p:spTree>
    <p:extLst>
      <p:ext uri="{BB962C8B-B14F-4D97-AF65-F5344CB8AC3E}">
        <p14:creationId xmlns:p14="http://schemas.microsoft.com/office/powerpoint/2010/main" val="2080538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0438"/>
            <a:ext cx="8229600" cy="944562"/>
          </a:xfrm>
        </p:spPr>
        <p:txBody>
          <a:bodyPr/>
          <a:lstStyle/>
          <a:p>
            <a:r>
              <a:rPr lang="en-US" sz="2800" b="1" dirty="0"/>
              <a:t>Monitoring Medication </a:t>
            </a:r>
            <a:r>
              <a:rPr lang="en-US" sz="2800" b="1" dirty="0"/>
              <a:t>(Cont’d)</a:t>
            </a:r>
            <a:r>
              <a:rPr lang="en-US" sz="2800" b="1" dirty="0"/>
              <a:t> </a:t>
            </a:r>
            <a:endParaRPr lang="en-US" sz="2800" dirty="0"/>
          </a:p>
        </p:txBody>
      </p:sp>
      <p:sp>
        <p:nvSpPr>
          <p:cNvPr id="3" name="Content Placeholder 2"/>
          <p:cNvSpPr>
            <a:spLocks noGrp="1"/>
          </p:cNvSpPr>
          <p:nvPr>
            <p:ph idx="1"/>
          </p:nvPr>
        </p:nvSpPr>
        <p:spPr>
          <a:xfrm>
            <a:off x="533400" y="1676400"/>
            <a:ext cx="8229600" cy="4191000"/>
          </a:xfrm>
        </p:spPr>
        <p:txBody>
          <a:bodyPr>
            <a:noAutofit/>
          </a:bodyPr>
          <a:lstStyle/>
          <a:p>
            <a:pPr>
              <a:buFont typeface="Arial" pitchFamily="34" charset="0"/>
              <a:buChar char="•"/>
            </a:pPr>
            <a:r>
              <a:rPr lang="en-US" sz="2200" dirty="0"/>
              <a:t>A variety of psychiatric symptom assessment tools (e.g. Brief Psychiatric Rating Scale, Behavior Symptom Index) are available (see the APA Handbook of Psychiatric Measures).  </a:t>
            </a:r>
          </a:p>
          <a:p>
            <a:pPr>
              <a:buFont typeface="Arial" pitchFamily="34" charset="0"/>
              <a:buChar char="•"/>
            </a:pPr>
            <a:r>
              <a:rPr lang="en-US" sz="2200" dirty="0"/>
              <a:t>Social workers can also use a specific target symptom list developed with the client and individualize a rating scale for any one or a combination of the following measures</a:t>
            </a:r>
          </a:p>
          <a:p>
            <a:pPr lvl="1">
              <a:buClr>
                <a:srgbClr val="00B050"/>
              </a:buClr>
              <a:buFont typeface="Wingdings" pitchFamily="2" charset="2"/>
              <a:buChar char="§"/>
            </a:pPr>
            <a:r>
              <a:rPr lang="en-US" sz="2400" dirty="0"/>
              <a:t>  </a:t>
            </a:r>
            <a:r>
              <a:rPr lang="en-US" dirty="0"/>
              <a:t>Daily symptom checklist</a:t>
            </a:r>
          </a:p>
          <a:p>
            <a:pPr lvl="1">
              <a:buClr>
                <a:srgbClr val="00B050"/>
              </a:buClr>
              <a:buFont typeface="Wingdings" pitchFamily="2" charset="2"/>
              <a:buChar char="§"/>
            </a:pPr>
            <a:r>
              <a:rPr lang="en-US" dirty="0"/>
              <a:t>  Unwanted behavior check list</a:t>
            </a:r>
          </a:p>
          <a:p>
            <a:pPr lvl="1">
              <a:buClr>
                <a:srgbClr val="00B050"/>
              </a:buClr>
              <a:buFont typeface="Wingdings" pitchFamily="2" charset="2"/>
              <a:buChar char="§"/>
            </a:pPr>
            <a:r>
              <a:rPr lang="en-US" dirty="0"/>
              <a:t>  Mood monitor</a:t>
            </a:r>
          </a:p>
          <a:p>
            <a:pPr lvl="1">
              <a:buClr>
                <a:srgbClr val="00B050"/>
              </a:buClr>
              <a:buFont typeface="Wingdings" pitchFamily="2" charset="2"/>
              <a:buChar char="§"/>
            </a:pPr>
            <a:r>
              <a:rPr lang="en-US" dirty="0"/>
              <a:t>  Early warning checklist</a:t>
            </a:r>
          </a:p>
          <a:p>
            <a:pPr lvl="1">
              <a:buClr>
                <a:srgbClr val="00B050"/>
              </a:buClr>
              <a:buFont typeface="Wingdings" pitchFamily="2" charset="2"/>
              <a:buChar char="§"/>
            </a:pPr>
            <a:r>
              <a:rPr lang="en-US" dirty="0"/>
              <a:t>  Intensity rating scale</a:t>
            </a:r>
          </a:p>
        </p:txBody>
      </p:sp>
    </p:spTree>
    <p:extLst>
      <p:ext uri="{BB962C8B-B14F-4D97-AF65-F5344CB8AC3E}">
        <p14:creationId xmlns:p14="http://schemas.microsoft.com/office/powerpoint/2010/main" val="15212811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0438"/>
            <a:ext cx="8229600" cy="715962"/>
          </a:xfrm>
        </p:spPr>
        <p:txBody>
          <a:bodyPr>
            <a:normAutofit/>
          </a:bodyPr>
          <a:lstStyle/>
          <a:p>
            <a:r>
              <a:rPr lang="en-US" sz="2800" b="1" dirty="0"/>
              <a:t>Reasons medications may be ineffective</a:t>
            </a:r>
          </a:p>
        </p:txBody>
      </p:sp>
      <p:sp>
        <p:nvSpPr>
          <p:cNvPr id="3" name="Content Placeholder 2"/>
          <p:cNvSpPr>
            <a:spLocks noGrp="1"/>
          </p:cNvSpPr>
          <p:nvPr>
            <p:ph idx="1"/>
          </p:nvPr>
        </p:nvSpPr>
        <p:spPr>
          <a:xfrm>
            <a:off x="457200" y="1676400"/>
            <a:ext cx="8229600" cy="3962400"/>
          </a:xfrm>
        </p:spPr>
        <p:txBody>
          <a:bodyPr>
            <a:normAutofit/>
          </a:bodyPr>
          <a:lstStyle/>
          <a:p>
            <a:pPr>
              <a:buFont typeface="Arial" pitchFamily="34" charset="0"/>
              <a:buChar char="•"/>
            </a:pPr>
            <a:endParaRPr lang="en-US" dirty="0"/>
          </a:p>
          <a:p>
            <a:pPr>
              <a:buFont typeface="Arial" pitchFamily="34" charset="0"/>
              <a:buChar char="•"/>
            </a:pPr>
            <a:r>
              <a:rPr lang="en-US" dirty="0"/>
              <a:t>Despite taking medication, social and psychological stress may be destabilizing the client</a:t>
            </a:r>
          </a:p>
          <a:p>
            <a:pPr>
              <a:buFont typeface="Arial" pitchFamily="34" charset="0"/>
              <a:buChar char="•"/>
            </a:pPr>
            <a:r>
              <a:rPr lang="en-US" dirty="0"/>
              <a:t>Medication is not taken regularly or at all</a:t>
            </a:r>
          </a:p>
          <a:p>
            <a:pPr>
              <a:buFont typeface="Arial" pitchFamily="34" charset="0"/>
              <a:buChar char="•"/>
            </a:pPr>
            <a:r>
              <a:rPr lang="en-US" dirty="0"/>
              <a:t>On-going substance use and abuse</a:t>
            </a:r>
          </a:p>
          <a:p>
            <a:pPr>
              <a:buFont typeface="Arial" pitchFamily="34" charset="0"/>
              <a:buChar char="•"/>
            </a:pPr>
            <a:r>
              <a:rPr lang="en-US" dirty="0"/>
              <a:t>Unrecognized medical illness exacerbates or causes behavior symptoms</a:t>
            </a:r>
          </a:p>
          <a:p>
            <a:pPr>
              <a:buFont typeface="Arial" pitchFamily="34" charset="0"/>
              <a:buChar char="•"/>
            </a:pPr>
            <a:r>
              <a:rPr lang="en-US" dirty="0"/>
              <a:t>Medication type or dose is ineffective for the particular client</a:t>
            </a:r>
          </a:p>
          <a:p>
            <a:pPr marL="0" indent="0"/>
            <a:endParaRPr lang="en-US" dirty="0"/>
          </a:p>
        </p:txBody>
      </p:sp>
    </p:spTree>
    <p:extLst>
      <p:ext uri="{BB962C8B-B14F-4D97-AF65-F5344CB8AC3E}">
        <p14:creationId xmlns:p14="http://schemas.microsoft.com/office/powerpoint/2010/main" val="409490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36638"/>
            <a:ext cx="8153400" cy="868362"/>
          </a:xfrm>
        </p:spPr>
        <p:txBody>
          <a:bodyPr>
            <a:normAutofit/>
          </a:bodyPr>
          <a:lstStyle/>
          <a:p>
            <a:r>
              <a:rPr lang="en-US" sz="2800" b="1" dirty="0"/>
              <a:t> Medication Management Strategies</a:t>
            </a:r>
          </a:p>
        </p:txBody>
      </p:sp>
      <p:sp>
        <p:nvSpPr>
          <p:cNvPr id="3" name="Content Placeholder 2"/>
          <p:cNvSpPr>
            <a:spLocks noGrp="1"/>
          </p:cNvSpPr>
          <p:nvPr>
            <p:ph idx="1"/>
          </p:nvPr>
        </p:nvSpPr>
        <p:spPr>
          <a:xfrm>
            <a:off x="685800" y="1752600"/>
            <a:ext cx="8001000" cy="3581400"/>
          </a:xfrm>
        </p:spPr>
        <p:txBody>
          <a:bodyPr/>
          <a:lstStyle/>
          <a:p>
            <a:pPr marL="457200" indent="-457200">
              <a:buFont typeface="Arial" pitchFamily="34" charset="0"/>
              <a:buChar char="•"/>
            </a:pPr>
            <a:r>
              <a:rPr lang="en-US" dirty="0"/>
              <a:t>Wait and monitor progress</a:t>
            </a:r>
          </a:p>
          <a:p>
            <a:pPr marL="457200" indent="-457200">
              <a:buFont typeface="Arial" pitchFamily="34" charset="0"/>
              <a:buChar char="•"/>
            </a:pPr>
            <a:r>
              <a:rPr lang="en-US" dirty="0"/>
              <a:t>Increase medication </a:t>
            </a:r>
          </a:p>
          <a:p>
            <a:pPr marL="457200" indent="-457200">
              <a:buFont typeface="Arial" pitchFamily="34" charset="0"/>
              <a:buChar char="•"/>
            </a:pPr>
            <a:r>
              <a:rPr lang="en-US" dirty="0"/>
              <a:t>Decrease medication</a:t>
            </a:r>
          </a:p>
          <a:p>
            <a:pPr marL="457200" indent="-457200">
              <a:buFont typeface="Arial" pitchFamily="34" charset="0"/>
              <a:buChar char="•"/>
            </a:pPr>
            <a:r>
              <a:rPr lang="en-US" dirty="0"/>
              <a:t>Switch medication</a:t>
            </a:r>
          </a:p>
          <a:p>
            <a:pPr marL="457200" indent="-457200">
              <a:buFont typeface="Arial" pitchFamily="34" charset="0"/>
              <a:buChar char="•"/>
            </a:pPr>
            <a:r>
              <a:rPr lang="en-US" dirty="0"/>
              <a:t>Add a second medication</a:t>
            </a:r>
          </a:p>
          <a:p>
            <a:pPr marL="457200" indent="-457200">
              <a:buFont typeface="Arial" pitchFamily="34" charset="0"/>
              <a:buChar char="•"/>
            </a:pPr>
            <a:r>
              <a:rPr lang="en-US" dirty="0"/>
              <a:t>Subtract a medication</a:t>
            </a:r>
          </a:p>
          <a:p>
            <a:pPr marL="457200" indent="-457200">
              <a:buFont typeface="Arial" pitchFamily="34" charset="0"/>
              <a:buChar char="•"/>
            </a:pPr>
            <a:r>
              <a:rPr lang="en-US" dirty="0"/>
              <a:t>Continue the same prescription</a:t>
            </a:r>
          </a:p>
          <a:p>
            <a:pPr>
              <a:buFont typeface="Arial" pitchFamily="34" charset="0"/>
              <a:buChar char="•"/>
            </a:pPr>
            <a:endParaRPr lang="en-US" dirty="0"/>
          </a:p>
          <a:p>
            <a:pPr>
              <a:buFont typeface="Arial" pitchFamily="34" charset="0"/>
              <a:buChar char="•"/>
            </a:pPr>
            <a:endParaRPr lang="en-US" dirty="0"/>
          </a:p>
          <a:p>
            <a:pPr>
              <a:buFont typeface="Arial" pitchFamily="34" charset="0"/>
              <a:buChar char="•"/>
            </a:pPr>
            <a:endParaRPr lang="en-US" dirty="0"/>
          </a:p>
        </p:txBody>
      </p:sp>
    </p:spTree>
    <p:extLst>
      <p:ext uri="{BB962C8B-B14F-4D97-AF65-F5344CB8AC3E}">
        <p14:creationId xmlns:p14="http://schemas.microsoft.com/office/powerpoint/2010/main" val="28614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33400"/>
          </a:xfrm>
        </p:spPr>
        <p:txBody>
          <a:bodyPr/>
          <a:lstStyle/>
          <a:p>
            <a:r>
              <a:rPr lang="en-US" sz="2800" b="1" dirty="0"/>
              <a:t> Common Ways to Switch Medication</a:t>
            </a:r>
          </a:p>
        </p:txBody>
      </p:sp>
      <p:sp>
        <p:nvSpPr>
          <p:cNvPr id="3" name="Content Placeholder 2"/>
          <p:cNvSpPr>
            <a:spLocks noGrp="1"/>
          </p:cNvSpPr>
          <p:nvPr>
            <p:ph idx="1"/>
          </p:nvPr>
        </p:nvSpPr>
        <p:spPr>
          <a:xfrm>
            <a:off x="685800" y="1524000"/>
            <a:ext cx="8001000" cy="4267200"/>
          </a:xfrm>
        </p:spPr>
        <p:txBody>
          <a:bodyPr>
            <a:noAutofit/>
          </a:bodyPr>
          <a:lstStyle/>
          <a:p>
            <a:pPr>
              <a:buFont typeface="Arial" pitchFamily="34" charset="0"/>
              <a:buChar char="•"/>
            </a:pPr>
            <a:r>
              <a:rPr lang="en-US" sz="2200" b="1" dirty="0"/>
              <a:t>Cross Taper</a:t>
            </a:r>
            <a:r>
              <a:rPr lang="en-US" sz="2200" dirty="0"/>
              <a:t>: First medication is tapered down in stepwise fashion as the new medication is tapered up. For most medications, if possible, this is the preferred approach</a:t>
            </a:r>
          </a:p>
          <a:p>
            <a:pPr>
              <a:buFont typeface="Arial" pitchFamily="34" charset="0"/>
              <a:buChar char="•"/>
            </a:pPr>
            <a:r>
              <a:rPr lang="en-US" sz="2200" b="1" dirty="0"/>
              <a:t>Crossover Switch</a:t>
            </a:r>
            <a:r>
              <a:rPr lang="en-US" sz="2200" dirty="0"/>
              <a:t>: Start the new medication and increase to full dose. Then slowly decrease and stop the first medication. This is complicated but it is the safest way to switch and has the least  risk of relapse. It ensures the patient always has a full therapeutic dose of medication.</a:t>
            </a:r>
          </a:p>
          <a:p>
            <a:pPr>
              <a:buFont typeface="Arial" pitchFamily="34" charset="0"/>
              <a:buChar char="•"/>
            </a:pPr>
            <a:r>
              <a:rPr lang="en-US" sz="2200" b="1" dirty="0"/>
              <a:t>Stop and Start</a:t>
            </a:r>
            <a:r>
              <a:rPr lang="en-US" sz="2200" dirty="0"/>
              <a:t>: Stop the first medication  before the new medication is started. This approach has the highest risk of relapse. It is used when a rapid switch is needed because of intolerable side effects</a:t>
            </a:r>
          </a:p>
        </p:txBody>
      </p:sp>
    </p:spTree>
    <p:extLst>
      <p:ext uri="{BB962C8B-B14F-4D97-AF65-F5344CB8AC3E}">
        <p14:creationId xmlns:p14="http://schemas.microsoft.com/office/powerpoint/2010/main" val="2346872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382000" cy="990600"/>
          </a:xfrm>
        </p:spPr>
        <p:txBody>
          <a:bodyPr>
            <a:normAutofit/>
          </a:bodyPr>
          <a:lstStyle/>
          <a:p>
            <a:r>
              <a:rPr lang="en-US" sz="2800" b="1" dirty="0"/>
              <a:t>Co-occurring Mental Health and Physical Health Conditions</a:t>
            </a:r>
            <a:endParaRPr lang="en-US" sz="2800" dirty="0"/>
          </a:p>
        </p:txBody>
      </p:sp>
      <p:sp>
        <p:nvSpPr>
          <p:cNvPr id="3" name="Content Placeholder 2"/>
          <p:cNvSpPr>
            <a:spLocks noGrp="1"/>
          </p:cNvSpPr>
          <p:nvPr>
            <p:ph idx="1"/>
          </p:nvPr>
        </p:nvSpPr>
        <p:spPr>
          <a:xfrm>
            <a:off x="457200" y="2362200"/>
            <a:ext cx="8229600" cy="3276600"/>
          </a:xfrm>
        </p:spPr>
        <p:txBody>
          <a:bodyPr>
            <a:normAutofit/>
          </a:bodyPr>
          <a:lstStyle/>
          <a:p>
            <a:pPr>
              <a:buFont typeface="Arial" pitchFamily="34" charset="0"/>
              <a:buChar char="•"/>
            </a:pPr>
            <a:r>
              <a:rPr lang="en-US" sz="2000" dirty="0"/>
              <a:t>Co-occurring mental and physical health disorders are not only common, they are the norm </a:t>
            </a:r>
            <a:r>
              <a:rPr lang="en-US" sz="2000" baseline="30000" dirty="0"/>
              <a:t>1   </a:t>
            </a:r>
          </a:p>
          <a:p>
            <a:pPr>
              <a:buFont typeface="Arial" pitchFamily="34" charset="0"/>
              <a:buChar char="•"/>
            </a:pPr>
            <a:r>
              <a:rPr lang="en-US" sz="2000" dirty="0"/>
              <a:t>The high prevalence of co-occurring disorders means that social workers will be working with clients with multiple mental and physical health disorders regardless of their clinical practice setting</a:t>
            </a:r>
          </a:p>
          <a:p>
            <a:pPr>
              <a:buFont typeface="Arial" pitchFamily="34" charset="0"/>
              <a:buChar char="•"/>
            </a:pPr>
            <a:r>
              <a:rPr lang="en-US" sz="2000" dirty="0"/>
              <a:t>Co-occurrence of mental and physical health disorders  increases the complexity of assessment and treatment of each disorder which is best accomplished with an integrative  multidisciplinary approach to effectively address all disorders present </a:t>
            </a:r>
            <a:endParaRPr lang="en-US" sz="2000" baseline="30000" dirty="0"/>
          </a:p>
        </p:txBody>
      </p:sp>
    </p:spTree>
    <p:extLst>
      <p:ext uri="{BB962C8B-B14F-4D97-AF65-F5344CB8AC3E}">
        <p14:creationId xmlns:p14="http://schemas.microsoft.com/office/powerpoint/2010/main" val="1858814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792162"/>
          </a:xfrm>
        </p:spPr>
        <p:txBody>
          <a:bodyPr>
            <a:normAutofit/>
          </a:bodyPr>
          <a:lstStyle/>
          <a:p>
            <a:r>
              <a:rPr lang="en-US" sz="2800" b="1" dirty="0"/>
              <a:t> Medication Side Effects</a:t>
            </a:r>
          </a:p>
        </p:txBody>
      </p:sp>
      <p:sp>
        <p:nvSpPr>
          <p:cNvPr id="3" name="Content Placeholder 2"/>
          <p:cNvSpPr>
            <a:spLocks noGrp="1"/>
          </p:cNvSpPr>
          <p:nvPr>
            <p:ph idx="1"/>
          </p:nvPr>
        </p:nvSpPr>
        <p:spPr>
          <a:xfrm>
            <a:off x="457200" y="1570037"/>
            <a:ext cx="8229600" cy="4906963"/>
          </a:xfrm>
        </p:spPr>
        <p:txBody>
          <a:bodyPr>
            <a:normAutofit/>
          </a:bodyPr>
          <a:lstStyle/>
          <a:p>
            <a:pPr>
              <a:buFont typeface="Arial" pitchFamily="34" charset="0"/>
              <a:buChar char="•"/>
            </a:pPr>
            <a:r>
              <a:rPr lang="en-US" sz="2200" dirty="0"/>
              <a:t>All medications have risks, benefits, and the potential for side effects. Side effects that have been discussed will be less alarming than those that are unexpected. Therefore, social workers should know and discuss the known risks and potential side effects of the specific medications prescribed so clients can make an informed decision about what to take.</a:t>
            </a:r>
          </a:p>
          <a:p>
            <a:pPr marL="0" indent="0"/>
            <a:endParaRPr lang="en-US" sz="2200" dirty="0"/>
          </a:p>
          <a:p>
            <a:pPr>
              <a:buFont typeface="Arial" pitchFamily="34" charset="0"/>
              <a:buChar char="•"/>
            </a:pPr>
            <a:r>
              <a:rPr lang="en-US" sz="2200" dirty="0"/>
              <a:t>Medication side effects should  also influence the choice of medication. For example, for an underweight client medication that causes weight gain may be the good choice and that same medication would not be the preferred choice for an overweight client.</a:t>
            </a:r>
          </a:p>
          <a:p>
            <a:pPr>
              <a:buFont typeface="Arial" pitchFamily="34" charset="0"/>
              <a:buChar char="•"/>
            </a:pPr>
            <a:endParaRPr lang="en-US" sz="2200" dirty="0"/>
          </a:p>
          <a:p>
            <a:pPr>
              <a:buFont typeface="Arial" pitchFamily="34" charset="0"/>
              <a:buChar char="•"/>
            </a:pPr>
            <a:endParaRPr lang="en-US" sz="2200" dirty="0"/>
          </a:p>
          <a:p>
            <a:pPr>
              <a:buFont typeface="Arial" pitchFamily="34" charset="0"/>
              <a:buChar char="•"/>
            </a:pPr>
            <a:endParaRPr lang="en-US" sz="2200" dirty="0"/>
          </a:p>
        </p:txBody>
      </p:sp>
    </p:spTree>
    <p:extLst>
      <p:ext uri="{BB962C8B-B14F-4D97-AF65-F5344CB8AC3E}">
        <p14:creationId xmlns:p14="http://schemas.microsoft.com/office/powerpoint/2010/main" val="2868857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normAutofit/>
          </a:bodyPr>
          <a:lstStyle/>
          <a:p>
            <a:r>
              <a:rPr lang="en-US" sz="2800" b="1" dirty="0"/>
              <a:t>Diabetes and Metabolic Syndrome</a:t>
            </a:r>
          </a:p>
        </p:txBody>
      </p:sp>
      <p:sp>
        <p:nvSpPr>
          <p:cNvPr id="3" name="Content Placeholder 2"/>
          <p:cNvSpPr>
            <a:spLocks noGrp="1"/>
          </p:cNvSpPr>
          <p:nvPr>
            <p:ph idx="1"/>
          </p:nvPr>
        </p:nvSpPr>
        <p:spPr>
          <a:xfrm>
            <a:off x="457200" y="1524000"/>
            <a:ext cx="8229600" cy="5562600"/>
          </a:xfrm>
        </p:spPr>
        <p:txBody>
          <a:bodyPr>
            <a:normAutofit/>
          </a:bodyPr>
          <a:lstStyle/>
          <a:p>
            <a:pPr>
              <a:buFont typeface="Arial" pitchFamily="34" charset="0"/>
              <a:buChar char="•"/>
            </a:pPr>
            <a:r>
              <a:rPr lang="en-US" sz="2200" dirty="0"/>
              <a:t>Type II Diabetes and metabolic syndrome are of particular concern for people with major mental illness. </a:t>
            </a:r>
          </a:p>
          <a:p>
            <a:pPr>
              <a:buFont typeface="Arial" pitchFamily="34" charset="0"/>
              <a:buChar char="•"/>
            </a:pPr>
            <a:r>
              <a:rPr lang="en-US" sz="2200" dirty="0"/>
              <a:t>Type II Diabetes is the leading cause of blindness, leg amputation, and kidney failure. It is also associated with  stroke and heart disease. </a:t>
            </a:r>
          </a:p>
          <a:p>
            <a:pPr>
              <a:buFont typeface="Arial" pitchFamily="34" charset="0"/>
              <a:buChar char="•"/>
            </a:pPr>
            <a:r>
              <a:rPr lang="en-US" sz="2200" dirty="0"/>
              <a:t>13% of people with schizophrenia have Type II diabetes. Although the biggest single risk factor is obesity some medications may be associated with diabetes apart from weight gain. </a:t>
            </a:r>
            <a:r>
              <a:rPr lang="en-US" sz="2200" baseline="30000" dirty="0"/>
              <a:t>10</a:t>
            </a:r>
          </a:p>
          <a:p>
            <a:pPr>
              <a:buFont typeface="Arial" pitchFamily="34" charset="0"/>
              <a:buChar char="•"/>
            </a:pPr>
            <a:r>
              <a:rPr lang="en-US" sz="2200" dirty="0"/>
              <a:t>Many medications lead to weight gain but second generation (atypical) anti-psychotic medication is of particular concern.</a:t>
            </a:r>
          </a:p>
          <a:p>
            <a:pPr>
              <a:buFont typeface="Arial" pitchFamily="34" charset="0"/>
              <a:buChar char="•"/>
            </a:pPr>
            <a:endParaRPr lang="en-US" sz="2200" dirty="0"/>
          </a:p>
        </p:txBody>
      </p:sp>
    </p:spTree>
    <p:extLst>
      <p:ext uri="{BB962C8B-B14F-4D97-AF65-F5344CB8AC3E}">
        <p14:creationId xmlns:p14="http://schemas.microsoft.com/office/powerpoint/2010/main" val="28055061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1066800"/>
            <a:ext cx="8001000" cy="838200"/>
          </a:xfrm>
        </p:spPr>
        <p:txBody>
          <a:bodyPr>
            <a:normAutofit/>
          </a:bodyPr>
          <a:lstStyle/>
          <a:p>
            <a:r>
              <a:rPr lang="en-US" sz="2800" b="1" dirty="0"/>
              <a:t> Metabolic Syndrome</a:t>
            </a:r>
          </a:p>
        </p:txBody>
      </p:sp>
      <p:sp>
        <p:nvSpPr>
          <p:cNvPr id="3" name="Content Placeholder 2"/>
          <p:cNvSpPr>
            <a:spLocks noGrp="1"/>
          </p:cNvSpPr>
          <p:nvPr>
            <p:ph idx="1"/>
          </p:nvPr>
        </p:nvSpPr>
        <p:spPr>
          <a:xfrm>
            <a:off x="609600" y="1752600"/>
            <a:ext cx="8305800" cy="4267200"/>
          </a:xfrm>
        </p:spPr>
        <p:txBody>
          <a:bodyPr>
            <a:noAutofit/>
          </a:bodyPr>
          <a:lstStyle/>
          <a:p>
            <a:pPr>
              <a:buFont typeface="Arial" pitchFamily="34" charset="0"/>
              <a:buChar char="•"/>
            </a:pPr>
            <a:r>
              <a:rPr lang="en-US" dirty="0"/>
              <a:t>Metabolic Syndrome is a set of risk factors that increase the chance that a person will develop diabetes and cardiovascular disease. Risk factors include:</a:t>
            </a:r>
          </a:p>
          <a:p>
            <a:pPr lvl="1">
              <a:buClr>
                <a:srgbClr val="00B050"/>
              </a:buClr>
              <a:buFont typeface="Arial" pitchFamily="34" charset="0"/>
              <a:buChar char="•"/>
            </a:pPr>
            <a:r>
              <a:rPr lang="en-US" sz="2200" dirty="0"/>
              <a:t>Abdominal obesity waist &gt;40 inches men, &gt;35 inches women</a:t>
            </a:r>
          </a:p>
          <a:p>
            <a:pPr lvl="1">
              <a:buClr>
                <a:srgbClr val="00B050"/>
              </a:buClr>
              <a:buFont typeface="Arial" pitchFamily="34" charset="0"/>
              <a:buChar char="•"/>
            </a:pPr>
            <a:r>
              <a:rPr lang="en-US" sz="2200" dirty="0"/>
              <a:t>Low HDL cholesterol &lt; 40 mg/dl in men or &lt; 50 mg/dl in women </a:t>
            </a:r>
          </a:p>
          <a:p>
            <a:pPr lvl="1">
              <a:buClr>
                <a:srgbClr val="00B050"/>
              </a:buClr>
              <a:buFont typeface="Arial" pitchFamily="34" charset="0"/>
              <a:buChar char="•"/>
            </a:pPr>
            <a:r>
              <a:rPr lang="en-US" sz="2200" dirty="0"/>
              <a:t>High triglycerides .150 mg/dl</a:t>
            </a:r>
          </a:p>
          <a:p>
            <a:pPr lvl="1">
              <a:buClr>
                <a:srgbClr val="00B050"/>
              </a:buClr>
              <a:buFont typeface="Arial" pitchFamily="34" charset="0"/>
              <a:buChar char="•"/>
            </a:pPr>
            <a:r>
              <a:rPr lang="en-US" sz="2200" dirty="0"/>
              <a:t>Fasting blood glucose .110mg/dl</a:t>
            </a:r>
          </a:p>
          <a:p>
            <a:pPr lvl="1">
              <a:buClr>
                <a:srgbClr val="00B050"/>
              </a:buClr>
              <a:buFont typeface="Arial" pitchFamily="34" charset="0"/>
              <a:buChar char="•"/>
            </a:pPr>
            <a:r>
              <a:rPr lang="en-US" sz="2200" dirty="0"/>
              <a:t>Elevated blood pressure &gt;135/85mm Hg</a:t>
            </a:r>
          </a:p>
        </p:txBody>
      </p:sp>
    </p:spTree>
    <p:extLst>
      <p:ext uri="{BB962C8B-B14F-4D97-AF65-F5344CB8AC3E}">
        <p14:creationId xmlns:p14="http://schemas.microsoft.com/office/powerpoint/2010/main" val="37703702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normAutofit/>
          </a:bodyPr>
          <a:lstStyle/>
          <a:p>
            <a:r>
              <a:rPr lang="en-US" sz="3200" b="1" dirty="0"/>
              <a:t>Medication Management </a:t>
            </a:r>
            <a:r>
              <a:rPr lang="en-US" b="1" dirty="0"/>
              <a:t>(Cont’d)</a:t>
            </a:r>
            <a:endParaRPr lang="en-US" sz="3200" b="1" dirty="0"/>
          </a:p>
        </p:txBody>
      </p:sp>
      <p:sp>
        <p:nvSpPr>
          <p:cNvPr id="3" name="Content Placeholder 2"/>
          <p:cNvSpPr>
            <a:spLocks noGrp="1"/>
          </p:cNvSpPr>
          <p:nvPr>
            <p:ph idx="1"/>
          </p:nvPr>
        </p:nvSpPr>
        <p:spPr>
          <a:xfrm>
            <a:off x="457200" y="1447800"/>
            <a:ext cx="8686800" cy="4419600"/>
          </a:xfrm>
        </p:spPr>
        <p:txBody>
          <a:bodyPr>
            <a:normAutofit/>
          </a:bodyPr>
          <a:lstStyle/>
          <a:p>
            <a:pPr>
              <a:buFont typeface="Arial" pitchFamily="34" charset="0"/>
              <a:buChar char="•"/>
            </a:pPr>
            <a:r>
              <a:rPr lang="en-US" sz="2200" dirty="0"/>
              <a:t>Social workers should be sure that anyone taking any antipsychotic medication, or anyone with schizophrenia should have regular screening that includes obtaining weight and waist circumference, blood pressure, and fasting blood tests. Family history of diabetes should also be obtained.</a:t>
            </a:r>
          </a:p>
          <a:p>
            <a:pPr>
              <a:buFont typeface="Arial" pitchFamily="34" charset="0"/>
              <a:buChar char="•"/>
            </a:pPr>
            <a:r>
              <a:rPr lang="en-US" sz="2200" dirty="0"/>
              <a:t>If a client is taking psychiatric medication that can cause weight gain , talking about  this side effect and  recommending strategies to manage  the problem  is essential. It is important that the treatment team provide  services to help manage the problem  or link the client to a provider who can provide needed care.   </a:t>
            </a:r>
          </a:p>
          <a:p>
            <a:pPr>
              <a:buFont typeface="Arial" pitchFamily="34" charset="0"/>
              <a:buChar char="•"/>
            </a:pPr>
            <a:r>
              <a:rPr lang="en-US" sz="2200" dirty="0"/>
              <a:t>Concern about weight gain and diabetes should be one of the considerations in making medication decisions</a:t>
            </a:r>
          </a:p>
          <a:p>
            <a:pPr>
              <a:buFont typeface="Arial" pitchFamily="34" charset="0"/>
              <a:buChar char="•"/>
            </a:pPr>
            <a:endParaRPr lang="en-US" sz="2200" dirty="0"/>
          </a:p>
          <a:p>
            <a:pPr>
              <a:buFont typeface="Arial" pitchFamily="34" charset="0"/>
              <a:buChar char="•"/>
            </a:pPr>
            <a:endParaRPr lang="en-US" sz="2200" dirty="0"/>
          </a:p>
        </p:txBody>
      </p:sp>
    </p:spTree>
    <p:extLst>
      <p:ext uri="{BB962C8B-B14F-4D97-AF65-F5344CB8AC3E}">
        <p14:creationId xmlns:p14="http://schemas.microsoft.com/office/powerpoint/2010/main" val="19471942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sz="2800" b="1" dirty="0"/>
              <a:t>Medication Assistance Programs</a:t>
            </a:r>
          </a:p>
        </p:txBody>
      </p:sp>
      <p:sp>
        <p:nvSpPr>
          <p:cNvPr id="3" name="Content Placeholder 2"/>
          <p:cNvSpPr>
            <a:spLocks noGrp="1"/>
          </p:cNvSpPr>
          <p:nvPr>
            <p:ph idx="1"/>
          </p:nvPr>
        </p:nvSpPr>
        <p:spPr>
          <a:xfrm>
            <a:off x="457200" y="1600200"/>
            <a:ext cx="8686800" cy="5715000"/>
          </a:xfrm>
        </p:spPr>
        <p:txBody>
          <a:bodyPr>
            <a:noAutofit/>
          </a:bodyPr>
          <a:lstStyle/>
          <a:p>
            <a:pPr>
              <a:buFont typeface="Arial" pitchFamily="34" charset="0"/>
              <a:buChar char="•"/>
            </a:pPr>
            <a:r>
              <a:rPr lang="en-US" dirty="0"/>
              <a:t>What can be done when clients can’t afford medication?</a:t>
            </a:r>
          </a:p>
          <a:p>
            <a:pPr>
              <a:buFont typeface="Arial" pitchFamily="34" charset="0"/>
              <a:buChar char="•"/>
            </a:pPr>
            <a:r>
              <a:rPr lang="en-US" dirty="0"/>
              <a:t>Social workers should acquaint themselves with the many patient medication assistance programs available to low and no  income clients (e.g. Patient Medication Assistance Inc. is one of the leaders in helping individuals receive free medications. </a:t>
            </a:r>
          </a:p>
          <a:p>
            <a:pPr>
              <a:buFont typeface="Arial" pitchFamily="34" charset="0"/>
              <a:buChar char="•"/>
            </a:pPr>
            <a:r>
              <a:rPr lang="en-US" dirty="0"/>
              <a:t>In addition, most drug companies provide medication directly to patients who meet their program requirements.       </a:t>
            </a:r>
          </a:p>
        </p:txBody>
      </p:sp>
    </p:spTree>
    <p:extLst>
      <p:ext uri="{BB962C8B-B14F-4D97-AF65-F5344CB8AC3E}">
        <p14:creationId xmlns:p14="http://schemas.microsoft.com/office/powerpoint/2010/main" val="30383735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305800" cy="4114800"/>
          </a:xfrm>
        </p:spPr>
        <p:txBody>
          <a:bodyPr/>
          <a:lstStyle/>
          <a:p>
            <a:pPr>
              <a:buFont typeface="Arial" pitchFamily="34" charset="0"/>
              <a:buChar char="•"/>
            </a:pPr>
            <a:r>
              <a:rPr lang="en-US" dirty="0"/>
              <a:t>A list of web-links to medication assistance programs is provided in the course Toolkit, They can be used to complete the assignment for this module.</a:t>
            </a:r>
          </a:p>
          <a:p>
            <a:pPr>
              <a:buFont typeface="Arial" pitchFamily="34" charset="0"/>
              <a:buChar char="•"/>
            </a:pPr>
            <a:endParaRPr lang="en-US" dirty="0"/>
          </a:p>
          <a:p>
            <a:pPr>
              <a:buFont typeface="Arial" pitchFamily="34" charset="0"/>
              <a:buChar char="•"/>
            </a:pPr>
            <a:r>
              <a:rPr lang="en-US" dirty="0"/>
              <a:t>Although there are many medication assistance programs available, the eligibility criteria vary greatly so the client’s characteristics must match the program eligibility criteria  for the client to receive medication assistance.</a:t>
            </a:r>
          </a:p>
        </p:txBody>
      </p:sp>
      <p:sp>
        <p:nvSpPr>
          <p:cNvPr id="4" name="Title 1"/>
          <p:cNvSpPr>
            <a:spLocks noGrp="1"/>
          </p:cNvSpPr>
          <p:nvPr>
            <p:ph type="title"/>
          </p:nvPr>
        </p:nvSpPr>
        <p:spPr>
          <a:xfrm>
            <a:off x="685800" y="914400"/>
            <a:ext cx="8001000" cy="838200"/>
          </a:xfrm>
        </p:spPr>
        <p:txBody>
          <a:bodyPr>
            <a:normAutofit/>
          </a:bodyPr>
          <a:lstStyle/>
          <a:p>
            <a:r>
              <a:rPr lang="en-US" sz="2800" b="1" dirty="0"/>
              <a:t>Medication Assistance Programs </a:t>
            </a:r>
            <a:r>
              <a:rPr lang="en-US" sz="2800" b="1" dirty="0"/>
              <a:t>(Cont’d)</a:t>
            </a:r>
            <a:endParaRPr lang="en-US" sz="2800" b="1" dirty="0"/>
          </a:p>
        </p:txBody>
      </p:sp>
    </p:spTree>
    <p:extLst>
      <p:ext uri="{BB962C8B-B14F-4D97-AF65-F5344CB8AC3E}">
        <p14:creationId xmlns:p14="http://schemas.microsoft.com/office/powerpoint/2010/main" val="1104299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1086"/>
            <a:ext cx="8229600" cy="729114"/>
          </a:xfrm>
        </p:spPr>
        <p:txBody>
          <a:bodyPr>
            <a:normAutofit/>
          </a:bodyPr>
          <a:lstStyle/>
          <a:p>
            <a:r>
              <a:rPr lang="en-US" sz="2800" b="1" dirty="0"/>
              <a:t> References</a:t>
            </a:r>
          </a:p>
        </p:txBody>
      </p:sp>
      <p:sp>
        <p:nvSpPr>
          <p:cNvPr id="3" name="Content Placeholder 2"/>
          <p:cNvSpPr>
            <a:spLocks noGrp="1"/>
          </p:cNvSpPr>
          <p:nvPr>
            <p:ph idx="1"/>
          </p:nvPr>
        </p:nvSpPr>
        <p:spPr>
          <a:xfrm>
            <a:off x="533400" y="1594554"/>
            <a:ext cx="8229600" cy="5287963"/>
          </a:xfrm>
        </p:spPr>
        <p:txBody>
          <a:bodyPr>
            <a:noAutofit/>
          </a:bodyPr>
          <a:lstStyle/>
          <a:p>
            <a:pPr>
              <a:buFont typeface="+mj-lt"/>
              <a:buAutoNum type="arabicPeriod"/>
            </a:pPr>
            <a:r>
              <a:rPr lang="en-US" sz="1800" dirty="0"/>
              <a:t>Kessler, R.C., Berglund, P., </a:t>
            </a:r>
            <a:r>
              <a:rPr lang="en-US" sz="1800" dirty="0" err="1"/>
              <a:t>Demler</a:t>
            </a:r>
            <a:r>
              <a:rPr lang="en-US" sz="1800" dirty="0"/>
              <a:t>, O., Jin, R., </a:t>
            </a:r>
            <a:r>
              <a:rPr lang="en-US" sz="1800" dirty="0" err="1"/>
              <a:t>Merikangas</a:t>
            </a:r>
            <a:r>
              <a:rPr lang="en-US" sz="1800" dirty="0"/>
              <a:t>, K. &amp; Walters. W. (2005). Lifetime prevalence and age-of-onset distributions of DSM</a:t>
            </a:r>
            <a:r>
              <a:rPr lang="en-US" sz="1800" i="1" dirty="0"/>
              <a:t>-</a:t>
            </a:r>
            <a:r>
              <a:rPr lang="en-US" sz="1800" dirty="0"/>
              <a:t>IV Disorders in the National Comorbidity Survey Replication.</a:t>
            </a:r>
            <a:r>
              <a:rPr lang="en-US" sz="1800" i="1" dirty="0"/>
              <a:t> Archives of General Psychiatry 62(6) </a:t>
            </a:r>
            <a:r>
              <a:rPr lang="en-US" sz="1800" dirty="0"/>
              <a:t>593-602.</a:t>
            </a:r>
          </a:p>
          <a:p>
            <a:pPr>
              <a:buFont typeface="+mj-lt"/>
              <a:buAutoNum type="arabicPeriod"/>
            </a:pPr>
            <a:r>
              <a:rPr lang="fr-FR" sz="1800" dirty="0"/>
              <a:t>Tesson. M., </a:t>
            </a:r>
            <a:r>
              <a:rPr lang="fr-FR" sz="1800" dirty="0" err="1"/>
              <a:t>Degenhardt</a:t>
            </a:r>
            <a:r>
              <a:rPr lang="fr-FR" sz="1800" dirty="0"/>
              <a:t>, L., Proudfoot, H. (2005).  </a:t>
            </a:r>
            <a:r>
              <a:rPr lang="en-US" sz="1800" dirty="0"/>
              <a:t>How common is  comorbidity, why does it occur?  </a:t>
            </a:r>
            <a:r>
              <a:rPr lang="en-US" sz="1800" i="1" dirty="0"/>
              <a:t>Austrian Psychologist </a:t>
            </a:r>
            <a:r>
              <a:rPr lang="en-US" sz="1800" dirty="0"/>
              <a:t>40 (2) 81-87. </a:t>
            </a:r>
          </a:p>
          <a:p>
            <a:pPr lvl="0">
              <a:buFont typeface="+mj-lt"/>
              <a:buAutoNum type="arabicPeriod"/>
            </a:pPr>
            <a:r>
              <a:rPr lang="en-US" sz="1800" dirty="0"/>
              <a:t>Kessler, R.C., Chiu, W.T., </a:t>
            </a:r>
            <a:r>
              <a:rPr lang="en-US" sz="1800" dirty="0" err="1"/>
              <a:t>Demler</a:t>
            </a:r>
            <a:r>
              <a:rPr lang="en-US" sz="1800" dirty="0"/>
              <a:t>, O., </a:t>
            </a:r>
            <a:r>
              <a:rPr lang="en-US" sz="1800" dirty="0" err="1"/>
              <a:t>Merikangas</a:t>
            </a:r>
            <a:r>
              <a:rPr lang="en-US" sz="1800" dirty="0"/>
              <a:t>, K.R., &amp; Walters, E.E. (2005). Prevalence, severity, and comorbidity of 12-month DSM-IV disorders in the National Comorbidity Survey Replication. </a:t>
            </a:r>
            <a:r>
              <a:rPr lang="en-US" sz="1800" i="1" dirty="0"/>
              <a:t>Archives of General Psychiatry, 62(6)</a:t>
            </a:r>
            <a:r>
              <a:rPr lang="en-US" sz="1800" dirty="0"/>
              <a:t>: 617-627.</a:t>
            </a:r>
          </a:p>
          <a:p>
            <a:pPr>
              <a:buFont typeface="+mj-lt"/>
              <a:buAutoNum type="arabicPeriod"/>
            </a:pPr>
            <a:r>
              <a:rPr lang="en-US" sz="1800" dirty="0"/>
              <a:t>Center for Substance Abuse Treatment (2005). Substance abuse treatment for persons with co-occurring disorders (Treatment Improvement Protocol (TIP) Series 42 DHHS </a:t>
            </a:r>
            <a:r>
              <a:rPr lang="en-US" sz="1800" dirty="0" err="1"/>
              <a:t>Publiation</a:t>
            </a:r>
            <a:r>
              <a:rPr lang="en-US" sz="1800" dirty="0"/>
              <a:t> No SMA 05-3992) Rockville. MD. Substance Abuse Mental Health Services. </a:t>
            </a:r>
          </a:p>
        </p:txBody>
      </p:sp>
    </p:spTree>
    <p:extLst>
      <p:ext uri="{BB962C8B-B14F-4D97-AF65-F5344CB8AC3E}">
        <p14:creationId xmlns:p14="http://schemas.microsoft.com/office/powerpoint/2010/main" val="13281016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8001000" cy="838200"/>
          </a:xfrm>
        </p:spPr>
        <p:txBody>
          <a:bodyPr/>
          <a:lstStyle/>
          <a:p>
            <a:r>
              <a:rPr lang="en-US" b="1" dirty="0"/>
              <a:t>References</a:t>
            </a:r>
            <a:endParaRPr lang="en-US" dirty="0"/>
          </a:p>
        </p:txBody>
      </p:sp>
      <p:sp>
        <p:nvSpPr>
          <p:cNvPr id="3" name="Content Placeholder 2"/>
          <p:cNvSpPr>
            <a:spLocks noGrp="1"/>
          </p:cNvSpPr>
          <p:nvPr>
            <p:ph idx="1"/>
          </p:nvPr>
        </p:nvSpPr>
        <p:spPr>
          <a:xfrm>
            <a:off x="685800" y="1524000"/>
            <a:ext cx="8001000" cy="4419600"/>
          </a:xfrm>
        </p:spPr>
        <p:txBody>
          <a:bodyPr/>
          <a:lstStyle/>
          <a:p>
            <a:pPr marL="685800">
              <a:buFont typeface="+mj-lt"/>
              <a:buAutoNum type="arabicPeriod" startAt="5"/>
            </a:pPr>
            <a:r>
              <a:rPr lang="en-US" sz="1400" dirty="0"/>
              <a:t>Center for Substance Abuse Treatment. (2006b). Screening, assessment, and treatment planning for persons with co-occurring disorders. COCE Overview Paper 2. DHHS Publication No. (SMA) 06-4164. Rockville, MD: Substance Abuse and Mental Health Services Administration, and Center for Mental Health Services.</a:t>
            </a:r>
          </a:p>
          <a:p>
            <a:pPr marL="685800" lvl="0">
              <a:buFont typeface="+mj-lt"/>
              <a:buAutoNum type="arabicPeriod" startAt="5"/>
            </a:pPr>
            <a:r>
              <a:rPr lang="en-US" sz="1400" dirty="0"/>
              <a:t>Kessler, R.C., </a:t>
            </a:r>
            <a:r>
              <a:rPr lang="en-US" sz="1400" dirty="0" err="1"/>
              <a:t>Sonnega</a:t>
            </a:r>
            <a:r>
              <a:rPr lang="en-US" sz="1400" dirty="0"/>
              <a:t>, A., </a:t>
            </a:r>
            <a:r>
              <a:rPr lang="en-US" sz="1400" dirty="0" err="1"/>
              <a:t>Bromet</a:t>
            </a:r>
            <a:r>
              <a:rPr lang="en-US" sz="1400" dirty="0"/>
              <a:t>, E. Hughes, M., &amp; Nelson, C.B. (1995). Posttraumatic stress disorder in the National Comorbidity Survey. </a:t>
            </a:r>
            <a:r>
              <a:rPr lang="en-US" sz="1400" i="1" dirty="0"/>
              <a:t>Archives of General Psychiatry, 52(12)</a:t>
            </a:r>
            <a:r>
              <a:rPr lang="en-US" sz="1400" dirty="0"/>
              <a:t>, 1048-1060.</a:t>
            </a:r>
          </a:p>
          <a:p>
            <a:pPr marL="685800" lvl="0">
              <a:buFont typeface="+mj-lt"/>
              <a:buAutoNum type="arabicPeriod" startAt="5"/>
            </a:pPr>
            <a:r>
              <a:rPr lang="en-US" sz="1400" dirty="0" err="1"/>
              <a:t>Weissbecker</a:t>
            </a:r>
            <a:r>
              <a:rPr lang="en-US" sz="1400" dirty="0"/>
              <a:t> , I. &amp; Clark, C. (2007) The Impact of Violence and Abuse on Women’s Physical Health: Can Trauma-Informed Treatment Make a Difference? </a:t>
            </a:r>
            <a:r>
              <a:rPr lang="en-US" sz="1400" i="1" dirty="0"/>
              <a:t>Journal OF Community Psychology</a:t>
            </a:r>
            <a:r>
              <a:rPr lang="en-US" sz="1400" dirty="0"/>
              <a:t>, 35, (7) 909–923 </a:t>
            </a:r>
          </a:p>
          <a:p>
            <a:pPr marL="685800">
              <a:buFont typeface="+mj-lt"/>
              <a:buAutoNum type="arabicPeriod" startAt="8"/>
            </a:pPr>
            <a:r>
              <a:rPr lang="en-US" sz="1400" dirty="0"/>
              <a:t>Substance Abuse and Mental Health Services Administration, </a:t>
            </a:r>
            <a:r>
              <a:rPr lang="en-US" sz="1400" i="1" dirty="0"/>
              <a:t>Results from the 2010 National Survey on Drug Use and Health: Summary of National Findings</a:t>
            </a:r>
            <a:r>
              <a:rPr lang="en-US" sz="1400" dirty="0"/>
              <a:t>, NSDUH Series H-41, HHS Publication No. (SMA) 11-4658. Rockville, MD: Substance Abuse and Mental Health Services Administration, 2011.</a:t>
            </a:r>
          </a:p>
          <a:p>
            <a:pPr marL="685800">
              <a:buFont typeface="+mj-lt"/>
              <a:buAutoNum type="arabicPeriod" startAt="8"/>
            </a:pPr>
            <a:r>
              <a:rPr lang="en-US" sz="1400" dirty="0" err="1"/>
              <a:t>Awad</a:t>
            </a:r>
            <a:r>
              <a:rPr lang="en-US" sz="1400" dirty="0"/>
              <a:t>, A. G., &amp; </a:t>
            </a:r>
            <a:r>
              <a:rPr lang="en-US" sz="1400" dirty="0" err="1"/>
              <a:t>Voruganti</a:t>
            </a:r>
            <a:r>
              <a:rPr lang="en-US" sz="1400" dirty="0"/>
              <a:t>, L. N. (2004). New antipsychotics, compliance, quality of life, and subjective tolerability—Are patients better off? Canadian Journal of Psychiatry, 49(5),297–302.</a:t>
            </a:r>
          </a:p>
          <a:p>
            <a:pPr marL="685800">
              <a:buFont typeface="+mj-lt"/>
              <a:buAutoNum type="arabicPeriod" startAt="8"/>
            </a:pPr>
            <a:r>
              <a:rPr lang="en-US" sz="1400" dirty="0" err="1"/>
              <a:t>Llorente</a:t>
            </a:r>
            <a:r>
              <a:rPr lang="en-US" sz="1400" dirty="0"/>
              <a:t>, M.D. &amp; </a:t>
            </a:r>
            <a:r>
              <a:rPr lang="en-US" sz="1400" dirty="0" err="1"/>
              <a:t>Urrula</a:t>
            </a:r>
            <a:r>
              <a:rPr lang="en-US" sz="1400" dirty="0"/>
              <a:t>, V. (2006). Diabetes, Psychiatric Disorders, and the Metabolic Effects of Antipsychotic Medications. Clinical Diabetes 24 (1) 68-74 </a:t>
            </a:r>
          </a:p>
          <a:p>
            <a:pPr marL="685800" lvl="0">
              <a:buFont typeface="+mj-lt"/>
              <a:buAutoNum type="arabicPeriod" startAt="6"/>
            </a:pPr>
            <a:endParaRPr lang="en-US" sz="1400" dirty="0"/>
          </a:p>
        </p:txBody>
      </p:sp>
    </p:spTree>
    <p:extLst>
      <p:ext uri="{BB962C8B-B14F-4D97-AF65-F5344CB8AC3E}">
        <p14:creationId xmlns:p14="http://schemas.microsoft.com/office/powerpoint/2010/main" val="3058801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09600" y="1066800"/>
            <a:ext cx="8229600" cy="1143000"/>
          </a:xfrm>
        </p:spPr>
        <p:txBody>
          <a:bodyPr>
            <a:normAutofit/>
          </a:bodyPr>
          <a:lstStyle/>
          <a:p>
            <a:pPr algn="ctr" eaLnBrk="1" fontAlgn="auto" hangingPunct="1">
              <a:spcAft>
                <a:spcPts val="0"/>
              </a:spcAft>
              <a:defRPr/>
            </a:pPr>
            <a:r>
              <a:rPr lang="en-US" b="0" dirty="0"/>
              <a:t>Multi-directional Model of </a:t>
            </a:r>
            <a:br>
              <a:rPr lang="en-US" b="0" dirty="0"/>
            </a:br>
            <a:r>
              <a:rPr lang="en-US" b="0" dirty="0"/>
              <a:t>Co-occurring Disorders</a:t>
            </a:r>
            <a:endParaRPr lang="en-US" dirty="0"/>
          </a:p>
        </p:txBody>
      </p:sp>
      <p:sp>
        <p:nvSpPr>
          <p:cNvPr id="19459" name="AutoShape 3"/>
          <p:cNvSpPr>
            <a:spLocks noChangeArrowheads="1"/>
          </p:cNvSpPr>
          <p:nvPr/>
        </p:nvSpPr>
        <p:spPr bwMode="auto">
          <a:xfrm>
            <a:off x="1276066" y="2438400"/>
            <a:ext cx="2209800" cy="1066800"/>
          </a:xfrm>
          <a:prstGeom prst="roundRect">
            <a:avLst>
              <a:gd name="adj" fmla="val 16667"/>
            </a:avLst>
          </a:prstGeom>
          <a:solidFill>
            <a:schemeClr val="bg2"/>
          </a:solidFill>
          <a:ln w="38100">
            <a:solidFill>
              <a:schemeClr val="tx1"/>
            </a:solidFill>
            <a:round/>
            <a:headEnd type="none" w="sm" len="sm"/>
            <a:tailEnd type="none" w="sm" len="sm"/>
          </a:ln>
        </p:spPr>
        <p:txBody>
          <a:bodyPr wrap="none" anchor="ctr"/>
          <a:lstStyle/>
          <a:p>
            <a:pPr algn="ctr"/>
            <a:r>
              <a:rPr lang="en-US" sz="2400" dirty="0">
                <a:solidFill>
                  <a:schemeClr val="bg1"/>
                </a:solidFill>
              </a:rPr>
              <a:t>Psychiatric </a:t>
            </a:r>
          </a:p>
          <a:p>
            <a:pPr algn="ctr"/>
            <a:r>
              <a:rPr lang="en-US" sz="2400" dirty="0">
                <a:solidFill>
                  <a:schemeClr val="bg1"/>
                </a:solidFill>
              </a:rPr>
              <a:t>Disorder</a:t>
            </a:r>
          </a:p>
        </p:txBody>
      </p:sp>
      <p:sp>
        <p:nvSpPr>
          <p:cNvPr id="19462" name="Line 6" descr="Arrow from Psychiatric Disorder to Substance Abuse"/>
          <p:cNvSpPr>
            <a:spLocks noChangeShapeType="1"/>
          </p:cNvSpPr>
          <p:nvPr/>
        </p:nvSpPr>
        <p:spPr bwMode="auto">
          <a:xfrm>
            <a:off x="4038600" y="2667000"/>
            <a:ext cx="1371600" cy="0"/>
          </a:xfrm>
          <a:prstGeom prst="line">
            <a:avLst/>
          </a:prstGeom>
          <a:noFill/>
          <a:ln w="50800">
            <a:solidFill>
              <a:srgbClr val="FF0000"/>
            </a:solidFill>
            <a:round/>
            <a:headEnd type="none" w="sm" len="sm"/>
            <a:tailEnd type="stealth"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9463" name="Line 7" descr="Arrow from Substance Abuse to Psychiatric Disorder"/>
          <p:cNvSpPr>
            <a:spLocks noChangeShapeType="1"/>
          </p:cNvSpPr>
          <p:nvPr/>
        </p:nvSpPr>
        <p:spPr bwMode="auto">
          <a:xfrm flipH="1">
            <a:off x="4038600" y="2895600"/>
            <a:ext cx="1371600" cy="0"/>
          </a:xfrm>
          <a:prstGeom prst="line">
            <a:avLst/>
          </a:prstGeom>
          <a:noFill/>
          <a:ln w="50800">
            <a:solidFill>
              <a:srgbClr val="FF0000"/>
            </a:solidFill>
            <a:round/>
            <a:headEnd type="none" w="sm" len="sm"/>
            <a:tailEnd type="stealth"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9460" name="AutoShape 4"/>
          <p:cNvSpPr>
            <a:spLocks noChangeArrowheads="1"/>
          </p:cNvSpPr>
          <p:nvPr/>
        </p:nvSpPr>
        <p:spPr bwMode="auto">
          <a:xfrm>
            <a:off x="6172200" y="2438400"/>
            <a:ext cx="2209800" cy="1066800"/>
          </a:xfrm>
          <a:prstGeom prst="roundRect">
            <a:avLst>
              <a:gd name="adj" fmla="val 16667"/>
            </a:avLst>
          </a:prstGeom>
          <a:solidFill>
            <a:schemeClr val="bg2"/>
          </a:solidFill>
          <a:ln w="38100">
            <a:solidFill>
              <a:schemeClr val="tx1"/>
            </a:solidFill>
            <a:round/>
            <a:headEnd type="none" w="sm" len="sm"/>
            <a:tailEnd type="none" w="sm" len="sm"/>
          </a:ln>
        </p:spPr>
        <p:txBody>
          <a:bodyPr wrap="none" anchor="ctr"/>
          <a:lstStyle/>
          <a:p>
            <a:pPr algn="ctr"/>
            <a:r>
              <a:rPr lang="en-US" sz="2400" dirty="0">
                <a:solidFill>
                  <a:schemeClr val="bg1"/>
                </a:solidFill>
              </a:rPr>
              <a:t>Substance </a:t>
            </a:r>
          </a:p>
          <a:p>
            <a:pPr algn="ctr"/>
            <a:r>
              <a:rPr lang="en-US" sz="2400" dirty="0">
                <a:solidFill>
                  <a:schemeClr val="bg1"/>
                </a:solidFill>
              </a:rPr>
              <a:t>Abuse</a:t>
            </a:r>
          </a:p>
        </p:txBody>
      </p:sp>
      <p:sp>
        <p:nvSpPr>
          <p:cNvPr id="19466" name="Line 10" descr="Arrow from Physical Health Conditions to Substance Abuse"/>
          <p:cNvSpPr>
            <a:spLocks noChangeShapeType="1"/>
          </p:cNvSpPr>
          <p:nvPr/>
        </p:nvSpPr>
        <p:spPr bwMode="auto">
          <a:xfrm flipV="1">
            <a:off x="6172200" y="3657600"/>
            <a:ext cx="990600" cy="990600"/>
          </a:xfrm>
          <a:prstGeom prst="line">
            <a:avLst/>
          </a:prstGeom>
          <a:noFill/>
          <a:ln w="50800">
            <a:solidFill>
              <a:srgbClr val="FF0000"/>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9467" name="Line 11" descr="Arrow from Substance Abuse to Physical Health Conditions"/>
          <p:cNvSpPr>
            <a:spLocks noChangeShapeType="1"/>
          </p:cNvSpPr>
          <p:nvPr/>
        </p:nvSpPr>
        <p:spPr bwMode="auto">
          <a:xfrm flipH="1">
            <a:off x="6248400" y="3733800"/>
            <a:ext cx="1066800" cy="1066800"/>
          </a:xfrm>
          <a:prstGeom prst="line">
            <a:avLst/>
          </a:prstGeom>
          <a:noFill/>
          <a:ln w="50800">
            <a:solidFill>
              <a:srgbClr val="FF0000"/>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9461" name="AutoShape 5"/>
          <p:cNvSpPr>
            <a:spLocks noChangeArrowheads="1"/>
          </p:cNvSpPr>
          <p:nvPr/>
        </p:nvSpPr>
        <p:spPr bwMode="auto">
          <a:xfrm>
            <a:off x="3657600" y="4361597"/>
            <a:ext cx="2209800" cy="1066800"/>
          </a:xfrm>
          <a:prstGeom prst="roundRect">
            <a:avLst>
              <a:gd name="adj" fmla="val 16667"/>
            </a:avLst>
          </a:prstGeom>
          <a:solidFill>
            <a:schemeClr val="bg2"/>
          </a:solidFill>
          <a:ln w="38100">
            <a:solidFill>
              <a:schemeClr val="tx1"/>
            </a:solidFill>
            <a:round/>
            <a:headEnd type="none" w="sm" len="sm"/>
            <a:tailEnd type="none" w="sm" len="sm"/>
          </a:ln>
        </p:spPr>
        <p:txBody>
          <a:bodyPr wrap="none" anchor="ctr"/>
          <a:lstStyle/>
          <a:p>
            <a:pPr algn="ctr"/>
            <a:r>
              <a:rPr lang="en-US" sz="2400" dirty="0">
                <a:solidFill>
                  <a:schemeClr val="bg1"/>
                </a:solidFill>
              </a:rPr>
              <a:t>Physical Health </a:t>
            </a:r>
          </a:p>
          <a:p>
            <a:pPr algn="ctr"/>
            <a:r>
              <a:rPr lang="en-US" sz="2400" dirty="0">
                <a:solidFill>
                  <a:schemeClr val="bg1"/>
                </a:solidFill>
              </a:rPr>
              <a:t>Conditions</a:t>
            </a:r>
          </a:p>
        </p:txBody>
      </p:sp>
      <p:sp>
        <p:nvSpPr>
          <p:cNvPr id="19464" name="Line 8" descr="Arrow from Psychiatric Disorder to Physical Health Conditions"/>
          <p:cNvSpPr>
            <a:spLocks noChangeShapeType="1"/>
          </p:cNvSpPr>
          <p:nvPr/>
        </p:nvSpPr>
        <p:spPr bwMode="auto">
          <a:xfrm>
            <a:off x="2209800" y="3810000"/>
            <a:ext cx="990600" cy="990600"/>
          </a:xfrm>
          <a:prstGeom prst="line">
            <a:avLst/>
          </a:prstGeom>
          <a:noFill/>
          <a:ln w="50800">
            <a:solidFill>
              <a:srgbClr val="FF0000"/>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9465" name="Line 9" descr="Arrow from Physical Health Conditions to Psychiatric Disorder"/>
          <p:cNvSpPr>
            <a:spLocks noChangeShapeType="1"/>
          </p:cNvSpPr>
          <p:nvPr/>
        </p:nvSpPr>
        <p:spPr bwMode="auto">
          <a:xfrm flipH="1" flipV="1">
            <a:off x="2362200" y="3733800"/>
            <a:ext cx="990600" cy="990600"/>
          </a:xfrm>
          <a:prstGeom prst="line">
            <a:avLst/>
          </a:prstGeom>
          <a:noFill/>
          <a:ln w="50800">
            <a:solidFill>
              <a:srgbClr val="FF0000"/>
            </a:solidFill>
            <a:round/>
            <a:headEnd type="none" w="sm" len="sm"/>
            <a:tailEnd type="triangl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5136219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Common Co-occurring Mental Health and Physical Health Conditions </a:t>
            </a:r>
            <a:r>
              <a:rPr lang="en-US" sz="2800" b="1" baseline="30000" dirty="0"/>
              <a:t>2</a:t>
            </a:r>
          </a:p>
        </p:txBody>
      </p:sp>
      <p:graphicFrame>
        <p:nvGraphicFramePr>
          <p:cNvPr id="4" name="Content Placeholder 3" descr="Common Co-occurring Mental Health and Physical Health Conditions "/>
          <p:cNvGraphicFramePr>
            <a:graphicFrameLocks noGrp="1" noChangeAspect="1"/>
          </p:cNvGraphicFramePr>
          <p:nvPr>
            <p:ph idx="1"/>
            <p:extLst>
              <p:ext uri="{D42A27DB-BD31-4B8C-83A1-F6EECF244321}">
                <p14:modId xmlns:p14="http://schemas.microsoft.com/office/powerpoint/2010/main" val="1941917885"/>
              </p:ext>
            </p:extLst>
          </p:nvPr>
        </p:nvGraphicFramePr>
        <p:xfrm>
          <a:off x="1582738" y="2217738"/>
          <a:ext cx="6207125" cy="3565525"/>
        </p:xfrm>
        <a:graphic>
          <a:graphicData uri="http://schemas.openxmlformats.org/presentationml/2006/ole">
            <mc:AlternateContent xmlns:mc="http://schemas.openxmlformats.org/markup-compatibility/2006">
              <mc:Choice xmlns:v="urn:schemas-microsoft-com:vml" Requires="v">
                <p:oleObj spid="_x0000_s1228" name="Document" r:id="rId3" imgW="7784702" imgH="4472619" progId="Word.Document.8">
                  <p:embed/>
                </p:oleObj>
              </mc:Choice>
              <mc:Fallback>
                <p:oleObj name="Document" r:id="rId3" imgW="7784702" imgH="4472619" progId="Word.Document.8">
                  <p:embed/>
                  <p:pic>
                    <p:nvPicPr>
                      <p:cNvPr id="0" name="Picture 182"/>
                      <p:cNvPicPr>
                        <a:picLocks noGrp="1" noChangeAspect="1" noChangeArrowheads="1"/>
                      </p:cNvPicPr>
                      <p:nvPr/>
                    </p:nvPicPr>
                    <p:blipFill>
                      <a:blip r:embed="rId4"/>
                      <a:srcRect/>
                      <a:stretch>
                        <a:fillRect/>
                      </a:stretch>
                    </p:blipFill>
                    <p:spPr bwMode="auto">
                      <a:xfrm>
                        <a:off x="1582738" y="2217738"/>
                        <a:ext cx="6207125" cy="35655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18489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534400" cy="1066800"/>
          </a:xfrm>
        </p:spPr>
        <p:txBody>
          <a:bodyPr>
            <a:normAutofit/>
          </a:bodyPr>
          <a:lstStyle/>
          <a:p>
            <a:r>
              <a:rPr lang="en-US" sz="2800" b="1" dirty="0">
                <a:solidFill>
                  <a:schemeClr val="tx1">
                    <a:lumMod val="50000"/>
                  </a:schemeClr>
                </a:solidFill>
              </a:rPr>
              <a:t>Co-occurring Mental Health and Substance Abuse Disorders</a:t>
            </a:r>
            <a:endParaRPr lang="en-US" sz="2800" dirty="0"/>
          </a:p>
        </p:txBody>
      </p:sp>
      <p:sp>
        <p:nvSpPr>
          <p:cNvPr id="3" name="Content Placeholder 2"/>
          <p:cNvSpPr>
            <a:spLocks noGrp="1"/>
          </p:cNvSpPr>
          <p:nvPr>
            <p:ph idx="1"/>
          </p:nvPr>
        </p:nvSpPr>
        <p:spPr>
          <a:xfrm>
            <a:off x="533400" y="1981200"/>
            <a:ext cx="8229600" cy="4983163"/>
          </a:xfrm>
        </p:spPr>
        <p:txBody>
          <a:bodyPr/>
          <a:lstStyle/>
          <a:p>
            <a:pPr>
              <a:buFont typeface="Arial" pitchFamily="34" charset="0"/>
              <a:buChar char="•"/>
            </a:pPr>
            <a:r>
              <a:rPr lang="en-US" sz="2000" dirty="0"/>
              <a:t>Mental health (MH) and substance use disorders (SUD) frequently co-occur. According to the National Co-morbidity Study Replication (NCS-R) data more than half (53%) of persons with a lifetime diagnosis of a drug use disorder also have a lifetime diagnosis of a mental disorder </a:t>
            </a:r>
            <a:r>
              <a:rPr lang="en-US" sz="2000" baseline="30000" dirty="0"/>
              <a:t>3   </a:t>
            </a:r>
          </a:p>
          <a:p>
            <a:pPr marL="0" indent="0"/>
            <a:endParaRPr lang="en-US" sz="2000" baseline="30000" dirty="0"/>
          </a:p>
          <a:p>
            <a:pPr>
              <a:buFont typeface="Arial" pitchFamily="34" charset="0"/>
              <a:buChar char="•"/>
            </a:pPr>
            <a:r>
              <a:rPr lang="en-US" sz="2000" dirty="0"/>
              <a:t>A four-quadrant conceptual framework (based on symptom severity rather than diagnosis) has been set forth by several researchers to describe and treat  co-occurring MH and SUD disorders. This integrated assessment and treatment approach is described in detail  in the Treatment Improvement Protocol (TIP) available from the Center for Substance Abuse treatment (CSAT) (2005) </a:t>
            </a:r>
            <a:r>
              <a:rPr lang="en-US" sz="2000" baseline="30000" dirty="0"/>
              <a:t>4</a:t>
            </a:r>
          </a:p>
          <a:p>
            <a:endParaRPr lang="en-US" sz="2000" baseline="30000" dirty="0"/>
          </a:p>
          <a:p>
            <a:endParaRPr lang="en-US" sz="2000" baseline="30000" dirty="0"/>
          </a:p>
          <a:p>
            <a:endParaRPr lang="en-US" sz="2000" baseline="30000" dirty="0"/>
          </a:p>
          <a:p>
            <a:endParaRPr lang="en-US" baseline="30000" dirty="0"/>
          </a:p>
          <a:p>
            <a:endParaRPr lang="en-US" baseline="30000" dirty="0"/>
          </a:p>
          <a:p>
            <a:endParaRPr lang="en-US" dirty="0"/>
          </a:p>
        </p:txBody>
      </p:sp>
    </p:spTree>
    <p:extLst>
      <p:ext uri="{BB962C8B-B14F-4D97-AF65-F5344CB8AC3E}">
        <p14:creationId xmlns:p14="http://schemas.microsoft.com/office/powerpoint/2010/main" val="539332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533400" y="609600"/>
            <a:ext cx="9144000" cy="990600"/>
          </a:xfrm>
        </p:spPr>
        <p:txBody>
          <a:bodyPr>
            <a:normAutofit/>
          </a:bodyPr>
          <a:lstStyle/>
          <a:p>
            <a:pPr algn="l" eaLnBrk="1" fontAlgn="auto" hangingPunct="1">
              <a:spcAft>
                <a:spcPts val="0"/>
              </a:spcAft>
              <a:defRPr/>
            </a:pPr>
            <a:r>
              <a:rPr lang="en-US" sz="2800" dirty="0"/>
              <a:t>Costs</a:t>
            </a:r>
          </a:p>
        </p:txBody>
      </p:sp>
      <p:sp>
        <p:nvSpPr>
          <p:cNvPr id="1028" name="Rectangle 3"/>
          <p:cNvSpPr>
            <a:spLocks noGrp="1" noChangeArrowheads="1"/>
          </p:cNvSpPr>
          <p:nvPr>
            <p:ph type="body" sz="half" idx="1"/>
          </p:nvPr>
        </p:nvSpPr>
        <p:spPr>
          <a:xfrm>
            <a:off x="609600" y="1371600"/>
            <a:ext cx="6969125" cy="1524000"/>
          </a:xfrm>
        </p:spPr>
        <p:txBody>
          <a:bodyPr>
            <a:normAutofit/>
          </a:bodyPr>
          <a:lstStyle/>
          <a:p>
            <a:pPr marL="457200" indent="-457200" eaLnBrk="1" hangingPunct="1">
              <a:lnSpc>
                <a:spcPct val="90000"/>
              </a:lnSpc>
              <a:buClr>
                <a:schemeClr val="tx1"/>
              </a:buClr>
              <a:buFont typeface="Arial" pitchFamily="34" charset="0"/>
              <a:buChar char="•"/>
            </a:pPr>
            <a:r>
              <a:rPr lang="en-US" dirty="0"/>
              <a:t>Research shows that treating mental health and substance use disorders reduces costs of healthcare overall</a:t>
            </a:r>
          </a:p>
        </p:txBody>
      </p:sp>
      <p:sp>
        <p:nvSpPr>
          <p:cNvPr id="1029" name="Text Box 5" descr="5%"/>
          <p:cNvSpPr txBox="1">
            <a:spLocks noChangeArrowheads="1"/>
          </p:cNvSpPr>
          <p:nvPr/>
        </p:nvSpPr>
        <p:spPr bwMode="auto">
          <a:xfrm>
            <a:off x="1905000" y="2743200"/>
            <a:ext cx="4572000" cy="20921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marL="342900" indent="-342900">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marL="1257300" lvl="2" indent="-342900">
              <a:lnSpc>
                <a:spcPct val="190000"/>
              </a:lnSpc>
              <a:buClr>
                <a:schemeClr val="tx1"/>
              </a:buClr>
              <a:buFont typeface="Arial" pitchFamily="34" charset="0"/>
              <a:buChar char="•"/>
            </a:pPr>
            <a:r>
              <a:rPr lang="en-US" sz="2400" dirty="0">
                <a:latin typeface="+mn-lt"/>
              </a:rPr>
              <a:t>Shorter hospital stays</a:t>
            </a:r>
          </a:p>
          <a:p>
            <a:pPr marL="1257300" lvl="2" indent="-342900">
              <a:lnSpc>
                <a:spcPct val="190000"/>
              </a:lnSpc>
              <a:buClr>
                <a:schemeClr val="tx1"/>
              </a:buClr>
              <a:buFont typeface="Arial" pitchFamily="34" charset="0"/>
              <a:buChar char="•"/>
            </a:pPr>
            <a:r>
              <a:rPr lang="en-US" sz="2400" dirty="0">
                <a:latin typeface="+mn-lt"/>
              </a:rPr>
              <a:t>Fewer costly tests</a:t>
            </a:r>
          </a:p>
          <a:p>
            <a:pPr marL="1257300" lvl="2" indent="-342900">
              <a:lnSpc>
                <a:spcPct val="190000"/>
              </a:lnSpc>
              <a:buClr>
                <a:schemeClr val="tx1"/>
              </a:buClr>
              <a:buFont typeface="Arial" pitchFamily="34" charset="0"/>
              <a:buChar char="•"/>
            </a:pPr>
            <a:r>
              <a:rPr lang="en-US" sz="2400" dirty="0">
                <a:latin typeface="+mn-lt"/>
              </a:rPr>
              <a:t>Reduced mortality</a:t>
            </a:r>
            <a:endParaRPr lang="en-US" sz="2400" dirty="0">
              <a:solidFill>
                <a:srgbClr val="336600"/>
              </a:solidFill>
              <a:latin typeface="+mn-lt"/>
            </a:endParaRPr>
          </a:p>
        </p:txBody>
      </p:sp>
    </p:spTree>
    <p:extLst>
      <p:ext uri="{BB962C8B-B14F-4D97-AF65-F5344CB8AC3E}">
        <p14:creationId xmlns:p14="http://schemas.microsoft.com/office/powerpoint/2010/main" val="351100704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610600" cy="609600"/>
          </a:xfrm>
        </p:spPr>
        <p:txBody>
          <a:bodyPr>
            <a:normAutofit/>
          </a:bodyPr>
          <a:lstStyle/>
          <a:p>
            <a:r>
              <a:rPr lang="en-US" sz="2800" b="1" dirty="0"/>
              <a:t>National Co-Morbidity Study Replication (NCS-R)</a:t>
            </a:r>
            <a:endParaRPr lang="en-US" sz="2800" dirty="0"/>
          </a:p>
        </p:txBody>
      </p:sp>
      <p:sp>
        <p:nvSpPr>
          <p:cNvPr id="3" name="Content Placeholder 2"/>
          <p:cNvSpPr>
            <a:spLocks noGrp="1"/>
          </p:cNvSpPr>
          <p:nvPr>
            <p:ph idx="1"/>
          </p:nvPr>
        </p:nvSpPr>
        <p:spPr>
          <a:xfrm>
            <a:off x="609600" y="1969235"/>
            <a:ext cx="8229600" cy="3212366"/>
          </a:xfrm>
        </p:spPr>
        <p:txBody>
          <a:bodyPr>
            <a:normAutofit/>
          </a:bodyPr>
          <a:lstStyle/>
          <a:p>
            <a:pPr>
              <a:buFont typeface="Arial" pitchFamily="34" charset="0"/>
              <a:buChar char="•"/>
            </a:pPr>
            <a:r>
              <a:rPr lang="en-US" sz="2200" dirty="0"/>
              <a:t>Social workers should be aware of the patterns and extent of psychiatric comorbidities that may exist</a:t>
            </a:r>
          </a:p>
          <a:p>
            <a:pPr>
              <a:buFont typeface="Arial" pitchFamily="34" charset="0"/>
              <a:buChar char="•"/>
            </a:pPr>
            <a:r>
              <a:rPr lang="en-US" sz="2200" dirty="0"/>
              <a:t>Most authors quote the Kessler NCS-R Study data on co-occurring disorders. In that study all mental disorders were strongly related to drug dependence (DD) </a:t>
            </a:r>
            <a:r>
              <a:rPr lang="en-US" sz="2200" baseline="30000" dirty="0"/>
              <a:t>1</a:t>
            </a:r>
            <a:endParaRPr lang="en-US" sz="2200" dirty="0"/>
          </a:p>
          <a:p>
            <a:pPr>
              <a:lnSpc>
                <a:spcPct val="90000"/>
              </a:lnSpc>
              <a:buFont typeface="Arial" pitchFamily="34" charset="0"/>
              <a:buChar char="•"/>
              <a:defRPr/>
            </a:pPr>
            <a:r>
              <a:rPr lang="en-US" sz="2200" dirty="0"/>
              <a:t>Within the NCS-R study population, 78% had current co-occurring disorders (within 12 months). </a:t>
            </a:r>
          </a:p>
          <a:p>
            <a:pPr>
              <a:lnSpc>
                <a:spcPct val="90000"/>
              </a:lnSpc>
              <a:buFont typeface="Arial" pitchFamily="34" charset="0"/>
              <a:buChar char="•"/>
              <a:defRPr/>
            </a:pPr>
            <a:r>
              <a:rPr lang="en-US" sz="2200" dirty="0"/>
              <a:t>There was an 80% estimated prevalence for lifetime co-occurring mental health and substance use disorders.</a:t>
            </a:r>
          </a:p>
          <a:p>
            <a:pPr>
              <a:lnSpc>
                <a:spcPct val="90000"/>
              </a:lnSpc>
              <a:defRPr/>
            </a:pPr>
            <a:endParaRPr lang="en-US" dirty="0"/>
          </a:p>
          <a:p>
            <a:pPr marL="0" indent="0">
              <a:buNone/>
            </a:pPr>
            <a:endParaRPr lang="en-US" dirty="0"/>
          </a:p>
        </p:txBody>
      </p:sp>
    </p:spTree>
    <p:extLst>
      <p:ext uri="{BB962C8B-B14F-4D97-AF65-F5344CB8AC3E}">
        <p14:creationId xmlns:p14="http://schemas.microsoft.com/office/powerpoint/2010/main" val="3946817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NCS-R Results</a:t>
            </a:r>
            <a:endParaRPr lang="en-US" sz="2800" dirty="0"/>
          </a:p>
        </p:txBody>
      </p:sp>
      <p:sp>
        <p:nvSpPr>
          <p:cNvPr id="3" name="Content Placeholder 2"/>
          <p:cNvSpPr>
            <a:spLocks noGrp="1"/>
          </p:cNvSpPr>
          <p:nvPr>
            <p:ph idx="1"/>
          </p:nvPr>
        </p:nvSpPr>
        <p:spPr/>
        <p:txBody>
          <a:bodyPr>
            <a:normAutofit/>
          </a:bodyPr>
          <a:lstStyle/>
          <a:p>
            <a:pPr>
              <a:buFont typeface="Wingdings" pitchFamily="2" charset="2"/>
              <a:buChar char="§"/>
              <a:defRPr/>
            </a:pPr>
            <a:r>
              <a:rPr lang="en-US" dirty="0"/>
              <a:t>More than 17% of participants had a major depressive episode (MDE) in their lifetime.</a:t>
            </a:r>
          </a:p>
          <a:p>
            <a:pPr>
              <a:buFont typeface="Wingdings" pitchFamily="2" charset="2"/>
              <a:buChar char="§"/>
              <a:defRPr/>
            </a:pPr>
            <a:r>
              <a:rPr lang="en-US" dirty="0"/>
              <a:t>10% had an episode of depression in the past 12 months.</a:t>
            </a:r>
          </a:p>
          <a:p>
            <a:pPr>
              <a:buFont typeface="Wingdings" pitchFamily="2" charset="2"/>
              <a:buChar char="§"/>
              <a:defRPr/>
            </a:pPr>
            <a:r>
              <a:rPr lang="en-US" dirty="0"/>
              <a:t>14% had lifetime prevalence of alcohol dependence, and over 7% were dependent in past 12 months.</a:t>
            </a:r>
          </a:p>
          <a:p>
            <a:pPr>
              <a:buFont typeface="Wingdings" pitchFamily="2" charset="2"/>
              <a:buChar char="§"/>
              <a:defRPr/>
            </a:pPr>
            <a:r>
              <a:rPr lang="en-US" dirty="0"/>
              <a:t>13% had lifetime prevalence of social phobia</a:t>
            </a:r>
          </a:p>
          <a:p>
            <a:endParaRPr lang="en-US" dirty="0"/>
          </a:p>
        </p:txBody>
      </p:sp>
    </p:spTree>
    <p:extLst>
      <p:ext uri="{BB962C8B-B14F-4D97-AF65-F5344CB8AC3E}">
        <p14:creationId xmlns:p14="http://schemas.microsoft.com/office/powerpoint/2010/main" val="306523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1145</TotalTime>
  <Words>3156</Words>
  <Application>Microsoft Office PowerPoint</Application>
  <PresentationFormat>On-screen Show (4:3)</PresentationFormat>
  <Paragraphs>226</Paragraphs>
  <Slides>37</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5" baseType="lpstr">
      <vt:lpstr>Arial</vt:lpstr>
      <vt:lpstr>Arial Bold</vt:lpstr>
      <vt:lpstr>Calibri</vt:lpstr>
      <vt:lpstr>Times</vt:lpstr>
      <vt:lpstr>Wingdings</vt:lpstr>
      <vt:lpstr>ヒラギノ角ゴ Pro W3</vt:lpstr>
      <vt:lpstr>CIHS Powerpoint Template</vt:lpstr>
      <vt:lpstr>Document</vt:lpstr>
      <vt:lpstr> Medication and Integrated Healthcare Module 9 </vt:lpstr>
      <vt:lpstr>Medication Issues in Integrated Healthcare Module 9: Outline</vt:lpstr>
      <vt:lpstr>Co-occurring Mental Health and Physical Health Conditions</vt:lpstr>
      <vt:lpstr>Multi-directional Model of  Co-occurring Disorders</vt:lpstr>
      <vt:lpstr>Common Co-occurring Mental Health and Physical Health Conditions 2</vt:lpstr>
      <vt:lpstr>Co-occurring Mental Health and Substance Abuse Disorders</vt:lpstr>
      <vt:lpstr>Costs</vt:lpstr>
      <vt:lpstr>National Co-Morbidity Study Replication (NCS-R)</vt:lpstr>
      <vt:lpstr>NCS-R Results</vt:lpstr>
      <vt:lpstr>NCS-R Results (Cont’d)</vt:lpstr>
      <vt:lpstr>Co-occurring Trauma and PTSD</vt:lpstr>
      <vt:lpstr>Co-occurring Trauma and PTSD (Cont’d)</vt:lpstr>
      <vt:lpstr>Persons with Co-occurring Mental Health and Substance Use Disorders  frequently have…</vt:lpstr>
      <vt:lpstr>The Fastest Growing Drug Abuse Problem is Prescription Drug Abuse (PDA)</vt:lpstr>
      <vt:lpstr>Prescription Drug Abuse (PDA)</vt:lpstr>
      <vt:lpstr>Some Things Severe Mental Illness &amp; Substance Dependence Have in Common</vt:lpstr>
      <vt:lpstr>Double Jeopardy</vt:lpstr>
      <vt:lpstr>Medication Management in Integrated Healthcare (IC)</vt:lpstr>
      <vt:lpstr>Medication Treatment</vt:lpstr>
      <vt:lpstr>Medication Treatment (Cont’d)</vt:lpstr>
      <vt:lpstr>Alternative  Approaches</vt:lpstr>
      <vt:lpstr>Social Worker’s Role in Medication Management</vt:lpstr>
      <vt:lpstr>Social Worker’s Role in Medication Management (Cont’d)</vt:lpstr>
      <vt:lpstr>Medication Management</vt:lpstr>
      <vt:lpstr>Monitoring Medication </vt:lpstr>
      <vt:lpstr>Monitoring Medication (Cont’d) </vt:lpstr>
      <vt:lpstr>Reasons medications may be ineffective</vt:lpstr>
      <vt:lpstr> Medication Management Strategies</vt:lpstr>
      <vt:lpstr> Common Ways to Switch Medication</vt:lpstr>
      <vt:lpstr> Medication Side Effects</vt:lpstr>
      <vt:lpstr>Diabetes and Metabolic Syndrome</vt:lpstr>
      <vt:lpstr> Metabolic Syndrome</vt:lpstr>
      <vt:lpstr>Medication Management (Cont’d)</vt:lpstr>
      <vt:lpstr>Medication Assistance Programs</vt:lpstr>
      <vt:lpstr>Medication Assistance Programs (Cont’d)</vt:lpstr>
      <vt:lpstr> References</vt:lpstr>
      <vt:lpstr>References</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Clinical Social Work Practice  in Integrated Healthcare</dc:title>
  <dc:creator>fmhi</dc:creator>
  <cp:lastModifiedBy>Rashida Asante-Eccleston</cp:lastModifiedBy>
  <cp:revision>219</cp:revision>
  <cp:lastPrinted>2012-07-16T13:19:02Z</cp:lastPrinted>
  <dcterms:created xsi:type="dcterms:W3CDTF">2012-07-07T17:18:52Z</dcterms:created>
  <dcterms:modified xsi:type="dcterms:W3CDTF">2017-03-13T15:03:04Z</dcterms:modified>
</cp:coreProperties>
</file>